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51.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175"/>
  </p:notesMasterIdLst>
  <p:sldIdLst>
    <p:sldId id="3492" r:id="rId3"/>
    <p:sldId id="3408" r:id="rId4"/>
    <p:sldId id="3497" r:id="rId5"/>
    <p:sldId id="764" r:id="rId6"/>
    <p:sldId id="884" r:id="rId7"/>
    <p:sldId id="890" r:id="rId8"/>
    <p:sldId id="895" r:id="rId9"/>
    <p:sldId id="896" r:id="rId10"/>
    <p:sldId id="897" r:id="rId11"/>
    <p:sldId id="898" r:id="rId12"/>
    <p:sldId id="837" r:id="rId13"/>
    <p:sldId id="3494" r:id="rId14"/>
    <p:sldId id="3495" r:id="rId15"/>
    <p:sldId id="3496" r:id="rId16"/>
    <p:sldId id="734" r:id="rId17"/>
    <p:sldId id="767" r:id="rId18"/>
    <p:sldId id="868" r:id="rId19"/>
    <p:sldId id="870" r:id="rId20"/>
    <p:sldId id="871" r:id="rId21"/>
    <p:sldId id="852" r:id="rId22"/>
    <p:sldId id="856" r:id="rId23"/>
    <p:sldId id="855" r:id="rId24"/>
    <p:sldId id="861" r:id="rId25"/>
    <p:sldId id="866" r:id="rId26"/>
    <p:sldId id="779" r:id="rId27"/>
    <p:sldId id="773" r:id="rId28"/>
    <p:sldId id="774" r:id="rId29"/>
    <p:sldId id="776" r:id="rId30"/>
    <p:sldId id="777" r:id="rId31"/>
    <p:sldId id="783" r:id="rId32"/>
    <p:sldId id="789" r:id="rId33"/>
    <p:sldId id="791" r:id="rId34"/>
    <p:sldId id="792" r:id="rId35"/>
    <p:sldId id="793" r:id="rId36"/>
    <p:sldId id="796" r:id="rId37"/>
    <p:sldId id="841" r:id="rId38"/>
    <p:sldId id="3507" r:id="rId39"/>
    <p:sldId id="713" r:id="rId40"/>
    <p:sldId id="716" r:id="rId41"/>
    <p:sldId id="718" r:id="rId42"/>
    <p:sldId id="823" r:id="rId43"/>
    <p:sldId id="824" r:id="rId44"/>
    <p:sldId id="826" r:id="rId45"/>
    <p:sldId id="828" r:id="rId46"/>
    <p:sldId id="831" r:id="rId47"/>
    <p:sldId id="832" r:id="rId48"/>
    <p:sldId id="833" r:id="rId49"/>
    <p:sldId id="881" r:id="rId50"/>
    <p:sldId id="882" r:id="rId51"/>
    <p:sldId id="883" r:id="rId52"/>
    <p:sldId id="834" r:id="rId53"/>
    <p:sldId id="878" r:id="rId54"/>
    <p:sldId id="842" r:id="rId55"/>
    <p:sldId id="3508" r:id="rId56"/>
    <p:sldId id="722" r:id="rId57"/>
    <p:sldId id="875" r:id="rId58"/>
    <p:sldId id="876" r:id="rId59"/>
    <p:sldId id="877" r:id="rId60"/>
    <p:sldId id="729" r:id="rId61"/>
    <p:sldId id="725" r:id="rId62"/>
    <p:sldId id="726" r:id="rId63"/>
    <p:sldId id="727" r:id="rId64"/>
    <p:sldId id="728" r:id="rId65"/>
    <p:sldId id="1619" r:id="rId66"/>
    <p:sldId id="1631" r:id="rId67"/>
    <p:sldId id="1632" r:id="rId68"/>
    <p:sldId id="1595" r:id="rId69"/>
    <p:sldId id="1644" r:id="rId70"/>
    <p:sldId id="1641" r:id="rId71"/>
    <p:sldId id="1640" r:id="rId72"/>
    <p:sldId id="1597" r:id="rId73"/>
    <p:sldId id="1598" r:id="rId74"/>
    <p:sldId id="1599" r:id="rId75"/>
    <p:sldId id="1646" r:id="rId76"/>
    <p:sldId id="1638" r:id="rId77"/>
    <p:sldId id="1637" r:id="rId78"/>
    <p:sldId id="1608" r:id="rId79"/>
    <p:sldId id="1642" r:id="rId80"/>
    <p:sldId id="1624" r:id="rId81"/>
    <p:sldId id="724" r:id="rId82"/>
    <p:sldId id="806" r:id="rId83"/>
    <p:sldId id="732" r:id="rId84"/>
    <p:sldId id="3518" r:id="rId85"/>
    <p:sldId id="3509" r:id="rId86"/>
    <p:sldId id="787" r:id="rId87"/>
    <p:sldId id="788" r:id="rId88"/>
    <p:sldId id="814" r:id="rId89"/>
    <p:sldId id="3500" r:id="rId90"/>
    <p:sldId id="790" r:id="rId91"/>
    <p:sldId id="3501" r:id="rId92"/>
    <p:sldId id="3502" r:id="rId93"/>
    <p:sldId id="794" r:id="rId94"/>
    <p:sldId id="795" r:id="rId95"/>
    <p:sldId id="3503" r:id="rId96"/>
    <p:sldId id="797" r:id="rId97"/>
    <p:sldId id="799" r:id="rId98"/>
    <p:sldId id="800" r:id="rId99"/>
    <p:sldId id="801" r:id="rId100"/>
    <p:sldId id="802" r:id="rId101"/>
    <p:sldId id="804" r:id="rId102"/>
    <p:sldId id="805" r:id="rId103"/>
    <p:sldId id="817" r:id="rId104"/>
    <p:sldId id="818" r:id="rId105"/>
    <p:sldId id="819" r:id="rId106"/>
    <p:sldId id="820" r:id="rId107"/>
    <p:sldId id="821" r:id="rId108"/>
    <p:sldId id="822" r:id="rId109"/>
    <p:sldId id="3504" r:id="rId110"/>
    <p:sldId id="3505" r:id="rId111"/>
    <p:sldId id="825" r:id="rId112"/>
    <p:sldId id="733" r:id="rId113"/>
    <p:sldId id="3506" r:id="rId114"/>
    <p:sldId id="735" r:id="rId115"/>
    <p:sldId id="736" r:id="rId116"/>
    <p:sldId id="737" r:id="rId117"/>
    <p:sldId id="738" r:id="rId118"/>
    <p:sldId id="747" r:id="rId119"/>
    <p:sldId id="752" r:id="rId120"/>
    <p:sldId id="753" r:id="rId121"/>
    <p:sldId id="755" r:id="rId122"/>
    <p:sldId id="756" r:id="rId123"/>
    <p:sldId id="757" r:id="rId124"/>
    <p:sldId id="781" r:id="rId125"/>
    <p:sldId id="3519" r:id="rId126"/>
    <p:sldId id="3517" r:id="rId127"/>
    <p:sldId id="591" r:id="rId128"/>
    <p:sldId id="521" r:id="rId129"/>
    <p:sldId id="577" r:id="rId130"/>
    <p:sldId id="578" r:id="rId131"/>
    <p:sldId id="597" r:id="rId132"/>
    <p:sldId id="530" r:id="rId133"/>
    <p:sldId id="531" r:id="rId134"/>
    <p:sldId id="532" r:id="rId135"/>
    <p:sldId id="593" r:id="rId136"/>
    <p:sldId id="594" r:id="rId137"/>
    <p:sldId id="595" r:id="rId138"/>
    <p:sldId id="640" r:id="rId139"/>
    <p:sldId id="641" r:id="rId140"/>
    <p:sldId id="642" r:id="rId141"/>
    <p:sldId id="643" r:id="rId142"/>
    <p:sldId id="644" r:id="rId143"/>
    <p:sldId id="660" r:id="rId144"/>
    <p:sldId id="592" r:id="rId145"/>
    <p:sldId id="571" r:id="rId146"/>
    <p:sldId id="572" r:id="rId147"/>
    <p:sldId id="573" r:id="rId148"/>
    <p:sldId id="574" r:id="rId149"/>
    <p:sldId id="575" r:id="rId150"/>
    <p:sldId id="576" r:id="rId151"/>
    <p:sldId id="590" r:id="rId152"/>
    <p:sldId id="579" r:id="rId153"/>
    <p:sldId id="580" r:id="rId154"/>
    <p:sldId id="581" r:id="rId155"/>
    <p:sldId id="582" r:id="rId156"/>
    <p:sldId id="589" r:id="rId157"/>
    <p:sldId id="583" r:id="rId158"/>
    <p:sldId id="584" r:id="rId159"/>
    <p:sldId id="585" r:id="rId160"/>
    <p:sldId id="586" r:id="rId161"/>
    <p:sldId id="587" r:id="rId162"/>
    <p:sldId id="588" r:id="rId163"/>
    <p:sldId id="3510" r:id="rId164"/>
    <p:sldId id="3511" r:id="rId165"/>
    <p:sldId id="3512" r:id="rId166"/>
    <p:sldId id="3513" r:id="rId167"/>
    <p:sldId id="3514" r:id="rId168"/>
    <p:sldId id="827" r:id="rId169"/>
    <p:sldId id="3515" r:id="rId170"/>
    <p:sldId id="829" r:id="rId171"/>
    <p:sldId id="830" r:id="rId172"/>
    <p:sldId id="3516" r:id="rId173"/>
    <p:sldId id="330" r:id="rId1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9261" autoAdjust="0"/>
    <p:restoredTop sz="94660"/>
  </p:normalViewPr>
  <p:slideViewPr>
    <p:cSldViewPr snapToGrid="0">
      <p:cViewPr varScale="1">
        <p:scale>
          <a:sx n="113" d="100"/>
          <a:sy n="113" d="100"/>
        </p:scale>
        <p:origin x="264" y="126"/>
      </p:cViewPr>
      <p:guideLst/>
    </p:cSldViewPr>
  </p:slideViewPr>
  <p:notesTextViewPr>
    <p:cViewPr>
      <p:scale>
        <a:sx n="1" d="1"/>
        <a:sy n="1" d="1"/>
      </p:scale>
      <p:origin x="0" y="0"/>
    </p:cViewPr>
  </p:notesTextViewPr>
  <p:sorterViewPr>
    <p:cViewPr>
      <p:scale>
        <a:sx n="100" d="100"/>
        <a:sy n="100" d="100"/>
      </p:scale>
      <p:origin x="0" y="-3280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75" Type="http://schemas.openxmlformats.org/officeDocument/2006/relationships/notesMaster" Target="notesMasters/notesMaster1.xml"/><Relationship Id="rId170" Type="http://schemas.openxmlformats.org/officeDocument/2006/relationships/slide" Target="slides/slide168.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presProps" Target="pres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slide" Target="slides/slide154.xml"/><Relationship Id="rId164" Type="http://schemas.openxmlformats.org/officeDocument/2006/relationships/slide" Target="slides/slide162.xml"/><Relationship Id="rId169" Type="http://schemas.openxmlformats.org/officeDocument/2006/relationships/slide" Target="slides/slide167.xml"/><Relationship Id="rId177"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1118CF-53CB-453F-A4A4-2356D8F80686}" type="doc">
      <dgm:prSet loTypeId="urn:microsoft.com/office/officeart/2005/8/layout/pyramid2" loCatId="list" qsTypeId="urn:microsoft.com/office/officeart/2005/8/quickstyle/simple1" qsCatId="simple" csTypeId="urn:microsoft.com/office/officeart/2005/8/colors/accent1_2" csCatId="accent1" phldr="1"/>
      <dgm:spPr/>
    </dgm:pt>
    <dgm:pt modelId="{B475B175-935D-4A1D-BE81-31AF29D1DD0D}">
      <dgm:prSet phldrT="[文本]"/>
      <dgm:spPr/>
      <dgm:t>
        <a:bodyPr/>
        <a:lstStyle/>
        <a:p>
          <a:r>
            <a:rPr lang="zh-CN" altLang="en-US" dirty="0"/>
            <a:t>发现和预测</a:t>
          </a:r>
        </a:p>
      </dgm:t>
    </dgm:pt>
    <dgm:pt modelId="{9D2EA9A4-71FA-43EB-8963-BB4750A3FA34}" type="parTrans" cxnId="{4B223583-A85A-4479-AE0F-03F53821DCDF}">
      <dgm:prSet/>
      <dgm:spPr/>
      <dgm:t>
        <a:bodyPr/>
        <a:lstStyle/>
        <a:p>
          <a:endParaRPr lang="zh-CN" altLang="en-US"/>
        </a:p>
      </dgm:t>
    </dgm:pt>
    <dgm:pt modelId="{8329CB25-559D-4F72-9371-E131837AAE0D}" type="sibTrans" cxnId="{4B223583-A85A-4479-AE0F-03F53821DCDF}">
      <dgm:prSet/>
      <dgm:spPr/>
      <dgm:t>
        <a:bodyPr/>
        <a:lstStyle/>
        <a:p>
          <a:endParaRPr lang="zh-CN" altLang="en-US"/>
        </a:p>
      </dgm:t>
    </dgm:pt>
    <dgm:pt modelId="{12C4CF83-8965-4BC0-8387-418E8CA74C98}">
      <dgm:prSet phldrT="[文本]"/>
      <dgm:spPr/>
      <dgm:t>
        <a:bodyPr/>
        <a:lstStyle/>
        <a:p>
          <a:r>
            <a:rPr lang="zh-CN" altLang="en-US" dirty="0"/>
            <a:t>大数据</a:t>
          </a:r>
        </a:p>
      </dgm:t>
    </dgm:pt>
    <dgm:pt modelId="{1AF3A396-902D-4A32-AABE-BFE6D0806176}" type="parTrans" cxnId="{13A47B35-F157-48AA-AA62-E77F5F76A4DA}">
      <dgm:prSet/>
      <dgm:spPr/>
      <dgm:t>
        <a:bodyPr/>
        <a:lstStyle/>
        <a:p>
          <a:endParaRPr lang="zh-CN" altLang="en-US"/>
        </a:p>
      </dgm:t>
    </dgm:pt>
    <dgm:pt modelId="{4ABCBCF7-985D-407F-864E-AA3225250CD4}" type="sibTrans" cxnId="{13A47B35-F157-48AA-AA62-E77F5F76A4DA}">
      <dgm:prSet/>
      <dgm:spPr/>
      <dgm:t>
        <a:bodyPr/>
        <a:lstStyle/>
        <a:p>
          <a:endParaRPr lang="zh-CN" altLang="en-US"/>
        </a:p>
      </dgm:t>
    </dgm:pt>
    <dgm:pt modelId="{03C15F4C-2096-4971-B4A4-9943E4B32A0C}">
      <dgm:prSet phldrT="[文本]"/>
      <dgm:spPr/>
      <dgm:t>
        <a:bodyPr/>
        <a:lstStyle/>
        <a:p>
          <a:r>
            <a:rPr lang="zh-CN" altLang="en-US" dirty="0"/>
            <a:t>数据</a:t>
          </a:r>
        </a:p>
      </dgm:t>
    </dgm:pt>
    <dgm:pt modelId="{62841D64-7A5B-4BCB-BA92-366CE454181A}" type="parTrans" cxnId="{83C706B4-5B85-461E-8330-33EA4470D532}">
      <dgm:prSet/>
      <dgm:spPr/>
      <dgm:t>
        <a:bodyPr/>
        <a:lstStyle/>
        <a:p>
          <a:endParaRPr lang="zh-CN" altLang="en-US"/>
        </a:p>
      </dgm:t>
    </dgm:pt>
    <dgm:pt modelId="{181DE3E0-BF04-4E50-B190-FE1BBDC4D52D}" type="sibTrans" cxnId="{83C706B4-5B85-461E-8330-33EA4470D532}">
      <dgm:prSet/>
      <dgm:spPr/>
      <dgm:t>
        <a:bodyPr/>
        <a:lstStyle/>
        <a:p>
          <a:endParaRPr lang="zh-CN" altLang="en-US"/>
        </a:p>
      </dgm:t>
    </dgm:pt>
    <dgm:pt modelId="{0084176D-885F-436C-80ED-BADF6C40FF54}">
      <dgm:prSet/>
      <dgm:spPr/>
      <dgm:t>
        <a:bodyPr/>
        <a:lstStyle/>
        <a:p>
          <a:r>
            <a:rPr lang="zh-CN" altLang="en-US" dirty="0"/>
            <a:t>分析和挖掘</a:t>
          </a:r>
        </a:p>
      </dgm:t>
    </dgm:pt>
    <dgm:pt modelId="{7FD2F0D0-88BE-4FAD-A91F-E860236845C4}" type="parTrans" cxnId="{A30C1D8A-0E68-4A88-A6BD-BC9BA4FD0B4D}">
      <dgm:prSet/>
      <dgm:spPr/>
      <dgm:t>
        <a:bodyPr/>
        <a:lstStyle/>
        <a:p>
          <a:endParaRPr lang="zh-CN" altLang="en-US"/>
        </a:p>
      </dgm:t>
    </dgm:pt>
    <dgm:pt modelId="{50D58E43-1120-4D04-9A1D-B4E4B68B52AC}" type="sibTrans" cxnId="{A30C1D8A-0E68-4A88-A6BD-BC9BA4FD0B4D}">
      <dgm:prSet/>
      <dgm:spPr/>
      <dgm:t>
        <a:bodyPr/>
        <a:lstStyle/>
        <a:p>
          <a:endParaRPr lang="zh-CN" altLang="en-US"/>
        </a:p>
      </dgm:t>
    </dgm:pt>
    <dgm:pt modelId="{B31524EA-624F-4DAC-A97C-94458D5E39AF}" type="pres">
      <dgm:prSet presAssocID="{5D1118CF-53CB-453F-A4A4-2356D8F80686}" presName="compositeShape" presStyleCnt="0">
        <dgm:presLayoutVars>
          <dgm:dir/>
          <dgm:resizeHandles/>
        </dgm:presLayoutVars>
      </dgm:prSet>
      <dgm:spPr/>
    </dgm:pt>
    <dgm:pt modelId="{12858EAC-D409-4C0C-B810-E169B8D5E1D8}" type="pres">
      <dgm:prSet presAssocID="{5D1118CF-53CB-453F-A4A4-2356D8F80686}" presName="pyramid" presStyleLbl="node1" presStyleIdx="0" presStyleCnt="1"/>
      <dgm:spPr/>
    </dgm:pt>
    <dgm:pt modelId="{8DED0024-C8D7-4F67-80B5-72A96B78D339}" type="pres">
      <dgm:prSet presAssocID="{5D1118CF-53CB-453F-A4A4-2356D8F80686}" presName="theList" presStyleCnt="0"/>
      <dgm:spPr/>
    </dgm:pt>
    <dgm:pt modelId="{66557292-E5AE-4F58-8E44-0DBBEF65DDCE}" type="pres">
      <dgm:prSet presAssocID="{B475B175-935D-4A1D-BE81-31AF29D1DD0D}" presName="aNode" presStyleLbl="fgAcc1" presStyleIdx="0" presStyleCnt="4">
        <dgm:presLayoutVars>
          <dgm:bulletEnabled val="1"/>
        </dgm:presLayoutVars>
      </dgm:prSet>
      <dgm:spPr/>
    </dgm:pt>
    <dgm:pt modelId="{F6F1BA75-1E43-45BB-8D47-BC59C409CB9F}" type="pres">
      <dgm:prSet presAssocID="{B475B175-935D-4A1D-BE81-31AF29D1DD0D}" presName="aSpace" presStyleCnt="0"/>
      <dgm:spPr/>
    </dgm:pt>
    <dgm:pt modelId="{78029B2D-D2B3-48F1-941D-FFF6B3F59673}" type="pres">
      <dgm:prSet presAssocID="{0084176D-885F-436C-80ED-BADF6C40FF54}" presName="aNode" presStyleLbl="fgAcc1" presStyleIdx="1" presStyleCnt="4">
        <dgm:presLayoutVars>
          <dgm:bulletEnabled val="1"/>
        </dgm:presLayoutVars>
      </dgm:prSet>
      <dgm:spPr/>
    </dgm:pt>
    <dgm:pt modelId="{70210735-097C-4B6B-82F7-F84BFAC46CF7}" type="pres">
      <dgm:prSet presAssocID="{0084176D-885F-436C-80ED-BADF6C40FF54}" presName="aSpace" presStyleCnt="0"/>
      <dgm:spPr/>
    </dgm:pt>
    <dgm:pt modelId="{A9304927-C11D-4E66-A56F-C595F19174A5}" type="pres">
      <dgm:prSet presAssocID="{12C4CF83-8965-4BC0-8387-418E8CA74C98}" presName="aNode" presStyleLbl="fgAcc1" presStyleIdx="2" presStyleCnt="4">
        <dgm:presLayoutVars>
          <dgm:bulletEnabled val="1"/>
        </dgm:presLayoutVars>
      </dgm:prSet>
      <dgm:spPr/>
    </dgm:pt>
    <dgm:pt modelId="{FDEAD80E-20A1-4C1E-9A33-93BB79382BD4}" type="pres">
      <dgm:prSet presAssocID="{12C4CF83-8965-4BC0-8387-418E8CA74C98}" presName="aSpace" presStyleCnt="0"/>
      <dgm:spPr/>
    </dgm:pt>
    <dgm:pt modelId="{94553FAE-1857-4FBF-B789-6E6CB91BD2B5}" type="pres">
      <dgm:prSet presAssocID="{03C15F4C-2096-4971-B4A4-9943E4B32A0C}" presName="aNode" presStyleLbl="fgAcc1" presStyleIdx="3" presStyleCnt="4">
        <dgm:presLayoutVars>
          <dgm:bulletEnabled val="1"/>
        </dgm:presLayoutVars>
      </dgm:prSet>
      <dgm:spPr/>
    </dgm:pt>
    <dgm:pt modelId="{0A896B79-D601-4508-B51F-003C4CE55005}" type="pres">
      <dgm:prSet presAssocID="{03C15F4C-2096-4971-B4A4-9943E4B32A0C}" presName="aSpace" presStyleCnt="0"/>
      <dgm:spPr/>
    </dgm:pt>
  </dgm:ptLst>
  <dgm:cxnLst>
    <dgm:cxn modelId="{C89D9009-0DE4-45A5-88E3-A7BB82F14BA7}" type="presOf" srcId="{0084176D-885F-436C-80ED-BADF6C40FF54}" destId="{78029B2D-D2B3-48F1-941D-FFF6B3F59673}" srcOrd="0" destOrd="0" presId="urn:microsoft.com/office/officeart/2005/8/layout/pyramid2"/>
    <dgm:cxn modelId="{E675010B-C712-4256-BE10-24D5A6D28A97}" type="presOf" srcId="{B475B175-935D-4A1D-BE81-31AF29D1DD0D}" destId="{66557292-E5AE-4F58-8E44-0DBBEF65DDCE}" srcOrd="0" destOrd="0" presId="urn:microsoft.com/office/officeart/2005/8/layout/pyramid2"/>
    <dgm:cxn modelId="{13A47B35-F157-48AA-AA62-E77F5F76A4DA}" srcId="{5D1118CF-53CB-453F-A4A4-2356D8F80686}" destId="{12C4CF83-8965-4BC0-8387-418E8CA74C98}" srcOrd="2" destOrd="0" parTransId="{1AF3A396-902D-4A32-AABE-BFE6D0806176}" sibTransId="{4ABCBCF7-985D-407F-864E-AA3225250CD4}"/>
    <dgm:cxn modelId="{4EB6973F-6918-4F4A-9F20-5DC248CD0156}" type="presOf" srcId="{03C15F4C-2096-4971-B4A4-9943E4B32A0C}" destId="{94553FAE-1857-4FBF-B789-6E6CB91BD2B5}" srcOrd="0" destOrd="0" presId="urn:microsoft.com/office/officeart/2005/8/layout/pyramid2"/>
    <dgm:cxn modelId="{BDA00552-1864-4C3E-901D-CABFC0712732}" type="presOf" srcId="{12C4CF83-8965-4BC0-8387-418E8CA74C98}" destId="{A9304927-C11D-4E66-A56F-C595F19174A5}" srcOrd="0" destOrd="0" presId="urn:microsoft.com/office/officeart/2005/8/layout/pyramid2"/>
    <dgm:cxn modelId="{4B223583-A85A-4479-AE0F-03F53821DCDF}" srcId="{5D1118CF-53CB-453F-A4A4-2356D8F80686}" destId="{B475B175-935D-4A1D-BE81-31AF29D1DD0D}" srcOrd="0" destOrd="0" parTransId="{9D2EA9A4-71FA-43EB-8963-BB4750A3FA34}" sibTransId="{8329CB25-559D-4F72-9371-E131837AAE0D}"/>
    <dgm:cxn modelId="{A30C1D8A-0E68-4A88-A6BD-BC9BA4FD0B4D}" srcId="{5D1118CF-53CB-453F-A4A4-2356D8F80686}" destId="{0084176D-885F-436C-80ED-BADF6C40FF54}" srcOrd="1" destOrd="0" parTransId="{7FD2F0D0-88BE-4FAD-A91F-E860236845C4}" sibTransId="{50D58E43-1120-4D04-9A1D-B4E4B68B52AC}"/>
    <dgm:cxn modelId="{83C706B4-5B85-461E-8330-33EA4470D532}" srcId="{5D1118CF-53CB-453F-A4A4-2356D8F80686}" destId="{03C15F4C-2096-4971-B4A4-9943E4B32A0C}" srcOrd="3" destOrd="0" parTransId="{62841D64-7A5B-4BCB-BA92-366CE454181A}" sibTransId="{181DE3E0-BF04-4E50-B190-FE1BBDC4D52D}"/>
    <dgm:cxn modelId="{C475FAD0-6E07-4D52-B9FD-48D55046D64A}" type="presOf" srcId="{5D1118CF-53CB-453F-A4A4-2356D8F80686}" destId="{B31524EA-624F-4DAC-A97C-94458D5E39AF}" srcOrd="0" destOrd="0" presId="urn:microsoft.com/office/officeart/2005/8/layout/pyramid2"/>
    <dgm:cxn modelId="{54518EF0-F08D-4595-B4F7-5211E78F8B2B}" type="presParOf" srcId="{B31524EA-624F-4DAC-A97C-94458D5E39AF}" destId="{12858EAC-D409-4C0C-B810-E169B8D5E1D8}" srcOrd="0" destOrd="0" presId="urn:microsoft.com/office/officeart/2005/8/layout/pyramid2"/>
    <dgm:cxn modelId="{4FEC46EA-7594-4F02-A692-AA11046DBD57}" type="presParOf" srcId="{B31524EA-624F-4DAC-A97C-94458D5E39AF}" destId="{8DED0024-C8D7-4F67-80B5-72A96B78D339}" srcOrd="1" destOrd="0" presId="urn:microsoft.com/office/officeart/2005/8/layout/pyramid2"/>
    <dgm:cxn modelId="{BBC22010-6AC3-436C-B594-4D17B0940DFD}" type="presParOf" srcId="{8DED0024-C8D7-4F67-80B5-72A96B78D339}" destId="{66557292-E5AE-4F58-8E44-0DBBEF65DDCE}" srcOrd="0" destOrd="0" presId="urn:microsoft.com/office/officeart/2005/8/layout/pyramid2"/>
    <dgm:cxn modelId="{6E8CCA23-7D61-4CC0-B7FB-A74EF5FE9537}" type="presParOf" srcId="{8DED0024-C8D7-4F67-80B5-72A96B78D339}" destId="{F6F1BA75-1E43-45BB-8D47-BC59C409CB9F}" srcOrd="1" destOrd="0" presId="urn:microsoft.com/office/officeart/2005/8/layout/pyramid2"/>
    <dgm:cxn modelId="{B39F3F88-C4C7-4282-82C1-A28CA8CB3CC3}" type="presParOf" srcId="{8DED0024-C8D7-4F67-80B5-72A96B78D339}" destId="{78029B2D-D2B3-48F1-941D-FFF6B3F59673}" srcOrd="2" destOrd="0" presId="urn:microsoft.com/office/officeart/2005/8/layout/pyramid2"/>
    <dgm:cxn modelId="{E48A5B16-FD9D-4E2A-A974-1259E692F366}" type="presParOf" srcId="{8DED0024-C8D7-4F67-80B5-72A96B78D339}" destId="{70210735-097C-4B6B-82F7-F84BFAC46CF7}" srcOrd="3" destOrd="0" presId="urn:microsoft.com/office/officeart/2005/8/layout/pyramid2"/>
    <dgm:cxn modelId="{26B15202-EB0A-4DFC-A896-697D0F99D92F}" type="presParOf" srcId="{8DED0024-C8D7-4F67-80B5-72A96B78D339}" destId="{A9304927-C11D-4E66-A56F-C595F19174A5}" srcOrd="4" destOrd="0" presId="urn:microsoft.com/office/officeart/2005/8/layout/pyramid2"/>
    <dgm:cxn modelId="{31D05B06-9E5B-47D6-A2BE-5F872E1FB238}" type="presParOf" srcId="{8DED0024-C8D7-4F67-80B5-72A96B78D339}" destId="{FDEAD80E-20A1-4C1E-9A33-93BB79382BD4}" srcOrd="5" destOrd="0" presId="urn:microsoft.com/office/officeart/2005/8/layout/pyramid2"/>
    <dgm:cxn modelId="{BAD5A321-9CEF-4BD7-AFBD-070E23852CFC}" type="presParOf" srcId="{8DED0024-C8D7-4F67-80B5-72A96B78D339}" destId="{94553FAE-1857-4FBF-B789-6E6CB91BD2B5}" srcOrd="6" destOrd="0" presId="urn:microsoft.com/office/officeart/2005/8/layout/pyramid2"/>
    <dgm:cxn modelId="{26E824C4-7735-41BB-AE1D-F261B1078388}" type="presParOf" srcId="{8DED0024-C8D7-4F67-80B5-72A96B78D339}" destId="{0A896B79-D601-4508-B51F-003C4CE55005}" srcOrd="7"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858EAC-D409-4C0C-B810-E169B8D5E1D8}">
      <dsp:nvSpPr>
        <dsp:cNvPr id="0" name=""/>
        <dsp:cNvSpPr/>
      </dsp:nvSpPr>
      <dsp:spPr>
        <a:xfrm>
          <a:off x="1727199" y="0"/>
          <a:ext cx="4064000" cy="4064000"/>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557292-E5AE-4F58-8E44-0DBBEF65DDCE}">
      <dsp:nvSpPr>
        <dsp:cNvPr id="0" name=""/>
        <dsp:cNvSpPr/>
      </dsp:nvSpPr>
      <dsp:spPr>
        <a:xfrm>
          <a:off x="3759199" y="406796"/>
          <a:ext cx="2641600" cy="72231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发现和预测</a:t>
          </a:r>
        </a:p>
      </dsp:txBody>
      <dsp:txXfrm>
        <a:off x="3794459" y="442056"/>
        <a:ext cx="2571080" cy="651792"/>
      </dsp:txXfrm>
    </dsp:sp>
    <dsp:sp modelId="{78029B2D-D2B3-48F1-941D-FFF6B3F59673}">
      <dsp:nvSpPr>
        <dsp:cNvPr id="0" name=""/>
        <dsp:cNvSpPr/>
      </dsp:nvSpPr>
      <dsp:spPr>
        <a:xfrm>
          <a:off x="3759199" y="1219398"/>
          <a:ext cx="2641600" cy="72231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分析和挖掘</a:t>
          </a:r>
        </a:p>
      </dsp:txBody>
      <dsp:txXfrm>
        <a:off x="3794459" y="1254658"/>
        <a:ext cx="2571080" cy="651792"/>
      </dsp:txXfrm>
    </dsp:sp>
    <dsp:sp modelId="{A9304927-C11D-4E66-A56F-C595F19174A5}">
      <dsp:nvSpPr>
        <dsp:cNvPr id="0" name=""/>
        <dsp:cNvSpPr/>
      </dsp:nvSpPr>
      <dsp:spPr>
        <a:xfrm>
          <a:off x="3759199" y="2032000"/>
          <a:ext cx="2641600" cy="72231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大数据</a:t>
          </a:r>
        </a:p>
      </dsp:txBody>
      <dsp:txXfrm>
        <a:off x="3794459" y="2067260"/>
        <a:ext cx="2571080" cy="651792"/>
      </dsp:txXfrm>
    </dsp:sp>
    <dsp:sp modelId="{94553FAE-1857-4FBF-B789-6E6CB91BD2B5}">
      <dsp:nvSpPr>
        <dsp:cNvPr id="0" name=""/>
        <dsp:cNvSpPr/>
      </dsp:nvSpPr>
      <dsp:spPr>
        <a:xfrm>
          <a:off x="3759199" y="2844601"/>
          <a:ext cx="2641600" cy="72231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数据</a:t>
          </a:r>
        </a:p>
      </dsp:txBody>
      <dsp:txXfrm>
        <a:off x="3794459" y="2879861"/>
        <a:ext cx="2571080" cy="651792"/>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4BF1F0-D80C-4CB5-A1A7-6D68FB8559EC}" type="datetimeFigureOut">
              <a:rPr lang="zh-CN" altLang="en-US" smtClean="0"/>
              <a:t>2024/3/26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5A157E-EB0C-437A-BB4C-FCB633C69F53}" type="slidenum">
              <a:rPr lang="zh-CN" altLang="en-US" smtClean="0"/>
              <a:t>‹#›</a:t>
            </a:fld>
            <a:endParaRPr lang="zh-CN" altLang="en-US"/>
          </a:p>
        </p:txBody>
      </p:sp>
    </p:spTree>
    <p:extLst>
      <p:ext uri="{BB962C8B-B14F-4D97-AF65-F5344CB8AC3E}">
        <p14:creationId xmlns:p14="http://schemas.microsoft.com/office/powerpoint/2010/main" val="3110147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12265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a:xfrm>
            <a:off x="139700" y="768350"/>
            <a:ext cx="6819900" cy="3836988"/>
          </a:xfrm>
        </p:spPr>
      </p:sp>
      <p:sp>
        <p:nvSpPr>
          <p:cNvPr id="15363" name="备注占位符 2"/>
          <p:cNvSpPr>
            <a:spLocks noGrp="1"/>
          </p:cNvSpPr>
          <p:nvPr>
            <p:ph type="body" idx="1"/>
          </p:nvPr>
        </p:nvSpPr>
        <p:spPr/>
        <p:txBody>
          <a:bodyPr anchor="t"/>
          <a:lstStyle/>
          <a:p>
            <a:r>
              <a:rPr lang="zh-CN" altLang="en-US"/>
              <a:t>第一</a:t>
            </a:r>
            <a:r>
              <a:rPr lang="en-US" altLang="zh-CN"/>
              <a:t>V</a:t>
            </a:r>
            <a:r>
              <a:rPr lang="zh-CN" altLang="en-US"/>
              <a:t>是</a:t>
            </a:r>
            <a:r>
              <a:rPr lang="en-US" altLang="zh-CN"/>
              <a:t>Variety</a:t>
            </a:r>
            <a:r>
              <a:rPr lang="zh-CN" altLang="en-US"/>
              <a:t>，海量数据有不同格式，第一种是结构化，我们常见的数据，还有半结据化网页数据，还有非结构化视频音频数据。而且这些数据化他们处理方式是比较大的。</a:t>
            </a:r>
            <a:r>
              <a:rPr lang="zh-CN" altLang="en-US">
                <a:ea typeface="黑体" panose="02010609060101010101" pitchFamily="49" charset="-122"/>
              </a:rPr>
              <a:t>很多不同形式（文本、图像、视频、机器数据），无模式或者模式不明显，不连贯的语法或句义</a:t>
            </a:r>
            <a:endParaRPr lang="en-US" altLang="zh-CN"/>
          </a:p>
          <a:p>
            <a:r>
              <a:rPr lang="zh-CN" altLang="en-US"/>
              <a:t>第二点就是</a:t>
            </a:r>
            <a:r>
              <a:rPr lang="en-US" altLang="zh-CN"/>
              <a:t>Volume</a:t>
            </a:r>
            <a:r>
              <a:rPr lang="zh-CN" altLang="en-US"/>
              <a:t>，量比较大，我们有一些用户化每秒就要进入很多数据，很多客户内部都有几批数据，还有下面淘宝都是几</a:t>
            </a:r>
            <a:r>
              <a:rPr lang="en-US" altLang="zh-CN"/>
              <a:t>PB</a:t>
            </a:r>
            <a:r>
              <a:rPr lang="zh-CN" altLang="en-US"/>
              <a:t>数据，所以</a:t>
            </a:r>
            <a:r>
              <a:rPr lang="en-US" altLang="zh-CN"/>
              <a:t>PB</a:t>
            </a:r>
            <a:r>
              <a:rPr lang="zh-CN" altLang="en-US"/>
              <a:t>化将是比较常态的情况。</a:t>
            </a:r>
            <a:r>
              <a:rPr lang="zh-CN" altLang="en-US" i="1">
                <a:solidFill>
                  <a:srgbClr val="FF0000"/>
                </a:solidFill>
                <a:ea typeface="黑体" panose="02010609060101010101" pitchFamily="49" charset="-122"/>
              </a:rPr>
              <a:t>非结构化数据</a:t>
            </a:r>
            <a:r>
              <a:rPr lang="zh-CN" altLang="en-US">
                <a:ea typeface="黑体" panose="02010609060101010101" pitchFamily="49" charset="-122"/>
              </a:rPr>
              <a:t>的超大规模和增长，占总数据量的</a:t>
            </a:r>
            <a:r>
              <a:rPr lang="en-US" altLang="zh-CN">
                <a:ea typeface="黑体" panose="02010609060101010101" pitchFamily="49" charset="-122"/>
              </a:rPr>
              <a:t>80~90%</a:t>
            </a:r>
            <a:r>
              <a:rPr lang="zh-CN" altLang="en-US">
                <a:ea typeface="黑体" panose="02010609060101010101" pitchFamily="49" charset="-122"/>
              </a:rPr>
              <a:t>，比结构化数据增长快</a:t>
            </a:r>
            <a:r>
              <a:rPr lang="en-US" altLang="zh-CN">
                <a:ea typeface="黑体" panose="02010609060101010101" pitchFamily="49" charset="-122"/>
              </a:rPr>
              <a:t>10</a:t>
            </a:r>
            <a:r>
              <a:rPr lang="zh-CN" altLang="en-US">
                <a:ea typeface="黑体" panose="02010609060101010101" pitchFamily="49" charset="-122"/>
              </a:rPr>
              <a:t>倍到</a:t>
            </a:r>
            <a:r>
              <a:rPr lang="en-US" altLang="zh-CN">
                <a:ea typeface="黑体" panose="02010609060101010101" pitchFamily="49" charset="-122"/>
              </a:rPr>
              <a:t>50</a:t>
            </a:r>
            <a:r>
              <a:rPr lang="zh-CN" altLang="en-US">
                <a:ea typeface="黑体" panose="02010609060101010101" pitchFamily="49" charset="-122"/>
              </a:rPr>
              <a:t>倍，是传统数据仓库的</a:t>
            </a:r>
            <a:r>
              <a:rPr lang="en-US" altLang="zh-CN">
                <a:ea typeface="黑体" panose="02010609060101010101" pitchFamily="49" charset="-122"/>
              </a:rPr>
              <a:t>10</a:t>
            </a:r>
            <a:r>
              <a:rPr lang="zh-CN" altLang="en-US">
                <a:ea typeface="黑体" panose="02010609060101010101" pitchFamily="49" charset="-122"/>
              </a:rPr>
              <a:t>倍到</a:t>
            </a:r>
            <a:r>
              <a:rPr lang="en-US" altLang="zh-CN">
                <a:ea typeface="黑体" panose="02010609060101010101" pitchFamily="49" charset="-122"/>
              </a:rPr>
              <a:t>50</a:t>
            </a:r>
            <a:r>
              <a:rPr lang="zh-CN" altLang="en-US">
                <a:ea typeface="黑体" panose="02010609060101010101" pitchFamily="49" charset="-122"/>
              </a:rPr>
              <a:t>倍</a:t>
            </a:r>
            <a:endParaRPr lang="zh-CN" altLang="en-US"/>
          </a:p>
          <a:p>
            <a:r>
              <a:rPr lang="zh-CN" altLang="en-US"/>
              <a:t>第三个是</a:t>
            </a:r>
            <a:r>
              <a:rPr lang="en-US" altLang="zh-CN"/>
              <a:t>Velocity</a:t>
            </a:r>
            <a:r>
              <a:rPr lang="zh-CN" altLang="en-US"/>
              <a:t>，因为数据化会存在时效性，需要快速处理，并得到结果出来。比如说，一些电商数据，今天的信息不处理没有结果化，将会影响到今天捕获很多商业决策。</a:t>
            </a:r>
            <a:r>
              <a:rPr lang="zh-CN" altLang="en-US">
                <a:ea typeface="黑体" panose="02010609060101010101" pitchFamily="49" charset="-122"/>
              </a:rPr>
              <a:t> 立竿见影而非事后见效</a:t>
            </a:r>
            <a:endParaRPr lang="en-US" altLang="zh-CN">
              <a:ea typeface="黑体" panose="02010609060101010101" pitchFamily="49" charset="-122"/>
            </a:endParaRPr>
          </a:p>
          <a:p>
            <a:r>
              <a:rPr lang="zh-CN" altLang="en-US">
                <a:ea typeface="黑体" panose="02010609060101010101" pitchFamily="49" charset="-122"/>
              </a:rPr>
              <a:t>第四个是</a:t>
            </a:r>
            <a:r>
              <a:rPr lang="en-US" altLang="zh-CN">
                <a:ea typeface="黑体" panose="02010609060101010101" pitchFamily="49" charset="-122"/>
              </a:rPr>
              <a:t>Value</a:t>
            </a:r>
            <a:r>
              <a:rPr lang="zh-CN" altLang="en-US">
                <a:ea typeface="黑体" panose="02010609060101010101" pitchFamily="49" charset="-122"/>
              </a:rPr>
              <a:t>：大量的不相关信息，不经过处理则价值较低，属于价值密度底的数据</a:t>
            </a:r>
            <a:endParaRPr lang="en-US" altLang="zh-CN">
              <a:ea typeface="黑体" panose="02010609060101010101" pitchFamily="49" charset="-122"/>
            </a:endParaRPr>
          </a:p>
          <a:p>
            <a:r>
              <a:rPr lang="zh-CN" altLang="en-US"/>
              <a:t>海量数据分析非常复杂，使得过去靠单纯数据库</a:t>
            </a:r>
            <a:r>
              <a:rPr lang="en-US" altLang="zh-CN"/>
              <a:t>BI</a:t>
            </a:r>
            <a:r>
              <a:rPr lang="zh-CN" altLang="en-US"/>
              <a:t>已经不是太适合了。所以，可能需要新的创新。</a:t>
            </a:r>
            <a:endParaRPr lang="en-US" altLang="zh-CN">
              <a:ea typeface="黑体" panose="02010609060101010101" pitchFamily="49" charset="-122"/>
            </a:endParaRPr>
          </a:p>
          <a:p>
            <a:endParaRPr lang="en-US" altLang="zh-CN">
              <a:ea typeface="黑体" panose="02010609060101010101" pitchFamily="49" charset="-122"/>
            </a:endParaRPr>
          </a:p>
          <a:p>
            <a:endParaRPr lang="zh-CN" altLang="en-US"/>
          </a:p>
          <a:p>
            <a:endParaRPr lang="zh-CN" altLang="en-US"/>
          </a:p>
        </p:txBody>
      </p:sp>
      <p:sp>
        <p:nvSpPr>
          <p:cNvPr id="15364" name="灯片编号占位符 3"/>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990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defTabSz="990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defTabSz="990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defTabSz="990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fld id="{8F4459F9-9970-4DF6-B786-69A09416D921}" type="slidenum">
              <a:rPr lang="en-US" altLang="zh-CN" sz="1300"/>
              <a:pPr algn="r" eaLnBrk="1" hangingPunct="1"/>
              <a:t>48</a:t>
            </a:fld>
            <a:endParaRPr lang="en-US" altLang="zh-CN" sz="1300"/>
          </a:p>
        </p:txBody>
      </p:sp>
    </p:spTree>
    <p:extLst>
      <p:ext uri="{BB962C8B-B14F-4D97-AF65-F5344CB8AC3E}">
        <p14:creationId xmlns:p14="http://schemas.microsoft.com/office/powerpoint/2010/main" val="2775425844"/>
      </p:ext>
    </p:extLst>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683C43-8C5F-4713-A0C6-DC9C1BC344EE}" type="slidenum">
              <a:rPr lang="zh-CN" altLang="en-US" smtClean="0"/>
              <a:pPr/>
              <a:t>49</a:t>
            </a:fld>
            <a:endParaRPr lang="zh-CN" altLang="en-US"/>
          </a:p>
        </p:txBody>
      </p:sp>
    </p:spTree>
    <p:extLst>
      <p:ext uri="{BB962C8B-B14F-4D97-AF65-F5344CB8AC3E}">
        <p14:creationId xmlns:p14="http://schemas.microsoft.com/office/powerpoint/2010/main" val="2796429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52</a:t>
            </a:fld>
            <a:endParaRPr lang="zh-CN" altLang="en-US" dirty="0"/>
          </a:p>
        </p:txBody>
      </p:sp>
    </p:spTree>
    <p:extLst>
      <p:ext uri="{BB962C8B-B14F-4D97-AF65-F5344CB8AC3E}">
        <p14:creationId xmlns:p14="http://schemas.microsoft.com/office/powerpoint/2010/main" val="3449710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a81c70db-d05a-4085-b2cf-30c098797a66.source.default.zh-Hans</a:t>
            </a:r>
            <a:endParaRPr lang="zh-CN" altLang="en-US"/>
          </a:p>
        </p:txBody>
      </p:sp>
      <p:sp>
        <p:nvSpPr>
          <p:cNvPr id="4" name="灯片编号占位符 3"/>
          <p:cNvSpPr>
            <a:spLocks noGrp="1"/>
          </p:cNvSpPr>
          <p:nvPr>
            <p:ph type="sldNum" sz="quarter" idx="10"/>
          </p:nvPr>
        </p:nvSpPr>
        <p:spPr/>
        <p:txBody>
          <a:bodyPr/>
          <a:lstStyle/>
          <a:p>
            <a:fld id="{2B735503-9D21-443F-BC18-5459550EB72F}" type="slidenum">
              <a:rPr lang="zh-CN" altLang="en-US" smtClean="0"/>
              <a:t>54</a:t>
            </a:fld>
            <a:endParaRPr lang="zh-CN" altLang="en-US"/>
          </a:p>
        </p:txBody>
      </p:sp>
    </p:spTree>
    <p:extLst>
      <p:ext uri="{BB962C8B-B14F-4D97-AF65-F5344CB8AC3E}">
        <p14:creationId xmlns:p14="http://schemas.microsoft.com/office/powerpoint/2010/main" val="2571174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819150" y="315913"/>
            <a:ext cx="5335588" cy="3001962"/>
          </a:xfrm>
          <a:ln/>
        </p:spPr>
      </p:sp>
      <p:sp>
        <p:nvSpPr>
          <p:cNvPr id="87043" name="Rectangle 3"/>
          <p:cNvSpPr>
            <a:spLocks noGrp="1" noChangeArrowheads="1"/>
          </p:cNvSpPr>
          <p:nvPr>
            <p:ph type="body" idx="1"/>
          </p:nvPr>
        </p:nvSpPr>
        <p:spPr>
          <a:xfrm>
            <a:off x="481013" y="3338513"/>
            <a:ext cx="5911850" cy="5602287"/>
          </a:xfrm>
          <a:noFill/>
          <a:ln/>
        </p:spPr>
        <p:txBody>
          <a:bodyPr lIns="91588" tIns="44991" rIns="91588" bIns="44991"/>
          <a:lstStyle/>
          <a:p>
            <a:pPr>
              <a:lnSpc>
                <a:spcPct val="80000"/>
              </a:lnSpc>
            </a:pPr>
            <a:r>
              <a:rPr lang="en-US" altLang="zh-CN" sz="800"/>
              <a:t>Repeat from slide</a:t>
            </a:r>
          </a:p>
          <a:p>
            <a:pPr>
              <a:lnSpc>
                <a:spcPct val="80000"/>
              </a:lnSpc>
            </a:pPr>
            <a:endParaRPr lang="en-US" altLang="zh-CN" sz="800"/>
          </a:p>
          <a:p>
            <a:pPr>
              <a:lnSpc>
                <a:spcPct val="80000"/>
              </a:lnSpc>
            </a:pP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txBox="1">
            <a:spLocks noGrp="1" noChangeArrowheads="1"/>
          </p:cNvSpPr>
          <p:nvPr/>
        </p:nvSpPr>
        <p:spPr bwMode="auto">
          <a:xfrm>
            <a:off x="3887380" y="8686800"/>
            <a:ext cx="2970620" cy="457200"/>
          </a:xfrm>
          <a:prstGeom prst="rect">
            <a:avLst/>
          </a:prstGeom>
          <a:noFill/>
          <a:ln w="9525">
            <a:noFill/>
            <a:miter lim="800000"/>
            <a:headEnd/>
            <a:tailEnd/>
          </a:ln>
        </p:spPr>
        <p:txBody>
          <a:bodyPr anchor="b"/>
          <a:lstStyle/>
          <a:p>
            <a:pPr algn="r"/>
            <a:fld id="{C1281C0C-916D-4730-AEEE-F1565611888C}" type="slidenum">
              <a:rPr kumimoji="1" lang="zh-CN" altLang="en-US" sz="1200">
                <a:latin typeface="Times New Roman" pitchFamily="18" charset="0"/>
                <a:ea typeface="楷体"/>
                <a:cs typeface="楷体"/>
              </a:rPr>
              <a:pPr algn="r"/>
              <a:t>59</a:t>
            </a:fld>
            <a:endParaRPr kumimoji="1" lang="en-US" altLang="zh-CN" sz="1200">
              <a:latin typeface="Times New Roman" pitchFamily="18" charset="0"/>
              <a:ea typeface="楷体"/>
              <a:cs typeface="楷体"/>
            </a:endParaRPr>
          </a:p>
        </p:txBody>
      </p:sp>
      <p:sp>
        <p:nvSpPr>
          <p:cNvPr id="248835" name="Rectangle 2"/>
          <p:cNvSpPr>
            <a:spLocks noGrp="1" noRot="1" noChangeAspect="1" noChangeArrowheads="1" noTextEdit="1"/>
          </p:cNvSpPr>
          <p:nvPr>
            <p:ph type="sldImg"/>
          </p:nvPr>
        </p:nvSpPr>
        <p:spPr>
          <a:xfrm>
            <a:off x="381000" y="685800"/>
            <a:ext cx="6096000" cy="3429000"/>
          </a:xfrm>
        </p:spPr>
      </p:sp>
      <p:sp>
        <p:nvSpPr>
          <p:cNvPr id="248836" name="Rectangle 3"/>
          <p:cNvSpPr>
            <a:spLocks noGrp="1" noChangeArrowheads="1"/>
          </p:cNvSpPr>
          <p:nvPr>
            <p:ph type="body" idx="1"/>
          </p:nvPr>
        </p:nvSpPr>
        <p:spPr>
          <a:xfrm>
            <a:off x="685157" y="4343400"/>
            <a:ext cx="5487687" cy="4114800"/>
          </a:xfrm>
          <a:noFill/>
          <a:ln/>
        </p:spPr>
        <p:txBody>
          <a:bodyPr anchor="t"/>
          <a:lstStyle/>
          <a:p>
            <a:r>
              <a:rPr lang="en-US" altLang="zh-CN">
                <a:latin typeface="Times" pitchFamily="18" charset="0"/>
                <a:ea typeface="楷体"/>
                <a:cs typeface="楷体"/>
              </a:rPr>
              <a:t>So now that we’ve talked about the need for flexibility and reuse, let’s look at some of the barriers that sometimes prevent companies from getting to where they want to be.  Again, let’s emphasize that the business can only be as flexible as the IT systems that support it.  On the right, you’ll see an actual application architecture for a consumer electronics company.  Current approaches to IT architecture do not support these drivers</a:t>
            </a:r>
          </a:p>
          <a:p>
            <a:r>
              <a:rPr lang="en-US" altLang="zh-CN">
                <a:latin typeface="Times" pitchFamily="18" charset="0"/>
                <a:ea typeface="楷体"/>
                <a:cs typeface="楷体"/>
              </a:rPr>
              <a:t>The text on the left all has to do with IT infrastructure that has grown bit by bit, over the years to handle focused issues with no recognizable roadmap.  Linkages between pieces of this infrastructure tend to be inflexible and very difficult, expensive, and time-consuming to change.</a:t>
            </a:r>
          </a:p>
          <a:p>
            <a:endParaRPr lang="en-US" altLang="zh-CN">
              <a:latin typeface="Times" pitchFamily="18" charset="0"/>
              <a:ea typeface="楷体"/>
              <a:cs typeface="楷体"/>
            </a:endParaRPr>
          </a:p>
          <a:p>
            <a:r>
              <a:rPr lang="en-US" altLang="zh-CN">
                <a:latin typeface="Times" pitchFamily="18" charset="0"/>
                <a:ea typeface="楷体"/>
                <a:cs typeface="楷体"/>
              </a:rPr>
              <a:t>When Verizon began their SOA effort in 2001, they conducted an internal survey of their systems, trying to decompose their processes into common componentized services across 2,900 systems. In this process, they identified 200-500 functions that are needed in more than 90,000 business transactions. They found 5-25 redundant versions of each of these across their systems landscape. That’s roughly 5,000 unnecessary programs that had to be written and maintained.</a:t>
            </a:r>
          </a:p>
        </p:txBody>
      </p:sp>
    </p:spTree>
    <p:extLst>
      <p:ext uri="{BB962C8B-B14F-4D97-AF65-F5344CB8AC3E}">
        <p14:creationId xmlns:p14="http://schemas.microsoft.com/office/powerpoint/2010/main" val="3529785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6955071-D14D-49D0-8642-2A0F557D13C4}" type="slidenum">
              <a:rPr lang="en-US" smtClean="0"/>
              <a:pPr>
                <a:defRPr/>
              </a:pPr>
              <a:t>61</a:t>
            </a:fld>
            <a:endParaRPr lang="zh-CN"/>
          </a:p>
        </p:txBody>
      </p:sp>
    </p:spTree>
    <p:extLst>
      <p:ext uri="{BB962C8B-B14F-4D97-AF65-F5344CB8AC3E}">
        <p14:creationId xmlns:p14="http://schemas.microsoft.com/office/powerpoint/2010/main" val="2330746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headEnd/>
            <a:tailEnd/>
          </a:ln>
        </p:spPr>
      </p:sp>
      <p:sp>
        <p:nvSpPr>
          <p:cNvPr id="2560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b="1"/>
              <a:t>System complexity</a:t>
            </a:r>
            <a:r>
              <a:rPr lang="en-US" altLang="zh-CN"/>
              <a:t>—Organizations were spending more and more money building IT systems; and </a:t>
            </a:r>
            <a:endParaRPr lang="zh-CN" altLang="en-US"/>
          </a:p>
          <a:p>
            <a:pPr eaLnBrk="1" hangingPunct="1">
              <a:spcBef>
                <a:spcPct val="0"/>
              </a:spcBef>
            </a:pPr>
            <a:r>
              <a:rPr lang="en-US" altLang="zh-CN" b="1"/>
              <a:t>Poor business alignment</a:t>
            </a:r>
            <a:r>
              <a:rPr lang="en-US" altLang="zh-CN"/>
              <a:t>—Organizations were finding it more and more difficult to keep those increasingly expensive IT systems aligned with business need.</a:t>
            </a:r>
            <a:endParaRPr lang="zh-CN" altLang="en-US"/>
          </a:p>
          <a:p>
            <a:pPr eaLnBrk="1" hangingPunct="1">
              <a:spcBef>
                <a:spcPct val="0"/>
              </a:spcBef>
            </a:pPr>
            <a:r>
              <a:rPr lang="en-US" altLang="zh-CN"/>
              <a:t>The bottom line: more cost, less value. These problems, first recognized 20 years ago, have today reached a crisis point. The cost and complexity of IT systems have exponentially increased, while the chances of deriving real value from those systems have dramatically decreased.</a:t>
            </a:r>
            <a:endParaRPr lang="zh-CN" altLang="en-US"/>
          </a:p>
          <a:p>
            <a:pPr eaLnBrk="1" hangingPunct="1">
              <a:spcBef>
                <a:spcPct val="0"/>
              </a:spcBef>
            </a:pPr>
            <a:endParaRPr lang="zh-CN" altLang="en-US"/>
          </a:p>
        </p:txBody>
      </p:sp>
      <p:sp>
        <p:nvSpPr>
          <p:cNvPr id="3072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E85B50F-9A89-4386-89F6-3C15EC910FE4}" type="slidenum">
              <a:rPr lang="zh-CN" altLang="en-US" smtClean="0"/>
              <a:pPr fontAlgn="base">
                <a:spcBef>
                  <a:spcPct val="0"/>
                </a:spcBef>
                <a:spcAft>
                  <a:spcPct val="0"/>
                </a:spcAft>
                <a:defRPr/>
              </a:pPr>
              <a:t>69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headEnd/>
            <a:tailEnd/>
          </a:ln>
        </p:spPr>
      </p:sp>
      <p:sp>
        <p:nvSpPr>
          <p:cNvPr id="2560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b="1"/>
              <a:t>System complexity</a:t>
            </a:r>
            <a:r>
              <a:rPr lang="en-US" altLang="zh-CN"/>
              <a:t>—Organizations were spending more and more money building IT systems; and </a:t>
            </a:r>
            <a:endParaRPr lang="zh-CN" altLang="en-US"/>
          </a:p>
          <a:p>
            <a:pPr eaLnBrk="1" hangingPunct="1">
              <a:spcBef>
                <a:spcPct val="0"/>
              </a:spcBef>
            </a:pPr>
            <a:r>
              <a:rPr lang="en-US" altLang="zh-CN" b="1"/>
              <a:t>Poor business alignment</a:t>
            </a:r>
            <a:r>
              <a:rPr lang="en-US" altLang="zh-CN"/>
              <a:t>—Organizations were finding it more and more difficult to keep those increasingly expensive IT systems aligned with business need.</a:t>
            </a:r>
            <a:endParaRPr lang="zh-CN" altLang="en-US"/>
          </a:p>
          <a:p>
            <a:pPr eaLnBrk="1" hangingPunct="1">
              <a:spcBef>
                <a:spcPct val="0"/>
              </a:spcBef>
            </a:pPr>
            <a:r>
              <a:rPr lang="en-US" altLang="zh-CN"/>
              <a:t>The bottom line: more cost, less value. These problems, first recognized 20 years ago, have today reached a crisis point. The cost and complexity of IT systems have exponentially increased, while the chances of deriving real value from those systems have dramatically decreased.</a:t>
            </a:r>
            <a:endParaRPr lang="zh-CN" altLang="en-US"/>
          </a:p>
          <a:p>
            <a:pPr eaLnBrk="1" hangingPunct="1">
              <a:spcBef>
                <a:spcPct val="0"/>
              </a:spcBef>
            </a:pPr>
            <a:endParaRPr lang="zh-CN" altLang="en-US"/>
          </a:p>
        </p:txBody>
      </p:sp>
      <p:sp>
        <p:nvSpPr>
          <p:cNvPr id="3072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E85B50F-9A89-4386-89F6-3C15EC910FE4}" type="slidenum">
              <a:rPr lang="zh-CN" altLang="en-US" smtClean="0"/>
              <a:pPr fontAlgn="base">
                <a:spcBef>
                  <a:spcPct val="0"/>
                </a:spcBef>
                <a:spcAft>
                  <a:spcPct val="0"/>
                </a:spcAft>
                <a:defRPr/>
              </a:pPr>
              <a:t>70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headEnd/>
            <a:tailEnd/>
          </a:ln>
        </p:spPr>
      </p:sp>
      <p:sp>
        <p:nvSpPr>
          <p:cNvPr id="2560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b="1"/>
              <a:t>System complexity</a:t>
            </a:r>
            <a:r>
              <a:rPr lang="en-US" altLang="zh-CN"/>
              <a:t>—Organizations were spending more and more money building IT systems; and </a:t>
            </a:r>
            <a:endParaRPr lang="zh-CN" altLang="en-US"/>
          </a:p>
          <a:p>
            <a:pPr eaLnBrk="1" hangingPunct="1">
              <a:spcBef>
                <a:spcPct val="0"/>
              </a:spcBef>
            </a:pPr>
            <a:r>
              <a:rPr lang="en-US" altLang="zh-CN" b="1"/>
              <a:t>Poor business alignment</a:t>
            </a:r>
            <a:r>
              <a:rPr lang="en-US" altLang="zh-CN"/>
              <a:t>—Organizations were finding it more and more difficult to keep those increasingly expensive IT systems aligned with business need.</a:t>
            </a:r>
            <a:endParaRPr lang="zh-CN" altLang="en-US"/>
          </a:p>
          <a:p>
            <a:pPr eaLnBrk="1" hangingPunct="1">
              <a:spcBef>
                <a:spcPct val="0"/>
              </a:spcBef>
            </a:pPr>
            <a:r>
              <a:rPr lang="en-US" altLang="zh-CN"/>
              <a:t>The bottom line: more cost, less value. These problems, first recognized 20 years ago, have today reached a crisis point. The cost and complexity of IT systems have exponentially increased, while the chances of deriving real value from those systems have dramatically decreased.</a:t>
            </a:r>
            <a:endParaRPr lang="zh-CN" altLang="en-US"/>
          </a:p>
          <a:p>
            <a:pPr eaLnBrk="1" hangingPunct="1">
              <a:spcBef>
                <a:spcPct val="0"/>
              </a:spcBef>
            </a:pPr>
            <a:endParaRPr lang="zh-CN" altLang="en-US"/>
          </a:p>
        </p:txBody>
      </p:sp>
      <p:sp>
        <p:nvSpPr>
          <p:cNvPr id="3072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E85B50F-9A89-4386-89F6-3C15EC910FE4}" type="slidenum">
              <a:rPr lang="zh-CN" altLang="en-US" smtClean="0"/>
              <a:pPr fontAlgn="base">
                <a:spcBef>
                  <a:spcPct val="0"/>
                </a:spcBef>
                <a:spcAft>
                  <a:spcPct val="0"/>
                </a:spcAft>
                <a:defRPr/>
              </a:pPr>
              <a:t>71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a81c70db-d05a-4085-b2cf-30c098797a66.source.default.zh-Hans</a:t>
            </a:r>
            <a:endParaRPr lang="zh-CN" altLang="en-US"/>
          </a:p>
        </p:txBody>
      </p:sp>
      <p:sp>
        <p:nvSpPr>
          <p:cNvPr id="4" name="灯片编号占位符 3"/>
          <p:cNvSpPr>
            <a:spLocks noGrp="1"/>
          </p:cNvSpPr>
          <p:nvPr>
            <p:ph type="sldNum" sz="quarter" idx="10"/>
          </p:nvPr>
        </p:nvSpPr>
        <p:spPr/>
        <p:txBody>
          <a:bodyPr/>
          <a:lstStyle/>
          <a:p>
            <a:fld id="{2B735503-9D21-443F-BC18-5459550EB72F}" type="slidenum">
              <a:rPr lang="zh-CN" altLang="en-US" smtClean="0"/>
              <a:t>2</a:t>
            </a:fld>
            <a:endParaRPr lang="zh-CN" altLang="en-US"/>
          </a:p>
        </p:txBody>
      </p:sp>
    </p:spTree>
    <p:extLst>
      <p:ext uri="{BB962C8B-B14F-4D97-AF65-F5344CB8AC3E}">
        <p14:creationId xmlns:p14="http://schemas.microsoft.com/office/powerpoint/2010/main" val="2231398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Rot="1" noChangeAspect="1" noTextEdit="1"/>
          </p:cNvSpPr>
          <p:nvPr>
            <p:ph type="sldImg"/>
          </p:nvPr>
        </p:nvSpPr>
        <p:spPr bwMode="auto">
          <a:noFill/>
          <a:ln>
            <a:solidFill>
              <a:srgbClr val="000000"/>
            </a:solidFill>
            <a:miter lim="800000"/>
            <a:headEnd/>
            <a:tailEnd/>
          </a:ln>
        </p:spPr>
      </p:sp>
      <p:sp>
        <p:nvSpPr>
          <p:cNvPr id="651267" name="Rectangle 3"/>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975970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txBox="1">
            <a:spLocks noGrp="1" noChangeArrowheads="1"/>
          </p:cNvSpPr>
          <p:nvPr/>
        </p:nvSpPr>
        <p:spPr bwMode="auto">
          <a:xfrm>
            <a:off x="3884163" y="8685335"/>
            <a:ext cx="2972229" cy="457200"/>
          </a:xfrm>
          <a:prstGeom prst="rect">
            <a:avLst/>
          </a:prstGeom>
          <a:noFill/>
          <a:ln w="9525">
            <a:noFill/>
            <a:miter lim="800000"/>
            <a:headEnd/>
            <a:tailEnd/>
          </a:ln>
        </p:spPr>
        <p:txBody>
          <a:bodyPr anchor="b"/>
          <a:lstStyle/>
          <a:p>
            <a:pPr algn="r"/>
            <a:fld id="{76B3CF3B-4998-46DA-A463-EB4E9FC60276}" type="slidenum">
              <a:rPr lang="zh-CN" altLang="en-US" sz="1200">
                <a:ea typeface="宋体" pitchFamily="2" charset="-122"/>
              </a:rPr>
              <a:pPr algn="r"/>
              <a:t>81</a:t>
            </a:fld>
            <a:endParaRPr lang="en-US" altLang="zh-CN" sz="1200">
              <a:ea typeface="宋体" pitchFamily="2" charset="-122"/>
            </a:endParaRPr>
          </a:p>
        </p:txBody>
      </p:sp>
      <p:sp>
        <p:nvSpPr>
          <p:cNvPr id="289795" name="Rectangle 7"/>
          <p:cNvSpPr txBox="1">
            <a:spLocks noGrp="1" noChangeArrowheads="1"/>
          </p:cNvSpPr>
          <p:nvPr/>
        </p:nvSpPr>
        <p:spPr bwMode="auto">
          <a:xfrm>
            <a:off x="3884163" y="8685335"/>
            <a:ext cx="2972229" cy="457200"/>
          </a:xfrm>
          <a:prstGeom prst="rect">
            <a:avLst/>
          </a:prstGeom>
          <a:noFill/>
          <a:ln w="9525">
            <a:noFill/>
            <a:miter lim="800000"/>
            <a:headEnd/>
            <a:tailEnd/>
          </a:ln>
        </p:spPr>
        <p:txBody>
          <a:bodyPr anchor="b"/>
          <a:lstStyle/>
          <a:p>
            <a:pPr algn="r"/>
            <a:fld id="{2DE2DEAC-CC14-48EC-AF27-AD151EB8900A}" type="slidenum">
              <a:rPr lang="zh-CN" altLang="en-US" sz="1200">
                <a:ea typeface="宋体" pitchFamily="2" charset="-122"/>
              </a:rPr>
              <a:pPr algn="r"/>
              <a:t>81</a:t>
            </a:fld>
            <a:endParaRPr lang="en-US" altLang="zh-CN" sz="1200">
              <a:ea typeface="宋体" pitchFamily="2" charset="-122"/>
            </a:endParaRPr>
          </a:p>
        </p:txBody>
      </p:sp>
      <p:sp>
        <p:nvSpPr>
          <p:cNvPr id="289796" name="Rectangle 7"/>
          <p:cNvSpPr txBox="1">
            <a:spLocks noGrp="1" noChangeArrowheads="1"/>
          </p:cNvSpPr>
          <p:nvPr/>
        </p:nvSpPr>
        <p:spPr bwMode="auto">
          <a:xfrm>
            <a:off x="3884163" y="8685335"/>
            <a:ext cx="2972229" cy="457200"/>
          </a:xfrm>
          <a:prstGeom prst="rect">
            <a:avLst/>
          </a:prstGeom>
          <a:noFill/>
          <a:ln w="9525">
            <a:noFill/>
            <a:miter lim="800000"/>
            <a:headEnd/>
            <a:tailEnd/>
          </a:ln>
        </p:spPr>
        <p:txBody>
          <a:bodyPr anchor="b"/>
          <a:lstStyle/>
          <a:p>
            <a:pPr algn="r"/>
            <a:fld id="{AB97DF27-AE2C-4B84-A027-7A1C39C91367}" type="slidenum">
              <a:rPr lang="zh-CN" altLang="en-US" sz="1200">
                <a:ea typeface="宋体" pitchFamily="2" charset="-122"/>
              </a:rPr>
              <a:pPr algn="r"/>
              <a:t>81</a:t>
            </a:fld>
            <a:endParaRPr lang="en-US" altLang="zh-CN" sz="1200">
              <a:ea typeface="宋体" pitchFamily="2" charset="-122"/>
            </a:endParaRPr>
          </a:p>
        </p:txBody>
      </p:sp>
      <p:sp>
        <p:nvSpPr>
          <p:cNvPr id="289797" name="Rectangle 2"/>
          <p:cNvSpPr>
            <a:spLocks noGrp="1" noRot="1" noChangeAspect="1" noChangeArrowheads="1" noTextEdit="1"/>
          </p:cNvSpPr>
          <p:nvPr>
            <p:ph type="sldImg"/>
          </p:nvPr>
        </p:nvSpPr>
        <p:spPr>
          <a:xfrm>
            <a:off x="381000" y="685800"/>
            <a:ext cx="6096000" cy="3429000"/>
          </a:xfrm>
          <a:ln>
            <a:solidFill>
              <a:srgbClr val="000000"/>
            </a:solidFill>
          </a:ln>
        </p:spPr>
      </p:sp>
      <p:sp>
        <p:nvSpPr>
          <p:cNvPr id="289798" name="Rectangle 3"/>
          <p:cNvSpPr>
            <a:spLocks noGrp="1" noChangeArrowheads="1"/>
          </p:cNvSpPr>
          <p:nvPr>
            <p:ph type="body" idx="1"/>
          </p:nvPr>
        </p:nvSpPr>
        <p:spPr>
          <a:xfrm>
            <a:off x="685157" y="4343400"/>
            <a:ext cx="5487687" cy="4114800"/>
          </a:xfrm>
          <a:noFill/>
          <a:ln/>
        </p:spPr>
        <p:txBody>
          <a:bodyPr anchor="t"/>
          <a:lstStyle/>
          <a:p>
            <a:pPr eaLnBrk="1" hangingPunct="1"/>
            <a:endParaRPr lang="zh-CN" altLang="zh-CN">
              <a:latin typeface="Times" pitchFamily="18" charset="0"/>
            </a:endParaRPr>
          </a:p>
        </p:txBody>
      </p:sp>
    </p:spTree>
    <p:extLst>
      <p:ext uri="{BB962C8B-B14F-4D97-AF65-F5344CB8AC3E}">
        <p14:creationId xmlns:p14="http://schemas.microsoft.com/office/powerpoint/2010/main" val="755528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a81c70db-d05a-4085-b2cf-30c098797a66.source.default.zh-Hans</a:t>
            </a:r>
            <a:endParaRPr lang="zh-CN" altLang="en-US"/>
          </a:p>
        </p:txBody>
      </p:sp>
      <p:sp>
        <p:nvSpPr>
          <p:cNvPr id="4" name="灯片编号占位符 3"/>
          <p:cNvSpPr>
            <a:spLocks noGrp="1"/>
          </p:cNvSpPr>
          <p:nvPr>
            <p:ph type="sldNum" sz="quarter" idx="10"/>
          </p:nvPr>
        </p:nvSpPr>
        <p:spPr/>
        <p:txBody>
          <a:bodyPr/>
          <a:lstStyle/>
          <a:p>
            <a:fld id="{2B735503-9D21-443F-BC18-5459550EB72F}" type="slidenum">
              <a:rPr lang="zh-CN" altLang="en-US" smtClean="0"/>
              <a:t>84</a:t>
            </a:fld>
            <a:endParaRPr lang="zh-CN" altLang="en-US"/>
          </a:p>
        </p:txBody>
      </p:sp>
    </p:spTree>
    <p:extLst>
      <p:ext uri="{BB962C8B-B14F-4D97-AF65-F5344CB8AC3E}">
        <p14:creationId xmlns:p14="http://schemas.microsoft.com/office/powerpoint/2010/main" val="3087740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p:cNvSpPr>
            <a:spLocks noGrp="1" noRot="1" noChangeAspect="1" noTextEdit="1"/>
          </p:cNvSpPr>
          <p:nvPr>
            <p:ph type="sldImg"/>
          </p:nvPr>
        </p:nvSpPr>
        <p:spPr bwMode="auto">
          <a:noFill/>
          <a:ln>
            <a:solidFill>
              <a:srgbClr val="000000"/>
            </a:solidFill>
            <a:miter lim="800000"/>
            <a:headEnd/>
            <a:tailEnd/>
          </a:ln>
        </p:spPr>
      </p:sp>
      <p:sp>
        <p:nvSpPr>
          <p:cNvPr id="175107"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17510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B700F97-91BC-42C8-BE12-0AD4E3058AF9}" type="slidenum">
              <a:rPr lang="en-US" altLang="zh-CN" smtClean="0">
                <a:latin typeface="Arial" pitchFamily="34" charset="0"/>
              </a:rPr>
              <a:pPr/>
              <a:t>92</a:t>
            </a:fld>
            <a:endParaRPr lang="en-US" altLang="zh-CN">
              <a:latin typeface="Arial" pitchFamily="34" charset="0"/>
            </a:endParaRPr>
          </a:p>
        </p:txBody>
      </p:sp>
    </p:spTree>
    <p:extLst>
      <p:ext uri="{BB962C8B-B14F-4D97-AF65-F5344CB8AC3E}">
        <p14:creationId xmlns:p14="http://schemas.microsoft.com/office/powerpoint/2010/main" val="1899546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38C8E41E-2652-43C7-91AE-5B34AE7F3831}" type="slidenum">
              <a:rPr lang="zh-CN" altLang="en-AU" smtClean="0">
                <a:latin typeface="Arial" pitchFamily="34" charset="0"/>
              </a:rPr>
              <a:pPr/>
              <a:t>94</a:t>
            </a:fld>
            <a:endParaRPr lang="en-AU" altLang="zh-CN">
              <a:latin typeface="Arial" pitchFamily="34" charset="0"/>
            </a:endParaRPr>
          </a:p>
        </p:txBody>
      </p:sp>
      <p:sp>
        <p:nvSpPr>
          <p:cNvPr id="17817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8180"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753133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txBox="1">
            <a:spLocks noGrp="1" noChangeArrowheads="1"/>
          </p:cNvSpPr>
          <p:nvPr/>
        </p:nvSpPr>
        <p:spPr bwMode="auto">
          <a:xfrm>
            <a:off x="3885772" y="8685335"/>
            <a:ext cx="2970621" cy="457200"/>
          </a:xfrm>
          <a:prstGeom prst="rect">
            <a:avLst/>
          </a:prstGeom>
          <a:noFill/>
          <a:ln w="9525">
            <a:noFill/>
            <a:miter lim="800000"/>
            <a:headEnd/>
            <a:tailEnd/>
          </a:ln>
        </p:spPr>
        <p:txBody>
          <a:bodyPr anchor="b"/>
          <a:lstStyle/>
          <a:p>
            <a:pPr algn="r"/>
            <a:fld id="{766740A9-E5DC-45AD-92DC-C876DBDAA516}" type="slidenum">
              <a:rPr lang="zh-CN" altLang="en-AU" sz="1200">
                <a:ea typeface="宋体" pitchFamily="2" charset="-122"/>
              </a:rPr>
              <a:pPr algn="r"/>
              <a:t>96</a:t>
            </a:fld>
            <a:endParaRPr lang="en-AU" altLang="zh-CN" sz="1200">
              <a:ea typeface="宋体" pitchFamily="2" charset="-122"/>
            </a:endParaRPr>
          </a:p>
        </p:txBody>
      </p:sp>
      <p:sp>
        <p:nvSpPr>
          <p:cNvPr id="249859" name="Rectangle 2"/>
          <p:cNvSpPr>
            <a:spLocks noGrp="1" noRot="1" noChangeAspect="1" noChangeArrowheads="1" noTextEdit="1"/>
          </p:cNvSpPr>
          <p:nvPr>
            <p:ph type="sldImg"/>
          </p:nvPr>
        </p:nvSpPr>
        <p:spPr>
          <a:xfrm>
            <a:off x="381000" y="685800"/>
            <a:ext cx="6096000" cy="3429000"/>
          </a:xfrm>
          <a:ln>
            <a:solidFill>
              <a:srgbClr val="000000"/>
            </a:solidFill>
          </a:ln>
        </p:spPr>
      </p:sp>
      <p:sp>
        <p:nvSpPr>
          <p:cNvPr id="249860" name="Rectangle 3"/>
          <p:cNvSpPr>
            <a:spLocks noGrp="1" noChangeArrowheads="1"/>
          </p:cNvSpPr>
          <p:nvPr>
            <p:ph type="body" idx="1"/>
          </p:nvPr>
        </p:nvSpPr>
        <p:spPr>
          <a:xfrm>
            <a:off x="685157" y="4343400"/>
            <a:ext cx="5487687" cy="4114800"/>
          </a:xfrm>
          <a:noFill/>
          <a:ln/>
        </p:spPr>
        <p:txBody>
          <a:bodyPr anchor="t"/>
          <a:lstStyle/>
          <a:p>
            <a:endParaRPr lang="zh-CN" altLang="en-US">
              <a:latin typeface="Times" pitchFamily="18" charset="0"/>
            </a:endParaRPr>
          </a:p>
        </p:txBody>
      </p:sp>
    </p:spTree>
    <p:extLst>
      <p:ext uri="{BB962C8B-B14F-4D97-AF65-F5344CB8AC3E}">
        <p14:creationId xmlns:p14="http://schemas.microsoft.com/office/powerpoint/2010/main" val="3250858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Grp="1" noRot="1" noChangeAspect="1" noTextEdit="1"/>
          </p:cNvSpPr>
          <p:nvPr>
            <p:ph type="sldImg"/>
          </p:nvPr>
        </p:nvSpPr>
        <p:spPr bwMode="auto">
          <a:noFill/>
          <a:ln>
            <a:solidFill>
              <a:srgbClr val="000000"/>
            </a:solidFill>
            <a:miter lim="800000"/>
            <a:headEnd/>
            <a:tailEnd/>
          </a:ln>
        </p:spPr>
      </p:sp>
      <p:sp>
        <p:nvSpPr>
          <p:cNvPr id="652291" name="Rectangle 3"/>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804622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Rectangle 2"/>
          <p:cNvSpPr>
            <a:spLocks noGrp="1" noRot="1" noChangeAspect="1" noTextEdit="1"/>
          </p:cNvSpPr>
          <p:nvPr>
            <p:ph type="sldImg"/>
          </p:nvPr>
        </p:nvSpPr>
        <p:spPr bwMode="auto">
          <a:noFill/>
          <a:ln>
            <a:solidFill>
              <a:srgbClr val="000000"/>
            </a:solidFill>
            <a:miter lim="800000"/>
            <a:headEnd/>
            <a:tailEnd/>
          </a:ln>
        </p:spPr>
      </p:sp>
      <p:sp>
        <p:nvSpPr>
          <p:cNvPr id="653315" name="Rectangle 3"/>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6922023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a:ln/>
        </p:spPr>
      </p:sp>
      <p:sp>
        <p:nvSpPr>
          <p:cNvPr id="98307" name="备注占位符 2"/>
          <p:cNvSpPr>
            <a:spLocks noGrp="1"/>
          </p:cNvSpPr>
          <p:nvPr>
            <p:ph type="body" idx="1"/>
          </p:nvPr>
        </p:nvSpPr>
        <p:spPr>
          <a:noFill/>
          <a:ln/>
        </p:spPr>
        <p:txBody>
          <a:bodyPr/>
          <a:lstStyle/>
          <a:p>
            <a:endParaRPr lang="zh-CN" altLang="en-US"/>
          </a:p>
        </p:txBody>
      </p:sp>
      <p:sp>
        <p:nvSpPr>
          <p:cNvPr id="98308" name="灯片编号占位符 3"/>
          <p:cNvSpPr>
            <a:spLocks noGrp="1"/>
          </p:cNvSpPr>
          <p:nvPr>
            <p:ph type="sldNum" sz="quarter" idx="5"/>
          </p:nvPr>
        </p:nvSpPr>
        <p:spPr>
          <a:noFill/>
        </p:spPr>
        <p:txBody>
          <a:bodyPr/>
          <a:lstStyle/>
          <a:p>
            <a:fld id="{ABC3DA2B-DF33-41E8-A4EE-12E42C09527E}" type="slidenum">
              <a:rPr lang="en-US" altLang="zh-CN" smtClean="0"/>
              <a:pPr/>
              <a:t>101</a:t>
            </a:fld>
            <a:endParaRPr lang="en-US" altLang="zh-CN"/>
          </a:p>
        </p:txBody>
      </p:sp>
    </p:spTree>
    <p:extLst>
      <p:ext uri="{BB962C8B-B14F-4D97-AF65-F5344CB8AC3E}">
        <p14:creationId xmlns:p14="http://schemas.microsoft.com/office/powerpoint/2010/main" val="4054247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Rot="1" noChangeAspect="1" noChangeArrowheads="1" noTextEdit="1"/>
          </p:cNvSpPr>
          <p:nvPr>
            <p:ph type="sldImg"/>
          </p:nvPr>
        </p:nvSpPr>
        <p:spPr>
          <a:xfrm>
            <a:off x="381000" y="685800"/>
            <a:ext cx="6096000" cy="3429000"/>
          </a:xfrm>
        </p:spPr>
      </p:sp>
      <p:sp>
        <p:nvSpPr>
          <p:cNvPr id="256003" name="Rectangle 3"/>
          <p:cNvSpPr>
            <a:spLocks noGrp="1" noChangeArrowheads="1"/>
          </p:cNvSpPr>
          <p:nvPr>
            <p:ph type="body" idx="1"/>
          </p:nvPr>
        </p:nvSpPr>
        <p:spPr>
          <a:xfrm>
            <a:off x="685157" y="4343400"/>
            <a:ext cx="5487687" cy="4114800"/>
          </a:xfrm>
          <a:noFill/>
          <a:ln/>
        </p:spPr>
        <p:txBody>
          <a:bodyPr/>
          <a:lstStyle/>
          <a:p>
            <a:endParaRPr lang="zh-CN" altLang="en-US">
              <a:latin typeface="Times"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p:txBody>
          <a:bodyPr/>
          <a:lstStyle/>
          <a:p>
            <a:pPr>
              <a:defRPr/>
            </a:pPr>
            <a:fld id="{2CB6B2C4-4C8E-483E-9CF5-E9EE6AB2067B}" type="slidenum">
              <a:rPr lang="zh-CN" altLang="en-US" smtClean="0">
                <a:latin typeface="Arial" charset="0"/>
              </a:rPr>
              <a:pPr>
                <a:defRPr/>
              </a:pPr>
              <a:t>3</a:t>
            </a:fld>
            <a:endParaRPr lang="en-US" altLang="zh-CN">
              <a:latin typeface="Arial"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461644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txBox="1">
            <a:spLocks noGrp="1" noChangeArrowheads="1"/>
          </p:cNvSpPr>
          <p:nvPr/>
        </p:nvSpPr>
        <p:spPr bwMode="auto">
          <a:xfrm>
            <a:off x="3885771" y="8686800"/>
            <a:ext cx="2972229" cy="457200"/>
          </a:xfrm>
          <a:prstGeom prst="rect">
            <a:avLst/>
          </a:prstGeom>
          <a:noFill/>
          <a:ln w="9525">
            <a:noFill/>
            <a:miter lim="800000"/>
            <a:headEnd/>
            <a:tailEnd/>
          </a:ln>
        </p:spPr>
        <p:txBody>
          <a:bodyPr anchor="b"/>
          <a:lstStyle/>
          <a:p>
            <a:pPr algn="r" eaLnBrk="0" hangingPunct="0"/>
            <a:fld id="{00695450-217F-41DB-A38C-2187C64BD6CA}" type="slidenum">
              <a:rPr lang="en-US" altLang="zh-CN" sz="1200" b="1">
                <a:cs typeface="Times New Roman" pitchFamily="18" charset="0"/>
              </a:rPr>
              <a:pPr algn="r" eaLnBrk="0" hangingPunct="0"/>
              <a:t>103</a:t>
            </a:fld>
            <a:endParaRPr lang="en-US" altLang="zh-CN" sz="1200" b="1">
              <a:cs typeface="Times New Roman" pitchFamily="18" charset="0"/>
            </a:endParaRPr>
          </a:p>
        </p:txBody>
      </p:sp>
      <p:sp>
        <p:nvSpPr>
          <p:cNvPr id="257027" name="Rectangle 2"/>
          <p:cNvSpPr>
            <a:spLocks noGrp="1" noRot="1" noChangeAspect="1" noChangeArrowheads="1" noTextEdit="1"/>
          </p:cNvSpPr>
          <p:nvPr>
            <p:ph type="sldImg"/>
          </p:nvPr>
        </p:nvSpPr>
        <p:spPr/>
      </p:sp>
      <p:sp>
        <p:nvSpPr>
          <p:cNvPr id="257028" name="Rectangle 3"/>
          <p:cNvSpPr>
            <a:spLocks noGrp="1" noChangeArrowheads="1"/>
          </p:cNvSpPr>
          <p:nvPr>
            <p:ph type="body" idx="1"/>
          </p:nvPr>
        </p:nvSpPr>
        <p:spPr>
          <a:xfrm>
            <a:off x="915152" y="4343400"/>
            <a:ext cx="5027699" cy="4114800"/>
          </a:xfrm>
          <a:noFill/>
          <a:ln/>
        </p:spPr>
        <p:txBody>
          <a:bodyPr/>
          <a:lstStyle/>
          <a:p>
            <a:pPr eaLnBrk="1" hangingPunct="1"/>
            <a:endParaRPr lang="zh-CN" altLang="zh-CN">
              <a:latin typeface="Times"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86EEE9B4-1F43-4230-95A0-4BBD5E28CBC3}" type="slidenum">
              <a:rPr lang="zh-CN" altLang="en-US"/>
              <a:pPr/>
              <a:t>106</a:t>
            </a:fld>
            <a:endParaRPr lang="zh-CN" altLang="en-US"/>
          </a:p>
        </p:txBody>
      </p:sp>
    </p:spTree>
    <p:extLst>
      <p:ext uri="{BB962C8B-B14F-4D97-AF65-F5344CB8AC3E}">
        <p14:creationId xmlns:p14="http://schemas.microsoft.com/office/powerpoint/2010/main" val="22028592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幻灯片图像占位符 1"/>
          <p:cNvSpPr>
            <a:spLocks noGrp="1" noRot="1" noChangeAspect="1" noTextEdit="1"/>
          </p:cNvSpPr>
          <p:nvPr>
            <p:ph type="sldImg"/>
          </p:nvPr>
        </p:nvSpPr>
        <p:spPr/>
      </p:sp>
      <p:sp>
        <p:nvSpPr>
          <p:cNvPr id="258051" name="备注占位符 2"/>
          <p:cNvSpPr>
            <a:spLocks noGrp="1"/>
          </p:cNvSpPr>
          <p:nvPr>
            <p:ph type="body" idx="1"/>
          </p:nvPr>
        </p:nvSpPr>
        <p:spPr>
          <a:noFill/>
          <a:ln/>
        </p:spPr>
        <p:txBody>
          <a:bodyPr/>
          <a:lstStyle/>
          <a:p>
            <a:endParaRPr lang="zh-CN" altLang="en-US">
              <a:latin typeface="Times" pitchFamily="18" charset="0"/>
            </a:endParaRPr>
          </a:p>
        </p:txBody>
      </p:sp>
      <p:sp>
        <p:nvSpPr>
          <p:cNvPr id="258052" name="灯片编号占位符 3"/>
          <p:cNvSpPr txBox="1">
            <a:spLocks noGrp="1"/>
          </p:cNvSpPr>
          <p:nvPr/>
        </p:nvSpPr>
        <p:spPr bwMode="auto">
          <a:xfrm>
            <a:off x="3885771" y="8651631"/>
            <a:ext cx="2972229" cy="455735"/>
          </a:xfrm>
          <a:prstGeom prst="rect">
            <a:avLst/>
          </a:prstGeom>
          <a:noFill/>
          <a:ln w="9525">
            <a:noFill/>
            <a:miter lim="800000"/>
            <a:headEnd/>
            <a:tailEnd/>
          </a:ln>
        </p:spPr>
        <p:txBody>
          <a:bodyPr anchor="b"/>
          <a:lstStyle/>
          <a:p>
            <a:pPr algn="r" eaLnBrk="0" hangingPunct="0"/>
            <a:fld id="{22A7CA2E-13D9-4BF0-9A1E-FDC6BABCC556}" type="slidenum">
              <a:rPr lang="en-US" altLang="zh-CN" sz="1200">
                <a:latin typeface="Times" pitchFamily="18" charset="0"/>
                <a:ea typeface="宋体" pitchFamily="2" charset="-122"/>
              </a:rPr>
              <a:pPr algn="r" eaLnBrk="0" hangingPunct="0"/>
              <a:t>107</a:t>
            </a:fld>
            <a:endParaRPr lang="en-US" altLang="zh-CN" sz="1200">
              <a:latin typeface="Times" pitchFamily="18" charset="0"/>
              <a:ea typeface="宋体"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txBox="1">
            <a:spLocks noGrp="1" noChangeArrowheads="1"/>
          </p:cNvSpPr>
          <p:nvPr/>
        </p:nvSpPr>
        <p:spPr bwMode="auto">
          <a:xfrm>
            <a:off x="3885772" y="8685335"/>
            <a:ext cx="2970621" cy="457200"/>
          </a:xfrm>
          <a:prstGeom prst="rect">
            <a:avLst/>
          </a:prstGeom>
          <a:noFill/>
          <a:ln w="9525">
            <a:noFill/>
            <a:miter lim="800000"/>
            <a:headEnd/>
            <a:tailEnd/>
          </a:ln>
        </p:spPr>
        <p:txBody>
          <a:bodyPr anchor="b"/>
          <a:lstStyle/>
          <a:p>
            <a:pPr algn="r"/>
            <a:fld id="{CA9DF33F-22E0-4F6C-B4D4-86D80E074A38}" type="slidenum">
              <a:rPr lang="zh-CN" altLang="en-US" sz="1200">
                <a:ea typeface="宋体" pitchFamily="2" charset="-122"/>
              </a:rPr>
              <a:pPr algn="r"/>
              <a:t>111</a:t>
            </a:fld>
            <a:endParaRPr lang="en-US" altLang="zh-CN" sz="1200">
              <a:ea typeface="宋体" pitchFamily="2" charset="-122"/>
            </a:endParaRPr>
          </a:p>
        </p:txBody>
      </p:sp>
      <p:sp>
        <p:nvSpPr>
          <p:cNvPr id="250883" name="Rectangle 7"/>
          <p:cNvSpPr txBox="1">
            <a:spLocks noGrp="1" noChangeArrowheads="1"/>
          </p:cNvSpPr>
          <p:nvPr/>
        </p:nvSpPr>
        <p:spPr bwMode="auto">
          <a:xfrm>
            <a:off x="3885772" y="8685335"/>
            <a:ext cx="2970621" cy="457200"/>
          </a:xfrm>
          <a:prstGeom prst="rect">
            <a:avLst/>
          </a:prstGeom>
          <a:noFill/>
          <a:ln w="9525">
            <a:noFill/>
            <a:miter lim="800000"/>
            <a:headEnd/>
            <a:tailEnd/>
          </a:ln>
        </p:spPr>
        <p:txBody>
          <a:bodyPr anchor="b"/>
          <a:lstStyle/>
          <a:p>
            <a:pPr algn="r"/>
            <a:fld id="{6D30C3C5-F3E4-42D9-8D24-A86CC0FA9B71}" type="slidenum">
              <a:rPr lang="zh-CN" altLang="en-US" sz="1200">
                <a:ea typeface="宋体" pitchFamily="2" charset="-122"/>
              </a:rPr>
              <a:pPr algn="r"/>
              <a:t>111</a:t>
            </a:fld>
            <a:endParaRPr lang="en-US" altLang="zh-CN" sz="1200">
              <a:ea typeface="宋体" pitchFamily="2" charset="-122"/>
            </a:endParaRPr>
          </a:p>
        </p:txBody>
      </p:sp>
      <p:sp>
        <p:nvSpPr>
          <p:cNvPr id="250884" name="Rectangle 2"/>
          <p:cNvSpPr>
            <a:spLocks noGrp="1" noRot="1" noChangeAspect="1" noChangeArrowheads="1" noTextEdit="1"/>
          </p:cNvSpPr>
          <p:nvPr>
            <p:ph type="sldImg"/>
          </p:nvPr>
        </p:nvSpPr>
        <p:spPr>
          <a:xfrm>
            <a:off x="381000" y="685800"/>
            <a:ext cx="6096000" cy="3429000"/>
          </a:xfrm>
        </p:spPr>
      </p:sp>
      <p:sp>
        <p:nvSpPr>
          <p:cNvPr id="250885" name="Rectangle 3"/>
          <p:cNvSpPr>
            <a:spLocks noGrp="1" noChangeArrowheads="1"/>
          </p:cNvSpPr>
          <p:nvPr>
            <p:ph type="body" idx="1"/>
          </p:nvPr>
        </p:nvSpPr>
        <p:spPr>
          <a:xfrm>
            <a:off x="685157" y="4343400"/>
            <a:ext cx="5487687" cy="4114800"/>
          </a:xfrm>
          <a:noFill/>
          <a:ln/>
        </p:spPr>
        <p:txBody>
          <a:bodyPr anchor="t"/>
          <a:lstStyle/>
          <a:p>
            <a:r>
              <a:rPr lang="zh-CN" altLang="en-US" dirty="0">
                <a:latin typeface="Times" pitchFamily="18" charset="0"/>
              </a:rPr>
              <a:t> 也在做产品的标准化与集成</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41D8DEB7-19FD-440E-B148-2CEEC92FC0BD}" type="slidenum">
              <a:rPr lang="en-US" altLang="zh-TW" smtClean="0"/>
              <a:pPr/>
              <a:t>118</a:t>
            </a:fld>
            <a:endParaRPr lang="en-US" altLang="zh-TW"/>
          </a:p>
        </p:txBody>
      </p:sp>
      <p:sp>
        <p:nvSpPr>
          <p:cNvPr id="94211" name="Rectangle 2"/>
          <p:cNvSpPr>
            <a:spLocks noGrp="1" noRot="1" noChangeAspect="1" noChangeArrowheads="1" noTextEdit="1"/>
          </p:cNvSpPr>
          <p:nvPr>
            <p:ph type="sldImg"/>
          </p:nvPr>
        </p:nvSpPr>
        <p:spPr>
          <a:xfrm>
            <a:off x="384175" y="685800"/>
            <a:ext cx="6094413" cy="3429000"/>
          </a:xfrm>
          <a:ln/>
        </p:spPr>
      </p:sp>
      <p:sp>
        <p:nvSpPr>
          <p:cNvPr id="94212" name="Rectangle 3"/>
          <p:cNvSpPr>
            <a:spLocks noGrp="1" noChangeArrowheads="1"/>
          </p:cNvSpPr>
          <p:nvPr>
            <p:ph type="body" idx="1"/>
          </p:nvPr>
        </p:nvSpPr>
        <p:spPr>
          <a:xfrm>
            <a:off x="912813" y="4341813"/>
            <a:ext cx="5032375" cy="4116387"/>
          </a:xfrm>
          <a:noFill/>
          <a:ln/>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F84409-C7F5-4C4C-80C4-106116612965}" type="slidenum">
              <a:rPr lang="en-US" altLang="zh-CN"/>
              <a:pPr/>
              <a:t>119</a:t>
            </a:fld>
            <a:endParaRPr lang="en-US" altLang="zh-CN"/>
          </a:p>
        </p:txBody>
      </p:sp>
      <p:sp>
        <p:nvSpPr>
          <p:cNvPr id="381954" name="Rectangle 2"/>
          <p:cNvSpPr>
            <a:spLocks noGrp="1" noRot="1" noChangeAspect="1" noChangeArrowheads="1" noTextEdit="1"/>
          </p:cNvSpPr>
          <p:nvPr>
            <p:ph type="sldImg"/>
          </p:nvPr>
        </p:nvSpPr>
        <p:spPr>
          <a:ln/>
        </p:spPr>
      </p:sp>
      <p:sp>
        <p:nvSpPr>
          <p:cNvPr id="381955" name="Rectangle 3"/>
          <p:cNvSpPr>
            <a:spLocks noGrp="1" noChangeArrowheads="1"/>
          </p:cNvSpPr>
          <p:nvPr>
            <p:ph type="body" idx="1"/>
          </p:nvPr>
        </p:nvSpPr>
        <p:spPr/>
        <p:txBody>
          <a:bodyPr/>
          <a:lstStyle/>
          <a:p>
            <a:r>
              <a:rPr lang="zh-CN" altLang="en-US"/>
              <a:t>复杂系统的理解、设计和开发，普遍遵从层级理论的思路。诺贝尔奖获得者赫伯特</a:t>
            </a:r>
            <a:r>
              <a:rPr lang="en-US" altLang="zh-CN"/>
              <a:t>.</a:t>
            </a:r>
            <a:r>
              <a:rPr lang="zh-CN" altLang="en-US"/>
              <a:t>西蒙曾论述到：</a:t>
            </a:r>
            <a:r>
              <a:rPr lang="zh-CN" altLang="en-US" i="1">
                <a:solidFill>
                  <a:srgbClr val="003399"/>
                </a:solidFill>
              </a:rPr>
              <a:t>“要构造一门关于复杂系统的比较正规的理论，有一条路就是求助于层级理论</a:t>
            </a:r>
            <a:r>
              <a:rPr lang="en-US" altLang="zh-CN" i="1">
                <a:solidFill>
                  <a:srgbClr val="003399"/>
                </a:solidFill>
              </a:rPr>
              <a:t>……</a:t>
            </a:r>
            <a:r>
              <a:rPr lang="zh-CN" altLang="en-US" i="1">
                <a:solidFill>
                  <a:srgbClr val="003399"/>
                </a:solidFill>
              </a:rPr>
              <a:t>复杂系统是层级结构的”</a:t>
            </a:r>
            <a:r>
              <a:rPr lang="zh-CN" altLang="en-US"/>
              <a:t>。</a:t>
            </a:r>
          </a:p>
          <a:p>
            <a:r>
              <a:rPr lang="zh-CN" altLang="en-US"/>
              <a:t>	</a:t>
            </a:r>
            <a:r>
              <a:rPr lang="zh-CN" altLang="en-US" b="1"/>
              <a:t>架构体系</a:t>
            </a:r>
            <a:r>
              <a:rPr lang="zh-CN" altLang="en-US"/>
              <a:t>就是一个由不同层级构成的、描述复杂系统的体系。</a:t>
            </a:r>
          </a:p>
          <a:p>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1FE6DA-7272-40BB-B756-8F48E8BF8583}" type="slidenum">
              <a:rPr lang="zh-CN" altLang="en-US"/>
              <a:pPr/>
              <a:t>121</a:t>
            </a:fld>
            <a:endParaRPr lang="en-US" altLang="zh-CN"/>
          </a:p>
        </p:txBody>
      </p:sp>
      <p:sp>
        <p:nvSpPr>
          <p:cNvPr id="2898946" name="Rectangle 2"/>
          <p:cNvSpPr>
            <a:spLocks noGrp="1" noRot="1" noChangeAspect="1" noChangeArrowheads="1" noTextEdit="1"/>
          </p:cNvSpPr>
          <p:nvPr>
            <p:ph type="sldImg"/>
          </p:nvPr>
        </p:nvSpPr>
        <p:spPr>
          <a:xfrm>
            <a:off x="385763" y="684213"/>
            <a:ext cx="6096000" cy="3430587"/>
          </a:xfrm>
          <a:ln/>
        </p:spPr>
      </p:sp>
      <p:sp>
        <p:nvSpPr>
          <p:cNvPr id="2898947" name="Rectangle 3"/>
          <p:cNvSpPr>
            <a:spLocks noGrp="1" noChangeArrowheads="1"/>
          </p:cNvSpPr>
          <p:nvPr>
            <p:ph type="body" idx="1"/>
          </p:nvPr>
        </p:nvSpPr>
        <p:spPr>
          <a:xfrm>
            <a:off x="914182" y="4343143"/>
            <a:ext cx="5029637" cy="4116492"/>
          </a:xfrm>
        </p:spPr>
        <p:txBody>
          <a:bodyPr/>
          <a:lstStyle/>
          <a:p>
            <a:endParaRPr lang="en-NZ"/>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a81c70db-d05a-4085-b2cf-30c098797a66.source.default.zh-Hans</a:t>
            </a:r>
            <a:endParaRPr lang="zh-CN" altLang="en-US"/>
          </a:p>
        </p:txBody>
      </p:sp>
      <p:sp>
        <p:nvSpPr>
          <p:cNvPr id="4" name="灯片编号占位符 3"/>
          <p:cNvSpPr>
            <a:spLocks noGrp="1"/>
          </p:cNvSpPr>
          <p:nvPr>
            <p:ph type="sldNum" sz="quarter" idx="10"/>
          </p:nvPr>
        </p:nvSpPr>
        <p:spPr/>
        <p:txBody>
          <a:bodyPr/>
          <a:lstStyle/>
          <a:p>
            <a:fld id="{2B735503-9D21-443F-BC18-5459550EB72F}" type="slidenum">
              <a:rPr lang="zh-CN" altLang="en-US" smtClean="0"/>
              <a:t>125</a:t>
            </a:fld>
            <a:endParaRPr lang="zh-CN" altLang="en-US"/>
          </a:p>
        </p:txBody>
      </p:sp>
    </p:spTree>
    <p:extLst>
      <p:ext uri="{BB962C8B-B14F-4D97-AF65-F5344CB8AC3E}">
        <p14:creationId xmlns:p14="http://schemas.microsoft.com/office/powerpoint/2010/main" val="4253347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Rot="1" noChangeAspect="1" noChangeArrowheads="1" noTextEdit="1"/>
          </p:cNvSpPr>
          <p:nvPr>
            <p:ph type="sldImg"/>
          </p:nvPr>
        </p:nvSpPr>
        <p:spPr>
          <a:xfrm>
            <a:off x="381000" y="685800"/>
            <a:ext cx="6096000" cy="3429000"/>
          </a:xfrm>
        </p:spPr>
      </p:sp>
      <p:sp>
        <p:nvSpPr>
          <p:cNvPr id="245763" name="Rectangle 3"/>
          <p:cNvSpPr>
            <a:spLocks noGrp="1" noChangeArrowheads="1"/>
          </p:cNvSpPr>
          <p:nvPr>
            <p:ph type="body" idx="1"/>
          </p:nvPr>
        </p:nvSpPr>
        <p:spPr>
          <a:xfrm>
            <a:off x="685157" y="4343400"/>
            <a:ext cx="5487687" cy="4114800"/>
          </a:xfrm>
          <a:noFill/>
          <a:ln/>
        </p:spPr>
        <p:txBody>
          <a:bodyPr/>
          <a:lstStyle/>
          <a:p>
            <a:endParaRPr lang="zh-CN" altLang="en-US">
              <a:latin typeface="Times"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535661E-D15C-4EA2-8DD1-030C8F2D9411}" type="slidenum">
              <a:rPr lang="en-US" altLang="zh-CN" sz="1200"/>
              <a:pPr algn="r"/>
              <a:t>128</a:t>
            </a:fld>
            <a:endParaRPr lang="en-US" altLang="zh-CN" sz="1200"/>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7"/>
          <p:cNvSpPr>
            <a:spLocks noGrp="1" noChangeArrowheads="1"/>
          </p:cNvSpPr>
          <p:nvPr>
            <p:ph type="sldNum" sz="quarter" idx="5"/>
          </p:nvPr>
        </p:nvSpPr>
        <p:spPr/>
        <p:txBody>
          <a:bodyPr/>
          <a:lstStyle/>
          <a:p>
            <a:pPr>
              <a:defRPr/>
            </a:pPr>
            <a:fld id="{EA18C72D-B819-4838-B85E-145BCCFEC908}" type="slidenum">
              <a:rPr lang="zh-CN" altLang="en-US" smtClean="0">
                <a:latin typeface="Arial" charset="0"/>
              </a:rPr>
              <a:pPr>
                <a:defRPr/>
              </a:pPr>
              <a:t>11</a:t>
            </a:fld>
            <a:endParaRPr lang="en-US" altLang="zh-CN">
              <a:latin typeface="Arial" charset="0"/>
            </a:endParaRPr>
          </a:p>
        </p:txBody>
      </p:sp>
      <p:sp>
        <p:nvSpPr>
          <p:cNvPr id="182275" name="Rectangle 2"/>
          <p:cNvSpPr>
            <a:spLocks noGrp="1" noRot="1" noChangeAspect="1" noChangeArrowheads="1" noTextEdit="1"/>
          </p:cNvSpPr>
          <p:nvPr>
            <p:ph type="sldImg"/>
          </p:nvPr>
        </p:nvSpPr>
        <p:spPr>
          <a:xfrm>
            <a:off x="1195388" y="762000"/>
            <a:ext cx="4470400" cy="2514600"/>
          </a:xfrm>
          <a:ln/>
        </p:spPr>
      </p:sp>
      <p:sp>
        <p:nvSpPr>
          <p:cNvPr id="182276" name="Rectangle 3"/>
          <p:cNvSpPr>
            <a:spLocks noGrp="1" noChangeArrowheads="1"/>
          </p:cNvSpPr>
          <p:nvPr>
            <p:ph type="body" idx="1"/>
          </p:nvPr>
        </p:nvSpPr>
        <p:spPr>
          <a:xfrm>
            <a:off x="1219200" y="3505200"/>
            <a:ext cx="4648200"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1047111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幻灯片图像占位符 1"/>
          <p:cNvSpPr>
            <a:spLocks noGrp="1" noRot="1" noChangeAspect="1" noTextEdit="1"/>
          </p:cNvSpPr>
          <p:nvPr>
            <p:ph type="sldImg"/>
          </p:nvPr>
        </p:nvSpPr>
        <p:spPr>
          <a:xfrm>
            <a:off x="381000" y="685800"/>
            <a:ext cx="6096000" cy="3429000"/>
          </a:xfrm>
        </p:spPr>
      </p:sp>
      <p:sp>
        <p:nvSpPr>
          <p:cNvPr id="294915" name="备注占位符 2"/>
          <p:cNvSpPr>
            <a:spLocks noGrp="1"/>
          </p:cNvSpPr>
          <p:nvPr>
            <p:ph type="body" idx="1"/>
          </p:nvPr>
        </p:nvSpPr>
        <p:spPr>
          <a:xfrm>
            <a:off x="685157" y="4343400"/>
            <a:ext cx="5487687" cy="4114800"/>
          </a:xfrm>
          <a:noFill/>
          <a:ln/>
        </p:spPr>
        <p:txBody>
          <a:bodyPr anchor="t"/>
          <a:lstStyle/>
          <a:p>
            <a:r>
              <a:rPr lang="zh-CN" altLang="en-US">
                <a:latin typeface="Times" pitchFamily="18" charset="0"/>
              </a:rPr>
              <a:t>是否不要列出企业的名称，就用“第三方”代替？</a:t>
            </a:r>
          </a:p>
        </p:txBody>
      </p:sp>
      <p:sp>
        <p:nvSpPr>
          <p:cNvPr id="294916" name="灯片编号占位符 3"/>
          <p:cNvSpPr txBox="1">
            <a:spLocks noGrp="1"/>
          </p:cNvSpPr>
          <p:nvPr/>
        </p:nvSpPr>
        <p:spPr bwMode="auto">
          <a:xfrm>
            <a:off x="3884163" y="8685335"/>
            <a:ext cx="2972229" cy="457200"/>
          </a:xfrm>
          <a:prstGeom prst="rect">
            <a:avLst/>
          </a:prstGeom>
          <a:noFill/>
          <a:ln w="9525">
            <a:noFill/>
            <a:miter lim="800000"/>
            <a:headEnd/>
            <a:tailEnd/>
          </a:ln>
        </p:spPr>
        <p:txBody>
          <a:bodyPr anchor="b"/>
          <a:lstStyle/>
          <a:p>
            <a:pPr algn="r"/>
            <a:fld id="{24F1AD4D-E116-43E2-B3C9-5EF808A426F8}" type="slidenum">
              <a:rPr lang="zh-CN" altLang="en-US" sz="1200">
                <a:ea typeface="宋体" pitchFamily="2" charset="-122"/>
              </a:rPr>
              <a:pPr algn="r"/>
              <a:t>132</a:t>
            </a:fld>
            <a:endParaRPr lang="en-US" altLang="zh-CN" sz="1200">
              <a:ea typeface="宋体"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5938" name="Rectangle 7"/>
          <p:cNvSpPr txBox="1">
            <a:spLocks noGrp="1" noChangeArrowheads="1"/>
          </p:cNvSpPr>
          <p:nvPr/>
        </p:nvSpPr>
        <p:spPr bwMode="auto">
          <a:xfrm>
            <a:off x="3884163" y="8685335"/>
            <a:ext cx="2972229" cy="457200"/>
          </a:xfrm>
          <a:prstGeom prst="rect">
            <a:avLst/>
          </a:prstGeom>
          <a:noFill/>
          <a:ln w="9525">
            <a:noFill/>
            <a:miter lim="800000"/>
            <a:headEnd/>
            <a:tailEnd/>
          </a:ln>
        </p:spPr>
        <p:txBody>
          <a:bodyPr anchor="b"/>
          <a:lstStyle/>
          <a:p>
            <a:pPr algn="r"/>
            <a:fld id="{F433DBD5-7423-48AD-AD1E-26A627B8AB58}" type="slidenum">
              <a:rPr lang="zh-CN" altLang="en-US" sz="1200">
                <a:ea typeface="宋体" pitchFamily="2" charset="-122"/>
              </a:rPr>
              <a:pPr algn="r"/>
              <a:t>133</a:t>
            </a:fld>
            <a:endParaRPr lang="en-US" altLang="zh-CN" sz="1200">
              <a:ea typeface="宋体" pitchFamily="2" charset="-122"/>
            </a:endParaRPr>
          </a:p>
        </p:txBody>
      </p:sp>
      <p:sp>
        <p:nvSpPr>
          <p:cNvPr id="295939" name="Rectangle 7"/>
          <p:cNvSpPr txBox="1">
            <a:spLocks noGrp="1" noChangeArrowheads="1"/>
          </p:cNvSpPr>
          <p:nvPr/>
        </p:nvSpPr>
        <p:spPr bwMode="auto">
          <a:xfrm>
            <a:off x="3884163" y="8685335"/>
            <a:ext cx="2972229" cy="457200"/>
          </a:xfrm>
          <a:prstGeom prst="rect">
            <a:avLst/>
          </a:prstGeom>
          <a:noFill/>
          <a:ln w="9525">
            <a:noFill/>
            <a:miter lim="800000"/>
            <a:headEnd/>
            <a:tailEnd/>
          </a:ln>
        </p:spPr>
        <p:txBody>
          <a:bodyPr anchor="b"/>
          <a:lstStyle/>
          <a:p>
            <a:pPr algn="r"/>
            <a:fld id="{49DAD522-D050-44C1-8460-6079C65853DD}" type="slidenum">
              <a:rPr lang="zh-CN" altLang="en-US" sz="1200">
                <a:ea typeface="宋体" pitchFamily="2" charset="-122"/>
              </a:rPr>
              <a:pPr algn="r"/>
              <a:t>133</a:t>
            </a:fld>
            <a:endParaRPr lang="en-US" altLang="zh-CN" sz="1200">
              <a:ea typeface="宋体" pitchFamily="2" charset="-122"/>
            </a:endParaRPr>
          </a:p>
        </p:txBody>
      </p:sp>
      <p:sp>
        <p:nvSpPr>
          <p:cNvPr id="295940" name="Rectangle 2"/>
          <p:cNvSpPr>
            <a:spLocks noGrp="1" noRot="1" noChangeAspect="1" noChangeArrowheads="1" noTextEdit="1"/>
          </p:cNvSpPr>
          <p:nvPr>
            <p:ph type="sldImg"/>
          </p:nvPr>
        </p:nvSpPr>
        <p:spPr>
          <a:xfrm>
            <a:off x="381000" y="685800"/>
            <a:ext cx="6096000" cy="3429000"/>
          </a:xfrm>
        </p:spPr>
      </p:sp>
      <p:sp>
        <p:nvSpPr>
          <p:cNvPr id="295941" name="Rectangle 3"/>
          <p:cNvSpPr>
            <a:spLocks noGrp="1" noChangeArrowheads="1"/>
          </p:cNvSpPr>
          <p:nvPr>
            <p:ph type="body" idx="1"/>
          </p:nvPr>
        </p:nvSpPr>
        <p:spPr>
          <a:xfrm>
            <a:off x="685157" y="4343400"/>
            <a:ext cx="5487687" cy="4114800"/>
          </a:xfrm>
          <a:noFill/>
          <a:ln/>
        </p:spPr>
        <p:txBody>
          <a:bodyPr anchor="t"/>
          <a:lstStyle/>
          <a:p>
            <a:endParaRPr lang="zh-CN" altLang="zh-CN">
              <a:latin typeface="Times"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TextEdit="1"/>
          </p:cNvSpPr>
          <p:nvPr>
            <p:ph type="sldImg"/>
          </p:nvPr>
        </p:nvSpPr>
        <p:spPr>
          <a:ln/>
        </p:spPr>
      </p:sp>
      <p:sp>
        <p:nvSpPr>
          <p:cNvPr id="80899" name="Rectangle 3"/>
          <p:cNvSpPr>
            <a:spLocks noGrp="1"/>
          </p:cNvSpPr>
          <p:nvPr>
            <p:ph type="body" idx="1"/>
          </p:nvPr>
        </p:nvSpPr>
        <p:spPr>
          <a:noFill/>
          <a:ln/>
        </p:spPr>
        <p:txBody>
          <a:bodyPr/>
          <a:lstStyle/>
          <a:p>
            <a:r>
              <a:rPr lang="zh-CN" altLang="en-US"/>
              <a:t>通过这个平台，实现。。。，。。。，。。。，达到产品配置，充分发挥标准产品、行业产品、个性化的应用需求，平滑升级，达到可持续发展的需要</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a:ln/>
        </p:spPr>
      </p:sp>
      <p:sp>
        <p:nvSpPr>
          <p:cNvPr id="166915" name="备注占位符 2"/>
          <p:cNvSpPr>
            <a:spLocks noGrp="1"/>
          </p:cNvSpPr>
          <p:nvPr>
            <p:ph type="body" idx="1"/>
          </p:nvPr>
        </p:nvSpPr>
        <p:spPr>
          <a:noFill/>
          <a:ln/>
        </p:spPr>
        <p:txBody>
          <a:bodyPr/>
          <a:lstStyle/>
          <a:p>
            <a:r>
              <a:rPr lang="zh-CN" altLang="en-US"/>
              <a:t>主数据管理平台，我跟很多</a:t>
            </a:r>
            <a:r>
              <a:rPr lang="en-US" altLang="zh-CN"/>
              <a:t>CIO</a:t>
            </a:r>
            <a:r>
              <a:rPr lang="zh-CN" altLang="en-US"/>
              <a:t>交流的时候，大家碰到的一个共同问题，第一个问题就是各个系统的数据描述不统一，我们要用企业元数据来解决。所有信息技术都应该是在这个主数据管理平台上的，不然就会有问题管理就会不畅通。另外现在还有一个叫做社会化的编码库，现在许多社会化的设备资源编码体系听完成的，利用社会化的编码可以降低我们编码管理的难度。</a:t>
            </a:r>
            <a:br>
              <a:rPr lang="zh-CN" altLang="en-US"/>
            </a:br>
            <a:endParaRPr lang="zh-CN" altLang="en-US"/>
          </a:p>
        </p:txBody>
      </p:sp>
      <p:sp>
        <p:nvSpPr>
          <p:cNvPr id="166916" name="灯片编号占位符 3"/>
          <p:cNvSpPr>
            <a:spLocks noGrp="1"/>
          </p:cNvSpPr>
          <p:nvPr>
            <p:ph type="sldNum" sz="quarter" idx="5"/>
          </p:nvPr>
        </p:nvSpPr>
        <p:spPr>
          <a:noFill/>
        </p:spPr>
        <p:txBody>
          <a:bodyPr/>
          <a:lstStyle/>
          <a:p>
            <a:fld id="{55E9503C-35E0-4538-AA7F-054997640011}" type="slidenum">
              <a:rPr lang="zh-CN" altLang="en-US" smtClean="0"/>
              <a:pPr/>
              <a:t>136</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图像占位符 1"/>
          <p:cNvSpPr>
            <a:spLocks noGrp="1" noRot="1" noChangeAspect="1" noTextEdit="1"/>
          </p:cNvSpPr>
          <p:nvPr>
            <p:ph type="sldImg"/>
          </p:nvPr>
        </p:nvSpPr>
        <p:spPr bwMode="auto">
          <a:noFill/>
          <a:ln>
            <a:solidFill>
              <a:srgbClr val="000000"/>
            </a:solidFill>
            <a:miter lim="800000"/>
            <a:headEnd/>
            <a:tailEnd/>
          </a:ln>
        </p:spPr>
      </p:sp>
      <p:sp>
        <p:nvSpPr>
          <p:cNvPr id="12290"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a:t>六大功能：规则定义、编码申报、编码审批、绩效考核、查询统计</a:t>
            </a:r>
            <a:endParaRPr lang="en-US" altLang="zh-CN" dirty="0"/>
          </a:p>
          <a:p>
            <a:r>
              <a:rPr lang="zh-CN" altLang="en-US" dirty="0"/>
              <a:t>主数据管理的功能：</a:t>
            </a:r>
            <a:endParaRPr lang="en-US" altLang="zh-CN" dirty="0"/>
          </a:p>
          <a:p>
            <a:endParaRPr lang="en-US" altLang="zh-CN" dirty="0"/>
          </a:p>
          <a:p>
            <a:r>
              <a:rPr lang="zh-CN" altLang="en-US" dirty="0"/>
              <a:t>主数据要解决多编码体系的问题：</a:t>
            </a:r>
            <a:endParaRPr lang="en-US" altLang="zh-CN" dirty="0"/>
          </a:p>
          <a:p>
            <a:endParaRPr lang="en-US" altLang="zh-CN" dirty="0"/>
          </a:p>
        </p:txBody>
      </p:sp>
      <p:sp>
        <p:nvSpPr>
          <p:cNvPr id="4" name="灯片编号占位符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31F295D0-DE8C-4B9B-B52E-B04A5401E8C6}" type="slidenum">
              <a:rPr lang="zh-CN" altLang="en-US" sz="1200">
                <a:latin typeface="+mn-lt"/>
                <a:ea typeface="+mn-ea"/>
              </a:rPr>
              <a:pPr algn="r" fontAlgn="auto">
                <a:spcBef>
                  <a:spcPts val="0"/>
                </a:spcBef>
                <a:spcAft>
                  <a:spcPts val="0"/>
                </a:spcAft>
                <a:defRPr/>
              </a:pPr>
              <a:t>140</a:t>
            </a:fld>
            <a:endParaRPr lang="zh-CN" altLang="en-US" sz="1200">
              <a:latin typeface="+mn-lt"/>
              <a:ea typeface="+mn-ea"/>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txBox="1">
            <a:spLocks noGrp="1" noChangeArrowheads="1"/>
          </p:cNvSpPr>
          <p:nvPr/>
        </p:nvSpPr>
        <p:spPr bwMode="auto">
          <a:xfrm>
            <a:off x="3886200" y="8651875"/>
            <a:ext cx="2971800" cy="455613"/>
          </a:xfrm>
          <a:prstGeom prst="rect">
            <a:avLst/>
          </a:prstGeom>
          <a:noFill/>
          <a:ln w="9525">
            <a:noFill/>
            <a:miter lim="800000"/>
            <a:headEnd/>
            <a:tailEnd/>
          </a:ln>
        </p:spPr>
        <p:txBody>
          <a:bodyPr anchor="b"/>
          <a:lstStyle/>
          <a:p>
            <a:pPr algn="r" eaLnBrk="0" hangingPunct="0"/>
            <a:fld id="{3E8A0EA9-9B95-40CD-BEA5-2A4F4637E465}" type="slidenum">
              <a:rPr lang="zh-CN" altLang="en-US" sz="1200">
                <a:latin typeface="Times"/>
                <a:ea typeface="黑体" pitchFamily="2" charset="-122"/>
              </a:rPr>
              <a:pPr algn="r" eaLnBrk="0" hangingPunct="0"/>
              <a:t>151</a:t>
            </a:fld>
            <a:endParaRPr lang="en-US" altLang="zh-CN" sz="1200">
              <a:latin typeface="Times"/>
              <a:ea typeface="黑体" pitchFamily="2" charset="-122"/>
            </a:endParaRPr>
          </a:p>
        </p:txBody>
      </p:sp>
      <p:sp>
        <p:nvSpPr>
          <p:cNvPr id="180227" name="Rectangle 2"/>
          <p:cNvSpPr>
            <a:spLocks noGrp="1" noRot="1" noChangeAspect="1" noChangeArrowheads="1" noTextEdit="1"/>
          </p:cNvSpPr>
          <p:nvPr>
            <p:ph type="sldImg"/>
          </p:nvPr>
        </p:nvSpPr>
        <p:spPr>
          <a:xfrm>
            <a:off x="382588" y="685800"/>
            <a:ext cx="6096000" cy="3429000"/>
          </a:xfrm>
          <a:ln/>
        </p:spPr>
      </p:sp>
      <p:sp>
        <p:nvSpPr>
          <p:cNvPr id="180228"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31" tIns="45715" rIns="91431" bIns="45715" anchor="b"/>
          <a:lstStyle/>
          <a:p>
            <a:pPr algn="r"/>
            <a:fld id="{C223C161-A042-4F41-AF04-C8489C1B7DA0}" type="slidenum">
              <a:rPr kumimoji="1" lang="en-US" altLang="zh-CN" sz="1200">
                <a:latin typeface="Times New Roman" pitchFamily="18" charset="0"/>
              </a:rPr>
              <a:pPr algn="r"/>
              <a:t>157</a:t>
            </a:fld>
            <a:endParaRPr kumimoji="1" lang="en-US" altLang="zh-CN" sz="1200">
              <a:latin typeface="Times New Roman" pitchFamily="18" charset="0"/>
            </a:endParaRPr>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xfrm>
            <a:off x="915988" y="4343400"/>
            <a:ext cx="5026025" cy="4114800"/>
          </a:xfrm>
          <a:noFill/>
          <a:ln/>
        </p:spPr>
        <p:txBody>
          <a:bodyPr tIns="45715" bIns="45715"/>
          <a:lstStyle/>
          <a:p>
            <a:pPr eaLnBrk="1" hangingPunct="1"/>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14C3CE38-FC3E-4F7B-B7B8-49BC23650691}" type="slidenum">
              <a:rPr lang="en-US" smtClean="0"/>
              <a:pPr>
                <a:defRPr/>
              </a:pPr>
              <a:t>162</a:t>
            </a:fld>
            <a:endParaRPr 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789785-8DA6-45FC-B60B-4E002CC3BC74}" type="slidenum">
              <a:rPr lang="zh-CN" altLang="en-US"/>
              <a:pPr/>
              <a:t>163</a:t>
            </a:fld>
            <a:endParaRPr lang="en-US" altLang="zh-CN"/>
          </a:p>
        </p:txBody>
      </p:sp>
      <p:sp>
        <p:nvSpPr>
          <p:cNvPr id="2471938" name="Rectangle 2"/>
          <p:cNvSpPr>
            <a:spLocks noGrp="1" noRot="1" noChangeAspect="1" noChangeArrowheads="1" noTextEdit="1"/>
          </p:cNvSpPr>
          <p:nvPr>
            <p:ph type="sldImg"/>
          </p:nvPr>
        </p:nvSpPr>
        <p:spPr>
          <a:xfrm>
            <a:off x="381000" y="685800"/>
            <a:ext cx="6096000" cy="3429000"/>
          </a:xfrm>
          <a:ln/>
        </p:spPr>
      </p:sp>
      <p:sp>
        <p:nvSpPr>
          <p:cNvPr id="2471939" name="Rectangle 3"/>
          <p:cNvSpPr>
            <a:spLocks noGrp="1" noChangeArrowheads="1"/>
          </p:cNvSpPr>
          <p:nvPr>
            <p:ph type="body" idx="1"/>
          </p:nvPr>
        </p:nvSpPr>
        <p:spPr>
          <a:xfrm>
            <a:off x="685494" y="4342939"/>
            <a:ext cx="5487013" cy="4114587"/>
          </a:xfrm>
        </p:spPr>
        <p:txBody>
          <a:bodyPr/>
          <a:lstStyle/>
          <a:p>
            <a:r>
              <a:rPr lang="zh-CN" altLang="en-US" dirty="0"/>
              <a:t>比如，这是一个具体应用的案例，在我们和客户共同的调研、梳理和规划后，整个集团，根据集团管控的合理应用架构的划分，结合整体需求的把握，自上而下，自下而上，进行了应用层次的分解和建设。对应于组织架构层次的</a:t>
            </a:r>
            <a:r>
              <a:rPr lang="zh-CN" altLang="en-US" baseline="0" dirty="0"/>
              <a:t>集团层、二级公司、项目管理机构三层，划分为四个应用层级，集团层对应于上三层，二级公司根据管控模式，在集团授权下，对应于中间层或下面三层。项目管理机构，专注于业务处理。</a:t>
            </a:r>
            <a:endParaRPr lang="en-US" altLang="zh-CN"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baseline="0" dirty="0"/>
              <a:t>左边是典型的业务需求，右边是相对应的提供的功能方案，两者相匹配，最终目标是实现集团工程管控的目标：</a:t>
            </a:r>
            <a:r>
              <a:rPr lang="zh-CN" altLang="en-US" sz="1200" dirty="0">
                <a:solidFill>
                  <a:schemeClr val="tx1"/>
                </a:solidFill>
                <a:effectLst>
                  <a:outerShdw blurRad="38100" dist="38100" dir="2700000" algn="tl">
                    <a:srgbClr val="C0C0C0"/>
                  </a:outerShdw>
                </a:effectLst>
                <a:latin typeface="Arial" pitchFamily="34" charset="0"/>
                <a:ea typeface="宋体" pitchFamily="2" charset="-122"/>
              </a:rPr>
              <a:t>可知可控、量化绩效、科学决策</a:t>
            </a:r>
          </a:p>
          <a:p>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56DA8E-CA7A-4ED5-BD80-9423965D10B6}" type="slidenum">
              <a:rPr lang="zh-CN" altLang="en-US"/>
              <a:pPr/>
              <a:t>164</a:t>
            </a:fld>
            <a:endParaRPr lang="en-US" altLang="zh-CN"/>
          </a:p>
        </p:txBody>
      </p:sp>
      <p:sp>
        <p:nvSpPr>
          <p:cNvPr id="2301954" name="Rectangle 2"/>
          <p:cNvSpPr>
            <a:spLocks noGrp="1" noRot="1" noChangeAspect="1" noChangeArrowheads="1" noTextEdit="1"/>
          </p:cNvSpPr>
          <p:nvPr>
            <p:ph type="sldImg"/>
          </p:nvPr>
        </p:nvSpPr>
        <p:spPr>
          <a:xfrm>
            <a:off x="381000" y="685800"/>
            <a:ext cx="6096000" cy="3429000"/>
          </a:xfrm>
          <a:ln/>
        </p:spPr>
      </p:sp>
      <p:sp>
        <p:nvSpPr>
          <p:cNvPr id="2301955"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dirty="0">
                <a:solidFill>
                  <a:schemeClr val="tx1"/>
                </a:solidFill>
                <a:effectLst/>
                <a:latin typeface="Arial" pitchFamily="34" charset="0"/>
                <a:ea typeface="宋体" pitchFamily="2" charset="-122"/>
                <a:cs typeface="+mn-cs"/>
              </a:rPr>
              <a:t>多样化发展战略下的多类型工程管理是集团化工程管理另一个面对的问题和调整</a:t>
            </a:r>
            <a:endParaRPr lang="en-US" altLang="zh-CN" sz="1200" i="0" kern="1200" dirty="0">
              <a:solidFill>
                <a:schemeClr val="tx1"/>
              </a:solidFill>
              <a:effectLst/>
              <a:latin typeface="Arial" pitchFamily="34"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dirty="0">
                <a:solidFill>
                  <a:schemeClr val="tx1"/>
                </a:solidFill>
                <a:effectLst/>
                <a:latin typeface="Arial" pitchFamily="34" charset="0"/>
                <a:ea typeface="宋体" pitchFamily="2" charset="-122"/>
                <a:cs typeface="+mn-cs"/>
              </a:rPr>
              <a:t>这个图是工程项目管理复杂度与周期对比图，纵向维度是管理复杂度；横向维度是建设周期；</a:t>
            </a:r>
            <a:endParaRPr lang="en-US" altLang="zh-CN" sz="1200" i="0" kern="1200" dirty="0">
              <a:solidFill>
                <a:schemeClr val="tx1"/>
              </a:solidFill>
              <a:effectLst/>
              <a:latin typeface="Arial" pitchFamily="34"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dirty="0">
                <a:solidFill>
                  <a:schemeClr val="tx1"/>
                </a:solidFill>
                <a:effectLst/>
                <a:latin typeface="Arial" pitchFamily="34" charset="0"/>
                <a:ea typeface="宋体" pitchFamily="2" charset="-122"/>
                <a:cs typeface="+mn-cs"/>
              </a:rPr>
              <a:t>对于不同类型的项目来说，项目投资</a:t>
            </a:r>
            <a:r>
              <a:rPr lang="zh-CN" altLang="en-US" sz="1200" i="0" dirty="0">
                <a:solidFill>
                  <a:schemeClr val="tx1"/>
                </a:solidFill>
                <a:effectLst/>
                <a:latin typeface="Arial" pitchFamily="34" charset="0"/>
                <a:ea typeface="宋体" pitchFamily="2" charset="-122"/>
              </a:rPr>
              <a:t>、建设周期、管理难度的差异是一目了然的；即使是同类型的项目，技术路线不同，规模大小不同，差异性也是明显的。</a:t>
            </a:r>
            <a:r>
              <a:rPr lang="zh-CN" altLang="en-US" b="1" i="0" dirty="0"/>
              <a:t>       </a:t>
            </a:r>
          </a:p>
          <a:p>
            <a:endParaRPr lang="zh-CN" altLang="en-US" b="1" i="1" dirty="0"/>
          </a:p>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nSpc>
                <a:spcPct val="100000"/>
              </a:lnSpc>
              <a:spcBef>
                <a:spcPct val="0"/>
              </a:spcBef>
              <a:buClrTx/>
              <a:buSzTx/>
              <a:buFontTx/>
              <a:buNone/>
            </a:pPr>
            <a:fld id="{4AB0E45F-C0F2-47D2-B9E3-FE7D9006ABA5}" type="slidenum">
              <a:rPr lang="zh-CN" altLang="en-US" sz="1200"/>
              <a:pPr>
                <a:lnSpc>
                  <a:spcPct val="100000"/>
                </a:lnSpc>
                <a:spcBef>
                  <a:spcPct val="0"/>
                </a:spcBef>
                <a:buClrTx/>
                <a:buSzTx/>
                <a:buFontTx/>
                <a:buNone/>
              </a:pPr>
              <a:t>19</a:t>
            </a:fld>
            <a:endParaRPr lang="en-US" altLang="zh-CN" sz="12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xfrm>
            <a:off x="685800" y="4343400"/>
            <a:ext cx="5486400" cy="4114800"/>
          </a:xfrm>
          <a:noFill/>
        </p:spPr>
        <p:txBody>
          <a:bodyPr/>
          <a:lstStyle/>
          <a:p>
            <a:pPr eaLnBrk="1" hangingPunct="1">
              <a:lnSpc>
                <a:spcPct val="90000"/>
              </a:lnSpc>
            </a:pPr>
            <a:r>
              <a:rPr lang="en-US" altLang="zh-CN" sz="1000"/>
              <a:t>SEI</a:t>
            </a:r>
            <a:r>
              <a:rPr lang="zh-CN" altLang="en-US" sz="1000"/>
              <a:t>将关键过程区域与每一个成熟度级别联系起来。</a:t>
            </a:r>
            <a:r>
              <a:rPr lang="en-US" altLang="zh-CN" sz="1000"/>
              <a:t>KPA are organized by common features, described in terms of the key practices. (what is to be done)</a:t>
            </a:r>
          </a:p>
          <a:p>
            <a:pPr eaLnBrk="1" hangingPunct="1">
              <a:lnSpc>
                <a:spcPct val="90000"/>
              </a:lnSpc>
            </a:pPr>
            <a:r>
              <a:rPr lang="en-US" altLang="zh-CN" sz="1000"/>
              <a:t>KPA</a:t>
            </a:r>
            <a:r>
              <a:rPr lang="zh-CN" altLang="en-US" sz="1000"/>
              <a:t>描述了要达到某一特定级别必须满足的软件工程功能，每一个</a:t>
            </a:r>
            <a:r>
              <a:rPr lang="en-US" altLang="zh-CN" sz="1000"/>
              <a:t>KPA</a:t>
            </a:r>
            <a:r>
              <a:rPr lang="zh-CN" altLang="en-US" sz="1000"/>
              <a:t>均通过共同特性来描述。  </a:t>
            </a:r>
          </a:p>
          <a:p>
            <a:pPr eaLnBrk="1" hangingPunct="1">
              <a:lnSpc>
                <a:spcPct val="90000"/>
              </a:lnSpc>
            </a:pPr>
            <a:r>
              <a:rPr lang="en-US" altLang="zh-CN" sz="1000"/>
              <a:t>Common features are attributes that indicate whether the implementation and institutionalization of a key process area is effective, repeatable, and lasting.</a:t>
            </a:r>
          </a:p>
          <a:p>
            <a:pPr eaLnBrk="1" hangingPunct="1">
              <a:lnSpc>
                <a:spcPct val="90000"/>
              </a:lnSpc>
            </a:pPr>
            <a:r>
              <a:rPr lang="en-US" altLang="zh-CN" sz="1000"/>
              <a:t>Commitment to Perform: Commitment to Perform describes the actions the organization must take to ensure that the process is established and will endure</a:t>
            </a:r>
            <a:r>
              <a:rPr lang="zh-CN" altLang="en-US" sz="1000"/>
              <a:t>。</a:t>
            </a:r>
            <a:r>
              <a:rPr lang="en-US" altLang="zh-CN" sz="1000"/>
              <a:t>Typically involves establishing organizational policies and senior management sponsorship.</a:t>
            </a:r>
          </a:p>
          <a:p>
            <a:pPr eaLnBrk="1" hangingPunct="1">
              <a:lnSpc>
                <a:spcPct val="90000"/>
              </a:lnSpc>
            </a:pPr>
            <a:r>
              <a:rPr lang="en-US" altLang="zh-CN" sz="1000"/>
              <a:t>Ability to Perform: Ability to Perform describes the preconditions that must exist in the project or organization to implement the software process competently. Ability to perform typically involves resources, organizational structures, and training.</a:t>
            </a:r>
          </a:p>
          <a:p>
            <a:pPr eaLnBrk="1" hangingPunct="1">
              <a:lnSpc>
                <a:spcPct val="90000"/>
              </a:lnSpc>
            </a:pPr>
            <a:r>
              <a:rPr lang="en-US" altLang="zh-CN" sz="1000"/>
              <a:t>Activities Performed : describes the roles and procedures necessary to implement a key process area. Activities performed typically involve establishing plans and procedures, performing the work, tracking it, and taking corrective actions as necessary.</a:t>
            </a:r>
          </a:p>
          <a:p>
            <a:pPr eaLnBrk="1" hangingPunct="1">
              <a:lnSpc>
                <a:spcPct val="90000"/>
              </a:lnSpc>
            </a:pPr>
            <a:r>
              <a:rPr lang="en-US" altLang="zh-CN" sz="1000"/>
              <a:t>Measurement and Analysis: describes the need to measure the process and analyze the measurements. Typically includes examples of the measurements that could be taken to determine the status and effectiveness of the Activities Performed.</a:t>
            </a:r>
          </a:p>
          <a:p>
            <a:pPr eaLnBrk="1" hangingPunct="1">
              <a:lnSpc>
                <a:spcPct val="90000"/>
              </a:lnSpc>
            </a:pPr>
            <a:r>
              <a:rPr lang="en-US" altLang="zh-CN" sz="1000"/>
              <a:t>Verifying Implementation: describes the steps to ensure that the activities are performed in compliance with the process that has been established. Verification typically encompasses reviews and audits by management and software quality assurance. </a:t>
            </a:r>
          </a:p>
          <a:p>
            <a:pPr eaLnBrk="1" hangingPunct="1">
              <a:lnSpc>
                <a:spcPct val="90000"/>
              </a:lnSpc>
            </a:pPr>
            <a:endParaRPr lang="en-US" altLang="zh-CN" sz="1000"/>
          </a:p>
          <a:p>
            <a:pPr eaLnBrk="1" hangingPunct="1">
              <a:lnSpc>
                <a:spcPct val="90000"/>
              </a:lnSpc>
            </a:pPr>
            <a:r>
              <a:rPr lang="zh-CN" altLang="en-US" sz="1000"/>
              <a:t>每一个</a:t>
            </a:r>
            <a:r>
              <a:rPr lang="en-US" altLang="zh-CN" sz="1000"/>
              <a:t>KPA</a:t>
            </a:r>
            <a:r>
              <a:rPr lang="zh-CN" altLang="en-US" sz="1000"/>
              <a:t>都由一组满足其目标的关键行为来定义。这些关键行为是在一个关键过程区域完全建立之前必须完成的策略、规程和活动。</a:t>
            </a:r>
          </a:p>
          <a:p>
            <a:pPr eaLnBrk="1" hangingPunct="1">
              <a:lnSpc>
                <a:spcPct val="90000"/>
              </a:lnSpc>
            </a:pPr>
            <a:endParaRPr lang="zh-CN" altLang="en-US" sz="1000"/>
          </a:p>
        </p:txBody>
      </p:sp>
    </p:spTree>
    <p:extLst>
      <p:ext uri="{BB962C8B-B14F-4D97-AF65-F5344CB8AC3E}">
        <p14:creationId xmlns:p14="http://schemas.microsoft.com/office/powerpoint/2010/main" val="25951602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8E5591-5D77-4000-86F5-3735EFD32AE2}" type="slidenum">
              <a:rPr lang="zh-CN" altLang="en-US"/>
              <a:pPr/>
              <a:t>165</a:t>
            </a:fld>
            <a:endParaRPr lang="en-US" altLang="zh-CN"/>
          </a:p>
        </p:txBody>
      </p:sp>
      <p:sp>
        <p:nvSpPr>
          <p:cNvPr id="1935362" name="Rectangle 2"/>
          <p:cNvSpPr>
            <a:spLocks noGrp="1" noRot="1" noChangeAspect="1" noChangeArrowheads="1" noTextEdit="1"/>
          </p:cNvSpPr>
          <p:nvPr>
            <p:ph type="sldImg"/>
          </p:nvPr>
        </p:nvSpPr>
        <p:spPr>
          <a:xfrm>
            <a:off x="381000" y="685800"/>
            <a:ext cx="6096000" cy="3429000"/>
          </a:xfrm>
          <a:ln/>
        </p:spPr>
      </p:sp>
      <p:sp>
        <p:nvSpPr>
          <p:cNvPr id="1935363" name="Rectangle 3"/>
          <p:cNvSpPr>
            <a:spLocks noGrp="1" noChangeArrowheads="1"/>
          </p:cNvSpPr>
          <p:nvPr>
            <p:ph type="body" idx="1"/>
          </p:nvPr>
        </p:nvSpPr>
        <p:spPr/>
        <p:txBody>
          <a:bodyPr/>
          <a:lstStyle/>
          <a:p>
            <a:r>
              <a:rPr lang="zh-CN" altLang="en-US" dirty="0"/>
              <a:t>集团化工程管理的信息化，如何能满足和覆盖多类型工程项目管理的需求，首先，要分清楚在多类型工程管理中的一致性和不一致性。对同类型和不同类型的项目进行业务梳理，找到管控的相同的点，首先我们来看，对管理目标是一致的，比如进度、成本、质量、安全，我们的管理四要素，又比如业务范围、管理规范、绩效指标、控制点等等</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那么不同的呢？</a:t>
            </a:r>
            <a:endParaRPr lang="en-US" altLang="zh-CN" dirty="0"/>
          </a:p>
          <a:p>
            <a:r>
              <a:rPr lang="zh-CN" altLang="en-US" dirty="0"/>
              <a:t>不能要求某一个功能点能满足所有类型的工程应用，也未必能要求所有的工程类型的某个业务操作能完全的一致。但我们可以做到一套系统分解开一致与不一致，变与不变，功能点级的不一致，实现集团工程管理对多类型项目的业务覆盖和支持。</a:t>
            </a:r>
            <a:endParaRPr lang="en-US" altLang="zh-CN" dirty="0"/>
          </a:p>
          <a:p>
            <a:r>
              <a:rPr lang="zh-CN" altLang="en-US" dirty="0"/>
              <a:t>比如，纵向是具体业务功能单元，横轴是项目类型和规模的区分，对于通用性的功能和个性化的功能，逐步完善，最大程度的兼容了多类型工程的业务需求</a:t>
            </a:r>
            <a:endParaRPr lang="en-US" altLang="zh-CN" dirty="0"/>
          </a:p>
          <a:p>
            <a:r>
              <a:rPr lang="zh-CN" altLang="en-US" dirty="0"/>
              <a:t>而工程项目</a:t>
            </a:r>
            <a:r>
              <a:rPr lang="zh-CN" altLang="en-US" baseline="0" dirty="0"/>
              <a:t>对信息系统的应用本身，也是一个动态的过程，随着自身的建设阶段和周期，逐步进入系统，进行相应的功能应用。</a:t>
            </a:r>
            <a:endParaRPr lang="zh-CN" altLang="en-US" dirty="0"/>
          </a:p>
        </p:txBody>
      </p:sp>
      <p:sp>
        <p:nvSpPr>
          <p:cNvPr id="4" name="灯片编号占位符 3"/>
          <p:cNvSpPr>
            <a:spLocks noGrp="1"/>
          </p:cNvSpPr>
          <p:nvPr>
            <p:ph type="sldNum" sz="quarter" idx="10"/>
          </p:nvPr>
        </p:nvSpPr>
        <p:spPr/>
        <p:txBody>
          <a:bodyPr/>
          <a:lstStyle/>
          <a:p>
            <a:pPr>
              <a:defRPr/>
            </a:pPr>
            <a:fld id="{14C3CE38-FC3E-4F7B-B7B8-49BC23650691}" type="slidenum">
              <a:rPr lang="en-US" smtClean="0"/>
              <a:pPr>
                <a:defRPr/>
              </a:pPr>
              <a:t>166</a:t>
            </a:fld>
            <a:endParaRPr 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同样以华电集团的工程管理体系为例，在图上，可以看到，整个集团的工程管理体系按照时间维度、管理层次、业务范围进行三维的展开和建设，达到了对整个集团多组织、多架构、多模式、多类型工程项目的覆盖。</a:t>
            </a:r>
            <a:endParaRPr lang="en-US" altLang="zh-CN" dirty="0"/>
          </a:p>
          <a:p>
            <a:r>
              <a:rPr lang="zh-CN" altLang="en-US" dirty="0"/>
              <a:t>集团各类型工程项目，根据工程进度要求和建设阶段需求，逐步纳入工程信息化管控体系，实现规范化的建设。</a:t>
            </a:r>
            <a:endParaRPr lang="en-US" altLang="zh-CN" dirty="0"/>
          </a:p>
          <a:p>
            <a:r>
              <a:rPr lang="zh-CN" altLang="en-US" dirty="0"/>
              <a:t>价值：</a:t>
            </a:r>
            <a:endParaRPr lang="en-US" altLang="zh-CN" dirty="0"/>
          </a:p>
          <a:p>
            <a:pPr marL="342900" indent="-342900" defTabSz="787400">
              <a:spcBef>
                <a:spcPct val="20000"/>
              </a:spcBef>
              <a:buFontTx/>
              <a:buChar char="•"/>
            </a:pPr>
            <a:r>
              <a:rPr kumimoji="1" lang="zh-CN" altLang="en-US" sz="1200" b="0" dirty="0">
                <a:solidFill>
                  <a:schemeClr val="tx1"/>
                </a:solidFill>
                <a:effectLst/>
                <a:latin typeface="Times New Roman" pitchFamily="18" charset="0"/>
                <a:ea typeface="宋体" pitchFamily="2" charset="-122"/>
              </a:rPr>
              <a:t>项目管理规范有序；项目动态、量化管理；状态可知－</a:t>
            </a:r>
            <a:r>
              <a:rPr kumimoji="1" lang="en-US" altLang="zh-CN" sz="1200" b="0" dirty="0">
                <a:solidFill>
                  <a:schemeClr val="tx1"/>
                </a:solidFill>
                <a:effectLst/>
                <a:latin typeface="Times New Roman" pitchFamily="18" charset="0"/>
                <a:ea typeface="宋体" pitchFamily="2" charset="-122"/>
              </a:rPr>
              <a:t>&gt;</a:t>
            </a:r>
            <a:r>
              <a:rPr kumimoji="1" lang="zh-CN" altLang="en-US" sz="1200" b="0" dirty="0">
                <a:solidFill>
                  <a:schemeClr val="tx1"/>
                </a:solidFill>
                <a:effectLst/>
                <a:latin typeface="Times New Roman" pitchFamily="18" charset="0"/>
                <a:ea typeface="宋体" pitchFamily="2" charset="-122"/>
              </a:rPr>
              <a:t>可控</a:t>
            </a:r>
          </a:p>
          <a:p>
            <a:pPr marL="342900" indent="-342900" defTabSz="787400">
              <a:spcBef>
                <a:spcPct val="20000"/>
              </a:spcBef>
              <a:buFontTx/>
              <a:buChar char="•"/>
            </a:pPr>
            <a:r>
              <a:rPr kumimoji="1" lang="zh-CN" altLang="en-US" sz="1200" b="0" dirty="0">
                <a:solidFill>
                  <a:schemeClr val="tx1"/>
                </a:solidFill>
                <a:effectLst/>
                <a:latin typeface="Times New Roman" pitchFamily="18" charset="0"/>
                <a:ea typeface="宋体" pitchFamily="2" charset="-122"/>
              </a:rPr>
              <a:t>工程建设管理业务管理规范化、工作制度化与优化</a:t>
            </a:r>
          </a:p>
          <a:p>
            <a:pPr marL="342900" indent="-342900" defTabSz="787400">
              <a:spcBef>
                <a:spcPct val="20000"/>
              </a:spcBef>
              <a:buFontTx/>
              <a:buChar char="•"/>
            </a:pPr>
            <a:r>
              <a:rPr kumimoji="1" lang="zh-CN" altLang="en-US" sz="1200" b="0" dirty="0">
                <a:solidFill>
                  <a:schemeClr val="tx1"/>
                </a:solidFill>
                <a:effectLst/>
                <a:latin typeface="Times New Roman" pitchFamily="18" charset="0"/>
                <a:ea typeface="宋体" pitchFamily="2" charset="-122"/>
              </a:rPr>
              <a:t>加强过程管理，实现流程规范化</a:t>
            </a:r>
          </a:p>
          <a:p>
            <a:pPr marL="342900" indent="-342900" defTabSz="787400">
              <a:spcBef>
                <a:spcPct val="20000"/>
              </a:spcBef>
              <a:buFontTx/>
              <a:buChar char="•"/>
            </a:pPr>
            <a:r>
              <a:rPr kumimoji="1" lang="zh-CN" altLang="en-US" sz="1200" dirty="0">
                <a:latin typeface="Times New Roman" pitchFamily="18" charset="0"/>
              </a:rPr>
              <a:t>规范指标分析，考核体系</a:t>
            </a:r>
            <a:endParaRPr kumimoji="1" lang="en-US" altLang="zh-CN" sz="1200" dirty="0">
              <a:latin typeface="Times New Roman" pitchFamily="18" charset="0"/>
            </a:endParaRPr>
          </a:p>
          <a:p>
            <a:pPr marL="342900" indent="-342900" defTabSz="787400">
              <a:spcBef>
                <a:spcPct val="20000"/>
              </a:spcBef>
              <a:buFontTx/>
              <a:buChar char="•"/>
            </a:pPr>
            <a:r>
              <a:rPr kumimoji="1" lang="zh-CN" altLang="en-US" sz="1200" b="0" dirty="0">
                <a:solidFill>
                  <a:schemeClr val="tx1"/>
                </a:solidFill>
                <a:effectLst/>
                <a:latin typeface="Times New Roman" pitchFamily="18" charset="0"/>
                <a:ea typeface="宋体" pitchFamily="2" charset="-122"/>
              </a:rPr>
              <a:t>数据规范，编码规范，整个集团工程项目数据一体化，避免数据孤岛，信息快速准确有效。</a:t>
            </a:r>
          </a:p>
          <a:p>
            <a:pPr marL="342900" indent="-342900" defTabSz="787400">
              <a:spcBef>
                <a:spcPct val="20000"/>
              </a:spcBef>
              <a:buFontTx/>
              <a:buChar char="•"/>
            </a:pPr>
            <a:r>
              <a:rPr kumimoji="1" lang="zh-CN" altLang="en-US" sz="1200" b="0" dirty="0">
                <a:solidFill>
                  <a:schemeClr val="tx1"/>
                </a:solidFill>
                <a:effectLst/>
                <a:latin typeface="Times New Roman" pitchFamily="18" charset="0"/>
                <a:ea typeface="宋体" pitchFamily="2" charset="-122"/>
              </a:rPr>
              <a:t>多维数据综合查询与分析</a:t>
            </a:r>
          </a:p>
          <a:p>
            <a:pPr marL="342900" indent="-342900" defTabSz="787400">
              <a:spcBef>
                <a:spcPct val="20000"/>
              </a:spcBef>
              <a:buFontTx/>
              <a:buChar char="•"/>
            </a:pPr>
            <a:r>
              <a:rPr kumimoji="1" lang="zh-CN" altLang="en-US" sz="1200" b="0" dirty="0">
                <a:solidFill>
                  <a:schemeClr val="tx1"/>
                </a:solidFill>
                <a:effectLst/>
                <a:latin typeface="Times New Roman" pitchFamily="18" charset="0"/>
                <a:ea typeface="宋体" pitchFamily="2" charset="-122"/>
              </a:rPr>
              <a:t>决策支持模型，管理决策科学化</a:t>
            </a:r>
          </a:p>
          <a:p>
            <a:pPr marL="342900" indent="-342900" defTabSz="787400">
              <a:spcBef>
                <a:spcPct val="20000"/>
              </a:spcBef>
              <a:buFontTx/>
              <a:buChar char="•"/>
            </a:pPr>
            <a:r>
              <a:rPr kumimoji="1" lang="zh-CN" altLang="en-US" sz="1200" b="0" dirty="0">
                <a:solidFill>
                  <a:schemeClr val="tx1"/>
                </a:solidFill>
                <a:effectLst/>
                <a:latin typeface="Times New Roman" pitchFamily="18" charset="0"/>
                <a:ea typeface="宋体" pitchFamily="2" charset="-122"/>
              </a:rPr>
              <a:t>项目风险最小化、项目成果最优化</a:t>
            </a:r>
          </a:p>
        </p:txBody>
      </p:sp>
      <p:sp>
        <p:nvSpPr>
          <p:cNvPr id="4" name="灯片编号占位符 3"/>
          <p:cNvSpPr>
            <a:spLocks noGrp="1"/>
          </p:cNvSpPr>
          <p:nvPr>
            <p:ph type="sldNum" sz="quarter" idx="10"/>
          </p:nvPr>
        </p:nvSpPr>
        <p:spPr/>
        <p:txBody>
          <a:bodyPr/>
          <a:lstStyle/>
          <a:p>
            <a:pPr>
              <a:defRPr/>
            </a:pPr>
            <a:fld id="{14C3CE38-FC3E-4F7B-B7B8-49BC23650691}" type="slidenum">
              <a:rPr lang="en-US" smtClean="0"/>
              <a:pPr>
                <a:defRPr/>
              </a:pPr>
              <a:t>167</a:t>
            </a:fld>
            <a:endParaRPr 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集团多类型、多层次、</a:t>
            </a:r>
            <a:r>
              <a:rPr lang="en-US" altLang="zh-CN" dirty="0"/>
              <a:t>100</a:t>
            </a:r>
            <a:r>
              <a:rPr lang="zh-CN" altLang="en-US" dirty="0"/>
              <a:t>多个电源项目</a:t>
            </a:r>
            <a:endParaRPr lang="en-US" altLang="zh-CN" dirty="0"/>
          </a:p>
          <a:p>
            <a:r>
              <a:rPr lang="zh-CN" altLang="en-US" dirty="0"/>
              <a:t>全国</a:t>
            </a:r>
            <a:r>
              <a:rPr lang="en-US" altLang="zh-CN" dirty="0"/>
              <a:t>20</a:t>
            </a:r>
            <a:r>
              <a:rPr lang="zh-CN" altLang="en-US" dirty="0"/>
              <a:t>多个省，如图蓝色区域</a:t>
            </a:r>
          </a:p>
        </p:txBody>
      </p:sp>
      <p:sp>
        <p:nvSpPr>
          <p:cNvPr id="4" name="灯片编号占位符 3"/>
          <p:cNvSpPr>
            <a:spLocks noGrp="1"/>
          </p:cNvSpPr>
          <p:nvPr>
            <p:ph type="sldNum" sz="quarter" idx="10"/>
          </p:nvPr>
        </p:nvSpPr>
        <p:spPr/>
        <p:txBody>
          <a:bodyPr/>
          <a:lstStyle/>
          <a:p>
            <a:pPr>
              <a:defRPr/>
            </a:pPr>
            <a:fld id="{14C3CE38-FC3E-4F7B-B7B8-49BC23650691}" type="slidenum">
              <a:rPr lang="en-US" smtClean="0"/>
              <a:pPr>
                <a:defRPr/>
              </a:pPr>
              <a:t>170</a:t>
            </a:fld>
            <a:endParaRPr 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txBox="1">
            <a:spLocks noGrp="1" noChangeArrowheads="1"/>
          </p:cNvSpPr>
          <p:nvPr/>
        </p:nvSpPr>
        <p:spPr bwMode="auto">
          <a:xfrm>
            <a:off x="3887788" y="8686800"/>
            <a:ext cx="2970212" cy="457200"/>
          </a:xfrm>
          <a:prstGeom prst="rect">
            <a:avLst/>
          </a:prstGeom>
          <a:noFill/>
          <a:ln w="9525">
            <a:noFill/>
            <a:miter lim="800000"/>
            <a:headEnd/>
            <a:tailEnd/>
          </a:ln>
        </p:spPr>
        <p:txBody>
          <a:bodyPr anchor="b"/>
          <a:lstStyle/>
          <a:p>
            <a:pPr algn="r"/>
            <a:fld id="{57F5E2C5-DDEC-430F-9EE3-22A0FD02D5B8}" type="slidenum">
              <a:rPr kumimoji="1" lang="zh-CN" altLang="en-US" sz="1200">
                <a:latin typeface="Times New Roman" pitchFamily="18" charset="0"/>
                <a:ea typeface="楷体" pitchFamily="2" charset="-122"/>
              </a:rPr>
              <a:pPr algn="r"/>
              <a:t>171</a:t>
            </a:fld>
            <a:endParaRPr kumimoji="1" lang="en-US" altLang="zh-CN" sz="1200">
              <a:latin typeface="Times New Roman" pitchFamily="18" charset="0"/>
              <a:ea typeface="楷体" pitchFamily="2" charset="-122"/>
            </a:endParaRPr>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a:ln/>
        </p:spPr>
        <p:txBody>
          <a:bodyPr anchor="t"/>
          <a:lstStyle/>
          <a:p>
            <a:pPr marL="1027113" marR="0" lvl="2" indent="-228600" algn="l" defTabSz="914400" rtl="0" eaLnBrk="0" fontAlgn="base" latinLnBrk="0" hangingPunct="0">
              <a:lnSpc>
                <a:spcPct val="100000"/>
              </a:lnSpc>
              <a:spcBef>
                <a:spcPct val="20000"/>
              </a:spcBef>
              <a:spcAft>
                <a:spcPct val="0"/>
              </a:spcAft>
              <a:buClr>
                <a:schemeClr val="accent1"/>
              </a:buClr>
              <a:buSzTx/>
              <a:buFontTx/>
              <a:buNone/>
              <a:tabLst/>
              <a:defRPr/>
            </a:pPr>
            <a:r>
              <a:rPr lang="zh-CN" altLang="en-US" sz="1200" b="0" i="0" dirty="0"/>
              <a:t>企业商务云 </a:t>
            </a:r>
            <a:r>
              <a:rPr lang="en-US" altLang="zh-CN" sz="1200" b="0" i="0" dirty="0"/>
              <a:t>– </a:t>
            </a:r>
            <a:r>
              <a:rPr lang="zh-CN" altLang="en-US" sz="1200" b="0" i="0" dirty="0"/>
              <a:t>工程管理信息化“</a:t>
            </a:r>
            <a:r>
              <a:rPr lang="en-US" altLang="zh-CN" sz="1200" b="0" i="0" dirty="0"/>
              <a:t>SAAS</a:t>
            </a:r>
            <a:r>
              <a:rPr lang="zh-CN" altLang="en-US" sz="1200" b="0" i="0" dirty="0"/>
              <a:t>”云计算应用    </a:t>
            </a:r>
            <a:r>
              <a:rPr lang="zh-CN" altLang="en-US" sz="1200" b="0" i="0" dirty="0">
                <a:solidFill>
                  <a:schemeClr val="tx1"/>
                </a:solidFill>
                <a:latin typeface="Times" pitchFamily="18" charset="0"/>
                <a:ea typeface="楷体" pitchFamily="2" charset="-122"/>
              </a:rPr>
              <a:t>毫无疑问，云计算是当今最红的“</a:t>
            </a:r>
            <a:r>
              <a:rPr lang="en-US" altLang="zh-CN" sz="1200" b="0" i="0" dirty="0">
                <a:solidFill>
                  <a:schemeClr val="tx1"/>
                </a:solidFill>
                <a:latin typeface="Times" pitchFamily="18" charset="0"/>
                <a:ea typeface="楷体" pitchFamily="2" charset="-122"/>
              </a:rPr>
              <a:t>IT</a:t>
            </a:r>
            <a:r>
              <a:rPr lang="zh-CN" altLang="en-US" sz="1200" b="0" i="0" dirty="0">
                <a:solidFill>
                  <a:schemeClr val="tx1"/>
                </a:solidFill>
                <a:latin typeface="Times" pitchFamily="18" charset="0"/>
                <a:ea typeface="楷体" pitchFamily="2" charset="-122"/>
              </a:rPr>
              <a:t>名词”。以致于</a:t>
            </a:r>
            <a:r>
              <a:rPr lang="en-US" altLang="zh-CN" sz="1200" b="0" i="0" dirty="0">
                <a:solidFill>
                  <a:schemeClr val="tx1"/>
                </a:solidFill>
                <a:latin typeface="Times" pitchFamily="18" charset="0"/>
                <a:ea typeface="楷体" pitchFamily="2" charset="-122"/>
              </a:rPr>
              <a:t>2011</a:t>
            </a:r>
            <a:r>
              <a:rPr lang="zh-CN" altLang="en-US" sz="1200" b="0" i="0" dirty="0">
                <a:solidFill>
                  <a:schemeClr val="tx1"/>
                </a:solidFill>
                <a:latin typeface="Times" pitchFamily="18" charset="0"/>
                <a:ea typeface="楷体" pitchFamily="2" charset="-122"/>
              </a:rPr>
              <a:t>年云计算已经明确列入了国家“十二五”期间重点培育的新兴产业之一。在云计算的大趋势下，工程管理信息化的未来趋势，毫无疑问会走向</a:t>
            </a:r>
            <a:r>
              <a:rPr lang="zh-CN" altLang="en-US" sz="1200" b="0" i="0" dirty="0"/>
              <a:t>云计算应用。</a:t>
            </a:r>
            <a:endParaRPr lang="en-US" altLang="zh-CN" sz="1200" b="0" i="0" dirty="0">
              <a:solidFill>
                <a:schemeClr val="tx1"/>
              </a:solidFill>
              <a:latin typeface="Times" pitchFamily="18" charset="0"/>
              <a:ea typeface="楷体" pitchFamily="2" charset="-122"/>
            </a:endParaRPr>
          </a:p>
          <a:p>
            <a:pPr marL="1027113" marR="0" lvl="2" indent="-228600" algn="l" defTabSz="914400" rtl="0" eaLnBrk="0" fontAlgn="base" latinLnBrk="0" hangingPunct="0">
              <a:lnSpc>
                <a:spcPct val="100000"/>
              </a:lnSpc>
              <a:spcBef>
                <a:spcPct val="20000"/>
              </a:spcBef>
              <a:spcAft>
                <a:spcPct val="0"/>
              </a:spcAft>
              <a:buClr>
                <a:schemeClr val="accent1"/>
              </a:buClr>
              <a:buSzTx/>
              <a:buFontTx/>
              <a:buNone/>
              <a:tabLst/>
              <a:defRPr/>
            </a:pPr>
            <a:r>
              <a:rPr lang="zh-CN" altLang="en-US" sz="1200" kern="1200" dirty="0">
                <a:solidFill>
                  <a:srgbClr val="C00000"/>
                </a:solidFill>
                <a:latin typeface="Calibri" pitchFamily="34" charset="0"/>
                <a:ea typeface="宋体" pitchFamily="2" charset="-122"/>
                <a:cs typeface="+mn-cs"/>
              </a:rPr>
              <a:t>在我们的这个案例中，客户和我们正一起，致力于把工程管理信息化从</a:t>
            </a:r>
            <a:r>
              <a:rPr lang="en-US" altLang="zh-CN" sz="1200" kern="1200" dirty="0">
                <a:solidFill>
                  <a:srgbClr val="C00000"/>
                </a:solidFill>
                <a:latin typeface="Calibri" pitchFamily="34" charset="0"/>
                <a:ea typeface="宋体" pitchFamily="2" charset="-122"/>
                <a:cs typeface="+mn-cs"/>
              </a:rPr>
              <a:t>IT</a:t>
            </a:r>
            <a:r>
              <a:rPr lang="zh-CN" altLang="en-US" sz="1200" kern="1200" dirty="0">
                <a:solidFill>
                  <a:srgbClr val="C00000"/>
                </a:solidFill>
                <a:latin typeface="Calibri" pitchFamily="34" charset="0"/>
                <a:ea typeface="宋体" pitchFamily="2" charset="-122"/>
                <a:cs typeface="+mn-cs"/>
              </a:rPr>
              <a:t>优化走向云服务，以企业私有云的模式提供整个集团的应用服务。</a:t>
            </a:r>
            <a:endParaRPr lang="zh-CN" alt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fld id="{D3BCB7C4-0D9E-422B-8D63-D858D6FE1973}" type="slidenum">
              <a:rPr lang="zh-CN" altLang="en-US" sz="1200"/>
              <a:pPr/>
              <a:t>30</a:t>
            </a:fld>
            <a:endParaRPr lang="en-US" altLang="zh-CN" sz="120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项目经理负责分配资源，确定优先级，协调与客户和用户之间的沟通。总而言之，就是尽量使项目团队一直集中于正确的目标。项目经理还要建立一套工作方法，以确保项目工件的完整性和质量。</a:t>
            </a:r>
          </a:p>
          <a:p>
            <a:pPr eaLnBrk="1" hangingPunct="1"/>
            <a:endParaRPr lang="zh-CN" altLang="en-US"/>
          </a:p>
        </p:txBody>
      </p:sp>
    </p:spTree>
    <p:extLst>
      <p:ext uri="{BB962C8B-B14F-4D97-AF65-F5344CB8AC3E}">
        <p14:creationId xmlns:p14="http://schemas.microsoft.com/office/powerpoint/2010/main" val="2399970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a81c70db-d05a-4085-b2cf-30c098797a66.source.default.zh-Hans</a:t>
            </a:r>
            <a:endParaRPr lang="zh-CN" altLang="en-US"/>
          </a:p>
        </p:txBody>
      </p:sp>
      <p:sp>
        <p:nvSpPr>
          <p:cNvPr id="4" name="灯片编号占位符 3"/>
          <p:cNvSpPr>
            <a:spLocks noGrp="1"/>
          </p:cNvSpPr>
          <p:nvPr>
            <p:ph type="sldNum" sz="quarter" idx="10"/>
          </p:nvPr>
        </p:nvSpPr>
        <p:spPr/>
        <p:txBody>
          <a:bodyPr/>
          <a:lstStyle/>
          <a:p>
            <a:fld id="{2B735503-9D21-443F-BC18-5459550EB72F}" type="slidenum">
              <a:rPr lang="zh-CN" altLang="en-US" smtClean="0"/>
              <a:t>37</a:t>
            </a:fld>
            <a:endParaRPr lang="zh-CN" altLang="en-US"/>
          </a:p>
        </p:txBody>
      </p:sp>
    </p:spTree>
    <p:extLst>
      <p:ext uri="{BB962C8B-B14F-4D97-AF65-F5344CB8AC3E}">
        <p14:creationId xmlns:p14="http://schemas.microsoft.com/office/powerpoint/2010/main" val="1367976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38</a:t>
            </a:fld>
            <a:endParaRPr lang="zh-CN" altLang="en-US" dirty="0"/>
          </a:p>
        </p:txBody>
      </p:sp>
    </p:spTree>
    <p:extLst>
      <p:ext uri="{BB962C8B-B14F-4D97-AF65-F5344CB8AC3E}">
        <p14:creationId xmlns:p14="http://schemas.microsoft.com/office/powerpoint/2010/main" val="2410531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23" eaLnBrk="0" hangingPunct="0">
              <a:defRPr>
                <a:solidFill>
                  <a:schemeClr val="tx1"/>
                </a:solidFill>
                <a:latin typeface="Arial" charset="0"/>
                <a:ea typeface="宋体" pitchFamily="2" charset="-122"/>
              </a:defRPr>
            </a:lvl1pPr>
            <a:lvl2pPr marL="685817" indent="-263776" defTabSz="914423" eaLnBrk="0" hangingPunct="0">
              <a:defRPr>
                <a:solidFill>
                  <a:schemeClr val="tx1"/>
                </a:solidFill>
                <a:latin typeface="Arial" charset="0"/>
                <a:ea typeface="宋体" pitchFamily="2" charset="-122"/>
              </a:defRPr>
            </a:lvl2pPr>
            <a:lvl3pPr marL="1055103" indent="-211021" defTabSz="914423" eaLnBrk="0" hangingPunct="0">
              <a:defRPr>
                <a:solidFill>
                  <a:schemeClr val="tx1"/>
                </a:solidFill>
                <a:latin typeface="Arial" charset="0"/>
                <a:ea typeface="宋体" pitchFamily="2" charset="-122"/>
              </a:defRPr>
            </a:lvl3pPr>
            <a:lvl4pPr marL="1477145" indent="-211021" defTabSz="914423" eaLnBrk="0" hangingPunct="0">
              <a:defRPr>
                <a:solidFill>
                  <a:schemeClr val="tx1"/>
                </a:solidFill>
                <a:latin typeface="Arial" charset="0"/>
                <a:ea typeface="宋体" pitchFamily="2" charset="-122"/>
              </a:defRPr>
            </a:lvl4pPr>
            <a:lvl5pPr marL="1899186" indent="-211021" defTabSz="914423" eaLnBrk="0" hangingPunct="0">
              <a:defRPr>
                <a:solidFill>
                  <a:schemeClr val="tx1"/>
                </a:solidFill>
                <a:latin typeface="Arial" charset="0"/>
                <a:ea typeface="宋体" pitchFamily="2" charset="-122"/>
              </a:defRPr>
            </a:lvl5pPr>
            <a:lvl6pPr marL="2321227" indent="-211021" algn="ctr" defTabSz="914423" eaLnBrk="0" fontAlgn="base" hangingPunct="0">
              <a:spcBef>
                <a:spcPct val="0"/>
              </a:spcBef>
              <a:spcAft>
                <a:spcPct val="0"/>
              </a:spcAft>
              <a:defRPr>
                <a:solidFill>
                  <a:schemeClr val="tx1"/>
                </a:solidFill>
                <a:latin typeface="Arial" charset="0"/>
                <a:ea typeface="宋体" pitchFamily="2" charset="-122"/>
              </a:defRPr>
            </a:lvl6pPr>
            <a:lvl7pPr marL="2743269" indent="-211021" algn="ctr" defTabSz="914423" eaLnBrk="0" fontAlgn="base" hangingPunct="0">
              <a:spcBef>
                <a:spcPct val="0"/>
              </a:spcBef>
              <a:spcAft>
                <a:spcPct val="0"/>
              </a:spcAft>
              <a:defRPr>
                <a:solidFill>
                  <a:schemeClr val="tx1"/>
                </a:solidFill>
                <a:latin typeface="Arial" charset="0"/>
                <a:ea typeface="宋体" pitchFamily="2" charset="-122"/>
              </a:defRPr>
            </a:lvl7pPr>
            <a:lvl8pPr marL="3165310" indent="-211021" algn="ctr" defTabSz="914423" eaLnBrk="0" fontAlgn="base" hangingPunct="0">
              <a:spcBef>
                <a:spcPct val="0"/>
              </a:spcBef>
              <a:spcAft>
                <a:spcPct val="0"/>
              </a:spcAft>
              <a:defRPr>
                <a:solidFill>
                  <a:schemeClr val="tx1"/>
                </a:solidFill>
                <a:latin typeface="Arial" charset="0"/>
                <a:ea typeface="宋体" pitchFamily="2" charset="-122"/>
              </a:defRPr>
            </a:lvl8pPr>
            <a:lvl9pPr marL="3587351" indent="-211021" algn="ctr" defTabSz="914423"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4B11F81-F924-4DDB-AE0A-E2F274004FB9}" type="slidenum">
              <a:rPr lang="en-US" altLang="zh-CN" smtClean="0"/>
              <a:pPr eaLnBrk="1" hangingPunct="1"/>
              <a:t>40</a:t>
            </a:fld>
            <a:endParaRPr lang="en-US" altLang="zh-CN"/>
          </a:p>
        </p:txBody>
      </p:sp>
      <p:sp>
        <p:nvSpPr>
          <p:cNvPr id="52227" name="Rectangle 2"/>
          <p:cNvSpPr>
            <a:spLocks noGrp="1" noRot="1" noChangeAspect="1" noChangeArrowheads="1" noTextEdit="1"/>
          </p:cNvSpPr>
          <p:nvPr>
            <p:ph type="sldImg"/>
          </p:nvPr>
        </p:nvSpPr>
        <p:spPr>
          <a:xfrm>
            <a:off x="381000" y="685800"/>
            <a:ext cx="6096000" cy="3429000"/>
          </a:xfrm>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215850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2264D-087F-AF71-99EC-99F0443844F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1AC4FDF-30C0-9FCA-FEF4-991B26D036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863719A-1903-1381-BBD2-F512403EFF14}"/>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F57BC892-3B28-C68B-65F6-F4CE6A7E0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BCBC15C-E8A4-909E-FB7C-F19D36D9F0EB}"/>
              </a:ext>
            </a:extLst>
          </p:cNvPr>
          <p:cNvSpPr>
            <a:spLocks noGrp="1"/>
          </p:cNvSpPr>
          <p:nvPr>
            <p:ph type="sldNum" sz="quarter" idx="12"/>
          </p:nvPr>
        </p:nvSpPr>
        <p:spPr/>
        <p:txBody>
          <a:bodyPr/>
          <a:lstStyle/>
          <a:p>
            <a:fld id="{A5AC5C5A-A1A6-4B07-91B9-43029F840B6E}" type="slidenum">
              <a:rPr lang="zh-CN" altLang="en-US" smtClean="0"/>
              <a:t>‹#›</a:t>
            </a:fld>
            <a:endParaRPr lang="zh-CN" altLang="en-US"/>
          </a:p>
        </p:txBody>
      </p:sp>
    </p:spTree>
    <p:extLst>
      <p:ext uri="{BB962C8B-B14F-4D97-AF65-F5344CB8AC3E}">
        <p14:creationId xmlns:p14="http://schemas.microsoft.com/office/powerpoint/2010/main" val="2504459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57F97F-60C2-D44B-6B02-3F10D96AA57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AA275AB-0C89-781B-24F9-F3877C5C744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E107E6-BE8F-4762-D09E-8BA16BC425D8}"/>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2E541653-B5AF-2333-8908-3FFEF9C763E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6D69D41-BB50-8851-3F25-B84BBA05F673}"/>
              </a:ext>
            </a:extLst>
          </p:cNvPr>
          <p:cNvSpPr>
            <a:spLocks noGrp="1"/>
          </p:cNvSpPr>
          <p:nvPr>
            <p:ph type="sldNum" sz="quarter" idx="12"/>
          </p:nvPr>
        </p:nvSpPr>
        <p:spPr/>
        <p:txBody>
          <a:bodyPr/>
          <a:lstStyle/>
          <a:p>
            <a:fld id="{A5AC5C5A-A1A6-4B07-91B9-43029F840B6E}" type="slidenum">
              <a:rPr lang="zh-CN" altLang="en-US" smtClean="0"/>
              <a:t>‹#›</a:t>
            </a:fld>
            <a:endParaRPr lang="zh-CN" altLang="en-US"/>
          </a:p>
        </p:txBody>
      </p:sp>
    </p:spTree>
    <p:extLst>
      <p:ext uri="{BB962C8B-B14F-4D97-AF65-F5344CB8AC3E}">
        <p14:creationId xmlns:p14="http://schemas.microsoft.com/office/powerpoint/2010/main" val="1089330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D7CF68A-2C66-94FA-ABE6-5DA96CEF4E9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1A65766-923D-823A-FED1-0D886A2CB6D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96484D6-9727-0DCE-A526-AD2F770F2EE9}"/>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E6E54BA1-D188-8192-4815-462440DBE4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9BA23FF-71D3-E1A3-8139-6AD9857FC0ED}"/>
              </a:ext>
            </a:extLst>
          </p:cNvPr>
          <p:cNvSpPr>
            <a:spLocks noGrp="1"/>
          </p:cNvSpPr>
          <p:nvPr>
            <p:ph type="sldNum" sz="quarter" idx="12"/>
          </p:nvPr>
        </p:nvSpPr>
        <p:spPr/>
        <p:txBody>
          <a:bodyPr/>
          <a:lstStyle/>
          <a:p>
            <a:fld id="{A5AC5C5A-A1A6-4B07-91B9-43029F840B6E}" type="slidenum">
              <a:rPr lang="zh-CN" altLang="en-US" smtClean="0"/>
              <a:t>‹#›</a:t>
            </a:fld>
            <a:endParaRPr lang="zh-CN" altLang="en-US"/>
          </a:p>
        </p:txBody>
      </p:sp>
    </p:spTree>
    <p:extLst>
      <p:ext uri="{BB962C8B-B14F-4D97-AF65-F5344CB8AC3E}">
        <p14:creationId xmlns:p14="http://schemas.microsoft.com/office/powerpoint/2010/main" val="2908924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0304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OfficePLUS">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77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标题 1"/>
          <p:cNvSpPr>
            <a:spLocks noGrp="1"/>
          </p:cNvSpPr>
          <p:nvPr>
            <p:ph type="title"/>
          </p:nvPr>
        </p:nvSpPr>
        <p:spPr>
          <a:xfrm>
            <a:off x="1391477" y="168762"/>
            <a:ext cx="10190923" cy="490066"/>
          </a:xfrm>
          <a:prstGeom prst="rect">
            <a:avLst/>
          </a:prstGeom>
        </p:spPr>
        <p:txBody>
          <a:bodyPr>
            <a:noAutofit/>
          </a:bodyPr>
          <a:lstStyle>
            <a:lvl1pPr algn="l">
              <a:defRPr sz="2800">
                <a:solidFill>
                  <a:srgbClr val="C00000"/>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230431577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grpSp>
        <p:nvGrpSpPr>
          <p:cNvPr id="2" name="Group 10"/>
          <p:cNvGrpSpPr/>
          <p:nvPr userDrawn="1"/>
        </p:nvGrpSpPr>
        <p:grpSpPr>
          <a:xfrm>
            <a:off x="-268113" y="278021"/>
            <a:ext cx="182439" cy="5851109"/>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4" name="Content Placeholder 5"/>
          <p:cNvSpPr>
            <a:spLocks noGrp="1"/>
          </p:cNvSpPr>
          <p:nvPr>
            <p:ph sz="quarter" idx="12" hasCustomPrompt="1"/>
          </p:nvPr>
        </p:nvSpPr>
        <p:spPr>
          <a:xfrm>
            <a:off x="591825" y="1439342"/>
            <a:ext cx="11206475" cy="4890199"/>
          </a:xfrm>
          <a:prstGeom prst="rect">
            <a:avLst/>
          </a:prstGeom>
        </p:spPr>
        <p:txBody>
          <a:bodyPr/>
          <a:lstStyle>
            <a:lvl1pPr>
              <a:spcBef>
                <a:spcPts val="1000"/>
              </a:spcBef>
              <a:defRPr sz="1200" baseline="0">
                <a:solidFill>
                  <a:srgbClr val="646464"/>
                </a:solidFill>
                <a:latin typeface="Microsoft YaHei" charset="-122"/>
                <a:ea typeface="Microsoft YaHei" charset="-122"/>
                <a:cs typeface="Microsoft YaHei" charset="-122"/>
              </a:defRPr>
            </a:lvl1pPr>
            <a:lvl2pPr marL="173038" indent="-119063">
              <a:defRPr sz="1200">
                <a:solidFill>
                  <a:srgbClr val="646464"/>
                </a:solidFill>
                <a:latin typeface="Microsoft YaHei" charset="-122"/>
                <a:ea typeface="Microsoft YaHei" charset="-122"/>
                <a:cs typeface="Microsoft YaHei" charset="-122"/>
              </a:defRPr>
            </a:lvl2pPr>
            <a:lvl3pPr marL="368300" indent="-153988">
              <a:defRPr sz="1200">
                <a:solidFill>
                  <a:srgbClr val="646464"/>
                </a:solidFill>
                <a:latin typeface="Microsoft YaHei" charset="-122"/>
                <a:ea typeface="Microsoft YaHei" charset="-122"/>
                <a:cs typeface="Microsoft YaHei" charset="-122"/>
              </a:defRPr>
            </a:lvl3pPr>
            <a:lvl4pPr marL="533400" indent="-123825">
              <a:tabLst/>
              <a:defRPr sz="1200">
                <a:solidFill>
                  <a:srgbClr val="646464"/>
                </a:solidFill>
                <a:latin typeface="Microsoft YaHei" charset="-122"/>
                <a:ea typeface="Microsoft YaHei" charset="-122"/>
                <a:cs typeface="Microsoft YaHei" charset="-122"/>
              </a:defRPr>
            </a:lvl4pPr>
            <a:lvl5pPr marL="730250" indent="-160338">
              <a:defRPr sz="1200">
                <a:solidFill>
                  <a:srgbClr val="646464"/>
                </a:solidFill>
                <a:latin typeface="Microsoft YaHei" charset="-122"/>
                <a:ea typeface="Microsoft YaHei" charset="-122"/>
                <a:cs typeface="Microsoft YaHei" charset="-122"/>
              </a:defRPr>
            </a:lvl5pPr>
          </a:lstStyle>
          <a:p>
            <a:pPr lvl="0"/>
            <a:r>
              <a:rPr lang="en-US" dirty="0"/>
              <a:t>12pt 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itle 1"/>
          <p:cNvSpPr>
            <a:spLocks noGrp="1"/>
          </p:cNvSpPr>
          <p:nvPr>
            <p:ph type="title" hasCustomPrompt="1"/>
          </p:nvPr>
        </p:nvSpPr>
        <p:spPr>
          <a:xfrm>
            <a:off x="591827" y="296787"/>
            <a:ext cx="11204359" cy="700704"/>
          </a:xfrm>
          <a:prstGeom prst="rect">
            <a:avLst/>
          </a:prstGeom>
        </p:spPr>
        <p:txBody>
          <a:bodyPr/>
          <a:lstStyle>
            <a:lvl1pPr>
              <a:defRPr baseline="0">
                <a:solidFill>
                  <a:srgbClr val="1771EA"/>
                </a:solidFill>
                <a:latin typeface="Microsoft YaHei" charset="-122"/>
                <a:ea typeface="Microsoft YaHei" charset="-122"/>
                <a:cs typeface="Microsoft YaHei" charset="-122"/>
              </a:defRPr>
            </a:lvl1pPr>
          </a:lstStyle>
          <a:p>
            <a:r>
              <a:rPr lang="en-US" dirty="0"/>
              <a:t>Header 16pt – CONTENT, BULLET/DASH 16pt</a:t>
            </a:r>
          </a:p>
        </p:txBody>
      </p:sp>
    </p:spTree>
    <p:extLst>
      <p:ext uri="{BB962C8B-B14F-4D97-AF65-F5344CB8AC3E}">
        <p14:creationId xmlns:p14="http://schemas.microsoft.com/office/powerpoint/2010/main" val="23249884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9715133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4324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仅标题">
    <p:spTree>
      <p:nvGrpSpPr>
        <p:cNvPr id="1" name=""/>
        <p:cNvGrpSpPr/>
        <p:nvPr/>
      </p:nvGrpSpPr>
      <p:grpSpPr>
        <a:xfrm>
          <a:off x="0" y="0"/>
          <a:ext cx="0" cy="0"/>
          <a:chOff x="0" y="0"/>
          <a:chExt cx="0" cy="0"/>
        </a:xfrm>
      </p:grpSpPr>
      <p:sp>
        <p:nvSpPr>
          <p:cNvPr id="4" name="矩形 3"/>
          <p:cNvSpPr/>
          <p:nvPr userDrawn="1"/>
        </p:nvSpPr>
        <p:spPr>
          <a:xfrm>
            <a:off x="660400" y="5638800"/>
            <a:ext cx="113792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CN" altLang="en-US" sz="1800"/>
          </a:p>
        </p:txBody>
      </p:sp>
    </p:spTree>
    <p:extLst>
      <p:ext uri="{BB962C8B-B14F-4D97-AF65-F5344CB8AC3E}">
        <p14:creationId xmlns:p14="http://schemas.microsoft.com/office/powerpoint/2010/main" val="8644253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cxnSp>
        <p:nvCxnSpPr>
          <p:cNvPr id="9" name="直接连接符 8"/>
          <p:cNvCxnSpPr/>
          <p:nvPr userDrawn="1"/>
        </p:nvCxnSpPr>
        <p:spPr>
          <a:xfrm rot="5400000" flipH="1" flipV="1">
            <a:off x="11149536" y="6768024"/>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779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2699B5-0661-59A3-F05E-2EA1B4DE1FF8}"/>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BC08A952-D64D-77DC-947A-D7753892A18C}"/>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D1CA0B18-E405-F3DC-9290-5CB37C63E407}"/>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7250DE1F-19FF-03A4-DB73-70E94FAE53C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237341-9F6C-803F-5AF4-4DF5C72DB49E}"/>
              </a:ext>
            </a:extLst>
          </p:cNvPr>
          <p:cNvSpPr>
            <a:spLocks noGrp="1"/>
          </p:cNvSpPr>
          <p:nvPr>
            <p:ph type="sldNum" sz="quarter" idx="12"/>
          </p:nvPr>
        </p:nvSpPr>
        <p:spPr/>
        <p:txBody>
          <a:bodyPr/>
          <a:lstStyle/>
          <a:p>
            <a:fld id="{A5AC5C5A-A1A6-4B07-91B9-43029F840B6E}" type="slidenum">
              <a:rPr lang="zh-CN" altLang="en-US" smtClean="0"/>
              <a:t>‹#›</a:t>
            </a:fld>
            <a:endParaRPr lang="zh-CN" altLang="en-US"/>
          </a:p>
        </p:txBody>
      </p:sp>
    </p:spTree>
    <p:extLst>
      <p:ext uri="{BB962C8B-B14F-4D97-AF65-F5344CB8AC3E}">
        <p14:creationId xmlns:p14="http://schemas.microsoft.com/office/powerpoint/2010/main" val="10670931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71438"/>
            <a:ext cx="10972800" cy="706438"/>
          </a:xfrm>
          <a:prstGeom prst="rect">
            <a:avLst/>
          </a:prstGeom>
        </p:spPr>
        <p:txBody>
          <a:bodyPr/>
          <a:lstStyle/>
          <a:p>
            <a:r>
              <a:rPr lang="zh-CN" altLang="en-US"/>
              <a:t>单击此处编辑母版标题样式</a:t>
            </a:r>
          </a:p>
        </p:txBody>
      </p:sp>
      <p:sp>
        <p:nvSpPr>
          <p:cNvPr id="3" name="表格占位符 2"/>
          <p:cNvSpPr>
            <a:spLocks noGrp="1"/>
          </p:cNvSpPr>
          <p:nvPr>
            <p:ph type="tbl" idx="1"/>
          </p:nvPr>
        </p:nvSpPr>
        <p:spPr>
          <a:xfrm>
            <a:off x="609600" y="1143001"/>
            <a:ext cx="10972800" cy="5165725"/>
          </a:xfrm>
          <a:prstGeom prst="rect">
            <a:avLst/>
          </a:prstGeom>
        </p:spPr>
        <p:txBody>
          <a:bodyPr/>
          <a:lstStyle/>
          <a:p>
            <a:pPr lvl="0"/>
            <a:endParaRPr lang="zh-CN" altLang="en-US" noProof="0"/>
          </a:p>
        </p:txBody>
      </p:sp>
    </p:spTree>
    <p:extLst>
      <p:ext uri="{BB962C8B-B14F-4D97-AF65-F5344CB8AC3E}">
        <p14:creationId xmlns:p14="http://schemas.microsoft.com/office/powerpoint/2010/main" val="278834125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14447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15" name="标题 1"/>
          <p:cNvSpPr>
            <a:spLocks noGrp="1"/>
          </p:cNvSpPr>
          <p:nvPr>
            <p:ph type="title"/>
          </p:nvPr>
        </p:nvSpPr>
        <p:spPr>
          <a:xfrm>
            <a:off x="76200" y="15149"/>
            <a:ext cx="11887200" cy="627769"/>
          </a:xfrm>
          <a:prstGeom prst="rect">
            <a:avLst/>
          </a:prstGeom>
        </p:spPr>
        <p:txBody>
          <a:bodyPr/>
          <a:lstStyle>
            <a:lvl1pPr algn="l">
              <a:defRPr sz="3200" b="1">
                <a:solidFill>
                  <a:srgbClr val="FF0000"/>
                </a:solidFill>
                <a:latin typeface="黑体" pitchFamily="2" charset="-122"/>
                <a:ea typeface="黑体" pitchFamily="2" charset="-122"/>
              </a:defRPr>
            </a:lvl1pPr>
          </a:lstStyle>
          <a:p>
            <a:r>
              <a:rPr lang="zh-CN" altLang="en-US" dirty="0"/>
              <a:t>单击此处编辑母版标题样式</a:t>
            </a:r>
          </a:p>
        </p:txBody>
      </p:sp>
    </p:spTree>
    <p:extLst>
      <p:ext uri="{BB962C8B-B14F-4D97-AF65-F5344CB8AC3E}">
        <p14:creationId xmlns:p14="http://schemas.microsoft.com/office/powerpoint/2010/main" val="25562896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占位符 1"/>
          <p:cNvSpPr>
            <a:spLocks noGrp="1"/>
          </p:cNvSpPr>
          <p:nvPr>
            <p:ph type="title"/>
          </p:nvPr>
        </p:nvSpPr>
        <p:spPr bwMode="auto">
          <a:xfrm>
            <a:off x="190459" y="-24"/>
            <a:ext cx="10972800" cy="642942"/>
          </a:xfrm>
          <a:prstGeom prst="rect">
            <a:avLst/>
          </a:prstGeom>
          <a:noFill/>
          <a:ln w="9525">
            <a:noFill/>
            <a:miter lim="800000"/>
            <a:headEnd/>
            <a:tailEnd/>
          </a:ln>
        </p:spPr>
        <p:txBody>
          <a:bodyPr/>
          <a:lstStyle>
            <a:lvl1pPr algn="l" rtl="0" eaLnBrk="0" fontAlgn="base" hangingPunct="0">
              <a:spcBef>
                <a:spcPct val="0"/>
              </a:spcBef>
              <a:spcAft>
                <a:spcPct val="0"/>
              </a:spcAft>
              <a:defRPr lang="zh-CN" altLang="en-US" sz="2900" b="1" kern="1200" dirty="0" smtClean="0">
                <a:ln w="1905"/>
                <a:solidFill>
                  <a:srgbClr val="FF0000"/>
                </a:solidFill>
                <a:effectLst>
                  <a:outerShdw blurRad="50800" dist="38100" algn="l" rotWithShape="0">
                    <a:prstClr val="black">
                      <a:alpha val="40000"/>
                    </a:prstClr>
                  </a:outerShdw>
                </a:effectLst>
                <a:latin typeface="黑体" pitchFamily="49" charset="-122"/>
                <a:ea typeface="黑体" pitchFamily="49" charset="-122"/>
                <a:cs typeface="+mj-cs"/>
              </a:defRPr>
            </a:lvl1pPr>
          </a:lstStyle>
          <a:p>
            <a:pPr lvl="0"/>
            <a:r>
              <a:rPr lang="zh-CN" altLang="en-US" dirty="0"/>
              <a:t>单击此处编辑母版标题样式</a:t>
            </a:r>
          </a:p>
        </p:txBody>
      </p:sp>
      <p:sp>
        <p:nvSpPr>
          <p:cNvPr id="8" name="文本占位符 2"/>
          <p:cNvSpPr>
            <a:spLocks noGrp="1"/>
          </p:cNvSpPr>
          <p:nvPr>
            <p:ph idx="1"/>
          </p:nvPr>
        </p:nvSpPr>
        <p:spPr bwMode="auto">
          <a:xfrm>
            <a:off x="609600" y="785795"/>
            <a:ext cx="10972800" cy="4525963"/>
          </a:xfrm>
          <a:prstGeom prst="rect">
            <a:avLst/>
          </a:prstGeom>
          <a:noFill/>
          <a:ln w="9525">
            <a:noFill/>
            <a:miter lim="800000"/>
            <a:headEnd/>
            <a:tailEnd/>
          </a:ln>
        </p:spPr>
        <p:txBody>
          <a:bodyPr/>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lvl1pPr>
              <a:defRPr>
                <a:latin typeface="Arial" charset="0"/>
                <a:ea typeface="宋体" charset="-122"/>
              </a:defRPr>
            </a:lvl1pPr>
          </a:lstStyle>
          <a:p>
            <a:pPr>
              <a:defRPr/>
            </a:pPr>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lvl1pPr>
              <a:defRPr>
                <a:latin typeface="Arial" charset="0"/>
                <a:ea typeface="宋体" charset="-122"/>
              </a:defRPr>
            </a:lvl1pPr>
          </a:lstStyle>
          <a:p>
            <a:pPr>
              <a:defRPr/>
            </a:pPr>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lvl1pPr>
              <a:defRPr>
                <a:latin typeface="Arial" charset="0"/>
                <a:ea typeface="宋体" charset="-122"/>
              </a:defRPr>
            </a:lvl1pPr>
          </a:lstStyle>
          <a:p>
            <a:pPr>
              <a:defRPr/>
            </a:pPr>
            <a:fld id="{E616D25D-7E29-4E6A-A314-C120F0196B69}" type="slidenum">
              <a:rPr lang="zh-CN" altLang="en-US"/>
              <a:pPr>
                <a:defRPr/>
              </a:pPr>
              <a:t>‹#›</a:t>
            </a:fld>
            <a:endParaRPr lang="zh-CN" altLang="en-US"/>
          </a:p>
        </p:txBody>
      </p:sp>
    </p:spTree>
    <p:extLst>
      <p:ext uri="{BB962C8B-B14F-4D97-AF65-F5344CB8AC3E}">
        <p14:creationId xmlns:p14="http://schemas.microsoft.com/office/powerpoint/2010/main" val="36598819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1_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053278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9357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OfficePLUS">
    <p:spTree>
      <p:nvGrpSpPr>
        <p:cNvPr id="1" name=""/>
        <p:cNvGrpSpPr/>
        <p:nvPr/>
      </p:nvGrpSpPr>
      <p:grpSpPr>
        <a:xfrm>
          <a:off x="0" y="0"/>
          <a:ext cx="0" cy="0"/>
          <a:chOff x="0" y="0"/>
          <a:chExt cx="0" cy="0"/>
        </a:xfrm>
      </p:grpSpPr>
    </p:spTree>
    <p:extLst>
      <p:ext uri="{BB962C8B-B14F-4D97-AF65-F5344CB8AC3E}">
        <p14:creationId xmlns:p14="http://schemas.microsoft.com/office/powerpoint/2010/main" val="51978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5823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pic>
        <p:nvPicPr>
          <p:cNvPr id="4098" name="Picture 2" descr="E:\yinfeifei\2012年工作项目\UFIDA用友 2012\用友 王刚\UAP部分-广东NCv6上市发布会\内页.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3"/>
            <a:ext cx="12192000" cy="6856529"/>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a:spLocks noGrp="1"/>
          </p:cNvSpPr>
          <p:nvPr>
            <p:ph type="ctrTitle"/>
          </p:nvPr>
        </p:nvSpPr>
        <p:spPr>
          <a:xfrm>
            <a:off x="-85946" y="108989"/>
            <a:ext cx="9067175" cy="656877"/>
          </a:xfrm>
          <a:prstGeom prst="rect">
            <a:avLst/>
          </a:prstGeom>
        </p:spPr>
        <p:txBody>
          <a:bodyPr>
            <a:noAutofit/>
          </a:bodyPr>
          <a:lstStyle>
            <a:lvl1pPr marL="176213" indent="0" algn="l">
              <a:defRPr sz="2800">
                <a:solidFill>
                  <a:schemeClr val="tx1"/>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76886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976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DF00FA-F195-0A81-180D-9DABE941A27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795F95E-99B8-1207-9139-85412A6BD6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E40D30-3FEC-DFBD-0500-C5C96AE5C6F6}"/>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53F95BF8-80F5-6B6E-799C-DD84A69F95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D48749-D3E5-0628-0A26-1E866638145F}"/>
              </a:ext>
            </a:extLst>
          </p:cNvPr>
          <p:cNvSpPr>
            <a:spLocks noGrp="1"/>
          </p:cNvSpPr>
          <p:nvPr>
            <p:ph type="sldNum" sz="quarter" idx="12"/>
          </p:nvPr>
        </p:nvSpPr>
        <p:spPr/>
        <p:txBody>
          <a:bodyPr/>
          <a:lstStyle/>
          <a:p>
            <a:fld id="{A5AC5C5A-A1A6-4B07-91B9-43029F840B6E}" type="slidenum">
              <a:rPr lang="zh-CN" altLang="en-US" smtClean="0"/>
              <a:t>‹#›</a:t>
            </a:fld>
            <a:endParaRPr lang="zh-CN" altLang="en-US"/>
          </a:p>
        </p:txBody>
      </p:sp>
    </p:spTree>
    <p:extLst>
      <p:ext uri="{BB962C8B-B14F-4D97-AF65-F5344CB8AC3E}">
        <p14:creationId xmlns:p14="http://schemas.microsoft.com/office/powerpoint/2010/main" val="19218408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812800" y="76200"/>
            <a:ext cx="9347200" cy="585788"/>
          </a:xfrm>
          <a:prstGeom prst="rect">
            <a:avLst/>
          </a:prstGeom>
        </p:spPr>
        <p:txBody>
          <a:bodyPr/>
          <a:lstStyle/>
          <a:p>
            <a:r>
              <a:rPr lang="zh-TW" altLang="en-US" dirty="0"/>
              <a:t>按一下以編輯母片標題樣式</a:t>
            </a:r>
          </a:p>
        </p:txBody>
      </p:sp>
      <p:sp>
        <p:nvSpPr>
          <p:cNvPr id="3" name="內容版面配置區 2"/>
          <p:cNvSpPr>
            <a:spLocks noGrp="1"/>
          </p:cNvSpPr>
          <p:nvPr>
            <p:ph idx="1"/>
          </p:nvPr>
        </p:nvSpPr>
        <p:spPr>
          <a:xfrm>
            <a:off x="1016000" y="1143000"/>
            <a:ext cx="9652000" cy="3200400"/>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p:cNvSpPr>
            <a:spLocks noGrp="1" noChangeArrowheads="1"/>
          </p:cNvSpPr>
          <p:nvPr>
            <p:ph type="sldNum" sz="quarter" idx="10"/>
          </p:nvPr>
        </p:nvSpPr>
        <p:spPr>
          <a:xfrm>
            <a:off x="9334500" y="6324600"/>
            <a:ext cx="2540000" cy="457200"/>
          </a:xfrm>
          <a:prstGeom prst="rect">
            <a:avLst/>
          </a:prstGeom>
          <a:ln/>
        </p:spPr>
        <p:txBody>
          <a:bodyPr/>
          <a:lstStyle>
            <a:lvl1pPr>
              <a:defRPr/>
            </a:lvl1pPr>
          </a:lstStyle>
          <a:p>
            <a:pPr>
              <a:defRPr/>
            </a:pPr>
            <a:fld id="{31B7143D-B30F-4C90-BE2F-6122D3A11577}" type="slidenum">
              <a:rPr lang="zh-TW" altLang="en-US"/>
              <a:pPr>
                <a:defRPr/>
              </a:pPr>
              <a:t>‹#›</a:t>
            </a:fld>
            <a:endParaRPr lang="en-US" altLang="zh-TW">
              <a:ea typeface="新細明體" pitchFamily="18" charset="-120"/>
            </a:endParaRPr>
          </a:p>
        </p:txBody>
      </p:sp>
    </p:spTree>
    <p:extLst>
      <p:ext uri="{BB962C8B-B14F-4D97-AF65-F5344CB8AC3E}">
        <p14:creationId xmlns:p14="http://schemas.microsoft.com/office/powerpoint/2010/main" val="14060994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12800" y="76200"/>
            <a:ext cx="9347200" cy="585788"/>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3312719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9372406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9" name="Picture 2"/>
          <p:cNvPicPr preferRelativeResize="0">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9" y="0"/>
            <a:ext cx="1217453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
          <p:cNvSpPr>
            <a:spLocks noGrp="1"/>
          </p:cNvSpPr>
          <p:nvPr>
            <p:ph type="title"/>
          </p:nvPr>
        </p:nvSpPr>
        <p:spPr>
          <a:xfrm>
            <a:off x="550662" y="8620"/>
            <a:ext cx="10910632" cy="646331"/>
          </a:xfrm>
          <a:prstGeom prst="rect">
            <a:avLst/>
          </a:prstGeom>
          <a:noFill/>
          <a:ln>
            <a:noFill/>
          </a:ln>
        </p:spPr>
        <p:txBody>
          <a:bodyPr wrap="square">
            <a:spAutoFit/>
          </a:bodyPr>
          <a:lstStyle>
            <a:lvl1pPr marL="0" algn="l" hangingPunct="0">
              <a:defRPr sz="4000" b="1">
                <a:solidFill>
                  <a:schemeClr val="bg1"/>
                </a:solidFill>
                <a:effectLst/>
                <a:latin typeface="+mn-ea"/>
                <a:ea typeface="+mn-ea"/>
              </a:defRPr>
            </a:lvl1pPr>
          </a:lstStyle>
          <a:p>
            <a:r>
              <a:rPr lang="zh-CN" altLang="en-US" dirty="0"/>
              <a:t>单击此处编辑母版标题样式</a:t>
            </a:r>
          </a:p>
        </p:txBody>
      </p:sp>
      <p:sp>
        <p:nvSpPr>
          <p:cNvPr id="12" name="内容占位符 2"/>
          <p:cNvSpPr>
            <a:spLocks noGrp="1"/>
          </p:cNvSpPr>
          <p:nvPr>
            <p:ph idx="1"/>
          </p:nvPr>
        </p:nvSpPr>
        <p:spPr>
          <a:xfrm>
            <a:off x="539820" y="1125538"/>
            <a:ext cx="10921474" cy="5040312"/>
          </a:xfrm>
          <a:prstGeom prst="rect">
            <a:avLst/>
          </a:prstGeom>
        </p:spPr>
        <p:txBody>
          <a:bodyPr/>
          <a:lstStyle>
            <a:lvl1pPr marL="342900" indent="-342900">
              <a:buFont typeface="Wingdings" panose="05000000000000000000" pitchFamily="2" charset="2"/>
              <a:buChar char=""/>
              <a:defRPr b="1">
                <a:solidFill>
                  <a:srgbClr val="002060"/>
                </a:solidFill>
              </a:defRPr>
            </a:lvl1pPr>
            <a:lvl2pPr marL="742950" marR="0"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ü"/>
              <a:defRPr>
                <a:solidFill>
                  <a:srgbClr val="002060"/>
                </a:solidFill>
              </a:defRPr>
            </a:lvl2pPr>
            <a:lvl3pPr marL="1143000" indent="-228600">
              <a:buFont typeface="Wingdings" panose="05000000000000000000" pitchFamily="2" charset="2"/>
              <a:buChar char="p"/>
              <a:defRPr>
                <a:solidFill>
                  <a:srgbClr val="002060"/>
                </a:solidFill>
              </a:defRPr>
            </a:lvl3pPr>
            <a:lvl4pPr marL="1600200" indent="-228600">
              <a:buFont typeface="Wingdings" panose="05000000000000000000" pitchFamily="2" charset="2"/>
              <a:buChar char="n"/>
              <a:defRPr>
                <a:solidFill>
                  <a:srgbClr val="002060"/>
                </a:solidFill>
              </a:defRPr>
            </a:lvl4pPr>
            <a:lvl5pPr marL="1828800" indent="0">
              <a:buFont typeface="Wingdings" panose="05000000000000000000" pitchFamily="2" charset="2"/>
              <a:buNone/>
              <a:defRPr/>
            </a:lvl5pPr>
          </a:lstStyle>
          <a:p>
            <a:pPr lvl="0"/>
            <a:r>
              <a:rPr lang="zh-CN" altLang="en-US" dirty="0"/>
              <a:t>单击此处编辑母版文本样式</a:t>
            </a:r>
          </a:p>
          <a:p>
            <a:pPr lvl="1"/>
            <a:r>
              <a:rPr lang="zh-CN" altLang="en-US" dirty="0"/>
              <a:t>第二级单击此处编辑</a:t>
            </a:r>
          </a:p>
          <a:p>
            <a:pPr lvl="2"/>
            <a:r>
              <a:rPr lang="zh-CN" altLang="en-US" dirty="0"/>
              <a:t>第三级</a:t>
            </a:r>
          </a:p>
          <a:p>
            <a:pPr lvl="3"/>
            <a:r>
              <a:rPr lang="zh-CN" altLang="en-US" dirty="0"/>
              <a:t>第四级</a:t>
            </a:r>
          </a:p>
        </p:txBody>
      </p:sp>
    </p:spTree>
    <p:extLst>
      <p:ext uri="{BB962C8B-B14F-4D97-AF65-F5344CB8AC3E}">
        <p14:creationId xmlns:p14="http://schemas.microsoft.com/office/powerpoint/2010/main" val="260093050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E91439-8274-231C-A92A-64F9FE1FDF5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8DE9A9-A261-9D2A-8054-1A96108B0BE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DF94EBB-82E3-D5D6-311E-1A54DA9E297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4DDF0E-499A-0C30-B69D-1253E674A2DD}"/>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DCA6BF0C-48B5-C489-6043-F7659FC7962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BC1B607-CF71-DD2E-410E-62C67902A394}"/>
              </a:ext>
            </a:extLst>
          </p:cNvPr>
          <p:cNvSpPr>
            <a:spLocks noGrp="1"/>
          </p:cNvSpPr>
          <p:nvPr>
            <p:ph type="sldNum" sz="quarter" idx="12"/>
          </p:nvPr>
        </p:nvSpPr>
        <p:spPr/>
        <p:txBody>
          <a:bodyPr/>
          <a:lstStyle/>
          <a:p>
            <a:fld id="{A5AC5C5A-A1A6-4B07-91B9-43029F840B6E}" type="slidenum">
              <a:rPr lang="zh-CN" altLang="en-US" smtClean="0"/>
              <a:t>‹#›</a:t>
            </a:fld>
            <a:endParaRPr lang="zh-CN" altLang="en-US"/>
          </a:p>
        </p:txBody>
      </p:sp>
    </p:spTree>
    <p:extLst>
      <p:ext uri="{BB962C8B-B14F-4D97-AF65-F5344CB8AC3E}">
        <p14:creationId xmlns:p14="http://schemas.microsoft.com/office/powerpoint/2010/main" val="4094256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2EF4F-8622-D62D-B030-7DB0CA87980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779B08B-5C94-29D1-4323-D2B00E018C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ADC4036-7A7D-D813-CAAC-191420DEF12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DCA9B4A-096B-5B4A-854D-8E0166A2CB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D40C6ED-C9BB-3FCF-B0F5-91317132807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57420A-8921-6C63-66C7-24E8ACEFBFE9}"/>
              </a:ext>
            </a:extLst>
          </p:cNvPr>
          <p:cNvSpPr>
            <a:spLocks noGrp="1"/>
          </p:cNvSpPr>
          <p:nvPr>
            <p:ph type="dt" sz="half" idx="10"/>
          </p:nvPr>
        </p:nvSpPr>
        <p:spPr/>
        <p:txBody>
          <a:bodyPr/>
          <a:lstStyle/>
          <a:p>
            <a:endParaRPr lang="zh-CN" altLang="en-US"/>
          </a:p>
        </p:txBody>
      </p:sp>
      <p:sp>
        <p:nvSpPr>
          <p:cNvPr id="8" name="页脚占位符 7">
            <a:extLst>
              <a:ext uri="{FF2B5EF4-FFF2-40B4-BE49-F238E27FC236}">
                <a16:creationId xmlns:a16="http://schemas.microsoft.com/office/drawing/2014/main" id="{F9979586-8BDB-236E-D9E5-4E692AAE522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C85C0A-D86D-FA7B-16AF-B3964CD915E9}"/>
              </a:ext>
            </a:extLst>
          </p:cNvPr>
          <p:cNvSpPr>
            <a:spLocks noGrp="1"/>
          </p:cNvSpPr>
          <p:nvPr>
            <p:ph type="sldNum" sz="quarter" idx="12"/>
          </p:nvPr>
        </p:nvSpPr>
        <p:spPr/>
        <p:txBody>
          <a:bodyPr/>
          <a:lstStyle/>
          <a:p>
            <a:fld id="{A5AC5C5A-A1A6-4B07-91B9-43029F840B6E}" type="slidenum">
              <a:rPr lang="zh-CN" altLang="en-US" smtClean="0"/>
              <a:t>‹#›</a:t>
            </a:fld>
            <a:endParaRPr lang="zh-CN" altLang="en-US"/>
          </a:p>
        </p:txBody>
      </p:sp>
    </p:spTree>
    <p:extLst>
      <p:ext uri="{BB962C8B-B14F-4D97-AF65-F5344CB8AC3E}">
        <p14:creationId xmlns:p14="http://schemas.microsoft.com/office/powerpoint/2010/main" val="4122355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9F9D7-D869-79FC-EFC9-58C9815D14D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67AA3EF-6DAB-116E-0F1F-1B4BC35A448A}"/>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867D0A68-7484-C6C3-3F4F-B5D0D8849BD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4CADDED-1EFE-B3BA-3E2B-79DC81457CAE}"/>
              </a:ext>
            </a:extLst>
          </p:cNvPr>
          <p:cNvSpPr>
            <a:spLocks noGrp="1"/>
          </p:cNvSpPr>
          <p:nvPr>
            <p:ph type="sldNum" sz="quarter" idx="12"/>
          </p:nvPr>
        </p:nvSpPr>
        <p:spPr/>
        <p:txBody>
          <a:bodyPr/>
          <a:lstStyle/>
          <a:p>
            <a:fld id="{A5AC5C5A-A1A6-4B07-91B9-43029F840B6E}" type="slidenum">
              <a:rPr lang="zh-CN" altLang="en-US" smtClean="0"/>
              <a:t>‹#›</a:t>
            </a:fld>
            <a:endParaRPr lang="zh-CN" altLang="en-US"/>
          </a:p>
        </p:txBody>
      </p:sp>
    </p:spTree>
    <p:extLst>
      <p:ext uri="{BB962C8B-B14F-4D97-AF65-F5344CB8AC3E}">
        <p14:creationId xmlns:p14="http://schemas.microsoft.com/office/powerpoint/2010/main" val="1058760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8F10DEF-8EAF-F20D-D14F-FA4CD813F77E}"/>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0CEC01E4-525C-F93E-8FCF-B56DCFA3B8C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A8ED79B-4592-BE08-9F1F-EA869FA3EDA4}"/>
              </a:ext>
            </a:extLst>
          </p:cNvPr>
          <p:cNvSpPr>
            <a:spLocks noGrp="1"/>
          </p:cNvSpPr>
          <p:nvPr>
            <p:ph type="sldNum" sz="quarter" idx="12"/>
          </p:nvPr>
        </p:nvSpPr>
        <p:spPr/>
        <p:txBody>
          <a:bodyPr/>
          <a:lstStyle/>
          <a:p>
            <a:fld id="{A5AC5C5A-A1A6-4B07-91B9-43029F840B6E}" type="slidenum">
              <a:rPr lang="zh-CN" altLang="en-US" smtClean="0"/>
              <a:t>‹#›</a:t>
            </a:fld>
            <a:endParaRPr lang="zh-CN" altLang="en-US"/>
          </a:p>
        </p:txBody>
      </p:sp>
    </p:spTree>
    <p:extLst>
      <p:ext uri="{BB962C8B-B14F-4D97-AF65-F5344CB8AC3E}">
        <p14:creationId xmlns:p14="http://schemas.microsoft.com/office/powerpoint/2010/main" val="2508480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2479DA-F72F-BFD4-984D-078D352D22F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5B25987-F926-1050-F9DA-88700B87AB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ABDD9B-77F1-CAC3-BB4C-FC12595EE5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AF50B1-2739-1AC4-B276-5BBAD7D76C02}"/>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10BE8F70-C4DE-1595-BB8A-C458DC4CF5C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B9A6D36-0AD4-3C90-F959-2EE6A81E2535}"/>
              </a:ext>
            </a:extLst>
          </p:cNvPr>
          <p:cNvSpPr>
            <a:spLocks noGrp="1"/>
          </p:cNvSpPr>
          <p:nvPr>
            <p:ph type="sldNum" sz="quarter" idx="12"/>
          </p:nvPr>
        </p:nvSpPr>
        <p:spPr/>
        <p:txBody>
          <a:bodyPr/>
          <a:lstStyle/>
          <a:p>
            <a:fld id="{A5AC5C5A-A1A6-4B07-91B9-43029F840B6E}" type="slidenum">
              <a:rPr lang="zh-CN" altLang="en-US" smtClean="0"/>
              <a:t>‹#›</a:t>
            </a:fld>
            <a:endParaRPr lang="zh-CN" altLang="en-US"/>
          </a:p>
        </p:txBody>
      </p:sp>
    </p:spTree>
    <p:extLst>
      <p:ext uri="{BB962C8B-B14F-4D97-AF65-F5344CB8AC3E}">
        <p14:creationId xmlns:p14="http://schemas.microsoft.com/office/powerpoint/2010/main" val="390248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51977-FA9D-01E8-661B-55364D0EAF2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E93E60-5433-70E2-0D98-09F1B2C863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D53E08-9338-FDA9-8D3A-63F6F427FD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8E8B880-2025-2E5C-87B1-950DE689C256}"/>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12BF3395-1C43-4E63-E727-362BB710431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95B78BA-B6E7-D25B-4080-6E14D812392F}"/>
              </a:ext>
            </a:extLst>
          </p:cNvPr>
          <p:cNvSpPr>
            <a:spLocks noGrp="1"/>
          </p:cNvSpPr>
          <p:nvPr>
            <p:ph type="sldNum" sz="quarter" idx="12"/>
          </p:nvPr>
        </p:nvSpPr>
        <p:spPr/>
        <p:txBody>
          <a:bodyPr/>
          <a:lstStyle/>
          <a:p>
            <a:fld id="{A5AC5C5A-A1A6-4B07-91B9-43029F840B6E}" type="slidenum">
              <a:rPr lang="zh-CN" altLang="en-US" smtClean="0"/>
              <a:t>‹#›</a:t>
            </a:fld>
            <a:endParaRPr lang="zh-CN" altLang="en-US"/>
          </a:p>
        </p:txBody>
      </p:sp>
    </p:spTree>
    <p:extLst>
      <p:ext uri="{BB962C8B-B14F-4D97-AF65-F5344CB8AC3E}">
        <p14:creationId xmlns:p14="http://schemas.microsoft.com/office/powerpoint/2010/main" val="1648282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10" Type="http://schemas.openxmlformats.org/officeDocument/2006/relationships/theme" Target="../theme/theme2.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6">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B58EC42-4F58-E670-0C40-70FEBD4624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322E28A-97BE-F0A7-C2C7-01AE7AC170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D69D03-E95C-0C02-95B4-8E9B29DE2A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A898039C-0A04-E76A-6374-54917C1F8A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6CDE40D-9452-160D-1F41-11FBAACAB1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AC5C5A-A1A6-4B07-91B9-43029F840B6E}" type="slidenum">
              <a:rPr lang="zh-CN" altLang="en-US" smtClean="0"/>
              <a:t>‹#›</a:t>
            </a:fld>
            <a:endParaRPr lang="zh-CN" altLang="en-US"/>
          </a:p>
        </p:txBody>
      </p:sp>
    </p:spTree>
    <p:extLst>
      <p:ext uri="{BB962C8B-B14F-4D97-AF65-F5344CB8AC3E}">
        <p14:creationId xmlns:p14="http://schemas.microsoft.com/office/powerpoint/2010/main" val="27398571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组 95"/>
          <p:cNvGrpSpPr/>
          <p:nvPr/>
        </p:nvGrpSpPr>
        <p:grpSpPr bwMode="hidden">
          <a:xfrm>
            <a:off x="0" y="0"/>
            <a:ext cx="12192000" cy="6738256"/>
            <a:chOff x="-1" y="0"/>
            <a:chExt cx="12192002" cy="6858000"/>
          </a:xfrm>
        </p:grpSpPr>
        <p:cxnSp>
          <p:nvCxnSpPr>
            <p:cNvPr id="97" name="直接连接符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组 112"/>
            <p:cNvGrpSpPr/>
            <p:nvPr userDrawn="1"/>
          </p:nvGrpSpPr>
          <p:grpSpPr bwMode="hidden">
            <a:xfrm>
              <a:off x="-1" y="0"/>
              <a:ext cx="12192001" cy="6858000"/>
              <a:chOff x="-1" y="0"/>
              <a:chExt cx="12192001" cy="6858000"/>
            </a:xfrm>
          </p:grpSpPr>
          <p:cxnSp>
            <p:nvCxnSpPr>
              <p:cNvPr id="131" name="直接连接符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组 135"/>
              <p:cNvGrpSpPr/>
              <p:nvPr/>
            </p:nvGrpSpPr>
            <p:grpSpPr bwMode="hidden">
              <a:xfrm>
                <a:off x="6327885" y="0"/>
                <a:ext cx="5864115" cy="5898673"/>
                <a:chOff x="6327885" y="0"/>
                <a:chExt cx="5864115" cy="5898673"/>
              </a:xfrm>
            </p:grpSpPr>
            <p:cxnSp>
              <p:nvCxnSpPr>
                <p:cNvPr id="142" name="直接连接符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直接连接符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 113"/>
            <p:cNvGrpSpPr/>
            <p:nvPr userDrawn="1"/>
          </p:nvGrpSpPr>
          <p:grpSpPr bwMode="hidden">
            <a:xfrm flipH="1">
              <a:off x="0" y="0"/>
              <a:ext cx="12192001" cy="6858000"/>
              <a:chOff x="-1" y="0"/>
              <a:chExt cx="12192001" cy="6858000"/>
            </a:xfrm>
          </p:grpSpPr>
          <p:cxnSp>
            <p:nvCxnSpPr>
              <p:cNvPr id="115" name="直接连接符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组 119"/>
              <p:cNvGrpSpPr/>
              <p:nvPr/>
            </p:nvGrpSpPr>
            <p:grpSpPr bwMode="hidden">
              <a:xfrm>
                <a:off x="6327885" y="0"/>
                <a:ext cx="5864115" cy="5898673"/>
                <a:chOff x="6327885" y="0"/>
                <a:chExt cx="5864115" cy="5898673"/>
              </a:xfrm>
            </p:grpSpPr>
            <p:cxnSp>
              <p:nvCxnSpPr>
                <p:cNvPr id="126" name="直接连接符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直接连接符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4490002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hyperlink" Target="mailto:wzqian@uestc.edu.cn" TargetMode="External"/><Relationship Id="rId5" Type="http://schemas.openxmlformats.org/officeDocument/2006/relationships/image" Target="../media/image6.sv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26" Type="http://schemas.openxmlformats.org/officeDocument/2006/relationships/image" Target="../media/image110.png"/><Relationship Id="rId3" Type="http://schemas.openxmlformats.org/officeDocument/2006/relationships/image" Target="../media/image87.png"/><Relationship Id="rId21" Type="http://schemas.openxmlformats.org/officeDocument/2006/relationships/image" Target="../media/image105.png"/><Relationship Id="rId34" Type="http://schemas.openxmlformats.org/officeDocument/2006/relationships/image" Target="../media/image118.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5" Type="http://schemas.openxmlformats.org/officeDocument/2006/relationships/image" Target="../media/image109.png"/><Relationship Id="rId33" Type="http://schemas.openxmlformats.org/officeDocument/2006/relationships/image" Target="../media/image117.png"/><Relationship Id="rId38" Type="http://schemas.openxmlformats.org/officeDocument/2006/relationships/image" Target="../media/image122.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29" Type="http://schemas.openxmlformats.org/officeDocument/2006/relationships/image" Target="../media/image113.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24" Type="http://schemas.openxmlformats.org/officeDocument/2006/relationships/image" Target="../media/image108.png"/><Relationship Id="rId32" Type="http://schemas.openxmlformats.org/officeDocument/2006/relationships/image" Target="../media/image116.png"/><Relationship Id="rId37" Type="http://schemas.openxmlformats.org/officeDocument/2006/relationships/image" Target="../media/image121.png"/><Relationship Id="rId5" Type="http://schemas.openxmlformats.org/officeDocument/2006/relationships/image" Target="../media/image89.pn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2.png"/><Relationship Id="rId36" Type="http://schemas.openxmlformats.org/officeDocument/2006/relationships/image" Target="../media/image120.png"/><Relationship Id="rId10" Type="http://schemas.openxmlformats.org/officeDocument/2006/relationships/image" Target="../media/image94.png"/><Relationship Id="rId19" Type="http://schemas.openxmlformats.org/officeDocument/2006/relationships/image" Target="../media/image103.png"/><Relationship Id="rId31" Type="http://schemas.openxmlformats.org/officeDocument/2006/relationships/image" Target="../media/image115.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 Id="rId22" Type="http://schemas.openxmlformats.org/officeDocument/2006/relationships/image" Target="../media/image106.png"/><Relationship Id="rId27" Type="http://schemas.openxmlformats.org/officeDocument/2006/relationships/image" Target="../media/image111.png"/><Relationship Id="rId30" Type="http://schemas.openxmlformats.org/officeDocument/2006/relationships/image" Target="../media/image114.png"/><Relationship Id="rId35" Type="http://schemas.openxmlformats.org/officeDocument/2006/relationships/image" Target="../media/image119.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28.emf"/><Relationship Id="rId3" Type="http://schemas.openxmlformats.org/officeDocument/2006/relationships/image" Target="../media/image123.emf"/><Relationship Id="rId7" Type="http://schemas.openxmlformats.org/officeDocument/2006/relationships/image" Target="../media/image125.emf"/><Relationship Id="rId12" Type="http://schemas.openxmlformats.org/officeDocument/2006/relationships/oleObject" Target="../embeddings/oleObject9.bin"/><Relationship Id="rId17" Type="http://schemas.openxmlformats.org/officeDocument/2006/relationships/image" Target="../media/image130.emf"/><Relationship Id="rId2" Type="http://schemas.openxmlformats.org/officeDocument/2006/relationships/oleObject" Target="../embeddings/oleObject4.bin"/><Relationship Id="rId16" Type="http://schemas.openxmlformats.org/officeDocument/2006/relationships/oleObject" Target="../embeddings/oleObject11.bin"/><Relationship Id="rId1" Type="http://schemas.openxmlformats.org/officeDocument/2006/relationships/slideLayout" Target="../slideLayouts/slideLayout2.xml"/><Relationship Id="rId6" Type="http://schemas.openxmlformats.org/officeDocument/2006/relationships/oleObject" Target="../embeddings/oleObject6.bin"/><Relationship Id="rId11" Type="http://schemas.openxmlformats.org/officeDocument/2006/relationships/image" Target="../media/image127.emf"/><Relationship Id="rId5" Type="http://schemas.openxmlformats.org/officeDocument/2006/relationships/image" Target="../media/image124.emf"/><Relationship Id="rId15" Type="http://schemas.openxmlformats.org/officeDocument/2006/relationships/image" Target="../media/image129.e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126.emf"/><Relationship Id="rId14" Type="http://schemas.openxmlformats.org/officeDocument/2006/relationships/oleObject" Target="../embeddings/oleObject10.bin"/></Relationships>
</file>

<file path=ppt/slides/_rels/slide12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emf"/></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oleObject" Target="../embeddings/oleObject12.bin"/><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8" Type="http://schemas.openxmlformats.org/officeDocument/2006/relationships/image" Target="../media/image144.jpeg"/><Relationship Id="rId3" Type="http://schemas.openxmlformats.org/officeDocument/2006/relationships/image" Target="../media/image139.jpeg"/><Relationship Id="rId7" Type="http://schemas.openxmlformats.org/officeDocument/2006/relationships/image" Target="../media/image143.jpe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42.wmf"/><Relationship Id="rId5" Type="http://schemas.openxmlformats.org/officeDocument/2006/relationships/image" Target="../media/image141.jpeg"/><Relationship Id="rId4" Type="http://schemas.openxmlformats.org/officeDocument/2006/relationships/image" Target="../media/image140.png"/><Relationship Id="rId9" Type="http://schemas.openxmlformats.org/officeDocument/2006/relationships/image" Target="../media/image145.jpeg"/></Relationships>
</file>

<file path=ppt/slides/_rels/slide13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43.xml"/><Relationship Id="rId1" Type="http://schemas.openxmlformats.org/officeDocument/2006/relationships/slideLayout" Target="../slideLayouts/slideLayout2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5.emf"/></Relationships>
</file>

<file path=ppt/slides/_rels/slide1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156.emf"/></Relationships>
</file>

<file path=ppt/slides/_rels/slide141.xml.rels><?xml version="1.0" encoding="UTF-8" standalone="yes"?>
<Relationships xmlns="http://schemas.openxmlformats.org/package/2006/relationships"><Relationship Id="rId3" Type="http://schemas.openxmlformats.org/officeDocument/2006/relationships/image" Target="../media/image158.emf"/><Relationship Id="rId7" Type="http://schemas.openxmlformats.org/officeDocument/2006/relationships/image" Target="../media/image162.png"/><Relationship Id="rId2" Type="http://schemas.openxmlformats.org/officeDocument/2006/relationships/oleObject" Target="../embeddings/oleObject15.bin"/><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image" Target="../media/image163.w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65.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66.emf"/><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oleObject" Target="../embeddings/oleObject16.bin"/><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7.xml"/><Relationship Id="rId1" Type="http://schemas.openxmlformats.org/officeDocument/2006/relationships/slideLayout" Target="../slideLayouts/slideLayout23.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jpe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notesSlide" Target="../notesSlides/notesSlide51.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slideLayout" Target="../slideLayouts/slideLayout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s>
</file>

<file path=ppt/slides/_rels/slide167.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image" Target="../media/image177.jpeg"/><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176.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175.jpeg"/><Relationship Id="rId5" Type="http://schemas.openxmlformats.org/officeDocument/2006/relationships/tags" Target="../tags/tag29.xml"/><Relationship Id="rId15" Type="http://schemas.openxmlformats.org/officeDocument/2006/relationships/image" Target="../media/image178.png"/><Relationship Id="rId10" Type="http://schemas.openxmlformats.org/officeDocument/2006/relationships/notesSlide" Target="../notesSlides/notesSlide52.xml"/><Relationship Id="rId4" Type="http://schemas.openxmlformats.org/officeDocument/2006/relationships/tags" Target="../tags/tag28.xml"/><Relationship Id="rId9" Type="http://schemas.openxmlformats.org/officeDocument/2006/relationships/slideLayout" Target="../slideLayouts/slideLayout2.xml"/><Relationship Id="rId14" Type="http://schemas.openxmlformats.org/officeDocument/2006/relationships/image" Target="http://192.168.81.8/sx/images/td5.jpg" TargetMode="External"/></Relationships>
</file>

<file path=ppt/slides/_rels/slide16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3.png"/><Relationship Id="rId1" Type="http://schemas.openxmlformats.org/officeDocument/2006/relationships/slideLayout" Target="../slideLayouts/slideLayout24.xml"/></Relationships>
</file>

<file path=ppt/slides/_rels/slide16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image" Target="../media/image185.jpeg"/><Relationship Id="rId3" Type="http://schemas.openxmlformats.org/officeDocument/2006/relationships/image" Target="../media/image181.png"/><Relationship Id="rId7" Type="http://schemas.openxmlformats.org/officeDocument/2006/relationships/image" Target="../media/image184.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oleObject" Target="../embeddings/oleObject17.bin"/><Relationship Id="rId5" Type="http://schemas.openxmlformats.org/officeDocument/2006/relationships/image" Target="../media/image183.png"/><Relationship Id="rId4" Type="http://schemas.openxmlformats.org/officeDocument/2006/relationships/image" Target="../media/image182.png"/><Relationship Id="rId9" Type="http://schemas.openxmlformats.org/officeDocument/2006/relationships/image" Target="../media/image186.png"/></Relationships>
</file>

<file path=ppt/slides/_rels/slide171.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7.png"/><Relationship Id="rId7" Type="http://schemas.openxmlformats.org/officeDocument/2006/relationships/image" Target="../media/image190.emf"/><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89.emf"/><Relationship Id="rId5" Type="http://schemas.openxmlformats.org/officeDocument/2006/relationships/image" Target="../media/image188.png"/><Relationship Id="rId4" Type="http://schemas.openxmlformats.org/officeDocument/2006/relationships/image" Target="../media/image186.png"/><Relationship Id="rId9" Type="http://schemas.openxmlformats.org/officeDocument/2006/relationships/image" Target="../media/image192.png"/></Relationships>
</file>

<file path=ppt/slides/_rels/slide1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1.bin"/><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8.jp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jpeg"/><Relationship Id="rId3" Type="http://schemas.openxmlformats.org/officeDocument/2006/relationships/image" Target="../media/image22.png"/><Relationship Id="rId7" Type="http://schemas.openxmlformats.org/officeDocument/2006/relationships/image" Target="../media/image26.jpeg"/><Relationship Id="rId12" Type="http://schemas.openxmlformats.org/officeDocument/2006/relationships/image" Target="../media/image31.jpeg"/><Relationship Id="rId2" Type="http://schemas.openxmlformats.org/officeDocument/2006/relationships/image" Target="../media/image21.png"/><Relationship Id="rId16"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jpe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jpeg"/></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 Id="rId9"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png"/><Relationship Id="rId7" Type="http://schemas.openxmlformats.org/officeDocument/2006/relationships/image" Target="../media/image50.jpe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jpe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66.gif"/></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oleObject" Target="../embeddings/oleObject2.bin"/><Relationship Id="rId1" Type="http://schemas.openxmlformats.org/officeDocument/2006/relationships/slideLayout" Target="../slideLayouts/slideLayout7.xml"/><Relationship Id="rId5" Type="http://schemas.openxmlformats.org/officeDocument/2006/relationships/image" Target="../media/image74.wmf"/><Relationship Id="rId4" Type="http://schemas.openxmlformats.org/officeDocument/2006/relationships/oleObject" Target="../embeddings/oleObject3.bin"/></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22924" y="3719496"/>
            <a:ext cx="4731324" cy="2988380"/>
          </a:xfrm>
          <a:prstGeom prst="rect">
            <a:avLst/>
          </a:prstGeom>
        </p:spPr>
      </p:pic>
      <p:sp>
        <p:nvSpPr>
          <p:cNvPr id="3" name="文本框 2"/>
          <p:cNvSpPr txBox="1"/>
          <p:nvPr/>
        </p:nvSpPr>
        <p:spPr>
          <a:xfrm>
            <a:off x="539251" y="1709935"/>
            <a:ext cx="11262885" cy="1477328"/>
          </a:xfrm>
          <a:prstGeom prst="rect">
            <a:avLst/>
          </a:prstGeom>
          <a:noFill/>
        </p:spPr>
        <p:txBody>
          <a:bodyPr wrap="square" lIns="0" tIns="0" rIns="0" bIns="0" rtlCol="0">
            <a:spAutoFit/>
          </a:bodyPr>
          <a:lstStyle>
            <a:defPPr>
              <a:defRPr lang="zh-CN"/>
            </a:defPPr>
            <a:lvl1pPr marR="0" lvl="0" indent="0" algn="ctr" fontAlgn="auto">
              <a:lnSpc>
                <a:spcPct val="100000"/>
              </a:lnSpc>
              <a:spcBef>
                <a:spcPts val="0"/>
              </a:spcBef>
              <a:spcAft>
                <a:spcPts val="0"/>
              </a:spcAft>
              <a:buClrTx/>
              <a:buSzTx/>
              <a:buFontTx/>
              <a:buNone/>
              <a:defRPr kumimoji="0" sz="6600" b="0" i="0" u="none" strike="noStrike" cap="none" spc="0" normalizeH="0" baseline="0">
                <a:ln>
                  <a:noFill/>
                </a:ln>
                <a:gradFill>
                  <a:gsLst>
                    <a:gs pos="0">
                      <a:srgbClr val="ED4E4E"/>
                    </a:gs>
                    <a:gs pos="100000">
                      <a:srgbClr val="C00001"/>
                    </a:gs>
                  </a:gsLst>
                  <a:lin ang="5400000" scaled="1"/>
                </a:gradFill>
                <a:effectLst>
                  <a:outerShdw blurRad="38100" dist="38100" dir="2700000" algn="tl">
                    <a:srgbClr val="000000">
                      <a:alpha val="43137"/>
                    </a:srgbClr>
                  </a:outerShdw>
                </a:effectLst>
                <a:uLnTx/>
                <a:uFillTx/>
                <a:latin typeface="方正粗宋简体" panose="03000509000000000000" pitchFamily="65" charset="-122"/>
                <a:ea typeface="方正粗宋简体" panose="03000509000000000000" pitchFamily="65"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12700">
                  <a:solidFill>
                    <a:prstClr val="white"/>
                  </a:solidFill>
                </a:ln>
                <a:solidFill>
                  <a:srgbClr val="AF0B06"/>
                </a:solidFill>
                <a:effectLst>
                  <a:outerShdw blurRad="38100" dist="38100" dir="2700000" algn="tl">
                    <a:srgbClr val="000000">
                      <a:alpha val="29000"/>
                    </a:srgbClr>
                  </a:outerShdw>
                </a:effectLst>
                <a:uLnTx/>
                <a:uFillTx/>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第</a:t>
            </a:r>
            <a:r>
              <a:rPr lang="zh-CN" altLang="en-US" sz="4800" b="1" dirty="0">
                <a:ln w="12700">
                  <a:solidFill>
                    <a:prstClr val="white"/>
                  </a:solidFill>
                </a:ln>
                <a:solidFill>
                  <a:srgbClr val="AF0B06"/>
                </a:solidFill>
                <a:effectLst>
                  <a:outerShdw blurRad="38100" dist="38100" dir="2700000" algn="tl">
                    <a:srgbClr val="000000">
                      <a:alpha val="29000"/>
                    </a:srgbClr>
                  </a:outerShdw>
                </a:effectLst>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二部分</a:t>
            </a:r>
            <a:r>
              <a:rPr kumimoji="0" lang="zh-CN" altLang="en-US" sz="4800" b="1" i="0" u="none" strike="noStrike" kern="1200" cap="none" spc="0" normalizeH="0" baseline="0" noProof="0" dirty="0">
                <a:ln w="12700">
                  <a:solidFill>
                    <a:prstClr val="white"/>
                  </a:solidFill>
                </a:ln>
                <a:solidFill>
                  <a:srgbClr val="AF0B06"/>
                </a:solidFill>
                <a:effectLst>
                  <a:outerShdw blurRad="38100" dist="38100" dir="2700000" algn="tl">
                    <a:srgbClr val="000000">
                      <a:alpha val="29000"/>
                    </a:srgbClr>
                  </a:outerShdw>
                </a:effectLst>
                <a:uLnTx/>
                <a:uFillTx/>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 软件项目</a:t>
            </a:r>
            <a:r>
              <a:rPr lang="en-US" altLang="zh-CN" sz="4800" b="1" dirty="0">
                <a:ln w="12700">
                  <a:solidFill>
                    <a:prstClr val="white"/>
                  </a:solidFill>
                </a:ln>
                <a:solidFill>
                  <a:srgbClr val="AF0B06"/>
                </a:solidFill>
                <a:effectLst>
                  <a:outerShdw blurRad="38100" dist="38100" dir="2700000" algn="tl">
                    <a:srgbClr val="000000">
                      <a:alpha val="29000"/>
                    </a:srgbClr>
                  </a:outerShdw>
                </a:effectLst>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IT</a:t>
            </a:r>
            <a:r>
              <a:rPr lang="zh-CN" altLang="en-US" sz="4800" b="1" dirty="0">
                <a:ln w="12700">
                  <a:solidFill>
                    <a:prstClr val="white"/>
                  </a:solidFill>
                </a:ln>
                <a:solidFill>
                  <a:srgbClr val="AF0B06"/>
                </a:solidFill>
                <a:effectLst>
                  <a:outerShdw blurRad="38100" dist="38100" dir="2700000" algn="tl">
                    <a:srgbClr val="000000">
                      <a:alpha val="29000"/>
                    </a:srgbClr>
                  </a:outerShdw>
                </a:effectLst>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规划咨询设计、</a:t>
            </a:r>
            <a:endParaRPr lang="en-US" altLang="zh-CN" sz="4800" b="1" dirty="0">
              <a:ln w="12700">
                <a:solidFill>
                  <a:prstClr val="white"/>
                </a:solidFill>
              </a:ln>
              <a:solidFill>
                <a:srgbClr val="AF0B06"/>
              </a:solidFill>
              <a:effectLst>
                <a:outerShdw blurRad="38100" dist="38100" dir="2700000" algn="tl">
                  <a:srgbClr val="000000">
                    <a:alpha val="29000"/>
                  </a:srgbClr>
                </a:outerShdw>
              </a:effectLst>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800" b="1" dirty="0">
                <a:ln w="12700">
                  <a:solidFill>
                    <a:prstClr val="white"/>
                  </a:solidFill>
                </a:ln>
                <a:solidFill>
                  <a:srgbClr val="AF0B06"/>
                </a:solidFill>
                <a:effectLst>
                  <a:outerShdw blurRad="38100" dist="38100" dir="2700000" algn="tl">
                    <a:srgbClr val="000000">
                      <a:alpha val="29000"/>
                    </a:srgbClr>
                  </a:outerShdw>
                </a:effectLst>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                  项目管理与案例</a:t>
            </a:r>
            <a:endParaRPr kumimoji="0" lang="zh-CN" altLang="en-US" sz="4800" b="1" i="0" u="none" strike="noStrike" kern="1200" cap="none" spc="0" normalizeH="0" baseline="0" noProof="0" dirty="0">
              <a:ln w="12700">
                <a:solidFill>
                  <a:prstClr val="white"/>
                </a:solidFill>
              </a:ln>
              <a:solidFill>
                <a:srgbClr val="AF0B06"/>
              </a:solidFill>
              <a:effectLst>
                <a:outerShdw blurRad="38100" dist="38100" dir="2700000" algn="tl">
                  <a:srgbClr val="000000">
                    <a:alpha val="29000"/>
                  </a:srgbClr>
                </a:outerShdw>
              </a:effectLst>
              <a:uLnTx/>
              <a:uFillTx/>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grpSp>
        <p:nvGrpSpPr>
          <p:cNvPr id="4" name="组合 3"/>
          <p:cNvGrpSpPr/>
          <p:nvPr/>
        </p:nvGrpSpPr>
        <p:grpSpPr>
          <a:xfrm flipH="1">
            <a:off x="0" y="5620528"/>
            <a:ext cx="12192000" cy="1237471"/>
            <a:chOff x="0" y="5471160"/>
            <a:chExt cx="12192000" cy="1386840"/>
          </a:xfrm>
        </p:grpSpPr>
        <p:sp>
          <p:nvSpPr>
            <p:cNvPr id="66" name="任意多边形: 形状 65"/>
            <p:cNvSpPr/>
            <p:nvPr/>
          </p:nvSpPr>
          <p:spPr>
            <a:xfrm>
              <a:off x="0" y="5471160"/>
              <a:ext cx="12192000" cy="1314088"/>
            </a:xfrm>
            <a:custGeom>
              <a:avLst/>
              <a:gdLst>
                <a:gd name="connsiteX0" fmla="*/ 1603337 w 12192000"/>
                <a:gd name="connsiteY0" fmla="*/ 95 h 1695915"/>
                <a:gd name="connsiteX1" fmla="*/ 7099897 w 12192000"/>
                <a:gd name="connsiteY1" fmla="*/ 1168495 h 1695915"/>
                <a:gd name="connsiteX2" fmla="*/ 12007206 w 12192000"/>
                <a:gd name="connsiteY2" fmla="*/ 513428 h 1695915"/>
                <a:gd name="connsiteX3" fmla="*/ 12192000 w 12192000"/>
                <a:gd name="connsiteY3" fmla="*/ 536301 h 1695915"/>
                <a:gd name="connsiteX4" fmla="*/ 12192000 w 12192000"/>
                <a:gd name="connsiteY4" fmla="*/ 1695915 h 1695915"/>
                <a:gd name="connsiteX5" fmla="*/ 0 w 12192000"/>
                <a:gd name="connsiteY5" fmla="*/ 1695915 h 1695915"/>
                <a:gd name="connsiteX6" fmla="*/ 0 w 12192000"/>
                <a:gd name="connsiteY6" fmla="*/ 391264 h 1695915"/>
                <a:gd name="connsiteX7" fmla="*/ 107584 w 12192000"/>
                <a:gd name="connsiteY7" fmla="*/ 342578 h 1695915"/>
                <a:gd name="connsiteX8" fmla="*/ 1603337 w 12192000"/>
                <a:gd name="connsiteY8" fmla="*/ 95 h 169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695915">
                  <a:moveTo>
                    <a:pt x="1603337" y="95"/>
                  </a:moveTo>
                  <a:cubicBezTo>
                    <a:pt x="3047750" y="-11758"/>
                    <a:pt x="5332057" y="1078748"/>
                    <a:pt x="7099897" y="1168495"/>
                  </a:cubicBezTo>
                  <a:cubicBezTo>
                    <a:pt x="8757246" y="1252633"/>
                    <a:pt x="10917635" y="448266"/>
                    <a:pt x="12007206" y="513428"/>
                  </a:cubicBezTo>
                  <a:lnTo>
                    <a:pt x="12192000" y="536301"/>
                  </a:lnTo>
                  <a:lnTo>
                    <a:pt x="12192000" y="1695915"/>
                  </a:lnTo>
                  <a:lnTo>
                    <a:pt x="0" y="1695915"/>
                  </a:lnTo>
                  <a:lnTo>
                    <a:pt x="0" y="391264"/>
                  </a:lnTo>
                  <a:lnTo>
                    <a:pt x="107584" y="342578"/>
                  </a:lnTo>
                  <a:cubicBezTo>
                    <a:pt x="556222" y="150670"/>
                    <a:pt x="1061682" y="4540"/>
                    <a:pt x="1603337" y="95"/>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cs"/>
              </a:endParaRPr>
            </a:p>
          </p:txBody>
        </p:sp>
        <p:sp>
          <p:nvSpPr>
            <p:cNvPr id="63" name="任意多边形: 形状 62"/>
            <p:cNvSpPr/>
            <p:nvPr/>
          </p:nvSpPr>
          <p:spPr>
            <a:xfrm>
              <a:off x="0" y="5543912"/>
              <a:ext cx="12192000" cy="1314088"/>
            </a:xfrm>
            <a:custGeom>
              <a:avLst/>
              <a:gdLst>
                <a:gd name="connsiteX0" fmla="*/ 1603337 w 12192000"/>
                <a:gd name="connsiteY0" fmla="*/ 95 h 1695915"/>
                <a:gd name="connsiteX1" fmla="*/ 7099897 w 12192000"/>
                <a:gd name="connsiteY1" fmla="*/ 1168495 h 1695915"/>
                <a:gd name="connsiteX2" fmla="*/ 12007206 w 12192000"/>
                <a:gd name="connsiteY2" fmla="*/ 513428 h 1695915"/>
                <a:gd name="connsiteX3" fmla="*/ 12192000 w 12192000"/>
                <a:gd name="connsiteY3" fmla="*/ 536301 h 1695915"/>
                <a:gd name="connsiteX4" fmla="*/ 12192000 w 12192000"/>
                <a:gd name="connsiteY4" fmla="*/ 1695915 h 1695915"/>
                <a:gd name="connsiteX5" fmla="*/ 0 w 12192000"/>
                <a:gd name="connsiteY5" fmla="*/ 1695915 h 1695915"/>
                <a:gd name="connsiteX6" fmla="*/ 0 w 12192000"/>
                <a:gd name="connsiteY6" fmla="*/ 391264 h 1695915"/>
                <a:gd name="connsiteX7" fmla="*/ 107584 w 12192000"/>
                <a:gd name="connsiteY7" fmla="*/ 342578 h 1695915"/>
                <a:gd name="connsiteX8" fmla="*/ 1603337 w 12192000"/>
                <a:gd name="connsiteY8" fmla="*/ 95 h 169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695915">
                  <a:moveTo>
                    <a:pt x="1603337" y="95"/>
                  </a:moveTo>
                  <a:cubicBezTo>
                    <a:pt x="3047750" y="-11758"/>
                    <a:pt x="5332057" y="1078748"/>
                    <a:pt x="7099897" y="1168495"/>
                  </a:cubicBezTo>
                  <a:cubicBezTo>
                    <a:pt x="8757246" y="1252633"/>
                    <a:pt x="10917635" y="448266"/>
                    <a:pt x="12007206" y="513428"/>
                  </a:cubicBezTo>
                  <a:lnTo>
                    <a:pt x="12192000" y="536301"/>
                  </a:lnTo>
                  <a:lnTo>
                    <a:pt x="12192000" y="1695915"/>
                  </a:lnTo>
                  <a:lnTo>
                    <a:pt x="0" y="1695915"/>
                  </a:lnTo>
                  <a:lnTo>
                    <a:pt x="0" y="391264"/>
                  </a:lnTo>
                  <a:lnTo>
                    <a:pt x="107584" y="342578"/>
                  </a:lnTo>
                  <a:cubicBezTo>
                    <a:pt x="556222" y="150670"/>
                    <a:pt x="1061682" y="4540"/>
                    <a:pt x="1603337" y="95"/>
                  </a:cubicBezTo>
                  <a:close/>
                </a:path>
              </a:pathLst>
            </a:custGeom>
            <a:gradFill flip="none" rotWithShape="1">
              <a:gsLst>
                <a:gs pos="77000">
                  <a:srgbClr val="9A0000">
                    <a:lumMod val="98000"/>
                    <a:lumOff val="2000"/>
                  </a:srgbClr>
                </a:gs>
                <a:gs pos="22000">
                  <a:srgbClr val="C80000"/>
                </a:gs>
              </a:gsLst>
              <a:path path="circle">
                <a:fillToRect l="68428" t="-234749" r="31572" b="334749"/>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cs"/>
              </a:endParaRPr>
            </a:p>
          </p:txBody>
        </p:sp>
        <p:sp>
          <p:nvSpPr>
            <p:cNvPr id="165" name="任意多边形: 形状 164"/>
            <p:cNvSpPr/>
            <p:nvPr/>
          </p:nvSpPr>
          <p:spPr>
            <a:xfrm>
              <a:off x="0" y="5587217"/>
              <a:ext cx="12192000" cy="910199"/>
            </a:xfrm>
            <a:custGeom>
              <a:avLst/>
              <a:gdLst>
                <a:gd name="connsiteX0" fmla="*/ 1603337 w 12192000"/>
                <a:gd name="connsiteY0" fmla="*/ 95 h 1695915"/>
                <a:gd name="connsiteX1" fmla="*/ 7099897 w 12192000"/>
                <a:gd name="connsiteY1" fmla="*/ 1168495 h 1695915"/>
                <a:gd name="connsiteX2" fmla="*/ 12007206 w 12192000"/>
                <a:gd name="connsiteY2" fmla="*/ 513428 h 1695915"/>
                <a:gd name="connsiteX3" fmla="*/ 12192000 w 12192000"/>
                <a:gd name="connsiteY3" fmla="*/ 536301 h 1695915"/>
                <a:gd name="connsiteX4" fmla="*/ 12192000 w 12192000"/>
                <a:gd name="connsiteY4" fmla="*/ 1695915 h 1695915"/>
                <a:gd name="connsiteX5" fmla="*/ 0 w 12192000"/>
                <a:gd name="connsiteY5" fmla="*/ 1695915 h 1695915"/>
                <a:gd name="connsiteX6" fmla="*/ 0 w 12192000"/>
                <a:gd name="connsiteY6" fmla="*/ 391264 h 1695915"/>
                <a:gd name="connsiteX7" fmla="*/ 107584 w 12192000"/>
                <a:gd name="connsiteY7" fmla="*/ 342578 h 1695915"/>
                <a:gd name="connsiteX8" fmla="*/ 1603337 w 12192000"/>
                <a:gd name="connsiteY8" fmla="*/ 95 h 1695915"/>
                <a:gd name="connsiteX0-1" fmla="*/ 0 w 12192000"/>
                <a:gd name="connsiteY0-2" fmla="*/ 1695915 h 1801543"/>
                <a:gd name="connsiteX1-3" fmla="*/ 0 w 12192000"/>
                <a:gd name="connsiteY1-4" fmla="*/ 391264 h 1801543"/>
                <a:gd name="connsiteX2-5" fmla="*/ 107584 w 12192000"/>
                <a:gd name="connsiteY2-6" fmla="*/ 342578 h 1801543"/>
                <a:gd name="connsiteX3-7" fmla="*/ 1603337 w 12192000"/>
                <a:gd name="connsiteY3-8" fmla="*/ 95 h 1801543"/>
                <a:gd name="connsiteX4-9" fmla="*/ 7099897 w 12192000"/>
                <a:gd name="connsiteY4-10" fmla="*/ 1168495 h 1801543"/>
                <a:gd name="connsiteX5-11" fmla="*/ 12007206 w 12192000"/>
                <a:gd name="connsiteY5-12" fmla="*/ 513428 h 1801543"/>
                <a:gd name="connsiteX6-13" fmla="*/ 12192000 w 12192000"/>
                <a:gd name="connsiteY6-14" fmla="*/ 536301 h 1801543"/>
                <a:gd name="connsiteX7-15" fmla="*/ 12192000 w 12192000"/>
                <a:gd name="connsiteY7-16" fmla="*/ 1695915 h 1801543"/>
                <a:gd name="connsiteX8-17" fmla="*/ 91440 w 12192000"/>
                <a:gd name="connsiteY8-18" fmla="*/ 1801543 h 1801543"/>
                <a:gd name="connsiteX0-19" fmla="*/ 0 w 12192000"/>
                <a:gd name="connsiteY0-20" fmla="*/ 1695915 h 1695915"/>
                <a:gd name="connsiteX1-21" fmla="*/ 0 w 12192000"/>
                <a:gd name="connsiteY1-22" fmla="*/ 391264 h 1695915"/>
                <a:gd name="connsiteX2-23" fmla="*/ 107584 w 12192000"/>
                <a:gd name="connsiteY2-24" fmla="*/ 342578 h 1695915"/>
                <a:gd name="connsiteX3-25" fmla="*/ 1603337 w 12192000"/>
                <a:gd name="connsiteY3-26" fmla="*/ 95 h 1695915"/>
                <a:gd name="connsiteX4-27" fmla="*/ 7099897 w 12192000"/>
                <a:gd name="connsiteY4-28" fmla="*/ 1168495 h 1695915"/>
                <a:gd name="connsiteX5-29" fmla="*/ 12007206 w 12192000"/>
                <a:gd name="connsiteY5-30" fmla="*/ 513428 h 1695915"/>
                <a:gd name="connsiteX6-31" fmla="*/ 12192000 w 12192000"/>
                <a:gd name="connsiteY6-32" fmla="*/ 536301 h 1695915"/>
                <a:gd name="connsiteX7-33" fmla="*/ 12192000 w 12192000"/>
                <a:gd name="connsiteY7-34" fmla="*/ 1695915 h 1695915"/>
                <a:gd name="connsiteX0-35" fmla="*/ 0 w 12192000"/>
                <a:gd name="connsiteY0-36" fmla="*/ 391264 h 1695915"/>
                <a:gd name="connsiteX1-37" fmla="*/ 107584 w 12192000"/>
                <a:gd name="connsiteY1-38" fmla="*/ 342578 h 1695915"/>
                <a:gd name="connsiteX2-39" fmla="*/ 1603337 w 12192000"/>
                <a:gd name="connsiteY2-40" fmla="*/ 95 h 1695915"/>
                <a:gd name="connsiteX3-41" fmla="*/ 7099897 w 12192000"/>
                <a:gd name="connsiteY3-42" fmla="*/ 1168495 h 1695915"/>
                <a:gd name="connsiteX4-43" fmla="*/ 12007206 w 12192000"/>
                <a:gd name="connsiteY4-44" fmla="*/ 513428 h 1695915"/>
                <a:gd name="connsiteX5-45" fmla="*/ 12192000 w 12192000"/>
                <a:gd name="connsiteY5-46" fmla="*/ 536301 h 1695915"/>
                <a:gd name="connsiteX6-47" fmla="*/ 12192000 w 12192000"/>
                <a:gd name="connsiteY6-48" fmla="*/ 1695915 h 1695915"/>
                <a:gd name="connsiteX0-49" fmla="*/ 0 w 12192000"/>
                <a:gd name="connsiteY0-50" fmla="*/ 391264 h 1174671"/>
                <a:gd name="connsiteX1-51" fmla="*/ 107584 w 12192000"/>
                <a:gd name="connsiteY1-52" fmla="*/ 342578 h 1174671"/>
                <a:gd name="connsiteX2-53" fmla="*/ 1603337 w 12192000"/>
                <a:gd name="connsiteY2-54" fmla="*/ 95 h 1174671"/>
                <a:gd name="connsiteX3-55" fmla="*/ 7099897 w 12192000"/>
                <a:gd name="connsiteY3-56" fmla="*/ 1168495 h 1174671"/>
                <a:gd name="connsiteX4-57" fmla="*/ 12007206 w 12192000"/>
                <a:gd name="connsiteY4-58" fmla="*/ 513428 h 1174671"/>
                <a:gd name="connsiteX5-59" fmla="*/ 12192000 w 12192000"/>
                <a:gd name="connsiteY5-60" fmla="*/ 536301 h 11746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192000" h="1174671">
                  <a:moveTo>
                    <a:pt x="0" y="391264"/>
                  </a:moveTo>
                  <a:lnTo>
                    <a:pt x="107584" y="342578"/>
                  </a:lnTo>
                  <a:cubicBezTo>
                    <a:pt x="556222" y="150670"/>
                    <a:pt x="1061682" y="4540"/>
                    <a:pt x="1603337" y="95"/>
                  </a:cubicBezTo>
                  <a:cubicBezTo>
                    <a:pt x="3047750" y="-11758"/>
                    <a:pt x="5332057" y="1078748"/>
                    <a:pt x="7099897" y="1168495"/>
                  </a:cubicBezTo>
                  <a:cubicBezTo>
                    <a:pt x="8757246" y="1252633"/>
                    <a:pt x="10917635" y="448266"/>
                    <a:pt x="12007206" y="513428"/>
                  </a:cubicBezTo>
                  <a:lnTo>
                    <a:pt x="12192000" y="536301"/>
                  </a:lnTo>
                </a:path>
              </a:pathLst>
            </a:custGeom>
            <a:noFill/>
            <a:ln w="6350">
              <a:gradFill>
                <a:gsLst>
                  <a:gs pos="100000">
                    <a:srgbClr val="E7B581">
                      <a:alpha val="0"/>
                    </a:srgbClr>
                  </a:gs>
                  <a:gs pos="51000">
                    <a:srgbClr val="DF9A47"/>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cs"/>
              </a:endParaRPr>
            </a:p>
          </p:txBody>
        </p:sp>
      </p:grpSp>
      <p:grpSp>
        <p:nvGrpSpPr>
          <p:cNvPr id="87" name="组合 86"/>
          <p:cNvGrpSpPr/>
          <p:nvPr/>
        </p:nvGrpSpPr>
        <p:grpSpPr>
          <a:xfrm>
            <a:off x="164250" y="266430"/>
            <a:ext cx="2416971" cy="420707"/>
            <a:chOff x="437300" y="360583"/>
            <a:chExt cx="2416971" cy="420707"/>
          </a:xfrm>
        </p:grpSpPr>
        <p:grpSp>
          <p:nvGrpSpPr>
            <p:cNvPr id="89" name="组合 88"/>
            <p:cNvGrpSpPr/>
            <p:nvPr/>
          </p:nvGrpSpPr>
          <p:grpSpPr>
            <a:xfrm>
              <a:off x="437300" y="360583"/>
              <a:ext cx="420745" cy="420707"/>
              <a:chOff x="2296878" y="277496"/>
              <a:chExt cx="6016541" cy="6015982"/>
            </a:xfrm>
          </p:grpSpPr>
          <p:grpSp>
            <p:nvGrpSpPr>
              <p:cNvPr id="97" name="图形 175"/>
              <p:cNvGrpSpPr/>
              <p:nvPr/>
            </p:nvGrpSpPr>
            <p:grpSpPr>
              <a:xfrm>
                <a:off x="2296878" y="277496"/>
                <a:ext cx="6016541" cy="6015982"/>
                <a:chOff x="2296878" y="277496"/>
                <a:chExt cx="6016541" cy="6015982"/>
              </a:xfrm>
              <a:solidFill>
                <a:srgbClr val="304394"/>
              </a:solidFill>
            </p:grpSpPr>
            <p:sp>
              <p:nvSpPr>
                <p:cNvPr id="179" name="任意多边形: 形状 178"/>
                <p:cNvSpPr/>
                <p:nvPr/>
              </p:nvSpPr>
              <p:spPr>
                <a:xfrm>
                  <a:off x="2296878" y="277496"/>
                  <a:ext cx="6016541" cy="6015982"/>
                </a:xfrm>
                <a:custGeom>
                  <a:avLst/>
                  <a:gdLst>
                    <a:gd name="connsiteX0" fmla="*/ 2790424 w 6016541"/>
                    <a:gd name="connsiteY0" fmla="*/ 5396 h 6015982"/>
                    <a:gd name="connsiteX1" fmla="*/ 2999021 w 6016541"/>
                    <a:gd name="connsiteY1" fmla="*/ 634 h 6015982"/>
                    <a:gd name="connsiteX2" fmla="*/ 4637321 w 6016541"/>
                    <a:gd name="connsiteY2" fmla="*/ 469264 h 6015982"/>
                    <a:gd name="connsiteX3" fmla="*/ 5392654 w 6016541"/>
                    <a:gd name="connsiteY3" fmla="*/ 1161731 h 6015982"/>
                    <a:gd name="connsiteX4" fmla="*/ 6016541 w 6016541"/>
                    <a:gd name="connsiteY4" fmla="*/ 2908616 h 6015982"/>
                    <a:gd name="connsiteX5" fmla="*/ 6010827 w 6016541"/>
                    <a:gd name="connsiteY5" fmla="*/ 3230561 h 6015982"/>
                    <a:gd name="connsiteX6" fmla="*/ 5150719 w 6016541"/>
                    <a:gd name="connsiteY6" fmla="*/ 5127941 h 6015982"/>
                    <a:gd name="connsiteX7" fmla="*/ 4254416 w 6016541"/>
                    <a:gd name="connsiteY7" fmla="*/ 5754686 h 6015982"/>
                    <a:gd name="connsiteX8" fmla="*/ 3140944 w 6016541"/>
                    <a:gd name="connsiteY8" fmla="*/ 6015672 h 6015982"/>
                    <a:gd name="connsiteX9" fmla="*/ 2662789 w 6016541"/>
                    <a:gd name="connsiteY9" fmla="*/ 6000431 h 6015982"/>
                    <a:gd name="connsiteX10" fmla="*/ 1478831 w 6016541"/>
                    <a:gd name="connsiteY10" fmla="*/ 5607049 h 6015982"/>
                    <a:gd name="connsiteX11" fmla="*/ 691114 w 6016541"/>
                    <a:gd name="connsiteY11" fmla="*/ 4936489 h 6015982"/>
                    <a:gd name="connsiteX12" fmla="*/ 16744 w 6016541"/>
                    <a:gd name="connsiteY12" fmla="*/ 3355339 h 6015982"/>
                    <a:gd name="connsiteX13" fmla="*/ 551 w 6016541"/>
                    <a:gd name="connsiteY13" fmla="*/ 2888614 h 6015982"/>
                    <a:gd name="connsiteX14" fmla="*/ 258679 w 6016541"/>
                    <a:gd name="connsiteY14" fmla="*/ 1770379 h 6015982"/>
                    <a:gd name="connsiteX15" fmla="*/ 785411 w 6016541"/>
                    <a:gd name="connsiteY15" fmla="*/ 971231 h 6015982"/>
                    <a:gd name="connsiteX16" fmla="*/ 1449304 w 6016541"/>
                    <a:gd name="connsiteY16" fmla="*/ 425449 h 6015982"/>
                    <a:gd name="connsiteX17" fmla="*/ 2790424 w 6016541"/>
                    <a:gd name="connsiteY17" fmla="*/ 5396 h 6015982"/>
                    <a:gd name="connsiteX18" fmla="*/ 2896151 w 6016541"/>
                    <a:gd name="connsiteY18" fmla="*/ 111124 h 6015982"/>
                    <a:gd name="connsiteX19" fmla="*/ 909236 w 6016541"/>
                    <a:gd name="connsiteY19" fmla="*/ 1008379 h 6015982"/>
                    <a:gd name="connsiteX20" fmla="*/ 120566 w 6016541"/>
                    <a:gd name="connsiteY20" fmla="*/ 3231514 h 6015982"/>
                    <a:gd name="connsiteX21" fmla="*/ 965434 w 6016541"/>
                    <a:gd name="connsiteY21" fmla="*/ 5066029 h 6015982"/>
                    <a:gd name="connsiteX22" fmla="*/ 2495149 w 6016541"/>
                    <a:gd name="connsiteY22" fmla="*/ 5859461 h 6015982"/>
                    <a:gd name="connsiteX23" fmla="*/ 4788769 w 6016541"/>
                    <a:gd name="connsiteY23" fmla="*/ 5297486 h 6015982"/>
                    <a:gd name="connsiteX24" fmla="*/ 5475521 w 6016541"/>
                    <a:gd name="connsiteY24" fmla="*/ 4527866 h 6015982"/>
                    <a:gd name="connsiteX25" fmla="*/ 5884144 w 6016541"/>
                    <a:gd name="connsiteY25" fmla="*/ 3375341 h 6015982"/>
                    <a:gd name="connsiteX26" fmla="*/ 5229777 w 6016541"/>
                    <a:gd name="connsiteY26" fmla="*/ 1143634 h 6015982"/>
                    <a:gd name="connsiteX27" fmla="*/ 4420152 w 6016541"/>
                    <a:gd name="connsiteY27" fmla="*/ 477836 h 6015982"/>
                    <a:gd name="connsiteX28" fmla="*/ 2896151 w 6016541"/>
                    <a:gd name="connsiteY28" fmla="*/ 111124 h 601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16541" h="6015982">
                      <a:moveTo>
                        <a:pt x="2790424" y="5396"/>
                      </a:moveTo>
                      <a:cubicBezTo>
                        <a:pt x="2859956" y="-319"/>
                        <a:pt x="2929489" y="1586"/>
                        <a:pt x="2999021" y="634"/>
                      </a:cubicBezTo>
                      <a:cubicBezTo>
                        <a:pt x="3575284" y="-11749"/>
                        <a:pt x="4152499" y="157796"/>
                        <a:pt x="4637321" y="469264"/>
                      </a:cubicBezTo>
                      <a:cubicBezTo>
                        <a:pt x="4925929" y="655001"/>
                        <a:pt x="5181199" y="892174"/>
                        <a:pt x="5392654" y="1161731"/>
                      </a:cubicBezTo>
                      <a:cubicBezTo>
                        <a:pt x="5780321" y="1657984"/>
                        <a:pt x="6003207" y="2279966"/>
                        <a:pt x="6016541" y="2908616"/>
                      </a:cubicBezTo>
                      <a:cubicBezTo>
                        <a:pt x="6014636" y="3016249"/>
                        <a:pt x="6020352" y="3123881"/>
                        <a:pt x="6010827" y="3230561"/>
                      </a:cubicBezTo>
                      <a:cubicBezTo>
                        <a:pt x="5967011" y="3939221"/>
                        <a:pt x="5654591" y="4627879"/>
                        <a:pt x="5150719" y="5127941"/>
                      </a:cubicBezTo>
                      <a:cubicBezTo>
                        <a:pt x="4895449" y="5390831"/>
                        <a:pt x="4588744" y="5603239"/>
                        <a:pt x="4254416" y="5754686"/>
                      </a:cubicBezTo>
                      <a:cubicBezTo>
                        <a:pt x="3904849" y="5912802"/>
                        <a:pt x="3524801" y="6002336"/>
                        <a:pt x="3140944" y="6015672"/>
                      </a:cubicBezTo>
                      <a:cubicBezTo>
                        <a:pt x="2981876" y="6015672"/>
                        <a:pt x="2821856" y="6019481"/>
                        <a:pt x="2662789" y="6000431"/>
                      </a:cubicBezTo>
                      <a:cubicBezTo>
                        <a:pt x="2246546" y="5954711"/>
                        <a:pt x="1839829" y="5820409"/>
                        <a:pt x="1478831" y="5607049"/>
                      </a:cubicBezTo>
                      <a:cubicBezTo>
                        <a:pt x="1179746" y="5432741"/>
                        <a:pt x="914951" y="5201284"/>
                        <a:pt x="691114" y="4936489"/>
                      </a:cubicBezTo>
                      <a:cubicBezTo>
                        <a:pt x="316781" y="4491672"/>
                        <a:pt x="78656" y="3933506"/>
                        <a:pt x="16744" y="3355339"/>
                      </a:cubicBezTo>
                      <a:cubicBezTo>
                        <a:pt x="-2306" y="3200081"/>
                        <a:pt x="-401" y="3044824"/>
                        <a:pt x="551" y="2888614"/>
                      </a:cubicBezTo>
                      <a:cubicBezTo>
                        <a:pt x="12934" y="2503804"/>
                        <a:pt x="100564" y="2121851"/>
                        <a:pt x="258679" y="1770379"/>
                      </a:cubicBezTo>
                      <a:cubicBezTo>
                        <a:pt x="390124" y="1477961"/>
                        <a:pt x="568241" y="1206499"/>
                        <a:pt x="785411" y="971231"/>
                      </a:cubicBezTo>
                      <a:cubicBezTo>
                        <a:pt x="980674" y="759776"/>
                        <a:pt x="1202606" y="573086"/>
                        <a:pt x="1449304" y="425449"/>
                      </a:cubicBezTo>
                      <a:cubicBezTo>
                        <a:pt x="1855069" y="181609"/>
                        <a:pt x="2318936" y="35876"/>
                        <a:pt x="2790424" y="5396"/>
                      </a:cubicBezTo>
                      <a:close/>
                      <a:moveTo>
                        <a:pt x="2896151" y="111124"/>
                      </a:moveTo>
                      <a:cubicBezTo>
                        <a:pt x="2152249" y="144461"/>
                        <a:pt x="1424539" y="469264"/>
                        <a:pt x="909236" y="1008379"/>
                      </a:cubicBezTo>
                      <a:cubicBezTo>
                        <a:pt x="354881" y="1597976"/>
                        <a:pt x="53891" y="2423794"/>
                        <a:pt x="120566" y="3231514"/>
                      </a:cubicBezTo>
                      <a:cubicBezTo>
                        <a:pt x="175811" y="3917314"/>
                        <a:pt x="480611" y="4578349"/>
                        <a:pt x="965434" y="5066029"/>
                      </a:cubicBezTo>
                      <a:cubicBezTo>
                        <a:pt x="1381676" y="5474652"/>
                        <a:pt x="1921744" y="5753734"/>
                        <a:pt x="2495149" y="5859461"/>
                      </a:cubicBezTo>
                      <a:cubicBezTo>
                        <a:pt x="3293344" y="6012814"/>
                        <a:pt x="4146784" y="5791834"/>
                        <a:pt x="4788769" y="5297486"/>
                      </a:cubicBezTo>
                      <a:cubicBezTo>
                        <a:pt x="5064994" y="5088889"/>
                        <a:pt x="5296452" y="4824094"/>
                        <a:pt x="5475521" y="4527866"/>
                      </a:cubicBezTo>
                      <a:cubicBezTo>
                        <a:pt x="5689834" y="4177346"/>
                        <a:pt x="5828899" y="3782059"/>
                        <a:pt x="5884144" y="3375341"/>
                      </a:cubicBezTo>
                      <a:cubicBezTo>
                        <a:pt x="5991777" y="2583814"/>
                        <a:pt x="5739364" y="1757044"/>
                        <a:pt x="5229777" y="1143634"/>
                      </a:cubicBezTo>
                      <a:cubicBezTo>
                        <a:pt x="5006891" y="871219"/>
                        <a:pt x="4726857" y="649286"/>
                        <a:pt x="4420152" y="477836"/>
                      </a:cubicBezTo>
                      <a:cubicBezTo>
                        <a:pt x="3957236" y="222566"/>
                        <a:pt x="3424789" y="91121"/>
                        <a:pt x="2896151" y="111124"/>
                      </a:cubicBezTo>
                      <a:close/>
                    </a:path>
                  </a:pathLst>
                </a:custGeom>
                <a:solidFill>
                  <a:srgbClr val="30439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80" name="任意多边形: 形状 179"/>
                <p:cNvSpPr/>
                <p:nvPr/>
              </p:nvSpPr>
              <p:spPr>
                <a:xfrm>
                  <a:off x="2502217" y="481218"/>
                  <a:ext cx="5608880" cy="5610019"/>
                </a:xfrm>
                <a:custGeom>
                  <a:avLst/>
                  <a:gdLst>
                    <a:gd name="connsiteX0" fmla="*/ 2646998 w 5608880"/>
                    <a:gd name="connsiteY0" fmla="*/ 6462 h 5610019"/>
                    <a:gd name="connsiteX1" fmla="*/ 3270885 w 5608880"/>
                    <a:gd name="connsiteY1" fmla="*/ 47419 h 5610019"/>
                    <a:gd name="connsiteX2" fmla="*/ 4782503 w 5608880"/>
                    <a:gd name="connsiteY2" fmla="*/ 820849 h 5610019"/>
                    <a:gd name="connsiteX3" fmla="*/ 5564505 w 5608880"/>
                    <a:gd name="connsiteY3" fmla="*/ 2354375 h 5610019"/>
                    <a:gd name="connsiteX4" fmla="*/ 5600700 w 5608880"/>
                    <a:gd name="connsiteY4" fmla="*/ 2981120 h 5610019"/>
                    <a:gd name="connsiteX5" fmla="*/ 4773930 w 5608880"/>
                    <a:gd name="connsiteY5" fmla="*/ 4797537 h 5610019"/>
                    <a:gd name="connsiteX6" fmla="*/ 3790950 w 5608880"/>
                    <a:gd name="connsiteY6" fmla="*/ 5415709 h 5610019"/>
                    <a:gd name="connsiteX7" fmla="*/ 2823210 w 5608880"/>
                    <a:gd name="connsiteY7" fmla="*/ 5610020 h 5610019"/>
                    <a:gd name="connsiteX8" fmla="*/ 806767 w 5608880"/>
                    <a:gd name="connsiteY8" fmla="*/ 4767057 h 5610019"/>
                    <a:gd name="connsiteX9" fmla="*/ 0 w 5608880"/>
                    <a:gd name="connsiteY9" fmla="*/ 2799192 h 5610019"/>
                    <a:gd name="connsiteX10" fmla="*/ 716280 w 5608880"/>
                    <a:gd name="connsiteY10" fmla="*/ 941817 h 5610019"/>
                    <a:gd name="connsiteX11" fmla="*/ 869633 w 5608880"/>
                    <a:gd name="connsiteY11" fmla="*/ 779892 h 5610019"/>
                    <a:gd name="connsiteX12" fmla="*/ 2646998 w 5608880"/>
                    <a:gd name="connsiteY12" fmla="*/ 6462 h 5610019"/>
                    <a:gd name="connsiteX13" fmla="*/ 2470785 w 5608880"/>
                    <a:gd name="connsiteY13" fmla="*/ 104569 h 5610019"/>
                    <a:gd name="connsiteX14" fmla="*/ 2510790 w 5608880"/>
                    <a:gd name="connsiteY14" fmla="*/ 191247 h 5610019"/>
                    <a:gd name="connsiteX15" fmla="*/ 2397443 w 5608880"/>
                    <a:gd name="connsiteY15" fmla="*/ 216012 h 5610019"/>
                    <a:gd name="connsiteX16" fmla="*/ 2459355 w 5608880"/>
                    <a:gd name="connsiteY16" fmla="*/ 214107 h 5610019"/>
                    <a:gd name="connsiteX17" fmla="*/ 2624138 w 5608880"/>
                    <a:gd name="connsiteY17" fmla="*/ 173149 h 5610019"/>
                    <a:gd name="connsiteX18" fmla="*/ 2609850 w 5608880"/>
                    <a:gd name="connsiteY18" fmla="*/ 160767 h 5610019"/>
                    <a:gd name="connsiteX19" fmla="*/ 2528888 w 5608880"/>
                    <a:gd name="connsiteY19" fmla="*/ 183627 h 5610019"/>
                    <a:gd name="connsiteX20" fmla="*/ 2513648 w 5608880"/>
                    <a:gd name="connsiteY20" fmla="*/ 139812 h 5610019"/>
                    <a:gd name="connsiteX21" fmla="*/ 2470785 w 5608880"/>
                    <a:gd name="connsiteY21" fmla="*/ 104569 h 5610019"/>
                    <a:gd name="connsiteX22" fmla="*/ 3035618 w 5608880"/>
                    <a:gd name="connsiteY22" fmla="*/ 170292 h 5610019"/>
                    <a:gd name="connsiteX23" fmla="*/ 2995613 w 5608880"/>
                    <a:gd name="connsiteY23" fmla="*/ 168387 h 5610019"/>
                    <a:gd name="connsiteX24" fmla="*/ 2980373 w 5608880"/>
                    <a:gd name="connsiteY24" fmla="*/ 134097 h 5610019"/>
                    <a:gd name="connsiteX25" fmla="*/ 2966085 w 5608880"/>
                    <a:gd name="connsiteY25" fmla="*/ 296022 h 5610019"/>
                    <a:gd name="connsiteX26" fmla="*/ 2969895 w 5608880"/>
                    <a:gd name="connsiteY26" fmla="*/ 335074 h 5610019"/>
                    <a:gd name="connsiteX27" fmla="*/ 2982278 w 5608880"/>
                    <a:gd name="connsiteY27" fmla="*/ 318882 h 5610019"/>
                    <a:gd name="connsiteX28" fmla="*/ 3134678 w 5608880"/>
                    <a:gd name="connsiteY28" fmla="*/ 322692 h 5610019"/>
                    <a:gd name="connsiteX29" fmla="*/ 3125153 w 5608880"/>
                    <a:gd name="connsiteY29" fmla="*/ 307452 h 5610019"/>
                    <a:gd name="connsiteX30" fmla="*/ 3161348 w 5608880"/>
                    <a:gd name="connsiteY30" fmla="*/ 166482 h 5610019"/>
                    <a:gd name="connsiteX31" fmla="*/ 3045143 w 5608880"/>
                    <a:gd name="connsiteY31" fmla="*/ 170292 h 5610019"/>
                    <a:gd name="connsiteX32" fmla="*/ 3079433 w 5608880"/>
                    <a:gd name="connsiteY32" fmla="*/ 128382 h 5610019"/>
                    <a:gd name="connsiteX33" fmla="*/ 3064193 w 5608880"/>
                    <a:gd name="connsiteY33" fmla="*/ 104569 h 5610019"/>
                    <a:gd name="connsiteX34" fmla="*/ 3035618 w 5608880"/>
                    <a:gd name="connsiteY34" fmla="*/ 170292 h 5610019"/>
                    <a:gd name="connsiteX35" fmla="*/ 2395538 w 5608880"/>
                    <a:gd name="connsiteY35" fmla="*/ 118857 h 5610019"/>
                    <a:gd name="connsiteX36" fmla="*/ 2306003 w 5608880"/>
                    <a:gd name="connsiteY36" fmla="*/ 316977 h 5610019"/>
                    <a:gd name="connsiteX37" fmla="*/ 2374583 w 5608880"/>
                    <a:gd name="connsiteY37" fmla="*/ 230299 h 5610019"/>
                    <a:gd name="connsiteX38" fmla="*/ 2395538 w 5608880"/>
                    <a:gd name="connsiteY38" fmla="*/ 456994 h 5610019"/>
                    <a:gd name="connsiteX39" fmla="*/ 2418398 w 5608880"/>
                    <a:gd name="connsiteY39" fmla="*/ 480807 h 5610019"/>
                    <a:gd name="connsiteX40" fmla="*/ 2387918 w 5608880"/>
                    <a:gd name="connsiteY40" fmla="*/ 218869 h 5610019"/>
                    <a:gd name="connsiteX41" fmla="*/ 2415540 w 5608880"/>
                    <a:gd name="connsiteY41" fmla="*/ 151242 h 5610019"/>
                    <a:gd name="connsiteX42" fmla="*/ 2395538 w 5608880"/>
                    <a:gd name="connsiteY42" fmla="*/ 118857 h 5610019"/>
                    <a:gd name="connsiteX43" fmla="*/ 2526030 w 5608880"/>
                    <a:gd name="connsiteY43" fmla="*/ 236967 h 5610019"/>
                    <a:gd name="connsiteX44" fmla="*/ 2440305 w 5608880"/>
                    <a:gd name="connsiteY44" fmla="*/ 265542 h 5610019"/>
                    <a:gd name="connsiteX45" fmla="*/ 2582228 w 5608880"/>
                    <a:gd name="connsiteY45" fmla="*/ 230299 h 5610019"/>
                    <a:gd name="connsiteX46" fmla="*/ 2526030 w 5608880"/>
                    <a:gd name="connsiteY46" fmla="*/ 236967 h 5610019"/>
                    <a:gd name="connsiteX47" fmla="*/ 3622358 w 5608880"/>
                    <a:gd name="connsiteY47" fmla="*/ 227442 h 5610019"/>
                    <a:gd name="connsiteX48" fmla="*/ 3529013 w 5608880"/>
                    <a:gd name="connsiteY48" fmla="*/ 382699 h 5610019"/>
                    <a:gd name="connsiteX49" fmla="*/ 3529965 w 5608880"/>
                    <a:gd name="connsiteY49" fmla="*/ 394129 h 5610019"/>
                    <a:gd name="connsiteX50" fmla="*/ 3689985 w 5608880"/>
                    <a:gd name="connsiteY50" fmla="*/ 432229 h 5610019"/>
                    <a:gd name="connsiteX51" fmla="*/ 3589020 w 5608880"/>
                    <a:gd name="connsiteY51" fmla="*/ 575105 h 5610019"/>
                    <a:gd name="connsiteX52" fmla="*/ 3558540 w 5608880"/>
                    <a:gd name="connsiteY52" fmla="*/ 527480 h 5610019"/>
                    <a:gd name="connsiteX53" fmla="*/ 3549015 w 5608880"/>
                    <a:gd name="connsiteY53" fmla="*/ 525574 h 5610019"/>
                    <a:gd name="connsiteX54" fmla="*/ 3580448 w 5608880"/>
                    <a:gd name="connsiteY54" fmla="*/ 607490 h 5610019"/>
                    <a:gd name="connsiteX55" fmla="*/ 3723323 w 5608880"/>
                    <a:gd name="connsiteY55" fmla="*/ 426515 h 5610019"/>
                    <a:gd name="connsiteX56" fmla="*/ 3707130 w 5608880"/>
                    <a:gd name="connsiteY56" fmla="*/ 415084 h 5610019"/>
                    <a:gd name="connsiteX57" fmla="*/ 3551873 w 5608880"/>
                    <a:gd name="connsiteY57" fmla="*/ 380794 h 5610019"/>
                    <a:gd name="connsiteX58" fmla="*/ 3587115 w 5608880"/>
                    <a:gd name="connsiteY58" fmla="*/ 322692 h 5610019"/>
                    <a:gd name="connsiteX59" fmla="*/ 3751898 w 5608880"/>
                    <a:gd name="connsiteY59" fmla="*/ 366507 h 5610019"/>
                    <a:gd name="connsiteX60" fmla="*/ 3737610 w 5608880"/>
                    <a:gd name="connsiteY60" fmla="*/ 342694 h 5610019"/>
                    <a:gd name="connsiteX61" fmla="*/ 3592830 w 5608880"/>
                    <a:gd name="connsiteY61" fmla="*/ 311262 h 5610019"/>
                    <a:gd name="connsiteX62" fmla="*/ 3632835 w 5608880"/>
                    <a:gd name="connsiteY62" fmla="*/ 256017 h 5610019"/>
                    <a:gd name="connsiteX63" fmla="*/ 3622358 w 5608880"/>
                    <a:gd name="connsiteY63" fmla="*/ 227442 h 5610019"/>
                    <a:gd name="connsiteX64" fmla="*/ 2449830 w 5608880"/>
                    <a:gd name="connsiteY64" fmla="*/ 309357 h 5610019"/>
                    <a:gd name="connsiteX65" fmla="*/ 2463165 w 5608880"/>
                    <a:gd name="connsiteY65" fmla="*/ 320787 h 5610019"/>
                    <a:gd name="connsiteX66" fmla="*/ 2597468 w 5608880"/>
                    <a:gd name="connsiteY66" fmla="*/ 278877 h 5610019"/>
                    <a:gd name="connsiteX67" fmla="*/ 2449830 w 5608880"/>
                    <a:gd name="connsiteY67" fmla="*/ 309357 h 5610019"/>
                    <a:gd name="connsiteX68" fmla="*/ 1696403 w 5608880"/>
                    <a:gd name="connsiteY68" fmla="*/ 325549 h 5610019"/>
                    <a:gd name="connsiteX69" fmla="*/ 1727835 w 5608880"/>
                    <a:gd name="connsiteY69" fmla="*/ 328407 h 5610019"/>
                    <a:gd name="connsiteX70" fmla="*/ 1724025 w 5608880"/>
                    <a:gd name="connsiteY70" fmla="*/ 418894 h 5610019"/>
                    <a:gd name="connsiteX71" fmla="*/ 1692592 w 5608880"/>
                    <a:gd name="connsiteY71" fmla="*/ 339837 h 5610019"/>
                    <a:gd name="connsiteX72" fmla="*/ 1684020 w 5608880"/>
                    <a:gd name="connsiteY72" fmla="*/ 370317 h 5610019"/>
                    <a:gd name="connsiteX73" fmla="*/ 1656398 w 5608880"/>
                    <a:gd name="connsiteY73" fmla="*/ 368412 h 5610019"/>
                    <a:gd name="connsiteX74" fmla="*/ 1715453 w 5608880"/>
                    <a:gd name="connsiteY74" fmla="*/ 430324 h 5610019"/>
                    <a:gd name="connsiteX75" fmla="*/ 1692592 w 5608880"/>
                    <a:gd name="connsiteY75" fmla="*/ 463662 h 5610019"/>
                    <a:gd name="connsiteX76" fmla="*/ 1654492 w 5608880"/>
                    <a:gd name="connsiteY76" fmla="*/ 409369 h 5610019"/>
                    <a:gd name="connsiteX77" fmla="*/ 1625917 w 5608880"/>
                    <a:gd name="connsiteY77" fmla="*/ 427467 h 5610019"/>
                    <a:gd name="connsiteX78" fmla="*/ 1677353 w 5608880"/>
                    <a:gd name="connsiteY78" fmla="*/ 492237 h 5610019"/>
                    <a:gd name="connsiteX79" fmla="*/ 1641158 w 5608880"/>
                    <a:gd name="connsiteY79" fmla="*/ 534147 h 5610019"/>
                    <a:gd name="connsiteX80" fmla="*/ 1646873 w 5608880"/>
                    <a:gd name="connsiteY80" fmla="*/ 484617 h 5610019"/>
                    <a:gd name="connsiteX81" fmla="*/ 1629728 w 5608880"/>
                    <a:gd name="connsiteY81" fmla="*/ 580819 h 5610019"/>
                    <a:gd name="connsiteX82" fmla="*/ 1670685 w 5608880"/>
                    <a:gd name="connsiteY82" fmla="*/ 622730 h 5610019"/>
                    <a:gd name="connsiteX83" fmla="*/ 1664017 w 5608880"/>
                    <a:gd name="connsiteY83" fmla="*/ 541767 h 5610019"/>
                    <a:gd name="connsiteX84" fmla="*/ 1704975 w 5608880"/>
                    <a:gd name="connsiteY84" fmla="*/ 490332 h 5610019"/>
                    <a:gd name="connsiteX85" fmla="*/ 1803083 w 5608880"/>
                    <a:gd name="connsiteY85" fmla="*/ 407465 h 5610019"/>
                    <a:gd name="connsiteX86" fmla="*/ 1706880 w 5608880"/>
                    <a:gd name="connsiteY86" fmla="*/ 515097 h 5610019"/>
                    <a:gd name="connsiteX87" fmla="*/ 1726883 w 5608880"/>
                    <a:gd name="connsiteY87" fmla="*/ 548434 h 5610019"/>
                    <a:gd name="connsiteX88" fmla="*/ 1764030 w 5608880"/>
                    <a:gd name="connsiteY88" fmla="*/ 502715 h 5610019"/>
                    <a:gd name="connsiteX89" fmla="*/ 1760220 w 5608880"/>
                    <a:gd name="connsiteY89" fmla="*/ 560817 h 5610019"/>
                    <a:gd name="connsiteX90" fmla="*/ 1714500 w 5608880"/>
                    <a:gd name="connsiteY90" fmla="*/ 629397 h 5610019"/>
                    <a:gd name="connsiteX91" fmla="*/ 1775460 w 5608880"/>
                    <a:gd name="connsiteY91" fmla="*/ 667497 h 5610019"/>
                    <a:gd name="connsiteX92" fmla="*/ 1841183 w 5608880"/>
                    <a:gd name="connsiteY92" fmla="*/ 657019 h 5610019"/>
                    <a:gd name="connsiteX93" fmla="*/ 1838325 w 5608880"/>
                    <a:gd name="connsiteY93" fmla="*/ 572247 h 5610019"/>
                    <a:gd name="connsiteX94" fmla="*/ 1856423 w 5608880"/>
                    <a:gd name="connsiteY94" fmla="*/ 537005 h 5610019"/>
                    <a:gd name="connsiteX95" fmla="*/ 1791653 w 5608880"/>
                    <a:gd name="connsiteY95" fmla="*/ 529384 h 5610019"/>
                    <a:gd name="connsiteX96" fmla="*/ 1804988 w 5608880"/>
                    <a:gd name="connsiteY96" fmla="*/ 469377 h 5610019"/>
                    <a:gd name="connsiteX97" fmla="*/ 1856423 w 5608880"/>
                    <a:gd name="connsiteY97" fmla="*/ 426515 h 5610019"/>
                    <a:gd name="connsiteX98" fmla="*/ 1754505 w 5608880"/>
                    <a:gd name="connsiteY98" fmla="*/ 416037 h 5610019"/>
                    <a:gd name="connsiteX99" fmla="*/ 1768792 w 5608880"/>
                    <a:gd name="connsiteY99" fmla="*/ 343647 h 5610019"/>
                    <a:gd name="connsiteX100" fmla="*/ 1696403 w 5608880"/>
                    <a:gd name="connsiteY100" fmla="*/ 325549 h 5610019"/>
                    <a:gd name="connsiteX101" fmla="*/ 2924175 w 5608880"/>
                    <a:gd name="connsiteY101" fmla="*/ 311262 h 5610019"/>
                    <a:gd name="connsiteX102" fmla="*/ 2885123 w 5608880"/>
                    <a:gd name="connsiteY102" fmla="*/ 396987 h 5610019"/>
                    <a:gd name="connsiteX103" fmla="*/ 2894648 w 5608880"/>
                    <a:gd name="connsiteY103" fmla="*/ 423657 h 5610019"/>
                    <a:gd name="connsiteX104" fmla="*/ 2924175 w 5608880"/>
                    <a:gd name="connsiteY104" fmla="*/ 311262 h 5610019"/>
                    <a:gd name="connsiteX105" fmla="*/ 2478405 w 5608880"/>
                    <a:gd name="connsiteY105" fmla="*/ 358887 h 5610019"/>
                    <a:gd name="connsiteX106" fmla="*/ 2459355 w 5608880"/>
                    <a:gd name="connsiteY106" fmla="*/ 339837 h 5610019"/>
                    <a:gd name="connsiteX107" fmla="*/ 2476500 w 5608880"/>
                    <a:gd name="connsiteY107" fmla="*/ 453184 h 5610019"/>
                    <a:gd name="connsiteX108" fmla="*/ 2495550 w 5608880"/>
                    <a:gd name="connsiteY108" fmla="*/ 476044 h 5610019"/>
                    <a:gd name="connsiteX109" fmla="*/ 2494598 w 5608880"/>
                    <a:gd name="connsiteY109" fmla="*/ 443659 h 5610019"/>
                    <a:gd name="connsiteX110" fmla="*/ 2614613 w 5608880"/>
                    <a:gd name="connsiteY110" fmla="*/ 417942 h 5610019"/>
                    <a:gd name="connsiteX111" fmla="*/ 2595563 w 5608880"/>
                    <a:gd name="connsiteY111" fmla="*/ 406512 h 5610019"/>
                    <a:gd name="connsiteX112" fmla="*/ 2599373 w 5608880"/>
                    <a:gd name="connsiteY112" fmla="*/ 317929 h 5610019"/>
                    <a:gd name="connsiteX113" fmla="*/ 2478405 w 5608880"/>
                    <a:gd name="connsiteY113" fmla="*/ 358887 h 5610019"/>
                    <a:gd name="connsiteX114" fmla="*/ 3019425 w 5608880"/>
                    <a:gd name="connsiteY114" fmla="*/ 330312 h 5610019"/>
                    <a:gd name="connsiteX115" fmla="*/ 3062288 w 5608880"/>
                    <a:gd name="connsiteY115" fmla="*/ 393177 h 5610019"/>
                    <a:gd name="connsiteX116" fmla="*/ 3068003 w 5608880"/>
                    <a:gd name="connsiteY116" fmla="*/ 364602 h 5610019"/>
                    <a:gd name="connsiteX117" fmla="*/ 3019425 w 5608880"/>
                    <a:gd name="connsiteY117" fmla="*/ 330312 h 5610019"/>
                    <a:gd name="connsiteX118" fmla="*/ 2954655 w 5608880"/>
                    <a:gd name="connsiteY118" fmla="*/ 348409 h 5610019"/>
                    <a:gd name="connsiteX119" fmla="*/ 3130868 w 5608880"/>
                    <a:gd name="connsiteY119" fmla="*/ 482712 h 5610019"/>
                    <a:gd name="connsiteX120" fmla="*/ 3111818 w 5608880"/>
                    <a:gd name="connsiteY120" fmla="*/ 389367 h 5610019"/>
                    <a:gd name="connsiteX121" fmla="*/ 3108008 w 5608880"/>
                    <a:gd name="connsiteY121" fmla="*/ 462709 h 5610019"/>
                    <a:gd name="connsiteX122" fmla="*/ 3026093 w 5608880"/>
                    <a:gd name="connsiteY122" fmla="*/ 426515 h 5610019"/>
                    <a:gd name="connsiteX123" fmla="*/ 2954655 w 5608880"/>
                    <a:gd name="connsiteY123" fmla="*/ 348409 h 5610019"/>
                    <a:gd name="connsiteX124" fmla="*/ 3129915 w 5608880"/>
                    <a:gd name="connsiteY124" fmla="*/ 354124 h 5610019"/>
                    <a:gd name="connsiteX125" fmla="*/ 3187065 w 5608880"/>
                    <a:gd name="connsiteY125" fmla="*/ 431277 h 5610019"/>
                    <a:gd name="connsiteX126" fmla="*/ 3192780 w 5608880"/>
                    <a:gd name="connsiteY126" fmla="*/ 399844 h 5610019"/>
                    <a:gd name="connsiteX127" fmla="*/ 3140393 w 5608880"/>
                    <a:gd name="connsiteY127" fmla="*/ 356029 h 5610019"/>
                    <a:gd name="connsiteX128" fmla="*/ 3129915 w 5608880"/>
                    <a:gd name="connsiteY128" fmla="*/ 354124 h 5610019"/>
                    <a:gd name="connsiteX129" fmla="*/ 3436620 w 5608880"/>
                    <a:gd name="connsiteY129" fmla="*/ 427467 h 5610019"/>
                    <a:gd name="connsiteX130" fmla="*/ 3506153 w 5608880"/>
                    <a:gd name="connsiteY130" fmla="*/ 458899 h 5610019"/>
                    <a:gd name="connsiteX131" fmla="*/ 3629978 w 5608880"/>
                    <a:gd name="connsiteY131" fmla="*/ 491284 h 5610019"/>
                    <a:gd name="connsiteX132" fmla="*/ 3604260 w 5608880"/>
                    <a:gd name="connsiteY132" fmla="*/ 467472 h 5610019"/>
                    <a:gd name="connsiteX133" fmla="*/ 3436620 w 5608880"/>
                    <a:gd name="connsiteY133" fmla="*/ 427467 h 5610019"/>
                    <a:gd name="connsiteX134" fmla="*/ 4086225 w 5608880"/>
                    <a:gd name="connsiteY134" fmla="*/ 540815 h 5610019"/>
                    <a:gd name="connsiteX135" fmla="*/ 4024313 w 5608880"/>
                    <a:gd name="connsiteY135" fmla="*/ 511287 h 5610019"/>
                    <a:gd name="connsiteX136" fmla="*/ 4072890 w 5608880"/>
                    <a:gd name="connsiteY136" fmla="*/ 549387 h 5610019"/>
                    <a:gd name="connsiteX137" fmla="*/ 3974783 w 5608880"/>
                    <a:gd name="connsiteY137" fmla="*/ 613205 h 5610019"/>
                    <a:gd name="connsiteX138" fmla="*/ 4042410 w 5608880"/>
                    <a:gd name="connsiteY138" fmla="*/ 642732 h 5610019"/>
                    <a:gd name="connsiteX139" fmla="*/ 4014788 w 5608880"/>
                    <a:gd name="connsiteY139" fmla="*/ 685594 h 5610019"/>
                    <a:gd name="connsiteX140" fmla="*/ 3914775 w 5608880"/>
                    <a:gd name="connsiteY140" fmla="*/ 657019 h 5610019"/>
                    <a:gd name="connsiteX141" fmla="*/ 4009073 w 5608880"/>
                    <a:gd name="connsiteY141" fmla="*/ 695119 h 5610019"/>
                    <a:gd name="connsiteX142" fmla="*/ 3960495 w 5608880"/>
                    <a:gd name="connsiteY142" fmla="*/ 751317 h 5610019"/>
                    <a:gd name="connsiteX143" fmla="*/ 3957638 w 5608880"/>
                    <a:gd name="connsiteY143" fmla="*/ 797037 h 5610019"/>
                    <a:gd name="connsiteX144" fmla="*/ 4124325 w 5608880"/>
                    <a:gd name="connsiteY144" fmla="*/ 739887 h 5610019"/>
                    <a:gd name="connsiteX145" fmla="*/ 4104323 w 5608880"/>
                    <a:gd name="connsiteY145" fmla="*/ 865617 h 5610019"/>
                    <a:gd name="connsiteX146" fmla="*/ 4163378 w 5608880"/>
                    <a:gd name="connsiteY146" fmla="*/ 899907 h 5610019"/>
                    <a:gd name="connsiteX147" fmla="*/ 4128135 w 5608880"/>
                    <a:gd name="connsiteY147" fmla="*/ 837994 h 5610019"/>
                    <a:gd name="connsiteX148" fmla="*/ 4138613 w 5608880"/>
                    <a:gd name="connsiteY148" fmla="*/ 726552 h 5610019"/>
                    <a:gd name="connsiteX149" fmla="*/ 4164330 w 5608880"/>
                    <a:gd name="connsiteY149" fmla="*/ 700835 h 5610019"/>
                    <a:gd name="connsiteX150" fmla="*/ 4157663 w 5608880"/>
                    <a:gd name="connsiteY150" fmla="*/ 669402 h 5610019"/>
                    <a:gd name="connsiteX151" fmla="*/ 4021455 w 5608880"/>
                    <a:gd name="connsiteY151" fmla="*/ 783702 h 5610019"/>
                    <a:gd name="connsiteX152" fmla="*/ 3976688 w 5608880"/>
                    <a:gd name="connsiteY152" fmla="*/ 779892 h 5610019"/>
                    <a:gd name="connsiteX153" fmla="*/ 3973830 w 5608880"/>
                    <a:gd name="connsiteY153" fmla="*/ 770367 h 5610019"/>
                    <a:gd name="connsiteX154" fmla="*/ 4021455 w 5608880"/>
                    <a:gd name="connsiteY154" fmla="*/ 700835 h 5610019"/>
                    <a:gd name="connsiteX155" fmla="*/ 4083368 w 5608880"/>
                    <a:gd name="connsiteY155" fmla="*/ 714169 h 5610019"/>
                    <a:gd name="connsiteX156" fmla="*/ 4028123 w 5608880"/>
                    <a:gd name="connsiteY156" fmla="*/ 689404 h 5610019"/>
                    <a:gd name="connsiteX157" fmla="*/ 4055745 w 5608880"/>
                    <a:gd name="connsiteY157" fmla="*/ 650352 h 5610019"/>
                    <a:gd name="connsiteX158" fmla="*/ 4098608 w 5608880"/>
                    <a:gd name="connsiteY158" fmla="*/ 674165 h 5610019"/>
                    <a:gd name="connsiteX159" fmla="*/ 4150043 w 5608880"/>
                    <a:gd name="connsiteY159" fmla="*/ 647494 h 5610019"/>
                    <a:gd name="connsiteX160" fmla="*/ 4225290 w 5608880"/>
                    <a:gd name="connsiteY160" fmla="*/ 679879 h 5610019"/>
                    <a:gd name="connsiteX161" fmla="*/ 4181475 w 5608880"/>
                    <a:gd name="connsiteY161" fmla="*/ 717027 h 5610019"/>
                    <a:gd name="connsiteX162" fmla="*/ 4258628 w 5608880"/>
                    <a:gd name="connsiteY162" fmla="*/ 688452 h 5610019"/>
                    <a:gd name="connsiteX163" fmla="*/ 4251960 w 5608880"/>
                    <a:gd name="connsiteY163" fmla="*/ 665592 h 5610019"/>
                    <a:gd name="connsiteX164" fmla="*/ 4164330 w 5608880"/>
                    <a:gd name="connsiteY164" fmla="*/ 637969 h 5610019"/>
                    <a:gd name="connsiteX165" fmla="*/ 4244340 w 5608880"/>
                    <a:gd name="connsiteY165" fmla="*/ 574152 h 5610019"/>
                    <a:gd name="connsiteX166" fmla="*/ 4235768 w 5608880"/>
                    <a:gd name="connsiteY166" fmla="*/ 538909 h 5610019"/>
                    <a:gd name="connsiteX167" fmla="*/ 4097655 w 5608880"/>
                    <a:gd name="connsiteY167" fmla="*/ 667497 h 5610019"/>
                    <a:gd name="connsiteX168" fmla="*/ 4065270 w 5608880"/>
                    <a:gd name="connsiteY168" fmla="*/ 638922 h 5610019"/>
                    <a:gd name="connsiteX169" fmla="*/ 4080510 w 5608880"/>
                    <a:gd name="connsiteY169" fmla="*/ 585582 h 5610019"/>
                    <a:gd name="connsiteX170" fmla="*/ 4050030 w 5608880"/>
                    <a:gd name="connsiteY170" fmla="*/ 634159 h 5610019"/>
                    <a:gd name="connsiteX171" fmla="*/ 4010025 w 5608880"/>
                    <a:gd name="connsiteY171" fmla="*/ 617015 h 5610019"/>
                    <a:gd name="connsiteX172" fmla="*/ 4089083 w 5608880"/>
                    <a:gd name="connsiteY172" fmla="*/ 557007 h 5610019"/>
                    <a:gd name="connsiteX173" fmla="*/ 4169093 w 5608880"/>
                    <a:gd name="connsiteY173" fmla="*/ 591297 h 5610019"/>
                    <a:gd name="connsiteX174" fmla="*/ 4098608 w 5608880"/>
                    <a:gd name="connsiteY174" fmla="*/ 548434 h 5610019"/>
                    <a:gd name="connsiteX175" fmla="*/ 4150995 w 5608880"/>
                    <a:gd name="connsiteY175" fmla="*/ 514144 h 5610019"/>
                    <a:gd name="connsiteX176" fmla="*/ 4146233 w 5608880"/>
                    <a:gd name="connsiteY176" fmla="*/ 476044 h 5610019"/>
                    <a:gd name="connsiteX177" fmla="*/ 4086225 w 5608880"/>
                    <a:gd name="connsiteY177" fmla="*/ 540815 h 5610019"/>
                    <a:gd name="connsiteX178" fmla="*/ 2674620 w 5608880"/>
                    <a:gd name="connsiteY178" fmla="*/ 578915 h 5610019"/>
                    <a:gd name="connsiteX179" fmla="*/ 1230630 w 5608880"/>
                    <a:gd name="connsiteY179" fmla="*/ 1238997 h 5610019"/>
                    <a:gd name="connsiteX180" fmla="*/ 691515 w 5608880"/>
                    <a:gd name="connsiteY180" fmla="*/ 2144825 h 5610019"/>
                    <a:gd name="connsiteX181" fmla="*/ 664845 w 5608880"/>
                    <a:gd name="connsiteY181" fmla="*/ 3353547 h 5610019"/>
                    <a:gd name="connsiteX182" fmla="*/ 1591628 w 5608880"/>
                    <a:gd name="connsiteY182" fmla="*/ 4649900 h 5610019"/>
                    <a:gd name="connsiteX183" fmla="*/ 2764155 w 5608880"/>
                    <a:gd name="connsiteY183" fmla="*/ 5015659 h 5610019"/>
                    <a:gd name="connsiteX184" fmla="*/ 3854768 w 5608880"/>
                    <a:gd name="connsiteY184" fmla="*/ 4756580 h 5610019"/>
                    <a:gd name="connsiteX185" fmla="*/ 4576763 w 5608880"/>
                    <a:gd name="connsiteY185" fmla="*/ 4145075 h 5610019"/>
                    <a:gd name="connsiteX186" fmla="*/ 5009198 w 5608880"/>
                    <a:gd name="connsiteY186" fmla="*/ 3124947 h 5610019"/>
                    <a:gd name="connsiteX187" fmla="*/ 4792980 w 5608880"/>
                    <a:gd name="connsiteY187" fmla="*/ 1790495 h 5610019"/>
                    <a:gd name="connsiteX188" fmla="*/ 4183380 w 5608880"/>
                    <a:gd name="connsiteY188" fmla="*/ 1047544 h 5610019"/>
                    <a:gd name="connsiteX189" fmla="*/ 2674620 w 5608880"/>
                    <a:gd name="connsiteY189" fmla="*/ 578915 h 5610019"/>
                    <a:gd name="connsiteX190" fmla="*/ 1122045 w 5608880"/>
                    <a:gd name="connsiteY190" fmla="*/ 801799 h 5610019"/>
                    <a:gd name="connsiteX191" fmla="*/ 1140142 w 5608880"/>
                    <a:gd name="connsiteY191" fmla="*/ 814182 h 5610019"/>
                    <a:gd name="connsiteX192" fmla="*/ 1124903 w 5608880"/>
                    <a:gd name="connsiteY192" fmla="*/ 824660 h 5610019"/>
                    <a:gd name="connsiteX193" fmla="*/ 1078230 w 5608880"/>
                    <a:gd name="connsiteY193" fmla="*/ 769415 h 5610019"/>
                    <a:gd name="connsiteX194" fmla="*/ 1028700 w 5608880"/>
                    <a:gd name="connsiteY194" fmla="*/ 800847 h 5610019"/>
                    <a:gd name="connsiteX195" fmla="*/ 1066800 w 5608880"/>
                    <a:gd name="connsiteY195" fmla="*/ 820849 h 5610019"/>
                    <a:gd name="connsiteX196" fmla="*/ 1062990 w 5608880"/>
                    <a:gd name="connsiteY196" fmla="*/ 802752 h 5610019"/>
                    <a:gd name="connsiteX197" fmla="*/ 1068705 w 5608880"/>
                    <a:gd name="connsiteY197" fmla="*/ 801799 h 5610019"/>
                    <a:gd name="connsiteX198" fmla="*/ 1067753 w 5608880"/>
                    <a:gd name="connsiteY198" fmla="*/ 810372 h 5610019"/>
                    <a:gd name="connsiteX199" fmla="*/ 1130617 w 5608880"/>
                    <a:gd name="connsiteY199" fmla="*/ 877047 h 5610019"/>
                    <a:gd name="connsiteX200" fmla="*/ 1107758 w 5608880"/>
                    <a:gd name="connsiteY200" fmla="*/ 965629 h 5610019"/>
                    <a:gd name="connsiteX201" fmla="*/ 1183958 w 5608880"/>
                    <a:gd name="connsiteY201" fmla="*/ 946579 h 5610019"/>
                    <a:gd name="connsiteX202" fmla="*/ 1200150 w 5608880"/>
                    <a:gd name="connsiteY202" fmla="*/ 1010397 h 5610019"/>
                    <a:gd name="connsiteX203" fmla="*/ 1176338 w 5608880"/>
                    <a:gd name="connsiteY203" fmla="*/ 1028494 h 5610019"/>
                    <a:gd name="connsiteX204" fmla="*/ 1186815 w 5608880"/>
                    <a:gd name="connsiteY204" fmla="*/ 1062785 h 5610019"/>
                    <a:gd name="connsiteX205" fmla="*/ 1236345 w 5608880"/>
                    <a:gd name="connsiteY205" fmla="*/ 990394 h 5610019"/>
                    <a:gd name="connsiteX206" fmla="*/ 1205865 w 5608880"/>
                    <a:gd name="connsiteY206" fmla="*/ 924672 h 5610019"/>
                    <a:gd name="connsiteX207" fmla="*/ 1194435 w 5608880"/>
                    <a:gd name="connsiteY207" fmla="*/ 759890 h 5610019"/>
                    <a:gd name="connsiteX208" fmla="*/ 1122045 w 5608880"/>
                    <a:gd name="connsiteY208" fmla="*/ 801799 h 5610019"/>
                    <a:gd name="connsiteX209" fmla="*/ 1209675 w 5608880"/>
                    <a:gd name="connsiteY209" fmla="*/ 922767 h 5610019"/>
                    <a:gd name="connsiteX210" fmla="*/ 1363980 w 5608880"/>
                    <a:gd name="connsiteY210" fmla="*/ 863712 h 5610019"/>
                    <a:gd name="connsiteX211" fmla="*/ 1317308 w 5608880"/>
                    <a:gd name="connsiteY211" fmla="*/ 833232 h 5610019"/>
                    <a:gd name="connsiteX212" fmla="*/ 1209675 w 5608880"/>
                    <a:gd name="connsiteY212" fmla="*/ 922767 h 5610019"/>
                    <a:gd name="connsiteX213" fmla="*/ 4417695 w 5608880"/>
                    <a:gd name="connsiteY213" fmla="*/ 917052 h 5610019"/>
                    <a:gd name="connsiteX214" fmla="*/ 4527233 w 5608880"/>
                    <a:gd name="connsiteY214" fmla="*/ 918004 h 5610019"/>
                    <a:gd name="connsiteX215" fmla="*/ 4363403 w 5608880"/>
                    <a:gd name="connsiteY215" fmla="*/ 1068500 h 5610019"/>
                    <a:gd name="connsiteX216" fmla="*/ 4354830 w 5608880"/>
                    <a:gd name="connsiteY216" fmla="*/ 1101837 h 5610019"/>
                    <a:gd name="connsiteX217" fmla="*/ 4550093 w 5608880"/>
                    <a:gd name="connsiteY217" fmla="*/ 917052 h 5610019"/>
                    <a:gd name="connsiteX218" fmla="*/ 4615815 w 5608880"/>
                    <a:gd name="connsiteY218" fmla="*/ 899907 h 5610019"/>
                    <a:gd name="connsiteX219" fmla="*/ 4624388 w 5608880"/>
                    <a:gd name="connsiteY219" fmla="*/ 864665 h 5610019"/>
                    <a:gd name="connsiteX220" fmla="*/ 4417695 w 5608880"/>
                    <a:gd name="connsiteY220" fmla="*/ 917052 h 5610019"/>
                    <a:gd name="connsiteX221" fmla="*/ 4500563 w 5608880"/>
                    <a:gd name="connsiteY221" fmla="*/ 1009444 h 5610019"/>
                    <a:gd name="connsiteX222" fmla="*/ 4563428 w 5608880"/>
                    <a:gd name="connsiteY222" fmla="*/ 994204 h 5610019"/>
                    <a:gd name="connsiteX223" fmla="*/ 4612005 w 5608880"/>
                    <a:gd name="connsiteY223" fmla="*/ 1037067 h 5610019"/>
                    <a:gd name="connsiteX224" fmla="*/ 4561523 w 5608880"/>
                    <a:gd name="connsiteY224" fmla="*/ 1083740 h 5610019"/>
                    <a:gd name="connsiteX225" fmla="*/ 4471988 w 5608880"/>
                    <a:gd name="connsiteY225" fmla="*/ 1013254 h 5610019"/>
                    <a:gd name="connsiteX226" fmla="*/ 4474845 w 5608880"/>
                    <a:gd name="connsiteY226" fmla="*/ 1029447 h 5610019"/>
                    <a:gd name="connsiteX227" fmla="*/ 4552950 w 5608880"/>
                    <a:gd name="connsiteY227" fmla="*/ 1093265 h 5610019"/>
                    <a:gd name="connsiteX228" fmla="*/ 4459605 w 5608880"/>
                    <a:gd name="connsiteY228" fmla="*/ 1173275 h 5610019"/>
                    <a:gd name="connsiteX229" fmla="*/ 4450080 w 5608880"/>
                    <a:gd name="connsiteY229" fmla="*/ 1211375 h 5610019"/>
                    <a:gd name="connsiteX230" fmla="*/ 4563428 w 5608880"/>
                    <a:gd name="connsiteY230" fmla="*/ 1102790 h 5610019"/>
                    <a:gd name="connsiteX231" fmla="*/ 4646295 w 5608880"/>
                    <a:gd name="connsiteY231" fmla="*/ 1168512 h 5610019"/>
                    <a:gd name="connsiteX232" fmla="*/ 4572000 w 5608880"/>
                    <a:gd name="connsiteY232" fmla="*/ 1094217 h 5610019"/>
                    <a:gd name="connsiteX233" fmla="*/ 4621530 w 5608880"/>
                    <a:gd name="connsiteY233" fmla="*/ 1045640 h 5610019"/>
                    <a:gd name="connsiteX234" fmla="*/ 4685348 w 5608880"/>
                    <a:gd name="connsiteY234" fmla="*/ 1094217 h 5610019"/>
                    <a:gd name="connsiteX235" fmla="*/ 4683443 w 5608880"/>
                    <a:gd name="connsiteY235" fmla="*/ 1071357 h 5610019"/>
                    <a:gd name="connsiteX236" fmla="*/ 4630103 w 5608880"/>
                    <a:gd name="connsiteY236" fmla="*/ 1036115 h 5610019"/>
                    <a:gd name="connsiteX237" fmla="*/ 4705350 w 5608880"/>
                    <a:gd name="connsiteY237" fmla="*/ 971344 h 5610019"/>
                    <a:gd name="connsiteX238" fmla="*/ 4704398 w 5608880"/>
                    <a:gd name="connsiteY238" fmla="*/ 932292 h 5610019"/>
                    <a:gd name="connsiteX239" fmla="*/ 4617720 w 5608880"/>
                    <a:gd name="connsiteY239" fmla="*/ 1027542 h 5610019"/>
                    <a:gd name="connsiteX240" fmla="*/ 4571048 w 5608880"/>
                    <a:gd name="connsiteY240" fmla="*/ 989442 h 5610019"/>
                    <a:gd name="connsiteX241" fmla="*/ 4631055 w 5608880"/>
                    <a:gd name="connsiteY241" fmla="*/ 963724 h 5610019"/>
                    <a:gd name="connsiteX242" fmla="*/ 4638675 w 5608880"/>
                    <a:gd name="connsiteY242" fmla="*/ 932292 h 5610019"/>
                    <a:gd name="connsiteX243" fmla="*/ 4500563 w 5608880"/>
                    <a:gd name="connsiteY243" fmla="*/ 1009444 h 5610019"/>
                    <a:gd name="connsiteX244" fmla="*/ 704850 w 5608880"/>
                    <a:gd name="connsiteY244" fmla="*/ 1283765 h 5610019"/>
                    <a:gd name="connsiteX245" fmla="*/ 622935 w 5608880"/>
                    <a:gd name="connsiteY245" fmla="*/ 1294242 h 5610019"/>
                    <a:gd name="connsiteX246" fmla="*/ 664845 w 5608880"/>
                    <a:gd name="connsiteY246" fmla="*/ 1300910 h 5610019"/>
                    <a:gd name="connsiteX247" fmla="*/ 718185 w 5608880"/>
                    <a:gd name="connsiteY247" fmla="*/ 1333295 h 5610019"/>
                    <a:gd name="connsiteX248" fmla="*/ 750570 w 5608880"/>
                    <a:gd name="connsiteY248" fmla="*/ 1435212 h 5610019"/>
                    <a:gd name="connsiteX249" fmla="*/ 721042 w 5608880"/>
                    <a:gd name="connsiteY249" fmla="*/ 1416162 h 5610019"/>
                    <a:gd name="connsiteX250" fmla="*/ 716280 w 5608880"/>
                    <a:gd name="connsiteY250" fmla="*/ 1387587 h 5610019"/>
                    <a:gd name="connsiteX251" fmla="*/ 641033 w 5608880"/>
                    <a:gd name="connsiteY251" fmla="*/ 1368537 h 5610019"/>
                    <a:gd name="connsiteX252" fmla="*/ 608648 w 5608880"/>
                    <a:gd name="connsiteY252" fmla="*/ 1409495 h 5610019"/>
                    <a:gd name="connsiteX253" fmla="*/ 631508 w 5608880"/>
                    <a:gd name="connsiteY253" fmla="*/ 1399017 h 5610019"/>
                    <a:gd name="connsiteX254" fmla="*/ 675323 w 5608880"/>
                    <a:gd name="connsiteY254" fmla="*/ 1421877 h 5610019"/>
                    <a:gd name="connsiteX255" fmla="*/ 690562 w 5608880"/>
                    <a:gd name="connsiteY255" fmla="*/ 1533320 h 5610019"/>
                    <a:gd name="connsiteX256" fmla="*/ 744855 w 5608880"/>
                    <a:gd name="connsiteY256" fmla="*/ 1495220 h 5610019"/>
                    <a:gd name="connsiteX257" fmla="*/ 728662 w 5608880"/>
                    <a:gd name="connsiteY257" fmla="*/ 1449500 h 5610019"/>
                    <a:gd name="connsiteX258" fmla="*/ 755333 w 5608880"/>
                    <a:gd name="connsiteY258" fmla="*/ 1462835 h 5610019"/>
                    <a:gd name="connsiteX259" fmla="*/ 782955 w 5608880"/>
                    <a:gd name="connsiteY259" fmla="*/ 1553322 h 5610019"/>
                    <a:gd name="connsiteX260" fmla="*/ 894398 w 5608880"/>
                    <a:gd name="connsiteY260" fmla="*/ 1506650 h 5610019"/>
                    <a:gd name="connsiteX261" fmla="*/ 782003 w 5608880"/>
                    <a:gd name="connsiteY261" fmla="*/ 1453310 h 5610019"/>
                    <a:gd name="connsiteX262" fmla="*/ 849630 w 5608880"/>
                    <a:gd name="connsiteY262" fmla="*/ 1385682 h 5610019"/>
                    <a:gd name="connsiteX263" fmla="*/ 832485 w 5608880"/>
                    <a:gd name="connsiteY263" fmla="*/ 1476170 h 5610019"/>
                    <a:gd name="connsiteX264" fmla="*/ 879158 w 5608880"/>
                    <a:gd name="connsiteY264" fmla="*/ 1430450 h 5610019"/>
                    <a:gd name="connsiteX265" fmla="*/ 880110 w 5608880"/>
                    <a:gd name="connsiteY265" fmla="*/ 1372347 h 5610019"/>
                    <a:gd name="connsiteX266" fmla="*/ 975360 w 5608880"/>
                    <a:gd name="connsiteY266" fmla="*/ 1304720 h 5610019"/>
                    <a:gd name="connsiteX267" fmla="*/ 858203 w 5608880"/>
                    <a:gd name="connsiteY267" fmla="*/ 1342820 h 5610019"/>
                    <a:gd name="connsiteX268" fmla="*/ 809625 w 5608880"/>
                    <a:gd name="connsiteY268" fmla="*/ 1308529 h 5610019"/>
                    <a:gd name="connsiteX269" fmla="*/ 769620 w 5608880"/>
                    <a:gd name="connsiteY269" fmla="*/ 1339962 h 5610019"/>
                    <a:gd name="connsiteX270" fmla="*/ 741998 w 5608880"/>
                    <a:gd name="connsiteY270" fmla="*/ 1250427 h 5610019"/>
                    <a:gd name="connsiteX271" fmla="*/ 704850 w 5608880"/>
                    <a:gd name="connsiteY271" fmla="*/ 1283765 h 5610019"/>
                    <a:gd name="connsiteX272" fmla="*/ 4906328 w 5608880"/>
                    <a:gd name="connsiteY272" fmla="*/ 1302815 h 5610019"/>
                    <a:gd name="connsiteX273" fmla="*/ 4974908 w 5608880"/>
                    <a:gd name="connsiteY273" fmla="*/ 1399017 h 5610019"/>
                    <a:gd name="connsiteX274" fmla="*/ 4812030 w 5608880"/>
                    <a:gd name="connsiteY274" fmla="*/ 1516175 h 5610019"/>
                    <a:gd name="connsiteX275" fmla="*/ 4710113 w 5608880"/>
                    <a:gd name="connsiteY275" fmla="*/ 1396160 h 5610019"/>
                    <a:gd name="connsiteX276" fmla="*/ 4712970 w 5608880"/>
                    <a:gd name="connsiteY276" fmla="*/ 1423782 h 5610019"/>
                    <a:gd name="connsiteX277" fmla="*/ 4914900 w 5608880"/>
                    <a:gd name="connsiteY277" fmla="*/ 1658097 h 5610019"/>
                    <a:gd name="connsiteX278" fmla="*/ 4915853 w 5608880"/>
                    <a:gd name="connsiteY278" fmla="*/ 1631427 h 5610019"/>
                    <a:gd name="connsiteX279" fmla="*/ 4821555 w 5608880"/>
                    <a:gd name="connsiteY279" fmla="*/ 1527604 h 5610019"/>
                    <a:gd name="connsiteX280" fmla="*/ 4957763 w 5608880"/>
                    <a:gd name="connsiteY280" fmla="*/ 1435212 h 5610019"/>
                    <a:gd name="connsiteX281" fmla="*/ 4984433 w 5608880"/>
                    <a:gd name="connsiteY281" fmla="*/ 1408542 h 5610019"/>
                    <a:gd name="connsiteX282" fmla="*/ 5063490 w 5608880"/>
                    <a:gd name="connsiteY282" fmla="*/ 1497125 h 5610019"/>
                    <a:gd name="connsiteX283" fmla="*/ 5064443 w 5608880"/>
                    <a:gd name="connsiteY283" fmla="*/ 1473312 h 5610019"/>
                    <a:gd name="connsiteX284" fmla="*/ 4906328 w 5608880"/>
                    <a:gd name="connsiteY284" fmla="*/ 1302815 h 5610019"/>
                    <a:gd name="connsiteX285" fmla="*/ 5219700 w 5608880"/>
                    <a:gd name="connsiteY285" fmla="*/ 1788590 h 5610019"/>
                    <a:gd name="connsiteX286" fmla="*/ 5265420 w 5608880"/>
                    <a:gd name="connsiteY286" fmla="*/ 1851454 h 5610019"/>
                    <a:gd name="connsiteX287" fmla="*/ 5207318 w 5608880"/>
                    <a:gd name="connsiteY287" fmla="*/ 1871457 h 5610019"/>
                    <a:gd name="connsiteX288" fmla="*/ 5163503 w 5608880"/>
                    <a:gd name="connsiteY288" fmla="*/ 1793352 h 5610019"/>
                    <a:gd name="connsiteX289" fmla="*/ 5194935 w 5608880"/>
                    <a:gd name="connsiteY289" fmla="*/ 1873362 h 5610019"/>
                    <a:gd name="connsiteX290" fmla="*/ 5035868 w 5608880"/>
                    <a:gd name="connsiteY290" fmla="*/ 1827642 h 5610019"/>
                    <a:gd name="connsiteX291" fmla="*/ 5164455 w 5608880"/>
                    <a:gd name="connsiteY291" fmla="*/ 1882887 h 5610019"/>
                    <a:gd name="connsiteX292" fmla="*/ 4998720 w 5608880"/>
                    <a:gd name="connsiteY292" fmla="*/ 1930512 h 5610019"/>
                    <a:gd name="connsiteX293" fmla="*/ 4979670 w 5608880"/>
                    <a:gd name="connsiteY293" fmla="*/ 1959087 h 5610019"/>
                    <a:gd name="connsiteX294" fmla="*/ 5174933 w 5608880"/>
                    <a:gd name="connsiteY294" fmla="*/ 1896222 h 5610019"/>
                    <a:gd name="connsiteX295" fmla="*/ 5148263 w 5608880"/>
                    <a:gd name="connsiteY295" fmla="*/ 1942895 h 5610019"/>
                    <a:gd name="connsiteX296" fmla="*/ 5174933 w 5608880"/>
                    <a:gd name="connsiteY296" fmla="*/ 1939085 h 5610019"/>
                    <a:gd name="connsiteX297" fmla="*/ 5180648 w 5608880"/>
                    <a:gd name="connsiteY297" fmla="*/ 1894317 h 5610019"/>
                    <a:gd name="connsiteX298" fmla="*/ 5199698 w 5608880"/>
                    <a:gd name="connsiteY298" fmla="*/ 1886697 h 5610019"/>
                    <a:gd name="connsiteX299" fmla="*/ 5226368 w 5608880"/>
                    <a:gd name="connsiteY299" fmla="*/ 1941942 h 5610019"/>
                    <a:gd name="connsiteX300" fmla="*/ 5235893 w 5608880"/>
                    <a:gd name="connsiteY300" fmla="*/ 1920987 h 5610019"/>
                    <a:gd name="connsiteX301" fmla="*/ 5210175 w 5608880"/>
                    <a:gd name="connsiteY301" fmla="*/ 1883839 h 5610019"/>
                    <a:gd name="connsiteX302" fmla="*/ 5276850 w 5608880"/>
                    <a:gd name="connsiteY302" fmla="*/ 1865742 h 5610019"/>
                    <a:gd name="connsiteX303" fmla="*/ 5306378 w 5608880"/>
                    <a:gd name="connsiteY303" fmla="*/ 1896222 h 5610019"/>
                    <a:gd name="connsiteX304" fmla="*/ 5315903 w 5608880"/>
                    <a:gd name="connsiteY304" fmla="*/ 1873362 h 5610019"/>
                    <a:gd name="connsiteX305" fmla="*/ 5219700 w 5608880"/>
                    <a:gd name="connsiteY305" fmla="*/ 1788590 h 5610019"/>
                    <a:gd name="connsiteX306" fmla="*/ 431483 w 5608880"/>
                    <a:gd name="connsiteY306" fmla="*/ 1872410 h 5610019"/>
                    <a:gd name="connsiteX307" fmla="*/ 327660 w 5608880"/>
                    <a:gd name="connsiteY307" fmla="*/ 1848597 h 5610019"/>
                    <a:gd name="connsiteX308" fmla="*/ 295275 w 5608880"/>
                    <a:gd name="connsiteY308" fmla="*/ 1869552 h 5610019"/>
                    <a:gd name="connsiteX309" fmla="*/ 445770 w 5608880"/>
                    <a:gd name="connsiteY309" fmla="*/ 1904795 h 5610019"/>
                    <a:gd name="connsiteX310" fmla="*/ 483870 w 5608880"/>
                    <a:gd name="connsiteY310" fmla="*/ 2029572 h 5610019"/>
                    <a:gd name="connsiteX311" fmla="*/ 519112 w 5608880"/>
                    <a:gd name="connsiteY311" fmla="*/ 1995282 h 5610019"/>
                    <a:gd name="connsiteX312" fmla="*/ 471487 w 5608880"/>
                    <a:gd name="connsiteY312" fmla="*/ 1912414 h 5610019"/>
                    <a:gd name="connsiteX313" fmla="*/ 675323 w 5608880"/>
                    <a:gd name="connsiteY313" fmla="*/ 1949562 h 5610019"/>
                    <a:gd name="connsiteX314" fmla="*/ 466725 w 5608880"/>
                    <a:gd name="connsiteY314" fmla="*/ 1879077 h 5610019"/>
                    <a:gd name="connsiteX315" fmla="*/ 469583 w 5608880"/>
                    <a:gd name="connsiteY315" fmla="*/ 1821927 h 5610019"/>
                    <a:gd name="connsiteX316" fmla="*/ 431483 w 5608880"/>
                    <a:gd name="connsiteY316" fmla="*/ 1872410 h 5610019"/>
                    <a:gd name="connsiteX317" fmla="*/ 333375 w 5608880"/>
                    <a:gd name="connsiteY317" fmla="*/ 1960039 h 5610019"/>
                    <a:gd name="connsiteX318" fmla="*/ 360997 w 5608880"/>
                    <a:gd name="connsiteY318" fmla="*/ 1960039 h 5610019"/>
                    <a:gd name="connsiteX319" fmla="*/ 362903 w 5608880"/>
                    <a:gd name="connsiteY319" fmla="*/ 1939085 h 5610019"/>
                    <a:gd name="connsiteX320" fmla="*/ 421958 w 5608880"/>
                    <a:gd name="connsiteY320" fmla="*/ 1976232 h 5610019"/>
                    <a:gd name="connsiteX321" fmla="*/ 428625 w 5608880"/>
                    <a:gd name="connsiteY321" fmla="*/ 1964802 h 5610019"/>
                    <a:gd name="connsiteX322" fmla="*/ 436245 w 5608880"/>
                    <a:gd name="connsiteY322" fmla="*/ 1972422 h 5610019"/>
                    <a:gd name="connsiteX323" fmla="*/ 472440 w 5608880"/>
                    <a:gd name="connsiteY323" fmla="*/ 1993377 h 5610019"/>
                    <a:gd name="connsiteX324" fmla="*/ 435293 w 5608880"/>
                    <a:gd name="connsiteY324" fmla="*/ 1925750 h 5610019"/>
                    <a:gd name="connsiteX325" fmla="*/ 405765 w 5608880"/>
                    <a:gd name="connsiteY325" fmla="*/ 1940989 h 5610019"/>
                    <a:gd name="connsiteX326" fmla="*/ 380047 w 5608880"/>
                    <a:gd name="connsiteY326" fmla="*/ 1905747 h 5610019"/>
                    <a:gd name="connsiteX327" fmla="*/ 333375 w 5608880"/>
                    <a:gd name="connsiteY327" fmla="*/ 1960039 h 5610019"/>
                    <a:gd name="connsiteX328" fmla="*/ 5213033 w 5608880"/>
                    <a:gd name="connsiteY328" fmla="*/ 1962897 h 5610019"/>
                    <a:gd name="connsiteX329" fmla="*/ 5200650 w 5608880"/>
                    <a:gd name="connsiteY329" fmla="*/ 1982900 h 5610019"/>
                    <a:gd name="connsiteX330" fmla="*/ 5228273 w 5608880"/>
                    <a:gd name="connsiteY330" fmla="*/ 1977185 h 5610019"/>
                    <a:gd name="connsiteX331" fmla="*/ 5261610 w 5608880"/>
                    <a:gd name="connsiteY331" fmla="*/ 2057195 h 5610019"/>
                    <a:gd name="connsiteX332" fmla="*/ 5358765 w 5608880"/>
                    <a:gd name="connsiteY332" fmla="*/ 2025762 h 5610019"/>
                    <a:gd name="connsiteX333" fmla="*/ 5306378 w 5608880"/>
                    <a:gd name="connsiteY333" fmla="*/ 1943847 h 5610019"/>
                    <a:gd name="connsiteX334" fmla="*/ 5327333 w 5608880"/>
                    <a:gd name="connsiteY334" fmla="*/ 1921939 h 5610019"/>
                    <a:gd name="connsiteX335" fmla="*/ 5213033 w 5608880"/>
                    <a:gd name="connsiteY335" fmla="*/ 1962897 h 5610019"/>
                    <a:gd name="connsiteX336" fmla="*/ 5154930 w 5608880"/>
                    <a:gd name="connsiteY336" fmla="*/ 1948610 h 5610019"/>
                    <a:gd name="connsiteX337" fmla="*/ 5179695 w 5608880"/>
                    <a:gd name="connsiteY337" fmla="*/ 2017189 h 5610019"/>
                    <a:gd name="connsiteX338" fmla="*/ 5129213 w 5608880"/>
                    <a:gd name="connsiteY338" fmla="*/ 2031477 h 5610019"/>
                    <a:gd name="connsiteX339" fmla="*/ 5097780 w 5608880"/>
                    <a:gd name="connsiteY339" fmla="*/ 1973375 h 5610019"/>
                    <a:gd name="connsiteX340" fmla="*/ 5116830 w 5608880"/>
                    <a:gd name="connsiteY340" fmla="*/ 2037192 h 5610019"/>
                    <a:gd name="connsiteX341" fmla="*/ 5061585 w 5608880"/>
                    <a:gd name="connsiteY341" fmla="*/ 2054337 h 5610019"/>
                    <a:gd name="connsiteX342" fmla="*/ 5022533 w 5608880"/>
                    <a:gd name="connsiteY342" fmla="*/ 1964802 h 5610019"/>
                    <a:gd name="connsiteX343" fmla="*/ 5034915 w 5608880"/>
                    <a:gd name="connsiteY343" fmla="*/ 2023857 h 5610019"/>
                    <a:gd name="connsiteX344" fmla="*/ 5096828 w 5608880"/>
                    <a:gd name="connsiteY344" fmla="*/ 2166732 h 5610019"/>
                    <a:gd name="connsiteX345" fmla="*/ 5108258 w 5608880"/>
                    <a:gd name="connsiteY345" fmla="*/ 2146730 h 5610019"/>
                    <a:gd name="connsiteX346" fmla="*/ 5067300 w 5608880"/>
                    <a:gd name="connsiteY346" fmla="*/ 2067672 h 5610019"/>
                    <a:gd name="connsiteX347" fmla="*/ 5120640 w 5608880"/>
                    <a:gd name="connsiteY347" fmla="*/ 2048622 h 5610019"/>
                    <a:gd name="connsiteX348" fmla="*/ 5154930 w 5608880"/>
                    <a:gd name="connsiteY348" fmla="*/ 2112439 h 5610019"/>
                    <a:gd name="connsiteX349" fmla="*/ 5133975 w 5608880"/>
                    <a:gd name="connsiteY349" fmla="*/ 2044812 h 5610019"/>
                    <a:gd name="connsiteX350" fmla="*/ 5185410 w 5608880"/>
                    <a:gd name="connsiteY350" fmla="*/ 2027667 h 5610019"/>
                    <a:gd name="connsiteX351" fmla="*/ 5217795 w 5608880"/>
                    <a:gd name="connsiteY351" fmla="*/ 2096247 h 5610019"/>
                    <a:gd name="connsiteX352" fmla="*/ 5225415 w 5608880"/>
                    <a:gd name="connsiteY352" fmla="*/ 2075292 h 5610019"/>
                    <a:gd name="connsiteX353" fmla="*/ 5154930 w 5608880"/>
                    <a:gd name="connsiteY353" fmla="*/ 1948610 h 5610019"/>
                    <a:gd name="connsiteX354" fmla="*/ 296228 w 5608880"/>
                    <a:gd name="connsiteY354" fmla="*/ 1983852 h 5610019"/>
                    <a:gd name="connsiteX355" fmla="*/ 343853 w 5608880"/>
                    <a:gd name="connsiteY355" fmla="*/ 2106725 h 5610019"/>
                    <a:gd name="connsiteX356" fmla="*/ 345758 w 5608880"/>
                    <a:gd name="connsiteY356" fmla="*/ 1973375 h 5610019"/>
                    <a:gd name="connsiteX357" fmla="*/ 296228 w 5608880"/>
                    <a:gd name="connsiteY357" fmla="*/ 1983852 h 5610019"/>
                    <a:gd name="connsiteX358" fmla="*/ 350520 w 5608880"/>
                    <a:gd name="connsiteY358" fmla="*/ 2023857 h 5610019"/>
                    <a:gd name="connsiteX359" fmla="*/ 380047 w 5608880"/>
                    <a:gd name="connsiteY359" fmla="*/ 2054337 h 5610019"/>
                    <a:gd name="connsiteX360" fmla="*/ 398145 w 5608880"/>
                    <a:gd name="connsiteY360" fmla="*/ 2125775 h 5610019"/>
                    <a:gd name="connsiteX361" fmla="*/ 373380 w 5608880"/>
                    <a:gd name="connsiteY361" fmla="*/ 2151492 h 5610019"/>
                    <a:gd name="connsiteX362" fmla="*/ 450533 w 5608880"/>
                    <a:gd name="connsiteY362" fmla="*/ 2105772 h 5610019"/>
                    <a:gd name="connsiteX363" fmla="*/ 432435 w 5608880"/>
                    <a:gd name="connsiteY363" fmla="*/ 2073387 h 5610019"/>
                    <a:gd name="connsiteX364" fmla="*/ 437197 w 5608880"/>
                    <a:gd name="connsiteY364" fmla="*/ 2059100 h 5610019"/>
                    <a:gd name="connsiteX365" fmla="*/ 473393 w 5608880"/>
                    <a:gd name="connsiteY365" fmla="*/ 2125775 h 5610019"/>
                    <a:gd name="connsiteX366" fmla="*/ 523875 w 5608880"/>
                    <a:gd name="connsiteY366" fmla="*/ 2132442 h 5610019"/>
                    <a:gd name="connsiteX367" fmla="*/ 515303 w 5608880"/>
                    <a:gd name="connsiteY367" fmla="*/ 2088627 h 5610019"/>
                    <a:gd name="connsiteX368" fmla="*/ 584835 w 5608880"/>
                    <a:gd name="connsiteY368" fmla="*/ 2071482 h 5610019"/>
                    <a:gd name="connsiteX369" fmla="*/ 477203 w 5608880"/>
                    <a:gd name="connsiteY369" fmla="*/ 2034335 h 5610019"/>
                    <a:gd name="connsiteX370" fmla="*/ 396240 w 5608880"/>
                    <a:gd name="connsiteY370" fmla="*/ 1984804 h 5610019"/>
                    <a:gd name="connsiteX371" fmla="*/ 350520 w 5608880"/>
                    <a:gd name="connsiteY371" fmla="*/ 2023857 h 5610019"/>
                    <a:gd name="connsiteX372" fmla="*/ 5266373 w 5608880"/>
                    <a:gd name="connsiteY372" fmla="*/ 2386760 h 5610019"/>
                    <a:gd name="connsiteX373" fmla="*/ 5321618 w 5608880"/>
                    <a:gd name="connsiteY373" fmla="*/ 2400095 h 5610019"/>
                    <a:gd name="connsiteX374" fmla="*/ 5368290 w 5608880"/>
                    <a:gd name="connsiteY374" fmla="*/ 2636314 h 5610019"/>
                    <a:gd name="connsiteX375" fmla="*/ 5323523 w 5608880"/>
                    <a:gd name="connsiteY375" fmla="*/ 2622027 h 5610019"/>
                    <a:gd name="connsiteX376" fmla="*/ 5381625 w 5608880"/>
                    <a:gd name="connsiteY376" fmla="*/ 2666795 h 5610019"/>
                    <a:gd name="connsiteX377" fmla="*/ 5395913 w 5608880"/>
                    <a:gd name="connsiteY377" fmla="*/ 2654412 h 5610019"/>
                    <a:gd name="connsiteX378" fmla="*/ 5365433 w 5608880"/>
                    <a:gd name="connsiteY378" fmla="*/ 2558210 h 5610019"/>
                    <a:gd name="connsiteX379" fmla="*/ 5453063 w 5608880"/>
                    <a:gd name="connsiteY379" fmla="*/ 2599167 h 5610019"/>
                    <a:gd name="connsiteX380" fmla="*/ 5480685 w 5608880"/>
                    <a:gd name="connsiteY380" fmla="*/ 2576307 h 5610019"/>
                    <a:gd name="connsiteX381" fmla="*/ 5363528 w 5608880"/>
                    <a:gd name="connsiteY381" fmla="*/ 2547732 h 5610019"/>
                    <a:gd name="connsiteX382" fmla="*/ 5334953 w 5608880"/>
                    <a:gd name="connsiteY382" fmla="*/ 2400095 h 5610019"/>
                    <a:gd name="connsiteX383" fmla="*/ 5368290 w 5608880"/>
                    <a:gd name="connsiteY383" fmla="*/ 2393427 h 5610019"/>
                    <a:gd name="connsiteX384" fmla="*/ 5266373 w 5608880"/>
                    <a:gd name="connsiteY384" fmla="*/ 2386760 h 5610019"/>
                    <a:gd name="connsiteX385" fmla="*/ 5199698 w 5608880"/>
                    <a:gd name="connsiteY385" fmla="*/ 2414382 h 5610019"/>
                    <a:gd name="connsiteX386" fmla="*/ 5226368 w 5608880"/>
                    <a:gd name="connsiteY386" fmla="*/ 2527730 h 5610019"/>
                    <a:gd name="connsiteX387" fmla="*/ 5127308 w 5608880"/>
                    <a:gd name="connsiteY387" fmla="*/ 2531539 h 5610019"/>
                    <a:gd name="connsiteX388" fmla="*/ 5150168 w 5608880"/>
                    <a:gd name="connsiteY388" fmla="*/ 2475342 h 5610019"/>
                    <a:gd name="connsiteX389" fmla="*/ 5095875 w 5608880"/>
                    <a:gd name="connsiteY389" fmla="*/ 2543922 h 5610019"/>
                    <a:gd name="connsiteX390" fmla="*/ 5227320 w 5608880"/>
                    <a:gd name="connsiteY390" fmla="*/ 2540112 h 5610019"/>
                    <a:gd name="connsiteX391" fmla="*/ 5253990 w 5608880"/>
                    <a:gd name="connsiteY391" fmla="*/ 2681082 h 5610019"/>
                    <a:gd name="connsiteX392" fmla="*/ 5263515 w 5608880"/>
                    <a:gd name="connsiteY392" fmla="*/ 2646792 h 5610019"/>
                    <a:gd name="connsiteX393" fmla="*/ 5238750 w 5608880"/>
                    <a:gd name="connsiteY393" fmla="*/ 2526777 h 5610019"/>
                    <a:gd name="connsiteX394" fmla="*/ 5318760 w 5608880"/>
                    <a:gd name="connsiteY394" fmla="*/ 2600120 h 5610019"/>
                    <a:gd name="connsiteX395" fmla="*/ 5333048 w 5608880"/>
                    <a:gd name="connsiteY395" fmla="*/ 2585832 h 5610019"/>
                    <a:gd name="connsiteX396" fmla="*/ 5283518 w 5608880"/>
                    <a:gd name="connsiteY396" fmla="*/ 2425812 h 5610019"/>
                    <a:gd name="connsiteX397" fmla="*/ 5305425 w 5608880"/>
                    <a:gd name="connsiteY397" fmla="*/ 2562020 h 5610019"/>
                    <a:gd name="connsiteX398" fmla="*/ 5256848 w 5608880"/>
                    <a:gd name="connsiteY398" fmla="*/ 2529635 h 5610019"/>
                    <a:gd name="connsiteX399" fmla="*/ 5268278 w 5608880"/>
                    <a:gd name="connsiteY399" fmla="*/ 2509632 h 5610019"/>
                    <a:gd name="connsiteX400" fmla="*/ 5234940 w 5608880"/>
                    <a:gd name="connsiteY400" fmla="*/ 2522967 h 5610019"/>
                    <a:gd name="connsiteX401" fmla="*/ 5206365 w 5608880"/>
                    <a:gd name="connsiteY401" fmla="*/ 2377235 h 5610019"/>
                    <a:gd name="connsiteX402" fmla="*/ 5199698 w 5608880"/>
                    <a:gd name="connsiteY402" fmla="*/ 2414382 h 5610019"/>
                    <a:gd name="connsiteX403" fmla="*/ 5357813 w 5608880"/>
                    <a:gd name="connsiteY403" fmla="*/ 2466770 h 5610019"/>
                    <a:gd name="connsiteX404" fmla="*/ 5441633 w 5608880"/>
                    <a:gd name="connsiteY404" fmla="*/ 2409620 h 5610019"/>
                    <a:gd name="connsiteX405" fmla="*/ 5357813 w 5608880"/>
                    <a:gd name="connsiteY405" fmla="*/ 2466770 h 5610019"/>
                    <a:gd name="connsiteX406" fmla="*/ 5380673 w 5608880"/>
                    <a:gd name="connsiteY406" fmla="*/ 2517252 h 5610019"/>
                    <a:gd name="connsiteX407" fmla="*/ 5409248 w 5608880"/>
                    <a:gd name="connsiteY407" fmla="*/ 2531539 h 5610019"/>
                    <a:gd name="connsiteX408" fmla="*/ 5470208 w 5608880"/>
                    <a:gd name="connsiteY408" fmla="*/ 2478200 h 5610019"/>
                    <a:gd name="connsiteX409" fmla="*/ 5380673 w 5608880"/>
                    <a:gd name="connsiteY409" fmla="*/ 2517252 h 5610019"/>
                    <a:gd name="connsiteX410" fmla="*/ 297180 w 5608880"/>
                    <a:gd name="connsiteY410" fmla="*/ 2666795 h 5610019"/>
                    <a:gd name="connsiteX411" fmla="*/ 269558 w 5608880"/>
                    <a:gd name="connsiteY411" fmla="*/ 2702037 h 5610019"/>
                    <a:gd name="connsiteX412" fmla="*/ 213360 w 5608880"/>
                    <a:gd name="connsiteY412" fmla="*/ 2643935 h 5610019"/>
                    <a:gd name="connsiteX413" fmla="*/ 169545 w 5608880"/>
                    <a:gd name="connsiteY413" fmla="*/ 2685845 h 5610019"/>
                    <a:gd name="connsiteX414" fmla="*/ 202883 w 5608880"/>
                    <a:gd name="connsiteY414" fmla="*/ 2755377 h 5610019"/>
                    <a:gd name="connsiteX415" fmla="*/ 186690 w 5608880"/>
                    <a:gd name="connsiteY415" fmla="*/ 2788714 h 5610019"/>
                    <a:gd name="connsiteX416" fmla="*/ 248603 w 5608880"/>
                    <a:gd name="connsiteY416" fmla="*/ 2816337 h 5610019"/>
                    <a:gd name="connsiteX417" fmla="*/ 294322 w 5608880"/>
                    <a:gd name="connsiteY417" fmla="*/ 2812527 h 5610019"/>
                    <a:gd name="connsiteX418" fmla="*/ 189547 w 5608880"/>
                    <a:gd name="connsiteY418" fmla="*/ 2678225 h 5610019"/>
                    <a:gd name="connsiteX419" fmla="*/ 263843 w 5608880"/>
                    <a:gd name="connsiteY419" fmla="*/ 2757282 h 5610019"/>
                    <a:gd name="connsiteX420" fmla="*/ 307658 w 5608880"/>
                    <a:gd name="connsiteY420" fmla="*/ 2760139 h 5610019"/>
                    <a:gd name="connsiteX421" fmla="*/ 308610 w 5608880"/>
                    <a:gd name="connsiteY421" fmla="*/ 2713467 h 5610019"/>
                    <a:gd name="connsiteX422" fmla="*/ 366712 w 5608880"/>
                    <a:gd name="connsiteY422" fmla="*/ 2836339 h 5610019"/>
                    <a:gd name="connsiteX423" fmla="*/ 430530 w 5608880"/>
                    <a:gd name="connsiteY423" fmla="*/ 2820147 h 5610019"/>
                    <a:gd name="connsiteX424" fmla="*/ 500062 w 5608880"/>
                    <a:gd name="connsiteY424" fmla="*/ 2716325 h 5610019"/>
                    <a:gd name="connsiteX425" fmla="*/ 495300 w 5608880"/>
                    <a:gd name="connsiteY425" fmla="*/ 2700132 h 5610019"/>
                    <a:gd name="connsiteX426" fmla="*/ 352425 w 5608880"/>
                    <a:gd name="connsiteY426" fmla="*/ 2664889 h 5610019"/>
                    <a:gd name="connsiteX427" fmla="*/ 352425 w 5608880"/>
                    <a:gd name="connsiteY427" fmla="*/ 2621075 h 5610019"/>
                    <a:gd name="connsiteX428" fmla="*/ 297180 w 5608880"/>
                    <a:gd name="connsiteY428" fmla="*/ 2666795 h 5610019"/>
                    <a:gd name="connsiteX429" fmla="*/ 5125403 w 5608880"/>
                    <a:gd name="connsiteY429" fmla="*/ 2948735 h 5610019"/>
                    <a:gd name="connsiteX430" fmla="*/ 5412105 w 5608880"/>
                    <a:gd name="connsiteY430" fmla="*/ 2983025 h 5610019"/>
                    <a:gd name="connsiteX431" fmla="*/ 5414010 w 5608880"/>
                    <a:gd name="connsiteY431" fmla="*/ 3027792 h 5610019"/>
                    <a:gd name="connsiteX432" fmla="*/ 5356860 w 5608880"/>
                    <a:gd name="connsiteY432" fmla="*/ 3003980 h 5610019"/>
                    <a:gd name="connsiteX433" fmla="*/ 5260658 w 5608880"/>
                    <a:gd name="connsiteY433" fmla="*/ 3008742 h 5610019"/>
                    <a:gd name="connsiteX434" fmla="*/ 5284470 w 5608880"/>
                    <a:gd name="connsiteY434" fmla="*/ 2976357 h 5610019"/>
                    <a:gd name="connsiteX435" fmla="*/ 5234940 w 5608880"/>
                    <a:gd name="connsiteY435" fmla="*/ 3004932 h 5610019"/>
                    <a:gd name="connsiteX436" fmla="*/ 5277803 w 5608880"/>
                    <a:gd name="connsiteY436" fmla="*/ 3033507 h 5610019"/>
                    <a:gd name="connsiteX437" fmla="*/ 5273040 w 5608880"/>
                    <a:gd name="connsiteY437" fmla="*/ 3089705 h 5610019"/>
                    <a:gd name="connsiteX438" fmla="*/ 5174933 w 5608880"/>
                    <a:gd name="connsiteY438" fmla="*/ 3049700 h 5610019"/>
                    <a:gd name="connsiteX439" fmla="*/ 5117783 w 5608880"/>
                    <a:gd name="connsiteY439" fmla="*/ 2971595 h 5610019"/>
                    <a:gd name="connsiteX440" fmla="*/ 5274945 w 5608880"/>
                    <a:gd name="connsiteY440" fmla="*/ 3103039 h 5610019"/>
                    <a:gd name="connsiteX441" fmla="*/ 5273040 w 5608880"/>
                    <a:gd name="connsiteY441" fmla="*/ 3132567 h 5610019"/>
                    <a:gd name="connsiteX442" fmla="*/ 5133023 w 5608880"/>
                    <a:gd name="connsiteY442" fmla="*/ 3128757 h 5610019"/>
                    <a:gd name="connsiteX443" fmla="*/ 5113973 w 5608880"/>
                    <a:gd name="connsiteY443" fmla="*/ 3226864 h 5610019"/>
                    <a:gd name="connsiteX444" fmla="*/ 5197793 w 5608880"/>
                    <a:gd name="connsiteY444" fmla="*/ 3219245 h 5610019"/>
                    <a:gd name="connsiteX445" fmla="*/ 5129213 w 5608880"/>
                    <a:gd name="connsiteY445" fmla="*/ 3206862 h 5610019"/>
                    <a:gd name="connsiteX446" fmla="*/ 5138738 w 5608880"/>
                    <a:gd name="connsiteY446" fmla="*/ 3141139 h 5610019"/>
                    <a:gd name="connsiteX447" fmla="*/ 5274945 w 5608880"/>
                    <a:gd name="connsiteY447" fmla="*/ 3148760 h 5610019"/>
                    <a:gd name="connsiteX448" fmla="*/ 5274945 w 5608880"/>
                    <a:gd name="connsiteY448" fmla="*/ 3226864 h 5610019"/>
                    <a:gd name="connsiteX449" fmla="*/ 5292090 w 5608880"/>
                    <a:gd name="connsiteY449" fmla="*/ 3211625 h 5610019"/>
                    <a:gd name="connsiteX450" fmla="*/ 5289233 w 5608880"/>
                    <a:gd name="connsiteY450" fmla="*/ 3036364 h 5610019"/>
                    <a:gd name="connsiteX451" fmla="*/ 5356860 w 5608880"/>
                    <a:gd name="connsiteY451" fmla="*/ 3011600 h 5610019"/>
                    <a:gd name="connsiteX452" fmla="*/ 5421630 w 5608880"/>
                    <a:gd name="connsiteY452" fmla="*/ 3049700 h 5610019"/>
                    <a:gd name="connsiteX453" fmla="*/ 5434965 w 5608880"/>
                    <a:gd name="connsiteY453" fmla="*/ 3037317 h 5610019"/>
                    <a:gd name="connsiteX454" fmla="*/ 5423535 w 5608880"/>
                    <a:gd name="connsiteY454" fmla="*/ 2981120 h 5610019"/>
                    <a:gd name="connsiteX455" fmla="*/ 5454015 w 5608880"/>
                    <a:gd name="connsiteY455" fmla="*/ 2965880 h 5610019"/>
                    <a:gd name="connsiteX456" fmla="*/ 5270183 w 5608880"/>
                    <a:gd name="connsiteY456" fmla="*/ 2950639 h 5610019"/>
                    <a:gd name="connsiteX457" fmla="*/ 5155883 w 5608880"/>
                    <a:gd name="connsiteY457" fmla="*/ 2931589 h 5610019"/>
                    <a:gd name="connsiteX458" fmla="*/ 5125403 w 5608880"/>
                    <a:gd name="connsiteY458" fmla="*/ 2948735 h 5610019"/>
                    <a:gd name="connsiteX459" fmla="*/ 5328285 w 5608880"/>
                    <a:gd name="connsiteY459" fmla="*/ 3047795 h 5610019"/>
                    <a:gd name="connsiteX460" fmla="*/ 5374005 w 5608880"/>
                    <a:gd name="connsiteY460" fmla="*/ 3076370 h 5610019"/>
                    <a:gd name="connsiteX461" fmla="*/ 5379720 w 5608880"/>
                    <a:gd name="connsiteY461" fmla="*/ 3208767 h 5610019"/>
                    <a:gd name="connsiteX462" fmla="*/ 5334953 w 5608880"/>
                    <a:gd name="connsiteY462" fmla="*/ 3190670 h 5610019"/>
                    <a:gd name="connsiteX463" fmla="*/ 5385435 w 5608880"/>
                    <a:gd name="connsiteY463" fmla="*/ 3239247 h 5610019"/>
                    <a:gd name="connsiteX464" fmla="*/ 5402580 w 5608880"/>
                    <a:gd name="connsiteY464" fmla="*/ 3226864 h 5610019"/>
                    <a:gd name="connsiteX465" fmla="*/ 5387340 w 5608880"/>
                    <a:gd name="connsiteY465" fmla="*/ 3075417 h 5610019"/>
                    <a:gd name="connsiteX466" fmla="*/ 5429250 w 5608880"/>
                    <a:gd name="connsiteY466" fmla="*/ 3075417 h 5610019"/>
                    <a:gd name="connsiteX467" fmla="*/ 5328285 w 5608880"/>
                    <a:gd name="connsiteY467" fmla="*/ 3047795 h 5610019"/>
                    <a:gd name="connsiteX468" fmla="*/ 5317808 w 5608880"/>
                    <a:gd name="connsiteY468" fmla="*/ 3084942 h 5610019"/>
                    <a:gd name="connsiteX469" fmla="*/ 5322570 w 5608880"/>
                    <a:gd name="connsiteY469" fmla="*/ 3188764 h 5610019"/>
                    <a:gd name="connsiteX470" fmla="*/ 5335905 w 5608880"/>
                    <a:gd name="connsiteY470" fmla="*/ 3181145 h 5610019"/>
                    <a:gd name="connsiteX471" fmla="*/ 5332095 w 5608880"/>
                    <a:gd name="connsiteY471" fmla="*/ 3077322 h 5610019"/>
                    <a:gd name="connsiteX472" fmla="*/ 5317808 w 5608880"/>
                    <a:gd name="connsiteY472" fmla="*/ 3084942 h 5610019"/>
                    <a:gd name="connsiteX473" fmla="*/ 5398770 w 5608880"/>
                    <a:gd name="connsiteY473" fmla="*/ 3148760 h 5610019"/>
                    <a:gd name="connsiteX474" fmla="*/ 5472113 w 5608880"/>
                    <a:gd name="connsiteY474" fmla="*/ 3127805 h 5610019"/>
                    <a:gd name="connsiteX475" fmla="*/ 5398770 w 5608880"/>
                    <a:gd name="connsiteY475" fmla="*/ 3148760 h 5610019"/>
                    <a:gd name="connsiteX476" fmla="*/ 510540 w 5608880"/>
                    <a:gd name="connsiteY476" fmla="*/ 3373550 h 5610019"/>
                    <a:gd name="connsiteX477" fmla="*/ 478155 w 5608880"/>
                    <a:gd name="connsiteY477" fmla="*/ 3384980 h 5610019"/>
                    <a:gd name="connsiteX478" fmla="*/ 463868 w 5608880"/>
                    <a:gd name="connsiteY478" fmla="*/ 3315447 h 5610019"/>
                    <a:gd name="connsiteX479" fmla="*/ 441960 w 5608880"/>
                    <a:gd name="connsiteY479" fmla="*/ 3327830 h 5610019"/>
                    <a:gd name="connsiteX480" fmla="*/ 351472 w 5608880"/>
                    <a:gd name="connsiteY480" fmla="*/ 3274489 h 5610019"/>
                    <a:gd name="connsiteX481" fmla="*/ 314325 w 5608880"/>
                    <a:gd name="connsiteY481" fmla="*/ 3395457 h 5610019"/>
                    <a:gd name="connsiteX482" fmla="*/ 263843 w 5608880"/>
                    <a:gd name="connsiteY482" fmla="*/ 3472610 h 5610019"/>
                    <a:gd name="connsiteX483" fmla="*/ 301943 w 5608880"/>
                    <a:gd name="connsiteY483" fmla="*/ 3455464 h 5610019"/>
                    <a:gd name="connsiteX484" fmla="*/ 290512 w 5608880"/>
                    <a:gd name="connsiteY484" fmla="*/ 3442130 h 5610019"/>
                    <a:gd name="connsiteX485" fmla="*/ 333375 w 5608880"/>
                    <a:gd name="connsiteY485" fmla="*/ 3434510 h 5610019"/>
                    <a:gd name="connsiteX486" fmla="*/ 386715 w 5608880"/>
                    <a:gd name="connsiteY486" fmla="*/ 3484039 h 5610019"/>
                    <a:gd name="connsiteX487" fmla="*/ 369570 w 5608880"/>
                    <a:gd name="connsiteY487" fmla="*/ 3525950 h 5610019"/>
                    <a:gd name="connsiteX488" fmla="*/ 514350 w 5608880"/>
                    <a:gd name="connsiteY488" fmla="*/ 3458322 h 5610019"/>
                    <a:gd name="connsiteX489" fmla="*/ 503872 w 5608880"/>
                    <a:gd name="connsiteY489" fmla="*/ 3417364 h 5610019"/>
                    <a:gd name="connsiteX490" fmla="*/ 539115 w 5608880"/>
                    <a:gd name="connsiteY490" fmla="*/ 3371645 h 5610019"/>
                    <a:gd name="connsiteX491" fmla="*/ 515303 w 5608880"/>
                    <a:gd name="connsiteY491" fmla="*/ 3255439 h 5610019"/>
                    <a:gd name="connsiteX492" fmla="*/ 510540 w 5608880"/>
                    <a:gd name="connsiteY492" fmla="*/ 3373550 h 5610019"/>
                    <a:gd name="connsiteX493" fmla="*/ 5063490 w 5608880"/>
                    <a:gd name="connsiteY493" fmla="*/ 3882185 h 5610019"/>
                    <a:gd name="connsiteX494" fmla="*/ 5035868 w 5608880"/>
                    <a:gd name="connsiteY494" fmla="*/ 3942192 h 5610019"/>
                    <a:gd name="connsiteX495" fmla="*/ 5140643 w 5608880"/>
                    <a:gd name="connsiteY495" fmla="*/ 4004105 h 5610019"/>
                    <a:gd name="connsiteX496" fmla="*/ 5174933 w 5608880"/>
                    <a:gd name="connsiteY496" fmla="*/ 3935525 h 5610019"/>
                    <a:gd name="connsiteX497" fmla="*/ 5205413 w 5608880"/>
                    <a:gd name="connsiteY497" fmla="*/ 3970767 h 5610019"/>
                    <a:gd name="connsiteX498" fmla="*/ 5186363 w 5608880"/>
                    <a:gd name="connsiteY498" fmla="*/ 4011725 h 5610019"/>
                    <a:gd name="connsiteX499" fmla="*/ 5156835 w 5608880"/>
                    <a:gd name="connsiteY499" fmla="*/ 4012677 h 5610019"/>
                    <a:gd name="connsiteX500" fmla="*/ 5157788 w 5608880"/>
                    <a:gd name="connsiteY500" fmla="*/ 4039347 h 5610019"/>
                    <a:gd name="connsiteX501" fmla="*/ 5206365 w 5608880"/>
                    <a:gd name="connsiteY501" fmla="*/ 3930762 h 5610019"/>
                    <a:gd name="connsiteX502" fmla="*/ 5085398 w 5608880"/>
                    <a:gd name="connsiteY502" fmla="*/ 3860277 h 5610019"/>
                    <a:gd name="connsiteX503" fmla="*/ 5063490 w 5608880"/>
                    <a:gd name="connsiteY503" fmla="*/ 3882185 h 5610019"/>
                    <a:gd name="connsiteX504" fmla="*/ 541973 w 5608880"/>
                    <a:gd name="connsiteY504" fmla="*/ 3986007 h 5610019"/>
                    <a:gd name="connsiteX505" fmla="*/ 527685 w 5608880"/>
                    <a:gd name="connsiteY505" fmla="*/ 4060302 h 5610019"/>
                    <a:gd name="connsiteX506" fmla="*/ 477203 w 5608880"/>
                    <a:gd name="connsiteY506" fmla="*/ 4009820 h 5610019"/>
                    <a:gd name="connsiteX507" fmla="*/ 482918 w 5608880"/>
                    <a:gd name="connsiteY507" fmla="*/ 3933620 h 5610019"/>
                    <a:gd name="connsiteX508" fmla="*/ 498158 w 5608880"/>
                    <a:gd name="connsiteY508" fmla="*/ 4076495 h 5610019"/>
                    <a:gd name="connsiteX509" fmla="*/ 573405 w 5608880"/>
                    <a:gd name="connsiteY509" fmla="*/ 4047920 h 5610019"/>
                    <a:gd name="connsiteX510" fmla="*/ 561975 w 5608880"/>
                    <a:gd name="connsiteY510" fmla="*/ 3942192 h 5610019"/>
                    <a:gd name="connsiteX511" fmla="*/ 588645 w 5608880"/>
                    <a:gd name="connsiteY511" fmla="*/ 3926952 h 5610019"/>
                    <a:gd name="connsiteX512" fmla="*/ 627698 w 5608880"/>
                    <a:gd name="connsiteY512" fmla="*/ 3981245 h 5610019"/>
                    <a:gd name="connsiteX513" fmla="*/ 619125 w 5608880"/>
                    <a:gd name="connsiteY513" fmla="*/ 4042205 h 5610019"/>
                    <a:gd name="connsiteX514" fmla="*/ 650558 w 5608880"/>
                    <a:gd name="connsiteY514" fmla="*/ 3980292 h 5610019"/>
                    <a:gd name="connsiteX515" fmla="*/ 564833 w 5608880"/>
                    <a:gd name="connsiteY515" fmla="*/ 3906950 h 5610019"/>
                    <a:gd name="connsiteX516" fmla="*/ 541973 w 5608880"/>
                    <a:gd name="connsiteY516" fmla="*/ 3986007 h 5610019"/>
                    <a:gd name="connsiteX517" fmla="*/ 4967288 w 5608880"/>
                    <a:gd name="connsiteY517" fmla="*/ 4047920 h 5610019"/>
                    <a:gd name="connsiteX518" fmla="*/ 4942523 w 5608880"/>
                    <a:gd name="connsiteY518" fmla="*/ 4069827 h 5610019"/>
                    <a:gd name="connsiteX519" fmla="*/ 5054918 w 5608880"/>
                    <a:gd name="connsiteY519" fmla="*/ 4140312 h 5610019"/>
                    <a:gd name="connsiteX520" fmla="*/ 5064443 w 5608880"/>
                    <a:gd name="connsiteY520" fmla="*/ 4119357 h 5610019"/>
                    <a:gd name="connsiteX521" fmla="*/ 4987290 w 5608880"/>
                    <a:gd name="connsiteY521" fmla="*/ 4068875 h 5610019"/>
                    <a:gd name="connsiteX522" fmla="*/ 5012055 w 5608880"/>
                    <a:gd name="connsiteY522" fmla="*/ 4013630 h 5610019"/>
                    <a:gd name="connsiteX523" fmla="*/ 5094923 w 5608880"/>
                    <a:gd name="connsiteY523" fmla="*/ 4061255 h 5610019"/>
                    <a:gd name="connsiteX524" fmla="*/ 5125403 w 5608880"/>
                    <a:gd name="connsiteY524" fmla="*/ 4052682 h 5610019"/>
                    <a:gd name="connsiteX525" fmla="*/ 5023485 w 5608880"/>
                    <a:gd name="connsiteY525" fmla="*/ 3990770 h 5610019"/>
                    <a:gd name="connsiteX526" fmla="*/ 4967288 w 5608880"/>
                    <a:gd name="connsiteY526" fmla="*/ 4047920 h 5610019"/>
                    <a:gd name="connsiteX527" fmla="*/ 4878705 w 5608880"/>
                    <a:gd name="connsiteY527" fmla="*/ 4065064 h 5610019"/>
                    <a:gd name="connsiteX528" fmla="*/ 4889183 w 5608880"/>
                    <a:gd name="connsiteY528" fmla="*/ 4103164 h 5610019"/>
                    <a:gd name="connsiteX529" fmla="*/ 4904423 w 5608880"/>
                    <a:gd name="connsiteY529" fmla="*/ 4082210 h 5610019"/>
                    <a:gd name="connsiteX530" fmla="*/ 4878705 w 5608880"/>
                    <a:gd name="connsiteY530" fmla="*/ 4065064 h 5610019"/>
                    <a:gd name="connsiteX531" fmla="*/ 533400 w 5608880"/>
                    <a:gd name="connsiteY531" fmla="*/ 4166982 h 5610019"/>
                    <a:gd name="connsiteX532" fmla="*/ 604837 w 5608880"/>
                    <a:gd name="connsiteY532" fmla="*/ 4210797 h 5610019"/>
                    <a:gd name="connsiteX533" fmla="*/ 596265 w 5608880"/>
                    <a:gd name="connsiteY533" fmla="*/ 4187937 h 5610019"/>
                    <a:gd name="connsiteX534" fmla="*/ 551498 w 5608880"/>
                    <a:gd name="connsiteY534" fmla="*/ 4141264 h 5610019"/>
                    <a:gd name="connsiteX535" fmla="*/ 639128 w 5608880"/>
                    <a:gd name="connsiteY535" fmla="*/ 4104117 h 5610019"/>
                    <a:gd name="connsiteX536" fmla="*/ 658178 w 5608880"/>
                    <a:gd name="connsiteY536" fmla="*/ 4180317 h 5610019"/>
                    <a:gd name="connsiteX537" fmla="*/ 659130 w 5608880"/>
                    <a:gd name="connsiteY537" fmla="*/ 4095545 h 5610019"/>
                    <a:gd name="connsiteX538" fmla="*/ 533400 w 5608880"/>
                    <a:gd name="connsiteY538" fmla="*/ 4166982 h 5610019"/>
                    <a:gd name="connsiteX539" fmla="*/ 4914900 w 5608880"/>
                    <a:gd name="connsiteY539" fmla="*/ 4117452 h 5610019"/>
                    <a:gd name="connsiteX540" fmla="*/ 5024438 w 5608880"/>
                    <a:gd name="connsiteY540" fmla="*/ 4195557 h 5610019"/>
                    <a:gd name="connsiteX541" fmla="*/ 5039678 w 5608880"/>
                    <a:gd name="connsiteY541" fmla="*/ 4176507 h 5610019"/>
                    <a:gd name="connsiteX542" fmla="*/ 4923473 w 5608880"/>
                    <a:gd name="connsiteY542" fmla="*/ 4095545 h 5610019"/>
                    <a:gd name="connsiteX543" fmla="*/ 4914900 w 5608880"/>
                    <a:gd name="connsiteY543" fmla="*/ 4117452 h 5610019"/>
                    <a:gd name="connsiteX544" fmla="*/ 4886325 w 5608880"/>
                    <a:gd name="connsiteY544" fmla="*/ 4166030 h 5610019"/>
                    <a:gd name="connsiteX545" fmla="*/ 4860608 w 5608880"/>
                    <a:gd name="connsiteY545" fmla="*/ 4184127 h 5610019"/>
                    <a:gd name="connsiteX546" fmla="*/ 4973955 w 5608880"/>
                    <a:gd name="connsiteY546" fmla="*/ 4266995 h 5610019"/>
                    <a:gd name="connsiteX547" fmla="*/ 4988243 w 5608880"/>
                    <a:gd name="connsiteY547" fmla="*/ 4246992 h 5610019"/>
                    <a:gd name="connsiteX548" fmla="*/ 4910138 w 5608880"/>
                    <a:gd name="connsiteY548" fmla="*/ 4187937 h 5610019"/>
                    <a:gd name="connsiteX549" fmla="*/ 4916805 w 5608880"/>
                    <a:gd name="connsiteY549" fmla="*/ 4133645 h 5610019"/>
                    <a:gd name="connsiteX550" fmla="*/ 4886325 w 5608880"/>
                    <a:gd name="connsiteY550" fmla="*/ 4166030 h 5610019"/>
                    <a:gd name="connsiteX551" fmla="*/ 582930 w 5608880"/>
                    <a:gd name="connsiteY551" fmla="*/ 4246992 h 5610019"/>
                    <a:gd name="connsiteX552" fmla="*/ 595312 w 5608880"/>
                    <a:gd name="connsiteY552" fmla="*/ 4267947 h 5610019"/>
                    <a:gd name="connsiteX553" fmla="*/ 681037 w 5608880"/>
                    <a:gd name="connsiteY553" fmla="*/ 4214607 h 5610019"/>
                    <a:gd name="connsiteX554" fmla="*/ 720090 w 5608880"/>
                    <a:gd name="connsiteY554" fmla="*/ 4260327 h 5610019"/>
                    <a:gd name="connsiteX555" fmla="*/ 631508 w 5608880"/>
                    <a:gd name="connsiteY555" fmla="*/ 4320334 h 5610019"/>
                    <a:gd name="connsiteX556" fmla="*/ 644843 w 5608880"/>
                    <a:gd name="connsiteY556" fmla="*/ 4342242 h 5610019"/>
                    <a:gd name="connsiteX557" fmla="*/ 741998 w 5608880"/>
                    <a:gd name="connsiteY557" fmla="*/ 4272710 h 5610019"/>
                    <a:gd name="connsiteX558" fmla="*/ 701992 w 5608880"/>
                    <a:gd name="connsiteY558" fmla="*/ 4198415 h 5610019"/>
                    <a:gd name="connsiteX559" fmla="*/ 757237 w 5608880"/>
                    <a:gd name="connsiteY559" fmla="*/ 4163172 h 5610019"/>
                    <a:gd name="connsiteX560" fmla="*/ 744855 w 5608880"/>
                    <a:gd name="connsiteY560" fmla="*/ 4142217 h 5610019"/>
                    <a:gd name="connsiteX561" fmla="*/ 582930 w 5608880"/>
                    <a:gd name="connsiteY561" fmla="*/ 4246992 h 5610019"/>
                    <a:gd name="connsiteX562" fmla="*/ 4794885 w 5608880"/>
                    <a:gd name="connsiteY562" fmla="*/ 4314620 h 5610019"/>
                    <a:gd name="connsiteX563" fmla="*/ 4904423 w 5608880"/>
                    <a:gd name="connsiteY563" fmla="*/ 4358434 h 5610019"/>
                    <a:gd name="connsiteX564" fmla="*/ 4918710 w 5608880"/>
                    <a:gd name="connsiteY564" fmla="*/ 4266042 h 5610019"/>
                    <a:gd name="connsiteX565" fmla="*/ 4901565 w 5608880"/>
                    <a:gd name="connsiteY565" fmla="*/ 4335575 h 5610019"/>
                    <a:gd name="connsiteX566" fmla="*/ 4842510 w 5608880"/>
                    <a:gd name="connsiteY566" fmla="*/ 4336527 h 5610019"/>
                    <a:gd name="connsiteX567" fmla="*/ 4909185 w 5608880"/>
                    <a:gd name="connsiteY567" fmla="*/ 4248897 h 5610019"/>
                    <a:gd name="connsiteX568" fmla="*/ 4861560 w 5608880"/>
                    <a:gd name="connsiteY568" fmla="*/ 4228895 h 5610019"/>
                    <a:gd name="connsiteX569" fmla="*/ 4794885 w 5608880"/>
                    <a:gd name="connsiteY569" fmla="*/ 4314620 h 5610019"/>
                    <a:gd name="connsiteX570" fmla="*/ 738187 w 5608880"/>
                    <a:gd name="connsiteY570" fmla="*/ 4307952 h 5610019"/>
                    <a:gd name="connsiteX571" fmla="*/ 682943 w 5608880"/>
                    <a:gd name="connsiteY571" fmla="*/ 4362245 h 5610019"/>
                    <a:gd name="connsiteX572" fmla="*/ 754380 w 5608880"/>
                    <a:gd name="connsiteY572" fmla="*/ 4443207 h 5610019"/>
                    <a:gd name="connsiteX573" fmla="*/ 824865 w 5608880"/>
                    <a:gd name="connsiteY573" fmla="*/ 4381295 h 5610019"/>
                    <a:gd name="connsiteX574" fmla="*/ 738187 w 5608880"/>
                    <a:gd name="connsiteY574" fmla="*/ 4307952 h 5610019"/>
                    <a:gd name="connsiteX575" fmla="*/ 4701540 w 5608880"/>
                    <a:gd name="connsiteY575" fmla="*/ 4427015 h 5610019"/>
                    <a:gd name="connsiteX576" fmla="*/ 4792980 w 5608880"/>
                    <a:gd name="connsiteY576" fmla="*/ 4479402 h 5610019"/>
                    <a:gd name="connsiteX577" fmla="*/ 4831080 w 5608880"/>
                    <a:gd name="connsiteY577" fmla="*/ 4377484 h 5610019"/>
                    <a:gd name="connsiteX578" fmla="*/ 4799648 w 5608880"/>
                    <a:gd name="connsiteY578" fmla="*/ 4453684 h 5610019"/>
                    <a:gd name="connsiteX579" fmla="*/ 4746308 w 5608880"/>
                    <a:gd name="connsiteY579" fmla="*/ 4446065 h 5610019"/>
                    <a:gd name="connsiteX580" fmla="*/ 4816793 w 5608880"/>
                    <a:gd name="connsiteY580" fmla="*/ 4362245 h 5610019"/>
                    <a:gd name="connsiteX581" fmla="*/ 4774883 w 5608880"/>
                    <a:gd name="connsiteY581" fmla="*/ 4341290 h 5610019"/>
                    <a:gd name="connsiteX582" fmla="*/ 4701540 w 5608880"/>
                    <a:gd name="connsiteY582" fmla="*/ 4427015 h 5610019"/>
                    <a:gd name="connsiteX583" fmla="*/ 824865 w 5608880"/>
                    <a:gd name="connsiteY583" fmla="*/ 4422252 h 5610019"/>
                    <a:gd name="connsiteX584" fmla="*/ 773430 w 5608880"/>
                    <a:gd name="connsiteY584" fmla="*/ 4476545 h 5610019"/>
                    <a:gd name="connsiteX585" fmla="*/ 850583 w 5608880"/>
                    <a:gd name="connsiteY585" fmla="*/ 4556555 h 5610019"/>
                    <a:gd name="connsiteX586" fmla="*/ 913448 w 5608880"/>
                    <a:gd name="connsiteY586" fmla="*/ 4494642 h 5610019"/>
                    <a:gd name="connsiteX587" fmla="*/ 824865 w 5608880"/>
                    <a:gd name="connsiteY587" fmla="*/ 4422252 h 5610019"/>
                    <a:gd name="connsiteX588" fmla="*/ 4643438 w 5608880"/>
                    <a:gd name="connsiteY588" fmla="*/ 4449875 h 5610019"/>
                    <a:gd name="connsiteX589" fmla="*/ 4610100 w 5608880"/>
                    <a:gd name="connsiteY589" fmla="*/ 4505120 h 5610019"/>
                    <a:gd name="connsiteX590" fmla="*/ 4592955 w 5608880"/>
                    <a:gd name="connsiteY590" fmla="*/ 4495595 h 5610019"/>
                    <a:gd name="connsiteX591" fmla="*/ 4589145 w 5608880"/>
                    <a:gd name="connsiteY591" fmla="*/ 4516550 h 5610019"/>
                    <a:gd name="connsiteX592" fmla="*/ 4690110 w 5608880"/>
                    <a:gd name="connsiteY592" fmla="*/ 4610847 h 5610019"/>
                    <a:gd name="connsiteX593" fmla="*/ 4698683 w 5608880"/>
                    <a:gd name="connsiteY593" fmla="*/ 4588940 h 5610019"/>
                    <a:gd name="connsiteX594" fmla="*/ 4628198 w 5608880"/>
                    <a:gd name="connsiteY594" fmla="*/ 4516550 h 5610019"/>
                    <a:gd name="connsiteX595" fmla="*/ 4660583 w 5608880"/>
                    <a:gd name="connsiteY595" fmla="*/ 4469877 h 5610019"/>
                    <a:gd name="connsiteX596" fmla="*/ 4743450 w 5608880"/>
                    <a:gd name="connsiteY596" fmla="*/ 4543220 h 5610019"/>
                    <a:gd name="connsiteX597" fmla="*/ 4762500 w 5608880"/>
                    <a:gd name="connsiteY597" fmla="*/ 4527027 h 5610019"/>
                    <a:gd name="connsiteX598" fmla="*/ 4689158 w 5608880"/>
                    <a:gd name="connsiteY598" fmla="*/ 4459400 h 5610019"/>
                    <a:gd name="connsiteX599" fmla="*/ 4643438 w 5608880"/>
                    <a:gd name="connsiteY599" fmla="*/ 4449875 h 5610019"/>
                    <a:gd name="connsiteX600" fmla="*/ 849630 w 5608880"/>
                    <a:gd name="connsiteY600" fmla="*/ 4604180 h 5610019"/>
                    <a:gd name="connsiteX601" fmla="*/ 869633 w 5608880"/>
                    <a:gd name="connsiteY601" fmla="*/ 4616562 h 5610019"/>
                    <a:gd name="connsiteX602" fmla="*/ 1005840 w 5608880"/>
                    <a:gd name="connsiteY602" fmla="*/ 4489880 h 5610019"/>
                    <a:gd name="connsiteX603" fmla="*/ 994410 w 5608880"/>
                    <a:gd name="connsiteY603" fmla="*/ 4469877 h 5610019"/>
                    <a:gd name="connsiteX604" fmla="*/ 849630 w 5608880"/>
                    <a:gd name="connsiteY604" fmla="*/ 4604180 h 5610019"/>
                    <a:gd name="connsiteX605" fmla="*/ 4504373 w 5608880"/>
                    <a:gd name="connsiteY605" fmla="*/ 4523217 h 5610019"/>
                    <a:gd name="connsiteX606" fmla="*/ 4543425 w 5608880"/>
                    <a:gd name="connsiteY606" fmla="*/ 4521312 h 5610019"/>
                    <a:gd name="connsiteX607" fmla="*/ 4523423 w 5608880"/>
                    <a:gd name="connsiteY607" fmla="*/ 4499405 h 5610019"/>
                    <a:gd name="connsiteX608" fmla="*/ 4504373 w 5608880"/>
                    <a:gd name="connsiteY608" fmla="*/ 4523217 h 5610019"/>
                    <a:gd name="connsiteX609" fmla="*/ 4554855 w 5608880"/>
                    <a:gd name="connsiteY609" fmla="*/ 4535600 h 5610019"/>
                    <a:gd name="connsiteX610" fmla="*/ 4548188 w 5608880"/>
                    <a:gd name="connsiteY610" fmla="*/ 4559412 h 5610019"/>
                    <a:gd name="connsiteX611" fmla="*/ 4641533 w 5608880"/>
                    <a:gd name="connsiteY611" fmla="*/ 4652757 h 5610019"/>
                    <a:gd name="connsiteX612" fmla="*/ 4658678 w 5608880"/>
                    <a:gd name="connsiteY612" fmla="*/ 4636565 h 5610019"/>
                    <a:gd name="connsiteX613" fmla="*/ 4554855 w 5608880"/>
                    <a:gd name="connsiteY613" fmla="*/ 4535600 h 5610019"/>
                    <a:gd name="connsiteX614" fmla="*/ 4501515 w 5608880"/>
                    <a:gd name="connsiteY614" fmla="*/ 4603227 h 5610019"/>
                    <a:gd name="connsiteX615" fmla="*/ 4457700 w 5608880"/>
                    <a:gd name="connsiteY615" fmla="*/ 4648947 h 5610019"/>
                    <a:gd name="connsiteX616" fmla="*/ 4537710 w 5608880"/>
                    <a:gd name="connsiteY616" fmla="*/ 4742292 h 5610019"/>
                    <a:gd name="connsiteX617" fmla="*/ 4592003 w 5608880"/>
                    <a:gd name="connsiteY617" fmla="*/ 4686095 h 5610019"/>
                    <a:gd name="connsiteX618" fmla="*/ 4603433 w 5608880"/>
                    <a:gd name="connsiteY618" fmla="*/ 4743245 h 5610019"/>
                    <a:gd name="connsiteX619" fmla="*/ 4551998 w 5608880"/>
                    <a:gd name="connsiteY619" fmla="*/ 4755627 h 5610019"/>
                    <a:gd name="connsiteX620" fmla="*/ 4547235 w 5608880"/>
                    <a:gd name="connsiteY620" fmla="*/ 4779440 h 5610019"/>
                    <a:gd name="connsiteX621" fmla="*/ 4630103 w 5608880"/>
                    <a:gd name="connsiteY621" fmla="*/ 4733720 h 5610019"/>
                    <a:gd name="connsiteX622" fmla="*/ 4608195 w 5608880"/>
                    <a:gd name="connsiteY622" fmla="*/ 4671807 h 5610019"/>
                    <a:gd name="connsiteX623" fmla="*/ 4520565 w 5608880"/>
                    <a:gd name="connsiteY623" fmla="*/ 4579415 h 5610019"/>
                    <a:gd name="connsiteX624" fmla="*/ 4501515 w 5608880"/>
                    <a:gd name="connsiteY624" fmla="*/ 4603227 h 5610019"/>
                    <a:gd name="connsiteX625" fmla="*/ 1016317 w 5608880"/>
                    <a:gd name="connsiteY625" fmla="*/ 4623230 h 5610019"/>
                    <a:gd name="connsiteX626" fmla="*/ 967740 w 5608880"/>
                    <a:gd name="connsiteY626" fmla="*/ 4685142 h 5610019"/>
                    <a:gd name="connsiteX627" fmla="*/ 1054417 w 5608880"/>
                    <a:gd name="connsiteY627" fmla="*/ 4755627 h 5610019"/>
                    <a:gd name="connsiteX628" fmla="*/ 1108710 w 5608880"/>
                    <a:gd name="connsiteY628" fmla="*/ 4687047 h 5610019"/>
                    <a:gd name="connsiteX629" fmla="*/ 1016317 w 5608880"/>
                    <a:gd name="connsiteY629" fmla="*/ 4623230 h 5610019"/>
                    <a:gd name="connsiteX630" fmla="*/ 1151573 w 5608880"/>
                    <a:gd name="connsiteY630" fmla="*/ 4691809 h 5610019"/>
                    <a:gd name="connsiteX631" fmla="*/ 1123950 w 5608880"/>
                    <a:gd name="connsiteY631" fmla="*/ 4686095 h 5610019"/>
                    <a:gd name="connsiteX632" fmla="*/ 1136333 w 5608880"/>
                    <a:gd name="connsiteY632" fmla="*/ 4713717 h 5610019"/>
                    <a:gd name="connsiteX633" fmla="*/ 1063942 w 5608880"/>
                    <a:gd name="connsiteY633" fmla="*/ 4803252 h 5610019"/>
                    <a:gd name="connsiteX634" fmla="*/ 1084898 w 5608880"/>
                    <a:gd name="connsiteY634" fmla="*/ 4817540 h 5610019"/>
                    <a:gd name="connsiteX635" fmla="*/ 1157288 w 5608880"/>
                    <a:gd name="connsiteY635" fmla="*/ 4729909 h 5610019"/>
                    <a:gd name="connsiteX636" fmla="*/ 1186815 w 5608880"/>
                    <a:gd name="connsiteY636" fmla="*/ 4739434 h 5610019"/>
                    <a:gd name="connsiteX637" fmla="*/ 1175385 w 5608880"/>
                    <a:gd name="connsiteY637" fmla="*/ 4706097 h 5610019"/>
                    <a:gd name="connsiteX638" fmla="*/ 1192530 w 5608880"/>
                    <a:gd name="connsiteY638" fmla="*/ 4687047 h 5610019"/>
                    <a:gd name="connsiteX639" fmla="*/ 1224915 w 5608880"/>
                    <a:gd name="connsiteY639" fmla="*/ 4705145 h 5610019"/>
                    <a:gd name="connsiteX640" fmla="*/ 1151573 w 5608880"/>
                    <a:gd name="connsiteY640" fmla="*/ 4691809 h 5610019"/>
                    <a:gd name="connsiteX641" fmla="*/ 4360545 w 5608880"/>
                    <a:gd name="connsiteY641" fmla="*/ 4742292 h 5610019"/>
                    <a:gd name="connsiteX642" fmla="*/ 4348163 w 5608880"/>
                    <a:gd name="connsiteY642" fmla="*/ 4732767 h 5610019"/>
                    <a:gd name="connsiteX643" fmla="*/ 4334828 w 5608880"/>
                    <a:gd name="connsiteY643" fmla="*/ 4750865 h 5610019"/>
                    <a:gd name="connsiteX644" fmla="*/ 4424363 w 5608880"/>
                    <a:gd name="connsiteY644" fmla="*/ 4854687 h 5610019"/>
                    <a:gd name="connsiteX645" fmla="*/ 4440555 w 5608880"/>
                    <a:gd name="connsiteY645" fmla="*/ 4835637 h 5610019"/>
                    <a:gd name="connsiteX646" fmla="*/ 4384358 w 5608880"/>
                    <a:gd name="connsiteY646" fmla="*/ 4769915 h 5610019"/>
                    <a:gd name="connsiteX647" fmla="*/ 4412933 w 5608880"/>
                    <a:gd name="connsiteY647" fmla="*/ 4712765 h 5610019"/>
                    <a:gd name="connsiteX648" fmla="*/ 4491038 w 5608880"/>
                    <a:gd name="connsiteY648" fmla="*/ 4796584 h 5610019"/>
                    <a:gd name="connsiteX649" fmla="*/ 4508183 w 5608880"/>
                    <a:gd name="connsiteY649" fmla="*/ 4777534 h 5610019"/>
                    <a:gd name="connsiteX650" fmla="*/ 4431030 w 5608880"/>
                    <a:gd name="connsiteY650" fmla="*/ 4693715 h 5610019"/>
                    <a:gd name="connsiteX651" fmla="*/ 4360545 w 5608880"/>
                    <a:gd name="connsiteY651" fmla="*/ 4742292 h 5610019"/>
                    <a:gd name="connsiteX652" fmla="*/ 4170998 w 5608880"/>
                    <a:gd name="connsiteY652" fmla="*/ 4782297 h 5610019"/>
                    <a:gd name="connsiteX653" fmla="*/ 4271963 w 5608880"/>
                    <a:gd name="connsiteY653" fmla="*/ 4944222 h 5610019"/>
                    <a:gd name="connsiteX654" fmla="*/ 4391978 w 5608880"/>
                    <a:gd name="connsiteY654" fmla="*/ 4869927 h 5610019"/>
                    <a:gd name="connsiteX655" fmla="*/ 4382453 w 5608880"/>
                    <a:gd name="connsiteY655" fmla="*/ 4848972 h 5610019"/>
                    <a:gd name="connsiteX656" fmla="*/ 4282440 w 5608880"/>
                    <a:gd name="connsiteY656" fmla="*/ 4911837 h 5610019"/>
                    <a:gd name="connsiteX657" fmla="*/ 4246245 w 5608880"/>
                    <a:gd name="connsiteY657" fmla="*/ 4856592 h 5610019"/>
                    <a:gd name="connsiteX658" fmla="*/ 4335780 w 5608880"/>
                    <a:gd name="connsiteY658" fmla="*/ 4800395 h 5610019"/>
                    <a:gd name="connsiteX659" fmla="*/ 4324350 w 5608880"/>
                    <a:gd name="connsiteY659" fmla="*/ 4781345 h 5610019"/>
                    <a:gd name="connsiteX660" fmla="*/ 4233863 w 5608880"/>
                    <a:gd name="connsiteY660" fmla="*/ 4837542 h 5610019"/>
                    <a:gd name="connsiteX661" fmla="*/ 4203383 w 5608880"/>
                    <a:gd name="connsiteY661" fmla="*/ 4788012 h 5610019"/>
                    <a:gd name="connsiteX662" fmla="*/ 4297680 w 5608880"/>
                    <a:gd name="connsiteY662" fmla="*/ 4729909 h 5610019"/>
                    <a:gd name="connsiteX663" fmla="*/ 4289108 w 5608880"/>
                    <a:gd name="connsiteY663" fmla="*/ 4708002 h 5610019"/>
                    <a:gd name="connsiteX664" fmla="*/ 4170998 w 5608880"/>
                    <a:gd name="connsiteY664" fmla="*/ 4782297 h 5610019"/>
                    <a:gd name="connsiteX665" fmla="*/ 1321117 w 5608880"/>
                    <a:gd name="connsiteY665" fmla="*/ 4760390 h 5610019"/>
                    <a:gd name="connsiteX666" fmla="*/ 1214438 w 5608880"/>
                    <a:gd name="connsiteY666" fmla="*/ 4919457 h 5610019"/>
                    <a:gd name="connsiteX667" fmla="*/ 1236345 w 5608880"/>
                    <a:gd name="connsiteY667" fmla="*/ 4928982 h 5610019"/>
                    <a:gd name="connsiteX668" fmla="*/ 1344930 w 5608880"/>
                    <a:gd name="connsiteY668" fmla="*/ 4771820 h 5610019"/>
                    <a:gd name="connsiteX669" fmla="*/ 1321117 w 5608880"/>
                    <a:gd name="connsiteY669" fmla="*/ 4760390 h 5610019"/>
                    <a:gd name="connsiteX670" fmla="*/ 1271588 w 5608880"/>
                    <a:gd name="connsiteY670" fmla="*/ 4957557 h 5610019"/>
                    <a:gd name="connsiteX671" fmla="*/ 1319213 w 5608880"/>
                    <a:gd name="connsiteY671" fmla="*/ 4926125 h 5610019"/>
                    <a:gd name="connsiteX672" fmla="*/ 1364933 w 5608880"/>
                    <a:gd name="connsiteY672" fmla="*/ 4878500 h 5610019"/>
                    <a:gd name="connsiteX673" fmla="*/ 1402080 w 5608880"/>
                    <a:gd name="connsiteY673" fmla="*/ 4905170 h 5610019"/>
                    <a:gd name="connsiteX674" fmla="*/ 1345883 w 5608880"/>
                    <a:gd name="connsiteY674" fmla="*/ 5004230 h 5610019"/>
                    <a:gd name="connsiteX675" fmla="*/ 1367790 w 5608880"/>
                    <a:gd name="connsiteY675" fmla="*/ 5009945 h 5610019"/>
                    <a:gd name="connsiteX676" fmla="*/ 1425892 w 5608880"/>
                    <a:gd name="connsiteY676" fmla="*/ 4914695 h 5610019"/>
                    <a:gd name="connsiteX677" fmla="*/ 1365885 w 5608880"/>
                    <a:gd name="connsiteY677" fmla="*/ 4859450 h 5610019"/>
                    <a:gd name="connsiteX678" fmla="*/ 1346835 w 5608880"/>
                    <a:gd name="connsiteY678" fmla="*/ 4833732 h 5610019"/>
                    <a:gd name="connsiteX679" fmla="*/ 1271588 w 5608880"/>
                    <a:gd name="connsiteY679" fmla="*/ 4957557 h 5610019"/>
                    <a:gd name="connsiteX680" fmla="*/ 1499235 w 5608880"/>
                    <a:gd name="connsiteY680" fmla="*/ 4878500 h 5610019"/>
                    <a:gd name="connsiteX681" fmla="*/ 1470660 w 5608880"/>
                    <a:gd name="connsiteY681" fmla="*/ 4907075 h 5610019"/>
                    <a:gd name="connsiteX682" fmla="*/ 1438275 w 5608880"/>
                    <a:gd name="connsiteY682" fmla="*/ 4914695 h 5610019"/>
                    <a:gd name="connsiteX683" fmla="*/ 1460183 w 5608880"/>
                    <a:gd name="connsiteY683" fmla="*/ 4928982 h 5610019"/>
                    <a:gd name="connsiteX684" fmla="*/ 1404938 w 5608880"/>
                    <a:gd name="connsiteY684" fmla="*/ 5032805 h 5610019"/>
                    <a:gd name="connsiteX685" fmla="*/ 1422083 w 5608880"/>
                    <a:gd name="connsiteY685" fmla="*/ 5048045 h 5610019"/>
                    <a:gd name="connsiteX686" fmla="*/ 1479233 w 5608880"/>
                    <a:gd name="connsiteY686" fmla="*/ 4945175 h 5610019"/>
                    <a:gd name="connsiteX687" fmla="*/ 1518285 w 5608880"/>
                    <a:gd name="connsiteY687" fmla="*/ 4943270 h 5610019"/>
                    <a:gd name="connsiteX688" fmla="*/ 1489710 w 5608880"/>
                    <a:gd name="connsiteY688" fmla="*/ 4922315 h 5610019"/>
                    <a:gd name="connsiteX689" fmla="*/ 1539240 w 5608880"/>
                    <a:gd name="connsiteY689" fmla="*/ 4908027 h 5610019"/>
                    <a:gd name="connsiteX690" fmla="*/ 1544955 w 5608880"/>
                    <a:gd name="connsiteY690" fmla="*/ 4886120 h 5610019"/>
                    <a:gd name="connsiteX691" fmla="*/ 1499235 w 5608880"/>
                    <a:gd name="connsiteY691" fmla="*/ 4878500 h 5610019"/>
                    <a:gd name="connsiteX692" fmla="*/ 1520190 w 5608880"/>
                    <a:gd name="connsiteY692" fmla="*/ 4966130 h 5610019"/>
                    <a:gd name="connsiteX693" fmla="*/ 1478280 w 5608880"/>
                    <a:gd name="connsiteY693" fmla="*/ 5048997 h 5610019"/>
                    <a:gd name="connsiteX694" fmla="*/ 1574483 w 5608880"/>
                    <a:gd name="connsiteY694" fmla="*/ 5095670 h 5610019"/>
                    <a:gd name="connsiteX695" fmla="*/ 1614488 w 5608880"/>
                    <a:gd name="connsiteY695" fmla="*/ 5018517 h 5610019"/>
                    <a:gd name="connsiteX696" fmla="*/ 1520190 w 5608880"/>
                    <a:gd name="connsiteY696" fmla="*/ 4966130 h 5610019"/>
                    <a:gd name="connsiteX697" fmla="*/ 3892868 w 5608880"/>
                    <a:gd name="connsiteY697" fmla="*/ 5028995 h 5610019"/>
                    <a:gd name="connsiteX698" fmla="*/ 3972878 w 5608880"/>
                    <a:gd name="connsiteY698" fmla="*/ 5110909 h 5610019"/>
                    <a:gd name="connsiteX699" fmla="*/ 4033838 w 5608880"/>
                    <a:gd name="connsiteY699" fmla="*/ 5034709 h 5610019"/>
                    <a:gd name="connsiteX700" fmla="*/ 4011930 w 5608880"/>
                    <a:gd name="connsiteY700" fmla="*/ 5046140 h 5610019"/>
                    <a:gd name="connsiteX701" fmla="*/ 3983355 w 5608880"/>
                    <a:gd name="connsiteY701" fmla="*/ 5088050 h 5610019"/>
                    <a:gd name="connsiteX702" fmla="*/ 3926205 w 5608880"/>
                    <a:gd name="connsiteY702" fmla="*/ 5066142 h 5610019"/>
                    <a:gd name="connsiteX703" fmla="*/ 4023360 w 5608880"/>
                    <a:gd name="connsiteY703" fmla="*/ 5013755 h 5610019"/>
                    <a:gd name="connsiteX704" fmla="*/ 3984308 w 5608880"/>
                    <a:gd name="connsiteY704" fmla="*/ 4971845 h 5610019"/>
                    <a:gd name="connsiteX705" fmla="*/ 3892868 w 5608880"/>
                    <a:gd name="connsiteY705" fmla="*/ 5028995 h 5610019"/>
                    <a:gd name="connsiteX706" fmla="*/ 1657350 w 5608880"/>
                    <a:gd name="connsiteY706" fmla="*/ 5007087 h 5610019"/>
                    <a:gd name="connsiteX707" fmla="*/ 1599248 w 5608880"/>
                    <a:gd name="connsiteY707" fmla="*/ 5134722 h 5610019"/>
                    <a:gd name="connsiteX708" fmla="*/ 1621155 w 5608880"/>
                    <a:gd name="connsiteY708" fmla="*/ 5145200 h 5610019"/>
                    <a:gd name="connsiteX709" fmla="*/ 1665923 w 5608880"/>
                    <a:gd name="connsiteY709" fmla="*/ 5053759 h 5610019"/>
                    <a:gd name="connsiteX710" fmla="*/ 1720215 w 5608880"/>
                    <a:gd name="connsiteY710" fmla="*/ 5056617 h 5610019"/>
                    <a:gd name="connsiteX711" fmla="*/ 1682115 w 5608880"/>
                    <a:gd name="connsiteY711" fmla="*/ 5028042 h 5610019"/>
                    <a:gd name="connsiteX712" fmla="*/ 1657350 w 5608880"/>
                    <a:gd name="connsiteY712" fmla="*/ 5007087 h 5610019"/>
                    <a:gd name="connsiteX713" fmla="*/ 3834765 w 5608880"/>
                    <a:gd name="connsiteY713" fmla="*/ 5033757 h 5610019"/>
                    <a:gd name="connsiteX714" fmla="*/ 3802380 w 5608880"/>
                    <a:gd name="connsiteY714" fmla="*/ 5038520 h 5610019"/>
                    <a:gd name="connsiteX715" fmla="*/ 3863340 w 5608880"/>
                    <a:gd name="connsiteY715" fmla="*/ 5166155 h 5610019"/>
                    <a:gd name="connsiteX716" fmla="*/ 3886200 w 5608880"/>
                    <a:gd name="connsiteY716" fmla="*/ 5155677 h 5610019"/>
                    <a:gd name="connsiteX717" fmla="*/ 3844290 w 5608880"/>
                    <a:gd name="connsiteY717" fmla="*/ 5067095 h 5610019"/>
                    <a:gd name="connsiteX718" fmla="*/ 3870008 w 5608880"/>
                    <a:gd name="connsiteY718" fmla="*/ 5009945 h 5610019"/>
                    <a:gd name="connsiteX719" fmla="*/ 3834765 w 5608880"/>
                    <a:gd name="connsiteY719" fmla="*/ 5033757 h 5610019"/>
                    <a:gd name="connsiteX720" fmla="*/ 1731645 w 5608880"/>
                    <a:gd name="connsiteY720" fmla="*/ 5045187 h 5610019"/>
                    <a:gd name="connsiteX721" fmla="*/ 1679258 w 5608880"/>
                    <a:gd name="connsiteY721" fmla="*/ 5171870 h 5610019"/>
                    <a:gd name="connsiteX722" fmla="*/ 1702117 w 5608880"/>
                    <a:gd name="connsiteY722" fmla="*/ 5180442 h 5610019"/>
                    <a:gd name="connsiteX723" fmla="*/ 1740217 w 5608880"/>
                    <a:gd name="connsiteY723" fmla="*/ 5089002 h 5610019"/>
                    <a:gd name="connsiteX724" fmla="*/ 1793558 w 5608880"/>
                    <a:gd name="connsiteY724" fmla="*/ 5096622 h 5610019"/>
                    <a:gd name="connsiteX725" fmla="*/ 1757363 w 5608880"/>
                    <a:gd name="connsiteY725" fmla="*/ 5200445 h 5610019"/>
                    <a:gd name="connsiteX726" fmla="*/ 1778317 w 5608880"/>
                    <a:gd name="connsiteY726" fmla="*/ 5211875 h 5610019"/>
                    <a:gd name="connsiteX727" fmla="*/ 1817370 w 5608880"/>
                    <a:gd name="connsiteY727" fmla="*/ 5117577 h 5610019"/>
                    <a:gd name="connsiteX728" fmla="*/ 1869758 w 5608880"/>
                    <a:gd name="connsiteY728" fmla="*/ 5132817 h 5610019"/>
                    <a:gd name="connsiteX729" fmla="*/ 1831658 w 5608880"/>
                    <a:gd name="connsiteY729" fmla="*/ 5235687 h 5610019"/>
                    <a:gd name="connsiteX730" fmla="*/ 1856423 w 5608880"/>
                    <a:gd name="connsiteY730" fmla="*/ 5238545 h 5610019"/>
                    <a:gd name="connsiteX731" fmla="*/ 1893570 w 5608880"/>
                    <a:gd name="connsiteY731" fmla="*/ 5126150 h 5610019"/>
                    <a:gd name="connsiteX732" fmla="*/ 1822133 w 5608880"/>
                    <a:gd name="connsiteY732" fmla="*/ 5096622 h 5610019"/>
                    <a:gd name="connsiteX733" fmla="*/ 1754505 w 5608880"/>
                    <a:gd name="connsiteY733" fmla="*/ 5063284 h 5610019"/>
                    <a:gd name="connsiteX734" fmla="*/ 1731645 w 5608880"/>
                    <a:gd name="connsiteY734" fmla="*/ 5045187 h 5610019"/>
                    <a:gd name="connsiteX735" fmla="*/ 3699510 w 5608880"/>
                    <a:gd name="connsiteY735" fmla="*/ 5087097 h 5610019"/>
                    <a:gd name="connsiteX736" fmla="*/ 3678555 w 5608880"/>
                    <a:gd name="connsiteY736" fmla="*/ 5140437 h 5610019"/>
                    <a:gd name="connsiteX737" fmla="*/ 3737610 w 5608880"/>
                    <a:gd name="connsiteY737" fmla="*/ 5089002 h 5610019"/>
                    <a:gd name="connsiteX738" fmla="*/ 3775710 w 5608880"/>
                    <a:gd name="connsiteY738" fmla="*/ 5110909 h 5610019"/>
                    <a:gd name="connsiteX739" fmla="*/ 3707130 w 5608880"/>
                    <a:gd name="connsiteY739" fmla="*/ 5199492 h 5610019"/>
                    <a:gd name="connsiteX740" fmla="*/ 3798570 w 5608880"/>
                    <a:gd name="connsiteY740" fmla="*/ 5189015 h 5610019"/>
                    <a:gd name="connsiteX741" fmla="*/ 3831908 w 5608880"/>
                    <a:gd name="connsiteY741" fmla="*/ 5183300 h 5610019"/>
                    <a:gd name="connsiteX742" fmla="*/ 3781425 w 5608880"/>
                    <a:gd name="connsiteY742" fmla="*/ 5079477 h 5610019"/>
                    <a:gd name="connsiteX743" fmla="*/ 3699510 w 5608880"/>
                    <a:gd name="connsiteY743" fmla="*/ 5087097 h 5610019"/>
                    <a:gd name="connsiteX744" fmla="*/ 3636645 w 5608880"/>
                    <a:gd name="connsiteY744" fmla="*/ 5117577 h 5610019"/>
                    <a:gd name="connsiteX745" fmla="*/ 3649028 w 5608880"/>
                    <a:gd name="connsiteY745" fmla="*/ 5222352 h 5610019"/>
                    <a:gd name="connsiteX746" fmla="*/ 3582353 w 5608880"/>
                    <a:gd name="connsiteY746" fmla="*/ 5139484 h 5610019"/>
                    <a:gd name="connsiteX747" fmla="*/ 3561398 w 5608880"/>
                    <a:gd name="connsiteY747" fmla="*/ 5143295 h 5610019"/>
                    <a:gd name="connsiteX748" fmla="*/ 3569018 w 5608880"/>
                    <a:gd name="connsiteY748" fmla="*/ 5250927 h 5610019"/>
                    <a:gd name="connsiteX749" fmla="*/ 3489008 w 5608880"/>
                    <a:gd name="connsiteY749" fmla="*/ 5165202 h 5610019"/>
                    <a:gd name="connsiteX750" fmla="*/ 3490913 w 5608880"/>
                    <a:gd name="connsiteY750" fmla="*/ 5193777 h 5610019"/>
                    <a:gd name="connsiteX751" fmla="*/ 3567113 w 5608880"/>
                    <a:gd name="connsiteY751" fmla="*/ 5287122 h 5610019"/>
                    <a:gd name="connsiteX752" fmla="*/ 3591878 w 5608880"/>
                    <a:gd name="connsiteY752" fmla="*/ 5284265 h 5610019"/>
                    <a:gd name="connsiteX753" fmla="*/ 3584258 w 5608880"/>
                    <a:gd name="connsiteY753" fmla="*/ 5177584 h 5610019"/>
                    <a:gd name="connsiteX754" fmla="*/ 3636645 w 5608880"/>
                    <a:gd name="connsiteY754" fmla="*/ 5245212 h 5610019"/>
                    <a:gd name="connsiteX755" fmla="*/ 3666173 w 5608880"/>
                    <a:gd name="connsiteY755" fmla="*/ 5256642 h 5610019"/>
                    <a:gd name="connsiteX756" fmla="*/ 3658553 w 5608880"/>
                    <a:gd name="connsiteY756" fmla="*/ 5106147 h 5610019"/>
                    <a:gd name="connsiteX757" fmla="*/ 3636645 w 5608880"/>
                    <a:gd name="connsiteY757" fmla="*/ 5117577 h 5610019"/>
                    <a:gd name="connsiteX758" fmla="*/ 1913573 w 5608880"/>
                    <a:gd name="connsiteY758" fmla="*/ 5164250 h 5610019"/>
                    <a:gd name="connsiteX759" fmla="*/ 1992630 w 5608880"/>
                    <a:gd name="connsiteY759" fmla="*/ 5161392 h 5610019"/>
                    <a:gd name="connsiteX760" fmla="*/ 2002155 w 5608880"/>
                    <a:gd name="connsiteY760" fmla="*/ 5200445 h 5610019"/>
                    <a:gd name="connsiteX761" fmla="*/ 1918335 w 5608880"/>
                    <a:gd name="connsiteY761" fmla="*/ 5189967 h 5610019"/>
                    <a:gd name="connsiteX762" fmla="*/ 1900238 w 5608880"/>
                    <a:gd name="connsiteY762" fmla="*/ 5254737 h 5610019"/>
                    <a:gd name="connsiteX763" fmla="*/ 1969770 w 5608880"/>
                    <a:gd name="connsiteY763" fmla="*/ 5272834 h 5610019"/>
                    <a:gd name="connsiteX764" fmla="*/ 1988820 w 5608880"/>
                    <a:gd name="connsiteY764" fmla="*/ 5293790 h 5610019"/>
                    <a:gd name="connsiteX765" fmla="*/ 2026920 w 5608880"/>
                    <a:gd name="connsiteY765" fmla="*/ 5170917 h 5610019"/>
                    <a:gd name="connsiteX766" fmla="*/ 1913573 w 5608880"/>
                    <a:gd name="connsiteY766" fmla="*/ 5164250 h 5610019"/>
                    <a:gd name="connsiteX767" fmla="*/ 2150745 w 5608880"/>
                    <a:gd name="connsiteY767" fmla="*/ 5137580 h 5610019"/>
                    <a:gd name="connsiteX768" fmla="*/ 2144078 w 5608880"/>
                    <a:gd name="connsiteY768" fmla="*/ 5163297 h 5610019"/>
                    <a:gd name="connsiteX769" fmla="*/ 2168843 w 5608880"/>
                    <a:gd name="connsiteY769" fmla="*/ 5169012 h 5610019"/>
                    <a:gd name="connsiteX770" fmla="*/ 2174558 w 5608880"/>
                    <a:gd name="connsiteY770" fmla="*/ 5144247 h 5610019"/>
                    <a:gd name="connsiteX771" fmla="*/ 2150745 w 5608880"/>
                    <a:gd name="connsiteY771" fmla="*/ 5137580 h 5610019"/>
                    <a:gd name="connsiteX772" fmla="*/ 2083117 w 5608880"/>
                    <a:gd name="connsiteY772" fmla="*/ 5137580 h 5610019"/>
                    <a:gd name="connsiteX773" fmla="*/ 2050733 w 5608880"/>
                    <a:gd name="connsiteY773" fmla="*/ 5170917 h 5610019"/>
                    <a:gd name="connsiteX774" fmla="*/ 2039302 w 5608880"/>
                    <a:gd name="connsiteY774" fmla="*/ 5296647 h 5610019"/>
                    <a:gd name="connsiteX775" fmla="*/ 2087880 w 5608880"/>
                    <a:gd name="connsiteY775" fmla="*/ 5306172 h 5610019"/>
                    <a:gd name="connsiteX776" fmla="*/ 2063115 w 5608880"/>
                    <a:gd name="connsiteY776" fmla="*/ 5287122 h 5610019"/>
                    <a:gd name="connsiteX777" fmla="*/ 2088833 w 5608880"/>
                    <a:gd name="connsiteY777" fmla="*/ 5199492 h 5610019"/>
                    <a:gd name="connsiteX778" fmla="*/ 2122170 w 5608880"/>
                    <a:gd name="connsiteY778" fmla="*/ 5188062 h 5610019"/>
                    <a:gd name="connsiteX779" fmla="*/ 2095500 w 5608880"/>
                    <a:gd name="connsiteY779" fmla="*/ 5174727 h 5610019"/>
                    <a:gd name="connsiteX780" fmla="*/ 2105978 w 5608880"/>
                    <a:gd name="connsiteY780" fmla="*/ 5143295 h 5610019"/>
                    <a:gd name="connsiteX781" fmla="*/ 2083117 w 5608880"/>
                    <a:gd name="connsiteY781" fmla="*/ 5137580 h 5610019"/>
                    <a:gd name="connsiteX782" fmla="*/ 3365183 w 5608880"/>
                    <a:gd name="connsiteY782" fmla="*/ 5170917 h 5610019"/>
                    <a:gd name="connsiteX783" fmla="*/ 3348038 w 5608880"/>
                    <a:gd name="connsiteY783" fmla="*/ 5223305 h 5610019"/>
                    <a:gd name="connsiteX784" fmla="*/ 3376613 w 5608880"/>
                    <a:gd name="connsiteY784" fmla="*/ 5232830 h 5610019"/>
                    <a:gd name="connsiteX785" fmla="*/ 3408998 w 5608880"/>
                    <a:gd name="connsiteY785" fmla="*/ 5341415 h 5610019"/>
                    <a:gd name="connsiteX786" fmla="*/ 3431858 w 5608880"/>
                    <a:gd name="connsiteY786" fmla="*/ 5337605 h 5610019"/>
                    <a:gd name="connsiteX787" fmla="*/ 3398520 w 5608880"/>
                    <a:gd name="connsiteY787" fmla="*/ 5220447 h 5610019"/>
                    <a:gd name="connsiteX788" fmla="*/ 3442335 w 5608880"/>
                    <a:gd name="connsiteY788" fmla="*/ 5208065 h 5610019"/>
                    <a:gd name="connsiteX789" fmla="*/ 3478530 w 5608880"/>
                    <a:gd name="connsiteY789" fmla="*/ 5307125 h 5610019"/>
                    <a:gd name="connsiteX790" fmla="*/ 3532823 w 5608880"/>
                    <a:gd name="connsiteY790" fmla="*/ 5292837 h 5610019"/>
                    <a:gd name="connsiteX791" fmla="*/ 3497580 w 5608880"/>
                    <a:gd name="connsiteY791" fmla="*/ 5292837 h 5610019"/>
                    <a:gd name="connsiteX792" fmla="*/ 3474720 w 5608880"/>
                    <a:gd name="connsiteY792" fmla="*/ 5229972 h 5610019"/>
                    <a:gd name="connsiteX793" fmla="*/ 3487103 w 5608880"/>
                    <a:gd name="connsiteY793" fmla="*/ 5189015 h 5610019"/>
                    <a:gd name="connsiteX794" fmla="*/ 3456623 w 5608880"/>
                    <a:gd name="connsiteY794" fmla="*/ 5173775 h 5610019"/>
                    <a:gd name="connsiteX795" fmla="*/ 3448050 w 5608880"/>
                    <a:gd name="connsiteY795" fmla="*/ 5146152 h 5610019"/>
                    <a:gd name="connsiteX796" fmla="*/ 3431858 w 5608880"/>
                    <a:gd name="connsiteY796" fmla="*/ 5189967 h 5610019"/>
                    <a:gd name="connsiteX797" fmla="*/ 3391853 w 5608880"/>
                    <a:gd name="connsiteY797" fmla="*/ 5203302 h 5610019"/>
                    <a:gd name="connsiteX798" fmla="*/ 3386138 w 5608880"/>
                    <a:gd name="connsiteY798" fmla="*/ 5169965 h 5610019"/>
                    <a:gd name="connsiteX799" fmla="*/ 3414713 w 5608880"/>
                    <a:gd name="connsiteY799" fmla="*/ 5158534 h 5610019"/>
                    <a:gd name="connsiteX800" fmla="*/ 3405188 w 5608880"/>
                    <a:gd name="connsiteY800" fmla="*/ 5136627 h 5610019"/>
                    <a:gd name="connsiteX801" fmla="*/ 3365183 w 5608880"/>
                    <a:gd name="connsiteY801" fmla="*/ 5170917 h 5610019"/>
                    <a:gd name="connsiteX802" fmla="*/ 2137410 w 5608880"/>
                    <a:gd name="connsiteY802" fmla="*/ 5188062 h 5610019"/>
                    <a:gd name="connsiteX803" fmla="*/ 2099310 w 5608880"/>
                    <a:gd name="connsiteY803" fmla="*/ 5325222 h 5610019"/>
                    <a:gd name="connsiteX804" fmla="*/ 2122170 w 5608880"/>
                    <a:gd name="connsiteY804" fmla="*/ 5327127 h 5610019"/>
                    <a:gd name="connsiteX805" fmla="*/ 2160270 w 5608880"/>
                    <a:gd name="connsiteY805" fmla="*/ 5196634 h 5610019"/>
                    <a:gd name="connsiteX806" fmla="*/ 2137410 w 5608880"/>
                    <a:gd name="connsiteY806" fmla="*/ 5188062 h 5610019"/>
                    <a:gd name="connsiteX807" fmla="*/ 3111818 w 5608880"/>
                    <a:gd name="connsiteY807" fmla="*/ 5212827 h 5610019"/>
                    <a:gd name="connsiteX808" fmla="*/ 3107055 w 5608880"/>
                    <a:gd name="connsiteY808" fmla="*/ 5297600 h 5610019"/>
                    <a:gd name="connsiteX809" fmla="*/ 3205163 w 5608880"/>
                    <a:gd name="connsiteY809" fmla="*/ 5322365 h 5610019"/>
                    <a:gd name="connsiteX810" fmla="*/ 3164205 w 5608880"/>
                    <a:gd name="connsiteY810" fmla="*/ 5378562 h 5610019"/>
                    <a:gd name="connsiteX811" fmla="*/ 3094673 w 5608880"/>
                    <a:gd name="connsiteY811" fmla="*/ 5340462 h 5610019"/>
                    <a:gd name="connsiteX812" fmla="*/ 3133725 w 5608880"/>
                    <a:gd name="connsiteY812" fmla="*/ 5392850 h 5610019"/>
                    <a:gd name="connsiteX813" fmla="*/ 3218498 w 5608880"/>
                    <a:gd name="connsiteY813" fmla="*/ 5378562 h 5610019"/>
                    <a:gd name="connsiteX814" fmla="*/ 3203258 w 5608880"/>
                    <a:gd name="connsiteY814" fmla="*/ 5293790 h 5610019"/>
                    <a:gd name="connsiteX815" fmla="*/ 3116580 w 5608880"/>
                    <a:gd name="connsiteY815" fmla="*/ 5276645 h 5610019"/>
                    <a:gd name="connsiteX816" fmla="*/ 3135630 w 5608880"/>
                    <a:gd name="connsiteY816" fmla="*/ 5226162 h 5610019"/>
                    <a:gd name="connsiteX817" fmla="*/ 3209925 w 5608880"/>
                    <a:gd name="connsiteY817" fmla="*/ 5251880 h 5610019"/>
                    <a:gd name="connsiteX818" fmla="*/ 3111818 w 5608880"/>
                    <a:gd name="connsiteY818" fmla="*/ 5212827 h 5610019"/>
                    <a:gd name="connsiteX819" fmla="*/ 2206943 w 5608880"/>
                    <a:gd name="connsiteY819" fmla="*/ 5214732 h 5610019"/>
                    <a:gd name="connsiteX820" fmla="*/ 2212658 w 5608880"/>
                    <a:gd name="connsiteY820" fmla="*/ 5354750 h 5610019"/>
                    <a:gd name="connsiteX821" fmla="*/ 2295525 w 5608880"/>
                    <a:gd name="connsiteY821" fmla="*/ 5266167 h 5610019"/>
                    <a:gd name="connsiteX822" fmla="*/ 2206943 w 5608880"/>
                    <a:gd name="connsiteY822" fmla="*/ 5214732 h 5610019"/>
                    <a:gd name="connsiteX823" fmla="*/ 2943225 w 5608880"/>
                    <a:gd name="connsiteY823" fmla="*/ 5224257 h 5610019"/>
                    <a:gd name="connsiteX824" fmla="*/ 2947035 w 5608880"/>
                    <a:gd name="connsiteY824" fmla="*/ 5288075 h 5610019"/>
                    <a:gd name="connsiteX825" fmla="*/ 2871788 w 5608880"/>
                    <a:gd name="connsiteY825" fmla="*/ 5296647 h 5610019"/>
                    <a:gd name="connsiteX826" fmla="*/ 2900363 w 5608880"/>
                    <a:gd name="connsiteY826" fmla="*/ 5424282 h 5610019"/>
                    <a:gd name="connsiteX827" fmla="*/ 2976563 w 5608880"/>
                    <a:gd name="connsiteY827" fmla="*/ 5416662 h 5610019"/>
                    <a:gd name="connsiteX828" fmla="*/ 2966085 w 5608880"/>
                    <a:gd name="connsiteY828" fmla="*/ 5231877 h 5610019"/>
                    <a:gd name="connsiteX829" fmla="*/ 2943225 w 5608880"/>
                    <a:gd name="connsiteY829" fmla="*/ 5224257 h 5610019"/>
                    <a:gd name="connsiteX830" fmla="*/ 3270885 w 5608880"/>
                    <a:gd name="connsiteY830" fmla="*/ 5231877 h 5610019"/>
                    <a:gd name="connsiteX831" fmla="*/ 3308033 w 5608880"/>
                    <a:gd name="connsiteY831" fmla="*/ 5370942 h 5610019"/>
                    <a:gd name="connsiteX832" fmla="*/ 3362325 w 5608880"/>
                    <a:gd name="connsiteY832" fmla="*/ 5278550 h 5610019"/>
                    <a:gd name="connsiteX833" fmla="*/ 3270885 w 5608880"/>
                    <a:gd name="connsiteY833" fmla="*/ 5231877 h 5610019"/>
                    <a:gd name="connsiteX834" fmla="*/ 2303145 w 5608880"/>
                    <a:gd name="connsiteY834" fmla="*/ 5379515 h 5610019"/>
                    <a:gd name="connsiteX835" fmla="*/ 2326958 w 5608880"/>
                    <a:gd name="connsiteY835" fmla="*/ 5375705 h 5610019"/>
                    <a:gd name="connsiteX836" fmla="*/ 2348865 w 5608880"/>
                    <a:gd name="connsiteY836" fmla="*/ 5279502 h 5610019"/>
                    <a:gd name="connsiteX837" fmla="*/ 2407920 w 5608880"/>
                    <a:gd name="connsiteY837" fmla="*/ 5285217 h 5610019"/>
                    <a:gd name="connsiteX838" fmla="*/ 2389823 w 5608880"/>
                    <a:gd name="connsiteY838" fmla="*/ 5395707 h 5610019"/>
                    <a:gd name="connsiteX839" fmla="*/ 2413635 w 5608880"/>
                    <a:gd name="connsiteY839" fmla="*/ 5392850 h 5610019"/>
                    <a:gd name="connsiteX840" fmla="*/ 2430780 w 5608880"/>
                    <a:gd name="connsiteY840" fmla="*/ 5276645 h 5610019"/>
                    <a:gd name="connsiteX841" fmla="*/ 2356485 w 5608880"/>
                    <a:gd name="connsiteY841" fmla="*/ 5253784 h 5610019"/>
                    <a:gd name="connsiteX842" fmla="*/ 2334578 w 5608880"/>
                    <a:gd name="connsiteY842" fmla="*/ 5239497 h 5610019"/>
                    <a:gd name="connsiteX843" fmla="*/ 2303145 w 5608880"/>
                    <a:gd name="connsiteY843" fmla="*/ 5379515 h 5610019"/>
                    <a:gd name="connsiteX844" fmla="*/ 2571750 w 5608880"/>
                    <a:gd name="connsiteY844" fmla="*/ 5316650 h 5610019"/>
                    <a:gd name="connsiteX845" fmla="*/ 2632710 w 5608880"/>
                    <a:gd name="connsiteY845" fmla="*/ 5296647 h 5610019"/>
                    <a:gd name="connsiteX846" fmla="*/ 2665095 w 5608880"/>
                    <a:gd name="connsiteY846" fmla="*/ 5334747 h 5610019"/>
                    <a:gd name="connsiteX847" fmla="*/ 2562225 w 5608880"/>
                    <a:gd name="connsiteY847" fmla="*/ 5381420 h 5610019"/>
                    <a:gd name="connsiteX848" fmla="*/ 2652713 w 5608880"/>
                    <a:gd name="connsiteY848" fmla="*/ 5412852 h 5610019"/>
                    <a:gd name="connsiteX849" fmla="*/ 2674620 w 5608880"/>
                    <a:gd name="connsiteY849" fmla="*/ 5428092 h 5610019"/>
                    <a:gd name="connsiteX850" fmla="*/ 2682240 w 5608880"/>
                    <a:gd name="connsiteY850" fmla="*/ 5305220 h 5610019"/>
                    <a:gd name="connsiteX851" fmla="*/ 2571750 w 5608880"/>
                    <a:gd name="connsiteY851" fmla="*/ 5316650 h 5610019"/>
                    <a:gd name="connsiteX852" fmla="*/ 2717483 w 5608880"/>
                    <a:gd name="connsiteY852" fmla="*/ 5283312 h 5610019"/>
                    <a:gd name="connsiteX853" fmla="*/ 2715578 w 5608880"/>
                    <a:gd name="connsiteY853" fmla="*/ 5424282 h 5610019"/>
                    <a:gd name="connsiteX854" fmla="*/ 2741295 w 5608880"/>
                    <a:gd name="connsiteY854" fmla="*/ 5424282 h 5610019"/>
                    <a:gd name="connsiteX855" fmla="*/ 2743200 w 5608880"/>
                    <a:gd name="connsiteY855" fmla="*/ 5323317 h 5610019"/>
                    <a:gd name="connsiteX856" fmla="*/ 2799398 w 5608880"/>
                    <a:gd name="connsiteY856" fmla="*/ 5309030 h 5610019"/>
                    <a:gd name="connsiteX857" fmla="*/ 2805113 w 5608880"/>
                    <a:gd name="connsiteY857" fmla="*/ 5425234 h 5610019"/>
                    <a:gd name="connsiteX858" fmla="*/ 2827973 w 5608880"/>
                    <a:gd name="connsiteY858" fmla="*/ 5424282 h 5610019"/>
                    <a:gd name="connsiteX859" fmla="*/ 2823210 w 5608880"/>
                    <a:gd name="connsiteY859" fmla="*/ 5304267 h 5610019"/>
                    <a:gd name="connsiteX860" fmla="*/ 2747010 w 5608880"/>
                    <a:gd name="connsiteY860" fmla="*/ 5293790 h 5610019"/>
                    <a:gd name="connsiteX861" fmla="*/ 2717483 w 5608880"/>
                    <a:gd name="connsiteY861" fmla="*/ 5283312 h 561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Lst>
                  <a:rect l="l" t="t" r="r" b="b"/>
                  <a:pathLst>
                    <a:path w="5608880" h="5610019">
                      <a:moveTo>
                        <a:pt x="2646998" y="6462"/>
                      </a:moveTo>
                      <a:cubicBezTo>
                        <a:pt x="2855595" y="-11636"/>
                        <a:pt x="3065145" y="10272"/>
                        <a:pt x="3270885" y="47419"/>
                      </a:cubicBezTo>
                      <a:cubicBezTo>
                        <a:pt x="3835718" y="150290"/>
                        <a:pt x="4368165" y="422704"/>
                        <a:pt x="4782503" y="820849"/>
                      </a:cubicBezTo>
                      <a:cubicBezTo>
                        <a:pt x="5187315" y="1239950"/>
                        <a:pt x="5462588" y="1780970"/>
                        <a:pt x="5564505" y="2354375"/>
                      </a:cubicBezTo>
                      <a:cubicBezTo>
                        <a:pt x="5599748" y="2561067"/>
                        <a:pt x="5621655" y="2772522"/>
                        <a:pt x="5600700" y="2981120"/>
                      </a:cubicBezTo>
                      <a:cubicBezTo>
                        <a:pt x="5546408" y="3658347"/>
                        <a:pt x="5248275" y="4312715"/>
                        <a:pt x="4773930" y="4797537"/>
                      </a:cubicBezTo>
                      <a:cubicBezTo>
                        <a:pt x="4491038" y="5065190"/>
                        <a:pt x="4155758" y="5277597"/>
                        <a:pt x="3790950" y="5415709"/>
                      </a:cubicBezTo>
                      <a:cubicBezTo>
                        <a:pt x="3482340" y="5533820"/>
                        <a:pt x="3153728" y="5599542"/>
                        <a:pt x="2823210" y="5610020"/>
                      </a:cubicBezTo>
                      <a:cubicBezTo>
                        <a:pt x="2076450" y="5600495"/>
                        <a:pt x="1338263" y="5291884"/>
                        <a:pt x="806767" y="4767057"/>
                      </a:cubicBezTo>
                      <a:cubicBezTo>
                        <a:pt x="307658" y="4240325"/>
                        <a:pt x="12382" y="3524997"/>
                        <a:pt x="0" y="2799192"/>
                      </a:cubicBezTo>
                      <a:cubicBezTo>
                        <a:pt x="14288" y="2121964"/>
                        <a:pt x="272415" y="1454262"/>
                        <a:pt x="716280" y="941817"/>
                      </a:cubicBezTo>
                      <a:cubicBezTo>
                        <a:pt x="764858" y="885619"/>
                        <a:pt x="813435" y="829422"/>
                        <a:pt x="869633" y="779892"/>
                      </a:cubicBezTo>
                      <a:cubicBezTo>
                        <a:pt x="1352550" y="333169"/>
                        <a:pt x="1989773" y="56944"/>
                        <a:pt x="2646998" y="6462"/>
                      </a:cubicBezTo>
                      <a:close/>
                      <a:moveTo>
                        <a:pt x="2470785" y="104569"/>
                      </a:moveTo>
                      <a:cubicBezTo>
                        <a:pt x="2484120" y="133144"/>
                        <a:pt x="2505075" y="158862"/>
                        <a:pt x="2510790" y="191247"/>
                      </a:cubicBezTo>
                      <a:cubicBezTo>
                        <a:pt x="2472690" y="195057"/>
                        <a:pt x="2434590" y="205534"/>
                        <a:pt x="2397443" y="216012"/>
                      </a:cubicBezTo>
                      <a:cubicBezTo>
                        <a:pt x="2416493" y="230299"/>
                        <a:pt x="2439353" y="218869"/>
                        <a:pt x="2459355" y="214107"/>
                      </a:cubicBezTo>
                      <a:cubicBezTo>
                        <a:pt x="2513648" y="198867"/>
                        <a:pt x="2569845" y="187437"/>
                        <a:pt x="2624138" y="173149"/>
                      </a:cubicBezTo>
                      <a:cubicBezTo>
                        <a:pt x="2620328" y="170292"/>
                        <a:pt x="2613660" y="163624"/>
                        <a:pt x="2609850" y="160767"/>
                      </a:cubicBezTo>
                      <a:cubicBezTo>
                        <a:pt x="2582228" y="163624"/>
                        <a:pt x="2556510" y="177912"/>
                        <a:pt x="2528888" y="183627"/>
                      </a:cubicBezTo>
                      <a:cubicBezTo>
                        <a:pt x="2506980" y="176959"/>
                        <a:pt x="2529840" y="150290"/>
                        <a:pt x="2513648" y="139812"/>
                      </a:cubicBezTo>
                      <a:cubicBezTo>
                        <a:pt x="2500313" y="127429"/>
                        <a:pt x="2486025" y="115999"/>
                        <a:pt x="2470785" y="104569"/>
                      </a:cubicBezTo>
                      <a:close/>
                      <a:moveTo>
                        <a:pt x="3035618" y="170292"/>
                      </a:moveTo>
                      <a:cubicBezTo>
                        <a:pt x="3022283" y="169340"/>
                        <a:pt x="3008948" y="168387"/>
                        <a:pt x="2995613" y="168387"/>
                      </a:cubicBezTo>
                      <a:cubicBezTo>
                        <a:pt x="2990850" y="156957"/>
                        <a:pt x="2985135" y="145527"/>
                        <a:pt x="2980373" y="134097"/>
                      </a:cubicBezTo>
                      <a:cubicBezTo>
                        <a:pt x="2981325" y="188390"/>
                        <a:pt x="2974658" y="242682"/>
                        <a:pt x="2966085" y="296022"/>
                      </a:cubicBezTo>
                      <a:cubicBezTo>
                        <a:pt x="2963228" y="309357"/>
                        <a:pt x="2967990" y="322692"/>
                        <a:pt x="2969895" y="335074"/>
                      </a:cubicBezTo>
                      <a:cubicBezTo>
                        <a:pt x="2972753" y="331265"/>
                        <a:pt x="2979420" y="322692"/>
                        <a:pt x="2982278" y="318882"/>
                      </a:cubicBezTo>
                      <a:cubicBezTo>
                        <a:pt x="3032760" y="319834"/>
                        <a:pt x="3083243" y="321740"/>
                        <a:pt x="3134678" y="322692"/>
                      </a:cubicBezTo>
                      <a:cubicBezTo>
                        <a:pt x="3131820" y="318882"/>
                        <a:pt x="3128010" y="311262"/>
                        <a:pt x="3125153" y="307452"/>
                      </a:cubicBezTo>
                      <a:cubicBezTo>
                        <a:pt x="3136583" y="259827"/>
                        <a:pt x="3138488" y="210297"/>
                        <a:pt x="3161348" y="166482"/>
                      </a:cubicBezTo>
                      <a:cubicBezTo>
                        <a:pt x="3123248" y="171244"/>
                        <a:pt x="3084195" y="175054"/>
                        <a:pt x="3045143" y="170292"/>
                      </a:cubicBezTo>
                      <a:cubicBezTo>
                        <a:pt x="3056573" y="156004"/>
                        <a:pt x="3068003" y="141717"/>
                        <a:pt x="3079433" y="128382"/>
                      </a:cubicBezTo>
                      <a:cubicBezTo>
                        <a:pt x="3074670" y="120762"/>
                        <a:pt x="3068955" y="112190"/>
                        <a:pt x="3064193" y="104569"/>
                      </a:cubicBezTo>
                      <a:cubicBezTo>
                        <a:pt x="3052763" y="125524"/>
                        <a:pt x="3044190" y="147432"/>
                        <a:pt x="3035618" y="170292"/>
                      </a:cubicBezTo>
                      <a:close/>
                      <a:moveTo>
                        <a:pt x="2395538" y="118857"/>
                      </a:moveTo>
                      <a:cubicBezTo>
                        <a:pt x="2390775" y="194104"/>
                        <a:pt x="2342198" y="254112"/>
                        <a:pt x="2306003" y="316977"/>
                      </a:cubicBezTo>
                      <a:cubicBezTo>
                        <a:pt x="2334578" y="293165"/>
                        <a:pt x="2353628" y="260779"/>
                        <a:pt x="2374583" y="230299"/>
                      </a:cubicBezTo>
                      <a:cubicBezTo>
                        <a:pt x="2382203" y="305547"/>
                        <a:pt x="2401253" y="380794"/>
                        <a:pt x="2395538" y="456994"/>
                      </a:cubicBezTo>
                      <a:cubicBezTo>
                        <a:pt x="2403158" y="464615"/>
                        <a:pt x="2410778" y="473187"/>
                        <a:pt x="2418398" y="480807"/>
                      </a:cubicBezTo>
                      <a:cubicBezTo>
                        <a:pt x="2412683" y="393177"/>
                        <a:pt x="2396490" y="306499"/>
                        <a:pt x="2387918" y="218869"/>
                      </a:cubicBezTo>
                      <a:cubicBezTo>
                        <a:pt x="2386013" y="193152"/>
                        <a:pt x="2405063" y="173149"/>
                        <a:pt x="2415540" y="151242"/>
                      </a:cubicBezTo>
                      <a:cubicBezTo>
                        <a:pt x="2409825" y="140765"/>
                        <a:pt x="2402205" y="129334"/>
                        <a:pt x="2395538" y="118857"/>
                      </a:cubicBezTo>
                      <a:close/>
                      <a:moveTo>
                        <a:pt x="2526030" y="236967"/>
                      </a:moveTo>
                      <a:cubicBezTo>
                        <a:pt x="2497455" y="245540"/>
                        <a:pt x="2466975" y="250302"/>
                        <a:pt x="2440305" y="265542"/>
                      </a:cubicBezTo>
                      <a:cubicBezTo>
                        <a:pt x="2488883" y="263637"/>
                        <a:pt x="2538413" y="252207"/>
                        <a:pt x="2582228" y="230299"/>
                      </a:cubicBezTo>
                      <a:cubicBezTo>
                        <a:pt x="2563178" y="224584"/>
                        <a:pt x="2544128" y="231252"/>
                        <a:pt x="2526030" y="236967"/>
                      </a:cubicBezTo>
                      <a:close/>
                      <a:moveTo>
                        <a:pt x="3622358" y="227442"/>
                      </a:moveTo>
                      <a:cubicBezTo>
                        <a:pt x="3597593" y="282687"/>
                        <a:pt x="3569018" y="336979"/>
                        <a:pt x="3529013" y="382699"/>
                      </a:cubicBezTo>
                      <a:cubicBezTo>
                        <a:pt x="3529013" y="385557"/>
                        <a:pt x="3529965" y="391272"/>
                        <a:pt x="3529965" y="394129"/>
                      </a:cubicBezTo>
                      <a:cubicBezTo>
                        <a:pt x="3584258" y="403654"/>
                        <a:pt x="3636645" y="418894"/>
                        <a:pt x="3689985" y="432229"/>
                      </a:cubicBezTo>
                      <a:cubicBezTo>
                        <a:pt x="3661410" y="482712"/>
                        <a:pt x="3630930" y="534147"/>
                        <a:pt x="3589020" y="575105"/>
                      </a:cubicBezTo>
                      <a:cubicBezTo>
                        <a:pt x="3578543" y="558912"/>
                        <a:pt x="3569018" y="543672"/>
                        <a:pt x="3558540" y="527480"/>
                      </a:cubicBezTo>
                      <a:cubicBezTo>
                        <a:pt x="3556635" y="526527"/>
                        <a:pt x="3551873" y="526527"/>
                        <a:pt x="3549015" y="525574"/>
                      </a:cubicBezTo>
                      <a:cubicBezTo>
                        <a:pt x="3561398" y="552244"/>
                        <a:pt x="3570923" y="579867"/>
                        <a:pt x="3580448" y="607490"/>
                      </a:cubicBezTo>
                      <a:cubicBezTo>
                        <a:pt x="3639503" y="556055"/>
                        <a:pt x="3666173" y="479854"/>
                        <a:pt x="3723323" y="426515"/>
                      </a:cubicBezTo>
                      <a:cubicBezTo>
                        <a:pt x="3719513" y="423657"/>
                        <a:pt x="3710940" y="417942"/>
                        <a:pt x="3707130" y="415084"/>
                      </a:cubicBezTo>
                      <a:cubicBezTo>
                        <a:pt x="3653790" y="414132"/>
                        <a:pt x="3603308" y="392224"/>
                        <a:pt x="3551873" y="380794"/>
                      </a:cubicBezTo>
                      <a:cubicBezTo>
                        <a:pt x="3563303" y="361744"/>
                        <a:pt x="3575685" y="341742"/>
                        <a:pt x="3587115" y="322692"/>
                      </a:cubicBezTo>
                      <a:cubicBezTo>
                        <a:pt x="3642360" y="336979"/>
                        <a:pt x="3696653" y="351267"/>
                        <a:pt x="3751898" y="366507"/>
                      </a:cubicBezTo>
                      <a:cubicBezTo>
                        <a:pt x="3747135" y="358887"/>
                        <a:pt x="3742373" y="350315"/>
                        <a:pt x="3737610" y="342694"/>
                      </a:cubicBezTo>
                      <a:cubicBezTo>
                        <a:pt x="3688080" y="336979"/>
                        <a:pt x="3640455" y="323644"/>
                        <a:pt x="3592830" y="311262"/>
                      </a:cubicBezTo>
                      <a:cubicBezTo>
                        <a:pt x="3605213" y="292212"/>
                        <a:pt x="3618548" y="273162"/>
                        <a:pt x="3632835" y="256017"/>
                      </a:cubicBezTo>
                      <a:cubicBezTo>
                        <a:pt x="3629978" y="247444"/>
                        <a:pt x="3626168" y="236967"/>
                        <a:pt x="3622358" y="227442"/>
                      </a:cubicBezTo>
                      <a:close/>
                      <a:moveTo>
                        <a:pt x="2449830" y="309357"/>
                      </a:moveTo>
                      <a:cubicBezTo>
                        <a:pt x="2452688" y="312215"/>
                        <a:pt x="2459355" y="317929"/>
                        <a:pt x="2463165" y="320787"/>
                      </a:cubicBezTo>
                      <a:cubicBezTo>
                        <a:pt x="2507933" y="305547"/>
                        <a:pt x="2555558" y="300784"/>
                        <a:pt x="2597468" y="278877"/>
                      </a:cubicBezTo>
                      <a:cubicBezTo>
                        <a:pt x="2546033" y="274115"/>
                        <a:pt x="2500313" y="303642"/>
                        <a:pt x="2449830" y="309357"/>
                      </a:cubicBezTo>
                      <a:close/>
                      <a:moveTo>
                        <a:pt x="1696403" y="325549"/>
                      </a:moveTo>
                      <a:cubicBezTo>
                        <a:pt x="1704023" y="326502"/>
                        <a:pt x="1720215" y="328407"/>
                        <a:pt x="1727835" y="328407"/>
                      </a:cubicBezTo>
                      <a:cubicBezTo>
                        <a:pt x="1740217" y="357934"/>
                        <a:pt x="1727835" y="389367"/>
                        <a:pt x="1724025" y="418894"/>
                      </a:cubicBezTo>
                      <a:cubicBezTo>
                        <a:pt x="1711642" y="393177"/>
                        <a:pt x="1697355" y="368412"/>
                        <a:pt x="1692592" y="339837"/>
                      </a:cubicBezTo>
                      <a:cubicBezTo>
                        <a:pt x="1689735" y="350315"/>
                        <a:pt x="1686878" y="359840"/>
                        <a:pt x="1684020" y="370317"/>
                      </a:cubicBezTo>
                      <a:cubicBezTo>
                        <a:pt x="1677353" y="370317"/>
                        <a:pt x="1663065" y="369365"/>
                        <a:pt x="1656398" y="368412"/>
                      </a:cubicBezTo>
                      <a:cubicBezTo>
                        <a:pt x="1668780" y="396034"/>
                        <a:pt x="1688783" y="416990"/>
                        <a:pt x="1715453" y="430324"/>
                      </a:cubicBezTo>
                      <a:cubicBezTo>
                        <a:pt x="1708785" y="441754"/>
                        <a:pt x="1700213" y="453184"/>
                        <a:pt x="1692592" y="463662"/>
                      </a:cubicBezTo>
                      <a:cubicBezTo>
                        <a:pt x="1678305" y="446517"/>
                        <a:pt x="1665923" y="427467"/>
                        <a:pt x="1654492" y="409369"/>
                      </a:cubicBezTo>
                      <a:cubicBezTo>
                        <a:pt x="1644967" y="415084"/>
                        <a:pt x="1635442" y="421752"/>
                        <a:pt x="1625917" y="427467"/>
                      </a:cubicBezTo>
                      <a:cubicBezTo>
                        <a:pt x="1634490" y="455090"/>
                        <a:pt x="1651635" y="478902"/>
                        <a:pt x="1677353" y="492237"/>
                      </a:cubicBezTo>
                      <a:cubicBezTo>
                        <a:pt x="1664970" y="506524"/>
                        <a:pt x="1653540" y="520812"/>
                        <a:pt x="1641158" y="534147"/>
                      </a:cubicBezTo>
                      <a:cubicBezTo>
                        <a:pt x="1642110" y="521765"/>
                        <a:pt x="1644967" y="496999"/>
                        <a:pt x="1646873" y="484617"/>
                      </a:cubicBezTo>
                      <a:cubicBezTo>
                        <a:pt x="1623060" y="511287"/>
                        <a:pt x="1629728" y="548434"/>
                        <a:pt x="1629728" y="580819"/>
                      </a:cubicBezTo>
                      <a:cubicBezTo>
                        <a:pt x="1636395" y="599869"/>
                        <a:pt x="1654492" y="611299"/>
                        <a:pt x="1670685" y="622730"/>
                      </a:cubicBezTo>
                      <a:cubicBezTo>
                        <a:pt x="1667828" y="596059"/>
                        <a:pt x="1660208" y="568437"/>
                        <a:pt x="1664017" y="541767"/>
                      </a:cubicBezTo>
                      <a:cubicBezTo>
                        <a:pt x="1668780" y="518907"/>
                        <a:pt x="1688783" y="505572"/>
                        <a:pt x="1704975" y="490332"/>
                      </a:cubicBezTo>
                      <a:cubicBezTo>
                        <a:pt x="1738313" y="463662"/>
                        <a:pt x="1762125" y="425562"/>
                        <a:pt x="1803083" y="407465"/>
                      </a:cubicBezTo>
                      <a:cubicBezTo>
                        <a:pt x="1791653" y="457947"/>
                        <a:pt x="1747838" y="488427"/>
                        <a:pt x="1706880" y="515097"/>
                      </a:cubicBezTo>
                      <a:cubicBezTo>
                        <a:pt x="1711642" y="527480"/>
                        <a:pt x="1710690" y="545577"/>
                        <a:pt x="1726883" y="548434"/>
                      </a:cubicBezTo>
                      <a:cubicBezTo>
                        <a:pt x="1740217" y="534147"/>
                        <a:pt x="1751648" y="517954"/>
                        <a:pt x="1764030" y="502715"/>
                      </a:cubicBezTo>
                      <a:cubicBezTo>
                        <a:pt x="1761173" y="521765"/>
                        <a:pt x="1759267" y="541767"/>
                        <a:pt x="1760220" y="560817"/>
                      </a:cubicBezTo>
                      <a:cubicBezTo>
                        <a:pt x="1741170" y="579867"/>
                        <a:pt x="1716405" y="598917"/>
                        <a:pt x="1714500" y="629397"/>
                      </a:cubicBezTo>
                      <a:cubicBezTo>
                        <a:pt x="1725930" y="652257"/>
                        <a:pt x="1753553" y="659877"/>
                        <a:pt x="1775460" y="667497"/>
                      </a:cubicBezTo>
                      <a:cubicBezTo>
                        <a:pt x="1796415" y="673212"/>
                        <a:pt x="1827848" y="679879"/>
                        <a:pt x="1841183" y="657019"/>
                      </a:cubicBezTo>
                      <a:cubicBezTo>
                        <a:pt x="1854517" y="630349"/>
                        <a:pt x="1842135" y="599869"/>
                        <a:pt x="1838325" y="572247"/>
                      </a:cubicBezTo>
                      <a:cubicBezTo>
                        <a:pt x="1846898" y="561769"/>
                        <a:pt x="1863090" y="552244"/>
                        <a:pt x="1856423" y="537005"/>
                      </a:cubicBezTo>
                      <a:cubicBezTo>
                        <a:pt x="1840230" y="517002"/>
                        <a:pt x="1813560" y="526527"/>
                        <a:pt x="1791653" y="529384"/>
                      </a:cubicBezTo>
                      <a:cubicBezTo>
                        <a:pt x="1799273" y="510334"/>
                        <a:pt x="1804988" y="489379"/>
                        <a:pt x="1804988" y="469377"/>
                      </a:cubicBezTo>
                      <a:cubicBezTo>
                        <a:pt x="1821180" y="454137"/>
                        <a:pt x="1838325" y="439849"/>
                        <a:pt x="1856423" y="426515"/>
                      </a:cubicBezTo>
                      <a:cubicBezTo>
                        <a:pt x="1835467" y="386509"/>
                        <a:pt x="1785938" y="396987"/>
                        <a:pt x="1754505" y="416037"/>
                      </a:cubicBezTo>
                      <a:cubicBezTo>
                        <a:pt x="1760220" y="392224"/>
                        <a:pt x="1768792" y="368412"/>
                        <a:pt x="1768792" y="343647"/>
                      </a:cubicBezTo>
                      <a:cubicBezTo>
                        <a:pt x="1756410" y="312215"/>
                        <a:pt x="1721167" y="314119"/>
                        <a:pt x="1696403" y="325549"/>
                      </a:cubicBezTo>
                      <a:close/>
                      <a:moveTo>
                        <a:pt x="2924175" y="311262"/>
                      </a:moveTo>
                      <a:cubicBezTo>
                        <a:pt x="2914650" y="341742"/>
                        <a:pt x="2906078" y="372222"/>
                        <a:pt x="2885123" y="396987"/>
                      </a:cubicBezTo>
                      <a:cubicBezTo>
                        <a:pt x="2887980" y="403654"/>
                        <a:pt x="2892743" y="416990"/>
                        <a:pt x="2894648" y="423657"/>
                      </a:cubicBezTo>
                      <a:cubicBezTo>
                        <a:pt x="2915603" y="389367"/>
                        <a:pt x="2927985" y="350315"/>
                        <a:pt x="2924175" y="311262"/>
                      </a:cubicBezTo>
                      <a:close/>
                      <a:moveTo>
                        <a:pt x="2478405" y="358887"/>
                      </a:moveTo>
                      <a:cubicBezTo>
                        <a:pt x="2473643" y="354124"/>
                        <a:pt x="2464118" y="344599"/>
                        <a:pt x="2459355" y="339837"/>
                      </a:cubicBezTo>
                      <a:cubicBezTo>
                        <a:pt x="2467928" y="376984"/>
                        <a:pt x="2475548" y="415084"/>
                        <a:pt x="2476500" y="453184"/>
                      </a:cubicBezTo>
                      <a:cubicBezTo>
                        <a:pt x="2482215" y="460804"/>
                        <a:pt x="2488883" y="468424"/>
                        <a:pt x="2495550" y="476044"/>
                      </a:cubicBezTo>
                      <a:cubicBezTo>
                        <a:pt x="2495550" y="467472"/>
                        <a:pt x="2494598" y="452232"/>
                        <a:pt x="2494598" y="443659"/>
                      </a:cubicBezTo>
                      <a:cubicBezTo>
                        <a:pt x="2534603" y="435087"/>
                        <a:pt x="2574608" y="426515"/>
                        <a:pt x="2614613" y="417942"/>
                      </a:cubicBezTo>
                      <a:cubicBezTo>
                        <a:pt x="2609850" y="415084"/>
                        <a:pt x="2600325" y="409369"/>
                        <a:pt x="2595563" y="406512"/>
                      </a:cubicBezTo>
                      <a:cubicBezTo>
                        <a:pt x="2596515" y="376984"/>
                        <a:pt x="2600325" y="347457"/>
                        <a:pt x="2599373" y="317929"/>
                      </a:cubicBezTo>
                      <a:cubicBezTo>
                        <a:pt x="2561273" y="339837"/>
                        <a:pt x="2519363" y="348409"/>
                        <a:pt x="2478405" y="358887"/>
                      </a:cubicBezTo>
                      <a:close/>
                      <a:moveTo>
                        <a:pt x="3019425" y="330312"/>
                      </a:moveTo>
                      <a:cubicBezTo>
                        <a:pt x="3030855" y="353172"/>
                        <a:pt x="3046095" y="373174"/>
                        <a:pt x="3062288" y="393177"/>
                      </a:cubicBezTo>
                      <a:cubicBezTo>
                        <a:pt x="3063240" y="386509"/>
                        <a:pt x="3066098" y="372222"/>
                        <a:pt x="3068003" y="364602"/>
                      </a:cubicBezTo>
                      <a:cubicBezTo>
                        <a:pt x="3051810" y="352219"/>
                        <a:pt x="3036570" y="340790"/>
                        <a:pt x="3019425" y="330312"/>
                      </a:cubicBezTo>
                      <a:close/>
                      <a:moveTo>
                        <a:pt x="2954655" y="348409"/>
                      </a:moveTo>
                      <a:cubicBezTo>
                        <a:pt x="2980373" y="423657"/>
                        <a:pt x="3052763" y="475092"/>
                        <a:pt x="3130868" y="482712"/>
                      </a:cubicBezTo>
                      <a:cubicBezTo>
                        <a:pt x="3125153" y="451279"/>
                        <a:pt x="3120390" y="419847"/>
                        <a:pt x="3111818" y="389367"/>
                      </a:cubicBezTo>
                      <a:cubicBezTo>
                        <a:pt x="3108960" y="414132"/>
                        <a:pt x="3108960" y="437944"/>
                        <a:pt x="3108008" y="462709"/>
                      </a:cubicBezTo>
                      <a:cubicBezTo>
                        <a:pt x="3079433" y="455090"/>
                        <a:pt x="3049905" y="445565"/>
                        <a:pt x="3026093" y="426515"/>
                      </a:cubicBezTo>
                      <a:cubicBezTo>
                        <a:pt x="2996565" y="405559"/>
                        <a:pt x="2978468" y="373174"/>
                        <a:pt x="2954655" y="348409"/>
                      </a:cubicBezTo>
                      <a:close/>
                      <a:moveTo>
                        <a:pt x="3129915" y="354124"/>
                      </a:moveTo>
                      <a:cubicBezTo>
                        <a:pt x="3148965" y="379842"/>
                        <a:pt x="3167063" y="405559"/>
                        <a:pt x="3187065" y="431277"/>
                      </a:cubicBezTo>
                      <a:cubicBezTo>
                        <a:pt x="3188018" y="423657"/>
                        <a:pt x="3191828" y="408417"/>
                        <a:pt x="3192780" y="399844"/>
                      </a:cubicBezTo>
                      <a:cubicBezTo>
                        <a:pt x="3174683" y="385557"/>
                        <a:pt x="3157538" y="370317"/>
                        <a:pt x="3140393" y="356029"/>
                      </a:cubicBezTo>
                      <a:cubicBezTo>
                        <a:pt x="3138488" y="356029"/>
                        <a:pt x="3132773" y="355077"/>
                        <a:pt x="3129915" y="354124"/>
                      </a:cubicBezTo>
                      <a:close/>
                      <a:moveTo>
                        <a:pt x="3436620" y="427467"/>
                      </a:moveTo>
                      <a:cubicBezTo>
                        <a:pt x="3452813" y="451279"/>
                        <a:pt x="3481388" y="452232"/>
                        <a:pt x="3506153" y="458899"/>
                      </a:cubicBezTo>
                      <a:cubicBezTo>
                        <a:pt x="3548063" y="468424"/>
                        <a:pt x="3588068" y="480807"/>
                        <a:pt x="3629978" y="491284"/>
                      </a:cubicBezTo>
                      <a:cubicBezTo>
                        <a:pt x="3621405" y="482712"/>
                        <a:pt x="3617595" y="468424"/>
                        <a:pt x="3604260" y="467472"/>
                      </a:cubicBezTo>
                      <a:cubicBezTo>
                        <a:pt x="3547110" y="457947"/>
                        <a:pt x="3492818" y="438897"/>
                        <a:pt x="3436620" y="427467"/>
                      </a:cubicBezTo>
                      <a:close/>
                      <a:moveTo>
                        <a:pt x="4086225" y="540815"/>
                      </a:moveTo>
                      <a:cubicBezTo>
                        <a:pt x="4066223" y="530337"/>
                        <a:pt x="4045268" y="519859"/>
                        <a:pt x="4024313" y="511287"/>
                      </a:cubicBezTo>
                      <a:cubicBezTo>
                        <a:pt x="4032885" y="532242"/>
                        <a:pt x="4054793" y="538909"/>
                        <a:pt x="4072890" y="549387"/>
                      </a:cubicBezTo>
                      <a:cubicBezTo>
                        <a:pt x="4044315" y="576057"/>
                        <a:pt x="4010978" y="597012"/>
                        <a:pt x="3974783" y="613205"/>
                      </a:cubicBezTo>
                      <a:cubicBezTo>
                        <a:pt x="3995738" y="625587"/>
                        <a:pt x="4019550" y="634159"/>
                        <a:pt x="4042410" y="642732"/>
                      </a:cubicBezTo>
                      <a:cubicBezTo>
                        <a:pt x="4032885" y="657019"/>
                        <a:pt x="4024313" y="671307"/>
                        <a:pt x="4014788" y="685594"/>
                      </a:cubicBezTo>
                      <a:cubicBezTo>
                        <a:pt x="3982403" y="674165"/>
                        <a:pt x="3949065" y="661782"/>
                        <a:pt x="3914775" y="657019"/>
                      </a:cubicBezTo>
                      <a:cubicBezTo>
                        <a:pt x="3933825" y="690357"/>
                        <a:pt x="3977640" y="683690"/>
                        <a:pt x="4009073" y="695119"/>
                      </a:cubicBezTo>
                      <a:cubicBezTo>
                        <a:pt x="3994785" y="715122"/>
                        <a:pt x="3978593" y="734172"/>
                        <a:pt x="3960495" y="751317"/>
                      </a:cubicBezTo>
                      <a:cubicBezTo>
                        <a:pt x="3959543" y="766557"/>
                        <a:pt x="3958590" y="781797"/>
                        <a:pt x="3957638" y="797037"/>
                      </a:cubicBezTo>
                      <a:cubicBezTo>
                        <a:pt x="4019550" y="805610"/>
                        <a:pt x="4080510" y="782749"/>
                        <a:pt x="4124325" y="739887"/>
                      </a:cubicBezTo>
                      <a:cubicBezTo>
                        <a:pt x="4117658" y="781797"/>
                        <a:pt x="4110990" y="823707"/>
                        <a:pt x="4104323" y="865617"/>
                      </a:cubicBezTo>
                      <a:cubicBezTo>
                        <a:pt x="4123373" y="877047"/>
                        <a:pt x="4143375" y="888477"/>
                        <a:pt x="4163378" y="899907"/>
                      </a:cubicBezTo>
                      <a:cubicBezTo>
                        <a:pt x="4150043" y="879904"/>
                        <a:pt x="4130040" y="862760"/>
                        <a:pt x="4128135" y="837994"/>
                      </a:cubicBezTo>
                      <a:cubicBezTo>
                        <a:pt x="4126230" y="800847"/>
                        <a:pt x="4130993" y="762747"/>
                        <a:pt x="4138613" y="726552"/>
                      </a:cubicBezTo>
                      <a:cubicBezTo>
                        <a:pt x="4146233" y="717027"/>
                        <a:pt x="4155758" y="709407"/>
                        <a:pt x="4164330" y="700835"/>
                      </a:cubicBezTo>
                      <a:cubicBezTo>
                        <a:pt x="4162425" y="690357"/>
                        <a:pt x="4160520" y="679879"/>
                        <a:pt x="4157663" y="669402"/>
                      </a:cubicBezTo>
                      <a:cubicBezTo>
                        <a:pt x="4126230" y="720837"/>
                        <a:pt x="4081463" y="769415"/>
                        <a:pt x="4021455" y="783702"/>
                      </a:cubicBezTo>
                      <a:cubicBezTo>
                        <a:pt x="4006215" y="786560"/>
                        <a:pt x="3987165" y="796085"/>
                        <a:pt x="3976688" y="779892"/>
                      </a:cubicBezTo>
                      <a:cubicBezTo>
                        <a:pt x="3975735" y="777035"/>
                        <a:pt x="3974783" y="772272"/>
                        <a:pt x="3973830" y="770367"/>
                      </a:cubicBezTo>
                      <a:cubicBezTo>
                        <a:pt x="3989070" y="746554"/>
                        <a:pt x="4006215" y="724647"/>
                        <a:pt x="4021455" y="700835"/>
                      </a:cubicBezTo>
                      <a:cubicBezTo>
                        <a:pt x="4042410" y="705597"/>
                        <a:pt x="4062413" y="711312"/>
                        <a:pt x="4083368" y="714169"/>
                      </a:cubicBezTo>
                      <a:cubicBezTo>
                        <a:pt x="4066223" y="703692"/>
                        <a:pt x="4046220" y="697024"/>
                        <a:pt x="4028123" y="689404"/>
                      </a:cubicBezTo>
                      <a:cubicBezTo>
                        <a:pt x="4036695" y="676069"/>
                        <a:pt x="4046220" y="662735"/>
                        <a:pt x="4055745" y="650352"/>
                      </a:cubicBezTo>
                      <a:cubicBezTo>
                        <a:pt x="4070033" y="657972"/>
                        <a:pt x="4083368" y="667497"/>
                        <a:pt x="4098608" y="674165"/>
                      </a:cubicBezTo>
                      <a:cubicBezTo>
                        <a:pt x="4116705" y="667497"/>
                        <a:pt x="4132898" y="657019"/>
                        <a:pt x="4150043" y="647494"/>
                      </a:cubicBezTo>
                      <a:cubicBezTo>
                        <a:pt x="4174808" y="657972"/>
                        <a:pt x="4200525" y="669402"/>
                        <a:pt x="4225290" y="679879"/>
                      </a:cubicBezTo>
                      <a:cubicBezTo>
                        <a:pt x="4210050" y="692262"/>
                        <a:pt x="4195763" y="703692"/>
                        <a:pt x="4181475" y="717027"/>
                      </a:cubicBezTo>
                      <a:cubicBezTo>
                        <a:pt x="4207193" y="708454"/>
                        <a:pt x="4232910" y="697024"/>
                        <a:pt x="4258628" y="688452"/>
                      </a:cubicBezTo>
                      <a:cubicBezTo>
                        <a:pt x="4256723" y="680832"/>
                        <a:pt x="4253865" y="673212"/>
                        <a:pt x="4251960" y="665592"/>
                      </a:cubicBezTo>
                      <a:cubicBezTo>
                        <a:pt x="4220528" y="666544"/>
                        <a:pt x="4191953" y="652257"/>
                        <a:pt x="4164330" y="637969"/>
                      </a:cubicBezTo>
                      <a:cubicBezTo>
                        <a:pt x="4189095" y="615109"/>
                        <a:pt x="4216718" y="594155"/>
                        <a:pt x="4244340" y="574152"/>
                      </a:cubicBezTo>
                      <a:cubicBezTo>
                        <a:pt x="4242435" y="565580"/>
                        <a:pt x="4237673" y="547482"/>
                        <a:pt x="4235768" y="538909"/>
                      </a:cubicBezTo>
                      <a:cubicBezTo>
                        <a:pt x="4201478" y="593202"/>
                        <a:pt x="4150995" y="633207"/>
                        <a:pt x="4097655" y="667497"/>
                      </a:cubicBezTo>
                      <a:cubicBezTo>
                        <a:pt x="4090035" y="655115"/>
                        <a:pt x="4079558" y="643684"/>
                        <a:pt x="4065270" y="638922"/>
                      </a:cubicBezTo>
                      <a:cubicBezTo>
                        <a:pt x="4079558" y="623682"/>
                        <a:pt x="4090988" y="606537"/>
                        <a:pt x="4080510" y="585582"/>
                      </a:cubicBezTo>
                      <a:cubicBezTo>
                        <a:pt x="4070033" y="601774"/>
                        <a:pt x="4060508" y="617967"/>
                        <a:pt x="4050030" y="634159"/>
                      </a:cubicBezTo>
                      <a:cubicBezTo>
                        <a:pt x="4036695" y="628444"/>
                        <a:pt x="4023360" y="622730"/>
                        <a:pt x="4010025" y="617015"/>
                      </a:cubicBezTo>
                      <a:cubicBezTo>
                        <a:pt x="4035743" y="596059"/>
                        <a:pt x="4062413" y="576057"/>
                        <a:pt x="4089083" y="557007"/>
                      </a:cubicBezTo>
                      <a:cubicBezTo>
                        <a:pt x="4114800" y="570342"/>
                        <a:pt x="4140518" y="585582"/>
                        <a:pt x="4169093" y="591297"/>
                      </a:cubicBezTo>
                      <a:cubicBezTo>
                        <a:pt x="4151948" y="568437"/>
                        <a:pt x="4123373" y="559865"/>
                        <a:pt x="4098608" y="548434"/>
                      </a:cubicBezTo>
                      <a:cubicBezTo>
                        <a:pt x="4115753" y="537005"/>
                        <a:pt x="4133850" y="525574"/>
                        <a:pt x="4150995" y="514144"/>
                      </a:cubicBezTo>
                      <a:cubicBezTo>
                        <a:pt x="4149090" y="501762"/>
                        <a:pt x="4148138" y="488427"/>
                        <a:pt x="4146233" y="476044"/>
                      </a:cubicBezTo>
                      <a:cubicBezTo>
                        <a:pt x="4130040" y="498904"/>
                        <a:pt x="4110038" y="521765"/>
                        <a:pt x="4086225" y="540815"/>
                      </a:cubicBezTo>
                      <a:close/>
                      <a:moveTo>
                        <a:pt x="2674620" y="578915"/>
                      </a:moveTo>
                      <a:cubicBezTo>
                        <a:pt x="2133600" y="612252"/>
                        <a:pt x="1608773" y="851329"/>
                        <a:pt x="1230630" y="1238997"/>
                      </a:cubicBezTo>
                      <a:cubicBezTo>
                        <a:pt x="981075" y="1491410"/>
                        <a:pt x="795337" y="1805735"/>
                        <a:pt x="691515" y="2144825"/>
                      </a:cubicBezTo>
                      <a:cubicBezTo>
                        <a:pt x="571500" y="2535350"/>
                        <a:pt x="561975" y="2959212"/>
                        <a:pt x="664845" y="3353547"/>
                      </a:cubicBezTo>
                      <a:cubicBezTo>
                        <a:pt x="799148" y="3880280"/>
                        <a:pt x="1137285" y="4351767"/>
                        <a:pt x="1591628" y="4649900"/>
                      </a:cubicBezTo>
                      <a:cubicBezTo>
                        <a:pt x="1937385" y="4878500"/>
                        <a:pt x="2348865" y="5008040"/>
                        <a:pt x="2764155" y="5015659"/>
                      </a:cubicBezTo>
                      <a:cubicBezTo>
                        <a:pt x="3141345" y="5025184"/>
                        <a:pt x="3521393" y="4934697"/>
                        <a:pt x="3854768" y="4756580"/>
                      </a:cubicBezTo>
                      <a:cubicBezTo>
                        <a:pt x="4135755" y="4607990"/>
                        <a:pt x="4384358" y="4397487"/>
                        <a:pt x="4576763" y="4145075"/>
                      </a:cubicBezTo>
                      <a:cubicBezTo>
                        <a:pt x="4804410" y="3848847"/>
                        <a:pt x="4953953" y="3494517"/>
                        <a:pt x="5009198" y="3124947"/>
                      </a:cubicBezTo>
                      <a:cubicBezTo>
                        <a:pt x="5078730" y="2672510"/>
                        <a:pt x="5001578" y="2199117"/>
                        <a:pt x="4792980" y="1790495"/>
                      </a:cubicBezTo>
                      <a:cubicBezTo>
                        <a:pt x="4647248" y="1501887"/>
                        <a:pt x="4437698" y="1247570"/>
                        <a:pt x="4183380" y="1047544"/>
                      </a:cubicBezTo>
                      <a:cubicBezTo>
                        <a:pt x="3760470" y="714169"/>
                        <a:pt x="3212783" y="543672"/>
                        <a:pt x="2674620" y="578915"/>
                      </a:cubicBezTo>
                      <a:close/>
                      <a:moveTo>
                        <a:pt x="1122045" y="801799"/>
                      </a:moveTo>
                      <a:cubicBezTo>
                        <a:pt x="1127760" y="805610"/>
                        <a:pt x="1134428" y="810372"/>
                        <a:pt x="1140142" y="814182"/>
                      </a:cubicBezTo>
                      <a:cubicBezTo>
                        <a:pt x="1136333" y="817040"/>
                        <a:pt x="1128713" y="821802"/>
                        <a:pt x="1124903" y="824660"/>
                      </a:cubicBezTo>
                      <a:cubicBezTo>
                        <a:pt x="1113473" y="803704"/>
                        <a:pt x="1102995" y="777035"/>
                        <a:pt x="1078230" y="769415"/>
                      </a:cubicBezTo>
                      <a:cubicBezTo>
                        <a:pt x="1058228" y="772272"/>
                        <a:pt x="1043940" y="788465"/>
                        <a:pt x="1028700" y="800847"/>
                      </a:cubicBezTo>
                      <a:cubicBezTo>
                        <a:pt x="1038225" y="805610"/>
                        <a:pt x="1057275" y="816087"/>
                        <a:pt x="1066800" y="820849"/>
                      </a:cubicBezTo>
                      <a:lnTo>
                        <a:pt x="1062990" y="802752"/>
                      </a:lnTo>
                      <a:lnTo>
                        <a:pt x="1068705" y="801799"/>
                      </a:lnTo>
                      <a:lnTo>
                        <a:pt x="1067753" y="810372"/>
                      </a:lnTo>
                      <a:cubicBezTo>
                        <a:pt x="1091565" y="829422"/>
                        <a:pt x="1111567" y="853235"/>
                        <a:pt x="1130617" y="877047"/>
                      </a:cubicBezTo>
                      <a:cubicBezTo>
                        <a:pt x="1127760" y="907527"/>
                        <a:pt x="1120140" y="938007"/>
                        <a:pt x="1107758" y="965629"/>
                      </a:cubicBezTo>
                      <a:cubicBezTo>
                        <a:pt x="1134428" y="967535"/>
                        <a:pt x="1160145" y="958010"/>
                        <a:pt x="1183958" y="946579"/>
                      </a:cubicBezTo>
                      <a:cubicBezTo>
                        <a:pt x="1191578" y="966582"/>
                        <a:pt x="1203008" y="987537"/>
                        <a:pt x="1200150" y="1010397"/>
                      </a:cubicBezTo>
                      <a:cubicBezTo>
                        <a:pt x="1202055" y="1025637"/>
                        <a:pt x="1194435" y="1031352"/>
                        <a:pt x="1176338" y="1028494"/>
                      </a:cubicBezTo>
                      <a:cubicBezTo>
                        <a:pt x="1179195" y="1037067"/>
                        <a:pt x="1183958" y="1054212"/>
                        <a:pt x="1186815" y="1062785"/>
                      </a:cubicBezTo>
                      <a:cubicBezTo>
                        <a:pt x="1209675" y="1044687"/>
                        <a:pt x="1229678" y="1019922"/>
                        <a:pt x="1236345" y="990394"/>
                      </a:cubicBezTo>
                      <a:cubicBezTo>
                        <a:pt x="1237298" y="964677"/>
                        <a:pt x="1218248" y="944674"/>
                        <a:pt x="1205865" y="924672"/>
                      </a:cubicBezTo>
                      <a:cubicBezTo>
                        <a:pt x="1168717" y="877999"/>
                        <a:pt x="1182053" y="814182"/>
                        <a:pt x="1194435" y="759890"/>
                      </a:cubicBezTo>
                      <a:cubicBezTo>
                        <a:pt x="1159192" y="750365"/>
                        <a:pt x="1145858" y="785607"/>
                        <a:pt x="1122045" y="801799"/>
                      </a:cubicBezTo>
                      <a:close/>
                      <a:moveTo>
                        <a:pt x="1209675" y="922767"/>
                      </a:moveTo>
                      <a:cubicBezTo>
                        <a:pt x="1252538" y="884667"/>
                        <a:pt x="1315403" y="891335"/>
                        <a:pt x="1363980" y="863712"/>
                      </a:cubicBezTo>
                      <a:cubicBezTo>
                        <a:pt x="1365885" y="840852"/>
                        <a:pt x="1336358" y="830374"/>
                        <a:pt x="1317308" y="833232"/>
                      </a:cubicBezTo>
                      <a:cubicBezTo>
                        <a:pt x="1270635" y="845615"/>
                        <a:pt x="1233488" y="881810"/>
                        <a:pt x="1209675" y="922767"/>
                      </a:cubicBezTo>
                      <a:close/>
                      <a:moveTo>
                        <a:pt x="4417695" y="917052"/>
                      </a:moveTo>
                      <a:cubicBezTo>
                        <a:pt x="4453890" y="921815"/>
                        <a:pt x="4491038" y="919910"/>
                        <a:pt x="4527233" y="918004"/>
                      </a:cubicBezTo>
                      <a:cubicBezTo>
                        <a:pt x="4471988" y="967535"/>
                        <a:pt x="4426268" y="1028494"/>
                        <a:pt x="4363403" y="1068500"/>
                      </a:cubicBezTo>
                      <a:cubicBezTo>
                        <a:pt x="4360545" y="1078977"/>
                        <a:pt x="4357688" y="1090407"/>
                        <a:pt x="4354830" y="1101837"/>
                      </a:cubicBezTo>
                      <a:cubicBezTo>
                        <a:pt x="4425315" y="1046592"/>
                        <a:pt x="4482465" y="976107"/>
                        <a:pt x="4550093" y="917052"/>
                      </a:cubicBezTo>
                      <a:cubicBezTo>
                        <a:pt x="4571048" y="907527"/>
                        <a:pt x="4593908" y="904669"/>
                        <a:pt x="4615815" y="899907"/>
                      </a:cubicBezTo>
                      <a:cubicBezTo>
                        <a:pt x="4618673" y="888477"/>
                        <a:pt x="4621530" y="877047"/>
                        <a:pt x="4624388" y="864665"/>
                      </a:cubicBezTo>
                      <a:cubicBezTo>
                        <a:pt x="4565333" y="909432"/>
                        <a:pt x="4487228" y="903717"/>
                        <a:pt x="4417695" y="917052"/>
                      </a:cubicBezTo>
                      <a:close/>
                      <a:moveTo>
                        <a:pt x="4500563" y="1009444"/>
                      </a:moveTo>
                      <a:cubicBezTo>
                        <a:pt x="4521518" y="1005635"/>
                        <a:pt x="4542473" y="999919"/>
                        <a:pt x="4563428" y="994204"/>
                      </a:cubicBezTo>
                      <a:cubicBezTo>
                        <a:pt x="4577715" y="1010397"/>
                        <a:pt x="4594860" y="1023732"/>
                        <a:pt x="4612005" y="1037067"/>
                      </a:cubicBezTo>
                      <a:cubicBezTo>
                        <a:pt x="4595813" y="1053260"/>
                        <a:pt x="4578668" y="1068500"/>
                        <a:pt x="4561523" y="1083740"/>
                      </a:cubicBezTo>
                      <a:cubicBezTo>
                        <a:pt x="4531995" y="1058975"/>
                        <a:pt x="4503420" y="1034210"/>
                        <a:pt x="4471988" y="1013254"/>
                      </a:cubicBezTo>
                      <a:lnTo>
                        <a:pt x="4474845" y="1029447"/>
                      </a:lnTo>
                      <a:cubicBezTo>
                        <a:pt x="4497705" y="1054212"/>
                        <a:pt x="4528185" y="1071357"/>
                        <a:pt x="4552950" y="1093265"/>
                      </a:cubicBezTo>
                      <a:cubicBezTo>
                        <a:pt x="4524375" y="1121840"/>
                        <a:pt x="4497705" y="1155177"/>
                        <a:pt x="4459605" y="1173275"/>
                      </a:cubicBezTo>
                      <a:cubicBezTo>
                        <a:pt x="4455795" y="1185657"/>
                        <a:pt x="4452938" y="1198992"/>
                        <a:pt x="4450080" y="1211375"/>
                      </a:cubicBezTo>
                      <a:cubicBezTo>
                        <a:pt x="4490085" y="1178037"/>
                        <a:pt x="4526280" y="1138985"/>
                        <a:pt x="4563428" y="1102790"/>
                      </a:cubicBezTo>
                      <a:cubicBezTo>
                        <a:pt x="4591050" y="1125650"/>
                        <a:pt x="4616768" y="1148510"/>
                        <a:pt x="4646295" y="1168512"/>
                      </a:cubicBezTo>
                      <a:cubicBezTo>
                        <a:pt x="4643438" y="1128507"/>
                        <a:pt x="4597718" y="1118029"/>
                        <a:pt x="4572000" y="1094217"/>
                      </a:cubicBezTo>
                      <a:cubicBezTo>
                        <a:pt x="4588193" y="1078025"/>
                        <a:pt x="4605338" y="1061832"/>
                        <a:pt x="4621530" y="1045640"/>
                      </a:cubicBezTo>
                      <a:cubicBezTo>
                        <a:pt x="4642485" y="1061832"/>
                        <a:pt x="4664393" y="1078025"/>
                        <a:pt x="4685348" y="1094217"/>
                      </a:cubicBezTo>
                      <a:cubicBezTo>
                        <a:pt x="4684395" y="1088502"/>
                        <a:pt x="4683443" y="1077072"/>
                        <a:pt x="4683443" y="1071357"/>
                      </a:cubicBezTo>
                      <a:cubicBezTo>
                        <a:pt x="4665345" y="1059927"/>
                        <a:pt x="4647248" y="1048497"/>
                        <a:pt x="4630103" y="1036115"/>
                      </a:cubicBezTo>
                      <a:cubicBezTo>
                        <a:pt x="4653915" y="1012302"/>
                        <a:pt x="4676775" y="988490"/>
                        <a:pt x="4705350" y="971344"/>
                      </a:cubicBezTo>
                      <a:cubicBezTo>
                        <a:pt x="4704398" y="958010"/>
                        <a:pt x="4704398" y="945627"/>
                        <a:pt x="4704398" y="932292"/>
                      </a:cubicBezTo>
                      <a:cubicBezTo>
                        <a:pt x="4680585" y="968487"/>
                        <a:pt x="4650105" y="998967"/>
                        <a:pt x="4617720" y="1027542"/>
                      </a:cubicBezTo>
                      <a:cubicBezTo>
                        <a:pt x="4602480" y="1015160"/>
                        <a:pt x="4586288" y="1001824"/>
                        <a:pt x="4571048" y="989442"/>
                      </a:cubicBezTo>
                      <a:cubicBezTo>
                        <a:pt x="4591050" y="980869"/>
                        <a:pt x="4612005" y="973249"/>
                        <a:pt x="4631055" y="963724"/>
                      </a:cubicBezTo>
                      <a:cubicBezTo>
                        <a:pt x="4633913" y="953247"/>
                        <a:pt x="4636770" y="942769"/>
                        <a:pt x="4638675" y="932292"/>
                      </a:cubicBezTo>
                      <a:cubicBezTo>
                        <a:pt x="4597718" y="965629"/>
                        <a:pt x="4548188" y="985632"/>
                        <a:pt x="4500563" y="1009444"/>
                      </a:cubicBezTo>
                      <a:close/>
                      <a:moveTo>
                        <a:pt x="704850" y="1283765"/>
                      </a:moveTo>
                      <a:cubicBezTo>
                        <a:pt x="680085" y="1265667"/>
                        <a:pt x="631508" y="1255190"/>
                        <a:pt x="622935" y="1294242"/>
                      </a:cubicBezTo>
                      <a:cubicBezTo>
                        <a:pt x="631508" y="1311387"/>
                        <a:pt x="651510" y="1296147"/>
                        <a:pt x="664845" y="1300910"/>
                      </a:cubicBezTo>
                      <a:cubicBezTo>
                        <a:pt x="683895" y="1309482"/>
                        <a:pt x="701040" y="1322817"/>
                        <a:pt x="718185" y="1333295"/>
                      </a:cubicBezTo>
                      <a:cubicBezTo>
                        <a:pt x="726758" y="1367585"/>
                        <a:pt x="739140" y="1400922"/>
                        <a:pt x="750570" y="1435212"/>
                      </a:cubicBezTo>
                      <a:cubicBezTo>
                        <a:pt x="741045" y="1428545"/>
                        <a:pt x="731520" y="1422829"/>
                        <a:pt x="721042" y="1416162"/>
                      </a:cubicBezTo>
                      <a:cubicBezTo>
                        <a:pt x="720090" y="1409495"/>
                        <a:pt x="717233" y="1395207"/>
                        <a:pt x="716280" y="1387587"/>
                      </a:cubicBezTo>
                      <a:cubicBezTo>
                        <a:pt x="688658" y="1394254"/>
                        <a:pt x="665798" y="1378062"/>
                        <a:pt x="641033" y="1368537"/>
                      </a:cubicBezTo>
                      <a:cubicBezTo>
                        <a:pt x="619125" y="1370442"/>
                        <a:pt x="609600" y="1389492"/>
                        <a:pt x="608648" y="1409495"/>
                      </a:cubicBezTo>
                      <a:cubicBezTo>
                        <a:pt x="614362" y="1406637"/>
                        <a:pt x="625793" y="1401875"/>
                        <a:pt x="631508" y="1399017"/>
                      </a:cubicBezTo>
                      <a:cubicBezTo>
                        <a:pt x="645795" y="1406637"/>
                        <a:pt x="661035" y="1414257"/>
                        <a:pt x="675323" y="1421877"/>
                      </a:cubicBezTo>
                      <a:cubicBezTo>
                        <a:pt x="682943" y="1458072"/>
                        <a:pt x="692468" y="1495220"/>
                        <a:pt x="690562" y="1533320"/>
                      </a:cubicBezTo>
                      <a:cubicBezTo>
                        <a:pt x="708660" y="1520937"/>
                        <a:pt x="726758" y="1508554"/>
                        <a:pt x="744855" y="1495220"/>
                      </a:cubicBezTo>
                      <a:cubicBezTo>
                        <a:pt x="739140" y="1479979"/>
                        <a:pt x="734378" y="1464740"/>
                        <a:pt x="728662" y="1449500"/>
                      </a:cubicBezTo>
                      <a:cubicBezTo>
                        <a:pt x="735330" y="1453310"/>
                        <a:pt x="748665" y="1459977"/>
                        <a:pt x="755333" y="1462835"/>
                      </a:cubicBezTo>
                      <a:cubicBezTo>
                        <a:pt x="762000" y="1493315"/>
                        <a:pt x="771525" y="1523795"/>
                        <a:pt x="782955" y="1553322"/>
                      </a:cubicBezTo>
                      <a:cubicBezTo>
                        <a:pt x="819150" y="1536177"/>
                        <a:pt x="855345" y="1516175"/>
                        <a:pt x="894398" y="1506650"/>
                      </a:cubicBezTo>
                      <a:cubicBezTo>
                        <a:pt x="857250" y="1486647"/>
                        <a:pt x="819150" y="1471407"/>
                        <a:pt x="782003" y="1453310"/>
                      </a:cubicBezTo>
                      <a:cubicBezTo>
                        <a:pt x="801053" y="1427592"/>
                        <a:pt x="822008" y="1402827"/>
                        <a:pt x="849630" y="1385682"/>
                      </a:cubicBezTo>
                      <a:cubicBezTo>
                        <a:pt x="856298" y="1417115"/>
                        <a:pt x="845820" y="1447595"/>
                        <a:pt x="832485" y="1476170"/>
                      </a:cubicBezTo>
                      <a:cubicBezTo>
                        <a:pt x="848678" y="1461882"/>
                        <a:pt x="868680" y="1450452"/>
                        <a:pt x="879158" y="1430450"/>
                      </a:cubicBezTo>
                      <a:cubicBezTo>
                        <a:pt x="888683" y="1412352"/>
                        <a:pt x="882015" y="1391397"/>
                        <a:pt x="880110" y="1372347"/>
                      </a:cubicBezTo>
                      <a:cubicBezTo>
                        <a:pt x="913448" y="1352345"/>
                        <a:pt x="946785" y="1331390"/>
                        <a:pt x="975360" y="1304720"/>
                      </a:cubicBezTo>
                      <a:cubicBezTo>
                        <a:pt x="930592" y="1286622"/>
                        <a:pt x="890587" y="1315197"/>
                        <a:pt x="858203" y="1342820"/>
                      </a:cubicBezTo>
                      <a:cubicBezTo>
                        <a:pt x="842962" y="1331390"/>
                        <a:pt x="829628" y="1312340"/>
                        <a:pt x="809625" y="1308529"/>
                      </a:cubicBezTo>
                      <a:cubicBezTo>
                        <a:pt x="789623" y="1303767"/>
                        <a:pt x="782003" y="1328532"/>
                        <a:pt x="769620" y="1339962"/>
                      </a:cubicBezTo>
                      <a:cubicBezTo>
                        <a:pt x="746760" y="1315197"/>
                        <a:pt x="747712" y="1281860"/>
                        <a:pt x="741998" y="1250427"/>
                      </a:cubicBezTo>
                      <a:cubicBezTo>
                        <a:pt x="720090" y="1241854"/>
                        <a:pt x="715328" y="1269477"/>
                        <a:pt x="704850" y="1283765"/>
                      </a:cubicBezTo>
                      <a:close/>
                      <a:moveTo>
                        <a:pt x="4906328" y="1302815"/>
                      </a:moveTo>
                      <a:cubicBezTo>
                        <a:pt x="4908233" y="1345677"/>
                        <a:pt x="4953000" y="1366632"/>
                        <a:pt x="4974908" y="1399017"/>
                      </a:cubicBezTo>
                      <a:cubicBezTo>
                        <a:pt x="4922520" y="1440927"/>
                        <a:pt x="4866323" y="1477122"/>
                        <a:pt x="4812030" y="1516175"/>
                      </a:cubicBezTo>
                      <a:cubicBezTo>
                        <a:pt x="4777740" y="1476170"/>
                        <a:pt x="4745355" y="1434260"/>
                        <a:pt x="4710113" y="1396160"/>
                      </a:cubicBezTo>
                      <a:cubicBezTo>
                        <a:pt x="4711065" y="1402827"/>
                        <a:pt x="4712018" y="1417115"/>
                        <a:pt x="4712970" y="1423782"/>
                      </a:cubicBezTo>
                      <a:cubicBezTo>
                        <a:pt x="4787265" y="1496172"/>
                        <a:pt x="4847273" y="1580945"/>
                        <a:pt x="4914900" y="1658097"/>
                      </a:cubicBezTo>
                      <a:cubicBezTo>
                        <a:pt x="4914900" y="1651429"/>
                        <a:pt x="4915853" y="1638095"/>
                        <a:pt x="4915853" y="1631427"/>
                      </a:cubicBezTo>
                      <a:cubicBezTo>
                        <a:pt x="4880610" y="1599995"/>
                        <a:pt x="4852035" y="1562847"/>
                        <a:pt x="4821555" y="1527604"/>
                      </a:cubicBezTo>
                      <a:cubicBezTo>
                        <a:pt x="4866323" y="1496172"/>
                        <a:pt x="4909185" y="1462835"/>
                        <a:pt x="4957763" y="1435212"/>
                      </a:cubicBezTo>
                      <a:cubicBezTo>
                        <a:pt x="4970145" y="1430450"/>
                        <a:pt x="4976813" y="1419020"/>
                        <a:pt x="4984433" y="1408542"/>
                      </a:cubicBezTo>
                      <a:cubicBezTo>
                        <a:pt x="5010150" y="1438070"/>
                        <a:pt x="5035868" y="1468550"/>
                        <a:pt x="5063490" y="1497125"/>
                      </a:cubicBezTo>
                      <a:cubicBezTo>
                        <a:pt x="5063490" y="1491410"/>
                        <a:pt x="5064443" y="1479027"/>
                        <a:pt x="5064443" y="1473312"/>
                      </a:cubicBezTo>
                      <a:cubicBezTo>
                        <a:pt x="5005388" y="1422829"/>
                        <a:pt x="4960620" y="1358060"/>
                        <a:pt x="4906328" y="1302815"/>
                      </a:cubicBezTo>
                      <a:close/>
                      <a:moveTo>
                        <a:pt x="5219700" y="1788590"/>
                      </a:moveTo>
                      <a:cubicBezTo>
                        <a:pt x="5232083" y="1811450"/>
                        <a:pt x="5249228" y="1831452"/>
                        <a:pt x="5265420" y="1851454"/>
                      </a:cubicBezTo>
                      <a:cubicBezTo>
                        <a:pt x="5246370" y="1858122"/>
                        <a:pt x="5226368" y="1864790"/>
                        <a:pt x="5207318" y="1871457"/>
                      </a:cubicBezTo>
                      <a:cubicBezTo>
                        <a:pt x="5193983" y="1844787"/>
                        <a:pt x="5182553" y="1817165"/>
                        <a:pt x="5163503" y="1793352"/>
                      </a:cubicBezTo>
                      <a:cubicBezTo>
                        <a:pt x="5163503" y="1822879"/>
                        <a:pt x="5182553" y="1847645"/>
                        <a:pt x="5194935" y="1873362"/>
                      </a:cubicBezTo>
                      <a:cubicBezTo>
                        <a:pt x="5139690" y="1866695"/>
                        <a:pt x="5088255" y="1844787"/>
                        <a:pt x="5035868" y="1827642"/>
                      </a:cubicBezTo>
                      <a:cubicBezTo>
                        <a:pt x="5072063" y="1858122"/>
                        <a:pt x="5119688" y="1869552"/>
                        <a:pt x="5164455" y="1882887"/>
                      </a:cubicBezTo>
                      <a:cubicBezTo>
                        <a:pt x="5111115" y="1902889"/>
                        <a:pt x="5056823" y="1923845"/>
                        <a:pt x="4998720" y="1930512"/>
                      </a:cubicBezTo>
                      <a:cubicBezTo>
                        <a:pt x="4992053" y="1940037"/>
                        <a:pt x="4986338" y="1949562"/>
                        <a:pt x="4979670" y="1959087"/>
                      </a:cubicBezTo>
                      <a:cubicBezTo>
                        <a:pt x="5045393" y="1940989"/>
                        <a:pt x="5109210" y="1917177"/>
                        <a:pt x="5174933" y="1896222"/>
                      </a:cubicBezTo>
                      <a:cubicBezTo>
                        <a:pt x="5166360" y="1911462"/>
                        <a:pt x="5156835" y="1927654"/>
                        <a:pt x="5148263" y="1942895"/>
                      </a:cubicBezTo>
                      <a:cubicBezTo>
                        <a:pt x="5156835" y="1941942"/>
                        <a:pt x="5166360" y="1940037"/>
                        <a:pt x="5174933" y="1939085"/>
                      </a:cubicBezTo>
                      <a:cubicBezTo>
                        <a:pt x="5176838" y="1923845"/>
                        <a:pt x="5178743" y="1909557"/>
                        <a:pt x="5180648" y="1894317"/>
                      </a:cubicBezTo>
                      <a:cubicBezTo>
                        <a:pt x="5185410" y="1892412"/>
                        <a:pt x="5194935" y="1888602"/>
                        <a:pt x="5199698" y="1886697"/>
                      </a:cubicBezTo>
                      <a:cubicBezTo>
                        <a:pt x="5208270" y="1904795"/>
                        <a:pt x="5216843" y="1922892"/>
                        <a:pt x="5226368" y="1941942"/>
                      </a:cubicBezTo>
                      <a:cubicBezTo>
                        <a:pt x="5229225" y="1935275"/>
                        <a:pt x="5232083" y="1928607"/>
                        <a:pt x="5235893" y="1920987"/>
                      </a:cubicBezTo>
                      <a:cubicBezTo>
                        <a:pt x="5227320" y="1908604"/>
                        <a:pt x="5218748" y="1896222"/>
                        <a:pt x="5210175" y="1883839"/>
                      </a:cubicBezTo>
                      <a:cubicBezTo>
                        <a:pt x="5232083" y="1878125"/>
                        <a:pt x="5253990" y="1864790"/>
                        <a:pt x="5276850" y="1865742"/>
                      </a:cubicBezTo>
                      <a:cubicBezTo>
                        <a:pt x="5287328" y="1875267"/>
                        <a:pt x="5296853" y="1885745"/>
                        <a:pt x="5306378" y="1896222"/>
                      </a:cubicBezTo>
                      <a:cubicBezTo>
                        <a:pt x="5310188" y="1888602"/>
                        <a:pt x="5313045" y="1880982"/>
                        <a:pt x="5315903" y="1873362"/>
                      </a:cubicBezTo>
                      <a:cubicBezTo>
                        <a:pt x="5278755" y="1853360"/>
                        <a:pt x="5253038" y="1816212"/>
                        <a:pt x="5219700" y="1788590"/>
                      </a:cubicBezTo>
                      <a:close/>
                      <a:moveTo>
                        <a:pt x="431483" y="1872410"/>
                      </a:moveTo>
                      <a:cubicBezTo>
                        <a:pt x="396240" y="1867647"/>
                        <a:pt x="361950" y="1856217"/>
                        <a:pt x="327660" y="1848597"/>
                      </a:cubicBezTo>
                      <a:cubicBezTo>
                        <a:pt x="316230" y="1855265"/>
                        <a:pt x="305753" y="1861932"/>
                        <a:pt x="295275" y="1869552"/>
                      </a:cubicBezTo>
                      <a:cubicBezTo>
                        <a:pt x="344805" y="1882887"/>
                        <a:pt x="394335" y="1897175"/>
                        <a:pt x="445770" y="1904795"/>
                      </a:cubicBezTo>
                      <a:cubicBezTo>
                        <a:pt x="459105" y="1946704"/>
                        <a:pt x="481012" y="1984804"/>
                        <a:pt x="483870" y="2029572"/>
                      </a:cubicBezTo>
                      <a:cubicBezTo>
                        <a:pt x="496253" y="2019095"/>
                        <a:pt x="508635" y="2008617"/>
                        <a:pt x="519112" y="1995282"/>
                      </a:cubicBezTo>
                      <a:cubicBezTo>
                        <a:pt x="499110" y="1969564"/>
                        <a:pt x="483870" y="1941942"/>
                        <a:pt x="471487" y="1912414"/>
                      </a:cubicBezTo>
                      <a:cubicBezTo>
                        <a:pt x="539115" y="1926702"/>
                        <a:pt x="605790" y="1946704"/>
                        <a:pt x="675323" y="1949562"/>
                      </a:cubicBezTo>
                      <a:cubicBezTo>
                        <a:pt x="612458" y="1908604"/>
                        <a:pt x="532448" y="1909557"/>
                        <a:pt x="466725" y="1879077"/>
                      </a:cubicBezTo>
                      <a:cubicBezTo>
                        <a:pt x="466725" y="1860027"/>
                        <a:pt x="468630" y="1840977"/>
                        <a:pt x="469583" y="1821927"/>
                      </a:cubicBezTo>
                      <a:cubicBezTo>
                        <a:pt x="450533" y="1832404"/>
                        <a:pt x="441008" y="1853360"/>
                        <a:pt x="431483" y="1872410"/>
                      </a:cubicBezTo>
                      <a:close/>
                      <a:moveTo>
                        <a:pt x="333375" y="1960039"/>
                      </a:moveTo>
                      <a:cubicBezTo>
                        <a:pt x="340043" y="1960039"/>
                        <a:pt x="354330" y="1960039"/>
                        <a:pt x="360997" y="1960039"/>
                      </a:cubicBezTo>
                      <a:cubicBezTo>
                        <a:pt x="360997" y="1954325"/>
                        <a:pt x="361950" y="1943847"/>
                        <a:pt x="362903" y="1939085"/>
                      </a:cubicBezTo>
                      <a:cubicBezTo>
                        <a:pt x="381000" y="1953372"/>
                        <a:pt x="397193" y="1973375"/>
                        <a:pt x="421958" y="1976232"/>
                      </a:cubicBezTo>
                      <a:lnTo>
                        <a:pt x="428625" y="1964802"/>
                      </a:lnTo>
                      <a:cubicBezTo>
                        <a:pt x="430530" y="1966707"/>
                        <a:pt x="434340" y="1970517"/>
                        <a:pt x="436245" y="1972422"/>
                      </a:cubicBezTo>
                      <a:cubicBezTo>
                        <a:pt x="447675" y="1980042"/>
                        <a:pt x="460058" y="1986710"/>
                        <a:pt x="472440" y="1993377"/>
                      </a:cubicBezTo>
                      <a:cubicBezTo>
                        <a:pt x="466725" y="1967660"/>
                        <a:pt x="451485" y="1945752"/>
                        <a:pt x="435293" y="1925750"/>
                      </a:cubicBezTo>
                      <a:cubicBezTo>
                        <a:pt x="424815" y="1930512"/>
                        <a:pt x="415290" y="1936227"/>
                        <a:pt x="405765" y="1940989"/>
                      </a:cubicBezTo>
                      <a:cubicBezTo>
                        <a:pt x="397193" y="1929560"/>
                        <a:pt x="388620" y="1918129"/>
                        <a:pt x="380047" y="1905747"/>
                      </a:cubicBezTo>
                      <a:cubicBezTo>
                        <a:pt x="354330" y="1916225"/>
                        <a:pt x="333375" y="1931464"/>
                        <a:pt x="333375" y="1960039"/>
                      </a:cubicBezTo>
                      <a:close/>
                      <a:moveTo>
                        <a:pt x="5213033" y="1962897"/>
                      </a:moveTo>
                      <a:cubicBezTo>
                        <a:pt x="5210175" y="1967660"/>
                        <a:pt x="5203508" y="1978137"/>
                        <a:pt x="5200650" y="1982900"/>
                      </a:cubicBezTo>
                      <a:cubicBezTo>
                        <a:pt x="5207318" y="1981947"/>
                        <a:pt x="5221605" y="1979089"/>
                        <a:pt x="5228273" y="1977185"/>
                      </a:cubicBezTo>
                      <a:cubicBezTo>
                        <a:pt x="5239703" y="2003854"/>
                        <a:pt x="5251133" y="2030525"/>
                        <a:pt x="5261610" y="2057195"/>
                      </a:cubicBezTo>
                      <a:cubicBezTo>
                        <a:pt x="5289233" y="2030525"/>
                        <a:pt x="5332095" y="2050527"/>
                        <a:pt x="5358765" y="2025762"/>
                      </a:cubicBezTo>
                      <a:cubicBezTo>
                        <a:pt x="5331143" y="2005760"/>
                        <a:pt x="5319713" y="1973375"/>
                        <a:pt x="5306378" y="1943847"/>
                      </a:cubicBezTo>
                      <a:cubicBezTo>
                        <a:pt x="5313045" y="1936227"/>
                        <a:pt x="5319713" y="1929560"/>
                        <a:pt x="5327333" y="1921939"/>
                      </a:cubicBezTo>
                      <a:cubicBezTo>
                        <a:pt x="5289233" y="1937179"/>
                        <a:pt x="5253038" y="1955277"/>
                        <a:pt x="5213033" y="1962897"/>
                      </a:cubicBezTo>
                      <a:close/>
                      <a:moveTo>
                        <a:pt x="5154930" y="1948610"/>
                      </a:moveTo>
                      <a:cubicBezTo>
                        <a:pt x="5157788" y="1973375"/>
                        <a:pt x="5169218" y="1995282"/>
                        <a:pt x="5179695" y="2017189"/>
                      </a:cubicBezTo>
                      <a:cubicBezTo>
                        <a:pt x="5162550" y="2021952"/>
                        <a:pt x="5146358" y="2026714"/>
                        <a:pt x="5129213" y="2031477"/>
                      </a:cubicBezTo>
                      <a:cubicBezTo>
                        <a:pt x="5119688" y="2011475"/>
                        <a:pt x="5110163" y="1991472"/>
                        <a:pt x="5097780" y="1973375"/>
                      </a:cubicBezTo>
                      <a:cubicBezTo>
                        <a:pt x="5095875" y="1996235"/>
                        <a:pt x="5107305" y="2017189"/>
                        <a:pt x="5116830" y="2037192"/>
                      </a:cubicBezTo>
                      <a:cubicBezTo>
                        <a:pt x="5098733" y="2042907"/>
                        <a:pt x="5080635" y="2048622"/>
                        <a:pt x="5061585" y="2054337"/>
                      </a:cubicBezTo>
                      <a:cubicBezTo>
                        <a:pt x="5049203" y="2023857"/>
                        <a:pt x="5036820" y="1994329"/>
                        <a:pt x="5022533" y="1964802"/>
                      </a:cubicBezTo>
                      <a:cubicBezTo>
                        <a:pt x="5010150" y="1985757"/>
                        <a:pt x="5026343" y="2005760"/>
                        <a:pt x="5034915" y="2023857"/>
                      </a:cubicBezTo>
                      <a:cubicBezTo>
                        <a:pt x="5057775" y="2070529"/>
                        <a:pt x="5075873" y="2119107"/>
                        <a:pt x="5096828" y="2166732"/>
                      </a:cubicBezTo>
                      <a:cubicBezTo>
                        <a:pt x="5100638" y="2160064"/>
                        <a:pt x="5104448" y="2153397"/>
                        <a:pt x="5108258" y="2146730"/>
                      </a:cubicBezTo>
                      <a:cubicBezTo>
                        <a:pt x="5093018" y="2121012"/>
                        <a:pt x="5079683" y="2094342"/>
                        <a:pt x="5067300" y="2067672"/>
                      </a:cubicBezTo>
                      <a:cubicBezTo>
                        <a:pt x="5085398" y="2061004"/>
                        <a:pt x="5103495" y="2055289"/>
                        <a:pt x="5120640" y="2048622"/>
                      </a:cubicBezTo>
                      <a:cubicBezTo>
                        <a:pt x="5131118" y="2070529"/>
                        <a:pt x="5141595" y="2091485"/>
                        <a:pt x="5154930" y="2112439"/>
                      </a:cubicBezTo>
                      <a:cubicBezTo>
                        <a:pt x="5164455" y="2086722"/>
                        <a:pt x="5143500" y="2066720"/>
                        <a:pt x="5133975" y="2044812"/>
                      </a:cubicBezTo>
                      <a:cubicBezTo>
                        <a:pt x="5151120" y="2039097"/>
                        <a:pt x="5168265" y="2033382"/>
                        <a:pt x="5185410" y="2027667"/>
                      </a:cubicBezTo>
                      <a:cubicBezTo>
                        <a:pt x="5195888" y="2050527"/>
                        <a:pt x="5206365" y="2073387"/>
                        <a:pt x="5217795" y="2096247"/>
                      </a:cubicBezTo>
                      <a:cubicBezTo>
                        <a:pt x="5219700" y="2091485"/>
                        <a:pt x="5223510" y="2081007"/>
                        <a:pt x="5225415" y="2075292"/>
                      </a:cubicBezTo>
                      <a:cubicBezTo>
                        <a:pt x="5198745" y="2037192"/>
                        <a:pt x="5187315" y="1986710"/>
                        <a:pt x="5154930" y="1948610"/>
                      </a:cubicBezTo>
                      <a:close/>
                      <a:moveTo>
                        <a:pt x="296228" y="1983852"/>
                      </a:moveTo>
                      <a:cubicBezTo>
                        <a:pt x="319087" y="2021952"/>
                        <a:pt x="330518" y="2064814"/>
                        <a:pt x="343853" y="2106725"/>
                      </a:cubicBezTo>
                      <a:cubicBezTo>
                        <a:pt x="353378" y="2062910"/>
                        <a:pt x="353378" y="2017189"/>
                        <a:pt x="345758" y="1973375"/>
                      </a:cubicBezTo>
                      <a:cubicBezTo>
                        <a:pt x="328612" y="1976232"/>
                        <a:pt x="312420" y="1980042"/>
                        <a:pt x="296228" y="1983852"/>
                      </a:cubicBezTo>
                      <a:close/>
                      <a:moveTo>
                        <a:pt x="350520" y="2023857"/>
                      </a:moveTo>
                      <a:cubicBezTo>
                        <a:pt x="358140" y="2036239"/>
                        <a:pt x="368618" y="2045764"/>
                        <a:pt x="380047" y="2054337"/>
                      </a:cubicBezTo>
                      <a:cubicBezTo>
                        <a:pt x="385762" y="2078150"/>
                        <a:pt x="391478" y="2101962"/>
                        <a:pt x="398145" y="2125775"/>
                      </a:cubicBezTo>
                      <a:cubicBezTo>
                        <a:pt x="392430" y="2132442"/>
                        <a:pt x="380047" y="2144825"/>
                        <a:pt x="373380" y="2151492"/>
                      </a:cubicBezTo>
                      <a:cubicBezTo>
                        <a:pt x="401955" y="2143872"/>
                        <a:pt x="437197" y="2136252"/>
                        <a:pt x="450533" y="2105772"/>
                      </a:cubicBezTo>
                      <a:cubicBezTo>
                        <a:pt x="444818" y="2094342"/>
                        <a:pt x="438150" y="2083864"/>
                        <a:pt x="432435" y="2073387"/>
                      </a:cubicBezTo>
                      <a:cubicBezTo>
                        <a:pt x="433387" y="2069577"/>
                        <a:pt x="436245" y="2062910"/>
                        <a:pt x="437197" y="2059100"/>
                      </a:cubicBezTo>
                      <a:cubicBezTo>
                        <a:pt x="455295" y="2077197"/>
                        <a:pt x="470535" y="2099105"/>
                        <a:pt x="473393" y="2125775"/>
                      </a:cubicBezTo>
                      <a:cubicBezTo>
                        <a:pt x="489585" y="2128632"/>
                        <a:pt x="506730" y="2130537"/>
                        <a:pt x="523875" y="2132442"/>
                      </a:cubicBezTo>
                      <a:cubicBezTo>
                        <a:pt x="521018" y="2118155"/>
                        <a:pt x="518160" y="2102914"/>
                        <a:pt x="515303" y="2088627"/>
                      </a:cubicBezTo>
                      <a:cubicBezTo>
                        <a:pt x="540068" y="2090532"/>
                        <a:pt x="564833" y="2085770"/>
                        <a:pt x="584835" y="2071482"/>
                      </a:cubicBezTo>
                      <a:cubicBezTo>
                        <a:pt x="547687" y="2064814"/>
                        <a:pt x="491490" y="2081007"/>
                        <a:pt x="477203" y="2034335"/>
                      </a:cubicBezTo>
                      <a:cubicBezTo>
                        <a:pt x="465772" y="2000045"/>
                        <a:pt x="430530" y="1980995"/>
                        <a:pt x="396240" y="1984804"/>
                      </a:cubicBezTo>
                      <a:cubicBezTo>
                        <a:pt x="380047" y="1997187"/>
                        <a:pt x="366712" y="2011475"/>
                        <a:pt x="350520" y="2023857"/>
                      </a:cubicBezTo>
                      <a:close/>
                      <a:moveTo>
                        <a:pt x="5266373" y="2386760"/>
                      </a:moveTo>
                      <a:cubicBezTo>
                        <a:pt x="5284470" y="2391522"/>
                        <a:pt x="5302568" y="2396285"/>
                        <a:pt x="5321618" y="2400095"/>
                      </a:cubicBezTo>
                      <a:cubicBezTo>
                        <a:pt x="5337810" y="2479152"/>
                        <a:pt x="5352098" y="2557257"/>
                        <a:pt x="5368290" y="2636314"/>
                      </a:cubicBezTo>
                      <a:cubicBezTo>
                        <a:pt x="5353050" y="2631552"/>
                        <a:pt x="5338763" y="2626789"/>
                        <a:pt x="5323523" y="2622027"/>
                      </a:cubicBezTo>
                      <a:cubicBezTo>
                        <a:pt x="5341620" y="2638220"/>
                        <a:pt x="5361623" y="2653460"/>
                        <a:pt x="5381625" y="2666795"/>
                      </a:cubicBezTo>
                      <a:cubicBezTo>
                        <a:pt x="5385435" y="2663937"/>
                        <a:pt x="5392103" y="2657270"/>
                        <a:pt x="5395913" y="2654412"/>
                      </a:cubicBezTo>
                      <a:cubicBezTo>
                        <a:pt x="5372100" y="2627742"/>
                        <a:pt x="5372100" y="2590595"/>
                        <a:pt x="5365433" y="2558210"/>
                      </a:cubicBezTo>
                      <a:cubicBezTo>
                        <a:pt x="5394960" y="2569639"/>
                        <a:pt x="5424488" y="2582975"/>
                        <a:pt x="5453063" y="2599167"/>
                      </a:cubicBezTo>
                      <a:cubicBezTo>
                        <a:pt x="5462588" y="2591547"/>
                        <a:pt x="5471160" y="2583927"/>
                        <a:pt x="5480685" y="2576307"/>
                      </a:cubicBezTo>
                      <a:cubicBezTo>
                        <a:pt x="5439728" y="2573450"/>
                        <a:pt x="5400675" y="2562972"/>
                        <a:pt x="5363528" y="2547732"/>
                      </a:cubicBezTo>
                      <a:cubicBezTo>
                        <a:pt x="5354955" y="2498202"/>
                        <a:pt x="5344478" y="2449625"/>
                        <a:pt x="5334953" y="2400095"/>
                      </a:cubicBezTo>
                      <a:cubicBezTo>
                        <a:pt x="5343525" y="2398189"/>
                        <a:pt x="5360670" y="2395332"/>
                        <a:pt x="5368290" y="2393427"/>
                      </a:cubicBezTo>
                      <a:cubicBezTo>
                        <a:pt x="5333048" y="2391522"/>
                        <a:pt x="5296853" y="2361995"/>
                        <a:pt x="5266373" y="2386760"/>
                      </a:cubicBezTo>
                      <a:close/>
                      <a:moveTo>
                        <a:pt x="5199698" y="2414382"/>
                      </a:moveTo>
                      <a:cubicBezTo>
                        <a:pt x="5208270" y="2452482"/>
                        <a:pt x="5218748" y="2489630"/>
                        <a:pt x="5226368" y="2527730"/>
                      </a:cubicBezTo>
                      <a:cubicBezTo>
                        <a:pt x="5193983" y="2534397"/>
                        <a:pt x="5160645" y="2537255"/>
                        <a:pt x="5127308" y="2531539"/>
                      </a:cubicBezTo>
                      <a:cubicBezTo>
                        <a:pt x="5134928" y="2512489"/>
                        <a:pt x="5143500" y="2494392"/>
                        <a:pt x="5150168" y="2475342"/>
                      </a:cubicBezTo>
                      <a:cubicBezTo>
                        <a:pt x="5131118" y="2497250"/>
                        <a:pt x="5113973" y="2521062"/>
                        <a:pt x="5095875" y="2543922"/>
                      </a:cubicBezTo>
                      <a:cubicBezTo>
                        <a:pt x="5138738" y="2556305"/>
                        <a:pt x="5184458" y="2551542"/>
                        <a:pt x="5227320" y="2540112"/>
                      </a:cubicBezTo>
                      <a:cubicBezTo>
                        <a:pt x="5236845" y="2586785"/>
                        <a:pt x="5242560" y="2634410"/>
                        <a:pt x="5253990" y="2681082"/>
                      </a:cubicBezTo>
                      <a:cubicBezTo>
                        <a:pt x="5258753" y="2670605"/>
                        <a:pt x="5270183" y="2659175"/>
                        <a:pt x="5263515" y="2646792"/>
                      </a:cubicBezTo>
                      <a:cubicBezTo>
                        <a:pt x="5253038" y="2607739"/>
                        <a:pt x="5242560" y="2567735"/>
                        <a:pt x="5238750" y="2526777"/>
                      </a:cubicBezTo>
                      <a:cubicBezTo>
                        <a:pt x="5270183" y="2545827"/>
                        <a:pt x="5294948" y="2573450"/>
                        <a:pt x="5318760" y="2600120"/>
                      </a:cubicBezTo>
                      <a:cubicBezTo>
                        <a:pt x="5323523" y="2595357"/>
                        <a:pt x="5328285" y="2590595"/>
                        <a:pt x="5333048" y="2585832"/>
                      </a:cubicBezTo>
                      <a:cubicBezTo>
                        <a:pt x="5300663" y="2538207"/>
                        <a:pt x="5309235" y="2476295"/>
                        <a:pt x="5283518" y="2425812"/>
                      </a:cubicBezTo>
                      <a:cubicBezTo>
                        <a:pt x="5274945" y="2472485"/>
                        <a:pt x="5298758" y="2516300"/>
                        <a:pt x="5305425" y="2562020"/>
                      </a:cubicBezTo>
                      <a:cubicBezTo>
                        <a:pt x="5289233" y="2551542"/>
                        <a:pt x="5273040" y="2540112"/>
                        <a:pt x="5256848" y="2529635"/>
                      </a:cubicBezTo>
                      <a:cubicBezTo>
                        <a:pt x="5259705" y="2524872"/>
                        <a:pt x="5265420" y="2514395"/>
                        <a:pt x="5268278" y="2509632"/>
                      </a:cubicBezTo>
                      <a:cubicBezTo>
                        <a:pt x="5256848" y="2514395"/>
                        <a:pt x="5246370" y="2518205"/>
                        <a:pt x="5234940" y="2522967"/>
                      </a:cubicBezTo>
                      <a:cubicBezTo>
                        <a:pt x="5225415" y="2474389"/>
                        <a:pt x="5217795" y="2425812"/>
                        <a:pt x="5206365" y="2377235"/>
                      </a:cubicBezTo>
                      <a:cubicBezTo>
                        <a:pt x="5203508" y="2390570"/>
                        <a:pt x="5195888" y="2402000"/>
                        <a:pt x="5199698" y="2414382"/>
                      </a:cubicBezTo>
                      <a:close/>
                      <a:moveTo>
                        <a:pt x="5357813" y="2466770"/>
                      </a:moveTo>
                      <a:cubicBezTo>
                        <a:pt x="5400675" y="2480105"/>
                        <a:pt x="5419725" y="2437242"/>
                        <a:pt x="5441633" y="2409620"/>
                      </a:cubicBezTo>
                      <a:cubicBezTo>
                        <a:pt x="5412105" y="2426764"/>
                        <a:pt x="5383530" y="2445814"/>
                        <a:pt x="5357813" y="2466770"/>
                      </a:cubicBezTo>
                      <a:close/>
                      <a:moveTo>
                        <a:pt x="5380673" y="2517252"/>
                      </a:moveTo>
                      <a:cubicBezTo>
                        <a:pt x="5390198" y="2522014"/>
                        <a:pt x="5399723" y="2526777"/>
                        <a:pt x="5409248" y="2531539"/>
                      </a:cubicBezTo>
                      <a:cubicBezTo>
                        <a:pt x="5430203" y="2514395"/>
                        <a:pt x="5451158" y="2497250"/>
                        <a:pt x="5470208" y="2478200"/>
                      </a:cubicBezTo>
                      <a:cubicBezTo>
                        <a:pt x="5439728" y="2489630"/>
                        <a:pt x="5410200" y="2503917"/>
                        <a:pt x="5380673" y="2517252"/>
                      </a:cubicBezTo>
                      <a:close/>
                      <a:moveTo>
                        <a:pt x="297180" y="2666795"/>
                      </a:moveTo>
                      <a:cubicBezTo>
                        <a:pt x="287655" y="2678225"/>
                        <a:pt x="279083" y="2690607"/>
                        <a:pt x="269558" y="2702037"/>
                      </a:cubicBezTo>
                      <a:cubicBezTo>
                        <a:pt x="252412" y="2681082"/>
                        <a:pt x="237172" y="2657270"/>
                        <a:pt x="213360" y="2643935"/>
                      </a:cubicBezTo>
                      <a:cubicBezTo>
                        <a:pt x="191453" y="2642982"/>
                        <a:pt x="174308" y="2665842"/>
                        <a:pt x="169545" y="2685845"/>
                      </a:cubicBezTo>
                      <a:cubicBezTo>
                        <a:pt x="172403" y="2711562"/>
                        <a:pt x="190500" y="2732517"/>
                        <a:pt x="202883" y="2755377"/>
                      </a:cubicBezTo>
                      <a:cubicBezTo>
                        <a:pt x="198120" y="2766807"/>
                        <a:pt x="192405" y="2778237"/>
                        <a:pt x="186690" y="2788714"/>
                      </a:cubicBezTo>
                      <a:cubicBezTo>
                        <a:pt x="214312" y="2779189"/>
                        <a:pt x="230505" y="2800145"/>
                        <a:pt x="248603" y="2816337"/>
                      </a:cubicBezTo>
                      <a:cubicBezTo>
                        <a:pt x="263843" y="2816337"/>
                        <a:pt x="279083" y="2814432"/>
                        <a:pt x="294322" y="2812527"/>
                      </a:cubicBezTo>
                      <a:cubicBezTo>
                        <a:pt x="269558" y="2759187"/>
                        <a:pt x="203835" y="2737280"/>
                        <a:pt x="189547" y="2678225"/>
                      </a:cubicBezTo>
                      <a:cubicBezTo>
                        <a:pt x="221933" y="2695370"/>
                        <a:pt x="255270" y="2718230"/>
                        <a:pt x="263843" y="2757282"/>
                      </a:cubicBezTo>
                      <a:cubicBezTo>
                        <a:pt x="278130" y="2758235"/>
                        <a:pt x="293370" y="2759187"/>
                        <a:pt x="307658" y="2760139"/>
                      </a:cubicBezTo>
                      <a:cubicBezTo>
                        <a:pt x="307658" y="2744900"/>
                        <a:pt x="308610" y="2728707"/>
                        <a:pt x="308610" y="2713467"/>
                      </a:cubicBezTo>
                      <a:cubicBezTo>
                        <a:pt x="324803" y="2755377"/>
                        <a:pt x="339090" y="2799192"/>
                        <a:pt x="366712" y="2836339"/>
                      </a:cubicBezTo>
                      <a:cubicBezTo>
                        <a:pt x="388620" y="2840150"/>
                        <a:pt x="414337" y="2837292"/>
                        <a:pt x="430530" y="2820147"/>
                      </a:cubicBezTo>
                      <a:cubicBezTo>
                        <a:pt x="461010" y="2791572"/>
                        <a:pt x="485775" y="2756330"/>
                        <a:pt x="500062" y="2716325"/>
                      </a:cubicBezTo>
                      <a:cubicBezTo>
                        <a:pt x="499110" y="2712514"/>
                        <a:pt x="496253" y="2703942"/>
                        <a:pt x="495300" y="2700132"/>
                      </a:cubicBezTo>
                      <a:cubicBezTo>
                        <a:pt x="459105" y="2661080"/>
                        <a:pt x="401003" y="2665842"/>
                        <a:pt x="352425" y="2664889"/>
                      </a:cubicBezTo>
                      <a:cubicBezTo>
                        <a:pt x="353378" y="2650602"/>
                        <a:pt x="353378" y="2635362"/>
                        <a:pt x="352425" y="2621075"/>
                      </a:cubicBezTo>
                      <a:cubicBezTo>
                        <a:pt x="322897" y="2604882"/>
                        <a:pt x="305753" y="2643935"/>
                        <a:pt x="297180" y="2666795"/>
                      </a:cubicBezTo>
                      <a:close/>
                      <a:moveTo>
                        <a:pt x="5125403" y="2948735"/>
                      </a:moveTo>
                      <a:cubicBezTo>
                        <a:pt x="5219700" y="2967785"/>
                        <a:pt x="5316855" y="2970642"/>
                        <a:pt x="5412105" y="2983025"/>
                      </a:cubicBezTo>
                      <a:cubicBezTo>
                        <a:pt x="5413058" y="2998264"/>
                        <a:pt x="5413058" y="3013505"/>
                        <a:pt x="5414010" y="3027792"/>
                      </a:cubicBezTo>
                      <a:cubicBezTo>
                        <a:pt x="5394960" y="3020172"/>
                        <a:pt x="5375910" y="3012552"/>
                        <a:pt x="5356860" y="3003980"/>
                      </a:cubicBezTo>
                      <a:cubicBezTo>
                        <a:pt x="5326380" y="3019220"/>
                        <a:pt x="5292090" y="3023030"/>
                        <a:pt x="5260658" y="3008742"/>
                      </a:cubicBezTo>
                      <a:cubicBezTo>
                        <a:pt x="5266373" y="3001122"/>
                        <a:pt x="5277803" y="2984930"/>
                        <a:pt x="5284470" y="2976357"/>
                      </a:cubicBezTo>
                      <a:cubicBezTo>
                        <a:pt x="5267325" y="2985882"/>
                        <a:pt x="5251133" y="2995407"/>
                        <a:pt x="5234940" y="3004932"/>
                      </a:cubicBezTo>
                      <a:cubicBezTo>
                        <a:pt x="5249228" y="3015410"/>
                        <a:pt x="5266373" y="3021125"/>
                        <a:pt x="5277803" y="3033507"/>
                      </a:cubicBezTo>
                      <a:cubicBezTo>
                        <a:pt x="5270183" y="3051605"/>
                        <a:pt x="5272088" y="3070655"/>
                        <a:pt x="5273040" y="3089705"/>
                      </a:cubicBezTo>
                      <a:cubicBezTo>
                        <a:pt x="5238750" y="3082085"/>
                        <a:pt x="5202555" y="3073512"/>
                        <a:pt x="5174933" y="3049700"/>
                      </a:cubicBezTo>
                      <a:cubicBezTo>
                        <a:pt x="5149215" y="3029697"/>
                        <a:pt x="5134928" y="2999217"/>
                        <a:pt x="5117783" y="2971595"/>
                      </a:cubicBezTo>
                      <a:cubicBezTo>
                        <a:pt x="5129213" y="3045889"/>
                        <a:pt x="5201603" y="3102087"/>
                        <a:pt x="5274945" y="3103039"/>
                      </a:cubicBezTo>
                      <a:cubicBezTo>
                        <a:pt x="5274945" y="3110660"/>
                        <a:pt x="5273993" y="3124947"/>
                        <a:pt x="5273040" y="3132567"/>
                      </a:cubicBezTo>
                      <a:cubicBezTo>
                        <a:pt x="5226368" y="3131614"/>
                        <a:pt x="5177790" y="3114470"/>
                        <a:pt x="5133023" y="3128757"/>
                      </a:cubicBezTo>
                      <a:cubicBezTo>
                        <a:pt x="5109210" y="3154475"/>
                        <a:pt x="5117783" y="3194480"/>
                        <a:pt x="5113973" y="3226864"/>
                      </a:cubicBezTo>
                      <a:cubicBezTo>
                        <a:pt x="5141595" y="3224960"/>
                        <a:pt x="5170170" y="3223055"/>
                        <a:pt x="5197793" y="3219245"/>
                      </a:cubicBezTo>
                      <a:cubicBezTo>
                        <a:pt x="5174933" y="3214482"/>
                        <a:pt x="5152073" y="3210672"/>
                        <a:pt x="5129213" y="3206862"/>
                      </a:cubicBezTo>
                      <a:cubicBezTo>
                        <a:pt x="5131118" y="3184955"/>
                        <a:pt x="5130165" y="3162095"/>
                        <a:pt x="5138738" y="3141139"/>
                      </a:cubicBezTo>
                      <a:cubicBezTo>
                        <a:pt x="5182553" y="3124947"/>
                        <a:pt x="5230178" y="3145902"/>
                        <a:pt x="5274945" y="3148760"/>
                      </a:cubicBezTo>
                      <a:cubicBezTo>
                        <a:pt x="5273993" y="3174477"/>
                        <a:pt x="5273993" y="3201147"/>
                        <a:pt x="5274945" y="3226864"/>
                      </a:cubicBezTo>
                      <a:cubicBezTo>
                        <a:pt x="5280660" y="3222102"/>
                        <a:pt x="5286375" y="3216387"/>
                        <a:pt x="5292090" y="3211625"/>
                      </a:cubicBezTo>
                      <a:cubicBezTo>
                        <a:pt x="5285423" y="3153522"/>
                        <a:pt x="5279708" y="3094467"/>
                        <a:pt x="5289233" y="3036364"/>
                      </a:cubicBezTo>
                      <a:cubicBezTo>
                        <a:pt x="5309235" y="3023030"/>
                        <a:pt x="5335905" y="3023030"/>
                        <a:pt x="5356860" y="3011600"/>
                      </a:cubicBezTo>
                      <a:cubicBezTo>
                        <a:pt x="5379720" y="3022077"/>
                        <a:pt x="5401628" y="3035412"/>
                        <a:pt x="5421630" y="3049700"/>
                      </a:cubicBezTo>
                      <a:cubicBezTo>
                        <a:pt x="5424488" y="3046842"/>
                        <a:pt x="5431155" y="3040175"/>
                        <a:pt x="5434965" y="3037317"/>
                      </a:cubicBezTo>
                      <a:cubicBezTo>
                        <a:pt x="5426393" y="3020172"/>
                        <a:pt x="5425440" y="3000170"/>
                        <a:pt x="5423535" y="2981120"/>
                      </a:cubicBezTo>
                      <a:cubicBezTo>
                        <a:pt x="5433060" y="2976357"/>
                        <a:pt x="5444490" y="2971595"/>
                        <a:pt x="5454015" y="2965880"/>
                      </a:cubicBezTo>
                      <a:cubicBezTo>
                        <a:pt x="5392103" y="2964927"/>
                        <a:pt x="5331143" y="2956355"/>
                        <a:pt x="5270183" y="2950639"/>
                      </a:cubicBezTo>
                      <a:cubicBezTo>
                        <a:pt x="5232083" y="2946830"/>
                        <a:pt x="5192078" y="2944925"/>
                        <a:pt x="5155883" y="2931589"/>
                      </a:cubicBezTo>
                      <a:cubicBezTo>
                        <a:pt x="5145405" y="2939210"/>
                        <a:pt x="5134928" y="2943972"/>
                        <a:pt x="5125403" y="2948735"/>
                      </a:cubicBezTo>
                      <a:close/>
                      <a:moveTo>
                        <a:pt x="5328285" y="3047795"/>
                      </a:moveTo>
                      <a:cubicBezTo>
                        <a:pt x="5342573" y="3058272"/>
                        <a:pt x="5359718" y="3065892"/>
                        <a:pt x="5374005" y="3076370"/>
                      </a:cubicBezTo>
                      <a:cubicBezTo>
                        <a:pt x="5378768" y="3120185"/>
                        <a:pt x="5376863" y="3164952"/>
                        <a:pt x="5379720" y="3208767"/>
                      </a:cubicBezTo>
                      <a:cubicBezTo>
                        <a:pt x="5364480" y="3203052"/>
                        <a:pt x="5350193" y="3196385"/>
                        <a:pt x="5334953" y="3190670"/>
                      </a:cubicBezTo>
                      <a:cubicBezTo>
                        <a:pt x="5351145" y="3206862"/>
                        <a:pt x="5368290" y="3223055"/>
                        <a:pt x="5385435" y="3239247"/>
                      </a:cubicBezTo>
                      <a:cubicBezTo>
                        <a:pt x="5390198" y="3236389"/>
                        <a:pt x="5398770" y="3229722"/>
                        <a:pt x="5402580" y="3226864"/>
                      </a:cubicBezTo>
                      <a:cubicBezTo>
                        <a:pt x="5382578" y="3179239"/>
                        <a:pt x="5392103" y="3125900"/>
                        <a:pt x="5387340" y="3075417"/>
                      </a:cubicBezTo>
                      <a:cubicBezTo>
                        <a:pt x="5397818" y="3075417"/>
                        <a:pt x="5418773" y="3075417"/>
                        <a:pt x="5429250" y="3075417"/>
                      </a:cubicBezTo>
                      <a:cubicBezTo>
                        <a:pt x="5395913" y="3065892"/>
                        <a:pt x="5363528" y="3046842"/>
                        <a:pt x="5328285" y="3047795"/>
                      </a:cubicBezTo>
                      <a:close/>
                      <a:moveTo>
                        <a:pt x="5317808" y="3084942"/>
                      </a:moveTo>
                      <a:cubicBezTo>
                        <a:pt x="5320665" y="3119232"/>
                        <a:pt x="5322570" y="3153522"/>
                        <a:pt x="5322570" y="3188764"/>
                      </a:cubicBezTo>
                      <a:cubicBezTo>
                        <a:pt x="5326380" y="3186860"/>
                        <a:pt x="5333048" y="3183050"/>
                        <a:pt x="5335905" y="3181145"/>
                      </a:cubicBezTo>
                      <a:cubicBezTo>
                        <a:pt x="5334000" y="3146855"/>
                        <a:pt x="5332095" y="3111612"/>
                        <a:pt x="5332095" y="3077322"/>
                      </a:cubicBezTo>
                      <a:cubicBezTo>
                        <a:pt x="5329238" y="3078275"/>
                        <a:pt x="5321618" y="3083037"/>
                        <a:pt x="5317808" y="3084942"/>
                      </a:cubicBezTo>
                      <a:close/>
                      <a:moveTo>
                        <a:pt x="5398770" y="3148760"/>
                      </a:moveTo>
                      <a:cubicBezTo>
                        <a:pt x="5424488" y="3174477"/>
                        <a:pt x="5451158" y="3143997"/>
                        <a:pt x="5472113" y="3127805"/>
                      </a:cubicBezTo>
                      <a:cubicBezTo>
                        <a:pt x="5447348" y="3133520"/>
                        <a:pt x="5422583" y="3141139"/>
                        <a:pt x="5398770" y="3148760"/>
                      </a:cubicBezTo>
                      <a:close/>
                      <a:moveTo>
                        <a:pt x="510540" y="3373550"/>
                      </a:moveTo>
                      <a:cubicBezTo>
                        <a:pt x="500062" y="3377360"/>
                        <a:pt x="488633" y="3381170"/>
                        <a:pt x="478155" y="3384980"/>
                      </a:cubicBezTo>
                      <a:cubicBezTo>
                        <a:pt x="471487" y="3362120"/>
                        <a:pt x="467678" y="3338307"/>
                        <a:pt x="463868" y="3315447"/>
                      </a:cubicBezTo>
                      <a:cubicBezTo>
                        <a:pt x="456247" y="3319257"/>
                        <a:pt x="449580" y="3324020"/>
                        <a:pt x="441960" y="3327830"/>
                      </a:cubicBezTo>
                      <a:cubicBezTo>
                        <a:pt x="410528" y="3312589"/>
                        <a:pt x="379095" y="3296397"/>
                        <a:pt x="351472" y="3274489"/>
                      </a:cubicBezTo>
                      <a:cubicBezTo>
                        <a:pt x="304800" y="3295445"/>
                        <a:pt x="305753" y="3352595"/>
                        <a:pt x="314325" y="3395457"/>
                      </a:cubicBezTo>
                      <a:cubicBezTo>
                        <a:pt x="280035" y="3402125"/>
                        <a:pt x="235268" y="3436414"/>
                        <a:pt x="263843" y="3472610"/>
                      </a:cubicBezTo>
                      <a:cubicBezTo>
                        <a:pt x="276225" y="3466895"/>
                        <a:pt x="289560" y="3461180"/>
                        <a:pt x="301943" y="3455464"/>
                      </a:cubicBezTo>
                      <a:cubicBezTo>
                        <a:pt x="299085" y="3451655"/>
                        <a:pt x="293370" y="3444987"/>
                        <a:pt x="290512" y="3442130"/>
                      </a:cubicBezTo>
                      <a:cubicBezTo>
                        <a:pt x="304800" y="3439272"/>
                        <a:pt x="319087" y="3437367"/>
                        <a:pt x="333375" y="3434510"/>
                      </a:cubicBezTo>
                      <a:cubicBezTo>
                        <a:pt x="346710" y="3455464"/>
                        <a:pt x="364808" y="3472610"/>
                        <a:pt x="386715" y="3484039"/>
                      </a:cubicBezTo>
                      <a:cubicBezTo>
                        <a:pt x="381000" y="3498327"/>
                        <a:pt x="375285" y="3511662"/>
                        <a:pt x="369570" y="3525950"/>
                      </a:cubicBezTo>
                      <a:cubicBezTo>
                        <a:pt x="421958" y="3513567"/>
                        <a:pt x="471487" y="3492612"/>
                        <a:pt x="514350" y="3458322"/>
                      </a:cubicBezTo>
                      <a:cubicBezTo>
                        <a:pt x="510540" y="3444987"/>
                        <a:pt x="507683" y="3430700"/>
                        <a:pt x="503872" y="3417364"/>
                      </a:cubicBezTo>
                      <a:cubicBezTo>
                        <a:pt x="517208" y="3404030"/>
                        <a:pt x="535305" y="3391647"/>
                        <a:pt x="539115" y="3371645"/>
                      </a:cubicBezTo>
                      <a:cubicBezTo>
                        <a:pt x="546735" y="3331639"/>
                        <a:pt x="530543" y="3291635"/>
                        <a:pt x="515303" y="3255439"/>
                      </a:cubicBezTo>
                      <a:cubicBezTo>
                        <a:pt x="476250" y="3284967"/>
                        <a:pt x="507683" y="3333545"/>
                        <a:pt x="510540" y="3373550"/>
                      </a:cubicBezTo>
                      <a:close/>
                      <a:moveTo>
                        <a:pt x="5063490" y="3882185"/>
                      </a:moveTo>
                      <a:cubicBezTo>
                        <a:pt x="5047298" y="3898377"/>
                        <a:pt x="5030153" y="3917427"/>
                        <a:pt x="5035868" y="3942192"/>
                      </a:cubicBezTo>
                      <a:cubicBezTo>
                        <a:pt x="5045393" y="3986007"/>
                        <a:pt x="5097780" y="4016487"/>
                        <a:pt x="5140643" y="4004105"/>
                      </a:cubicBezTo>
                      <a:cubicBezTo>
                        <a:pt x="5169218" y="3993627"/>
                        <a:pt x="5174933" y="3961242"/>
                        <a:pt x="5174933" y="3935525"/>
                      </a:cubicBezTo>
                      <a:cubicBezTo>
                        <a:pt x="5185410" y="3946955"/>
                        <a:pt x="5200650" y="3955527"/>
                        <a:pt x="5205413" y="3970767"/>
                      </a:cubicBezTo>
                      <a:cubicBezTo>
                        <a:pt x="5204460" y="3986007"/>
                        <a:pt x="5193030" y="3998389"/>
                        <a:pt x="5186363" y="4011725"/>
                      </a:cubicBezTo>
                      <a:cubicBezTo>
                        <a:pt x="5178743" y="4011725"/>
                        <a:pt x="5163503" y="4012677"/>
                        <a:pt x="5156835" y="4012677"/>
                      </a:cubicBezTo>
                      <a:cubicBezTo>
                        <a:pt x="5156835" y="4019345"/>
                        <a:pt x="5157788" y="4032680"/>
                        <a:pt x="5157788" y="4039347"/>
                      </a:cubicBezTo>
                      <a:cubicBezTo>
                        <a:pt x="5209223" y="4040300"/>
                        <a:pt x="5251133" y="3966957"/>
                        <a:pt x="5206365" y="3930762"/>
                      </a:cubicBezTo>
                      <a:cubicBezTo>
                        <a:pt x="5168265" y="3904092"/>
                        <a:pt x="5126355" y="3881232"/>
                        <a:pt x="5085398" y="3860277"/>
                      </a:cubicBezTo>
                      <a:cubicBezTo>
                        <a:pt x="5069205" y="3850752"/>
                        <a:pt x="5068253" y="3872660"/>
                        <a:pt x="5063490" y="3882185"/>
                      </a:cubicBezTo>
                      <a:close/>
                      <a:moveTo>
                        <a:pt x="541973" y="3986007"/>
                      </a:moveTo>
                      <a:cubicBezTo>
                        <a:pt x="545783" y="4010772"/>
                        <a:pt x="561975" y="4050777"/>
                        <a:pt x="527685" y="4060302"/>
                      </a:cubicBezTo>
                      <a:cubicBezTo>
                        <a:pt x="500062" y="4062207"/>
                        <a:pt x="482918" y="4033632"/>
                        <a:pt x="477203" y="4009820"/>
                      </a:cubicBezTo>
                      <a:cubicBezTo>
                        <a:pt x="464820" y="3981245"/>
                        <a:pt x="511493" y="3958385"/>
                        <a:pt x="482918" y="3933620"/>
                      </a:cubicBezTo>
                      <a:cubicBezTo>
                        <a:pt x="434340" y="3970767"/>
                        <a:pt x="449580" y="4046967"/>
                        <a:pt x="498158" y="4076495"/>
                      </a:cubicBezTo>
                      <a:cubicBezTo>
                        <a:pt x="524828" y="4091735"/>
                        <a:pt x="565785" y="4079352"/>
                        <a:pt x="573405" y="4047920"/>
                      </a:cubicBezTo>
                      <a:cubicBezTo>
                        <a:pt x="581025" y="4011725"/>
                        <a:pt x="561023" y="3977435"/>
                        <a:pt x="561975" y="3942192"/>
                      </a:cubicBezTo>
                      <a:cubicBezTo>
                        <a:pt x="564833" y="3930762"/>
                        <a:pt x="578168" y="3926000"/>
                        <a:pt x="588645" y="3926952"/>
                      </a:cubicBezTo>
                      <a:cubicBezTo>
                        <a:pt x="611505" y="3933620"/>
                        <a:pt x="622935" y="3959337"/>
                        <a:pt x="627698" y="3981245"/>
                      </a:cubicBezTo>
                      <a:cubicBezTo>
                        <a:pt x="622935" y="4001247"/>
                        <a:pt x="609600" y="4020297"/>
                        <a:pt x="619125" y="4042205"/>
                      </a:cubicBezTo>
                      <a:cubicBezTo>
                        <a:pt x="636270" y="4026012"/>
                        <a:pt x="655320" y="4006010"/>
                        <a:pt x="650558" y="3980292"/>
                      </a:cubicBezTo>
                      <a:cubicBezTo>
                        <a:pt x="647700" y="3939335"/>
                        <a:pt x="610553" y="3889805"/>
                        <a:pt x="564833" y="3906950"/>
                      </a:cubicBezTo>
                      <a:cubicBezTo>
                        <a:pt x="532448" y="3919332"/>
                        <a:pt x="535305" y="3959337"/>
                        <a:pt x="541973" y="3986007"/>
                      </a:cubicBezTo>
                      <a:close/>
                      <a:moveTo>
                        <a:pt x="4967288" y="4047920"/>
                      </a:moveTo>
                      <a:cubicBezTo>
                        <a:pt x="4958715" y="4054587"/>
                        <a:pt x="4951095" y="4062207"/>
                        <a:pt x="4942523" y="4069827"/>
                      </a:cubicBezTo>
                      <a:cubicBezTo>
                        <a:pt x="4980623" y="4092687"/>
                        <a:pt x="5015865" y="4119357"/>
                        <a:pt x="5054918" y="4140312"/>
                      </a:cubicBezTo>
                      <a:cubicBezTo>
                        <a:pt x="5068253" y="4148885"/>
                        <a:pt x="5075873" y="4124120"/>
                        <a:pt x="5064443" y="4119357"/>
                      </a:cubicBezTo>
                      <a:cubicBezTo>
                        <a:pt x="5039678" y="4101260"/>
                        <a:pt x="5013008" y="4086020"/>
                        <a:pt x="4987290" y="4068875"/>
                      </a:cubicBezTo>
                      <a:cubicBezTo>
                        <a:pt x="4987290" y="4048872"/>
                        <a:pt x="4984433" y="4015535"/>
                        <a:pt x="5012055" y="4013630"/>
                      </a:cubicBezTo>
                      <a:cubicBezTo>
                        <a:pt x="5042535" y="4023155"/>
                        <a:pt x="5066348" y="4046014"/>
                        <a:pt x="5094923" y="4061255"/>
                      </a:cubicBezTo>
                      <a:cubicBezTo>
                        <a:pt x="5106353" y="4071732"/>
                        <a:pt x="5115878" y="4058397"/>
                        <a:pt x="5125403" y="4052682"/>
                      </a:cubicBezTo>
                      <a:cubicBezTo>
                        <a:pt x="5092065" y="4031727"/>
                        <a:pt x="5060633" y="4005057"/>
                        <a:pt x="5023485" y="3990770"/>
                      </a:cubicBezTo>
                      <a:cubicBezTo>
                        <a:pt x="4989195" y="3982197"/>
                        <a:pt x="4968240" y="4019345"/>
                        <a:pt x="4967288" y="4047920"/>
                      </a:cubicBezTo>
                      <a:close/>
                      <a:moveTo>
                        <a:pt x="4878705" y="4065064"/>
                      </a:moveTo>
                      <a:cubicBezTo>
                        <a:pt x="4869180" y="4081257"/>
                        <a:pt x="4874895" y="4093639"/>
                        <a:pt x="4889183" y="4103164"/>
                      </a:cubicBezTo>
                      <a:cubicBezTo>
                        <a:pt x="4892993" y="4098402"/>
                        <a:pt x="4900613" y="4087925"/>
                        <a:pt x="4904423" y="4082210"/>
                      </a:cubicBezTo>
                      <a:cubicBezTo>
                        <a:pt x="4895850" y="4076495"/>
                        <a:pt x="4887278" y="4070780"/>
                        <a:pt x="4878705" y="4065064"/>
                      </a:cubicBezTo>
                      <a:close/>
                      <a:moveTo>
                        <a:pt x="533400" y="4166982"/>
                      </a:moveTo>
                      <a:cubicBezTo>
                        <a:pt x="541973" y="4198415"/>
                        <a:pt x="573405" y="4212702"/>
                        <a:pt x="604837" y="4210797"/>
                      </a:cubicBezTo>
                      <a:cubicBezTo>
                        <a:pt x="602933" y="4205082"/>
                        <a:pt x="598170" y="4193652"/>
                        <a:pt x="596265" y="4187937"/>
                      </a:cubicBezTo>
                      <a:cubicBezTo>
                        <a:pt x="570548" y="4188889"/>
                        <a:pt x="544830" y="4169839"/>
                        <a:pt x="551498" y="4141264"/>
                      </a:cubicBezTo>
                      <a:cubicBezTo>
                        <a:pt x="564833" y="4110785"/>
                        <a:pt x="607695" y="4085067"/>
                        <a:pt x="639128" y="4104117"/>
                      </a:cubicBezTo>
                      <a:cubicBezTo>
                        <a:pt x="669608" y="4123167"/>
                        <a:pt x="631508" y="4159362"/>
                        <a:pt x="658178" y="4180317"/>
                      </a:cubicBezTo>
                      <a:cubicBezTo>
                        <a:pt x="675323" y="4154600"/>
                        <a:pt x="681990" y="4120310"/>
                        <a:pt x="659130" y="4095545"/>
                      </a:cubicBezTo>
                      <a:cubicBezTo>
                        <a:pt x="615315" y="4041252"/>
                        <a:pt x="508635" y="4100307"/>
                        <a:pt x="533400" y="4166982"/>
                      </a:cubicBezTo>
                      <a:close/>
                      <a:moveTo>
                        <a:pt x="4914900" y="4117452"/>
                      </a:moveTo>
                      <a:cubicBezTo>
                        <a:pt x="4949190" y="4146027"/>
                        <a:pt x="4988243" y="4168887"/>
                        <a:pt x="5024438" y="4195557"/>
                      </a:cubicBezTo>
                      <a:cubicBezTo>
                        <a:pt x="5028248" y="4190795"/>
                        <a:pt x="5035868" y="4181270"/>
                        <a:pt x="5039678" y="4176507"/>
                      </a:cubicBezTo>
                      <a:cubicBezTo>
                        <a:pt x="5001578" y="4148885"/>
                        <a:pt x="4962525" y="4122214"/>
                        <a:pt x="4923473" y="4095545"/>
                      </a:cubicBezTo>
                      <a:cubicBezTo>
                        <a:pt x="4921568" y="4101260"/>
                        <a:pt x="4917758" y="4111737"/>
                        <a:pt x="4914900" y="4117452"/>
                      </a:cubicBezTo>
                      <a:close/>
                      <a:moveTo>
                        <a:pt x="4886325" y="4166030"/>
                      </a:moveTo>
                      <a:cubicBezTo>
                        <a:pt x="4877753" y="4171745"/>
                        <a:pt x="4869180" y="4178412"/>
                        <a:pt x="4860608" y="4184127"/>
                      </a:cubicBezTo>
                      <a:cubicBezTo>
                        <a:pt x="4898708" y="4211750"/>
                        <a:pt x="4935855" y="4239372"/>
                        <a:pt x="4973955" y="4266995"/>
                      </a:cubicBezTo>
                      <a:cubicBezTo>
                        <a:pt x="4977765" y="4262232"/>
                        <a:pt x="4984433" y="4251755"/>
                        <a:pt x="4988243" y="4246992"/>
                      </a:cubicBezTo>
                      <a:cubicBezTo>
                        <a:pt x="4962525" y="4226990"/>
                        <a:pt x="4933950" y="4209845"/>
                        <a:pt x="4910138" y="4187937"/>
                      </a:cubicBezTo>
                      <a:cubicBezTo>
                        <a:pt x="4900613" y="4170792"/>
                        <a:pt x="4915853" y="4151742"/>
                        <a:pt x="4916805" y="4133645"/>
                      </a:cubicBezTo>
                      <a:cubicBezTo>
                        <a:pt x="4891088" y="4111737"/>
                        <a:pt x="4892040" y="4149837"/>
                        <a:pt x="4886325" y="4166030"/>
                      </a:cubicBezTo>
                      <a:close/>
                      <a:moveTo>
                        <a:pt x="582930" y="4246992"/>
                      </a:moveTo>
                      <a:cubicBezTo>
                        <a:pt x="585787" y="4251755"/>
                        <a:pt x="592455" y="4262232"/>
                        <a:pt x="595312" y="4267947"/>
                      </a:cubicBezTo>
                      <a:cubicBezTo>
                        <a:pt x="623887" y="4250802"/>
                        <a:pt x="650558" y="4228895"/>
                        <a:pt x="681037" y="4214607"/>
                      </a:cubicBezTo>
                      <a:cubicBezTo>
                        <a:pt x="702945" y="4212702"/>
                        <a:pt x="735330" y="4236515"/>
                        <a:pt x="720090" y="4260327"/>
                      </a:cubicBezTo>
                      <a:cubicBezTo>
                        <a:pt x="694373" y="4285092"/>
                        <a:pt x="661035" y="4301285"/>
                        <a:pt x="631508" y="4320334"/>
                      </a:cubicBezTo>
                      <a:cubicBezTo>
                        <a:pt x="635318" y="4327955"/>
                        <a:pt x="640080" y="4334622"/>
                        <a:pt x="644843" y="4342242"/>
                      </a:cubicBezTo>
                      <a:cubicBezTo>
                        <a:pt x="677228" y="4318430"/>
                        <a:pt x="715328" y="4302237"/>
                        <a:pt x="741998" y="4272710"/>
                      </a:cubicBezTo>
                      <a:cubicBezTo>
                        <a:pt x="762000" y="4240325"/>
                        <a:pt x="728662" y="4210797"/>
                        <a:pt x="701992" y="4198415"/>
                      </a:cubicBezTo>
                      <a:cubicBezTo>
                        <a:pt x="720090" y="4186985"/>
                        <a:pt x="739140" y="4174602"/>
                        <a:pt x="757237" y="4163172"/>
                      </a:cubicBezTo>
                      <a:cubicBezTo>
                        <a:pt x="754380" y="4158410"/>
                        <a:pt x="747712" y="4147932"/>
                        <a:pt x="744855" y="4142217"/>
                      </a:cubicBezTo>
                      <a:cubicBezTo>
                        <a:pt x="689610" y="4176507"/>
                        <a:pt x="636270" y="4211750"/>
                        <a:pt x="582930" y="4246992"/>
                      </a:cubicBezTo>
                      <a:close/>
                      <a:moveTo>
                        <a:pt x="4794885" y="4314620"/>
                      </a:moveTo>
                      <a:cubicBezTo>
                        <a:pt x="4810125" y="4355577"/>
                        <a:pt x="4864418" y="4386057"/>
                        <a:pt x="4904423" y="4358434"/>
                      </a:cubicBezTo>
                      <a:cubicBezTo>
                        <a:pt x="4933950" y="4340337"/>
                        <a:pt x="4953000" y="4288902"/>
                        <a:pt x="4918710" y="4266042"/>
                      </a:cubicBezTo>
                      <a:cubicBezTo>
                        <a:pt x="4908233" y="4287950"/>
                        <a:pt x="4921568" y="4318430"/>
                        <a:pt x="4901565" y="4335575"/>
                      </a:cubicBezTo>
                      <a:cubicBezTo>
                        <a:pt x="4884420" y="4352720"/>
                        <a:pt x="4861560" y="4340337"/>
                        <a:pt x="4842510" y="4336527"/>
                      </a:cubicBezTo>
                      <a:cubicBezTo>
                        <a:pt x="4864418" y="4307000"/>
                        <a:pt x="4887278" y="4278425"/>
                        <a:pt x="4909185" y="4248897"/>
                      </a:cubicBezTo>
                      <a:cubicBezTo>
                        <a:pt x="4893945" y="4241277"/>
                        <a:pt x="4878705" y="4231752"/>
                        <a:pt x="4861560" y="4228895"/>
                      </a:cubicBezTo>
                      <a:cubicBezTo>
                        <a:pt x="4817745" y="4223180"/>
                        <a:pt x="4777740" y="4272710"/>
                        <a:pt x="4794885" y="4314620"/>
                      </a:cubicBezTo>
                      <a:close/>
                      <a:moveTo>
                        <a:pt x="738187" y="4307952"/>
                      </a:moveTo>
                      <a:cubicBezTo>
                        <a:pt x="713423" y="4317477"/>
                        <a:pt x="691515" y="4336527"/>
                        <a:pt x="682943" y="4362245"/>
                      </a:cubicBezTo>
                      <a:cubicBezTo>
                        <a:pt x="671512" y="4403202"/>
                        <a:pt x="711517" y="4450827"/>
                        <a:pt x="754380" y="4443207"/>
                      </a:cubicBezTo>
                      <a:cubicBezTo>
                        <a:pt x="785812" y="4436540"/>
                        <a:pt x="816292" y="4412727"/>
                        <a:pt x="824865" y="4381295"/>
                      </a:cubicBezTo>
                      <a:cubicBezTo>
                        <a:pt x="835342" y="4335575"/>
                        <a:pt x="782955" y="4286045"/>
                        <a:pt x="738187" y="4307952"/>
                      </a:cubicBezTo>
                      <a:close/>
                      <a:moveTo>
                        <a:pt x="4701540" y="4427015"/>
                      </a:moveTo>
                      <a:cubicBezTo>
                        <a:pt x="4715828" y="4461305"/>
                        <a:pt x="4754880" y="4488927"/>
                        <a:pt x="4792980" y="4479402"/>
                      </a:cubicBezTo>
                      <a:cubicBezTo>
                        <a:pt x="4834890" y="4467020"/>
                        <a:pt x="4859655" y="4414632"/>
                        <a:pt x="4831080" y="4377484"/>
                      </a:cubicBezTo>
                      <a:cubicBezTo>
                        <a:pt x="4813935" y="4400345"/>
                        <a:pt x="4829175" y="4438445"/>
                        <a:pt x="4799648" y="4453684"/>
                      </a:cubicBezTo>
                      <a:cubicBezTo>
                        <a:pt x="4782503" y="4466067"/>
                        <a:pt x="4763453" y="4452732"/>
                        <a:pt x="4746308" y="4446065"/>
                      </a:cubicBezTo>
                      <a:cubicBezTo>
                        <a:pt x="4770120" y="4418442"/>
                        <a:pt x="4793933" y="4390820"/>
                        <a:pt x="4816793" y="4362245"/>
                      </a:cubicBezTo>
                      <a:cubicBezTo>
                        <a:pt x="4802505" y="4354625"/>
                        <a:pt x="4789170" y="4346052"/>
                        <a:pt x="4774883" y="4341290"/>
                      </a:cubicBezTo>
                      <a:cubicBezTo>
                        <a:pt x="4729163" y="4328907"/>
                        <a:pt x="4683443" y="4384152"/>
                        <a:pt x="4701540" y="4427015"/>
                      </a:cubicBezTo>
                      <a:close/>
                      <a:moveTo>
                        <a:pt x="824865" y="4422252"/>
                      </a:moveTo>
                      <a:cubicBezTo>
                        <a:pt x="802005" y="4432730"/>
                        <a:pt x="781050" y="4451780"/>
                        <a:pt x="773430" y="4476545"/>
                      </a:cubicBezTo>
                      <a:cubicBezTo>
                        <a:pt x="760095" y="4520359"/>
                        <a:pt x="805815" y="4569890"/>
                        <a:pt x="850583" y="4556555"/>
                      </a:cubicBezTo>
                      <a:cubicBezTo>
                        <a:pt x="879158" y="4547030"/>
                        <a:pt x="904875" y="4524170"/>
                        <a:pt x="913448" y="4494642"/>
                      </a:cubicBezTo>
                      <a:cubicBezTo>
                        <a:pt x="924878" y="4447970"/>
                        <a:pt x="868680" y="4398440"/>
                        <a:pt x="824865" y="4422252"/>
                      </a:cubicBezTo>
                      <a:close/>
                      <a:moveTo>
                        <a:pt x="4643438" y="4449875"/>
                      </a:moveTo>
                      <a:cubicBezTo>
                        <a:pt x="4620578" y="4458447"/>
                        <a:pt x="4614863" y="4484165"/>
                        <a:pt x="4610100" y="4505120"/>
                      </a:cubicBezTo>
                      <a:cubicBezTo>
                        <a:pt x="4605338" y="4503215"/>
                        <a:pt x="4597718" y="4498452"/>
                        <a:pt x="4592955" y="4495595"/>
                      </a:cubicBezTo>
                      <a:cubicBezTo>
                        <a:pt x="4592003" y="4500357"/>
                        <a:pt x="4590098" y="4510834"/>
                        <a:pt x="4589145" y="4516550"/>
                      </a:cubicBezTo>
                      <a:cubicBezTo>
                        <a:pt x="4619625" y="4550840"/>
                        <a:pt x="4655820" y="4579415"/>
                        <a:pt x="4690110" y="4610847"/>
                      </a:cubicBezTo>
                      <a:cubicBezTo>
                        <a:pt x="4692015" y="4605132"/>
                        <a:pt x="4696778" y="4594655"/>
                        <a:pt x="4698683" y="4588940"/>
                      </a:cubicBezTo>
                      <a:cubicBezTo>
                        <a:pt x="4677728" y="4562270"/>
                        <a:pt x="4646295" y="4545125"/>
                        <a:pt x="4628198" y="4516550"/>
                      </a:cubicBezTo>
                      <a:cubicBezTo>
                        <a:pt x="4626293" y="4496547"/>
                        <a:pt x="4637723" y="4468925"/>
                        <a:pt x="4660583" y="4469877"/>
                      </a:cubicBezTo>
                      <a:cubicBezTo>
                        <a:pt x="4692015" y="4488927"/>
                        <a:pt x="4716780" y="4517502"/>
                        <a:pt x="4743450" y="4543220"/>
                      </a:cubicBezTo>
                      <a:cubicBezTo>
                        <a:pt x="4750118" y="4537505"/>
                        <a:pt x="4755833" y="4531790"/>
                        <a:pt x="4762500" y="4527027"/>
                      </a:cubicBezTo>
                      <a:cubicBezTo>
                        <a:pt x="4737735" y="4504167"/>
                        <a:pt x="4714875" y="4480355"/>
                        <a:pt x="4689158" y="4459400"/>
                      </a:cubicBezTo>
                      <a:cubicBezTo>
                        <a:pt x="4676775" y="4448922"/>
                        <a:pt x="4658678" y="4441302"/>
                        <a:pt x="4643438" y="4449875"/>
                      </a:cubicBezTo>
                      <a:close/>
                      <a:moveTo>
                        <a:pt x="849630" y="4604180"/>
                      </a:moveTo>
                      <a:cubicBezTo>
                        <a:pt x="854392" y="4607037"/>
                        <a:pt x="864870" y="4613705"/>
                        <a:pt x="869633" y="4616562"/>
                      </a:cubicBezTo>
                      <a:cubicBezTo>
                        <a:pt x="916305" y="4575605"/>
                        <a:pt x="962025" y="4533695"/>
                        <a:pt x="1005840" y="4489880"/>
                      </a:cubicBezTo>
                      <a:cubicBezTo>
                        <a:pt x="1002983" y="4485117"/>
                        <a:pt x="997267" y="4474640"/>
                        <a:pt x="994410" y="4469877"/>
                      </a:cubicBezTo>
                      <a:cubicBezTo>
                        <a:pt x="945833" y="4514645"/>
                        <a:pt x="897255" y="4558459"/>
                        <a:pt x="849630" y="4604180"/>
                      </a:cubicBezTo>
                      <a:close/>
                      <a:moveTo>
                        <a:pt x="4504373" y="4523217"/>
                      </a:moveTo>
                      <a:cubicBezTo>
                        <a:pt x="4517708" y="4532742"/>
                        <a:pt x="4531043" y="4530837"/>
                        <a:pt x="4543425" y="4521312"/>
                      </a:cubicBezTo>
                      <a:cubicBezTo>
                        <a:pt x="4538663" y="4515597"/>
                        <a:pt x="4528185" y="4505120"/>
                        <a:pt x="4523423" y="4499405"/>
                      </a:cubicBezTo>
                      <a:cubicBezTo>
                        <a:pt x="4516755" y="4507977"/>
                        <a:pt x="4510088" y="4515597"/>
                        <a:pt x="4504373" y="4523217"/>
                      </a:cubicBezTo>
                      <a:close/>
                      <a:moveTo>
                        <a:pt x="4554855" y="4535600"/>
                      </a:moveTo>
                      <a:cubicBezTo>
                        <a:pt x="4552950" y="4541315"/>
                        <a:pt x="4550093" y="4553697"/>
                        <a:pt x="4548188" y="4559412"/>
                      </a:cubicBezTo>
                      <a:cubicBezTo>
                        <a:pt x="4576763" y="4592750"/>
                        <a:pt x="4611053" y="4620372"/>
                        <a:pt x="4641533" y="4652757"/>
                      </a:cubicBezTo>
                      <a:cubicBezTo>
                        <a:pt x="4646295" y="4648947"/>
                        <a:pt x="4654868" y="4640375"/>
                        <a:pt x="4658678" y="4636565"/>
                      </a:cubicBezTo>
                      <a:cubicBezTo>
                        <a:pt x="4625340" y="4601322"/>
                        <a:pt x="4592003" y="4567032"/>
                        <a:pt x="4554855" y="4535600"/>
                      </a:cubicBezTo>
                      <a:close/>
                      <a:moveTo>
                        <a:pt x="4501515" y="4603227"/>
                      </a:moveTo>
                      <a:cubicBezTo>
                        <a:pt x="4483418" y="4613705"/>
                        <a:pt x="4461510" y="4625134"/>
                        <a:pt x="4457700" y="4648947"/>
                      </a:cubicBezTo>
                      <a:cubicBezTo>
                        <a:pt x="4451985" y="4693715"/>
                        <a:pt x="4492943" y="4740387"/>
                        <a:pt x="4537710" y="4742292"/>
                      </a:cubicBezTo>
                      <a:cubicBezTo>
                        <a:pt x="4569143" y="4742292"/>
                        <a:pt x="4585335" y="4712765"/>
                        <a:pt x="4592003" y="4686095"/>
                      </a:cubicBezTo>
                      <a:cubicBezTo>
                        <a:pt x="4601528" y="4702287"/>
                        <a:pt x="4621530" y="4724195"/>
                        <a:pt x="4603433" y="4743245"/>
                      </a:cubicBezTo>
                      <a:cubicBezTo>
                        <a:pt x="4592003" y="4762295"/>
                        <a:pt x="4571048" y="4760390"/>
                        <a:pt x="4551998" y="4755627"/>
                      </a:cubicBezTo>
                      <a:cubicBezTo>
                        <a:pt x="4550093" y="4763247"/>
                        <a:pt x="4548188" y="4771820"/>
                        <a:pt x="4547235" y="4779440"/>
                      </a:cubicBezTo>
                      <a:cubicBezTo>
                        <a:pt x="4582478" y="4790870"/>
                        <a:pt x="4618673" y="4766105"/>
                        <a:pt x="4630103" y="4733720"/>
                      </a:cubicBezTo>
                      <a:cubicBezTo>
                        <a:pt x="4638675" y="4709907"/>
                        <a:pt x="4622483" y="4688000"/>
                        <a:pt x="4608195" y="4671807"/>
                      </a:cubicBezTo>
                      <a:cubicBezTo>
                        <a:pt x="4579620" y="4640375"/>
                        <a:pt x="4549140" y="4610847"/>
                        <a:pt x="4520565" y="4579415"/>
                      </a:cubicBezTo>
                      <a:cubicBezTo>
                        <a:pt x="4514850" y="4587034"/>
                        <a:pt x="4508183" y="4594655"/>
                        <a:pt x="4501515" y="4603227"/>
                      </a:cubicBezTo>
                      <a:close/>
                      <a:moveTo>
                        <a:pt x="1016317" y="4623230"/>
                      </a:moveTo>
                      <a:cubicBezTo>
                        <a:pt x="992505" y="4635612"/>
                        <a:pt x="972503" y="4658472"/>
                        <a:pt x="967740" y="4685142"/>
                      </a:cubicBezTo>
                      <a:cubicBezTo>
                        <a:pt x="958215" y="4730862"/>
                        <a:pt x="1011555" y="4774677"/>
                        <a:pt x="1054417" y="4755627"/>
                      </a:cubicBezTo>
                      <a:cubicBezTo>
                        <a:pt x="1081088" y="4743245"/>
                        <a:pt x="1104900" y="4717527"/>
                        <a:pt x="1108710" y="4687047"/>
                      </a:cubicBezTo>
                      <a:cubicBezTo>
                        <a:pt x="1113473" y="4641327"/>
                        <a:pt x="1057275" y="4600370"/>
                        <a:pt x="1016317" y="4623230"/>
                      </a:cubicBezTo>
                      <a:close/>
                      <a:moveTo>
                        <a:pt x="1151573" y="4691809"/>
                      </a:moveTo>
                      <a:cubicBezTo>
                        <a:pt x="1142048" y="4689905"/>
                        <a:pt x="1133475" y="4688000"/>
                        <a:pt x="1123950" y="4686095"/>
                      </a:cubicBezTo>
                      <a:cubicBezTo>
                        <a:pt x="1127760" y="4695620"/>
                        <a:pt x="1131570" y="4704192"/>
                        <a:pt x="1136333" y="4713717"/>
                      </a:cubicBezTo>
                      <a:cubicBezTo>
                        <a:pt x="1111567" y="4743245"/>
                        <a:pt x="1087755" y="4773725"/>
                        <a:pt x="1063942" y="4803252"/>
                      </a:cubicBezTo>
                      <a:cubicBezTo>
                        <a:pt x="1070610" y="4808015"/>
                        <a:pt x="1077278" y="4812777"/>
                        <a:pt x="1084898" y="4817540"/>
                      </a:cubicBezTo>
                      <a:cubicBezTo>
                        <a:pt x="1108710" y="4788012"/>
                        <a:pt x="1130617" y="4756580"/>
                        <a:pt x="1157288" y="4729909"/>
                      </a:cubicBezTo>
                      <a:cubicBezTo>
                        <a:pt x="1166813" y="4732767"/>
                        <a:pt x="1176338" y="4736577"/>
                        <a:pt x="1186815" y="4739434"/>
                      </a:cubicBezTo>
                      <a:cubicBezTo>
                        <a:pt x="1185863" y="4727052"/>
                        <a:pt x="1179195" y="4716575"/>
                        <a:pt x="1175385" y="4706097"/>
                      </a:cubicBezTo>
                      <a:cubicBezTo>
                        <a:pt x="1179195" y="4701334"/>
                        <a:pt x="1187767" y="4691809"/>
                        <a:pt x="1192530" y="4687047"/>
                      </a:cubicBezTo>
                      <a:cubicBezTo>
                        <a:pt x="1203008" y="4692762"/>
                        <a:pt x="1214438" y="4699430"/>
                        <a:pt x="1224915" y="4705145"/>
                      </a:cubicBezTo>
                      <a:cubicBezTo>
                        <a:pt x="1235392" y="4658472"/>
                        <a:pt x="1168717" y="4656567"/>
                        <a:pt x="1151573" y="4691809"/>
                      </a:cubicBezTo>
                      <a:close/>
                      <a:moveTo>
                        <a:pt x="4360545" y="4742292"/>
                      </a:moveTo>
                      <a:cubicBezTo>
                        <a:pt x="4357688" y="4740387"/>
                        <a:pt x="4351020" y="4735625"/>
                        <a:pt x="4348163" y="4732767"/>
                      </a:cubicBezTo>
                      <a:cubicBezTo>
                        <a:pt x="4344353" y="4737530"/>
                        <a:pt x="4337685" y="4746102"/>
                        <a:pt x="4334828" y="4750865"/>
                      </a:cubicBezTo>
                      <a:cubicBezTo>
                        <a:pt x="4365308" y="4785155"/>
                        <a:pt x="4394835" y="4820397"/>
                        <a:pt x="4424363" y="4854687"/>
                      </a:cubicBezTo>
                      <a:cubicBezTo>
                        <a:pt x="4430078" y="4848020"/>
                        <a:pt x="4434840" y="4842305"/>
                        <a:pt x="4440555" y="4835637"/>
                      </a:cubicBezTo>
                      <a:cubicBezTo>
                        <a:pt x="4421505" y="4813730"/>
                        <a:pt x="4401503" y="4792775"/>
                        <a:pt x="4384358" y="4769915"/>
                      </a:cubicBezTo>
                      <a:cubicBezTo>
                        <a:pt x="4366260" y="4749912"/>
                        <a:pt x="4386263" y="4709907"/>
                        <a:pt x="4412933" y="4712765"/>
                      </a:cubicBezTo>
                      <a:cubicBezTo>
                        <a:pt x="4444365" y="4734672"/>
                        <a:pt x="4465320" y="4768962"/>
                        <a:pt x="4491038" y="4796584"/>
                      </a:cubicBezTo>
                      <a:cubicBezTo>
                        <a:pt x="4496753" y="4789917"/>
                        <a:pt x="4502468" y="4784202"/>
                        <a:pt x="4508183" y="4777534"/>
                      </a:cubicBezTo>
                      <a:cubicBezTo>
                        <a:pt x="4481513" y="4749912"/>
                        <a:pt x="4460558" y="4716575"/>
                        <a:pt x="4431030" y="4693715"/>
                      </a:cubicBezTo>
                      <a:cubicBezTo>
                        <a:pt x="4396740" y="4676570"/>
                        <a:pt x="4366260" y="4710859"/>
                        <a:pt x="4360545" y="4742292"/>
                      </a:cubicBezTo>
                      <a:close/>
                      <a:moveTo>
                        <a:pt x="4170998" y="4782297"/>
                      </a:moveTo>
                      <a:cubicBezTo>
                        <a:pt x="4204335" y="4836590"/>
                        <a:pt x="4238625" y="4890882"/>
                        <a:pt x="4271963" y="4944222"/>
                      </a:cubicBezTo>
                      <a:cubicBezTo>
                        <a:pt x="4311968" y="4919457"/>
                        <a:pt x="4351973" y="4893740"/>
                        <a:pt x="4391978" y="4869927"/>
                      </a:cubicBezTo>
                      <a:cubicBezTo>
                        <a:pt x="4389120" y="4863259"/>
                        <a:pt x="4385310" y="4855640"/>
                        <a:pt x="4382453" y="4848972"/>
                      </a:cubicBezTo>
                      <a:cubicBezTo>
                        <a:pt x="4349115" y="4868975"/>
                        <a:pt x="4314825" y="4889930"/>
                        <a:pt x="4282440" y="4911837"/>
                      </a:cubicBezTo>
                      <a:cubicBezTo>
                        <a:pt x="4270058" y="4893740"/>
                        <a:pt x="4258628" y="4874690"/>
                        <a:pt x="4246245" y="4856592"/>
                      </a:cubicBezTo>
                      <a:cubicBezTo>
                        <a:pt x="4275773" y="4837542"/>
                        <a:pt x="4306253" y="4818492"/>
                        <a:pt x="4335780" y="4800395"/>
                      </a:cubicBezTo>
                      <a:cubicBezTo>
                        <a:pt x="4332923" y="4795632"/>
                        <a:pt x="4327208" y="4786107"/>
                        <a:pt x="4324350" y="4781345"/>
                      </a:cubicBezTo>
                      <a:cubicBezTo>
                        <a:pt x="4293870" y="4800395"/>
                        <a:pt x="4264343" y="4819445"/>
                        <a:pt x="4233863" y="4837542"/>
                      </a:cubicBezTo>
                      <a:cubicBezTo>
                        <a:pt x="4223385" y="4821350"/>
                        <a:pt x="4213860" y="4804205"/>
                        <a:pt x="4203383" y="4788012"/>
                      </a:cubicBezTo>
                      <a:cubicBezTo>
                        <a:pt x="4234815" y="4768009"/>
                        <a:pt x="4265295" y="4748007"/>
                        <a:pt x="4297680" y="4729909"/>
                      </a:cubicBezTo>
                      <a:cubicBezTo>
                        <a:pt x="4295775" y="4724195"/>
                        <a:pt x="4291013" y="4713717"/>
                        <a:pt x="4289108" y="4708002"/>
                      </a:cubicBezTo>
                      <a:cubicBezTo>
                        <a:pt x="4250055" y="4732767"/>
                        <a:pt x="4211003" y="4757532"/>
                        <a:pt x="4170998" y="4782297"/>
                      </a:cubicBezTo>
                      <a:close/>
                      <a:moveTo>
                        <a:pt x="1321117" y="4760390"/>
                      </a:moveTo>
                      <a:cubicBezTo>
                        <a:pt x="1286828" y="4813730"/>
                        <a:pt x="1249680" y="4866117"/>
                        <a:pt x="1214438" y="4919457"/>
                      </a:cubicBezTo>
                      <a:cubicBezTo>
                        <a:pt x="1220153" y="4922315"/>
                        <a:pt x="1230630" y="4927077"/>
                        <a:pt x="1236345" y="4928982"/>
                      </a:cubicBezTo>
                      <a:cubicBezTo>
                        <a:pt x="1275398" y="4878500"/>
                        <a:pt x="1307783" y="4824207"/>
                        <a:pt x="1344930" y="4771820"/>
                      </a:cubicBezTo>
                      <a:cubicBezTo>
                        <a:pt x="1338263" y="4768009"/>
                        <a:pt x="1326833" y="4762295"/>
                        <a:pt x="1321117" y="4760390"/>
                      </a:cubicBezTo>
                      <a:close/>
                      <a:moveTo>
                        <a:pt x="1271588" y="4957557"/>
                      </a:moveTo>
                      <a:cubicBezTo>
                        <a:pt x="1297305" y="4979465"/>
                        <a:pt x="1306830" y="4942317"/>
                        <a:pt x="1319213" y="4926125"/>
                      </a:cubicBezTo>
                      <a:cubicBezTo>
                        <a:pt x="1332548" y="4908980"/>
                        <a:pt x="1339215" y="4877547"/>
                        <a:pt x="1364933" y="4878500"/>
                      </a:cubicBezTo>
                      <a:cubicBezTo>
                        <a:pt x="1381125" y="4877547"/>
                        <a:pt x="1403033" y="4886120"/>
                        <a:pt x="1402080" y="4905170"/>
                      </a:cubicBezTo>
                      <a:cubicBezTo>
                        <a:pt x="1388745" y="4941365"/>
                        <a:pt x="1363980" y="4970892"/>
                        <a:pt x="1345883" y="5004230"/>
                      </a:cubicBezTo>
                      <a:cubicBezTo>
                        <a:pt x="1351598" y="5005182"/>
                        <a:pt x="1362075" y="5008040"/>
                        <a:pt x="1367790" y="5009945"/>
                      </a:cubicBezTo>
                      <a:cubicBezTo>
                        <a:pt x="1391603" y="4981370"/>
                        <a:pt x="1410653" y="4948984"/>
                        <a:pt x="1425892" y="4914695"/>
                      </a:cubicBezTo>
                      <a:cubicBezTo>
                        <a:pt x="1434465" y="4879452"/>
                        <a:pt x="1395413" y="4860402"/>
                        <a:pt x="1365885" y="4859450"/>
                      </a:cubicBezTo>
                      <a:cubicBezTo>
                        <a:pt x="1359217" y="4850877"/>
                        <a:pt x="1352550" y="4843257"/>
                        <a:pt x="1346835" y="4833732"/>
                      </a:cubicBezTo>
                      <a:cubicBezTo>
                        <a:pt x="1321117" y="4874690"/>
                        <a:pt x="1296353" y="4915647"/>
                        <a:pt x="1271588" y="4957557"/>
                      </a:cubicBezTo>
                      <a:close/>
                      <a:moveTo>
                        <a:pt x="1499235" y="4878500"/>
                      </a:moveTo>
                      <a:cubicBezTo>
                        <a:pt x="1488758" y="4886120"/>
                        <a:pt x="1480185" y="4896597"/>
                        <a:pt x="1470660" y="4907075"/>
                      </a:cubicBezTo>
                      <a:cubicBezTo>
                        <a:pt x="1460183" y="4909932"/>
                        <a:pt x="1449705" y="4911837"/>
                        <a:pt x="1438275" y="4914695"/>
                      </a:cubicBezTo>
                      <a:cubicBezTo>
                        <a:pt x="1443990" y="4918505"/>
                        <a:pt x="1454467" y="4926125"/>
                        <a:pt x="1460183" y="4928982"/>
                      </a:cubicBezTo>
                      <a:cubicBezTo>
                        <a:pt x="1443038" y="4964225"/>
                        <a:pt x="1421130" y="4997562"/>
                        <a:pt x="1404938" y="5032805"/>
                      </a:cubicBezTo>
                      <a:cubicBezTo>
                        <a:pt x="1409700" y="5036615"/>
                        <a:pt x="1418273" y="5044234"/>
                        <a:pt x="1422083" y="5048045"/>
                      </a:cubicBezTo>
                      <a:cubicBezTo>
                        <a:pt x="1442085" y="5013755"/>
                        <a:pt x="1461135" y="4979465"/>
                        <a:pt x="1479233" y="4945175"/>
                      </a:cubicBezTo>
                      <a:cubicBezTo>
                        <a:pt x="1492567" y="4948032"/>
                        <a:pt x="1505903" y="4949937"/>
                        <a:pt x="1518285" y="4943270"/>
                      </a:cubicBezTo>
                      <a:cubicBezTo>
                        <a:pt x="1508760" y="4936602"/>
                        <a:pt x="1499235" y="4928982"/>
                        <a:pt x="1489710" y="4922315"/>
                      </a:cubicBezTo>
                      <a:cubicBezTo>
                        <a:pt x="1500188" y="4900407"/>
                        <a:pt x="1518285" y="4897550"/>
                        <a:pt x="1539240" y="4908027"/>
                      </a:cubicBezTo>
                      <a:cubicBezTo>
                        <a:pt x="1541145" y="4902312"/>
                        <a:pt x="1543050" y="4891834"/>
                        <a:pt x="1544955" y="4886120"/>
                      </a:cubicBezTo>
                      <a:cubicBezTo>
                        <a:pt x="1530667" y="4883262"/>
                        <a:pt x="1515428" y="4873737"/>
                        <a:pt x="1499235" y="4878500"/>
                      </a:cubicBezTo>
                      <a:close/>
                      <a:moveTo>
                        <a:pt x="1520190" y="4966130"/>
                      </a:moveTo>
                      <a:cubicBezTo>
                        <a:pt x="1492567" y="4983275"/>
                        <a:pt x="1475423" y="5016612"/>
                        <a:pt x="1478280" y="5048997"/>
                      </a:cubicBezTo>
                      <a:cubicBezTo>
                        <a:pt x="1483042" y="5091859"/>
                        <a:pt x="1538288" y="5119482"/>
                        <a:pt x="1574483" y="5095670"/>
                      </a:cubicBezTo>
                      <a:cubicBezTo>
                        <a:pt x="1599248" y="5078525"/>
                        <a:pt x="1614488" y="5048045"/>
                        <a:pt x="1614488" y="5018517"/>
                      </a:cubicBezTo>
                      <a:cubicBezTo>
                        <a:pt x="1613535" y="4974702"/>
                        <a:pt x="1558290" y="4944222"/>
                        <a:pt x="1520190" y="4966130"/>
                      </a:cubicBezTo>
                      <a:close/>
                      <a:moveTo>
                        <a:pt x="3892868" y="5028995"/>
                      </a:moveTo>
                      <a:cubicBezTo>
                        <a:pt x="3892868" y="5070905"/>
                        <a:pt x="3928110" y="5117577"/>
                        <a:pt x="3972878" y="5110909"/>
                      </a:cubicBezTo>
                      <a:cubicBezTo>
                        <a:pt x="4010025" y="5106147"/>
                        <a:pt x="4037648" y="5071857"/>
                        <a:pt x="4033838" y="5034709"/>
                      </a:cubicBezTo>
                      <a:cubicBezTo>
                        <a:pt x="4028123" y="5037567"/>
                        <a:pt x="4016693" y="5043282"/>
                        <a:pt x="4011930" y="5046140"/>
                      </a:cubicBezTo>
                      <a:cubicBezTo>
                        <a:pt x="4007168" y="5063284"/>
                        <a:pt x="4002405" y="5082334"/>
                        <a:pt x="3983355" y="5088050"/>
                      </a:cubicBezTo>
                      <a:cubicBezTo>
                        <a:pt x="3960495" y="5097575"/>
                        <a:pt x="3942398" y="5077572"/>
                        <a:pt x="3926205" y="5066142"/>
                      </a:cubicBezTo>
                      <a:cubicBezTo>
                        <a:pt x="3957638" y="5047092"/>
                        <a:pt x="3990975" y="5030900"/>
                        <a:pt x="4023360" y="5013755"/>
                      </a:cubicBezTo>
                      <a:cubicBezTo>
                        <a:pt x="4011930" y="4998515"/>
                        <a:pt x="4001453" y="4980417"/>
                        <a:pt x="3984308" y="4971845"/>
                      </a:cubicBezTo>
                      <a:cubicBezTo>
                        <a:pt x="3945255" y="4952795"/>
                        <a:pt x="3891915" y="4985180"/>
                        <a:pt x="3892868" y="5028995"/>
                      </a:cubicBezTo>
                      <a:close/>
                      <a:moveTo>
                        <a:pt x="1657350" y="5007087"/>
                      </a:moveTo>
                      <a:cubicBezTo>
                        <a:pt x="1638300" y="5049950"/>
                        <a:pt x="1619250" y="5091859"/>
                        <a:pt x="1599248" y="5134722"/>
                      </a:cubicBezTo>
                      <a:cubicBezTo>
                        <a:pt x="1604963" y="5137580"/>
                        <a:pt x="1615440" y="5142342"/>
                        <a:pt x="1621155" y="5145200"/>
                      </a:cubicBezTo>
                      <a:cubicBezTo>
                        <a:pt x="1635442" y="5114720"/>
                        <a:pt x="1646873" y="5082334"/>
                        <a:pt x="1665923" y="5053759"/>
                      </a:cubicBezTo>
                      <a:cubicBezTo>
                        <a:pt x="1683067" y="5044234"/>
                        <a:pt x="1702117" y="5053759"/>
                        <a:pt x="1720215" y="5056617"/>
                      </a:cubicBezTo>
                      <a:cubicBezTo>
                        <a:pt x="1728788" y="5028042"/>
                        <a:pt x="1703070" y="5028042"/>
                        <a:pt x="1682115" y="5028042"/>
                      </a:cubicBezTo>
                      <a:cubicBezTo>
                        <a:pt x="1673542" y="5020422"/>
                        <a:pt x="1665923" y="5013755"/>
                        <a:pt x="1657350" y="5007087"/>
                      </a:cubicBezTo>
                      <a:close/>
                      <a:moveTo>
                        <a:pt x="3834765" y="5033757"/>
                      </a:moveTo>
                      <a:cubicBezTo>
                        <a:pt x="3824288" y="5034709"/>
                        <a:pt x="3812858" y="5036615"/>
                        <a:pt x="3802380" y="5038520"/>
                      </a:cubicBezTo>
                      <a:cubicBezTo>
                        <a:pt x="3821430" y="5081382"/>
                        <a:pt x="3843338" y="5123292"/>
                        <a:pt x="3863340" y="5166155"/>
                      </a:cubicBezTo>
                      <a:cubicBezTo>
                        <a:pt x="3869055" y="5163297"/>
                        <a:pt x="3880485" y="5158534"/>
                        <a:pt x="3886200" y="5155677"/>
                      </a:cubicBezTo>
                      <a:cubicBezTo>
                        <a:pt x="3871913" y="5126150"/>
                        <a:pt x="3854768" y="5097575"/>
                        <a:pt x="3844290" y="5067095"/>
                      </a:cubicBezTo>
                      <a:cubicBezTo>
                        <a:pt x="3838575" y="5042330"/>
                        <a:pt x="3886200" y="5035662"/>
                        <a:pt x="3870008" y="5009945"/>
                      </a:cubicBezTo>
                      <a:cubicBezTo>
                        <a:pt x="3852863" y="5008040"/>
                        <a:pt x="3844290" y="5023280"/>
                        <a:pt x="3834765" y="5033757"/>
                      </a:cubicBezTo>
                      <a:close/>
                      <a:moveTo>
                        <a:pt x="1731645" y="5045187"/>
                      </a:moveTo>
                      <a:cubicBezTo>
                        <a:pt x="1712595" y="5087097"/>
                        <a:pt x="1697355" y="5129959"/>
                        <a:pt x="1679258" y="5171870"/>
                      </a:cubicBezTo>
                      <a:cubicBezTo>
                        <a:pt x="1686878" y="5174727"/>
                        <a:pt x="1694498" y="5177584"/>
                        <a:pt x="1702117" y="5180442"/>
                      </a:cubicBezTo>
                      <a:cubicBezTo>
                        <a:pt x="1714500" y="5149962"/>
                        <a:pt x="1724978" y="5118530"/>
                        <a:pt x="1740217" y="5089002"/>
                      </a:cubicBezTo>
                      <a:cubicBezTo>
                        <a:pt x="1753553" y="5074715"/>
                        <a:pt x="1789748" y="5072809"/>
                        <a:pt x="1793558" y="5096622"/>
                      </a:cubicBezTo>
                      <a:cubicBezTo>
                        <a:pt x="1787842" y="5133770"/>
                        <a:pt x="1766888" y="5165202"/>
                        <a:pt x="1757363" y="5200445"/>
                      </a:cubicBezTo>
                      <a:cubicBezTo>
                        <a:pt x="1764030" y="5204255"/>
                        <a:pt x="1770698" y="5208065"/>
                        <a:pt x="1778317" y="5211875"/>
                      </a:cubicBezTo>
                      <a:cubicBezTo>
                        <a:pt x="1791653" y="5180442"/>
                        <a:pt x="1801178" y="5148057"/>
                        <a:pt x="1817370" y="5117577"/>
                      </a:cubicBezTo>
                      <a:cubicBezTo>
                        <a:pt x="1833563" y="5104242"/>
                        <a:pt x="1874520" y="5103290"/>
                        <a:pt x="1869758" y="5132817"/>
                      </a:cubicBezTo>
                      <a:cubicBezTo>
                        <a:pt x="1860233" y="5168059"/>
                        <a:pt x="1843088" y="5200445"/>
                        <a:pt x="1831658" y="5235687"/>
                      </a:cubicBezTo>
                      <a:cubicBezTo>
                        <a:pt x="1838325" y="5236640"/>
                        <a:pt x="1850708" y="5237592"/>
                        <a:pt x="1856423" y="5238545"/>
                      </a:cubicBezTo>
                      <a:cubicBezTo>
                        <a:pt x="1868805" y="5200445"/>
                        <a:pt x="1891665" y="5166155"/>
                        <a:pt x="1893570" y="5126150"/>
                      </a:cubicBezTo>
                      <a:cubicBezTo>
                        <a:pt x="1890713" y="5091859"/>
                        <a:pt x="1848803" y="5088050"/>
                        <a:pt x="1822133" y="5096622"/>
                      </a:cubicBezTo>
                      <a:cubicBezTo>
                        <a:pt x="1809750" y="5069000"/>
                        <a:pt x="1783080" y="5054712"/>
                        <a:pt x="1754505" y="5063284"/>
                      </a:cubicBezTo>
                      <a:cubicBezTo>
                        <a:pt x="1751648" y="5050902"/>
                        <a:pt x="1744028" y="5044234"/>
                        <a:pt x="1731645" y="5045187"/>
                      </a:cubicBezTo>
                      <a:close/>
                      <a:moveTo>
                        <a:pt x="3699510" y="5087097"/>
                      </a:moveTo>
                      <a:cubicBezTo>
                        <a:pt x="3680460" y="5098527"/>
                        <a:pt x="3681413" y="5121387"/>
                        <a:pt x="3678555" y="5140437"/>
                      </a:cubicBezTo>
                      <a:cubicBezTo>
                        <a:pt x="3708083" y="5134722"/>
                        <a:pt x="3706178" y="5092812"/>
                        <a:pt x="3737610" y="5089002"/>
                      </a:cubicBezTo>
                      <a:cubicBezTo>
                        <a:pt x="3756660" y="5079477"/>
                        <a:pt x="3765233" y="5099480"/>
                        <a:pt x="3775710" y="5110909"/>
                      </a:cubicBezTo>
                      <a:cubicBezTo>
                        <a:pt x="3743325" y="5128055"/>
                        <a:pt x="3685223" y="5152820"/>
                        <a:pt x="3707130" y="5199492"/>
                      </a:cubicBezTo>
                      <a:cubicBezTo>
                        <a:pt x="3728085" y="5235687"/>
                        <a:pt x="3777615" y="5215684"/>
                        <a:pt x="3798570" y="5189015"/>
                      </a:cubicBezTo>
                      <a:cubicBezTo>
                        <a:pt x="3810000" y="5187109"/>
                        <a:pt x="3820478" y="5185205"/>
                        <a:pt x="3831908" y="5183300"/>
                      </a:cubicBezTo>
                      <a:cubicBezTo>
                        <a:pt x="3814763" y="5149009"/>
                        <a:pt x="3804285" y="5110909"/>
                        <a:pt x="3781425" y="5079477"/>
                      </a:cubicBezTo>
                      <a:cubicBezTo>
                        <a:pt x="3759518" y="5053759"/>
                        <a:pt x="3722370" y="5071857"/>
                        <a:pt x="3699510" y="5087097"/>
                      </a:cubicBezTo>
                      <a:close/>
                      <a:moveTo>
                        <a:pt x="3636645" y="5117577"/>
                      </a:moveTo>
                      <a:cubicBezTo>
                        <a:pt x="3637598" y="5152820"/>
                        <a:pt x="3645218" y="5187109"/>
                        <a:pt x="3649028" y="5222352"/>
                      </a:cubicBezTo>
                      <a:cubicBezTo>
                        <a:pt x="3626168" y="5195682"/>
                        <a:pt x="3606165" y="5166155"/>
                        <a:pt x="3582353" y="5139484"/>
                      </a:cubicBezTo>
                      <a:cubicBezTo>
                        <a:pt x="3577590" y="5140437"/>
                        <a:pt x="3567113" y="5142342"/>
                        <a:pt x="3561398" y="5143295"/>
                      </a:cubicBezTo>
                      <a:cubicBezTo>
                        <a:pt x="3561398" y="5179490"/>
                        <a:pt x="3567113" y="5215684"/>
                        <a:pt x="3569018" y="5250927"/>
                      </a:cubicBezTo>
                      <a:cubicBezTo>
                        <a:pt x="3541395" y="5223305"/>
                        <a:pt x="3530918" y="5175680"/>
                        <a:pt x="3489008" y="5165202"/>
                      </a:cubicBezTo>
                      <a:cubicBezTo>
                        <a:pt x="3489008" y="5174727"/>
                        <a:pt x="3489960" y="5184252"/>
                        <a:pt x="3490913" y="5193777"/>
                      </a:cubicBezTo>
                      <a:cubicBezTo>
                        <a:pt x="3520440" y="5220447"/>
                        <a:pt x="3542348" y="5255690"/>
                        <a:pt x="3567113" y="5287122"/>
                      </a:cubicBezTo>
                      <a:cubicBezTo>
                        <a:pt x="3572828" y="5286170"/>
                        <a:pt x="3585210" y="5285217"/>
                        <a:pt x="3591878" y="5284265"/>
                      </a:cubicBezTo>
                      <a:cubicBezTo>
                        <a:pt x="3589973" y="5249022"/>
                        <a:pt x="3586163" y="5212827"/>
                        <a:pt x="3584258" y="5177584"/>
                      </a:cubicBezTo>
                      <a:cubicBezTo>
                        <a:pt x="3602355" y="5199492"/>
                        <a:pt x="3618548" y="5222352"/>
                        <a:pt x="3636645" y="5245212"/>
                      </a:cubicBezTo>
                      <a:cubicBezTo>
                        <a:pt x="3642360" y="5256642"/>
                        <a:pt x="3654743" y="5259500"/>
                        <a:pt x="3666173" y="5256642"/>
                      </a:cubicBezTo>
                      <a:cubicBezTo>
                        <a:pt x="3670935" y="5207112"/>
                        <a:pt x="3661410" y="5156630"/>
                        <a:pt x="3658553" y="5106147"/>
                      </a:cubicBezTo>
                      <a:cubicBezTo>
                        <a:pt x="3653790" y="5108052"/>
                        <a:pt x="3642360" y="5113767"/>
                        <a:pt x="3636645" y="5117577"/>
                      </a:cubicBezTo>
                      <a:close/>
                      <a:moveTo>
                        <a:pt x="1913573" y="5164250"/>
                      </a:moveTo>
                      <a:cubicBezTo>
                        <a:pt x="1939290" y="5160440"/>
                        <a:pt x="1968817" y="5143295"/>
                        <a:pt x="1992630" y="5161392"/>
                      </a:cubicBezTo>
                      <a:cubicBezTo>
                        <a:pt x="2006917" y="5169012"/>
                        <a:pt x="2000250" y="5187109"/>
                        <a:pt x="2002155" y="5200445"/>
                      </a:cubicBezTo>
                      <a:cubicBezTo>
                        <a:pt x="1974533" y="5195682"/>
                        <a:pt x="1945958" y="5182347"/>
                        <a:pt x="1918335" y="5189967"/>
                      </a:cubicBezTo>
                      <a:cubicBezTo>
                        <a:pt x="1890713" y="5196634"/>
                        <a:pt x="1879283" y="5235687"/>
                        <a:pt x="1900238" y="5254737"/>
                      </a:cubicBezTo>
                      <a:cubicBezTo>
                        <a:pt x="1917383" y="5274740"/>
                        <a:pt x="1945958" y="5273787"/>
                        <a:pt x="1969770" y="5272834"/>
                      </a:cubicBezTo>
                      <a:cubicBezTo>
                        <a:pt x="1974533" y="5277597"/>
                        <a:pt x="1984058" y="5288075"/>
                        <a:pt x="1988820" y="5293790"/>
                      </a:cubicBezTo>
                      <a:cubicBezTo>
                        <a:pt x="2005965" y="5254737"/>
                        <a:pt x="2025967" y="5214732"/>
                        <a:pt x="2026920" y="5170917"/>
                      </a:cubicBezTo>
                      <a:cubicBezTo>
                        <a:pt x="2010727" y="5129007"/>
                        <a:pt x="1928813" y="5110909"/>
                        <a:pt x="1913573" y="5164250"/>
                      </a:cubicBezTo>
                      <a:close/>
                      <a:moveTo>
                        <a:pt x="2150745" y="5137580"/>
                      </a:moveTo>
                      <a:cubicBezTo>
                        <a:pt x="2148840" y="5144247"/>
                        <a:pt x="2145983" y="5156630"/>
                        <a:pt x="2144078" y="5163297"/>
                      </a:cubicBezTo>
                      <a:cubicBezTo>
                        <a:pt x="2152650" y="5165202"/>
                        <a:pt x="2160270" y="5167107"/>
                        <a:pt x="2168843" y="5169012"/>
                      </a:cubicBezTo>
                      <a:cubicBezTo>
                        <a:pt x="2169795" y="5162345"/>
                        <a:pt x="2173605" y="5149962"/>
                        <a:pt x="2174558" y="5144247"/>
                      </a:cubicBezTo>
                      <a:cubicBezTo>
                        <a:pt x="2165985" y="5141390"/>
                        <a:pt x="2158365" y="5139484"/>
                        <a:pt x="2150745" y="5137580"/>
                      </a:cubicBezTo>
                      <a:close/>
                      <a:moveTo>
                        <a:pt x="2083117" y="5137580"/>
                      </a:moveTo>
                      <a:cubicBezTo>
                        <a:pt x="2078355" y="5154725"/>
                        <a:pt x="2071688" y="5169965"/>
                        <a:pt x="2050733" y="5170917"/>
                      </a:cubicBezTo>
                      <a:cubicBezTo>
                        <a:pt x="2079308" y="5210922"/>
                        <a:pt x="2033588" y="5253784"/>
                        <a:pt x="2039302" y="5296647"/>
                      </a:cubicBezTo>
                      <a:cubicBezTo>
                        <a:pt x="2048827" y="5312840"/>
                        <a:pt x="2073592" y="5324270"/>
                        <a:pt x="2087880" y="5306172"/>
                      </a:cubicBezTo>
                      <a:cubicBezTo>
                        <a:pt x="2081213" y="5301409"/>
                        <a:pt x="2068830" y="5291884"/>
                        <a:pt x="2063115" y="5287122"/>
                      </a:cubicBezTo>
                      <a:cubicBezTo>
                        <a:pt x="2071688" y="5257595"/>
                        <a:pt x="2080260" y="5228067"/>
                        <a:pt x="2088833" y="5199492"/>
                      </a:cubicBezTo>
                      <a:cubicBezTo>
                        <a:pt x="2100263" y="5197587"/>
                        <a:pt x="2112645" y="5195682"/>
                        <a:pt x="2122170" y="5188062"/>
                      </a:cubicBezTo>
                      <a:cubicBezTo>
                        <a:pt x="2115503" y="5184252"/>
                        <a:pt x="2102168" y="5177584"/>
                        <a:pt x="2095500" y="5174727"/>
                      </a:cubicBezTo>
                      <a:cubicBezTo>
                        <a:pt x="2099310" y="5164250"/>
                        <a:pt x="2103120" y="5153772"/>
                        <a:pt x="2105978" y="5143295"/>
                      </a:cubicBezTo>
                      <a:cubicBezTo>
                        <a:pt x="2100263" y="5141390"/>
                        <a:pt x="2088833" y="5138532"/>
                        <a:pt x="2083117" y="5137580"/>
                      </a:cubicBezTo>
                      <a:close/>
                      <a:moveTo>
                        <a:pt x="3365183" y="5170917"/>
                      </a:moveTo>
                      <a:cubicBezTo>
                        <a:pt x="3365183" y="5190920"/>
                        <a:pt x="3369945" y="5212827"/>
                        <a:pt x="3348038" y="5223305"/>
                      </a:cubicBezTo>
                      <a:cubicBezTo>
                        <a:pt x="3355658" y="5226162"/>
                        <a:pt x="3369945" y="5229972"/>
                        <a:pt x="3376613" y="5232830"/>
                      </a:cubicBezTo>
                      <a:cubicBezTo>
                        <a:pt x="3388043" y="5269025"/>
                        <a:pt x="3398520" y="5305220"/>
                        <a:pt x="3408998" y="5341415"/>
                      </a:cubicBezTo>
                      <a:cubicBezTo>
                        <a:pt x="3414713" y="5340462"/>
                        <a:pt x="3426143" y="5338557"/>
                        <a:pt x="3431858" y="5337605"/>
                      </a:cubicBezTo>
                      <a:cubicBezTo>
                        <a:pt x="3422333" y="5298552"/>
                        <a:pt x="3409950" y="5259500"/>
                        <a:pt x="3398520" y="5220447"/>
                      </a:cubicBezTo>
                      <a:cubicBezTo>
                        <a:pt x="3412808" y="5216637"/>
                        <a:pt x="3427095" y="5211875"/>
                        <a:pt x="3442335" y="5208065"/>
                      </a:cubicBezTo>
                      <a:cubicBezTo>
                        <a:pt x="3453765" y="5241402"/>
                        <a:pt x="3461385" y="5275692"/>
                        <a:pt x="3478530" y="5307125"/>
                      </a:cubicBezTo>
                      <a:cubicBezTo>
                        <a:pt x="3493770" y="5326175"/>
                        <a:pt x="3523298" y="5311887"/>
                        <a:pt x="3532823" y="5292837"/>
                      </a:cubicBezTo>
                      <a:cubicBezTo>
                        <a:pt x="3524250" y="5292837"/>
                        <a:pt x="3506153" y="5292837"/>
                        <a:pt x="3497580" y="5292837"/>
                      </a:cubicBezTo>
                      <a:cubicBezTo>
                        <a:pt x="3489008" y="5271882"/>
                        <a:pt x="3481388" y="5250927"/>
                        <a:pt x="3474720" y="5229972"/>
                      </a:cubicBezTo>
                      <a:cubicBezTo>
                        <a:pt x="3470910" y="5215684"/>
                        <a:pt x="3458528" y="5192825"/>
                        <a:pt x="3487103" y="5189015"/>
                      </a:cubicBezTo>
                      <a:cubicBezTo>
                        <a:pt x="3476625" y="5184252"/>
                        <a:pt x="3467100" y="5178537"/>
                        <a:pt x="3456623" y="5173775"/>
                      </a:cubicBezTo>
                      <a:cubicBezTo>
                        <a:pt x="3454718" y="5167107"/>
                        <a:pt x="3449955" y="5152820"/>
                        <a:pt x="3448050" y="5146152"/>
                      </a:cubicBezTo>
                      <a:cubicBezTo>
                        <a:pt x="3425190" y="5151867"/>
                        <a:pt x="3429953" y="5171870"/>
                        <a:pt x="3431858" y="5189967"/>
                      </a:cubicBezTo>
                      <a:cubicBezTo>
                        <a:pt x="3418523" y="5195682"/>
                        <a:pt x="3405188" y="5199492"/>
                        <a:pt x="3391853" y="5203302"/>
                      </a:cubicBezTo>
                      <a:cubicBezTo>
                        <a:pt x="3390900" y="5194730"/>
                        <a:pt x="3388043" y="5178537"/>
                        <a:pt x="3386138" y="5169965"/>
                      </a:cubicBezTo>
                      <a:cubicBezTo>
                        <a:pt x="3392805" y="5167107"/>
                        <a:pt x="3407093" y="5161392"/>
                        <a:pt x="3414713" y="5158534"/>
                      </a:cubicBezTo>
                      <a:cubicBezTo>
                        <a:pt x="3411855" y="5152820"/>
                        <a:pt x="3407093" y="5142342"/>
                        <a:pt x="3405188" y="5136627"/>
                      </a:cubicBezTo>
                      <a:cubicBezTo>
                        <a:pt x="3390900" y="5146152"/>
                        <a:pt x="3365183" y="5149962"/>
                        <a:pt x="3365183" y="5170917"/>
                      </a:cubicBezTo>
                      <a:close/>
                      <a:moveTo>
                        <a:pt x="2137410" y="5188062"/>
                      </a:moveTo>
                      <a:cubicBezTo>
                        <a:pt x="2125028" y="5233782"/>
                        <a:pt x="2111693" y="5278550"/>
                        <a:pt x="2099310" y="5325222"/>
                      </a:cubicBezTo>
                      <a:cubicBezTo>
                        <a:pt x="2105025" y="5325222"/>
                        <a:pt x="2116455" y="5326175"/>
                        <a:pt x="2122170" y="5327127"/>
                      </a:cubicBezTo>
                      <a:cubicBezTo>
                        <a:pt x="2138363" y="5284265"/>
                        <a:pt x="2146935" y="5239497"/>
                        <a:pt x="2160270" y="5196634"/>
                      </a:cubicBezTo>
                      <a:cubicBezTo>
                        <a:pt x="2154555" y="5193777"/>
                        <a:pt x="2143125" y="5189967"/>
                        <a:pt x="2137410" y="5188062"/>
                      </a:cubicBezTo>
                      <a:close/>
                      <a:moveTo>
                        <a:pt x="3111818" y="5212827"/>
                      </a:moveTo>
                      <a:cubicBezTo>
                        <a:pt x="3079433" y="5228067"/>
                        <a:pt x="3078480" y="5277597"/>
                        <a:pt x="3107055" y="5297600"/>
                      </a:cubicBezTo>
                      <a:cubicBezTo>
                        <a:pt x="3136583" y="5315697"/>
                        <a:pt x="3175635" y="5304267"/>
                        <a:pt x="3205163" y="5322365"/>
                      </a:cubicBezTo>
                      <a:cubicBezTo>
                        <a:pt x="3228975" y="5349034"/>
                        <a:pt x="3194685" y="5384277"/>
                        <a:pt x="3164205" y="5378562"/>
                      </a:cubicBezTo>
                      <a:cubicBezTo>
                        <a:pt x="3133725" y="5379515"/>
                        <a:pt x="3125153" y="5340462"/>
                        <a:pt x="3094673" y="5340462"/>
                      </a:cubicBezTo>
                      <a:cubicBezTo>
                        <a:pt x="3104198" y="5359512"/>
                        <a:pt x="3111818" y="5383325"/>
                        <a:pt x="3133725" y="5392850"/>
                      </a:cubicBezTo>
                      <a:cubicBezTo>
                        <a:pt x="3161348" y="5405232"/>
                        <a:pt x="3197543" y="5400470"/>
                        <a:pt x="3218498" y="5378562"/>
                      </a:cubicBezTo>
                      <a:cubicBezTo>
                        <a:pt x="3242310" y="5354750"/>
                        <a:pt x="3234690" y="5307125"/>
                        <a:pt x="3203258" y="5293790"/>
                      </a:cubicBezTo>
                      <a:cubicBezTo>
                        <a:pt x="3175635" y="5282359"/>
                        <a:pt x="3143250" y="5288075"/>
                        <a:pt x="3116580" y="5276645"/>
                      </a:cubicBezTo>
                      <a:cubicBezTo>
                        <a:pt x="3094673" y="5260452"/>
                        <a:pt x="3111818" y="5227115"/>
                        <a:pt x="3135630" y="5226162"/>
                      </a:cubicBezTo>
                      <a:cubicBezTo>
                        <a:pt x="3164205" y="5215684"/>
                        <a:pt x="3182303" y="5249022"/>
                        <a:pt x="3209925" y="5251880"/>
                      </a:cubicBezTo>
                      <a:cubicBezTo>
                        <a:pt x="3201353" y="5208065"/>
                        <a:pt x="3148013" y="5189967"/>
                        <a:pt x="3111818" y="5212827"/>
                      </a:cubicBezTo>
                      <a:close/>
                      <a:moveTo>
                        <a:pt x="2206943" y="5214732"/>
                      </a:moveTo>
                      <a:cubicBezTo>
                        <a:pt x="2149793" y="5238545"/>
                        <a:pt x="2145030" y="5342367"/>
                        <a:pt x="2212658" y="5354750"/>
                      </a:cubicBezTo>
                      <a:cubicBezTo>
                        <a:pt x="2265045" y="5370942"/>
                        <a:pt x="2302193" y="5312840"/>
                        <a:pt x="2295525" y="5266167"/>
                      </a:cubicBezTo>
                      <a:cubicBezTo>
                        <a:pt x="2292668" y="5224257"/>
                        <a:pt x="2243138" y="5200445"/>
                        <a:pt x="2206943" y="5214732"/>
                      </a:cubicBezTo>
                      <a:close/>
                      <a:moveTo>
                        <a:pt x="2943225" y="5224257"/>
                      </a:moveTo>
                      <a:cubicBezTo>
                        <a:pt x="2944178" y="5245212"/>
                        <a:pt x="2945130" y="5266167"/>
                        <a:pt x="2947035" y="5288075"/>
                      </a:cubicBezTo>
                      <a:cubicBezTo>
                        <a:pt x="2922270" y="5279502"/>
                        <a:pt x="2890838" y="5273787"/>
                        <a:pt x="2871788" y="5296647"/>
                      </a:cubicBezTo>
                      <a:cubicBezTo>
                        <a:pt x="2839403" y="5333795"/>
                        <a:pt x="2847023" y="5411900"/>
                        <a:pt x="2900363" y="5424282"/>
                      </a:cubicBezTo>
                      <a:cubicBezTo>
                        <a:pt x="2926080" y="5423330"/>
                        <a:pt x="2950845" y="5410947"/>
                        <a:pt x="2976563" y="5416662"/>
                      </a:cubicBezTo>
                      <a:cubicBezTo>
                        <a:pt x="2974658" y="5354750"/>
                        <a:pt x="2971800" y="5292837"/>
                        <a:pt x="2966085" y="5231877"/>
                      </a:cubicBezTo>
                      <a:cubicBezTo>
                        <a:pt x="2960370" y="5229972"/>
                        <a:pt x="2948940" y="5226162"/>
                        <a:pt x="2943225" y="5224257"/>
                      </a:cubicBezTo>
                      <a:close/>
                      <a:moveTo>
                        <a:pt x="3270885" y="5231877"/>
                      </a:moveTo>
                      <a:cubicBezTo>
                        <a:pt x="3203258" y="5258547"/>
                        <a:pt x="3234690" y="5382372"/>
                        <a:pt x="3308033" y="5370942"/>
                      </a:cubicBezTo>
                      <a:cubicBezTo>
                        <a:pt x="3352800" y="5369037"/>
                        <a:pt x="3377565" y="5318555"/>
                        <a:pt x="3362325" y="5278550"/>
                      </a:cubicBezTo>
                      <a:cubicBezTo>
                        <a:pt x="3354705" y="5238545"/>
                        <a:pt x="3308985" y="5212827"/>
                        <a:pt x="3270885" y="5231877"/>
                      </a:cubicBezTo>
                      <a:close/>
                      <a:moveTo>
                        <a:pt x="2303145" y="5379515"/>
                      </a:moveTo>
                      <a:cubicBezTo>
                        <a:pt x="2308860" y="5378562"/>
                        <a:pt x="2321243" y="5376657"/>
                        <a:pt x="2326958" y="5375705"/>
                      </a:cubicBezTo>
                      <a:cubicBezTo>
                        <a:pt x="2335530" y="5344272"/>
                        <a:pt x="2337435" y="5309982"/>
                        <a:pt x="2348865" y="5279502"/>
                      </a:cubicBezTo>
                      <a:cubicBezTo>
                        <a:pt x="2365058" y="5266167"/>
                        <a:pt x="2400300" y="5259500"/>
                        <a:pt x="2407920" y="5285217"/>
                      </a:cubicBezTo>
                      <a:cubicBezTo>
                        <a:pt x="2406015" y="5322365"/>
                        <a:pt x="2395538" y="5358559"/>
                        <a:pt x="2389823" y="5395707"/>
                      </a:cubicBezTo>
                      <a:cubicBezTo>
                        <a:pt x="2395538" y="5394755"/>
                        <a:pt x="2407920" y="5393802"/>
                        <a:pt x="2413635" y="5392850"/>
                      </a:cubicBezTo>
                      <a:cubicBezTo>
                        <a:pt x="2422208" y="5354750"/>
                        <a:pt x="2434590" y="5315697"/>
                        <a:pt x="2430780" y="5276645"/>
                      </a:cubicBezTo>
                      <a:cubicBezTo>
                        <a:pt x="2421255" y="5245212"/>
                        <a:pt x="2383155" y="5246165"/>
                        <a:pt x="2356485" y="5253784"/>
                      </a:cubicBezTo>
                      <a:cubicBezTo>
                        <a:pt x="2350770" y="5249975"/>
                        <a:pt x="2340293" y="5243307"/>
                        <a:pt x="2334578" y="5239497"/>
                      </a:cubicBezTo>
                      <a:cubicBezTo>
                        <a:pt x="2315528" y="5281407"/>
                        <a:pt x="2313623" y="5332842"/>
                        <a:pt x="2303145" y="5379515"/>
                      </a:cubicBezTo>
                      <a:close/>
                      <a:moveTo>
                        <a:pt x="2571750" y="5316650"/>
                      </a:moveTo>
                      <a:cubicBezTo>
                        <a:pt x="2594610" y="5323317"/>
                        <a:pt x="2607945" y="5289027"/>
                        <a:pt x="2632710" y="5296647"/>
                      </a:cubicBezTo>
                      <a:cubicBezTo>
                        <a:pt x="2656523" y="5293790"/>
                        <a:pt x="2662238" y="5316650"/>
                        <a:pt x="2665095" y="5334747"/>
                      </a:cubicBezTo>
                      <a:cubicBezTo>
                        <a:pt x="2628900" y="5334747"/>
                        <a:pt x="2564130" y="5329032"/>
                        <a:pt x="2562225" y="5381420"/>
                      </a:cubicBezTo>
                      <a:cubicBezTo>
                        <a:pt x="2565083" y="5427140"/>
                        <a:pt x="2621280" y="5427140"/>
                        <a:pt x="2652713" y="5412852"/>
                      </a:cubicBezTo>
                      <a:cubicBezTo>
                        <a:pt x="2658428" y="5416662"/>
                        <a:pt x="2669858" y="5424282"/>
                        <a:pt x="2674620" y="5428092"/>
                      </a:cubicBezTo>
                      <a:cubicBezTo>
                        <a:pt x="2682240" y="5388087"/>
                        <a:pt x="2687955" y="5346177"/>
                        <a:pt x="2682240" y="5305220"/>
                      </a:cubicBezTo>
                      <a:cubicBezTo>
                        <a:pt x="2663190" y="5264262"/>
                        <a:pt x="2573655" y="5265215"/>
                        <a:pt x="2571750" y="5316650"/>
                      </a:cubicBezTo>
                      <a:close/>
                      <a:moveTo>
                        <a:pt x="2717483" y="5283312"/>
                      </a:moveTo>
                      <a:cubicBezTo>
                        <a:pt x="2717483" y="5329984"/>
                        <a:pt x="2716530" y="5377609"/>
                        <a:pt x="2715578" y="5424282"/>
                      </a:cubicBezTo>
                      <a:cubicBezTo>
                        <a:pt x="2722245" y="5424282"/>
                        <a:pt x="2734628" y="5424282"/>
                        <a:pt x="2741295" y="5424282"/>
                      </a:cubicBezTo>
                      <a:cubicBezTo>
                        <a:pt x="2742248" y="5390945"/>
                        <a:pt x="2738438" y="5356655"/>
                        <a:pt x="2743200" y="5323317"/>
                      </a:cubicBezTo>
                      <a:cubicBezTo>
                        <a:pt x="2756535" y="5307125"/>
                        <a:pt x="2781300" y="5294742"/>
                        <a:pt x="2799398" y="5309030"/>
                      </a:cubicBezTo>
                      <a:cubicBezTo>
                        <a:pt x="2811780" y="5346177"/>
                        <a:pt x="2803208" y="5387134"/>
                        <a:pt x="2805113" y="5425234"/>
                      </a:cubicBezTo>
                      <a:cubicBezTo>
                        <a:pt x="2810828" y="5425234"/>
                        <a:pt x="2822258" y="5424282"/>
                        <a:pt x="2827973" y="5424282"/>
                      </a:cubicBezTo>
                      <a:cubicBezTo>
                        <a:pt x="2827020" y="5384277"/>
                        <a:pt x="2835593" y="5342367"/>
                        <a:pt x="2823210" y="5304267"/>
                      </a:cubicBezTo>
                      <a:cubicBezTo>
                        <a:pt x="2808923" y="5274740"/>
                        <a:pt x="2770823" y="5282359"/>
                        <a:pt x="2747010" y="5293790"/>
                      </a:cubicBezTo>
                      <a:cubicBezTo>
                        <a:pt x="2737485" y="5289027"/>
                        <a:pt x="2727960" y="5286170"/>
                        <a:pt x="2717483" y="5283312"/>
                      </a:cubicBezTo>
                      <a:close/>
                    </a:path>
                  </a:pathLst>
                </a:custGeom>
                <a:solidFill>
                  <a:srgbClr val="30439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81" name="任意多边形: 形状 180"/>
                <p:cNvSpPr/>
                <p:nvPr/>
              </p:nvSpPr>
              <p:spPr>
                <a:xfrm>
                  <a:off x="5482589" y="661987"/>
                  <a:ext cx="151447" cy="128587"/>
                </a:xfrm>
                <a:custGeom>
                  <a:avLst/>
                  <a:gdLst>
                    <a:gd name="connsiteX0" fmla="*/ 13335 w 151447"/>
                    <a:gd name="connsiteY0" fmla="*/ 0 h 128587"/>
                    <a:gd name="connsiteX1" fmla="*/ 151447 w 151447"/>
                    <a:gd name="connsiteY1" fmla="*/ 5715 h 128587"/>
                    <a:gd name="connsiteX2" fmla="*/ 129540 w 151447"/>
                    <a:gd name="connsiteY2" fmla="*/ 128588 h 128587"/>
                    <a:gd name="connsiteX3" fmla="*/ 0 w 151447"/>
                    <a:gd name="connsiteY3" fmla="*/ 125730 h 128587"/>
                    <a:gd name="connsiteX4" fmla="*/ 2857 w 151447"/>
                    <a:gd name="connsiteY4" fmla="*/ 92392 h 128587"/>
                    <a:gd name="connsiteX5" fmla="*/ 125730 w 151447"/>
                    <a:gd name="connsiteY5" fmla="*/ 94298 h 128587"/>
                    <a:gd name="connsiteX6" fmla="*/ 115253 w 151447"/>
                    <a:gd name="connsiteY6" fmla="*/ 80010 h 128587"/>
                    <a:gd name="connsiteX7" fmla="*/ 5715 w 151447"/>
                    <a:gd name="connsiteY7" fmla="*/ 80963 h 128587"/>
                    <a:gd name="connsiteX8" fmla="*/ 8572 w 151447"/>
                    <a:gd name="connsiteY8" fmla="*/ 46673 h 128587"/>
                    <a:gd name="connsiteX9" fmla="*/ 129540 w 151447"/>
                    <a:gd name="connsiteY9" fmla="*/ 49530 h 128587"/>
                    <a:gd name="connsiteX10" fmla="*/ 117157 w 151447"/>
                    <a:gd name="connsiteY10" fmla="*/ 33338 h 128587"/>
                    <a:gd name="connsiteX11" fmla="*/ 9525 w 151447"/>
                    <a:gd name="connsiteY11" fmla="*/ 36195 h 128587"/>
                    <a:gd name="connsiteX12" fmla="*/ 13335 w 151447"/>
                    <a:gd name="connsiteY12" fmla="*/ 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447" h="128587">
                      <a:moveTo>
                        <a:pt x="13335" y="0"/>
                      </a:moveTo>
                      <a:cubicBezTo>
                        <a:pt x="59055" y="1905"/>
                        <a:pt x="105728" y="3810"/>
                        <a:pt x="151447" y="5715"/>
                      </a:cubicBezTo>
                      <a:cubicBezTo>
                        <a:pt x="143828" y="46673"/>
                        <a:pt x="136207" y="87630"/>
                        <a:pt x="129540" y="128588"/>
                      </a:cubicBezTo>
                      <a:cubicBezTo>
                        <a:pt x="86678" y="127635"/>
                        <a:pt x="43815" y="125730"/>
                        <a:pt x="0" y="125730"/>
                      </a:cubicBezTo>
                      <a:cubicBezTo>
                        <a:pt x="953" y="117158"/>
                        <a:pt x="1905" y="100965"/>
                        <a:pt x="2857" y="92392"/>
                      </a:cubicBezTo>
                      <a:cubicBezTo>
                        <a:pt x="43815" y="93345"/>
                        <a:pt x="84772" y="94298"/>
                        <a:pt x="125730" y="94298"/>
                      </a:cubicBezTo>
                      <a:cubicBezTo>
                        <a:pt x="122872" y="90488"/>
                        <a:pt x="117157" y="83820"/>
                        <a:pt x="115253" y="80010"/>
                      </a:cubicBezTo>
                      <a:cubicBezTo>
                        <a:pt x="79057" y="81915"/>
                        <a:pt x="41910" y="81915"/>
                        <a:pt x="5715" y="80963"/>
                      </a:cubicBezTo>
                      <a:cubicBezTo>
                        <a:pt x="6667" y="72390"/>
                        <a:pt x="7620" y="55245"/>
                        <a:pt x="8572" y="46673"/>
                      </a:cubicBezTo>
                      <a:cubicBezTo>
                        <a:pt x="48578" y="47625"/>
                        <a:pt x="89535" y="48577"/>
                        <a:pt x="129540" y="49530"/>
                      </a:cubicBezTo>
                      <a:cubicBezTo>
                        <a:pt x="126682" y="45720"/>
                        <a:pt x="120015" y="37148"/>
                        <a:pt x="117157" y="33338"/>
                      </a:cubicBezTo>
                      <a:cubicBezTo>
                        <a:pt x="80963" y="36195"/>
                        <a:pt x="45720" y="37148"/>
                        <a:pt x="9525" y="36195"/>
                      </a:cubicBezTo>
                      <a:cubicBezTo>
                        <a:pt x="10478" y="26670"/>
                        <a:pt x="12382" y="8573"/>
                        <a:pt x="13335" y="0"/>
                      </a:cubicBezTo>
                      <a:close/>
                    </a:path>
                  </a:pathLst>
                </a:custGeom>
                <a:solidFill>
                  <a:srgbClr val="30439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82" name="任意多边形: 形状 181"/>
                <p:cNvSpPr/>
                <p:nvPr/>
              </p:nvSpPr>
              <p:spPr>
                <a:xfrm>
                  <a:off x="4984431" y="825817"/>
                  <a:ext cx="98107" cy="85725"/>
                </a:xfrm>
                <a:custGeom>
                  <a:avLst/>
                  <a:gdLst>
                    <a:gd name="connsiteX0" fmla="*/ 0 w 98107"/>
                    <a:gd name="connsiteY0" fmla="*/ 26670 h 85725"/>
                    <a:gd name="connsiteX1" fmla="*/ 97155 w 98107"/>
                    <a:gd name="connsiteY1" fmla="*/ 0 h 85725"/>
                    <a:gd name="connsiteX2" fmla="*/ 98108 w 98107"/>
                    <a:gd name="connsiteY2" fmla="*/ 65723 h 85725"/>
                    <a:gd name="connsiteX3" fmla="*/ 7620 w 98107"/>
                    <a:gd name="connsiteY3" fmla="*/ 85725 h 85725"/>
                    <a:gd name="connsiteX4" fmla="*/ 0 w 98107"/>
                    <a:gd name="connsiteY4" fmla="*/ 26670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 h="85725">
                      <a:moveTo>
                        <a:pt x="0" y="26670"/>
                      </a:moveTo>
                      <a:cubicBezTo>
                        <a:pt x="32385" y="18098"/>
                        <a:pt x="64770" y="9525"/>
                        <a:pt x="97155" y="0"/>
                      </a:cubicBezTo>
                      <a:cubicBezTo>
                        <a:pt x="97155" y="21908"/>
                        <a:pt x="98108" y="43815"/>
                        <a:pt x="98108" y="65723"/>
                      </a:cubicBezTo>
                      <a:cubicBezTo>
                        <a:pt x="67628" y="72390"/>
                        <a:pt x="38100" y="79058"/>
                        <a:pt x="7620" y="85725"/>
                      </a:cubicBezTo>
                      <a:cubicBezTo>
                        <a:pt x="5715" y="66675"/>
                        <a:pt x="2858" y="46673"/>
                        <a:pt x="0" y="26670"/>
                      </a:cubicBezTo>
                      <a:close/>
                    </a:path>
                  </a:pathLst>
                </a:custGeom>
                <a:solidFill>
                  <a:srgbClr val="30439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83" name="任意多边形: 形状 182"/>
                <p:cNvSpPr/>
                <p:nvPr/>
              </p:nvSpPr>
              <p:spPr>
                <a:xfrm>
                  <a:off x="4233940" y="1044892"/>
                  <a:ext cx="87716" cy="84137"/>
                </a:xfrm>
                <a:custGeom>
                  <a:avLst/>
                  <a:gdLst>
                    <a:gd name="connsiteX0" fmla="*/ 6589 w 87716"/>
                    <a:gd name="connsiteY0" fmla="*/ 48578 h 84137"/>
                    <a:gd name="connsiteX1" fmla="*/ 69454 w 87716"/>
                    <a:gd name="connsiteY1" fmla="*/ 0 h 84137"/>
                    <a:gd name="connsiteX2" fmla="*/ 85646 w 87716"/>
                    <a:gd name="connsiteY2" fmla="*/ 67628 h 84137"/>
                    <a:gd name="connsiteX3" fmla="*/ 15161 w 87716"/>
                    <a:gd name="connsiteY3" fmla="*/ 81915 h 84137"/>
                    <a:gd name="connsiteX4" fmla="*/ 6589 w 87716"/>
                    <a:gd name="connsiteY4" fmla="*/ 48578 h 8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16" h="84137">
                      <a:moveTo>
                        <a:pt x="6589" y="48578"/>
                      </a:moveTo>
                      <a:cubicBezTo>
                        <a:pt x="28496" y="33338"/>
                        <a:pt x="50404" y="19050"/>
                        <a:pt x="69454" y="0"/>
                      </a:cubicBezTo>
                      <a:cubicBezTo>
                        <a:pt x="78026" y="20955"/>
                        <a:pt x="93266" y="43815"/>
                        <a:pt x="85646" y="67628"/>
                      </a:cubicBezTo>
                      <a:cubicBezTo>
                        <a:pt x="68501" y="86678"/>
                        <a:pt x="38974" y="85725"/>
                        <a:pt x="15161" y="81915"/>
                      </a:cubicBezTo>
                      <a:cubicBezTo>
                        <a:pt x="-1031" y="80963"/>
                        <a:pt x="-4841" y="59055"/>
                        <a:pt x="6589" y="48578"/>
                      </a:cubicBezTo>
                      <a:close/>
                    </a:path>
                  </a:pathLst>
                </a:custGeom>
                <a:solidFill>
                  <a:srgbClr val="30439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84" name="任意多边形: 形状 183"/>
                <p:cNvSpPr/>
                <p:nvPr/>
              </p:nvSpPr>
              <p:spPr>
                <a:xfrm>
                  <a:off x="3252539" y="1821179"/>
                  <a:ext cx="82162" cy="113347"/>
                </a:xfrm>
                <a:custGeom>
                  <a:avLst/>
                  <a:gdLst>
                    <a:gd name="connsiteX0" fmla="*/ 50730 w 82162"/>
                    <a:gd name="connsiteY0" fmla="*/ 34290 h 113347"/>
                    <a:gd name="connsiteX1" fmla="*/ 58350 w 82162"/>
                    <a:gd name="connsiteY1" fmla="*/ 0 h 113347"/>
                    <a:gd name="connsiteX2" fmla="*/ 82163 w 82162"/>
                    <a:gd name="connsiteY2" fmla="*/ 24765 h 113347"/>
                    <a:gd name="connsiteX3" fmla="*/ 26917 w 82162"/>
                    <a:gd name="connsiteY3" fmla="*/ 113348 h 113347"/>
                    <a:gd name="connsiteX4" fmla="*/ 1200 w 82162"/>
                    <a:gd name="connsiteY4" fmla="*/ 32385 h 113347"/>
                    <a:gd name="connsiteX5" fmla="*/ 50730 w 82162"/>
                    <a:gd name="connsiteY5" fmla="*/ 34290 h 1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162" h="113347">
                      <a:moveTo>
                        <a:pt x="50730" y="34290"/>
                      </a:moveTo>
                      <a:cubicBezTo>
                        <a:pt x="52635" y="25717"/>
                        <a:pt x="56445" y="8573"/>
                        <a:pt x="58350" y="0"/>
                      </a:cubicBezTo>
                      <a:cubicBezTo>
                        <a:pt x="65970" y="8573"/>
                        <a:pt x="73590" y="16192"/>
                        <a:pt x="82163" y="24765"/>
                      </a:cubicBezTo>
                      <a:cubicBezTo>
                        <a:pt x="53588" y="47625"/>
                        <a:pt x="35490" y="78105"/>
                        <a:pt x="26917" y="113348"/>
                      </a:cubicBezTo>
                      <a:cubicBezTo>
                        <a:pt x="17392" y="86678"/>
                        <a:pt x="-5468" y="61913"/>
                        <a:pt x="1200" y="32385"/>
                      </a:cubicBezTo>
                      <a:cubicBezTo>
                        <a:pt x="17392" y="33338"/>
                        <a:pt x="34538" y="34290"/>
                        <a:pt x="50730" y="34290"/>
                      </a:cubicBezTo>
                      <a:close/>
                    </a:path>
                  </a:pathLst>
                </a:custGeom>
                <a:solidFill>
                  <a:srgbClr val="30439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85" name="任意多边形: 形状 184"/>
                <p:cNvSpPr/>
                <p:nvPr/>
              </p:nvSpPr>
              <p:spPr>
                <a:xfrm>
                  <a:off x="3303269" y="1965959"/>
                  <a:ext cx="43814" cy="40005"/>
                </a:xfrm>
                <a:custGeom>
                  <a:avLst/>
                  <a:gdLst>
                    <a:gd name="connsiteX0" fmla="*/ 0 w 43814"/>
                    <a:gd name="connsiteY0" fmla="*/ 0 h 40005"/>
                    <a:gd name="connsiteX1" fmla="*/ 43815 w 43814"/>
                    <a:gd name="connsiteY1" fmla="*/ 20955 h 40005"/>
                    <a:gd name="connsiteX2" fmla="*/ 18097 w 43814"/>
                    <a:gd name="connsiteY2" fmla="*/ 40005 h 40005"/>
                    <a:gd name="connsiteX3" fmla="*/ 0 w 43814"/>
                    <a:gd name="connsiteY3" fmla="*/ 0 h 40005"/>
                  </a:gdLst>
                  <a:ahLst/>
                  <a:cxnLst>
                    <a:cxn ang="0">
                      <a:pos x="connsiteX0" y="connsiteY0"/>
                    </a:cxn>
                    <a:cxn ang="0">
                      <a:pos x="connsiteX1" y="connsiteY1"/>
                    </a:cxn>
                    <a:cxn ang="0">
                      <a:pos x="connsiteX2" y="connsiteY2"/>
                    </a:cxn>
                    <a:cxn ang="0">
                      <a:pos x="connsiteX3" y="connsiteY3"/>
                    </a:cxn>
                  </a:cxnLst>
                  <a:rect l="l" t="t" r="r" b="b"/>
                  <a:pathLst>
                    <a:path w="43814" h="40005">
                      <a:moveTo>
                        <a:pt x="0" y="0"/>
                      </a:moveTo>
                      <a:cubicBezTo>
                        <a:pt x="14288" y="6668"/>
                        <a:pt x="29527" y="14288"/>
                        <a:pt x="43815" y="20955"/>
                      </a:cubicBezTo>
                      <a:cubicBezTo>
                        <a:pt x="35242" y="27623"/>
                        <a:pt x="26670" y="34290"/>
                        <a:pt x="18097" y="40005"/>
                      </a:cubicBezTo>
                      <a:cubicBezTo>
                        <a:pt x="11430" y="26670"/>
                        <a:pt x="5715" y="13335"/>
                        <a:pt x="0" y="0"/>
                      </a:cubicBezTo>
                      <a:close/>
                    </a:path>
                  </a:pathLst>
                </a:custGeom>
                <a:solidFill>
                  <a:srgbClr val="30439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86" name="任意多边形: 形状 185"/>
                <p:cNvSpPr/>
                <p:nvPr/>
              </p:nvSpPr>
              <p:spPr>
                <a:xfrm>
                  <a:off x="7739062" y="2429827"/>
                  <a:ext cx="92392" cy="84772"/>
                </a:xfrm>
                <a:custGeom>
                  <a:avLst/>
                  <a:gdLst>
                    <a:gd name="connsiteX0" fmla="*/ 0 w 92392"/>
                    <a:gd name="connsiteY0" fmla="*/ 22860 h 84772"/>
                    <a:gd name="connsiteX1" fmla="*/ 60007 w 92392"/>
                    <a:gd name="connsiteY1" fmla="*/ 0 h 84772"/>
                    <a:gd name="connsiteX2" fmla="*/ 92393 w 92392"/>
                    <a:gd name="connsiteY2" fmla="*/ 70485 h 84772"/>
                    <a:gd name="connsiteX3" fmla="*/ 29527 w 92392"/>
                    <a:gd name="connsiteY3" fmla="*/ 84772 h 84772"/>
                    <a:gd name="connsiteX4" fmla="*/ 0 w 92392"/>
                    <a:gd name="connsiteY4" fmla="*/ 22860 h 84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 h="84772">
                      <a:moveTo>
                        <a:pt x="0" y="22860"/>
                      </a:moveTo>
                      <a:cubicBezTo>
                        <a:pt x="20002" y="15240"/>
                        <a:pt x="40005" y="7620"/>
                        <a:pt x="60007" y="0"/>
                      </a:cubicBezTo>
                      <a:cubicBezTo>
                        <a:pt x="70485" y="23813"/>
                        <a:pt x="81915" y="46672"/>
                        <a:pt x="92393" y="70485"/>
                      </a:cubicBezTo>
                      <a:cubicBezTo>
                        <a:pt x="71438" y="75247"/>
                        <a:pt x="50482" y="80010"/>
                        <a:pt x="29527" y="84772"/>
                      </a:cubicBezTo>
                      <a:cubicBezTo>
                        <a:pt x="20002" y="64770"/>
                        <a:pt x="9525" y="43815"/>
                        <a:pt x="0" y="22860"/>
                      </a:cubicBezTo>
                      <a:close/>
                    </a:path>
                  </a:pathLst>
                </a:custGeom>
                <a:solidFill>
                  <a:srgbClr val="30439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87" name="任意多边形: 形状 186"/>
                <p:cNvSpPr/>
                <p:nvPr/>
              </p:nvSpPr>
              <p:spPr>
                <a:xfrm>
                  <a:off x="2894647" y="2467927"/>
                  <a:ext cx="65722" cy="47625"/>
                </a:xfrm>
                <a:custGeom>
                  <a:avLst/>
                  <a:gdLst>
                    <a:gd name="connsiteX0" fmla="*/ 0 w 65722"/>
                    <a:gd name="connsiteY0" fmla="*/ 0 h 47625"/>
                    <a:gd name="connsiteX1" fmla="*/ 65723 w 65722"/>
                    <a:gd name="connsiteY1" fmla="*/ 47625 h 47625"/>
                    <a:gd name="connsiteX2" fmla="*/ 21907 w 65722"/>
                    <a:gd name="connsiteY2" fmla="*/ 40005 h 47625"/>
                    <a:gd name="connsiteX3" fmla="*/ 0 w 65722"/>
                    <a:gd name="connsiteY3" fmla="*/ 0 h 47625"/>
                  </a:gdLst>
                  <a:ahLst/>
                  <a:cxnLst>
                    <a:cxn ang="0">
                      <a:pos x="connsiteX0" y="connsiteY0"/>
                    </a:cxn>
                    <a:cxn ang="0">
                      <a:pos x="connsiteX1" y="connsiteY1"/>
                    </a:cxn>
                    <a:cxn ang="0">
                      <a:pos x="connsiteX2" y="connsiteY2"/>
                    </a:cxn>
                    <a:cxn ang="0">
                      <a:pos x="connsiteX3" y="connsiteY3"/>
                    </a:cxn>
                  </a:cxnLst>
                  <a:rect l="l" t="t" r="r" b="b"/>
                  <a:pathLst>
                    <a:path w="65722" h="47625">
                      <a:moveTo>
                        <a:pt x="0" y="0"/>
                      </a:moveTo>
                      <a:cubicBezTo>
                        <a:pt x="27623" y="5715"/>
                        <a:pt x="49530" y="24765"/>
                        <a:pt x="65723" y="47625"/>
                      </a:cubicBezTo>
                      <a:cubicBezTo>
                        <a:pt x="51435" y="45720"/>
                        <a:pt x="36195" y="43815"/>
                        <a:pt x="21907" y="40005"/>
                      </a:cubicBezTo>
                      <a:cubicBezTo>
                        <a:pt x="13335" y="27622"/>
                        <a:pt x="6667" y="13335"/>
                        <a:pt x="0" y="0"/>
                      </a:cubicBezTo>
                      <a:close/>
                    </a:path>
                  </a:pathLst>
                </a:custGeom>
                <a:solidFill>
                  <a:srgbClr val="30439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88" name="任意多边形: 形状 187"/>
                <p:cNvSpPr/>
                <p:nvPr/>
              </p:nvSpPr>
              <p:spPr>
                <a:xfrm>
                  <a:off x="2843212" y="3173773"/>
                  <a:ext cx="117410" cy="123781"/>
                </a:xfrm>
                <a:custGeom>
                  <a:avLst/>
                  <a:gdLst>
                    <a:gd name="connsiteX0" fmla="*/ 0 w 117410"/>
                    <a:gd name="connsiteY0" fmla="*/ 11386 h 123781"/>
                    <a:gd name="connsiteX1" fmla="*/ 102870 w 117410"/>
                    <a:gd name="connsiteY1" fmla="*/ 9481 h 123781"/>
                    <a:gd name="connsiteX2" fmla="*/ 114300 w 117410"/>
                    <a:gd name="connsiteY2" fmla="*/ 49486 h 123781"/>
                    <a:gd name="connsiteX3" fmla="*/ 61913 w 117410"/>
                    <a:gd name="connsiteY3" fmla="*/ 123781 h 123781"/>
                    <a:gd name="connsiteX4" fmla="*/ 0 w 117410"/>
                    <a:gd name="connsiteY4" fmla="*/ 11386 h 123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0" h="123781">
                      <a:moveTo>
                        <a:pt x="0" y="11386"/>
                      </a:moveTo>
                      <a:cubicBezTo>
                        <a:pt x="28575" y="-6711"/>
                        <a:pt x="71438" y="-44"/>
                        <a:pt x="102870" y="9481"/>
                      </a:cubicBezTo>
                      <a:cubicBezTo>
                        <a:pt x="121920" y="13291"/>
                        <a:pt x="118110" y="36151"/>
                        <a:pt x="114300" y="49486"/>
                      </a:cubicBezTo>
                      <a:cubicBezTo>
                        <a:pt x="105727" y="79014"/>
                        <a:pt x="94298" y="113304"/>
                        <a:pt x="61913" y="123781"/>
                      </a:cubicBezTo>
                      <a:cubicBezTo>
                        <a:pt x="40005" y="87586"/>
                        <a:pt x="1905" y="56154"/>
                        <a:pt x="0" y="11386"/>
                      </a:cubicBezTo>
                      <a:close/>
                    </a:path>
                  </a:pathLst>
                </a:custGeom>
                <a:solidFill>
                  <a:srgbClr val="30439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89" name="任意多边形: 形状 188"/>
                <p:cNvSpPr/>
                <p:nvPr/>
              </p:nvSpPr>
              <p:spPr>
                <a:xfrm>
                  <a:off x="2826066" y="3810952"/>
                  <a:ext cx="126682" cy="71437"/>
                </a:xfrm>
                <a:custGeom>
                  <a:avLst/>
                  <a:gdLst>
                    <a:gd name="connsiteX0" fmla="*/ 0 w 126682"/>
                    <a:gd name="connsiteY0" fmla="*/ 0 h 71437"/>
                    <a:gd name="connsiteX1" fmla="*/ 126683 w 126682"/>
                    <a:gd name="connsiteY1" fmla="*/ 55245 h 71437"/>
                    <a:gd name="connsiteX2" fmla="*/ 101918 w 126682"/>
                    <a:gd name="connsiteY2" fmla="*/ 48578 h 71437"/>
                    <a:gd name="connsiteX3" fmla="*/ 60008 w 126682"/>
                    <a:gd name="connsiteY3" fmla="*/ 22860 h 71437"/>
                    <a:gd name="connsiteX4" fmla="*/ 30480 w 126682"/>
                    <a:gd name="connsiteY4" fmla="*/ 71438 h 71437"/>
                    <a:gd name="connsiteX5" fmla="*/ 0 w 126682"/>
                    <a:gd name="connsiteY5" fmla="*/ 0 h 7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 h="71437">
                      <a:moveTo>
                        <a:pt x="0" y="0"/>
                      </a:moveTo>
                      <a:cubicBezTo>
                        <a:pt x="46673" y="3810"/>
                        <a:pt x="98108" y="15240"/>
                        <a:pt x="126683" y="55245"/>
                      </a:cubicBezTo>
                      <a:cubicBezTo>
                        <a:pt x="117158" y="56197"/>
                        <a:pt x="104775" y="62865"/>
                        <a:pt x="101918" y="48578"/>
                      </a:cubicBezTo>
                      <a:cubicBezTo>
                        <a:pt x="86678" y="42863"/>
                        <a:pt x="73343" y="33338"/>
                        <a:pt x="60008" y="22860"/>
                      </a:cubicBezTo>
                      <a:cubicBezTo>
                        <a:pt x="45720" y="36195"/>
                        <a:pt x="38100" y="54292"/>
                        <a:pt x="30480" y="71438"/>
                      </a:cubicBezTo>
                      <a:cubicBezTo>
                        <a:pt x="10478" y="53340"/>
                        <a:pt x="5715" y="25717"/>
                        <a:pt x="0" y="0"/>
                      </a:cubicBezTo>
                      <a:close/>
                    </a:path>
                  </a:pathLst>
                </a:custGeom>
                <a:solidFill>
                  <a:srgbClr val="30439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90" name="任意多边形: 形状 189"/>
                <p:cNvSpPr/>
                <p:nvPr/>
              </p:nvSpPr>
              <p:spPr>
                <a:xfrm>
                  <a:off x="2864166" y="3913822"/>
                  <a:ext cx="56197" cy="40005"/>
                </a:xfrm>
                <a:custGeom>
                  <a:avLst/>
                  <a:gdLst>
                    <a:gd name="connsiteX0" fmla="*/ 0 w 56197"/>
                    <a:gd name="connsiteY0" fmla="*/ 0 h 40005"/>
                    <a:gd name="connsiteX1" fmla="*/ 28575 w 56197"/>
                    <a:gd name="connsiteY1" fmla="*/ 0 h 40005"/>
                    <a:gd name="connsiteX2" fmla="*/ 56198 w 56197"/>
                    <a:gd name="connsiteY2" fmla="*/ 40005 h 40005"/>
                    <a:gd name="connsiteX3" fmla="*/ 0 w 56197"/>
                    <a:gd name="connsiteY3" fmla="*/ 0 h 40005"/>
                  </a:gdLst>
                  <a:ahLst/>
                  <a:cxnLst>
                    <a:cxn ang="0">
                      <a:pos x="connsiteX0" y="connsiteY0"/>
                    </a:cxn>
                    <a:cxn ang="0">
                      <a:pos x="connsiteX1" y="connsiteY1"/>
                    </a:cxn>
                    <a:cxn ang="0">
                      <a:pos x="connsiteX2" y="connsiteY2"/>
                    </a:cxn>
                    <a:cxn ang="0">
                      <a:pos x="connsiteX3" y="connsiteY3"/>
                    </a:cxn>
                  </a:cxnLst>
                  <a:rect l="l" t="t" r="r" b="b"/>
                  <a:pathLst>
                    <a:path w="56197" h="40005">
                      <a:moveTo>
                        <a:pt x="0" y="0"/>
                      </a:moveTo>
                      <a:cubicBezTo>
                        <a:pt x="7620" y="0"/>
                        <a:pt x="21908" y="0"/>
                        <a:pt x="28575" y="0"/>
                      </a:cubicBezTo>
                      <a:cubicBezTo>
                        <a:pt x="38100" y="13335"/>
                        <a:pt x="47625" y="26670"/>
                        <a:pt x="56198" y="40005"/>
                      </a:cubicBezTo>
                      <a:cubicBezTo>
                        <a:pt x="30480" y="37147"/>
                        <a:pt x="13335" y="20003"/>
                        <a:pt x="0" y="0"/>
                      </a:cubicBezTo>
                      <a:close/>
                    </a:path>
                  </a:pathLst>
                </a:custGeom>
                <a:solidFill>
                  <a:srgbClr val="30439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91" name="任意多边形: 形状 190"/>
                <p:cNvSpPr/>
                <p:nvPr/>
              </p:nvSpPr>
              <p:spPr>
                <a:xfrm>
                  <a:off x="2927032" y="3910965"/>
                  <a:ext cx="36194" cy="36194"/>
                </a:xfrm>
                <a:custGeom>
                  <a:avLst/>
                  <a:gdLst>
                    <a:gd name="connsiteX0" fmla="*/ 9525 w 36194"/>
                    <a:gd name="connsiteY0" fmla="*/ 0 h 36194"/>
                    <a:gd name="connsiteX1" fmla="*/ 36195 w 36194"/>
                    <a:gd name="connsiteY1" fmla="*/ 22860 h 36194"/>
                    <a:gd name="connsiteX2" fmla="*/ 0 w 36194"/>
                    <a:gd name="connsiteY2" fmla="*/ 36195 h 36194"/>
                    <a:gd name="connsiteX3" fmla="*/ 9525 w 36194"/>
                    <a:gd name="connsiteY3" fmla="*/ 0 h 36194"/>
                  </a:gdLst>
                  <a:ahLst/>
                  <a:cxnLst>
                    <a:cxn ang="0">
                      <a:pos x="connsiteX0" y="connsiteY0"/>
                    </a:cxn>
                    <a:cxn ang="0">
                      <a:pos x="connsiteX1" y="connsiteY1"/>
                    </a:cxn>
                    <a:cxn ang="0">
                      <a:pos x="connsiteX2" y="connsiteY2"/>
                    </a:cxn>
                    <a:cxn ang="0">
                      <a:pos x="connsiteX3" y="connsiteY3"/>
                    </a:cxn>
                  </a:cxnLst>
                  <a:rect l="l" t="t" r="r" b="b"/>
                  <a:pathLst>
                    <a:path w="36194" h="36194">
                      <a:moveTo>
                        <a:pt x="9525" y="0"/>
                      </a:moveTo>
                      <a:cubicBezTo>
                        <a:pt x="18097" y="7620"/>
                        <a:pt x="26670" y="15240"/>
                        <a:pt x="36195" y="22860"/>
                      </a:cubicBezTo>
                      <a:cubicBezTo>
                        <a:pt x="23813" y="27622"/>
                        <a:pt x="12382" y="32385"/>
                        <a:pt x="0" y="36195"/>
                      </a:cubicBezTo>
                      <a:cubicBezTo>
                        <a:pt x="2857" y="24765"/>
                        <a:pt x="6667" y="12382"/>
                        <a:pt x="9525" y="0"/>
                      </a:cubicBezTo>
                      <a:close/>
                    </a:path>
                  </a:pathLst>
                </a:custGeom>
                <a:solidFill>
                  <a:srgbClr val="30439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92" name="任意多边形: 形状 191"/>
                <p:cNvSpPr/>
                <p:nvPr/>
              </p:nvSpPr>
              <p:spPr>
                <a:xfrm>
                  <a:off x="7557682" y="4370069"/>
                  <a:ext cx="101612" cy="95250"/>
                </a:xfrm>
                <a:custGeom>
                  <a:avLst/>
                  <a:gdLst>
                    <a:gd name="connsiteX0" fmla="*/ 3262 w 101612"/>
                    <a:gd name="connsiteY0" fmla="*/ 54293 h 95250"/>
                    <a:gd name="connsiteX1" fmla="*/ 32790 w 101612"/>
                    <a:gd name="connsiteY1" fmla="*/ 0 h 95250"/>
                    <a:gd name="connsiteX2" fmla="*/ 95655 w 101612"/>
                    <a:gd name="connsiteY2" fmla="*/ 38100 h 95250"/>
                    <a:gd name="connsiteX3" fmla="*/ 71842 w 101612"/>
                    <a:gd name="connsiteY3" fmla="*/ 95250 h 95250"/>
                    <a:gd name="connsiteX4" fmla="*/ 3262 w 101612"/>
                    <a:gd name="connsiteY4" fmla="*/ 5429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12" h="95250">
                      <a:moveTo>
                        <a:pt x="3262" y="54293"/>
                      </a:moveTo>
                      <a:cubicBezTo>
                        <a:pt x="-9120" y="29528"/>
                        <a:pt x="16597" y="13335"/>
                        <a:pt x="32790" y="0"/>
                      </a:cubicBezTo>
                      <a:cubicBezTo>
                        <a:pt x="53744" y="12383"/>
                        <a:pt x="76605" y="21908"/>
                        <a:pt x="95655" y="38100"/>
                      </a:cubicBezTo>
                      <a:cubicBezTo>
                        <a:pt x="108990" y="59055"/>
                        <a:pt x="99465" y="94298"/>
                        <a:pt x="71842" y="95250"/>
                      </a:cubicBezTo>
                      <a:cubicBezTo>
                        <a:pt x="44219" y="92393"/>
                        <a:pt x="16597" y="78105"/>
                        <a:pt x="3262" y="54293"/>
                      </a:cubicBezTo>
                      <a:close/>
                    </a:path>
                  </a:pathLst>
                </a:custGeom>
                <a:solidFill>
                  <a:srgbClr val="30439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93" name="任意多边形: 形状 192"/>
                <p:cNvSpPr/>
                <p:nvPr/>
              </p:nvSpPr>
              <p:spPr>
                <a:xfrm>
                  <a:off x="7315455" y="4733325"/>
                  <a:ext cx="64514" cy="71084"/>
                </a:xfrm>
                <a:custGeom>
                  <a:avLst/>
                  <a:gdLst>
                    <a:gd name="connsiteX0" fmla="*/ 7364 w 64514"/>
                    <a:gd name="connsiteY0" fmla="*/ 12982 h 71084"/>
                    <a:gd name="connsiteX1" fmla="*/ 64514 w 64514"/>
                    <a:gd name="connsiteY1" fmla="*/ 3457 h 71084"/>
                    <a:gd name="connsiteX2" fmla="*/ 9269 w 64514"/>
                    <a:gd name="connsiteY2" fmla="*/ 71084 h 71084"/>
                    <a:gd name="connsiteX3" fmla="*/ 7364 w 64514"/>
                    <a:gd name="connsiteY3" fmla="*/ 12982 h 71084"/>
                  </a:gdLst>
                  <a:ahLst/>
                  <a:cxnLst>
                    <a:cxn ang="0">
                      <a:pos x="connsiteX0" y="connsiteY0"/>
                    </a:cxn>
                    <a:cxn ang="0">
                      <a:pos x="connsiteX1" y="connsiteY1"/>
                    </a:cxn>
                    <a:cxn ang="0">
                      <a:pos x="connsiteX2" y="connsiteY2"/>
                    </a:cxn>
                    <a:cxn ang="0">
                      <a:pos x="connsiteX3" y="connsiteY3"/>
                    </a:cxn>
                  </a:cxnLst>
                  <a:rect l="l" t="t" r="r" b="b"/>
                  <a:pathLst>
                    <a:path w="64514" h="71084">
                      <a:moveTo>
                        <a:pt x="7364" y="12982"/>
                      </a:moveTo>
                      <a:cubicBezTo>
                        <a:pt x="20699" y="-7021"/>
                        <a:pt x="45464" y="1552"/>
                        <a:pt x="64514" y="3457"/>
                      </a:cubicBezTo>
                      <a:cubicBezTo>
                        <a:pt x="48321" y="27269"/>
                        <a:pt x="30224" y="50129"/>
                        <a:pt x="9269" y="71084"/>
                      </a:cubicBezTo>
                      <a:cubicBezTo>
                        <a:pt x="4507" y="52987"/>
                        <a:pt x="-7876" y="30127"/>
                        <a:pt x="7364" y="12982"/>
                      </a:cubicBezTo>
                      <a:close/>
                    </a:path>
                  </a:pathLst>
                </a:custGeom>
                <a:solidFill>
                  <a:srgbClr val="30439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94" name="任意多边形: 形状 193"/>
                <p:cNvSpPr/>
                <p:nvPr/>
              </p:nvSpPr>
              <p:spPr>
                <a:xfrm>
                  <a:off x="3205226" y="4807071"/>
                  <a:ext cx="101435" cy="94319"/>
                </a:xfrm>
                <a:custGeom>
                  <a:avLst/>
                  <a:gdLst>
                    <a:gd name="connsiteX0" fmla="*/ 47561 w 101435"/>
                    <a:gd name="connsiteY0" fmla="*/ 4006 h 94319"/>
                    <a:gd name="connsiteX1" fmla="*/ 97091 w 101435"/>
                    <a:gd name="connsiteY1" fmla="*/ 53536 h 94319"/>
                    <a:gd name="connsiteX2" fmla="*/ 8508 w 101435"/>
                    <a:gd name="connsiteY2" fmla="*/ 80206 h 94319"/>
                    <a:gd name="connsiteX3" fmla="*/ 47561 w 101435"/>
                    <a:gd name="connsiteY3" fmla="*/ 4006 h 94319"/>
                  </a:gdLst>
                  <a:ahLst/>
                  <a:cxnLst>
                    <a:cxn ang="0">
                      <a:pos x="connsiteX0" y="connsiteY0"/>
                    </a:cxn>
                    <a:cxn ang="0">
                      <a:pos x="connsiteX1" y="connsiteY1"/>
                    </a:cxn>
                    <a:cxn ang="0">
                      <a:pos x="connsiteX2" y="connsiteY2"/>
                    </a:cxn>
                    <a:cxn ang="0">
                      <a:pos x="connsiteX3" y="connsiteY3"/>
                    </a:cxn>
                  </a:cxnLst>
                  <a:rect l="l" t="t" r="r" b="b"/>
                  <a:pathLst>
                    <a:path w="101435" h="94319">
                      <a:moveTo>
                        <a:pt x="47561" y="4006"/>
                      </a:moveTo>
                      <a:cubicBezTo>
                        <a:pt x="77089" y="-12186"/>
                        <a:pt x="114236" y="24009"/>
                        <a:pt x="97091" y="53536"/>
                      </a:cubicBezTo>
                      <a:cubicBezTo>
                        <a:pt x="81851" y="83064"/>
                        <a:pt x="35178" y="112591"/>
                        <a:pt x="8508" y="80206"/>
                      </a:cubicBezTo>
                      <a:cubicBezTo>
                        <a:pt x="-16256" y="49727"/>
                        <a:pt x="18033" y="14484"/>
                        <a:pt x="47561" y="4006"/>
                      </a:cubicBezTo>
                      <a:close/>
                    </a:path>
                  </a:pathLst>
                </a:custGeom>
                <a:solidFill>
                  <a:srgbClr val="30439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95" name="任意多边形: 形状 194"/>
                <p:cNvSpPr/>
                <p:nvPr/>
              </p:nvSpPr>
              <p:spPr>
                <a:xfrm>
                  <a:off x="7223133" y="4845862"/>
                  <a:ext cx="66348" cy="69989"/>
                </a:xfrm>
                <a:custGeom>
                  <a:avLst/>
                  <a:gdLst>
                    <a:gd name="connsiteX0" fmla="*/ 10151 w 66348"/>
                    <a:gd name="connsiteY0" fmla="*/ 9982 h 69989"/>
                    <a:gd name="connsiteX1" fmla="*/ 66348 w 66348"/>
                    <a:gd name="connsiteY1" fmla="*/ 5220 h 69989"/>
                    <a:gd name="connsiteX2" fmla="*/ 8246 w 66348"/>
                    <a:gd name="connsiteY2" fmla="*/ 69990 h 69989"/>
                    <a:gd name="connsiteX3" fmla="*/ 10151 w 66348"/>
                    <a:gd name="connsiteY3" fmla="*/ 9982 h 69989"/>
                  </a:gdLst>
                  <a:ahLst/>
                  <a:cxnLst>
                    <a:cxn ang="0">
                      <a:pos x="connsiteX0" y="connsiteY0"/>
                    </a:cxn>
                    <a:cxn ang="0">
                      <a:pos x="connsiteX1" y="connsiteY1"/>
                    </a:cxn>
                    <a:cxn ang="0">
                      <a:pos x="connsiteX2" y="connsiteY2"/>
                    </a:cxn>
                    <a:cxn ang="0">
                      <a:pos x="connsiteX3" y="connsiteY3"/>
                    </a:cxn>
                  </a:cxnLst>
                  <a:rect l="l" t="t" r="r" b="b"/>
                  <a:pathLst>
                    <a:path w="66348" h="69989">
                      <a:moveTo>
                        <a:pt x="10151" y="9982"/>
                      </a:moveTo>
                      <a:cubicBezTo>
                        <a:pt x="24439" y="-7163"/>
                        <a:pt x="47298" y="2362"/>
                        <a:pt x="66348" y="5220"/>
                      </a:cubicBezTo>
                      <a:cubicBezTo>
                        <a:pt x="48251" y="28080"/>
                        <a:pt x="29201" y="49987"/>
                        <a:pt x="8246" y="69990"/>
                      </a:cubicBezTo>
                      <a:cubicBezTo>
                        <a:pt x="2531" y="49987"/>
                        <a:pt x="-7947" y="25223"/>
                        <a:pt x="10151" y="9982"/>
                      </a:cubicBezTo>
                      <a:close/>
                    </a:path>
                  </a:pathLst>
                </a:custGeom>
                <a:solidFill>
                  <a:srgbClr val="30439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96" name="任意多边形: 形状 195"/>
                <p:cNvSpPr/>
                <p:nvPr/>
              </p:nvSpPr>
              <p:spPr>
                <a:xfrm>
                  <a:off x="3294495" y="4919462"/>
                  <a:ext cx="100662" cy="96800"/>
                </a:xfrm>
                <a:custGeom>
                  <a:avLst/>
                  <a:gdLst>
                    <a:gd name="connsiteX0" fmla="*/ 43064 w 100662"/>
                    <a:gd name="connsiteY0" fmla="*/ 5915 h 96800"/>
                    <a:gd name="connsiteX1" fmla="*/ 95451 w 100662"/>
                    <a:gd name="connsiteY1" fmla="*/ 55445 h 96800"/>
                    <a:gd name="connsiteX2" fmla="*/ 10679 w 100662"/>
                    <a:gd name="connsiteY2" fmla="*/ 85925 h 96800"/>
                    <a:gd name="connsiteX3" fmla="*/ 43064 w 100662"/>
                    <a:gd name="connsiteY3" fmla="*/ 5915 h 96800"/>
                  </a:gdLst>
                  <a:ahLst/>
                  <a:cxnLst>
                    <a:cxn ang="0">
                      <a:pos x="connsiteX0" y="connsiteY0"/>
                    </a:cxn>
                    <a:cxn ang="0">
                      <a:pos x="connsiteX1" y="connsiteY1"/>
                    </a:cxn>
                    <a:cxn ang="0">
                      <a:pos x="connsiteX2" y="connsiteY2"/>
                    </a:cxn>
                    <a:cxn ang="0">
                      <a:pos x="connsiteX3" y="connsiteY3"/>
                    </a:cxn>
                  </a:cxnLst>
                  <a:rect l="l" t="t" r="r" b="b"/>
                  <a:pathLst>
                    <a:path w="100662" h="96800">
                      <a:moveTo>
                        <a:pt x="43064" y="5915"/>
                      </a:moveTo>
                      <a:cubicBezTo>
                        <a:pt x="73544" y="-15040"/>
                        <a:pt x="115454" y="24013"/>
                        <a:pt x="95451" y="55445"/>
                      </a:cubicBezTo>
                      <a:cubicBezTo>
                        <a:pt x="81164" y="83068"/>
                        <a:pt x="39254" y="113548"/>
                        <a:pt x="10679" y="85925"/>
                      </a:cubicBezTo>
                      <a:cubicBezTo>
                        <a:pt x="-16944" y="57350"/>
                        <a:pt x="14489" y="18298"/>
                        <a:pt x="43064" y="5915"/>
                      </a:cubicBezTo>
                      <a:close/>
                    </a:path>
                  </a:pathLst>
                </a:custGeom>
                <a:solidFill>
                  <a:srgbClr val="30439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97" name="任意多边形: 形状 196"/>
                <p:cNvSpPr/>
                <p:nvPr/>
              </p:nvSpPr>
              <p:spPr>
                <a:xfrm>
                  <a:off x="6979720" y="5097780"/>
                  <a:ext cx="94989" cy="103044"/>
                </a:xfrm>
                <a:custGeom>
                  <a:avLst/>
                  <a:gdLst>
                    <a:gd name="connsiteX0" fmla="*/ 199 w 94989"/>
                    <a:gd name="connsiteY0" fmla="*/ 40957 h 103044"/>
                    <a:gd name="connsiteX1" fmla="*/ 45919 w 94989"/>
                    <a:gd name="connsiteY1" fmla="*/ 0 h 103044"/>
                    <a:gd name="connsiteX2" fmla="*/ 93544 w 94989"/>
                    <a:gd name="connsiteY2" fmla="*/ 76200 h 103044"/>
                    <a:gd name="connsiteX3" fmla="*/ 49729 w 94989"/>
                    <a:gd name="connsiteY3" fmla="*/ 100013 h 103044"/>
                    <a:gd name="connsiteX4" fmla="*/ 199 w 94989"/>
                    <a:gd name="connsiteY4" fmla="*/ 40957 h 103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9" h="103044">
                      <a:moveTo>
                        <a:pt x="199" y="40957"/>
                      </a:moveTo>
                      <a:cubicBezTo>
                        <a:pt x="-2659" y="14288"/>
                        <a:pt x="25916" y="6668"/>
                        <a:pt x="45919" y="0"/>
                      </a:cubicBezTo>
                      <a:cubicBezTo>
                        <a:pt x="63064" y="23813"/>
                        <a:pt x="103069" y="41910"/>
                        <a:pt x="93544" y="76200"/>
                      </a:cubicBezTo>
                      <a:cubicBezTo>
                        <a:pt x="89734" y="95250"/>
                        <a:pt x="68779" y="109538"/>
                        <a:pt x="49729" y="100013"/>
                      </a:cubicBezTo>
                      <a:cubicBezTo>
                        <a:pt x="26869" y="88582"/>
                        <a:pt x="6866" y="66675"/>
                        <a:pt x="199" y="40957"/>
                      </a:cubicBezTo>
                      <a:close/>
                    </a:path>
                  </a:pathLst>
                </a:custGeom>
                <a:solidFill>
                  <a:srgbClr val="30439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98" name="任意多边形: 形状 197"/>
                <p:cNvSpPr/>
                <p:nvPr/>
              </p:nvSpPr>
              <p:spPr>
                <a:xfrm>
                  <a:off x="3491031" y="5119572"/>
                  <a:ext cx="96831" cy="97954"/>
                </a:xfrm>
                <a:custGeom>
                  <a:avLst/>
                  <a:gdLst>
                    <a:gd name="connsiteX0" fmla="*/ 45600 w 96831"/>
                    <a:gd name="connsiteY0" fmla="*/ 2972 h 97954"/>
                    <a:gd name="connsiteX1" fmla="*/ 95130 w 96831"/>
                    <a:gd name="connsiteY1" fmla="*/ 46788 h 97954"/>
                    <a:gd name="connsiteX2" fmla="*/ 11310 w 96831"/>
                    <a:gd name="connsiteY2" fmla="*/ 87745 h 97954"/>
                    <a:gd name="connsiteX3" fmla="*/ 45600 w 96831"/>
                    <a:gd name="connsiteY3" fmla="*/ 2972 h 97954"/>
                  </a:gdLst>
                  <a:ahLst/>
                  <a:cxnLst>
                    <a:cxn ang="0">
                      <a:pos x="connsiteX0" y="connsiteY0"/>
                    </a:cxn>
                    <a:cxn ang="0">
                      <a:pos x="connsiteX1" y="connsiteY1"/>
                    </a:cxn>
                    <a:cxn ang="0">
                      <a:pos x="connsiteX2" y="connsiteY2"/>
                    </a:cxn>
                    <a:cxn ang="0">
                      <a:pos x="connsiteX3" y="connsiteY3"/>
                    </a:cxn>
                  </a:cxnLst>
                  <a:rect l="l" t="t" r="r" b="b"/>
                  <a:pathLst>
                    <a:path w="96831" h="97954">
                      <a:moveTo>
                        <a:pt x="45600" y="2972"/>
                      </a:moveTo>
                      <a:cubicBezTo>
                        <a:pt x="72270" y="-9410"/>
                        <a:pt x="104655" y="19165"/>
                        <a:pt x="95130" y="46788"/>
                      </a:cubicBezTo>
                      <a:cubicBezTo>
                        <a:pt x="85605" y="79172"/>
                        <a:pt x="42743" y="116320"/>
                        <a:pt x="11310" y="87745"/>
                      </a:cubicBezTo>
                      <a:cubicBezTo>
                        <a:pt x="-18217" y="59170"/>
                        <a:pt x="16073" y="16308"/>
                        <a:pt x="45600" y="2972"/>
                      </a:cubicBezTo>
                      <a:close/>
                    </a:path>
                  </a:pathLst>
                </a:custGeom>
                <a:solidFill>
                  <a:srgbClr val="30439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99" name="任意多边形: 形状 198"/>
                <p:cNvSpPr/>
                <p:nvPr/>
              </p:nvSpPr>
              <p:spPr>
                <a:xfrm>
                  <a:off x="4004167" y="5460583"/>
                  <a:ext cx="88230" cy="104489"/>
                </a:xfrm>
                <a:custGeom>
                  <a:avLst/>
                  <a:gdLst>
                    <a:gd name="connsiteX0" fmla="*/ 35385 w 88230"/>
                    <a:gd name="connsiteY0" fmla="*/ 3909 h 104489"/>
                    <a:gd name="connsiteX1" fmla="*/ 87772 w 88230"/>
                    <a:gd name="connsiteY1" fmla="*/ 41057 h 104489"/>
                    <a:gd name="connsiteX2" fmla="*/ 21097 w 88230"/>
                    <a:gd name="connsiteY2" fmla="*/ 101065 h 104489"/>
                    <a:gd name="connsiteX3" fmla="*/ 35385 w 88230"/>
                    <a:gd name="connsiteY3" fmla="*/ 3909 h 104489"/>
                  </a:gdLst>
                  <a:ahLst/>
                  <a:cxnLst>
                    <a:cxn ang="0">
                      <a:pos x="connsiteX0" y="connsiteY0"/>
                    </a:cxn>
                    <a:cxn ang="0">
                      <a:pos x="connsiteX1" y="connsiteY1"/>
                    </a:cxn>
                    <a:cxn ang="0">
                      <a:pos x="connsiteX2" y="connsiteY2"/>
                    </a:cxn>
                    <a:cxn ang="0">
                      <a:pos x="connsiteX3" y="connsiteY3"/>
                    </a:cxn>
                  </a:cxnLst>
                  <a:rect l="l" t="t" r="r" b="b"/>
                  <a:pathLst>
                    <a:path w="88230" h="104489">
                      <a:moveTo>
                        <a:pt x="35385" y="3909"/>
                      </a:moveTo>
                      <a:cubicBezTo>
                        <a:pt x="59197" y="-9426"/>
                        <a:pt x="92535" y="13434"/>
                        <a:pt x="87772" y="41057"/>
                      </a:cubicBezTo>
                      <a:cubicBezTo>
                        <a:pt x="85867" y="72490"/>
                        <a:pt x="57292" y="117257"/>
                        <a:pt x="21097" y="101065"/>
                      </a:cubicBezTo>
                      <a:cubicBezTo>
                        <a:pt x="-18908" y="80109"/>
                        <a:pt x="4904" y="21054"/>
                        <a:pt x="35385" y="3909"/>
                      </a:cubicBezTo>
                      <a:close/>
                    </a:path>
                  </a:pathLst>
                </a:custGeom>
                <a:solidFill>
                  <a:srgbClr val="30439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200" name="任意多边形: 形状 199"/>
                <p:cNvSpPr/>
                <p:nvPr/>
              </p:nvSpPr>
              <p:spPr>
                <a:xfrm>
                  <a:off x="6417944" y="5468346"/>
                  <a:ext cx="76200" cy="59010"/>
                </a:xfrm>
                <a:custGeom>
                  <a:avLst/>
                  <a:gdLst>
                    <a:gd name="connsiteX0" fmla="*/ 0 w 76200"/>
                    <a:gd name="connsiteY0" fmla="*/ 59010 h 59010"/>
                    <a:gd name="connsiteX1" fmla="*/ 20955 w 76200"/>
                    <a:gd name="connsiteY1" fmla="*/ 4718 h 59010"/>
                    <a:gd name="connsiteX2" fmla="*/ 76200 w 76200"/>
                    <a:gd name="connsiteY2" fmla="*/ 19958 h 59010"/>
                    <a:gd name="connsiteX3" fmla="*/ 0 w 76200"/>
                    <a:gd name="connsiteY3" fmla="*/ 59010 h 59010"/>
                  </a:gdLst>
                  <a:ahLst/>
                  <a:cxnLst>
                    <a:cxn ang="0">
                      <a:pos x="connsiteX0" y="connsiteY0"/>
                    </a:cxn>
                    <a:cxn ang="0">
                      <a:pos x="connsiteX1" y="connsiteY1"/>
                    </a:cxn>
                    <a:cxn ang="0">
                      <a:pos x="connsiteX2" y="connsiteY2"/>
                    </a:cxn>
                    <a:cxn ang="0">
                      <a:pos x="connsiteX3" y="connsiteY3"/>
                    </a:cxn>
                  </a:cxnLst>
                  <a:rect l="l" t="t" r="r" b="b"/>
                  <a:pathLst>
                    <a:path w="76200" h="59010">
                      <a:moveTo>
                        <a:pt x="0" y="59010"/>
                      </a:moveTo>
                      <a:cubicBezTo>
                        <a:pt x="2858" y="39960"/>
                        <a:pt x="0" y="13291"/>
                        <a:pt x="20955" y="4718"/>
                      </a:cubicBezTo>
                      <a:cubicBezTo>
                        <a:pt x="40958" y="-8617"/>
                        <a:pt x="60960" y="9480"/>
                        <a:pt x="76200" y="19958"/>
                      </a:cubicBezTo>
                      <a:cubicBezTo>
                        <a:pt x="51435" y="34246"/>
                        <a:pt x="25718" y="47580"/>
                        <a:pt x="0" y="59010"/>
                      </a:cubicBezTo>
                      <a:close/>
                    </a:path>
                  </a:pathLst>
                </a:custGeom>
                <a:solidFill>
                  <a:srgbClr val="30439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201" name="任意多边形: 形状 200"/>
                <p:cNvSpPr/>
                <p:nvPr/>
              </p:nvSpPr>
              <p:spPr>
                <a:xfrm>
                  <a:off x="6227431" y="5609272"/>
                  <a:ext cx="68288" cy="69281"/>
                </a:xfrm>
                <a:custGeom>
                  <a:avLst/>
                  <a:gdLst>
                    <a:gd name="connsiteX0" fmla="*/ 13 w 68288"/>
                    <a:gd name="connsiteY0" fmla="*/ 43815 h 69281"/>
                    <a:gd name="connsiteX1" fmla="*/ 55258 w 68288"/>
                    <a:gd name="connsiteY1" fmla="*/ 0 h 69281"/>
                    <a:gd name="connsiteX2" fmla="*/ 62878 w 68288"/>
                    <a:gd name="connsiteY2" fmla="*/ 46672 h 69281"/>
                    <a:gd name="connsiteX3" fmla="*/ 13 w 68288"/>
                    <a:gd name="connsiteY3" fmla="*/ 43815 h 69281"/>
                  </a:gdLst>
                  <a:ahLst/>
                  <a:cxnLst>
                    <a:cxn ang="0">
                      <a:pos x="connsiteX0" y="connsiteY0"/>
                    </a:cxn>
                    <a:cxn ang="0">
                      <a:pos x="connsiteX1" y="connsiteY1"/>
                    </a:cxn>
                    <a:cxn ang="0">
                      <a:pos x="connsiteX2" y="connsiteY2"/>
                    </a:cxn>
                    <a:cxn ang="0">
                      <a:pos x="connsiteX3" y="connsiteY3"/>
                    </a:cxn>
                  </a:cxnLst>
                  <a:rect l="l" t="t" r="r" b="b"/>
                  <a:pathLst>
                    <a:path w="68288" h="69281">
                      <a:moveTo>
                        <a:pt x="13" y="43815"/>
                      </a:moveTo>
                      <a:cubicBezTo>
                        <a:pt x="9538" y="20955"/>
                        <a:pt x="35256" y="12382"/>
                        <a:pt x="55258" y="0"/>
                      </a:cubicBezTo>
                      <a:cubicBezTo>
                        <a:pt x="59068" y="15240"/>
                        <a:pt x="77166" y="32385"/>
                        <a:pt x="62878" y="46672"/>
                      </a:cubicBezTo>
                      <a:cubicBezTo>
                        <a:pt x="49543" y="71438"/>
                        <a:pt x="-939" y="82867"/>
                        <a:pt x="13" y="43815"/>
                      </a:cubicBezTo>
                      <a:close/>
                    </a:path>
                  </a:pathLst>
                </a:custGeom>
                <a:solidFill>
                  <a:srgbClr val="30439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202" name="任意多边形: 形状 201"/>
                <p:cNvSpPr/>
                <p:nvPr/>
              </p:nvSpPr>
              <p:spPr>
                <a:xfrm>
                  <a:off x="4414837" y="5687587"/>
                  <a:ext cx="80962" cy="50182"/>
                </a:xfrm>
                <a:custGeom>
                  <a:avLst/>
                  <a:gdLst>
                    <a:gd name="connsiteX0" fmla="*/ 0 w 80962"/>
                    <a:gd name="connsiteY0" fmla="*/ 22650 h 50182"/>
                    <a:gd name="connsiteX1" fmla="*/ 80963 w 80962"/>
                    <a:gd name="connsiteY1" fmla="*/ 11220 h 50182"/>
                    <a:gd name="connsiteX2" fmla="*/ 0 w 80962"/>
                    <a:gd name="connsiteY2" fmla="*/ 22650 h 50182"/>
                  </a:gdLst>
                  <a:ahLst/>
                  <a:cxnLst>
                    <a:cxn ang="0">
                      <a:pos x="connsiteX0" y="connsiteY0"/>
                    </a:cxn>
                    <a:cxn ang="0">
                      <a:pos x="connsiteX1" y="connsiteY1"/>
                    </a:cxn>
                    <a:cxn ang="0">
                      <a:pos x="connsiteX2" y="connsiteY2"/>
                    </a:cxn>
                  </a:cxnLst>
                  <a:rect l="l" t="t" r="r" b="b"/>
                  <a:pathLst>
                    <a:path w="80962" h="50182">
                      <a:moveTo>
                        <a:pt x="0" y="22650"/>
                      </a:moveTo>
                      <a:cubicBezTo>
                        <a:pt x="10478" y="-15450"/>
                        <a:pt x="55245" y="4552"/>
                        <a:pt x="80963" y="11220"/>
                      </a:cubicBezTo>
                      <a:cubicBezTo>
                        <a:pt x="80963" y="56940"/>
                        <a:pt x="11430" y="64560"/>
                        <a:pt x="0" y="22650"/>
                      </a:cubicBezTo>
                      <a:close/>
                    </a:path>
                  </a:pathLst>
                </a:custGeom>
                <a:solidFill>
                  <a:srgbClr val="30439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203" name="任意多边形: 形状 202"/>
                <p:cNvSpPr/>
                <p:nvPr/>
              </p:nvSpPr>
              <p:spPr>
                <a:xfrm>
                  <a:off x="4690093" y="5711126"/>
                  <a:ext cx="83050" cy="106971"/>
                </a:xfrm>
                <a:custGeom>
                  <a:avLst/>
                  <a:gdLst>
                    <a:gd name="connsiteX0" fmla="*/ 28591 w 83050"/>
                    <a:gd name="connsiteY0" fmla="*/ 3874 h 106971"/>
                    <a:gd name="connsiteX1" fmla="*/ 82884 w 83050"/>
                    <a:gd name="connsiteY1" fmla="*/ 36259 h 106971"/>
                    <a:gd name="connsiteX2" fmla="*/ 34306 w 83050"/>
                    <a:gd name="connsiteY2" fmla="*/ 106744 h 106971"/>
                    <a:gd name="connsiteX3" fmla="*/ 28591 w 83050"/>
                    <a:gd name="connsiteY3" fmla="*/ 3874 h 106971"/>
                  </a:gdLst>
                  <a:ahLst/>
                  <a:cxnLst>
                    <a:cxn ang="0">
                      <a:pos x="connsiteX0" y="connsiteY0"/>
                    </a:cxn>
                    <a:cxn ang="0">
                      <a:pos x="connsiteX1" y="connsiteY1"/>
                    </a:cxn>
                    <a:cxn ang="0">
                      <a:pos x="connsiteX2" y="connsiteY2"/>
                    </a:cxn>
                    <a:cxn ang="0">
                      <a:pos x="connsiteX3" y="connsiteY3"/>
                    </a:cxn>
                  </a:cxnLst>
                  <a:rect l="l" t="t" r="r" b="b"/>
                  <a:pathLst>
                    <a:path w="83050" h="106971">
                      <a:moveTo>
                        <a:pt x="28591" y="3874"/>
                      </a:moveTo>
                      <a:cubicBezTo>
                        <a:pt x="52404" y="-8509"/>
                        <a:pt x="81931" y="10541"/>
                        <a:pt x="82884" y="36259"/>
                      </a:cubicBezTo>
                      <a:cubicBezTo>
                        <a:pt x="84789" y="65786"/>
                        <a:pt x="70501" y="110554"/>
                        <a:pt x="34306" y="106744"/>
                      </a:cubicBezTo>
                      <a:cubicBezTo>
                        <a:pt x="-15224" y="99124"/>
                        <a:pt x="-5699" y="24829"/>
                        <a:pt x="28591" y="3874"/>
                      </a:cubicBezTo>
                      <a:close/>
                    </a:path>
                  </a:pathLst>
                </a:custGeom>
                <a:solidFill>
                  <a:srgbClr val="30439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204" name="任意多边形: 形状 203"/>
                <p:cNvSpPr/>
                <p:nvPr/>
              </p:nvSpPr>
              <p:spPr>
                <a:xfrm>
                  <a:off x="5760422" y="5727020"/>
                  <a:ext cx="83526" cy="106548"/>
                </a:xfrm>
                <a:custGeom>
                  <a:avLst/>
                  <a:gdLst>
                    <a:gd name="connsiteX0" fmla="*/ 21252 w 83526"/>
                    <a:gd name="connsiteY0" fmla="*/ 4172 h 106548"/>
                    <a:gd name="connsiteX1" fmla="*/ 83164 w 83526"/>
                    <a:gd name="connsiteY1" fmla="*/ 68942 h 106548"/>
                    <a:gd name="connsiteX2" fmla="*/ 17442 w 83526"/>
                    <a:gd name="connsiteY2" fmla="*/ 93707 h 106548"/>
                    <a:gd name="connsiteX3" fmla="*/ 21252 w 83526"/>
                    <a:gd name="connsiteY3" fmla="*/ 4172 h 106548"/>
                  </a:gdLst>
                  <a:ahLst/>
                  <a:cxnLst>
                    <a:cxn ang="0">
                      <a:pos x="connsiteX0" y="connsiteY0"/>
                    </a:cxn>
                    <a:cxn ang="0">
                      <a:pos x="connsiteX1" y="connsiteY1"/>
                    </a:cxn>
                    <a:cxn ang="0">
                      <a:pos x="connsiteX2" y="connsiteY2"/>
                    </a:cxn>
                    <a:cxn ang="0">
                      <a:pos x="connsiteX3" y="connsiteY3"/>
                    </a:cxn>
                  </a:cxnLst>
                  <a:rect l="l" t="t" r="r" b="b"/>
                  <a:pathLst>
                    <a:path w="83526" h="106548">
                      <a:moveTo>
                        <a:pt x="21252" y="4172"/>
                      </a:moveTo>
                      <a:cubicBezTo>
                        <a:pt x="60304" y="-14878"/>
                        <a:pt x="86974" y="35604"/>
                        <a:pt x="83164" y="68942"/>
                      </a:cubicBezTo>
                      <a:cubicBezTo>
                        <a:pt x="85070" y="102279"/>
                        <a:pt x="37445" y="120377"/>
                        <a:pt x="17442" y="93707"/>
                      </a:cubicBezTo>
                      <a:cubicBezTo>
                        <a:pt x="-1608" y="68942"/>
                        <a:pt x="-11133" y="21317"/>
                        <a:pt x="21252" y="4172"/>
                      </a:cubicBezTo>
                      <a:close/>
                    </a:path>
                  </a:pathLst>
                </a:custGeom>
                <a:solidFill>
                  <a:srgbClr val="30439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205" name="任意多边形: 形状 204"/>
                <p:cNvSpPr/>
                <p:nvPr/>
              </p:nvSpPr>
              <p:spPr>
                <a:xfrm>
                  <a:off x="5378421" y="5780404"/>
                  <a:ext cx="74578" cy="106653"/>
                </a:xfrm>
                <a:custGeom>
                  <a:avLst/>
                  <a:gdLst>
                    <a:gd name="connsiteX0" fmla="*/ 26063 w 74578"/>
                    <a:gd name="connsiteY0" fmla="*/ 1270 h 106653"/>
                    <a:gd name="connsiteX1" fmla="*/ 69878 w 74578"/>
                    <a:gd name="connsiteY1" fmla="*/ 15558 h 106653"/>
                    <a:gd name="connsiteX2" fmla="*/ 49876 w 74578"/>
                    <a:gd name="connsiteY2" fmla="*/ 105093 h 106653"/>
                    <a:gd name="connsiteX3" fmla="*/ 26063 w 74578"/>
                    <a:gd name="connsiteY3" fmla="*/ 1270 h 106653"/>
                  </a:gdLst>
                  <a:ahLst/>
                  <a:cxnLst>
                    <a:cxn ang="0">
                      <a:pos x="connsiteX0" y="connsiteY0"/>
                    </a:cxn>
                    <a:cxn ang="0">
                      <a:pos x="connsiteX1" y="connsiteY1"/>
                    </a:cxn>
                    <a:cxn ang="0">
                      <a:pos x="connsiteX2" y="connsiteY2"/>
                    </a:cxn>
                    <a:cxn ang="0">
                      <a:pos x="connsiteX3" y="connsiteY3"/>
                    </a:cxn>
                  </a:cxnLst>
                  <a:rect l="l" t="t" r="r" b="b"/>
                  <a:pathLst>
                    <a:path w="74578" h="106653">
                      <a:moveTo>
                        <a:pt x="26063" y="1270"/>
                      </a:moveTo>
                      <a:cubicBezTo>
                        <a:pt x="41303" y="-2540"/>
                        <a:pt x="60353" y="2222"/>
                        <a:pt x="69878" y="15558"/>
                      </a:cubicBezTo>
                      <a:cubicBezTo>
                        <a:pt x="71784" y="46038"/>
                        <a:pt x="87023" y="90805"/>
                        <a:pt x="49876" y="105093"/>
                      </a:cubicBezTo>
                      <a:cubicBezTo>
                        <a:pt x="-5369" y="120333"/>
                        <a:pt x="-16799" y="19368"/>
                        <a:pt x="26063" y="1270"/>
                      </a:cubicBezTo>
                      <a:close/>
                    </a:path>
                  </a:pathLst>
                </a:custGeom>
                <a:solidFill>
                  <a:srgbClr val="30439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206" name="任意多边形: 形状 205"/>
                <p:cNvSpPr/>
                <p:nvPr/>
              </p:nvSpPr>
              <p:spPr>
                <a:xfrm>
                  <a:off x="5089594" y="5834062"/>
                  <a:ext cx="74860" cy="50598"/>
                </a:xfrm>
                <a:custGeom>
                  <a:avLst/>
                  <a:gdLst>
                    <a:gd name="connsiteX0" fmla="*/ 565 w 74860"/>
                    <a:gd name="connsiteY0" fmla="*/ 21907 h 50598"/>
                    <a:gd name="connsiteX1" fmla="*/ 74861 w 74860"/>
                    <a:gd name="connsiteY1" fmla="*/ 0 h 50598"/>
                    <a:gd name="connsiteX2" fmla="*/ 52953 w 74860"/>
                    <a:gd name="connsiteY2" fmla="*/ 45720 h 50598"/>
                    <a:gd name="connsiteX3" fmla="*/ 565 w 74860"/>
                    <a:gd name="connsiteY3" fmla="*/ 21907 h 50598"/>
                  </a:gdLst>
                  <a:ahLst/>
                  <a:cxnLst>
                    <a:cxn ang="0">
                      <a:pos x="connsiteX0" y="connsiteY0"/>
                    </a:cxn>
                    <a:cxn ang="0">
                      <a:pos x="connsiteX1" y="connsiteY1"/>
                    </a:cxn>
                    <a:cxn ang="0">
                      <a:pos x="connsiteX2" y="connsiteY2"/>
                    </a:cxn>
                    <a:cxn ang="0">
                      <a:pos x="connsiteX3" y="connsiteY3"/>
                    </a:cxn>
                  </a:cxnLst>
                  <a:rect l="l" t="t" r="r" b="b"/>
                  <a:pathLst>
                    <a:path w="74860" h="50598">
                      <a:moveTo>
                        <a:pt x="565" y="21907"/>
                      </a:moveTo>
                      <a:cubicBezTo>
                        <a:pt x="11043" y="-8573"/>
                        <a:pt x="50095" y="2857"/>
                        <a:pt x="74861" y="0"/>
                      </a:cubicBezTo>
                      <a:cubicBezTo>
                        <a:pt x="71050" y="16193"/>
                        <a:pt x="73908" y="40005"/>
                        <a:pt x="52953" y="45720"/>
                      </a:cubicBezTo>
                      <a:cubicBezTo>
                        <a:pt x="33903" y="56198"/>
                        <a:pt x="-5150" y="50482"/>
                        <a:pt x="565" y="21907"/>
                      </a:cubicBezTo>
                      <a:close/>
                    </a:path>
                  </a:pathLst>
                </a:custGeom>
                <a:solidFill>
                  <a:srgbClr val="30439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grpSp>
          <p:grpSp>
            <p:nvGrpSpPr>
              <p:cNvPr id="137" name="图形 175"/>
              <p:cNvGrpSpPr/>
              <p:nvPr/>
            </p:nvGrpSpPr>
            <p:grpSpPr>
              <a:xfrm>
                <a:off x="3353369" y="1318362"/>
                <a:ext cx="3939716" cy="3935073"/>
                <a:chOff x="3353369" y="1318362"/>
                <a:chExt cx="3939716" cy="3935073"/>
              </a:xfrm>
              <a:solidFill>
                <a:srgbClr val="A4BFE5"/>
              </a:solidFill>
            </p:grpSpPr>
            <p:sp>
              <p:nvSpPr>
                <p:cNvPr id="175" name="任意多边形: 形状 174"/>
                <p:cNvSpPr/>
                <p:nvPr/>
              </p:nvSpPr>
              <p:spPr>
                <a:xfrm>
                  <a:off x="3353369" y="1318362"/>
                  <a:ext cx="3283649" cy="3488904"/>
                </a:xfrm>
                <a:custGeom>
                  <a:avLst/>
                  <a:gdLst>
                    <a:gd name="connsiteX0" fmla="*/ 1222440 w 3283649"/>
                    <a:gd name="connsiteY0" fmla="*/ 148487 h 3488904"/>
                    <a:gd name="connsiteX1" fmla="*/ 2190180 w 3283649"/>
                    <a:gd name="connsiteY1" fmla="*/ 12280 h 3488904"/>
                    <a:gd name="connsiteX2" fmla="*/ 3283650 w 3283649"/>
                    <a:gd name="connsiteY2" fmla="*/ 503770 h 3488904"/>
                    <a:gd name="connsiteX3" fmla="*/ 3139823 w 3283649"/>
                    <a:gd name="connsiteY3" fmla="*/ 561872 h 3488904"/>
                    <a:gd name="connsiteX4" fmla="*/ 3139823 w 3283649"/>
                    <a:gd name="connsiteY4" fmla="*/ 724750 h 3488904"/>
                    <a:gd name="connsiteX5" fmla="*/ 3092198 w 3283649"/>
                    <a:gd name="connsiteY5" fmla="*/ 694270 h 3488904"/>
                    <a:gd name="connsiteX6" fmla="*/ 3091245 w 3283649"/>
                    <a:gd name="connsiteY6" fmla="*/ 552347 h 3488904"/>
                    <a:gd name="connsiteX7" fmla="*/ 2912175 w 3283649"/>
                    <a:gd name="connsiteY7" fmla="*/ 609497 h 3488904"/>
                    <a:gd name="connsiteX8" fmla="*/ 2838833 w 3283649"/>
                    <a:gd name="connsiteY8" fmla="*/ 639977 h 3488904"/>
                    <a:gd name="connsiteX9" fmla="*/ 2878838 w 3283649"/>
                    <a:gd name="connsiteY9" fmla="*/ 646645 h 3488904"/>
                    <a:gd name="connsiteX10" fmla="*/ 2846453 w 3283649"/>
                    <a:gd name="connsiteY10" fmla="*/ 651407 h 3488904"/>
                    <a:gd name="connsiteX11" fmla="*/ 2645475 w 3283649"/>
                    <a:gd name="connsiteY11" fmla="*/ 659980 h 3488904"/>
                    <a:gd name="connsiteX12" fmla="*/ 2197800 w 3283649"/>
                    <a:gd name="connsiteY12" fmla="*/ 820952 h 3488904"/>
                    <a:gd name="connsiteX13" fmla="*/ 2013968 w 3283649"/>
                    <a:gd name="connsiteY13" fmla="*/ 915250 h 3488904"/>
                    <a:gd name="connsiteX14" fmla="*/ 1964437 w 3283649"/>
                    <a:gd name="connsiteY14" fmla="*/ 933347 h 3488904"/>
                    <a:gd name="connsiteX15" fmla="*/ 1809180 w 3283649"/>
                    <a:gd name="connsiteY15" fmla="*/ 848575 h 3488904"/>
                    <a:gd name="connsiteX16" fmla="*/ 1520573 w 3283649"/>
                    <a:gd name="connsiteY16" fmla="*/ 718082 h 3488904"/>
                    <a:gd name="connsiteX17" fmla="*/ 1206248 w 3283649"/>
                    <a:gd name="connsiteY17" fmla="*/ 652360 h 3488904"/>
                    <a:gd name="connsiteX18" fmla="*/ 861443 w 3283649"/>
                    <a:gd name="connsiteY18" fmla="*/ 696175 h 3488904"/>
                    <a:gd name="connsiteX19" fmla="*/ 691898 w 3283649"/>
                    <a:gd name="connsiteY19" fmla="*/ 887627 h 3488904"/>
                    <a:gd name="connsiteX20" fmla="*/ 674752 w 3283649"/>
                    <a:gd name="connsiteY20" fmla="*/ 1270532 h 3488904"/>
                    <a:gd name="connsiteX21" fmla="*/ 843345 w 3283649"/>
                    <a:gd name="connsiteY21" fmla="*/ 1738210 h 3488904"/>
                    <a:gd name="connsiteX22" fmla="*/ 946215 w 3283649"/>
                    <a:gd name="connsiteY22" fmla="*/ 1616290 h 3488904"/>
                    <a:gd name="connsiteX23" fmla="*/ 751905 w 3283649"/>
                    <a:gd name="connsiteY23" fmla="*/ 1145755 h 3488904"/>
                    <a:gd name="connsiteX24" fmla="*/ 772860 w 3283649"/>
                    <a:gd name="connsiteY24" fmla="*/ 846670 h 3488904"/>
                    <a:gd name="connsiteX25" fmla="*/ 947168 w 3283649"/>
                    <a:gd name="connsiteY25" fmla="*/ 736180 h 3488904"/>
                    <a:gd name="connsiteX26" fmla="*/ 1161480 w 3283649"/>
                    <a:gd name="connsiteY26" fmla="*/ 736180 h 3488904"/>
                    <a:gd name="connsiteX27" fmla="*/ 1386270 w 3283649"/>
                    <a:gd name="connsiteY27" fmla="*/ 806665 h 3488904"/>
                    <a:gd name="connsiteX28" fmla="*/ 1748220 w 3283649"/>
                    <a:gd name="connsiteY28" fmla="*/ 1004785 h 3488904"/>
                    <a:gd name="connsiteX29" fmla="*/ 1597725 w 3283649"/>
                    <a:gd name="connsiteY29" fmla="*/ 1053362 h 3488904"/>
                    <a:gd name="connsiteX30" fmla="*/ 1519620 w 3283649"/>
                    <a:gd name="connsiteY30" fmla="*/ 1087652 h 3488904"/>
                    <a:gd name="connsiteX31" fmla="*/ 1516762 w 3283649"/>
                    <a:gd name="connsiteY31" fmla="*/ 1290535 h 3488904"/>
                    <a:gd name="connsiteX32" fmla="*/ 1393890 w 3283649"/>
                    <a:gd name="connsiteY32" fmla="*/ 1401025 h 3488904"/>
                    <a:gd name="connsiteX33" fmla="*/ 1291973 w 3283649"/>
                    <a:gd name="connsiteY33" fmla="*/ 1504847 h 3488904"/>
                    <a:gd name="connsiteX34" fmla="*/ 1516762 w 3283649"/>
                    <a:gd name="connsiteY34" fmla="*/ 1549615 h 3488904"/>
                    <a:gd name="connsiteX35" fmla="*/ 1515810 w 3283649"/>
                    <a:gd name="connsiteY35" fmla="*/ 1635340 h 3488904"/>
                    <a:gd name="connsiteX36" fmla="*/ 1264350 w 3283649"/>
                    <a:gd name="connsiteY36" fmla="*/ 1571522 h 3488904"/>
                    <a:gd name="connsiteX37" fmla="*/ 889065 w 3283649"/>
                    <a:gd name="connsiteY37" fmla="*/ 1820125 h 3488904"/>
                    <a:gd name="connsiteX38" fmla="*/ 857633 w 3283649"/>
                    <a:gd name="connsiteY38" fmla="*/ 2075395 h 3488904"/>
                    <a:gd name="connsiteX39" fmla="*/ 1053848 w 3283649"/>
                    <a:gd name="connsiteY39" fmla="*/ 2364002 h 3488904"/>
                    <a:gd name="connsiteX40" fmla="*/ 950977 w 3283649"/>
                    <a:gd name="connsiteY40" fmla="*/ 2401150 h 3488904"/>
                    <a:gd name="connsiteX41" fmla="*/ 945263 w 3283649"/>
                    <a:gd name="connsiteY41" fmla="*/ 2395435 h 3488904"/>
                    <a:gd name="connsiteX42" fmla="*/ 847155 w 3283649"/>
                    <a:gd name="connsiteY42" fmla="*/ 2290660 h 3488904"/>
                    <a:gd name="connsiteX43" fmla="*/ 762383 w 3283649"/>
                    <a:gd name="connsiteY43" fmla="*/ 2459252 h 3488904"/>
                    <a:gd name="connsiteX44" fmla="*/ 668085 w 3283649"/>
                    <a:gd name="connsiteY44" fmla="*/ 2490685 h 3488904"/>
                    <a:gd name="connsiteX45" fmla="*/ 657608 w 3283649"/>
                    <a:gd name="connsiteY45" fmla="*/ 2495447 h 3488904"/>
                    <a:gd name="connsiteX46" fmla="*/ 655702 w 3283649"/>
                    <a:gd name="connsiteY46" fmla="*/ 2671660 h 3488904"/>
                    <a:gd name="connsiteX47" fmla="*/ 664275 w 3283649"/>
                    <a:gd name="connsiteY47" fmla="*/ 2762147 h 3488904"/>
                    <a:gd name="connsiteX48" fmla="*/ 664275 w 3283649"/>
                    <a:gd name="connsiteY48" fmla="*/ 2822155 h 3488904"/>
                    <a:gd name="connsiteX49" fmla="*/ 661418 w 3283649"/>
                    <a:gd name="connsiteY49" fmla="*/ 2909785 h 3488904"/>
                    <a:gd name="connsiteX50" fmla="*/ 654750 w 3283649"/>
                    <a:gd name="connsiteY50" fmla="*/ 3119335 h 3488904"/>
                    <a:gd name="connsiteX51" fmla="*/ 674752 w 3283649"/>
                    <a:gd name="connsiteY51" fmla="*/ 3131717 h 3488904"/>
                    <a:gd name="connsiteX52" fmla="*/ 681420 w 3283649"/>
                    <a:gd name="connsiteY52" fmla="*/ 3129812 h 3488904"/>
                    <a:gd name="connsiteX53" fmla="*/ 715710 w 3283649"/>
                    <a:gd name="connsiteY53" fmla="*/ 3186010 h 3488904"/>
                    <a:gd name="connsiteX54" fmla="*/ 665227 w 3283649"/>
                    <a:gd name="connsiteY54" fmla="*/ 3203155 h 3488904"/>
                    <a:gd name="connsiteX55" fmla="*/ 665227 w 3283649"/>
                    <a:gd name="connsiteY55" fmla="*/ 3488905 h 3488904"/>
                    <a:gd name="connsiteX56" fmla="*/ 649988 w 3283649"/>
                    <a:gd name="connsiteY56" fmla="*/ 3436517 h 3488904"/>
                    <a:gd name="connsiteX57" fmla="*/ 597600 w 3283649"/>
                    <a:gd name="connsiteY57" fmla="*/ 3388892 h 3488904"/>
                    <a:gd name="connsiteX58" fmla="*/ 599505 w 3283649"/>
                    <a:gd name="connsiteY58" fmla="*/ 3227920 h 3488904"/>
                    <a:gd name="connsiteX59" fmla="*/ 588075 w 3283649"/>
                    <a:gd name="connsiteY59" fmla="*/ 3230777 h 3488904"/>
                    <a:gd name="connsiteX60" fmla="*/ 493777 w 3283649"/>
                    <a:gd name="connsiteY60" fmla="*/ 3262210 h 3488904"/>
                    <a:gd name="connsiteX61" fmla="*/ 483300 w 3283649"/>
                    <a:gd name="connsiteY61" fmla="*/ 3266972 h 3488904"/>
                    <a:gd name="connsiteX62" fmla="*/ 158497 w 3283649"/>
                    <a:gd name="connsiteY62" fmla="*/ 2746907 h 3488904"/>
                    <a:gd name="connsiteX63" fmla="*/ 34672 w 3283649"/>
                    <a:gd name="connsiteY63" fmla="*/ 1605812 h 3488904"/>
                    <a:gd name="connsiteX64" fmla="*/ 464250 w 3283649"/>
                    <a:gd name="connsiteY64" fmla="*/ 704747 h 3488904"/>
                    <a:gd name="connsiteX65" fmla="*/ 1222440 w 3283649"/>
                    <a:gd name="connsiteY65" fmla="*/ 148487 h 3488904"/>
                    <a:gd name="connsiteX66" fmla="*/ 208027 w 3283649"/>
                    <a:gd name="connsiteY66" fmla="*/ 1732495 h 3488904"/>
                    <a:gd name="connsiteX67" fmla="*/ 207075 w 3283649"/>
                    <a:gd name="connsiteY67" fmla="*/ 2095397 h 3488904"/>
                    <a:gd name="connsiteX68" fmla="*/ 227077 w 3283649"/>
                    <a:gd name="connsiteY68" fmla="*/ 2200172 h 3488904"/>
                    <a:gd name="connsiteX69" fmla="*/ 366143 w 3283649"/>
                    <a:gd name="connsiteY69" fmla="*/ 2283040 h 3488904"/>
                    <a:gd name="connsiteX70" fmla="*/ 588075 w 3283649"/>
                    <a:gd name="connsiteY70" fmla="*/ 2289707 h 3488904"/>
                    <a:gd name="connsiteX71" fmla="*/ 756668 w 3283649"/>
                    <a:gd name="connsiteY71" fmla="*/ 2215412 h 3488904"/>
                    <a:gd name="connsiteX72" fmla="*/ 788100 w 3283649"/>
                    <a:gd name="connsiteY72" fmla="*/ 2114447 h 3488904"/>
                    <a:gd name="connsiteX73" fmla="*/ 788100 w 3283649"/>
                    <a:gd name="connsiteY73" fmla="*/ 1731542 h 3488904"/>
                    <a:gd name="connsiteX74" fmla="*/ 658560 w 3283649"/>
                    <a:gd name="connsiteY74" fmla="*/ 1731542 h 3488904"/>
                    <a:gd name="connsiteX75" fmla="*/ 659513 w 3283649"/>
                    <a:gd name="connsiteY75" fmla="*/ 2103970 h 3488904"/>
                    <a:gd name="connsiteX76" fmla="*/ 635700 w 3283649"/>
                    <a:gd name="connsiteY76" fmla="*/ 2188742 h 3488904"/>
                    <a:gd name="connsiteX77" fmla="*/ 493777 w 3283649"/>
                    <a:gd name="connsiteY77" fmla="*/ 2231605 h 3488904"/>
                    <a:gd name="connsiteX78" fmla="*/ 361380 w 3283649"/>
                    <a:gd name="connsiteY78" fmla="*/ 2189695 h 3488904"/>
                    <a:gd name="connsiteX79" fmla="*/ 336615 w 3283649"/>
                    <a:gd name="connsiteY79" fmla="*/ 2103970 h 3488904"/>
                    <a:gd name="connsiteX80" fmla="*/ 337568 w 3283649"/>
                    <a:gd name="connsiteY80" fmla="*/ 1732495 h 3488904"/>
                    <a:gd name="connsiteX81" fmla="*/ 208027 w 3283649"/>
                    <a:gd name="connsiteY81" fmla="*/ 1732495 h 3488904"/>
                    <a:gd name="connsiteX82" fmla="*/ 501398 w 3283649"/>
                    <a:gd name="connsiteY82" fmla="*/ 2551645 h 3488904"/>
                    <a:gd name="connsiteX83" fmla="*/ 500445 w 3283649"/>
                    <a:gd name="connsiteY83" fmla="*/ 2801200 h 3488904"/>
                    <a:gd name="connsiteX84" fmla="*/ 594743 w 3283649"/>
                    <a:gd name="connsiteY84" fmla="*/ 2774530 h 3488904"/>
                    <a:gd name="connsiteX85" fmla="*/ 595695 w 3283649"/>
                    <a:gd name="connsiteY85" fmla="*/ 2516402 h 3488904"/>
                    <a:gd name="connsiteX86" fmla="*/ 501398 w 3283649"/>
                    <a:gd name="connsiteY86" fmla="*/ 2551645 h 3488904"/>
                    <a:gd name="connsiteX87" fmla="*/ 523305 w 3283649"/>
                    <a:gd name="connsiteY87" fmla="*/ 2869780 h 3488904"/>
                    <a:gd name="connsiteX88" fmla="*/ 500445 w 3283649"/>
                    <a:gd name="connsiteY88" fmla="*/ 2895497 h 3488904"/>
                    <a:gd name="connsiteX89" fmla="*/ 500445 w 3283649"/>
                    <a:gd name="connsiteY89" fmla="*/ 3179342 h 3488904"/>
                    <a:gd name="connsiteX90" fmla="*/ 593790 w 3283649"/>
                    <a:gd name="connsiteY90" fmla="*/ 3152672 h 3488904"/>
                    <a:gd name="connsiteX91" fmla="*/ 595695 w 3283649"/>
                    <a:gd name="connsiteY91" fmla="*/ 2847872 h 3488904"/>
                    <a:gd name="connsiteX92" fmla="*/ 523305 w 3283649"/>
                    <a:gd name="connsiteY92" fmla="*/ 2869780 h 348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283649" h="3488904">
                      <a:moveTo>
                        <a:pt x="1222440" y="148487"/>
                      </a:moveTo>
                      <a:cubicBezTo>
                        <a:pt x="1527240" y="22757"/>
                        <a:pt x="1863473" y="-24868"/>
                        <a:pt x="2190180" y="12280"/>
                      </a:cubicBezTo>
                      <a:cubicBezTo>
                        <a:pt x="2593088" y="58000"/>
                        <a:pt x="2983613" y="229450"/>
                        <a:pt x="3283650" y="503770"/>
                      </a:cubicBezTo>
                      <a:cubicBezTo>
                        <a:pt x="3234120" y="519010"/>
                        <a:pt x="3182685" y="532345"/>
                        <a:pt x="3139823" y="561872"/>
                      </a:cubicBezTo>
                      <a:cubicBezTo>
                        <a:pt x="3140775" y="616165"/>
                        <a:pt x="3139823" y="670457"/>
                        <a:pt x="3139823" y="724750"/>
                      </a:cubicBezTo>
                      <a:cubicBezTo>
                        <a:pt x="3123630" y="714272"/>
                        <a:pt x="3108390" y="704747"/>
                        <a:pt x="3092198" y="694270"/>
                      </a:cubicBezTo>
                      <a:cubicBezTo>
                        <a:pt x="3092198" y="646645"/>
                        <a:pt x="3092198" y="599972"/>
                        <a:pt x="3091245" y="552347"/>
                      </a:cubicBezTo>
                      <a:cubicBezTo>
                        <a:pt x="3031238" y="569492"/>
                        <a:pt x="2972183" y="591400"/>
                        <a:pt x="2912175" y="609497"/>
                      </a:cubicBezTo>
                      <a:cubicBezTo>
                        <a:pt x="2886458" y="617117"/>
                        <a:pt x="2861693" y="626642"/>
                        <a:pt x="2838833" y="639977"/>
                      </a:cubicBezTo>
                      <a:cubicBezTo>
                        <a:pt x="2849310" y="641882"/>
                        <a:pt x="2869313" y="644740"/>
                        <a:pt x="2878838" y="646645"/>
                      </a:cubicBezTo>
                      <a:cubicBezTo>
                        <a:pt x="2868360" y="648550"/>
                        <a:pt x="2856930" y="650455"/>
                        <a:pt x="2846453" y="651407"/>
                      </a:cubicBezTo>
                      <a:cubicBezTo>
                        <a:pt x="2779778" y="650455"/>
                        <a:pt x="2711198" y="646645"/>
                        <a:pt x="2645475" y="659980"/>
                      </a:cubicBezTo>
                      <a:cubicBezTo>
                        <a:pt x="2489265" y="692365"/>
                        <a:pt x="2338770" y="746657"/>
                        <a:pt x="2197800" y="820952"/>
                      </a:cubicBezTo>
                      <a:cubicBezTo>
                        <a:pt x="2136840" y="853337"/>
                        <a:pt x="2074928" y="881912"/>
                        <a:pt x="2013968" y="915250"/>
                      </a:cubicBezTo>
                      <a:cubicBezTo>
                        <a:pt x="1997775" y="920965"/>
                        <a:pt x="1980630" y="927632"/>
                        <a:pt x="1964437" y="933347"/>
                      </a:cubicBezTo>
                      <a:cubicBezTo>
                        <a:pt x="1915860" y="899057"/>
                        <a:pt x="1861568" y="875245"/>
                        <a:pt x="1809180" y="848575"/>
                      </a:cubicBezTo>
                      <a:cubicBezTo>
                        <a:pt x="1716787" y="797140"/>
                        <a:pt x="1619633" y="754277"/>
                        <a:pt x="1520573" y="718082"/>
                      </a:cubicBezTo>
                      <a:cubicBezTo>
                        <a:pt x="1417703" y="688555"/>
                        <a:pt x="1314833" y="650455"/>
                        <a:pt x="1206248" y="652360"/>
                      </a:cubicBezTo>
                      <a:cubicBezTo>
                        <a:pt x="1090995" y="653312"/>
                        <a:pt x="966218" y="637120"/>
                        <a:pt x="861443" y="696175"/>
                      </a:cubicBezTo>
                      <a:cubicBezTo>
                        <a:pt x="789052" y="741895"/>
                        <a:pt x="725235" y="807617"/>
                        <a:pt x="691898" y="887627"/>
                      </a:cubicBezTo>
                      <a:cubicBezTo>
                        <a:pt x="644273" y="1009547"/>
                        <a:pt x="656655" y="1143850"/>
                        <a:pt x="674752" y="1270532"/>
                      </a:cubicBezTo>
                      <a:cubicBezTo>
                        <a:pt x="709043" y="1432457"/>
                        <a:pt x="757620" y="1595335"/>
                        <a:pt x="843345" y="1738210"/>
                      </a:cubicBezTo>
                      <a:cubicBezTo>
                        <a:pt x="872873" y="1693442"/>
                        <a:pt x="914783" y="1659152"/>
                        <a:pt x="946215" y="1616290"/>
                      </a:cubicBezTo>
                      <a:cubicBezTo>
                        <a:pt x="865252" y="1466747"/>
                        <a:pt x="780480" y="1315300"/>
                        <a:pt x="751905" y="1145755"/>
                      </a:cubicBezTo>
                      <a:cubicBezTo>
                        <a:pt x="728093" y="1046695"/>
                        <a:pt x="730950" y="940015"/>
                        <a:pt x="772860" y="846670"/>
                      </a:cubicBezTo>
                      <a:cubicBezTo>
                        <a:pt x="809055" y="783805"/>
                        <a:pt x="880493" y="753325"/>
                        <a:pt x="947168" y="736180"/>
                      </a:cubicBezTo>
                      <a:cubicBezTo>
                        <a:pt x="1017652" y="726655"/>
                        <a:pt x="1090043" y="728560"/>
                        <a:pt x="1161480" y="736180"/>
                      </a:cubicBezTo>
                      <a:cubicBezTo>
                        <a:pt x="1237680" y="753325"/>
                        <a:pt x="1315785" y="769517"/>
                        <a:pt x="1386270" y="806665"/>
                      </a:cubicBezTo>
                      <a:cubicBezTo>
                        <a:pt x="1510095" y="866672"/>
                        <a:pt x="1633920" y="926680"/>
                        <a:pt x="1748220" y="1004785"/>
                      </a:cubicBezTo>
                      <a:cubicBezTo>
                        <a:pt x="1697737" y="1020025"/>
                        <a:pt x="1648208" y="1038122"/>
                        <a:pt x="1597725" y="1053362"/>
                      </a:cubicBezTo>
                      <a:cubicBezTo>
                        <a:pt x="1571055" y="1062887"/>
                        <a:pt x="1542480" y="1069555"/>
                        <a:pt x="1519620" y="1087652"/>
                      </a:cubicBezTo>
                      <a:cubicBezTo>
                        <a:pt x="1510095" y="1154327"/>
                        <a:pt x="1517715" y="1222907"/>
                        <a:pt x="1516762" y="1290535"/>
                      </a:cubicBezTo>
                      <a:cubicBezTo>
                        <a:pt x="1473900" y="1324825"/>
                        <a:pt x="1435800" y="1365782"/>
                        <a:pt x="1393890" y="1401025"/>
                      </a:cubicBezTo>
                      <a:cubicBezTo>
                        <a:pt x="1356743" y="1432457"/>
                        <a:pt x="1323405" y="1467700"/>
                        <a:pt x="1291973" y="1504847"/>
                      </a:cubicBezTo>
                      <a:cubicBezTo>
                        <a:pt x="1369125" y="1501990"/>
                        <a:pt x="1447230" y="1515325"/>
                        <a:pt x="1516762" y="1549615"/>
                      </a:cubicBezTo>
                      <a:cubicBezTo>
                        <a:pt x="1515810" y="1578190"/>
                        <a:pt x="1515810" y="1606765"/>
                        <a:pt x="1515810" y="1635340"/>
                      </a:cubicBezTo>
                      <a:cubicBezTo>
                        <a:pt x="1438658" y="1593430"/>
                        <a:pt x="1352933" y="1565807"/>
                        <a:pt x="1264350" y="1571522"/>
                      </a:cubicBezTo>
                      <a:cubicBezTo>
                        <a:pt x="1104330" y="1571522"/>
                        <a:pt x="953835" y="1675345"/>
                        <a:pt x="889065" y="1820125"/>
                      </a:cubicBezTo>
                      <a:cubicBezTo>
                        <a:pt x="851918" y="1899182"/>
                        <a:pt x="845250" y="1989670"/>
                        <a:pt x="857633" y="2075395"/>
                      </a:cubicBezTo>
                      <a:cubicBezTo>
                        <a:pt x="876683" y="2193505"/>
                        <a:pt x="949073" y="2304947"/>
                        <a:pt x="1053848" y="2364002"/>
                      </a:cubicBezTo>
                      <a:cubicBezTo>
                        <a:pt x="1019558" y="2374480"/>
                        <a:pt x="985268" y="2386862"/>
                        <a:pt x="950977" y="2401150"/>
                      </a:cubicBezTo>
                      <a:cubicBezTo>
                        <a:pt x="950025" y="2399245"/>
                        <a:pt x="947168" y="2397340"/>
                        <a:pt x="945263" y="2395435"/>
                      </a:cubicBezTo>
                      <a:cubicBezTo>
                        <a:pt x="913830" y="2359240"/>
                        <a:pt x="883350" y="2323045"/>
                        <a:pt x="847155" y="2290660"/>
                      </a:cubicBezTo>
                      <a:cubicBezTo>
                        <a:pt x="809055" y="2341142"/>
                        <a:pt x="782385" y="2399245"/>
                        <a:pt x="762383" y="2459252"/>
                      </a:cubicBezTo>
                      <a:cubicBezTo>
                        <a:pt x="730950" y="2469730"/>
                        <a:pt x="698565" y="2479255"/>
                        <a:pt x="668085" y="2490685"/>
                      </a:cubicBezTo>
                      <a:cubicBezTo>
                        <a:pt x="665227" y="2491637"/>
                        <a:pt x="660465" y="2494495"/>
                        <a:pt x="657608" y="2495447"/>
                      </a:cubicBezTo>
                      <a:cubicBezTo>
                        <a:pt x="654750" y="2554502"/>
                        <a:pt x="658560" y="2612605"/>
                        <a:pt x="655702" y="2671660"/>
                      </a:cubicBezTo>
                      <a:cubicBezTo>
                        <a:pt x="653798" y="2702140"/>
                        <a:pt x="657608" y="2732620"/>
                        <a:pt x="664275" y="2762147"/>
                      </a:cubicBezTo>
                      <a:cubicBezTo>
                        <a:pt x="667133" y="2782150"/>
                        <a:pt x="667133" y="2802152"/>
                        <a:pt x="664275" y="2822155"/>
                      </a:cubicBezTo>
                      <a:cubicBezTo>
                        <a:pt x="660465" y="2850730"/>
                        <a:pt x="658560" y="2880257"/>
                        <a:pt x="661418" y="2909785"/>
                      </a:cubicBezTo>
                      <a:cubicBezTo>
                        <a:pt x="667133" y="2980270"/>
                        <a:pt x="655702" y="3049802"/>
                        <a:pt x="654750" y="3119335"/>
                      </a:cubicBezTo>
                      <a:cubicBezTo>
                        <a:pt x="661418" y="3124097"/>
                        <a:pt x="668085" y="3127907"/>
                        <a:pt x="674752" y="3131717"/>
                      </a:cubicBezTo>
                      <a:lnTo>
                        <a:pt x="681420" y="3129812"/>
                      </a:lnTo>
                      <a:cubicBezTo>
                        <a:pt x="692850" y="3148862"/>
                        <a:pt x="704280" y="3166960"/>
                        <a:pt x="715710" y="3186010"/>
                      </a:cubicBezTo>
                      <a:cubicBezTo>
                        <a:pt x="698565" y="3191725"/>
                        <a:pt x="682373" y="3197440"/>
                        <a:pt x="665227" y="3203155"/>
                      </a:cubicBezTo>
                      <a:cubicBezTo>
                        <a:pt x="664275" y="3298405"/>
                        <a:pt x="664275" y="3393655"/>
                        <a:pt x="665227" y="3488905"/>
                      </a:cubicBezTo>
                      <a:cubicBezTo>
                        <a:pt x="660465" y="3471760"/>
                        <a:pt x="657608" y="3452710"/>
                        <a:pt x="649988" y="3436517"/>
                      </a:cubicBezTo>
                      <a:cubicBezTo>
                        <a:pt x="636652" y="3416515"/>
                        <a:pt x="615698" y="3403180"/>
                        <a:pt x="597600" y="3388892"/>
                      </a:cubicBezTo>
                      <a:cubicBezTo>
                        <a:pt x="598552" y="3334600"/>
                        <a:pt x="598552" y="3281260"/>
                        <a:pt x="599505" y="3227920"/>
                      </a:cubicBezTo>
                      <a:cubicBezTo>
                        <a:pt x="596648" y="3228872"/>
                        <a:pt x="590933" y="3229825"/>
                        <a:pt x="588075" y="3230777"/>
                      </a:cubicBezTo>
                      <a:cubicBezTo>
                        <a:pt x="555690" y="3238397"/>
                        <a:pt x="524258" y="3248875"/>
                        <a:pt x="493777" y="3262210"/>
                      </a:cubicBezTo>
                      <a:lnTo>
                        <a:pt x="483300" y="3266972"/>
                      </a:lnTo>
                      <a:cubicBezTo>
                        <a:pt x="349950" y="3110762"/>
                        <a:pt x="238508" y="2936455"/>
                        <a:pt x="158497" y="2746907"/>
                      </a:cubicBezTo>
                      <a:cubicBezTo>
                        <a:pt x="5145" y="2389720"/>
                        <a:pt x="-38670" y="1986812"/>
                        <a:pt x="34672" y="1605812"/>
                      </a:cubicBezTo>
                      <a:cubicBezTo>
                        <a:pt x="97538" y="1275295"/>
                        <a:pt x="246127" y="960970"/>
                        <a:pt x="464250" y="704747"/>
                      </a:cubicBezTo>
                      <a:cubicBezTo>
                        <a:pt x="670943" y="458050"/>
                        <a:pt x="931927" y="267550"/>
                        <a:pt x="1222440" y="148487"/>
                      </a:cubicBezTo>
                      <a:close/>
                      <a:moveTo>
                        <a:pt x="208027" y="1732495"/>
                      </a:moveTo>
                      <a:cubicBezTo>
                        <a:pt x="206122" y="1853462"/>
                        <a:pt x="208027" y="1974430"/>
                        <a:pt x="207075" y="2095397"/>
                      </a:cubicBezTo>
                      <a:cubicBezTo>
                        <a:pt x="207075" y="2130640"/>
                        <a:pt x="207075" y="2169692"/>
                        <a:pt x="227077" y="2200172"/>
                      </a:cubicBezTo>
                      <a:cubicBezTo>
                        <a:pt x="257558" y="2248750"/>
                        <a:pt x="312802" y="2272562"/>
                        <a:pt x="366143" y="2283040"/>
                      </a:cubicBezTo>
                      <a:cubicBezTo>
                        <a:pt x="439485" y="2297327"/>
                        <a:pt x="514733" y="2297327"/>
                        <a:pt x="588075" y="2289707"/>
                      </a:cubicBezTo>
                      <a:cubicBezTo>
                        <a:pt x="649035" y="2282087"/>
                        <a:pt x="715710" y="2264942"/>
                        <a:pt x="756668" y="2215412"/>
                      </a:cubicBezTo>
                      <a:cubicBezTo>
                        <a:pt x="780480" y="2187790"/>
                        <a:pt x="789052" y="2150642"/>
                        <a:pt x="788100" y="2114447"/>
                      </a:cubicBezTo>
                      <a:cubicBezTo>
                        <a:pt x="788100" y="1986812"/>
                        <a:pt x="788100" y="1859177"/>
                        <a:pt x="788100" y="1731542"/>
                      </a:cubicBezTo>
                      <a:cubicBezTo>
                        <a:pt x="745238" y="1729637"/>
                        <a:pt x="702375" y="1729637"/>
                        <a:pt x="658560" y="1731542"/>
                      </a:cubicBezTo>
                      <a:cubicBezTo>
                        <a:pt x="659513" y="1855367"/>
                        <a:pt x="658560" y="1980145"/>
                        <a:pt x="659513" y="2103970"/>
                      </a:cubicBezTo>
                      <a:cubicBezTo>
                        <a:pt x="659513" y="2133497"/>
                        <a:pt x="658560" y="2166835"/>
                        <a:pt x="635700" y="2188742"/>
                      </a:cubicBezTo>
                      <a:cubicBezTo>
                        <a:pt x="598552" y="2224937"/>
                        <a:pt x="543308" y="2230652"/>
                        <a:pt x="493777" y="2231605"/>
                      </a:cubicBezTo>
                      <a:cubicBezTo>
                        <a:pt x="447105" y="2229700"/>
                        <a:pt x="396623" y="2223032"/>
                        <a:pt x="361380" y="2189695"/>
                      </a:cubicBezTo>
                      <a:cubicBezTo>
                        <a:pt x="337568" y="2167787"/>
                        <a:pt x="336615" y="2133497"/>
                        <a:pt x="336615" y="2103970"/>
                      </a:cubicBezTo>
                      <a:cubicBezTo>
                        <a:pt x="337568" y="1980145"/>
                        <a:pt x="335663" y="1856320"/>
                        <a:pt x="337568" y="1732495"/>
                      </a:cubicBezTo>
                      <a:cubicBezTo>
                        <a:pt x="295658" y="1731542"/>
                        <a:pt x="251843" y="1731542"/>
                        <a:pt x="208027" y="1732495"/>
                      </a:cubicBezTo>
                      <a:close/>
                      <a:moveTo>
                        <a:pt x="501398" y="2551645"/>
                      </a:moveTo>
                      <a:cubicBezTo>
                        <a:pt x="498540" y="2634512"/>
                        <a:pt x="501398" y="2718332"/>
                        <a:pt x="500445" y="2801200"/>
                      </a:cubicBezTo>
                      <a:cubicBezTo>
                        <a:pt x="532830" y="2796437"/>
                        <a:pt x="564263" y="2785960"/>
                        <a:pt x="594743" y="2774530"/>
                      </a:cubicBezTo>
                      <a:cubicBezTo>
                        <a:pt x="596648" y="2688805"/>
                        <a:pt x="595695" y="2602127"/>
                        <a:pt x="595695" y="2516402"/>
                      </a:cubicBezTo>
                      <a:cubicBezTo>
                        <a:pt x="563310" y="2524975"/>
                        <a:pt x="526163" y="2527832"/>
                        <a:pt x="501398" y="2551645"/>
                      </a:cubicBezTo>
                      <a:close/>
                      <a:moveTo>
                        <a:pt x="523305" y="2869780"/>
                      </a:moveTo>
                      <a:cubicBezTo>
                        <a:pt x="512827" y="2873590"/>
                        <a:pt x="496635" y="2881210"/>
                        <a:pt x="500445" y="2895497"/>
                      </a:cubicBezTo>
                      <a:cubicBezTo>
                        <a:pt x="499493" y="2989795"/>
                        <a:pt x="500445" y="3085045"/>
                        <a:pt x="500445" y="3179342"/>
                      </a:cubicBezTo>
                      <a:cubicBezTo>
                        <a:pt x="531877" y="3170770"/>
                        <a:pt x="562358" y="3161245"/>
                        <a:pt x="593790" y="3152672"/>
                      </a:cubicBezTo>
                      <a:cubicBezTo>
                        <a:pt x="597600" y="3051707"/>
                        <a:pt x="594743" y="2949790"/>
                        <a:pt x="595695" y="2847872"/>
                      </a:cubicBezTo>
                      <a:cubicBezTo>
                        <a:pt x="570930" y="2854540"/>
                        <a:pt x="546165" y="2861207"/>
                        <a:pt x="523305" y="2869780"/>
                      </a:cubicBezTo>
                      <a:close/>
                    </a:path>
                  </a:pathLst>
                </a:custGeom>
                <a:solidFill>
                  <a:srgbClr val="A4BFE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76" name="任意多边形: 形状 175"/>
                <p:cNvSpPr/>
                <p:nvPr/>
              </p:nvSpPr>
              <p:spPr>
                <a:xfrm>
                  <a:off x="4062412" y="1847850"/>
                  <a:ext cx="3230673" cy="3405586"/>
                </a:xfrm>
                <a:custGeom>
                  <a:avLst/>
                  <a:gdLst>
                    <a:gd name="connsiteX0" fmla="*/ 2603183 w 3230673"/>
                    <a:gd name="connsiteY0" fmla="*/ 0 h 3405586"/>
                    <a:gd name="connsiteX1" fmla="*/ 2639378 w 3230673"/>
                    <a:gd name="connsiteY1" fmla="*/ 34290 h 3405586"/>
                    <a:gd name="connsiteX2" fmla="*/ 2643188 w 3230673"/>
                    <a:gd name="connsiteY2" fmla="*/ 245745 h 3405586"/>
                    <a:gd name="connsiteX3" fmla="*/ 2755583 w 3230673"/>
                    <a:gd name="connsiteY3" fmla="*/ 210503 h 3405586"/>
                    <a:gd name="connsiteX4" fmla="*/ 2769870 w 3230673"/>
                    <a:gd name="connsiteY4" fmla="*/ 173355 h 3405586"/>
                    <a:gd name="connsiteX5" fmla="*/ 3208973 w 3230673"/>
                    <a:gd name="connsiteY5" fmla="*/ 1142048 h 3405586"/>
                    <a:gd name="connsiteX6" fmla="*/ 3060383 w 3230673"/>
                    <a:gd name="connsiteY6" fmla="*/ 2239328 h 3405586"/>
                    <a:gd name="connsiteX7" fmla="*/ 2426018 w 3230673"/>
                    <a:gd name="connsiteY7" fmla="*/ 3025140 h 3405586"/>
                    <a:gd name="connsiteX8" fmla="*/ 1492568 w 3230673"/>
                    <a:gd name="connsiteY8" fmla="*/ 3391852 h 3405586"/>
                    <a:gd name="connsiteX9" fmla="*/ 364807 w 3230673"/>
                    <a:gd name="connsiteY9" fmla="*/ 3188018 h 3405586"/>
                    <a:gd name="connsiteX10" fmla="*/ 0 w 3230673"/>
                    <a:gd name="connsiteY10" fmla="*/ 2942273 h 3405586"/>
                    <a:gd name="connsiteX11" fmla="*/ 96203 w 3230673"/>
                    <a:gd name="connsiteY11" fmla="*/ 2910840 h 3405586"/>
                    <a:gd name="connsiteX12" fmla="*/ 96203 w 3230673"/>
                    <a:gd name="connsiteY12" fmla="*/ 2625090 h 3405586"/>
                    <a:gd name="connsiteX13" fmla="*/ 56197 w 3230673"/>
                    <a:gd name="connsiteY13" fmla="*/ 2637473 h 3405586"/>
                    <a:gd name="connsiteX14" fmla="*/ 41910 w 3230673"/>
                    <a:gd name="connsiteY14" fmla="*/ 2576513 h 3405586"/>
                    <a:gd name="connsiteX15" fmla="*/ 104775 w 3230673"/>
                    <a:gd name="connsiteY15" fmla="*/ 2546033 h 3405586"/>
                    <a:gd name="connsiteX16" fmla="*/ 103822 w 3230673"/>
                    <a:gd name="connsiteY16" fmla="*/ 2243138 h 3405586"/>
                    <a:gd name="connsiteX17" fmla="*/ 69533 w 3230673"/>
                    <a:gd name="connsiteY17" fmla="*/ 2249805 h 3405586"/>
                    <a:gd name="connsiteX18" fmla="*/ 91440 w 3230673"/>
                    <a:gd name="connsiteY18" fmla="*/ 2182178 h 3405586"/>
                    <a:gd name="connsiteX19" fmla="*/ 101917 w 3230673"/>
                    <a:gd name="connsiteY19" fmla="*/ 2150745 h 3405586"/>
                    <a:gd name="connsiteX20" fmla="*/ 166688 w 3230673"/>
                    <a:gd name="connsiteY20" fmla="*/ 2019300 h 3405586"/>
                    <a:gd name="connsiteX21" fmla="*/ 167640 w 3230673"/>
                    <a:gd name="connsiteY21" fmla="*/ 2149793 h 3405586"/>
                    <a:gd name="connsiteX22" fmla="*/ 289560 w 3230673"/>
                    <a:gd name="connsiteY22" fmla="*/ 2118360 h 3405586"/>
                    <a:gd name="connsiteX23" fmla="*/ 386715 w 3230673"/>
                    <a:gd name="connsiteY23" fmla="*/ 2082165 h 3405586"/>
                    <a:gd name="connsiteX24" fmla="*/ 398145 w 3230673"/>
                    <a:gd name="connsiteY24" fmla="*/ 2043113 h 3405586"/>
                    <a:gd name="connsiteX25" fmla="*/ 400050 w 3230673"/>
                    <a:gd name="connsiteY25" fmla="*/ 1860232 h 3405586"/>
                    <a:gd name="connsiteX26" fmla="*/ 501968 w 3230673"/>
                    <a:gd name="connsiteY26" fmla="*/ 1889760 h 3405586"/>
                    <a:gd name="connsiteX27" fmla="*/ 501015 w 3230673"/>
                    <a:gd name="connsiteY27" fmla="*/ 2759393 h 3405586"/>
                    <a:gd name="connsiteX28" fmla="*/ 389572 w 3230673"/>
                    <a:gd name="connsiteY28" fmla="*/ 2768918 h 3405586"/>
                    <a:gd name="connsiteX29" fmla="*/ 389572 w 3230673"/>
                    <a:gd name="connsiteY29" fmla="*/ 2528888 h 3405586"/>
                    <a:gd name="connsiteX30" fmla="*/ 179070 w 3230673"/>
                    <a:gd name="connsiteY30" fmla="*/ 2594610 h 3405586"/>
                    <a:gd name="connsiteX31" fmla="*/ 172403 w 3230673"/>
                    <a:gd name="connsiteY31" fmla="*/ 2740343 h 3405586"/>
                    <a:gd name="connsiteX32" fmla="*/ 100965 w 3230673"/>
                    <a:gd name="connsiteY32" fmla="*/ 2701290 h 3405586"/>
                    <a:gd name="connsiteX33" fmla="*/ 118110 w 3230673"/>
                    <a:gd name="connsiteY33" fmla="*/ 2774633 h 3405586"/>
                    <a:gd name="connsiteX34" fmla="*/ 171450 w 3230673"/>
                    <a:gd name="connsiteY34" fmla="*/ 2813685 h 3405586"/>
                    <a:gd name="connsiteX35" fmla="*/ 169545 w 3230673"/>
                    <a:gd name="connsiteY35" fmla="*/ 2882265 h 3405586"/>
                    <a:gd name="connsiteX36" fmla="*/ 172403 w 3230673"/>
                    <a:gd name="connsiteY36" fmla="*/ 2879408 h 3405586"/>
                    <a:gd name="connsiteX37" fmla="*/ 301942 w 3230673"/>
                    <a:gd name="connsiteY37" fmla="*/ 2842260 h 3405586"/>
                    <a:gd name="connsiteX38" fmla="*/ 609600 w 3230673"/>
                    <a:gd name="connsiteY38" fmla="*/ 2835593 h 3405586"/>
                    <a:gd name="connsiteX39" fmla="*/ 1036320 w 3230673"/>
                    <a:gd name="connsiteY39" fmla="*/ 2683193 h 3405586"/>
                    <a:gd name="connsiteX40" fmla="*/ 1270635 w 3230673"/>
                    <a:gd name="connsiteY40" fmla="*/ 2559368 h 3405586"/>
                    <a:gd name="connsiteX41" fmla="*/ 1505903 w 3230673"/>
                    <a:gd name="connsiteY41" fmla="*/ 2684145 h 3405586"/>
                    <a:gd name="connsiteX42" fmla="*/ 1729740 w 3230673"/>
                    <a:gd name="connsiteY42" fmla="*/ 2779395 h 3405586"/>
                    <a:gd name="connsiteX43" fmla="*/ 2032635 w 3230673"/>
                    <a:gd name="connsiteY43" fmla="*/ 2845118 h 3405586"/>
                    <a:gd name="connsiteX44" fmla="*/ 2371725 w 3230673"/>
                    <a:gd name="connsiteY44" fmla="*/ 2808923 h 3405586"/>
                    <a:gd name="connsiteX45" fmla="*/ 2570798 w 3230673"/>
                    <a:gd name="connsiteY45" fmla="*/ 2566035 h 3405586"/>
                    <a:gd name="connsiteX46" fmla="*/ 2579370 w 3230673"/>
                    <a:gd name="connsiteY46" fmla="*/ 2262188 h 3405586"/>
                    <a:gd name="connsiteX47" fmla="*/ 2466023 w 3230673"/>
                    <a:gd name="connsiteY47" fmla="*/ 1874520 h 3405586"/>
                    <a:gd name="connsiteX48" fmla="*/ 2298383 w 3230673"/>
                    <a:gd name="connsiteY48" fmla="*/ 1874520 h 3405586"/>
                    <a:gd name="connsiteX49" fmla="*/ 2475548 w 3230673"/>
                    <a:gd name="connsiteY49" fmla="*/ 2257425 h 3405586"/>
                    <a:gd name="connsiteX50" fmla="*/ 2508885 w 3230673"/>
                    <a:gd name="connsiteY50" fmla="*/ 2538413 h 3405586"/>
                    <a:gd name="connsiteX51" fmla="*/ 2435543 w 3230673"/>
                    <a:gd name="connsiteY51" fmla="*/ 2701290 h 3405586"/>
                    <a:gd name="connsiteX52" fmla="*/ 2253615 w 3230673"/>
                    <a:gd name="connsiteY52" fmla="*/ 2767965 h 3405586"/>
                    <a:gd name="connsiteX53" fmla="*/ 2016443 w 3230673"/>
                    <a:gd name="connsiteY53" fmla="*/ 2747010 h 3405586"/>
                    <a:gd name="connsiteX54" fmla="*/ 1672590 w 3230673"/>
                    <a:gd name="connsiteY54" fmla="*/ 2595563 h 3405586"/>
                    <a:gd name="connsiteX55" fmla="*/ 1453515 w 3230673"/>
                    <a:gd name="connsiteY55" fmla="*/ 2465070 h 3405586"/>
                    <a:gd name="connsiteX56" fmla="*/ 1734503 w 3230673"/>
                    <a:gd name="connsiteY56" fmla="*/ 2370773 h 3405586"/>
                    <a:gd name="connsiteX57" fmla="*/ 1734503 w 3230673"/>
                    <a:gd name="connsiteY57" fmla="*/ 2208848 h 3405586"/>
                    <a:gd name="connsiteX58" fmla="*/ 1844040 w 3230673"/>
                    <a:gd name="connsiteY58" fmla="*/ 2108835 h 3405586"/>
                    <a:gd name="connsiteX59" fmla="*/ 1914525 w 3230673"/>
                    <a:gd name="connsiteY59" fmla="*/ 2044065 h 3405586"/>
                    <a:gd name="connsiteX60" fmla="*/ 2046923 w 3230673"/>
                    <a:gd name="connsiteY60" fmla="*/ 1874520 h 3405586"/>
                    <a:gd name="connsiteX61" fmla="*/ 1816418 w 3230673"/>
                    <a:gd name="connsiteY61" fmla="*/ 1874520 h 3405586"/>
                    <a:gd name="connsiteX62" fmla="*/ 1735455 w 3230673"/>
                    <a:gd name="connsiteY62" fmla="*/ 1923098 h 3405586"/>
                    <a:gd name="connsiteX63" fmla="*/ 1734503 w 3230673"/>
                    <a:gd name="connsiteY63" fmla="*/ 1377315 h 3405586"/>
                    <a:gd name="connsiteX64" fmla="*/ 1469707 w 3230673"/>
                    <a:gd name="connsiteY64" fmla="*/ 1462088 h 3405586"/>
                    <a:gd name="connsiteX65" fmla="*/ 1269682 w 3230673"/>
                    <a:gd name="connsiteY65" fmla="*/ 1402080 h 3405586"/>
                    <a:gd name="connsiteX66" fmla="*/ 1498282 w 3230673"/>
                    <a:gd name="connsiteY66" fmla="*/ 1325880 h 3405586"/>
                    <a:gd name="connsiteX67" fmla="*/ 1505903 w 3230673"/>
                    <a:gd name="connsiteY67" fmla="*/ 1355407 h 3405586"/>
                    <a:gd name="connsiteX68" fmla="*/ 1635443 w 3230673"/>
                    <a:gd name="connsiteY68" fmla="*/ 1355407 h 3405586"/>
                    <a:gd name="connsiteX69" fmla="*/ 1615440 w 3230673"/>
                    <a:gd name="connsiteY69" fmla="*/ 1289685 h 3405586"/>
                    <a:gd name="connsiteX70" fmla="*/ 1786890 w 3230673"/>
                    <a:gd name="connsiteY70" fmla="*/ 1231582 h 3405586"/>
                    <a:gd name="connsiteX71" fmla="*/ 1788795 w 3230673"/>
                    <a:gd name="connsiteY71" fmla="*/ 1263968 h 3405586"/>
                    <a:gd name="connsiteX72" fmla="*/ 2009775 w 3230673"/>
                    <a:gd name="connsiteY72" fmla="*/ 1263968 h 3405586"/>
                    <a:gd name="connsiteX73" fmla="*/ 2010728 w 3230673"/>
                    <a:gd name="connsiteY73" fmla="*/ 1757363 h 3405586"/>
                    <a:gd name="connsiteX74" fmla="*/ 2139315 w 3230673"/>
                    <a:gd name="connsiteY74" fmla="*/ 1759268 h 3405586"/>
                    <a:gd name="connsiteX75" fmla="*/ 2140268 w 3230673"/>
                    <a:gd name="connsiteY75" fmla="*/ 1263968 h 3405586"/>
                    <a:gd name="connsiteX76" fmla="*/ 2363153 w 3230673"/>
                    <a:gd name="connsiteY76" fmla="*/ 1263968 h 3405586"/>
                    <a:gd name="connsiteX77" fmla="*/ 2363153 w 3230673"/>
                    <a:gd name="connsiteY77" fmla="*/ 1203007 h 3405586"/>
                    <a:gd name="connsiteX78" fmla="*/ 1872615 w 3230673"/>
                    <a:gd name="connsiteY78" fmla="*/ 1203007 h 3405586"/>
                    <a:gd name="connsiteX79" fmla="*/ 2057400 w 3230673"/>
                    <a:gd name="connsiteY79" fmla="*/ 1129665 h 3405586"/>
                    <a:gd name="connsiteX80" fmla="*/ 2062163 w 3230673"/>
                    <a:gd name="connsiteY80" fmla="*/ 1126807 h 3405586"/>
                    <a:gd name="connsiteX81" fmla="*/ 2062163 w 3230673"/>
                    <a:gd name="connsiteY81" fmla="*/ 207645 h 3405586"/>
                    <a:gd name="connsiteX82" fmla="*/ 2139315 w 3230673"/>
                    <a:gd name="connsiteY82" fmla="*/ 197167 h 3405586"/>
                    <a:gd name="connsiteX83" fmla="*/ 2140268 w 3230673"/>
                    <a:gd name="connsiteY83" fmla="*/ 412433 h 3405586"/>
                    <a:gd name="connsiteX84" fmla="*/ 2305050 w 3230673"/>
                    <a:gd name="connsiteY84" fmla="*/ 360997 h 3405586"/>
                    <a:gd name="connsiteX85" fmla="*/ 2383155 w 3230673"/>
                    <a:gd name="connsiteY85" fmla="*/ 332422 h 3405586"/>
                    <a:gd name="connsiteX86" fmla="*/ 2386965 w 3230673"/>
                    <a:gd name="connsiteY86" fmla="*/ 234315 h 3405586"/>
                    <a:gd name="connsiteX87" fmla="*/ 2434590 w 3230673"/>
                    <a:gd name="connsiteY87" fmla="*/ 259080 h 3405586"/>
                    <a:gd name="connsiteX88" fmla="*/ 2435543 w 3230673"/>
                    <a:gd name="connsiteY88" fmla="*/ 315278 h 3405586"/>
                    <a:gd name="connsiteX89" fmla="*/ 2475548 w 3230673"/>
                    <a:gd name="connsiteY89" fmla="*/ 304800 h 3405586"/>
                    <a:gd name="connsiteX90" fmla="*/ 2490788 w 3230673"/>
                    <a:gd name="connsiteY90" fmla="*/ 341947 h 3405586"/>
                    <a:gd name="connsiteX91" fmla="*/ 2440305 w 3230673"/>
                    <a:gd name="connsiteY91" fmla="*/ 361950 h 3405586"/>
                    <a:gd name="connsiteX92" fmla="*/ 2433638 w 3230673"/>
                    <a:gd name="connsiteY92" fmla="*/ 433388 h 3405586"/>
                    <a:gd name="connsiteX93" fmla="*/ 2435543 w 3230673"/>
                    <a:gd name="connsiteY93" fmla="*/ 693420 h 3405586"/>
                    <a:gd name="connsiteX94" fmla="*/ 2483168 w 3230673"/>
                    <a:gd name="connsiteY94" fmla="*/ 679132 h 3405586"/>
                    <a:gd name="connsiteX95" fmla="*/ 2475548 w 3230673"/>
                    <a:gd name="connsiteY95" fmla="*/ 724853 h 3405586"/>
                    <a:gd name="connsiteX96" fmla="*/ 2435543 w 3230673"/>
                    <a:gd name="connsiteY96" fmla="*/ 739140 h 3405586"/>
                    <a:gd name="connsiteX97" fmla="*/ 2433638 w 3230673"/>
                    <a:gd name="connsiteY97" fmla="*/ 838200 h 3405586"/>
                    <a:gd name="connsiteX98" fmla="*/ 2386013 w 3230673"/>
                    <a:gd name="connsiteY98" fmla="*/ 922972 h 3405586"/>
                    <a:gd name="connsiteX99" fmla="*/ 2385060 w 3230673"/>
                    <a:gd name="connsiteY99" fmla="*/ 756285 h 3405586"/>
                    <a:gd name="connsiteX100" fmla="*/ 2139315 w 3230673"/>
                    <a:gd name="connsiteY100" fmla="*/ 838200 h 3405586"/>
                    <a:gd name="connsiteX101" fmla="*/ 2145030 w 3230673"/>
                    <a:gd name="connsiteY101" fmla="*/ 1104900 h 3405586"/>
                    <a:gd name="connsiteX102" fmla="*/ 2138363 w 3230673"/>
                    <a:gd name="connsiteY102" fmla="*/ 1122998 h 3405586"/>
                    <a:gd name="connsiteX103" fmla="*/ 2374583 w 3230673"/>
                    <a:gd name="connsiteY103" fmla="*/ 1048703 h 3405586"/>
                    <a:gd name="connsiteX104" fmla="*/ 2485073 w 3230673"/>
                    <a:gd name="connsiteY104" fmla="*/ 1050607 h 3405586"/>
                    <a:gd name="connsiteX105" fmla="*/ 2503170 w 3230673"/>
                    <a:gd name="connsiteY105" fmla="*/ 991553 h 3405586"/>
                    <a:gd name="connsiteX106" fmla="*/ 2606993 w 3230673"/>
                    <a:gd name="connsiteY106" fmla="*/ 946785 h 3405586"/>
                    <a:gd name="connsiteX107" fmla="*/ 2603183 w 3230673"/>
                    <a:gd name="connsiteY107" fmla="*/ 684847 h 3405586"/>
                    <a:gd name="connsiteX108" fmla="*/ 2585085 w 3230673"/>
                    <a:gd name="connsiteY108" fmla="*/ 688657 h 3405586"/>
                    <a:gd name="connsiteX109" fmla="*/ 2586038 w 3230673"/>
                    <a:gd name="connsiteY109" fmla="*/ 646747 h 3405586"/>
                    <a:gd name="connsiteX110" fmla="*/ 2606993 w 3230673"/>
                    <a:gd name="connsiteY110" fmla="*/ 575310 h 3405586"/>
                    <a:gd name="connsiteX111" fmla="*/ 2603183 w 3230673"/>
                    <a:gd name="connsiteY111" fmla="*/ 305753 h 3405586"/>
                    <a:gd name="connsiteX112" fmla="*/ 2546033 w 3230673"/>
                    <a:gd name="connsiteY112" fmla="*/ 323850 h 3405586"/>
                    <a:gd name="connsiteX113" fmla="*/ 2526983 w 3230673"/>
                    <a:gd name="connsiteY113" fmla="*/ 287655 h 3405586"/>
                    <a:gd name="connsiteX114" fmla="*/ 2600325 w 3230673"/>
                    <a:gd name="connsiteY114" fmla="*/ 260033 h 3405586"/>
                    <a:gd name="connsiteX115" fmla="*/ 2606993 w 3230673"/>
                    <a:gd name="connsiteY115" fmla="*/ 203835 h 3405586"/>
                    <a:gd name="connsiteX116" fmla="*/ 2603183 w 3230673"/>
                    <a:gd name="connsiteY116" fmla="*/ 0 h 3405586"/>
                    <a:gd name="connsiteX117" fmla="*/ 2644140 w 3230673"/>
                    <a:gd name="connsiteY117" fmla="*/ 292417 h 3405586"/>
                    <a:gd name="connsiteX118" fmla="*/ 2639378 w 3230673"/>
                    <a:gd name="connsiteY118" fmla="*/ 442913 h 3405586"/>
                    <a:gd name="connsiteX119" fmla="*/ 2643188 w 3230673"/>
                    <a:gd name="connsiteY119" fmla="*/ 623888 h 3405586"/>
                    <a:gd name="connsiteX120" fmla="*/ 2767013 w 3230673"/>
                    <a:gd name="connsiteY120" fmla="*/ 576263 h 3405586"/>
                    <a:gd name="connsiteX121" fmla="*/ 2767965 w 3230673"/>
                    <a:gd name="connsiteY121" fmla="*/ 254317 h 3405586"/>
                    <a:gd name="connsiteX122" fmla="*/ 2644140 w 3230673"/>
                    <a:gd name="connsiteY122" fmla="*/ 292417 h 3405586"/>
                    <a:gd name="connsiteX123" fmla="*/ 2157413 w 3230673"/>
                    <a:gd name="connsiteY123" fmla="*/ 452438 h 3405586"/>
                    <a:gd name="connsiteX124" fmla="*/ 2137410 w 3230673"/>
                    <a:gd name="connsiteY124" fmla="*/ 500063 h 3405586"/>
                    <a:gd name="connsiteX125" fmla="*/ 2140268 w 3230673"/>
                    <a:gd name="connsiteY125" fmla="*/ 785813 h 3405586"/>
                    <a:gd name="connsiteX126" fmla="*/ 2147888 w 3230673"/>
                    <a:gd name="connsiteY126" fmla="*/ 788670 h 3405586"/>
                    <a:gd name="connsiteX127" fmla="*/ 2339340 w 3230673"/>
                    <a:gd name="connsiteY127" fmla="*/ 727710 h 3405586"/>
                    <a:gd name="connsiteX128" fmla="*/ 2384108 w 3230673"/>
                    <a:gd name="connsiteY128" fmla="*/ 691515 h 3405586"/>
                    <a:gd name="connsiteX129" fmla="*/ 2383155 w 3230673"/>
                    <a:gd name="connsiteY129" fmla="*/ 380047 h 3405586"/>
                    <a:gd name="connsiteX130" fmla="*/ 2157413 w 3230673"/>
                    <a:gd name="connsiteY130" fmla="*/ 452438 h 3405586"/>
                    <a:gd name="connsiteX131" fmla="*/ 2644140 w 3230673"/>
                    <a:gd name="connsiteY131" fmla="*/ 672465 h 3405586"/>
                    <a:gd name="connsiteX132" fmla="*/ 2639378 w 3230673"/>
                    <a:gd name="connsiteY132" fmla="*/ 756285 h 3405586"/>
                    <a:gd name="connsiteX133" fmla="*/ 2642235 w 3230673"/>
                    <a:gd name="connsiteY133" fmla="*/ 957263 h 3405586"/>
                    <a:gd name="connsiteX134" fmla="*/ 2764155 w 3230673"/>
                    <a:gd name="connsiteY134" fmla="*/ 918210 h 3405586"/>
                    <a:gd name="connsiteX135" fmla="*/ 2767013 w 3230673"/>
                    <a:gd name="connsiteY135" fmla="*/ 628650 h 3405586"/>
                    <a:gd name="connsiteX136" fmla="*/ 2644140 w 3230673"/>
                    <a:gd name="connsiteY136" fmla="*/ 672465 h 3405586"/>
                    <a:gd name="connsiteX137" fmla="*/ 2558415 w 3230673"/>
                    <a:gd name="connsiteY137" fmla="*/ 1291590 h 3405586"/>
                    <a:gd name="connsiteX138" fmla="*/ 2488883 w 3230673"/>
                    <a:gd name="connsiteY138" fmla="*/ 1509713 h 3405586"/>
                    <a:gd name="connsiteX139" fmla="*/ 2566988 w 3230673"/>
                    <a:gd name="connsiteY139" fmla="*/ 1689735 h 3405586"/>
                    <a:gd name="connsiteX140" fmla="*/ 2887027 w 3230673"/>
                    <a:gd name="connsiteY140" fmla="*/ 1760220 h 3405586"/>
                    <a:gd name="connsiteX141" fmla="*/ 3048000 w 3230673"/>
                    <a:gd name="connsiteY141" fmla="*/ 1685925 h 3405586"/>
                    <a:gd name="connsiteX142" fmla="*/ 3103245 w 3230673"/>
                    <a:gd name="connsiteY142" fmla="*/ 1536382 h 3405586"/>
                    <a:gd name="connsiteX143" fmla="*/ 2975610 w 3230673"/>
                    <a:gd name="connsiteY143" fmla="*/ 1536382 h 3405586"/>
                    <a:gd name="connsiteX144" fmla="*/ 2929890 w 3230673"/>
                    <a:gd name="connsiteY144" fmla="*/ 1663065 h 3405586"/>
                    <a:gd name="connsiteX145" fmla="*/ 2638425 w 3230673"/>
                    <a:gd name="connsiteY145" fmla="*/ 1597343 h 3405586"/>
                    <a:gd name="connsiteX146" fmla="*/ 2645093 w 3230673"/>
                    <a:gd name="connsiteY146" fmla="*/ 1358265 h 3405586"/>
                    <a:gd name="connsiteX147" fmla="*/ 2912745 w 3230673"/>
                    <a:gd name="connsiteY147" fmla="*/ 1277303 h 3405586"/>
                    <a:gd name="connsiteX148" fmla="*/ 2978468 w 3230673"/>
                    <a:gd name="connsiteY148" fmla="*/ 1401128 h 3405586"/>
                    <a:gd name="connsiteX149" fmla="*/ 3098483 w 3230673"/>
                    <a:gd name="connsiteY149" fmla="*/ 1401128 h 3405586"/>
                    <a:gd name="connsiteX150" fmla="*/ 3055620 w 3230673"/>
                    <a:gd name="connsiteY150" fmla="*/ 1277303 h 3405586"/>
                    <a:gd name="connsiteX151" fmla="*/ 2813685 w 3230673"/>
                    <a:gd name="connsiteY151" fmla="*/ 1195388 h 3405586"/>
                    <a:gd name="connsiteX152" fmla="*/ 2558415 w 3230673"/>
                    <a:gd name="connsiteY152" fmla="*/ 1291590 h 3405586"/>
                    <a:gd name="connsiteX153" fmla="*/ 181928 w 3230673"/>
                    <a:gd name="connsiteY153" fmla="*/ 2220278 h 3405586"/>
                    <a:gd name="connsiteX154" fmla="*/ 173355 w 3230673"/>
                    <a:gd name="connsiteY154" fmla="*/ 2242185 h 3405586"/>
                    <a:gd name="connsiteX155" fmla="*/ 180022 w 3230673"/>
                    <a:gd name="connsiteY155" fmla="*/ 2526030 h 3405586"/>
                    <a:gd name="connsiteX156" fmla="*/ 368618 w 3230673"/>
                    <a:gd name="connsiteY156" fmla="*/ 2463165 h 3405586"/>
                    <a:gd name="connsiteX157" fmla="*/ 390525 w 3230673"/>
                    <a:gd name="connsiteY157" fmla="*/ 2453640 h 3405586"/>
                    <a:gd name="connsiteX158" fmla="*/ 389572 w 3230673"/>
                    <a:gd name="connsiteY158" fmla="*/ 2151698 h 3405586"/>
                    <a:gd name="connsiteX159" fmla="*/ 181928 w 3230673"/>
                    <a:gd name="connsiteY159" fmla="*/ 2220278 h 340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3230673" h="3405586">
                      <a:moveTo>
                        <a:pt x="2603183" y="0"/>
                      </a:moveTo>
                      <a:cubicBezTo>
                        <a:pt x="2615565" y="10478"/>
                        <a:pt x="2629853" y="20955"/>
                        <a:pt x="2639378" y="34290"/>
                      </a:cubicBezTo>
                      <a:cubicBezTo>
                        <a:pt x="2642235" y="104775"/>
                        <a:pt x="2635568" y="175260"/>
                        <a:pt x="2643188" y="245745"/>
                      </a:cubicBezTo>
                      <a:cubicBezTo>
                        <a:pt x="2682240" y="239078"/>
                        <a:pt x="2719388" y="226695"/>
                        <a:pt x="2755583" y="210503"/>
                      </a:cubicBezTo>
                      <a:cubicBezTo>
                        <a:pt x="2770823" y="205740"/>
                        <a:pt x="2766060" y="185738"/>
                        <a:pt x="2769870" y="173355"/>
                      </a:cubicBezTo>
                      <a:cubicBezTo>
                        <a:pt x="3004185" y="445770"/>
                        <a:pt x="3154680" y="787718"/>
                        <a:pt x="3208973" y="1142048"/>
                      </a:cubicBezTo>
                      <a:cubicBezTo>
                        <a:pt x="3264218" y="1511618"/>
                        <a:pt x="3213735" y="1897380"/>
                        <a:pt x="3060383" y="2239328"/>
                      </a:cubicBezTo>
                      <a:cubicBezTo>
                        <a:pt x="2922270" y="2550795"/>
                        <a:pt x="2701290" y="2825115"/>
                        <a:pt x="2426018" y="3025140"/>
                      </a:cubicBezTo>
                      <a:cubicBezTo>
                        <a:pt x="2153603" y="3225165"/>
                        <a:pt x="1828800" y="3352800"/>
                        <a:pt x="1492568" y="3391852"/>
                      </a:cubicBezTo>
                      <a:cubicBezTo>
                        <a:pt x="1107757" y="3438525"/>
                        <a:pt x="709613" y="3365183"/>
                        <a:pt x="364807" y="3188018"/>
                      </a:cubicBezTo>
                      <a:cubicBezTo>
                        <a:pt x="235267" y="3119438"/>
                        <a:pt x="108585" y="3041333"/>
                        <a:pt x="0" y="2942273"/>
                      </a:cubicBezTo>
                      <a:cubicBezTo>
                        <a:pt x="32385" y="2931795"/>
                        <a:pt x="63817" y="2921318"/>
                        <a:pt x="96203" y="2910840"/>
                      </a:cubicBezTo>
                      <a:cubicBezTo>
                        <a:pt x="98108" y="2815590"/>
                        <a:pt x="95250" y="2720340"/>
                        <a:pt x="96203" y="2625090"/>
                      </a:cubicBezTo>
                      <a:cubicBezTo>
                        <a:pt x="82867" y="2628900"/>
                        <a:pt x="69533" y="2633663"/>
                        <a:pt x="56197" y="2637473"/>
                      </a:cubicBezTo>
                      <a:cubicBezTo>
                        <a:pt x="51435" y="2617470"/>
                        <a:pt x="46672" y="2596515"/>
                        <a:pt x="41910" y="2576513"/>
                      </a:cubicBezTo>
                      <a:cubicBezTo>
                        <a:pt x="63817" y="2568893"/>
                        <a:pt x="84772" y="2557463"/>
                        <a:pt x="104775" y="2546033"/>
                      </a:cubicBezTo>
                      <a:cubicBezTo>
                        <a:pt x="103822" y="2445068"/>
                        <a:pt x="103822" y="2344103"/>
                        <a:pt x="103822" y="2243138"/>
                      </a:cubicBezTo>
                      <a:cubicBezTo>
                        <a:pt x="92392" y="2245043"/>
                        <a:pt x="80963" y="2246948"/>
                        <a:pt x="69533" y="2249805"/>
                      </a:cubicBezTo>
                      <a:cubicBezTo>
                        <a:pt x="76200" y="2226945"/>
                        <a:pt x="83820" y="2204085"/>
                        <a:pt x="91440" y="2182178"/>
                      </a:cubicBezTo>
                      <a:cubicBezTo>
                        <a:pt x="95250" y="2171700"/>
                        <a:pt x="99060" y="2161223"/>
                        <a:pt x="101917" y="2150745"/>
                      </a:cubicBezTo>
                      <a:cubicBezTo>
                        <a:pt x="120015" y="2105025"/>
                        <a:pt x="144780" y="2063115"/>
                        <a:pt x="166688" y="2019300"/>
                      </a:cubicBezTo>
                      <a:cubicBezTo>
                        <a:pt x="165735" y="2063115"/>
                        <a:pt x="166688" y="2105978"/>
                        <a:pt x="167640" y="2149793"/>
                      </a:cubicBezTo>
                      <a:cubicBezTo>
                        <a:pt x="209550" y="2144078"/>
                        <a:pt x="249555" y="2131695"/>
                        <a:pt x="289560" y="2118360"/>
                      </a:cubicBezTo>
                      <a:cubicBezTo>
                        <a:pt x="321945" y="2106930"/>
                        <a:pt x="357188" y="2100263"/>
                        <a:pt x="386715" y="2082165"/>
                      </a:cubicBezTo>
                      <a:cubicBezTo>
                        <a:pt x="400050" y="2073593"/>
                        <a:pt x="396240" y="2056448"/>
                        <a:pt x="398145" y="2043113"/>
                      </a:cubicBezTo>
                      <a:cubicBezTo>
                        <a:pt x="399097" y="1982153"/>
                        <a:pt x="396240" y="1921193"/>
                        <a:pt x="400050" y="1860232"/>
                      </a:cubicBezTo>
                      <a:cubicBezTo>
                        <a:pt x="432435" y="1874520"/>
                        <a:pt x="467678" y="1884045"/>
                        <a:pt x="501968" y="1889760"/>
                      </a:cubicBezTo>
                      <a:cubicBezTo>
                        <a:pt x="501015" y="2179320"/>
                        <a:pt x="503872" y="2469833"/>
                        <a:pt x="501015" y="2759393"/>
                      </a:cubicBezTo>
                      <a:cubicBezTo>
                        <a:pt x="463868" y="2762250"/>
                        <a:pt x="426720" y="2766060"/>
                        <a:pt x="389572" y="2768918"/>
                      </a:cubicBezTo>
                      <a:cubicBezTo>
                        <a:pt x="389572" y="2688908"/>
                        <a:pt x="389572" y="2608898"/>
                        <a:pt x="389572" y="2528888"/>
                      </a:cubicBezTo>
                      <a:cubicBezTo>
                        <a:pt x="318135" y="2547938"/>
                        <a:pt x="250508" y="2575560"/>
                        <a:pt x="179070" y="2594610"/>
                      </a:cubicBezTo>
                      <a:cubicBezTo>
                        <a:pt x="169545" y="2642235"/>
                        <a:pt x="171450" y="2691765"/>
                        <a:pt x="172403" y="2740343"/>
                      </a:cubicBezTo>
                      <a:cubicBezTo>
                        <a:pt x="148590" y="2727960"/>
                        <a:pt x="124778" y="2714625"/>
                        <a:pt x="100965" y="2701290"/>
                      </a:cubicBezTo>
                      <a:cubicBezTo>
                        <a:pt x="104775" y="2726055"/>
                        <a:pt x="96203" y="2757488"/>
                        <a:pt x="118110" y="2774633"/>
                      </a:cubicBezTo>
                      <a:cubicBezTo>
                        <a:pt x="134303" y="2788920"/>
                        <a:pt x="153353" y="2801303"/>
                        <a:pt x="171450" y="2813685"/>
                      </a:cubicBezTo>
                      <a:cubicBezTo>
                        <a:pt x="170497" y="2836545"/>
                        <a:pt x="169545" y="2859405"/>
                        <a:pt x="169545" y="2882265"/>
                      </a:cubicBezTo>
                      <a:cubicBezTo>
                        <a:pt x="170497" y="2881313"/>
                        <a:pt x="171450" y="2880360"/>
                        <a:pt x="172403" y="2879408"/>
                      </a:cubicBezTo>
                      <a:cubicBezTo>
                        <a:pt x="216217" y="2867978"/>
                        <a:pt x="259080" y="2856548"/>
                        <a:pt x="301942" y="2842260"/>
                      </a:cubicBezTo>
                      <a:cubicBezTo>
                        <a:pt x="403860" y="2848928"/>
                        <a:pt x="508635" y="2851785"/>
                        <a:pt x="609600" y="2835593"/>
                      </a:cubicBezTo>
                      <a:cubicBezTo>
                        <a:pt x="757238" y="2801303"/>
                        <a:pt x="902018" y="2753678"/>
                        <a:pt x="1036320" y="2683193"/>
                      </a:cubicBezTo>
                      <a:cubicBezTo>
                        <a:pt x="1114425" y="2641283"/>
                        <a:pt x="1195388" y="2605088"/>
                        <a:pt x="1270635" y="2559368"/>
                      </a:cubicBezTo>
                      <a:cubicBezTo>
                        <a:pt x="1346835" y="2605088"/>
                        <a:pt x="1427798" y="2641283"/>
                        <a:pt x="1505903" y="2684145"/>
                      </a:cubicBezTo>
                      <a:cubicBezTo>
                        <a:pt x="1578293" y="2720340"/>
                        <a:pt x="1652588" y="2752725"/>
                        <a:pt x="1729740" y="2779395"/>
                      </a:cubicBezTo>
                      <a:cubicBezTo>
                        <a:pt x="1829753" y="2807018"/>
                        <a:pt x="1927860" y="2845118"/>
                        <a:pt x="2032635" y="2845118"/>
                      </a:cubicBezTo>
                      <a:cubicBezTo>
                        <a:pt x="2145983" y="2844165"/>
                        <a:pt x="2265998" y="2859405"/>
                        <a:pt x="2371725" y="2808923"/>
                      </a:cubicBezTo>
                      <a:cubicBezTo>
                        <a:pt x="2466023" y="2758440"/>
                        <a:pt x="2544128" y="2671763"/>
                        <a:pt x="2570798" y="2566035"/>
                      </a:cubicBezTo>
                      <a:cubicBezTo>
                        <a:pt x="2598420" y="2466975"/>
                        <a:pt x="2589848" y="2363153"/>
                        <a:pt x="2579370" y="2262188"/>
                      </a:cubicBezTo>
                      <a:cubicBezTo>
                        <a:pt x="2558415" y="2128838"/>
                        <a:pt x="2515553" y="1999298"/>
                        <a:pt x="2466023" y="1874520"/>
                      </a:cubicBezTo>
                      <a:cubicBezTo>
                        <a:pt x="2409825" y="1874520"/>
                        <a:pt x="2353628" y="1874520"/>
                        <a:pt x="2298383" y="1874520"/>
                      </a:cubicBezTo>
                      <a:cubicBezTo>
                        <a:pt x="2366010" y="1997393"/>
                        <a:pt x="2434590" y="2122170"/>
                        <a:pt x="2475548" y="2257425"/>
                      </a:cubicBezTo>
                      <a:cubicBezTo>
                        <a:pt x="2496503" y="2348865"/>
                        <a:pt x="2524125" y="2443163"/>
                        <a:pt x="2508885" y="2538413"/>
                      </a:cubicBezTo>
                      <a:cubicBezTo>
                        <a:pt x="2498408" y="2596515"/>
                        <a:pt x="2486025" y="2663190"/>
                        <a:pt x="2435543" y="2701290"/>
                      </a:cubicBezTo>
                      <a:cubicBezTo>
                        <a:pt x="2383155" y="2739390"/>
                        <a:pt x="2319338" y="2767965"/>
                        <a:pt x="2253615" y="2767965"/>
                      </a:cubicBezTo>
                      <a:cubicBezTo>
                        <a:pt x="2174558" y="2769870"/>
                        <a:pt x="2092643" y="2771775"/>
                        <a:pt x="2016443" y="2747010"/>
                      </a:cubicBezTo>
                      <a:cubicBezTo>
                        <a:pt x="1893570" y="2717483"/>
                        <a:pt x="1784032" y="2652713"/>
                        <a:pt x="1672590" y="2595563"/>
                      </a:cubicBezTo>
                      <a:cubicBezTo>
                        <a:pt x="1596390" y="2557463"/>
                        <a:pt x="1525905" y="2509838"/>
                        <a:pt x="1453515" y="2465070"/>
                      </a:cubicBezTo>
                      <a:cubicBezTo>
                        <a:pt x="1546860" y="2433638"/>
                        <a:pt x="1642110" y="2405063"/>
                        <a:pt x="1734503" y="2370773"/>
                      </a:cubicBezTo>
                      <a:cubicBezTo>
                        <a:pt x="1734503" y="2316480"/>
                        <a:pt x="1734503" y="2263140"/>
                        <a:pt x="1734503" y="2208848"/>
                      </a:cubicBezTo>
                      <a:cubicBezTo>
                        <a:pt x="1771650" y="2176463"/>
                        <a:pt x="1804988" y="2140268"/>
                        <a:pt x="1844040" y="2108835"/>
                      </a:cubicBezTo>
                      <a:cubicBezTo>
                        <a:pt x="1868805" y="2088832"/>
                        <a:pt x="1892618" y="2067878"/>
                        <a:pt x="1914525" y="2044065"/>
                      </a:cubicBezTo>
                      <a:cubicBezTo>
                        <a:pt x="1962150" y="1990725"/>
                        <a:pt x="2020253" y="1943100"/>
                        <a:pt x="2046923" y="1874520"/>
                      </a:cubicBezTo>
                      <a:cubicBezTo>
                        <a:pt x="1969770" y="1874520"/>
                        <a:pt x="1893570" y="1873568"/>
                        <a:pt x="1816418" y="1874520"/>
                      </a:cubicBezTo>
                      <a:cubicBezTo>
                        <a:pt x="1781175" y="1871663"/>
                        <a:pt x="1759268" y="1902143"/>
                        <a:pt x="1735455" y="1923098"/>
                      </a:cubicBezTo>
                      <a:cubicBezTo>
                        <a:pt x="1734503" y="1741170"/>
                        <a:pt x="1735455" y="1559243"/>
                        <a:pt x="1734503" y="1377315"/>
                      </a:cubicBezTo>
                      <a:cubicBezTo>
                        <a:pt x="1644968" y="1401128"/>
                        <a:pt x="1558290" y="1434465"/>
                        <a:pt x="1469707" y="1462088"/>
                      </a:cubicBezTo>
                      <a:cubicBezTo>
                        <a:pt x="1404938" y="1436370"/>
                        <a:pt x="1334453" y="1427798"/>
                        <a:pt x="1269682" y="1402080"/>
                      </a:cubicBezTo>
                      <a:cubicBezTo>
                        <a:pt x="1345882" y="1377315"/>
                        <a:pt x="1422082" y="1352550"/>
                        <a:pt x="1498282" y="1325880"/>
                      </a:cubicBezTo>
                      <a:cubicBezTo>
                        <a:pt x="1500188" y="1333500"/>
                        <a:pt x="1503998" y="1347788"/>
                        <a:pt x="1505903" y="1355407"/>
                      </a:cubicBezTo>
                      <a:cubicBezTo>
                        <a:pt x="1548765" y="1356360"/>
                        <a:pt x="1592580" y="1356360"/>
                        <a:pt x="1635443" y="1355407"/>
                      </a:cubicBezTo>
                      <a:cubicBezTo>
                        <a:pt x="1628775" y="1333500"/>
                        <a:pt x="1622107" y="1311593"/>
                        <a:pt x="1615440" y="1289685"/>
                      </a:cubicBezTo>
                      <a:cubicBezTo>
                        <a:pt x="1672590" y="1272540"/>
                        <a:pt x="1729740" y="1251585"/>
                        <a:pt x="1786890" y="1231582"/>
                      </a:cubicBezTo>
                      <a:cubicBezTo>
                        <a:pt x="1787843" y="1240155"/>
                        <a:pt x="1788795" y="1256348"/>
                        <a:pt x="1788795" y="1263968"/>
                      </a:cubicBezTo>
                      <a:cubicBezTo>
                        <a:pt x="1862138" y="1264920"/>
                        <a:pt x="1936432" y="1264920"/>
                        <a:pt x="2009775" y="1263968"/>
                      </a:cubicBezTo>
                      <a:cubicBezTo>
                        <a:pt x="2012632" y="1428750"/>
                        <a:pt x="2010728" y="1592580"/>
                        <a:pt x="2010728" y="1757363"/>
                      </a:cubicBezTo>
                      <a:cubicBezTo>
                        <a:pt x="2053590" y="1760220"/>
                        <a:pt x="2096453" y="1760220"/>
                        <a:pt x="2139315" y="1759268"/>
                      </a:cubicBezTo>
                      <a:cubicBezTo>
                        <a:pt x="2140268" y="1594485"/>
                        <a:pt x="2138363" y="1428750"/>
                        <a:pt x="2140268" y="1263968"/>
                      </a:cubicBezTo>
                      <a:cubicBezTo>
                        <a:pt x="2214563" y="1263968"/>
                        <a:pt x="2288858" y="1264920"/>
                        <a:pt x="2363153" y="1263968"/>
                      </a:cubicBezTo>
                      <a:cubicBezTo>
                        <a:pt x="2363153" y="1243965"/>
                        <a:pt x="2363153" y="1223963"/>
                        <a:pt x="2363153" y="1203007"/>
                      </a:cubicBezTo>
                      <a:cubicBezTo>
                        <a:pt x="2199323" y="1202055"/>
                        <a:pt x="2035493" y="1201103"/>
                        <a:pt x="1872615" y="1203007"/>
                      </a:cubicBezTo>
                      <a:cubicBezTo>
                        <a:pt x="1934528" y="1180148"/>
                        <a:pt x="2004060" y="1171575"/>
                        <a:pt x="2057400" y="1129665"/>
                      </a:cubicBezTo>
                      <a:lnTo>
                        <a:pt x="2062163" y="1126807"/>
                      </a:lnTo>
                      <a:cubicBezTo>
                        <a:pt x="2061210" y="820103"/>
                        <a:pt x="2062163" y="513397"/>
                        <a:pt x="2062163" y="207645"/>
                      </a:cubicBezTo>
                      <a:cubicBezTo>
                        <a:pt x="2087880" y="203835"/>
                        <a:pt x="2113598" y="200978"/>
                        <a:pt x="2139315" y="197167"/>
                      </a:cubicBezTo>
                      <a:cubicBezTo>
                        <a:pt x="2140268" y="268605"/>
                        <a:pt x="2139315" y="340995"/>
                        <a:pt x="2140268" y="412433"/>
                      </a:cubicBezTo>
                      <a:cubicBezTo>
                        <a:pt x="2196465" y="400050"/>
                        <a:pt x="2249805" y="378142"/>
                        <a:pt x="2305050" y="360997"/>
                      </a:cubicBezTo>
                      <a:cubicBezTo>
                        <a:pt x="2331720" y="352425"/>
                        <a:pt x="2359343" y="345758"/>
                        <a:pt x="2383155" y="332422"/>
                      </a:cubicBezTo>
                      <a:cubicBezTo>
                        <a:pt x="2389823" y="300038"/>
                        <a:pt x="2386013" y="266700"/>
                        <a:pt x="2386965" y="234315"/>
                      </a:cubicBezTo>
                      <a:cubicBezTo>
                        <a:pt x="2403158" y="242888"/>
                        <a:pt x="2418398" y="250508"/>
                        <a:pt x="2434590" y="259080"/>
                      </a:cubicBezTo>
                      <a:cubicBezTo>
                        <a:pt x="2434590" y="278130"/>
                        <a:pt x="2435543" y="297180"/>
                        <a:pt x="2435543" y="315278"/>
                      </a:cubicBezTo>
                      <a:cubicBezTo>
                        <a:pt x="2448878" y="311467"/>
                        <a:pt x="2462213" y="307658"/>
                        <a:pt x="2475548" y="304800"/>
                      </a:cubicBezTo>
                      <a:cubicBezTo>
                        <a:pt x="2480310" y="317183"/>
                        <a:pt x="2486025" y="329565"/>
                        <a:pt x="2490788" y="341947"/>
                      </a:cubicBezTo>
                      <a:cubicBezTo>
                        <a:pt x="2473643" y="347663"/>
                        <a:pt x="2456498" y="353378"/>
                        <a:pt x="2440305" y="361950"/>
                      </a:cubicBezTo>
                      <a:cubicBezTo>
                        <a:pt x="2431733" y="384810"/>
                        <a:pt x="2434590" y="409575"/>
                        <a:pt x="2433638" y="433388"/>
                      </a:cubicBezTo>
                      <a:cubicBezTo>
                        <a:pt x="2434590" y="520065"/>
                        <a:pt x="2431733" y="606743"/>
                        <a:pt x="2435543" y="693420"/>
                      </a:cubicBezTo>
                      <a:cubicBezTo>
                        <a:pt x="2451735" y="688657"/>
                        <a:pt x="2467928" y="683895"/>
                        <a:pt x="2483168" y="679132"/>
                      </a:cubicBezTo>
                      <a:cubicBezTo>
                        <a:pt x="2480310" y="694372"/>
                        <a:pt x="2478405" y="709613"/>
                        <a:pt x="2475548" y="724853"/>
                      </a:cubicBezTo>
                      <a:cubicBezTo>
                        <a:pt x="2462213" y="729615"/>
                        <a:pt x="2448878" y="734378"/>
                        <a:pt x="2435543" y="739140"/>
                      </a:cubicBezTo>
                      <a:cubicBezTo>
                        <a:pt x="2433638" y="772478"/>
                        <a:pt x="2433638" y="805815"/>
                        <a:pt x="2433638" y="838200"/>
                      </a:cubicBezTo>
                      <a:cubicBezTo>
                        <a:pt x="2419350" y="867728"/>
                        <a:pt x="2403158" y="895350"/>
                        <a:pt x="2386013" y="922972"/>
                      </a:cubicBezTo>
                      <a:cubicBezTo>
                        <a:pt x="2386013" y="867728"/>
                        <a:pt x="2386013" y="811530"/>
                        <a:pt x="2385060" y="756285"/>
                      </a:cubicBezTo>
                      <a:cubicBezTo>
                        <a:pt x="2302193" y="780097"/>
                        <a:pt x="2219325" y="805815"/>
                        <a:pt x="2139315" y="838200"/>
                      </a:cubicBezTo>
                      <a:cubicBezTo>
                        <a:pt x="2142173" y="926782"/>
                        <a:pt x="2133600" y="1016318"/>
                        <a:pt x="2145030" y="1104900"/>
                      </a:cubicBezTo>
                      <a:cubicBezTo>
                        <a:pt x="2143125" y="1109663"/>
                        <a:pt x="2140268" y="1118235"/>
                        <a:pt x="2138363" y="1122998"/>
                      </a:cubicBezTo>
                      <a:cubicBezTo>
                        <a:pt x="2218373" y="1103948"/>
                        <a:pt x="2295525" y="1072515"/>
                        <a:pt x="2374583" y="1048703"/>
                      </a:cubicBezTo>
                      <a:cubicBezTo>
                        <a:pt x="2410778" y="1048703"/>
                        <a:pt x="2447925" y="1050607"/>
                        <a:pt x="2485073" y="1050607"/>
                      </a:cubicBezTo>
                      <a:cubicBezTo>
                        <a:pt x="2490788" y="1030605"/>
                        <a:pt x="2496503" y="1011555"/>
                        <a:pt x="2503170" y="991553"/>
                      </a:cubicBezTo>
                      <a:cubicBezTo>
                        <a:pt x="2539365" y="980122"/>
                        <a:pt x="2574608" y="965835"/>
                        <a:pt x="2606993" y="946785"/>
                      </a:cubicBezTo>
                      <a:cubicBezTo>
                        <a:pt x="2604135" y="859155"/>
                        <a:pt x="2610803" y="771525"/>
                        <a:pt x="2603183" y="684847"/>
                      </a:cubicBezTo>
                      <a:cubicBezTo>
                        <a:pt x="2598420" y="685800"/>
                        <a:pt x="2589848" y="687705"/>
                        <a:pt x="2585085" y="688657"/>
                      </a:cubicBezTo>
                      <a:cubicBezTo>
                        <a:pt x="2585085" y="674370"/>
                        <a:pt x="2585085" y="661035"/>
                        <a:pt x="2586038" y="646747"/>
                      </a:cubicBezTo>
                      <a:cubicBezTo>
                        <a:pt x="2612708" y="633413"/>
                        <a:pt x="2606040" y="600075"/>
                        <a:pt x="2606993" y="575310"/>
                      </a:cubicBezTo>
                      <a:cubicBezTo>
                        <a:pt x="2604135" y="485775"/>
                        <a:pt x="2610803" y="395288"/>
                        <a:pt x="2603183" y="305753"/>
                      </a:cubicBezTo>
                      <a:cubicBezTo>
                        <a:pt x="2584133" y="311467"/>
                        <a:pt x="2565083" y="318135"/>
                        <a:pt x="2546033" y="323850"/>
                      </a:cubicBezTo>
                      <a:cubicBezTo>
                        <a:pt x="2539365" y="311467"/>
                        <a:pt x="2533650" y="300038"/>
                        <a:pt x="2526983" y="287655"/>
                      </a:cubicBezTo>
                      <a:cubicBezTo>
                        <a:pt x="2551748" y="279083"/>
                        <a:pt x="2577465" y="273367"/>
                        <a:pt x="2600325" y="260033"/>
                      </a:cubicBezTo>
                      <a:cubicBezTo>
                        <a:pt x="2607945" y="241935"/>
                        <a:pt x="2606040" y="222885"/>
                        <a:pt x="2606993" y="203835"/>
                      </a:cubicBezTo>
                      <a:cubicBezTo>
                        <a:pt x="2602230" y="136208"/>
                        <a:pt x="2602230" y="67628"/>
                        <a:pt x="2603183" y="0"/>
                      </a:cubicBezTo>
                      <a:close/>
                      <a:moveTo>
                        <a:pt x="2644140" y="292417"/>
                      </a:moveTo>
                      <a:cubicBezTo>
                        <a:pt x="2635568" y="341947"/>
                        <a:pt x="2640330" y="392430"/>
                        <a:pt x="2639378" y="442913"/>
                      </a:cubicBezTo>
                      <a:cubicBezTo>
                        <a:pt x="2640330" y="502920"/>
                        <a:pt x="2635568" y="563880"/>
                        <a:pt x="2643188" y="623888"/>
                      </a:cubicBezTo>
                      <a:cubicBezTo>
                        <a:pt x="2684145" y="609600"/>
                        <a:pt x="2733675" y="605790"/>
                        <a:pt x="2767013" y="576263"/>
                      </a:cubicBezTo>
                      <a:cubicBezTo>
                        <a:pt x="2769870" y="468630"/>
                        <a:pt x="2767965" y="360997"/>
                        <a:pt x="2767965" y="254317"/>
                      </a:cubicBezTo>
                      <a:cubicBezTo>
                        <a:pt x="2725103" y="262890"/>
                        <a:pt x="2685098" y="278130"/>
                        <a:pt x="2644140" y="292417"/>
                      </a:cubicBezTo>
                      <a:close/>
                      <a:moveTo>
                        <a:pt x="2157413" y="452438"/>
                      </a:moveTo>
                      <a:cubicBezTo>
                        <a:pt x="2134553" y="455295"/>
                        <a:pt x="2138363" y="482917"/>
                        <a:pt x="2137410" y="500063"/>
                      </a:cubicBezTo>
                      <a:cubicBezTo>
                        <a:pt x="2139315" y="595313"/>
                        <a:pt x="2134553" y="690563"/>
                        <a:pt x="2140268" y="785813"/>
                      </a:cubicBezTo>
                      <a:lnTo>
                        <a:pt x="2147888" y="788670"/>
                      </a:lnTo>
                      <a:cubicBezTo>
                        <a:pt x="2212658" y="771525"/>
                        <a:pt x="2274570" y="745807"/>
                        <a:pt x="2339340" y="727710"/>
                      </a:cubicBezTo>
                      <a:cubicBezTo>
                        <a:pt x="2356485" y="721043"/>
                        <a:pt x="2386965" y="716280"/>
                        <a:pt x="2384108" y="691515"/>
                      </a:cubicBezTo>
                      <a:cubicBezTo>
                        <a:pt x="2384108" y="587693"/>
                        <a:pt x="2385060" y="483870"/>
                        <a:pt x="2383155" y="380047"/>
                      </a:cubicBezTo>
                      <a:cubicBezTo>
                        <a:pt x="2306955" y="401003"/>
                        <a:pt x="2232660" y="427672"/>
                        <a:pt x="2157413" y="452438"/>
                      </a:cubicBezTo>
                      <a:close/>
                      <a:moveTo>
                        <a:pt x="2644140" y="672465"/>
                      </a:moveTo>
                      <a:cubicBezTo>
                        <a:pt x="2636520" y="700088"/>
                        <a:pt x="2640330" y="728663"/>
                        <a:pt x="2639378" y="756285"/>
                      </a:cubicBezTo>
                      <a:cubicBezTo>
                        <a:pt x="2641283" y="822960"/>
                        <a:pt x="2636520" y="890588"/>
                        <a:pt x="2642235" y="957263"/>
                      </a:cubicBezTo>
                      <a:cubicBezTo>
                        <a:pt x="2684145" y="947738"/>
                        <a:pt x="2724150" y="933450"/>
                        <a:pt x="2764155" y="918210"/>
                      </a:cubicBezTo>
                      <a:cubicBezTo>
                        <a:pt x="2771775" y="822007"/>
                        <a:pt x="2766060" y="725805"/>
                        <a:pt x="2767013" y="628650"/>
                      </a:cubicBezTo>
                      <a:cubicBezTo>
                        <a:pt x="2726055" y="641985"/>
                        <a:pt x="2682240" y="652463"/>
                        <a:pt x="2644140" y="672465"/>
                      </a:cubicBezTo>
                      <a:close/>
                      <a:moveTo>
                        <a:pt x="2558415" y="1291590"/>
                      </a:moveTo>
                      <a:cubicBezTo>
                        <a:pt x="2503170" y="1348740"/>
                        <a:pt x="2487930" y="1432560"/>
                        <a:pt x="2488883" y="1509713"/>
                      </a:cubicBezTo>
                      <a:cubicBezTo>
                        <a:pt x="2489835" y="1576388"/>
                        <a:pt x="2512695" y="1647825"/>
                        <a:pt x="2566988" y="1689735"/>
                      </a:cubicBezTo>
                      <a:cubicBezTo>
                        <a:pt x="2656523" y="1760220"/>
                        <a:pt x="2776538" y="1775460"/>
                        <a:pt x="2887027" y="1760220"/>
                      </a:cubicBezTo>
                      <a:cubicBezTo>
                        <a:pt x="2946083" y="1749743"/>
                        <a:pt x="3005138" y="1727835"/>
                        <a:pt x="3048000" y="1685925"/>
                      </a:cubicBezTo>
                      <a:cubicBezTo>
                        <a:pt x="3087052" y="1646873"/>
                        <a:pt x="3099435" y="1589723"/>
                        <a:pt x="3103245" y="1536382"/>
                      </a:cubicBezTo>
                      <a:cubicBezTo>
                        <a:pt x="3060383" y="1535430"/>
                        <a:pt x="3017520" y="1535430"/>
                        <a:pt x="2975610" y="1536382"/>
                      </a:cubicBezTo>
                      <a:cubicBezTo>
                        <a:pt x="2970848" y="1581150"/>
                        <a:pt x="2967038" y="1632585"/>
                        <a:pt x="2929890" y="1663065"/>
                      </a:cubicBezTo>
                      <a:cubicBezTo>
                        <a:pt x="2841308" y="1733550"/>
                        <a:pt x="2679383" y="1710690"/>
                        <a:pt x="2638425" y="1597343"/>
                      </a:cubicBezTo>
                      <a:cubicBezTo>
                        <a:pt x="2614613" y="1520190"/>
                        <a:pt x="2617470" y="1433513"/>
                        <a:pt x="2645093" y="1358265"/>
                      </a:cubicBezTo>
                      <a:cubicBezTo>
                        <a:pt x="2686050" y="1257300"/>
                        <a:pt x="2822258" y="1233488"/>
                        <a:pt x="2912745" y="1277303"/>
                      </a:cubicBezTo>
                      <a:cubicBezTo>
                        <a:pt x="2959418" y="1300163"/>
                        <a:pt x="2970848" y="1354455"/>
                        <a:pt x="2978468" y="1401128"/>
                      </a:cubicBezTo>
                      <a:cubicBezTo>
                        <a:pt x="3018473" y="1400175"/>
                        <a:pt x="3058477" y="1400175"/>
                        <a:pt x="3098483" y="1401128"/>
                      </a:cubicBezTo>
                      <a:cubicBezTo>
                        <a:pt x="3098483" y="1356360"/>
                        <a:pt x="3088958" y="1309688"/>
                        <a:pt x="3055620" y="1277303"/>
                      </a:cubicBezTo>
                      <a:cubicBezTo>
                        <a:pt x="2992755" y="1214438"/>
                        <a:pt x="2899410" y="1193482"/>
                        <a:pt x="2813685" y="1195388"/>
                      </a:cubicBezTo>
                      <a:cubicBezTo>
                        <a:pt x="2721293" y="1195388"/>
                        <a:pt x="2623185" y="1223010"/>
                        <a:pt x="2558415" y="1291590"/>
                      </a:cubicBezTo>
                      <a:close/>
                      <a:moveTo>
                        <a:pt x="181928" y="2220278"/>
                      </a:moveTo>
                      <a:cubicBezTo>
                        <a:pt x="180022" y="2225993"/>
                        <a:pt x="175260" y="2236470"/>
                        <a:pt x="173355" y="2242185"/>
                      </a:cubicBezTo>
                      <a:cubicBezTo>
                        <a:pt x="177165" y="2336483"/>
                        <a:pt x="165735" y="2432685"/>
                        <a:pt x="180022" y="2526030"/>
                      </a:cubicBezTo>
                      <a:cubicBezTo>
                        <a:pt x="241935" y="2503170"/>
                        <a:pt x="305753" y="2484120"/>
                        <a:pt x="368618" y="2463165"/>
                      </a:cubicBezTo>
                      <a:cubicBezTo>
                        <a:pt x="374332" y="2461260"/>
                        <a:pt x="385763" y="2456498"/>
                        <a:pt x="390525" y="2453640"/>
                      </a:cubicBezTo>
                      <a:cubicBezTo>
                        <a:pt x="390525" y="2352675"/>
                        <a:pt x="392430" y="2252663"/>
                        <a:pt x="389572" y="2151698"/>
                      </a:cubicBezTo>
                      <a:cubicBezTo>
                        <a:pt x="320040" y="2173605"/>
                        <a:pt x="251460" y="2197418"/>
                        <a:pt x="181928" y="2220278"/>
                      </a:cubicBezTo>
                      <a:close/>
                    </a:path>
                  </a:pathLst>
                </a:custGeom>
                <a:solidFill>
                  <a:srgbClr val="A4BFE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77" name="任意多边形: 形状 176"/>
                <p:cNvSpPr/>
                <p:nvPr/>
              </p:nvSpPr>
              <p:spPr>
                <a:xfrm>
                  <a:off x="4342142" y="3014447"/>
                  <a:ext cx="585139" cy="602195"/>
                </a:xfrm>
                <a:custGeom>
                  <a:avLst/>
                  <a:gdLst>
                    <a:gd name="connsiteX0" fmla="*/ 99364 w 585139"/>
                    <a:gd name="connsiteY0" fmla="*/ 68795 h 602195"/>
                    <a:gd name="connsiteX1" fmla="*/ 400354 w 585139"/>
                    <a:gd name="connsiteY1" fmla="*/ 12598 h 602195"/>
                    <a:gd name="connsiteX2" fmla="*/ 529894 w 585139"/>
                    <a:gd name="connsiteY2" fmla="*/ 93560 h 602195"/>
                    <a:gd name="connsiteX3" fmla="*/ 529894 w 585139"/>
                    <a:gd name="connsiteY3" fmla="*/ 296443 h 602195"/>
                    <a:gd name="connsiteX4" fmla="*/ 124129 w 585139"/>
                    <a:gd name="connsiteY4" fmla="*/ 298348 h 602195"/>
                    <a:gd name="connsiteX5" fmla="*/ 166992 w 585139"/>
                    <a:gd name="connsiteY5" fmla="*/ 445033 h 602195"/>
                    <a:gd name="connsiteX6" fmla="*/ 389877 w 585139"/>
                    <a:gd name="connsiteY6" fmla="*/ 485038 h 602195"/>
                    <a:gd name="connsiteX7" fmla="*/ 462267 w 585139"/>
                    <a:gd name="connsiteY7" fmla="*/ 390740 h 602195"/>
                    <a:gd name="connsiteX8" fmla="*/ 585139 w 585139"/>
                    <a:gd name="connsiteY8" fmla="*/ 390740 h 602195"/>
                    <a:gd name="connsiteX9" fmla="*/ 541325 w 585139"/>
                    <a:gd name="connsiteY9" fmla="*/ 504088 h 602195"/>
                    <a:gd name="connsiteX10" fmla="*/ 566089 w 585139"/>
                    <a:gd name="connsiteY10" fmla="*/ 502183 h 602195"/>
                    <a:gd name="connsiteX11" fmla="*/ 261289 w 585139"/>
                    <a:gd name="connsiteY11" fmla="*/ 602195 h 602195"/>
                    <a:gd name="connsiteX12" fmla="*/ 91744 w 585139"/>
                    <a:gd name="connsiteY12" fmla="*/ 521233 h 602195"/>
                    <a:gd name="connsiteX13" fmla="*/ 3162 w 585139"/>
                    <a:gd name="connsiteY13" fmla="*/ 248818 h 602195"/>
                    <a:gd name="connsiteX14" fmla="*/ 99364 w 585139"/>
                    <a:gd name="connsiteY14" fmla="*/ 68795 h 602195"/>
                    <a:gd name="connsiteX15" fmla="*/ 195567 w 585139"/>
                    <a:gd name="connsiteY15" fmla="*/ 117373 h 602195"/>
                    <a:gd name="connsiteX16" fmla="*/ 130797 w 585139"/>
                    <a:gd name="connsiteY16" fmla="*/ 212623 h 602195"/>
                    <a:gd name="connsiteX17" fmla="*/ 447027 w 585139"/>
                    <a:gd name="connsiteY17" fmla="*/ 213575 h 602195"/>
                    <a:gd name="connsiteX18" fmla="*/ 392735 w 585139"/>
                    <a:gd name="connsiteY18" fmla="*/ 113563 h 602195"/>
                    <a:gd name="connsiteX19" fmla="*/ 195567 w 585139"/>
                    <a:gd name="connsiteY19" fmla="*/ 117373 h 602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5139" h="602195">
                      <a:moveTo>
                        <a:pt x="99364" y="68795"/>
                      </a:moveTo>
                      <a:cubicBezTo>
                        <a:pt x="181279" y="215"/>
                        <a:pt x="299389" y="-14072"/>
                        <a:pt x="400354" y="12598"/>
                      </a:cubicBezTo>
                      <a:cubicBezTo>
                        <a:pt x="450837" y="25933"/>
                        <a:pt x="490842" y="60223"/>
                        <a:pt x="529894" y="93560"/>
                      </a:cubicBezTo>
                      <a:cubicBezTo>
                        <a:pt x="527989" y="161188"/>
                        <a:pt x="527037" y="228815"/>
                        <a:pt x="529894" y="296443"/>
                      </a:cubicBezTo>
                      <a:cubicBezTo>
                        <a:pt x="394639" y="301205"/>
                        <a:pt x="259384" y="297395"/>
                        <a:pt x="124129" y="298348"/>
                      </a:cubicBezTo>
                      <a:cubicBezTo>
                        <a:pt x="126987" y="348830"/>
                        <a:pt x="130797" y="405028"/>
                        <a:pt x="166992" y="445033"/>
                      </a:cubicBezTo>
                      <a:cubicBezTo>
                        <a:pt x="222237" y="505040"/>
                        <a:pt x="317487" y="517423"/>
                        <a:pt x="389877" y="485038"/>
                      </a:cubicBezTo>
                      <a:cubicBezTo>
                        <a:pt x="428929" y="468845"/>
                        <a:pt x="447027" y="426935"/>
                        <a:pt x="462267" y="390740"/>
                      </a:cubicBezTo>
                      <a:cubicBezTo>
                        <a:pt x="503225" y="388835"/>
                        <a:pt x="544182" y="388835"/>
                        <a:pt x="585139" y="390740"/>
                      </a:cubicBezTo>
                      <a:cubicBezTo>
                        <a:pt x="574662" y="429793"/>
                        <a:pt x="559422" y="467893"/>
                        <a:pt x="541325" y="504088"/>
                      </a:cubicBezTo>
                      <a:cubicBezTo>
                        <a:pt x="547992" y="503135"/>
                        <a:pt x="560375" y="502183"/>
                        <a:pt x="566089" y="502183"/>
                      </a:cubicBezTo>
                      <a:cubicBezTo>
                        <a:pt x="465125" y="536473"/>
                        <a:pt x="363207" y="568858"/>
                        <a:pt x="261289" y="602195"/>
                      </a:cubicBezTo>
                      <a:cubicBezTo>
                        <a:pt x="203187" y="580288"/>
                        <a:pt x="138417" y="566000"/>
                        <a:pt x="91744" y="521233"/>
                      </a:cubicBezTo>
                      <a:cubicBezTo>
                        <a:pt x="13639" y="455510"/>
                        <a:pt x="-9221" y="345973"/>
                        <a:pt x="3162" y="248818"/>
                      </a:cubicBezTo>
                      <a:cubicBezTo>
                        <a:pt x="10782" y="177380"/>
                        <a:pt x="44119" y="111658"/>
                        <a:pt x="99364" y="68795"/>
                      </a:cubicBezTo>
                      <a:close/>
                      <a:moveTo>
                        <a:pt x="195567" y="117373"/>
                      </a:moveTo>
                      <a:cubicBezTo>
                        <a:pt x="161277" y="138328"/>
                        <a:pt x="144132" y="176428"/>
                        <a:pt x="130797" y="212623"/>
                      </a:cubicBezTo>
                      <a:cubicBezTo>
                        <a:pt x="236525" y="215480"/>
                        <a:pt x="341300" y="214528"/>
                        <a:pt x="447027" y="213575"/>
                      </a:cubicBezTo>
                      <a:cubicBezTo>
                        <a:pt x="439407" y="176428"/>
                        <a:pt x="427025" y="134518"/>
                        <a:pt x="392735" y="113563"/>
                      </a:cubicBezTo>
                      <a:cubicBezTo>
                        <a:pt x="333679" y="76415"/>
                        <a:pt x="252717" y="80225"/>
                        <a:pt x="195567" y="117373"/>
                      </a:cubicBezTo>
                      <a:close/>
                    </a:path>
                  </a:pathLst>
                </a:custGeom>
                <a:solidFill>
                  <a:srgbClr val="A4BFE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78" name="任意多边形: 形状 177"/>
                <p:cNvSpPr/>
                <p:nvPr/>
              </p:nvSpPr>
              <p:spPr>
                <a:xfrm>
                  <a:off x="5036819" y="3288030"/>
                  <a:ext cx="361950" cy="183832"/>
                </a:xfrm>
                <a:custGeom>
                  <a:avLst/>
                  <a:gdLst>
                    <a:gd name="connsiteX0" fmla="*/ 36195 w 361950"/>
                    <a:gd name="connsiteY0" fmla="*/ 42863 h 183832"/>
                    <a:gd name="connsiteX1" fmla="*/ 175260 w 361950"/>
                    <a:gd name="connsiteY1" fmla="*/ 0 h 183832"/>
                    <a:gd name="connsiteX2" fmla="*/ 361950 w 361950"/>
                    <a:gd name="connsiteY2" fmla="*/ 63817 h 183832"/>
                    <a:gd name="connsiteX3" fmla="*/ 0 w 361950"/>
                    <a:gd name="connsiteY3" fmla="*/ 183832 h 183832"/>
                    <a:gd name="connsiteX4" fmla="*/ 36195 w 361950"/>
                    <a:gd name="connsiteY4" fmla="*/ 42863 h 18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83832">
                      <a:moveTo>
                        <a:pt x="36195" y="42863"/>
                      </a:moveTo>
                      <a:cubicBezTo>
                        <a:pt x="83820" y="31432"/>
                        <a:pt x="130493" y="17145"/>
                        <a:pt x="175260" y="0"/>
                      </a:cubicBezTo>
                      <a:cubicBezTo>
                        <a:pt x="235268" y="28575"/>
                        <a:pt x="300038" y="41910"/>
                        <a:pt x="361950" y="63817"/>
                      </a:cubicBezTo>
                      <a:cubicBezTo>
                        <a:pt x="241935" y="103822"/>
                        <a:pt x="120968" y="144780"/>
                        <a:pt x="0" y="183832"/>
                      </a:cubicBezTo>
                      <a:cubicBezTo>
                        <a:pt x="13335" y="137160"/>
                        <a:pt x="21908" y="89535"/>
                        <a:pt x="36195" y="42863"/>
                      </a:cubicBezTo>
                      <a:close/>
                    </a:path>
                  </a:pathLst>
                </a:custGeom>
                <a:solidFill>
                  <a:srgbClr val="A4BFE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grpSp>
          <p:grpSp>
            <p:nvGrpSpPr>
              <p:cNvPr id="138" name="图形 175"/>
              <p:cNvGrpSpPr/>
              <p:nvPr/>
            </p:nvGrpSpPr>
            <p:grpSpPr>
              <a:xfrm>
                <a:off x="4881562" y="1744027"/>
                <a:ext cx="1949767" cy="1644967"/>
                <a:chOff x="4881562" y="1744027"/>
                <a:chExt cx="1949767" cy="1644967"/>
              </a:xfrm>
              <a:solidFill>
                <a:srgbClr val="A52223"/>
              </a:solidFill>
            </p:grpSpPr>
            <p:sp>
              <p:nvSpPr>
                <p:cNvPr id="161" name="任意多边形: 形状 160"/>
                <p:cNvSpPr/>
                <p:nvPr/>
              </p:nvSpPr>
              <p:spPr>
                <a:xfrm>
                  <a:off x="6700836" y="1744027"/>
                  <a:ext cx="130492" cy="349567"/>
                </a:xfrm>
                <a:custGeom>
                  <a:avLst/>
                  <a:gdLst>
                    <a:gd name="connsiteX0" fmla="*/ 6668 w 130492"/>
                    <a:gd name="connsiteY0" fmla="*/ 38100 h 349567"/>
                    <a:gd name="connsiteX1" fmla="*/ 125730 w 130492"/>
                    <a:gd name="connsiteY1" fmla="*/ 0 h 349567"/>
                    <a:gd name="connsiteX2" fmla="*/ 130493 w 130492"/>
                    <a:gd name="connsiteY2" fmla="*/ 277177 h 349567"/>
                    <a:gd name="connsiteX3" fmla="*/ 116205 w 130492"/>
                    <a:gd name="connsiteY3" fmla="*/ 314325 h 349567"/>
                    <a:gd name="connsiteX4" fmla="*/ 3810 w 130492"/>
                    <a:gd name="connsiteY4" fmla="*/ 349567 h 349567"/>
                    <a:gd name="connsiteX5" fmla="*/ 0 w 130492"/>
                    <a:gd name="connsiteY5" fmla="*/ 138113 h 349567"/>
                    <a:gd name="connsiteX6" fmla="*/ 6668 w 130492"/>
                    <a:gd name="connsiteY6" fmla="*/ 38100 h 34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 h="349567">
                      <a:moveTo>
                        <a:pt x="6668" y="38100"/>
                      </a:moveTo>
                      <a:cubicBezTo>
                        <a:pt x="46672" y="25717"/>
                        <a:pt x="85725" y="11430"/>
                        <a:pt x="125730" y="0"/>
                      </a:cubicBezTo>
                      <a:cubicBezTo>
                        <a:pt x="133350" y="92392"/>
                        <a:pt x="127635" y="184785"/>
                        <a:pt x="130493" y="277177"/>
                      </a:cubicBezTo>
                      <a:cubicBezTo>
                        <a:pt x="126682" y="289560"/>
                        <a:pt x="132397" y="309563"/>
                        <a:pt x="116205" y="314325"/>
                      </a:cubicBezTo>
                      <a:cubicBezTo>
                        <a:pt x="80010" y="329565"/>
                        <a:pt x="42863" y="342900"/>
                        <a:pt x="3810" y="349567"/>
                      </a:cubicBezTo>
                      <a:cubicBezTo>
                        <a:pt x="-3810" y="279082"/>
                        <a:pt x="2857" y="208597"/>
                        <a:pt x="0" y="138113"/>
                      </a:cubicBezTo>
                      <a:cubicBezTo>
                        <a:pt x="953" y="104775"/>
                        <a:pt x="-953" y="71438"/>
                        <a:pt x="6668" y="38100"/>
                      </a:cubicBezTo>
                      <a:close/>
                    </a:path>
                  </a:pathLst>
                </a:custGeom>
                <a:solidFill>
                  <a:srgbClr val="A5222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66" name="任意多边形: 形状 165"/>
                <p:cNvSpPr/>
                <p:nvPr/>
              </p:nvSpPr>
              <p:spPr>
                <a:xfrm>
                  <a:off x="6493192" y="1820756"/>
                  <a:ext cx="171450" cy="342370"/>
                </a:xfrm>
                <a:custGeom>
                  <a:avLst/>
                  <a:gdLst>
                    <a:gd name="connsiteX0" fmla="*/ 0 w 171450"/>
                    <a:gd name="connsiteY0" fmla="*/ 58526 h 342370"/>
                    <a:gd name="connsiteX1" fmla="*/ 143827 w 171450"/>
                    <a:gd name="connsiteY1" fmla="*/ 423 h 342370"/>
                    <a:gd name="connsiteX2" fmla="*/ 171450 w 171450"/>
                    <a:gd name="connsiteY2" fmla="*/ 423 h 342370"/>
                    <a:gd name="connsiteX3" fmla="*/ 171450 w 171450"/>
                    <a:gd name="connsiteY3" fmla="*/ 26141 h 342370"/>
                    <a:gd name="connsiteX4" fmla="*/ 171450 w 171450"/>
                    <a:gd name="connsiteY4" fmla="*/ 231881 h 342370"/>
                    <a:gd name="connsiteX5" fmla="*/ 164782 w 171450"/>
                    <a:gd name="connsiteY5" fmla="*/ 288078 h 342370"/>
                    <a:gd name="connsiteX6" fmla="*/ 91440 w 171450"/>
                    <a:gd name="connsiteY6" fmla="*/ 315701 h 342370"/>
                    <a:gd name="connsiteX7" fmla="*/ 40957 w 171450"/>
                    <a:gd name="connsiteY7" fmla="*/ 331893 h 342370"/>
                    <a:gd name="connsiteX8" fmla="*/ 952 w 171450"/>
                    <a:gd name="connsiteY8" fmla="*/ 342371 h 342370"/>
                    <a:gd name="connsiteX9" fmla="*/ 0 w 171450"/>
                    <a:gd name="connsiteY9" fmla="*/ 286173 h 342370"/>
                    <a:gd name="connsiteX10" fmla="*/ 0 w 171450"/>
                    <a:gd name="connsiteY10" fmla="*/ 221403 h 342370"/>
                    <a:gd name="connsiteX11" fmla="*/ 0 w 171450"/>
                    <a:gd name="connsiteY11" fmla="*/ 58526 h 34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450" h="342370">
                      <a:moveTo>
                        <a:pt x="0" y="58526"/>
                      </a:moveTo>
                      <a:cubicBezTo>
                        <a:pt x="42863" y="28998"/>
                        <a:pt x="94297" y="15663"/>
                        <a:pt x="143827" y="423"/>
                      </a:cubicBezTo>
                      <a:cubicBezTo>
                        <a:pt x="153352" y="-529"/>
                        <a:pt x="161925" y="423"/>
                        <a:pt x="171450" y="423"/>
                      </a:cubicBezTo>
                      <a:cubicBezTo>
                        <a:pt x="171450" y="7091"/>
                        <a:pt x="171450" y="19473"/>
                        <a:pt x="171450" y="26141"/>
                      </a:cubicBezTo>
                      <a:cubicBezTo>
                        <a:pt x="171450" y="94721"/>
                        <a:pt x="171450" y="163301"/>
                        <a:pt x="171450" y="231881"/>
                      </a:cubicBezTo>
                      <a:cubicBezTo>
                        <a:pt x="170497" y="250931"/>
                        <a:pt x="172402" y="269981"/>
                        <a:pt x="164782" y="288078"/>
                      </a:cubicBezTo>
                      <a:cubicBezTo>
                        <a:pt x="141922" y="301413"/>
                        <a:pt x="116205" y="308081"/>
                        <a:pt x="91440" y="315701"/>
                      </a:cubicBezTo>
                      <a:cubicBezTo>
                        <a:pt x="74295" y="321416"/>
                        <a:pt x="58102" y="326178"/>
                        <a:pt x="40957" y="331893"/>
                      </a:cubicBezTo>
                      <a:cubicBezTo>
                        <a:pt x="27622" y="335703"/>
                        <a:pt x="14288" y="339513"/>
                        <a:pt x="952" y="342371"/>
                      </a:cubicBezTo>
                      <a:cubicBezTo>
                        <a:pt x="0" y="323321"/>
                        <a:pt x="0" y="304271"/>
                        <a:pt x="0" y="286173"/>
                      </a:cubicBezTo>
                      <a:cubicBezTo>
                        <a:pt x="0" y="264266"/>
                        <a:pt x="0" y="242358"/>
                        <a:pt x="0" y="221403"/>
                      </a:cubicBezTo>
                      <a:cubicBezTo>
                        <a:pt x="952" y="167111"/>
                        <a:pt x="952" y="112818"/>
                        <a:pt x="0" y="58526"/>
                      </a:cubicBezTo>
                      <a:close/>
                    </a:path>
                  </a:pathLst>
                </a:custGeom>
                <a:solidFill>
                  <a:srgbClr val="A5222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67" name="任意多边形: 形状 166"/>
                <p:cNvSpPr/>
                <p:nvPr/>
              </p:nvSpPr>
              <p:spPr>
                <a:xfrm>
                  <a:off x="6194106" y="1870709"/>
                  <a:ext cx="253020" cy="390525"/>
                </a:xfrm>
                <a:custGeom>
                  <a:avLst/>
                  <a:gdLst>
                    <a:gd name="connsiteX0" fmla="*/ 72390 w 253020"/>
                    <a:gd name="connsiteY0" fmla="*/ 57150 h 390525"/>
                    <a:gd name="connsiteX1" fmla="*/ 251460 w 253020"/>
                    <a:gd name="connsiteY1" fmla="*/ 0 h 390525"/>
                    <a:gd name="connsiteX2" fmla="*/ 252413 w 253020"/>
                    <a:gd name="connsiteY2" fmla="*/ 141923 h 390525"/>
                    <a:gd name="connsiteX3" fmla="*/ 252413 w 253020"/>
                    <a:gd name="connsiteY3" fmla="*/ 212408 h 390525"/>
                    <a:gd name="connsiteX4" fmla="*/ 248603 w 253020"/>
                    <a:gd name="connsiteY4" fmla="*/ 310515 h 390525"/>
                    <a:gd name="connsiteX5" fmla="*/ 170498 w 253020"/>
                    <a:gd name="connsiteY5" fmla="*/ 339090 h 390525"/>
                    <a:gd name="connsiteX6" fmla="*/ 5715 w 253020"/>
                    <a:gd name="connsiteY6" fmla="*/ 390525 h 390525"/>
                    <a:gd name="connsiteX7" fmla="*/ 4763 w 253020"/>
                    <a:gd name="connsiteY7" fmla="*/ 175260 h 390525"/>
                    <a:gd name="connsiteX8" fmla="*/ 7620 w 253020"/>
                    <a:gd name="connsiteY8" fmla="*/ 100013 h 390525"/>
                    <a:gd name="connsiteX9" fmla="*/ 40005 w 253020"/>
                    <a:gd name="connsiteY9" fmla="*/ 95250 h 390525"/>
                    <a:gd name="connsiteX10" fmla="*/ 0 w 253020"/>
                    <a:gd name="connsiteY10" fmla="*/ 88583 h 390525"/>
                    <a:gd name="connsiteX11" fmla="*/ 72390 w 253020"/>
                    <a:gd name="connsiteY11" fmla="*/ 5715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020" h="390525">
                      <a:moveTo>
                        <a:pt x="72390" y="57150"/>
                      </a:moveTo>
                      <a:cubicBezTo>
                        <a:pt x="132398" y="39053"/>
                        <a:pt x="190500" y="17145"/>
                        <a:pt x="251460" y="0"/>
                      </a:cubicBezTo>
                      <a:cubicBezTo>
                        <a:pt x="252413" y="46673"/>
                        <a:pt x="252413" y="94298"/>
                        <a:pt x="252413" y="141923"/>
                      </a:cubicBezTo>
                      <a:cubicBezTo>
                        <a:pt x="252413" y="165735"/>
                        <a:pt x="252413" y="189548"/>
                        <a:pt x="252413" y="212408"/>
                      </a:cubicBezTo>
                      <a:cubicBezTo>
                        <a:pt x="251460" y="244793"/>
                        <a:pt x="256223" y="278130"/>
                        <a:pt x="248603" y="310515"/>
                      </a:cubicBezTo>
                      <a:cubicBezTo>
                        <a:pt x="223838" y="324803"/>
                        <a:pt x="196215" y="330518"/>
                        <a:pt x="170498" y="339090"/>
                      </a:cubicBezTo>
                      <a:cubicBezTo>
                        <a:pt x="115253" y="355283"/>
                        <a:pt x="61913" y="378143"/>
                        <a:pt x="5715" y="390525"/>
                      </a:cubicBezTo>
                      <a:cubicBezTo>
                        <a:pt x="4763" y="318135"/>
                        <a:pt x="5715" y="246698"/>
                        <a:pt x="4763" y="175260"/>
                      </a:cubicBezTo>
                      <a:cubicBezTo>
                        <a:pt x="4763" y="150495"/>
                        <a:pt x="5715" y="124778"/>
                        <a:pt x="7620" y="100013"/>
                      </a:cubicBezTo>
                      <a:cubicBezTo>
                        <a:pt x="18098" y="99060"/>
                        <a:pt x="29528" y="97155"/>
                        <a:pt x="40005" y="95250"/>
                      </a:cubicBezTo>
                      <a:cubicBezTo>
                        <a:pt x="29528" y="93345"/>
                        <a:pt x="9525" y="90488"/>
                        <a:pt x="0" y="88583"/>
                      </a:cubicBezTo>
                      <a:cubicBezTo>
                        <a:pt x="22860" y="74295"/>
                        <a:pt x="46673" y="64770"/>
                        <a:pt x="72390" y="57150"/>
                      </a:cubicBezTo>
                      <a:close/>
                    </a:path>
                  </a:pathLst>
                </a:custGeom>
                <a:solidFill>
                  <a:srgbClr val="A5222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68" name="任意多边形: 形状 167"/>
                <p:cNvSpPr/>
                <p:nvPr/>
              </p:nvSpPr>
              <p:spPr>
                <a:xfrm>
                  <a:off x="4881562" y="2000250"/>
                  <a:ext cx="1241107" cy="1388744"/>
                </a:xfrm>
                <a:custGeom>
                  <a:avLst/>
                  <a:gdLst>
                    <a:gd name="connsiteX0" fmla="*/ 1122998 w 1241107"/>
                    <a:gd name="connsiteY0" fmla="*/ 30480 h 1388744"/>
                    <a:gd name="connsiteX1" fmla="*/ 1224915 w 1241107"/>
                    <a:gd name="connsiteY1" fmla="*/ 0 h 1388744"/>
                    <a:gd name="connsiteX2" fmla="*/ 1241107 w 1241107"/>
                    <a:gd name="connsiteY2" fmla="*/ 953 h 1388744"/>
                    <a:gd name="connsiteX3" fmla="*/ 1241107 w 1241107"/>
                    <a:gd name="connsiteY3" fmla="*/ 55245 h 1388744"/>
                    <a:gd name="connsiteX4" fmla="*/ 1241107 w 1241107"/>
                    <a:gd name="connsiteY4" fmla="*/ 974407 h 1388744"/>
                    <a:gd name="connsiteX5" fmla="*/ 1236345 w 1241107"/>
                    <a:gd name="connsiteY5" fmla="*/ 977265 h 1388744"/>
                    <a:gd name="connsiteX6" fmla="*/ 1135380 w 1241107"/>
                    <a:gd name="connsiteY6" fmla="*/ 1016318 h 1388744"/>
                    <a:gd name="connsiteX7" fmla="*/ 728663 w 1241107"/>
                    <a:gd name="connsiteY7" fmla="*/ 1148715 h 1388744"/>
                    <a:gd name="connsiteX8" fmla="*/ 751522 w 1241107"/>
                    <a:gd name="connsiteY8" fmla="*/ 1147763 h 1388744"/>
                    <a:gd name="connsiteX9" fmla="*/ 722947 w 1241107"/>
                    <a:gd name="connsiteY9" fmla="*/ 1155382 h 1388744"/>
                    <a:gd name="connsiteX10" fmla="*/ 196215 w 1241107"/>
                    <a:gd name="connsiteY10" fmla="*/ 1323975 h 1388744"/>
                    <a:gd name="connsiteX11" fmla="*/ 152400 w 1241107"/>
                    <a:gd name="connsiteY11" fmla="*/ 1339215 h 1388744"/>
                    <a:gd name="connsiteX12" fmla="*/ 0 w 1241107"/>
                    <a:gd name="connsiteY12" fmla="*/ 1388745 h 1388744"/>
                    <a:gd name="connsiteX13" fmla="*/ 0 w 1241107"/>
                    <a:gd name="connsiteY13" fmla="*/ 401955 h 1388744"/>
                    <a:gd name="connsiteX14" fmla="*/ 1122998 w 1241107"/>
                    <a:gd name="connsiteY14" fmla="*/ 30480 h 1388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1107" h="1388744">
                      <a:moveTo>
                        <a:pt x="1122998" y="30480"/>
                      </a:moveTo>
                      <a:cubicBezTo>
                        <a:pt x="1156335" y="19050"/>
                        <a:pt x="1189673" y="7620"/>
                        <a:pt x="1224915" y="0"/>
                      </a:cubicBezTo>
                      <a:cubicBezTo>
                        <a:pt x="1228725" y="0"/>
                        <a:pt x="1237298" y="0"/>
                        <a:pt x="1241107" y="953"/>
                      </a:cubicBezTo>
                      <a:cubicBezTo>
                        <a:pt x="1241107" y="19050"/>
                        <a:pt x="1241107" y="37147"/>
                        <a:pt x="1241107" y="55245"/>
                      </a:cubicBezTo>
                      <a:cubicBezTo>
                        <a:pt x="1241107" y="361950"/>
                        <a:pt x="1241107" y="668655"/>
                        <a:pt x="1241107" y="974407"/>
                      </a:cubicBezTo>
                      <a:lnTo>
                        <a:pt x="1236345" y="977265"/>
                      </a:lnTo>
                      <a:cubicBezTo>
                        <a:pt x="1203960" y="993457"/>
                        <a:pt x="1169670" y="1004888"/>
                        <a:pt x="1135380" y="1016318"/>
                      </a:cubicBezTo>
                      <a:cubicBezTo>
                        <a:pt x="999172" y="1060132"/>
                        <a:pt x="864870" y="1106805"/>
                        <a:pt x="728663" y="1148715"/>
                      </a:cubicBezTo>
                      <a:cubicBezTo>
                        <a:pt x="734378" y="1148715"/>
                        <a:pt x="745807" y="1147763"/>
                        <a:pt x="751522" y="1147763"/>
                      </a:cubicBezTo>
                      <a:cubicBezTo>
                        <a:pt x="741997" y="1150620"/>
                        <a:pt x="732472" y="1152525"/>
                        <a:pt x="722947" y="1155382"/>
                      </a:cubicBezTo>
                      <a:cubicBezTo>
                        <a:pt x="545782" y="1205865"/>
                        <a:pt x="373380" y="1271588"/>
                        <a:pt x="196215" y="1323975"/>
                      </a:cubicBezTo>
                      <a:cubicBezTo>
                        <a:pt x="179070" y="1319213"/>
                        <a:pt x="163830" y="1327785"/>
                        <a:pt x="152400" y="1339215"/>
                      </a:cubicBezTo>
                      <a:cubicBezTo>
                        <a:pt x="102870" y="1358265"/>
                        <a:pt x="51435" y="1374457"/>
                        <a:pt x="0" y="1388745"/>
                      </a:cubicBezTo>
                      <a:cubicBezTo>
                        <a:pt x="0" y="1060132"/>
                        <a:pt x="0" y="730568"/>
                        <a:pt x="0" y="401955"/>
                      </a:cubicBezTo>
                      <a:cubicBezTo>
                        <a:pt x="373380" y="277178"/>
                        <a:pt x="747713" y="154305"/>
                        <a:pt x="1122998" y="30480"/>
                      </a:cubicBezTo>
                      <a:close/>
                    </a:path>
                  </a:pathLst>
                </a:custGeom>
                <a:solidFill>
                  <a:srgbClr val="A5222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69" name="任意多边形: 形状 168"/>
                <p:cNvSpPr/>
                <p:nvPr/>
              </p:nvSpPr>
              <p:spPr>
                <a:xfrm>
                  <a:off x="6701500" y="2102167"/>
                  <a:ext cx="129498" cy="369570"/>
                </a:xfrm>
                <a:custGeom>
                  <a:avLst/>
                  <a:gdLst>
                    <a:gd name="connsiteX0" fmla="*/ 5052 w 129498"/>
                    <a:gd name="connsiteY0" fmla="*/ 38100 h 369570"/>
                    <a:gd name="connsiteX1" fmla="*/ 128877 w 129498"/>
                    <a:gd name="connsiteY1" fmla="*/ 0 h 369570"/>
                    <a:gd name="connsiteX2" fmla="*/ 127924 w 129498"/>
                    <a:gd name="connsiteY2" fmla="*/ 321945 h 369570"/>
                    <a:gd name="connsiteX3" fmla="*/ 4099 w 129498"/>
                    <a:gd name="connsiteY3" fmla="*/ 369570 h 369570"/>
                    <a:gd name="connsiteX4" fmla="*/ 289 w 129498"/>
                    <a:gd name="connsiteY4" fmla="*/ 188595 h 369570"/>
                    <a:gd name="connsiteX5" fmla="*/ 5052 w 129498"/>
                    <a:gd name="connsiteY5" fmla="*/ 38100 h 36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498" h="369570">
                      <a:moveTo>
                        <a:pt x="5052" y="38100"/>
                      </a:moveTo>
                      <a:cubicBezTo>
                        <a:pt x="46009" y="23813"/>
                        <a:pt x="86014" y="8573"/>
                        <a:pt x="128877" y="0"/>
                      </a:cubicBezTo>
                      <a:cubicBezTo>
                        <a:pt x="128877" y="107633"/>
                        <a:pt x="130781" y="215265"/>
                        <a:pt x="127924" y="321945"/>
                      </a:cubicBezTo>
                      <a:cubicBezTo>
                        <a:pt x="94587" y="351473"/>
                        <a:pt x="45056" y="355283"/>
                        <a:pt x="4099" y="369570"/>
                      </a:cubicBezTo>
                      <a:cubicBezTo>
                        <a:pt x="-3521" y="309563"/>
                        <a:pt x="2194" y="248603"/>
                        <a:pt x="289" y="188595"/>
                      </a:cubicBezTo>
                      <a:cubicBezTo>
                        <a:pt x="2194" y="138113"/>
                        <a:pt x="-3521" y="87630"/>
                        <a:pt x="5052" y="38100"/>
                      </a:cubicBezTo>
                      <a:close/>
                    </a:path>
                  </a:pathLst>
                </a:custGeom>
                <a:solidFill>
                  <a:srgbClr val="A5222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70" name="任意多边形: 形状 169"/>
                <p:cNvSpPr/>
                <p:nvPr/>
              </p:nvSpPr>
              <p:spPr>
                <a:xfrm>
                  <a:off x="6493999" y="2154554"/>
                  <a:ext cx="172285" cy="386714"/>
                </a:xfrm>
                <a:custGeom>
                  <a:avLst/>
                  <a:gdLst>
                    <a:gd name="connsiteX0" fmla="*/ 110634 w 172285"/>
                    <a:gd name="connsiteY0" fmla="*/ 18098 h 386714"/>
                    <a:gd name="connsiteX1" fmla="*/ 167784 w 172285"/>
                    <a:gd name="connsiteY1" fmla="*/ 0 h 386714"/>
                    <a:gd name="connsiteX2" fmla="*/ 171594 w 172285"/>
                    <a:gd name="connsiteY2" fmla="*/ 269558 h 386714"/>
                    <a:gd name="connsiteX3" fmla="*/ 150640 w 172285"/>
                    <a:gd name="connsiteY3" fmla="*/ 340995 h 386714"/>
                    <a:gd name="connsiteX4" fmla="*/ 49675 w 172285"/>
                    <a:gd name="connsiteY4" fmla="*/ 372427 h 386714"/>
                    <a:gd name="connsiteX5" fmla="*/ 2050 w 172285"/>
                    <a:gd name="connsiteY5" fmla="*/ 386715 h 386714"/>
                    <a:gd name="connsiteX6" fmla="*/ 144 w 172285"/>
                    <a:gd name="connsiteY6" fmla="*/ 126683 h 386714"/>
                    <a:gd name="connsiteX7" fmla="*/ 6812 w 172285"/>
                    <a:gd name="connsiteY7" fmla="*/ 55245 h 386714"/>
                    <a:gd name="connsiteX8" fmla="*/ 57294 w 172285"/>
                    <a:gd name="connsiteY8" fmla="*/ 35242 h 386714"/>
                    <a:gd name="connsiteX9" fmla="*/ 110634 w 172285"/>
                    <a:gd name="connsiteY9" fmla="*/ 18098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285" h="386714">
                      <a:moveTo>
                        <a:pt x="110634" y="18098"/>
                      </a:moveTo>
                      <a:cubicBezTo>
                        <a:pt x="129684" y="11430"/>
                        <a:pt x="148734" y="5715"/>
                        <a:pt x="167784" y="0"/>
                      </a:cubicBezTo>
                      <a:cubicBezTo>
                        <a:pt x="176357" y="89535"/>
                        <a:pt x="169690" y="180023"/>
                        <a:pt x="171594" y="269558"/>
                      </a:cubicBezTo>
                      <a:cubicBezTo>
                        <a:pt x="170642" y="294323"/>
                        <a:pt x="177309" y="327660"/>
                        <a:pt x="150640" y="340995"/>
                      </a:cubicBezTo>
                      <a:cubicBezTo>
                        <a:pt x="117302" y="351473"/>
                        <a:pt x="83012" y="361950"/>
                        <a:pt x="49675" y="372427"/>
                      </a:cubicBezTo>
                      <a:cubicBezTo>
                        <a:pt x="33482" y="377190"/>
                        <a:pt x="17290" y="381952"/>
                        <a:pt x="2050" y="386715"/>
                      </a:cubicBezTo>
                      <a:cubicBezTo>
                        <a:pt x="-1760" y="300038"/>
                        <a:pt x="1097" y="213360"/>
                        <a:pt x="144" y="126683"/>
                      </a:cubicBezTo>
                      <a:cubicBezTo>
                        <a:pt x="1097" y="102870"/>
                        <a:pt x="-2713" y="78105"/>
                        <a:pt x="6812" y="55245"/>
                      </a:cubicBezTo>
                      <a:cubicBezTo>
                        <a:pt x="23005" y="46673"/>
                        <a:pt x="40150" y="40958"/>
                        <a:pt x="57294" y="35242"/>
                      </a:cubicBezTo>
                      <a:cubicBezTo>
                        <a:pt x="74440" y="30480"/>
                        <a:pt x="92537" y="24765"/>
                        <a:pt x="110634" y="18098"/>
                      </a:cubicBezTo>
                      <a:close/>
                    </a:path>
                  </a:pathLst>
                </a:custGeom>
                <a:solidFill>
                  <a:srgbClr val="A5222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71" name="任意多边形: 形状 170"/>
                <p:cNvSpPr/>
                <p:nvPr/>
              </p:nvSpPr>
              <p:spPr>
                <a:xfrm>
                  <a:off x="6199598" y="2226945"/>
                  <a:ext cx="247159" cy="408622"/>
                </a:xfrm>
                <a:custGeom>
                  <a:avLst/>
                  <a:gdLst>
                    <a:gd name="connsiteX0" fmla="*/ 20226 w 247159"/>
                    <a:gd name="connsiteY0" fmla="*/ 73342 h 408622"/>
                    <a:gd name="connsiteX1" fmla="*/ 245969 w 247159"/>
                    <a:gd name="connsiteY1" fmla="*/ 0 h 408622"/>
                    <a:gd name="connsiteX2" fmla="*/ 246921 w 247159"/>
                    <a:gd name="connsiteY2" fmla="*/ 311467 h 408622"/>
                    <a:gd name="connsiteX3" fmla="*/ 202154 w 247159"/>
                    <a:gd name="connsiteY3" fmla="*/ 347662 h 408622"/>
                    <a:gd name="connsiteX4" fmla="*/ 10701 w 247159"/>
                    <a:gd name="connsiteY4" fmla="*/ 408623 h 408622"/>
                    <a:gd name="connsiteX5" fmla="*/ 3082 w 247159"/>
                    <a:gd name="connsiteY5" fmla="*/ 405765 h 408622"/>
                    <a:gd name="connsiteX6" fmla="*/ 224 w 247159"/>
                    <a:gd name="connsiteY6" fmla="*/ 120015 h 408622"/>
                    <a:gd name="connsiteX7" fmla="*/ 20226 w 247159"/>
                    <a:gd name="connsiteY7" fmla="*/ 73342 h 40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159" h="408622">
                      <a:moveTo>
                        <a:pt x="20226" y="73342"/>
                      </a:moveTo>
                      <a:cubicBezTo>
                        <a:pt x="95474" y="48577"/>
                        <a:pt x="169769" y="21908"/>
                        <a:pt x="245969" y="0"/>
                      </a:cubicBezTo>
                      <a:cubicBezTo>
                        <a:pt x="247874" y="103822"/>
                        <a:pt x="246921" y="207645"/>
                        <a:pt x="246921" y="311467"/>
                      </a:cubicBezTo>
                      <a:cubicBezTo>
                        <a:pt x="249779" y="336233"/>
                        <a:pt x="220251" y="340995"/>
                        <a:pt x="202154" y="347662"/>
                      </a:cubicBezTo>
                      <a:cubicBezTo>
                        <a:pt x="137384" y="365760"/>
                        <a:pt x="75471" y="391477"/>
                        <a:pt x="10701" y="408623"/>
                      </a:cubicBezTo>
                      <a:lnTo>
                        <a:pt x="3082" y="405765"/>
                      </a:lnTo>
                      <a:cubicBezTo>
                        <a:pt x="-2633" y="310515"/>
                        <a:pt x="2129" y="215265"/>
                        <a:pt x="224" y="120015"/>
                      </a:cubicBezTo>
                      <a:cubicBezTo>
                        <a:pt x="224" y="103822"/>
                        <a:pt x="-3586" y="76200"/>
                        <a:pt x="20226" y="73342"/>
                      </a:cubicBezTo>
                      <a:close/>
                    </a:path>
                  </a:pathLst>
                </a:custGeom>
                <a:solidFill>
                  <a:srgbClr val="A5222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72" name="任意多边形: 形状 171"/>
                <p:cNvSpPr/>
                <p:nvPr/>
              </p:nvSpPr>
              <p:spPr>
                <a:xfrm>
                  <a:off x="6701789" y="2477452"/>
                  <a:ext cx="129353" cy="328612"/>
                </a:xfrm>
                <a:custGeom>
                  <a:avLst/>
                  <a:gdLst>
                    <a:gd name="connsiteX0" fmla="*/ 4763 w 129353"/>
                    <a:gd name="connsiteY0" fmla="*/ 42863 h 328612"/>
                    <a:gd name="connsiteX1" fmla="*/ 128588 w 129353"/>
                    <a:gd name="connsiteY1" fmla="*/ 0 h 328612"/>
                    <a:gd name="connsiteX2" fmla="*/ 125730 w 129353"/>
                    <a:gd name="connsiteY2" fmla="*/ 289560 h 328612"/>
                    <a:gd name="connsiteX3" fmla="*/ 3810 w 129353"/>
                    <a:gd name="connsiteY3" fmla="*/ 328613 h 328612"/>
                    <a:gd name="connsiteX4" fmla="*/ 953 w 129353"/>
                    <a:gd name="connsiteY4" fmla="*/ 127635 h 328612"/>
                    <a:gd name="connsiteX5" fmla="*/ 4763 w 129353"/>
                    <a:gd name="connsiteY5" fmla="*/ 42863 h 32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353" h="328612">
                      <a:moveTo>
                        <a:pt x="4763" y="42863"/>
                      </a:moveTo>
                      <a:cubicBezTo>
                        <a:pt x="43815" y="21907"/>
                        <a:pt x="86678" y="12382"/>
                        <a:pt x="128588" y="0"/>
                      </a:cubicBezTo>
                      <a:cubicBezTo>
                        <a:pt x="127635" y="96203"/>
                        <a:pt x="132397" y="193357"/>
                        <a:pt x="125730" y="289560"/>
                      </a:cubicBezTo>
                      <a:cubicBezTo>
                        <a:pt x="85725" y="303847"/>
                        <a:pt x="45720" y="319088"/>
                        <a:pt x="3810" y="328613"/>
                      </a:cubicBezTo>
                      <a:cubicBezTo>
                        <a:pt x="-2858" y="261938"/>
                        <a:pt x="1905" y="194310"/>
                        <a:pt x="953" y="127635"/>
                      </a:cubicBezTo>
                      <a:cubicBezTo>
                        <a:pt x="953" y="99060"/>
                        <a:pt x="-2858" y="70485"/>
                        <a:pt x="4763" y="42863"/>
                      </a:cubicBezTo>
                      <a:close/>
                    </a:path>
                  </a:pathLst>
                </a:custGeom>
                <a:solidFill>
                  <a:srgbClr val="A5222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73" name="任意多边形: 形状 172"/>
                <p:cNvSpPr/>
                <p:nvPr/>
              </p:nvSpPr>
              <p:spPr>
                <a:xfrm>
                  <a:off x="6494144" y="2533650"/>
                  <a:ext cx="171450" cy="319087"/>
                </a:xfrm>
                <a:custGeom>
                  <a:avLst/>
                  <a:gdLst>
                    <a:gd name="connsiteX0" fmla="*/ 41910 w 171450"/>
                    <a:gd name="connsiteY0" fmla="*/ 39053 h 319087"/>
                    <a:gd name="connsiteX1" fmla="*/ 149543 w 171450"/>
                    <a:gd name="connsiteY1" fmla="*/ 3810 h 319087"/>
                    <a:gd name="connsiteX2" fmla="*/ 167640 w 171450"/>
                    <a:gd name="connsiteY2" fmla="*/ 0 h 319087"/>
                    <a:gd name="connsiteX3" fmla="*/ 171450 w 171450"/>
                    <a:gd name="connsiteY3" fmla="*/ 261938 h 319087"/>
                    <a:gd name="connsiteX4" fmla="*/ 67628 w 171450"/>
                    <a:gd name="connsiteY4" fmla="*/ 306705 h 319087"/>
                    <a:gd name="connsiteX5" fmla="*/ 0 w 171450"/>
                    <a:gd name="connsiteY5" fmla="*/ 319088 h 319087"/>
                    <a:gd name="connsiteX6" fmla="*/ 0 w 171450"/>
                    <a:gd name="connsiteY6" fmla="*/ 153353 h 319087"/>
                    <a:gd name="connsiteX7" fmla="*/ 1905 w 171450"/>
                    <a:gd name="connsiteY7" fmla="*/ 54293 h 319087"/>
                    <a:gd name="connsiteX8" fmla="*/ 41910 w 171450"/>
                    <a:gd name="connsiteY8" fmla="*/ 39053 h 319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319087">
                      <a:moveTo>
                        <a:pt x="41910" y="39053"/>
                      </a:moveTo>
                      <a:cubicBezTo>
                        <a:pt x="78105" y="26670"/>
                        <a:pt x="113348" y="14288"/>
                        <a:pt x="149543" y="3810"/>
                      </a:cubicBezTo>
                      <a:cubicBezTo>
                        <a:pt x="154305" y="2857"/>
                        <a:pt x="162878" y="953"/>
                        <a:pt x="167640" y="0"/>
                      </a:cubicBezTo>
                      <a:cubicBezTo>
                        <a:pt x="175260" y="86678"/>
                        <a:pt x="168593" y="175260"/>
                        <a:pt x="171450" y="261938"/>
                      </a:cubicBezTo>
                      <a:cubicBezTo>
                        <a:pt x="139065" y="280988"/>
                        <a:pt x="103823" y="295275"/>
                        <a:pt x="67628" y="306705"/>
                      </a:cubicBezTo>
                      <a:cubicBezTo>
                        <a:pt x="45720" y="314325"/>
                        <a:pt x="22860" y="316230"/>
                        <a:pt x="0" y="319088"/>
                      </a:cubicBezTo>
                      <a:cubicBezTo>
                        <a:pt x="0" y="263843"/>
                        <a:pt x="0" y="208597"/>
                        <a:pt x="0" y="153353"/>
                      </a:cubicBezTo>
                      <a:cubicBezTo>
                        <a:pt x="0" y="120015"/>
                        <a:pt x="0" y="86678"/>
                        <a:pt x="1905" y="54293"/>
                      </a:cubicBezTo>
                      <a:cubicBezTo>
                        <a:pt x="15240" y="48578"/>
                        <a:pt x="28575" y="43815"/>
                        <a:pt x="41910" y="39053"/>
                      </a:cubicBezTo>
                      <a:close/>
                    </a:path>
                  </a:pathLst>
                </a:custGeom>
                <a:solidFill>
                  <a:srgbClr val="A5222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74" name="任意多边形: 形状 173"/>
                <p:cNvSpPr/>
                <p:nvPr/>
              </p:nvSpPr>
              <p:spPr>
                <a:xfrm>
                  <a:off x="6196964" y="2605087"/>
                  <a:ext cx="249793" cy="366712"/>
                </a:xfrm>
                <a:custGeom>
                  <a:avLst/>
                  <a:gdLst>
                    <a:gd name="connsiteX0" fmla="*/ 2857 w 249793"/>
                    <a:gd name="connsiteY0" fmla="*/ 81915 h 366712"/>
                    <a:gd name="connsiteX1" fmla="*/ 248603 w 249793"/>
                    <a:gd name="connsiteY1" fmla="*/ 0 h 366712"/>
                    <a:gd name="connsiteX2" fmla="*/ 249555 w 249793"/>
                    <a:gd name="connsiteY2" fmla="*/ 166688 h 366712"/>
                    <a:gd name="connsiteX3" fmla="*/ 248603 w 249793"/>
                    <a:gd name="connsiteY3" fmla="*/ 283845 h 366712"/>
                    <a:gd name="connsiteX4" fmla="*/ 236220 w 249793"/>
                    <a:gd name="connsiteY4" fmla="*/ 292418 h 366712"/>
                    <a:gd name="connsiteX5" fmla="*/ 0 w 249793"/>
                    <a:gd name="connsiteY5" fmla="*/ 366713 h 366712"/>
                    <a:gd name="connsiteX6" fmla="*/ 6667 w 249793"/>
                    <a:gd name="connsiteY6" fmla="*/ 348615 h 366712"/>
                    <a:gd name="connsiteX7" fmla="*/ 2857 w 249793"/>
                    <a:gd name="connsiteY7" fmla="*/ 81915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793" h="366712">
                      <a:moveTo>
                        <a:pt x="2857" y="81915"/>
                      </a:moveTo>
                      <a:cubicBezTo>
                        <a:pt x="82867" y="49530"/>
                        <a:pt x="165735" y="23813"/>
                        <a:pt x="248603" y="0"/>
                      </a:cubicBezTo>
                      <a:cubicBezTo>
                        <a:pt x="249555" y="55245"/>
                        <a:pt x="248603" y="111443"/>
                        <a:pt x="249555" y="166688"/>
                      </a:cubicBezTo>
                      <a:cubicBezTo>
                        <a:pt x="249555" y="205740"/>
                        <a:pt x="250507" y="244793"/>
                        <a:pt x="248603" y="283845"/>
                      </a:cubicBezTo>
                      <a:cubicBezTo>
                        <a:pt x="245745" y="285750"/>
                        <a:pt x="240030" y="290513"/>
                        <a:pt x="236220" y="292418"/>
                      </a:cubicBezTo>
                      <a:cubicBezTo>
                        <a:pt x="157163" y="316230"/>
                        <a:pt x="80963" y="347663"/>
                        <a:pt x="0" y="366713"/>
                      </a:cubicBezTo>
                      <a:cubicBezTo>
                        <a:pt x="1905" y="361950"/>
                        <a:pt x="5715" y="353378"/>
                        <a:pt x="6667" y="348615"/>
                      </a:cubicBezTo>
                      <a:cubicBezTo>
                        <a:pt x="-3810" y="260032"/>
                        <a:pt x="5715" y="170497"/>
                        <a:pt x="2857" y="81915"/>
                      </a:cubicBezTo>
                      <a:close/>
                    </a:path>
                  </a:pathLst>
                </a:custGeom>
                <a:solidFill>
                  <a:srgbClr val="A5222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grpSp>
          <p:sp>
            <p:nvSpPr>
              <p:cNvPr id="139" name="任意多边形: 形状 138"/>
              <p:cNvSpPr/>
              <p:nvPr/>
            </p:nvSpPr>
            <p:spPr>
              <a:xfrm>
                <a:off x="4869095" y="2000250"/>
                <a:ext cx="1236429" cy="1394459"/>
              </a:xfrm>
              <a:custGeom>
                <a:avLst/>
                <a:gdLst>
                  <a:gd name="connsiteX0" fmla="*/ 1076410 w 1236429"/>
                  <a:gd name="connsiteY0" fmla="*/ 44767 h 1394459"/>
                  <a:gd name="connsiteX1" fmla="*/ 1223094 w 1236429"/>
                  <a:gd name="connsiteY1" fmla="*/ 0 h 1394459"/>
                  <a:gd name="connsiteX2" fmla="*/ 1236429 w 1236429"/>
                  <a:gd name="connsiteY2" fmla="*/ 953 h 1394459"/>
                  <a:gd name="connsiteX3" fmla="*/ 1134512 w 1236429"/>
                  <a:gd name="connsiteY3" fmla="*/ 31433 h 1394459"/>
                  <a:gd name="connsiteX4" fmla="*/ 10562 w 1236429"/>
                  <a:gd name="connsiteY4" fmla="*/ 401955 h 1394459"/>
                  <a:gd name="connsiteX5" fmla="*/ 10562 w 1236429"/>
                  <a:gd name="connsiteY5" fmla="*/ 1388745 h 1394459"/>
                  <a:gd name="connsiteX6" fmla="*/ 162962 w 1236429"/>
                  <a:gd name="connsiteY6" fmla="*/ 1339215 h 1394459"/>
                  <a:gd name="connsiteX7" fmla="*/ 206777 w 1236429"/>
                  <a:gd name="connsiteY7" fmla="*/ 1323975 h 1394459"/>
                  <a:gd name="connsiteX8" fmla="*/ 733510 w 1236429"/>
                  <a:gd name="connsiteY8" fmla="*/ 1155382 h 1394459"/>
                  <a:gd name="connsiteX9" fmla="*/ 688742 w 1236429"/>
                  <a:gd name="connsiteY9" fmla="*/ 1173480 h 1394459"/>
                  <a:gd name="connsiteX10" fmla="*/ 460142 w 1236429"/>
                  <a:gd name="connsiteY10" fmla="*/ 1249680 h 1394459"/>
                  <a:gd name="connsiteX11" fmla="*/ 342032 w 1236429"/>
                  <a:gd name="connsiteY11" fmla="*/ 1288732 h 1394459"/>
                  <a:gd name="connsiteX12" fmla="*/ 202967 w 1236429"/>
                  <a:gd name="connsiteY12" fmla="*/ 1331595 h 1394459"/>
                  <a:gd name="connsiteX13" fmla="*/ 3894 w 1236429"/>
                  <a:gd name="connsiteY13" fmla="*/ 1394460 h 1394459"/>
                  <a:gd name="connsiteX14" fmla="*/ 1989 w 1236429"/>
                  <a:gd name="connsiteY14" fmla="*/ 1310640 h 1394459"/>
                  <a:gd name="connsiteX15" fmla="*/ 1989 w 1236429"/>
                  <a:gd name="connsiteY15" fmla="*/ 1107757 h 1394459"/>
                  <a:gd name="connsiteX16" fmla="*/ 1037 w 1236429"/>
                  <a:gd name="connsiteY16" fmla="*/ 949643 h 1394459"/>
                  <a:gd name="connsiteX17" fmla="*/ 1989 w 1236429"/>
                  <a:gd name="connsiteY17" fmla="*/ 863918 h 1394459"/>
                  <a:gd name="connsiteX18" fmla="*/ 1989 w 1236429"/>
                  <a:gd name="connsiteY18" fmla="*/ 604838 h 1394459"/>
                  <a:gd name="connsiteX19" fmla="*/ 4847 w 1236429"/>
                  <a:gd name="connsiteY19" fmla="*/ 401955 h 1394459"/>
                  <a:gd name="connsiteX20" fmla="*/ 82952 w 1236429"/>
                  <a:gd name="connsiteY20" fmla="*/ 367665 h 1394459"/>
                  <a:gd name="connsiteX21" fmla="*/ 233447 w 1236429"/>
                  <a:gd name="connsiteY21" fmla="*/ 319088 h 1394459"/>
                  <a:gd name="connsiteX22" fmla="*/ 451569 w 1236429"/>
                  <a:gd name="connsiteY22" fmla="*/ 249555 h 1394459"/>
                  <a:gd name="connsiteX23" fmla="*/ 501099 w 1236429"/>
                  <a:gd name="connsiteY23" fmla="*/ 231458 h 1394459"/>
                  <a:gd name="connsiteX24" fmla="*/ 1076410 w 1236429"/>
                  <a:gd name="connsiteY24" fmla="*/ 44767 h 139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36429" h="1394459">
                    <a:moveTo>
                      <a:pt x="1076410" y="44767"/>
                    </a:moveTo>
                    <a:cubicBezTo>
                      <a:pt x="1124987" y="29528"/>
                      <a:pt x="1172612" y="9525"/>
                      <a:pt x="1223094" y="0"/>
                    </a:cubicBezTo>
                    <a:cubicBezTo>
                      <a:pt x="1226904" y="0"/>
                      <a:pt x="1233572" y="0"/>
                      <a:pt x="1236429" y="953"/>
                    </a:cubicBezTo>
                    <a:cubicBezTo>
                      <a:pt x="1201187" y="8572"/>
                      <a:pt x="1167849" y="20955"/>
                      <a:pt x="1134512" y="31433"/>
                    </a:cubicBezTo>
                    <a:cubicBezTo>
                      <a:pt x="760179" y="155258"/>
                      <a:pt x="385847" y="277178"/>
                      <a:pt x="10562" y="401955"/>
                    </a:cubicBezTo>
                    <a:cubicBezTo>
                      <a:pt x="10562" y="730568"/>
                      <a:pt x="10562" y="1060132"/>
                      <a:pt x="10562" y="1388745"/>
                    </a:cubicBezTo>
                    <a:cubicBezTo>
                      <a:pt x="61997" y="1374457"/>
                      <a:pt x="113432" y="1358265"/>
                      <a:pt x="162962" y="1339215"/>
                    </a:cubicBezTo>
                    <a:cubicBezTo>
                      <a:pt x="174392" y="1327785"/>
                      <a:pt x="189632" y="1319213"/>
                      <a:pt x="206777" y="1323975"/>
                    </a:cubicBezTo>
                    <a:cubicBezTo>
                      <a:pt x="383942" y="1272540"/>
                      <a:pt x="556344" y="1205865"/>
                      <a:pt x="733510" y="1155382"/>
                    </a:cubicBezTo>
                    <a:cubicBezTo>
                      <a:pt x="718269" y="1161098"/>
                      <a:pt x="703982" y="1167765"/>
                      <a:pt x="688742" y="1173480"/>
                    </a:cubicBezTo>
                    <a:cubicBezTo>
                      <a:pt x="612542" y="1200150"/>
                      <a:pt x="536342" y="1224915"/>
                      <a:pt x="460142" y="1249680"/>
                    </a:cubicBezTo>
                    <a:cubicBezTo>
                      <a:pt x="420137" y="1261110"/>
                      <a:pt x="381085" y="1273493"/>
                      <a:pt x="342032" y="1288732"/>
                    </a:cubicBezTo>
                    <a:cubicBezTo>
                      <a:pt x="296312" y="1305878"/>
                      <a:pt x="249639" y="1320165"/>
                      <a:pt x="202967" y="1331595"/>
                    </a:cubicBezTo>
                    <a:cubicBezTo>
                      <a:pt x="136292" y="1353503"/>
                      <a:pt x="72474" y="1380173"/>
                      <a:pt x="3894" y="1394460"/>
                    </a:cubicBezTo>
                    <a:cubicBezTo>
                      <a:pt x="2942" y="1366838"/>
                      <a:pt x="2942" y="1338263"/>
                      <a:pt x="1989" y="1310640"/>
                    </a:cubicBezTo>
                    <a:cubicBezTo>
                      <a:pt x="84" y="1243013"/>
                      <a:pt x="84" y="1175385"/>
                      <a:pt x="1989" y="1107757"/>
                    </a:cubicBezTo>
                    <a:cubicBezTo>
                      <a:pt x="3894" y="1055370"/>
                      <a:pt x="2942" y="1002030"/>
                      <a:pt x="1037" y="949643"/>
                    </a:cubicBezTo>
                    <a:cubicBezTo>
                      <a:pt x="84" y="921068"/>
                      <a:pt x="84" y="892493"/>
                      <a:pt x="1989" y="863918"/>
                    </a:cubicBezTo>
                    <a:cubicBezTo>
                      <a:pt x="3894" y="777240"/>
                      <a:pt x="3894" y="690563"/>
                      <a:pt x="1989" y="604838"/>
                    </a:cubicBezTo>
                    <a:cubicBezTo>
                      <a:pt x="2942" y="537210"/>
                      <a:pt x="-4678" y="469582"/>
                      <a:pt x="4847" y="401955"/>
                    </a:cubicBezTo>
                    <a:cubicBezTo>
                      <a:pt x="26754" y="383857"/>
                      <a:pt x="56282" y="377190"/>
                      <a:pt x="82952" y="367665"/>
                    </a:cubicBezTo>
                    <a:cubicBezTo>
                      <a:pt x="133435" y="352425"/>
                      <a:pt x="182964" y="334328"/>
                      <a:pt x="233447" y="319088"/>
                    </a:cubicBezTo>
                    <a:cubicBezTo>
                      <a:pt x="306789" y="299085"/>
                      <a:pt x="379179" y="273367"/>
                      <a:pt x="451569" y="249555"/>
                    </a:cubicBezTo>
                    <a:cubicBezTo>
                      <a:pt x="467762" y="243840"/>
                      <a:pt x="484907" y="238125"/>
                      <a:pt x="501099" y="231458"/>
                    </a:cubicBezTo>
                    <a:cubicBezTo>
                      <a:pt x="693504" y="172403"/>
                      <a:pt x="884004" y="105728"/>
                      <a:pt x="1076410" y="44767"/>
                    </a:cubicBezTo>
                    <a:close/>
                  </a:path>
                </a:pathLst>
              </a:custGeom>
              <a:solidFill>
                <a:srgbClr val="6B7CF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42" name="任意多边形: 形状 141"/>
              <p:cNvSpPr/>
              <p:nvPr/>
            </p:nvSpPr>
            <p:spPr>
              <a:xfrm>
                <a:off x="5610224" y="2977515"/>
                <a:ext cx="507682" cy="170497"/>
              </a:xfrm>
              <a:custGeom>
                <a:avLst/>
                <a:gdLst>
                  <a:gd name="connsiteX0" fmla="*/ 406718 w 507682"/>
                  <a:gd name="connsiteY0" fmla="*/ 39053 h 170497"/>
                  <a:gd name="connsiteX1" fmla="*/ 507682 w 507682"/>
                  <a:gd name="connsiteY1" fmla="*/ 0 h 170497"/>
                  <a:gd name="connsiteX2" fmla="*/ 322897 w 507682"/>
                  <a:gd name="connsiteY2" fmla="*/ 73342 h 170497"/>
                  <a:gd name="connsiteX3" fmla="*/ 238125 w 507682"/>
                  <a:gd name="connsiteY3" fmla="*/ 100965 h 170497"/>
                  <a:gd name="connsiteX4" fmla="*/ 66675 w 507682"/>
                  <a:gd name="connsiteY4" fmla="*/ 159067 h 170497"/>
                  <a:gd name="connsiteX5" fmla="*/ 22860 w 507682"/>
                  <a:gd name="connsiteY5" fmla="*/ 169545 h 170497"/>
                  <a:gd name="connsiteX6" fmla="*/ 0 w 507682"/>
                  <a:gd name="connsiteY6" fmla="*/ 170497 h 170497"/>
                  <a:gd name="connsiteX7" fmla="*/ 406718 w 507682"/>
                  <a:gd name="connsiteY7" fmla="*/ 39053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682" h="170497">
                    <a:moveTo>
                      <a:pt x="406718" y="39053"/>
                    </a:moveTo>
                    <a:cubicBezTo>
                      <a:pt x="441007" y="28575"/>
                      <a:pt x="475297" y="16192"/>
                      <a:pt x="507682" y="0"/>
                    </a:cubicBezTo>
                    <a:cubicBezTo>
                      <a:pt x="454343" y="41910"/>
                      <a:pt x="384810" y="50482"/>
                      <a:pt x="322897" y="73342"/>
                    </a:cubicBezTo>
                    <a:cubicBezTo>
                      <a:pt x="294322" y="80963"/>
                      <a:pt x="265747" y="91440"/>
                      <a:pt x="238125" y="100965"/>
                    </a:cubicBezTo>
                    <a:cubicBezTo>
                      <a:pt x="180975" y="120967"/>
                      <a:pt x="124778" y="140970"/>
                      <a:pt x="66675" y="159067"/>
                    </a:cubicBezTo>
                    <a:cubicBezTo>
                      <a:pt x="52388" y="162878"/>
                      <a:pt x="37147" y="166688"/>
                      <a:pt x="22860" y="169545"/>
                    </a:cubicBezTo>
                    <a:cubicBezTo>
                      <a:pt x="17145" y="169545"/>
                      <a:pt x="5715" y="170497"/>
                      <a:pt x="0" y="170497"/>
                    </a:cubicBezTo>
                    <a:cubicBezTo>
                      <a:pt x="136207" y="129540"/>
                      <a:pt x="270510" y="82867"/>
                      <a:pt x="406718" y="39053"/>
                    </a:cubicBezTo>
                    <a:close/>
                  </a:path>
                </a:pathLst>
              </a:custGeom>
              <a:solidFill>
                <a:srgbClr val="6B7CF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43" name="任意多边形: 形状 142"/>
              <p:cNvSpPr/>
              <p:nvPr/>
            </p:nvSpPr>
            <p:spPr>
              <a:xfrm>
                <a:off x="4230609" y="3703319"/>
                <a:ext cx="233757" cy="294322"/>
              </a:xfrm>
              <a:custGeom>
                <a:avLst/>
                <a:gdLst>
                  <a:gd name="connsiteX0" fmla="*/ 222327 w 233757"/>
                  <a:gd name="connsiteY0" fmla="*/ 0 h 294322"/>
                  <a:gd name="connsiteX1" fmla="*/ 233757 w 233757"/>
                  <a:gd name="connsiteY1" fmla="*/ 4763 h 294322"/>
                  <a:gd name="connsiteX2" fmla="*/ 231852 w 233757"/>
                  <a:gd name="connsiteY2" fmla="*/ 187643 h 294322"/>
                  <a:gd name="connsiteX3" fmla="*/ 220422 w 233757"/>
                  <a:gd name="connsiteY3" fmla="*/ 226695 h 294322"/>
                  <a:gd name="connsiteX4" fmla="*/ 123267 w 233757"/>
                  <a:gd name="connsiteY4" fmla="*/ 262890 h 294322"/>
                  <a:gd name="connsiteX5" fmla="*/ 1347 w 233757"/>
                  <a:gd name="connsiteY5" fmla="*/ 294323 h 294322"/>
                  <a:gd name="connsiteX6" fmla="*/ 394 w 233757"/>
                  <a:gd name="connsiteY6" fmla="*/ 163830 h 294322"/>
                  <a:gd name="connsiteX7" fmla="*/ 6110 w 233757"/>
                  <a:gd name="connsiteY7" fmla="*/ 33338 h 294322"/>
                  <a:gd name="connsiteX8" fmla="*/ 71832 w 233757"/>
                  <a:gd name="connsiteY8" fmla="*/ 5715 h 294322"/>
                  <a:gd name="connsiteX9" fmla="*/ 77547 w 233757"/>
                  <a:gd name="connsiteY9" fmla="*/ 11430 h 294322"/>
                  <a:gd name="connsiteX10" fmla="*/ 13730 w 233757"/>
                  <a:gd name="connsiteY10" fmla="*/ 35243 h 294322"/>
                  <a:gd name="connsiteX11" fmla="*/ 12777 w 233757"/>
                  <a:gd name="connsiteY11" fmla="*/ 289560 h 294322"/>
                  <a:gd name="connsiteX12" fmla="*/ 222327 w 233757"/>
                  <a:gd name="connsiteY12" fmla="*/ 219075 h 294322"/>
                  <a:gd name="connsiteX13" fmla="*/ 222327 w 233757"/>
                  <a:gd name="connsiteY13" fmla="*/ 0 h 29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757" h="294322">
                    <a:moveTo>
                      <a:pt x="222327" y="0"/>
                    </a:moveTo>
                    <a:cubicBezTo>
                      <a:pt x="225184" y="953"/>
                      <a:pt x="230899" y="3810"/>
                      <a:pt x="233757" y="4763"/>
                    </a:cubicBezTo>
                    <a:cubicBezTo>
                      <a:pt x="229947" y="65723"/>
                      <a:pt x="232805" y="126683"/>
                      <a:pt x="231852" y="187643"/>
                    </a:cubicBezTo>
                    <a:cubicBezTo>
                      <a:pt x="229947" y="200978"/>
                      <a:pt x="232805" y="218123"/>
                      <a:pt x="220422" y="226695"/>
                    </a:cubicBezTo>
                    <a:cubicBezTo>
                      <a:pt x="190895" y="244793"/>
                      <a:pt x="155652" y="251460"/>
                      <a:pt x="123267" y="262890"/>
                    </a:cubicBezTo>
                    <a:cubicBezTo>
                      <a:pt x="83262" y="277178"/>
                      <a:pt x="43257" y="288608"/>
                      <a:pt x="1347" y="294323"/>
                    </a:cubicBezTo>
                    <a:cubicBezTo>
                      <a:pt x="394" y="250508"/>
                      <a:pt x="-558" y="207645"/>
                      <a:pt x="394" y="163830"/>
                    </a:cubicBezTo>
                    <a:cubicBezTo>
                      <a:pt x="4205" y="120015"/>
                      <a:pt x="-558" y="76200"/>
                      <a:pt x="6110" y="33338"/>
                    </a:cubicBezTo>
                    <a:cubicBezTo>
                      <a:pt x="25160" y="19050"/>
                      <a:pt x="48972" y="13335"/>
                      <a:pt x="71832" y="5715"/>
                    </a:cubicBezTo>
                    <a:cubicBezTo>
                      <a:pt x="72785" y="6668"/>
                      <a:pt x="75642" y="9525"/>
                      <a:pt x="77547" y="11430"/>
                    </a:cubicBezTo>
                    <a:cubicBezTo>
                      <a:pt x="56592" y="20003"/>
                      <a:pt x="34685" y="27623"/>
                      <a:pt x="13730" y="35243"/>
                    </a:cubicBezTo>
                    <a:cubicBezTo>
                      <a:pt x="11824" y="120015"/>
                      <a:pt x="10872" y="204788"/>
                      <a:pt x="12777" y="289560"/>
                    </a:cubicBezTo>
                    <a:cubicBezTo>
                      <a:pt x="82310" y="265748"/>
                      <a:pt x="153747" y="244793"/>
                      <a:pt x="222327" y="219075"/>
                    </a:cubicBezTo>
                    <a:cubicBezTo>
                      <a:pt x="221374" y="146685"/>
                      <a:pt x="220422" y="73343"/>
                      <a:pt x="222327" y="0"/>
                    </a:cubicBezTo>
                    <a:close/>
                  </a:path>
                </a:pathLst>
              </a:custGeom>
              <a:solidFill>
                <a:srgbClr val="6B7CF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44" name="任意多边形: 形状 143"/>
              <p:cNvSpPr/>
              <p:nvPr/>
            </p:nvSpPr>
            <p:spPr>
              <a:xfrm>
                <a:off x="4013344" y="3760469"/>
                <a:ext cx="152890" cy="315277"/>
              </a:xfrm>
              <a:custGeom>
                <a:avLst/>
                <a:gdLst>
                  <a:gd name="connsiteX0" fmla="*/ 145270 w 152890"/>
                  <a:gd name="connsiteY0" fmla="*/ 0 h 315277"/>
                  <a:gd name="connsiteX1" fmla="*/ 152890 w 152890"/>
                  <a:gd name="connsiteY1" fmla="*/ 238125 h 315277"/>
                  <a:gd name="connsiteX2" fmla="*/ 142413 w 152890"/>
                  <a:gd name="connsiteY2" fmla="*/ 269558 h 315277"/>
                  <a:gd name="connsiteX3" fmla="*/ 9063 w 152890"/>
                  <a:gd name="connsiteY3" fmla="*/ 315278 h 315277"/>
                  <a:gd name="connsiteX4" fmla="*/ 490 w 152890"/>
                  <a:gd name="connsiteY4" fmla="*/ 224790 h 315277"/>
                  <a:gd name="connsiteX5" fmla="*/ 2395 w 152890"/>
                  <a:gd name="connsiteY5" fmla="*/ 48578 h 315277"/>
                  <a:gd name="connsiteX6" fmla="*/ 12873 w 152890"/>
                  <a:gd name="connsiteY6" fmla="*/ 43815 h 315277"/>
                  <a:gd name="connsiteX7" fmla="*/ 11920 w 152890"/>
                  <a:gd name="connsiteY7" fmla="*/ 300990 h 315277"/>
                  <a:gd name="connsiteX8" fmla="*/ 143365 w 152890"/>
                  <a:gd name="connsiteY8" fmla="*/ 257175 h 315277"/>
                  <a:gd name="connsiteX9" fmla="*/ 145270 w 152890"/>
                  <a:gd name="connsiteY9"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890" h="315277">
                    <a:moveTo>
                      <a:pt x="145270" y="0"/>
                    </a:moveTo>
                    <a:cubicBezTo>
                      <a:pt x="147175" y="80010"/>
                      <a:pt x="142413" y="159068"/>
                      <a:pt x="152890" y="238125"/>
                    </a:cubicBezTo>
                    <a:cubicBezTo>
                      <a:pt x="149080" y="248603"/>
                      <a:pt x="145270" y="259080"/>
                      <a:pt x="142413" y="269558"/>
                    </a:cubicBezTo>
                    <a:cubicBezTo>
                      <a:pt x="97645" y="282893"/>
                      <a:pt x="52878" y="299085"/>
                      <a:pt x="9063" y="315278"/>
                    </a:cubicBezTo>
                    <a:cubicBezTo>
                      <a:pt x="2395" y="285750"/>
                      <a:pt x="-1415" y="255270"/>
                      <a:pt x="490" y="224790"/>
                    </a:cubicBezTo>
                    <a:cubicBezTo>
                      <a:pt x="2395" y="165735"/>
                      <a:pt x="-462" y="107633"/>
                      <a:pt x="2395" y="48578"/>
                    </a:cubicBezTo>
                    <a:cubicBezTo>
                      <a:pt x="5253" y="47625"/>
                      <a:pt x="10015" y="44768"/>
                      <a:pt x="12873" y="43815"/>
                    </a:cubicBezTo>
                    <a:cubicBezTo>
                      <a:pt x="10968" y="129540"/>
                      <a:pt x="11920" y="215265"/>
                      <a:pt x="11920" y="300990"/>
                    </a:cubicBezTo>
                    <a:cubicBezTo>
                      <a:pt x="56688" y="288608"/>
                      <a:pt x="100503" y="274320"/>
                      <a:pt x="143365" y="257175"/>
                    </a:cubicBezTo>
                    <a:cubicBezTo>
                      <a:pt x="144318" y="172403"/>
                      <a:pt x="145270" y="85725"/>
                      <a:pt x="145270" y="0"/>
                    </a:cubicBezTo>
                    <a:close/>
                  </a:path>
                </a:pathLst>
              </a:custGeom>
              <a:solidFill>
                <a:srgbClr val="6B7CF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45" name="任意多边形: 形状 144"/>
              <p:cNvSpPr/>
              <p:nvPr/>
            </p:nvSpPr>
            <p:spPr>
              <a:xfrm>
                <a:off x="4013834" y="4091940"/>
                <a:ext cx="154305" cy="355282"/>
              </a:xfrm>
              <a:custGeom>
                <a:avLst/>
                <a:gdLst>
                  <a:gd name="connsiteX0" fmla="*/ 119063 w 154305"/>
                  <a:gd name="connsiteY0" fmla="*/ 6667 h 355282"/>
                  <a:gd name="connsiteX1" fmla="*/ 153353 w 154305"/>
                  <a:gd name="connsiteY1" fmla="*/ 0 h 355282"/>
                  <a:gd name="connsiteX2" fmla="*/ 154305 w 154305"/>
                  <a:gd name="connsiteY2" fmla="*/ 302895 h 355282"/>
                  <a:gd name="connsiteX3" fmla="*/ 91440 w 154305"/>
                  <a:gd name="connsiteY3" fmla="*/ 333375 h 355282"/>
                  <a:gd name="connsiteX4" fmla="*/ 26670 w 154305"/>
                  <a:gd name="connsiteY4" fmla="*/ 353378 h 355282"/>
                  <a:gd name="connsiteX5" fmla="*/ 20003 w 154305"/>
                  <a:gd name="connsiteY5" fmla="*/ 355282 h 355282"/>
                  <a:gd name="connsiteX6" fmla="*/ 0 w 154305"/>
                  <a:gd name="connsiteY6" fmla="*/ 342900 h 355282"/>
                  <a:gd name="connsiteX7" fmla="*/ 6668 w 154305"/>
                  <a:gd name="connsiteY7" fmla="*/ 133350 h 355282"/>
                  <a:gd name="connsiteX8" fmla="*/ 9525 w 154305"/>
                  <a:gd name="connsiteY8" fmla="*/ 45720 h 355282"/>
                  <a:gd name="connsiteX9" fmla="*/ 119063 w 154305"/>
                  <a:gd name="connsiteY9" fmla="*/ 6667 h 355282"/>
                  <a:gd name="connsiteX10" fmla="*/ 11430 w 154305"/>
                  <a:gd name="connsiteY10" fmla="*/ 53340 h 355282"/>
                  <a:gd name="connsiteX11" fmla="*/ 10478 w 154305"/>
                  <a:gd name="connsiteY11" fmla="*/ 329565 h 355282"/>
                  <a:gd name="connsiteX12" fmla="*/ 26670 w 154305"/>
                  <a:gd name="connsiteY12" fmla="*/ 345757 h 355282"/>
                  <a:gd name="connsiteX13" fmla="*/ 143828 w 154305"/>
                  <a:gd name="connsiteY13" fmla="*/ 305753 h 355282"/>
                  <a:gd name="connsiteX14" fmla="*/ 143828 w 154305"/>
                  <a:gd name="connsiteY14" fmla="*/ 8572 h 355282"/>
                  <a:gd name="connsiteX15" fmla="*/ 11430 w 154305"/>
                  <a:gd name="connsiteY15" fmla="*/ 53340 h 35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4305" h="355282">
                    <a:moveTo>
                      <a:pt x="119063" y="6667"/>
                    </a:moveTo>
                    <a:cubicBezTo>
                      <a:pt x="130493" y="4763"/>
                      <a:pt x="141923" y="1905"/>
                      <a:pt x="153353" y="0"/>
                    </a:cubicBezTo>
                    <a:cubicBezTo>
                      <a:pt x="153353" y="100965"/>
                      <a:pt x="152400" y="201930"/>
                      <a:pt x="154305" y="302895"/>
                    </a:cubicBezTo>
                    <a:cubicBezTo>
                      <a:pt x="134303" y="314325"/>
                      <a:pt x="113348" y="324803"/>
                      <a:pt x="91440" y="333375"/>
                    </a:cubicBezTo>
                    <a:cubicBezTo>
                      <a:pt x="69533" y="340042"/>
                      <a:pt x="48578" y="346710"/>
                      <a:pt x="26670" y="353378"/>
                    </a:cubicBezTo>
                    <a:lnTo>
                      <a:pt x="20003" y="355282"/>
                    </a:lnTo>
                    <a:cubicBezTo>
                      <a:pt x="13335" y="351472"/>
                      <a:pt x="6668" y="346710"/>
                      <a:pt x="0" y="342900"/>
                    </a:cubicBezTo>
                    <a:cubicBezTo>
                      <a:pt x="953" y="272415"/>
                      <a:pt x="12383" y="202882"/>
                      <a:pt x="6668" y="133350"/>
                    </a:cubicBezTo>
                    <a:cubicBezTo>
                      <a:pt x="4763" y="103822"/>
                      <a:pt x="5715" y="75247"/>
                      <a:pt x="9525" y="45720"/>
                    </a:cubicBezTo>
                    <a:cubicBezTo>
                      <a:pt x="45720" y="32385"/>
                      <a:pt x="81915" y="18097"/>
                      <a:pt x="119063" y="6667"/>
                    </a:cubicBezTo>
                    <a:close/>
                    <a:moveTo>
                      <a:pt x="11430" y="53340"/>
                    </a:moveTo>
                    <a:cubicBezTo>
                      <a:pt x="14288" y="145732"/>
                      <a:pt x="12383" y="238125"/>
                      <a:pt x="10478" y="329565"/>
                    </a:cubicBezTo>
                    <a:cubicBezTo>
                      <a:pt x="16193" y="335280"/>
                      <a:pt x="20955" y="340042"/>
                      <a:pt x="26670" y="345757"/>
                    </a:cubicBezTo>
                    <a:cubicBezTo>
                      <a:pt x="63818" y="327660"/>
                      <a:pt x="104775" y="318135"/>
                      <a:pt x="143828" y="305753"/>
                    </a:cubicBezTo>
                    <a:cubicBezTo>
                      <a:pt x="144780" y="206692"/>
                      <a:pt x="143828" y="107632"/>
                      <a:pt x="143828" y="8572"/>
                    </a:cubicBezTo>
                    <a:cubicBezTo>
                      <a:pt x="99060" y="22860"/>
                      <a:pt x="54293" y="38100"/>
                      <a:pt x="11430" y="53340"/>
                    </a:cubicBezTo>
                    <a:close/>
                  </a:path>
                </a:pathLst>
              </a:custGeom>
              <a:solidFill>
                <a:srgbClr val="6B7CF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46" name="任意多边形: 形状 145"/>
              <p:cNvSpPr/>
              <p:nvPr/>
            </p:nvSpPr>
            <p:spPr>
              <a:xfrm>
                <a:off x="3851909" y="4541519"/>
                <a:ext cx="106680" cy="318135"/>
              </a:xfrm>
              <a:custGeom>
                <a:avLst/>
                <a:gdLst>
                  <a:gd name="connsiteX0" fmla="*/ 95250 w 106680"/>
                  <a:gd name="connsiteY0" fmla="*/ 2858 h 318135"/>
                  <a:gd name="connsiteX1" fmla="*/ 106680 w 106680"/>
                  <a:gd name="connsiteY1" fmla="*/ 0 h 318135"/>
                  <a:gd name="connsiteX2" fmla="*/ 104775 w 106680"/>
                  <a:gd name="connsiteY2" fmla="*/ 160973 h 318135"/>
                  <a:gd name="connsiteX3" fmla="*/ 101918 w 106680"/>
                  <a:gd name="connsiteY3" fmla="*/ 281940 h 318135"/>
                  <a:gd name="connsiteX4" fmla="*/ 0 w 106680"/>
                  <a:gd name="connsiteY4" fmla="*/ 318135 h 318135"/>
                  <a:gd name="connsiteX5" fmla="*/ 1905 w 106680"/>
                  <a:gd name="connsiteY5" fmla="*/ 51435 h 318135"/>
                  <a:gd name="connsiteX6" fmla="*/ 9525 w 106680"/>
                  <a:gd name="connsiteY6" fmla="*/ 309563 h 318135"/>
                  <a:gd name="connsiteX7" fmla="*/ 96203 w 106680"/>
                  <a:gd name="connsiteY7" fmla="*/ 276225 h 318135"/>
                  <a:gd name="connsiteX8" fmla="*/ 95250 w 106680"/>
                  <a:gd name="connsiteY8" fmla="*/ 2858 h 31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680" h="318135">
                    <a:moveTo>
                      <a:pt x="95250" y="2858"/>
                    </a:moveTo>
                    <a:cubicBezTo>
                      <a:pt x="98108" y="1905"/>
                      <a:pt x="103823" y="953"/>
                      <a:pt x="106680" y="0"/>
                    </a:cubicBezTo>
                    <a:cubicBezTo>
                      <a:pt x="105728" y="53340"/>
                      <a:pt x="105728" y="107633"/>
                      <a:pt x="104775" y="160973"/>
                    </a:cubicBezTo>
                    <a:cubicBezTo>
                      <a:pt x="102870" y="200978"/>
                      <a:pt x="107633" y="241935"/>
                      <a:pt x="101918" y="281940"/>
                    </a:cubicBezTo>
                    <a:cubicBezTo>
                      <a:pt x="71438" y="302895"/>
                      <a:pt x="34290" y="308610"/>
                      <a:pt x="0" y="318135"/>
                    </a:cubicBezTo>
                    <a:cubicBezTo>
                      <a:pt x="2858" y="229553"/>
                      <a:pt x="953" y="140970"/>
                      <a:pt x="1905" y="51435"/>
                    </a:cubicBezTo>
                    <a:cubicBezTo>
                      <a:pt x="6668" y="137160"/>
                      <a:pt x="-3810" y="223838"/>
                      <a:pt x="9525" y="309563"/>
                    </a:cubicBezTo>
                    <a:cubicBezTo>
                      <a:pt x="39053" y="299085"/>
                      <a:pt x="67628" y="288607"/>
                      <a:pt x="96203" y="276225"/>
                    </a:cubicBezTo>
                    <a:cubicBezTo>
                      <a:pt x="93345" y="185738"/>
                      <a:pt x="97155" y="94298"/>
                      <a:pt x="95250" y="2858"/>
                    </a:cubicBezTo>
                    <a:close/>
                  </a:path>
                </a:pathLst>
              </a:custGeom>
              <a:solidFill>
                <a:srgbClr val="6B7CF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grpSp>
            <p:nvGrpSpPr>
              <p:cNvPr id="147" name="图形 175"/>
              <p:cNvGrpSpPr/>
              <p:nvPr/>
            </p:nvGrpSpPr>
            <p:grpSpPr>
              <a:xfrm>
                <a:off x="3852862" y="3224212"/>
                <a:ext cx="1943100" cy="1627822"/>
                <a:chOff x="3852862" y="3224212"/>
                <a:chExt cx="1943100" cy="1627822"/>
              </a:xfrm>
              <a:solidFill>
                <a:srgbClr val="232A48"/>
              </a:solidFill>
            </p:grpSpPr>
            <p:sp>
              <p:nvSpPr>
                <p:cNvPr id="148" name="任意多边形: 形状 147"/>
                <p:cNvSpPr/>
                <p:nvPr/>
              </p:nvSpPr>
              <p:spPr>
                <a:xfrm>
                  <a:off x="4564379" y="3224212"/>
                  <a:ext cx="1231582" cy="1398269"/>
                </a:xfrm>
                <a:custGeom>
                  <a:avLst/>
                  <a:gdLst>
                    <a:gd name="connsiteX0" fmla="*/ 965835 w 1231582"/>
                    <a:gd name="connsiteY0" fmla="*/ 84772 h 1398269"/>
                    <a:gd name="connsiteX1" fmla="*/ 1230630 w 1231582"/>
                    <a:gd name="connsiteY1" fmla="*/ 0 h 1398269"/>
                    <a:gd name="connsiteX2" fmla="*/ 1231582 w 1231582"/>
                    <a:gd name="connsiteY2" fmla="*/ 545782 h 1398269"/>
                    <a:gd name="connsiteX3" fmla="*/ 1231582 w 1231582"/>
                    <a:gd name="connsiteY3" fmla="*/ 831532 h 1398269"/>
                    <a:gd name="connsiteX4" fmla="*/ 1231582 w 1231582"/>
                    <a:gd name="connsiteY4" fmla="*/ 993457 h 1398269"/>
                    <a:gd name="connsiteX5" fmla="*/ 950595 w 1231582"/>
                    <a:gd name="connsiteY5" fmla="*/ 1087755 h 1398269"/>
                    <a:gd name="connsiteX6" fmla="*/ 305752 w 1231582"/>
                    <a:gd name="connsiteY6" fmla="*/ 1300163 h 1398269"/>
                    <a:gd name="connsiteX7" fmla="*/ 0 w 1231582"/>
                    <a:gd name="connsiteY7" fmla="*/ 1398270 h 1398269"/>
                    <a:gd name="connsiteX8" fmla="*/ 952 w 1231582"/>
                    <a:gd name="connsiteY8" fmla="*/ 1383030 h 1398269"/>
                    <a:gd name="connsiteX9" fmla="*/ 1905 w 1231582"/>
                    <a:gd name="connsiteY9" fmla="*/ 513397 h 1398269"/>
                    <a:gd name="connsiteX10" fmla="*/ 2857 w 1231582"/>
                    <a:gd name="connsiteY10" fmla="*/ 400050 h 1398269"/>
                    <a:gd name="connsiteX11" fmla="*/ 39052 w 1231582"/>
                    <a:gd name="connsiteY11" fmla="*/ 389572 h 1398269"/>
                    <a:gd name="connsiteX12" fmla="*/ 343852 w 1231582"/>
                    <a:gd name="connsiteY12" fmla="*/ 289560 h 1398269"/>
                    <a:gd name="connsiteX13" fmla="*/ 473392 w 1231582"/>
                    <a:gd name="connsiteY13" fmla="*/ 246697 h 1398269"/>
                    <a:gd name="connsiteX14" fmla="*/ 835342 w 1231582"/>
                    <a:gd name="connsiteY14" fmla="*/ 126682 h 1398269"/>
                    <a:gd name="connsiteX15" fmla="*/ 965835 w 1231582"/>
                    <a:gd name="connsiteY15" fmla="*/ 84772 h 139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1582" h="1398269">
                      <a:moveTo>
                        <a:pt x="965835" y="84772"/>
                      </a:moveTo>
                      <a:cubicBezTo>
                        <a:pt x="1054417" y="57150"/>
                        <a:pt x="1141095" y="24765"/>
                        <a:pt x="1230630" y="0"/>
                      </a:cubicBezTo>
                      <a:cubicBezTo>
                        <a:pt x="1231582" y="181928"/>
                        <a:pt x="1230630" y="363855"/>
                        <a:pt x="1231582" y="545782"/>
                      </a:cubicBezTo>
                      <a:cubicBezTo>
                        <a:pt x="1231582" y="641032"/>
                        <a:pt x="1231582" y="736282"/>
                        <a:pt x="1231582" y="831532"/>
                      </a:cubicBezTo>
                      <a:cubicBezTo>
                        <a:pt x="1231582" y="885825"/>
                        <a:pt x="1231582" y="939165"/>
                        <a:pt x="1231582" y="993457"/>
                      </a:cubicBezTo>
                      <a:cubicBezTo>
                        <a:pt x="1139190" y="1027747"/>
                        <a:pt x="1043940" y="1056323"/>
                        <a:pt x="950595" y="1087755"/>
                      </a:cubicBezTo>
                      <a:cubicBezTo>
                        <a:pt x="735330" y="1158240"/>
                        <a:pt x="521017" y="1228725"/>
                        <a:pt x="305752" y="1300163"/>
                      </a:cubicBezTo>
                      <a:cubicBezTo>
                        <a:pt x="203835" y="1332548"/>
                        <a:pt x="102870" y="1370648"/>
                        <a:pt x="0" y="1398270"/>
                      </a:cubicBezTo>
                      <a:cubicBezTo>
                        <a:pt x="0" y="1394460"/>
                        <a:pt x="952" y="1386840"/>
                        <a:pt x="952" y="1383030"/>
                      </a:cubicBezTo>
                      <a:cubicBezTo>
                        <a:pt x="3810" y="1093470"/>
                        <a:pt x="1905" y="802957"/>
                        <a:pt x="1905" y="513397"/>
                      </a:cubicBezTo>
                      <a:cubicBezTo>
                        <a:pt x="1905" y="475297"/>
                        <a:pt x="1905" y="438150"/>
                        <a:pt x="2857" y="400050"/>
                      </a:cubicBezTo>
                      <a:cubicBezTo>
                        <a:pt x="15240" y="396240"/>
                        <a:pt x="26670" y="393382"/>
                        <a:pt x="39052" y="389572"/>
                      </a:cubicBezTo>
                      <a:cubicBezTo>
                        <a:pt x="140017" y="355282"/>
                        <a:pt x="241935" y="322897"/>
                        <a:pt x="343852" y="289560"/>
                      </a:cubicBezTo>
                      <a:cubicBezTo>
                        <a:pt x="387667" y="276225"/>
                        <a:pt x="430530" y="260985"/>
                        <a:pt x="473392" y="246697"/>
                      </a:cubicBezTo>
                      <a:cubicBezTo>
                        <a:pt x="594360" y="207645"/>
                        <a:pt x="714375" y="167640"/>
                        <a:pt x="835342" y="126682"/>
                      </a:cubicBezTo>
                      <a:cubicBezTo>
                        <a:pt x="878205" y="114300"/>
                        <a:pt x="922020" y="99060"/>
                        <a:pt x="965835" y="84772"/>
                      </a:cubicBezTo>
                      <a:close/>
                    </a:path>
                  </a:pathLst>
                </a:custGeom>
                <a:solidFill>
                  <a:srgbClr val="232A4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49" name="任意多边形: 形状 148"/>
                <p:cNvSpPr/>
                <p:nvPr/>
              </p:nvSpPr>
              <p:spPr>
                <a:xfrm>
                  <a:off x="4241808" y="3664267"/>
                  <a:ext cx="212080" cy="328612"/>
                </a:xfrm>
                <a:custGeom>
                  <a:avLst/>
                  <a:gdLst>
                    <a:gd name="connsiteX0" fmla="*/ 168266 w 212080"/>
                    <a:gd name="connsiteY0" fmla="*/ 13335 h 328612"/>
                    <a:gd name="connsiteX1" fmla="*/ 212081 w 212080"/>
                    <a:gd name="connsiteY1" fmla="*/ 0 h 328612"/>
                    <a:gd name="connsiteX2" fmla="*/ 211128 w 212080"/>
                    <a:gd name="connsiteY2" fmla="*/ 39052 h 328612"/>
                    <a:gd name="connsiteX3" fmla="*/ 210176 w 212080"/>
                    <a:gd name="connsiteY3" fmla="*/ 258127 h 328612"/>
                    <a:gd name="connsiteX4" fmla="*/ 626 w 212080"/>
                    <a:gd name="connsiteY4" fmla="*/ 328613 h 328612"/>
                    <a:gd name="connsiteX5" fmla="*/ 1578 w 212080"/>
                    <a:gd name="connsiteY5" fmla="*/ 74295 h 328612"/>
                    <a:gd name="connsiteX6" fmla="*/ 65396 w 212080"/>
                    <a:gd name="connsiteY6" fmla="*/ 50482 h 328612"/>
                    <a:gd name="connsiteX7" fmla="*/ 168266 w 212080"/>
                    <a:gd name="connsiteY7" fmla="*/ 13335 h 32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080" h="328612">
                      <a:moveTo>
                        <a:pt x="168266" y="13335"/>
                      </a:moveTo>
                      <a:cubicBezTo>
                        <a:pt x="182553" y="8572"/>
                        <a:pt x="197793" y="4763"/>
                        <a:pt x="212081" y="0"/>
                      </a:cubicBezTo>
                      <a:cubicBezTo>
                        <a:pt x="212081" y="9525"/>
                        <a:pt x="211128" y="28575"/>
                        <a:pt x="211128" y="39052"/>
                      </a:cubicBezTo>
                      <a:cubicBezTo>
                        <a:pt x="209223" y="112395"/>
                        <a:pt x="211128" y="185738"/>
                        <a:pt x="210176" y="258127"/>
                      </a:cubicBezTo>
                      <a:cubicBezTo>
                        <a:pt x="141596" y="283845"/>
                        <a:pt x="70158" y="304800"/>
                        <a:pt x="626" y="328613"/>
                      </a:cubicBezTo>
                      <a:cubicBezTo>
                        <a:pt x="-327" y="243840"/>
                        <a:pt x="-327" y="159067"/>
                        <a:pt x="1578" y="74295"/>
                      </a:cubicBezTo>
                      <a:cubicBezTo>
                        <a:pt x="22533" y="66675"/>
                        <a:pt x="44441" y="59055"/>
                        <a:pt x="65396" y="50482"/>
                      </a:cubicBezTo>
                      <a:cubicBezTo>
                        <a:pt x="99686" y="36195"/>
                        <a:pt x="133023" y="24765"/>
                        <a:pt x="168266" y="13335"/>
                      </a:cubicBezTo>
                      <a:close/>
                    </a:path>
                  </a:pathLst>
                </a:custGeom>
                <a:solidFill>
                  <a:srgbClr val="232A4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50" name="任意多边形: 形状 149"/>
                <p:cNvSpPr/>
                <p:nvPr/>
              </p:nvSpPr>
              <p:spPr>
                <a:xfrm>
                  <a:off x="4024073" y="3761422"/>
                  <a:ext cx="134540" cy="300990"/>
                </a:xfrm>
                <a:custGeom>
                  <a:avLst/>
                  <a:gdLst>
                    <a:gd name="connsiteX0" fmla="*/ 95488 w 134540"/>
                    <a:gd name="connsiteY0" fmla="*/ 12383 h 300990"/>
                    <a:gd name="connsiteX1" fmla="*/ 134541 w 134540"/>
                    <a:gd name="connsiteY1" fmla="*/ 0 h 300990"/>
                    <a:gd name="connsiteX2" fmla="*/ 131683 w 134540"/>
                    <a:gd name="connsiteY2" fmla="*/ 257175 h 300990"/>
                    <a:gd name="connsiteX3" fmla="*/ 238 w 134540"/>
                    <a:gd name="connsiteY3" fmla="*/ 300990 h 300990"/>
                    <a:gd name="connsiteX4" fmla="*/ 1191 w 134540"/>
                    <a:gd name="connsiteY4" fmla="*/ 43815 h 300990"/>
                    <a:gd name="connsiteX5" fmla="*/ 95488 w 134540"/>
                    <a:gd name="connsiteY5" fmla="*/ 12383 h 30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40" h="300990">
                      <a:moveTo>
                        <a:pt x="95488" y="12383"/>
                      </a:moveTo>
                      <a:cubicBezTo>
                        <a:pt x="108823" y="7620"/>
                        <a:pt x="121206" y="3810"/>
                        <a:pt x="134541" y="0"/>
                      </a:cubicBezTo>
                      <a:cubicBezTo>
                        <a:pt x="134541" y="85725"/>
                        <a:pt x="133588" y="171450"/>
                        <a:pt x="131683" y="257175"/>
                      </a:cubicBezTo>
                      <a:cubicBezTo>
                        <a:pt x="88821" y="274320"/>
                        <a:pt x="45006" y="288608"/>
                        <a:pt x="238" y="300990"/>
                      </a:cubicBezTo>
                      <a:cubicBezTo>
                        <a:pt x="238" y="215265"/>
                        <a:pt x="-714" y="129540"/>
                        <a:pt x="1191" y="43815"/>
                      </a:cubicBezTo>
                      <a:cubicBezTo>
                        <a:pt x="31671" y="32385"/>
                        <a:pt x="64056" y="22860"/>
                        <a:pt x="95488" y="12383"/>
                      </a:cubicBezTo>
                      <a:close/>
                    </a:path>
                  </a:pathLst>
                </a:custGeom>
                <a:solidFill>
                  <a:srgbClr val="232A4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51" name="任意多边形: 形状 150"/>
                <p:cNvSpPr/>
                <p:nvPr/>
              </p:nvSpPr>
              <p:spPr>
                <a:xfrm>
                  <a:off x="3853458" y="3834765"/>
                  <a:ext cx="95844" cy="284797"/>
                </a:xfrm>
                <a:custGeom>
                  <a:avLst/>
                  <a:gdLst>
                    <a:gd name="connsiteX0" fmla="*/ 1309 w 95844"/>
                    <a:gd name="connsiteY0" fmla="*/ 35242 h 284797"/>
                    <a:gd name="connsiteX1" fmla="*/ 95606 w 95844"/>
                    <a:gd name="connsiteY1" fmla="*/ 0 h 284797"/>
                    <a:gd name="connsiteX2" fmla="*/ 94654 w 95844"/>
                    <a:gd name="connsiteY2" fmla="*/ 258128 h 284797"/>
                    <a:gd name="connsiteX3" fmla="*/ 356 w 95844"/>
                    <a:gd name="connsiteY3" fmla="*/ 284797 h 284797"/>
                    <a:gd name="connsiteX4" fmla="*/ 1309 w 95844"/>
                    <a:gd name="connsiteY4" fmla="*/ 35242 h 28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44" h="284797">
                      <a:moveTo>
                        <a:pt x="1309" y="35242"/>
                      </a:moveTo>
                      <a:cubicBezTo>
                        <a:pt x="26074" y="11430"/>
                        <a:pt x="63221" y="8572"/>
                        <a:pt x="95606" y="0"/>
                      </a:cubicBezTo>
                      <a:cubicBezTo>
                        <a:pt x="95606" y="85725"/>
                        <a:pt x="96559" y="172403"/>
                        <a:pt x="94654" y="258128"/>
                      </a:cubicBezTo>
                      <a:cubicBezTo>
                        <a:pt x="64174" y="268605"/>
                        <a:pt x="32741" y="279082"/>
                        <a:pt x="356" y="284797"/>
                      </a:cubicBezTo>
                      <a:cubicBezTo>
                        <a:pt x="1309" y="200978"/>
                        <a:pt x="-1549" y="118110"/>
                        <a:pt x="1309" y="35242"/>
                      </a:cubicBezTo>
                      <a:close/>
                    </a:path>
                  </a:pathLst>
                </a:custGeom>
                <a:solidFill>
                  <a:srgbClr val="232A4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52" name="任意多边形: 形状 151"/>
                <p:cNvSpPr/>
                <p:nvPr/>
              </p:nvSpPr>
              <p:spPr>
                <a:xfrm>
                  <a:off x="4235006" y="4000500"/>
                  <a:ext cx="218552" cy="374332"/>
                </a:xfrm>
                <a:custGeom>
                  <a:avLst/>
                  <a:gdLst>
                    <a:gd name="connsiteX0" fmla="*/ 9333 w 218552"/>
                    <a:gd name="connsiteY0" fmla="*/ 67628 h 374332"/>
                    <a:gd name="connsiteX1" fmla="*/ 216978 w 218552"/>
                    <a:gd name="connsiteY1" fmla="*/ 0 h 374332"/>
                    <a:gd name="connsiteX2" fmla="*/ 217930 w 218552"/>
                    <a:gd name="connsiteY2" fmla="*/ 301943 h 374332"/>
                    <a:gd name="connsiteX3" fmla="*/ 196023 w 218552"/>
                    <a:gd name="connsiteY3" fmla="*/ 311468 h 374332"/>
                    <a:gd name="connsiteX4" fmla="*/ 7428 w 218552"/>
                    <a:gd name="connsiteY4" fmla="*/ 374332 h 374332"/>
                    <a:gd name="connsiteX5" fmla="*/ 760 w 218552"/>
                    <a:gd name="connsiteY5" fmla="*/ 90488 h 374332"/>
                    <a:gd name="connsiteX6" fmla="*/ 9333 w 218552"/>
                    <a:gd name="connsiteY6" fmla="*/ 67628 h 37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552" h="374332">
                      <a:moveTo>
                        <a:pt x="9333" y="67628"/>
                      </a:moveTo>
                      <a:cubicBezTo>
                        <a:pt x="77913" y="44768"/>
                        <a:pt x="147445" y="20955"/>
                        <a:pt x="216978" y="0"/>
                      </a:cubicBezTo>
                      <a:cubicBezTo>
                        <a:pt x="219835" y="100965"/>
                        <a:pt x="217930" y="200978"/>
                        <a:pt x="217930" y="301943"/>
                      </a:cubicBezTo>
                      <a:cubicBezTo>
                        <a:pt x="212215" y="304800"/>
                        <a:pt x="200785" y="309563"/>
                        <a:pt x="196023" y="311468"/>
                      </a:cubicBezTo>
                      <a:cubicBezTo>
                        <a:pt x="133158" y="331470"/>
                        <a:pt x="69340" y="351472"/>
                        <a:pt x="7428" y="374332"/>
                      </a:cubicBezTo>
                      <a:cubicBezTo>
                        <a:pt x="-6860" y="280035"/>
                        <a:pt x="4570" y="184785"/>
                        <a:pt x="760" y="90488"/>
                      </a:cubicBezTo>
                      <a:cubicBezTo>
                        <a:pt x="2665" y="83820"/>
                        <a:pt x="7428" y="72390"/>
                        <a:pt x="9333" y="67628"/>
                      </a:cubicBezTo>
                      <a:close/>
                    </a:path>
                  </a:pathLst>
                </a:custGeom>
                <a:solidFill>
                  <a:srgbClr val="232A4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53" name="任意多边形: 形状 152"/>
                <p:cNvSpPr/>
                <p:nvPr/>
              </p:nvSpPr>
              <p:spPr>
                <a:xfrm>
                  <a:off x="4024312" y="4100512"/>
                  <a:ext cx="133773" cy="337184"/>
                </a:xfrm>
                <a:custGeom>
                  <a:avLst/>
                  <a:gdLst>
                    <a:gd name="connsiteX0" fmla="*/ 953 w 133773"/>
                    <a:gd name="connsiteY0" fmla="*/ 44768 h 337184"/>
                    <a:gd name="connsiteX1" fmla="*/ 133350 w 133773"/>
                    <a:gd name="connsiteY1" fmla="*/ 0 h 337184"/>
                    <a:gd name="connsiteX2" fmla="*/ 133350 w 133773"/>
                    <a:gd name="connsiteY2" fmla="*/ 297180 h 337184"/>
                    <a:gd name="connsiteX3" fmla="*/ 16192 w 133773"/>
                    <a:gd name="connsiteY3" fmla="*/ 337185 h 337184"/>
                    <a:gd name="connsiteX4" fmla="*/ 0 w 133773"/>
                    <a:gd name="connsiteY4" fmla="*/ 320993 h 337184"/>
                    <a:gd name="connsiteX5" fmla="*/ 953 w 133773"/>
                    <a:gd name="connsiteY5" fmla="*/ 44768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73" h="337184">
                      <a:moveTo>
                        <a:pt x="953" y="44768"/>
                      </a:moveTo>
                      <a:cubicBezTo>
                        <a:pt x="44767" y="28575"/>
                        <a:pt x="88583" y="13335"/>
                        <a:pt x="133350" y="0"/>
                      </a:cubicBezTo>
                      <a:cubicBezTo>
                        <a:pt x="133350" y="99060"/>
                        <a:pt x="134303" y="198120"/>
                        <a:pt x="133350" y="297180"/>
                      </a:cubicBezTo>
                      <a:cubicBezTo>
                        <a:pt x="94297" y="310515"/>
                        <a:pt x="54292" y="319088"/>
                        <a:pt x="16192" y="337185"/>
                      </a:cubicBezTo>
                      <a:cubicBezTo>
                        <a:pt x="10478" y="331470"/>
                        <a:pt x="4763" y="326707"/>
                        <a:pt x="0" y="320993"/>
                      </a:cubicBezTo>
                      <a:cubicBezTo>
                        <a:pt x="1905" y="229553"/>
                        <a:pt x="3810" y="137160"/>
                        <a:pt x="953" y="44768"/>
                      </a:cubicBezTo>
                      <a:close/>
                    </a:path>
                  </a:pathLst>
                </a:custGeom>
                <a:solidFill>
                  <a:srgbClr val="232A4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54" name="任意多边形: 形状 153"/>
                <p:cNvSpPr/>
                <p:nvPr/>
              </p:nvSpPr>
              <p:spPr>
                <a:xfrm>
                  <a:off x="3853217" y="4167187"/>
                  <a:ext cx="96395" cy="331469"/>
                </a:xfrm>
                <a:custGeom>
                  <a:avLst/>
                  <a:gdLst>
                    <a:gd name="connsiteX0" fmla="*/ 23457 w 96395"/>
                    <a:gd name="connsiteY0" fmla="*/ 20955 h 331469"/>
                    <a:gd name="connsiteX1" fmla="*/ 95847 w 96395"/>
                    <a:gd name="connsiteY1" fmla="*/ 0 h 331469"/>
                    <a:gd name="connsiteX2" fmla="*/ 93942 w 96395"/>
                    <a:gd name="connsiteY2" fmla="*/ 304800 h 331469"/>
                    <a:gd name="connsiteX3" fmla="*/ 597 w 96395"/>
                    <a:gd name="connsiteY3" fmla="*/ 331470 h 331469"/>
                    <a:gd name="connsiteX4" fmla="*/ 597 w 96395"/>
                    <a:gd name="connsiteY4" fmla="*/ 47625 h 331469"/>
                    <a:gd name="connsiteX5" fmla="*/ 23457 w 96395"/>
                    <a:gd name="connsiteY5" fmla="*/ 20955 h 3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395" h="331469">
                      <a:moveTo>
                        <a:pt x="23457" y="20955"/>
                      </a:moveTo>
                      <a:cubicBezTo>
                        <a:pt x="47269" y="11430"/>
                        <a:pt x="71082" y="5715"/>
                        <a:pt x="95847" y="0"/>
                      </a:cubicBezTo>
                      <a:cubicBezTo>
                        <a:pt x="94894" y="101918"/>
                        <a:pt x="98704" y="202882"/>
                        <a:pt x="93942" y="304800"/>
                      </a:cubicBezTo>
                      <a:cubicBezTo>
                        <a:pt x="62509" y="313372"/>
                        <a:pt x="32029" y="322897"/>
                        <a:pt x="597" y="331470"/>
                      </a:cubicBezTo>
                      <a:cubicBezTo>
                        <a:pt x="597" y="237172"/>
                        <a:pt x="-356" y="141922"/>
                        <a:pt x="597" y="47625"/>
                      </a:cubicBezTo>
                      <a:cubicBezTo>
                        <a:pt x="-3213" y="32385"/>
                        <a:pt x="12027" y="24765"/>
                        <a:pt x="23457" y="20955"/>
                      </a:cubicBezTo>
                      <a:close/>
                    </a:path>
                  </a:pathLst>
                </a:custGeom>
                <a:solidFill>
                  <a:srgbClr val="232A4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55" name="任意多边形: 形状 154"/>
                <p:cNvSpPr/>
                <p:nvPr/>
              </p:nvSpPr>
              <p:spPr>
                <a:xfrm>
                  <a:off x="4234814" y="4377690"/>
                  <a:ext cx="218122" cy="350519"/>
                </a:xfrm>
                <a:custGeom>
                  <a:avLst/>
                  <a:gdLst>
                    <a:gd name="connsiteX0" fmla="*/ 7620 w 218122"/>
                    <a:gd name="connsiteY0" fmla="*/ 65722 h 350519"/>
                    <a:gd name="connsiteX1" fmla="*/ 218122 w 218122"/>
                    <a:gd name="connsiteY1" fmla="*/ 0 h 350519"/>
                    <a:gd name="connsiteX2" fmla="*/ 218122 w 218122"/>
                    <a:gd name="connsiteY2" fmla="*/ 240030 h 350519"/>
                    <a:gd name="connsiteX3" fmla="*/ 217170 w 218122"/>
                    <a:gd name="connsiteY3" fmla="*/ 284797 h 350519"/>
                    <a:gd name="connsiteX4" fmla="*/ 129540 w 218122"/>
                    <a:gd name="connsiteY4" fmla="*/ 313372 h 350519"/>
                    <a:gd name="connsiteX5" fmla="*/ 0 w 218122"/>
                    <a:gd name="connsiteY5" fmla="*/ 350520 h 350519"/>
                    <a:gd name="connsiteX6" fmla="*/ 952 w 218122"/>
                    <a:gd name="connsiteY6" fmla="*/ 211455 h 350519"/>
                    <a:gd name="connsiteX7" fmla="*/ 7620 w 218122"/>
                    <a:gd name="connsiteY7" fmla="*/ 65722 h 350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122" h="350519">
                      <a:moveTo>
                        <a:pt x="7620" y="65722"/>
                      </a:moveTo>
                      <a:cubicBezTo>
                        <a:pt x="78105" y="46672"/>
                        <a:pt x="146685" y="19050"/>
                        <a:pt x="218122" y="0"/>
                      </a:cubicBezTo>
                      <a:cubicBezTo>
                        <a:pt x="218122" y="80010"/>
                        <a:pt x="218122" y="160020"/>
                        <a:pt x="218122" y="240030"/>
                      </a:cubicBezTo>
                      <a:cubicBezTo>
                        <a:pt x="218122" y="255270"/>
                        <a:pt x="218122" y="269557"/>
                        <a:pt x="217170" y="284797"/>
                      </a:cubicBezTo>
                      <a:cubicBezTo>
                        <a:pt x="187642" y="294322"/>
                        <a:pt x="158115" y="303847"/>
                        <a:pt x="129540" y="313372"/>
                      </a:cubicBezTo>
                      <a:cubicBezTo>
                        <a:pt x="86677" y="327660"/>
                        <a:pt x="43815" y="339090"/>
                        <a:pt x="0" y="350520"/>
                      </a:cubicBezTo>
                      <a:cubicBezTo>
                        <a:pt x="952" y="303847"/>
                        <a:pt x="952" y="258128"/>
                        <a:pt x="952" y="211455"/>
                      </a:cubicBezTo>
                      <a:cubicBezTo>
                        <a:pt x="952" y="162878"/>
                        <a:pt x="-1905" y="113347"/>
                        <a:pt x="7620" y="65722"/>
                      </a:cubicBezTo>
                      <a:close/>
                    </a:path>
                  </a:pathLst>
                </a:custGeom>
                <a:solidFill>
                  <a:srgbClr val="232A4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56" name="任意多边形: 形状 155"/>
                <p:cNvSpPr/>
                <p:nvPr/>
              </p:nvSpPr>
              <p:spPr>
                <a:xfrm>
                  <a:off x="4023597" y="4472940"/>
                  <a:ext cx="135291" cy="329565"/>
                </a:xfrm>
                <a:custGeom>
                  <a:avLst/>
                  <a:gdLst>
                    <a:gd name="connsiteX0" fmla="*/ 50244 w 135291"/>
                    <a:gd name="connsiteY0" fmla="*/ 27622 h 329565"/>
                    <a:gd name="connsiteX1" fmla="*/ 95012 w 135291"/>
                    <a:gd name="connsiteY1" fmla="*/ 12382 h 329565"/>
                    <a:gd name="connsiteX2" fmla="*/ 135017 w 135291"/>
                    <a:gd name="connsiteY2" fmla="*/ 0 h 329565"/>
                    <a:gd name="connsiteX3" fmla="*/ 135017 w 135291"/>
                    <a:gd name="connsiteY3" fmla="*/ 285750 h 329565"/>
                    <a:gd name="connsiteX4" fmla="*/ 38814 w 135291"/>
                    <a:gd name="connsiteY4" fmla="*/ 317182 h 329565"/>
                    <a:gd name="connsiteX5" fmla="*/ 714 w 135291"/>
                    <a:gd name="connsiteY5" fmla="*/ 329565 h 329565"/>
                    <a:gd name="connsiteX6" fmla="*/ 714 w 135291"/>
                    <a:gd name="connsiteY6" fmla="*/ 43815 h 329565"/>
                    <a:gd name="connsiteX7" fmla="*/ 50244 w 135291"/>
                    <a:gd name="connsiteY7" fmla="*/ 27622 h 32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291" h="329565">
                      <a:moveTo>
                        <a:pt x="50244" y="27622"/>
                      </a:moveTo>
                      <a:cubicBezTo>
                        <a:pt x="65484" y="22860"/>
                        <a:pt x="80724" y="17145"/>
                        <a:pt x="95012" y="12382"/>
                      </a:cubicBezTo>
                      <a:cubicBezTo>
                        <a:pt x="108347" y="7620"/>
                        <a:pt x="121682" y="3810"/>
                        <a:pt x="135017" y="0"/>
                      </a:cubicBezTo>
                      <a:cubicBezTo>
                        <a:pt x="134064" y="95250"/>
                        <a:pt x="135969" y="190500"/>
                        <a:pt x="135017" y="285750"/>
                      </a:cubicBezTo>
                      <a:cubicBezTo>
                        <a:pt x="102632" y="296228"/>
                        <a:pt x="71199" y="306705"/>
                        <a:pt x="38814" y="317182"/>
                      </a:cubicBezTo>
                      <a:cubicBezTo>
                        <a:pt x="26432" y="320992"/>
                        <a:pt x="13097" y="325755"/>
                        <a:pt x="714" y="329565"/>
                      </a:cubicBezTo>
                      <a:cubicBezTo>
                        <a:pt x="-238" y="234315"/>
                        <a:pt x="-238" y="139065"/>
                        <a:pt x="714" y="43815"/>
                      </a:cubicBezTo>
                      <a:cubicBezTo>
                        <a:pt x="16907" y="39053"/>
                        <a:pt x="33099" y="33338"/>
                        <a:pt x="50244" y="27622"/>
                      </a:cubicBezTo>
                      <a:close/>
                    </a:path>
                  </a:pathLst>
                </a:custGeom>
                <a:solidFill>
                  <a:srgbClr val="232A4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sp>
              <p:nvSpPr>
                <p:cNvPr id="157" name="任意多边形: 形状 156"/>
                <p:cNvSpPr/>
                <p:nvPr/>
              </p:nvSpPr>
              <p:spPr>
                <a:xfrm>
                  <a:off x="3852862" y="4544377"/>
                  <a:ext cx="94847" cy="307657"/>
                </a:xfrm>
                <a:custGeom>
                  <a:avLst/>
                  <a:gdLst>
                    <a:gd name="connsiteX0" fmla="*/ 0 w 94847"/>
                    <a:gd name="connsiteY0" fmla="*/ 31432 h 307657"/>
                    <a:gd name="connsiteX1" fmla="*/ 94297 w 94847"/>
                    <a:gd name="connsiteY1" fmla="*/ 0 h 307657"/>
                    <a:gd name="connsiteX2" fmla="*/ 94297 w 94847"/>
                    <a:gd name="connsiteY2" fmla="*/ 274320 h 307657"/>
                    <a:gd name="connsiteX3" fmla="*/ 7620 w 94847"/>
                    <a:gd name="connsiteY3" fmla="*/ 307658 h 307657"/>
                    <a:gd name="connsiteX4" fmla="*/ 0 w 94847"/>
                    <a:gd name="connsiteY4" fmla="*/ 49530 h 307657"/>
                    <a:gd name="connsiteX5" fmla="*/ 0 w 94847"/>
                    <a:gd name="connsiteY5" fmla="*/ 31432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847" h="307657">
                      <a:moveTo>
                        <a:pt x="0" y="31432"/>
                      </a:moveTo>
                      <a:cubicBezTo>
                        <a:pt x="30480" y="18097"/>
                        <a:pt x="61913" y="8572"/>
                        <a:pt x="94297" y="0"/>
                      </a:cubicBezTo>
                      <a:cubicBezTo>
                        <a:pt x="96203" y="91440"/>
                        <a:pt x="92392" y="182880"/>
                        <a:pt x="94297" y="274320"/>
                      </a:cubicBezTo>
                      <a:cubicBezTo>
                        <a:pt x="65722" y="286703"/>
                        <a:pt x="37147" y="297180"/>
                        <a:pt x="7620" y="307658"/>
                      </a:cubicBezTo>
                      <a:cubicBezTo>
                        <a:pt x="-5715" y="221932"/>
                        <a:pt x="4763" y="135255"/>
                        <a:pt x="0" y="49530"/>
                      </a:cubicBezTo>
                      <a:cubicBezTo>
                        <a:pt x="0" y="44767"/>
                        <a:pt x="0" y="36195"/>
                        <a:pt x="0" y="31432"/>
                      </a:cubicBezTo>
                      <a:close/>
                    </a:path>
                  </a:pathLst>
                </a:custGeom>
                <a:solidFill>
                  <a:srgbClr val="232A4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D2E2D"/>
                    </a:solidFill>
                    <a:effectLst/>
                    <a:uLnTx/>
                    <a:uFillTx/>
                    <a:latin typeface="DINPro-Medium" panose="02000503030000020004" pitchFamily="50" charset="0"/>
                    <a:ea typeface="Microsoft YaHei"/>
                    <a:cs typeface="+mn-cs"/>
                  </a:endParaRPr>
                </a:p>
              </p:txBody>
            </p:sp>
          </p:grpSp>
        </p:grpSp>
        <p:pic>
          <p:nvPicPr>
            <p:cNvPr id="96" name="图形 9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1232" y="417649"/>
              <a:ext cx="1923039" cy="325262"/>
            </a:xfrm>
            <a:prstGeom prst="rect">
              <a:avLst/>
            </a:prstGeom>
          </p:spPr>
        </p:pic>
      </p:grpSp>
      <p:sp>
        <p:nvSpPr>
          <p:cNvPr id="207" name="等腰三角形 206"/>
          <p:cNvSpPr/>
          <p:nvPr/>
        </p:nvSpPr>
        <p:spPr>
          <a:xfrm rot="16200000" flipH="1">
            <a:off x="5780048" y="-5802100"/>
            <a:ext cx="633175" cy="12192676"/>
          </a:xfrm>
          <a:prstGeom prst="triangle">
            <a:avLst>
              <a:gd name="adj" fmla="val 0"/>
            </a:avLst>
          </a:prstGeom>
          <a:pattFill prst="openDmnd">
            <a:fgClr>
              <a:srgbClr val="860000"/>
            </a:fgClr>
            <a:bgClr>
              <a:srgbClr val="A20000"/>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cs"/>
            </a:endParaRPr>
          </a:p>
        </p:txBody>
      </p:sp>
      <p:sp>
        <p:nvSpPr>
          <p:cNvPr id="2" name="文本框 1"/>
          <p:cNvSpPr txBox="1"/>
          <p:nvPr/>
        </p:nvSpPr>
        <p:spPr>
          <a:xfrm>
            <a:off x="584995" y="842567"/>
            <a:ext cx="8768080" cy="677108"/>
          </a:xfrm>
          <a:prstGeom prst="rect">
            <a:avLst/>
          </a:prstGeom>
          <a:noFill/>
        </p:spPr>
        <p:txBody>
          <a:bodyPr wrap="square" lIns="0" tIns="0" rIns="0" bIns="0" rtlCol="0" anchor="t" anchorCtr="0">
            <a:spAutoFit/>
          </a:bodyPr>
          <a:lstStyle>
            <a:defPPr>
              <a:defRPr lang="zh-CN"/>
            </a:defPPr>
            <a:lvl1pPr algn="just">
              <a:defRPr sz="1200">
                <a:solidFill>
                  <a:schemeClr val="bg1">
                    <a:alpha val="50000"/>
                  </a:schemeClr>
                </a:solidFill>
                <a:ea typeface="苹方 粗体" panose="020B0600000000000000" pitchFamily="34" charset="-122"/>
              </a:defRPr>
            </a:lvl1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w="12700">
                  <a:solidFill>
                    <a:prstClr val="white"/>
                  </a:solidFill>
                </a:ln>
                <a:solidFill>
                  <a:srgbClr val="AF0B06"/>
                </a:solidFill>
                <a:effectLst>
                  <a:outerShdw blurRad="38100" dist="38100" dir="2700000" algn="tl">
                    <a:srgbClr val="000000">
                      <a:alpha val="29000"/>
                    </a:srgbClr>
                  </a:outerShdw>
                </a:effectLst>
                <a:uLnTx/>
                <a:uFillTx/>
                <a:latin typeface="微软雅黑" panose="020B0503020204020204" charset="-122"/>
                <a:ea typeface="微软雅黑" panose="020B0503020204020204" charset="-122"/>
                <a:cs typeface="微软雅黑" panose="020B0503020204020204" charset="-122"/>
              </a:rPr>
              <a:t>高级软件工程</a:t>
            </a:r>
          </a:p>
        </p:txBody>
      </p:sp>
      <p:sp>
        <p:nvSpPr>
          <p:cNvPr id="78" name="文本框 77">
            <a:extLst>
              <a:ext uri="{FF2B5EF4-FFF2-40B4-BE49-F238E27FC236}">
                <a16:creationId xmlns:a16="http://schemas.microsoft.com/office/drawing/2014/main" id="{236AD119-0003-4A6A-A692-964DC16CBBB3}"/>
              </a:ext>
            </a:extLst>
          </p:cNvPr>
          <p:cNvSpPr txBox="1"/>
          <p:nvPr/>
        </p:nvSpPr>
        <p:spPr>
          <a:xfrm>
            <a:off x="4862186" y="4994364"/>
            <a:ext cx="1426673" cy="369332"/>
          </a:xfrm>
          <a:prstGeom prst="rect">
            <a:avLst/>
          </a:prstGeom>
          <a:noFill/>
        </p:spPr>
        <p:txBody>
          <a:bodyPr wrap="none" lIns="0" tIns="0" rIns="0" bIns="0" rtlCol="0" anchor="t" anchorCtr="0">
            <a:spAutoFit/>
          </a:bodyPr>
          <a:lstStyle>
            <a:defPPr>
              <a:defRPr lang="zh-CN"/>
            </a:defPPr>
            <a:lvl1pPr>
              <a:defRPr sz="1000">
                <a:solidFill>
                  <a:schemeClr val="bg1">
                    <a:lumMod val="65000"/>
                  </a:schemeClr>
                </a:solidFill>
                <a:latin typeface="DINPro-Medium" panose="02000503030000020004" pitchFamily="50" charset="0"/>
                <a:ea typeface="阿里巴巴普惠体 R" panose="00020600040101010101" pitchFamily="18" charset="-122"/>
                <a:cs typeface="阿里巴巴普惠体 R" panose="00020600040101010101"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0000"/>
                </a:solidFill>
                <a:effectLst/>
                <a:uLnTx/>
                <a:uFillTx/>
                <a:latin typeface="Microsoft YaHei"/>
                <a:ea typeface="Microsoft YaHei"/>
              </a:rPr>
              <a:t>2024/1/2</a:t>
            </a:r>
            <a:endParaRPr kumimoji="0" lang="zh-CN" altLang="en-US" sz="2400" b="1" i="0" u="none" strike="noStrike" kern="1200" cap="none" spc="0" normalizeH="0" baseline="0" noProof="0" dirty="0">
              <a:ln>
                <a:noFill/>
              </a:ln>
              <a:solidFill>
                <a:srgbClr val="FF0000"/>
              </a:solidFill>
              <a:effectLst/>
              <a:uLnTx/>
              <a:uFillTx/>
              <a:latin typeface="Microsoft YaHei"/>
              <a:ea typeface="Microsoft YaHei"/>
            </a:endParaRPr>
          </a:p>
        </p:txBody>
      </p:sp>
      <p:sp>
        <p:nvSpPr>
          <p:cNvPr id="79" name="文本框 78">
            <a:extLst>
              <a:ext uri="{FF2B5EF4-FFF2-40B4-BE49-F238E27FC236}">
                <a16:creationId xmlns:a16="http://schemas.microsoft.com/office/drawing/2014/main" id="{36EBA1B4-10ED-4B83-B40E-656F08FE4728}"/>
              </a:ext>
            </a:extLst>
          </p:cNvPr>
          <p:cNvSpPr txBox="1"/>
          <p:nvPr/>
        </p:nvSpPr>
        <p:spPr>
          <a:xfrm>
            <a:off x="5110480" y="3640059"/>
            <a:ext cx="826951" cy="369332"/>
          </a:xfrm>
          <a:prstGeom prst="rect">
            <a:avLst/>
          </a:prstGeom>
          <a:noFill/>
        </p:spPr>
        <p:txBody>
          <a:bodyPr wrap="square" lIns="0" tIns="0" rIns="0" bIns="0" rtlCol="0" anchor="t" anchorCtr="0">
            <a:spAutoFit/>
          </a:bodyPr>
          <a:lstStyle>
            <a:defPPr>
              <a:defRPr lang="zh-CN"/>
            </a:defPPr>
            <a:lvl1pPr>
              <a:defRPr sz="12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Microsoft YaHei"/>
                <a:ea typeface="Microsoft YaHei"/>
              </a:rPr>
              <a:t>姓名</a:t>
            </a:r>
          </a:p>
        </p:txBody>
      </p:sp>
      <p:cxnSp>
        <p:nvCxnSpPr>
          <p:cNvPr id="80" name="直接连接符 79">
            <a:extLst>
              <a:ext uri="{FF2B5EF4-FFF2-40B4-BE49-F238E27FC236}">
                <a16:creationId xmlns:a16="http://schemas.microsoft.com/office/drawing/2014/main" id="{F765DE0C-C2E2-4FF8-960A-BF268E508C17}"/>
              </a:ext>
            </a:extLst>
          </p:cNvPr>
          <p:cNvCxnSpPr/>
          <p:nvPr/>
        </p:nvCxnSpPr>
        <p:spPr>
          <a:xfrm>
            <a:off x="6122362" y="3732650"/>
            <a:ext cx="0" cy="184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B34557BA-8025-43B8-A592-5A6D8F520465}"/>
              </a:ext>
            </a:extLst>
          </p:cNvPr>
          <p:cNvSpPr txBox="1"/>
          <p:nvPr/>
        </p:nvSpPr>
        <p:spPr>
          <a:xfrm>
            <a:off x="6297134" y="3633889"/>
            <a:ext cx="1028370" cy="369332"/>
          </a:xfrm>
          <a:prstGeom prst="rect">
            <a:avLst/>
          </a:prstGeom>
          <a:noFill/>
        </p:spPr>
        <p:txBody>
          <a:bodyPr wrap="square" lIns="0" tIns="0" rIns="0" bIns="0" rtlCol="0" anchor="t" anchorCtr="0">
            <a:spAutoFit/>
          </a:bodyPr>
          <a:lstStyle>
            <a:defPPr>
              <a:defRPr lang="zh-CN"/>
            </a:defPPr>
            <a:lvl1pPr>
              <a:defRPr sz="12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Microsoft YaHei"/>
                <a:ea typeface="Microsoft YaHei"/>
              </a:rPr>
              <a:t>张   帆</a:t>
            </a:r>
            <a:endParaRPr kumimoji="0" lang="en-US" altLang="zh-CN" sz="2400" b="1" i="0" u="none" strike="noStrike" kern="1200" cap="none" spc="0" normalizeH="0" baseline="0" noProof="0" dirty="0">
              <a:ln>
                <a:noFill/>
              </a:ln>
              <a:solidFill>
                <a:srgbClr val="FF0000"/>
              </a:solidFill>
              <a:effectLst/>
              <a:uLnTx/>
              <a:uFillTx/>
              <a:latin typeface="Microsoft YaHei"/>
              <a:ea typeface="Microsoft YaHei"/>
            </a:endParaRPr>
          </a:p>
        </p:txBody>
      </p:sp>
      <p:sp>
        <p:nvSpPr>
          <p:cNvPr id="82" name="文本框 77">
            <a:extLst>
              <a:ext uri="{FF2B5EF4-FFF2-40B4-BE49-F238E27FC236}">
                <a16:creationId xmlns:a16="http://schemas.microsoft.com/office/drawing/2014/main" id="{236AD119-0003-4A6A-A692-964DC16CBBB3}"/>
              </a:ext>
            </a:extLst>
          </p:cNvPr>
          <p:cNvSpPr txBox="1"/>
          <p:nvPr/>
        </p:nvSpPr>
        <p:spPr>
          <a:xfrm>
            <a:off x="4681306" y="4243851"/>
            <a:ext cx="4919893" cy="369332"/>
          </a:xfrm>
          <a:prstGeom prst="rect">
            <a:avLst/>
          </a:prstGeom>
          <a:noFill/>
        </p:spPr>
        <p:txBody>
          <a:bodyPr wrap="square" lIns="0" tIns="0" rIns="0" bIns="0" rtlCol="0" anchor="t" anchorCtr="0">
            <a:spAutoFit/>
          </a:bodyPr>
          <a:lstStyle>
            <a:defPPr>
              <a:defRPr lang="zh-CN"/>
            </a:defPPr>
            <a:lvl1pPr>
              <a:defRPr sz="1000">
                <a:solidFill>
                  <a:schemeClr val="bg1">
                    <a:lumMod val="65000"/>
                  </a:schemeClr>
                </a:solidFill>
                <a:latin typeface="DINPro-Medium" panose="02000503030000020004" pitchFamily="50" charset="0"/>
                <a:ea typeface="阿里巴巴普惠体 R" panose="00020600040101010101" pitchFamily="18" charset="-122"/>
                <a:cs typeface="阿里巴巴普惠体 R"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0000"/>
                </a:solidFill>
                <a:effectLst/>
                <a:uLnTx/>
                <a:uFillTx/>
                <a:latin typeface="Microsoft YaHei"/>
                <a:ea typeface="Microsoft YaHei"/>
                <a:hlinkClick r:id="rId6"/>
              </a:rPr>
              <a:t>zhangfan68@uestc.edu.cn</a:t>
            </a:r>
            <a:endParaRPr kumimoji="0" lang="en-US" altLang="zh-CN" sz="2400" b="1" i="0" u="none" strike="noStrike" kern="1200" cap="none" spc="0" normalizeH="0" baseline="0" noProof="0" dirty="0">
              <a:ln>
                <a:noFill/>
              </a:ln>
              <a:solidFill>
                <a:srgbClr val="FF0000"/>
              </a:solidFill>
              <a:effectLst/>
              <a:uLnTx/>
              <a:uFillTx/>
              <a:latin typeface="Microsoft YaHei"/>
              <a:ea typeface="Microsoft YaHei"/>
            </a:endParaRPr>
          </a:p>
        </p:txBody>
      </p:sp>
    </p:spTree>
    <p:extLst>
      <p:ext uri="{BB962C8B-B14F-4D97-AF65-F5344CB8AC3E}">
        <p14:creationId xmlns:p14="http://schemas.microsoft.com/office/powerpoint/2010/main" val="3742126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0" y="1"/>
            <a:ext cx="12192000" cy="6731539"/>
          </a:xfrm>
        </p:spPr>
      </p:pic>
    </p:spTree>
    <p:extLst>
      <p:ext uri="{BB962C8B-B14F-4D97-AF65-F5344CB8AC3E}">
        <p14:creationId xmlns:p14="http://schemas.microsoft.com/office/powerpoint/2010/main" val="14155505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84667" y="42403"/>
            <a:ext cx="10871200" cy="585788"/>
          </a:xfrm>
        </p:spPr>
        <p:txBody>
          <a:bodyPr>
            <a:noAutofit/>
          </a:bodyPr>
          <a:lstStyle/>
          <a:p>
            <a:r>
              <a:rPr lang="zh-CN" altLang="en-US" sz="3200" b="1" dirty="0">
                <a:solidFill>
                  <a:schemeClr val="bg1"/>
                </a:solidFill>
                <a:effectLst>
                  <a:outerShdw blurRad="38100" dist="38100" dir="2700000" algn="tl">
                    <a:srgbClr val="000000">
                      <a:alpha val="43137"/>
                    </a:srgbClr>
                  </a:outerShdw>
                </a:effectLst>
              </a:rPr>
              <a:t>平台化应用集成“整合四步曲”建设策略</a:t>
            </a:r>
          </a:p>
        </p:txBody>
      </p:sp>
      <p:sp>
        <p:nvSpPr>
          <p:cNvPr id="10" name="矩形 9"/>
          <p:cNvSpPr/>
          <p:nvPr/>
        </p:nvSpPr>
        <p:spPr>
          <a:xfrm>
            <a:off x="1093681" y="1447730"/>
            <a:ext cx="10058280" cy="990600"/>
          </a:xfrm>
          <a:prstGeom prst="rect">
            <a:avLst/>
          </a:prstGeom>
          <a:gradFill>
            <a:gsLst>
              <a:gs pos="0">
                <a:schemeClr val="bg1">
                  <a:lumMod val="95000"/>
                </a:schemeClr>
              </a:gs>
              <a:gs pos="100000">
                <a:schemeClr val="bg1">
                  <a:lumMod val="8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bwMode="auto">
          <a:xfrm>
            <a:off x="1093681" y="1447730"/>
            <a:ext cx="10058280" cy="467998"/>
          </a:xfrm>
          <a:prstGeom prst="rect">
            <a:avLst/>
          </a:prstGeom>
          <a:solidFill>
            <a:srgbClr val="C00000"/>
          </a:solidFill>
          <a:ln>
            <a:headEnd type="none" w="med" len="med"/>
            <a:tailEnd type="none" w="med" len="med"/>
          </a:ln>
          <a:effectLst>
            <a:outerShdw blurRad="40000" dist="23000" dir="5400000" rotWithShape="0">
              <a:schemeClr val="bg1">
                <a:lumMod val="50000"/>
                <a:alpha val="35000"/>
              </a:schemeClr>
            </a:outerShdw>
          </a:effectLst>
        </p:spPr>
        <p:style>
          <a:lnRef idx="0">
            <a:schemeClr val="accent5"/>
          </a:lnRef>
          <a:fillRef idx="3">
            <a:schemeClr val="accent5"/>
          </a:fillRef>
          <a:effectRef idx="3">
            <a:schemeClr val="accent5"/>
          </a:effectRef>
          <a:fontRef idx="minor">
            <a:schemeClr val="lt1"/>
          </a:fontRef>
        </p:style>
        <p:txBody>
          <a:bodyPr wrap="none" lIns="180000" rIns="180000" anchor="ctr"/>
          <a:lstStyle/>
          <a:p>
            <a:pPr fontAlgn="auto">
              <a:spcBef>
                <a:spcPts val="0"/>
              </a:spcBef>
              <a:spcAft>
                <a:spcPts val="0"/>
              </a:spcAft>
              <a:defRPr/>
            </a:pPr>
            <a:r>
              <a:rPr lang="zh-CN" altLang="en-US" sz="2400" dirty="0">
                <a:solidFill>
                  <a:schemeClr val="bg1"/>
                </a:solidFill>
                <a:latin typeface="Arial" pitchFamily="34" charset="0"/>
                <a:ea typeface="微软雅黑" pitchFamily="34" charset="-122"/>
                <a:cs typeface="Arial" pitchFamily="34" charset="0"/>
              </a:rPr>
              <a:t>构想全局</a:t>
            </a:r>
            <a:r>
              <a:rPr lang="en-US" altLang="zh-CN" sz="2400" dirty="0">
                <a:solidFill>
                  <a:schemeClr val="bg1"/>
                </a:solidFill>
                <a:latin typeface="Arial" pitchFamily="34" charset="0"/>
                <a:ea typeface="微软雅黑" pitchFamily="34" charset="-122"/>
                <a:cs typeface="Arial" pitchFamily="34" charset="0"/>
              </a:rPr>
              <a:t>——IT</a:t>
            </a:r>
            <a:r>
              <a:rPr lang="zh-CN" altLang="en-US" sz="2400" dirty="0">
                <a:solidFill>
                  <a:schemeClr val="bg1"/>
                </a:solidFill>
                <a:latin typeface="Arial" pitchFamily="34" charset="0"/>
                <a:ea typeface="微软雅黑" pitchFamily="34" charset="-122"/>
                <a:cs typeface="Arial" pitchFamily="34" charset="0"/>
              </a:rPr>
              <a:t>规划、管理优化</a:t>
            </a:r>
            <a:endParaRPr lang="en-US" altLang="zh-CN" sz="2400" dirty="0">
              <a:solidFill>
                <a:schemeClr val="bg1"/>
              </a:solidFill>
              <a:latin typeface="Arial" pitchFamily="34" charset="0"/>
              <a:ea typeface="微软雅黑" pitchFamily="34" charset="-122"/>
              <a:cs typeface="Arial" pitchFamily="34" charset="0"/>
            </a:endParaRPr>
          </a:p>
        </p:txBody>
      </p:sp>
      <p:sp>
        <p:nvSpPr>
          <p:cNvPr id="12" name="TextBox 11"/>
          <p:cNvSpPr txBox="1"/>
          <p:nvPr/>
        </p:nvSpPr>
        <p:spPr>
          <a:xfrm>
            <a:off x="1161415" y="1981130"/>
            <a:ext cx="5096267" cy="369332"/>
          </a:xfrm>
          <a:prstGeom prst="rect">
            <a:avLst/>
          </a:prstGeom>
          <a:noFill/>
        </p:spPr>
        <p:txBody>
          <a:bodyPr wrap="none" rtlCol="0">
            <a:spAutoFit/>
          </a:bodyPr>
          <a:lstStyle/>
          <a:p>
            <a:r>
              <a:rPr lang="zh-CN" altLang="en-US" dirty="0"/>
              <a:t> （战略明晰、管控模式建立、组织与流程优化）</a:t>
            </a:r>
          </a:p>
        </p:txBody>
      </p:sp>
      <p:sp>
        <p:nvSpPr>
          <p:cNvPr id="13" name="矩形 12"/>
          <p:cNvSpPr/>
          <p:nvPr/>
        </p:nvSpPr>
        <p:spPr>
          <a:xfrm>
            <a:off x="1093681" y="2666930"/>
            <a:ext cx="10058280" cy="990600"/>
          </a:xfrm>
          <a:prstGeom prst="rect">
            <a:avLst/>
          </a:prstGeom>
          <a:gradFill>
            <a:gsLst>
              <a:gs pos="0">
                <a:schemeClr val="bg1">
                  <a:lumMod val="95000"/>
                </a:schemeClr>
              </a:gs>
              <a:gs pos="100000">
                <a:schemeClr val="bg1">
                  <a:lumMod val="8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bwMode="auto">
          <a:xfrm>
            <a:off x="1093681" y="2666930"/>
            <a:ext cx="10058280" cy="467998"/>
          </a:xfrm>
          <a:prstGeom prst="rect">
            <a:avLst/>
          </a:prstGeom>
          <a:solidFill>
            <a:srgbClr val="C00000"/>
          </a:solidFill>
          <a:ln>
            <a:headEnd type="none" w="med" len="med"/>
            <a:tailEnd type="none" w="med" len="med"/>
          </a:ln>
          <a:effectLst>
            <a:outerShdw blurRad="40000" dist="23000" dir="5400000" rotWithShape="0">
              <a:schemeClr val="bg1">
                <a:lumMod val="50000"/>
                <a:alpha val="35000"/>
              </a:schemeClr>
            </a:outerShdw>
          </a:effectLst>
        </p:spPr>
        <p:style>
          <a:lnRef idx="0">
            <a:schemeClr val="accent5"/>
          </a:lnRef>
          <a:fillRef idx="3">
            <a:schemeClr val="accent5"/>
          </a:fillRef>
          <a:effectRef idx="3">
            <a:schemeClr val="accent5"/>
          </a:effectRef>
          <a:fontRef idx="minor">
            <a:schemeClr val="lt1"/>
          </a:fontRef>
        </p:style>
        <p:txBody>
          <a:bodyPr wrap="none" lIns="180000" rIns="180000" anchor="ctr"/>
          <a:lstStyle/>
          <a:p>
            <a:pPr fontAlgn="auto">
              <a:spcBef>
                <a:spcPts val="0"/>
              </a:spcBef>
              <a:spcAft>
                <a:spcPts val="0"/>
              </a:spcAft>
              <a:defRPr/>
            </a:pPr>
            <a:r>
              <a:rPr lang="zh-CN" altLang="en-US" sz="2400" dirty="0">
                <a:solidFill>
                  <a:schemeClr val="bg1"/>
                </a:solidFill>
                <a:latin typeface="Arial" pitchFamily="34" charset="0"/>
                <a:ea typeface="微软雅黑" pitchFamily="34" charset="-122"/>
                <a:cs typeface="Arial" pitchFamily="34" charset="0"/>
              </a:rPr>
              <a:t>坚实基础</a:t>
            </a:r>
            <a:r>
              <a:rPr lang="en-US" altLang="zh-CN" sz="2400" dirty="0">
                <a:solidFill>
                  <a:schemeClr val="bg1"/>
                </a:solidFill>
                <a:latin typeface="Arial" pitchFamily="34" charset="0"/>
                <a:ea typeface="微软雅黑" pitchFamily="34" charset="-122"/>
                <a:cs typeface="Arial" pitchFamily="34" charset="0"/>
              </a:rPr>
              <a:t>——</a:t>
            </a:r>
            <a:r>
              <a:rPr lang="zh-CN" altLang="en-US" sz="2400" dirty="0">
                <a:solidFill>
                  <a:schemeClr val="bg1"/>
                </a:solidFill>
                <a:latin typeface="Arial" pitchFamily="34" charset="0"/>
                <a:ea typeface="微软雅黑" pitchFamily="34" charset="-122"/>
                <a:cs typeface="Arial" pitchFamily="34" charset="0"/>
              </a:rPr>
              <a:t>企业建模、统一规范标准</a:t>
            </a:r>
            <a:endParaRPr lang="en-US" altLang="zh-CN" sz="2400" dirty="0">
              <a:solidFill>
                <a:schemeClr val="bg1"/>
              </a:solidFill>
              <a:latin typeface="Arial" pitchFamily="34" charset="0"/>
              <a:ea typeface="微软雅黑" pitchFamily="34" charset="-122"/>
              <a:cs typeface="Arial" pitchFamily="34" charset="0"/>
            </a:endParaRPr>
          </a:p>
        </p:txBody>
      </p:sp>
      <p:sp>
        <p:nvSpPr>
          <p:cNvPr id="15" name="TextBox 14"/>
          <p:cNvSpPr txBox="1"/>
          <p:nvPr/>
        </p:nvSpPr>
        <p:spPr>
          <a:xfrm>
            <a:off x="1161415" y="3200330"/>
            <a:ext cx="5750292" cy="369332"/>
          </a:xfrm>
          <a:prstGeom prst="rect">
            <a:avLst/>
          </a:prstGeom>
          <a:noFill/>
        </p:spPr>
        <p:txBody>
          <a:bodyPr wrap="none" rtlCol="0">
            <a:spAutoFit/>
          </a:bodyPr>
          <a:lstStyle/>
          <a:p>
            <a:r>
              <a:rPr lang="zh-CN" altLang="en-US" dirty="0"/>
              <a:t>（</a:t>
            </a:r>
            <a:r>
              <a:rPr lang="en-US" altLang="zh-CN" dirty="0"/>
              <a:t>SOA</a:t>
            </a:r>
            <a:r>
              <a:rPr lang="zh-CN" altLang="en-US" dirty="0"/>
              <a:t>架构、编码体系、主数据管理、安全运维设计）</a:t>
            </a:r>
          </a:p>
        </p:txBody>
      </p:sp>
      <p:sp>
        <p:nvSpPr>
          <p:cNvPr id="16" name="矩形 15"/>
          <p:cNvSpPr/>
          <p:nvPr/>
        </p:nvSpPr>
        <p:spPr>
          <a:xfrm>
            <a:off x="1093681" y="3886130"/>
            <a:ext cx="10058280" cy="990600"/>
          </a:xfrm>
          <a:prstGeom prst="rect">
            <a:avLst/>
          </a:prstGeom>
          <a:gradFill>
            <a:gsLst>
              <a:gs pos="0">
                <a:schemeClr val="bg1">
                  <a:lumMod val="95000"/>
                </a:schemeClr>
              </a:gs>
              <a:gs pos="100000">
                <a:schemeClr val="bg1">
                  <a:lumMod val="8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bwMode="auto">
          <a:xfrm>
            <a:off x="1093681" y="3886130"/>
            <a:ext cx="10058280" cy="467998"/>
          </a:xfrm>
          <a:prstGeom prst="rect">
            <a:avLst/>
          </a:prstGeom>
          <a:solidFill>
            <a:srgbClr val="C00000"/>
          </a:solidFill>
          <a:ln>
            <a:headEnd type="none" w="med" len="med"/>
            <a:tailEnd type="none" w="med" len="med"/>
          </a:ln>
          <a:effectLst>
            <a:outerShdw blurRad="40000" dist="23000" dir="5400000" rotWithShape="0">
              <a:schemeClr val="bg1">
                <a:lumMod val="50000"/>
                <a:alpha val="35000"/>
              </a:schemeClr>
            </a:outerShdw>
          </a:effectLst>
        </p:spPr>
        <p:style>
          <a:lnRef idx="0">
            <a:schemeClr val="accent5"/>
          </a:lnRef>
          <a:fillRef idx="3">
            <a:schemeClr val="accent5"/>
          </a:fillRef>
          <a:effectRef idx="3">
            <a:schemeClr val="accent5"/>
          </a:effectRef>
          <a:fontRef idx="minor">
            <a:schemeClr val="lt1"/>
          </a:fontRef>
        </p:style>
        <p:txBody>
          <a:bodyPr wrap="none" lIns="180000" rIns="180000" anchor="ctr"/>
          <a:lstStyle/>
          <a:p>
            <a:pPr fontAlgn="auto">
              <a:spcBef>
                <a:spcPts val="0"/>
              </a:spcBef>
              <a:spcAft>
                <a:spcPts val="0"/>
              </a:spcAft>
              <a:defRPr/>
            </a:pPr>
            <a:r>
              <a:rPr lang="zh-CN" altLang="en-US" sz="2400" dirty="0">
                <a:solidFill>
                  <a:schemeClr val="bg1"/>
                </a:solidFill>
                <a:latin typeface="Arial" pitchFamily="34" charset="0"/>
                <a:ea typeface="微软雅黑" pitchFamily="34" charset="-122"/>
                <a:cs typeface="Arial" pitchFamily="34" charset="0"/>
              </a:rPr>
              <a:t>深度集成</a:t>
            </a:r>
            <a:r>
              <a:rPr lang="en-US" altLang="zh-CN" sz="2400" dirty="0">
                <a:solidFill>
                  <a:schemeClr val="bg1"/>
                </a:solidFill>
                <a:latin typeface="Arial" pitchFamily="34" charset="0"/>
                <a:ea typeface="微软雅黑" pitchFamily="34" charset="-122"/>
                <a:cs typeface="Arial" pitchFamily="34" charset="0"/>
              </a:rPr>
              <a:t>——</a:t>
            </a:r>
            <a:r>
              <a:rPr lang="zh-CN" altLang="en-US" sz="2400" dirty="0">
                <a:solidFill>
                  <a:schemeClr val="bg1"/>
                </a:solidFill>
                <a:latin typeface="Arial" pitchFamily="34" charset="0"/>
                <a:ea typeface="微软雅黑" pitchFamily="34" charset="-122"/>
                <a:cs typeface="Arial" pitchFamily="34" charset="0"/>
              </a:rPr>
              <a:t>产品、技术、解决方案</a:t>
            </a:r>
            <a:endParaRPr lang="en-US" altLang="zh-CN" sz="2400" dirty="0">
              <a:solidFill>
                <a:schemeClr val="bg1"/>
              </a:solidFill>
              <a:latin typeface="Arial" pitchFamily="34" charset="0"/>
              <a:ea typeface="微软雅黑" pitchFamily="34" charset="-122"/>
              <a:cs typeface="Arial" pitchFamily="34" charset="0"/>
            </a:endParaRPr>
          </a:p>
        </p:txBody>
      </p:sp>
      <p:sp>
        <p:nvSpPr>
          <p:cNvPr id="18" name="TextBox 17"/>
          <p:cNvSpPr txBox="1"/>
          <p:nvPr/>
        </p:nvSpPr>
        <p:spPr>
          <a:xfrm>
            <a:off x="1161415" y="4419530"/>
            <a:ext cx="5480988" cy="369332"/>
          </a:xfrm>
          <a:prstGeom prst="rect">
            <a:avLst/>
          </a:prstGeom>
          <a:noFill/>
        </p:spPr>
        <p:txBody>
          <a:bodyPr wrap="none" rtlCol="0">
            <a:spAutoFit/>
          </a:bodyPr>
          <a:lstStyle/>
          <a:p>
            <a:r>
              <a:rPr lang="zh-CN" altLang="en-US" dirty="0"/>
              <a:t>（互联互通、门户与流程集成、</a:t>
            </a:r>
            <a:r>
              <a:rPr lang="en-US" altLang="zh-CN" dirty="0"/>
              <a:t>BI</a:t>
            </a:r>
            <a:r>
              <a:rPr lang="zh-CN" altLang="en-US" dirty="0"/>
              <a:t>应用、协同应用）</a:t>
            </a:r>
          </a:p>
        </p:txBody>
      </p:sp>
      <p:sp>
        <p:nvSpPr>
          <p:cNvPr id="19" name="矩形 18"/>
          <p:cNvSpPr/>
          <p:nvPr/>
        </p:nvSpPr>
        <p:spPr>
          <a:xfrm>
            <a:off x="1093681" y="5105330"/>
            <a:ext cx="10058280" cy="990600"/>
          </a:xfrm>
          <a:prstGeom prst="rect">
            <a:avLst/>
          </a:prstGeom>
          <a:gradFill>
            <a:gsLst>
              <a:gs pos="0">
                <a:schemeClr val="bg1">
                  <a:lumMod val="95000"/>
                </a:schemeClr>
              </a:gs>
              <a:gs pos="100000">
                <a:schemeClr val="bg1">
                  <a:lumMod val="8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bwMode="auto">
          <a:xfrm>
            <a:off x="1093681" y="5105330"/>
            <a:ext cx="10058280" cy="467998"/>
          </a:xfrm>
          <a:prstGeom prst="rect">
            <a:avLst/>
          </a:prstGeom>
          <a:solidFill>
            <a:srgbClr val="C00000"/>
          </a:solidFill>
          <a:ln>
            <a:headEnd type="none" w="med" len="med"/>
            <a:tailEnd type="none" w="med" len="med"/>
          </a:ln>
          <a:effectLst>
            <a:outerShdw blurRad="40000" dist="23000" dir="5400000" rotWithShape="0">
              <a:schemeClr val="bg1">
                <a:lumMod val="50000"/>
                <a:alpha val="35000"/>
              </a:schemeClr>
            </a:outerShdw>
          </a:effectLst>
        </p:spPr>
        <p:style>
          <a:lnRef idx="0">
            <a:schemeClr val="accent5"/>
          </a:lnRef>
          <a:fillRef idx="3">
            <a:schemeClr val="accent5"/>
          </a:fillRef>
          <a:effectRef idx="3">
            <a:schemeClr val="accent5"/>
          </a:effectRef>
          <a:fontRef idx="minor">
            <a:schemeClr val="lt1"/>
          </a:fontRef>
        </p:style>
        <p:txBody>
          <a:bodyPr wrap="none" lIns="180000" rIns="180000" anchor="ctr"/>
          <a:lstStyle/>
          <a:p>
            <a:pPr fontAlgn="auto">
              <a:spcBef>
                <a:spcPts val="0"/>
              </a:spcBef>
              <a:spcAft>
                <a:spcPts val="0"/>
              </a:spcAft>
              <a:defRPr/>
            </a:pPr>
            <a:r>
              <a:rPr lang="zh-CN" altLang="en-US" sz="2400" dirty="0">
                <a:solidFill>
                  <a:schemeClr val="bg1"/>
                </a:solidFill>
                <a:latin typeface="Arial" pitchFamily="34" charset="0"/>
                <a:ea typeface="微软雅黑" pitchFamily="34" charset="-122"/>
                <a:cs typeface="Arial" pitchFamily="34" charset="0"/>
              </a:rPr>
              <a:t>业务创新</a:t>
            </a:r>
            <a:r>
              <a:rPr lang="en-US" altLang="zh-CN" sz="2400" dirty="0">
                <a:solidFill>
                  <a:schemeClr val="bg1"/>
                </a:solidFill>
                <a:latin typeface="Arial" pitchFamily="34" charset="0"/>
                <a:ea typeface="微软雅黑" pitchFamily="34" charset="-122"/>
                <a:cs typeface="Arial" pitchFamily="34" charset="0"/>
              </a:rPr>
              <a:t>——</a:t>
            </a:r>
            <a:r>
              <a:rPr lang="zh-CN" altLang="en-US" sz="2400" dirty="0">
                <a:solidFill>
                  <a:schemeClr val="bg1"/>
                </a:solidFill>
                <a:latin typeface="Arial" pitchFamily="34" charset="0"/>
                <a:ea typeface="微软雅黑" pitchFamily="34" charset="-122"/>
                <a:cs typeface="Arial" pitchFamily="34" charset="0"/>
              </a:rPr>
              <a:t>平台化应用</a:t>
            </a:r>
            <a:endParaRPr lang="en-US" altLang="zh-CN" sz="2400" dirty="0">
              <a:solidFill>
                <a:schemeClr val="bg1"/>
              </a:solidFill>
              <a:latin typeface="Arial" pitchFamily="34" charset="0"/>
              <a:ea typeface="微软雅黑" pitchFamily="34" charset="-122"/>
              <a:cs typeface="Arial" pitchFamily="34" charset="0"/>
            </a:endParaRPr>
          </a:p>
        </p:txBody>
      </p:sp>
      <p:sp>
        <p:nvSpPr>
          <p:cNvPr id="21" name="TextBox 20"/>
          <p:cNvSpPr txBox="1"/>
          <p:nvPr/>
        </p:nvSpPr>
        <p:spPr>
          <a:xfrm>
            <a:off x="1161415" y="5638730"/>
            <a:ext cx="4570482" cy="369332"/>
          </a:xfrm>
          <a:prstGeom prst="rect">
            <a:avLst/>
          </a:prstGeom>
          <a:noFill/>
        </p:spPr>
        <p:txBody>
          <a:bodyPr wrap="none" rtlCol="0">
            <a:spAutoFit/>
          </a:bodyPr>
          <a:lstStyle/>
          <a:p>
            <a:r>
              <a:rPr lang="zh-CN" altLang="en-US" dirty="0"/>
              <a:t>（元数据开发、行业化应用、个性化应用）</a:t>
            </a:r>
          </a:p>
        </p:txBody>
      </p:sp>
    </p:spTree>
    <p:extLst>
      <p:ext uri="{BB962C8B-B14F-4D97-AF65-F5344CB8AC3E}">
        <p14:creationId xmlns:p14="http://schemas.microsoft.com/office/powerpoint/2010/main" val="1929465648"/>
      </p:ext>
    </p:extLst>
  </p:cSld>
  <p:clrMapOvr>
    <a:masterClrMapping/>
  </p:clrMapOvr>
  <p:transition>
    <p:strips dir="rd"/>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5228167" y="3957639"/>
            <a:ext cx="3058584" cy="725487"/>
          </a:xfrm>
          <a:prstGeom prst="rect">
            <a:avLst/>
          </a:prstGeom>
        </p:spPr>
        <p:txBody>
          <a:bodyPr/>
          <a:lstStyle/>
          <a:p>
            <a:pPr marL="342900" indent="-342900" eaLnBrk="0" hangingPunct="0">
              <a:spcBef>
                <a:spcPct val="20000"/>
              </a:spcBef>
              <a:buFontTx/>
              <a:buChar char="•"/>
              <a:defRPr/>
            </a:pPr>
            <a:r>
              <a:rPr lang="zh-CN" altLang="en-US" sz="1600" b="1" kern="0" dirty="0">
                <a:latin typeface="+mn-lt"/>
              </a:rPr>
              <a:t>面向消息的中间件</a:t>
            </a:r>
          </a:p>
          <a:p>
            <a:pPr marL="342900" indent="-342900" eaLnBrk="0" hangingPunct="0">
              <a:spcBef>
                <a:spcPct val="20000"/>
              </a:spcBef>
              <a:buFontTx/>
              <a:buChar char="•"/>
              <a:defRPr/>
            </a:pPr>
            <a:r>
              <a:rPr lang="zh-CN" altLang="en-US" sz="1600" b="1" kern="0" dirty="0">
                <a:latin typeface="+mn-lt"/>
              </a:rPr>
              <a:t>供应商的专有技术</a:t>
            </a:r>
          </a:p>
        </p:txBody>
      </p:sp>
      <p:sp>
        <p:nvSpPr>
          <p:cNvPr id="67587" name="Line 4"/>
          <p:cNvSpPr>
            <a:spLocks noChangeShapeType="1"/>
          </p:cNvSpPr>
          <p:nvPr/>
        </p:nvSpPr>
        <p:spPr bwMode="auto">
          <a:xfrm flipH="1">
            <a:off x="732367" y="928689"/>
            <a:ext cx="10584" cy="4846637"/>
          </a:xfrm>
          <a:prstGeom prst="line">
            <a:avLst/>
          </a:prstGeom>
          <a:noFill/>
          <a:ln w="28575">
            <a:solidFill>
              <a:schemeClr val="tx1"/>
            </a:solidFill>
            <a:round/>
            <a:headEnd type="triangle" w="med" len="med"/>
            <a:tailEnd type="none" w="sm" len="sm"/>
          </a:ln>
        </p:spPr>
        <p:txBody>
          <a:bodyPr/>
          <a:lstStyle/>
          <a:p>
            <a:endParaRPr lang="zh-CN" altLang="en-US"/>
          </a:p>
        </p:txBody>
      </p:sp>
      <p:sp>
        <p:nvSpPr>
          <p:cNvPr id="67588" name="Line 5"/>
          <p:cNvSpPr>
            <a:spLocks noChangeShapeType="1"/>
          </p:cNvSpPr>
          <p:nvPr/>
        </p:nvSpPr>
        <p:spPr bwMode="auto">
          <a:xfrm flipV="1">
            <a:off x="721784" y="5778500"/>
            <a:ext cx="10674349" cy="6350"/>
          </a:xfrm>
          <a:prstGeom prst="line">
            <a:avLst/>
          </a:prstGeom>
          <a:noFill/>
          <a:ln w="28575">
            <a:solidFill>
              <a:schemeClr val="tx1"/>
            </a:solidFill>
            <a:round/>
            <a:headEnd type="none" w="sm" len="sm"/>
            <a:tailEnd type="triangle" w="sm" len="sm"/>
          </a:ln>
        </p:spPr>
        <p:txBody>
          <a:bodyPr/>
          <a:lstStyle/>
          <a:p>
            <a:endParaRPr lang="zh-CN" altLang="en-US"/>
          </a:p>
        </p:txBody>
      </p:sp>
      <p:sp>
        <p:nvSpPr>
          <p:cNvPr id="67589" name="Rectangle 6"/>
          <p:cNvSpPr>
            <a:spLocks noChangeArrowheads="1"/>
          </p:cNvSpPr>
          <p:nvPr/>
        </p:nvSpPr>
        <p:spPr bwMode="auto">
          <a:xfrm>
            <a:off x="2768600" y="3902076"/>
            <a:ext cx="2252133" cy="855663"/>
          </a:xfrm>
          <a:prstGeom prst="rect">
            <a:avLst/>
          </a:prstGeom>
          <a:solidFill>
            <a:srgbClr val="808080"/>
          </a:solidFill>
          <a:ln w="12700">
            <a:noFill/>
            <a:miter lim="800000"/>
            <a:headEnd type="none" w="sm" len="sm"/>
            <a:tailEnd type="none" w="sm" len="sm"/>
          </a:ln>
        </p:spPr>
        <p:txBody>
          <a:bodyPr wrap="none" anchor="ctr"/>
          <a:lstStyle/>
          <a:p>
            <a:pPr algn="ctr"/>
            <a:r>
              <a:rPr lang="zh-CN" altLang="en-US" sz="2000" b="1">
                <a:solidFill>
                  <a:schemeClr val="bg1"/>
                </a:solidFill>
                <a:latin typeface="宋体" pitchFamily="2" charset="-122"/>
              </a:rPr>
              <a:t>消息</a:t>
            </a:r>
          </a:p>
          <a:p>
            <a:pPr algn="ctr"/>
            <a:r>
              <a:rPr lang="zh-CN" altLang="en-US" sz="2000" b="1">
                <a:solidFill>
                  <a:schemeClr val="bg1"/>
                </a:solidFill>
                <a:latin typeface="宋体" pitchFamily="2" charset="-122"/>
              </a:rPr>
              <a:t>总线</a:t>
            </a:r>
          </a:p>
        </p:txBody>
      </p:sp>
      <p:sp>
        <p:nvSpPr>
          <p:cNvPr id="67590" name="Rectangle 7"/>
          <p:cNvSpPr>
            <a:spLocks noChangeArrowheads="1"/>
          </p:cNvSpPr>
          <p:nvPr/>
        </p:nvSpPr>
        <p:spPr bwMode="auto">
          <a:xfrm>
            <a:off x="5748867" y="1863726"/>
            <a:ext cx="2000251" cy="855663"/>
          </a:xfrm>
          <a:prstGeom prst="rect">
            <a:avLst/>
          </a:prstGeom>
          <a:solidFill>
            <a:srgbClr val="800000"/>
          </a:solidFill>
          <a:ln w="12700">
            <a:noFill/>
            <a:miter lim="800000"/>
            <a:headEnd type="none" w="sm" len="sm"/>
            <a:tailEnd type="none" w="sm" len="sm"/>
          </a:ln>
        </p:spPr>
        <p:txBody>
          <a:bodyPr wrap="none" anchor="ctr"/>
          <a:lstStyle/>
          <a:p>
            <a:pPr algn="ctr"/>
            <a:r>
              <a:rPr lang="zh-CN" altLang="en-US" sz="2000" b="1">
                <a:solidFill>
                  <a:schemeClr val="bg1"/>
                </a:solidFill>
                <a:latin typeface="宋体" pitchFamily="2" charset="-122"/>
              </a:rPr>
              <a:t>流程</a:t>
            </a:r>
          </a:p>
          <a:p>
            <a:pPr algn="ctr"/>
            <a:r>
              <a:rPr lang="zh-CN" altLang="en-US" sz="2000" b="1">
                <a:solidFill>
                  <a:schemeClr val="bg1"/>
                </a:solidFill>
                <a:latin typeface="宋体" pitchFamily="2" charset="-122"/>
              </a:rPr>
              <a:t>集成</a:t>
            </a:r>
          </a:p>
        </p:txBody>
      </p:sp>
      <p:sp>
        <p:nvSpPr>
          <p:cNvPr id="67591" name="Rectangle 8"/>
          <p:cNvSpPr>
            <a:spLocks noChangeArrowheads="1"/>
          </p:cNvSpPr>
          <p:nvPr/>
        </p:nvSpPr>
        <p:spPr bwMode="auto">
          <a:xfrm>
            <a:off x="7224185" y="936626"/>
            <a:ext cx="1763183" cy="855663"/>
          </a:xfrm>
          <a:prstGeom prst="rect">
            <a:avLst/>
          </a:prstGeom>
          <a:solidFill>
            <a:srgbClr val="CC9900"/>
          </a:solidFill>
          <a:ln w="12700">
            <a:noFill/>
            <a:miter lim="800000"/>
            <a:headEnd type="none" w="sm" len="sm"/>
            <a:tailEnd type="none" w="sm" len="sm"/>
          </a:ln>
        </p:spPr>
        <p:txBody>
          <a:bodyPr wrap="none" anchor="ctr"/>
          <a:lstStyle/>
          <a:p>
            <a:pPr algn="ctr"/>
            <a:r>
              <a:rPr lang="zh-CN" altLang="en-US" sz="2000">
                <a:latin typeface="宋体" pitchFamily="2" charset="-122"/>
              </a:rPr>
              <a:t> </a:t>
            </a:r>
            <a:r>
              <a:rPr lang="zh-CN" altLang="en-US" sz="2000" b="1">
                <a:solidFill>
                  <a:schemeClr val="bg1"/>
                </a:solidFill>
                <a:latin typeface="宋体" pitchFamily="2" charset="-122"/>
              </a:rPr>
              <a:t>面向服务</a:t>
            </a:r>
          </a:p>
          <a:p>
            <a:pPr algn="ctr"/>
            <a:r>
              <a:rPr lang="zh-CN" altLang="en-US" sz="2000" b="1">
                <a:solidFill>
                  <a:schemeClr val="bg1"/>
                </a:solidFill>
                <a:latin typeface="宋体" pitchFamily="2" charset="-122"/>
              </a:rPr>
              <a:t>集成</a:t>
            </a:r>
          </a:p>
        </p:txBody>
      </p:sp>
      <p:sp>
        <p:nvSpPr>
          <p:cNvPr id="67592" name="Text Box 10"/>
          <p:cNvSpPr txBox="1">
            <a:spLocks noChangeArrowheads="1"/>
          </p:cNvSpPr>
          <p:nvPr/>
        </p:nvSpPr>
        <p:spPr bwMode="auto">
          <a:xfrm rot="-5400000">
            <a:off x="-484187" y="1572697"/>
            <a:ext cx="1800225" cy="369332"/>
          </a:xfrm>
          <a:prstGeom prst="rect">
            <a:avLst/>
          </a:prstGeom>
          <a:noFill/>
          <a:ln w="12700">
            <a:noFill/>
            <a:miter lim="800000"/>
            <a:headEnd type="none" w="sm" len="sm"/>
            <a:tailEnd type="none" w="sm" len="sm"/>
          </a:ln>
        </p:spPr>
        <p:txBody>
          <a:bodyPr>
            <a:spAutoFit/>
          </a:bodyPr>
          <a:lstStyle/>
          <a:p>
            <a:pPr algn="ctr">
              <a:spcBef>
                <a:spcPct val="50000"/>
              </a:spcBef>
            </a:pPr>
            <a:r>
              <a:rPr lang="zh-CN" altLang="en-US" b="1">
                <a:latin typeface="宋体" pitchFamily="2" charset="-122"/>
              </a:rPr>
              <a:t>集成技术</a:t>
            </a:r>
          </a:p>
        </p:txBody>
      </p:sp>
      <p:sp>
        <p:nvSpPr>
          <p:cNvPr id="67593" name="Rectangle 11"/>
          <p:cNvSpPr>
            <a:spLocks noChangeArrowheads="1"/>
          </p:cNvSpPr>
          <p:nvPr/>
        </p:nvSpPr>
        <p:spPr bwMode="auto">
          <a:xfrm>
            <a:off x="8089900" y="1873251"/>
            <a:ext cx="3244851" cy="936625"/>
          </a:xfrm>
          <a:prstGeom prst="rect">
            <a:avLst/>
          </a:prstGeom>
          <a:noFill/>
          <a:ln w="9525">
            <a:noFill/>
            <a:miter lim="800000"/>
            <a:headEnd/>
            <a:tailEnd/>
          </a:ln>
        </p:spPr>
        <p:txBody>
          <a:bodyPr lIns="92075" tIns="46038" rIns="92075" bIns="46038"/>
          <a:lstStyle/>
          <a:p>
            <a:pPr marL="339725" indent="-339725" eaLnBrk="0" hangingPunct="0">
              <a:lnSpc>
                <a:spcPct val="90000"/>
              </a:lnSpc>
              <a:spcBef>
                <a:spcPct val="30000"/>
              </a:spcBef>
              <a:buClr>
                <a:schemeClr val="accent1"/>
              </a:buClr>
              <a:buFont typeface="Wingdings" pitchFamily="2" charset="2"/>
              <a:buChar char="Ÿ"/>
            </a:pPr>
            <a:r>
              <a:rPr lang="zh-CN" altLang="en-US" sz="1600" b="1"/>
              <a:t>集成了</a:t>
            </a:r>
            <a:r>
              <a:rPr lang="en-US" altLang="zh-CN" sz="1600" b="1"/>
              <a:t>BPM</a:t>
            </a:r>
            <a:r>
              <a:rPr lang="zh-CN" altLang="en-US" sz="1600" b="1"/>
              <a:t>技术</a:t>
            </a:r>
          </a:p>
          <a:p>
            <a:pPr marL="339725" indent="-339725" eaLnBrk="0" hangingPunct="0">
              <a:lnSpc>
                <a:spcPct val="90000"/>
              </a:lnSpc>
              <a:spcBef>
                <a:spcPct val="30000"/>
              </a:spcBef>
              <a:buClr>
                <a:schemeClr val="accent1"/>
              </a:buClr>
              <a:buFont typeface="Wingdings" pitchFamily="2" charset="2"/>
              <a:buChar char="Ÿ"/>
            </a:pPr>
            <a:r>
              <a:rPr lang="zh-CN" altLang="en-US" sz="1600" b="1"/>
              <a:t>部分实现了标准化，</a:t>
            </a:r>
            <a:endParaRPr lang="en-US" altLang="zh-CN" sz="1600" b="1"/>
          </a:p>
          <a:p>
            <a:pPr marL="339725" indent="-339725" eaLnBrk="0" hangingPunct="0">
              <a:lnSpc>
                <a:spcPct val="90000"/>
              </a:lnSpc>
              <a:spcBef>
                <a:spcPct val="30000"/>
              </a:spcBef>
              <a:buClr>
                <a:schemeClr val="accent1"/>
              </a:buClr>
            </a:pPr>
            <a:r>
              <a:rPr lang="en-US" altLang="zh-CN" sz="1600" b="1"/>
              <a:t>      </a:t>
            </a:r>
            <a:r>
              <a:rPr lang="zh-CN" altLang="en-US" sz="1600" b="1"/>
              <a:t>但主要采用专有技术</a:t>
            </a:r>
          </a:p>
        </p:txBody>
      </p:sp>
      <p:sp>
        <p:nvSpPr>
          <p:cNvPr id="67594" name="Rectangle 12"/>
          <p:cNvSpPr>
            <a:spLocks noChangeArrowheads="1"/>
          </p:cNvSpPr>
          <p:nvPr/>
        </p:nvSpPr>
        <p:spPr bwMode="auto">
          <a:xfrm>
            <a:off x="9491134" y="1052514"/>
            <a:ext cx="2510367" cy="661987"/>
          </a:xfrm>
          <a:prstGeom prst="rect">
            <a:avLst/>
          </a:prstGeom>
          <a:noFill/>
          <a:ln w="9525">
            <a:noFill/>
            <a:miter lim="800000"/>
            <a:headEnd/>
            <a:tailEnd/>
          </a:ln>
        </p:spPr>
        <p:txBody>
          <a:bodyPr lIns="92075" tIns="46038" rIns="92075" bIns="46038"/>
          <a:lstStyle/>
          <a:p>
            <a:pPr marL="339725" indent="-339725" eaLnBrk="0" hangingPunct="0">
              <a:lnSpc>
                <a:spcPct val="90000"/>
              </a:lnSpc>
              <a:spcBef>
                <a:spcPct val="30000"/>
              </a:spcBef>
              <a:buClr>
                <a:schemeClr val="accent1"/>
              </a:buClr>
              <a:buFont typeface="Wingdings" pitchFamily="2" charset="2"/>
              <a:buChar char="Ÿ"/>
            </a:pPr>
            <a:r>
              <a:rPr lang="zh-CN" altLang="en-US" sz="1600" b="1"/>
              <a:t>集成采用</a:t>
            </a:r>
            <a:r>
              <a:rPr lang="en-US" altLang="zh-CN" sz="1600" b="1"/>
              <a:t>SOA </a:t>
            </a:r>
          </a:p>
          <a:p>
            <a:pPr marL="339725" indent="-339725" eaLnBrk="0" hangingPunct="0">
              <a:lnSpc>
                <a:spcPct val="90000"/>
              </a:lnSpc>
              <a:spcBef>
                <a:spcPct val="30000"/>
              </a:spcBef>
              <a:buClr>
                <a:schemeClr val="accent1"/>
              </a:buClr>
              <a:buFont typeface="Wingdings" pitchFamily="2" charset="2"/>
              <a:buChar char="Ÿ"/>
            </a:pPr>
            <a:r>
              <a:rPr lang="zh-CN" altLang="en-US" sz="1600" b="1"/>
              <a:t>全面标准化</a:t>
            </a:r>
          </a:p>
        </p:txBody>
      </p:sp>
      <p:sp>
        <p:nvSpPr>
          <p:cNvPr id="67595" name="Rectangle 13"/>
          <p:cNvSpPr>
            <a:spLocks noChangeArrowheads="1"/>
          </p:cNvSpPr>
          <p:nvPr/>
        </p:nvSpPr>
        <p:spPr bwMode="auto">
          <a:xfrm>
            <a:off x="3134785" y="4960938"/>
            <a:ext cx="3627967" cy="819150"/>
          </a:xfrm>
          <a:prstGeom prst="rect">
            <a:avLst/>
          </a:prstGeom>
          <a:noFill/>
          <a:ln w="9525">
            <a:noFill/>
            <a:miter lim="800000"/>
            <a:headEnd/>
            <a:tailEnd/>
          </a:ln>
        </p:spPr>
        <p:txBody>
          <a:bodyPr lIns="92075" tIns="46038" rIns="92075" bIns="46038"/>
          <a:lstStyle/>
          <a:p>
            <a:pPr marL="274638" indent="-187325" eaLnBrk="0" hangingPunct="0">
              <a:spcAft>
                <a:spcPct val="20000"/>
              </a:spcAft>
              <a:buFont typeface="Wingdings" pitchFamily="2" charset="2"/>
              <a:buBlip>
                <a:blip r:embed="rId3"/>
              </a:buBlip>
            </a:pPr>
            <a:r>
              <a:rPr lang="zh-CN" altLang="en-US" sz="1600" b="1"/>
              <a:t>直接硬编码</a:t>
            </a:r>
          </a:p>
          <a:p>
            <a:pPr marL="274638" indent="-187325" eaLnBrk="0" hangingPunct="0">
              <a:spcAft>
                <a:spcPct val="20000"/>
              </a:spcAft>
              <a:buFont typeface="Wingdings" pitchFamily="2" charset="2"/>
              <a:buBlip>
                <a:blip r:embed="rId3"/>
              </a:buBlip>
            </a:pPr>
            <a:r>
              <a:rPr lang="zh-CN" altLang="en-US" sz="1600" b="1"/>
              <a:t>不依赖于</a:t>
            </a:r>
            <a:r>
              <a:rPr lang="en-US" altLang="zh-CN" sz="1600" b="1"/>
              <a:t>EAI</a:t>
            </a:r>
            <a:r>
              <a:rPr lang="zh-CN" altLang="en-US" sz="1600" b="1"/>
              <a:t>产品与技术</a:t>
            </a:r>
          </a:p>
        </p:txBody>
      </p:sp>
      <p:sp>
        <p:nvSpPr>
          <p:cNvPr id="67596" name="Rectangle 14"/>
          <p:cNvSpPr>
            <a:spLocks noChangeArrowheads="1"/>
          </p:cNvSpPr>
          <p:nvPr/>
        </p:nvSpPr>
        <p:spPr bwMode="auto">
          <a:xfrm>
            <a:off x="884767" y="4870451"/>
            <a:ext cx="2252133" cy="855663"/>
          </a:xfrm>
          <a:prstGeom prst="rect">
            <a:avLst/>
          </a:prstGeom>
          <a:solidFill>
            <a:srgbClr val="800080"/>
          </a:solidFill>
          <a:ln w="12700">
            <a:noFill/>
            <a:miter lim="800000"/>
            <a:headEnd type="none" w="sm" len="sm"/>
            <a:tailEnd type="none" w="sm" len="sm"/>
          </a:ln>
        </p:spPr>
        <p:txBody>
          <a:bodyPr wrap="none" anchor="ctr"/>
          <a:lstStyle/>
          <a:p>
            <a:pPr algn="ctr"/>
            <a:r>
              <a:rPr lang="zh-CN" altLang="en-US" sz="2000" b="1">
                <a:solidFill>
                  <a:schemeClr val="bg1"/>
                </a:solidFill>
                <a:latin typeface="宋体" pitchFamily="2" charset="-122"/>
              </a:rPr>
              <a:t>点点</a:t>
            </a:r>
          </a:p>
          <a:p>
            <a:pPr algn="ctr"/>
            <a:r>
              <a:rPr lang="zh-CN" altLang="en-US" sz="2000" b="1">
                <a:solidFill>
                  <a:schemeClr val="bg1"/>
                </a:solidFill>
                <a:latin typeface="宋体" pitchFamily="2" charset="-122"/>
              </a:rPr>
              <a:t>集成</a:t>
            </a:r>
          </a:p>
        </p:txBody>
      </p:sp>
      <p:sp>
        <p:nvSpPr>
          <p:cNvPr id="67597" name="Rectangle 15"/>
          <p:cNvSpPr>
            <a:spLocks noChangeArrowheads="1"/>
          </p:cNvSpPr>
          <p:nvPr/>
        </p:nvSpPr>
        <p:spPr bwMode="auto">
          <a:xfrm>
            <a:off x="6819901" y="2895600"/>
            <a:ext cx="3943351" cy="819150"/>
          </a:xfrm>
          <a:prstGeom prst="rect">
            <a:avLst/>
          </a:prstGeom>
          <a:noFill/>
          <a:ln w="9525">
            <a:noFill/>
            <a:miter lim="800000"/>
            <a:headEnd/>
            <a:tailEnd/>
          </a:ln>
        </p:spPr>
        <p:txBody>
          <a:bodyPr lIns="92075" tIns="46038" rIns="92075" bIns="46038"/>
          <a:lstStyle/>
          <a:p>
            <a:pPr marL="274638" indent="-187325" eaLnBrk="0" hangingPunct="0">
              <a:spcAft>
                <a:spcPct val="20000"/>
              </a:spcAft>
              <a:buFont typeface="Wingdings" pitchFamily="2" charset="2"/>
              <a:buBlip>
                <a:blip r:embed="rId3"/>
              </a:buBlip>
            </a:pPr>
            <a:r>
              <a:rPr lang="zh-CN" altLang="en-US" sz="1600" b="1"/>
              <a:t>供应商提供与应用的接口，</a:t>
            </a:r>
            <a:endParaRPr lang="en-US" altLang="zh-CN" sz="1600" b="1"/>
          </a:p>
          <a:p>
            <a:pPr marL="274638" indent="-187325" eaLnBrk="0" hangingPunct="0">
              <a:spcAft>
                <a:spcPct val="20000"/>
              </a:spcAft>
            </a:pPr>
            <a:r>
              <a:rPr lang="zh-CN" altLang="en-US" sz="1600" b="1"/>
              <a:t>    产品提供语义转换</a:t>
            </a:r>
          </a:p>
          <a:p>
            <a:pPr marL="274638" indent="-187325" eaLnBrk="0" hangingPunct="0">
              <a:spcAft>
                <a:spcPct val="20000"/>
              </a:spcAft>
              <a:buFont typeface="Wingdings" pitchFamily="2" charset="2"/>
              <a:buBlip>
                <a:blip r:embed="rId3"/>
              </a:buBlip>
            </a:pPr>
            <a:r>
              <a:rPr lang="zh-CN" altLang="en-US" sz="1600" b="1"/>
              <a:t>供应商的专有技术(</a:t>
            </a:r>
            <a:r>
              <a:rPr lang="en-US" altLang="zh-CN" sz="1600" b="1"/>
              <a:t>EAI)</a:t>
            </a:r>
          </a:p>
        </p:txBody>
      </p:sp>
      <p:sp>
        <p:nvSpPr>
          <p:cNvPr id="67598" name="Rectangle 16"/>
          <p:cNvSpPr>
            <a:spLocks noChangeArrowheads="1"/>
          </p:cNvSpPr>
          <p:nvPr/>
        </p:nvSpPr>
        <p:spPr bwMode="auto">
          <a:xfrm>
            <a:off x="4360334" y="2871788"/>
            <a:ext cx="1953684" cy="855662"/>
          </a:xfrm>
          <a:prstGeom prst="rect">
            <a:avLst/>
          </a:prstGeom>
          <a:solidFill>
            <a:schemeClr val="accent1"/>
          </a:solidFill>
          <a:ln w="12700">
            <a:noFill/>
            <a:miter lim="800000"/>
            <a:headEnd type="none" w="sm" len="sm"/>
            <a:tailEnd type="none" w="sm" len="sm"/>
          </a:ln>
        </p:spPr>
        <p:txBody>
          <a:bodyPr wrap="none" anchor="ctr"/>
          <a:lstStyle/>
          <a:p>
            <a:pPr algn="ctr"/>
            <a:r>
              <a:rPr lang="zh-CN" altLang="en-US" sz="2000" b="1">
                <a:solidFill>
                  <a:schemeClr val="bg1"/>
                </a:solidFill>
                <a:latin typeface="宋体" pitchFamily="2" charset="-122"/>
              </a:rPr>
              <a:t>应用</a:t>
            </a:r>
          </a:p>
          <a:p>
            <a:pPr algn="ctr"/>
            <a:r>
              <a:rPr lang="zh-CN" altLang="en-US" sz="2000" b="1">
                <a:solidFill>
                  <a:schemeClr val="bg1"/>
                </a:solidFill>
                <a:latin typeface="宋体" pitchFamily="2" charset="-122"/>
              </a:rPr>
              <a:t>集成</a:t>
            </a:r>
          </a:p>
        </p:txBody>
      </p:sp>
      <p:sp>
        <p:nvSpPr>
          <p:cNvPr id="18" name="Rectangle 19"/>
          <p:cNvSpPr txBox="1">
            <a:spLocks noChangeArrowheads="1"/>
          </p:cNvSpPr>
          <p:nvPr/>
        </p:nvSpPr>
        <p:spPr bwMode="auto">
          <a:xfrm>
            <a:off x="122767" y="157164"/>
            <a:ext cx="10708217" cy="428625"/>
          </a:xfrm>
          <a:prstGeom prst="rect">
            <a:avLst/>
          </a:prstGeom>
          <a:noFill/>
          <a:ln w="9525">
            <a:noFill/>
            <a:miter lim="800000"/>
            <a:headEnd/>
            <a:tailEnd/>
          </a:ln>
        </p:spPr>
        <p:txBody>
          <a:bodyPr anchor="ctr"/>
          <a:lstStyle/>
          <a:p>
            <a:pPr eaLnBrk="0" hangingPunct="0">
              <a:buClr>
                <a:schemeClr val="tx1"/>
              </a:buClr>
              <a:buFont typeface="Wingdings" pitchFamily="2" charset="2"/>
              <a:buNone/>
              <a:defRPr/>
            </a:pPr>
            <a:r>
              <a:rPr lang="zh-CN" altLang="en-US" sz="3200" b="1" kern="0" dirty="0">
                <a:solidFill>
                  <a:schemeClr val="bg1"/>
                </a:solidFill>
                <a:latin typeface="Times New Roman" pitchFamily="18" charset="0"/>
                <a:ea typeface="+mj-ea"/>
                <a:cs typeface="+mj-cs"/>
              </a:rPr>
              <a:t>统一平台  应用集成：技术发展阶段分析</a:t>
            </a:r>
            <a:endParaRPr lang="zh-CN" altLang="en-US" sz="3200" b="1" kern="0" dirty="0">
              <a:solidFill>
                <a:schemeClr val="bg1"/>
              </a:solidFill>
              <a:latin typeface="+mj-ea"/>
              <a:ea typeface="+mj-ea"/>
              <a:cs typeface="+mj-cs"/>
            </a:endParaRPr>
          </a:p>
        </p:txBody>
      </p:sp>
      <p:sp>
        <p:nvSpPr>
          <p:cNvPr id="67600" name="Text Box 9"/>
          <p:cNvSpPr txBox="1">
            <a:spLocks noChangeArrowheads="1"/>
          </p:cNvSpPr>
          <p:nvPr/>
        </p:nvSpPr>
        <p:spPr bwMode="auto">
          <a:xfrm>
            <a:off x="9906000" y="5857875"/>
            <a:ext cx="2286000" cy="369888"/>
          </a:xfrm>
          <a:prstGeom prst="rect">
            <a:avLst/>
          </a:prstGeom>
          <a:noFill/>
          <a:ln w="12700">
            <a:noFill/>
            <a:miter lim="800000"/>
            <a:headEnd type="none" w="sm" len="sm"/>
            <a:tailEnd type="none" w="sm" len="sm"/>
          </a:ln>
        </p:spPr>
        <p:txBody>
          <a:bodyPr>
            <a:spAutoFit/>
          </a:bodyPr>
          <a:lstStyle/>
          <a:p>
            <a:pPr algn="ctr">
              <a:spcBef>
                <a:spcPct val="50000"/>
              </a:spcBef>
            </a:pPr>
            <a:r>
              <a:rPr lang="zh-CN" altLang="en-US" b="1"/>
              <a:t>时间</a:t>
            </a:r>
            <a:endParaRPr lang="zh-CN" altLang="en-US" sz="1600" b="1"/>
          </a:p>
        </p:txBody>
      </p:sp>
      <p:sp>
        <p:nvSpPr>
          <p:cNvPr id="20" name="Text Box 9"/>
          <p:cNvSpPr txBox="1">
            <a:spLocks noChangeArrowheads="1"/>
          </p:cNvSpPr>
          <p:nvPr/>
        </p:nvSpPr>
        <p:spPr bwMode="auto">
          <a:xfrm>
            <a:off x="857252" y="5805489"/>
            <a:ext cx="9239249" cy="338137"/>
          </a:xfrm>
          <a:prstGeom prst="rect">
            <a:avLst/>
          </a:prstGeom>
          <a:noFill/>
          <a:ln w="12700">
            <a:noFill/>
            <a:miter lim="800000"/>
            <a:headEnd type="none" w="sm" len="sm"/>
            <a:tailEnd type="none" w="sm" len="sm"/>
          </a:ln>
        </p:spPr>
        <p:txBody>
          <a:bodyPr>
            <a:spAutoFit/>
          </a:bodyPr>
          <a:lstStyle/>
          <a:p>
            <a:pPr>
              <a:spcBef>
                <a:spcPct val="50000"/>
              </a:spcBef>
              <a:defRPr/>
            </a:pPr>
            <a:r>
              <a:rPr lang="en-US" altLang="zh-CN" sz="1600" b="1" dirty="0">
                <a:effectLst>
                  <a:outerShdw blurRad="38100" dist="38100" dir="2700000" algn="tl">
                    <a:srgbClr val="000000">
                      <a:alpha val="43137"/>
                    </a:srgbClr>
                  </a:outerShdw>
                </a:effectLst>
              </a:rPr>
              <a:t>10                          15                                       18                                      20</a:t>
            </a:r>
            <a:endParaRPr lang="zh-CN" altLang="en-US" sz="1600" b="1" dirty="0">
              <a:effectLst>
                <a:outerShdw blurRad="38100" dist="38100" dir="2700000" algn="tl">
                  <a:srgbClr val="000000">
                    <a:alpha val="43137"/>
                  </a:srgbClr>
                </a:outerShdw>
              </a:effectLst>
            </a:endParaRPr>
          </a:p>
        </p:txBody>
      </p:sp>
      <p:sp>
        <p:nvSpPr>
          <p:cNvPr id="67602" name="Rectangle 33"/>
          <p:cNvSpPr>
            <a:spLocks noChangeArrowheads="1"/>
          </p:cNvSpPr>
          <p:nvPr/>
        </p:nvSpPr>
        <p:spPr bwMode="auto">
          <a:xfrm>
            <a:off x="1325266" y="5746751"/>
            <a:ext cx="1449916" cy="396875"/>
          </a:xfrm>
          <a:prstGeom prst="rect">
            <a:avLst/>
          </a:prstGeom>
          <a:noFill/>
          <a:ln w="6350" algn="ctr">
            <a:noFill/>
            <a:miter lim="800000"/>
            <a:headEnd/>
            <a:tailEnd/>
          </a:ln>
        </p:spPr>
        <p:txBody>
          <a:bodyPr wrap="none" lIns="0" tIns="0" rIns="0" bIns="0" anchor="ctr"/>
          <a:lstStyle/>
          <a:p>
            <a:pPr algn="ctr"/>
            <a:r>
              <a:rPr lang="zh-CN" altLang="en-US" sz="2000" b="1">
                <a:solidFill>
                  <a:srgbClr val="0070C0"/>
                </a:solidFill>
                <a:latin typeface="华文仿宋" pitchFamily="2" charset="-122"/>
                <a:ea typeface="华文仿宋" pitchFamily="2" charset="-122"/>
              </a:rPr>
              <a:t>结构化</a:t>
            </a:r>
          </a:p>
        </p:txBody>
      </p:sp>
      <p:sp>
        <p:nvSpPr>
          <p:cNvPr id="67603" name="Rectangle 34"/>
          <p:cNvSpPr>
            <a:spLocks noChangeArrowheads="1"/>
          </p:cNvSpPr>
          <p:nvPr/>
        </p:nvSpPr>
        <p:spPr bwMode="auto">
          <a:xfrm>
            <a:off x="3498852" y="5761343"/>
            <a:ext cx="1449916" cy="396875"/>
          </a:xfrm>
          <a:prstGeom prst="rect">
            <a:avLst/>
          </a:prstGeom>
          <a:noFill/>
          <a:ln w="6350" algn="ctr">
            <a:noFill/>
            <a:miter lim="800000"/>
            <a:headEnd/>
            <a:tailEnd/>
          </a:ln>
        </p:spPr>
        <p:txBody>
          <a:bodyPr wrap="none" lIns="0" tIns="0" rIns="0" bIns="0" anchor="ctr"/>
          <a:lstStyle/>
          <a:p>
            <a:pPr algn="ctr"/>
            <a:r>
              <a:rPr lang="zh-CN" altLang="en-US" sz="2000" b="1" dirty="0">
                <a:solidFill>
                  <a:srgbClr val="0070C0"/>
                </a:solidFill>
                <a:latin typeface="华文仿宋" pitchFamily="2" charset="-122"/>
                <a:ea typeface="华文仿宋" pitchFamily="2" charset="-122"/>
              </a:rPr>
              <a:t>分布式</a:t>
            </a:r>
          </a:p>
        </p:txBody>
      </p:sp>
      <p:sp>
        <p:nvSpPr>
          <p:cNvPr id="67604" name="Rectangle 35"/>
          <p:cNvSpPr>
            <a:spLocks noChangeArrowheads="1"/>
          </p:cNvSpPr>
          <p:nvPr/>
        </p:nvSpPr>
        <p:spPr bwMode="auto">
          <a:xfrm>
            <a:off x="5858483" y="5758540"/>
            <a:ext cx="1449917" cy="396875"/>
          </a:xfrm>
          <a:prstGeom prst="rect">
            <a:avLst/>
          </a:prstGeom>
          <a:noFill/>
          <a:ln w="6350" algn="ctr">
            <a:noFill/>
            <a:miter lim="800000"/>
            <a:headEnd/>
            <a:tailEnd/>
          </a:ln>
        </p:spPr>
        <p:txBody>
          <a:bodyPr wrap="none" lIns="0" tIns="0" rIns="0" bIns="0" anchor="ctr"/>
          <a:lstStyle/>
          <a:p>
            <a:pPr algn="ctr"/>
            <a:r>
              <a:rPr lang="zh-CN" altLang="en-US" sz="2000" b="1" dirty="0">
                <a:solidFill>
                  <a:srgbClr val="0070C0"/>
                </a:solidFill>
                <a:latin typeface="华文仿宋" pitchFamily="2" charset="-122"/>
                <a:ea typeface="华文仿宋" pitchFamily="2" charset="-122"/>
              </a:rPr>
              <a:t>松耦合</a:t>
            </a:r>
          </a:p>
        </p:txBody>
      </p:sp>
      <p:sp>
        <p:nvSpPr>
          <p:cNvPr id="67605" name="Rectangle 37"/>
          <p:cNvSpPr>
            <a:spLocks noChangeArrowheads="1"/>
          </p:cNvSpPr>
          <p:nvPr/>
        </p:nvSpPr>
        <p:spPr bwMode="auto">
          <a:xfrm>
            <a:off x="8105776" y="5795661"/>
            <a:ext cx="1449917" cy="396875"/>
          </a:xfrm>
          <a:prstGeom prst="rect">
            <a:avLst/>
          </a:prstGeom>
          <a:noFill/>
          <a:ln w="6350" algn="ctr">
            <a:noFill/>
            <a:miter lim="800000"/>
            <a:headEnd/>
            <a:tailEnd/>
          </a:ln>
        </p:spPr>
        <p:txBody>
          <a:bodyPr wrap="none" lIns="0" tIns="0" rIns="0" bIns="0" anchor="ctr"/>
          <a:lstStyle/>
          <a:p>
            <a:pPr algn="ctr"/>
            <a:r>
              <a:rPr lang="zh-CN" altLang="en-US" sz="2000" b="1" dirty="0">
                <a:solidFill>
                  <a:srgbClr val="0070C0"/>
                </a:solidFill>
                <a:latin typeface="华文仿宋" pitchFamily="2" charset="-122"/>
                <a:ea typeface="华文仿宋" pitchFamily="2" charset="-122"/>
              </a:rPr>
              <a:t>面向服务</a:t>
            </a:r>
          </a:p>
        </p:txBody>
      </p:sp>
      <p:sp>
        <p:nvSpPr>
          <p:cNvPr id="67606" name="Rectangle 12"/>
          <p:cNvSpPr>
            <a:spLocks noChangeArrowheads="1"/>
          </p:cNvSpPr>
          <p:nvPr/>
        </p:nvSpPr>
        <p:spPr bwMode="auto">
          <a:xfrm>
            <a:off x="1087503" y="4406127"/>
            <a:ext cx="923330" cy="276999"/>
          </a:xfrm>
          <a:prstGeom prst="rect">
            <a:avLst/>
          </a:prstGeom>
          <a:noFill/>
          <a:ln w="9525" algn="ctr">
            <a:noFill/>
            <a:miter lim="800000"/>
            <a:headEnd/>
            <a:tailEnd/>
          </a:ln>
        </p:spPr>
        <p:txBody>
          <a:bodyPr wrap="none" lIns="0" tIns="0" rIns="0" bIns="0" anchor="ctr">
            <a:spAutoFit/>
          </a:bodyPr>
          <a:lstStyle/>
          <a:p>
            <a:r>
              <a:rPr lang="zh-CN" altLang="en-US" dirty="0">
                <a:latin typeface="FangSong_GB2312" pitchFamily="49" charset="-122"/>
                <a:ea typeface="FangSong_GB2312" pitchFamily="49" charset="-122"/>
              </a:rPr>
              <a:t>孤立系统</a:t>
            </a:r>
          </a:p>
        </p:txBody>
      </p:sp>
      <p:sp>
        <p:nvSpPr>
          <p:cNvPr id="67607" name="Rectangle 20"/>
          <p:cNvSpPr>
            <a:spLocks noChangeArrowheads="1"/>
          </p:cNvSpPr>
          <p:nvPr/>
        </p:nvSpPr>
        <p:spPr bwMode="auto">
          <a:xfrm>
            <a:off x="5478407" y="1143000"/>
            <a:ext cx="1714500" cy="571500"/>
          </a:xfrm>
          <a:prstGeom prst="rect">
            <a:avLst/>
          </a:prstGeom>
          <a:noFill/>
          <a:ln w="9525" algn="ctr">
            <a:noFill/>
            <a:miter lim="800000"/>
            <a:headEnd/>
            <a:tailEnd/>
          </a:ln>
        </p:spPr>
        <p:txBody>
          <a:bodyPr wrap="none" lIns="0" tIns="0" rIns="0" bIns="0" anchor="ctr"/>
          <a:lstStyle/>
          <a:p>
            <a:r>
              <a:rPr lang="zh-CN" altLang="en-US" dirty="0">
                <a:latin typeface="FangSong_GB2312" pitchFamily="49" charset="-122"/>
                <a:ea typeface="FangSong_GB2312" pitchFamily="49" charset="-122"/>
              </a:rPr>
              <a:t>服务</a:t>
            </a:r>
            <a:r>
              <a:rPr lang="en-US" altLang="zh-CN" dirty="0">
                <a:latin typeface="FangSong_GB2312" pitchFamily="49" charset="-122"/>
                <a:ea typeface="FangSong_GB2312" pitchFamily="49" charset="-122"/>
              </a:rPr>
              <a:t>(SOA)</a:t>
            </a:r>
          </a:p>
        </p:txBody>
      </p:sp>
      <p:sp>
        <p:nvSpPr>
          <p:cNvPr id="67608" name="Rectangle 21"/>
          <p:cNvSpPr>
            <a:spLocks noChangeArrowheads="1"/>
          </p:cNvSpPr>
          <p:nvPr/>
        </p:nvSpPr>
        <p:spPr bwMode="auto">
          <a:xfrm>
            <a:off x="1428751" y="4081077"/>
            <a:ext cx="487313" cy="276999"/>
          </a:xfrm>
          <a:prstGeom prst="rect">
            <a:avLst/>
          </a:prstGeom>
          <a:noFill/>
          <a:ln w="9525" algn="ctr">
            <a:noFill/>
            <a:miter lim="800000"/>
            <a:headEnd/>
            <a:tailEnd/>
          </a:ln>
        </p:spPr>
        <p:txBody>
          <a:bodyPr wrap="none" lIns="0" tIns="0" rIns="0" bIns="0" anchor="ctr">
            <a:spAutoFit/>
          </a:bodyPr>
          <a:lstStyle/>
          <a:p>
            <a:r>
              <a:rPr lang="en-US" altLang="zh-CN"/>
              <a:t>RPC</a:t>
            </a:r>
            <a:endParaRPr lang="zh-CN" altLang="en-US"/>
          </a:p>
        </p:txBody>
      </p:sp>
      <p:grpSp>
        <p:nvGrpSpPr>
          <p:cNvPr id="2" name="Group 22"/>
          <p:cNvGrpSpPr>
            <a:grpSpLocks/>
          </p:cNvGrpSpPr>
          <p:nvPr/>
        </p:nvGrpSpPr>
        <p:grpSpPr bwMode="auto">
          <a:xfrm>
            <a:off x="778935" y="4357689"/>
            <a:ext cx="1908287" cy="578881"/>
            <a:chOff x="839" y="3249"/>
            <a:chExt cx="628" cy="366"/>
          </a:xfrm>
        </p:grpSpPr>
        <p:sp>
          <p:nvSpPr>
            <p:cNvPr id="67621" name="Rectangle 23"/>
            <p:cNvSpPr>
              <a:spLocks noChangeArrowheads="1"/>
            </p:cNvSpPr>
            <p:nvPr/>
          </p:nvSpPr>
          <p:spPr bwMode="auto">
            <a:xfrm>
              <a:off x="839" y="3381"/>
              <a:ext cx="61" cy="234"/>
            </a:xfrm>
            <a:prstGeom prst="rect">
              <a:avLst/>
            </a:prstGeom>
            <a:gradFill rotWithShape="1">
              <a:gsLst>
                <a:gs pos="0">
                  <a:srgbClr val="FF9933"/>
                </a:gs>
                <a:gs pos="100000">
                  <a:srgbClr val="764718"/>
                </a:gs>
              </a:gsLst>
              <a:path path="shape">
                <a:fillToRect l="50000" t="50000" r="50000" b="50000"/>
              </a:path>
            </a:gradFill>
            <a:ln w="9525" algn="ctr">
              <a:noFill/>
              <a:miter lim="800000"/>
              <a:headEnd/>
              <a:tailEnd/>
            </a:ln>
          </p:spPr>
          <p:txBody>
            <a:bodyPr wrap="none" anchor="ctr">
              <a:spAutoFit/>
            </a:bodyPr>
            <a:lstStyle/>
            <a:p>
              <a:endParaRPr lang="zh-CN" altLang="en-US"/>
            </a:p>
          </p:txBody>
        </p:sp>
        <p:sp>
          <p:nvSpPr>
            <p:cNvPr id="67622" name="Rectangle 24"/>
            <p:cNvSpPr>
              <a:spLocks noChangeArrowheads="1"/>
            </p:cNvSpPr>
            <p:nvPr/>
          </p:nvSpPr>
          <p:spPr bwMode="auto">
            <a:xfrm rot="16200000" flipH="1">
              <a:off x="1294" y="3300"/>
              <a:ext cx="224" cy="122"/>
            </a:xfrm>
            <a:prstGeom prst="rect">
              <a:avLst/>
            </a:prstGeom>
            <a:gradFill rotWithShape="1">
              <a:gsLst>
                <a:gs pos="0">
                  <a:srgbClr val="FF9933"/>
                </a:gs>
                <a:gs pos="100000">
                  <a:srgbClr val="764718"/>
                </a:gs>
              </a:gsLst>
              <a:path path="shape">
                <a:fillToRect l="50000" t="50000" r="50000" b="50000"/>
              </a:path>
            </a:gradFill>
            <a:ln w="9525" algn="ctr">
              <a:noFill/>
              <a:miter lim="800000"/>
              <a:headEnd/>
              <a:tailEnd/>
            </a:ln>
          </p:spPr>
          <p:txBody>
            <a:bodyPr anchor="ctr">
              <a:spAutoFit/>
            </a:bodyPr>
            <a:lstStyle/>
            <a:p>
              <a:endParaRPr lang="zh-CN" altLang="en-US"/>
            </a:p>
          </p:txBody>
        </p:sp>
      </p:grpSp>
      <p:sp>
        <p:nvSpPr>
          <p:cNvPr id="67610" name="Rectangle 25"/>
          <p:cNvSpPr>
            <a:spLocks noChangeArrowheads="1"/>
          </p:cNvSpPr>
          <p:nvPr/>
        </p:nvSpPr>
        <p:spPr bwMode="auto">
          <a:xfrm>
            <a:off x="2683934" y="3214302"/>
            <a:ext cx="923330" cy="276999"/>
          </a:xfrm>
          <a:prstGeom prst="rect">
            <a:avLst/>
          </a:prstGeom>
          <a:noFill/>
          <a:ln w="9525" algn="ctr">
            <a:noFill/>
            <a:miter lim="800000"/>
            <a:headEnd/>
            <a:tailEnd/>
          </a:ln>
        </p:spPr>
        <p:txBody>
          <a:bodyPr wrap="none" lIns="0" tIns="0" rIns="0" bIns="0" anchor="ctr">
            <a:spAutoFit/>
          </a:bodyPr>
          <a:lstStyle/>
          <a:p>
            <a:r>
              <a:rPr lang="zh-CN" altLang="en-US">
                <a:latin typeface="FangSong_GB2312" pitchFamily="49" charset="-122"/>
                <a:ea typeface="FangSong_GB2312" pitchFamily="49" charset="-122"/>
              </a:rPr>
              <a:t>消息处理</a:t>
            </a:r>
          </a:p>
        </p:txBody>
      </p:sp>
      <p:sp>
        <p:nvSpPr>
          <p:cNvPr id="67611" name="Rectangle 29"/>
          <p:cNvSpPr>
            <a:spLocks noChangeArrowheads="1"/>
          </p:cNvSpPr>
          <p:nvPr/>
        </p:nvSpPr>
        <p:spPr bwMode="auto">
          <a:xfrm>
            <a:off x="4398434" y="2189569"/>
            <a:ext cx="371897" cy="276999"/>
          </a:xfrm>
          <a:prstGeom prst="rect">
            <a:avLst/>
          </a:prstGeom>
          <a:noFill/>
          <a:ln w="9525" algn="ctr">
            <a:noFill/>
            <a:miter lim="800000"/>
            <a:headEnd/>
            <a:tailEnd/>
          </a:ln>
        </p:spPr>
        <p:txBody>
          <a:bodyPr wrap="none" lIns="0" tIns="0" rIns="0" bIns="0" anchor="ctr">
            <a:spAutoFit/>
          </a:bodyPr>
          <a:lstStyle/>
          <a:p>
            <a:r>
              <a:rPr lang="en-US" altLang="zh-CN"/>
              <a:t>EAI</a:t>
            </a:r>
            <a:endParaRPr lang="en-US" altLang="zh-CN" sz="2400"/>
          </a:p>
        </p:txBody>
      </p:sp>
      <p:grpSp>
        <p:nvGrpSpPr>
          <p:cNvPr id="3" name="Group 22"/>
          <p:cNvGrpSpPr>
            <a:grpSpLocks/>
          </p:cNvGrpSpPr>
          <p:nvPr/>
        </p:nvGrpSpPr>
        <p:grpSpPr bwMode="auto">
          <a:xfrm>
            <a:off x="5255685" y="1285876"/>
            <a:ext cx="1908286" cy="578881"/>
            <a:chOff x="839" y="3249"/>
            <a:chExt cx="628" cy="366"/>
          </a:xfrm>
        </p:grpSpPr>
        <p:sp>
          <p:nvSpPr>
            <p:cNvPr id="67619" name="Rectangle 23"/>
            <p:cNvSpPr>
              <a:spLocks noChangeArrowheads="1"/>
            </p:cNvSpPr>
            <p:nvPr/>
          </p:nvSpPr>
          <p:spPr bwMode="auto">
            <a:xfrm>
              <a:off x="839" y="3381"/>
              <a:ext cx="61" cy="234"/>
            </a:xfrm>
            <a:prstGeom prst="rect">
              <a:avLst/>
            </a:prstGeom>
            <a:gradFill rotWithShape="1">
              <a:gsLst>
                <a:gs pos="0">
                  <a:srgbClr val="FF9933"/>
                </a:gs>
                <a:gs pos="100000">
                  <a:srgbClr val="764718"/>
                </a:gs>
              </a:gsLst>
              <a:path path="shape">
                <a:fillToRect l="50000" t="50000" r="50000" b="50000"/>
              </a:path>
            </a:gradFill>
            <a:ln w="9525" algn="ctr">
              <a:noFill/>
              <a:miter lim="800000"/>
              <a:headEnd/>
              <a:tailEnd/>
            </a:ln>
          </p:spPr>
          <p:txBody>
            <a:bodyPr wrap="none" anchor="ctr">
              <a:spAutoFit/>
            </a:bodyPr>
            <a:lstStyle/>
            <a:p>
              <a:endParaRPr lang="zh-CN" altLang="en-US"/>
            </a:p>
          </p:txBody>
        </p:sp>
        <p:sp>
          <p:nvSpPr>
            <p:cNvPr id="67620" name="Rectangle 24"/>
            <p:cNvSpPr>
              <a:spLocks noChangeArrowheads="1"/>
            </p:cNvSpPr>
            <p:nvPr/>
          </p:nvSpPr>
          <p:spPr bwMode="auto">
            <a:xfrm rot="16200000" flipH="1">
              <a:off x="1294" y="3300"/>
              <a:ext cx="224" cy="122"/>
            </a:xfrm>
            <a:prstGeom prst="rect">
              <a:avLst/>
            </a:prstGeom>
            <a:gradFill rotWithShape="1">
              <a:gsLst>
                <a:gs pos="0">
                  <a:srgbClr val="FF9933"/>
                </a:gs>
                <a:gs pos="100000">
                  <a:srgbClr val="764718"/>
                </a:gs>
              </a:gsLst>
              <a:path path="shape">
                <a:fillToRect l="50000" t="50000" r="50000" b="50000"/>
              </a:path>
            </a:gradFill>
            <a:ln w="9525" algn="ctr">
              <a:noFill/>
              <a:miter lim="800000"/>
              <a:headEnd/>
              <a:tailEnd/>
            </a:ln>
          </p:spPr>
          <p:txBody>
            <a:bodyPr anchor="ctr">
              <a:spAutoFit/>
            </a:bodyPr>
            <a:lstStyle/>
            <a:p>
              <a:endParaRPr lang="zh-CN" altLang="en-US"/>
            </a:p>
          </p:txBody>
        </p:sp>
      </p:grpSp>
      <p:grpSp>
        <p:nvGrpSpPr>
          <p:cNvPr id="4" name="Group 22"/>
          <p:cNvGrpSpPr>
            <a:grpSpLocks/>
          </p:cNvGrpSpPr>
          <p:nvPr/>
        </p:nvGrpSpPr>
        <p:grpSpPr bwMode="auto">
          <a:xfrm>
            <a:off x="3731685" y="2214564"/>
            <a:ext cx="1908286" cy="578881"/>
            <a:chOff x="839" y="3249"/>
            <a:chExt cx="628" cy="366"/>
          </a:xfrm>
        </p:grpSpPr>
        <p:sp>
          <p:nvSpPr>
            <p:cNvPr id="67617" name="Rectangle 23"/>
            <p:cNvSpPr>
              <a:spLocks noChangeArrowheads="1"/>
            </p:cNvSpPr>
            <p:nvPr/>
          </p:nvSpPr>
          <p:spPr bwMode="auto">
            <a:xfrm>
              <a:off x="839" y="3381"/>
              <a:ext cx="61" cy="234"/>
            </a:xfrm>
            <a:prstGeom prst="rect">
              <a:avLst/>
            </a:prstGeom>
            <a:gradFill rotWithShape="1">
              <a:gsLst>
                <a:gs pos="0">
                  <a:srgbClr val="FF9933"/>
                </a:gs>
                <a:gs pos="100000">
                  <a:srgbClr val="764718"/>
                </a:gs>
              </a:gsLst>
              <a:path path="shape">
                <a:fillToRect l="50000" t="50000" r="50000" b="50000"/>
              </a:path>
            </a:gradFill>
            <a:ln w="9525" algn="ctr">
              <a:noFill/>
              <a:miter lim="800000"/>
              <a:headEnd/>
              <a:tailEnd/>
            </a:ln>
          </p:spPr>
          <p:txBody>
            <a:bodyPr wrap="none" anchor="ctr">
              <a:spAutoFit/>
            </a:bodyPr>
            <a:lstStyle/>
            <a:p>
              <a:endParaRPr lang="zh-CN" altLang="en-US"/>
            </a:p>
          </p:txBody>
        </p:sp>
        <p:sp>
          <p:nvSpPr>
            <p:cNvPr id="67618" name="Rectangle 24"/>
            <p:cNvSpPr>
              <a:spLocks noChangeArrowheads="1"/>
            </p:cNvSpPr>
            <p:nvPr/>
          </p:nvSpPr>
          <p:spPr bwMode="auto">
            <a:xfrm rot="16200000" flipH="1">
              <a:off x="1294" y="3300"/>
              <a:ext cx="224" cy="122"/>
            </a:xfrm>
            <a:prstGeom prst="rect">
              <a:avLst/>
            </a:prstGeom>
            <a:gradFill rotWithShape="1">
              <a:gsLst>
                <a:gs pos="0">
                  <a:srgbClr val="FF9933"/>
                </a:gs>
                <a:gs pos="100000">
                  <a:srgbClr val="764718"/>
                </a:gs>
              </a:gsLst>
              <a:path path="shape">
                <a:fillToRect l="50000" t="50000" r="50000" b="50000"/>
              </a:path>
            </a:gradFill>
            <a:ln w="9525" algn="ctr">
              <a:noFill/>
              <a:miter lim="800000"/>
              <a:headEnd/>
              <a:tailEnd/>
            </a:ln>
          </p:spPr>
          <p:txBody>
            <a:bodyPr anchor="ctr">
              <a:spAutoFit/>
            </a:bodyPr>
            <a:lstStyle/>
            <a:p>
              <a:endParaRPr lang="zh-CN" altLang="en-US"/>
            </a:p>
          </p:txBody>
        </p:sp>
      </p:grpSp>
      <p:grpSp>
        <p:nvGrpSpPr>
          <p:cNvPr id="6" name="Group 22"/>
          <p:cNvGrpSpPr>
            <a:grpSpLocks/>
          </p:cNvGrpSpPr>
          <p:nvPr/>
        </p:nvGrpSpPr>
        <p:grpSpPr bwMode="auto">
          <a:xfrm>
            <a:off x="2381252" y="3286125"/>
            <a:ext cx="1908286" cy="578881"/>
            <a:chOff x="839" y="3249"/>
            <a:chExt cx="628" cy="366"/>
          </a:xfrm>
        </p:grpSpPr>
        <p:sp>
          <p:nvSpPr>
            <p:cNvPr id="67615" name="Rectangle 23"/>
            <p:cNvSpPr>
              <a:spLocks noChangeArrowheads="1"/>
            </p:cNvSpPr>
            <p:nvPr/>
          </p:nvSpPr>
          <p:spPr bwMode="auto">
            <a:xfrm>
              <a:off x="839" y="3381"/>
              <a:ext cx="61" cy="234"/>
            </a:xfrm>
            <a:prstGeom prst="rect">
              <a:avLst/>
            </a:prstGeom>
            <a:gradFill rotWithShape="1">
              <a:gsLst>
                <a:gs pos="0">
                  <a:srgbClr val="FF9933"/>
                </a:gs>
                <a:gs pos="100000">
                  <a:srgbClr val="764718"/>
                </a:gs>
              </a:gsLst>
              <a:path path="shape">
                <a:fillToRect l="50000" t="50000" r="50000" b="50000"/>
              </a:path>
            </a:gradFill>
            <a:ln w="9525" algn="ctr">
              <a:noFill/>
              <a:miter lim="800000"/>
              <a:headEnd/>
              <a:tailEnd/>
            </a:ln>
          </p:spPr>
          <p:txBody>
            <a:bodyPr wrap="none" anchor="ctr">
              <a:spAutoFit/>
            </a:bodyPr>
            <a:lstStyle/>
            <a:p>
              <a:endParaRPr lang="zh-CN" altLang="en-US"/>
            </a:p>
          </p:txBody>
        </p:sp>
        <p:sp>
          <p:nvSpPr>
            <p:cNvPr id="67616" name="Rectangle 24"/>
            <p:cNvSpPr>
              <a:spLocks noChangeArrowheads="1"/>
            </p:cNvSpPr>
            <p:nvPr/>
          </p:nvSpPr>
          <p:spPr bwMode="auto">
            <a:xfrm rot="16200000" flipH="1">
              <a:off x="1294" y="3300"/>
              <a:ext cx="224" cy="122"/>
            </a:xfrm>
            <a:prstGeom prst="rect">
              <a:avLst/>
            </a:prstGeom>
            <a:gradFill rotWithShape="1">
              <a:gsLst>
                <a:gs pos="0">
                  <a:srgbClr val="FF9933"/>
                </a:gs>
                <a:gs pos="100000">
                  <a:srgbClr val="764718"/>
                </a:gs>
              </a:gsLst>
              <a:path path="shape">
                <a:fillToRect l="50000" t="50000" r="50000" b="50000"/>
              </a:path>
            </a:gradFill>
            <a:ln w="9525" algn="ctr">
              <a:noFill/>
              <a:miter lim="800000"/>
              <a:headEnd/>
              <a:tailEnd/>
            </a:ln>
          </p:spPr>
          <p:txBody>
            <a:bodyPr anchor="ctr">
              <a:spAutoFit/>
            </a:bodyPr>
            <a:lstStyle/>
            <a:p>
              <a:endParaRPr lang="zh-CN" altLang="en-US"/>
            </a:p>
          </p:txBody>
        </p:sp>
      </p:grpSp>
    </p:spTree>
    <p:extLst>
      <p:ext uri="{BB962C8B-B14F-4D97-AF65-F5344CB8AC3E}">
        <p14:creationId xmlns:p14="http://schemas.microsoft.com/office/powerpoint/2010/main" val="232916754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流程图: 资料带 42"/>
          <p:cNvSpPr>
            <a:spLocks noChangeArrowheads="1"/>
          </p:cNvSpPr>
          <p:nvPr/>
        </p:nvSpPr>
        <p:spPr bwMode="auto">
          <a:xfrm>
            <a:off x="8922169" y="5289552"/>
            <a:ext cx="1760979" cy="1038225"/>
          </a:xfrm>
          <a:prstGeom prst="flowChartPunchedTape">
            <a:avLst/>
          </a:prstGeom>
          <a:solidFill>
            <a:srgbClr val="CCFF66"/>
          </a:solidFill>
          <a:ln w="9525" algn="ctr">
            <a:solidFill>
              <a:schemeClr val="tx1"/>
            </a:solidFill>
            <a:round/>
            <a:headEnd/>
            <a:tailEnd/>
          </a:ln>
          <a:effectLst>
            <a:outerShdw dist="17961" dir="2700000" algn="ctr" rotWithShape="0">
              <a:srgbClr val="000000"/>
            </a:outerShdw>
          </a:effectLst>
        </p:spPr>
        <p:txBody>
          <a:bodyPr/>
          <a:lstStyle/>
          <a:p>
            <a:pPr>
              <a:defRPr/>
            </a:pPr>
            <a:r>
              <a:rPr lang="zh-CN" altLang="en-US" sz="1400" dirty="0">
                <a:latin typeface="楷体_GB2312" pitchFamily="49" charset="-122"/>
              </a:rPr>
              <a:t>信息资产价值</a:t>
            </a:r>
          </a:p>
          <a:p>
            <a:pPr>
              <a:defRPr/>
            </a:pPr>
            <a:r>
              <a:rPr lang="zh-CN" altLang="en-US" sz="1400" dirty="0">
                <a:latin typeface="楷体_GB2312" pitchFamily="49" charset="-122"/>
              </a:rPr>
              <a:t>信息利用能力</a:t>
            </a:r>
          </a:p>
          <a:p>
            <a:pPr>
              <a:defRPr/>
            </a:pPr>
            <a:endParaRPr lang="zh-CN" altLang="en-US" sz="1400" dirty="0">
              <a:latin typeface="楷体_GB2312" pitchFamily="49" charset="-122"/>
            </a:endParaRPr>
          </a:p>
        </p:txBody>
      </p:sp>
      <p:sp>
        <p:nvSpPr>
          <p:cNvPr id="67587" name="Oval 9"/>
          <p:cNvSpPr>
            <a:spLocks noChangeArrowheads="1"/>
          </p:cNvSpPr>
          <p:nvPr/>
        </p:nvSpPr>
        <p:spPr bwMode="auto">
          <a:xfrm>
            <a:off x="6531848" y="2276477"/>
            <a:ext cx="2497816" cy="779463"/>
          </a:xfrm>
          <a:prstGeom prst="ellipse">
            <a:avLst/>
          </a:prstGeom>
          <a:solidFill>
            <a:srgbClr val="D3D8FD"/>
          </a:solidFill>
          <a:ln w="6350">
            <a:solidFill>
              <a:schemeClr val="tx1"/>
            </a:solidFill>
            <a:round/>
            <a:headEnd/>
            <a:tailEnd/>
          </a:ln>
        </p:spPr>
        <p:txBody>
          <a:bodyPr wrap="none" lIns="0" tIns="0" rIns="0" bIns="0" anchor="ctr"/>
          <a:lstStyle/>
          <a:p>
            <a:endParaRPr lang="zh-CN" altLang="en-US" sz="2400">
              <a:ea typeface="宋体" pitchFamily="2" charset="-122"/>
            </a:endParaRPr>
          </a:p>
        </p:txBody>
      </p:sp>
      <p:sp>
        <p:nvSpPr>
          <p:cNvPr id="67588" name="Rectangle 2"/>
          <p:cNvSpPr txBox="1">
            <a:spLocks noChangeArrowheads="1"/>
          </p:cNvSpPr>
          <p:nvPr/>
        </p:nvSpPr>
        <p:spPr bwMode="auto">
          <a:xfrm>
            <a:off x="465166" y="765175"/>
            <a:ext cx="11294897" cy="5543550"/>
          </a:xfrm>
          <a:prstGeom prst="rect">
            <a:avLst/>
          </a:prstGeom>
          <a:noFill/>
          <a:ln w="9525">
            <a:noFill/>
            <a:miter lim="800000"/>
            <a:headEnd/>
            <a:tailEnd/>
          </a:ln>
        </p:spPr>
        <p:txBody>
          <a:bodyPr/>
          <a:lstStyle/>
          <a:p>
            <a:pPr marL="342900" indent="-342900">
              <a:spcBef>
                <a:spcPct val="20000"/>
              </a:spcBef>
              <a:buFontTx/>
              <a:buBlip>
                <a:blip r:embed="rId3"/>
              </a:buBlip>
            </a:pPr>
            <a:endParaRPr lang="zh-CN" altLang="zh-CN" sz="2400" b="1">
              <a:latin typeface="黑体" pitchFamily="2" charset="-122"/>
              <a:ea typeface="黑体" pitchFamily="2" charset="-122"/>
            </a:endParaRPr>
          </a:p>
        </p:txBody>
      </p:sp>
      <p:sp>
        <p:nvSpPr>
          <p:cNvPr id="408579" name="TextBox 9"/>
          <p:cNvSpPr txBox="1">
            <a:spLocks noChangeArrowheads="1"/>
          </p:cNvSpPr>
          <p:nvPr/>
        </p:nvSpPr>
        <p:spPr bwMode="auto">
          <a:xfrm>
            <a:off x="0" y="76288"/>
            <a:ext cx="12192000" cy="523220"/>
          </a:xfrm>
          <a:prstGeom prst="rect">
            <a:avLst/>
          </a:prstGeom>
          <a:noFill/>
          <a:ln w="9525">
            <a:noFill/>
            <a:miter lim="800000"/>
            <a:headEnd/>
            <a:tailEnd/>
          </a:ln>
        </p:spPr>
        <p:txBody>
          <a:bodyPr wrap="square">
            <a:spAutoFit/>
          </a:bodyPr>
          <a:lstStyle/>
          <a:p>
            <a:pPr>
              <a:defRPr/>
            </a:pPr>
            <a:r>
              <a:rPr lang="zh-CN" altLang="en-US" sz="2800" b="1" dirty="0">
                <a:solidFill>
                  <a:schemeClr val="bg1"/>
                </a:solidFill>
                <a:effectLst>
                  <a:outerShdw blurRad="38100" dist="38100" dir="2700000" algn="tl">
                    <a:srgbClr val="000000">
                      <a:alpha val="43137"/>
                    </a:srgbClr>
                  </a:outerShdw>
                </a:effectLst>
                <a:latin typeface="+mj-ea"/>
                <a:ea typeface="+mj-ea"/>
                <a:cs typeface="Angsana New"/>
              </a:rPr>
              <a:t>调研将对项目管理问题的六大维度初步粗略诊断</a:t>
            </a:r>
          </a:p>
        </p:txBody>
      </p:sp>
      <p:sp>
        <p:nvSpPr>
          <p:cNvPr id="67590" name="Oval 3"/>
          <p:cNvSpPr>
            <a:spLocks noChangeArrowheads="1"/>
          </p:cNvSpPr>
          <p:nvPr/>
        </p:nvSpPr>
        <p:spPr bwMode="auto">
          <a:xfrm>
            <a:off x="6756613" y="4513263"/>
            <a:ext cx="2497816" cy="779462"/>
          </a:xfrm>
          <a:prstGeom prst="ellipse">
            <a:avLst/>
          </a:prstGeom>
          <a:solidFill>
            <a:srgbClr val="D3D8FD"/>
          </a:solidFill>
          <a:ln w="6350">
            <a:solidFill>
              <a:schemeClr val="tx1"/>
            </a:solidFill>
            <a:round/>
            <a:headEnd/>
            <a:tailEnd/>
          </a:ln>
        </p:spPr>
        <p:txBody>
          <a:bodyPr wrap="none" lIns="0" tIns="0" rIns="0" bIns="0" anchor="ctr"/>
          <a:lstStyle/>
          <a:p>
            <a:endParaRPr lang="zh-CN" altLang="en-US" sz="1800">
              <a:ea typeface="宋体" pitchFamily="2" charset="-122"/>
            </a:endParaRPr>
          </a:p>
        </p:txBody>
      </p:sp>
      <p:sp>
        <p:nvSpPr>
          <p:cNvPr id="740357" name="Text Box 4"/>
          <p:cNvSpPr txBox="1">
            <a:spLocks noChangeArrowheads="1"/>
          </p:cNvSpPr>
          <p:nvPr/>
        </p:nvSpPr>
        <p:spPr bwMode="auto">
          <a:xfrm>
            <a:off x="6869973" y="4724401"/>
            <a:ext cx="2269143" cy="369332"/>
          </a:xfrm>
          <a:prstGeom prst="rect">
            <a:avLst/>
          </a:prstGeom>
          <a:noFill/>
          <a:ln w="6350" algn="ctr">
            <a:noFill/>
            <a:miter lim="800000"/>
            <a:headEnd/>
            <a:tailEnd/>
          </a:ln>
          <a:effectLst/>
        </p:spPr>
        <p:txBody>
          <a:bodyPr lIns="0" tIns="0" rIns="0" bIns="0" anchor="ctr" anchorCtr="1">
            <a:spAutoFit/>
          </a:bodyPr>
          <a:lstStyle/>
          <a:p>
            <a:pPr eaLnBrk="0" hangingPunct="0">
              <a:defRPr/>
            </a:pPr>
            <a:r>
              <a:rPr lang="zh-CN" altLang="en-US" sz="2400" b="1">
                <a:solidFill>
                  <a:schemeClr val="tx2"/>
                </a:solidFill>
                <a:effectLst>
                  <a:outerShdw blurRad="38100" dist="38100" dir="2700000" algn="tl">
                    <a:srgbClr val="C0C0C0"/>
                  </a:outerShdw>
                </a:effectLst>
                <a:ea typeface="宋体" pitchFamily="2" charset="-122"/>
                <a:cs typeface="Arial" pitchFamily="34" charset="0"/>
              </a:rPr>
              <a:t>信息化管理</a:t>
            </a:r>
          </a:p>
        </p:txBody>
      </p:sp>
      <p:sp>
        <p:nvSpPr>
          <p:cNvPr id="67592" name="Oval 5"/>
          <p:cNvSpPr>
            <a:spLocks noChangeArrowheads="1"/>
          </p:cNvSpPr>
          <p:nvPr/>
        </p:nvSpPr>
        <p:spPr bwMode="auto">
          <a:xfrm>
            <a:off x="3478961" y="2276477"/>
            <a:ext cx="2497816" cy="777875"/>
          </a:xfrm>
          <a:prstGeom prst="ellipse">
            <a:avLst/>
          </a:prstGeom>
          <a:solidFill>
            <a:srgbClr val="D3D8FD"/>
          </a:solidFill>
          <a:ln w="6350">
            <a:solidFill>
              <a:schemeClr val="tx1"/>
            </a:solidFill>
            <a:round/>
            <a:headEnd/>
            <a:tailEnd/>
          </a:ln>
        </p:spPr>
        <p:txBody>
          <a:bodyPr wrap="none" lIns="0" tIns="0" rIns="0" bIns="0" anchor="ctr"/>
          <a:lstStyle/>
          <a:p>
            <a:endParaRPr lang="zh-CN" altLang="zh-CN" sz="2400">
              <a:solidFill>
                <a:schemeClr val="accent2"/>
              </a:solidFill>
              <a:ea typeface="宋体" pitchFamily="2" charset="-122"/>
            </a:endParaRPr>
          </a:p>
        </p:txBody>
      </p:sp>
      <p:sp>
        <p:nvSpPr>
          <p:cNvPr id="740359" name="Text Box 6"/>
          <p:cNvSpPr txBox="1">
            <a:spLocks noChangeArrowheads="1"/>
          </p:cNvSpPr>
          <p:nvPr/>
        </p:nvSpPr>
        <p:spPr bwMode="auto">
          <a:xfrm>
            <a:off x="3596230" y="2486026"/>
            <a:ext cx="2267188" cy="369332"/>
          </a:xfrm>
          <a:prstGeom prst="rect">
            <a:avLst/>
          </a:prstGeom>
          <a:noFill/>
          <a:ln w="6350">
            <a:noFill/>
            <a:miter lim="800000"/>
            <a:headEnd/>
            <a:tailEnd/>
          </a:ln>
        </p:spPr>
        <p:txBody>
          <a:bodyPr lIns="0" tIns="0" rIns="0" bIns="0" anchor="ctr" anchorCtr="1">
            <a:spAutoFit/>
          </a:bodyPr>
          <a:lstStyle/>
          <a:p>
            <a:pPr eaLnBrk="0" hangingPunct="0">
              <a:defRPr/>
            </a:pPr>
            <a:r>
              <a:rPr lang="zh-CN" altLang="en-US" sz="2400" b="1">
                <a:solidFill>
                  <a:schemeClr val="tx2"/>
                </a:solidFill>
                <a:effectLst>
                  <a:outerShdw blurRad="38100" dist="38100" dir="2700000" algn="tl">
                    <a:srgbClr val="C0C0C0"/>
                  </a:outerShdw>
                </a:effectLst>
                <a:ea typeface="宋体" pitchFamily="2" charset="-122"/>
                <a:cs typeface="Arial" pitchFamily="34" charset="0"/>
              </a:rPr>
              <a:t>战略定位</a:t>
            </a:r>
          </a:p>
        </p:txBody>
      </p:sp>
      <p:sp>
        <p:nvSpPr>
          <p:cNvPr id="67594" name="Oval 7"/>
          <p:cNvSpPr>
            <a:spLocks noChangeArrowheads="1"/>
          </p:cNvSpPr>
          <p:nvPr/>
        </p:nvSpPr>
        <p:spPr bwMode="auto">
          <a:xfrm>
            <a:off x="3369512" y="4513265"/>
            <a:ext cx="2497816" cy="777875"/>
          </a:xfrm>
          <a:prstGeom prst="ellipse">
            <a:avLst/>
          </a:prstGeom>
          <a:solidFill>
            <a:srgbClr val="D3D8FD"/>
          </a:solidFill>
          <a:ln w="6350">
            <a:solidFill>
              <a:schemeClr val="tx1"/>
            </a:solidFill>
            <a:round/>
            <a:headEnd/>
            <a:tailEnd/>
          </a:ln>
        </p:spPr>
        <p:txBody>
          <a:bodyPr wrap="none" lIns="0" tIns="0" rIns="0" bIns="0" anchor="ctr"/>
          <a:lstStyle/>
          <a:p>
            <a:endParaRPr lang="zh-CN" altLang="en-US" sz="1800">
              <a:ea typeface="宋体" pitchFamily="2" charset="-122"/>
            </a:endParaRPr>
          </a:p>
        </p:txBody>
      </p:sp>
      <p:sp>
        <p:nvSpPr>
          <p:cNvPr id="740361" name="Text Box 8"/>
          <p:cNvSpPr txBox="1">
            <a:spLocks noChangeArrowheads="1"/>
          </p:cNvSpPr>
          <p:nvPr/>
        </p:nvSpPr>
        <p:spPr bwMode="auto">
          <a:xfrm>
            <a:off x="3486779" y="4724401"/>
            <a:ext cx="2267188" cy="369332"/>
          </a:xfrm>
          <a:prstGeom prst="rect">
            <a:avLst/>
          </a:prstGeom>
          <a:noFill/>
          <a:ln w="6350" algn="ctr">
            <a:noFill/>
            <a:miter lim="800000"/>
            <a:headEnd/>
            <a:tailEnd/>
          </a:ln>
          <a:effectLst/>
        </p:spPr>
        <p:txBody>
          <a:bodyPr lIns="0" tIns="0" rIns="0" bIns="0" anchor="ctr" anchorCtr="1">
            <a:spAutoFit/>
          </a:bodyPr>
          <a:lstStyle/>
          <a:p>
            <a:pPr eaLnBrk="0" hangingPunct="0">
              <a:defRPr/>
            </a:pPr>
            <a:r>
              <a:rPr lang="zh-CN" altLang="en-US" sz="2400" b="1">
                <a:solidFill>
                  <a:schemeClr val="tx2"/>
                </a:solidFill>
                <a:effectLst>
                  <a:outerShdw blurRad="38100" dist="38100" dir="2700000" algn="tl">
                    <a:srgbClr val="C0C0C0"/>
                  </a:outerShdw>
                </a:effectLst>
                <a:ea typeface="宋体" pitchFamily="2" charset="-122"/>
                <a:cs typeface="Arial" pitchFamily="34" charset="0"/>
              </a:rPr>
              <a:t>流程管理</a:t>
            </a:r>
          </a:p>
        </p:txBody>
      </p:sp>
      <p:sp>
        <p:nvSpPr>
          <p:cNvPr id="740363" name="Text Box 10"/>
          <p:cNvSpPr txBox="1">
            <a:spLocks noChangeArrowheads="1"/>
          </p:cNvSpPr>
          <p:nvPr/>
        </p:nvSpPr>
        <p:spPr bwMode="auto">
          <a:xfrm>
            <a:off x="6647163" y="2487614"/>
            <a:ext cx="2269143" cy="369332"/>
          </a:xfrm>
          <a:prstGeom prst="rect">
            <a:avLst/>
          </a:prstGeom>
          <a:noFill/>
          <a:ln w="6350">
            <a:noFill/>
            <a:miter lim="800000"/>
            <a:headEnd/>
            <a:tailEnd/>
          </a:ln>
        </p:spPr>
        <p:txBody>
          <a:bodyPr lIns="0" tIns="0" rIns="0" bIns="0" anchor="ctr" anchorCtr="1">
            <a:spAutoFit/>
          </a:bodyPr>
          <a:lstStyle/>
          <a:p>
            <a:pPr eaLnBrk="0" hangingPunct="0">
              <a:defRPr/>
            </a:pPr>
            <a:r>
              <a:rPr lang="zh-CN" altLang="en-US" sz="2400" b="1">
                <a:solidFill>
                  <a:schemeClr val="tx2"/>
                </a:solidFill>
                <a:effectLst>
                  <a:outerShdw blurRad="38100" dist="38100" dir="2700000" algn="tl">
                    <a:srgbClr val="C0C0C0"/>
                  </a:outerShdw>
                </a:effectLst>
                <a:ea typeface="宋体" pitchFamily="2" charset="-122"/>
                <a:cs typeface="Arial" pitchFamily="34" charset="0"/>
              </a:rPr>
              <a:t>管控体系</a:t>
            </a:r>
          </a:p>
        </p:txBody>
      </p:sp>
      <p:sp>
        <p:nvSpPr>
          <p:cNvPr id="740365" name="Text Box 12"/>
          <p:cNvSpPr txBox="1">
            <a:spLocks noChangeArrowheads="1"/>
          </p:cNvSpPr>
          <p:nvPr/>
        </p:nvSpPr>
        <p:spPr bwMode="auto">
          <a:xfrm>
            <a:off x="5261440" y="3409950"/>
            <a:ext cx="1987699" cy="749300"/>
          </a:xfrm>
          <a:prstGeom prst="rect">
            <a:avLst/>
          </a:prstGeom>
          <a:solidFill>
            <a:srgbClr val="FFFF99"/>
          </a:solidFill>
          <a:ln w="19050" algn="ctr">
            <a:solidFill>
              <a:schemeClr val="tx2"/>
            </a:solidFill>
            <a:miter lim="800000"/>
            <a:headEnd/>
            <a:tailEnd/>
          </a:ln>
          <a:effectLst/>
        </p:spPr>
        <p:txBody>
          <a:bodyPr lIns="0" tIns="0" rIns="0" bIns="0" anchor="ctr">
            <a:spAutoFit/>
          </a:bodyPr>
          <a:lstStyle/>
          <a:p>
            <a:pPr algn="ctr">
              <a:defRPr/>
            </a:pPr>
            <a:r>
              <a:rPr lang="zh-CN" altLang="en-US" sz="2400" b="1" dirty="0">
                <a:solidFill>
                  <a:srgbClr val="FF0000"/>
                </a:solidFill>
                <a:effectLst>
                  <a:outerShdw blurRad="38100" dist="38100" dir="2700000" algn="tl">
                    <a:srgbClr val="000000"/>
                  </a:outerShdw>
                </a:effectLst>
                <a:ea typeface="宋体" pitchFamily="2" charset="-122"/>
                <a:cs typeface="Arial" pitchFamily="34" charset="0"/>
              </a:rPr>
              <a:t>项目管理</a:t>
            </a:r>
          </a:p>
          <a:p>
            <a:pPr algn="ctr">
              <a:defRPr/>
            </a:pPr>
            <a:r>
              <a:rPr lang="zh-CN" altLang="en-US" sz="2400" b="1" dirty="0">
                <a:solidFill>
                  <a:srgbClr val="FF0000"/>
                </a:solidFill>
                <a:effectLst>
                  <a:outerShdw blurRad="38100" dist="38100" dir="2700000" algn="tl">
                    <a:srgbClr val="000000"/>
                  </a:outerShdw>
                </a:effectLst>
                <a:ea typeface="宋体" pitchFamily="2" charset="-122"/>
                <a:cs typeface="Arial" pitchFamily="34" charset="0"/>
              </a:rPr>
              <a:t>六大维度</a:t>
            </a:r>
          </a:p>
        </p:txBody>
      </p:sp>
      <p:sp>
        <p:nvSpPr>
          <p:cNvPr id="67598" name="Oval 13"/>
          <p:cNvSpPr>
            <a:spLocks noChangeArrowheads="1"/>
          </p:cNvSpPr>
          <p:nvPr/>
        </p:nvSpPr>
        <p:spPr bwMode="auto">
          <a:xfrm>
            <a:off x="2108877" y="3394077"/>
            <a:ext cx="2497816" cy="779463"/>
          </a:xfrm>
          <a:prstGeom prst="ellipse">
            <a:avLst/>
          </a:prstGeom>
          <a:solidFill>
            <a:srgbClr val="D3D8FD"/>
          </a:solidFill>
          <a:ln w="6350">
            <a:solidFill>
              <a:schemeClr val="tx1"/>
            </a:solidFill>
            <a:round/>
            <a:headEnd/>
            <a:tailEnd/>
          </a:ln>
        </p:spPr>
        <p:txBody>
          <a:bodyPr wrap="none" lIns="0" tIns="0" rIns="0" bIns="0" anchor="ctr"/>
          <a:lstStyle/>
          <a:p>
            <a:endParaRPr lang="zh-CN" altLang="en-US" sz="1800">
              <a:ea typeface="宋体" pitchFamily="2" charset="-122"/>
            </a:endParaRPr>
          </a:p>
        </p:txBody>
      </p:sp>
      <p:sp>
        <p:nvSpPr>
          <p:cNvPr id="67599" name="Oval 15"/>
          <p:cNvSpPr>
            <a:spLocks noChangeArrowheads="1"/>
          </p:cNvSpPr>
          <p:nvPr/>
        </p:nvSpPr>
        <p:spPr bwMode="auto">
          <a:xfrm>
            <a:off x="7858937" y="3278188"/>
            <a:ext cx="2660036" cy="1008062"/>
          </a:xfrm>
          <a:prstGeom prst="ellipse">
            <a:avLst/>
          </a:prstGeom>
          <a:solidFill>
            <a:srgbClr val="D3D8FD"/>
          </a:solidFill>
          <a:ln w="6350">
            <a:solidFill>
              <a:schemeClr val="tx1"/>
            </a:solidFill>
            <a:round/>
            <a:headEnd/>
            <a:tailEnd/>
          </a:ln>
        </p:spPr>
        <p:txBody>
          <a:bodyPr wrap="none" lIns="0" tIns="0" rIns="0" bIns="0" anchor="ctr"/>
          <a:lstStyle/>
          <a:p>
            <a:endParaRPr lang="zh-CN" altLang="en-US" sz="1800">
              <a:ea typeface="宋体" pitchFamily="2" charset="-122"/>
            </a:endParaRPr>
          </a:p>
        </p:txBody>
      </p:sp>
      <p:sp>
        <p:nvSpPr>
          <p:cNvPr id="740368" name="Text Box 16"/>
          <p:cNvSpPr txBox="1">
            <a:spLocks noChangeArrowheads="1"/>
          </p:cNvSpPr>
          <p:nvPr/>
        </p:nvSpPr>
        <p:spPr bwMode="auto">
          <a:xfrm>
            <a:off x="8036792" y="3605214"/>
            <a:ext cx="2394229" cy="369332"/>
          </a:xfrm>
          <a:prstGeom prst="rect">
            <a:avLst/>
          </a:prstGeom>
          <a:noFill/>
          <a:ln w="6350" algn="ctr">
            <a:noFill/>
            <a:miter lim="800000"/>
            <a:headEnd/>
            <a:tailEnd/>
          </a:ln>
          <a:effectLst/>
        </p:spPr>
        <p:txBody>
          <a:bodyPr lIns="0" tIns="0" rIns="0" bIns="0" anchor="ctr" anchorCtr="1">
            <a:spAutoFit/>
          </a:bodyPr>
          <a:lstStyle/>
          <a:p>
            <a:pPr eaLnBrk="0" hangingPunct="0">
              <a:defRPr/>
            </a:pPr>
            <a:r>
              <a:rPr lang="zh-CN" altLang="en-US" sz="2400" b="1">
                <a:solidFill>
                  <a:schemeClr val="tx2"/>
                </a:solidFill>
                <a:effectLst>
                  <a:outerShdw blurRad="38100" dist="38100" dir="2700000" algn="tl">
                    <a:srgbClr val="C0C0C0"/>
                  </a:outerShdw>
                </a:effectLst>
                <a:ea typeface="宋体" pitchFamily="2" charset="-122"/>
                <a:cs typeface="Arial" pitchFamily="34" charset="0"/>
              </a:rPr>
              <a:t>运营体系</a:t>
            </a:r>
          </a:p>
        </p:txBody>
      </p:sp>
      <p:sp>
        <p:nvSpPr>
          <p:cNvPr id="67601" name="Line 17"/>
          <p:cNvSpPr>
            <a:spLocks noChangeShapeType="1"/>
          </p:cNvSpPr>
          <p:nvPr/>
        </p:nvSpPr>
        <p:spPr bwMode="auto">
          <a:xfrm>
            <a:off x="6260176" y="1387477"/>
            <a:ext cx="0" cy="1025525"/>
          </a:xfrm>
          <a:prstGeom prst="line">
            <a:avLst/>
          </a:prstGeom>
          <a:noFill/>
          <a:ln w="12700">
            <a:solidFill>
              <a:schemeClr val="tx1"/>
            </a:solidFill>
            <a:prstDash val="dash"/>
            <a:miter lim="800000"/>
            <a:headEnd/>
            <a:tailEnd/>
          </a:ln>
        </p:spPr>
        <p:txBody>
          <a:bodyPr anchor="ctr"/>
          <a:lstStyle/>
          <a:p>
            <a:endParaRPr lang="zh-CN" altLang="en-US"/>
          </a:p>
        </p:txBody>
      </p:sp>
      <p:sp>
        <p:nvSpPr>
          <p:cNvPr id="67602" name="Line 18"/>
          <p:cNvSpPr>
            <a:spLocks noChangeShapeType="1"/>
          </p:cNvSpPr>
          <p:nvPr/>
        </p:nvSpPr>
        <p:spPr bwMode="auto">
          <a:xfrm>
            <a:off x="6260176" y="5210177"/>
            <a:ext cx="0" cy="1000125"/>
          </a:xfrm>
          <a:prstGeom prst="line">
            <a:avLst/>
          </a:prstGeom>
          <a:noFill/>
          <a:ln w="12700">
            <a:solidFill>
              <a:schemeClr val="tx1"/>
            </a:solidFill>
            <a:prstDash val="dash"/>
            <a:miter lim="800000"/>
            <a:headEnd/>
            <a:tailEnd/>
          </a:ln>
        </p:spPr>
        <p:txBody>
          <a:bodyPr anchor="ctr"/>
          <a:lstStyle/>
          <a:p>
            <a:endParaRPr lang="zh-CN" altLang="en-US"/>
          </a:p>
        </p:txBody>
      </p:sp>
      <p:sp>
        <p:nvSpPr>
          <p:cNvPr id="67603" name="Line 19"/>
          <p:cNvSpPr>
            <a:spLocks noChangeShapeType="1"/>
          </p:cNvSpPr>
          <p:nvPr/>
        </p:nvSpPr>
        <p:spPr bwMode="auto">
          <a:xfrm flipH="1" flipV="1">
            <a:off x="1178548" y="2187577"/>
            <a:ext cx="2194872" cy="873125"/>
          </a:xfrm>
          <a:prstGeom prst="line">
            <a:avLst/>
          </a:prstGeom>
          <a:noFill/>
          <a:ln w="12700">
            <a:solidFill>
              <a:schemeClr val="tx1"/>
            </a:solidFill>
            <a:prstDash val="dash"/>
            <a:miter lim="800000"/>
            <a:headEnd/>
            <a:tailEnd/>
          </a:ln>
        </p:spPr>
        <p:txBody>
          <a:bodyPr anchor="ctr"/>
          <a:lstStyle/>
          <a:p>
            <a:endParaRPr lang="zh-CN" altLang="en-US"/>
          </a:p>
        </p:txBody>
      </p:sp>
      <p:sp>
        <p:nvSpPr>
          <p:cNvPr id="67604" name="Line 20"/>
          <p:cNvSpPr>
            <a:spLocks noChangeShapeType="1"/>
          </p:cNvSpPr>
          <p:nvPr/>
        </p:nvSpPr>
        <p:spPr bwMode="auto">
          <a:xfrm flipH="1">
            <a:off x="1348586" y="4598988"/>
            <a:ext cx="2110831" cy="1122362"/>
          </a:xfrm>
          <a:prstGeom prst="line">
            <a:avLst/>
          </a:prstGeom>
          <a:noFill/>
          <a:ln w="12700">
            <a:solidFill>
              <a:schemeClr val="tx1"/>
            </a:solidFill>
            <a:prstDash val="dash"/>
            <a:miter lim="800000"/>
            <a:headEnd/>
            <a:tailEnd/>
          </a:ln>
        </p:spPr>
        <p:txBody>
          <a:bodyPr anchor="ctr"/>
          <a:lstStyle/>
          <a:p>
            <a:endParaRPr lang="zh-CN" altLang="en-US"/>
          </a:p>
        </p:txBody>
      </p:sp>
      <p:sp>
        <p:nvSpPr>
          <p:cNvPr id="67605" name="Line 21"/>
          <p:cNvSpPr>
            <a:spLocks noChangeShapeType="1"/>
          </p:cNvSpPr>
          <p:nvPr/>
        </p:nvSpPr>
        <p:spPr bwMode="auto">
          <a:xfrm flipV="1">
            <a:off x="9236839" y="2187575"/>
            <a:ext cx="1952519" cy="776288"/>
          </a:xfrm>
          <a:prstGeom prst="line">
            <a:avLst/>
          </a:prstGeom>
          <a:noFill/>
          <a:ln w="12700">
            <a:solidFill>
              <a:schemeClr val="tx1"/>
            </a:solidFill>
            <a:prstDash val="dash"/>
            <a:miter lim="800000"/>
            <a:headEnd/>
            <a:tailEnd/>
          </a:ln>
        </p:spPr>
        <p:txBody>
          <a:bodyPr anchor="ctr"/>
          <a:lstStyle/>
          <a:p>
            <a:endParaRPr lang="zh-CN" altLang="en-US"/>
          </a:p>
        </p:txBody>
      </p:sp>
      <p:sp>
        <p:nvSpPr>
          <p:cNvPr id="67606" name="Line 22"/>
          <p:cNvSpPr>
            <a:spLocks noChangeShapeType="1"/>
          </p:cNvSpPr>
          <p:nvPr/>
        </p:nvSpPr>
        <p:spPr bwMode="auto">
          <a:xfrm>
            <a:off x="9236839" y="4625975"/>
            <a:ext cx="1952519" cy="776288"/>
          </a:xfrm>
          <a:prstGeom prst="line">
            <a:avLst/>
          </a:prstGeom>
          <a:noFill/>
          <a:ln w="12700">
            <a:solidFill>
              <a:schemeClr val="tx1"/>
            </a:solidFill>
            <a:prstDash val="dash"/>
            <a:miter lim="800000"/>
            <a:headEnd/>
            <a:tailEnd/>
          </a:ln>
        </p:spPr>
        <p:txBody>
          <a:bodyPr anchor="ctr"/>
          <a:lstStyle/>
          <a:p>
            <a:endParaRPr lang="zh-CN" altLang="en-US"/>
          </a:p>
        </p:txBody>
      </p:sp>
      <p:sp>
        <p:nvSpPr>
          <p:cNvPr id="67607" name="Text Box 23"/>
          <p:cNvSpPr txBox="1">
            <a:spLocks noChangeArrowheads="1"/>
          </p:cNvSpPr>
          <p:nvPr/>
        </p:nvSpPr>
        <p:spPr bwMode="auto">
          <a:xfrm>
            <a:off x="1340769" y="985838"/>
            <a:ext cx="4426881" cy="804862"/>
          </a:xfrm>
          <a:prstGeom prst="rect">
            <a:avLst/>
          </a:prstGeom>
          <a:noFill/>
          <a:ln w="6350">
            <a:noFill/>
            <a:miter lim="800000"/>
            <a:headEnd/>
            <a:tailEnd/>
          </a:ln>
        </p:spPr>
        <p:txBody>
          <a:bodyPr lIns="0" tIns="0" rIns="0" bIns="0"/>
          <a:lstStyle/>
          <a:p>
            <a:pPr marL="112713" indent="-112713">
              <a:spcBef>
                <a:spcPct val="40000"/>
              </a:spcBef>
              <a:buClr>
                <a:schemeClr val="tx2"/>
              </a:buClr>
              <a:buSzPct val="70000"/>
              <a:buFont typeface="Wingdings" pitchFamily="2" charset="2"/>
              <a:buChar char="n"/>
            </a:pPr>
            <a:r>
              <a:rPr lang="zh-CN" altLang="en-US" sz="1400">
                <a:ea typeface="宋体" pitchFamily="2" charset="-122"/>
              </a:rPr>
              <a:t>愿景目标</a:t>
            </a:r>
            <a:endParaRPr lang="en-US" altLang="zh-CN" sz="1400">
              <a:ea typeface="宋体" pitchFamily="2" charset="-122"/>
            </a:endParaRPr>
          </a:p>
          <a:p>
            <a:pPr marL="112713" indent="-112713">
              <a:spcBef>
                <a:spcPct val="40000"/>
              </a:spcBef>
              <a:buClr>
                <a:schemeClr val="tx2"/>
              </a:buClr>
              <a:buSzPct val="70000"/>
              <a:buFont typeface="Wingdings" pitchFamily="2" charset="2"/>
              <a:buChar char="n"/>
            </a:pPr>
            <a:r>
              <a:rPr lang="zh-CN" altLang="en-US" sz="1400">
                <a:ea typeface="宋体" pitchFamily="2" charset="-122"/>
              </a:rPr>
              <a:t>战略定位</a:t>
            </a:r>
            <a:endParaRPr lang="en-US" altLang="zh-CN" sz="1400">
              <a:ea typeface="宋体" pitchFamily="2" charset="-122"/>
            </a:endParaRPr>
          </a:p>
          <a:p>
            <a:pPr marL="112713" indent="-112713">
              <a:spcBef>
                <a:spcPct val="40000"/>
              </a:spcBef>
              <a:buClr>
                <a:schemeClr val="tx2"/>
              </a:buClr>
              <a:buSzPct val="70000"/>
              <a:buFont typeface="Wingdings" pitchFamily="2" charset="2"/>
              <a:buChar char="n"/>
            </a:pPr>
            <a:r>
              <a:rPr lang="zh-CN" altLang="en-US" sz="1400">
                <a:ea typeface="宋体" pitchFamily="2" charset="-122"/>
              </a:rPr>
              <a:t>职能战略</a:t>
            </a:r>
            <a:endParaRPr lang="en-US" altLang="zh-CN" sz="1400">
              <a:ea typeface="宋体" pitchFamily="2" charset="-122"/>
            </a:endParaRPr>
          </a:p>
          <a:p>
            <a:pPr marL="112713" indent="-112713">
              <a:spcBef>
                <a:spcPct val="40000"/>
              </a:spcBef>
              <a:buClr>
                <a:schemeClr val="tx2"/>
              </a:buClr>
              <a:buSzPct val="70000"/>
              <a:buFont typeface="Wingdings" pitchFamily="2" charset="2"/>
              <a:buChar char="n"/>
            </a:pPr>
            <a:r>
              <a:rPr lang="zh-CN" altLang="en-US" sz="1400">
                <a:ea typeface="宋体" pitchFamily="2" charset="-122"/>
              </a:rPr>
              <a:t>业务战略</a:t>
            </a:r>
          </a:p>
        </p:txBody>
      </p:sp>
      <p:sp>
        <p:nvSpPr>
          <p:cNvPr id="67608" name="Text Box 24"/>
          <p:cNvSpPr txBox="1">
            <a:spLocks noChangeArrowheads="1"/>
          </p:cNvSpPr>
          <p:nvPr/>
        </p:nvSpPr>
        <p:spPr bwMode="auto">
          <a:xfrm>
            <a:off x="6467351" y="1057277"/>
            <a:ext cx="4424925" cy="1008063"/>
          </a:xfrm>
          <a:prstGeom prst="rect">
            <a:avLst/>
          </a:prstGeom>
          <a:noFill/>
          <a:ln w="6350">
            <a:noFill/>
            <a:miter lim="800000"/>
            <a:headEnd/>
            <a:tailEnd/>
          </a:ln>
        </p:spPr>
        <p:txBody>
          <a:bodyPr lIns="0" tIns="0" rIns="0" bIns="0"/>
          <a:lstStyle/>
          <a:p>
            <a:pPr marL="112713" indent="-112713">
              <a:spcBef>
                <a:spcPct val="40000"/>
              </a:spcBef>
              <a:buClr>
                <a:schemeClr val="tx2"/>
              </a:buClr>
              <a:buSzPct val="70000"/>
              <a:buFont typeface="Wingdings" pitchFamily="2" charset="2"/>
              <a:buChar char="n"/>
            </a:pPr>
            <a:r>
              <a:rPr lang="zh-CN" altLang="en-US" sz="1400">
                <a:ea typeface="宋体" pitchFamily="2" charset="-122"/>
              </a:rPr>
              <a:t>管控模式</a:t>
            </a:r>
            <a:endParaRPr lang="en-US" altLang="zh-CN" sz="1400">
              <a:ea typeface="宋体" pitchFamily="2" charset="-122"/>
            </a:endParaRPr>
          </a:p>
          <a:p>
            <a:pPr marL="112713" indent="-112713">
              <a:spcBef>
                <a:spcPct val="40000"/>
              </a:spcBef>
              <a:buClr>
                <a:schemeClr val="tx2"/>
              </a:buClr>
              <a:buSzPct val="70000"/>
              <a:buFont typeface="Wingdings" pitchFamily="2" charset="2"/>
              <a:buChar char="n"/>
            </a:pPr>
            <a:r>
              <a:rPr lang="zh-CN" altLang="en-US" sz="1400">
                <a:ea typeface="宋体" pitchFamily="2" charset="-122"/>
              </a:rPr>
              <a:t>组织架构</a:t>
            </a:r>
            <a:endParaRPr lang="en-US" altLang="zh-CN" sz="1400">
              <a:ea typeface="宋体" pitchFamily="2" charset="-122"/>
            </a:endParaRPr>
          </a:p>
          <a:p>
            <a:pPr marL="112713" indent="-112713">
              <a:spcBef>
                <a:spcPct val="40000"/>
              </a:spcBef>
              <a:buClr>
                <a:schemeClr val="tx2"/>
              </a:buClr>
              <a:buSzPct val="70000"/>
              <a:buFont typeface="Wingdings" pitchFamily="2" charset="2"/>
              <a:buChar char="n"/>
            </a:pPr>
            <a:r>
              <a:rPr lang="zh-CN" altLang="en-US" sz="1400">
                <a:ea typeface="宋体" pitchFamily="2" charset="-122"/>
              </a:rPr>
              <a:t>风险管理</a:t>
            </a:r>
            <a:endParaRPr lang="en-US" altLang="zh-CN" sz="1400">
              <a:ea typeface="宋体" pitchFamily="2" charset="-122"/>
            </a:endParaRPr>
          </a:p>
          <a:p>
            <a:pPr marL="112713" indent="-112713">
              <a:spcBef>
                <a:spcPct val="40000"/>
              </a:spcBef>
              <a:buClr>
                <a:schemeClr val="tx2"/>
              </a:buClr>
              <a:buSzPct val="70000"/>
              <a:buFont typeface="Wingdings" pitchFamily="2" charset="2"/>
              <a:buChar char="n"/>
            </a:pPr>
            <a:r>
              <a:rPr lang="zh-CN" altLang="en-US" sz="1400">
                <a:ea typeface="宋体" pitchFamily="2" charset="-122"/>
              </a:rPr>
              <a:t>财务管理。。。。</a:t>
            </a:r>
          </a:p>
        </p:txBody>
      </p:sp>
      <p:sp>
        <p:nvSpPr>
          <p:cNvPr id="67609" name="Text Box 25"/>
          <p:cNvSpPr txBox="1">
            <a:spLocks noChangeArrowheads="1"/>
          </p:cNvSpPr>
          <p:nvPr/>
        </p:nvSpPr>
        <p:spPr bwMode="auto">
          <a:xfrm>
            <a:off x="7505176" y="5426075"/>
            <a:ext cx="2005289" cy="527050"/>
          </a:xfrm>
          <a:prstGeom prst="rect">
            <a:avLst/>
          </a:prstGeom>
          <a:noFill/>
          <a:ln w="6350">
            <a:noFill/>
            <a:miter lim="800000"/>
            <a:headEnd/>
            <a:tailEnd/>
          </a:ln>
        </p:spPr>
        <p:txBody>
          <a:bodyPr lIns="0" tIns="0" rIns="0" bIns="0"/>
          <a:lstStyle/>
          <a:p>
            <a:pPr marL="112713" indent="-112713">
              <a:spcBef>
                <a:spcPct val="40000"/>
              </a:spcBef>
              <a:buClr>
                <a:schemeClr val="tx2"/>
              </a:buClr>
              <a:buSzPct val="70000"/>
              <a:buFont typeface="Wingdings" pitchFamily="2" charset="2"/>
              <a:buChar char="n"/>
            </a:pPr>
            <a:r>
              <a:rPr lang="zh-CN" altLang="en-US" sz="1400">
                <a:ea typeface="宋体" pitchFamily="2" charset="-122"/>
                <a:cs typeface="Arial" pitchFamily="34" charset="0"/>
              </a:rPr>
              <a:t>规划</a:t>
            </a:r>
            <a:endParaRPr lang="en-US" altLang="zh-CN" sz="1400">
              <a:ea typeface="宋体" pitchFamily="2" charset="-122"/>
              <a:cs typeface="Arial" pitchFamily="34" charset="0"/>
            </a:endParaRPr>
          </a:p>
          <a:p>
            <a:pPr marL="112713" indent="-112713">
              <a:spcBef>
                <a:spcPct val="40000"/>
              </a:spcBef>
              <a:buClr>
                <a:schemeClr val="tx2"/>
              </a:buClr>
              <a:buSzPct val="70000"/>
              <a:buFont typeface="Wingdings" pitchFamily="2" charset="2"/>
              <a:buChar char="n"/>
            </a:pPr>
            <a:r>
              <a:rPr lang="zh-CN" altLang="en-US" sz="1400">
                <a:ea typeface="宋体" pitchFamily="2" charset="-122"/>
                <a:cs typeface="Arial" pitchFamily="34" charset="0"/>
              </a:rPr>
              <a:t>组织保障</a:t>
            </a:r>
            <a:endParaRPr lang="en-US" altLang="zh-CN" sz="1400">
              <a:ea typeface="宋体" pitchFamily="2" charset="-122"/>
              <a:cs typeface="Arial" pitchFamily="34" charset="0"/>
            </a:endParaRPr>
          </a:p>
          <a:p>
            <a:pPr marL="112713" indent="-112713">
              <a:spcBef>
                <a:spcPct val="40000"/>
              </a:spcBef>
              <a:buClr>
                <a:schemeClr val="tx2"/>
              </a:buClr>
              <a:buSzPct val="70000"/>
              <a:buFont typeface="Wingdings" pitchFamily="2" charset="2"/>
              <a:buChar char="n"/>
            </a:pPr>
            <a:r>
              <a:rPr lang="zh-CN" altLang="en-US" sz="1400">
                <a:ea typeface="宋体" pitchFamily="2" charset="-122"/>
                <a:cs typeface="Arial" pitchFamily="34" charset="0"/>
              </a:rPr>
              <a:t>实施策略</a:t>
            </a:r>
          </a:p>
        </p:txBody>
      </p:sp>
      <p:sp>
        <p:nvSpPr>
          <p:cNvPr id="67610" name="Text Box 26"/>
          <p:cNvSpPr txBox="1">
            <a:spLocks noChangeArrowheads="1"/>
          </p:cNvSpPr>
          <p:nvPr/>
        </p:nvSpPr>
        <p:spPr bwMode="auto">
          <a:xfrm>
            <a:off x="1628076" y="5300665"/>
            <a:ext cx="4424925" cy="617537"/>
          </a:xfrm>
          <a:prstGeom prst="rect">
            <a:avLst/>
          </a:prstGeom>
          <a:noFill/>
          <a:ln w="6350">
            <a:noFill/>
            <a:miter lim="800000"/>
            <a:headEnd/>
            <a:tailEnd/>
          </a:ln>
        </p:spPr>
        <p:txBody>
          <a:bodyPr lIns="0" tIns="0" rIns="0" bIns="0"/>
          <a:lstStyle/>
          <a:p>
            <a:pPr marL="112713" indent="-112713">
              <a:spcBef>
                <a:spcPct val="40000"/>
              </a:spcBef>
              <a:buClr>
                <a:schemeClr val="tx2"/>
              </a:buClr>
              <a:buSzPct val="70000"/>
              <a:buFont typeface="Wingdings" pitchFamily="2" charset="2"/>
              <a:buChar char="n"/>
            </a:pPr>
            <a:endParaRPr lang="zh-CN" altLang="en-US" sz="1400">
              <a:ea typeface="宋体" pitchFamily="2" charset="-122"/>
              <a:cs typeface="Arial" pitchFamily="34" charset="0"/>
            </a:endParaRPr>
          </a:p>
        </p:txBody>
      </p:sp>
      <p:sp>
        <p:nvSpPr>
          <p:cNvPr id="67611" name="Text Box 27"/>
          <p:cNvSpPr txBox="1">
            <a:spLocks noChangeArrowheads="1"/>
          </p:cNvSpPr>
          <p:nvPr/>
        </p:nvSpPr>
        <p:spPr bwMode="auto">
          <a:xfrm>
            <a:off x="10507246" y="3025775"/>
            <a:ext cx="1465855" cy="1639888"/>
          </a:xfrm>
          <a:prstGeom prst="rect">
            <a:avLst/>
          </a:prstGeom>
          <a:noFill/>
          <a:ln w="6350">
            <a:noFill/>
            <a:miter lim="800000"/>
            <a:headEnd/>
            <a:tailEnd/>
          </a:ln>
        </p:spPr>
        <p:txBody>
          <a:bodyPr lIns="0" tIns="0" rIns="0" bIns="0" anchor="ctr"/>
          <a:lstStyle/>
          <a:p>
            <a:pPr marL="112713" indent="-112713">
              <a:spcBef>
                <a:spcPct val="40000"/>
              </a:spcBef>
              <a:buClr>
                <a:schemeClr val="tx2"/>
              </a:buClr>
              <a:buSzPct val="70000"/>
              <a:buFont typeface="Wingdings" pitchFamily="2" charset="2"/>
              <a:buChar char="n"/>
            </a:pPr>
            <a:r>
              <a:rPr lang="zh-CN" altLang="en-US" sz="1400">
                <a:ea typeface="宋体" pitchFamily="2" charset="-122"/>
              </a:rPr>
              <a:t>产业价值链</a:t>
            </a:r>
            <a:endParaRPr lang="en-US" altLang="zh-CN" sz="1400">
              <a:ea typeface="宋体" pitchFamily="2" charset="-122"/>
            </a:endParaRPr>
          </a:p>
          <a:p>
            <a:pPr marL="112713" indent="-112713">
              <a:spcBef>
                <a:spcPct val="40000"/>
              </a:spcBef>
              <a:buClr>
                <a:schemeClr val="tx2"/>
              </a:buClr>
              <a:buSzPct val="70000"/>
              <a:buFont typeface="Wingdings" pitchFamily="2" charset="2"/>
              <a:buChar char="n"/>
            </a:pPr>
            <a:r>
              <a:rPr lang="zh-CN" altLang="en-US" sz="1400">
                <a:ea typeface="宋体" pitchFamily="2" charset="-122"/>
                <a:cs typeface="Arial" pitchFamily="34" charset="0"/>
              </a:rPr>
              <a:t>供应链管理</a:t>
            </a:r>
          </a:p>
          <a:p>
            <a:pPr marL="112713" indent="-112713">
              <a:spcBef>
                <a:spcPct val="40000"/>
              </a:spcBef>
              <a:buClr>
                <a:schemeClr val="tx2"/>
              </a:buClr>
              <a:buSzPct val="70000"/>
              <a:buFont typeface="Wingdings" pitchFamily="2" charset="2"/>
              <a:buChar char="n"/>
            </a:pPr>
            <a:r>
              <a:rPr lang="zh-CN" altLang="en-US" sz="1400">
                <a:ea typeface="宋体" pitchFamily="2" charset="-122"/>
              </a:rPr>
              <a:t>业务协同</a:t>
            </a:r>
            <a:endParaRPr lang="en-US" altLang="zh-CN" sz="1400">
              <a:ea typeface="宋体" pitchFamily="2" charset="-122"/>
            </a:endParaRPr>
          </a:p>
          <a:p>
            <a:pPr marL="112713" indent="-112713">
              <a:spcBef>
                <a:spcPct val="40000"/>
              </a:spcBef>
              <a:buClr>
                <a:schemeClr val="tx2"/>
              </a:buClr>
              <a:buSzPct val="70000"/>
              <a:buFont typeface="Wingdings" pitchFamily="2" charset="2"/>
              <a:buChar char="n"/>
            </a:pPr>
            <a:endParaRPr lang="en-US" altLang="zh-CN" sz="1400">
              <a:ea typeface="宋体" pitchFamily="2" charset="-122"/>
            </a:endParaRPr>
          </a:p>
          <a:p>
            <a:pPr marL="112713" indent="-112713">
              <a:spcBef>
                <a:spcPct val="40000"/>
              </a:spcBef>
              <a:buClr>
                <a:schemeClr val="tx2"/>
              </a:buClr>
              <a:buSzPct val="70000"/>
              <a:buFont typeface="Wingdings" pitchFamily="2" charset="2"/>
              <a:buChar char="n"/>
            </a:pPr>
            <a:endParaRPr lang="en-US" altLang="zh-CN" sz="1400">
              <a:ea typeface="宋体" pitchFamily="2" charset="-122"/>
            </a:endParaRPr>
          </a:p>
          <a:p>
            <a:pPr marL="112713" indent="-112713">
              <a:spcBef>
                <a:spcPct val="40000"/>
              </a:spcBef>
              <a:buClr>
                <a:schemeClr val="tx2"/>
              </a:buClr>
              <a:buSzPct val="70000"/>
              <a:buFont typeface="Wingdings" pitchFamily="2" charset="2"/>
              <a:buChar char="n"/>
            </a:pPr>
            <a:endParaRPr lang="zh-CN" altLang="en-US" sz="1400">
              <a:ea typeface="宋体" pitchFamily="2" charset="-122"/>
            </a:endParaRPr>
          </a:p>
        </p:txBody>
      </p:sp>
      <p:sp>
        <p:nvSpPr>
          <p:cNvPr id="67612" name="Text Box 28"/>
          <p:cNvSpPr txBox="1">
            <a:spLocks noChangeArrowheads="1"/>
          </p:cNvSpPr>
          <p:nvPr/>
        </p:nvSpPr>
        <p:spPr bwMode="auto">
          <a:xfrm>
            <a:off x="465166" y="3184525"/>
            <a:ext cx="1684756" cy="1639888"/>
          </a:xfrm>
          <a:prstGeom prst="rect">
            <a:avLst/>
          </a:prstGeom>
          <a:noFill/>
          <a:ln w="6350">
            <a:noFill/>
            <a:miter lim="800000"/>
            <a:headEnd/>
            <a:tailEnd/>
          </a:ln>
        </p:spPr>
        <p:txBody>
          <a:bodyPr lIns="0" tIns="0" rIns="0" bIns="0" anchor="ctr"/>
          <a:lstStyle/>
          <a:p>
            <a:pPr marL="112713" indent="-112713">
              <a:spcBef>
                <a:spcPct val="60000"/>
              </a:spcBef>
              <a:buClr>
                <a:schemeClr val="tx2"/>
              </a:buClr>
              <a:buSzPct val="70000"/>
              <a:buFont typeface="Wingdings" pitchFamily="2" charset="2"/>
              <a:buChar char="n"/>
            </a:pPr>
            <a:endParaRPr lang="en-US" altLang="zh-CN" sz="1400">
              <a:ea typeface="宋体" pitchFamily="2" charset="-122"/>
            </a:endParaRPr>
          </a:p>
          <a:p>
            <a:pPr marL="112713" indent="-112713">
              <a:spcBef>
                <a:spcPct val="60000"/>
              </a:spcBef>
              <a:buClr>
                <a:schemeClr val="tx2"/>
              </a:buClr>
              <a:buSzPct val="70000"/>
              <a:buFont typeface="Wingdings" pitchFamily="2" charset="2"/>
              <a:buChar char="n"/>
            </a:pPr>
            <a:endParaRPr lang="zh-CN" altLang="en-US" sz="1400">
              <a:ea typeface="宋体" pitchFamily="2" charset="-122"/>
            </a:endParaRPr>
          </a:p>
        </p:txBody>
      </p:sp>
      <p:sp>
        <p:nvSpPr>
          <p:cNvPr id="67613" name="AutoShape 29"/>
          <p:cNvSpPr>
            <a:spLocks noChangeArrowheads="1"/>
          </p:cNvSpPr>
          <p:nvPr/>
        </p:nvSpPr>
        <p:spPr bwMode="auto">
          <a:xfrm flipH="1">
            <a:off x="4671189" y="3695700"/>
            <a:ext cx="429984" cy="182563"/>
          </a:xfrm>
          <a:prstGeom prst="rightArrow">
            <a:avLst>
              <a:gd name="adj1" fmla="val 39130"/>
              <a:gd name="adj2" fmla="val 57489"/>
            </a:avLst>
          </a:prstGeom>
          <a:solidFill>
            <a:srgbClr val="33CC33"/>
          </a:solidFill>
          <a:ln w="6350">
            <a:solidFill>
              <a:schemeClr val="tx2"/>
            </a:solidFill>
            <a:miter lim="800000"/>
            <a:headEnd/>
            <a:tailEnd/>
          </a:ln>
        </p:spPr>
        <p:txBody>
          <a:bodyPr wrap="none" anchor="ctr"/>
          <a:lstStyle/>
          <a:p>
            <a:pPr>
              <a:buFont typeface="Wingdings" pitchFamily="2" charset="2"/>
              <a:buNone/>
            </a:pPr>
            <a:endParaRPr lang="zh-CN" altLang="zh-CN" sz="1800">
              <a:ea typeface="宋体" pitchFamily="2" charset="-122"/>
              <a:cs typeface="Arial" pitchFamily="34" charset="0"/>
            </a:endParaRPr>
          </a:p>
        </p:txBody>
      </p:sp>
      <p:sp>
        <p:nvSpPr>
          <p:cNvPr id="67614" name="AutoShape 30"/>
          <p:cNvSpPr>
            <a:spLocks noChangeArrowheads="1"/>
          </p:cNvSpPr>
          <p:nvPr/>
        </p:nvSpPr>
        <p:spPr bwMode="auto">
          <a:xfrm>
            <a:off x="7442632" y="3695700"/>
            <a:ext cx="429984" cy="182563"/>
          </a:xfrm>
          <a:prstGeom prst="rightArrow">
            <a:avLst>
              <a:gd name="adj1" fmla="val 39130"/>
              <a:gd name="adj2" fmla="val 57489"/>
            </a:avLst>
          </a:prstGeom>
          <a:solidFill>
            <a:srgbClr val="33CC33"/>
          </a:solidFill>
          <a:ln w="6350">
            <a:solidFill>
              <a:schemeClr val="tx2"/>
            </a:solidFill>
            <a:miter lim="800000"/>
            <a:headEnd/>
            <a:tailEnd/>
          </a:ln>
        </p:spPr>
        <p:txBody>
          <a:bodyPr wrap="none" anchor="ctr"/>
          <a:lstStyle/>
          <a:p>
            <a:pPr>
              <a:buFont typeface="Wingdings" pitchFamily="2" charset="2"/>
              <a:buNone/>
            </a:pPr>
            <a:endParaRPr lang="zh-CN" altLang="zh-CN" sz="1800">
              <a:ea typeface="宋体" pitchFamily="2" charset="-122"/>
              <a:cs typeface="Arial" pitchFamily="34" charset="0"/>
            </a:endParaRPr>
          </a:p>
        </p:txBody>
      </p:sp>
      <p:sp>
        <p:nvSpPr>
          <p:cNvPr id="67615" name="AutoShape 31"/>
          <p:cNvSpPr>
            <a:spLocks noChangeArrowheads="1"/>
          </p:cNvSpPr>
          <p:nvPr/>
        </p:nvSpPr>
        <p:spPr bwMode="auto">
          <a:xfrm rot="18284604" flipV="1">
            <a:off x="6875949" y="3064753"/>
            <a:ext cx="322263" cy="244309"/>
          </a:xfrm>
          <a:prstGeom prst="rightArrow">
            <a:avLst>
              <a:gd name="adj1" fmla="val 39130"/>
              <a:gd name="adj2" fmla="val 48803"/>
            </a:avLst>
          </a:prstGeom>
          <a:solidFill>
            <a:srgbClr val="33CC33"/>
          </a:solidFill>
          <a:ln w="6350">
            <a:solidFill>
              <a:schemeClr val="tx2"/>
            </a:solidFill>
            <a:miter lim="800000"/>
            <a:headEnd/>
            <a:tailEnd/>
          </a:ln>
        </p:spPr>
        <p:txBody>
          <a:bodyPr rot="10800000" vert="eaVert" wrap="none" anchor="ctr"/>
          <a:lstStyle/>
          <a:p>
            <a:pPr>
              <a:buFont typeface="Wingdings" pitchFamily="2" charset="2"/>
              <a:buNone/>
            </a:pPr>
            <a:endParaRPr lang="zh-CN" altLang="zh-CN" sz="1800">
              <a:ea typeface="宋体" pitchFamily="2" charset="-122"/>
              <a:cs typeface="Arial" pitchFamily="34" charset="0"/>
            </a:endParaRPr>
          </a:p>
        </p:txBody>
      </p:sp>
      <p:sp>
        <p:nvSpPr>
          <p:cNvPr id="67616" name="AutoShape 32"/>
          <p:cNvSpPr>
            <a:spLocks noChangeArrowheads="1"/>
          </p:cNvSpPr>
          <p:nvPr/>
        </p:nvSpPr>
        <p:spPr bwMode="auto">
          <a:xfrm rot="3315396">
            <a:off x="6875948" y="4279190"/>
            <a:ext cx="322262" cy="244309"/>
          </a:xfrm>
          <a:prstGeom prst="rightArrow">
            <a:avLst>
              <a:gd name="adj1" fmla="val 39130"/>
              <a:gd name="adj2" fmla="val 48803"/>
            </a:avLst>
          </a:prstGeom>
          <a:solidFill>
            <a:srgbClr val="33CC33"/>
          </a:solidFill>
          <a:ln w="6350">
            <a:solidFill>
              <a:schemeClr val="tx2"/>
            </a:solidFill>
            <a:miter lim="800000"/>
            <a:headEnd/>
            <a:tailEnd/>
          </a:ln>
        </p:spPr>
        <p:txBody>
          <a:bodyPr rot="10800000" vert="eaVert" wrap="none" anchor="ctr"/>
          <a:lstStyle/>
          <a:p>
            <a:pPr>
              <a:buFont typeface="Wingdings" pitchFamily="2" charset="2"/>
              <a:buNone/>
            </a:pPr>
            <a:endParaRPr lang="zh-CN" altLang="zh-CN" sz="1800">
              <a:ea typeface="宋体" pitchFamily="2" charset="-122"/>
              <a:cs typeface="Arial" pitchFamily="34" charset="0"/>
            </a:endParaRPr>
          </a:p>
        </p:txBody>
      </p:sp>
      <p:sp>
        <p:nvSpPr>
          <p:cNvPr id="67617" name="AutoShape 33"/>
          <p:cNvSpPr>
            <a:spLocks noChangeArrowheads="1"/>
          </p:cNvSpPr>
          <p:nvPr/>
        </p:nvSpPr>
        <p:spPr bwMode="auto">
          <a:xfrm rot="18284604" flipH="1">
            <a:off x="5336801" y="4280167"/>
            <a:ext cx="322262" cy="242355"/>
          </a:xfrm>
          <a:prstGeom prst="rightArrow">
            <a:avLst>
              <a:gd name="adj1" fmla="val 39130"/>
              <a:gd name="adj2" fmla="val 49196"/>
            </a:avLst>
          </a:prstGeom>
          <a:solidFill>
            <a:srgbClr val="33CC33"/>
          </a:solidFill>
          <a:ln w="6350">
            <a:solidFill>
              <a:schemeClr val="tx2"/>
            </a:solidFill>
            <a:miter lim="800000"/>
            <a:headEnd/>
            <a:tailEnd/>
          </a:ln>
        </p:spPr>
        <p:txBody>
          <a:bodyPr vert="eaVert" wrap="none" anchor="ctr"/>
          <a:lstStyle/>
          <a:p>
            <a:pPr>
              <a:buFont typeface="Wingdings" pitchFamily="2" charset="2"/>
              <a:buNone/>
            </a:pPr>
            <a:endParaRPr lang="zh-CN" altLang="zh-CN" sz="1800">
              <a:ea typeface="宋体" pitchFamily="2" charset="-122"/>
              <a:cs typeface="Arial" pitchFamily="34" charset="0"/>
            </a:endParaRPr>
          </a:p>
        </p:txBody>
      </p:sp>
      <p:sp>
        <p:nvSpPr>
          <p:cNvPr id="67618" name="AutoShape 34"/>
          <p:cNvSpPr>
            <a:spLocks noChangeArrowheads="1"/>
          </p:cNvSpPr>
          <p:nvPr/>
        </p:nvSpPr>
        <p:spPr bwMode="auto">
          <a:xfrm rot="3315396" flipH="1" flipV="1">
            <a:off x="5336802" y="3065730"/>
            <a:ext cx="322263" cy="242355"/>
          </a:xfrm>
          <a:prstGeom prst="rightArrow">
            <a:avLst>
              <a:gd name="adj1" fmla="val 39130"/>
              <a:gd name="adj2" fmla="val 49196"/>
            </a:avLst>
          </a:prstGeom>
          <a:solidFill>
            <a:srgbClr val="33CC33"/>
          </a:solidFill>
          <a:ln w="6350">
            <a:solidFill>
              <a:schemeClr val="tx2"/>
            </a:solidFill>
            <a:miter lim="800000"/>
            <a:headEnd/>
            <a:tailEnd/>
          </a:ln>
        </p:spPr>
        <p:txBody>
          <a:bodyPr vert="eaVert" wrap="none" anchor="ctr"/>
          <a:lstStyle/>
          <a:p>
            <a:pPr>
              <a:buFont typeface="Wingdings" pitchFamily="2" charset="2"/>
              <a:buNone/>
            </a:pPr>
            <a:endParaRPr lang="zh-CN" altLang="zh-CN" sz="1800">
              <a:ea typeface="宋体" pitchFamily="2" charset="-122"/>
              <a:cs typeface="Arial" pitchFamily="34" charset="0"/>
            </a:endParaRPr>
          </a:p>
        </p:txBody>
      </p:sp>
      <p:sp>
        <p:nvSpPr>
          <p:cNvPr id="740387" name="Text Box 16"/>
          <p:cNvSpPr txBox="1">
            <a:spLocks noChangeArrowheads="1"/>
          </p:cNvSpPr>
          <p:nvPr/>
        </p:nvSpPr>
        <p:spPr bwMode="auto">
          <a:xfrm>
            <a:off x="2167513" y="3597275"/>
            <a:ext cx="2394228" cy="369332"/>
          </a:xfrm>
          <a:prstGeom prst="rect">
            <a:avLst/>
          </a:prstGeom>
          <a:noFill/>
          <a:ln w="6350" algn="ctr">
            <a:noFill/>
            <a:miter lim="800000"/>
            <a:headEnd/>
            <a:tailEnd/>
          </a:ln>
          <a:effectLst/>
        </p:spPr>
        <p:txBody>
          <a:bodyPr lIns="0" tIns="0" rIns="0" bIns="0" anchor="ctr" anchorCtr="1">
            <a:spAutoFit/>
          </a:bodyPr>
          <a:lstStyle/>
          <a:p>
            <a:pPr eaLnBrk="0" hangingPunct="0">
              <a:defRPr/>
            </a:pPr>
            <a:r>
              <a:rPr lang="zh-CN" altLang="en-US" sz="2400" b="1">
                <a:solidFill>
                  <a:schemeClr val="tx2"/>
                </a:solidFill>
                <a:effectLst>
                  <a:outerShdw blurRad="38100" dist="38100" dir="2700000" algn="tl">
                    <a:srgbClr val="C0C0C0"/>
                  </a:outerShdw>
                </a:effectLst>
                <a:ea typeface="宋体" pitchFamily="2" charset="-122"/>
                <a:cs typeface="Arial" pitchFamily="34" charset="0"/>
              </a:rPr>
              <a:t>人力和绩效</a:t>
            </a:r>
          </a:p>
        </p:txBody>
      </p:sp>
      <p:sp>
        <p:nvSpPr>
          <p:cNvPr id="36" name="流程图: 资料带 35"/>
          <p:cNvSpPr>
            <a:spLocks noChangeArrowheads="1"/>
          </p:cNvSpPr>
          <p:nvPr/>
        </p:nvSpPr>
        <p:spPr bwMode="auto">
          <a:xfrm>
            <a:off x="3412510" y="914400"/>
            <a:ext cx="1805933" cy="1182688"/>
          </a:xfrm>
          <a:prstGeom prst="flowChartPunchedTape">
            <a:avLst/>
          </a:prstGeom>
          <a:solidFill>
            <a:srgbClr val="CCFF66"/>
          </a:solidFill>
          <a:ln w="9525" algn="ctr">
            <a:solidFill>
              <a:schemeClr val="tx1"/>
            </a:solidFill>
            <a:round/>
            <a:headEnd/>
            <a:tailEnd/>
          </a:ln>
          <a:effectLst>
            <a:outerShdw dist="17961" dir="2700000" algn="ctr" rotWithShape="0">
              <a:srgbClr val="000000"/>
            </a:outerShdw>
          </a:effectLst>
        </p:spPr>
        <p:txBody>
          <a:bodyPr/>
          <a:lstStyle/>
          <a:p>
            <a:pPr>
              <a:defRPr/>
            </a:pPr>
            <a:r>
              <a:rPr lang="zh-CN" altLang="en-US" sz="1400" dirty="0">
                <a:latin typeface="楷体_GB2312" pitchFamily="49" charset="-122"/>
              </a:rPr>
              <a:t>准确度</a:t>
            </a:r>
            <a:endParaRPr lang="en-US" altLang="zh-CN" sz="1400" dirty="0">
              <a:latin typeface="楷体_GB2312" pitchFamily="49" charset="-122"/>
            </a:endParaRPr>
          </a:p>
          <a:p>
            <a:pPr>
              <a:defRPr/>
            </a:pPr>
            <a:r>
              <a:rPr lang="zh-CN" altLang="en-US" sz="1400" dirty="0">
                <a:latin typeface="楷体_GB2312" pitchFamily="49" charset="-122"/>
              </a:rPr>
              <a:t>明确性</a:t>
            </a:r>
            <a:endParaRPr lang="en-US" altLang="zh-CN" sz="1400" dirty="0">
              <a:latin typeface="楷体_GB2312" pitchFamily="49" charset="-122"/>
            </a:endParaRPr>
          </a:p>
          <a:p>
            <a:pPr>
              <a:defRPr/>
            </a:pPr>
            <a:r>
              <a:rPr lang="zh-CN" altLang="en-US" sz="1400" dirty="0">
                <a:latin typeface="楷体_GB2312" pitchFamily="49" charset="-122"/>
              </a:rPr>
              <a:t>战略同心</a:t>
            </a:r>
          </a:p>
        </p:txBody>
      </p:sp>
      <p:sp>
        <p:nvSpPr>
          <p:cNvPr id="37" name="流程图: 资料带 36"/>
          <p:cNvSpPr>
            <a:spLocks noChangeArrowheads="1"/>
          </p:cNvSpPr>
          <p:nvPr/>
        </p:nvSpPr>
        <p:spPr bwMode="auto">
          <a:xfrm>
            <a:off x="8836173" y="936627"/>
            <a:ext cx="1886065" cy="1400175"/>
          </a:xfrm>
          <a:prstGeom prst="flowChartPunchedTape">
            <a:avLst/>
          </a:prstGeom>
          <a:solidFill>
            <a:srgbClr val="CCFF66"/>
          </a:solidFill>
          <a:ln w="9525" algn="ctr">
            <a:solidFill>
              <a:schemeClr val="tx1"/>
            </a:solidFill>
            <a:round/>
            <a:headEnd/>
            <a:tailEnd/>
          </a:ln>
          <a:effectLst>
            <a:outerShdw dist="17961" dir="2700000" algn="ctr" rotWithShape="0">
              <a:srgbClr val="000000"/>
            </a:outerShdw>
          </a:effectLst>
        </p:spPr>
        <p:txBody>
          <a:bodyPr/>
          <a:lstStyle/>
          <a:p>
            <a:pPr>
              <a:defRPr/>
            </a:pPr>
            <a:r>
              <a:rPr lang="zh-CN" altLang="en-US" sz="1400" dirty="0">
                <a:latin typeface="楷体_GB2312" pitchFamily="49" charset="-122"/>
              </a:rPr>
              <a:t>管控界面与管理尺度</a:t>
            </a:r>
            <a:endParaRPr lang="en-US" altLang="zh-CN" sz="1400" dirty="0">
              <a:latin typeface="楷体_GB2312" pitchFamily="49" charset="-122"/>
            </a:endParaRPr>
          </a:p>
          <a:p>
            <a:pPr>
              <a:defRPr/>
            </a:pPr>
            <a:r>
              <a:rPr lang="zh-CN" altLang="en-US" sz="1400" dirty="0">
                <a:latin typeface="楷体_GB2312" pitchFamily="49" charset="-122"/>
              </a:rPr>
              <a:t>计划与预算</a:t>
            </a:r>
            <a:endParaRPr lang="en-US" altLang="zh-CN" sz="1400" dirty="0">
              <a:latin typeface="楷体_GB2312" pitchFamily="49" charset="-122"/>
            </a:endParaRPr>
          </a:p>
          <a:p>
            <a:pPr>
              <a:defRPr/>
            </a:pPr>
            <a:r>
              <a:rPr lang="zh-CN" altLang="en-US" sz="1400" dirty="0">
                <a:latin typeface="楷体_GB2312" pitchFamily="49" charset="-122"/>
              </a:rPr>
              <a:t>资金</a:t>
            </a:r>
            <a:endParaRPr lang="en-US" altLang="zh-CN" sz="1400" dirty="0">
              <a:latin typeface="楷体_GB2312" pitchFamily="49" charset="-122"/>
            </a:endParaRPr>
          </a:p>
          <a:p>
            <a:pPr>
              <a:defRPr/>
            </a:pPr>
            <a:endParaRPr lang="zh-CN" altLang="en-US" sz="1400" dirty="0">
              <a:latin typeface="楷体_GB2312" pitchFamily="49" charset="-122"/>
            </a:endParaRPr>
          </a:p>
        </p:txBody>
      </p:sp>
      <p:sp>
        <p:nvSpPr>
          <p:cNvPr id="67622" name="Text Box 25"/>
          <p:cNvSpPr txBox="1">
            <a:spLocks noChangeArrowheads="1"/>
          </p:cNvSpPr>
          <p:nvPr/>
        </p:nvSpPr>
        <p:spPr bwMode="auto">
          <a:xfrm>
            <a:off x="410440" y="3089275"/>
            <a:ext cx="2231251" cy="527050"/>
          </a:xfrm>
          <a:prstGeom prst="rect">
            <a:avLst/>
          </a:prstGeom>
          <a:noFill/>
          <a:ln w="6350">
            <a:noFill/>
            <a:miter lim="800000"/>
            <a:headEnd/>
            <a:tailEnd/>
          </a:ln>
        </p:spPr>
        <p:txBody>
          <a:bodyPr lIns="0" tIns="0" rIns="0" bIns="0"/>
          <a:lstStyle/>
          <a:p>
            <a:pPr marL="112713" indent="-112713">
              <a:spcBef>
                <a:spcPct val="40000"/>
              </a:spcBef>
              <a:buClr>
                <a:schemeClr val="tx2"/>
              </a:buClr>
              <a:buSzPct val="70000"/>
              <a:buFont typeface="Wingdings" pitchFamily="2" charset="2"/>
              <a:buChar char="n"/>
            </a:pPr>
            <a:r>
              <a:rPr lang="zh-CN" altLang="en-US" sz="1400" dirty="0">
                <a:ea typeface="宋体" pitchFamily="2" charset="-122"/>
                <a:cs typeface="Arial" pitchFamily="34" charset="0"/>
              </a:rPr>
              <a:t>企业文化导向</a:t>
            </a:r>
            <a:endParaRPr lang="en-US" altLang="zh-CN" sz="1400" dirty="0">
              <a:ea typeface="宋体" pitchFamily="2" charset="-122"/>
              <a:cs typeface="Arial" pitchFamily="34" charset="0"/>
            </a:endParaRPr>
          </a:p>
          <a:p>
            <a:pPr marL="112713" indent="-112713">
              <a:spcBef>
                <a:spcPct val="40000"/>
              </a:spcBef>
              <a:buClr>
                <a:schemeClr val="tx2"/>
              </a:buClr>
              <a:buSzPct val="70000"/>
              <a:buFont typeface="Wingdings" pitchFamily="2" charset="2"/>
              <a:buChar char="n"/>
            </a:pPr>
            <a:r>
              <a:rPr lang="zh-CN" altLang="en-US" sz="1400" dirty="0">
                <a:ea typeface="宋体" pitchFamily="2" charset="-122"/>
                <a:cs typeface="Arial" pitchFamily="34" charset="0"/>
              </a:rPr>
              <a:t>战略人力资源管理</a:t>
            </a:r>
            <a:endParaRPr lang="en-US" altLang="zh-CN" sz="1400" dirty="0">
              <a:ea typeface="宋体" pitchFamily="2" charset="-122"/>
              <a:cs typeface="Arial" pitchFamily="34" charset="0"/>
            </a:endParaRPr>
          </a:p>
          <a:p>
            <a:pPr marL="112713" indent="-112713">
              <a:spcBef>
                <a:spcPct val="40000"/>
              </a:spcBef>
              <a:buClr>
                <a:schemeClr val="tx2"/>
              </a:buClr>
              <a:buSzPct val="70000"/>
              <a:buFont typeface="Wingdings" pitchFamily="2" charset="2"/>
              <a:buChar char="n"/>
            </a:pPr>
            <a:r>
              <a:rPr lang="zh-CN" altLang="en-US" sz="1400" dirty="0">
                <a:ea typeface="宋体" pitchFamily="2" charset="-122"/>
                <a:cs typeface="Arial" pitchFamily="34" charset="0"/>
              </a:rPr>
              <a:t>企业绩效</a:t>
            </a:r>
            <a:endParaRPr lang="en-US" altLang="zh-CN" sz="1400" dirty="0">
              <a:ea typeface="宋体" pitchFamily="2" charset="-122"/>
              <a:cs typeface="Arial" pitchFamily="34" charset="0"/>
            </a:endParaRPr>
          </a:p>
          <a:p>
            <a:pPr marL="112713" indent="-112713">
              <a:spcBef>
                <a:spcPct val="40000"/>
              </a:spcBef>
              <a:buClr>
                <a:schemeClr val="tx2"/>
              </a:buClr>
              <a:buSzPct val="70000"/>
              <a:buFont typeface="Wingdings" pitchFamily="2" charset="2"/>
              <a:buChar char="n"/>
            </a:pPr>
            <a:r>
              <a:rPr lang="zh-CN" altLang="en-US" sz="1400" dirty="0">
                <a:ea typeface="宋体" pitchFamily="2" charset="-122"/>
                <a:cs typeface="Arial" pitchFamily="34" charset="0"/>
              </a:rPr>
              <a:t>人员绩效</a:t>
            </a:r>
            <a:endParaRPr lang="en-US" altLang="zh-CN" sz="1400" dirty="0">
              <a:ea typeface="宋体" pitchFamily="2" charset="-122"/>
              <a:cs typeface="Arial" pitchFamily="34" charset="0"/>
            </a:endParaRPr>
          </a:p>
          <a:p>
            <a:pPr marL="112713" indent="-112713">
              <a:spcBef>
                <a:spcPct val="40000"/>
              </a:spcBef>
              <a:buClr>
                <a:schemeClr val="tx2"/>
              </a:buClr>
              <a:buSzPct val="70000"/>
              <a:buFont typeface="Wingdings" pitchFamily="2" charset="2"/>
              <a:buChar char="n"/>
            </a:pPr>
            <a:endParaRPr lang="zh-CN" altLang="en-US" sz="1400" dirty="0">
              <a:ea typeface="宋体" pitchFamily="2" charset="-122"/>
              <a:cs typeface="Arial" pitchFamily="34" charset="0"/>
            </a:endParaRPr>
          </a:p>
        </p:txBody>
      </p:sp>
      <p:sp>
        <p:nvSpPr>
          <p:cNvPr id="67623" name="Text Box 25"/>
          <p:cNvSpPr txBox="1">
            <a:spLocks noChangeArrowheads="1"/>
          </p:cNvSpPr>
          <p:nvPr/>
        </p:nvSpPr>
        <p:spPr bwMode="auto">
          <a:xfrm>
            <a:off x="2296508" y="5519738"/>
            <a:ext cx="2005289" cy="527050"/>
          </a:xfrm>
          <a:prstGeom prst="rect">
            <a:avLst/>
          </a:prstGeom>
          <a:noFill/>
          <a:ln w="6350">
            <a:noFill/>
            <a:miter lim="800000"/>
            <a:headEnd/>
            <a:tailEnd/>
          </a:ln>
        </p:spPr>
        <p:txBody>
          <a:bodyPr lIns="0" tIns="0" rIns="0" bIns="0"/>
          <a:lstStyle/>
          <a:p>
            <a:pPr marL="112713" indent="-112713">
              <a:spcBef>
                <a:spcPct val="40000"/>
              </a:spcBef>
              <a:buClr>
                <a:schemeClr val="tx2"/>
              </a:buClr>
              <a:buSzPct val="70000"/>
              <a:buFont typeface="Wingdings" pitchFamily="2" charset="2"/>
              <a:buChar char="n"/>
            </a:pPr>
            <a:r>
              <a:rPr lang="zh-CN" altLang="en-US" sz="1400">
                <a:ea typeface="宋体" pitchFamily="2" charset="-122"/>
                <a:cs typeface="Arial" pitchFamily="34" charset="0"/>
              </a:rPr>
              <a:t>流程优化</a:t>
            </a:r>
            <a:endParaRPr lang="en-US" altLang="zh-CN" sz="1400">
              <a:ea typeface="宋体" pitchFamily="2" charset="-122"/>
              <a:cs typeface="Arial" pitchFamily="34" charset="0"/>
            </a:endParaRPr>
          </a:p>
          <a:p>
            <a:pPr marL="112713" indent="-112713">
              <a:spcBef>
                <a:spcPct val="40000"/>
              </a:spcBef>
              <a:buClr>
                <a:schemeClr val="tx2"/>
              </a:buClr>
              <a:buSzPct val="70000"/>
            </a:pPr>
            <a:endParaRPr lang="zh-CN" altLang="en-US" sz="1400">
              <a:ea typeface="宋体" pitchFamily="2" charset="-122"/>
              <a:cs typeface="Arial" pitchFamily="34" charset="0"/>
            </a:endParaRPr>
          </a:p>
        </p:txBody>
      </p:sp>
      <p:sp>
        <p:nvSpPr>
          <p:cNvPr id="40" name="流程图: 资料带 39"/>
          <p:cNvSpPr>
            <a:spLocks noChangeArrowheads="1"/>
          </p:cNvSpPr>
          <p:nvPr/>
        </p:nvSpPr>
        <p:spPr bwMode="auto">
          <a:xfrm>
            <a:off x="510119" y="4114800"/>
            <a:ext cx="2294551" cy="1328738"/>
          </a:xfrm>
          <a:prstGeom prst="flowChartPunchedTape">
            <a:avLst/>
          </a:prstGeom>
          <a:solidFill>
            <a:srgbClr val="CCFF66"/>
          </a:solidFill>
          <a:ln w="9525" algn="ctr">
            <a:solidFill>
              <a:schemeClr val="tx1"/>
            </a:solidFill>
            <a:round/>
            <a:headEnd/>
            <a:tailEnd/>
          </a:ln>
          <a:effectLst>
            <a:outerShdw dist="17961" dir="2700000" algn="ctr" rotWithShape="0">
              <a:srgbClr val="000000"/>
            </a:outerShdw>
          </a:effectLst>
        </p:spPr>
        <p:txBody>
          <a:bodyPr/>
          <a:lstStyle/>
          <a:p>
            <a:pPr>
              <a:defRPr/>
            </a:pPr>
            <a:r>
              <a:rPr lang="zh-CN" altLang="en-US" sz="1400" dirty="0">
                <a:latin typeface="楷体_GB2312" pitchFamily="49" charset="-122"/>
              </a:rPr>
              <a:t>利润导向下的短期和长期</a:t>
            </a:r>
            <a:endParaRPr lang="en-US" altLang="zh-CN" sz="1400" dirty="0">
              <a:latin typeface="楷体_GB2312" pitchFamily="49" charset="-122"/>
            </a:endParaRPr>
          </a:p>
          <a:p>
            <a:pPr>
              <a:defRPr/>
            </a:pPr>
            <a:r>
              <a:rPr lang="zh-CN" altLang="en-US" sz="1400" dirty="0">
                <a:latin typeface="楷体_GB2312" pitchFamily="49" charset="-122"/>
              </a:rPr>
              <a:t>不求有功，但求无过现象</a:t>
            </a:r>
          </a:p>
        </p:txBody>
      </p:sp>
      <p:sp>
        <p:nvSpPr>
          <p:cNvPr id="41" name="流程图: 资料带 40"/>
          <p:cNvSpPr>
            <a:spLocks noChangeArrowheads="1"/>
          </p:cNvSpPr>
          <p:nvPr/>
        </p:nvSpPr>
        <p:spPr bwMode="auto">
          <a:xfrm>
            <a:off x="3582548" y="5334000"/>
            <a:ext cx="1805933" cy="1182688"/>
          </a:xfrm>
          <a:prstGeom prst="flowChartPunchedTape">
            <a:avLst/>
          </a:prstGeom>
          <a:solidFill>
            <a:srgbClr val="CCFF66"/>
          </a:solidFill>
          <a:ln w="9525" algn="ctr">
            <a:solidFill>
              <a:schemeClr val="tx1"/>
            </a:solidFill>
            <a:round/>
            <a:headEnd/>
            <a:tailEnd/>
          </a:ln>
          <a:effectLst>
            <a:outerShdw dist="17961" dir="2700000" algn="ctr" rotWithShape="0">
              <a:srgbClr val="000000"/>
            </a:outerShdw>
          </a:effectLst>
        </p:spPr>
        <p:txBody>
          <a:bodyPr/>
          <a:lstStyle/>
          <a:p>
            <a:pPr>
              <a:defRPr/>
            </a:pPr>
            <a:r>
              <a:rPr lang="zh-CN" altLang="en-US" dirty="0">
                <a:latin typeface="楷体_GB2312" pitchFamily="49" charset="-122"/>
              </a:rPr>
              <a:t>跨部门业务的效率提升</a:t>
            </a:r>
            <a:endParaRPr lang="en-US" altLang="zh-CN" dirty="0">
              <a:latin typeface="楷体_GB2312" pitchFamily="49" charset="-122"/>
            </a:endParaRPr>
          </a:p>
        </p:txBody>
      </p:sp>
      <p:sp>
        <p:nvSpPr>
          <p:cNvPr id="42" name="流程图: 资料带 41"/>
          <p:cNvSpPr>
            <a:spLocks noChangeArrowheads="1"/>
          </p:cNvSpPr>
          <p:nvPr/>
        </p:nvSpPr>
        <p:spPr bwMode="auto">
          <a:xfrm>
            <a:off x="10257073" y="3875088"/>
            <a:ext cx="1553807" cy="1001712"/>
          </a:xfrm>
          <a:prstGeom prst="flowChartPunchedTape">
            <a:avLst/>
          </a:prstGeom>
          <a:solidFill>
            <a:srgbClr val="CCFF66"/>
          </a:solidFill>
          <a:ln w="9525" algn="ctr">
            <a:solidFill>
              <a:schemeClr val="tx1"/>
            </a:solidFill>
            <a:round/>
            <a:headEnd/>
            <a:tailEnd/>
          </a:ln>
          <a:effectLst>
            <a:outerShdw dist="17961" dir="2700000" algn="ctr" rotWithShape="0">
              <a:srgbClr val="000000"/>
            </a:outerShdw>
          </a:effectLst>
        </p:spPr>
        <p:txBody>
          <a:bodyPr/>
          <a:lstStyle/>
          <a:p>
            <a:pPr>
              <a:defRPr/>
            </a:pPr>
            <a:r>
              <a:rPr lang="zh-CN" altLang="en-US" sz="1600">
                <a:latin typeface="楷体_GB2312" pitchFamily="49" charset="-122"/>
              </a:rPr>
              <a:t>价值链</a:t>
            </a:r>
            <a:endParaRPr lang="en-US" altLang="zh-CN" sz="1600">
              <a:latin typeface="楷体_GB2312" pitchFamily="49" charset="-122"/>
            </a:endParaRPr>
          </a:p>
          <a:p>
            <a:pPr>
              <a:defRPr/>
            </a:pPr>
            <a:r>
              <a:rPr lang="zh-CN" altLang="en-US" sz="1600">
                <a:latin typeface="楷体_GB2312" pitchFamily="49" charset="-122"/>
              </a:rPr>
              <a:t>协同</a:t>
            </a:r>
          </a:p>
        </p:txBody>
      </p:sp>
    </p:spTree>
    <p:extLst>
      <p:ext uri="{BB962C8B-B14F-4D97-AF65-F5344CB8AC3E}">
        <p14:creationId xmlns:p14="http://schemas.microsoft.com/office/powerpoint/2010/main" val="2437407129"/>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2402" name="Rectangle 2"/>
          <p:cNvSpPr>
            <a:spLocks noGrp="1" noChangeArrowheads="1"/>
          </p:cNvSpPr>
          <p:nvPr>
            <p:ph type="title" idx="4294967295"/>
          </p:nvPr>
        </p:nvSpPr>
        <p:spPr>
          <a:xfrm>
            <a:off x="0" y="84343"/>
            <a:ext cx="8025602" cy="535531"/>
          </a:xfrm>
          <a:prstGeom prst="rect">
            <a:avLst/>
          </a:prstGeom>
        </p:spPr>
        <p:txBody>
          <a:bodyPr wrap="square" lIns="91440" tIns="45720" rIns="91440" bIns="45720" anchor="t">
            <a:spAutoFit/>
          </a:bodyPr>
          <a:lstStyle/>
          <a:p>
            <a:pPr eaLnBrk="1" hangingPunct="1">
              <a:defRPr/>
            </a:pPr>
            <a:r>
              <a:rPr lang="en-US" altLang="zh-CN" sz="3200" b="1" dirty="0">
                <a:solidFill>
                  <a:schemeClr val="bg1"/>
                </a:solidFill>
                <a:effectLst>
                  <a:outerShdw blurRad="38100" dist="38100" dir="2700000" algn="tl">
                    <a:srgbClr val="000000">
                      <a:alpha val="43137"/>
                    </a:srgbClr>
                  </a:outerShdw>
                </a:effectLst>
                <a:latin typeface="+mj-ea"/>
              </a:rPr>
              <a:t>	</a:t>
            </a:r>
            <a:r>
              <a:rPr lang="zh-CN" altLang="en-US" sz="3200" b="1" dirty="0">
                <a:solidFill>
                  <a:schemeClr val="bg1"/>
                </a:solidFill>
                <a:effectLst>
                  <a:outerShdw blurRad="38100" dist="38100" dir="2700000" algn="tl">
                    <a:srgbClr val="000000">
                      <a:alpha val="43137"/>
                    </a:srgbClr>
                  </a:outerShdw>
                </a:effectLst>
                <a:latin typeface="+mj-ea"/>
              </a:rPr>
              <a:t>信息化建设面临的核心管理问题诊断</a:t>
            </a:r>
          </a:p>
        </p:txBody>
      </p:sp>
      <p:sp>
        <p:nvSpPr>
          <p:cNvPr id="742403" name="Freeform 3"/>
          <p:cNvSpPr>
            <a:spLocks/>
          </p:cNvSpPr>
          <p:nvPr/>
        </p:nvSpPr>
        <p:spPr bwMode="auto">
          <a:xfrm>
            <a:off x="1545988" y="1928814"/>
            <a:ext cx="9934584" cy="307777"/>
          </a:xfrm>
          <a:custGeom>
            <a:avLst/>
            <a:gdLst>
              <a:gd name="T0" fmla="*/ 0 w 1720"/>
              <a:gd name="T1" fmla="*/ 0 h 1961"/>
              <a:gd name="T2" fmla="*/ 2147483647 w 1720"/>
              <a:gd name="T3" fmla="*/ 0 h 1961"/>
              <a:gd name="T4" fmla="*/ 2147483647 w 1720"/>
              <a:gd name="T5" fmla="*/ 2147483647 h 1961"/>
              <a:gd name="T6" fmla="*/ 0 60000 65536"/>
              <a:gd name="T7" fmla="*/ 0 60000 65536"/>
              <a:gd name="T8" fmla="*/ 0 60000 65536"/>
              <a:gd name="T9" fmla="*/ 0 w 1720"/>
              <a:gd name="T10" fmla="*/ 0 h 1961"/>
              <a:gd name="T11" fmla="*/ 1720 w 1720"/>
              <a:gd name="T12" fmla="*/ 1961 h 1961"/>
            </a:gdLst>
            <a:ahLst/>
            <a:cxnLst>
              <a:cxn ang="T6">
                <a:pos x="T0" y="T1"/>
              </a:cxn>
              <a:cxn ang="T7">
                <a:pos x="T2" y="T3"/>
              </a:cxn>
              <a:cxn ang="T8">
                <a:pos x="T4" y="T5"/>
              </a:cxn>
            </a:cxnLst>
            <a:rect l="T9" t="T10" r="T11" b="T12"/>
            <a:pathLst>
              <a:path w="1720" h="1961">
                <a:moveTo>
                  <a:pt x="0" y="0"/>
                </a:moveTo>
                <a:lnTo>
                  <a:pt x="1720" y="0"/>
                </a:lnTo>
                <a:lnTo>
                  <a:pt x="1720" y="1961"/>
                </a:lnTo>
              </a:path>
            </a:pathLst>
          </a:custGeom>
          <a:noFill/>
          <a:ln w="22225">
            <a:solidFill>
              <a:srgbClr val="00B0F0"/>
            </a:solidFill>
            <a:round/>
            <a:headEnd/>
            <a:tailEnd/>
          </a:ln>
        </p:spPr>
        <p:txBody>
          <a:bodyPr lIns="0" tIns="0" rIns="0" bIns="0" anchor="ctr">
            <a:spAutoFit/>
          </a:bodyPr>
          <a:lstStyle/>
          <a:p>
            <a:pPr>
              <a:defRPr/>
            </a:pPr>
            <a:endParaRPr lang="zh-CN" altLang="en-US" sz="2000">
              <a:effectLst>
                <a:outerShdw blurRad="38100" dist="38100" dir="2700000" algn="tl">
                  <a:srgbClr val="C0C0C0"/>
                </a:outerShdw>
              </a:effectLst>
            </a:endParaRPr>
          </a:p>
        </p:txBody>
      </p:sp>
      <p:sp>
        <p:nvSpPr>
          <p:cNvPr id="742404" name="Freeform 4"/>
          <p:cNvSpPr>
            <a:spLocks/>
          </p:cNvSpPr>
          <p:nvPr/>
        </p:nvSpPr>
        <p:spPr bwMode="auto">
          <a:xfrm>
            <a:off x="607841" y="1928814"/>
            <a:ext cx="803288" cy="307777"/>
          </a:xfrm>
          <a:custGeom>
            <a:avLst/>
            <a:gdLst>
              <a:gd name="T0" fmla="*/ 0 w 1720"/>
              <a:gd name="T1" fmla="*/ 0 h 1961"/>
              <a:gd name="T2" fmla="*/ 2147483647 w 1720"/>
              <a:gd name="T3" fmla="*/ 0 h 1961"/>
              <a:gd name="T4" fmla="*/ 2147483647 w 1720"/>
              <a:gd name="T5" fmla="*/ 2147483647 h 1961"/>
              <a:gd name="T6" fmla="*/ 0 60000 65536"/>
              <a:gd name="T7" fmla="*/ 0 60000 65536"/>
              <a:gd name="T8" fmla="*/ 0 60000 65536"/>
              <a:gd name="T9" fmla="*/ 0 w 1720"/>
              <a:gd name="T10" fmla="*/ 0 h 1961"/>
              <a:gd name="T11" fmla="*/ 1720 w 1720"/>
              <a:gd name="T12" fmla="*/ 1961 h 1961"/>
            </a:gdLst>
            <a:ahLst/>
            <a:cxnLst>
              <a:cxn ang="T6">
                <a:pos x="T0" y="T1"/>
              </a:cxn>
              <a:cxn ang="T7">
                <a:pos x="T2" y="T3"/>
              </a:cxn>
              <a:cxn ang="T8">
                <a:pos x="T4" y="T5"/>
              </a:cxn>
            </a:cxnLst>
            <a:rect l="T9" t="T10" r="T11" b="T12"/>
            <a:pathLst>
              <a:path w="1720" h="1961">
                <a:moveTo>
                  <a:pt x="0" y="0"/>
                </a:moveTo>
                <a:lnTo>
                  <a:pt x="1720" y="0"/>
                </a:lnTo>
                <a:lnTo>
                  <a:pt x="1720" y="1961"/>
                </a:lnTo>
              </a:path>
            </a:pathLst>
          </a:custGeom>
          <a:noFill/>
          <a:ln w="22225">
            <a:solidFill>
              <a:srgbClr val="00B0F0"/>
            </a:solidFill>
            <a:round/>
            <a:headEnd/>
            <a:tailEnd/>
          </a:ln>
        </p:spPr>
        <p:txBody>
          <a:bodyPr lIns="0" tIns="0" rIns="0" bIns="0" anchor="ctr">
            <a:spAutoFit/>
          </a:bodyPr>
          <a:lstStyle/>
          <a:p>
            <a:pPr>
              <a:defRPr/>
            </a:pPr>
            <a:endParaRPr lang="zh-CN" altLang="en-US" sz="2000" b="1">
              <a:effectLst>
                <a:outerShdw blurRad="38100" dist="38100" dir="2700000" algn="tl">
                  <a:srgbClr val="C0C0C0"/>
                </a:outerShdw>
              </a:effectLst>
            </a:endParaRPr>
          </a:p>
        </p:txBody>
      </p:sp>
      <p:sp>
        <p:nvSpPr>
          <p:cNvPr id="742405" name="Text Box 5"/>
          <p:cNvSpPr txBox="1">
            <a:spLocks noChangeArrowheads="1"/>
          </p:cNvSpPr>
          <p:nvPr/>
        </p:nvSpPr>
        <p:spPr bwMode="auto">
          <a:xfrm>
            <a:off x="609796" y="1909765"/>
            <a:ext cx="1022189" cy="646331"/>
          </a:xfrm>
          <a:prstGeom prst="rect">
            <a:avLst/>
          </a:prstGeom>
          <a:noFill/>
          <a:ln w="9525">
            <a:noFill/>
            <a:miter lim="800000"/>
            <a:headEnd/>
            <a:tailEnd/>
          </a:ln>
        </p:spPr>
        <p:txBody>
          <a:bodyPr>
            <a:spAutoFit/>
          </a:bodyPr>
          <a:lstStyle/>
          <a:p>
            <a:pPr>
              <a:defRPr/>
            </a:pPr>
            <a:r>
              <a:rPr kumimoji="1" lang="zh-CN" altLang="en-US" b="1">
                <a:effectLst>
                  <a:outerShdw blurRad="38100" dist="38100" dir="2700000" algn="tl">
                    <a:srgbClr val="C0C0C0"/>
                  </a:outerShdw>
                </a:effectLst>
                <a:latin typeface="Times New Roman" pitchFamily="18" charset="0"/>
              </a:rPr>
              <a:t>管控</a:t>
            </a:r>
          </a:p>
          <a:p>
            <a:pPr>
              <a:defRPr/>
            </a:pPr>
            <a:r>
              <a:rPr kumimoji="1" lang="zh-CN" altLang="en-US" b="1">
                <a:effectLst>
                  <a:outerShdw blurRad="38100" dist="38100" dir="2700000" algn="tl">
                    <a:srgbClr val="C0C0C0"/>
                  </a:outerShdw>
                </a:effectLst>
                <a:latin typeface="Times New Roman" pitchFamily="18" charset="0"/>
              </a:rPr>
              <a:t>模式</a:t>
            </a:r>
          </a:p>
        </p:txBody>
      </p:sp>
      <p:sp>
        <p:nvSpPr>
          <p:cNvPr id="742406" name="Freeform 6"/>
          <p:cNvSpPr>
            <a:spLocks/>
          </p:cNvSpPr>
          <p:nvPr/>
        </p:nvSpPr>
        <p:spPr bwMode="auto">
          <a:xfrm>
            <a:off x="1571396" y="2886076"/>
            <a:ext cx="9909176" cy="276999"/>
          </a:xfrm>
          <a:custGeom>
            <a:avLst/>
            <a:gdLst>
              <a:gd name="T0" fmla="*/ 0 w 1720"/>
              <a:gd name="T1" fmla="*/ 0 h 1961"/>
              <a:gd name="T2" fmla="*/ 2147483647 w 1720"/>
              <a:gd name="T3" fmla="*/ 0 h 1961"/>
              <a:gd name="T4" fmla="*/ 2147483647 w 1720"/>
              <a:gd name="T5" fmla="*/ 2147483647 h 1961"/>
              <a:gd name="T6" fmla="*/ 0 60000 65536"/>
              <a:gd name="T7" fmla="*/ 0 60000 65536"/>
              <a:gd name="T8" fmla="*/ 0 60000 65536"/>
              <a:gd name="T9" fmla="*/ 0 w 1720"/>
              <a:gd name="T10" fmla="*/ 0 h 1961"/>
              <a:gd name="T11" fmla="*/ 1720 w 1720"/>
              <a:gd name="T12" fmla="*/ 1961 h 1961"/>
            </a:gdLst>
            <a:ahLst/>
            <a:cxnLst>
              <a:cxn ang="T6">
                <a:pos x="T0" y="T1"/>
              </a:cxn>
              <a:cxn ang="T7">
                <a:pos x="T2" y="T3"/>
              </a:cxn>
              <a:cxn ang="T8">
                <a:pos x="T4" y="T5"/>
              </a:cxn>
            </a:cxnLst>
            <a:rect l="T9" t="T10" r="T11" b="T12"/>
            <a:pathLst>
              <a:path w="1720" h="1961">
                <a:moveTo>
                  <a:pt x="0" y="0"/>
                </a:moveTo>
                <a:lnTo>
                  <a:pt x="1720" y="0"/>
                </a:lnTo>
                <a:lnTo>
                  <a:pt x="1720" y="1961"/>
                </a:lnTo>
              </a:path>
            </a:pathLst>
          </a:custGeom>
          <a:noFill/>
          <a:ln w="22225">
            <a:solidFill>
              <a:srgbClr val="00B0F0"/>
            </a:solidFill>
            <a:round/>
            <a:headEnd/>
            <a:tailEnd/>
          </a:ln>
        </p:spPr>
        <p:txBody>
          <a:bodyPr lIns="0" tIns="0" rIns="0" bIns="0" anchor="ctr">
            <a:spAutoFit/>
          </a:bodyPr>
          <a:lstStyle/>
          <a:p>
            <a:pPr>
              <a:defRPr/>
            </a:pPr>
            <a:endParaRPr lang="zh-CN" altLang="en-US">
              <a:effectLst>
                <a:outerShdw blurRad="38100" dist="38100" dir="2700000" algn="tl">
                  <a:srgbClr val="C0C0C0"/>
                </a:outerShdw>
              </a:effectLst>
            </a:endParaRPr>
          </a:p>
        </p:txBody>
      </p:sp>
      <p:sp>
        <p:nvSpPr>
          <p:cNvPr id="742407" name="Freeform 7"/>
          <p:cNvSpPr>
            <a:spLocks/>
          </p:cNvSpPr>
          <p:nvPr/>
        </p:nvSpPr>
        <p:spPr bwMode="auto">
          <a:xfrm>
            <a:off x="641069" y="2886076"/>
            <a:ext cx="772017" cy="276999"/>
          </a:xfrm>
          <a:custGeom>
            <a:avLst/>
            <a:gdLst>
              <a:gd name="T0" fmla="*/ 0 w 1720"/>
              <a:gd name="T1" fmla="*/ 0 h 1961"/>
              <a:gd name="T2" fmla="*/ 2147483647 w 1720"/>
              <a:gd name="T3" fmla="*/ 0 h 1961"/>
              <a:gd name="T4" fmla="*/ 2147483647 w 1720"/>
              <a:gd name="T5" fmla="*/ 2147483647 h 1961"/>
              <a:gd name="T6" fmla="*/ 0 60000 65536"/>
              <a:gd name="T7" fmla="*/ 0 60000 65536"/>
              <a:gd name="T8" fmla="*/ 0 60000 65536"/>
              <a:gd name="T9" fmla="*/ 0 w 1720"/>
              <a:gd name="T10" fmla="*/ 0 h 1961"/>
              <a:gd name="T11" fmla="*/ 1720 w 1720"/>
              <a:gd name="T12" fmla="*/ 1961 h 1961"/>
            </a:gdLst>
            <a:ahLst/>
            <a:cxnLst>
              <a:cxn ang="T6">
                <a:pos x="T0" y="T1"/>
              </a:cxn>
              <a:cxn ang="T7">
                <a:pos x="T2" y="T3"/>
              </a:cxn>
              <a:cxn ang="T8">
                <a:pos x="T4" y="T5"/>
              </a:cxn>
            </a:cxnLst>
            <a:rect l="T9" t="T10" r="T11" b="T12"/>
            <a:pathLst>
              <a:path w="1720" h="1961">
                <a:moveTo>
                  <a:pt x="0" y="0"/>
                </a:moveTo>
                <a:lnTo>
                  <a:pt x="1720" y="0"/>
                </a:lnTo>
                <a:lnTo>
                  <a:pt x="1720" y="1961"/>
                </a:lnTo>
              </a:path>
            </a:pathLst>
          </a:custGeom>
          <a:noFill/>
          <a:ln w="22225">
            <a:solidFill>
              <a:srgbClr val="00B0F0"/>
            </a:solidFill>
            <a:round/>
            <a:headEnd/>
            <a:tailEnd/>
          </a:ln>
        </p:spPr>
        <p:txBody>
          <a:bodyPr lIns="0" tIns="0" rIns="0" bIns="0" anchor="ctr">
            <a:spAutoFit/>
          </a:bodyPr>
          <a:lstStyle/>
          <a:p>
            <a:pPr>
              <a:defRPr/>
            </a:pPr>
            <a:endParaRPr lang="zh-CN" altLang="en-US" b="1">
              <a:effectLst>
                <a:outerShdw blurRad="38100" dist="38100" dir="2700000" algn="tl">
                  <a:srgbClr val="C0C0C0"/>
                </a:outerShdw>
              </a:effectLst>
            </a:endParaRPr>
          </a:p>
        </p:txBody>
      </p:sp>
      <p:sp>
        <p:nvSpPr>
          <p:cNvPr id="742408" name="Text Box 8"/>
          <p:cNvSpPr txBox="1">
            <a:spLocks noChangeArrowheads="1"/>
          </p:cNvSpPr>
          <p:nvPr/>
        </p:nvSpPr>
        <p:spPr bwMode="auto">
          <a:xfrm>
            <a:off x="588298" y="2971800"/>
            <a:ext cx="1022188" cy="369332"/>
          </a:xfrm>
          <a:prstGeom prst="rect">
            <a:avLst/>
          </a:prstGeom>
          <a:noFill/>
          <a:ln w="9525">
            <a:noFill/>
            <a:miter lim="800000"/>
            <a:headEnd/>
            <a:tailEnd/>
          </a:ln>
        </p:spPr>
        <p:txBody>
          <a:bodyPr>
            <a:spAutoFit/>
          </a:bodyPr>
          <a:lstStyle/>
          <a:p>
            <a:pPr>
              <a:defRPr/>
            </a:pPr>
            <a:r>
              <a:rPr kumimoji="1" lang="zh-CN" altLang="en-US" b="1">
                <a:effectLst>
                  <a:outerShdw blurRad="38100" dist="38100" dir="2700000" algn="tl">
                    <a:srgbClr val="C0C0C0"/>
                  </a:outerShdw>
                </a:effectLst>
                <a:latin typeface="Times New Roman" pitchFamily="18" charset="0"/>
              </a:rPr>
              <a:t>组织</a:t>
            </a:r>
          </a:p>
        </p:txBody>
      </p:sp>
      <p:sp>
        <p:nvSpPr>
          <p:cNvPr id="742409" name="Text Box 9"/>
          <p:cNvSpPr txBox="1">
            <a:spLocks noChangeArrowheads="1"/>
          </p:cNvSpPr>
          <p:nvPr/>
        </p:nvSpPr>
        <p:spPr bwMode="auto">
          <a:xfrm>
            <a:off x="1626122" y="2971802"/>
            <a:ext cx="9977583" cy="584775"/>
          </a:xfrm>
          <a:prstGeom prst="rect">
            <a:avLst/>
          </a:prstGeom>
          <a:noFill/>
          <a:ln w="9525">
            <a:noFill/>
            <a:miter lim="800000"/>
            <a:headEnd/>
            <a:tailEnd/>
          </a:ln>
        </p:spPr>
        <p:txBody>
          <a:bodyPr>
            <a:spAutoFit/>
          </a:bodyPr>
          <a:lstStyle/>
          <a:p>
            <a:pPr>
              <a:defRPr/>
            </a:pPr>
            <a:r>
              <a:rPr kumimoji="1" lang="zh-CN" altLang="en-US" sz="1600" dirty="0">
                <a:effectLst>
                  <a:outerShdw blurRad="38100" dist="38100" dir="2700000" algn="tl">
                    <a:srgbClr val="C0C0C0"/>
                  </a:outerShdw>
                </a:effectLst>
                <a:latin typeface="Times New Roman" pitchFamily="18" charset="0"/>
              </a:rPr>
              <a:t>由众多产业组成的大型集团企业，管理层次多，协同运作难度大，容易发生职责不清、扯皮推诿现象，影响企业管理效率的提升，怎么样建立高效组织体系？</a:t>
            </a:r>
          </a:p>
        </p:txBody>
      </p:sp>
      <p:sp>
        <p:nvSpPr>
          <p:cNvPr id="742410" name="Freeform 10"/>
          <p:cNvSpPr>
            <a:spLocks/>
          </p:cNvSpPr>
          <p:nvPr/>
        </p:nvSpPr>
        <p:spPr bwMode="auto">
          <a:xfrm>
            <a:off x="1571397" y="3643314"/>
            <a:ext cx="9907223" cy="276999"/>
          </a:xfrm>
          <a:custGeom>
            <a:avLst/>
            <a:gdLst>
              <a:gd name="T0" fmla="*/ 0 w 1720"/>
              <a:gd name="T1" fmla="*/ 0 h 1961"/>
              <a:gd name="T2" fmla="*/ 2147483647 w 1720"/>
              <a:gd name="T3" fmla="*/ 0 h 1961"/>
              <a:gd name="T4" fmla="*/ 2147483647 w 1720"/>
              <a:gd name="T5" fmla="*/ 2147483647 h 1961"/>
              <a:gd name="T6" fmla="*/ 0 60000 65536"/>
              <a:gd name="T7" fmla="*/ 0 60000 65536"/>
              <a:gd name="T8" fmla="*/ 0 60000 65536"/>
              <a:gd name="T9" fmla="*/ 0 w 1720"/>
              <a:gd name="T10" fmla="*/ 0 h 1961"/>
              <a:gd name="T11" fmla="*/ 1720 w 1720"/>
              <a:gd name="T12" fmla="*/ 1961 h 1961"/>
            </a:gdLst>
            <a:ahLst/>
            <a:cxnLst>
              <a:cxn ang="T6">
                <a:pos x="T0" y="T1"/>
              </a:cxn>
              <a:cxn ang="T7">
                <a:pos x="T2" y="T3"/>
              </a:cxn>
              <a:cxn ang="T8">
                <a:pos x="T4" y="T5"/>
              </a:cxn>
            </a:cxnLst>
            <a:rect l="T9" t="T10" r="T11" b="T12"/>
            <a:pathLst>
              <a:path w="1720" h="1961">
                <a:moveTo>
                  <a:pt x="0" y="0"/>
                </a:moveTo>
                <a:lnTo>
                  <a:pt x="1720" y="0"/>
                </a:lnTo>
                <a:lnTo>
                  <a:pt x="1720" y="1961"/>
                </a:lnTo>
              </a:path>
            </a:pathLst>
          </a:custGeom>
          <a:noFill/>
          <a:ln w="22225">
            <a:solidFill>
              <a:srgbClr val="00B0F0"/>
            </a:solidFill>
            <a:round/>
            <a:headEnd/>
            <a:tailEnd/>
          </a:ln>
        </p:spPr>
        <p:txBody>
          <a:bodyPr lIns="0" tIns="0" rIns="0" bIns="0" anchor="ctr">
            <a:spAutoFit/>
          </a:bodyPr>
          <a:lstStyle/>
          <a:p>
            <a:pPr>
              <a:defRPr/>
            </a:pPr>
            <a:endParaRPr lang="zh-CN" altLang="en-US">
              <a:effectLst>
                <a:outerShdw blurRad="38100" dist="38100" dir="2700000" algn="tl">
                  <a:srgbClr val="C0C0C0"/>
                </a:outerShdw>
              </a:effectLst>
            </a:endParaRPr>
          </a:p>
        </p:txBody>
      </p:sp>
      <p:sp>
        <p:nvSpPr>
          <p:cNvPr id="742411" name="Freeform 11"/>
          <p:cNvSpPr>
            <a:spLocks/>
          </p:cNvSpPr>
          <p:nvPr/>
        </p:nvSpPr>
        <p:spPr bwMode="auto">
          <a:xfrm>
            <a:off x="633250" y="3643314"/>
            <a:ext cx="772017" cy="276999"/>
          </a:xfrm>
          <a:custGeom>
            <a:avLst/>
            <a:gdLst>
              <a:gd name="T0" fmla="*/ 0 w 1720"/>
              <a:gd name="T1" fmla="*/ 0 h 1961"/>
              <a:gd name="T2" fmla="*/ 2147483647 w 1720"/>
              <a:gd name="T3" fmla="*/ 0 h 1961"/>
              <a:gd name="T4" fmla="*/ 2147483647 w 1720"/>
              <a:gd name="T5" fmla="*/ 2147483647 h 1961"/>
              <a:gd name="T6" fmla="*/ 0 60000 65536"/>
              <a:gd name="T7" fmla="*/ 0 60000 65536"/>
              <a:gd name="T8" fmla="*/ 0 60000 65536"/>
              <a:gd name="T9" fmla="*/ 0 w 1720"/>
              <a:gd name="T10" fmla="*/ 0 h 1961"/>
              <a:gd name="T11" fmla="*/ 1720 w 1720"/>
              <a:gd name="T12" fmla="*/ 1961 h 1961"/>
            </a:gdLst>
            <a:ahLst/>
            <a:cxnLst>
              <a:cxn ang="T6">
                <a:pos x="T0" y="T1"/>
              </a:cxn>
              <a:cxn ang="T7">
                <a:pos x="T2" y="T3"/>
              </a:cxn>
              <a:cxn ang="T8">
                <a:pos x="T4" y="T5"/>
              </a:cxn>
            </a:cxnLst>
            <a:rect l="T9" t="T10" r="T11" b="T12"/>
            <a:pathLst>
              <a:path w="1720" h="1961">
                <a:moveTo>
                  <a:pt x="0" y="0"/>
                </a:moveTo>
                <a:lnTo>
                  <a:pt x="1720" y="0"/>
                </a:lnTo>
                <a:lnTo>
                  <a:pt x="1720" y="1961"/>
                </a:lnTo>
              </a:path>
            </a:pathLst>
          </a:custGeom>
          <a:noFill/>
          <a:ln w="22225">
            <a:solidFill>
              <a:srgbClr val="00B0F0"/>
            </a:solidFill>
            <a:round/>
            <a:headEnd/>
            <a:tailEnd/>
          </a:ln>
        </p:spPr>
        <p:txBody>
          <a:bodyPr lIns="0" tIns="0" rIns="0" bIns="0" anchor="ctr">
            <a:spAutoFit/>
          </a:bodyPr>
          <a:lstStyle/>
          <a:p>
            <a:pPr>
              <a:defRPr/>
            </a:pPr>
            <a:endParaRPr lang="zh-CN" altLang="en-US" b="1">
              <a:effectLst>
                <a:outerShdw blurRad="38100" dist="38100" dir="2700000" algn="tl">
                  <a:srgbClr val="C0C0C0"/>
                </a:outerShdw>
              </a:effectLst>
            </a:endParaRPr>
          </a:p>
        </p:txBody>
      </p:sp>
      <p:sp>
        <p:nvSpPr>
          <p:cNvPr id="742412" name="Text Box 12"/>
          <p:cNvSpPr txBox="1">
            <a:spLocks noChangeArrowheads="1"/>
          </p:cNvSpPr>
          <p:nvPr/>
        </p:nvSpPr>
        <p:spPr bwMode="auto">
          <a:xfrm>
            <a:off x="598068" y="3697288"/>
            <a:ext cx="1024144" cy="369332"/>
          </a:xfrm>
          <a:prstGeom prst="rect">
            <a:avLst/>
          </a:prstGeom>
          <a:noFill/>
          <a:ln w="9525">
            <a:noFill/>
            <a:miter lim="800000"/>
            <a:headEnd/>
            <a:tailEnd/>
          </a:ln>
        </p:spPr>
        <p:txBody>
          <a:bodyPr>
            <a:spAutoFit/>
          </a:bodyPr>
          <a:lstStyle/>
          <a:p>
            <a:pPr>
              <a:defRPr/>
            </a:pPr>
            <a:r>
              <a:rPr kumimoji="1" lang="zh-CN" altLang="en-US" b="1">
                <a:effectLst>
                  <a:outerShdw blurRad="38100" dist="38100" dir="2700000" algn="tl">
                    <a:srgbClr val="C0C0C0"/>
                  </a:outerShdw>
                </a:effectLst>
                <a:latin typeface="Times New Roman" pitchFamily="18" charset="0"/>
              </a:rPr>
              <a:t>运营</a:t>
            </a:r>
          </a:p>
        </p:txBody>
      </p:sp>
      <p:sp>
        <p:nvSpPr>
          <p:cNvPr id="742413" name="Text Box 13"/>
          <p:cNvSpPr txBox="1">
            <a:spLocks noChangeArrowheads="1"/>
          </p:cNvSpPr>
          <p:nvPr/>
        </p:nvSpPr>
        <p:spPr bwMode="auto">
          <a:xfrm>
            <a:off x="1618305" y="3717926"/>
            <a:ext cx="9977583" cy="584775"/>
          </a:xfrm>
          <a:prstGeom prst="rect">
            <a:avLst/>
          </a:prstGeom>
          <a:noFill/>
          <a:ln w="9525">
            <a:noFill/>
            <a:miter lim="800000"/>
            <a:headEnd/>
            <a:tailEnd/>
          </a:ln>
        </p:spPr>
        <p:txBody>
          <a:bodyPr>
            <a:spAutoFit/>
          </a:bodyPr>
          <a:lstStyle/>
          <a:p>
            <a:pPr>
              <a:defRPr/>
            </a:pPr>
            <a:r>
              <a:rPr kumimoji="1" lang="zh-CN" altLang="en-US" sz="1600" dirty="0">
                <a:effectLst>
                  <a:outerShdw blurRad="38100" dist="38100" dir="2700000" algn="tl">
                    <a:srgbClr val="C0C0C0"/>
                  </a:outerShdw>
                </a:effectLst>
                <a:latin typeface="Times New Roman" pitchFamily="18" charset="0"/>
              </a:rPr>
              <a:t>缺少横向信息沟通和纵向信息传递的手段，缺少协同作战能力严重制约了供应链不同环节合作分工的优势发挥；高层决策因信息的不透明或不准确受到严重的影响，限制了整个集团的市场响应速度和准确度；</a:t>
            </a:r>
          </a:p>
        </p:txBody>
      </p:sp>
      <p:sp>
        <p:nvSpPr>
          <p:cNvPr id="742414" name="Freeform 14"/>
          <p:cNvSpPr>
            <a:spLocks/>
          </p:cNvSpPr>
          <p:nvPr/>
        </p:nvSpPr>
        <p:spPr bwMode="auto">
          <a:xfrm>
            <a:off x="1585079" y="4700589"/>
            <a:ext cx="9909176" cy="276999"/>
          </a:xfrm>
          <a:custGeom>
            <a:avLst/>
            <a:gdLst>
              <a:gd name="T0" fmla="*/ 0 w 1720"/>
              <a:gd name="T1" fmla="*/ 0 h 1961"/>
              <a:gd name="T2" fmla="*/ 2147483647 w 1720"/>
              <a:gd name="T3" fmla="*/ 0 h 1961"/>
              <a:gd name="T4" fmla="*/ 2147483647 w 1720"/>
              <a:gd name="T5" fmla="*/ 2147483647 h 1961"/>
              <a:gd name="T6" fmla="*/ 0 60000 65536"/>
              <a:gd name="T7" fmla="*/ 0 60000 65536"/>
              <a:gd name="T8" fmla="*/ 0 60000 65536"/>
              <a:gd name="T9" fmla="*/ 0 w 1720"/>
              <a:gd name="T10" fmla="*/ 0 h 1961"/>
              <a:gd name="T11" fmla="*/ 1720 w 1720"/>
              <a:gd name="T12" fmla="*/ 1961 h 1961"/>
            </a:gdLst>
            <a:ahLst/>
            <a:cxnLst>
              <a:cxn ang="T6">
                <a:pos x="T0" y="T1"/>
              </a:cxn>
              <a:cxn ang="T7">
                <a:pos x="T2" y="T3"/>
              </a:cxn>
              <a:cxn ang="T8">
                <a:pos x="T4" y="T5"/>
              </a:cxn>
            </a:cxnLst>
            <a:rect l="T9" t="T10" r="T11" b="T12"/>
            <a:pathLst>
              <a:path w="1720" h="1961">
                <a:moveTo>
                  <a:pt x="0" y="0"/>
                </a:moveTo>
                <a:lnTo>
                  <a:pt x="1720" y="0"/>
                </a:lnTo>
                <a:lnTo>
                  <a:pt x="1720" y="1961"/>
                </a:lnTo>
              </a:path>
            </a:pathLst>
          </a:custGeom>
          <a:noFill/>
          <a:ln w="22225">
            <a:solidFill>
              <a:srgbClr val="00B0F0"/>
            </a:solidFill>
            <a:round/>
            <a:headEnd/>
            <a:tailEnd/>
          </a:ln>
        </p:spPr>
        <p:txBody>
          <a:bodyPr lIns="0" tIns="0" rIns="0" bIns="0" anchor="ctr">
            <a:spAutoFit/>
          </a:bodyPr>
          <a:lstStyle/>
          <a:p>
            <a:pPr>
              <a:defRPr/>
            </a:pPr>
            <a:endParaRPr lang="zh-CN" altLang="en-US">
              <a:effectLst>
                <a:outerShdw blurRad="38100" dist="38100" dir="2700000" algn="tl">
                  <a:srgbClr val="C0C0C0"/>
                </a:outerShdw>
              </a:effectLst>
            </a:endParaRPr>
          </a:p>
        </p:txBody>
      </p:sp>
      <p:sp>
        <p:nvSpPr>
          <p:cNvPr id="742415" name="Freeform 15"/>
          <p:cNvSpPr>
            <a:spLocks/>
          </p:cNvSpPr>
          <p:nvPr/>
        </p:nvSpPr>
        <p:spPr bwMode="auto">
          <a:xfrm>
            <a:off x="682112" y="4700589"/>
            <a:ext cx="772016" cy="276999"/>
          </a:xfrm>
          <a:custGeom>
            <a:avLst/>
            <a:gdLst>
              <a:gd name="T0" fmla="*/ 0 w 1720"/>
              <a:gd name="T1" fmla="*/ 0 h 1961"/>
              <a:gd name="T2" fmla="*/ 2147483647 w 1720"/>
              <a:gd name="T3" fmla="*/ 0 h 1961"/>
              <a:gd name="T4" fmla="*/ 2147483647 w 1720"/>
              <a:gd name="T5" fmla="*/ 2147483647 h 1961"/>
              <a:gd name="T6" fmla="*/ 0 60000 65536"/>
              <a:gd name="T7" fmla="*/ 0 60000 65536"/>
              <a:gd name="T8" fmla="*/ 0 60000 65536"/>
              <a:gd name="T9" fmla="*/ 0 w 1720"/>
              <a:gd name="T10" fmla="*/ 0 h 1961"/>
              <a:gd name="T11" fmla="*/ 1720 w 1720"/>
              <a:gd name="T12" fmla="*/ 1961 h 1961"/>
            </a:gdLst>
            <a:ahLst/>
            <a:cxnLst>
              <a:cxn ang="T6">
                <a:pos x="T0" y="T1"/>
              </a:cxn>
              <a:cxn ang="T7">
                <a:pos x="T2" y="T3"/>
              </a:cxn>
              <a:cxn ang="T8">
                <a:pos x="T4" y="T5"/>
              </a:cxn>
            </a:cxnLst>
            <a:rect l="T9" t="T10" r="T11" b="T12"/>
            <a:pathLst>
              <a:path w="1720" h="1961">
                <a:moveTo>
                  <a:pt x="0" y="0"/>
                </a:moveTo>
                <a:lnTo>
                  <a:pt x="1720" y="0"/>
                </a:lnTo>
                <a:lnTo>
                  <a:pt x="1720" y="1961"/>
                </a:lnTo>
              </a:path>
            </a:pathLst>
          </a:custGeom>
          <a:noFill/>
          <a:ln w="22225">
            <a:solidFill>
              <a:srgbClr val="00B0F0"/>
            </a:solidFill>
            <a:round/>
            <a:headEnd/>
            <a:tailEnd/>
          </a:ln>
        </p:spPr>
        <p:txBody>
          <a:bodyPr lIns="0" tIns="0" rIns="0" bIns="0" anchor="ctr">
            <a:spAutoFit/>
          </a:bodyPr>
          <a:lstStyle/>
          <a:p>
            <a:pPr>
              <a:defRPr/>
            </a:pPr>
            <a:endParaRPr lang="zh-CN" altLang="en-US" b="1">
              <a:effectLst>
                <a:outerShdw blurRad="38100" dist="38100" dir="2700000" algn="tl">
                  <a:srgbClr val="C0C0C0"/>
                </a:outerShdw>
              </a:effectLst>
            </a:endParaRPr>
          </a:p>
        </p:txBody>
      </p:sp>
      <p:sp>
        <p:nvSpPr>
          <p:cNvPr id="742416" name="Text Box 16"/>
          <p:cNvSpPr txBox="1">
            <a:spLocks noChangeArrowheads="1"/>
          </p:cNvSpPr>
          <p:nvPr/>
        </p:nvSpPr>
        <p:spPr bwMode="auto">
          <a:xfrm>
            <a:off x="648885" y="4754565"/>
            <a:ext cx="1024144" cy="646331"/>
          </a:xfrm>
          <a:prstGeom prst="rect">
            <a:avLst/>
          </a:prstGeom>
          <a:noFill/>
          <a:ln w="9525">
            <a:noFill/>
            <a:miter lim="800000"/>
            <a:headEnd/>
            <a:tailEnd/>
          </a:ln>
        </p:spPr>
        <p:txBody>
          <a:bodyPr>
            <a:spAutoFit/>
          </a:bodyPr>
          <a:lstStyle/>
          <a:p>
            <a:pPr>
              <a:defRPr/>
            </a:pPr>
            <a:r>
              <a:rPr kumimoji="1" lang="zh-CN" altLang="en-US" b="1">
                <a:effectLst>
                  <a:outerShdw blurRad="38100" dist="38100" dir="2700000" algn="tl">
                    <a:srgbClr val="C0C0C0"/>
                  </a:outerShdw>
                </a:effectLst>
                <a:latin typeface="Times New Roman" pitchFamily="18" charset="0"/>
              </a:rPr>
              <a:t>人力</a:t>
            </a:r>
          </a:p>
          <a:p>
            <a:pPr>
              <a:defRPr/>
            </a:pPr>
            <a:r>
              <a:rPr kumimoji="1" lang="zh-CN" altLang="en-US" b="1">
                <a:effectLst>
                  <a:outerShdw blurRad="38100" dist="38100" dir="2700000" algn="tl">
                    <a:srgbClr val="C0C0C0"/>
                  </a:outerShdw>
                </a:effectLst>
                <a:latin typeface="Times New Roman" pitchFamily="18" charset="0"/>
              </a:rPr>
              <a:t>资源</a:t>
            </a:r>
          </a:p>
        </p:txBody>
      </p:sp>
      <p:sp>
        <p:nvSpPr>
          <p:cNvPr id="742417" name="Text Box 17"/>
          <p:cNvSpPr txBox="1">
            <a:spLocks noChangeArrowheads="1"/>
          </p:cNvSpPr>
          <p:nvPr/>
        </p:nvSpPr>
        <p:spPr bwMode="auto">
          <a:xfrm>
            <a:off x="1600714" y="4732340"/>
            <a:ext cx="9975628" cy="584775"/>
          </a:xfrm>
          <a:prstGeom prst="rect">
            <a:avLst/>
          </a:prstGeom>
          <a:noFill/>
          <a:ln w="9525">
            <a:noFill/>
            <a:miter lim="800000"/>
            <a:headEnd/>
            <a:tailEnd/>
          </a:ln>
        </p:spPr>
        <p:txBody>
          <a:bodyPr>
            <a:spAutoFit/>
          </a:bodyPr>
          <a:lstStyle/>
          <a:p>
            <a:pPr>
              <a:defRPr/>
            </a:pPr>
            <a:r>
              <a:rPr kumimoji="1" lang="zh-CN" altLang="en-US" sz="1600" dirty="0">
                <a:effectLst>
                  <a:outerShdw blurRad="38100" dist="38100" dir="2700000" algn="tl">
                    <a:srgbClr val="C0C0C0"/>
                  </a:outerShdw>
                </a:effectLst>
                <a:latin typeface="Times New Roman" pitchFamily="18" charset="0"/>
              </a:rPr>
              <a:t>人力资源培养和激励机制与企业的战略定位、业务发展之间存在脱节，人才将成为影响战略目标实现和发展速度的瓶颈；</a:t>
            </a:r>
          </a:p>
        </p:txBody>
      </p:sp>
      <p:sp>
        <p:nvSpPr>
          <p:cNvPr id="742418" name="Freeform 18"/>
          <p:cNvSpPr>
            <a:spLocks/>
          </p:cNvSpPr>
          <p:nvPr/>
        </p:nvSpPr>
        <p:spPr bwMode="auto">
          <a:xfrm>
            <a:off x="1616350" y="5614989"/>
            <a:ext cx="9907221" cy="276999"/>
          </a:xfrm>
          <a:custGeom>
            <a:avLst/>
            <a:gdLst>
              <a:gd name="T0" fmla="*/ 0 w 1720"/>
              <a:gd name="T1" fmla="*/ 0 h 1961"/>
              <a:gd name="T2" fmla="*/ 2147483647 w 1720"/>
              <a:gd name="T3" fmla="*/ 0 h 1961"/>
              <a:gd name="T4" fmla="*/ 2147483647 w 1720"/>
              <a:gd name="T5" fmla="*/ 2147483647 h 1961"/>
              <a:gd name="T6" fmla="*/ 0 60000 65536"/>
              <a:gd name="T7" fmla="*/ 0 60000 65536"/>
              <a:gd name="T8" fmla="*/ 0 60000 65536"/>
              <a:gd name="T9" fmla="*/ 0 w 1720"/>
              <a:gd name="T10" fmla="*/ 0 h 1961"/>
              <a:gd name="T11" fmla="*/ 1720 w 1720"/>
              <a:gd name="T12" fmla="*/ 1961 h 1961"/>
            </a:gdLst>
            <a:ahLst/>
            <a:cxnLst>
              <a:cxn ang="T6">
                <a:pos x="T0" y="T1"/>
              </a:cxn>
              <a:cxn ang="T7">
                <a:pos x="T2" y="T3"/>
              </a:cxn>
              <a:cxn ang="T8">
                <a:pos x="T4" y="T5"/>
              </a:cxn>
            </a:cxnLst>
            <a:rect l="T9" t="T10" r="T11" b="T12"/>
            <a:pathLst>
              <a:path w="1720" h="1961">
                <a:moveTo>
                  <a:pt x="0" y="0"/>
                </a:moveTo>
                <a:lnTo>
                  <a:pt x="1720" y="0"/>
                </a:lnTo>
                <a:lnTo>
                  <a:pt x="1720" y="1961"/>
                </a:lnTo>
              </a:path>
            </a:pathLst>
          </a:custGeom>
          <a:noFill/>
          <a:ln w="22225">
            <a:solidFill>
              <a:srgbClr val="00B0F0"/>
            </a:solidFill>
            <a:round/>
            <a:headEnd/>
            <a:tailEnd/>
          </a:ln>
        </p:spPr>
        <p:txBody>
          <a:bodyPr lIns="0" tIns="0" rIns="0" bIns="0" anchor="ctr">
            <a:spAutoFit/>
          </a:bodyPr>
          <a:lstStyle/>
          <a:p>
            <a:pPr>
              <a:defRPr/>
            </a:pPr>
            <a:endParaRPr lang="zh-CN" altLang="en-US">
              <a:effectLst>
                <a:outerShdw blurRad="38100" dist="38100" dir="2700000" algn="tl">
                  <a:srgbClr val="C0C0C0"/>
                </a:outerShdw>
              </a:effectLst>
            </a:endParaRPr>
          </a:p>
        </p:txBody>
      </p:sp>
      <p:sp>
        <p:nvSpPr>
          <p:cNvPr id="742419" name="Freeform 19"/>
          <p:cNvSpPr>
            <a:spLocks/>
          </p:cNvSpPr>
          <p:nvPr/>
        </p:nvSpPr>
        <p:spPr bwMode="auto">
          <a:xfrm>
            <a:off x="713383" y="5614989"/>
            <a:ext cx="772016" cy="276999"/>
          </a:xfrm>
          <a:custGeom>
            <a:avLst/>
            <a:gdLst>
              <a:gd name="T0" fmla="*/ 0 w 1720"/>
              <a:gd name="T1" fmla="*/ 0 h 1961"/>
              <a:gd name="T2" fmla="*/ 2147483647 w 1720"/>
              <a:gd name="T3" fmla="*/ 0 h 1961"/>
              <a:gd name="T4" fmla="*/ 2147483647 w 1720"/>
              <a:gd name="T5" fmla="*/ 2147483647 h 1961"/>
              <a:gd name="T6" fmla="*/ 0 60000 65536"/>
              <a:gd name="T7" fmla="*/ 0 60000 65536"/>
              <a:gd name="T8" fmla="*/ 0 60000 65536"/>
              <a:gd name="T9" fmla="*/ 0 w 1720"/>
              <a:gd name="T10" fmla="*/ 0 h 1961"/>
              <a:gd name="T11" fmla="*/ 1720 w 1720"/>
              <a:gd name="T12" fmla="*/ 1961 h 1961"/>
            </a:gdLst>
            <a:ahLst/>
            <a:cxnLst>
              <a:cxn ang="T6">
                <a:pos x="T0" y="T1"/>
              </a:cxn>
              <a:cxn ang="T7">
                <a:pos x="T2" y="T3"/>
              </a:cxn>
              <a:cxn ang="T8">
                <a:pos x="T4" y="T5"/>
              </a:cxn>
            </a:cxnLst>
            <a:rect l="T9" t="T10" r="T11" b="T12"/>
            <a:pathLst>
              <a:path w="1720" h="1961">
                <a:moveTo>
                  <a:pt x="0" y="0"/>
                </a:moveTo>
                <a:lnTo>
                  <a:pt x="1720" y="0"/>
                </a:lnTo>
                <a:lnTo>
                  <a:pt x="1720" y="1961"/>
                </a:lnTo>
              </a:path>
            </a:pathLst>
          </a:custGeom>
          <a:noFill/>
          <a:ln w="22225">
            <a:solidFill>
              <a:srgbClr val="00B0F0"/>
            </a:solidFill>
            <a:round/>
            <a:headEnd/>
            <a:tailEnd/>
          </a:ln>
        </p:spPr>
        <p:txBody>
          <a:bodyPr lIns="0" tIns="0" rIns="0" bIns="0" anchor="ctr">
            <a:spAutoFit/>
          </a:bodyPr>
          <a:lstStyle/>
          <a:p>
            <a:pPr>
              <a:defRPr/>
            </a:pPr>
            <a:endParaRPr lang="zh-CN" altLang="en-US" b="1">
              <a:effectLst>
                <a:outerShdw blurRad="38100" dist="38100" dir="2700000" algn="tl">
                  <a:srgbClr val="C0C0C0"/>
                </a:outerShdw>
              </a:effectLst>
            </a:endParaRPr>
          </a:p>
        </p:txBody>
      </p:sp>
      <p:sp>
        <p:nvSpPr>
          <p:cNvPr id="742420" name="Text Box 20"/>
          <p:cNvSpPr txBox="1">
            <a:spLocks noChangeArrowheads="1"/>
          </p:cNvSpPr>
          <p:nvPr/>
        </p:nvSpPr>
        <p:spPr bwMode="auto">
          <a:xfrm>
            <a:off x="678203" y="5668965"/>
            <a:ext cx="1024144" cy="646331"/>
          </a:xfrm>
          <a:prstGeom prst="rect">
            <a:avLst/>
          </a:prstGeom>
          <a:noFill/>
          <a:ln w="9525">
            <a:noFill/>
            <a:miter lim="800000"/>
            <a:headEnd/>
            <a:tailEnd/>
          </a:ln>
        </p:spPr>
        <p:txBody>
          <a:bodyPr>
            <a:spAutoFit/>
          </a:bodyPr>
          <a:lstStyle/>
          <a:p>
            <a:pPr>
              <a:defRPr/>
            </a:pPr>
            <a:r>
              <a:rPr kumimoji="1" lang="zh-CN" altLang="en-US" b="1">
                <a:effectLst>
                  <a:outerShdw blurRad="38100" dist="38100" dir="2700000" algn="tl">
                    <a:srgbClr val="C0C0C0"/>
                  </a:outerShdw>
                </a:effectLst>
                <a:latin typeface="Times New Roman" pitchFamily="18" charset="0"/>
              </a:rPr>
              <a:t>信息</a:t>
            </a:r>
          </a:p>
          <a:p>
            <a:pPr>
              <a:defRPr/>
            </a:pPr>
            <a:r>
              <a:rPr kumimoji="1" lang="zh-CN" altLang="en-US" b="1">
                <a:effectLst>
                  <a:outerShdw blurRad="38100" dist="38100" dir="2700000" algn="tl">
                    <a:srgbClr val="C0C0C0"/>
                  </a:outerShdw>
                </a:effectLst>
                <a:latin typeface="Times New Roman" pitchFamily="18" charset="0"/>
              </a:rPr>
              <a:t>技术</a:t>
            </a:r>
          </a:p>
        </p:txBody>
      </p:sp>
      <p:sp>
        <p:nvSpPr>
          <p:cNvPr id="742421" name="Text Box 21"/>
          <p:cNvSpPr txBox="1">
            <a:spLocks noChangeArrowheads="1"/>
          </p:cNvSpPr>
          <p:nvPr/>
        </p:nvSpPr>
        <p:spPr bwMode="auto">
          <a:xfrm>
            <a:off x="1630031" y="5646740"/>
            <a:ext cx="9977583" cy="584775"/>
          </a:xfrm>
          <a:prstGeom prst="rect">
            <a:avLst/>
          </a:prstGeom>
          <a:noFill/>
          <a:ln w="9525">
            <a:noFill/>
            <a:miter lim="800000"/>
            <a:headEnd/>
            <a:tailEnd/>
          </a:ln>
        </p:spPr>
        <p:txBody>
          <a:bodyPr>
            <a:spAutoFit/>
          </a:bodyPr>
          <a:lstStyle/>
          <a:p>
            <a:pPr>
              <a:defRPr/>
            </a:pPr>
            <a:r>
              <a:rPr kumimoji="1" lang="zh-CN" altLang="en-US" sz="1600" dirty="0">
                <a:effectLst>
                  <a:outerShdw blurRad="38100" dist="38100" dir="2700000" algn="tl">
                    <a:srgbClr val="C0C0C0"/>
                  </a:outerShdw>
                </a:effectLst>
                <a:latin typeface="Times New Roman" pitchFamily="18" charset="0"/>
              </a:rPr>
              <a:t>缺少适应战略目标的</a:t>
            </a:r>
            <a:r>
              <a:rPr kumimoji="1" lang="en-US" altLang="zh-CN" sz="1600" dirty="0">
                <a:effectLst>
                  <a:outerShdw blurRad="38100" dist="38100" dir="2700000" algn="tl">
                    <a:srgbClr val="C0C0C0"/>
                  </a:outerShdw>
                </a:effectLst>
                <a:latin typeface="Times New Roman" pitchFamily="18" charset="0"/>
              </a:rPr>
              <a:t>IT</a:t>
            </a:r>
            <a:r>
              <a:rPr kumimoji="1" lang="zh-CN" altLang="en-US" sz="1600" dirty="0">
                <a:effectLst>
                  <a:outerShdw blurRad="38100" dist="38100" dir="2700000" algn="tl">
                    <a:srgbClr val="C0C0C0"/>
                  </a:outerShdw>
                </a:effectLst>
                <a:latin typeface="Times New Roman" pitchFamily="18" charset="0"/>
              </a:rPr>
              <a:t>规划，导致孤岛现象突出；信息标准化程度弱，缺少统一的信息规则；业务与技术应用之间缺少有机集成；信息化组织及制度建设非常薄弱</a:t>
            </a:r>
          </a:p>
        </p:txBody>
      </p:sp>
      <p:sp>
        <p:nvSpPr>
          <p:cNvPr id="742422" name="Text Box 22"/>
          <p:cNvSpPr txBox="1">
            <a:spLocks noChangeArrowheads="1"/>
          </p:cNvSpPr>
          <p:nvPr/>
        </p:nvSpPr>
        <p:spPr bwMode="auto">
          <a:xfrm>
            <a:off x="1727754" y="1143002"/>
            <a:ext cx="9610143" cy="338554"/>
          </a:xfrm>
          <a:prstGeom prst="rect">
            <a:avLst/>
          </a:prstGeom>
          <a:noFill/>
          <a:ln w="12700">
            <a:noFill/>
            <a:miter lim="800000"/>
            <a:headEnd/>
            <a:tailEnd/>
          </a:ln>
        </p:spPr>
        <p:txBody>
          <a:bodyPr>
            <a:spAutoFit/>
          </a:bodyPr>
          <a:lstStyle/>
          <a:p>
            <a:pPr>
              <a:spcBef>
                <a:spcPct val="50000"/>
              </a:spcBef>
              <a:defRPr/>
            </a:pPr>
            <a:r>
              <a:rPr lang="zh-CN" altLang="en-US" sz="1600" dirty="0">
                <a:effectLst>
                  <a:outerShdw blurRad="38100" dist="38100" dir="2700000" algn="tl">
                    <a:srgbClr val="C0C0C0"/>
                  </a:outerShdw>
                </a:effectLst>
              </a:rPr>
              <a:t>项目战略的目标是否科学？现有的资源是否支撑战略的发展？为实现我们的目标还需提升哪些能力？</a:t>
            </a:r>
          </a:p>
        </p:txBody>
      </p:sp>
      <p:sp>
        <p:nvSpPr>
          <p:cNvPr id="742423" name="Text Box 5"/>
          <p:cNvSpPr txBox="1">
            <a:spLocks noChangeArrowheads="1"/>
          </p:cNvSpPr>
          <p:nvPr/>
        </p:nvSpPr>
        <p:spPr bwMode="auto">
          <a:xfrm>
            <a:off x="609796" y="1143002"/>
            <a:ext cx="1022189" cy="646331"/>
          </a:xfrm>
          <a:prstGeom prst="rect">
            <a:avLst/>
          </a:prstGeom>
          <a:noFill/>
          <a:ln w="9525">
            <a:noFill/>
            <a:miter lim="800000"/>
            <a:headEnd/>
            <a:tailEnd/>
          </a:ln>
        </p:spPr>
        <p:txBody>
          <a:bodyPr>
            <a:spAutoFit/>
          </a:bodyPr>
          <a:lstStyle/>
          <a:p>
            <a:pPr>
              <a:defRPr/>
            </a:pPr>
            <a:r>
              <a:rPr kumimoji="1" lang="zh-CN" altLang="en-US" b="1">
                <a:effectLst>
                  <a:outerShdw blurRad="38100" dist="38100" dir="2700000" algn="tl">
                    <a:srgbClr val="C0C0C0"/>
                  </a:outerShdw>
                </a:effectLst>
                <a:latin typeface="Times New Roman" pitchFamily="18" charset="0"/>
              </a:rPr>
              <a:t>战略</a:t>
            </a:r>
            <a:endParaRPr kumimoji="1" lang="en-US" altLang="zh-CN" b="1">
              <a:effectLst>
                <a:outerShdw blurRad="38100" dist="38100" dir="2700000" algn="tl">
                  <a:srgbClr val="C0C0C0"/>
                </a:outerShdw>
              </a:effectLst>
              <a:latin typeface="Times New Roman" pitchFamily="18" charset="0"/>
            </a:endParaRPr>
          </a:p>
          <a:p>
            <a:pPr>
              <a:defRPr/>
            </a:pPr>
            <a:r>
              <a:rPr kumimoji="1" lang="zh-CN" altLang="en-US" b="1">
                <a:effectLst>
                  <a:outerShdw blurRad="38100" dist="38100" dir="2700000" algn="tl">
                    <a:srgbClr val="C0C0C0"/>
                  </a:outerShdw>
                </a:effectLst>
                <a:latin typeface="Times New Roman" pitchFamily="18" charset="0"/>
              </a:rPr>
              <a:t>定位</a:t>
            </a:r>
          </a:p>
        </p:txBody>
      </p:sp>
      <p:sp>
        <p:nvSpPr>
          <p:cNvPr id="742424" name="Freeform 4"/>
          <p:cNvSpPr>
            <a:spLocks/>
          </p:cNvSpPr>
          <p:nvPr/>
        </p:nvSpPr>
        <p:spPr bwMode="auto">
          <a:xfrm>
            <a:off x="609796" y="1133477"/>
            <a:ext cx="801333" cy="307777"/>
          </a:xfrm>
          <a:custGeom>
            <a:avLst/>
            <a:gdLst>
              <a:gd name="T0" fmla="*/ 0 w 1720"/>
              <a:gd name="T1" fmla="*/ 0 h 1961"/>
              <a:gd name="T2" fmla="*/ 2147483647 w 1720"/>
              <a:gd name="T3" fmla="*/ 0 h 1961"/>
              <a:gd name="T4" fmla="*/ 2147483647 w 1720"/>
              <a:gd name="T5" fmla="*/ 2147483647 h 1961"/>
              <a:gd name="T6" fmla="*/ 0 60000 65536"/>
              <a:gd name="T7" fmla="*/ 0 60000 65536"/>
              <a:gd name="T8" fmla="*/ 0 60000 65536"/>
              <a:gd name="T9" fmla="*/ 0 w 1720"/>
              <a:gd name="T10" fmla="*/ 0 h 1961"/>
              <a:gd name="T11" fmla="*/ 1720 w 1720"/>
              <a:gd name="T12" fmla="*/ 1961 h 1961"/>
            </a:gdLst>
            <a:ahLst/>
            <a:cxnLst>
              <a:cxn ang="T6">
                <a:pos x="T0" y="T1"/>
              </a:cxn>
              <a:cxn ang="T7">
                <a:pos x="T2" y="T3"/>
              </a:cxn>
              <a:cxn ang="T8">
                <a:pos x="T4" y="T5"/>
              </a:cxn>
            </a:cxnLst>
            <a:rect l="T9" t="T10" r="T11" b="T12"/>
            <a:pathLst>
              <a:path w="1720" h="1961">
                <a:moveTo>
                  <a:pt x="0" y="0"/>
                </a:moveTo>
                <a:lnTo>
                  <a:pt x="1720" y="0"/>
                </a:lnTo>
                <a:lnTo>
                  <a:pt x="1720" y="1961"/>
                </a:lnTo>
              </a:path>
            </a:pathLst>
          </a:custGeom>
          <a:noFill/>
          <a:ln w="22225">
            <a:solidFill>
              <a:srgbClr val="00B0F0"/>
            </a:solidFill>
            <a:round/>
            <a:headEnd/>
            <a:tailEnd/>
          </a:ln>
        </p:spPr>
        <p:txBody>
          <a:bodyPr lIns="0" tIns="0" rIns="0" bIns="0" anchor="ctr">
            <a:spAutoFit/>
          </a:bodyPr>
          <a:lstStyle/>
          <a:p>
            <a:pPr>
              <a:defRPr/>
            </a:pPr>
            <a:endParaRPr lang="zh-CN" altLang="en-US" sz="2000" b="1">
              <a:effectLst>
                <a:outerShdw blurRad="38100" dist="38100" dir="2700000" algn="tl">
                  <a:srgbClr val="C0C0C0"/>
                </a:outerShdw>
              </a:effectLst>
            </a:endParaRPr>
          </a:p>
        </p:txBody>
      </p:sp>
      <p:sp>
        <p:nvSpPr>
          <p:cNvPr id="742425" name="Freeform 3"/>
          <p:cNvSpPr>
            <a:spLocks/>
          </p:cNvSpPr>
          <p:nvPr/>
        </p:nvSpPr>
        <p:spPr bwMode="auto">
          <a:xfrm>
            <a:off x="1626121" y="1133477"/>
            <a:ext cx="9752819" cy="307777"/>
          </a:xfrm>
          <a:custGeom>
            <a:avLst/>
            <a:gdLst>
              <a:gd name="T0" fmla="*/ 0 w 1720"/>
              <a:gd name="T1" fmla="*/ 0 h 1961"/>
              <a:gd name="T2" fmla="*/ 2147483647 w 1720"/>
              <a:gd name="T3" fmla="*/ 0 h 1961"/>
              <a:gd name="T4" fmla="*/ 2147483647 w 1720"/>
              <a:gd name="T5" fmla="*/ 2147483647 h 1961"/>
              <a:gd name="T6" fmla="*/ 0 60000 65536"/>
              <a:gd name="T7" fmla="*/ 0 60000 65536"/>
              <a:gd name="T8" fmla="*/ 0 60000 65536"/>
              <a:gd name="T9" fmla="*/ 0 w 1720"/>
              <a:gd name="T10" fmla="*/ 0 h 1961"/>
              <a:gd name="T11" fmla="*/ 1720 w 1720"/>
              <a:gd name="T12" fmla="*/ 1961 h 1961"/>
            </a:gdLst>
            <a:ahLst/>
            <a:cxnLst>
              <a:cxn ang="T6">
                <a:pos x="T0" y="T1"/>
              </a:cxn>
              <a:cxn ang="T7">
                <a:pos x="T2" y="T3"/>
              </a:cxn>
              <a:cxn ang="T8">
                <a:pos x="T4" y="T5"/>
              </a:cxn>
            </a:cxnLst>
            <a:rect l="T9" t="T10" r="T11" b="T12"/>
            <a:pathLst>
              <a:path w="1720" h="1961">
                <a:moveTo>
                  <a:pt x="0" y="0"/>
                </a:moveTo>
                <a:lnTo>
                  <a:pt x="1720" y="0"/>
                </a:lnTo>
                <a:lnTo>
                  <a:pt x="1720" y="1961"/>
                </a:lnTo>
              </a:path>
            </a:pathLst>
          </a:custGeom>
          <a:noFill/>
          <a:ln w="22225">
            <a:solidFill>
              <a:srgbClr val="00B0F0"/>
            </a:solidFill>
            <a:round/>
            <a:headEnd/>
            <a:tailEnd/>
          </a:ln>
        </p:spPr>
        <p:txBody>
          <a:bodyPr lIns="0" tIns="0" rIns="0" bIns="0" anchor="ctr">
            <a:spAutoFit/>
          </a:bodyPr>
          <a:lstStyle/>
          <a:p>
            <a:pPr>
              <a:defRPr/>
            </a:pPr>
            <a:endParaRPr lang="zh-CN" altLang="en-US" sz="2000">
              <a:effectLst>
                <a:outerShdw blurRad="38100" dist="38100" dir="2700000" algn="tl">
                  <a:srgbClr val="C0C0C0"/>
                </a:outerShdw>
              </a:effectLst>
            </a:endParaRPr>
          </a:p>
        </p:txBody>
      </p:sp>
      <p:sp>
        <p:nvSpPr>
          <p:cNvPr id="742426" name="Text Box 22"/>
          <p:cNvSpPr txBox="1">
            <a:spLocks noChangeArrowheads="1"/>
          </p:cNvSpPr>
          <p:nvPr/>
        </p:nvSpPr>
        <p:spPr bwMode="auto">
          <a:xfrm>
            <a:off x="1600716" y="2028826"/>
            <a:ext cx="9727409" cy="584775"/>
          </a:xfrm>
          <a:prstGeom prst="rect">
            <a:avLst/>
          </a:prstGeom>
          <a:noFill/>
          <a:ln w="12700">
            <a:noFill/>
            <a:miter lim="800000"/>
            <a:headEnd/>
            <a:tailEnd/>
          </a:ln>
        </p:spPr>
        <p:txBody>
          <a:bodyPr>
            <a:spAutoFit/>
          </a:bodyPr>
          <a:lstStyle/>
          <a:p>
            <a:pPr>
              <a:spcBef>
                <a:spcPct val="50000"/>
              </a:spcBef>
              <a:defRPr/>
            </a:pPr>
            <a:r>
              <a:rPr lang="zh-CN" altLang="en-US" sz="1600" dirty="0">
                <a:effectLst>
                  <a:outerShdw blurRad="38100" dist="38100" dir="2700000" algn="tl">
                    <a:srgbClr val="C0C0C0"/>
                  </a:outerShdw>
                </a:effectLst>
              </a:rPr>
              <a:t>如何在正确战略下，完成集团管控模式的转变？管控模式的转变后，各个产业板块仍能快速、稳定发展，同时又能避免潜在的失控风险？怎样确定集团管控的尺度？划分清楚管控界面</a:t>
            </a:r>
          </a:p>
        </p:txBody>
      </p:sp>
    </p:spTree>
    <p:extLst>
      <p:ext uri="{BB962C8B-B14F-4D97-AF65-F5344CB8AC3E}">
        <p14:creationId xmlns:p14="http://schemas.microsoft.com/office/powerpoint/2010/main" val="3887755898"/>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标题 1"/>
          <p:cNvSpPr>
            <a:spLocks noGrp="1"/>
          </p:cNvSpPr>
          <p:nvPr>
            <p:ph type="title" idx="4294967295"/>
          </p:nvPr>
        </p:nvSpPr>
        <p:spPr>
          <a:xfrm>
            <a:off x="72318" y="37053"/>
            <a:ext cx="11726835" cy="598487"/>
          </a:xfrm>
          <a:prstGeom prst="rect">
            <a:avLst/>
          </a:prstGeom>
        </p:spPr>
        <p:txBody>
          <a:bodyPr lIns="91440" tIns="45720" rIns="91440" bIns="45720" anchor="ctr">
            <a:noAutofit/>
          </a:bodyPr>
          <a:lstStyle/>
          <a:p>
            <a:pPr>
              <a:defRPr/>
            </a:pPr>
            <a:r>
              <a:rPr lang="zh-CN" altLang="en-US" sz="3200" b="1" dirty="0">
                <a:solidFill>
                  <a:schemeClr val="bg1"/>
                </a:solidFill>
                <a:effectLst>
                  <a:outerShdw blurRad="38100" dist="38100" dir="2700000" algn="tl">
                    <a:srgbClr val="000000">
                      <a:alpha val="43137"/>
                    </a:srgbClr>
                  </a:outerShdw>
                </a:effectLst>
                <a:latin typeface="+mj-ea"/>
              </a:rPr>
              <a:t>规划过程中，将对项目战略体系进行梳理设计</a:t>
            </a:r>
          </a:p>
        </p:txBody>
      </p:sp>
      <p:pic>
        <p:nvPicPr>
          <p:cNvPr id="71683" name="图片 3"/>
          <p:cNvPicPr>
            <a:picLocks noChangeAspect="1" noChangeArrowheads="1"/>
          </p:cNvPicPr>
          <p:nvPr/>
        </p:nvPicPr>
        <p:blipFill>
          <a:blip r:embed="rId2"/>
          <a:srcRect/>
          <a:stretch>
            <a:fillRect/>
          </a:stretch>
        </p:blipFill>
        <p:spPr bwMode="auto">
          <a:xfrm>
            <a:off x="318581" y="622570"/>
            <a:ext cx="11480572" cy="5826868"/>
          </a:xfrm>
          <a:prstGeom prst="rect">
            <a:avLst/>
          </a:prstGeom>
          <a:noFill/>
          <a:ln w="9525">
            <a:noFill/>
            <a:miter lim="800000"/>
            <a:headEnd/>
            <a:tailEnd/>
          </a:ln>
        </p:spPr>
      </p:pic>
    </p:spTree>
    <p:extLst>
      <p:ext uri="{BB962C8B-B14F-4D97-AF65-F5344CB8AC3E}">
        <p14:creationId xmlns:p14="http://schemas.microsoft.com/office/powerpoint/2010/main" val="355922622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23"/>
          <p:cNvSpPr>
            <a:spLocks noGrp="1" noChangeArrowheads="1"/>
          </p:cNvSpPr>
          <p:nvPr>
            <p:ph type="title" idx="4294967295"/>
          </p:nvPr>
        </p:nvSpPr>
        <p:spPr>
          <a:xfrm>
            <a:off x="0" y="25402"/>
            <a:ext cx="10978273" cy="647700"/>
          </a:xfrm>
          <a:prstGeom prst="rect">
            <a:avLst/>
          </a:prstGeom>
        </p:spPr>
        <p:txBody>
          <a:bodyPr anchor="ctr"/>
          <a:lstStyle/>
          <a:p>
            <a:pPr>
              <a:defRPr/>
            </a:pPr>
            <a:r>
              <a:rPr lang="zh-CN" altLang="en-US" sz="3200" b="1" dirty="0">
                <a:solidFill>
                  <a:schemeClr val="bg1"/>
                </a:solidFill>
                <a:effectLst>
                  <a:outerShdw blurRad="38100" dist="38100" dir="2700000" algn="tl">
                    <a:srgbClr val="C0C0C0"/>
                  </a:outerShdw>
                </a:effectLst>
                <a:latin typeface="+mj-ea"/>
              </a:rPr>
              <a:t>   管控模式的选择</a:t>
            </a:r>
          </a:p>
        </p:txBody>
      </p:sp>
      <p:sp>
        <p:nvSpPr>
          <p:cNvPr id="75779" name="Rectangle 28"/>
          <p:cNvSpPr>
            <a:spLocks noChangeArrowheads="1"/>
          </p:cNvSpPr>
          <p:nvPr/>
        </p:nvSpPr>
        <p:spPr bwMode="auto">
          <a:xfrm>
            <a:off x="451484" y="1162050"/>
            <a:ext cx="3023568" cy="2546350"/>
          </a:xfrm>
          <a:prstGeom prst="rect">
            <a:avLst/>
          </a:prstGeom>
          <a:solidFill>
            <a:srgbClr val="CCFFFF"/>
          </a:solidFill>
          <a:ln w="9525" algn="ctr">
            <a:noFill/>
            <a:miter lim="800000"/>
            <a:headEnd/>
            <a:tailEnd/>
          </a:ln>
        </p:spPr>
        <p:txBody>
          <a:bodyPr/>
          <a:lstStyle/>
          <a:p>
            <a:pPr>
              <a:spcBef>
                <a:spcPts val="600"/>
              </a:spcBef>
            </a:pPr>
            <a:r>
              <a:rPr lang="zh-CN" altLang="en-US" sz="1800" b="1"/>
              <a:t>运营管控型：</a:t>
            </a:r>
          </a:p>
          <a:p>
            <a:pPr>
              <a:spcBef>
                <a:spcPts val="600"/>
              </a:spcBef>
            </a:pPr>
            <a:r>
              <a:rPr lang="zh-CN" altLang="en-US" sz="1800"/>
              <a:t>单一业务</a:t>
            </a:r>
          </a:p>
          <a:p>
            <a:pPr>
              <a:spcBef>
                <a:spcPts val="600"/>
              </a:spcBef>
            </a:pPr>
            <a:r>
              <a:rPr lang="zh-CN" altLang="en-US" sz="1800">
                <a:solidFill>
                  <a:srgbClr val="CC0000"/>
                </a:solidFill>
              </a:rPr>
              <a:t>上是头脑</a:t>
            </a:r>
          </a:p>
          <a:p>
            <a:pPr>
              <a:spcBef>
                <a:spcPts val="600"/>
              </a:spcBef>
            </a:pPr>
            <a:r>
              <a:rPr lang="zh-CN" altLang="en-US" sz="1800">
                <a:solidFill>
                  <a:srgbClr val="CC0000"/>
                </a:solidFill>
              </a:rPr>
              <a:t>下是手脚 </a:t>
            </a:r>
          </a:p>
          <a:p>
            <a:pPr>
              <a:spcBef>
                <a:spcPts val="600"/>
              </a:spcBef>
            </a:pPr>
            <a:endParaRPr lang="zh-CN" altLang="en-US" sz="1800">
              <a:solidFill>
                <a:srgbClr val="CC0000"/>
              </a:solidFill>
            </a:endParaRPr>
          </a:p>
          <a:p>
            <a:r>
              <a:rPr lang="zh-CN" altLang="en-US"/>
              <a:t>中国电信</a:t>
            </a:r>
            <a:endParaRPr lang="en-US" altLang="zh-CN"/>
          </a:p>
          <a:p>
            <a:endParaRPr lang="zh-CN" altLang="en-US"/>
          </a:p>
        </p:txBody>
      </p:sp>
      <p:sp>
        <p:nvSpPr>
          <p:cNvPr id="75780" name="Rectangle 30"/>
          <p:cNvSpPr>
            <a:spLocks noChangeArrowheads="1"/>
          </p:cNvSpPr>
          <p:nvPr/>
        </p:nvSpPr>
        <p:spPr bwMode="auto">
          <a:xfrm>
            <a:off x="4442518" y="1212852"/>
            <a:ext cx="3465279" cy="2498725"/>
          </a:xfrm>
          <a:prstGeom prst="rect">
            <a:avLst/>
          </a:prstGeom>
          <a:solidFill>
            <a:srgbClr val="CCFFFF"/>
          </a:solidFill>
          <a:ln w="9525" algn="ctr">
            <a:noFill/>
            <a:miter lim="800000"/>
            <a:headEnd/>
            <a:tailEnd/>
          </a:ln>
        </p:spPr>
        <p:txBody>
          <a:bodyPr/>
          <a:lstStyle/>
          <a:p>
            <a:pPr>
              <a:spcBef>
                <a:spcPts val="600"/>
              </a:spcBef>
            </a:pPr>
            <a:r>
              <a:rPr lang="zh-CN" altLang="en-US" sz="1800" b="1" dirty="0"/>
              <a:t>战略管控型：</a:t>
            </a:r>
          </a:p>
          <a:p>
            <a:pPr>
              <a:spcBef>
                <a:spcPts val="600"/>
              </a:spcBef>
            </a:pPr>
            <a:r>
              <a:rPr lang="zh-CN" altLang="en-US" sz="1800" dirty="0"/>
              <a:t>相关多元化</a:t>
            </a:r>
          </a:p>
          <a:p>
            <a:pPr>
              <a:spcBef>
                <a:spcPts val="600"/>
              </a:spcBef>
            </a:pPr>
            <a:r>
              <a:rPr lang="zh-CN" altLang="en-US" sz="1800" dirty="0">
                <a:solidFill>
                  <a:srgbClr val="CC0000"/>
                </a:solidFill>
              </a:rPr>
              <a:t>上有大脑</a:t>
            </a:r>
          </a:p>
          <a:p>
            <a:pPr>
              <a:spcBef>
                <a:spcPts val="600"/>
              </a:spcBef>
            </a:pPr>
            <a:r>
              <a:rPr lang="zh-CN" altLang="en-US" sz="1800" dirty="0">
                <a:solidFill>
                  <a:srgbClr val="CC0000"/>
                </a:solidFill>
              </a:rPr>
              <a:t>下有小脑</a:t>
            </a:r>
            <a:r>
              <a:rPr lang="zh-CN" altLang="en-US" dirty="0"/>
              <a:t>　</a:t>
            </a:r>
          </a:p>
          <a:p>
            <a:pPr>
              <a:spcBef>
                <a:spcPts val="600"/>
              </a:spcBef>
            </a:pPr>
            <a:endParaRPr lang="en-US" altLang="zh-CN" dirty="0"/>
          </a:p>
          <a:p>
            <a:pPr>
              <a:spcBef>
                <a:spcPts val="600"/>
              </a:spcBef>
            </a:pPr>
            <a:r>
              <a:rPr lang="zh-CN" altLang="en-US" dirty="0"/>
              <a:t>中粮</a:t>
            </a:r>
          </a:p>
        </p:txBody>
      </p:sp>
      <p:sp>
        <p:nvSpPr>
          <p:cNvPr id="75781" name="Rectangle 31"/>
          <p:cNvSpPr>
            <a:spLocks noChangeArrowheads="1"/>
          </p:cNvSpPr>
          <p:nvPr/>
        </p:nvSpPr>
        <p:spPr bwMode="auto">
          <a:xfrm>
            <a:off x="8683723" y="1214438"/>
            <a:ext cx="2837895" cy="2493962"/>
          </a:xfrm>
          <a:prstGeom prst="rect">
            <a:avLst/>
          </a:prstGeom>
          <a:solidFill>
            <a:srgbClr val="CCFFFF"/>
          </a:solidFill>
          <a:ln w="9525" algn="ctr">
            <a:noFill/>
            <a:miter lim="800000"/>
            <a:headEnd/>
            <a:tailEnd/>
          </a:ln>
        </p:spPr>
        <p:txBody>
          <a:bodyPr/>
          <a:lstStyle/>
          <a:p>
            <a:r>
              <a:rPr lang="zh-CN" altLang="en-US" sz="1800" b="1"/>
              <a:t>财务管控型：</a:t>
            </a:r>
          </a:p>
          <a:p>
            <a:r>
              <a:rPr lang="zh-CN" altLang="en-US" sz="1800"/>
              <a:t>不相关多元化</a:t>
            </a:r>
          </a:p>
          <a:p>
            <a:r>
              <a:rPr lang="zh-CN" altLang="en-US" sz="1800">
                <a:solidFill>
                  <a:srgbClr val="CC0000"/>
                </a:solidFill>
              </a:rPr>
              <a:t>只有头脑</a:t>
            </a:r>
          </a:p>
          <a:p>
            <a:r>
              <a:rPr lang="zh-CN" altLang="en-US" sz="1800">
                <a:solidFill>
                  <a:srgbClr val="CC0000"/>
                </a:solidFill>
              </a:rPr>
              <a:t>没有手脚 </a:t>
            </a:r>
          </a:p>
          <a:p>
            <a:endParaRPr lang="zh-CN" altLang="en-US"/>
          </a:p>
          <a:p>
            <a:r>
              <a:rPr lang="zh-CN" altLang="en-US"/>
              <a:t>中信集团</a:t>
            </a:r>
          </a:p>
        </p:txBody>
      </p:sp>
      <p:sp>
        <p:nvSpPr>
          <p:cNvPr id="747526" name="Rectangle 28"/>
          <p:cNvSpPr>
            <a:spLocks noChangeArrowheads="1"/>
          </p:cNvSpPr>
          <p:nvPr/>
        </p:nvSpPr>
        <p:spPr bwMode="auto">
          <a:xfrm>
            <a:off x="383078" y="4127500"/>
            <a:ext cx="11214764" cy="2033588"/>
          </a:xfrm>
          <a:prstGeom prst="rect">
            <a:avLst/>
          </a:prstGeom>
          <a:solidFill>
            <a:srgbClr val="FFCCFF"/>
          </a:solidFill>
          <a:ln w="9525" algn="ctr">
            <a:noFill/>
            <a:miter lim="800000"/>
            <a:headEnd/>
            <a:tailEnd/>
          </a:ln>
          <a:effectLst>
            <a:prstShdw prst="shdw17" dist="17961" dir="2700000">
              <a:srgbClr val="997A99"/>
            </a:prstShdw>
          </a:effectLst>
        </p:spPr>
        <p:txBody>
          <a:bodyPr lIns="90000" tIns="46800" rIns="90000" bIns="46800" anchor="ctr"/>
          <a:lstStyle/>
          <a:p>
            <a:pPr>
              <a:defRPr/>
            </a:pPr>
            <a:r>
              <a:rPr lang="zh-CN" altLang="en-US" dirty="0">
                <a:effectLst>
                  <a:outerShdw blurRad="38100" dist="38100" dir="2700000" algn="tl">
                    <a:srgbClr val="FFFFFF"/>
                  </a:outerShdw>
                </a:effectLst>
              </a:rPr>
              <a:t>案例分析 ：</a:t>
            </a:r>
            <a:r>
              <a:rPr lang="en-US" altLang="zh-CN" dirty="0">
                <a:effectLst>
                  <a:outerShdw blurRad="38100" dist="38100" dir="2700000" algn="tl">
                    <a:srgbClr val="FFFFFF"/>
                  </a:outerShdw>
                </a:effectLst>
              </a:rPr>
              <a:t>XX</a:t>
            </a:r>
            <a:r>
              <a:rPr lang="zh-CN" altLang="en-US" sz="1800" dirty="0">
                <a:effectLst>
                  <a:outerShdw blurRad="38100" dist="38100" dir="2700000" algn="tl">
                    <a:srgbClr val="FFFFFF"/>
                  </a:outerShdw>
                </a:effectLst>
              </a:rPr>
              <a:t>集团应定位在介于运营管控和战略管控之间，近期考虑管理能力和人员配备问题，更靠近于战略管控的集团化管控模式。</a:t>
            </a:r>
            <a:endParaRPr lang="en-US" altLang="zh-CN" sz="1800" dirty="0">
              <a:effectLst>
                <a:outerShdw blurRad="38100" dist="38100" dir="2700000" algn="tl">
                  <a:srgbClr val="FFFFFF"/>
                </a:outerShdw>
              </a:effectLst>
            </a:endParaRPr>
          </a:p>
          <a:p>
            <a:pPr>
              <a:defRPr/>
            </a:pPr>
            <a:r>
              <a:rPr lang="zh-CN" altLang="en-US" sz="1800" dirty="0">
                <a:effectLst>
                  <a:outerShdw blurRad="38100" dist="38100" dir="2700000" algn="tl">
                    <a:srgbClr val="FFFFFF"/>
                  </a:outerShdw>
                </a:effectLst>
              </a:rPr>
              <a:t>此定位是考虑到即利于集团的监督和控制协调，资源最大化利用，又充分调动下属公司的主观能动性，形成良好的互动，促进集团整合和效益最大化的产生。</a:t>
            </a:r>
            <a:endParaRPr lang="en-US" altLang="zh-CN" sz="1800" dirty="0">
              <a:effectLst>
                <a:outerShdw blurRad="38100" dist="38100" dir="2700000" algn="tl">
                  <a:srgbClr val="FFFFFF"/>
                </a:outerShdw>
              </a:effectLst>
            </a:endParaRPr>
          </a:p>
          <a:p>
            <a:pPr>
              <a:defRPr/>
            </a:pPr>
            <a:r>
              <a:rPr lang="zh-CN" altLang="en-US" sz="1800" dirty="0">
                <a:effectLst>
                  <a:outerShdw blurRad="38100" dist="38100" dir="2700000" algn="tl">
                    <a:srgbClr val="FFFFFF"/>
                  </a:outerShdw>
                </a:effectLst>
              </a:rPr>
              <a:t>针对业务模块采取不同的管控尺度来适应行业管理的需求。精细化工实施精细管理，大力扶植生化制药，炼化业绩导向的原则。</a:t>
            </a:r>
            <a:endParaRPr lang="en-US" altLang="zh-CN" sz="1800" dirty="0">
              <a:effectLst>
                <a:outerShdw blurRad="38100" dist="38100" dir="2700000" algn="tl">
                  <a:srgbClr val="FFFFFF"/>
                </a:outerShdw>
              </a:effectLst>
            </a:endParaRPr>
          </a:p>
        </p:txBody>
      </p:sp>
      <p:sp>
        <p:nvSpPr>
          <p:cNvPr id="75783" name="Oval 34"/>
          <p:cNvSpPr>
            <a:spLocks noChangeArrowheads="1"/>
          </p:cNvSpPr>
          <p:nvPr/>
        </p:nvSpPr>
        <p:spPr bwMode="auto">
          <a:xfrm>
            <a:off x="3379284" y="1371602"/>
            <a:ext cx="1393539" cy="1800225"/>
          </a:xfrm>
          <a:prstGeom prst="ellipse">
            <a:avLst/>
          </a:prstGeom>
          <a:noFill/>
          <a:ln w="38100" algn="ctr">
            <a:solidFill>
              <a:srgbClr val="FF0000"/>
            </a:solidFill>
            <a:prstDash val="sysDot"/>
            <a:round/>
            <a:headEnd/>
            <a:tailEnd/>
          </a:ln>
        </p:spPr>
        <p:txBody>
          <a:bodyPr anchor="ctr"/>
          <a:lstStyle/>
          <a:p>
            <a:r>
              <a:rPr lang="zh-CN" altLang="en-US" sz="1800" b="1"/>
              <a:t>初步</a:t>
            </a:r>
            <a:endParaRPr lang="en-US" altLang="zh-CN" sz="1800" b="1"/>
          </a:p>
          <a:p>
            <a:r>
              <a:rPr lang="zh-CN" altLang="en-US" sz="1800" b="1"/>
              <a:t>判断</a:t>
            </a:r>
          </a:p>
        </p:txBody>
      </p:sp>
    </p:spTree>
    <p:extLst>
      <p:ext uri="{BB962C8B-B14F-4D97-AF65-F5344CB8AC3E}">
        <p14:creationId xmlns:p14="http://schemas.microsoft.com/office/powerpoint/2010/main" val="3965178496"/>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bwMode="auto">
          <a:xfrm>
            <a:off x="112349" y="81128"/>
            <a:ext cx="9347200" cy="53553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defPPr>
              <a:defRPr lang="zh-CN"/>
            </a:defPPr>
            <a:lvl1pPr defTabSz="1244600" eaLnBrk="0" hangingPunct="0">
              <a:lnSpc>
                <a:spcPct val="90000"/>
              </a:lnSpc>
              <a:spcAft>
                <a:spcPct val="35000"/>
              </a:spcAft>
              <a:defRPr sz="3200" b="1">
                <a:solidFill>
                  <a:srgbClr val="FF0000"/>
                </a:solidFill>
                <a:latin typeface="微软雅黑" pitchFamily="34" charset="-122"/>
                <a:ea typeface="微软雅黑" pitchFamily="34" charset="-122"/>
              </a:defRPr>
            </a:lvl1pPr>
            <a:lvl2pPr eaLnBrk="0" hangingPunct="0">
              <a:defRPr sz="3200" b="1">
                <a:solidFill>
                  <a:srgbClr val="FF0000"/>
                </a:solidFill>
                <a:ea typeface="黑体" pitchFamily="2" charset="-122"/>
              </a:defRPr>
            </a:lvl2pPr>
            <a:lvl3pPr eaLnBrk="0" hangingPunct="0">
              <a:defRPr sz="3200" b="1">
                <a:solidFill>
                  <a:srgbClr val="FF0000"/>
                </a:solidFill>
                <a:ea typeface="黑体" pitchFamily="2" charset="-122"/>
              </a:defRPr>
            </a:lvl3pPr>
            <a:lvl4pPr eaLnBrk="0" hangingPunct="0">
              <a:defRPr sz="3200" b="1">
                <a:solidFill>
                  <a:srgbClr val="FF0000"/>
                </a:solidFill>
                <a:ea typeface="黑体" pitchFamily="2" charset="-122"/>
              </a:defRPr>
            </a:lvl4pPr>
            <a:lvl5pPr eaLnBrk="0" hangingPunct="0">
              <a:defRPr sz="3200" b="1">
                <a:solidFill>
                  <a:srgbClr val="FF0000"/>
                </a:solidFill>
                <a:ea typeface="黑体" pitchFamily="2" charset="-122"/>
              </a:defRPr>
            </a:lvl5pPr>
            <a:lvl6pPr marL="457200" fontAlgn="base">
              <a:spcBef>
                <a:spcPct val="0"/>
              </a:spcBef>
              <a:spcAft>
                <a:spcPct val="0"/>
              </a:spcAft>
              <a:defRPr sz="3200" b="1">
                <a:solidFill>
                  <a:srgbClr val="FF0000"/>
                </a:solidFill>
                <a:ea typeface="黑体" pitchFamily="2" charset="-122"/>
              </a:defRPr>
            </a:lvl6pPr>
            <a:lvl7pPr marL="914400" fontAlgn="base">
              <a:spcBef>
                <a:spcPct val="0"/>
              </a:spcBef>
              <a:spcAft>
                <a:spcPct val="0"/>
              </a:spcAft>
              <a:defRPr sz="3200" b="1">
                <a:solidFill>
                  <a:srgbClr val="FF0000"/>
                </a:solidFill>
                <a:ea typeface="黑体" pitchFamily="2" charset="-122"/>
              </a:defRPr>
            </a:lvl7pPr>
            <a:lvl8pPr marL="1371600" fontAlgn="base">
              <a:spcBef>
                <a:spcPct val="0"/>
              </a:spcBef>
              <a:spcAft>
                <a:spcPct val="0"/>
              </a:spcAft>
              <a:defRPr sz="3200" b="1">
                <a:solidFill>
                  <a:srgbClr val="FF0000"/>
                </a:solidFill>
                <a:ea typeface="黑体" pitchFamily="2" charset="-122"/>
              </a:defRPr>
            </a:lvl8pPr>
            <a:lvl9pPr marL="1828800" fontAlgn="base">
              <a:spcBef>
                <a:spcPct val="0"/>
              </a:spcBef>
              <a:spcAft>
                <a:spcPct val="0"/>
              </a:spcAft>
              <a:defRPr sz="3200" b="1">
                <a:solidFill>
                  <a:srgbClr val="FF0000"/>
                </a:solidFill>
                <a:ea typeface="黑体" pitchFamily="2" charset="-122"/>
              </a:defRPr>
            </a:lvl9pPr>
          </a:lstStyle>
          <a:p>
            <a:r>
              <a:rPr lang="zh-CN" altLang="en-US" dirty="0">
                <a:solidFill>
                  <a:schemeClr val="bg1"/>
                </a:solidFill>
              </a:rPr>
              <a:t>常见的三种多组织企业管理模型</a:t>
            </a:r>
          </a:p>
        </p:txBody>
      </p:sp>
      <p:sp>
        <p:nvSpPr>
          <p:cNvPr id="2" name="TextBox 1"/>
          <p:cNvSpPr txBox="1"/>
          <p:nvPr/>
        </p:nvSpPr>
        <p:spPr>
          <a:xfrm>
            <a:off x="335360" y="892314"/>
            <a:ext cx="11521280" cy="400110"/>
          </a:xfrm>
          <a:prstGeom prst="rect">
            <a:avLst/>
          </a:prstGeom>
          <a:noFill/>
        </p:spPr>
        <p:txBody>
          <a:bodyPr wrap="square" rtlCol="0">
            <a:spAutoFit/>
          </a:bodyPr>
          <a:lstStyle/>
          <a:p>
            <a:r>
              <a:rPr lang="zh-CN" altLang="en-US" sz="2000" b="1" dirty="0">
                <a:latin typeface="微软雅黑" pitchFamily="34" charset="-122"/>
                <a:ea typeface="微软雅黑" pitchFamily="34" charset="-122"/>
              </a:rPr>
              <a:t>基于企业发展阶段、规模和产业集中度，目前采用运营管控为主、战略管控为辅的模式居多。</a:t>
            </a:r>
          </a:p>
        </p:txBody>
      </p:sp>
      <p:pic>
        <p:nvPicPr>
          <p:cNvPr id="6072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0732" y="1740088"/>
            <a:ext cx="10430536" cy="488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723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757" y="1755868"/>
            <a:ext cx="11427884"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580716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07236"/>
                                        </p:tgtEl>
                                        <p:attrNameLst>
                                          <p:attrName>style.visibility</p:attrName>
                                        </p:attrNameLst>
                                      </p:cBhvr>
                                      <p:to>
                                        <p:strVal val="visible"/>
                                      </p:to>
                                    </p:set>
                                    <p:anim calcmode="lin" valueType="num">
                                      <p:cBhvr additive="base">
                                        <p:cTn id="7" dur="500" fill="hold"/>
                                        <p:tgtEl>
                                          <p:spTgt spid="607236"/>
                                        </p:tgtEl>
                                        <p:attrNameLst>
                                          <p:attrName>ppt_x</p:attrName>
                                        </p:attrNameLst>
                                      </p:cBhvr>
                                      <p:tavLst>
                                        <p:tav tm="0">
                                          <p:val>
                                            <p:strVal val="#ppt_x"/>
                                          </p:val>
                                        </p:tav>
                                        <p:tav tm="100000">
                                          <p:val>
                                            <p:strVal val="#ppt_x"/>
                                          </p:val>
                                        </p:tav>
                                      </p:tavLst>
                                    </p:anim>
                                    <p:anim calcmode="lin" valueType="num">
                                      <p:cBhvr additive="base">
                                        <p:cTn id="8" dur="500" fill="hold"/>
                                        <p:tgtEl>
                                          <p:spTgt spid="6072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p:cNvSpPr>
            <a:spLocks noGrp="1" noChangeArrowheads="1"/>
          </p:cNvSpPr>
          <p:nvPr>
            <p:ph type="title" idx="4294967295"/>
          </p:nvPr>
        </p:nvSpPr>
        <p:spPr>
          <a:xfrm>
            <a:off x="50936" y="3739"/>
            <a:ext cx="11851921" cy="647700"/>
          </a:xfrm>
          <a:prstGeom prst="rect">
            <a:avLst/>
          </a:prstGeom>
        </p:spPr>
        <p:txBody>
          <a:bodyPr anchor="ctr"/>
          <a:lstStyle/>
          <a:p>
            <a:pPr>
              <a:defRPr/>
            </a:pPr>
            <a:r>
              <a:rPr lang="en-US" altLang="zh-CN" sz="3200" b="1" dirty="0">
                <a:solidFill>
                  <a:schemeClr val="bg1"/>
                </a:solidFill>
                <a:effectLst>
                  <a:outerShdw blurRad="38100" dist="38100" dir="2700000" algn="tl">
                    <a:srgbClr val="000000">
                      <a:alpha val="43137"/>
                    </a:srgbClr>
                  </a:outerShdw>
                </a:effectLst>
                <a:latin typeface="+mj-ea"/>
              </a:rPr>
              <a:t>   </a:t>
            </a:r>
            <a:r>
              <a:rPr lang="zh-CN" altLang="en-US" sz="3200" b="1" dirty="0">
                <a:solidFill>
                  <a:schemeClr val="bg1"/>
                </a:solidFill>
                <a:effectLst>
                  <a:outerShdw blurRad="38100" dist="38100" dir="2700000" algn="tl">
                    <a:srgbClr val="000000">
                      <a:alpha val="43137"/>
                    </a:srgbClr>
                  </a:outerShdw>
                </a:effectLst>
                <a:latin typeface="+mj-ea"/>
              </a:rPr>
              <a:t>最终形成集团管控界面划分</a:t>
            </a:r>
          </a:p>
        </p:txBody>
      </p:sp>
      <p:graphicFrame>
        <p:nvGraphicFramePr>
          <p:cNvPr id="39" name="表格 38"/>
          <p:cNvGraphicFramePr>
            <a:graphicFrameLocks noGrp="1"/>
          </p:cNvGraphicFramePr>
          <p:nvPr/>
        </p:nvGraphicFramePr>
        <p:xfrm>
          <a:off x="830652" y="1169988"/>
          <a:ext cx="10292490" cy="5166912"/>
        </p:xfrm>
        <a:graphic>
          <a:graphicData uri="http://schemas.openxmlformats.org/drawingml/2006/table">
            <a:tbl>
              <a:tblPr/>
              <a:tblGrid>
                <a:gridCol w="697796">
                  <a:extLst>
                    <a:ext uri="{9D8B030D-6E8A-4147-A177-3AD203B41FA5}">
                      <a16:colId xmlns:a16="http://schemas.microsoft.com/office/drawing/2014/main" val="20000"/>
                    </a:ext>
                  </a:extLst>
                </a:gridCol>
                <a:gridCol w="1221144">
                  <a:extLst>
                    <a:ext uri="{9D8B030D-6E8A-4147-A177-3AD203B41FA5}">
                      <a16:colId xmlns:a16="http://schemas.microsoft.com/office/drawing/2014/main" val="20001"/>
                    </a:ext>
                  </a:extLst>
                </a:gridCol>
                <a:gridCol w="2660347">
                  <a:extLst>
                    <a:ext uri="{9D8B030D-6E8A-4147-A177-3AD203B41FA5}">
                      <a16:colId xmlns:a16="http://schemas.microsoft.com/office/drawing/2014/main" val="20002"/>
                    </a:ext>
                  </a:extLst>
                </a:gridCol>
                <a:gridCol w="697796">
                  <a:extLst>
                    <a:ext uri="{9D8B030D-6E8A-4147-A177-3AD203B41FA5}">
                      <a16:colId xmlns:a16="http://schemas.microsoft.com/office/drawing/2014/main" val="20003"/>
                    </a:ext>
                  </a:extLst>
                </a:gridCol>
                <a:gridCol w="828633">
                  <a:extLst>
                    <a:ext uri="{9D8B030D-6E8A-4147-A177-3AD203B41FA5}">
                      <a16:colId xmlns:a16="http://schemas.microsoft.com/office/drawing/2014/main" val="20004"/>
                    </a:ext>
                  </a:extLst>
                </a:gridCol>
                <a:gridCol w="959469">
                  <a:extLst>
                    <a:ext uri="{9D8B030D-6E8A-4147-A177-3AD203B41FA5}">
                      <a16:colId xmlns:a16="http://schemas.microsoft.com/office/drawing/2014/main" val="20005"/>
                    </a:ext>
                  </a:extLst>
                </a:gridCol>
                <a:gridCol w="915856">
                  <a:extLst>
                    <a:ext uri="{9D8B030D-6E8A-4147-A177-3AD203B41FA5}">
                      <a16:colId xmlns:a16="http://schemas.microsoft.com/office/drawing/2014/main" val="20006"/>
                    </a:ext>
                  </a:extLst>
                </a:gridCol>
                <a:gridCol w="785021">
                  <a:extLst>
                    <a:ext uri="{9D8B030D-6E8A-4147-A177-3AD203B41FA5}">
                      <a16:colId xmlns:a16="http://schemas.microsoft.com/office/drawing/2014/main" val="20007"/>
                    </a:ext>
                  </a:extLst>
                </a:gridCol>
                <a:gridCol w="566960">
                  <a:extLst>
                    <a:ext uri="{9D8B030D-6E8A-4147-A177-3AD203B41FA5}">
                      <a16:colId xmlns:a16="http://schemas.microsoft.com/office/drawing/2014/main" val="20008"/>
                    </a:ext>
                  </a:extLst>
                </a:gridCol>
                <a:gridCol w="572655">
                  <a:extLst>
                    <a:ext uri="{9D8B030D-6E8A-4147-A177-3AD203B41FA5}">
                      <a16:colId xmlns:a16="http://schemas.microsoft.com/office/drawing/2014/main" val="20009"/>
                    </a:ext>
                  </a:extLst>
                </a:gridCol>
                <a:gridCol w="386813">
                  <a:extLst>
                    <a:ext uri="{9D8B030D-6E8A-4147-A177-3AD203B41FA5}">
                      <a16:colId xmlns:a16="http://schemas.microsoft.com/office/drawing/2014/main" val="20010"/>
                    </a:ext>
                  </a:extLst>
                </a:gridCol>
              </a:tblGrid>
              <a:tr h="477431">
                <a:tc>
                  <a:txBody>
                    <a:bodyPr/>
                    <a:lstStyle/>
                    <a:p>
                      <a:pPr algn="ctr" fontAlgn="ctr"/>
                      <a:r>
                        <a:rPr lang="zh-CN" altLang="en-US" sz="1200" b="1" i="0" u="none" strike="noStrike" dirty="0">
                          <a:latin typeface="宋体"/>
                        </a:rPr>
                        <a:t>集团功能领域</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a:latin typeface="宋体"/>
                        </a:rPr>
                        <a:t>职能分类</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a:latin typeface="宋体"/>
                        </a:rPr>
                        <a:t>职能详细描述</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a:latin typeface="宋体"/>
                        </a:rPr>
                        <a:t>子公司总经理</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a:latin typeface="宋体"/>
                        </a:rPr>
                        <a:t>集团业务主管部门</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a:latin typeface="宋体"/>
                        </a:rPr>
                        <a:t>集团职能主管部门</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a:latin typeface="宋体"/>
                        </a:rPr>
                        <a:t>集团业务主管总监</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a:latin typeface="宋体"/>
                        </a:rPr>
                        <a:t>集团职能主管总监</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a:latin typeface="宋体"/>
                        </a:rPr>
                        <a:t>集团总裁</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a:latin typeface="宋体"/>
                        </a:rPr>
                        <a:t>集团董事长</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a:latin typeface="宋体"/>
                        </a:rPr>
                        <a:t>备注</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21535">
                <a:tc rowSpan="5">
                  <a:txBody>
                    <a:bodyPr/>
                    <a:lstStyle/>
                    <a:p>
                      <a:pPr algn="ctr" fontAlgn="ctr"/>
                      <a:r>
                        <a:rPr lang="zh-CN" altLang="en-US" sz="1200" b="0" i="0" u="none" strike="noStrike" dirty="0">
                          <a:latin typeface="宋体"/>
                        </a:rPr>
                        <a:t>战略管理</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zh-CN" altLang="en-US" sz="1200" b="0" i="0" u="none" strike="noStrike">
                          <a:latin typeface="宋体"/>
                        </a:rPr>
                        <a:t>战略规划</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latin typeface="宋体"/>
                        </a:rPr>
                        <a:t>中长期发展战略的制定</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提出</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审查</a:t>
                      </a:r>
                      <a:r>
                        <a:rPr lang="en-US" altLang="zh-CN" sz="1200" b="0" i="0" u="none" strike="noStrike">
                          <a:latin typeface="宋体"/>
                        </a:rPr>
                        <a:t>/</a:t>
                      </a:r>
                      <a:r>
                        <a:rPr lang="zh-CN" altLang="en-US" sz="1200" b="0" i="0" u="none" strike="noStrike">
                          <a:latin typeface="宋体"/>
                        </a:rPr>
                        <a:t>提出</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审查</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审查</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审查</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批准</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1535">
                <a:tc vMerge="1">
                  <a:txBody>
                    <a:bodyPr/>
                    <a:lstStyle/>
                    <a:p>
                      <a:endParaRPr lang="zh-CN" altLang="en-US"/>
                    </a:p>
                  </a:txBody>
                  <a:tcPr/>
                </a:tc>
                <a:tc vMerge="1">
                  <a:txBody>
                    <a:bodyPr/>
                    <a:lstStyle/>
                    <a:p>
                      <a:endParaRPr lang="zh-CN" altLang="en-US"/>
                    </a:p>
                  </a:txBody>
                  <a:tcPr/>
                </a:tc>
                <a:tc>
                  <a:txBody>
                    <a:bodyPr/>
                    <a:lstStyle/>
                    <a:p>
                      <a:pPr algn="l" fontAlgn="ctr"/>
                      <a:r>
                        <a:rPr lang="zh-CN" altLang="en-US" sz="1200" b="0" i="0" u="none" strike="noStrike">
                          <a:latin typeface="宋体"/>
                        </a:rPr>
                        <a:t>战略实施效果的监控与改进</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提出</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审查</a:t>
                      </a:r>
                      <a:r>
                        <a:rPr lang="en-US" altLang="zh-CN" sz="1200" b="0" i="0" u="none" strike="noStrike">
                          <a:latin typeface="宋体"/>
                        </a:rPr>
                        <a:t>/</a:t>
                      </a:r>
                      <a:r>
                        <a:rPr lang="zh-CN" altLang="en-US" sz="1200" b="0" i="0" u="none" strike="noStrike">
                          <a:latin typeface="宋体"/>
                        </a:rPr>
                        <a:t>提出</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审查</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批准</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79996">
                <a:tc vMerge="1">
                  <a:txBody>
                    <a:bodyPr/>
                    <a:lstStyle/>
                    <a:p>
                      <a:endParaRPr lang="zh-CN" altLang="en-US"/>
                    </a:p>
                  </a:txBody>
                  <a:tcPr/>
                </a:tc>
                <a:tc rowSpan="3">
                  <a:txBody>
                    <a:bodyPr/>
                    <a:lstStyle/>
                    <a:p>
                      <a:pPr algn="ctr" fontAlgn="ctr"/>
                      <a:r>
                        <a:rPr lang="zh-CN" altLang="en-US" sz="1200" b="0" i="0" u="none" strike="noStrike">
                          <a:latin typeface="宋体"/>
                        </a:rPr>
                        <a:t>行业研究</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latin typeface="宋体"/>
                        </a:rPr>
                        <a:t>所处行业的政治、经济、技术等因素进行研究和跟踪</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提出</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备案</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审查</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批准</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79996">
                <a:tc vMerge="1">
                  <a:txBody>
                    <a:bodyPr/>
                    <a:lstStyle/>
                    <a:p>
                      <a:endParaRPr lang="zh-CN" altLang="en-US"/>
                    </a:p>
                  </a:txBody>
                  <a:tcPr/>
                </a:tc>
                <a:tc vMerge="1">
                  <a:txBody>
                    <a:bodyPr/>
                    <a:lstStyle/>
                    <a:p>
                      <a:endParaRPr lang="zh-CN" altLang="en-US"/>
                    </a:p>
                  </a:txBody>
                  <a:tcPr/>
                </a:tc>
                <a:tc>
                  <a:txBody>
                    <a:bodyPr/>
                    <a:lstStyle/>
                    <a:p>
                      <a:pPr algn="l" fontAlgn="ctr"/>
                      <a:r>
                        <a:rPr lang="zh-CN" altLang="en-US" sz="1200" b="0" i="0" u="none" strike="noStrike">
                          <a:latin typeface="宋体"/>
                        </a:rPr>
                        <a:t>所在市场的重大变化和竞争对手的状况进行分析和跟踪</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提出</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备案</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审查</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批准</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21535">
                <a:tc vMerge="1">
                  <a:txBody>
                    <a:bodyPr/>
                    <a:lstStyle/>
                    <a:p>
                      <a:endParaRPr lang="zh-CN" altLang="en-US"/>
                    </a:p>
                  </a:txBody>
                  <a:tcPr/>
                </a:tc>
                <a:tc vMerge="1">
                  <a:txBody>
                    <a:bodyPr/>
                    <a:lstStyle/>
                    <a:p>
                      <a:endParaRPr lang="zh-CN" altLang="en-US"/>
                    </a:p>
                  </a:txBody>
                  <a:tcPr/>
                </a:tc>
                <a:tc>
                  <a:txBody>
                    <a:bodyPr/>
                    <a:lstStyle/>
                    <a:p>
                      <a:pPr algn="l" fontAlgn="ctr"/>
                      <a:r>
                        <a:rPr lang="zh-CN" altLang="en-US" sz="1200" b="0" i="0" u="none" strike="noStrike">
                          <a:latin typeface="宋体"/>
                        </a:rPr>
                        <a:t>已有行业的新业务的可行性研究</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提出</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审查</a:t>
                      </a:r>
                      <a:r>
                        <a:rPr lang="en-US" altLang="zh-CN" sz="1200" b="0" i="0" u="none" strike="noStrike">
                          <a:latin typeface="宋体"/>
                        </a:rPr>
                        <a:t>/</a:t>
                      </a:r>
                      <a:r>
                        <a:rPr lang="zh-CN" altLang="en-US" sz="1200" b="0" i="0" u="none" strike="noStrike">
                          <a:latin typeface="宋体"/>
                        </a:rPr>
                        <a:t>提出</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审查</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审查</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批准</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21535">
                <a:tc rowSpan="6">
                  <a:txBody>
                    <a:bodyPr/>
                    <a:lstStyle/>
                    <a:p>
                      <a:pPr algn="ctr" fontAlgn="ctr"/>
                      <a:r>
                        <a:rPr lang="zh-CN" altLang="en-US" sz="1200" b="0" i="0" u="none" strike="noStrike">
                          <a:latin typeface="宋体"/>
                        </a:rPr>
                        <a:t>投资管理</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zh-CN" altLang="en-US" sz="1200" b="0" i="0" u="none" strike="noStrike">
                          <a:latin typeface="宋体"/>
                        </a:rPr>
                        <a:t>收购与兼并</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dirty="0">
                          <a:latin typeface="宋体"/>
                        </a:rPr>
                        <a:t>收购目标的选择、审慎调查</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提出</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审查</a:t>
                      </a:r>
                      <a:r>
                        <a:rPr lang="en-US" altLang="zh-CN" sz="1200" b="0" i="0" u="none" strike="noStrike">
                          <a:latin typeface="宋体"/>
                        </a:rPr>
                        <a:t>/</a:t>
                      </a:r>
                      <a:r>
                        <a:rPr lang="zh-CN" altLang="en-US" sz="1200" b="0" i="0" u="none" strike="noStrike">
                          <a:latin typeface="宋体"/>
                        </a:rPr>
                        <a:t>提出</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审查</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审查</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批准</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21535">
                <a:tc vMerge="1">
                  <a:txBody>
                    <a:bodyPr/>
                    <a:lstStyle/>
                    <a:p>
                      <a:endParaRPr lang="zh-CN" altLang="en-US"/>
                    </a:p>
                  </a:txBody>
                  <a:tcPr/>
                </a:tc>
                <a:tc vMerge="1">
                  <a:txBody>
                    <a:bodyPr/>
                    <a:lstStyle/>
                    <a:p>
                      <a:endParaRPr lang="zh-CN" altLang="en-US"/>
                    </a:p>
                  </a:txBody>
                  <a:tcPr/>
                </a:tc>
                <a:tc>
                  <a:txBody>
                    <a:bodyPr/>
                    <a:lstStyle/>
                    <a:p>
                      <a:pPr algn="l" fontAlgn="ctr"/>
                      <a:r>
                        <a:rPr lang="zh-CN" altLang="en-US" sz="1200" b="0" i="0" u="none" strike="noStrike">
                          <a:latin typeface="宋体"/>
                        </a:rPr>
                        <a:t>收购目标的确定与收购方案设计</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提出</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审查</a:t>
                      </a:r>
                      <a:r>
                        <a:rPr lang="en-US" altLang="zh-CN" sz="1200" b="0" i="0" u="none" strike="noStrike">
                          <a:latin typeface="宋体"/>
                        </a:rPr>
                        <a:t>/</a:t>
                      </a:r>
                      <a:r>
                        <a:rPr lang="zh-CN" altLang="en-US" sz="1200" b="0" i="0" u="none" strike="noStrike">
                          <a:latin typeface="宋体"/>
                        </a:rPr>
                        <a:t>提出</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审查</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审查</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审查</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批准</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21535">
                <a:tc vMerge="1">
                  <a:txBody>
                    <a:bodyPr/>
                    <a:lstStyle/>
                    <a:p>
                      <a:endParaRPr lang="zh-CN" altLang="en-US"/>
                    </a:p>
                  </a:txBody>
                  <a:tcPr/>
                </a:tc>
                <a:tc vMerge="1">
                  <a:txBody>
                    <a:bodyPr/>
                    <a:lstStyle/>
                    <a:p>
                      <a:endParaRPr lang="zh-CN" altLang="en-US"/>
                    </a:p>
                  </a:txBody>
                  <a:tcPr/>
                </a:tc>
                <a:tc>
                  <a:txBody>
                    <a:bodyPr/>
                    <a:lstStyle/>
                    <a:p>
                      <a:pPr algn="l" fontAlgn="ctr"/>
                      <a:r>
                        <a:rPr lang="zh-CN" altLang="en-US" sz="1200" b="0" i="0" u="none" strike="noStrike">
                          <a:latin typeface="宋体"/>
                        </a:rPr>
                        <a:t>收购目标企业产权转移后的整合</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提出</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审查</a:t>
                      </a:r>
                      <a:r>
                        <a:rPr lang="en-US" altLang="zh-CN" sz="1200" b="0" i="0" u="none" strike="noStrike">
                          <a:latin typeface="宋体"/>
                        </a:rPr>
                        <a:t>/</a:t>
                      </a:r>
                      <a:r>
                        <a:rPr lang="zh-CN" altLang="en-US" sz="1200" b="0" i="0" u="none" strike="noStrike">
                          <a:latin typeface="宋体"/>
                        </a:rPr>
                        <a:t>提出</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审查</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审查</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批准</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21535">
                <a:tc vMerge="1">
                  <a:txBody>
                    <a:bodyPr/>
                    <a:lstStyle/>
                    <a:p>
                      <a:endParaRPr lang="zh-CN" altLang="en-US"/>
                    </a:p>
                  </a:txBody>
                  <a:tcPr/>
                </a:tc>
                <a:tc rowSpan="3">
                  <a:txBody>
                    <a:bodyPr/>
                    <a:lstStyle/>
                    <a:p>
                      <a:pPr algn="ctr" fontAlgn="ctr"/>
                      <a:r>
                        <a:rPr lang="zh-CN" altLang="en-US" sz="1200" b="0" i="0" u="none" strike="noStrike">
                          <a:latin typeface="宋体"/>
                        </a:rPr>
                        <a:t>直接投资管理</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latin typeface="宋体"/>
                        </a:rPr>
                        <a:t>新建项目的立项、可行性研究</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提出</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审查</a:t>
                      </a:r>
                      <a:r>
                        <a:rPr lang="en-US" altLang="zh-CN" sz="1200" b="0" i="0" u="none" strike="noStrike">
                          <a:latin typeface="宋体"/>
                        </a:rPr>
                        <a:t>/</a:t>
                      </a:r>
                      <a:r>
                        <a:rPr lang="zh-CN" altLang="en-US" sz="1200" b="0" i="0" u="none" strike="noStrike">
                          <a:latin typeface="宋体"/>
                        </a:rPr>
                        <a:t>提出</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审查</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审查</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批准</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56250">
                <a:tc vMerge="1">
                  <a:txBody>
                    <a:bodyPr/>
                    <a:lstStyle/>
                    <a:p>
                      <a:endParaRPr lang="zh-CN" altLang="en-US"/>
                    </a:p>
                  </a:txBody>
                  <a:tcPr/>
                </a:tc>
                <a:tc vMerge="1">
                  <a:txBody>
                    <a:bodyPr/>
                    <a:lstStyle/>
                    <a:p>
                      <a:endParaRPr lang="zh-CN" altLang="en-US"/>
                    </a:p>
                  </a:txBody>
                  <a:tcPr/>
                </a:tc>
                <a:tc>
                  <a:txBody>
                    <a:bodyPr/>
                    <a:lstStyle/>
                    <a:p>
                      <a:pPr algn="l" fontAlgn="ctr"/>
                      <a:r>
                        <a:rPr lang="zh-CN" altLang="en-US" sz="1200" b="0" i="0" u="none" strike="noStrike">
                          <a:latin typeface="宋体"/>
                        </a:rPr>
                        <a:t>技改、技措项目的立项、可行性研究（限额以上投资）</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提出</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审查</a:t>
                      </a:r>
                      <a:r>
                        <a:rPr lang="en-US" altLang="zh-CN" sz="1200" b="0" i="0" u="none" strike="noStrike">
                          <a:latin typeface="宋体"/>
                        </a:rPr>
                        <a:t>/</a:t>
                      </a:r>
                      <a:r>
                        <a:rPr lang="zh-CN" altLang="en-US" sz="1200" b="0" i="0" u="none" strike="noStrike">
                          <a:latin typeface="宋体"/>
                        </a:rPr>
                        <a:t>提出</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审查</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latin typeface="宋体"/>
                        </a:rPr>
                        <a:t>审查</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批准</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70253">
                <a:tc vMerge="1">
                  <a:txBody>
                    <a:bodyPr/>
                    <a:lstStyle/>
                    <a:p>
                      <a:endParaRPr lang="zh-CN" altLang="en-US"/>
                    </a:p>
                  </a:txBody>
                  <a:tcPr/>
                </a:tc>
                <a:tc vMerge="1">
                  <a:txBody>
                    <a:bodyPr/>
                    <a:lstStyle/>
                    <a:p>
                      <a:endParaRPr lang="zh-CN" altLang="en-US"/>
                    </a:p>
                  </a:txBody>
                  <a:tcPr/>
                </a:tc>
                <a:tc>
                  <a:txBody>
                    <a:bodyPr/>
                    <a:lstStyle/>
                    <a:p>
                      <a:pPr algn="l" fontAlgn="ctr"/>
                      <a:r>
                        <a:rPr lang="zh-CN" altLang="en-US" sz="1200" b="0" i="0" u="none" strike="noStrike">
                          <a:latin typeface="宋体"/>
                        </a:rPr>
                        <a:t>技改、技措项目的立项、可行性研究（限额以下投资）</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提出</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备案</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批准</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33845">
                <a:tc rowSpan="4">
                  <a:txBody>
                    <a:bodyPr/>
                    <a:lstStyle/>
                    <a:p>
                      <a:pPr algn="ctr" fontAlgn="ctr"/>
                      <a:r>
                        <a:rPr lang="zh-CN" altLang="en-US" sz="1200" b="0" i="0" u="none" strike="noStrike">
                          <a:latin typeface="宋体"/>
                        </a:rPr>
                        <a:t>经营计划管理</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zh-CN" altLang="en-US" sz="1200" b="0" i="0" u="none" strike="noStrike">
                          <a:latin typeface="宋体"/>
                        </a:rPr>
                        <a:t>计划制订</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latin typeface="宋体"/>
                        </a:rPr>
                        <a:t>年度经营计划的编制</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提出</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latin typeface="宋体"/>
                        </a:rPr>
                        <a:t>审查</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审查</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审查</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批准</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33845">
                <a:tc vMerge="1">
                  <a:txBody>
                    <a:bodyPr/>
                    <a:lstStyle/>
                    <a:p>
                      <a:endParaRPr lang="zh-CN" altLang="en-US"/>
                    </a:p>
                  </a:txBody>
                  <a:tcPr/>
                </a:tc>
                <a:tc vMerge="1">
                  <a:txBody>
                    <a:bodyPr/>
                    <a:lstStyle/>
                    <a:p>
                      <a:endParaRPr lang="zh-CN" altLang="en-US"/>
                    </a:p>
                  </a:txBody>
                  <a:tcPr/>
                </a:tc>
                <a:tc>
                  <a:txBody>
                    <a:bodyPr/>
                    <a:lstStyle/>
                    <a:p>
                      <a:pPr algn="l" fontAlgn="ctr"/>
                      <a:r>
                        <a:rPr lang="zh-CN" altLang="en-US" sz="1200" b="0" i="0" u="none" strike="noStrike">
                          <a:latin typeface="宋体"/>
                        </a:rPr>
                        <a:t>季度、月度经营计划的编制</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提出</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备案</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批准</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33845">
                <a:tc vMerge="1">
                  <a:txBody>
                    <a:bodyPr/>
                    <a:lstStyle/>
                    <a:p>
                      <a:endParaRPr lang="zh-CN" altLang="en-US"/>
                    </a:p>
                  </a:txBody>
                  <a:tcPr/>
                </a:tc>
                <a:tc>
                  <a:txBody>
                    <a:bodyPr/>
                    <a:lstStyle/>
                    <a:p>
                      <a:pPr algn="ctr" fontAlgn="ctr"/>
                      <a:r>
                        <a:rPr lang="zh-CN" altLang="en-US" sz="1200" b="0" i="0" u="none" strike="noStrike">
                          <a:latin typeface="宋体"/>
                        </a:rPr>
                        <a:t>计划执行分析</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latin typeface="宋体"/>
                        </a:rPr>
                        <a:t>经营计划执行情况的分析与评估</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提出</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审查</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批准</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审查</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33845">
                <a:tc vMerge="1">
                  <a:txBody>
                    <a:bodyPr/>
                    <a:lstStyle/>
                    <a:p>
                      <a:endParaRPr lang="zh-CN" altLang="en-US"/>
                    </a:p>
                  </a:txBody>
                  <a:tcPr/>
                </a:tc>
                <a:tc>
                  <a:txBody>
                    <a:bodyPr/>
                    <a:lstStyle/>
                    <a:p>
                      <a:pPr algn="ctr" fontAlgn="ctr"/>
                      <a:r>
                        <a:rPr lang="zh-CN" altLang="en-US" sz="1200" b="0" i="0" u="none" strike="noStrike">
                          <a:latin typeface="宋体"/>
                        </a:rPr>
                        <a:t>统计管理</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latin typeface="宋体"/>
                        </a:rPr>
                        <a:t>产品、产量、营业收入统计</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批准</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备案</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备案</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latin typeface="宋体"/>
                        </a:rPr>
                        <a:t>　</a:t>
                      </a:r>
                    </a:p>
                  </a:txBody>
                  <a:tcPr marL="7291" marR="7291" marT="59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
        <p:nvSpPr>
          <p:cNvPr id="40" name="TextBox 236"/>
          <p:cNvSpPr txBox="1">
            <a:spLocks noChangeArrowheads="1"/>
          </p:cNvSpPr>
          <p:nvPr/>
        </p:nvSpPr>
        <p:spPr bwMode="auto">
          <a:xfrm rot="-1813951">
            <a:off x="10074776" y="4936223"/>
            <a:ext cx="1111202" cy="646331"/>
          </a:xfrm>
          <a:prstGeom prst="rect">
            <a:avLst/>
          </a:prstGeom>
          <a:noFill/>
          <a:ln w="38100">
            <a:solidFill>
              <a:srgbClr val="FF0000"/>
            </a:solidFill>
            <a:miter lim="800000"/>
            <a:headEnd/>
            <a:tailEnd/>
          </a:ln>
        </p:spPr>
        <p:txBody>
          <a:bodyPr wrap="none">
            <a:spAutoFit/>
          </a:bodyPr>
          <a:lstStyle/>
          <a:p>
            <a:pPr>
              <a:defRPr/>
            </a:pPr>
            <a:r>
              <a:rPr lang="zh-CN" altLang="en-US" sz="3600" b="1" dirty="0">
                <a:solidFill>
                  <a:srgbClr val="FF0000"/>
                </a:solidFill>
                <a:effectLst>
                  <a:outerShdw blurRad="38100" dist="38100" dir="2700000" algn="tl">
                    <a:srgbClr val="C0C0C0"/>
                  </a:outerShdw>
                </a:effectLst>
                <a:latin typeface="黑体" pitchFamily="2" charset="-122"/>
                <a:ea typeface="黑体" pitchFamily="2" charset="-122"/>
              </a:rPr>
              <a:t>示例</a:t>
            </a:r>
          </a:p>
        </p:txBody>
      </p:sp>
    </p:spTree>
    <p:extLst>
      <p:ext uri="{BB962C8B-B14F-4D97-AF65-F5344CB8AC3E}">
        <p14:creationId xmlns:p14="http://schemas.microsoft.com/office/powerpoint/2010/main" val="3718218384"/>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2"/>
          <p:cNvSpPr>
            <a:spLocks noGrp="1"/>
          </p:cNvSpPr>
          <p:nvPr>
            <p:ph type="title" idx="4294967295"/>
          </p:nvPr>
        </p:nvSpPr>
        <p:spPr>
          <a:xfrm>
            <a:off x="207155" y="76288"/>
            <a:ext cx="11578296" cy="585788"/>
          </a:xfrm>
          <a:prstGeom prst="rect">
            <a:avLst/>
          </a:prstGeom>
        </p:spPr>
        <p:txBody>
          <a:bodyPr anchor="ctr"/>
          <a:lstStyle/>
          <a:p>
            <a:pPr>
              <a:defRPr/>
            </a:pPr>
            <a:r>
              <a:rPr lang="zh-CN" altLang="en-US" sz="2400" b="1" dirty="0">
                <a:solidFill>
                  <a:schemeClr val="bg1"/>
                </a:solidFill>
                <a:effectLst>
                  <a:outerShdw blurRad="38100" dist="38100" dir="2700000" algn="tl">
                    <a:srgbClr val="C0C0C0"/>
                  </a:outerShdw>
                </a:effectLst>
                <a:latin typeface="+mj-ea"/>
              </a:rPr>
              <a:t>依据逻辑关系给出流程分类树，然后以此作为划分一、二、三级流程的标准</a:t>
            </a:r>
            <a:r>
              <a:rPr lang="en-US" altLang="zh-CN" sz="2400" b="1" dirty="0">
                <a:solidFill>
                  <a:schemeClr val="bg1"/>
                </a:solidFill>
                <a:effectLst>
                  <a:outerShdw blurRad="38100" dist="38100" dir="2700000" algn="tl">
                    <a:srgbClr val="C0C0C0"/>
                  </a:outerShdw>
                </a:effectLst>
                <a:latin typeface="+mj-ea"/>
              </a:rPr>
              <a:t>…</a:t>
            </a:r>
            <a:endParaRPr lang="zh-CN" altLang="en-US" sz="2400" b="1" dirty="0">
              <a:solidFill>
                <a:schemeClr val="bg1"/>
              </a:solidFill>
              <a:effectLst>
                <a:outerShdw blurRad="38100" dist="38100" dir="2700000" algn="tl">
                  <a:srgbClr val="C0C0C0"/>
                </a:outerShdw>
              </a:effectLst>
              <a:latin typeface="+mj-ea"/>
            </a:endParaRPr>
          </a:p>
        </p:txBody>
      </p:sp>
      <p:sp>
        <p:nvSpPr>
          <p:cNvPr id="86019" name="Text Box 8"/>
          <p:cNvSpPr txBox="1">
            <a:spLocks noChangeArrowheads="1"/>
          </p:cNvSpPr>
          <p:nvPr/>
        </p:nvSpPr>
        <p:spPr bwMode="auto">
          <a:xfrm>
            <a:off x="317652" y="3732273"/>
            <a:ext cx="1536216" cy="466725"/>
          </a:xfrm>
          <a:prstGeom prst="rect">
            <a:avLst/>
          </a:prstGeom>
          <a:noFill/>
          <a:ln w="9525">
            <a:solidFill>
              <a:schemeClr val="tx1"/>
            </a:solidFill>
            <a:miter lim="800000"/>
            <a:headEnd/>
            <a:tailEnd/>
          </a:ln>
        </p:spPr>
        <p:txBody>
          <a:bodyPr>
            <a:spAutoFit/>
          </a:bodyPr>
          <a:lstStyle/>
          <a:p>
            <a:pPr>
              <a:spcBef>
                <a:spcPct val="50000"/>
              </a:spcBef>
            </a:pPr>
            <a:r>
              <a:rPr lang="zh-CN" altLang="en-US" sz="1200">
                <a:latin typeface="宋体" pitchFamily="2" charset="-122"/>
              </a:rPr>
              <a:t>某公司核心业务流程</a:t>
            </a:r>
          </a:p>
        </p:txBody>
      </p:sp>
      <p:sp>
        <p:nvSpPr>
          <p:cNvPr id="86020" name="Text Box 9"/>
          <p:cNvSpPr txBox="1">
            <a:spLocks noChangeArrowheads="1"/>
          </p:cNvSpPr>
          <p:nvPr/>
        </p:nvSpPr>
        <p:spPr bwMode="auto">
          <a:xfrm>
            <a:off x="2334669" y="1968560"/>
            <a:ext cx="2302369" cy="284163"/>
          </a:xfrm>
          <a:prstGeom prst="rect">
            <a:avLst/>
          </a:prstGeom>
          <a:noFill/>
          <a:ln w="9525">
            <a:solidFill>
              <a:schemeClr val="tx1"/>
            </a:solidFill>
            <a:miter lim="800000"/>
            <a:headEnd/>
            <a:tailEnd/>
          </a:ln>
        </p:spPr>
        <p:txBody>
          <a:bodyPr>
            <a:spAutoFit/>
          </a:bodyPr>
          <a:lstStyle/>
          <a:p>
            <a:pPr>
              <a:spcBef>
                <a:spcPct val="50000"/>
              </a:spcBef>
            </a:pPr>
            <a:r>
              <a:rPr lang="en-US" altLang="zh-CN" sz="1200">
                <a:latin typeface="宋体" pitchFamily="2" charset="-122"/>
              </a:rPr>
              <a:t>1.</a:t>
            </a:r>
            <a:r>
              <a:rPr lang="zh-CN" altLang="en-US" sz="1200">
                <a:latin typeface="宋体" pitchFamily="2" charset="-122"/>
              </a:rPr>
              <a:t>营销管理流程</a:t>
            </a:r>
          </a:p>
        </p:txBody>
      </p:sp>
      <p:sp>
        <p:nvSpPr>
          <p:cNvPr id="86021" name="Text Box 10"/>
          <p:cNvSpPr txBox="1">
            <a:spLocks noChangeArrowheads="1"/>
          </p:cNvSpPr>
          <p:nvPr/>
        </p:nvSpPr>
        <p:spPr bwMode="auto">
          <a:xfrm>
            <a:off x="2334669" y="2884546"/>
            <a:ext cx="2302369" cy="284162"/>
          </a:xfrm>
          <a:prstGeom prst="rect">
            <a:avLst/>
          </a:prstGeom>
          <a:noFill/>
          <a:ln w="9525">
            <a:solidFill>
              <a:schemeClr val="tx1"/>
            </a:solidFill>
            <a:miter lim="800000"/>
            <a:headEnd/>
            <a:tailEnd/>
          </a:ln>
        </p:spPr>
        <p:txBody>
          <a:bodyPr>
            <a:spAutoFit/>
          </a:bodyPr>
          <a:lstStyle/>
          <a:p>
            <a:pPr>
              <a:spcBef>
                <a:spcPct val="50000"/>
              </a:spcBef>
            </a:pPr>
            <a:r>
              <a:rPr lang="en-US" altLang="zh-CN" sz="1200">
                <a:latin typeface="宋体" pitchFamily="2" charset="-122"/>
              </a:rPr>
              <a:t>2.</a:t>
            </a:r>
            <a:r>
              <a:rPr lang="zh-CN" altLang="en-US" sz="1200">
                <a:latin typeface="宋体" pitchFamily="2" charset="-122"/>
              </a:rPr>
              <a:t>采购管理流程</a:t>
            </a:r>
          </a:p>
        </p:txBody>
      </p:sp>
      <p:sp>
        <p:nvSpPr>
          <p:cNvPr id="86022" name="Text Box 11"/>
          <p:cNvSpPr txBox="1">
            <a:spLocks noChangeArrowheads="1"/>
          </p:cNvSpPr>
          <p:nvPr/>
        </p:nvSpPr>
        <p:spPr bwMode="auto">
          <a:xfrm>
            <a:off x="2334669" y="4826060"/>
            <a:ext cx="2302369" cy="284163"/>
          </a:xfrm>
          <a:prstGeom prst="rect">
            <a:avLst/>
          </a:prstGeom>
          <a:noFill/>
          <a:ln w="9525">
            <a:solidFill>
              <a:schemeClr val="tx1"/>
            </a:solidFill>
            <a:miter lim="800000"/>
            <a:headEnd/>
            <a:tailEnd/>
          </a:ln>
        </p:spPr>
        <p:txBody>
          <a:bodyPr>
            <a:spAutoFit/>
          </a:bodyPr>
          <a:lstStyle/>
          <a:p>
            <a:pPr>
              <a:spcBef>
                <a:spcPct val="50000"/>
              </a:spcBef>
            </a:pPr>
            <a:r>
              <a:rPr lang="en-US" altLang="zh-CN" sz="1200">
                <a:latin typeface="宋体" pitchFamily="2" charset="-122"/>
              </a:rPr>
              <a:t>4.</a:t>
            </a:r>
            <a:r>
              <a:rPr lang="zh-CN" altLang="en-US" sz="1200">
                <a:latin typeface="宋体" pitchFamily="2" charset="-122"/>
              </a:rPr>
              <a:t>基础保障流程</a:t>
            </a:r>
          </a:p>
        </p:txBody>
      </p:sp>
      <p:sp>
        <p:nvSpPr>
          <p:cNvPr id="86023" name="Text Box 12"/>
          <p:cNvSpPr txBox="1">
            <a:spLocks noChangeArrowheads="1"/>
          </p:cNvSpPr>
          <p:nvPr/>
        </p:nvSpPr>
        <p:spPr bwMode="auto">
          <a:xfrm>
            <a:off x="2334669" y="5646796"/>
            <a:ext cx="2302369" cy="284162"/>
          </a:xfrm>
          <a:prstGeom prst="rect">
            <a:avLst/>
          </a:prstGeom>
          <a:noFill/>
          <a:ln w="9525">
            <a:solidFill>
              <a:schemeClr val="tx1"/>
            </a:solidFill>
            <a:miter lim="800000"/>
            <a:headEnd/>
            <a:tailEnd/>
          </a:ln>
        </p:spPr>
        <p:txBody>
          <a:bodyPr>
            <a:spAutoFit/>
          </a:bodyPr>
          <a:lstStyle/>
          <a:p>
            <a:pPr>
              <a:spcBef>
                <a:spcPct val="50000"/>
              </a:spcBef>
            </a:pPr>
            <a:r>
              <a:rPr lang="en-US" altLang="zh-CN" sz="1200">
                <a:latin typeface="宋体" pitchFamily="2" charset="-122"/>
              </a:rPr>
              <a:t>6.</a:t>
            </a:r>
            <a:r>
              <a:rPr lang="zh-CN" altLang="en-US" sz="1200">
                <a:latin typeface="宋体" pitchFamily="2" charset="-122"/>
              </a:rPr>
              <a:t>财务管理流程</a:t>
            </a:r>
          </a:p>
        </p:txBody>
      </p:sp>
      <p:sp>
        <p:nvSpPr>
          <p:cNvPr id="86024" name="Text Box 13"/>
          <p:cNvSpPr txBox="1">
            <a:spLocks noChangeArrowheads="1"/>
          </p:cNvSpPr>
          <p:nvPr/>
        </p:nvSpPr>
        <p:spPr bwMode="auto">
          <a:xfrm>
            <a:off x="2334669" y="5316596"/>
            <a:ext cx="2302369" cy="284162"/>
          </a:xfrm>
          <a:prstGeom prst="rect">
            <a:avLst/>
          </a:prstGeom>
          <a:noFill/>
          <a:ln w="9525">
            <a:solidFill>
              <a:schemeClr val="tx1"/>
            </a:solidFill>
            <a:miter lim="800000"/>
            <a:headEnd/>
            <a:tailEnd/>
          </a:ln>
        </p:spPr>
        <p:txBody>
          <a:bodyPr>
            <a:spAutoFit/>
          </a:bodyPr>
          <a:lstStyle/>
          <a:p>
            <a:pPr>
              <a:spcBef>
                <a:spcPct val="50000"/>
              </a:spcBef>
            </a:pPr>
            <a:r>
              <a:rPr lang="en-US" altLang="zh-CN" sz="1200">
                <a:latin typeface="宋体" pitchFamily="2" charset="-122"/>
              </a:rPr>
              <a:t>5.</a:t>
            </a:r>
            <a:r>
              <a:rPr lang="zh-CN" altLang="en-US" sz="1200">
                <a:latin typeface="宋体" pitchFamily="2" charset="-122"/>
              </a:rPr>
              <a:t>战略管理流程</a:t>
            </a:r>
          </a:p>
        </p:txBody>
      </p:sp>
      <p:sp>
        <p:nvSpPr>
          <p:cNvPr id="86025" name="Text Box 14"/>
          <p:cNvSpPr txBox="1">
            <a:spLocks noChangeArrowheads="1"/>
          </p:cNvSpPr>
          <p:nvPr/>
        </p:nvSpPr>
        <p:spPr bwMode="auto">
          <a:xfrm>
            <a:off x="2334669" y="5976996"/>
            <a:ext cx="2302369" cy="284162"/>
          </a:xfrm>
          <a:prstGeom prst="rect">
            <a:avLst/>
          </a:prstGeom>
          <a:noFill/>
          <a:ln w="9525">
            <a:solidFill>
              <a:schemeClr val="tx1"/>
            </a:solidFill>
            <a:miter lim="800000"/>
            <a:headEnd/>
            <a:tailEnd/>
          </a:ln>
        </p:spPr>
        <p:txBody>
          <a:bodyPr>
            <a:spAutoFit/>
          </a:bodyPr>
          <a:lstStyle/>
          <a:p>
            <a:pPr>
              <a:spcBef>
                <a:spcPct val="50000"/>
              </a:spcBef>
            </a:pPr>
            <a:r>
              <a:rPr lang="en-US" altLang="zh-CN" sz="1200">
                <a:latin typeface="宋体" pitchFamily="2" charset="-122"/>
              </a:rPr>
              <a:t>7.</a:t>
            </a:r>
            <a:r>
              <a:rPr lang="zh-CN" altLang="en-US" sz="1200">
                <a:latin typeface="宋体" pitchFamily="2" charset="-122"/>
              </a:rPr>
              <a:t>人力资源管理流程</a:t>
            </a:r>
          </a:p>
        </p:txBody>
      </p:sp>
      <p:cxnSp>
        <p:nvCxnSpPr>
          <p:cNvPr id="86026" name="AutoShape 15"/>
          <p:cNvCxnSpPr>
            <a:cxnSpLocks noChangeShapeType="1"/>
            <a:stCxn id="86019" idx="3"/>
            <a:endCxn id="86020" idx="1"/>
          </p:cNvCxnSpPr>
          <p:nvPr/>
        </p:nvCxnSpPr>
        <p:spPr bwMode="auto">
          <a:xfrm flipV="1">
            <a:off x="1853868" y="2111433"/>
            <a:ext cx="480800" cy="1854200"/>
          </a:xfrm>
          <a:prstGeom prst="bentConnector3">
            <a:avLst>
              <a:gd name="adj1" fmla="val 49778"/>
            </a:avLst>
          </a:prstGeom>
          <a:noFill/>
          <a:ln w="9525">
            <a:solidFill>
              <a:schemeClr val="tx1"/>
            </a:solidFill>
            <a:miter lim="800000"/>
            <a:headEnd/>
            <a:tailEnd type="triangle" w="med" len="med"/>
          </a:ln>
        </p:spPr>
      </p:cxnSp>
      <p:cxnSp>
        <p:nvCxnSpPr>
          <p:cNvPr id="86027" name="AutoShape 16"/>
          <p:cNvCxnSpPr>
            <a:cxnSpLocks noChangeShapeType="1"/>
            <a:stCxn id="86019" idx="3"/>
            <a:endCxn id="86021" idx="1"/>
          </p:cNvCxnSpPr>
          <p:nvPr/>
        </p:nvCxnSpPr>
        <p:spPr bwMode="auto">
          <a:xfrm flipV="1">
            <a:off x="1853868" y="3027421"/>
            <a:ext cx="480800" cy="938212"/>
          </a:xfrm>
          <a:prstGeom prst="bentConnector3">
            <a:avLst>
              <a:gd name="adj1" fmla="val 49778"/>
            </a:avLst>
          </a:prstGeom>
          <a:noFill/>
          <a:ln w="9525">
            <a:solidFill>
              <a:schemeClr val="tx1"/>
            </a:solidFill>
            <a:miter lim="800000"/>
            <a:headEnd/>
            <a:tailEnd type="triangle" w="med" len="med"/>
          </a:ln>
        </p:spPr>
      </p:cxnSp>
      <p:cxnSp>
        <p:nvCxnSpPr>
          <p:cNvPr id="86028" name="AutoShape 17"/>
          <p:cNvCxnSpPr>
            <a:cxnSpLocks noChangeShapeType="1"/>
            <a:stCxn id="86019" idx="3"/>
            <a:endCxn id="86022" idx="1"/>
          </p:cNvCxnSpPr>
          <p:nvPr/>
        </p:nvCxnSpPr>
        <p:spPr bwMode="auto">
          <a:xfrm>
            <a:off x="1853868" y="3965633"/>
            <a:ext cx="480800" cy="1003300"/>
          </a:xfrm>
          <a:prstGeom prst="bentConnector3">
            <a:avLst>
              <a:gd name="adj1" fmla="val 49778"/>
            </a:avLst>
          </a:prstGeom>
          <a:noFill/>
          <a:ln w="9525">
            <a:solidFill>
              <a:schemeClr val="tx1"/>
            </a:solidFill>
            <a:miter lim="800000"/>
            <a:headEnd/>
            <a:tailEnd type="triangle" w="med" len="med"/>
          </a:ln>
        </p:spPr>
      </p:cxnSp>
      <p:cxnSp>
        <p:nvCxnSpPr>
          <p:cNvPr id="86029" name="AutoShape 18"/>
          <p:cNvCxnSpPr>
            <a:cxnSpLocks noChangeShapeType="1"/>
            <a:stCxn id="86019" idx="3"/>
            <a:endCxn id="86023" idx="1"/>
          </p:cNvCxnSpPr>
          <p:nvPr/>
        </p:nvCxnSpPr>
        <p:spPr bwMode="auto">
          <a:xfrm>
            <a:off x="1853868" y="3965633"/>
            <a:ext cx="480800" cy="1824038"/>
          </a:xfrm>
          <a:prstGeom prst="bentConnector3">
            <a:avLst>
              <a:gd name="adj1" fmla="val 49778"/>
            </a:avLst>
          </a:prstGeom>
          <a:noFill/>
          <a:ln w="9525">
            <a:solidFill>
              <a:schemeClr val="tx1"/>
            </a:solidFill>
            <a:miter lim="800000"/>
            <a:headEnd/>
            <a:tailEnd type="triangle" w="med" len="med"/>
          </a:ln>
        </p:spPr>
      </p:cxnSp>
      <p:cxnSp>
        <p:nvCxnSpPr>
          <p:cNvPr id="86030" name="AutoShape 19"/>
          <p:cNvCxnSpPr>
            <a:cxnSpLocks noChangeShapeType="1"/>
            <a:stCxn id="86019" idx="3"/>
            <a:endCxn id="86024" idx="1"/>
          </p:cNvCxnSpPr>
          <p:nvPr/>
        </p:nvCxnSpPr>
        <p:spPr bwMode="auto">
          <a:xfrm>
            <a:off x="1853868" y="3965633"/>
            <a:ext cx="480800" cy="1493838"/>
          </a:xfrm>
          <a:prstGeom prst="bentConnector3">
            <a:avLst>
              <a:gd name="adj1" fmla="val 49778"/>
            </a:avLst>
          </a:prstGeom>
          <a:noFill/>
          <a:ln w="9525">
            <a:solidFill>
              <a:schemeClr val="tx1"/>
            </a:solidFill>
            <a:miter lim="800000"/>
            <a:headEnd/>
            <a:tailEnd type="triangle" w="med" len="med"/>
          </a:ln>
        </p:spPr>
      </p:cxnSp>
      <p:cxnSp>
        <p:nvCxnSpPr>
          <p:cNvPr id="86031" name="AutoShape 20"/>
          <p:cNvCxnSpPr>
            <a:cxnSpLocks noChangeShapeType="1"/>
            <a:stCxn id="86019" idx="3"/>
            <a:endCxn id="86025" idx="1"/>
          </p:cNvCxnSpPr>
          <p:nvPr/>
        </p:nvCxnSpPr>
        <p:spPr bwMode="auto">
          <a:xfrm>
            <a:off x="1853868" y="3965633"/>
            <a:ext cx="480800" cy="2154238"/>
          </a:xfrm>
          <a:prstGeom prst="bentConnector3">
            <a:avLst>
              <a:gd name="adj1" fmla="val 49778"/>
            </a:avLst>
          </a:prstGeom>
          <a:noFill/>
          <a:ln w="9525">
            <a:solidFill>
              <a:schemeClr val="tx1"/>
            </a:solidFill>
            <a:miter lim="800000"/>
            <a:headEnd/>
            <a:tailEnd type="triangle" w="med" len="med"/>
          </a:ln>
        </p:spPr>
      </p:cxnSp>
      <p:sp>
        <p:nvSpPr>
          <p:cNvPr id="86032" name="Text Box 21"/>
          <p:cNvSpPr txBox="1">
            <a:spLocks noChangeArrowheads="1"/>
          </p:cNvSpPr>
          <p:nvPr/>
        </p:nvSpPr>
        <p:spPr bwMode="auto">
          <a:xfrm>
            <a:off x="5111975" y="1787584"/>
            <a:ext cx="2405955" cy="284163"/>
          </a:xfrm>
          <a:prstGeom prst="rect">
            <a:avLst/>
          </a:prstGeom>
          <a:noFill/>
          <a:ln w="9525">
            <a:solidFill>
              <a:schemeClr val="tx1"/>
            </a:solidFill>
            <a:miter lim="800000"/>
            <a:headEnd/>
            <a:tailEnd/>
          </a:ln>
        </p:spPr>
        <p:txBody>
          <a:bodyPr>
            <a:spAutoFit/>
          </a:bodyPr>
          <a:lstStyle/>
          <a:p>
            <a:pPr>
              <a:spcBef>
                <a:spcPct val="50000"/>
              </a:spcBef>
            </a:pPr>
            <a:r>
              <a:rPr lang="en-US" altLang="zh-CN" sz="1200">
                <a:latin typeface="宋体" pitchFamily="2" charset="-122"/>
              </a:rPr>
              <a:t>1.1</a:t>
            </a:r>
            <a:r>
              <a:rPr lang="zh-CN" altLang="en-US" sz="1200">
                <a:latin typeface="宋体" pitchFamily="2" charset="-122"/>
              </a:rPr>
              <a:t>国内营销推广流程</a:t>
            </a:r>
          </a:p>
        </p:txBody>
      </p:sp>
      <p:sp>
        <p:nvSpPr>
          <p:cNvPr id="86033" name="Text Box 22"/>
          <p:cNvSpPr txBox="1">
            <a:spLocks noChangeArrowheads="1"/>
          </p:cNvSpPr>
          <p:nvPr/>
        </p:nvSpPr>
        <p:spPr bwMode="auto">
          <a:xfrm>
            <a:off x="5111975" y="2532121"/>
            <a:ext cx="2405955" cy="284162"/>
          </a:xfrm>
          <a:prstGeom prst="rect">
            <a:avLst/>
          </a:prstGeom>
          <a:noFill/>
          <a:ln w="9525">
            <a:solidFill>
              <a:schemeClr val="tx1"/>
            </a:solidFill>
            <a:miter lim="800000"/>
            <a:headEnd/>
            <a:tailEnd/>
          </a:ln>
        </p:spPr>
        <p:txBody>
          <a:bodyPr>
            <a:spAutoFit/>
          </a:bodyPr>
          <a:lstStyle/>
          <a:p>
            <a:pPr>
              <a:spcBef>
                <a:spcPct val="50000"/>
              </a:spcBef>
            </a:pPr>
            <a:r>
              <a:rPr lang="en-US" altLang="zh-CN" sz="1200">
                <a:latin typeface="宋体" pitchFamily="2" charset="-122"/>
              </a:rPr>
              <a:t>2.1</a:t>
            </a:r>
            <a:r>
              <a:rPr lang="zh-CN" altLang="en-US" sz="1200">
                <a:latin typeface="宋体" pitchFamily="2" charset="-122"/>
              </a:rPr>
              <a:t>供应商管理流程</a:t>
            </a:r>
          </a:p>
        </p:txBody>
      </p:sp>
      <p:sp>
        <p:nvSpPr>
          <p:cNvPr id="86034" name="Text Box 23"/>
          <p:cNvSpPr txBox="1">
            <a:spLocks noChangeArrowheads="1"/>
          </p:cNvSpPr>
          <p:nvPr/>
        </p:nvSpPr>
        <p:spPr bwMode="auto">
          <a:xfrm>
            <a:off x="5111975" y="4473635"/>
            <a:ext cx="2405955" cy="284163"/>
          </a:xfrm>
          <a:prstGeom prst="rect">
            <a:avLst/>
          </a:prstGeom>
          <a:noFill/>
          <a:ln w="9525">
            <a:solidFill>
              <a:schemeClr val="tx1"/>
            </a:solidFill>
            <a:miter lim="800000"/>
            <a:headEnd/>
            <a:tailEnd/>
          </a:ln>
        </p:spPr>
        <p:txBody>
          <a:bodyPr>
            <a:spAutoFit/>
          </a:bodyPr>
          <a:lstStyle/>
          <a:p>
            <a:pPr>
              <a:spcBef>
                <a:spcPct val="50000"/>
              </a:spcBef>
            </a:pPr>
            <a:r>
              <a:rPr lang="en-US" altLang="zh-CN" sz="1200">
                <a:latin typeface="宋体" pitchFamily="2" charset="-122"/>
              </a:rPr>
              <a:t>4.1</a:t>
            </a:r>
            <a:r>
              <a:rPr lang="zh-CN" altLang="en-US" sz="1200">
                <a:latin typeface="宋体" pitchFamily="2" charset="-122"/>
              </a:rPr>
              <a:t>设备管理流程</a:t>
            </a:r>
          </a:p>
        </p:txBody>
      </p:sp>
      <p:sp>
        <p:nvSpPr>
          <p:cNvPr id="86035" name="Text Box 24"/>
          <p:cNvSpPr txBox="1">
            <a:spLocks noChangeArrowheads="1"/>
          </p:cNvSpPr>
          <p:nvPr/>
        </p:nvSpPr>
        <p:spPr bwMode="auto">
          <a:xfrm>
            <a:off x="5111975" y="4830821"/>
            <a:ext cx="2405955" cy="284162"/>
          </a:xfrm>
          <a:prstGeom prst="rect">
            <a:avLst/>
          </a:prstGeom>
          <a:noFill/>
          <a:ln w="9525">
            <a:solidFill>
              <a:schemeClr val="tx1"/>
            </a:solidFill>
            <a:miter lim="800000"/>
            <a:headEnd/>
            <a:tailEnd/>
          </a:ln>
        </p:spPr>
        <p:txBody>
          <a:bodyPr>
            <a:spAutoFit/>
          </a:bodyPr>
          <a:lstStyle/>
          <a:p>
            <a:pPr>
              <a:spcBef>
                <a:spcPct val="50000"/>
              </a:spcBef>
            </a:pPr>
            <a:r>
              <a:rPr lang="en-US" altLang="zh-CN" sz="1200">
                <a:latin typeface="宋体" pitchFamily="2" charset="-122"/>
              </a:rPr>
              <a:t>4.2</a:t>
            </a:r>
            <a:r>
              <a:rPr lang="zh-CN" altLang="en-US" sz="1200">
                <a:latin typeface="宋体" pitchFamily="2" charset="-122"/>
              </a:rPr>
              <a:t>能源管理流程</a:t>
            </a:r>
          </a:p>
        </p:txBody>
      </p:sp>
      <p:sp>
        <p:nvSpPr>
          <p:cNvPr id="86036" name="Text Box 25"/>
          <p:cNvSpPr txBox="1">
            <a:spLocks noChangeArrowheads="1"/>
          </p:cNvSpPr>
          <p:nvPr/>
        </p:nvSpPr>
        <p:spPr bwMode="auto">
          <a:xfrm>
            <a:off x="5111975" y="5188010"/>
            <a:ext cx="2405955" cy="284163"/>
          </a:xfrm>
          <a:prstGeom prst="rect">
            <a:avLst/>
          </a:prstGeom>
          <a:noFill/>
          <a:ln w="9525">
            <a:solidFill>
              <a:schemeClr val="tx1"/>
            </a:solidFill>
            <a:miter lim="800000"/>
            <a:headEnd/>
            <a:tailEnd/>
          </a:ln>
        </p:spPr>
        <p:txBody>
          <a:bodyPr>
            <a:spAutoFit/>
          </a:bodyPr>
          <a:lstStyle/>
          <a:p>
            <a:pPr>
              <a:spcBef>
                <a:spcPct val="50000"/>
              </a:spcBef>
            </a:pPr>
            <a:r>
              <a:rPr lang="en-US" altLang="zh-CN" sz="1200">
                <a:latin typeface="宋体" pitchFamily="2" charset="-122"/>
              </a:rPr>
              <a:t>4.3</a:t>
            </a:r>
            <a:r>
              <a:rPr lang="zh-CN" altLang="en-US" sz="1200">
                <a:latin typeface="宋体" pitchFamily="2" charset="-122"/>
              </a:rPr>
              <a:t>安环管理流程</a:t>
            </a:r>
          </a:p>
        </p:txBody>
      </p:sp>
      <p:cxnSp>
        <p:nvCxnSpPr>
          <p:cNvPr id="86037" name="AutoShape 26"/>
          <p:cNvCxnSpPr>
            <a:cxnSpLocks noChangeShapeType="1"/>
            <a:stCxn id="86020" idx="3"/>
            <a:endCxn id="86032" idx="1"/>
          </p:cNvCxnSpPr>
          <p:nvPr/>
        </p:nvCxnSpPr>
        <p:spPr bwMode="auto">
          <a:xfrm flipV="1">
            <a:off x="4637038" y="1930460"/>
            <a:ext cx="474937" cy="180975"/>
          </a:xfrm>
          <a:prstGeom prst="bentConnector3">
            <a:avLst>
              <a:gd name="adj1" fmla="val 50000"/>
            </a:avLst>
          </a:prstGeom>
          <a:noFill/>
          <a:ln w="9525">
            <a:solidFill>
              <a:schemeClr val="tx1"/>
            </a:solidFill>
            <a:miter lim="800000"/>
            <a:headEnd/>
            <a:tailEnd type="triangle" w="med" len="med"/>
          </a:ln>
        </p:spPr>
      </p:cxnSp>
      <p:cxnSp>
        <p:nvCxnSpPr>
          <p:cNvPr id="86038" name="AutoShape 27"/>
          <p:cNvCxnSpPr>
            <a:cxnSpLocks noChangeShapeType="1"/>
            <a:stCxn id="86021" idx="3"/>
            <a:endCxn id="86033" idx="1"/>
          </p:cNvCxnSpPr>
          <p:nvPr/>
        </p:nvCxnSpPr>
        <p:spPr bwMode="auto">
          <a:xfrm flipV="1">
            <a:off x="4637038" y="2674998"/>
            <a:ext cx="474937" cy="352425"/>
          </a:xfrm>
          <a:prstGeom prst="bentConnector3">
            <a:avLst>
              <a:gd name="adj1" fmla="val 50000"/>
            </a:avLst>
          </a:prstGeom>
          <a:noFill/>
          <a:ln w="9525">
            <a:solidFill>
              <a:schemeClr val="tx1"/>
            </a:solidFill>
            <a:miter lim="800000"/>
            <a:headEnd/>
            <a:tailEnd type="triangle" w="med" len="med"/>
          </a:ln>
        </p:spPr>
      </p:cxnSp>
      <p:cxnSp>
        <p:nvCxnSpPr>
          <p:cNvPr id="86039" name="AutoShape 28"/>
          <p:cNvCxnSpPr>
            <a:cxnSpLocks noChangeShapeType="1"/>
            <a:stCxn id="86022" idx="3"/>
            <a:endCxn id="86034" idx="1"/>
          </p:cNvCxnSpPr>
          <p:nvPr/>
        </p:nvCxnSpPr>
        <p:spPr bwMode="auto">
          <a:xfrm flipV="1">
            <a:off x="4637038" y="4616510"/>
            <a:ext cx="474937" cy="352425"/>
          </a:xfrm>
          <a:prstGeom prst="bentConnector3">
            <a:avLst>
              <a:gd name="adj1" fmla="val 50000"/>
            </a:avLst>
          </a:prstGeom>
          <a:noFill/>
          <a:ln w="9525">
            <a:solidFill>
              <a:schemeClr val="tx1"/>
            </a:solidFill>
            <a:miter lim="800000"/>
            <a:headEnd/>
            <a:tailEnd type="triangle" w="med" len="med"/>
          </a:ln>
        </p:spPr>
      </p:cxnSp>
      <p:cxnSp>
        <p:nvCxnSpPr>
          <p:cNvPr id="86040" name="AutoShape 29"/>
          <p:cNvCxnSpPr>
            <a:cxnSpLocks noChangeShapeType="1"/>
            <a:stCxn id="86022" idx="3"/>
            <a:endCxn id="86035" idx="1"/>
          </p:cNvCxnSpPr>
          <p:nvPr/>
        </p:nvCxnSpPr>
        <p:spPr bwMode="auto">
          <a:xfrm>
            <a:off x="4637038" y="4968935"/>
            <a:ext cx="474937" cy="4763"/>
          </a:xfrm>
          <a:prstGeom prst="bentConnector3">
            <a:avLst>
              <a:gd name="adj1" fmla="val 50000"/>
            </a:avLst>
          </a:prstGeom>
          <a:noFill/>
          <a:ln w="9525">
            <a:solidFill>
              <a:schemeClr val="tx1"/>
            </a:solidFill>
            <a:miter lim="800000"/>
            <a:headEnd/>
            <a:tailEnd/>
          </a:ln>
        </p:spPr>
      </p:cxnSp>
      <p:cxnSp>
        <p:nvCxnSpPr>
          <p:cNvPr id="86041" name="AutoShape 30"/>
          <p:cNvCxnSpPr>
            <a:cxnSpLocks noChangeShapeType="1"/>
            <a:stCxn id="86022" idx="3"/>
            <a:endCxn id="86036" idx="1"/>
          </p:cNvCxnSpPr>
          <p:nvPr/>
        </p:nvCxnSpPr>
        <p:spPr bwMode="auto">
          <a:xfrm>
            <a:off x="4637038" y="4968933"/>
            <a:ext cx="474937" cy="361950"/>
          </a:xfrm>
          <a:prstGeom prst="bentConnector3">
            <a:avLst>
              <a:gd name="adj1" fmla="val 50000"/>
            </a:avLst>
          </a:prstGeom>
          <a:noFill/>
          <a:ln w="9525">
            <a:solidFill>
              <a:schemeClr val="tx1"/>
            </a:solidFill>
            <a:miter lim="800000"/>
            <a:headEnd/>
            <a:tailEnd type="triangle" w="med" len="med"/>
          </a:ln>
        </p:spPr>
      </p:cxnSp>
      <p:sp>
        <p:nvSpPr>
          <p:cNvPr id="86042" name="Text Box 31"/>
          <p:cNvSpPr txBox="1">
            <a:spLocks noChangeArrowheads="1"/>
          </p:cNvSpPr>
          <p:nvPr/>
        </p:nvSpPr>
        <p:spPr bwMode="auto">
          <a:xfrm>
            <a:off x="5113929" y="2160646"/>
            <a:ext cx="2405956" cy="284162"/>
          </a:xfrm>
          <a:prstGeom prst="rect">
            <a:avLst/>
          </a:prstGeom>
          <a:noFill/>
          <a:ln w="9525">
            <a:solidFill>
              <a:schemeClr val="tx1"/>
            </a:solidFill>
            <a:miter lim="800000"/>
            <a:headEnd/>
            <a:tailEnd/>
          </a:ln>
        </p:spPr>
        <p:txBody>
          <a:bodyPr>
            <a:spAutoFit/>
          </a:bodyPr>
          <a:lstStyle/>
          <a:p>
            <a:pPr>
              <a:spcBef>
                <a:spcPct val="50000"/>
              </a:spcBef>
            </a:pPr>
            <a:r>
              <a:rPr lang="en-US" altLang="zh-CN" sz="1200">
                <a:latin typeface="宋体" pitchFamily="2" charset="-122"/>
              </a:rPr>
              <a:t>1.2</a:t>
            </a:r>
            <a:r>
              <a:rPr lang="zh-CN" altLang="en-US" sz="1200">
                <a:latin typeface="宋体" pitchFamily="2" charset="-122"/>
              </a:rPr>
              <a:t>国外营销流程</a:t>
            </a:r>
          </a:p>
        </p:txBody>
      </p:sp>
      <p:cxnSp>
        <p:nvCxnSpPr>
          <p:cNvPr id="86043" name="AutoShape 32"/>
          <p:cNvCxnSpPr>
            <a:cxnSpLocks noChangeShapeType="1"/>
            <a:stCxn id="86020" idx="3"/>
            <a:endCxn id="86042" idx="1"/>
          </p:cNvCxnSpPr>
          <p:nvPr/>
        </p:nvCxnSpPr>
        <p:spPr bwMode="auto">
          <a:xfrm>
            <a:off x="4637037" y="2111433"/>
            <a:ext cx="476891" cy="192088"/>
          </a:xfrm>
          <a:prstGeom prst="bentConnector3">
            <a:avLst>
              <a:gd name="adj1" fmla="val 49778"/>
            </a:avLst>
          </a:prstGeom>
          <a:noFill/>
          <a:ln w="9525">
            <a:solidFill>
              <a:schemeClr val="tx1"/>
            </a:solidFill>
            <a:miter lim="800000"/>
            <a:headEnd/>
            <a:tailEnd type="triangle" w="med" len="med"/>
          </a:ln>
        </p:spPr>
      </p:cxnSp>
      <p:sp>
        <p:nvSpPr>
          <p:cNvPr id="86044" name="Text Box 33"/>
          <p:cNvSpPr txBox="1">
            <a:spLocks noChangeArrowheads="1"/>
          </p:cNvSpPr>
          <p:nvPr/>
        </p:nvSpPr>
        <p:spPr bwMode="auto">
          <a:xfrm>
            <a:off x="5113929" y="2892484"/>
            <a:ext cx="2405956" cy="284163"/>
          </a:xfrm>
          <a:prstGeom prst="rect">
            <a:avLst/>
          </a:prstGeom>
          <a:noFill/>
          <a:ln w="9525">
            <a:solidFill>
              <a:schemeClr val="tx1"/>
            </a:solidFill>
            <a:miter lim="800000"/>
            <a:headEnd/>
            <a:tailEnd/>
          </a:ln>
        </p:spPr>
        <p:txBody>
          <a:bodyPr>
            <a:spAutoFit/>
          </a:bodyPr>
          <a:lstStyle/>
          <a:p>
            <a:pPr>
              <a:spcBef>
                <a:spcPct val="50000"/>
              </a:spcBef>
            </a:pPr>
            <a:r>
              <a:rPr lang="en-US" altLang="zh-CN" sz="1200">
                <a:latin typeface="宋体" pitchFamily="2" charset="-122"/>
              </a:rPr>
              <a:t>2.2</a:t>
            </a:r>
            <a:r>
              <a:rPr lang="zh-CN" altLang="en-US" sz="1200">
                <a:latin typeface="宋体" pitchFamily="2" charset="-122"/>
              </a:rPr>
              <a:t>招投标管理流程</a:t>
            </a:r>
          </a:p>
        </p:txBody>
      </p:sp>
      <p:cxnSp>
        <p:nvCxnSpPr>
          <p:cNvPr id="86045" name="AutoShape 34"/>
          <p:cNvCxnSpPr>
            <a:cxnSpLocks noChangeShapeType="1"/>
            <a:stCxn id="86021" idx="3"/>
            <a:endCxn id="86044" idx="1"/>
          </p:cNvCxnSpPr>
          <p:nvPr/>
        </p:nvCxnSpPr>
        <p:spPr bwMode="auto">
          <a:xfrm>
            <a:off x="4637037" y="3027423"/>
            <a:ext cx="476891" cy="7937"/>
          </a:xfrm>
          <a:prstGeom prst="bentConnector3">
            <a:avLst>
              <a:gd name="adj1" fmla="val 49778"/>
            </a:avLst>
          </a:prstGeom>
          <a:noFill/>
          <a:ln w="9525">
            <a:solidFill>
              <a:schemeClr val="tx1"/>
            </a:solidFill>
            <a:miter lim="800000"/>
            <a:headEnd/>
            <a:tailEnd type="triangle" w="med" len="med"/>
          </a:ln>
        </p:spPr>
      </p:cxnSp>
      <p:sp>
        <p:nvSpPr>
          <p:cNvPr id="86046" name="Text Box 35"/>
          <p:cNvSpPr txBox="1">
            <a:spLocks noChangeArrowheads="1"/>
          </p:cNvSpPr>
          <p:nvPr/>
        </p:nvSpPr>
        <p:spPr bwMode="auto">
          <a:xfrm>
            <a:off x="2334669" y="3824346"/>
            <a:ext cx="2302369" cy="284162"/>
          </a:xfrm>
          <a:prstGeom prst="rect">
            <a:avLst/>
          </a:prstGeom>
          <a:noFill/>
          <a:ln w="9525">
            <a:solidFill>
              <a:schemeClr val="tx1"/>
            </a:solidFill>
            <a:miter lim="800000"/>
            <a:headEnd/>
            <a:tailEnd/>
          </a:ln>
        </p:spPr>
        <p:txBody>
          <a:bodyPr>
            <a:spAutoFit/>
          </a:bodyPr>
          <a:lstStyle/>
          <a:p>
            <a:pPr>
              <a:spcBef>
                <a:spcPct val="50000"/>
              </a:spcBef>
            </a:pPr>
            <a:r>
              <a:rPr lang="en-US" altLang="zh-CN" sz="1200">
                <a:latin typeface="宋体" pitchFamily="2" charset="-122"/>
              </a:rPr>
              <a:t>3.</a:t>
            </a:r>
            <a:r>
              <a:rPr lang="zh-CN" altLang="en-US" sz="1200">
                <a:latin typeface="宋体" pitchFamily="2" charset="-122"/>
              </a:rPr>
              <a:t>仓储管理流程</a:t>
            </a:r>
          </a:p>
        </p:txBody>
      </p:sp>
      <p:sp>
        <p:nvSpPr>
          <p:cNvPr id="86047" name="Text Box 36"/>
          <p:cNvSpPr txBox="1">
            <a:spLocks noChangeArrowheads="1"/>
          </p:cNvSpPr>
          <p:nvPr/>
        </p:nvSpPr>
        <p:spPr bwMode="auto">
          <a:xfrm>
            <a:off x="5111975" y="3622735"/>
            <a:ext cx="2405955" cy="284163"/>
          </a:xfrm>
          <a:prstGeom prst="rect">
            <a:avLst/>
          </a:prstGeom>
          <a:noFill/>
          <a:ln w="9525">
            <a:solidFill>
              <a:schemeClr val="tx1"/>
            </a:solidFill>
            <a:miter lim="800000"/>
            <a:headEnd/>
            <a:tailEnd/>
          </a:ln>
        </p:spPr>
        <p:txBody>
          <a:bodyPr>
            <a:spAutoFit/>
          </a:bodyPr>
          <a:lstStyle/>
          <a:p>
            <a:pPr>
              <a:spcBef>
                <a:spcPct val="50000"/>
              </a:spcBef>
            </a:pPr>
            <a:r>
              <a:rPr lang="en-US" altLang="zh-CN" sz="1200">
                <a:latin typeface="宋体" pitchFamily="2" charset="-122"/>
              </a:rPr>
              <a:t>3.1</a:t>
            </a:r>
            <a:r>
              <a:rPr lang="zh-CN" altLang="en-US" sz="1200">
                <a:latin typeface="宋体" pitchFamily="2" charset="-122"/>
              </a:rPr>
              <a:t>库存计划管理流程</a:t>
            </a:r>
          </a:p>
        </p:txBody>
      </p:sp>
      <p:cxnSp>
        <p:nvCxnSpPr>
          <p:cNvPr id="86048" name="AutoShape 37"/>
          <p:cNvCxnSpPr>
            <a:cxnSpLocks noChangeShapeType="1"/>
            <a:stCxn id="86046" idx="3"/>
            <a:endCxn id="86047" idx="1"/>
          </p:cNvCxnSpPr>
          <p:nvPr/>
        </p:nvCxnSpPr>
        <p:spPr bwMode="auto">
          <a:xfrm flipV="1">
            <a:off x="4637038" y="3765609"/>
            <a:ext cx="474937" cy="201613"/>
          </a:xfrm>
          <a:prstGeom prst="bentConnector3">
            <a:avLst>
              <a:gd name="adj1" fmla="val 50000"/>
            </a:avLst>
          </a:prstGeom>
          <a:noFill/>
          <a:ln w="9525">
            <a:solidFill>
              <a:schemeClr val="tx1"/>
            </a:solidFill>
            <a:miter lim="800000"/>
            <a:headEnd/>
            <a:tailEnd type="triangle" w="med" len="med"/>
          </a:ln>
        </p:spPr>
      </p:cxnSp>
      <p:sp>
        <p:nvSpPr>
          <p:cNvPr id="86049" name="Text Box 38"/>
          <p:cNvSpPr txBox="1">
            <a:spLocks noChangeArrowheads="1"/>
          </p:cNvSpPr>
          <p:nvPr/>
        </p:nvSpPr>
        <p:spPr bwMode="auto">
          <a:xfrm>
            <a:off x="5113929" y="4054535"/>
            <a:ext cx="2405956" cy="284163"/>
          </a:xfrm>
          <a:prstGeom prst="rect">
            <a:avLst/>
          </a:prstGeom>
          <a:noFill/>
          <a:ln w="9525">
            <a:solidFill>
              <a:schemeClr val="tx1"/>
            </a:solidFill>
            <a:miter lim="800000"/>
            <a:headEnd/>
            <a:tailEnd/>
          </a:ln>
        </p:spPr>
        <p:txBody>
          <a:bodyPr>
            <a:spAutoFit/>
          </a:bodyPr>
          <a:lstStyle/>
          <a:p>
            <a:pPr>
              <a:spcBef>
                <a:spcPct val="50000"/>
              </a:spcBef>
            </a:pPr>
            <a:r>
              <a:rPr lang="en-US" altLang="zh-CN" sz="1200">
                <a:latin typeface="宋体" pitchFamily="2" charset="-122"/>
              </a:rPr>
              <a:t>3.2</a:t>
            </a:r>
            <a:r>
              <a:rPr lang="zh-CN" altLang="en-US" sz="1200">
                <a:latin typeface="宋体" pitchFamily="2" charset="-122"/>
              </a:rPr>
              <a:t>货位管理流程</a:t>
            </a:r>
          </a:p>
        </p:txBody>
      </p:sp>
      <p:cxnSp>
        <p:nvCxnSpPr>
          <p:cNvPr id="86050" name="AutoShape 39"/>
          <p:cNvCxnSpPr>
            <a:cxnSpLocks noChangeShapeType="1"/>
            <a:stCxn id="86046" idx="3"/>
            <a:endCxn id="86049" idx="1"/>
          </p:cNvCxnSpPr>
          <p:nvPr/>
        </p:nvCxnSpPr>
        <p:spPr bwMode="auto">
          <a:xfrm>
            <a:off x="4637037" y="3967223"/>
            <a:ext cx="476891" cy="230187"/>
          </a:xfrm>
          <a:prstGeom prst="bentConnector3">
            <a:avLst>
              <a:gd name="adj1" fmla="val 49778"/>
            </a:avLst>
          </a:prstGeom>
          <a:noFill/>
          <a:ln w="9525">
            <a:solidFill>
              <a:schemeClr val="tx1"/>
            </a:solidFill>
            <a:miter lim="800000"/>
            <a:headEnd/>
            <a:tailEnd type="triangle" w="med" len="med"/>
          </a:ln>
        </p:spPr>
      </p:cxnSp>
      <p:cxnSp>
        <p:nvCxnSpPr>
          <p:cNvPr id="86051" name="AutoShape 40"/>
          <p:cNvCxnSpPr>
            <a:cxnSpLocks noChangeShapeType="1"/>
            <a:stCxn id="86019" idx="3"/>
            <a:endCxn id="86046" idx="1"/>
          </p:cNvCxnSpPr>
          <p:nvPr/>
        </p:nvCxnSpPr>
        <p:spPr bwMode="auto">
          <a:xfrm>
            <a:off x="1853868" y="3965633"/>
            <a:ext cx="480800" cy="1588"/>
          </a:xfrm>
          <a:prstGeom prst="bentConnector3">
            <a:avLst>
              <a:gd name="adj1" fmla="val 49778"/>
            </a:avLst>
          </a:prstGeom>
          <a:noFill/>
          <a:ln w="6350">
            <a:solidFill>
              <a:schemeClr val="tx1"/>
            </a:solidFill>
            <a:miter lim="800000"/>
            <a:headEnd/>
            <a:tailEnd type="triangle" w="med" len="med"/>
          </a:ln>
        </p:spPr>
      </p:cxnSp>
      <p:sp>
        <p:nvSpPr>
          <p:cNvPr id="86052" name="Text Box 41"/>
          <p:cNvSpPr txBox="1">
            <a:spLocks noChangeArrowheads="1"/>
          </p:cNvSpPr>
          <p:nvPr/>
        </p:nvSpPr>
        <p:spPr bwMode="auto">
          <a:xfrm>
            <a:off x="5113929" y="3252846"/>
            <a:ext cx="2405956" cy="284162"/>
          </a:xfrm>
          <a:prstGeom prst="rect">
            <a:avLst/>
          </a:prstGeom>
          <a:noFill/>
          <a:ln w="9525">
            <a:solidFill>
              <a:schemeClr val="tx1"/>
            </a:solidFill>
            <a:miter lim="800000"/>
            <a:headEnd/>
            <a:tailEnd/>
          </a:ln>
        </p:spPr>
        <p:txBody>
          <a:bodyPr>
            <a:spAutoFit/>
          </a:bodyPr>
          <a:lstStyle/>
          <a:p>
            <a:pPr>
              <a:spcBef>
                <a:spcPct val="50000"/>
              </a:spcBef>
            </a:pPr>
            <a:r>
              <a:rPr lang="en-US" altLang="zh-CN" sz="1200">
                <a:latin typeface="宋体" pitchFamily="2" charset="-122"/>
              </a:rPr>
              <a:t>2.3</a:t>
            </a:r>
            <a:r>
              <a:rPr lang="zh-CN" altLang="en-US" sz="1200">
                <a:latin typeface="宋体" pitchFamily="2" charset="-122"/>
              </a:rPr>
              <a:t>付款管理流程</a:t>
            </a:r>
          </a:p>
        </p:txBody>
      </p:sp>
      <p:cxnSp>
        <p:nvCxnSpPr>
          <p:cNvPr id="86053" name="AutoShape 42"/>
          <p:cNvCxnSpPr>
            <a:cxnSpLocks noChangeShapeType="1"/>
            <a:stCxn id="86021" idx="3"/>
            <a:endCxn id="86052" idx="1"/>
          </p:cNvCxnSpPr>
          <p:nvPr/>
        </p:nvCxnSpPr>
        <p:spPr bwMode="auto">
          <a:xfrm>
            <a:off x="4637037" y="3027421"/>
            <a:ext cx="476891" cy="368300"/>
          </a:xfrm>
          <a:prstGeom prst="bentConnector3">
            <a:avLst>
              <a:gd name="adj1" fmla="val 49778"/>
            </a:avLst>
          </a:prstGeom>
          <a:noFill/>
          <a:ln w="6350">
            <a:solidFill>
              <a:schemeClr val="tx1"/>
            </a:solidFill>
            <a:miter lim="800000"/>
            <a:headEnd/>
            <a:tailEnd type="triangle" w="med" len="med"/>
          </a:ln>
        </p:spPr>
      </p:cxnSp>
      <p:sp>
        <p:nvSpPr>
          <p:cNvPr id="86054" name="Text Box 43"/>
          <p:cNvSpPr txBox="1">
            <a:spLocks noChangeArrowheads="1"/>
          </p:cNvSpPr>
          <p:nvPr/>
        </p:nvSpPr>
        <p:spPr bwMode="auto">
          <a:xfrm>
            <a:off x="8033911" y="2532121"/>
            <a:ext cx="2841803" cy="284162"/>
          </a:xfrm>
          <a:prstGeom prst="rect">
            <a:avLst/>
          </a:prstGeom>
          <a:noFill/>
          <a:ln w="9525">
            <a:solidFill>
              <a:schemeClr val="tx1"/>
            </a:solidFill>
            <a:miter lim="800000"/>
            <a:headEnd/>
            <a:tailEnd/>
          </a:ln>
        </p:spPr>
        <p:txBody>
          <a:bodyPr>
            <a:spAutoFit/>
          </a:bodyPr>
          <a:lstStyle/>
          <a:p>
            <a:pPr>
              <a:spcBef>
                <a:spcPct val="50000"/>
              </a:spcBef>
            </a:pPr>
            <a:r>
              <a:rPr lang="en-US" altLang="zh-CN" sz="1200">
                <a:latin typeface="宋体" pitchFamily="2" charset="-122"/>
              </a:rPr>
              <a:t>2.2.1</a:t>
            </a:r>
            <a:r>
              <a:rPr lang="zh-CN" altLang="en-US" sz="1200">
                <a:latin typeface="宋体" pitchFamily="2" charset="-122"/>
              </a:rPr>
              <a:t>原材料采购流程 </a:t>
            </a:r>
          </a:p>
        </p:txBody>
      </p:sp>
      <p:sp>
        <p:nvSpPr>
          <p:cNvPr id="86055" name="Text Box 44"/>
          <p:cNvSpPr txBox="1">
            <a:spLocks noChangeArrowheads="1"/>
          </p:cNvSpPr>
          <p:nvPr/>
        </p:nvSpPr>
        <p:spPr bwMode="auto">
          <a:xfrm>
            <a:off x="8035865" y="2892484"/>
            <a:ext cx="2841803" cy="284163"/>
          </a:xfrm>
          <a:prstGeom prst="rect">
            <a:avLst/>
          </a:prstGeom>
          <a:noFill/>
          <a:ln w="9525">
            <a:solidFill>
              <a:schemeClr val="tx1"/>
            </a:solidFill>
            <a:miter lim="800000"/>
            <a:headEnd/>
            <a:tailEnd/>
          </a:ln>
        </p:spPr>
        <p:txBody>
          <a:bodyPr>
            <a:spAutoFit/>
          </a:bodyPr>
          <a:lstStyle/>
          <a:p>
            <a:pPr>
              <a:spcBef>
                <a:spcPct val="50000"/>
              </a:spcBef>
            </a:pPr>
            <a:r>
              <a:rPr lang="en-US" altLang="zh-CN" sz="1200">
                <a:latin typeface="宋体" pitchFamily="2" charset="-122"/>
              </a:rPr>
              <a:t>2.2.2</a:t>
            </a:r>
            <a:r>
              <a:rPr lang="zh-CN" altLang="en-US" sz="1200">
                <a:latin typeface="宋体" pitchFamily="2" charset="-122"/>
              </a:rPr>
              <a:t>采购入库流程</a:t>
            </a:r>
          </a:p>
        </p:txBody>
      </p:sp>
      <p:cxnSp>
        <p:nvCxnSpPr>
          <p:cNvPr id="86056" name="AutoShape 45"/>
          <p:cNvCxnSpPr>
            <a:cxnSpLocks noChangeShapeType="1"/>
            <a:stCxn id="86044" idx="3"/>
            <a:endCxn id="86054" idx="1"/>
          </p:cNvCxnSpPr>
          <p:nvPr/>
        </p:nvCxnSpPr>
        <p:spPr bwMode="auto">
          <a:xfrm flipV="1">
            <a:off x="7519885" y="2674996"/>
            <a:ext cx="514025" cy="360362"/>
          </a:xfrm>
          <a:prstGeom prst="bentConnector3">
            <a:avLst>
              <a:gd name="adj1" fmla="val 49796"/>
            </a:avLst>
          </a:prstGeom>
          <a:noFill/>
          <a:ln w="6350">
            <a:solidFill>
              <a:schemeClr val="tx1"/>
            </a:solidFill>
            <a:miter lim="800000"/>
            <a:headEnd/>
            <a:tailEnd type="triangle" w="med" len="med"/>
          </a:ln>
        </p:spPr>
      </p:cxnSp>
      <p:cxnSp>
        <p:nvCxnSpPr>
          <p:cNvPr id="86057" name="AutoShape 46"/>
          <p:cNvCxnSpPr>
            <a:cxnSpLocks noChangeShapeType="1"/>
            <a:stCxn id="86044" idx="3"/>
            <a:endCxn id="86055" idx="1"/>
          </p:cNvCxnSpPr>
          <p:nvPr/>
        </p:nvCxnSpPr>
        <p:spPr bwMode="auto">
          <a:xfrm>
            <a:off x="7519884" y="3035358"/>
            <a:ext cx="515981" cy="0"/>
          </a:xfrm>
          <a:prstGeom prst="straightConnector1">
            <a:avLst/>
          </a:prstGeom>
          <a:noFill/>
          <a:ln w="6350">
            <a:solidFill>
              <a:schemeClr val="tx1"/>
            </a:solidFill>
            <a:round/>
            <a:headEnd/>
            <a:tailEnd type="triangle" w="med" len="med"/>
          </a:ln>
        </p:spPr>
      </p:cxnSp>
      <p:sp>
        <p:nvSpPr>
          <p:cNvPr id="86058" name="Text Box 47"/>
          <p:cNvSpPr txBox="1">
            <a:spLocks noChangeArrowheads="1"/>
          </p:cNvSpPr>
          <p:nvPr/>
        </p:nvSpPr>
        <p:spPr bwMode="auto">
          <a:xfrm>
            <a:off x="8035865" y="3273485"/>
            <a:ext cx="2841803" cy="284163"/>
          </a:xfrm>
          <a:prstGeom prst="rect">
            <a:avLst/>
          </a:prstGeom>
          <a:noFill/>
          <a:ln w="9525">
            <a:solidFill>
              <a:schemeClr val="tx1"/>
            </a:solidFill>
            <a:miter lim="800000"/>
            <a:headEnd/>
            <a:tailEnd/>
          </a:ln>
        </p:spPr>
        <p:txBody>
          <a:bodyPr>
            <a:spAutoFit/>
          </a:bodyPr>
          <a:lstStyle/>
          <a:p>
            <a:pPr>
              <a:spcBef>
                <a:spcPct val="50000"/>
              </a:spcBef>
            </a:pPr>
            <a:r>
              <a:rPr lang="en-US" altLang="zh-CN" sz="1200">
                <a:latin typeface="宋体" pitchFamily="2" charset="-122"/>
              </a:rPr>
              <a:t>2.2.3</a:t>
            </a:r>
            <a:r>
              <a:rPr lang="zh-CN" altLang="en-US" sz="1200">
                <a:latin typeface="宋体" pitchFamily="2" charset="-122"/>
              </a:rPr>
              <a:t>备件采购流程</a:t>
            </a:r>
          </a:p>
        </p:txBody>
      </p:sp>
      <p:cxnSp>
        <p:nvCxnSpPr>
          <p:cNvPr id="86059" name="AutoShape 48"/>
          <p:cNvCxnSpPr>
            <a:cxnSpLocks noChangeShapeType="1"/>
            <a:stCxn id="86044" idx="3"/>
            <a:endCxn id="86058" idx="1"/>
          </p:cNvCxnSpPr>
          <p:nvPr/>
        </p:nvCxnSpPr>
        <p:spPr bwMode="auto">
          <a:xfrm>
            <a:off x="7519884" y="3035358"/>
            <a:ext cx="515981" cy="381000"/>
          </a:xfrm>
          <a:prstGeom prst="bentConnector3">
            <a:avLst>
              <a:gd name="adj1" fmla="val 49588"/>
            </a:avLst>
          </a:prstGeom>
          <a:noFill/>
          <a:ln w="6350">
            <a:solidFill>
              <a:schemeClr val="tx1"/>
            </a:solidFill>
            <a:miter lim="800000"/>
            <a:headEnd/>
            <a:tailEnd type="triangle" w="med" len="med"/>
          </a:ln>
        </p:spPr>
      </p:cxnSp>
      <p:sp>
        <p:nvSpPr>
          <p:cNvPr id="86060" name="AutoShape 49"/>
          <p:cNvSpPr>
            <a:spLocks noChangeArrowheads="1"/>
          </p:cNvSpPr>
          <p:nvPr/>
        </p:nvSpPr>
        <p:spPr bwMode="auto">
          <a:xfrm rot="5400000">
            <a:off x="3244190" y="319510"/>
            <a:ext cx="504825" cy="2304323"/>
          </a:xfrm>
          <a:prstGeom prst="homePlate">
            <a:avLst>
              <a:gd name="adj" fmla="val 25000"/>
            </a:avLst>
          </a:prstGeom>
          <a:solidFill>
            <a:srgbClr val="CC3300"/>
          </a:solidFill>
          <a:ln w="6350" algn="ctr">
            <a:noFill/>
            <a:prstDash val="dash"/>
            <a:miter lim="800000"/>
            <a:headEnd/>
            <a:tailEnd/>
          </a:ln>
        </p:spPr>
        <p:txBody>
          <a:bodyPr rot="10800000" vert="eaVert" wrap="none" lIns="0" tIns="0" rIns="0" bIns="0" anchor="ctr"/>
          <a:lstStyle/>
          <a:p>
            <a:pPr algn="ctr"/>
            <a:r>
              <a:rPr lang="zh-CN" altLang="en-US" sz="1400" b="1">
                <a:solidFill>
                  <a:schemeClr val="bg1"/>
                </a:solidFill>
              </a:rPr>
              <a:t>一级流程</a:t>
            </a:r>
          </a:p>
        </p:txBody>
      </p:sp>
      <p:sp>
        <p:nvSpPr>
          <p:cNvPr id="86061" name="AutoShape 50"/>
          <p:cNvSpPr>
            <a:spLocks noChangeArrowheads="1"/>
          </p:cNvSpPr>
          <p:nvPr/>
        </p:nvSpPr>
        <p:spPr bwMode="auto">
          <a:xfrm rot="5400000">
            <a:off x="6078175" y="319510"/>
            <a:ext cx="504825" cy="2304323"/>
          </a:xfrm>
          <a:prstGeom prst="homePlate">
            <a:avLst>
              <a:gd name="adj" fmla="val 25000"/>
            </a:avLst>
          </a:prstGeom>
          <a:solidFill>
            <a:srgbClr val="CC3300"/>
          </a:solidFill>
          <a:ln w="6350" algn="ctr">
            <a:noFill/>
            <a:prstDash val="dash"/>
            <a:miter lim="800000"/>
            <a:headEnd/>
            <a:tailEnd/>
          </a:ln>
        </p:spPr>
        <p:txBody>
          <a:bodyPr rot="10800000" vert="eaVert" wrap="none" lIns="0" tIns="0" rIns="0" bIns="0" anchor="ctr"/>
          <a:lstStyle/>
          <a:p>
            <a:pPr algn="ctr"/>
            <a:r>
              <a:rPr lang="zh-CN" altLang="en-US" sz="1400" b="1">
                <a:solidFill>
                  <a:schemeClr val="bg1"/>
                </a:solidFill>
              </a:rPr>
              <a:t>二级流程</a:t>
            </a:r>
          </a:p>
        </p:txBody>
      </p:sp>
      <p:sp>
        <p:nvSpPr>
          <p:cNvPr id="86062" name="AutoShape 51"/>
          <p:cNvSpPr>
            <a:spLocks noChangeArrowheads="1"/>
          </p:cNvSpPr>
          <p:nvPr/>
        </p:nvSpPr>
        <p:spPr bwMode="auto">
          <a:xfrm rot="5400000">
            <a:off x="9184810" y="320488"/>
            <a:ext cx="504825" cy="2302369"/>
          </a:xfrm>
          <a:prstGeom prst="homePlate">
            <a:avLst>
              <a:gd name="adj" fmla="val 25000"/>
            </a:avLst>
          </a:prstGeom>
          <a:solidFill>
            <a:srgbClr val="CC3300"/>
          </a:solidFill>
          <a:ln w="6350" algn="ctr">
            <a:noFill/>
            <a:prstDash val="dash"/>
            <a:miter lim="800000"/>
            <a:headEnd/>
            <a:tailEnd/>
          </a:ln>
        </p:spPr>
        <p:txBody>
          <a:bodyPr rot="10800000" vert="eaVert" wrap="none" lIns="0" tIns="0" rIns="0" bIns="0" anchor="ctr"/>
          <a:lstStyle/>
          <a:p>
            <a:pPr algn="ctr"/>
            <a:r>
              <a:rPr lang="zh-CN" altLang="en-US" sz="1400" b="1">
                <a:solidFill>
                  <a:schemeClr val="bg1"/>
                </a:solidFill>
              </a:rPr>
              <a:t>三级流程</a:t>
            </a:r>
          </a:p>
        </p:txBody>
      </p:sp>
      <p:sp>
        <p:nvSpPr>
          <p:cNvPr id="758835" name="TextBox 236"/>
          <p:cNvSpPr txBox="1">
            <a:spLocks noChangeArrowheads="1"/>
          </p:cNvSpPr>
          <p:nvPr/>
        </p:nvSpPr>
        <p:spPr bwMode="auto">
          <a:xfrm rot="-1813951">
            <a:off x="10271251" y="4491781"/>
            <a:ext cx="1111202" cy="646331"/>
          </a:xfrm>
          <a:prstGeom prst="rect">
            <a:avLst/>
          </a:prstGeom>
          <a:noFill/>
          <a:ln w="38100">
            <a:solidFill>
              <a:srgbClr val="FF0000"/>
            </a:solidFill>
            <a:miter lim="800000"/>
            <a:headEnd/>
            <a:tailEnd/>
          </a:ln>
        </p:spPr>
        <p:txBody>
          <a:bodyPr wrap="none">
            <a:spAutoFit/>
          </a:bodyPr>
          <a:lstStyle/>
          <a:p>
            <a:pPr>
              <a:defRPr/>
            </a:pPr>
            <a:r>
              <a:rPr lang="zh-CN" altLang="en-US" sz="3600" b="1">
                <a:solidFill>
                  <a:srgbClr val="FF0000"/>
                </a:solidFill>
                <a:effectLst>
                  <a:outerShdw blurRad="38100" dist="38100" dir="2700000" algn="tl">
                    <a:srgbClr val="C0C0C0"/>
                  </a:outerShdw>
                </a:effectLst>
                <a:latin typeface="黑体" pitchFamily="2" charset="-122"/>
                <a:ea typeface="黑体" pitchFamily="2" charset="-122"/>
              </a:rPr>
              <a:t>示例</a:t>
            </a:r>
          </a:p>
        </p:txBody>
      </p:sp>
    </p:spTree>
    <p:extLst>
      <p:ext uri="{BB962C8B-B14F-4D97-AF65-F5344CB8AC3E}">
        <p14:creationId xmlns:p14="http://schemas.microsoft.com/office/powerpoint/2010/main" val="880131057"/>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2"/>
          <p:cNvSpPr>
            <a:spLocks noGrp="1"/>
          </p:cNvSpPr>
          <p:nvPr>
            <p:ph type="title" idx="4294967295"/>
          </p:nvPr>
        </p:nvSpPr>
        <p:spPr>
          <a:xfrm>
            <a:off x="161" y="23888"/>
            <a:ext cx="11134631" cy="585787"/>
          </a:xfrm>
          <a:prstGeom prst="rect">
            <a:avLst/>
          </a:prstGeom>
        </p:spPr>
        <p:txBody>
          <a:bodyPr anchor="ctr">
            <a:noAutofit/>
          </a:bodyPr>
          <a:lstStyle/>
          <a:p>
            <a:pPr>
              <a:defRPr/>
            </a:pPr>
            <a:r>
              <a:rPr lang="zh-CN" altLang="en-US" sz="3200" b="1" dirty="0">
                <a:solidFill>
                  <a:schemeClr val="bg1"/>
                </a:solidFill>
                <a:effectLst>
                  <a:outerShdw blurRad="38100" dist="38100" dir="2700000" algn="tl">
                    <a:srgbClr val="000000">
                      <a:alpha val="43137"/>
                    </a:srgbClr>
                  </a:outerShdw>
                </a:effectLst>
                <a:latin typeface="+mj-ea"/>
              </a:rPr>
              <a:t>为每一个流程绘制流程图，直观、形象的表现流程</a:t>
            </a:r>
          </a:p>
        </p:txBody>
      </p:sp>
      <p:grpSp>
        <p:nvGrpSpPr>
          <p:cNvPr id="2" name="Group 3"/>
          <p:cNvGrpSpPr>
            <a:grpSpLocks/>
          </p:cNvGrpSpPr>
          <p:nvPr/>
        </p:nvGrpSpPr>
        <p:grpSpPr bwMode="auto">
          <a:xfrm>
            <a:off x="924466" y="1219202"/>
            <a:ext cx="10343069" cy="5089525"/>
            <a:chOff x="249" y="482"/>
            <a:chExt cx="4886" cy="3492"/>
          </a:xfrm>
        </p:grpSpPr>
        <p:pic>
          <p:nvPicPr>
            <p:cNvPr id="87045" name="Picture 10"/>
            <p:cNvPicPr>
              <a:picLocks noChangeAspect="1" noChangeArrowheads="1"/>
            </p:cNvPicPr>
            <p:nvPr/>
          </p:nvPicPr>
          <p:blipFill>
            <a:blip r:embed="rId2"/>
            <a:srcRect/>
            <a:stretch>
              <a:fillRect/>
            </a:stretch>
          </p:blipFill>
          <p:spPr bwMode="auto">
            <a:xfrm>
              <a:off x="249" y="482"/>
              <a:ext cx="2450" cy="3492"/>
            </a:xfrm>
            <a:prstGeom prst="rect">
              <a:avLst/>
            </a:prstGeom>
            <a:noFill/>
            <a:ln w="12700" algn="ctr">
              <a:noFill/>
              <a:miter lim="800000"/>
              <a:headEnd/>
              <a:tailEnd/>
            </a:ln>
          </p:spPr>
        </p:pic>
        <p:pic>
          <p:nvPicPr>
            <p:cNvPr id="87046" name="Picture 5"/>
            <p:cNvPicPr>
              <a:picLocks noChangeAspect="1" noChangeArrowheads="1"/>
            </p:cNvPicPr>
            <p:nvPr/>
          </p:nvPicPr>
          <p:blipFill>
            <a:blip r:embed="rId3"/>
            <a:srcRect/>
            <a:stretch>
              <a:fillRect/>
            </a:stretch>
          </p:blipFill>
          <p:spPr bwMode="auto">
            <a:xfrm>
              <a:off x="2757" y="490"/>
              <a:ext cx="2378" cy="3484"/>
            </a:xfrm>
            <a:prstGeom prst="rect">
              <a:avLst/>
            </a:prstGeom>
            <a:noFill/>
            <a:ln w="9525">
              <a:noFill/>
              <a:miter lim="800000"/>
              <a:headEnd/>
              <a:tailEnd/>
            </a:ln>
          </p:spPr>
        </p:pic>
      </p:grpSp>
      <p:sp>
        <p:nvSpPr>
          <p:cNvPr id="762887" name="TextBox 236"/>
          <p:cNvSpPr txBox="1">
            <a:spLocks noChangeArrowheads="1"/>
          </p:cNvSpPr>
          <p:nvPr/>
        </p:nvSpPr>
        <p:spPr bwMode="auto">
          <a:xfrm rot="-1813951">
            <a:off x="10074776" y="4936223"/>
            <a:ext cx="1111202" cy="646331"/>
          </a:xfrm>
          <a:prstGeom prst="rect">
            <a:avLst/>
          </a:prstGeom>
          <a:noFill/>
          <a:ln w="38100">
            <a:solidFill>
              <a:srgbClr val="FF0000"/>
            </a:solidFill>
            <a:miter lim="800000"/>
            <a:headEnd/>
            <a:tailEnd/>
          </a:ln>
        </p:spPr>
        <p:txBody>
          <a:bodyPr wrap="none">
            <a:spAutoFit/>
          </a:bodyPr>
          <a:lstStyle/>
          <a:p>
            <a:pPr>
              <a:defRPr/>
            </a:pPr>
            <a:r>
              <a:rPr lang="zh-CN" altLang="en-US" sz="3600" b="1">
                <a:solidFill>
                  <a:srgbClr val="FF0000"/>
                </a:solidFill>
                <a:effectLst>
                  <a:outerShdw blurRad="38100" dist="38100" dir="2700000" algn="tl">
                    <a:srgbClr val="C0C0C0"/>
                  </a:outerShdw>
                </a:effectLst>
                <a:latin typeface="黑体" pitchFamily="2" charset="-122"/>
                <a:ea typeface="黑体" pitchFamily="2" charset="-122"/>
              </a:rPr>
              <a:t>示例</a:t>
            </a:r>
          </a:p>
        </p:txBody>
      </p:sp>
    </p:spTree>
    <p:extLst>
      <p:ext uri="{BB962C8B-B14F-4D97-AF65-F5344CB8AC3E}">
        <p14:creationId xmlns:p14="http://schemas.microsoft.com/office/powerpoint/2010/main" val="212616874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8034" name="Rectangle 2"/>
          <p:cNvSpPr>
            <a:spLocks noGrp="1" noChangeArrowheads="1"/>
          </p:cNvSpPr>
          <p:nvPr>
            <p:ph type="title"/>
          </p:nvPr>
        </p:nvSpPr>
        <p:spPr>
          <a:xfrm>
            <a:off x="252943" y="-101597"/>
            <a:ext cx="11328400" cy="908050"/>
          </a:xfrm>
        </p:spPr>
        <p:txBody>
          <a:bodyPr/>
          <a:lstStyle/>
          <a:p>
            <a:pPr eaLnBrk="1" hangingPunct="1">
              <a:defRPr/>
            </a:pPr>
            <a:r>
              <a:rPr lang="zh-CN" altLang="en-US" sz="3200" b="1" dirty="0">
                <a:solidFill>
                  <a:schemeClr val="bg1"/>
                </a:solidFill>
              </a:rPr>
              <a:t>软件管理复杂度与技术复杂度关系</a:t>
            </a:r>
          </a:p>
        </p:txBody>
      </p:sp>
      <p:sp>
        <p:nvSpPr>
          <p:cNvPr id="80899" name="Line 3"/>
          <p:cNvSpPr>
            <a:spLocks noChangeShapeType="1"/>
          </p:cNvSpPr>
          <p:nvPr/>
        </p:nvSpPr>
        <p:spPr bwMode="auto">
          <a:xfrm flipH="1" flipV="1">
            <a:off x="5676900" y="1993900"/>
            <a:ext cx="0" cy="3744913"/>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00" name="Line 4"/>
          <p:cNvSpPr>
            <a:spLocks noChangeShapeType="1"/>
          </p:cNvSpPr>
          <p:nvPr/>
        </p:nvSpPr>
        <p:spPr bwMode="auto">
          <a:xfrm flipH="1" flipV="1">
            <a:off x="2220385" y="3722688"/>
            <a:ext cx="7393516"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01" name="Rectangle 5" descr="50%"/>
          <p:cNvSpPr>
            <a:spLocks noChangeArrowheads="1"/>
          </p:cNvSpPr>
          <p:nvPr/>
        </p:nvSpPr>
        <p:spPr bwMode="auto">
          <a:xfrm>
            <a:off x="3790951" y="1268414"/>
            <a:ext cx="3090591" cy="951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spcBef>
                <a:spcPct val="0"/>
              </a:spcBef>
              <a:buClrTx/>
              <a:buSzTx/>
              <a:buFontTx/>
              <a:buNone/>
            </a:pPr>
            <a:r>
              <a:rPr lang="zh-CN" altLang="en-US" sz="2000" b="1">
                <a:solidFill>
                  <a:srgbClr val="FF3300"/>
                </a:solidFill>
              </a:rPr>
              <a:t>更高的技术复杂性</a:t>
            </a:r>
          </a:p>
          <a:p>
            <a:pPr>
              <a:spcBef>
                <a:spcPct val="0"/>
              </a:spcBef>
              <a:buClrTx/>
              <a:buSzTx/>
              <a:buFontTx/>
              <a:buNone/>
            </a:pPr>
            <a:r>
              <a:rPr lang="zh-CN" altLang="en-US" sz="1200" b="1">
                <a:solidFill>
                  <a:srgbClr val="FF3300"/>
                </a:solidFill>
              </a:rPr>
              <a:t> </a:t>
            </a:r>
            <a:r>
              <a:rPr lang="en-US" altLang="zh-CN" sz="1200" b="1">
                <a:solidFill>
                  <a:srgbClr val="FF3300"/>
                </a:solidFill>
              </a:rPr>
              <a:t>- </a:t>
            </a:r>
            <a:r>
              <a:rPr lang="zh-CN" altLang="en-US" sz="1200" b="1">
                <a:solidFill>
                  <a:srgbClr val="FF3300"/>
                </a:solidFill>
              </a:rPr>
              <a:t>嵌入式，实时的，分布式的，不可出错的</a:t>
            </a:r>
          </a:p>
          <a:p>
            <a:pPr>
              <a:spcBef>
                <a:spcPct val="0"/>
              </a:spcBef>
              <a:buClrTx/>
              <a:buSzTx/>
              <a:buFontTx/>
              <a:buNone/>
            </a:pPr>
            <a:r>
              <a:rPr lang="zh-CN" altLang="en-US" sz="1200" b="1">
                <a:solidFill>
                  <a:srgbClr val="FF3300"/>
                </a:solidFill>
              </a:rPr>
              <a:t> </a:t>
            </a:r>
            <a:r>
              <a:rPr lang="en-US" altLang="zh-CN" sz="1200" b="1">
                <a:solidFill>
                  <a:srgbClr val="FF3300"/>
                </a:solidFill>
              </a:rPr>
              <a:t>- </a:t>
            </a:r>
            <a:r>
              <a:rPr lang="zh-CN" altLang="en-US" sz="1200" b="1">
                <a:solidFill>
                  <a:srgbClr val="FF3300"/>
                </a:solidFill>
              </a:rPr>
              <a:t>定制的</a:t>
            </a:r>
            <a:r>
              <a:rPr lang="en-US" altLang="zh-CN" sz="1200" b="1">
                <a:solidFill>
                  <a:srgbClr val="FF3300"/>
                </a:solidFill>
              </a:rPr>
              <a:t>, </a:t>
            </a:r>
            <a:r>
              <a:rPr lang="zh-CN" altLang="en-US" sz="1200" b="1">
                <a:solidFill>
                  <a:srgbClr val="FF3300"/>
                </a:solidFill>
              </a:rPr>
              <a:t>空前的，可复用的</a:t>
            </a:r>
          </a:p>
          <a:p>
            <a:pPr>
              <a:spcBef>
                <a:spcPct val="0"/>
              </a:spcBef>
              <a:buClrTx/>
              <a:buSzTx/>
              <a:buFontTx/>
              <a:buNone/>
            </a:pPr>
            <a:r>
              <a:rPr lang="zh-CN" altLang="en-US" sz="1200" b="1">
                <a:solidFill>
                  <a:srgbClr val="FF3300"/>
                </a:solidFill>
              </a:rPr>
              <a:t> </a:t>
            </a:r>
            <a:r>
              <a:rPr lang="en-US" altLang="zh-CN" sz="1200" b="1">
                <a:solidFill>
                  <a:srgbClr val="FF3300"/>
                </a:solidFill>
              </a:rPr>
              <a:t>- </a:t>
            </a:r>
            <a:r>
              <a:rPr lang="zh-CN" altLang="en-US" sz="1200" b="1">
                <a:solidFill>
                  <a:srgbClr val="FF3300"/>
                </a:solidFill>
              </a:rPr>
              <a:t>高性能的</a:t>
            </a:r>
          </a:p>
        </p:txBody>
      </p:sp>
      <p:sp>
        <p:nvSpPr>
          <p:cNvPr id="80902" name="Rectangle 6" descr="50%"/>
          <p:cNvSpPr>
            <a:spLocks noChangeArrowheads="1"/>
          </p:cNvSpPr>
          <p:nvPr/>
        </p:nvSpPr>
        <p:spPr bwMode="auto">
          <a:xfrm>
            <a:off x="4430184" y="5738814"/>
            <a:ext cx="1731244" cy="951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514350" indent="-514350"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spcBef>
                <a:spcPct val="0"/>
              </a:spcBef>
              <a:buClrTx/>
              <a:buSzTx/>
              <a:buFontTx/>
              <a:buNone/>
            </a:pPr>
            <a:r>
              <a:rPr lang="zh-CN" altLang="en-US" sz="2000" b="1">
                <a:solidFill>
                  <a:srgbClr val="FF3300"/>
                </a:solidFill>
              </a:rPr>
              <a:t>低技术复杂度</a:t>
            </a:r>
          </a:p>
          <a:p>
            <a:pPr>
              <a:spcBef>
                <a:spcPct val="0"/>
              </a:spcBef>
              <a:buClrTx/>
              <a:buSzTx/>
              <a:buFontTx/>
              <a:buNone/>
            </a:pPr>
            <a:r>
              <a:rPr lang="zh-CN" altLang="en-US" sz="1200" b="1">
                <a:solidFill>
                  <a:srgbClr val="FF3300"/>
                </a:solidFill>
              </a:rPr>
              <a:t> </a:t>
            </a:r>
            <a:r>
              <a:rPr lang="en-US" altLang="zh-CN" sz="1200" b="1">
                <a:solidFill>
                  <a:srgbClr val="FF3300"/>
                </a:solidFill>
              </a:rPr>
              <a:t>-  </a:t>
            </a:r>
            <a:r>
              <a:rPr lang="zh-CN" altLang="en-US" sz="1200" b="1">
                <a:solidFill>
                  <a:srgbClr val="FF3300"/>
                </a:solidFill>
              </a:rPr>
              <a:t>基于组件技术的</a:t>
            </a:r>
          </a:p>
          <a:p>
            <a:pPr>
              <a:spcBef>
                <a:spcPct val="0"/>
              </a:spcBef>
              <a:buClrTx/>
              <a:buSzTx/>
              <a:buFontTx/>
              <a:buNone/>
            </a:pPr>
            <a:r>
              <a:rPr lang="zh-CN" altLang="en-US" sz="1200" b="1">
                <a:solidFill>
                  <a:srgbClr val="FF3300"/>
                </a:solidFill>
              </a:rPr>
              <a:t> </a:t>
            </a:r>
            <a:r>
              <a:rPr lang="en-US" altLang="zh-CN" sz="1200" b="1">
                <a:solidFill>
                  <a:srgbClr val="FF3300"/>
                </a:solidFill>
              </a:rPr>
              <a:t>-  </a:t>
            </a:r>
            <a:r>
              <a:rPr lang="zh-CN" altLang="en-US" sz="1200" b="1">
                <a:solidFill>
                  <a:srgbClr val="FF3300"/>
                </a:solidFill>
              </a:rPr>
              <a:t>应用反向工程</a:t>
            </a:r>
          </a:p>
          <a:p>
            <a:pPr>
              <a:spcBef>
                <a:spcPct val="0"/>
              </a:spcBef>
              <a:buClrTx/>
              <a:buSzTx/>
              <a:buFontTx/>
              <a:buNone/>
            </a:pPr>
            <a:r>
              <a:rPr lang="zh-CN" altLang="en-US" sz="1200" b="1">
                <a:solidFill>
                  <a:srgbClr val="FF3300"/>
                </a:solidFill>
              </a:rPr>
              <a:t> </a:t>
            </a:r>
            <a:r>
              <a:rPr lang="en-US" altLang="zh-CN" sz="1200" b="1">
                <a:solidFill>
                  <a:srgbClr val="FF3300"/>
                </a:solidFill>
              </a:rPr>
              <a:t>-  </a:t>
            </a:r>
            <a:r>
              <a:rPr lang="zh-CN" altLang="en-US" sz="1200" b="1">
                <a:solidFill>
                  <a:srgbClr val="FF3300"/>
                </a:solidFill>
              </a:rPr>
              <a:t>交互性能</a:t>
            </a:r>
          </a:p>
        </p:txBody>
      </p:sp>
      <p:sp>
        <p:nvSpPr>
          <p:cNvPr id="80903" name="Rectangle 7" descr="50%"/>
          <p:cNvSpPr>
            <a:spLocks noChangeArrowheads="1"/>
          </p:cNvSpPr>
          <p:nvPr/>
        </p:nvSpPr>
        <p:spPr bwMode="auto">
          <a:xfrm>
            <a:off x="9421285" y="3290889"/>
            <a:ext cx="1989328" cy="113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spcBef>
                <a:spcPct val="0"/>
              </a:spcBef>
              <a:buClrTx/>
              <a:buSzTx/>
              <a:buFontTx/>
              <a:buNone/>
            </a:pPr>
            <a:r>
              <a:rPr lang="zh-CN" altLang="en-US" sz="2000" b="1">
                <a:solidFill>
                  <a:srgbClr val="FF3300"/>
                </a:solidFill>
              </a:rPr>
              <a:t>较高管理复杂度</a:t>
            </a:r>
            <a:endParaRPr lang="zh-CN" altLang="en-US" sz="1200" b="1">
              <a:solidFill>
                <a:srgbClr val="FF3300"/>
              </a:solidFill>
            </a:endParaRPr>
          </a:p>
          <a:p>
            <a:pPr>
              <a:spcBef>
                <a:spcPct val="0"/>
              </a:spcBef>
              <a:buClrTx/>
              <a:buSzTx/>
              <a:buFontTx/>
              <a:buNone/>
            </a:pPr>
            <a:r>
              <a:rPr lang="zh-CN" altLang="en-US" sz="1200" b="1">
                <a:solidFill>
                  <a:srgbClr val="FF3300"/>
                </a:solidFill>
              </a:rPr>
              <a:t>  </a:t>
            </a:r>
            <a:r>
              <a:rPr lang="en-US" altLang="zh-CN" sz="1200" b="1">
                <a:solidFill>
                  <a:srgbClr val="FF3300"/>
                </a:solidFill>
              </a:rPr>
              <a:t>- </a:t>
            </a:r>
            <a:r>
              <a:rPr lang="zh-CN" altLang="en-US" sz="1200" b="1">
                <a:solidFill>
                  <a:srgbClr val="FF3300"/>
                </a:solidFill>
              </a:rPr>
              <a:t>大范围</a:t>
            </a:r>
          </a:p>
          <a:p>
            <a:pPr>
              <a:spcBef>
                <a:spcPct val="0"/>
              </a:spcBef>
              <a:buClrTx/>
              <a:buSzTx/>
              <a:buFontTx/>
              <a:buNone/>
            </a:pPr>
            <a:r>
              <a:rPr lang="zh-CN" altLang="en-US" sz="1200" b="1">
                <a:solidFill>
                  <a:srgbClr val="FF3300"/>
                </a:solidFill>
              </a:rPr>
              <a:t>  </a:t>
            </a:r>
            <a:r>
              <a:rPr lang="en-US" altLang="zh-CN" sz="1200" b="1">
                <a:solidFill>
                  <a:srgbClr val="FF3300"/>
                </a:solidFill>
              </a:rPr>
              <a:t>- </a:t>
            </a:r>
            <a:r>
              <a:rPr lang="zh-CN" altLang="en-US" sz="1200" b="1">
                <a:solidFill>
                  <a:srgbClr val="FF3300"/>
                </a:solidFill>
              </a:rPr>
              <a:t>合同契约性</a:t>
            </a:r>
          </a:p>
          <a:p>
            <a:pPr>
              <a:spcBef>
                <a:spcPct val="0"/>
              </a:spcBef>
              <a:buClrTx/>
              <a:buSzTx/>
              <a:buFontTx/>
              <a:buNone/>
            </a:pPr>
            <a:r>
              <a:rPr lang="zh-CN" altLang="en-US" sz="1200" b="1">
                <a:solidFill>
                  <a:srgbClr val="FF3300"/>
                </a:solidFill>
              </a:rPr>
              <a:t>  </a:t>
            </a:r>
            <a:r>
              <a:rPr lang="en-US" altLang="zh-CN" sz="1200" b="1">
                <a:solidFill>
                  <a:srgbClr val="FF3300"/>
                </a:solidFill>
              </a:rPr>
              <a:t>- </a:t>
            </a:r>
            <a:r>
              <a:rPr lang="zh-CN" altLang="en-US" sz="1200" b="1">
                <a:solidFill>
                  <a:srgbClr val="FF3300"/>
                </a:solidFill>
              </a:rPr>
              <a:t>多数人控制的</a:t>
            </a:r>
          </a:p>
          <a:p>
            <a:pPr>
              <a:spcBef>
                <a:spcPct val="0"/>
              </a:spcBef>
              <a:buClrTx/>
              <a:buSzTx/>
              <a:buFontTx/>
              <a:buNone/>
            </a:pPr>
            <a:r>
              <a:rPr lang="zh-CN" altLang="en-US" sz="1200" b="1">
                <a:solidFill>
                  <a:srgbClr val="FF3300"/>
                </a:solidFill>
              </a:rPr>
              <a:t>  </a:t>
            </a:r>
            <a:r>
              <a:rPr lang="en-US" altLang="zh-CN" sz="1200" b="1">
                <a:solidFill>
                  <a:srgbClr val="FF3300"/>
                </a:solidFill>
              </a:rPr>
              <a:t>- “</a:t>
            </a:r>
            <a:r>
              <a:rPr lang="zh-CN" altLang="en-US" sz="1200" b="1">
                <a:solidFill>
                  <a:srgbClr val="FF3300"/>
                </a:solidFill>
              </a:rPr>
              <a:t>项目”</a:t>
            </a:r>
          </a:p>
        </p:txBody>
      </p:sp>
      <p:sp>
        <p:nvSpPr>
          <p:cNvPr id="80904" name="Rectangle 8" descr="50%"/>
          <p:cNvSpPr>
            <a:spLocks noChangeArrowheads="1"/>
          </p:cNvSpPr>
          <p:nvPr/>
        </p:nvSpPr>
        <p:spPr bwMode="auto">
          <a:xfrm>
            <a:off x="61385" y="3290889"/>
            <a:ext cx="2247411" cy="113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spcBef>
                <a:spcPct val="0"/>
              </a:spcBef>
              <a:buClrTx/>
              <a:buSzTx/>
              <a:buFontTx/>
              <a:buNone/>
            </a:pPr>
            <a:r>
              <a:rPr lang="zh-CN" altLang="en-US" sz="2000" b="1">
                <a:solidFill>
                  <a:srgbClr val="FF3300"/>
                </a:solidFill>
              </a:rPr>
              <a:t>较低的管理复杂度</a:t>
            </a:r>
          </a:p>
          <a:p>
            <a:pPr>
              <a:spcBef>
                <a:spcPct val="0"/>
              </a:spcBef>
              <a:buClrTx/>
              <a:buSzTx/>
              <a:buFontTx/>
              <a:buNone/>
            </a:pPr>
            <a:r>
              <a:rPr lang="zh-CN" altLang="en-US" sz="1200" b="1">
                <a:solidFill>
                  <a:srgbClr val="FF3300"/>
                </a:solidFill>
              </a:rPr>
              <a:t>  </a:t>
            </a:r>
            <a:r>
              <a:rPr lang="en-US" altLang="zh-CN" sz="1200" b="1">
                <a:solidFill>
                  <a:srgbClr val="FF3300"/>
                </a:solidFill>
              </a:rPr>
              <a:t>- </a:t>
            </a:r>
            <a:r>
              <a:rPr lang="zh-CN" altLang="en-US" sz="1200" b="1">
                <a:solidFill>
                  <a:srgbClr val="FF3300"/>
                </a:solidFill>
              </a:rPr>
              <a:t>小范围</a:t>
            </a:r>
          </a:p>
          <a:p>
            <a:pPr>
              <a:spcBef>
                <a:spcPct val="0"/>
              </a:spcBef>
              <a:buClrTx/>
              <a:buSzTx/>
              <a:buFontTx/>
              <a:buNone/>
            </a:pPr>
            <a:r>
              <a:rPr lang="zh-CN" altLang="en-US" sz="1200" b="1">
                <a:solidFill>
                  <a:srgbClr val="FF3300"/>
                </a:solidFill>
              </a:rPr>
              <a:t>  </a:t>
            </a:r>
            <a:r>
              <a:rPr lang="en-US" altLang="zh-CN" sz="1200" b="1">
                <a:solidFill>
                  <a:srgbClr val="FF3300"/>
                </a:solidFill>
              </a:rPr>
              <a:t>- </a:t>
            </a:r>
            <a:r>
              <a:rPr lang="zh-CN" altLang="en-US" sz="1200" b="1">
                <a:solidFill>
                  <a:srgbClr val="FF3300"/>
                </a:solidFill>
              </a:rPr>
              <a:t>非正式的</a:t>
            </a:r>
          </a:p>
          <a:p>
            <a:pPr>
              <a:spcBef>
                <a:spcPct val="0"/>
              </a:spcBef>
              <a:buClrTx/>
              <a:buSzTx/>
              <a:buFontTx/>
              <a:buNone/>
            </a:pPr>
            <a:r>
              <a:rPr lang="zh-CN" altLang="en-US" sz="1200" b="1">
                <a:solidFill>
                  <a:srgbClr val="FF3300"/>
                </a:solidFill>
              </a:rPr>
              <a:t>  </a:t>
            </a:r>
            <a:r>
              <a:rPr lang="en-US" altLang="zh-CN" sz="1200" b="1">
                <a:solidFill>
                  <a:srgbClr val="FF3300"/>
                </a:solidFill>
              </a:rPr>
              <a:t>- </a:t>
            </a:r>
            <a:r>
              <a:rPr lang="zh-CN" altLang="en-US" sz="1200" b="1">
                <a:solidFill>
                  <a:srgbClr val="FF3300"/>
                </a:solidFill>
              </a:rPr>
              <a:t>简单的资金运作</a:t>
            </a:r>
          </a:p>
          <a:p>
            <a:pPr>
              <a:spcBef>
                <a:spcPct val="0"/>
              </a:spcBef>
              <a:buClrTx/>
              <a:buSzTx/>
              <a:buFontTx/>
              <a:buNone/>
            </a:pPr>
            <a:r>
              <a:rPr lang="zh-CN" altLang="en-US" sz="1200" b="1">
                <a:solidFill>
                  <a:srgbClr val="FF3300"/>
                </a:solidFill>
              </a:rPr>
              <a:t>  </a:t>
            </a:r>
            <a:r>
              <a:rPr lang="en-US" altLang="zh-CN" sz="1200" b="1">
                <a:solidFill>
                  <a:srgbClr val="FF3300"/>
                </a:solidFill>
              </a:rPr>
              <a:t>- “</a:t>
            </a:r>
            <a:r>
              <a:rPr lang="zh-CN" altLang="en-US" sz="1200" b="1">
                <a:solidFill>
                  <a:srgbClr val="FF3300"/>
                </a:solidFill>
              </a:rPr>
              <a:t>产品”</a:t>
            </a:r>
          </a:p>
        </p:txBody>
      </p:sp>
      <p:grpSp>
        <p:nvGrpSpPr>
          <p:cNvPr id="2" name="Group 9"/>
          <p:cNvGrpSpPr>
            <a:grpSpLocks/>
          </p:cNvGrpSpPr>
          <p:nvPr/>
        </p:nvGrpSpPr>
        <p:grpSpPr bwMode="auto">
          <a:xfrm>
            <a:off x="7810502" y="2281242"/>
            <a:ext cx="1079500" cy="401638"/>
            <a:chOff x="3661" y="1343"/>
            <a:chExt cx="510" cy="253"/>
          </a:xfrm>
        </p:grpSpPr>
        <p:sp>
          <p:nvSpPr>
            <p:cNvPr id="80955" name="Oval 10"/>
            <p:cNvSpPr>
              <a:spLocks noChangeArrowheads="1"/>
            </p:cNvSpPr>
            <p:nvPr/>
          </p:nvSpPr>
          <p:spPr bwMode="auto">
            <a:xfrm>
              <a:off x="3886" y="1343"/>
              <a:ext cx="59" cy="69"/>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endParaRPr lang="zh-CN" altLang="en-US"/>
            </a:p>
          </p:txBody>
        </p:sp>
        <p:sp>
          <p:nvSpPr>
            <p:cNvPr id="80956" name="Rectangle 11" descr="50%"/>
            <p:cNvSpPr>
              <a:spLocks noChangeArrowheads="1"/>
            </p:cNvSpPr>
            <p:nvPr/>
          </p:nvSpPr>
          <p:spPr bwMode="auto">
            <a:xfrm>
              <a:off x="3661" y="1404"/>
              <a:ext cx="51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a:spcBef>
                  <a:spcPct val="0"/>
                </a:spcBef>
                <a:buClrTx/>
                <a:buSzTx/>
                <a:buFontTx/>
                <a:buNone/>
              </a:pPr>
              <a:r>
                <a:rPr lang="zh-CN" altLang="en-US" sz="1400" b="1" i="1"/>
                <a:t>中间件软件</a:t>
              </a:r>
            </a:p>
          </p:txBody>
        </p:sp>
      </p:grpSp>
      <p:grpSp>
        <p:nvGrpSpPr>
          <p:cNvPr id="3" name="Group 12"/>
          <p:cNvGrpSpPr>
            <a:grpSpLocks/>
          </p:cNvGrpSpPr>
          <p:nvPr/>
        </p:nvGrpSpPr>
        <p:grpSpPr bwMode="auto">
          <a:xfrm>
            <a:off x="6489699" y="2403479"/>
            <a:ext cx="901700" cy="401638"/>
            <a:chOff x="3037" y="1420"/>
            <a:chExt cx="426" cy="253"/>
          </a:xfrm>
        </p:grpSpPr>
        <p:sp>
          <p:nvSpPr>
            <p:cNvPr id="80953" name="Oval 13"/>
            <p:cNvSpPr>
              <a:spLocks noChangeArrowheads="1"/>
            </p:cNvSpPr>
            <p:nvPr/>
          </p:nvSpPr>
          <p:spPr bwMode="auto">
            <a:xfrm>
              <a:off x="3221" y="1420"/>
              <a:ext cx="59" cy="68"/>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endParaRPr lang="zh-CN" altLang="en-US"/>
            </a:p>
          </p:txBody>
        </p:sp>
        <p:sp>
          <p:nvSpPr>
            <p:cNvPr id="80954" name="Rectangle 14" descr="50%"/>
            <p:cNvSpPr>
              <a:spLocks noChangeArrowheads="1"/>
            </p:cNvSpPr>
            <p:nvPr/>
          </p:nvSpPr>
          <p:spPr bwMode="auto">
            <a:xfrm>
              <a:off x="3037" y="1481"/>
              <a:ext cx="4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a:spcBef>
                  <a:spcPct val="0"/>
                </a:spcBef>
                <a:buClrTx/>
                <a:buSzTx/>
                <a:buFontTx/>
                <a:buNone/>
              </a:pPr>
              <a:r>
                <a:rPr lang="zh-CN" altLang="en-US" sz="1400" b="1" i="1"/>
                <a:t>统一网管</a:t>
              </a:r>
              <a:endParaRPr lang="zh-CN" altLang="en-US" sz="1400"/>
            </a:p>
          </p:txBody>
        </p:sp>
      </p:grpSp>
      <p:grpSp>
        <p:nvGrpSpPr>
          <p:cNvPr id="4" name="Group 15"/>
          <p:cNvGrpSpPr>
            <a:grpSpLocks/>
          </p:cNvGrpSpPr>
          <p:nvPr/>
        </p:nvGrpSpPr>
        <p:grpSpPr bwMode="auto">
          <a:xfrm>
            <a:off x="4599519" y="3252793"/>
            <a:ext cx="1041400" cy="401638"/>
            <a:chOff x="2144" y="1955"/>
            <a:chExt cx="492" cy="253"/>
          </a:xfrm>
        </p:grpSpPr>
        <p:sp>
          <p:nvSpPr>
            <p:cNvPr id="80951" name="Oval 16"/>
            <p:cNvSpPr>
              <a:spLocks noChangeArrowheads="1"/>
            </p:cNvSpPr>
            <p:nvPr/>
          </p:nvSpPr>
          <p:spPr bwMode="auto">
            <a:xfrm>
              <a:off x="2360" y="1955"/>
              <a:ext cx="60" cy="69"/>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endParaRPr lang="zh-CN" altLang="en-US"/>
            </a:p>
          </p:txBody>
        </p:sp>
        <p:sp>
          <p:nvSpPr>
            <p:cNvPr id="80952" name="Rectangle 17" descr="50%"/>
            <p:cNvSpPr>
              <a:spLocks noChangeArrowheads="1"/>
            </p:cNvSpPr>
            <p:nvPr/>
          </p:nvSpPr>
          <p:spPr bwMode="auto">
            <a:xfrm>
              <a:off x="2144" y="2016"/>
              <a:ext cx="4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a:spcBef>
                  <a:spcPct val="0"/>
                </a:spcBef>
                <a:buClrTx/>
                <a:buSzTx/>
                <a:buFontTx/>
                <a:buNone/>
              </a:pPr>
              <a:r>
                <a:rPr lang="en-US" altLang="zh-CN" sz="1400" b="1" i="1"/>
                <a:t>CASE</a:t>
              </a:r>
              <a:r>
                <a:rPr lang="zh-CN" altLang="en-US" sz="1400" b="1" i="1"/>
                <a:t>工具</a:t>
              </a:r>
              <a:endParaRPr lang="zh-CN" altLang="en-US" sz="1400"/>
            </a:p>
          </p:txBody>
        </p:sp>
      </p:grpSp>
      <p:grpSp>
        <p:nvGrpSpPr>
          <p:cNvPr id="5" name="Group 18"/>
          <p:cNvGrpSpPr>
            <a:grpSpLocks/>
          </p:cNvGrpSpPr>
          <p:nvPr/>
        </p:nvGrpSpPr>
        <p:grpSpPr bwMode="auto">
          <a:xfrm>
            <a:off x="8758771" y="2714626"/>
            <a:ext cx="1259417" cy="615950"/>
            <a:chOff x="4052" y="1572"/>
            <a:chExt cx="595" cy="388"/>
          </a:xfrm>
        </p:grpSpPr>
        <p:sp>
          <p:nvSpPr>
            <p:cNvPr id="80949" name="Oval 19"/>
            <p:cNvSpPr>
              <a:spLocks noChangeArrowheads="1"/>
            </p:cNvSpPr>
            <p:nvPr/>
          </p:nvSpPr>
          <p:spPr bwMode="auto">
            <a:xfrm>
              <a:off x="4320" y="1572"/>
              <a:ext cx="59" cy="69"/>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endParaRPr lang="zh-CN" altLang="en-US"/>
            </a:p>
          </p:txBody>
        </p:sp>
        <p:sp>
          <p:nvSpPr>
            <p:cNvPr id="80950" name="Rectangle 20" descr="50%"/>
            <p:cNvSpPr>
              <a:spLocks noChangeArrowheads="1"/>
            </p:cNvSpPr>
            <p:nvPr/>
          </p:nvSpPr>
          <p:spPr bwMode="auto">
            <a:xfrm>
              <a:off x="4052" y="1632"/>
              <a:ext cx="595"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a:spcBef>
                  <a:spcPct val="0"/>
                </a:spcBef>
                <a:buClrTx/>
                <a:buSzTx/>
                <a:buFontTx/>
                <a:buNone/>
              </a:pPr>
              <a:r>
                <a:rPr lang="zh-CN" altLang="en-US" sz="1400" b="1" i="1"/>
                <a:t>实时空中运输</a:t>
              </a:r>
            </a:p>
            <a:p>
              <a:pPr algn="ctr">
                <a:spcBef>
                  <a:spcPct val="0"/>
                </a:spcBef>
                <a:buClrTx/>
                <a:buSzTx/>
                <a:buFontTx/>
                <a:buNone/>
              </a:pPr>
              <a:r>
                <a:rPr lang="zh-CN" altLang="en-US" sz="1400" b="1" i="1"/>
                <a:t>控制系统</a:t>
              </a:r>
            </a:p>
          </p:txBody>
        </p:sp>
      </p:grpSp>
      <p:grpSp>
        <p:nvGrpSpPr>
          <p:cNvPr id="6" name="Group 21"/>
          <p:cNvGrpSpPr>
            <a:grpSpLocks/>
          </p:cNvGrpSpPr>
          <p:nvPr/>
        </p:nvGrpSpPr>
        <p:grpSpPr bwMode="auto">
          <a:xfrm>
            <a:off x="8528051" y="3357559"/>
            <a:ext cx="912284" cy="380999"/>
            <a:chOff x="2734" y="2592"/>
            <a:chExt cx="431" cy="240"/>
          </a:xfrm>
        </p:grpSpPr>
        <p:sp>
          <p:nvSpPr>
            <p:cNvPr id="80947" name="Rectangle 22" descr="50%"/>
            <p:cNvSpPr>
              <a:spLocks noChangeArrowheads="1"/>
            </p:cNvSpPr>
            <p:nvPr/>
          </p:nvSpPr>
          <p:spPr bwMode="auto">
            <a:xfrm>
              <a:off x="2734" y="2640"/>
              <a:ext cx="43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a:spcBef>
                  <a:spcPct val="0"/>
                </a:spcBef>
                <a:buClrTx/>
                <a:buSzTx/>
                <a:buFontTx/>
                <a:buNone/>
              </a:pPr>
              <a:r>
                <a:rPr lang="zh-CN" altLang="en-US" sz="1400" b="1" i="1"/>
                <a:t>企业</a:t>
              </a:r>
              <a:r>
                <a:rPr lang="en-US" altLang="zh-CN" sz="1400" b="1" i="1"/>
                <a:t>ERP</a:t>
              </a:r>
            </a:p>
          </p:txBody>
        </p:sp>
        <p:sp>
          <p:nvSpPr>
            <p:cNvPr id="80948" name="Oval 23"/>
            <p:cNvSpPr>
              <a:spLocks noChangeArrowheads="1"/>
            </p:cNvSpPr>
            <p:nvPr/>
          </p:nvSpPr>
          <p:spPr bwMode="auto">
            <a:xfrm>
              <a:off x="2920" y="2592"/>
              <a:ext cx="60" cy="68"/>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endParaRPr lang="zh-CN" altLang="en-US"/>
            </a:p>
          </p:txBody>
        </p:sp>
      </p:grpSp>
      <p:grpSp>
        <p:nvGrpSpPr>
          <p:cNvPr id="7" name="Group 24"/>
          <p:cNvGrpSpPr>
            <a:grpSpLocks/>
          </p:cNvGrpSpPr>
          <p:nvPr/>
        </p:nvGrpSpPr>
        <p:grpSpPr bwMode="auto">
          <a:xfrm>
            <a:off x="4464052" y="2565400"/>
            <a:ext cx="1299633" cy="619125"/>
            <a:chOff x="2177" y="1639"/>
            <a:chExt cx="614" cy="390"/>
          </a:xfrm>
        </p:grpSpPr>
        <p:sp>
          <p:nvSpPr>
            <p:cNvPr id="80945" name="Oval 25"/>
            <p:cNvSpPr>
              <a:spLocks noChangeArrowheads="1"/>
            </p:cNvSpPr>
            <p:nvPr/>
          </p:nvSpPr>
          <p:spPr bwMode="auto">
            <a:xfrm>
              <a:off x="2455" y="1639"/>
              <a:ext cx="58" cy="69"/>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endParaRPr lang="zh-CN" altLang="en-US"/>
            </a:p>
          </p:txBody>
        </p:sp>
        <p:sp>
          <p:nvSpPr>
            <p:cNvPr id="80946" name="Rectangle 26" descr="50%"/>
            <p:cNvSpPr>
              <a:spLocks noChangeArrowheads="1"/>
            </p:cNvSpPr>
            <p:nvPr/>
          </p:nvSpPr>
          <p:spPr bwMode="auto">
            <a:xfrm>
              <a:off x="2177" y="1701"/>
              <a:ext cx="614"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a:spcBef>
                  <a:spcPct val="0"/>
                </a:spcBef>
                <a:buClrTx/>
                <a:buSzTx/>
                <a:buFontTx/>
                <a:buNone/>
              </a:pPr>
              <a:r>
                <a:rPr lang="zh-CN" altLang="en-US" sz="1400" b="1" i="1"/>
                <a:t>商业</a:t>
              </a:r>
            </a:p>
            <a:p>
              <a:pPr algn="ctr">
                <a:spcBef>
                  <a:spcPct val="0"/>
                </a:spcBef>
                <a:buClrTx/>
                <a:buSzTx/>
                <a:buFontTx/>
                <a:buNone/>
              </a:pPr>
              <a:r>
                <a:rPr lang="zh-CN" altLang="en-US" sz="1400" b="1" i="1"/>
                <a:t>编译器</a:t>
              </a:r>
            </a:p>
          </p:txBody>
        </p:sp>
      </p:grpSp>
      <p:grpSp>
        <p:nvGrpSpPr>
          <p:cNvPr id="8" name="Group 27"/>
          <p:cNvGrpSpPr>
            <a:grpSpLocks/>
          </p:cNvGrpSpPr>
          <p:nvPr/>
        </p:nvGrpSpPr>
        <p:grpSpPr bwMode="auto">
          <a:xfrm>
            <a:off x="2506135" y="4730757"/>
            <a:ext cx="1259417" cy="403226"/>
            <a:chOff x="1296" y="3064"/>
            <a:chExt cx="595" cy="254"/>
          </a:xfrm>
        </p:grpSpPr>
        <p:sp>
          <p:nvSpPr>
            <p:cNvPr id="80943" name="Oval 28"/>
            <p:cNvSpPr>
              <a:spLocks noChangeArrowheads="1"/>
            </p:cNvSpPr>
            <p:nvPr/>
          </p:nvSpPr>
          <p:spPr bwMode="auto">
            <a:xfrm>
              <a:off x="1564" y="3064"/>
              <a:ext cx="60" cy="68"/>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endParaRPr lang="zh-CN" altLang="en-US"/>
            </a:p>
          </p:txBody>
        </p:sp>
        <p:sp>
          <p:nvSpPr>
            <p:cNvPr id="80944" name="Rectangle 29" descr="50%"/>
            <p:cNvSpPr>
              <a:spLocks noChangeArrowheads="1"/>
            </p:cNvSpPr>
            <p:nvPr/>
          </p:nvSpPr>
          <p:spPr bwMode="auto">
            <a:xfrm>
              <a:off x="1296" y="3126"/>
              <a:ext cx="59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a:spcBef>
                  <a:spcPct val="0"/>
                </a:spcBef>
                <a:buClrTx/>
                <a:buSzTx/>
                <a:buFontTx/>
                <a:buNone/>
              </a:pPr>
              <a:r>
                <a:rPr lang="zh-CN" altLang="en-US" sz="1400" b="1" i="1"/>
                <a:t>商业制表软件</a:t>
              </a:r>
              <a:endParaRPr lang="zh-CN" altLang="en-US" sz="1400"/>
            </a:p>
          </p:txBody>
        </p:sp>
      </p:grpSp>
      <p:grpSp>
        <p:nvGrpSpPr>
          <p:cNvPr id="9" name="Group 30"/>
          <p:cNvGrpSpPr>
            <a:grpSpLocks/>
          </p:cNvGrpSpPr>
          <p:nvPr/>
        </p:nvGrpSpPr>
        <p:grpSpPr bwMode="auto">
          <a:xfrm>
            <a:off x="4313769" y="4010027"/>
            <a:ext cx="1079500" cy="835026"/>
            <a:chOff x="1972" y="2528"/>
            <a:chExt cx="510" cy="526"/>
          </a:xfrm>
        </p:grpSpPr>
        <p:sp>
          <p:nvSpPr>
            <p:cNvPr id="80941" name="Oval 31"/>
            <p:cNvSpPr>
              <a:spLocks noChangeArrowheads="1"/>
            </p:cNvSpPr>
            <p:nvPr/>
          </p:nvSpPr>
          <p:spPr bwMode="auto">
            <a:xfrm>
              <a:off x="2199" y="2528"/>
              <a:ext cx="59" cy="69"/>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endParaRPr lang="zh-CN" altLang="en-US"/>
            </a:p>
          </p:txBody>
        </p:sp>
        <p:sp>
          <p:nvSpPr>
            <p:cNvPr id="80942" name="Rectangle 32" descr="50%"/>
            <p:cNvSpPr>
              <a:spLocks noChangeArrowheads="1"/>
            </p:cNvSpPr>
            <p:nvPr/>
          </p:nvSpPr>
          <p:spPr bwMode="auto">
            <a:xfrm>
              <a:off x="1972" y="2590"/>
              <a:ext cx="510"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a:spcBef>
                  <a:spcPct val="0"/>
                </a:spcBef>
                <a:buClrTx/>
                <a:buSzTx/>
                <a:buFontTx/>
                <a:buNone/>
              </a:pPr>
              <a:r>
                <a:rPr lang="en-US" altLang="zh-CN" sz="1400" b="1" i="1"/>
                <a:t>IS</a:t>
              </a:r>
              <a:r>
                <a:rPr lang="zh-CN" altLang="en-US" sz="1400" b="1" i="1"/>
                <a:t>应用</a:t>
              </a:r>
            </a:p>
            <a:p>
              <a:pPr algn="ctr">
                <a:spcBef>
                  <a:spcPct val="0"/>
                </a:spcBef>
                <a:buClrTx/>
                <a:buSzTx/>
                <a:buFontTx/>
                <a:buNone/>
              </a:pPr>
              <a:r>
                <a:rPr lang="zh-CN" altLang="en-US" sz="1400" b="1" i="1"/>
                <a:t>分布式对象</a:t>
              </a:r>
            </a:p>
            <a:p>
              <a:pPr algn="ctr">
                <a:spcBef>
                  <a:spcPct val="0"/>
                </a:spcBef>
                <a:buClrTx/>
                <a:buSzTx/>
                <a:buFontTx/>
                <a:buNone/>
              </a:pPr>
              <a:r>
                <a:rPr lang="en-US" altLang="zh-CN" sz="1400" b="1" i="1"/>
                <a:t>(</a:t>
              </a:r>
              <a:r>
                <a:rPr lang="zh-CN" altLang="en-US" sz="1400" b="1" i="1"/>
                <a:t>订购实体</a:t>
              </a:r>
              <a:r>
                <a:rPr lang="en-US" altLang="zh-CN" sz="1400" b="1" i="1"/>
                <a:t>)</a:t>
              </a:r>
            </a:p>
          </p:txBody>
        </p:sp>
      </p:grpSp>
      <p:grpSp>
        <p:nvGrpSpPr>
          <p:cNvPr id="10" name="Group 33"/>
          <p:cNvGrpSpPr>
            <a:grpSpLocks/>
          </p:cNvGrpSpPr>
          <p:nvPr/>
        </p:nvGrpSpPr>
        <p:grpSpPr bwMode="auto">
          <a:xfrm>
            <a:off x="2709335" y="4010031"/>
            <a:ext cx="1259417" cy="401638"/>
            <a:chOff x="1550" y="2328"/>
            <a:chExt cx="595" cy="253"/>
          </a:xfrm>
        </p:grpSpPr>
        <p:sp>
          <p:nvSpPr>
            <p:cNvPr id="80939" name="Oval 34"/>
            <p:cNvSpPr>
              <a:spLocks noChangeArrowheads="1"/>
            </p:cNvSpPr>
            <p:nvPr/>
          </p:nvSpPr>
          <p:spPr bwMode="auto">
            <a:xfrm>
              <a:off x="1817" y="2328"/>
              <a:ext cx="61" cy="69"/>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endParaRPr lang="zh-CN" altLang="en-US"/>
            </a:p>
          </p:txBody>
        </p:sp>
        <p:sp>
          <p:nvSpPr>
            <p:cNvPr id="80940" name="Rectangle 35" descr="50%"/>
            <p:cNvSpPr>
              <a:spLocks noChangeArrowheads="1"/>
            </p:cNvSpPr>
            <p:nvPr/>
          </p:nvSpPr>
          <p:spPr bwMode="auto">
            <a:xfrm>
              <a:off x="1550" y="2389"/>
              <a:ext cx="59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a:spcBef>
                  <a:spcPct val="0"/>
                </a:spcBef>
                <a:buClrTx/>
                <a:buSzTx/>
                <a:buFontTx/>
                <a:buNone/>
              </a:pPr>
              <a:r>
                <a:rPr lang="zh-CN" altLang="en-US" sz="1400" b="1" i="1"/>
                <a:t>小型科学模拟</a:t>
              </a:r>
              <a:endParaRPr lang="zh-CN" altLang="en-US" sz="1400"/>
            </a:p>
          </p:txBody>
        </p:sp>
      </p:grpSp>
      <p:grpSp>
        <p:nvGrpSpPr>
          <p:cNvPr id="11" name="Group 36"/>
          <p:cNvGrpSpPr>
            <a:grpSpLocks/>
          </p:cNvGrpSpPr>
          <p:nvPr/>
        </p:nvGrpSpPr>
        <p:grpSpPr bwMode="auto">
          <a:xfrm>
            <a:off x="6703483" y="3121029"/>
            <a:ext cx="901700" cy="404813"/>
            <a:chOff x="3138" y="2193"/>
            <a:chExt cx="426" cy="255"/>
          </a:xfrm>
        </p:grpSpPr>
        <p:sp>
          <p:nvSpPr>
            <p:cNvPr id="80937" name="Oval 37"/>
            <p:cNvSpPr>
              <a:spLocks noChangeArrowheads="1"/>
            </p:cNvSpPr>
            <p:nvPr/>
          </p:nvSpPr>
          <p:spPr bwMode="auto">
            <a:xfrm>
              <a:off x="3321" y="2193"/>
              <a:ext cx="60" cy="68"/>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endParaRPr lang="zh-CN" altLang="en-US"/>
            </a:p>
          </p:txBody>
        </p:sp>
        <p:sp>
          <p:nvSpPr>
            <p:cNvPr id="80938" name="Rectangle 38" descr="50%"/>
            <p:cNvSpPr>
              <a:spLocks noChangeArrowheads="1"/>
            </p:cNvSpPr>
            <p:nvPr/>
          </p:nvSpPr>
          <p:spPr bwMode="auto">
            <a:xfrm>
              <a:off x="3138" y="2256"/>
              <a:ext cx="4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a:spcBef>
                  <a:spcPct val="0"/>
                </a:spcBef>
                <a:buClrTx/>
                <a:buSzTx/>
                <a:buFontTx/>
                <a:buNone/>
              </a:pPr>
              <a:r>
                <a:rPr lang="zh-CN" altLang="en-US" sz="1400" b="1" i="1"/>
                <a:t>桌面系统</a:t>
              </a:r>
            </a:p>
          </p:txBody>
        </p:sp>
      </p:grpSp>
      <p:grpSp>
        <p:nvGrpSpPr>
          <p:cNvPr id="12" name="Group 39"/>
          <p:cNvGrpSpPr>
            <a:grpSpLocks/>
          </p:cNvGrpSpPr>
          <p:nvPr/>
        </p:nvGrpSpPr>
        <p:grpSpPr bwMode="auto">
          <a:xfrm>
            <a:off x="239184" y="1700214"/>
            <a:ext cx="4800600" cy="2016125"/>
            <a:chOff x="288" y="1296"/>
            <a:chExt cx="2407" cy="987"/>
          </a:xfrm>
        </p:grpSpPr>
        <p:sp>
          <p:nvSpPr>
            <p:cNvPr id="80934" name="Arc 40" descr="50%"/>
            <p:cNvSpPr>
              <a:spLocks/>
            </p:cNvSpPr>
            <p:nvPr/>
          </p:nvSpPr>
          <p:spPr bwMode="auto">
            <a:xfrm rot="10800000">
              <a:off x="1098" y="1536"/>
              <a:ext cx="1522" cy="684"/>
            </a:xfrm>
            <a:custGeom>
              <a:avLst/>
              <a:gdLst>
                <a:gd name="T0" fmla="*/ 0 w 21542"/>
                <a:gd name="T1" fmla="*/ 0 h 21600"/>
                <a:gd name="T2" fmla="*/ 1 w 21542"/>
                <a:gd name="T3" fmla="*/ 0 h 21600"/>
                <a:gd name="T4" fmla="*/ 0 w 21542"/>
                <a:gd name="T5" fmla="*/ 0 h 21600"/>
                <a:gd name="T6" fmla="*/ 0 60000 65536"/>
                <a:gd name="T7" fmla="*/ 0 60000 65536"/>
                <a:gd name="T8" fmla="*/ 0 60000 65536"/>
                <a:gd name="T9" fmla="*/ 0 w 21542"/>
                <a:gd name="T10" fmla="*/ 0 h 21600"/>
                <a:gd name="T11" fmla="*/ 21542 w 21542"/>
                <a:gd name="T12" fmla="*/ 21600 h 21600"/>
              </a:gdLst>
              <a:ahLst/>
              <a:cxnLst>
                <a:cxn ang="T6">
                  <a:pos x="T0" y="T1"/>
                </a:cxn>
                <a:cxn ang="T7">
                  <a:pos x="T2" y="T3"/>
                </a:cxn>
                <a:cxn ang="T8">
                  <a:pos x="T4" y="T5"/>
                </a:cxn>
              </a:cxnLst>
              <a:rect l="T9" t="T10" r="T11" b="T12"/>
              <a:pathLst>
                <a:path w="21542" h="21600" fill="none" extrusionOk="0">
                  <a:moveTo>
                    <a:pt x="13" y="0"/>
                  </a:moveTo>
                  <a:cubicBezTo>
                    <a:pt x="11325" y="7"/>
                    <a:pt x="20715" y="8739"/>
                    <a:pt x="21542" y="20020"/>
                  </a:cubicBezTo>
                </a:path>
                <a:path w="21542" h="21600" stroke="0" extrusionOk="0">
                  <a:moveTo>
                    <a:pt x="13" y="0"/>
                  </a:moveTo>
                  <a:cubicBezTo>
                    <a:pt x="11325" y="7"/>
                    <a:pt x="20715" y="8739"/>
                    <a:pt x="21542" y="20020"/>
                  </a:cubicBezTo>
                  <a:lnTo>
                    <a:pt x="0" y="21600"/>
                  </a:lnTo>
                  <a:close/>
                </a:path>
              </a:pathLst>
            </a:custGeom>
            <a:noFill/>
            <a:ln w="12700" cap="rnd">
              <a:solidFill>
                <a:srgbClr val="DDDDDD"/>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endParaRPr lang="zh-CN" altLang="en-US"/>
            </a:p>
          </p:txBody>
        </p:sp>
        <p:sp>
          <p:nvSpPr>
            <p:cNvPr id="80935" name="Oval 41"/>
            <p:cNvSpPr>
              <a:spLocks noChangeArrowheads="1"/>
            </p:cNvSpPr>
            <p:nvPr/>
          </p:nvSpPr>
          <p:spPr bwMode="auto">
            <a:xfrm>
              <a:off x="2634" y="2214"/>
              <a:ext cx="61" cy="69"/>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endParaRPr lang="zh-CN" altLang="en-US"/>
            </a:p>
          </p:txBody>
        </p:sp>
        <p:sp>
          <p:nvSpPr>
            <p:cNvPr id="80936" name="Rectangle 42"/>
            <p:cNvSpPr>
              <a:spLocks noChangeArrowheads="1"/>
            </p:cNvSpPr>
            <p:nvPr/>
          </p:nvSpPr>
          <p:spPr bwMode="auto">
            <a:xfrm>
              <a:off x="288" y="1296"/>
              <a:ext cx="874" cy="421"/>
            </a:xfrm>
            <a:prstGeom prst="rect">
              <a:avLst/>
            </a:prstGeom>
            <a:solidFill>
              <a:srgbClr val="DDDDDD"/>
            </a:solidFill>
            <a:ln w="12700">
              <a:solidFill>
                <a:srgbClr val="DDDDDD"/>
              </a:solidFill>
              <a:miter lim="800000"/>
              <a:headEnd/>
              <a:tailEnd/>
            </a:ln>
          </p:spPr>
          <p:txBody>
            <a:bodyPr wrap="none" lIns="90488" tIns="44450" rIns="90488" bIns="4445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spcBef>
                  <a:spcPct val="0"/>
                </a:spcBef>
                <a:buClrTx/>
                <a:buSzTx/>
                <a:buFontTx/>
                <a:buNone/>
              </a:pPr>
              <a:r>
                <a:rPr lang="zh-CN" altLang="en-US" sz="1000"/>
                <a:t>一个比较中等的项目</a:t>
              </a:r>
              <a:endParaRPr lang="zh-CN" altLang="en-US" sz="1000" b="1"/>
            </a:p>
            <a:p>
              <a:pPr>
                <a:spcBef>
                  <a:spcPct val="0"/>
                </a:spcBef>
                <a:buClrTx/>
                <a:buSzTx/>
                <a:buFontTx/>
                <a:buNone/>
              </a:pPr>
              <a:r>
                <a:rPr lang="zh-CN" altLang="en-US" sz="1000" b="1"/>
                <a:t>  </a:t>
              </a:r>
              <a:r>
                <a:rPr lang="en-US" altLang="zh-CN" sz="1000" b="1"/>
                <a:t>- 5-10 </a:t>
              </a:r>
              <a:r>
                <a:rPr lang="zh-CN" altLang="en-US" sz="1000" b="1"/>
                <a:t>人</a:t>
              </a:r>
            </a:p>
            <a:p>
              <a:pPr>
                <a:spcBef>
                  <a:spcPct val="0"/>
                </a:spcBef>
                <a:buClrTx/>
                <a:buSzTx/>
                <a:buFontTx/>
                <a:buNone/>
              </a:pPr>
              <a:r>
                <a:rPr lang="zh-CN" altLang="en-US" sz="1000" b="1"/>
                <a:t> </a:t>
              </a:r>
              <a:r>
                <a:rPr lang="en-US" altLang="zh-CN" sz="1000" b="1"/>
                <a:t>- 10-15 </a:t>
              </a:r>
              <a:r>
                <a:rPr lang="zh-CN" altLang="en-US" sz="1000" b="1"/>
                <a:t>个月的开发周期</a:t>
              </a:r>
            </a:p>
            <a:p>
              <a:pPr>
                <a:spcBef>
                  <a:spcPct val="0"/>
                </a:spcBef>
                <a:buClrTx/>
                <a:buSzTx/>
                <a:buFontTx/>
                <a:buNone/>
              </a:pPr>
              <a:r>
                <a:rPr lang="zh-CN" altLang="en-US" sz="1000" b="1"/>
                <a:t> </a:t>
              </a:r>
              <a:r>
                <a:rPr lang="en-US" altLang="zh-CN" sz="1000" b="1"/>
                <a:t>- 3-5 </a:t>
              </a:r>
              <a:r>
                <a:rPr lang="zh-CN" altLang="en-US" sz="1000" b="1"/>
                <a:t>个外部界面</a:t>
              </a:r>
            </a:p>
            <a:p>
              <a:pPr>
                <a:spcBef>
                  <a:spcPct val="0"/>
                </a:spcBef>
                <a:buClrTx/>
                <a:buSzTx/>
                <a:buFontTx/>
                <a:buNone/>
              </a:pPr>
              <a:r>
                <a:rPr lang="zh-CN" altLang="en-US" sz="1000" b="1"/>
                <a:t> </a:t>
              </a:r>
              <a:r>
                <a:rPr lang="en-US" altLang="zh-CN" sz="1000" b="1"/>
                <a:t>- </a:t>
              </a:r>
              <a:r>
                <a:rPr lang="zh-CN" altLang="en-US" sz="1000" b="1"/>
                <a:t>一些不可知的事情 </a:t>
              </a:r>
              <a:r>
                <a:rPr lang="en-US" altLang="zh-CN" sz="1000" b="1"/>
                <a:t>&amp; </a:t>
              </a:r>
              <a:r>
                <a:rPr lang="zh-CN" altLang="en-US" sz="1000" b="1"/>
                <a:t>风险</a:t>
              </a:r>
            </a:p>
          </p:txBody>
        </p:sp>
      </p:grpSp>
      <p:grpSp>
        <p:nvGrpSpPr>
          <p:cNvPr id="13" name="Group 43"/>
          <p:cNvGrpSpPr>
            <a:grpSpLocks/>
          </p:cNvGrpSpPr>
          <p:nvPr/>
        </p:nvGrpSpPr>
        <p:grpSpPr bwMode="auto">
          <a:xfrm>
            <a:off x="3456517" y="2852739"/>
            <a:ext cx="901700" cy="615950"/>
            <a:chOff x="1750" y="1716"/>
            <a:chExt cx="426" cy="388"/>
          </a:xfrm>
        </p:grpSpPr>
        <p:sp>
          <p:nvSpPr>
            <p:cNvPr id="80932" name="Oval 44"/>
            <p:cNvSpPr>
              <a:spLocks noChangeArrowheads="1"/>
            </p:cNvSpPr>
            <p:nvPr/>
          </p:nvSpPr>
          <p:spPr bwMode="auto">
            <a:xfrm>
              <a:off x="1933" y="1716"/>
              <a:ext cx="60" cy="68"/>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endParaRPr lang="zh-CN" altLang="en-US"/>
            </a:p>
          </p:txBody>
        </p:sp>
        <p:sp>
          <p:nvSpPr>
            <p:cNvPr id="80933" name="Rectangle 45" descr="50%"/>
            <p:cNvSpPr>
              <a:spLocks noChangeArrowheads="1"/>
            </p:cNvSpPr>
            <p:nvPr/>
          </p:nvSpPr>
          <p:spPr bwMode="auto">
            <a:xfrm>
              <a:off x="1750" y="1776"/>
              <a:ext cx="426"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a:spcBef>
                  <a:spcPct val="0"/>
                </a:spcBef>
                <a:buClrTx/>
                <a:buSzTx/>
                <a:buFontTx/>
                <a:buNone/>
              </a:pPr>
              <a:r>
                <a:rPr lang="zh-CN" altLang="en-US" sz="1400" b="1" i="1"/>
                <a:t>嵌入式</a:t>
              </a:r>
            </a:p>
            <a:p>
              <a:pPr algn="ctr">
                <a:spcBef>
                  <a:spcPct val="0"/>
                </a:spcBef>
                <a:buClrTx/>
                <a:buSzTx/>
                <a:buFontTx/>
                <a:buNone/>
              </a:pPr>
              <a:r>
                <a:rPr lang="zh-CN" altLang="en-US" sz="1400" b="1" i="1"/>
                <a:t>车用软件</a:t>
              </a:r>
              <a:endParaRPr lang="zh-CN" altLang="en-US" sz="1400"/>
            </a:p>
          </p:txBody>
        </p:sp>
      </p:grpSp>
      <p:grpSp>
        <p:nvGrpSpPr>
          <p:cNvPr id="14" name="Group 46"/>
          <p:cNvGrpSpPr>
            <a:grpSpLocks/>
          </p:cNvGrpSpPr>
          <p:nvPr/>
        </p:nvGrpSpPr>
        <p:grpSpPr bwMode="auto">
          <a:xfrm>
            <a:off x="4243915" y="4873628"/>
            <a:ext cx="1020233" cy="833438"/>
            <a:chOff x="1984" y="2883"/>
            <a:chExt cx="482" cy="525"/>
          </a:xfrm>
        </p:grpSpPr>
        <p:sp>
          <p:nvSpPr>
            <p:cNvPr id="80930" name="Oval 47"/>
            <p:cNvSpPr>
              <a:spLocks noChangeArrowheads="1"/>
            </p:cNvSpPr>
            <p:nvPr/>
          </p:nvSpPr>
          <p:spPr bwMode="auto">
            <a:xfrm>
              <a:off x="2195" y="2883"/>
              <a:ext cx="59" cy="68"/>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endParaRPr lang="zh-CN" altLang="en-US"/>
            </a:p>
          </p:txBody>
        </p:sp>
        <p:sp>
          <p:nvSpPr>
            <p:cNvPr id="80931" name="Rectangle 48" descr="50%"/>
            <p:cNvSpPr>
              <a:spLocks noChangeArrowheads="1"/>
            </p:cNvSpPr>
            <p:nvPr/>
          </p:nvSpPr>
          <p:spPr bwMode="auto">
            <a:xfrm>
              <a:off x="1984" y="2944"/>
              <a:ext cx="482"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a:spcBef>
                  <a:spcPct val="0"/>
                </a:spcBef>
                <a:buClrTx/>
                <a:buSzTx/>
                <a:buFontTx/>
                <a:buNone/>
              </a:pPr>
              <a:r>
                <a:rPr lang="en-US" altLang="zh-CN" sz="1400" b="1" i="1"/>
                <a:t>IS</a:t>
              </a:r>
              <a:r>
                <a:rPr lang="zh-CN" altLang="en-US" sz="1400" b="1" i="1"/>
                <a:t>应用</a:t>
              </a:r>
            </a:p>
            <a:p>
              <a:pPr algn="ctr">
                <a:spcBef>
                  <a:spcPct val="0"/>
                </a:spcBef>
                <a:buClrTx/>
                <a:buSzTx/>
                <a:buFontTx/>
                <a:buNone/>
              </a:pPr>
              <a:r>
                <a:rPr lang="en-US" altLang="zh-CN" sz="1400" b="1" i="1"/>
                <a:t>GUI/RDB </a:t>
              </a:r>
            </a:p>
            <a:p>
              <a:pPr algn="ctr">
                <a:spcBef>
                  <a:spcPct val="0"/>
                </a:spcBef>
                <a:buClrTx/>
                <a:buSzTx/>
                <a:buFontTx/>
                <a:buNone/>
              </a:pPr>
              <a:r>
                <a:rPr lang="en-US" altLang="zh-CN" sz="1400" b="1" i="1"/>
                <a:t>(</a:t>
              </a:r>
              <a:r>
                <a:rPr lang="zh-CN" altLang="en-US" sz="1400" b="1" i="1"/>
                <a:t>订购实体</a:t>
              </a:r>
              <a:r>
                <a:rPr lang="en-US" altLang="zh-CN" sz="1400" b="1" i="1"/>
                <a:t>)</a:t>
              </a:r>
            </a:p>
          </p:txBody>
        </p:sp>
      </p:grpSp>
      <p:grpSp>
        <p:nvGrpSpPr>
          <p:cNvPr id="15" name="Group 49"/>
          <p:cNvGrpSpPr>
            <a:grpSpLocks/>
          </p:cNvGrpSpPr>
          <p:nvPr/>
        </p:nvGrpSpPr>
        <p:grpSpPr bwMode="auto">
          <a:xfrm>
            <a:off x="7727951" y="3786193"/>
            <a:ext cx="1270000" cy="385763"/>
            <a:chOff x="3315" y="2587"/>
            <a:chExt cx="600" cy="243"/>
          </a:xfrm>
        </p:grpSpPr>
        <p:sp>
          <p:nvSpPr>
            <p:cNvPr id="80928" name="Oval 50"/>
            <p:cNvSpPr>
              <a:spLocks noChangeArrowheads="1"/>
            </p:cNvSpPr>
            <p:nvPr/>
          </p:nvSpPr>
          <p:spPr bwMode="auto">
            <a:xfrm>
              <a:off x="3586" y="2587"/>
              <a:ext cx="60" cy="68"/>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endParaRPr lang="zh-CN" altLang="en-US"/>
            </a:p>
          </p:txBody>
        </p:sp>
        <p:sp>
          <p:nvSpPr>
            <p:cNvPr id="80929" name="Rectangle 51" descr="50%"/>
            <p:cNvSpPr>
              <a:spLocks noChangeArrowheads="1"/>
            </p:cNvSpPr>
            <p:nvPr/>
          </p:nvSpPr>
          <p:spPr bwMode="auto">
            <a:xfrm>
              <a:off x="3315" y="2638"/>
              <a:ext cx="60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a:spcBef>
                  <a:spcPct val="0"/>
                </a:spcBef>
                <a:buClrTx/>
                <a:buSzTx/>
                <a:buFontTx/>
                <a:buNone/>
              </a:pPr>
              <a:r>
                <a:rPr lang="zh-CN" altLang="en-US" sz="1400" b="1" i="1"/>
                <a:t>企业 </a:t>
              </a:r>
              <a:r>
                <a:rPr lang="en-US" altLang="zh-CN" sz="1400" b="1" i="1"/>
                <a:t>MIS</a:t>
              </a:r>
              <a:r>
                <a:rPr lang="zh-CN" altLang="en-US" sz="1400" b="1" i="1"/>
                <a:t>系统</a:t>
              </a:r>
              <a:endParaRPr lang="zh-CN" altLang="en-US" sz="1400"/>
            </a:p>
          </p:txBody>
        </p:sp>
      </p:grpSp>
      <p:grpSp>
        <p:nvGrpSpPr>
          <p:cNvPr id="16" name="Group 52"/>
          <p:cNvGrpSpPr>
            <a:grpSpLocks/>
          </p:cNvGrpSpPr>
          <p:nvPr/>
        </p:nvGrpSpPr>
        <p:grpSpPr bwMode="auto">
          <a:xfrm>
            <a:off x="7152217" y="1849442"/>
            <a:ext cx="901700" cy="401638"/>
            <a:chOff x="3037" y="1420"/>
            <a:chExt cx="426" cy="253"/>
          </a:xfrm>
        </p:grpSpPr>
        <p:sp>
          <p:nvSpPr>
            <p:cNvPr id="80926" name="Oval 53"/>
            <p:cNvSpPr>
              <a:spLocks noChangeArrowheads="1"/>
            </p:cNvSpPr>
            <p:nvPr/>
          </p:nvSpPr>
          <p:spPr bwMode="auto">
            <a:xfrm>
              <a:off x="3221" y="1420"/>
              <a:ext cx="59" cy="68"/>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endParaRPr lang="zh-CN" altLang="en-US"/>
            </a:p>
          </p:txBody>
        </p:sp>
        <p:sp>
          <p:nvSpPr>
            <p:cNvPr id="80927" name="Rectangle 54" descr="50%"/>
            <p:cNvSpPr>
              <a:spLocks noChangeArrowheads="1"/>
            </p:cNvSpPr>
            <p:nvPr/>
          </p:nvSpPr>
          <p:spPr bwMode="auto">
            <a:xfrm>
              <a:off x="3037" y="1481"/>
              <a:ext cx="4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a:spcBef>
                  <a:spcPct val="0"/>
                </a:spcBef>
                <a:buClrTx/>
                <a:buSzTx/>
                <a:buFontTx/>
                <a:buNone/>
              </a:pPr>
              <a:r>
                <a:rPr lang="zh-CN" altLang="en-US" sz="1400" b="1" i="1"/>
                <a:t>网络游戏</a:t>
              </a:r>
              <a:endParaRPr lang="zh-CN" altLang="en-US" sz="1400"/>
            </a:p>
          </p:txBody>
        </p:sp>
      </p:grpSp>
      <p:grpSp>
        <p:nvGrpSpPr>
          <p:cNvPr id="17" name="Group 55"/>
          <p:cNvGrpSpPr>
            <a:grpSpLocks/>
          </p:cNvGrpSpPr>
          <p:nvPr/>
        </p:nvGrpSpPr>
        <p:grpSpPr bwMode="auto">
          <a:xfrm>
            <a:off x="3805766" y="2138361"/>
            <a:ext cx="901700" cy="400049"/>
            <a:chOff x="1750" y="1716"/>
            <a:chExt cx="426" cy="252"/>
          </a:xfrm>
        </p:grpSpPr>
        <p:sp>
          <p:nvSpPr>
            <p:cNvPr id="80924" name="Oval 56"/>
            <p:cNvSpPr>
              <a:spLocks noChangeArrowheads="1"/>
            </p:cNvSpPr>
            <p:nvPr/>
          </p:nvSpPr>
          <p:spPr bwMode="auto">
            <a:xfrm>
              <a:off x="1933" y="1716"/>
              <a:ext cx="60" cy="68"/>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endParaRPr lang="zh-CN" altLang="en-US"/>
            </a:p>
          </p:txBody>
        </p:sp>
        <p:sp>
          <p:nvSpPr>
            <p:cNvPr id="80925" name="Rectangle 57" descr="50%"/>
            <p:cNvSpPr>
              <a:spLocks noChangeArrowheads="1"/>
            </p:cNvSpPr>
            <p:nvPr/>
          </p:nvSpPr>
          <p:spPr bwMode="auto">
            <a:xfrm>
              <a:off x="1750" y="1776"/>
              <a:ext cx="4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a:spcBef>
                  <a:spcPct val="0"/>
                </a:spcBef>
                <a:buClrTx/>
                <a:buSzTx/>
                <a:buFontTx/>
                <a:buNone/>
              </a:pPr>
              <a:r>
                <a:rPr lang="zh-CN" altLang="en-US" sz="1400" b="1" i="1"/>
                <a:t>安全软件</a:t>
              </a:r>
              <a:endParaRPr lang="zh-CN" altLang="en-US" sz="1400"/>
            </a:p>
          </p:txBody>
        </p:sp>
      </p:grpSp>
      <p:grpSp>
        <p:nvGrpSpPr>
          <p:cNvPr id="18" name="Group 49"/>
          <p:cNvGrpSpPr>
            <a:grpSpLocks/>
          </p:cNvGrpSpPr>
          <p:nvPr/>
        </p:nvGrpSpPr>
        <p:grpSpPr bwMode="auto">
          <a:xfrm>
            <a:off x="7704667" y="4286256"/>
            <a:ext cx="1079499" cy="385763"/>
            <a:chOff x="3304" y="2587"/>
            <a:chExt cx="510" cy="243"/>
          </a:xfrm>
        </p:grpSpPr>
        <p:sp>
          <p:nvSpPr>
            <p:cNvPr id="80922" name="Oval 50"/>
            <p:cNvSpPr>
              <a:spLocks noChangeArrowheads="1"/>
            </p:cNvSpPr>
            <p:nvPr/>
          </p:nvSpPr>
          <p:spPr bwMode="auto">
            <a:xfrm>
              <a:off x="3586" y="2587"/>
              <a:ext cx="60" cy="68"/>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endParaRPr lang="zh-CN" altLang="en-US"/>
            </a:p>
          </p:txBody>
        </p:sp>
        <p:sp>
          <p:nvSpPr>
            <p:cNvPr id="80923" name="Rectangle 51" descr="50%"/>
            <p:cNvSpPr>
              <a:spLocks noChangeArrowheads="1"/>
            </p:cNvSpPr>
            <p:nvPr/>
          </p:nvSpPr>
          <p:spPr bwMode="auto">
            <a:xfrm>
              <a:off x="3304" y="2638"/>
              <a:ext cx="51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a:spcBef>
                  <a:spcPct val="0"/>
                </a:spcBef>
                <a:buClrTx/>
                <a:buSzTx/>
                <a:buFontTx/>
                <a:buNone/>
              </a:pPr>
              <a:r>
                <a:rPr lang="zh-CN" altLang="en-US" sz="1400" b="1" i="1"/>
                <a:t>进销存系统</a:t>
              </a:r>
            </a:p>
          </p:txBody>
        </p:sp>
      </p:grpSp>
    </p:spTree>
    <p:extLst>
      <p:ext uri="{BB962C8B-B14F-4D97-AF65-F5344CB8AC3E}">
        <p14:creationId xmlns:p14="http://schemas.microsoft.com/office/powerpoint/2010/main" val="30287259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par>
                          <p:cTn id="16" fill="hold" nodeType="afterGroup">
                            <p:stCondLst>
                              <p:cond delay="1500"/>
                            </p:stCondLst>
                            <p:childTnLst>
                              <p:par>
                                <p:cTn id="17" presetID="9"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par>
                          <p:cTn id="20" fill="hold" nodeType="afterGroup">
                            <p:stCondLst>
                              <p:cond delay="2000"/>
                            </p:stCondLst>
                            <p:childTnLst>
                              <p:par>
                                <p:cTn id="21" presetID="9"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par>
                          <p:cTn id="24" fill="hold" nodeType="afterGroup">
                            <p:stCondLst>
                              <p:cond delay="2500"/>
                            </p:stCondLst>
                            <p:childTnLst>
                              <p:par>
                                <p:cTn id="25" presetID="9"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par>
                          <p:cTn id="28" fill="hold" nodeType="afterGroup">
                            <p:stCondLst>
                              <p:cond delay="3000"/>
                            </p:stCondLst>
                            <p:childTnLst>
                              <p:par>
                                <p:cTn id="29" presetID="9"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par>
                          <p:cTn id="32" fill="hold" nodeType="afterGroup">
                            <p:stCondLst>
                              <p:cond delay="3500"/>
                            </p:stCondLst>
                            <p:childTnLst>
                              <p:par>
                                <p:cTn id="33" presetID="9"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childTnLst>
                          </p:cTn>
                        </p:par>
                        <p:par>
                          <p:cTn id="36" fill="hold" nodeType="afterGroup">
                            <p:stCondLst>
                              <p:cond delay="4000"/>
                            </p:stCondLst>
                            <p:childTnLst>
                              <p:par>
                                <p:cTn id="37" presetID="9"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dissolve">
                                      <p:cBhvr>
                                        <p:cTn id="39" dur="500"/>
                                        <p:tgtEl>
                                          <p:spTgt spid="9"/>
                                        </p:tgtEl>
                                      </p:cBhvr>
                                    </p:animEffect>
                                  </p:childTnLst>
                                </p:cTn>
                              </p:par>
                            </p:childTnLst>
                          </p:cTn>
                        </p:par>
                        <p:par>
                          <p:cTn id="40" fill="hold" nodeType="afterGroup">
                            <p:stCondLst>
                              <p:cond delay="45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childTnLst>
                          </p:cTn>
                        </p:par>
                        <p:par>
                          <p:cTn id="44" fill="hold" nodeType="afterGroup">
                            <p:stCondLst>
                              <p:cond delay="5000"/>
                            </p:stCondLst>
                            <p:childTnLst>
                              <p:par>
                                <p:cTn id="45" presetID="9" presetClass="entr" presetSubtype="0"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ssolve">
                                      <p:cBhvr>
                                        <p:cTn id="47" dur="500"/>
                                        <p:tgtEl>
                                          <p:spTgt spid="11"/>
                                        </p:tgtEl>
                                      </p:cBhvr>
                                    </p:animEffect>
                                  </p:childTnLst>
                                </p:cTn>
                              </p:par>
                            </p:childTnLst>
                          </p:cTn>
                        </p:par>
                        <p:par>
                          <p:cTn id="48" fill="hold" nodeType="afterGroup">
                            <p:stCondLst>
                              <p:cond delay="5500"/>
                            </p:stCondLst>
                            <p:childTnLst>
                              <p:par>
                                <p:cTn id="49" presetID="9" presetClass="entr" presetSubtype="0" fill="hold"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dissolve">
                                      <p:cBhvr>
                                        <p:cTn id="51" dur="500"/>
                                        <p:tgtEl>
                                          <p:spTgt spid="13"/>
                                        </p:tgtEl>
                                      </p:cBhvr>
                                    </p:animEffect>
                                  </p:childTnLst>
                                </p:cTn>
                              </p:par>
                            </p:childTnLst>
                          </p:cTn>
                        </p:par>
                        <p:par>
                          <p:cTn id="52" fill="hold" nodeType="afterGroup">
                            <p:stCondLst>
                              <p:cond delay="6000"/>
                            </p:stCondLst>
                            <p:childTnLst>
                              <p:par>
                                <p:cTn id="53" presetID="9"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childTnLst>
                          </p:cTn>
                        </p:par>
                        <p:par>
                          <p:cTn id="56" fill="hold" nodeType="afterGroup">
                            <p:stCondLst>
                              <p:cond delay="6500"/>
                            </p:stCondLst>
                            <p:childTnLst>
                              <p:par>
                                <p:cTn id="57" presetID="9" presetClass="entr" presetSubtype="0" fill="hold" nodeType="afterEffect">
                                  <p:stCondLst>
                                    <p:cond delay="1000"/>
                                  </p:stCondLst>
                                  <p:childTnLst>
                                    <p:set>
                                      <p:cBhvr>
                                        <p:cTn id="58" dur="1" fill="hold">
                                          <p:stCondLst>
                                            <p:cond delay="0"/>
                                          </p:stCondLst>
                                        </p:cTn>
                                        <p:tgtEl>
                                          <p:spTgt spid="15"/>
                                        </p:tgtEl>
                                        <p:attrNameLst>
                                          <p:attrName>style.visibility</p:attrName>
                                        </p:attrNameLst>
                                      </p:cBhvr>
                                      <p:to>
                                        <p:strVal val="visible"/>
                                      </p:to>
                                    </p:set>
                                    <p:animEffect transition="in" filter="dissolve">
                                      <p:cBhvr>
                                        <p:cTn id="59" dur="500"/>
                                        <p:tgtEl>
                                          <p:spTgt spid="15"/>
                                        </p:tgtEl>
                                      </p:cBhvr>
                                    </p:animEffect>
                                  </p:childTnLst>
                                </p:cTn>
                              </p:par>
                            </p:childTnLst>
                          </p:cTn>
                        </p:par>
                        <p:par>
                          <p:cTn id="60" fill="hold" nodeType="afterGroup">
                            <p:stCondLst>
                              <p:cond delay="8000"/>
                            </p:stCondLst>
                            <p:childTnLst>
                              <p:par>
                                <p:cTn id="61" presetID="9" presetClass="entr" presetSubtype="0" fill="hold"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dissolve">
                                      <p:cBhvr>
                                        <p:cTn id="63" dur="500"/>
                                        <p:tgtEl>
                                          <p:spTgt spid="16"/>
                                        </p:tgtEl>
                                      </p:cBhvr>
                                    </p:animEffect>
                                  </p:childTnLst>
                                </p:cTn>
                              </p:par>
                            </p:childTnLst>
                          </p:cTn>
                        </p:par>
                        <p:par>
                          <p:cTn id="64" fill="hold" nodeType="afterGroup">
                            <p:stCondLst>
                              <p:cond delay="8500"/>
                            </p:stCondLst>
                            <p:childTnLst>
                              <p:par>
                                <p:cTn id="65" presetID="9" presetClass="entr" presetSubtype="0" fill="hold"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childTnLst>
                          </p:cTn>
                        </p:par>
                        <p:par>
                          <p:cTn id="68" fill="hold" nodeType="afterGroup">
                            <p:stCondLst>
                              <p:cond delay="9000"/>
                            </p:stCondLst>
                            <p:childTnLst>
                              <p:par>
                                <p:cTn id="69" presetID="9" presetClass="entr" presetSubtype="0" fill="hold" nodeType="afterEffect">
                                  <p:stCondLst>
                                    <p:cond delay="1000"/>
                                  </p:stCondLst>
                                  <p:childTnLst>
                                    <p:set>
                                      <p:cBhvr>
                                        <p:cTn id="70" dur="1" fill="hold">
                                          <p:stCondLst>
                                            <p:cond delay="0"/>
                                          </p:stCondLst>
                                        </p:cTn>
                                        <p:tgtEl>
                                          <p:spTgt spid="18"/>
                                        </p:tgtEl>
                                        <p:attrNameLst>
                                          <p:attrName>style.visibility</p:attrName>
                                        </p:attrNameLst>
                                      </p:cBhvr>
                                      <p:to>
                                        <p:strVal val="visible"/>
                                      </p:to>
                                    </p:set>
                                    <p:animEffect transition="in" filter="dissolve">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713" name="Rectangle 3"/>
          <p:cNvSpPr>
            <a:spLocks noChangeArrowheads="1"/>
          </p:cNvSpPr>
          <p:nvPr/>
        </p:nvSpPr>
        <p:spPr bwMode="auto">
          <a:xfrm>
            <a:off x="3504371" y="741678"/>
            <a:ext cx="7296045" cy="863600"/>
          </a:xfrm>
          <a:prstGeom prst="rect">
            <a:avLst/>
          </a:prstGeom>
          <a:solidFill>
            <a:srgbClr val="FFCC66"/>
          </a:solidFill>
          <a:ln w="9525" algn="ctr">
            <a:noFill/>
            <a:miter lim="800000"/>
            <a:headEnd/>
            <a:tailEnd/>
          </a:ln>
        </p:spPr>
        <p:txBody>
          <a:bodyPr wrap="none" anchor="ctr" anchorCtr="1"/>
          <a:lstStyle/>
          <a:p>
            <a:pPr algn="ctr">
              <a:spcBef>
                <a:spcPct val="50000"/>
              </a:spcBef>
              <a:defRPr/>
            </a:pPr>
            <a:endParaRPr lang="zh-CN" altLang="zh-CN">
              <a:effectLst>
                <a:outerShdw blurRad="38100" dist="38100" dir="2700000" algn="tl">
                  <a:srgbClr val="FFFFFF"/>
                </a:outerShdw>
              </a:effectLst>
              <a:latin typeface="Calibri" pitchFamily="34" charset="0"/>
            </a:endParaRPr>
          </a:p>
        </p:txBody>
      </p:sp>
      <p:sp>
        <p:nvSpPr>
          <p:cNvPr id="754714" name="Rectangle 5"/>
          <p:cNvSpPr>
            <a:spLocks noChangeArrowheads="1"/>
          </p:cNvSpPr>
          <p:nvPr/>
        </p:nvSpPr>
        <p:spPr bwMode="auto">
          <a:xfrm>
            <a:off x="3504371" y="1660842"/>
            <a:ext cx="7296045" cy="1223963"/>
          </a:xfrm>
          <a:prstGeom prst="rect">
            <a:avLst/>
          </a:prstGeom>
          <a:solidFill>
            <a:srgbClr val="99CCFF"/>
          </a:solidFill>
          <a:ln w="9525" algn="ctr">
            <a:noFill/>
            <a:miter lim="800000"/>
            <a:headEnd/>
            <a:tailEnd/>
          </a:ln>
        </p:spPr>
        <p:txBody>
          <a:bodyPr wrap="none" anchor="ctr" anchorCtr="1"/>
          <a:lstStyle/>
          <a:p>
            <a:pPr algn="ctr">
              <a:spcBef>
                <a:spcPct val="50000"/>
              </a:spcBef>
              <a:defRPr/>
            </a:pPr>
            <a:endParaRPr lang="zh-CN" altLang="zh-CN">
              <a:effectLst>
                <a:outerShdw blurRad="38100" dist="38100" dir="2700000" algn="tl">
                  <a:srgbClr val="FFFFFF"/>
                </a:outerShdw>
              </a:effectLst>
              <a:latin typeface="Calibri" pitchFamily="34" charset="0"/>
            </a:endParaRPr>
          </a:p>
        </p:txBody>
      </p:sp>
      <p:sp>
        <p:nvSpPr>
          <p:cNvPr id="754715" name="Rectangle 6"/>
          <p:cNvSpPr>
            <a:spLocks noChangeArrowheads="1"/>
          </p:cNvSpPr>
          <p:nvPr/>
        </p:nvSpPr>
        <p:spPr bwMode="auto">
          <a:xfrm>
            <a:off x="3521960" y="5488304"/>
            <a:ext cx="7296047" cy="1369606"/>
          </a:xfrm>
          <a:prstGeom prst="rect">
            <a:avLst/>
          </a:prstGeom>
          <a:solidFill>
            <a:srgbClr val="CCFFCC"/>
          </a:solidFill>
          <a:ln w="9525" algn="ctr">
            <a:noFill/>
            <a:miter lim="800000"/>
            <a:headEnd/>
            <a:tailEnd/>
          </a:ln>
        </p:spPr>
        <p:txBody>
          <a:bodyPr anchor="ctr" anchorCtr="1">
            <a:spAutoFit/>
          </a:bodyPr>
          <a:lstStyle/>
          <a:p>
            <a:pPr algn="ctr">
              <a:spcBef>
                <a:spcPct val="50000"/>
              </a:spcBef>
              <a:defRPr/>
            </a:pPr>
            <a:endParaRPr lang="en-US" altLang="zh-CN" sz="1400">
              <a:effectLst>
                <a:outerShdw blurRad="38100" dist="38100" dir="2700000" algn="tl">
                  <a:srgbClr val="FFFFFF"/>
                </a:outerShdw>
              </a:effectLst>
              <a:latin typeface="华文仿宋" pitchFamily="2" charset="-122"/>
              <a:ea typeface="华文仿宋" pitchFamily="2" charset="-122"/>
            </a:endParaRPr>
          </a:p>
          <a:p>
            <a:pPr algn="ctr">
              <a:spcBef>
                <a:spcPct val="50000"/>
              </a:spcBef>
              <a:defRPr/>
            </a:pPr>
            <a:endParaRPr lang="en-US" altLang="zh-CN" sz="1400">
              <a:effectLst>
                <a:outerShdw blurRad="38100" dist="38100" dir="2700000" algn="tl">
                  <a:srgbClr val="FFFFFF"/>
                </a:outerShdw>
              </a:effectLst>
              <a:latin typeface="华文仿宋" pitchFamily="2" charset="-122"/>
              <a:ea typeface="华文仿宋" pitchFamily="2" charset="-122"/>
            </a:endParaRPr>
          </a:p>
          <a:p>
            <a:pPr algn="ctr">
              <a:spcBef>
                <a:spcPct val="50000"/>
              </a:spcBef>
              <a:defRPr/>
            </a:pPr>
            <a:endParaRPr lang="en-US" altLang="zh-CN" sz="1400">
              <a:effectLst>
                <a:outerShdw blurRad="38100" dist="38100" dir="2700000" algn="tl">
                  <a:srgbClr val="FFFFFF"/>
                </a:outerShdw>
              </a:effectLst>
              <a:latin typeface="华文仿宋" pitchFamily="2" charset="-122"/>
              <a:ea typeface="华文仿宋" pitchFamily="2" charset="-122"/>
            </a:endParaRPr>
          </a:p>
          <a:p>
            <a:pPr algn="ctr">
              <a:spcBef>
                <a:spcPct val="50000"/>
              </a:spcBef>
              <a:defRPr/>
            </a:pPr>
            <a:endParaRPr lang="en-US" altLang="zh-CN">
              <a:effectLst>
                <a:outerShdw blurRad="38100" dist="38100" dir="2700000" algn="tl">
                  <a:srgbClr val="FFFFFF"/>
                </a:outerShdw>
              </a:effectLst>
              <a:latin typeface="华文仿宋" pitchFamily="2" charset="-122"/>
              <a:ea typeface="华文仿宋" pitchFamily="2" charset="-122"/>
            </a:endParaRPr>
          </a:p>
        </p:txBody>
      </p:sp>
      <p:sp>
        <p:nvSpPr>
          <p:cNvPr id="30739" name="Rectangle 4"/>
          <p:cNvSpPr>
            <a:spLocks noChangeArrowheads="1"/>
          </p:cNvSpPr>
          <p:nvPr/>
        </p:nvSpPr>
        <p:spPr bwMode="auto">
          <a:xfrm>
            <a:off x="3521960" y="2918140"/>
            <a:ext cx="7296047" cy="2509838"/>
          </a:xfrm>
          <a:prstGeom prst="rect">
            <a:avLst/>
          </a:prstGeom>
          <a:solidFill>
            <a:srgbClr val="F9E98E"/>
          </a:solidFill>
          <a:ln w="9525" algn="ctr">
            <a:noFill/>
            <a:miter lim="800000"/>
            <a:headEnd/>
            <a:tailEnd/>
          </a:ln>
        </p:spPr>
        <p:txBody>
          <a:bodyPr anchor="ctr" anchorCtr="1"/>
          <a:lstStyle/>
          <a:p>
            <a:pPr algn="ctr">
              <a:spcBef>
                <a:spcPct val="50000"/>
              </a:spcBef>
              <a:defRPr/>
            </a:pPr>
            <a:endParaRPr lang="en-US" altLang="zh-CN">
              <a:effectLst>
                <a:outerShdw blurRad="38100" dist="38100" dir="2700000" algn="tl">
                  <a:srgbClr val="FFFFFF"/>
                </a:outerShdw>
              </a:effectLst>
              <a:latin typeface="华文仿宋" pitchFamily="2" charset="-122"/>
              <a:ea typeface="华文仿宋" pitchFamily="2" charset="-122"/>
            </a:endParaRPr>
          </a:p>
          <a:p>
            <a:pPr algn="ctr">
              <a:spcBef>
                <a:spcPct val="50000"/>
              </a:spcBef>
              <a:defRPr/>
            </a:pPr>
            <a:endParaRPr lang="en-US" altLang="zh-CN">
              <a:effectLst>
                <a:outerShdw blurRad="38100" dist="38100" dir="2700000" algn="tl">
                  <a:srgbClr val="FFFFFF"/>
                </a:outerShdw>
              </a:effectLst>
              <a:latin typeface="华文仿宋" pitchFamily="2" charset="-122"/>
              <a:ea typeface="华文仿宋" pitchFamily="2" charset="-122"/>
            </a:endParaRPr>
          </a:p>
          <a:p>
            <a:pPr algn="ctr">
              <a:spcBef>
                <a:spcPct val="50000"/>
              </a:spcBef>
              <a:defRPr/>
            </a:pPr>
            <a:endParaRPr lang="en-US" altLang="zh-CN">
              <a:effectLst>
                <a:outerShdw blurRad="38100" dist="38100" dir="2700000" algn="tl">
                  <a:srgbClr val="FFFFFF"/>
                </a:outerShdw>
              </a:effectLst>
              <a:latin typeface="华文仿宋" pitchFamily="2" charset="-122"/>
              <a:ea typeface="华文仿宋" pitchFamily="2" charset="-122"/>
            </a:endParaRPr>
          </a:p>
          <a:p>
            <a:pPr algn="ctr">
              <a:spcBef>
                <a:spcPct val="50000"/>
              </a:spcBef>
              <a:defRPr/>
            </a:pPr>
            <a:endParaRPr lang="en-US" altLang="zh-CN">
              <a:effectLst>
                <a:outerShdw blurRad="38100" dist="38100" dir="2700000" algn="tl">
                  <a:srgbClr val="FFFFFF"/>
                </a:outerShdw>
              </a:effectLst>
              <a:latin typeface="华文仿宋" pitchFamily="2" charset="-122"/>
              <a:ea typeface="华文仿宋" pitchFamily="2" charset="-122"/>
            </a:endParaRPr>
          </a:p>
          <a:p>
            <a:pPr algn="ctr">
              <a:spcBef>
                <a:spcPct val="50000"/>
              </a:spcBef>
              <a:defRPr/>
            </a:pPr>
            <a:endParaRPr lang="en-US" altLang="zh-CN">
              <a:effectLst>
                <a:outerShdw blurRad="38100" dist="38100" dir="2700000" algn="tl">
                  <a:srgbClr val="FFFFFF"/>
                </a:outerShdw>
              </a:effectLst>
              <a:latin typeface="华文仿宋" pitchFamily="2" charset="-122"/>
              <a:ea typeface="华文仿宋" pitchFamily="2" charset="-122"/>
            </a:endParaRPr>
          </a:p>
          <a:p>
            <a:pPr algn="ctr">
              <a:spcBef>
                <a:spcPct val="50000"/>
              </a:spcBef>
              <a:defRPr/>
            </a:pPr>
            <a:endParaRPr lang="zh-CN" altLang="en-US">
              <a:effectLst>
                <a:outerShdw blurRad="38100" dist="38100" dir="2700000" algn="tl">
                  <a:srgbClr val="FFFFFF"/>
                </a:outerShdw>
              </a:effectLst>
              <a:latin typeface="华文仿宋" pitchFamily="2" charset="-122"/>
              <a:ea typeface="华文仿宋" pitchFamily="2" charset="-122"/>
            </a:endParaRPr>
          </a:p>
        </p:txBody>
      </p:sp>
      <p:sp>
        <p:nvSpPr>
          <p:cNvPr id="26626" name="Rectangle 2"/>
          <p:cNvSpPr>
            <a:spLocks noChangeArrowheads="1"/>
          </p:cNvSpPr>
          <p:nvPr/>
        </p:nvSpPr>
        <p:spPr bwMode="auto">
          <a:xfrm>
            <a:off x="82089" y="44452"/>
            <a:ext cx="11750289" cy="504825"/>
          </a:xfrm>
          <a:prstGeom prst="rect">
            <a:avLst/>
          </a:prstGeom>
          <a:noFill/>
          <a:ln w="9525" algn="ctr">
            <a:noFill/>
            <a:miter lim="800000"/>
            <a:headEnd/>
            <a:tailEnd/>
          </a:ln>
          <a:effectLst/>
        </p:spPr>
        <p:txBody>
          <a:bodyPr lIns="0" tIns="0" rIns="0" bIns="0" anchor="ctr"/>
          <a:lstStyle/>
          <a:p>
            <a:pPr eaLnBrk="0" hangingPunct="0">
              <a:defRPr/>
            </a:pPr>
            <a:r>
              <a:rPr lang="zh-CN" altLang="en-US" sz="2800" b="1" dirty="0">
                <a:solidFill>
                  <a:schemeClr val="bg1"/>
                </a:solidFill>
                <a:effectLst>
                  <a:outerShdw blurRad="38100" dist="38100" dir="2700000" algn="tl">
                    <a:srgbClr val="C0C0C0"/>
                  </a:outerShdw>
                </a:effectLst>
                <a:latin typeface="+mj-ea"/>
                <a:ea typeface="+mj-ea"/>
                <a:cs typeface="Angsana New"/>
              </a:rPr>
              <a:t>最终形成企业的业务管理企业模型总图（设想）</a:t>
            </a:r>
          </a:p>
        </p:txBody>
      </p:sp>
      <p:sp>
        <p:nvSpPr>
          <p:cNvPr id="1050627" name="Text Box 7"/>
          <p:cNvSpPr txBox="1">
            <a:spLocks noChangeArrowheads="1"/>
          </p:cNvSpPr>
          <p:nvPr/>
        </p:nvSpPr>
        <p:spPr bwMode="auto">
          <a:xfrm>
            <a:off x="9774" y="1019490"/>
            <a:ext cx="1919292" cy="338554"/>
          </a:xfrm>
          <a:prstGeom prst="rect">
            <a:avLst/>
          </a:prstGeom>
          <a:noFill/>
          <a:ln w="9525" algn="ctr">
            <a:noFill/>
            <a:miter lim="800000"/>
            <a:headEnd/>
            <a:tailEnd/>
          </a:ln>
        </p:spPr>
        <p:txBody>
          <a:bodyPr anchor="ctr" anchorCtr="1">
            <a:spAutoFit/>
          </a:bodyPr>
          <a:lstStyle/>
          <a:p>
            <a:pPr>
              <a:spcBef>
                <a:spcPct val="50000"/>
              </a:spcBef>
              <a:defRPr/>
            </a:pPr>
            <a:r>
              <a:rPr lang="zh-CN" altLang="en-US" sz="1600" u="sng">
                <a:effectLst>
                  <a:outerShdw blurRad="38100" dist="38100" dir="2700000" algn="tl">
                    <a:srgbClr val="C0C0C0"/>
                  </a:outerShdw>
                </a:effectLst>
                <a:latin typeface="Calibri" pitchFamily="34" charset="0"/>
                <a:ea typeface="华文中宋" pitchFamily="2" charset="-122"/>
              </a:rPr>
              <a:t>战略计划层面</a:t>
            </a:r>
          </a:p>
        </p:txBody>
      </p:sp>
      <p:sp>
        <p:nvSpPr>
          <p:cNvPr id="1050628" name="Text Box 9"/>
          <p:cNvSpPr txBox="1">
            <a:spLocks noChangeArrowheads="1"/>
          </p:cNvSpPr>
          <p:nvPr/>
        </p:nvSpPr>
        <p:spPr bwMode="auto">
          <a:xfrm>
            <a:off x="160" y="2122414"/>
            <a:ext cx="1967608" cy="338554"/>
          </a:xfrm>
          <a:prstGeom prst="rect">
            <a:avLst/>
          </a:prstGeom>
          <a:noFill/>
          <a:ln w="9525" algn="ctr">
            <a:noFill/>
            <a:miter lim="800000"/>
            <a:headEnd/>
            <a:tailEnd/>
          </a:ln>
        </p:spPr>
        <p:txBody>
          <a:bodyPr wrap="square" anchor="ctr" anchorCtr="1">
            <a:spAutoFit/>
          </a:bodyPr>
          <a:lstStyle/>
          <a:p>
            <a:pPr>
              <a:spcBef>
                <a:spcPct val="50000"/>
              </a:spcBef>
              <a:defRPr/>
            </a:pPr>
            <a:r>
              <a:rPr lang="zh-CN" altLang="en-US" sz="1600" u="sng" dirty="0">
                <a:effectLst>
                  <a:outerShdw blurRad="38100" dist="38100" dir="2700000" algn="tl">
                    <a:srgbClr val="C0C0C0"/>
                  </a:outerShdw>
                </a:effectLst>
                <a:latin typeface="Calibri" pitchFamily="34" charset="0"/>
                <a:ea typeface="华文中宋" pitchFamily="2" charset="-122"/>
              </a:rPr>
              <a:t>管理控制层面</a:t>
            </a:r>
          </a:p>
        </p:txBody>
      </p:sp>
      <p:sp>
        <p:nvSpPr>
          <p:cNvPr id="1050629" name="Text Box 10"/>
          <p:cNvSpPr txBox="1">
            <a:spLocks noChangeArrowheads="1"/>
          </p:cNvSpPr>
          <p:nvPr/>
        </p:nvSpPr>
        <p:spPr bwMode="auto">
          <a:xfrm>
            <a:off x="1" y="5943915"/>
            <a:ext cx="1905612" cy="338554"/>
          </a:xfrm>
          <a:prstGeom prst="rect">
            <a:avLst/>
          </a:prstGeom>
          <a:noFill/>
          <a:ln w="9525" algn="ctr">
            <a:noFill/>
            <a:miter lim="800000"/>
            <a:headEnd/>
            <a:tailEnd/>
          </a:ln>
        </p:spPr>
        <p:txBody>
          <a:bodyPr anchor="ctr" anchorCtr="1">
            <a:spAutoFit/>
          </a:bodyPr>
          <a:lstStyle/>
          <a:p>
            <a:pPr>
              <a:spcBef>
                <a:spcPct val="50000"/>
              </a:spcBef>
              <a:defRPr/>
            </a:pPr>
            <a:r>
              <a:rPr lang="zh-CN" altLang="en-US" sz="1600" u="sng" dirty="0">
                <a:effectLst>
                  <a:outerShdw blurRad="38100" dist="38100" dir="2700000" algn="tl">
                    <a:srgbClr val="C0C0C0"/>
                  </a:outerShdw>
                </a:effectLst>
                <a:latin typeface="Calibri" pitchFamily="34" charset="0"/>
                <a:ea typeface="华文中宋" pitchFamily="2" charset="-122"/>
              </a:rPr>
              <a:t>业务支持层面</a:t>
            </a:r>
          </a:p>
        </p:txBody>
      </p:sp>
      <p:sp>
        <p:nvSpPr>
          <p:cNvPr id="1050630" name="Text Box 8"/>
          <p:cNvSpPr txBox="1">
            <a:spLocks noChangeArrowheads="1"/>
          </p:cNvSpPr>
          <p:nvPr/>
        </p:nvSpPr>
        <p:spPr bwMode="auto">
          <a:xfrm>
            <a:off x="1" y="4054790"/>
            <a:ext cx="1870431" cy="338554"/>
          </a:xfrm>
          <a:prstGeom prst="rect">
            <a:avLst/>
          </a:prstGeom>
          <a:noFill/>
          <a:ln w="9525" algn="ctr">
            <a:noFill/>
            <a:miter lim="800000"/>
            <a:headEnd/>
            <a:tailEnd/>
          </a:ln>
        </p:spPr>
        <p:txBody>
          <a:bodyPr anchor="ctr" anchorCtr="1">
            <a:spAutoFit/>
          </a:bodyPr>
          <a:lstStyle/>
          <a:p>
            <a:pPr>
              <a:spcBef>
                <a:spcPct val="50000"/>
              </a:spcBef>
              <a:defRPr/>
            </a:pPr>
            <a:r>
              <a:rPr lang="zh-CN" altLang="en-US" sz="1600" u="sng">
                <a:effectLst>
                  <a:outerShdw blurRad="38100" dist="38100" dir="2700000" algn="tl">
                    <a:srgbClr val="C0C0C0"/>
                  </a:outerShdw>
                </a:effectLst>
                <a:latin typeface="Calibri" pitchFamily="34" charset="0"/>
                <a:ea typeface="华文中宋" pitchFamily="2" charset="-122"/>
              </a:rPr>
              <a:t>业务运作层面</a:t>
            </a:r>
          </a:p>
        </p:txBody>
      </p:sp>
      <p:sp>
        <p:nvSpPr>
          <p:cNvPr id="1050631" name="TextBox 67"/>
          <p:cNvSpPr txBox="1">
            <a:spLocks noChangeArrowheads="1"/>
          </p:cNvSpPr>
          <p:nvPr/>
        </p:nvSpPr>
        <p:spPr bwMode="auto">
          <a:xfrm>
            <a:off x="1997472" y="5501004"/>
            <a:ext cx="1558595" cy="307777"/>
          </a:xfrm>
          <a:prstGeom prst="rect">
            <a:avLst/>
          </a:prstGeom>
          <a:noFill/>
          <a:ln w="9525">
            <a:noFill/>
            <a:miter lim="800000"/>
            <a:headEnd/>
            <a:tailEnd/>
          </a:ln>
        </p:spPr>
        <p:txBody>
          <a:bodyPr wrap="square">
            <a:spAutoFit/>
          </a:bodyPr>
          <a:lstStyle/>
          <a:p>
            <a:pPr>
              <a:defRPr/>
            </a:pPr>
            <a:r>
              <a:rPr lang="zh-CN" altLang="en-US" sz="1400" dirty="0">
                <a:effectLst>
                  <a:outerShdw blurRad="38100" dist="38100" dir="2700000" algn="tl">
                    <a:srgbClr val="C0C0C0"/>
                  </a:outerShdw>
                </a:effectLst>
              </a:rPr>
              <a:t>人力资源部</a:t>
            </a:r>
          </a:p>
        </p:txBody>
      </p:sp>
      <p:sp>
        <p:nvSpPr>
          <p:cNvPr id="1050632" name="TextBox 79"/>
          <p:cNvSpPr txBox="1">
            <a:spLocks noChangeArrowheads="1"/>
          </p:cNvSpPr>
          <p:nvPr/>
        </p:nvSpPr>
        <p:spPr bwMode="auto">
          <a:xfrm>
            <a:off x="1828913" y="5847079"/>
            <a:ext cx="1503465" cy="523220"/>
          </a:xfrm>
          <a:prstGeom prst="rect">
            <a:avLst/>
          </a:prstGeom>
          <a:noFill/>
          <a:ln w="9525">
            <a:noFill/>
            <a:miter lim="800000"/>
            <a:headEnd/>
            <a:tailEnd/>
          </a:ln>
        </p:spPr>
        <p:txBody>
          <a:bodyPr wrap="square">
            <a:spAutoFit/>
          </a:bodyPr>
          <a:lstStyle/>
          <a:p>
            <a:pPr algn="r">
              <a:defRPr/>
            </a:pPr>
            <a:r>
              <a:rPr lang="zh-CN" altLang="en-US" sz="1400" dirty="0">
                <a:effectLst>
                  <a:outerShdw blurRad="38100" dist="38100" dir="2700000" algn="tl">
                    <a:srgbClr val="C0C0C0"/>
                  </a:outerShdw>
                </a:effectLst>
              </a:rPr>
              <a:t>党务工作部</a:t>
            </a:r>
          </a:p>
          <a:p>
            <a:pPr algn="r">
              <a:defRPr/>
            </a:pPr>
            <a:r>
              <a:rPr lang="zh-CN" altLang="en-US" sz="1400" dirty="0">
                <a:effectLst>
                  <a:outerShdw blurRad="38100" dist="38100" dir="2700000" algn="tl">
                    <a:srgbClr val="C0C0C0"/>
                  </a:outerShdw>
                </a:effectLst>
              </a:rPr>
              <a:t>工会</a:t>
            </a:r>
          </a:p>
        </p:txBody>
      </p:sp>
      <p:sp>
        <p:nvSpPr>
          <p:cNvPr id="88077" name="TextBox 85"/>
          <p:cNvSpPr txBox="1">
            <a:spLocks noChangeArrowheads="1"/>
          </p:cNvSpPr>
          <p:nvPr/>
        </p:nvSpPr>
        <p:spPr bwMode="auto">
          <a:xfrm>
            <a:off x="1583124" y="6378891"/>
            <a:ext cx="1727753" cy="307777"/>
          </a:xfrm>
          <a:prstGeom prst="rect">
            <a:avLst/>
          </a:prstGeom>
          <a:noFill/>
          <a:ln w="9525">
            <a:noFill/>
            <a:miter lim="800000"/>
            <a:headEnd/>
            <a:tailEnd/>
          </a:ln>
        </p:spPr>
        <p:txBody>
          <a:bodyPr>
            <a:spAutoFit/>
          </a:bodyPr>
          <a:lstStyle/>
          <a:p>
            <a:pPr algn="r"/>
            <a:r>
              <a:rPr lang="zh-CN" altLang="en-US" sz="1400" dirty="0"/>
              <a:t>企业管理部</a:t>
            </a:r>
          </a:p>
        </p:txBody>
      </p:sp>
      <p:cxnSp>
        <p:nvCxnSpPr>
          <p:cNvPr id="88078" name="直接箭头连接符 64"/>
          <p:cNvCxnSpPr>
            <a:cxnSpLocks noChangeShapeType="1"/>
            <a:stCxn id="1050635" idx="3"/>
            <a:endCxn id="754717" idx="1"/>
          </p:cNvCxnSpPr>
          <p:nvPr/>
        </p:nvCxnSpPr>
        <p:spPr bwMode="auto">
          <a:xfrm>
            <a:off x="3187745" y="1114742"/>
            <a:ext cx="1178547" cy="246063"/>
          </a:xfrm>
          <a:prstGeom prst="bentConnector3">
            <a:avLst>
              <a:gd name="adj1" fmla="val 49917"/>
            </a:avLst>
          </a:prstGeom>
          <a:noFill/>
          <a:ln w="19050" algn="ctr">
            <a:solidFill>
              <a:schemeClr val="tx1"/>
            </a:solidFill>
            <a:prstDash val="dash"/>
            <a:miter lim="800000"/>
            <a:headEnd type="arrow" w="med" len="med"/>
            <a:tailEnd type="arrow" w="med" len="med"/>
          </a:ln>
        </p:spPr>
      </p:cxnSp>
      <p:sp>
        <p:nvSpPr>
          <p:cNvPr id="1050635" name="TextBox 68"/>
          <p:cNvSpPr txBox="1">
            <a:spLocks noChangeArrowheads="1"/>
          </p:cNvSpPr>
          <p:nvPr/>
        </p:nvSpPr>
        <p:spPr bwMode="auto">
          <a:xfrm>
            <a:off x="1796161" y="962340"/>
            <a:ext cx="1391584" cy="304800"/>
          </a:xfrm>
          <a:prstGeom prst="rect">
            <a:avLst/>
          </a:prstGeom>
          <a:noFill/>
          <a:ln w="9525">
            <a:noFill/>
            <a:miter lim="800000"/>
            <a:headEnd/>
            <a:tailEnd/>
          </a:ln>
        </p:spPr>
        <p:txBody>
          <a:bodyPr lIns="0" rIns="0">
            <a:spAutoFit/>
          </a:bodyPr>
          <a:lstStyle/>
          <a:p>
            <a:pPr algn="r">
              <a:defRPr/>
            </a:pPr>
            <a:r>
              <a:rPr lang="zh-CN" altLang="en-US" sz="1400">
                <a:effectLst>
                  <a:outerShdw blurRad="38100" dist="38100" dir="2700000" algn="tl">
                    <a:srgbClr val="C0C0C0"/>
                  </a:outerShdw>
                </a:effectLst>
              </a:rPr>
              <a:t>战略发展部</a:t>
            </a:r>
          </a:p>
        </p:txBody>
      </p:sp>
      <p:cxnSp>
        <p:nvCxnSpPr>
          <p:cNvPr id="88080" name="直接箭头连接符 67"/>
          <p:cNvCxnSpPr>
            <a:cxnSpLocks noChangeShapeType="1"/>
            <a:stCxn id="1050637" idx="3"/>
            <a:endCxn id="133133" idx="1"/>
          </p:cNvCxnSpPr>
          <p:nvPr/>
        </p:nvCxnSpPr>
        <p:spPr bwMode="auto">
          <a:xfrm>
            <a:off x="2918030" y="2252978"/>
            <a:ext cx="1270407" cy="0"/>
          </a:xfrm>
          <a:prstGeom prst="straightConnector1">
            <a:avLst/>
          </a:prstGeom>
          <a:noFill/>
          <a:ln w="19050" algn="ctr">
            <a:solidFill>
              <a:schemeClr val="tx1"/>
            </a:solidFill>
            <a:prstDash val="dash"/>
            <a:round/>
            <a:headEnd type="arrow" w="med" len="med"/>
            <a:tailEnd type="arrow" w="med" len="med"/>
          </a:ln>
        </p:spPr>
      </p:cxnSp>
      <p:sp>
        <p:nvSpPr>
          <p:cNvPr id="1050637" name="TextBox 91"/>
          <p:cNvSpPr txBox="1">
            <a:spLocks noChangeArrowheads="1"/>
          </p:cNvSpPr>
          <p:nvPr/>
        </p:nvSpPr>
        <p:spPr bwMode="auto">
          <a:xfrm>
            <a:off x="1745345" y="2100578"/>
            <a:ext cx="1172684" cy="304800"/>
          </a:xfrm>
          <a:prstGeom prst="rect">
            <a:avLst/>
          </a:prstGeom>
          <a:noFill/>
          <a:ln w="9525">
            <a:noFill/>
            <a:miter lim="800000"/>
            <a:headEnd/>
            <a:tailEnd/>
          </a:ln>
        </p:spPr>
        <p:txBody>
          <a:bodyPr lIns="0" rIns="0">
            <a:spAutoFit/>
          </a:bodyPr>
          <a:lstStyle/>
          <a:p>
            <a:pPr algn="r">
              <a:defRPr/>
            </a:pPr>
            <a:r>
              <a:rPr lang="zh-CN" altLang="en-US" sz="1400">
                <a:effectLst>
                  <a:outerShdw blurRad="38100" dist="38100" dir="2700000" algn="tl">
                    <a:srgbClr val="C0C0C0"/>
                  </a:outerShdw>
                </a:effectLst>
              </a:rPr>
              <a:t>财务部</a:t>
            </a:r>
          </a:p>
        </p:txBody>
      </p:sp>
      <p:sp>
        <p:nvSpPr>
          <p:cNvPr id="1050638" name="TextBox 68"/>
          <p:cNvSpPr txBox="1">
            <a:spLocks noChangeArrowheads="1"/>
          </p:cNvSpPr>
          <p:nvPr/>
        </p:nvSpPr>
        <p:spPr bwMode="auto">
          <a:xfrm>
            <a:off x="1889976" y="3529329"/>
            <a:ext cx="1391584" cy="523220"/>
          </a:xfrm>
          <a:prstGeom prst="rect">
            <a:avLst/>
          </a:prstGeom>
          <a:noFill/>
          <a:ln w="9525">
            <a:noFill/>
            <a:miter lim="800000"/>
            <a:headEnd/>
            <a:tailEnd/>
          </a:ln>
        </p:spPr>
        <p:txBody>
          <a:bodyPr>
            <a:spAutoFit/>
          </a:bodyPr>
          <a:lstStyle/>
          <a:p>
            <a:pPr algn="ctr">
              <a:defRPr/>
            </a:pPr>
            <a:r>
              <a:rPr lang="zh-CN" altLang="en-US" sz="1400">
                <a:effectLst>
                  <a:outerShdw blurRad="38100" dist="38100" dir="2700000" algn="tl">
                    <a:srgbClr val="C0C0C0"/>
                  </a:outerShdw>
                </a:effectLst>
              </a:rPr>
              <a:t>企业管理部</a:t>
            </a:r>
          </a:p>
          <a:p>
            <a:pPr algn="ctr">
              <a:defRPr/>
            </a:pPr>
            <a:r>
              <a:rPr lang="en-US" altLang="zh-CN" sz="1400">
                <a:effectLst>
                  <a:outerShdw blurRad="38100" dist="38100" dir="2700000" algn="tl">
                    <a:srgbClr val="C0C0C0"/>
                  </a:outerShdw>
                </a:effectLst>
              </a:rPr>
              <a:t>……</a:t>
            </a:r>
          </a:p>
        </p:txBody>
      </p:sp>
      <p:sp>
        <p:nvSpPr>
          <p:cNvPr id="1050639" name="TextBox 91"/>
          <p:cNvSpPr txBox="1">
            <a:spLocks noChangeArrowheads="1"/>
          </p:cNvSpPr>
          <p:nvPr/>
        </p:nvSpPr>
        <p:spPr bwMode="auto">
          <a:xfrm>
            <a:off x="1858706" y="2502215"/>
            <a:ext cx="1098413" cy="304800"/>
          </a:xfrm>
          <a:prstGeom prst="rect">
            <a:avLst/>
          </a:prstGeom>
          <a:noFill/>
          <a:ln w="9525">
            <a:noFill/>
            <a:miter lim="800000"/>
            <a:headEnd/>
            <a:tailEnd/>
          </a:ln>
        </p:spPr>
        <p:txBody>
          <a:bodyPr lIns="0" rIns="0">
            <a:spAutoFit/>
          </a:bodyPr>
          <a:lstStyle/>
          <a:p>
            <a:pPr algn="r">
              <a:defRPr/>
            </a:pPr>
            <a:r>
              <a:rPr lang="zh-CN" altLang="en-US" sz="1400">
                <a:effectLst>
                  <a:outerShdw blurRad="38100" dist="38100" dir="2700000" algn="tl">
                    <a:srgbClr val="C0C0C0"/>
                  </a:outerShdw>
                </a:effectLst>
              </a:rPr>
              <a:t>审计部</a:t>
            </a:r>
          </a:p>
        </p:txBody>
      </p:sp>
      <p:cxnSp>
        <p:nvCxnSpPr>
          <p:cNvPr id="88084" name="肘形连接符 122"/>
          <p:cNvCxnSpPr>
            <a:cxnSpLocks noChangeShapeType="1"/>
            <a:stCxn id="1050635" idx="3"/>
            <a:endCxn id="754716" idx="1"/>
          </p:cNvCxnSpPr>
          <p:nvPr/>
        </p:nvCxnSpPr>
        <p:spPr bwMode="auto">
          <a:xfrm flipV="1">
            <a:off x="3187745" y="954405"/>
            <a:ext cx="1178547" cy="160337"/>
          </a:xfrm>
          <a:prstGeom prst="bentConnector3">
            <a:avLst>
              <a:gd name="adj1" fmla="val 49917"/>
            </a:avLst>
          </a:prstGeom>
          <a:noFill/>
          <a:ln w="19050" algn="ctr">
            <a:solidFill>
              <a:schemeClr val="tx1"/>
            </a:solidFill>
            <a:prstDash val="dash"/>
            <a:miter lim="800000"/>
            <a:headEnd type="arrow" w="med" len="med"/>
            <a:tailEnd type="arrow" w="med" len="med"/>
          </a:ln>
        </p:spPr>
      </p:cxnSp>
      <p:cxnSp>
        <p:nvCxnSpPr>
          <p:cNvPr id="88085" name="肘形连接符 122"/>
          <p:cNvCxnSpPr>
            <a:cxnSpLocks noChangeShapeType="1"/>
            <a:stCxn id="754738" idx="1"/>
            <a:endCxn id="1050638" idx="0"/>
          </p:cNvCxnSpPr>
          <p:nvPr/>
        </p:nvCxnSpPr>
        <p:spPr bwMode="auto">
          <a:xfrm rot="10800000" flipV="1">
            <a:off x="2585769" y="3175831"/>
            <a:ext cx="1129685" cy="353497"/>
          </a:xfrm>
          <a:prstGeom prst="bentConnector2">
            <a:avLst/>
          </a:prstGeom>
          <a:noFill/>
          <a:ln w="19050" algn="ctr">
            <a:solidFill>
              <a:schemeClr val="tx1"/>
            </a:solidFill>
            <a:prstDash val="dash"/>
            <a:miter lim="800000"/>
            <a:headEnd type="arrow" w="med" len="med"/>
            <a:tailEnd type="arrow" w="med" len="med"/>
          </a:ln>
        </p:spPr>
      </p:cxnSp>
      <p:sp>
        <p:nvSpPr>
          <p:cNvPr id="1050644" name="TextBox 91"/>
          <p:cNvSpPr txBox="1">
            <a:spLocks noChangeArrowheads="1"/>
          </p:cNvSpPr>
          <p:nvPr/>
        </p:nvSpPr>
        <p:spPr bwMode="auto">
          <a:xfrm>
            <a:off x="10859050" y="1611629"/>
            <a:ext cx="1078869" cy="523220"/>
          </a:xfrm>
          <a:prstGeom prst="rect">
            <a:avLst/>
          </a:prstGeom>
          <a:noFill/>
          <a:ln w="9525">
            <a:noFill/>
            <a:miter lim="800000"/>
            <a:headEnd/>
            <a:tailEnd/>
          </a:ln>
        </p:spPr>
        <p:txBody>
          <a:bodyPr>
            <a:spAutoFit/>
          </a:bodyPr>
          <a:lstStyle/>
          <a:p>
            <a:pPr>
              <a:defRPr/>
            </a:pPr>
            <a:r>
              <a:rPr lang="zh-CN" altLang="en-US" sz="1400">
                <a:effectLst>
                  <a:outerShdw blurRad="38100" dist="38100" dir="2700000" algn="tl">
                    <a:srgbClr val="C0C0C0"/>
                  </a:outerShdw>
                </a:effectLst>
              </a:rPr>
              <a:t>技术开发中心</a:t>
            </a:r>
          </a:p>
        </p:txBody>
      </p:sp>
      <p:sp>
        <p:nvSpPr>
          <p:cNvPr id="754716" name="Text Box 11"/>
          <p:cNvSpPr txBox="1">
            <a:spLocks noChangeArrowheads="1"/>
          </p:cNvSpPr>
          <p:nvPr/>
        </p:nvSpPr>
        <p:spPr bwMode="auto">
          <a:xfrm>
            <a:off x="4366292" y="765490"/>
            <a:ext cx="5667971" cy="376238"/>
          </a:xfrm>
          <a:prstGeom prst="rect">
            <a:avLst/>
          </a:prstGeom>
          <a:noFill/>
          <a:ln w="9525" algn="ctr">
            <a:solidFill>
              <a:schemeClr val="tx1"/>
            </a:solidFill>
            <a:miter lim="800000"/>
            <a:headEnd/>
            <a:tailEnd/>
          </a:ln>
        </p:spPr>
        <p:txBody>
          <a:bodyPr anchor="ctr" anchorCtr="1">
            <a:spAutoFit/>
          </a:bodyPr>
          <a:lstStyle/>
          <a:p>
            <a:pPr algn="ctr">
              <a:spcBef>
                <a:spcPct val="50000"/>
              </a:spcBef>
              <a:defRPr/>
            </a:pPr>
            <a:r>
              <a:rPr lang="zh-CN" altLang="en-US" sz="1800">
                <a:effectLst>
                  <a:outerShdw blurRad="38100" dist="38100" dir="2700000" algn="tl">
                    <a:srgbClr val="C0C0C0"/>
                  </a:outerShdw>
                </a:effectLst>
                <a:latin typeface="华文仿宋" pitchFamily="2" charset="-122"/>
                <a:ea typeface="华文仿宋" pitchFamily="2" charset="-122"/>
              </a:rPr>
              <a:t>战略</a:t>
            </a:r>
            <a:r>
              <a:rPr lang="en-US" altLang="zh-CN" sz="1800">
                <a:effectLst>
                  <a:outerShdw blurRad="38100" dist="38100" dir="2700000" algn="tl">
                    <a:srgbClr val="C0C0C0"/>
                  </a:outerShdw>
                </a:effectLst>
                <a:latin typeface="华文仿宋" pitchFamily="2" charset="-122"/>
                <a:ea typeface="华文仿宋" pitchFamily="2" charset="-122"/>
              </a:rPr>
              <a:t>/</a:t>
            </a:r>
            <a:r>
              <a:rPr lang="zh-CN" altLang="en-US" sz="1800">
                <a:effectLst>
                  <a:outerShdw blurRad="38100" dist="38100" dir="2700000" algn="tl">
                    <a:srgbClr val="C0C0C0"/>
                  </a:outerShdw>
                </a:effectLst>
                <a:latin typeface="华文仿宋" pitchFamily="2" charset="-122"/>
                <a:ea typeface="华文仿宋" pitchFamily="2" charset="-122"/>
              </a:rPr>
              <a:t>规划管理</a:t>
            </a:r>
          </a:p>
        </p:txBody>
      </p:sp>
      <p:sp>
        <p:nvSpPr>
          <p:cNvPr id="754717" name="Text Box 12"/>
          <p:cNvSpPr txBox="1">
            <a:spLocks noChangeArrowheads="1"/>
          </p:cNvSpPr>
          <p:nvPr/>
        </p:nvSpPr>
        <p:spPr bwMode="auto">
          <a:xfrm>
            <a:off x="4366292" y="1171890"/>
            <a:ext cx="5667971" cy="376238"/>
          </a:xfrm>
          <a:prstGeom prst="rect">
            <a:avLst/>
          </a:prstGeom>
          <a:noFill/>
          <a:ln w="9525" algn="ctr">
            <a:solidFill>
              <a:schemeClr val="tx1"/>
            </a:solidFill>
            <a:miter lim="800000"/>
            <a:headEnd/>
            <a:tailEnd/>
          </a:ln>
        </p:spPr>
        <p:txBody>
          <a:bodyPr anchor="ctr" anchorCtr="1">
            <a:spAutoFit/>
          </a:bodyPr>
          <a:lstStyle/>
          <a:p>
            <a:pPr algn="ctr">
              <a:spcBef>
                <a:spcPct val="50000"/>
              </a:spcBef>
              <a:defRPr/>
            </a:pPr>
            <a:r>
              <a:rPr lang="zh-CN" altLang="en-US" sz="1800">
                <a:effectLst>
                  <a:outerShdw blurRad="38100" dist="38100" dir="2700000" algn="tl">
                    <a:srgbClr val="C0C0C0"/>
                  </a:outerShdw>
                </a:effectLst>
                <a:latin typeface="华文仿宋" pitchFamily="2" charset="-122"/>
                <a:ea typeface="华文仿宋" pitchFamily="2" charset="-122"/>
              </a:rPr>
              <a:t>经营计划管理</a:t>
            </a:r>
          </a:p>
        </p:txBody>
      </p:sp>
      <p:sp>
        <p:nvSpPr>
          <p:cNvPr id="754718" name="Text Box 13"/>
          <p:cNvSpPr txBox="1">
            <a:spLocks noChangeArrowheads="1"/>
          </p:cNvSpPr>
          <p:nvPr/>
        </p:nvSpPr>
        <p:spPr bwMode="auto">
          <a:xfrm>
            <a:off x="7141644" y="2499042"/>
            <a:ext cx="3060704" cy="314325"/>
          </a:xfrm>
          <a:prstGeom prst="rect">
            <a:avLst/>
          </a:prstGeom>
          <a:noFill/>
          <a:ln w="9525" algn="ctr">
            <a:solidFill>
              <a:schemeClr val="tx1"/>
            </a:solidFill>
            <a:miter lim="800000"/>
            <a:headEnd/>
            <a:tailEnd/>
          </a:ln>
        </p:spPr>
        <p:txBody>
          <a:bodyPr anchor="ctr" anchorCtr="1">
            <a:spAutoFit/>
          </a:bodyPr>
          <a:lstStyle/>
          <a:p>
            <a:pPr algn="ctr">
              <a:spcBef>
                <a:spcPct val="50000"/>
              </a:spcBef>
              <a:defRPr/>
            </a:pPr>
            <a:r>
              <a:rPr lang="zh-CN" altLang="en-US" sz="1400">
                <a:effectLst>
                  <a:outerShdw blurRad="38100" dist="38100" dir="2700000" algn="tl">
                    <a:srgbClr val="C0C0C0"/>
                  </a:outerShdw>
                </a:effectLst>
                <a:latin typeface="华文仿宋" pitchFamily="2" charset="-122"/>
                <a:ea typeface="华文仿宋" pitchFamily="2" charset="-122"/>
              </a:rPr>
              <a:t>安全管理</a:t>
            </a:r>
          </a:p>
        </p:txBody>
      </p:sp>
      <p:sp>
        <p:nvSpPr>
          <p:cNvPr id="133133" name="Text Box 14"/>
          <p:cNvSpPr txBox="1">
            <a:spLocks noChangeArrowheads="1"/>
          </p:cNvSpPr>
          <p:nvPr/>
        </p:nvSpPr>
        <p:spPr bwMode="auto">
          <a:xfrm>
            <a:off x="4188436" y="2095817"/>
            <a:ext cx="6013912" cy="314325"/>
          </a:xfrm>
          <a:prstGeom prst="rect">
            <a:avLst/>
          </a:prstGeom>
          <a:noFill/>
          <a:ln w="9525" algn="ctr">
            <a:solidFill>
              <a:schemeClr val="tx1"/>
            </a:solidFill>
            <a:miter lim="800000"/>
            <a:headEnd/>
            <a:tailEnd/>
          </a:ln>
        </p:spPr>
        <p:txBody>
          <a:bodyPr anchor="ctr" anchorCtr="1">
            <a:spAutoFit/>
          </a:bodyPr>
          <a:lstStyle/>
          <a:p>
            <a:pPr algn="ctr">
              <a:spcBef>
                <a:spcPct val="50000"/>
              </a:spcBef>
              <a:defRPr/>
            </a:pPr>
            <a:r>
              <a:rPr lang="zh-CN" altLang="en-US" sz="1400">
                <a:effectLst>
                  <a:outerShdw blurRad="38100" dist="38100" dir="2700000" algn="tl">
                    <a:srgbClr val="C0C0C0"/>
                  </a:outerShdw>
                </a:effectLst>
                <a:latin typeface="华文仿宋" pitchFamily="2" charset="-122"/>
                <a:ea typeface="华文仿宋" pitchFamily="2" charset="-122"/>
              </a:rPr>
              <a:t>财务资产管理（资金</a:t>
            </a:r>
            <a:r>
              <a:rPr lang="en-US" altLang="zh-CN" sz="1400">
                <a:effectLst>
                  <a:outerShdw blurRad="38100" dist="38100" dir="2700000" algn="tl">
                    <a:srgbClr val="C0C0C0"/>
                  </a:outerShdw>
                </a:effectLst>
                <a:latin typeface="华文仿宋" pitchFamily="2" charset="-122"/>
                <a:ea typeface="华文仿宋" pitchFamily="2" charset="-122"/>
              </a:rPr>
              <a:t>/</a:t>
            </a:r>
            <a:r>
              <a:rPr lang="zh-CN" altLang="en-US" sz="1400">
                <a:effectLst>
                  <a:outerShdw blurRad="38100" dist="38100" dir="2700000" algn="tl">
                    <a:srgbClr val="C0C0C0"/>
                  </a:outerShdw>
                </a:effectLst>
                <a:latin typeface="华文仿宋" pitchFamily="2" charset="-122"/>
                <a:ea typeface="华文仿宋" pitchFamily="2" charset="-122"/>
              </a:rPr>
              <a:t>资产</a:t>
            </a:r>
            <a:r>
              <a:rPr lang="en-US" altLang="zh-CN" sz="1400">
                <a:effectLst>
                  <a:outerShdw blurRad="38100" dist="38100" dir="2700000" algn="tl">
                    <a:srgbClr val="C0C0C0"/>
                  </a:outerShdw>
                </a:effectLst>
                <a:latin typeface="华文仿宋" pitchFamily="2" charset="-122"/>
                <a:ea typeface="华文仿宋" pitchFamily="2" charset="-122"/>
              </a:rPr>
              <a:t>/</a:t>
            </a:r>
            <a:r>
              <a:rPr lang="zh-CN" altLang="en-US" sz="1400">
                <a:effectLst>
                  <a:outerShdw blurRad="38100" dist="38100" dir="2700000" algn="tl">
                    <a:srgbClr val="C0C0C0"/>
                  </a:outerShdw>
                </a:effectLst>
                <a:latin typeface="华文仿宋" pitchFamily="2" charset="-122"/>
                <a:ea typeface="华文仿宋" pitchFamily="2" charset="-122"/>
              </a:rPr>
              <a:t>成本</a:t>
            </a:r>
            <a:r>
              <a:rPr lang="en-US" altLang="zh-CN" sz="1400">
                <a:effectLst>
                  <a:outerShdw blurRad="38100" dist="38100" dir="2700000" algn="tl">
                    <a:srgbClr val="C0C0C0"/>
                  </a:outerShdw>
                </a:effectLst>
                <a:latin typeface="华文仿宋" pitchFamily="2" charset="-122"/>
                <a:ea typeface="华文仿宋" pitchFamily="2" charset="-122"/>
              </a:rPr>
              <a:t>/</a:t>
            </a:r>
            <a:r>
              <a:rPr lang="zh-CN" altLang="en-US" sz="1400">
                <a:effectLst>
                  <a:outerShdw blurRad="38100" dist="38100" dir="2700000" algn="tl">
                    <a:srgbClr val="C0C0C0"/>
                  </a:outerShdw>
                </a:effectLst>
                <a:latin typeface="华文仿宋" pitchFamily="2" charset="-122"/>
                <a:ea typeface="华文仿宋" pitchFamily="2" charset="-122"/>
              </a:rPr>
              <a:t>核算</a:t>
            </a:r>
            <a:r>
              <a:rPr lang="en-US" altLang="zh-CN" sz="1400">
                <a:effectLst>
                  <a:outerShdw blurRad="38100" dist="38100" dir="2700000" algn="tl">
                    <a:srgbClr val="C0C0C0"/>
                  </a:outerShdw>
                </a:effectLst>
                <a:latin typeface="华文仿宋" pitchFamily="2" charset="-122"/>
                <a:ea typeface="华文仿宋" pitchFamily="2" charset="-122"/>
              </a:rPr>
              <a:t>/</a:t>
            </a:r>
            <a:r>
              <a:rPr lang="zh-CN" altLang="en-US" sz="1400">
                <a:effectLst>
                  <a:outerShdw blurRad="38100" dist="38100" dir="2700000" algn="tl">
                    <a:srgbClr val="C0C0C0"/>
                  </a:outerShdw>
                </a:effectLst>
                <a:latin typeface="华文仿宋" pitchFamily="2" charset="-122"/>
                <a:ea typeface="华文仿宋" pitchFamily="2" charset="-122"/>
              </a:rPr>
              <a:t>预算</a:t>
            </a:r>
            <a:r>
              <a:rPr lang="en-US" altLang="zh-CN" sz="1400">
                <a:effectLst>
                  <a:outerShdw blurRad="38100" dist="38100" dir="2700000" algn="tl">
                    <a:srgbClr val="C0C0C0"/>
                  </a:outerShdw>
                </a:effectLst>
                <a:latin typeface="华文仿宋" pitchFamily="2" charset="-122"/>
                <a:ea typeface="华文仿宋" pitchFamily="2" charset="-122"/>
              </a:rPr>
              <a:t>/</a:t>
            </a:r>
            <a:r>
              <a:rPr lang="zh-CN" altLang="en-US" sz="1400">
                <a:effectLst>
                  <a:outerShdw blurRad="38100" dist="38100" dir="2700000" algn="tl">
                    <a:srgbClr val="C0C0C0"/>
                  </a:outerShdw>
                </a:effectLst>
                <a:latin typeface="华文仿宋" pitchFamily="2" charset="-122"/>
                <a:ea typeface="华文仿宋" pitchFamily="2" charset="-122"/>
              </a:rPr>
              <a:t>债权</a:t>
            </a:r>
            <a:r>
              <a:rPr lang="en-US" altLang="zh-CN" sz="1400">
                <a:effectLst>
                  <a:outerShdw blurRad="38100" dist="38100" dir="2700000" algn="tl">
                    <a:srgbClr val="C0C0C0"/>
                  </a:outerShdw>
                </a:effectLst>
                <a:latin typeface="华文仿宋" pitchFamily="2" charset="-122"/>
                <a:ea typeface="华文仿宋" pitchFamily="2" charset="-122"/>
              </a:rPr>
              <a:t>/</a:t>
            </a:r>
            <a:r>
              <a:rPr lang="zh-CN" altLang="en-US" sz="1400">
                <a:effectLst>
                  <a:outerShdw blurRad="38100" dist="38100" dir="2700000" algn="tl">
                    <a:srgbClr val="C0C0C0"/>
                  </a:outerShdw>
                </a:effectLst>
                <a:latin typeface="华文仿宋" pitchFamily="2" charset="-122"/>
                <a:ea typeface="华文仿宋" pitchFamily="2" charset="-122"/>
              </a:rPr>
              <a:t>股权）</a:t>
            </a:r>
          </a:p>
        </p:txBody>
      </p:sp>
      <p:sp>
        <p:nvSpPr>
          <p:cNvPr id="754720" name="Text Box 16"/>
          <p:cNvSpPr txBox="1">
            <a:spLocks noChangeArrowheads="1"/>
          </p:cNvSpPr>
          <p:nvPr/>
        </p:nvSpPr>
        <p:spPr bwMode="auto">
          <a:xfrm>
            <a:off x="4366292" y="5469254"/>
            <a:ext cx="5667971" cy="369332"/>
          </a:xfrm>
          <a:prstGeom prst="rect">
            <a:avLst/>
          </a:prstGeom>
          <a:noFill/>
          <a:ln w="9525" algn="ctr">
            <a:solidFill>
              <a:schemeClr val="tx1"/>
            </a:solidFill>
            <a:miter lim="800000"/>
            <a:headEnd/>
            <a:tailEnd/>
          </a:ln>
        </p:spPr>
        <p:txBody>
          <a:bodyPr anchor="ctr" anchorCtr="1">
            <a:spAutoFit/>
          </a:bodyPr>
          <a:lstStyle/>
          <a:p>
            <a:pPr algn="ctr">
              <a:spcBef>
                <a:spcPct val="50000"/>
              </a:spcBef>
              <a:defRPr/>
            </a:pPr>
            <a:r>
              <a:rPr lang="zh-CN" altLang="en-US">
                <a:effectLst>
                  <a:outerShdw blurRad="38100" dist="38100" dir="2700000" algn="tl">
                    <a:srgbClr val="C0C0C0"/>
                  </a:outerShdw>
                </a:effectLst>
                <a:latin typeface="华文仿宋" pitchFamily="2" charset="-122"/>
                <a:ea typeface="华文仿宋" pitchFamily="2" charset="-122"/>
              </a:rPr>
              <a:t>人力资源管理</a:t>
            </a:r>
          </a:p>
        </p:txBody>
      </p:sp>
      <p:sp>
        <p:nvSpPr>
          <p:cNvPr id="754721" name="Text Box 17"/>
          <p:cNvSpPr txBox="1">
            <a:spLocks noChangeArrowheads="1"/>
          </p:cNvSpPr>
          <p:nvPr/>
        </p:nvSpPr>
        <p:spPr bwMode="auto">
          <a:xfrm>
            <a:off x="4366292" y="5901054"/>
            <a:ext cx="5667971" cy="369332"/>
          </a:xfrm>
          <a:prstGeom prst="rect">
            <a:avLst/>
          </a:prstGeom>
          <a:noFill/>
          <a:ln w="9525" algn="ctr">
            <a:solidFill>
              <a:schemeClr val="tx1"/>
            </a:solidFill>
            <a:miter lim="800000"/>
            <a:headEnd/>
            <a:tailEnd/>
          </a:ln>
        </p:spPr>
        <p:txBody>
          <a:bodyPr anchor="ctr" anchorCtr="1">
            <a:spAutoFit/>
          </a:bodyPr>
          <a:lstStyle/>
          <a:p>
            <a:pPr algn="ctr">
              <a:spcBef>
                <a:spcPct val="50000"/>
              </a:spcBef>
              <a:defRPr/>
            </a:pPr>
            <a:r>
              <a:rPr lang="zh-CN" altLang="en-US">
                <a:effectLst>
                  <a:outerShdw blurRad="38100" dist="38100" dir="2700000" algn="tl">
                    <a:srgbClr val="C0C0C0"/>
                  </a:outerShdw>
                </a:effectLst>
                <a:latin typeface="华文仿宋" pitchFamily="2" charset="-122"/>
                <a:ea typeface="华文仿宋" pitchFamily="2" charset="-122"/>
              </a:rPr>
              <a:t>党群</a:t>
            </a:r>
            <a:r>
              <a:rPr lang="en-US" altLang="zh-CN">
                <a:effectLst>
                  <a:outerShdw blurRad="38100" dist="38100" dir="2700000" algn="tl">
                    <a:srgbClr val="C0C0C0"/>
                  </a:outerShdw>
                </a:effectLst>
                <a:latin typeface="华文仿宋" pitchFamily="2" charset="-122"/>
                <a:ea typeface="华文仿宋" pitchFamily="2" charset="-122"/>
              </a:rPr>
              <a:t>/</a:t>
            </a:r>
            <a:r>
              <a:rPr lang="zh-CN" altLang="en-US">
                <a:effectLst>
                  <a:outerShdw blurRad="38100" dist="38100" dir="2700000" algn="tl">
                    <a:srgbClr val="C0C0C0"/>
                  </a:outerShdw>
                </a:effectLst>
                <a:latin typeface="华文仿宋" pitchFamily="2" charset="-122"/>
                <a:ea typeface="华文仿宋" pitchFamily="2" charset="-122"/>
              </a:rPr>
              <a:t>行政后勤管理</a:t>
            </a:r>
          </a:p>
        </p:txBody>
      </p:sp>
      <p:sp>
        <p:nvSpPr>
          <p:cNvPr id="754722" name="Text Box 18"/>
          <p:cNvSpPr txBox="1">
            <a:spLocks noChangeArrowheads="1"/>
          </p:cNvSpPr>
          <p:nvPr/>
        </p:nvSpPr>
        <p:spPr bwMode="auto">
          <a:xfrm>
            <a:off x="4366292" y="6332854"/>
            <a:ext cx="5667971" cy="369332"/>
          </a:xfrm>
          <a:prstGeom prst="rect">
            <a:avLst/>
          </a:prstGeom>
          <a:noFill/>
          <a:ln w="9525" algn="ctr">
            <a:solidFill>
              <a:schemeClr val="tx1"/>
            </a:solidFill>
            <a:miter lim="800000"/>
            <a:headEnd/>
            <a:tailEnd/>
          </a:ln>
        </p:spPr>
        <p:txBody>
          <a:bodyPr anchor="ctr" anchorCtr="1">
            <a:spAutoFit/>
          </a:bodyPr>
          <a:lstStyle/>
          <a:p>
            <a:pPr algn="ctr">
              <a:spcBef>
                <a:spcPct val="50000"/>
              </a:spcBef>
              <a:defRPr/>
            </a:pPr>
            <a:r>
              <a:rPr lang="zh-CN" altLang="en-US">
                <a:effectLst>
                  <a:outerShdw blurRad="38100" dist="38100" dir="2700000" algn="tl">
                    <a:srgbClr val="C0C0C0"/>
                  </a:outerShdw>
                </a:effectLst>
                <a:latin typeface="华文仿宋" pitchFamily="2" charset="-122"/>
                <a:ea typeface="华文仿宋" pitchFamily="2" charset="-122"/>
              </a:rPr>
              <a:t>信息化管理</a:t>
            </a:r>
          </a:p>
        </p:txBody>
      </p:sp>
      <p:sp>
        <p:nvSpPr>
          <p:cNvPr id="754723" name="Text Box 13"/>
          <p:cNvSpPr txBox="1">
            <a:spLocks noChangeArrowheads="1"/>
          </p:cNvSpPr>
          <p:nvPr/>
        </p:nvSpPr>
        <p:spPr bwMode="auto">
          <a:xfrm>
            <a:off x="4188436" y="2499042"/>
            <a:ext cx="2871120" cy="314325"/>
          </a:xfrm>
          <a:prstGeom prst="rect">
            <a:avLst/>
          </a:prstGeom>
          <a:noFill/>
          <a:ln w="9525" algn="ctr">
            <a:solidFill>
              <a:schemeClr val="tx1"/>
            </a:solidFill>
            <a:miter lim="800000"/>
            <a:headEnd/>
            <a:tailEnd/>
          </a:ln>
        </p:spPr>
        <p:txBody>
          <a:bodyPr anchor="ctr" anchorCtr="1">
            <a:spAutoFit/>
          </a:bodyPr>
          <a:lstStyle/>
          <a:p>
            <a:pPr algn="ctr">
              <a:spcBef>
                <a:spcPct val="50000"/>
              </a:spcBef>
              <a:defRPr/>
            </a:pPr>
            <a:r>
              <a:rPr lang="zh-CN" altLang="en-US" sz="1400">
                <a:effectLst>
                  <a:outerShdw blurRad="38100" dist="38100" dir="2700000" algn="tl">
                    <a:srgbClr val="C0C0C0"/>
                  </a:outerShdw>
                </a:effectLst>
                <a:latin typeface="华文仿宋" pitchFamily="2" charset="-122"/>
                <a:ea typeface="华文仿宋" pitchFamily="2" charset="-122"/>
              </a:rPr>
              <a:t>审计管理</a:t>
            </a:r>
          </a:p>
        </p:txBody>
      </p:sp>
      <p:sp>
        <p:nvSpPr>
          <p:cNvPr id="754724" name="Text Box 13"/>
          <p:cNvSpPr txBox="1">
            <a:spLocks noChangeArrowheads="1"/>
          </p:cNvSpPr>
          <p:nvPr/>
        </p:nvSpPr>
        <p:spPr bwMode="auto">
          <a:xfrm>
            <a:off x="4202117" y="1713230"/>
            <a:ext cx="3060704" cy="314325"/>
          </a:xfrm>
          <a:prstGeom prst="rect">
            <a:avLst/>
          </a:prstGeom>
          <a:noFill/>
          <a:ln w="9525" algn="ctr">
            <a:solidFill>
              <a:schemeClr val="tx1"/>
            </a:solidFill>
            <a:miter lim="800000"/>
            <a:headEnd/>
            <a:tailEnd/>
          </a:ln>
        </p:spPr>
        <p:txBody>
          <a:bodyPr anchor="ctr" anchorCtr="1">
            <a:spAutoFit/>
          </a:bodyPr>
          <a:lstStyle/>
          <a:p>
            <a:pPr algn="ctr">
              <a:spcBef>
                <a:spcPct val="50000"/>
              </a:spcBef>
              <a:defRPr/>
            </a:pPr>
            <a:r>
              <a:rPr lang="zh-CN" altLang="en-US" sz="1400">
                <a:effectLst>
                  <a:outerShdw blurRad="38100" dist="38100" dir="2700000" algn="tl">
                    <a:srgbClr val="C0C0C0"/>
                  </a:outerShdw>
                </a:effectLst>
                <a:latin typeface="华文仿宋" pitchFamily="2" charset="-122"/>
                <a:ea typeface="华文仿宋" pitchFamily="2" charset="-122"/>
              </a:rPr>
              <a:t>经营业绩管理</a:t>
            </a:r>
          </a:p>
        </p:txBody>
      </p:sp>
      <p:sp>
        <p:nvSpPr>
          <p:cNvPr id="754725" name="Text Box 13"/>
          <p:cNvSpPr txBox="1">
            <a:spLocks noChangeArrowheads="1"/>
          </p:cNvSpPr>
          <p:nvPr/>
        </p:nvSpPr>
        <p:spPr bwMode="auto">
          <a:xfrm>
            <a:off x="7333182" y="1713230"/>
            <a:ext cx="2867212" cy="314325"/>
          </a:xfrm>
          <a:prstGeom prst="rect">
            <a:avLst/>
          </a:prstGeom>
          <a:noFill/>
          <a:ln w="9525" algn="ctr">
            <a:solidFill>
              <a:schemeClr val="tx1"/>
            </a:solidFill>
            <a:miter lim="800000"/>
            <a:headEnd/>
            <a:tailEnd/>
          </a:ln>
        </p:spPr>
        <p:txBody>
          <a:bodyPr anchor="ctr" anchorCtr="1">
            <a:spAutoFit/>
          </a:bodyPr>
          <a:lstStyle/>
          <a:p>
            <a:pPr algn="ctr">
              <a:spcBef>
                <a:spcPct val="50000"/>
              </a:spcBef>
              <a:defRPr/>
            </a:pPr>
            <a:r>
              <a:rPr lang="zh-CN" altLang="en-US" sz="1400">
                <a:effectLst>
                  <a:outerShdw blurRad="38100" dist="38100" dir="2700000" algn="tl">
                    <a:srgbClr val="C0C0C0"/>
                  </a:outerShdw>
                </a:effectLst>
                <a:latin typeface="华文仿宋" pitchFamily="2" charset="-122"/>
                <a:ea typeface="华文仿宋" pitchFamily="2" charset="-122"/>
              </a:rPr>
              <a:t>技术管理</a:t>
            </a:r>
          </a:p>
        </p:txBody>
      </p:sp>
      <p:sp>
        <p:nvSpPr>
          <p:cNvPr id="754727" name="Text Box 19"/>
          <p:cNvSpPr txBox="1">
            <a:spLocks noChangeArrowheads="1"/>
          </p:cNvSpPr>
          <p:nvPr/>
        </p:nvSpPr>
        <p:spPr bwMode="auto">
          <a:xfrm>
            <a:off x="4372157" y="3438840"/>
            <a:ext cx="390895" cy="831850"/>
          </a:xfrm>
          <a:prstGeom prst="rect">
            <a:avLst/>
          </a:prstGeom>
          <a:noFill/>
          <a:ln w="9525" algn="ctr">
            <a:solidFill>
              <a:schemeClr val="tx1"/>
            </a:solidFill>
            <a:miter lim="800000"/>
            <a:headEnd/>
            <a:tailEnd/>
          </a:ln>
        </p:spPr>
        <p:txBody>
          <a:bodyPr anchor="ctr" anchorCtr="1">
            <a:spAutoFit/>
          </a:bodyPr>
          <a:lstStyle/>
          <a:p>
            <a:pPr algn="ctr">
              <a:spcBef>
                <a:spcPct val="50000"/>
              </a:spcBef>
              <a:defRPr/>
            </a:pPr>
            <a:r>
              <a:rPr lang="zh-CN" altLang="en-US" sz="1200">
                <a:effectLst>
                  <a:outerShdw blurRad="38100" dist="38100" dir="2700000" algn="tl">
                    <a:srgbClr val="C0C0C0"/>
                  </a:outerShdw>
                </a:effectLst>
                <a:latin typeface="华文仿宋" pitchFamily="2" charset="-122"/>
                <a:ea typeface="华文仿宋" pitchFamily="2" charset="-122"/>
              </a:rPr>
              <a:t>生产管理</a:t>
            </a:r>
          </a:p>
        </p:txBody>
      </p:sp>
      <p:sp>
        <p:nvSpPr>
          <p:cNvPr id="754728" name="Text Box 20"/>
          <p:cNvSpPr txBox="1">
            <a:spLocks noChangeArrowheads="1"/>
          </p:cNvSpPr>
          <p:nvPr/>
        </p:nvSpPr>
        <p:spPr bwMode="auto">
          <a:xfrm>
            <a:off x="4763052" y="4384990"/>
            <a:ext cx="381121" cy="831850"/>
          </a:xfrm>
          <a:prstGeom prst="rect">
            <a:avLst/>
          </a:prstGeom>
          <a:noFill/>
          <a:ln w="9525" algn="ctr">
            <a:solidFill>
              <a:schemeClr val="tx1"/>
            </a:solidFill>
            <a:miter lim="800000"/>
            <a:headEnd/>
            <a:tailEnd/>
          </a:ln>
        </p:spPr>
        <p:txBody>
          <a:bodyPr anchor="ctr" anchorCtr="1">
            <a:spAutoFit/>
          </a:bodyPr>
          <a:lstStyle/>
          <a:p>
            <a:pPr algn="ctr">
              <a:spcBef>
                <a:spcPct val="50000"/>
              </a:spcBef>
              <a:defRPr/>
            </a:pPr>
            <a:r>
              <a:rPr lang="zh-CN" altLang="en-US" sz="1200">
                <a:effectLst>
                  <a:outerShdw blurRad="38100" dist="38100" dir="2700000" algn="tl">
                    <a:srgbClr val="C0C0C0"/>
                  </a:outerShdw>
                </a:effectLst>
                <a:latin typeface="华文仿宋" pitchFamily="2" charset="-122"/>
                <a:ea typeface="华文仿宋" pitchFamily="2" charset="-122"/>
              </a:rPr>
              <a:t>仓储管理</a:t>
            </a:r>
          </a:p>
        </p:txBody>
      </p:sp>
      <p:sp>
        <p:nvSpPr>
          <p:cNvPr id="754729" name="Text Box 21"/>
          <p:cNvSpPr txBox="1">
            <a:spLocks noChangeArrowheads="1"/>
          </p:cNvSpPr>
          <p:nvPr/>
        </p:nvSpPr>
        <p:spPr bwMode="auto">
          <a:xfrm>
            <a:off x="5136355" y="3438840"/>
            <a:ext cx="377213" cy="831850"/>
          </a:xfrm>
          <a:prstGeom prst="rect">
            <a:avLst/>
          </a:prstGeom>
          <a:noFill/>
          <a:ln w="9525" algn="ctr">
            <a:solidFill>
              <a:schemeClr val="tx1"/>
            </a:solidFill>
            <a:miter lim="800000"/>
            <a:headEnd/>
            <a:tailEnd/>
          </a:ln>
        </p:spPr>
        <p:txBody>
          <a:bodyPr anchor="ctr" anchorCtr="1">
            <a:spAutoFit/>
          </a:bodyPr>
          <a:lstStyle/>
          <a:p>
            <a:pPr algn="ctr">
              <a:spcBef>
                <a:spcPct val="50000"/>
              </a:spcBef>
              <a:defRPr/>
            </a:pPr>
            <a:r>
              <a:rPr lang="zh-CN" altLang="en-US" sz="1200">
                <a:effectLst>
                  <a:outerShdw blurRad="38100" dist="38100" dir="2700000" algn="tl">
                    <a:srgbClr val="C0C0C0"/>
                  </a:outerShdw>
                </a:effectLst>
                <a:latin typeface="华文仿宋" pitchFamily="2" charset="-122"/>
                <a:ea typeface="华文仿宋" pitchFamily="2" charset="-122"/>
              </a:rPr>
              <a:t>技术管理</a:t>
            </a:r>
          </a:p>
        </p:txBody>
      </p:sp>
      <p:sp>
        <p:nvSpPr>
          <p:cNvPr id="754730" name="Text Box 23"/>
          <p:cNvSpPr txBox="1">
            <a:spLocks noChangeArrowheads="1"/>
          </p:cNvSpPr>
          <p:nvPr/>
        </p:nvSpPr>
        <p:spPr bwMode="auto">
          <a:xfrm>
            <a:off x="3713498" y="4384990"/>
            <a:ext cx="381123" cy="831850"/>
          </a:xfrm>
          <a:prstGeom prst="rect">
            <a:avLst/>
          </a:prstGeom>
          <a:noFill/>
          <a:ln w="9525" algn="ctr">
            <a:solidFill>
              <a:schemeClr val="tx1"/>
            </a:solidFill>
            <a:miter lim="800000"/>
            <a:headEnd/>
            <a:tailEnd/>
          </a:ln>
        </p:spPr>
        <p:txBody>
          <a:bodyPr anchor="ctr" anchorCtr="1">
            <a:spAutoFit/>
          </a:bodyPr>
          <a:lstStyle/>
          <a:p>
            <a:pPr algn="ctr">
              <a:spcBef>
                <a:spcPct val="50000"/>
              </a:spcBef>
              <a:defRPr/>
            </a:pPr>
            <a:r>
              <a:rPr lang="zh-CN" altLang="en-US" sz="1200">
                <a:effectLst>
                  <a:outerShdw blurRad="38100" dist="38100" dir="2700000" algn="tl">
                    <a:srgbClr val="C0C0C0"/>
                  </a:outerShdw>
                </a:effectLst>
                <a:latin typeface="华文仿宋" pitchFamily="2" charset="-122"/>
                <a:ea typeface="华文仿宋" pitchFamily="2" charset="-122"/>
              </a:rPr>
              <a:t>材料采购</a:t>
            </a:r>
          </a:p>
        </p:txBody>
      </p:sp>
      <p:sp>
        <p:nvSpPr>
          <p:cNvPr id="754731" name="Text Box 34"/>
          <p:cNvSpPr txBox="1">
            <a:spLocks noChangeArrowheads="1"/>
          </p:cNvSpPr>
          <p:nvPr/>
        </p:nvSpPr>
        <p:spPr bwMode="auto">
          <a:xfrm>
            <a:off x="3713498" y="3438840"/>
            <a:ext cx="381123" cy="831850"/>
          </a:xfrm>
          <a:prstGeom prst="rect">
            <a:avLst/>
          </a:prstGeom>
          <a:noFill/>
          <a:ln w="9525" algn="ctr">
            <a:solidFill>
              <a:schemeClr val="tx1"/>
            </a:solidFill>
            <a:miter lim="800000"/>
            <a:headEnd/>
            <a:tailEnd/>
          </a:ln>
        </p:spPr>
        <p:txBody>
          <a:bodyPr anchor="ctr" anchorCtr="1">
            <a:spAutoFit/>
          </a:bodyPr>
          <a:lstStyle/>
          <a:p>
            <a:pPr algn="ctr">
              <a:spcBef>
                <a:spcPct val="50000"/>
              </a:spcBef>
              <a:defRPr/>
            </a:pPr>
            <a:r>
              <a:rPr lang="zh-CN" altLang="en-US" sz="1200">
                <a:effectLst>
                  <a:outerShdw blurRad="38100" dist="38100" dir="2700000" algn="tl">
                    <a:srgbClr val="C0C0C0"/>
                  </a:outerShdw>
                </a:effectLst>
                <a:latin typeface="华文仿宋" pitchFamily="2" charset="-122"/>
                <a:ea typeface="华文仿宋" pitchFamily="2" charset="-122"/>
              </a:rPr>
              <a:t>设备管理</a:t>
            </a:r>
          </a:p>
        </p:txBody>
      </p:sp>
      <p:cxnSp>
        <p:nvCxnSpPr>
          <p:cNvPr id="88102" name="AutoShape 35"/>
          <p:cNvCxnSpPr>
            <a:cxnSpLocks noChangeShapeType="1"/>
            <a:stCxn id="754727" idx="1"/>
            <a:endCxn id="754731" idx="3"/>
          </p:cNvCxnSpPr>
          <p:nvPr/>
        </p:nvCxnSpPr>
        <p:spPr bwMode="auto">
          <a:xfrm rot="10800000">
            <a:off x="4094622" y="3854765"/>
            <a:ext cx="277535" cy="0"/>
          </a:xfrm>
          <a:prstGeom prst="straightConnector1">
            <a:avLst/>
          </a:prstGeom>
          <a:noFill/>
          <a:ln w="9525">
            <a:solidFill>
              <a:srgbClr val="000000"/>
            </a:solidFill>
            <a:round/>
            <a:headEnd/>
            <a:tailEnd type="triangle" w="med" len="med"/>
          </a:ln>
        </p:spPr>
      </p:cxnSp>
      <p:cxnSp>
        <p:nvCxnSpPr>
          <p:cNvPr id="88103" name="AutoShape 36"/>
          <p:cNvCxnSpPr>
            <a:cxnSpLocks noChangeShapeType="1"/>
            <a:stCxn id="754727" idx="2"/>
            <a:endCxn id="754730" idx="3"/>
          </p:cNvCxnSpPr>
          <p:nvPr/>
        </p:nvCxnSpPr>
        <p:spPr bwMode="auto">
          <a:xfrm rot="5400000">
            <a:off x="4066001" y="4299313"/>
            <a:ext cx="530225" cy="472983"/>
          </a:xfrm>
          <a:prstGeom prst="bentConnector2">
            <a:avLst/>
          </a:prstGeom>
          <a:noFill/>
          <a:ln w="9525">
            <a:solidFill>
              <a:srgbClr val="000000"/>
            </a:solidFill>
            <a:miter lim="800000"/>
            <a:headEnd/>
            <a:tailEnd type="triangle" w="med" len="med"/>
          </a:ln>
        </p:spPr>
      </p:cxnSp>
      <p:cxnSp>
        <p:nvCxnSpPr>
          <p:cNvPr id="88104" name="AutoShape 44"/>
          <p:cNvCxnSpPr>
            <a:cxnSpLocks noChangeShapeType="1"/>
            <a:stCxn id="754727" idx="2"/>
            <a:endCxn id="754728" idx="1"/>
          </p:cNvCxnSpPr>
          <p:nvPr/>
        </p:nvCxnSpPr>
        <p:spPr bwMode="auto">
          <a:xfrm rot="16200000" flipH="1">
            <a:off x="4400216" y="4438081"/>
            <a:ext cx="530225" cy="195447"/>
          </a:xfrm>
          <a:prstGeom prst="bentConnector2">
            <a:avLst/>
          </a:prstGeom>
          <a:noFill/>
          <a:ln w="9525">
            <a:solidFill>
              <a:srgbClr val="000000"/>
            </a:solidFill>
            <a:miter lim="800000"/>
            <a:headEnd/>
            <a:tailEnd type="triangle" w="med" len="med"/>
          </a:ln>
        </p:spPr>
      </p:cxnSp>
      <p:cxnSp>
        <p:nvCxnSpPr>
          <p:cNvPr id="88105" name="AutoShape 45"/>
          <p:cNvCxnSpPr>
            <a:cxnSpLocks noChangeShapeType="1"/>
            <a:stCxn id="754729" idx="1"/>
            <a:endCxn id="754727" idx="3"/>
          </p:cNvCxnSpPr>
          <p:nvPr/>
        </p:nvCxnSpPr>
        <p:spPr bwMode="auto">
          <a:xfrm flipH="1">
            <a:off x="4763051" y="3854765"/>
            <a:ext cx="373304" cy="0"/>
          </a:xfrm>
          <a:prstGeom prst="straightConnector1">
            <a:avLst/>
          </a:prstGeom>
          <a:noFill/>
          <a:ln w="9525">
            <a:solidFill>
              <a:srgbClr val="000000"/>
            </a:solidFill>
            <a:round/>
            <a:headEnd/>
            <a:tailEnd type="triangle" w="med" len="med"/>
          </a:ln>
        </p:spPr>
      </p:cxnSp>
      <p:sp>
        <p:nvSpPr>
          <p:cNvPr id="754736" name="Text Box 20"/>
          <p:cNvSpPr txBox="1">
            <a:spLocks noChangeArrowheads="1"/>
          </p:cNvSpPr>
          <p:nvPr/>
        </p:nvSpPr>
        <p:spPr bwMode="auto">
          <a:xfrm>
            <a:off x="5525296" y="4384990"/>
            <a:ext cx="381121" cy="831850"/>
          </a:xfrm>
          <a:prstGeom prst="rect">
            <a:avLst/>
          </a:prstGeom>
          <a:noFill/>
          <a:ln w="9525" algn="ctr">
            <a:solidFill>
              <a:schemeClr val="tx1"/>
            </a:solidFill>
            <a:miter lim="800000"/>
            <a:headEnd/>
            <a:tailEnd/>
          </a:ln>
        </p:spPr>
        <p:txBody>
          <a:bodyPr anchor="ctr" anchorCtr="1">
            <a:spAutoFit/>
          </a:bodyPr>
          <a:lstStyle/>
          <a:p>
            <a:pPr algn="ctr">
              <a:spcBef>
                <a:spcPct val="50000"/>
              </a:spcBef>
              <a:defRPr/>
            </a:pPr>
            <a:r>
              <a:rPr lang="zh-CN" altLang="en-US" sz="1200">
                <a:effectLst>
                  <a:outerShdw blurRad="38100" dist="38100" dir="2700000" algn="tl">
                    <a:srgbClr val="C0C0C0"/>
                  </a:outerShdw>
                </a:effectLst>
                <a:latin typeface="华文仿宋" pitchFamily="2" charset="-122"/>
                <a:ea typeface="华文仿宋" pitchFamily="2" charset="-122"/>
              </a:rPr>
              <a:t>物流管理</a:t>
            </a:r>
          </a:p>
        </p:txBody>
      </p:sp>
      <p:cxnSp>
        <p:nvCxnSpPr>
          <p:cNvPr id="88107" name="直接箭头连接符 203"/>
          <p:cNvCxnSpPr>
            <a:cxnSpLocks noChangeShapeType="1"/>
            <a:stCxn id="754728" idx="3"/>
            <a:endCxn id="754736" idx="1"/>
          </p:cNvCxnSpPr>
          <p:nvPr/>
        </p:nvCxnSpPr>
        <p:spPr bwMode="auto">
          <a:xfrm>
            <a:off x="5144172" y="4800915"/>
            <a:ext cx="381123" cy="0"/>
          </a:xfrm>
          <a:prstGeom prst="straightConnector1">
            <a:avLst/>
          </a:prstGeom>
          <a:noFill/>
          <a:ln w="9525" algn="ctr">
            <a:solidFill>
              <a:schemeClr val="tx1"/>
            </a:solidFill>
            <a:round/>
            <a:headEnd type="triangle" w="med" len="med"/>
            <a:tailEnd type="triangle" w="med" len="med"/>
          </a:ln>
        </p:spPr>
      </p:cxnSp>
      <p:sp>
        <p:nvSpPr>
          <p:cNvPr id="754738" name="Text Box 16"/>
          <p:cNvSpPr txBox="1">
            <a:spLocks noChangeArrowheads="1"/>
          </p:cNvSpPr>
          <p:nvPr/>
        </p:nvSpPr>
        <p:spPr bwMode="auto">
          <a:xfrm>
            <a:off x="3715453" y="2991166"/>
            <a:ext cx="2093240" cy="369332"/>
          </a:xfrm>
          <a:prstGeom prst="rect">
            <a:avLst/>
          </a:prstGeom>
          <a:noFill/>
          <a:ln w="9525" algn="ctr">
            <a:solidFill>
              <a:schemeClr val="tx1"/>
            </a:solidFill>
            <a:miter lim="800000"/>
            <a:headEnd/>
            <a:tailEnd/>
          </a:ln>
        </p:spPr>
        <p:txBody>
          <a:bodyPr anchor="ctr" anchorCtr="1">
            <a:spAutoFit/>
          </a:bodyPr>
          <a:lstStyle/>
          <a:p>
            <a:pPr algn="ctr">
              <a:spcBef>
                <a:spcPct val="50000"/>
              </a:spcBef>
              <a:defRPr/>
            </a:pPr>
            <a:r>
              <a:rPr lang="zh-CN" altLang="en-US">
                <a:effectLst>
                  <a:outerShdw blurRad="38100" dist="38100" dir="2700000" algn="tl">
                    <a:srgbClr val="C0C0C0"/>
                  </a:outerShdw>
                </a:effectLst>
                <a:latin typeface="华文仿宋" pitchFamily="2" charset="-122"/>
                <a:ea typeface="华文仿宋" pitchFamily="2" charset="-122"/>
              </a:rPr>
              <a:t>实体生产板块</a:t>
            </a:r>
          </a:p>
        </p:txBody>
      </p:sp>
      <p:sp>
        <p:nvSpPr>
          <p:cNvPr id="754739" name="Text Box 16"/>
          <p:cNvSpPr txBox="1">
            <a:spLocks noChangeArrowheads="1"/>
          </p:cNvSpPr>
          <p:nvPr/>
        </p:nvSpPr>
        <p:spPr bwMode="auto">
          <a:xfrm>
            <a:off x="6096000" y="2991166"/>
            <a:ext cx="2093240" cy="369332"/>
          </a:xfrm>
          <a:prstGeom prst="rect">
            <a:avLst/>
          </a:prstGeom>
          <a:noFill/>
          <a:ln w="9525" algn="ctr">
            <a:solidFill>
              <a:schemeClr val="tx1"/>
            </a:solidFill>
            <a:miter lim="800000"/>
            <a:headEnd/>
            <a:tailEnd/>
          </a:ln>
        </p:spPr>
        <p:txBody>
          <a:bodyPr anchor="ctr" anchorCtr="1">
            <a:spAutoFit/>
          </a:bodyPr>
          <a:lstStyle/>
          <a:p>
            <a:pPr algn="ctr">
              <a:spcBef>
                <a:spcPct val="50000"/>
              </a:spcBef>
              <a:defRPr/>
            </a:pPr>
            <a:r>
              <a:rPr lang="zh-CN" altLang="en-US">
                <a:effectLst>
                  <a:outerShdw blurRad="38100" dist="38100" dir="2700000" algn="tl">
                    <a:srgbClr val="C0C0C0"/>
                  </a:outerShdw>
                </a:effectLst>
                <a:latin typeface="华文仿宋" pitchFamily="2" charset="-122"/>
                <a:ea typeface="华文仿宋" pitchFamily="2" charset="-122"/>
              </a:rPr>
              <a:t>贸易板块</a:t>
            </a:r>
          </a:p>
        </p:txBody>
      </p:sp>
      <p:sp>
        <p:nvSpPr>
          <p:cNvPr id="754740" name="Text Box 16"/>
          <p:cNvSpPr txBox="1">
            <a:spLocks noChangeArrowheads="1"/>
          </p:cNvSpPr>
          <p:nvPr/>
        </p:nvSpPr>
        <p:spPr bwMode="auto">
          <a:xfrm>
            <a:off x="8478504" y="2991166"/>
            <a:ext cx="2093241" cy="369332"/>
          </a:xfrm>
          <a:prstGeom prst="rect">
            <a:avLst/>
          </a:prstGeom>
          <a:noFill/>
          <a:ln w="9525" algn="ctr">
            <a:solidFill>
              <a:schemeClr val="tx1"/>
            </a:solidFill>
            <a:miter lim="800000"/>
            <a:headEnd/>
            <a:tailEnd/>
          </a:ln>
        </p:spPr>
        <p:txBody>
          <a:bodyPr anchor="ctr" anchorCtr="1">
            <a:spAutoFit/>
          </a:bodyPr>
          <a:lstStyle/>
          <a:p>
            <a:pPr algn="ctr">
              <a:spcBef>
                <a:spcPct val="50000"/>
              </a:spcBef>
              <a:defRPr/>
            </a:pPr>
            <a:r>
              <a:rPr lang="zh-CN" altLang="en-US">
                <a:effectLst>
                  <a:outerShdw blurRad="38100" dist="38100" dir="2700000" algn="tl">
                    <a:srgbClr val="C0C0C0"/>
                  </a:outerShdw>
                </a:effectLst>
                <a:latin typeface="华文仿宋" pitchFamily="2" charset="-122"/>
                <a:ea typeface="华文仿宋" pitchFamily="2" charset="-122"/>
              </a:rPr>
              <a:t>服务板块</a:t>
            </a:r>
          </a:p>
        </p:txBody>
      </p:sp>
      <p:sp>
        <p:nvSpPr>
          <p:cNvPr id="754741" name="Text Box 19"/>
          <p:cNvSpPr txBox="1">
            <a:spLocks noChangeArrowheads="1"/>
          </p:cNvSpPr>
          <p:nvPr/>
        </p:nvSpPr>
        <p:spPr bwMode="auto">
          <a:xfrm>
            <a:off x="9240747" y="3384865"/>
            <a:ext cx="377213" cy="831850"/>
          </a:xfrm>
          <a:prstGeom prst="rect">
            <a:avLst/>
          </a:prstGeom>
          <a:noFill/>
          <a:ln w="9525" algn="ctr">
            <a:solidFill>
              <a:schemeClr val="tx1"/>
            </a:solidFill>
            <a:miter lim="800000"/>
            <a:headEnd/>
            <a:tailEnd/>
          </a:ln>
        </p:spPr>
        <p:txBody>
          <a:bodyPr anchor="ctr" anchorCtr="1">
            <a:spAutoFit/>
          </a:bodyPr>
          <a:lstStyle/>
          <a:p>
            <a:pPr algn="ctr">
              <a:spcBef>
                <a:spcPct val="50000"/>
              </a:spcBef>
              <a:defRPr/>
            </a:pPr>
            <a:r>
              <a:rPr lang="zh-CN" altLang="en-US" sz="1200">
                <a:effectLst>
                  <a:outerShdw blurRad="38100" dist="38100" dir="2700000" algn="tl">
                    <a:srgbClr val="C0C0C0"/>
                  </a:outerShdw>
                </a:effectLst>
                <a:latin typeface="华文仿宋" pitchFamily="2" charset="-122"/>
                <a:ea typeface="华文仿宋" pitchFamily="2" charset="-122"/>
              </a:rPr>
              <a:t>项目管理</a:t>
            </a:r>
          </a:p>
        </p:txBody>
      </p:sp>
      <p:sp>
        <p:nvSpPr>
          <p:cNvPr id="754742" name="Text Box 20"/>
          <p:cNvSpPr txBox="1">
            <a:spLocks noChangeArrowheads="1"/>
          </p:cNvSpPr>
          <p:nvPr/>
        </p:nvSpPr>
        <p:spPr bwMode="auto">
          <a:xfrm>
            <a:off x="8859625" y="4964428"/>
            <a:ext cx="1139457" cy="284162"/>
          </a:xfrm>
          <a:prstGeom prst="rect">
            <a:avLst/>
          </a:prstGeom>
          <a:noFill/>
          <a:ln w="9525" algn="ctr">
            <a:solidFill>
              <a:schemeClr val="tx1"/>
            </a:solidFill>
            <a:miter lim="800000"/>
            <a:headEnd/>
            <a:tailEnd/>
          </a:ln>
        </p:spPr>
        <p:txBody>
          <a:bodyPr anchor="ctr" anchorCtr="1">
            <a:spAutoFit/>
          </a:bodyPr>
          <a:lstStyle/>
          <a:p>
            <a:pPr algn="ctr">
              <a:spcBef>
                <a:spcPct val="50000"/>
              </a:spcBef>
              <a:defRPr/>
            </a:pPr>
            <a:r>
              <a:rPr lang="zh-CN" altLang="en-US" sz="1200">
                <a:effectLst>
                  <a:outerShdw blurRad="38100" dist="38100" dir="2700000" algn="tl">
                    <a:srgbClr val="C0C0C0"/>
                  </a:outerShdw>
                </a:effectLst>
                <a:latin typeface="华文仿宋" pitchFamily="2" charset="-122"/>
                <a:ea typeface="华文仿宋" pitchFamily="2" charset="-122"/>
              </a:rPr>
              <a:t>咨询管理</a:t>
            </a:r>
          </a:p>
        </p:txBody>
      </p:sp>
      <p:sp>
        <p:nvSpPr>
          <p:cNvPr id="754743" name="Text Box 21"/>
          <p:cNvSpPr txBox="1">
            <a:spLocks noChangeArrowheads="1"/>
          </p:cNvSpPr>
          <p:nvPr/>
        </p:nvSpPr>
        <p:spPr bwMode="auto">
          <a:xfrm>
            <a:off x="10001038" y="3384865"/>
            <a:ext cx="381121" cy="831850"/>
          </a:xfrm>
          <a:prstGeom prst="rect">
            <a:avLst/>
          </a:prstGeom>
          <a:noFill/>
          <a:ln w="9525" algn="ctr">
            <a:solidFill>
              <a:schemeClr val="tx1"/>
            </a:solidFill>
            <a:miter lim="800000"/>
            <a:headEnd/>
            <a:tailEnd/>
          </a:ln>
        </p:spPr>
        <p:txBody>
          <a:bodyPr anchor="ctr" anchorCtr="1">
            <a:spAutoFit/>
          </a:bodyPr>
          <a:lstStyle/>
          <a:p>
            <a:pPr algn="ctr">
              <a:spcBef>
                <a:spcPct val="50000"/>
              </a:spcBef>
              <a:defRPr/>
            </a:pPr>
            <a:r>
              <a:rPr lang="zh-CN" altLang="en-US" sz="1200">
                <a:effectLst>
                  <a:outerShdw blurRad="38100" dist="38100" dir="2700000" algn="tl">
                    <a:srgbClr val="C0C0C0"/>
                  </a:outerShdw>
                </a:effectLst>
                <a:latin typeface="华文仿宋" pitchFamily="2" charset="-122"/>
                <a:ea typeface="华文仿宋" pitchFamily="2" charset="-122"/>
              </a:rPr>
              <a:t>采购管理</a:t>
            </a:r>
          </a:p>
        </p:txBody>
      </p:sp>
      <p:sp>
        <p:nvSpPr>
          <p:cNvPr id="754744" name="Text Box 22"/>
          <p:cNvSpPr txBox="1">
            <a:spLocks noChangeArrowheads="1"/>
          </p:cNvSpPr>
          <p:nvPr/>
        </p:nvSpPr>
        <p:spPr bwMode="auto">
          <a:xfrm>
            <a:off x="8478503" y="4242115"/>
            <a:ext cx="381123" cy="831850"/>
          </a:xfrm>
          <a:prstGeom prst="rect">
            <a:avLst/>
          </a:prstGeom>
          <a:noFill/>
          <a:ln w="9525" algn="ctr">
            <a:solidFill>
              <a:schemeClr val="tx1"/>
            </a:solidFill>
            <a:miter lim="800000"/>
            <a:headEnd/>
            <a:tailEnd/>
          </a:ln>
        </p:spPr>
        <p:txBody>
          <a:bodyPr anchor="ctr" anchorCtr="1">
            <a:spAutoFit/>
          </a:bodyPr>
          <a:lstStyle/>
          <a:p>
            <a:pPr algn="ctr">
              <a:spcBef>
                <a:spcPct val="50000"/>
              </a:spcBef>
              <a:defRPr/>
            </a:pPr>
            <a:r>
              <a:rPr lang="zh-CN" altLang="en-US" sz="1200">
                <a:effectLst>
                  <a:outerShdw blurRad="38100" dist="38100" dir="2700000" algn="tl">
                    <a:srgbClr val="C0C0C0"/>
                  </a:outerShdw>
                </a:effectLst>
                <a:latin typeface="华文仿宋" pitchFamily="2" charset="-122"/>
                <a:ea typeface="华文仿宋" pitchFamily="2" charset="-122"/>
              </a:rPr>
              <a:t>施工管理</a:t>
            </a:r>
          </a:p>
        </p:txBody>
      </p:sp>
      <p:sp>
        <p:nvSpPr>
          <p:cNvPr id="754745" name="Text Box 24"/>
          <p:cNvSpPr txBox="1">
            <a:spLocks noChangeArrowheads="1"/>
          </p:cNvSpPr>
          <p:nvPr/>
        </p:nvSpPr>
        <p:spPr bwMode="auto">
          <a:xfrm>
            <a:off x="8478503" y="3384865"/>
            <a:ext cx="381123" cy="831850"/>
          </a:xfrm>
          <a:prstGeom prst="rect">
            <a:avLst/>
          </a:prstGeom>
          <a:noFill/>
          <a:ln w="9525" algn="ctr">
            <a:solidFill>
              <a:schemeClr val="tx1"/>
            </a:solidFill>
            <a:miter lim="800000"/>
            <a:headEnd/>
            <a:tailEnd/>
          </a:ln>
        </p:spPr>
        <p:txBody>
          <a:bodyPr anchor="ctr" anchorCtr="1">
            <a:spAutoFit/>
          </a:bodyPr>
          <a:lstStyle/>
          <a:p>
            <a:pPr algn="ctr">
              <a:spcBef>
                <a:spcPct val="50000"/>
              </a:spcBef>
              <a:defRPr/>
            </a:pPr>
            <a:r>
              <a:rPr lang="zh-CN" altLang="en-US" sz="1200">
                <a:effectLst>
                  <a:outerShdw blurRad="38100" dist="38100" dir="2700000" algn="tl">
                    <a:srgbClr val="C0C0C0"/>
                  </a:outerShdw>
                </a:effectLst>
                <a:latin typeface="华文仿宋" pitchFamily="2" charset="-122"/>
                <a:ea typeface="华文仿宋" pitchFamily="2" charset="-122"/>
              </a:rPr>
              <a:t>设计管理</a:t>
            </a:r>
          </a:p>
        </p:txBody>
      </p:sp>
      <p:cxnSp>
        <p:nvCxnSpPr>
          <p:cNvPr id="88116" name="AutoShape 25"/>
          <p:cNvCxnSpPr>
            <a:cxnSpLocks noChangeShapeType="1"/>
            <a:stCxn id="754741" idx="1"/>
            <a:endCxn id="754745" idx="3"/>
          </p:cNvCxnSpPr>
          <p:nvPr/>
        </p:nvCxnSpPr>
        <p:spPr bwMode="auto">
          <a:xfrm rot="10800000">
            <a:off x="8859626" y="3800790"/>
            <a:ext cx="381121" cy="0"/>
          </a:xfrm>
          <a:prstGeom prst="straightConnector1">
            <a:avLst/>
          </a:prstGeom>
          <a:noFill/>
          <a:ln w="9525">
            <a:solidFill>
              <a:srgbClr val="000000"/>
            </a:solidFill>
            <a:round/>
            <a:headEnd/>
            <a:tailEnd type="triangle" w="med" len="med"/>
          </a:ln>
        </p:spPr>
      </p:cxnSp>
      <p:cxnSp>
        <p:nvCxnSpPr>
          <p:cNvPr id="88117" name="AutoShape 26"/>
          <p:cNvCxnSpPr>
            <a:cxnSpLocks noChangeShapeType="1"/>
            <a:stCxn id="754741" idx="2"/>
            <a:endCxn id="754744" idx="3"/>
          </p:cNvCxnSpPr>
          <p:nvPr/>
        </p:nvCxnSpPr>
        <p:spPr bwMode="auto">
          <a:xfrm rot="5400000">
            <a:off x="8924316" y="4152027"/>
            <a:ext cx="441325" cy="570705"/>
          </a:xfrm>
          <a:prstGeom prst="bentConnector2">
            <a:avLst/>
          </a:prstGeom>
          <a:noFill/>
          <a:ln w="9525">
            <a:solidFill>
              <a:srgbClr val="000000"/>
            </a:solidFill>
            <a:miter lim="800000"/>
            <a:headEnd/>
            <a:tailEnd type="triangle" w="med" len="med"/>
          </a:ln>
        </p:spPr>
      </p:cxnSp>
      <p:cxnSp>
        <p:nvCxnSpPr>
          <p:cNvPr id="88118" name="AutoShape 31"/>
          <p:cNvCxnSpPr>
            <a:cxnSpLocks noChangeShapeType="1"/>
            <a:stCxn id="754741" idx="2"/>
            <a:endCxn id="754742" idx="0"/>
          </p:cNvCxnSpPr>
          <p:nvPr/>
        </p:nvCxnSpPr>
        <p:spPr bwMode="auto">
          <a:xfrm>
            <a:off x="9430331" y="4216717"/>
            <a:ext cx="0" cy="747713"/>
          </a:xfrm>
          <a:prstGeom prst="straightConnector1">
            <a:avLst/>
          </a:prstGeom>
          <a:noFill/>
          <a:ln w="9525">
            <a:solidFill>
              <a:srgbClr val="000000"/>
            </a:solidFill>
            <a:round/>
            <a:headEnd/>
            <a:tailEnd type="triangle" w="med" len="med"/>
          </a:ln>
        </p:spPr>
      </p:cxnSp>
      <p:cxnSp>
        <p:nvCxnSpPr>
          <p:cNvPr id="88119" name="AutoShape 32"/>
          <p:cNvCxnSpPr>
            <a:cxnSpLocks noChangeShapeType="1"/>
            <a:stCxn id="754743" idx="1"/>
            <a:endCxn id="754741" idx="3"/>
          </p:cNvCxnSpPr>
          <p:nvPr/>
        </p:nvCxnSpPr>
        <p:spPr bwMode="auto">
          <a:xfrm rot="10800000">
            <a:off x="9617961" y="3800790"/>
            <a:ext cx="383076" cy="0"/>
          </a:xfrm>
          <a:prstGeom prst="straightConnector1">
            <a:avLst/>
          </a:prstGeom>
          <a:noFill/>
          <a:ln w="9525">
            <a:solidFill>
              <a:srgbClr val="000000"/>
            </a:solidFill>
            <a:round/>
            <a:headEnd/>
            <a:tailEnd type="triangle" w="med" len="med"/>
          </a:ln>
        </p:spPr>
      </p:cxnSp>
      <p:sp>
        <p:nvSpPr>
          <p:cNvPr id="754750" name="Text Box 35"/>
          <p:cNvSpPr txBox="1">
            <a:spLocks noChangeArrowheads="1"/>
          </p:cNvSpPr>
          <p:nvPr/>
        </p:nvSpPr>
        <p:spPr bwMode="auto">
          <a:xfrm>
            <a:off x="10001038" y="4242115"/>
            <a:ext cx="371349" cy="831850"/>
          </a:xfrm>
          <a:prstGeom prst="rect">
            <a:avLst/>
          </a:prstGeom>
          <a:noFill/>
          <a:ln w="9525" algn="ctr">
            <a:solidFill>
              <a:schemeClr val="tx1"/>
            </a:solidFill>
            <a:miter lim="800000"/>
            <a:headEnd/>
            <a:tailEnd/>
          </a:ln>
        </p:spPr>
        <p:txBody>
          <a:bodyPr anchor="ctr" anchorCtr="1">
            <a:spAutoFit/>
          </a:bodyPr>
          <a:lstStyle/>
          <a:p>
            <a:pPr algn="ctr">
              <a:spcBef>
                <a:spcPct val="50000"/>
              </a:spcBef>
              <a:defRPr/>
            </a:pPr>
            <a:r>
              <a:rPr lang="zh-CN" altLang="en-US" sz="1200">
                <a:effectLst>
                  <a:outerShdw blurRad="38100" dist="38100" dir="2700000" algn="tl">
                    <a:srgbClr val="C0C0C0"/>
                  </a:outerShdw>
                </a:effectLst>
                <a:latin typeface="华文仿宋" pitchFamily="2" charset="-122"/>
                <a:ea typeface="华文仿宋" pitchFamily="2" charset="-122"/>
              </a:rPr>
              <a:t>销售管理</a:t>
            </a:r>
          </a:p>
        </p:txBody>
      </p:sp>
      <p:cxnSp>
        <p:nvCxnSpPr>
          <p:cNvPr id="88121" name="AutoShape 36"/>
          <p:cNvCxnSpPr>
            <a:cxnSpLocks noChangeShapeType="1"/>
            <a:stCxn id="754741" idx="2"/>
            <a:endCxn id="754750" idx="1"/>
          </p:cNvCxnSpPr>
          <p:nvPr/>
        </p:nvCxnSpPr>
        <p:spPr bwMode="auto">
          <a:xfrm rot="16200000" flipH="1">
            <a:off x="9495022" y="4152027"/>
            <a:ext cx="441325" cy="570705"/>
          </a:xfrm>
          <a:prstGeom prst="bentConnector2">
            <a:avLst/>
          </a:prstGeom>
          <a:noFill/>
          <a:ln w="9525">
            <a:solidFill>
              <a:srgbClr val="000000"/>
            </a:solidFill>
            <a:miter lim="800000"/>
            <a:headEnd/>
            <a:tailEnd type="triangle" w="med" len="med"/>
          </a:ln>
        </p:spPr>
      </p:cxnSp>
      <p:sp>
        <p:nvSpPr>
          <p:cNvPr id="754752" name="Text Box 19"/>
          <p:cNvSpPr txBox="1">
            <a:spLocks noChangeArrowheads="1"/>
          </p:cNvSpPr>
          <p:nvPr/>
        </p:nvSpPr>
        <p:spPr bwMode="auto">
          <a:xfrm>
            <a:off x="6879744" y="3418203"/>
            <a:ext cx="357669" cy="831850"/>
          </a:xfrm>
          <a:prstGeom prst="rect">
            <a:avLst/>
          </a:prstGeom>
          <a:noFill/>
          <a:ln w="9525" algn="ctr">
            <a:solidFill>
              <a:schemeClr val="tx1"/>
            </a:solidFill>
            <a:miter lim="800000"/>
            <a:headEnd/>
            <a:tailEnd/>
          </a:ln>
        </p:spPr>
        <p:txBody>
          <a:bodyPr anchor="ctr" anchorCtr="1">
            <a:spAutoFit/>
          </a:bodyPr>
          <a:lstStyle/>
          <a:p>
            <a:pPr algn="ctr">
              <a:spcBef>
                <a:spcPct val="50000"/>
              </a:spcBef>
              <a:defRPr/>
            </a:pPr>
            <a:r>
              <a:rPr lang="zh-CN" altLang="en-US" sz="1200">
                <a:effectLst>
                  <a:outerShdw blurRad="38100" dist="38100" dir="2700000" algn="tl">
                    <a:srgbClr val="C0C0C0"/>
                  </a:outerShdw>
                </a:effectLst>
                <a:latin typeface="华文仿宋" pitchFamily="2" charset="-122"/>
                <a:ea typeface="华文仿宋" pitchFamily="2" charset="-122"/>
              </a:rPr>
              <a:t>销售管理</a:t>
            </a:r>
          </a:p>
        </p:txBody>
      </p:sp>
      <p:sp>
        <p:nvSpPr>
          <p:cNvPr id="754753" name="Text Box 20"/>
          <p:cNvSpPr txBox="1">
            <a:spLocks noChangeArrowheads="1"/>
          </p:cNvSpPr>
          <p:nvPr/>
        </p:nvSpPr>
        <p:spPr bwMode="auto">
          <a:xfrm>
            <a:off x="7753393" y="4353240"/>
            <a:ext cx="343987" cy="831850"/>
          </a:xfrm>
          <a:prstGeom prst="rect">
            <a:avLst/>
          </a:prstGeom>
          <a:noFill/>
          <a:ln w="9525" algn="ctr">
            <a:solidFill>
              <a:schemeClr val="tx1"/>
            </a:solidFill>
            <a:miter lim="800000"/>
            <a:headEnd/>
            <a:tailEnd/>
          </a:ln>
        </p:spPr>
        <p:txBody>
          <a:bodyPr anchor="ctr" anchorCtr="1">
            <a:spAutoFit/>
          </a:bodyPr>
          <a:lstStyle/>
          <a:p>
            <a:pPr algn="ctr">
              <a:spcBef>
                <a:spcPct val="50000"/>
              </a:spcBef>
              <a:defRPr/>
            </a:pPr>
            <a:r>
              <a:rPr lang="zh-CN" altLang="en-US" sz="1200">
                <a:effectLst>
                  <a:outerShdw blurRad="38100" dist="38100" dir="2700000" algn="tl">
                    <a:srgbClr val="C0C0C0"/>
                  </a:outerShdw>
                </a:effectLst>
                <a:latin typeface="华文仿宋" pitchFamily="2" charset="-122"/>
                <a:ea typeface="华文仿宋" pitchFamily="2" charset="-122"/>
              </a:rPr>
              <a:t>商务管理</a:t>
            </a:r>
          </a:p>
        </p:txBody>
      </p:sp>
      <p:sp>
        <p:nvSpPr>
          <p:cNvPr id="754754" name="Text Box 21"/>
          <p:cNvSpPr txBox="1">
            <a:spLocks noChangeArrowheads="1"/>
          </p:cNvSpPr>
          <p:nvPr/>
        </p:nvSpPr>
        <p:spPr bwMode="auto">
          <a:xfrm>
            <a:off x="7714305" y="3418203"/>
            <a:ext cx="381121" cy="831850"/>
          </a:xfrm>
          <a:prstGeom prst="rect">
            <a:avLst/>
          </a:prstGeom>
          <a:noFill/>
          <a:ln w="9525" algn="ctr">
            <a:solidFill>
              <a:schemeClr val="tx1"/>
            </a:solidFill>
            <a:miter lim="800000"/>
            <a:headEnd/>
            <a:tailEnd/>
          </a:ln>
        </p:spPr>
        <p:txBody>
          <a:bodyPr anchor="ctr" anchorCtr="1">
            <a:spAutoFit/>
          </a:bodyPr>
          <a:lstStyle/>
          <a:p>
            <a:pPr algn="ctr">
              <a:spcBef>
                <a:spcPct val="50000"/>
              </a:spcBef>
              <a:defRPr/>
            </a:pPr>
            <a:r>
              <a:rPr lang="zh-CN" altLang="en-US" sz="1200">
                <a:effectLst>
                  <a:outerShdw blurRad="38100" dist="38100" dir="2700000" algn="tl">
                    <a:srgbClr val="C0C0C0"/>
                  </a:outerShdw>
                </a:effectLst>
                <a:latin typeface="华文仿宋" pitchFamily="2" charset="-122"/>
                <a:ea typeface="华文仿宋" pitchFamily="2" charset="-122"/>
              </a:rPr>
              <a:t>采购管理</a:t>
            </a:r>
          </a:p>
        </p:txBody>
      </p:sp>
      <p:sp>
        <p:nvSpPr>
          <p:cNvPr id="754755" name="Text Box 22"/>
          <p:cNvSpPr txBox="1">
            <a:spLocks noChangeArrowheads="1"/>
          </p:cNvSpPr>
          <p:nvPr/>
        </p:nvSpPr>
        <p:spPr bwMode="auto">
          <a:xfrm>
            <a:off x="6477123" y="4340540"/>
            <a:ext cx="371349" cy="831850"/>
          </a:xfrm>
          <a:prstGeom prst="rect">
            <a:avLst/>
          </a:prstGeom>
          <a:noFill/>
          <a:ln w="9525" algn="ctr">
            <a:solidFill>
              <a:schemeClr val="tx1"/>
            </a:solidFill>
            <a:miter lim="800000"/>
            <a:headEnd/>
            <a:tailEnd/>
          </a:ln>
        </p:spPr>
        <p:txBody>
          <a:bodyPr anchor="ctr" anchorCtr="1">
            <a:spAutoFit/>
          </a:bodyPr>
          <a:lstStyle/>
          <a:p>
            <a:pPr algn="ctr">
              <a:spcBef>
                <a:spcPct val="50000"/>
              </a:spcBef>
              <a:defRPr/>
            </a:pPr>
            <a:r>
              <a:rPr lang="zh-CN" altLang="en-US" sz="1200">
                <a:effectLst>
                  <a:outerShdw blurRad="38100" dist="38100" dir="2700000" algn="tl">
                    <a:srgbClr val="C0C0C0"/>
                  </a:outerShdw>
                </a:effectLst>
                <a:latin typeface="华文仿宋" pitchFamily="2" charset="-122"/>
                <a:ea typeface="华文仿宋" pitchFamily="2" charset="-122"/>
              </a:rPr>
              <a:t>渠道管理</a:t>
            </a:r>
          </a:p>
        </p:txBody>
      </p:sp>
      <p:sp>
        <p:nvSpPr>
          <p:cNvPr id="754756" name="Text Box 25"/>
          <p:cNvSpPr txBox="1">
            <a:spLocks noChangeArrowheads="1"/>
          </p:cNvSpPr>
          <p:nvPr/>
        </p:nvSpPr>
        <p:spPr bwMode="auto">
          <a:xfrm>
            <a:off x="6096002" y="3386454"/>
            <a:ext cx="381121" cy="1196975"/>
          </a:xfrm>
          <a:prstGeom prst="rect">
            <a:avLst/>
          </a:prstGeom>
          <a:noFill/>
          <a:ln w="9525" algn="ctr">
            <a:solidFill>
              <a:schemeClr val="tx1"/>
            </a:solidFill>
            <a:miter lim="800000"/>
            <a:headEnd/>
            <a:tailEnd/>
          </a:ln>
        </p:spPr>
        <p:txBody>
          <a:bodyPr anchor="ctr" anchorCtr="1">
            <a:spAutoFit/>
          </a:bodyPr>
          <a:lstStyle/>
          <a:p>
            <a:pPr algn="ctr">
              <a:spcBef>
                <a:spcPct val="50000"/>
              </a:spcBef>
              <a:defRPr/>
            </a:pPr>
            <a:r>
              <a:rPr lang="zh-CN" altLang="en-US" sz="1200">
                <a:effectLst>
                  <a:outerShdw blurRad="38100" dist="38100" dir="2700000" algn="tl">
                    <a:srgbClr val="C0C0C0"/>
                  </a:outerShdw>
                </a:effectLst>
                <a:latin typeface="华文仿宋" pitchFamily="2" charset="-122"/>
                <a:ea typeface="华文仿宋" pitchFamily="2" charset="-122"/>
              </a:rPr>
              <a:t>客户关系管理</a:t>
            </a:r>
          </a:p>
        </p:txBody>
      </p:sp>
      <p:cxnSp>
        <p:nvCxnSpPr>
          <p:cNvPr id="88127" name="AutoShape 27"/>
          <p:cNvCxnSpPr>
            <a:cxnSpLocks noChangeShapeType="1"/>
            <a:stCxn id="754752" idx="2"/>
            <a:endCxn id="754755" idx="3"/>
          </p:cNvCxnSpPr>
          <p:nvPr/>
        </p:nvCxnSpPr>
        <p:spPr bwMode="auto">
          <a:xfrm rot="5400000">
            <a:off x="6700807" y="4397718"/>
            <a:ext cx="506412" cy="211083"/>
          </a:xfrm>
          <a:prstGeom prst="bentConnector2">
            <a:avLst/>
          </a:prstGeom>
          <a:noFill/>
          <a:ln w="9525">
            <a:solidFill>
              <a:srgbClr val="000000"/>
            </a:solidFill>
            <a:miter lim="800000"/>
            <a:headEnd/>
            <a:tailEnd type="triangle" w="med" len="med"/>
          </a:ln>
        </p:spPr>
      </p:cxnSp>
      <p:cxnSp>
        <p:nvCxnSpPr>
          <p:cNvPr id="88128" name="AutoShape 35"/>
          <p:cNvCxnSpPr>
            <a:cxnSpLocks noChangeShapeType="1"/>
            <a:stCxn id="754752" idx="2"/>
            <a:endCxn id="754753" idx="2"/>
          </p:cNvCxnSpPr>
          <p:nvPr/>
        </p:nvCxnSpPr>
        <p:spPr bwMode="auto">
          <a:xfrm rot="16200000" flipH="1">
            <a:off x="7024953" y="4284656"/>
            <a:ext cx="935037" cy="865832"/>
          </a:xfrm>
          <a:prstGeom prst="bentConnector3">
            <a:avLst>
              <a:gd name="adj1" fmla="val 124449"/>
            </a:avLst>
          </a:prstGeom>
          <a:noFill/>
          <a:ln w="9525">
            <a:solidFill>
              <a:srgbClr val="000000"/>
            </a:solidFill>
            <a:miter lim="800000"/>
            <a:headEnd/>
            <a:tailEnd type="triangle" w="med" len="med"/>
          </a:ln>
        </p:spPr>
      </p:cxnSp>
      <p:cxnSp>
        <p:nvCxnSpPr>
          <p:cNvPr id="88129" name="AutoShape 36"/>
          <p:cNvCxnSpPr>
            <a:cxnSpLocks noChangeShapeType="1"/>
            <a:stCxn id="754754" idx="1"/>
            <a:endCxn id="754752" idx="3"/>
          </p:cNvCxnSpPr>
          <p:nvPr/>
        </p:nvCxnSpPr>
        <p:spPr bwMode="auto">
          <a:xfrm flipH="1">
            <a:off x="7237413" y="3834128"/>
            <a:ext cx="476891" cy="0"/>
          </a:xfrm>
          <a:prstGeom prst="straightConnector1">
            <a:avLst/>
          </a:prstGeom>
          <a:noFill/>
          <a:ln w="9525">
            <a:solidFill>
              <a:srgbClr val="000000"/>
            </a:solidFill>
            <a:round/>
            <a:headEnd/>
            <a:tailEnd type="triangle" w="med" len="med"/>
          </a:ln>
        </p:spPr>
      </p:cxnSp>
      <p:sp>
        <p:nvSpPr>
          <p:cNvPr id="754760" name="Text Box 39"/>
          <p:cNvSpPr txBox="1">
            <a:spLocks noChangeArrowheads="1"/>
          </p:cNvSpPr>
          <p:nvPr/>
        </p:nvSpPr>
        <p:spPr bwMode="auto">
          <a:xfrm>
            <a:off x="7272593" y="4340540"/>
            <a:ext cx="345941" cy="831850"/>
          </a:xfrm>
          <a:prstGeom prst="rect">
            <a:avLst/>
          </a:prstGeom>
          <a:noFill/>
          <a:ln w="9525" algn="ctr">
            <a:solidFill>
              <a:schemeClr val="tx1"/>
            </a:solidFill>
            <a:miter lim="800000"/>
            <a:headEnd/>
            <a:tailEnd/>
          </a:ln>
        </p:spPr>
        <p:txBody>
          <a:bodyPr anchor="ctr" anchorCtr="1">
            <a:spAutoFit/>
          </a:bodyPr>
          <a:lstStyle/>
          <a:p>
            <a:pPr algn="ctr">
              <a:spcBef>
                <a:spcPct val="50000"/>
              </a:spcBef>
              <a:defRPr/>
            </a:pPr>
            <a:r>
              <a:rPr lang="zh-CN" altLang="en-US" sz="1200">
                <a:effectLst>
                  <a:outerShdw blurRad="38100" dist="38100" dir="2700000" algn="tl">
                    <a:srgbClr val="C0C0C0"/>
                  </a:outerShdw>
                </a:effectLst>
                <a:latin typeface="华文仿宋" pitchFamily="2" charset="-122"/>
                <a:ea typeface="华文仿宋" pitchFamily="2" charset="-122"/>
              </a:rPr>
              <a:t>物流管理</a:t>
            </a:r>
          </a:p>
        </p:txBody>
      </p:sp>
      <p:cxnSp>
        <p:nvCxnSpPr>
          <p:cNvPr id="88131" name="AutoShape 40"/>
          <p:cNvCxnSpPr>
            <a:cxnSpLocks noChangeShapeType="1"/>
            <a:stCxn id="754752" idx="2"/>
            <a:endCxn id="754760" idx="1"/>
          </p:cNvCxnSpPr>
          <p:nvPr/>
        </p:nvCxnSpPr>
        <p:spPr bwMode="auto">
          <a:xfrm rot="16200000" flipH="1">
            <a:off x="6912869" y="4396741"/>
            <a:ext cx="506412" cy="213039"/>
          </a:xfrm>
          <a:prstGeom prst="bentConnector2">
            <a:avLst/>
          </a:prstGeom>
          <a:noFill/>
          <a:ln w="9525">
            <a:solidFill>
              <a:srgbClr val="000000"/>
            </a:solidFill>
            <a:miter lim="800000"/>
            <a:headEnd/>
            <a:tailEnd type="triangle" w="med" len="med"/>
          </a:ln>
        </p:spPr>
      </p:cxnSp>
      <p:cxnSp>
        <p:nvCxnSpPr>
          <p:cNvPr id="63" name="直接箭头连接符 62"/>
          <p:cNvCxnSpPr>
            <a:stCxn id="1050631" idx="3"/>
            <a:endCxn id="754720" idx="1"/>
          </p:cNvCxnSpPr>
          <p:nvPr/>
        </p:nvCxnSpPr>
        <p:spPr>
          <a:xfrm flipV="1">
            <a:off x="3556068" y="5653920"/>
            <a:ext cx="810225" cy="972"/>
          </a:xfrm>
          <a:prstGeom prst="straightConnector1">
            <a:avLst/>
          </a:prstGeom>
          <a:ln w="19050">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1050632" idx="3"/>
            <a:endCxn id="754721" idx="1"/>
          </p:cNvCxnSpPr>
          <p:nvPr/>
        </p:nvCxnSpPr>
        <p:spPr>
          <a:xfrm flipV="1">
            <a:off x="3332377" y="6085721"/>
            <a:ext cx="1033915" cy="22969"/>
          </a:xfrm>
          <a:prstGeom prst="straightConnector1">
            <a:avLst/>
          </a:prstGeom>
          <a:ln w="19050">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88077" idx="3"/>
            <a:endCxn id="754722" idx="1"/>
          </p:cNvCxnSpPr>
          <p:nvPr/>
        </p:nvCxnSpPr>
        <p:spPr>
          <a:xfrm flipV="1">
            <a:off x="3310876" y="6517521"/>
            <a:ext cx="1055416" cy="15259"/>
          </a:xfrm>
          <a:prstGeom prst="straightConnector1">
            <a:avLst/>
          </a:prstGeom>
          <a:ln w="19050">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88135" name="直接箭头连接符 99"/>
          <p:cNvCxnSpPr>
            <a:cxnSpLocks noChangeShapeType="1"/>
            <a:stCxn id="1050639" idx="3"/>
            <a:endCxn id="754723" idx="1"/>
          </p:cNvCxnSpPr>
          <p:nvPr/>
        </p:nvCxnSpPr>
        <p:spPr bwMode="auto">
          <a:xfrm>
            <a:off x="2957119" y="2654615"/>
            <a:ext cx="1231317" cy="1588"/>
          </a:xfrm>
          <a:prstGeom prst="bentConnector3">
            <a:avLst>
              <a:gd name="adj1" fmla="val 50000"/>
            </a:avLst>
          </a:prstGeom>
          <a:noFill/>
          <a:ln w="19050" algn="ctr">
            <a:solidFill>
              <a:schemeClr val="tx1"/>
            </a:solidFill>
            <a:prstDash val="dash"/>
            <a:miter lim="800000"/>
            <a:headEnd type="arrow" w="med" len="med"/>
            <a:tailEnd type="arrow" w="med" len="med"/>
          </a:ln>
        </p:spPr>
      </p:cxnSp>
      <p:sp>
        <p:nvSpPr>
          <p:cNvPr id="83" name="矩形 82"/>
          <p:cNvSpPr/>
          <p:nvPr/>
        </p:nvSpPr>
        <p:spPr>
          <a:xfrm>
            <a:off x="3619684" y="2956242"/>
            <a:ext cx="2286733" cy="2428875"/>
          </a:xfrm>
          <a:prstGeom prst="rect">
            <a:avLst/>
          </a:prstGeom>
          <a:noFill/>
          <a:ln w="19050">
            <a:solidFill>
              <a:schemeClr val="tx1"/>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ffectLst>
                <a:outerShdw blurRad="38100" dist="38100" dir="2700000" algn="tl">
                  <a:srgbClr val="C0C0C0"/>
                </a:outerShdw>
              </a:effectLst>
            </a:endParaRPr>
          </a:p>
        </p:txBody>
      </p:sp>
      <p:sp>
        <p:nvSpPr>
          <p:cNvPr id="87" name="矩形 86"/>
          <p:cNvSpPr/>
          <p:nvPr/>
        </p:nvSpPr>
        <p:spPr>
          <a:xfrm>
            <a:off x="6002186" y="2956242"/>
            <a:ext cx="2280869" cy="2428875"/>
          </a:xfrm>
          <a:prstGeom prst="rect">
            <a:avLst/>
          </a:prstGeom>
          <a:noFill/>
          <a:ln w="19050">
            <a:solidFill>
              <a:schemeClr val="tx1"/>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ffectLst>
                <a:outerShdw blurRad="38100" dist="38100" dir="2700000" algn="tl">
                  <a:srgbClr val="C0C0C0"/>
                </a:outerShdw>
              </a:effectLst>
            </a:endParaRPr>
          </a:p>
        </p:txBody>
      </p:sp>
      <p:sp>
        <p:nvSpPr>
          <p:cNvPr id="92" name="矩形 91"/>
          <p:cNvSpPr/>
          <p:nvPr/>
        </p:nvSpPr>
        <p:spPr>
          <a:xfrm>
            <a:off x="8382734" y="2956242"/>
            <a:ext cx="2286733" cy="2428875"/>
          </a:xfrm>
          <a:prstGeom prst="rect">
            <a:avLst/>
          </a:prstGeom>
          <a:noFill/>
          <a:ln w="19050">
            <a:solidFill>
              <a:schemeClr val="tx1"/>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ffectLst>
                <a:outerShdw blurRad="38100" dist="38100" dir="2700000" algn="tl">
                  <a:srgbClr val="C0C0C0"/>
                </a:outerShdw>
              </a:effectLst>
            </a:endParaRPr>
          </a:p>
        </p:txBody>
      </p:sp>
      <p:cxnSp>
        <p:nvCxnSpPr>
          <p:cNvPr id="88139" name="直接箭头连接符 94"/>
          <p:cNvCxnSpPr>
            <a:cxnSpLocks noChangeShapeType="1"/>
            <a:stCxn id="754725" idx="3"/>
            <a:endCxn id="1050644" idx="1"/>
          </p:cNvCxnSpPr>
          <p:nvPr/>
        </p:nvCxnSpPr>
        <p:spPr bwMode="auto">
          <a:xfrm>
            <a:off x="10200393" y="1870393"/>
            <a:ext cx="658656" cy="2847"/>
          </a:xfrm>
          <a:prstGeom prst="straightConnector1">
            <a:avLst/>
          </a:prstGeom>
          <a:noFill/>
          <a:ln w="19050" algn="ctr">
            <a:solidFill>
              <a:schemeClr val="tx1"/>
            </a:solidFill>
            <a:prstDash val="dash"/>
            <a:round/>
            <a:headEnd type="arrow" w="med" len="med"/>
            <a:tailEnd type="arrow" w="med" len="med"/>
          </a:ln>
        </p:spPr>
      </p:cxnSp>
      <p:cxnSp>
        <p:nvCxnSpPr>
          <p:cNvPr id="88140" name="AutoShape 36"/>
          <p:cNvCxnSpPr>
            <a:cxnSpLocks noChangeShapeType="1"/>
            <a:stCxn id="754752" idx="1"/>
            <a:endCxn id="754756" idx="3"/>
          </p:cNvCxnSpPr>
          <p:nvPr/>
        </p:nvCxnSpPr>
        <p:spPr bwMode="auto">
          <a:xfrm rot="10800000" flipV="1">
            <a:off x="6477123" y="3834128"/>
            <a:ext cx="402621" cy="150812"/>
          </a:xfrm>
          <a:prstGeom prst="bentConnector3">
            <a:avLst>
              <a:gd name="adj1" fmla="val 50000"/>
            </a:avLst>
          </a:prstGeom>
          <a:noFill/>
          <a:ln w="9525">
            <a:solidFill>
              <a:srgbClr val="000000"/>
            </a:solidFill>
            <a:miter lim="800000"/>
            <a:headEnd/>
            <a:tailEnd type="triangle" w="med" len="med"/>
          </a:ln>
        </p:spPr>
      </p:cxnSp>
      <p:cxnSp>
        <p:nvCxnSpPr>
          <p:cNvPr id="88141" name="直接箭头连接符 94"/>
          <p:cNvCxnSpPr>
            <a:cxnSpLocks noChangeShapeType="1"/>
            <a:stCxn id="754718" idx="3"/>
            <a:endCxn id="1050705" idx="1"/>
          </p:cNvCxnSpPr>
          <p:nvPr/>
        </p:nvCxnSpPr>
        <p:spPr bwMode="auto">
          <a:xfrm flipV="1">
            <a:off x="10202347" y="2648265"/>
            <a:ext cx="676248" cy="7938"/>
          </a:xfrm>
          <a:prstGeom prst="bentConnector3">
            <a:avLst>
              <a:gd name="adj1" fmla="val 50000"/>
            </a:avLst>
          </a:prstGeom>
          <a:noFill/>
          <a:ln w="19050" algn="ctr">
            <a:solidFill>
              <a:schemeClr val="tx1"/>
            </a:solidFill>
            <a:prstDash val="dash"/>
            <a:miter lim="800000"/>
            <a:headEnd type="arrow" w="med" len="med"/>
            <a:tailEnd type="arrow" w="med" len="med"/>
          </a:ln>
        </p:spPr>
      </p:cxnSp>
      <p:sp>
        <p:nvSpPr>
          <p:cNvPr id="1050705" name="TextBox 91"/>
          <p:cNvSpPr txBox="1">
            <a:spLocks noChangeArrowheads="1"/>
          </p:cNvSpPr>
          <p:nvPr/>
        </p:nvSpPr>
        <p:spPr bwMode="auto">
          <a:xfrm>
            <a:off x="10878595" y="2495865"/>
            <a:ext cx="1078869" cy="304800"/>
          </a:xfrm>
          <a:prstGeom prst="rect">
            <a:avLst/>
          </a:prstGeom>
          <a:noFill/>
          <a:ln w="9525">
            <a:noFill/>
            <a:miter lim="800000"/>
            <a:headEnd/>
            <a:tailEnd/>
          </a:ln>
        </p:spPr>
        <p:txBody>
          <a:bodyPr>
            <a:spAutoFit/>
          </a:bodyPr>
          <a:lstStyle/>
          <a:p>
            <a:pPr>
              <a:defRPr/>
            </a:pPr>
            <a:r>
              <a:rPr lang="zh-CN" altLang="en-US" sz="1400">
                <a:effectLst>
                  <a:outerShdw blurRad="38100" dist="38100" dir="2700000" algn="tl">
                    <a:srgbClr val="C0C0C0"/>
                  </a:outerShdw>
                </a:effectLst>
              </a:rPr>
              <a:t>管理部</a:t>
            </a:r>
          </a:p>
        </p:txBody>
      </p:sp>
      <p:sp>
        <p:nvSpPr>
          <p:cNvPr id="762887" name="TextBox 236"/>
          <p:cNvSpPr txBox="1">
            <a:spLocks noChangeArrowheads="1"/>
          </p:cNvSpPr>
          <p:nvPr/>
        </p:nvSpPr>
        <p:spPr bwMode="auto">
          <a:xfrm rot="-1813951">
            <a:off x="10474445" y="5693533"/>
            <a:ext cx="1111202" cy="646331"/>
          </a:xfrm>
          <a:prstGeom prst="rect">
            <a:avLst/>
          </a:prstGeom>
          <a:noFill/>
          <a:ln w="38100">
            <a:solidFill>
              <a:srgbClr val="FF0000"/>
            </a:solidFill>
            <a:miter lim="800000"/>
            <a:headEnd/>
            <a:tailEnd/>
          </a:ln>
        </p:spPr>
        <p:txBody>
          <a:bodyPr wrap="none">
            <a:spAutoFit/>
          </a:bodyPr>
          <a:lstStyle/>
          <a:p>
            <a:pPr>
              <a:defRPr/>
            </a:pPr>
            <a:r>
              <a:rPr lang="zh-CN" altLang="en-US" sz="3600" b="1">
                <a:solidFill>
                  <a:srgbClr val="FF0000"/>
                </a:solidFill>
                <a:effectLst>
                  <a:outerShdw blurRad="38100" dist="38100" dir="2700000" algn="tl">
                    <a:srgbClr val="C0C0C0"/>
                  </a:outerShdw>
                </a:effectLst>
                <a:latin typeface="黑体" pitchFamily="2" charset="-122"/>
                <a:ea typeface="黑体" pitchFamily="2" charset="-122"/>
              </a:rPr>
              <a:t>设想</a:t>
            </a:r>
          </a:p>
        </p:txBody>
      </p:sp>
    </p:spTree>
    <p:extLst>
      <p:ext uri="{BB962C8B-B14F-4D97-AF65-F5344CB8AC3E}">
        <p14:creationId xmlns:p14="http://schemas.microsoft.com/office/powerpoint/2010/main" val="263884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500" fill="hold"/>
                                        <p:tgtEl>
                                          <p:spTgt spid="754713"/>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35" presetClass="emph" presetSubtype="0" repeatCount="3000" fill="hold" grpId="0" nodeType="afterEffect">
                                  <p:stCondLst>
                                    <p:cond delay="0"/>
                                  </p:stCondLst>
                                  <p:childTnLst>
                                    <p:anim calcmode="discrete" valueType="str">
                                      <p:cBhvr>
                                        <p:cTn id="9" dur="500" fill="hold"/>
                                        <p:tgtEl>
                                          <p:spTgt spid="754714"/>
                                        </p:tgtEl>
                                        <p:attrNameLst>
                                          <p:attrName>style.visibility</p:attrName>
                                        </p:attrNameLst>
                                      </p:cBhvr>
                                      <p:tavLst>
                                        <p:tav tm="0">
                                          <p:val>
                                            <p:strVal val="hidden"/>
                                          </p:val>
                                        </p:tav>
                                        <p:tav tm="50000">
                                          <p:val>
                                            <p:strVal val="visible"/>
                                          </p:val>
                                        </p:tav>
                                      </p:tavLst>
                                    </p:anim>
                                  </p:childTnLst>
                                </p:cTn>
                              </p:par>
                            </p:childTnLst>
                          </p:cTn>
                        </p:par>
                        <p:par>
                          <p:cTn id="10" fill="hold">
                            <p:stCondLst>
                              <p:cond delay="3000"/>
                            </p:stCondLst>
                            <p:childTnLst>
                              <p:par>
                                <p:cTn id="11" presetID="35" presetClass="emph" presetSubtype="0" repeatCount="3000" fill="hold" grpId="0" nodeType="afterEffect">
                                  <p:stCondLst>
                                    <p:cond delay="0"/>
                                  </p:stCondLst>
                                  <p:childTnLst>
                                    <p:anim calcmode="discrete" valueType="str">
                                      <p:cBhvr>
                                        <p:cTn id="12" dur="500" fill="hold"/>
                                        <p:tgtEl>
                                          <p:spTgt spid="30739"/>
                                        </p:tgtEl>
                                        <p:attrNameLst>
                                          <p:attrName>style.visibility</p:attrName>
                                        </p:attrNameLst>
                                      </p:cBhvr>
                                      <p:tavLst>
                                        <p:tav tm="0">
                                          <p:val>
                                            <p:strVal val="hidden"/>
                                          </p:val>
                                        </p:tav>
                                        <p:tav tm="50000">
                                          <p:val>
                                            <p:strVal val="visible"/>
                                          </p:val>
                                        </p:tav>
                                      </p:tavLst>
                                    </p:anim>
                                  </p:childTnLst>
                                </p:cTn>
                              </p:par>
                            </p:childTnLst>
                          </p:cTn>
                        </p:par>
                        <p:par>
                          <p:cTn id="13" fill="hold">
                            <p:stCondLst>
                              <p:cond delay="4500"/>
                            </p:stCondLst>
                            <p:childTnLst>
                              <p:par>
                                <p:cTn id="14" presetID="35" presetClass="emph" presetSubtype="0" repeatCount="3000" fill="hold" grpId="0" nodeType="afterEffect">
                                  <p:stCondLst>
                                    <p:cond delay="0"/>
                                  </p:stCondLst>
                                  <p:childTnLst>
                                    <p:anim calcmode="discrete" valueType="str">
                                      <p:cBhvr>
                                        <p:cTn id="15" dur="500" fill="hold"/>
                                        <p:tgtEl>
                                          <p:spTgt spid="75471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713" grpId="0" animBg="1"/>
      <p:bldP spid="754714" grpId="0" animBg="1"/>
      <p:bldP spid="754715" grpId="0" animBg="1"/>
      <p:bldP spid="3073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5"/>
          <p:cNvSpPr>
            <a:spLocks noGrp="1" noChangeArrowheads="1"/>
          </p:cNvSpPr>
          <p:nvPr>
            <p:ph type="title" idx="4294967295"/>
          </p:nvPr>
        </p:nvSpPr>
        <p:spPr>
          <a:xfrm>
            <a:off x="52771" y="76200"/>
            <a:ext cx="11562660" cy="642938"/>
          </a:xfrm>
          <a:prstGeom prst="rect">
            <a:avLst/>
          </a:prstGeom>
        </p:spPr>
        <p:txBody>
          <a:bodyPr lIns="91440" tIns="45720" rIns="91440" bIns="45720" anchor="ctr"/>
          <a:lstStyle/>
          <a:p>
            <a:pPr>
              <a:defRPr/>
            </a:pPr>
            <a:r>
              <a:rPr lang="zh-CN" altLang="en-US" sz="3000" b="1" dirty="0">
                <a:solidFill>
                  <a:schemeClr val="bg1"/>
                </a:solidFill>
                <a:effectLst>
                  <a:outerShdw blurRad="38100" dist="38100" dir="2700000" algn="tl">
                    <a:srgbClr val="000000">
                      <a:alpha val="43137"/>
                    </a:srgbClr>
                  </a:outerShdw>
                </a:effectLst>
                <a:latin typeface="+mj-ea"/>
              </a:rPr>
              <a:t> </a:t>
            </a:r>
            <a:r>
              <a:rPr lang="en-US" altLang="zh-CN" sz="3000" b="1" dirty="0">
                <a:solidFill>
                  <a:schemeClr val="bg1"/>
                </a:solidFill>
                <a:effectLst>
                  <a:outerShdw blurRad="38100" dist="38100" dir="2700000" algn="tl">
                    <a:srgbClr val="000000">
                      <a:alpha val="43137"/>
                    </a:srgbClr>
                  </a:outerShdw>
                </a:effectLst>
                <a:latin typeface="+mj-ea"/>
              </a:rPr>
              <a:t>IT</a:t>
            </a:r>
            <a:r>
              <a:rPr lang="zh-CN" altLang="en-US" sz="3000" b="1" dirty="0">
                <a:solidFill>
                  <a:schemeClr val="bg1"/>
                </a:solidFill>
                <a:effectLst>
                  <a:outerShdw blurRad="38100" dist="38100" dir="2700000" algn="tl">
                    <a:srgbClr val="000000">
                      <a:alpha val="43137"/>
                    </a:srgbClr>
                  </a:outerShdw>
                </a:effectLst>
                <a:latin typeface="+mj-ea"/>
              </a:rPr>
              <a:t>规划项目分成四个阶段过程</a:t>
            </a:r>
          </a:p>
        </p:txBody>
      </p:sp>
      <p:sp>
        <p:nvSpPr>
          <p:cNvPr id="46083" name="Rectangle 16"/>
          <p:cNvSpPr>
            <a:spLocks noChangeArrowheads="1"/>
          </p:cNvSpPr>
          <p:nvPr/>
        </p:nvSpPr>
        <p:spPr bwMode="auto">
          <a:xfrm>
            <a:off x="1315361" y="996952"/>
            <a:ext cx="3840539" cy="2303463"/>
          </a:xfrm>
          <a:prstGeom prst="rect">
            <a:avLst/>
          </a:prstGeom>
          <a:solidFill>
            <a:srgbClr val="DDDDDD"/>
          </a:solidFill>
          <a:ln w="12700">
            <a:solidFill>
              <a:schemeClr val="tx1"/>
            </a:solidFill>
            <a:prstDash val="dash"/>
            <a:miter lim="800000"/>
            <a:headEnd/>
            <a:tailEnd/>
          </a:ln>
        </p:spPr>
        <p:txBody>
          <a:bodyPr wrap="none" anchor="ctr"/>
          <a:lstStyle/>
          <a:p>
            <a:pPr algn="ctr"/>
            <a:endParaRPr kumimoji="1" lang="zh-CN" altLang="en-US" sz="2400">
              <a:ea typeface="宋体" pitchFamily="2" charset="-122"/>
            </a:endParaRPr>
          </a:p>
        </p:txBody>
      </p:sp>
      <p:sp>
        <p:nvSpPr>
          <p:cNvPr id="46084" name="Rectangle 2"/>
          <p:cNvSpPr>
            <a:spLocks noChangeArrowheads="1"/>
          </p:cNvSpPr>
          <p:nvPr/>
        </p:nvSpPr>
        <p:spPr bwMode="auto">
          <a:xfrm>
            <a:off x="6000231" y="1360490"/>
            <a:ext cx="4919408" cy="2549525"/>
          </a:xfrm>
          <a:prstGeom prst="rect">
            <a:avLst/>
          </a:prstGeom>
          <a:solidFill>
            <a:srgbClr val="DDDDDD"/>
          </a:solidFill>
          <a:ln w="12700" algn="ctr">
            <a:solidFill>
              <a:schemeClr val="tx1"/>
            </a:solidFill>
            <a:prstDash val="dash"/>
            <a:miter lim="800000"/>
            <a:headEnd/>
            <a:tailEnd/>
          </a:ln>
        </p:spPr>
        <p:txBody>
          <a:bodyPr wrap="none" anchor="ctr"/>
          <a:lstStyle/>
          <a:p>
            <a:pPr algn="ctr"/>
            <a:endParaRPr kumimoji="1" lang="zh-CN" altLang="en-US" sz="2400">
              <a:ea typeface="宋体" pitchFamily="2" charset="-122"/>
            </a:endParaRPr>
          </a:p>
        </p:txBody>
      </p:sp>
      <p:sp>
        <p:nvSpPr>
          <p:cNvPr id="46085" name="Rectangle 3"/>
          <p:cNvSpPr>
            <a:spLocks noChangeArrowheads="1"/>
          </p:cNvSpPr>
          <p:nvPr/>
        </p:nvSpPr>
        <p:spPr bwMode="auto">
          <a:xfrm>
            <a:off x="6615892" y="3994152"/>
            <a:ext cx="4301793" cy="2212975"/>
          </a:xfrm>
          <a:prstGeom prst="rect">
            <a:avLst/>
          </a:prstGeom>
          <a:solidFill>
            <a:srgbClr val="DDDDDD"/>
          </a:solidFill>
          <a:ln w="12700" algn="ctr">
            <a:solidFill>
              <a:schemeClr val="tx1"/>
            </a:solidFill>
            <a:prstDash val="dash"/>
            <a:miter lim="800000"/>
            <a:headEnd/>
            <a:tailEnd/>
          </a:ln>
        </p:spPr>
        <p:txBody>
          <a:bodyPr wrap="none" anchor="ctr"/>
          <a:lstStyle/>
          <a:p>
            <a:pPr algn="ctr"/>
            <a:endParaRPr kumimoji="1" lang="zh-CN" altLang="en-US" sz="2400">
              <a:ea typeface="宋体" pitchFamily="2" charset="-122"/>
            </a:endParaRPr>
          </a:p>
        </p:txBody>
      </p:sp>
      <p:sp>
        <p:nvSpPr>
          <p:cNvPr id="46086" name="Rectangle 4"/>
          <p:cNvSpPr>
            <a:spLocks noChangeArrowheads="1"/>
          </p:cNvSpPr>
          <p:nvPr/>
        </p:nvSpPr>
        <p:spPr bwMode="auto">
          <a:xfrm>
            <a:off x="1334906" y="3948113"/>
            <a:ext cx="3791677" cy="2305050"/>
          </a:xfrm>
          <a:prstGeom prst="rect">
            <a:avLst/>
          </a:prstGeom>
          <a:solidFill>
            <a:srgbClr val="DDDDDD"/>
          </a:solidFill>
          <a:ln w="12700" algn="ctr">
            <a:solidFill>
              <a:schemeClr val="tx1"/>
            </a:solidFill>
            <a:prstDash val="dash"/>
            <a:miter lim="800000"/>
            <a:headEnd/>
            <a:tailEnd/>
          </a:ln>
        </p:spPr>
        <p:txBody>
          <a:bodyPr wrap="none" anchor="ctr"/>
          <a:lstStyle/>
          <a:p>
            <a:pPr algn="ctr"/>
            <a:endParaRPr kumimoji="1" lang="zh-CN" altLang="en-US" sz="2400">
              <a:ea typeface="宋体" pitchFamily="2" charset="-122"/>
            </a:endParaRPr>
          </a:p>
        </p:txBody>
      </p:sp>
      <p:sp>
        <p:nvSpPr>
          <p:cNvPr id="46087" name="Rectangle 6"/>
          <p:cNvSpPr>
            <a:spLocks noChangeArrowheads="1"/>
          </p:cNvSpPr>
          <p:nvPr/>
        </p:nvSpPr>
        <p:spPr bwMode="auto">
          <a:xfrm>
            <a:off x="1774661" y="1139825"/>
            <a:ext cx="2876984" cy="407988"/>
          </a:xfrm>
          <a:prstGeom prst="rect">
            <a:avLst/>
          </a:prstGeom>
          <a:solidFill>
            <a:srgbClr val="468EB8"/>
          </a:solidFill>
          <a:ln w="9525">
            <a:noFill/>
            <a:miter lim="800000"/>
            <a:headEnd/>
            <a:tailEnd/>
          </a:ln>
        </p:spPr>
        <p:txBody>
          <a:bodyPr wrap="none" anchor="ctr"/>
          <a:lstStyle/>
          <a:p>
            <a:pPr algn="ctr"/>
            <a:r>
              <a:rPr kumimoji="1" lang="zh-CN" altLang="en-US" sz="1400" b="1">
                <a:solidFill>
                  <a:schemeClr val="bg1"/>
                </a:solidFill>
                <a:ea typeface="华文中宋" pitchFamily="2" charset="-122"/>
              </a:rPr>
              <a:t>企业战略梳理</a:t>
            </a:r>
          </a:p>
        </p:txBody>
      </p:sp>
      <p:sp>
        <p:nvSpPr>
          <p:cNvPr id="46088" name="Rectangle 7"/>
          <p:cNvSpPr>
            <a:spLocks noChangeArrowheads="1"/>
          </p:cNvSpPr>
          <p:nvPr/>
        </p:nvSpPr>
        <p:spPr bwMode="auto">
          <a:xfrm>
            <a:off x="1774661" y="1787525"/>
            <a:ext cx="2876984" cy="406400"/>
          </a:xfrm>
          <a:prstGeom prst="rect">
            <a:avLst/>
          </a:prstGeom>
          <a:solidFill>
            <a:srgbClr val="468EB8"/>
          </a:solidFill>
          <a:ln w="9525" algn="ctr">
            <a:noFill/>
            <a:miter lim="800000"/>
            <a:headEnd/>
            <a:tailEnd/>
          </a:ln>
        </p:spPr>
        <p:txBody>
          <a:bodyPr wrap="none" anchor="ctr"/>
          <a:lstStyle/>
          <a:p>
            <a:pPr algn="ctr"/>
            <a:r>
              <a:rPr kumimoji="1" lang="zh-CN" altLang="en-US" sz="1400" b="1">
                <a:solidFill>
                  <a:schemeClr val="bg1"/>
                </a:solidFill>
                <a:ea typeface="华文中宋" pitchFamily="2" charset="-122"/>
              </a:rPr>
              <a:t>管理现状诊断</a:t>
            </a:r>
          </a:p>
        </p:txBody>
      </p:sp>
      <p:sp>
        <p:nvSpPr>
          <p:cNvPr id="46089" name="Rectangle 8"/>
          <p:cNvSpPr>
            <a:spLocks noChangeArrowheads="1"/>
          </p:cNvSpPr>
          <p:nvPr/>
        </p:nvSpPr>
        <p:spPr bwMode="auto">
          <a:xfrm>
            <a:off x="1778571" y="4062413"/>
            <a:ext cx="2878939" cy="406400"/>
          </a:xfrm>
          <a:prstGeom prst="rect">
            <a:avLst/>
          </a:prstGeom>
          <a:solidFill>
            <a:srgbClr val="468EB8"/>
          </a:solidFill>
          <a:ln w="9525" algn="ctr">
            <a:noFill/>
            <a:miter lim="800000"/>
            <a:headEnd/>
            <a:tailEnd/>
          </a:ln>
        </p:spPr>
        <p:txBody>
          <a:bodyPr wrap="none" anchor="ctr"/>
          <a:lstStyle/>
          <a:p>
            <a:pPr algn="ctr"/>
            <a:r>
              <a:rPr kumimoji="1" lang="en-US" altLang="zh-CN" sz="1400" b="1">
                <a:solidFill>
                  <a:schemeClr val="bg1"/>
                </a:solidFill>
                <a:ea typeface="华文中宋" pitchFamily="2" charset="-122"/>
              </a:rPr>
              <a:t>IT</a:t>
            </a:r>
            <a:r>
              <a:rPr kumimoji="1" lang="zh-CN" altLang="en-US" sz="1400" b="1">
                <a:solidFill>
                  <a:schemeClr val="bg1"/>
                </a:solidFill>
                <a:ea typeface="华文中宋" pitchFamily="2" charset="-122"/>
              </a:rPr>
              <a:t>业务蓝图规划</a:t>
            </a:r>
          </a:p>
        </p:txBody>
      </p:sp>
      <p:sp>
        <p:nvSpPr>
          <p:cNvPr id="46090" name="Rectangle 9"/>
          <p:cNvSpPr>
            <a:spLocks noChangeArrowheads="1"/>
          </p:cNvSpPr>
          <p:nvPr/>
        </p:nvSpPr>
        <p:spPr bwMode="auto">
          <a:xfrm>
            <a:off x="1534262" y="4733925"/>
            <a:ext cx="3359737" cy="406400"/>
          </a:xfrm>
          <a:prstGeom prst="rect">
            <a:avLst/>
          </a:prstGeom>
          <a:solidFill>
            <a:srgbClr val="468EB8"/>
          </a:solidFill>
          <a:ln w="9525" algn="ctr">
            <a:noFill/>
            <a:miter lim="800000"/>
            <a:headEnd/>
            <a:tailEnd/>
          </a:ln>
        </p:spPr>
        <p:txBody>
          <a:bodyPr wrap="none" anchor="ctr"/>
          <a:lstStyle/>
          <a:p>
            <a:pPr algn="ctr"/>
            <a:r>
              <a:rPr kumimoji="1" lang="zh-CN" altLang="en-US" sz="1400" b="1">
                <a:solidFill>
                  <a:schemeClr val="bg1"/>
                </a:solidFill>
                <a:ea typeface="华文中宋" pitchFamily="2" charset="-122"/>
              </a:rPr>
              <a:t>业务构架 </a:t>
            </a:r>
            <a:r>
              <a:rPr kumimoji="1" lang="en-US" altLang="zh-CN" sz="1400" b="1">
                <a:solidFill>
                  <a:schemeClr val="bg1"/>
                </a:solidFill>
                <a:ea typeface="华文中宋" pitchFamily="2" charset="-122"/>
              </a:rPr>
              <a:t>/ </a:t>
            </a:r>
            <a:r>
              <a:rPr kumimoji="1" lang="zh-CN" altLang="en-US" sz="1400" b="1">
                <a:solidFill>
                  <a:schemeClr val="bg1"/>
                </a:solidFill>
                <a:ea typeface="华文中宋" pitchFamily="2" charset="-122"/>
              </a:rPr>
              <a:t>应用构架 </a:t>
            </a:r>
            <a:r>
              <a:rPr kumimoji="1" lang="en-US" altLang="zh-CN" sz="1400" b="1">
                <a:solidFill>
                  <a:schemeClr val="bg1"/>
                </a:solidFill>
                <a:ea typeface="华文中宋" pitchFamily="2" charset="-122"/>
              </a:rPr>
              <a:t>/ </a:t>
            </a:r>
            <a:r>
              <a:rPr kumimoji="1" lang="zh-CN" altLang="en-US" sz="1400" b="1">
                <a:solidFill>
                  <a:schemeClr val="bg1"/>
                </a:solidFill>
                <a:ea typeface="华文中宋" pitchFamily="2" charset="-122"/>
              </a:rPr>
              <a:t>数据构架</a:t>
            </a:r>
          </a:p>
        </p:txBody>
      </p:sp>
      <p:sp>
        <p:nvSpPr>
          <p:cNvPr id="46091" name="Rectangle 10"/>
          <p:cNvSpPr>
            <a:spLocks noChangeArrowheads="1"/>
          </p:cNvSpPr>
          <p:nvPr/>
        </p:nvSpPr>
        <p:spPr bwMode="auto">
          <a:xfrm>
            <a:off x="1776616" y="5414963"/>
            <a:ext cx="2876984" cy="406400"/>
          </a:xfrm>
          <a:prstGeom prst="rect">
            <a:avLst/>
          </a:prstGeom>
          <a:solidFill>
            <a:srgbClr val="468EB8"/>
          </a:solidFill>
          <a:ln w="9525" algn="ctr">
            <a:noFill/>
            <a:miter lim="800000"/>
            <a:headEnd/>
            <a:tailEnd/>
          </a:ln>
        </p:spPr>
        <p:txBody>
          <a:bodyPr wrap="none" anchor="ctr"/>
          <a:lstStyle/>
          <a:p>
            <a:pPr algn="ctr"/>
            <a:r>
              <a:rPr kumimoji="1" lang="en-US" altLang="zh-CN" sz="1400" b="1">
                <a:solidFill>
                  <a:schemeClr val="bg1"/>
                </a:solidFill>
                <a:ea typeface="华文中宋" pitchFamily="2" charset="-122"/>
              </a:rPr>
              <a:t>IT</a:t>
            </a:r>
            <a:r>
              <a:rPr kumimoji="1" lang="zh-CN" altLang="en-US" sz="1400" b="1">
                <a:solidFill>
                  <a:schemeClr val="bg1"/>
                </a:solidFill>
                <a:ea typeface="华文中宋" pitchFamily="2" charset="-122"/>
              </a:rPr>
              <a:t>软硬平台 </a:t>
            </a:r>
            <a:r>
              <a:rPr kumimoji="1" lang="en-US" altLang="zh-CN" sz="1400" b="1">
                <a:solidFill>
                  <a:schemeClr val="bg1"/>
                </a:solidFill>
                <a:ea typeface="华文中宋" pitchFamily="2" charset="-122"/>
              </a:rPr>
              <a:t>/ </a:t>
            </a:r>
            <a:r>
              <a:rPr kumimoji="1" lang="zh-CN" altLang="en-US" sz="1400" b="1">
                <a:solidFill>
                  <a:schemeClr val="bg1"/>
                </a:solidFill>
                <a:ea typeface="华文中宋" pitchFamily="2" charset="-122"/>
              </a:rPr>
              <a:t>网络架构规划</a:t>
            </a:r>
          </a:p>
        </p:txBody>
      </p:sp>
      <p:cxnSp>
        <p:nvCxnSpPr>
          <p:cNvPr id="46092" name="AutoShape 11"/>
          <p:cNvCxnSpPr>
            <a:cxnSpLocks noChangeShapeType="1"/>
            <a:stCxn id="46089" idx="2"/>
            <a:endCxn id="46090" idx="0"/>
          </p:cNvCxnSpPr>
          <p:nvPr/>
        </p:nvCxnSpPr>
        <p:spPr bwMode="auto">
          <a:xfrm flipH="1">
            <a:off x="2968846" y="4468813"/>
            <a:ext cx="1953" cy="265112"/>
          </a:xfrm>
          <a:prstGeom prst="straightConnector1">
            <a:avLst/>
          </a:prstGeom>
          <a:noFill/>
          <a:ln w="9525">
            <a:solidFill>
              <a:schemeClr val="tx1"/>
            </a:solidFill>
            <a:round/>
            <a:headEnd/>
            <a:tailEnd type="triangle" w="med" len="med"/>
          </a:ln>
        </p:spPr>
      </p:cxnSp>
      <p:cxnSp>
        <p:nvCxnSpPr>
          <p:cNvPr id="46093" name="AutoShape 12"/>
          <p:cNvCxnSpPr>
            <a:cxnSpLocks noChangeShapeType="1"/>
            <a:stCxn id="46090" idx="2"/>
            <a:endCxn id="46091" idx="0"/>
          </p:cNvCxnSpPr>
          <p:nvPr/>
        </p:nvCxnSpPr>
        <p:spPr bwMode="auto">
          <a:xfrm>
            <a:off x="2968844" y="5140325"/>
            <a:ext cx="0" cy="274638"/>
          </a:xfrm>
          <a:prstGeom prst="straightConnector1">
            <a:avLst/>
          </a:prstGeom>
          <a:noFill/>
          <a:ln w="9525">
            <a:solidFill>
              <a:schemeClr val="tx1"/>
            </a:solidFill>
            <a:round/>
            <a:headEnd/>
            <a:tailEnd type="triangle" w="med" len="med"/>
          </a:ln>
        </p:spPr>
      </p:cxnSp>
      <p:sp>
        <p:nvSpPr>
          <p:cNvPr id="46094" name="Rectangle 13"/>
          <p:cNvSpPr>
            <a:spLocks noChangeArrowheads="1"/>
          </p:cNvSpPr>
          <p:nvPr/>
        </p:nvSpPr>
        <p:spPr bwMode="auto">
          <a:xfrm>
            <a:off x="7382045" y="1547813"/>
            <a:ext cx="2878937" cy="360362"/>
          </a:xfrm>
          <a:prstGeom prst="rect">
            <a:avLst/>
          </a:prstGeom>
          <a:solidFill>
            <a:srgbClr val="468EB8"/>
          </a:solidFill>
          <a:ln w="9525" algn="ctr">
            <a:noFill/>
            <a:miter lim="800000"/>
            <a:headEnd/>
            <a:tailEnd/>
          </a:ln>
        </p:spPr>
        <p:txBody>
          <a:bodyPr wrap="none" anchor="ctr"/>
          <a:lstStyle/>
          <a:p>
            <a:pPr algn="ctr"/>
            <a:r>
              <a:rPr kumimoji="1" lang="zh-CN" altLang="en-US" sz="1400" b="1">
                <a:solidFill>
                  <a:schemeClr val="bg1"/>
                </a:solidFill>
                <a:ea typeface="华文中宋" pitchFamily="2" charset="-122"/>
              </a:rPr>
              <a:t>运营模式优化</a:t>
            </a:r>
          </a:p>
        </p:txBody>
      </p:sp>
      <p:cxnSp>
        <p:nvCxnSpPr>
          <p:cNvPr id="46095" name="AutoShape 14"/>
          <p:cNvCxnSpPr>
            <a:cxnSpLocks noChangeShapeType="1"/>
            <a:stCxn id="46109" idx="3"/>
            <a:endCxn id="46084" idx="1"/>
          </p:cNvCxnSpPr>
          <p:nvPr/>
        </p:nvCxnSpPr>
        <p:spPr bwMode="auto">
          <a:xfrm>
            <a:off x="4651645" y="2635250"/>
            <a:ext cx="1348587" cy="0"/>
          </a:xfrm>
          <a:prstGeom prst="straightConnector1">
            <a:avLst/>
          </a:prstGeom>
          <a:noFill/>
          <a:ln w="9525">
            <a:solidFill>
              <a:schemeClr val="tx1"/>
            </a:solidFill>
            <a:round/>
            <a:headEnd/>
            <a:tailEnd type="triangle" w="med" len="med"/>
          </a:ln>
        </p:spPr>
      </p:cxnSp>
      <p:cxnSp>
        <p:nvCxnSpPr>
          <p:cNvPr id="46096" name="AutoShape 15"/>
          <p:cNvCxnSpPr>
            <a:cxnSpLocks noChangeShapeType="1"/>
            <a:stCxn id="46108" idx="2"/>
            <a:endCxn id="46086" idx="0"/>
          </p:cNvCxnSpPr>
          <p:nvPr/>
        </p:nvCxnSpPr>
        <p:spPr bwMode="auto">
          <a:xfrm rot="5400000">
            <a:off x="5345492" y="1147365"/>
            <a:ext cx="439738" cy="5161761"/>
          </a:xfrm>
          <a:prstGeom prst="bentConnector3">
            <a:avLst>
              <a:gd name="adj1" fmla="val 49819"/>
            </a:avLst>
          </a:prstGeom>
          <a:noFill/>
          <a:ln w="9525">
            <a:solidFill>
              <a:schemeClr val="tx1"/>
            </a:solidFill>
            <a:miter lim="800000"/>
            <a:headEnd/>
            <a:tailEnd type="triangle" w="med" len="med"/>
          </a:ln>
        </p:spPr>
      </p:cxnSp>
      <p:sp>
        <p:nvSpPr>
          <p:cNvPr id="46097" name="Oval 17"/>
          <p:cNvSpPr>
            <a:spLocks noChangeArrowheads="1"/>
          </p:cNvSpPr>
          <p:nvPr/>
        </p:nvSpPr>
        <p:spPr bwMode="auto">
          <a:xfrm>
            <a:off x="969420" y="3044825"/>
            <a:ext cx="670385" cy="503238"/>
          </a:xfrm>
          <a:prstGeom prst="ellipse">
            <a:avLst/>
          </a:prstGeom>
          <a:gradFill rotWithShape="1">
            <a:gsLst>
              <a:gs pos="0">
                <a:srgbClr val="0068A5"/>
              </a:gs>
              <a:gs pos="100000">
                <a:srgbClr val="00304C"/>
              </a:gs>
            </a:gsLst>
            <a:path path="shape">
              <a:fillToRect l="50000" t="50000" r="50000" b="50000"/>
            </a:path>
          </a:gradFill>
          <a:ln w="19050">
            <a:noFill/>
            <a:round/>
            <a:headEnd/>
            <a:tailEnd/>
          </a:ln>
        </p:spPr>
        <p:txBody>
          <a:bodyPr wrap="none" anchor="ctr"/>
          <a:lstStyle/>
          <a:p>
            <a:pPr algn="ctr">
              <a:spcBef>
                <a:spcPct val="50000"/>
              </a:spcBef>
            </a:pPr>
            <a:r>
              <a:rPr kumimoji="1" lang="en-US" altLang="zh-CN" sz="2400">
                <a:solidFill>
                  <a:schemeClr val="bg1"/>
                </a:solidFill>
                <a:ea typeface="仿宋_GB2312" pitchFamily="49" charset="-122"/>
              </a:rPr>
              <a:t>1</a:t>
            </a:r>
          </a:p>
        </p:txBody>
      </p:sp>
      <p:sp>
        <p:nvSpPr>
          <p:cNvPr id="46098" name="Oval 18"/>
          <p:cNvSpPr>
            <a:spLocks noChangeArrowheads="1"/>
          </p:cNvSpPr>
          <p:nvPr/>
        </p:nvSpPr>
        <p:spPr bwMode="auto">
          <a:xfrm>
            <a:off x="10567833" y="1104900"/>
            <a:ext cx="672339" cy="503238"/>
          </a:xfrm>
          <a:prstGeom prst="ellipse">
            <a:avLst/>
          </a:prstGeom>
          <a:gradFill rotWithShape="1">
            <a:gsLst>
              <a:gs pos="0">
                <a:srgbClr val="0068A5"/>
              </a:gs>
              <a:gs pos="100000">
                <a:srgbClr val="00304C"/>
              </a:gs>
            </a:gsLst>
            <a:path path="shape">
              <a:fillToRect l="50000" t="50000" r="50000" b="50000"/>
            </a:path>
          </a:gradFill>
          <a:ln w="19050" algn="ctr">
            <a:noFill/>
            <a:round/>
            <a:headEnd/>
            <a:tailEnd/>
          </a:ln>
        </p:spPr>
        <p:txBody>
          <a:bodyPr wrap="none" anchor="ctr"/>
          <a:lstStyle/>
          <a:p>
            <a:pPr algn="ctr">
              <a:spcBef>
                <a:spcPct val="50000"/>
              </a:spcBef>
            </a:pPr>
            <a:r>
              <a:rPr kumimoji="1" lang="en-US" altLang="zh-CN" sz="2400">
                <a:solidFill>
                  <a:schemeClr val="bg1"/>
                </a:solidFill>
                <a:ea typeface="仿宋_GB2312" pitchFamily="49" charset="-122"/>
              </a:rPr>
              <a:t>2</a:t>
            </a:r>
          </a:p>
        </p:txBody>
      </p:sp>
      <p:sp>
        <p:nvSpPr>
          <p:cNvPr id="46099" name="Oval 19"/>
          <p:cNvSpPr>
            <a:spLocks noChangeArrowheads="1"/>
          </p:cNvSpPr>
          <p:nvPr/>
        </p:nvSpPr>
        <p:spPr bwMode="auto">
          <a:xfrm>
            <a:off x="4778687" y="5751515"/>
            <a:ext cx="672339" cy="503237"/>
          </a:xfrm>
          <a:prstGeom prst="ellipse">
            <a:avLst/>
          </a:prstGeom>
          <a:gradFill rotWithShape="1">
            <a:gsLst>
              <a:gs pos="0">
                <a:srgbClr val="0068A5"/>
              </a:gs>
              <a:gs pos="100000">
                <a:srgbClr val="00304C"/>
              </a:gs>
            </a:gsLst>
            <a:path path="shape">
              <a:fillToRect l="50000" t="50000" r="50000" b="50000"/>
            </a:path>
          </a:gradFill>
          <a:ln w="19050" algn="ctr">
            <a:noFill/>
            <a:round/>
            <a:headEnd/>
            <a:tailEnd/>
          </a:ln>
        </p:spPr>
        <p:txBody>
          <a:bodyPr wrap="none" anchor="ctr"/>
          <a:lstStyle/>
          <a:p>
            <a:pPr algn="ctr">
              <a:spcBef>
                <a:spcPct val="50000"/>
              </a:spcBef>
            </a:pPr>
            <a:r>
              <a:rPr kumimoji="1" lang="en-US" altLang="zh-CN" sz="2400">
                <a:solidFill>
                  <a:schemeClr val="bg1"/>
                </a:solidFill>
                <a:ea typeface="仿宋_GB2312" pitchFamily="49" charset="-122"/>
              </a:rPr>
              <a:t>3</a:t>
            </a:r>
          </a:p>
        </p:txBody>
      </p:sp>
      <p:sp>
        <p:nvSpPr>
          <p:cNvPr id="46100" name="Rectangle 20"/>
          <p:cNvSpPr>
            <a:spLocks noChangeArrowheads="1"/>
          </p:cNvSpPr>
          <p:nvPr/>
        </p:nvSpPr>
        <p:spPr bwMode="auto">
          <a:xfrm>
            <a:off x="1717981" y="2819416"/>
            <a:ext cx="2921936" cy="523220"/>
          </a:xfrm>
          <a:prstGeom prst="rect">
            <a:avLst/>
          </a:prstGeom>
          <a:noFill/>
          <a:ln w="19050">
            <a:noFill/>
            <a:miter lim="800000"/>
            <a:headEnd/>
            <a:tailEnd/>
          </a:ln>
        </p:spPr>
        <p:txBody>
          <a:bodyPr>
            <a:spAutoFit/>
          </a:bodyPr>
          <a:lstStyle/>
          <a:p>
            <a:pPr algn="ctr">
              <a:spcBef>
                <a:spcPct val="50000"/>
              </a:spcBef>
            </a:pPr>
            <a:r>
              <a:rPr kumimoji="1" lang="zh-CN" altLang="en-US" sz="1400" b="1" dirty="0">
                <a:solidFill>
                  <a:srgbClr val="FF0000"/>
                </a:solidFill>
                <a:ea typeface="黑体" pitchFamily="2" charset="-122"/>
              </a:rPr>
              <a:t>战略理解与管理现状诊断    业务模式评估阶段</a:t>
            </a:r>
          </a:p>
        </p:txBody>
      </p:sp>
      <p:sp>
        <p:nvSpPr>
          <p:cNvPr id="46101" name="Rectangle 21"/>
          <p:cNvSpPr>
            <a:spLocks noChangeArrowheads="1"/>
          </p:cNvSpPr>
          <p:nvPr/>
        </p:nvSpPr>
        <p:spPr bwMode="auto">
          <a:xfrm>
            <a:off x="7057602" y="1068388"/>
            <a:ext cx="3527823" cy="304800"/>
          </a:xfrm>
          <a:prstGeom prst="rect">
            <a:avLst/>
          </a:prstGeom>
          <a:noFill/>
          <a:ln w="19050" algn="ctr">
            <a:noFill/>
            <a:miter lim="800000"/>
            <a:headEnd/>
            <a:tailEnd/>
          </a:ln>
        </p:spPr>
        <p:txBody>
          <a:bodyPr>
            <a:spAutoFit/>
          </a:bodyPr>
          <a:lstStyle/>
          <a:p>
            <a:pPr algn="r">
              <a:spcBef>
                <a:spcPct val="50000"/>
              </a:spcBef>
            </a:pPr>
            <a:r>
              <a:rPr kumimoji="1" lang="zh-CN" altLang="en-US" sz="1400" b="1">
                <a:solidFill>
                  <a:srgbClr val="FF0000"/>
                </a:solidFill>
                <a:ea typeface="黑体" pitchFamily="2" charset="-122"/>
              </a:rPr>
              <a:t>管理变革基础与能力提升阶段</a:t>
            </a:r>
          </a:p>
        </p:txBody>
      </p:sp>
      <p:sp>
        <p:nvSpPr>
          <p:cNvPr id="46102" name="Rectangle 22"/>
          <p:cNvSpPr>
            <a:spLocks noChangeArrowheads="1"/>
          </p:cNvSpPr>
          <p:nvPr/>
        </p:nvSpPr>
        <p:spPr bwMode="auto">
          <a:xfrm>
            <a:off x="2063925" y="5892800"/>
            <a:ext cx="2669809" cy="304800"/>
          </a:xfrm>
          <a:prstGeom prst="rect">
            <a:avLst/>
          </a:prstGeom>
          <a:noFill/>
          <a:ln w="19050" algn="ctr">
            <a:noFill/>
            <a:miter lim="800000"/>
            <a:headEnd/>
            <a:tailEnd/>
          </a:ln>
        </p:spPr>
        <p:txBody>
          <a:bodyPr>
            <a:spAutoFit/>
          </a:bodyPr>
          <a:lstStyle/>
          <a:p>
            <a:pPr algn="r">
              <a:spcBef>
                <a:spcPct val="50000"/>
              </a:spcBef>
            </a:pPr>
            <a:r>
              <a:rPr kumimoji="1" lang="en-US" altLang="zh-CN" sz="1400" b="1">
                <a:solidFill>
                  <a:srgbClr val="FF0000"/>
                </a:solidFill>
                <a:ea typeface="黑体" pitchFamily="2" charset="-122"/>
              </a:rPr>
              <a:t>IT</a:t>
            </a:r>
            <a:r>
              <a:rPr kumimoji="1" lang="zh-CN" altLang="en-US" sz="1400" b="1">
                <a:solidFill>
                  <a:srgbClr val="FF0000"/>
                </a:solidFill>
                <a:ea typeface="黑体" pitchFamily="2" charset="-122"/>
              </a:rPr>
              <a:t>蓝图规划设计阶段</a:t>
            </a:r>
          </a:p>
        </p:txBody>
      </p:sp>
      <p:cxnSp>
        <p:nvCxnSpPr>
          <p:cNvPr id="46103" name="AutoShape 25"/>
          <p:cNvCxnSpPr>
            <a:cxnSpLocks noChangeShapeType="1"/>
            <a:stCxn id="46105" idx="2"/>
            <a:endCxn id="46116" idx="0"/>
          </p:cNvCxnSpPr>
          <p:nvPr/>
        </p:nvCxnSpPr>
        <p:spPr bwMode="auto">
          <a:xfrm>
            <a:off x="8822489" y="5151440"/>
            <a:ext cx="0" cy="236537"/>
          </a:xfrm>
          <a:prstGeom prst="straightConnector1">
            <a:avLst/>
          </a:prstGeom>
          <a:noFill/>
          <a:ln w="9525">
            <a:solidFill>
              <a:schemeClr val="tx1"/>
            </a:solidFill>
            <a:round/>
            <a:headEnd/>
            <a:tailEnd type="triangle" w="med" len="med"/>
          </a:ln>
        </p:spPr>
      </p:cxnSp>
      <p:sp>
        <p:nvSpPr>
          <p:cNvPr id="46104" name="Oval 26"/>
          <p:cNvSpPr>
            <a:spLocks noChangeArrowheads="1"/>
          </p:cNvSpPr>
          <p:nvPr/>
        </p:nvSpPr>
        <p:spPr bwMode="auto">
          <a:xfrm>
            <a:off x="10567833" y="5729290"/>
            <a:ext cx="672339" cy="503237"/>
          </a:xfrm>
          <a:prstGeom prst="ellipse">
            <a:avLst/>
          </a:prstGeom>
          <a:gradFill rotWithShape="1">
            <a:gsLst>
              <a:gs pos="0">
                <a:srgbClr val="0068A5"/>
              </a:gs>
              <a:gs pos="100000">
                <a:srgbClr val="00304C"/>
              </a:gs>
            </a:gsLst>
            <a:path path="shape">
              <a:fillToRect l="50000" t="50000" r="50000" b="50000"/>
            </a:path>
          </a:gradFill>
          <a:ln w="19050" algn="ctr">
            <a:noFill/>
            <a:round/>
            <a:headEnd/>
            <a:tailEnd/>
          </a:ln>
        </p:spPr>
        <p:txBody>
          <a:bodyPr wrap="none" anchor="ctr"/>
          <a:lstStyle/>
          <a:p>
            <a:pPr algn="ctr">
              <a:spcBef>
                <a:spcPct val="50000"/>
              </a:spcBef>
            </a:pPr>
            <a:r>
              <a:rPr kumimoji="1" lang="en-US" altLang="zh-CN" sz="2400">
                <a:solidFill>
                  <a:schemeClr val="bg1"/>
                </a:solidFill>
                <a:ea typeface="仿宋_GB2312" pitchFamily="49" charset="-122"/>
              </a:rPr>
              <a:t>4</a:t>
            </a:r>
          </a:p>
        </p:txBody>
      </p:sp>
      <p:sp>
        <p:nvSpPr>
          <p:cNvPr id="46105" name="Rectangle 27"/>
          <p:cNvSpPr>
            <a:spLocks noChangeArrowheads="1"/>
          </p:cNvSpPr>
          <p:nvPr/>
        </p:nvSpPr>
        <p:spPr bwMode="auto">
          <a:xfrm>
            <a:off x="7382045" y="4745038"/>
            <a:ext cx="2878937" cy="406400"/>
          </a:xfrm>
          <a:prstGeom prst="rect">
            <a:avLst/>
          </a:prstGeom>
          <a:solidFill>
            <a:srgbClr val="468EB8"/>
          </a:solidFill>
          <a:ln w="9525" algn="ctr">
            <a:noFill/>
            <a:miter lim="800000"/>
            <a:headEnd/>
            <a:tailEnd/>
          </a:ln>
        </p:spPr>
        <p:txBody>
          <a:bodyPr wrap="none" anchor="ctr"/>
          <a:lstStyle/>
          <a:p>
            <a:pPr algn="ctr"/>
            <a:r>
              <a:rPr kumimoji="1" lang="en-US" altLang="zh-CN" sz="1400" b="1">
                <a:solidFill>
                  <a:schemeClr val="bg1"/>
                </a:solidFill>
                <a:ea typeface="华文中宋" pitchFamily="2" charset="-122"/>
              </a:rPr>
              <a:t>IT</a:t>
            </a:r>
            <a:r>
              <a:rPr kumimoji="1" lang="zh-CN" altLang="en-US" sz="1400" b="1">
                <a:solidFill>
                  <a:schemeClr val="bg1"/>
                </a:solidFill>
                <a:ea typeface="华文中宋" pitchFamily="2" charset="-122"/>
              </a:rPr>
              <a:t>系统选型 </a:t>
            </a:r>
            <a:r>
              <a:rPr kumimoji="1" lang="en-US" altLang="zh-CN" sz="1400" b="1">
                <a:solidFill>
                  <a:schemeClr val="bg1"/>
                </a:solidFill>
                <a:ea typeface="华文中宋" pitchFamily="2" charset="-122"/>
              </a:rPr>
              <a:t>/ </a:t>
            </a:r>
            <a:r>
              <a:rPr kumimoji="1" lang="zh-CN" altLang="en-US" sz="1400" b="1">
                <a:solidFill>
                  <a:schemeClr val="bg1"/>
                </a:solidFill>
                <a:ea typeface="华文中宋" pitchFamily="2" charset="-122"/>
              </a:rPr>
              <a:t>投资预算方案</a:t>
            </a:r>
          </a:p>
        </p:txBody>
      </p:sp>
      <p:sp>
        <p:nvSpPr>
          <p:cNvPr id="46106" name="Rectangle 28"/>
          <p:cNvSpPr>
            <a:spLocks noChangeArrowheads="1"/>
          </p:cNvSpPr>
          <p:nvPr/>
        </p:nvSpPr>
        <p:spPr bwMode="auto">
          <a:xfrm>
            <a:off x="7344910" y="5856288"/>
            <a:ext cx="3232697" cy="304800"/>
          </a:xfrm>
          <a:prstGeom prst="rect">
            <a:avLst/>
          </a:prstGeom>
          <a:noFill/>
          <a:ln w="19050" algn="ctr">
            <a:noFill/>
            <a:miter lim="800000"/>
            <a:headEnd/>
            <a:tailEnd/>
          </a:ln>
        </p:spPr>
        <p:txBody>
          <a:bodyPr>
            <a:spAutoFit/>
          </a:bodyPr>
          <a:lstStyle/>
          <a:p>
            <a:pPr algn="r">
              <a:spcBef>
                <a:spcPct val="50000"/>
              </a:spcBef>
            </a:pPr>
            <a:r>
              <a:rPr kumimoji="1" lang="zh-CN" altLang="en-US" sz="1400" b="1">
                <a:solidFill>
                  <a:srgbClr val="FF0000"/>
                </a:solidFill>
                <a:ea typeface="黑体" pitchFamily="2" charset="-122"/>
              </a:rPr>
              <a:t>实施规划与选型阶段</a:t>
            </a:r>
          </a:p>
        </p:txBody>
      </p:sp>
      <p:cxnSp>
        <p:nvCxnSpPr>
          <p:cNvPr id="46107" name="AutoShape 30"/>
          <p:cNvCxnSpPr>
            <a:cxnSpLocks noChangeShapeType="1"/>
            <a:stCxn id="46090" idx="3"/>
            <a:endCxn id="46085" idx="1"/>
          </p:cNvCxnSpPr>
          <p:nvPr/>
        </p:nvCxnSpPr>
        <p:spPr bwMode="auto">
          <a:xfrm>
            <a:off x="4894000" y="4937127"/>
            <a:ext cx="1721891" cy="163513"/>
          </a:xfrm>
          <a:prstGeom prst="bentConnector3">
            <a:avLst>
              <a:gd name="adj1" fmla="val 49944"/>
            </a:avLst>
          </a:prstGeom>
          <a:noFill/>
          <a:ln w="19050">
            <a:solidFill>
              <a:schemeClr val="tx1"/>
            </a:solidFill>
            <a:miter lim="800000"/>
            <a:headEnd/>
            <a:tailEnd type="triangle" w="med" len="med"/>
          </a:ln>
        </p:spPr>
      </p:cxnSp>
      <p:sp>
        <p:nvSpPr>
          <p:cNvPr id="46108" name="Rectangle 31"/>
          <p:cNvSpPr>
            <a:spLocks noChangeArrowheads="1"/>
          </p:cNvSpPr>
          <p:nvPr/>
        </p:nvSpPr>
        <p:spPr bwMode="auto">
          <a:xfrm>
            <a:off x="7382045" y="3148013"/>
            <a:ext cx="2878937" cy="360362"/>
          </a:xfrm>
          <a:prstGeom prst="rect">
            <a:avLst/>
          </a:prstGeom>
          <a:solidFill>
            <a:srgbClr val="468EB8"/>
          </a:solidFill>
          <a:ln w="9525" algn="ctr">
            <a:noFill/>
            <a:miter lim="800000"/>
            <a:headEnd/>
            <a:tailEnd/>
          </a:ln>
        </p:spPr>
        <p:txBody>
          <a:bodyPr wrap="none" anchor="ctr"/>
          <a:lstStyle/>
          <a:p>
            <a:pPr algn="ctr"/>
            <a:r>
              <a:rPr kumimoji="1" lang="zh-CN" altLang="en-US" sz="1400" b="1">
                <a:solidFill>
                  <a:schemeClr val="bg1"/>
                </a:solidFill>
                <a:ea typeface="华文中宋" pitchFamily="2" charset="-122"/>
              </a:rPr>
              <a:t>信息编码 </a:t>
            </a:r>
            <a:r>
              <a:rPr kumimoji="1" lang="en-US" altLang="zh-CN" sz="1400" b="1">
                <a:solidFill>
                  <a:schemeClr val="bg1"/>
                </a:solidFill>
                <a:ea typeface="华文中宋" pitchFamily="2" charset="-122"/>
              </a:rPr>
              <a:t>/ </a:t>
            </a:r>
            <a:r>
              <a:rPr kumimoji="1" lang="zh-CN" altLang="en-US" sz="1400" b="1">
                <a:solidFill>
                  <a:schemeClr val="bg1"/>
                </a:solidFill>
                <a:ea typeface="华文中宋" pitchFamily="2" charset="-122"/>
              </a:rPr>
              <a:t>名词规范</a:t>
            </a:r>
          </a:p>
        </p:txBody>
      </p:sp>
      <p:sp>
        <p:nvSpPr>
          <p:cNvPr id="46109" name="Rectangle 32"/>
          <p:cNvSpPr>
            <a:spLocks noChangeArrowheads="1"/>
          </p:cNvSpPr>
          <p:nvPr/>
        </p:nvSpPr>
        <p:spPr bwMode="auto">
          <a:xfrm>
            <a:off x="1774661" y="2432050"/>
            <a:ext cx="2876984" cy="406400"/>
          </a:xfrm>
          <a:prstGeom prst="rect">
            <a:avLst/>
          </a:prstGeom>
          <a:solidFill>
            <a:srgbClr val="468EB8"/>
          </a:solidFill>
          <a:ln w="9525" algn="ctr">
            <a:noFill/>
            <a:miter lim="800000"/>
            <a:headEnd/>
            <a:tailEnd/>
          </a:ln>
        </p:spPr>
        <p:txBody>
          <a:bodyPr wrap="none" anchor="ctr"/>
          <a:lstStyle/>
          <a:p>
            <a:pPr algn="ctr"/>
            <a:r>
              <a:rPr kumimoji="1" lang="en-US" altLang="zh-CN" sz="1400" b="1">
                <a:solidFill>
                  <a:schemeClr val="bg1"/>
                </a:solidFill>
                <a:ea typeface="华文中宋" pitchFamily="2" charset="-122"/>
              </a:rPr>
              <a:t>IT</a:t>
            </a:r>
            <a:r>
              <a:rPr kumimoji="1" lang="zh-CN" altLang="en-US" sz="1400" b="1">
                <a:solidFill>
                  <a:schemeClr val="bg1"/>
                </a:solidFill>
                <a:ea typeface="华文中宋" pitchFamily="2" charset="-122"/>
              </a:rPr>
              <a:t>现状评估 </a:t>
            </a:r>
            <a:r>
              <a:rPr kumimoji="1" lang="en-US" altLang="zh-CN" sz="1400" b="1">
                <a:solidFill>
                  <a:schemeClr val="bg1"/>
                </a:solidFill>
                <a:ea typeface="华文中宋" pitchFamily="2" charset="-122"/>
              </a:rPr>
              <a:t>/ IT</a:t>
            </a:r>
            <a:r>
              <a:rPr kumimoji="1" lang="zh-CN" altLang="en-US" sz="1400" b="1">
                <a:solidFill>
                  <a:schemeClr val="bg1"/>
                </a:solidFill>
                <a:ea typeface="华文中宋" pitchFamily="2" charset="-122"/>
              </a:rPr>
              <a:t>战略明晰</a:t>
            </a:r>
          </a:p>
        </p:txBody>
      </p:sp>
      <p:cxnSp>
        <p:nvCxnSpPr>
          <p:cNvPr id="46110" name="AutoShape 33"/>
          <p:cNvCxnSpPr>
            <a:cxnSpLocks noChangeShapeType="1"/>
            <a:stCxn id="46087" idx="2"/>
            <a:endCxn id="46088" idx="0"/>
          </p:cNvCxnSpPr>
          <p:nvPr/>
        </p:nvCxnSpPr>
        <p:spPr bwMode="auto">
          <a:xfrm>
            <a:off x="2966889" y="1547813"/>
            <a:ext cx="0" cy="239712"/>
          </a:xfrm>
          <a:prstGeom prst="straightConnector1">
            <a:avLst/>
          </a:prstGeom>
          <a:noFill/>
          <a:ln w="9525">
            <a:solidFill>
              <a:schemeClr val="tx1"/>
            </a:solidFill>
            <a:round/>
            <a:headEnd/>
            <a:tailEnd type="triangle" w="med" len="med"/>
          </a:ln>
        </p:spPr>
      </p:cxnSp>
      <p:cxnSp>
        <p:nvCxnSpPr>
          <p:cNvPr id="46111" name="AutoShape 34"/>
          <p:cNvCxnSpPr>
            <a:cxnSpLocks noChangeShapeType="1"/>
            <a:stCxn id="46088" idx="2"/>
            <a:endCxn id="46109" idx="0"/>
          </p:cNvCxnSpPr>
          <p:nvPr/>
        </p:nvCxnSpPr>
        <p:spPr bwMode="auto">
          <a:xfrm>
            <a:off x="2966889" y="2193927"/>
            <a:ext cx="0" cy="238125"/>
          </a:xfrm>
          <a:prstGeom prst="straightConnector1">
            <a:avLst/>
          </a:prstGeom>
          <a:noFill/>
          <a:ln w="9525">
            <a:solidFill>
              <a:schemeClr val="tx1"/>
            </a:solidFill>
            <a:round/>
            <a:headEnd/>
            <a:tailEnd type="triangle" w="med" len="med"/>
          </a:ln>
        </p:spPr>
      </p:cxnSp>
      <p:sp>
        <p:nvSpPr>
          <p:cNvPr id="46112" name="Rectangle 37"/>
          <p:cNvSpPr>
            <a:spLocks noChangeArrowheads="1"/>
          </p:cNvSpPr>
          <p:nvPr/>
        </p:nvSpPr>
        <p:spPr bwMode="auto">
          <a:xfrm>
            <a:off x="7382045" y="2081213"/>
            <a:ext cx="2878937" cy="360362"/>
          </a:xfrm>
          <a:prstGeom prst="rect">
            <a:avLst/>
          </a:prstGeom>
          <a:solidFill>
            <a:srgbClr val="468EB8"/>
          </a:solidFill>
          <a:ln w="9525" algn="ctr">
            <a:noFill/>
            <a:miter lim="800000"/>
            <a:headEnd/>
            <a:tailEnd/>
          </a:ln>
        </p:spPr>
        <p:txBody>
          <a:bodyPr wrap="none" anchor="ctr"/>
          <a:lstStyle/>
          <a:p>
            <a:pPr algn="ctr"/>
            <a:r>
              <a:rPr kumimoji="1" lang="zh-CN" altLang="en-US" sz="1400" b="1">
                <a:solidFill>
                  <a:schemeClr val="bg1"/>
                </a:solidFill>
                <a:ea typeface="华文中宋" pitchFamily="2" charset="-122"/>
              </a:rPr>
              <a:t>业务流程优化</a:t>
            </a:r>
          </a:p>
        </p:txBody>
      </p:sp>
      <p:sp>
        <p:nvSpPr>
          <p:cNvPr id="46113" name="Rectangle 40"/>
          <p:cNvSpPr>
            <a:spLocks noChangeArrowheads="1"/>
          </p:cNvSpPr>
          <p:nvPr/>
        </p:nvSpPr>
        <p:spPr bwMode="auto">
          <a:xfrm>
            <a:off x="7382045" y="2614613"/>
            <a:ext cx="2878937" cy="360362"/>
          </a:xfrm>
          <a:prstGeom prst="rect">
            <a:avLst/>
          </a:prstGeom>
          <a:solidFill>
            <a:srgbClr val="468EB8"/>
          </a:solidFill>
          <a:ln w="9525" algn="ctr">
            <a:noFill/>
            <a:miter lim="800000"/>
            <a:headEnd/>
            <a:tailEnd/>
          </a:ln>
        </p:spPr>
        <p:txBody>
          <a:bodyPr wrap="none" anchor="ctr"/>
          <a:lstStyle/>
          <a:p>
            <a:pPr algn="ctr"/>
            <a:r>
              <a:rPr kumimoji="1" lang="zh-CN" altLang="en-US" sz="1400" b="1">
                <a:solidFill>
                  <a:schemeClr val="bg1"/>
                </a:solidFill>
                <a:ea typeface="华文中宋" pitchFamily="2" charset="-122"/>
              </a:rPr>
              <a:t>组织结构调整</a:t>
            </a:r>
          </a:p>
        </p:txBody>
      </p:sp>
      <p:sp>
        <p:nvSpPr>
          <p:cNvPr id="46114" name="Rectangle 43"/>
          <p:cNvSpPr>
            <a:spLocks noChangeArrowheads="1"/>
          </p:cNvSpPr>
          <p:nvPr/>
        </p:nvSpPr>
        <p:spPr bwMode="auto">
          <a:xfrm>
            <a:off x="6414555" y="1408114"/>
            <a:ext cx="902811" cy="307777"/>
          </a:xfrm>
          <a:prstGeom prst="rect">
            <a:avLst/>
          </a:prstGeom>
          <a:noFill/>
          <a:ln w="19050">
            <a:noFill/>
            <a:miter lim="800000"/>
            <a:headEnd/>
            <a:tailEnd/>
          </a:ln>
        </p:spPr>
        <p:txBody>
          <a:bodyPr wrap="none">
            <a:spAutoFit/>
          </a:bodyPr>
          <a:lstStyle/>
          <a:p>
            <a:pPr algn="ctr">
              <a:spcBef>
                <a:spcPct val="50000"/>
              </a:spcBef>
            </a:pPr>
            <a:r>
              <a:rPr kumimoji="1" lang="zh-CN" altLang="en-US" sz="1400">
                <a:solidFill>
                  <a:schemeClr val="tx2"/>
                </a:solidFill>
                <a:ea typeface="仿宋_GB2312" pitchFamily="49" charset="-122"/>
              </a:rPr>
              <a:t>运营管理</a:t>
            </a:r>
          </a:p>
        </p:txBody>
      </p:sp>
      <p:sp>
        <p:nvSpPr>
          <p:cNvPr id="46115" name="Rectangle 44"/>
          <p:cNvSpPr>
            <a:spLocks noChangeArrowheads="1"/>
          </p:cNvSpPr>
          <p:nvPr/>
        </p:nvSpPr>
        <p:spPr bwMode="auto">
          <a:xfrm>
            <a:off x="6480836" y="2992439"/>
            <a:ext cx="702435" cy="307777"/>
          </a:xfrm>
          <a:prstGeom prst="rect">
            <a:avLst/>
          </a:prstGeom>
          <a:noFill/>
          <a:ln w="19050">
            <a:noFill/>
            <a:miter lim="800000"/>
            <a:headEnd/>
            <a:tailEnd/>
          </a:ln>
        </p:spPr>
        <p:txBody>
          <a:bodyPr wrap="none">
            <a:spAutoFit/>
          </a:bodyPr>
          <a:lstStyle/>
          <a:p>
            <a:pPr algn="ctr">
              <a:spcBef>
                <a:spcPct val="50000"/>
              </a:spcBef>
            </a:pPr>
            <a:r>
              <a:rPr kumimoji="1" lang="en-US" altLang="zh-CN" sz="1400">
                <a:solidFill>
                  <a:schemeClr val="tx2"/>
                </a:solidFill>
                <a:ea typeface="仿宋_GB2312" pitchFamily="49" charset="-122"/>
              </a:rPr>
              <a:t>IT</a:t>
            </a:r>
            <a:r>
              <a:rPr kumimoji="1" lang="zh-CN" altLang="en-US" sz="1400">
                <a:solidFill>
                  <a:schemeClr val="tx2"/>
                </a:solidFill>
                <a:ea typeface="仿宋_GB2312" pitchFamily="49" charset="-122"/>
              </a:rPr>
              <a:t>管理</a:t>
            </a:r>
          </a:p>
        </p:txBody>
      </p:sp>
      <p:sp>
        <p:nvSpPr>
          <p:cNvPr id="46116" name="Rectangle 45"/>
          <p:cNvSpPr>
            <a:spLocks noChangeArrowheads="1"/>
          </p:cNvSpPr>
          <p:nvPr/>
        </p:nvSpPr>
        <p:spPr bwMode="auto">
          <a:xfrm>
            <a:off x="7382045" y="5387975"/>
            <a:ext cx="2878937" cy="406400"/>
          </a:xfrm>
          <a:prstGeom prst="rect">
            <a:avLst/>
          </a:prstGeom>
          <a:solidFill>
            <a:srgbClr val="468EB8"/>
          </a:solidFill>
          <a:ln w="9525" algn="ctr">
            <a:noFill/>
            <a:miter lim="800000"/>
            <a:headEnd/>
            <a:tailEnd/>
          </a:ln>
        </p:spPr>
        <p:txBody>
          <a:bodyPr wrap="none" anchor="ctr"/>
          <a:lstStyle/>
          <a:p>
            <a:pPr algn="ctr"/>
            <a:r>
              <a:rPr kumimoji="1" lang="zh-CN" altLang="en-US" sz="1400" b="1">
                <a:solidFill>
                  <a:schemeClr val="bg1"/>
                </a:solidFill>
                <a:ea typeface="华文中宋" pitchFamily="2" charset="-122"/>
              </a:rPr>
              <a:t>信息化实施计划与指导方案</a:t>
            </a:r>
          </a:p>
        </p:txBody>
      </p:sp>
      <p:cxnSp>
        <p:nvCxnSpPr>
          <p:cNvPr id="46117" name="AutoShape 46"/>
          <p:cNvCxnSpPr>
            <a:cxnSpLocks noChangeShapeType="1"/>
          </p:cNvCxnSpPr>
          <p:nvPr/>
        </p:nvCxnSpPr>
        <p:spPr bwMode="auto">
          <a:xfrm rot="10800000" flipH="1">
            <a:off x="7364453" y="1728788"/>
            <a:ext cx="1955" cy="1600200"/>
          </a:xfrm>
          <a:prstGeom prst="bentConnector3">
            <a:avLst>
              <a:gd name="adj1" fmla="val -49200014"/>
            </a:avLst>
          </a:prstGeom>
          <a:noFill/>
          <a:ln w="9525">
            <a:solidFill>
              <a:schemeClr val="tx1"/>
            </a:solidFill>
            <a:miter lim="800000"/>
            <a:headEnd type="triangle" w="med" len="med"/>
            <a:tailEnd type="triangle" w="med" len="med"/>
          </a:ln>
        </p:spPr>
      </p:cxnSp>
      <p:cxnSp>
        <p:nvCxnSpPr>
          <p:cNvPr id="46119" name="AutoShape 48"/>
          <p:cNvCxnSpPr>
            <a:cxnSpLocks noChangeShapeType="1"/>
            <a:stCxn id="46094" idx="2"/>
            <a:endCxn id="46112" idx="0"/>
          </p:cNvCxnSpPr>
          <p:nvPr/>
        </p:nvCxnSpPr>
        <p:spPr bwMode="auto">
          <a:xfrm>
            <a:off x="8146241" y="1908175"/>
            <a:ext cx="0" cy="173038"/>
          </a:xfrm>
          <a:prstGeom prst="straightConnector1">
            <a:avLst/>
          </a:prstGeom>
          <a:noFill/>
          <a:ln w="9525">
            <a:solidFill>
              <a:schemeClr val="tx1"/>
            </a:solidFill>
            <a:round/>
            <a:headEnd/>
            <a:tailEnd type="triangle" w="med" len="med"/>
          </a:ln>
        </p:spPr>
      </p:cxnSp>
      <p:cxnSp>
        <p:nvCxnSpPr>
          <p:cNvPr id="46120" name="AutoShape 49"/>
          <p:cNvCxnSpPr>
            <a:cxnSpLocks noChangeShapeType="1"/>
            <a:stCxn id="46112" idx="2"/>
            <a:endCxn id="46113" idx="0"/>
          </p:cNvCxnSpPr>
          <p:nvPr/>
        </p:nvCxnSpPr>
        <p:spPr bwMode="auto">
          <a:xfrm>
            <a:off x="8146241" y="2441575"/>
            <a:ext cx="0" cy="173038"/>
          </a:xfrm>
          <a:prstGeom prst="straightConnector1">
            <a:avLst/>
          </a:prstGeom>
          <a:noFill/>
          <a:ln w="9525">
            <a:solidFill>
              <a:schemeClr val="tx1"/>
            </a:solidFill>
            <a:round/>
            <a:headEnd/>
            <a:tailEnd type="triangle" w="med" len="med"/>
          </a:ln>
        </p:spPr>
      </p:cxnSp>
      <p:sp>
        <p:nvSpPr>
          <p:cNvPr id="46121" name="Rectangle 27"/>
          <p:cNvSpPr>
            <a:spLocks noChangeArrowheads="1"/>
          </p:cNvSpPr>
          <p:nvPr/>
        </p:nvSpPr>
        <p:spPr bwMode="auto">
          <a:xfrm>
            <a:off x="7376180" y="4144963"/>
            <a:ext cx="2878939" cy="406400"/>
          </a:xfrm>
          <a:prstGeom prst="rect">
            <a:avLst/>
          </a:prstGeom>
          <a:solidFill>
            <a:srgbClr val="468EB8"/>
          </a:solidFill>
          <a:ln w="9525" algn="ctr">
            <a:noFill/>
            <a:miter lim="800000"/>
            <a:headEnd/>
            <a:tailEnd/>
          </a:ln>
        </p:spPr>
        <p:txBody>
          <a:bodyPr wrap="none" anchor="ctr"/>
          <a:lstStyle/>
          <a:p>
            <a:pPr algn="ctr"/>
            <a:r>
              <a:rPr kumimoji="1" lang="en-US" altLang="zh-CN" sz="1400" b="1">
                <a:solidFill>
                  <a:schemeClr val="bg1"/>
                </a:solidFill>
                <a:ea typeface="华文中宋" pitchFamily="2" charset="-122"/>
              </a:rPr>
              <a:t>IT</a:t>
            </a:r>
            <a:r>
              <a:rPr kumimoji="1" lang="zh-CN" altLang="en-US" sz="1400" b="1">
                <a:solidFill>
                  <a:schemeClr val="bg1"/>
                </a:solidFill>
                <a:ea typeface="华文中宋" pitchFamily="2" charset="-122"/>
              </a:rPr>
              <a:t>管理体系 </a:t>
            </a:r>
            <a:r>
              <a:rPr kumimoji="1" lang="en-US" altLang="zh-CN" sz="1400" b="1">
                <a:solidFill>
                  <a:schemeClr val="bg1"/>
                </a:solidFill>
                <a:ea typeface="华文中宋" pitchFamily="2" charset="-122"/>
              </a:rPr>
              <a:t>/</a:t>
            </a:r>
            <a:r>
              <a:rPr kumimoji="1" lang="zh-CN" altLang="en-US" sz="1400" b="1">
                <a:solidFill>
                  <a:schemeClr val="bg1"/>
                </a:solidFill>
                <a:ea typeface="华文中宋" pitchFamily="2" charset="-122"/>
              </a:rPr>
              <a:t>运维体系</a:t>
            </a:r>
          </a:p>
        </p:txBody>
      </p:sp>
      <p:cxnSp>
        <p:nvCxnSpPr>
          <p:cNvPr id="46122" name="AutoShape 25"/>
          <p:cNvCxnSpPr>
            <a:cxnSpLocks noChangeShapeType="1"/>
            <a:stCxn id="46121" idx="2"/>
            <a:endCxn id="46105" idx="0"/>
          </p:cNvCxnSpPr>
          <p:nvPr/>
        </p:nvCxnSpPr>
        <p:spPr bwMode="auto">
          <a:xfrm>
            <a:off x="8816627" y="4551365"/>
            <a:ext cx="5863" cy="193675"/>
          </a:xfrm>
          <a:prstGeom prst="straightConnector1">
            <a:avLst/>
          </a:prstGeom>
          <a:noFill/>
          <a:ln w="9525">
            <a:solidFill>
              <a:schemeClr val="tx1"/>
            </a:solidFill>
            <a:round/>
            <a:headEnd/>
            <a:tailEnd type="triangle" w="med" len="med"/>
          </a:ln>
        </p:spPr>
      </p:cxnSp>
    </p:spTree>
    <p:extLst>
      <p:ext uri="{BB962C8B-B14F-4D97-AF65-F5344CB8AC3E}">
        <p14:creationId xmlns:p14="http://schemas.microsoft.com/office/powerpoint/2010/main" val="417702726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idx="4294967295"/>
          </p:nvPr>
        </p:nvSpPr>
        <p:spPr>
          <a:xfrm>
            <a:off x="46909" y="88902"/>
            <a:ext cx="11545071" cy="620713"/>
          </a:xfrm>
          <a:prstGeom prst="rect">
            <a:avLst/>
          </a:prstGeom>
        </p:spPr>
        <p:txBody>
          <a:bodyPr lIns="91440" tIns="45720" rIns="91440" bIns="45720" anchor="ctr"/>
          <a:lstStyle/>
          <a:p>
            <a:pPr>
              <a:defRPr/>
            </a:pPr>
            <a:r>
              <a:rPr lang="en-US" altLang="zh-CN" sz="3000" b="1" dirty="0">
                <a:solidFill>
                  <a:schemeClr val="bg1"/>
                </a:solidFill>
                <a:effectLst>
                  <a:outerShdw blurRad="38100" dist="38100" dir="2700000" algn="tl">
                    <a:srgbClr val="000000">
                      <a:alpha val="43137"/>
                    </a:srgbClr>
                  </a:outerShdw>
                </a:effectLst>
                <a:latin typeface="+mj-ea"/>
              </a:rPr>
              <a:t>IT</a:t>
            </a:r>
            <a:r>
              <a:rPr lang="zh-CN" altLang="en-US" sz="3000" b="1" dirty="0">
                <a:solidFill>
                  <a:schemeClr val="bg1"/>
                </a:solidFill>
                <a:effectLst>
                  <a:outerShdw blurRad="38100" dist="38100" dir="2700000" algn="tl">
                    <a:srgbClr val="000000">
                      <a:alpha val="43137"/>
                    </a:srgbClr>
                  </a:outerShdw>
                </a:effectLst>
                <a:latin typeface="+mj-ea"/>
              </a:rPr>
              <a:t>规划咨询项目四个阶段工作分解</a:t>
            </a:r>
          </a:p>
        </p:txBody>
      </p:sp>
      <p:pic>
        <p:nvPicPr>
          <p:cNvPr id="47107" name="Picture 44"/>
          <p:cNvPicPr>
            <a:picLocks noChangeAspect="1" noChangeArrowheads="1"/>
          </p:cNvPicPr>
          <p:nvPr/>
        </p:nvPicPr>
        <p:blipFill>
          <a:blip r:embed="rId2"/>
          <a:srcRect/>
          <a:stretch>
            <a:fillRect/>
          </a:stretch>
        </p:blipFill>
        <p:spPr bwMode="auto">
          <a:xfrm>
            <a:off x="392851" y="700391"/>
            <a:ext cx="11480572" cy="6050605"/>
          </a:xfrm>
          <a:prstGeom prst="rect">
            <a:avLst/>
          </a:prstGeom>
          <a:noFill/>
          <a:ln w="9525">
            <a:noFill/>
            <a:miter lim="800000"/>
            <a:headEnd/>
            <a:tailEnd/>
          </a:ln>
        </p:spPr>
      </p:pic>
    </p:spTree>
    <p:extLst>
      <p:ext uri="{BB962C8B-B14F-4D97-AF65-F5344CB8AC3E}">
        <p14:creationId xmlns:p14="http://schemas.microsoft.com/office/powerpoint/2010/main" val="284600298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TextBox 9"/>
          <p:cNvSpPr txBox="1">
            <a:spLocks noChangeArrowheads="1"/>
          </p:cNvSpPr>
          <p:nvPr/>
        </p:nvSpPr>
        <p:spPr bwMode="auto">
          <a:xfrm>
            <a:off x="127041" y="95250"/>
            <a:ext cx="9905267" cy="579438"/>
          </a:xfrm>
          <a:prstGeom prst="rect">
            <a:avLst/>
          </a:prstGeom>
          <a:noFill/>
          <a:ln w="9525" algn="ctr">
            <a:noFill/>
            <a:miter lim="800000"/>
            <a:headEnd/>
            <a:tailEnd/>
          </a:ln>
          <a:effectLst/>
        </p:spPr>
        <p:txBody>
          <a:bodyPr anchor="ctr"/>
          <a:lstStyle/>
          <a:p>
            <a:pPr eaLnBrk="0" hangingPunct="0">
              <a:defRPr/>
            </a:pPr>
            <a:r>
              <a:rPr lang="zh-CN" altLang="en-US" sz="3000" b="1" dirty="0">
                <a:solidFill>
                  <a:schemeClr val="bg1"/>
                </a:solidFill>
                <a:effectLst>
                  <a:outerShdw blurRad="38100" dist="38100" dir="2700000" algn="tl">
                    <a:srgbClr val="000000">
                      <a:alpha val="43137"/>
                    </a:srgbClr>
                  </a:outerShdw>
                </a:effectLst>
                <a:latin typeface="+mj-ea"/>
                <a:ea typeface="+mj-ea"/>
              </a:rPr>
              <a:t> </a:t>
            </a:r>
            <a:r>
              <a:rPr lang="en-US" altLang="zh-CN" sz="3000" b="1" dirty="0">
                <a:solidFill>
                  <a:schemeClr val="bg1"/>
                </a:solidFill>
                <a:effectLst>
                  <a:outerShdw blurRad="38100" dist="38100" dir="2700000" algn="tl">
                    <a:srgbClr val="000000">
                      <a:alpha val="43137"/>
                    </a:srgbClr>
                  </a:outerShdw>
                </a:effectLst>
                <a:latin typeface="+mj-ea"/>
                <a:ea typeface="+mj-ea"/>
              </a:rPr>
              <a:t>IT</a:t>
            </a:r>
            <a:r>
              <a:rPr lang="zh-CN" altLang="en-US" sz="3000" b="1" dirty="0">
                <a:solidFill>
                  <a:schemeClr val="bg1"/>
                </a:solidFill>
                <a:effectLst>
                  <a:outerShdw blurRad="38100" dist="38100" dir="2700000" algn="tl">
                    <a:srgbClr val="000000">
                      <a:alpha val="43137"/>
                    </a:srgbClr>
                  </a:outerShdw>
                </a:effectLst>
                <a:latin typeface="+mj-ea"/>
                <a:ea typeface="+mj-ea"/>
              </a:rPr>
              <a:t>规划服务项目的六级服务内容</a:t>
            </a:r>
          </a:p>
        </p:txBody>
      </p:sp>
      <p:sp>
        <p:nvSpPr>
          <p:cNvPr id="48131" name="Rectangle 3"/>
          <p:cNvSpPr>
            <a:spLocks noChangeArrowheads="1"/>
          </p:cNvSpPr>
          <p:nvPr/>
        </p:nvSpPr>
        <p:spPr bwMode="auto">
          <a:xfrm>
            <a:off x="596115" y="4756152"/>
            <a:ext cx="1194183" cy="1247775"/>
          </a:xfrm>
          <a:prstGeom prst="rect">
            <a:avLst/>
          </a:prstGeom>
          <a:solidFill>
            <a:srgbClr val="99FFCC"/>
          </a:solidFill>
          <a:ln w="9525">
            <a:solidFill>
              <a:schemeClr val="tx1"/>
            </a:solidFill>
            <a:miter lim="800000"/>
            <a:headEnd/>
            <a:tailEnd/>
          </a:ln>
        </p:spPr>
        <p:txBody>
          <a:bodyPr wrap="none" anchor="ctr"/>
          <a:lstStyle/>
          <a:p>
            <a:pPr algn="ctr"/>
            <a:r>
              <a:rPr lang="en-US" altLang="zh-CN" sz="1400">
                <a:ea typeface="宋体" pitchFamily="2" charset="-122"/>
              </a:rPr>
              <a:t>IT</a:t>
            </a:r>
            <a:r>
              <a:rPr lang="zh-CN" altLang="en-US" sz="1400">
                <a:ea typeface="宋体" pitchFamily="2" charset="-122"/>
              </a:rPr>
              <a:t>现状</a:t>
            </a:r>
          </a:p>
          <a:p>
            <a:pPr algn="ctr"/>
            <a:r>
              <a:rPr lang="en-US" altLang="zh-CN" sz="1400">
                <a:ea typeface="宋体" pitchFamily="2" charset="-122"/>
              </a:rPr>
              <a:t>IT</a:t>
            </a:r>
            <a:r>
              <a:rPr lang="zh-CN" altLang="en-US" sz="1400">
                <a:ea typeface="宋体" pitchFamily="2" charset="-122"/>
              </a:rPr>
              <a:t>愿景目标</a:t>
            </a:r>
          </a:p>
          <a:p>
            <a:pPr algn="ctr"/>
            <a:r>
              <a:rPr lang="zh-CN" altLang="en-US" sz="1400">
                <a:ea typeface="宋体" pitchFamily="2" charset="-122"/>
              </a:rPr>
              <a:t>总体蓝图</a:t>
            </a:r>
          </a:p>
          <a:p>
            <a:pPr algn="ctr"/>
            <a:r>
              <a:rPr lang="zh-CN" altLang="en-US" sz="1400">
                <a:ea typeface="宋体" pitchFamily="2" charset="-122"/>
              </a:rPr>
              <a:t>实施规划</a:t>
            </a:r>
          </a:p>
          <a:p>
            <a:pPr algn="ctr"/>
            <a:r>
              <a:rPr lang="zh-CN" altLang="en-US" sz="1400">
                <a:ea typeface="宋体" pitchFamily="2" charset="-122"/>
              </a:rPr>
              <a:t>投资预算</a:t>
            </a:r>
          </a:p>
        </p:txBody>
      </p:sp>
      <p:sp>
        <p:nvSpPr>
          <p:cNvPr id="48132" name="Rectangle 4"/>
          <p:cNvSpPr>
            <a:spLocks noChangeArrowheads="1"/>
          </p:cNvSpPr>
          <p:nvPr/>
        </p:nvSpPr>
        <p:spPr bwMode="auto">
          <a:xfrm>
            <a:off x="1841114" y="4060825"/>
            <a:ext cx="1268453" cy="1943100"/>
          </a:xfrm>
          <a:prstGeom prst="rect">
            <a:avLst/>
          </a:prstGeom>
          <a:solidFill>
            <a:srgbClr val="99FFCC"/>
          </a:solidFill>
          <a:ln w="9525">
            <a:solidFill>
              <a:schemeClr val="tx1"/>
            </a:solidFill>
            <a:miter lim="800000"/>
            <a:headEnd/>
            <a:tailEnd/>
          </a:ln>
        </p:spPr>
        <p:txBody>
          <a:bodyPr wrap="none" anchor="b" anchorCtr="1"/>
          <a:lstStyle/>
          <a:p>
            <a:pPr algn="ctr"/>
            <a:r>
              <a:rPr lang="en-US" altLang="zh-CN" sz="1400">
                <a:solidFill>
                  <a:srgbClr val="FF3300"/>
                </a:solidFill>
                <a:ea typeface="宋体" pitchFamily="2" charset="-122"/>
              </a:rPr>
              <a:t>IT</a:t>
            </a:r>
            <a:r>
              <a:rPr lang="zh-CN" altLang="en-US" sz="1400">
                <a:solidFill>
                  <a:srgbClr val="FF3300"/>
                </a:solidFill>
                <a:ea typeface="宋体" pitchFamily="2" charset="-122"/>
              </a:rPr>
              <a:t>需求</a:t>
            </a:r>
          </a:p>
          <a:p>
            <a:pPr algn="ctr"/>
            <a:r>
              <a:rPr lang="en-US" altLang="zh-CN" sz="1400">
                <a:ea typeface="宋体" pitchFamily="2" charset="-122"/>
              </a:rPr>
              <a:t>IT</a:t>
            </a:r>
            <a:r>
              <a:rPr lang="zh-CN" altLang="en-US" sz="1400">
                <a:ea typeface="宋体" pitchFamily="2" charset="-122"/>
              </a:rPr>
              <a:t>现状</a:t>
            </a:r>
          </a:p>
          <a:p>
            <a:pPr algn="ctr"/>
            <a:r>
              <a:rPr lang="en-US" altLang="zh-CN" sz="1400">
                <a:ea typeface="宋体" pitchFamily="2" charset="-122"/>
              </a:rPr>
              <a:t>IT</a:t>
            </a:r>
            <a:r>
              <a:rPr lang="zh-CN" altLang="en-US" sz="1400">
                <a:ea typeface="宋体" pitchFamily="2" charset="-122"/>
              </a:rPr>
              <a:t>愿景目标</a:t>
            </a:r>
          </a:p>
          <a:p>
            <a:pPr algn="ctr"/>
            <a:r>
              <a:rPr lang="zh-CN" altLang="en-US" sz="1400">
                <a:ea typeface="宋体" pitchFamily="2" charset="-122"/>
              </a:rPr>
              <a:t>总体蓝图</a:t>
            </a:r>
          </a:p>
          <a:p>
            <a:pPr algn="ctr"/>
            <a:r>
              <a:rPr lang="en-US" altLang="zh-CN" sz="1400">
                <a:solidFill>
                  <a:srgbClr val="FF3300"/>
                </a:solidFill>
                <a:ea typeface="宋体" pitchFamily="2" charset="-122"/>
              </a:rPr>
              <a:t>IT</a:t>
            </a:r>
            <a:r>
              <a:rPr lang="zh-CN" altLang="en-US" sz="1400">
                <a:solidFill>
                  <a:srgbClr val="FF3300"/>
                </a:solidFill>
                <a:ea typeface="宋体" pitchFamily="2" charset="-122"/>
              </a:rPr>
              <a:t>应用架构</a:t>
            </a:r>
          </a:p>
          <a:p>
            <a:pPr algn="ctr"/>
            <a:r>
              <a:rPr lang="zh-CN" altLang="en-US" sz="1400">
                <a:ea typeface="宋体" pitchFamily="2" charset="-122"/>
              </a:rPr>
              <a:t>实施规划</a:t>
            </a:r>
          </a:p>
          <a:p>
            <a:pPr algn="ctr"/>
            <a:r>
              <a:rPr lang="zh-CN" altLang="en-US" sz="1400">
                <a:ea typeface="宋体" pitchFamily="2" charset="-122"/>
              </a:rPr>
              <a:t>投资预算</a:t>
            </a:r>
          </a:p>
          <a:p>
            <a:pPr algn="ctr"/>
            <a:r>
              <a:rPr lang="zh-CN" altLang="en-US" sz="1400">
                <a:solidFill>
                  <a:srgbClr val="FF3300"/>
                </a:solidFill>
                <a:ea typeface="宋体" pitchFamily="2" charset="-122"/>
              </a:rPr>
              <a:t>辅助选型</a:t>
            </a:r>
          </a:p>
        </p:txBody>
      </p:sp>
      <p:sp>
        <p:nvSpPr>
          <p:cNvPr id="48133" name="Rectangle 5"/>
          <p:cNvSpPr>
            <a:spLocks noChangeArrowheads="1"/>
          </p:cNvSpPr>
          <p:nvPr/>
        </p:nvSpPr>
        <p:spPr bwMode="auto">
          <a:xfrm>
            <a:off x="3168202" y="3297240"/>
            <a:ext cx="1268452" cy="2706687"/>
          </a:xfrm>
          <a:prstGeom prst="rect">
            <a:avLst/>
          </a:prstGeom>
          <a:solidFill>
            <a:srgbClr val="99FFCC"/>
          </a:solidFill>
          <a:ln w="9525">
            <a:solidFill>
              <a:schemeClr val="tx1"/>
            </a:solidFill>
            <a:miter lim="800000"/>
            <a:headEnd/>
            <a:tailEnd/>
          </a:ln>
        </p:spPr>
        <p:txBody>
          <a:bodyPr wrap="none" anchor="b" anchorCtr="1"/>
          <a:lstStyle/>
          <a:p>
            <a:pPr algn="ctr"/>
            <a:r>
              <a:rPr lang="en-US" altLang="zh-CN" sz="1400">
                <a:ea typeface="宋体" pitchFamily="2" charset="-122"/>
              </a:rPr>
              <a:t>IT</a:t>
            </a:r>
            <a:r>
              <a:rPr lang="zh-CN" altLang="en-US" sz="1400">
                <a:ea typeface="宋体" pitchFamily="2" charset="-122"/>
              </a:rPr>
              <a:t>现状</a:t>
            </a:r>
          </a:p>
          <a:p>
            <a:pPr algn="ctr"/>
            <a:r>
              <a:rPr lang="en-US" altLang="zh-CN" sz="1400">
                <a:ea typeface="宋体" pitchFamily="2" charset="-122"/>
              </a:rPr>
              <a:t>IT</a:t>
            </a:r>
            <a:r>
              <a:rPr lang="zh-CN" altLang="en-US" sz="1400">
                <a:ea typeface="宋体" pitchFamily="2" charset="-122"/>
              </a:rPr>
              <a:t>需求</a:t>
            </a:r>
          </a:p>
          <a:p>
            <a:pPr algn="ctr"/>
            <a:r>
              <a:rPr lang="en-US" altLang="zh-CN" sz="1400">
                <a:ea typeface="宋体" pitchFamily="2" charset="-122"/>
              </a:rPr>
              <a:t>IT</a:t>
            </a:r>
            <a:r>
              <a:rPr lang="zh-CN" altLang="en-US" sz="1400">
                <a:ea typeface="宋体" pitchFamily="2" charset="-122"/>
              </a:rPr>
              <a:t>愿景目标</a:t>
            </a:r>
          </a:p>
          <a:p>
            <a:pPr algn="ctr"/>
            <a:r>
              <a:rPr lang="zh-CN" altLang="en-US" sz="1400">
                <a:ea typeface="宋体" pitchFamily="2" charset="-122"/>
              </a:rPr>
              <a:t>总体蓝图</a:t>
            </a:r>
          </a:p>
          <a:p>
            <a:pPr algn="ctr"/>
            <a:r>
              <a:rPr lang="en-US" altLang="zh-CN" sz="1400">
                <a:ea typeface="宋体" pitchFamily="2" charset="-122"/>
              </a:rPr>
              <a:t>IT</a:t>
            </a:r>
            <a:r>
              <a:rPr lang="zh-CN" altLang="en-US" sz="1400">
                <a:ea typeface="宋体" pitchFamily="2" charset="-122"/>
              </a:rPr>
              <a:t>应用架构</a:t>
            </a:r>
          </a:p>
          <a:p>
            <a:pPr algn="ctr"/>
            <a:r>
              <a:rPr lang="en-US" altLang="zh-CN" sz="1400">
                <a:solidFill>
                  <a:srgbClr val="FF3300"/>
                </a:solidFill>
                <a:ea typeface="宋体" pitchFamily="2" charset="-122"/>
              </a:rPr>
              <a:t>IT</a:t>
            </a:r>
            <a:r>
              <a:rPr lang="zh-CN" altLang="en-US" sz="1400">
                <a:solidFill>
                  <a:srgbClr val="FF3300"/>
                </a:solidFill>
                <a:ea typeface="宋体" pitchFamily="2" charset="-122"/>
              </a:rPr>
              <a:t>信息架构</a:t>
            </a:r>
          </a:p>
          <a:p>
            <a:pPr algn="ctr"/>
            <a:r>
              <a:rPr lang="en-US" altLang="zh-CN" sz="1400">
                <a:solidFill>
                  <a:srgbClr val="FF3300"/>
                </a:solidFill>
                <a:ea typeface="宋体" pitchFamily="2" charset="-122"/>
              </a:rPr>
              <a:t>IT</a:t>
            </a:r>
            <a:r>
              <a:rPr lang="zh-CN" altLang="en-US" sz="1400">
                <a:solidFill>
                  <a:srgbClr val="FF3300"/>
                </a:solidFill>
                <a:ea typeface="宋体" pitchFamily="2" charset="-122"/>
              </a:rPr>
              <a:t>技术架构</a:t>
            </a:r>
          </a:p>
          <a:p>
            <a:pPr algn="ctr"/>
            <a:r>
              <a:rPr lang="en-US" altLang="zh-CN" sz="1400">
                <a:solidFill>
                  <a:srgbClr val="FF3300"/>
                </a:solidFill>
                <a:ea typeface="宋体" pitchFamily="2" charset="-122"/>
              </a:rPr>
              <a:t>IT</a:t>
            </a:r>
            <a:r>
              <a:rPr lang="zh-CN" altLang="en-US" sz="1400">
                <a:solidFill>
                  <a:srgbClr val="FF3300"/>
                </a:solidFill>
                <a:ea typeface="宋体" pitchFamily="2" charset="-122"/>
              </a:rPr>
              <a:t>基础架构</a:t>
            </a:r>
          </a:p>
          <a:p>
            <a:pPr algn="ctr"/>
            <a:r>
              <a:rPr lang="zh-CN" altLang="en-US" sz="1400">
                <a:ea typeface="宋体" pitchFamily="2" charset="-122"/>
              </a:rPr>
              <a:t>实施规划</a:t>
            </a:r>
          </a:p>
          <a:p>
            <a:pPr algn="ctr"/>
            <a:r>
              <a:rPr lang="zh-CN" altLang="en-US" sz="1400">
                <a:ea typeface="宋体" pitchFamily="2" charset="-122"/>
              </a:rPr>
              <a:t>投资预算</a:t>
            </a:r>
          </a:p>
          <a:p>
            <a:pPr algn="ctr"/>
            <a:r>
              <a:rPr lang="zh-CN" altLang="en-US" sz="1400">
                <a:ea typeface="宋体" pitchFamily="2" charset="-122"/>
              </a:rPr>
              <a:t>辅助选型</a:t>
            </a:r>
          </a:p>
        </p:txBody>
      </p:sp>
      <p:sp>
        <p:nvSpPr>
          <p:cNvPr id="48134" name="Rectangle 6"/>
          <p:cNvSpPr>
            <a:spLocks noChangeArrowheads="1"/>
          </p:cNvSpPr>
          <p:nvPr/>
        </p:nvSpPr>
        <p:spPr bwMode="auto">
          <a:xfrm>
            <a:off x="4499196" y="2533652"/>
            <a:ext cx="1340768" cy="3470275"/>
          </a:xfrm>
          <a:prstGeom prst="rect">
            <a:avLst/>
          </a:prstGeom>
          <a:solidFill>
            <a:srgbClr val="99FFCC"/>
          </a:solidFill>
          <a:ln w="9525">
            <a:solidFill>
              <a:schemeClr val="tx1"/>
            </a:solidFill>
            <a:miter lim="800000"/>
            <a:headEnd/>
            <a:tailEnd/>
          </a:ln>
        </p:spPr>
        <p:txBody>
          <a:bodyPr wrap="none" anchor="b" anchorCtr="1"/>
          <a:lstStyle/>
          <a:p>
            <a:pPr algn="ctr"/>
            <a:r>
              <a:rPr lang="zh-CN" altLang="en-US" sz="1400">
                <a:solidFill>
                  <a:srgbClr val="FF3300"/>
                </a:solidFill>
                <a:ea typeface="宋体" pitchFamily="2" charset="-122"/>
              </a:rPr>
              <a:t>管理诊断</a:t>
            </a:r>
          </a:p>
          <a:p>
            <a:pPr algn="ctr"/>
            <a:r>
              <a:rPr lang="zh-CN" altLang="en-US" sz="1400">
                <a:solidFill>
                  <a:srgbClr val="FF3300"/>
                </a:solidFill>
                <a:ea typeface="宋体" pitchFamily="2" charset="-122"/>
              </a:rPr>
              <a:t>战略明晰</a:t>
            </a:r>
          </a:p>
          <a:p>
            <a:pPr algn="ctr"/>
            <a:r>
              <a:rPr lang="zh-CN" altLang="en-US" sz="1400">
                <a:solidFill>
                  <a:srgbClr val="FF3300"/>
                </a:solidFill>
                <a:ea typeface="宋体" pitchFamily="2" charset="-122"/>
              </a:rPr>
              <a:t>流程优化</a:t>
            </a:r>
          </a:p>
          <a:p>
            <a:pPr algn="ctr"/>
            <a:r>
              <a:rPr lang="zh-CN" altLang="en-US" sz="1400">
                <a:solidFill>
                  <a:srgbClr val="FF3300"/>
                </a:solidFill>
                <a:ea typeface="宋体" pitchFamily="2" charset="-122"/>
              </a:rPr>
              <a:t>组织调整</a:t>
            </a:r>
          </a:p>
          <a:p>
            <a:pPr algn="ctr"/>
            <a:r>
              <a:rPr lang="en-US" altLang="zh-CN" sz="1400">
                <a:ea typeface="宋体" pitchFamily="2" charset="-122"/>
              </a:rPr>
              <a:t>IT</a:t>
            </a:r>
            <a:r>
              <a:rPr lang="zh-CN" altLang="en-US" sz="1400">
                <a:ea typeface="宋体" pitchFamily="2" charset="-122"/>
              </a:rPr>
              <a:t>现状</a:t>
            </a:r>
          </a:p>
          <a:p>
            <a:pPr algn="ctr"/>
            <a:r>
              <a:rPr lang="en-US" altLang="zh-CN" sz="1400">
                <a:ea typeface="宋体" pitchFamily="2" charset="-122"/>
              </a:rPr>
              <a:t>IT</a:t>
            </a:r>
            <a:r>
              <a:rPr lang="zh-CN" altLang="en-US" sz="1400">
                <a:ea typeface="宋体" pitchFamily="2" charset="-122"/>
              </a:rPr>
              <a:t>需求</a:t>
            </a:r>
          </a:p>
          <a:p>
            <a:pPr algn="ctr"/>
            <a:r>
              <a:rPr lang="en-US" altLang="zh-CN" sz="1400">
                <a:ea typeface="宋体" pitchFamily="2" charset="-122"/>
              </a:rPr>
              <a:t>IT</a:t>
            </a:r>
            <a:r>
              <a:rPr lang="zh-CN" altLang="en-US" sz="1400">
                <a:ea typeface="宋体" pitchFamily="2" charset="-122"/>
              </a:rPr>
              <a:t>愿景目标</a:t>
            </a:r>
          </a:p>
          <a:p>
            <a:pPr algn="ctr"/>
            <a:r>
              <a:rPr lang="zh-CN" altLang="en-US" sz="1400">
                <a:ea typeface="宋体" pitchFamily="2" charset="-122"/>
              </a:rPr>
              <a:t>总体蓝图</a:t>
            </a:r>
          </a:p>
          <a:p>
            <a:pPr algn="ctr"/>
            <a:r>
              <a:rPr lang="en-US" altLang="zh-CN" sz="1400">
                <a:ea typeface="宋体" pitchFamily="2" charset="-122"/>
              </a:rPr>
              <a:t>IT</a:t>
            </a:r>
            <a:r>
              <a:rPr lang="zh-CN" altLang="en-US" sz="1400">
                <a:ea typeface="宋体" pitchFamily="2" charset="-122"/>
              </a:rPr>
              <a:t>应用架构</a:t>
            </a:r>
          </a:p>
          <a:p>
            <a:pPr algn="ctr"/>
            <a:r>
              <a:rPr lang="en-US" altLang="zh-CN" sz="1400">
                <a:ea typeface="宋体" pitchFamily="2" charset="-122"/>
              </a:rPr>
              <a:t>IT</a:t>
            </a:r>
            <a:r>
              <a:rPr lang="zh-CN" altLang="en-US" sz="1400">
                <a:ea typeface="宋体" pitchFamily="2" charset="-122"/>
              </a:rPr>
              <a:t>信息架构</a:t>
            </a:r>
          </a:p>
          <a:p>
            <a:pPr algn="ctr"/>
            <a:r>
              <a:rPr lang="en-US" altLang="zh-CN" sz="1400">
                <a:ea typeface="宋体" pitchFamily="2" charset="-122"/>
              </a:rPr>
              <a:t>IT</a:t>
            </a:r>
            <a:r>
              <a:rPr lang="zh-CN" altLang="en-US" sz="1400">
                <a:ea typeface="宋体" pitchFamily="2" charset="-122"/>
              </a:rPr>
              <a:t>技术架构</a:t>
            </a:r>
          </a:p>
          <a:p>
            <a:pPr algn="ctr"/>
            <a:r>
              <a:rPr lang="en-US" altLang="zh-CN" sz="1400">
                <a:ea typeface="宋体" pitchFamily="2" charset="-122"/>
              </a:rPr>
              <a:t>IT</a:t>
            </a:r>
            <a:r>
              <a:rPr lang="zh-CN" altLang="en-US" sz="1400">
                <a:ea typeface="宋体" pitchFamily="2" charset="-122"/>
              </a:rPr>
              <a:t>基础架构</a:t>
            </a:r>
          </a:p>
          <a:p>
            <a:pPr algn="ctr"/>
            <a:r>
              <a:rPr lang="zh-CN" altLang="en-US" sz="1400">
                <a:ea typeface="宋体" pitchFamily="2" charset="-122"/>
              </a:rPr>
              <a:t>实施规划</a:t>
            </a:r>
          </a:p>
          <a:p>
            <a:pPr algn="ctr"/>
            <a:r>
              <a:rPr lang="zh-CN" altLang="en-US" sz="1400">
                <a:ea typeface="宋体" pitchFamily="2" charset="-122"/>
              </a:rPr>
              <a:t>投资预算</a:t>
            </a:r>
          </a:p>
          <a:p>
            <a:pPr algn="ctr"/>
            <a:r>
              <a:rPr lang="zh-CN" altLang="en-US" sz="1400">
                <a:ea typeface="宋体" pitchFamily="2" charset="-122"/>
              </a:rPr>
              <a:t>辅助选型</a:t>
            </a:r>
          </a:p>
        </p:txBody>
      </p:sp>
      <p:sp>
        <p:nvSpPr>
          <p:cNvPr id="48135" name="Rectangle 7"/>
          <p:cNvSpPr>
            <a:spLocks noChangeArrowheads="1"/>
          </p:cNvSpPr>
          <p:nvPr/>
        </p:nvSpPr>
        <p:spPr bwMode="auto">
          <a:xfrm>
            <a:off x="5918144" y="1876425"/>
            <a:ext cx="1418947" cy="4127500"/>
          </a:xfrm>
          <a:prstGeom prst="rect">
            <a:avLst/>
          </a:prstGeom>
          <a:solidFill>
            <a:srgbClr val="99FFCC"/>
          </a:solidFill>
          <a:ln w="9525">
            <a:solidFill>
              <a:schemeClr val="tx1"/>
            </a:solidFill>
            <a:miter lim="800000"/>
            <a:headEnd/>
            <a:tailEnd/>
          </a:ln>
        </p:spPr>
        <p:txBody>
          <a:bodyPr wrap="none" anchor="b" anchorCtr="1"/>
          <a:lstStyle/>
          <a:p>
            <a:pPr algn="ctr"/>
            <a:r>
              <a:rPr lang="zh-CN" altLang="en-US" sz="1400">
                <a:ea typeface="宋体" pitchFamily="2" charset="-122"/>
              </a:rPr>
              <a:t>管理诊断</a:t>
            </a:r>
          </a:p>
          <a:p>
            <a:pPr algn="ctr"/>
            <a:r>
              <a:rPr lang="zh-CN" altLang="en-US" sz="1400">
                <a:ea typeface="宋体" pitchFamily="2" charset="-122"/>
              </a:rPr>
              <a:t>战略明晰</a:t>
            </a:r>
          </a:p>
          <a:p>
            <a:pPr algn="ctr"/>
            <a:r>
              <a:rPr lang="zh-CN" altLang="en-US" sz="1400">
                <a:solidFill>
                  <a:srgbClr val="FF3300"/>
                </a:solidFill>
                <a:ea typeface="宋体" pitchFamily="2" charset="-122"/>
              </a:rPr>
              <a:t>业务模式分析</a:t>
            </a:r>
          </a:p>
          <a:p>
            <a:pPr algn="ctr"/>
            <a:r>
              <a:rPr lang="zh-CN" altLang="en-US" sz="1400">
                <a:solidFill>
                  <a:srgbClr val="FF3300"/>
                </a:solidFill>
                <a:ea typeface="宋体" pitchFamily="2" charset="-122"/>
              </a:rPr>
              <a:t>管控优化</a:t>
            </a:r>
          </a:p>
          <a:p>
            <a:pPr algn="ctr"/>
            <a:r>
              <a:rPr lang="zh-CN" altLang="en-US" sz="1400">
                <a:ea typeface="宋体" pitchFamily="2" charset="-122"/>
              </a:rPr>
              <a:t>流程优化</a:t>
            </a:r>
          </a:p>
          <a:p>
            <a:pPr algn="ctr"/>
            <a:r>
              <a:rPr lang="zh-CN" altLang="en-US" sz="1400">
                <a:ea typeface="宋体" pitchFamily="2" charset="-122"/>
              </a:rPr>
              <a:t>组织调整</a:t>
            </a:r>
          </a:p>
          <a:p>
            <a:pPr algn="ctr"/>
            <a:r>
              <a:rPr lang="zh-CN" altLang="en-US" sz="1400">
                <a:solidFill>
                  <a:srgbClr val="FF3300"/>
                </a:solidFill>
                <a:ea typeface="宋体" pitchFamily="2" charset="-122"/>
              </a:rPr>
              <a:t>编码体系</a:t>
            </a:r>
          </a:p>
          <a:p>
            <a:pPr algn="ctr"/>
            <a:r>
              <a:rPr lang="en-US" altLang="zh-CN" sz="1400">
                <a:ea typeface="宋体" pitchFamily="2" charset="-122"/>
              </a:rPr>
              <a:t>IT</a:t>
            </a:r>
            <a:r>
              <a:rPr lang="zh-CN" altLang="en-US" sz="1400">
                <a:ea typeface="宋体" pitchFamily="2" charset="-122"/>
              </a:rPr>
              <a:t>现状</a:t>
            </a:r>
          </a:p>
          <a:p>
            <a:pPr algn="ctr"/>
            <a:r>
              <a:rPr lang="en-US" altLang="zh-CN" sz="1400">
                <a:ea typeface="宋体" pitchFamily="2" charset="-122"/>
              </a:rPr>
              <a:t>IT</a:t>
            </a:r>
            <a:r>
              <a:rPr lang="zh-CN" altLang="en-US" sz="1400">
                <a:ea typeface="宋体" pitchFamily="2" charset="-122"/>
              </a:rPr>
              <a:t>需求</a:t>
            </a:r>
          </a:p>
          <a:p>
            <a:pPr algn="ctr"/>
            <a:r>
              <a:rPr lang="en-US" altLang="zh-CN" sz="1400">
                <a:ea typeface="宋体" pitchFamily="2" charset="-122"/>
              </a:rPr>
              <a:t>IT</a:t>
            </a:r>
            <a:r>
              <a:rPr lang="zh-CN" altLang="en-US" sz="1400">
                <a:ea typeface="宋体" pitchFamily="2" charset="-122"/>
              </a:rPr>
              <a:t>愿景目标</a:t>
            </a:r>
          </a:p>
          <a:p>
            <a:pPr algn="ctr"/>
            <a:r>
              <a:rPr lang="zh-CN" altLang="en-US" sz="1400">
                <a:ea typeface="宋体" pitchFamily="2" charset="-122"/>
              </a:rPr>
              <a:t>总体蓝图</a:t>
            </a:r>
          </a:p>
          <a:p>
            <a:pPr algn="ctr"/>
            <a:r>
              <a:rPr lang="en-US" altLang="zh-CN" sz="1400">
                <a:ea typeface="宋体" pitchFamily="2" charset="-122"/>
              </a:rPr>
              <a:t>IT</a:t>
            </a:r>
            <a:r>
              <a:rPr lang="zh-CN" altLang="en-US" sz="1400">
                <a:ea typeface="宋体" pitchFamily="2" charset="-122"/>
              </a:rPr>
              <a:t>应用架构</a:t>
            </a:r>
          </a:p>
          <a:p>
            <a:pPr algn="ctr"/>
            <a:r>
              <a:rPr lang="en-US" altLang="zh-CN" sz="1400">
                <a:ea typeface="宋体" pitchFamily="2" charset="-122"/>
              </a:rPr>
              <a:t>IT</a:t>
            </a:r>
            <a:r>
              <a:rPr lang="zh-CN" altLang="en-US" sz="1400">
                <a:ea typeface="宋体" pitchFamily="2" charset="-122"/>
              </a:rPr>
              <a:t>信息架构</a:t>
            </a:r>
          </a:p>
          <a:p>
            <a:pPr algn="ctr"/>
            <a:r>
              <a:rPr lang="en-US" altLang="zh-CN" sz="1400">
                <a:ea typeface="宋体" pitchFamily="2" charset="-122"/>
              </a:rPr>
              <a:t>IT</a:t>
            </a:r>
            <a:r>
              <a:rPr lang="zh-CN" altLang="en-US" sz="1400">
                <a:ea typeface="宋体" pitchFamily="2" charset="-122"/>
              </a:rPr>
              <a:t>技术架构</a:t>
            </a:r>
          </a:p>
          <a:p>
            <a:pPr algn="ctr"/>
            <a:r>
              <a:rPr lang="en-US" altLang="zh-CN" sz="1400">
                <a:ea typeface="宋体" pitchFamily="2" charset="-122"/>
              </a:rPr>
              <a:t>IT</a:t>
            </a:r>
            <a:r>
              <a:rPr lang="zh-CN" altLang="en-US" sz="1400">
                <a:ea typeface="宋体" pitchFamily="2" charset="-122"/>
              </a:rPr>
              <a:t>基础架构</a:t>
            </a:r>
          </a:p>
          <a:p>
            <a:pPr algn="ctr"/>
            <a:r>
              <a:rPr lang="zh-CN" altLang="en-US" sz="1400">
                <a:ea typeface="宋体" pitchFamily="2" charset="-122"/>
              </a:rPr>
              <a:t>实施规划</a:t>
            </a:r>
          </a:p>
          <a:p>
            <a:pPr algn="ctr"/>
            <a:r>
              <a:rPr lang="zh-CN" altLang="en-US" sz="1400">
                <a:ea typeface="宋体" pitchFamily="2" charset="-122"/>
              </a:rPr>
              <a:t>投资预算</a:t>
            </a:r>
          </a:p>
          <a:p>
            <a:pPr algn="ctr"/>
            <a:r>
              <a:rPr lang="zh-CN" altLang="en-US" sz="1400">
                <a:ea typeface="宋体" pitchFamily="2" charset="-122"/>
              </a:rPr>
              <a:t>辅助选型</a:t>
            </a:r>
          </a:p>
          <a:p>
            <a:pPr algn="ctr"/>
            <a:r>
              <a:rPr lang="zh-CN" altLang="en-US" sz="1400">
                <a:solidFill>
                  <a:srgbClr val="FF3300"/>
                </a:solidFill>
                <a:ea typeface="宋体" pitchFamily="2" charset="-122"/>
              </a:rPr>
              <a:t>总包服务</a:t>
            </a:r>
          </a:p>
        </p:txBody>
      </p:sp>
      <p:sp>
        <p:nvSpPr>
          <p:cNvPr id="48136" name="Rectangle 8"/>
          <p:cNvSpPr>
            <a:spLocks noChangeArrowheads="1"/>
          </p:cNvSpPr>
          <p:nvPr/>
        </p:nvSpPr>
        <p:spPr bwMode="auto">
          <a:xfrm>
            <a:off x="7425043" y="1371654"/>
            <a:ext cx="1743389" cy="4616648"/>
          </a:xfrm>
          <a:prstGeom prst="rect">
            <a:avLst/>
          </a:prstGeom>
          <a:solidFill>
            <a:srgbClr val="99FFCC"/>
          </a:solidFill>
          <a:ln w="9525">
            <a:solidFill>
              <a:schemeClr val="tx1"/>
            </a:solidFill>
            <a:miter lim="800000"/>
            <a:headEnd/>
            <a:tailEnd/>
          </a:ln>
        </p:spPr>
        <p:txBody>
          <a:bodyPr anchor="b" anchorCtr="1">
            <a:spAutoFit/>
          </a:bodyPr>
          <a:lstStyle/>
          <a:p>
            <a:pPr algn="ctr"/>
            <a:r>
              <a:rPr lang="zh-CN" altLang="en-US" sz="1400">
                <a:ea typeface="宋体" pitchFamily="2" charset="-122"/>
              </a:rPr>
              <a:t>管理诊断</a:t>
            </a:r>
          </a:p>
          <a:p>
            <a:pPr algn="ctr"/>
            <a:r>
              <a:rPr lang="zh-CN" altLang="en-US" sz="1400">
                <a:ea typeface="宋体" pitchFamily="2" charset="-122"/>
              </a:rPr>
              <a:t>战略明晰</a:t>
            </a:r>
          </a:p>
          <a:p>
            <a:pPr algn="ctr"/>
            <a:r>
              <a:rPr lang="zh-CN" altLang="en-US" sz="1400">
                <a:ea typeface="宋体" pitchFamily="2" charset="-122"/>
              </a:rPr>
              <a:t>业务模式分析</a:t>
            </a:r>
          </a:p>
          <a:p>
            <a:pPr algn="ctr"/>
            <a:r>
              <a:rPr lang="zh-CN" altLang="en-US" sz="1400">
                <a:ea typeface="宋体" pitchFamily="2" charset="-122"/>
              </a:rPr>
              <a:t>管控优化</a:t>
            </a:r>
          </a:p>
          <a:p>
            <a:pPr algn="ctr"/>
            <a:r>
              <a:rPr lang="zh-CN" altLang="en-US" sz="1400">
                <a:solidFill>
                  <a:srgbClr val="FF3300"/>
                </a:solidFill>
                <a:ea typeface="宋体" pitchFamily="2" charset="-122"/>
              </a:rPr>
              <a:t>专项咨询</a:t>
            </a:r>
          </a:p>
          <a:p>
            <a:pPr algn="ctr"/>
            <a:r>
              <a:rPr lang="zh-CN" altLang="en-US" sz="1400">
                <a:ea typeface="宋体" pitchFamily="2" charset="-122"/>
              </a:rPr>
              <a:t>流程优化</a:t>
            </a:r>
          </a:p>
          <a:p>
            <a:pPr algn="ctr"/>
            <a:r>
              <a:rPr lang="zh-CN" altLang="en-US" sz="1400">
                <a:ea typeface="宋体" pitchFamily="2" charset="-122"/>
              </a:rPr>
              <a:t>组织调整</a:t>
            </a:r>
          </a:p>
          <a:p>
            <a:pPr algn="ctr"/>
            <a:r>
              <a:rPr lang="zh-CN" altLang="en-US" sz="1400">
                <a:ea typeface="宋体" pitchFamily="2" charset="-122"/>
              </a:rPr>
              <a:t>编码体系</a:t>
            </a:r>
          </a:p>
          <a:p>
            <a:pPr algn="ctr"/>
            <a:r>
              <a:rPr lang="en-US" altLang="zh-CN" sz="1400">
                <a:ea typeface="宋体" pitchFamily="2" charset="-122"/>
              </a:rPr>
              <a:t>IT</a:t>
            </a:r>
            <a:r>
              <a:rPr lang="zh-CN" altLang="en-US" sz="1400">
                <a:ea typeface="宋体" pitchFamily="2" charset="-122"/>
              </a:rPr>
              <a:t>现状</a:t>
            </a:r>
          </a:p>
          <a:p>
            <a:pPr algn="ctr"/>
            <a:r>
              <a:rPr lang="en-US" altLang="zh-CN" sz="1400">
                <a:ea typeface="宋体" pitchFamily="2" charset="-122"/>
              </a:rPr>
              <a:t>IT</a:t>
            </a:r>
            <a:r>
              <a:rPr lang="zh-CN" altLang="en-US" sz="1400">
                <a:ea typeface="宋体" pitchFamily="2" charset="-122"/>
              </a:rPr>
              <a:t>需求</a:t>
            </a:r>
          </a:p>
          <a:p>
            <a:pPr algn="ctr"/>
            <a:r>
              <a:rPr lang="en-US" altLang="zh-CN" sz="1400">
                <a:ea typeface="宋体" pitchFamily="2" charset="-122"/>
              </a:rPr>
              <a:t>IT</a:t>
            </a:r>
            <a:r>
              <a:rPr lang="zh-CN" altLang="en-US" sz="1400">
                <a:ea typeface="宋体" pitchFamily="2" charset="-122"/>
              </a:rPr>
              <a:t>愿景目标</a:t>
            </a:r>
          </a:p>
          <a:p>
            <a:pPr algn="ctr"/>
            <a:r>
              <a:rPr lang="zh-CN" altLang="en-US" sz="1400">
                <a:ea typeface="宋体" pitchFamily="2" charset="-122"/>
              </a:rPr>
              <a:t>总体蓝图</a:t>
            </a:r>
          </a:p>
          <a:p>
            <a:pPr algn="ctr"/>
            <a:r>
              <a:rPr lang="en-US" altLang="zh-CN" sz="1400">
                <a:ea typeface="宋体" pitchFamily="2" charset="-122"/>
              </a:rPr>
              <a:t>IT</a:t>
            </a:r>
            <a:r>
              <a:rPr lang="zh-CN" altLang="en-US" sz="1400">
                <a:ea typeface="宋体" pitchFamily="2" charset="-122"/>
              </a:rPr>
              <a:t>应用架构</a:t>
            </a:r>
          </a:p>
          <a:p>
            <a:pPr algn="ctr"/>
            <a:r>
              <a:rPr lang="en-US" altLang="zh-CN" sz="1400">
                <a:ea typeface="宋体" pitchFamily="2" charset="-122"/>
              </a:rPr>
              <a:t>IT</a:t>
            </a:r>
            <a:r>
              <a:rPr lang="zh-CN" altLang="en-US" sz="1400">
                <a:ea typeface="宋体" pitchFamily="2" charset="-122"/>
              </a:rPr>
              <a:t>信息架构</a:t>
            </a:r>
          </a:p>
          <a:p>
            <a:pPr algn="ctr"/>
            <a:r>
              <a:rPr lang="en-US" altLang="zh-CN" sz="1400">
                <a:ea typeface="宋体" pitchFamily="2" charset="-122"/>
              </a:rPr>
              <a:t>IT</a:t>
            </a:r>
            <a:r>
              <a:rPr lang="zh-CN" altLang="en-US" sz="1400">
                <a:ea typeface="宋体" pitchFamily="2" charset="-122"/>
              </a:rPr>
              <a:t>技术架构</a:t>
            </a:r>
          </a:p>
          <a:p>
            <a:pPr algn="ctr"/>
            <a:r>
              <a:rPr lang="en-US" altLang="zh-CN" sz="1400">
                <a:ea typeface="宋体" pitchFamily="2" charset="-122"/>
              </a:rPr>
              <a:t>IT</a:t>
            </a:r>
            <a:r>
              <a:rPr lang="zh-CN" altLang="en-US" sz="1400">
                <a:ea typeface="宋体" pitchFamily="2" charset="-122"/>
              </a:rPr>
              <a:t>基础架构</a:t>
            </a:r>
          </a:p>
          <a:p>
            <a:pPr algn="ctr"/>
            <a:r>
              <a:rPr lang="zh-CN" altLang="en-US" sz="1400">
                <a:ea typeface="宋体" pitchFamily="2" charset="-122"/>
              </a:rPr>
              <a:t>实施规划</a:t>
            </a:r>
          </a:p>
          <a:p>
            <a:pPr algn="ctr"/>
            <a:r>
              <a:rPr lang="zh-CN" altLang="en-US" sz="1400">
                <a:ea typeface="宋体" pitchFamily="2" charset="-122"/>
              </a:rPr>
              <a:t>投资预算</a:t>
            </a:r>
          </a:p>
          <a:p>
            <a:pPr algn="ctr"/>
            <a:r>
              <a:rPr lang="zh-CN" altLang="en-US" sz="1400">
                <a:ea typeface="宋体" pitchFamily="2" charset="-122"/>
              </a:rPr>
              <a:t>辅助选型</a:t>
            </a:r>
          </a:p>
          <a:p>
            <a:pPr algn="ctr"/>
            <a:r>
              <a:rPr lang="zh-CN" altLang="en-US" sz="1400">
                <a:ea typeface="宋体" pitchFamily="2" charset="-122"/>
              </a:rPr>
              <a:t>总包服务</a:t>
            </a:r>
          </a:p>
          <a:p>
            <a:pPr algn="ctr"/>
            <a:r>
              <a:rPr lang="zh-CN" altLang="en-US" sz="1400">
                <a:solidFill>
                  <a:srgbClr val="FF3300"/>
                </a:solidFill>
                <a:ea typeface="宋体" pitchFamily="2" charset="-122"/>
              </a:rPr>
              <a:t>应用集成实施</a:t>
            </a:r>
          </a:p>
        </p:txBody>
      </p:sp>
      <p:sp>
        <p:nvSpPr>
          <p:cNvPr id="48137" name="Line 9"/>
          <p:cNvSpPr>
            <a:spLocks noChangeShapeType="1"/>
          </p:cNvSpPr>
          <p:nvPr/>
        </p:nvSpPr>
        <p:spPr bwMode="auto">
          <a:xfrm>
            <a:off x="596115" y="6003925"/>
            <a:ext cx="10108532" cy="0"/>
          </a:xfrm>
          <a:prstGeom prst="line">
            <a:avLst/>
          </a:prstGeom>
          <a:noFill/>
          <a:ln w="28575">
            <a:solidFill>
              <a:schemeClr val="tx1"/>
            </a:solidFill>
            <a:round/>
            <a:headEnd/>
            <a:tailEnd type="triangle" w="med" len="med"/>
          </a:ln>
        </p:spPr>
        <p:txBody>
          <a:bodyPr/>
          <a:lstStyle/>
          <a:p>
            <a:endParaRPr lang="zh-CN" altLang="en-US"/>
          </a:p>
        </p:txBody>
      </p:sp>
      <p:sp>
        <p:nvSpPr>
          <p:cNvPr id="48138" name="Line 10"/>
          <p:cNvSpPr>
            <a:spLocks noChangeShapeType="1"/>
          </p:cNvSpPr>
          <p:nvPr/>
        </p:nvSpPr>
        <p:spPr bwMode="auto">
          <a:xfrm flipV="1">
            <a:off x="596115" y="1343025"/>
            <a:ext cx="0" cy="4660900"/>
          </a:xfrm>
          <a:prstGeom prst="line">
            <a:avLst/>
          </a:prstGeom>
          <a:noFill/>
          <a:ln w="19050">
            <a:solidFill>
              <a:schemeClr val="tx1"/>
            </a:solidFill>
            <a:round/>
            <a:headEnd/>
            <a:tailEnd type="triangle" w="med" len="med"/>
          </a:ln>
        </p:spPr>
        <p:txBody>
          <a:bodyPr/>
          <a:lstStyle/>
          <a:p>
            <a:endParaRPr lang="zh-CN" altLang="en-US"/>
          </a:p>
        </p:txBody>
      </p:sp>
      <p:sp>
        <p:nvSpPr>
          <p:cNvPr id="48139" name="AutoShape 11"/>
          <p:cNvSpPr>
            <a:spLocks/>
          </p:cNvSpPr>
          <p:nvPr/>
        </p:nvSpPr>
        <p:spPr bwMode="auto">
          <a:xfrm>
            <a:off x="9631642" y="1123952"/>
            <a:ext cx="2024833" cy="2881313"/>
          </a:xfrm>
          <a:prstGeom prst="accentCallout2">
            <a:avLst>
              <a:gd name="adj1" fmla="val 3968"/>
              <a:gd name="adj2" fmla="val -4634"/>
              <a:gd name="adj3" fmla="val 3968"/>
              <a:gd name="adj4" fmla="val -7917"/>
              <a:gd name="adj5" fmla="val 46500"/>
              <a:gd name="adj6" fmla="val -40542"/>
            </a:avLst>
          </a:prstGeom>
          <a:solidFill>
            <a:schemeClr val="bg1"/>
          </a:solidFill>
          <a:ln w="28575">
            <a:solidFill>
              <a:schemeClr val="accent2"/>
            </a:solidFill>
            <a:miter lim="800000"/>
            <a:headEnd/>
            <a:tailEnd/>
          </a:ln>
        </p:spPr>
        <p:txBody>
          <a:bodyPr/>
          <a:lstStyle/>
          <a:p>
            <a:r>
              <a:rPr lang="zh-CN" altLang="en-US" sz="1400">
                <a:solidFill>
                  <a:srgbClr val="333333"/>
                </a:solidFill>
                <a:ea typeface="宋体" pitchFamily="2" charset="-122"/>
              </a:rPr>
              <a:t>全面预算</a:t>
            </a:r>
          </a:p>
          <a:p>
            <a:r>
              <a:rPr lang="zh-CN" altLang="en-US" sz="1400">
                <a:solidFill>
                  <a:srgbClr val="333333"/>
                </a:solidFill>
                <a:ea typeface="宋体" pitchFamily="2" charset="-122"/>
              </a:rPr>
              <a:t>成本管理</a:t>
            </a:r>
          </a:p>
          <a:p>
            <a:r>
              <a:rPr lang="zh-CN" altLang="en-US" sz="1400">
                <a:solidFill>
                  <a:srgbClr val="333333"/>
                </a:solidFill>
                <a:ea typeface="宋体" pitchFamily="2" charset="-122"/>
              </a:rPr>
              <a:t>资金管理</a:t>
            </a:r>
          </a:p>
          <a:p>
            <a:r>
              <a:rPr lang="zh-CN" altLang="en-US" sz="1400">
                <a:solidFill>
                  <a:srgbClr val="333333"/>
                </a:solidFill>
                <a:ea typeface="宋体" pitchFamily="2" charset="-122"/>
              </a:rPr>
              <a:t>风险管理</a:t>
            </a:r>
          </a:p>
          <a:p>
            <a:r>
              <a:rPr lang="zh-CN" altLang="en-US" sz="1400">
                <a:solidFill>
                  <a:srgbClr val="333333"/>
                </a:solidFill>
                <a:ea typeface="宋体" pitchFamily="2" charset="-122"/>
              </a:rPr>
              <a:t>人力资源管理</a:t>
            </a:r>
          </a:p>
          <a:p>
            <a:r>
              <a:rPr lang="zh-CN" altLang="en-US" sz="1400">
                <a:solidFill>
                  <a:srgbClr val="333333"/>
                </a:solidFill>
                <a:ea typeface="宋体" pitchFamily="2" charset="-122"/>
              </a:rPr>
              <a:t>绩效管理</a:t>
            </a:r>
          </a:p>
          <a:p>
            <a:r>
              <a:rPr lang="zh-CN" altLang="en-US" sz="1400">
                <a:solidFill>
                  <a:srgbClr val="333333"/>
                </a:solidFill>
                <a:ea typeface="宋体" pitchFamily="2" charset="-122"/>
              </a:rPr>
              <a:t>资产管理</a:t>
            </a:r>
          </a:p>
          <a:p>
            <a:r>
              <a:rPr lang="zh-CN" altLang="en-US" sz="1400">
                <a:solidFill>
                  <a:srgbClr val="333333"/>
                </a:solidFill>
                <a:ea typeface="宋体" pitchFamily="2" charset="-122"/>
              </a:rPr>
              <a:t>客户关系管理</a:t>
            </a:r>
          </a:p>
          <a:p>
            <a:r>
              <a:rPr lang="zh-CN" altLang="en-US" sz="1400">
                <a:solidFill>
                  <a:srgbClr val="333333"/>
                </a:solidFill>
                <a:ea typeface="宋体" pitchFamily="2" charset="-122"/>
              </a:rPr>
              <a:t>供应链管理</a:t>
            </a:r>
          </a:p>
          <a:p>
            <a:r>
              <a:rPr lang="zh-CN" altLang="en-US" sz="1400">
                <a:solidFill>
                  <a:srgbClr val="333333"/>
                </a:solidFill>
                <a:ea typeface="宋体" pitchFamily="2" charset="-122"/>
              </a:rPr>
              <a:t>产品数据管理</a:t>
            </a:r>
          </a:p>
          <a:p>
            <a:r>
              <a:rPr lang="zh-CN" altLang="en-US" sz="1400">
                <a:solidFill>
                  <a:srgbClr val="333333"/>
                </a:solidFill>
                <a:ea typeface="宋体" pitchFamily="2" charset="-122"/>
              </a:rPr>
              <a:t>生产管理</a:t>
            </a:r>
          </a:p>
          <a:p>
            <a:r>
              <a:rPr lang="zh-CN" altLang="en-US" sz="1400">
                <a:solidFill>
                  <a:srgbClr val="333333"/>
                </a:solidFill>
                <a:ea typeface="宋体" pitchFamily="2" charset="-122"/>
              </a:rPr>
              <a:t>数据仓库</a:t>
            </a:r>
          </a:p>
          <a:p>
            <a:r>
              <a:rPr lang="zh-CN" altLang="en-US" sz="1400">
                <a:solidFill>
                  <a:srgbClr val="333333"/>
                </a:solidFill>
                <a:ea typeface="宋体" pitchFamily="2" charset="-122"/>
              </a:rPr>
              <a:t>商业智能</a:t>
            </a:r>
          </a:p>
        </p:txBody>
      </p:sp>
      <p:sp>
        <p:nvSpPr>
          <p:cNvPr id="48140" name="AutoShape 12"/>
          <p:cNvSpPr>
            <a:spLocks/>
          </p:cNvSpPr>
          <p:nvPr/>
        </p:nvSpPr>
        <p:spPr bwMode="auto">
          <a:xfrm>
            <a:off x="9639459" y="4221163"/>
            <a:ext cx="2017016" cy="1566862"/>
          </a:xfrm>
          <a:prstGeom prst="accentCallout2">
            <a:avLst>
              <a:gd name="adj1" fmla="val 7296"/>
              <a:gd name="adj2" fmla="val -4653"/>
              <a:gd name="adj3" fmla="val 7296"/>
              <a:gd name="adj4" fmla="val -7750"/>
              <a:gd name="adj5" fmla="val 100912"/>
              <a:gd name="adj6" fmla="val -40602"/>
            </a:avLst>
          </a:prstGeom>
          <a:solidFill>
            <a:schemeClr val="bg1"/>
          </a:solidFill>
          <a:ln w="28575">
            <a:solidFill>
              <a:schemeClr val="accent2"/>
            </a:solidFill>
            <a:miter lim="800000"/>
            <a:headEnd/>
            <a:tailEnd/>
          </a:ln>
        </p:spPr>
        <p:txBody>
          <a:bodyPr/>
          <a:lstStyle/>
          <a:p>
            <a:r>
              <a:rPr lang="zh-CN" altLang="en-US" sz="1400">
                <a:solidFill>
                  <a:srgbClr val="333333"/>
                </a:solidFill>
                <a:ea typeface="宋体" pitchFamily="2" charset="-122"/>
              </a:rPr>
              <a:t>编码原则与规范</a:t>
            </a:r>
          </a:p>
          <a:p>
            <a:r>
              <a:rPr lang="zh-CN" altLang="en-US" sz="1400">
                <a:solidFill>
                  <a:srgbClr val="333333"/>
                </a:solidFill>
                <a:ea typeface="宋体" pitchFamily="2" charset="-122"/>
              </a:rPr>
              <a:t>元数据管理</a:t>
            </a:r>
          </a:p>
          <a:p>
            <a:r>
              <a:rPr lang="en-US" altLang="zh-CN" sz="1400">
                <a:solidFill>
                  <a:srgbClr val="333333"/>
                </a:solidFill>
                <a:ea typeface="宋体" pitchFamily="2" charset="-122"/>
              </a:rPr>
              <a:t>SOA</a:t>
            </a:r>
            <a:r>
              <a:rPr lang="zh-CN" altLang="en-US" sz="1400">
                <a:solidFill>
                  <a:srgbClr val="333333"/>
                </a:solidFill>
                <a:ea typeface="宋体" pitchFamily="2" charset="-122"/>
              </a:rPr>
              <a:t>架构设计</a:t>
            </a:r>
          </a:p>
          <a:p>
            <a:r>
              <a:rPr lang="en-US" altLang="zh-CN" sz="1400">
                <a:solidFill>
                  <a:srgbClr val="333333"/>
                </a:solidFill>
                <a:ea typeface="宋体" pitchFamily="2" charset="-122"/>
              </a:rPr>
              <a:t>ESB</a:t>
            </a:r>
            <a:r>
              <a:rPr lang="zh-CN" altLang="en-US" sz="1400">
                <a:solidFill>
                  <a:srgbClr val="333333"/>
                </a:solidFill>
                <a:ea typeface="宋体" pitchFamily="2" charset="-122"/>
              </a:rPr>
              <a:t>总线集成</a:t>
            </a:r>
          </a:p>
          <a:p>
            <a:r>
              <a:rPr lang="en-US" altLang="zh-CN" sz="1400">
                <a:solidFill>
                  <a:srgbClr val="333333"/>
                </a:solidFill>
                <a:ea typeface="宋体" pitchFamily="2" charset="-122"/>
              </a:rPr>
              <a:t>PORTAL</a:t>
            </a:r>
          </a:p>
          <a:p>
            <a:r>
              <a:rPr lang="en-US" altLang="zh-CN" sz="1400">
                <a:solidFill>
                  <a:srgbClr val="333333"/>
                </a:solidFill>
                <a:ea typeface="宋体" pitchFamily="2" charset="-122"/>
              </a:rPr>
              <a:t>UAP</a:t>
            </a:r>
          </a:p>
          <a:p>
            <a:r>
              <a:rPr lang="zh-CN" altLang="en-US" sz="1400">
                <a:solidFill>
                  <a:srgbClr val="333333"/>
                </a:solidFill>
                <a:ea typeface="宋体" pitchFamily="2" charset="-122"/>
              </a:rPr>
              <a:t>二次开发</a:t>
            </a:r>
          </a:p>
        </p:txBody>
      </p:sp>
      <p:sp>
        <p:nvSpPr>
          <p:cNvPr id="48141" name="Text Box 13"/>
          <p:cNvSpPr txBox="1">
            <a:spLocks noChangeArrowheads="1"/>
          </p:cNvSpPr>
          <p:nvPr/>
        </p:nvSpPr>
        <p:spPr bwMode="auto">
          <a:xfrm>
            <a:off x="773563" y="1395415"/>
            <a:ext cx="461665" cy="669925"/>
          </a:xfrm>
          <a:prstGeom prst="rect">
            <a:avLst/>
          </a:prstGeom>
          <a:noFill/>
          <a:ln w="9525">
            <a:noFill/>
            <a:miter lim="800000"/>
            <a:headEnd/>
            <a:tailEnd/>
          </a:ln>
        </p:spPr>
        <p:txBody>
          <a:bodyPr vert="eaVert">
            <a:spAutoFit/>
          </a:bodyPr>
          <a:lstStyle/>
          <a:p>
            <a:r>
              <a:rPr lang="zh-CN" altLang="en-US" sz="1800" b="1">
                <a:solidFill>
                  <a:srgbClr val="FF0000"/>
                </a:solidFill>
                <a:ea typeface="宋体" pitchFamily="2" charset="-122"/>
              </a:rPr>
              <a:t>内容</a:t>
            </a:r>
          </a:p>
        </p:txBody>
      </p:sp>
      <p:sp>
        <p:nvSpPr>
          <p:cNvPr id="48142" name="Text Box 14"/>
          <p:cNvSpPr txBox="1">
            <a:spLocks noChangeArrowheads="1"/>
          </p:cNvSpPr>
          <p:nvPr/>
        </p:nvSpPr>
        <p:spPr bwMode="auto">
          <a:xfrm>
            <a:off x="9936541" y="6021388"/>
            <a:ext cx="881973" cy="369332"/>
          </a:xfrm>
          <a:prstGeom prst="rect">
            <a:avLst/>
          </a:prstGeom>
          <a:noFill/>
          <a:ln w="9525">
            <a:noFill/>
            <a:miter lim="800000"/>
            <a:headEnd/>
            <a:tailEnd/>
          </a:ln>
        </p:spPr>
        <p:txBody>
          <a:bodyPr wrap="none">
            <a:spAutoFit/>
          </a:bodyPr>
          <a:lstStyle/>
          <a:p>
            <a:r>
              <a:rPr lang="zh-CN" altLang="en-US" sz="1800" b="1">
                <a:solidFill>
                  <a:srgbClr val="FF0000"/>
                </a:solidFill>
                <a:ea typeface="宋体" pitchFamily="2" charset="-122"/>
              </a:rPr>
              <a:t>复杂度</a:t>
            </a:r>
          </a:p>
        </p:txBody>
      </p:sp>
      <p:sp>
        <p:nvSpPr>
          <p:cNvPr id="48143" name="Text Box 15"/>
          <p:cNvSpPr txBox="1">
            <a:spLocks noChangeArrowheads="1"/>
          </p:cNvSpPr>
          <p:nvPr/>
        </p:nvSpPr>
        <p:spPr bwMode="auto">
          <a:xfrm>
            <a:off x="1018281" y="6003926"/>
            <a:ext cx="284052" cy="307777"/>
          </a:xfrm>
          <a:prstGeom prst="rect">
            <a:avLst/>
          </a:prstGeom>
          <a:noFill/>
          <a:ln w="9525">
            <a:noFill/>
            <a:miter lim="800000"/>
            <a:headEnd/>
            <a:tailEnd/>
          </a:ln>
        </p:spPr>
        <p:txBody>
          <a:bodyPr wrap="none">
            <a:spAutoFit/>
          </a:bodyPr>
          <a:lstStyle/>
          <a:p>
            <a:r>
              <a:rPr lang="en-US" altLang="zh-CN" sz="1400" b="1">
                <a:solidFill>
                  <a:srgbClr val="FF0000"/>
                </a:solidFill>
                <a:ea typeface="宋体" pitchFamily="2" charset="-122"/>
              </a:rPr>
              <a:t>1</a:t>
            </a:r>
          </a:p>
        </p:txBody>
      </p:sp>
      <p:sp>
        <p:nvSpPr>
          <p:cNvPr id="48144" name="Text Box 16"/>
          <p:cNvSpPr txBox="1">
            <a:spLocks noChangeArrowheads="1"/>
          </p:cNvSpPr>
          <p:nvPr/>
        </p:nvSpPr>
        <p:spPr bwMode="auto">
          <a:xfrm>
            <a:off x="2194875" y="6003926"/>
            <a:ext cx="284052" cy="307777"/>
          </a:xfrm>
          <a:prstGeom prst="rect">
            <a:avLst/>
          </a:prstGeom>
          <a:noFill/>
          <a:ln w="9525">
            <a:noFill/>
            <a:miter lim="800000"/>
            <a:headEnd/>
            <a:tailEnd/>
          </a:ln>
        </p:spPr>
        <p:txBody>
          <a:bodyPr wrap="none">
            <a:spAutoFit/>
          </a:bodyPr>
          <a:lstStyle/>
          <a:p>
            <a:r>
              <a:rPr lang="en-US" altLang="zh-CN" sz="1400" b="1">
                <a:solidFill>
                  <a:srgbClr val="FF0000"/>
                </a:solidFill>
                <a:ea typeface="宋体" pitchFamily="2" charset="-122"/>
              </a:rPr>
              <a:t>2</a:t>
            </a:r>
          </a:p>
        </p:txBody>
      </p:sp>
      <p:sp>
        <p:nvSpPr>
          <p:cNvPr id="48145" name="Text Box 17"/>
          <p:cNvSpPr txBox="1">
            <a:spLocks noChangeArrowheads="1"/>
          </p:cNvSpPr>
          <p:nvPr/>
        </p:nvSpPr>
        <p:spPr bwMode="auto">
          <a:xfrm>
            <a:off x="3523916" y="6003926"/>
            <a:ext cx="284052" cy="307777"/>
          </a:xfrm>
          <a:prstGeom prst="rect">
            <a:avLst/>
          </a:prstGeom>
          <a:noFill/>
          <a:ln w="9525">
            <a:noFill/>
            <a:miter lim="800000"/>
            <a:headEnd/>
            <a:tailEnd/>
          </a:ln>
        </p:spPr>
        <p:txBody>
          <a:bodyPr wrap="none">
            <a:spAutoFit/>
          </a:bodyPr>
          <a:lstStyle/>
          <a:p>
            <a:r>
              <a:rPr lang="en-US" altLang="zh-CN" sz="1400" b="1">
                <a:solidFill>
                  <a:srgbClr val="FF0000"/>
                </a:solidFill>
                <a:ea typeface="宋体" pitchFamily="2" charset="-122"/>
              </a:rPr>
              <a:t>3</a:t>
            </a:r>
          </a:p>
        </p:txBody>
      </p:sp>
      <p:sp>
        <p:nvSpPr>
          <p:cNvPr id="48146" name="Text Box 18"/>
          <p:cNvSpPr txBox="1">
            <a:spLocks noChangeArrowheads="1"/>
          </p:cNvSpPr>
          <p:nvPr/>
        </p:nvSpPr>
        <p:spPr bwMode="auto">
          <a:xfrm>
            <a:off x="4942863" y="6003926"/>
            <a:ext cx="284052" cy="307777"/>
          </a:xfrm>
          <a:prstGeom prst="rect">
            <a:avLst/>
          </a:prstGeom>
          <a:noFill/>
          <a:ln w="9525">
            <a:noFill/>
            <a:miter lim="800000"/>
            <a:headEnd/>
            <a:tailEnd/>
          </a:ln>
        </p:spPr>
        <p:txBody>
          <a:bodyPr wrap="none">
            <a:spAutoFit/>
          </a:bodyPr>
          <a:lstStyle/>
          <a:p>
            <a:r>
              <a:rPr lang="en-US" altLang="zh-CN" sz="1400" b="1">
                <a:solidFill>
                  <a:srgbClr val="FF0000"/>
                </a:solidFill>
                <a:ea typeface="宋体" pitchFamily="2" charset="-122"/>
              </a:rPr>
              <a:t>4</a:t>
            </a:r>
          </a:p>
        </p:txBody>
      </p:sp>
      <p:sp>
        <p:nvSpPr>
          <p:cNvPr id="48147" name="Text Box 19"/>
          <p:cNvSpPr txBox="1">
            <a:spLocks noChangeArrowheads="1"/>
          </p:cNvSpPr>
          <p:nvPr/>
        </p:nvSpPr>
        <p:spPr bwMode="auto">
          <a:xfrm>
            <a:off x="6393081" y="6003926"/>
            <a:ext cx="284052" cy="307777"/>
          </a:xfrm>
          <a:prstGeom prst="rect">
            <a:avLst/>
          </a:prstGeom>
          <a:noFill/>
          <a:ln w="9525">
            <a:noFill/>
            <a:miter lim="800000"/>
            <a:headEnd/>
            <a:tailEnd/>
          </a:ln>
        </p:spPr>
        <p:txBody>
          <a:bodyPr wrap="none">
            <a:spAutoFit/>
          </a:bodyPr>
          <a:lstStyle/>
          <a:p>
            <a:r>
              <a:rPr lang="en-US" altLang="zh-CN" sz="1400" b="1">
                <a:solidFill>
                  <a:srgbClr val="FF0000"/>
                </a:solidFill>
                <a:ea typeface="宋体" pitchFamily="2" charset="-122"/>
              </a:rPr>
              <a:t>5</a:t>
            </a:r>
          </a:p>
        </p:txBody>
      </p:sp>
      <p:sp>
        <p:nvSpPr>
          <p:cNvPr id="48148" name="Text Box 20"/>
          <p:cNvSpPr txBox="1">
            <a:spLocks noChangeArrowheads="1"/>
          </p:cNvSpPr>
          <p:nvPr/>
        </p:nvSpPr>
        <p:spPr bwMode="auto">
          <a:xfrm>
            <a:off x="8042656" y="6003926"/>
            <a:ext cx="284052" cy="307777"/>
          </a:xfrm>
          <a:prstGeom prst="rect">
            <a:avLst/>
          </a:prstGeom>
          <a:noFill/>
          <a:ln w="9525">
            <a:noFill/>
            <a:miter lim="800000"/>
            <a:headEnd/>
            <a:tailEnd/>
          </a:ln>
        </p:spPr>
        <p:txBody>
          <a:bodyPr wrap="none">
            <a:spAutoFit/>
          </a:bodyPr>
          <a:lstStyle/>
          <a:p>
            <a:r>
              <a:rPr lang="en-US" altLang="zh-CN" sz="1400" b="1">
                <a:solidFill>
                  <a:srgbClr val="FF0000"/>
                </a:solidFill>
                <a:ea typeface="宋体" pitchFamily="2" charset="-122"/>
              </a:rPr>
              <a:t>6</a:t>
            </a:r>
          </a:p>
        </p:txBody>
      </p:sp>
    </p:spTree>
    <p:extLst>
      <p:ext uri="{BB962C8B-B14F-4D97-AF65-F5344CB8AC3E}">
        <p14:creationId xmlns:p14="http://schemas.microsoft.com/office/powerpoint/2010/main" val="298203991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Rectangle 2"/>
          <p:cNvSpPr>
            <a:spLocks noGrp="1" noChangeArrowheads="1"/>
          </p:cNvSpPr>
          <p:nvPr>
            <p:ph type="title" idx="4294967295"/>
          </p:nvPr>
        </p:nvSpPr>
        <p:spPr>
          <a:xfrm>
            <a:off x="93817" y="69852"/>
            <a:ext cx="10753508" cy="620713"/>
          </a:xfrm>
          <a:prstGeom prst="rect">
            <a:avLst/>
          </a:prstGeom>
        </p:spPr>
        <p:txBody>
          <a:bodyPr lIns="91440" tIns="45720" rIns="91440" bIns="45720" anchor="ctr"/>
          <a:lstStyle/>
          <a:p>
            <a:pPr>
              <a:defRPr/>
            </a:pPr>
            <a:r>
              <a:rPr lang="zh-CN" altLang="en-US" sz="3000" b="1" dirty="0">
                <a:solidFill>
                  <a:schemeClr val="bg1"/>
                </a:solidFill>
                <a:effectLst>
                  <a:outerShdw blurRad="38100" dist="38100" dir="2700000" algn="tl">
                    <a:srgbClr val="000000">
                      <a:alpha val="43137"/>
                    </a:srgbClr>
                  </a:outerShdw>
                </a:effectLst>
                <a:latin typeface="+mj-ea"/>
              </a:rPr>
              <a:t> 咨询</a:t>
            </a:r>
            <a:r>
              <a:rPr lang="zh-CN" altLang="en-GB" sz="3000" b="1" dirty="0">
                <a:solidFill>
                  <a:schemeClr val="bg1"/>
                </a:solidFill>
                <a:effectLst>
                  <a:outerShdw blurRad="38100" dist="38100" dir="2700000" algn="tl">
                    <a:srgbClr val="000000">
                      <a:alpha val="43137"/>
                    </a:srgbClr>
                  </a:outerShdw>
                </a:effectLst>
                <a:latin typeface="+mj-ea"/>
              </a:rPr>
              <a:t>服务</a:t>
            </a:r>
            <a:r>
              <a:rPr lang="zh-CN" altLang="en-US" sz="3000" b="1" dirty="0">
                <a:solidFill>
                  <a:schemeClr val="bg1"/>
                </a:solidFill>
                <a:effectLst>
                  <a:outerShdw blurRad="38100" dist="38100" dir="2700000" algn="tl">
                    <a:srgbClr val="000000">
                      <a:alpha val="43137"/>
                    </a:srgbClr>
                  </a:outerShdw>
                </a:effectLst>
                <a:latin typeface="+mj-ea"/>
              </a:rPr>
              <a:t>方法与工具</a:t>
            </a:r>
          </a:p>
        </p:txBody>
      </p:sp>
      <p:sp>
        <p:nvSpPr>
          <p:cNvPr id="614405" name="Rectangle 5"/>
          <p:cNvSpPr>
            <a:spLocks noChangeArrowheads="1"/>
          </p:cNvSpPr>
          <p:nvPr/>
        </p:nvSpPr>
        <p:spPr bwMode="auto">
          <a:xfrm>
            <a:off x="377214" y="919165"/>
            <a:ext cx="11287079" cy="707886"/>
          </a:xfrm>
          <a:prstGeom prst="rect">
            <a:avLst/>
          </a:prstGeom>
          <a:noFill/>
          <a:ln w="9525">
            <a:noFill/>
            <a:miter lim="800000"/>
            <a:headEnd/>
            <a:tailEnd/>
          </a:ln>
          <a:effectLst/>
        </p:spPr>
        <p:txBody>
          <a:bodyPr>
            <a:spAutoFit/>
          </a:bodyPr>
          <a:lstStyle/>
          <a:p>
            <a:pPr>
              <a:buFont typeface="Wingdings" pitchFamily="2" charset="2"/>
              <a:buChar char="ü"/>
              <a:defRPr/>
            </a:pPr>
            <a:r>
              <a:rPr lang="zh-CN" altLang="en-US" sz="2000" b="1" dirty="0">
                <a:solidFill>
                  <a:srgbClr val="0000FF"/>
                </a:solidFill>
                <a:effectLst>
                  <a:outerShdw blurRad="38100" dist="38100" dir="2700000" algn="tl">
                    <a:srgbClr val="C0C0C0"/>
                  </a:outerShdw>
                </a:effectLst>
                <a:ea typeface="宋体" pitchFamily="2" charset="-122"/>
              </a:rPr>
              <a:t>管理模型分析：</a:t>
            </a:r>
            <a:r>
              <a:rPr lang="zh-CN" altLang="en-US" sz="2000" b="1" dirty="0">
                <a:ea typeface="宋体" pitchFamily="2" charset="-122"/>
              </a:rPr>
              <a:t>从管理的三个层面（战略、管理、业务）结合六个要素（模式、流程、岗位、组织、激励、绩效）对企业的管理现状进行诊断和扫描</a:t>
            </a:r>
          </a:p>
        </p:txBody>
      </p:sp>
      <p:sp>
        <p:nvSpPr>
          <p:cNvPr id="614406" name="Rectangle 6"/>
          <p:cNvSpPr>
            <a:spLocks noChangeArrowheads="1"/>
          </p:cNvSpPr>
          <p:nvPr/>
        </p:nvSpPr>
        <p:spPr bwMode="auto">
          <a:xfrm>
            <a:off x="381124" y="1706563"/>
            <a:ext cx="11187401" cy="400110"/>
          </a:xfrm>
          <a:prstGeom prst="rect">
            <a:avLst/>
          </a:prstGeom>
          <a:noFill/>
          <a:ln w="9525">
            <a:noFill/>
            <a:miter lim="800000"/>
            <a:headEnd/>
            <a:tailEnd/>
          </a:ln>
          <a:effectLst/>
        </p:spPr>
        <p:txBody>
          <a:bodyPr>
            <a:spAutoFit/>
          </a:bodyPr>
          <a:lstStyle/>
          <a:p>
            <a:pPr>
              <a:buFont typeface="Wingdings" pitchFamily="2" charset="2"/>
              <a:buChar char="ü"/>
              <a:defRPr/>
            </a:pPr>
            <a:r>
              <a:rPr lang="zh-CN" altLang="en-US" sz="2000" b="1">
                <a:solidFill>
                  <a:srgbClr val="0000FF"/>
                </a:solidFill>
                <a:effectLst>
                  <a:outerShdw blurRad="38100" dist="38100" dir="2700000" algn="tl">
                    <a:srgbClr val="C0C0C0"/>
                  </a:outerShdw>
                </a:effectLst>
                <a:ea typeface="宋体" pitchFamily="2" charset="-122"/>
              </a:rPr>
              <a:t>结构化量化工具：</a:t>
            </a:r>
            <a:r>
              <a:rPr lang="zh-CN" altLang="en-US" sz="2000" b="1">
                <a:ea typeface="宋体" pitchFamily="2" charset="-122"/>
              </a:rPr>
              <a:t>运用结构化的量化分析工具以及个性化理论分析模型对问题进行分析</a:t>
            </a:r>
          </a:p>
        </p:txBody>
      </p:sp>
      <p:sp>
        <p:nvSpPr>
          <p:cNvPr id="614407" name="Rectangle 7"/>
          <p:cNvSpPr>
            <a:spLocks noChangeArrowheads="1"/>
          </p:cNvSpPr>
          <p:nvPr/>
        </p:nvSpPr>
        <p:spPr bwMode="auto">
          <a:xfrm>
            <a:off x="381124" y="2492377"/>
            <a:ext cx="11187401" cy="701675"/>
          </a:xfrm>
          <a:prstGeom prst="rect">
            <a:avLst/>
          </a:prstGeom>
          <a:noFill/>
          <a:ln w="9525">
            <a:noFill/>
            <a:miter lim="800000"/>
            <a:headEnd/>
            <a:tailEnd/>
          </a:ln>
          <a:effectLst/>
        </p:spPr>
        <p:txBody>
          <a:bodyPr>
            <a:spAutoFit/>
          </a:bodyPr>
          <a:lstStyle/>
          <a:p>
            <a:pPr>
              <a:buFont typeface="Wingdings" pitchFamily="2" charset="2"/>
              <a:buChar char="ü"/>
              <a:defRPr/>
            </a:pPr>
            <a:r>
              <a:rPr lang="zh-CN" altLang="en-US" sz="2000" b="1" dirty="0">
                <a:solidFill>
                  <a:srgbClr val="0000FF"/>
                </a:solidFill>
                <a:effectLst>
                  <a:outerShdw blurRad="38100" dist="38100" dir="2700000" algn="tl">
                    <a:srgbClr val="C0C0C0"/>
                  </a:outerShdw>
                </a:effectLst>
                <a:ea typeface="宋体" pitchFamily="2" charset="-122"/>
              </a:rPr>
              <a:t>专题研究图表：</a:t>
            </a:r>
            <a:r>
              <a:rPr lang="zh-CN" altLang="en-US" sz="2000" b="1" dirty="0">
                <a:ea typeface="宋体" pitchFamily="2" charset="-122"/>
              </a:rPr>
              <a:t>为了更好的进行专题研究， 建立了一套科学的专题研究图表，并会根据客户的个性化需求进行调整</a:t>
            </a:r>
          </a:p>
        </p:txBody>
      </p:sp>
      <p:sp>
        <p:nvSpPr>
          <p:cNvPr id="614408" name="Rectangle 8"/>
          <p:cNvSpPr>
            <a:spLocks noChangeArrowheads="1"/>
          </p:cNvSpPr>
          <p:nvPr/>
        </p:nvSpPr>
        <p:spPr bwMode="auto">
          <a:xfrm>
            <a:off x="381124" y="3284538"/>
            <a:ext cx="11187401" cy="701675"/>
          </a:xfrm>
          <a:prstGeom prst="rect">
            <a:avLst/>
          </a:prstGeom>
          <a:noFill/>
          <a:ln w="9525">
            <a:noFill/>
            <a:miter lim="800000"/>
            <a:headEnd/>
            <a:tailEnd/>
          </a:ln>
          <a:effectLst/>
        </p:spPr>
        <p:txBody>
          <a:bodyPr>
            <a:spAutoFit/>
          </a:bodyPr>
          <a:lstStyle/>
          <a:p>
            <a:pPr>
              <a:buFont typeface="Wingdings" pitchFamily="2" charset="2"/>
              <a:buChar char="ü"/>
              <a:defRPr/>
            </a:pPr>
            <a:r>
              <a:rPr lang="zh-CN" altLang="en-US" sz="2000" b="1">
                <a:solidFill>
                  <a:srgbClr val="0000FF"/>
                </a:solidFill>
                <a:effectLst>
                  <a:outerShdw blurRad="38100" dist="38100" dir="2700000" algn="tl">
                    <a:srgbClr val="C0C0C0"/>
                  </a:outerShdw>
                </a:effectLst>
                <a:ea typeface="宋体" pitchFamily="2" charset="-122"/>
              </a:rPr>
              <a:t>问题解决思路逻辑关系：</a:t>
            </a:r>
            <a:r>
              <a:rPr lang="zh-CN" altLang="en-US" sz="2000" b="1">
                <a:ea typeface="宋体" pitchFamily="2" charset="-122"/>
              </a:rPr>
              <a:t>在现状分析中，我们采用疼痛链工具分析出企业的问题表现与根源，并指明酸涨点、疼痛点、病灶点、客观原因</a:t>
            </a:r>
          </a:p>
        </p:txBody>
      </p:sp>
      <p:sp>
        <p:nvSpPr>
          <p:cNvPr id="614409" name="Rectangle 9"/>
          <p:cNvSpPr>
            <a:spLocks noChangeArrowheads="1"/>
          </p:cNvSpPr>
          <p:nvPr/>
        </p:nvSpPr>
        <p:spPr bwMode="auto">
          <a:xfrm>
            <a:off x="381124" y="4076702"/>
            <a:ext cx="11187401" cy="400110"/>
          </a:xfrm>
          <a:prstGeom prst="rect">
            <a:avLst/>
          </a:prstGeom>
          <a:noFill/>
          <a:ln w="9525">
            <a:noFill/>
            <a:miter lim="800000"/>
            <a:headEnd/>
            <a:tailEnd/>
          </a:ln>
          <a:effectLst/>
        </p:spPr>
        <p:txBody>
          <a:bodyPr>
            <a:spAutoFit/>
          </a:bodyPr>
          <a:lstStyle/>
          <a:p>
            <a:pPr>
              <a:buFont typeface="Wingdings" pitchFamily="2" charset="2"/>
              <a:buChar char="ü"/>
              <a:defRPr/>
            </a:pPr>
            <a:r>
              <a:rPr lang="zh-CN" altLang="en-US" sz="2000" b="1" dirty="0">
                <a:solidFill>
                  <a:srgbClr val="0000FF"/>
                </a:solidFill>
                <a:effectLst>
                  <a:outerShdw blurRad="38100" dist="38100" dir="2700000" algn="tl">
                    <a:srgbClr val="C0C0C0"/>
                  </a:outerShdw>
                </a:effectLst>
                <a:ea typeface="宋体" pitchFamily="2" charset="-122"/>
              </a:rPr>
              <a:t>流程优化的方法与工具：</a:t>
            </a:r>
            <a:r>
              <a:rPr lang="zh-CN" altLang="en-US" sz="2000" b="1" dirty="0">
                <a:ea typeface="宋体" pitchFamily="2" charset="-122"/>
              </a:rPr>
              <a:t>在咨询过程中 建立了成熟的流程描述、优化工具和方法</a:t>
            </a:r>
          </a:p>
        </p:txBody>
      </p:sp>
      <p:sp>
        <p:nvSpPr>
          <p:cNvPr id="614410" name="Rectangle 10"/>
          <p:cNvSpPr>
            <a:spLocks noChangeArrowheads="1"/>
          </p:cNvSpPr>
          <p:nvPr/>
        </p:nvSpPr>
        <p:spPr bwMode="auto">
          <a:xfrm>
            <a:off x="381124" y="4784727"/>
            <a:ext cx="11187401" cy="707886"/>
          </a:xfrm>
          <a:prstGeom prst="rect">
            <a:avLst/>
          </a:prstGeom>
          <a:noFill/>
          <a:ln w="9525">
            <a:noFill/>
            <a:miter lim="800000"/>
            <a:headEnd/>
            <a:tailEnd/>
          </a:ln>
          <a:effectLst/>
        </p:spPr>
        <p:txBody>
          <a:bodyPr>
            <a:spAutoFit/>
          </a:bodyPr>
          <a:lstStyle/>
          <a:p>
            <a:pPr>
              <a:buFont typeface="Wingdings" pitchFamily="2" charset="2"/>
              <a:buChar char="ü"/>
              <a:defRPr/>
            </a:pPr>
            <a:r>
              <a:rPr lang="zh-CN" altLang="en-US" sz="2000" b="1">
                <a:solidFill>
                  <a:srgbClr val="0000FF"/>
                </a:solidFill>
                <a:effectLst>
                  <a:outerShdw blurRad="38100" dist="38100" dir="2700000" algn="tl">
                    <a:srgbClr val="C0C0C0"/>
                  </a:outerShdw>
                </a:effectLst>
                <a:ea typeface="宋体" pitchFamily="2" charset="-122"/>
              </a:rPr>
              <a:t>信息系统建设成熟度评估模型：</a:t>
            </a:r>
            <a:r>
              <a:rPr lang="zh-CN" altLang="en-US" sz="2000" b="1">
                <a:ea typeface="宋体" pitchFamily="2" charset="-122"/>
              </a:rPr>
              <a:t>用量化指标对信息系统建设的成熟度（即已具备条件）进行评价，评价的结果将预示项目建设成功的可能性和难易程度，以便双方作出决策</a:t>
            </a:r>
          </a:p>
        </p:txBody>
      </p:sp>
      <p:sp>
        <p:nvSpPr>
          <p:cNvPr id="614411" name="Rectangle 11"/>
          <p:cNvSpPr>
            <a:spLocks noChangeArrowheads="1"/>
          </p:cNvSpPr>
          <p:nvPr/>
        </p:nvSpPr>
        <p:spPr bwMode="auto">
          <a:xfrm>
            <a:off x="381124" y="5822952"/>
            <a:ext cx="11187401" cy="400110"/>
          </a:xfrm>
          <a:prstGeom prst="rect">
            <a:avLst/>
          </a:prstGeom>
          <a:noFill/>
          <a:ln w="9525">
            <a:noFill/>
            <a:miter lim="800000"/>
            <a:headEnd/>
            <a:tailEnd/>
          </a:ln>
          <a:effectLst/>
        </p:spPr>
        <p:txBody>
          <a:bodyPr>
            <a:spAutoFit/>
          </a:bodyPr>
          <a:lstStyle/>
          <a:p>
            <a:pPr>
              <a:buFont typeface="Wingdings" pitchFamily="2" charset="2"/>
              <a:buChar char="ü"/>
              <a:defRPr/>
            </a:pPr>
            <a:r>
              <a:rPr lang="zh-CN" altLang="en-US" sz="2000" b="1">
                <a:solidFill>
                  <a:srgbClr val="0000FF"/>
                </a:solidFill>
                <a:effectLst>
                  <a:outerShdw blurRad="38100" dist="38100" dir="2700000" algn="tl">
                    <a:srgbClr val="C0C0C0"/>
                  </a:outerShdw>
                </a:effectLst>
                <a:ea typeface="宋体" pitchFamily="2" charset="-122"/>
              </a:rPr>
              <a:t>此外，还有波特五力分析模型、</a:t>
            </a:r>
            <a:r>
              <a:rPr lang="en-US" altLang="zh-CN" sz="2000" b="1">
                <a:solidFill>
                  <a:srgbClr val="0000FF"/>
                </a:solidFill>
                <a:effectLst>
                  <a:outerShdw blurRad="38100" dist="38100" dir="2700000" algn="tl">
                    <a:srgbClr val="C0C0C0"/>
                  </a:outerShdw>
                </a:effectLst>
                <a:ea typeface="宋体" pitchFamily="2" charset="-122"/>
              </a:rPr>
              <a:t>PEST</a:t>
            </a:r>
            <a:r>
              <a:rPr lang="zh-CN" altLang="en-US" sz="2000" b="1">
                <a:solidFill>
                  <a:srgbClr val="0000FF"/>
                </a:solidFill>
                <a:effectLst>
                  <a:outerShdw blurRad="38100" dist="38100" dir="2700000" algn="tl">
                    <a:srgbClr val="C0C0C0"/>
                  </a:outerShdw>
                </a:effectLst>
                <a:ea typeface="宋体" pitchFamily="2" charset="-122"/>
              </a:rPr>
              <a:t>分析、</a:t>
            </a:r>
            <a:r>
              <a:rPr lang="en-US" altLang="zh-CN" sz="2000" b="1">
                <a:solidFill>
                  <a:srgbClr val="0000FF"/>
                </a:solidFill>
                <a:effectLst>
                  <a:outerShdw blurRad="38100" dist="38100" dir="2700000" algn="tl">
                    <a:srgbClr val="C0C0C0"/>
                  </a:outerShdw>
                </a:effectLst>
                <a:ea typeface="宋体" pitchFamily="2" charset="-122"/>
              </a:rPr>
              <a:t>SWOT</a:t>
            </a:r>
            <a:r>
              <a:rPr lang="zh-CN" altLang="en-US" sz="2000" b="1">
                <a:solidFill>
                  <a:srgbClr val="0000FF"/>
                </a:solidFill>
                <a:effectLst>
                  <a:outerShdw blurRad="38100" dist="38100" dir="2700000" algn="tl">
                    <a:srgbClr val="C0C0C0"/>
                  </a:outerShdw>
                </a:effectLst>
                <a:ea typeface="宋体" pitchFamily="2" charset="-122"/>
              </a:rPr>
              <a:t>分析、 </a:t>
            </a:r>
            <a:r>
              <a:rPr lang="en-US" altLang="zh-CN" sz="2000" b="1">
                <a:solidFill>
                  <a:srgbClr val="0000FF"/>
                </a:solidFill>
                <a:effectLst>
                  <a:outerShdw blurRad="38100" dist="38100" dir="2700000" algn="tl">
                    <a:srgbClr val="C0C0C0"/>
                  </a:outerShdw>
                </a:effectLst>
                <a:ea typeface="宋体" pitchFamily="2" charset="-122"/>
              </a:rPr>
              <a:t>SPACE</a:t>
            </a:r>
            <a:r>
              <a:rPr lang="zh-CN" altLang="en-US" sz="2000" b="1">
                <a:solidFill>
                  <a:srgbClr val="0000FF"/>
                </a:solidFill>
                <a:effectLst>
                  <a:outerShdw blurRad="38100" dist="38100" dir="2700000" algn="tl">
                    <a:srgbClr val="C0C0C0"/>
                  </a:outerShdw>
                </a:effectLst>
                <a:ea typeface="宋体" pitchFamily="2" charset="-122"/>
              </a:rPr>
              <a:t>分析、波士顿矩阵等咨询工具</a:t>
            </a:r>
          </a:p>
        </p:txBody>
      </p:sp>
    </p:spTree>
    <p:extLst>
      <p:ext uri="{BB962C8B-B14F-4D97-AF65-F5344CB8AC3E}">
        <p14:creationId xmlns:p14="http://schemas.microsoft.com/office/powerpoint/2010/main" val="4262434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4405"/>
                                        </p:tgtEl>
                                        <p:attrNameLst>
                                          <p:attrName>style.visibility</p:attrName>
                                        </p:attrNameLst>
                                      </p:cBhvr>
                                      <p:to>
                                        <p:strVal val="visible"/>
                                      </p:to>
                                    </p:set>
                                    <p:anim calcmode="lin" valueType="num">
                                      <p:cBhvr additive="base">
                                        <p:cTn id="7" dur="1000" fill="hold"/>
                                        <p:tgtEl>
                                          <p:spTgt spid="614405"/>
                                        </p:tgtEl>
                                        <p:attrNameLst>
                                          <p:attrName>ppt_x</p:attrName>
                                        </p:attrNameLst>
                                      </p:cBhvr>
                                      <p:tavLst>
                                        <p:tav tm="0">
                                          <p:val>
                                            <p:strVal val="0-#ppt_w/2"/>
                                          </p:val>
                                        </p:tav>
                                        <p:tav tm="100000">
                                          <p:val>
                                            <p:strVal val="#ppt_x"/>
                                          </p:val>
                                        </p:tav>
                                      </p:tavLst>
                                    </p:anim>
                                    <p:anim calcmode="lin" valueType="num">
                                      <p:cBhvr additive="base">
                                        <p:cTn id="8" dur="1000" fill="hold"/>
                                        <p:tgtEl>
                                          <p:spTgt spid="61440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614406"/>
                                        </p:tgtEl>
                                        <p:attrNameLst>
                                          <p:attrName>style.visibility</p:attrName>
                                        </p:attrNameLst>
                                      </p:cBhvr>
                                      <p:to>
                                        <p:strVal val="visible"/>
                                      </p:to>
                                    </p:set>
                                    <p:anim calcmode="lin" valueType="num">
                                      <p:cBhvr additive="base">
                                        <p:cTn id="12" dur="1000" fill="hold"/>
                                        <p:tgtEl>
                                          <p:spTgt spid="614406"/>
                                        </p:tgtEl>
                                        <p:attrNameLst>
                                          <p:attrName>ppt_x</p:attrName>
                                        </p:attrNameLst>
                                      </p:cBhvr>
                                      <p:tavLst>
                                        <p:tav tm="0">
                                          <p:val>
                                            <p:strVal val="0-#ppt_w/2"/>
                                          </p:val>
                                        </p:tav>
                                        <p:tav tm="100000">
                                          <p:val>
                                            <p:strVal val="#ppt_x"/>
                                          </p:val>
                                        </p:tav>
                                      </p:tavLst>
                                    </p:anim>
                                    <p:anim calcmode="lin" valueType="num">
                                      <p:cBhvr additive="base">
                                        <p:cTn id="13" dur="1000" fill="hold"/>
                                        <p:tgtEl>
                                          <p:spTgt spid="614406"/>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8" fill="hold" grpId="0" nodeType="afterEffect">
                                  <p:stCondLst>
                                    <p:cond delay="0"/>
                                  </p:stCondLst>
                                  <p:childTnLst>
                                    <p:set>
                                      <p:cBhvr>
                                        <p:cTn id="16" dur="1" fill="hold">
                                          <p:stCondLst>
                                            <p:cond delay="0"/>
                                          </p:stCondLst>
                                        </p:cTn>
                                        <p:tgtEl>
                                          <p:spTgt spid="614407"/>
                                        </p:tgtEl>
                                        <p:attrNameLst>
                                          <p:attrName>style.visibility</p:attrName>
                                        </p:attrNameLst>
                                      </p:cBhvr>
                                      <p:to>
                                        <p:strVal val="visible"/>
                                      </p:to>
                                    </p:set>
                                    <p:anim calcmode="lin" valueType="num">
                                      <p:cBhvr additive="base">
                                        <p:cTn id="17" dur="1000" fill="hold"/>
                                        <p:tgtEl>
                                          <p:spTgt spid="614407"/>
                                        </p:tgtEl>
                                        <p:attrNameLst>
                                          <p:attrName>ppt_x</p:attrName>
                                        </p:attrNameLst>
                                      </p:cBhvr>
                                      <p:tavLst>
                                        <p:tav tm="0">
                                          <p:val>
                                            <p:strVal val="0-#ppt_w/2"/>
                                          </p:val>
                                        </p:tav>
                                        <p:tav tm="100000">
                                          <p:val>
                                            <p:strVal val="#ppt_x"/>
                                          </p:val>
                                        </p:tav>
                                      </p:tavLst>
                                    </p:anim>
                                    <p:anim calcmode="lin" valueType="num">
                                      <p:cBhvr additive="base">
                                        <p:cTn id="18" dur="1000" fill="hold"/>
                                        <p:tgtEl>
                                          <p:spTgt spid="614407"/>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2" presetClass="entr" presetSubtype="8" fill="hold" grpId="0" nodeType="afterEffect">
                                  <p:stCondLst>
                                    <p:cond delay="0"/>
                                  </p:stCondLst>
                                  <p:childTnLst>
                                    <p:set>
                                      <p:cBhvr>
                                        <p:cTn id="21" dur="1" fill="hold">
                                          <p:stCondLst>
                                            <p:cond delay="0"/>
                                          </p:stCondLst>
                                        </p:cTn>
                                        <p:tgtEl>
                                          <p:spTgt spid="614408"/>
                                        </p:tgtEl>
                                        <p:attrNameLst>
                                          <p:attrName>style.visibility</p:attrName>
                                        </p:attrNameLst>
                                      </p:cBhvr>
                                      <p:to>
                                        <p:strVal val="visible"/>
                                      </p:to>
                                    </p:set>
                                    <p:anim calcmode="lin" valueType="num">
                                      <p:cBhvr additive="base">
                                        <p:cTn id="22" dur="1000" fill="hold"/>
                                        <p:tgtEl>
                                          <p:spTgt spid="614408"/>
                                        </p:tgtEl>
                                        <p:attrNameLst>
                                          <p:attrName>ppt_x</p:attrName>
                                        </p:attrNameLst>
                                      </p:cBhvr>
                                      <p:tavLst>
                                        <p:tav tm="0">
                                          <p:val>
                                            <p:strVal val="0-#ppt_w/2"/>
                                          </p:val>
                                        </p:tav>
                                        <p:tav tm="100000">
                                          <p:val>
                                            <p:strVal val="#ppt_x"/>
                                          </p:val>
                                        </p:tav>
                                      </p:tavLst>
                                    </p:anim>
                                    <p:anim calcmode="lin" valueType="num">
                                      <p:cBhvr additive="base">
                                        <p:cTn id="23" dur="1000" fill="hold"/>
                                        <p:tgtEl>
                                          <p:spTgt spid="614408"/>
                                        </p:tgtEl>
                                        <p:attrNameLst>
                                          <p:attrName>ppt_y</p:attrName>
                                        </p:attrNameLst>
                                      </p:cBhvr>
                                      <p:tavLst>
                                        <p:tav tm="0">
                                          <p:val>
                                            <p:strVal val="#ppt_y"/>
                                          </p:val>
                                        </p:tav>
                                        <p:tav tm="100000">
                                          <p:val>
                                            <p:strVal val="#ppt_y"/>
                                          </p:val>
                                        </p:tav>
                                      </p:tavLst>
                                    </p:anim>
                                  </p:childTnLst>
                                </p:cTn>
                              </p:par>
                            </p:childTnLst>
                          </p:cTn>
                        </p:par>
                        <p:par>
                          <p:cTn id="24" fill="hold">
                            <p:stCondLst>
                              <p:cond delay="4000"/>
                            </p:stCondLst>
                            <p:childTnLst>
                              <p:par>
                                <p:cTn id="25" presetID="2" presetClass="entr" presetSubtype="8" fill="hold" grpId="0" nodeType="afterEffect">
                                  <p:stCondLst>
                                    <p:cond delay="0"/>
                                  </p:stCondLst>
                                  <p:childTnLst>
                                    <p:set>
                                      <p:cBhvr>
                                        <p:cTn id="26" dur="1" fill="hold">
                                          <p:stCondLst>
                                            <p:cond delay="0"/>
                                          </p:stCondLst>
                                        </p:cTn>
                                        <p:tgtEl>
                                          <p:spTgt spid="614409"/>
                                        </p:tgtEl>
                                        <p:attrNameLst>
                                          <p:attrName>style.visibility</p:attrName>
                                        </p:attrNameLst>
                                      </p:cBhvr>
                                      <p:to>
                                        <p:strVal val="visible"/>
                                      </p:to>
                                    </p:set>
                                    <p:anim calcmode="lin" valueType="num">
                                      <p:cBhvr additive="base">
                                        <p:cTn id="27" dur="1000" fill="hold"/>
                                        <p:tgtEl>
                                          <p:spTgt spid="614409"/>
                                        </p:tgtEl>
                                        <p:attrNameLst>
                                          <p:attrName>ppt_x</p:attrName>
                                        </p:attrNameLst>
                                      </p:cBhvr>
                                      <p:tavLst>
                                        <p:tav tm="0">
                                          <p:val>
                                            <p:strVal val="0-#ppt_w/2"/>
                                          </p:val>
                                        </p:tav>
                                        <p:tav tm="100000">
                                          <p:val>
                                            <p:strVal val="#ppt_x"/>
                                          </p:val>
                                        </p:tav>
                                      </p:tavLst>
                                    </p:anim>
                                    <p:anim calcmode="lin" valueType="num">
                                      <p:cBhvr additive="base">
                                        <p:cTn id="28" dur="1000" fill="hold"/>
                                        <p:tgtEl>
                                          <p:spTgt spid="614409"/>
                                        </p:tgtEl>
                                        <p:attrNameLst>
                                          <p:attrName>ppt_y</p:attrName>
                                        </p:attrNameLst>
                                      </p:cBhvr>
                                      <p:tavLst>
                                        <p:tav tm="0">
                                          <p:val>
                                            <p:strVal val="#ppt_y"/>
                                          </p:val>
                                        </p:tav>
                                        <p:tav tm="100000">
                                          <p:val>
                                            <p:strVal val="#ppt_y"/>
                                          </p:val>
                                        </p:tav>
                                      </p:tavLst>
                                    </p:anim>
                                  </p:childTnLst>
                                </p:cTn>
                              </p:par>
                            </p:childTnLst>
                          </p:cTn>
                        </p:par>
                        <p:par>
                          <p:cTn id="29" fill="hold">
                            <p:stCondLst>
                              <p:cond delay="5000"/>
                            </p:stCondLst>
                            <p:childTnLst>
                              <p:par>
                                <p:cTn id="30" presetID="2" presetClass="entr" presetSubtype="8" fill="hold" grpId="0" nodeType="afterEffect">
                                  <p:stCondLst>
                                    <p:cond delay="0"/>
                                  </p:stCondLst>
                                  <p:childTnLst>
                                    <p:set>
                                      <p:cBhvr>
                                        <p:cTn id="31" dur="1" fill="hold">
                                          <p:stCondLst>
                                            <p:cond delay="0"/>
                                          </p:stCondLst>
                                        </p:cTn>
                                        <p:tgtEl>
                                          <p:spTgt spid="614410"/>
                                        </p:tgtEl>
                                        <p:attrNameLst>
                                          <p:attrName>style.visibility</p:attrName>
                                        </p:attrNameLst>
                                      </p:cBhvr>
                                      <p:to>
                                        <p:strVal val="visible"/>
                                      </p:to>
                                    </p:set>
                                    <p:anim calcmode="lin" valueType="num">
                                      <p:cBhvr additive="base">
                                        <p:cTn id="32" dur="1000" fill="hold"/>
                                        <p:tgtEl>
                                          <p:spTgt spid="614410"/>
                                        </p:tgtEl>
                                        <p:attrNameLst>
                                          <p:attrName>ppt_x</p:attrName>
                                        </p:attrNameLst>
                                      </p:cBhvr>
                                      <p:tavLst>
                                        <p:tav tm="0">
                                          <p:val>
                                            <p:strVal val="0-#ppt_w/2"/>
                                          </p:val>
                                        </p:tav>
                                        <p:tav tm="100000">
                                          <p:val>
                                            <p:strVal val="#ppt_x"/>
                                          </p:val>
                                        </p:tav>
                                      </p:tavLst>
                                    </p:anim>
                                    <p:anim calcmode="lin" valueType="num">
                                      <p:cBhvr additive="base">
                                        <p:cTn id="33" dur="1000" fill="hold"/>
                                        <p:tgtEl>
                                          <p:spTgt spid="614410"/>
                                        </p:tgtEl>
                                        <p:attrNameLst>
                                          <p:attrName>ppt_y</p:attrName>
                                        </p:attrNameLst>
                                      </p:cBhvr>
                                      <p:tavLst>
                                        <p:tav tm="0">
                                          <p:val>
                                            <p:strVal val="#ppt_y"/>
                                          </p:val>
                                        </p:tav>
                                        <p:tav tm="100000">
                                          <p:val>
                                            <p:strVal val="#ppt_y"/>
                                          </p:val>
                                        </p:tav>
                                      </p:tavLst>
                                    </p:anim>
                                  </p:childTnLst>
                                </p:cTn>
                              </p:par>
                            </p:childTnLst>
                          </p:cTn>
                        </p:par>
                        <p:par>
                          <p:cTn id="34" fill="hold">
                            <p:stCondLst>
                              <p:cond delay="6000"/>
                            </p:stCondLst>
                            <p:childTnLst>
                              <p:par>
                                <p:cTn id="35" presetID="2" presetClass="entr" presetSubtype="8" fill="hold" grpId="0" nodeType="afterEffect">
                                  <p:stCondLst>
                                    <p:cond delay="0"/>
                                  </p:stCondLst>
                                  <p:childTnLst>
                                    <p:set>
                                      <p:cBhvr>
                                        <p:cTn id="36" dur="1" fill="hold">
                                          <p:stCondLst>
                                            <p:cond delay="0"/>
                                          </p:stCondLst>
                                        </p:cTn>
                                        <p:tgtEl>
                                          <p:spTgt spid="614411"/>
                                        </p:tgtEl>
                                        <p:attrNameLst>
                                          <p:attrName>style.visibility</p:attrName>
                                        </p:attrNameLst>
                                      </p:cBhvr>
                                      <p:to>
                                        <p:strVal val="visible"/>
                                      </p:to>
                                    </p:set>
                                    <p:anim calcmode="lin" valueType="num">
                                      <p:cBhvr additive="base">
                                        <p:cTn id="37" dur="1000" fill="hold"/>
                                        <p:tgtEl>
                                          <p:spTgt spid="614411"/>
                                        </p:tgtEl>
                                        <p:attrNameLst>
                                          <p:attrName>ppt_x</p:attrName>
                                        </p:attrNameLst>
                                      </p:cBhvr>
                                      <p:tavLst>
                                        <p:tav tm="0">
                                          <p:val>
                                            <p:strVal val="0-#ppt_w/2"/>
                                          </p:val>
                                        </p:tav>
                                        <p:tav tm="100000">
                                          <p:val>
                                            <p:strVal val="#ppt_x"/>
                                          </p:val>
                                        </p:tav>
                                      </p:tavLst>
                                    </p:anim>
                                    <p:anim calcmode="lin" valueType="num">
                                      <p:cBhvr additive="base">
                                        <p:cTn id="38" dur="1000" fill="hold"/>
                                        <p:tgtEl>
                                          <p:spTgt spid="6144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05" grpId="0"/>
      <p:bldP spid="614406" grpId="0"/>
      <p:bldP spid="614407" grpId="0"/>
      <p:bldP spid="614408" grpId="0"/>
      <p:bldP spid="614409" grpId="0"/>
      <p:bldP spid="614410" grpId="0"/>
      <p:bldP spid="614411"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3"/>
          <p:cNvSpPr>
            <a:spLocks noChangeArrowheads="1"/>
          </p:cNvSpPr>
          <p:nvPr/>
        </p:nvSpPr>
        <p:spPr bwMode="auto">
          <a:xfrm>
            <a:off x="116417" y="1"/>
            <a:ext cx="10972800" cy="620713"/>
          </a:xfrm>
          <a:prstGeom prst="rect">
            <a:avLst/>
          </a:prstGeom>
          <a:noFill/>
          <a:ln w="9525" algn="ctr">
            <a:noFill/>
            <a:miter lim="800000"/>
            <a:headEnd/>
            <a:tailEnd/>
          </a:ln>
          <a:effectLst/>
        </p:spPr>
        <p:txBody>
          <a:bodyPr anchor="ctr"/>
          <a:lstStyle/>
          <a:p>
            <a:pPr>
              <a:defRPr/>
            </a:pPr>
            <a:r>
              <a:rPr lang="zh-CN" altLang="en-US" sz="3200" b="1" dirty="0">
                <a:solidFill>
                  <a:schemeClr val="bg1"/>
                </a:solidFill>
                <a:effectLst>
                  <a:outerShdw blurRad="38100" dist="38100" dir="2700000" algn="tl">
                    <a:srgbClr val="000000">
                      <a:alpha val="43137"/>
                    </a:srgbClr>
                  </a:outerShdw>
                </a:effectLst>
                <a:latin typeface="+mj-ea"/>
                <a:ea typeface="+mj-ea"/>
              </a:rPr>
              <a:t> </a:t>
            </a:r>
            <a:r>
              <a:rPr lang="en-GB" altLang="zh-CN" sz="3200" b="1" dirty="0">
                <a:solidFill>
                  <a:schemeClr val="bg1"/>
                </a:solidFill>
                <a:effectLst>
                  <a:outerShdw blurRad="38100" dist="38100" dir="2700000" algn="tl">
                    <a:srgbClr val="000000">
                      <a:alpha val="43137"/>
                    </a:srgbClr>
                  </a:outerShdw>
                </a:effectLst>
                <a:latin typeface="+mj-ea"/>
                <a:ea typeface="+mj-ea"/>
              </a:rPr>
              <a:t>IT</a:t>
            </a:r>
            <a:r>
              <a:rPr lang="zh-CN" altLang="en-US" sz="3200" b="1" dirty="0">
                <a:solidFill>
                  <a:schemeClr val="bg1"/>
                </a:solidFill>
                <a:effectLst>
                  <a:outerShdw blurRad="38100" dist="38100" dir="2700000" algn="tl">
                    <a:srgbClr val="000000">
                      <a:alpha val="43137"/>
                    </a:srgbClr>
                  </a:outerShdw>
                </a:effectLst>
                <a:latin typeface="+mj-ea"/>
                <a:ea typeface="+mj-ea"/>
              </a:rPr>
              <a:t>规划</a:t>
            </a:r>
            <a:r>
              <a:rPr lang="zh-CN" altLang="en-GB" sz="3200" b="1" dirty="0">
                <a:solidFill>
                  <a:schemeClr val="bg1"/>
                </a:solidFill>
                <a:effectLst>
                  <a:outerShdw blurRad="38100" dist="38100" dir="2700000" algn="tl">
                    <a:srgbClr val="000000">
                      <a:alpha val="43137"/>
                    </a:srgbClr>
                  </a:outerShdw>
                </a:effectLst>
                <a:latin typeface="+mj-ea"/>
                <a:ea typeface="+mj-ea"/>
              </a:rPr>
              <a:t>能够产生成果一</a:t>
            </a:r>
            <a:endParaRPr lang="zh-CN" altLang="en-US" sz="3200" b="1" dirty="0">
              <a:solidFill>
                <a:schemeClr val="bg1"/>
              </a:solidFill>
              <a:effectLst>
                <a:outerShdw blurRad="38100" dist="38100" dir="2700000" algn="tl">
                  <a:srgbClr val="000000">
                    <a:alpha val="43137"/>
                  </a:srgbClr>
                </a:outerShdw>
              </a:effectLst>
              <a:latin typeface="+mj-ea"/>
              <a:ea typeface="+mj-ea"/>
            </a:endParaRPr>
          </a:p>
        </p:txBody>
      </p:sp>
      <p:pic>
        <p:nvPicPr>
          <p:cNvPr id="68611" name="Picture 51"/>
          <p:cNvPicPr>
            <a:picLocks noChangeAspect="1" noChangeArrowheads="1"/>
          </p:cNvPicPr>
          <p:nvPr/>
        </p:nvPicPr>
        <p:blipFill>
          <a:blip r:embed="rId2"/>
          <a:srcRect/>
          <a:stretch>
            <a:fillRect/>
          </a:stretch>
        </p:blipFill>
        <p:spPr bwMode="auto">
          <a:xfrm>
            <a:off x="80434" y="700392"/>
            <a:ext cx="12016317" cy="5992238"/>
          </a:xfrm>
          <a:prstGeom prst="rect">
            <a:avLst/>
          </a:prstGeom>
          <a:noFill/>
          <a:ln w="9525">
            <a:noFill/>
            <a:miter lim="800000"/>
            <a:headEnd/>
            <a:tailEnd/>
          </a:ln>
        </p:spPr>
      </p:pic>
    </p:spTree>
    <p:extLst>
      <p:ext uri="{BB962C8B-B14F-4D97-AF65-F5344CB8AC3E}">
        <p14:creationId xmlns:p14="http://schemas.microsoft.com/office/powerpoint/2010/main" val="2496092506"/>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91" name="Rectangle 3"/>
          <p:cNvSpPr>
            <a:spLocks noChangeArrowheads="1"/>
          </p:cNvSpPr>
          <p:nvPr/>
        </p:nvSpPr>
        <p:spPr bwMode="auto">
          <a:xfrm>
            <a:off x="116417" y="1"/>
            <a:ext cx="10972800" cy="620713"/>
          </a:xfrm>
          <a:prstGeom prst="rect">
            <a:avLst/>
          </a:prstGeom>
          <a:noFill/>
          <a:ln w="9525" algn="ctr">
            <a:noFill/>
            <a:miter lim="800000"/>
            <a:headEnd/>
            <a:tailEnd/>
          </a:ln>
          <a:effectLst/>
        </p:spPr>
        <p:txBody>
          <a:bodyPr anchor="ctr"/>
          <a:lstStyle/>
          <a:p>
            <a:pPr>
              <a:defRPr/>
            </a:pPr>
            <a:r>
              <a:rPr lang="zh-CN" altLang="en-US" sz="3200" b="1" dirty="0">
                <a:solidFill>
                  <a:schemeClr val="bg1"/>
                </a:solidFill>
                <a:effectLst>
                  <a:outerShdw blurRad="38100" dist="38100" dir="2700000" algn="tl">
                    <a:srgbClr val="000000">
                      <a:alpha val="43137"/>
                    </a:srgbClr>
                  </a:outerShdw>
                </a:effectLst>
                <a:latin typeface="+mj-ea"/>
                <a:ea typeface="+mj-ea"/>
              </a:rPr>
              <a:t> </a:t>
            </a:r>
            <a:r>
              <a:rPr lang="en-GB" altLang="zh-CN" sz="3200" b="1" dirty="0">
                <a:solidFill>
                  <a:schemeClr val="bg1"/>
                </a:solidFill>
                <a:effectLst>
                  <a:outerShdw blurRad="38100" dist="38100" dir="2700000" algn="tl">
                    <a:srgbClr val="000000">
                      <a:alpha val="43137"/>
                    </a:srgbClr>
                  </a:outerShdw>
                </a:effectLst>
                <a:latin typeface="+mj-ea"/>
                <a:ea typeface="+mj-ea"/>
              </a:rPr>
              <a:t>IT</a:t>
            </a:r>
            <a:r>
              <a:rPr lang="zh-CN" altLang="en-US" sz="3200" b="1" dirty="0">
                <a:solidFill>
                  <a:schemeClr val="bg1"/>
                </a:solidFill>
                <a:effectLst>
                  <a:outerShdw blurRad="38100" dist="38100" dir="2700000" algn="tl">
                    <a:srgbClr val="000000">
                      <a:alpha val="43137"/>
                    </a:srgbClr>
                  </a:outerShdw>
                </a:effectLst>
                <a:latin typeface="+mj-ea"/>
                <a:ea typeface="+mj-ea"/>
              </a:rPr>
              <a:t>规划</a:t>
            </a:r>
            <a:r>
              <a:rPr lang="zh-CN" altLang="en-GB" sz="3200" b="1" dirty="0">
                <a:solidFill>
                  <a:schemeClr val="bg1"/>
                </a:solidFill>
                <a:effectLst>
                  <a:outerShdw blurRad="38100" dist="38100" dir="2700000" algn="tl">
                    <a:srgbClr val="000000">
                      <a:alpha val="43137"/>
                    </a:srgbClr>
                  </a:outerShdw>
                </a:effectLst>
                <a:latin typeface="+mj-ea"/>
                <a:ea typeface="+mj-ea"/>
              </a:rPr>
              <a:t>能够产生成果二</a:t>
            </a:r>
            <a:endParaRPr lang="zh-CN" altLang="en-US" sz="3200" b="1" dirty="0">
              <a:solidFill>
                <a:schemeClr val="bg1"/>
              </a:solidFill>
              <a:effectLst>
                <a:outerShdw blurRad="38100" dist="38100" dir="2700000" algn="tl">
                  <a:srgbClr val="000000">
                    <a:alpha val="43137"/>
                  </a:srgbClr>
                </a:outerShdw>
              </a:effectLst>
              <a:latin typeface="+mj-ea"/>
              <a:ea typeface="+mj-ea"/>
            </a:endParaRPr>
          </a:p>
        </p:txBody>
      </p:sp>
      <p:pic>
        <p:nvPicPr>
          <p:cNvPr id="69635" name="Picture 45"/>
          <p:cNvPicPr>
            <a:picLocks noChangeAspect="1" noChangeArrowheads="1"/>
          </p:cNvPicPr>
          <p:nvPr/>
        </p:nvPicPr>
        <p:blipFill>
          <a:blip r:embed="rId2"/>
          <a:srcRect/>
          <a:stretch>
            <a:fillRect/>
          </a:stretch>
        </p:blipFill>
        <p:spPr bwMode="auto">
          <a:xfrm>
            <a:off x="558801" y="750956"/>
            <a:ext cx="11368031" cy="5804946"/>
          </a:xfrm>
          <a:prstGeom prst="rect">
            <a:avLst/>
          </a:prstGeom>
          <a:noFill/>
          <a:ln w="9525">
            <a:noFill/>
            <a:miter lim="800000"/>
            <a:headEnd/>
            <a:tailEnd/>
          </a:ln>
        </p:spPr>
      </p:pic>
    </p:spTree>
    <p:extLst>
      <p:ext uri="{BB962C8B-B14F-4D97-AF65-F5344CB8AC3E}">
        <p14:creationId xmlns:p14="http://schemas.microsoft.com/office/powerpoint/2010/main" val="1854948148"/>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idx="4294967295"/>
          </p:nvPr>
        </p:nvSpPr>
        <p:spPr>
          <a:xfrm>
            <a:off x="223786" y="76290"/>
            <a:ext cx="11744427" cy="598488"/>
          </a:xfrm>
          <a:prstGeom prst="rect">
            <a:avLst/>
          </a:prstGeom>
        </p:spPr>
        <p:txBody>
          <a:bodyPr anchor="ctr">
            <a:normAutofit/>
          </a:bodyPr>
          <a:lstStyle/>
          <a:p>
            <a:pPr>
              <a:defRPr/>
            </a:pPr>
            <a:r>
              <a:rPr lang="en-US" altLang="zh-CN" sz="2800" b="1" dirty="0">
                <a:solidFill>
                  <a:schemeClr val="bg1"/>
                </a:solidFill>
                <a:effectLst>
                  <a:outerShdw blurRad="38100" dist="38100" dir="2700000" algn="tl">
                    <a:srgbClr val="C0C0C0"/>
                  </a:outerShdw>
                </a:effectLst>
                <a:latin typeface="+mj-ea"/>
                <a:cs typeface="Angsana New"/>
              </a:rPr>
              <a:t>IT</a:t>
            </a:r>
            <a:r>
              <a:rPr lang="zh-CN" altLang="en-US" sz="2800" b="1" dirty="0">
                <a:solidFill>
                  <a:schemeClr val="bg1"/>
                </a:solidFill>
                <a:effectLst>
                  <a:outerShdw blurRad="38100" dist="38100" dir="2700000" algn="tl">
                    <a:srgbClr val="C0C0C0"/>
                  </a:outerShdw>
                </a:effectLst>
                <a:latin typeface="+mj-ea"/>
                <a:cs typeface="Angsana New"/>
              </a:rPr>
              <a:t>规划咨询服务项目将完成如下成果文档作为建设指导标准  </a:t>
            </a:r>
          </a:p>
        </p:txBody>
      </p:sp>
      <p:sp>
        <p:nvSpPr>
          <p:cNvPr id="1002499" name="Rectangle 3"/>
          <p:cNvSpPr>
            <a:spLocks noGrp="1" noChangeArrowheads="1"/>
          </p:cNvSpPr>
          <p:nvPr>
            <p:ph type="body" idx="4294967295"/>
          </p:nvPr>
        </p:nvSpPr>
        <p:spPr bwMode="auto">
          <a:xfrm>
            <a:off x="549209" y="1187452"/>
            <a:ext cx="10972409" cy="4525963"/>
          </a:xfrm>
          <a:prstGeom prst="rect">
            <a:avLst/>
          </a:prstGeom>
          <a:solidFill>
            <a:srgbClr val="FFFFFF"/>
          </a:solidFill>
          <a:ln>
            <a:miter lim="800000"/>
            <a:headEnd/>
            <a:tailEnd/>
          </a:ln>
        </p:spPr>
        <p:txBody>
          <a:bodyPr lIns="0" tIns="0" rIns="0" bIns="0">
            <a:normAutofit lnSpcReduction="10000"/>
          </a:bodyPr>
          <a:lstStyle/>
          <a:p>
            <a:pPr>
              <a:lnSpc>
                <a:spcPct val="120000"/>
              </a:lnSpc>
              <a:defRPr/>
            </a:pPr>
            <a:r>
              <a:rPr lang="en-US" altLang="zh-CN" sz="2600" dirty="0">
                <a:effectLst>
                  <a:outerShdw blurRad="38100" dist="38100" dir="2700000" algn="tl">
                    <a:srgbClr val="C0C0C0"/>
                  </a:outerShdw>
                </a:effectLst>
              </a:rPr>
              <a:t>《XX</a:t>
            </a:r>
            <a:r>
              <a:rPr lang="zh-CN" altLang="en-US" sz="2600" dirty="0">
                <a:effectLst>
                  <a:outerShdw blurRad="38100" dist="38100" dir="2700000" algn="tl">
                    <a:srgbClr val="C0C0C0"/>
                  </a:outerShdw>
                </a:effectLst>
              </a:rPr>
              <a:t>项目战略理解与现状分析报告</a:t>
            </a:r>
            <a:r>
              <a:rPr lang="en-US" altLang="zh-CN" sz="2600" dirty="0">
                <a:effectLst>
                  <a:outerShdw blurRad="38100" dist="38100" dir="2700000" algn="tl">
                    <a:srgbClr val="C0C0C0"/>
                  </a:outerShdw>
                </a:effectLst>
              </a:rPr>
              <a:t>》 </a:t>
            </a:r>
          </a:p>
          <a:p>
            <a:pPr>
              <a:lnSpc>
                <a:spcPct val="120000"/>
              </a:lnSpc>
              <a:defRPr/>
            </a:pPr>
            <a:r>
              <a:rPr lang="en-US" altLang="zh-CN" sz="2600" dirty="0">
                <a:effectLst>
                  <a:outerShdw blurRad="38100" dist="38100" dir="2700000" algn="tl">
                    <a:srgbClr val="C0C0C0"/>
                  </a:outerShdw>
                </a:effectLst>
              </a:rPr>
              <a:t>《XX</a:t>
            </a:r>
            <a:r>
              <a:rPr lang="zh-CN" altLang="en-US" sz="2600" dirty="0">
                <a:effectLst>
                  <a:outerShdw blurRad="38100" dist="38100" dir="2700000" algn="tl">
                    <a:srgbClr val="C0C0C0"/>
                  </a:outerShdw>
                </a:effectLst>
              </a:rPr>
              <a:t>项目管控模式、运营模式分析报告</a:t>
            </a:r>
            <a:r>
              <a:rPr lang="en-US" altLang="zh-CN" sz="2600" dirty="0">
                <a:effectLst>
                  <a:outerShdw blurRad="38100" dist="38100" dir="2700000" algn="tl">
                    <a:srgbClr val="C0C0C0"/>
                  </a:outerShdw>
                </a:effectLst>
              </a:rPr>
              <a:t>》</a:t>
            </a:r>
            <a:endParaRPr lang="zh-CN" altLang="en-US" sz="2600" dirty="0">
              <a:effectLst>
                <a:outerShdw blurRad="38100" dist="38100" dir="2700000" algn="tl">
                  <a:srgbClr val="C0C0C0"/>
                </a:outerShdw>
              </a:effectLst>
            </a:endParaRPr>
          </a:p>
          <a:p>
            <a:pPr>
              <a:lnSpc>
                <a:spcPct val="120000"/>
              </a:lnSpc>
              <a:defRPr/>
            </a:pPr>
            <a:r>
              <a:rPr lang="en-US" altLang="zh-CN" sz="2600" dirty="0">
                <a:effectLst>
                  <a:outerShdw blurRad="38100" dist="38100" dir="2700000" algn="tl">
                    <a:srgbClr val="C0C0C0"/>
                  </a:outerShdw>
                </a:effectLst>
              </a:rPr>
              <a:t>《XX</a:t>
            </a:r>
            <a:r>
              <a:rPr lang="zh-CN" altLang="en-US" sz="2600" dirty="0">
                <a:effectLst>
                  <a:outerShdw blurRad="38100" dist="38100" dir="2700000" algn="tl">
                    <a:srgbClr val="C0C0C0"/>
                  </a:outerShdw>
                </a:effectLst>
              </a:rPr>
              <a:t>项目核心流程优化报告</a:t>
            </a:r>
            <a:r>
              <a:rPr lang="en-US" altLang="zh-CN" sz="2600" dirty="0">
                <a:effectLst>
                  <a:outerShdw blurRad="38100" dist="38100" dir="2700000" algn="tl">
                    <a:srgbClr val="C0C0C0"/>
                  </a:outerShdw>
                </a:effectLst>
              </a:rPr>
              <a:t>》</a:t>
            </a:r>
          </a:p>
          <a:p>
            <a:pPr>
              <a:lnSpc>
                <a:spcPct val="120000"/>
              </a:lnSpc>
              <a:defRPr/>
            </a:pPr>
            <a:r>
              <a:rPr lang="en-US" altLang="zh-CN" sz="2600" dirty="0">
                <a:effectLst>
                  <a:outerShdw blurRad="38100" dist="38100" dir="2700000" algn="tl">
                    <a:srgbClr val="C0C0C0"/>
                  </a:outerShdw>
                </a:effectLst>
              </a:rPr>
              <a:t>《XX</a:t>
            </a:r>
            <a:r>
              <a:rPr lang="zh-CN" altLang="en-US" sz="2600" dirty="0">
                <a:effectLst>
                  <a:outerShdw blurRad="38100" dist="38100" dir="2700000" algn="tl">
                    <a:srgbClr val="C0C0C0"/>
                  </a:outerShdw>
                </a:effectLst>
              </a:rPr>
              <a:t>项目信息编码与名称标准化报告</a:t>
            </a:r>
            <a:r>
              <a:rPr lang="en-US" altLang="zh-CN" sz="2600" dirty="0">
                <a:effectLst>
                  <a:outerShdw blurRad="38100" dist="38100" dir="2700000" algn="tl">
                    <a:srgbClr val="C0C0C0"/>
                  </a:outerShdw>
                </a:effectLst>
              </a:rPr>
              <a:t>》 </a:t>
            </a:r>
            <a:endParaRPr lang="zh-CN" altLang="en-US" sz="2600" dirty="0">
              <a:effectLst>
                <a:outerShdw blurRad="38100" dist="38100" dir="2700000" algn="tl">
                  <a:srgbClr val="C0C0C0"/>
                </a:outerShdw>
              </a:effectLst>
            </a:endParaRPr>
          </a:p>
          <a:p>
            <a:pPr>
              <a:lnSpc>
                <a:spcPct val="120000"/>
              </a:lnSpc>
              <a:defRPr/>
            </a:pPr>
            <a:r>
              <a:rPr lang="en-US" altLang="zh-CN" sz="2600" dirty="0">
                <a:effectLst>
                  <a:outerShdw blurRad="38100" dist="38100" dir="2700000" algn="tl">
                    <a:srgbClr val="C0C0C0"/>
                  </a:outerShdw>
                </a:effectLst>
              </a:rPr>
              <a:t>《XX</a:t>
            </a:r>
            <a:r>
              <a:rPr lang="zh-CN" altLang="en-US" sz="2600" dirty="0">
                <a:effectLst>
                  <a:outerShdw blurRad="38100" dist="38100" dir="2700000" algn="tl">
                    <a:srgbClr val="C0C0C0"/>
                  </a:outerShdw>
                </a:effectLst>
              </a:rPr>
              <a:t>项目信息化需求与差距分析报告</a:t>
            </a:r>
            <a:r>
              <a:rPr lang="en-US" altLang="zh-CN" sz="2600" dirty="0">
                <a:effectLst>
                  <a:outerShdw blurRad="38100" dist="38100" dir="2700000" algn="tl">
                    <a:srgbClr val="C0C0C0"/>
                  </a:outerShdw>
                </a:effectLst>
              </a:rPr>
              <a:t>》</a:t>
            </a:r>
          </a:p>
          <a:p>
            <a:pPr>
              <a:lnSpc>
                <a:spcPct val="120000"/>
              </a:lnSpc>
              <a:defRPr/>
            </a:pPr>
            <a:r>
              <a:rPr lang="en-US" altLang="zh-CN" sz="2600" dirty="0">
                <a:effectLst>
                  <a:outerShdw blurRad="38100" dist="38100" dir="2700000" algn="tl">
                    <a:srgbClr val="C0C0C0"/>
                  </a:outerShdw>
                </a:effectLst>
              </a:rPr>
              <a:t>《XX</a:t>
            </a:r>
            <a:r>
              <a:rPr lang="zh-CN" altLang="en-US" sz="2600" dirty="0">
                <a:effectLst>
                  <a:outerShdw blurRad="38100" dist="38100" dir="2700000" algn="tl">
                    <a:srgbClr val="C0C0C0"/>
                  </a:outerShdw>
                </a:effectLst>
              </a:rPr>
              <a:t>项目信息管理编码方案及标准编码导则</a:t>
            </a:r>
            <a:r>
              <a:rPr lang="en-US" altLang="zh-CN" sz="2600" dirty="0">
                <a:effectLst>
                  <a:outerShdw blurRad="38100" dist="38100" dir="2700000" algn="tl">
                    <a:srgbClr val="C0C0C0"/>
                  </a:outerShdw>
                </a:effectLst>
              </a:rPr>
              <a:t>》</a:t>
            </a:r>
          </a:p>
          <a:p>
            <a:pPr>
              <a:lnSpc>
                <a:spcPct val="120000"/>
              </a:lnSpc>
              <a:defRPr/>
            </a:pPr>
            <a:r>
              <a:rPr lang="en-US" altLang="zh-CN" sz="2600" dirty="0">
                <a:effectLst>
                  <a:outerShdw blurRad="38100" dist="38100" dir="2700000" algn="tl">
                    <a:srgbClr val="C0C0C0"/>
                  </a:outerShdw>
                </a:effectLst>
              </a:rPr>
              <a:t>《XX</a:t>
            </a:r>
            <a:r>
              <a:rPr lang="zh-CN" altLang="en-US" sz="2600" dirty="0">
                <a:effectLst>
                  <a:outerShdw blurRad="38100" dist="38100" dir="2700000" algn="tl">
                    <a:srgbClr val="C0C0C0"/>
                  </a:outerShdw>
                </a:effectLst>
              </a:rPr>
              <a:t>项目信息化规划补充完善报告</a:t>
            </a:r>
            <a:r>
              <a:rPr lang="en-US" altLang="zh-CN" sz="2600" dirty="0">
                <a:effectLst>
                  <a:outerShdw blurRad="38100" dist="38100" dir="2700000" algn="tl">
                    <a:srgbClr val="C0C0C0"/>
                  </a:outerShdw>
                </a:effectLst>
              </a:rPr>
              <a:t>》</a:t>
            </a:r>
            <a:r>
              <a:rPr lang="zh-CN" altLang="en-US" sz="2600" dirty="0">
                <a:effectLst>
                  <a:outerShdw blurRad="38100" dist="38100" dir="2700000" algn="tl">
                    <a:srgbClr val="C0C0C0"/>
                  </a:outerShdw>
                </a:effectLst>
              </a:rPr>
              <a:t>（含实施规划、投资预算分析）</a:t>
            </a:r>
          </a:p>
          <a:p>
            <a:pPr>
              <a:lnSpc>
                <a:spcPct val="120000"/>
              </a:lnSpc>
              <a:defRPr/>
            </a:pPr>
            <a:r>
              <a:rPr lang="en-US" altLang="zh-CN" sz="2600" dirty="0">
                <a:effectLst>
                  <a:outerShdw blurRad="38100" dist="38100" dir="2700000" algn="tl">
                    <a:srgbClr val="C0C0C0"/>
                  </a:outerShdw>
                </a:effectLst>
              </a:rPr>
              <a:t>……</a:t>
            </a:r>
          </a:p>
        </p:txBody>
      </p:sp>
    </p:spTree>
    <p:extLst>
      <p:ext uri="{BB962C8B-B14F-4D97-AF65-F5344CB8AC3E}">
        <p14:creationId xmlns:p14="http://schemas.microsoft.com/office/powerpoint/2010/main" val="1068187251"/>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30"/>
          <p:cNvSpPr>
            <a:spLocks noGrp="1"/>
          </p:cNvSpPr>
          <p:nvPr>
            <p:ph type="title"/>
          </p:nvPr>
        </p:nvSpPr>
        <p:spPr>
          <a:xfrm>
            <a:off x="322846" y="72437"/>
            <a:ext cx="12293600" cy="585788"/>
          </a:xfrm>
        </p:spPr>
        <p:txBody>
          <a:bodyPr>
            <a:noAutofit/>
          </a:bodyPr>
          <a:lstStyle/>
          <a:p>
            <a:r>
              <a:rPr lang="zh-CN" altLang="en-US" sz="3200" b="1" dirty="0">
                <a:solidFill>
                  <a:schemeClr val="bg1"/>
                </a:solidFill>
                <a:latin typeface="+mn-ea"/>
              </a:rPr>
              <a:t>信息化系统价值模型</a:t>
            </a:r>
            <a:r>
              <a:rPr lang="en-US" altLang="zh-CN" sz="3200" b="1" dirty="0">
                <a:solidFill>
                  <a:schemeClr val="bg1"/>
                </a:solidFill>
                <a:latin typeface="+mn-ea"/>
              </a:rPr>
              <a:t>——</a:t>
            </a:r>
            <a:r>
              <a:rPr lang="zh-CN" altLang="en-US" sz="3200" b="1" dirty="0">
                <a:solidFill>
                  <a:schemeClr val="bg1"/>
                </a:solidFill>
                <a:latin typeface="+mn-ea"/>
              </a:rPr>
              <a:t>精细管理 卓越运营</a:t>
            </a:r>
            <a:endParaRPr lang="zh-CN" altLang="en-US" sz="3200" b="1" dirty="0">
              <a:solidFill>
                <a:schemeClr val="bg1"/>
              </a:solidFill>
            </a:endParaRPr>
          </a:p>
        </p:txBody>
      </p:sp>
      <p:grpSp>
        <p:nvGrpSpPr>
          <p:cNvPr id="2" name="组合 18"/>
          <p:cNvGrpSpPr/>
          <p:nvPr/>
        </p:nvGrpSpPr>
        <p:grpSpPr>
          <a:xfrm>
            <a:off x="1148475" y="1416408"/>
            <a:ext cx="10027392" cy="4480260"/>
            <a:chOff x="457200" y="1143000"/>
            <a:chExt cx="8342732" cy="4970067"/>
          </a:xfrm>
        </p:grpSpPr>
        <p:pic>
          <p:nvPicPr>
            <p:cNvPr id="456706" name="Picture 2" descr="C:\Users\huyu\Desktop\未标题-1.png"/>
            <p:cNvPicPr>
              <a:picLocks noChangeAspect="1" noChangeArrowheads="1"/>
            </p:cNvPicPr>
            <p:nvPr/>
          </p:nvPicPr>
          <p:blipFill>
            <a:blip r:embed="rId3" cstate="print"/>
            <a:srcRect/>
            <a:stretch>
              <a:fillRect/>
            </a:stretch>
          </p:blipFill>
          <p:spPr bwMode="auto">
            <a:xfrm>
              <a:off x="838200" y="1371601"/>
              <a:ext cx="7574471" cy="4741466"/>
            </a:xfrm>
            <a:prstGeom prst="rect">
              <a:avLst/>
            </a:prstGeom>
            <a:noFill/>
          </p:spPr>
        </p:pic>
        <p:sp>
          <p:nvSpPr>
            <p:cNvPr id="32" name="Text Box 5"/>
            <p:cNvSpPr txBox="1">
              <a:spLocks noChangeArrowheads="1"/>
            </p:cNvSpPr>
            <p:nvPr/>
          </p:nvSpPr>
          <p:spPr bwMode="auto">
            <a:xfrm>
              <a:off x="4724400" y="1391528"/>
              <a:ext cx="580422" cy="443852"/>
            </a:xfrm>
            <a:prstGeom prst="rect">
              <a:avLst/>
            </a:prstGeom>
            <a:noFill/>
            <a:ln w="38100">
              <a:noFill/>
              <a:miter lim="800000"/>
              <a:headEnd/>
              <a:tailEnd/>
            </a:ln>
          </p:spPr>
          <p:txBody>
            <a:bodyPr wrap="none">
              <a:spAutoFit/>
            </a:bodyPr>
            <a:lstStyle/>
            <a:p>
              <a:pPr fontAlgn="t"/>
              <a:r>
                <a:rPr lang="zh-CN" altLang="en-US" sz="2000" dirty="0">
                  <a:solidFill>
                    <a:schemeClr val="bg1"/>
                  </a:solidFill>
                  <a:latin typeface="微软雅黑" pitchFamily="34" charset="-122"/>
                  <a:ea typeface="微软雅黑" pitchFamily="34" charset="-122"/>
                </a:rPr>
                <a:t>实施</a:t>
              </a:r>
            </a:p>
          </p:txBody>
        </p:sp>
        <p:sp>
          <p:nvSpPr>
            <p:cNvPr id="34" name="Text Box 5"/>
            <p:cNvSpPr txBox="1">
              <a:spLocks noChangeArrowheads="1"/>
            </p:cNvSpPr>
            <p:nvPr/>
          </p:nvSpPr>
          <p:spPr bwMode="auto">
            <a:xfrm>
              <a:off x="6477000" y="4114800"/>
              <a:ext cx="580422" cy="443852"/>
            </a:xfrm>
            <a:prstGeom prst="rect">
              <a:avLst/>
            </a:prstGeom>
            <a:noFill/>
            <a:ln w="38100">
              <a:noFill/>
              <a:miter lim="800000"/>
              <a:headEnd/>
              <a:tailEnd/>
            </a:ln>
          </p:spPr>
          <p:txBody>
            <a:bodyPr wrap="none">
              <a:spAutoFit/>
            </a:bodyPr>
            <a:lstStyle/>
            <a:p>
              <a:pPr fontAlgn="t"/>
              <a:r>
                <a:rPr lang="zh-CN" altLang="en-US" sz="2000" dirty="0">
                  <a:solidFill>
                    <a:schemeClr val="bg1"/>
                  </a:solidFill>
                  <a:latin typeface="微软雅黑" pitchFamily="34" charset="-122"/>
                  <a:ea typeface="微软雅黑" pitchFamily="34" charset="-122"/>
                </a:rPr>
                <a:t>控制</a:t>
              </a:r>
            </a:p>
          </p:txBody>
        </p:sp>
        <p:sp>
          <p:nvSpPr>
            <p:cNvPr id="35" name="Text Box 5"/>
            <p:cNvSpPr txBox="1">
              <a:spLocks noChangeArrowheads="1"/>
            </p:cNvSpPr>
            <p:nvPr/>
          </p:nvSpPr>
          <p:spPr bwMode="auto">
            <a:xfrm>
              <a:off x="1447800" y="3581400"/>
              <a:ext cx="580422" cy="443852"/>
            </a:xfrm>
            <a:prstGeom prst="rect">
              <a:avLst/>
            </a:prstGeom>
            <a:noFill/>
            <a:ln w="38100">
              <a:noFill/>
              <a:miter lim="800000"/>
              <a:headEnd/>
              <a:tailEnd/>
            </a:ln>
          </p:spPr>
          <p:txBody>
            <a:bodyPr wrap="none">
              <a:spAutoFit/>
            </a:bodyPr>
            <a:lstStyle/>
            <a:p>
              <a:pPr fontAlgn="t"/>
              <a:r>
                <a:rPr lang="zh-CN" altLang="en-US" sz="2000" dirty="0">
                  <a:solidFill>
                    <a:schemeClr val="bg1"/>
                  </a:solidFill>
                  <a:latin typeface="微软雅黑" pitchFamily="34" charset="-122"/>
                  <a:ea typeface="微软雅黑" pitchFamily="34" charset="-122"/>
                </a:rPr>
                <a:t>计划</a:t>
              </a:r>
            </a:p>
          </p:txBody>
        </p:sp>
        <p:sp>
          <p:nvSpPr>
            <p:cNvPr id="36" name="Text Box 5"/>
            <p:cNvSpPr txBox="1">
              <a:spLocks noChangeArrowheads="1"/>
            </p:cNvSpPr>
            <p:nvPr/>
          </p:nvSpPr>
          <p:spPr bwMode="auto">
            <a:xfrm rot="504751">
              <a:off x="4171953" y="2498720"/>
              <a:ext cx="1007202" cy="443852"/>
            </a:xfrm>
            <a:prstGeom prst="rect">
              <a:avLst/>
            </a:prstGeom>
            <a:noFill/>
            <a:ln w="38100">
              <a:noFill/>
              <a:miter lim="800000"/>
              <a:headEnd/>
              <a:tailEnd/>
            </a:ln>
          </p:spPr>
          <p:txBody>
            <a:bodyPr wrap="none">
              <a:spAutoFit/>
            </a:bodyPr>
            <a:lstStyle/>
            <a:p>
              <a:pPr fontAlgn="t"/>
              <a:r>
                <a:rPr lang="zh-CN" altLang="en-US" sz="2000" dirty="0">
                  <a:latin typeface="微软雅黑" pitchFamily="34" charset="-122"/>
                  <a:ea typeface="微软雅黑" pitchFamily="34" charset="-122"/>
                </a:rPr>
                <a:t>生产计划</a:t>
              </a:r>
            </a:p>
          </p:txBody>
        </p:sp>
        <p:sp>
          <p:nvSpPr>
            <p:cNvPr id="37" name="Text Box 5"/>
            <p:cNvSpPr txBox="1">
              <a:spLocks noChangeArrowheads="1"/>
            </p:cNvSpPr>
            <p:nvPr/>
          </p:nvSpPr>
          <p:spPr bwMode="auto">
            <a:xfrm rot="504751">
              <a:off x="3858248" y="3188731"/>
              <a:ext cx="1007202" cy="443852"/>
            </a:xfrm>
            <a:prstGeom prst="rect">
              <a:avLst/>
            </a:prstGeom>
            <a:noFill/>
            <a:ln w="38100">
              <a:noFill/>
              <a:miter lim="800000"/>
              <a:headEnd/>
              <a:tailEnd/>
            </a:ln>
          </p:spPr>
          <p:txBody>
            <a:bodyPr wrap="none">
              <a:spAutoFit/>
            </a:bodyPr>
            <a:lstStyle/>
            <a:p>
              <a:pPr fontAlgn="t"/>
              <a:r>
                <a:rPr lang="zh-CN" altLang="en-US" sz="2000" dirty="0">
                  <a:latin typeface="微软雅黑" pitchFamily="34" charset="-122"/>
                  <a:ea typeface="微软雅黑" pitchFamily="34" charset="-122"/>
                </a:rPr>
                <a:t>生产执行</a:t>
              </a:r>
            </a:p>
          </p:txBody>
        </p:sp>
        <p:sp>
          <p:nvSpPr>
            <p:cNvPr id="38" name="Text Box 5"/>
            <p:cNvSpPr txBox="1">
              <a:spLocks noChangeArrowheads="1"/>
            </p:cNvSpPr>
            <p:nvPr/>
          </p:nvSpPr>
          <p:spPr bwMode="auto">
            <a:xfrm rot="504751">
              <a:off x="3623788" y="3826465"/>
              <a:ext cx="1007202" cy="443852"/>
            </a:xfrm>
            <a:prstGeom prst="rect">
              <a:avLst/>
            </a:prstGeom>
            <a:noFill/>
            <a:ln w="38100">
              <a:noFill/>
              <a:miter lim="800000"/>
              <a:headEnd/>
              <a:tailEnd/>
            </a:ln>
          </p:spPr>
          <p:txBody>
            <a:bodyPr wrap="none">
              <a:spAutoFit/>
            </a:bodyPr>
            <a:lstStyle/>
            <a:p>
              <a:pPr fontAlgn="t"/>
              <a:r>
                <a:rPr lang="zh-CN" altLang="en-US" sz="2000" dirty="0">
                  <a:latin typeface="微软雅黑" pitchFamily="34" charset="-122"/>
                  <a:ea typeface="微软雅黑" pitchFamily="34" charset="-122"/>
                </a:rPr>
                <a:t>生产实绩</a:t>
              </a:r>
            </a:p>
          </p:txBody>
        </p:sp>
        <p:sp>
          <p:nvSpPr>
            <p:cNvPr id="39" name="Text Box 5"/>
            <p:cNvSpPr txBox="1">
              <a:spLocks noChangeArrowheads="1"/>
            </p:cNvSpPr>
            <p:nvPr/>
          </p:nvSpPr>
          <p:spPr bwMode="auto">
            <a:xfrm rot="21000250">
              <a:off x="3979660" y="4494715"/>
              <a:ext cx="601761" cy="341425"/>
            </a:xfrm>
            <a:prstGeom prst="rect">
              <a:avLst/>
            </a:prstGeom>
            <a:noFill/>
            <a:ln w="38100">
              <a:noFill/>
              <a:miter lim="800000"/>
              <a:headEnd/>
              <a:tailEnd/>
            </a:ln>
          </p:spPr>
          <p:txBody>
            <a:bodyPr wrap="none">
              <a:spAutoFit/>
            </a:bodyPr>
            <a:lstStyle/>
            <a:p>
              <a:pPr fontAlgn="t"/>
              <a:r>
                <a:rPr lang="zh-CN" altLang="en-US" sz="1400" dirty="0">
                  <a:latin typeface="微软雅黑" pitchFamily="34" charset="-122"/>
                  <a:ea typeface="微软雅黑" pitchFamily="34" charset="-122"/>
                </a:rPr>
                <a:t>主数据</a:t>
              </a:r>
            </a:p>
          </p:txBody>
        </p:sp>
        <p:sp>
          <p:nvSpPr>
            <p:cNvPr id="40" name="TextBox 39"/>
            <p:cNvSpPr txBox="1"/>
            <p:nvPr/>
          </p:nvSpPr>
          <p:spPr>
            <a:xfrm>
              <a:off x="3276600" y="5257800"/>
              <a:ext cx="1690051" cy="512137"/>
            </a:xfrm>
            <a:prstGeom prst="rect">
              <a:avLst/>
            </a:prstGeom>
            <a:noFill/>
          </p:spPr>
          <p:txBody>
            <a:bodyPr wrap="none" rtlCol="0">
              <a:spAutoFit/>
            </a:bodyPr>
            <a:lstStyle/>
            <a:p>
              <a:r>
                <a:rPr lang="zh-CN" altLang="en-US" sz="2400" dirty="0">
                  <a:solidFill>
                    <a:srgbClr val="800000"/>
                  </a:solidFill>
                  <a:latin typeface="微软雅黑" pitchFamily="34" charset="-122"/>
                  <a:ea typeface="微软雅黑" pitchFamily="34" charset="-122"/>
                </a:rPr>
                <a:t>企业绩效体系</a:t>
              </a:r>
            </a:p>
          </p:txBody>
        </p:sp>
        <p:sp>
          <p:nvSpPr>
            <p:cNvPr id="41" name="AutoShape 23"/>
            <p:cNvSpPr>
              <a:spLocks noChangeArrowheads="1"/>
            </p:cNvSpPr>
            <p:nvPr/>
          </p:nvSpPr>
          <p:spPr bwMode="auto">
            <a:xfrm>
              <a:off x="7086534" y="2362228"/>
              <a:ext cx="1476375" cy="448107"/>
            </a:xfrm>
            <a:prstGeom prst="wedgeRectCallout">
              <a:avLst>
                <a:gd name="adj1" fmla="val -86203"/>
                <a:gd name="adj2" fmla="val 121519"/>
              </a:avLst>
            </a:prstGeom>
            <a:solidFill>
              <a:srgbClr val="C17231"/>
            </a:solidFill>
            <a:ln>
              <a:headEnd/>
              <a:tailEnd/>
            </a:ln>
            <a:scene3d>
              <a:camera prst="orthographicFront">
                <a:rot lat="0" lon="0" rev="0"/>
              </a:camera>
              <a:lightRig rig="threePt" dir="t">
                <a:rot lat="0" lon="0" rev="1200000"/>
              </a:lightRig>
            </a:scene3d>
            <a:sp3d>
              <a:bevelT w="50800" h="25400"/>
            </a:sp3d>
          </p:spPr>
          <p:style>
            <a:lnRef idx="0">
              <a:schemeClr val="accent3"/>
            </a:lnRef>
            <a:fillRef idx="3">
              <a:schemeClr val="accent3"/>
            </a:fillRef>
            <a:effectRef idx="3">
              <a:schemeClr val="accent3"/>
            </a:effectRef>
            <a:fontRef idx="minor">
              <a:schemeClr val="lt1"/>
            </a:fontRef>
          </p:style>
          <p:txBody>
            <a:bodyPr anchor="ctr"/>
            <a:lstStyle/>
            <a:p>
              <a:pPr marL="342900" indent="-342900" algn="ctr">
                <a:defRPr/>
              </a:pPr>
              <a:r>
                <a:rPr lang="zh-CN" altLang="en-US" dirty="0">
                  <a:solidFill>
                    <a:schemeClr val="lt1"/>
                  </a:solidFill>
                  <a:latin typeface="微软雅黑" pitchFamily="34" charset="-122"/>
                  <a:ea typeface="微软雅黑" pitchFamily="34" charset="-122"/>
                </a:rPr>
                <a:t>产销一体化</a:t>
              </a:r>
            </a:p>
          </p:txBody>
        </p:sp>
        <p:sp>
          <p:nvSpPr>
            <p:cNvPr id="42" name="AutoShape 24"/>
            <p:cNvSpPr>
              <a:spLocks noChangeArrowheads="1"/>
            </p:cNvSpPr>
            <p:nvPr/>
          </p:nvSpPr>
          <p:spPr bwMode="auto">
            <a:xfrm>
              <a:off x="4800600" y="3810000"/>
              <a:ext cx="1752600" cy="457200"/>
            </a:xfrm>
            <a:prstGeom prst="wedgeRectCallout">
              <a:avLst>
                <a:gd name="adj1" fmla="val -65731"/>
                <a:gd name="adj2" fmla="val 113232"/>
              </a:avLst>
            </a:prstGeom>
            <a:solidFill>
              <a:srgbClr val="C17231"/>
            </a:solidFill>
            <a:ln>
              <a:headEnd/>
              <a:tailEnd/>
            </a:ln>
            <a:scene3d>
              <a:camera prst="orthographicFront">
                <a:rot lat="0" lon="0" rev="0"/>
              </a:camera>
              <a:lightRig rig="threePt" dir="t">
                <a:rot lat="0" lon="0" rev="1200000"/>
              </a:lightRig>
            </a:scene3d>
            <a:sp3d>
              <a:bevelT w="50800" h="25400"/>
            </a:sp3d>
          </p:spPr>
          <p:style>
            <a:lnRef idx="0">
              <a:schemeClr val="accent3"/>
            </a:lnRef>
            <a:fillRef idx="3">
              <a:schemeClr val="accent3"/>
            </a:fillRef>
            <a:effectRef idx="3">
              <a:schemeClr val="accent3"/>
            </a:effectRef>
            <a:fontRef idx="minor">
              <a:schemeClr val="lt1"/>
            </a:fontRef>
          </p:style>
          <p:txBody>
            <a:bodyPr anchor="ctr"/>
            <a:lstStyle/>
            <a:p>
              <a:pPr marL="342900" indent="-342900" algn="ctr">
                <a:defRPr/>
              </a:pPr>
              <a:r>
                <a:rPr lang="zh-CN" altLang="en-US" dirty="0">
                  <a:solidFill>
                    <a:schemeClr val="lt1"/>
                  </a:solidFill>
                  <a:latin typeface="微软雅黑" pitchFamily="34" charset="-122"/>
                  <a:ea typeface="微软雅黑" pitchFamily="34" charset="-122"/>
                </a:rPr>
                <a:t>管控一体化</a:t>
              </a:r>
            </a:p>
          </p:txBody>
        </p:sp>
        <p:sp>
          <p:nvSpPr>
            <p:cNvPr id="43" name="AutoShape 25"/>
            <p:cNvSpPr>
              <a:spLocks noChangeArrowheads="1"/>
            </p:cNvSpPr>
            <p:nvPr/>
          </p:nvSpPr>
          <p:spPr bwMode="auto">
            <a:xfrm>
              <a:off x="457200" y="2133600"/>
              <a:ext cx="1981200" cy="457222"/>
            </a:xfrm>
            <a:prstGeom prst="wedgeRectCallout">
              <a:avLst>
                <a:gd name="adj1" fmla="val 41206"/>
                <a:gd name="adj2" fmla="val 105015"/>
              </a:avLst>
            </a:prstGeom>
            <a:solidFill>
              <a:srgbClr val="C17231"/>
            </a:solidFill>
            <a:ln>
              <a:headEnd/>
              <a:tailEnd/>
            </a:ln>
            <a:scene3d>
              <a:camera prst="orthographicFront">
                <a:rot lat="0" lon="0" rev="0"/>
              </a:camera>
              <a:lightRig rig="threePt" dir="t">
                <a:rot lat="0" lon="0" rev="1200000"/>
              </a:lightRig>
            </a:scene3d>
            <a:sp3d>
              <a:bevelT w="50800" h="25400"/>
            </a:sp3d>
          </p:spPr>
          <p:style>
            <a:lnRef idx="0">
              <a:schemeClr val="accent3"/>
            </a:lnRef>
            <a:fillRef idx="3">
              <a:schemeClr val="accent3"/>
            </a:fillRef>
            <a:effectRef idx="3">
              <a:schemeClr val="accent3"/>
            </a:effectRef>
            <a:fontRef idx="minor">
              <a:schemeClr val="lt1"/>
            </a:fontRef>
          </p:style>
          <p:txBody>
            <a:bodyPr anchor="ctr"/>
            <a:lstStyle/>
            <a:p>
              <a:pPr marL="342900" indent="-342900" algn="ctr">
                <a:defRPr/>
              </a:pPr>
              <a:r>
                <a:rPr lang="zh-CN" altLang="en-US" dirty="0">
                  <a:solidFill>
                    <a:schemeClr val="lt1"/>
                  </a:solidFill>
                  <a:latin typeface="微软雅黑" pitchFamily="34" charset="-122"/>
                  <a:ea typeface="微软雅黑" pitchFamily="34" charset="-122"/>
                </a:rPr>
                <a:t>财务业务一体化</a:t>
              </a:r>
            </a:p>
          </p:txBody>
        </p:sp>
        <p:sp>
          <p:nvSpPr>
            <p:cNvPr id="44" name="AutoShape 26"/>
            <p:cNvSpPr>
              <a:spLocks noChangeArrowheads="1"/>
            </p:cNvSpPr>
            <p:nvPr/>
          </p:nvSpPr>
          <p:spPr bwMode="auto">
            <a:xfrm>
              <a:off x="685800" y="1143000"/>
              <a:ext cx="2619447" cy="457248"/>
            </a:xfrm>
            <a:prstGeom prst="wedgeRectCallout">
              <a:avLst>
                <a:gd name="adj1" fmla="val 54595"/>
                <a:gd name="adj2" fmla="val 86372"/>
              </a:avLst>
            </a:prstGeom>
            <a:solidFill>
              <a:srgbClr val="C17231"/>
            </a:solidFill>
            <a:ln>
              <a:headEnd/>
              <a:tailEnd/>
            </a:ln>
            <a:scene3d>
              <a:camera prst="orthographicFront">
                <a:rot lat="0" lon="0" rev="0"/>
              </a:camera>
              <a:lightRig rig="threePt" dir="t">
                <a:rot lat="0" lon="0" rev="1200000"/>
              </a:lightRig>
            </a:scene3d>
            <a:sp3d>
              <a:bevelT w="50800" h="25400"/>
            </a:sp3d>
          </p:spPr>
          <p:style>
            <a:lnRef idx="0">
              <a:schemeClr val="accent3"/>
            </a:lnRef>
            <a:fillRef idx="3">
              <a:schemeClr val="accent3"/>
            </a:fillRef>
            <a:effectRef idx="3">
              <a:schemeClr val="accent3"/>
            </a:effectRef>
            <a:fontRef idx="minor">
              <a:schemeClr val="lt1"/>
            </a:fontRef>
          </p:style>
          <p:txBody>
            <a:bodyPr anchor="ctr"/>
            <a:lstStyle/>
            <a:p>
              <a:pPr marL="342900" indent="-342900" algn="ctr">
                <a:defRPr/>
              </a:pPr>
              <a:r>
                <a:rPr lang="zh-CN" altLang="en-US" dirty="0">
                  <a:solidFill>
                    <a:schemeClr val="lt1"/>
                  </a:solidFill>
                  <a:latin typeface="微软雅黑" pitchFamily="34" charset="-122"/>
                  <a:ea typeface="微软雅黑" pitchFamily="34" charset="-122"/>
                </a:rPr>
                <a:t>服务管理集中一体化</a:t>
              </a:r>
            </a:p>
          </p:txBody>
        </p:sp>
        <p:sp>
          <p:nvSpPr>
            <p:cNvPr id="45" name="AutoShape 27"/>
            <p:cNvSpPr>
              <a:spLocks noChangeArrowheads="1"/>
            </p:cNvSpPr>
            <p:nvPr/>
          </p:nvSpPr>
          <p:spPr bwMode="auto">
            <a:xfrm>
              <a:off x="1143000" y="5357776"/>
              <a:ext cx="1981239" cy="433424"/>
            </a:xfrm>
            <a:prstGeom prst="wedgeRectCallout">
              <a:avLst>
                <a:gd name="adj1" fmla="val 72668"/>
                <a:gd name="adj2" fmla="val -208807"/>
              </a:avLst>
            </a:prstGeom>
            <a:solidFill>
              <a:srgbClr val="C17231"/>
            </a:solidFill>
            <a:ln>
              <a:headEnd/>
              <a:tailEnd/>
            </a:ln>
            <a:scene3d>
              <a:camera prst="orthographicFront">
                <a:rot lat="0" lon="0" rev="0"/>
              </a:camera>
              <a:lightRig rig="threePt" dir="t">
                <a:rot lat="0" lon="0" rev="1200000"/>
              </a:lightRig>
            </a:scene3d>
            <a:sp3d>
              <a:bevelT w="50800" h="25400"/>
            </a:sp3d>
          </p:spPr>
          <p:style>
            <a:lnRef idx="0">
              <a:schemeClr val="accent3"/>
            </a:lnRef>
            <a:fillRef idx="3">
              <a:schemeClr val="accent3"/>
            </a:fillRef>
            <a:effectRef idx="3">
              <a:schemeClr val="accent3"/>
            </a:effectRef>
            <a:fontRef idx="minor">
              <a:schemeClr val="lt1"/>
            </a:fontRef>
          </p:style>
          <p:txBody>
            <a:bodyPr anchor="ctr"/>
            <a:lstStyle/>
            <a:p>
              <a:pPr marL="342900" indent="-342900" algn="ctr">
                <a:defRPr/>
              </a:pPr>
              <a:r>
                <a:rPr lang="zh-CN" altLang="en-US" dirty="0">
                  <a:solidFill>
                    <a:schemeClr val="lt1"/>
                  </a:solidFill>
                  <a:latin typeface="微软雅黑" pitchFamily="34" charset="-122"/>
                  <a:ea typeface="微软雅黑" pitchFamily="34" charset="-122"/>
                </a:rPr>
                <a:t>主数据管理体系</a:t>
              </a:r>
            </a:p>
          </p:txBody>
        </p:sp>
        <p:sp>
          <p:nvSpPr>
            <p:cNvPr id="46" name="AutoShape 28"/>
            <p:cNvSpPr>
              <a:spLocks noChangeArrowheads="1"/>
            </p:cNvSpPr>
            <p:nvPr/>
          </p:nvSpPr>
          <p:spPr bwMode="auto">
            <a:xfrm>
              <a:off x="7050086" y="5235245"/>
              <a:ext cx="1749846" cy="461179"/>
            </a:xfrm>
            <a:prstGeom prst="wedgeRectCallout">
              <a:avLst>
                <a:gd name="adj1" fmla="val -103235"/>
                <a:gd name="adj2" fmla="val -121132"/>
              </a:avLst>
            </a:prstGeom>
            <a:solidFill>
              <a:srgbClr val="C17231"/>
            </a:solidFill>
            <a:ln>
              <a:headEnd/>
              <a:tailEnd/>
            </a:ln>
            <a:scene3d>
              <a:camera prst="orthographicFront">
                <a:rot lat="0" lon="0" rev="0"/>
              </a:camera>
              <a:lightRig rig="threePt" dir="t">
                <a:rot lat="0" lon="0" rev="1200000"/>
              </a:lightRig>
            </a:scene3d>
            <a:sp3d>
              <a:bevelT w="50800" h="25400"/>
            </a:sp3d>
          </p:spPr>
          <p:style>
            <a:lnRef idx="0">
              <a:schemeClr val="accent3"/>
            </a:lnRef>
            <a:fillRef idx="3">
              <a:schemeClr val="accent3"/>
            </a:fillRef>
            <a:effectRef idx="3">
              <a:schemeClr val="accent3"/>
            </a:effectRef>
            <a:fontRef idx="minor">
              <a:schemeClr val="lt1"/>
            </a:fontRef>
          </p:style>
          <p:txBody>
            <a:bodyPr anchor="ctr"/>
            <a:lstStyle/>
            <a:p>
              <a:pPr marL="342900" indent="-342900" algn="ctr">
                <a:defRPr/>
              </a:pPr>
              <a:r>
                <a:rPr lang="zh-CN" altLang="en-US" dirty="0">
                  <a:solidFill>
                    <a:schemeClr val="lt1"/>
                  </a:solidFill>
                  <a:latin typeface="微软雅黑" pitchFamily="34" charset="-122"/>
                  <a:ea typeface="微软雅黑" pitchFamily="34" charset="-122"/>
                </a:rPr>
                <a:t>绩效管理体系</a:t>
              </a:r>
            </a:p>
          </p:txBody>
        </p:sp>
      </p:grpSp>
      <p:sp>
        <p:nvSpPr>
          <p:cNvPr id="20" name="矩形 19"/>
          <p:cNvSpPr/>
          <p:nvPr/>
        </p:nvSpPr>
        <p:spPr bwMode="auto">
          <a:xfrm>
            <a:off x="609584" y="6019732"/>
            <a:ext cx="10566283" cy="467998"/>
          </a:xfrm>
          <a:prstGeom prst="rect">
            <a:avLst/>
          </a:prstGeom>
          <a:solidFill>
            <a:srgbClr val="C00000"/>
          </a:solidFill>
          <a:ln>
            <a:headEnd type="none" w="med" len="med"/>
            <a:tailEnd type="none" w="med" len="med"/>
          </a:ln>
          <a:effectLst>
            <a:outerShdw blurRad="40000" dist="23000" dir="5400000" rotWithShape="0">
              <a:schemeClr val="bg1">
                <a:lumMod val="50000"/>
                <a:alpha val="35000"/>
              </a:schemeClr>
            </a:outerShdw>
          </a:effectLst>
        </p:spPr>
        <p:style>
          <a:lnRef idx="0">
            <a:schemeClr val="accent5"/>
          </a:lnRef>
          <a:fillRef idx="3">
            <a:schemeClr val="accent5"/>
          </a:fillRef>
          <a:effectRef idx="3">
            <a:schemeClr val="accent5"/>
          </a:effectRef>
          <a:fontRef idx="minor">
            <a:schemeClr val="lt1"/>
          </a:fontRef>
        </p:style>
        <p:txBody>
          <a:bodyPr wrap="none" lIns="180000" rIns="180000" anchor="ctr"/>
          <a:lstStyle/>
          <a:p>
            <a:pPr fontAlgn="auto">
              <a:spcBef>
                <a:spcPts val="0"/>
              </a:spcBef>
              <a:spcAft>
                <a:spcPts val="0"/>
              </a:spcAft>
              <a:defRPr/>
            </a:pPr>
            <a:r>
              <a:rPr lang="zh-CN" altLang="en-US" sz="2400" dirty="0">
                <a:solidFill>
                  <a:schemeClr val="bg1"/>
                </a:solidFill>
                <a:latin typeface="Arial" pitchFamily="34" charset="0"/>
                <a:ea typeface="微软雅黑" pitchFamily="34" charset="-122"/>
                <a:cs typeface="Arial" pitchFamily="34" charset="0"/>
              </a:rPr>
              <a:t>整合策略帮助企业建立：预警、反馈、闭环、互联的机制</a:t>
            </a:r>
            <a:endParaRPr lang="en-US" altLang="zh-CN" sz="2400" dirty="0">
              <a:solidFill>
                <a:schemeClr val="bg1"/>
              </a:solidFill>
              <a:latin typeface="Arial" pitchFamily="34" charset="0"/>
              <a:ea typeface="微软雅黑" pitchFamily="34" charset="-122"/>
              <a:cs typeface="Arial" pitchFamily="34" charset="0"/>
            </a:endParaRPr>
          </a:p>
        </p:txBody>
      </p:sp>
    </p:spTree>
    <p:extLst>
      <p:ext uri="{BB962C8B-B14F-4D97-AF65-F5344CB8AC3E}">
        <p14:creationId xmlns:p14="http://schemas.microsoft.com/office/powerpoint/2010/main" val="2496090954"/>
      </p:ext>
    </p:extLst>
  </p:cSld>
  <p:clrMapOvr>
    <a:masterClrMapping/>
  </p:clrMapOvr>
  <p:transition>
    <p:pull dir="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标题 278"/>
          <p:cNvSpPr>
            <a:spLocks noGrp="1"/>
          </p:cNvSpPr>
          <p:nvPr>
            <p:ph type="title"/>
          </p:nvPr>
        </p:nvSpPr>
        <p:spPr>
          <a:xfrm>
            <a:off x="134043" y="-312734"/>
            <a:ext cx="10515600" cy="1325563"/>
          </a:xfrm>
        </p:spPr>
        <p:txBody>
          <a:bodyPr>
            <a:normAutofit/>
          </a:bodyPr>
          <a:lstStyle/>
          <a:p>
            <a:r>
              <a:rPr lang="zh-CN" altLang="en-US" sz="3200" b="1" dirty="0">
                <a:solidFill>
                  <a:schemeClr val="bg1"/>
                </a:solidFill>
              </a:rPr>
              <a:t>信息化</a:t>
            </a:r>
            <a:r>
              <a:rPr lang="en-US" altLang="zh-CN" sz="3200" b="1" dirty="0">
                <a:solidFill>
                  <a:schemeClr val="bg1"/>
                </a:solidFill>
              </a:rPr>
              <a:t>IT</a:t>
            </a:r>
            <a:r>
              <a:rPr lang="zh-CN" altLang="en-US" sz="3200" b="1" dirty="0">
                <a:solidFill>
                  <a:schemeClr val="bg1"/>
                </a:solidFill>
              </a:rPr>
              <a:t>规划与业务模型与标准体系</a:t>
            </a:r>
          </a:p>
        </p:txBody>
      </p:sp>
      <p:sp>
        <p:nvSpPr>
          <p:cNvPr id="184565" name="Rectangle 245"/>
          <p:cNvSpPr>
            <a:spLocks noChangeAspect="1" noChangeArrowheads="1"/>
          </p:cNvSpPr>
          <p:nvPr/>
        </p:nvSpPr>
        <p:spPr bwMode="auto">
          <a:xfrm>
            <a:off x="8123899" y="5336212"/>
            <a:ext cx="1561332" cy="378789"/>
          </a:xfrm>
          <a:prstGeom prst="rect">
            <a:avLst/>
          </a:prstGeom>
          <a:noFill/>
          <a:ln w="9525">
            <a:noFill/>
            <a:miter lim="800000"/>
            <a:headEnd/>
            <a:tailEnd/>
          </a:ln>
          <a:effectLst/>
        </p:spPr>
        <p:txBody>
          <a:bodyPr wrap="none" anchor="ctr"/>
          <a:lstStyle/>
          <a:p>
            <a:pPr eaLnBrk="0" hangingPunct="0"/>
            <a:r>
              <a:rPr kumimoji="0" lang="zh-CN" altLang="en-US" sz="1400" dirty="0">
                <a:latin typeface="Arial" pitchFamily="34" charset="0"/>
                <a:ea typeface="微软雅黑" pitchFamily="34" charset="-122"/>
                <a:cs typeface="Arial" pitchFamily="34" charset="0"/>
              </a:rPr>
              <a:t>数据流</a:t>
            </a:r>
          </a:p>
        </p:txBody>
      </p:sp>
      <p:sp>
        <p:nvSpPr>
          <p:cNvPr id="184566" name="Rectangle 246"/>
          <p:cNvSpPr>
            <a:spLocks noChangeAspect="1" noChangeArrowheads="1"/>
          </p:cNvSpPr>
          <p:nvPr/>
        </p:nvSpPr>
        <p:spPr bwMode="auto">
          <a:xfrm>
            <a:off x="8161318" y="3362862"/>
            <a:ext cx="1561332" cy="376186"/>
          </a:xfrm>
          <a:prstGeom prst="rect">
            <a:avLst/>
          </a:prstGeom>
          <a:noFill/>
          <a:ln w="9525">
            <a:noFill/>
            <a:miter lim="800000"/>
            <a:headEnd/>
            <a:tailEnd/>
          </a:ln>
          <a:effectLst/>
        </p:spPr>
        <p:txBody>
          <a:bodyPr wrap="none" anchor="ctr"/>
          <a:lstStyle/>
          <a:p>
            <a:pPr eaLnBrk="0" hangingPunct="0"/>
            <a:r>
              <a:rPr kumimoji="0" lang="zh-CN" altLang="en-US" sz="1400">
                <a:latin typeface="Arial" pitchFamily="34" charset="0"/>
                <a:ea typeface="微软雅黑" pitchFamily="34" charset="-122"/>
                <a:cs typeface="Arial" pitchFamily="34" charset="0"/>
              </a:rPr>
              <a:t>信息流</a:t>
            </a:r>
          </a:p>
        </p:txBody>
      </p:sp>
      <p:sp>
        <p:nvSpPr>
          <p:cNvPr id="184567" name="Rectangle 247"/>
          <p:cNvSpPr>
            <a:spLocks noChangeAspect="1" noChangeArrowheads="1"/>
          </p:cNvSpPr>
          <p:nvPr/>
        </p:nvSpPr>
        <p:spPr bwMode="auto">
          <a:xfrm>
            <a:off x="8130703" y="2791425"/>
            <a:ext cx="1563032" cy="390504"/>
          </a:xfrm>
          <a:prstGeom prst="rect">
            <a:avLst/>
          </a:prstGeom>
          <a:noFill/>
          <a:ln w="9525">
            <a:noFill/>
            <a:miter lim="800000"/>
            <a:headEnd/>
            <a:tailEnd/>
          </a:ln>
          <a:effectLst/>
        </p:spPr>
        <p:txBody>
          <a:bodyPr wrap="none" anchor="ctr"/>
          <a:lstStyle/>
          <a:p>
            <a:pPr eaLnBrk="0" hangingPunct="0"/>
            <a:r>
              <a:rPr kumimoji="0" lang="zh-CN" altLang="en-US" sz="1400">
                <a:latin typeface="Arial" pitchFamily="34" charset="0"/>
                <a:ea typeface="微软雅黑" pitchFamily="34" charset="-122"/>
                <a:cs typeface="Arial" pitchFamily="34" charset="0"/>
              </a:rPr>
              <a:t>过程流</a:t>
            </a:r>
          </a:p>
        </p:txBody>
      </p:sp>
      <p:sp>
        <p:nvSpPr>
          <p:cNvPr id="184568" name="Rectangle 248"/>
          <p:cNvSpPr>
            <a:spLocks noChangeAspect="1" noChangeArrowheads="1"/>
          </p:cNvSpPr>
          <p:nvPr/>
        </p:nvSpPr>
        <p:spPr bwMode="auto">
          <a:xfrm>
            <a:off x="8125600" y="2230400"/>
            <a:ext cx="1563032" cy="376186"/>
          </a:xfrm>
          <a:prstGeom prst="rect">
            <a:avLst/>
          </a:prstGeom>
          <a:noFill/>
          <a:ln w="9525">
            <a:noFill/>
            <a:miter lim="800000"/>
            <a:headEnd/>
            <a:tailEnd/>
          </a:ln>
          <a:effectLst/>
        </p:spPr>
        <p:txBody>
          <a:bodyPr wrap="none" anchor="ctr"/>
          <a:lstStyle/>
          <a:p>
            <a:pPr eaLnBrk="0" hangingPunct="0"/>
            <a:r>
              <a:rPr kumimoji="0" lang="zh-CN" altLang="en-US" sz="1400" dirty="0">
                <a:latin typeface="Arial" pitchFamily="34" charset="0"/>
                <a:ea typeface="微软雅黑" pitchFamily="34" charset="-122"/>
                <a:cs typeface="Arial" pitchFamily="34" charset="0"/>
              </a:rPr>
              <a:t>协作流</a:t>
            </a:r>
          </a:p>
        </p:txBody>
      </p:sp>
      <p:sp>
        <p:nvSpPr>
          <p:cNvPr id="184569" name="Rectangle 249"/>
          <p:cNvSpPr>
            <a:spLocks noChangeAspect="1" noChangeArrowheads="1"/>
          </p:cNvSpPr>
          <p:nvPr/>
        </p:nvSpPr>
        <p:spPr bwMode="auto">
          <a:xfrm>
            <a:off x="8132405" y="4388588"/>
            <a:ext cx="1561332" cy="406125"/>
          </a:xfrm>
          <a:prstGeom prst="rect">
            <a:avLst/>
          </a:prstGeom>
          <a:noFill/>
          <a:ln w="9525">
            <a:noFill/>
            <a:miter lim="800000"/>
            <a:headEnd/>
            <a:tailEnd/>
          </a:ln>
          <a:effectLst/>
        </p:spPr>
        <p:txBody>
          <a:bodyPr wrap="none" anchor="ctr"/>
          <a:lstStyle/>
          <a:p>
            <a:pPr eaLnBrk="0" hangingPunct="0"/>
            <a:r>
              <a:rPr kumimoji="0" lang="zh-CN" altLang="en-US" sz="1400">
                <a:latin typeface="Arial" pitchFamily="34" charset="0"/>
                <a:ea typeface="微软雅黑" pitchFamily="34" charset="-122"/>
                <a:cs typeface="Arial" pitchFamily="34" charset="0"/>
              </a:rPr>
              <a:t>资源流</a:t>
            </a:r>
          </a:p>
        </p:txBody>
      </p:sp>
      <p:sp>
        <p:nvSpPr>
          <p:cNvPr id="184570" name="Line 250"/>
          <p:cNvSpPr>
            <a:spLocks noChangeShapeType="1"/>
          </p:cNvSpPr>
          <p:nvPr/>
        </p:nvSpPr>
        <p:spPr bwMode="auto">
          <a:xfrm flipV="1">
            <a:off x="8026400" y="1526190"/>
            <a:ext cx="0" cy="4162776"/>
          </a:xfrm>
          <a:prstGeom prst="line">
            <a:avLst/>
          </a:prstGeom>
          <a:noFill/>
          <a:ln w="9525">
            <a:solidFill>
              <a:srgbClr val="333333"/>
            </a:solidFill>
            <a:round/>
            <a:headEnd type="triangle" w="med" len="med"/>
            <a:tailEnd type="triangl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84571" name="Rectangle 251"/>
          <p:cNvSpPr>
            <a:spLocks noChangeAspect="1" noChangeArrowheads="1"/>
          </p:cNvSpPr>
          <p:nvPr/>
        </p:nvSpPr>
        <p:spPr bwMode="auto">
          <a:xfrm>
            <a:off x="8052749" y="1508614"/>
            <a:ext cx="1519235" cy="478555"/>
          </a:xfrm>
          <a:prstGeom prst="rect">
            <a:avLst/>
          </a:prstGeom>
          <a:noFill/>
          <a:ln w="9525">
            <a:noFill/>
            <a:miter lim="800000"/>
            <a:headEnd/>
            <a:tailEnd/>
          </a:ln>
          <a:effectLst/>
        </p:spPr>
        <p:txBody>
          <a:bodyPr wrap="none" anchor="ctr"/>
          <a:lstStyle/>
          <a:p>
            <a:pPr eaLnBrk="0" hangingPunct="0"/>
            <a:r>
              <a:rPr kumimoji="0" lang="zh-CN" altLang="en-US" sz="1400" dirty="0">
                <a:latin typeface="Arial" pitchFamily="34" charset="0"/>
                <a:ea typeface="微软雅黑" pitchFamily="34" charset="-122"/>
                <a:cs typeface="Arial" pitchFamily="34" charset="0"/>
              </a:rPr>
              <a:t>工作流构成</a:t>
            </a:r>
          </a:p>
        </p:txBody>
      </p:sp>
      <p:sp>
        <p:nvSpPr>
          <p:cNvPr id="184572" name="Rectangle 252"/>
          <p:cNvSpPr>
            <a:spLocks noChangeAspect="1" noChangeArrowheads="1"/>
          </p:cNvSpPr>
          <p:nvPr/>
        </p:nvSpPr>
        <p:spPr bwMode="auto">
          <a:xfrm>
            <a:off x="8163018" y="3871820"/>
            <a:ext cx="1561332" cy="406125"/>
          </a:xfrm>
          <a:prstGeom prst="rect">
            <a:avLst/>
          </a:prstGeom>
          <a:noFill/>
          <a:ln w="9525">
            <a:noFill/>
            <a:miter lim="800000"/>
            <a:headEnd/>
            <a:tailEnd/>
          </a:ln>
          <a:effectLst/>
        </p:spPr>
        <p:txBody>
          <a:bodyPr wrap="none" anchor="ctr"/>
          <a:lstStyle/>
          <a:p>
            <a:pPr eaLnBrk="0" hangingPunct="0"/>
            <a:r>
              <a:rPr lang="zh-CN" altLang="en-US" sz="1400" dirty="0">
                <a:latin typeface="Arial" pitchFamily="34" charset="0"/>
                <a:ea typeface="微软雅黑" pitchFamily="34" charset="-122"/>
                <a:cs typeface="Arial" pitchFamily="34" charset="0"/>
              </a:rPr>
              <a:t>服务</a:t>
            </a:r>
            <a:r>
              <a:rPr kumimoji="0" lang="zh-CN" altLang="en-US" sz="1400" dirty="0">
                <a:latin typeface="Arial" pitchFamily="34" charset="0"/>
                <a:ea typeface="微软雅黑" pitchFamily="34" charset="-122"/>
                <a:cs typeface="Arial" pitchFamily="34" charset="0"/>
              </a:rPr>
              <a:t>流</a:t>
            </a:r>
          </a:p>
        </p:txBody>
      </p:sp>
      <p:sp>
        <p:nvSpPr>
          <p:cNvPr id="184573" name="Rectangle 253"/>
          <p:cNvSpPr>
            <a:spLocks noChangeAspect="1" noChangeArrowheads="1"/>
          </p:cNvSpPr>
          <p:nvPr/>
        </p:nvSpPr>
        <p:spPr bwMode="auto">
          <a:xfrm>
            <a:off x="8144310" y="4889736"/>
            <a:ext cx="1561332" cy="378789"/>
          </a:xfrm>
          <a:prstGeom prst="rect">
            <a:avLst/>
          </a:prstGeom>
          <a:noFill/>
          <a:ln w="9525">
            <a:noFill/>
            <a:miter lim="800000"/>
            <a:headEnd/>
            <a:tailEnd/>
          </a:ln>
          <a:effectLst/>
        </p:spPr>
        <p:txBody>
          <a:bodyPr wrap="none" anchor="ctr"/>
          <a:lstStyle/>
          <a:p>
            <a:pPr eaLnBrk="0" hangingPunct="0"/>
            <a:r>
              <a:rPr lang="zh-CN" altLang="en-US" sz="1400" dirty="0">
                <a:latin typeface="Arial" pitchFamily="34" charset="0"/>
                <a:ea typeface="微软雅黑" pitchFamily="34" charset="-122"/>
                <a:cs typeface="Arial" pitchFamily="34" charset="0"/>
              </a:rPr>
              <a:t>对象</a:t>
            </a:r>
            <a:r>
              <a:rPr kumimoji="0" lang="zh-CN" altLang="en-US" sz="1400" dirty="0">
                <a:latin typeface="Arial" pitchFamily="34" charset="0"/>
                <a:ea typeface="微软雅黑" pitchFamily="34" charset="-122"/>
                <a:cs typeface="Arial" pitchFamily="34" charset="0"/>
              </a:rPr>
              <a:t>流</a:t>
            </a:r>
          </a:p>
        </p:txBody>
      </p:sp>
      <p:sp>
        <p:nvSpPr>
          <p:cNvPr id="254" name="AutoShape 8"/>
          <p:cNvSpPr>
            <a:spLocks noChangeArrowheads="1"/>
          </p:cNvSpPr>
          <p:nvPr/>
        </p:nvSpPr>
        <p:spPr bwMode="auto">
          <a:xfrm>
            <a:off x="304800" y="6248401"/>
            <a:ext cx="11502832" cy="308161"/>
          </a:xfrm>
          <a:prstGeom prst="roundRect">
            <a:avLst>
              <a:gd name="adj" fmla="val 0"/>
            </a:avLst>
          </a:prstGeom>
          <a:solidFill>
            <a:srgbClr val="C00000"/>
          </a:solidFill>
          <a:ln>
            <a:headEnd type="none" w="med" len="med"/>
            <a:tailEnd type="none" w="med" len="med"/>
          </a:ln>
          <a:effectLst>
            <a:outerShdw blurRad="40000" dist="23000" dir="5400000" rotWithShape="0">
              <a:schemeClr val="bg1">
                <a:lumMod val="50000"/>
                <a:alpha val="35000"/>
              </a:schemeClr>
            </a:outerShdw>
          </a:effectLst>
        </p:spPr>
        <p:style>
          <a:lnRef idx="0">
            <a:schemeClr val="accent5"/>
          </a:lnRef>
          <a:fillRef idx="3">
            <a:schemeClr val="accent5"/>
          </a:fillRef>
          <a:effectRef idx="3">
            <a:schemeClr val="accent5"/>
          </a:effectRef>
          <a:fontRef idx="minor">
            <a:schemeClr val="lt1"/>
          </a:fontRef>
        </p:style>
        <p:txBody>
          <a:bodyPr wrap="none" lIns="180000" rIns="180000" anchor="ctr"/>
          <a:lstStyle/>
          <a:p>
            <a:pPr eaLnBrk="0" fontAlgn="auto" hangingPunct="0">
              <a:spcBef>
                <a:spcPts val="0"/>
              </a:spcBef>
              <a:spcAft>
                <a:spcPts val="0"/>
              </a:spcAft>
              <a:defRPr/>
            </a:pPr>
            <a:r>
              <a:rPr lang="en-US" altLang="zh-CN" sz="1400" dirty="0">
                <a:solidFill>
                  <a:schemeClr val="bg1"/>
                </a:solidFill>
                <a:latin typeface="Arial" pitchFamily="34" charset="0"/>
                <a:ea typeface="微软雅黑" pitchFamily="34" charset="-122"/>
                <a:cs typeface="Arial" pitchFamily="34" charset="0"/>
              </a:rPr>
              <a:t>SOA</a:t>
            </a:r>
            <a:r>
              <a:rPr lang="zh-CN" altLang="en-US" sz="1400" dirty="0">
                <a:solidFill>
                  <a:schemeClr val="bg1"/>
                </a:solidFill>
                <a:latin typeface="Arial" pitchFamily="34" charset="0"/>
                <a:ea typeface="微软雅黑" pitchFamily="34" charset="-122"/>
                <a:cs typeface="Arial" pitchFamily="34" charset="0"/>
              </a:rPr>
              <a:t>架构为解决企业的集成、跨平台和扩展性提供了可能，也为信息系统的发展提供了一个新的架构方案</a:t>
            </a:r>
          </a:p>
        </p:txBody>
      </p:sp>
      <p:grpSp>
        <p:nvGrpSpPr>
          <p:cNvPr id="2" name="组合 172"/>
          <p:cNvGrpSpPr/>
          <p:nvPr/>
        </p:nvGrpSpPr>
        <p:grpSpPr>
          <a:xfrm>
            <a:off x="550624" y="1371655"/>
            <a:ext cx="6651017" cy="4372226"/>
            <a:chOff x="49935" y="1059075"/>
            <a:chExt cx="5701507" cy="4997385"/>
          </a:xfrm>
        </p:grpSpPr>
        <p:cxnSp>
          <p:nvCxnSpPr>
            <p:cNvPr id="184325" name="AutoShape 5"/>
            <p:cNvCxnSpPr>
              <a:cxnSpLocks noChangeShapeType="1"/>
            </p:cNvCxnSpPr>
            <p:nvPr/>
          </p:nvCxnSpPr>
          <p:spPr bwMode="auto">
            <a:xfrm>
              <a:off x="3486955" y="2758000"/>
              <a:ext cx="0" cy="0"/>
            </a:xfrm>
            <a:prstGeom prst="straightConnector1">
              <a:avLst/>
            </a:prstGeom>
            <a:noFill/>
            <a:ln w="9525">
              <a:noFill/>
              <a:round/>
              <a:headEnd type="triangle" w="med" len="med"/>
              <a:tailEnd type="triangle" w="med" len="med"/>
            </a:ln>
            <a:effectLst/>
          </p:spPr>
        </p:cxnSp>
        <p:sp>
          <p:nvSpPr>
            <p:cNvPr id="184326" name="AutoShape 6"/>
            <p:cNvSpPr>
              <a:spLocks noChangeArrowheads="1"/>
            </p:cNvSpPr>
            <p:nvPr/>
          </p:nvSpPr>
          <p:spPr bwMode="auto">
            <a:xfrm>
              <a:off x="676813" y="5503245"/>
              <a:ext cx="605909" cy="545404"/>
            </a:xfrm>
            <a:prstGeom prst="cube">
              <a:avLst>
                <a:gd name="adj" fmla="val 21708"/>
              </a:avLst>
            </a:prstGeom>
            <a:gradFill>
              <a:gsLst>
                <a:gs pos="0">
                  <a:srgbClr val="D6B19C"/>
                </a:gs>
                <a:gs pos="30000">
                  <a:srgbClr val="D49E6C"/>
                </a:gs>
                <a:gs pos="100000">
                  <a:srgbClr val="A65528"/>
                </a:gs>
              </a:gsLst>
              <a:lin ang="5400000" scaled="0"/>
            </a:gradFill>
            <a:ln w="3175">
              <a:solidFill>
                <a:schemeClr val="bg1">
                  <a:alpha val="7000"/>
                </a:schemeClr>
              </a:solidFill>
              <a:miter lim="800000"/>
              <a:headEnd/>
              <a:tailEnd/>
            </a:ln>
            <a:effectLst/>
          </p:spPr>
          <p:txBody>
            <a:bodyPr wrap="none" anchor="ctr"/>
            <a:lstStyle/>
            <a:p>
              <a:pPr eaLnBrk="0" hangingPunct="0"/>
              <a:endParaRPr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sp>
          <p:nvSpPr>
            <p:cNvPr id="184327" name="AutoShape 7"/>
            <p:cNvSpPr>
              <a:spLocks noChangeArrowheads="1"/>
            </p:cNvSpPr>
            <p:nvPr/>
          </p:nvSpPr>
          <p:spPr bwMode="auto">
            <a:xfrm>
              <a:off x="676813" y="4981271"/>
              <a:ext cx="605909" cy="545404"/>
            </a:xfrm>
            <a:prstGeom prst="cube">
              <a:avLst>
                <a:gd name="adj" fmla="val 21708"/>
              </a:avLst>
            </a:prstGeom>
            <a:gradFill>
              <a:gsLst>
                <a:gs pos="0">
                  <a:srgbClr val="D6B19C"/>
                </a:gs>
                <a:gs pos="30000">
                  <a:srgbClr val="D49E6C"/>
                </a:gs>
                <a:gs pos="100000">
                  <a:srgbClr val="A65528"/>
                </a:gs>
              </a:gsLst>
              <a:lin ang="5400000" scaled="0"/>
            </a:gradFill>
            <a:ln w="3175">
              <a:solidFill>
                <a:schemeClr val="bg1">
                  <a:alpha val="7000"/>
                </a:schemeClr>
              </a:solidFill>
              <a:miter lim="800000"/>
              <a:headEnd/>
              <a:tailEnd/>
            </a:ln>
            <a:effectLst/>
          </p:spPr>
          <p:txBody>
            <a:bodyPr wrap="none" anchor="ctr"/>
            <a:lstStyle/>
            <a:p>
              <a:pPr eaLnBrk="0" hangingPunct="0"/>
              <a:endParaRPr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sp>
          <p:nvSpPr>
            <p:cNvPr id="184328" name="AutoShape 8"/>
            <p:cNvSpPr>
              <a:spLocks noChangeArrowheads="1"/>
            </p:cNvSpPr>
            <p:nvPr/>
          </p:nvSpPr>
          <p:spPr bwMode="auto">
            <a:xfrm>
              <a:off x="676813" y="4465805"/>
              <a:ext cx="605909" cy="545404"/>
            </a:xfrm>
            <a:prstGeom prst="cube">
              <a:avLst>
                <a:gd name="adj" fmla="val 21708"/>
              </a:avLst>
            </a:prstGeom>
            <a:gradFill>
              <a:gsLst>
                <a:gs pos="0">
                  <a:srgbClr val="D6B19C"/>
                </a:gs>
                <a:gs pos="30000">
                  <a:srgbClr val="D49E6C"/>
                </a:gs>
                <a:gs pos="100000">
                  <a:srgbClr val="A65528"/>
                </a:gs>
              </a:gsLst>
              <a:lin ang="5400000" scaled="0"/>
            </a:gradFill>
            <a:ln w="3175">
              <a:solidFill>
                <a:schemeClr val="bg1">
                  <a:alpha val="7000"/>
                </a:schemeClr>
              </a:solidFill>
              <a:miter lim="800000"/>
              <a:headEnd/>
              <a:tailEnd/>
            </a:ln>
            <a:effectLst/>
          </p:spPr>
          <p:txBody>
            <a:bodyPr wrap="none" anchor="ctr"/>
            <a:lstStyle/>
            <a:p>
              <a:pPr eaLnBrk="0" hangingPunct="0"/>
              <a:endParaRPr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sp>
          <p:nvSpPr>
            <p:cNvPr id="184329" name="AutoShape 9"/>
            <p:cNvSpPr>
              <a:spLocks noChangeArrowheads="1"/>
            </p:cNvSpPr>
            <p:nvPr/>
          </p:nvSpPr>
          <p:spPr bwMode="auto">
            <a:xfrm>
              <a:off x="676813" y="3958150"/>
              <a:ext cx="605909" cy="545404"/>
            </a:xfrm>
            <a:prstGeom prst="cube">
              <a:avLst>
                <a:gd name="adj" fmla="val 21708"/>
              </a:avLst>
            </a:prstGeom>
            <a:gradFill>
              <a:gsLst>
                <a:gs pos="0">
                  <a:srgbClr val="D6B19C"/>
                </a:gs>
                <a:gs pos="30000">
                  <a:srgbClr val="D49E6C"/>
                </a:gs>
                <a:gs pos="100000">
                  <a:srgbClr val="A65528"/>
                </a:gs>
              </a:gsLst>
              <a:lin ang="5400000" scaled="0"/>
            </a:gradFill>
            <a:ln w="3175">
              <a:solidFill>
                <a:schemeClr val="bg1">
                  <a:alpha val="7000"/>
                </a:schemeClr>
              </a:solidFill>
              <a:miter lim="800000"/>
              <a:headEnd/>
              <a:tailEnd/>
            </a:ln>
            <a:effectLst/>
          </p:spPr>
          <p:txBody>
            <a:bodyPr wrap="none" anchor="ctr"/>
            <a:lstStyle/>
            <a:p>
              <a:pPr eaLnBrk="0" hangingPunct="0"/>
              <a:endParaRPr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sp>
          <p:nvSpPr>
            <p:cNvPr id="184330" name="AutoShape 10"/>
            <p:cNvSpPr>
              <a:spLocks noChangeArrowheads="1"/>
            </p:cNvSpPr>
            <p:nvPr/>
          </p:nvSpPr>
          <p:spPr bwMode="auto">
            <a:xfrm>
              <a:off x="676813" y="3449193"/>
              <a:ext cx="605909" cy="545404"/>
            </a:xfrm>
            <a:prstGeom prst="cube">
              <a:avLst>
                <a:gd name="adj" fmla="val 21708"/>
              </a:avLst>
            </a:prstGeom>
            <a:gradFill>
              <a:gsLst>
                <a:gs pos="0">
                  <a:srgbClr val="D6B19C"/>
                </a:gs>
                <a:gs pos="30000">
                  <a:srgbClr val="D49E6C"/>
                </a:gs>
                <a:gs pos="100000">
                  <a:srgbClr val="A65528"/>
                </a:gs>
              </a:gsLst>
              <a:lin ang="5400000" scaled="0"/>
            </a:gradFill>
            <a:ln w="3175">
              <a:solidFill>
                <a:schemeClr val="bg1">
                  <a:alpha val="7000"/>
                </a:schemeClr>
              </a:solidFill>
              <a:miter lim="800000"/>
              <a:headEnd/>
              <a:tailEnd/>
            </a:ln>
            <a:effectLst/>
          </p:spPr>
          <p:txBody>
            <a:bodyPr wrap="none" anchor="ctr"/>
            <a:lstStyle/>
            <a:p>
              <a:pPr eaLnBrk="0" hangingPunct="0"/>
              <a:endParaRPr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sp>
          <p:nvSpPr>
            <p:cNvPr id="184331" name="AutoShape 11"/>
            <p:cNvSpPr>
              <a:spLocks noChangeArrowheads="1"/>
            </p:cNvSpPr>
            <p:nvPr/>
          </p:nvSpPr>
          <p:spPr bwMode="auto">
            <a:xfrm>
              <a:off x="676813" y="2935029"/>
              <a:ext cx="605909" cy="545404"/>
            </a:xfrm>
            <a:prstGeom prst="cube">
              <a:avLst>
                <a:gd name="adj" fmla="val 21708"/>
              </a:avLst>
            </a:prstGeom>
            <a:gradFill>
              <a:gsLst>
                <a:gs pos="0">
                  <a:srgbClr val="D6B19C"/>
                </a:gs>
                <a:gs pos="30000">
                  <a:srgbClr val="D49E6C"/>
                </a:gs>
                <a:gs pos="100000">
                  <a:srgbClr val="A65528"/>
                </a:gs>
              </a:gsLst>
              <a:lin ang="5400000" scaled="0"/>
            </a:gradFill>
            <a:ln w="3175">
              <a:solidFill>
                <a:schemeClr val="bg1">
                  <a:alpha val="7000"/>
                </a:schemeClr>
              </a:solidFill>
              <a:miter lim="800000"/>
              <a:headEnd/>
              <a:tailEnd/>
            </a:ln>
            <a:effectLst/>
          </p:spPr>
          <p:txBody>
            <a:bodyPr wrap="none" anchor="ctr"/>
            <a:lstStyle/>
            <a:p>
              <a:pPr eaLnBrk="0" hangingPunct="0"/>
              <a:endParaRPr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sp>
          <p:nvSpPr>
            <p:cNvPr id="184332" name="AutoShape 12"/>
            <p:cNvSpPr>
              <a:spLocks noChangeArrowheads="1"/>
            </p:cNvSpPr>
            <p:nvPr/>
          </p:nvSpPr>
          <p:spPr bwMode="auto">
            <a:xfrm>
              <a:off x="676813" y="2410451"/>
              <a:ext cx="605909" cy="545404"/>
            </a:xfrm>
            <a:prstGeom prst="cube">
              <a:avLst>
                <a:gd name="adj" fmla="val 21708"/>
              </a:avLst>
            </a:prstGeom>
            <a:gradFill>
              <a:gsLst>
                <a:gs pos="0">
                  <a:srgbClr val="D6B19C"/>
                </a:gs>
                <a:gs pos="30000">
                  <a:srgbClr val="D49E6C"/>
                </a:gs>
                <a:gs pos="100000">
                  <a:srgbClr val="A65528"/>
                </a:gs>
              </a:gsLst>
              <a:lin ang="5400000" scaled="0"/>
            </a:gradFill>
            <a:ln w="3175">
              <a:solidFill>
                <a:schemeClr val="bg1">
                  <a:alpha val="7000"/>
                </a:schemeClr>
              </a:solidFill>
              <a:miter lim="800000"/>
              <a:headEnd/>
              <a:tailEnd/>
            </a:ln>
            <a:effectLst/>
          </p:spPr>
          <p:txBody>
            <a:bodyPr wrap="none" anchor="ctr"/>
            <a:lstStyle/>
            <a:p>
              <a:pPr eaLnBrk="0" hangingPunct="0"/>
              <a:endParaRPr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sp>
          <p:nvSpPr>
            <p:cNvPr id="184333" name="AutoShape 13"/>
            <p:cNvSpPr>
              <a:spLocks noChangeArrowheads="1"/>
            </p:cNvSpPr>
            <p:nvPr/>
          </p:nvSpPr>
          <p:spPr bwMode="auto">
            <a:xfrm>
              <a:off x="1340123" y="1209000"/>
              <a:ext cx="605909" cy="545404"/>
            </a:xfrm>
            <a:prstGeom prst="cube">
              <a:avLst>
                <a:gd name="adj" fmla="val 21708"/>
              </a:avLst>
            </a:prstGeom>
            <a:gradFill>
              <a:gsLst>
                <a:gs pos="0">
                  <a:srgbClr val="D6B19C"/>
                </a:gs>
                <a:gs pos="30000">
                  <a:srgbClr val="D49E6C"/>
                </a:gs>
                <a:gs pos="100000">
                  <a:srgbClr val="A65528"/>
                </a:gs>
              </a:gsLst>
              <a:lin ang="5400000" scaled="0"/>
            </a:gradFill>
            <a:ln w="3175">
              <a:solidFill>
                <a:schemeClr val="bg1">
                  <a:alpha val="7000"/>
                </a:schemeClr>
              </a:solidFill>
              <a:miter lim="800000"/>
              <a:headEnd/>
              <a:tailEnd/>
            </a:ln>
            <a:effectLst/>
          </p:spPr>
          <p:txBody>
            <a:bodyPr wrap="none" anchor="ctr"/>
            <a:lstStyle/>
            <a:p>
              <a:pPr eaLnBrk="0" hangingPunct="0"/>
              <a:endParaRPr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sp>
          <p:nvSpPr>
            <p:cNvPr id="184334" name="AutoShape 14"/>
            <p:cNvSpPr>
              <a:spLocks noChangeArrowheads="1"/>
            </p:cNvSpPr>
            <p:nvPr/>
          </p:nvSpPr>
          <p:spPr bwMode="auto">
            <a:xfrm>
              <a:off x="1141131" y="1427682"/>
              <a:ext cx="605909" cy="545404"/>
            </a:xfrm>
            <a:prstGeom prst="cube">
              <a:avLst>
                <a:gd name="adj" fmla="val 21708"/>
              </a:avLst>
            </a:prstGeom>
            <a:gradFill>
              <a:gsLst>
                <a:gs pos="0">
                  <a:srgbClr val="D6B19C"/>
                </a:gs>
                <a:gs pos="30000">
                  <a:srgbClr val="D49E6C"/>
                </a:gs>
                <a:gs pos="100000">
                  <a:srgbClr val="A65528"/>
                </a:gs>
              </a:gsLst>
              <a:lin ang="5400000" scaled="0"/>
            </a:gradFill>
            <a:ln w="3175">
              <a:solidFill>
                <a:schemeClr val="bg1">
                  <a:alpha val="7000"/>
                </a:schemeClr>
              </a:solidFill>
              <a:miter lim="800000"/>
              <a:headEnd/>
              <a:tailEnd/>
            </a:ln>
            <a:effectLst/>
          </p:spPr>
          <p:txBody>
            <a:bodyPr wrap="none" anchor="ctr"/>
            <a:lstStyle/>
            <a:p>
              <a:pPr eaLnBrk="0" hangingPunct="0"/>
              <a:endParaRPr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sp>
          <p:nvSpPr>
            <p:cNvPr id="184335" name="AutoShape 15"/>
            <p:cNvSpPr>
              <a:spLocks noChangeArrowheads="1"/>
            </p:cNvSpPr>
            <p:nvPr/>
          </p:nvSpPr>
          <p:spPr bwMode="auto">
            <a:xfrm>
              <a:off x="896215" y="1669795"/>
              <a:ext cx="605909" cy="545404"/>
            </a:xfrm>
            <a:prstGeom prst="cube">
              <a:avLst>
                <a:gd name="adj" fmla="val 21708"/>
              </a:avLst>
            </a:prstGeom>
            <a:gradFill>
              <a:gsLst>
                <a:gs pos="0">
                  <a:srgbClr val="D6B19C"/>
                </a:gs>
                <a:gs pos="30000">
                  <a:srgbClr val="D49E6C"/>
                </a:gs>
                <a:gs pos="100000">
                  <a:srgbClr val="A65528"/>
                </a:gs>
              </a:gsLst>
              <a:lin ang="5400000" scaled="0"/>
            </a:gradFill>
            <a:ln w="3175">
              <a:solidFill>
                <a:schemeClr val="bg1">
                  <a:alpha val="7000"/>
                </a:schemeClr>
              </a:solidFill>
              <a:miter lim="800000"/>
              <a:headEnd/>
              <a:tailEnd/>
            </a:ln>
            <a:effectLst/>
          </p:spPr>
          <p:txBody>
            <a:bodyPr wrap="none" anchor="ctr"/>
            <a:lstStyle/>
            <a:p>
              <a:pPr eaLnBrk="0" hangingPunct="0"/>
              <a:endParaRPr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sp>
          <p:nvSpPr>
            <p:cNvPr id="184336" name="AutoShape 16"/>
            <p:cNvSpPr>
              <a:spLocks noChangeArrowheads="1"/>
            </p:cNvSpPr>
            <p:nvPr/>
          </p:nvSpPr>
          <p:spPr bwMode="auto">
            <a:xfrm>
              <a:off x="676813" y="1894986"/>
              <a:ext cx="605909" cy="545404"/>
            </a:xfrm>
            <a:prstGeom prst="cube">
              <a:avLst>
                <a:gd name="adj" fmla="val 21708"/>
              </a:avLst>
            </a:prstGeom>
            <a:gradFill>
              <a:gsLst>
                <a:gs pos="0">
                  <a:srgbClr val="D6B19C"/>
                </a:gs>
                <a:gs pos="30000">
                  <a:srgbClr val="D49E6C"/>
                </a:gs>
                <a:gs pos="100000">
                  <a:srgbClr val="A65528"/>
                </a:gs>
              </a:gsLst>
              <a:lin ang="5400000" scaled="0"/>
            </a:gradFill>
            <a:ln w="3175">
              <a:solidFill>
                <a:schemeClr val="bg1">
                  <a:alpha val="7000"/>
                </a:schemeClr>
              </a:solidFill>
              <a:miter lim="800000"/>
              <a:headEnd/>
              <a:tailEnd/>
            </a:ln>
            <a:effectLst/>
          </p:spPr>
          <p:txBody>
            <a:bodyPr wrap="none" anchor="ctr"/>
            <a:lstStyle/>
            <a:p>
              <a:pPr eaLnBrk="0" hangingPunct="0"/>
              <a:endParaRPr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sp>
          <p:nvSpPr>
            <p:cNvPr id="184337" name="AutoShape 17"/>
            <p:cNvSpPr>
              <a:spLocks noChangeArrowheads="1"/>
            </p:cNvSpPr>
            <p:nvPr/>
          </p:nvSpPr>
          <p:spPr bwMode="auto">
            <a:xfrm>
              <a:off x="1264864" y="4817259"/>
              <a:ext cx="4311521" cy="1239201"/>
            </a:xfrm>
            <a:prstGeom prst="cube">
              <a:avLst>
                <a:gd name="adj" fmla="val 65144"/>
              </a:avLst>
            </a:prstGeom>
            <a:gradFill>
              <a:gsLst>
                <a:gs pos="0">
                  <a:srgbClr val="D6B19C"/>
                </a:gs>
                <a:gs pos="30000">
                  <a:srgbClr val="D49E6C"/>
                </a:gs>
                <a:gs pos="100000">
                  <a:srgbClr val="A65528"/>
                </a:gs>
              </a:gsLst>
              <a:lin ang="5400000" scaled="0"/>
            </a:gradFill>
            <a:ln w="3175">
              <a:solidFill>
                <a:schemeClr val="bg1">
                  <a:alpha val="7000"/>
                </a:schemeClr>
              </a:solidFill>
              <a:miter lim="800000"/>
              <a:headEnd/>
              <a:tailEnd/>
            </a:ln>
            <a:effectLst/>
          </p:spPr>
          <p:txBody>
            <a:bodyPr wrap="none" anchor="ctr"/>
            <a:lstStyle/>
            <a:p>
              <a:pPr eaLnBrk="0" hangingPunct="0"/>
              <a:endParaRPr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sp>
          <p:nvSpPr>
            <p:cNvPr id="184338" name="AutoShape 18"/>
            <p:cNvSpPr>
              <a:spLocks noChangeAspect="1" noChangeArrowheads="1"/>
            </p:cNvSpPr>
            <p:nvPr/>
          </p:nvSpPr>
          <p:spPr bwMode="auto">
            <a:xfrm>
              <a:off x="1386046" y="5699799"/>
              <a:ext cx="318900" cy="292879"/>
            </a:xfrm>
            <a:prstGeom prst="can">
              <a:avLst>
                <a:gd name="adj" fmla="val 25000"/>
              </a:avLst>
            </a:prstGeom>
            <a:gradFill rotWithShape="0">
              <a:gsLst>
                <a:gs pos="0">
                  <a:srgbClr val="FFFFFF"/>
                </a:gs>
                <a:gs pos="50000">
                  <a:srgbClr val="FFFF99"/>
                </a:gs>
                <a:gs pos="100000">
                  <a:srgbClr val="FFFFFF"/>
                </a:gs>
              </a:gsLst>
              <a:lin ang="2700000" scaled="1"/>
            </a:gradFill>
            <a:ln w="9525">
              <a:solidFill>
                <a:srgbClr val="333333"/>
              </a:solidFill>
              <a:round/>
              <a:headEnd/>
              <a:tailEnd/>
            </a:ln>
            <a:effectLst/>
          </p:spPr>
          <p:txBody>
            <a:bodyPr wrap="none" anchor="ctr" anchorCtr="1"/>
            <a:lstStyle/>
            <a:p>
              <a:pPr eaLnBrk="0" hangingPunct="0"/>
              <a:endParaRPr kumimoji="0"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sp>
          <p:nvSpPr>
            <p:cNvPr id="184339" name="Rectangle 19"/>
            <p:cNvSpPr>
              <a:spLocks noChangeAspect="1" noChangeArrowheads="1"/>
            </p:cNvSpPr>
            <p:nvPr/>
          </p:nvSpPr>
          <p:spPr bwMode="auto">
            <a:xfrm>
              <a:off x="1881360" y="5609984"/>
              <a:ext cx="1170999" cy="394409"/>
            </a:xfrm>
            <a:prstGeom prst="rect">
              <a:avLst/>
            </a:prstGeom>
            <a:noFill/>
            <a:ln w="9525">
              <a:noFill/>
              <a:miter lim="800000"/>
              <a:headEnd/>
              <a:tailEnd/>
            </a:ln>
            <a:effectLst/>
          </p:spPr>
          <p:txBody>
            <a:bodyPr wrap="none" anchor="ctr"/>
            <a:lstStyle/>
            <a:p>
              <a:pPr eaLnBrk="0" hangingPunct="0"/>
              <a:r>
                <a:rPr kumimoji="0" lang="zh-CN" altLang="en-US" sz="1600">
                  <a:solidFill>
                    <a:schemeClr val="bg1"/>
                  </a:solidFill>
                  <a:latin typeface="Arial" pitchFamily="34" charset="0"/>
                  <a:ea typeface="微软雅黑" pitchFamily="34" charset="-122"/>
                  <a:cs typeface="Arial" pitchFamily="34" charset="0"/>
                </a:rPr>
                <a:t>数据层</a:t>
              </a:r>
            </a:p>
          </p:txBody>
        </p:sp>
        <p:sp>
          <p:nvSpPr>
            <p:cNvPr id="184340" name="AutoShape 20"/>
            <p:cNvSpPr>
              <a:spLocks noChangeArrowheads="1"/>
            </p:cNvSpPr>
            <p:nvPr/>
          </p:nvSpPr>
          <p:spPr bwMode="auto">
            <a:xfrm>
              <a:off x="1273793" y="4290079"/>
              <a:ext cx="4311521" cy="1239201"/>
            </a:xfrm>
            <a:prstGeom prst="cube">
              <a:avLst>
                <a:gd name="adj" fmla="val 65144"/>
              </a:avLst>
            </a:prstGeom>
            <a:gradFill>
              <a:gsLst>
                <a:gs pos="0">
                  <a:srgbClr val="D6B19C"/>
                </a:gs>
                <a:gs pos="30000">
                  <a:srgbClr val="D49E6C"/>
                </a:gs>
                <a:gs pos="100000">
                  <a:srgbClr val="A65528"/>
                </a:gs>
              </a:gsLst>
              <a:lin ang="5400000" scaled="0"/>
            </a:gradFill>
            <a:ln w="3175">
              <a:solidFill>
                <a:schemeClr val="bg1">
                  <a:alpha val="7000"/>
                </a:schemeClr>
              </a:solidFill>
              <a:miter lim="800000"/>
              <a:headEnd/>
              <a:tailEnd/>
            </a:ln>
            <a:effectLst/>
          </p:spPr>
          <p:txBody>
            <a:bodyPr wrap="none" anchor="ctr"/>
            <a:lstStyle/>
            <a:p>
              <a:pPr eaLnBrk="0" hangingPunct="0"/>
              <a:endParaRPr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sp>
          <p:nvSpPr>
            <p:cNvPr id="184341" name="Rectangle 21"/>
            <p:cNvSpPr>
              <a:spLocks noChangeAspect="1" noChangeArrowheads="1"/>
            </p:cNvSpPr>
            <p:nvPr/>
          </p:nvSpPr>
          <p:spPr bwMode="auto">
            <a:xfrm>
              <a:off x="1890290" y="5082802"/>
              <a:ext cx="1170999" cy="394409"/>
            </a:xfrm>
            <a:prstGeom prst="rect">
              <a:avLst/>
            </a:prstGeom>
            <a:noFill/>
            <a:ln w="9525">
              <a:noFill/>
              <a:miter lim="800000"/>
              <a:headEnd/>
              <a:tailEnd/>
            </a:ln>
            <a:effectLst/>
          </p:spPr>
          <p:txBody>
            <a:bodyPr wrap="none" anchor="ctr"/>
            <a:lstStyle/>
            <a:p>
              <a:pPr eaLnBrk="0" hangingPunct="0"/>
              <a:r>
                <a:rPr lang="zh-CN" altLang="en-US" sz="1600" dirty="0">
                  <a:solidFill>
                    <a:schemeClr val="bg1"/>
                  </a:solidFill>
                  <a:latin typeface="Arial" pitchFamily="34" charset="0"/>
                  <a:ea typeface="微软雅黑" pitchFamily="34" charset="-122"/>
                  <a:cs typeface="Arial" pitchFamily="34" charset="0"/>
                </a:rPr>
                <a:t>对象</a:t>
              </a:r>
              <a:r>
                <a:rPr kumimoji="0" lang="zh-CN" altLang="en-US" sz="1600" dirty="0">
                  <a:solidFill>
                    <a:schemeClr val="bg1"/>
                  </a:solidFill>
                  <a:latin typeface="Arial" pitchFamily="34" charset="0"/>
                  <a:ea typeface="微软雅黑" pitchFamily="34" charset="-122"/>
                  <a:cs typeface="Arial" pitchFamily="34" charset="0"/>
                </a:rPr>
                <a:t>层</a:t>
              </a:r>
            </a:p>
          </p:txBody>
        </p:sp>
        <p:sp>
          <p:nvSpPr>
            <p:cNvPr id="184342" name="WordArt 22"/>
            <p:cNvSpPr>
              <a:spLocks noChangeArrowheads="1" noChangeShapeType="1" noTextEdit="1"/>
            </p:cNvSpPr>
            <p:nvPr/>
          </p:nvSpPr>
          <p:spPr bwMode="auto">
            <a:xfrm>
              <a:off x="1392423" y="5110138"/>
              <a:ext cx="297215" cy="428253"/>
            </a:xfrm>
            <a:prstGeom prst="rect">
              <a:avLst/>
            </a:prstGeom>
          </p:spPr>
          <p:txBody>
            <a:bodyPr wrap="none" fromWordArt="1">
              <a:prstTxWarp prst="textCascadeUp">
                <a:avLst>
                  <a:gd name="adj" fmla="val 44009"/>
                </a:avLst>
              </a:prstTxWarp>
            </a:bodyPr>
            <a:lstStyle/>
            <a:p>
              <a:r>
                <a:rPr lang="zh-CN" altLang="en-US" sz="3200" kern="10">
                  <a:ln w="9525">
                    <a:solidFill>
                      <a:srgbClr val="333333"/>
                    </a:solidFill>
                    <a:round/>
                    <a:headEnd/>
                    <a:tailEnd/>
                  </a:ln>
                  <a:gradFill rotWithShape="0">
                    <a:gsLst>
                      <a:gs pos="0">
                        <a:srgbClr val="FFFFFF"/>
                      </a:gs>
                      <a:gs pos="50000">
                        <a:srgbClr val="FFFF99"/>
                      </a:gs>
                      <a:gs pos="100000">
                        <a:srgbClr val="FFFFFF"/>
                      </a:gs>
                    </a:gsLst>
                    <a:lin ang="2700000" scaled="1"/>
                  </a:gradFill>
                  <a:latin typeface="Arial" pitchFamily="34" charset="0"/>
                  <a:ea typeface="微软雅黑" pitchFamily="34" charset="-122"/>
                  <a:cs typeface="Arial" pitchFamily="34" charset="0"/>
                </a:rPr>
                <a:t>？</a:t>
              </a:r>
            </a:p>
          </p:txBody>
        </p:sp>
        <p:sp>
          <p:nvSpPr>
            <p:cNvPr id="184343" name="AutoShape 23"/>
            <p:cNvSpPr>
              <a:spLocks noChangeArrowheads="1"/>
            </p:cNvSpPr>
            <p:nvPr/>
          </p:nvSpPr>
          <p:spPr bwMode="auto">
            <a:xfrm>
              <a:off x="1272517" y="3774613"/>
              <a:ext cx="4311521" cy="1239201"/>
            </a:xfrm>
            <a:prstGeom prst="cube">
              <a:avLst>
                <a:gd name="adj" fmla="val 65144"/>
              </a:avLst>
            </a:prstGeom>
            <a:gradFill>
              <a:gsLst>
                <a:gs pos="0">
                  <a:srgbClr val="D6B19C"/>
                </a:gs>
                <a:gs pos="30000">
                  <a:srgbClr val="D49E6C"/>
                </a:gs>
                <a:gs pos="100000">
                  <a:srgbClr val="A65528"/>
                </a:gs>
              </a:gsLst>
              <a:lin ang="5400000" scaled="0"/>
            </a:gradFill>
            <a:ln w="3175">
              <a:solidFill>
                <a:schemeClr val="bg1">
                  <a:alpha val="7000"/>
                </a:schemeClr>
              </a:solidFill>
              <a:miter lim="800000"/>
              <a:headEnd/>
              <a:tailEnd/>
            </a:ln>
            <a:effectLst/>
          </p:spPr>
          <p:txBody>
            <a:bodyPr wrap="none" anchor="ctr"/>
            <a:lstStyle/>
            <a:p>
              <a:pPr eaLnBrk="0" hangingPunct="0"/>
              <a:endParaRPr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sp>
          <p:nvSpPr>
            <p:cNvPr id="184344" name="Rectangle 24"/>
            <p:cNvSpPr>
              <a:spLocks noChangeAspect="1" noChangeArrowheads="1"/>
            </p:cNvSpPr>
            <p:nvPr/>
          </p:nvSpPr>
          <p:spPr bwMode="auto">
            <a:xfrm>
              <a:off x="1889014" y="4644135"/>
              <a:ext cx="1170999" cy="307197"/>
            </a:xfrm>
            <a:prstGeom prst="rect">
              <a:avLst/>
            </a:prstGeom>
            <a:noFill/>
            <a:ln w="9525">
              <a:noFill/>
              <a:miter lim="800000"/>
              <a:headEnd/>
              <a:tailEnd/>
            </a:ln>
            <a:effectLst/>
          </p:spPr>
          <p:txBody>
            <a:bodyPr wrap="none" anchor="ctr"/>
            <a:lstStyle/>
            <a:p>
              <a:pPr eaLnBrk="0" hangingPunct="0"/>
              <a:r>
                <a:rPr kumimoji="0" lang="zh-CN" altLang="en-US" sz="1600">
                  <a:solidFill>
                    <a:schemeClr val="bg1"/>
                  </a:solidFill>
                  <a:latin typeface="Arial" pitchFamily="34" charset="0"/>
                  <a:ea typeface="微软雅黑" pitchFamily="34" charset="-122"/>
                  <a:cs typeface="Arial" pitchFamily="34" charset="0"/>
                </a:rPr>
                <a:t>资源层</a:t>
              </a:r>
            </a:p>
          </p:txBody>
        </p:sp>
        <p:grpSp>
          <p:nvGrpSpPr>
            <p:cNvPr id="3" name="Group 25"/>
            <p:cNvGrpSpPr>
              <a:grpSpLocks/>
            </p:cNvGrpSpPr>
            <p:nvPr/>
          </p:nvGrpSpPr>
          <p:grpSpPr bwMode="auto">
            <a:xfrm>
              <a:off x="1335021" y="4629817"/>
              <a:ext cx="498759" cy="300688"/>
              <a:chOff x="4368" y="576"/>
              <a:chExt cx="576" cy="405"/>
            </a:xfrm>
          </p:grpSpPr>
          <p:sp>
            <p:nvSpPr>
              <p:cNvPr id="184346" name="Rectangle 26"/>
              <p:cNvSpPr>
                <a:spLocks noChangeAspect="1" noChangeArrowheads="1"/>
              </p:cNvSpPr>
              <p:nvPr/>
            </p:nvSpPr>
            <p:spPr bwMode="auto">
              <a:xfrm>
                <a:off x="4624" y="639"/>
                <a:ext cx="85" cy="42"/>
              </a:xfrm>
              <a:prstGeom prst="rect">
                <a:avLst/>
              </a:prstGeom>
              <a:gradFill rotWithShape="0">
                <a:gsLst>
                  <a:gs pos="0">
                    <a:srgbClr val="FFFFFF"/>
                  </a:gs>
                  <a:gs pos="50000">
                    <a:srgbClr val="FFFF99"/>
                  </a:gs>
                  <a:gs pos="100000">
                    <a:srgbClr val="FFFFFF"/>
                  </a:gs>
                </a:gsLst>
                <a:lin ang="2700000" scaled="1"/>
              </a:gradFill>
              <a:ln w="9525">
                <a:solidFill>
                  <a:srgbClr val="333333"/>
                </a:solidFill>
                <a:miter lim="800000"/>
                <a:headEnd type="none" w="sm" len="sm"/>
                <a:tailEnd type="none" w="sm" len="sm"/>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47" name="Rectangle 27"/>
              <p:cNvSpPr>
                <a:spLocks noChangeAspect="1" noChangeArrowheads="1"/>
              </p:cNvSpPr>
              <p:nvPr/>
            </p:nvSpPr>
            <p:spPr bwMode="auto">
              <a:xfrm>
                <a:off x="4561" y="850"/>
                <a:ext cx="84" cy="42"/>
              </a:xfrm>
              <a:prstGeom prst="rect">
                <a:avLst/>
              </a:prstGeom>
              <a:gradFill rotWithShape="0">
                <a:gsLst>
                  <a:gs pos="0">
                    <a:srgbClr val="FFFFFF"/>
                  </a:gs>
                  <a:gs pos="50000">
                    <a:srgbClr val="FFFF99"/>
                  </a:gs>
                  <a:gs pos="100000">
                    <a:srgbClr val="FFFFFF"/>
                  </a:gs>
                </a:gsLst>
                <a:lin ang="2700000" scaled="1"/>
              </a:gradFill>
              <a:ln w="9525">
                <a:solidFill>
                  <a:srgbClr val="333333"/>
                </a:solidFill>
                <a:miter lim="800000"/>
                <a:headEnd type="none" w="sm" len="sm"/>
                <a:tailEnd type="none" w="sm" len="sm"/>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48" name="Rectangle 28"/>
              <p:cNvSpPr>
                <a:spLocks noChangeAspect="1" noChangeArrowheads="1"/>
              </p:cNvSpPr>
              <p:nvPr/>
            </p:nvSpPr>
            <p:spPr bwMode="auto">
              <a:xfrm>
                <a:off x="4445" y="850"/>
                <a:ext cx="85" cy="42"/>
              </a:xfrm>
              <a:prstGeom prst="rect">
                <a:avLst/>
              </a:prstGeom>
              <a:gradFill rotWithShape="0">
                <a:gsLst>
                  <a:gs pos="0">
                    <a:srgbClr val="FFFFFF"/>
                  </a:gs>
                  <a:gs pos="50000">
                    <a:srgbClr val="FFFF99"/>
                  </a:gs>
                  <a:gs pos="100000">
                    <a:srgbClr val="FFFFFF"/>
                  </a:gs>
                </a:gsLst>
                <a:lin ang="2700000" scaled="1"/>
              </a:gradFill>
              <a:ln w="9525">
                <a:solidFill>
                  <a:srgbClr val="333333"/>
                </a:solidFill>
                <a:miter lim="800000"/>
                <a:headEnd type="none" w="sm" len="sm"/>
                <a:tailEnd type="none" w="sm" len="sm"/>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49" name="Rectangle 29"/>
              <p:cNvSpPr>
                <a:spLocks noChangeAspect="1" noChangeArrowheads="1"/>
              </p:cNvSpPr>
              <p:nvPr/>
            </p:nvSpPr>
            <p:spPr bwMode="auto">
              <a:xfrm>
                <a:off x="4793" y="850"/>
                <a:ext cx="84" cy="42"/>
              </a:xfrm>
              <a:prstGeom prst="rect">
                <a:avLst/>
              </a:prstGeom>
              <a:gradFill rotWithShape="0">
                <a:gsLst>
                  <a:gs pos="0">
                    <a:srgbClr val="FFFFFF"/>
                  </a:gs>
                  <a:gs pos="50000">
                    <a:srgbClr val="FFFF99"/>
                  </a:gs>
                  <a:gs pos="100000">
                    <a:srgbClr val="FFFFFF"/>
                  </a:gs>
                </a:gsLst>
                <a:lin ang="2700000" scaled="1"/>
              </a:gradFill>
              <a:ln w="9525">
                <a:solidFill>
                  <a:srgbClr val="333333"/>
                </a:solidFill>
                <a:miter lim="800000"/>
                <a:headEnd type="none" w="sm" len="sm"/>
                <a:tailEnd type="none" w="sm" len="sm"/>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50" name="Rectangle 30"/>
              <p:cNvSpPr>
                <a:spLocks noChangeAspect="1" noChangeArrowheads="1"/>
              </p:cNvSpPr>
              <p:nvPr/>
            </p:nvSpPr>
            <p:spPr bwMode="auto">
              <a:xfrm>
                <a:off x="4677" y="850"/>
                <a:ext cx="84" cy="42"/>
              </a:xfrm>
              <a:prstGeom prst="rect">
                <a:avLst/>
              </a:prstGeom>
              <a:gradFill rotWithShape="0">
                <a:gsLst>
                  <a:gs pos="0">
                    <a:srgbClr val="FFFFFF"/>
                  </a:gs>
                  <a:gs pos="50000">
                    <a:srgbClr val="FFFF99"/>
                  </a:gs>
                  <a:gs pos="100000">
                    <a:srgbClr val="FFFFFF"/>
                  </a:gs>
                </a:gsLst>
                <a:lin ang="2700000" scaled="1"/>
              </a:gradFill>
              <a:ln w="9525">
                <a:solidFill>
                  <a:srgbClr val="333333"/>
                </a:solidFill>
                <a:miter lim="800000"/>
                <a:headEnd type="none" w="sm" len="sm"/>
                <a:tailEnd type="none" w="sm" len="sm"/>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51" name="Line 31"/>
              <p:cNvSpPr>
                <a:spLocks noChangeAspect="1" noChangeShapeType="1"/>
              </p:cNvSpPr>
              <p:nvPr/>
            </p:nvSpPr>
            <p:spPr bwMode="auto">
              <a:xfrm flipH="1">
                <a:off x="4390" y="576"/>
                <a:ext cx="277" cy="336"/>
              </a:xfrm>
              <a:prstGeom prst="line">
                <a:avLst/>
              </a:prstGeom>
              <a:noFill/>
              <a:ln w="9525">
                <a:solidFill>
                  <a:srgbClr val="333333"/>
                </a:solidFill>
                <a:round/>
                <a:headEnd type="none" w="sm" len="sm"/>
                <a:tailEnd type="none" w="sm" len="sm"/>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52" name="Rectangle 32"/>
              <p:cNvSpPr>
                <a:spLocks noChangeAspect="1" noChangeArrowheads="1"/>
              </p:cNvSpPr>
              <p:nvPr/>
            </p:nvSpPr>
            <p:spPr bwMode="auto">
              <a:xfrm>
                <a:off x="4498" y="783"/>
                <a:ext cx="84" cy="42"/>
              </a:xfrm>
              <a:prstGeom prst="rect">
                <a:avLst/>
              </a:prstGeom>
              <a:gradFill rotWithShape="0">
                <a:gsLst>
                  <a:gs pos="0">
                    <a:srgbClr val="FFFFFF"/>
                  </a:gs>
                  <a:gs pos="50000">
                    <a:srgbClr val="FFFF99"/>
                  </a:gs>
                  <a:gs pos="100000">
                    <a:srgbClr val="FFFFFF"/>
                  </a:gs>
                </a:gsLst>
                <a:lin ang="2700000" scaled="1"/>
              </a:gradFill>
              <a:ln w="9525">
                <a:solidFill>
                  <a:srgbClr val="333333"/>
                </a:solidFill>
                <a:miter lim="800000"/>
                <a:headEnd type="none" w="sm" len="sm"/>
                <a:tailEnd type="none" w="sm" len="sm"/>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53" name="Rectangle 33"/>
              <p:cNvSpPr>
                <a:spLocks noChangeAspect="1" noChangeArrowheads="1"/>
              </p:cNvSpPr>
              <p:nvPr/>
            </p:nvSpPr>
            <p:spPr bwMode="auto">
              <a:xfrm>
                <a:off x="4624" y="639"/>
                <a:ext cx="85" cy="42"/>
              </a:xfrm>
              <a:prstGeom prst="rect">
                <a:avLst/>
              </a:prstGeom>
              <a:gradFill rotWithShape="0">
                <a:gsLst>
                  <a:gs pos="0">
                    <a:srgbClr val="FFFFFF"/>
                  </a:gs>
                  <a:gs pos="50000">
                    <a:srgbClr val="FFFF99"/>
                  </a:gs>
                  <a:gs pos="100000">
                    <a:srgbClr val="FFFFFF"/>
                  </a:gs>
                </a:gsLst>
                <a:lin ang="2700000" scaled="1"/>
              </a:gradFill>
              <a:ln w="9525">
                <a:solidFill>
                  <a:srgbClr val="333333"/>
                </a:solidFill>
                <a:miter lim="800000"/>
                <a:headEnd type="none" w="sm" len="sm"/>
                <a:tailEnd type="none" w="sm" len="sm"/>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54" name="Rectangle 34"/>
              <p:cNvSpPr>
                <a:spLocks noChangeAspect="1" noChangeArrowheads="1"/>
              </p:cNvSpPr>
              <p:nvPr/>
            </p:nvSpPr>
            <p:spPr bwMode="auto">
              <a:xfrm>
                <a:off x="4677" y="713"/>
                <a:ext cx="84" cy="42"/>
              </a:xfrm>
              <a:prstGeom prst="rect">
                <a:avLst/>
              </a:prstGeom>
              <a:gradFill rotWithShape="0">
                <a:gsLst>
                  <a:gs pos="0">
                    <a:srgbClr val="FFFFFF"/>
                  </a:gs>
                  <a:gs pos="50000">
                    <a:srgbClr val="FFFF99"/>
                  </a:gs>
                  <a:gs pos="100000">
                    <a:srgbClr val="FFFFFF"/>
                  </a:gs>
                </a:gsLst>
                <a:lin ang="2700000" scaled="1"/>
              </a:gradFill>
              <a:ln w="9525">
                <a:solidFill>
                  <a:srgbClr val="333333"/>
                </a:solidFill>
                <a:miter lim="800000"/>
                <a:headEnd type="none" w="sm" len="sm"/>
                <a:tailEnd type="none" w="sm" len="sm"/>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55" name="Rectangle 35"/>
              <p:cNvSpPr>
                <a:spLocks noChangeAspect="1" noChangeArrowheads="1"/>
              </p:cNvSpPr>
              <p:nvPr/>
            </p:nvSpPr>
            <p:spPr bwMode="auto">
              <a:xfrm>
                <a:off x="4561" y="713"/>
                <a:ext cx="84" cy="42"/>
              </a:xfrm>
              <a:prstGeom prst="rect">
                <a:avLst/>
              </a:prstGeom>
              <a:gradFill rotWithShape="0">
                <a:gsLst>
                  <a:gs pos="0">
                    <a:srgbClr val="FFFFFF"/>
                  </a:gs>
                  <a:gs pos="50000">
                    <a:srgbClr val="FFFF99"/>
                  </a:gs>
                  <a:gs pos="100000">
                    <a:srgbClr val="FFFFFF"/>
                  </a:gs>
                </a:gsLst>
                <a:lin ang="2700000" scaled="1"/>
              </a:gradFill>
              <a:ln w="9525">
                <a:solidFill>
                  <a:srgbClr val="333333"/>
                </a:solidFill>
                <a:miter lim="800000"/>
                <a:headEnd type="none" w="sm" len="sm"/>
                <a:tailEnd type="none" w="sm" len="sm"/>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56" name="Rectangle 36"/>
              <p:cNvSpPr>
                <a:spLocks noChangeAspect="1" noChangeArrowheads="1"/>
              </p:cNvSpPr>
              <p:nvPr/>
            </p:nvSpPr>
            <p:spPr bwMode="auto">
              <a:xfrm>
                <a:off x="4611" y="783"/>
                <a:ext cx="84" cy="42"/>
              </a:xfrm>
              <a:prstGeom prst="rect">
                <a:avLst/>
              </a:prstGeom>
              <a:gradFill rotWithShape="0">
                <a:gsLst>
                  <a:gs pos="0">
                    <a:srgbClr val="FFFFFF"/>
                  </a:gs>
                  <a:gs pos="50000">
                    <a:srgbClr val="FFFF99"/>
                  </a:gs>
                  <a:gs pos="100000">
                    <a:srgbClr val="FFFFFF"/>
                  </a:gs>
                </a:gsLst>
                <a:lin ang="2700000" scaled="1"/>
              </a:gradFill>
              <a:ln w="9525">
                <a:solidFill>
                  <a:srgbClr val="333333"/>
                </a:solidFill>
                <a:miter lim="800000"/>
                <a:headEnd type="none" w="sm" len="sm"/>
                <a:tailEnd type="none" w="sm" len="sm"/>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57" name="Rectangle 37"/>
              <p:cNvSpPr>
                <a:spLocks noChangeAspect="1" noChangeArrowheads="1"/>
              </p:cNvSpPr>
              <p:nvPr/>
            </p:nvSpPr>
            <p:spPr bwMode="auto">
              <a:xfrm>
                <a:off x="4725" y="783"/>
                <a:ext cx="84" cy="42"/>
              </a:xfrm>
              <a:prstGeom prst="rect">
                <a:avLst/>
              </a:prstGeom>
              <a:gradFill rotWithShape="0">
                <a:gsLst>
                  <a:gs pos="0">
                    <a:srgbClr val="FFFFFF"/>
                  </a:gs>
                  <a:gs pos="50000">
                    <a:srgbClr val="FFFF99"/>
                  </a:gs>
                  <a:gs pos="100000">
                    <a:srgbClr val="FFFFFF"/>
                  </a:gs>
                </a:gsLst>
                <a:lin ang="2700000" scaled="1"/>
              </a:gradFill>
              <a:ln w="9525">
                <a:solidFill>
                  <a:srgbClr val="333333"/>
                </a:solidFill>
                <a:miter lim="800000"/>
                <a:headEnd type="none" w="sm" len="sm"/>
                <a:tailEnd type="none" w="sm" len="sm"/>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58" name="Rectangle 38"/>
              <p:cNvSpPr>
                <a:spLocks noChangeAspect="1" noChangeArrowheads="1"/>
              </p:cNvSpPr>
              <p:nvPr/>
            </p:nvSpPr>
            <p:spPr bwMode="auto">
              <a:xfrm>
                <a:off x="4793" y="850"/>
                <a:ext cx="84" cy="42"/>
              </a:xfrm>
              <a:prstGeom prst="rect">
                <a:avLst/>
              </a:prstGeom>
              <a:gradFill rotWithShape="0">
                <a:gsLst>
                  <a:gs pos="0">
                    <a:srgbClr val="FFFFFF"/>
                  </a:gs>
                  <a:gs pos="50000">
                    <a:srgbClr val="FFFF99"/>
                  </a:gs>
                  <a:gs pos="100000">
                    <a:srgbClr val="FFFFFF"/>
                  </a:gs>
                </a:gsLst>
                <a:lin ang="2700000" scaled="1"/>
              </a:gradFill>
              <a:ln w="9525">
                <a:solidFill>
                  <a:srgbClr val="333333"/>
                </a:solidFill>
                <a:miter lim="800000"/>
                <a:headEnd type="none" w="sm" len="sm"/>
                <a:tailEnd type="none" w="sm" len="sm"/>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59" name="Rectangle 39"/>
              <p:cNvSpPr>
                <a:spLocks noChangeAspect="1" noChangeArrowheads="1"/>
              </p:cNvSpPr>
              <p:nvPr/>
            </p:nvSpPr>
            <p:spPr bwMode="auto">
              <a:xfrm>
                <a:off x="4677" y="850"/>
                <a:ext cx="84" cy="42"/>
              </a:xfrm>
              <a:prstGeom prst="rect">
                <a:avLst/>
              </a:prstGeom>
              <a:gradFill rotWithShape="0">
                <a:gsLst>
                  <a:gs pos="0">
                    <a:srgbClr val="FFFFFF"/>
                  </a:gs>
                  <a:gs pos="50000">
                    <a:srgbClr val="FFFF99"/>
                  </a:gs>
                  <a:gs pos="100000">
                    <a:srgbClr val="FFFFFF"/>
                  </a:gs>
                </a:gsLst>
                <a:lin ang="2700000" scaled="1"/>
              </a:gradFill>
              <a:ln w="9525">
                <a:solidFill>
                  <a:srgbClr val="333333"/>
                </a:solidFill>
                <a:miter lim="800000"/>
                <a:headEnd type="none" w="sm" len="sm"/>
                <a:tailEnd type="none" w="sm" len="sm"/>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60" name="Rectangle 40"/>
              <p:cNvSpPr>
                <a:spLocks noChangeAspect="1" noChangeArrowheads="1"/>
              </p:cNvSpPr>
              <p:nvPr/>
            </p:nvSpPr>
            <p:spPr bwMode="auto">
              <a:xfrm>
                <a:off x="4561" y="850"/>
                <a:ext cx="84" cy="42"/>
              </a:xfrm>
              <a:prstGeom prst="rect">
                <a:avLst/>
              </a:prstGeom>
              <a:gradFill rotWithShape="0">
                <a:gsLst>
                  <a:gs pos="0">
                    <a:srgbClr val="FFFFFF"/>
                  </a:gs>
                  <a:gs pos="50000">
                    <a:srgbClr val="FFFF99"/>
                  </a:gs>
                  <a:gs pos="100000">
                    <a:srgbClr val="FFFFFF"/>
                  </a:gs>
                </a:gsLst>
                <a:lin ang="2700000" scaled="1"/>
              </a:gradFill>
              <a:ln w="9525">
                <a:solidFill>
                  <a:srgbClr val="333333"/>
                </a:solidFill>
                <a:miter lim="800000"/>
                <a:headEnd type="none" w="sm" len="sm"/>
                <a:tailEnd type="none" w="sm" len="sm"/>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61" name="Rectangle 41"/>
              <p:cNvSpPr>
                <a:spLocks noChangeAspect="1" noChangeArrowheads="1"/>
              </p:cNvSpPr>
              <p:nvPr/>
            </p:nvSpPr>
            <p:spPr bwMode="auto">
              <a:xfrm>
                <a:off x="4445" y="850"/>
                <a:ext cx="85" cy="42"/>
              </a:xfrm>
              <a:prstGeom prst="rect">
                <a:avLst/>
              </a:prstGeom>
              <a:gradFill rotWithShape="0">
                <a:gsLst>
                  <a:gs pos="0">
                    <a:srgbClr val="FFFFFF"/>
                  </a:gs>
                  <a:gs pos="50000">
                    <a:srgbClr val="FFFF99"/>
                  </a:gs>
                  <a:gs pos="100000">
                    <a:srgbClr val="FFFFFF"/>
                  </a:gs>
                </a:gsLst>
                <a:lin ang="2700000" scaled="1"/>
              </a:gradFill>
              <a:ln w="9525">
                <a:solidFill>
                  <a:srgbClr val="333333"/>
                </a:solidFill>
                <a:miter lim="800000"/>
                <a:headEnd type="none" w="sm" len="sm"/>
                <a:tailEnd type="none" w="sm" len="sm"/>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62" name="Rectangle 42"/>
              <p:cNvSpPr>
                <a:spLocks noChangeArrowheads="1"/>
              </p:cNvSpPr>
              <p:nvPr/>
            </p:nvSpPr>
            <p:spPr bwMode="auto">
              <a:xfrm>
                <a:off x="4416" y="912"/>
                <a:ext cx="480" cy="48"/>
              </a:xfrm>
              <a:prstGeom prst="rect">
                <a:avLst/>
              </a:prstGeom>
              <a:gradFill rotWithShape="0">
                <a:gsLst>
                  <a:gs pos="0">
                    <a:srgbClr val="FFFFFF"/>
                  </a:gs>
                  <a:gs pos="50000">
                    <a:srgbClr val="FFFF99"/>
                  </a:gs>
                  <a:gs pos="100000">
                    <a:srgbClr val="FFFFFF"/>
                  </a:gs>
                </a:gsLst>
                <a:lin ang="2700000" scaled="1"/>
              </a:gradFill>
              <a:ln w="9525">
                <a:solidFill>
                  <a:srgbClr val="333333"/>
                </a:solidFill>
                <a:miter lim="800000"/>
                <a:headEnd type="none" w="sm" len="sm"/>
                <a:tailEnd type="none" w="sm" len="sm"/>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63" name="Line 43"/>
              <p:cNvSpPr>
                <a:spLocks noChangeAspect="1" noChangeShapeType="1"/>
              </p:cNvSpPr>
              <p:nvPr/>
            </p:nvSpPr>
            <p:spPr bwMode="auto">
              <a:xfrm flipH="1">
                <a:off x="4368" y="981"/>
                <a:ext cx="576" cy="0"/>
              </a:xfrm>
              <a:prstGeom prst="line">
                <a:avLst/>
              </a:prstGeom>
              <a:noFill/>
              <a:ln w="9525">
                <a:solidFill>
                  <a:srgbClr val="333333"/>
                </a:solidFill>
                <a:round/>
                <a:headEnd type="none" w="sm" len="sm"/>
                <a:tailEnd type="none" w="sm" len="sm"/>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64" name="Line 44"/>
              <p:cNvSpPr>
                <a:spLocks noChangeAspect="1" noChangeShapeType="1"/>
              </p:cNvSpPr>
              <p:nvPr/>
            </p:nvSpPr>
            <p:spPr bwMode="auto">
              <a:xfrm flipH="1" flipV="1">
                <a:off x="4667" y="576"/>
                <a:ext cx="263" cy="336"/>
              </a:xfrm>
              <a:prstGeom prst="line">
                <a:avLst/>
              </a:prstGeom>
              <a:noFill/>
              <a:ln w="9525">
                <a:solidFill>
                  <a:srgbClr val="333333"/>
                </a:solidFill>
                <a:round/>
                <a:headEnd type="none" w="sm" len="sm"/>
                <a:tailEnd type="none" w="sm" len="sm"/>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grpSp>
        <p:sp>
          <p:nvSpPr>
            <p:cNvPr id="184365" name="Rectangle 45"/>
            <p:cNvSpPr>
              <a:spLocks noChangeAspect="1" noChangeArrowheads="1"/>
            </p:cNvSpPr>
            <p:nvPr/>
          </p:nvSpPr>
          <p:spPr bwMode="auto">
            <a:xfrm rot="18900000">
              <a:off x="184083" y="1220979"/>
              <a:ext cx="1173726" cy="475765"/>
            </a:xfrm>
            <a:prstGeom prst="rect">
              <a:avLst/>
            </a:prstGeom>
            <a:noFill/>
            <a:ln w="9525">
              <a:noFill/>
              <a:miter lim="800000"/>
              <a:headEnd/>
              <a:tailEnd/>
            </a:ln>
            <a:effectLst/>
          </p:spPr>
          <p:txBody>
            <a:bodyPr wrap="none" anchor="ctr"/>
            <a:lstStyle/>
            <a:p>
              <a:pPr eaLnBrk="0" hangingPunct="0"/>
              <a:r>
                <a:rPr kumimoji="0" lang="zh-CN" altLang="en-US" sz="2000" dirty="0">
                  <a:solidFill>
                    <a:srgbClr val="C00000"/>
                  </a:solidFill>
                  <a:latin typeface="Arial" pitchFamily="34" charset="0"/>
                  <a:ea typeface="微软雅黑" pitchFamily="34" charset="-122"/>
                  <a:cs typeface="Arial" pitchFamily="34" charset="0"/>
                </a:rPr>
                <a:t>要素单元</a:t>
              </a:r>
            </a:p>
          </p:txBody>
        </p:sp>
        <p:sp>
          <p:nvSpPr>
            <p:cNvPr id="184366" name="Rectangle 46"/>
            <p:cNvSpPr>
              <a:spLocks noChangeAspect="1" noChangeArrowheads="1"/>
            </p:cNvSpPr>
            <p:nvPr/>
          </p:nvSpPr>
          <p:spPr bwMode="auto">
            <a:xfrm>
              <a:off x="49935" y="3176234"/>
              <a:ext cx="450287" cy="1662248"/>
            </a:xfrm>
            <a:prstGeom prst="rect">
              <a:avLst/>
            </a:prstGeom>
            <a:noFill/>
            <a:ln w="9525">
              <a:noFill/>
              <a:miter lim="800000"/>
              <a:headEnd/>
              <a:tailEnd/>
            </a:ln>
            <a:effectLst/>
          </p:spPr>
          <p:txBody>
            <a:bodyPr wrap="none" anchor="ctr"/>
            <a:lstStyle/>
            <a:p>
              <a:pPr eaLnBrk="0" hangingPunct="0"/>
              <a:r>
                <a:rPr kumimoji="0" lang="zh-CN" altLang="en-US" sz="2000" dirty="0">
                  <a:solidFill>
                    <a:srgbClr val="C00000"/>
                  </a:solidFill>
                  <a:latin typeface="Arial" pitchFamily="34" charset="0"/>
                  <a:ea typeface="微软雅黑" pitchFamily="34" charset="-122"/>
                  <a:cs typeface="Arial" pitchFamily="34" charset="0"/>
                </a:rPr>
                <a:t>企</a:t>
              </a:r>
              <a:endParaRPr kumimoji="0" lang="en-US" altLang="zh-CN" sz="2000" dirty="0">
                <a:solidFill>
                  <a:srgbClr val="C00000"/>
                </a:solidFill>
                <a:latin typeface="Arial" pitchFamily="34" charset="0"/>
                <a:ea typeface="微软雅黑" pitchFamily="34" charset="-122"/>
                <a:cs typeface="Arial" pitchFamily="34" charset="0"/>
              </a:endParaRPr>
            </a:p>
            <a:p>
              <a:pPr eaLnBrk="0" hangingPunct="0"/>
              <a:r>
                <a:rPr kumimoji="0" lang="zh-CN" altLang="en-US" sz="2000" dirty="0">
                  <a:solidFill>
                    <a:srgbClr val="C00000"/>
                  </a:solidFill>
                  <a:latin typeface="Arial" pitchFamily="34" charset="0"/>
                  <a:ea typeface="微软雅黑" pitchFamily="34" charset="-122"/>
                  <a:cs typeface="Arial" pitchFamily="34" charset="0"/>
                </a:rPr>
                <a:t>业</a:t>
              </a:r>
              <a:endParaRPr kumimoji="0" lang="en-US" altLang="zh-CN" sz="2000" dirty="0">
                <a:solidFill>
                  <a:srgbClr val="C00000"/>
                </a:solidFill>
                <a:latin typeface="Arial" pitchFamily="34" charset="0"/>
                <a:ea typeface="微软雅黑" pitchFamily="34" charset="-122"/>
                <a:cs typeface="Arial" pitchFamily="34" charset="0"/>
              </a:endParaRPr>
            </a:p>
            <a:p>
              <a:pPr eaLnBrk="0" hangingPunct="0"/>
              <a:r>
                <a:rPr kumimoji="0" lang="zh-CN" altLang="en-US" sz="2000" dirty="0">
                  <a:solidFill>
                    <a:srgbClr val="C00000"/>
                  </a:solidFill>
                  <a:latin typeface="Arial" pitchFamily="34" charset="0"/>
                  <a:ea typeface="微软雅黑" pitchFamily="34" charset="-122"/>
                  <a:cs typeface="Arial" pitchFamily="34" charset="0"/>
                </a:rPr>
                <a:t>业</a:t>
              </a:r>
            </a:p>
            <a:p>
              <a:pPr eaLnBrk="0" hangingPunct="0"/>
              <a:r>
                <a:rPr kumimoji="0" lang="zh-CN" altLang="en-US" sz="2000" dirty="0">
                  <a:solidFill>
                    <a:srgbClr val="C00000"/>
                  </a:solidFill>
                  <a:latin typeface="Arial" pitchFamily="34" charset="0"/>
                  <a:ea typeface="微软雅黑" pitchFamily="34" charset="-122"/>
                  <a:cs typeface="Arial" pitchFamily="34" charset="0"/>
                </a:rPr>
                <a:t>务</a:t>
              </a:r>
            </a:p>
            <a:p>
              <a:pPr eaLnBrk="0" hangingPunct="0"/>
              <a:r>
                <a:rPr kumimoji="0" lang="zh-CN" altLang="en-US" sz="2000" dirty="0">
                  <a:solidFill>
                    <a:srgbClr val="C00000"/>
                  </a:solidFill>
                  <a:latin typeface="Arial" pitchFamily="34" charset="0"/>
                  <a:ea typeface="微软雅黑" pitchFamily="34" charset="-122"/>
                  <a:cs typeface="Arial" pitchFamily="34" charset="0"/>
                </a:rPr>
                <a:t>要</a:t>
              </a:r>
            </a:p>
            <a:p>
              <a:pPr eaLnBrk="0" hangingPunct="0"/>
              <a:r>
                <a:rPr kumimoji="0" lang="zh-CN" altLang="en-US" sz="2000" dirty="0">
                  <a:solidFill>
                    <a:srgbClr val="C00000"/>
                  </a:solidFill>
                  <a:latin typeface="Arial" pitchFamily="34" charset="0"/>
                  <a:ea typeface="微软雅黑" pitchFamily="34" charset="-122"/>
                  <a:cs typeface="Arial" pitchFamily="34" charset="0"/>
                </a:rPr>
                <a:t>素</a:t>
              </a:r>
            </a:p>
            <a:p>
              <a:pPr eaLnBrk="0" hangingPunct="0"/>
              <a:endParaRPr kumimoji="0" lang="en-US" altLang="zh-CN" sz="2000" dirty="0">
                <a:solidFill>
                  <a:srgbClr val="C00000"/>
                </a:solidFill>
                <a:latin typeface="Arial" pitchFamily="34" charset="0"/>
                <a:ea typeface="微软雅黑" pitchFamily="34" charset="-122"/>
                <a:cs typeface="Arial" pitchFamily="34" charset="0"/>
              </a:endParaRPr>
            </a:p>
          </p:txBody>
        </p:sp>
        <p:sp>
          <p:nvSpPr>
            <p:cNvPr id="184367" name="AutoShape 47"/>
            <p:cNvSpPr>
              <a:spLocks noChangeArrowheads="1"/>
            </p:cNvSpPr>
            <p:nvPr/>
          </p:nvSpPr>
          <p:spPr bwMode="auto">
            <a:xfrm>
              <a:off x="1264864" y="3265655"/>
              <a:ext cx="4311521" cy="1239201"/>
            </a:xfrm>
            <a:prstGeom prst="cube">
              <a:avLst>
                <a:gd name="adj" fmla="val 65144"/>
              </a:avLst>
            </a:prstGeom>
            <a:gradFill>
              <a:gsLst>
                <a:gs pos="0">
                  <a:srgbClr val="D6B19C"/>
                </a:gs>
                <a:gs pos="30000">
                  <a:srgbClr val="D49E6C"/>
                </a:gs>
                <a:gs pos="100000">
                  <a:srgbClr val="A65528"/>
                </a:gs>
              </a:gsLst>
              <a:lin ang="5400000" scaled="0"/>
            </a:gradFill>
            <a:ln w="3175">
              <a:solidFill>
                <a:schemeClr val="bg1">
                  <a:alpha val="7000"/>
                </a:schemeClr>
              </a:solidFill>
              <a:miter lim="800000"/>
              <a:headEnd/>
              <a:tailEnd/>
            </a:ln>
            <a:effectLst/>
          </p:spPr>
          <p:txBody>
            <a:bodyPr wrap="none" anchor="ctr"/>
            <a:lstStyle/>
            <a:p>
              <a:pPr eaLnBrk="0" hangingPunct="0"/>
              <a:endParaRPr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sp>
          <p:nvSpPr>
            <p:cNvPr id="184368" name="Rectangle 48"/>
            <p:cNvSpPr>
              <a:spLocks noChangeAspect="1" noChangeArrowheads="1"/>
            </p:cNvSpPr>
            <p:nvPr/>
          </p:nvSpPr>
          <p:spPr bwMode="auto">
            <a:xfrm>
              <a:off x="1881360" y="4045362"/>
              <a:ext cx="1170999" cy="397013"/>
            </a:xfrm>
            <a:prstGeom prst="rect">
              <a:avLst/>
            </a:prstGeom>
            <a:noFill/>
            <a:ln w="9525">
              <a:noFill/>
              <a:miter lim="800000"/>
              <a:headEnd/>
              <a:tailEnd/>
            </a:ln>
            <a:effectLst/>
          </p:spPr>
          <p:txBody>
            <a:bodyPr wrap="none" anchor="ctr"/>
            <a:lstStyle/>
            <a:p>
              <a:pPr eaLnBrk="0" hangingPunct="0"/>
              <a:r>
                <a:rPr kumimoji="0" lang="zh-CN" altLang="en-US" sz="1600">
                  <a:solidFill>
                    <a:schemeClr val="bg1"/>
                  </a:solidFill>
                  <a:latin typeface="Arial" pitchFamily="34" charset="0"/>
                  <a:ea typeface="微软雅黑" pitchFamily="34" charset="-122"/>
                  <a:cs typeface="Arial" pitchFamily="34" charset="0"/>
                </a:rPr>
                <a:t>产品层</a:t>
              </a:r>
            </a:p>
          </p:txBody>
        </p:sp>
        <p:grpSp>
          <p:nvGrpSpPr>
            <p:cNvPr id="4" name="Group 49"/>
            <p:cNvGrpSpPr>
              <a:grpSpLocks noChangeAspect="1"/>
            </p:cNvGrpSpPr>
            <p:nvPr/>
          </p:nvGrpSpPr>
          <p:grpSpPr bwMode="auto">
            <a:xfrm>
              <a:off x="1328643" y="4122162"/>
              <a:ext cx="437530" cy="344946"/>
              <a:chOff x="1008" y="2677"/>
              <a:chExt cx="384" cy="310"/>
            </a:xfrm>
          </p:grpSpPr>
          <p:sp>
            <p:nvSpPr>
              <p:cNvPr id="184370" name="AutoShape 50"/>
              <p:cNvSpPr>
                <a:spLocks noChangeAspect="1" noChangeArrowheads="1"/>
              </p:cNvSpPr>
              <p:nvPr/>
            </p:nvSpPr>
            <p:spPr bwMode="auto">
              <a:xfrm>
                <a:off x="1136" y="2677"/>
                <a:ext cx="256" cy="224"/>
              </a:xfrm>
              <a:prstGeom prst="cube">
                <a:avLst>
                  <a:gd name="adj" fmla="val 25000"/>
                </a:avLst>
              </a:prstGeom>
              <a:gradFill rotWithShape="0">
                <a:gsLst>
                  <a:gs pos="0">
                    <a:srgbClr val="FFFFFF"/>
                  </a:gs>
                  <a:gs pos="50000">
                    <a:srgbClr val="FFFF99"/>
                  </a:gs>
                  <a:gs pos="100000">
                    <a:srgbClr val="FFFFFF"/>
                  </a:gs>
                </a:gsLst>
                <a:lin ang="2700000" scaled="1"/>
              </a:gradFill>
              <a:ln w="9525">
                <a:solidFill>
                  <a:srgbClr val="333333"/>
                </a:solidFill>
                <a:miter lim="800000"/>
                <a:headEnd/>
                <a:tailEnd/>
              </a:ln>
              <a:effectLst/>
            </p:spPr>
            <p:txBody>
              <a:bodyPr wrap="none" anchor="ctr" anchorCtr="1"/>
              <a:lstStyle/>
              <a:p>
                <a:pPr eaLnBrk="0" hangingPunct="0"/>
                <a:endParaRPr kumimoji="0"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sp>
            <p:nvSpPr>
              <p:cNvPr id="184371" name="AutoShape 51"/>
              <p:cNvSpPr>
                <a:spLocks noChangeAspect="1" noChangeArrowheads="1"/>
              </p:cNvSpPr>
              <p:nvPr/>
            </p:nvSpPr>
            <p:spPr bwMode="auto">
              <a:xfrm>
                <a:off x="1008" y="2763"/>
                <a:ext cx="256" cy="224"/>
              </a:xfrm>
              <a:prstGeom prst="cube">
                <a:avLst>
                  <a:gd name="adj" fmla="val 25000"/>
                </a:avLst>
              </a:prstGeom>
              <a:gradFill rotWithShape="0">
                <a:gsLst>
                  <a:gs pos="0">
                    <a:srgbClr val="FFFFFF"/>
                  </a:gs>
                  <a:gs pos="50000">
                    <a:srgbClr val="FFFF99"/>
                  </a:gs>
                  <a:gs pos="100000">
                    <a:srgbClr val="FFFFFF"/>
                  </a:gs>
                </a:gsLst>
                <a:lin ang="2700000" scaled="1"/>
              </a:gradFill>
              <a:ln w="9525">
                <a:solidFill>
                  <a:srgbClr val="333333"/>
                </a:solidFill>
                <a:miter lim="800000"/>
                <a:headEnd/>
                <a:tailEnd/>
              </a:ln>
              <a:effectLst/>
            </p:spPr>
            <p:txBody>
              <a:bodyPr wrap="none" anchor="ctr" anchorCtr="1"/>
              <a:lstStyle/>
              <a:p>
                <a:pPr eaLnBrk="0" hangingPunct="0"/>
                <a:endParaRPr kumimoji="0"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grpSp>
        <p:sp>
          <p:nvSpPr>
            <p:cNvPr id="184372" name="AutoShape 52"/>
            <p:cNvSpPr>
              <a:spLocks noChangeArrowheads="1"/>
            </p:cNvSpPr>
            <p:nvPr/>
          </p:nvSpPr>
          <p:spPr bwMode="auto">
            <a:xfrm>
              <a:off x="1264864" y="2755397"/>
              <a:ext cx="4311521" cy="1239201"/>
            </a:xfrm>
            <a:prstGeom prst="cube">
              <a:avLst>
                <a:gd name="adj" fmla="val 65144"/>
              </a:avLst>
            </a:prstGeom>
            <a:gradFill>
              <a:gsLst>
                <a:gs pos="0">
                  <a:srgbClr val="D6B19C"/>
                </a:gs>
                <a:gs pos="30000">
                  <a:srgbClr val="D49E6C"/>
                </a:gs>
                <a:gs pos="100000">
                  <a:srgbClr val="A65528"/>
                </a:gs>
              </a:gsLst>
              <a:lin ang="5400000" scaled="0"/>
            </a:gradFill>
            <a:ln w="3175">
              <a:solidFill>
                <a:schemeClr val="bg1">
                  <a:alpha val="7000"/>
                </a:schemeClr>
              </a:solidFill>
              <a:miter lim="800000"/>
              <a:headEnd/>
              <a:tailEnd/>
            </a:ln>
            <a:effectLst/>
          </p:spPr>
          <p:txBody>
            <a:bodyPr wrap="none" anchor="ctr"/>
            <a:lstStyle/>
            <a:p>
              <a:pPr eaLnBrk="0" hangingPunct="0"/>
              <a:endParaRPr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grpSp>
          <p:nvGrpSpPr>
            <p:cNvPr id="5" name="Group 53"/>
            <p:cNvGrpSpPr>
              <a:grpSpLocks noChangeAspect="1"/>
            </p:cNvGrpSpPr>
            <p:nvPr/>
          </p:nvGrpSpPr>
          <p:grpSpPr bwMode="auto">
            <a:xfrm>
              <a:off x="1389872" y="3666573"/>
              <a:ext cx="334207" cy="260336"/>
              <a:chOff x="495" y="1894"/>
              <a:chExt cx="273" cy="218"/>
            </a:xfrm>
          </p:grpSpPr>
          <p:sp>
            <p:nvSpPr>
              <p:cNvPr id="184374" name="AutoShape 54"/>
              <p:cNvSpPr>
                <a:spLocks noChangeAspect="1" noChangeArrowheads="1"/>
              </p:cNvSpPr>
              <p:nvPr/>
            </p:nvSpPr>
            <p:spPr bwMode="auto">
              <a:xfrm>
                <a:off x="528" y="1920"/>
                <a:ext cx="240" cy="192"/>
              </a:xfrm>
              <a:prstGeom prst="foldedCorner">
                <a:avLst>
                  <a:gd name="adj" fmla="val 24167"/>
                </a:avLst>
              </a:prstGeom>
              <a:gradFill rotWithShape="0">
                <a:gsLst>
                  <a:gs pos="0">
                    <a:srgbClr val="FFFFFF"/>
                  </a:gs>
                  <a:gs pos="50000">
                    <a:srgbClr val="FFFF99"/>
                  </a:gs>
                  <a:gs pos="100000">
                    <a:srgbClr val="FFFFFF"/>
                  </a:gs>
                </a:gsLst>
                <a:lin ang="2700000" scaled="1"/>
              </a:gradFill>
              <a:ln w="9525">
                <a:solidFill>
                  <a:srgbClr val="333333"/>
                </a:solidFill>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75" name="AutoShape 55"/>
              <p:cNvSpPr>
                <a:spLocks noChangeAspect="1" noChangeArrowheads="1"/>
              </p:cNvSpPr>
              <p:nvPr/>
            </p:nvSpPr>
            <p:spPr bwMode="auto">
              <a:xfrm>
                <a:off x="495" y="1894"/>
                <a:ext cx="240" cy="192"/>
              </a:xfrm>
              <a:prstGeom prst="foldedCorner">
                <a:avLst>
                  <a:gd name="adj" fmla="val 24167"/>
                </a:avLst>
              </a:prstGeom>
              <a:gradFill rotWithShape="0">
                <a:gsLst>
                  <a:gs pos="0">
                    <a:srgbClr val="FFFFFF"/>
                  </a:gs>
                  <a:gs pos="50000">
                    <a:srgbClr val="FFFF99"/>
                  </a:gs>
                  <a:gs pos="100000">
                    <a:srgbClr val="FFFFFF"/>
                  </a:gs>
                </a:gsLst>
                <a:lin ang="2700000" scaled="1"/>
              </a:gradFill>
              <a:ln w="9525">
                <a:solidFill>
                  <a:srgbClr val="333333"/>
                </a:solidFill>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grpSp>
        <p:sp>
          <p:nvSpPr>
            <p:cNvPr id="184376" name="Rectangle 56"/>
            <p:cNvSpPr>
              <a:spLocks noChangeAspect="1" noChangeArrowheads="1"/>
            </p:cNvSpPr>
            <p:nvPr/>
          </p:nvSpPr>
          <p:spPr bwMode="auto">
            <a:xfrm>
              <a:off x="1877534" y="3549422"/>
              <a:ext cx="1172274" cy="372281"/>
            </a:xfrm>
            <a:prstGeom prst="rect">
              <a:avLst/>
            </a:prstGeom>
            <a:noFill/>
            <a:ln w="9525">
              <a:noFill/>
              <a:miter lim="800000"/>
              <a:headEnd/>
              <a:tailEnd/>
            </a:ln>
            <a:effectLst/>
          </p:spPr>
          <p:txBody>
            <a:bodyPr wrap="none" anchor="ctr"/>
            <a:lstStyle/>
            <a:p>
              <a:pPr eaLnBrk="0" hangingPunct="0"/>
              <a:r>
                <a:rPr kumimoji="0" lang="zh-CN" altLang="en-US" sz="1600">
                  <a:solidFill>
                    <a:schemeClr val="bg1"/>
                  </a:solidFill>
                  <a:latin typeface="Arial" pitchFamily="34" charset="0"/>
                  <a:ea typeface="微软雅黑" pitchFamily="34" charset="-122"/>
                  <a:cs typeface="Arial" pitchFamily="34" charset="0"/>
                </a:rPr>
                <a:t>信息层</a:t>
              </a:r>
            </a:p>
          </p:txBody>
        </p:sp>
        <p:sp>
          <p:nvSpPr>
            <p:cNvPr id="184377" name="Line 57"/>
            <p:cNvSpPr>
              <a:spLocks noChangeAspect="1" noChangeShapeType="1"/>
            </p:cNvSpPr>
            <p:nvPr/>
          </p:nvSpPr>
          <p:spPr bwMode="auto">
            <a:xfrm>
              <a:off x="514812" y="2060299"/>
              <a:ext cx="0" cy="3958412"/>
            </a:xfrm>
            <a:prstGeom prst="line">
              <a:avLst/>
            </a:prstGeom>
            <a:noFill/>
            <a:ln w="9525">
              <a:solidFill>
                <a:schemeClr val="tx1"/>
              </a:solidFill>
              <a:round/>
              <a:headEnd type="triangle" w="med" len="med"/>
              <a:tailEnd type="triangl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84378" name="Line 58"/>
            <p:cNvSpPr>
              <a:spLocks noChangeShapeType="1"/>
            </p:cNvSpPr>
            <p:nvPr/>
          </p:nvSpPr>
          <p:spPr bwMode="auto">
            <a:xfrm flipV="1">
              <a:off x="526292" y="1168648"/>
              <a:ext cx="875061" cy="889049"/>
            </a:xfrm>
            <a:prstGeom prst="line">
              <a:avLst/>
            </a:prstGeom>
            <a:noFill/>
            <a:ln w="9525">
              <a:solidFill>
                <a:schemeClr val="tx1"/>
              </a:solidFill>
              <a:round/>
              <a:headEnd type="triangle" w="med" len="med"/>
              <a:tailEnd type="triangl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84379" name="AutoShape 59"/>
            <p:cNvSpPr>
              <a:spLocks noChangeArrowheads="1"/>
            </p:cNvSpPr>
            <p:nvPr/>
          </p:nvSpPr>
          <p:spPr bwMode="auto">
            <a:xfrm>
              <a:off x="1264864" y="2242535"/>
              <a:ext cx="4311521" cy="1239201"/>
            </a:xfrm>
            <a:prstGeom prst="cube">
              <a:avLst>
                <a:gd name="adj" fmla="val 65144"/>
              </a:avLst>
            </a:prstGeom>
            <a:gradFill>
              <a:gsLst>
                <a:gs pos="0">
                  <a:srgbClr val="D6B19C"/>
                </a:gs>
                <a:gs pos="30000">
                  <a:srgbClr val="D49E6C"/>
                </a:gs>
                <a:gs pos="100000">
                  <a:srgbClr val="A65528"/>
                </a:gs>
              </a:gsLst>
              <a:lin ang="5400000" scaled="0"/>
            </a:gradFill>
            <a:ln w="3175">
              <a:solidFill>
                <a:schemeClr val="bg1">
                  <a:alpha val="7000"/>
                </a:schemeClr>
              </a:solidFill>
              <a:miter lim="800000"/>
              <a:headEnd/>
              <a:tailEnd/>
            </a:ln>
            <a:effectLst/>
          </p:spPr>
          <p:txBody>
            <a:bodyPr wrap="none" anchor="ctr"/>
            <a:lstStyle/>
            <a:p>
              <a:pPr eaLnBrk="0" hangingPunct="0"/>
              <a:endParaRPr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grpSp>
          <p:nvGrpSpPr>
            <p:cNvPr id="6" name="Group 60"/>
            <p:cNvGrpSpPr>
              <a:grpSpLocks noChangeAspect="1"/>
            </p:cNvGrpSpPr>
            <p:nvPr/>
          </p:nvGrpSpPr>
          <p:grpSpPr bwMode="auto">
            <a:xfrm>
              <a:off x="1323541" y="3093834"/>
              <a:ext cx="410743" cy="363169"/>
              <a:chOff x="4426" y="1667"/>
              <a:chExt cx="838" cy="839"/>
            </a:xfrm>
          </p:grpSpPr>
          <p:sp>
            <p:nvSpPr>
              <p:cNvPr id="184381" name="Freeform 61"/>
              <p:cNvSpPr>
                <a:spLocks noChangeAspect="1"/>
              </p:cNvSpPr>
              <p:nvPr/>
            </p:nvSpPr>
            <p:spPr bwMode="auto">
              <a:xfrm>
                <a:off x="4428" y="1669"/>
                <a:ext cx="834" cy="835"/>
              </a:xfrm>
              <a:custGeom>
                <a:avLst/>
                <a:gdLst/>
                <a:ahLst/>
                <a:cxnLst>
                  <a:cxn ang="0">
                    <a:pos x="647" y="228"/>
                  </a:cxn>
                  <a:cxn ang="0">
                    <a:pos x="578" y="254"/>
                  </a:cxn>
                  <a:cxn ang="0">
                    <a:pos x="509" y="290"/>
                  </a:cxn>
                  <a:cxn ang="0">
                    <a:pos x="305" y="183"/>
                  </a:cxn>
                  <a:cxn ang="0">
                    <a:pos x="263" y="227"/>
                  </a:cxn>
                  <a:cxn ang="0">
                    <a:pos x="206" y="285"/>
                  </a:cxn>
                  <a:cxn ang="0">
                    <a:pos x="177" y="312"/>
                  </a:cxn>
                  <a:cxn ang="0">
                    <a:pos x="280" y="524"/>
                  </a:cxn>
                  <a:cxn ang="0">
                    <a:pos x="249" y="587"/>
                  </a:cxn>
                  <a:cxn ang="0">
                    <a:pos x="223" y="661"/>
                  </a:cxn>
                  <a:cxn ang="0">
                    <a:pos x="214" y="699"/>
                  </a:cxn>
                  <a:cxn ang="0">
                    <a:pos x="0" y="791"/>
                  </a:cxn>
                  <a:cxn ang="0">
                    <a:pos x="1" y="872"/>
                  </a:cxn>
                  <a:cxn ang="0">
                    <a:pos x="1" y="927"/>
                  </a:cxn>
                  <a:cxn ang="0">
                    <a:pos x="219" y="993"/>
                  </a:cxn>
                  <a:cxn ang="0">
                    <a:pos x="238" y="1055"/>
                  </a:cxn>
                  <a:cxn ang="0">
                    <a:pos x="269" y="1125"/>
                  </a:cxn>
                  <a:cxn ang="0">
                    <a:pos x="299" y="1177"/>
                  </a:cxn>
                  <a:cxn ang="0">
                    <a:pos x="200" y="1381"/>
                  </a:cxn>
                  <a:cxn ang="0">
                    <a:pos x="256" y="1436"/>
                  </a:cxn>
                  <a:cxn ang="0">
                    <a:pos x="304" y="1484"/>
                  </a:cxn>
                  <a:cxn ang="0">
                    <a:pos x="499" y="1375"/>
                  </a:cxn>
                  <a:cxn ang="0">
                    <a:pos x="553" y="1404"/>
                  </a:cxn>
                  <a:cxn ang="0">
                    <a:pos x="622" y="1434"/>
                  </a:cxn>
                  <a:cxn ang="0">
                    <a:pos x="698" y="1454"/>
                  </a:cxn>
                  <a:cxn ang="0">
                    <a:pos x="757" y="1670"/>
                  </a:cxn>
                  <a:cxn ang="0">
                    <a:pos x="830" y="1670"/>
                  </a:cxn>
                  <a:cxn ang="0">
                    <a:pos x="905" y="1669"/>
                  </a:cxn>
                  <a:cxn ang="0">
                    <a:pos x="977" y="1454"/>
                  </a:cxn>
                  <a:cxn ang="0">
                    <a:pos x="1020" y="1442"/>
                  </a:cxn>
                  <a:cxn ang="0">
                    <a:pos x="1089" y="1416"/>
                  </a:cxn>
                  <a:cxn ang="0">
                    <a:pos x="1158" y="1380"/>
                  </a:cxn>
                  <a:cxn ang="0">
                    <a:pos x="1362" y="1487"/>
                  </a:cxn>
                  <a:cxn ang="0">
                    <a:pos x="1404" y="1443"/>
                  </a:cxn>
                  <a:cxn ang="0">
                    <a:pos x="1462" y="1385"/>
                  </a:cxn>
                  <a:cxn ang="0">
                    <a:pos x="1491" y="1358"/>
                  </a:cxn>
                  <a:cxn ang="0">
                    <a:pos x="1397" y="1129"/>
                  </a:cxn>
                  <a:cxn ang="0">
                    <a:pos x="1428" y="1070"/>
                  </a:cxn>
                  <a:cxn ang="0">
                    <a:pos x="1445" y="1012"/>
                  </a:cxn>
                  <a:cxn ang="0">
                    <a:pos x="1668" y="923"/>
                  </a:cxn>
                  <a:cxn ang="0">
                    <a:pos x="1668" y="860"/>
                  </a:cxn>
                  <a:cxn ang="0">
                    <a:pos x="1668" y="781"/>
                  </a:cxn>
                  <a:cxn ang="0">
                    <a:pos x="1668" y="741"/>
                  </a:cxn>
                  <a:cxn ang="0">
                    <a:pos x="1445" y="663"/>
                  </a:cxn>
                  <a:cxn ang="0">
                    <a:pos x="1422" y="598"/>
                  </a:cxn>
                  <a:cxn ang="0">
                    <a:pos x="1388" y="526"/>
                  </a:cxn>
                  <a:cxn ang="0">
                    <a:pos x="1367" y="493"/>
                  </a:cxn>
                  <a:cxn ang="0">
                    <a:pos x="1455" y="278"/>
                  </a:cxn>
                  <a:cxn ang="0">
                    <a:pos x="1397" y="220"/>
                  </a:cxn>
                  <a:cxn ang="0">
                    <a:pos x="1357" y="180"/>
                  </a:cxn>
                  <a:cxn ang="0">
                    <a:pos x="1144" y="282"/>
                  </a:cxn>
                  <a:cxn ang="0">
                    <a:pos x="1079" y="245"/>
                  </a:cxn>
                  <a:cxn ang="0">
                    <a:pos x="1027" y="227"/>
                  </a:cxn>
                  <a:cxn ang="0">
                    <a:pos x="969" y="216"/>
                  </a:cxn>
                  <a:cxn ang="0">
                    <a:pos x="878" y="1"/>
                  </a:cxn>
                  <a:cxn ang="0">
                    <a:pos x="798" y="1"/>
                  </a:cxn>
                  <a:cxn ang="0">
                    <a:pos x="743" y="1"/>
                  </a:cxn>
                  <a:cxn ang="0">
                    <a:pos x="688" y="217"/>
                  </a:cxn>
                </a:cxnLst>
                <a:rect l="0" t="0" r="r" b="b"/>
                <a:pathLst>
                  <a:path w="1668" h="1670">
                    <a:moveTo>
                      <a:pt x="688" y="217"/>
                    </a:moveTo>
                    <a:lnTo>
                      <a:pt x="676" y="220"/>
                    </a:lnTo>
                    <a:lnTo>
                      <a:pt x="662" y="224"/>
                    </a:lnTo>
                    <a:lnTo>
                      <a:pt x="647" y="228"/>
                    </a:lnTo>
                    <a:lnTo>
                      <a:pt x="631" y="234"/>
                    </a:lnTo>
                    <a:lnTo>
                      <a:pt x="614" y="240"/>
                    </a:lnTo>
                    <a:lnTo>
                      <a:pt x="596" y="247"/>
                    </a:lnTo>
                    <a:lnTo>
                      <a:pt x="578" y="254"/>
                    </a:lnTo>
                    <a:lnTo>
                      <a:pt x="561" y="262"/>
                    </a:lnTo>
                    <a:lnTo>
                      <a:pt x="543" y="271"/>
                    </a:lnTo>
                    <a:lnTo>
                      <a:pt x="525" y="280"/>
                    </a:lnTo>
                    <a:lnTo>
                      <a:pt x="509" y="290"/>
                    </a:lnTo>
                    <a:lnTo>
                      <a:pt x="492" y="301"/>
                    </a:lnTo>
                    <a:lnTo>
                      <a:pt x="493" y="301"/>
                    </a:lnTo>
                    <a:lnTo>
                      <a:pt x="492" y="301"/>
                    </a:lnTo>
                    <a:lnTo>
                      <a:pt x="305" y="183"/>
                    </a:lnTo>
                    <a:lnTo>
                      <a:pt x="298" y="191"/>
                    </a:lnTo>
                    <a:lnTo>
                      <a:pt x="288" y="202"/>
                    </a:lnTo>
                    <a:lnTo>
                      <a:pt x="276" y="213"/>
                    </a:lnTo>
                    <a:lnTo>
                      <a:pt x="263" y="227"/>
                    </a:lnTo>
                    <a:lnTo>
                      <a:pt x="248" y="242"/>
                    </a:lnTo>
                    <a:lnTo>
                      <a:pt x="233" y="257"/>
                    </a:lnTo>
                    <a:lnTo>
                      <a:pt x="219" y="271"/>
                    </a:lnTo>
                    <a:lnTo>
                      <a:pt x="206" y="285"/>
                    </a:lnTo>
                    <a:lnTo>
                      <a:pt x="195" y="296"/>
                    </a:lnTo>
                    <a:lnTo>
                      <a:pt x="185" y="305"/>
                    </a:lnTo>
                    <a:lnTo>
                      <a:pt x="180" y="311"/>
                    </a:lnTo>
                    <a:lnTo>
                      <a:pt x="177" y="312"/>
                    </a:lnTo>
                    <a:lnTo>
                      <a:pt x="294" y="499"/>
                    </a:lnTo>
                    <a:lnTo>
                      <a:pt x="294" y="500"/>
                    </a:lnTo>
                    <a:lnTo>
                      <a:pt x="287" y="511"/>
                    </a:lnTo>
                    <a:lnTo>
                      <a:pt x="280" y="524"/>
                    </a:lnTo>
                    <a:lnTo>
                      <a:pt x="272" y="538"/>
                    </a:lnTo>
                    <a:lnTo>
                      <a:pt x="265" y="554"/>
                    </a:lnTo>
                    <a:lnTo>
                      <a:pt x="257" y="570"/>
                    </a:lnTo>
                    <a:lnTo>
                      <a:pt x="249" y="587"/>
                    </a:lnTo>
                    <a:lnTo>
                      <a:pt x="242" y="605"/>
                    </a:lnTo>
                    <a:lnTo>
                      <a:pt x="235" y="623"/>
                    </a:lnTo>
                    <a:lnTo>
                      <a:pt x="229" y="643"/>
                    </a:lnTo>
                    <a:lnTo>
                      <a:pt x="223" y="661"/>
                    </a:lnTo>
                    <a:lnTo>
                      <a:pt x="219" y="681"/>
                    </a:lnTo>
                    <a:lnTo>
                      <a:pt x="214" y="699"/>
                    </a:lnTo>
                    <a:lnTo>
                      <a:pt x="214" y="699"/>
                    </a:lnTo>
                    <a:lnTo>
                      <a:pt x="214" y="699"/>
                    </a:lnTo>
                    <a:lnTo>
                      <a:pt x="0" y="747"/>
                    </a:lnTo>
                    <a:lnTo>
                      <a:pt x="0" y="759"/>
                    </a:lnTo>
                    <a:lnTo>
                      <a:pt x="0" y="773"/>
                    </a:lnTo>
                    <a:lnTo>
                      <a:pt x="0" y="791"/>
                    </a:lnTo>
                    <a:lnTo>
                      <a:pt x="0" y="811"/>
                    </a:lnTo>
                    <a:lnTo>
                      <a:pt x="0" y="832"/>
                    </a:lnTo>
                    <a:lnTo>
                      <a:pt x="0" y="851"/>
                    </a:lnTo>
                    <a:lnTo>
                      <a:pt x="1" y="872"/>
                    </a:lnTo>
                    <a:lnTo>
                      <a:pt x="0" y="890"/>
                    </a:lnTo>
                    <a:lnTo>
                      <a:pt x="1" y="906"/>
                    </a:lnTo>
                    <a:lnTo>
                      <a:pt x="0" y="919"/>
                    </a:lnTo>
                    <a:lnTo>
                      <a:pt x="1" y="927"/>
                    </a:lnTo>
                    <a:lnTo>
                      <a:pt x="0" y="931"/>
                    </a:lnTo>
                    <a:lnTo>
                      <a:pt x="214" y="979"/>
                    </a:lnTo>
                    <a:lnTo>
                      <a:pt x="215" y="980"/>
                    </a:lnTo>
                    <a:lnTo>
                      <a:pt x="219" y="993"/>
                    </a:lnTo>
                    <a:lnTo>
                      <a:pt x="222" y="1007"/>
                    </a:lnTo>
                    <a:lnTo>
                      <a:pt x="227" y="1022"/>
                    </a:lnTo>
                    <a:lnTo>
                      <a:pt x="233" y="1038"/>
                    </a:lnTo>
                    <a:lnTo>
                      <a:pt x="238" y="1055"/>
                    </a:lnTo>
                    <a:lnTo>
                      <a:pt x="245" y="1072"/>
                    </a:lnTo>
                    <a:lnTo>
                      <a:pt x="252" y="1091"/>
                    </a:lnTo>
                    <a:lnTo>
                      <a:pt x="260" y="1108"/>
                    </a:lnTo>
                    <a:lnTo>
                      <a:pt x="269" y="1125"/>
                    </a:lnTo>
                    <a:lnTo>
                      <a:pt x="279" y="1144"/>
                    </a:lnTo>
                    <a:lnTo>
                      <a:pt x="289" y="1160"/>
                    </a:lnTo>
                    <a:lnTo>
                      <a:pt x="299" y="1177"/>
                    </a:lnTo>
                    <a:lnTo>
                      <a:pt x="299" y="1177"/>
                    </a:lnTo>
                    <a:lnTo>
                      <a:pt x="299" y="1177"/>
                    </a:lnTo>
                    <a:lnTo>
                      <a:pt x="182" y="1364"/>
                    </a:lnTo>
                    <a:lnTo>
                      <a:pt x="190" y="1370"/>
                    </a:lnTo>
                    <a:lnTo>
                      <a:pt x="200" y="1381"/>
                    </a:lnTo>
                    <a:lnTo>
                      <a:pt x="212" y="1392"/>
                    </a:lnTo>
                    <a:lnTo>
                      <a:pt x="226" y="1406"/>
                    </a:lnTo>
                    <a:lnTo>
                      <a:pt x="241" y="1421"/>
                    </a:lnTo>
                    <a:lnTo>
                      <a:pt x="256" y="1436"/>
                    </a:lnTo>
                    <a:lnTo>
                      <a:pt x="269" y="1450"/>
                    </a:lnTo>
                    <a:lnTo>
                      <a:pt x="283" y="1464"/>
                    </a:lnTo>
                    <a:lnTo>
                      <a:pt x="295" y="1475"/>
                    </a:lnTo>
                    <a:lnTo>
                      <a:pt x="304" y="1484"/>
                    </a:lnTo>
                    <a:lnTo>
                      <a:pt x="310" y="1490"/>
                    </a:lnTo>
                    <a:lnTo>
                      <a:pt x="311" y="1492"/>
                    </a:lnTo>
                    <a:lnTo>
                      <a:pt x="497" y="1375"/>
                    </a:lnTo>
                    <a:lnTo>
                      <a:pt x="499" y="1375"/>
                    </a:lnTo>
                    <a:lnTo>
                      <a:pt x="510" y="1382"/>
                    </a:lnTo>
                    <a:lnTo>
                      <a:pt x="523" y="1389"/>
                    </a:lnTo>
                    <a:lnTo>
                      <a:pt x="536" y="1397"/>
                    </a:lnTo>
                    <a:lnTo>
                      <a:pt x="553" y="1404"/>
                    </a:lnTo>
                    <a:lnTo>
                      <a:pt x="569" y="1412"/>
                    </a:lnTo>
                    <a:lnTo>
                      <a:pt x="586" y="1420"/>
                    </a:lnTo>
                    <a:lnTo>
                      <a:pt x="603" y="1427"/>
                    </a:lnTo>
                    <a:lnTo>
                      <a:pt x="622" y="1434"/>
                    </a:lnTo>
                    <a:lnTo>
                      <a:pt x="641" y="1440"/>
                    </a:lnTo>
                    <a:lnTo>
                      <a:pt x="660" y="1445"/>
                    </a:lnTo>
                    <a:lnTo>
                      <a:pt x="679" y="1450"/>
                    </a:lnTo>
                    <a:lnTo>
                      <a:pt x="698" y="1454"/>
                    </a:lnTo>
                    <a:lnTo>
                      <a:pt x="698" y="1454"/>
                    </a:lnTo>
                    <a:lnTo>
                      <a:pt x="698" y="1454"/>
                    </a:lnTo>
                    <a:lnTo>
                      <a:pt x="746" y="1670"/>
                    </a:lnTo>
                    <a:lnTo>
                      <a:pt x="757" y="1670"/>
                    </a:lnTo>
                    <a:lnTo>
                      <a:pt x="771" y="1670"/>
                    </a:lnTo>
                    <a:lnTo>
                      <a:pt x="790" y="1670"/>
                    </a:lnTo>
                    <a:lnTo>
                      <a:pt x="809" y="1670"/>
                    </a:lnTo>
                    <a:lnTo>
                      <a:pt x="830" y="1670"/>
                    </a:lnTo>
                    <a:lnTo>
                      <a:pt x="850" y="1670"/>
                    </a:lnTo>
                    <a:lnTo>
                      <a:pt x="870" y="1669"/>
                    </a:lnTo>
                    <a:lnTo>
                      <a:pt x="889" y="1670"/>
                    </a:lnTo>
                    <a:lnTo>
                      <a:pt x="905" y="1669"/>
                    </a:lnTo>
                    <a:lnTo>
                      <a:pt x="917" y="1670"/>
                    </a:lnTo>
                    <a:lnTo>
                      <a:pt x="925" y="1669"/>
                    </a:lnTo>
                    <a:lnTo>
                      <a:pt x="929" y="1670"/>
                    </a:lnTo>
                    <a:lnTo>
                      <a:pt x="977" y="1454"/>
                    </a:lnTo>
                    <a:lnTo>
                      <a:pt x="978" y="1453"/>
                    </a:lnTo>
                    <a:lnTo>
                      <a:pt x="991" y="1450"/>
                    </a:lnTo>
                    <a:lnTo>
                      <a:pt x="1005" y="1446"/>
                    </a:lnTo>
                    <a:lnTo>
                      <a:pt x="1020" y="1442"/>
                    </a:lnTo>
                    <a:lnTo>
                      <a:pt x="1036" y="1436"/>
                    </a:lnTo>
                    <a:lnTo>
                      <a:pt x="1053" y="1430"/>
                    </a:lnTo>
                    <a:lnTo>
                      <a:pt x="1071" y="1423"/>
                    </a:lnTo>
                    <a:lnTo>
                      <a:pt x="1089" y="1416"/>
                    </a:lnTo>
                    <a:lnTo>
                      <a:pt x="1106" y="1408"/>
                    </a:lnTo>
                    <a:lnTo>
                      <a:pt x="1123" y="1399"/>
                    </a:lnTo>
                    <a:lnTo>
                      <a:pt x="1142" y="1390"/>
                    </a:lnTo>
                    <a:lnTo>
                      <a:pt x="1158" y="1380"/>
                    </a:lnTo>
                    <a:lnTo>
                      <a:pt x="1175" y="1369"/>
                    </a:lnTo>
                    <a:lnTo>
                      <a:pt x="1175" y="1369"/>
                    </a:lnTo>
                    <a:lnTo>
                      <a:pt x="1175" y="1369"/>
                    </a:lnTo>
                    <a:lnTo>
                      <a:pt x="1362" y="1487"/>
                    </a:lnTo>
                    <a:lnTo>
                      <a:pt x="1369" y="1479"/>
                    </a:lnTo>
                    <a:lnTo>
                      <a:pt x="1379" y="1468"/>
                    </a:lnTo>
                    <a:lnTo>
                      <a:pt x="1390" y="1457"/>
                    </a:lnTo>
                    <a:lnTo>
                      <a:pt x="1404" y="1443"/>
                    </a:lnTo>
                    <a:lnTo>
                      <a:pt x="1419" y="1428"/>
                    </a:lnTo>
                    <a:lnTo>
                      <a:pt x="1434" y="1413"/>
                    </a:lnTo>
                    <a:lnTo>
                      <a:pt x="1448" y="1399"/>
                    </a:lnTo>
                    <a:lnTo>
                      <a:pt x="1462" y="1385"/>
                    </a:lnTo>
                    <a:lnTo>
                      <a:pt x="1473" y="1374"/>
                    </a:lnTo>
                    <a:lnTo>
                      <a:pt x="1483" y="1365"/>
                    </a:lnTo>
                    <a:lnTo>
                      <a:pt x="1488" y="1359"/>
                    </a:lnTo>
                    <a:lnTo>
                      <a:pt x="1491" y="1358"/>
                    </a:lnTo>
                    <a:lnTo>
                      <a:pt x="1373" y="1171"/>
                    </a:lnTo>
                    <a:lnTo>
                      <a:pt x="1373" y="1170"/>
                    </a:lnTo>
                    <a:lnTo>
                      <a:pt x="1386" y="1147"/>
                    </a:lnTo>
                    <a:lnTo>
                      <a:pt x="1397" y="1129"/>
                    </a:lnTo>
                    <a:lnTo>
                      <a:pt x="1408" y="1111"/>
                    </a:lnTo>
                    <a:lnTo>
                      <a:pt x="1416" y="1096"/>
                    </a:lnTo>
                    <a:lnTo>
                      <a:pt x="1423" y="1083"/>
                    </a:lnTo>
                    <a:lnTo>
                      <a:pt x="1428" y="1070"/>
                    </a:lnTo>
                    <a:lnTo>
                      <a:pt x="1433" y="1057"/>
                    </a:lnTo>
                    <a:lnTo>
                      <a:pt x="1437" y="1043"/>
                    </a:lnTo>
                    <a:lnTo>
                      <a:pt x="1441" y="1028"/>
                    </a:lnTo>
                    <a:lnTo>
                      <a:pt x="1445" y="1012"/>
                    </a:lnTo>
                    <a:lnTo>
                      <a:pt x="1448" y="994"/>
                    </a:lnTo>
                    <a:lnTo>
                      <a:pt x="1453" y="972"/>
                    </a:lnTo>
                    <a:lnTo>
                      <a:pt x="1453" y="971"/>
                    </a:lnTo>
                    <a:lnTo>
                      <a:pt x="1668" y="923"/>
                    </a:lnTo>
                    <a:lnTo>
                      <a:pt x="1668" y="912"/>
                    </a:lnTo>
                    <a:lnTo>
                      <a:pt x="1668" y="897"/>
                    </a:lnTo>
                    <a:lnTo>
                      <a:pt x="1668" y="880"/>
                    </a:lnTo>
                    <a:lnTo>
                      <a:pt x="1668" y="860"/>
                    </a:lnTo>
                    <a:lnTo>
                      <a:pt x="1668" y="840"/>
                    </a:lnTo>
                    <a:lnTo>
                      <a:pt x="1668" y="820"/>
                    </a:lnTo>
                    <a:lnTo>
                      <a:pt x="1667" y="799"/>
                    </a:lnTo>
                    <a:lnTo>
                      <a:pt x="1668" y="781"/>
                    </a:lnTo>
                    <a:lnTo>
                      <a:pt x="1667" y="765"/>
                    </a:lnTo>
                    <a:lnTo>
                      <a:pt x="1668" y="752"/>
                    </a:lnTo>
                    <a:lnTo>
                      <a:pt x="1667" y="744"/>
                    </a:lnTo>
                    <a:lnTo>
                      <a:pt x="1668" y="741"/>
                    </a:lnTo>
                    <a:lnTo>
                      <a:pt x="1453" y="691"/>
                    </a:lnTo>
                    <a:lnTo>
                      <a:pt x="1451" y="690"/>
                    </a:lnTo>
                    <a:lnTo>
                      <a:pt x="1448" y="677"/>
                    </a:lnTo>
                    <a:lnTo>
                      <a:pt x="1445" y="663"/>
                    </a:lnTo>
                    <a:lnTo>
                      <a:pt x="1440" y="648"/>
                    </a:lnTo>
                    <a:lnTo>
                      <a:pt x="1434" y="632"/>
                    </a:lnTo>
                    <a:lnTo>
                      <a:pt x="1428" y="615"/>
                    </a:lnTo>
                    <a:lnTo>
                      <a:pt x="1422" y="598"/>
                    </a:lnTo>
                    <a:lnTo>
                      <a:pt x="1415" y="579"/>
                    </a:lnTo>
                    <a:lnTo>
                      <a:pt x="1407" y="562"/>
                    </a:lnTo>
                    <a:lnTo>
                      <a:pt x="1397" y="545"/>
                    </a:lnTo>
                    <a:lnTo>
                      <a:pt x="1388" y="526"/>
                    </a:lnTo>
                    <a:lnTo>
                      <a:pt x="1378" y="510"/>
                    </a:lnTo>
                    <a:lnTo>
                      <a:pt x="1367" y="493"/>
                    </a:lnTo>
                    <a:lnTo>
                      <a:pt x="1367" y="493"/>
                    </a:lnTo>
                    <a:lnTo>
                      <a:pt x="1367" y="493"/>
                    </a:lnTo>
                    <a:lnTo>
                      <a:pt x="1485" y="306"/>
                    </a:lnTo>
                    <a:lnTo>
                      <a:pt x="1477" y="300"/>
                    </a:lnTo>
                    <a:lnTo>
                      <a:pt x="1466" y="289"/>
                    </a:lnTo>
                    <a:lnTo>
                      <a:pt x="1455" y="278"/>
                    </a:lnTo>
                    <a:lnTo>
                      <a:pt x="1441" y="264"/>
                    </a:lnTo>
                    <a:lnTo>
                      <a:pt x="1426" y="249"/>
                    </a:lnTo>
                    <a:lnTo>
                      <a:pt x="1411" y="234"/>
                    </a:lnTo>
                    <a:lnTo>
                      <a:pt x="1397" y="220"/>
                    </a:lnTo>
                    <a:lnTo>
                      <a:pt x="1384" y="206"/>
                    </a:lnTo>
                    <a:lnTo>
                      <a:pt x="1372" y="195"/>
                    </a:lnTo>
                    <a:lnTo>
                      <a:pt x="1363" y="186"/>
                    </a:lnTo>
                    <a:lnTo>
                      <a:pt x="1357" y="180"/>
                    </a:lnTo>
                    <a:lnTo>
                      <a:pt x="1356" y="178"/>
                    </a:lnTo>
                    <a:lnTo>
                      <a:pt x="1169" y="295"/>
                    </a:lnTo>
                    <a:lnTo>
                      <a:pt x="1168" y="295"/>
                    </a:lnTo>
                    <a:lnTo>
                      <a:pt x="1144" y="282"/>
                    </a:lnTo>
                    <a:lnTo>
                      <a:pt x="1125" y="271"/>
                    </a:lnTo>
                    <a:lnTo>
                      <a:pt x="1107" y="260"/>
                    </a:lnTo>
                    <a:lnTo>
                      <a:pt x="1092" y="252"/>
                    </a:lnTo>
                    <a:lnTo>
                      <a:pt x="1079" y="245"/>
                    </a:lnTo>
                    <a:lnTo>
                      <a:pt x="1066" y="240"/>
                    </a:lnTo>
                    <a:lnTo>
                      <a:pt x="1053" y="235"/>
                    </a:lnTo>
                    <a:lnTo>
                      <a:pt x="1041" y="232"/>
                    </a:lnTo>
                    <a:lnTo>
                      <a:pt x="1027" y="227"/>
                    </a:lnTo>
                    <a:lnTo>
                      <a:pt x="1011" y="224"/>
                    </a:lnTo>
                    <a:lnTo>
                      <a:pt x="992" y="220"/>
                    </a:lnTo>
                    <a:lnTo>
                      <a:pt x="970" y="216"/>
                    </a:lnTo>
                    <a:lnTo>
                      <a:pt x="969" y="216"/>
                    </a:lnTo>
                    <a:lnTo>
                      <a:pt x="921" y="1"/>
                    </a:lnTo>
                    <a:lnTo>
                      <a:pt x="911" y="1"/>
                    </a:lnTo>
                    <a:lnTo>
                      <a:pt x="896" y="1"/>
                    </a:lnTo>
                    <a:lnTo>
                      <a:pt x="878" y="1"/>
                    </a:lnTo>
                    <a:lnTo>
                      <a:pt x="859" y="1"/>
                    </a:lnTo>
                    <a:lnTo>
                      <a:pt x="838" y="1"/>
                    </a:lnTo>
                    <a:lnTo>
                      <a:pt x="818" y="1"/>
                    </a:lnTo>
                    <a:lnTo>
                      <a:pt x="798" y="1"/>
                    </a:lnTo>
                    <a:lnTo>
                      <a:pt x="779" y="1"/>
                    </a:lnTo>
                    <a:lnTo>
                      <a:pt x="763" y="1"/>
                    </a:lnTo>
                    <a:lnTo>
                      <a:pt x="751" y="1"/>
                    </a:lnTo>
                    <a:lnTo>
                      <a:pt x="743" y="1"/>
                    </a:lnTo>
                    <a:lnTo>
                      <a:pt x="739" y="0"/>
                    </a:lnTo>
                    <a:lnTo>
                      <a:pt x="690" y="216"/>
                    </a:lnTo>
                    <a:lnTo>
                      <a:pt x="688" y="217"/>
                    </a:lnTo>
                    <a:lnTo>
                      <a:pt x="688" y="217"/>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82" name="Freeform 62"/>
              <p:cNvSpPr>
                <a:spLocks noChangeAspect="1"/>
              </p:cNvSpPr>
              <p:nvPr/>
            </p:nvSpPr>
            <p:spPr bwMode="auto">
              <a:xfrm>
                <a:off x="4682" y="1776"/>
                <a:ext cx="90" cy="39"/>
              </a:xfrm>
              <a:custGeom>
                <a:avLst/>
                <a:gdLst/>
                <a:ahLst/>
                <a:cxnLst>
                  <a:cxn ang="0">
                    <a:pos x="180" y="7"/>
                  </a:cxn>
                  <a:cxn ang="0">
                    <a:pos x="180" y="0"/>
                  </a:cxn>
                  <a:cxn ang="0">
                    <a:pos x="168" y="4"/>
                  </a:cxn>
                  <a:cxn ang="0">
                    <a:pos x="148" y="8"/>
                  </a:cxn>
                  <a:cxn ang="0">
                    <a:pos x="138" y="12"/>
                  </a:cxn>
                  <a:cxn ang="0">
                    <a:pos x="122" y="17"/>
                  </a:cxn>
                  <a:cxn ang="0">
                    <a:pos x="104" y="23"/>
                  </a:cxn>
                  <a:cxn ang="0">
                    <a:pos x="87" y="30"/>
                  </a:cxn>
                  <a:cxn ang="0">
                    <a:pos x="69" y="37"/>
                  </a:cxn>
                  <a:cxn ang="0">
                    <a:pos x="52" y="45"/>
                  </a:cxn>
                  <a:cxn ang="0">
                    <a:pos x="34" y="54"/>
                  </a:cxn>
                  <a:cxn ang="0">
                    <a:pos x="24" y="60"/>
                  </a:cxn>
                  <a:cxn ang="0">
                    <a:pos x="0" y="75"/>
                  </a:cxn>
                  <a:cxn ang="0">
                    <a:pos x="1" y="77"/>
                  </a:cxn>
                  <a:cxn ang="0">
                    <a:pos x="2" y="80"/>
                  </a:cxn>
                  <a:cxn ang="0">
                    <a:pos x="10" y="74"/>
                  </a:cxn>
                  <a:cxn ang="0">
                    <a:pos x="37" y="61"/>
                  </a:cxn>
                  <a:cxn ang="0">
                    <a:pos x="54" y="52"/>
                  </a:cxn>
                  <a:cxn ang="0">
                    <a:pos x="71" y="44"/>
                  </a:cxn>
                  <a:cxn ang="0">
                    <a:pos x="89" y="37"/>
                  </a:cxn>
                  <a:cxn ang="0">
                    <a:pos x="107" y="30"/>
                  </a:cxn>
                  <a:cxn ang="0">
                    <a:pos x="124" y="24"/>
                  </a:cxn>
                  <a:cxn ang="0">
                    <a:pos x="140" y="19"/>
                  </a:cxn>
                  <a:cxn ang="0">
                    <a:pos x="160" y="13"/>
                  </a:cxn>
                  <a:cxn ang="0">
                    <a:pos x="168" y="11"/>
                  </a:cxn>
                  <a:cxn ang="0">
                    <a:pos x="180" y="7"/>
                  </a:cxn>
                </a:cxnLst>
                <a:rect l="0" t="0" r="r" b="b"/>
                <a:pathLst>
                  <a:path w="180" h="80">
                    <a:moveTo>
                      <a:pt x="180" y="7"/>
                    </a:moveTo>
                    <a:lnTo>
                      <a:pt x="180" y="0"/>
                    </a:lnTo>
                    <a:lnTo>
                      <a:pt x="168" y="4"/>
                    </a:lnTo>
                    <a:lnTo>
                      <a:pt x="148" y="8"/>
                    </a:lnTo>
                    <a:lnTo>
                      <a:pt x="138" y="12"/>
                    </a:lnTo>
                    <a:lnTo>
                      <a:pt x="122" y="17"/>
                    </a:lnTo>
                    <a:lnTo>
                      <a:pt x="104" y="23"/>
                    </a:lnTo>
                    <a:lnTo>
                      <a:pt x="87" y="30"/>
                    </a:lnTo>
                    <a:lnTo>
                      <a:pt x="69" y="37"/>
                    </a:lnTo>
                    <a:lnTo>
                      <a:pt x="52" y="45"/>
                    </a:lnTo>
                    <a:lnTo>
                      <a:pt x="34" y="54"/>
                    </a:lnTo>
                    <a:lnTo>
                      <a:pt x="24" y="60"/>
                    </a:lnTo>
                    <a:lnTo>
                      <a:pt x="0" y="75"/>
                    </a:lnTo>
                    <a:lnTo>
                      <a:pt x="1" y="77"/>
                    </a:lnTo>
                    <a:lnTo>
                      <a:pt x="2" y="80"/>
                    </a:lnTo>
                    <a:lnTo>
                      <a:pt x="10" y="74"/>
                    </a:lnTo>
                    <a:lnTo>
                      <a:pt x="37" y="61"/>
                    </a:lnTo>
                    <a:lnTo>
                      <a:pt x="54" y="52"/>
                    </a:lnTo>
                    <a:lnTo>
                      <a:pt x="71" y="44"/>
                    </a:lnTo>
                    <a:lnTo>
                      <a:pt x="89" y="37"/>
                    </a:lnTo>
                    <a:lnTo>
                      <a:pt x="107" y="30"/>
                    </a:lnTo>
                    <a:lnTo>
                      <a:pt x="124" y="24"/>
                    </a:lnTo>
                    <a:lnTo>
                      <a:pt x="140" y="19"/>
                    </a:lnTo>
                    <a:lnTo>
                      <a:pt x="160" y="13"/>
                    </a:lnTo>
                    <a:lnTo>
                      <a:pt x="168" y="11"/>
                    </a:lnTo>
                    <a:lnTo>
                      <a:pt x="180" y="7"/>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83" name="Freeform 63"/>
              <p:cNvSpPr>
                <a:spLocks noChangeAspect="1"/>
              </p:cNvSpPr>
              <p:nvPr/>
            </p:nvSpPr>
            <p:spPr bwMode="auto">
              <a:xfrm>
                <a:off x="4670" y="1812"/>
                <a:ext cx="13" cy="11"/>
              </a:xfrm>
              <a:custGeom>
                <a:avLst/>
                <a:gdLst/>
                <a:ahLst/>
                <a:cxnLst>
                  <a:cxn ang="0">
                    <a:pos x="25" y="3"/>
                  </a:cxn>
                  <a:cxn ang="0">
                    <a:pos x="24" y="0"/>
                  </a:cxn>
                  <a:cxn ang="0">
                    <a:pos x="6" y="10"/>
                  </a:cxn>
                  <a:cxn ang="0">
                    <a:pos x="8" y="14"/>
                  </a:cxn>
                  <a:cxn ang="0">
                    <a:pos x="9" y="17"/>
                  </a:cxn>
                  <a:cxn ang="0">
                    <a:pos x="0" y="22"/>
                  </a:cxn>
                  <a:cxn ang="0">
                    <a:pos x="26" y="6"/>
                  </a:cxn>
                  <a:cxn ang="0">
                    <a:pos x="25" y="3"/>
                  </a:cxn>
                </a:cxnLst>
                <a:rect l="0" t="0" r="r" b="b"/>
                <a:pathLst>
                  <a:path w="26" h="22">
                    <a:moveTo>
                      <a:pt x="25" y="3"/>
                    </a:moveTo>
                    <a:lnTo>
                      <a:pt x="24" y="0"/>
                    </a:lnTo>
                    <a:lnTo>
                      <a:pt x="6" y="10"/>
                    </a:lnTo>
                    <a:lnTo>
                      <a:pt x="8" y="14"/>
                    </a:lnTo>
                    <a:lnTo>
                      <a:pt x="9" y="17"/>
                    </a:lnTo>
                    <a:lnTo>
                      <a:pt x="0" y="22"/>
                    </a:lnTo>
                    <a:lnTo>
                      <a:pt x="26" y="6"/>
                    </a:lnTo>
                    <a:lnTo>
                      <a:pt x="25" y="3"/>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84" name="Freeform 64"/>
              <p:cNvSpPr>
                <a:spLocks noChangeAspect="1"/>
              </p:cNvSpPr>
              <p:nvPr/>
            </p:nvSpPr>
            <p:spPr bwMode="auto">
              <a:xfrm>
                <a:off x="4673" y="1818"/>
                <a:ext cx="1" cy="3"/>
              </a:xfrm>
              <a:custGeom>
                <a:avLst/>
                <a:gdLst/>
                <a:ahLst/>
                <a:cxnLst>
                  <a:cxn ang="0">
                    <a:pos x="0" y="0"/>
                  </a:cxn>
                  <a:cxn ang="0">
                    <a:pos x="0" y="0"/>
                  </a:cxn>
                  <a:cxn ang="0">
                    <a:pos x="2" y="7"/>
                  </a:cxn>
                  <a:cxn ang="0">
                    <a:pos x="3" y="7"/>
                  </a:cxn>
                  <a:cxn ang="0">
                    <a:pos x="3" y="0"/>
                  </a:cxn>
                  <a:cxn ang="0">
                    <a:pos x="2" y="0"/>
                  </a:cxn>
                  <a:cxn ang="0">
                    <a:pos x="2" y="4"/>
                  </a:cxn>
                  <a:cxn ang="0">
                    <a:pos x="0" y="0"/>
                  </a:cxn>
                </a:cxnLst>
                <a:rect l="0" t="0" r="r" b="b"/>
                <a:pathLst>
                  <a:path w="3" h="7">
                    <a:moveTo>
                      <a:pt x="0" y="0"/>
                    </a:moveTo>
                    <a:lnTo>
                      <a:pt x="0" y="0"/>
                    </a:lnTo>
                    <a:lnTo>
                      <a:pt x="2" y="7"/>
                    </a:lnTo>
                    <a:lnTo>
                      <a:pt x="3" y="7"/>
                    </a:lnTo>
                    <a:lnTo>
                      <a:pt x="3" y="0"/>
                    </a:lnTo>
                    <a:lnTo>
                      <a:pt x="2" y="0"/>
                    </a:lnTo>
                    <a:lnTo>
                      <a:pt x="2" y="4"/>
                    </a:lnTo>
                    <a:lnTo>
                      <a:pt x="0" y="0"/>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85" name="Freeform 65"/>
              <p:cNvSpPr>
                <a:spLocks noChangeAspect="1"/>
              </p:cNvSpPr>
              <p:nvPr/>
            </p:nvSpPr>
            <p:spPr bwMode="auto">
              <a:xfrm>
                <a:off x="4516" y="1759"/>
                <a:ext cx="158" cy="68"/>
              </a:xfrm>
              <a:custGeom>
                <a:avLst/>
                <a:gdLst/>
                <a:ahLst/>
                <a:cxnLst>
                  <a:cxn ang="0">
                    <a:pos x="317" y="117"/>
                  </a:cxn>
                  <a:cxn ang="0">
                    <a:pos x="316" y="117"/>
                  </a:cxn>
                  <a:cxn ang="0">
                    <a:pos x="129" y="0"/>
                  </a:cxn>
                  <a:cxn ang="0">
                    <a:pos x="120" y="9"/>
                  </a:cxn>
                  <a:cxn ang="0">
                    <a:pos x="41" y="88"/>
                  </a:cxn>
                  <a:cxn ang="0">
                    <a:pos x="28" y="102"/>
                  </a:cxn>
                  <a:cxn ang="0">
                    <a:pos x="3" y="128"/>
                  </a:cxn>
                  <a:cxn ang="0">
                    <a:pos x="0" y="129"/>
                  </a:cxn>
                  <a:cxn ang="0">
                    <a:pos x="1" y="132"/>
                  </a:cxn>
                  <a:cxn ang="0">
                    <a:pos x="3" y="136"/>
                  </a:cxn>
                  <a:cxn ang="0">
                    <a:pos x="5" y="135"/>
                  </a:cxn>
                  <a:cxn ang="0">
                    <a:pos x="32" y="107"/>
                  </a:cxn>
                  <a:cxn ang="0">
                    <a:pos x="45" y="93"/>
                  </a:cxn>
                  <a:cxn ang="0">
                    <a:pos x="125" y="14"/>
                  </a:cxn>
                  <a:cxn ang="0">
                    <a:pos x="129" y="7"/>
                  </a:cxn>
                  <a:cxn ang="0">
                    <a:pos x="314" y="123"/>
                  </a:cxn>
                  <a:cxn ang="0">
                    <a:pos x="316" y="124"/>
                  </a:cxn>
                  <a:cxn ang="0">
                    <a:pos x="316" y="117"/>
                  </a:cxn>
                  <a:cxn ang="0">
                    <a:pos x="317" y="117"/>
                  </a:cxn>
                </a:cxnLst>
                <a:rect l="0" t="0" r="r" b="b"/>
                <a:pathLst>
                  <a:path w="317" h="136">
                    <a:moveTo>
                      <a:pt x="317" y="117"/>
                    </a:moveTo>
                    <a:lnTo>
                      <a:pt x="316" y="117"/>
                    </a:lnTo>
                    <a:lnTo>
                      <a:pt x="129" y="0"/>
                    </a:lnTo>
                    <a:lnTo>
                      <a:pt x="120" y="9"/>
                    </a:lnTo>
                    <a:lnTo>
                      <a:pt x="41" y="88"/>
                    </a:lnTo>
                    <a:lnTo>
                      <a:pt x="28" y="102"/>
                    </a:lnTo>
                    <a:lnTo>
                      <a:pt x="3" y="128"/>
                    </a:lnTo>
                    <a:lnTo>
                      <a:pt x="0" y="129"/>
                    </a:lnTo>
                    <a:lnTo>
                      <a:pt x="1" y="132"/>
                    </a:lnTo>
                    <a:lnTo>
                      <a:pt x="3" y="136"/>
                    </a:lnTo>
                    <a:lnTo>
                      <a:pt x="5" y="135"/>
                    </a:lnTo>
                    <a:lnTo>
                      <a:pt x="32" y="107"/>
                    </a:lnTo>
                    <a:lnTo>
                      <a:pt x="45" y="93"/>
                    </a:lnTo>
                    <a:lnTo>
                      <a:pt x="125" y="14"/>
                    </a:lnTo>
                    <a:lnTo>
                      <a:pt x="129" y="7"/>
                    </a:lnTo>
                    <a:lnTo>
                      <a:pt x="314" y="123"/>
                    </a:lnTo>
                    <a:lnTo>
                      <a:pt x="316" y="124"/>
                    </a:lnTo>
                    <a:lnTo>
                      <a:pt x="316" y="117"/>
                    </a:lnTo>
                    <a:lnTo>
                      <a:pt x="317" y="117"/>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86" name="Freeform 66"/>
              <p:cNvSpPr>
                <a:spLocks noChangeAspect="1"/>
              </p:cNvSpPr>
              <p:nvPr/>
            </p:nvSpPr>
            <p:spPr bwMode="auto">
              <a:xfrm>
                <a:off x="4515" y="1823"/>
                <a:ext cx="62" cy="96"/>
              </a:xfrm>
              <a:custGeom>
                <a:avLst/>
                <a:gdLst/>
                <a:ahLst/>
                <a:cxnLst>
                  <a:cxn ang="0">
                    <a:pos x="2" y="0"/>
                  </a:cxn>
                  <a:cxn ang="0">
                    <a:pos x="0" y="1"/>
                  </a:cxn>
                  <a:cxn ang="0">
                    <a:pos x="117" y="190"/>
                  </a:cxn>
                  <a:cxn ang="0">
                    <a:pos x="116" y="191"/>
                  </a:cxn>
                  <a:cxn ang="0">
                    <a:pos x="120" y="191"/>
                  </a:cxn>
                  <a:cxn ang="0">
                    <a:pos x="123" y="191"/>
                  </a:cxn>
                  <a:cxn ang="0">
                    <a:pos x="123" y="190"/>
                  </a:cxn>
                  <a:cxn ang="0">
                    <a:pos x="122" y="189"/>
                  </a:cxn>
                  <a:cxn ang="0">
                    <a:pos x="6" y="2"/>
                  </a:cxn>
                  <a:cxn ang="0">
                    <a:pos x="3" y="3"/>
                  </a:cxn>
                  <a:cxn ang="0">
                    <a:pos x="2" y="0"/>
                  </a:cxn>
                </a:cxnLst>
                <a:rect l="0" t="0" r="r" b="b"/>
                <a:pathLst>
                  <a:path w="123" h="191">
                    <a:moveTo>
                      <a:pt x="2" y="0"/>
                    </a:moveTo>
                    <a:lnTo>
                      <a:pt x="0" y="1"/>
                    </a:lnTo>
                    <a:lnTo>
                      <a:pt x="117" y="190"/>
                    </a:lnTo>
                    <a:lnTo>
                      <a:pt x="116" y="191"/>
                    </a:lnTo>
                    <a:lnTo>
                      <a:pt x="120" y="191"/>
                    </a:lnTo>
                    <a:lnTo>
                      <a:pt x="123" y="191"/>
                    </a:lnTo>
                    <a:lnTo>
                      <a:pt x="123" y="190"/>
                    </a:lnTo>
                    <a:lnTo>
                      <a:pt x="122" y="189"/>
                    </a:lnTo>
                    <a:lnTo>
                      <a:pt x="6" y="2"/>
                    </a:lnTo>
                    <a:lnTo>
                      <a:pt x="3" y="3"/>
                    </a:lnTo>
                    <a:lnTo>
                      <a:pt x="2" y="0"/>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87" name="Freeform 67"/>
              <p:cNvSpPr>
                <a:spLocks noChangeAspect="1"/>
              </p:cNvSpPr>
              <p:nvPr/>
            </p:nvSpPr>
            <p:spPr bwMode="auto">
              <a:xfrm>
                <a:off x="4541" y="1918"/>
                <a:ext cx="36" cy="72"/>
              </a:xfrm>
              <a:custGeom>
                <a:avLst/>
                <a:gdLst/>
                <a:ahLst/>
                <a:cxnLst>
                  <a:cxn ang="0">
                    <a:pos x="68" y="1"/>
                  </a:cxn>
                  <a:cxn ang="0">
                    <a:pos x="64" y="0"/>
                  </a:cxn>
                  <a:cxn ang="0">
                    <a:pos x="57" y="11"/>
                  </a:cxn>
                  <a:cxn ang="0">
                    <a:pos x="50" y="24"/>
                  </a:cxn>
                  <a:cxn ang="0">
                    <a:pos x="42" y="38"/>
                  </a:cxn>
                  <a:cxn ang="0">
                    <a:pos x="35" y="54"/>
                  </a:cxn>
                  <a:cxn ang="0">
                    <a:pos x="27" y="70"/>
                  </a:cxn>
                  <a:cxn ang="0">
                    <a:pos x="19" y="87"/>
                  </a:cxn>
                  <a:cxn ang="0">
                    <a:pos x="12" y="105"/>
                  </a:cxn>
                  <a:cxn ang="0">
                    <a:pos x="7" y="120"/>
                  </a:cxn>
                  <a:cxn ang="0">
                    <a:pos x="0" y="144"/>
                  </a:cxn>
                  <a:cxn ang="0">
                    <a:pos x="3" y="144"/>
                  </a:cxn>
                  <a:cxn ang="0">
                    <a:pos x="7" y="144"/>
                  </a:cxn>
                  <a:cxn ang="0">
                    <a:pos x="11" y="129"/>
                  </a:cxn>
                  <a:cxn ang="0">
                    <a:pos x="19" y="107"/>
                  </a:cxn>
                  <a:cxn ang="0">
                    <a:pos x="26" y="90"/>
                  </a:cxn>
                  <a:cxn ang="0">
                    <a:pos x="34" y="72"/>
                  </a:cxn>
                  <a:cxn ang="0">
                    <a:pos x="42" y="56"/>
                  </a:cxn>
                  <a:cxn ang="0">
                    <a:pos x="49" y="40"/>
                  </a:cxn>
                  <a:cxn ang="0">
                    <a:pos x="57" y="26"/>
                  </a:cxn>
                  <a:cxn ang="0">
                    <a:pos x="64" y="14"/>
                  </a:cxn>
                  <a:cxn ang="0">
                    <a:pos x="71" y="2"/>
                  </a:cxn>
                  <a:cxn ang="0">
                    <a:pos x="71" y="1"/>
                  </a:cxn>
                  <a:cxn ang="0">
                    <a:pos x="71" y="1"/>
                  </a:cxn>
                  <a:cxn ang="0">
                    <a:pos x="68" y="1"/>
                  </a:cxn>
                </a:cxnLst>
                <a:rect l="0" t="0" r="r" b="b"/>
                <a:pathLst>
                  <a:path w="71" h="144">
                    <a:moveTo>
                      <a:pt x="68" y="1"/>
                    </a:moveTo>
                    <a:lnTo>
                      <a:pt x="64" y="0"/>
                    </a:lnTo>
                    <a:lnTo>
                      <a:pt x="57" y="11"/>
                    </a:lnTo>
                    <a:lnTo>
                      <a:pt x="50" y="24"/>
                    </a:lnTo>
                    <a:lnTo>
                      <a:pt x="42" y="38"/>
                    </a:lnTo>
                    <a:lnTo>
                      <a:pt x="35" y="54"/>
                    </a:lnTo>
                    <a:lnTo>
                      <a:pt x="27" y="70"/>
                    </a:lnTo>
                    <a:lnTo>
                      <a:pt x="19" y="87"/>
                    </a:lnTo>
                    <a:lnTo>
                      <a:pt x="12" y="105"/>
                    </a:lnTo>
                    <a:lnTo>
                      <a:pt x="7" y="120"/>
                    </a:lnTo>
                    <a:lnTo>
                      <a:pt x="0" y="144"/>
                    </a:lnTo>
                    <a:lnTo>
                      <a:pt x="3" y="144"/>
                    </a:lnTo>
                    <a:lnTo>
                      <a:pt x="7" y="144"/>
                    </a:lnTo>
                    <a:lnTo>
                      <a:pt x="11" y="129"/>
                    </a:lnTo>
                    <a:lnTo>
                      <a:pt x="19" y="107"/>
                    </a:lnTo>
                    <a:lnTo>
                      <a:pt x="26" y="90"/>
                    </a:lnTo>
                    <a:lnTo>
                      <a:pt x="34" y="72"/>
                    </a:lnTo>
                    <a:lnTo>
                      <a:pt x="42" y="56"/>
                    </a:lnTo>
                    <a:lnTo>
                      <a:pt x="49" y="40"/>
                    </a:lnTo>
                    <a:lnTo>
                      <a:pt x="57" y="26"/>
                    </a:lnTo>
                    <a:lnTo>
                      <a:pt x="64" y="14"/>
                    </a:lnTo>
                    <a:lnTo>
                      <a:pt x="71" y="2"/>
                    </a:lnTo>
                    <a:lnTo>
                      <a:pt x="71" y="1"/>
                    </a:lnTo>
                    <a:lnTo>
                      <a:pt x="71" y="1"/>
                    </a:lnTo>
                    <a:lnTo>
                      <a:pt x="68" y="1"/>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88" name="Freeform 68"/>
              <p:cNvSpPr>
                <a:spLocks noChangeAspect="1"/>
              </p:cNvSpPr>
              <p:nvPr/>
            </p:nvSpPr>
            <p:spPr bwMode="auto">
              <a:xfrm>
                <a:off x="4426" y="1990"/>
                <a:ext cx="118" cy="145"/>
              </a:xfrm>
              <a:custGeom>
                <a:avLst/>
                <a:gdLst/>
                <a:ahLst/>
                <a:cxnLst>
                  <a:cxn ang="0">
                    <a:pos x="232" y="1"/>
                  </a:cxn>
                  <a:cxn ang="0">
                    <a:pos x="229" y="0"/>
                  </a:cxn>
                  <a:cxn ang="0">
                    <a:pos x="223" y="15"/>
                  </a:cxn>
                  <a:cxn ang="0">
                    <a:pos x="218" y="39"/>
                  </a:cxn>
                  <a:cxn ang="0">
                    <a:pos x="214" y="55"/>
                  </a:cxn>
                  <a:cxn ang="0">
                    <a:pos x="1" y="102"/>
                  </a:cxn>
                  <a:cxn ang="0">
                    <a:pos x="0" y="209"/>
                  </a:cxn>
                  <a:cxn ang="0">
                    <a:pos x="1" y="230"/>
                  </a:cxn>
                  <a:cxn ang="0">
                    <a:pos x="0" y="248"/>
                  </a:cxn>
                  <a:cxn ang="0">
                    <a:pos x="1" y="264"/>
                  </a:cxn>
                  <a:cxn ang="0">
                    <a:pos x="0" y="277"/>
                  </a:cxn>
                  <a:cxn ang="0">
                    <a:pos x="1" y="285"/>
                  </a:cxn>
                  <a:cxn ang="0">
                    <a:pos x="0" y="287"/>
                  </a:cxn>
                  <a:cxn ang="0">
                    <a:pos x="3" y="289"/>
                  </a:cxn>
                  <a:cxn ang="0">
                    <a:pos x="7" y="290"/>
                  </a:cxn>
                  <a:cxn ang="0">
                    <a:pos x="8" y="285"/>
                  </a:cxn>
                  <a:cxn ang="0">
                    <a:pos x="7" y="277"/>
                  </a:cxn>
                  <a:cxn ang="0">
                    <a:pos x="8" y="264"/>
                  </a:cxn>
                  <a:cxn ang="0">
                    <a:pos x="7" y="248"/>
                  </a:cxn>
                  <a:cxn ang="0">
                    <a:pos x="8" y="230"/>
                  </a:cxn>
                  <a:cxn ang="0">
                    <a:pos x="7" y="209"/>
                  </a:cxn>
                  <a:cxn ang="0">
                    <a:pos x="5" y="109"/>
                  </a:cxn>
                  <a:cxn ang="0">
                    <a:pos x="221" y="59"/>
                  </a:cxn>
                  <a:cxn ang="0">
                    <a:pos x="225" y="39"/>
                  </a:cxn>
                  <a:cxn ang="0">
                    <a:pos x="230" y="24"/>
                  </a:cxn>
                  <a:cxn ang="0">
                    <a:pos x="230" y="20"/>
                  </a:cxn>
                  <a:cxn ang="0">
                    <a:pos x="236" y="1"/>
                  </a:cxn>
                  <a:cxn ang="0">
                    <a:pos x="232" y="1"/>
                  </a:cxn>
                </a:cxnLst>
                <a:rect l="0" t="0" r="r" b="b"/>
                <a:pathLst>
                  <a:path w="236" h="290">
                    <a:moveTo>
                      <a:pt x="232" y="1"/>
                    </a:moveTo>
                    <a:lnTo>
                      <a:pt x="229" y="0"/>
                    </a:lnTo>
                    <a:lnTo>
                      <a:pt x="223" y="15"/>
                    </a:lnTo>
                    <a:lnTo>
                      <a:pt x="218" y="39"/>
                    </a:lnTo>
                    <a:lnTo>
                      <a:pt x="214" y="55"/>
                    </a:lnTo>
                    <a:lnTo>
                      <a:pt x="1" y="102"/>
                    </a:lnTo>
                    <a:lnTo>
                      <a:pt x="0" y="209"/>
                    </a:lnTo>
                    <a:lnTo>
                      <a:pt x="1" y="230"/>
                    </a:lnTo>
                    <a:lnTo>
                      <a:pt x="0" y="248"/>
                    </a:lnTo>
                    <a:lnTo>
                      <a:pt x="1" y="264"/>
                    </a:lnTo>
                    <a:lnTo>
                      <a:pt x="0" y="277"/>
                    </a:lnTo>
                    <a:lnTo>
                      <a:pt x="1" y="285"/>
                    </a:lnTo>
                    <a:lnTo>
                      <a:pt x="0" y="287"/>
                    </a:lnTo>
                    <a:lnTo>
                      <a:pt x="3" y="289"/>
                    </a:lnTo>
                    <a:lnTo>
                      <a:pt x="7" y="290"/>
                    </a:lnTo>
                    <a:lnTo>
                      <a:pt x="8" y="285"/>
                    </a:lnTo>
                    <a:lnTo>
                      <a:pt x="7" y="277"/>
                    </a:lnTo>
                    <a:lnTo>
                      <a:pt x="8" y="264"/>
                    </a:lnTo>
                    <a:lnTo>
                      <a:pt x="7" y="248"/>
                    </a:lnTo>
                    <a:lnTo>
                      <a:pt x="8" y="230"/>
                    </a:lnTo>
                    <a:lnTo>
                      <a:pt x="7" y="209"/>
                    </a:lnTo>
                    <a:lnTo>
                      <a:pt x="5" y="109"/>
                    </a:lnTo>
                    <a:lnTo>
                      <a:pt x="221" y="59"/>
                    </a:lnTo>
                    <a:lnTo>
                      <a:pt x="225" y="39"/>
                    </a:lnTo>
                    <a:lnTo>
                      <a:pt x="230" y="24"/>
                    </a:lnTo>
                    <a:lnTo>
                      <a:pt x="230" y="20"/>
                    </a:lnTo>
                    <a:lnTo>
                      <a:pt x="236" y="1"/>
                    </a:lnTo>
                    <a:lnTo>
                      <a:pt x="232" y="1"/>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89" name="Freeform 69"/>
              <p:cNvSpPr>
                <a:spLocks noChangeAspect="1"/>
              </p:cNvSpPr>
              <p:nvPr/>
            </p:nvSpPr>
            <p:spPr bwMode="auto">
              <a:xfrm>
                <a:off x="4426" y="2133"/>
                <a:ext cx="2" cy="2"/>
              </a:xfrm>
              <a:custGeom>
                <a:avLst/>
                <a:gdLst/>
                <a:ahLst/>
                <a:cxnLst>
                  <a:cxn ang="0">
                    <a:pos x="1" y="2"/>
                  </a:cxn>
                  <a:cxn ang="0">
                    <a:pos x="0" y="6"/>
                  </a:cxn>
                  <a:cxn ang="0">
                    <a:pos x="4" y="0"/>
                  </a:cxn>
                  <a:cxn ang="0">
                    <a:pos x="4" y="4"/>
                  </a:cxn>
                  <a:cxn ang="0">
                    <a:pos x="1" y="2"/>
                  </a:cxn>
                </a:cxnLst>
                <a:rect l="0" t="0" r="r" b="b"/>
                <a:pathLst>
                  <a:path w="4" h="6">
                    <a:moveTo>
                      <a:pt x="1" y="2"/>
                    </a:moveTo>
                    <a:lnTo>
                      <a:pt x="0" y="6"/>
                    </a:lnTo>
                    <a:lnTo>
                      <a:pt x="4" y="0"/>
                    </a:lnTo>
                    <a:lnTo>
                      <a:pt x="4" y="4"/>
                    </a:lnTo>
                    <a:lnTo>
                      <a:pt x="1" y="2"/>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90" name="Freeform 70"/>
              <p:cNvSpPr>
                <a:spLocks noChangeAspect="1"/>
              </p:cNvSpPr>
              <p:nvPr/>
            </p:nvSpPr>
            <p:spPr bwMode="auto">
              <a:xfrm>
                <a:off x="4426" y="2133"/>
                <a:ext cx="109" cy="27"/>
              </a:xfrm>
              <a:custGeom>
                <a:avLst/>
                <a:gdLst/>
                <a:ahLst/>
                <a:cxnLst>
                  <a:cxn ang="0">
                    <a:pos x="0" y="6"/>
                  </a:cxn>
                  <a:cxn ang="0">
                    <a:pos x="218" y="55"/>
                  </a:cxn>
                  <a:cxn ang="0">
                    <a:pos x="218" y="52"/>
                  </a:cxn>
                  <a:cxn ang="0">
                    <a:pos x="218" y="48"/>
                  </a:cxn>
                  <a:cxn ang="0">
                    <a:pos x="4" y="0"/>
                  </a:cxn>
                  <a:cxn ang="0">
                    <a:pos x="0" y="6"/>
                  </a:cxn>
                </a:cxnLst>
                <a:rect l="0" t="0" r="r" b="b"/>
                <a:pathLst>
                  <a:path w="218" h="55">
                    <a:moveTo>
                      <a:pt x="0" y="6"/>
                    </a:moveTo>
                    <a:lnTo>
                      <a:pt x="218" y="55"/>
                    </a:lnTo>
                    <a:lnTo>
                      <a:pt x="218" y="52"/>
                    </a:lnTo>
                    <a:lnTo>
                      <a:pt x="218" y="48"/>
                    </a:lnTo>
                    <a:lnTo>
                      <a:pt x="4" y="0"/>
                    </a:lnTo>
                    <a:lnTo>
                      <a:pt x="0" y="6"/>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91" name="Freeform 71"/>
              <p:cNvSpPr>
                <a:spLocks noChangeAspect="1"/>
              </p:cNvSpPr>
              <p:nvPr/>
            </p:nvSpPr>
            <p:spPr bwMode="auto">
              <a:xfrm>
                <a:off x="4534" y="2157"/>
                <a:ext cx="40" cy="92"/>
              </a:xfrm>
              <a:custGeom>
                <a:avLst/>
                <a:gdLst/>
                <a:ahLst/>
                <a:cxnLst>
                  <a:cxn ang="0">
                    <a:pos x="2" y="4"/>
                  </a:cxn>
                  <a:cxn ang="0">
                    <a:pos x="0" y="6"/>
                  </a:cxn>
                  <a:cxn ang="0">
                    <a:pos x="1" y="7"/>
                  </a:cxn>
                  <a:cxn ang="0">
                    <a:pos x="3" y="18"/>
                  </a:cxn>
                  <a:cxn ang="0">
                    <a:pos x="8" y="37"/>
                  </a:cxn>
                  <a:cxn ang="0">
                    <a:pos x="11" y="48"/>
                  </a:cxn>
                  <a:cxn ang="0">
                    <a:pos x="17" y="64"/>
                  </a:cxn>
                  <a:cxn ang="0">
                    <a:pos x="23" y="81"/>
                  </a:cxn>
                  <a:cxn ang="0">
                    <a:pos x="30" y="98"/>
                  </a:cxn>
                  <a:cxn ang="0">
                    <a:pos x="37" y="117"/>
                  </a:cxn>
                  <a:cxn ang="0">
                    <a:pos x="45" y="134"/>
                  </a:cxn>
                  <a:cxn ang="0">
                    <a:pos x="54" y="151"/>
                  </a:cxn>
                  <a:cxn ang="0">
                    <a:pos x="60" y="162"/>
                  </a:cxn>
                  <a:cxn ang="0">
                    <a:pos x="75" y="186"/>
                  </a:cxn>
                  <a:cxn ang="0">
                    <a:pos x="77" y="185"/>
                  </a:cxn>
                  <a:cxn ang="0">
                    <a:pos x="79" y="184"/>
                  </a:cxn>
                  <a:cxn ang="0">
                    <a:pos x="74" y="176"/>
                  </a:cxn>
                  <a:cxn ang="0">
                    <a:pos x="61" y="149"/>
                  </a:cxn>
                  <a:cxn ang="0">
                    <a:pos x="52" y="132"/>
                  </a:cxn>
                  <a:cxn ang="0">
                    <a:pos x="44" y="114"/>
                  </a:cxn>
                  <a:cxn ang="0">
                    <a:pos x="37" y="96"/>
                  </a:cxn>
                  <a:cxn ang="0">
                    <a:pos x="30" y="79"/>
                  </a:cxn>
                  <a:cxn ang="0">
                    <a:pos x="24" y="62"/>
                  </a:cxn>
                  <a:cxn ang="0">
                    <a:pos x="18" y="45"/>
                  </a:cxn>
                  <a:cxn ang="0">
                    <a:pos x="13" y="26"/>
                  </a:cxn>
                  <a:cxn ang="0">
                    <a:pos x="10" y="18"/>
                  </a:cxn>
                  <a:cxn ang="0">
                    <a:pos x="6" y="3"/>
                  </a:cxn>
                  <a:cxn ang="0">
                    <a:pos x="3" y="0"/>
                  </a:cxn>
                  <a:cxn ang="0">
                    <a:pos x="2" y="0"/>
                  </a:cxn>
                  <a:cxn ang="0">
                    <a:pos x="2" y="4"/>
                  </a:cxn>
                </a:cxnLst>
                <a:rect l="0" t="0" r="r" b="b"/>
                <a:pathLst>
                  <a:path w="79" h="186">
                    <a:moveTo>
                      <a:pt x="2" y="4"/>
                    </a:moveTo>
                    <a:lnTo>
                      <a:pt x="0" y="6"/>
                    </a:lnTo>
                    <a:lnTo>
                      <a:pt x="1" y="7"/>
                    </a:lnTo>
                    <a:lnTo>
                      <a:pt x="3" y="18"/>
                    </a:lnTo>
                    <a:lnTo>
                      <a:pt x="8" y="37"/>
                    </a:lnTo>
                    <a:lnTo>
                      <a:pt x="11" y="48"/>
                    </a:lnTo>
                    <a:lnTo>
                      <a:pt x="17" y="64"/>
                    </a:lnTo>
                    <a:lnTo>
                      <a:pt x="23" y="81"/>
                    </a:lnTo>
                    <a:lnTo>
                      <a:pt x="30" y="98"/>
                    </a:lnTo>
                    <a:lnTo>
                      <a:pt x="37" y="117"/>
                    </a:lnTo>
                    <a:lnTo>
                      <a:pt x="45" y="134"/>
                    </a:lnTo>
                    <a:lnTo>
                      <a:pt x="54" y="151"/>
                    </a:lnTo>
                    <a:lnTo>
                      <a:pt x="60" y="162"/>
                    </a:lnTo>
                    <a:lnTo>
                      <a:pt x="75" y="186"/>
                    </a:lnTo>
                    <a:lnTo>
                      <a:pt x="77" y="185"/>
                    </a:lnTo>
                    <a:lnTo>
                      <a:pt x="79" y="184"/>
                    </a:lnTo>
                    <a:lnTo>
                      <a:pt x="74" y="176"/>
                    </a:lnTo>
                    <a:lnTo>
                      <a:pt x="61" y="149"/>
                    </a:lnTo>
                    <a:lnTo>
                      <a:pt x="52" y="132"/>
                    </a:lnTo>
                    <a:lnTo>
                      <a:pt x="44" y="114"/>
                    </a:lnTo>
                    <a:lnTo>
                      <a:pt x="37" y="96"/>
                    </a:lnTo>
                    <a:lnTo>
                      <a:pt x="30" y="79"/>
                    </a:lnTo>
                    <a:lnTo>
                      <a:pt x="24" y="62"/>
                    </a:lnTo>
                    <a:lnTo>
                      <a:pt x="18" y="45"/>
                    </a:lnTo>
                    <a:lnTo>
                      <a:pt x="13" y="26"/>
                    </a:lnTo>
                    <a:lnTo>
                      <a:pt x="10" y="18"/>
                    </a:lnTo>
                    <a:lnTo>
                      <a:pt x="6" y="3"/>
                    </a:lnTo>
                    <a:lnTo>
                      <a:pt x="3" y="0"/>
                    </a:lnTo>
                    <a:lnTo>
                      <a:pt x="2" y="0"/>
                    </a:lnTo>
                    <a:lnTo>
                      <a:pt x="2" y="4"/>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92" name="Freeform 72"/>
              <p:cNvSpPr>
                <a:spLocks noChangeAspect="1"/>
              </p:cNvSpPr>
              <p:nvPr/>
            </p:nvSpPr>
            <p:spPr bwMode="auto">
              <a:xfrm>
                <a:off x="4517" y="2248"/>
                <a:ext cx="68" cy="168"/>
              </a:xfrm>
              <a:custGeom>
                <a:avLst/>
                <a:gdLst/>
                <a:ahLst/>
                <a:cxnLst>
                  <a:cxn ang="0">
                    <a:pos x="110" y="1"/>
                  </a:cxn>
                  <a:cxn ang="0">
                    <a:pos x="107" y="2"/>
                  </a:cxn>
                  <a:cxn ang="0">
                    <a:pos x="117" y="19"/>
                  </a:cxn>
                  <a:cxn ang="0">
                    <a:pos x="0" y="205"/>
                  </a:cxn>
                  <a:cxn ang="0">
                    <a:pos x="9" y="214"/>
                  </a:cxn>
                  <a:cxn ang="0">
                    <a:pos x="127" y="332"/>
                  </a:cxn>
                  <a:cxn ang="0">
                    <a:pos x="128" y="335"/>
                  </a:cxn>
                  <a:cxn ang="0">
                    <a:pos x="132" y="333"/>
                  </a:cxn>
                  <a:cxn ang="0">
                    <a:pos x="135" y="332"/>
                  </a:cxn>
                  <a:cxn ang="0">
                    <a:pos x="134" y="330"/>
                  </a:cxn>
                  <a:cxn ang="0">
                    <a:pos x="13" y="209"/>
                  </a:cxn>
                  <a:cxn ang="0">
                    <a:pos x="6" y="205"/>
                  </a:cxn>
                  <a:cxn ang="0">
                    <a:pos x="124" y="17"/>
                  </a:cxn>
                  <a:cxn ang="0">
                    <a:pos x="128" y="26"/>
                  </a:cxn>
                  <a:cxn ang="0">
                    <a:pos x="112" y="0"/>
                  </a:cxn>
                  <a:cxn ang="0">
                    <a:pos x="110" y="1"/>
                  </a:cxn>
                </a:cxnLst>
                <a:rect l="0" t="0" r="r" b="b"/>
                <a:pathLst>
                  <a:path w="135" h="335">
                    <a:moveTo>
                      <a:pt x="110" y="1"/>
                    </a:moveTo>
                    <a:lnTo>
                      <a:pt x="107" y="2"/>
                    </a:lnTo>
                    <a:lnTo>
                      <a:pt x="117" y="19"/>
                    </a:lnTo>
                    <a:lnTo>
                      <a:pt x="0" y="205"/>
                    </a:lnTo>
                    <a:lnTo>
                      <a:pt x="9" y="214"/>
                    </a:lnTo>
                    <a:lnTo>
                      <a:pt x="127" y="332"/>
                    </a:lnTo>
                    <a:lnTo>
                      <a:pt x="128" y="335"/>
                    </a:lnTo>
                    <a:lnTo>
                      <a:pt x="132" y="333"/>
                    </a:lnTo>
                    <a:lnTo>
                      <a:pt x="135" y="332"/>
                    </a:lnTo>
                    <a:lnTo>
                      <a:pt x="134" y="330"/>
                    </a:lnTo>
                    <a:lnTo>
                      <a:pt x="13" y="209"/>
                    </a:lnTo>
                    <a:lnTo>
                      <a:pt x="6" y="205"/>
                    </a:lnTo>
                    <a:lnTo>
                      <a:pt x="124" y="17"/>
                    </a:lnTo>
                    <a:lnTo>
                      <a:pt x="128" y="26"/>
                    </a:lnTo>
                    <a:lnTo>
                      <a:pt x="112" y="0"/>
                    </a:lnTo>
                    <a:lnTo>
                      <a:pt x="110" y="1"/>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93" name="Freeform 73"/>
              <p:cNvSpPr>
                <a:spLocks noChangeAspect="1"/>
              </p:cNvSpPr>
              <p:nvPr/>
            </p:nvSpPr>
            <p:spPr bwMode="auto">
              <a:xfrm>
                <a:off x="4582" y="2355"/>
                <a:ext cx="95" cy="62"/>
              </a:xfrm>
              <a:custGeom>
                <a:avLst/>
                <a:gdLst/>
                <a:ahLst/>
                <a:cxnLst>
                  <a:cxn ang="0">
                    <a:pos x="0" y="122"/>
                  </a:cxn>
                  <a:cxn ang="0">
                    <a:pos x="2" y="124"/>
                  </a:cxn>
                  <a:cxn ang="0">
                    <a:pos x="190" y="6"/>
                  </a:cxn>
                  <a:cxn ang="0">
                    <a:pos x="192" y="6"/>
                  </a:cxn>
                  <a:cxn ang="0">
                    <a:pos x="192" y="3"/>
                  </a:cxn>
                  <a:cxn ang="0">
                    <a:pos x="192" y="0"/>
                  </a:cxn>
                  <a:cxn ang="0">
                    <a:pos x="190" y="0"/>
                  </a:cxn>
                  <a:cxn ang="0">
                    <a:pos x="189" y="1"/>
                  </a:cxn>
                  <a:cxn ang="0">
                    <a:pos x="3" y="118"/>
                  </a:cxn>
                  <a:cxn ang="0">
                    <a:pos x="4" y="120"/>
                  </a:cxn>
                  <a:cxn ang="0">
                    <a:pos x="0" y="122"/>
                  </a:cxn>
                </a:cxnLst>
                <a:rect l="0" t="0" r="r" b="b"/>
                <a:pathLst>
                  <a:path w="192" h="124">
                    <a:moveTo>
                      <a:pt x="0" y="122"/>
                    </a:moveTo>
                    <a:lnTo>
                      <a:pt x="2" y="124"/>
                    </a:lnTo>
                    <a:lnTo>
                      <a:pt x="190" y="6"/>
                    </a:lnTo>
                    <a:lnTo>
                      <a:pt x="192" y="6"/>
                    </a:lnTo>
                    <a:lnTo>
                      <a:pt x="192" y="3"/>
                    </a:lnTo>
                    <a:lnTo>
                      <a:pt x="192" y="0"/>
                    </a:lnTo>
                    <a:lnTo>
                      <a:pt x="190" y="0"/>
                    </a:lnTo>
                    <a:lnTo>
                      <a:pt x="189" y="1"/>
                    </a:lnTo>
                    <a:lnTo>
                      <a:pt x="3" y="118"/>
                    </a:lnTo>
                    <a:lnTo>
                      <a:pt x="4" y="120"/>
                    </a:lnTo>
                    <a:lnTo>
                      <a:pt x="0" y="122"/>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94" name="Freeform 74"/>
              <p:cNvSpPr>
                <a:spLocks noChangeAspect="1"/>
              </p:cNvSpPr>
              <p:nvPr/>
            </p:nvSpPr>
            <p:spPr bwMode="auto">
              <a:xfrm>
                <a:off x="4677" y="2355"/>
                <a:ext cx="72" cy="35"/>
              </a:xfrm>
              <a:custGeom>
                <a:avLst/>
                <a:gdLst/>
                <a:ahLst/>
                <a:cxnLst>
                  <a:cxn ang="0">
                    <a:pos x="2" y="3"/>
                  </a:cxn>
                  <a:cxn ang="0">
                    <a:pos x="0" y="6"/>
                  </a:cxn>
                  <a:cxn ang="0">
                    <a:pos x="12" y="13"/>
                  </a:cxn>
                  <a:cxn ang="0">
                    <a:pos x="25" y="20"/>
                  </a:cxn>
                  <a:cxn ang="0">
                    <a:pos x="38" y="28"/>
                  </a:cxn>
                  <a:cxn ang="0">
                    <a:pos x="54" y="35"/>
                  </a:cxn>
                  <a:cxn ang="0">
                    <a:pos x="71" y="43"/>
                  </a:cxn>
                  <a:cxn ang="0">
                    <a:pos x="88" y="51"/>
                  </a:cxn>
                  <a:cxn ang="0">
                    <a:pos x="105" y="58"/>
                  </a:cxn>
                  <a:cxn ang="0">
                    <a:pos x="120" y="64"/>
                  </a:cxn>
                  <a:cxn ang="0">
                    <a:pos x="144" y="71"/>
                  </a:cxn>
                  <a:cxn ang="0">
                    <a:pos x="144" y="68"/>
                  </a:cxn>
                  <a:cxn ang="0">
                    <a:pos x="144" y="64"/>
                  </a:cxn>
                  <a:cxn ang="0">
                    <a:pos x="129" y="59"/>
                  </a:cxn>
                  <a:cxn ang="0">
                    <a:pos x="107" y="51"/>
                  </a:cxn>
                  <a:cxn ang="0">
                    <a:pos x="90" y="44"/>
                  </a:cxn>
                  <a:cxn ang="0">
                    <a:pos x="73" y="36"/>
                  </a:cxn>
                  <a:cxn ang="0">
                    <a:pos x="57" y="28"/>
                  </a:cxn>
                  <a:cxn ang="0">
                    <a:pos x="41" y="21"/>
                  </a:cxn>
                  <a:cxn ang="0">
                    <a:pos x="27" y="13"/>
                  </a:cxn>
                  <a:cxn ang="0">
                    <a:pos x="14" y="6"/>
                  </a:cxn>
                  <a:cxn ang="0">
                    <a:pos x="3" y="0"/>
                  </a:cxn>
                  <a:cxn ang="0">
                    <a:pos x="2" y="0"/>
                  </a:cxn>
                  <a:cxn ang="0">
                    <a:pos x="2" y="0"/>
                  </a:cxn>
                  <a:cxn ang="0">
                    <a:pos x="2" y="3"/>
                  </a:cxn>
                </a:cxnLst>
                <a:rect l="0" t="0" r="r" b="b"/>
                <a:pathLst>
                  <a:path w="144" h="71">
                    <a:moveTo>
                      <a:pt x="2" y="3"/>
                    </a:moveTo>
                    <a:lnTo>
                      <a:pt x="0" y="6"/>
                    </a:lnTo>
                    <a:lnTo>
                      <a:pt x="12" y="13"/>
                    </a:lnTo>
                    <a:lnTo>
                      <a:pt x="25" y="20"/>
                    </a:lnTo>
                    <a:lnTo>
                      <a:pt x="38" y="28"/>
                    </a:lnTo>
                    <a:lnTo>
                      <a:pt x="54" y="35"/>
                    </a:lnTo>
                    <a:lnTo>
                      <a:pt x="71" y="43"/>
                    </a:lnTo>
                    <a:lnTo>
                      <a:pt x="88" y="51"/>
                    </a:lnTo>
                    <a:lnTo>
                      <a:pt x="105" y="58"/>
                    </a:lnTo>
                    <a:lnTo>
                      <a:pt x="120" y="64"/>
                    </a:lnTo>
                    <a:lnTo>
                      <a:pt x="144" y="71"/>
                    </a:lnTo>
                    <a:lnTo>
                      <a:pt x="144" y="68"/>
                    </a:lnTo>
                    <a:lnTo>
                      <a:pt x="144" y="64"/>
                    </a:lnTo>
                    <a:lnTo>
                      <a:pt x="129" y="59"/>
                    </a:lnTo>
                    <a:lnTo>
                      <a:pt x="107" y="51"/>
                    </a:lnTo>
                    <a:lnTo>
                      <a:pt x="90" y="44"/>
                    </a:lnTo>
                    <a:lnTo>
                      <a:pt x="73" y="36"/>
                    </a:lnTo>
                    <a:lnTo>
                      <a:pt x="57" y="28"/>
                    </a:lnTo>
                    <a:lnTo>
                      <a:pt x="41" y="21"/>
                    </a:lnTo>
                    <a:lnTo>
                      <a:pt x="27" y="13"/>
                    </a:lnTo>
                    <a:lnTo>
                      <a:pt x="14" y="6"/>
                    </a:lnTo>
                    <a:lnTo>
                      <a:pt x="3" y="0"/>
                    </a:lnTo>
                    <a:lnTo>
                      <a:pt x="2" y="0"/>
                    </a:lnTo>
                    <a:lnTo>
                      <a:pt x="2" y="0"/>
                    </a:lnTo>
                    <a:lnTo>
                      <a:pt x="2" y="3"/>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95" name="Freeform 75"/>
              <p:cNvSpPr>
                <a:spLocks noChangeAspect="1"/>
              </p:cNvSpPr>
              <p:nvPr/>
            </p:nvSpPr>
            <p:spPr bwMode="auto">
              <a:xfrm>
                <a:off x="4748" y="2387"/>
                <a:ext cx="145" cy="119"/>
              </a:xfrm>
              <a:custGeom>
                <a:avLst/>
                <a:gdLst/>
                <a:ahLst/>
                <a:cxnLst>
                  <a:cxn ang="0">
                    <a:pos x="1" y="4"/>
                  </a:cxn>
                  <a:cxn ang="0">
                    <a:pos x="0" y="7"/>
                  </a:cxn>
                  <a:cxn ang="0">
                    <a:pos x="15" y="13"/>
                  </a:cxn>
                  <a:cxn ang="0">
                    <a:pos x="39" y="17"/>
                  </a:cxn>
                  <a:cxn ang="0">
                    <a:pos x="55" y="22"/>
                  </a:cxn>
                  <a:cxn ang="0">
                    <a:pos x="103" y="236"/>
                  </a:cxn>
                  <a:cxn ang="0">
                    <a:pos x="210" y="237"/>
                  </a:cxn>
                  <a:cxn ang="0">
                    <a:pos x="230" y="236"/>
                  </a:cxn>
                  <a:cxn ang="0">
                    <a:pos x="249" y="237"/>
                  </a:cxn>
                  <a:cxn ang="0">
                    <a:pos x="265" y="236"/>
                  </a:cxn>
                  <a:cxn ang="0">
                    <a:pos x="277" y="237"/>
                  </a:cxn>
                  <a:cxn ang="0">
                    <a:pos x="285" y="236"/>
                  </a:cxn>
                  <a:cxn ang="0">
                    <a:pos x="288" y="237"/>
                  </a:cxn>
                  <a:cxn ang="0">
                    <a:pos x="289" y="234"/>
                  </a:cxn>
                  <a:cxn ang="0">
                    <a:pos x="290" y="230"/>
                  </a:cxn>
                  <a:cxn ang="0">
                    <a:pos x="285" y="229"/>
                  </a:cxn>
                  <a:cxn ang="0">
                    <a:pos x="277" y="230"/>
                  </a:cxn>
                  <a:cxn ang="0">
                    <a:pos x="265" y="229"/>
                  </a:cxn>
                  <a:cxn ang="0">
                    <a:pos x="249" y="230"/>
                  </a:cxn>
                  <a:cxn ang="0">
                    <a:pos x="230" y="229"/>
                  </a:cxn>
                  <a:cxn ang="0">
                    <a:pos x="210" y="230"/>
                  </a:cxn>
                  <a:cxn ang="0">
                    <a:pos x="109" y="232"/>
                  </a:cxn>
                  <a:cxn ang="0">
                    <a:pos x="60" y="15"/>
                  </a:cxn>
                  <a:cxn ang="0">
                    <a:pos x="39" y="10"/>
                  </a:cxn>
                  <a:cxn ang="0">
                    <a:pos x="24" y="6"/>
                  </a:cxn>
                  <a:cxn ang="0">
                    <a:pos x="21" y="6"/>
                  </a:cxn>
                  <a:cxn ang="0">
                    <a:pos x="1" y="0"/>
                  </a:cxn>
                  <a:cxn ang="0">
                    <a:pos x="1" y="4"/>
                  </a:cxn>
                </a:cxnLst>
                <a:rect l="0" t="0" r="r" b="b"/>
                <a:pathLst>
                  <a:path w="290" h="237">
                    <a:moveTo>
                      <a:pt x="1" y="4"/>
                    </a:moveTo>
                    <a:lnTo>
                      <a:pt x="0" y="7"/>
                    </a:lnTo>
                    <a:lnTo>
                      <a:pt x="15" y="13"/>
                    </a:lnTo>
                    <a:lnTo>
                      <a:pt x="39" y="17"/>
                    </a:lnTo>
                    <a:lnTo>
                      <a:pt x="55" y="22"/>
                    </a:lnTo>
                    <a:lnTo>
                      <a:pt x="103" y="236"/>
                    </a:lnTo>
                    <a:lnTo>
                      <a:pt x="210" y="237"/>
                    </a:lnTo>
                    <a:lnTo>
                      <a:pt x="230" y="236"/>
                    </a:lnTo>
                    <a:lnTo>
                      <a:pt x="249" y="237"/>
                    </a:lnTo>
                    <a:lnTo>
                      <a:pt x="265" y="236"/>
                    </a:lnTo>
                    <a:lnTo>
                      <a:pt x="277" y="237"/>
                    </a:lnTo>
                    <a:lnTo>
                      <a:pt x="285" y="236"/>
                    </a:lnTo>
                    <a:lnTo>
                      <a:pt x="288" y="237"/>
                    </a:lnTo>
                    <a:lnTo>
                      <a:pt x="289" y="234"/>
                    </a:lnTo>
                    <a:lnTo>
                      <a:pt x="290" y="230"/>
                    </a:lnTo>
                    <a:lnTo>
                      <a:pt x="285" y="229"/>
                    </a:lnTo>
                    <a:lnTo>
                      <a:pt x="277" y="230"/>
                    </a:lnTo>
                    <a:lnTo>
                      <a:pt x="265" y="229"/>
                    </a:lnTo>
                    <a:lnTo>
                      <a:pt x="249" y="230"/>
                    </a:lnTo>
                    <a:lnTo>
                      <a:pt x="230" y="229"/>
                    </a:lnTo>
                    <a:lnTo>
                      <a:pt x="210" y="230"/>
                    </a:lnTo>
                    <a:lnTo>
                      <a:pt x="109" y="232"/>
                    </a:lnTo>
                    <a:lnTo>
                      <a:pt x="60" y="15"/>
                    </a:lnTo>
                    <a:lnTo>
                      <a:pt x="39" y="10"/>
                    </a:lnTo>
                    <a:lnTo>
                      <a:pt x="24" y="6"/>
                    </a:lnTo>
                    <a:lnTo>
                      <a:pt x="21" y="6"/>
                    </a:lnTo>
                    <a:lnTo>
                      <a:pt x="1" y="0"/>
                    </a:lnTo>
                    <a:lnTo>
                      <a:pt x="1" y="4"/>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96" name="Freeform 76"/>
              <p:cNvSpPr>
                <a:spLocks noChangeAspect="1"/>
              </p:cNvSpPr>
              <p:nvPr/>
            </p:nvSpPr>
            <p:spPr bwMode="auto">
              <a:xfrm>
                <a:off x="4891" y="2504"/>
                <a:ext cx="3" cy="2"/>
              </a:xfrm>
              <a:custGeom>
                <a:avLst/>
                <a:gdLst/>
                <a:ahLst/>
                <a:cxnLst>
                  <a:cxn ang="0">
                    <a:pos x="3" y="3"/>
                  </a:cxn>
                  <a:cxn ang="0">
                    <a:pos x="6" y="4"/>
                  </a:cxn>
                  <a:cxn ang="0">
                    <a:pos x="0" y="0"/>
                  </a:cxn>
                  <a:cxn ang="0">
                    <a:pos x="4" y="0"/>
                  </a:cxn>
                  <a:cxn ang="0">
                    <a:pos x="3" y="3"/>
                  </a:cxn>
                </a:cxnLst>
                <a:rect l="0" t="0" r="r" b="b"/>
                <a:pathLst>
                  <a:path w="6" h="4">
                    <a:moveTo>
                      <a:pt x="3" y="3"/>
                    </a:moveTo>
                    <a:lnTo>
                      <a:pt x="6" y="4"/>
                    </a:lnTo>
                    <a:lnTo>
                      <a:pt x="0" y="0"/>
                    </a:lnTo>
                    <a:lnTo>
                      <a:pt x="4" y="0"/>
                    </a:lnTo>
                    <a:lnTo>
                      <a:pt x="3" y="3"/>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97" name="Freeform 77"/>
              <p:cNvSpPr>
                <a:spLocks noChangeAspect="1"/>
              </p:cNvSpPr>
              <p:nvPr/>
            </p:nvSpPr>
            <p:spPr bwMode="auto">
              <a:xfrm>
                <a:off x="4891" y="2396"/>
                <a:ext cx="27" cy="110"/>
              </a:xfrm>
              <a:custGeom>
                <a:avLst/>
                <a:gdLst/>
                <a:ahLst/>
                <a:cxnLst>
                  <a:cxn ang="0">
                    <a:pos x="6" y="220"/>
                  </a:cxn>
                  <a:cxn ang="0">
                    <a:pos x="56" y="0"/>
                  </a:cxn>
                  <a:cxn ang="0">
                    <a:pos x="52" y="0"/>
                  </a:cxn>
                  <a:cxn ang="0">
                    <a:pos x="49" y="0"/>
                  </a:cxn>
                  <a:cxn ang="0">
                    <a:pos x="0" y="216"/>
                  </a:cxn>
                  <a:cxn ang="0">
                    <a:pos x="6" y="220"/>
                  </a:cxn>
                </a:cxnLst>
                <a:rect l="0" t="0" r="r" b="b"/>
                <a:pathLst>
                  <a:path w="56" h="220">
                    <a:moveTo>
                      <a:pt x="6" y="220"/>
                    </a:moveTo>
                    <a:lnTo>
                      <a:pt x="56" y="0"/>
                    </a:lnTo>
                    <a:lnTo>
                      <a:pt x="52" y="0"/>
                    </a:lnTo>
                    <a:lnTo>
                      <a:pt x="49" y="0"/>
                    </a:lnTo>
                    <a:lnTo>
                      <a:pt x="0" y="216"/>
                    </a:lnTo>
                    <a:lnTo>
                      <a:pt x="6" y="220"/>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98" name="Freeform 78"/>
              <p:cNvSpPr>
                <a:spLocks noChangeAspect="1"/>
              </p:cNvSpPr>
              <p:nvPr/>
            </p:nvSpPr>
            <p:spPr bwMode="auto">
              <a:xfrm>
                <a:off x="4915" y="2358"/>
                <a:ext cx="93" cy="39"/>
              </a:xfrm>
              <a:custGeom>
                <a:avLst/>
                <a:gdLst/>
                <a:ahLst/>
                <a:cxnLst>
                  <a:cxn ang="0">
                    <a:pos x="3" y="77"/>
                  </a:cxn>
                  <a:cxn ang="0">
                    <a:pos x="6" y="80"/>
                  </a:cxn>
                  <a:cxn ang="0">
                    <a:pos x="7" y="79"/>
                  </a:cxn>
                  <a:cxn ang="0">
                    <a:pos x="17" y="76"/>
                  </a:cxn>
                  <a:cxn ang="0">
                    <a:pos x="37" y="72"/>
                  </a:cxn>
                  <a:cxn ang="0">
                    <a:pos x="47" y="68"/>
                  </a:cxn>
                  <a:cxn ang="0">
                    <a:pos x="63" y="63"/>
                  </a:cxn>
                  <a:cxn ang="0">
                    <a:pos x="80" y="57"/>
                  </a:cxn>
                  <a:cxn ang="0">
                    <a:pos x="98" y="50"/>
                  </a:cxn>
                  <a:cxn ang="0">
                    <a:pos x="116" y="43"/>
                  </a:cxn>
                  <a:cxn ang="0">
                    <a:pos x="133" y="35"/>
                  </a:cxn>
                  <a:cxn ang="0">
                    <a:pos x="151" y="26"/>
                  </a:cxn>
                  <a:cxn ang="0">
                    <a:pos x="161" y="20"/>
                  </a:cxn>
                  <a:cxn ang="0">
                    <a:pos x="185" y="5"/>
                  </a:cxn>
                  <a:cxn ang="0">
                    <a:pos x="184" y="3"/>
                  </a:cxn>
                  <a:cxn ang="0">
                    <a:pos x="183" y="0"/>
                  </a:cxn>
                  <a:cxn ang="0">
                    <a:pos x="175" y="6"/>
                  </a:cxn>
                  <a:cxn ang="0">
                    <a:pos x="148" y="19"/>
                  </a:cxn>
                  <a:cxn ang="0">
                    <a:pos x="131" y="28"/>
                  </a:cxn>
                  <a:cxn ang="0">
                    <a:pos x="114" y="36"/>
                  </a:cxn>
                  <a:cxn ang="0">
                    <a:pos x="95" y="43"/>
                  </a:cxn>
                  <a:cxn ang="0">
                    <a:pos x="78" y="50"/>
                  </a:cxn>
                  <a:cxn ang="0">
                    <a:pos x="61" y="56"/>
                  </a:cxn>
                  <a:cxn ang="0">
                    <a:pos x="45" y="61"/>
                  </a:cxn>
                  <a:cxn ang="0">
                    <a:pos x="25" y="67"/>
                  </a:cxn>
                  <a:cxn ang="0">
                    <a:pos x="17" y="69"/>
                  </a:cxn>
                  <a:cxn ang="0">
                    <a:pos x="2" y="74"/>
                  </a:cxn>
                  <a:cxn ang="0">
                    <a:pos x="0" y="76"/>
                  </a:cxn>
                  <a:cxn ang="0">
                    <a:pos x="0" y="77"/>
                  </a:cxn>
                  <a:cxn ang="0">
                    <a:pos x="3" y="77"/>
                  </a:cxn>
                </a:cxnLst>
                <a:rect l="0" t="0" r="r" b="b"/>
                <a:pathLst>
                  <a:path w="185" h="80">
                    <a:moveTo>
                      <a:pt x="3" y="77"/>
                    </a:moveTo>
                    <a:lnTo>
                      <a:pt x="6" y="80"/>
                    </a:lnTo>
                    <a:lnTo>
                      <a:pt x="7" y="79"/>
                    </a:lnTo>
                    <a:lnTo>
                      <a:pt x="17" y="76"/>
                    </a:lnTo>
                    <a:lnTo>
                      <a:pt x="37" y="72"/>
                    </a:lnTo>
                    <a:lnTo>
                      <a:pt x="47" y="68"/>
                    </a:lnTo>
                    <a:lnTo>
                      <a:pt x="63" y="63"/>
                    </a:lnTo>
                    <a:lnTo>
                      <a:pt x="80" y="57"/>
                    </a:lnTo>
                    <a:lnTo>
                      <a:pt x="98" y="50"/>
                    </a:lnTo>
                    <a:lnTo>
                      <a:pt x="116" y="43"/>
                    </a:lnTo>
                    <a:lnTo>
                      <a:pt x="133" y="35"/>
                    </a:lnTo>
                    <a:lnTo>
                      <a:pt x="151" y="26"/>
                    </a:lnTo>
                    <a:lnTo>
                      <a:pt x="161" y="20"/>
                    </a:lnTo>
                    <a:lnTo>
                      <a:pt x="185" y="5"/>
                    </a:lnTo>
                    <a:lnTo>
                      <a:pt x="184" y="3"/>
                    </a:lnTo>
                    <a:lnTo>
                      <a:pt x="183" y="0"/>
                    </a:lnTo>
                    <a:lnTo>
                      <a:pt x="175" y="6"/>
                    </a:lnTo>
                    <a:lnTo>
                      <a:pt x="148" y="19"/>
                    </a:lnTo>
                    <a:lnTo>
                      <a:pt x="131" y="28"/>
                    </a:lnTo>
                    <a:lnTo>
                      <a:pt x="114" y="36"/>
                    </a:lnTo>
                    <a:lnTo>
                      <a:pt x="95" y="43"/>
                    </a:lnTo>
                    <a:lnTo>
                      <a:pt x="78" y="50"/>
                    </a:lnTo>
                    <a:lnTo>
                      <a:pt x="61" y="56"/>
                    </a:lnTo>
                    <a:lnTo>
                      <a:pt x="45" y="61"/>
                    </a:lnTo>
                    <a:lnTo>
                      <a:pt x="25" y="67"/>
                    </a:lnTo>
                    <a:lnTo>
                      <a:pt x="17" y="69"/>
                    </a:lnTo>
                    <a:lnTo>
                      <a:pt x="2" y="74"/>
                    </a:lnTo>
                    <a:lnTo>
                      <a:pt x="0" y="76"/>
                    </a:lnTo>
                    <a:lnTo>
                      <a:pt x="0" y="77"/>
                    </a:lnTo>
                    <a:lnTo>
                      <a:pt x="3" y="77"/>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399" name="Freeform 79"/>
              <p:cNvSpPr>
                <a:spLocks noChangeAspect="1"/>
              </p:cNvSpPr>
              <p:nvPr/>
            </p:nvSpPr>
            <p:spPr bwMode="auto">
              <a:xfrm>
                <a:off x="5006" y="2346"/>
                <a:ext cx="168" cy="68"/>
              </a:xfrm>
              <a:custGeom>
                <a:avLst/>
                <a:gdLst/>
                <a:ahLst/>
                <a:cxnLst>
                  <a:cxn ang="0">
                    <a:pos x="1" y="26"/>
                  </a:cxn>
                  <a:cxn ang="0">
                    <a:pos x="2" y="29"/>
                  </a:cxn>
                  <a:cxn ang="0">
                    <a:pos x="19" y="19"/>
                  </a:cxn>
                  <a:cxn ang="0">
                    <a:pos x="205" y="136"/>
                  </a:cxn>
                  <a:cxn ang="0">
                    <a:pos x="214" y="127"/>
                  </a:cxn>
                  <a:cxn ang="0">
                    <a:pos x="332" y="8"/>
                  </a:cxn>
                  <a:cxn ang="0">
                    <a:pos x="335" y="7"/>
                  </a:cxn>
                  <a:cxn ang="0">
                    <a:pos x="334" y="4"/>
                  </a:cxn>
                  <a:cxn ang="0">
                    <a:pos x="332" y="0"/>
                  </a:cxn>
                  <a:cxn ang="0">
                    <a:pos x="330" y="1"/>
                  </a:cxn>
                  <a:cxn ang="0">
                    <a:pos x="209" y="122"/>
                  </a:cxn>
                  <a:cxn ang="0">
                    <a:pos x="205" y="129"/>
                  </a:cxn>
                  <a:cxn ang="0">
                    <a:pos x="17" y="12"/>
                  </a:cxn>
                  <a:cxn ang="0">
                    <a:pos x="26" y="7"/>
                  </a:cxn>
                  <a:cxn ang="0">
                    <a:pos x="0" y="23"/>
                  </a:cxn>
                  <a:cxn ang="0">
                    <a:pos x="1" y="26"/>
                  </a:cxn>
                </a:cxnLst>
                <a:rect l="0" t="0" r="r" b="b"/>
                <a:pathLst>
                  <a:path w="335" h="136">
                    <a:moveTo>
                      <a:pt x="1" y="26"/>
                    </a:moveTo>
                    <a:lnTo>
                      <a:pt x="2" y="29"/>
                    </a:lnTo>
                    <a:lnTo>
                      <a:pt x="19" y="19"/>
                    </a:lnTo>
                    <a:lnTo>
                      <a:pt x="205" y="136"/>
                    </a:lnTo>
                    <a:lnTo>
                      <a:pt x="214" y="127"/>
                    </a:lnTo>
                    <a:lnTo>
                      <a:pt x="332" y="8"/>
                    </a:lnTo>
                    <a:lnTo>
                      <a:pt x="335" y="7"/>
                    </a:lnTo>
                    <a:lnTo>
                      <a:pt x="334" y="4"/>
                    </a:lnTo>
                    <a:lnTo>
                      <a:pt x="332" y="0"/>
                    </a:lnTo>
                    <a:lnTo>
                      <a:pt x="330" y="1"/>
                    </a:lnTo>
                    <a:lnTo>
                      <a:pt x="209" y="122"/>
                    </a:lnTo>
                    <a:lnTo>
                      <a:pt x="205" y="129"/>
                    </a:lnTo>
                    <a:lnTo>
                      <a:pt x="17" y="12"/>
                    </a:lnTo>
                    <a:lnTo>
                      <a:pt x="26" y="7"/>
                    </a:lnTo>
                    <a:lnTo>
                      <a:pt x="0" y="23"/>
                    </a:lnTo>
                    <a:lnTo>
                      <a:pt x="1" y="26"/>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400" name="Freeform 80"/>
              <p:cNvSpPr>
                <a:spLocks noChangeAspect="1"/>
              </p:cNvSpPr>
              <p:nvPr/>
            </p:nvSpPr>
            <p:spPr bwMode="auto">
              <a:xfrm>
                <a:off x="5113" y="2254"/>
                <a:ext cx="62" cy="96"/>
              </a:xfrm>
              <a:custGeom>
                <a:avLst/>
                <a:gdLst/>
                <a:ahLst/>
                <a:cxnLst>
                  <a:cxn ang="0">
                    <a:pos x="122" y="191"/>
                  </a:cxn>
                  <a:cxn ang="0">
                    <a:pos x="124" y="190"/>
                  </a:cxn>
                  <a:cxn ang="0">
                    <a:pos x="7" y="1"/>
                  </a:cxn>
                  <a:cxn ang="0">
                    <a:pos x="7" y="0"/>
                  </a:cxn>
                  <a:cxn ang="0">
                    <a:pos x="3" y="0"/>
                  </a:cxn>
                  <a:cxn ang="0">
                    <a:pos x="0" y="0"/>
                  </a:cxn>
                  <a:cxn ang="0">
                    <a:pos x="0" y="1"/>
                  </a:cxn>
                  <a:cxn ang="0">
                    <a:pos x="1" y="2"/>
                  </a:cxn>
                  <a:cxn ang="0">
                    <a:pos x="118" y="189"/>
                  </a:cxn>
                  <a:cxn ang="0">
                    <a:pos x="121" y="188"/>
                  </a:cxn>
                  <a:cxn ang="0">
                    <a:pos x="122" y="191"/>
                  </a:cxn>
                </a:cxnLst>
                <a:rect l="0" t="0" r="r" b="b"/>
                <a:pathLst>
                  <a:path w="124" h="191">
                    <a:moveTo>
                      <a:pt x="122" y="191"/>
                    </a:moveTo>
                    <a:lnTo>
                      <a:pt x="124" y="190"/>
                    </a:lnTo>
                    <a:lnTo>
                      <a:pt x="7" y="1"/>
                    </a:lnTo>
                    <a:lnTo>
                      <a:pt x="7" y="0"/>
                    </a:lnTo>
                    <a:lnTo>
                      <a:pt x="3" y="0"/>
                    </a:lnTo>
                    <a:lnTo>
                      <a:pt x="0" y="0"/>
                    </a:lnTo>
                    <a:lnTo>
                      <a:pt x="0" y="1"/>
                    </a:lnTo>
                    <a:lnTo>
                      <a:pt x="1" y="2"/>
                    </a:lnTo>
                    <a:lnTo>
                      <a:pt x="118" y="189"/>
                    </a:lnTo>
                    <a:lnTo>
                      <a:pt x="121" y="188"/>
                    </a:lnTo>
                    <a:lnTo>
                      <a:pt x="122" y="191"/>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401" name="Freeform 81"/>
              <p:cNvSpPr>
                <a:spLocks noChangeAspect="1"/>
              </p:cNvSpPr>
              <p:nvPr/>
            </p:nvSpPr>
            <p:spPr bwMode="auto">
              <a:xfrm>
                <a:off x="5113" y="2233"/>
                <a:ext cx="15" cy="22"/>
              </a:xfrm>
              <a:custGeom>
                <a:avLst/>
                <a:gdLst/>
                <a:ahLst/>
                <a:cxnLst>
                  <a:cxn ang="0">
                    <a:pos x="3" y="43"/>
                  </a:cxn>
                  <a:cxn ang="0">
                    <a:pos x="7" y="44"/>
                  </a:cxn>
                  <a:cxn ang="0">
                    <a:pos x="27" y="6"/>
                  </a:cxn>
                  <a:cxn ang="0">
                    <a:pos x="30" y="3"/>
                  </a:cxn>
                  <a:cxn ang="0">
                    <a:pos x="27" y="2"/>
                  </a:cxn>
                  <a:cxn ang="0">
                    <a:pos x="25" y="0"/>
                  </a:cxn>
                  <a:cxn ang="0">
                    <a:pos x="4" y="34"/>
                  </a:cxn>
                  <a:cxn ang="0">
                    <a:pos x="0" y="42"/>
                  </a:cxn>
                  <a:cxn ang="0">
                    <a:pos x="0" y="43"/>
                  </a:cxn>
                  <a:cxn ang="0">
                    <a:pos x="0" y="43"/>
                  </a:cxn>
                  <a:cxn ang="0">
                    <a:pos x="3" y="43"/>
                  </a:cxn>
                </a:cxnLst>
                <a:rect l="0" t="0" r="r" b="b"/>
                <a:pathLst>
                  <a:path w="30" h="44">
                    <a:moveTo>
                      <a:pt x="3" y="43"/>
                    </a:moveTo>
                    <a:lnTo>
                      <a:pt x="7" y="44"/>
                    </a:lnTo>
                    <a:lnTo>
                      <a:pt x="27" y="6"/>
                    </a:lnTo>
                    <a:lnTo>
                      <a:pt x="30" y="3"/>
                    </a:lnTo>
                    <a:lnTo>
                      <a:pt x="27" y="2"/>
                    </a:lnTo>
                    <a:lnTo>
                      <a:pt x="25" y="0"/>
                    </a:lnTo>
                    <a:lnTo>
                      <a:pt x="4" y="34"/>
                    </a:lnTo>
                    <a:lnTo>
                      <a:pt x="0" y="42"/>
                    </a:lnTo>
                    <a:lnTo>
                      <a:pt x="0" y="43"/>
                    </a:lnTo>
                    <a:lnTo>
                      <a:pt x="0" y="43"/>
                    </a:lnTo>
                    <a:lnTo>
                      <a:pt x="3" y="43"/>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402" name="Freeform 82"/>
              <p:cNvSpPr>
                <a:spLocks noChangeAspect="1"/>
              </p:cNvSpPr>
              <p:nvPr/>
            </p:nvSpPr>
            <p:spPr bwMode="auto">
              <a:xfrm>
                <a:off x="5125" y="2154"/>
                <a:ext cx="31" cy="80"/>
              </a:xfrm>
              <a:custGeom>
                <a:avLst/>
                <a:gdLst/>
                <a:ahLst/>
                <a:cxnLst>
                  <a:cxn ang="0">
                    <a:pos x="6" y="159"/>
                  </a:cxn>
                  <a:cxn ang="0">
                    <a:pos x="34" y="113"/>
                  </a:cxn>
                  <a:cxn ang="0">
                    <a:pos x="17" y="142"/>
                  </a:cxn>
                  <a:cxn ang="0">
                    <a:pos x="25" y="127"/>
                  </a:cxn>
                  <a:cxn ang="0">
                    <a:pos x="32" y="113"/>
                  </a:cxn>
                  <a:cxn ang="0">
                    <a:pos x="38" y="100"/>
                  </a:cxn>
                  <a:cxn ang="0">
                    <a:pos x="43" y="90"/>
                  </a:cxn>
                  <a:cxn ang="0">
                    <a:pos x="45" y="78"/>
                  </a:cxn>
                  <a:cxn ang="0">
                    <a:pos x="51" y="61"/>
                  </a:cxn>
                  <a:cxn ang="0">
                    <a:pos x="54" y="41"/>
                  </a:cxn>
                  <a:cxn ang="0">
                    <a:pos x="57" y="23"/>
                  </a:cxn>
                  <a:cxn ang="0">
                    <a:pos x="62" y="1"/>
                  </a:cxn>
                  <a:cxn ang="0">
                    <a:pos x="62" y="1"/>
                  </a:cxn>
                  <a:cxn ang="0">
                    <a:pos x="62" y="0"/>
                  </a:cxn>
                  <a:cxn ang="0">
                    <a:pos x="59" y="0"/>
                  </a:cxn>
                  <a:cxn ang="0">
                    <a:pos x="55" y="0"/>
                  </a:cxn>
                  <a:cxn ang="0">
                    <a:pos x="55" y="1"/>
                  </a:cxn>
                  <a:cxn ang="0">
                    <a:pos x="51" y="23"/>
                  </a:cxn>
                  <a:cxn ang="0">
                    <a:pos x="47" y="41"/>
                  </a:cxn>
                  <a:cxn ang="0">
                    <a:pos x="44" y="54"/>
                  </a:cxn>
                  <a:cxn ang="0">
                    <a:pos x="40" y="67"/>
                  </a:cxn>
                  <a:cxn ang="0">
                    <a:pos x="36" y="83"/>
                  </a:cxn>
                  <a:cxn ang="0">
                    <a:pos x="31" y="98"/>
                  </a:cxn>
                  <a:cxn ang="0">
                    <a:pos x="25" y="110"/>
                  </a:cxn>
                  <a:cxn ang="0">
                    <a:pos x="18" y="124"/>
                  </a:cxn>
                  <a:cxn ang="0">
                    <a:pos x="10" y="139"/>
                  </a:cxn>
                  <a:cxn ang="0">
                    <a:pos x="0" y="156"/>
                  </a:cxn>
                  <a:cxn ang="0">
                    <a:pos x="3" y="158"/>
                  </a:cxn>
                  <a:cxn ang="0">
                    <a:pos x="6" y="159"/>
                  </a:cxn>
                </a:cxnLst>
                <a:rect l="0" t="0" r="r" b="b"/>
                <a:pathLst>
                  <a:path w="62" h="159">
                    <a:moveTo>
                      <a:pt x="6" y="159"/>
                    </a:moveTo>
                    <a:lnTo>
                      <a:pt x="34" y="113"/>
                    </a:lnTo>
                    <a:lnTo>
                      <a:pt x="17" y="142"/>
                    </a:lnTo>
                    <a:lnTo>
                      <a:pt x="25" y="127"/>
                    </a:lnTo>
                    <a:lnTo>
                      <a:pt x="32" y="113"/>
                    </a:lnTo>
                    <a:lnTo>
                      <a:pt x="38" y="100"/>
                    </a:lnTo>
                    <a:lnTo>
                      <a:pt x="43" y="90"/>
                    </a:lnTo>
                    <a:lnTo>
                      <a:pt x="45" y="78"/>
                    </a:lnTo>
                    <a:lnTo>
                      <a:pt x="51" y="61"/>
                    </a:lnTo>
                    <a:lnTo>
                      <a:pt x="54" y="41"/>
                    </a:lnTo>
                    <a:lnTo>
                      <a:pt x="57" y="23"/>
                    </a:lnTo>
                    <a:lnTo>
                      <a:pt x="62" y="1"/>
                    </a:lnTo>
                    <a:lnTo>
                      <a:pt x="62" y="1"/>
                    </a:lnTo>
                    <a:lnTo>
                      <a:pt x="62" y="0"/>
                    </a:lnTo>
                    <a:lnTo>
                      <a:pt x="59" y="0"/>
                    </a:lnTo>
                    <a:lnTo>
                      <a:pt x="55" y="0"/>
                    </a:lnTo>
                    <a:lnTo>
                      <a:pt x="55" y="1"/>
                    </a:lnTo>
                    <a:lnTo>
                      <a:pt x="51" y="23"/>
                    </a:lnTo>
                    <a:lnTo>
                      <a:pt x="47" y="41"/>
                    </a:lnTo>
                    <a:lnTo>
                      <a:pt x="44" y="54"/>
                    </a:lnTo>
                    <a:lnTo>
                      <a:pt x="40" y="67"/>
                    </a:lnTo>
                    <a:lnTo>
                      <a:pt x="36" y="83"/>
                    </a:lnTo>
                    <a:lnTo>
                      <a:pt x="31" y="98"/>
                    </a:lnTo>
                    <a:lnTo>
                      <a:pt x="25" y="110"/>
                    </a:lnTo>
                    <a:lnTo>
                      <a:pt x="18" y="124"/>
                    </a:lnTo>
                    <a:lnTo>
                      <a:pt x="10" y="139"/>
                    </a:lnTo>
                    <a:lnTo>
                      <a:pt x="0" y="156"/>
                    </a:lnTo>
                    <a:lnTo>
                      <a:pt x="3" y="158"/>
                    </a:lnTo>
                    <a:lnTo>
                      <a:pt x="6" y="159"/>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403" name="Freeform 83"/>
              <p:cNvSpPr>
                <a:spLocks noChangeAspect="1"/>
              </p:cNvSpPr>
              <p:nvPr/>
            </p:nvSpPr>
            <p:spPr bwMode="auto">
              <a:xfrm>
                <a:off x="5153" y="2039"/>
                <a:ext cx="111" cy="117"/>
              </a:xfrm>
              <a:custGeom>
                <a:avLst/>
                <a:gdLst/>
                <a:ahLst/>
                <a:cxnLst>
                  <a:cxn ang="0">
                    <a:pos x="4" y="232"/>
                  </a:cxn>
                  <a:cxn ang="0">
                    <a:pos x="4" y="235"/>
                  </a:cxn>
                  <a:cxn ang="0">
                    <a:pos x="221" y="187"/>
                  </a:cxn>
                  <a:cxn ang="0">
                    <a:pos x="222" y="81"/>
                  </a:cxn>
                  <a:cxn ang="0">
                    <a:pos x="221" y="60"/>
                  </a:cxn>
                  <a:cxn ang="0">
                    <a:pos x="222" y="42"/>
                  </a:cxn>
                  <a:cxn ang="0">
                    <a:pos x="221" y="26"/>
                  </a:cxn>
                  <a:cxn ang="0">
                    <a:pos x="222" y="13"/>
                  </a:cxn>
                  <a:cxn ang="0">
                    <a:pos x="221" y="5"/>
                  </a:cxn>
                  <a:cxn ang="0">
                    <a:pos x="222" y="3"/>
                  </a:cxn>
                  <a:cxn ang="0">
                    <a:pos x="219" y="2"/>
                  </a:cxn>
                  <a:cxn ang="0">
                    <a:pos x="215" y="0"/>
                  </a:cxn>
                  <a:cxn ang="0">
                    <a:pos x="214" y="5"/>
                  </a:cxn>
                  <a:cxn ang="0">
                    <a:pos x="215" y="13"/>
                  </a:cxn>
                  <a:cxn ang="0">
                    <a:pos x="214" y="26"/>
                  </a:cxn>
                  <a:cxn ang="0">
                    <a:pos x="215" y="42"/>
                  </a:cxn>
                  <a:cxn ang="0">
                    <a:pos x="214" y="60"/>
                  </a:cxn>
                  <a:cxn ang="0">
                    <a:pos x="215" y="81"/>
                  </a:cxn>
                  <a:cxn ang="0">
                    <a:pos x="217" y="180"/>
                  </a:cxn>
                  <a:cxn ang="0">
                    <a:pos x="4" y="228"/>
                  </a:cxn>
                  <a:cxn ang="0">
                    <a:pos x="0" y="232"/>
                  </a:cxn>
                  <a:cxn ang="0">
                    <a:pos x="0" y="232"/>
                  </a:cxn>
                  <a:cxn ang="0">
                    <a:pos x="4" y="232"/>
                  </a:cxn>
                </a:cxnLst>
                <a:rect l="0" t="0" r="r" b="b"/>
                <a:pathLst>
                  <a:path w="222" h="235">
                    <a:moveTo>
                      <a:pt x="4" y="232"/>
                    </a:moveTo>
                    <a:lnTo>
                      <a:pt x="4" y="235"/>
                    </a:lnTo>
                    <a:lnTo>
                      <a:pt x="221" y="187"/>
                    </a:lnTo>
                    <a:lnTo>
                      <a:pt x="222" y="81"/>
                    </a:lnTo>
                    <a:lnTo>
                      <a:pt x="221" y="60"/>
                    </a:lnTo>
                    <a:lnTo>
                      <a:pt x="222" y="42"/>
                    </a:lnTo>
                    <a:lnTo>
                      <a:pt x="221" y="26"/>
                    </a:lnTo>
                    <a:lnTo>
                      <a:pt x="222" y="13"/>
                    </a:lnTo>
                    <a:lnTo>
                      <a:pt x="221" y="5"/>
                    </a:lnTo>
                    <a:lnTo>
                      <a:pt x="222" y="3"/>
                    </a:lnTo>
                    <a:lnTo>
                      <a:pt x="219" y="2"/>
                    </a:lnTo>
                    <a:lnTo>
                      <a:pt x="215" y="0"/>
                    </a:lnTo>
                    <a:lnTo>
                      <a:pt x="214" y="5"/>
                    </a:lnTo>
                    <a:lnTo>
                      <a:pt x="215" y="13"/>
                    </a:lnTo>
                    <a:lnTo>
                      <a:pt x="214" y="26"/>
                    </a:lnTo>
                    <a:lnTo>
                      <a:pt x="215" y="42"/>
                    </a:lnTo>
                    <a:lnTo>
                      <a:pt x="214" y="60"/>
                    </a:lnTo>
                    <a:lnTo>
                      <a:pt x="215" y="81"/>
                    </a:lnTo>
                    <a:lnTo>
                      <a:pt x="217" y="180"/>
                    </a:lnTo>
                    <a:lnTo>
                      <a:pt x="4" y="228"/>
                    </a:lnTo>
                    <a:lnTo>
                      <a:pt x="0" y="232"/>
                    </a:lnTo>
                    <a:lnTo>
                      <a:pt x="0" y="232"/>
                    </a:lnTo>
                    <a:lnTo>
                      <a:pt x="4" y="232"/>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404" name="Freeform 84"/>
              <p:cNvSpPr>
                <a:spLocks noChangeAspect="1"/>
              </p:cNvSpPr>
              <p:nvPr/>
            </p:nvSpPr>
            <p:spPr bwMode="auto">
              <a:xfrm>
                <a:off x="5262" y="2038"/>
                <a:ext cx="2" cy="3"/>
              </a:xfrm>
              <a:custGeom>
                <a:avLst/>
                <a:gdLst/>
                <a:ahLst/>
                <a:cxnLst>
                  <a:cxn ang="0">
                    <a:pos x="3" y="4"/>
                  </a:cxn>
                  <a:cxn ang="0">
                    <a:pos x="4" y="0"/>
                  </a:cxn>
                  <a:cxn ang="0">
                    <a:pos x="0" y="6"/>
                  </a:cxn>
                  <a:cxn ang="0">
                    <a:pos x="0" y="3"/>
                  </a:cxn>
                  <a:cxn ang="0">
                    <a:pos x="3" y="4"/>
                  </a:cxn>
                </a:cxnLst>
                <a:rect l="0" t="0" r="r" b="b"/>
                <a:pathLst>
                  <a:path w="4" h="6">
                    <a:moveTo>
                      <a:pt x="3" y="4"/>
                    </a:moveTo>
                    <a:lnTo>
                      <a:pt x="4" y="0"/>
                    </a:lnTo>
                    <a:lnTo>
                      <a:pt x="0" y="6"/>
                    </a:lnTo>
                    <a:lnTo>
                      <a:pt x="0" y="3"/>
                    </a:lnTo>
                    <a:lnTo>
                      <a:pt x="3" y="4"/>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405" name="Freeform 85"/>
              <p:cNvSpPr>
                <a:spLocks noChangeAspect="1"/>
              </p:cNvSpPr>
              <p:nvPr/>
            </p:nvSpPr>
            <p:spPr bwMode="auto">
              <a:xfrm>
                <a:off x="5154" y="2013"/>
                <a:ext cx="110" cy="28"/>
              </a:xfrm>
              <a:custGeom>
                <a:avLst/>
                <a:gdLst/>
                <a:ahLst/>
                <a:cxnLst>
                  <a:cxn ang="0">
                    <a:pos x="219" y="50"/>
                  </a:cxn>
                  <a:cxn ang="0">
                    <a:pos x="0" y="0"/>
                  </a:cxn>
                  <a:cxn ang="0">
                    <a:pos x="0" y="3"/>
                  </a:cxn>
                  <a:cxn ang="0">
                    <a:pos x="0" y="7"/>
                  </a:cxn>
                  <a:cxn ang="0">
                    <a:pos x="215" y="56"/>
                  </a:cxn>
                  <a:cxn ang="0">
                    <a:pos x="219" y="50"/>
                  </a:cxn>
                </a:cxnLst>
                <a:rect l="0" t="0" r="r" b="b"/>
                <a:pathLst>
                  <a:path w="219" h="56">
                    <a:moveTo>
                      <a:pt x="219" y="50"/>
                    </a:moveTo>
                    <a:lnTo>
                      <a:pt x="0" y="0"/>
                    </a:lnTo>
                    <a:lnTo>
                      <a:pt x="0" y="3"/>
                    </a:lnTo>
                    <a:lnTo>
                      <a:pt x="0" y="7"/>
                    </a:lnTo>
                    <a:lnTo>
                      <a:pt x="215" y="56"/>
                    </a:lnTo>
                    <a:lnTo>
                      <a:pt x="219" y="50"/>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406" name="Freeform 86"/>
              <p:cNvSpPr>
                <a:spLocks noChangeAspect="1"/>
              </p:cNvSpPr>
              <p:nvPr/>
            </p:nvSpPr>
            <p:spPr bwMode="auto">
              <a:xfrm>
                <a:off x="5116" y="1924"/>
                <a:ext cx="39" cy="92"/>
              </a:xfrm>
              <a:custGeom>
                <a:avLst/>
                <a:gdLst/>
                <a:ahLst/>
                <a:cxnLst>
                  <a:cxn ang="0">
                    <a:pos x="77" y="182"/>
                  </a:cxn>
                  <a:cxn ang="0">
                    <a:pos x="79" y="180"/>
                  </a:cxn>
                  <a:cxn ang="0">
                    <a:pos x="78" y="179"/>
                  </a:cxn>
                  <a:cxn ang="0">
                    <a:pos x="75" y="168"/>
                  </a:cxn>
                  <a:cxn ang="0">
                    <a:pos x="71" y="149"/>
                  </a:cxn>
                  <a:cxn ang="0">
                    <a:pos x="67" y="138"/>
                  </a:cxn>
                  <a:cxn ang="0">
                    <a:pos x="62" y="122"/>
                  </a:cxn>
                  <a:cxn ang="0">
                    <a:pos x="56" y="105"/>
                  </a:cxn>
                  <a:cxn ang="0">
                    <a:pos x="49" y="88"/>
                  </a:cxn>
                  <a:cxn ang="0">
                    <a:pos x="42" y="69"/>
                  </a:cxn>
                  <a:cxn ang="0">
                    <a:pos x="34" y="52"/>
                  </a:cxn>
                  <a:cxn ang="0">
                    <a:pos x="25" y="35"/>
                  </a:cxn>
                  <a:cxn ang="0">
                    <a:pos x="19" y="24"/>
                  </a:cxn>
                  <a:cxn ang="0">
                    <a:pos x="4" y="0"/>
                  </a:cxn>
                  <a:cxn ang="0">
                    <a:pos x="2" y="1"/>
                  </a:cxn>
                  <a:cxn ang="0">
                    <a:pos x="0" y="2"/>
                  </a:cxn>
                  <a:cxn ang="0">
                    <a:pos x="5" y="10"/>
                  </a:cxn>
                  <a:cxn ang="0">
                    <a:pos x="18" y="37"/>
                  </a:cxn>
                  <a:cxn ang="0">
                    <a:pos x="27" y="54"/>
                  </a:cxn>
                  <a:cxn ang="0">
                    <a:pos x="35" y="72"/>
                  </a:cxn>
                  <a:cxn ang="0">
                    <a:pos x="42" y="90"/>
                  </a:cxn>
                  <a:cxn ang="0">
                    <a:pos x="49" y="107"/>
                  </a:cxn>
                  <a:cxn ang="0">
                    <a:pos x="55" y="124"/>
                  </a:cxn>
                  <a:cxn ang="0">
                    <a:pos x="61" y="141"/>
                  </a:cxn>
                  <a:cxn ang="0">
                    <a:pos x="66" y="160"/>
                  </a:cxn>
                  <a:cxn ang="0">
                    <a:pos x="69" y="168"/>
                  </a:cxn>
                  <a:cxn ang="0">
                    <a:pos x="73" y="183"/>
                  </a:cxn>
                  <a:cxn ang="0">
                    <a:pos x="75" y="186"/>
                  </a:cxn>
                  <a:cxn ang="0">
                    <a:pos x="77" y="186"/>
                  </a:cxn>
                  <a:cxn ang="0">
                    <a:pos x="77" y="182"/>
                  </a:cxn>
                </a:cxnLst>
                <a:rect l="0" t="0" r="r" b="b"/>
                <a:pathLst>
                  <a:path w="79" h="186">
                    <a:moveTo>
                      <a:pt x="77" y="182"/>
                    </a:moveTo>
                    <a:lnTo>
                      <a:pt x="79" y="180"/>
                    </a:lnTo>
                    <a:lnTo>
                      <a:pt x="78" y="179"/>
                    </a:lnTo>
                    <a:lnTo>
                      <a:pt x="75" y="168"/>
                    </a:lnTo>
                    <a:lnTo>
                      <a:pt x="71" y="149"/>
                    </a:lnTo>
                    <a:lnTo>
                      <a:pt x="67" y="138"/>
                    </a:lnTo>
                    <a:lnTo>
                      <a:pt x="62" y="122"/>
                    </a:lnTo>
                    <a:lnTo>
                      <a:pt x="56" y="105"/>
                    </a:lnTo>
                    <a:lnTo>
                      <a:pt x="49" y="88"/>
                    </a:lnTo>
                    <a:lnTo>
                      <a:pt x="42" y="69"/>
                    </a:lnTo>
                    <a:lnTo>
                      <a:pt x="34" y="52"/>
                    </a:lnTo>
                    <a:lnTo>
                      <a:pt x="25" y="35"/>
                    </a:lnTo>
                    <a:lnTo>
                      <a:pt x="19" y="24"/>
                    </a:lnTo>
                    <a:lnTo>
                      <a:pt x="4" y="0"/>
                    </a:lnTo>
                    <a:lnTo>
                      <a:pt x="2" y="1"/>
                    </a:lnTo>
                    <a:lnTo>
                      <a:pt x="0" y="2"/>
                    </a:lnTo>
                    <a:lnTo>
                      <a:pt x="5" y="10"/>
                    </a:lnTo>
                    <a:lnTo>
                      <a:pt x="18" y="37"/>
                    </a:lnTo>
                    <a:lnTo>
                      <a:pt x="27" y="54"/>
                    </a:lnTo>
                    <a:lnTo>
                      <a:pt x="35" y="72"/>
                    </a:lnTo>
                    <a:lnTo>
                      <a:pt x="42" y="90"/>
                    </a:lnTo>
                    <a:lnTo>
                      <a:pt x="49" y="107"/>
                    </a:lnTo>
                    <a:lnTo>
                      <a:pt x="55" y="124"/>
                    </a:lnTo>
                    <a:lnTo>
                      <a:pt x="61" y="141"/>
                    </a:lnTo>
                    <a:lnTo>
                      <a:pt x="66" y="160"/>
                    </a:lnTo>
                    <a:lnTo>
                      <a:pt x="69" y="168"/>
                    </a:lnTo>
                    <a:lnTo>
                      <a:pt x="73" y="183"/>
                    </a:lnTo>
                    <a:lnTo>
                      <a:pt x="75" y="186"/>
                    </a:lnTo>
                    <a:lnTo>
                      <a:pt x="77" y="186"/>
                    </a:lnTo>
                    <a:lnTo>
                      <a:pt x="77" y="182"/>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407" name="Freeform 87"/>
              <p:cNvSpPr>
                <a:spLocks noChangeAspect="1"/>
              </p:cNvSpPr>
              <p:nvPr/>
            </p:nvSpPr>
            <p:spPr bwMode="auto">
              <a:xfrm>
                <a:off x="5104" y="1757"/>
                <a:ext cx="68" cy="168"/>
              </a:xfrm>
              <a:custGeom>
                <a:avLst/>
                <a:gdLst/>
                <a:ahLst/>
                <a:cxnLst>
                  <a:cxn ang="0">
                    <a:pos x="26" y="334"/>
                  </a:cxn>
                  <a:cxn ang="0">
                    <a:pos x="29" y="333"/>
                  </a:cxn>
                  <a:cxn ang="0">
                    <a:pos x="19" y="316"/>
                  </a:cxn>
                  <a:cxn ang="0">
                    <a:pos x="136" y="130"/>
                  </a:cxn>
                  <a:cxn ang="0">
                    <a:pos x="127" y="121"/>
                  </a:cxn>
                  <a:cxn ang="0">
                    <a:pos x="9" y="3"/>
                  </a:cxn>
                  <a:cxn ang="0">
                    <a:pos x="7" y="0"/>
                  </a:cxn>
                  <a:cxn ang="0">
                    <a:pos x="4" y="2"/>
                  </a:cxn>
                  <a:cxn ang="0">
                    <a:pos x="0" y="3"/>
                  </a:cxn>
                  <a:cxn ang="0">
                    <a:pos x="2" y="5"/>
                  </a:cxn>
                  <a:cxn ang="0">
                    <a:pos x="122" y="126"/>
                  </a:cxn>
                  <a:cxn ang="0">
                    <a:pos x="129" y="130"/>
                  </a:cxn>
                  <a:cxn ang="0">
                    <a:pos x="12" y="318"/>
                  </a:cxn>
                  <a:cxn ang="0">
                    <a:pos x="7" y="309"/>
                  </a:cxn>
                  <a:cxn ang="0">
                    <a:pos x="24" y="335"/>
                  </a:cxn>
                  <a:cxn ang="0">
                    <a:pos x="26" y="334"/>
                  </a:cxn>
                </a:cxnLst>
                <a:rect l="0" t="0" r="r" b="b"/>
                <a:pathLst>
                  <a:path w="136" h="335">
                    <a:moveTo>
                      <a:pt x="26" y="334"/>
                    </a:moveTo>
                    <a:lnTo>
                      <a:pt x="29" y="333"/>
                    </a:lnTo>
                    <a:lnTo>
                      <a:pt x="19" y="316"/>
                    </a:lnTo>
                    <a:lnTo>
                      <a:pt x="136" y="130"/>
                    </a:lnTo>
                    <a:lnTo>
                      <a:pt x="127" y="121"/>
                    </a:lnTo>
                    <a:lnTo>
                      <a:pt x="9" y="3"/>
                    </a:lnTo>
                    <a:lnTo>
                      <a:pt x="7" y="0"/>
                    </a:lnTo>
                    <a:lnTo>
                      <a:pt x="4" y="2"/>
                    </a:lnTo>
                    <a:lnTo>
                      <a:pt x="0" y="3"/>
                    </a:lnTo>
                    <a:lnTo>
                      <a:pt x="2" y="5"/>
                    </a:lnTo>
                    <a:lnTo>
                      <a:pt x="122" y="126"/>
                    </a:lnTo>
                    <a:lnTo>
                      <a:pt x="129" y="130"/>
                    </a:lnTo>
                    <a:lnTo>
                      <a:pt x="12" y="318"/>
                    </a:lnTo>
                    <a:lnTo>
                      <a:pt x="7" y="309"/>
                    </a:lnTo>
                    <a:lnTo>
                      <a:pt x="24" y="335"/>
                    </a:lnTo>
                    <a:lnTo>
                      <a:pt x="26" y="334"/>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408" name="Freeform 88"/>
              <p:cNvSpPr>
                <a:spLocks noChangeAspect="1"/>
              </p:cNvSpPr>
              <p:nvPr/>
            </p:nvSpPr>
            <p:spPr bwMode="auto">
              <a:xfrm>
                <a:off x="5012" y="1756"/>
                <a:ext cx="96" cy="62"/>
              </a:xfrm>
              <a:custGeom>
                <a:avLst/>
                <a:gdLst/>
                <a:ahLst/>
                <a:cxnLst>
                  <a:cxn ang="0">
                    <a:pos x="191" y="2"/>
                  </a:cxn>
                  <a:cxn ang="0">
                    <a:pos x="190" y="0"/>
                  </a:cxn>
                  <a:cxn ang="0">
                    <a:pos x="1" y="118"/>
                  </a:cxn>
                  <a:cxn ang="0">
                    <a:pos x="0" y="118"/>
                  </a:cxn>
                  <a:cxn ang="0">
                    <a:pos x="0" y="121"/>
                  </a:cxn>
                  <a:cxn ang="0">
                    <a:pos x="0" y="124"/>
                  </a:cxn>
                  <a:cxn ang="0">
                    <a:pos x="1" y="124"/>
                  </a:cxn>
                  <a:cxn ang="0">
                    <a:pos x="3" y="123"/>
                  </a:cxn>
                  <a:cxn ang="0">
                    <a:pos x="189" y="6"/>
                  </a:cxn>
                  <a:cxn ang="0">
                    <a:pos x="188" y="4"/>
                  </a:cxn>
                  <a:cxn ang="0">
                    <a:pos x="191" y="2"/>
                  </a:cxn>
                </a:cxnLst>
                <a:rect l="0" t="0" r="r" b="b"/>
                <a:pathLst>
                  <a:path w="191" h="124">
                    <a:moveTo>
                      <a:pt x="191" y="2"/>
                    </a:moveTo>
                    <a:lnTo>
                      <a:pt x="190" y="0"/>
                    </a:lnTo>
                    <a:lnTo>
                      <a:pt x="1" y="118"/>
                    </a:lnTo>
                    <a:lnTo>
                      <a:pt x="0" y="118"/>
                    </a:lnTo>
                    <a:lnTo>
                      <a:pt x="0" y="121"/>
                    </a:lnTo>
                    <a:lnTo>
                      <a:pt x="0" y="124"/>
                    </a:lnTo>
                    <a:lnTo>
                      <a:pt x="1" y="124"/>
                    </a:lnTo>
                    <a:lnTo>
                      <a:pt x="3" y="123"/>
                    </a:lnTo>
                    <a:lnTo>
                      <a:pt x="189" y="6"/>
                    </a:lnTo>
                    <a:lnTo>
                      <a:pt x="188" y="4"/>
                    </a:lnTo>
                    <a:lnTo>
                      <a:pt x="191" y="2"/>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409" name="Freeform 89"/>
              <p:cNvSpPr>
                <a:spLocks noChangeAspect="1"/>
              </p:cNvSpPr>
              <p:nvPr/>
            </p:nvSpPr>
            <p:spPr bwMode="auto">
              <a:xfrm>
                <a:off x="4913" y="1775"/>
                <a:ext cx="100" cy="43"/>
              </a:xfrm>
              <a:custGeom>
                <a:avLst/>
                <a:gdLst/>
                <a:ahLst/>
                <a:cxnLst>
                  <a:cxn ang="0">
                    <a:pos x="199" y="83"/>
                  </a:cxn>
                  <a:cxn ang="0">
                    <a:pos x="200" y="80"/>
                  </a:cxn>
                  <a:cxn ang="0">
                    <a:pos x="176" y="67"/>
                  </a:cxn>
                  <a:cxn ang="0">
                    <a:pos x="157" y="55"/>
                  </a:cxn>
                  <a:cxn ang="0">
                    <a:pos x="139" y="45"/>
                  </a:cxn>
                  <a:cxn ang="0">
                    <a:pos x="125" y="37"/>
                  </a:cxn>
                  <a:cxn ang="0">
                    <a:pos x="111" y="30"/>
                  </a:cxn>
                  <a:cxn ang="0">
                    <a:pos x="98" y="24"/>
                  </a:cxn>
                  <a:cxn ang="0">
                    <a:pos x="89" y="21"/>
                  </a:cxn>
                  <a:cxn ang="0">
                    <a:pos x="77" y="17"/>
                  </a:cxn>
                  <a:cxn ang="0">
                    <a:pos x="60" y="12"/>
                  </a:cxn>
                  <a:cxn ang="0">
                    <a:pos x="42" y="8"/>
                  </a:cxn>
                  <a:cxn ang="0">
                    <a:pos x="23" y="5"/>
                  </a:cxn>
                  <a:cxn ang="0">
                    <a:pos x="1" y="0"/>
                  </a:cxn>
                  <a:cxn ang="0">
                    <a:pos x="1" y="0"/>
                  </a:cxn>
                  <a:cxn ang="0">
                    <a:pos x="0" y="0"/>
                  </a:cxn>
                  <a:cxn ang="0">
                    <a:pos x="0" y="4"/>
                  </a:cxn>
                  <a:cxn ang="0">
                    <a:pos x="0" y="7"/>
                  </a:cxn>
                  <a:cxn ang="0">
                    <a:pos x="1" y="7"/>
                  </a:cxn>
                  <a:cxn ang="0">
                    <a:pos x="23" y="12"/>
                  </a:cxn>
                  <a:cxn ang="0">
                    <a:pos x="42" y="15"/>
                  </a:cxn>
                  <a:cxn ang="0">
                    <a:pos x="55" y="18"/>
                  </a:cxn>
                  <a:cxn ang="0">
                    <a:pos x="66" y="22"/>
                  </a:cxn>
                  <a:cxn ang="0">
                    <a:pos x="80" y="25"/>
                  </a:cxn>
                  <a:cxn ang="0">
                    <a:pos x="96" y="31"/>
                  </a:cxn>
                  <a:cxn ang="0">
                    <a:pos x="108" y="37"/>
                  </a:cxn>
                  <a:cxn ang="0">
                    <a:pos x="122" y="44"/>
                  </a:cxn>
                  <a:cxn ang="0">
                    <a:pos x="137" y="52"/>
                  </a:cxn>
                  <a:cxn ang="0">
                    <a:pos x="154" y="62"/>
                  </a:cxn>
                  <a:cxn ang="0">
                    <a:pos x="174" y="74"/>
                  </a:cxn>
                  <a:cxn ang="0">
                    <a:pos x="198" y="86"/>
                  </a:cxn>
                  <a:cxn ang="0">
                    <a:pos x="199" y="86"/>
                  </a:cxn>
                  <a:cxn ang="0">
                    <a:pos x="199" y="86"/>
                  </a:cxn>
                  <a:cxn ang="0">
                    <a:pos x="199" y="83"/>
                  </a:cxn>
                </a:cxnLst>
                <a:rect l="0" t="0" r="r" b="b"/>
                <a:pathLst>
                  <a:path w="200" h="86">
                    <a:moveTo>
                      <a:pt x="199" y="83"/>
                    </a:moveTo>
                    <a:lnTo>
                      <a:pt x="200" y="80"/>
                    </a:lnTo>
                    <a:lnTo>
                      <a:pt x="176" y="67"/>
                    </a:lnTo>
                    <a:lnTo>
                      <a:pt x="157" y="55"/>
                    </a:lnTo>
                    <a:lnTo>
                      <a:pt x="139" y="45"/>
                    </a:lnTo>
                    <a:lnTo>
                      <a:pt x="125" y="37"/>
                    </a:lnTo>
                    <a:lnTo>
                      <a:pt x="111" y="30"/>
                    </a:lnTo>
                    <a:lnTo>
                      <a:pt x="98" y="24"/>
                    </a:lnTo>
                    <a:lnTo>
                      <a:pt x="89" y="21"/>
                    </a:lnTo>
                    <a:lnTo>
                      <a:pt x="77" y="17"/>
                    </a:lnTo>
                    <a:lnTo>
                      <a:pt x="60" y="12"/>
                    </a:lnTo>
                    <a:lnTo>
                      <a:pt x="42" y="8"/>
                    </a:lnTo>
                    <a:lnTo>
                      <a:pt x="23" y="5"/>
                    </a:lnTo>
                    <a:lnTo>
                      <a:pt x="1" y="0"/>
                    </a:lnTo>
                    <a:lnTo>
                      <a:pt x="1" y="0"/>
                    </a:lnTo>
                    <a:lnTo>
                      <a:pt x="0" y="0"/>
                    </a:lnTo>
                    <a:lnTo>
                      <a:pt x="0" y="4"/>
                    </a:lnTo>
                    <a:lnTo>
                      <a:pt x="0" y="7"/>
                    </a:lnTo>
                    <a:lnTo>
                      <a:pt x="1" y="7"/>
                    </a:lnTo>
                    <a:lnTo>
                      <a:pt x="23" y="12"/>
                    </a:lnTo>
                    <a:lnTo>
                      <a:pt x="42" y="15"/>
                    </a:lnTo>
                    <a:lnTo>
                      <a:pt x="55" y="18"/>
                    </a:lnTo>
                    <a:lnTo>
                      <a:pt x="66" y="22"/>
                    </a:lnTo>
                    <a:lnTo>
                      <a:pt x="80" y="25"/>
                    </a:lnTo>
                    <a:lnTo>
                      <a:pt x="96" y="31"/>
                    </a:lnTo>
                    <a:lnTo>
                      <a:pt x="108" y="37"/>
                    </a:lnTo>
                    <a:lnTo>
                      <a:pt x="122" y="44"/>
                    </a:lnTo>
                    <a:lnTo>
                      <a:pt x="137" y="52"/>
                    </a:lnTo>
                    <a:lnTo>
                      <a:pt x="154" y="62"/>
                    </a:lnTo>
                    <a:lnTo>
                      <a:pt x="174" y="74"/>
                    </a:lnTo>
                    <a:lnTo>
                      <a:pt x="198" y="86"/>
                    </a:lnTo>
                    <a:lnTo>
                      <a:pt x="199" y="86"/>
                    </a:lnTo>
                    <a:lnTo>
                      <a:pt x="199" y="86"/>
                    </a:lnTo>
                    <a:lnTo>
                      <a:pt x="199" y="83"/>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410" name="Freeform 90"/>
              <p:cNvSpPr>
                <a:spLocks noChangeAspect="1"/>
              </p:cNvSpPr>
              <p:nvPr/>
            </p:nvSpPr>
            <p:spPr bwMode="auto">
              <a:xfrm>
                <a:off x="4797" y="1667"/>
                <a:ext cx="117" cy="111"/>
              </a:xfrm>
              <a:custGeom>
                <a:avLst/>
                <a:gdLst/>
                <a:ahLst/>
                <a:cxnLst>
                  <a:cxn ang="0">
                    <a:pos x="231" y="219"/>
                  </a:cxn>
                  <a:cxn ang="0">
                    <a:pos x="235" y="219"/>
                  </a:cxn>
                  <a:cxn ang="0">
                    <a:pos x="186" y="2"/>
                  </a:cxn>
                  <a:cxn ang="0">
                    <a:pos x="6" y="1"/>
                  </a:cxn>
                  <a:cxn ang="0">
                    <a:pos x="2" y="0"/>
                  </a:cxn>
                  <a:cxn ang="0">
                    <a:pos x="1" y="3"/>
                  </a:cxn>
                  <a:cxn ang="0">
                    <a:pos x="0" y="7"/>
                  </a:cxn>
                  <a:cxn ang="0">
                    <a:pos x="3" y="8"/>
                  </a:cxn>
                  <a:cxn ang="0">
                    <a:pos x="179" y="7"/>
                  </a:cxn>
                  <a:cxn ang="0">
                    <a:pos x="228" y="219"/>
                  </a:cxn>
                  <a:cxn ang="0">
                    <a:pos x="231" y="222"/>
                  </a:cxn>
                  <a:cxn ang="0">
                    <a:pos x="231" y="222"/>
                  </a:cxn>
                  <a:cxn ang="0">
                    <a:pos x="231" y="219"/>
                  </a:cxn>
                </a:cxnLst>
                <a:rect l="0" t="0" r="r" b="b"/>
                <a:pathLst>
                  <a:path w="235" h="222">
                    <a:moveTo>
                      <a:pt x="231" y="219"/>
                    </a:moveTo>
                    <a:lnTo>
                      <a:pt x="235" y="219"/>
                    </a:lnTo>
                    <a:lnTo>
                      <a:pt x="186" y="2"/>
                    </a:lnTo>
                    <a:lnTo>
                      <a:pt x="6" y="1"/>
                    </a:lnTo>
                    <a:lnTo>
                      <a:pt x="2" y="0"/>
                    </a:lnTo>
                    <a:lnTo>
                      <a:pt x="1" y="3"/>
                    </a:lnTo>
                    <a:lnTo>
                      <a:pt x="0" y="7"/>
                    </a:lnTo>
                    <a:lnTo>
                      <a:pt x="3" y="8"/>
                    </a:lnTo>
                    <a:lnTo>
                      <a:pt x="179" y="7"/>
                    </a:lnTo>
                    <a:lnTo>
                      <a:pt x="228" y="219"/>
                    </a:lnTo>
                    <a:lnTo>
                      <a:pt x="231" y="222"/>
                    </a:lnTo>
                    <a:lnTo>
                      <a:pt x="231" y="222"/>
                    </a:lnTo>
                    <a:lnTo>
                      <a:pt x="231" y="219"/>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411" name="Freeform 91"/>
              <p:cNvSpPr>
                <a:spLocks noChangeAspect="1"/>
              </p:cNvSpPr>
              <p:nvPr/>
            </p:nvSpPr>
            <p:spPr bwMode="auto">
              <a:xfrm>
                <a:off x="4796" y="1667"/>
                <a:ext cx="3" cy="2"/>
              </a:xfrm>
              <a:custGeom>
                <a:avLst/>
                <a:gdLst/>
                <a:ahLst/>
                <a:cxnLst>
                  <a:cxn ang="0">
                    <a:pos x="3" y="1"/>
                  </a:cxn>
                  <a:cxn ang="0">
                    <a:pos x="0" y="0"/>
                  </a:cxn>
                  <a:cxn ang="0">
                    <a:pos x="6" y="4"/>
                  </a:cxn>
                  <a:cxn ang="0">
                    <a:pos x="2" y="4"/>
                  </a:cxn>
                  <a:cxn ang="0">
                    <a:pos x="3" y="1"/>
                  </a:cxn>
                </a:cxnLst>
                <a:rect l="0" t="0" r="r" b="b"/>
                <a:pathLst>
                  <a:path w="6" h="4">
                    <a:moveTo>
                      <a:pt x="3" y="1"/>
                    </a:moveTo>
                    <a:lnTo>
                      <a:pt x="0" y="0"/>
                    </a:lnTo>
                    <a:lnTo>
                      <a:pt x="6" y="4"/>
                    </a:lnTo>
                    <a:lnTo>
                      <a:pt x="2" y="4"/>
                    </a:lnTo>
                    <a:lnTo>
                      <a:pt x="3" y="1"/>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412" name="Freeform 92"/>
              <p:cNvSpPr>
                <a:spLocks noChangeAspect="1"/>
              </p:cNvSpPr>
              <p:nvPr/>
            </p:nvSpPr>
            <p:spPr bwMode="auto">
              <a:xfrm>
                <a:off x="4771" y="1667"/>
                <a:ext cx="28" cy="110"/>
              </a:xfrm>
              <a:custGeom>
                <a:avLst/>
                <a:gdLst/>
                <a:ahLst/>
                <a:cxnLst>
                  <a:cxn ang="0">
                    <a:pos x="51" y="0"/>
                  </a:cxn>
                  <a:cxn ang="0">
                    <a:pos x="0" y="220"/>
                  </a:cxn>
                  <a:cxn ang="0">
                    <a:pos x="4" y="220"/>
                  </a:cxn>
                  <a:cxn ang="0">
                    <a:pos x="7" y="220"/>
                  </a:cxn>
                  <a:cxn ang="0">
                    <a:pos x="57" y="4"/>
                  </a:cxn>
                  <a:cxn ang="0">
                    <a:pos x="51" y="0"/>
                  </a:cxn>
                </a:cxnLst>
                <a:rect l="0" t="0" r="r" b="b"/>
                <a:pathLst>
                  <a:path w="57" h="220">
                    <a:moveTo>
                      <a:pt x="51" y="0"/>
                    </a:moveTo>
                    <a:lnTo>
                      <a:pt x="0" y="220"/>
                    </a:lnTo>
                    <a:lnTo>
                      <a:pt x="4" y="220"/>
                    </a:lnTo>
                    <a:lnTo>
                      <a:pt x="7" y="220"/>
                    </a:lnTo>
                    <a:lnTo>
                      <a:pt x="57" y="4"/>
                    </a:lnTo>
                    <a:lnTo>
                      <a:pt x="51" y="0"/>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413" name="Freeform 93"/>
              <p:cNvSpPr>
                <a:spLocks noChangeAspect="1"/>
              </p:cNvSpPr>
              <p:nvPr/>
            </p:nvSpPr>
            <p:spPr bwMode="auto">
              <a:xfrm>
                <a:off x="4771" y="1776"/>
                <a:ext cx="4" cy="3"/>
              </a:xfrm>
              <a:custGeom>
                <a:avLst/>
                <a:gdLst/>
                <a:ahLst/>
                <a:cxnLst>
                  <a:cxn ang="0">
                    <a:pos x="4" y="3"/>
                  </a:cxn>
                  <a:cxn ang="0">
                    <a:pos x="1" y="0"/>
                  </a:cxn>
                  <a:cxn ang="0">
                    <a:pos x="0" y="1"/>
                  </a:cxn>
                  <a:cxn ang="0">
                    <a:pos x="2" y="7"/>
                  </a:cxn>
                  <a:cxn ang="0">
                    <a:pos x="5" y="6"/>
                  </a:cxn>
                  <a:cxn ang="0">
                    <a:pos x="7" y="4"/>
                  </a:cxn>
                  <a:cxn ang="0">
                    <a:pos x="7" y="3"/>
                  </a:cxn>
                  <a:cxn ang="0">
                    <a:pos x="4" y="3"/>
                  </a:cxn>
                </a:cxnLst>
                <a:rect l="0" t="0" r="r" b="b"/>
                <a:pathLst>
                  <a:path w="7" h="7">
                    <a:moveTo>
                      <a:pt x="4" y="3"/>
                    </a:moveTo>
                    <a:lnTo>
                      <a:pt x="1" y="0"/>
                    </a:lnTo>
                    <a:lnTo>
                      <a:pt x="0" y="1"/>
                    </a:lnTo>
                    <a:lnTo>
                      <a:pt x="2" y="7"/>
                    </a:lnTo>
                    <a:lnTo>
                      <a:pt x="5" y="6"/>
                    </a:lnTo>
                    <a:lnTo>
                      <a:pt x="7" y="4"/>
                    </a:lnTo>
                    <a:lnTo>
                      <a:pt x="7" y="3"/>
                    </a:lnTo>
                    <a:lnTo>
                      <a:pt x="4" y="3"/>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414" name="Freeform 94"/>
              <p:cNvSpPr>
                <a:spLocks noChangeAspect="1"/>
              </p:cNvSpPr>
              <p:nvPr/>
            </p:nvSpPr>
            <p:spPr bwMode="auto">
              <a:xfrm>
                <a:off x="4845" y="1840"/>
                <a:ext cx="246" cy="493"/>
              </a:xfrm>
              <a:custGeom>
                <a:avLst/>
                <a:gdLst/>
                <a:ahLst/>
                <a:cxnLst>
                  <a:cxn ang="0">
                    <a:pos x="0" y="979"/>
                  </a:cxn>
                  <a:cxn ang="0">
                    <a:pos x="0" y="986"/>
                  </a:cxn>
                  <a:cxn ang="0">
                    <a:pos x="66" y="981"/>
                  </a:cxn>
                  <a:cxn ang="0">
                    <a:pos x="133" y="967"/>
                  </a:cxn>
                  <a:cxn ang="0">
                    <a:pos x="191" y="947"/>
                  </a:cxn>
                  <a:cxn ang="0">
                    <a:pos x="242" y="921"/>
                  </a:cxn>
                  <a:cxn ang="0">
                    <a:pos x="304" y="879"/>
                  </a:cxn>
                  <a:cxn ang="0">
                    <a:pos x="348" y="841"/>
                  </a:cxn>
                  <a:cxn ang="0">
                    <a:pos x="386" y="797"/>
                  </a:cxn>
                  <a:cxn ang="0">
                    <a:pos x="429" y="735"/>
                  </a:cxn>
                  <a:cxn ang="0">
                    <a:pos x="454" y="684"/>
                  </a:cxn>
                  <a:cxn ang="0">
                    <a:pos x="475" y="625"/>
                  </a:cxn>
                  <a:cxn ang="0">
                    <a:pos x="488" y="559"/>
                  </a:cxn>
                  <a:cxn ang="0">
                    <a:pos x="493" y="493"/>
                  </a:cxn>
                  <a:cxn ang="0">
                    <a:pos x="488" y="427"/>
                  </a:cxn>
                  <a:cxn ang="0">
                    <a:pos x="475" y="362"/>
                  </a:cxn>
                  <a:cxn ang="0">
                    <a:pos x="454" y="302"/>
                  </a:cxn>
                  <a:cxn ang="0">
                    <a:pos x="429" y="251"/>
                  </a:cxn>
                  <a:cxn ang="0">
                    <a:pos x="386" y="189"/>
                  </a:cxn>
                  <a:cxn ang="0">
                    <a:pos x="348" y="145"/>
                  </a:cxn>
                  <a:cxn ang="0">
                    <a:pos x="304" y="106"/>
                  </a:cxn>
                  <a:cxn ang="0">
                    <a:pos x="241" y="65"/>
                  </a:cxn>
                  <a:cxn ang="0">
                    <a:pos x="191" y="39"/>
                  </a:cxn>
                  <a:cxn ang="0">
                    <a:pos x="133" y="19"/>
                  </a:cxn>
                  <a:cxn ang="0">
                    <a:pos x="66" y="5"/>
                  </a:cxn>
                  <a:cxn ang="0">
                    <a:pos x="0" y="0"/>
                  </a:cxn>
                  <a:cxn ang="0">
                    <a:pos x="0" y="7"/>
                  </a:cxn>
                  <a:cxn ang="0">
                    <a:pos x="66" y="12"/>
                  </a:cxn>
                  <a:cxn ang="0">
                    <a:pos x="128" y="26"/>
                  </a:cxn>
                  <a:cxn ang="0">
                    <a:pos x="189" y="46"/>
                  </a:cxn>
                  <a:cxn ang="0">
                    <a:pos x="252" y="78"/>
                  </a:cxn>
                  <a:cxn ang="0">
                    <a:pos x="293" y="106"/>
                  </a:cxn>
                  <a:cxn ang="0">
                    <a:pos x="343" y="150"/>
                  </a:cxn>
                  <a:cxn ang="0">
                    <a:pos x="388" y="201"/>
                  </a:cxn>
                  <a:cxn ang="0">
                    <a:pos x="417" y="242"/>
                  </a:cxn>
                  <a:cxn ang="0">
                    <a:pos x="447" y="304"/>
                  </a:cxn>
                  <a:cxn ang="0">
                    <a:pos x="468" y="366"/>
                  </a:cxn>
                  <a:cxn ang="0">
                    <a:pos x="482" y="427"/>
                  </a:cxn>
                  <a:cxn ang="0">
                    <a:pos x="486" y="493"/>
                  </a:cxn>
                  <a:cxn ang="0">
                    <a:pos x="482" y="559"/>
                  </a:cxn>
                  <a:cxn ang="0">
                    <a:pos x="468" y="621"/>
                  </a:cxn>
                  <a:cxn ang="0">
                    <a:pos x="447" y="682"/>
                  </a:cxn>
                  <a:cxn ang="0">
                    <a:pos x="417" y="744"/>
                  </a:cxn>
                  <a:cxn ang="0">
                    <a:pos x="388" y="785"/>
                  </a:cxn>
                  <a:cxn ang="0">
                    <a:pos x="343" y="836"/>
                  </a:cxn>
                  <a:cxn ang="0">
                    <a:pos x="293" y="881"/>
                  </a:cxn>
                  <a:cxn ang="0">
                    <a:pos x="251" y="910"/>
                  </a:cxn>
                  <a:cxn ang="0">
                    <a:pos x="189" y="940"/>
                  </a:cxn>
                  <a:cxn ang="0">
                    <a:pos x="128" y="960"/>
                  </a:cxn>
                  <a:cxn ang="0">
                    <a:pos x="66" y="974"/>
                  </a:cxn>
                  <a:cxn ang="0">
                    <a:pos x="0" y="979"/>
                  </a:cxn>
                </a:cxnLst>
                <a:rect l="0" t="0" r="r" b="b"/>
                <a:pathLst>
                  <a:path w="493" h="986">
                    <a:moveTo>
                      <a:pt x="0" y="979"/>
                    </a:moveTo>
                    <a:lnTo>
                      <a:pt x="0" y="986"/>
                    </a:lnTo>
                    <a:lnTo>
                      <a:pt x="66" y="981"/>
                    </a:lnTo>
                    <a:lnTo>
                      <a:pt x="133" y="967"/>
                    </a:lnTo>
                    <a:lnTo>
                      <a:pt x="191" y="947"/>
                    </a:lnTo>
                    <a:lnTo>
                      <a:pt x="242" y="921"/>
                    </a:lnTo>
                    <a:lnTo>
                      <a:pt x="304" y="879"/>
                    </a:lnTo>
                    <a:lnTo>
                      <a:pt x="348" y="841"/>
                    </a:lnTo>
                    <a:lnTo>
                      <a:pt x="386" y="797"/>
                    </a:lnTo>
                    <a:lnTo>
                      <a:pt x="429" y="735"/>
                    </a:lnTo>
                    <a:lnTo>
                      <a:pt x="454" y="684"/>
                    </a:lnTo>
                    <a:lnTo>
                      <a:pt x="475" y="625"/>
                    </a:lnTo>
                    <a:lnTo>
                      <a:pt x="488" y="559"/>
                    </a:lnTo>
                    <a:lnTo>
                      <a:pt x="493" y="493"/>
                    </a:lnTo>
                    <a:lnTo>
                      <a:pt x="488" y="427"/>
                    </a:lnTo>
                    <a:lnTo>
                      <a:pt x="475" y="362"/>
                    </a:lnTo>
                    <a:lnTo>
                      <a:pt x="454" y="302"/>
                    </a:lnTo>
                    <a:lnTo>
                      <a:pt x="429" y="251"/>
                    </a:lnTo>
                    <a:lnTo>
                      <a:pt x="386" y="189"/>
                    </a:lnTo>
                    <a:lnTo>
                      <a:pt x="348" y="145"/>
                    </a:lnTo>
                    <a:lnTo>
                      <a:pt x="304" y="106"/>
                    </a:lnTo>
                    <a:lnTo>
                      <a:pt x="241" y="65"/>
                    </a:lnTo>
                    <a:lnTo>
                      <a:pt x="191" y="39"/>
                    </a:lnTo>
                    <a:lnTo>
                      <a:pt x="133" y="19"/>
                    </a:lnTo>
                    <a:lnTo>
                      <a:pt x="66" y="5"/>
                    </a:lnTo>
                    <a:lnTo>
                      <a:pt x="0" y="0"/>
                    </a:lnTo>
                    <a:lnTo>
                      <a:pt x="0" y="7"/>
                    </a:lnTo>
                    <a:lnTo>
                      <a:pt x="66" y="12"/>
                    </a:lnTo>
                    <a:lnTo>
                      <a:pt x="128" y="26"/>
                    </a:lnTo>
                    <a:lnTo>
                      <a:pt x="189" y="46"/>
                    </a:lnTo>
                    <a:lnTo>
                      <a:pt x="252" y="78"/>
                    </a:lnTo>
                    <a:lnTo>
                      <a:pt x="293" y="106"/>
                    </a:lnTo>
                    <a:lnTo>
                      <a:pt x="343" y="150"/>
                    </a:lnTo>
                    <a:lnTo>
                      <a:pt x="388" y="201"/>
                    </a:lnTo>
                    <a:lnTo>
                      <a:pt x="417" y="242"/>
                    </a:lnTo>
                    <a:lnTo>
                      <a:pt x="447" y="304"/>
                    </a:lnTo>
                    <a:lnTo>
                      <a:pt x="468" y="366"/>
                    </a:lnTo>
                    <a:lnTo>
                      <a:pt x="482" y="427"/>
                    </a:lnTo>
                    <a:lnTo>
                      <a:pt x="486" y="493"/>
                    </a:lnTo>
                    <a:lnTo>
                      <a:pt x="482" y="559"/>
                    </a:lnTo>
                    <a:lnTo>
                      <a:pt x="468" y="621"/>
                    </a:lnTo>
                    <a:lnTo>
                      <a:pt x="447" y="682"/>
                    </a:lnTo>
                    <a:lnTo>
                      <a:pt x="417" y="744"/>
                    </a:lnTo>
                    <a:lnTo>
                      <a:pt x="388" y="785"/>
                    </a:lnTo>
                    <a:lnTo>
                      <a:pt x="343" y="836"/>
                    </a:lnTo>
                    <a:lnTo>
                      <a:pt x="293" y="881"/>
                    </a:lnTo>
                    <a:lnTo>
                      <a:pt x="251" y="910"/>
                    </a:lnTo>
                    <a:lnTo>
                      <a:pt x="189" y="940"/>
                    </a:lnTo>
                    <a:lnTo>
                      <a:pt x="128" y="960"/>
                    </a:lnTo>
                    <a:lnTo>
                      <a:pt x="66" y="974"/>
                    </a:lnTo>
                    <a:lnTo>
                      <a:pt x="0" y="979"/>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415" name="Freeform 95"/>
              <p:cNvSpPr>
                <a:spLocks noChangeAspect="1"/>
              </p:cNvSpPr>
              <p:nvPr/>
            </p:nvSpPr>
            <p:spPr bwMode="auto">
              <a:xfrm>
                <a:off x="4598" y="1840"/>
                <a:ext cx="247" cy="493"/>
              </a:xfrm>
              <a:custGeom>
                <a:avLst/>
                <a:gdLst/>
                <a:ahLst/>
                <a:cxnLst>
                  <a:cxn ang="0">
                    <a:pos x="492" y="0"/>
                  </a:cxn>
                  <a:cxn ang="0">
                    <a:pos x="427" y="5"/>
                  </a:cxn>
                  <a:cxn ang="0">
                    <a:pos x="361" y="19"/>
                  </a:cxn>
                  <a:cxn ang="0">
                    <a:pos x="301" y="39"/>
                  </a:cxn>
                  <a:cxn ang="0">
                    <a:pos x="252" y="65"/>
                  </a:cxn>
                  <a:cxn ang="0">
                    <a:pos x="189" y="106"/>
                  </a:cxn>
                  <a:cxn ang="0">
                    <a:pos x="145" y="145"/>
                  </a:cxn>
                  <a:cxn ang="0">
                    <a:pos x="106" y="189"/>
                  </a:cxn>
                  <a:cxn ang="0">
                    <a:pos x="64" y="252"/>
                  </a:cxn>
                  <a:cxn ang="0">
                    <a:pos x="39" y="302"/>
                  </a:cxn>
                  <a:cxn ang="0">
                    <a:pos x="18" y="362"/>
                  </a:cxn>
                  <a:cxn ang="0">
                    <a:pos x="4" y="427"/>
                  </a:cxn>
                  <a:cxn ang="0">
                    <a:pos x="0" y="493"/>
                  </a:cxn>
                  <a:cxn ang="0">
                    <a:pos x="4" y="559"/>
                  </a:cxn>
                  <a:cxn ang="0">
                    <a:pos x="18" y="625"/>
                  </a:cxn>
                  <a:cxn ang="0">
                    <a:pos x="39" y="684"/>
                  </a:cxn>
                  <a:cxn ang="0">
                    <a:pos x="64" y="734"/>
                  </a:cxn>
                  <a:cxn ang="0">
                    <a:pos x="106" y="797"/>
                  </a:cxn>
                  <a:cxn ang="0">
                    <a:pos x="145" y="841"/>
                  </a:cxn>
                  <a:cxn ang="0">
                    <a:pos x="189" y="879"/>
                  </a:cxn>
                  <a:cxn ang="0">
                    <a:pos x="251" y="921"/>
                  </a:cxn>
                  <a:cxn ang="0">
                    <a:pos x="301" y="947"/>
                  </a:cxn>
                  <a:cxn ang="0">
                    <a:pos x="361" y="967"/>
                  </a:cxn>
                  <a:cxn ang="0">
                    <a:pos x="427" y="981"/>
                  </a:cxn>
                  <a:cxn ang="0">
                    <a:pos x="492" y="986"/>
                  </a:cxn>
                  <a:cxn ang="0">
                    <a:pos x="492" y="986"/>
                  </a:cxn>
                  <a:cxn ang="0">
                    <a:pos x="492" y="979"/>
                  </a:cxn>
                  <a:cxn ang="0">
                    <a:pos x="427" y="974"/>
                  </a:cxn>
                  <a:cxn ang="0">
                    <a:pos x="366" y="960"/>
                  </a:cxn>
                  <a:cxn ang="0">
                    <a:pos x="304" y="940"/>
                  </a:cxn>
                  <a:cxn ang="0">
                    <a:pos x="242" y="910"/>
                  </a:cxn>
                  <a:cxn ang="0">
                    <a:pos x="200" y="881"/>
                  </a:cxn>
                  <a:cxn ang="0">
                    <a:pos x="149" y="836"/>
                  </a:cxn>
                  <a:cxn ang="0">
                    <a:pos x="106" y="785"/>
                  </a:cxn>
                  <a:cxn ang="0">
                    <a:pos x="78" y="745"/>
                  </a:cxn>
                  <a:cxn ang="0">
                    <a:pos x="46" y="682"/>
                  </a:cxn>
                  <a:cxn ang="0">
                    <a:pos x="25" y="621"/>
                  </a:cxn>
                  <a:cxn ang="0">
                    <a:pos x="11" y="559"/>
                  </a:cxn>
                  <a:cxn ang="0">
                    <a:pos x="7" y="493"/>
                  </a:cxn>
                  <a:cxn ang="0">
                    <a:pos x="11" y="427"/>
                  </a:cxn>
                  <a:cxn ang="0">
                    <a:pos x="25" y="366"/>
                  </a:cxn>
                  <a:cxn ang="0">
                    <a:pos x="46" y="304"/>
                  </a:cxn>
                  <a:cxn ang="0">
                    <a:pos x="78" y="241"/>
                  </a:cxn>
                  <a:cxn ang="0">
                    <a:pos x="106" y="201"/>
                  </a:cxn>
                  <a:cxn ang="0">
                    <a:pos x="149" y="150"/>
                  </a:cxn>
                  <a:cxn ang="0">
                    <a:pos x="200" y="106"/>
                  </a:cxn>
                  <a:cxn ang="0">
                    <a:pos x="240" y="78"/>
                  </a:cxn>
                  <a:cxn ang="0">
                    <a:pos x="304" y="46"/>
                  </a:cxn>
                  <a:cxn ang="0">
                    <a:pos x="366" y="26"/>
                  </a:cxn>
                  <a:cxn ang="0">
                    <a:pos x="427" y="12"/>
                  </a:cxn>
                  <a:cxn ang="0">
                    <a:pos x="492" y="7"/>
                  </a:cxn>
                  <a:cxn ang="0">
                    <a:pos x="492" y="0"/>
                  </a:cxn>
                </a:cxnLst>
                <a:rect l="0" t="0" r="r" b="b"/>
                <a:pathLst>
                  <a:path w="492" h="986">
                    <a:moveTo>
                      <a:pt x="492" y="0"/>
                    </a:moveTo>
                    <a:lnTo>
                      <a:pt x="427" y="5"/>
                    </a:lnTo>
                    <a:lnTo>
                      <a:pt x="361" y="19"/>
                    </a:lnTo>
                    <a:lnTo>
                      <a:pt x="301" y="39"/>
                    </a:lnTo>
                    <a:lnTo>
                      <a:pt x="252" y="65"/>
                    </a:lnTo>
                    <a:lnTo>
                      <a:pt x="189" y="106"/>
                    </a:lnTo>
                    <a:lnTo>
                      <a:pt x="145" y="145"/>
                    </a:lnTo>
                    <a:lnTo>
                      <a:pt x="106" y="189"/>
                    </a:lnTo>
                    <a:lnTo>
                      <a:pt x="64" y="252"/>
                    </a:lnTo>
                    <a:lnTo>
                      <a:pt x="39" y="302"/>
                    </a:lnTo>
                    <a:lnTo>
                      <a:pt x="18" y="362"/>
                    </a:lnTo>
                    <a:lnTo>
                      <a:pt x="4" y="427"/>
                    </a:lnTo>
                    <a:lnTo>
                      <a:pt x="0" y="493"/>
                    </a:lnTo>
                    <a:lnTo>
                      <a:pt x="4" y="559"/>
                    </a:lnTo>
                    <a:lnTo>
                      <a:pt x="18" y="625"/>
                    </a:lnTo>
                    <a:lnTo>
                      <a:pt x="39" y="684"/>
                    </a:lnTo>
                    <a:lnTo>
                      <a:pt x="64" y="734"/>
                    </a:lnTo>
                    <a:lnTo>
                      <a:pt x="106" y="797"/>
                    </a:lnTo>
                    <a:lnTo>
                      <a:pt x="145" y="841"/>
                    </a:lnTo>
                    <a:lnTo>
                      <a:pt x="189" y="879"/>
                    </a:lnTo>
                    <a:lnTo>
                      <a:pt x="251" y="921"/>
                    </a:lnTo>
                    <a:lnTo>
                      <a:pt x="301" y="947"/>
                    </a:lnTo>
                    <a:lnTo>
                      <a:pt x="361" y="967"/>
                    </a:lnTo>
                    <a:lnTo>
                      <a:pt x="427" y="981"/>
                    </a:lnTo>
                    <a:lnTo>
                      <a:pt x="492" y="986"/>
                    </a:lnTo>
                    <a:lnTo>
                      <a:pt x="492" y="986"/>
                    </a:lnTo>
                    <a:lnTo>
                      <a:pt x="492" y="979"/>
                    </a:lnTo>
                    <a:lnTo>
                      <a:pt x="427" y="974"/>
                    </a:lnTo>
                    <a:lnTo>
                      <a:pt x="366" y="960"/>
                    </a:lnTo>
                    <a:lnTo>
                      <a:pt x="304" y="940"/>
                    </a:lnTo>
                    <a:lnTo>
                      <a:pt x="242" y="910"/>
                    </a:lnTo>
                    <a:lnTo>
                      <a:pt x="200" y="881"/>
                    </a:lnTo>
                    <a:lnTo>
                      <a:pt x="149" y="836"/>
                    </a:lnTo>
                    <a:lnTo>
                      <a:pt x="106" y="785"/>
                    </a:lnTo>
                    <a:lnTo>
                      <a:pt x="78" y="745"/>
                    </a:lnTo>
                    <a:lnTo>
                      <a:pt x="46" y="682"/>
                    </a:lnTo>
                    <a:lnTo>
                      <a:pt x="25" y="621"/>
                    </a:lnTo>
                    <a:lnTo>
                      <a:pt x="11" y="559"/>
                    </a:lnTo>
                    <a:lnTo>
                      <a:pt x="7" y="493"/>
                    </a:lnTo>
                    <a:lnTo>
                      <a:pt x="11" y="427"/>
                    </a:lnTo>
                    <a:lnTo>
                      <a:pt x="25" y="366"/>
                    </a:lnTo>
                    <a:lnTo>
                      <a:pt x="46" y="304"/>
                    </a:lnTo>
                    <a:lnTo>
                      <a:pt x="78" y="241"/>
                    </a:lnTo>
                    <a:lnTo>
                      <a:pt x="106" y="201"/>
                    </a:lnTo>
                    <a:lnTo>
                      <a:pt x="149" y="150"/>
                    </a:lnTo>
                    <a:lnTo>
                      <a:pt x="200" y="106"/>
                    </a:lnTo>
                    <a:lnTo>
                      <a:pt x="240" y="78"/>
                    </a:lnTo>
                    <a:lnTo>
                      <a:pt x="304" y="46"/>
                    </a:lnTo>
                    <a:lnTo>
                      <a:pt x="366" y="26"/>
                    </a:lnTo>
                    <a:lnTo>
                      <a:pt x="427" y="12"/>
                    </a:lnTo>
                    <a:lnTo>
                      <a:pt x="492" y="7"/>
                    </a:lnTo>
                    <a:lnTo>
                      <a:pt x="492" y="0"/>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416" name="Freeform 96"/>
              <p:cNvSpPr>
                <a:spLocks noChangeAspect="1"/>
              </p:cNvSpPr>
              <p:nvPr/>
            </p:nvSpPr>
            <p:spPr bwMode="auto">
              <a:xfrm>
                <a:off x="4845" y="2010"/>
                <a:ext cx="76" cy="153"/>
              </a:xfrm>
              <a:custGeom>
                <a:avLst/>
                <a:gdLst/>
                <a:ahLst/>
                <a:cxnLst>
                  <a:cxn ang="0">
                    <a:pos x="0" y="299"/>
                  </a:cxn>
                  <a:cxn ang="0">
                    <a:pos x="0" y="306"/>
                  </a:cxn>
                  <a:cxn ang="0">
                    <a:pos x="20" y="304"/>
                  </a:cxn>
                  <a:cxn ang="0">
                    <a:pos x="41" y="300"/>
                  </a:cxn>
                  <a:cxn ang="0">
                    <a:pos x="59" y="293"/>
                  </a:cxn>
                  <a:cxn ang="0">
                    <a:pos x="75" y="285"/>
                  </a:cxn>
                  <a:cxn ang="0">
                    <a:pos x="94" y="273"/>
                  </a:cxn>
                  <a:cxn ang="0">
                    <a:pos x="109" y="260"/>
                  </a:cxn>
                  <a:cxn ang="0">
                    <a:pos x="120" y="246"/>
                  </a:cxn>
                  <a:cxn ang="0">
                    <a:pos x="133" y="228"/>
                  </a:cxn>
                  <a:cxn ang="0">
                    <a:pos x="141" y="212"/>
                  </a:cxn>
                  <a:cxn ang="0">
                    <a:pos x="148" y="193"/>
                  </a:cxn>
                  <a:cxn ang="0">
                    <a:pos x="151" y="173"/>
                  </a:cxn>
                  <a:cxn ang="0">
                    <a:pos x="153" y="153"/>
                  </a:cxn>
                  <a:cxn ang="0">
                    <a:pos x="151" y="133"/>
                  </a:cxn>
                  <a:cxn ang="0">
                    <a:pos x="148" y="113"/>
                  </a:cxn>
                  <a:cxn ang="0">
                    <a:pos x="141" y="94"/>
                  </a:cxn>
                  <a:cxn ang="0">
                    <a:pos x="133" y="78"/>
                  </a:cxn>
                  <a:cxn ang="0">
                    <a:pos x="120" y="60"/>
                  </a:cxn>
                  <a:cxn ang="0">
                    <a:pos x="107" y="45"/>
                  </a:cxn>
                  <a:cxn ang="0">
                    <a:pos x="94" y="33"/>
                  </a:cxn>
                  <a:cxn ang="0">
                    <a:pos x="75" y="21"/>
                  </a:cxn>
                  <a:cxn ang="0">
                    <a:pos x="59" y="13"/>
                  </a:cxn>
                  <a:cxn ang="0">
                    <a:pos x="41" y="6"/>
                  </a:cxn>
                  <a:cxn ang="0">
                    <a:pos x="20" y="2"/>
                  </a:cxn>
                  <a:cxn ang="0">
                    <a:pos x="0" y="0"/>
                  </a:cxn>
                  <a:cxn ang="0">
                    <a:pos x="0" y="7"/>
                  </a:cxn>
                  <a:cxn ang="0">
                    <a:pos x="20" y="9"/>
                  </a:cxn>
                  <a:cxn ang="0">
                    <a:pos x="38" y="13"/>
                  </a:cxn>
                  <a:cxn ang="0">
                    <a:pos x="57" y="19"/>
                  </a:cxn>
                  <a:cxn ang="0">
                    <a:pos x="75" y="27"/>
                  </a:cxn>
                  <a:cxn ang="0">
                    <a:pos x="89" y="38"/>
                  </a:cxn>
                  <a:cxn ang="0">
                    <a:pos x="103" y="49"/>
                  </a:cxn>
                  <a:cxn ang="0">
                    <a:pos x="116" y="64"/>
                  </a:cxn>
                  <a:cxn ang="0">
                    <a:pos x="126" y="78"/>
                  </a:cxn>
                  <a:cxn ang="0">
                    <a:pos x="134" y="97"/>
                  </a:cxn>
                  <a:cxn ang="0">
                    <a:pos x="141" y="115"/>
                  </a:cxn>
                  <a:cxn ang="0">
                    <a:pos x="144" y="133"/>
                  </a:cxn>
                  <a:cxn ang="0">
                    <a:pos x="147" y="153"/>
                  </a:cxn>
                  <a:cxn ang="0">
                    <a:pos x="144" y="173"/>
                  </a:cxn>
                  <a:cxn ang="0">
                    <a:pos x="141" y="191"/>
                  </a:cxn>
                  <a:cxn ang="0">
                    <a:pos x="134" y="209"/>
                  </a:cxn>
                  <a:cxn ang="0">
                    <a:pos x="126" y="228"/>
                  </a:cxn>
                  <a:cxn ang="0">
                    <a:pos x="116" y="242"/>
                  </a:cxn>
                  <a:cxn ang="0">
                    <a:pos x="104" y="255"/>
                  </a:cxn>
                  <a:cxn ang="0">
                    <a:pos x="89" y="268"/>
                  </a:cxn>
                  <a:cxn ang="0">
                    <a:pos x="75" y="279"/>
                  </a:cxn>
                  <a:cxn ang="0">
                    <a:pos x="57" y="287"/>
                  </a:cxn>
                  <a:cxn ang="0">
                    <a:pos x="38" y="293"/>
                  </a:cxn>
                  <a:cxn ang="0">
                    <a:pos x="20" y="297"/>
                  </a:cxn>
                  <a:cxn ang="0">
                    <a:pos x="0" y="299"/>
                  </a:cxn>
                </a:cxnLst>
                <a:rect l="0" t="0" r="r" b="b"/>
                <a:pathLst>
                  <a:path w="153" h="306">
                    <a:moveTo>
                      <a:pt x="0" y="299"/>
                    </a:moveTo>
                    <a:lnTo>
                      <a:pt x="0" y="306"/>
                    </a:lnTo>
                    <a:lnTo>
                      <a:pt x="20" y="304"/>
                    </a:lnTo>
                    <a:lnTo>
                      <a:pt x="41" y="300"/>
                    </a:lnTo>
                    <a:lnTo>
                      <a:pt x="59" y="293"/>
                    </a:lnTo>
                    <a:lnTo>
                      <a:pt x="75" y="285"/>
                    </a:lnTo>
                    <a:lnTo>
                      <a:pt x="94" y="273"/>
                    </a:lnTo>
                    <a:lnTo>
                      <a:pt x="109" y="260"/>
                    </a:lnTo>
                    <a:lnTo>
                      <a:pt x="120" y="246"/>
                    </a:lnTo>
                    <a:lnTo>
                      <a:pt x="133" y="228"/>
                    </a:lnTo>
                    <a:lnTo>
                      <a:pt x="141" y="212"/>
                    </a:lnTo>
                    <a:lnTo>
                      <a:pt x="148" y="193"/>
                    </a:lnTo>
                    <a:lnTo>
                      <a:pt x="151" y="173"/>
                    </a:lnTo>
                    <a:lnTo>
                      <a:pt x="153" y="153"/>
                    </a:lnTo>
                    <a:lnTo>
                      <a:pt x="151" y="133"/>
                    </a:lnTo>
                    <a:lnTo>
                      <a:pt x="148" y="113"/>
                    </a:lnTo>
                    <a:lnTo>
                      <a:pt x="141" y="94"/>
                    </a:lnTo>
                    <a:lnTo>
                      <a:pt x="133" y="78"/>
                    </a:lnTo>
                    <a:lnTo>
                      <a:pt x="120" y="60"/>
                    </a:lnTo>
                    <a:lnTo>
                      <a:pt x="107" y="45"/>
                    </a:lnTo>
                    <a:lnTo>
                      <a:pt x="94" y="33"/>
                    </a:lnTo>
                    <a:lnTo>
                      <a:pt x="75" y="21"/>
                    </a:lnTo>
                    <a:lnTo>
                      <a:pt x="59" y="13"/>
                    </a:lnTo>
                    <a:lnTo>
                      <a:pt x="41" y="6"/>
                    </a:lnTo>
                    <a:lnTo>
                      <a:pt x="20" y="2"/>
                    </a:lnTo>
                    <a:lnTo>
                      <a:pt x="0" y="0"/>
                    </a:lnTo>
                    <a:lnTo>
                      <a:pt x="0" y="7"/>
                    </a:lnTo>
                    <a:lnTo>
                      <a:pt x="20" y="9"/>
                    </a:lnTo>
                    <a:lnTo>
                      <a:pt x="38" y="13"/>
                    </a:lnTo>
                    <a:lnTo>
                      <a:pt x="57" y="19"/>
                    </a:lnTo>
                    <a:lnTo>
                      <a:pt x="75" y="27"/>
                    </a:lnTo>
                    <a:lnTo>
                      <a:pt x="89" y="38"/>
                    </a:lnTo>
                    <a:lnTo>
                      <a:pt x="103" y="49"/>
                    </a:lnTo>
                    <a:lnTo>
                      <a:pt x="116" y="64"/>
                    </a:lnTo>
                    <a:lnTo>
                      <a:pt x="126" y="78"/>
                    </a:lnTo>
                    <a:lnTo>
                      <a:pt x="134" y="97"/>
                    </a:lnTo>
                    <a:lnTo>
                      <a:pt x="141" y="115"/>
                    </a:lnTo>
                    <a:lnTo>
                      <a:pt x="144" y="133"/>
                    </a:lnTo>
                    <a:lnTo>
                      <a:pt x="147" y="153"/>
                    </a:lnTo>
                    <a:lnTo>
                      <a:pt x="144" y="173"/>
                    </a:lnTo>
                    <a:lnTo>
                      <a:pt x="141" y="191"/>
                    </a:lnTo>
                    <a:lnTo>
                      <a:pt x="134" y="209"/>
                    </a:lnTo>
                    <a:lnTo>
                      <a:pt x="126" y="228"/>
                    </a:lnTo>
                    <a:lnTo>
                      <a:pt x="116" y="242"/>
                    </a:lnTo>
                    <a:lnTo>
                      <a:pt x="104" y="255"/>
                    </a:lnTo>
                    <a:lnTo>
                      <a:pt x="89" y="268"/>
                    </a:lnTo>
                    <a:lnTo>
                      <a:pt x="75" y="279"/>
                    </a:lnTo>
                    <a:lnTo>
                      <a:pt x="57" y="287"/>
                    </a:lnTo>
                    <a:lnTo>
                      <a:pt x="38" y="293"/>
                    </a:lnTo>
                    <a:lnTo>
                      <a:pt x="20" y="297"/>
                    </a:lnTo>
                    <a:lnTo>
                      <a:pt x="0" y="299"/>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417" name="Freeform 97"/>
              <p:cNvSpPr>
                <a:spLocks noChangeAspect="1"/>
              </p:cNvSpPr>
              <p:nvPr/>
            </p:nvSpPr>
            <p:spPr bwMode="auto">
              <a:xfrm>
                <a:off x="4768" y="2010"/>
                <a:ext cx="77" cy="153"/>
              </a:xfrm>
              <a:custGeom>
                <a:avLst/>
                <a:gdLst/>
                <a:ahLst/>
                <a:cxnLst>
                  <a:cxn ang="0">
                    <a:pos x="153" y="0"/>
                  </a:cxn>
                  <a:cxn ang="0">
                    <a:pos x="134" y="2"/>
                  </a:cxn>
                  <a:cxn ang="0">
                    <a:pos x="113" y="6"/>
                  </a:cxn>
                  <a:cxn ang="0">
                    <a:pos x="95" y="13"/>
                  </a:cxn>
                  <a:cxn ang="0">
                    <a:pos x="79" y="21"/>
                  </a:cxn>
                  <a:cxn ang="0">
                    <a:pos x="60" y="33"/>
                  </a:cxn>
                  <a:cxn ang="0">
                    <a:pos x="45" y="46"/>
                  </a:cxn>
                  <a:cxn ang="0">
                    <a:pos x="34" y="60"/>
                  </a:cxn>
                  <a:cxn ang="0">
                    <a:pos x="21" y="78"/>
                  </a:cxn>
                  <a:cxn ang="0">
                    <a:pos x="13" y="94"/>
                  </a:cxn>
                  <a:cxn ang="0">
                    <a:pos x="6" y="113"/>
                  </a:cxn>
                  <a:cxn ang="0">
                    <a:pos x="3" y="133"/>
                  </a:cxn>
                  <a:cxn ang="0">
                    <a:pos x="0" y="153"/>
                  </a:cxn>
                  <a:cxn ang="0">
                    <a:pos x="3" y="173"/>
                  </a:cxn>
                  <a:cxn ang="0">
                    <a:pos x="6" y="193"/>
                  </a:cxn>
                  <a:cxn ang="0">
                    <a:pos x="13" y="212"/>
                  </a:cxn>
                  <a:cxn ang="0">
                    <a:pos x="21" y="228"/>
                  </a:cxn>
                  <a:cxn ang="0">
                    <a:pos x="34" y="246"/>
                  </a:cxn>
                  <a:cxn ang="0">
                    <a:pos x="46" y="261"/>
                  </a:cxn>
                  <a:cxn ang="0">
                    <a:pos x="60" y="273"/>
                  </a:cxn>
                  <a:cxn ang="0">
                    <a:pos x="79" y="285"/>
                  </a:cxn>
                  <a:cxn ang="0">
                    <a:pos x="95" y="293"/>
                  </a:cxn>
                  <a:cxn ang="0">
                    <a:pos x="113" y="300"/>
                  </a:cxn>
                  <a:cxn ang="0">
                    <a:pos x="134" y="304"/>
                  </a:cxn>
                  <a:cxn ang="0">
                    <a:pos x="153" y="306"/>
                  </a:cxn>
                  <a:cxn ang="0">
                    <a:pos x="153" y="306"/>
                  </a:cxn>
                  <a:cxn ang="0">
                    <a:pos x="153" y="299"/>
                  </a:cxn>
                  <a:cxn ang="0">
                    <a:pos x="134" y="297"/>
                  </a:cxn>
                  <a:cxn ang="0">
                    <a:pos x="115" y="293"/>
                  </a:cxn>
                  <a:cxn ang="0">
                    <a:pos x="97" y="287"/>
                  </a:cxn>
                  <a:cxn ang="0">
                    <a:pos x="79" y="279"/>
                  </a:cxn>
                  <a:cxn ang="0">
                    <a:pos x="65" y="268"/>
                  </a:cxn>
                  <a:cxn ang="0">
                    <a:pos x="51" y="257"/>
                  </a:cxn>
                  <a:cxn ang="0">
                    <a:pos x="38" y="242"/>
                  </a:cxn>
                  <a:cxn ang="0">
                    <a:pos x="28" y="228"/>
                  </a:cxn>
                  <a:cxn ang="0">
                    <a:pos x="20" y="209"/>
                  </a:cxn>
                  <a:cxn ang="0">
                    <a:pos x="13" y="191"/>
                  </a:cxn>
                  <a:cxn ang="0">
                    <a:pos x="10" y="173"/>
                  </a:cxn>
                  <a:cxn ang="0">
                    <a:pos x="7" y="153"/>
                  </a:cxn>
                  <a:cxn ang="0">
                    <a:pos x="10" y="133"/>
                  </a:cxn>
                  <a:cxn ang="0">
                    <a:pos x="13" y="115"/>
                  </a:cxn>
                  <a:cxn ang="0">
                    <a:pos x="20" y="97"/>
                  </a:cxn>
                  <a:cxn ang="0">
                    <a:pos x="28" y="78"/>
                  </a:cxn>
                  <a:cxn ang="0">
                    <a:pos x="38" y="64"/>
                  </a:cxn>
                  <a:cxn ang="0">
                    <a:pos x="50" y="51"/>
                  </a:cxn>
                  <a:cxn ang="0">
                    <a:pos x="65" y="38"/>
                  </a:cxn>
                  <a:cxn ang="0">
                    <a:pos x="79" y="27"/>
                  </a:cxn>
                  <a:cxn ang="0">
                    <a:pos x="97" y="19"/>
                  </a:cxn>
                  <a:cxn ang="0">
                    <a:pos x="115" y="13"/>
                  </a:cxn>
                  <a:cxn ang="0">
                    <a:pos x="134" y="9"/>
                  </a:cxn>
                  <a:cxn ang="0">
                    <a:pos x="153" y="7"/>
                  </a:cxn>
                  <a:cxn ang="0">
                    <a:pos x="153" y="0"/>
                  </a:cxn>
                </a:cxnLst>
                <a:rect l="0" t="0" r="r" b="b"/>
                <a:pathLst>
                  <a:path w="153" h="306">
                    <a:moveTo>
                      <a:pt x="153" y="0"/>
                    </a:moveTo>
                    <a:lnTo>
                      <a:pt x="134" y="2"/>
                    </a:lnTo>
                    <a:lnTo>
                      <a:pt x="113" y="6"/>
                    </a:lnTo>
                    <a:lnTo>
                      <a:pt x="95" y="13"/>
                    </a:lnTo>
                    <a:lnTo>
                      <a:pt x="79" y="21"/>
                    </a:lnTo>
                    <a:lnTo>
                      <a:pt x="60" y="33"/>
                    </a:lnTo>
                    <a:lnTo>
                      <a:pt x="45" y="46"/>
                    </a:lnTo>
                    <a:lnTo>
                      <a:pt x="34" y="60"/>
                    </a:lnTo>
                    <a:lnTo>
                      <a:pt x="21" y="78"/>
                    </a:lnTo>
                    <a:lnTo>
                      <a:pt x="13" y="94"/>
                    </a:lnTo>
                    <a:lnTo>
                      <a:pt x="6" y="113"/>
                    </a:lnTo>
                    <a:lnTo>
                      <a:pt x="3" y="133"/>
                    </a:lnTo>
                    <a:lnTo>
                      <a:pt x="0" y="153"/>
                    </a:lnTo>
                    <a:lnTo>
                      <a:pt x="3" y="173"/>
                    </a:lnTo>
                    <a:lnTo>
                      <a:pt x="6" y="193"/>
                    </a:lnTo>
                    <a:lnTo>
                      <a:pt x="13" y="212"/>
                    </a:lnTo>
                    <a:lnTo>
                      <a:pt x="21" y="228"/>
                    </a:lnTo>
                    <a:lnTo>
                      <a:pt x="34" y="246"/>
                    </a:lnTo>
                    <a:lnTo>
                      <a:pt x="46" y="261"/>
                    </a:lnTo>
                    <a:lnTo>
                      <a:pt x="60" y="273"/>
                    </a:lnTo>
                    <a:lnTo>
                      <a:pt x="79" y="285"/>
                    </a:lnTo>
                    <a:lnTo>
                      <a:pt x="95" y="293"/>
                    </a:lnTo>
                    <a:lnTo>
                      <a:pt x="113" y="300"/>
                    </a:lnTo>
                    <a:lnTo>
                      <a:pt x="134" y="304"/>
                    </a:lnTo>
                    <a:lnTo>
                      <a:pt x="153" y="306"/>
                    </a:lnTo>
                    <a:lnTo>
                      <a:pt x="153" y="306"/>
                    </a:lnTo>
                    <a:lnTo>
                      <a:pt x="153" y="299"/>
                    </a:lnTo>
                    <a:lnTo>
                      <a:pt x="134" y="297"/>
                    </a:lnTo>
                    <a:lnTo>
                      <a:pt x="115" y="293"/>
                    </a:lnTo>
                    <a:lnTo>
                      <a:pt x="97" y="287"/>
                    </a:lnTo>
                    <a:lnTo>
                      <a:pt x="79" y="279"/>
                    </a:lnTo>
                    <a:lnTo>
                      <a:pt x="65" y="268"/>
                    </a:lnTo>
                    <a:lnTo>
                      <a:pt x="51" y="257"/>
                    </a:lnTo>
                    <a:lnTo>
                      <a:pt x="38" y="242"/>
                    </a:lnTo>
                    <a:lnTo>
                      <a:pt x="28" y="228"/>
                    </a:lnTo>
                    <a:lnTo>
                      <a:pt x="20" y="209"/>
                    </a:lnTo>
                    <a:lnTo>
                      <a:pt x="13" y="191"/>
                    </a:lnTo>
                    <a:lnTo>
                      <a:pt x="10" y="173"/>
                    </a:lnTo>
                    <a:lnTo>
                      <a:pt x="7" y="153"/>
                    </a:lnTo>
                    <a:lnTo>
                      <a:pt x="10" y="133"/>
                    </a:lnTo>
                    <a:lnTo>
                      <a:pt x="13" y="115"/>
                    </a:lnTo>
                    <a:lnTo>
                      <a:pt x="20" y="97"/>
                    </a:lnTo>
                    <a:lnTo>
                      <a:pt x="28" y="78"/>
                    </a:lnTo>
                    <a:lnTo>
                      <a:pt x="38" y="64"/>
                    </a:lnTo>
                    <a:lnTo>
                      <a:pt x="50" y="51"/>
                    </a:lnTo>
                    <a:lnTo>
                      <a:pt x="65" y="38"/>
                    </a:lnTo>
                    <a:lnTo>
                      <a:pt x="79" y="27"/>
                    </a:lnTo>
                    <a:lnTo>
                      <a:pt x="97" y="19"/>
                    </a:lnTo>
                    <a:lnTo>
                      <a:pt x="115" y="13"/>
                    </a:lnTo>
                    <a:lnTo>
                      <a:pt x="134" y="9"/>
                    </a:lnTo>
                    <a:lnTo>
                      <a:pt x="153" y="7"/>
                    </a:lnTo>
                    <a:lnTo>
                      <a:pt x="153" y="0"/>
                    </a:lnTo>
                    <a:close/>
                  </a:path>
                </a:pathLst>
              </a:custGeom>
              <a:gradFill rotWithShape="0">
                <a:gsLst>
                  <a:gs pos="0">
                    <a:srgbClr val="FFFFFF"/>
                  </a:gs>
                  <a:gs pos="50000">
                    <a:srgbClr val="FFFF99"/>
                  </a:gs>
                  <a:gs pos="100000">
                    <a:srgbClr val="FFFFFF"/>
                  </a:gs>
                </a:gsLst>
                <a:lin ang="2700000" scaled="1"/>
              </a:gradFill>
              <a:ln w="9525" cap="flat" cmpd="sng">
                <a:solidFill>
                  <a:srgbClr val="333333"/>
                </a:solidFill>
                <a:prstDash val="solid"/>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grpSp>
        <p:sp>
          <p:nvSpPr>
            <p:cNvPr id="184418" name="Rectangle 98"/>
            <p:cNvSpPr>
              <a:spLocks noChangeAspect="1" noChangeArrowheads="1"/>
            </p:cNvSpPr>
            <p:nvPr/>
          </p:nvSpPr>
          <p:spPr bwMode="auto">
            <a:xfrm>
              <a:off x="1871156" y="3033957"/>
              <a:ext cx="1172274" cy="394409"/>
            </a:xfrm>
            <a:prstGeom prst="rect">
              <a:avLst/>
            </a:prstGeom>
            <a:noFill/>
            <a:ln w="9525">
              <a:noFill/>
              <a:miter lim="800000"/>
              <a:headEnd/>
              <a:tailEnd/>
            </a:ln>
            <a:effectLst/>
          </p:spPr>
          <p:txBody>
            <a:bodyPr wrap="none" anchor="ctr"/>
            <a:lstStyle/>
            <a:p>
              <a:pPr eaLnBrk="0" hangingPunct="0"/>
              <a:r>
                <a:rPr kumimoji="0" lang="zh-CN" altLang="en-US" sz="1600">
                  <a:solidFill>
                    <a:schemeClr val="bg1"/>
                  </a:solidFill>
                  <a:latin typeface="Arial" pitchFamily="34" charset="0"/>
                  <a:ea typeface="微软雅黑" pitchFamily="34" charset="-122"/>
                  <a:cs typeface="Arial" pitchFamily="34" charset="0"/>
                </a:rPr>
                <a:t>功能层</a:t>
              </a:r>
            </a:p>
          </p:txBody>
        </p:sp>
        <p:sp>
          <p:nvSpPr>
            <p:cNvPr id="184419" name="AutoShape 99"/>
            <p:cNvSpPr>
              <a:spLocks noChangeArrowheads="1"/>
            </p:cNvSpPr>
            <p:nvPr/>
          </p:nvSpPr>
          <p:spPr bwMode="auto">
            <a:xfrm>
              <a:off x="1264864" y="1717957"/>
              <a:ext cx="4311521" cy="1239201"/>
            </a:xfrm>
            <a:prstGeom prst="cube">
              <a:avLst>
                <a:gd name="adj" fmla="val 65144"/>
              </a:avLst>
            </a:prstGeom>
            <a:gradFill>
              <a:gsLst>
                <a:gs pos="0">
                  <a:srgbClr val="D6B19C"/>
                </a:gs>
                <a:gs pos="30000">
                  <a:srgbClr val="D49E6C"/>
                </a:gs>
                <a:gs pos="100000">
                  <a:srgbClr val="A65528"/>
                </a:gs>
              </a:gsLst>
              <a:lin ang="5400000" scaled="0"/>
            </a:gradFill>
            <a:ln w="3175">
              <a:solidFill>
                <a:schemeClr val="bg1">
                  <a:alpha val="7000"/>
                </a:schemeClr>
              </a:solidFill>
              <a:miter lim="800000"/>
              <a:headEnd/>
              <a:tailEnd/>
            </a:ln>
            <a:effectLst/>
          </p:spPr>
          <p:txBody>
            <a:bodyPr wrap="none" anchor="ctr"/>
            <a:lstStyle/>
            <a:p>
              <a:pPr eaLnBrk="0" hangingPunct="0"/>
              <a:endParaRPr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grpSp>
          <p:nvGrpSpPr>
            <p:cNvPr id="7" name="Group 100"/>
            <p:cNvGrpSpPr>
              <a:grpSpLocks noChangeAspect="1"/>
            </p:cNvGrpSpPr>
            <p:nvPr/>
          </p:nvGrpSpPr>
          <p:grpSpPr bwMode="auto">
            <a:xfrm>
              <a:off x="1326092" y="2582273"/>
              <a:ext cx="410743" cy="287671"/>
              <a:chOff x="1248" y="1104"/>
              <a:chExt cx="1920" cy="960"/>
            </a:xfrm>
          </p:grpSpPr>
          <p:sp>
            <p:nvSpPr>
              <p:cNvPr id="184421" name="Line 101"/>
              <p:cNvSpPr>
                <a:spLocks noChangeAspect="1" noChangeShapeType="1"/>
              </p:cNvSpPr>
              <p:nvPr/>
            </p:nvSpPr>
            <p:spPr bwMode="auto">
              <a:xfrm>
                <a:off x="2208" y="1248"/>
                <a:ext cx="0" cy="336"/>
              </a:xfrm>
              <a:prstGeom prst="line">
                <a:avLst/>
              </a:prstGeom>
              <a:noFill/>
              <a:ln w="9525">
                <a:solidFill>
                  <a:srgbClr val="333333"/>
                </a:solidFill>
                <a:round/>
                <a:headEnd type="none" w="sm" len="sm"/>
                <a:tailEnd type="none" w="sm" len="sm"/>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422" name="Rectangle 102"/>
              <p:cNvSpPr>
                <a:spLocks noChangeAspect="1" noChangeArrowheads="1"/>
              </p:cNvSpPr>
              <p:nvPr/>
            </p:nvSpPr>
            <p:spPr bwMode="auto">
              <a:xfrm>
                <a:off x="1752" y="1104"/>
                <a:ext cx="965" cy="182"/>
              </a:xfrm>
              <a:prstGeom prst="rect">
                <a:avLst/>
              </a:prstGeom>
              <a:gradFill rotWithShape="0">
                <a:gsLst>
                  <a:gs pos="0">
                    <a:srgbClr val="FFFFFF"/>
                  </a:gs>
                  <a:gs pos="50000">
                    <a:srgbClr val="FFFF99"/>
                  </a:gs>
                  <a:gs pos="100000">
                    <a:srgbClr val="FFFFFF"/>
                  </a:gs>
                </a:gsLst>
                <a:lin ang="2700000" scaled="1"/>
              </a:gradFill>
              <a:ln w="9525">
                <a:solidFill>
                  <a:srgbClr val="333333"/>
                </a:solidFill>
                <a:miter lim="800000"/>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423" name="Rectangle 103"/>
              <p:cNvSpPr>
                <a:spLocks noChangeAspect="1" noChangeArrowheads="1"/>
              </p:cNvSpPr>
              <p:nvPr/>
            </p:nvSpPr>
            <p:spPr bwMode="auto">
              <a:xfrm>
                <a:off x="1248" y="1872"/>
                <a:ext cx="528" cy="192"/>
              </a:xfrm>
              <a:prstGeom prst="rect">
                <a:avLst/>
              </a:prstGeom>
              <a:gradFill rotWithShape="0">
                <a:gsLst>
                  <a:gs pos="0">
                    <a:srgbClr val="FFFFFF"/>
                  </a:gs>
                  <a:gs pos="50000">
                    <a:srgbClr val="FFFF99"/>
                  </a:gs>
                  <a:gs pos="100000">
                    <a:srgbClr val="FFFFFF"/>
                  </a:gs>
                </a:gsLst>
                <a:lin ang="2700000" scaled="1"/>
              </a:gradFill>
              <a:ln w="9525">
                <a:solidFill>
                  <a:srgbClr val="333333"/>
                </a:solidFill>
                <a:miter lim="800000"/>
                <a:headEnd/>
                <a:tailEnd/>
              </a:ln>
              <a:effectLst/>
            </p:spPr>
            <p:txBody>
              <a:bodyPr wrap="none" anchor="ctr" anchorCtr="1"/>
              <a:lstStyle/>
              <a:p>
                <a:pPr eaLnBrk="0" hangingPunct="0"/>
                <a:endParaRPr kumimoji="0"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sp>
            <p:nvSpPr>
              <p:cNvPr id="184424" name="Line 104"/>
              <p:cNvSpPr>
                <a:spLocks noChangeAspect="1" noChangeShapeType="1"/>
              </p:cNvSpPr>
              <p:nvPr/>
            </p:nvSpPr>
            <p:spPr bwMode="auto">
              <a:xfrm>
                <a:off x="1488" y="1584"/>
                <a:ext cx="0" cy="288"/>
              </a:xfrm>
              <a:prstGeom prst="line">
                <a:avLst/>
              </a:prstGeom>
              <a:noFill/>
              <a:ln w="9525">
                <a:solidFill>
                  <a:srgbClr val="333333"/>
                </a:solidFill>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425" name="Line 105"/>
              <p:cNvSpPr>
                <a:spLocks noChangeAspect="1" noChangeShapeType="1"/>
              </p:cNvSpPr>
              <p:nvPr/>
            </p:nvSpPr>
            <p:spPr bwMode="auto">
              <a:xfrm>
                <a:off x="1488" y="1584"/>
                <a:ext cx="1392" cy="0"/>
              </a:xfrm>
              <a:prstGeom prst="line">
                <a:avLst/>
              </a:prstGeom>
              <a:noFill/>
              <a:ln w="9525">
                <a:solidFill>
                  <a:srgbClr val="333333"/>
                </a:solidFill>
                <a:round/>
                <a:headEnd type="none" w="sm" len="sm"/>
                <a:tailEnd type="none" w="sm" len="sm"/>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426" name="Rectangle 106"/>
              <p:cNvSpPr>
                <a:spLocks noChangeAspect="1" noChangeArrowheads="1"/>
              </p:cNvSpPr>
              <p:nvPr/>
            </p:nvSpPr>
            <p:spPr bwMode="auto">
              <a:xfrm>
                <a:off x="1920" y="1872"/>
                <a:ext cx="576" cy="192"/>
              </a:xfrm>
              <a:prstGeom prst="rect">
                <a:avLst/>
              </a:prstGeom>
              <a:gradFill rotWithShape="0">
                <a:gsLst>
                  <a:gs pos="0">
                    <a:srgbClr val="FFFFFF"/>
                  </a:gs>
                  <a:gs pos="50000">
                    <a:srgbClr val="FFFF99"/>
                  </a:gs>
                  <a:gs pos="100000">
                    <a:srgbClr val="FFFFFF"/>
                  </a:gs>
                </a:gsLst>
                <a:lin ang="2700000" scaled="1"/>
              </a:gradFill>
              <a:ln w="9525">
                <a:solidFill>
                  <a:srgbClr val="333333"/>
                </a:solidFill>
                <a:miter lim="800000"/>
                <a:headEnd/>
                <a:tailEnd/>
              </a:ln>
              <a:effectLst/>
            </p:spPr>
            <p:txBody>
              <a:bodyPr wrap="none" anchor="ctr" anchorCtr="1"/>
              <a:lstStyle/>
              <a:p>
                <a:pPr eaLnBrk="0" hangingPunct="0"/>
                <a:endParaRPr kumimoji="0"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sp>
            <p:nvSpPr>
              <p:cNvPr id="184427" name="Rectangle 107"/>
              <p:cNvSpPr>
                <a:spLocks noChangeAspect="1" noChangeArrowheads="1"/>
              </p:cNvSpPr>
              <p:nvPr/>
            </p:nvSpPr>
            <p:spPr bwMode="auto">
              <a:xfrm>
                <a:off x="2640" y="1872"/>
                <a:ext cx="528" cy="192"/>
              </a:xfrm>
              <a:prstGeom prst="rect">
                <a:avLst/>
              </a:prstGeom>
              <a:gradFill rotWithShape="0">
                <a:gsLst>
                  <a:gs pos="0">
                    <a:srgbClr val="FFFFFF"/>
                  </a:gs>
                  <a:gs pos="50000">
                    <a:srgbClr val="FFFF99"/>
                  </a:gs>
                  <a:gs pos="100000">
                    <a:srgbClr val="FFFFFF"/>
                  </a:gs>
                </a:gsLst>
                <a:lin ang="2700000" scaled="1"/>
              </a:gradFill>
              <a:ln w="9525">
                <a:solidFill>
                  <a:srgbClr val="333333"/>
                </a:solidFill>
                <a:miter lim="800000"/>
                <a:headEnd/>
                <a:tailEnd/>
              </a:ln>
              <a:effectLst/>
            </p:spPr>
            <p:txBody>
              <a:bodyPr wrap="none" anchor="ctr" anchorCtr="1"/>
              <a:lstStyle/>
              <a:p>
                <a:pPr eaLnBrk="0" hangingPunct="0"/>
                <a:endParaRPr kumimoji="0"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sp>
            <p:nvSpPr>
              <p:cNvPr id="184428" name="Line 108"/>
              <p:cNvSpPr>
                <a:spLocks noChangeAspect="1" noChangeShapeType="1"/>
              </p:cNvSpPr>
              <p:nvPr/>
            </p:nvSpPr>
            <p:spPr bwMode="auto">
              <a:xfrm>
                <a:off x="2208" y="1584"/>
                <a:ext cx="0" cy="288"/>
              </a:xfrm>
              <a:prstGeom prst="line">
                <a:avLst/>
              </a:prstGeom>
              <a:noFill/>
              <a:ln w="9525">
                <a:solidFill>
                  <a:srgbClr val="333333"/>
                </a:solidFill>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429" name="Line 109"/>
              <p:cNvSpPr>
                <a:spLocks noChangeAspect="1" noChangeShapeType="1"/>
              </p:cNvSpPr>
              <p:nvPr/>
            </p:nvSpPr>
            <p:spPr bwMode="auto">
              <a:xfrm>
                <a:off x="2880" y="1584"/>
                <a:ext cx="0" cy="288"/>
              </a:xfrm>
              <a:prstGeom prst="line">
                <a:avLst/>
              </a:prstGeom>
              <a:noFill/>
              <a:ln w="9525">
                <a:solidFill>
                  <a:srgbClr val="333333"/>
                </a:solidFill>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grpSp>
        <p:sp>
          <p:nvSpPr>
            <p:cNvPr id="184430" name="Rectangle 110"/>
            <p:cNvSpPr>
              <a:spLocks noChangeAspect="1" noChangeArrowheads="1"/>
            </p:cNvSpPr>
            <p:nvPr/>
          </p:nvSpPr>
          <p:spPr bwMode="auto">
            <a:xfrm>
              <a:off x="1866053" y="2582273"/>
              <a:ext cx="1172274" cy="347549"/>
            </a:xfrm>
            <a:prstGeom prst="rect">
              <a:avLst/>
            </a:prstGeom>
            <a:noFill/>
            <a:ln w="9525">
              <a:noFill/>
              <a:miter lim="800000"/>
              <a:headEnd/>
              <a:tailEnd/>
            </a:ln>
            <a:effectLst/>
          </p:spPr>
          <p:txBody>
            <a:bodyPr wrap="none" anchor="ctr"/>
            <a:lstStyle/>
            <a:p>
              <a:pPr eaLnBrk="0" hangingPunct="0"/>
              <a:r>
                <a:rPr kumimoji="0" lang="zh-CN" altLang="en-US" sz="1600" dirty="0">
                  <a:solidFill>
                    <a:schemeClr val="bg1"/>
                  </a:solidFill>
                  <a:latin typeface="Arial" pitchFamily="34" charset="0"/>
                  <a:ea typeface="微软雅黑" pitchFamily="34" charset="-122"/>
                  <a:cs typeface="Arial" pitchFamily="34" charset="0"/>
                </a:rPr>
                <a:t>组织层</a:t>
              </a:r>
            </a:p>
          </p:txBody>
        </p:sp>
        <p:sp>
          <p:nvSpPr>
            <p:cNvPr id="184431" name="AutoShape 111"/>
            <p:cNvSpPr>
              <a:spLocks noChangeArrowheads="1"/>
            </p:cNvSpPr>
            <p:nvPr/>
          </p:nvSpPr>
          <p:spPr bwMode="auto">
            <a:xfrm>
              <a:off x="1264864" y="1207698"/>
              <a:ext cx="4311521" cy="1239201"/>
            </a:xfrm>
            <a:prstGeom prst="cube">
              <a:avLst>
                <a:gd name="adj" fmla="val 65144"/>
              </a:avLst>
            </a:prstGeom>
            <a:gradFill>
              <a:gsLst>
                <a:gs pos="0">
                  <a:srgbClr val="D6B19C"/>
                </a:gs>
                <a:gs pos="30000">
                  <a:srgbClr val="D49E6C"/>
                </a:gs>
                <a:gs pos="100000">
                  <a:srgbClr val="A65528"/>
                </a:gs>
              </a:gsLst>
              <a:lin ang="5400000" scaled="0"/>
            </a:gradFill>
            <a:ln w="3175">
              <a:solidFill>
                <a:schemeClr val="bg1">
                  <a:alpha val="7000"/>
                </a:schemeClr>
              </a:solidFill>
              <a:miter lim="800000"/>
              <a:headEnd/>
              <a:tailEnd/>
            </a:ln>
            <a:effectLst/>
          </p:spPr>
          <p:txBody>
            <a:bodyPr wrap="none" anchor="ctr"/>
            <a:lstStyle/>
            <a:p>
              <a:pPr eaLnBrk="0" hangingPunct="0"/>
              <a:endParaRPr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sp>
          <p:nvSpPr>
            <p:cNvPr id="184432" name="Rectangle 112"/>
            <p:cNvSpPr>
              <a:spLocks noChangeAspect="1" noChangeArrowheads="1"/>
            </p:cNvSpPr>
            <p:nvPr/>
          </p:nvSpPr>
          <p:spPr bwMode="auto">
            <a:xfrm>
              <a:off x="1846920" y="2077221"/>
              <a:ext cx="1172274" cy="328024"/>
            </a:xfrm>
            <a:prstGeom prst="rect">
              <a:avLst/>
            </a:prstGeom>
            <a:noFill/>
            <a:ln w="9525">
              <a:noFill/>
              <a:miter lim="800000"/>
              <a:headEnd/>
              <a:tailEnd/>
            </a:ln>
            <a:effectLst/>
          </p:spPr>
          <p:txBody>
            <a:bodyPr wrap="none" anchor="ctr"/>
            <a:lstStyle/>
            <a:p>
              <a:pPr eaLnBrk="0" hangingPunct="0"/>
              <a:r>
                <a:rPr kumimoji="0" lang="zh-CN" altLang="en-US" sz="1600" dirty="0">
                  <a:solidFill>
                    <a:schemeClr val="bg1"/>
                  </a:solidFill>
                  <a:latin typeface="Arial" pitchFamily="34" charset="0"/>
                  <a:ea typeface="微软雅黑" pitchFamily="34" charset="-122"/>
                  <a:cs typeface="Arial" pitchFamily="34" charset="0"/>
                </a:rPr>
                <a:t>流程层</a:t>
              </a:r>
            </a:p>
          </p:txBody>
        </p:sp>
        <p:grpSp>
          <p:nvGrpSpPr>
            <p:cNvPr id="8" name="Group 113"/>
            <p:cNvGrpSpPr>
              <a:grpSpLocks/>
            </p:cNvGrpSpPr>
            <p:nvPr/>
          </p:nvGrpSpPr>
          <p:grpSpPr bwMode="auto">
            <a:xfrm>
              <a:off x="1387321" y="2082428"/>
              <a:ext cx="387781" cy="299386"/>
              <a:chOff x="1044" y="1200"/>
              <a:chExt cx="336" cy="262"/>
            </a:xfrm>
          </p:grpSpPr>
          <p:sp>
            <p:nvSpPr>
              <p:cNvPr id="184434" name="Oval 114"/>
              <p:cNvSpPr>
                <a:spLocks noChangeArrowheads="1"/>
              </p:cNvSpPr>
              <p:nvPr/>
            </p:nvSpPr>
            <p:spPr bwMode="auto">
              <a:xfrm>
                <a:off x="1137" y="1200"/>
                <a:ext cx="168" cy="75"/>
              </a:xfrm>
              <a:prstGeom prst="ellipse">
                <a:avLst/>
              </a:prstGeom>
              <a:gradFill rotWithShape="0">
                <a:gsLst>
                  <a:gs pos="0">
                    <a:srgbClr val="FFFFFF"/>
                  </a:gs>
                  <a:gs pos="50000">
                    <a:srgbClr val="FFFF99"/>
                  </a:gs>
                  <a:gs pos="100000">
                    <a:srgbClr val="FFFFFF"/>
                  </a:gs>
                </a:gsLst>
                <a:lin ang="2700000" scaled="1"/>
              </a:gradFill>
              <a:ln w="9525">
                <a:solidFill>
                  <a:srgbClr val="333333"/>
                </a:solidFill>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435" name="AutoShape 115"/>
              <p:cNvSpPr>
                <a:spLocks noChangeArrowheads="1"/>
              </p:cNvSpPr>
              <p:nvPr/>
            </p:nvSpPr>
            <p:spPr bwMode="auto">
              <a:xfrm>
                <a:off x="1044" y="1290"/>
                <a:ext cx="154" cy="77"/>
              </a:xfrm>
              <a:prstGeom prst="diamond">
                <a:avLst/>
              </a:prstGeom>
              <a:gradFill rotWithShape="0">
                <a:gsLst>
                  <a:gs pos="0">
                    <a:srgbClr val="FFFFFF"/>
                  </a:gs>
                  <a:gs pos="50000">
                    <a:srgbClr val="FFFF99"/>
                  </a:gs>
                  <a:gs pos="100000">
                    <a:srgbClr val="FFFFFF"/>
                  </a:gs>
                </a:gsLst>
                <a:lin ang="2700000" scaled="1"/>
              </a:gradFill>
              <a:ln w="9525">
                <a:solidFill>
                  <a:srgbClr val="333333"/>
                </a:solidFill>
                <a:miter lim="800000"/>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436" name="Rectangle 116"/>
              <p:cNvSpPr>
                <a:spLocks noChangeArrowheads="1"/>
              </p:cNvSpPr>
              <p:nvPr/>
            </p:nvSpPr>
            <p:spPr bwMode="auto">
              <a:xfrm>
                <a:off x="1242" y="1300"/>
                <a:ext cx="138" cy="58"/>
              </a:xfrm>
              <a:prstGeom prst="rect">
                <a:avLst/>
              </a:prstGeom>
              <a:gradFill rotWithShape="0">
                <a:gsLst>
                  <a:gs pos="0">
                    <a:srgbClr val="FFFFFF"/>
                  </a:gs>
                  <a:gs pos="50000">
                    <a:srgbClr val="FFFF99"/>
                  </a:gs>
                  <a:gs pos="100000">
                    <a:srgbClr val="FFFFFF"/>
                  </a:gs>
                </a:gsLst>
                <a:lin ang="2700000" scaled="1"/>
              </a:gradFill>
              <a:ln w="9525">
                <a:solidFill>
                  <a:srgbClr val="333333"/>
                </a:solidFill>
                <a:miter lim="800000"/>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437" name="AutoShape 117"/>
              <p:cNvSpPr>
                <a:spLocks noChangeArrowheads="1"/>
              </p:cNvSpPr>
              <p:nvPr/>
            </p:nvSpPr>
            <p:spPr bwMode="auto">
              <a:xfrm>
                <a:off x="1171" y="1398"/>
                <a:ext cx="154" cy="64"/>
              </a:xfrm>
              <a:prstGeom prst="hexagon">
                <a:avLst>
                  <a:gd name="adj" fmla="val 60156"/>
                  <a:gd name="vf" fmla="val 115470"/>
                </a:avLst>
              </a:prstGeom>
              <a:gradFill rotWithShape="0">
                <a:gsLst>
                  <a:gs pos="0">
                    <a:srgbClr val="FFFFFF"/>
                  </a:gs>
                  <a:gs pos="50000">
                    <a:srgbClr val="FFFF99"/>
                  </a:gs>
                  <a:gs pos="100000">
                    <a:srgbClr val="FFFFFF"/>
                  </a:gs>
                </a:gsLst>
                <a:lin ang="2700000" scaled="1"/>
              </a:gradFill>
              <a:ln w="9525">
                <a:solidFill>
                  <a:srgbClr val="333333"/>
                </a:solidFill>
                <a:miter lim="800000"/>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cxnSp>
            <p:nvCxnSpPr>
              <p:cNvPr id="184438" name="AutoShape 118"/>
              <p:cNvCxnSpPr>
                <a:cxnSpLocks noChangeShapeType="1"/>
                <a:stCxn id="184434" idx="2"/>
                <a:endCxn id="184435" idx="1"/>
              </p:cNvCxnSpPr>
              <p:nvPr/>
            </p:nvCxnSpPr>
            <p:spPr bwMode="auto">
              <a:xfrm rot="10800000" flipV="1">
                <a:off x="1044" y="1237"/>
                <a:ext cx="93" cy="92"/>
              </a:xfrm>
              <a:prstGeom prst="bentConnector3">
                <a:avLst>
                  <a:gd name="adj1" fmla="val 123653"/>
                </a:avLst>
              </a:prstGeom>
              <a:noFill/>
              <a:ln w="9525">
                <a:solidFill>
                  <a:srgbClr val="333333"/>
                </a:solidFill>
                <a:miter lim="800000"/>
                <a:headEnd/>
                <a:tailEnd/>
              </a:ln>
              <a:effectLst/>
            </p:spPr>
          </p:cxnSp>
          <p:cxnSp>
            <p:nvCxnSpPr>
              <p:cNvPr id="184439" name="AutoShape 119"/>
              <p:cNvCxnSpPr>
                <a:cxnSpLocks noChangeShapeType="1"/>
                <a:stCxn id="184435" idx="2"/>
                <a:endCxn id="184437" idx="1"/>
              </p:cNvCxnSpPr>
              <p:nvPr/>
            </p:nvCxnSpPr>
            <p:spPr bwMode="auto">
              <a:xfrm rot="16200000" flipH="1">
                <a:off x="1114" y="1374"/>
                <a:ext cx="63" cy="50"/>
              </a:xfrm>
              <a:prstGeom prst="bentConnector2">
                <a:avLst/>
              </a:prstGeom>
              <a:noFill/>
              <a:ln w="9525">
                <a:solidFill>
                  <a:srgbClr val="333333"/>
                </a:solidFill>
                <a:miter lim="800000"/>
                <a:headEnd/>
                <a:tailEnd/>
              </a:ln>
              <a:effectLst/>
            </p:spPr>
          </p:cxnSp>
          <p:cxnSp>
            <p:nvCxnSpPr>
              <p:cNvPr id="184440" name="AutoShape 120"/>
              <p:cNvCxnSpPr>
                <a:cxnSpLocks noChangeShapeType="1"/>
                <a:stCxn id="184435" idx="3"/>
                <a:endCxn id="184436" idx="1"/>
              </p:cNvCxnSpPr>
              <p:nvPr/>
            </p:nvCxnSpPr>
            <p:spPr bwMode="auto">
              <a:xfrm>
                <a:off x="1198" y="1329"/>
                <a:ext cx="44" cy="0"/>
              </a:xfrm>
              <a:prstGeom prst="straightConnector1">
                <a:avLst/>
              </a:prstGeom>
              <a:noFill/>
              <a:ln w="9525">
                <a:solidFill>
                  <a:srgbClr val="333333"/>
                </a:solidFill>
                <a:round/>
                <a:headEnd/>
                <a:tailEnd/>
              </a:ln>
              <a:effectLst/>
            </p:spPr>
          </p:cxnSp>
        </p:grpSp>
        <p:sp>
          <p:nvSpPr>
            <p:cNvPr id="184441" name="AutoShape 121"/>
            <p:cNvSpPr>
              <a:spLocks noChangeArrowheads="1"/>
            </p:cNvSpPr>
            <p:nvPr/>
          </p:nvSpPr>
          <p:spPr bwMode="auto">
            <a:xfrm>
              <a:off x="3624720" y="3140694"/>
              <a:ext cx="289560" cy="1124653"/>
            </a:xfrm>
            <a:prstGeom prst="upArrow">
              <a:avLst>
                <a:gd name="adj1" fmla="val 49639"/>
                <a:gd name="adj2" fmla="val 52423"/>
              </a:avLst>
            </a:prstGeom>
            <a:gradFill rotWithShape="0">
              <a:gsLst>
                <a:gs pos="0">
                  <a:schemeClr val="bg1"/>
                </a:gs>
                <a:gs pos="50000">
                  <a:srgbClr val="EAEAEA"/>
                </a:gs>
                <a:gs pos="100000">
                  <a:schemeClr val="bg1"/>
                </a:gs>
              </a:gsLst>
              <a:lin ang="0" scaled="1"/>
            </a:gradFill>
            <a:ln w="9525">
              <a:noFill/>
              <a:miter lim="800000"/>
              <a:headEnd/>
              <a:tailEnd/>
            </a:ln>
            <a:effectLst/>
          </p:spPr>
          <p:txBody>
            <a:bodyPr wrap="none" anchor="ctr"/>
            <a:lstStyle/>
            <a:p>
              <a:endParaRPr lang="zh-CN" altLang="en-US" sz="1600">
                <a:latin typeface="Arial" pitchFamily="34" charset="0"/>
                <a:ea typeface="微软雅黑" pitchFamily="34" charset="-122"/>
                <a:cs typeface="Arial" pitchFamily="34" charset="0"/>
              </a:endParaRPr>
            </a:p>
          </p:txBody>
        </p:sp>
        <p:sp>
          <p:nvSpPr>
            <p:cNvPr id="184442" name="AutoShape 122"/>
            <p:cNvSpPr>
              <a:spLocks noChangeArrowheads="1"/>
            </p:cNvSpPr>
            <p:nvPr/>
          </p:nvSpPr>
          <p:spPr bwMode="auto">
            <a:xfrm>
              <a:off x="3331332" y="3144599"/>
              <a:ext cx="289560" cy="611790"/>
            </a:xfrm>
            <a:prstGeom prst="upArrow">
              <a:avLst>
                <a:gd name="adj1" fmla="val 50000"/>
                <a:gd name="adj2" fmla="val 51762"/>
              </a:avLst>
            </a:prstGeom>
            <a:gradFill rotWithShape="0">
              <a:gsLst>
                <a:gs pos="0">
                  <a:schemeClr val="bg1"/>
                </a:gs>
                <a:gs pos="50000">
                  <a:srgbClr val="EAEAEA"/>
                </a:gs>
                <a:gs pos="100000">
                  <a:schemeClr val="bg1"/>
                </a:gs>
              </a:gsLst>
              <a:lin ang="0" scaled="1"/>
            </a:gradFill>
            <a:ln w="9525">
              <a:noFill/>
              <a:miter lim="800000"/>
              <a:headEnd/>
              <a:tailEnd/>
            </a:ln>
            <a:effectLst/>
          </p:spPr>
          <p:txBody>
            <a:bodyPr wrap="none" anchor="ctr"/>
            <a:lstStyle/>
            <a:p>
              <a:endParaRPr lang="zh-CN" altLang="en-US" sz="1600">
                <a:latin typeface="Arial" pitchFamily="34" charset="0"/>
                <a:ea typeface="微软雅黑" pitchFamily="34" charset="-122"/>
                <a:cs typeface="Arial" pitchFamily="34" charset="0"/>
              </a:endParaRPr>
            </a:p>
          </p:txBody>
        </p:sp>
        <p:sp>
          <p:nvSpPr>
            <p:cNvPr id="184443" name="AutoShape 123"/>
            <p:cNvSpPr>
              <a:spLocks noChangeArrowheads="1"/>
            </p:cNvSpPr>
            <p:nvPr/>
          </p:nvSpPr>
          <p:spPr bwMode="auto">
            <a:xfrm>
              <a:off x="3918107" y="3148505"/>
              <a:ext cx="289560" cy="1686978"/>
            </a:xfrm>
            <a:prstGeom prst="upArrow">
              <a:avLst>
                <a:gd name="adj1" fmla="val 55176"/>
                <a:gd name="adj2" fmla="val 49771"/>
              </a:avLst>
            </a:prstGeom>
            <a:gradFill rotWithShape="0">
              <a:gsLst>
                <a:gs pos="0">
                  <a:schemeClr val="bg1"/>
                </a:gs>
                <a:gs pos="50000">
                  <a:srgbClr val="EAEAEA"/>
                </a:gs>
                <a:gs pos="100000">
                  <a:schemeClr val="bg1"/>
                </a:gs>
              </a:gsLst>
              <a:lin ang="0" scaled="1"/>
            </a:gradFill>
            <a:ln w="9525">
              <a:noFill/>
              <a:miter lim="800000"/>
              <a:headEnd/>
              <a:tailEnd/>
            </a:ln>
            <a:effectLst/>
          </p:spPr>
          <p:txBody>
            <a:bodyPr wrap="none" anchor="ctr"/>
            <a:lstStyle/>
            <a:p>
              <a:endParaRPr lang="zh-CN" altLang="en-US" sz="1600">
                <a:latin typeface="Arial" pitchFamily="34" charset="0"/>
                <a:ea typeface="微软雅黑" pitchFamily="34" charset="-122"/>
                <a:cs typeface="Arial" pitchFamily="34" charset="0"/>
              </a:endParaRPr>
            </a:p>
          </p:txBody>
        </p:sp>
        <p:sp>
          <p:nvSpPr>
            <p:cNvPr id="184444" name="AutoShape 124"/>
            <p:cNvSpPr>
              <a:spLocks noChangeArrowheads="1"/>
            </p:cNvSpPr>
            <p:nvPr/>
          </p:nvSpPr>
          <p:spPr bwMode="auto">
            <a:xfrm>
              <a:off x="4448756" y="2644754"/>
              <a:ext cx="289560" cy="657349"/>
            </a:xfrm>
            <a:prstGeom prst="upDownArrow">
              <a:avLst>
                <a:gd name="adj1" fmla="val 50000"/>
                <a:gd name="adj2" fmla="val 44493"/>
              </a:avLst>
            </a:prstGeom>
            <a:gradFill rotWithShape="0">
              <a:gsLst>
                <a:gs pos="0">
                  <a:schemeClr val="bg1"/>
                </a:gs>
                <a:gs pos="50000">
                  <a:srgbClr val="EAEAEA"/>
                </a:gs>
                <a:gs pos="100000">
                  <a:schemeClr val="bg1"/>
                </a:gs>
              </a:gsLst>
              <a:lin ang="0" scaled="1"/>
            </a:gradFill>
            <a:ln w="9525">
              <a:noFill/>
              <a:miter lim="800000"/>
              <a:headEnd/>
              <a:tailEnd/>
            </a:ln>
            <a:effectLst/>
          </p:spPr>
          <p:txBody>
            <a:bodyPr wrap="none" anchor="ctr"/>
            <a:lstStyle/>
            <a:p>
              <a:endParaRPr lang="zh-CN" altLang="en-US" sz="1600">
                <a:latin typeface="Arial" pitchFamily="34" charset="0"/>
                <a:ea typeface="微软雅黑" pitchFamily="34" charset="-122"/>
                <a:cs typeface="Arial" pitchFamily="34" charset="0"/>
              </a:endParaRPr>
            </a:p>
          </p:txBody>
        </p:sp>
        <p:sp>
          <p:nvSpPr>
            <p:cNvPr id="184445" name="AutoShape 125"/>
            <p:cNvSpPr>
              <a:spLocks noChangeArrowheads="1"/>
            </p:cNvSpPr>
            <p:nvPr/>
          </p:nvSpPr>
          <p:spPr bwMode="auto">
            <a:xfrm>
              <a:off x="4200014" y="3148505"/>
              <a:ext cx="289560" cy="2221969"/>
            </a:xfrm>
            <a:prstGeom prst="upArrow">
              <a:avLst>
                <a:gd name="adj1" fmla="val 49537"/>
                <a:gd name="adj2" fmla="val 50654"/>
              </a:avLst>
            </a:prstGeom>
            <a:gradFill rotWithShape="0">
              <a:gsLst>
                <a:gs pos="0">
                  <a:schemeClr val="bg1"/>
                </a:gs>
                <a:gs pos="50000">
                  <a:srgbClr val="EAEAEA"/>
                </a:gs>
                <a:gs pos="100000">
                  <a:schemeClr val="bg1"/>
                </a:gs>
              </a:gsLst>
              <a:lin ang="0" scaled="1"/>
            </a:gradFill>
            <a:ln w="9525">
              <a:noFill/>
              <a:miter lim="800000"/>
              <a:headEnd/>
              <a:tailEnd/>
            </a:ln>
            <a:effectLst/>
          </p:spPr>
          <p:txBody>
            <a:bodyPr wrap="none" anchor="ctr"/>
            <a:lstStyle/>
            <a:p>
              <a:endParaRPr lang="zh-CN" altLang="en-US" sz="1600">
                <a:latin typeface="Arial" pitchFamily="34" charset="0"/>
                <a:ea typeface="微软雅黑" pitchFamily="34" charset="-122"/>
                <a:cs typeface="Arial" pitchFamily="34" charset="0"/>
              </a:endParaRPr>
            </a:p>
          </p:txBody>
        </p:sp>
        <p:sp>
          <p:nvSpPr>
            <p:cNvPr id="184446" name="Line 126"/>
            <p:cNvSpPr>
              <a:spLocks noChangeShapeType="1"/>
            </p:cNvSpPr>
            <p:nvPr/>
          </p:nvSpPr>
          <p:spPr bwMode="auto">
            <a:xfrm>
              <a:off x="3048631" y="2144908"/>
              <a:ext cx="0" cy="3696774"/>
            </a:xfrm>
            <a:prstGeom prst="line">
              <a:avLst/>
            </a:prstGeom>
            <a:noFill/>
            <a:ln w="9525">
              <a:solidFill>
                <a:schemeClr val="bg1"/>
              </a:solidFill>
              <a:round/>
              <a:headEnd type="triangle" w="med" len="med"/>
              <a:tailEnd type="triangle" w="med" len="med"/>
            </a:ln>
            <a:effectLst/>
          </p:spPr>
          <p:txBody>
            <a:bodyPr/>
            <a:lstStyle/>
            <a:p>
              <a:endParaRPr lang="zh-CN" altLang="en-US" sz="1200">
                <a:latin typeface="Arial" pitchFamily="34" charset="0"/>
                <a:ea typeface="微软雅黑" pitchFamily="34" charset="-122"/>
                <a:cs typeface="Arial" pitchFamily="34" charset="0"/>
              </a:endParaRPr>
            </a:p>
          </p:txBody>
        </p:sp>
        <p:sp>
          <p:nvSpPr>
            <p:cNvPr id="184447" name="Rectangle 127"/>
            <p:cNvSpPr>
              <a:spLocks noChangeAspect="1" noChangeArrowheads="1"/>
            </p:cNvSpPr>
            <p:nvPr/>
          </p:nvSpPr>
          <p:spPr bwMode="auto">
            <a:xfrm>
              <a:off x="2695186" y="3108152"/>
              <a:ext cx="443908" cy="1660945"/>
            </a:xfrm>
            <a:prstGeom prst="rect">
              <a:avLst/>
            </a:prstGeom>
            <a:noFill/>
            <a:ln w="9525">
              <a:noFill/>
              <a:miter lim="800000"/>
              <a:headEnd/>
              <a:tailEnd/>
            </a:ln>
            <a:effectLst/>
          </p:spPr>
          <p:txBody>
            <a:bodyPr wrap="none" anchor="ctr"/>
            <a:lstStyle/>
            <a:p>
              <a:pPr eaLnBrk="0" hangingPunct="0"/>
              <a:r>
                <a:rPr kumimoji="0" lang="zh-CN" altLang="en-US" sz="1600" b="1" dirty="0">
                  <a:solidFill>
                    <a:schemeClr val="bg1"/>
                  </a:solidFill>
                  <a:latin typeface="Arial" pitchFamily="34" charset="0"/>
                  <a:ea typeface="微软雅黑" pitchFamily="34" charset="-122"/>
                  <a:cs typeface="Arial" pitchFamily="34" charset="0"/>
                </a:rPr>
                <a:t>业</a:t>
              </a:r>
            </a:p>
            <a:p>
              <a:pPr eaLnBrk="0" hangingPunct="0"/>
              <a:r>
                <a:rPr kumimoji="0" lang="zh-CN" altLang="en-US" sz="1600" b="1" dirty="0">
                  <a:solidFill>
                    <a:schemeClr val="bg1"/>
                  </a:solidFill>
                  <a:latin typeface="Arial" pitchFamily="34" charset="0"/>
                  <a:ea typeface="微软雅黑" pitchFamily="34" charset="-122"/>
                  <a:cs typeface="Arial" pitchFamily="34" charset="0"/>
                </a:rPr>
                <a:t>务</a:t>
              </a:r>
            </a:p>
            <a:p>
              <a:pPr eaLnBrk="0" hangingPunct="0"/>
              <a:r>
                <a:rPr kumimoji="0" lang="zh-CN" altLang="en-US" sz="1600" b="1" dirty="0">
                  <a:solidFill>
                    <a:schemeClr val="bg1"/>
                  </a:solidFill>
                  <a:latin typeface="Arial" pitchFamily="34" charset="0"/>
                  <a:ea typeface="微软雅黑" pitchFamily="34" charset="-122"/>
                  <a:cs typeface="Arial" pitchFamily="34" charset="0"/>
                </a:rPr>
                <a:t>层</a:t>
              </a:r>
            </a:p>
            <a:p>
              <a:pPr eaLnBrk="0" hangingPunct="0"/>
              <a:r>
                <a:rPr kumimoji="0" lang="zh-CN" altLang="en-US" sz="1600" b="1" dirty="0">
                  <a:solidFill>
                    <a:schemeClr val="bg1"/>
                  </a:solidFill>
                  <a:latin typeface="Arial" pitchFamily="34" charset="0"/>
                  <a:ea typeface="微软雅黑" pitchFamily="34" charset="-122"/>
                  <a:cs typeface="Arial" pitchFamily="34" charset="0"/>
                </a:rPr>
                <a:t>次</a:t>
              </a:r>
            </a:p>
            <a:p>
              <a:pPr eaLnBrk="0" hangingPunct="0"/>
              <a:r>
                <a:rPr kumimoji="0" lang="zh-CN" altLang="en-US" sz="1600" b="1" dirty="0">
                  <a:solidFill>
                    <a:schemeClr val="bg1"/>
                  </a:solidFill>
                  <a:latin typeface="Arial" pitchFamily="34" charset="0"/>
                  <a:ea typeface="微软雅黑" pitchFamily="34" charset="-122"/>
                  <a:cs typeface="Arial" pitchFamily="34" charset="0"/>
                </a:rPr>
                <a:t>关</a:t>
              </a:r>
            </a:p>
            <a:p>
              <a:pPr eaLnBrk="0" hangingPunct="0"/>
              <a:r>
                <a:rPr kumimoji="0" lang="zh-CN" altLang="en-US" sz="1600" b="1" dirty="0">
                  <a:solidFill>
                    <a:schemeClr val="bg1"/>
                  </a:solidFill>
                  <a:latin typeface="Arial" pitchFamily="34" charset="0"/>
                  <a:ea typeface="微软雅黑" pitchFamily="34" charset="-122"/>
                  <a:cs typeface="Arial" pitchFamily="34" charset="0"/>
                </a:rPr>
                <a:t>联</a:t>
              </a:r>
            </a:p>
          </p:txBody>
        </p:sp>
        <p:sp>
          <p:nvSpPr>
            <p:cNvPr id="184448" name="AutoShape 128"/>
            <p:cNvSpPr>
              <a:spLocks noChangeArrowheads="1"/>
            </p:cNvSpPr>
            <p:nvPr/>
          </p:nvSpPr>
          <p:spPr bwMode="auto">
            <a:xfrm>
              <a:off x="3101724" y="3769406"/>
              <a:ext cx="289560" cy="1999382"/>
            </a:xfrm>
            <a:prstGeom prst="upArrow">
              <a:avLst>
                <a:gd name="adj1" fmla="val 49778"/>
                <a:gd name="adj2" fmla="val 45361"/>
              </a:avLst>
            </a:prstGeom>
            <a:gradFill rotWithShape="0">
              <a:gsLst>
                <a:gs pos="0">
                  <a:schemeClr val="bg1"/>
                </a:gs>
                <a:gs pos="50000">
                  <a:srgbClr val="EAEAEA"/>
                </a:gs>
                <a:gs pos="100000">
                  <a:schemeClr val="bg1"/>
                </a:gs>
              </a:gsLst>
              <a:lin ang="0" scaled="1"/>
            </a:gradFill>
            <a:ln w="9525">
              <a:noFill/>
              <a:miter lim="800000"/>
              <a:headEnd/>
              <a:tailEnd/>
            </a:ln>
            <a:effectLst/>
          </p:spPr>
          <p:txBody>
            <a:bodyPr wrap="none" anchor="ctr"/>
            <a:lstStyle/>
            <a:p>
              <a:endParaRPr lang="zh-CN" altLang="en-US" sz="1600">
                <a:latin typeface="Arial" pitchFamily="34" charset="0"/>
                <a:ea typeface="微软雅黑" pitchFamily="34" charset="-122"/>
                <a:cs typeface="Arial" pitchFamily="34" charset="0"/>
              </a:endParaRPr>
            </a:p>
          </p:txBody>
        </p:sp>
        <p:sp>
          <p:nvSpPr>
            <p:cNvPr id="184449" name="AutoShape 129"/>
            <p:cNvSpPr>
              <a:spLocks noChangeArrowheads="1"/>
            </p:cNvSpPr>
            <p:nvPr/>
          </p:nvSpPr>
          <p:spPr bwMode="auto">
            <a:xfrm>
              <a:off x="3095346" y="2144908"/>
              <a:ext cx="289560" cy="1158496"/>
            </a:xfrm>
            <a:prstGeom prst="upArrow">
              <a:avLst>
                <a:gd name="adj1" fmla="val 50204"/>
                <a:gd name="adj2" fmla="val 53093"/>
              </a:avLst>
            </a:prstGeom>
            <a:gradFill rotWithShape="0">
              <a:gsLst>
                <a:gs pos="0">
                  <a:schemeClr val="bg1"/>
                </a:gs>
                <a:gs pos="50000">
                  <a:srgbClr val="EAEAEA"/>
                </a:gs>
                <a:gs pos="100000">
                  <a:schemeClr val="bg1"/>
                </a:gs>
              </a:gsLst>
              <a:lin ang="0" scaled="1"/>
            </a:gradFill>
            <a:ln w="9525">
              <a:noFill/>
              <a:miter lim="800000"/>
              <a:headEnd/>
              <a:tailEnd/>
            </a:ln>
            <a:effectLst/>
          </p:spPr>
          <p:txBody>
            <a:bodyPr wrap="none" anchor="ctr"/>
            <a:lstStyle/>
            <a:p>
              <a:endParaRPr lang="zh-CN" altLang="en-US" sz="1600">
                <a:latin typeface="Arial" pitchFamily="34" charset="0"/>
                <a:ea typeface="微软雅黑" pitchFamily="34" charset="-122"/>
                <a:cs typeface="Arial" pitchFamily="34" charset="0"/>
              </a:endParaRPr>
            </a:p>
          </p:txBody>
        </p:sp>
        <p:sp>
          <p:nvSpPr>
            <p:cNvPr id="280" name="平行四边形 279"/>
            <p:cNvSpPr/>
            <p:nvPr/>
          </p:nvSpPr>
          <p:spPr>
            <a:xfrm>
              <a:off x="1733638" y="1461629"/>
              <a:ext cx="3828962" cy="324137"/>
            </a:xfrm>
            <a:prstGeom prst="parallelogram">
              <a:avLst>
                <a:gd name="adj" fmla="val 106785"/>
              </a:avLst>
            </a:prstGeom>
            <a:solidFill>
              <a:srgbClr val="9A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Group 130"/>
            <p:cNvGrpSpPr>
              <a:grpSpLocks/>
            </p:cNvGrpSpPr>
            <p:nvPr/>
          </p:nvGrpSpPr>
          <p:grpSpPr bwMode="auto">
            <a:xfrm>
              <a:off x="2020017" y="1484956"/>
              <a:ext cx="2995104" cy="230397"/>
              <a:chOff x="1606" y="780"/>
              <a:chExt cx="1620" cy="126"/>
            </a:xfrm>
          </p:grpSpPr>
          <p:sp>
            <p:nvSpPr>
              <p:cNvPr id="184451" name="Oval 131"/>
              <p:cNvSpPr>
                <a:spLocks noChangeAspect="1" noChangeArrowheads="1"/>
              </p:cNvSpPr>
              <p:nvPr/>
            </p:nvSpPr>
            <p:spPr bwMode="auto">
              <a:xfrm>
                <a:off x="1606" y="794"/>
                <a:ext cx="285" cy="95"/>
              </a:xfrm>
              <a:prstGeom prst="ellipse">
                <a:avLst/>
              </a:prstGeom>
              <a:gradFill rotWithShape="0">
                <a:gsLst>
                  <a:gs pos="0">
                    <a:srgbClr val="FFFFFF"/>
                  </a:gs>
                  <a:gs pos="50000">
                    <a:srgbClr val="FFFF99"/>
                  </a:gs>
                  <a:gs pos="100000">
                    <a:srgbClr val="FFFFFF"/>
                  </a:gs>
                </a:gsLst>
                <a:lin ang="2700000" scaled="1"/>
              </a:gradFill>
              <a:ln w="9525">
                <a:solidFill>
                  <a:srgbClr val="333333"/>
                </a:solidFill>
                <a:round/>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452" name="AutoShape 132"/>
              <p:cNvSpPr>
                <a:spLocks noChangeAspect="1" noChangeArrowheads="1"/>
              </p:cNvSpPr>
              <p:nvPr/>
            </p:nvSpPr>
            <p:spPr bwMode="auto">
              <a:xfrm>
                <a:off x="2422" y="797"/>
                <a:ext cx="373" cy="91"/>
              </a:xfrm>
              <a:prstGeom prst="parallelogram">
                <a:avLst>
                  <a:gd name="adj" fmla="val 103194"/>
                </a:avLst>
              </a:prstGeom>
              <a:gradFill rotWithShape="0">
                <a:gsLst>
                  <a:gs pos="0">
                    <a:srgbClr val="FFFFFF"/>
                  </a:gs>
                  <a:gs pos="50000">
                    <a:srgbClr val="FFFF99"/>
                  </a:gs>
                  <a:gs pos="100000">
                    <a:srgbClr val="FFFFFF"/>
                  </a:gs>
                </a:gsLst>
                <a:lin ang="2700000" scaled="1"/>
              </a:gradFill>
              <a:ln w="9525">
                <a:solidFill>
                  <a:srgbClr val="333333"/>
                </a:solidFill>
                <a:miter lim="800000"/>
                <a:headEnd/>
                <a:tailEnd/>
              </a:ln>
              <a:effectLst/>
            </p:spPr>
            <p:txBody>
              <a:bodyPr wrap="none" anchor="ctr" anchorCtr="1"/>
              <a:lstStyle/>
              <a:p>
                <a:pPr eaLnBrk="0" hangingPunct="0"/>
                <a:endParaRPr kumimoji="0"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sp>
            <p:nvSpPr>
              <p:cNvPr id="184453" name="AutoShape 133"/>
              <p:cNvSpPr>
                <a:spLocks noChangeAspect="1" noChangeArrowheads="1"/>
              </p:cNvSpPr>
              <p:nvPr/>
            </p:nvSpPr>
            <p:spPr bwMode="auto">
              <a:xfrm>
                <a:off x="2004" y="780"/>
                <a:ext cx="285" cy="126"/>
              </a:xfrm>
              <a:prstGeom prst="flowChartDecision">
                <a:avLst/>
              </a:prstGeom>
              <a:gradFill rotWithShape="0">
                <a:gsLst>
                  <a:gs pos="0">
                    <a:srgbClr val="FFFFFF"/>
                  </a:gs>
                  <a:gs pos="50000">
                    <a:srgbClr val="FFFF99"/>
                  </a:gs>
                  <a:gs pos="100000">
                    <a:srgbClr val="FFFFFF"/>
                  </a:gs>
                </a:gsLst>
                <a:lin ang="2700000" scaled="1"/>
              </a:gradFill>
              <a:ln w="9525">
                <a:solidFill>
                  <a:srgbClr val="333333"/>
                </a:solidFill>
                <a:miter lim="800000"/>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sp>
            <p:nvSpPr>
              <p:cNvPr id="184454" name="AutoShape 134"/>
              <p:cNvSpPr>
                <a:spLocks noChangeAspect="1" noChangeArrowheads="1"/>
              </p:cNvSpPr>
              <p:nvPr/>
            </p:nvSpPr>
            <p:spPr bwMode="auto">
              <a:xfrm>
                <a:off x="2890" y="790"/>
                <a:ext cx="336" cy="103"/>
              </a:xfrm>
              <a:prstGeom prst="hexagon">
                <a:avLst>
                  <a:gd name="adj" fmla="val 81553"/>
                  <a:gd name="vf" fmla="val 115470"/>
                </a:avLst>
              </a:prstGeom>
              <a:gradFill rotWithShape="0">
                <a:gsLst>
                  <a:gs pos="0">
                    <a:srgbClr val="FFFFFF"/>
                  </a:gs>
                  <a:gs pos="50000">
                    <a:srgbClr val="FFFF99"/>
                  </a:gs>
                  <a:gs pos="100000">
                    <a:srgbClr val="FFFFFF"/>
                  </a:gs>
                </a:gsLst>
                <a:lin ang="2700000" scaled="1"/>
              </a:gradFill>
              <a:ln w="9525">
                <a:solidFill>
                  <a:srgbClr val="333333"/>
                </a:solidFill>
                <a:miter lim="800000"/>
                <a:headEnd/>
                <a:tailEnd/>
              </a:ln>
              <a:effectLst/>
            </p:spPr>
            <p:txBody>
              <a:bodyPr wrap="none" anchor="ctr" anchorCtr="1"/>
              <a:lstStyle/>
              <a:p>
                <a:endParaRPr lang="zh-CN" altLang="en-US" sz="1600">
                  <a:latin typeface="Arial" pitchFamily="34" charset="0"/>
                  <a:ea typeface="微软雅黑" pitchFamily="34" charset="-122"/>
                  <a:cs typeface="Arial" pitchFamily="34" charset="0"/>
                </a:endParaRPr>
              </a:p>
            </p:txBody>
          </p:sp>
          <p:cxnSp>
            <p:nvCxnSpPr>
              <p:cNvPr id="184455" name="AutoShape 135"/>
              <p:cNvCxnSpPr>
                <a:cxnSpLocks noChangeAspect="1" noChangeShapeType="1"/>
                <a:stCxn id="184452" idx="2"/>
                <a:endCxn id="184454" idx="1"/>
              </p:cNvCxnSpPr>
              <p:nvPr/>
            </p:nvCxnSpPr>
            <p:spPr bwMode="auto">
              <a:xfrm flipV="1">
                <a:off x="2748" y="841"/>
                <a:ext cx="142" cy="1"/>
              </a:xfrm>
              <a:prstGeom prst="straightConnector1">
                <a:avLst/>
              </a:prstGeom>
              <a:noFill/>
              <a:ln w="9525">
                <a:solidFill>
                  <a:srgbClr val="333333"/>
                </a:solidFill>
                <a:round/>
                <a:headEnd type="triangle" w="med" len="med"/>
                <a:tailEnd type="triangle" w="med" len="med"/>
              </a:ln>
              <a:effectLst/>
            </p:spPr>
          </p:cxnSp>
          <p:cxnSp>
            <p:nvCxnSpPr>
              <p:cNvPr id="184456" name="AutoShape 136"/>
              <p:cNvCxnSpPr>
                <a:cxnSpLocks noChangeAspect="1" noChangeShapeType="1"/>
                <a:stCxn id="184451" idx="6"/>
                <a:endCxn id="184453" idx="1"/>
              </p:cNvCxnSpPr>
              <p:nvPr/>
            </p:nvCxnSpPr>
            <p:spPr bwMode="auto">
              <a:xfrm>
                <a:off x="1891" y="842"/>
                <a:ext cx="113" cy="1"/>
              </a:xfrm>
              <a:prstGeom prst="straightConnector1">
                <a:avLst/>
              </a:prstGeom>
              <a:noFill/>
              <a:ln w="9525">
                <a:solidFill>
                  <a:srgbClr val="333333"/>
                </a:solidFill>
                <a:round/>
                <a:headEnd type="triangle" w="med" len="med"/>
                <a:tailEnd type="triangle" w="med" len="med"/>
              </a:ln>
              <a:effectLst/>
            </p:spPr>
          </p:cxnSp>
          <p:cxnSp>
            <p:nvCxnSpPr>
              <p:cNvPr id="184457" name="AutoShape 137"/>
              <p:cNvCxnSpPr>
                <a:cxnSpLocks noChangeAspect="1" noChangeShapeType="1"/>
                <a:stCxn id="184453" idx="3"/>
                <a:endCxn id="184452" idx="5"/>
              </p:cNvCxnSpPr>
              <p:nvPr/>
            </p:nvCxnSpPr>
            <p:spPr bwMode="auto">
              <a:xfrm flipV="1">
                <a:off x="2289" y="842"/>
                <a:ext cx="180" cy="1"/>
              </a:xfrm>
              <a:prstGeom prst="straightConnector1">
                <a:avLst/>
              </a:prstGeom>
              <a:noFill/>
              <a:ln w="9525">
                <a:solidFill>
                  <a:srgbClr val="333333"/>
                </a:solidFill>
                <a:round/>
                <a:headEnd type="triangle" w="med" len="med"/>
                <a:tailEnd type="triangle" w="med" len="med"/>
              </a:ln>
              <a:effectLst/>
            </p:spPr>
          </p:cxnSp>
        </p:grpSp>
        <p:sp>
          <p:nvSpPr>
            <p:cNvPr id="323" name="AutoShape 220"/>
            <p:cNvSpPr>
              <a:spLocks noChangeAspect="1" noChangeArrowheads="1"/>
            </p:cNvSpPr>
            <p:nvPr/>
          </p:nvSpPr>
          <p:spPr bwMode="auto">
            <a:xfrm>
              <a:off x="5164666" y="4698350"/>
              <a:ext cx="586776" cy="1162402"/>
            </a:xfrm>
            <a:prstGeom prst="rightArrow">
              <a:avLst>
                <a:gd name="adj1" fmla="val 81704"/>
                <a:gd name="adj2" fmla="val 64569"/>
              </a:avLst>
            </a:prstGeom>
            <a:solidFill>
              <a:srgbClr val="FF0000"/>
            </a:solidFill>
            <a:ln w="0">
              <a:solidFill>
                <a:srgbClr val="FF0000"/>
              </a:solidFill>
              <a:miter lim="800000"/>
              <a:headEnd/>
              <a:tailEnd/>
            </a:ln>
            <a:effectLst/>
            <a:scene3d>
              <a:camera prst="legacyObliqueTopRight">
                <a:rot lat="16199998" lon="0" rev="0"/>
              </a:camera>
              <a:lightRig rig="legacyFlat3" dir="b"/>
            </a:scene3d>
            <a:sp3d extrusionH="431800" prstMaterial="legacyPlastic">
              <a:bevelT w="0" h="0" prst="angle"/>
              <a:bevelB w="0" h="0" prst="angle"/>
              <a:extrusionClr>
                <a:srgbClr val="680000"/>
              </a:extrusionClr>
            </a:sp3d>
          </p:spPr>
          <p:txBody>
            <a:bodyPr wrap="none" anchor="ctr">
              <a:flatTx/>
            </a:bodyPr>
            <a:lstStyle/>
            <a:p>
              <a:pPr eaLnBrk="0" hangingPunct="0"/>
              <a:endParaRPr kumimoji="0"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sp>
          <p:nvSpPr>
            <p:cNvPr id="324" name="AutoShape 220"/>
            <p:cNvSpPr>
              <a:spLocks noChangeAspect="1" noChangeArrowheads="1"/>
            </p:cNvSpPr>
            <p:nvPr/>
          </p:nvSpPr>
          <p:spPr bwMode="auto">
            <a:xfrm>
              <a:off x="5164666" y="4178451"/>
              <a:ext cx="586776" cy="1162402"/>
            </a:xfrm>
            <a:prstGeom prst="rightArrow">
              <a:avLst>
                <a:gd name="adj1" fmla="val 81704"/>
                <a:gd name="adj2" fmla="val 64569"/>
              </a:avLst>
            </a:prstGeom>
            <a:solidFill>
              <a:srgbClr val="FF0000"/>
            </a:solidFill>
            <a:ln w="0">
              <a:solidFill>
                <a:srgbClr val="FF0000"/>
              </a:solidFill>
              <a:miter lim="800000"/>
              <a:headEnd/>
              <a:tailEnd/>
            </a:ln>
            <a:effectLst/>
            <a:scene3d>
              <a:camera prst="legacyObliqueTopRight">
                <a:rot lat="16199998" lon="0" rev="0"/>
              </a:camera>
              <a:lightRig rig="legacyFlat3" dir="b"/>
            </a:scene3d>
            <a:sp3d extrusionH="431800" prstMaterial="legacyPlastic">
              <a:bevelT w="0" h="0" prst="angle"/>
              <a:bevelB w="0" h="0" prst="angle"/>
              <a:extrusionClr>
                <a:srgbClr val="680000"/>
              </a:extrusionClr>
            </a:sp3d>
          </p:spPr>
          <p:txBody>
            <a:bodyPr wrap="none" anchor="ctr">
              <a:flatTx/>
            </a:bodyPr>
            <a:lstStyle/>
            <a:p>
              <a:pPr eaLnBrk="0" hangingPunct="0"/>
              <a:endParaRPr kumimoji="0"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sp>
          <p:nvSpPr>
            <p:cNvPr id="325" name="AutoShape 220"/>
            <p:cNvSpPr>
              <a:spLocks noChangeAspect="1" noChangeArrowheads="1"/>
            </p:cNvSpPr>
            <p:nvPr/>
          </p:nvSpPr>
          <p:spPr bwMode="auto">
            <a:xfrm>
              <a:off x="5164666" y="3658555"/>
              <a:ext cx="586776" cy="1162402"/>
            </a:xfrm>
            <a:prstGeom prst="rightArrow">
              <a:avLst>
                <a:gd name="adj1" fmla="val 81704"/>
                <a:gd name="adj2" fmla="val 64569"/>
              </a:avLst>
            </a:prstGeom>
            <a:solidFill>
              <a:srgbClr val="FF0000"/>
            </a:solidFill>
            <a:ln w="0">
              <a:solidFill>
                <a:srgbClr val="FF0000"/>
              </a:solidFill>
              <a:miter lim="800000"/>
              <a:headEnd/>
              <a:tailEnd/>
            </a:ln>
            <a:effectLst/>
            <a:scene3d>
              <a:camera prst="legacyObliqueTopRight">
                <a:rot lat="16199998" lon="0" rev="0"/>
              </a:camera>
              <a:lightRig rig="legacyFlat3" dir="b"/>
            </a:scene3d>
            <a:sp3d extrusionH="431800" prstMaterial="legacyPlastic">
              <a:bevelT w="0" h="0" prst="angle"/>
              <a:bevelB w="0" h="0" prst="angle"/>
              <a:extrusionClr>
                <a:srgbClr val="680000"/>
              </a:extrusionClr>
            </a:sp3d>
          </p:spPr>
          <p:txBody>
            <a:bodyPr wrap="none" anchor="ctr">
              <a:flatTx/>
            </a:bodyPr>
            <a:lstStyle/>
            <a:p>
              <a:pPr eaLnBrk="0" hangingPunct="0"/>
              <a:endParaRPr kumimoji="0"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sp>
          <p:nvSpPr>
            <p:cNvPr id="328" name="AutoShape 220"/>
            <p:cNvSpPr>
              <a:spLocks noChangeAspect="1" noChangeArrowheads="1"/>
            </p:cNvSpPr>
            <p:nvPr/>
          </p:nvSpPr>
          <p:spPr bwMode="auto">
            <a:xfrm>
              <a:off x="5164666" y="3138659"/>
              <a:ext cx="586776" cy="1162402"/>
            </a:xfrm>
            <a:prstGeom prst="rightArrow">
              <a:avLst>
                <a:gd name="adj1" fmla="val 81704"/>
                <a:gd name="adj2" fmla="val 64569"/>
              </a:avLst>
            </a:prstGeom>
            <a:solidFill>
              <a:srgbClr val="FF0000"/>
            </a:solidFill>
            <a:ln w="0">
              <a:solidFill>
                <a:srgbClr val="FF0000"/>
              </a:solidFill>
              <a:miter lim="800000"/>
              <a:headEnd/>
              <a:tailEnd/>
            </a:ln>
            <a:effectLst/>
            <a:scene3d>
              <a:camera prst="legacyObliqueTopRight">
                <a:rot lat="16199998" lon="0" rev="0"/>
              </a:camera>
              <a:lightRig rig="legacyFlat3" dir="b"/>
            </a:scene3d>
            <a:sp3d extrusionH="431800" prstMaterial="legacyPlastic">
              <a:bevelT w="0" h="0" prst="angle"/>
              <a:bevelB w="0" h="0" prst="angle"/>
              <a:extrusionClr>
                <a:srgbClr val="680000"/>
              </a:extrusionClr>
            </a:sp3d>
          </p:spPr>
          <p:txBody>
            <a:bodyPr wrap="none" anchor="ctr">
              <a:flatTx/>
            </a:bodyPr>
            <a:lstStyle/>
            <a:p>
              <a:pPr eaLnBrk="0" hangingPunct="0"/>
              <a:endParaRPr kumimoji="0"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sp>
          <p:nvSpPr>
            <p:cNvPr id="329" name="AutoShape 220"/>
            <p:cNvSpPr>
              <a:spLocks noChangeAspect="1" noChangeArrowheads="1"/>
            </p:cNvSpPr>
            <p:nvPr/>
          </p:nvSpPr>
          <p:spPr bwMode="auto">
            <a:xfrm>
              <a:off x="5164666" y="2618763"/>
              <a:ext cx="586776" cy="1162402"/>
            </a:xfrm>
            <a:prstGeom prst="rightArrow">
              <a:avLst>
                <a:gd name="adj1" fmla="val 81704"/>
                <a:gd name="adj2" fmla="val 64569"/>
              </a:avLst>
            </a:prstGeom>
            <a:solidFill>
              <a:srgbClr val="FF0000"/>
            </a:solidFill>
            <a:ln w="0">
              <a:solidFill>
                <a:srgbClr val="FF0000"/>
              </a:solidFill>
              <a:miter lim="800000"/>
              <a:headEnd/>
              <a:tailEnd/>
            </a:ln>
            <a:effectLst/>
            <a:scene3d>
              <a:camera prst="legacyObliqueTopRight">
                <a:rot lat="16199998" lon="0" rev="0"/>
              </a:camera>
              <a:lightRig rig="legacyFlat3" dir="b"/>
            </a:scene3d>
            <a:sp3d extrusionH="431800" prstMaterial="legacyPlastic">
              <a:bevelT w="0" h="0" prst="angle"/>
              <a:bevelB w="0" h="0" prst="angle"/>
              <a:extrusionClr>
                <a:srgbClr val="680000"/>
              </a:extrusionClr>
            </a:sp3d>
          </p:spPr>
          <p:txBody>
            <a:bodyPr wrap="none" anchor="ctr">
              <a:flatTx/>
            </a:bodyPr>
            <a:lstStyle/>
            <a:p>
              <a:pPr eaLnBrk="0" hangingPunct="0"/>
              <a:endParaRPr kumimoji="0"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sp>
          <p:nvSpPr>
            <p:cNvPr id="330" name="AutoShape 220"/>
            <p:cNvSpPr>
              <a:spLocks noChangeAspect="1" noChangeArrowheads="1"/>
            </p:cNvSpPr>
            <p:nvPr/>
          </p:nvSpPr>
          <p:spPr bwMode="auto">
            <a:xfrm>
              <a:off x="5164666" y="2098867"/>
              <a:ext cx="586776" cy="1162402"/>
            </a:xfrm>
            <a:prstGeom prst="rightArrow">
              <a:avLst>
                <a:gd name="adj1" fmla="val 81704"/>
                <a:gd name="adj2" fmla="val 64569"/>
              </a:avLst>
            </a:prstGeom>
            <a:solidFill>
              <a:srgbClr val="FF0000"/>
            </a:solidFill>
            <a:ln w="0">
              <a:solidFill>
                <a:srgbClr val="FF0000"/>
              </a:solidFill>
              <a:miter lim="800000"/>
              <a:headEnd/>
              <a:tailEnd/>
            </a:ln>
            <a:effectLst/>
            <a:scene3d>
              <a:camera prst="legacyObliqueTopRight">
                <a:rot lat="16199998" lon="0" rev="0"/>
              </a:camera>
              <a:lightRig rig="legacyFlat3" dir="b"/>
            </a:scene3d>
            <a:sp3d extrusionH="431800" prstMaterial="legacyPlastic">
              <a:bevelT w="0" h="0" prst="angle"/>
              <a:bevelB w="0" h="0" prst="angle"/>
              <a:extrusionClr>
                <a:srgbClr val="680000"/>
              </a:extrusionClr>
            </a:sp3d>
          </p:spPr>
          <p:txBody>
            <a:bodyPr wrap="none" anchor="ctr">
              <a:flatTx/>
            </a:bodyPr>
            <a:lstStyle/>
            <a:p>
              <a:pPr eaLnBrk="0" hangingPunct="0"/>
              <a:endParaRPr kumimoji="0"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sp>
          <p:nvSpPr>
            <p:cNvPr id="331" name="AutoShape 220"/>
            <p:cNvSpPr>
              <a:spLocks noChangeAspect="1" noChangeArrowheads="1"/>
            </p:cNvSpPr>
            <p:nvPr/>
          </p:nvSpPr>
          <p:spPr bwMode="auto">
            <a:xfrm>
              <a:off x="5164666" y="1578971"/>
              <a:ext cx="586776" cy="1162402"/>
            </a:xfrm>
            <a:prstGeom prst="rightArrow">
              <a:avLst>
                <a:gd name="adj1" fmla="val 81704"/>
                <a:gd name="adj2" fmla="val 64569"/>
              </a:avLst>
            </a:prstGeom>
            <a:solidFill>
              <a:srgbClr val="FF0000"/>
            </a:solidFill>
            <a:ln w="0">
              <a:solidFill>
                <a:srgbClr val="FF0000"/>
              </a:solidFill>
              <a:miter lim="800000"/>
              <a:headEnd/>
              <a:tailEnd/>
            </a:ln>
            <a:effectLst/>
            <a:scene3d>
              <a:camera prst="legacyObliqueTopRight">
                <a:rot lat="16199998" lon="0" rev="0"/>
              </a:camera>
              <a:lightRig rig="legacyFlat3" dir="b"/>
            </a:scene3d>
            <a:sp3d extrusionH="431800" prstMaterial="legacyPlastic">
              <a:bevelT w="0" h="0" prst="angle"/>
              <a:bevelB w="0" h="0" prst="angle"/>
              <a:extrusionClr>
                <a:srgbClr val="680000"/>
              </a:extrusionClr>
            </a:sp3d>
          </p:spPr>
          <p:txBody>
            <a:bodyPr wrap="none" anchor="ctr">
              <a:flatTx/>
            </a:bodyPr>
            <a:lstStyle/>
            <a:p>
              <a:pPr eaLnBrk="0" hangingPunct="0"/>
              <a:endParaRPr kumimoji="0"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sp>
          <p:nvSpPr>
            <p:cNvPr id="332" name="AutoShape 220"/>
            <p:cNvSpPr>
              <a:spLocks noChangeAspect="1" noChangeArrowheads="1"/>
            </p:cNvSpPr>
            <p:nvPr/>
          </p:nvSpPr>
          <p:spPr bwMode="auto">
            <a:xfrm>
              <a:off x="5164666" y="1059075"/>
              <a:ext cx="586776" cy="1162402"/>
            </a:xfrm>
            <a:prstGeom prst="rightArrow">
              <a:avLst>
                <a:gd name="adj1" fmla="val 81704"/>
                <a:gd name="adj2" fmla="val 64569"/>
              </a:avLst>
            </a:prstGeom>
            <a:solidFill>
              <a:srgbClr val="FF0000"/>
            </a:solidFill>
            <a:ln w="0">
              <a:solidFill>
                <a:srgbClr val="FF0000"/>
              </a:solidFill>
              <a:miter lim="800000"/>
              <a:headEnd/>
              <a:tailEnd/>
            </a:ln>
            <a:effectLst/>
            <a:scene3d>
              <a:camera prst="legacyObliqueTopRight">
                <a:rot lat="16199998" lon="0" rev="0"/>
              </a:camera>
              <a:lightRig rig="legacyFlat3" dir="b"/>
            </a:scene3d>
            <a:sp3d extrusionH="431800" prstMaterial="legacyPlastic">
              <a:bevelT w="0" h="0" prst="angle"/>
              <a:bevelB w="0" h="0" prst="angle"/>
              <a:extrusionClr>
                <a:srgbClr val="680000"/>
              </a:extrusionClr>
            </a:sp3d>
          </p:spPr>
          <p:txBody>
            <a:bodyPr wrap="none" anchor="ctr">
              <a:flatTx/>
            </a:bodyPr>
            <a:lstStyle/>
            <a:p>
              <a:pPr eaLnBrk="0" hangingPunct="0"/>
              <a:endParaRPr kumimoji="0" lang="zh-CN" altLang="zh-CN" sz="1100">
                <a:solidFill>
                  <a:srgbClr val="F6C500"/>
                </a:solidFill>
                <a:effectLst>
                  <a:outerShdw blurRad="38100" dist="38100" dir="2700000" algn="tl">
                    <a:srgbClr val="000000"/>
                  </a:outerShdw>
                </a:effectLst>
                <a:latin typeface="Arial" pitchFamily="34" charset="0"/>
                <a:ea typeface="微软雅黑" pitchFamily="34" charset="-122"/>
                <a:cs typeface="Arial" pitchFamily="34" charset="0"/>
              </a:endParaRPr>
            </a:p>
          </p:txBody>
        </p:sp>
      </p:grpSp>
      <p:sp>
        <p:nvSpPr>
          <p:cNvPr id="333" name="矩形 332"/>
          <p:cNvSpPr/>
          <p:nvPr/>
        </p:nvSpPr>
        <p:spPr>
          <a:xfrm>
            <a:off x="9719733" y="1219200"/>
            <a:ext cx="2472267" cy="4876800"/>
          </a:xfrm>
          <a:prstGeom prst="rect">
            <a:avLst/>
          </a:prstGeom>
          <a:solidFill>
            <a:schemeClr val="bg1">
              <a:lumMod val="85000"/>
            </a:schemeClr>
          </a:solidFill>
          <a:ln w="9525">
            <a:solidFill>
              <a:schemeClr val="bg1"/>
            </a:solidFill>
          </a:ln>
          <a:effectLst>
            <a:outerShdw blurRad="50800" dist="38100" dir="2700000" algn="tl" rotWithShape="0">
              <a:schemeClr val="bg1">
                <a:lumMod val="50000"/>
                <a:alpha val="40000"/>
              </a:schemeClr>
            </a:outerShdw>
          </a:effectLst>
          <a:scene3d>
            <a:camera prst="orthographicFront"/>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dirty="0">
              <a:latin typeface="Arial" pitchFamily="34" charset="0"/>
              <a:ea typeface="微软雅黑" pitchFamily="34" charset="-122"/>
              <a:cs typeface="Arial" pitchFamily="34" charset="0"/>
            </a:endParaRPr>
          </a:p>
        </p:txBody>
      </p:sp>
      <p:sp>
        <p:nvSpPr>
          <p:cNvPr id="260" name="Text Box 16"/>
          <p:cNvSpPr txBox="1">
            <a:spLocks noChangeArrowheads="1"/>
          </p:cNvSpPr>
          <p:nvPr/>
        </p:nvSpPr>
        <p:spPr bwMode="gray">
          <a:xfrm>
            <a:off x="9787430" y="1246845"/>
            <a:ext cx="1186503" cy="338554"/>
          </a:xfrm>
          <a:prstGeom prst="rect">
            <a:avLst/>
          </a:prstGeom>
          <a:noFill/>
          <a:ln w="28575" algn="ctr">
            <a:noFill/>
            <a:miter lim="800000"/>
            <a:headEnd/>
            <a:tailEnd/>
          </a:ln>
          <a:effectLst/>
        </p:spPr>
        <p:txBody>
          <a:bodyPr wrap="square">
            <a:spAutoFit/>
          </a:bodyPr>
          <a:lstStyle/>
          <a:p>
            <a:r>
              <a:rPr lang="zh-CN" altLang="en-US" sz="1600" dirty="0">
                <a:solidFill>
                  <a:srgbClr val="FF0000"/>
                </a:solidFill>
                <a:latin typeface="Arial" pitchFamily="34" charset="0"/>
                <a:ea typeface="微软雅黑" pitchFamily="34" charset="-122"/>
                <a:cs typeface="Arial" pitchFamily="34" charset="0"/>
              </a:rPr>
              <a:t>监控</a:t>
            </a:r>
          </a:p>
        </p:txBody>
      </p:sp>
      <p:sp>
        <p:nvSpPr>
          <p:cNvPr id="261" name="AutoShape 17"/>
          <p:cNvSpPr>
            <a:spLocks noChangeArrowheads="1"/>
          </p:cNvSpPr>
          <p:nvPr/>
        </p:nvSpPr>
        <p:spPr bwMode="gray">
          <a:xfrm>
            <a:off x="9855200" y="1542142"/>
            <a:ext cx="2101427" cy="252000"/>
          </a:xfrm>
          <a:prstGeom prst="roundRect">
            <a:avLst>
              <a:gd name="adj" fmla="val 16667"/>
            </a:avLst>
          </a:prstGeom>
          <a:solidFill>
            <a:schemeClr val="bg1">
              <a:lumMod val="75000"/>
            </a:schemeClr>
          </a:solidFill>
          <a:ln w="28575" algn="ctr">
            <a:noFill/>
            <a:round/>
            <a:headEnd/>
            <a:tailEnd/>
          </a:ln>
          <a:effectLst/>
        </p:spPr>
        <p:txBody>
          <a:bodyPr wrap="none" anchor="ctr"/>
          <a:lstStyle/>
          <a:p>
            <a:pPr>
              <a:spcBef>
                <a:spcPct val="0"/>
              </a:spcBef>
            </a:pPr>
            <a:r>
              <a:rPr lang="en-US" altLang="zh-CN" sz="1600" dirty="0">
                <a:latin typeface="Arial" pitchFamily="34" charset="0"/>
                <a:ea typeface="微软雅黑" pitchFamily="34" charset="-122"/>
                <a:cs typeface="Arial" pitchFamily="34" charset="0"/>
              </a:rPr>
              <a:t>BAM, JMX</a:t>
            </a:r>
          </a:p>
        </p:txBody>
      </p:sp>
      <p:sp>
        <p:nvSpPr>
          <p:cNvPr id="262" name="Text Box 19"/>
          <p:cNvSpPr txBox="1">
            <a:spLocks noChangeArrowheads="1"/>
          </p:cNvSpPr>
          <p:nvPr/>
        </p:nvSpPr>
        <p:spPr bwMode="gray">
          <a:xfrm>
            <a:off x="9787430" y="1816863"/>
            <a:ext cx="1617959" cy="338554"/>
          </a:xfrm>
          <a:prstGeom prst="rect">
            <a:avLst/>
          </a:prstGeom>
          <a:noFill/>
          <a:ln w="28575" algn="ctr">
            <a:noFill/>
            <a:miter lim="800000"/>
            <a:headEnd/>
            <a:tailEnd/>
          </a:ln>
          <a:effectLst/>
        </p:spPr>
        <p:txBody>
          <a:bodyPr wrap="square">
            <a:spAutoFit/>
          </a:bodyPr>
          <a:lstStyle/>
          <a:p>
            <a:r>
              <a:rPr lang="zh-CN" altLang="en-US" sz="1600" dirty="0">
                <a:solidFill>
                  <a:srgbClr val="FF0000"/>
                </a:solidFill>
                <a:latin typeface="Arial" pitchFamily="34" charset="0"/>
                <a:ea typeface="微软雅黑" pitchFamily="34" charset="-122"/>
                <a:cs typeface="Arial" pitchFamily="34" charset="0"/>
              </a:rPr>
              <a:t>应用接口</a:t>
            </a:r>
          </a:p>
        </p:txBody>
      </p:sp>
      <p:sp>
        <p:nvSpPr>
          <p:cNvPr id="263" name="AutoShape 20"/>
          <p:cNvSpPr>
            <a:spLocks noChangeArrowheads="1"/>
          </p:cNvSpPr>
          <p:nvPr/>
        </p:nvSpPr>
        <p:spPr bwMode="gray">
          <a:xfrm>
            <a:off x="9855200" y="2173182"/>
            <a:ext cx="2101427" cy="252000"/>
          </a:xfrm>
          <a:prstGeom prst="roundRect">
            <a:avLst>
              <a:gd name="adj" fmla="val 16667"/>
            </a:avLst>
          </a:prstGeom>
          <a:solidFill>
            <a:schemeClr val="bg1">
              <a:lumMod val="75000"/>
            </a:schemeClr>
          </a:solidFill>
          <a:ln w="28575" algn="ctr">
            <a:noFill/>
            <a:round/>
            <a:headEnd/>
            <a:tailEnd/>
          </a:ln>
          <a:effectLst/>
        </p:spPr>
        <p:txBody>
          <a:bodyPr wrap="none" anchor="ctr"/>
          <a:lstStyle/>
          <a:p>
            <a:pPr>
              <a:spcBef>
                <a:spcPct val="0"/>
              </a:spcBef>
            </a:pPr>
            <a:r>
              <a:rPr lang="en-US" altLang="zh-CN" sz="1600">
                <a:latin typeface="Arial" pitchFamily="34" charset="0"/>
                <a:ea typeface="微软雅黑" pitchFamily="34" charset="-122"/>
                <a:cs typeface="Arial" pitchFamily="34" charset="0"/>
              </a:rPr>
              <a:t>Portal JSR</a:t>
            </a:r>
          </a:p>
        </p:txBody>
      </p:sp>
      <p:sp>
        <p:nvSpPr>
          <p:cNvPr id="264" name="AutoShape 21"/>
          <p:cNvSpPr>
            <a:spLocks noChangeArrowheads="1"/>
          </p:cNvSpPr>
          <p:nvPr/>
        </p:nvSpPr>
        <p:spPr bwMode="gray">
          <a:xfrm>
            <a:off x="9855200" y="2464359"/>
            <a:ext cx="2101427" cy="252000"/>
          </a:xfrm>
          <a:prstGeom prst="roundRect">
            <a:avLst>
              <a:gd name="adj" fmla="val 16667"/>
            </a:avLst>
          </a:prstGeom>
          <a:solidFill>
            <a:schemeClr val="bg1">
              <a:lumMod val="75000"/>
            </a:schemeClr>
          </a:solidFill>
          <a:ln w="28575" algn="ctr">
            <a:noFill/>
            <a:round/>
            <a:headEnd/>
            <a:tailEnd/>
          </a:ln>
          <a:effectLst/>
        </p:spPr>
        <p:txBody>
          <a:bodyPr wrap="none" anchor="ctr"/>
          <a:lstStyle/>
          <a:p>
            <a:pPr>
              <a:spcBef>
                <a:spcPct val="0"/>
              </a:spcBef>
            </a:pPr>
            <a:r>
              <a:rPr lang="en-US" altLang="zh-CN" sz="1600" dirty="0">
                <a:latin typeface="Arial" pitchFamily="34" charset="0"/>
                <a:ea typeface="微软雅黑" pitchFamily="34" charset="-122"/>
                <a:cs typeface="Arial" pitchFamily="34" charset="0"/>
              </a:rPr>
              <a:t>Struts/JSF</a:t>
            </a:r>
          </a:p>
        </p:txBody>
      </p:sp>
      <p:sp>
        <p:nvSpPr>
          <p:cNvPr id="265" name="Text Box 75"/>
          <p:cNvSpPr txBox="1">
            <a:spLocks noChangeArrowheads="1"/>
          </p:cNvSpPr>
          <p:nvPr/>
        </p:nvSpPr>
        <p:spPr bwMode="gray">
          <a:xfrm>
            <a:off x="9787430" y="2745787"/>
            <a:ext cx="1617959" cy="338554"/>
          </a:xfrm>
          <a:prstGeom prst="rect">
            <a:avLst/>
          </a:prstGeom>
          <a:noFill/>
          <a:ln w="28575" algn="ctr">
            <a:noFill/>
            <a:miter lim="800000"/>
            <a:headEnd/>
            <a:tailEnd/>
          </a:ln>
          <a:effectLst/>
        </p:spPr>
        <p:txBody>
          <a:bodyPr wrap="square">
            <a:spAutoFit/>
          </a:bodyPr>
          <a:lstStyle/>
          <a:p>
            <a:r>
              <a:rPr lang="zh-CN" altLang="en-US" sz="1600" dirty="0">
                <a:solidFill>
                  <a:srgbClr val="FF0000"/>
                </a:solidFill>
                <a:latin typeface="Arial" pitchFamily="34" charset="0"/>
                <a:ea typeface="微软雅黑" pitchFamily="34" charset="-122"/>
                <a:cs typeface="Arial" pitchFamily="34" charset="0"/>
              </a:rPr>
              <a:t>流程</a:t>
            </a:r>
          </a:p>
        </p:txBody>
      </p:sp>
      <p:sp>
        <p:nvSpPr>
          <p:cNvPr id="266" name="AutoShape 76"/>
          <p:cNvSpPr>
            <a:spLocks noChangeArrowheads="1"/>
          </p:cNvSpPr>
          <p:nvPr/>
        </p:nvSpPr>
        <p:spPr bwMode="gray">
          <a:xfrm>
            <a:off x="9855200" y="3042142"/>
            <a:ext cx="2101427" cy="252000"/>
          </a:xfrm>
          <a:prstGeom prst="roundRect">
            <a:avLst>
              <a:gd name="adj" fmla="val 16667"/>
            </a:avLst>
          </a:prstGeom>
          <a:solidFill>
            <a:schemeClr val="bg1">
              <a:lumMod val="75000"/>
            </a:schemeClr>
          </a:solidFill>
          <a:ln w="28575" algn="ctr">
            <a:noFill/>
            <a:round/>
            <a:headEnd/>
            <a:tailEnd/>
          </a:ln>
          <a:effectLst/>
        </p:spPr>
        <p:txBody>
          <a:bodyPr wrap="none" anchor="ctr"/>
          <a:lstStyle/>
          <a:p>
            <a:pPr>
              <a:spcBef>
                <a:spcPct val="0"/>
              </a:spcBef>
            </a:pPr>
            <a:r>
              <a:rPr lang="en-US" altLang="zh-CN" sz="1600">
                <a:latin typeface="Arial" pitchFamily="34" charset="0"/>
                <a:ea typeface="微软雅黑" pitchFamily="34" charset="-122"/>
                <a:cs typeface="Arial" pitchFamily="34" charset="0"/>
              </a:rPr>
              <a:t>BPEL</a:t>
            </a:r>
          </a:p>
        </p:txBody>
      </p:sp>
      <p:sp>
        <p:nvSpPr>
          <p:cNvPr id="267" name="AutoShape 77"/>
          <p:cNvSpPr>
            <a:spLocks noChangeArrowheads="1"/>
          </p:cNvSpPr>
          <p:nvPr/>
        </p:nvSpPr>
        <p:spPr bwMode="gray">
          <a:xfrm>
            <a:off x="9855200" y="3325362"/>
            <a:ext cx="2102400" cy="252000"/>
          </a:xfrm>
          <a:prstGeom prst="roundRect">
            <a:avLst>
              <a:gd name="adj" fmla="val 16667"/>
            </a:avLst>
          </a:prstGeom>
          <a:solidFill>
            <a:schemeClr val="bg1">
              <a:lumMod val="75000"/>
            </a:schemeClr>
          </a:solidFill>
          <a:ln w="28575" algn="ctr">
            <a:noFill/>
            <a:round/>
            <a:headEnd/>
            <a:tailEnd/>
          </a:ln>
          <a:effectLst/>
        </p:spPr>
        <p:txBody>
          <a:bodyPr wrap="none" anchor="ctr"/>
          <a:lstStyle/>
          <a:p>
            <a:pPr>
              <a:spcBef>
                <a:spcPct val="0"/>
              </a:spcBef>
            </a:pPr>
            <a:r>
              <a:rPr lang="en-US" altLang="zh-CN" sz="1200" dirty="0" err="1">
                <a:latin typeface="Arial" pitchFamily="34" charset="0"/>
                <a:ea typeface="微软雅黑" pitchFamily="34" charset="-122"/>
                <a:cs typeface="Arial" pitchFamily="34" charset="0"/>
              </a:rPr>
              <a:t>XPath</a:t>
            </a:r>
            <a:r>
              <a:rPr lang="en-US" altLang="zh-CN" sz="1200" dirty="0">
                <a:latin typeface="Arial" pitchFamily="34" charset="0"/>
                <a:ea typeface="微软雅黑" pitchFamily="34" charset="-122"/>
                <a:cs typeface="Arial" pitchFamily="34" charset="0"/>
              </a:rPr>
              <a:t>/XSLT/</a:t>
            </a:r>
            <a:r>
              <a:rPr lang="en-US" altLang="zh-CN" sz="1200" dirty="0" err="1">
                <a:latin typeface="Arial" pitchFamily="34" charset="0"/>
                <a:ea typeface="微软雅黑" pitchFamily="34" charset="-122"/>
                <a:cs typeface="Arial" pitchFamily="34" charset="0"/>
              </a:rPr>
              <a:t>XQuery</a:t>
            </a:r>
            <a:endParaRPr lang="en-US" altLang="zh-CN" sz="1200" dirty="0">
              <a:latin typeface="Arial" pitchFamily="34" charset="0"/>
              <a:ea typeface="微软雅黑" pitchFamily="34" charset="-122"/>
              <a:cs typeface="Arial" pitchFamily="34" charset="0"/>
            </a:endParaRPr>
          </a:p>
        </p:txBody>
      </p:sp>
      <p:sp>
        <p:nvSpPr>
          <p:cNvPr id="268" name="Text Box 78"/>
          <p:cNvSpPr txBox="1">
            <a:spLocks noChangeArrowheads="1"/>
          </p:cNvSpPr>
          <p:nvPr/>
        </p:nvSpPr>
        <p:spPr bwMode="gray">
          <a:xfrm>
            <a:off x="9787430" y="3632200"/>
            <a:ext cx="1617959" cy="338554"/>
          </a:xfrm>
          <a:prstGeom prst="rect">
            <a:avLst/>
          </a:prstGeom>
          <a:noFill/>
          <a:ln w="28575" algn="ctr">
            <a:noFill/>
            <a:miter lim="800000"/>
            <a:headEnd/>
            <a:tailEnd/>
          </a:ln>
          <a:effectLst/>
        </p:spPr>
        <p:txBody>
          <a:bodyPr wrap="square">
            <a:spAutoFit/>
          </a:bodyPr>
          <a:lstStyle/>
          <a:p>
            <a:r>
              <a:rPr lang="en-US" altLang="zh-CN" sz="1600" dirty="0">
                <a:solidFill>
                  <a:srgbClr val="FF0000"/>
                </a:solidFill>
                <a:latin typeface="Arial" pitchFamily="34" charset="0"/>
                <a:ea typeface="微软雅黑" pitchFamily="34" charset="-122"/>
                <a:cs typeface="Arial" pitchFamily="34" charset="0"/>
              </a:rPr>
              <a:t>ESB</a:t>
            </a:r>
            <a:endParaRPr lang="zh-CN" altLang="en-US" sz="1600" dirty="0">
              <a:solidFill>
                <a:srgbClr val="FF0000"/>
              </a:solidFill>
              <a:latin typeface="Arial" pitchFamily="34" charset="0"/>
              <a:ea typeface="微软雅黑" pitchFamily="34" charset="-122"/>
              <a:cs typeface="Arial" pitchFamily="34" charset="0"/>
            </a:endParaRPr>
          </a:p>
        </p:txBody>
      </p:sp>
      <p:sp>
        <p:nvSpPr>
          <p:cNvPr id="269" name="AutoShape 79"/>
          <p:cNvSpPr>
            <a:spLocks noChangeArrowheads="1"/>
          </p:cNvSpPr>
          <p:nvPr/>
        </p:nvSpPr>
        <p:spPr bwMode="gray">
          <a:xfrm>
            <a:off x="9855200" y="3941231"/>
            <a:ext cx="2101427" cy="252000"/>
          </a:xfrm>
          <a:prstGeom prst="roundRect">
            <a:avLst>
              <a:gd name="adj" fmla="val 16667"/>
            </a:avLst>
          </a:prstGeom>
          <a:solidFill>
            <a:schemeClr val="bg1">
              <a:lumMod val="75000"/>
            </a:schemeClr>
          </a:solidFill>
          <a:ln w="28575" algn="ctr">
            <a:noFill/>
            <a:round/>
            <a:headEnd/>
            <a:tailEnd/>
          </a:ln>
          <a:effectLst/>
        </p:spPr>
        <p:txBody>
          <a:bodyPr wrap="none" anchor="ctr"/>
          <a:lstStyle/>
          <a:p>
            <a:pPr>
              <a:spcBef>
                <a:spcPct val="0"/>
              </a:spcBef>
            </a:pPr>
            <a:r>
              <a:rPr lang="en-US" altLang="zh-CN" sz="1600">
                <a:latin typeface="Arial" pitchFamily="34" charset="0"/>
                <a:ea typeface="微软雅黑" pitchFamily="34" charset="-122"/>
                <a:cs typeface="Arial" pitchFamily="34" charset="0"/>
              </a:rPr>
              <a:t>WS-Security</a:t>
            </a:r>
          </a:p>
        </p:txBody>
      </p:sp>
      <p:sp>
        <p:nvSpPr>
          <p:cNvPr id="270" name="AutoShape 80"/>
          <p:cNvSpPr>
            <a:spLocks noChangeArrowheads="1"/>
          </p:cNvSpPr>
          <p:nvPr/>
        </p:nvSpPr>
        <p:spPr bwMode="gray">
          <a:xfrm>
            <a:off x="9855200" y="4222888"/>
            <a:ext cx="2101427" cy="252000"/>
          </a:xfrm>
          <a:prstGeom prst="roundRect">
            <a:avLst>
              <a:gd name="adj" fmla="val 16667"/>
            </a:avLst>
          </a:prstGeom>
          <a:solidFill>
            <a:schemeClr val="bg1">
              <a:lumMod val="75000"/>
            </a:schemeClr>
          </a:solidFill>
          <a:ln w="28575" algn="ctr">
            <a:noFill/>
            <a:round/>
            <a:headEnd/>
            <a:tailEnd/>
          </a:ln>
          <a:effectLst/>
        </p:spPr>
        <p:txBody>
          <a:bodyPr wrap="none" anchor="ctr"/>
          <a:lstStyle/>
          <a:p>
            <a:pPr>
              <a:spcBef>
                <a:spcPct val="0"/>
              </a:spcBef>
            </a:pPr>
            <a:r>
              <a:rPr lang="en-US" altLang="zh-CN" sz="1600">
                <a:latin typeface="Arial" pitchFamily="34" charset="0"/>
                <a:ea typeface="微软雅黑" pitchFamily="34" charset="-122"/>
                <a:cs typeface="Arial" pitchFamily="34" charset="0"/>
              </a:rPr>
              <a:t>WS-Policy</a:t>
            </a:r>
          </a:p>
        </p:txBody>
      </p:sp>
      <p:sp>
        <p:nvSpPr>
          <p:cNvPr id="271" name="Text Box 81"/>
          <p:cNvSpPr txBox="1">
            <a:spLocks noChangeArrowheads="1"/>
          </p:cNvSpPr>
          <p:nvPr/>
        </p:nvSpPr>
        <p:spPr bwMode="gray">
          <a:xfrm>
            <a:off x="9787430" y="4817646"/>
            <a:ext cx="1617959" cy="338554"/>
          </a:xfrm>
          <a:prstGeom prst="rect">
            <a:avLst/>
          </a:prstGeom>
          <a:noFill/>
          <a:ln w="28575" algn="ctr">
            <a:noFill/>
            <a:miter lim="800000"/>
            <a:headEnd/>
            <a:tailEnd/>
          </a:ln>
          <a:effectLst/>
        </p:spPr>
        <p:txBody>
          <a:bodyPr wrap="square">
            <a:spAutoFit/>
          </a:bodyPr>
          <a:lstStyle/>
          <a:p>
            <a:r>
              <a:rPr lang="zh-CN" altLang="en-US" sz="1600" dirty="0">
                <a:solidFill>
                  <a:srgbClr val="FF0000"/>
                </a:solidFill>
                <a:latin typeface="Arial" pitchFamily="34" charset="0"/>
                <a:ea typeface="微软雅黑" pitchFamily="34" charset="-122"/>
                <a:cs typeface="Arial" pitchFamily="34" charset="0"/>
              </a:rPr>
              <a:t>业务服务</a:t>
            </a:r>
          </a:p>
        </p:txBody>
      </p:sp>
      <p:sp>
        <p:nvSpPr>
          <p:cNvPr id="272" name="AutoShape 82"/>
          <p:cNvSpPr>
            <a:spLocks noChangeArrowheads="1"/>
          </p:cNvSpPr>
          <p:nvPr/>
        </p:nvSpPr>
        <p:spPr bwMode="gray">
          <a:xfrm>
            <a:off x="9855200" y="5128542"/>
            <a:ext cx="2101427" cy="252000"/>
          </a:xfrm>
          <a:prstGeom prst="roundRect">
            <a:avLst>
              <a:gd name="adj" fmla="val 16667"/>
            </a:avLst>
          </a:prstGeom>
          <a:solidFill>
            <a:schemeClr val="bg1">
              <a:lumMod val="75000"/>
            </a:schemeClr>
          </a:solidFill>
          <a:ln w="28575" algn="ctr">
            <a:noFill/>
            <a:round/>
            <a:headEnd/>
            <a:tailEnd/>
          </a:ln>
          <a:effectLst/>
        </p:spPr>
        <p:txBody>
          <a:bodyPr wrap="none" anchor="ctr"/>
          <a:lstStyle/>
          <a:p>
            <a:pPr>
              <a:spcBef>
                <a:spcPct val="0"/>
              </a:spcBef>
            </a:pPr>
            <a:r>
              <a:rPr lang="en-US" altLang="zh-CN" sz="1600">
                <a:latin typeface="Arial" pitchFamily="34" charset="0"/>
                <a:ea typeface="微软雅黑" pitchFamily="34" charset="-122"/>
                <a:cs typeface="Arial" pitchFamily="34" charset="0"/>
              </a:rPr>
              <a:t>XML/XSD</a:t>
            </a:r>
          </a:p>
        </p:txBody>
      </p:sp>
      <p:sp>
        <p:nvSpPr>
          <p:cNvPr id="273" name="AutoShape 83"/>
          <p:cNvSpPr>
            <a:spLocks noChangeArrowheads="1"/>
          </p:cNvSpPr>
          <p:nvPr/>
        </p:nvSpPr>
        <p:spPr bwMode="gray">
          <a:xfrm>
            <a:off x="9855200" y="5433102"/>
            <a:ext cx="2101427" cy="252000"/>
          </a:xfrm>
          <a:prstGeom prst="roundRect">
            <a:avLst>
              <a:gd name="adj" fmla="val 16667"/>
            </a:avLst>
          </a:prstGeom>
          <a:solidFill>
            <a:schemeClr val="bg1">
              <a:lumMod val="75000"/>
            </a:schemeClr>
          </a:solidFill>
          <a:ln w="28575" algn="ctr">
            <a:noFill/>
            <a:round/>
            <a:headEnd/>
            <a:tailEnd/>
          </a:ln>
          <a:effectLst/>
        </p:spPr>
        <p:txBody>
          <a:bodyPr wrap="none" anchor="ctr"/>
          <a:lstStyle/>
          <a:p>
            <a:pPr>
              <a:spcBef>
                <a:spcPct val="0"/>
              </a:spcBef>
            </a:pPr>
            <a:r>
              <a:rPr lang="en-US" altLang="zh-CN" sz="1600" dirty="0">
                <a:latin typeface="Arial" pitchFamily="34" charset="0"/>
                <a:ea typeface="微软雅黑" pitchFamily="34" charset="-122"/>
                <a:cs typeface="Arial" pitchFamily="34" charset="0"/>
              </a:rPr>
              <a:t>WSDL/WSIF</a:t>
            </a:r>
          </a:p>
        </p:txBody>
      </p:sp>
      <p:sp>
        <p:nvSpPr>
          <p:cNvPr id="274" name="AutoShape 84"/>
          <p:cNvSpPr>
            <a:spLocks noChangeArrowheads="1"/>
          </p:cNvSpPr>
          <p:nvPr/>
        </p:nvSpPr>
        <p:spPr bwMode="gray">
          <a:xfrm>
            <a:off x="9855200" y="5737662"/>
            <a:ext cx="992800" cy="265966"/>
          </a:xfrm>
          <a:prstGeom prst="roundRect">
            <a:avLst>
              <a:gd name="adj" fmla="val 16667"/>
            </a:avLst>
          </a:prstGeom>
          <a:solidFill>
            <a:schemeClr val="bg1">
              <a:lumMod val="75000"/>
            </a:schemeClr>
          </a:solidFill>
          <a:ln w="28575" algn="ctr">
            <a:noFill/>
            <a:round/>
            <a:headEnd/>
            <a:tailEnd/>
          </a:ln>
          <a:effectLst/>
        </p:spPr>
        <p:txBody>
          <a:bodyPr wrap="none" anchor="ctr"/>
          <a:lstStyle/>
          <a:p>
            <a:pPr>
              <a:spcBef>
                <a:spcPct val="0"/>
              </a:spcBef>
            </a:pPr>
            <a:r>
              <a:rPr lang="en-US" altLang="zh-CN" sz="1600" dirty="0">
                <a:latin typeface="Arial" pitchFamily="34" charset="0"/>
                <a:ea typeface="微软雅黑" pitchFamily="34" charset="-122"/>
                <a:cs typeface="Arial" pitchFamily="34" charset="0"/>
              </a:rPr>
              <a:t>SOAP</a:t>
            </a:r>
          </a:p>
        </p:txBody>
      </p:sp>
      <p:sp>
        <p:nvSpPr>
          <p:cNvPr id="275" name="AutoShape 85"/>
          <p:cNvSpPr>
            <a:spLocks noChangeArrowheads="1"/>
          </p:cNvSpPr>
          <p:nvPr/>
        </p:nvSpPr>
        <p:spPr bwMode="gray">
          <a:xfrm>
            <a:off x="10766400" y="5714940"/>
            <a:ext cx="1120648" cy="288688"/>
          </a:xfrm>
          <a:prstGeom prst="roundRect">
            <a:avLst>
              <a:gd name="adj" fmla="val 16667"/>
            </a:avLst>
          </a:prstGeom>
          <a:solidFill>
            <a:schemeClr val="bg1">
              <a:lumMod val="75000"/>
            </a:schemeClr>
          </a:solidFill>
          <a:ln w="28575" algn="ctr">
            <a:noFill/>
            <a:round/>
            <a:headEnd/>
            <a:tailEnd/>
          </a:ln>
          <a:effectLst/>
        </p:spPr>
        <p:txBody>
          <a:bodyPr wrap="none" anchor="ctr"/>
          <a:lstStyle/>
          <a:p>
            <a:pPr algn="ctr">
              <a:spcBef>
                <a:spcPct val="0"/>
              </a:spcBef>
            </a:pPr>
            <a:r>
              <a:rPr lang="en-US" altLang="zh-CN" sz="1600" dirty="0">
                <a:latin typeface="Arial" pitchFamily="34" charset="0"/>
                <a:ea typeface="微软雅黑" pitchFamily="34" charset="-122"/>
                <a:cs typeface="Arial" pitchFamily="34" charset="0"/>
              </a:rPr>
              <a:t>JMS</a:t>
            </a:r>
          </a:p>
        </p:txBody>
      </p:sp>
      <p:sp>
        <p:nvSpPr>
          <p:cNvPr id="276" name="AutoShape 102"/>
          <p:cNvSpPr>
            <a:spLocks noChangeArrowheads="1"/>
          </p:cNvSpPr>
          <p:nvPr/>
        </p:nvSpPr>
        <p:spPr bwMode="gray">
          <a:xfrm>
            <a:off x="9855200" y="4504545"/>
            <a:ext cx="2101427" cy="252000"/>
          </a:xfrm>
          <a:prstGeom prst="roundRect">
            <a:avLst>
              <a:gd name="adj" fmla="val 16667"/>
            </a:avLst>
          </a:prstGeom>
          <a:solidFill>
            <a:schemeClr val="bg1">
              <a:lumMod val="75000"/>
            </a:schemeClr>
          </a:solidFill>
          <a:ln w="28575" algn="ctr">
            <a:noFill/>
            <a:round/>
            <a:headEnd/>
            <a:tailEnd/>
          </a:ln>
          <a:effectLst/>
        </p:spPr>
        <p:txBody>
          <a:bodyPr wrap="none" anchor="ctr"/>
          <a:lstStyle/>
          <a:p>
            <a:pPr>
              <a:spcBef>
                <a:spcPct val="0"/>
              </a:spcBef>
            </a:pPr>
            <a:r>
              <a:rPr lang="en-US" altLang="zh-CN" sz="1600">
                <a:latin typeface="Arial" pitchFamily="34" charset="0"/>
                <a:ea typeface="微软雅黑" pitchFamily="34" charset="-122"/>
                <a:cs typeface="Arial" pitchFamily="34" charset="0"/>
              </a:rPr>
              <a:t>WS</a:t>
            </a:r>
            <a:r>
              <a:rPr lang="zh-CN" altLang="en-US" sz="1600">
                <a:latin typeface="Arial" pitchFamily="34" charset="0"/>
                <a:ea typeface="微软雅黑" pitchFamily="34" charset="-122"/>
                <a:cs typeface="Arial" pitchFamily="34" charset="0"/>
              </a:rPr>
              <a:t>管理</a:t>
            </a:r>
          </a:p>
        </p:txBody>
      </p:sp>
    </p:spTree>
    <p:extLst>
      <p:ext uri="{BB962C8B-B14F-4D97-AF65-F5344CB8AC3E}">
        <p14:creationId xmlns:p14="http://schemas.microsoft.com/office/powerpoint/2010/main" val="816245711"/>
      </p:ext>
    </p:extLst>
  </p:cSld>
  <p:clrMapOvr>
    <a:masterClrMapping/>
  </p:clrMapOvr>
  <p:transition>
    <p:circl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bwMode="auto">
          <a:xfrm flipH="1">
            <a:off x="137752" y="1268761"/>
            <a:ext cx="5856651" cy="4289615"/>
          </a:xfrm>
          <a:prstGeom prst="rect">
            <a:avLst/>
          </a:prstGeom>
          <a:gradFill flip="none" rotWithShape="1">
            <a:gsLst>
              <a:gs pos="59000">
                <a:schemeClr val="bg1">
                  <a:lumMod val="95000"/>
                </a:schemeClr>
              </a:gs>
              <a:gs pos="83000">
                <a:schemeClr val="bg2">
                  <a:lumMod val="40000"/>
                  <a:lumOff val="60000"/>
                </a:schemeClr>
              </a:gs>
              <a:gs pos="100000">
                <a:schemeClr val="bg1">
                  <a:lumMod val="95000"/>
                </a:schemeClr>
              </a:gs>
            </a:gsLst>
            <a:lin ang="10800000" scaled="0"/>
            <a:tileRect/>
          </a:gradFill>
          <a:ln w="38100" cap="flat" cmpd="sng" algn="ctr">
            <a:solidFill>
              <a:schemeClr val="bg2">
                <a:lumMod val="40000"/>
                <a:lumOff val="6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zh-CN" altLang="en-US">
              <a:ea typeface="宋体" pitchFamily="2" charset="-122"/>
            </a:endParaRPr>
          </a:p>
        </p:txBody>
      </p:sp>
      <p:sp>
        <p:nvSpPr>
          <p:cNvPr id="2" name="矩形 1"/>
          <p:cNvSpPr/>
          <p:nvPr/>
        </p:nvSpPr>
        <p:spPr bwMode="auto">
          <a:xfrm>
            <a:off x="6192011" y="1268761"/>
            <a:ext cx="5856651" cy="4289615"/>
          </a:xfrm>
          <a:prstGeom prst="rect">
            <a:avLst/>
          </a:prstGeom>
          <a:gradFill flip="none" rotWithShape="1">
            <a:gsLst>
              <a:gs pos="59000">
                <a:schemeClr val="bg1">
                  <a:lumMod val="95000"/>
                </a:schemeClr>
              </a:gs>
              <a:gs pos="83000">
                <a:schemeClr val="bg2">
                  <a:lumMod val="40000"/>
                  <a:lumOff val="60000"/>
                </a:schemeClr>
              </a:gs>
              <a:gs pos="100000">
                <a:schemeClr val="bg1">
                  <a:lumMod val="95000"/>
                </a:schemeClr>
              </a:gs>
            </a:gsLst>
            <a:lin ang="10800000" scaled="0"/>
            <a:tileRect/>
          </a:gradFill>
          <a:ln w="38100" cap="flat" cmpd="sng" algn="ctr">
            <a:solidFill>
              <a:schemeClr val="bg2">
                <a:lumMod val="40000"/>
                <a:lumOff val="6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5" name="任意多边形 4"/>
          <p:cNvSpPr/>
          <p:nvPr/>
        </p:nvSpPr>
        <p:spPr>
          <a:xfrm>
            <a:off x="1017643" y="1876115"/>
            <a:ext cx="4671968" cy="587414"/>
          </a:xfrm>
          <a:custGeom>
            <a:avLst/>
            <a:gdLst>
              <a:gd name="connsiteX0" fmla="*/ 0 w 7246380"/>
              <a:gd name="connsiteY0" fmla="*/ 0 h 714955"/>
              <a:gd name="connsiteX1" fmla="*/ 6888903 w 7246380"/>
              <a:gd name="connsiteY1" fmla="*/ 0 h 714955"/>
              <a:gd name="connsiteX2" fmla="*/ 7246380 w 7246380"/>
              <a:gd name="connsiteY2" fmla="*/ 357478 h 714955"/>
              <a:gd name="connsiteX3" fmla="*/ 6888903 w 7246380"/>
              <a:gd name="connsiteY3" fmla="*/ 714955 h 714955"/>
              <a:gd name="connsiteX4" fmla="*/ 0 w 7246380"/>
              <a:gd name="connsiteY4" fmla="*/ 714955 h 714955"/>
              <a:gd name="connsiteX5" fmla="*/ 0 w 7246380"/>
              <a:gd name="connsiteY5" fmla="*/ 0 h 714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380" h="714955">
                <a:moveTo>
                  <a:pt x="7246380" y="714954"/>
                </a:moveTo>
                <a:lnTo>
                  <a:pt x="357477" y="714954"/>
                </a:lnTo>
                <a:lnTo>
                  <a:pt x="0" y="357477"/>
                </a:lnTo>
                <a:lnTo>
                  <a:pt x="357477" y="1"/>
                </a:lnTo>
                <a:lnTo>
                  <a:pt x="7246380" y="1"/>
                </a:lnTo>
                <a:lnTo>
                  <a:pt x="7246380" y="714954"/>
                </a:lnTo>
                <a:close/>
              </a:path>
            </a:pathLst>
          </a:custGeom>
          <a:noFill/>
          <a:ln>
            <a:solidFill>
              <a:schemeClr val="bg2">
                <a:lumMod val="75000"/>
              </a:schemeClr>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94014" tIns="106681" rIns="199136" bIns="106680" numCol="1" spcCol="1270" anchor="ctr" anchorCtr="0">
            <a:noAutofit/>
          </a:bodyPr>
          <a:lstStyle/>
          <a:p>
            <a:pPr lvl="0" algn="l" defTabSz="1244600">
              <a:lnSpc>
                <a:spcPct val="90000"/>
              </a:lnSpc>
              <a:spcBef>
                <a:spcPct val="0"/>
              </a:spcBef>
              <a:spcAft>
                <a:spcPct val="35000"/>
              </a:spcAft>
            </a:pPr>
            <a:r>
              <a:rPr lang="zh-CN" altLang="en-US" sz="2800" b="1" kern="1200" dirty="0">
                <a:solidFill>
                  <a:srgbClr val="FF0000"/>
                </a:solidFill>
                <a:latin typeface="微软雅黑" pitchFamily="34" charset="-122"/>
                <a:ea typeface="微软雅黑" pitchFamily="34" charset="-122"/>
              </a:rPr>
              <a:t>现状分析</a:t>
            </a:r>
            <a:r>
              <a:rPr lang="zh-CN" altLang="en-US" b="1" kern="1200" dirty="0">
                <a:solidFill>
                  <a:srgbClr val="000099"/>
                </a:solidFill>
                <a:latin typeface="微软雅黑" pitchFamily="34" charset="-122"/>
                <a:ea typeface="微软雅黑" pitchFamily="34" charset="-122"/>
              </a:rPr>
              <a:t>与变革诉求</a:t>
            </a:r>
          </a:p>
        </p:txBody>
      </p:sp>
      <p:sp>
        <p:nvSpPr>
          <p:cNvPr id="6" name="椭圆 5"/>
          <p:cNvSpPr/>
          <p:nvPr/>
        </p:nvSpPr>
        <p:spPr>
          <a:xfrm>
            <a:off x="370123" y="1876116"/>
            <a:ext cx="913724" cy="587412"/>
          </a:xfrm>
          <a:prstGeom prst="ellipse">
            <a:avLst/>
          </a:prstGeom>
          <a:blipFill rotWithShape="0">
            <a:blip r:embed="rId2" cstate="print"/>
            <a:tile tx="0" ty="0" sx="100000" sy="100000" flip="none" algn="tl"/>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TextBox 21"/>
          <p:cNvSpPr txBox="1"/>
          <p:nvPr/>
        </p:nvSpPr>
        <p:spPr>
          <a:xfrm>
            <a:off x="328964" y="1844824"/>
            <a:ext cx="912989" cy="682238"/>
          </a:xfrm>
          <a:prstGeom prst="rect">
            <a:avLst/>
          </a:prstGeom>
          <a:noFill/>
        </p:spPr>
        <p:txBody>
          <a:bodyPr wrap="square" rtlCol="0">
            <a:spAutoFit/>
          </a:bodyPr>
          <a:lstStyle/>
          <a:p>
            <a:pPr algn="ctr">
              <a:lnSpc>
                <a:spcPts val="4600"/>
              </a:lnSpc>
            </a:pPr>
            <a:r>
              <a:rPr lang="en-US" altLang="zh-CN" sz="3600" b="1" dirty="0">
                <a:solidFill>
                  <a:srgbClr val="FFFF00"/>
                </a:solidFill>
              </a:rPr>
              <a:t>1</a:t>
            </a:r>
            <a:endParaRPr lang="zh-CN" altLang="en-US" sz="3600" b="1" dirty="0">
              <a:solidFill>
                <a:srgbClr val="FFFF00"/>
              </a:solidFill>
            </a:endParaRPr>
          </a:p>
        </p:txBody>
      </p:sp>
      <p:sp>
        <p:nvSpPr>
          <p:cNvPr id="15" name="任意多边形 14"/>
          <p:cNvSpPr/>
          <p:nvPr/>
        </p:nvSpPr>
        <p:spPr>
          <a:xfrm>
            <a:off x="1007435" y="2712557"/>
            <a:ext cx="4682176" cy="587414"/>
          </a:xfrm>
          <a:custGeom>
            <a:avLst/>
            <a:gdLst>
              <a:gd name="connsiteX0" fmla="*/ 0 w 7246380"/>
              <a:gd name="connsiteY0" fmla="*/ 0 h 714955"/>
              <a:gd name="connsiteX1" fmla="*/ 6888903 w 7246380"/>
              <a:gd name="connsiteY1" fmla="*/ 0 h 714955"/>
              <a:gd name="connsiteX2" fmla="*/ 7246380 w 7246380"/>
              <a:gd name="connsiteY2" fmla="*/ 357478 h 714955"/>
              <a:gd name="connsiteX3" fmla="*/ 6888903 w 7246380"/>
              <a:gd name="connsiteY3" fmla="*/ 714955 h 714955"/>
              <a:gd name="connsiteX4" fmla="*/ 0 w 7246380"/>
              <a:gd name="connsiteY4" fmla="*/ 714955 h 714955"/>
              <a:gd name="connsiteX5" fmla="*/ 0 w 7246380"/>
              <a:gd name="connsiteY5" fmla="*/ 0 h 714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380" h="714955">
                <a:moveTo>
                  <a:pt x="7246380" y="714954"/>
                </a:moveTo>
                <a:lnTo>
                  <a:pt x="357477" y="714954"/>
                </a:lnTo>
                <a:lnTo>
                  <a:pt x="0" y="357477"/>
                </a:lnTo>
                <a:lnTo>
                  <a:pt x="357477" y="1"/>
                </a:lnTo>
                <a:lnTo>
                  <a:pt x="7246380" y="1"/>
                </a:lnTo>
                <a:lnTo>
                  <a:pt x="7246380" y="714954"/>
                </a:lnTo>
                <a:close/>
              </a:path>
            </a:pathLst>
          </a:custGeom>
          <a:noFill/>
          <a:ln>
            <a:solidFill>
              <a:schemeClr val="bg2">
                <a:lumMod val="75000"/>
              </a:schemeClr>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94014" tIns="106681" rIns="199136" bIns="106680" numCol="1" spcCol="1270" anchor="ctr" anchorCtr="0">
            <a:noAutofit/>
          </a:bodyPr>
          <a:lstStyle/>
          <a:p>
            <a:pPr defTabSz="1244600">
              <a:lnSpc>
                <a:spcPct val="90000"/>
              </a:lnSpc>
              <a:spcAft>
                <a:spcPct val="35000"/>
              </a:spcAft>
            </a:pPr>
            <a:r>
              <a:rPr lang="zh-CN" altLang="en-US" sz="2800" b="1" dirty="0">
                <a:solidFill>
                  <a:srgbClr val="FF0000"/>
                </a:solidFill>
                <a:latin typeface="微软雅黑" pitchFamily="34" charset="-122"/>
                <a:ea typeface="微软雅黑" pitchFamily="34" charset="-122"/>
              </a:rPr>
              <a:t>模式梳理</a:t>
            </a:r>
            <a:r>
              <a:rPr lang="zh-CN" altLang="en-US" b="1" dirty="0">
                <a:solidFill>
                  <a:srgbClr val="000099"/>
                </a:solidFill>
                <a:latin typeface="微软雅黑" pitchFamily="34" charset="-122"/>
                <a:ea typeface="微软雅黑" pitchFamily="34" charset="-122"/>
              </a:rPr>
              <a:t>与管理提升</a:t>
            </a:r>
          </a:p>
        </p:txBody>
      </p:sp>
      <p:sp>
        <p:nvSpPr>
          <p:cNvPr id="16" name="椭圆 15"/>
          <p:cNvSpPr/>
          <p:nvPr/>
        </p:nvSpPr>
        <p:spPr>
          <a:xfrm>
            <a:off x="359917" y="2712558"/>
            <a:ext cx="913724" cy="587412"/>
          </a:xfrm>
          <a:prstGeom prst="ellipse">
            <a:avLst/>
          </a:prstGeom>
          <a:blipFill rotWithShape="0">
            <a:blip r:embed="rId2" cstate="print"/>
            <a:tile tx="0" ty="0" sx="100000" sy="100000" flip="none" algn="tl"/>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8" name="任意多边形 17"/>
          <p:cNvSpPr/>
          <p:nvPr/>
        </p:nvSpPr>
        <p:spPr>
          <a:xfrm>
            <a:off x="7241732" y="2625511"/>
            <a:ext cx="4608512" cy="587414"/>
          </a:xfrm>
          <a:custGeom>
            <a:avLst/>
            <a:gdLst>
              <a:gd name="connsiteX0" fmla="*/ 0 w 7246380"/>
              <a:gd name="connsiteY0" fmla="*/ 0 h 714955"/>
              <a:gd name="connsiteX1" fmla="*/ 6888903 w 7246380"/>
              <a:gd name="connsiteY1" fmla="*/ 0 h 714955"/>
              <a:gd name="connsiteX2" fmla="*/ 7246380 w 7246380"/>
              <a:gd name="connsiteY2" fmla="*/ 357478 h 714955"/>
              <a:gd name="connsiteX3" fmla="*/ 6888903 w 7246380"/>
              <a:gd name="connsiteY3" fmla="*/ 714955 h 714955"/>
              <a:gd name="connsiteX4" fmla="*/ 0 w 7246380"/>
              <a:gd name="connsiteY4" fmla="*/ 714955 h 714955"/>
              <a:gd name="connsiteX5" fmla="*/ 0 w 7246380"/>
              <a:gd name="connsiteY5" fmla="*/ 0 h 714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380" h="714955">
                <a:moveTo>
                  <a:pt x="7246380" y="714954"/>
                </a:moveTo>
                <a:lnTo>
                  <a:pt x="357477" y="714954"/>
                </a:lnTo>
                <a:lnTo>
                  <a:pt x="0" y="357477"/>
                </a:lnTo>
                <a:lnTo>
                  <a:pt x="357477" y="1"/>
                </a:lnTo>
                <a:lnTo>
                  <a:pt x="7246380" y="1"/>
                </a:lnTo>
                <a:lnTo>
                  <a:pt x="7246380" y="714954"/>
                </a:lnTo>
                <a:close/>
              </a:path>
            </a:pathLst>
          </a:custGeom>
          <a:noFill/>
          <a:ln>
            <a:solidFill>
              <a:schemeClr val="bg2">
                <a:lumMod val="75000"/>
              </a:schemeClr>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94014" tIns="106681" rIns="199136" bIns="106680" numCol="1" spcCol="1270" anchor="ctr" anchorCtr="0">
            <a:noAutofit/>
          </a:bodyPr>
          <a:lstStyle/>
          <a:p>
            <a:pPr defTabSz="1244600">
              <a:lnSpc>
                <a:spcPct val="90000"/>
              </a:lnSpc>
              <a:spcAft>
                <a:spcPct val="35000"/>
              </a:spcAft>
            </a:pPr>
            <a:r>
              <a:rPr lang="zh-CN" altLang="en-US" sz="2800" b="1" dirty="0">
                <a:solidFill>
                  <a:srgbClr val="FF0000"/>
                </a:solidFill>
                <a:latin typeface="微软雅黑" pitchFamily="34" charset="-122"/>
                <a:ea typeface="微软雅黑" pitchFamily="34" charset="-122"/>
              </a:rPr>
              <a:t>平台</a:t>
            </a:r>
            <a:r>
              <a:rPr lang="zh-CN" altLang="en-US" b="1" dirty="0">
                <a:solidFill>
                  <a:srgbClr val="000099"/>
                </a:solidFill>
                <a:latin typeface="微软雅黑" pitchFamily="34" charset="-122"/>
                <a:ea typeface="微软雅黑" pitchFamily="34" charset="-122"/>
              </a:rPr>
              <a:t>与基础支撑</a:t>
            </a:r>
          </a:p>
        </p:txBody>
      </p:sp>
      <p:sp>
        <p:nvSpPr>
          <p:cNvPr id="19" name="椭圆 18"/>
          <p:cNvSpPr/>
          <p:nvPr/>
        </p:nvSpPr>
        <p:spPr>
          <a:xfrm>
            <a:off x="6703017" y="2625512"/>
            <a:ext cx="913724" cy="587412"/>
          </a:xfrm>
          <a:prstGeom prst="ellipse">
            <a:avLst/>
          </a:prstGeom>
          <a:blipFill rotWithShape="0">
            <a:blip r:embed="rId2" cstate="print"/>
            <a:tile tx="0" ty="0" sx="100000" sy="100000" flip="none" algn="tl"/>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1" name="任意多边形 20"/>
          <p:cNvSpPr/>
          <p:nvPr/>
        </p:nvSpPr>
        <p:spPr>
          <a:xfrm>
            <a:off x="7241732" y="3511892"/>
            <a:ext cx="4608512" cy="587414"/>
          </a:xfrm>
          <a:custGeom>
            <a:avLst/>
            <a:gdLst>
              <a:gd name="connsiteX0" fmla="*/ 0 w 7246380"/>
              <a:gd name="connsiteY0" fmla="*/ 0 h 714955"/>
              <a:gd name="connsiteX1" fmla="*/ 6888903 w 7246380"/>
              <a:gd name="connsiteY1" fmla="*/ 0 h 714955"/>
              <a:gd name="connsiteX2" fmla="*/ 7246380 w 7246380"/>
              <a:gd name="connsiteY2" fmla="*/ 357478 h 714955"/>
              <a:gd name="connsiteX3" fmla="*/ 6888903 w 7246380"/>
              <a:gd name="connsiteY3" fmla="*/ 714955 h 714955"/>
              <a:gd name="connsiteX4" fmla="*/ 0 w 7246380"/>
              <a:gd name="connsiteY4" fmla="*/ 714955 h 714955"/>
              <a:gd name="connsiteX5" fmla="*/ 0 w 7246380"/>
              <a:gd name="connsiteY5" fmla="*/ 0 h 714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380" h="714955">
                <a:moveTo>
                  <a:pt x="7246380" y="714954"/>
                </a:moveTo>
                <a:lnTo>
                  <a:pt x="357477" y="714954"/>
                </a:lnTo>
                <a:lnTo>
                  <a:pt x="0" y="357477"/>
                </a:lnTo>
                <a:lnTo>
                  <a:pt x="357477" y="1"/>
                </a:lnTo>
                <a:lnTo>
                  <a:pt x="7246380" y="1"/>
                </a:lnTo>
                <a:lnTo>
                  <a:pt x="7246380" y="714954"/>
                </a:lnTo>
                <a:close/>
              </a:path>
            </a:pathLst>
          </a:custGeom>
          <a:noFill/>
          <a:ln>
            <a:solidFill>
              <a:schemeClr val="bg2">
                <a:lumMod val="75000"/>
              </a:schemeClr>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94014" tIns="106681" rIns="199136" bIns="106680" numCol="1" spcCol="1270" anchor="ctr" anchorCtr="0">
            <a:noAutofit/>
          </a:bodyPr>
          <a:lstStyle/>
          <a:p>
            <a:pPr defTabSz="1244600">
              <a:lnSpc>
                <a:spcPct val="90000"/>
              </a:lnSpc>
              <a:spcAft>
                <a:spcPct val="35000"/>
              </a:spcAft>
            </a:pPr>
            <a:r>
              <a:rPr lang="zh-CN" altLang="en-US" sz="2800" b="1" dirty="0">
                <a:solidFill>
                  <a:srgbClr val="FF0000"/>
                </a:solidFill>
                <a:latin typeface="微软雅黑" pitchFamily="34" charset="-122"/>
                <a:ea typeface="微软雅黑" pitchFamily="34" charset="-122"/>
              </a:rPr>
              <a:t>策略</a:t>
            </a:r>
            <a:r>
              <a:rPr lang="zh-CN" altLang="en-US" b="1" dirty="0">
                <a:solidFill>
                  <a:srgbClr val="000099"/>
                </a:solidFill>
                <a:latin typeface="微软雅黑" pitchFamily="34" charset="-122"/>
                <a:ea typeface="微软雅黑" pitchFamily="34" charset="-122"/>
              </a:rPr>
              <a:t>与落地路径</a:t>
            </a:r>
          </a:p>
        </p:txBody>
      </p:sp>
      <p:sp>
        <p:nvSpPr>
          <p:cNvPr id="26" name="椭圆 25"/>
          <p:cNvSpPr/>
          <p:nvPr/>
        </p:nvSpPr>
        <p:spPr>
          <a:xfrm>
            <a:off x="6703017" y="3511893"/>
            <a:ext cx="913724" cy="587412"/>
          </a:xfrm>
          <a:prstGeom prst="ellipse">
            <a:avLst/>
          </a:prstGeom>
          <a:blipFill rotWithShape="0">
            <a:blip r:embed="rId2" cstate="print"/>
            <a:tile tx="0" ty="0" sx="100000" sy="100000" flip="none" algn="tl"/>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8" name="任意多边形 27"/>
          <p:cNvSpPr/>
          <p:nvPr/>
        </p:nvSpPr>
        <p:spPr>
          <a:xfrm>
            <a:off x="7241732" y="4425762"/>
            <a:ext cx="4608512" cy="587414"/>
          </a:xfrm>
          <a:custGeom>
            <a:avLst/>
            <a:gdLst>
              <a:gd name="connsiteX0" fmla="*/ 0 w 7246380"/>
              <a:gd name="connsiteY0" fmla="*/ 0 h 714955"/>
              <a:gd name="connsiteX1" fmla="*/ 6888903 w 7246380"/>
              <a:gd name="connsiteY1" fmla="*/ 0 h 714955"/>
              <a:gd name="connsiteX2" fmla="*/ 7246380 w 7246380"/>
              <a:gd name="connsiteY2" fmla="*/ 357478 h 714955"/>
              <a:gd name="connsiteX3" fmla="*/ 6888903 w 7246380"/>
              <a:gd name="connsiteY3" fmla="*/ 714955 h 714955"/>
              <a:gd name="connsiteX4" fmla="*/ 0 w 7246380"/>
              <a:gd name="connsiteY4" fmla="*/ 714955 h 714955"/>
              <a:gd name="connsiteX5" fmla="*/ 0 w 7246380"/>
              <a:gd name="connsiteY5" fmla="*/ 0 h 714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380" h="714955">
                <a:moveTo>
                  <a:pt x="7246380" y="714954"/>
                </a:moveTo>
                <a:lnTo>
                  <a:pt x="357477" y="714954"/>
                </a:lnTo>
                <a:lnTo>
                  <a:pt x="0" y="357477"/>
                </a:lnTo>
                <a:lnTo>
                  <a:pt x="357477" y="1"/>
                </a:lnTo>
                <a:lnTo>
                  <a:pt x="7246380" y="1"/>
                </a:lnTo>
                <a:lnTo>
                  <a:pt x="7246380" y="714954"/>
                </a:lnTo>
                <a:close/>
              </a:path>
            </a:pathLst>
          </a:custGeom>
          <a:noFill/>
          <a:ln>
            <a:solidFill>
              <a:schemeClr val="bg2">
                <a:lumMod val="75000"/>
              </a:schemeClr>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94014" tIns="106681" rIns="199136" bIns="106680" numCol="1" spcCol="1270" anchor="ctr" anchorCtr="0">
            <a:noAutofit/>
          </a:bodyPr>
          <a:lstStyle/>
          <a:p>
            <a:pPr defTabSz="1244600">
              <a:lnSpc>
                <a:spcPct val="90000"/>
              </a:lnSpc>
              <a:spcAft>
                <a:spcPct val="35000"/>
              </a:spcAft>
            </a:pPr>
            <a:r>
              <a:rPr lang="zh-CN" altLang="en-US" sz="2800" b="1" dirty="0">
                <a:solidFill>
                  <a:srgbClr val="FF0000"/>
                </a:solidFill>
                <a:latin typeface="微软雅黑" pitchFamily="34" charset="-122"/>
                <a:ea typeface="微软雅黑" pitchFamily="34" charset="-122"/>
              </a:rPr>
              <a:t>组织</a:t>
            </a:r>
            <a:r>
              <a:rPr lang="zh-CN" altLang="en-US" b="1" dirty="0">
                <a:solidFill>
                  <a:srgbClr val="000099"/>
                </a:solidFill>
                <a:latin typeface="微软雅黑" pitchFamily="34" charset="-122"/>
                <a:ea typeface="微软雅黑" pitchFamily="34" charset="-122"/>
              </a:rPr>
              <a:t>与资源保障</a:t>
            </a:r>
          </a:p>
        </p:txBody>
      </p:sp>
      <p:sp>
        <p:nvSpPr>
          <p:cNvPr id="29" name="椭圆 28"/>
          <p:cNvSpPr/>
          <p:nvPr/>
        </p:nvSpPr>
        <p:spPr>
          <a:xfrm>
            <a:off x="6703017" y="4425762"/>
            <a:ext cx="913724" cy="587412"/>
          </a:xfrm>
          <a:prstGeom prst="ellipse">
            <a:avLst/>
          </a:prstGeom>
          <a:blipFill rotWithShape="0">
            <a:blip r:embed="rId2" cstate="print"/>
            <a:tile tx="0" ty="0" sx="100000" sy="100000" flip="none" algn="tl"/>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5" name="TextBox 34"/>
          <p:cNvSpPr txBox="1"/>
          <p:nvPr/>
        </p:nvSpPr>
        <p:spPr>
          <a:xfrm>
            <a:off x="328964" y="2678638"/>
            <a:ext cx="912989" cy="682238"/>
          </a:xfrm>
          <a:prstGeom prst="rect">
            <a:avLst/>
          </a:prstGeom>
          <a:noFill/>
        </p:spPr>
        <p:txBody>
          <a:bodyPr wrap="square" rtlCol="0">
            <a:spAutoFit/>
          </a:bodyPr>
          <a:lstStyle/>
          <a:p>
            <a:pPr algn="ctr">
              <a:lnSpc>
                <a:spcPts val="4600"/>
              </a:lnSpc>
            </a:pPr>
            <a:r>
              <a:rPr lang="en-US" altLang="zh-CN" sz="3600" b="1" dirty="0">
                <a:solidFill>
                  <a:srgbClr val="FFFF00"/>
                </a:solidFill>
              </a:rPr>
              <a:t>2</a:t>
            </a:r>
            <a:endParaRPr lang="zh-CN" altLang="en-US" sz="3600" b="1" dirty="0">
              <a:solidFill>
                <a:srgbClr val="FFFF00"/>
              </a:solidFill>
            </a:endParaRPr>
          </a:p>
        </p:txBody>
      </p:sp>
      <p:sp>
        <p:nvSpPr>
          <p:cNvPr id="36" name="TextBox 35"/>
          <p:cNvSpPr txBox="1"/>
          <p:nvPr/>
        </p:nvSpPr>
        <p:spPr>
          <a:xfrm>
            <a:off x="6672064" y="2614706"/>
            <a:ext cx="912989" cy="682238"/>
          </a:xfrm>
          <a:prstGeom prst="rect">
            <a:avLst/>
          </a:prstGeom>
          <a:noFill/>
        </p:spPr>
        <p:txBody>
          <a:bodyPr wrap="square" rtlCol="0">
            <a:spAutoFit/>
          </a:bodyPr>
          <a:lstStyle/>
          <a:p>
            <a:pPr algn="ctr">
              <a:lnSpc>
                <a:spcPts val="4600"/>
              </a:lnSpc>
            </a:pPr>
            <a:r>
              <a:rPr lang="en-US" altLang="zh-CN" sz="3600" b="1" dirty="0">
                <a:solidFill>
                  <a:srgbClr val="FFFF00"/>
                </a:solidFill>
              </a:rPr>
              <a:t>6</a:t>
            </a:r>
            <a:endParaRPr lang="zh-CN" altLang="en-US" sz="3600" b="1" dirty="0">
              <a:solidFill>
                <a:srgbClr val="FFFF00"/>
              </a:solidFill>
            </a:endParaRPr>
          </a:p>
        </p:txBody>
      </p:sp>
      <p:sp>
        <p:nvSpPr>
          <p:cNvPr id="37" name="TextBox 36"/>
          <p:cNvSpPr txBox="1"/>
          <p:nvPr/>
        </p:nvSpPr>
        <p:spPr>
          <a:xfrm>
            <a:off x="6672064" y="3506148"/>
            <a:ext cx="912989" cy="682238"/>
          </a:xfrm>
          <a:prstGeom prst="rect">
            <a:avLst/>
          </a:prstGeom>
          <a:noFill/>
        </p:spPr>
        <p:txBody>
          <a:bodyPr wrap="square" rtlCol="0">
            <a:spAutoFit/>
          </a:bodyPr>
          <a:lstStyle/>
          <a:p>
            <a:pPr algn="ctr">
              <a:lnSpc>
                <a:spcPts val="4600"/>
              </a:lnSpc>
            </a:pPr>
            <a:r>
              <a:rPr lang="en-US" altLang="zh-CN" sz="3600" b="1" dirty="0">
                <a:solidFill>
                  <a:srgbClr val="FFFF00"/>
                </a:solidFill>
              </a:rPr>
              <a:t>7</a:t>
            </a:r>
            <a:endParaRPr lang="zh-CN" altLang="en-US" sz="3600" b="1" dirty="0">
              <a:solidFill>
                <a:srgbClr val="FFFF00"/>
              </a:solidFill>
            </a:endParaRPr>
          </a:p>
        </p:txBody>
      </p:sp>
      <p:sp>
        <p:nvSpPr>
          <p:cNvPr id="38" name="TextBox 37"/>
          <p:cNvSpPr txBox="1"/>
          <p:nvPr/>
        </p:nvSpPr>
        <p:spPr>
          <a:xfrm>
            <a:off x="6672064" y="4356369"/>
            <a:ext cx="912989" cy="682238"/>
          </a:xfrm>
          <a:prstGeom prst="rect">
            <a:avLst/>
          </a:prstGeom>
          <a:noFill/>
        </p:spPr>
        <p:txBody>
          <a:bodyPr wrap="square" rtlCol="0">
            <a:spAutoFit/>
          </a:bodyPr>
          <a:lstStyle/>
          <a:p>
            <a:pPr algn="ctr">
              <a:lnSpc>
                <a:spcPts val="4600"/>
              </a:lnSpc>
            </a:pPr>
            <a:r>
              <a:rPr lang="en-US" altLang="zh-CN" sz="3600" b="1" dirty="0">
                <a:solidFill>
                  <a:srgbClr val="FFFF00"/>
                </a:solidFill>
              </a:rPr>
              <a:t>8</a:t>
            </a:r>
            <a:endParaRPr lang="zh-CN" altLang="en-US" sz="3600" b="1" dirty="0">
              <a:solidFill>
                <a:srgbClr val="FFFF00"/>
              </a:solidFill>
            </a:endParaRPr>
          </a:p>
        </p:txBody>
      </p:sp>
      <p:sp>
        <p:nvSpPr>
          <p:cNvPr id="20" name="矩形 19"/>
          <p:cNvSpPr/>
          <p:nvPr/>
        </p:nvSpPr>
        <p:spPr>
          <a:xfrm>
            <a:off x="631091" y="152487"/>
            <a:ext cx="11213195" cy="480131"/>
          </a:xfrm>
          <a:prstGeom prst="rect">
            <a:avLst/>
          </a:prstGeom>
        </p:spPr>
        <p:txBody>
          <a:bodyPr wrap="square">
            <a:spAutoFit/>
          </a:bodyPr>
          <a:lstStyle/>
          <a:p>
            <a:pPr lvl="0" defTabSz="1244600">
              <a:lnSpc>
                <a:spcPct val="90000"/>
              </a:lnSpc>
              <a:spcAft>
                <a:spcPct val="35000"/>
              </a:spcAft>
            </a:pPr>
            <a:r>
              <a:rPr lang="zh-CN" altLang="en-US" sz="2800" b="1" dirty="0">
                <a:solidFill>
                  <a:schemeClr val="bg1"/>
                </a:solidFill>
                <a:latin typeface="微软雅黑" pitchFamily="34" charset="-122"/>
                <a:ea typeface="微软雅黑" pitchFamily="34" charset="-122"/>
              </a:rPr>
              <a:t>现代软件项目开发与管理是环环相扣的八大系统工程</a:t>
            </a:r>
          </a:p>
        </p:txBody>
      </p:sp>
      <p:sp>
        <p:nvSpPr>
          <p:cNvPr id="23" name="任意多边形 22"/>
          <p:cNvSpPr/>
          <p:nvPr/>
        </p:nvSpPr>
        <p:spPr>
          <a:xfrm>
            <a:off x="1013830" y="3540066"/>
            <a:ext cx="4675780" cy="587414"/>
          </a:xfrm>
          <a:custGeom>
            <a:avLst/>
            <a:gdLst>
              <a:gd name="connsiteX0" fmla="*/ 0 w 7246380"/>
              <a:gd name="connsiteY0" fmla="*/ 0 h 714955"/>
              <a:gd name="connsiteX1" fmla="*/ 6888903 w 7246380"/>
              <a:gd name="connsiteY1" fmla="*/ 0 h 714955"/>
              <a:gd name="connsiteX2" fmla="*/ 7246380 w 7246380"/>
              <a:gd name="connsiteY2" fmla="*/ 357478 h 714955"/>
              <a:gd name="connsiteX3" fmla="*/ 6888903 w 7246380"/>
              <a:gd name="connsiteY3" fmla="*/ 714955 h 714955"/>
              <a:gd name="connsiteX4" fmla="*/ 0 w 7246380"/>
              <a:gd name="connsiteY4" fmla="*/ 714955 h 714955"/>
              <a:gd name="connsiteX5" fmla="*/ 0 w 7246380"/>
              <a:gd name="connsiteY5" fmla="*/ 0 h 714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380" h="714955">
                <a:moveTo>
                  <a:pt x="7246380" y="714954"/>
                </a:moveTo>
                <a:lnTo>
                  <a:pt x="357477" y="714954"/>
                </a:lnTo>
                <a:lnTo>
                  <a:pt x="0" y="357477"/>
                </a:lnTo>
                <a:lnTo>
                  <a:pt x="357477" y="1"/>
                </a:lnTo>
                <a:lnTo>
                  <a:pt x="7246380" y="1"/>
                </a:lnTo>
                <a:lnTo>
                  <a:pt x="7246380" y="714954"/>
                </a:lnTo>
                <a:close/>
              </a:path>
            </a:pathLst>
          </a:custGeom>
          <a:noFill/>
          <a:ln>
            <a:solidFill>
              <a:schemeClr val="bg2">
                <a:lumMod val="75000"/>
              </a:schemeClr>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94014" tIns="106681" rIns="199136" bIns="106680" numCol="1" spcCol="1270" anchor="ctr" anchorCtr="0">
            <a:noAutofit/>
          </a:bodyPr>
          <a:lstStyle/>
          <a:p>
            <a:pPr defTabSz="1244600">
              <a:lnSpc>
                <a:spcPct val="90000"/>
              </a:lnSpc>
              <a:spcAft>
                <a:spcPct val="35000"/>
              </a:spcAft>
            </a:pPr>
            <a:r>
              <a:rPr lang="zh-CN" altLang="en-US" sz="2800" b="1" dirty="0">
                <a:solidFill>
                  <a:srgbClr val="FF0000"/>
                </a:solidFill>
                <a:latin typeface="微软雅黑" pitchFamily="34" charset="-122"/>
                <a:ea typeface="微软雅黑" pitchFamily="34" charset="-122"/>
              </a:rPr>
              <a:t>体系架构</a:t>
            </a:r>
            <a:r>
              <a:rPr lang="zh-CN" altLang="en-US" b="1" dirty="0">
                <a:solidFill>
                  <a:srgbClr val="000099"/>
                </a:solidFill>
                <a:latin typeface="微软雅黑" pitchFamily="34" charset="-122"/>
                <a:ea typeface="微软雅黑" pitchFamily="34" charset="-122"/>
              </a:rPr>
              <a:t>与基础设计</a:t>
            </a:r>
          </a:p>
        </p:txBody>
      </p:sp>
      <p:sp>
        <p:nvSpPr>
          <p:cNvPr id="24" name="椭圆 23"/>
          <p:cNvSpPr/>
          <p:nvPr/>
        </p:nvSpPr>
        <p:spPr>
          <a:xfrm>
            <a:off x="366313" y="3540067"/>
            <a:ext cx="913724" cy="587412"/>
          </a:xfrm>
          <a:prstGeom prst="ellipse">
            <a:avLst/>
          </a:prstGeom>
          <a:blipFill rotWithShape="0">
            <a:blip r:embed="rId2" cstate="print"/>
            <a:tile tx="0" ty="0" sx="100000" sy="100000" flip="none" algn="tl"/>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5" name="TextBox 24"/>
          <p:cNvSpPr txBox="1"/>
          <p:nvPr/>
        </p:nvSpPr>
        <p:spPr>
          <a:xfrm>
            <a:off x="335360" y="3506148"/>
            <a:ext cx="912989" cy="682238"/>
          </a:xfrm>
          <a:prstGeom prst="rect">
            <a:avLst/>
          </a:prstGeom>
          <a:noFill/>
        </p:spPr>
        <p:txBody>
          <a:bodyPr wrap="square" rtlCol="0">
            <a:spAutoFit/>
          </a:bodyPr>
          <a:lstStyle/>
          <a:p>
            <a:pPr algn="ctr">
              <a:lnSpc>
                <a:spcPts val="4600"/>
              </a:lnSpc>
            </a:pPr>
            <a:r>
              <a:rPr lang="en-US" altLang="zh-CN" sz="3600" b="1" dirty="0">
                <a:solidFill>
                  <a:srgbClr val="FFFF00"/>
                </a:solidFill>
              </a:rPr>
              <a:t>3</a:t>
            </a:r>
            <a:endParaRPr lang="zh-CN" altLang="en-US" sz="3600" b="1" dirty="0">
              <a:solidFill>
                <a:srgbClr val="FFFF00"/>
              </a:solidFill>
            </a:endParaRPr>
          </a:p>
        </p:txBody>
      </p:sp>
      <p:sp>
        <p:nvSpPr>
          <p:cNvPr id="27" name="任意多边形 26"/>
          <p:cNvSpPr/>
          <p:nvPr/>
        </p:nvSpPr>
        <p:spPr>
          <a:xfrm>
            <a:off x="1013830" y="4404162"/>
            <a:ext cx="4675781" cy="587414"/>
          </a:xfrm>
          <a:custGeom>
            <a:avLst/>
            <a:gdLst>
              <a:gd name="connsiteX0" fmla="*/ 0 w 7246380"/>
              <a:gd name="connsiteY0" fmla="*/ 0 h 714955"/>
              <a:gd name="connsiteX1" fmla="*/ 6888903 w 7246380"/>
              <a:gd name="connsiteY1" fmla="*/ 0 h 714955"/>
              <a:gd name="connsiteX2" fmla="*/ 7246380 w 7246380"/>
              <a:gd name="connsiteY2" fmla="*/ 357478 h 714955"/>
              <a:gd name="connsiteX3" fmla="*/ 6888903 w 7246380"/>
              <a:gd name="connsiteY3" fmla="*/ 714955 h 714955"/>
              <a:gd name="connsiteX4" fmla="*/ 0 w 7246380"/>
              <a:gd name="connsiteY4" fmla="*/ 714955 h 714955"/>
              <a:gd name="connsiteX5" fmla="*/ 0 w 7246380"/>
              <a:gd name="connsiteY5" fmla="*/ 0 h 714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380" h="714955">
                <a:moveTo>
                  <a:pt x="7246380" y="714954"/>
                </a:moveTo>
                <a:lnTo>
                  <a:pt x="357477" y="714954"/>
                </a:lnTo>
                <a:lnTo>
                  <a:pt x="0" y="357477"/>
                </a:lnTo>
                <a:lnTo>
                  <a:pt x="357477" y="1"/>
                </a:lnTo>
                <a:lnTo>
                  <a:pt x="7246380" y="1"/>
                </a:lnTo>
                <a:lnTo>
                  <a:pt x="7246380" y="714954"/>
                </a:lnTo>
                <a:close/>
              </a:path>
            </a:pathLst>
          </a:custGeom>
          <a:noFill/>
          <a:ln>
            <a:solidFill>
              <a:schemeClr val="bg2">
                <a:lumMod val="75000"/>
              </a:schemeClr>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94014" tIns="106681" rIns="199136" bIns="106680" numCol="1" spcCol="1270" anchor="ctr" anchorCtr="0">
            <a:noAutofit/>
          </a:bodyPr>
          <a:lstStyle/>
          <a:p>
            <a:pPr defTabSz="1244600">
              <a:lnSpc>
                <a:spcPct val="90000"/>
              </a:lnSpc>
              <a:spcAft>
                <a:spcPct val="35000"/>
              </a:spcAft>
            </a:pPr>
            <a:r>
              <a:rPr lang="zh-CN" altLang="en-US" sz="2800" b="1" dirty="0">
                <a:solidFill>
                  <a:srgbClr val="FF0000"/>
                </a:solidFill>
                <a:latin typeface="微软雅黑" pitchFamily="34" charset="-122"/>
                <a:ea typeface="微软雅黑" pitchFamily="34" charset="-122"/>
              </a:rPr>
              <a:t>蓝图设计</a:t>
            </a:r>
            <a:r>
              <a:rPr lang="zh-CN" altLang="en-US" b="1" dirty="0">
                <a:solidFill>
                  <a:srgbClr val="000099"/>
                </a:solidFill>
                <a:latin typeface="微软雅黑" pitchFamily="34" charset="-122"/>
                <a:ea typeface="微软雅黑" pitchFamily="34" charset="-122"/>
              </a:rPr>
              <a:t>与信息化愿景</a:t>
            </a:r>
          </a:p>
        </p:txBody>
      </p:sp>
      <p:sp>
        <p:nvSpPr>
          <p:cNvPr id="30" name="椭圆 29"/>
          <p:cNvSpPr/>
          <p:nvPr/>
        </p:nvSpPr>
        <p:spPr>
          <a:xfrm>
            <a:off x="366313" y="4404163"/>
            <a:ext cx="913724" cy="587412"/>
          </a:xfrm>
          <a:prstGeom prst="ellipse">
            <a:avLst/>
          </a:prstGeom>
          <a:blipFill rotWithShape="0">
            <a:blip r:embed="rId2" cstate="print"/>
            <a:tile tx="0" ty="0" sx="100000" sy="100000" flip="none" algn="tl"/>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1" name="TextBox 30"/>
          <p:cNvSpPr txBox="1"/>
          <p:nvPr/>
        </p:nvSpPr>
        <p:spPr>
          <a:xfrm>
            <a:off x="335360" y="4370244"/>
            <a:ext cx="912989" cy="682238"/>
          </a:xfrm>
          <a:prstGeom prst="rect">
            <a:avLst/>
          </a:prstGeom>
          <a:noFill/>
        </p:spPr>
        <p:txBody>
          <a:bodyPr wrap="square" rtlCol="0">
            <a:spAutoFit/>
          </a:bodyPr>
          <a:lstStyle/>
          <a:p>
            <a:pPr algn="ctr">
              <a:lnSpc>
                <a:spcPts val="4600"/>
              </a:lnSpc>
            </a:pPr>
            <a:r>
              <a:rPr lang="en-US" altLang="zh-CN" sz="3600" b="1" dirty="0">
                <a:solidFill>
                  <a:srgbClr val="FFFF00"/>
                </a:solidFill>
              </a:rPr>
              <a:t>4</a:t>
            </a:r>
            <a:endParaRPr lang="zh-CN" altLang="en-US" sz="3600" b="1" dirty="0">
              <a:solidFill>
                <a:srgbClr val="FFFF00"/>
              </a:solidFill>
            </a:endParaRPr>
          </a:p>
        </p:txBody>
      </p:sp>
      <p:sp>
        <p:nvSpPr>
          <p:cNvPr id="32" name="任意多边形 31"/>
          <p:cNvSpPr/>
          <p:nvPr/>
        </p:nvSpPr>
        <p:spPr>
          <a:xfrm>
            <a:off x="7248128" y="1806735"/>
            <a:ext cx="4608512" cy="587414"/>
          </a:xfrm>
          <a:custGeom>
            <a:avLst/>
            <a:gdLst>
              <a:gd name="connsiteX0" fmla="*/ 0 w 7246380"/>
              <a:gd name="connsiteY0" fmla="*/ 0 h 714955"/>
              <a:gd name="connsiteX1" fmla="*/ 6888903 w 7246380"/>
              <a:gd name="connsiteY1" fmla="*/ 0 h 714955"/>
              <a:gd name="connsiteX2" fmla="*/ 7246380 w 7246380"/>
              <a:gd name="connsiteY2" fmla="*/ 357478 h 714955"/>
              <a:gd name="connsiteX3" fmla="*/ 6888903 w 7246380"/>
              <a:gd name="connsiteY3" fmla="*/ 714955 h 714955"/>
              <a:gd name="connsiteX4" fmla="*/ 0 w 7246380"/>
              <a:gd name="connsiteY4" fmla="*/ 714955 h 714955"/>
              <a:gd name="connsiteX5" fmla="*/ 0 w 7246380"/>
              <a:gd name="connsiteY5" fmla="*/ 0 h 714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380" h="714955">
                <a:moveTo>
                  <a:pt x="7246380" y="714954"/>
                </a:moveTo>
                <a:lnTo>
                  <a:pt x="357477" y="714954"/>
                </a:lnTo>
                <a:lnTo>
                  <a:pt x="0" y="357477"/>
                </a:lnTo>
                <a:lnTo>
                  <a:pt x="357477" y="1"/>
                </a:lnTo>
                <a:lnTo>
                  <a:pt x="7246380" y="1"/>
                </a:lnTo>
                <a:lnTo>
                  <a:pt x="7246380" y="714954"/>
                </a:lnTo>
                <a:close/>
              </a:path>
            </a:pathLst>
          </a:custGeom>
          <a:noFill/>
          <a:ln>
            <a:solidFill>
              <a:schemeClr val="bg2">
                <a:lumMod val="75000"/>
              </a:schemeClr>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94014" tIns="106681" rIns="199136" bIns="106680" numCol="1" spcCol="1270" anchor="ctr" anchorCtr="0">
            <a:noAutofit/>
          </a:bodyPr>
          <a:lstStyle/>
          <a:p>
            <a:pPr defTabSz="1244600">
              <a:lnSpc>
                <a:spcPct val="90000"/>
              </a:lnSpc>
              <a:spcAft>
                <a:spcPct val="35000"/>
              </a:spcAft>
            </a:pPr>
            <a:r>
              <a:rPr lang="zh-CN" altLang="en-US" sz="2800" b="1" dirty="0">
                <a:solidFill>
                  <a:srgbClr val="FF0000"/>
                </a:solidFill>
                <a:latin typeface="微软雅黑" pitchFamily="34" charset="-122"/>
                <a:ea typeface="微软雅黑" pitchFamily="34" charset="-122"/>
              </a:rPr>
              <a:t>结构</a:t>
            </a:r>
            <a:r>
              <a:rPr lang="zh-CN" altLang="en-US" b="1" dirty="0">
                <a:solidFill>
                  <a:srgbClr val="000099"/>
                </a:solidFill>
                <a:latin typeface="微软雅黑" pitchFamily="34" charset="-122"/>
                <a:ea typeface="微软雅黑" pitchFamily="34" charset="-122"/>
              </a:rPr>
              <a:t>与应用功能</a:t>
            </a:r>
          </a:p>
        </p:txBody>
      </p:sp>
      <p:sp>
        <p:nvSpPr>
          <p:cNvPr id="33" name="椭圆 32"/>
          <p:cNvSpPr/>
          <p:nvPr/>
        </p:nvSpPr>
        <p:spPr>
          <a:xfrm>
            <a:off x="6709413" y="1806736"/>
            <a:ext cx="913724" cy="587412"/>
          </a:xfrm>
          <a:prstGeom prst="ellipse">
            <a:avLst/>
          </a:prstGeom>
          <a:blipFill rotWithShape="0">
            <a:blip r:embed="rId2" cstate="print"/>
            <a:tile tx="0" ty="0" sx="100000" sy="100000" flip="none" algn="tl"/>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4" name="TextBox 33"/>
          <p:cNvSpPr txBox="1"/>
          <p:nvPr/>
        </p:nvSpPr>
        <p:spPr>
          <a:xfrm>
            <a:off x="6678460" y="1772817"/>
            <a:ext cx="912989" cy="682238"/>
          </a:xfrm>
          <a:prstGeom prst="rect">
            <a:avLst/>
          </a:prstGeom>
          <a:noFill/>
        </p:spPr>
        <p:txBody>
          <a:bodyPr wrap="square" rtlCol="0">
            <a:spAutoFit/>
          </a:bodyPr>
          <a:lstStyle/>
          <a:p>
            <a:pPr algn="ctr">
              <a:lnSpc>
                <a:spcPts val="4600"/>
              </a:lnSpc>
            </a:pPr>
            <a:r>
              <a:rPr lang="en-US" altLang="zh-CN" sz="3600" b="1" dirty="0">
                <a:solidFill>
                  <a:srgbClr val="FFFF00"/>
                </a:solidFill>
              </a:rPr>
              <a:t>5</a:t>
            </a:r>
            <a:endParaRPr lang="zh-CN" altLang="en-US" sz="3600" b="1" dirty="0">
              <a:solidFill>
                <a:srgbClr val="FFFF00"/>
              </a:solidFill>
            </a:endParaRPr>
          </a:p>
        </p:txBody>
      </p:sp>
    </p:spTree>
    <p:extLst>
      <p:ext uri="{BB962C8B-B14F-4D97-AF65-F5344CB8AC3E}">
        <p14:creationId xmlns:p14="http://schemas.microsoft.com/office/powerpoint/2010/main" val="105524246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1837" y="5356141"/>
            <a:ext cx="2111592" cy="1273175"/>
            <a:chOff x="2945" y="-3"/>
            <a:chExt cx="998" cy="802"/>
          </a:xfrm>
        </p:grpSpPr>
        <p:sp>
          <p:nvSpPr>
            <p:cNvPr id="187395" name="Text Box 3"/>
            <p:cNvSpPr txBox="1">
              <a:spLocks noChangeArrowheads="1"/>
            </p:cNvSpPr>
            <p:nvPr/>
          </p:nvSpPr>
          <p:spPr bwMode="auto">
            <a:xfrm>
              <a:off x="2945" y="-3"/>
              <a:ext cx="998" cy="233"/>
            </a:xfrm>
            <a:prstGeom prst="rect">
              <a:avLst/>
            </a:prstGeom>
            <a:noFill/>
            <a:ln w="9525">
              <a:noFill/>
              <a:miter lim="800000"/>
              <a:headEnd/>
              <a:tailEnd/>
            </a:ln>
            <a:effectLst/>
          </p:spPr>
          <p:txBody>
            <a:bodyPr>
              <a:spAutoFit/>
            </a:bodyPr>
            <a:lstStyle/>
            <a:p>
              <a:pPr>
                <a:spcBef>
                  <a:spcPct val="50000"/>
                </a:spcBef>
                <a:defRPr/>
              </a:pPr>
              <a:r>
                <a:rPr lang="zh-CN" altLang="en-US" dirty="0">
                  <a:effectLst>
                    <a:outerShdw blurRad="38100" dist="38100" dir="2700000" algn="tl">
                      <a:srgbClr val="C0C0C0"/>
                    </a:outerShdw>
                  </a:effectLst>
                  <a:ea typeface="宋体" pitchFamily="2" charset="-122"/>
                </a:rPr>
                <a:t>不同角色用户</a:t>
              </a:r>
            </a:p>
          </p:txBody>
        </p:sp>
        <p:pic>
          <p:nvPicPr>
            <p:cNvPr id="4" name="Picture 2" descr="C:\Documents and Settings\huyu123\桌面\A1.png"/>
            <p:cNvPicPr>
              <a:picLocks noChangeAspect="1" noChangeArrowheads="1"/>
            </p:cNvPicPr>
            <p:nvPr/>
          </p:nvPicPr>
          <p:blipFill>
            <a:blip r:embed="rId2"/>
            <a:srcRect/>
            <a:stretch>
              <a:fillRect/>
            </a:stretch>
          </p:blipFill>
          <p:spPr bwMode="auto">
            <a:xfrm>
              <a:off x="3048" y="219"/>
              <a:ext cx="467" cy="580"/>
            </a:xfrm>
            <a:prstGeom prst="rect">
              <a:avLst/>
            </a:prstGeom>
            <a:noFill/>
            <a:ln w="9525">
              <a:noFill/>
              <a:miter lim="800000"/>
              <a:headEnd/>
              <a:tailEnd/>
            </a:ln>
          </p:spPr>
        </p:pic>
      </p:grpSp>
      <p:grpSp>
        <p:nvGrpSpPr>
          <p:cNvPr id="3" name="组合 140"/>
          <p:cNvGrpSpPr>
            <a:grpSpLocks/>
          </p:cNvGrpSpPr>
          <p:nvPr/>
        </p:nvGrpSpPr>
        <p:grpSpPr bwMode="auto">
          <a:xfrm>
            <a:off x="1845022" y="5459326"/>
            <a:ext cx="8656140" cy="1322387"/>
            <a:chOff x="1383770" y="5212093"/>
            <a:chExt cx="6492285" cy="1322832"/>
          </a:xfrm>
        </p:grpSpPr>
        <p:grpSp>
          <p:nvGrpSpPr>
            <p:cNvPr id="8" name="组合 65"/>
            <p:cNvGrpSpPr>
              <a:grpSpLocks/>
            </p:cNvGrpSpPr>
            <p:nvPr/>
          </p:nvGrpSpPr>
          <p:grpSpPr bwMode="auto">
            <a:xfrm>
              <a:off x="3078470" y="5212093"/>
              <a:ext cx="1420378" cy="1322832"/>
              <a:chOff x="3030845" y="5145417"/>
              <a:chExt cx="1420378" cy="1322832"/>
            </a:xfrm>
          </p:grpSpPr>
          <p:grpSp>
            <p:nvGrpSpPr>
              <p:cNvPr id="9" name="圆角矩形 56"/>
              <p:cNvGrpSpPr>
                <a:grpSpLocks/>
              </p:cNvGrpSpPr>
              <p:nvPr/>
            </p:nvGrpSpPr>
            <p:grpSpPr bwMode="auto">
              <a:xfrm>
                <a:off x="3030845" y="5145417"/>
                <a:ext cx="1420378" cy="1322832"/>
                <a:chOff x="3078480" y="5212080"/>
                <a:chExt cx="1420368" cy="1322832"/>
              </a:xfrm>
            </p:grpSpPr>
            <p:pic>
              <p:nvPicPr>
                <p:cNvPr id="187530" name="圆角矩形 56"/>
                <p:cNvPicPr>
                  <a:picLocks noChangeArrowheads="1"/>
                </p:cNvPicPr>
                <p:nvPr/>
              </p:nvPicPr>
              <p:blipFill>
                <a:blip r:embed="rId3"/>
                <a:srcRect/>
                <a:stretch>
                  <a:fillRect/>
                </a:stretch>
              </p:blipFill>
              <p:spPr bwMode="auto">
                <a:xfrm>
                  <a:off x="3078480" y="5212080"/>
                  <a:ext cx="1420368" cy="1322832"/>
                </a:xfrm>
                <a:prstGeom prst="rect">
                  <a:avLst/>
                </a:prstGeom>
                <a:noFill/>
                <a:ln w="9525">
                  <a:noFill/>
                  <a:miter lim="800000"/>
                  <a:headEnd/>
                  <a:tailEnd/>
                </a:ln>
              </p:spPr>
            </p:pic>
            <p:sp>
              <p:nvSpPr>
                <p:cNvPr id="187531" name="Text Box 9"/>
                <p:cNvSpPr txBox="1">
                  <a:spLocks noChangeArrowheads="1"/>
                </p:cNvSpPr>
                <p:nvPr/>
              </p:nvSpPr>
              <p:spPr bwMode="auto">
                <a:xfrm>
                  <a:off x="3177481" y="5314257"/>
                  <a:ext cx="1169787" cy="1072949"/>
                </a:xfrm>
                <a:prstGeom prst="rect">
                  <a:avLst/>
                </a:prstGeom>
                <a:noFill/>
                <a:ln w="9525">
                  <a:noFill/>
                  <a:miter lim="800000"/>
                  <a:headEnd/>
                  <a:tailEnd/>
                </a:ln>
              </p:spPr>
              <p:txBody>
                <a:bodyPr/>
                <a:lstStyle/>
                <a:p>
                  <a:endParaRPr lang="zh-CN" altLang="en-US" sz="1800">
                    <a:ea typeface="宋体" pitchFamily="2" charset="-122"/>
                  </a:endParaRPr>
                </a:p>
              </p:txBody>
            </p:sp>
          </p:grpSp>
          <p:sp>
            <p:nvSpPr>
              <p:cNvPr id="191498" name="TextBox 34"/>
              <p:cNvSpPr txBox="1">
                <a:spLocks noChangeArrowheads="1"/>
              </p:cNvSpPr>
              <p:nvPr/>
            </p:nvSpPr>
            <p:spPr bwMode="auto">
              <a:xfrm>
                <a:off x="3508745" y="5956902"/>
                <a:ext cx="831020" cy="369456"/>
              </a:xfrm>
              <a:prstGeom prst="rect">
                <a:avLst/>
              </a:prstGeom>
              <a:noFill/>
              <a:ln w="9525">
                <a:noFill/>
                <a:miter lim="800000"/>
                <a:headEnd/>
                <a:tailEnd/>
              </a:ln>
            </p:spPr>
            <p:txBody>
              <a:bodyPr wrap="none">
                <a:spAutoFit/>
              </a:bodyPr>
              <a:lstStyle/>
              <a:p>
                <a:pPr algn="r">
                  <a:defRPr/>
                </a:pPr>
                <a:r>
                  <a:rPr lang="zh-CN" altLang="en-US" sz="1800">
                    <a:effectLst>
                      <a:outerShdw blurRad="38100" dist="38100" dir="2700000" algn="tl">
                        <a:srgbClr val="C0C0C0"/>
                      </a:outerShdw>
                    </a:effectLst>
                    <a:ea typeface="微软雅黑" pitchFamily="34" charset="-122"/>
                    <a:cs typeface="Arial" pitchFamily="34" charset="0"/>
                  </a:rPr>
                  <a:t>协同办公</a:t>
                </a:r>
              </a:p>
            </p:txBody>
          </p:sp>
          <p:pic>
            <p:nvPicPr>
              <p:cNvPr id="187529" name="Picture 102" descr="C:\Documents and Settings\huyu123\桌面\未命名-9.png"/>
              <p:cNvPicPr>
                <a:picLocks noChangeAspect="1" noChangeArrowheads="1"/>
              </p:cNvPicPr>
              <p:nvPr/>
            </p:nvPicPr>
            <p:blipFill>
              <a:blip r:embed="rId4"/>
              <a:srcRect/>
              <a:stretch>
                <a:fillRect/>
              </a:stretch>
            </p:blipFill>
            <p:spPr bwMode="auto">
              <a:xfrm>
                <a:off x="3298816" y="5279004"/>
                <a:ext cx="785818" cy="729689"/>
              </a:xfrm>
              <a:prstGeom prst="rect">
                <a:avLst/>
              </a:prstGeom>
              <a:noFill/>
              <a:ln w="9525">
                <a:noFill/>
                <a:miter lim="800000"/>
                <a:headEnd/>
                <a:tailEnd/>
              </a:ln>
            </p:spPr>
          </p:pic>
        </p:grpSp>
        <p:grpSp>
          <p:nvGrpSpPr>
            <p:cNvPr id="10" name="组合 63"/>
            <p:cNvGrpSpPr>
              <a:grpSpLocks/>
            </p:cNvGrpSpPr>
            <p:nvPr/>
          </p:nvGrpSpPr>
          <p:grpSpPr bwMode="auto">
            <a:xfrm>
              <a:off x="4767073" y="5212093"/>
              <a:ext cx="1420378" cy="1322832"/>
              <a:chOff x="4671823" y="5145417"/>
              <a:chExt cx="1420378" cy="1322832"/>
            </a:xfrm>
          </p:grpSpPr>
          <p:grpSp>
            <p:nvGrpSpPr>
              <p:cNvPr id="11" name="圆角矩形 57"/>
              <p:cNvGrpSpPr>
                <a:grpSpLocks/>
              </p:cNvGrpSpPr>
              <p:nvPr/>
            </p:nvGrpSpPr>
            <p:grpSpPr bwMode="auto">
              <a:xfrm>
                <a:off x="4671823" y="5145417"/>
                <a:ext cx="1420378" cy="1322832"/>
                <a:chOff x="4767072" y="5212080"/>
                <a:chExt cx="1420368" cy="1322832"/>
              </a:xfrm>
            </p:grpSpPr>
            <p:pic>
              <p:nvPicPr>
                <p:cNvPr id="187525" name="圆角矩形 57"/>
                <p:cNvPicPr>
                  <a:picLocks noChangeArrowheads="1"/>
                </p:cNvPicPr>
                <p:nvPr/>
              </p:nvPicPr>
              <p:blipFill>
                <a:blip r:embed="rId5"/>
                <a:srcRect/>
                <a:stretch>
                  <a:fillRect/>
                </a:stretch>
              </p:blipFill>
              <p:spPr bwMode="auto">
                <a:xfrm>
                  <a:off x="4767072" y="5212080"/>
                  <a:ext cx="1420368" cy="1322832"/>
                </a:xfrm>
                <a:prstGeom prst="rect">
                  <a:avLst/>
                </a:prstGeom>
                <a:noFill/>
                <a:ln w="9525">
                  <a:noFill/>
                  <a:miter lim="800000"/>
                  <a:headEnd/>
                  <a:tailEnd/>
                </a:ln>
              </p:spPr>
            </p:pic>
            <p:sp>
              <p:nvSpPr>
                <p:cNvPr id="187526" name="Text Box 15"/>
                <p:cNvSpPr txBox="1">
                  <a:spLocks noChangeArrowheads="1"/>
                </p:cNvSpPr>
                <p:nvPr/>
              </p:nvSpPr>
              <p:spPr bwMode="auto">
                <a:xfrm>
                  <a:off x="4868169" y="5314257"/>
                  <a:ext cx="1169787" cy="1072949"/>
                </a:xfrm>
                <a:prstGeom prst="rect">
                  <a:avLst/>
                </a:prstGeom>
                <a:noFill/>
                <a:ln w="9525">
                  <a:noFill/>
                  <a:miter lim="800000"/>
                  <a:headEnd/>
                  <a:tailEnd/>
                </a:ln>
              </p:spPr>
              <p:txBody>
                <a:bodyPr/>
                <a:lstStyle/>
                <a:p>
                  <a:endParaRPr lang="zh-CN" altLang="en-US" sz="1800">
                    <a:ea typeface="宋体" pitchFamily="2" charset="-122"/>
                  </a:endParaRPr>
                </a:p>
              </p:txBody>
            </p:sp>
          </p:grpSp>
          <p:sp>
            <p:nvSpPr>
              <p:cNvPr id="191504" name="TextBox 35"/>
              <p:cNvSpPr txBox="1">
                <a:spLocks noChangeArrowheads="1"/>
              </p:cNvSpPr>
              <p:nvPr/>
            </p:nvSpPr>
            <p:spPr bwMode="auto">
              <a:xfrm>
                <a:off x="4819104" y="5956902"/>
                <a:ext cx="831020" cy="369456"/>
              </a:xfrm>
              <a:prstGeom prst="rect">
                <a:avLst/>
              </a:prstGeom>
              <a:noFill/>
              <a:ln w="9525">
                <a:noFill/>
                <a:miter lim="800000"/>
                <a:headEnd/>
                <a:tailEnd/>
              </a:ln>
            </p:spPr>
            <p:txBody>
              <a:bodyPr wrap="none">
                <a:spAutoFit/>
              </a:bodyPr>
              <a:lstStyle/>
              <a:p>
                <a:pPr algn="ctr">
                  <a:defRPr/>
                </a:pPr>
                <a:r>
                  <a:rPr lang="zh-CN" altLang="en-US" sz="1800">
                    <a:effectLst>
                      <a:outerShdw blurRad="38100" dist="38100" dir="2700000" algn="tl">
                        <a:srgbClr val="C0C0C0"/>
                      </a:outerShdw>
                    </a:effectLst>
                    <a:latin typeface="微软雅黑" pitchFamily="34" charset="-122"/>
                    <a:ea typeface="微软雅黑" pitchFamily="34" charset="-122"/>
                  </a:rPr>
                  <a:t>财务管理</a:t>
                </a:r>
              </a:p>
            </p:txBody>
          </p:sp>
          <p:pic>
            <p:nvPicPr>
              <p:cNvPr id="187524" name="Picture 103" descr="C:\Documents and Settings\huyu123\桌面\未命名-10.png"/>
              <p:cNvPicPr>
                <a:picLocks noChangeAspect="1" noChangeArrowheads="1"/>
              </p:cNvPicPr>
              <p:nvPr/>
            </p:nvPicPr>
            <p:blipFill>
              <a:blip r:embed="rId6"/>
              <a:srcRect/>
              <a:stretch>
                <a:fillRect/>
              </a:stretch>
            </p:blipFill>
            <p:spPr bwMode="auto">
              <a:xfrm>
                <a:off x="4803776" y="5286388"/>
                <a:ext cx="1067828" cy="741358"/>
              </a:xfrm>
              <a:prstGeom prst="rect">
                <a:avLst/>
              </a:prstGeom>
              <a:noFill/>
              <a:ln w="9525">
                <a:noFill/>
                <a:miter lim="800000"/>
                <a:headEnd/>
                <a:tailEnd/>
              </a:ln>
            </p:spPr>
          </p:pic>
        </p:grpSp>
        <p:grpSp>
          <p:nvGrpSpPr>
            <p:cNvPr id="12" name="组合 62"/>
            <p:cNvGrpSpPr>
              <a:grpSpLocks/>
            </p:cNvGrpSpPr>
            <p:nvPr/>
          </p:nvGrpSpPr>
          <p:grpSpPr bwMode="auto">
            <a:xfrm>
              <a:off x="6455677" y="5212093"/>
              <a:ext cx="1420378" cy="1322832"/>
              <a:chOff x="6455677" y="5145417"/>
              <a:chExt cx="1420378" cy="1322832"/>
            </a:xfrm>
          </p:grpSpPr>
          <p:grpSp>
            <p:nvGrpSpPr>
              <p:cNvPr id="13" name="圆角矩形 58"/>
              <p:cNvGrpSpPr>
                <a:grpSpLocks/>
              </p:cNvGrpSpPr>
              <p:nvPr/>
            </p:nvGrpSpPr>
            <p:grpSpPr bwMode="auto">
              <a:xfrm>
                <a:off x="6455677" y="5145417"/>
                <a:ext cx="1420378" cy="1322832"/>
                <a:chOff x="6455664" y="5212080"/>
                <a:chExt cx="1420368" cy="1322832"/>
              </a:xfrm>
            </p:grpSpPr>
            <p:pic>
              <p:nvPicPr>
                <p:cNvPr id="187520" name="圆角矩形 58"/>
                <p:cNvPicPr>
                  <a:picLocks noChangeArrowheads="1"/>
                </p:cNvPicPr>
                <p:nvPr/>
              </p:nvPicPr>
              <p:blipFill>
                <a:blip r:embed="rId7"/>
                <a:srcRect/>
                <a:stretch>
                  <a:fillRect/>
                </a:stretch>
              </p:blipFill>
              <p:spPr bwMode="auto">
                <a:xfrm>
                  <a:off x="6455664" y="5212080"/>
                  <a:ext cx="1420368" cy="1322832"/>
                </a:xfrm>
                <a:prstGeom prst="rect">
                  <a:avLst/>
                </a:prstGeom>
                <a:noFill/>
                <a:ln w="9525">
                  <a:noFill/>
                  <a:miter lim="800000"/>
                  <a:headEnd/>
                  <a:tailEnd/>
                </a:ln>
              </p:spPr>
            </p:pic>
            <p:sp>
              <p:nvSpPr>
                <p:cNvPr id="187521" name="Text Box 21"/>
                <p:cNvSpPr txBox="1">
                  <a:spLocks noChangeArrowheads="1"/>
                </p:cNvSpPr>
                <p:nvPr/>
              </p:nvSpPr>
              <p:spPr bwMode="auto">
                <a:xfrm>
                  <a:off x="6558857" y="5314257"/>
                  <a:ext cx="1169787" cy="1072949"/>
                </a:xfrm>
                <a:prstGeom prst="rect">
                  <a:avLst/>
                </a:prstGeom>
                <a:noFill/>
                <a:ln w="9525">
                  <a:noFill/>
                  <a:miter lim="800000"/>
                  <a:headEnd/>
                  <a:tailEnd/>
                </a:ln>
              </p:spPr>
              <p:txBody>
                <a:bodyPr/>
                <a:lstStyle/>
                <a:p>
                  <a:endParaRPr lang="zh-CN" altLang="en-US" sz="1800">
                    <a:ea typeface="宋体" pitchFamily="2" charset="-122"/>
                  </a:endParaRPr>
                </a:p>
              </p:txBody>
            </p:sp>
          </p:grpSp>
          <p:sp>
            <p:nvSpPr>
              <p:cNvPr id="191510" name="TextBox 36"/>
              <p:cNvSpPr txBox="1">
                <a:spLocks noChangeArrowheads="1"/>
              </p:cNvSpPr>
              <p:nvPr/>
            </p:nvSpPr>
            <p:spPr bwMode="auto">
              <a:xfrm>
                <a:off x="6941477" y="5953657"/>
                <a:ext cx="831020" cy="369456"/>
              </a:xfrm>
              <a:prstGeom prst="rect">
                <a:avLst/>
              </a:prstGeom>
              <a:noFill/>
              <a:ln w="9525">
                <a:noFill/>
                <a:miter lim="800000"/>
                <a:headEnd/>
                <a:tailEnd/>
              </a:ln>
            </p:spPr>
            <p:txBody>
              <a:bodyPr wrap="none">
                <a:spAutoFit/>
              </a:bodyPr>
              <a:lstStyle/>
              <a:p>
                <a:pPr algn="r">
                  <a:defRPr/>
                </a:pPr>
                <a:r>
                  <a:rPr lang="zh-CN" altLang="en-US" dirty="0">
                    <a:effectLst>
                      <a:outerShdw blurRad="38100" dist="38100" dir="2700000" algn="tl">
                        <a:srgbClr val="C0C0C0"/>
                      </a:outerShdw>
                    </a:effectLst>
                    <a:latin typeface="微软雅黑" pitchFamily="34" charset="-122"/>
                    <a:ea typeface="微软雅黑" pitchFamily="34" charset="-122"/>
                  </a:rPr>
                  <a:t>分销渠道</a:t>
                </a:r>
                <a:endParaRPr lang="en-US" altLang="zh-CN" sz="1800" dirty="0">
                  <a:effectLst>
                    <a:outerShdw blurRad="38100" dist="38100" dir="2700000" algn="tl">
                      <a:srgbClr val="C0C0C0"/>
                    </a:outerShdw>
                  </a:effectLst>
                  <a:latin typeface="微软雅黑" pitchFamily="34" charset="-122"/>
                  <a:ea typeface="微软雅黑" pitchFamily="34" charset="-122"/>
                </a:endParaRPr>
              </a:p>
            </p:txBody>
          </p:sp>
          <p:pic>
            <p:nvPicPr>
              <p:cNvPr id="187519" name="Picture 104" descr="C:\Documents and Settings\huyu123\桌面\未命名-11.png"/>
              <p:cNvPicPr>
                <a:picLocks noChangeAspect="1" noChangeArrowheads="1"/>
              </p:cNvPicPr>
              <p:nvPr/>
            </p:nvPicPr>
            <p:blipFill>
              <a:blip r:embed="rId8"/>
              <a:srcRect/>
              <a:stretch>
                <a:fillRect/>
              </a:stretch>
            </p:blipFill>
            <p:spPr bwMode="auto">
              <a:xfrm>
                <a:off x="6707202" y="5214950"/>
                <a:ext cx="908578" cy="791142"/>
              </a:xfrm>
              <a:prstGeom prst="rect">
                <a:avLst/>
              </a:prstGeom>
              <a:noFill/>
              <a:ln w="9525">
                <a:noFill/>
                <a:miter lim="800000"/>
                <a:headEnd/>
                <a:tailEnd/>
              </a:ln>
            </p:spPr>
          </p:pic>
        </p:grpSp>
        <p:grpSp>
          <p:nvGrpSpPr>
            <p:cNvPr id="14" name="组合 67"/>
            <p:cNvGrpSpPr>
              <a:grpSpLocks/>
            </p:cNvGrpSpPr>
            <p:nvPr/>
          </p:nvGrpSpPr>
          <p:grpSpPr bwMode="auto">
            <a:xfrm>
              <a:off x="1383770" y="5212093"/>
              <a:ext cx="1420378" cy="1322832"/>
              <a:chOff x="1383770" y="5145417"/>
              <a:chExt cx="1420378" cy="1322832"/>
            </a:xfrm>
          </p:grpSpPr>
          <p:grpSp>
            <p:nvGrpSpPr>
              <p:cNvPr id="15" name="圆角矩形 51"/>
              <p:cNvGrpSpPr>
                <a:grpSpLocks/>
              </p:cNvGrpSpPr>
              <p:nvPr/>
            </p:nvGrpSpPr>
            <p:grpSpPr bwMode="auto">
              <a:xfrm>
                <a:off x="1383770" y="5145417"/>
                <a:ext cx="1420378" cy="1322832"/>
                <a:chOff x="1383792" y="5212080"/>
                <a:chExt cx="1420368" cy="1322832"/>
              </a:xfrm>
            </p:grpSpPr>
            <p:pic>
              <p:nvPicPr>
                <p:cNvPr id="187515" name="圆角矩形 51"/>
                <p:cNvPicPr>
                  <a:picLocks noChangeArrowheads="1"/>
                </p:cNvPicPr>
                <p:nvPr/>
              </p:nvPicPr>
              <p:blipFill>
                <a:blip r:embed="rId9"/>
                <a:srcRect/>
                <a:stretch>
                  <a:fillRect/>
                </a:stretch>
              </p:blipFill>
              <p:spPr bwMode="auto">
                <a:xfrm>
                  <a:off x="1383792" y="5212080"/>
                  <a:ext cx="1420368" cy="1322832"/>
                </a:xfrm>
                <a:prstGeom prst="rect">
                  <a:avLst/>
                </a:prstGeom>
                <a:noFill/>
                <a:ln w="9525">
                  <a:noFill/>
                  <a:miter lim="800000"/>
                  <a:headEnd/>
                  <a:tailEnd/>
                </a:ln>
              </p:spPr>
            </p:pic>
            <p:sp>
              <p:nvSpPr>
                <p:cNvPr id="187516" name="Text Box 27"/>
                <p:cNvSpPr txBox="1">
                  <a:spLocks noChangeArrowheads="1"/>
                </p:cNvSpPr>
                <p:nvPr/>
              </p:nvSpPr>
              <p:spPr bwMode="auto">
                <a:xfrm>
                  <a:off x="1486794" y="5314257"/>
                  <a:ext cx="1169787" cy="1072949"/>
                </a:xfrm>
                <a:prstGeom prst="rect">
                  <a:avLst/>
                </a:prstGeom>
                <a:noFill/>
                <a:ln w="9525">
                  <a:noFill/>
                  <a:miter lim="800000"/>
                  <a:headEnd/>
                  <a:tailEnd/>
                </a:ln>
              </p:spPr>
              <p:txBody>
                <a:bodyPr/>
                <a:lstStyle/>
                <a:p>
                  <a:endParaRPr lang="zh-CN" altLang="en-US" sz="1800">
                    <a:ea typeface="宋体" pitchFamily="2" charset="-122"/>
                  </a:endParaRPr>
                </a:p>
              </p:txBody>
            </p:sp>
          </p:grpSp>
          <p:sp>
            <p:nvSpPr>
              <p:cNvPr id="191516" name="TextBox 33"/>
              <p:cNvSpPr txBox="1">
                <a:spLocks noChangeArrowheads="1"/>
              </p:cNvSpPr>
              <p:nvPr/>
            </p:nvSpPr>
            <p:spPr bwMode="auto">
              <a:xfrm>
                <a:off x="1612450" y="5956902"/>
                <a:ext cx="831020" cy="369456"/>
              </a:xfrm>
              <a:prstGeom prst="rect">
                <a:avLst/>
              </a:prstGeom>
              <a:noFill/>
              <a:ln w="9525">
                <a:noFill/>
                <a:miter lim="800000"/>
                <a:headEnd/>
                <a:tailEnd/>
              </a:ln>
            </p:spPr>
            <p:txBody>
              <a:bodyPr wrap="none">
                <a:spAutoFit/>
              </a:bodyPr>
              <a:lstStyle/>
              <a:p>
                <a:pPr>
                  <a:defRPr/>
                </a:pPr>
                <a:r>
                  <a:rPr lang="zh-CN" altLang="en-US" sz="1800">
                    <a:effectLst>
                      <a:outerShdw blurRad="38100" dist="38100" dir="2700000" algn="tl">
                        <a:srgbClr val="C0C0C0"/>
                      </a:outerShdw>
                    </a:effectLst>
                    <a:latin typeface="微软雅黑" pitchFamily="34" charset="-122"/>
                    <a:ea typeface="微软雅黑" pitchFamily="34" charset="-122"/>
                  </a:rPr>
                  <a:t>商贸流通</a:t>
                </a:r>
              </a:p>
            </p:txBody>
          </p:sp>
          <p:pic>
            <p:nvPicPr>
              <p:cNvPr id="187514" name="Picture 105" descr="C:\Documents and Settings\huyu123\桌面\未命名-8.png"/>
              <p:cNvPicPr>
                <a:picLocks noChangeAspect="1" noChangeArrowheads="1"/>
              </p:cNvPicPr>
              <p:nvPr/>
            </p:nvPicPr>
            <p:blipFill>
              <a:blip r:embed="rId10"/>
              <a:srcRect/>
              <a:stretch>
                <a:fillRect/>
              </a:stretch>
            </p:blipFill>
            <p:spPr bwMode="auto">
              <a:xfrm rot="-5729894">
                <a:off x="1701319" y="5184164"/>
                <a:ext cx="769866" cy="891105"/>
              </a:xfrm>
              <a:prstGeom prst="rect">
                <a:avLst/>
              </a:prstGeom>
              <a:noFill/>
              <a:ln w="9525">
                <a:noFill/>
                <a:miter lim="800000"/>
                <a:headEnd/>
                <a:tailEnd/>
              </a:ln>
            </p:spPr>
          </p:pic>
        </p:grpSp>
      </p:grpSp>
      <p:grpSp>
        <p:nvGrpSpPr>
          <p:cNvPr id="16" name="组合 139"/>
          <p:cNvGrpSpPr>
            <a:grpSpLocks/>
          </p:cNvGrpSpPr>
          <p:nvPr/>
        </p:nvGrpSpPr>
        <p:grpSpPr bwMode="auto">
          <a:xfrm>
            <a:off x="901014" y="1406436"/>
            <a:ext cx="10558061" cy="4078288"/>
            <a:chOff x="675880" y="1158230"/>
            <a:chExt cx="7918759" cy="4078242"/>
          </a:xfrm>
        </p:grpSpPr>
        <p:grpSp>
          <p:nvGrpSpPr>
            <p:cNvPr id="17" name="矩形 7"/>
            <p:cNvGrpSpPr>
              <a:grpSpLocks/>
            </p:cNvGrpSpPr>
            <p:nvPr/>
          </p:nvGrpSpPr>
          <p:grpSpPr bwMode="auto">
            <a:xfrm>
              <a:off x="675880" y="1158230"/>
              <a:ext cx="7918759" cy="4078242"/>
              <a:chOff x="676656" y="1158240"/>
              <a:chExt cx="7918704" cy="4078224"/>
            </a:xfrm>
          </p:grpSpPr>
          <p:pic>
            <p:nvPicPr>
              <p:cNvPr id="187506" name="矩形 7"/>
              <p:cNvPicPr>
                <a:picLocks noChangeArrowheads="1"/>
              </p:cNvPicPr>
              <p:nvPr/>
            </p:nvPicPr>
            <p:blipFill>
              <a:blip r:embed="rId11"/>
              <a:srcRect/>
              <a:stretch>
                <a:fillRect/>
              </a:stretch>
            </p:blipFill>
            <p:spPr bwMode="auto">
              <a:xfrm>
                <a:off x="676656" y="1158240"/>
                <a:ext cx="7918704" cy="4078224"/>
              </a:xfrm>
              <a:prstGeom prst="rect">
                <a:avLst/>
              </a:prstGeom>
              <a:noFill/>
              <a:ln w="9525">
                <a:noFill/>
                <a:miter lim="800000"/>
                <a:headEnd/>
                <a:tailEnd/>
              </a:ln>
            </p:spPr>
          </p:pic>
          <p:sp>
            <p:nvSpPr>
              <p:cNvPr id="187507" name="Text Box 33"/>
              <p:cNvSpPr txBox="1">
                <a:spLocks noChangeArrowheads="1"/>
              </p:cNvSpPr>
              <p:nvPr/>
            </p:nvSpPr>
            <p:spPr bwMode="auto">
              <a:xfrm>
                <a:off x="717550" y="1198563"/>
                <a:ext cx="7786688" cy="3944941"/>
              </a:xfrm>
              <a:prstGeom prst="rect">
                <a:avLst/>
              </a:prstGeom>
              <a:noFill/>
              <a:ln w="9525">
                <a:noFill/>
                <a:miter lim="800000"/>
                <a:headEnd/>
                <a:tailEnd/>
              </a:ln>
            </p:spPr>
            <p:txBody>
              <a:bodyPr anchor="ctr"/>
              <a:lstStyle/>
              <a:p>
                <a:pPr algn="ctr"/>
                <a:endParaRPr lang="zh-CN" altLang="en-US" sz="1800">
                  <a:solidFill>
                    <a:srgbClr val="FFFFFF"/>
                  </a:solidFill>
                  <a:ea typeface="微软雅黑" pitchFamily="34" charset="-122"/>
                  <a:cs typeface="Arial" pitchFamily="34" charset="0"/>
                </a:endParaRPr>
              </a:p>
            </p:txBody>
          </p:sp>
        </p:grpSp>
        <p:grpSp>
          <p:nvGrpSpPr>
            <p:cNvPr id="18" name="矩形 3"/>
            <p:cNvGrpSpPr>
              <a:grpSpLocks/>
            </p:cNvGrpSpPr>
            <p:nvPr/>
          </p:nvGrpSpPr>
          <p:grpSpPr bwMode="auto">
            <a:xfrm>
              <a:off x="803897" y="1280150"/>
              <a:ext cx="780293" cy="3578368"/>
              <a:chOff x="804672" y="1280160"/>
              <a:chExt cx="780288" cy="3578352"/>
            </a:xfrm>
          </p:grpSpPr>
          <p:pic>
            <p:nvPicPr>
              <p:cNvPr id="187504" name="矩形 3"/>
              <p:cNvPicPr>
                <a:picLocks noChangeArrowheads="1"/>
              </p:cNvPicPr>
              <p:nvPr/>
            </p:nvPicPr>
            <p:blipFill>
              <a:blip r:embed="rId12"/>
              <a:srcRect/>
              <a:stretch>
                <a:fillRect/>
              </a:stretch>
            </p:blipFill>
            <p:spPr bwMode="auto">
              <a:xfrm>
                <a:off x="804672" y="1280160"/>
                <a:ext cx="780288" cy="3578352"/>
              </a:xfrm>
              <a:prstGeom prst="rect">
                <a:avLst/>
              </a:prstGeom>
              <a:noFill/>
              <a:ln w="9525">
                <a:noFill/>
                <a:miter lim="800000"/>
                <a:headEnd/>
                <a:tailEnd/>
              </a:ln>
            </p:spPr>
          </p:pic>
          <p:sp>
            <p:nvSpPr>
              <p:cNvPr id="5" name="Text Box 36"/>
              <p:cNvSpPr txBox="1">
                <a:spLocks noChangeArrowheads="1"/>
              </p:cNvSpPr>
              <p:nvPr/>
            </p:nvSpPr>
            <p:spPr bwMode="auto">
              <a:xfrm>
                <a:off x="949310" y="1313813"/>
                <a:ext cx="504264" cy="3473396"/>
              </a:xfrm>
              <a:prstGeom prst="rect">
                <a:avLst/>
              </a:prstGeom>
              <a:noFill/>
              <a:ln w="9525">
                <a:noFill/>
                <a:miter lim="800000"/>
                <a:headEnd/>
                <a:tailEnd/>
              </a:ln>
            </p:spPr>
            <p:txBody>
              <a:bodyPr wrap="none" anchor="ctr"/>
              <a:lstStyle/>
              <a:p>
                <a:pPr algn="ctr">
                  <a:defRPr/>
                </a:pPr>
                <a:r>
                  <a:rPr lang="zh-CN" altLang="en-US" sz="2400" b="1">
                    <a:solidFill>
                      <a:schemeClr val="bg1"/>
                    </a:solidFill>
                    <a:effectLst>
                      <a:outerShdw blurRad="38100" dist="38100" dir="2700000" algn="tl">
                        <a:srgbClr val="C0C0C0"/>
                      </a:outerShdw>
                    </a:effectLst>
                    <a:ea typeface="微软雅黑" pitchFamily="34" charset="-122"/>
                    <a:cs typeface="Arial" pitchFamily="34" charset="0"/>
                  </a:rPr>
                  <a:t>集</a:t>
                </a:r>
                <a:endParaRPr lang="en-US" altLang="zh-CN" sz="2400" b="1">
                  <a:solidFill>
                    <a:schemeClr val="bg1"/>
                  </a:solidFill>
                  <a:effectLst>
                    <a:outerShdw blurRad="38100" dist="38100" dir="2700000" algn="tl">
                      <a:srgbClr val="C0C0C0"/>
                    </a:outerShdw>
                  </a:effectLst>
                  <a:ea typeface="微软雅黑" pitchFamily="34" charset="-122"/>
                  <a:cs typeface="Arial" pitchFamily="34" charset="0"/>
                </a:endParaRPr>
              </a:p>
              <a:p>
                <a:pPr algn="ctr">
                  <a:defRPr/>
                </a:pPr>
                <a:r>
                  <a:rPr lang="zh-CN" altLang="en-US" sz="2400" b="1">
                    <a:solidFill>
                      <a:schemeClr val="bg1"/>
                    </a:solidFill>
                    <a:effectLst>
                      <a:outerShdw blurRad="38100" dist="38100" dir="2700000" algn="tl">
                        <a:srgbClr val="C0C0C0"/>
                      </a:outerShdw>
                    </a:effectLst>
                    <a:ea typeface="微软雅黑" pitchFamily="34" charset="-122"/>
                    <a:cs typeface="Arial" pitchFamily="34" charset="0"/>
                  </a:rPr>
                  <a:t>成</a:t>
                </a:r>
                <a:endParaRPr lang="en-US" altLang="zh-CN" sz="2400" b="1">
                  <a:solidFill>
                    <a:schemeClr val="bg1"/>
                  </a:solidFill>
                  <a:effectLst>
                    <a:outerShdw blurRad="38100" dist="38100" dir="2700000" algn="tl">
                      <a:srgbClr val="C0C0C0"/>
                    </a:outerShdw>
                  </a:effectLst>
                  <a:ea typeface="微软雅黑" pitchFamily="34" charset="-122"/>
                  <a:cs typeface="Arial" pitchFamily="34" charset="0"/>
                </a:endParaRPr>
              </a:p>
              <a:p>
                <a:pPr algn="ctr">
                  <a:defRPr/>
                </a:pPr>
                <a:r>
                  <a:rPr lang="zh-CN" altLang="en-US" sz="2400" b="1">
                    <a:solidFill>
                      <a:schemeClr val="bg1"/>
                    </a:solidFill>
                    <a:effectLst>
                      <a:outerShdw blurRad="38100" dist="38100" dir="2700000" algn="tl">
                        <a:srgbClr val="C0C0C0"/>
                      </a:outerShdw>
                    </a:effectLst>
                    <a:ea typeface="微软雅黑" pitchFamily="34" charset="-122"/>
                    <a:cs typeface="Arial" pitchFamily="34" charset="0"/>
                  </a:rPr>
                  <a:t>开</a:t>
                </a:r>
                <a:endParaRPr lang="en-US" altLang="zh-CN" sz="2400" b="1">
                  <a:solidFill>
                    <a:schemeClr val="bg1"/>
                  </a:solidFill>
                  <a:effectLst>
                    <a:outerShdw blurRad="38100" dist="38100" dir="2700000" algn="tl">
                      <a:srgbClr val="C0C0C0"/>
                    </a:outerShdw>
                  </a:effectLst>
                  <a:ea typeface="微软雅黑" pitchFamily="34" charset="-122"/>
                  <a:cs typeface="Arial" pitchFamily="34" charset="0"/>
                </a:endParaRPr>
              </a:p>
              <a:p>
                <a:pPr algn="ctr">
                  <a:defRPr/>
                </a:pPr>
                <a:r>
                  <a:rPr lang="zh-CN" altLang="en-US" sz="2400" b="1">
                    <a:solidFill>
                      <a:schemeClr val="bg1"/>
                    </a:solidFill>
                    <a:effectLst>
                      <a:outerShdw blurRad="38100" dist="38100" dir="2700000" algn="tl">
                        <a:srgbClr val="C0C0C0"/>
                      </a:outerShdw>
                    </a:effectLst>
                    <a:ea typeface="微软雅黑" pitchFamily="34" charset="-122"/>
                    <a:cs typeface="Arial" pitchFamily="34" charset="0"/>
                  </a:rPr>
                  <a:t>发</a:t>
                </a:r>
                <a:endParaRPr lang="en-US" altLang="zh-CN" sz="2400" b="1">
                  <a:solidFill>
                    <a:schemeClr val="bg1"/>
                  </a:solidFill>
                  <a:effectLst>
                    <a:outerShdw blurRad="38100" dist="38100" dir="2700000" algn="tl">
                      <a:srgbClr val="C0C0C0"/>
                    </a:outerShdw>
                  </a:effectLst>
                  <a:ea typeface="微软雅黑" pitchFamily="34" charset="-122"/>
                  <a:cs typeface="Arial" pitchFamily="34" charset="0"/>
                </a:endParaRPr>
              </a:p>
              <a:p>
                <a:pPr algn="ctr">
                  <a:defRPr/>
                </a:pPr>
                <a:r>
                  <a:rPr lang="zh-CN" altLang="en-US" sz="2400" b="1">
                    <a:solidFill>
                      <a:schemeClr val="bg1"/>
                    </a:solidFill>
                    <a:effectLst>
                      <a:outerShdw blurRad="38100" dist="38100" dir="2700000" algn="tl">
                        <a:srgbClr val="C0C0C0"/>
                      </a:outerShdw>
                    </a:effectLst>
                    <a:ea typeface="微软雅黑" pitchFamily="34" charset="-122"/>
                    <a:cs typeface="Arial" pitchFamily="34" charset="0"/>
                  </a:rPr>
                  <a:t>平</a:t>
                </a:r>
                <a:endParaRPr lang="en-US" altLang="zh-CN" sz="2400" b="1">
                  <a:solidFill>
                    <a:schemeClr val="bg1"/>
                  </a:solidFill>
                  <a:effectLst>
                    <a:outerShdw blurRad="38100" dist="38100" dir="2700000" algn="tl">
                      <a:srgbClr val="C0C0C0"/>
                    </a:outerShdw>
                  </a:effectLst>
                  <a:ea typeface="微软雅黑" pitchFamily="34" charset="-122"/>
                  <a:cs typeface="Arial" pitchFamily="34" charset="0"/>
                </a:endParaRPr>
              </a:p>
              <a:p>
                <a:pPr algn="ctr">
                  <a:defRPr/>
                </a:pPr>
                <a:r>
                  <a:rPr lang="zh-CN" altLang="en-US" sz="2400" b="1">
                    <a:solidFill>
                      <a:schemeClr val="bg1"/>
                    </a:solidFill>
                    <a:effectLst>
                      <a:outerShdw blurRad="38100" dist="38100" dir="2700000" algn="tl">
                        <a:srgbClr val="C0C0C0"/>
                      </a:outerShdw>
                    </a:effectLst>
                    <a:ea typeface="微软雅黑" pitchFamily="34" charset="-122"/>
                    <a:cs typeface="Arial" pitchFamily="34" charset="0"/>
                  </a:rPr>
                  <a:t>台</a:t>
                </a:r>
                <a:endParaRPr lang="en-US" altLang="zh-CN" sz="2400" b="1">
                  <a:solidFill>
                    <a:schemeClr val="bg1"/>
                  </a:solidFill>
                  <a:effectLst>
                    <a:outerShdw blurRad="38100" dist="38100" dir="2700000" algn="tl">
                      <a:srgbClr val="C0C0C0"/>
                    </a:outerShdw>
                  </a:effectLst>
                  <a:ea typeface="微软雅黑" pitchFamily="34" charset="-122"/>
                  <a:cs typeface="Arial" pitchFamily="34" charset="0"/>
                </a:endParaRPr>
              </a:p>
            </p:txBody>
          </p:sp>
        </p:grpSp>
        <p:grpSp>
          <p:nvGrpSpPr>
            <p:cNvPr id="19" name="矩形 4"/>
            <p:cNvGrpSpPr>
              <a:grpSpLocks/>
            </p:cNvGrpSpPr>
            <p:nvPr/>
          </p:nvGrpSpPr>
          <p:grpSpPr bwMode="auto">
            <a:xfrm>
              <a:off x="1712207" y="1828793"/>
              <a:ext cx="1755660" cy="749811"/>
              <a:chOff x="1712976" y="1828800"/>
              <a:chExt cx="1755648" cy="749808"/>
            </a:xfrm>
          </p:grpSpPr>
          <p:pic>
            <p:nvPicPr>
              <p:cNvPr id="187502" name="矩形 4"/>
              <p:cNvPicPr>
                <a:picLocks noChangeArrowheads="1"/>
              </p:cNvPicPr>
              <p:nvPr/>
            </p:nvPicPr>
            <p:blipFill>
              <a:blip r:embed="rId13"/>
              <a:srcRect/>
              <a:stretch>
                <a:fillRect/>
              </a:stretch>
            </p:blipFill>
            <p:spPr bwMode="auto">
              <a:xfrm>
                <a:off x="1712976" y="1828800"/>
                <a:ext cx="1755648" cy="749808"/>
              </a:xfrm>
              <a:prstGeom prst="rect">
                <a:avLst/>
              </a:prstGeom>
              <a:noFill/>
              <a:ln w="9525">
                <a:noFill/>
                <a:miter lim="800000"/>
                <a:headEnd/>
                <a:tailEnd/>
              </a:ln>
            </p:spPr>
          </p:pic>
          <p:sp>
            <p:nvSpPr>
              <p:cNvPr id="187503" name="Text Box 39"/>
              <p:cNvSpPr txBox="1">
                <a:spLocks noChangeArrowheads="1"/>
              </p:cNvSpPr>
              <p:nvPr/>
            </p:nvSpPr>
            <p:spPr bwMode="auto">
              <a:xfrm>
                <a:off x="1754607" y="1908171"/>
                <a:ext cx="1619989" cy="575997"/>
              </a:xfrm>
              <a:prstGeom prst="rect">
                <a:avLst/>
              </a:prstGeom>
              <a:noFill/>
              <a:ln w="9525">
                <a:noFill/>
                <a:miter lim="800000"/>
                <a:headEnd/>
                <a:tailEnd/>
              </a:ln>
            </p:spPr>
            <p:txBody>
              <a:bodyPr lIns="36000" tIns="36000" rIns="72000" bIns="72000" anchor="ctr"/>
              <a:lstStyle/>
              <a:p>
                <a:pPr algn="ctr"/>
                <a:r>
                  <a:rPr lang="zh-CN" altLang="en-US">
                    <a:solidFill>
                      <a:srgbClr val="FFFFFF"/>
                    </a:solidFill>
                    <a:ea typeface="微软雅黑" pitchFamily="34" charset="-122"/>
                    <a:cs typeface="Arial" pitchFamily="34" charset="0"/>
                  </a:rPr>
                  <a:t>目录服务管理</a:t>
                </a:r>
                <a:endParaRPr lang="en-US" altLang="zh-CN">
                  <a:solidFill>
                    <a:srgbClr val="FFFFFF"/>
                  </a:solidFill>
                  <a:ea typeface="微软雅黑" pitchFamily="34" charset="-122"/>
                  <a:cs typeface="Arial" pitchFamily="34" charset="0"/>
                </a:endParaRPr>
              </a:p>
              <a:p>
                <a:pPr algn="ctr"/>
                <a:r>
                  <a:rPr lang="zh-CN" altLang="en-US">
                    <a:solidFill>
                      <a:srgbClr val="FFFFFF"/>
                    </a:solidFill>
                    <a:ea typeface="微软雅黑" pitchFamily="34" charset="-122"/>
                    <a:cs typeface="Arial" pitchFamily="34" charset="0"/>
                  </a:rPr>
                  <a:t>（</a:t>
                </a:r>
                <a:r>
                  <a:rPr lang="en-US" altLang="zh-CN">
                    <a:solidFill>
                      <a:srgbClr val="FFFFFF"/>
                    </a:solidFill>
                    <a:ea typeface="微软雅黑" pitchFamily="34" charset="-122"/>
                    <a:cs typeface="Arial" pitchFamily="34" charset="0"/>
                  </a:rPr>
                  <a:t>LDAP</a:t>
                </a:r>
                <a:r>
                  <a:rPr lang="zh-CN" altLang="en-US">
                    <a:solidFill>
                      <a:srgbClr val="FFFFFF"/>
                    </a:solidFill>
                    <a:ea typeface="微软雅黑" pitchFamily="34" charset="-122"/>
                    <a:cs typeface="Arial" pitchFamily="34" charset="0"/>
                  </a:rPr>
                  <a:t>）</a:t>
                </a:r>
              </a:p>
            </p:txBody>
          </p:sp>
        </p:grpSp>
        <p:grpSp>
          <p:nvGrpSpPr>
            <p:cNvPr id="20" name="矩形 8"/>
            <p:cNvGrpSpPr>
              <a:grpSpLocks/>
            </p:cNvGrpSpPr>
            <p:nvPr/>
          </p:nvGrpSpPr>
          <p:grpSpPr bwMode="auto">
            <a:xfrm>
              <a:off x="7643656" y="1280150"/>
              <a:ext cx="780293" cy="3578368"/>
              <a:chOff x="7644384" y="1280160"/>
              <a:chExt cx="780288" cy="3578352"/>
            </a:xfrm>
          </p:grpSpPr>
          <p:pic>
            <p:nvPicPr>
              <p:cNvPr id="187500" name="矩形 8"/>
              <p:cNvPicPr>
                <a:picLocks noChangeArrowheads="1"/>
              </p:cNvPicPr>
              <p:nvPr/>
            </p:nvPicPr>
            <p:blipFill>
              <a:blip r:embed="rId14"/>
              <a:srcRect/>
              <a:stretch>
                <a:fillRect/>
              </a:stretch>
            </p:blipFill>
            <p:spPr bwMode="auto">
              <a:xfrm>
                <a:off x="7644384" y="1280160"/>
                <a:ext cx="780288" cy="3578352"/>
              </a:xfrm>
              <a:prstGeom prst="rect">
                <a:avLst/>
              </a:prstGeom>
              <a:noFill/>
              <a:ln w="9525">
                <a:noFill/>
                <a:miter lim="800000"/>
                <a:headEnd/>
                <a:tailEnd/>
              </a:ln>
            </p:spPr>
          </p:pic>
          <p:sp>
            <p:nvSpPr>
              <p:cNvPr id="6" name="Text Box 42"/>
              <p:cNvSpPr txBox="1">
                <a:spLocks noChangeArrowheads="1"/>
              </p:cNvSpPr>
              <p:nvPr/>
            </p:nvSpPr>
            <p:spPr bwMode="auto">
              <a:xfrm>
                <a:off x="7790590" y="1313813"/>
                <a:ext cx="504264" cy="3473396"/>
              </a:xfrm>
              <a:prstGeom prst="rect">
                <a:avLst/>
              </a:prstGeom>
              <a:noFill/>
              <a:ln w="9525">
                <a:noFill/>
                <a:miter lim="800000"/>
                <a:headEnd/>
                <a:tailEnd/>
              </a:ln>
            </p:spPr>
            <p:txBody>
              <a:bodyPr wrap="none" anchor="ctr"/>
              <a:lstStyle/>
              <a:p>
                <a:pPr algn="ctr">
                  <a:defRPr/>
                </a:pPr>
                <a:r>
                  <a:rPr lang="zh-CN" altLang="en-US" sz="2400" b="1">
                    <a:solidFill>
                      <a:schemeClr val="bg1"/>
                    </a:solidFill>
                    <a:effectLst>
                      <a:outerShdw blurRad="38100" dist="38100" dir="2700000" algn="tl">
                        <a:srgbClr val="C0C0C0"/>
                      </a:outerShdw>
                    </a:effectLst>
                    <a:ea typeface="微软雅黑" pitchFamily="34" charset="-122"/>
                    <a:cs typeface="Arial" pitchFamily="34" charset="0"/>
                  </a:rPr>
                  <a:t>集</a:t>
                </a:r>
                <a:endParaRPr lang="en-US" altLang="zh-CN" sz="2400" b="1">
                  <a:solidFill>
                    <a:schemeClr val="bg1"/>
                  </a:solidFill>
                  <a:effectLst>
                    <a:outerShdw blurRad="38100" dist="38100" dir="2700000" algn="tl">
                      <a:srgbClr val="C0C0C0"/>
                    </a:outerShdw>
                  </a:effectLst>
                  <a:ea typeface="微软雅黑" pitchFamily="34" charset="-122"/>
                  <a:cs typeface="Arial" pitchFamily="34" charset="0"/>
                </a:endParaRPr>
              </a:p>
              <a:p>
                <a:pPr algn="ctr">
                  <a:defRPr/>
                </a:pPr>
                <a:r>
                  <a:rPr lang="zh-CN" altLang="en-US" sz="2400" b="1">
                    <a:solidFill>
                      <a:schemeClr val="bg1"/>
                    </a:solidFill>
                    <a:effectLst>
                      <a:outerShdw blurRad="38100" dist="38100" dir="2700000" algn="tl">
                        <a:srgbClr val="C0C0C0"/>
                      </a:outerShdw>
                    </a:effectLst>
                    <a:ea typeface="微软雅黑" pitchFamily="34" charset="-122"/>
                    <a:cs typeface="Arial" pitchFamily="34" charset="0"/>
                  </a:rPr>
                  <a:t>成</a:t>
                </a:r>
              </a:p>
              <a:p>
                <a:pPr algn="ctr">
                  <a:defRPr/>
                </a:pPr>
                <a:r>
                  <a:rPr lang="zh-CN" altLang="en-US" sz="2400" b="1">
                    <a:solidFill>
                      <a:schemeClr val="bg1"/>
                    </a:solidFill>
                    <a:effectLst>
                      <a:outerShdw blurRad="38100" dist="38100" dir="2700000" algn="tl">
                        <a:srgbClr val="C0C0C0"/>
                      </a:outerShdw>
                    </a:effectLst>
                    <a:ea typeface="微软雅黑" pitchFamily="34" charset="-122"/>
                    <a:cs typeface="Arial" pitchFamily="34" charset="0"/>
                  </a:rPr>
                  <a:t>控</a:t>
                </a:r>
                <a:endParaRPr lang="en-US" altLang="zh-CN" sz="2400" b="1">
                  <a:solidFill>
                    <a:schemeClr val="bg1"/>
                  </a:solidFill>
                  <a:effectLst>
                    <a:outerShdw blurRad="38100" dist="38100" dir="2700000" algn="tl">
                      <a:srgbClr val="C0C0C0"/>
                    </a:outerShdw>
                  </a:effectLst>
                  <a:ea typeface="微软雅黑" pitchFamily="34" charset="-122"/>
                  <a:cs typeface="Arial" pitchFamily="34" charset="0"/>
                </a:endParaRPr>
              </a:p>
              <a:p>
                <a:pPr algn="ctr">
                  <a:defRPr/>
                </a:pPr>
                <a:r>
                  <a:rPr lang="zh-CN" altLang="en-US" sz="2400" b="1">
                    <a:solidFill>
                      <a:schemeClr val="bg1"/>
                    </a:solidFill>
                    <a:effectLst>
                      <a:outerShdw blurRad="38100" dist="38100" dir="2700000" algn="tl">
                        <a:srgbClr val="C0C0C0"/>
                      </a:outerShdw>
                    </a:effectLst>
                    <a:ea typeface="微软雅黑" pitchFamily="34" charset="-122"/>
                    <a:cs typeface="Arial" pitchFamily="34" charset="0"/>
                  </a:rPr>
                  <a:t>制</a:t>
                </a:r>
                <a:endParaRPr lang="en-US" altLang="zh-CN" sz="2400" b="1">
                  <a:solidFill>
                    <a:schemeClr val="bg1"/>
                  </a:solidFill>
                  <a:effectLst>
                    <a:outerShdw blurRad="38100" dist="38100" dir="2700000" algn="tl">
                      <a:srgbClr val="C0C0C0"/>
                    </a:outerShdw>
                  </a:effectLst>
                  <a:ea typeface="微软雅黑" pitchFamily="34" charset="-122"/>
                  <a:cs typeface="Arial" pitchFamily="34" charset="0"/>
                </a:endParaRPr>
              </a:p>
              <a:p>
                <a:pPr algn="ctr">
                  <a:defRPr/>
                </a:pPr>
                <a:r>
                  <a:rPr lang="zh-CN" altLang="en-US" sz="2400" b="1">
                    <a:solidFill>
                      <a:schemeClr val="bg1"/>
                    </a:solidFill>
                    <a:effectLst>
                      <a:outerShdw blurRad="38100" dist="38100" dir="2700000" algn="tl">
                        <a:srgbClr val="C0C0C0"/>
                      </a:outerShdw>
                    </a:effectLst>
                    <a:ea typeface="微软雅黑" pitchFamily="34" charset="-122"/>
                    <a:cs typeface="Arial" pitchFamily="34" charset="0"/>
                  </a:rPr>
                  <a:t>工</a:t>
                </a:r>
                <a:endParaRPr lang="en-US" altLang="zh-CN" sz="2400" b="1">
                  <a:solidFill>
                    <a:schemeClr val="bg1"/>
                  </a:solidFill>
                  <a:effectLst>
                    <a:outerShdw blurRad="38100" dist="38100" dir="2700000" algn="tl">
                      <a:srgbClr val="C0C0C0"/>
                    </a:outerShdw>
                  </a:effectLst>
                  <a:ea typeface="微软雅黑" pitchFamily="34" charset="-122"/>
                  <a:cs typeface="Arial" pitchFamily="34" charset="0"/>
                </a:endParaRPr>
              </a:p>
              <a:p>
                <a:pPr algn="ctr">
                  <a:defRPr/>
                </a:pPr>
                <a:r>
                  <a:rPr lang="zh-CN" altLang="en-US" sz="2400" b="1">
                    <a:solidFill>
                      <a:schemeClr val="bg1"/>
                    </a:solidFill>
                    <a:effectLst>
                      <a:outerShdw blurRad="38100" dist="38100" dir="2700000" algn="tl">
                        <a:srgbClr val="C0C0C0"/>
                      </a:outerShdw>
                    </a:effectLst>
                    <a:ea typeface="微软雅黑" pitchFamily="34" charset="-122"/>
                    <a:cs typeface="Arial" pitchFamily="34" charset="0"/>
                  </a:rPr>
                  <a:t>具</a:t>
                </a:r>
                <a:endParaRPr lang="en-US" altLang="zh-CN" sz="2400" b="1">
                  <a:solidFill>
                    <a:schemeClr val="bg1"/>
                  </a:solidFill>
                  <a:effectLst>
                    <a:outerShdw blurRad="38100" dist="38100" dir="2700000" algn="tl">
                      <a:srgbClr val="C0C0C0"/>
                    </a:outerShdw>
                  </a:effectLst>
                  <a:ea typeface="微软雅黑" pitchFamily="34" charset="-122"/>
                  <a:cs typeface="Arial" pitchFamily="34" charset="0"/>
                </a:endParaRPr>
              </a:p>
            </p:txBody>
          </p:sp>
        </p:grpSp>
        <p:grpSp>
          <p:nvGrpSpPr>
            <p:cNvPr id="21" name="矩形 9"/>
            <p:cNvGrpSpPr>
              <a:grpSpLocks/>
            </p:cNvGrpSpPr>
            <p:nvPr/>
          </p:nvGrpSpPr>
          <p:grpSpPr bwMode="auto">
            <a:xfrm>
              <a:off x="1693919" y="1280150"/>
              <a:ext cx="5900969" cy="615699"/>
              <a:chOff x="1694688" y="1280160"/>
              <a:chExt cx="5900928" cy="615696"/>
            </a:xfrm>
          </p:grpSpPr>
          <p:pic>
            <p:nvPicPr>
              <p:cNvPr id="187498" name="矩形 9"/>
              <p:cNvPicPr>
                <a:picLocks noChangeArrowheads="1"/>
              </p:cNvPicPr>
              <p:nvPr/>
            </p:nvPicPr>
            <p:blipFill>
              <a:blip r:embed="rId15"/>
              <a:srcRect/>
              <a:stretch>
                <a:fillRect/>
              </a:stretch>
            </p:blipFill>
            <p:spPr bwMode="auto">
              <a:xfrm>
                <a:off x="1694688" y="1280160"/>
                <a:ext cx="5900928" cy="615696"/>
              </a:xfrm>
              <a:prstGeom prst="rect">
                <a:avLst/>
              </a:prstGeom>
              <a:noFill/>
              <a:ln w="9525">
                <a:noFill/>
                <a:miter lim="800000"/>
                <a:headEnd/>
                <a:tailEnd/>
              </a:ln>
            </p:spPr>
          </p:pic>
          <p:sp>
            <p:nvSpPr>
              <p:cNvPr id="187499" name="Text Box 45"/>
              <p:cNvSpPr txBox="1">
                <a:spLocks noChangeArrowheads="1"/>
              </p:cNvSpPr>
              <p:nvPr/>
            </p:nvSpPr>
            <p:spPr bwMode="auto">
              <a:xfrm>
                <a:off x="1754607" y="1357529"/>
                <a:ext cx="5786438" cy="467998"/>
              </a:xfrm>
              <a:prstGeom prst="rect">
                <a:avLst/>
              </a:prstGeom>
              <a:noFill/>
              <a:ln w="9525">
                <a:noFill/>
                <a:miter lim="800000"/>
                <a:headEnd/>
                <a:tailEnd/>
              </a:ln>
            </p:spPr>
            <p:txBody>
              <a:bodyPr wrap="none" anchor="ctr"/>
              <a:lstStyle/>
              <a:p>
                <a:pPr algn="ctr"/>
                <a:r>
                  <a:rPr lang="en-US" altLang="zh-CN" sz="2400">
                    <a:solidFill>
                      <a:schemeClr val="bg1"/>
                    </a:solidFill>
                    <a:ea typeface="微软雅黑" pitchFamily="34" charset="-122"/>
                    <a:cs typeface="Arial" pitchFamily="34" charset="0"/>
                  </a:rPr>
                  <a:t>Portal</a:t>
                </a:r>
                <a:r>
                  <a:rPr lang="zh-CN" altLang="en-US" sz="2400">
                    <a:solidFill>
                      <a:schemeClr val="bg1"/>
                    </a:solidFill>
                    <a:ea typeface="微软雅黑" pitchFamily="34" charset="-122"/>
                    <a:cs typeface="Arial" pitchFamily="34" charset="0"/>
                  </a:rPr>
                  <a:t>界面集成</a:t>
                </a:r>
                <a:endParaRPr lang="en-US" altLang="zh-CN" sz="2400">
                  <a:solidFill>
                    <a:schemeClr val="bg1"/>
                  </a:solidFill>
                  <a:ea typeface="微软雅黑" pitchFamily="34" charset="-122"/>
                  <a:cs typeface="Arial" pitchFamily="34" charset="0"/>
                </a:endParaRPr>
              </a:p>
            </p:txBody>
          </p:sp>
        </p:grpSp>
        <p:grpSp>
          <p:nvGrpSpPr>
            <p:cNvPr id="22" name="矩形 10"/>
            <p:cNvGrpSpPr>
              <a:grpSpLocks/>
            </p:cNvGrpSpPr>
            <p:nvPr/>
          </p:nvGrpSpPr>
          <p:grpSpPr bwMode="auto">
            <a:xfrm>
              <a:off x="3803149" y="1828793"/>
              <a:ext cx="1749564" cy="749811"/>
              <a:chOff x="3803904" y="1828800"/>
              <a:chExt cx="1749552" cy="749808"/>
            </a:xfrm>
          </p:grpSpPr>
          <p:pic>
            <p:nvPicPr>
              <p:cNvPr id="187496" name="矩形 10"/>
              <p:cNvPicPr>
                <a:picLocks noChangeArrowheads="1"/>
              </p:cNvPicPr>
              <p:nvPr/>
            </p:nvPicPr>
            <p:blipFill>
              <a:blip r:embed="rId16"/>
              <a:srcRect/>
              <a:stretch>
                <a:fillRect/>
              </a:stretch>
            </p:blipFill>
            <p:spPr bwMode="auto">
              <a:xfrm>
                <a:off x="3803904" y="1828800"/>
                <a:ext cx="1749552" cy="749808"/>
              </a:xfrm>
              <a:prstGeom prst="rect">
                <a:avLst/>
              </a:prstGeom>
              <a:noFill/>
              <a:ln w="9525">
                <a:noFill/>
                <a:miter lim="800000"/>
                <a:headEnd/>
                <a:tailEnd/>
              </a:ln>
            </p:spPr>
          </p:pic>
          <p:sp>
            <p:nvSpPr>
              <p:cNvPr id="187497" name="Text Box 48"/>
              <p:cNvSpPr txBox="1">
                <a:spLocks noChangeArrowheads="1"/>
              </p:cNvSpPr>
              <p:nvPr/>
            </p:nvSpPr>
            <p:spPr bwMode="auto">
              <a:xfrm>
                <a:off x="3843547" y="1908171"/>
                <a:ext cx="1619989" cy="575997"/>
              </a:xfrm>
              <a:prstGeom prst="rect">
                <a:avLst/>
              </a:prstGeom>
              <a:noFill/>
              <a:ln w="9525">
                <a:noFill/>
                <a:miter lim="800000"/>
                <a:headEnd/>
                <a:tailEnd/>
              </a:ln>
            </p:spPr>
            <p:txBody>
              <a:bodyPr lIns="36000" tIns="36000" rIns="72000" bIns="72000" anchor="ctr"/>
              <a:lstStyle/>
              <a:p>
                <a:pPr algn="ctr"/>
                <a:r>
                  <a:rPr lang="zh-CN" altLang="en-US">
                    <a:solidFill>
                      <a:srgbClr val="FFFFFF"/>
                    </a:solidFill>
                    <a:ea typeface="微软雅黑" pitchFamily="34" charset="-122"/>
                    <a:cs typeface="Arial" pitchFamily="34" charset="0"/>
                  </a:rPr>
                  <a:t>流程集成引擎</a:t>
                </a:r>
                <a:endParaRPr lang="en-US" altLang="zh-CN">
                  <a:solidFill>
                    <a:srgbClr val="FFFFFF"/>
                  </a:solidFill>
                  <a:ea typeface="微软雅黑" pitchFamily="34" charset="-122"/>
                  <a:cs typeface="Arial" pitchFamily="34" charset="0"/>
                </a:endParaRPr>
              </a:p>
              <a:p>
                <a:pPr algn="ctr"/>
                <a:r>
                  <a:rPr lang="zh-CN" altLang="en-US">
                    <a:solidFill>
                      <a:srgbClr val="FFFFFF"/>
                    </a:solidFill>
                    <a:ea typeface="微软雅黑" pitchFamily="34" charset="-122"/>
                    <a:cs typeface="Arial" pitchFamily="34" charset="0"/>
                  </a:rPr>
                  <a:t>（</a:t>
                </a:r>
                <a:r>
                  <a:rPr lang="en-US" altLang="zh-CN">
                    <a:solidFill>
                      <a:srgbClr val="FFFFFF"/>
                    </a:solidFill>
                    <a:ea typeface="微软雅黑" pitchFamily="34" charset="-122"/>
                    <a:cs typeface="Arial" pitchFamily="34" charset="0"/>
                  </a:rPr>
                  <a:t>Workflow</a:t>
                </a:r>
                <a:r>
                  <a:rPr lang="zh-CN" altLang="en-US">
                    <a:solidFill>
                      <a:srgbClr val="FFFFFF"/>
                    </a:solidFill>
                    <a:ea typeface="微软雅黑" pitchFamily="34" charset="-122"/>
                    <a:cs typeface="Arial" pitchFamily="34" charset="0"/>
                  </a:rPr>
                  <a:t>）</a:t>
                </a:r>
              </a:p>
            </p:txBody>
          </p:sp>
        </p:grpSp>
        <p:grpSp>
          <p:nvGrpSpPr>
            <p:cNvPr id="23" name="矩形 11"/>
            <p:cNvGrpSpPr>
              <a:grpSpLocks/>
            </p:cNvGrpSpPr>
            <p:nvPr/>
          </p:nvGrpSpPr>
          <p:grpSpPr bwMode="auto">
            <a:xfrm>
              <a:off x="5869708" y="1865369"/>
              <a:ext cx="1755660" cy="713235"/>
              <a:chOff x="5870448" y="1865376"/>
              <a:chExt cx="1755648" cy="713232"/>
            </a:xfrm>
          </p:grpSpPr>
          <p:pic>
            <p:nvPicPr>
              <p:cNvPr id="187494" name="矩形 11"/>
              <p:cNvPicPr>
                <a:picLocks noChangeArrowheads="1"/>
              </p:cNvPicPr>
              <p:nvPr/>
            </p:nvPicPr>
            <p:blipFill>
              <a:blip r:embed="rId17"/>
              <a:srcRect/>
              <a:stretch>
                <a:fillRect/>
              </a:stretch>
            </p:blipFill>
            <p:spPr bwMode="auto">
              <a:xfrm>
                <a:off x="5870448" y="1865376"/>
                <a:ext cx="1755648" cy="713232"/>
              </a:xfrm>
              <a:prstGeom prst="rect">
                <a:avLst/>
              </a:prstGeom>
              <a:noFill/>
              <a:ln w="9525">
                <a:noFill/>
                <a:miter lim="800000"/>
                <a:headEnd/>
                <a:tailEnd/>
              </a:ln>
            </p:spPr>
          </p:pic>
          <p:sp>
            <p:nvSpPr>
              <p:cNvPr id="187495" name="Text Box 51"/>
              <p:cNvSpPr txBox="1">
                <a:spLocks noChangeArrowheads="1"/>
              </p:cNvSpPr>
              <p:nvPr/>
            </p:nvSpPr>
            <p:spPr bwMode="auto">
              <a:xfrm>
                <a:off x="5915235" y="1908171"/>
                <a:ext cx="1619989" cy="575997"/>
              </a:xfrm>
              <a:prstGeom prst="rect">
                <a:avLst/>
              </a:prstGeom>
              <a:noFill/>
              <a:ln w="9525">
                <a:noFill/>
                <a:miter lim="800000"/>
                <a:headEnd/>
                <a:tailEnd/>
              </a:ln>
            </p:spPr>
            <p:txBody>
              <a:bodyPr lIns="36000" tIns="36000" rIns="72000" bIns="72000" anchor="ctr"/>
              <a:lstStyle/>
              <a:p>
                <a:pPr algn="ctr"/>
                <a:r>
                  <a:rPr lang="zh-CN" altLang="en-US">
                    <a:solidFill>
                      <a:srgbClr val="FFFFFF"/>
                    </a:solidFill>
                    <a:ea typeface="微软雅黑" pitchFamily="34" charset="-122"/>
                    <a:cs typeface="Arial" pitchFamily="34" charset="0"/>
                  </a:rPr>
                  <a:t>消息集成引擎</a:t>
                </a:r>
              </a:p>
            </p:txBody>
          </p:sp>
        </p:grpSp>
        <p:grpSp>
          <p:nvGrpSpPr>
            <p:cNvPr id="24" name="矩形 12"/>
            <p:cNvGrpSpPr>
              <a:grpSpLocks/>
            </p:cNvGrpSpPr>
            <p:nvPr/>
          </p:nvGrpSpPr>
          <p:grpSpPr bwMode="auto">
            <a:xfrm>
              <a:off x="1693919" y="3200399"/>
              <a:ext cx="5900969" cy="633987"/>
              <a:chOff x="1694688" y="3200400"/>
              <a:chExt cx="5900928" cy="633984"/>
            </a:xfrm>
          </p:grpSpPr>
          <p:pic>
            <p:nvPicPr>
              <p:cNvPr id="187492" name="矩形 12"/>
              <p:cNvPicPr>
                <a:picLocks noChangeArrowheads="1"/>
              </p:cNvPicPr>
              <p:nvPr/>
            </p:nvPicPr>
            <p:blipFill>
              <a:blip r:embed="rId18"/>
              <a:srcRect/>
              <a:stretch>
                <a:fillRect/>
              </a:stretch>
            </p:blipFill>
            <p:spPr bwMode="auto">
              <a:xfrm>
                <a:off x="1694688" y="3200400"/>
                <a:ext cx="5900928" cy="633984"/>
              </a:xfrm>
              <a:prstGeom prst="rect">
                <a:avLst/>
              </a:prstGeom>
              <a:noFill/>
              <a:ln w="9525">
                <a:noFill/>
                <a:miter lim="800000"/>
                <a:headEnd/>
                <a:tailEnd/>
              </a:ln>
            </p:spPr>
          </p:pic>
          <p:sp>
            <p:nvSpPr>
              <p:cNvPr id="187493" name="Text Box 54"/>
              <p:cNvSpPr txBox="1">
                <a:spLocks noChangeArrowheads="1"/>
              </p:cNvSpPr>
              <p:nvPr/>
            </p:nvSpPr>
            <p:spPr bwMode="auto">
              <a:xfrm>
                <a:off x="1754607" y="3260725"/>
                <a:ext cx="5786438" cy="500064"/>
              </a:xfrm>
              <a:prstGeom prst="rect">
                <a:avLst/>
              </a:prstGeom>
              <a:noFill/>
              <a:ln w="9525">
                <a:noFill/>
                <a:miter lim="800000"/>
                <a:headEnd/>
                <a:tailEnd/>
              </a:ln>
            </p:spPr>
            <p:txBody>
              <a:bodyPr wrap="none" anchor="ctr"/>
              <a:lstStyle/>
              <a:p>
                <a:pPr algn="ctr"/>
                <a:r>
                  <a:rPr lang="zh-CN" altLang="en-US" sz="2400">
                    <a:solidFill>
                      <a:schemeClr val="bg1"/>
                    </a:solidFill>
                    <a:ea typeface="微软雅黑" pitchFamily="34" charset="-122"/>
                    <a:cs typeface="Arial" pitchFamily="34" charset="0"/>
                  </a:rPr>
                  <a:t>企业服务总线（</a:t>
                </a:r>
                <a:r>
                  <a:rPr lang="en-US" altLang="zh-CN" sz="2400">
                    <a:solidFill>
                      <a:schemeClr val="bg1"/>
                    </a:solidFill>
                    <a:ea typeface="微软雅黑" pitchFamily="34" charset="-122"/>
                    <a:cs typeface="Arial" pitchFamily="34" charset="0"/>
                  </a:rPr>
                  <a:t>ESB</a:t>
                </a:r>
                <a:r>
                  <a:rPr lang="zh-CN" altLang="en-US" sz="2400">
                    <a:solidFill>
                      <a:schemeClr val="bg1"/>
                    </a:solidFill>
                    <a:ea typeface="微软雅黑" pitchFamily="34" charset="-122"/>
                    <a:cs typeface="Arial" pitchFamily="34" charset="0"/>
                  </a:rPr>
                  <a:t>）</a:t>
                </a:r>
                <a:endParaRPr lang="en-US" altLang="zh-CN" sz="2400">
                  <a:solidFill>
                    <a:schemeClr val="bg1"/>
                  </a:solidFill>
                  <a:ea typeface="微软雅黑" pitchFamily="34" charset="-122"/>
                  <a:cs typeface="Arial" pitchFamily="34" charset="0"/>
                </a:endParaRPr>
              </a:p>
            </p:txBody>
          </p:sp>
        </p:grpSp>
        <p:grpSp>
          <p:nvGrpSpPr>
            <p:cNvPr id="25" name="矩形 13"/>
            <p:cNvGrpSpPr>
              <a:grpSpLocks/>
            </p:cNvGrpSpPr>
            <p:nvPr/>
          </p:nvGrpSpPr>
          <p:grpSpPr bwMode="auto">
            <a:xfrm>
              <a:off x="1602478" y="2535932"/>
              <a:ext cx="5992410" cy="694947"/>
              <a:chOff x="1603248" y="2535936"/>
              <a:chExt cx="5992368" cy="694944"/>
            </a:xfrm>
          </p:grpSpPr>
          <p:pic>
            <p:nvPicPr>
              <p:cNvPr id="187490" name="矩形 13"/>
              <p:cNvPicPr>
                <a:picLocks noChangeArrowheads="1"/>
              </p:cNvPicPr>
              <p:nvPr/>
            </p:nvPicPr>
            <p:blipFill>
              <a:blip r:embed="rId19"/>
              <a:srcRect/>
              <a:stretch>
                <a:fillRect/>
              </a:stretch>
            </p:blipFill>
            <p:spPr bwMode="auto">
              <a:xfrm>
                <a:off x="1603248" y="2535936"/>
                <a:ext cx="5992368" cy="694944"/>
              </a:xfrm>
              <a:prstGeom prst="rect">
                <a:avLst/>
              </a:prstGeom>
              <a:noFill/>
              <a:ln w="9525">
                <a:noFill/>
                <a:miter lim="800000"/>
                <a:headEnd/>
                <a:tailEnd/>
              </a:ln>
            </p:spPr>
          </p:pic>
          <p:sp>
            <p:nvSpPr>
              <p:cNvPr id="187491" name="Text Box 57"/>
              <p:cNvSpPr txBox="1">
                <a:spLocks noChangeArrowheads="1"/>
              </p:cNvSpPr>
              <p:nvPr/>
            </p:nvSpPr>
            <p:spPr bwMode="auto">
              <a:xfrm>
                <a:off x="1754607" y="2571748"/>
                <a:ext cx="5786438" cy="584991"/>
              </a:xfrm>
              <a:prstGeom prst="rect">
                <a:avLst/>
              </a:prstGeom>
              <a:noFill/>
              <a:ln w="9525">
                <a:noFill/>
                <a:miter lim="800000"/>
                <a:headEnd/>
                <a:tailEnd/>
              </a:ln>
            </p:spPr>
            <p:txBody>
              <a:bodyPr wrap="none" anchor="ctr"/>
              <a:lstStyle/>
              <a:p>
                <a:r>
                  <a:rPr lang="en-US" altLang="zh-CN" sz="2400">
                    <a:solidFill>
                      <a:schemeClr val="bg1"/>
                    </a:solidFill>
                    <a:ea typeface="微软雅黑" pitchFamily="34" charset="-122"/>
                    <a:cs typeface="Arial" pitchFamily="34" charset="0"/>
                  </a:rPr>
                  <a:t>MDM</a:t>
                </a:r>
              </a:p>
            </p:txBody>
          </p:sp>
        </p:grpSp>
        <p:grpSp>
          <p:nvGrpSpPr>
            <p:cNvPr id="26" name="矩形 14"/>
            <p:cNvGrpSpPr>
              <a:grpSpLocks/>
            </p:cNvGrpSpPr>
            <p:nvPr/>
          </p:nvGrpSpPr>
          <p:grpSpPr bwMode="auto">
            <a:xfrm>
              <a:off x="2809495" y="2639564"/>
              <a:ext cx="1188728" cy="512066"/>
              <a:chOff x="2810256" y="2639568"/>
              <a:chExt cx="1188720" cy="512064"/>
            </a:xfrm>
          </p:grpSpPr>
          <p:pic>
            <p:nvPicPr>
              <p:cNvPr id="187488" name="矩形 14"/>
              <p:cNvPicPr>
                <a:picLocks noChangeArrowheads="1"/>
              </p:cNvPicPr>
              <p:nvPr/>
            </p:nvPicPr>
            <p:blipFill>
              <a:blip r:embed="rId20"/>
              <a:srcRect/>
              <a:stretch>
                <a:fillRect/>
              </a:stretch>
            </p:blipFill>
            <p:spPr bwMode="auto">
              <a:xfrm>
                <a:off x="2810256" y="2639568"/>
                <a:ext cx="1188720" cy="512064"/>
              </a:xfrm>
              <a:prstGeom prst="rect">
                <a:avLst/>
              </a:prstGeom>
              <a:noFill/>
              <a:ln w="9525">
                <a:noFill/>
                <a:miter lim="800000"/>
                <a:headEnd/>
                <a:tailEnd/>
              </a:ln>
            </p:spPr>
          </p:pic>
          <p:sp>
            <p:nvSpPr>
              <p:cNvPr id="187489" name="Text Box 60"/>
              <p:cNvSpPr txBox="1">
                <a:spLocks noChangeArrowheads="1"/>
              </p:cNvSpPr>
              <p:nvPr/>
            </p:nvSpPr>
            <p:spPr bwMode="auto">
              <a:xfrm>
                <a:off x="2897607" y="2700217"/>
                <a:ext cx="1007993" cy="359998"/>
              </a:xfrm>
              <a:prstGeom prst="rect">
                <a:avLst/>
              </a:prstGeom>
              <a:noFill/>
              <a:ln w="9525">
                <a:noFill/>
                <a:miter lim="800000"/>
                <a:headEnd/>
                <a:tailEnd/>
              </a:ln>
            </p:spPr>
            <p:txBody>
              <a:bodyPr lIns="36000" tIns="36000" rIns="72000" bIns="72000" anchor="ctr"/>
              <a:lstStyle/>
              <a:p>
                <a:pPr algn="ctr"/>
                <a:r>
                  <a:rPr lang="zh-CN" altLang="en-US" sz="1600" dirty="0">
                    <a:solidFill>
                      <a:srgbClr val="FFFFFF"/>
                    </a:solidFill>
                    <a:ea typeface="微软雅黑" pitchFamily="34" charset="-122"/>
                    <a:cs typeface="Arial" pitchFamily="34" charset="0"/>
                  </a:rPr>
                  <a:t>组织模型</a:t>
                </a:r>
              </a:p>
            </p:txBody>
          </p:sp>
        </p:grpSp>
        <p:grpSp>
          <p:nvGrpSpPr>
            <p:cNvPr id="27" name="矩形 15"/>
            <p:cNvGrpSpPr>
              <a:grpSpLocks/>
            </p:cNvGrpSpPr>
            <p:nvPr/>
          </p:nvGrpSpPr>
          <p:grpSpPr bwMode="auto">
            <a:xfrm>
              <a:off x="4077471" y="2639564"/>
              <a:ext cx="1182632" cy="512066"/>
              <a:chOff x="4078224" y="2639568"/>
              <a:chExt cx="1182624" cy="512064"/>
            </a:xfrm>
          </p:grpSpPr>
          <p:pic>
            <p:nvPicPr>
              <p:cNvPr id="187486" name="矩形 15"/>
              <p:cNvPicPr>
                <a:picLocks noChangeArrowheads="1"/>
              </p:cNvPicPr>
              <p:nvPr/>
            </p:nvPicPr>
            <p:blipFill>
              <a:blip r:embed="rId21"/>
              <a:srcRect/>
              <a:stretch>
                <a:fillRect/>
              </a:stretch>
            </p:blipFill>
            <p:spPr bwMode="auto">
              <a:xfrm>
                <a:off x="4078224" y="2639568"/>
                <a:ext cx="1182624" cy="512064"/>
              </a:xfrm>
              <a:prstGeom prst="rect">
                <a:avLst/>
              </a:prstGeom>
              <a:noFill/>
              <a:ln w="9525">
                <a:noFill/>
                <a:miter lim="800000"/>
                <a:headEnd/>
                <a:tailEnd/>
              </a:ln>
            </p:spPr>
          </p:pic>
          <p:sp>
            <p:nvSpPr>
              <p:cNvPr id="187487" name="Text Box 63"/>
              <p:cNvSpPr txBox="1">
                <a:spLocks noChangeArrowheads="1"/>
              </p:cNvSpPr>
              <p:nvPr/>
            </p:nvSpPr>
            <p:spPr bwMode="auto">
              <a:xfrm>
                <a:off x="4162095" y="2700217"/>
                <a:ext cx="1007993" cy="359998"/>
              </a:xfrm>
              <a:prstGeom prst="rect">
                <a:avLst/>
              </a:prstGeom>
              <a:noFill/>
              <a:ln w="9525">
                <a:noFill/>
                <a:miter lim="800000"/>
                <a:headEnd/>
                <a:tailEnd/>
              </a:ln>
            </p:spPr>
            <p:txBody>
              <a:bodyPr lIns="36000" tIns="36000" rIns="72000" bIns="72000" anchor="ctr"/>
              <a:lstStyle/>
              <a:p>
                <a:pPr algn="ctr"/>
                <a:r>
                  <a:rPr lang="zh-CN" altLang="en-US" sz="1600" dirty="0">
                    <a:solidFill>
                      <a:srgbClr val="FFFFFF"/>
                    </a:solidFill>
                    <a:ea typeface="微软雅黑" pitchFamily="34" charset="-122"/>
                    <a:cs typeface="Arial" pitchFamily="34" charset="0"/>
                  </a:rPr>
                  <a:t>客户资料</a:t>
                </a:r>
              </a:p>
            </p:txBody>
          </p:sp>
        </p:grpSp>
        <p:grpSp>
          <p:nvGrpSpPr>
            <p:cNvPr id="28" name="矩形 16"/>
            <p:cNvGrpSpPr>
              <a:grpSpLocks/>
            </p:cNvGrpSpPr>
            <p:nvPr/>
          </p:nvGrpSpPr>
          <p:grpSpPr bwMode="auto">
            <a:xfrm>
              <a:off x="5193047" y="2639564"/>
              <a:ext cx="1188728" cy="512066"/>
              <a:chOff x="5193792" y="2639568"/>
              <a:chExt cx="1188720" cy="512064"/>
            </a:xfrm>
          </p:grpSpPr>
          <p:pic>
            <p:nvPicPr>
              <p:cNvPr id="187484" name="矩形 16"/>
              <p:cNvPicPr>
                <a:picLocks noChangeArrowheads="1"/>
              </p:cNvPicPr>
              <p:nvPr/>
            </p:nvPicPr>
            <p:blipFill>
              <a:blip r:embed="rId22"/>
              <a:srcRect/>
              <a:stretch>
                <a:fillRect/>
              </a:stretch>
            </p:blipFill>
            <p:spPr bwMode="auto">
              <a:xfrm>
                <a:off x="5193792" y="2639568"/>
                <a:ext cx="1188720" cy="512064"/>
              </a:xfrm>
              <a:prstGeom prst="rect">
                <a:avLst/>
              </a:prstGeom>
              <a:noFill/>
              <a:ln w="9525">
                <a:noFill/>
                <a:miter lim="800000"/>
                <a:headEnd/>
                <a:tailEnd/>
              </a:ln>
            </p:spPr>
          </p:pic>
          <p:sp>
            <p:nvSpPr>
              <p:cNvPr id="187485" name="Text Box 66"/>
              <p:cNvSpPr txBox="1">
                <a:spLocks noChangeArrowheads="1"/>
              </p:cNvSpPr>
              <p:nvPr/>
            </p:nvSpPr>
            <p:spPr bwMode="auto">
              <a:xfrm>
                <a:off x="5281282" y="2700217"/>
                <a:ext cx="1007993" cy="359998"/>
              </a:xfrm>
              <a:prstGeom prst="rect">
                <a:avLst/>
              </a:prstGeom>
              <a:noFill/>
              <a:ln w="9525">
                <a:noFill/>
                <a:miter lim="800000"/>
                <a:headEnd/>
                <a:tailEnd/>
              </a:ln>
            </p:spPr>
            <p:txBody>
              <a:bodyPr lIns="36000" tIns="36000" rIns="72000" bIns="72000" anchor="ctr"/>
              <a:lstStyle/>
              <a:p>
                <a:pPr algn="ctr"/>
                <a:r>
                  <a:rPr lang="zh-CN" altLang="en-US" sz="1600" dirty="0">
                    <a:solidFill>
                      <a:srgbClr val="FFFFFF"/>
                    </a:solidFill>
                    <a:ea typeface="微软雅黑" pitchFamily="34" charset="-122"/>
                    <a:cs typeface="Arial" pitchFamily="34" charset="0"/>
                  </a:rPr>
                  <a:t>账户信息</a:t>
                </a:r>
              </a:p>
            </p:txBody>
          </p:sp>
        </p:grpSp>
        <p:grpSp>
          <p:nvGrpSpPr>
            <p:cNvPr id="29" name="矩形 17"/>
            <p:cNvGrpSpPr>
              <a:grpSpLocks/>
            </p:cNvGrpSpPr>
            <p:nvPr/>
          </p:nvGrpSpPr>
          <p:grpSpPr bwMode="auto">
            <a:xfrm>
              <a:off x="6357391" y="2639564"/>
              <a:ext cx="1139960" cy="512066"/>
              <a:chOff x="6358128" y="2639568"/>
              <a:chExt cx="1139952" cy="512064"/>
            </a:xfrm>
          </p:grpSpPr>
          <p:pic>
            <p:nvPicPr>
              <p:cNvPr id="187482" name="矩形 17"/>
              <p:cNvPicPr>
                <a:picLocks noChangeArrowheads="1"/>
              </p:cNvPicPr>
              <p:nvPr/>
            </p:nvPicPr>
            <p:blipFill>
              <a:blip r:embed="rId23"/>
              <a:srcRect/>
              <a:stretch>
                <a:fillRect/>
              </a:stretch>
            </p:blipFill>
            <p:spPr bwMode="auto">
              <a:xfrm>
                <a:off x="6358128" y="2639568"/>
                <a:ext cx="1139952" cy="512064"/>
              </a:xfrm>
              <a:prstGeom prst="rect">
                <a:avLst/>
              </a:prstGeom>
              <a:noFill/>
              <a:ln w="9525">
                <a:noFill/>
                <a:miter lim="800000"/>
                <a:headEnd/>
                <a:tailEnd/>
              </a:ln>
            </p:spPr>
          </p:pic>
          <p:sp>
            <p:nvSpPr>
              <p:cNvPr id="7" name="Text Box 69"/>
              <p:cNvSpPr txBox="1">
                <a:spLocks noChangeArrowheads="1"/>
              </p:cNvSpPr>
              <p:nvPr/>
            </p:nvSpPr>
            <p:spPr bwMode="auto">
              <a:xfrm>
                <a:off x="6400471" y="2700217"/>
                <a:ext cx="1007993" cy="359998"/>
              </a:xfrm>
              <a:prstGeom prst="rect">
                <a:avLst/>
              </a:prstGeom>
              <a:noFill/>
              <a:ln w="9525">
                <a:noFill/>
                <a:miter lim="800000"/>
                <a:headEnd/>
                <a:tailEnd/>
              </a:ln>
            </p:spPr>
            <p:txBody>
              <a:bodyPr lIns="36000" tIns="36000" rIns="72000" bIns="72000" anchor="ctr"/>
              <a:lstStyle/>
              <a:p>
                <a:pPr algn="ctr"/>
                <a:r>
                  <a:rPr lang="en-US" altLang="zh-CN">
                    <a:solidFill>
                      <a:srgbClr val="FFFFFF"/>
                    </a:solidFill>
                    <a:ea typeface="微软雅黑" pitchFamily="34" charset="-122"/>
                    <a:cs typeface="Arial" pitchFamily="34" charset="0"/>
                  </a:rPr>
                  <a:t>… …</a:t>
                </a:r>
                <a:endParaRPr lang="zh-CN" altLang="en-US">
                  <a:solidFill>
                    <a:srgbClr val="FFFFFF"/>
                  </a:solidFill>
                  <a:ea typeface="微软雅黑" pitchFamily="34" charset="-122"/>
                  <a:cs typeface="Arial" pitchFamily="34" charset="0"/>
                </a:endParaRPr>
              </a:p>
            </p:txBody>
          </p:sp>
        </p:grpSp>
        <p:grpSp>
          <p:nvGrpSpPr>
            <p:cNvPr id="32" name="矩形 18"/>
            <p:cNvGrpSpPr>
              <a:grpSpLocks/>
            </p:cNvGrpSpPr>
            <p:nvPr/>
          </p:nvGrpSpPr>
          <p:grpSpPr bwMode="auto">
            <a:xfrm>
              <a:off x="1602478" y="3834386"/>
              <a:ext cx="5992410" cy="1036325"/>
              <a:chOff x="1603248" y="3834384"/>
              <a:chExt cx="5992368" cy="1036320"/>
            </a:xfrm>
          </p:grpSpPr>
          <p:pic>
            <p:nvPicPr>
              <p:cNvPr id="187480" name="矩形 18"/>
              <p:cNvPicPr>
                <a:picLocks noChangeArrowheads="1"/>
              </p:cNvPicPr>
              <p:nvPr/>
            </p:nvPicPr>
            <p:blipFill>
              <a:blip r:embed="rId24"/>
              <a:srcRect/>
              <a:stretch>
                <a:fillRect/>
              </a:stretch>
            </p:blipFill>
            <p:spPr bwMode="auto">
              <a:xfrm>
                <a:off x="1603248" y="3834384"/>
                <a:ext cx="5992368" cy="1036320"/>
              </a:xfrm>
              <a:prstGeom prst="rect">
                <a:avLst/>
              </a:prstGeom>
              <a:noFill/>
              <a:ln w="9525">
                <a:noFill/>
                <a:miter lim="800000"/>
                <a:headEnd/>
                <a:tailEnd/>
              </a:ln>
            </p:spPr>
          </p:pic>
          <p:sp>
            <p:nvSpPr>
              <p:cNvPr id="187481" name="Text Box 72"/>
              <p:cNvSpPr txBox="1">
                <a:spLocks noChangeArrowheads="1"/>
              </p:cNvSpPr>
              <p:nvPr/>
            </p:nvSpPr>
            <p:spPr bwMode="auto">
              <a:xfrm>
                <a:off x="1754607" y="3870326"/>
                <a:ext cx="5786438" cy="928690"/>
              </a:xfrm>
              <a:prstGeom prst="rect">
                <a:avLst/>
              </a:prstGeom>
              <a:noFill/>
              <a:ln w="9525">
                <a:noFill/>
                <a:miter lim="800000"/>
                <a:headEnd/>
                <a:tailEnd/>
              </a:ln>
            </p:spPr>
            <p:txBody>
              <a:bodyPr wrap="none" anchor="ctr"/>
              <a:lstStyle/>
              <a:p>
                <a:r>
                  <a:rPr lang="zh-CN" altLang="en-US" sz="2400">
                    <a:solidFill>
                      <a:schemeClr val="bg1"/>
                    </a:solidFill>
                    <a:ea typeface="微软雅黑" pitchFamily="34" charset="-122"/>
                    <a:cs typeface="Arial" pitchFamily="34" charset="0"/>
                  </a:rPr>
                  <a:t>基础</a:t>
                </a:r>
                <a:endParaRPr lang="en-US" altLang="zh-CN" sz="2400">
                  <a:solidFill>
                    <a:schemeClr val="bg1"/>
                  </a:solidFill>
                  <a:ea typeface="微软雅黑" pitchFamily="34" charset="-122"/>
                  <a:cs typeface="Arial" pitchFamily="34" charset="0"/>
                </a:endParaRPr>
              </a:p>
              <a:p>
                <a:r>
                  <a:rPr lang="zh-CN" altLang="en-US" sz="2400">
                    <a:solidFill>
                      <a:schemeClr val="bg1"/>
                    </a:solidFill>
                    <a:ea typeface="微软雅黑" pitchFamily="34" charset="-122"/>
                    <a:cs typeface="Arial" pitchFamily="34" charset="0"/>
                  </a:rPr>
                  <a:t>服务</a:t>
                </a:r>
                <a:endParaRPr lang="en-US" altLang="zh-CN" sz="2400">
                  <a:solidFill>
                    <a:schemeClr val="bg1"/>
                  </a:solidFill>
                  <a:ea typeface="微软雅黑" pitchFamily="34" charset="-122"/>
                  <a:cs typeface="Arial" pitchFamily="34" charset="0"/>
                </a:endParaRPr>
              </a:p>
            </p:txBody>
          </p:sp>
        </p:grpSp>
        <p:grpSp>
          <p:nvGrpSpPr>
            <p:cNvPr id="33" name="矩形 19"/>
            <p:cNvGrpSpPr>
              <a:grpSpLocks/>
            </p:cNvGrpSpPr>
            <p:nvPr/>
          </p:nvGrpSpPr>
          <p:grpSpPr bwMode="auto">
            <a:xfrm>
              <a:off x="2852167" y="4303780"/>
              <a:ext cx="1469146" cy="518162"/>
              <a:chOff x="2852928" y="4303776"/>
              <a:chExt cx="1469136" cy="518160"/>
            </a:xfrm>
          </p:grpSpPr>
          <p:pic>
            <p:nvPicPr>
              <p:cNvPr id="187478" name="矩形 19"/>
              <p:cNvPicPr>
                <a:picLocks noChangeArrowheads="1"/>
              </p:cNvPicPr>
              <p:nvPr/>
            </p:nvPicPr>
            <p:blipFill>
              <a:blip r:embed="rId25"/>
              <a:srcRect/>
              <a:stretch>
                <a:fillRect/>
              </a:stretch>
            </p:blipFill>
            <p:spPr bwMode="auto">
              <a:xfrm>
                <a:off x="2852928" y="4303776"/>
                <a:ext cx="1469136" cy="518160"/>
              </a:xfrm>
              <a:prstGeom prst="rect">
                <a:avLst/>
              </a:prstGeom>
              <a:noFill/>
              <a:ln w="9525">
                <a:noFill/>
                <a:miter lim="800000"/>
                <a:headEnd/>
                <a:tailEnd/>
              </a:ln>
            </p:spPr>
          </p:pic>
          <p:sp>
            <p:nvSpPr>
              <p:cNvPr id="187479" name="Text Box 75"/>
              <p:cNvSpPr txBox="1">
                <a:spLocks noChangeArrowheads="1"/>
              </p:cNvSpPr>
              <p:nvPr/>
            </p:nvSpPr>
            <p:spPr bwMode="auto">
              <a:xfrm>
                <a:off x="2897607" y="4367964"/>
                <a:ext cx="1331991" cy="359998"/>
              </a:xfrm>
              <a:prstGeom prst="rect">
                <a:avLst/>
              </a:prstGeom>
              <a:noFill/>
              <a:ln w="9525">
                <a:noFill/>
                <a:miter lim="800000"/>
                <a:headEnd/>
                <a:tailEnd/>
              </a:ln>
            </p:spPr>
            <p:txBody>
              <a:bodyPr lIns="36000" tIns="36000" rIns="72000" bIns="72000" anchor="ctr"/>
              <a:lstStyle/>
              <a:p>
                <a:pPr algn="ctr"/>
                <a:r>
                  <a:rPr lang="zh-CN" altLang="en-US">
                    <a:solidFill>
                      <a:srgbClr val="FFFFFF"/>
                    </a:solidFill>
                    <a:ea typeface="微软雅黑" pitchFamily="34" charset="-122"/>
                    <a:cs typeface="Arial" pitchFamily="34" charset="0"/>
                  </a:rPr>
                  <a:t>持久化框架</a:t>
                </a:r>
              </a:p>
            </p:txBody>
          </p:sp>
        </p:grpSp>
        <p:grpSp>
          <p:nvGrpSpPr>
            <p:cNvPr id="34" name="矩形 20"/>
            <p:cNvGrpSpPr>
              <a:grpSpLocks/>
            </p:cNvGrpSpPr>
            <p:nvPr/>
          </p:nvGrpSpPr>
          <p:grpSpPr bwMode="auto">
            <a:xfrm>
              <a:off x="4443234" y="4303780"/>
              <a:ext cx="1469146" cy="518162"/>
              <a:chOff x="4443984" y="4303776"/>
              <a:chExt cx="1469136" cy="518160"/>
            </a:xfrm>
          </p:grpSpPr>
          <p:pic>
            <p:nvPicPr>
              <p:cNvPr id="187476" name="矩形 20"/>
              <p:cNvPicPr>
                <a:picLocks noChangeArrowheads="1"/>
              </p:cNvPicPr>
              <p:nvPr/>
            </p:nvPicPr>
            <p:blipFill>
              <a:blip r:embed="rId26"/>
              <a:srcRect/>
              <a:stretch>
                <a:fillRect/>
              </a:stretch>
            </p:blipFill>
            <p:spPr bwMode="auto">
              <a:xfrm>
                <a:off x="4443984" y="4303776"/>
                <a:ext cx="1469136" cy="518160"/>
              </a:xfrm>
              <a:prstGeom prst="rect">
                <a:avLst/>
              </a:prstGeom>
              <a:noFill/>
              <a:ln w="9525">
                <a:noFill/>
                <a:miter lim="800000"/>
                <a:headEnd/>
                <a:tailEnd/>
              </a:ln>
            </p:spPr>
          </p:pic>
          <p:sp>
            <p:nvSpPr>
              <p:cNvPr id="187477" name="Text Box 78"/>
              <p:cNvSpPr txBox="1">
                <a:spLocks noChangeArrowheads="1"/>
              </p:cNvSpPr>
              <p:nvPr/>
            </p:nvSpPr>
            <p:spPr bwMode="auto">
              <a:xfrm>
                <a:off x="4487040" y="4367964"/>
                <a:ext cx="1331991" cy="359998"/>
              </a:xfrm>
              <a:prstGeom prst="rect">
                <a:avLst/>
              </a:prstGeom>
              <a:noFill/>
              <a:ln w="9525">
                <a:noFill/>
                <a:miter lim="800000"/>
                <a:headEnd/>
                <a:tailEnd/>
              </a:ln>
            </p:spPr>
            <p:txBody>
              <a:bodyPr lIns="36000" tIns="36000" rIns="72000" bIns="72000" anchor="ctr"/>
              <a:lstStyle/>
              <a:p>
                <a:pPr algn="ctr"/>
                <a:r>
                  <a:rPr lang="en-US" altLang="zh-CN">
                    <a:solidFill>
                      <a:srgbClr val="FFFFFF"/>
                    </a:solidFill>
                    <a:ea typeface="微软雅黑" pitchFamily="34" charset="-122"/>
                    <a:cs typeface="Arial" pitchFamily="34" charset="0"/>
                  </a:rPr>
                  <a:t>SQL</a:t>
                </a:r>
                <a:r>
                  <a:rPr lang="zh-CN" altLang="en-US">
                    <a:solidFill>
                      <a:srgbClr val="FFFFFF"/>
                    </a:solidFill>
                    <a:ea typeface="微软雅黑" pitchFamily="34" charset="-122"/>
                    <a:cs typeface="Arial" pitchFamily="34" charset="0"/>
                  </a:rPr>
                  <a:t>翻译器</a:t>
                </a:r>
              </a:p>
            </p:txBody>
          </p:sp>
        </p:grpSp>
        <p:grpSp>
          <p:nvGrpSpPr>
            <p:cNvPr id="35" name="矩形 22"/>
            <p:cNvGrpSpPr>
              <a:grpSpLocks/>
            </p:cNvGrpSpPr>
            <p:nvPr/>
          </p:nvGrpSpPr>
          <p:grpSpPr bwMode="auto">
            <a:xfrm>
              <a:off x="6034301" y="4303780"/>
              <a:ext cx="1463050" cy="518162"/>
              <a:chOff x="6035040" y="4303776"/>
              <a:chExt cx="1463040" cy="518160"/>
            </a:xfrm>
          </p:grpSpPr>
          <p:pic>
            <p:nvPicPr>
              <p:cNvPr id="187474" name="矩形 22"/>
              <p:cNvPicPr>
                <a:picLocks noChangeArrowheads="1"/>
              </p:cNvPicPr>
              <p:nvPr/>
            </p:nvPicPr>
            <p:blipFill>
              <a:blip r:embed="rId27"/>
              <a:srcRect/>
              <a:stretch>
                <a:fillRect/>
              </a:stretch>
            </p:blipFill>
            <p:spPr bwMode="auto">
              <a:xfrm>
                <a:off x="6035040" y="4303776"/>
                <a:ext cx="1463040" cy="518160"/>
              </a:xfrm>
              <a:prstGeom prst="rect">
                <a:avLst/>
              </a:prstGeom>
              <a:noFill/>
              <a:ln w="9525">
                <a:noFill/>
                <a:miter lim="800000"/>
                <a:headEnd/>
                <a:tailEnd/>
              </a:ln>
            </p:spPr>
          </p:pic>
          <p:sp>
            <p:nvSpPr>
              <p:cNvPr id="187475" name="Text Box 81"/>
              <p:cNvSpPr txBox="1">
                <a:spLocks noChangeArrowheads="1"/>
              </p:cNvSpPr>
              <p:nvPr/>
            </p:nvSpPr>
            <p:spPr bwMode="auto">
              <a:xfrm>
                <a:off x="6076473" y="4367964"/>
                <a:ext cx="1331991" cy="359998"/>
              </a:xfrm>
              <a:prstGeom prst="rect">
                <a:avLst/>
              </a:prstGeom>
              <a:noFill/>
              <a:ln w="9525">
                <a:noFill/>
                <a:miter lim="800000"/>
                <a:headEnd/>
                <a:tailEnd/>
              </a:ln>
            </p:spPr>
            <p:txBody>
              <a:bodyPr lIns="36000" tIns="36000" rIns="72000" bIns="72000" anchor="ctr"/>
              <a:lstStyle/>
              <a:p>
                <a:pPr algn="ctr"/>
                <a:r>
                  <a:rPr lang="en-US" altLang="zh-CN">
                    <a:solidFill>
                      <a:srgbClr val="FFFFFF"/>
                    </a:solidFill>
                    <a:ea typeface="微软雅黑" pitchFamily="34" charset="-122"/>
                    <a:cs typeface="Arial" pitchFamily="34" charset="0"/>
                  </a:rPr>
                  <a:t>… …</a:t>
                </a:r>
                <a:endParaRPr lang="zh-CN" altLang="en-US">
                  <a:solidFill>
                    <a:srgbClr val="FFFFFF"/>
                  </a:solidFill>
                  <a:ea typeface="微软雅黑" pitchFamily="34" charset="-122"/>
                  <a:cs typeface="Arial" pitchFamily="34" charset="0"/>
                </a:endParaRPr>
              </a:p>
            </p:txBody>
          </p:sp>
        </p:grpSp>
        <p:grpSp>
          <p:nvGrpSpPr>
            <p:cNvPr id="36" name="矩形 23"/>
            <p:cNvGrpSpPr>
              <a:grpSpLocks/>
            </p:cNvGrpSpPr>
            <p:nvPr/>
          </p:nvGrpSpPr>
          <p:grpSpPr bwMode="auto">
            <a:xfrm>
              <a:off x="2809495" y="3895346"/>
              <a:ext cx="1517915" cy="512066"/>
              <a:chOff x="2810256" y="3895344"/>
              <a:chExt cx="1517904" cy="512064"/>
            </a:xfrm>
          </p:grpSpPr>
          <p:pic>
            <p:nvPicPr>
              <p:cNvPr id="187472" name="矩形 23"/>
              <p:cNvPicPr>
                <a:picLocks noChangeArrowheads="1"/>
              </p:cNvPicPr>
              <p:nvPr/>
            </p:nvPicPr>
            <p:blipFill>
              <a:blip r:embed="rId28"/>
              <a:srcRect/>
              <a:stretch>
                <a:fillRect/>
              </a:stretch>
            </p:blipFill>
            <p:spPr bwMode="auto">
              <a:xfrm>
                <a:off x="2810256" y="3895344"/>
                <a:ext cx="1517904" cy="512064"/>
              </a:xfrm>
              <a:prstGeom prst="rect">
                <a:avLst/>
              </a:prstGeom>
              <a:noFill/>
              <a:ln w="9525">
                <a:noFill/>
                <a:miter lim="800000"/>
                <a:headEnd/>
                <a:tailEnd/>
              </a:ln>
            </p:spPr>
          </p:pic>
          <p:sp>
            <p:nvSpPr>
              <p:cNvPr id="187473" name="Text Box 84"/>
              <p:cNvSpPr txBox="1">
                <a:spLocks noChangeArrowheads="1"/>
              </p:cNvSpPr>
              <p:nvPr/>
            </p:nvSpPr>
            <p:spPr bwMode="auto">
              <a:xfrm>
                <a:off x="2897607" y="3956591"/>
                <a:ext cx="1331991" cy="359998"/>
              </a:xfrm>
              <a:prstGeom prst="rect">
                <a:avLst/>
              </a:prstGeom>
              <a:noFill/>
              <a:ln w="9525">
                <a:noFill/>
                <a:miter lim="800000"/>
                <a:headEnd/>
                <a:tailEnd/>
              </a:ln>
            </p:spPr>
            <p:txBody>
              <a:bodyPr lIns="36000" tIns="36000" rIns="72000" bIns="72000" anchor="ctr"/>
              <a:lstStyle/>
              <a:p>
                <a:pPr algn="ctr"/>
                <a:r>
                  <a:rPr lang="zh-CN" altLang="en-US" sz="1600" dirty="0">
                    <a:solidFill>
                      <a:srgbClr val="FFFFFF"/>
                    </a:solidFill>
                    <a:ea typeface="微软雅黑" pitchFamily="34" charset="-122"/>
                    <a:cs typeface="Arial" pitchFamily="34" charset="0"/>
                  </a:rPr>
                  <a:t>登录</a:t>
                </a:r>
                <a:r>
                  <a:rPr lang="en-US" altLang="zh-CN" sz="1600" dirty="0">
                    <a:solidFill>
                      <a:srgbClr val="FFFFFF"/>
                    </a:solidFill>
                    <a:ea typeface="微软雅黑" pitchFamily="34" charset="-122"/>
                    <a:cs typeface="Arial" pitchFamily="34" charset="0"/>
                  </a:rPr>
                  <a:t>/CA</a:t>
                </a:r>
                <a:r>
                  <a:rPr lang="zh-CN" altLang="en-US" sz="1600" dirty="0">
                    <a:solidFill>
                      <a:srgbClr val="FFFFFF"/>
                    </a:solidFill>
                    <a:ea typeface="微软雅黑" pitchFamily="34" charset="-122"/>
                    <a:cs typeface="Arial" pitchFamily="34" charset="0"/>
                  </a:rPr>
                  <a:t>认证</a:t>
                </a:r>
              </a:p>
            </p:txBody>
          </p:sp>
        </p:grpSp>
        <p:grpSp>
          <p:nvGrpSpPr>
            <p:cNvPr id="37" name="矩形 24"/>
            <p:cNvGrpSpPr>
              <a:grpSpLocks/>
            </p:cNvGrpSpPr>
            <p:nvPr/>
          </p:nvGrpSpPr>
          <p:grpSpPr bwMode="auto">
            <a:xfrm>
              <a:off x="4443234" y="3895346"/>
              <a:ext cx="1469146" cy="512066"/>
              <a:chOff x="4443984" y="3895344"/>
              <a:chExt cx="1469136" cy="512064"/>
            </a:xfrm>
          </p:grpSpPr>
          <p:pic>
            <p:nvPicPr>
              <p:cNvPr id="187470" name="矩形 24"/>
              <p:cNvPicPr>
                <a:picLocks noChangeArrowheads="1"/>
              </p:cNvPicPr>
              <p:nvPr/>
            </p:nvPicPr>
            <p:blipFill>
              <a:blip r:embed="rId29"/>
              <a:srcRect/>
              <a:stretch>
                <a:fillRect/>
              </a:stretch>
            </p:blipFill>
            <p:spPr bwMode="auto">
              <a:xfrm>
                <a:off x="4443984" y="3895344"/>
                <a:ext cx="1469136" cy="512064"/>
              </a:xfrm>
              <a:prstGeom prst="rect">
                <a:avLst/>
              </a:prstGeom>
              <a:noFill/>
              <a:ln w="9525">
                <a:noFill/>
                <a:miter lim="800000"/>
                <a:headEnd/>
                <a:tailEnd/>
              </a:ln>
            </p:spPr>
          </p:pic>
          <p:sp>
            <p:nvSpPr>
              <p:cNvPr id="187471" name="Text Box 87"/>
              <p:cNvSpPr txBox="1">
                <a:spLocks noChangeArrowheads="1"/>
              </p:cNvSpPr>
              <p:nvPr/>
            </p:nvSpPr>
            <p:spPr bwMode="auto">
              <a:xfrm>
                <a:off x="4487040" y="3956591"/>
                <a:ext cx="1331991" cy="359998"/>
              </a:xfrm>
              <a:prstGeom prst="rect">
                <a:avLst/>
              </a:prstGeom>
              <a:noFill/>
              <a:ln w="9525">
                <a:noFill/>
                <a:miter lim="800000"/>
                <a:headEnd/>
                <a:tailEnd/>
              </a:ln>
            </p:spPr>
            <p:txBody>
              <a:bodyPr lIns="36000" tIns="36000" rIns="72000" bIns="72000" anchor="ctr"/>
              <a:lstStyle/>
              <a:p>
                <a:pPr algn="ctr"/>
                <a:r>
                  <a:rPr lang="zh-CN" altLang="en-US">
                    <a:solidFill>
                      <a:srgbClr val="FFFFFF"/>
                    </a:solidFill>
                    <a:ea typeface="微软雅黑" pitchFamily="34" charset="-122"/>
                    <a:cs typeface="Arial" pitchFamily="34" charset="0"/>
                  </a:rPr>
                  <a:t>任务调度</a:t>
                </a:r>
              </a:p>
            </p:txBody>
          </p:sp>
        </p:grpSp>
        <p:grpSp>
          <p:nvGrpSpPr>
            <p:cNvPr id="38" name="矩形 25"/>
            <p:cNvGrpSpPr>
              <a:grpSpLocks/>
            </p:cNvGrpSpPr>
            <p:nvPr/>
          </p:nvGrpSpPr>
          <p:grpSpPr bwMode="auto">
            <a:xfrm>
              <a:off x="6034301" y="3895346"/>
              <a:ext cx="1463050" cy="512066"/>
              <a:chOff x="6035040" y="3895344"/>
              <a:chExt cx="1463040" cy="512064"/>
            </a:xfrm>
          </p:grpSpPr>
          <p:pic>
            <p:nvPicPr>
              <p:cNvPr id="187468" name="矩形 25"/>
              <p:cNvPicPr>
                <a:picLocks noChangeArrowheads="1"/>
              </p:cNvPicPr>
              <p:nvPr/>
            </p:nvPicPr>
            <p:blipFill>
              <a:blip r:embed="rId30"/>
              <a:srcRect/>
              <a:stretch>
                <a:fillRect/>
              </a:stretch>
            </p:blipFill>
            <p:spPr bwMode="auto">
              <a:xfrm>
                <a:off x="6035040" y="3895344"/>
                <a:ext cx="1463040" cy="512064"/>
              </a:xfrm>
              <a:prstGeom prst="rect">
                <a:avLst/>
              </a:prstGeom>
              <a:noFill/>
              <a:ln w="9525">
                <a:noFill/>
                <a:miter lim="800000"/>
                <a:headEnd/>
                <a:tailEnd/>
              </a:ln>
            </p:spPr>
          </p:pic>
          <p:sp>
            <p:nvSpPr>
              <p:cNvPr id="187469" name="Text Box 90"/>
              <p:cNvSpPr txBox="1">
                <a:spLocks noChangeArrowheads="1"/>
              </p:cNvSpPr>
              <p:nvPr/>
            </p:nvSpPr>
            <p:spPr bwMode="auto">
              <a:xfrm>
                <a:off x="6076473" y="3956591"/>
                <a:ext cx="1331991" cy="359998"/>
              </a:xfrm>
              <a:prstGeom prst="rect">
                <a:avLst/>
              </a:prstGeom>
              <a:noFill/>
              <a:ln w="9525">
                <a:noFill/>
                <a:miter lim="800000"/>
                <a:headEnd/>
                <a:tailEnd/>
              </a:ln>
            </p:spPr>
            <p:txBody>
              <a:bodyPr lIns="36000" tIns="36000" rIns="72000" bIns="72000" anchor="ctr"/>
              <a:lstStyle/>
              <a:p>
                <a:pPr algn="ctr"/>
                <a:r>
                  <a:rPr lang="zh-CN" altLang="en-US">
                    <a:solidFill>
                      <a:srgbClr val="FFFFFF"/>
                    </a:solidFill>
                    <a:ea typeface="微软雅黑" pitchFamily="34" charset="-122"/>
                    <a:cs typeface="Arial" pitchFamily="34" charset="0"/>
                  </a:rPr>
                  <a:t>元数据管理</a:t>
                </a:r>
              </a:p>
            </p:txBody>
          </p:sp>
        </p:grpSp>
        <p:sp>
          <p:nvSpPr>
            <p:cNvPr id="187483" name="TextBox 26"/>
            <p:cNvSpPr txBox="1">
              <a:spLocks noChangeArrowheads="1"/>
            </p:cNvSpPr>
            <p:nvPr/>
          </p:nvSpPr>
          <p:spPr bwMode="auto">
            <a:xfrm>
              <a:off x="2971470" y="4739590"/>
              <a:ext cx="1523535" cy="461660"/>
            </a:xfrm>
            <a:prstGeom prst="rect">
              <a:avLst/>
            </a:prstGeom>
            <a:noFill/>
            <a:ln w="9525">
              <a:noFill/>
              <a:miter lim="800000"/>
              <a:headEnd/>
              <a:tailEnd/>
            </a:ln>
          </p:spPr>
          <p:txBody>
            <a:bodyPr wrap="none">
              <a:spAutoFit/>
            </a:bodyPr>
            <a:lstStyle/>
            <a:p>
              <a:pPr>
                <a:defRPr/>
              </a:pPr>
              <a:r>
                <a:rPr lang="zh-CN" altLang="en-US" sz="2400" b="1">
                  <a:effectLst>
                    <a:outerShdw blurRad="38100" dist="38100" dir="2700000" algn="tl">
                      <a:srgbClr val="C0C0C0"/>
                    </a:outerShdw>
                  </a:effectLst>
                  <a:ea typeface="微软雅黑" pitchFamily="34" charset="-122"/>
                  <a:cs typeface="Arial" pitchFamily="34" charset="0"/>
                </a:rPr>
                <a:t>应用集成平台</a:t>
              </a:r>
            </a:p>
          </p:txBody>
        </p:sp>
      </p:grpSp>
      <p:sp>
        <p:nvSpPr>
          <p:cNvPr id="30" name="Line 25"/>
          <p:cNvSpPr>
            <a:spLocks noChangeShapeType="1"/>
          </p:cNvSpPr>
          <p:nvPr/>
        </p:nvSpPr>
        <p:spPr bwMode="auto">
          <a:xfrm rot="300000">
            <a:off x="1278225" y="1361986"/>
            <a:ext cx="1348587" cy="914400"/>
          </a:xfrm>
          <a:prstGeom prst="line">
            <a:avLst/>
          </a:prstGeom>
          <a:noFill/>
          <a:ln w="25400">
            <a:solidFill>
              <a:schemeClr val="bg1"/>
            </a:solidFill>
            <a:round/>
            <a:headEnd/>
            <a:tailEnd type="arrow" w="med" len="med"/>
          </a:ln>
          <a:effectLst>
            <a:outerShdw blurRad="50800" dist="38100" dir="2700000" algn="tl" rotWithShape="0">
              <a:prstClr val="black">
                <a:alpha val="40000"/>
              </a:prstClr>
            </a:outerShdw>
          </a:effectLst>
        </p:spPr>
        <p:txBody>
          <a:bodyPr/>
          <a:lstStyle/>
          <a:p>
            <a:pPr>
              <a:defRPr/>
            </a:pPr>
            <a:endParaRPr lang="zh-CN" altLang="en-US" sz="1800">
              <a:ea typeface="宋体" pitchFamily="2" charset="-122"/>
            </a:endParaRPr>
          </a:p>
        </p:txBody>
      </p:sp>
      <p:pic>
        <p:nvPicPr>
          <p:cNvPr id="31" name="Line 26"/>
          <p:cNvPicPr>
            <a:picLocks noChangeArrowheads="1"/>
          </p:cNvPicPr>
          <p:nvPr/>
        </p:nvPicPr>
        <p:blipFill>
          <a:blip r:embed="rId31"/>
          <a:srcRect/>
          <a:stretch>
            <a:fillRect/>
          </a:stretch>
        </p:blipFill>
        <p:spPr bwMode="auto">
          <a:xfrm>
            <a:off x="2982526" y="2619286"/>
            <a:ext cx="1170729" cy="554038"/>
          </a:xfrm>
          <a:prstGeom prst="rect">
            <a:avLst/>
          </a:prstGeom>
          <a:noFill/>
          <a:ln w="9525">
            <a:noFill/>
            <a:miter lim="800000"/>
            <a:headEnd/>
            <a:tailEnd/>
          </a:ln>
        </p:spPr>
      </p:pic>
      <p:cxnSp>
        <p:nvCxnSpPr>
          <p:cNvPr id="48" name="直接连接符 47"/>
          <p:cNvCxnSpPr/>
          <p:nvPr/>
        </p:nvCxnSpPr>
        <p:spPr>
          <a:xfrm rot="5400000">
            <a:off x="6617745" y="2532219"/>
            <a:ext cx="2425700" cy="5863"/>
          </a:xfrm>
          <a:prstGeom prst="line">
            <a:avLst/>
          </a:prstGeom>
          <a:ln w="25400">
            <a:solidFill>
              <a:schemeClr val="bg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16200000" flipH="1">
            <a:off x="7511251" y="4223800"/>
            <a:ext cx="1709738" cy="901012"/>
          </a:xfrm>
          <a:prstGeom prst="line">
            <a:avLst/>
          </a:prstGeom>
          <a:ln w="25400">
            <a:solidFill>
              <a:schemeClr val="bg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7915613" y="3247937"/>
            <a:ext cx="703611" cy="500063"/>
          </a:xfrm>
          <a:prstGeom prst="line">
            <a:avLst/>
          </a:prstGeom>
          <a:ln w="25400">
            <a:solidFill>
              <a:schemeClr val="bg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5400000">
            <a:off x="6428470" y="4104582"/>
            <a:ext cx="1684338" cy="1114049"/>
          </a:xfrm>
          <a:prstGeom prst="line">
            <a:avLst/>
          </a:prstGeom>
          <a:ln w="25400">
            <a:solidFill>
              <a:schemeClr val="bg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10800000" flipV="1">
            <a:off x="4632102" y="2533563"/>
            <a:ext cx="3811221" cy="2970213"/>
          </a:xfrm>
          <a:prstGeom prst="line">
            <a:avLst/>
          </a:prstGeom>
          <a:ln w="25400">
            <a:solidFill>
              <a:schemeClr val="bg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rot="16200000" flipH="1">
            <a:off x="2576330" y="3448005"/>
            <a:ext cx="3613150" cy="498389"/>
          </a:xfrm>
          <a:prstGeom prst="line">
            <a:avLst/>
          </a:prstGeom>
          <a:ln w="25400">
            <a:solidFill>
              <a:schemeClr val="bg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0800000" flipV="1">
            <a:off x="8795129" y="1322299"/>
            <a:ext cx="1215681" cy="925512"/>
          </a:xfrm>
          <a:prstGeom prst="line">
            <a:avLst/>
          </a:prstGeom>
          <a:ln w="25400">
            <a:solidFill>
              <a:schemeClr val="bg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rot="5400000">
            <a:off x="1449342" y="2964508"/>
            <a:ext cx="3670300" cy="1522533"/>
          </a:xfrm>
          <a:prstGeom prst="line">
            <a:avLst/>
          </a:prstGeom>
          <a:ln w="25400">
            <a:solidFill>
              <a:schemeClr val="bg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rot="16200000" flipH="1">
            <a:off x="3514895" y="1288324"/>
            <a:ext cx="496887" cy="564841"/>
          </a:xfrm>
          <a:prstGeom prst="line">
            <a:avLst/>
          </a:prstGeom>
          <a:ln w="25400">
            <a:solidFill>
              <a:schemeClr val="bg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rot="5400000">
            <a:off x="6225290" y="3021887"/>
            <a:ext cx="2970213" cy="1993563"/>
          </a:xfrm>
          <a:prstGeom prst="line">
            <a:avLst/>
          </a:prstGeom>
          <a:ln w="25400">
            <a:solidFill>
              <a:schemeClr val="bg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9" name="矩形 68"/>
          <p:cNvGrpSpPr>
            <a:grpSpLocks/>
          </p:cNvGrpSpPr>
          <p:nvPr/>
        </p:nvGrpSpPr>
        <p:grpSpPr bwMode="auto">
          <a:xfrm>
            <a:off x="486665" y="923836"/>
            <a:ext cx="1837204" cy="469900"/>
            <a:chOff x="230" y="426"/>
            <a:chExt cx="868" cy="296"/>
          </a:xfrm>
        </p:grpSpPr>
        <p:pic>
          <p:nvPicPr>
            <p:cNvPr id="187445" name="矩形 68"/>
            <p:cNvPicPr>
              <a:picLocks noChangeArrowheads="1"/>
            </p:cNvPicPr>
            <p:nvPr/>
          </p:nvPicPr>
          <p:blipFill>
            <a:blip r:embed="rId32"/>
            <a:srcRect/>
            <a:stretch>
              <a:fillRect/>
            </a:stretch>
          </p:blipFill>
          <p:spPr bwMode="auto">
            <a:xfrm>
              <a:off x="230" y="426"/>
              <a:ext cx="868" cy="296"/>
            </a:xfrm>
            <a:prstGeom prst="rect">
              <a:avLst/>
            </a:prstGeom>
            <a:noFill/>
            <a:ln w="9525">
              <a:noFill/>
              <a:miter lim="800000"/>
              <a:headEnd/>
              <a:tailEnd/>
            </a:ln>
          </p:spPr>
        </p:pic>
        <p:sp>
          <p:nvSpPr>
            <p:cNvPr id="187446" name="Text Box 106"/>
            <p:cNvSpPr txBox="1">
              <a:spLocks noChangeArrowheads="1"/>
            </p:cNvSpPr>
            <p:nvPr/>
          </p:nvSpPr>
          <p:spPr bwMode="auto">
            <a:xfrm>
              <a:off x="270" y="450"/>
              <a:ext cx="794" cy="227"/>
            </a:xfrm>
            <a:prstGeom prst="rect">
              <a:avLst/>
            </a:prstGeom>
            <a:noFill/>
            <a:ln w="9525">
              <a:noFill/>
              <a:miter lim="800000"/>
              <a:headEnd/>
              <a:tailEnd/>
            </a:ln>
          </p:spPr>
          <p:txBody>
            <a:bodyPr wrap="none" anchor="ctr"/>
            <a:lstStyle/>
            <a:p>
              <a:pPr marL="533400" indent="-533400" algn="ctr"/>
              <a:r>
                <a:rPr lang="zh-CN" altLang="en-US">
                  <a:latin typeface="微软雅黑" pitchFamily="34" charset="-122"/>
                  <a:ea typeface="微软雅黑" pitchFamily="34" charset="-122"/>
                </a:rPr>
                <a:t>人的集成</a:t>
              </a:r>
            </a:p>
          </p:txBody>
        </p:sp>
      </p:grpSp>
      <p:grpSp>
        <p:nvGrpSpPr>
          <p:cNvPr id="40" name="矩形 69"/>
          <p:cNvGrpSpPr>
            <a:grpSpLocks/>
          </p:cNvGrpSpPr>
          <p:nvPr/>
        </p:nvGrpSpPr>
        <p:grpSpPr bwMode="auto">
          <a:xfrm>
            <a:off x="7557947" y="923836"/>
            <a:ext cx="1837204" cy="469900"/>
            <a:chOff x="3571" y="426"/>
            <a:chExt cx="868" cy="296"/>
          </a:xfrm>
        </p:grpSpPr>
        <p:pic>
          <p:nvPicPr>
            <p:cNvPr id="187443" name="矩形 69"/>
            <p:cNvPicPr>
              <a:picLocks noChangeArrowheads="1"/>
            </p:cNvPicPr>
            <p:nvPr/>
          </p:nvPicPr>
          <p:blipFill>
            <a:blip r:embed="rId33"/>
            <a:srcRect/>
            <a:stretch>
              <a:fillRect/>
            </a:stretch>
          </p:blipFill>
          <p:spPr bwMode="auto">
            <a:xfrm>
              <a:off x="3571" y="426"/>
              <a:ext cx="868" cy="296"/>
            </a:xfrm>
            <a:prstGeom prst="rect">
              <a:avLst/>
            </a:prstGeom>
            <a:noFill/>
            <a:ln w="9525">
              <a:noFill/>
              <a:miter lim="800000"/>
              <a:headEnd/>
              <a:tailEnd/>
            </a:ln>
          </p:spPr>
        </p:pic>
        <p:sp>
          <p:nvSpPr>
            <p:cNvPr id="187444" name="Text Box 109"/>
            <p:cNvSpPr txBox="1">
              <a:spLocks noChangeArrowheads="1"/>
            </p:cNvSpPr>
            <p:nvPr/>
          </p:nvSpPr>
          <p:spPr bwMode="auto">
            <a:xfrm>
              <a:off x="3611" y="450"/>
              <a:ext cx="794" cy="227"/>
            </a:xfrm>
            <a:prstGeom prst="rect">
              <a:avLst/>
            </a:prstGeom>
            <a:noFill/>
            <a:ln w="9525">
              <a:noFill/>
              <a:miter lim="800000"/>
              <a:headEnd/>
              <a:tailEnd/>
            </a:ln>
          </p:spPr>
          <p:txBody>
            <a:bodyPr wrap="none" anchor="ctr"/>
            <a:lstStyle/>
            <a:p>
              <a:pPr marL="533400" indent="-533400" algn="ctr"/>
              <a:r>
                <a:rPr lang="zh-CN" altLang="en-US">
                  <a:latin typeface="微软雅黑" pitchFamily="34" charset="-122"/>
                  <a:ea typeface="微软雅黑" pitchFamily="34" charset="-122"/>
                </a:rPr>
                <a:t>业务集成</a:t>
              </a:r>
            </a:p>
          </p:txBody>
        </p:sp>
      </p:grpSp>
      <p:grpSp>
        <p:nvGrpSpPr>
          <p:cNvPr id="41" name="矩形 70"/>
          <p:cNvGrpSpPr>
            <a:grpSpLocks/>
          </p:cNvGrpSpPr>
          <p:nvPr/>
        </p:nvGrpSpPr>
        <p:grpSpPr bwMode="auto">
          <a:xfrm>
            <a:off x="9916995" y="923836"/>
            <a:ext cx="1837204" cy="469900"/>
            <a:chOff x="4685" y="426"/>
            <a:chExt cx="868" cy="296"/>
          </a:xfrm>
        </p:grpSpPr>
        <p:pic>
          <p:nvPicPr>
            <p:cNvPr id="187441" name="矩形 70"/>
            <p:cNvPicPr>
              <a:picLocks noChangeArrowheads="1"/>
            </p:cNvPicPr>
            <p:nvPr/>
          </p:nvPicPr>
          <p:blipFill>
            <a:blip r:embed="rId34"/>
            <a:srcRect/>
            <a:stretch>
              <a:fillRect/>
            </a:stretch>
          </p:blipFill>
          <p:spPr bwMode="auto">
            <a:xfrm>
              <a:off x="4685" y="426"/>
              <a:ext cx="868" cy="296"/>
            </a:xfrm>
            <a:prstGeom prst="rect">
              <a:avLst/>
            </a:prstGeom>
            <a:noFill/>
            <a:ln w="9525">
              <a:noFill/>
              <a:miter lim="800000"/>
              <a:headEnd/>
              <a:tailEnd/>
            </a:ln>
          </p:spPr>
        </p:pic>
        <p:sp>
          <p:nvSpPr>
            <p:cNvPr id="187442" name="Text Box 112"/>
            <p:cNvSpPr txBox="1">
              <a:spLocks noChangeArrowheads="1"/>
            </p:cNvSpPr>
            <p:nvPr/>
          </p:nvSpPr>
          <p:spPr bwMode="auto">
            <a:xfrm>
              <a:off x="4725" y="450"/>
              <a:ext cx="794" cy="227"/>
            </a:xfrm>
            <a:prstGeom prst="rect">
              <a:avLst/>
            </a:prstGeom>
            <a:noFill/>
            <a:ln w="9525">
              <a:noFill/>
              <a:miter lim="800000"/>
              <a:headEnd/>
              <a:tailEnd/>
            </a:ln>
          </p:spPr>
          <p:txBody>
            <a:bodyPr wrap="none" anchor="ctr"/>
            <a:lstStyle/>
            <a:p>
              <a:pPr marL="533400" indent="-533400" algn="ctr"/>
              <a:r>
                <a:rPr lang="zh-CN" altLang="en-US">
                  <a:latin typeface="微软雅黑" pitchFamily="34" charset="-122"/>
                  <a:ea typeface="微软雅黑" pitchFamily="34" charset="-122"/>
                </a:rPr>
                <a:t>消息集成</a:t>
              </a:r>
            </a:p>
          </p:txBody>
        </p:sp>
      </p:grpSp>
      <p:grpSp>
        <p:nvGrpSpPr>
          <p:cNvPr id="42" name="矩形 71"/>
          <p:cNvGrpSpPr>
            <a:grpSpLocks/>
          </p:cNvGrpSpPr>
          <p:nvPr/>
        </p:nvGrpSpPr>
        <p:grpSpPr bwMode="auto">
          <a:xfrm>
            <a:off x="2845713" y="923836"/>
            <a:ext cx="1837204" cy="469900"/>
            <a:chOff x="1344" y="426"/>
            <a:chExt cx="868" cy="296"/>
          </a:xfrm>
        </p:grpSpPr>
        <p:pic>
          <p:nvPicPr>
            <p:cNvPr id="187439" name="矩形 71"/>
            <p:cNvPicPr>
              <a:picLocks noChangeArrowheads="1"/>
            </p:cNvPicPr>
            <p:nvPr/>
          </p:nvPicPr>
          <p:blipFill>
            <a:blip r:embed="rId35"/>
            <a:srcRect/>
            <a:stretch>
              <a:fillRect/>
            </a:stretch>
          </p:blipFill>
          <p:spPr bwMode="auto">
            <a:xfrm>
              <a:off x="1344" y="426"/>
              <a:ext cx="868" cy="296"/>
            </a:xfrm>
            <a:prstGeom prst="rect">
              <a:avLst/>
            </a:prstGeom>
            <a:noFill/>
            <a:ln w="9525">
              <a:noFill/>
              <a:miter lim="800000"/>
              <a:headEnd/>
              <a:tailEnd/>
            </a:ln>
          </p:spPr>
        </p:pic>
        <p:sp>
          <p:nvSpPr>
            <p:cNvPr id="187440" name="Text Box 115"/>
            <p:cNvSpPr txBox="1">
              <a:spLocks noChangeArrowheads="1"/>
            </p:cNvSpPr>
            <p:nvPr/>
          </p:nvSpPr>
          <p:spPr bwMode="auto">
            <a:xfrm>
              <a:off x="1384" y="450"/>
              <a:ext cx="793" cy="227"/>
            </a:xfrm>
            <a:prstGeom prst="rect">
              <a:avLst/>
            </a:prstGeom>
            <a:noFill/>
            <a:ln w="9525">
              <a:noFill/>
              <a:miter lim="800000"/>
              <a:headEnd/>
              <a:tailEnd/>
            </a:ln>
          </p:spPr>
          <p:txBody>
            <a:bodyPr wrap="none" anchor="ctr"/>
            <a:lstStyle/>
            <a:p>
              <a:pPr marL="533400" indent="-533400" algn="ctr"/>
              <a:r>
                <a:rPr lang="zh-CN" altLang="en-US">
                  <a:latin typeface="微软雅黑" pitchFamily="34" charset="-122"/>
                  <a:ea typeface="微软雅黑" pitchFamily="34" charset="-122"/>
                </a:rPr>
                <a:t>界面集成</a:t>
              </a:r>
            </a:p>
          </p:txBody>
        </p:sp>
      </p:grpSp>
      <p:grpSp>
        <p:nvGrpSpPr>
          <p:cNvPr id="43" name="矩形 72"/>
          <p:cNvGrpSpPr>
            <a:grpSpLocks/>
          </p:cNvGrpSpPr>
          <p:nvPr/>
        </p:nvGrpSpPr>
        <p:grpSpPr bwMode="auto">
          <a:xfrm>
            <a:off x="5327893" y="868274"/>
            <a:ext cx="1835251" cy="469900"/>
            <a:chOff x="2458" y="426"/>
            <a:chExt cx="867" cy="296"/>
          </a:xfrm>
        </p:grpSpPr>
        <p:pic>
          <p:nvPicPr>
            <p:cNvPr id="187437" name="矩形 72"/>
            <p:cNvPicPr>
              <a:picLocks noChangeArrowheads="1"/>
            </p:cNvPicPr>
            <p:nvPr/>
          </p:nvPicPr>
          <p:blipFill>
            <a:blip r:embed="rId36"/>
            <a:srcRect/>
            <a:stretch>
              <a:fillRect/>
            </a:stretch>
          </p:blipFill>
          <p:spPr bwMode="auto">
            <a:xfrm>
              <a:off x="2458" y="426"/>
              <a:ext cx="867" cy="296"/>
            </a:xfrm>
            <a:prstGeom prst="rect">
              <a:avLst/>
            </a:prstGeom>
            <a:noFill/>
            <a:ln w="9525">
              <a:noFill/>
              <a:miter lim="800000"/>
              <a:headEnd/>
              <a:tailEnd/>
            </a:ln>
          </p:spPr>
        </p:pic>
        <p:sp>
          <p:nvSpPr>
            <p:cNvPr id="187438" name="Text Box 118"/>
            <p:cNvSpPr txBox="1">
              <a:spLocks noChangeArrowheads="1"/>
            </p:cNvSpPr>
            <p:nvPr/>
          </p:nvSpPr>
          <p:spPr bwMode="auto">
            <a:xfrm>
              <a:off x="2497" y="450"/>
              <a:ext cx="794" cy="227"/>
            </a:xfrm>
            <a:prstGeom prst="rect">
              <a:avLst/>
            </a:prstGeom>
            <a:noFill/>
            <a:ln w="9525">
              <a:noFill/>
              <a:miter lim="800000"/>
              <a:headEnd/>
              <a:tailEnd/>
            </a:ln>
          </p:spPr>
          <p:txBody>
            <a:bodyPr wrap="none" anchor="ctr"/>
            <a:lstStyle/>
            <a:p>
              <a:pPr marL="533400" indent="-533400" algn="ctr"/>
              <a:r>
                <a:rPr lang="zh-CN" altLang="en-US">
                  <a:latin typeface="微软雅黑" pitchFamily="34" charset="-122"/>
                  <a:ea typeface="微软雅黑" pitchFamily="34" charset="-122"/>
                </a:rPr>
                <a:t>流程集成</a:t>
              </a:r>
            </a:p>
          </p:txBody>
        </p:sp>
      </p:grpSp>
      <p:sp>
        <p:nvSpPr>
          <p:cNvPr id="77" name="Line 26"/>
          <p:cNvSpPr>
            <a:spLocks noChangeShapeType="1"/>
          </p:cNvSpPr>
          <p:nvPr/>
        </p:nvSpPr>
        <p:spPr bwMode="auto">
          <a:xfrm>
            <a:off x="3048979" y="2676438"/>
            <a:ext cx="856059" cy="1571625"/>
          </a:xfrm>
          <a:prstGeom prst="line">
            <a:avLst/>
          </a:prstGeom>
          <a:noFill/>
          <a:ln w="25400">
            <a:solidFill>
              <a:schemeClr val="bg1"/>
            </a:solidFill>
            <a:round/>
            <a:headEnd/>
            <a:tailEnd type="arrow" w="med" len="med"/>
          </a:ln>
          <a:effectLst>
            <a:outerShdw blurRad="50800" dist="38100" dir="2700000" algn="tl" rotWithShape="0">
              <a:prstClr val="black">
                <a:alpha val="40000"/>
              </a:prstClr>
            </a:outerShdw>
          </a:effectLst>
        </p:spPr>
        <p:txBody>
          <a:bodyPr/>
          <a:lstStyle/>
          <a:p>
            <a:pPr>
              <a:defRPr/>
            </a:pPr>
            <a:endParaRPr lang="zh-CN" altLang="en-US" sz="1800">
              <a:ea typeface="宋体" pitchFamily="2" charset="-122"/>
            </a:endParaRPr>
          </a:p>
        </p:txBody>
      </p:sp>
      <p:cxnSp>
        <p:nvCxnSpPr>
          <p:cNvPr id="109" name="直接连接符 108"/>
          <p:cNvCxnSpPr/>
          <p:nvPr/>
        </p:nvCxnSpPr>
        <p:spPr>
          <a:xfrm rot="5400000">
            <a:off x="4828001" y="1419569"/>
            <a:ext cx="925512" cy="730973"/>
          </a:xfrm>
          <a:prstGeom prst="line">
            <a:avLst/>
          </a:prstGeom>
          <a:ln w="25400">
            <a:solidFill>
              <a:schemeClr val="bg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rot="16200000" flipH="1">
            <a:off x="4735732" y="2508792"/>
            <a:ext cx="642937" cy="263855"/>
          </a:xfrm>
          <a:prstGeom prst="line">
            <a:avLst/>
          </a:prstGeom>
          <a:ln w="25400">
            <a:solidFill>
              <a:schemeClr val="bg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rot="10800000">
            <a:off x="3885492" y="2319251"/>
            <a:ext cx="961600" cy="1587"/>
          </a:xfrm>
          <a:prstGeom prst="line">
            <a:avLst/>
          </a:prstGeom>
          <a:ln w="25400">
            <a:solidFill>
              <a:schemeClr val="bg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rot="5400000">
            <a:off x="3658418" y="2426223"/>
            <a:ext cx="1214438" cy="1143367"/>
          </a:xfrm>
          <a:prstGeom prst="line">
            <a:avLst/>
          </a:prstGeom>
          <a:ln w="25400">
            <a:solidFill>
              <a:schemeClr val="bg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rot="5400000">
            <a:off x="2122433" y="4077356"/>
            <a:ext cx="1884363" cy="1082777"/>
          </a:xfrm>
          <a:prstGeom prst="line">
            <a:avLst/>
          </a:prstGeom>
          <a:ln w="25400">
            <a:solidFill>
              <a:schemeClr val="bg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rot="16200000" flipH="1">
            <a:off x="3249420" y="4121095"/>
            <a:ext cx="1827213" cy="938147"/>
          </a:xfrm>
          <a:prstGeom prst="line">
            <a:avLst/>
          </a:prstGeom>
          <a:ln w="25400">
            <a:solidFill>
              <a:schemeClr val="bg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4" name="矩形 133"/>
          <p:cNvGrpSpPr>
            <a:grpSpLocks/>
          </p:cNvGrpSpPr>
          <p:nvPr/>
        </p:nvGrpSpPr>
        <p:grpSpPr bwMode="auto">
          <a:xfrm>
            <a:off x="813061" y="2570074"/>
            <a:ext cx="1925156" cy="609600"/>
            <a:chOff x="384" y="1463"/>
            <a:chExt cx="910" cy="384"/>
          </a:xfrm>
        </p:grpSpPr>
        <p:pic>
          <p:nvPicPr>
            <p:cNvPr id="187435" name="矩形 133"/>
            <p:cNvPicPr>
              <a:picLocks noChangeArrowheads="1"/>
            </p:cNvPicPr>
            <p:nvPr/>
          </p:nvPicPr>
          <p:blipFill>
            <a:blip r:embed="rId37"/>
            <a:srcRect/>
            <a:stretch>
              <a:fillRect/>
            </a:stretch>
          </p:blipFill>
          <p:spPr bwMode="auto">
            <a:xfrm>
              <a:off x="384" y="1463"/>
              <a:ext cx="910" cy="384"/>
            </a:xfrm>
            <a:prstGeom prst="rect">
              <a:avLst/>
            </a:prstGeom>
            <a:noFill/>
            <a:ln w="9525">
              <a:noFill/>
              <a:miter lim="800000"/>
              <a:headEnd/>
              <a:tailEnd/>
            </a:ln>
          </p:spPr>
        </p:pic>
        <p:sp>
          <p:nvSpPr>
            <p:cNvPr id="187436" name="Text Box 128"/>
            <p:cNvSpPr txBox="1">
              <a:spLocks noChangeArrowheads="1"/>
            </p:cNvSpPr>
            <p:nvPr/>
          </p:nvSpPr>
          <p:spPr bwMode="auto">
            <a:xfrm>
              <a:off x="445" y="1485"/>
              <a:ext cx="794" cy="315"/>
            </a:xfrm>
            <a:prstGeom prst="rect">
              <a:avLst/>
            </a:prstGeom>
            <a:noFill/>
            <a:ln w="9525">
              <a:noFill/>
              <a:miter lim="800000"/>
              <a:headEnd/>
              <a:tailEnd/>
            </a:ln>
          </p:spPr>
          <p:txBody>
            <a:bodyPr wrap="none" anchor="ctr"/>
            <a:lstStyle/>
            <a:p>
              <a:pPr marL="533400" indent="-533400" algn="ctr"/>
              <a:r>
                <a:rPr lang="zh-CN" altLang="en-US" sz="2000">
                  <a:latin typeface="微软雅黑" pitchFamily="34" charset="-122"/>
                  <a:ea typeface="微软雅黑" pitchFamily="34" charset="-122"/>
                </a:rPr>
                <a:t>人的集成</a:t>
              </a:r>
            </a:p>
          </p:txBody>
        </p:sp>
      </p:grpSp>
      <p:grpSp>
        <p:nvGrpSpPr>
          <p:cNvPr id="45" name="矩形 134"/>
          <p:cNvGrpSpPr>
            <a:grpSpLocks/>
          </p:cNvGrpSpPr>
          <p:nvPr/>
        </p:nvGrpSpPr>
        <p:grpSpPr bwMode="auto">
          <a:xfrm>
            <a:off x="7346865" y="2570074"/>
            <a:ext cx="1919292" cy="609600"/>
            <a:chOff x="3471" y="1463"/>
            <a:chExt cx="907" cy="384"/>
          </a:xfrm>
        </p:grpSpPr>
        <p:pic>
          <p:nvPicPr>
            <p:cNvPr id="187433" name="矩形 134"/>
            <p:cNvPicPr>
              <a:picLocks noChangeArrowheads="1"/>
            </p:cNvPicPr>
            <p:nvPr/>
          </p:nvPicPr>
          <p:blipFill>
            <a:blip r:embed="rId38"/>
            <a:srcRect/>
            <a:stretch>
              <a:fillRect/>
            </a:stretch>
          </p:blipFill>
          <p:spPr bwMode="auto">
            <a:xfrm>
              <a:off x="3471" y="1463"/>
              <a:ext cx="907" cy="384"/>
            </a:xfrm>
            <a:prstGeom prst="rect">
              <a:avLst/>
            </a:prstGeom>
            <a:noFill/>
            <a:ln w="9525">
              <a:noFill/>
              <a:miter lim="800000"/>
              <a:headEnd/>
              <a:tailEnd/>
            </a:ln>
          </p:spPr>
        </p:pic>
        <p:sp>
          <p:nvSpPr>
            <p:cNvPr id="187434" name="Text Box 131"/>
            <p:cNvSpPr txBox="1">
              <a:spLocks noChangeArrowheads="1"/>
            </p:cNvSpPr>
            <p:nvPr/>
          </p:nvSpPr>
          <p:spPr bwMode="auto">
            <a:xfrm>
              <a:off x="3532" y="1485"/>
              <a:ext cx="794" cy="315"/>
            </a:xfrm>
            <a:prstGeom prst="rect">
              <a:avLst/>
            </a:prstGeom>
            <a:noFill/>
            <a:ln w="9525">
              <a:noFill/>
              <a:miter lim="800000"/>
              <a:headEnd/>
              <a:tailEnd/>
            </a:ln>
          </p:spPr>
          <p:txBody>
            <a:bodyPr wrap="none" anchor="ctr"/>
            <a:lstStyle/>
            <a:p>
              <a:pPr marL="533400" indent="-533400" algn="ctr"/>
              <a:r>
                <a:rPr lang="zh-CN" altLang="en-US" sz="2000" dirty="0">
                  <a:latin typeface="微软雅黑" pitchFamily="34" charset="-122"/>
                  <a:ea typeface="微软雅黑" pitchFamily="34" charset="-122"/>
                </a:rPr>
                <a:t>业务集成</a:t>
              </a:r>
            </a:p>
          </p:txBody>
        </p:sp>
      </p:grpSp>
      <p:grpSp>
        <p:nvGrpSpPr>
          <p:cNvPr id="46" name="矩形 135"/>
          <p:cNvGrpSpPr>
            <a:grpSpLocks/>
          </p:cNvGrpSpPr>
          <p:nvPr/>
        </p:nvGrpSpPr>
        <p:grpSpPr bwMode="auto">
          <a:xfrm>
            <a:off x="9524146" y="2570074"/>
            <a:ext cx="1921245" cy="609600"/>
            <a:chOff x="4500" y="1463"/>
            <a:chExt cx="907" cy="384"/>
          </a:xfrm>
        </p:grpSpPr>
        <p:pic>
          <p:nvPicPr>
            <p:cNvPr id="187431" name="矩形 135"/>
            <p:cNvPicPr>
              <a:picLocks noChangeArrowheads="1"/>
            </p:cNvPicPr>
            <p:nvPr/>
          </p:nvPicPr>
          <p:blipFill>
            <a:blip r:embed="rId38"/>
            <a:srcRect/>
            <a:stretch>
              <a:fillRect/>
            </a:stretch>
          </p:blipFill>
          <p:spPr bwMode="auto">
            <a:xfrm>
              <a:off x="4500" y="1463"/>
              <a:ext cx="907" cy="384"/>
            </a:xfrm>
            <a:prstGeom prst="rect">
              <a:avLst/>
            </a:prstGeom>
            <a:noFill/>
            <a:ln w="9525">
              <a:noFill/>
              <a:miter lim="800000"/>
              <a:headEnd/>
              <a:tailEnd/>
            </a:ln>
          </p:spPr>
        </p:pic>
        <p:sp>
          <p:nvSpPr>
            <p:cNvPr id="187432" name="Text Box 134"/>
            <p:cNvSpPr txBox="1">
              <a:spLocks noChangeArrowheads="1"/>
            </p:cNvSpPr>
            <p:nvPr/>
          </p:nvSpPr>
          <p:spPr bwMode="auto">
            <a:xfrm>
              <a:off x="4561" y="1485"/>
              <a:ext cx="794" cy="315"/>
            </a:xfrm>
            <a:prstGeom prst="rect">
              <a:avLst/>
            </a:prstGeom>
            <a:noFill/>
            <a:ln w="9525">
              <a:noFill/>
              <a:miter lim="800000"/>
              <a:headEnd/>
              <a:tailEnd/>
            </a:ln>
          </p:spPr>
          <p:txBody>
            <a:bodyPr wrap="none" anchor="ctr"/>
            <a:lstStyle/>
            <a:p>
              <a:pPr marL="533400" indent="-533400" algn="ctr"/>
              <a:r>
                <a:rPr lang="zh-CN" altLang="en-US" sz="2000">
                  <a:latin typeface="微软雅黑" pitchFamily="34" charset="-122"/>
                  <a:ea typeface="微软雅黑" pitchFamily="34" charset="-122"/>
                </a:rPr>
                <a:t>消息集成</a:t>
              </a:r>
            </a:p>
          </p:txBody>
        </p:sp>
      </p:grpSp>
      <p:grpSp>
        <p:nvGrpSpPr>
          <p:cNvPr id="47" name="矩形 136"/>
          <p:cNvGrpSpPr>
            <a:grpSpLocks/>
          </p:cNvGrpSpPr>
          <p:nvPr/>
        </p:nvGrpSpPr>
        <p:grpSpPr bwMode="auto">
          <a:xfrm>
            <a:off x="2990344" y="2570074"/>
            <a:ext cx="1927109" cy="609600"/>
            <a:chOff x="1413" y="1463"/>
            <a:chExt cx="910" cy="384"/>
          </a:xfrm>
        </p:grpSpPr>
        <p:pic>
          <p:nvPicPr>
            <p:cNvPr id="187429" name="矩形 136"/>
            <p:cNvPicPr>
              <a:picLocks noChangeArrowheads="1"/>
            </p:cNvPicPr>
            <p:nvPr/>
          </p:nvPicPr>
          <p:blipFill>
            <a:blip r:embed="rId37"/>
            <a:srcRect/>
            <a:stretch>
              <a:fillRect/>
            </a:stretch>
          </p:blipFill>
          <p:spPr bwMode="auto">
            <a:xfrm>
              <a:off x="1413" y="1463"/>
              <a:ext cx="910" cy="384"/>
            </a:xfrm>
            <a:prstGeom prst="rect">
              <a:avLst/>
            </a:prstGeom>
            <a:noFill/>
            <a:ln w="9525">
              <a:noFill/>
              <a:miter lim="800000"/>
              <a:headEnd/>
              <a:tailEnd/>
            </a:ln>
          </p:spPr>
        </p:pic>
        <p:sp>
          <p:nvSpPr>
            <p:cNvPr id="187430" name="Text Box 137"/>
            <p:cNvSpPr txBox="1">
              <a:spLocks noChangeArrowheads="1"/>
            </p:cNvSpPr>
            <p:nvPr/>
          </p:nvSpPr>
          <p:spPr bwMode="auto">
            <a:xfrm>
              <a:off x="1474" y="1485"/>
              <a:ext cx="794" cy="315"/>
            </a:xfrm>
            <a:prstGeom prst="rect">
              <a:avLst/>
            </a:prstGeom>
            <a:noFill/>
            <a:ln w="9525">
              <a:noFill/>
              <a:miter lim="800000"/>
              <a:headEnd/>
              <a:tailEnd/>
            </a:ln>
          </p:spPr>
          <p:txBody>
            <a:bodyPr wrap="none" anchor="ctr"/>
            <a:lstStyle/>
            <a:p>
              <a:pPr marL="533400" indent="-533400" algn="ctr"/>
              <a:r>
                <a:rPr lang="zh-CN" altLang="en-US" sz="2000">
                  <a:latin typeface="微软雅黑" pitchFamily="34" charset="-122"/>
                  <a:ea typeface="微软雅黑" pitchFamily="34" charset="-122"/>
                </a:rPr>
                <a:t>界面集成</a:t>
              </a:r>
            </a:p>
          </p:txBody>
        </p:sp>
      </p:grpSp>
      <p:grpSp>
        <p:nvGrpSpPr>
          <p:cNvPr id="51" name="矩形 137"/>
          <p:cNvGrpSpPr>
            <a:grpSpLocks/>
          </p:cNvGrpSpPr>
          <p:nvPr/>
        </p:nvGrpSpPr>
        <p:grpSpPr bwMode="auto">
          <a:xfrm>
            <a:off x="5169581" y="2570074"/>
            <a:ext cx="1925155" cy="609600"/>
            <a:chOff x="2442" y="1463"/>
            <a:chExt cx="910" cy="384"/>
          </a:xfrm>
        </p:grpSpPr>
        <p:pic>
          <p:nvPicPr>
            <p:cNvPr id="187427" name="矩形 137"/>
            <p:cNvPicPr>
              <a:picLocks noChangeArrowheads="1"/>
            </p:cNvPicPr>
            <p:nvPr/>
          </p:nvPicPr>
          <p:blipFill>
            <a:blip r:embed="rId37"/>
            <a:srcRect/>
            <a:stretch>
              <a:fillRect/>
            </a:stretch>
          </p:blipFill>
          <p:spPr bwMode="auto">
            <a:xfrm>
              <a:off x="2442" y="1463"/>
              <a:ext cx="910" cy="384"/>
            </a:xfrm>
            <a:prstGeom prst="rect">
              <a:avLst/>
            </a:prstGeom>
            <a:noFill/>
            <a:ln w="9525">
              <a:noFill/>
              <a:miter lim="800000"/>
              <a:headEnd/>
              <a:tailEnd/>
            </a:ln>
          </p:spPr>
        </p:pic>
        <p:sp>
          <p:nvSpPr>
            <p:cNvPr id="187428" name="Text Box 140"/>
            <p:cNvSpPr txBox="1">
              <a:spLocks noChangeArrowheads="1"/>
            </p:cNvSpPr>
            <p:nvPr/>
          </p:nvSpPr>
          <p:spPr bwMode="auto">
            <a:xfrm>
              <a:off x="2503" y="1485"/>
              <a:ext cx="794" cy="315"/>
            </a:xfrm>
            <a:prstGeom prst="rect">
              <a:avLst/>
            </a:prstGeom>
            <a:noFill/>
            <a:ln w="9525">
              <a:noFill/>
              <a:miter lim="800000"/>
              <a:headEnd/>
              <a:tailEnd/>
            </a:ln>
          </p:spPr>
          <p:txBody>
            <a:bodyPr wrap="none" anchor="ctr"/>
            <a:lstStyle/>
            <a:p>
              <a:pPr marL="533400" indent="-533400" algn="ctr"/>
              <a:r>
                <a:rPr lang="zh-CN" altLang="en-US" sz="2000">
                  <a:latin typeface="微软雅黑" pitchFamily="34" charset="-122"/>
                  <a:ea typeface="微软雅黑" pitchFamily="34" charset="-122"/>
                </a:rPr>
                <a:t>流程集成</a:t>
              </a:r>
            </a:p>
          </p:txBody>
        </p:sp>
      </p:grpSp>
      <p:sp>
        <p:nvSpPr>
          <p:cNvPr id="187533" name="标题 1"/>
          <p:cNvSpPr>
            <a:spLocks/>
          </p:cNvSpPr>
          <p:nvPr/>
        </p:nvSpPr>
        <p:spPr bwMode="auto">
          <a:xfrm>
            <a:off x="76226" y="15875"/>
            <a:ext cx="11887103" cy="533400"/>
          </a:xfrm>
          <a:prstGeom prst="rect">
            <a:avLst/>
          </a:prstGeom>
          <a:noFill/>
          <a:ln w="9525" algn="ctr">
            <a:noFill/>
            <a:miter lim="800000"/>
            <a:headEnd/>
            <a:tailEnd/>
          </a:ln>
          <a:effectLst/>
        </p:spPr>
        <p:txBody>
          <a:bodyPr lIns="0" tIns="0" rIns="0" bIns="0" anchor="ctr"/>
          <a:lstStyle/>
          <a:p>
            <a:pPr eaLnBrk="0" hangingPunct="0">
              <a:defRPr/>
            </a:pPr>
            <a:r>
              <a:rPr lang="zh-CN" altLang="en-US" sz="3200" b="1" dirty="0">
                <a:solidFill>
                  <a:schemeClr val="bg1"/>
                </a:solidFill>
                <a:effectLst>
                  <a:outerShdw blurRad="38100" dist="38100" dir="2700000" algn="tl">
                    <a:srgbClr val="C0C0C0"/>
                  </a:outerShdw>
                </a:effectLst>
                <a:ea typeface="黑体" pitchFamily="2" charset="-122"/>
                <a:cs typeface="Angsana New"/>
              </a:rPr>
              <a:t>应用系统的统一集成平台</a:t>
            </a:r>
            <a:endParaRPr lang="en-US" altLang="zh-CN" sz="3200" b="1" dirty="0">
              <a:solidFill>
                <a:schemeClr val="bg1"/>
              </a:solidFill>
              <a:effectLst>
                <a:outerShdw blurRad="38100" dist="38100" dir="2700000" algn="tl">
                  <a:srgbClr val="C0C0C0"/>
                </a:outerShdw>
              </a:effectLst>
              <a:ea typeface="黑体" pitchFamily="2" charset="-122"/>
              <a:cs typeface="Angsana New"/>
            </a:endParaRPr>
          </a:p>
        </p:txBody>
      </p:sp>
    </p:spTree>
    <p:extLst>
      <p:ext uri="{BB962C8B-B14F-4D97-AF65-F5344CB8AC3E}">
        <p14:creationId xmlns:p14="http://schemas.microsoft.com/office/powerpoint/2010/main" val="42602063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500"/>
                                        <p:tgtEl>
                                          <p:spTgt spid="16"/>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lide(fromBottom)">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7" presetClass="entr" presetSubtype="0" fill="hold" nodeType="clickEffect">
                                  <p:stCondLst>
                                    <p:cond delay="0"/>
                                  </p:stCondLst>
                                  <p:iterate type="lt">
                                    <p:tmPct val="0"/>
                                  </p:iterate>
                                  <p:childTnLst>
                                    <p:set>
                                      <p:cBhvr>
                                        <p:cTn id="19" dur="1" fill="hold">
                                          <p:stCondLst>
                                            <p:cond delay="0"/>
                                          </p:stCondLst>
                                        </p:cTn>
                                        <p:tgtEl>
                                          <p:spTgt spid="46"/>
                                        </p:tgtEl>
                                        <p:attrNameLst>
                                          <p:attrName>style.visibility</p:attrName>
                                        </p:attrNameLst>
                                      </p:cBhvr>
                                      <p:to>
                                        <p:strVal val="visible"/>
                                      </p:to>
                                    </p:set>
                                    <p:animEffect transition="in" filter="fade">
                                      <p:cBhvr>
                                        <p:cTn id="20" dur="1000"/>
                                        <p:tgtEl>
                                          <p:spTgt spid="46"/>
                                        </p:tgtEl>
                                      </p:cBhvr>
                                    </p:animEffect>
                                    <p:anim calcmode="lin" valueType="num">
                                      <p:cBhvr>
                                        <p:cTn id="21" dur="1000" fill="hold"/>
                                        <p:tgtEl>
                                          <p:spTgt spid="46"/>
                                        </p:tgtEl>
                                        <p:attrNameLst>
                                          <p:attrName>ppt_x</p:attrName>
                                        </p:attrNameLst>
                                      </p:cBhvr>
                                      <p:tavLst>
                                        <p:tav tm="0">
                                          <p:val>
                                            <p:strVal val="#ppt_x"/>
                                          </p:val>
                                        </p:tav>
                                        <p:tav tm="100000">
                                          <p:val>
                                            <p:strVal val="#ppt_x"/>
                                          </p:val>
                                        </p:tav>
                                      </p:tavLst>
                                    </p:anim>
                                    <p:anim calcmode="lin" valueType="num">
                                      <p:cBhvr>
                                        <p:cTn id="22" dur="900" decel="100000" fill="hold"/>
                                        <p:tgtEl>
                                          <p:spTgt spid="46"/>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46"/>
                                        </p:tgtEl>
                                        <p:attrNameLst>
                                          <p:attrName>ppt_y</p:attrName>
                                        </p:attrNameLst>
                                      </p:cBhvr>
                                      <p:tavLst>
                                        <p:tav tm="0">
                                          <p:val>
                                            <p:strVal val="#ppt_y-.03"/>
                                          </p:val>
                                        </p:tav>
                                        <p:tav tm="100000">
                                          <p:val>
                                            <p:strVal val="#ppt_y"/>
                                          </p:val>
                                        </p:tav>
                                      </p:tavLst>
                                    </p:anim>
                                  </p:childTnLst>
                                </p:cTn>
                              </p:par>
                              <p:par>
                                <p:cTn id="24" presetID="37" presetClass="entr" presetSubtype="0" fill="hold" nodeType="withEffect">
                                  <p:stCondLst>
                                    <p:cond delay="0"/>
                                  </p:stCondLst>
                                  <p:iterate type="lt">
                                    <p:tmPct val="0"/>
                                  </p:iterate>
                                  <p:childTnLst>
                                    <p:set>
                                      <p:cBhvr>
                                        <p:cTn id="25" dur="1" fill="hold">
                                          <p:stCondLst>
                                            <p:cond delay="0"/>
                                          </p:stCondLst>
                                        </p:cTn>
                                        <p:tgtEl>
                                          <p:spTgt spid="45"/>
                                        </p:tgtEl>
                                        <p:attrNameLst>
                                          <p:attrName>style.visibility</p:attrName>
                                        </p:attrNameLst>
                                      </p:cBhvr>
                                      <p:to>
                                        <p:strVal val="visible"/>
                                      </p:to>
                                    </p:set>
                                    <p:animEffect transition="in" filter="fade">
                                      <p:cBhvr>
                                        <p:cTn id="26" dur="1000"/>
                                        <p:tgtEl>
                                          <p:spTgt spid="45"/>
                                        </p:tgtEl>
                                      </p:cBhvr>
                                    </p:animEffect>
                                    <p:anim calcmode="lin" valueType="num">
                                      <p:cBhvr>
                                        <p:cTn id="27" dur="1000" fill="hold"/>
                                        <p:tgtEl>
                                          <p:spTgt spid="45"/>
                                        </p:tgtEl>
                                        <p:attrNameLst>
                                          <p:attrName>ppt_x</p:attrName>
                                        </p:attrNameLst>
                                      </p:cBhvr>
                                      <p:tavLst>
                                        <p:tav tm="0">
                                          <p:val>
                                            <p:strVal val="#ppt_x"/>
                                          </p:val>
                                        </p:tav>
                                        <p:tav tm="100000">
                                          <p:val>
                                            <p:strVal val="#ppt_x"/>
                                          </p:val>
                                        </p:tav>
                                      </p:tavLst>
                                    </p:anim>
                                    <p:anim calcmode="lin" valueType="num">
                                      <p:cBhvr>
                                        <p:cTn id="28" dur="900" decel="100000" fill="hold"/>
                                        <p:tgtEl>
                                          <p:spTgt spid="45"/>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30" presetID="37" presetClass="entr" presetSubtype="0" fill="hold" nodeType="withEffect">
                                  <p:stCondLst>
                                    <p:cond delay="0"/>
                                  </p:stCondLst>
                                  <p:iterate type="lt">
                                    <p:tmPct val="0"/>
                                  </p:iterate>
                                  <p:childTnLst>
                                    <p:set>
                                      <p:cBhvr>
                                        <p:cTn id="31" dur="1" fill="hold">
                                          <p:stCondLst>
                                            <p:cond delay="0"/>
                                          </p:stCondLst>
                                        </p:cTn>
                                        <p:tgtEl>
                                          <p:spTgt spid="51"/>
                                        </p:tgtEl>
                                        <p:attrNameLst>
                                          <p:attrName>style.visibility</p:attrName>
                                        </p:attrNameLst>
                                      </p:cBhvr>
                                      <p:to>
                                        <p:strVal val="visible"/>
                                      </p:to>
                                    </p:set>
                                    <p:animEffect transition="in" filter="fade">
                                      <p:cBhvr>
                                        <p:cTn id="32" dur="1000"/>
                                        <p:tgtEl>
                                          <p:spTgt spid="51"/>
                                        </p:tgtEl>
                                      </p:cBhvr>
                                    </p:animEffect>
                                    <p:anim calcmode="lin" valueType="num">
                                      <p:cBhvr>
                                        <p:cTn id="33" dur="1000" fill="hold"/>
                                        <p:tgtEl>
                                          <p:spTgt spid="51"/>
                                        </p:tgtEl>
                                        <p:attrNameLst>
                                          <p:attrName>ppt_x</p:attrName>
                                        </p:attrNameLst>
                                      </p:cBhvr>
                                      <p:tavLst>
                                        <p:tav tm="0">
                                          <p:val>
                                            <p:strVal val="#ppt_x"/>
                                          </p:val>
                                        </p:tav>
                                        <p:tav tm="100000">
                                          <p:val>
                                            <p:strVal val="#ppt_x"/>
                                          </p:val>
                                        </p:tav>
                                      </p:tavLst>
                                    </p:anim>
                                    <p:anim calcmode="lin" valueType="num">
                                      <p:cBhvr>
                                        <p:cTn id="34" dur="900" decel="100000" fill="hold"/>
                                        <p:tgtEl>
                                          <p:spTgt spid="51"/>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51"/>
                                        </p:tgtEl>
                                        <p:attrNameLst>
                                          <p:attrName>ppt_y</p:attrName>
                                        </p:attrNameLst>
                                      </p:cBhvr>
                                      <p:tavLst>
                                        <p:tav tm="0">
                                          <p:val>
                                            <p:strVal val="#ppt_y-.03"/>
                                          </p:val>
                                        </p:tav>
                                        <p:tav tm="100000">
                                          <p:val>
                                            <p:strVal val="#ppt_y"/>
                                          </p:val>
                                        </p:tav>
                                      </p:tavLst>
                                    </p:anim>
                                  </p:childTnLst>
                                </p:cTn>
                              </p:par>
                              <p:par>
                                <p:cTn id="36" presetID="37" presetClass="entr" presetSubtype="0" fill="hold" nodeType="withEffect">
                                  <p:stCondLst>
                                    <p:cond delay="0"/>
                                  </p:stCondLst>
                                  <p:iterate type="lt">
                                    <p:tmPct val="0"/>
                                  </p:iterate>
                                  <p:childTnLst>
                                    <p:set>
                                      <p:cBhvr>
                                        <p:cTn id="37" dur="1" fill="hold">
                                          <p:stCondLst>
                                            <p:cond delay="0"/>
                                          </p:stCondLst>
                                        </p:cTn>
                                        <p:tgtEl>
                                          <p:spTgt spid="47"/>
                                        </p:tgtEl>
                                        <p:attrNameLst>
                                          <p:attrName>style.visibility</p:attrName>
                                        </p:attrNameLst>
                                      </p:cBhvr>
                                      <p:to>
                                        <p:strVal val="visible"/>
                                      </p:to>
                                    </p:set>
                                    <p:animEffect transition="in" filter="fade">
                                      <p:cBhvr>
                                        <p:cTn id="38" dur="1000"/>
                                        <p:tgtEl>
                                          <p:spTgt spid="47"/>
                                        </p:tgtEl>
                                      </p:cBhvr>
                                    </p:animEffect>
                                    <p:anim calcmode="lin" valueType="num">
                                      <p:cBhvr>
                                        <p:cTn id="39" dur="1000" fill="hold"/>
                                        <p:tgtEl>
                                          <p:spTgt spid="47"/>
                                        </p:tgtEl>
                                        <p:attrNameLst>
                                          <p:attrName>ppt_x</p:attrName>
                                        </p:attrNameLst>
                                      </p:cBhvr>
                                      <p:tavLst>
                                        <p:tav tm="0">
                                          <p:val>
                                            <p:strVal val="#ppt_x"/>
                                          </p:val>
                                        </p:tav>
                                        <p:tav tm="100000">
                                          <p:val>
                                            <p:strVal val="#ppt_x"/>
                                          </p:val>
                                        </p:tav>
                                      </p:tavLst>
                                    </p:anim>
                                    <p:anim calcmode="lin" valueType="num">
                                      <p:cBhvr>
                                        <p:cTn id="40" dur="900" decel="100000" fill="hold"/>
                                        <p:tgtEl>
                                          <p:spTgt spid="47"/>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par>
                                <p:cTn id="42" presetID="37" presetClass="entr" presetSubtype="0" fill="hold" nodeType="withEffect">
                                  <p:stCondLst>
                                    <p:cond delay="0"/>
                                  </p:stCondLst>
                                  <p:iterate type="lt">
                                    <p:tmPct val="0"/>
                                  </p:iterate>
                                  <p:childTnLst>
                                    <p:set>
                                      <p:cBhvr>
                                        <p:cTn id="43" dur="1" fill="hold">
                                          <p:stCondLst>
                                            <p:cond delay="0"/>
                                          </p:stCondLst>
                                        </p:cTn>
                                        <p:tgtEl>
                                          <p:spTgt spid="44"/>
                                        </p:tgtEl>
                                        <p:attrNameLst>
                                          <p:attrName>style.visibility</p:attrName>
                                        </p:attrNameLst>
                                      </p:cBhvr>
                                      <p:to>
                                        <p:strVal val="visible"/>
                                      </p:to>
                                    </p:set>
                                    <p:animEffect transition="in" filter="fade">
                                      <p:cBhvr>
                                        <p:cTn id="44" dur="1000"/>
                                        <p:tgtEl>
                                          <p:spTgt spid="44"/>
                                        </p:tgtEl>
                                      </p:cBhvr>
                                    </p:animEffect>
                                    <p:anim calcmode="lin" valueType="num">
                                      <p:cBhvr>
                                        <p:cTn id="45" dur="1000" fill="hold"/>
                                        <p:tgtEl>
                                          <p:spTgt spid="44"/>
                                        </p:tgtEl>
                                        <p:attrNameLst>
                                          <p:attrName>ppt_x</p:attrName>
                                        </p:attrNameLst>
                                      </p:cBhvr>
                                      <p:tavLst>
                                        <p:tav tm="0">
                                          <p:val>
                                            <p:strVal val="#ppt_x"/>
                                          </p:val>
                                        </p:tav>
                                        <p:tav tm="100000">
                                          <p:val>
                                            <p:strVal val="#ppt_x"/>
                                          </p:val>
                                        </p:tav>
                                      </p:tavLst>
                                    </p:anim>
                                    <p:anim calcmode="lin" valueType="num">
                                      <p:cBhvr>
                                        <p:cTn id="46" dur="900" decel="100000" fill="hold"/>
                                        <p:tgtEl>
                                          <p:spTgt spid="44"/>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44"/>
                                        </p:tgtEl>
                                        <p:attrNameLst>
                                          <p:attrName>ppt_y</p:attrName>
                                        </p:attrNameLst>
                                      </p:cBhvr>
                                      <p:tavLst>
                                        <p:tav tm="0">
                                          <p:val>
                                            <p:strVal val="#ppt_y-.03"/>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iterate type="lt">
                                    <p:tmAbs val="0"/>
                                  </p:iterate>
                                  <p:childTnLst>
                                    <p:set>
                                      <p:cBhvr>
                                        <p:cTn id="51" dur="1" fill="hold">
                                          <p:stCondLst>
                                            <p:cond delay="0"/>
                                          </p:stCondLst>
                                        </p:cTn>
                                        <p:tgtEl>
                                          <p:spTgt spid="46"/>
                                        </p:tgtEl>
                                        <p:attrNameLst>
                                          <p:attrName>style.visibility</p:attrName>
                                        </p:attrNameLst>
                                      </p:cBhvr>
                                      <p:to>
                                        <p:strVal val="hidden"/>
                                      </p:to>
                                    </p:set>
                                  </p:childTnLst>
                                </p:cTn>
                              </p:par>
                              <p:par>
                                <p:cTn id="52" presetID="1" presetClass="exit" presetSubtype="0" fill="hold" nodeType="withEffect">
                                  <p:stCondLst>
                                    <p:cond delay="0"/>
                                  </p:stCondLst>
                                  <p:iterate type="lt">
                                    <p:tmAbs val="0"/>
                                  </p:iterate>
                                  <p:childTnLst>
                                    <p:set>
                                      <p:cBhvr>
                                        <p:cTn id="53" dur="1" fill="hold">
                                          <p:stCondLst>
                                            <p:cond delay="0"/>
                                          </p:stCondLst>
                                        </p:cTn>
                                        <p:tgtEl>
                                          <p:spTgt spid="45"/>
                                        </p:tgtEl>
                                        <p:attrNameLst>
                                          <p:attrName>style.visibility</p:attrName>
                                        </p:attrNameLst>
                                      </p:cBhvr>
                                      <p:to>
                                        <p:strVal val="hidden"/>
                                      </p:to>
                                    </p:set>
                                  </p:childTnLst>
                                </p:cTn>
                              </p:par>
                              <p:par>
                                <p:cTn id="54" presetID="1" presetClass="exit" presetSubtype="0" fill="hold" nodeType="withEffect">
                                  <p:stCondLst>
                                    <p:cond delay="0"/>
                                  </p:stCondLst>
                                  <p:iterate type="lt">
                                    <p:tmAbs val="0"/>
                                  </p:iterate>
                                  <p:childTnLst>
                                    <p:set>
                                      <p:cBhvr>
                                        <p:cTn id="55" dur="1" fill="hold">
                                          <p:stCondLst>
                                            <p:cond delay="0"/>
                                          </p:stCondLst>
                                        </p:cTn>
                                        <p:tgtEl>
                                          <p:spTgt spid="51"/>
                                        </p:tgtEl>
                                        <p:attrNameLst>
                                          <p:attrName>style.visibility</p:attrName>
                                        </p:attrNameLst>
                                      </p:cBhvr>
                                      <p:to>
                                        <p:strVal val="hidden"/>
                                      </p:to>
                                    </p:set>
                                  </p:childTnLst>
                                </p:cTn>
                              </p:par>
                              <p:par>
                                <p:cTn id="56" presetID="1" presetClass="exit" presetSubtype="0" fill="hold" nodeType="withEffect">
                                  <p:stCondLst>
                                    <p:cond delay="0"/>
                                  </p:stCondLst>
                                  <p:iterate type="lt">
                                    <p:tmAbs val="0"/>
                                  </p:iterate>
                                  <p:childTnLst>
                                    <p:set>
                                      <p:cBhvr>
                                        <p:cTn id="57" dur="1" fill="hold">
                                          <p:stCondLst>
                                            <p:cond delay="0"/>
                                          </p:stCondLst>
                                        </p:cTn>
                                        <p:tgtEl>
                                          <p:spTgt spid="47"/>
                                        </p:tgtEl>
                                        <p:attrNameLst>
                                          <p:attrName>style.visibility</p:attrName>
                                        </p:attrNameLst>
                                      </p:cBhvr>
                                      <p:to>
                                        <p:strVal val="hidden"/>
                                      </p:to>
                                    </p:set>
                                  </p:childTnLst>
                                </p:cTn>
                              </p:par>
                              <p:par>
                                <p:cTn id="58" presetID="1" presetClass="exit" presetSubtype="0" fill="hold" nodeType="withEffect">
                                  <p:stCondLst>
                                    <p:cond delay="0"/>
                                  </p:stCondLst>
                                  <p:iterate type="lt">
                                    <p:tmAbs val="0"/>
                                  </p:iterate>
                                  <p:childTnLst>
                                    <p:set>
                                      <p:cBhvr>
                                        <p:cTn id="59" dur="1" fill="hold">
                                          <p:stCondLst>
                                            <p:cond delay="0"/>
                                          </p:stCondLst>
                                        </p:cTn>
                                        <p:tgtEl>
                                          <p:spTgt spid="44"/>
                                        </p:tgtEl>
                                        <p:attrNameLst>
                                          <p:attrName>style.visibility</p:attrName>
                                        </p:attrNameLst>
                                      </p:cBhvr>
                                      <p:to>
                                        <p:strVal val="hidden"/>
                                      </p:to>
                                    </p:set>
                                  </p:childTnLst>
                                </p:cTn>
                              </p:par>
                            </p:childTnLst>
                          </p:cTn>
                        </p:par>
                        <p:par>
                          <p:cTn id="60" fill="hold">
                            <p:stCondLst>
                              <p:cond delay="0"/>
                            </p:stCondLst>
                            <p:childTnLst>
                              <p:par>
                                <p:cTn id="61" presetID="12" presetClass="entr" presetSubtype="4" fill="hold"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slide(fromBottom)">
                                      <p:cBhvr>
                                        <p:cTn id="63" dur="500"/>
                                        <p:tgtEl>
                                          <p:spTgt spid="39"/>
                                        </p:tgtEl>
                                      </p:cBhvr>
                                    </p:animEffect>
                                  </p:childTnLst>
                                </p:cTn>
                              </p:par>
                            </p:childTnLst>
                          </p:cTn>
                        </p:par>
                        <p:par>
                          <p:cTn id="64" fill="hold">
                            <p:stCondLst>
                              <p:cond delay="500"/>
                            </p:stCondLst>
                            <p:childTnLst>
                              <p:par>
                                <p:cTn id="65" presetID="22" presetClass="entr" presetSubtype="1" fill="hold" nodeType="after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up)">
                                      <p:cBhvr>
                                        <p:cTn id="67" dur="500"/>
                                        <p:tgtEl>
                                          <p:spTgt spid="30"/>
                                        </p:tgtEl>
                                      </p:cBhvr>
                                    </p:animEffect>
                                  </p:childTnLst>
                                </p:cTn>
                              </p:par>
                            </p:childTnLst>
                          </p:cTn>
                        </p:par>
                        <p:par>
                          <p:cTn id="68" fill="hold">
                            <p:stCondLst>
                              <p:cond delay="1000"/>
                            </p:stCondLst>
                            <p:childTnLst>
                              <p:par>
                                <p:cTn id="69" presetID="22" presetClass="entr" presetSubtype="1" fill="hold" nodeType="after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wipe(up)">
                                      <p:cBhvr>
                                        <p:cTn id="71" dur="500"/>
                                        <p:tgtEl>
                                          <p:spTgt spid="31"/>
                                        </p:tgtEl>
                                      </p:cBhvr>
                                    </p:animEffect>
                                  </p:childTnLst>
                                </p:cTn>
                              </p:par>
                            </p:childTnLst>
                          </p:cTn>
                        </p:par>
                        <p:par>
                          <p:cTn id="72" fill="hold">
                            <p:stCondLst>
                              <p:cond delay="1500"/>
                            </p:stCondLst>
                            <p:childTnLst>
                              <p:par>
                                <p:cTn id="73" presetID="22" presetClass="entr" presetSubtype="1" fill="hold" nodeType="after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wipe(up)">
                                      <p:cBhvr>
                                        <p:cTn id="75" dur="500"/>
                                        <p:tgtEl>
                                          <p:spTgt spid="7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39"/>
                                        </p:tgtEl>
                                        <p:attrNameLst>
                                          <p:attrName>style.visibility</p:attrName>
                                        </p:attrNameLst>
                                      </p:cBhvr>
                                      <p:to>
                                        <p:strVal val="hidden"/>
                                      </p:to>
                                    </p:set>
                                  </p:childTnLst>
                                </p:cTn>
                              </p:par>
                              <p:par>
                                <p:cTn id="80" presetID="1" presetClass="exit" presetSubtype="0" fill="hold" nodeType="withEffect">
                                  <p:stCondLst>
                                    <p:cond delay="0"/>
                                  </p:stCondLst>
                                  <p:childTnLst>
                                    <p:set>
                                      <p:cBhvr>
                                        <p:cTn id="81" dur="1" fill="hold">
                                          <p:stCondLst>
                                            <p:cond delay="0"/>
                                          </p:stCondLst>
                                        </p:cTn>
                                        <p:tgtEl>
                                          <p:spTgt spid="30"/>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77"/>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31"/>
                                        </p:tgtEl>
                                        <p:attrNameLst>
                                          <p:attrName>style.visibility</p:attrName>
                                        </p:attrNameLst>
                                      </p:cBhvr>
                                      <p:to>
                                        <p:strVal val="hidden"/>
                                      </p:to>
                                    </p:set>
                                  </p:childTnLst>
                                </p:cTn>
                              </p:par>
                            </p:childTnLst>
                          </p:cTn>
                        </p:par>
                        <p:par>
                          <p:cTn id="86" fill="hold">
                            <p:stCondLst>
                              <p:cond delay="0"/>
                            </p:stCondLst>
                            <p:childTnLst>
                              <p:par>
                                <p:cTn id="87" presetID="12" presetClass="entr" presetSubtype="4" fill="hold" nodeType="after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slide(fromBottom)">
                                      <p:cBhvr>
                                        <p:cTn id="89" dur="500"/>
                                        <p:tgtEl>
                                          <p:spTgt spid="42"/>
                                        </p:tgtEl>
                                      </p:cBhvr>
                                    </p:animEffect>
                                  </p:childTnLst>
                                </p:cTn>
                              </p:par>
                            </p:childTnLst>
                          </p:cTn>
                        </p:par>
                        <p:par>
                          <p:cTn id="90" fill="hold">
                            <p:stCondLst>
                              <p:cond delay="500"/>
                            </p:stCondLst>
                            <p:childTnLst>
                              <p:par>
                                <p:cTn id="91" presetID="22" presetClass="entr" presetSubtype="1" fill="hold" nodeType="afterEffect">
                                  <p:stCondLst>
                                    <p:cond delay="0"/>
                                  </p:stCondLst>
                                  <p:childTnLst>
                                    <p:set>
                                      <p:cBhvr>
                                        <p:cTn id="92" dur="1" fill="hold">
                                          <p:stCondLst>
                                            <p:cond delay="0"/>
                                          </p:stCondLst>
                                        </p:cTn>
                                        <p:tgtEl>
                                          <p:spTgt spid="83"/>
                                        </p:tgtEl>
                                        <p:attrNameLst>
                                          <p:attrName>style.visibility</p:attrName>
                                        </p:attrNameLst>
                                      </p:cBhvr>
                                      <p:to>
                                        <p:strVal val="visible"/>
                                      </p:to>
                                    </p:set>
                                    <p:animEffect transition="in" filter="wipe(up)">
                                      <p:cBhvr>
                                        <p:cTn id="93" dur="500"/>
                                        <p:tgtEl>
                                          <p:spTgt spid="83"/>
                                        </p:tgtEl>
                                      </p:cBhvr>
                                    </p:animEffect>
                                  </p:childTnLst>
                                </p:cTn>
                              </p:par>
                            </p:childTnLst>
                          </p:cTn>
                        </p:par>
                        <p:par>
                          <p:cTn id="94" fill="hold">
                            <p:stCondLst>
                              <p:cond delay="1000"/>
                            </p:stCondLst>
                            <p:childTnLst>
                              <p:par>
                                <p:cTn id="95" presetID="22" presetClass="entr" presetSubtype="1" fill="hold" nodeType="afterEffect">
                                  <p:stCondLst>
                                    <p:cond delay="0"/>
                                  </p:stCondLst>
                                  <p:childTnLst>
                                    <p:set>
                                      <p:cBhvr>
                                        <p:cTn id="96" dur="1" fill="hold">
                                          <p:stCondLst>
                                            <p:cond delay="0"/>
                                          </p:stCondLst>
                                        </p:cTn>
                                        <p:tgtEl>
                                          <p:spTgt spid="76"/>
                                        </p:tgtEl>
                                        <p:attrNameLst>
                                          <p:attrName>style.visibility</p:attrName>
                                        </p:attrNameLst>
                                      </p:cBhvr>
                                      <p:to>
                                        <p:strVal val="visible"/>
                                      </p:to>
                                    </p:set>
                                    <p:animEffect transition="in" filter="wipe(up)">
                                      <p:cBhvr>
                                        <p:cTn id="97" dur="500"/>
                                        <p:tgtEl>
                                          <p:spTgt spid="76"/>
                                        </p:tgtEl>
                                      </p:cBhvr>
                                    </p:animEffect>
                                  </p:childTnLst>
                                </p:cTn>
                              </p:par>
                            </p:childTnLst>
                          </p:cTn>
                        </p:par>
                        <p:par>
                          <p:cTn id="98" fill="hold">
                            <p:stCondLst>
                              <p:cond delay="1500"/>
                            </p:stCondLst>
                            <p:childTnLst>
                              <p:par>
                                <p:cTn id="99" presetID="22" presetClass="entr" presetSubtype="1" fill="hold" nodeType="afterEffect">
                                  <p:stCondLst>
                                    <p:cond delay="0"/>
                                  </p:stCondLst>
                                  <p:childTnLst>
                                    <p:set>
                                      <p:cBhvr>
                                        <p:cTn id="100" dur="1" fill="hold">
                                          <p:stCondLst>
                                            <p:cond delay="0"/>
                                          </p:stCondLst>
                                        </p:cTn>
                                        <p:tgtEl>
                                          <p:spTgt spid="62"/>
                                        </p:tgtEl>
                                        <p:attrNameLst>
                                          <p:attrName>style.visibility</p:attrName>
                                        </p:attrNameLst>
                                      </p:cBhvr>
                                      <p:to>
                                        <p:strVal val="visible"/>
                                      </p:to>
                                    </p:set>
                                    <p:animEffect transition="in" filter="wipe(up)">
                                      <p:cBhvr>
                                        <p:cTn id="101" dur="500"/>
                                        <p:tgtEl>
                                          <p:spTgt spid="62"/>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nodeType="clickEffect">
                                  <p:stCondLst>
                                    <p:cond delay="0"/>
                                  </p:stCondLst>
                                  <p:childTnLst>
                                    <p:set>
                                      <p:cBhvr>
                                        <p:cTn id="105" dur="1" fill="hold">
                                          <p:stCondLst>
                                            <p:cond delay="0"/>
                                          </p:stCondLst>
                                        </p:cTn>
                                        <p:tgtEl>
                                          <p:spTgt spid="42"/>
                                        </p:tgtEl>
                                        <p:attrNameLst>
                                          <p:attrName>style.visibility</p:attrName>
                                        </p:attrNameLst>
                                      </p:cBhvr>
                                      <p:to>
                                        <p:strVal val="hidden"/>
                                      </p:to>
                                    </p:set>
                                  </p:childTnLst>
                                </p:cTn>
                              </p:par>
                              <p:par>
                                <p:cTn id="106" presetID="1" presetClass="exit" presetSubtype="0" fill="hold" nodeType="withEffect">
                                  <p:stCondLst>
                                    <p:cond delay="0"/>
                                  </p:stCondLst>
                                  <p:childTnLst>
                                    <p:set>
                                      <p:cBhvr>
                                        <p:cTn id="107" dur="1" fill="hold">
                                          <p:stCondLst>
                                            <p:cond delay="0"/>
                                          </p:stCondLst>
                                        </p:cTn>
                                        <p:tgtEl>
                                          <p:spTgt spid="83"/>
                                        </p:tgtEl>
                                        <p:attrNameLst>
                                          <p:attrName>style.visibility</p:attrName>
                                        </p:attrNameLst>
                                      </p:cBhvr>
                                      <p:to>
                                        <p:strVal val="hidden"/>
                                      </p:to>
                                    </p:set>
                                  </p:childTnLst>
                                </p:cTn>
                              </p:par>
                              <p:par>
                                <p:cTn id="108" presetID="1" presetClass="exit" presetSubtype="0" fill="hold" nodeType="withEffect">
                                  <p:stCondLst>
                                    <p:cond delay="0"/>
                                  </p:stCondLst>
                                  <p:childTnLst>
                                    <p:set>
                                      <p:cBhvr>
                                        <p:cTn id="109" dur="1" fill="hold">
                                          <p:stCondLst>
                                            <p:cond delay="0"/>
                                          </p:stCondLst>
                                        </p:cTn>
                                        <p:tgtEl>
                                          <p:spTgt spid="76"/>
                                        </p:tgtEl>
                                        <p:attrNameLst>
                                          <p:attrName>style.visibility</p:attrName>
                                        </p:attrNameLst>
                                      </p:cBhvr>
                                      <p:to>
                                        <p:strVal val="hidden"/>
                                      </p:to>
                                    </p:set>
                                  </p:childTnLst>
                                </p:cTn>
                              </p:par>
                              <p:par>
                                <p:cTn id="110" presetID="1" presetClass="exit" presetSubtype="0" fill="hold" nodeType="withEffect">
                                  <p:stCondLst>
                                    <p:cond delay="0"/>
                                  </p:stCondLst>
                                  <p:childTnLst>
                                    <p:set>
                                      <p:cBhvr>
                                        <p:cTn id="111" dur="1" fill="hold">
                                          <p:stCondLst>
                                            <p:cond delay="0"/>
                                          </p:stCondLst>
                                        </p:cTn>
                                        <p:tgtEl>
                                          <p:spTgt spid="62"/>
                                        </p:tgtEl>
                                        <p:attrNameLst>
                                          <p:attrName>style.visibility</p:attrName>
                                        </p:attrNameLst>
                                      </p:cBhvr>
                                      <p:to>
                                        <p:strVal val="hidden"/>
                                      </p:to>
                                    </p:set>
                                  </p:childTnLst>
                                </p:cTn>
                              </p:par>
                            </p:childTnLst>
                          </p:cTn>
                        </p:par>
                        <p:par>
                          <p:cTn id="112" fill="hold">
                            <p:stCondLst>
                              <p:cond delay="0"/>
                            </p:stCondLst>
                            <p:childTnLst>
                              <p:par>
                                <p:cTn id="113" presetID="12" presetClass="entr" presetSubtype="4" fill="hold" nodeType="after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slide(fromBottom)">
                                      <p:cBhvr>
                                        <p:cTn id="115" dur="500"/>
                                        <p:tgtEl>
                                          <p:spTgt spid="40"/>
                                        </p:tgtEl>
                                      </p:cBhvr>
                                    </p:animEffect>
                                  </p:childTnLst>
                                </p:cTn>
                              </p:par>
                            </p:childTnLst>
                          </p:cTn>
                        </p:par>
                        <p:par>
                          <p:cTn id="116" fill="hold">
                            <p:stCondLst>
                              <p:cond delay="500"/>
                            </p:stCondLst>
                            <p:childTnLst>
                              <p:par>
                                <p:cTn id="117" presetID="22" presetClass="entr" presetSubtype="1" fill="hold" nodeType="afterEffect">
                                  <p:stCondLst>
                                    <p:cond delay="0"/>
                                  </p:stCondLst>
                                  <p:childTnLst>
                                    <p:set>
                                      <p:cBhvr>
                                        <p:cTn id="118" dur="1" fill="hold">
                                          <p:stCondLst>
                                            <p:cond delay="0"/>
                                          </p:stCondLst>
                                        </p:cTn>
                                        <p:tgtEl>
                                          <p:spTgt spid="48"/>
                                        </p:tgtEl>
                                        <p:attrNameLst>
                                          <p:attrName>style.visibility</p:attrName>
                                        </p:attrNameLst>
                                      </p:cBhvr>
                                      <p:to>
                                        <p:strVal val="visible"/>
                                      </p:to>
                                    </p:set>
                                    <p:animEffect transition="in" filter="wipe(up)">
                                      <p:cBhvr>
                                        <p:cTn id="119" dur="500"/>
                                        <p:tgtEl>
                                          <p:spTgt spid="48"/>
                                        </p:tgtEl>
                                      </p:cBhvr>
                                    </p:animEffect>
                                  </p:childTnLst>
                                </p:cTn>
                              </p:par>
                            </p:childTnLst>
                          </p:cTn>
                        </p:par>
                        <p:par>
                          <p:cTn id="120" fill="hold">
                            <p:stCondLst>
                              <p:cond delay="1000"/>
                            </p:stCondLst>
                            <p:childTnLst>
                              <p:par>
                                <p:cTn id="121" presetID="22" presetClass="entr" presetSubtype="1" fill="hold" nodeType="afterEffect">
                                  <p:stCondLst>
                                    <p:cond delay="0"/>
                                  </p:stCondLst>
                                  <p:childTnLst>
                                    <p:set>
                                      <p:cBhvr>
                                        <p:cTn id="122" dur="1" fill="hold">
                                          <p:stCondLst>
                                            <p:cond delay="0"/>
                                          </p:stCondLst>
                                        </p:cTn>
                                        <p:tgtEl>
                                          <p:spTgt spid="53"/>
                                        </p:tgtEl>
                                        <p:attrNameLst>
                                          <p:attrName>style.visibility</p:attrName>
                                        </p:attrNameLst>
                                      </p:cBhvr>
                                      <p:to>
                                        <p:strVal val="visible"/>
                                      </p:to>
                                    </p:set>
                                    <p:animEffect transition="in" filter="wipe(up)">
                                      <p:cBhvr>
                                        <p:cTn id="123" dur="500"/>
                                        <p:tgtEl>
                                          <p:spTgt spid="53"/>
                                        </p:tgtEl>
                                      </p:cBhvr>
                                    </p:animEffect>
                                  </p:childTnLst>
                                </p:cTn>
                              </p:par>
                              <p:par>
                                <p:cTn id="124" presetID="22" presetClass="entr" presetSubtype="1" fill="hold" nodeType="withEffect">
                                  <p:stCondLst>
                                    <p:cond delay="0"/>
                                  </p:stCondLst>
                                  <p:childTnLst>
                                    <p:set>
                                      <p:cBhvr>
                                        <p:cTn id="125" dur="1" fill="hold">
                                          <p:stCondLst>
                                            <p:cond delay="0"/>
                                          </p:stCondLst>
                                        </p:cTn>
                                        <p:tgtEl>
                                          <p:spTgt spid="49"/>
                                        </p:tgtEl>
                                        <p:attrNameLst>
                                          <p:attrName>style.visibility</p:attrName>
                                        </p:attrNameLst>
                                      </p:cBhvr>
                                      <p:to>
                                        <p:strVal val="visible"/>
                                      </p:to>
                                    </p:set>
                                    <p:animEffect transition="in" filter="wipe(up)">
                                      <p:cBhvr>
                                        <p:cTn id="126" dur="500"/>
                                        <p:tgtEl>
                                          <p:spTgt spid="49"/>
                                        </p:tgtEl>
                                      </p:cBhvr>
                                    </p:animEffect>
                                  </p:childTnLst>
                                </p:cTn>
                              </p:par>
                              <p:par>
                                <p:cTn id="127" presetID="22" presetClass="entr" presetSubtype="4" fill="hold" nodeType="withEffect">
                                  <p:stCondLst>
                                    <p:cond delay="0"/>
                                  </p:stCondLst>
                                  <p:childTnLst>
                                    <p:set>
                                      <p:cBhvr>
                                        <p:cTn id="128" dur="1" fill="hold">
                                          <p:stCondLst>
                                            <p:cond delay="0"/>
                                          </p:stCondLst>
                                        </p:cTn>
                                        <p:tgtEl>
                                          <p:spTgt spid="50"/>
                                        </p:tgtEl>
                                        <p:attrNameLst>
                                          <p:attrName>style.visibility</p:attrName>
                                        </p:attrNameLst>
                                      </p:cBhvr>
                                      <p:to>
                                        <p:strVal val="visible"/>
                                      </p:to>
                                    </p:set>
                                    <p:animEffect transition="in" filter="wipe(down)">
                                      <p:cBhvr>
                                        <p:cTn id="129" dur="500"/>
                                        <p:tgtEl>
                                          <p:spTgt spid="50"/>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xit" presetSubtype="0" fill="hold" nodeType="clickEffect">
                                  <p:stCondLst>
                                    <p:cond delay="0"/>
                                  </p:stCondLst>
                                  <p:childTnLst>
                                    <p:set>
                                      <p:cBhvr>
                                        <p:cTn id="133" dur="1" fill="hold">
                                          <p:stCondLst>
                                            <p:cond delay="0"/>
                                          </p:stCondLst>
                                        </p:cTn>
                                        <p:tgtEl>
                                          <p:spTgt spid="40"/>
                                        </p:tgtEl>
                                        <p:attrNameLst>
                                          <p:attrName>style.visibility</p:attrName>
                                        </p:attrNameLst>
                                      </p:cBhvr>
                                      <p:to>
                                        <p:strVal val="hidden"/>
                                      </p:to>
                                    </p:set>
                                  </p:childTnLst>
                                </p:cTn>
                              </p:par>
                              <p:par>
                                <p:cTn id="134" presetID="1" presetClass="exit" presetSubtype="0" fill="hold" nodeType="withEffect">
                                  <p:stCondLst>
                                    <p:cond delay="0"/>
                                  </p:stCondLst>
                                  <p:childTnLst>
                                    <p:set>
                                      <p:cBhvr>
                                        <p:cTn id="135" dur="1" fill="hold">
                                          <p:stCondLst>
                                            <p:cond delay="0"/>
                                          </p:stCondLst>
                                        </p:cTn>
                                        <p:tgtEl>
                                          <p:spTgt spid="48"/>
                                        </p:tgtEl>
                                        <p:attrNameLst>
                                          <p:attrName>style.visibility</p:attrName>
                                        </p:attrNameLst>
                                      </p:cBhvr>
                                      <p:to>
                                        <p:strVal val="hidden"/>
                                      </p:to>
                                    </p:set>
                                  </p:childTnLst>
                                </p:cTn>
                              </p:par>
                              <p:par>
                                <p:cTn id="136" presetID="1" presetClass="exit" presetSubtype="0" fill="hold" nodeType="withEffect">
                                  <p:stCondLst>
                                    <p:cond delay="0"/>
                                  </p:stCondLst>
                                  <p:childTnLst>
                                    <p:set>
                                      <p:cBhvr>
                                        <p:cTn id="137" dur="1" fill="hold">
                                          <p:stCondLst>
                                            <p:cond delay="0"/>
                                          </p:stCondLst>
                                        </p:cTn>
                                        <p:tgtEl>
                                          <p:spTgt spid="53"/>
                                        </p:tgtEl>
                                        <p:attrNameLst>
                                          <p:attrName>style.visibility</p:attrName>
                                        </p:attrNameLst>
                                      </p:cBhvr>
                                      <p:to>
                                        <p:strVal val="hidden"/>
                                      </p:to>
                                    </p:set>
                                  </p:childTnLst>
                                </p:cTn>
                              </p:par>
                              <p:par>
                                <p:cTn id="138" presetID="1" presetClass="exit" presetSubtype="0" fill="hold" nodeType="withEffect">
                                  <p:stCondLst>
                                    <p:cond delay="0"/>
                                  </p:stCondLst>
                                  <p:childTnLst>
                                    <p:set>
                                      <p:cBhvr>
                                        <p:cTn id="139" dur="1" fill="hold">
                                          <p:stCondLst>
                                            <p:cond delay="0"/>
                                          </p:stCondLst>
                                        </p:cTn>
                                        <p:tgtEl>
                                          <p:spTgt spid="49"/>
                                        </p:tgtEl>
                                        <p:attrNameLst>
                                          <p:attrName>style.visibility</p:attrName>
                                        </p:attrNameLst>
                                      </p:cBhvr>
                                      <p:to>
                                        <p:strVal val="hidden"/>
                                      </p:to>
                                    </p:set>
                                  </p:childTnLst>
                                </p:cTn>
                              </p:par>
                              <p:par>
                                <p:cTn id="140" presetID="1" presetClass="exit" presetSubtype="0" fill="hold" nodeType="withEffect">
                                  <p:stCondLst>
                                    <p:cond delay="0"/>
                                  </p:stCondLst>
                                  <p:childTnLst>
                                    <p:set>
                                      <p:cBhvr>
                                        <p:cTn id="141" dur="1" fill="hold">
                                          <p:stCondLst>
                                            <p:cond delay="0"/>
                                          </p:stCondLst>
                                        </p:cTn>
                                        <p:tgtEl>
                                          <p:spTgt spid="50"/>
                                        </p:tgtEl>
                                        <p:attrNameLst>
                                          <p:attrName>style.visibility</p:attrName>
                                        </p:attrNameLst>
                                      </p:cBhvr>
                                      <p:to>
                                        <p:strVal val="hidden"/>
                                      </p:to>
                                    </p:set>
                                  </p:childTnLst>
                                </p:cTn>
                              </p:par>
                            </p:childTnLst>
                          </p:cTn>
                        </p:par>
                        <p:par>
                          <p:cTn id="142" fill="hold">
                            <p:stCondLst>
                              <p:cond delay="0"/>
                            </p:stCondLst>
                            <p:childTnLst>
                              <p:par>
                                <p:cTn id="143" presetID="12" presetClass="entr" presetSubtype="4" fill="hold" nodeType="afterEffect">
                                  <p:stCondLst>
                                    <p:cond delay="0"/>
                                  </p:stCondLst>
                                  <p:childTnLst>
                                    <p:set>
                                      <p:cBhvr>
                                        <p:cTn id="144" dur="1" fill="hold">
                                          <p:stCondLst>
                                            <p:cond delay="0"/>
                                          </p:stCondLst>
                                        </p:cTn>
                                        <p:tgtEl>
                                          <p:spTgt spid="41"/>
                                        </p:tgtEl>
                                        <p:attrNameLst>
                                          <p:attrName>style.visibility</p:attrName>
                                        </p:attrNameLst>
                                      </p:cBhvr>
                                      <p:to>
                                        <p:strVal val="visible"/>
                                      </p:to>
                                    </p:set>
                                    <p:animEffect transition="in" filter="slide(fromBottom)">
                                      <p:cBhvr>
                                        <p:cTn id="145" dur="500"/>
                                        <p:tgtEl>
                                          <p:spTgt spid="41"/>
                                        </p:tgtEl>
                                      </p:cBhvr>
                                    </p:animEffect>
                                  </p:childTnLst>
                                </p:cTn>
                              </p:par>
                            </p:childTnLst>
                          </p:cTn>
                        </p:par>
                        <p:par>
                          <p:cTn id="146" fill="hold">
                            <p:stCondLst>
                              <p:cond delay="500"/>
                            </p:stCondLst>
                            <p:childTnLst>
                              <p:par>
                                <p:cTn id="147" presetID="22" presetClass="entr" presetSubtype="2" fill="hold" nodeType="afterEffect">
                                  <p:stCondLst>
                                    <p:cond delay="0"/>
                                  </p:stCondLst>
                                  <p:childTnLst>
                                    <p:set>
                                      <p:cBhvr>
                                        <p:cTn id="148" dur="1" fill="hold">
                                          <p:stCondLst>
                                            <p:cond delay="0"/>
                                          </p:stCondLst>
                                        </p:cTn>
                                        <p:tgtEl>
                                          <p:spTgt spid="74"/>
                                        </p:tgtEl>
                                        <p:attrNameLst>
                                          <p:attrName>style.visibility</p:attrName>
                                        </p:attrNameLst>
                                      </p:cBhvr>
                                      <p:to>
                                        <p:strVal val="visible"/>
                                      </p:to>
                                    </p:set>
                                    <p:animEffect transition="in" filter="wipe(right)">
                                      <p:cBhvr>
                                        <p:cTn id="149" dur="500"/>
                                        <p:tgtEl>
                                          <p:spTgt spid="74"/>
                                        </p:tgtEl>
                                      </p:cBhvr>
                                    </p:animEffect>
                                  </p:childTnLst>
                                </p:cTn>
                              </p:par>
                            </p:childTnLst>
                          </p:cTn>
                        </p:par>
                        <p:par>
                          <p:cTn id="150" fill="hold">
                            <p:stCondLst>
                              <p:cond delay="1000"/>
                            </p:stCondLst>
                            <p:childTnLst>
                              <p:par>
                                <p:cTn id="151" presetID="22" presetClass="entr" presetSubtype="1" fill="hold" nodeType="afterEffect">
                                  <p:stCondLst>
                                    <p:cond delay="0"/>
                                  </p:stCondLst>
                                  <p:childTnLst>
                                    <p:set>
                                      <p:cBhvr>
                                        <p:cTn id="152" dur="1" fill="hold">
                                          <p:stCondLst>
                                            <p:cond delay="0"/>
                                          </p:stCondLst>
                                        </p:cTn>
                                        <p:tgtEl>
                                          <p:spTgt spid="56"/>
                                        </p:tgtEl>
                                        <p:attrNameLst>
                                          <p:attrName>style.visibility</p:attrName>
                                        </p:attrNameLst>
                                      </p:cBhvr>
                                      <p:to>
                                        <p:strVal val="visible"/>
                                      </p:to>
                                    </p:set>
                                    <p:animEffect transition="in" filter="wipe(up)">
                                      <p:cBhvr>
                                        <p:cTn id="153" dur="500"/>
                                        <p:tgtEl>
                                          <p:spTgt spid="56"/>
                                        </p:tgtEl>
                                      </p:cBhvr>
                                    </p:animEffect>
                                  </p:childTnLst>
                                </p:cTn>
                              </p:par>
                              <p:par>
                                <p:cTn id="154" presetID="22" presetClass="entr" presetSubtype="1" fill="hold" nodeType="withEffect">
                                  <p:stCondLst>
                                    <p:cond delay="0"/>
                                  </p:stCondLst>
                                  <p:childTnLst>
                                    <p:set>
                                      <p:cBhvr>
                                        <p:cTn id="155" dur="1" fill="hold">
                                          <p:stCondLst>
                                            <p:cond delay="0"/>
                                          </p:stCondLst>
                                        </p:cTn>
                                        <p:tgtEl>
                                          <p:spTgt spid="86"/>
                                        </p:tgtEl>
                                        <p:attrNameLst>
                                          <p:attrName>style.visibility</p:attrName>
                                        </p:attrNameLst>
                                      </p:cBhvr>
                                      <p:to>
                                        <p:strVal val="visible"/>
                                      </p:to>
                                    </p:set>
                                    <p:animEffect transition="in" filter="wipe(up)">
                                      <p:cBhvr>
                                        <p:cTn id="156" dur="500"/>
                                        <p:tgtEl>
                                          <p:spTgt spid="86"/>
                                        </p:tgtEl>
                                      </p:cBhvr>
                                    </p:animEffect>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nodeType="clickEffect">
                                  <p:stCondLst>
                                    <p:cond delay="0"/>
                                  </p:stCondLst>
                                  <p:childTnLst>
                                    <p:set>
                                      <p:cBhvr>
                                        <p:cTn id="160" dur="1" fill="hold">
                                          <p:stCondLst>
                                            <p:cond delay="0"/>
                                          </p:stCondLst>
                                        </p:cTn>
                                        <p:tgtEl>
                                          <p:spTgt spid="41"/>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74"/>
                                        </p:tgtEl>
                                        <p:attrNameLst>
                                          <p:attrName>style.visibility</p:attrName>
                                        </p:attrNameLst>
                                      </p:cBhvr>
                                      <p:to>
                                        <p:strVal val="hidden"/>
                                      </p:to>
                                    </p:set>
                                  </p:childTnLst>
                                </p:cTn>
                              </p:par>
                              <p:par>
                                <p:cTn id="163" presetID="1" presetClass="exit" presetSubtype="0" fill="hold" nodeType="withEffect">
                                  <p:stCondLst>
                                    <p:cond delay="0"/>
                                  </p:stCondLst>
                                  <p:childTnLst>
                                    <p:set>
                                      <p:cBhvr>
                                        <p:cTn id="164" dur="1" fill="hold">
                                          <p:stCondLst>
                                            <p:cond delay="0"/>
                                          </p:stCondLst>
                                        </p:cTn>
                                        <p:tgtEl>
                                          <p:spTgt spid="56"/>
                                        </p:tgtEl>
                                        <p:attrNameLst>
                                          <p:attrName>style.visibility</p:attrName>
                                        </p:attrNameLst>
                                      </p:cBhvr>
                                      <p:to>
                                        <p:strVal val="hidden"/>
                                      </p:to>
                                    </p:set>
                                  </p:childTnLst>
                                </p:cTn>
                              </p:par>
                              <p:par>
                                <p:cTn id="165" presetID="1" presetClass="exit" presetSubtype="0" fill="hold" nodeType="withEffect">
                                  <p:stCondLst>
                                    <p:cond delay="0"/>
                                  </p:stCondLst>
                                  <p:childTnLst>
                                    <p:set>
                                      <p:cBhvr>
                                        <p:cTn id="166" dur="1" fill="hold">
                                          <p:stCondLst>
                                            <p:cond delay="0"/>
                                          </p:stCondLst>
                                        </p:cTn>
                                        <p:tgtEl>
                                          <p:spTgt spid="86"/>
                                        </p:tgtEl>
                                        <p:attrNameLst>
                                          <p:attrName>style.visibility</p:attrName>
                                        </p:attrNameLst>
                                      </p:cBhvr>
                                      <p:to>
                                        <p:strVal val="hidden"/>
                                      </p:to>
                                    </p:set>
                                  </p:childTnLst>
                                </p:cTn>
                              </p:par>
                            </p:childTnLst>
                          </p:cTn>
                        </p:par>
                        <p:par>
                          <p:cTn id="167" fill="hold">
                            <p:stCondLst>
                              <p:cond delay="0"/>
                            </p:stCondLst>
                            <p:childTnLst>
                              <p:par>
                                <p:cTn id="168" presetID="12" presetClass="entr" presetSubtype="4" fill="hold" nodeType="afterEffect">
                                  <p:stCondLst>
                                    <p:cond delay="0"/>
                                  </p:stCondLst>
                                  <p:childTnLst>
                                    <p:set>
                                      <p:cBhvr>
                                        <p:cTn id="169" dur="1" fill="hold">
                                          <p:stCondLst>
                                            <p:cond delay="0"/>
                                          </p:stCondLst>
                                        </p:cTn>
                                        <p:tgtEl>
                                          <p:spTgt spid="43"/>
                                        </p:tgtEl>
                                        <p:attrNameLst>
                                          <p:attrName>style.visibility</p:attrName>
                                        </p:attrNameLst>
                                      </p:cBhvr>
                                      <p:to>
                                        <p:strVal val="visible"/>
                                      </p:to>
                                    </p:set>
                                    <p:animEffect transition="in" filter="slide(fromBottom)">
                                      <p:cBhvr>
                                        <p:cTn id="170" dur="500"/>
                                        <p:tgtEl>
                                          <p:spTgt spid="43"/>
                                        </p:tgtEl>
                                      </p:cBhvr>
                                    </p:animEffect>
                                  </p:childTnLst>
                                </p:cTn>
                              </p:par>
                            </p:childTnLst>
                          </p:cTn>
                        </p:par>
                        <p:par>
                          <p:cTn id="171" fill="hold">
                            <p:stCondLst>
                              <p:cond delay="500"/>
                            </p:stCondLst>
                            <p:childTnLst>
                              <p:par>
                                <p:cTn id="172" presetID="22" presetClass="entr" presetSubtype="1" fill="hold" nodeType="afterEffect">
                                  <p:stCondLst>
                                    <p:cond delay="0"/>
                                  </p:stCondLst>
                                  <p:childTnLst>
                                    <p:set>
                                      <p:cBhvr>
                                        <p:cTn id="173" dur="1" fill="hold">
                                          <p:stCondLst>
                                            <p:cond delay="0"/>
                                          </p:stCondLst>
                                        </p:cTn>
                                        <p:tgtEl>
                                          <p:spTgt spid="109"/>
                                        </p:tgtEl>
                                        <p:attrNameLst>
                                          <p:attrName>style.visibility</p:attrName>
                                        </p:attrNameLst>
                                      </p:cBhvr>
                                      <p:to>
                                        <p:strVal val="visible"/>
                                      </p:to>
                                    </p:set>
                                    <p:animEffect transition="in" filter="wipe(up)">
                                      <p:cBhvr>
                                        <p:cTn id="174" dur="500"/>
                                        <p:tgtEl>
                                          <p:spTgt spid="109"/>
                                        </p:tgtEl>
                                      </p:cBhvr>
                                    </p:animEffect>
                                  </p:childTnLst>
                                </p:cTn>
                              </p:par>
                            </p:childTnLst>
                          </p:cTn>
                        </p:par>
                        <p:par>
                          <p:cTn id="175" fill="hold">
                            <p:stCondLst>
                              <p:cond delay="1000"/>
                            </p:stCondLst>
                            <p:childTnLst>
                              <p:par>
                                <p:cTn id="176" presetID="22" presetClass="entr" presetSubtype="2" fill="hold" nodeType="afterEffect">
                                  <p:stCondLst>
                                    <p:cond delay="0"/>
                                  </p:stCondLst>
                                  <p:childTnLst>
                                    <p:set>
                                      <p:cBhvr>
                                        <p:cTn id="177" dur="1" fill="hold">
                                          <p:stCondLst>
                                            <p:cond delay="0"/>
                                          </p:stCondLst>
                                        </p:cTn>
                                        <p:tgtEl>
                                          <p:spTgt spid="121"/>
                                        </p:tgtEl>
                                        <p:attrNameLst>
                                          <p:attrName>style.visibility</p:attrName>
                                        </p:attrNameLst>
                                      </p:cBhvr>
                                      <p:to>
                                        <p:strVal val="visible"/>
                                      </p:to>
                                    </p:set>
                                    <p:animEffect transition="in" filter="wipe(right)">
                                      <p:cBhvr>
                                        <p:cTn id="178" dur="500"/>
                                        <p:tgtEl>
                                          <p:spTgt spid="121"/>
                                        </p:tgtEl>
                                      </p:cBhvr>
                                    </p:animEffect>
                                  </p:childTnLst>
                                </p:cTn>
                              </p:par>
                              <p:par>
                                <p:cTn id="179" presetID="22" presetClass="entr" presetSubtype="1" fill="hold" nodeType="withEffect">
                                  <p:stCondLst>
                                    <p:cond delay="0"/>
                                  </p:stCondLst>
                                  <p:childTnLst>
                                    <p:set>
                                      <p:cBhvr>
                                        <p:cTn id="180" dur="1" fill="hold">
                                          <p:stCondLst>
                                            <p:cond delay="0"/>
                                          </p:stCondLst>
                                        </p:cTn>
                                        <p:tgtEl>
                                          <p:spTgt spid="117"/>
                                        </p:tgtEl>
                                        <p:attrNameLst>
                                          <p:attrName>style.visibility</p:attrName>
                                        </p:attrNameLst>
                                      </p:cBhvr>
                                      <p:to>
                                        <p:strVal val="visible"/>
                                      </p:to>
                                    </p:set>
                                    <p:animEffect transition="in" filter="wipe(up)">
                                      <p:cBhvr>
                                        <p:cTn id="181" dur="500"/>
                                        <p:tgtEl>
                                          <p:spTgt spid="117"/>
                                        </p:tgtEl>
                                      </p:cBhvr>
                                    </p:animEffect>
                                  </p:childTnLst>
                                </p:cTn>
                              </p:par>
                            </p:childTnLst>
                          </p:cTn>
                        </p:par>
                        <p:par>
                          <p:cTn id="182" fill="hold">
                            <p:stCondLst>
                              <p:cond delay="1500"/>
                            </p:stCondLst>
                            <p:childTnLst>
                              <p:par>
                                <p:cTn id="183" presetID="22" presetClass="entr" presetSubtype="1" fill="hold" nodeType="afterEffect">
                                  <p:stCondLst>
                                    <p:cond delay="0"/>
                                  </p:stCondLst>
                                  <p:childTnLst>
                                    <p:set>
                                      <p:cBhvr>
                                        <p:cTn id="184" dur="1" fill="hold">
                                          <p:stCondLst>
                                            <p:cond delay="0"/>
                                          </p:stCondLst>
                                        </p:cTn>
                                        <p:tgtEl>
                                          <p:spTgt spid="126"/>
                                        </p:tgtEl>
                                        <p:attrNameLst>
                                          <p:attrName>style.visibility</p:attrName>
                                        </p:attrNameLst>
                                      </p:cBhvr>
                                      <p:to>
                                        <p:strVal val="visible"/>
                                      </p:to>
                                    </p:set>
                                    <p:animEffect transition="in" filter="wipe(up)">
                                      <p:cBhvr>
                                        <p:cTn id="185" dur="500"/>
                                        <p:tgtEl>
                                          <p:spTgt spid="126"/>
                                        </p:tgtEl>
                                      </p:cBhvr>
                                    </p:animEffect>
                                  </p:childTnLst>
                                </p:cTn>
                              </p:par>
                            </p:childTnLst>
                          </p:cTn>
                        </p:par>
                        <p:par>
                          <p:cTn id="186" fill="hold">
                            <p:stCondLst>
                              <p:cond delay="2000"/>
                            </p:stCondLst>
                            <p:childTnLst>
                              <p:par>
                                <p:cTn id="187" presetID="22" presetClass="entr" presetSubtype="1" fill="hold" nodeType="afterEffect">
                                  <p:stCondLst>
                                    <p:cond delay="0"/>
                                  </p:stCondLst>
                                  <p:childTnLst>
                                    <p:set>
                                      <p:cBhvr>
                                        <p:cTn id="188" dur="1" fill="hold">
                                          <p:stCondLst>
                                            <p:cond delay="0"/>
                                          </p:stCondLst>
                                        </p:cTn>
                                        <p:tgtEl>
                                          <p:spTgt spid="128"/>
                                        </p:tgtEl>
                                        <p:attrNameLst>
                                          <p:attrName>style.visibility</p:attrName>
                                        </p:attrNameLst>
                                      </p:cBhvr>
                                      <p:to>
                                        <p:strVal val="visible"/>
                                      </p:to>
                                    </p:set>
                                    <p:animEffect transition="in" filter="wipe(up)">
                                      <p:cBhvr>
                                        <p:cTn id="189" dur="500"/>
                                        <p:tgtEl>
                                          <p:spTgt spid="128"/>
                                        </p:tgtEl>
                                      </p:cBhvr>
                                    </p:animEffect>
                                  </p:childTnLst>
                                </p:cTn>
                              </p:par>
                              <p:par>
                                <p:cTn id="190" presetID="22" presetClass="entr" presetSubtype="1" fill="hold" nodeType="withEffect">
                                  <p:stCondLst>
                                    <p:cond delay="0"/>
                                  </p:stCondLst>
                                  <p:childTnLst>
                                    <p:set>
                                      <p:cBhvr>
                                        <p:cTn id="191" dur="1" fill="hold">
                                          <p:stCondLst>
                                            <p:cond delay="0"/>
                                          </p:stCondLst>
                                        </p:cTn>
                                        <p:tgtEl>
                                          <p:spTgt spid="130"/>
                                        </p:tgtEl>
                                        <p:attrNameLst>
                                          <p:attrName>style.visibility</p:attrName>
                                        </p:attrNameLst>
                                      </p:cBhvr>
                                      <p:to>
                                        <p:strVal val="visible"/>
                                      </p:to>
                                    </p:set>
                                    <p:animEffect transition="in" filter="wipe(up)">
                                      <p:cBhvr>
                                        <p:cTn id="192" dur="500"/>
                                        <p:tgtEl>
                                          <p:spTgt spid="130"/>
                                        </p:tgtEl>
                                      </p:cBhvr>
                                    </p:animEffect>
                                  </p:childTnLst>
                                </p:cTn>
                              </p:par>
                            </p:childTnLst>
                          </p:cTn>
                        </p:par>
                      </p:childTnLst>
                    </p:cTn>
                  </p:par>
                  <p:par>
                    <p:cTn id="193" fill="hold">
                      <p:stCondLst>
                        <p:cond delay="indefinite"/>
                      </p:stCondLst>
                      <p:childTnLst>
                        <p:par>
                          <p:cTn id="194" fill="hold">
                            <p:stCondLst>
                              <p:cond delay="0"/>
                            </p:stCondLst>
                            <p:childTnLst>
                              <p:par>
                                <p:cTn id="195" presetID="1" presetClass="exit" presetSubtype="0" fill="hold" nodeType="clickEffect">
                                  <p:stCondLst>
                                    <p:cond delay="0"/>
                                  </p:stCondLst>
                                  <p:childTnLst>
                                    <p:set>
                                      <p:cBhvr>
                                        <p:cTn id="196" dur="1" fill="hold">
                                          <p:stCondLst>
                                            <p:cond delay="0"/>
                                          </p:stCondLst>
                                        </p:cTn>
                                        <p:tgtEl>
                                          <p:spTgt spid="43"/>
                                        </p:tgtEl>
                                        <p:attrNameLst>
                                          <p:attrName>style.visibility</p:attrName>
                                        </p:attrNameLst>
                                      </p:cBhvr>
                                      <p:to>
                                        <p:strVal val="hidden"/>
                                      </p:to>
                                    </p:set>
                                  </p:childTnLst>
                                </p:cTn>
                              </p:par>
                              <p:par>
                                <p:cTn id="197" presetID="1" presetClass="exit" presetSubtype="0" fill="hold" nodeType="withEffect">
                                  <p:stCondLst>
                                    <p:cond delay="0"/>
                                  </p:stCondLst>
                                  <p:childTnLst>
                                    <p:set>
                                      <p:cBhvr>
                                        <p:cTn id="198" dur="1" fill="hold">
                                          <p:stCondLst>
                                            <p:cond delay="0"/>
                                          </p:stCondLst>
                                        </p:cTn>
                                        <p:tgtEl>
                                          <p:spTgt spid="109"/>
                                        </p:tgtEl>
                                        <p:attrNameLst>
                                          <p:attrName>style.visibility</p:attrName>
                                        </p:attrNameLst>
                                      </p:cBhvr>
                                      <p:to>
                                        <p:strVal val="hidden"/>
                                      </p:to>
                                    </p:set>
                                  </p:childTnLst>
                                </p:cTn>
                              </p:par>
                              <p:par>
                                <p:cTn id="199" presetID="1" presetClass="exit" presetSubtype="0" fill="hold" nodeType="withEffect">
                                  <p:stCondLst>
                                    <p:cond delay="0"/>
                                  </p:stCondLst>
                                  <p:childTnLst>
                                    <p:set>
                                      <p:cBhvr>
                                        <p:cTn id="200" dur="1" fill="hold">
                                          <p:stCondLst>
                                            <p:cond delay="0"/>
                                          </p:stCondLst>
                                        </p:cTn>
                                        <p:tgtEl>
                                          <p:spTgt spid="121"/>
                                        </p:tgtEl>
                                        <p:attrNameLst>
                                          <p:attrName>style.visibility</p:attrName>
                                        </p:attrNameLst>
                                      </p:cBhvr>
                                      <p:to>
                                        <p:strVal val="hidden"/>
                                      </p:to>
                                    </p:set>
                                  </p:childTnLst>
                                </p:cTn>
                              </p:par>
                              <p:par>
                                <p:cTn id="201" presetID="1" presetClass="exit" presetSubtype="0" fill="hold" nodeType="withEffect">
                                  <p:stCondLst>
                                    <p:cond delay="0"/>
                                  </p:stCondLst>
                                  <p:childTnLst>
                                    <p:set>
                                      <p:cBhvr>
                                        <p:cTn id="202" dur="1" fill="hold">
                                          <p:stCondLst>
                                            <p:cond delay="0"/>
                                          </p:stCondLst>
                                        </p:cTn>
                                        <p:tgtEl>
                                          <p:spTgt spid="117"/>
                                        </p:tgtEl>
                                        <p:attrNameLst>
                                          <p:attrName>style.visibility</p:attrName>
                                        </p:attrNameLst>
                                      </p:cBhvr>
                                      <p:to>
                                        <p:strVal val="hidden"/>
                                      </p:to>
                                    </p:set>
                                  </p:childTnLst>
                                </p:cTn>
                              </p:par>
                              <p:par>
                                <p:cTn id="203" presetID="1" presetClass="exit" presetSubtype="0" fill="hold" nodeType="withEffect">
                                  <p:stCondLst>
                                    <p:cond delay="0"/>
                                  </p:stCondLst>
                                  <p:childTnLst>
                                    <p:set>
                                      <p:cBhvr>
                                        <p:cTn id="204" dur="1" fill="hold">
                                          <p:stCondLst>
                                            <p:cond delay="0"/>
                                          </p:stCondLst>
                                        </p:cTn>
                                        <p:tgtEl>
                                          <p:spTgt spid="126"/>
                                        </p:tgtEl>
                                        <p:attrNameLst>
                                          <p:attrName>style.visibility</p:attrName>
                                        </p:attrNameLst>
                                      </p:cBhvr>
                                      <p:to>
                                        <p:strVal val="hidden"/>
                                      </p:to>
                                    </p:set>
                                  </p:childTnLst>
                                </p:cTn>
                              </p:par>
                              <p:par>
                                <p:cTn id="205" presetID="1" presetClass="exit" presetSubtype="0" fill="hold" nodeType="withEffect">
                                  <p:stCondLst>
                                    <p:cond delay="0"/>
                                  </p:stCondLst>
                                  <p:childTnLst>
                                    <p:set>
                                      <p:cBhvr>
                                        <p:cTn id="206" dur="1" fill="hold">
                                          <p:stCondLst>
                                            <p:cond delay="0"/>
                                          </p:stCondLst>
                                        </p:cTn>
                                        <p:tgtEl>
                                          <p:spTgt spid="128"/>
                                        </p:tgtEl>
                                        <p:attrNameLst>
                                          <p:attrName>style.visibility</p:attrName>
                                        </p:attrNameLst>
                                      </p:cBhvr>
                                      <p:to>
                                        <p:strVal val="hidden"/>
                                      </p:to>
                                    </p:set>
                                  </p:childTnLst>
                                </p:cTn>
                              </p:par>
                              <p:par>
                                <p:cTn id="207" presetID="1" presetClass="exit" presetSubtype="0" fill="hold" nodeType="withEffect">
                                  <p:stCondLst>
                                    <p:cond delay="0"/>
                                  </p:stCondLst>
                                  <p:childTnLst>
                                    <p:set>
                                      <p:cBhvr>
                                        <p:cTn id="208" dur="1" fill="hold">
                                          <p:stCondLst>
                                            <p:cond delay="0"/>
                                          </p:stCondLst>
                                        </p:cTn>
                                        <p:tgtEl>
                                          <p:spTgt spid="1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AutoShape 10"/>
          <p:cNvSpPr>
            <a:spLocks noChangeArrowheads="1"/>
          </p:cNvSpPr>
          <p:nvPr/>
        </p:nvSpPr>
        <p:spPr bwMode="auto">
          <a:xfrm rot="2804587">
            <a:off x="8125128" y="3462856"/>
            <a:ext cx="2078838" cy="270515"/>
          </a:xfrm>
          <a:prstGeom prst="rightArrow">
            <a:avLst>
              <a:gd name="adj1" fmla="val 34805"/>
              <a:gd name="adj2" fmla="val 69307"/>
            </a:avLst>
          </a:prstGeom>
          <a:solidFill>
            <a:schemeClr val="bg1">
              <a:lumMod val="85000"/>
            </a:schemeClr>
          </a:solidFill>
          <a:ln>
            <a:headEnd type="none" w="med" len="med"/>
            <a:tailEnd type="none" w="med" len="med"/>
          </a:ln>
          <a:effectLst>
            <a:outerShdw blurRad="40000" dist="23000" dir="5400000" rotWithShape="0">
              <a:schemeClr val="bg1">
                <a:lumMod val="50000"/>
                <a:alpha val="35000"/>
              </a:schemeClr>
            </a:outerShdw>
          </a:effectLst>
        </p:spPr>
        <p:style>
          <a:lnRef idx="0">
            <a:schemeClr val="accent5"/>
          </a:lnRef>
          <a:fillRef idx="3">
            <a:schemeClr val="accent5"/>
          </a:fillRef>
          <a:effectRef idx="3">
            <a:schemeClr val="accent5"/>
          </a:effectRef>
          <a:fontRef idx="minor">
            <a:schemeClr val="lt1"/>
          </a:fontRef>
        </p:style>
        <p:txBody>
          <a:bodyPr wrap="none" lIns="72000" tIns="72000" rIns="72000" bIns="72000" anchor="ctr"/>
          <a:lstStyle/>
          <a:p>
            <a:pPr marL="533400" indent="-533400" algn="ctr" fontAlgn="auto">
              <a:spcBef>
                <a:spcPts val="0"/>
              </a:spcBef>
              <a:spcAft>
                <a:spcPts val="0"/>
              </a:spcAft>
              <a:defRPr/>
            </a:pPr>
            <a:endParaRPr lang="zh-CN" altLang="en-US" sz="1600">
              <a:solidFill>
                <a:schemeClr val="bg1"/>
              </a:solidFill>
              <a:latin typeface="Arial" pitchFamily="34" charset="0"/>
              <a:ea typeface="微软雅黑" pitchFamily="34" charset="-122"/>
              <a:cs typeface="Arial" pitchFamily="34" charset="0"/>
            </a:endParaRPr>
          </a:p>
        </p:txBody>
      </p:sp>
      <p:sp>
        <p:nvSpPr>
          <p:cNvPr id="68" name="AutoShape 10"/>
          <p:cNvSpPr>
            <a:spLocks noChangeArrowheads="1"/>
          </p:cNvSpPr>
          <p:nvPr/>
        </p:nvSpPr>
        <p:spPr bwMode="auto">
          <a:xfrm rot="1155706">
            <a:off x="7739028" y="4284323"/>
            <a:ext cx="2183349" cy="202886"/>
          </a:xfrm>
          <a:prstGeom prst="rightArrow">
            <a:avLst>
              <a:gd name="adj1" fmla="val 34805"/>
              <a:gd name="adj2" fmla="val 69307"/>
            </a:avLst>
          </a:prstGeom>
          <a:solidFill>
            <a:schemeClr val="bg1">
              <a:lumMod val="85000"/>
            </a:schemeClr>
          </a:solidFill>
          <a:ln>
            <a:headEnd type="none" w="med" len="med"/>
            <a:tailEnd type="none" w="med" len="med"/>
          </a:ln>
          <a:effectLst>
            <a:outerShdw blurRad="40000" dist="23000" dir="5400000" rotWithShape="0">
              <a:schemeClr val="bg1">
                <a:lumMod val="50000"/>
                <a:alpha val="35000"/>
              </a:schemeClr>
            </a:outerShdw>
          </a:effectLst>
        </p:spPr>
        <p:style>
          <a:lnRef idx="0">
            <a:schemeClr val="accent5"/>
          </a:lnRef>
          <a:fillRef idx="3">
            <a:schemeClr val="accent5"/>
          </a:fillRef>
          <a:effectRef idx="3">
            <a:schemeClr val="accent5"/>
          </a:effectRef>
          <a:fontRef idx="minor">
            <a:schemeClr val="lt1"/>
          </a:fontRef>
        </p:style>
        <p:txBody>
          <a:bodyPr wrap="none" lIns="72000" tIns="72000" rIns="72000" bIns="72000" anchor="ctr"/>
          <a:lstStyle/>
          <a:p>
            <a:pPr marL="533400" indent="-533400" algn="ctr" fontAlgn="auto">
              <a:spcBef>
                <a:spcPts val="0"/>
              </a:spcBef>
              <a:spcAft>
                <a:spcPts val="0"/>
              </a:spcAft>
              <a:defRPr/>
            </a:pPr>
            <a:endParaRPr lang="zh-CN" altLang="en-US" sz="1600">
              <a:solidFill>
                <a:schemeClr val="bg1"/>
              </a:solidFill>
              <a:latin typeface="Arial" pitchFamily="34" charset="0"/>
              <a:ea typeface="微软雅黑" pitchFamily="34" charset="-122"/>
              <a:cs typeface="Arial" pitchFamily="34" charset="0"/>
            </a:endParaRPr>
          </a:p>
        </p:txBody>
      </p:sp>
      <p:sp>
        <p:nvSpPr>
          <p:cNvPr id="69" name="AutoShape 10"/>
          <p:cNvSpPr>
            <a:spLocks noChangeArrowheads="1"/>
          </p:cNvSpPr>
          <p:nvPr/>
        </p:nvSpPr>
        <p:spPr bwMode="auto">
          <a:xfrm rot="4728356">
            <a:off x="9976205" y="3343866"/>
            <a:ext cx="1198462" cy="270515"/>
          </a:xfrm>
          <a:prstGeom prst="rightArrow">
            <a:avLst>
              <a:gd name="adj1" fmla="val 34805"/>
              <a:gd name="adj2" fmla="val 69307"/>
            </a:avLst>
          </a:prstGeom>
          <a:solidFill>
            <a:schemeClr val="bg1">
              <a:lumMod val="85000"/>
            </a:schemeClr>
          </a:solidFill>
          <a:ln>
            <a:headEnd type="none" w="med" len="med"/>
            <a:tailEnd type="none" w="med" len="med"/>
          </a:ln>
          <a:effectLst>
            <a:outerShdw blurRad="40000" dist="23000" dir="5400000" rotWithShape="0">
              <a:schemeClr val="bg1">
                <a:lumMod val="50000"/>
                <a:alpha val="35000"/>
              </a:schemeClr>
            </a:outerShdw>
          </a:effectLst>
        </p:spPr>
        <p:style>
          <a:lnRef idx="0">
            <a:schemeClr val="accent5"/>
          </a:lnRef>
          <a:fillRef idx="3">
            <a:schemeClr val="accent5"/>
          </a:fillRef>
          <a:effectRef idx="3">
            <a:schemeClr val="accent5"/>
          </a:effectRef>
          <a:fontRef idx="minor">
            <a:schemeClr val="lt1"/>
          </a:fontRef>
        </p:style>
        <p:txBody>
          <a:bodyPr wrap="none" lIns="72000" tIns="72000" rIns="72000" bIns="72000" anchor="ctr"/>
          <a:lstStyle/>
          <a:p>
            <a:pPr marL="533400" indent="-533400" algn="ctr" fontAlgn="auto">
              <a:spcBef>
                <a:spcPts val="0"/>
              </a:spcBef>
              <a:spcAft>
                <a:spcPts val="0"/>
              </a:spcAft>
              <a:defRPr/>
            </a:pPr>
            <a:endParaRPr lang="zh-CN" altLang="en-US" sz="1600">
              <a:solidFill>
                <a:schemeClr val="bg1"/>
              </a:solidFill>
              <a:latin typeface="Arial" pitchFamily="34" charset="0"/>
              <a:ea typeface="微软雅黑" pitchFamily="34" charset="-122"/>
              <a:cs typeface="Arial" pitchFamily="34" charset="0"/>
            </a:endParaRPr>
          </a:p>
        </p:txBody>
      </p:sp>
      <p:sp>
        <p:nvSpPr>
          <p:cNvPr id="67" name="AutoShape 10"/>
          <p:cNvSpPr>
            <a:spLocks noChangeArrowheads="1"/>
          </p:cNvSpPr>
          <p:nvPr/>
        </p:nvSpPr>
        <p:spPr bwMode="auto">
          <a:xfrm rot="19152277">
            <a:off x="9718988" y="3908443"/>
            <a:ext cx="321453" cy="507995"/>
          </a:xfrm>
          <a:prstGeom prst="upDownArrow">
            <a:avLst>
              <a:gd name="adj1" fmla="val 32744"/>
              <a:gd name="adj2" fmla="val 47348"/>
            </a:avLst>
          </a:prstGeom>
          <a:solidFill>
            <a:schemeClr val="bg1">
              <a:lumMod val="85000"/>
            </a:schemeClr>
          </a:solidFill>
          <a:ln>
            <a:headEnd type="none" w="med" len="med"/>
            <a:tailEnd type="none" w="med" len="med"/>
          </a:ln>
          <a:effectLst>
            <a:outerShdw blurRad="40000" dist="23000" dir="5400000" rotWithShape="0">
              <a:schemeClr val="bg1">
                <a:lumMod val="50000"/>
                <a:alpha val="35000"/>
              </a:schemeClr>
            </a:outerShdw>
          </a:effectLst>
        </p:spPr>
        <p:style>
          <a:lnRef idx="0">
            <a:schemeClr val="accent5"/>
          </a:lnRef>
          <a:fillRef idx="3">
            <a:schemeClr val="accent5"/>
          </a:fillRef>
          <a:effectRef idx="3">
            <a:schemeClr val="accent5"/>
          </a:effectRef>
          <a:fontRef idx="minor">
            <a:schemeClr val="lt1"/>
          </a:fontRef>
        </p:style>
        <p:txBody>
          <a:bodyPr wrap="none" lIns="72000" tIns="72000" rIns="72000" bIns="72000" anchor="ctr"/>
          <a:lstStyle/>
          <a:p>
            <a:pPr marL="533400" indent="-533400" algn="ctr" fontAlgn="auto">
              <a:spcBef>
                <a:spcPts val="0"/>
              </a:spcBef>
              <a:spcAft>
                <a:spcPts val="0"/>
              </a:spcAft>
              <a:defRPr/>
            </a:pPr>
            <a:endParaRPr lang="zh-CN" altLang="en-US" sz="1600">
              <a:solidFill>
                <a:schemeClr val="bg1"/>
              </a:solidFill>
              <a:latin typeface="Arial" pitchFamily="34" charset="0"/>
              <a:ea typeface="微软雅黑" pitchFamily="34" charset="-122"/>
              <a:cs typeface="Arial" pitchFamily="34" charset="0"/>
            </a:endParaRPr>
          </a:p>
        </p:txBody>
      </p:sp>
      <p:sp>
        <p:nvSpPr>
          <p:cNvPr id="66" name="矩形 65"/>
          <p:cNvSpPr/>
          <p:nvPr/>
        </p:nvSpPr>
        <p:spPr bwMode="auto">
          <a:xfrm>
            <a:off x="683638" y="5160686"/>
            <a:ext cx="5920349" cy="1087640"/>
          </a:xfrm>
          <a:prstGeom prst="rect">
            <a:avLst/>
          </a:prstGeom>
          <a:solidFill>
            <a:schemeClr val="bg1">
              <a:lumMod val="95000"/>
              <a:alpha val="90000"/>
            </a:schemeClr>
          </a:solidFill>
          <a:effectLst>
            <a:outerShdw blurRad="50800" dist="38100" dir="2700000" algn="tl" rotWithShape="0">
              <a:schemeClr val="bg1">
                <a:lumMod val="50000"/>
                <a:alpha val="40000"/>
              </a:schemeClr>
            </a:outerShdw>
          </a:effectLst>
          <a:scene3d>
            <a:camera prst="orthographicFront">
              <a:rot lat="0" lon="0" rev="0"/>
            </a:camera>
            <a:lightRig rig="flat" dir="t"/>
          </a:scene3d>
          <a:sp3d>
            <a:bevelT w="38100" h="19050"/>
          </a:sp3d>
        </p:spPr>
        <p:style>
          <a:lnRef idx="0">
            <a:schemeClr val="accent4"/>
          </a:lnRef>
          <a:fillRef idx="3">
            <a:schemeClr val="accent4"/>
          </a:fillRef>
          <a:effectRef idx="3">
            <a:schemeClr val="accent4"/>
          </a:effectRef>
          <a:fontRef idx="minor">
            <a:schemeClr val="lt1"/>
          </a:fontRef>
        </p:style>
        <p:txBody>
          <a:bodyPr wrap="none" lIns="72000" tIns="72000" rIns="72000" bIns="72000" anchor="ctr"/>
          <a:lstStyle/>
          <a:p>
            <a:pPr marL="533400" indent="-533400" algn="ctr">
              <a:defRPr/>
            </a:pPr>
            <a:endParaRPr lang="zh-CN" altLang="en-US" sz="2400" dirty="0">
              <a:solidFill>
                <a:schemeClr val="bg1"/>
              </a:solidFill>
              <a:latin typeface="微软雅黑" pitchFamily="34" charset="-122"/>
              <a:ea typeface="微软雅黑" pitchFamily="34" charset="-122"/>
            </a:endParaRPr>
          </a:p>
        </p:txBody>
      </p:sp>
      <p:sp>
        <p:nvSpPr>
          <p:cNvPr id="65" name="矩形 64"/>
          <p:cNvSpPr/>
          <p:nvPr/>
        </p:nvSpPr>
        <p:spPr bwMode="auto">
          <a:xfrm>
            <a:off x="683638" y="1821829"/>
            <a:ext cx="5920349" cy="3124118"/>
          </a:xfrm>
          <a:prstGeom prst="rect">
            <a:avLst/>
          </a:prstGeom>
          <a:solidFill>
            <a:schemeClr val="bg1">
              <a:lumMod val="95000"/>
              <a:alpha val="90000"/>
            </a:schemeClr>
          </a:solidFill>
          <a:effectLst>
            <a:outerShdw blurRad="50800" dist="38100" dir="2700000" algn="tl" rotWithShape="0">
              <a:schemeClr val="bg1">
                <a:lumMod val="50000"/>
                <a:alpha val="40000"/>
              </a:schemeClr>
            </a:outerShdw>
          </a:effectLst>
          <a:scene3d>
            <a:camera prst="orthographicFront">
              <a:rot lat="0" lon="0" rev="0"/>
            </a:camera>
            <a:lightRig rig="flat" dir="t"/>
          </a:scene3d>
          <a:sp3d>
            <a:bevelT w="38100" h="19050"/>
          </a:sp3d>
        </p:spPr>
        <p:style>
          <a:lnRef idx="0">
            <a:schemeClr val="accent4"/>
          </a:lnRef>
          <a:fillRef idx="3">
            <a:schemeClr val="accent4"/>
          </a:fillRef>
          <a:effectRef idx="3">
            <a:schemeClr val="accent4"/>
          </a:effectRef>
          <a:fontRef idx="minor">
            <a:schemeClr val="lt1"/>
          </a:fontRef>
        </p:style>
        <p:txBody>
          <a:bodyPr wrap="none" lIns="72000" tIns="72000" rIns="72000" bIns="72000" anchor="ctr"/>
          <a:lstStyle/>
          <a:p>
            <a:pPr marL="533400" indent="-533400" algn="ctr">
              <a:defRPr/>
            </a:pPr>
            <a:endParaRPr lang="zh-CN" altLang="en-US" sz="1600" dirty="0">
              <a:solidFill>
                <a:schemeClr val="bg1"/>
              </a:solidFill>
              <a:latin typeface="微软雅黑" pitchFamily="34" charset="-122"/>
              <a:ea typeface="微软雅黑" pitchFamily="34" charset="-122"/>
            </a:endParaRPr>
          </a:p>
        </p:txBody>
      </p:sp>
      <p:sp>
        <p:nvSpPr>
          <p:cNvPr id="28" name="标题 27"/>
          <p:cNvSpPr>
            <a:spLocks noGrp="1"/>
          </p:cNvSpPr>
          <p:nvPr>
            <p:ph type="title"/>
          </p:nvPr>
        </p:nvSpPr>
        <p:spPr>
          <a:xfrm>
            <a:off x="101606" y="52808"/>
            <a:ext cx="10363080" cy="585788"/>
          </a:xfrm>
        </p:spPr>
        <p:txBody>
          <a:bodyPr/>
          <a:lstStyle/>
          <a:p>
            <a:r>
              <a:rPr lang="zh-CN" altLang="en-US" sz="3200" b="1" dirty="0">
                <a:solidFill>
                  <a:schemeClr val="bg1"/>
                </a:solidFill>
                <a:latin typeface="+mj-ea"/>
                <a:cs typeface="Arial" pitchFamily="34" charset="0"/>
              </a:rPr>
              <a:t>主数据管理</a:t>
            </a:r>
            <a:r>
              <a:rPr lang="en-US" altLang="zh-CN" sz="3200" b="1" dirty="0">
                <a:solidFill>
                  <a:schemeClr val="bg1"/>
                </a:solidFill>
                <a:latin typeface="+mj-ea"/>
                <a:cs typeface="Arial" pitchFamily="34" charset="0"/>
              </a:rPr>
              <a:t>——</a:t>
            </a:r>
            <a:r>
              <a:rPr lang="zh-CN" altLang="en-US" sz="3200" b="1" dirty="0">
                <a:solidFill>
                  <a:schemeClr val="bg1"/>
                </a:solidFill>
                <a:latin typeface="+mj-ea"/>
                <a:cs typeface="Arial" pitchFamily="34" charset="0"/>
              </a:rPr>
              <a:t>基于</a:t>
            </a:r>
            <a:r>
              <a:rPr lang="en-US" altLang="zh-CN" sz="3200" b="1" dirty="0">
                <a:solidFill>
                  <a:schemeClr val="bg1"/>
                </a:solidFill>
                <a:latin typeface="+mj-ea"/>
                <a:cs typeface="Arial" pitchFamily="34" charset="0"/>
              </a:rPr>
              <a:t>SOA</a:t>
            </a:r>
            <a:r>
              <a:rPr lang="zh-CN" altLang="en-US" sz="3200" b="1" dirty="0">
                <a:solidFill>
                  <a:schemeClr val="bg1"/>
                </a:solidFill>
                <a:latin typeface="+mj-ea"/>
                <a:cs typeface="Arial" pitchFamily="34" charset="0"/>
              </a:rPr>
              <a:t>架构的信息重用 </a:t>
            </a:r>
          </a:p>
        </p:txBody>
      </p:sp>
      <p:sp>
        <p:nvSpPr>
          <p:cNvPr id="2897922" name="Rectangle 2"/>
          <p:cNvSpPr>
            <a:spLocks noGrp="1" noChangeArrowheads="1"/>
          </p:cNvSpPr>
          <p:nvPr>
            <p:ph idx="1"/>
          </p:nvPr>
        </p:nvSpPr>
        <p:spPr>
          <a:xfrm>
            <a:off x="711200" y="1932666"/>
            <a:ext cx="6705565" cy="2667014"/>
          </a:xfrm>
        </p:spPr>
        <p:txBody>
          <a:bodyPr>
            <a:normAutofit fontScale="85000" lnSpcReduction="10000"/>
          </a:bodyPr>
          <a:lstStyle/>
          <a:p>
            <a:pPr>
              <a:lnSpc>
                <a:spcPct val="120000"/>
              </a:lnSpc>
            </a:pPr>
            <a:r>
              <a:rPr lang="zh-CN" altLang="en-US" sz="1800" dirty="0">
                <a:latin typeface="Arial" pitchFamily="34" charset="0"/>
                <a:ea typeface="微软雅黑" pitchFamily="34" charset="-122"/>
                <a:cs typeface="Arial" pitchFamily="34" charset="0"/>
              </a:rPr>
              <a:t>从各种具体的应用中分离出主要信息；</a:t>
            </a:r>
          </a:p>
          <a:p>
            <a:pPr>
              <a:lnSpc>
                <a:spcPct val="120000"/>
              </a:lnSpc>
            </a:pPr>
            <a:r>
              <a:rPr lang="zh-CN" altLang="en-US" sz="1800" dirty="0">
                <a:latin typeface="Arial" pitchFamily="34" charset="0"/>
                <a:ea typeface="微软雅黑" pitchFamily="34" charset="-122"/>
                <a:cs typeface="Arial" pitchFamily="34" charset="0"/>
              </a:rPr>
              <a:t>成为一个集中的、独立于应用的资源；</a:t>
            </a:r>
          </a:p>
          <a:p>
            <a:pPr>
              <a:lnSpc>
                <a:spcPct val="120000"/>
              </a:lnSpc>
            </a:pPr>
            <a:r>
              <a:rPr lang="zh-CN" altLang="en-US" sz="1800" dirty="0">
                <a:latin typeface="Arial" pitchFamily="34" charset="0"/>
                <a:ea typeface="微软雅黑" pitchFamily="34" charset="-122"/>
                <a:cs typeface="Arial" pitchFamily="34" charset="0"/>
              </a:rPr>
              <a:t>简化整合任务和新应用开发；</a:t>
            </a:r>
          </a:p>
          <a:p>
            <a:pPr>
              <a:lnSpc>
                <a:spcPct val="120000"/>
              </a:lnSpc>
            </a:pPr>
            <a:r>
              <a:rPr lang="zh-CN" altLang="en-NZ" sz="1800" dirty="0">
                <a:latin typeface="Arial" pitchFamily="34" charset="0"/>
                <a:ea typeface="微软雅黑" pitchFamily="34" charset="-122"/>
                <a:cs typeface="Arial" pitchFamily="34" charset="0"/>
              </a:rPr>
              <a:t>确保各个交易系统和分析系统</a:t>
            </a:r>
            <a:br>
              <a:rPr lang="en-US" altLang="zh-CN" sz="1800" dirty="0">
                <a:latin typeface="Arial" pitchFamily="34" charset="0"/>
                <a:ea typeface="微软雅黑" pitchFamily="34" charset="-122"/>
                <a:cs typeface="Arial" pitchFamily="34" charset="0"/>
              </a:rPr>
            </a:br>
            <a:r>
              <a:rPr lang="zh-CN" altLang="en-NZ" sz="1800" dirty="0">
                <a:latin typeface="Arial" pitchFamily="34" charset="0"/>
                <a:ea typeface="微软雅黑" pitchFamily="34" charset="-122"/>
                <a:cs typeface="Arial" pitchFamily="34" charset="0"/>
              </a:rPr>
              <a:t>间的主要信息的一致性</a:t>
            </a:r>
            <a:r>
              <a:rPr lang="zh-CN" altLang="en-US" sz="1800" dirty="0">
                <a:latin typeface="Arial" pitchFamily="34" charset="0"/>
                <a:ea typeface="微软雅黑" pitchFamily="34" charset="-122"/>
                <a:cs typeface="Arial" pitchFamily="34" charset="0"/>
              </a:rPr>
              <a:t>；</a:t>
            </a:r>
          </a:p>
          <a:p>
            <a:pPr>
              <a:lnSpc>
                <a:spcPct val="120000"/>
              </a:lnSpc>
            </a:pPr>
            <a:r>
              <a:rPr lang="zh-CN" altLang="en-US" sz="1800" b="1" dirty="0">
                <a:solidFill>
                  <a:srgbClr val="0070C0"/>
                </a:solidFill>
                <a:latin typeface="Arial" pitchFamily="34" charset="0"/>
                <a:ea typeface="微软雅黑" pitchFamily="34" charset="-122"/>
                <a:cs typeface="Arial" pitchFamily="34" charset="0"/>
              </a:rPr>
              <a:t>用“事前处理”的方法代替</a:t>
            </a:r>
            <a:br>
              <a:rPr lang="en-US" altLang="zh-CN" sz="1800" b="1" dirty="0">
                <a:solidFill>
                  <a:srgbClr val="0070C0"/>
                </a:solidFill>
                <a:latin typeface="Arial" pitchFamily="34" charset="0"/>
                <a:ea typeface="微软雅黑" pitchFamily="34" charset="-122"/>
                <a:cs typeface="Arial" pitchFamily="34" charset="0"/>
              </a:rPr>
            </a:br>
            <a:r>
              <a:rPr lang="zh-CN" altLang="en-US" sz="1800" b="1" dirty="0">
                <a:solidFill>
                  <a:srgbClr val="0070C0"/>
                </a:solidFill>
                <a:latin typeface="Arial" pitchFamily="34" charset="0"/>
                <a:ea typeface="微软雅黑" pitchFamily="34" charset="-122"/>
                <a:cs typeface="Arial" pitchFamily="34" charset="0"/>
              </a:rPr>
              <a:t>“事后处理”</a:t>
            </a:r>
            <a:r>
              <a:rPr lang="en-US" altLang="zh-CN" sz="1800" b="1" dirty="0">
                <a:solidFill>
                  <a:srgbClr val="0070C0"/>
                </a:solidFill>
                <a:latin typeface="Arial" pitchFamily="34" charset="0"/>
                <a:ea typeface="微软雅黑" pitchFamily="34" charset="-122"/>
                <a:cs typeface="Arial" pitchFamily="34" charset="0"/>
              </a:rPr>
              <a:t>(</a:t>
            </a:r>
            <a:r>
              <a:rPr lang="zh-CN" altLang="en-US" sz="1800" b="1" dirty="0">
                <a:solidFill>
                  <a:srgbClr val="0070C0"/>
                </a:solidFill>
                <a:latin typeface="Arial" pitchFamily="34" charset="0"/>
                <a:ea typeface="微软雅黑" pitchFamily="34" charset="-122"/>
                <a:cs typeface="Arial" pitchFamily="34" charset="0"/>
              </a:rPr>
              <a:t>比如数据仓库</a:t>
            </a:r>
            <a:r>
              <a:rPr lang="en-US" altLang="zh-CN" sz="1800" b="1" dirty="0">
                <a:solidFill>
                  <a:srgbClr val="0070C0"/>
                </a:solidFill>
                <a:latin typeface="Arial" pitchFamily="34" charset="0"/>
                <a:ea typeface="微软雅黑" pitchFamily="34" charset="-122"/>
                <a:cs typeface="Arial" pitchFamily="34" charset="0"/>
              </a:rPr>
              <a:t>)</a:t>
            </a:r>
            <a:r>
              <a:rPr lang="zh-CN" altLang="en-US" sz="1800" b="1" dirty="0">
                <a:solidFill>
                  <a:srgbClr val="0070C0"/>
                </a:solidFill>
                <a:latin typeface="Arial" pitchFamily="34" charset="0"/>
                <a:ea typeface="微软雅黑" pitchFamily="34" charset="-122"/>
                <a:cs typeface="Arial" pitchFamily="34" charset="0"/>
              </a:rPr>
              <a:t>，</a:t>
            </a:r>
            <a:br>
              <a:rPr lang="en-US" altLang="zh-CN" sz="1800" b="1" dirty="0">
                <a:solidFill>
                  <a:srgbClr val="0070C0"/>
                </a:solidFill>
                <a:latin typeface="Arial" pitchFamily="34" charset="0"/>
                <a:ea typeface="微软雅黑" pitchFamily="34" charset="-122"/>
                <a:cs typeface="Arial" pitchFamily="34" charset="0"/>
              </a:rPr>
            </a:br>
            <a:r>
              <a:rPr lang="zh-CN" altLang="en-US" sz="1800" b="1" dirty="0">
                <a:solidFill>
                  <a:srgbClr val="0070C0"/>
                </a:solidFill>
                <a:latin typeface="Arial" pitchFamily="34" charset="0"/>
                <a:ea typeface="微软雅黑" pitchFamily="34" charset="-122"/>
                <a:cs typeface="Arial" pitchFamily="34" charset="0"/>
              </a:rPr>
              <a:t>来解决数据质量和一致性问题。</a:t>
            </a:r>
          </a:p>
        </p:txBody>
      </p:sp>
      <p:sp>
        <p:nvSpPr>
          <p:cNvPr id="27" name="Rectangle 2"/>
          <p:cNvSpPr>
            <a:spLocks noChangeArrowheads="1"/>
          </p:cNvSpPr>
          <p:nvPr/>
        </p:nvSpPr>
        <p:spPr bwMode="auto">
          <a:xfrm>
            <a:off x="665163" y="5029068"/>
            <a:ext cx="5938824" cy="1447852"/>
          </a:xfrm>
          <a:prstGeom prst="rect">
            <a:avLst/>
          </a:prstGeom>
          <a:noFill/>
          <a:ln w="9525">
            <a:noFill/>
            <a:miter lim="800000"/>
            <a:headEnd/>
            <a:tailEnd/>
          </a:ln>
          <a:effectLst/>
        </p:spPr>
        <p:txBody>
          <a:bodyPr/>
          <a:lstStyle/>
          <a:p>
            <a:pPr algn="just" eaLnBrk="0" hangingPunct="0"/>
            <a:endParaRPr lang="zh-CN" altLang="en-US" i="1" dirty="0">
              <a:latin typeface="Arial" pitchFamily="34" charset="0"/>
              <a:ea typeface="微软雅黑" pitchFamily="34" charset="-122"/>
              <a:cs typeface="Arial" pitchFamily="34" charset="0"/>
            </a:endParaRPr>
          </a:p>
          <a:p>
            <a:pPr marL="858838" indent="-858838" algn="just">
              <a:lnSpc>
                <a:spcPct val="90000"/>
              </a:lnSpc>
              <a:buClr>
                <a:schemeClr val="accent1"/>
              </a:buClr>
              <a:buFont typeface="Wingdings" pitchFamily="2" charset="2"/>
              <a:buNone/>
            </a:pPr>
            <a:r>
              <a:rPr lang="en-US" altLang="zh-CN" sz="2400" dirty="0">
                <a:latin typeface="Arial" pitchFamily="34" charset="0"/>
                <a:ea typeface="微软雅黑" pitchFamily="34" charset="-122"/>
                <a:cs typeface="Arial" pitchFamily="34" charset="0"/>
              </a:rPr>
              <a:t>MDM</a:t>
            </a:r>
            <a:r>
              <a:rPr lang="zh-CN" altLang="en-US" sz="2400" dirty="0">
                <a:latin typeface="Arial" pitchFamily="34" charset="0"/>
                <a:ea typeface="微软雅黑" pitchFamily="34" charset="-122"/>
                <a:cs typeface="Arial" pitchFamily="34" charset="0"/>
              </a:rPr>
              <a:t>：</a:t>
            </a:r>
            <a:r>
              <a:rPr lang="zh-CN" altLang="en-US" sz="1600" dirty="0">
                <a:latin typeface="Arial" pitchFamily="34" charset="0"/>
                <a:ea typeface="微软雅黑" pitchFamily="34" charset="-122"/>
                <a:cs typeface="Arial" pitchFamily="34" charset="0"/>
              </a:rPr>
              <a:t>将通用的信息及其处理流程从独立的应用中分离</a:t>
            </a:r>
            <a:r>
              <a:rPr lang="en-US" altLang="zh-CN" sz="1600" dirty="0">
                <a:latin typeface="Arial" pitchFamily="34" charset="0"/>
                <a:ea typeface="微软雅黑" pitchFamily="34" charset="-122"/>
                <a:cs typeface="Arial" pitchFamily="34" charset="0"/>
              </a:rPr>
              <a:t>, </a:t>
            </a:r>
            <a:r>
              <a:rPr lang="zh-CN" altLang="en-US" sz="1600" dirty="0">
                <a:latin typeface="Arial" pitchFamily="34" charset="0"/>
                <a:ea typeface="微软雅黑" pitchFamily="34" charset="-122"/>
                <a:cs typeface="Arial" pitchFamily="34" charset="0"/>
              </a:rPr>
              <a:t>形成可共享的信息服务集合</a:t>
            </a:r>
            <a:r>
              <a:rPr lang="en-US" altLang="zh-CN" sz="1600" dirty="0">
                <a:latin typeface="Arial" pitchFamily="34" charset="0"/>
                <a:ea typeface="微软雅黑" pitchFamily="34" charset="-122"/>
                <a:cs typeface="Arial" pitchFamily="34" charset="0"/>
              </a:rPr>
              <a:t>,</a:t>
            </a:r>
            <a:endParaRPr lang="en-US" altLang="zh-CN" dirty="0">
              <a:latin typeface="Arial" pitchFamily="34" charset="0"/>
              <a:ea typeface="微软雅黑" pitchFamily="34" charset="-122"/>
              <a:cs typeface="Arial" pitchFamily="34" charset="0"/>
            </a:endParaRPr>
          </a:p>
        </p:txBody>
      </p:sp>
      <p:sp>
        <p:nvSpPr>
          <p:cNvPr id="32" name="Oval 6"/>
          <p:cNvSpPr>
            <a:spLocks noChangeAspect="1" noChangeArrowheads="1"/>
          </p:cNvSpPr>
          <p:nvPr/>
        </p:nvSpPr>
        <p:spPr bwMode="auto">
          <a:xfrm>
            <a:off x="7362981" y="2151564"/>
            <a:ext cx="990349" cy="696022"/>
          </a:xfrm>
          <a:prstGeom prst="ellipse">
            <a:avLst/>
          </a:prstGeom>
          <a:solidFill>
            <a:srgbClr val="E8E8E8">
              <a:alpha val="89804"/>
            </a:srgbClr>
          </a:solidFill>
          <a:effectLst>
            <a:outerShdw blurRad="50800" dist="38100" dir="2700000" algn="tl" rotWithShape="0">
              <a:schemeClr val="bg1">
                <a:lumMod val="50000"/>
                <a:alpha val="40000"/>
              </a:schemeClr>
            </a:outerShdw>
          </a:effectLst>
          <a:scene3d>
            <a:camera prst="orthographicFront">
              <a:rot lat="0" lon="0" rev="0"/>
            </a:camera>
            <a:lightRig rig="flat" dir="t"/>
          </a:scene3d>
          <a:sp3d>
            <a:bevelT w="38100" h="19050"/>
          </a:sp3d>
        </p:spPr>
        <p:style>
          <a:lnRef idx="0">
            <a:schemeClr val="accent4"/>
          </a:lnRef>
          <a:fillRef idx="3">
            <a:schemeClr val="accent4"/>
          </a:fillRef>
          <a:effectRef idx="3">
            <a:schemeClr val="accent4"/>
          </a:effectRef>
          <a:fontRef idx="minor">
            <a:schemeClr val="lt1"/>
          </a:fontRef>
        </p:style>
        <p:txBody>
          <a:bodyPr wrap="none" lIns="72000" tIns="72000" rIns="72000" bIns="72000" anchor="ctr"/>
          <a:lstStyle/>
          <a:p>
            <a:pPr algn="ctr">
              <a:buClr>
                <a:schemeClr val="accent2"/>
              </a:buClr>
              <a:defRPr/>
            </a:pPr>
            <a:r>
              <a:rPr lang="zh-CN" altLang="en-US" sz="1400" dirty="0">
                <a:solidFill>
                  <a:schemeClr val="tx1"/>
                </a:solidFill>
                <a:latin typeface="Arial" pitchFamily="34" charset="0"/>
                <a:ea typeface="微软雅黑" pitchFamily="34" charset="-122"/>
                <a:cs typeface="Arial" pitchFamily="34" charset="0"/>
              </a:rPr>
              <a:t>已有</a:t>
            </a:r>
            <a:br>
              <a:rPr lang="en-US" altLang="zh-CN" sz="1400" dirty="0">
                <a:solidFill>
                  <a:schemeClr val="tx1"/>
                </a:solidFill>
                <a:latin typeface="Arial" pitchFamily="34" charset="0"/>
                <a:ea typeface="微软雅黑" pitchFamily="34" charset="-122"/>
                <a:cs typeface="Arial" pitchFamily="34" charset="0"/>
              </a:rPr>
            </a:br>
            <a:r>
              <a:rPr lang="zh-CN" altLang="en-US" sz="1400" dirty="0">
                <a:solidFill>
                  <a:schemeClr val="tx1"/>
                </a:solidFill>
                <a:latin typeface="Arial" pitchFamily="34" charset="0"/>
                <a:ea typeface="微软雅黑" pitchFamily="34" charset="-122"/>
                <a:cs typeface="Arial" pitchFamily="34" charset="0"/>
              </a:rPr>
              <a:t>应用</a:t>
            </a:r>
          </a:p>
        </p:txBody>
      </p:sp>
      <p:sp>
        <p:nvSpPr>
          <p:cNvPr id="64" name="矩形 63"/>
          <p:cNvSpPr/>
          <p:nvPr/>
        </p:nvSpPr>
        <p:spPr bwMode="auto">
          <a:xfrm>
            <a:off x="711341" y="990664"/>
            <a:ext cx="11175707" cy="685782"/>
          </a:xfrm>
          <a:prstGeom prst="rect">
            <a:avLst/>
          </a:prstGeom>
          <a:solidFill>
            <a:srgbClr val="C00000"/>
          </a:solidFill>
          <a:ln>
            <a:headEnd type="none" w="med" len="med"/>
            <a:tailEnd type="none" w="med" len="med"/>
          </a:ln>
          <a:effectLst>
            <a:outerShdw blurRad="40000" dist="23000" dir="5400000" rotWithShape="0">
              <a:schemeClr val="bg1">
                <a:lumMod val="50000"/>
                <a:alpha val="35000"/>
              </a:schemeClr>
            </a:outerShdw>
          </a:effectLst>
        </p:spPr>
        <p:style>
          <a:lnRef idx="0">
            <a:schemeClr val="accent5"/>
          </a:lnRef>
          <a:fillRef idx="3">
            <a:schemeClr val="accent5"/>
          </a:fillRef>
          <a:effectRef idx="3">
            <a:schemeClr val="accent5"/>
          </a:effectRef>
          <a:fontRef idx="minor">
            <a:schemeClr val="lt1"/>
          </a:fontRef>
        </p:style>
        <p:txBody>
          <a:bodyPr wrap="square" lIns="180000" tIns="72000" rIns="180000" bIns="72000" anchor="ctr"/>
          <a:lstStyle/>
          <a:p>
            <a:pPr marL="919163" indent="-919163" fontAlgn="auto">
              <a:spcBef>
                <a:spcPts val="0"/>
              </a:spcBef>
              <a:spcAft>
                <a:spcPts val="0"/>
              </a:spcAft>
              <a:defRPr/>
            </a:pPr>
            <a:r>
              <a:rPr lang="zh-CN" altLang="en-US" dirty="0">
                <a:solidFill>
                  <a:schemeClr val="bg1"/>
                </a:solidFill>
                <a:latin typeface="Arial" pitchFamily="34" charset="0"/>
                <a:ea typeface="微软雅黑" pitchFamily="34" charset="-122"/>
                <a:cs typeface="Arial" pitchFamily="34" charset="0"/>
              </a:rPr>
              <a:t>主数据：</a:t>
            </a:r>
            <a:r>
              <a:rPr lang="zh-CN" altLang="en-US" sz="1600" dirty="0">
                <a:solidFill>
                  <a:schemeClr val="bg1"/>
                </a:solidFill>
                <a:latin typeface="Arial" pitchFamily="34" charset="0"/>
                <a:ea typeface="微软雅黑" pitchFamily="34" charset="-122"/>
                <a:cs typeface="Arial" pitchFamily="34" charset="0"/>
              </a:rPr>
              <a:t>是描述核心业务实体的事实</a:t>
            </a:r>
            <a:r>
              <a:rPr lang="en-US" altLang="zh-CN" sz="1600" dirty="0">
                <a:solidFill>
                  <a:schemeClr val="bg1"/>
                </a:solidFill>
                <a:latin typeface="Arial" pitchFamily="34" charset="0"/>
                <a:ea typeface="微软雅黑" pitchFamily="34" charset="-122"/>
                <a:cs typeface="Arial" pitchFamily="34" charset="0"/>
              </a:rPr>
              <a:t>: </a:t>
            </a:r>
            <a:r>
              <a:rPr lang="zh-CN" altLang="en-US" sz="1600" dirty="0">
                <a:solidFill>
                  <a:schemeClr val="bg1"/>
                </a:solidFill>
                <a:latin typeface="Arial" pitchFamily="34" charset="0"/>
                <a:ea typeface="微软雅黑" pitchFamily="34" charset="-122"/>
                <a:cs typeface="Arial" pitchFamily="34" charset="0"/>
              </a:rPr>
              <a:t>客户</a:t>
            </a:r>
            <a:r>
              <a:rPr lang="en-US" altLang="zh-CN" sz="1600" dirty="0">
                <a:solidFill>
                  <a:schemeClr val="bg1"/>
                </a:solidFill>
                <a:latin typeface="Arial" pitchFamily="34" charset="0"/>
                <a:ea typeface="微软雅黑" pitchFamily="34" charset="-122"/>
                <a:cs typeface="Arial" pitchFamily="34" charset="0"/>
              </a:rPr>
              <a:t>, </a:t>
            </a:r>
            <a:r>
              <a:rPr lang="zh-CN" altLang="en-US" sz="1600" dirty="0">
                <a:solidFill>
                  <a:schemeClr val="bg1"/>
                </a:solidFill>
                <a:latin typeface="Arial" pitchFamily="34" charset="0"/>
                <a:ea typeface="微软雅黑" pitchFamily="34" charset="-122"/>
                <a:cs typeface="Arial" pitchFamily="34" charset="0"/>
              </a:rPr>
              <a:t>供应商</a:t>
            </a:r>
            <a:r>
              <a:rPr lang="en-US" altLang="zh-CN" sz="1600" dirty="0">
                <a:solidFill>
                  <a:schemeClr val="bg1"/>
                </a:solidFill>
                <a:latin typeface="Arial" pitchFamily="34" charset="0"/>
                <a:ea typeface="微软雅黑" pitchFamily="34" charset="-122"/>
                <a:cs typeface="Arial" pitchFamily="34" charset="0"/>
              </a:rPr>
              <a:t>, </a:t>
            </a:r>
            <a:r>
              <a:rPr lang="zh-CN" altLang="en-US" sz="1600" dirty="0">
                <a:solidFill>
                  <a:schemeClr val="bg1"/>
                </a:solidFill>
                <a:latin typeface="Arial" pitchFamily="34" charset="0"/>
                <a:ea typeface="微软雅黑" pitchFamily="34" charset="-122"/>
                <a:cs typeface="Arial" pitchFamily="34" charset="0"/>
              </a:rPr>
              <a:t>合作伙伴</a:t>
            </a:r>
            <a:r>
              <a:rPr lang="en-US" altLang="zh-CN" sz="1600" dirty="0">
                <a:solidFill>
                  <a:schemeClr val="bg1"/>
                </a:solidFill>
                <a:latin typeface="Arial" pitchFamily="34" charset="0"/>
                <a:ea typeface="微软雅黑" pitchFamily="34" charset="-122"/>
                <a:cs typeface="Arial" pitchFamily="34" charset="0"/>
              </a:rPr>
              <a:t>, </a:t>
            </a:r>
            <a:r>
              <a:rPr lang="zh-CN" altLang="en-US" sz="1600" dirty="0">
                <a:solidFill>
                  <a:schemeClr val="bg1"/>
                </a:solidFill>
                <a:latin typeface="Arial" pitchFamily="34" charset="0"/>
                <a:ea typeface="微软雅黑" pitchFamily="34" charset="-122"/>
                <a:cs typeface="Arial" pitchFamily="34" charset="0"/>
              </a:rPr>
              <a:t>产品</a:t>
            </a:r>
            <a:r>
              <a:rPr lang="en-US" altLang="zh-CN" sz="1600" dirty="0">
                <a:solidFill>
                  <a:schemeClr val="bg1"/>
                </a:solidFill>
                <a:latin typeface="Arial" pitchFamily="34" charset="0"/>
                <a:ea typeface="微软雅黑" pitchFamily="34" charset="-122"/>
                <a:cs typeface="Arial" pitchFamily="34" charset="0"/>
              </a:rPr>
              <a:t>, </a:t>
            </a:r>
            <a:r>
              <a:rPr lang="zh-CN" altLang="en-US" sz="1600" dirty="0">
                <a:solidFill>
                  <a:schemeClr val="bg1"/>
                </a:solidFill>
                <a:latin typeface="Arial" pitchFamily="34" charset="0"/>
                <a:ea typeface="微软雅黑" pitchFamily="34" charset="-122"/>
                <a:cs typeface="Arial" pitchFamily="34" charset="0"/>
              </a:rPr>
              <a:t>物料</a:t>
            </a:r>
            <a:r>
              <a:rPr lang="en-US" altLang="zh-CN" sz="1600" dirty="0">
                <a:solidFill>
                  <a:schemeClr val="bg1"/>
                </a:solidFill>
                <a:latin typeface="Arial" pitchFamily="34" charset="0"/>
                <a:ea typeface="微软雅黑" pitchFamily="34" charset="-122"/>
                <a:cs typeface="Arial" pitchFamily="34" charset="0"/>
              </a:rPr>
              <a:t>, </a:t>
            </a:r>
            <a:r>
              <a:rPr lang="zh-CN" altLang="en-US" sz="1600" dirty="0">
                <a:solidFill>
                  <a:schemeClr val="bg1"/>
                </a:solidFill>
                <a:latin typeface="Arial" pitchFamily="34" charset="0"/>
                <a:ea typeface="微软雅黑" pitchFamily="34" charset="-122"/>
                <a:cs typeface="Arial" pitchFamily="34" charset="0"/>
              </a:rPr>
              <a:t>物料清单</a:t>
            </a:r>
            <a:r>
              <a:rPr lang="en-US" altLang="zh-CN" sz="1600" dirty="0">
                <a:solidFill>
                  <a:schemeClr val="bg1"/>
                </a:solidFill>
                <a:latin typeface="Arial" pitchFamily="34" charset="0"/>
                <a:ea typeface="微软雅黑" pitchFamily="34" charset="-122"/>
                <a:cs typeface="Arial" pitchFamily="34" charset="0"/>
              </a:rPr>
              <a:t>, </a:t>
            </a:r>
            <a:r>
              <a:rPr lang="zh-CN" altLang="en-US" sz="1600" dirty="0">
                <a:solidFill>
                  <a:schemeClr val="bg1"/>
                </a:solidFill>
                <a:latin typeface="Arial" pitchFamily="34" charset="0"/>
                <a:ea typeface="微软雅黑" pitchFamily="34" charset="-122"/>
                <a:cs typeface="Arial" pitchFamily="34" charset="0"/>
              </a:rPr>
              <a:t>账目</a:t>
            </a:r>
            <a:r>
              <a:rPr lang="en-US" altLang="zh-CN" sz="1600" dirty="0">
                <a:solidFill>
                  <a:schemeClr val="bg1"/>
                </a:solidFill>
                <a:latin typeface="Arial" pitchFamily="34" charset="0"/>
                <a:ea typeface="微软雅黑" pitchFamily="34" charset="-122"/>
                <a:cs typeface="Arial" pitchFamily="34" charset="0"/>
              </a:rPr>
              <a:t>, </a:t>
            </a:r>
            <a:r>
              <a:rPr lang="zh-CN" altLang="en-US" sz="1600" dirty="0">
                <a:solidFill>
                  <a:schemeClr val="bg1"/>
                </a:solidFill>
                <a:latin typeface="Arial" pitchFamily="34" charset="0"/>
                <a:ea typeface="微软雅黑" pitchFamily="34" charset="-122"/>
                <a:cs typeface="Arial" pitchFamily="34" charset="0"/>
              </a:rPr>
              <a:t>地点</a:t>
            </a:r>
            <a:r>
              <a:rPr lang="en-US" altLang="zh-CN" sz="1600" dirty="0">
                <a:solidFill>
                  <a:schemeClr val="bg1"/>
                </a:solidFill>
                <a:latin typeface="Arial" pitchFamily="34" charset="0"/>
                <a:ea typeface="微软雅黑" pitchFamily="34" charset="-122"/>
                <a:cs typeface="Arial" pitchFamily="34" charset="0"/>
              </a:rPr>
              <a:t>, </a:t>
            </a:r>
            <a:r>
              <a:rPr lang="zh-CN" altLang="en-US" sz="1600" dirty="0">
                <a:solidFill>
                  <a:schemeClr val="bg1"/>
                </a:solidFill>
                <a:latin typeface="Arial" pitchFamily="34" charset="0"/>
                <a:ea typeface="微软雅黑" pitchFamily="34" charset="-122"/>
                <a:cs typeface="Arial" pitchFamily="34" charset="0"/>
              </a:rPr>
              <a:t>等等</a:t>
            </a:r>
          </a:p>
        </p:txBody>
      </p:sp>
      <p:sp>
        <p:nvSpPr>
          <p:cNvPr id="40" name="Oval 17"/>
          <p:cNvSpPr>
            <a:spLocks noChangeAspect="1" noChangeArrowheads="1"/>
          </p:cNvSpPr>
          <p:nvPr/>
        </p:nvSpPr>
        <p:spPr bwMode="auto">
          <a:xfrm>
            <a:off x="8459818" y="3146243"/>
            <a:ext cx="1350700" cy="949488"/>
          </a:xfrm>
          <a:prstGeom prst="ellipse">
            <a:avLst/>
          </a:prstGeom>
          <a:solidFill>
            <a:srgbClr val="C00000"/>
          </a:solidFill>
          <a:ln>
            <a:headEnd type="none" w="med" len="med"/>
            <a:tailEnd type="none" w="med" len="med"/>
          </a:ln>
          <a:effectLst>
            <a:outerShdw blurRad="40000" dist="23000" dir="5400000" rotWithShape="0">
              <a:schemeClr val="bg1">
                <a:lumMod val="50000"/>
                <a:alpha val="35000"/>
              </a:schemeClr>
            </a:outerShdw>
          </a:effectLst>
        </p:spPr>
        <p:style>
          <a:lnRef idx="0">
            <a:schemeClr val="accent5"/>
          </a:lnRef>
          <a:fillRef idx="3">
            <a:schemeClr val="accent5"/>
          </a:fillRef>
          <a:effectRef idx="3">
            <a:schemeClr val="accent5"/>
          </a:effectRef>
          <a:fontRef idx="minor">
            <a:schemeClr val="lt1"/>
          </a:fontRef>
        </p:style>
        <p:txBody>
          <a:bodyPr wrap="square" lIns="0" tIns="0" rIns="0" bIns="0" anchor="ctr"/>
          <a:lstStyle/>
          <a:p>
            <a:pPr algn="ctr" fontAlgn="auto">
              <a:spcBef>
                <a:spcPts val="0"/>
              </a:spcBef>
              <a:spcAft>
                <a:spcPts val="0"/>
              </a:spcAft>
              <a:buClr>
                <a:schemeClr val="accent2"/>
              </a:buClr>
              <a:buFont typeface="Wingdings" pitchFamily="2" charset="2"/>
              <a:buNone/>
              <a:defRPr/>
            </a:pPr>
            <a:r>
              <a:rPr lang="zh-CN" altLang="en-US" sz="1400" dirty="0">
                <a:solidFill>
                  <a:schemeClr val="bg1"/>
                </a:solidFill>
                <a:latin typeface="Arial" pitchFamily="34" charset="0"/>
                <a:ea typeface="微软雅黑" pitchFamily="34" charset="-122"/>
                <a:cs typeface="Arial" pitchFamily="34" charset="0"/>
              </a:rPr>
              <a:t> 主数据</a:t>
            </a:r>
            <a:endParaRPr lang="en-US" altLang="zh-CN" sz="1400" dirty="0">
              <a:solidFill>
                <a:schemeClr val="bg1"/>
              </a:solidFill>
              <a:latin typeface="Arial" pitchFamily="34" charset="0"/>
              <a:ea typeface="微软雅黑" pitchFamily="34" charset="-122"/>
              <a:cs typeface="Arial" pitchFamily="34" charset="0"/>
            </a:endParaRPr>
          </a:p>
          <a:p>
            <a:pPr algn="ctr" fontAlgn="auto">
              <a:spcBef>
                <a:spcPts val="0"/>
              </a:spcBef>
              <a:spcAft>
                <a:spcPts val="0"/>
              </a:spcAft>
              <a:buClr>
                <a:schemeClr val="accent2"/>
              </a:buClr>
              <a:buFont typeface="Wingdings" pitchFamily="2" charset="2"/>
              <a:buNone/>
              <a:defRPr/>
            </a:pPr>
            <a:r>
              <a:rPr lang="zh-CN" altLang="en-US" sz="1400" dirty="0">
                <a:solidFill>
                  <a:schemeClr val="bg1"/>
                </a:solidFill>
                <a:latin typeface="Arial" pitchFamily="34" charset="0"/>
                <a:ea typeface="微软雅黑" pitchFamily="34" charset="-122"/>
                <a:cs typeface="Arial" pitchFamily="34" charset="0"/>
              </a:rPr>
              <a:t>管理系统</a:t>
            </a:r>
          </a:p>
        </p:txBody>
      </p:sp>
      <p:sp>
        <p:nvSpPr>
          <p:cNvPr id="42" name="Oval 6"/>
          <p:cNvSpPr>
            <a:spLocks noChangeAspect="1" noChangeArrowheads="1"/>
          </p:cNvSpPr>
          <p:nvPr/>
        </p:nvSpPr>
        <p:spPr bwMode="auto">
          <a:xfrm>
            <a:off x="6807181" y="3599326"/>
            <a:ext cx="990349" cy="696022"/>
          </a:xfrm>
          <a:prstGeom prst="ellipse">
            <a:avLst/>
          </a:prstGeom>
          <a:solidFill>
            <a:srgbClr val="E8E8E8">
              <a:alpha val="89804"/>
            </a:srgbClr>
          </a:solidFill>
          <a:effectLst>
            <a:outerShdw blurRad="50800" dist="38100" dir="2700000" algn="tl" rotWithShape="0">
              <a:schemeClr val="bg1">
                <a:lumMod val="50000"/>
                <a:alpha val="40000"/>
              </a:schemeClr>
            </a:outerShdw>
          </a:effectLst>
          <a:scene3d>
            <a:camera prst="orthographicFront">
              <a:rot lat="0" lon="0" rev="0"/>
            </a:camera>
            <a:lightRig rig="flat" dir="t"/>
          </a:scene3d>
          <a:sp3d>
            <a:bevelT w="38100" h="19050"/>
          </a:sp3d>
        </p:spPr>
        <p:style>
          <a:lnRef idx="0">
            <a:schemeClr val="accent4"/>
          </a:lnRef>
          <a:fillRef idx="3">
            <a:schemeClr val="accent4"/>
          </a:fillRef>
          <a:effectRef idx="3">
            <a:schemeClr val="accent4"/>
          </a:effectRef>
          <a:fontRef idx="minor">
            <a:schemeClr val="lt1"/>
          </a:fontRef>
        </p:style>
        <p:txBody>
          <a:bodyPr wrap="none" lIns="72000" tIns="72000" rIns="72000" bIns="72000" anchor="ctr"/>
          <a:lstStyle/>
          <a:p>
            <a:pPr algn="ctr">
              <a:buClr>
                <a:schemeClr val="accent2"/>
              </a:buClr>
              <a:defRPr/>
            </a:pPr>
            <a:r>
              <a:rPr lang="zh-CN" altLang="en-US" sz="1400" dirty="0">
                <a:solidFill>
                  <a:schemeClr val="tx1"/>
                </a:solidFill>
                <a:latin typeface="Arial" pitchFamily="34" charset="0"/>
                <a:ea typeface="微软雅黑" pitchFamily="34" charset="-122"/>
                <a:cs typeface="Arial" pitchFamily="34" charset="0"/>
              </a:rPr>
              <a:t>已有</a:t>
            </a:r>
            <a:br>
              <a:rPr lang="en-US" altLang="zh-CN" sz="1400" dirty="0">
                <a:solidFill>
                  <a:schemeClr val="tx1"/>
                </a:solidFill>
                <a:latin typeface="Arial" pitchFamily="34" charset="0"/>
                <a:ea typeface="微软雅黑" pitchFamily="34" charset="-122"/>
                <a:cs typeface="Arial" pitchFamily="34" charset="0"/>
              </a:rPr>
            </a:br>
            <a:r>
              <a:rPr lang="zh-CN" altLang="en-US" sz="1400" dirty="0">
                <a:solidFill>
                  <a:schemeClr val="tx1"/>
                </a:solidFill>
                <a:latin typeface="Arial" pitchFamily="34" charset="0"/>
                <a:ea typeface="微软雅黑" pitchFamily="34" charset="-122"/>
                <a:cs typeface="Arial" pitchFamily="34" charset="0"/>
              </a:rPr>
              <a:t>应用</a:t>
            </a:r>
          </a:p>
        </p:txBody>
      </p:sp>
      <p:sp>
        <p:nvSpPr>
          <p:cNvPr id="47" name="Oval 6"/>
          <p:cNvSpPr>
            <a:spLocks noChangeAspect="1" noChangeArrowheads="1"/>
          </p:cNvSpPr>
          <p:nvPr/>
        </p:nvSpPr>
        <p:spPr bwMode="auto">
          <a:xfrm>
            <a:off x="7924752" y="4800564"/>
            <a:ext cx="990349" cy="696022"/>
          </a:xfrm>
          <a:prstGeom prst="ellipse">
            <a:avLst/>
          </a:prstGeom>
          <a:solidFill>
            <a:srgbClr val="E8E8E8">
              <a:alpha val="89804"/>
            </a:srgbClr>
          </a:solidFill>
          <a:effectLst>
            <a:outerShdw blurRad="50800" dist="38100" dir="2700000" algn="tl" rotWithShape="0">
              <a:schemeClr val="bg1">
                <a:lumMod val="50000"/>
                <a:alpha val="40000"/>
              </a:schemeClr>
            </a:outerShdw>
          </a:effectLst>
          <a:scene3d>
            <a:camera prst="orthographicFront">
              <a:rot lat="0" lon="0" rev="0"/>
            </a:camera>
            <a:lightRig rig="flat" dir="t"/>
          </a:scene3d>
          <a:sp3d>
            <a:bevelT w="38100" h="19050"/>
          </a:sp3d>
        </p:spPr>
        <p:style>
          <a:lnRef idx="0">
            <a:schemeClr val="accent4"/>
          </a:lnRef>
          <a:fillRef idx="3">
            <a:schemeClr val="accent4"/>
          </a:fillRef>
          <a:effectRef idx="3">
            <a:schemeClr val="accent4"/>
          </a:effectRef>
          <a:fontRef idx="minor">
            <a:schemeClr val="lt1"/>
          </a:fontRef>
        </p:style>
        <p:txBody>
          <a:bodyPr wrap="none" lIns="72000" tIns="72000" rIns="72000" bIns="72000" anchor="ctr"/>
          <a:lstStyle/>
          <a:p>
            <a:pPr algn="ctr">
              <a:buClr>
                <a:schemeClr val="accent2"/>
              </a:buClr>
              <a:defRPr/>
            </a:pPr>
            <a:r>
              <a:rPr lang="zh-CN" altLang="en-US" sz="1400" dirty="0">
                <a:solidFill>
                  <a:schemeClr val="tx1"/>
                </a:solidFill>
                <a:latin typeface="Arial" pitchFamily="34" charset="0"/>
                <a:ea typeface="微软雅黑" pitchFamily="34" charset="-122"/>
                <a:cs typeface="Arial" pitchFamily="34" charset="0"/>
              </a:rPr>
              <a:t>新</a:t>
            </a:r>
            <a:br>
              <a:rPr lang="en-US" altLang="zh-CN" sz="1400" dirty="0">
                <a:solidFill>
                  <a:schemeClr val="tx1"/>
                </a:solidFill>
                <a:latin typeface="Arial" pitchFamily="34" charset="0"/>
                <a:ea typeface="微软雅黑" pitchFamily="34" charset="-122"/>
                <a:cs typeface="Arial" pitchFamily="34" charset="0"/>
              </a:rPr>
            </a:br>
            <a:r>
              <a:rPr lang="zh-CN" altLang="en-US" sz="1400" dirty="0">
                <a:solidFill>
                  <a:schemeClr val="tx1"/>
                </a:solidFill>
                <a:latin typeface="Arial" pitchFamily="34" charset="0"/>
                <a:ea typeface="微软雅黑" pitchFamily="34" charset="-122"/>
                <a:cs typeface="Arial" pitchFamily="34" charset="0"/>
              </a:rPr>
              <a:t>应用</a:t>
            </a:r>
          </a:p>
        </p:txBody>
      </p:sp>
      <p:sp>
        <p:nvSpPr>
          <p:cNvPr id="50" name="Oval 6"/>
          <p:cNvSpPr>
            <a:spLocks noChangeAspect="1" noChangeArrowheads="1"/>
          </p:cNvSpPr>
          <p:nvPr/>
        </p:nvSpPr>
        <p:spPr bwMode="auto">
          <a:xfrm>
            <a:off x="9771440" y="2133634"/>
            <a:ext cx="990349" cy="696022"/>
          </a:xfrm>
          <a:prstGeom prst="ellipse">
            <a:avLst/>
          </a:prstGeom>
          <a:solidFill>
            <a:srgbClr val="E8E8E8">
              <a:alpha val="89804"/>
            </a:srgbClr>
          </a:solidFill>
          <a:effectLst>
            <a:outerShdw blurRad="50800" dist="38100" dir="2700000" algn="tl" rotWithShape="0">
              <a:schemeClr val="bg1">
                <a:lumMod val="50000"/>
                <a:alpha val="40000"/>
              </a:schemeClr>
            </a:outerShdw>
          </a:effectLst>
          <a:scene3d>
            <a:camera prst="orthographicFront">
              <a:rot lat="0" lon="0" rev="0"/>
            </a:camera>
            <a:lightRig rig="flat" dir="t"/>
          </a:scene3d>
          <a:sp3d>
            <a:bevelT w="38100" h="19050"/>
          </a:sp3d>
        </p:spPr>
        <p:style>
          <a:lnRef idx="0">
            <a:schemeClr val="accent4"/>
          </a:lnRef>
          <a:fillRef idx="3">
            <a:schemeClr val="accent4"/>
          </a:fillRef>
          <a:effectRef idx="3">
            <a:schemeClr val="accent4"/>
          </a:effectRef>
          <a:fontRef idx="minor">
            <a:schemeClr val="lt1"/>
          </a:fontRef>
        </p:style>
        <p:txBody>
          <a:bodyPr wrap="none" lIns="72000" tIns="72000" rIns="72000" bIns="72000" anchor="ctr"/>
          <a:lstStyle/>
          <a:p>
            <a:pPr algn="ctr">
              <a:buClr>
                <a:schemeClr val="accent2"/>
              </a:buClr>
              <a:defRPr/>
            </a:pPr>
            <a:r>
              <a:rPr lang="zh-CN" altLang="en-US" sz="1400" dirty="0">
                <a:solidFill>
                  <a:schemeClr val="tx1"/>
                </a:solidFill>
                <a:latin typeface="Arial" pitchFamily="34" charset="0"/>
                <a:ea typeface="微软雅黑" pitchFamily="34" charset="-122"/>
                <a:cs typeface="Arial" pitchFamily="34" charset="0"/>
              </a:rPr>
              <a:t>已有</a:t>
            </a:r>
            <a:br>
              <a:rPr lang="en-US" altLang="zh-CN" sz="1400" dirty="0">
                <a:solidFill>
                  <a:schemeClr val="tx1"/>
                </a:solidFill>
                <a:latin typeface="Arial" pitchFamily="34" charset="0"/>
                <a:ea typeface="微软雅黑" pitchFamily="34" charset="-122"/>
                <a:cs typeface="Arial" pitchFamily="34" charset="0"/>
              </a:rPr>
            </a:br>
            <a:r>
              <a:rPr lang="zh-CN" altLang="en-US" sz="1400" dirty="0">
                <a:solidFill>
                  <a:schemeClr val="tx1"/>
                </a:solidFill>
                <a:latin typeface="Arial" pitchFamily="34" charset="0"/>
                <a:ea typeface="微软雅黑" pitchFamily="34" charset="-122"/>
                <a:cs typeface="Arial" pitchFamily="34" charset="0"/>
              </a:rPr>
              <a:t>应用</a:t>
            </a:r>
          </a:p>
        </p:txBody>
      </p:sp>
      <p:sp>
        <p:nvSpPr>
          <p:cNvPr id="51" name="Oval 3"/>
          <p:cNvSpPr>
            <a:spLocks noChangeAspect="1" noChangeArrowheads="1"/>
          </p:cNvSpPr>
          <p:nvPr/>
        </p:nvSpPr>
        <p:spPr bwMode="auto">
          <a:xfrm>
            <a:off x="9956699" y="4114782"/>
            <a:ext cx="1821323" cy="1280786"/>
          </a:xfrm>
          <a:prstGeom prst="ellipse">
            <a:avLst/>
          </a:prstGeom>
          <a:solidFill>
            <a:srgbClr val="CC9840"/>
          </a:solidFill>
          <a:ln>
            <a:noFill/>
          </a:ln>
          <a:effectLst>
            <a:outerShdw blurRad="50800" dist="38100" dir="2700000" algn="tl" rotWithShape="0">
              <a:schemeClr val="bg1">
                <a:lumMod val="50000"/>
                <a:alpha val="40000"/>
              </a:schemeClr>
            </a:outerShdw>
          </a:effectLst>
          <a:scene3d>
            <a:camera prst="orthographicFront"/>
            <a:lightRig rig="threePt" dir="t"/>
          </a:scene3d>
          <a:sp3d>
            <a:bevelT w="63500" h="25400"/>
          </a:sp3d>
        </p:spPr>
        <p:style>
          <a:lnRef idx="2">
            <a:schemeClr val="accent1">
              <a:shade val="50000"/>
            </a:schemeClr>
          </a:lnRef>
          <a:fillRef idx="1">
            <a:schemeClr val="accent1"/>
          </a:fillRef>
          <a:effectRef idx="0">
            <a:schemeClr val="accent1"/>
          </a:effectRef>
          <a:fontRef idx="minor">
            <a:schemeClr val="lt1"/>
          </a:fontRef>
        </p:style>
        <p:txBody>
          <a:bodyPr lIns="0" tIns="72000" rIns="0" bIns="72000" anchor="ctr"/>
          <a:lstStyle/>
          <a:p>
            <a:pPr algn="ctr" fontAlgn="auto">
              <a:spcBef>
                <a:spcPts val="0"/>
              </a:spcBef>
              <a:spcAft>
                <a:spcPts val="0"/>
              </a:spcAft>
              <a:buClr>
                <a:schemeClr val="accent2"/>
              </a:buClr>
              <a:buFont typeface="Wingdings" pitchFamily="2" charset="2"/>
              <a:buNone/>
              <a:defRPr/>
            </a:pPr>
            <a:r>
              <a:rPr lang="zh-CN" altLang="en-US" dirty="0">
                <a:solidFill>
                  <a:schemeClr val="bg1"/>
                </a:solidFill>
                <a:latin typeface="Arial" pitchFamily="34" charset="0"/>
                <a:ea typeface="微软雅黑" pitchFamily="34" charset="-122"/>
                <a:cs typeface="Arial" pitchFamily="34" charset="0"/>
              </a:rPr>
              <a:t>分析系统数据仓库</a:t>
            </a:r>
          </a:p>
        </p:txBody>
      </p:sp>
      <p:sp>
        <p:nvSpPr>
          <p:cNvPr id="53" name="AutoShape 10"/>
          <p:cNvSpPr>
            <a:spLocks noChangeArrowheads="1"/>
          </p:cNvSpPr>
          <p:nvPr/>
        </p:nvSpPr>
        <p:spPr bwMode="auto">
          <a:xfrm rot="19043904">
            <a:off x="8284242" y="2761959"/>
            <a:ext cx="321453" cy="507995"/>
          </a:xfrm>
          <a:prstGeom prst="upDownArrow">
            <a:avLst>
              <a:gd name="adj1" fmla="val 32744"/>
              <a:gd name="adj2" fmla="val 47348"/>
            </a:avLst>
          </a:prstGeom>
          <a:solidFill>
            <a:schemeClr val="bg1">
              <a:lumMod val="85000"/>
            </a:schemeClr>
          </a:solidFill>
          <a:ln>
            <a:headEnd type="none" w="med" len="med"/>
            <a:tailEnd type="none" w="med" len="med"/>
          </a:ln>
          <a:effectLst>
            <a:outerShdw blurRad="40000" dist="23000" dir="5400000" rotWithShape="0">
              <a:schemeClr val="bg1">
                <a:lumMod val="50000"/>
                <a:alpha val="35000"/>
              </a:schemeClr>
            </a:outerShdw>
          </a:effectLst>
        </p:spPr>
        <p:style>
          <a:lnRef idx="0">
            <a:schemeClr val="accent5"/>
          </a:lnRef>
          <a:fillRef idx="3">
            <a:schemeClr val="accent5"/>
          </a:fillRef>
          <a:effectRef idx="3">
            <a:schemeClr val="accent5"/>
          </a:effectRef>
          <a:fontRef idx="minor">
            <a:schemeClr val="lt1"/>
          </a:fontRef>
        </p:style>
        <p:txBody>
          <a:bodyPr wrap="none" lIns="72000" tIns="72000" rIns="72000" bIns="72000" anchor="ctr"/>
          <a:lstStyle/>
          <a:p>
            <a:pPr marL="533400" indent="-533400" algn="ctr" fontAlgn="auto">
              <a:spcBef>
                <a:spcPts val="0"/>
              </a:spcBef>
              <a:spcAft>
                <a:spcPts val="0"/>
              </a:spcAft>
              <a:defRPr/>
            </a:pPr>
            <a:endParaRPr lang="zh-CN" altLang="en-US" sz="1600">
              <a:solidFill>
                <a:schemeClr val="bg1"/>
              </a:solidFill>
              <a:latin typeface="Arial" pitchFamily="34" charset="0"/>
              <a:ea typeface="微软雅黑" pitchFamily="34" charset="-122"/>
              <a:cs typeface="Arial" pitchFamily="34" charset="0"/>
            </a:endParaRPr>
          </a:p>
        </p:txBody>
      </p:sp>
      <p:sp>
        <p:nvSpPr>
          <p:cNvPr id="54" name="AutoShape 10"/>
          <p:cNvSpPr>
            <a:spLocks noChangeArrowheads="1"/>
          </p:cNvSpPr>
          <p:nvPr/>
        </p:nvSpPr>
        <p:spPr bwMode="auto">
          <a:xfrm rot="2069889">
            <a:off x="9603022" y="2772971"/>
            <a:ext cx="321453" cy="496821"/>
          </a:xfrm>
          <a:prstGeom prst="upDownArrow">
            <a:avLst>
              <a:gd name="adj1" fmla="val 32744"/>
              <a:gd name="adj2" fmla="val 47348"/>
            </a:avLst>
          </a:prstGeom>
          <a:solidFill>
            <a:schemeClr val="bg1">
              <a:lumMod val="85000"/>
            </a:schemeClr>
          </a:solidFill>
          <a:ln>
            <a:headEnd type="none" w="med" len="med"/>
            <a:tailEnd type="none" w="med" len="med"/>
          </a:ln>
          <a:effectLst>
            <a:outerShdw blurRad="40000" dist="23000" dir="5400000" rotWithShape="0">
              <a:schemeClr val="bg1">
                <a:lumMod val="50000"/>
                <a:alpha val="35000"/>
              </a:schemeClr>
            </a:outerShdw>
          </a:effectLst>
        </p:spPr>
        <p:style>
          <a:lnRef idx="0">
            <a:schemeClr val="accent5"/>
          </a:lnRef>
          <a:fillRef idx="3">
            <a:schemeClr val="accent5"/>
          </a:fillRef>
          <a:effectRef idx="3">
            <a:schemeClr val="accent5"/>
          </a:effectRef>
          <a:fontRef idx="minor">
            <a:schemeClr val="lt1"/>
          </a:fontRef>
        </p:style>
        <p:txBody>
          <a:bodyPr wrap="none" lIns="72000" tIns="72000" rIns="72000" bIns="72000" anchor="ctr"/>
          <a:lstStyle/>
          <a:p>
            <a:pPr marL="533400" indent="-533400" algn="ctr" fontAlgn="auto">
              <a:spcBef>
                <a:spcPts val="0"/>
              </a:spcBef>
              <a:spcAft>
                <a:spcPts val="0"/>
              </a:spcAft>
              <a:defRPr/>
            </a:pPr>
            <a:endParaRPr lang="zh-CN" altLang="en-US" sz="1600">
              <a:solidFill>
                <a:schemeClr val="bg1"/>
              </a:solidFill>
              <a:latin typeface="Arial" pitchFamily="34" charset="0"/>
              <a:ea typeface="微软雅黑" pitchFamily="34" charset="-122"/>
              <a:cs typeface="Arial" pitchFamily="34" charset="0"/>
            </a:endParaRPr>
          </a:p>
        </p:txBody>
      </p:sp>
      <p:sp>
        <p:nvSpPr>
          <p:cNvPr id="55" name="AutoShape 10"/>
          <p:cNvSpPr>
            <a:spLocks noChangeArrowheads="1"/>
          </p:cNvSpPr>
          <p:nvPr/>
        </p:nvSpPr>
        <p:spPr bwMode="auto">
          <a:xfrm rot="1228505">
            <a:off x="8651759" y="4122993"/>
            <a:ext cx="321453" cy="629586"/>
          </a:xfrm>
          <a:prstGeom prst="upDownArrow">
            <a:avLst>
              <a:gd name="adj1" fmla="val 32744"/>
              <a:gd name="adj2" fmla="val 47348"/>
            </a:avLst>
          </a:prstGeom>
          <a:solidFill>
            <a:schemeClr val="bg1">
              <a:lumMod val="85000"/>
            </a:schemeClr>
          </a:solidFill>
          <a:ln>
            <a:headEnd type="none" w="med" len="med"/>
            <a:tailEnd type="none" w="med" len="med"/>
          </a:ln>
          <a:effectLst>
            <a:outerShdw blurRad="40000" dist="23000" dir="5400000" rotWithShape="0">
              <a:schemeClr val="bg1">
                <a:lumMod val="50000"/>
                <a:alpha val="35000"/>
              </a:schemeClr>
            </a:outerShdw>
          </a:effectLst>
        </p:spPr>
        <p:style>
          <a:lnRef idx="0">
            <a:schemeClr val="accent5"/>
          </a:lnRef>
          <a:fillRef idx="3">
            <a:schemeClr val="accent5"/>
          </a:fillRef>
          <a:effectRef idx="3">
            <a:schemeClr val="accent5"/>
          </a:effectRef>
          <a:fontRef idx="minor">
            <a:schemeClr val="lt1"/>
          </a:fontRef>
        </p:style>
        <p:txBody>
          <a:bodyPr wrap="none" lIns="72000" tIns="72000" rIns="72000" bIns="72000" anchor="ctr"/>
          <a:lstStyle/>
          <a:p>
            <a:pPr marL="533400" indent="-533400" algn="ctr" fontAlgn="auto">
              <a:spcBef>
                <a:spcPts val="0"/>
              </a:spcBef>
              <a:spcAft>
                <a:spcPts val="0"/>
              </a:spcAft>
              <a:defRPr/>
            </a:pPr>
            <a:endParaRPr lang="zh-CN" altLang="en-US" sz="1600">
              <a:solidFill>
                <a:schemeClr val="bg1"/>
              </a:solidFill>
              <a:latin typeface="Arial" pitchFamily="34" charset="0"/>
              <a:ea typeface="微软雅黑" pitchFamily="34" charset="-122"/>
              <a:cs typeface="Arial" pitchFamily="34" charset="0"/>
            </a:endParaRPr>
          </a:p>
        </p:txBody>
      </p:sp>
      <p:sp>
        <p:nvSpPr>
          <p:cNvPr id="56" name="AutoShape 10"/>
          <p:cNvSpPr>
            <a:spLocks noChangeArrowheads="1"/>
          </p:cNvSpPr>
          <p:nvPr/>
        </p:nvSpPr>
        <p:spPr bwMode="auto">
          <a:xfrm rot="4010965">
            <a:off x="8016902" y="3486942"/>
            <a:ext cx="241090" cy="653809"/>
          </a:xfrm>
          <a:prstGeom prst="upDownArrow">
            <a:avLst>
              <a:gd name="adj1" fmla="val 32744"/>
              <a:gd name="adj2" fmla="val 47348"/>
            </a:avLst>
          </a:prstGeom>
          <a:solidFill>
            <a:schemeClr val="bg1">
              <a:lumMod val="85000"/>
            </a:schemeClr>
          </a:solidFill>
          <a:ln>
            <a:headEnd type="none" w="med" len="med"/>
            <a:tailEnd type="none" w="med" len="med"/>
          </a:ln>
          <a:effectLst>
            <a:outerShdw blurRad="40000" dist="23000" dir="5400000" rotWithShape="0">
              <a:schemeClr val="bg1">
                <a:lumMod val="50000"/>
                <a:alpha val="35000"/>
              </a:schemeClr>
            </a:outerShdw>
          </a:effectLst>
        </p:spPr>
        <p:style>
          <a:lnRef idx="0">
            <a:schemeClr val="accent5"/>
          </a:lnRef>
          <a:fillRef idx="3">
            <a:schemeClr val="accent5"/>
          </a:fillRef>
          <a:effectRef idx="3">
            <a:schemeClr val="accent5"/>
          </a:effectRef>
          <a:fontRef idx="minor">
            <a:schemeClr val="lt1"/>
          </a:fontRef>
        </p:style>
        <p:txBody>
          <a:bodyPr wrap="none" lIns="72000" tIns="72000" rIns="72000" bIns="72000" anchor="ctr"/>
          <a:lstStyle/>
          <a:p>
            <a:pPr marL="533400" indent="-533400" algn="ctr" fontAlgn="auto">
              <a:spcBef>
                <a:spcPts val="0"/>
              </a:spcBef>
              <a:spcAft>
                <a:spcPts val="0"/>
              </a:spcAft>
              <a:defRPr/>
            </a:pPr>
            <a:endParaRPr lang="zh-CN" altLang="en-US" sz="1600">
              <a:solidFill>
                <a:schemeClr val="bg1"/>
              </a:solidFill>
              <a:latin typeface="Arial" pitchFamily="34" charset="0"/>
              <a:ea typeface="微软雅黑" pitchFamily="34" charset="-122"/>
              <a:cs typeface="Arial" pitchFamily="34" charset="0"/>
            </a:endParaRPr>
          </a:p>
        </p:txBody>
      </p:sp>
      <p:sp>
        <p:nvSpPr>
          <p:cNvPr id="31" name="Oval 5"/>
          <p:cNvSpPr>
            <a:spLocks noChangeAspect="1" noChangeArrowheads="1"/>
          </p:cNvSpPr>
          <p:nvPr/>
        </p:nvSpPr>
        <p:spPr bwMode="auto">
          <a:xfrm>
            <a:off x="7010376" y="1905040"/>
            <a:ext cx="692125" cy="485798"/>
          </a:xfrm>
          <a:prstGeom prst="ellipse">
            <a:avLst/>
          </a:prstGeom>
          <a:solidFill>
            <a:srgbClr val="FB301B"/>
          </a:solidFill>
          <a:ln w="9525" algn="ctr">
            <a:noFill/>
            <a:round/>
            <a:headEnd/>
            <a:tailEnd/>
          </a:ln>
          <a:effectLst>
            <a:outerShdw blurRad="50800" dist="38100" dir="2700000" algn="tl" rotWithShape="0">
              <a:schemeClr val="bg1">
                <a:lumMod val="65000"/>
                <a:alpha val="40000"/>
              </a:schemeClr>
            </a:outerShdw>
          </a:effectLst>
        </p:spPr>
        <p:txBody>
          <a:bodyPr wrap="none" anchor="ctr"/>
          <a:lstStyle/>
          <a:p>
            <a:pPr algn="ctr">
              <a:spcAft>
                <a:spcPct val="20000"/>
              </a:spcAft>
              <a:buClr>
                <a:schemeClr val="accent2"/>
              </a:buClr>
            </a:pPr>
            <a:r>
              <a:rPr lang="zh-CN" altLang="en-US" sz="1000">
                <a:solidFill>
                  <a:schemeClr val="bg1"/>
                </a:solidFill>
                <a:latin typeface="Arial" pitchFamily="34" charset="0"/>
                <a:ea typeface="微软雅黑" pitchFamily="34" charset="-122"/>
                <a:cs typeface="Arial" pitchFamily="34" charset="0"/>
              </a:rPr>
              <a:t>主数据</a:t>
            </a:r>
          </a:p>
        </p:txBody>
      </p:sp>
      <p:sp>
        <p:nvSpPr>
          <p:cNvPr id="33" name="Oval 7"/>
          <p:cNvSpPr>
            <a:spLocks noChangeAspect="1" noChangeArrowheads="1"/>
          </p:cNvSpPr>
          <p:nvPr/>
        </p:nvSpPr>
        <p:spPr bwMode="auto">
          <a:xfrm>
            <a:off x="6908779" y="3200406"/>
            <a:ext cx="692125" cy="485800"/>
          </a:xfrm>
          <a:prstGeom prst="ellipse">
            <a:avLst/>
          </a:prstGeom>
          <a:solidFill>
            <a:srgbClr val="FB301B"/>
          </a:solidFill>
          <a:ln w="9525" algn="ctr">
            <a:noFill/>
            <a:round/>
            <a:headEnd/>
            <a:tailEnd/>
          </a:ln>
          <a:effectLst>
            <a:outerShdw blurRad="50800" dist="38100" dir="2700000" algn="tl" rotWithShape="0">
              <a:schemeClr val="bg1">
                <a:lumMod val="65000"/>
                <a:alpha val="40000"/>
              </a:schemeClr>
            </a:outerShdw>
          </a:effectLst>
        </p:spPr>
        <p:txBody>
          <a:bodyPr wrap="none" anchor="ctr"/>
          <a:lstStyle/>
          <a:p>
            <a:pPr algn="ctr">
              <a:spcAft>
                <a:spcPct val="20000"/>
              </a:spcAft>
              <a:buClr>
                <a:schemeClr val="accent2"/>
              </a:buClr>
              <a:buFont typeface="Wingdings" pitchFamily="2" charset="2"/>
              <a:buNone/>
            </a:pPr>
            <a:r>
              <a:rPr lang="zh-CN" altLang="en-US" sz="1000" dirty="0">
                <a:solidFill>
                  <a:schemeClr val="bg1"/>
                </a:solidFill>
                <a:latin typeface="Arial" pitchFamily="34" charset="0"/>
                <a:ea typeface="微软雅黑" pitchFamily="34" charset="-122"/>
                <a:cs typeface="Arial" pitchFamily="34" charset="0"/>
              </a:rPr>
              <a:t>主数据</a:t>
            </a:r>
          </a:p>
        </p:txBody>
      </p:sp>
      <p:sp>
        <p:nvSpPr>
          <p:cNvPr id="35" name="Oval 9"/>
          <p:cNvSpPr>
            <a:spLocks noChangeAspect="1" noChangeArrowheads="1"/>
          </p:cNvSpPr>
          <p:nvPr/>
        </p:nvSpPr>
        <p:spPr bwMode="auto">
          <a:xfrm>
            <a:off x="10464686" y="1905040"/>
            <a:ext cx="692125" cy="485800"/>
          </a:xfrm>
          <a:prstGeom prst="ellipse">
            <a:avLst/>
          </a:prstGeom>
          <a:solidFill>
            <a:srgbClr val="FB301B"/>
          </a:solidFill>
          <a:ln w="9525" algn="ctr">
            <a:noFill/>
            <a:round/>
            <a:headEnd/>
            <a:tailEnd/>
          </a:ln>
          <a:effectLst>
            <a:outerShdw blurRad="50800" dist="38100" dir="2700000" algn="tl" rotWithShape="0">
              <a:schemeClr val="bg1">
                <a:lumMod val="65000"/>
                <a:alpha val="40000"/>
              </a:schemeClr>
            </a:outerShdw>
          </a:effectLst>
        </p:spPr>
        <p:txBody>
          <a:bodyPr wrap="none" anchor="ctr"/>
          <a:lstStyle/>
          <a:p>
            <a:pPr algn="ctr">
              <a:spcAft>
                <a:spcPct val="20000"/>
              </a:spcAft>
              <a:buClr>
                <a:schemeClr val="accent2"/>
              </a:buClr>
              <a:buFont typeface="Wingdings" pitchFamily="2" charset="2"/>
              <a:buNone/>
            </a:pPr>
            <a:r>
              <a:rPr lang="zh-CN" altLang="en-US" sz="1000" dirty="0">
                <a:solidFill>
                  <a:schemeClr val="bg1"/>
                </a:solidFill>
                <a:latin typeface="Arial" pitchFamily="34" charset="0"/>
                <a:ea typeface="微软雅黑" pitchFamily="34" charset="-122"/>
                <a:cs typeface="Arial" pitchFamily="34" charset="0"/>
              </a:rPr>
              <a:t>主数据</a:t>
            </a:r>
          </a:p>
        </p:txBody>
      </p:sp>
    </p:spTree>
    <p:extLst>
      <p:ext uri="{BB962C8B-B14F-4D97-AF65-F5344CB8AC3E}">
        <p14:creationId xmlns:p14="http://schemas.microsoft.com/office/powerpoint/2010/main" val="3692647572"/>
      </p:ext>
    </p:extLst>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97922">
                                            <p:txEl>
                                              <p:pRg st="4" end="4"/>
                                            </p:txEl>
                                          </p:spTgt>
                                        </p:tgtEl>
                                        <p:attrNameLst>
                                          <p:attrName>style.visibility</p:attrName>
                                        </p:attrNameLst>
                                      </p:cBhvr>
                                      <p:to>
                                        <p:strVal val="visible"/>
                                      </p:to>
                                    </p:set>
                                  </p:childTnLst>
                                </p:cTn>
                              </p:par>
                              <p:par>
                                <p:cTn id="7" presetID="10" presetClass="exit" presetSubtype="0" fill="hold" grpId="0" nodeType="withEffect">
                                  <p:stCondLst>
                                    <p:cond delay="0"/>
                                  </p:stCondLst>
                                  <p:childTnLst>
                                    <p:animEffect transition="out" filter="fade">
                                      <p:cBhvr>
                                        <p:cTn id="8" dur="1000"/>
                                        <p:tgtEl>
                                          <p:spTgt spid="31"/>
                                        </p:tgtEl>
                                      </p:cBhvr>
                                    </p:animEffect>
                                    <p:set>
                                      <p:cBhvr>
                                        <p:cTn id="9" dur="1" fill="hold">
                                          <p:stCondLst>
                                            <p:cond delay="999"/>
                                          </p:stCondLst>
                                        </p:cTn>
                                        <p:tgtEl>
                                          <p:spTgt spid="31"/>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1000"/>
                                        <p:tgtEl>
                                          <p:spTgt spid="33"/>
                                        </p:tgtEl>
                                      </p:cBhvr>
                                    </p:animEffect>
                                    <p:set>
                                      <p:cBhvr>
                                        <p:cTn id="12" dur="1" fill="hold">
                                          <p:stCondLst>
                                            <p:cond delay="999"/>
                                          </p:stCondLst>
                                        </p:cTn>
                                        <p:tgtEl>
                                          <p:spTgt spid="3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1000"/>
                                        <p:tgtEl>
                                          <p:spTgt spid="35"/>
                                        </p:tgtEl>
                                      </p:cBhvr>
                                    </p:animEffect>
                                    <p:set>
                                      <p:cBhvr>
                                        <p:cTn id="15" dur="1" fill="hold">
                                          <p:stCondLst>
                                            <p:cond delay="999"/>
                                          </p:stCondLst>
                                        </p:cTn>
                                        <p:tgtEl>
                                          <p:spTgt spid="35"/>
                                        </p:tgtEl>
                                        <p:attrNameLst>
                                          <p:attrName>style.visibility</p:attrName>
                                        </p:attrNameLst>
                                      </p:cBhvr>
                                      <p:to>
                                        <p:strVal val="hidden"/>
                                      </p:to>
                                    </p:set>
                                  </p:childTnLst>
                                </p:cTn>
                              </p:par>
                              <p:par>
                                <p:cTn id="16" presetID="1" presetClass="exit" presetSubtype="0" fill="hold" grpId="0" nodeType="withEffect">
                                  <p:stCondLst>
                                    <p:cond delay="0"/>
                                  </p:stCondLst>
                                  <p:childTnLst>
                                    <p:set>
                                      <p:cBhvr>
                                        <p:cTn id="17" dur="1" fill="hold">
                                          <p:stCondLst>
                                            <p:cond delay="0"/>
                                          </p:stCondLst>
                                        </p:cTn>
                                        <p:tgtEl>
                                          <p:spTgt spid="69"/>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71"/>
                                        </p:tgtEl>
                                        <p:attrNameLst>
                                          <p:attrName>style.visibility</p:attrName>
                                        </p:attrNameLst>
                                      </p:cBhvr>
                                      <p:to>
                                        <p:strVal val="hidden"/>
                                      </p:to>
                                    </p:set>
                                  </p:childTnLst>
                                </p:cTn>
                              </p:par>
                              <p:par>
                                <p:cTn id="20" presetID="1" presetClass="exit" presetSubtype="0" fill="hold" grpId="0" nodeType="withEffect">
                                  <p:stCondLst>
                                    <p:cond delay="0"/>
                                  </p:stCondLst>
                                  <p:childTnLst>
                                    <p:set>
                                      <p:cBhvr>
                                        <p:cTn id="21" dur="1" fill="hold">
                                          <p:stCondLst>
                                            <p:cond delay="0"/>
                                          </p:stCondLst>
                                        </p:cTn>
                                        <p:tgtEl>
                                          <p:spTgt spid="6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wipe(down)">
                                      <p:cBhvr>
                                        <p:cTn id="26" dur="500"/>
                                        <p:tgtEl>
                                          <p:spTgt spid="56"/>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wipe(up)">
                                      <p:cBhvr>
                                        <p:cTn id="29" dur="500"/>
                                        <p:tgtEl>
                                          <p:spTgt spid="53"/>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up)">
                                      <p:cBhvr>
                                        <p:cTn id="32" dur="500"/>
                                        <p:tgtEl>
                                          <p:spTgt spid="54"/>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wipe(left)">
                                      <p:cBhvr>
                                        <p:cTn id="35" dur="500"/>
                                        <p:tgtEl>
                                          <p:spTgt spid="67"/>
                                        </p:tgtEl>
                                      </p:cBhvr>
                                    </p:animEffect>
                                  </p:childTnLst>
                                </p:cTn>
                              </p:par>
                              <p:par>
                                <p:cTn id="36" presetID="13" presetClass="entr" presetSubtype="16"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plus(in)">
                                      <p:cBhvr>
                                        <p:cTn id="38" dur="500"/>
                                        <p:tgtEl>
                                          <p:spTgt spid="40"/>
                                        </p:tgtEl>
                                      </p:cBhvr>
                                    </p:animEffect>
                                  </p:childTnLst>
                                </p:cTn>
                              </p:par>
                            </p:childTnLst>
                          </p:cTn>
                        </p:par>
                        <p:par>
                          <p:cTn id="39" fill="hold">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wipe(up)">
                                      <p:cBhvr>
                                        <p:cTn id="42" dur="500"/>
                                        <p:tgtEl>
                                          <p:spTgt spid="55"/>
                                        </p:tgtEl>
                                      </p:cBhvr>
                                    </p:animEffect>
                                  </p:childTnLst>
                                </p:cTn>
                              </p:par>
                            </p:childTnLst>
                          </p:cTn>
                        </p:par>
                        <p:par>
                          <p:cTn id="43" fill="hold">
                            <p:stCondLst>
                              <p:cond delay="1000"/>
                            </p:stCondLst>
                            <p:childTnLst>
                              <p:par>
                                <p:cTn id="44" presetID="12" presetClass="entr" presetSubtype="1"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slide(fromTop)">
                                      <p:cBhvr>
                                        <p:cTn id="4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8" grpId="0" animBg="1"/>
      <p:bldP spid="69" grpId="0" animBg="1"/>
      <p:bldP spid="67" grpId="0" animBg="1"/>
      <p:bldP spid="40" grpId="0" animBg="1"/>
      <p:bldP spid="47" grpId="0" animBg="1"/>
      <p:bldP spid="53" grpId="0" animBg="1"/>
      <p:bldP spid="54" grpId="0" animBg="1"/>
      <p:bldP spid="55" grpId="0" animBg="1"/>
      <p:bldP spid="56" grpId="0" animBg="1"/>
      <p:bldP spid="31" grpId="0" animBg="1"/>
      <p:bldP spid="33" grpId="0" animBg="1"/>
      <p:bldP spid="35"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21"/>
          <p:cNvSpPr>
            <a:spLocks noChangeArrowheads="1"/>
          </p:cNvSpPr>
          <p:nvPr/>
        </p:nvSpPr>
        <p:spPr bwMode="auto">
          <a:xfrm>
            <a:off x="508147" y="5562545"/>
            <a:ext cx="10972512" cy="799273"/>
          </a:xfrm>
          <a:prstGeom prst="rect">
            <a:avLst/>
          </a:prstGeom>
          <a:solidFill>
            <a:schemeClr val="bg1">
              <a:lumMod val="95000"/>
              <a:alpha val="90000"/>
            </a:schemeClr>
          </a:solidFill>
          <a:effectLst>
            <a:outerShdw blurRad="50800" dist="38100" dir="2700000" algn="tl" rotWithShape="0">
              <a:schemeClr val="bg1">
                <a:lumMod val="50000"/>
                <a:alpha val="40000"/>
              </a:schemeClr>
            </a:outerShdw>
          </a:effectLst>
          <a:scene3d>
            <a:camera prst="orthographicFront">
              <a:rot lat="0" lon="0" rev="0"/>
            </a:camera>
            <a:lightRig rig="flat" dir="t"/>
          </a:scene3d>
          <a:sp3d>
            <a:bevelT w="50800" h="50800"/>
          </a:sp3d>
        </p:spPr>
        <p:style>
          <a:lnRef idx="0">
            <a:schemeClr val="accent4"/>
          </a:lnRef>
          <a:fillRef idx="3">
            <a:schemeClr val="accent4"/>
          </a:fillRef>
          <a:effectRef idx="3">
            <a:schemeClr val="accent4"/>
          </a:effectRef>
          <a:fontRef idx="minor">
            <a:schemeClr val="lt1"/>
          </a:fontRef>
        </p:style>
        <p:txBody>
          <a:bodyPr wrap="none" lIns="72000" tIns="72000" rIns="72000" bIns="72000" anchor="ctr"/>
          <a:lstStyle/>
          <a:p>
            <a:pPr algn="ctr">
              <a:defRPr/>
            </a:pPr>
            <a:r>
              <a:rPr lang="zh-CN" altLang="en-US" sz="2000" dirty="0">
                <a:solidFill>
                  <a:srgbClr val="FF0000"/>
                </a:solidFill>
                <a:ea typeface="黑体" pitchFamily="2" charset="-122"/>
              </a:rPr>
              <a:t> 致力帮助构建企业信息化</a:t>
            </a:r>
            <a:endParaRPr lang="en-US" altLang="zh-CN" sz="2000" dirty="0">
              <a:solidFill>
                <a:srgbClr val="FF0000"/>
              </a:solidFill>
              <a:ea typeface="黑体" pitchFamily="2" charset="-122"/>
            </a:endParaRPr>
          </a:p>
          <a:p>
            <a:pPr algn="ctr">
              <a:defRPr/>
            </a:pPr>
            <a:r>
              <a:rPr lang="en-US" altLang="zh-CN" sz="2000" dirty="0">
                <a:solidFill>
                  <a:srgbClr val="FF0000"/>
                </a:solidFill>
                <a:ea typeface="黑体" pitchFamily="2" charset="-122"/>
              </a:rPr>
              <a:t>——</a:t>
            </a:r>
            <a:r>
              <a:rPr lang="zh-CN" altLang="en-US" sz="2000" dirty="0">
                <a:solidFill>
                  <a:srgbClr val="FF0000"/>
                </a:solidFill>
                <a:ea typeface="黑体" pitchFamily="2" charset="-122"/>
              </a:rPr>
              <a:t>多层次、立体的、网络安全防护体系</a:t>
            </a:r>
          </a:p>
        </p:txBody>
      </p:sp>
      <p:sp>
        <p:nvSpPr>
          <p:cNvPr id="24" name="标题 23"/>
          <p:cNvSpPr>
            <a:spLocks noGrp="1"/>
          </p:cNvSpPr>
          <p:nvPr>
            <p:ph type="title"/>
          </p:nvPr>
        </p:nvSpPr>
        <p:spPr>
          <a:xfrm>
            <a:off x="152400" y="73185"/>
            <a:ext cx="11887200" cy="585788"/>
          </a:xfrm>
        </p:spPr>
        <p:txBody>
          <a:bodyPr>
            <a:noAutofit/>
          </a:bodyPr>
          <a:lstStyle/>
          <a:p>
            <a:r>
              <a:rPr lang="zh-CN" altLang="en-US" sz="3200" b="1" dirty="0">
                <a:solidFill>
                  <a:schemeClr val="bg1"/>
                </a:solidFill>
              </a:rPr>
              <a:t>集成环境下企业应用系统需要更严密的系统安全保障</a:t>
            </a:r>
          </a:p>
        </p:txBody>
      </p:sp>
      <p:sp>
        <p:nvSpPr>
          <p:cNvPr id="25" name="Text Box 4"/>
          <p:cNvSpPr txBox="1">
            <a:spLocks noChangeArrowheads="1"/>
          </p:cNvSpPr>
          <p:nvPr/>
        </p:nvSpPr>
        <p:spPr bwMode="auto">
          <a:xfrm>
            <a:off x="2668394" y="1011953"/>
            <a:ext cx="2037165" cy="3554949"/>
          </a:xfrm>
          <a:prstGeom prst="rect">
            <a:avLst/>
          </a:prstGeom>
          <a:solidFill>
            <a:srgbClr val="C25C0B"/>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marL="533400" indent="-533400" algn="ctr">
              <a:defRPr/>
            </a:pPr>
            <a:r>
              <a:rPr lang="zh-CN" altLang="en-US" sz="1600" dirty="0">
                <a:latin typeface="微软雅黑" pitchFamily="34" charset="-122"/>
                <a:ea typeface="微软雅黑" pitchFamily="34" charset="-122"/>
              </a:rPr>
              <a:t>系统数据</a:t>
            </a:r>
          </a:p>
          <a:p>
            <a:pPr marL="533400" indent="-533400" algn="ctr">
              <a:defRPr/>
            </a:pPr>
            <a:r>
              <a:rPr lang="zh-CN" altLang="en-US" sz="1600" dirty="0">
                <a:latin typeface="微软雅黑" pitchFamily="34" charset="-122"/>
                <a:ea typeface="微软雅黑" pitchFamily="34" charset="-122"/>
              </a:rPr>
              <a:t>安全性</a:t>
            </a:r>
          </a:p>
          <a:p>
            <a:pPr marL="533400" indent="-533400" algn="ctr">
              <a:defRPr/>
            </a:pPr>
            <a:endParaRPr lang="en-US" altLang="zh-CN" sz="1400" dirty="0">
              <a:latin typeface="微软雅黑" pitchFamily="34" charset="-122"/>
              <a:ea typeface="微软雅黑" pitchFamily="34" charset="-122"/>
            </a:endParaRPr>
          </a:p>
          <a:p>
            <a:pPr marL="533400" indent="-533400" algn="ctr">
              <a:defRPr/>
            </a:pPr>
            <a:endParaRPr lang="zh-CN" altLang="en-US" sz="1400" dirty="0">
              <a:latin typeface="微软雅黑" pitchFamily="34" charset="-122"/>
              <a:ea typeface="微软雅黑" pitchFamily="34" charset="-122"/>
            </a:endParaRPr>
          </a:p>
          <a:p>
            <a:pPr marL="533400" indent="-533400" algn="ctr">
              <a:defRPr/>
            </a:pPr>
            <a:endParaRPr lang="zh-CN" altLang="en-US" sz="1400" dirty="0">
              <a:latin typeface="微软雅黑" pitchFamily="34" charset="-122"/>
              <a:ea typeface="微软雅黑" pitchFamily="34" charset="-122"/>
            </a:endParaRPr>
          </a:p>
          <a:p>
            <a:pPr marL="533400" indent="-533400" algn="ctr">
              <a:defRPr/>
            </a:pPr>
            <a:endParaRPr lang="en-US" altLang="zh-CN" sz="1400" dirty="0">
              <a:latin typeface="微软雅黑" pitchFamily="34" charset="-122"/>
              <a:ea typeface="微软雅黑" pitchFamily="34" charset="-122"/>
            </a:endParaRPr>
          </a:p>
          <a:p>
            <a:pPr marL="533400" indent="-533400" algn="ctr">
              <a:defRPr/>
            </a:pPr>
            <a:endParaRPr lang="en-US" altLang="zh-CN" sz="1400" dirty="0">
              <a:latin typeface="微软雅黑" pitchFamily="34" charset="-122"/>
              <a:ea typeface="微软雅黑" pitchFamily="34" charset="-122"/>
            </a:endParaRPr>
          </a:p>
          <a:p>
            <a:pPr marL="533400" indent="-533400" algn="ctr">
              <a:defRPr/>
            </a:pPr>
            <a:endParaRPr lang="en-US" altLang="zh-CN" sz="1400" dirty="0">
              <a:latin typeface="微软雅黑" pitchFamily="34" charset="-122"/>
              <a:ea typeface="微软雅黑" pitchFamily="34" charset="-122"/>
            </a:endParaRPr>
          </a:p>
          <a:p>
            <a:pPr marL="533400" indent="-533400" algn="ctr">
              <a:defRPr/>
            </a:pPr>
            <a:endParaRPr lang="en-US" altLang="zh-CN" sz="1400" dirty="0">
              <a:latin typeface="微软雅黑" pitchFamily="34" charset="-122"/>
              <a:ea typeface="微软雅黑" pitchFamily="34" charset="-122"/>
            </a:endParaRPr>
          </a:p>
          <a:p>
            <a:pPr marL="533400" indent="-533400" algn="ctr">
              <a:defRPr/>
            </a:pPr>
            <a:endParaRPr lang="zh-CN" altLang="en-US" sz="1400" dirty="0">
              <a:latin typeface="微软雅黑" pitchFamily="34" charset="-122"/>
              <a:ea typeface="微软雅黑" pitchFamily="34" charset="-122"/>
            </a:endParaRPr>
          </a:p>
          <a:p>
            <a:pPr marL="533400" indent="-533400" algn="ctr">
              <a:defRPr/>
            </a:pPr>
            <a:r>
              <a:rPr lang="zh-CN" altLang="zh-CN" sz="1600" dirty="0">
                <a:latin typeface="微软雅黑" pitchFamily="34" charset="-122"/>
                <a:ea typeface="微软雅黑" pitchFamily="34" charset="-122"/>
              </a:rPr>
              <a:t>数据库</a:t>
            </a:r>
            <a:r>
              <a:rPr lang="zh-CN" altLang="en-US" sz="1600" dirty="0">
                <a:latin typeface="微软雅黑" pitchFamily="34" charset="-122"/>
                <a:ea typeface="微软雅黑" pitchFamily="34" charset="-122"/>
              </a:rPr>
              <a:t>与</a:t>
            </a:r>
            <a:r>
              <a:rPr lang="zh-CN" altLang="zh-CN" sz="1600" dirty="0">
                <a:latin typeface="微软雅黑" pitchFamily="34" charset="-122"/>
                <a:ea typeface="微软雅黑" pitchFamily="34" charset="-122"/>
              </a:rPr>
              <a:t>文件服</a:t>
            </a:r>
            <a:endParaRPr lang="en-US" altLang="zh-CN" sz="1600" dirty="0">
              <a:latin typeface="微软雅黑" pitchFamily="34" charset="-122"/>
              <a:ea typeface="微软雅黑" pitchFamily="34" charset="-122"/>
            </a:endParaRPr>
          </a:p>
          <a:p>
            <a:pPr marL="533400" indent="-533400" algn="ctr">
              <a:defRPr/>
            </a:pPr>
            <a:r>
              <a:rPr lang="zh-CN" altLang="zh-CN" sz="1600" dirty="0">
                <a:latin typeface="微软雅黑" pitchFamily="34" charset="-122"/>
                <a:ea typeface="微软雅黑" pitchFamily="34" charset="-122"/>
              </a:rPr>
              <a:t>务器分离存储</a:t>
            </a:r>
            <a:r>
              <a:rPr lang="zh-CN" altLang="en-US" sz="1600" dirty="0">
                <a:latin typeface="微软雅黑" pitchFamily="34" charset="-122"/>
                <a:ea typeface="微软雅黑" pitchFamily="34" charset="-122"/>
              </a:rPr>
              <a:t>，</a:t>
            </a:r>
            <a:endParaRPr lang="en-US" altLang="zh-CN" sz="1600" dirty="0">
              <a:latin typeface="微软雅黑" pitchFamily="34" charset="-122"/>
              <a:ea typeface="微软雅黑" pitchFamily="34" charset="-122"/>
            </a:endParaRPr>
          </a:p>
          <a:p>
            <a:pPr marL="533400" indent="-533400" algn="ctr">
              <a:defRPr/>
            </a:pPr>
            <a:r>
              <a:rPr lang="zh-CN" altLang="en-US" sz="1600" dirty="0">
                <a:latin typeface="微软雅黑" pitchFamily="34" charset="-122"/>
                <a:ea typeface="微软雅黑" pitchFamily="34" charset="-122"/>
              </a:rPr>
              <a:t>做到数据访问的</a:t>
            </a:r>
            <a:endParaRPr lang="en-US" altLang="zh-CN" sz="1600" dirty="0">
              <a:latin typeface="微软雅黑" pitchFamily="34" charset="-122"/>
              <a:ea typeface="微软雅黑" pitchFamily="34" charset="-122"/>
            </a:endParaRPr>
          </a:p>
          <a:p>
            <a:pPr marL="533400" indent="-533400" algn="ctr">
              <a:defRPr/>
            </a:pPr>
            <a:r>
              <a:rPr lang="zh-CN" altLang="en-US" sz="1600" dirty="0">
                <a:latin typeface="微软雅黑" pitchFamily="34" charset="-122"/>
                <a:ea typeface="微软雅黑" pitchFamily="34" charset="-122"/>
              </a:rPr>
              <a:t>物理隔绝</a:t>
            </a:r>
          </a:p>
        </p:txBody>
      </p:sp>
      <p:sp>
        <p:nvSpPr>
          <p:cNvPr id="26" name="Text Box 5"/>
          <p:cNvSpPr txBox="1">
            <a:spLocks noChangeArrowheads="1"/>
          </p:cNvSpPr>
          <p:nvPr/>
        </p:nvSpPr>
        <p:spPr bwMode="auto">
          <a:xfrm>
            <a:off x="5064926" y="1011953"/>
            <a:ext cx="1882188" cy="3554949"/>
          </a:xfrm>
          <a:prstGeom prst="rect">
            <a:avLst/>
          </a:prstGeom>
          <a:solidFill>
            <a:srgbClr val="C09200"/>
          </a:solidFill>
          <a:ln>
            <a:headEnd type="none" w="med" len="med"/>
            <a:tailEnd type="none" w="med" len="med"/>
          </a:ln>
          <a:effectLst>
            <a:outerShdw blurRad="40000" dist="23000" dir="5400000" rotWithShape="0">
              <a:schemeClr val="bg1">
                <a:lumMod val="85000"/>
                <a:alpha val="35000"/>
              </a:schemeClr>
            </a:outerShdw>
          </a:effectLst>
          <a:scene3d>
            <a:camera prst="orthographicFront">
              <a:rot lat="0" lon="0" rev="0"/>
            </a:camera>
            <a:lightRig rig="threePt" dir="t">
              <a:rot lat="0" lon="0" rev="1200000"/>
            </a:lightRig>
          </a:scene3d>
          <a:sp3d>
            <a:bevelT w="50800" h="25400"/>
          </a:sp3d>
        </p:spPr>
        <p:style>
          <a:lnRef idx="0">
            <a:schemeClr val="accent5"/>
          </a:lnRef>
          <a:fillRef idx="3">
            <a:schemeClr val="accent5"/>
          </a:fillRef>
          <a:effectRef idx="3">
            <a:schemeClr val="accent5"/>
          </a:effectRef>
          <a:fontRef idx="minor">
            <a:schemeClr val="lt1"/>
          </a:fontRef>
        </p:style>
        <p:txBody>
          <a:bodyPr wrap="none" tIns="0" bIns="288000" anchor="ctr"/>
          <a:lstStyle/>
          <a:p>
            <a:pPr marL="533400" indent="-533400" algn="ctr">
              <a:defRPr/>
            </a:pPr>
            <a:r>
              <a:rPr lang="zh-CN" altLang="en-US" sz="1600" dirty="0">
                <a:solidFill>
                  <a:schemeClr val="bg1"/>
                </a:solidFill>
                <a:latin typeface="微软雅黑" pitchFamily="34" charset="-122"/>
                <a:ea typeface="微软雅黑" pitchFamily="34" charset="-122"/>
              </a:rPr>
              <a:t>应用服务器</a:t>
            </a:r>
          </a:p>
          <a:p>
            <a:pPr marL="533400" indent="-533400" algn="ctr">
              <a:defRPr/>
            </a:pPr>
            <a:r>
              <a:rPr lang="zh-CN" altLang="en-US" sz="1600" dirty="0">
                <a:solidFill>
                  <a:schemeClr val="bg1"/>
                </a:solidFill>
                <a:latin typeface="微软雅黑" pitchFamily="34" charset="-122"/>
                <a:ea typeface="微软雅黑" pitchFamily="34" charset="-122"/>
              </a:rPr>
              <a:t>安全性</a:t>
            </a:r>
            <a:endParaRPr lang="en-US" altLang="zh-CN" sz="1600" dirty="0">
              <a:solidFill>
                <a:schemeClr val="bg1"/>
              </a:solidFill>
              <a:latin typeface="微软雅黑" pitchFamily="34" charset="-122"/>
              <a:ea typeface="微软雅黑" pitchFamily="34" charset="-122"/>
            </a:endParaRPr>
          </a:p>
          <a:p>
            <a:pPr marL="533400" indent="-533400" algn="ctr">
              <a:defRPr/>
            </a:pPr>
            <a:endParaRPr lang="zh-CN" altLang="en-US" sz="1600" dirty="0">
              <a:solidFill>
                <a:schemeClr val="bg1"/>
              </a:solidFill>
              <a:latin typeface="微软雅黑" pitchFamily="34" charset="-122"/>
              <a:ea typeface="微软雅黑" pitchFamily="34" charset="-122"/>
            </a:endParaRPr>
          </a:p>
          <a:p>
            <a:pPr marL="533400" indent="-533400" algn="ctr">
              <a:defRPr/>
            </a:pPr>
            <a:endParaRPr lang="zh-CN" altLang="en-US" sz="1600" dirty="0">
              <a:solidFill>
                <a:schemeClr val="bg1"/>
              </a:solidFill>
              <a:latin typeface="微软雅黑" pitchFamily="34" charset="-122"/>
              <a:ea typeface="微软雅黑" pitchFamily="34" charset="-122"/>
            </a:endParaRPr>
          </a:p>
          <a:p>
            <a:pPr marL="533400" indent="-533400" algn="ctr">
              <a:defRPr/>
            </a:pPr>
            <a:endParaRPr lang="zh-CN" altLang="en-US" sz="1600" dirty="0">
              <a:solidFill>
                <a:schemeClr val="bg1"/>
              </a:solidFill>
              <a:latin typeface="微软雅黑" pitchFamily="34" charset="-122"/>
              <a:ea typeface="微软雅黑" pitchFamily="34" charset="-122"/>
            </a:endParaRPr>
          </a:p>
          <a:p>
            <a:pPr marL="533400" indent="-533400" algn="ctr">
              <a:defRPr/>
            </a:pPr>
            <a:endParaRPr lang="zh-CN" altLang="en-US" sz="1600" dirty="0">
              <a:solidFill>
                <a:schemeClr val="bg1"/>
              </a:solidFill>
              <a:latin typeface="微软雅黑" pitchFamily="34" charset="-122"/>
              <a:ea typeface="微软雅黑" pitchFamily="34" charset="-122"/>
            </a:endParaRPr>
          </a:p>
          <a:p>
            <a:pPr marL="533400" indent="-533400" algn="ctr">
              <a:defRPr/>
            </a:pPr>
            <a:endParaRPr lang="zh-CN" altLang="en-US" sz="1600" dirty="0">
              <a:solidFill>
                <a:schemeClr val="bg1"/>
              </a:solidFill>
              <a:latin typeface="微软雅黑" pitchFamily="34" charset="-122"/>
              <a:ea typeface="微软雅黑" pitchFamily="34" charset="-122"/>
            </a:endParaRPr>
          </a:p>
          <a:p>
            <a:pPr marL="533400" indent="-533400" algn="ctr">
              <a:defRPr/>
            </a:pPr>
            <a:endParaRPr lang="en-US" altLang="zh-CN" sz="1600" dirty="0">
              <a:solidFill>
                <a:schemeClr val="bg1"/>
              </a:solidFill>
              <a:latin typeface="微软雅黑" pitchFamily="34" charset="-122"/>
              <a:ea typeface="微软雅黑" pitchFamily="34" charset="-122"/>
            </a:endParaRPr>
          </a:p>
          <a:p>
            <a:pPr marL="533400" indent="-533400" algn="ctr">
              <a:defRPr/>
            </a:pPr>
            <a:endParaRPr lang="en-US" altLang="zh-CN" sz="1600" dirty="0">
              <a:solidFill>
                <a:schemeClr val="bg1"/>
              </a:solidFill>
              <a:latin typeface="微软雅黑" pitchFamily="34" charset="-122"/>
              <a:ea typeface="微软雅黑" pitchFamily="34" charset="-122"/>
            </a:endParaRPr>
          </a:p>
          <a:p>
            <a:pPr marL="533400" indent="-533400" algn="ctr">
              <a:defRPr/>
            </a:pPr>
            <a:endParaRPr lang="en-US" altLang="zh-CN" sz="1600" dirty="0">
              <a:solidFill>
                <a:schemeClr val="bg1"/>
              </a:solidFill>
              <a:latin typeface="微软雅黑" pitchFamily="34" charset="-122"/>
              <a:ea typeface="微软雅黑" pitchFamily="34" charset="-122"/>
            </a:endParaRPr>
          </a:p>
          <a:p>
            <a:pPr marL="533400" indent="-533400" algn="ctr">
              <a:defRPr/>
            </a:pPr>
            <a:r>
              <a:rPr lang="zh-CN" altLang="en-US" sz="1600" dirty="0">
                <a:solidFill>
                  <a:schemeClr val="bg1"/>
                </a:solidFill>
                <a:latin typeface="微软雅黑" pitchFamily="34" charset="-122"/>
                <a:ea typeface="微软雅黑" pitchFamily="34" charset="-122"/>
              </a:rPr>
              <a:t>登录验证码，</a:t>
            </a:r>
          </a:p>
          <a:p>
            <a:pPr marL="533400" indent="-533400" algn="ctr">
              <a:defRPr/>
            </a:pPr>
            <a:r>
              <a:rPr lang="zh-CN" altLang="en-US" sz="1600" dirty="0">
                <a:solidFill>
                  <a:schemeClr val="bg1"/>
                </a:solidFill>
                <a:latin typeface="微软雅黑" pitchFamily="34" charset="-122"/>
                <a:ea typeface="微软雅黑" pitchFamily="34" charset="-122"/>
              </a:rPr>
              <a:t>禁止密码猜测</a:t>
            </a:r>
          </a:p>
        </p:txBody>
      </p:sp>
      <p:sp>
        <p:nvSpPr>
          <p:cNvPr id="27" name="Text Box 6"/>
          <p:cNvSpPr txBox="1">
            <a:spLocks noChangeArrowheads="1"/>
          </p:cNvSpPr>
          <p:nvPr/>
        </p:nvSpPr>
        <p:spPr bwMode="auto">
          <a:xfrm>
            <a:off x="7355893" y="997846"/>
            <a:ext cx="1978768" cy="3581400"/>
          </a:xfrm>
          <a:prstGeom prst="rect">
            <a:avLst/>
          </a:prstGeom>
          <a:solidFill>
            <a:srgbClr val="AD5A27"/>
          </a:solidFill>
          <a:ln>
            <a:headEnd type="none" w="med" len="med"/>
            <a:tailEnd type="none" w="med" len="med"/>
          </a:ln>
          <a:effectLst>
            <a:outerShdw blurRad="40000" dist="23000" dir="5400000" rotWithShape="0">
              <a:schemeClr val="bg1">
                <a:lumMod val="50000"/>
                <a:alpha val="35000"/>
              </a:schemeClr>
            </a:outerShdw>
          </a:effectLst>
        </p:spPr>
        <p:style>
          <a:lnRef idx="0">
            <a:schemeClr val="accent5"/>
          </a:lnRef>
          <a:fillRef idx="3">
            <a:schemeClr val="accent5"/>
          </a:fillRef>
          <a:effectRef idx="3">
            <a:schemeClr val="accent5"/>
          </a:effectRef>
          <a:fontRef idx="minor">
            <a:schemeClr val="lt1"/>
          </a:fontRef>
        </p:style>
        <p:txBody>
          <a:bodyPr wrap="none" lIns="72000" tIns="72000" rIns="72000" bIns="72000" anchor="ctr"/>
          <a:lstStyle/>
          <a:p>
            <a:pPr marL="533400" indent="-533400" algn="ctr" fontAlgn="auto">
              <a:spcBef>
                <a:spcPts val="0"/>
              </a:spcBef>
              <a:spcAft>
                <a:spcPts val="0"/>
              </a:spcAft>
              <a:defRPr/>
            </a:pPr>
            <a:r>
              <a:rPr lang="zh-CN" altLang="en-US" sz="1600" dirty="0">
                <a:solidFill>
                  <a:schemeClr val="bg1"/>
                </a:solidFill>
                <a:latin typeface="Arial" pitchFamily="34" charset="0"/>
                <a:ea typeface="微软雅黑" pitchFamily="34" charset="-122"/>
                <a:cs typeface="Arial" pitchFamily="34" charset="0"/>
              </a:rPr>
              <a:t>传输安全性</a:t>
            </a:r>
          </a:p>
          <a:p>
            <a:pPr marL="533400" indent="-533400" algn="ctr" fontAlgn="auto">
              <a:spcBef>
                <a:spcPts val="0"/>
              </a:spcBef>
              <a:spcAft>
                <a:spcPts val="0"/>
              </a:spcAft>
              <a:defRPr/>
            </a:pPr>
            <a:endParaRPr lang="zh-CN" altLang="en-US" sz="1600" dirty="0">
              <a:solidFill>
                <a:schemeClr val="bg1"/>
              </a:solidFill>
              <a:latin typeface="Arial" pitchFamily="34" charset="0"/>
              <a:ea typeface="微软雅黑" pitchFamily="34" charset="-122"/>
              <a:cs typeface="Arial" pitchFamily="34" charset="0"/>
            </a:endParaRPr>
          </a:p>
          <a:p>
            <a:pPr marL="533400" indent="-533400" algn="ctr" fontAlgn="auto">
              <a:spcBef>
                <a:spcPts val="0"/>
              </a:spcBef>
              <a:spcAft>
                <a:spcPts val="0"/>
              </a:spcAft>
              <a:defRPr/>
            </a:pPr>
            <a:endParaRPr lang="en-US" altLang="zh-CN" sz="1600" dirty="0">
              <a:solidFill>
                <a:schemeClr val="bg1"/>
              </a:solidFill>
              <a:latin typeface="Arial" pitchFamily="34" charset="0"/>
              <a:ea typeface="微软雅黑" pitchFamily="34" charset="-122"/>
              <a:cs typeface="Arial" pitchFamily="34" charset="0"/>
            </a:endParaRPr>
          </a:p>
          <a:p>
            <a:pPr marL="533400" indent="-533400" algn="ctr" fontAlgn="auto">
              <a:spcBef>
                <a:spcPts val="0"/>
              </a:spcBef>
              <a:spcAft>
                <a:spcPts val="0"/>
              </a:spcAft>
              <a:defRPr/>
            </a:pPr>
            <a:endParaRPr lang="zh-CN" altLang="en-US" sz="1600" dirty="0">
              <a:solidFill>
                <a:schemeClr val="bg1"/>
              </a:solidFill>
              <a:latin typeface="Arial" pitchFamily="34" charset="0"/>
              <a:ea typeface="微软雅黑" pitchFamily="34" charset="-122"/>
              <a:cs typeface="Arial" pitchFamily="34" charset="0"/>
            </a:endParaRPr>
          </a:p>
          <a:p>
            <a:pPr marL="533400" indent="-533400" algn="ctr" fontAlgn="auto">
              <a:spcBef>
                <a:spcPts val="0"/>
              </a:spcBef>
              <a:spcAft>
                <a:spcPts val="0"/>
              </a:spcAft>
              <a:defRPr/>
            </a:pPr>
            <a:endParaRPr lang="zh-CN" altLang="en-US" sz="1600" dirty="0">
              <a:solidFill>
                <a:schemeClr val="bg1"/>
              </a:solidFill>
              <a:latin typeface="Arial" pitchFamily="34" charset="0"/>
              <a:ea typeface="微软雅黑" pitchFamily="34" charset="-122"/>
              <a:cs typeface="Arial" pitchFamily="34" charset="0"/>
            </a:endParaRPr>
          </a:p>
          <a:p>
            <a:pPr marL="533400" indent="-533400" algn="ctr" fontAlgn="auto">
              <a:spcBef>
                <a:spcPts val="0"/>
              </a:spcBef>
              <a:spcAft>
                <a:spcPts val="0"/>
              </a:spcAft>
              <a:defRPr/>
            </a:pPr>
            <a:endParaRPr lang="zh-CN" altLang="en-US" sz="1600" dirty="0">
              <a:solidFill>
                <a:schemeClr val="bg1"/>
              </a:solidFill>
              <a:latin typeface="Arial" pitchFamily="34" charset="0"/>
              <a:ea typeface="微软雅黑" pitchFamily="34" charset="-122"/>
              <a:cs typeface="Arial" pitchFamily="34" charset="0"/>
            </a:endParaRPr>
          </a:p>
          <a:p>
            <a:pPr marL="533400" indent="-533400" algn="ctr" fontAlgn="auto">
              <a:spcBef>
                <a:spcPts val="0"/>
              </a:spcBef>
              <a:spcAft>
                <a:spcPts val="0"/>
              </a:spcAft>
              <a:defRPr/>
            </a:pPr>
            <a:endParaRPr lang="zh-CN" altLang="en-US" sz="1600" dirty="0">
              <a:solidFill>
                <a:schemeClr val="bg1"/>
              </a:solidFill>
              <a:latin typeface="Arial" pitchFamily="34" charset="0"/>
              <a:ea typeface="微软雅黑" pitchFamily="34" charset="-122"/>
              <a:cs typeface="Arial" pitchFamily="34" charset="0"/>
            </a:endParaRPr>
          </a:p>
          <a:p>
            <a:pPr marL="533400" indent="-533400" algn="ctr" fontAlgn="auto">
              <a:spcBef>
                <a:spcPts val="0"/>
              </a:spcBef>
              <a:spcAft>
                <a:spcPts val="0"/>
              </a:spcAft>
              <a:defRPr/>
            </a:pPr>
            <a:endParaRPr lang="en-US" altLang="zh-CN" sz="1600" dirty="0">
              <a:solidFill>
                <a:schemeClr val="bg1"/>
              </a:solidFill>
              <a:latin typeface="Arial" pitchFamily="34" charset="0"/>
              <a:ea typeface="微软雅黑" pitchFamily="34" charset="-122"/>
              <a:cs typeface="Arial" pitchFamily="34" charset="0"/>
            </a:endParaRPr>
          </a:p>
          <a:p>
            <a:pPr marL="533400" indent="-533400" algn="ctr" fontAlgn="auto">
              <a:spcBef>
                <a:spcPts val="0"/>
              </a:spcBef>
              <a:spcAft>
                <a:spcPts val="0"/>
              </a:spcAft>
              <a:defRPr/>
            </a:pPr>
            <a:endParaRPr lang="en-US" altLang="zh-CN" sz="1600" dirty="0">
              <a:solidFill>
                <a:schemeClr val="bg1"/>
              </a:solidFill>
              <a:latin typeface="Arial" pitchFamily="34" charset="0"/>
              <a:ea typeface="微软雅黑" pitchFamily="34" charset="-122"/>
              <a:cs typeface="Arial" pitchFamily="34" charset="0"/>
            </a:endParaRPr>
          </a:p>
          <a:p>
            <a:pPr marL="533400" indent="-533400" algn="ctr" fontAlgn="auto">
              <a:spcBef>
                <a:spcPts val="0"/>
              </a:spcBef>
              <a:spcAft>
                <a:spcPts val="0"/>
              </a:spcAft>
              <a:defRPr/>
            </a:pPr>
            <a:endParaRPr lang="en-US" altLang="zh-CN" sz="1600" dirty="0">
              <a:solidFill>
                <a:schemeClr val="bg1"/>
              </a:solidFill>
              <a:latin typeface="Arial" pitchFamily="34" charset="0"/>
              <a:ea typeface="微软雅黑" pitchFamily="34" charset="-122"/>
              <a:cs typeface="Arial" pitchFamily="34" charset="0"/>
            </a:endParaRPr>
          </a:p>
          <a:p>
            <a:pPr marL="533400" indent="-533400" algn="ctr" fontAlgn="auto">
              <a:spcBef>
                <a:spcPts val="0"/>
              </a:spcBef>
              <a:spcAft>
                <a:spcPts val="0"/>
              </a:spcAft>
              <a:defRPr/>
            </a:pPr>
            <a:endParaRPr lang="en-US" altLang="zh-CN" sz="1600" dirty="0">
              <a:solidFill>
                <a:schemeClr val="bg1"/>
              </a:solidFill>
              <a:latin typeface="Arial" pitchFamily="34" charset="0"/>
              <a:ea typeface="微软雅黑" pitchFamily="34" charset="-122"/>
              <a:cs typeface="Arial" pitchFamily="34" charset="0"/>
            </a:endParaRPr>
          </a:p>
          <a:p>
            <a:pPr marL="533400" indent="-533400" algn="ctr" fontAlgn="auto">
              <a:spcBef>
                <a:spcPts val="0"/>
              </a:spcBef>
              <a:spcAft>
                <a:spcPts val="0"/>
              </a:spcAft>
              <a:defRPr/>
            </a:pPr>
            <a:r>
              <a:rPr lang="en-US" altLang="zh-CN" sz="1600" dirty="0">
                <a:solidFill>
                  <a:schemeClr val="bg1"/>
                </a:solidFill>
                <a:latin typeface="Arial" pitchFamily="34" charset="0"/>
                <a:ea typeface="微软雅黑" pitchFamily="34" charset="-122"/>
                <a:cs typeface="Arial" pitchFamily="34" charset="0"/>
              </a:rPr>
              <a:t>CA</a:t>
            </a:r>
            <a:r>
              <a:rPr lang="zh-CN" altLang="en-US" sz="1600" dirty="0">
                <a:solidFill>
                  <a:schemeClr val="bg1"/>
                </a:solidFill>
                <a:latin typeface="Arial" pitchFamily="34" charset="0"/>
                <a:ea typeface="微软雅黑" pitchFamily="34" charset="-122"/>
                <a:cs typeface="Arial" pitchFamily="34" charset="0"/>
              </a:rPr>
              <a:t>认证的</a:t>
            </a:r>
            <a:endParaRPr lang="en-US" altLang="zh-CN" sz="1600" dirty="0">
              <a:solidFill>
                <a:schemeClr val="bg1"/>
              </a:solidFill>
              <a:latin typeface="Arial" pitchFamily="34" charset="0"/>
              <a:ea typeface="微软雅黑" pitchFamily="34" charset="-122"/>
              <a:cs typeface="Arial" pitchFamily="34" charset="0"/>
            </a:endParaRPr>
          </a:p>
          <a:p>
            <a:pPr marL="533400" indent="-533400" algn="ctr" fontAlgn="auto">
              <a:spcBef>
                <a:spcPts val="0"/>
              </a:spcBef>
              <a:spcAft>
                <a:spcPts val="0"/>
              </a:spcAft>
              <a:defRPr/>
            </a:pPr>
            <a:r>
              <a:rPr lang="en-US" altLang="zh-CN" sz="1600" dirty="0">
                <a:solidFill>
                  <a:schemeClr val="bg1"/>
                </a:solidFill>
                <a:latin typeface="Arial" pitchFamily="34" charset="0"/>
                <a:ea typeface="微软雅黑" pitchFamily="34" charset="-122"/>
                <a:cs typeface="Arial" pitchFamily="34" charset="0"/>
              </a:rPr>
              <a:t>HTTPS</a:t>
            </a:r>
            <a:r>
              <a:rPr lang="zh-CN" altLang="en-US" sz="1600" dirty="0">
                <a:solidFill>
                  <a:schemeClr val="bg1"/>
                </a:solidFill>
                <a:latin typeface="Arial" pitchFamily="34" charset="0"/>
                <a:ea typeface="微软雅黑" pitchFamily="34" charset="-122"/>
                <a:cs typeface="Arial" pitchFamily="34" charset="0"/>
              </a:rPr>
              <a:t>加密传输</a:t>
            </a:r>
          </a:p>
        </p:txBody>
      </p:sp>
      <p:graphicFrame>
        <p:nvGraphicFramePr>
          <p:cNvPr id="28" name="Object 2"/>
          <p:cNvGraphicFramePr>
            <a:graphicFrameLocks noChangeAspect="1"/>
          </p:cNvGraphicFramePr>
          <p:nvPr/>
        </p:nvGraphicFramePr>
        <p:xfrm>
          <a:off x="8883206" y="2607800"/>
          <a:ext cx="213375" cy="497270"/>
        </p:xfrm>
        <a:graphic>
          <a:graphicData uri="http://schemas.openxmlformats.org/presentationml/2006/ole">
            <mc:AlternateContent xmlns:mc="http://schemas.openxmlformats.org/markup-compatibility/2006">
              <mc:Choice xmlns:v="urn:schemas-microsoft-com:vml" Requires="v">
                <p:oleObj name="Visio" r:id="rId2" imgW="966826" imgH="1801978" progId="Visio.Drawing.11">
                  <p:embed/>
                </p:oleObj>
              </mc:Choice>
              <mc:Fallback>
                <p:oleObj name="Visio" r:id="rId2" imgW="966826" imgH="1801978" progId="Visio.Drawing.11">
                  <p:embed/>
                  <p:pic>
                    <p:nvPicPr>
                      <p:cNvPr id="28"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3206" y="2607800"/>
                        <a:ext cx="213375" cy="497270"/>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 name="Object 3"/>
          <p:cNvGraphicFramePr>
            <a:graphicFrameLocks noChangeAspect="1"/>
          </p:cNvGraphicFramePr>
          <p:nvPr/>
        </p:nvGraphicFramePr>
        <p:xfrm>
          <a:off x="7583023" y="2383853"/>
          <a:ext cx="359368" cy="828783"/>
        </p:xfrm>
        <a:graphic>
          <a:graphicData uri="http://schemas.openxmlformats.org/presentationml/2006/ole">
            <mc:AlternateContent xmlns:mc="http://schemas.openxmlformats.org/markup-compatibility/2006">
              <mc:Choice xmlns:v="urn:schemas-microsoft-com:vml" Requires="v">
                <p:oleObj name="Visio" r:id="rId4" imgW="1073506" imgH="1415491" progId="Visio.Drawing.11">
                  <p:embed/>
                </p:oleObj>
              </mc:Choice>
              <mc:Fallback>
                <p:oleObj name="Visio" r:id="rId4" imgW="1073506" imgH="1415491" progId="Visio.Drawing.11">
                  <p:embed/>
                  <p:pic>
                    <p:nvPicPr>
                      <p:cNvPr id="2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3023" y="2383853"/>
                        <a:ext cx="359368" cy="828783"/>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Text Box 9"/>
          <p:cNvSpPr txBox="1">
            <a:spLocks noChangeArrowheads="1"/>
          </p:cNvSpPr>
          <p:nvPr/>
        </p:nvSpPr>
        <p:spPr bwMode="auto">
          <a:xfrm>
            <a:off x="9597449" y="997846"/>
            <a:ext cx="1891172" cy="3554949"/>
          </a:xfrm>
          <a:prstGeom prst="rect">
            <a:avLst/>
          </a:prstGeom>
          <a:solidFill>
            <a:srgbClr val="C00000"/>
          </a:solidFill>
          <a:ln>
            <a:headEnd type="none" w="med" len="med"/>
            <a:tailEnd type="none" w="med" len="med"/>
          </a:ln>
          <a:effectLst>
            <a:outerShdw blurRad="40000" dist="23000" dir="5400000" rotWithShape="0">
              <a:schemeClr val="bg1">
                <a:lumMod val="50000"/>
                <a:alpha val="35000"/>
              </a:schemeClr>
            </a:outerShdw>
          </a:effectLst>
        </p:spPr>
        <p:style>
          <a:lnRef idx="0">
            <a:schemeClr val="accent5"/>
          </a:lnRef>
          <a:fillRef idx="3">
            <a:schemeClr val="accent5"/>
          </a:fillRef>
          <a:effectRef idx="3">
            <a:schemeClr val="accent5"/>
          </a:effectRef>
          <a:fontRef idx="minor">
            <a:schemeClr val="lt1"/>
          </a:fontRef>
        </p:style>
        <p:txBody>
          <a:bodyPr wrap="none" lIns="72000" tIns="72000" rIns="72000" bIns="72000" anchor="ctr"/>
          <a:lstStyle/>
          <a:p>
            <a:pPr marL="533400" indent="-533400" algn="ctr" fontAlgn="auto">
              <a:spcBef>
                <a:spcPts val="0"/>
              </a:spcBef>
              <a:spcAft>
                <a:spcPts val="0"/>
              </a:spcAft>
              <a:defRPr/>
            </a:pPr>
            <a:r>
              <a:rPr lang="zh-CN" altLang="en-US" sz="1600" dirty="0">
                <a:solidFill>
                  <a:schemeClr val="bg1"/>
                </a:solidFill>
                <a:latin typeface="Arial" pitchFamily="34" charset="0"/>
                <a:ea typeface="微软雅黑" pitchFamily="34" charset="-122"/>
                <a:cs typeface="Arial" pitchFamily="34" charset="0"/>
              </a:rPr>
              <a:t>身份确认</a:t>
            </a:r>
          </a:p>
          <a:p>
            <a:pPr marL="533400" indent="-533400" algn="ctr" fontAlgn="auto">
              <a:spcBef>
                <a:spcPts val="0"/>
              </a:spcBef>
              <a:spcAft>
                <a:spcPts val="0"/>
              </a:spcAft>
              <a:defRPr/>
            </a:pPr>
            <a:endParaRPr lang="en-US" altLang="zh-CN" sz="1600" dirty="0">
              <a:solidFill>
                <a:schemeClr val="bg1"/>
              </a:solidFill>
              <a:latin typeface="Arial" pitchFamily="34" charset="0"/>
              <a:ea typeface="微软雅黑" pitchFamily="34" charset="-122"/>
              <a:cs typeface="Arial" pitchFamily="34" charset="0"/>
            </a:endParaRPr>
          </a:p>
          <a:p>
            <a:pPr marL="533400" indent="-533400" algn="ctr" fontAlgn="auto">
              <a:spcBef>
                <a:spcPts val="0"/>
              </a:spcBef>
              <a:spcAft>
                <a:spcPts val="0"/>
              </a:spcAft>
              <a:defRPr/>
            </a:pPr>
            <a:endParaRPr lang="en-US" altLang="zh-CN" sz="1600" dirty="0">
              <a:solidFill>
                <a:schemeClr val="bg1"/>
              </a:solidFill>
              <a:latin typeface="Arial" pitchFamily="34" charset="0"/>
              <a:ea typeface="微软雅黑" pitchFamily="34" charset="-122"/>
              <a:cs typeface="Arial" pitchFamily="34" charset="0"/>
            </a:endParaRPr>
          </a:p>
          <a:p>
            <a:pPr marL="533400" indent="-533400" algn="ctr" fontAlgn="auto">
              <a:spcBef>
                <a:spcPts val="0"/>
              </a:spcBef>
              <a:spcAft>
                <a:spcPts val="0"/>
              </a:spcAft>
              <a:defRPr/>
            </a:pPr>
            <a:endParaRPr lang="en-US" altLang="zh-CN" sz="1600" dirty="0">
              <a:solidFill>
                <a:schemeClr val="bg1"/>
              </a:solidFill>
              <a:latin typeface="Arial" pitchFamily="34" charset="0"/>
              <a:ea typeface="微软雅黑" pitchFamily="34" charset="-122"/>
              <a:cs typeface="Arial" pitchFamily="34" charset="0"/>
            </a:endParaRPr>
          </a:p>
          <a:p>
            <a:pPr marL="533400" indent="-533400" algn="ctr" fontAlgn="auto">
              <a:spcBef>
                <a:spcPts val="0"/>
              </a:spcBef>
              <a:spcAft>
                <a:spcPts val="0"/>
              </a:spcAft>
              <a:defRPr/>
            </a:pPr>
            <a:endParaRPr lang="en-US" altLang="zh-CN" sz="1600" dirty="0">
              <a:solidFill>
                <a:schemeClr val="bg1"/>
              </a:solidFill>
              <a:latin typeface="Arial" pitchFamily="34" charset="0"/>
              <a:ea typeface="微软雅黑" pitchFamily="34" charset="-122"/>
              <a:cs typeface="Arial" pitchFamily="34" charset="0"/>
            </a:endParaRPr>
          </a:p>
          <a:p>
            <a:pPr marL="533400" indent="-533400" algn="ctr" fontAlgn="auto">
              <a:spcBef>
                <a:spcPts val="0"/>
              </a:spcBef>
              <a:spcAft>
                <a:spcPts val="0"/>
              </a:spcAft>
              <a:defRPr/>
            </a:pPr>
            <a:endParaRPr lang="zh-CN" altLang="en-US" sz="1600" dirty="0">
              <a:solidFill>
                <a:schemeClr val="bg1"/>
              </a:solidFill>
              <a:latin typeface="Arial" pitchFamily="34" charset="0"/>
              <a:ea typeface="微软雅黑" pitchFamily="34" charset="-122"/>
              <a:cs typeface="Arial" pitchFamily="34" charset="0"/>
            </a:endParaRPr>
          </a:p>
          <a:p>
            <a:pPr marL="533400" indent="-533400" algn="ctr" fontAlgn="auto">
              <a:spcBef>
                <a:spcPts val="0"/>
              </a:spcBef>
              <a:spcAft>
                <a:spcPts val="0"/>
              </a:spcAft>
              <a:defRPr/>
            </a:pPr>
            <a:endParaRPr lang="en-US" altLang="zh-CN" sz="1600" dirty="0">
              <a:solidFill>
                <a:schemeClr val="bg1"/>
              </a:solidFill>
              <a:latin typeface="Arial" pitchFamily="34" charset="0"/>
              <a:ea typeface="微软雅黑" pitchFamily="34" charset="-122"/>
              <a:cs typeface="Arial" pitchFamily="34" charset="0"/>
            </a:endParaRPr>
          </a:p>
          <a:p>
            <a:pPr marL="533400" indent="-533400" algn="ctr" fontAlgn="auto">
              <a:spcBef>
                <a:spcPts val="0"/>
              </a:spcBef>
              <a:spcAft>
                <a:spcPts val="0"/>
              </a:spcAft>
              <a:defRPr/>
            </a:pPr>
            <a:endParaRPr lang="zh-CN" altLang="en-US" sz="1600" dirty="0">
              <a:solidFill>
                <a:schemeClr val="bg1"/>
              </a:solidFill>
              <a:latin typeface="Arial" pitchFamily="34" charset="0"/>
              <a:ea typeface="微软雅黑" pitchFamily="34" charset="-122"/>
              <a:cs typeface="Arial" pitchFamily="34" charset="0"/>
            </a:endParaRPr>
          </a:p>
          <a:p>
            <a:pPr marL="533400" indent="-533400" algn="ctr" fontAlgn="auto">
              <a:spcBef>
                <a:spcPts val="0"/>
              </a:spcBef>
              <a:spcAft>
                <a:spcPts val="0"/>
              </a:spcAft>
              <a:defRPr/>
            </a:pPr>
            <a:endParaRPr lang="zh-CN" altLang="en-US" sz="1600" dirty="0">
              <a:solidFill>
                <a:schemeClr val="bg1"/>
              </a:solidFill>
              <a:latin typeface="Arial" pitchFamily="34" charset="0"/>
              <a:ea typeface="微软雅黑" pitchFamily="34" charset="-122"/>
              <a:cs typeface="Arial" pitchFamily="34" charset="0"/>
            </a:endParaRPr>
          </a:p>
          <a:p>
            <a:pPr marL="533400" indent="-533400" algn="ctr" fontAlgn="auto">
              <a:spcBef>
                <a:spcPts val="0"/>
              </a:spcBef>
              <a:spcAft>
                <a:spcPts val="0"/>
              </a:spcAft>
              <a:defRPr/>
            </a:pPr>
            <a:endParaRPr lang="zh-CN" altLang="en-US" sz="1600" dirty="0">
              <a:solidFill>
                <a:schemeClr val="bg1"/>
              </a:solidFill>
              <a:latin typeface="Arial" pitchFamily="34" charset="0"/>
              <a:ea typeface="微软雅黑" pitchFamily="34" charset="-122"/>
              <a:cs typeface="Arial" pitchFamily="34" charset="0"/>
            </a:endParaRPr>
          </a:p>
          <a:p>
            <a:pPr marL="533400" indent="-533400" algn="ctr" fontAlgn="auto">
              <a:spcBef>
                <a:spcPts val="0"/>
              </a:spcBef>
              <a:spcAft>
                <a:spcPts val="0"/>
              </a:spcAft>
              <a:defRPr/>
            </a:pPr>
            <a:endParaRPr lang="zh-CN" altLang="en-US" sz="1600" dirty="0">
              <a:solidFill>
                <a:schemeClr val="bg1"/>
              </a:solidFill>
              <a:latin typeface="Arial" pitchFamily="34" charset="0"/>
              <a:ea typeface="微软雅黑" pitchFamily="34" charset="-122"/>
              <a:cs typeface="Arial" pitchFamily="34" charset="0"/>
            </a:endParaRPr>
          </a:p>
          <a:p>
            <a:pPr marL="533400" indent="-533400" algn="ctr" fontAlgn="auto">
              <a:spcBef>
                <a:spcPts val="0"/>
              </a:spcBef>
              <a:spcAft>
                <a:spcPts val="0"/>
              </a:spcAft>
              <a:defRPr/>
            </a:pPr>
            <a:r>
              <a:rPr lang="en-US" altLang="zh-CN" sz="1600" dirty="0">
                <a:solidFill>
                  <a:schemeClr val="bg1"/>
                </a:solidFill>
                <a:latin typeface="Arial" pitchFamily="34" charset="0"/>
                <a:ea typeface="微软雅黑" pitchFamily="34" charset="-122"/>
                <a:cs typeface="Arial" pitchFamily="34" charset="0"/>
              </a:rPr>
              <a:t>USB</a:t>
            </a:r>
            <a:r>
              <a:rPr lang="zh-CN" altLang="en-US" sz="1600" dirty="0">
                <a:solidFill>
                  <a:schemeClr val="bg1"/>
                </a:solidFill>
                <a:latin typeface="Arial" pitchFamily="34" charset="0"/>
                <a:ea typeface="微软雅黑" pitchFamily="34" charset="-122"/>
                <a:cs typeface="Arial" pitchFamily="34" charset="0"/>
              </a:rPr>
              <a:t>加密狗，</a:t>
            </a:r>
          </a:p>
          <a:p>
            <a:pPr marL="533400" indent="-533400" algn="ctr" fontAlgn="auto">
              <a:spcBef>
                <a:spcPts val="0"/>
              </a:spcBef>
              <a:spcAft>
                <a:spcPts val="0"/>
              </a:spcAft>
              <a:defRPr/>
            </a:pPr>
            <a:r>
              <a:rPr lang="zh-CN" altLang="en-US" sz="1600" dirty="0">
                <a:solidFill>
                  <a:schemeClr val="bg1"/>
                </a:solidFill>
                <a:latin typeface="Arial" pitchFamily="34" charset="0"/>
                <a:ea typeface="微软雅黑" pitchFamily="34" charset="-122"/>
                <a:cs typeface="Arial" pitchFamily="34" charset="0"/>
              </a:rPr>
              <a:t>用户身份认证</a:t>
            </a:r>
          </a:p>
        </p:txBody>
      </p:sp>
      <p:sp>
        <p:nvSpPr>
          <p:cNvPr id="31" name="Text Box 10"/>
          <p:cNvSpPr txBox="1">
            <a:spLocks noChangeArrowheads="1"/>
          </p:cNvSpPr>
          <p:nvPr/>
        </p:nvSpPr>
        <p:spPr bwMode="auto">
          <a:xfrm>
            <a:off x="476251" y="1011953"/>
            <a:ext cx="1882188" cy="3554949"/>
          </a:xfrm>
          <a:prstGeom prst="rect">
            <a:avLst/>
          </a:prstGeom>
          <a:solidFill>
            <a:srgbClr val="CC9840"/>
          </a:solidFill>
          <a:ln>
            <a:noFill/>
          </a:ln>
          <a:effectLst>
            <a:outerShdw blurRad="50800" dist="38100" dir="2700000" algn="tl" rotWithShape="0">
              <a:schemeClr val="bg1">
                <a:lumMod val="50000"/>
                <a:alpha val="40000"/>
              </a:schemeClr>
            </a:outerShdw>
          </a:effectLst>
          <a:scene3d>
            <a:camera prst="orthographicFront"/>
            <a:lightRig rig="threePt" dir="t"/>
          </a:scene3d>
          <a:sp3d>
            <a:bevelT w="63500" h="25400"/>
          </a:sp3d>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p>
            <a:pPr marL="533400" indent="-533400" algn="ctr" fontAlgn="auto">
              <a:spcBef>
                <a:spcPts val="0"/>
              </a:spcBef>
              <a:spcAft>
                <a:spcPts val="0"/>
              </a:spcAft>
              <a:defRPr/>
            </a:pPr>
            <a:r>
              <a:rPr lang="zh-CN" altLang="en-US" sz="1600" dirty="0">
                <a:solidFill>
                  <a:schemeClr val="bg1"/>
                </a:solidFill>
                <a:latin typeface="Arial" pitchFamily="34" charset="0"/>
                <a:ea typeface="微软雅黑" pitchFamily="34" charset="-122"/>
                <a:cs typeface="Arial" pitchFamily="34" charset="0"/>
              </a:rPr>
              <a:t>数据库安全性</a:t>
            </a:r>
          </a:p>
          <a:p>
            <a:pPr marL="533400" indent="-533400" algn="ctr" fontAlgn="auto">
              <a:spcBef>
                <a:spcPts val="0"/>
              </a:spcBef>
              <a:spcAft>
                <a:spcPts val="0"/>
              </a:spcAft>
              <a:defRPr/>
            </a:pPr>
            <a:endParaRPr lang="zh-CN" altLang="en-US" sz="1600" dirty="0">
              <a:solidFill>
                <a:schemeClr val="bg1"/>
              </a:solidFill>
              <a:latin typeface="Arial" pitchFamily="34" charset="0"/>
              <a:ea typeface="微软雅黑" pitchFamily="34" charset="-122"/>
              <a:cs typeface="Arial" pitchFamily="34" charset="0"/>
            </a:endParaRPr>
          </a:p>
          <a:p>
            <a:pPr marL="533400" indent="-533400" algn="ctr" fontAlgn="auto">
              <a:spcBef>
                <a:spcPts val="0"/>
              </a:spcBef>
              <a:spcAft>
                <a:spcPts val="0"/>
              </a:spcAft>
              <a:defRPr/>
            </a:pPr>
            <a:endParaRPr lang="en-US" altLang="zh-CN" sz="1600" dirty="0">
              <a:solidFill>
                <a:schemeClr val="bg1"/>
              </a:solidFill>
              <a:latin typeface="Arial" pitchFamily="34" charset="0"/>
              <a:ea typeface="微软雅黑" pitchFamily="34" charset="-122"/>
              <a:cs typeface="Arial" pitchFamily="34" charset="0"/>
            </a:endParaRPr>
          </a:p>
          <a:p>
            <a:pPr marL="533400" indent="-533400" algn="ctr" fontAlgn="auto">
              <a:spcBef>
                <a:spcPts val="0"/>
              </a:spcBef>
              <a:spcAft>
                <a:spcPts val="0"/>
              </a:spcAft>
              <a:defRPr/>
            </a:pPr>
            <a:endParaRPr lang="en-US" altLang="zh-CN" sz="1600" dirty="0">
              <a:solidFill>
                <a:schemeClr val="bg1"/>
              </a:solidFill>
              <a:latin typeface="Arial" pitchFamily="34" charset="0"/>
              <a:ea typeface="微软雅黑" pitchFamily="34" charset="-122"/>
              <a:cs typeface="Arial" pitchFamily="34" charset="0"/>
            </a:endParaRPr>
          </a:p>
          <a:p>
            <a:pPr marL="533400" indent="-533400" algn="ctr" fontAlgn="auto">
              <a:spcBef>
                <a:spcPts val="0"/>
              </a:spcBef>
              <a:spcAft>
                <a:spcPts val="0"/>
              </a:spcAft>
              <a:defRPr/>
            </a:pPr>
            <a:endParaRPr lang="en-US" altLang="zh-CN" sz="1600" dirty="0">
              <a:solidFill>
                <a:schemeClr val="bg1"/>
              </a:solidFill>
              <a:latin typeface="Arial" pitchFamily="34" charset="0"/>
              <a:ea typeface="微软雅黑" pitchFamily="34" charset="-122"/>
              <a:cs typeface="Arial" pitchFamily="34" charset="0"/>
            </a:endParaRPr>
          </a:p>
          <a:p>
            <a:pPr marL="533400" indent="-533400" algn="ctr" fontAlgn="auto">
              <a:spcBef>
                <a:spcPts val="0"/>
              </a:spcBef>
              <a:spcAft>
                <a:spcPts val="0"/>
              </a:spcAft>
              <a:defRPr/>
            </a:pPr>
            <a:endParaRPr lang="en-US" altLang="zh-CN" sz="1600" dirty="0">
              <a:solidFill>
                <a:schemeClr val="bg1"/>
              </a:solidFill>
              <a:latin typeface="Arial" pitchFamily="34" charset="0"/>
              <a:ea typeface="微软雅黑" pitchFamily="34" charset="-122"/>
              <a:cs typeface="Arial" pitchFamily="34" charset="0"/>
            </a:endParaRPr>
          </a:p>
          <a:p>
            <a:pPr marL="533400" indent="-533400" algn="ctr" fontAlgn="auto">
              <a:spcBef>
                <a:spcPts val="0"/>
              </a:spcBef>
              <a:spcAft>
                <a:spcPts val="0"/>
              </a:spcAft>
              <a:defRPr/>
            </a:pPr>
            <a:endParaRPr lang="zh-CN" altLang="en-US" sz="1600" dirty="0">
              <a:solidFill>
                <a:schemeClr val="bg1"/>
              </a:solidFill>
              <a:latin typeface="Arial" pitchFamily="34" charset="0"/>
              <a:ea typeface="微软雅黑" pitchFamily="34" charset="-122"/>
              <a:cs typeface="Arial" pitchFamily="34" charset="0"/>
            </a:endParaRPr>
          </a:p>
          <a:p>
            <a:pPr marL="533400" indent="-533400" algn="ctr" fontAlgn="auto">
              <a:spcBef>
                <a:spcPts val="0"/>
              </a:spcBef>
              <a:spcAft>
                <a:spcPts val="0"/>
              </a:spcAft>
              <a:defRPr/>
            </a:pPr>
            <a:endParaRPr lang="zh-CN" altLang="en-US" sz="1600" dirty="0">
              <a:solidFill>
                <a:schemeClr val="bg1"/>
              </a:solidFill>
              <a:latin typeface="Arial" pitchFamily="34" charset="0"/>
              <a:ea typeface="微软雅黑" pitchFamily="34" charset="-122"/>
              <a:cs typeface="Arial" pitchFamily="34" charset="0"/>
            </a:endParaRPr>
          </a:p>
          <a:p>
            <a:pPr marL="533400" indent="-533400" algn="ctr" fontAlgn="auto">
              <a:spcBef>
                <a:spcPts val="0"/>
              </a:spcBef>
              <a:spcAft>
                <a:spcPts val="0"/>
              </a:spcAft>
              <a:defRPr/>
            </a:pPr>
            <a:endParaRPr lang="zh-CN" altLang="en-US" sz="1600" dirty="0">
              <a:solidFill>
                <a:schemeClr val="bg1"/>
              </a:solidFill>
              <a:latin typeface="Arial" pitchFamily="34" charset="0"/>
              <a:ea typeface="微软雅黑" pitchFamily="34" charset="-122"/>
              <a:cs typeface="Arial" pitchFamily="34" charset="0"/>
            </a:endParaRPr>
          </a:p>
          <a:p>
            <a:pPr marL="533400" indent="-533400" algn="ctr" fontAlgn="auto">
              <a:spcBef>
                <a:spcPts val="0"/>
              </a:spcBef>
              <a:spcAft>
                <a:spcPts val="0"/>
              </a:spcAft>
              <a:defRPr/>
            </a:pPr>
            <a:endParaRPr lang="zh-CN" altLang="en-US" sz="1600" dirty="0">
              <a:solidFill>
                <a:schemeClr val="bg1"/>
              </a:solidFill>
              <a:latin typeface="Arial" pitchFamily="34" charset="0"/>
              <a:ea typeface="微软雅黑" pitchFamily="34" charset="-122"/>
              <a:cs typeface="Arial" pitchFamily="34" charset="0"/>
            </a:endParaRPr>
          </a:p>
          <a:p>
            <a:pPr marL="533400" indent="-533400" algn="ctr" fontAlgn="auto">
              <a:spcBef>
                <a:spcPts val="0"/>
              </a:spcBef>
              <a:spcAft>
                <a:spcPts val="0"/>
              </a:spcAft>
              <a:defRPr/>
            </a:pPr>
            <a:endParaRPr lang="en-US" altLang="zh-CN" sz="1600" dirty="0">
              <a:solidFill>
                <a:schemeClr val="bg1"/>
              </a:solidFill>
              <a:latin typeface="Arial" pitchFamily="34" charset="0"/>
              <a:ea typeface="微软雅黑" pitchFamily="34" charset="-122"/>
              <a:cs typeface="Arial" pitchFamily="34" charset="0"/>
            </a:endParaRPr>
          </a:p>
          <a:p>
            <a:pPr marL="533400" indent="-533400" algn="ctr" fontAlgn="auto">
              <a:spcBef>
                <a:spcPts val="0"/>
              </a:spcBef>
              <a:spcAft>
                <a:spcPts val="0"/>
              </a:spcAft>
              <a:defRPr/>
            </a:pPr>
            <a:r>
              <a:rPr lang="zh-CN" altLang="en-US" sz="1600" dirty="0">
                <a:solidFill>
                  <a:schemeClr val="bg1"/>
                </a:solidFill>
                <a:latin typeface="Arial" pitchFamily="34" charset="0"/>
                <a:ea typeface="微软雅黑" pitchFamily="34" charset="-122"/>
                <a:cs typeface="Arial" pitchFamily="34" charset="0"/>
              </a:rPr>
              <a:t>动态数据密码</a:t>
            </a:r>
          </a:p>
          <a:p>
            <a:pPr marL="533400" indent="-533400" algn="ctr" fontAlgn="auto">
              <a:spcBef>
                <a:spcPts val="0"/>
              </a:spcBef>
              <a:spcAft>
                <a:spcPts val="0"/>
              </a:spcAft>
              <a:defRPr/>
            </a:pPr>
            <a:r>
              <a:rPr lang="zh-CN" altLang="en-US" sz="1600" dirty="0">
                <a:solidFill>
                  <a:schemeClr val="bg1"/>
                </a:solidFill>
                <a:latin typeface="Arial" pitchFamily="34" charset="0"/>
                <a:ea typeface="微软雅黑" pitchFamily="34" charset="-122"/>
                <a:cs typeface="Arial" pitchFamily="34" charset="0"/>
              </a:rPr>
              <a:t>远程访问限定</a:t>
            </a:r>
          </a:p>
        </p:txBody>
      </p:sp>
      <p:graphicFrame>
        <p:nvGraphicFramePr>
          <p:cNvPr id="32" name="Object 4"/>
          <p:cNvGraphicFramePr>
            <a:graphicFrameLocks noChangeAspect="1"/>
          </p:cNvGraphicFramePr>
          <p:nvPr/>
        </p:nvGraphicFramePr>
        <p:xfrm>
          <a:off x="3279318" y="2175775"/>
          <a:ext cx="1033181" cy="1209670"/>
        </p:xfrm>
        <a:graphic>
          <a:graphicData uri="http://schemas.openxmlformats.org/presentationml/2006/ole">
            <mc:AlternateContent xmlns:mc="http://schemas.openxmlformats.org/markup-compatibility/2006">
              <mc:Choice xmlns:v="urn:schemas-microsoft-com:vml" Requires="v">
                <p:oleObj name="Visio" r:id="rId6" imgW="587654" imgH="947623" progId="Visio.Drawing.11">
                  <p:embed/>
                </p:oleObj>
              </mc:Choice>
              <mc:Fallback>
                <p:oleObj name="Visio" r:id="rId6" imgW="587654" imgH="947623" progId="Visio.Drawing.11">
                  <p:embed/>
                  <p:pic>
                    <p:nvPicPr>
                      <p:cNvPr id="3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9318" y="2175775"/>
                        <a:ext cx="1033181" cy="1209670"/>
                      </a:xfrm>
                      <a:prstGeom prst="rect">
                        <a:avLst/>
                      </a:prstGeom>
                      <a:noFill/>
                      <a:ln>
                        <a:noFill/>
                      </a:ln>
                      <a:effectLst/>
                      <a:extLst>
                        <a:ext uri="{909E8E84-426E-40DD-AFC4-6F175D3DCCD1}">
                          <a14:hiddenFill xmlns:a14="http://schemas.microsoft.com/office/drawing/2010/main">
                            <a:solidFill>
                              <a:srgbClr val="99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 name="Object 5"/>
          <p:cNvGraphicFramePr>
            <a:graphicFrameLocks noChangeAspect="1"/>
          </p:cNvGraphicFramePr>
          <p:nvPr/>
        </p:nvGraphicFramePr>
        <p:xfrm>
          <a:off x="5653111" y="2355638"/>
          <a:ext cx="849005" cy="853470"/>
        </p:xfrm>
        <a:graphic>
          <a:graphicData uri="http://schemas.openxmlformats.org/presentationml/2006/ole">
            <mc:AlternateContent xmlns:mc="http://schemas.openxmlformats.org/markup-compatibility/2006">
              <mc:Choice xmlns:v="urn:schemas-microsoft-com:vml" Requires="v">
                <p:oleObj name="Visio" r:id="rId8" imgW="741578" imgH="947623" progId="Visio.Drawing.11">
                  <p:embed/>
                </p:oleObj>
              </mc:Choice>
              <mc:Fallback>
                <p:oleObj name="Visio" r:id="rId8" imgW="741578" imgH="947623" progId="Visio.Drawing.11">
                  <p:embed/>
                  <p:pic>
                    <p:nvPicPr>
                      <p:cNvPr id="33"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53111" y="2355638"/>
                        <a:ext cx="849005" cy="853470"/>
                      </a:xfrm>
                      <a:prstGeom prst="rect">
                        <a:avLst/>
                      </a:prstGeom>
                      <a:noFill/>
                      <a:ln>
                        <a:noFill/>
                      </a:ln>
                      <a:effectLst/>
                      <a:extLst>
                        <a:ext uri="{909E8E84-426E-40DD-AFC4-6F175D3DCCD1}">
                          <a14:hiddenFill xmlns:a14="http://schemas.microsoft.com/office/drawing/2010/main">
                            <a:solidFill>
                              <a:srgbClr val="99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 name="Object 6"/>
          <p:cNvGraphicFramePr>
            <a:graphicFrameLocks noChangeAspect="1"/>
          </p:cNvGraphicFramePr>
          <p:nvPr/>
        </p:nvGraphicFramePr>
        <p:xfrm>
          <a:off x="7805103" y="2747107"/>
          <a:ext cx="1098317" cy="246871"/>
        </p:xfrm>
        <a:graphic>
          <a:graphicData uri="http://schemas.openxmlformats.org/presentationml/2006/ole">
            <mc:AlternateContent xmlns:mc="http://schemas.openxmlformats.org/markup-compatibility/2006">
              <mc:Choice xmlns:v="urn:schemas-microsoft-com:vml" Requires="v">
                <p:oleObj name="Visio" r:id="rId10" imgW="1111606" imgH="319735" progId="Visio.Drawing.11">
                  <p:embed/>
                </p:oleObj>
              </mc:Choice>
              <mc:Fallback>
                <p:oleObj name="Visio" r:id="rId10" imgW="1111606" imgH="319735" progId="Visio.Drawing.11">
                  <p:embed/>
                  <p:pic>
                    <p:nvPicPr>
                      <p:cNvPr id="34"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05103" y="2747107"/>
                        <a:ext cx="1098317" cy="246871"/>
                      </a:xfrm>
                      <a:prstGeom prst="rect">
                        <a:avLst/>
                      </a:prstGeom>
                      <a:noFill/>
                      <a:ln>
                        <a:noFill/>
                      </a:ln>
                      <a:effectLst/>
                      <a:extLst>
                        <a:ext uri="{909E8E84-426E-40DD-AFC4-6F175D3DCCD1}">
                          <a14:hiddenFill xmlns:a14="http://schemas.microsoft.com/office/drawing/2010/main">
                            <a:solidFill>
                              <a:srgbClr val="99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 name="Object 7"/>
          <p:cNvGraphicFramePr>
            <a:graphicFrameLocks noChangeAspect="1"/>
          </p:cNvGraphicFramePr>
          <p:nvPr/>
        </p:nvGraphicFramePr>
        <p:xfrm>
          <a:off x="10356612" y="2577823"/>
          <a:ext cx="512099" cy="523720"/>
        </p:xfrm>
        <a:graphic>
          <a:graphicData uri="http://schemas.openxmlformats.org/presentationml/2006/ole">
            <mc:AlternateContent xmlns:mc="http://schemas.openxmlformats.org/markup-compatibility/2006">
              <mc:Choice xmlns:v="urn:schemas-microsoft-com:vml" Requires="v">
                <p:oleObj name="Visio" r:id="rId12" imgW="593750" imgH="773887" progId="Visio.Drawing.11">
                  <p:embed/>
                </p:oleObj>
              </mc:Choice>
              <mc:Fallback>
                <p:oleObj name="Visio" r:id="rId12" imgW="593750" imgH="773887" progId="Visio.Drawing.11">
                  <p:embed/>
                  <p:pic>
                    <p:nvPicPr>
                      <p:cNvPr id="35"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56612" y="2577823"/>
                        <a:ext cx="512099" cy="523720"/>
                      </a:xfrm>
                      <a:prstGeom prst="rect">
                        <a:avLst/>
                      </a:prstGeom>
                      <a:noFill/>
                      <a:ln>
                        <a:noFill/>
                      </a:ln>
                      <a:effectLst/>
                      <a:extLst>
                        <a:ext uri="{909E8E84-426E-40DD-AFC4-6F175D3DCCD1}">
                          <a14:hiddenFill xmlns:a14="http://schemas.microsoft.com/office/drawing/2010/main">
                            <a:solidFill>
                              <a:srgbClr val="99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8"/>
          <p:cNvGraphicFramePr>
            <a:graphicFrameLocks noChangeAspect="1"/>
          </p:cNvGraphicFramePr>
          <p:nvPr/>
        </p:nvGraphicFramePr>
        <p:xfrm>
          <a:off x="11016951" y="2662464"/>
          <a:ext cx="482900" cy="379124"/>
        </p:xfrm>
        <a:graphic>
          <a:graphicData uri="http://schemas.openxmlformats.org/presentationml/2006/ole">
            <mc:AlternateContent xmlns:mc="http://schemas.openxmlformats.org/markup-compatibility/2006">
              <mc:Choice xmlns:v="urn:schemas-microsoft-com:vml" Requires="v">
                <p:oleObj name="Visio" r:id="rId14" imgW="325831" imgH="325831" progId="Visio.Drawing.11">
                  <p:embed/>
                </p:oleObj>
              </mc:Choice>
              <mc:Fallback>
                <p:oleObj name="Visio" r:id="rId14" imgW="325831" imgH="325831" progId="Visio.Drawing.11">
                  <p:embed/>
                  <p:pic>
                    <p:nvPicPr>
                      <p:cNvPr id="36"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16951" y="2662464"/>
                        <a:ext cx="482900" cy="379124"/>
                      </a:xfrm>
                      <a:prstGeom prst="rect">
                        <a:avLst/>
                      </a:prstGeom>
                      <a:noFill/>
                      <a:ln>
                        <a:noFill/>
                      </a:ln>
                      <a:effectLst/>
                      <a:extLst>
                        <a:ext uri="{909E8E84-426E-40DD-AFC4-6F175D3DCCD1}">
                          <a14:hiddenFill xmlns:a14="http://schemas.microsoft.com/office/drawing/2010/main">
                            <a:solidFill>
                              <a:srgbClr val="99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 name="Object 9"/>
          <p:cNvGraphicFramePr>
            <a:graphicFrameLocks noChangeAspect="1"/>
          </p:cNvGraphicFramePr>
          <p:nvPr/>
        </p:nvGraphicFramePr>
        <p:xfrm>
          <a:off x="703102" y="2362693"/>
          <a:ext cx="1221849" cy="888737"/>
        </p:xfrm>
        <a:graphic>
          <a:graphicData uri="http://schemas.openxmlformats.org/presentationml/2006/ole">
            <mc:AlternateContent xmlns:mc="http://schemas.openxmlformats.org/markup-compatibility/2006">
              <mc:Choice xmlns:v="urn:schemas-microsoft-com:vml" Requires="v">
                <p:oleObj name="Visio" r:id="rId16" imgW="751027" imgH="695554" progId="Visio.Drawing.11">
                  <p:embed/>
                </p:oleObj>
              </mc:Choice>
              <mc:Fallback>
                <p:oleObj name="Visio" r:id="rId16" imgW="751027" imgH="695554" progId="Visio.Drawing.11">
                  <p:embed/>
                  <p:pic>
                    <p:nvPicPr>
                      <p:cNvPr id="37"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3102" y="2362693"/>
                        <a:ext cx="1221849" cy="888737"/>
                      </a:xfrm>
                      <a:prstGeom prst="rect">
                        <a:avLst/>
                      </a:prstGeom>
                      <a:noFill/>
                      <a:ln>
                        <a:noFill/>
                      </a:ln>
                      <a:effectLst/>
                      <a:extLst>
                        <a:ext uri="{909E8E84-426E-40DD-AFC4-6F175D3DCCD1}">
                          <a14:hiddenFill xmlns:a14="http://schemas.microsoft.com/office/drawing/2010/main">
                            <a:solidFill>
                              <a:srgbClr val="99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 name="AutoShape 17"/>
          <p:cNvSpPr>
            <a:spLocks noChangeAspect="1" noChangeArrowheads="1"/>
          </p:cNvSpPr>
          <p:nvPr/>
        </p:nvSpPr>
        <p:spPr bwMode="auto">
          <a:xfrm>
            <a:off x="2036975" y="2681862"/>
            <a:ext cx="1008475" cy="310353"/>
          </a:xfrm>
          <a:prstGeom prst="leftRightArrow">
            <a:avLst>
              <a:gd name="adj1" fmla="val 50000"/>
              <a:gd name="adj2" fmla="val 51023"/>
            </a:avLst>
          </a:prstGeom>
          <a:gradFill>
            <a:gsLst>
              <a:gs pos="0">
                <a:srgbClr val="D6B19C"/>
              </a:gs>
              <a:gs pos="30000">
                <a:srgbClr val="D49E6C"/>
              </a:gs>
              <a:gs pos="70000">
                <a:srgbClr val="A65528"/>
              </a:gs>
              <a:gs pos="100000">
                <a:srgbClr val="663012"/>
              </a:gs>
            </a:gsLst>
            <a:lin ang="8100000" scaled="0"/>
          </a:gradFill>
          <a:ln>
            <a:noFill/>
          </a:ln>
          <a:effectLst>
            <a:outerShdw blurRad="50800" dist="38100" dir="2700000" algn="tl" rotWithShape="0">
              <a:schemeClr val="bg1">
                <a:lumMod val="50000"/>
                <a:alpha val="40000"/>
              </a:schemeClr>
            </a:outerShdw>
          </a:effectLst>
          <a:scene3d>
            <a:camera prst="orthographicFront"/>
            <a:lightRig rig="contrasting" dir="t">
              <a:rot lat="0" lon="0" rev="12000000"/>
            </a:lightRig>
          </a:scene3d>
          <a:sp3d prstMaterial="softEdge">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zh-CN" dirty="0"/>
          </a:p>
        </p:txBody>
      </p:sp>
      <p:sp>
        <p:nvSpPr>
          <p:cNvPr id="39" name="AutoShape 18"/>
          <p:cNvSpPr>
            <a:spLocks noChangeAspect="1" noChangeArrowheads="1"/>
          </p:cNvSpPr>
          <p:nvPr/>
        </p:nvSpPr>
        <p:spPr bwMode="auto">
          <a:xfrm>
            <a:off x="4444007" y="2678335"/>
            <a:ext cx="1008475" cy="327986"/>
          </a:xfrm>
          <a:prstGeom prst="leftRightArrow">
            <a:avLst>
              <a:gd name="adj1" fmla="val 50000"/>
              <a:gd name="adj2" fmla="val 48280"/>
            </a:avLst>
          </a:prstGeom>
          <a:gradFill>
            <a:gsLst>
              <a:gs pos="0">
                <a:srgbClr val="D6B19C"/>
              </a:gs>
              <a:gs pos="30000">
                <a:srgbClr val="D49E6C"/>
              </a:gs>
              <a:gs pos="70000">
                <a:srgbClr val="A65528"/>
              </a:gs>
              <a:gs pos="100000">
                <a:srgbClr val="663012"/>
              </a:gs>
            </a:gsLst>
            <a:lin ang="8100000" scaled="0"/>
          </a:gradFill>
          <a:ln>
            <a:noFill/>
          </a:ln>
          <a:effectLst>
            <a:outerShdw blurRad="50800" dist="38100" dir="2700000" algn="tl" rotWithShape="0">
              <a:schemeClr val="bg1">
                <a:lumMod val="50000"/>
                <a:alpha val="40000"/>
              </a:schemeClr>
            </a:outerShdw>
          </a:effectLst>
          <a:scene3d>
            <a:camera prst="orthographicFront"/>
            <a:lightRig rig="contrasting" dir="t">
              <a:rot lat="0" lon="0" rev="12000000"/>
            </a:lightRig>
          </a:scene3d>
          <a:sp3d prstMaterial="softEdge">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zh-CN" dirty="0"/>
          </a:p>
        </p:txBody>
      </p:sp>
      <p:sp>
        <p:nvSpPr>
          <p:cNvPr id="40" name="AutoShape 19"/>
          <p:cNvSpPr>
            <a:spLocks noChangeAspect="1" noChangeArrowheads="1"/>
          </p:cNvSpPr>
          <p:nvPr/>
        </p:nvSpPr>
        <p:spPr bwMode="auto">
          <a:xfrm>
            <a:off x="9199899" y="2678335"/>
            <a:ext cx="1008475" cy="327986"/>
          </a:xfrm>
          <a:prstGeom prst="leftRightArrow">
            <a:avLst>
              <a:gd name="adj1" fmla="val 50000"/>
              <a:gd name="adj2" fmla="val 48280"/>
            </a:avLst>
          </a:prstGeom>
          <a:gradFill>
            <a:gsLst>
              <a:gs pos="0">
                <a:srgbClr val="D6B19C"/>
              </a:gs>
              <a:gs pos="30000">
                <a:srgbClr val="D49E6C"/>
              </a:gs>
              <a:gs pos="70000">
                <a:srgbClr val="A65528"/>
              </a:gs>
              <a:gs pos="100000">
                <a:srgbClr val="663012"/>
              </a:gs>
            </a:gsLst>
            <a:lin ang="8100000" scaled="0"/>
          </a:gradFill>
          <a:ln>
            <a:noFill/>
          </a:ln>
          <a:effectLst>
            <a:outerShdw blurRad="50800" dist="38100" dir="2700000" algn="tl" rotWithShape="0">
              <a:schemeClr val="bg1">
                <a:lumMod val="50000"/>
                <a:alpha val="40000"/>
              </a:schemeClr>
            </a:outerShdw>
          </a:effectLst>
          <a:scene3d>
            <a:camera prst="orthographicFront"/>
            <a:lightRig rig="contrasting" dir="t">
              <a:rot lat="0" lon="0" rev="12000000"/>
            </a:lightRig>
          </a:scene3d>
          <a:sp3d prstMaterial="softEdge">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zh-CN" dirty="0"/>
          </a:p>
        </p:txBody>
      </p:sp>
      <p:sp>
        <p:nvSpPr>
          <p:cNvPr id="41" name="AutoShape 20"/>
          <p:cNvSpPr>
            <a:spLocks noChangeAspect="1" noChangeArrowheads="1"/>
          </p:cNvSpPr>
          <p:nvPr/>
        </p:nvSpPr>
        <p:spPr bwMode="auto">
          <a:xfrm>
            <a:off x="6567809" y="2678335"/>
            <a:ext cx="1008475" cy="327986"/>
          </a:xfrm>
          <a:prstGeom prst="leftRightArrow">
            <a:avLst>
              <a:gd name="adj1" fmla="val 50000"/>
              <a:gd name="adj2" fmla="val 48280"/>
            </a:avLst>
          </a:prstGeom>
          <a:gradFill>
            <a:gsLst>
              <a:gs pos="0">
                <a:srgbClr val="D6B19C"/>
              </a:gs>
              <a:gs pos="30000">
                <a:srgbClr val="D49E6C"/>
              </a:gs>
              <a:gs pos="70000">
                <a:srgbClr val="A65528"/>
              </a:gs>
              <a:gs pos="100000">
                <a:srgbClr val="663012"/>
              </a:gs>
            </a:gsLst>
            <a:lin ang="8100000" scaled="0"/>
          </a:gradFill>
          <a:ln>
            <a:noFill/>
          </a:ln>
          <a:effectLst>
            <a:outerShdw blurRad="50800" dist="38100" dir="2700000" algn="tl" rotWithShape="0">
              <a:schemeClr val="bg1">
                <a:lumMod val="50000"/>
                <a:alpha val="40000"/>
              </a:schemeClr>
            </a:outerShdw>
          </a:effectLst>
          <a:scene3d>
            <a:camera prst="orthographicFront"/>
            <a:lightRig rig="contrasting" dir="t">
              <a:rot lat="0" lon="0" rev="12000000"/>
            </a:lightRig>
          </a:scene3d>
          <a:sp3d prstMaterial="softEdge">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zh-CN" dirty="0"/>
          </a:p>
        </p:txBody>
      </p:sp>
      <p:sp>
        <p:nvSpPr>
          <p:cNvPr id="42" name="Rectangle 21"/>
          <p:cNvSpPr>
            <a:spLocks noChangeArrowheads="1"/>
          </p:cNvSpPr>
          <p:nvPr/>
        </p:nvSpPr>
        <p:spPr bwMode="auto">
          <a:xfrm>
            <a:off x="508147" y="4687074"/>
            <a:ext cx="10972512" cy="799273"/>
          </a:xfrm>
          <a:prstGeom prst="rect">
            <a:avLst/>
          </a:prstGeom>
          <a:solidFill>
            <a:schemeClr val="bg1">
              <a:lumMod val="95000"/>
              <a:alpha val="90000"/>
            </a:schemeClr>
          </a:solidFill>
          <a:effectLst>
            <a:outerShdw blurRad="50800" dist="38100" dir="2700000" algn="tl" rotWithShape="0">
              <a:schemeClr val="bg1">
                <a:lumMod val="50000"/>
                <a:alpha val="40000"/>
              </a:schemeClr>
            </a:outerShdw>
          </a:effectLst>
          <a:scene3d>
            <a:camera prst="orthographicFront">
              <a:rot lat="0" lon="0" rev="0"/>
            </a:camera>
            <a:lightRig rig="flat" dir="t"/>
          </a:scene3d>
          <a:sp3d>
            <a:bevelT w="50800" h="50800"/>
          </a:sp3d>
        </p:spPr>
        <p:style>
          <a:lnRef idx="0">
            <a:schemeClr val="accent4"/>
          </a:lnRef>
          <a:fillRef idx="3">
            <a:schemeClr val="accent4"/>
          </a:fillRef>
          <a:effectRef idx="3">
            <a:schemeClr val="accent4"/>
          </a:effectRef>
          <a:fontRef idx="minor">
            <a:schemeClr val="lt1"/>
          </a:fontRef>
        </p:style>
        <p:txBody>
          <a:bodyPr wrap="none" lIns="72000" tIns="72000" rIns="72000" bIns="72000" anchor="ctr"/>
          <a:lstStyle/>
          <a:p>
            <a:pPr marL="533400" indent="-533400" algn="ctr">
              <a:buFont typeface="Wingdings" pitchFamily="2" charset="2"/>
              <a:buNone/>
              <a:defRPr/>
            </a:pPr>
            <a:r>
              <a:rPr lang="zh-CN" altLang="en-US" dirty="0">
                <a:solidFill>
                  <a:schemeClr val="tx1"/>
                </a:solidFill>
                <a:latin typeface="微软雅黑" pitchFamily="34" charset="-122"/>
                <a:ea typeface="微软雅黑" pitchFamily="34" charset="-122"/>
              </a:rPr>
              <a:t>严密的安全体系，支持防火墙、</a:t>
            </a:r>
            <a:r>
              <a:rPr lang="en-US" altLang="zh-CN" dirty="0">
                <a:solidFill>
                  <a:schemeClr val="tx1"/>
                </a:solidFill>
                <a:latin typeface="微软雅黑" pitchFamily="34" charset="-122"/>
                <a:ea typeface="微软雅黑" pitchFamily="34" charset="-122"/>
              </a:rPr>
              <a:t>CA</a:t>
            </a:r>
            <a:r>
              <a:rPr lang="zh-CN" altLang="en-US" dirty="0">
                <a:solidFill>
                  <a:schemeClr val="tx1"/>
                </a:solidFill>
                <a:latin typeface="微软雅黑" pitchFamily="34" charset="-122"/>
                <a:ea typeface="微软雅黑" pitchFamily="34" charset="-122"/>
              </a:rPr>
              <a:t>、</a:t>
            </a:r>
            <a:r>
              <a:rPr lang="en-US" altLang="zh-CN" dirty="0">
                <a:solidFill>
                  <a:schemeClr val="tx1"/>
                </a:solidFill>
                <a:latin typeface="微软雅黑" pitchFamily="34" charset="-122"/>
                <a:ea typeface="微软雅黑" pitchFamily="34" charset="-122"/>
              </a:rPr>
              <a:t>VPN</a:t>
            </a:r>
            <a:r>
              <a:rPr lang="zh-CN" altLang="en-US" dirty="0">
                <a:solidFill>
                  <a:schemeClr val="tx1"/>
                </a:solidFill>
                <a:latin typeface="微软雅黑" pitchFamily="34" charset="-122"/>
                <a:ea typeface="微软雅黑" pitchFamily="34" charset="-122"/>
              </a:rPr>
              <a:t>等的专业防护</a:t>
            </a:r>
          </a:p>
          <a:p>
            <a:pPr marL="533400" indent="-533400" algn="ctr">
              <a:buFont typeface="Wingdings" pitchFamily="2" charset="2"/>
              <a:buNone/>
              <a:defRPr/>
            </a:pPr>
            <a:r>
              <a:rPr lang="zh-CN" altLang="en-US" dirty="0">
                <a:solidFill>
                  <a:schemeClr val="tx1"/>
                </a:solidFill>
                <a:latin typeface="微软雅黑" pitchFamily="34" charset="-122"/>
                <a:ea typeface="微软雅黑" pitchFamily="34" charset="-122"/>
              </a:rPr>
              <a:t>五重防护措施，多种安全认证，确保服务和应用安全</a:t>
            </a:r>
          </a:p>
        </p:txBody>
      </p:sp>
    </p:spTree>
    <p:extLst>
      <p:ext uri="{BB962C8B-B14F-4D97-AF65-F5344CB8AC3E}">
        <p14:creationId xmlns:p14="http://schemas.microsoft.com/office/powerpoint/2010/main" val="4185614942"/>
      </p:ext>
    </p:extLst>
  </p:cSld>
  <p:clrMapOvr>
    <a:masterClrMapping/>
  </p:clrMapOvr>
  <p:transition>
    <p:wheel spokes="3"/>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3339" y="5598"/>
            <a:ext cx="10972800" cy="635000"/>
          </a:xfrm>
          <a:noFill/>
          <a:ln w="9525">
            <a:noFill/>
            <a:miter lim="800000"/>
            <a:headEnd/>
            <a:tailEnd/>
          </a:ln>
        </p:spPr>
        <p:txBody>
          <a:bodyPr vert="horz" wrap="square" lIns="91440" tIns="45720" rIns="91440" bIns="45720" numCol="1" anchor="ctr" anchorCtr="0" compatLnSpc="1">
            <a:prstTxWarp prst="textNoShape">
              <a:avLst/>
            </a:prstTxWarp>
            <a:noAutofit/>
          </a:bodyPr>
          <a:lstStyle/>
          <a:p>
            <a:r>
              <a:rPr kumimoji="1" lang="zh-CN" altLang="en-US" sz="3200" b="1" kern="1200" dirty="0">
                <a:solidFill>
                  <a:schemeClr val="bg1"/>
                </a:solidFill>
                <a:latin typeface="微软雅黑" pitchFamily="34" charset="-122"/>
                <a:ea typeface="微软雅黑" pitchFamily="34" charset="-122"/>
                <a:cs typeface="+mn-cs"/>
              </a:rPr>
              <a:t>支撑信息化可持续发展与应用集成的平台架构</a:t>
            </a:r>
          </a:p>
        </p:txBody>
      </p:sp>
      <p:pic>
        <p:nvPicPr>
          <p:cNvPr id="600092" name="Picture 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6" y="1030977"/>
            <a:ext cx="9985109" cy="5577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标注 2"/>
          <p:cNvSpPr/>
          <p:nvPr/>
        </p:nvSpPr>
        <p:spPr bwMode="auto">
          <a:xfrm>
            <a:off x="143339" y="5312823"/>
            <a:ext cx="720080" cy="1152128"/>
          </a:xfrm>
          <a:prstGeom prst="wedgeRoundRectCallout">
            <a:avLst>
              <a:gd name="adj1" fmla="val 89127"/>
              <a:gd name="adj2" fmla="val 13110"/>
              <a:gd name="adj3" fmla="val 16667"/>
            </a:avLst>
          </a:prstGeom>
          <a:solidFill>
            <a:schemeClr val="bg1">
              <a:lumMod val="85000"/>
            </a:schemeClr>
          </a:solidFill>
          <a:ln w="12700" cap="flat" cmpd="sng" algn="ctr">
            <a:noFill/>
            <a:prstDash val="solid"/>
            <a:round/>
            <a:headEnd type="none" w="med" len="med"/>
            <a:tailEnd type="none" w="med" len="med"/>
          </a:ln>
          <a:effectLst/>
        </p:spPr>
        <p:txBody>
          <a:bodyPr vert="eaVert"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600" b="1" dirty="0">
                <a:latin typeface="微软雅黑" pitchFamily="34" charset="-122"/>
                <a:ea typeface="微软雅黑" pitchFamily="34" charset="-122"/>
              </a:rPr>
              <a:t>面向软硬件</a:t>
            </a:r>
            <a:endParaRPr kumimoji="1" lang="zh-CN" altLang="en-US" sz="1600" b="1" i="0" u="none" strike="noStrike" cap="none" normalizeH="0" baseline="0" dirty="0">
              <a:ln>
                <a:noFill/>
              </a:ln>
              <a:solidFill>
                <a:schemeClr val="tx1"/>
              </a:solidFill>
              <a:effectLst/>
              <a:latin typeface="微软雅黑" pitchFamily="34" charset="-122"/>
              <a:ea typeface="微软雅黑" pitchFamily="34" charset="-122"/>
            </a:endParaRPr>
          </a:p>
        </p:txBody>
      </p:sp>
      <p:sp>
        <p:nvSpPr>
          <p:cNvPr id="83" name="圆角矩形标注 82"/>
          <p:cNvSpPr/>
          <p:nvPr/>
        </p:nvSpPr>
        <p:spPr bwMode="auto">
          <a:xfrm>
            <a:off x="143339" y="3656639"/>
            <a:ext cx="720080" cy="1008112"/>
          </a:xfrm>
          <a:prstGeom prst="wedgeRoundRectCallout">
            <a:avLst>
              <a:gd name="adj1" fmla="val 89127"/>
              <a:gd name="adj2" fmla="val 13110"/>
              <a:gd name="adj3" fmla="val 16667"/>
            </a:avLst>
          </a:prstGeom>
          <a:solidFill>
            <a:schemeClr val="bg1">
              <a:lumMod val="85000"/>
            </a:schemeClr>
          </a:solidFill>
          <a:ln w="12700" cap="flat" cmpd="sng" algn="ctr">
            <a:noFill/>
            <a:prstDash val="solid"/>
            <a:round/>
            <a:headEnd type="none" w="med" len="med"/>
            <a:tailEnd type="none" w="med" len="med"/>
          </a:ln>
          <a:effectLst/>
        </p:spPr>
        <p:txBody>
          <a:bodyPr vert="eaVert"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600" b="1" dirty="0">
                <a:latin typeface="微软雅黑" pitchFamily="34" charset="-122"/>
                <a:ea typeface="微软雅黑" pitchFamily="34" charset="-122"/>
              </a:rPr>
              <a:t>面向技术</a:t>
            </a:r>
            <a:endParaRPr kumimoji="1" lang="zh-CN" altLang="en-US" sz="1600" b="1" i="0" u="none" strike="noStrike" cap="none" normalizeH="0" baseline="0" dirty="0">
              <a:ln>
                <a:noFill/>
              </a:ln>
              <a:solidFill>
                <a:schemeClr val="tx1"/>
              </a:solidFill>
              <a:effectLst/>
              <a:latin typeface="微软雅黑" pitchFamily="34" charset="-122"/>
              <a:ea typeface="微软雅黑" pitchFamily="34" charset="-122"/>
            </a:endParaRPr>
          </a:p>
        </p:txBody>
      </p:sp>
      <p:sp>
        <p:nvSpPr>
          <p:cNvPr id="84" name="圆角矩形标注 83"/>
          <p:cNvSpPr/>
          <p:nvPr/>
        </p:nvSpPr>
        <p:spPr bwMode="auto">
          <a:xfrm>
            <a:off x="143339" y="2144471"/>
            <a:ext cx="720080" cy="1008112"/>
          </a:xfrm>
          <a:prstGeom prst="wedgeRoundRectCallout">
            <a:avLst>
              <a:gd name="adj1" fmla="val 89127"/>
              <a:gd name="adj2" fmla="val 13110"/>
              <a:gd name="adj3" fmla="val 16667"/>
            </a:avLst>
          </a:prstGeom>
          <a:solidFill>
            <a:schemeClr val="bg1">
              <a:lumMod val="85000"/>
            </a:schemeClr>
          </a:solidFill>
          <a:ln w="12700" cap="flat" cmpd="sng" algn="ctr">
            <a:noFill/>
            <a:prstDash val="solid"/>
            <a:round/>
            <a:headEnd type="none" w="med" len="med"/>
            <a:tailEnd type="none" w="med" len="med"/>
          </a:ln>
          <a:effectLst/>
        </p:spPr>
        <p:txBody>
          <a:bodyPr vert="eaVert"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600" b="1" dirty="0">
                <a:latin typeface="微软雅黑" pitchFamily="34" charset="-122"/>
                <a:ea typeface="微软雅黑" pitchFamily="34" charset="-122"/>
              </a:rPr>
              <a:t>面向业务</a:t>
            </a:r>
            <a:endParaRPr kumimoji="1" lang="zh-CN" altLang="en-US" sz="1600" b="1" i="0" u="none" strike="noStrike" cap="none" normalizeH="0" baseline="0" dirty="0">
              <a:ln>
                <a:noFill/>
              </a:ln>
              <a:solidFill>
                <a:schemeClr val="tx1"/>
              </a:solidFill>
              <a:effectLst/>
              <a:latin typeface="微软雅黑" pitchFamily="34" charset="-122"/>
              <a:ea typeface="微软雅黑" pitchFamily="34" charset="-122"/>
            </a:endParaRPr>
          </a:p>
        </p:txBody>
      </p:sp>
      <p:sp>
        <p:nvSpPr>
          <p:cNvPr id="85" name="圆角矩形标注 84"/>
          <p:cNvSpPr/>
          <p:nvPr/>
        </p:nvSpPr>
        <p:spPr bwMode="auto">
          <a:xfrm>
            <a:off x="144583" y="990600"/>
            <a:ext cx="720080" cy="1008112"/>
          </a:xfrm>
          <a:prstGeom prst="wedgeRoundRectCallout">
            <a:avLst>
              <a:gd name="adj1" fmla="val 89127"/>
              <a:gd name="adj2" fmla="val 13110"/>
              <a:gd name="adj3" fmla="val 16667"/>
            </a:avLst>
          </a:prstGeom>
          <a:solidFill>
            <a:schemeClr val="bg1">
              <a:lumMod val="85000"/>
            </a:schemeClr>
          </a:solidFill>
          <a:ln w="12700" cap="flat" cmpd="sng" algn="ctr">
            <a:noFill/>
            <a:prstDash val="solid"/>
            <a:round/>
            <a:headEnd type="none" w="med" len="med"/>
            <a:tailEnd type="none" w="med" len="med"/>
          </a:ln>
          <a:effectLst/>
        </p:spPr>
        <p:txBody>
          <a:bodyPr vert="eaVert"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600" b="1" dirty="0">
                <a:latin typeface="微软雅黑" pitchFamily="34" charset="-122"/>
                <a:ea typeface="微软雅黑" pitchFamily="34" charset="-122"/>
              </a:rPr>
              <a:t>面向集成</a:t>
            </a:r>
            <a:endParaRPr kumimoji="1" lang="zh-CN" altLang="en-US" sz="1600" b="1" i="0" u="none" strike="noStrike" cap="none" normalizeH="0" baseline="0" dirty="0">
              <a:ln>
                <a:noFill/>
              </a:ln>
              <a:solidFill>
                <a:schemeClr val="tx1"/>
              </a:solidFill>
              <a:effectLst/>
              <a:latin typeface="微软雅黑" pitchFamily="34" charset="-122"/>
              <a:ea typeface="微软雅黑" pitchFamily="34" charset="-122"/>
            </a:endParaRPr>
          </a:p>
        </p:txBody>
      </p:sp>
      <p:sp>
        <p:nvSpPr>
          <p:cNvPr id="86" name="圆角矩形标注 85"/>
          <p:cNvSpPr/>
          <p:nvPr/>
        </p:nvSpPr>
        <p:spPr bwMode="auto">
          <a:xfrm>
            <a:off x="11376587" y="1055523"/>
            <a:ext cx="720080" cy="1665012"/>
          </a:xfrm>
          <a:prstGeom prst="wedgeRoundRectCallout">
            <a:avLst>
              <a:gd name="adj1" fmla="val -94104"/>
              <a:gd name="adj2" fmla="val 40446"/>
              <a:gd name="adj3" fmla="val 16667"/>
            </a:avLst>
          </a:prstGeom>
          <a:solidFill>
            <a:schemeClr val="bg1">
              <a:lumMod val="85000"/>
            </a:schemeClr>
          </a:solidFill>
          <a:ln w="12700" cap="flat" cmpd="sng" algn="ctr">
            <a:noFill/>
            <a:prstDash val="solid"/>
            <a:round/>
            <a:headEnd type="none" w="med" len="med"/>
            <a:tailEnd type="none" w="med" len="med"/>
          </a:ln>
          <a:effectLst/>
        </p:spPr>
        <p:txBody>
          <a:bodyPr vert="eaVert"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600" b="1" dirty="0">
                <a:latin typeface="微软雅黑" pitchFamily="34" charset="-122"/>
                <a:ea typeface="微软雅黑" pitchFamily="34" charset="-122"/>
              </a:rPr>
              <a:t>面向运行维护</a:t>
            </a:r>
            <a:endParaRPr kumimoji="1" lang="zh-CN" altLang="en-US" sz="1600" b="1" i="0" u="none" strike="noStrike" cap="none" normalizeH="0" baseline="0" dirty="0">
              <a:ln>
                <a:noFill/>
              </a:ln>
              <a:solidFill>
                <a:schemeClr val="tx1"/>
              </a:solidFill>
              <a:effectLst/>
              <a:latin typeface="微软雅黑" pitchFamily="34" charset="-122"/>
              <a:ea typeface="微软雅黑" pitchFamily="34" charset="-122"/>
            </a:endParaRPr>
          </a:p>
        </p:txBody>
      </p:sp>
    </p:spTree>
    <p:extLst>
      <p:ext uri="{BB962C8B-B14F-4D97-AF65-F5344CB8AC3E}">
        <p14:creationId xmlns:p14="http://schemas.microsoft.com/office/powerpoint/2010/main" val="413915301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500" fill="hold"/>
                                        <p:tgtEl>
                                          <p:spTgt spid="83"/>
                                        </p:tgtEl>
                                        <p:attrNameLst>
                                          <p:attrName>ppt_x</p:attrName>
                                        </p:attrNameLst>
                                      </p:cBhvr>
                                      <p:tavLst>
                                        <p:tav tm="0">
                                          <p:val>
                                            <p:strVal val="0-#ppt_w/2"/>
                                          </p:val>
                                        </p:tav>
                                        <p:tav tm="100000">
                                          <p:val>
                                            <p:strVal val="#ppt_x"/>
                                          </p:val>
                                        </p:tav>
                                      </p:tavLst>
                                    </p:anim>
                                    <p:anim calcmode="lin" valueType="num">
                                      <p:cBhvr additive="base">
                                        <p:cTn id="14" dur="500" fill="hold"/>
                                        <p:tgtEl>
                                          <p:spTgt spid="8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anim calcmode="lin" valueType="num">
                                      <p:cBhvr additive="base">
                                        <p:cTn id="19" dur="500" fill="hold"/>
                                        <p:tgtEl>
                                          <p:spTgt spid="84"/>
                                        </p:tgtEl>
                                        <p:attrNameLst>
                                          <p:attrName>ppt_x</p:attrName>
                                        </p:attrNameLst>
                                      </p:cBhvr>
                                      <p:tavLst>
                                        <p:tav tm="0">
                                          <p:val>
                                            <p:strVal val="0-#ppt_w/2"/>
                                          </p:val>
                                        </p:tav>
                                        <p:tav tm="100000">
                                          <p:val>
                                            <p:strVal val="#ppt_x"/>
                                          </p:val>
                                        </p:tav>
                                      </p:tavLst>
                                    </p:anim>
                                    <p:anim calcmode="lin" valueType="num">
                                      <p:cBhvr additive="base">
                                        <p:cTn id="20" dur="500" fill="hold"/>
                                        <p:tgtEl>
                                          <p:spTgt spid="8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5"/>
                                        </p:tgtEl>
                                        <p:attrNameLst>
                                          <p:attrName>style.visibility</p:attrName>
                                        </p:attrNameLst>
                                      </p:cBhvr>
                                      <p:to>
                                        <p:strVal val="visible"/>
                                      </p:to>
                                    </p:set>
                                    <p:anim calcmode="lin" valueType="num">
                                      <p:cBhvr additive="base">
                                        <p:cTn id="25" dur="500" fill="hold"/>
                                        <p:tgtEl>
                                          <p:spTgt spid="85"/>
                                        </p:tgtEl>
                                        <p:attrNameLst>
                                          <p:attrName>ppt_x</p:attrName>
                                        </p:attrNameLst>
                                      </p:cBhvr>
                                      <p:tavLst>
                                        <p:tav tm="0">
                                          <p:val>
                                            <p:strVal val="0-#ppt_w/2"/>
                                          </p:val>
                                        </p:tav>
                                        <p:tav tm="100000">
                                          <p:val>
                                            <p:strVal val="#ppt_x"/>
                                          </p:val>
                                        </p:tav>
                                      </p:tavLst>
                                    </p:anim>
                                    <p:anim calcmode="lin" valueType="num">
                                      <p:cBhvr additive="base">
                                        <p:cTn id="26" dur="500" fill="hold"/>
                                        <p:tgtEl>
                                          <p:spTgt spid="8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86"/>
                                        </p:tgtEl>
                                        <p:attrNameLst>
                                          <p:attrName>style.visibility</p:attrName>
                                        </p:attrNameLst>
                                      </p:cBhvr>
                                      <p:to>
                                        <p:strVal val="visible"/>
                                      </p:to>
                                    </p:set>
                                    <p:anim calcmode="lin" valueType="num">
                                      <p:cBhvr additive="base">
                                        <p:cTn id="31" dur="500" fill="hold"/>
                                        <p:tgtEl>
                                          <p:spTgt spid="86"/>
                                        </p:tgtEl>
                                        <p:attrNameLst>
                                          <p:attrName>ppt_x</p:attrName>
                                        </p:attrNameLst>
                                      </p:cBhvr>
                                      <p:tavLst>
                                        <p:tav tm="0">
                                          <p:val>
                                            <p:strVal val="1+#ppt_w/2"/>
                                          </p:val>
                                        </p:tav>
                                        <p:tav tm="100000">
                                          <p:val>
                                            <p:strVal val="#ppt_x"/>
                                          </p:val>
                                        </p:tav>
                                      </p:tavLst>
                                    </p:anim>
                                    <p:anim calcmode="lin" valueType="num">
                                      <p:cBhvr additive="base">
                                        <p:cTn id="32" dur="500" fill="hold"/>
                                        <p:tgtEl>
                                          <p:spTgt spid="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3" grpId="0" animBg="1"/>
      <p:bldP spid="84" grpId="0" animBg="1"/>
      <p:bldP spid="85" grpId="0" animBg="1"/>
      <p:bldP spid="8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68401" y="-64746"/>
            <a:ext cx="10972512" cy="585788"/>
          </a:xfrm>
          <a:prstGeom prst="rect">
            <a:avLst/>
          </a:prstGeom>
        </p:spPr>
        <p:txBody>
          <a:bodyPr/>
          <a:lstStyle>
            <a:lvl1pPr algn="l" rtl="0" eaLnBrk="0" fontAlgn="base" hangingPunct="0">
              <a:spcBef>
                <a:spcPct val="0"/>
              </a:spcBef>
              <a:spcAft>
                <a:spcPct val="0"/>
              </a:spcAft>
              <a:defRPr kumimoji="1" sz="2800">
                <a:solidFill>
                  <a:srgbClr val="C00000"/>
                </a:solidFill>
                <a:latin typeface="+mn-ea"/>
                <a:ea typeface="+mn-ea"/>
                <a:cs typeface="黑体" charset="0"/>
              </a:defRPr>
            </a:lvl1pPr>
            <a:lvl2pPr algn="l" rtl="0" eaLnBrk="0" fontAlgn="base" hangingPunct="0">
              <a:spcBef>
                <a:spcPct val="0"/>
              </a:spcBef>
              <a:spcAft>
                <a:spcPct val="0"/>
              </a:spcAft>
              <a:defRPr kumimoji="1" sz="2800">
                <a:solidFill>
                  <a:srgbClr val="C00000"/>
                </a:solidFill>
                <a:latin typeface="Calibri" pitchFamily="34" charset="0"/>
                <a:ea typeface="黑体" pitchFamily="2" charset="-122"/>
                <a:cs typeface="黑体" charset="0"/>
              </a:defRPr>
            </a:lvl2pPr>
            <a:lvl3pPr algn="l" rtl="0" eaLnBrk="0" fontAlgn="base" hangingPunct="0">
              <a:spcBef>
                <a:spcPct val="0"/>
              </a:spcBef>
              <a:spcAft>
                <a:spcPct val="0"/>
              </a:spcAft>
              <a:defRPr kumimoji="1" sz="2800">
                <a:solidFill>
                  <a:srgbClr val="C00000"/>
                </a:solidFill>
                <a:latin typeface="Calibri" pitchFamily="34" charset="0"/>
                <a:ea typeface="黑体" pitchFamily="2" charset="-122"/>
                <a:cs typeface="黑体" charset="0"/>
              </a:defRPr>
            </a:lvl3pPr>
            <a:lvl4pPr algn="l" rtl="0" eaLnBrk="0" fontAlgn="base" hangingPunct="0">
              <a:spcBef>
                <a:spcPct val="0"/>
              </a:spcBef>
              <a:spcAft>
                <a:spcPct val="0"/>
              </a:spcAft>
              <a:defRPr kumimoji="1" sz="2800">
                <a:solidFill>
                  <a:srgbClr val="C00000"/>
                </a:solidFill>
                <a:latin typeface="Calibri" pitchFamily="34" charset="0"/>
                <a:ea typeface="黑体" pitchFamily="2" charset="-122"/>
                <a:cs typeface="黑体" charset="0"/>
              </a:defRPr>
            </a:lvl4pPr>
            <a:lvl5pPr algn="l" rtl="0" eaLnBrk="0" fontAlgn="base" hangingPunct="0">
              <a:spcBef>
                <a:spcPct val="0"/>
              </a:spcBef>
              <a:spcAft>
                <a:spcPct val="0"/>
              </a:spcAft>
              <a:defRPr kumimoji="1" sz="2800">
                <a:solidFill>
                  <a:srgbClr val="C00000"/>
                </a:solidFill>
                <a:latin typeface="Calibri" pitchFamily="34" charset="0"/>
                <a:ea typeface="黑体" pitchFamily="2" charset="-122"/>
                <a:cs typeface="黑体" charset="0"/>
              </a:defRPr>
            </a:lvl5pPr>
            <a:lvl6pPr marL="457200" algn="l" rtl="0" eaLnBrk="0" fontAlgn="base" hangingPunct="0">
              <a:spcBef>
                <a:spcPct val="0"/>
              </a:spcBef>
              <a:spcAft>
                <a:spcPct val="0"/>
              </a:spcAft>
              <a:defRPr sz="2800">
                <a:solidFill>
                  <a:srgbClr val="C00000"/>
                </a:solidFill>
                <a:latin typeface="Calibri" pitchFamily="34" charset="0"/>
                <a:ea typeface="黑体" pitchFamily="2" charset="-122"/>
              </a:defRPr>
            </a:lvl6pPr>
            <a:lvl7pPr marL="914400" algn="l" rtl="0" eaLnBrk="0" fontAlgn="base" hangingPunct="0">
              <a:spcBef>
                <a:spcPct val="0"/>
              </a:spcBef>
              <a:spcAft>
                <a:spcPct val="0"/>
              </a:spcAft>
              <a:defRPr sz="2800">
                <a:solidFill>
                  <a:srgbClr val="C00000"/>
                </a:solidFill>
                <a:latin typeface="Calibri" pitchFamily="34" charset="0"/>
                <a:ea typeface="黑体" pitchFamily="2" charset="-122"/>
              </a:defRPr>
            </a:lvl7pPr>
            <a:lvl8pPr marL="1371600" algn="l" rtl="0" eaLnBrk="0" fontAlgn="base" hangingPunct="0">
              <a:spcBef>
                <a:spcPct val="0"/>
              </a:spcBef>
              <a:spcAft>
                <a:spcPct val="0"/>
              </a:spcAft>
              <a:defRPr sz="2800">
                <a:solidFill>
                  <a:srgbClr val="C00000"/>
                </a:solidFill>
                <a:latin typeface="Calibri" pitchFamily="34" charset="0"/>
                <a:ea typeface="黑体" pitchFamily="2" charset="-122"/>
              </a:defRPr>
            </a:lvl8pPr>
            <a:lvl9pPr marL="1828800" algn="l" rtl="0" eaLnBrk="0" fontAlgn="base" hangingPunct="0">
              <a:spcBef>
                <a:spcPct val="0"/>
              </a:spcBef>
              <a:spcAft>
                <a:spcPct val="0"/>
              </a:spcAft>
              <a:defRPr sz="2800">
                <a:solidFill>
                  <a:srgbClr val="C00000"/>
                </a:solidFill>
                <a:latin typeface="Calibri" pitchFamily="34" charset="0"/>
                <a:ea typeface="黑体" pitchFamily="2" charset="-122"/>
              </a:defRPr>
            </a:lvl9pPr>
          </a:lstStyle>
          <a:p>
            <a:r>
              <a:rPr lang="zh-CN" altLang="en-US" sz="4000" b="1" kern="0" dirty="0">
                <a:solidFill>
                  <a:schemeClr val="bg1"/>
                </a:solidFill>
              </a:rPr>
              <a:t>思考</a:t>
            </a:r>
            <a:r>
              <a:rPr lang="zh-CN" altLang="en-US" sz="4000" b="1" kern="0" dirty="0"/>
              <a:t>：</a:t>
            </a:r>
          </a:p>
        </p:txBody>
      </p:sp>
      <p:sp>
        <p:nvSpPr>
          <p:cNvPr id="3" name="Rectangle 15"/>
          <p:cNvSpPr txBox="1">
            <a:spLocks noChangeArrowheads="1"/>
          </p:cNvSpPr>
          <p:nvPr/>
        </p:nvSpPr>
        <p:spPr>
          <a:xfrm>
            <a:off x="406709" y="1066862"/>
            <a:ext cx="11785291" cy="3733702"/>
          </a:xfrm>
          <a:prstGeom prst="rect">
            <a:avLst/>
          </a:prstGeom>
          <a:effectLst>
            <a:outerShdw dist="35921" dir="2700000" algn="ctr" rotWithShape="0">
              <a:srgbClr val="DDDDDD"/>
            </a:outerShdw>
          </a:effectLst>
        </p:spPr>
        <p:txBody>
          <a:bodyPr/>
          <a:lstStyle>
            <a:lvl1pPr marL="342900" indent="-342900" algn="l" rtl="0" eaLnBrk="0" fontAlgn="base" hangingPunct="0">
              <a:lnSpc>
                <a:spcPct val="150000"/>
              </a:lnSpc>
              <a:spcBef>
                <a:spcPct val="20000"/>
              </a:spcBef>
              <a:spcAft>
                <a:spcPct val="0"/>
              </a:spcAft>
              <a:buSzPct val="90000"/>
              <a:buBlip>
                <a:blip r:embed="rId2"/>
              </a:buBlip>
              <a:defRPr kumimoji="1" sz="1800">
                <a:solidFill>
                  <a:schemeClr val="tx1"/>
                </a:solidFill>
                <a:latin typeface="+mn-ea"/>
                <a:ea typeface="+mn-ea"/>
                <a:cs typeface="微软雅黑" charset="0"/>
              </a:defRPr>
            </a:lvl1pPr>
            <a:lvl2pPr marL="742950" indent="-285750" algn="l" rtl="0" eaLnBrk="0" fontAlgn="base" hangingPunct="0">
              <a:lnSpc>
                <a:spcPct val="150000"/>
              </a:lnSpc>
              <a:spcBef>
                <a:spcPct val="20000"/>
              </a:spcBef>
              <a:spcAft>
                <a:spcPct val="0"/>
              </a:spcAft>
              <a:buSzPct val="75000"/>
              <a:buBlip>
                <a:blip r:embed="rId3"/>
              </a:buBlip>
              <a:defRPr kumimoji="1" sz="1600">
                <a:solidFill>
                  <a:schemeClr val="tx1"/>
                </a:solidFill>
                <a:latin typeface="+mn-ea"/>
                <a:ea typeface="+mn-ea"/>
                <a:cs typeface="微软雅黑" charset="0"/>
              </a:defRPr>
            </a:lvl2pPr>
            <a:lvl3pPr marL="1143000" indent="-228600" algn="l" rtl="0" eaLnBrk="0" fontAlgn="base" hangingPunct="0">
              <a:lnSpc>
                <a:spcPct val="150000"/>
              </a:lnSpc>
              <a:spcBef>
                <a:spcPct val="20000"/>
              </a:spcBef>
              <a:spcAft>
                <a:spcPct val="0"/>
              </a:spcAft>
              <a:buSzPct val="50000"/>
              <a:buBlip>
                <a:blip r:embed="rId3"/>
              </a:buBlip>
              <a:defRPr kumimoji="1" sz="1400">
                <a:solidFill>
                  <a:schemeClr val="tx1"/>
                </a:solidFill>
                <a:latin typeface="+mn-ea"/>
                <a:ea typeface="+mn-ea"/>
                <a:cs typeface="微软雅黑" charset="0"/>
              </a:defRPr>
            </a:lvl3pPr>
            <a:lvl4pPr marL="1600200" indent="-228600" algn="l" rtl="0" eaLnBrk="0" fontAlgn="base" hangingPunct="0">
              <a:spcBef>
                <a:spcPct val="20000"/>
              </a:spcBef>
              <a:spcAft>
                <a:spcPct val="0"/>
              </a:spcAft>
              <a:buFont typeface="Arial" pitchFamily="34" charset="0"/>
              <a:buChar char="–"/>
              <a:defRPr kumimoji="1" sz="2000">
                <a:solidFill>
                  <a:schemeClr val="tx1"/>
                </a:solidFill>
                <a:latin typeface="+mn-lt"/>
                <a:ea typeface="宋体" pitchFamily="2" charset="-122"/>
                <a:cs typeface="宋体" charset="0"/>
              </a:defRPr>
            </a:lvl4pPr>
            <a:lvl5pPr marL="2057400" indent="-228600" algn="l" rtl="0" eaLnBrk="0" fontAlgn="base" hangingPunct="0">
              <a:spcBef>
                <a:spcPct val="20000"/>
              </a:spcBef>
              <a:spcAft>
                <a:spcPct val="0"/>
              </a:spcAft>
              <a:buFont typeface="Arial" pitchFamily="34" charset="0"/>
              <a:buChar char="»"/>
              <a:defRPr kumimoji="1" sz="2000">
                <a:solidFill>
                  <a:schemeClr val="tx1"/>
                </a:solidFill>
                <a:latin typeface="+mn-lt"/>
                <a:ea typeface="宋体" pitchFamily="2"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defRPr>
            </a:lvl9pPr>
          </a:lstStyle>
          <a:p>
            <a:pPr eaLnBrk="1" hangingPunct="1">
              <a:lnSpc>
                <a:spcPct val="100000"/>
              </a:lnSpc>
              <a:buFont typeface="Wingdings" pitchFamily="2" charset="2"/>
              <a:buChar char="Ø"/>
              <a:defRPr/>
            </a:pPr>
            <a:r>
              <a:rPr lang="en-US" altLang="zh-CN" sz="2800" b="1" dirty="0">
                <a:solidFill>
                  <a:srgbClr val="FF0000"/>
                </a:solidFill>
                <a:latin typeface="楷体_GB2312" pitchFamily="49" charset="-122"/>
                <a:ea typeface="楷体_GB2312" pitchFamily="49" charset="-122"/>
              </a:rPr>
              <a:t>IT</a:t>
            </a:r>
            <a:r>
              <a:rPr lang="zh-CN" altLang="en-US" sz="2800" b="1" dirty="0">
                <a:solidFill>
                  <a:srgbClr val="FF0000"/>
                </a:solidFill>
                <a:latin typeface="楷体_GB2312" pitchFamily="49" charset="-122"/>
                <a:ea typeface="楷体_GB2312" pitchFamily="49" charset="-122"/>
              </a:rPr>
              <a:t>咨询与规划成果交付物</a:t>
            </a:r>
            <a:endParaRPr lang="en-US" altLang="zh-CN" sz="2800" b="1" dirty="0">
              <a:solidFill>
                <a:srgbClr val="FF0000"/>
              </a:solidFill>
              <a:latin typeface="楷体_GB2312" pitchFamily="49" charset="-122"/>
              <a:ea typeface="楷体_GB2312" pitchFamily="49" charset="-122"/>
            </a:endParaRPr>
          </a:p>
          <a:p>
            <a:pPr eaLnBrk="1" hangingPunct="1">
              <a:lnSpc>
                <a:spcPct val="100000"/>
              </a:lnSpc>
              <a:buFont typeface="Wingdings" pitchFamily="2" charset="2"/>
              <a:buChar char="Ø"/>
              <a:defRPr/>
            </a:pPr>
            <a:r>
              <a:rPr lang="zh-CN" altLang="en-US" sz="2800" b="1" dirty="0">
                <a:solidFill>
                  <a:srgbClr val="FF0000"/>
                </a:solidFill>
                <a:latin typeface="楷体_GB2312" pitchFamily="49" charset="-122"/>
                <a:ea typeface="楷体_GB2312" pitchFamily="49" charset="-122"/>
              </a:rPr>
              <a:t>复杂大型软件项目设计分析方法论</a:t>
            </a:r>
            <a:endParaRPr lang="en-US" altLang="zh-CN" sz="2800" b="1" dirty="0">
              <a:solidFill>
                <a:srgbClr val="FF0000"/>
              </a:solidFill>
              <a:latin typeface="楷体_GB2312" pitchFamily="49" charset="-122"/>
              <a:ea typeface="楷体_GB2312" pitchFamily="49" charset="-122"/>
            </a:endParaRPr>
          </a:p>
          <a:p>
            <a:pPr marL="0" indent="0" eaLnBrk="1" hangingPunct="1">
              <a:lnSpc>
                <a:spcPct val="100000"/>
              </a:lnSpc>
              <a:buNone/>
              <a:defRPr/>
            </a:pPr>
            <a:r>
              <a:rPr lang="zh-CN" altLang="en-US" sz="2800" b="1" dirty="0">
                <a:latin typeface="楷体_GB2312" pitchFamily="49" charset="-122"/>
                <a:ea typeface="楷体_GB2312" pitchFamily="49" charset="-122"/>
              </a:rPr>
              <a:t>            </a:t>
            </a:r>
            <a:endParaRPr lang="en-US" altLang="zh-CN" sz="2800" b="1" dirty="0">
              <a:latin typeface="楷体_GB2312" pitchFamily="49" charset="-122"/>
              <a:ea typeface="楷体_GB2312" pitchFamily="49" charset="-122"/>
            </a:endParaRPr>
          </a:p>
          <a:p>
            <a:pPr marL="0" indent="0" eaLnBrk="1" hangingPunct="1">
              <a:lnSpc>
                <a:spcPct val="100000"/>
              </a:lnSpc>
              <a:buNone/>
              <a:defRPr/>
            </a:pPr>
            <a:endParaRPr lang="en-US" altLang="zh-CN" sz="2000" b="1" dirty="0">
              <a:latin typeface="楷体_GB2312" pitchFamily="49" charset="-122"/>
              <a:ea typeface="楷体_GB2312" pitchFamily="49" charset="-122"/>
            </a:endParaRPr>
          </a:p>
          <a:p>
            <a:pPr marL="0" indent="0" eaLnBrk="1" hangingPunct="1">
              <a:lnSpc>
                <a:spcPct val="100000"/>
              </a:lnSpc>
              <a:buNone/>
              <a:defRPr/>
            </a:pPr>
            <a:endParaRPr lang="en-US" altLang="zh-CN" sz="2000" b="1" dirty="0">
              <a:latin typeface="楷体_GB2312" pitchFamily="49" charset="-122"/>
              <a:ea typeface="楷体_GB2312" pitchFamily="49" charset="-122"/>
            </a:endParaRPr>
          </a:p>
        </p:txBody>
      </p:sp>
    </p:spTree>
    <p:extLst>
      <p:ext uri="{BB962C8B-B14F-4D97-AF65-F5344CB8AC3E}">
        <p14:creationId xmlns:p14="http://schemas.microsoft.com/office/powerpoint/2010/main" val="194852211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589" y="0"/>
            <a:ext cx="12188825" cy="6858001"/>
            <a:chOff x="1589" y="0"/>
            <a:chExt cx="12188825" cy="6858001"/>
          </a:xfrm>
        </p:grpSpPr>
        <p:grpSp>
          <p:nvGrpSpPr>
            <p:cNvPr id="40" name="组合 39">
              <a:extLst>
                <a:ext uri="{FF2B5EF4-FFF2-40B4-BE49-F238E27FC236}">
                  <a16:creationId xmlns:a16="http://schemas.microsoft.com/office/drawing/2014/main" id="{2696F137-3BA2-49F4-9484-B990FB8DBA98}"/>
                </a:ext>
              </a:extLst>
            </p:cNvPr>
            <p:cNvGrpSpPr/>
            <p:nvPr/>
          </p:nvGrpSpPr>
          <p:grpSpPr>
            <a:xfrm>
              <a:off x="1589" y="0"/>
              <a:ext cx="12188825" cy="6858001"/>
              <a:chOff x="1589" y="0"/>
              <a:chExt cx="12188825" cy="6858001"/>
            </a:xfrm>
          </p:grpSpPr>
          <p:sp>
            <p:nvSpPr>
              <p:cNvPr id="41" name="任意多边形 40">
                <a:extLst>
                  <a:ext uri="{FF2B5EF4-FFF2-40B4-BE49-F238E27FC236}">
                    <a16:creationId xmlns:a16="http://schemas.microsoft.com/office/drawing/2014/main" id="{0457D67D-F601-43D1-AA72-987A02F72BB8}"/>
                  </a:ext>
                </a:extLst>
              </p:cNvPr>
              <p:cNvSpPr/>
              <p:nvPr/>
            </p:nvSpPr>
            <p:spPr bwMode="auto">
              <a:xfrm>
                <a:off x="1589" y="5403847"/>
                <a:ext cx="2523898" cy="1454154"/>
              </a:xfrm>
              <a:custGeom>
                <a:avLst/>
                <a:gdLst>
                  <a:gd name="T0" fmla="*/ 2545 w 2752"/>
                  <a:gd name="T1" fmla="*/ 944 h 1585"/>
                  <a:gd name="T2" fmla="*/ 1030 w 2752"/>
                  <a:gd name="T3" fmla="*/ 944 h 1585"/>
                  <a:gd name="T4" fmla="*/ 426 w 2752"/>
                  <a:gd name="T5" fmla="*/ 327 h 1585"/>
                  <a:gd name="T6" fmla="*/ 0 w 2752"/>
                  <a:gd name="T7" fmla="*/ 134 h 1585"/>
                  <a:gd name="T8" fmla="*/ 0 w 2752"/>
                  <a:gd name="T9" fmla="*/ 1585 h 1585"/>
                  <a:gd name="T10" fmla="*/ 2744 w 2752"/>
                  <a:gd name="T11" fmla="*/ 1585 h 1585"/>
                  <a:gd name="T12" fmla="*/ 2545 w 2752"/>
                  <a:gd name="T13" fmla="*/ 944 h 1585"/>
                </a:gdLst>
                <a:ahLst/>
                <a:cxnLst>
                  <a:cxn ang="0">
                    <a:pos x="T0" y="T1"/>
                  </a:cxn>
                  <a:cxn ang="0">
                    <a:pos x="T2" y="T3"/>
                  </a:cxn>
                  <a:cxn ang="0">
                    <a:pos x="T4" y="T5"/>
                  </a:cxn>
                  <a:cxn ang="0">
                    <a:pos x="T6" y="T7"/>
                  </a:cxn>
                  <a:cxn ang="0">
                    <a:pos x="T8" y="T9"/>
                  </a:cxn>
                  <a:cxn ang="0">
                    <a:pos x="T10" y="T11"/>
                  </a:cxn>
                  <a:cxn ang="0">
                    <a:pos x="T12" y="T13"/>
                  </a:cxn>
                </a:cxnLst>
                <a:rect l="0" t="0" r="r" b="b"/>
                <a:pathLst>
                  <a:path w="2752" h="1585">
                    <a:moveTo>
                      <a:pt x="2545" y="944"/>
                    </a:moveTo>
                    <a:cubicBezTo>
                      <a:pt x="2295" y="510"/>
                      <a:pt x="1551" y="716"/>
                      <a:pt x="1030" y="944"/>
                    </a:cubicBezTo>
                    <a:cubicBezTo>
                      <a:pt x="509" y="1172"/>
                      <a:pt x="648" y="748"/>
                      <a:pt x="426" y="327"/>
                    </a:cubicBezTo>
                    <a:cubicBezTo>
                      <a:pt x="253" y="0"/>
                      <a:pt x="73" y="81"/>
                      <a:pt x="0" y="134"/>
                    </a:cubicBezTo>
                    <a:cubicBezTo>
                      <a:pt x="0" y="1585"/>
                      <a:pt x="0" y="1585"/>
                      <a:pt x="0" y="1585"/>
                    </a:cubicBezTo>
                    <a:cubicBezTo>
                      <a:pt x="2744" y="1585"/>
                      <a:pt x="2744" y="1585"/>
                      <a:pt x="2744" y="1585"/>
                    </a:cubicBezTo>
                    <a:cubicBezTo>
                      <a:pt x="2319" y="1449"/>
                      <a:pt x="2752" y="1302"/>
                      <a:pt x="2545" y="944"/>
                    </a:cubicBezTo>
                    <a:close/>
                  </a:path>
                </a:pathLst>
              </a:custGeom>
              <a:gradFill>
                <a:gsLst>
                  <a:gs pos="0">
                    <a:schemeClr val="accent3">
                      <a:lumMod val="20000"/>
                      <a:lumOff val="80000"/>
                      <a:alpha val="0"/>
                    </a:schemeClr>
                  </a:gs>
                  <a:gs pos="60000">
                    <a:schemeClr val="accent3">
                      <a:lumMod val="60000"/>
                      <a:lumOff val="40000"/>
                      <a:alpha val="40000"/>
                    </a:schemeClr>
                  </a:gs>
                  <a:gs pos="100000">
                    <a:schemeClr val="accent3"/>
                  </a:gs>
                </a:gsLst>
                <a:lin ang="7200000" scaled="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任意多边形 41">
                <a:extLst>
                  <a:ext uri="{FF2B5EF4-FFF2-40B4-BE49-F238E27FC236}">
                    <a16:creationId xmlns:a16="http://schemas.microsoft.com/office/drawing/2014/main" id="{A03BF4BE-FC90-4C52-9CCE-EDE525046802}"/>
                  </a:ext>
                </a:extLst>
              </p:cNvPr>
              <p:cNvSpPr/>
              <p:nvPr/>
            </p:nvSpPr>
            <p:spPr bwMode="auto">
              <a:xfrm>
                <a:off x="9390026" y="0"/>
                <a:ext cx="2800388" cy="1476422"/>
              </a:xfrm>
              <a:custGeom>
                <a:avLst/>
                <a:gdLst>
                  <a:gd name="T0" fmla="*/ 354 w 2444"/>
                  <a:gd name="T1" fmla="*/ 526 h 1288"/>
                  <a:gd name="T2" fmla="*/ 1598 w 2444"/>
                  <a:gd name="T3" fmla="*/ 526 h 1288"/>
                  <a:gd name="T4" fmla="*/ 2094 w 2444"/>
                  <a:gd name="T5" fmla="*/ 1033 h 1288"/>
                  <a:gd name="T6" fmla="*/ 2444 w 2444"/>
                  <a:gd name="T7" fmla="*/ 1192 h 1288"/>
                  <a:gd name="T8" fmla="*/ 2444 w 2444"/>
                  <a:gd name="T9" fmla="*/ 0 h 1288"/>
                  <a:gd name="T10" fmla="*/ 0 w 2444"/>
                  <a:gd name="T11" fmla="*/ 0 h 1288"/>
                  <a:gd name="T12" fmla="*/ 354 w 2444"/>
                  <a:gd name="T13" fmla="*/ 526 h 1288"/>
                </a:gdLst>
                <a:ahLst/>
                <a:cxnLst>
                  <a:cxn ang="0">
                    <a:pos x="T0" y="T1"/>
                  </a:cxn>
                  <a:cxn ang="0">
                    <a:pos x="T2" y="T3"/>
                  </a:cxn>
                  <a:cxn ang="0">
                    <a:pos x="T4" y="T5"/>
                  </a:cxn>
                  <a:cxn ang="0">
                    <a:pos x="T6" y="T7"/>
                  </a:cxn>
                  <a:cxn ang="0">
                    <a:pos x="T8" y="T9"/>
                  </a:cxn>
                  <a:cxn ang="0">
                    <a:pos x="T10" y="T11"/>
                  </a:cxn>
                  <a:cxn ang="0">
                    <a:pos x="T12" y="T13"/>
                  </a:cxn>
                </a:cxnLst>
                <a:rect l="0" t="0" r="r" b="b"/>
                <a:pathLst>
                  <a:path w="2444" h="1288">
                    <a:moveTo>
                      <a:pt x="354" y="526"/>
                    </a:moveTo>
                    <a:cubicBezTo>
                      <a:pt x="516" y="764"/>
                      <a:pt x="1170" y="714"/>
                      <a:pt x="1598" y="526"/>
                    </a:cubicBezTo>
                    <a:cubicBezTo>
                      <a:pt x="2026" y="339"/>
                      <a:pt x="1981" y="659"/>
                      <a:pt x="2094" y="1033"/>
                    </a:cubicBezTo>
                    <a:cubicBezTo>
                      <a:pt x="2172" y="1288"/>
                      <a:pt x="2400" y="1272"/>
                      <a:pt x="2444" y="1192"/>
                    </a:cubicBezTo>
                    <a:cubicBezTo>
                      <a:pt x="2444" y="0"/>
                      <a:pt x="2444" y="0"/>
                      <a:pt x="2444" y="0"/>
                    </a:cubicBezTo>
                    <a:cubicBezTo>
                      <a:pt x="0" y="0"/>
                      <a:pt x="0" y="0"/>
                      <a:pt x="0" y="0"/>
                    </a:cubicBezTo>
                    <a:cubicBezTo>
                      <a:pt x="565" y="116"/>
                      <a:pt x="163" y="246"/>
                      <a:pt x="354" y="526"/>
                    </a:cubicBezTo>
                    <a:close/>
                  </a:path>
                </a:pathLst>
              </a:custGeom>
              <a:gradFill>
                <a:gsLst>
                  <a:gs pos="0">
                    <a:schemeClr val="accent3">
                      <a:lumMod val="20000"/>
                      <a:lumOff val="80000"/>
                      <a:alpha val="0"/>
                    </a:schemeClr>
                  </a:gs>
                  <a:gs pos="60000">
                    <a:schemeClr val="accent3">
                      <a:lumMod val="60000"/>
                      <a:lumOff val="40000"/>
                      <a:alpha val="40000"/>
                    </a:schemeClr>
                  </a:gs>
                  <a:gs pos="100000">
                    <a:schemeClr val="accent3"/>
                  </a:gs>
                </a:gsLst>
                <a:lin ang="16800000" scaled="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椭圆 42">
                <a:extLst>
                  <a:ext uri="{FF2B5EF4-FFF2-40B4-BE49-F238E27FC236}">
                    <a16:creationId xmlns:a16="http://schemas.microsoft.com/office/drawing/2014/main" id="{D1168A95-12A1-4F92-8DB3-F19B29A62869}"/>
                  </a:ext>
                </a:extLst>
              </p:cNvPr>
              <p:cNvSpPr/>
              <p:nvPr/>
            </p:nvSpPr>
            <p:spPr>
              <a:xfrm rot="17100000">
                <a:off x="10372245" y="4964984"/>
                <a:ext cx="1076440" cy="1076440"/>
              </a:xfrm>
              <a:prstGeom prst="ellipse">
                <a:avLst/>
              </a:prstGeom>
              <a:gradFill>
                <a:gsLst>
                  <a:gs pos="0">
                    <a:schemeClr val="accent3">
                      <a:lumMod val="20000"/>
                      <a:lumOff val="80000"/>
                      <a:alpha val="0"/>
                    </a:schemeClr>
                  </a:gs>
                  <a:gs pos="60000">
                    <a:schemeClr val="accent3">
                      <a:lumMod val="60000"/>
                      <a:lumOff val="40000"/>
                      <a:alpha val="25000"/>
                    </a:schemeClr>
                  </a:gs>
                  <a:gs pos="100000">
                    <a:schemeClr val="accent3">
                      <a:alpha val="30000"/>
                    </a:schemeClr>
                  </a:gs>
                </a:gsLst>
                <a:lin ang="7200000" scaled="0"/>
              </a:gra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4" name="椭圆 43">
                <a:extLst>
                  <a:ext uri="{FF2B5EF4-FFF2-40B4-BE49-F238E27FC236}">
                    <a16:creationId xmlns:a16="http://schemas.microsoft.com/office/drawing/2014/main" id="{3192EB00-0564-4638-AE05-DEDD4CEBD734}"/>
                  </a:ext>
                </a:extLst>
              </p:cNvPr>
              <p:cNvSpPr/>
              <p:nvPr/>
            </p:nvSpPr>
            <p:spPr>
              <a:xfrm rot="17100000">
                <a:off x="9295183" y="6000563"/>
                <a:ext cx="470273" cy="470273"/>
              </a:xfrm>
              <a:prstGeom prst="ellipse">
                <a:avLst/>
              </a:prstGeom>
              <a:gradFill>
                <a:gsLst>
                  <a:gs pos="0">
                    <a:schemeClr val="accent3">
                      <a:lumMod val="20000"/>
                      <a:lumOff val="80000"/>
                      <a:alpha val="0"/>
                    </a:schemeClr>
                  </a:gs>
                  <a:gs pos="60000">
                    <a:schemeClr val="accent3">
                      <a:lumMod val="60000"/>
                      <a:lumOff val="40000"/>
                      <a:alpha val="25000"/>
                    </a:schemeClr>
                  </a:gs>
                  <a:gs pos="100000">
                    <a:schemeClr val="accent3">
                      <a:alpha val="30000"/>
                    </a:schemeClr>
                  </a:gs>
                </a:gsLst>
                <a:lin ang="7200000" scaled="0"/>
              </a:gra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grpSp>
        <p:grpSp>
          <p:nvGrpSpPr>
            <p:cNvPr id="2" name="组合 1">
              <a:extLst>
                <a:ext uri="{FF2B5EF4-FFF2-40B4-BE49-F238E27FC236}">
                  <a16:creationId xmlns:a16="http://schemas.microsoft.com/office/drawing/2014/main" id="{E9F44608-356E-46BD-8575-E452E7A1F22C}"/>
                </a:ext>
              </a:extLst>
            </p:cNvPr>
            <p:cNvGrpSpPr/>
            <p:nvPr/>
          </p:nvGrpSpPr>
          <p:grpSpPr>
            <a:xfrm>
              <a:off x="899689" y="450827"/>
              <a:ext cx="10847794" cy="6093885"/>
              <a:chOff x="899689" y="450827"/>
              <a:chExt cx="10847794" cy="6093885"/>
            </a:xfrm>
          </p:grpSpPr>
          <p:grpSp>
            <p:nvGrpSpPr>
              <p:cNvPr id="10" name="组合 9">
                <a:extLst>
                  <a:ext uri="{FF2B5EF4-FFF2-40B4-BE49-F238E27FC236}">
                    <a16:creationId xmlns:a16="http://schemas.microsoft.com/office/drawing/2014/main" id="{33BDA4C9-1AE5-4922-A1D2-E81E37EC4C74}"/>
                  </a:ext>
                </a:extLst>
              </p:cNvPr>
              <p:cNvGrpSpPr/>
              <p:nvPr/>
            </p:nvGrpSpPr>
            <p:grpSpPr>
              <a:xfrm>
                <a:off x="1355896" y="1673142"/>
                <a:ext cx="3314462" cy="3314462"/>
                <a:chOff x="4694094" y="3055004"/>
                <a:chExt cx="2615947" cy="2615947"/>
              </a:xfrm>
            </p:grpSpPr>
            <p:sp>
              <p:nvSpPr>
                <p:cNvPr id="11" name="椭圆 10">
                  <a:extLst>
                    <a:ext uri="{FF2B5EF4-FFF2-40B4-BE49-F238E27FC236}">
                      <a16:creationId xmlns:a16="http://schemas.microsoft.com/office/drawing/2014/main" id="{E76F1766-3700-421A-9D0C-72AE5D599E52}"/>
                    </a:ext>
                  </a:extLst>
                </p:cNvPr>
                <p:cNvSpPr/>
                <p:nvPr/>
              </p:nvSpPr>
              <p:spPr>
                <a:xfrm>
                  <a:off x="4694094" y="3055004"/>
                  <a:ext cx="2615947" cy="2615947"/>
                </a:xfrm>
                <a:prstGeom prst="ellipse">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400" b="1" dirty="0">
                    <a:solidFill>
                      <a:srgbClr val="FFFFFF"/>
                    </a:solidFill>
                  </a:endParaRPr>
                </a:p>
              </p:txBody>
            </p:sp>
            <p:sp>
              <p:nvSpPr>
                <p:cNvPr id="14" name="文本框 13">
                  <a:extLst>
                    <a:ext uri="{FF2B5EF4-FFF2-40B4-BE49-F238E27FC236}">
                      <a16:creationId xmlns:a16="http://schemas.microsoft.com/office/drawing/2014/main" id="{6307C54D-28FC-40F2-B51D-9750111F6AA3}"/>
                    </a:ext>
                  </a:extLst>
                </p:cNvPr>
                <p:cNvSpPr txBox="1"/>
                <p:nvPr/>
              </p:nvSpPr>
              <p:spPr>
                <a:xfrm>
                  <a:off x="4899255" y="4117960"/>
                  <a:ext cx="2205623" cy="510118"/>
                </a:xfrm>
                <a:prstGeom prst="rect">
                  <a:avLst/>
                </a:prstGeom>
                <a:noFill/>
              </p:spPr>
              <p:txBody>
                <a:bodyPr wrap="square" rtlCol="0">
                  <a:spAutoFit/>
                </a:bodyPr>
                <a:lstStyle/>
                <a:p>
                  <a:pPr algn="ctr"/>
                  <a:r>
                    <a:rPr lang="zh-CN" altLang="en-US" sz="3600" b="1" dirty="0">
                      <a:solidFill>
                        <a:srgbClr val="FFFFFF"/>
                      </a:solidFill>
                      <a:latin typeface="Arial" panose="020B0604020202020204" pitchFamily="34" charset="0"/>
                      <a:ea typeface="Microsoft YaHei" panose="020B0503020204020204" pitchFamily="34" charset="-122"/>
                    </a:rPr>
                    <a:t>目录</a:t>
                  </a:r>
                  <a:endParaRPr lang="en-US" altLang="zh-CN" sz="3600" b="1" dirty="0">
                    <a:solidFill>
                      <a:srgbClr val="FFFFFF"/>
                    </a:solidFill>
                    <a:latin typeface="Arial" panose="020B0604020202020204" pitchFamily="34" charset="0"/>
                    <a:ea typeface="Microsoft YaHei" panose="020B0503020204020204" pitchFamily="34" charset="-122"/>
                  </a:endParaRPr>
                </a:p>
              </p:txBody>
            </p:sp>
          </p:grpSp>
          <p:sp>
            <p:nvSpPr>
              <p:cNvPr id="15" name="椭圆 14">
                <a:extLst>
                  <a:ext uri="{FF2B5EF4-FFF2-40B4-BE49-F238E27FC236}">
                    <a16:creationId xmlns:a16="http://schemas.microsoft.com/office/drawing/2014/main" id="{FEA0A3A4-6FAD-47F8-8CF8-50EF974557A6}"/>
                  </a:ext>
                </a:extLst>
              </p:cNvPr>
              <p:cNvSpPr/>
              <p:nvPr/>
            </p:nvSpPr>
            <p:spPr>
              <a:xfrm>
                <a:off x="899689" y="1157738"/>
                <a:ext cx="903521" cy="920658"/>
              </a:xfrm>
              <a:prstGeom prst="ellipse">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椭圆 15">
                <a:extLst>
                  <a:ext uri="{FF2B5EF4-FFF2-40B4-BE49-F238E27FC236}">
                    <a16:creationId xmlns:a16="http://schemas.microsoft.com/office/drawing/2014/main" id="{4E8859B2-A141-4984-BF97-4D50A5076742}"/>
                  </a:ext>
                </a:extLst>
              </p:cNvPr>
              <p:cNvSpPr/>
              <p:nvPr/>
            </p:nvSpPr>
            <p:spPr>
              <a:xfrm>
                <a:off x="4138936" y="4437298"/>
                <a:ext cx="1659289" cy="1690761"/>
              </a:xfrm>
              <a:prstGeom prst="ellipse">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39" name="组合 38">
                <a:extLst>
                  <a:ext uri="{FF2B5EF4-FFF2-40B4-BE49-F238E27FC236}">
                    <a16:creationId xmlns:a16="http://schemas.microsoft.com/office/drawing/2014/main" id="{E6D6DEDF-81B9-4D9A-952D-8843B127283C}"/>
                  </a:ext>
                </a:extLst>
              </p:cNvPr>
              <p:cNvGrpSpPr/>
              <p:nvPr/>
            </p:nvGrpSpPr>
            <p:grpSpPr>
              <a:xfrm>
                <a:off x="6719183" y="450827"/>
                <a:ext cx="5028300" cy="6093885"/>
                <a:chOff x="6628776" y="345116"/>
                <a:chExt cx="5058728" cy="6130762"/>
              </a:xfrm>
            </p:grpSpPr>
            <p:sp>
              <p:nvSpPr>
                <p:cNvPr id="18" name="圆角矩形 17">
                  <a:extLst>
                    <a:ext uri="{FF2B5EF4-FFF2-40B4-BE49-F238E27FC236}">
                      <a16:creationId xmlns:a16="http://schemas.microsoft.com/office/drawing/2014/main" id="{94F479BA-FEC0-4F98-84FB-EF23973FD3FB}"/>
                    </a:ext>
                  </a:extLst>
                </p:cNvPr>
                <p:cNvSpPr/>
                <p:nvPr/>
              </p:nvSpPr>
              <p:spPr>
                <a:xfrm rot="5400000">
                  <a:off x="8682964" y="-1672600"/>
                  <a:ext cx="986824" cy="5022255"/>
                </a:xfrm>
                <a:prstGeom prst="roundRect">
                  <a:avLst>
                    <a:gd name="adj" fmla="val 4931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p>
              </p:txBody>
            </p:sp>
            <p:sp>
              <p:nvSpPr>
                <p:cNvPr id="19" name="文本框 18">
                  <a:extLst>
                    <a:ext uri="{FF2B5EF4-FFF2-40B4-BE49-F238E27FC236}">
                      <a16:creationId xmlns:a16="http://schemas.microsoft.com/office/drawing/2014/main" id="{712CB0CE-C9FD-44DC-9F8D-0EC4F74FF946}"/>
                    </a:ext>
                  </a:extLst>
                </p:cNvPr>
                <p:cNvSpPr txBox="1"/>
                <p:nvPr/>
              </p:nvSpPr>
              <p:spPr>
                <a:xfrm>
                  <a:off x="7811843" y="671646"/>
                  <a:ext cx="3696749" cy="464459"/>
                </a:xfrm>
                <a:prstGeom prst="rect">
                  <a:avLst/>
                </a:prstGeom>
                <a:noFill/>
              </p:spPr>
              <p:txBody>
                <a:bodyPr wrap="square" rtlCol="0">
                  <a:spAutoFit/>
                </a:bodyPr>
                <a:lstStyle/>
                <a:p>
                  <a:r>
                    <a:rPr lang="zh-CN" altLang="en-US" sz="2400" b="1" dirty="0">
                      <a:solidFill>
                        <a:schemeClr val="bg1">
                          <a:lumMod val="50000"/>
                        </a:schemeClr>
                      </a:solidFill>
                      <a:latin typeface="+mj-ea"/>
                      <a:ea typeface="+mj-ea"/>
                      <a:cs typeface="Times New Roman" panose="02020603050405020304" pitchFamily="18" charset="0"/>
                    </a:rPr>
                    <a:t>软件工程回顾与深度思考</a:t>
                  </a:r>
                  <a:endParaRPr lang="en-US" altLang="zh-CN" sz="2400" b="1" dirty="0">
                    <a:solidFill>
                      <a:schemeClr val="bg1">
                        <a:lumMod val="50000"/>
                      </a:schemeClr>
                    </a:solidFill>
                    <a:latin typeface="+mj-ea"/>
                    <a:ea typeface="+mj-ea"/>
                  </a:endParaRPr>
                </a:p>
              </p:txBody>
            </p:sp>
            <p:sp>
              <p:nvSpPr>
                <p:cNvPr id="21" name="文本框 20">
                  <a:extLst>
                    <a:ext uri="{FF2B5EF4-FFF2-40B4-BE49-F238E27FC236}">
                      <a16:creationId xmlns:a16="http://schemas.microsoft.com/office/drawing/2014/main" id="{C69D06E7-90EE-4E21-ACD8-2E72B03F9156}"/>
                    </a:ext>
                  </a:extLst>
                </p:cNvPr>
                <p:cNvSpPr txBox="1"/>
                <p:nvPr/>
              </p:nvSpPr>
              <p:spPr>
                <a:xfrm>
                  <a:off x="6959362" y="513999"/>
                  <a:ext cx="1014222" cy="774097"/>
                </a:xfrm>
                <a:prstGeom prst="rect">
                  <a:avLst/>
                </a:prstGeom>
                <a:noFill/>
              </p:spPr>
              <p:txBody>
                <a:bodyPr wrap="square" rtlCol="0">
                  <a:spAutoFit/>
                </a:bodyPr>
                <a:lstStyle/>
                <a:p>
                  <a:r>
                    <a:rPr lang="en-US" altLang="zh-CN" sz="4400" b="1" dirty="0">
                      <a:solidFill>
                        <a:schemeClr val="bg1">
                          <a:lumMod val="50000"/>
                        </a:schemeClr>
                      </a:solidFill>
                      <a:latin typeface="Arial" panose="020B0604020202020204" pitchFamily="34" charset="0"/>
                      <a:ea typeface="Microsoft YaHei" panose="020B0503020204020204" pitchFamily="34" charset="-122"/>
                    </a:rPr>
                    <a:t>1.1</a:t>
                  </a:r>
                </a:p>
              </p:txBody>
            </p:sp>
            <p:sp>
              <p:nvSpPr>
                <p:cNvPr id="22" name="圆角矩形 21">
                  <a:extLst>
                    <a:ext uri="{FF2B5EF4-FFF2-40B4-BE49-F238E27FC236}">
                      <a16:creationId xmlns:a16="http://schemas.microsoft.com/office/drawing/2014/main" id="{C790198B-8546-4783-808D-5B21CD0A3777}"/>
                    </a:ext>
                  </a:extLst>
                </p:cNvPr>
                <p:cNvSpPr/>
                <p:nvPr/>
              </p:nvSpPr>
              <p:spPr>
                <a:xfrm rot="5400000">
                  <a:off x="8635843" y="889832"/>
                  <a:ext cx="1081062" cy="5022253"/>
                </a:xfrm>
                <a:prstGeom prst="roundRect">
                  <a:avLst>
                    <a:gd name="adj" fmla="val 4931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p>
              </p:txBody>
            </p:sp>
            <p:sp>
              <p:nvSpPr>
                <p:cNvPr id="23" name="文本框 22">
                  <a:extLst>
                    <a:ext uri="{FF2B5EF4-FFF2-40B4-BE49-F238E27FC236}">
                      <a16:creationId xmlns:a16="http://schemas.microsoft.com/office/drawing/2014/main" id="{1295FF55-91B8-422A-B951-3B5D4672BE97}"/>
                    </a:ext>
                  </a:extLst>
                </p:cNvPr>
                <p:cNvSpPr txBox="1"/>
                <p:nvPr/>
              </p:nvSpPr>
              <p:spPr>
                <a:xfrm>
                  <a:off x="7857012" y="3207432"/>
                  <a:ext cx="3334518" cy="464459"/>
                </a:xfrm>
                <a:prstGeom prst="rect">
                  <a:avLst/>
                </a:prstGeom>
                <a:noFill/>
              </p:spPr>
              <p:txBody>
                <a:bodyPr wrap="square" rtlCol="0">
                  <a:spAutoFit/>
                </a:bodyPr>
                <a:lstStyle/>
                <a:p>
                  <a:r>
                    <a:rPr lang="zh-CN" altLang="en-US" sz="2400" b="1" dirty="0">
                      <a:solidFill>
                        <a:schemeClr val="bg1">
                          <a:lumMod val="50000"/>
                        </a:schemeClr>
                      </a:solidFill>
                      <a:latin typeface="Arial" panose="020B0604020202020204" pitchFamily="34" charset="0"/>
                      <a:ea typeface="Microsoft YaHei" panose="020B0503020204020204" pitchFamily="34" charset="-122"/>
                    </a:rPr>
                    <a:t>企业级架构设计与模式</a:t>
                  </a:r>
                  <a:endParaRPr lang="en-US" altLang="zh-CN" sz="2400" b="1" dirty="0">
                    <a:solidFill>
                      <a:schemeClr val="bg1">
                        <a:lumMod val="50000"/>
                      </a:schemeClr>
                    </a:solidFill>
                    <a:latin typeface="Arial" panose="020B0604020202020204" pitchFamily="34" charset="0"/>
                    <a:ea typeface="Microsoft YaHei" panose="020B0503020204020204" pitchFamily="34" charset="-122"/>
                  </a:endParaRPr>
                </a:p>
              </p:txBody>
            </p:sp>
            <p:sp>
              <p:nvSpPr>
                <p:cNvPr id="25" name="文本框 24">
                  <a:extLst>
                    <a:ext uri="{FF2B5EF4-FFF2-40B4-BE49-F238E27FC236}">
                      <a16:creationId xmlns:a16="http://schemas.microsoft.com/office/drawing/2014/main" id="{0E78502D-EC7F-4BE7-8E23-A53CBA4E4CA1}"/>
                    </a:ext>
                  </a:extLst>
                </p:cNvPr>
                <p:cNvSpPr txBox="1"/>
                <p:nvPr/>
              </p:nvSpPr>
              <p:spPr>
                <a:xfrm>
                  <a:off x="6959363" y="3029311"/>
                  <a:ext cx="1055767" cy="774097"/>
                </a:xfrm>
                <a:prstGeom prst="rect">
                  <a:avLst/>
                </a:prstGeom>
                <a:noFill/>
              </p:spPr>
              <p:txBody>
                <a:bodyPr wrap="square" rtlCol="0">
                  <a:spAutoFit/>
                </a:bodyPr>
                <a:lstStyle/>
                <a:p>
                  <a:r>
                    <a:rPr lang="en-US" altLang="zh-CN" sz="4400" b="1" dirty="0">
                      <a:solidFill>
                        <a:schemeClr val="bg1">
                          <a:lumMod val="50000"/>
                        </a:schemeClr>
                      </a:solidFill>
                      <a:latin typeface="Arial" panose="020B0604020202020204" pitchFamily="34" charset="0"/>
                      <a:ea typeface="Microsoft YaHei" panose="020B0503020204020204" pitchFamily="34" charset="-122"/>
                    </a:rPr>
                    <a:t>1.3</a:t>
                  </a:r>
                </a:p>
              </p:txBody>
            </p:sp>
            <p:sp>
              <p:nvSpPr>
                <p:cNvPr id="26" name="圆角矩形 25">
                  <a:extLst>
                    <a:ext uri="{FF2B5EF4-FFF2-40B4-BE49-F238E27FC236}">
                      <a16:creationId xmlns:a16="http://schemas.microsoft.com/office/drawing/2014/main" id="{2EF78860-CB52-4612-9CAE-950540B1F886}"/>
                    </a:ext>
                  </a:extLst>
                </p:cNvPr>
                <p:cNvSpPr/>
                <p:nvPr/>
              </p:nvSpPr>
              <p:spPr>
                <a:xfrm rot="5400000">
                  <a:off x="8637992" y="2143951"/>
                  <a:ext cx="1076764" cy="5022252"/>
                </a:xfrm>
                <a:prstGeom prst="roundRect">
                  <a:avLst>
                    <a:gd name="adj" fmla="val 4931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p>
              </p:txBody>
            </p:sp>
            <p:sp>
              <p:nvSpPr>
                <p:cNvPr id="27" name="文本框 26">
                  <a:extLst>
                    <a:ext uri="{FF2B5EF4-FFF2-40B4-BE49-F238E27FC236}">
                      <a16:creationId xmlns:a16="http://schemas.microsoft.com/office/drawing/2014/main" id="{5B698767-35B8-47AA-96EA-2D0749A24B2B}"/>
                    </a:ext>
                  </a:extLst>
                </p:cNvPr>
                <p:cNvSpPr txBox="1"/>
                <p:nvPr/>
              </p:nvSpPr>
              <p:spPr>
                <a:xfrm>
                  <a:off x="7857011" y="4438070"/>
                  <a:ext cx="3478226" cy="464459"/>
                </a:xfrm>
                <a:prstGeom prst="rect">
                  <a:avLst/>
                </a:prstGeom>
                <a:noFill/>
              </p:spPr>
              <p:txBody>
                <a:bodyPr wrap="square" rtlCol="0">
                  <a:spAutoFit/>
                </a:bodyPr>
                <a:lstStyle/>
                <a:p>
                  <a:r>
                    <a:rPr lang="zh-CN" altLang="en-US" sz="2400" b="1" dirty="0">
                      <a:solidFill>
                        <a:schemeClr val="bg1">
                          <a:lumMod val="50000"/>
                        </a:schemeClr>
                      </a:solidFill>
                      <a:latin typeface="Arial" panose="020B0604020202020204" pitchFamily="34" charset="0"/>
                      <a:ea typeface="Microsoft YaHei" panose="020B0503020204020204" pitchFamily="34" charset="-122"/>
                    </a:rPr>
                    <a:t>规划咨询方法论</a:t>
                  </a:r>
                  <a:endParaRPr lang="en-US" altLang="zh-CN" sz="2400" b="1" dirty="0">
                    <a:solidFill>
                      <a:schemeClr val="bg1">
                        <a:lumMod val="50000"/>
                      </a:schemeClr>
                    </a:solidFill>
                    <a:latin typeface="Arial" panose="020B0604020202020204" pitchFamily="34" charset="0"/>
                    <a:ea typeface="Microsoft YaHei" panose="020B0503020204020204" pitchFamily="34" charset="-122"/>
                  </a:endParaRPr>
                </a:p>
              </p:txBody>
            </p:sp>
            <p:sp>
              <p:nvSpPr>
                <p:cNvPr id="29" name="文本框 28">
                  <a:extLst>
                    <a:ext uri="{FF2B5EF4-FFF2-40B4-BE49-F238E27FC236}">
                      <a16:creationId xmlns:a16="http://schemas.microsoft.com/office/drawing/2014/main" id="{5B15A33C-30D1-4DE8-9EC1-3069845C6ABB}"/>
                    </a:ext>
                  </a:extLst>
                </p:cNvPr>
                <p:cNvSpPr txBox="1"/>
                <p:nvPr/>
              </p:nvSpPr>
              <p:spPr>
                <a:xfrm>
                  <a:off x="6959362" y="4285579"/>
                  <a:ext cx="1055767" cy="774097"/>
                </a:xfrm>
                <a:prstGeom prst="rect">
                  <a:avLst/>
                </a:prstGeom>
                <a:noFill/>
              </p:spPr>
              <p:txBody>
                <a:bodyPr wrap="square" rtlCol="0">
                  <a:spAutoFit/>
                </a:bodyPr>
                <a:lstStyle/>
                <a:p>
                  <a:r>
                    <a:rPr lang="en-US" altLang="zh-CN" sz="4400" b="1" dirty="0">
                      <a:solidFill>
                        <a:schemeClr val="bg1">
                          <a:lumMod val="50000"/>
                        </a:schemeClr>
                      </a:solidFill>
                      <a:latin typeface="Arial" panose="020B0604020202020204" pitchFamily="34" charset="0"/>
                      <a:ea typeface="Microsoft YaHei" panose="020B0503020204020204" pitchFamily="34" charset="-122"/>
                    </a:rPr>
                    <a:t>1.4</a:t>
                  </a:r>
                </a:p>
              </p:txBody>
            </p:sp>
            <p:sp>
              <p:nvSpPr>
                <p:cNvPr id="30" name="圆角矩形 29">
                  <a:extLst>
                    <a:ext uri="{FF2B5EF4-FFF2-40B4-BE49-F238E27FC236}">
                      <a16:creationId xmlns:a16="http://schemas.microsoft.com/office/drawing/2014/main" id="{30A8E25E-F4C7-4AED-B8B4-E3AD338849DA}"/>
                    </a:ext>
                  </a:extLst>
                </p:cNvPr>
                <p:cNvSpPr/>
                <p:nvPr/>
              </p:nvSpPr>
              <p:spPr>
                <a:xfrm rot="5400000">
                  <a:off x="8493949" y="3539966"/>
                  <a:ext cx="1107212" cy="4764612"/>
                </a:xfrm>
                <a:prstGeom prst="roundRect">
                  <a:avLst>
                    <a:gd name="adj" fmla="val 4931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p>
              </p:txBody>
            </p:sp>
            <p:sp>
              <p:nvSpPr>
                <p:cNvPr id="31" name="文本框 30">
                  <a:extLst>
                    <a:ext uri="{FF2B5EF4-FFF2-40B4-BE49-F238E27FC236}">
                      <a16:creationId xmlns:a16="http://schemas.microsoft.com/office/drawing/2014/main" id="{166BB252-D918-49E2-986F-2D22B9A5542A}"/>
                    </a:ext>
                  </a:extLst>
                </p:cNvPr>
                <p:cNvSpPr txBox="1"/>
                <p:nvPr/>
              </p:nvSpPr>
              <p:spPr>
                <a:xfrm>
                  <a:off x="7893743" y="5671985"/>
                  <a:ext cx="2584432" cy="464459"/>
                </a:xfrm>
                <a:prstGeom prst="rect">
                  <a:avLst/>
                </a:prstGeom>
                <a:noFill/>
              </p:spPr>
              <p:txBody>
                <a:bodyPr wrap="square" rtlCol="0">
                  <a:spAutoFit/>
                </a:bodyPr>
                <a:lstStyle/>
                <a:p>
                  <a:r>
                    <a:rPr lang="zh-CN" altLang="en-US" sz="2400" b="1" dirty="0">
                      <a:solidFill>
                        <a:srgbClr val="FF0000"/>
                      </a:solidFill>
                      <a:latin typeface="Arial" panose="020B0604020202020204" pitchFamily="34" charset="0"/>
                      <a:ea typeface="Microsoft YaHei" panose="020B0503020204020204" pitchFamily="34" charset="-122"/>
                    </a:rPr>
                    <a:t>案例与实践</a:t>
                  </a:r>
                  <a:endParaRPr lang="en-US" altLang="zh-CN" sz="2400" b="1" dirty="0">
                    <a:solidFill>
                      <a:srgbClr val="FF0000"/>
                    </a:solidFill>
                    <a:latin typeface="Arial" panose="020B0604020202020204" pitchFamily="34" charset="0"/>
                    <a:ea typeface="Microsoft YaHei" panose="020B0503020204020204" pitchFamily="34" charset="-122"/>
                  </a:endParaRPr>
                </a:p>
              </p:txBody>
            </p:sp>
            <p:sp>
              <p:nvSpPr>
                <p:cNvPr id="33" name="文本框 32">
                  <a:extLst>
                    <a:ext uri="{FF2B5EF4-FFF2-40B4-BE49-F238E27FC236}">
                      <a16:creationId xmlns:a16="http://schemas.microsoft.com/office/drawing/2014/main" id="{A2F3149B-F2F0-44E2-90B7-83A632F5F732}"/>
                    </a:ext>
                  </a:extLst>
                </p:cNvPr>
                <p:cNvSpPr txBox="1"/>
                <p:nvPr/>
              </p:nvSpPr>
              <p:spPr>
                <a:xfrm>
                  <a:off x="6959362" y="5537554"/>
                  <a:ext cx="1055767" cy="774097"/>
                </a:xfrm>
                <a:prstGeom prst="rect">
                  <a:avLst/>
                </a:prstGeom>
                <a:noFill/>
              </p:spPr>
              <p:txBody>
                <a:bodyPr wrap="square" rtlCol="0">
                  <a:spAutoFit/>
                </a:bodyPr>
                <a:lstStyle/>
                <a:p>
                  <a:r>
                    <a:rPr lang="en-US" altLang="zh-CN" sz="4400" b="1" dirty="0">
                      <a:solidFill>
                        <a:srgbClr val="FF0000"/>
                      </a:solidFill>
                      <a:latin typeface="Arial" panose="020B0604020202020204" pitchFamily="34" charset="0"/>
                      <a:ea typeface="Microsoft YaHei" panose="020B0503020204020204" pitchFamily="34" charset="-122"/>
                    </a:rPr>
                    <a:t>1.5</a:t>
                  </a:r>
                </a:p>
              </p:txBody>
            </p:sp>
            <p:sp>
              <p:nvSpPr>
                <p:cNvPr id="4" name="圆角矩形 21">
                  <a:extLst>
                    <a:ext uri="{FF2B5EF4-FFF2-40B4-BE49-F238E27FC236}">
                      <a16:creationId xmlns:a16="http://schemas.microsoft.com/office/drawing/2014/main" id="{6957F9C2-CC9F-8D36-0725-2188B3D4C476}"/>
                    </a:ext>
                  </a:extLst>
                </p:cNvPr>
                <p:cNvSpPr/>
                <p:nvPr/>
              </p:nvSpPr>
              <p:spPr>
                <a:xfrm rot="5400000">
                  <a:off x="8617598" y="-387267"/>
                  <a:ext cx="1081083" cy="5058728"/>
                </a:xfrm>
                <a:prstGeom prst="roundRect">
                  <a:avLst>
                    <a:gd name="adj" fmla="val 45463"/>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p>
              </p:txBody>
            </p:sp>
            <p:sp>
              <p:nvSpPr>
                <p:cNvPr id="5" name="文本框 4">
                  <a:extLst>
                    <a:ext uri="{FF2B5EF4-FFF2-40B4-BE49-F238E27FC236}">
                      <a16:creationId xmlns:a16="http://schemas.microsoft.com/office/drawing/2014/main" id="{A27F9CFA-67F6-7F2B-4D36-F466AA0F44FE}"/>
                    </a:ext>
                  </a:extLst>
                </p:cNvPr>
                <p:cNvSpPr txBox="1"/>
                <p:nvPr/>
              </p:nvSpPr>
              <p:spPr>
                <a:xfrm>
                  <a:off x="7820538" y="1948561"/>
                  <a:ext cx="3866964" cy="464459"/>
                </a:xfrm>
                <a:prstGeom prst="rect">
                  <a:avLst/>
                </a:prstGeom>
                <a:noFill/>
              </p:spPr>
              <p:txBody>
                <a:bodyPr wrap="square" rtlCol="0">
                  <a:spAutoFit/>
                </a:bodyPr>
                <a:lstStyle/>
                <a:p>
                  <a:r>
                    <a:rPr lang="zh-CN" altLang="en-US" sz="2400" b="1" dirty="0">
                      <a:solidFill>
                        <a:schemeClr val="bg2">
                          <a:lumMod val="50000"/>
                        </a:schemeClr>
                      </a:solidFill>
                      <a:latin typeface="Arial" panose="020B0604020202020204" pitchFamily="34" charset="0"/>
                      <a:ea typeface="Microsoft YaHei" panose="020B0503020204020204" pitchFamily="34" charset="-122"/>
                    </a:rPr>
                    <a:t>云计算时代的软件工程项目</a:t>
                  </a:r>
                  <a:endParaRPr lang="en-US" altLang="zh-CN" sz="2400" b="1" dirty="0">
                    <a:solidFill>
                      <a:schemeClr val="bg2">
                        <a:lumMod val="50000"/>
                      </a:schemeClr>
                    </a:solidFill>
                    <a:latin typeface="Arial" panose="020B0604020202020204" pitchFamily="34" charset="0"/>
                    <a:ea typeface="Microsoft YaHei" panose="020B0503020204020204" pitchFamily="34" charset="-122"/>
                  </a:endParaRPr>
                </a:p>
              </p:txBody>
            </p:sp>
            <p:sp>
              <p:nvSpPr>
                <p:cNvPr id="6" name="文本框 5">
                  <a:extLst>
                    <a:ext uri="{FF2B5EF4-FFF2-40B4-BE49-F238E27FC236}">
                      <a16:creationId xmlns:a16="http://schemas.microsoft.com/office/drawing/2014/main" id="{B9898DAF-387B-224A-F9F8-EF13B56D8660}"/>
                    </a:ext>
                  </a:extLst>
                </p:cNvPr>
                <p:cNvSpPr txBox="1"/>
                <p:nvPr/>
              </p:nvSpPr>
              <p:spPr>
                <a:xfrm>
                  <a:off x="6922889" y="1770439"/>
                  <a:ext cx="1055767" cy="774097"/>
                </a:xfrm>
                <a:prstGeom prst="rect">
                  <a:avLst/>
                </a:prstGeom>
                <a:noFill/>
              </p:spPr>
              <p:txBody>
                <a:bodyPr wrap="square" rtlCol="0">
                  <a:spAutoFit/>
                </a:bodyPr>
                <a:lstStyle/>
                <a:p>
                  <a:r>
                    <a:rPr lang="en-US" altLang="zh-CN" sz="4400" b="1" dirty="0">
                      <a:solidFill>
                        <a:schemeClr val="bg2">
                          <a:lumMod val="50000"/>
                        </a:schemeClr>
                      </a:solidFill>
                      <a:latin typeface="Arial" panose="020B0604020202020204" pitchFamily="34" charset="0"/>
                      <a:ea typeface="Microsoft YaHei" panose="020B0503020204020204" pitchFamily="34" charset="-122"/>
                    </a:rPr>
                    <a:t>1.2</a:t>
                  </a:r>
                </a:p>
              </p:txBody>
            </p:sp>
          </p:grpSp>
          <p:sp>
            <p:nvSpPr>
              <p:cNvPr id="34" name="椭圆 33">
                <a:extLst>
                  <a:ext uri="{FF2B5EF4-FFF2-40B4-BE49-F238E27FC236}">
                    <a16:creationId xmlns:a16="http://schemas.microsoft.com/office/drawing/2014/main" id="{E2AD1C74-93FA-4CA5-AC0B-43FB8AFD1FEE}"/>
                  </a:ext>
                </a:extLst>
              </p:cNvPr>
              <p:cNvSpPr/>
              <p:nvPr/>
            </p:nvSpPr>
            <p:spPr>
              <a:xfrm>
                <a:off x="4992915" y="2285281"/>
                <a:ext cx="479904" cy="489006"/>
              </a:xfrm>
              <a:prstGeom prst="ellipse">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spTree>
    <p:extLst>
      <p:ext uri="{BB962C8B-B14F-4D97-AF65-F5344CB8AC3E}">
        <p14:creationId xmlns:p14="http://schemas.microsoft.com/office/powerpoint/2010/main" val="36455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idx="4294967295"/>
          </p:nvPr>
        </p:nvSpPr>
        <p:spPr>
          <a:xfrm>
            <a:off x="1919288" y="2565400"/>
            <a:ext cx="8229600" cy="1295400"/>
          </a:xfrm>
          <a:prstGeom prst="rect">
            <a:avLst/>
          </a:prstGeom>
        </p:spPr>
        <p:txBody>
          <a:bodyPr anchorCtr="1">
            <a:normAutofit fontScale="90000"/>
          </a:bodyPr>
          <a:lstStyle/>
          <a:p>
            <a:pPr eaLnBrk="1" hangingPunct="1">
              <a:lnSpc>
                <a:spcPct val="150000"/>
              </a:lnSpc>
              <a:defRPr/>
            </a:pPr>
            <a:r>
              <a:rPr lang="zh-CN" altLang="en-US" sz="4800" dirty="0">
                <a:effectLst>
                  <a:outerShdw blurRad="38100" dist="38100" dir="2700000" algn="tl">
                    <a:srgbClr val="C0C0C0"/>
                  </a:outerShdw>
                </a:effectLst>
              </a:rPr>
              <a:t>华西集团管理信息化建设</a:t>
            </a:r>
            <a:br>
              <a:rPr lang="zh-CN" altLang="en-US" sz="4800" dirty="0">
                <a:effectLst>
                  <a:outerShdw blurRad="38100" dist="38100" dir="2700000" algn="tl">
                    <a:srgbClr val="C0C0C0"/>
                  </a:outerShdw>
                </a:effectLst>
              </a:rPr>
            </a:br>
            <a:r>
              <a:rPr lang="zh-CN" altLang="en-US" dirty="0">
                <a:solidFill>
                  <a:schemeClr val="tx1"/>
                </a:solidFill>
                <a:effectLst>
                  <a:outerShdw blurRad="38100" dist="38100" dir="2700000" algn="tl">
                    <a:srgbClr val="C0C0C0"/>
                  </a:outerShdw>
                </a:effectLst>
              </a:rPr>
              <a:t>案例简介</a:t>
            </a:r>
            <a:r>
              <a:rPr lang="en-US" altLang="zh-CN" dirty="0">
                <a:solidFill>
                  <a:schemeClr val="tx1"/>
                </a:solidFill>
                <a:effectLst>
                  <a:outerShdw blurRad="38100" dist="38100" dir="2700000" algn="tl">
                    <a:srgbClr val="C0C0C0"/>
                  </a:outerShdw>
                </a:effectLst>
              </a:rPr>
              <a:t>——</a:t>
            </a:r>
            <a:r>
              <a:rPr lang="zh-CN" altLang="en-US" sz="2800" dirty="0">
                <a:effectLst>
                  <a:outerShdw blurRad="38100" dist="38100" dir="2700000" algn="tl">
                    <a:srgbClr val="C0C0C0"/>
                  </a:outerShdw>
                </a:effectLst>
              </a:rPr>
              <a:t>四川省国资委第二大企业集团 </a:t>
            </a:r>
          </a:p>
        </p:txBody>
      </p:sp>
      <p:sp>
        <p:nvSpPr>
          <p:cNvPr id="266243" name="Rectangle 3"/>
          <p:cNvSpPr>
            <a:spLocks noChangeArrowheads="1"/>
          </p:cNvSpPr>
          <p:nvPr/>
        </p:nvSpPr>
        <p:spPr bwMode="auto">
          <a:xfrm>
            <a:off x="93134" y="0"/>
            <a:ext cx="9144000" cy="706438"/>
          </a:xfrm>
          <a:prstGeom prst="rect">
            <a:avLst/>
          </a:prstGeom>
          <a:noFill/>
          <a:ln w="9525" algn="ctr">
            <a:noFill/>
            <a:miter lim="800000"/>
            <a:headEnd/>
            <a:tailEnd/>
          </a:ln>
          <a:effectLst/>
        </p:spPr>
        <p:txBody>
          <a:bodyPr anchor="ctr"/>
          <a:lstStyle/>
          <a:p>
            <a:pPr eaLnBrk="0" hangingPunct="0">
              <a:defRPr/>
            </a:pPr>
            <a:r>
              <a:rPr lang="zh-CN" altLang="en-US" sz="3200" b="1" dirty="0">
                <a:solidFill>
                  <a:schemeClr val="bg1"/>
                </a:solidFill>
                <a:latin typeface="+mj-ea"/>
                <a:ea typeface="+mj-ea"/>
              </a:rPr>
              <a:t>案例分享 （一）</a:t>
            </a:r>
          </a:p>
        </p:txBody>
      </p:sp>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ChangeArrowheads="1"/>
          </p:cNvSpPr>
          <p:nvPr/>
        </p:nvSpPr>
        <p:spPr bwMode="auto">
          <a:xfrm>
            <a:off x="40728" y="49213"/>
            <a:ext cx="7788085" cy="488950"/>
          </a:xfrm>
          <a:prstGeom prst="rect">
            <a:avLst/>
          </a:prstGeom>
          <a:noFill/>
          <a:ln w="9525" algn="ctr">
            <a:noFill/>
            <a:miter lim="800000"/>
            <a:headEnd/>
            <a:tailEnd/>
          </a:ln>
          <a:effectLst/>
        </p:spPr>
        <p:txBody>
          <a:bodyPr anchor="ctr"/>
          <a:lstStyle/>
          <a:p>
            <a:pPr eaLnBrk="0" hangingPunct="0">
              <a:defRPr/>
            </a:pPr>
            <a:r>
              <a:rPr lang="zh-CN" altLang="en-US" sz="3200" b="1">
                <a:solidFill>
                  <a:schemeClr val="bg1"/>
                </a:solidFill>
                <a:effectLst>
                  <a:outerShdw blurRad="38100" dist="38100" dir="2700000" algn="tl">
                    <a:srgbClr val="C0C0C0"/>
                  </a:outerShdw>
                </a:effectLst>
                <a:latin typeface="黑体" pitchFamily="2" charset="-122"/>
                <a:ea typeface="黑体" pitchFamily="2" charset="-122"/>
              </a:rPr>
              <a:t>示例：华西集团</a:t>
            </a:r>
            <a:r>
              <a:rPr lang="en-US" altLang="zh-CN" sz="3200" b="1">
                <a:solidFill>
                  <a:schemeClr val="bg1"/>
                </a:solidFill>
                <a:effectLst>
                  <a:outerShdw blurRad="38100" dist="38100" dir="2700000" algn="tl">
                    <a:srgbClr val="C0C0C0"/>
                  </a:outerShdw>
                </a:effectLst>
                <a:latin typeface="黑体" pitchFamily="2" charset="-122"/>
                <a:ea typeface="黑体" pitchFamily="2" charset="-122"/>
              </a:rPr>
              <a:t>——</a:t>
            </a:r>
            <a:r>
              <a:rPr lang="zh-CN" altLang="en-US" sz="3200" b="1">
                <a:solidFill>
                  <a:schemeClr val="bg1"/>
                </a:solidFill>
                <a:effectLst>
                  <a:outerShdw blurRad="38100" dist="38100" dir="2700000" algn="tl">
                    <a:srgbClr val="C0C0C0"/>
                  </a:outerShdw>
                </a:effectLst>
                <a:latin typeface="黑体" pitchFamily="2" charset="-122"/>
                <a:ea typeface="黑体" pitchFamily="2" charset="-122"/>
              </a:rPr>
              <a:t>流程收集与优化整理</a:t>
            </a:r>
          </a:p>
        </p:txBody>
      </p:sp>
      <p:sp>
        <p:nvSpPr>
          <p:cNvPr id="37891" name="Rectangle 3"/>
          <p:cNvSpPr>
            <a:spLocks noChangeArrowheads="1"/>
          </p:cNvSpPr>
          <p:nvPr/>
        </p:nvSpPr>
        <p:spPr bwMode="auto">
          <a:xfrm>
            <a:off x="2061970" y="969963"/>
            <a:ext cx="7978645" cy="1371600"/>
          </a:xfrm>
          <a:prstGeom prst="rect">
            <a:avLst/>
          </a:prstGeom>
          <a:noFill/>
          <a:ln w="9525">
            <a:noFill/>
            <a:miter lim="800000"/>
            <a:headEnd/>
            <a:tailEnd/>
          </a:ln>
        </p:spPr>
        <p:txBody>
          <a:bodyPr>
            <a:spAutoFit/>
          </a:bodyPr>
          <a:lstStyle/>
          <a:p>
            <a:pPr marL="609600" indent="-609600" algn="just" eaLnBrk="0" hangingPunct="0">
              <a:buClr>
                <a:schemeClr val="accent1"/>
              </a:buClr>
              <a:buSzPct val="75000"/>
              <a:buFont typeface="Wingdings" pitchFamily="2" charset="2"/>
              <a:buChar char="n"/>
            </a:pPr>
            <a:r>
              <a:rPr lang="zh-CN" altLang="en-US" sz="2400" b="1">
                <a:ea typeface="黑体" pitchFamily="2" charset="-122"/>
              </a:rPr>
              <a:t>业务流程收集与流程优化</a:t>
            </a:r>
          </a:p>
          <a:p>
            <a:pPr marL="788988" lvl="1" indent="-347663" algn="just" eaLnBrk="0" hangingPunct="0">
              <a:buClr>
                <a:schemeClr val="accent1"/>
              </a:buClr>
              <a:buFont typeface="Wingdings" pitchFamily="2" charset="2"/>
              <a:buChar char="þ"/>
            </a:pPr>
            <a:r>
              <a:rPr lang="zh-CN" altLang="en-US" sz="2000">
                <a:ea typeface="华文中宋" pitchFamily="2" charset="-122"/>
              </a:rPr>
              <a:t>收集整理流程目录</a:t>
            </a:r>
            <a:r>
              <a:rPr lang="en-US" altLang="zh-CN" sz="2000">
                <a:ea typeface="华文中宋" pitchFamily="2" charset="-122"/>
              </a:rPr>
              <a:t>69</a:t>
            </a:r>
            <a:r>
              <a:rPr lang="zh-CN" altLang="en-US" sz="2000">
                <a:ea typeface="华文中宋" pitchFamily="2" charset="-122"/>
              </a:rPr>
              <a:t>个部门，梳理出</a:t>
            </a:r>
            <a:r>
              <a:rPr lang="en-US" altLang="zh-CN" sz="2000">
                <a:ea typeface="华文中宋" pitchFamily="2" charset="-122"/>
              </a:rPr>
              <a:t>1412</a:t>
            </a:r>
            <a:r>
              <a:rPr lang="zh-CN" altLang="en-US" sz="2000">
                <a:ea typeface="华文中宋" pitchFamily="2" charset="-122"/>
              </a:rPr>
              <a:t>个流程，对其中的</a:t>
            </a:r>
            <a:r>
              <a:rPr lang="en-US" altLang="zh-CN" sz="2000">
                <a:ea typeface="华文中宋" pitchFamily="2" charset="-122"/>
              </a:rPr>
              <a:t>469</a:t>
            </a:r>
            <a:r>
              <a:rPr lang="zh-CN" altLang="en-US" sz="2000">
                <a:ea typeface="华文中宋" pitchFamily="2" charset="-122"/>
              </a:rPr>
              <a:t>个流程进行了详细绘制和描述说明，资料总数达</a:t>
            </a:r>
            <a:r>
              <a:rPr lang="en-US" altLang="zh-CN" sz="2000">
                <a:ea typeface="华文中宋" pitchFamily="2" charset="-122"/>
              </a:rPr>
              <a:t>1132</a:t>
            </a:r>
            <a:r>
              <a:rPr lang="zh-CN" altLang="en-US" sz="2000">
                <a:ea typeface="华文中宋" pitchFamily="2" charset="-122"/>
              </a:rPr>
              <a:t>页</a:t>
            </a:r>
          </a:p>
          <a:p>
            <a:pPr marL="788988" lvl="1" indent="-347663" algn="just" eaLnBrk="0" hangingPunct="0">
              <a:buClr>
                <a:schemeClr val="accent1"/>
              </a:buClr>
              <a:buFont typeface="Wingdings" pitchFamily="2" charset="2"/>
              <a:buChar char="þ"/>
            </a:pPr>
            <a:r>
              <a:rPr lang="zh-CN" altLang="en-US" sz="2000">
                <a:ea typeface="华文中宋" pitchFamily="2" charset="-122"/>
              </a:rPr>
              <a:t>收集阅读资料超过</a:t>
            </a:r>
            <a:r>
              <a:rPr lang="en-US" altLang="zh-CN" sz="2000">
                <a:ea typeface="华文中宋" pitchFamily="2" charset="-122"/>
              </a:rPr>
              <a:t>200</a:t>
            </a:r>
            <a:r>
              <a:rPr lang="zh-CN" altLang="en-US" sz="2000">
                <a:ea typeface="华文中宋" pitchFamily="2" charset="-122"/>
              </a:rPr>
              <a:t>份    </a:t>
            </a:r>
          </a:p>
        </p:txBody>
      </p:sp>
      <p:pic>
        <p:nvPicPr>
          <p:cNvPr id="560132" name="Picture 4"/>
          <p:cNvPicPr>
            <a:picLocks noChangeAspect="1" noChangeArrowheads="1"/>
          </p:cNvPicPr>
          <p:nvPr/>
        </p:nvPicPr>
        <p:blipFill>
          <a:blip r:embed="rId3" cstate="print"/>
          <a:srcRect/>
          <a:stretch>
            <a:fillRect/>
          </a:stretch>
        </p:blipFill>
        <p:spPr bwMode="auto">
          <a:xfrm>
            <a:off x="1774663" y="2381250"/>
            <a:ext cx="5322517" cy="2560638"/>
          </a:xfrm>
          <a:prstGeom prst="rect">
            <a:avLst/>
          </a:prstGeom>
          <a:noFill/>
          <a:effectLst>
            <a:outerShdw dist="35921" dir="2700000" algn="ctr" rotWithShape="0">
              <a:srgbClr val="808080"/>
            </a:outerShdw>
          </a:effectLst>
        </p:spPr>
      </p:pic>
      <p:pic>
        <p:nvPicPr>
          <p:cNvPr id="560133" name="Picture 5"/>
          <p:cNvPicPr>
            <a:picLocks noChangeAspect="1" noChangeArrowheads="1"/>
          </p:cNvPicPr>
          <p:nvPr/>
        </p:nvPicPr>
        <p:blipFill>
          <a:blip r:embed="rId4" cstate="print"/>
          <a:srcRect/>
          <a:stretch>
            <a:fillRect/>
          </a:stretch>
        </p:blipFill>
        <p:spPr bwMode="auto">
          <a:xfrm>
            <a:off x="2350742" y="3213102"/>
            <a:ext cx="5617154" cy="2219325"/>
          </a:xfrm>
          <a:prstGeom prst="rect">
            <a:avLst/>
          </a:prstGeom>
          <a:noFill/>
          <a:effectLst>
            <a:outerShdw dist="35921" dir="2700000" algn="ctr" rotWithShape="0">
              <a:srgbClr val="808080"/>
            </a:outerShdw>
          </a:effectLst>
        </p:spPr>
      </p:pic>
      <p:pic>
        <p:nvPicPr>
          <p:cNvPr id="560134" name="Picture 6"/>
          <p:cNvPicPr>
            <a:picLocks noChangeAspect="1" noChangeArrowheads="1"/>
          </p:cNvPicPr>
          <p:nvPr/>
        </p:nvPicPr>
        <p:blipFill>
          <a:blip r:embed="rId5" cstate="print"/>
          <a:srcRect l="21941" t="32292" r="21208" b="12587"/>
          <a:stretch>
            <a:fillRect/>
          </a:stretch>
        </p:blipFill>
        <p:spPr bwMode="auto">
          <a:xfrm>
            <a:off x="4150812" y="2133600"/>
            <a:ext cx="5545328" cy="4032250"/>
          </a:xfrm>
          <a:prstGeom prst="rect">
            <a:avLst/>
          </a:prstGeom>
          <a:noFill/>
          <a:ln w="9525">
            <a:solidFill>
              <a:schemeClr val="tx1"/>
            </a:solidFill>
            <a:miter lim="800000"/>
            <a:headEnd/>
            <a:tailEnd/>
          </a:ln>
          <a:effectLst>
            <a:outerShdw dist="35921" dir="2700000" algn="ctr" rotWithShape="0">
              <a:schemeClr val="bg2"/>
            </a:outerShdw>
          </a:effectLst>
        </p:spPr>
      </p:pic>
      <p:pic>
        <p:nvPicPr>
          <p:cNvPr id="560135" name="Picture 7"/>
          <p:cNvPicPr>
            <a:picLocks noChangeAspect="1" noChangeArrowheads="1"/>
          </p:cNvPicPr>
          <p:nvPr/>
        </p:nvPicPr>
        <p:blipFill>
          <a:blip r:embed="rId6" cstate="print"/>
          <a:srcRect l="18994" t="22440" r="18262" b="9636"/>
          <a:stretch>
            <a:fillRect/>
          </a:stretch>
        </p:blipFill>
        <p:spPr bwMode="auto">
          <a:xfrm>
            <a:off x="5232613" y="2349502"/>
            <a:ext cx="5183261" cy="4208463"/>
          </a:xfrm>
          <a:prstGeom prst="rect">
            <a:avLst/>
          </a:prstGeom>
          <a:noFill/>
          <a:ln w="9525">
            <a:solidFill>
              <a:schemeClr val="tx1"/>
            </a:solidFill>
            <a:miter lim="800000"/>
            <a:headEnd/>
            <a:tailEnd/>
          </a:ln>
          <a:effectLst>
            <a:outerShdw dist="35921" dir="2700000" algn="ctr" rotWithShape="0">
              <a:schemeClr val="bg2"/>
            </a:outerShd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0132"/>
                                        </p:tgtEl>
                                        <p:attrNameLst>
                                          <p:attrName>style.visibility</p:attrName>
                                        </p:attrNameLst>
                                      </p:cBhvr>
                                      <p:to>
                                        <p:strVal val="visible"/>
                                      </p:to>
                                    </p:set>
                                    <p:anim calcmode="lin" valueType="num">
                                      <p:cBhvr additive="base">
                                        <p:cTn id="7" dur="500" fill="hold"/>
                                        <p:tgtEl>
                                          <p:spTgt spid="560132"/>
                                        </p:tgtEl>
                                        <p:attrNameLst>
                                          <p:attrName>ppt_x</p:attrName>
                                        </p:attrNameLst>
                                      </p:cBhvr>
                                      <p:tavLst>
                                        <p:tav tm="0">
                                          <p:val>
                                            <p:strVal val="#ppt_x"/>
                                          </p:val>
                                        </p:tav>
                                        <p:tav tm="100000">
                                          <p:val>
                                            <p:strVal val="#ppt_x"/>
                                          </p:val>
                                        </p:tav>
                                      </p:tavLst>
                                    </p:anim>
                                    <p:anim calcmode="lin" valueType="num">
                                      <p:cBhvr additive="base">
                                        <p:cTn id="8" dur="500" fill="hold"/>
                                        <p:tgtEl>
                                          <p:spTgt spid="5601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60133"/>
                                        </p:tgtEl>
                                        <p:attrNameLst>
                                          <p:attrName>style.visibility</p:attrName>
                                        </p:attrNameLst>
                                      </p:cBhvr>
                                      <p:to>
                                        <p:strVal val="visible"/>
                                      </p:to>
                                    </p:set>
                                    <p:anim calcmode="lin" valueType="num">
                                      <p:cBhvr additive="base">
                                        <p:cTn id="13" dur="500" fill="hold"/>
                                        <p:tgtEl>
                                          <p:spTgt spid="560133"/>
                                        </p:tgtEl>
                                        <p:attrNameLst>
                                          <p:attrName>ppt_x</p:attrName>
                                        </p:attrNameLst>
                                      </p:cBhvr>
                                      <p:tavLst>
                                        <p:tav tm="0">
                                          <p:val>
                                            <p:strVal val="#ppt_x"/>
                                          </p:val>
                                        </p:tav>
                                        <p:tav tm="100000">
                                          <p:val>
                                            <p:strVal val="#ppt_x"/>
                                          </p:val>
                                        </p:tav>
                                      </p:tavLst>
                                    </p:anim>
                                    <p:anim calcmode="lin" valueType="num">
                                      <p:cBhvr additive="base">
                                        <p:cTn id="14" dur="500" fill="hold"/>
                                        <p:tgtEl>
                                          <p:spTgt spid="5601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60134"/>
                                        </p:tgtEl>
                                        <p:attrNameLst>
                                          <p:attrName>style.visibility</p:attrName>
                                        </p:attrNameLst>
                                      </p:cBhvr>
                                      <p:to>
                                        <p:strVal val="visible"/>
                                      </p:to>
                                    </p:set>
                                    <p:anim calcmode="lin" valueType="num">
                                      <p:cBhvr additive="base">
                                        <p:cTn id="19" dur="500" fill="hold"/>
                                        <p:tgtEl>
                                          <p:spTgt spid="560134"/>
                                        </p:tgtEl>
                                        <p:attrNameLst>
                                          <p:attrName>ppt_x</p:attrName>
                                        </p:attrNameLst>
                                      </p:cBhvr>
                                      <p:tavLst>
                                        <p:tav tm="0">
                                          <p:val>
                                            <p:strVal val="#ppt_x"/>
                                          </p:val>
                                        </p:tav>
                                        <p:tav tm="100000">
                                          <p:val>
                                            <p:strVal val="#ppt_x"/>
                                          </p:val>
                                        </p:tav>
                                      </p:tavLst>
                                    </p:anim>
                                    <p:anim calcmode="lin" valueType="num">
                                      <p:cBhvr additive="base">
                                        <p:cTn id="20" dur="500" fill="hold"/>
                                        <p:tgtEl>
                                          <p:spTgt spid="56013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60135"/>
                                        </p:tgtEl>
                                        <p:attrNameLst>
                                          <p:attrName>style.visibility</p:attrName>
                                        </p:attrNameLst>
                                      </p:cBhvr>
                                      <p:to>
                                        <p:strVal val="visible"/>
                                      </p:to>
                                    </p:set>
                                    <p:anim calcmode="lin" valueType="num">
                                      <p:cBhvr additive="base">
                                        <p:cTn id="25" dur="500" fill="hold"/>
                                        <p:tgtEl>
                                          <p:spTgt spid="560135"/>
                                        </p:tgtEl>
                                        <p:attrNameLst>
                                          <p:attrName>ppt_x</p:attrName>
                                        </p:attrNameLst>
                                      </p:cBhvr>
                                      <p:tavLst>
                                        <p:tav tm="0">
                                          <p:val>
                                            <p:strVal val="#ppt_x"/>
                                          </p:val>
                                        </p:tav>
                                        <p:tav tm="100000">
                                          <p:val>
                                            <p:strVal val="#ppt_x"/>
                                          </p:val>
                                        </p:tav>
                                      </p:tavLst>
                                    </p:anim>
                                    <p:anim calcmode="lin" valueType="num">
                                      <p:cBhvr additive="base">
                                        <p:cTn id="26" dur="500" fill="hold"/>
                                        <p:tgtEl>
                                          <p:spTgt spid="5601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ChangeArrowheads="1"/>
          </p:cNvSpPr>
          <p:nvPr/>
        </p:nvSpPr>
        <p:spPr bwMode="auto">
          <a:xfrm>
            <a:off x="0" y="57147"/>
            <a:ext cx="10769600" cy="576263"/>
          </a:xfrm>
          <a:prstGeom prst="rect">
            <a:avLst/>
          </a:prstGeom>
          <a:noFill/>
          <a:ln w="9525" algn="ctr">
            <a:noFill/>
            <a:miter lim="800000"/>
            <a:headEnd/>
            <a:tailEnd/>
          </a:ln>
          <a:effectLst>
            <a:outerShdw dist="45791" dir="2021404" algn="ctr" rotWithShape="0">
              <a:schemeClr val="tx1"/>
            </a:outerShdw>
          </a:effectLst>
        </p:spPr>
        <p:txBody>
          <a:bodyPr anchor="ctr"/>
          <a:lstStyle/>
          <a:p>
            <a:pPr marL="266700" indent="-266700">
              <a:lnSpc>
                <a:spcPct val="80000"/>
              </a:lnSpc>
              <a:buClr>
                <a:schemeClr val="tx1"/>
              </a:buClr>
              <a:defRPr/>
            </a:pPr>
            <a:r>
              <a:rPr lang="zh-CN" altLang="en-US" sz="2800" b="1" dirty="0">
                <a:solidFill>
                  <a:schemeClr val="bg1"/>
                </a:solidFill>
                <a:latin typeface="黑体" panose="02010609060101010101" pitchFamily="49" charset="-122"/>
                <a:ea typeface="黑体" panose="02010609060101010101" pitchFamily="49" charset="-122"/>
                <a:cs typeface="Angsana New" pitchFamily="18" charset="-34"/>
              </a:rPr>
              <a:t>根据华西集团现状流程及部门职责而分析的系统功能需求（节选）</a:t>
            </a:r>
          </a:p>
        </p:txBody>
      </p:sp>
      <p:graphicFrame>
        <p:nvGraphicFramePr>
          <p:cNvPr id="417795" name="Group 3"/>
          <p:cNvGraphicFramePr>
            <a:graphicFrameLocks noGrp="1"/>
          </p:cNvGraphicFramePr>
          <p:nvPr/>
        </p:nvGraphicFramePr>
        <p:xfrm>
          <a:off x="1831975" y="765176"/>
          <a:ext cx="8496300" cy="5426077"/>
        </p:xfrm>
        <a:graphic>
          <a:graphicData uri="http://schemas.openxmlformats.org/drawingml/2006/table">
            <a:tbl>
              <a:tblPr/>
              <a:tblGrid>
                <a:gridCol w="1440474">
                  <a:extLst>
                    <a:ext uri="{9D8B030D-6E8A-4147-A177-3AD203B41FA5}">
                      <a16:colId xmlns:a16="http://schemas.microsoft.com/office/drawing/2014/main" val="20000"/>
                    </a:ext>
                  </a:extLst>
                </a:gridCol>
                <a:gridCol w="1367203">
                  <a:extLst>
                    <a:ext uri="{9D8B030D-6E8A-4147-A177-3AD203B41FA5}">
                      <a16:colId xmlns:a16="http://schemas.microsoft.com/office/drawing/2014/main" val="20001"/>
                    </a:ext>
                  </a:extLst>
                </a:gridCol>
                <a:gridCol w="3456843">
                  <a:extLst>
                    <a:ext uri="{9D8B030D-6E8A-4147-A177-3AD203B41FA5}">
                      <a16:colId xmlns:a16="http://schemas.microsoft.com/office/drawing/2014/main" val="20002"/>
                    </a:ext>
                  </a:extLst>
                </a:gridCol>
                <a:gridCol w="1368669">
                  <a:extLst>
                    <a:ext uri="{9D8B030D-6E8A-4147-A177-3AD203B41FA5}">
                      <a16:colId xmlns:a16="http://schemas.microsoft.com/office/drawing/2014/main" val="20003"/>
                    </a:ext>
                  </a:extLst>
                </a:gridCol>
                <a:gridCol w="863111">
                  <a:extLst>
                    <a:ext uri="{9D8B030D-6E8A-4147-A177-3AD203B41FA5}">
                      <a16:colId xmlns:a16="http://schemas.microsoft.com/office/drawing/2014/main" val="20004"/>
                    </a:ext>
                  </a:extLst>
                </a:gridCol>
              </a:tblGrid>
              <a:tr h="371475">
                <a:tc>
                  <a:txBody>
                    <a:bodyPr/>
                    <a:lstStyle/>
                    <a:p>
                      <a:pPr marL="0" marR="0" lvl="0" indent="0" algn="ctr"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流程编号</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流程名称</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具体需求</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对应系统</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功能需求</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1963">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en-US" altLang="zh-CN"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JTGS-14-005-03</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合同评审</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对建筑施工类合同进行网上会审、评审、归档，同时进行相应的合同执行控制。</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经营管理子系统</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合约管理</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550">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en-US" altLang="zh-CN"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JTGS-17-01-06</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安全技术管理流程</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记录工程各个环节的安全信息，对安全进行综合评价</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项目管理子系统</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安全管理</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1963">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en-US" altLang="zh-CN"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JTGS-17-02-03</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质量报表管理流程</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对质量报表收集、汇总</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项目管理子系统</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质量管理</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76275">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en-US" altLang="zh-CN"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JT12-12-01</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营销计划管理流程</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收集、汇总工程信息，跟踪信息，了解招标条件及关注招标公告的公布，为决策者提供详细信息，形成分析报告</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经营管理子系统</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客户关系管理</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3550">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en-US" altLang="zh-CN"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hxhnt-01-01-01</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市场与客户流程</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收集、汇总客户信息，进行客户库维护</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经营管理子系统</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客户关系管理</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9238">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en-US" altLang="zh-CN"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JTGS-14-05-02</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标前管理</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对投标前各类投标材料进行会审</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经营管理子系统</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投标管理</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61963">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en-US" altLang="zh-CN"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JT12-12-02</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投标计划管理流程</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汇总招标文件的内容、制作标书、标书会审、，以及对保证金（保函）进行管理</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经营管理子系统</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投标管理</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676275">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en-US" altLang="zh-CN"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JTGS-16-01-02-02</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开、竣工报告及验收报告审批流程</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对开工、竣工报告进行审批及归档</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项目管理子系统</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文档管理</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63550">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en-US" altLang="zh-CN"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JT12-13-02-03</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工程规程规范贯彻流程</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规程规范的更新、贯彻执行</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项目管理子系统</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技术管理</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676275">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en-US" altLang="zh-CN"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JT12-19-01-02</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项目成本预测流程</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编制项目成本预测书，对项目人、材、机消耗两预测，对物资价格预测、对完成产值预测、对管理人员工资预测</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项目管理子系统</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20000"/>
                        </a:spcAft>
                        <a:buClrTx/>
                        <a:buSzTx/>
                        <a:buFont typeface="Wingdings" pitchFamily="2" charset="2"/>
                        <a:buNone/>
                        <a:tabLst/>
                      </a:pPr>
                      <a:r>
                        <a:rPr kumimoji="0" lang="zh-CN" altLang="en-US" sz="12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成本管理</a:t>
                      </a:r>
                    </a:p>
                  </a:txBody>
                  <a:tcPr marL="33231" marR="33231"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417869" name="Rectangle 77"/>
          <p:cNvSpPr>
            <a:spLocks noChangeArrowheads="1"/>
          </p:cNvSpPr>
          <p:nvPr/>
        </p:nvSpPr>
        <p:spPr bwMode="auto">
          <a:xfrm rot="-2139352">
            <a:off x="8183563" y="4654550"/>
            <a:ext cx="1295400" cy="717550"/>
          </a:xfrm>
          <a:prstGeom prst="rect">
            <a:avLst/>
          </a:prstGeom>
          <a:noFill/>
          <a:ln w="38100">
            <a:solidFill>
              <a:srgbClr val="FF3300"/>
            </a:solidFill>
            <a:miter lim="800000"/>
            <a:headEnd/>
            <a:tailEnd/>
          </a:ln>
          <a:effectLst/>
        </p:spPr>
        <p:txBody>
          <a:bodyPr wrap="none" lIns="90000" tIns="46800" rIns="90000" bIns="46800" anchor="ctr"/>
          <a:lstStyle/>
          <a:p>
            <a:pPr algn="ctr">
              <a:defRPr/>
            </a:pPr>
            <a:r>
              <a:rPr lang="zh-CN" altLang="en-US" sz="2800" b="1">
                <a:solidFill>
                  <a:srgbClr val="FF3300"/>
                </a:solidFill>
                <a:effectLst>
                  <a:outerShdw blurRad="38100" dist="38100" dir="2700000" algn="tl">
                    <a:srgbClr val="C0C0C0"/>
                  </a:outerShdw>
                </a:effectLst>
                <a:ea typeface="黑体" pitchFamily="2" charset="-122"/>
              </a:rPr>
              <a:t>示例</a:t>
            </a:r>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1666875" y="781050"/>
          <a:ext cx="8370888" cy="5791200"/>
        </p:xfrm>
        <a:graphic>
          <a:graphicData uri="http://schemas.openxmlformats.org/presentationml/2006/ole">
            <mc:AlternateContent xmlns:mc="http://schemas.openxmlformats.org/markup-compatibility/2006">
              <mc:Choice xmlns:v="urn:schemas-microsoft-com:vml" Requires="v">
                <p:oleObj name="Visio" r:id="rId2" imgW="10455859" imgH="7234841" progId="">
                  <p:embed/>
                </p:oleObj>
              </mc:Choice>
              <mc:Fallback>
                <p:oleObj name="Visio" r:id="rId2" imgW="10455859" imgH="7234841" progId="">
                  <p:embed/>
                  <p:pic>
                    <p:nvPicPr>
                      <p:cNvPr id="307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75" y="781050"/>
                        <a:ext cx="8370888"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5" name="AutoShape 3"/>
          <p:cNvSpPr>
            <a:spLocks noChangeArrowheads="1"/>
          </p:cNvSpPr>
          <p:nvPr/>
        </p:nvSpPr>
        <p:spPr bwMode="auto">
          <a:xfrm>
            <a:off x="4622801" y="1201739"/>
            <a:ext cx="1978025" cy="674687"/>
          </a:xfrm>
          <a:prstGeom prst="wedgeRectCallout">
            <a:avLst>
              <a:gd name="adj1" fmla="val -54977"/>
              <a:gd name="adj2" fmla="val 79412"/>
            </a:avLst>
          </a:prstGeom>
          <a:solidFill>
            <a:schemeClr val="accent1"/>
          </a:solidFill>
          <a:ln w="6350" algn="ctr">
            <a:solidFill>
              <a:schemeClr val="tx1"/>
            </a:solidFill>
            <a:miter lim="800000"/>
            <a:headEnd/>
            <a:tailEnd/>
          </a:ln>
        </p:spPr>
        <p:txBody>
          <a:bodyPr anchor="ctr"/>
          <a:lstStyle/>
          <a:p>
            <a:pPr marL="381000" indent="-381000">
              <a:lnSpc>
                <a:spcPct val="110000"/>
              </a:lnSpc>
              <a:spcBef>
                <a:spcPct val="50000"/>
              </a:spcBef>
            </a:pPr>
            <a:r>
              <a:rPr lang="en-US" altLang="zh-CN" sz="1200"/>
              <a:t>       “</a:t>
            </a:r>
            <a:r>
              <a:rPr lang="zh-CN" altLang="en-US" sz="1200"/>
              <a:t>分包</a:t>
            </a:r>
            <a:r>
              <a:rPr lang="en-US" altLang="zh-CN" sz="1200"/>
              <a:t>(</a:t>
            </a:r>
            <a:r>
              <a:rPr lang="zh-CN" altLang="en-US" sz="1200"/>
              <a:t>委外</a:t>
            </a:r>
            <a:r>
              <a:rPr lang="en-US" altLang="zh-CN" sz="1200"/>
              <a:t>)</a:t>
            </a:r>
            <a:r>
              <a:rPr lang="zh-CN" altLang="en-US" sz="1200"/>
              <a:t>商管理”管理所有分包商信息</a:t>
            </a:r>
            <a:r>
              <a:rPr lang="en-US" altLang="zh-CN" sz="1200"/>
              <a:t>,</a:t>
            </a:r>
            <a:r>
              <a:rPr lang="zh-CN" altLang="en-US" sz="1200"/>
              <a:t>并自动分类评估</a:t>
            </a:r>
          </a:p>
        </p:txBody>
      </p:sp>
      <p:sp>
        <p:nvSpPr>
          <p:cNvPr id="3076" name="AutoShape 4"/>
          <p:cNvSpPr>
            <a:spLocks noChangeArrowheads="1"/>
          </p:cNvSpPr>
          <p:nvPr/>
        </p:nvSpPr>
        <p:spPr bwMode="auto">
          <a:xfrm>
            <a:off x="4953000" y="2541588"/>
            <a:ext cx="2655888" cy="990600"/>
          </a:xfrm>
          <a:prstGeom prst="wedgeRectCallout">
            <a:avLst>
              <a:gd name="adj1" fmla="val -65181"/>
              <a:gd name="adj2" fmla="val 53847"/>
            </a:avLst>
          </a:prstGeom>
          <a:solidFill>
            <a:schemeClr val="accent1"/>
          </a:solidFill>
          <a:ln w="6350" algn="ctr">
            <a:solidFill>
              <a:schemeClr val="tx1"/>
            </a:solidFill>
            <a:miter lim="800000"/>
            <a:headEnd/>
            <a:tailEnd/>
          </a:ln>
        </p:spPr>
        <p:txBody>
          <a:bodyPr anchor="ctr"/>
          <a:lstStyle/>
          <a:p>
            <a:pPr marL="381000" indent="-381000">
              <a:lnSpc>
                <a:spcPct val="110000"/>
              </a:lnSpc>
              <a:spcBef>
                <a:spcPct val="50000"/>
              </a:spcBef>
            </a:pPr>
            <a:r>
              <a:rPr lang="en-US" altLang="zh-CN" sz="1200"/>
              <a:t>       “</a:t>
            </a:r>
            <a:r>
              <a:rPr lang="zh-CN" altLang="en-US" sz="1200"/>
              <a:t>合同管理”跟踪合同的全过程</a:t>
            </a:r>
            <a:r>
              <a:rPr lang="en-US" altLang="zh-CN" sz="1200"/>
              <a:t>,</a:t>
            </a:r>
            <a:r>
              <a:rPr lang="zh-CN" altLang="en-US" sz="1200"/>
              <a:t>从合同的签定一直到合同履行完毕</a:t>
            </a:r>
            <a:r>
              <a:rPr lang="en-US" altLang="zh-CN" sz="1200"/>
              <a:t>,</a:t>
            </a:r>
            <a:r>
              <a:rPr lang="zh-CN" altLang="en-US" sz="1200"/>
              <a:t>积累价格、分包商信誉等数据</a:t>
            </a:r>
            <a:r>
              <a:rPr lang="en-US" altLang="zh-CN" sz="1200"/>
              <a:t>,</a:t>
            </a:r>
            <a:r>
              <a:rPr lang="zh-CN" altLang="en-US" sz="1200"/>
              <a:t>辅助决策</a:t>
            </a:r>
          </a:p>
        </p:txBody>
      </p:sp>
      <p:sp>
        <p:nvSpPr>
          <p:cNvPr id="3077" name="AutoShape 5"/>
          <p:cNvSpPr>
            <a:spLocks noChangeArrowheads="1"/>
          </p:cNvSpPr>
          <p:nvPr/>
        </p:nvSpPr>
        <p:spPr bwMode="auto">
          <a:xfrm>
            <a:off x="10326689" y="3451225"/>
            <a:ext cx="134937" cy="88900"/>
          </a:xfrm>
          <a:prstGeom prst="wedgeRectCallout">
            <a:avLst>
              <a:gd name="adj1" fmla="val -31176"/>
              <a:gd name="adj2" fmla="val 192856"/>
            </a:avLst>
          </a:prstGeom>
          <a:solidFill>
            <a:schemeClr val="accent1"/>
          </a:solidFill>
          <a:ln w="6350" algn="ctr">
            <a:solidFill>
              <a:schemeClr val="tx1"/>
            </a:solidFill>
            <a:miter lim="800000"/>
            <a:headEnd/>
            <a:tailEnd/>
          </a:ln>
        </p:spPr>
        <p:txBody>
          <a:bodyPr anchor="ctr"/>
          <a:lstStyle/>
          <a:p>
            <a:pPr marL="381000" indent="-381000" algn="ctr">
              <a:lnSpc>
                <a:spcPct val="110000"/>
              </a:lnSpc>
              <a:spcBef>
                <a:spcPct val="50000"/>
              </a:spcBef>
            </a:pPr>
            <a:endParaRPr lang="zh-CN" altLang="zh-CN" sz="1200"/>
          </a:p>
        </p:txBody>
      </p:sp>
      <p:sp>
        <p:nvSpPr>
          <p:cNvPr id="3078" name="Text Box 6"/>
          <p:cNvSpPr txBox="1">
            <a:spLocks noChangeArrowheads="1"/>
          </p:cNvSpPr>
          <p:nvPr/>
        </p:nvSpPr>
        <p:spPr bwMode="auto">
          <a:xfrm>
            <a:off x="10208765" y="3630613"/>
            <a:ext cx="387798" cy="1530350"/>
          </a:xfrm>
          <a:prstGeom prst="rect">
            <a:avLst/>
          </a:prstGeom>
          <a:noFill/>
          <a:ln w="6350" algn="ctr">
            <a:noFill/>
            <a:miter lim="800000"/>
            <a:headEnd/>
            <a:tailEnd/>
          </a:ln>
        </p:spPr>
        <p:txBody>
          <a:bodyPr vert="eaVert">
            <a:spAutoFit/>
          </a:bodyPr>
          <a:lstStyle/>
          <a:p>
            <a:pPr marL="381000" indent="-381000">
              <a:lnSpc>
                <a:spcPct val="110000"/>
              </a:lnSpc>
              <a:spcBef>
                <a:spcPct val="50000"/>
              </a:spcBef>
            </a:pPr>
            <a:r>
              <a:rPr lang="zh-CN" altLang="en-US" sz="1200"/>
              <a:t>关键信息化操作点</a:t>
            </a:r>
          </a:p>
        </p:txBody>
      </p:sp>
      <p:sp>
        <p:nvSpPr>
          <p:cNvPr id="3079" name="Rectangle 7"/>
          <p:cNvSpPr>
            <a:spLocks noChangeArrowheads="1"/>
          </p:cNvSpPr>
          <p:nvPr/>
        </p:nvSpPr>
        <p:spPr bwMode="auto">
          <a:xfrm>
            <a:off x="10326689" y="5116514"/>
            <a:ext cx="134937" cy="134937"/>
          </a:xfrm>
          <a:prstGeom prst="rect">
            <a:avLst/>
          </a:prstGeom>
          <a:solidFill>
            <a:srgbClr val="FFFF00"/>
          </a:solidFill>
          <a:ln w="6350" algn="ctr">
            <a:solidFill>
              <a:schemeClr val="tx1"/>
            </a:solidFill>
            <a:miter lim="800000"/>
            <a:headEnd/>
            <a:tailEnd/>
          </a:ln>
        </p:spPr>
        <p:txBody>
          <a:bodyPr wrap="none" anchor="ctr"/>
          <a:lstStyle/>
          <a:p>
            <a:endParaRPr lang="zh-CN" altLang="en-US"/>
          </a:p>
        </p:txBody>
      </p:sp>
      <p:sp>
        <p:nvSpPr>
          <p:cNvPr id="3080" name="Text Box 8"/>
          <p:cNvSpPr txBox="1">
            <a:spLocks noChangeArrowheads="1"/>
          </p:cNvSpPr>
          <p:nvPr/>
        </p:nvSpPr>
        <p:spPr bwMode="auto">
          <a:xfrm>
            <a:off x="10234165" y="5295901"/>
            <a:ext cx="387798" cy="765175"/>
          </a:xfrm>
          <a:prstGeom prst="rect">
            <a:avLst/>
          </a:prstGeom>
          <a:noFill/>
          <a:ln w="6350" algn="ctr">
            <a:noFill/>
            <a:miter lim="800000"/>
            <a:headEnd/>
            <a:tailEnd/>
          </a:ln>
        </p:spPr>
        <p:txBody>
          <a:bodyPr vert="eaVert">
            <a:spAutoFit/>
          </a:bodyPr>
          <a:lstStyle/>
          <a:p>
            <a:pPr marL="381000" indent="-381000">
              <a:lnSpc>
                <a:spcPct val="110000"/>
              </a:lnSpc>
              <a:spcBef>
                <a:spcPct val="50000"/>
              </a:spcBef>
            </a:pPr>
            <a:r>
              <a:rPr lang="zh-CN" altLang="en-US" sz="1200"/>
              <a:t>优化点</a:t>
            </a:r>
          </a:p>
        </p:txBody>
      </p:sp>
      <p:sp>
        <p:nvSpPr>
          <p:cNvPr id="966665" name="Rectangle 9"/>
          <p:cNvSpPr>
            <a:spLocks noChangeArrowheads="1"/>
          </p:cNvSpPr>
          <p:nvPr/>
        </p:nvSpPr>
        <p:spPr bwMode="auto">
          <a:xfrm rot="19460648">
            <a:off x="8183563" y="4684713"/>
            <a:ext cx="1295400" cy="717550"/>
          </a:xfrm>
          <a:prstGeom prst="rect">
            <a:avLst/>
          </a:prstGeom>
          <a:noFill/>
          <a:ln w="38100">
            <a:solidFill>
              <a:srgbClr val="FF3300"/>
            </a:solidFill>
            <a:miter lim="800000"/>
            <a:headEnd/>
            <a:tailEnd/>
          </a:ln>
          <a:effectLst/>
        </p:spPr>
        <p:txBody>
          <a:bodyPr wrap="none" lIns="90000" tIns="46800" rIns="90000" bIns="46800" anchor="ctr"/>
          <a:lstStyle/>
          <a:p>
            <a:pPr algn="ctr">
              <a:defRPr/>
            </a:pPr>
            <a:r>
              <a:rPr lang="zh-CN" altLang="en-US" sz="2800" b="1">
                <a:solidFill>
                  <a:srgbClr val="FF3300"/>
                </a:solidFill>
                <a:effectLst>
                  <a:outerShdw blurRad="38100" dist="38100" dir="2700000" algn="tl">
                    <a:srgbClr val="C0C0C0"/>
                  </a:outerShdw>
                </a:effectLst>
                <a:ea typeface="黑体" pitchFamily="2" charset="-122"/>
              </a:rPr>
              <a:t>示例</a:t>
            </a:r>
          </a:p>
        </p:txBody>
      </p:sp>
      <p:sp>
        <p:nvSpPr>
          <p:cNvPr id="284682" name="Text Box 10"/>
          <p:cNvSpPr txBox="1">
            <a:spLocks noChangeArrowheads="1"/>
          </p:cNvSpPr>
          <p:nvPr/>
        </p:nvSpPr>
        <p:spPr bwMode="auto">
          <a:xfrm>
            <a:off x="71439" y="59473"/>
            <a:ext cx="8386660" cy="565150"/>
          </a:xfrm>
          <a:prstGeom prst="rect">
            <a:avLst/>
          </a:prstGeom>
          <a:noFill/>
          <a:ln w="9525" algn="ctr">
            <a:noFill/>
            <a:miter lim="800000"/>
            <a:headEnd/>
            <a:tailEnd/>
          </a:ln>
          <a:effectLst>
            <a:outerShdw dist="45791" dir="2021404" algn="ctr" rotWithShape="0">
              <a:schemeClr val="tx1"/>
            </a:outerShdw>
          </a:effectLst>
        </p:spPr>
        <p:txBody>
          <a:bodyPr anchor="ctr"/>
          <a:lstStyle/>
          <a:p>
            <a:pPr marL="266700" indent="-266700">
              <a:lnSpc>
                <a:spcPct val="90000"/>
              </a:lnSpc>
              <a:buClr>
                <a:schemeClr val="tx1"/>
              </a:buClr>
              <a:defRPr/>
            </a:pPr>
            <a:r>
              <a:rPr lang="zh-CN" altLang="en-US" sz="2800" b="1" dirty="0">
                <a:solidFill>
                  <a:schemeClr val="bg1"/>
                </a:solidFill>
                <a:latin typeface="黑体" panose="02010609060101010101" pitchFamily="49" charset="-122"/>
                <a:ea typeface="黑体" panose="02010609060101010101" pitchFamily="49" charset="-122"/>
              </a:rPr>
              <a:t>示例：项目部的工程分包管理关键业务流程的优化</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5977" y="93493"/>
            <a:ext cx="9347200" cy="585788"/>
          </a:xfrm>
        </p:spPr>
        <p:txBody>
          <a:bodyPr>
            <a:noAutofit/>
          </a:bodyPr>
          <a:lstStyle/>
          <a:p>
            <a:r>
              <a:rPr lang="zh-CN" altLang="en-US" sz="3200" b="1" dirty="0">
                <a:solidFill>
                  <a:schemeClr val="bg1"/>
                </a:solidFill>
              </a:rPr>
              <a:t>信息系统项目常见类型分类</a:t>
            </a:r>
          </a:p>
        </p:txBody>
      </p:sp>
      <p:sp>
        <p:nvSpPr>
          <p:cNvPr id="3" name="内容占位符 2"/>
          <p:cNvSpPr>
            <a:spLocks noGrp="1"/>
          </p:cNvSpPr>
          <p:nvPr>
            <p:ph idx="1"/>
          </p:nvPr>
        </p:nvSpPr>
        <p:spPr>
          <a:xfrm>
            <a:off x="545971" y="1193322"/>
            <a:ext cx="11176000" cy="4724336"/>
          </a:xfrm>
        </p:spPr>
        <p:txBody>
          <a:bodyPr/>
          <a:lstStyle/>
          <a:p>
            <a:r>
              <a:rPr lang="en-US" altLang="zh-CN" sz="3600" dirty="0"/>
              <a:t>1 </a:t>
            </a:r>
            <a:r>
              <a:rPr lang="zh-CN" altLang="en-US" sz="3600" dirty="0"/>
              <a:t>流程型制造（钢铁、化工、医药</a:t>
            </a:r>
            <a:r>
              <a:rPr lang="en-US" altLang="zh-CN" sz="3600" dirty="0"/>
              <a:t>……</a:t>
            </a:r>
            <a:r>
              <a:rPr lang="zh-CN" altLang="en-US" sz="3600" dirty="0"/>
              <a:t>）</a:t>
            </a:r>
            <a:endParaRPr lang="en-US" altLang="zh-CN" sz="3600" dirty="0"/>
          </a:p>
          <a:p>
            <a:r>
              <a:rPr lang="en-US" altLang="zh-CN" sz="3600" dirty="0"/>
              <a:t>2 </a:t>
            </a:r>
            <a:r>
              <a:rPr lang="zh-CN" altLang="en-US" sz="3600" dirty="0"/>
              <a:t>离散型制造（汽车、电子电器、家电</a:t>
            </a:r>
            <a:r>
              <a:rPr lang="en-US" altLang="zh-CN" sz="3600" dirty="0"/>
              <a:t>……</a:t>
            </a:r>
            <a:r>
              <a:rPr lang="zh-CN" altLang="en-US" sz="3600" dirty="0"/>
              <a:t>）</a:t>
            </a:r>
            <a:endParaRPr lang="en-US" altLang="zh-CN" sz="3600" dirty="0"/>
          </a:p>
          <a:p>
            <a:r>
              <a:rPr lang="en-US" altLang="zh-CN" sz="3600" dirty="0"/>
              <a:t>3 </a:t>
            </a:r>
            <a:r>
              <a:rPr lang="zh-CN" altLang="en-US" sz="3600" dirty="0"/>
              <a:t>项目型制造（建筑、地产、电力</a:t>
            </a:r>
            <a:r>
              <a:rPr lang="en-US" altLang="zh-CN" sz="3600" dirty="0"/>
              <a:t>…..</a:t>
            </a:r>
            <a:r>
              <a:rPr lang="zh-CN" altLang="en-US" sz="3600" dirty="0"/>
              <a:t>）</a:t>
            </a:r>
            <a:endParaRPr lang="en-US" altLang="zh-CN" sz="3600" dirty="0"/>
          </a:p>
          <a:p>
            <a:r>
              <a:rPr lang="en-US" altLang="zh-CN" sz="3600" dirty="0"/>
              <a:t>4 </a:t>
            </a:r>
            <a:r>
              <a:rPr lang="zh-CN" altLang="en-US" sz="3600" dirty="0"/>
              <a:t>密集资产运行</a:t>
            </a:r>
            <a:r>
              <a:rPr lang="en-US" altLang="zh-CN" sz="3600" dirty="0"/>
              <a:t>EAM</a:t>
            </a:r>
            <a:r>
              <a:rPr lang="zh-CN" altLang="en-US" sz="3600" dirty="0"/>
              <a:t>（轨道交通、高铁、核电</a:t>
            </a:r>
            <a:r>
              <a:rPr lang="en-US" altLang="zh-CN" sz="3600" dirty="0"/>
              <a:t>…..</a:t>
            </a:r>
            <a:r>
              <a:rPr lang="zh-CN" altLang="en-US" sz="3600" dirty="0"/>
              <a:t>）</a:t>
            </a:r>
            <a:endParaRPr lang="en-US" altLang="zh-CN" sz="3600" dirty="0"/>
          </a:p>
          <a:p>
            <a:r>
              <a:rPr lang="en-US" altLang="zh-CN" sz="3600" dirty="0"/>
              <a:t>5 </a:t>
            </a:r>
            <a:r>
              <a:rPr lang="zh-CN" altLang="en-US" sz="3600" dirty="0"/>
              <a:t>科研型项目制造（军工、科研院所 </a:t>
            </a:r>
            <a:r>
              <a:rPr lang="en-US" altLang="zh-CN" sz="3600" dirty="0"/>
              <a:t>…….</a:t>
            </a:r>
            <a:r>
              <a:rPr lang="zh-CN" altLang="en-US" sz="3600" dirty="0"/>
              <a:t>）</a:t>
            </a:r>
            <a:endParaRPr lang="en-US" altLang="zh-CN" sz="3600" dirty="0"/>
          </a:p>
          <a:p>
            <a:r>
              <a:rPr lang="en-US" altLang="zh-CN" sz="3600" dirty="0"/>
              <a:t>6 MIS</a:t>
            </a:r>
            <a:r>
              <a:rPr lang="zh-CN" altLang="en-US" sz="3600" dirty="0"/>
              <a:t>型信息管理</a:t>
            </a:r>
          </a:p>
        </p:txBody>
      </p:sp>
    </p:spTree>
    <p:extLst>
      <p:ext uri="{BB962C8B-B14F-4D97-AF65-F5344CB8AC3E}">
        <p14:creationId xmlns:p14="http://schemas.microsoft.com/office/powerpoint/2010/main" val="421419884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idx="4294967295"/>
          </p:nvPr>
        </p:nvSpPr>
        <p:spPr>
          <a:xfrm>
            <a:off x="1347522" y="2455334"/>
            <a:ext cx="9496955" cy="1295400"/>
          </a:xfrm>
          <a:prstGeom prst="rect">
            <a:avLst/>
          </a:prstGeom>
        </p:spPr>
        <p:txBody>
          <a:bodyPr anchorCtr="1">
            <a:normAutofit fontScale="90000"/>
          </a:bodyPr>
          <a:lstStyle/>
          <a:p>
            <a:pPr eaLnBrk="1" hangingPunct="1">
              <a:lnSpc>
                <a:spcPct val="150000"/>
              </a:lnSpc>
              <a:defRPr/>
            </a:pPr>
            <a:r>
              <a:rPr lang="zh-CN" altLang="en-US" sz="4800" dirty="0">
                <a:effectLst>
                  <a:outerShdw blurRad="38100" dist="38100" dir="2700000" algn="tl">
                    <a:srgbClr val="C0C0C0"/>
                  </a:outerShdw>
                </a:effectLst>
              </a:rPr>
              <a:t>中国葛洲坝集团信息化</a:t>
            </a:r>
            <a:br>
              <a:rPr lang="zh-CN" altLang="en-US" sz="4800" dirty="0">
                <a:effectLst>
                  <a:outerShdw blurRad="38100" dist="38100" dir="2700000" algn="tl">
                    <a:srgbClr val="C0C0C0"/>
                  </a:outerShdw>
                </a:effectLst>
              </a:rPr>
            </a:br>
            <a:r>
              <a:rPr lang="zh-CN" altLang="en-US" dirty="0">
                <a:solidFill>
                  <a:schemeClr val="tx1"/>
                </a:solidFill>
                <a:effectLst>
                  <a:outerShdw blurRad="38100" dist="38100" dir="2700000" algn="tl">
                    <a:srgbClr val="C0C0C0"/>
                  </a:outerShdw>
                </a:effectLst>
              </a:rPr>
              <a:t>咨询规划、总包服务于应用集成案例简介</a:t>
            </a:r>
            <a:br>
              <a:rPr lang="en-US" altLang="zh-CN" dirty="0">
                <a:solidFill>
                  <a:schemeClr val="tx1"/>
                </a:solidFill>
                <a:effectLst>
                  <a:outerShdw blurRad="38100" dist="38100" dir="2700000" algn="tl">
                    <a:srgbClr val="C0C0C0"/>
                  </a:outerShdw>
                </a:effectLst>
              </a:rPr>
            </a:br>
            <a:r>
              <a:rPr lang="en-US" altLang="zh-CN" dirty="0">
                <a:solidFill>
                  <a:schemeClr val="tx1"/>
                </a:solidFill>
                <a:effectLst>
                  <a:outerShdw blurRad="38100" dist="38100" dir="2700000" algn="tl">
                    <a:srgbClr val="C0C0C0"/>
                  </a:outerShdw>
                </a:effectLst>
              </a:rPr>
              <a:t>——</a:t>
            </a:r>
            <a:r>
              <a:rPr lang="zh-CN" altLang="en-US" dirty="0">
                <a:solidFill>
                  <a:schemeClr val="tx1"/>
                </a:solidFill>
                <a:effectLst>
                  <a:outerShdw blurRad="38100" dist="38100" dir="2700000" algn="tl">
                    <a:srgbClr val="C0C0C0"/>
                  </a:outerShdw>
                </a:effectLst>
              </a:rPr>
              <a:t>中国最大水电施工集团</a:t>
            </a:r>
            <a:r>
              <a:rPr lang="zh-CN" altLang="en-US" sz="4800" dirty="0">
                <a:effectLst>
                  <a:outerShdw blurRad="38100" dist="38100" dir="2700000" algn="tl">
                    <a:srgbClr val="C0C0C0"/>
                  </a:outerShdw>
                </a:effectLst>
              </a:rPr>
              <a:t> </a:t>
            </a:r>
          </a:p>
        </p:txBody>
      </p:sp>
      <p:sp>
        <p:nvSpPr>
          <p:cNvPr id="474115" name="Rectangle 3"/>
          <p:cNvSpPr>
            <a:spLocks noChangeArrowheads="1"/>
          </p:cNvSpPr>
          <p:nvPr/>
        </p:nvSpPr>
        <p:spPr bwMode="auto">
          <a:xfrm>
            <a:off x="152400" y="-62971"/>
            <a:ext cx="9144000" cy="706438"/>
          </a:xfrm>
          <a:prstGeom prst="rect">
            <a:avLst/>
          </a:prstGeom>
          <a:noFill/>
          <a:ln w="9525" algn="ctr">
            <a:noFill/>
            <a:miter lim="800000"/>
            <a:headEnd/>
            <a:tailEnd/>
          </a:ln>
          <a:effectLst/>
        </p:spPr>
        <p:txBody>
          <a:bodyPr anchor="ctr"/>
          <a:lstStyle/>
          <a:p>
            <a:pPr eaLnBrk="0" hangingPunct="0">
              <a:defRPr/>
            </a:pPr>
            <a:r>
              <a:rPr lang="zh-CN" altLang="en-US" sz="3200" b="1" dirty="0">
                <a:solidFill>
                  <a:schemeClr val="bg1"/>
                </a:solidFill>
                <a:latin typeface="+mj-ea"/>
                <a:ea typeface="+mj-ea"/>
              </a:rPr>
              <a:t>案例分享 （二）</a:t>
            </a:r>
          </a:p>
        </p:txBody>
      </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30542" y="15818"/>
            <a:ext cx="8721834" cy="627063"/>
          </a:xfrm>
        </p:spPr>
        <p:txBody>
          <a:bodyPr anchor="ctr">
            <a:normAutofit fontScale="90000"/>
          </a:bodyPr>
          <a:lstStyle/>
          <a:p>
            <a:pPr>
              <a:defRPr/>
            </a:pPr>
            <a:r>
              <a:rPr lang="zh-CN" altLang="en-US" sz="2800" b="1" dirty="0">
                <a:solidFill>
                  <a:schemeClr val="bg1"/>
                </a:solidFill>
                <a:effectLst>
                  <a:outerShdw blurRad="38100" dist="38100" dir="2700000" algn="tl">
                    <a:srgbClr val="C0C0C0"/>
                  </a:outerShdw>
                </a:effectLst>
                <a:latin typeface="+mn-ea"/>
                <a:ea typeface="+mn-ea"/>
                <a:cs typeface="Angsana New"/>
              </a:rPr>
              <a:t>示例：中国葛洲坝集团</a:t>
            </a:r>
            <a:r>
              <a:rPr lang="en-US" altLang="zh-CN" sz="2800" b="1" dirty="0">
                <a:solidFill>
                  <a:schemeClr val="bg1"/>
                </a:solidFill>
                <a:effectLst>
                  <a:outerShdw blurRad="38100" dist="38100" dir="2700000" algn="tl">
                    <a:srgbClr val="C0C0C0"/>
                  </a:outerShdw>
                </a:effectLst>
                <a:latin typeface="+mn-ea"/>
                <a:ea typeface="+mn-ea"/>
                <a:cs typeface="Angsana New"/>
              </a:rPr>
              <a:t>——</a:t>
            </a:r>
            <a:r>
              <a:rPr lang="zh-CN" altLang="en-US" sz="2800" b="1" dirty="0">
                <a:solidFill>
                  <a:schemeClr val="bg1"/>
                </a:solidFill>
                <a:effectLst>
                  <a:outerShdw blurRad="38100" dist="38100" dir="2700000" algn="tl">
                    <a:srgbClr val="C0C0C0"/>
                  </a:outerShdw>
                </a:effectLst>
                <a:latin typeface="+mn-ea"/>
                <a:ea typeface="+mn-ea"/>
                <a:cs typeface="Angsana New"/>
              </a:rPr>
              <a:t>从咨询到集成的全面解决方案</a:t>
            </a:r>
          </a:p>
        </p:txBody>
      </p:sp>
      <p:sp>
        <p:nvSpPr>
          <p:cNvPr id="3" name="矩形 2"/>
          <p:cNvSpPr/>
          <p:nvPr/>
        </p:nvSpPr>
        <p:spPr>
          <a:xfrm>
            <a:off x="3323901" y="1394731"/>
            <a:ext cx="6192311" cy="2340000"/>
          </a:xfrm>
          <a:prstGeom prst="rect">
            <a:avLst/>
          </a:prstGeom>
          <a:solidFill>
            <a:schemeClr val="bg1">
              <a:lumMod val="85000"/>
            </a:schemeClr>
          </a:solidFill>
          <a:ln>
            <a:noFill/>
          </a:ln>
          <a:effectLst>
            <a:outerShdw blurRad="50800" dist="38100" dir="2700000" algn="tl" rotWithShape="0">
              <a:schemeClr val="bg1">
                <a:lumMod val="75000"/>
                <a:alpha val="40000"/>
              </a:schemeClr>
            </a:outerShdw>
          </a:effectLst>
          <a:scene3d>
            <a:camera prst="orthographicFront"/>
            <a:lightRig rig="threePt" dir="t"/>
          </a:scene3d>
          <a:sp3d>
            <a:bevelT w="12700" h="63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4" name="矩形 3"/>
          <p:cNvSpPr/>
          <p:nvPr/>
        </p:nvSpPr>
        <p:spPr>
          <a:xfrm>
            <a:off x="3395897" y="1651002"/>
            <a:ext cx="6073034" cy="936625"/>
          </a:xfrm>
          <a:prstGeom prst="rect">
            <a:avLst/>
          </a:prstGeom>
          <a:solidFill>
            <a:srgbClr val="CC9840">
              <a:alpha val="50000"/>
            </a:srgb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p:nvSpPr>
        <p:spPr>
          <a:xfrm>
            <a:off x="3323901" y="879911"/>
            <a:ext cx="6192311" cy="432000"/>
          </a:xfrm>
          <a:prstGeom prst="rect">
            <a:avLst/>
          </a:prstGeom>
          <a:solidFill>
            <a:schemeClr val="bg1">
              <a:lumMod val="85000"/>
            </a:schemeClr>
          </a:solidFill>
          <a:ln>
            <a:noFill/>
          </a:ln>
          <a:effectLst>
            <a:outerShdw blurRad="50800" dist="38100" dir="2700000" algn="tl" rotWithShape="0">
              <a:schemeClr val="bg1">
                <a:lumMod val="75000"/>
                <a:alpha val="40000"/>
              </a:schemeClr>
            </a:outerShdw>
          </a:effectLst>
          <a:scene3d>
            <a:camera prst="orthographicFront"/>
            <a:lightRig rig="threePt" dir="t"/>
          </a:scene3d>
          <a:sp3d>
            <a:bevelT w="12700" h="63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矩形 5"/>
          <p:cNvSpPr/>
          <p:nvPr/>
        </p:nvSpPr>
        <p:spPr>
          <a:xfrm>
            <a:off x="2352285" y="879911"/>
            <a:ext cx="829125" cy="5357850"/>
          </a:xfrm>
          <a:prstGeom prst="rect">
            <a:avLst/>
          </a:prstGeom>
          <a:solidFill>
            <a:schemeClr val="bg1">
              <a:lumMod val="85000"/>
            </a:schemeClr>
          </a:solidFill>
          <a:ln>
            <a:noFill/>
          </a:ln>
          <a:effectLst>
            <a:outerShdw blurRad="50800" dist="38100" dir="2700000" algn="tl" rotWithShape="0">
              <a:schemeClr val="bg1">
                <a:lumMod val="50000"/>
                <a:alpha val="40000"/>
              </a:schemeClr>
            </a:outerShdw>
          </a:effectLst>
          <a:scene3d>
            <a:camera prst="orthographicFront"/>
            <a:lightRig rig="threePt" dir="t"/>
          </a:scene3d>
          <a:sp3d>
            <a:bevelT w="12700" h="63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右箭头标注 7"/>
          <p:cNvSpPr/>
          <p:nvPr/>
        </p:nvSpPr>
        <p:spPr>
          <a:xfrm>
            <a:off x="1626373" y="879911"/>
            <a:ext cx="787009" cy="1728000"/>
          </a:xfrm>
          <a:prstGeom prst="rightArrowCallout">
            <a:avLst>
              <a:gd name="adj1" fmla="val 25000"/>
              <a:gd name="adj2" fmla="val 27540"/>
              <a:gd name="adj3" fmla="val 25000"/>
              <a:gd name="adj4" fmla="val 56666"/>
            </a:avLst>
          </a:prstGeom>
          <a:solidFill>
            <a:srgbClr val="C00000"/>
          </a:solidFill>
          <a:ln>
            <a:noFill/>
          </a:ln>
          <a:effectLst>
            <a:outerShdw blurRad="50800" dist="38100" dir="2700000" algn="tl" rotWithShape="0">
              <a:schemeClr val="bg1">
                <a:lumMod val="50000"/>
                <a:alpha val="40000"/>
              </a:schemeClr>
            </a:outerShdw>
          </a:effectLst>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1800"/>
              </a:lnSpc>
              <a:defRPr/>
            </a:pPr>
            <a:endParaRPr lang="zh-CN" altLang="en-US">
              <a:solidFill>
                <a:srgbClr val="FFFFFF"/>
              </a:solidFill>
              <a:latin typeface="微软雅黑" pitchFamily="34" charset="-122"/>
              <a:ea typeface="宋体" pitchFamily="2" charset="-122"/>
            </a:endParaRPr>
          </a:p>
        </p:txBody>
      </p:sp>
      <p:sp>
        <p:nvSpPr>
          <p:cNvPr id="9" name="右箭头标注 8"/>
          <p:cNvSpPr/>
          <p:nvPr/>
        </p:nvSpPr>
        <p:spPr>
          <a:xfrm>
            <a:off x="1626373" y="2694836"/>
            <a:ext cx="787009" cy="1728000"/>
          </a:xfrm>
          <a:prstGeom prst="rightArrowCallout">
            <a:avLst>
              <a:gd name="adj1" fmla="val 25000"/>
              <a:gd name="adj2" fmla="val 27540"/>
              <a:gd name="adj3" fmla="val 25000"/>
              <a:gd name="adj4" fmla="val 56666"/>
            </a:avLst>
          </a:prstGeom>
          <a:solidFill>
            <a:srgbClr val="C00000"/>
          </a:solidFill>
          <a:ln>
            <a:noFill/>
          </a:ln>
          <a:effectLst>
            <a:outerShdw blurRad="50800" dist="38100" dir="2700000" algn="tl" rotWithShape="0">
              <a:schemeClr val="bg1">
                <a:lumMod val="50000"/>
                <a:alpha val="40000"/>
              </a:schemeClr>
            </a:outerShdw>
          </a:effectLst>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1800"/>
              </a:lnSpc>
              <a:defRPr/>
            </a:pPr>
            <a:endParaRPr lang="zh-CN" altLang="en-US">
              <a:solidFill>
                <a:srgbClr val="FFFFFF"/>
              </a:solidFill>
              <a:latin typeface="微软雅黑" pitchFamily="34" charset="-122"/>
              <a:ea typeface="宋体" pitchFamily="2" charset="-122"/>
            </a:endParaRPr>
          </a:p>
        </p:txBody>
      </p:sp>
      <p:sp>
        <p:nvSpPr>
          <p:cNvPr id="10" name="右箭头标注 9"/>
          <p:cNvSpPr/>
          <p:nvPr/>
        </p:nvSpPr>
        <p:spPr>
          <a:xfrm>
            <a:off x="1626373" y="4509761"/>
            <a:ext cx="787009" cy="1728000"/>
          </a:xfrm>
          <a:prstGeom prst="rightArrowCallout">
            <a:avLst>
              <a:gd name="adj1" fmla="val 25000"/>
              <a:gd name="adj2" fmla="val 27540"/>
              <a:gd name="adj3" fmla="val 25000"/>
              <a:gd name="adj4" fmla="val 56666"/>
            </a:avLst>
          </a:prstGeom>
          <a:solidFill>
            <a:srgbClr val="C00000"/>
          </a:solidFill>
          <a:ln>
            <a:noFill/>
          </a:ln>
          <a:effectLst>
            <a:outerShdw blurRad="50800" dist="38100" dir="2700000" algn="tl" rotWithShape="0">
              <a:schemeClr val="bg1">
                <a:lumMod val="50000"/>
                <a:alpha val="40000"/>
              </a:schemeClr>
            </a:outerShdw>
          </a:effectLst>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1800"/>
              </a:lnSpc>
              <a:defRPr/>
            </a:pPr>
            <a:endParaRPr lang="zh-CN" altLang="en-US">
              <a:solidFill>
                <a:srgbClr val="FFFFFF"/>
              </a:solidFill>
              <a:latin typeface="微软雅黑" pitchFamily="34" charset="-122"/>
              <a:ea typeface="宋体" pitchFamily="2" charset="-122"/>
            </a:endParaRPr>
          </a:p>
        </p:txBody>
      </p:sp>
      <p:sp>
        <p:nvSpPr>
          <p:cNvPr id="192534" name="TextBox 10"/>
          <p:cNvSpPr txBox="1">
            <a:spLocks noChangeArrowheads="1"/>
          </p:cNvSpPr>
          <p:nvPr/>
        </p:nvSpPr>
        <p:spPr bwMode="auto">
          <a:xfrm>
            <a:off x="1362884" y="4495802"/>
            <a:ext cx="738664" cy="1763713"/>
          </a:xfrm>
          <a:prstGeom prst="rect">
            <a:avLst/>
          </a:prstGeom>
          <a:noFill/>
          <a:ln w="9525">
            <a:noFill/>
            <a:miter lim="800000"/>
            <a:headEnd/>
            <a:tailEnd/>
          </a:ln>
        </p:spPr>
        <p:txBody>
          <a:bodyPr vert="eaVert">
            <a:spAutoFit/>
          </a:bodyPr>
          <a:lstStyle/>
          <a:p>
            <a:pPr algn="ctr"/>
            <a:r>
              <a:rPr lang="zh-CN" altLang="en-US">
                <a:solidFill>
                  <a:schemeClr val="bg1"/>
                </a:solidFill>
                <a:latin typeface="微软雅黑" pitchFamily="34" charset="-122"/>
                <a:ea typeface="宋体" pitchFamily="2" charset="-122"/>
              </a:rPr>
              <a:t>施工管理外部数据</a:t>
            </a:r>
          </a:p>
        </p:txBody>
      </p:sp>
      <p:sp>
        <p:nvSpPr>
          <p:cNvPr id="192535" name="TextBox 11"/>
          <p:cNvSpPr txBox="1">
            <a:spLocks noChangeArrowheads="1"/>
          </p:cNvSpPr>
          <p:nvPr/>
        </p:nvSpPr>
        <p:spPr bwMode="auto">
          <a:xfrm>
            <a:off x="1658383" y="2665413"/>
            <a:ext cx="427040" cy="1763712"/>
          </a:xfrm>
          <a:prstGeom prst="rect">
            <a:avLst/>
          </a:prstGeom>
          <a:noFill/>
          <a:ln w="9525">
            <a:noFill/>
            <a:miter lim="800000"/>
            <a:headEnd/>
            <a:tailEnd/>
          </a:ln>
        </p:spPr>
        <p:txBody>
          <a:bodyPr vert="eaVert">
            <a:spAutoFit/>
          </a:bodyPr>
          <a:lstStyle/>
          <a:p>
            <a:pPr algn="ctr">
              <a:lnSpc>
                <a:spcPts val="1800"/>
              </a:lnSpc>
            </a:pPr>
            <a:r>
              <a:rPr lang="zh-CN" altLang="en-US">
                <a:solidFill>
                  <a:schemeClr val="bg1"/>
                </a:solidFill>
                <a:latin typeface="微软雅黑" pitchFamily="34" charset="-122"/>
                <a:ea typeface="宋体" pitchFamily="2" charset="-122"/>
              </a:rPr>
              <a:t>国资委监管系统</a:t>
            </a:r>
          </a:p>
        </p:txBody>
      </p:sp>
      <p:sp>
        <p:nvSpPr>
          <p:cNvPr id="192536" name="TextBox 12"/>
          <p:cNvSpPr txBox="1">
            <a:spLocks noChangeArrowheads="1"/>
          </p:cNvSpPr>
          <p:nvPr/>
        </p:nvSpPr>
        <p:spPr bwMode="auto">
          <a:xfrm>
            <a:off x="1658383" y="850902"/>
            <a:ext cx="427040" cy="1763713"/>
          </a:xfrm>
          <a:prstGeom prst="rect">
            <a:avLst/>
          </a:prstGeom>
          <a:noFill/>
          <a:ln w="9525">
            <a:noFill/>
            <a:miter lim="800000"/>
            <a:headEnd/>
            <a:tailEnd/>
          </a:ln>
        </p:spPr>
        <p:txBody>
          <a:bodyPr vert="eaVert">
            <a:spAutoFit/>
          </a:bodyPr>
          <a:lstStyle/>
          <a:p>
            <a:pPr algn="ctr">
              <a:lnSpc>
                <a:spcPts val="1800"/>
              </a:lnSpc>
            </a:pPr>
            <a:r>
              <a:rPr lang="zh-CN" altLang="en-US">
                <a:solidFill>
                  <a:schemeClr val="bg1"/>
                </a:solidFill>
                <a:latin typeface="微软雅黑" pitchFamily="34" charset="-122"/>
                <a:ea typeface="宋体" pitchFamily="2" charset="-122"/>
              </a:rPr>
              <a:t>外部数据</a:t>
            </a:r>
          </a:p>
        </p:txBody>
      </p:sp>
      <p:sp>
        <p:nvSpPr>
          <p:cNvPr id="753689" name="TextBox 13"/>
          <p:cNvSpPr txBox="1">
            <a:spLocks noChangeArrowheads="1"/>
          </p:cNvSpPr>
          <p:nvPr/>
        </p:nvSpPr>
        <p:spPr bwMode="auto">
          <a:xfrm>
            <a:off x="2328278" y="1014415"/>
            <a:ext cx="427040" cy="5184775"/>
          </a:xfrm>
          <a:prstGeom prst="rect">
            <a:avLst/>
          </a:prstGeom>
          <a:noFill/>
          <a:ln w="9525">
            <a:noFill/>
            <a:miter lim="800000"/>
            <a:headEnd/>
            <a:tailEnd/>
          </a:ln>
        </p:spPr>
        <p:txBody>
          <a:bodyPr vert="eaVert">
            <a:spAutoFit/>
          </a:bodyPr>
          <a:lstStyle/>
          <a:p>
            <a:pPr algn="ctr">
              <a:lnSpc>
                <a:spcPts val="1800"/>
              </a:lnSpc>
              <a:defRPr/>
            </a:pPr>
            <a:r>
              <a:rPr lang="zh-CN" altLang="en-US">
                <a:effectLst>
                  <a:outerShdw blurRad="38100" dist="38100" dir="2700000" algn="tl">
                    <a:srgbClr val="C0C0C0"/>
                  </a:outerShdw>
                </a:effectLst>
                <a:ea typeface="宋体" pitchFamily="2" charset="-122"/>
              </a:rPr>
              <a:t>葛洲坝集团的多层次、立体的、网络安全防护体系</a:t>
            </a:r>
          </a:p>
        </p:txBody>
      </p:sp>
      <p:sp>
        <p:nvSpPr>
          <p:cNvPr id="15" name="矩形 14"/>
          <p:cNvSpPr/>
          <p:nvPr/>
        </p:nvSpPr>
        <p:spPr>
          <a:xfrm>
            <a:off x="2681026" y="974393"/>
            <a:ext cx="357371" cy="1179477"/>
          </a:xfrm>
          <a:prstGeom prst="rect">
            <a:avLst/>
          </a:prstGeom>
          <a:solidFill>
            <a:schemeClr val="bg1">
              <a:lumMod val="75000"/>
            </a:schemeClr>
          </a:solidFill>
          <a:ln>
            <a:noFill/>
          </a:ln>
          <a:effectLst>
            <a:outerShdw blurRad="50800" dist="38100" dir="2700000" algn="tl" rotWithShape="0">
              <a:schemeClr val="bg1">
                <a:lumMod val="50000"/>
                <a:alpha val="40000"/>
              </a:schemeClr>
            </a:outerShdw>
          </a:effectLst>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a:solidFill>
                  <a:schemeClr val="tx1"/>
                </a:solidFill>
                <a:latin typeface="Arial" pitchFamily="34" charset="0"/>
                <a:ea typeface="宋体" pitchFamily="2" charset="-122"/>
              </a:rPr>
              <a:t>业务安全</a:t>
            </a:r>
          </a:p>
        </p:txBody>
      </p:sp>
      <p:sp>
        <p:nvSpPr>
          <p:cNvPr id="16" name="矩形 15"/>
          <p:cNvSpPr/>
          <p:nvPr/>
        </p:nvSpPr>
        <p:spPr>
          <a:xfrm>
            <a:off x="2694414" y="5027778"/>
            <a:ext cx="356827" cy="1128329"/>
          </a:xfrm>
          <a:prstGeom prst="rect">
            <a:avLst/>
          </a:prstGeom>
          <a:solidFill>
            <a:schemeClr val="bg1">
              <a:lumMod val="75000"/>
            </a:schemeClr>
          </a:solidFill>
          <a:ln>
            <a:noFill/>
          </a:ln>
          <a:effectLst>
            <a:outerShdw blurRad="50800" dist="38100" dir="2700000" algn="tl" rotWithShape="0">
              <a:schemeClr val="bg1">
                <a:lumMod val="50000"/>
                <a:alpha val="40000"/>
              </a:schemeClr>
            </a:outerShdw>
          </a:effectLst>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chemeClr val="tx1"/>
                </a:solidFill>
                <a:latin typeface="Arial" pitchFamily="34" charset="0"/>
                <a:ea typeface="宋体" pitchFamily="2" charset="-122"/>
              </a:rPr>
              <a:t>物理安全</a:t>
            </a:r>
          </a:p>
        </p:txBody>
      </p:sp>
      <p:sp>
        <p:nvSpPr>
          <p:cNvPr id="192544" name="TextBox 16"/>
          <p:cNvSpPr txBox="1">
            <a:spLocks noChangeArrowheads="1"/>
          </p:cNvSpPr>
          <p:nvPr/>
        </p:nvSpPr>
        <p:spPr bwMode="auto">
          <a:xfrm>
            <a:off x="3436940" y="895351"/>
            <a:ext cx="1210588" cy="400110"/>
          </a:xfrm>
          <a:prstGeom prst="rect">
            <a:avLst/>
          </a:prstGeom>
          <a:noFill/>
          <a:ln w="9525">
            <a:noFill/>
            <a:miter lim="800000"/>
            <a:headEnd/>
            <a:tailEnd/>
          </a:ln>
        </p:spPr>
        <p:txBody>
          <a:bodyPr wrap="none">
            <a:spAutoFit/>
          </a:bodyPr>
          <a:lstStyle/>
          <a:p>
            <a:r>
              <a:rPr lang="zh-CN" altLang="en-US" sz="2000">
                <a:latin typeface="微软雅黑" pitchFamily="34" charset="-122"/>
                <a:ea typeface="宋体" pitchFamily="2" charset="-122"/>
              </a:rPr>
              <a:t>协同门户</a:t>
            </a:r>
          </a:p>
        </p:txBody>
      </p:sp>
      <p:sp>
        <p:nvSpPr>
          <p:cNvPr id="18" name="矩形 17"/>
          <p:cNvSpPr/>
          <p:nvPr/>
        </p:nvSpPr>
        <p:spPr bwMode="auto">
          <a:xfrm>
            <a:off x="4824874" y="922973"/>
            <a:ext cx="1294737" cy="360000"/>
          </a:xfrm>
          <a:prstGeom prst="rect">
            <a:avLst/>
          </a:prstGeom>
          <a:solidFill>
            <a:srgbClr val="C0000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zh-CN" altLang="en-US" dirty="0">
                <a:solidFill>
                  <a:schemeClr val="bg1"/>
                </a:solidFill>
                <a:latin typeface="Arial" pitchFamily="34" charset="0"/>
                <a:ea typeface="微软雅黑" pitchFamily="34" charset="-122"/>
                <a:cs typeface="Arial" pitchFamily="34" charset="0"/>
              </a:rPr>
              <a:t>决策分析</a:t>
            </a:r>
            <a:endParaRPr lang="en-US" altLang="zh-CN" dirty="0">
              <a:solidFill>
                <a:schemeClr val="bg1"/>
              </a:solidFill>
              <a:latin typeface="Arial" pitchFamily="34" charset="0"/>
              <a:ea typeface="微软雅黑" pitchFamily="34" charset="-122"/>
              <a:cs typeface="Arial" pitchFamily="34" charset="0"/>
            </a:endParaRPr>
          </a:p>
        </p:txBody>
      </p:sp>
      <p:sp>
        <p:nvSpPr>
          <p:cNvPr id="19" name="矩形 18"/>
          <p:cNvSpPr/>
          <p:nvPr/>
        </p:nvSpPr>
        <p:spPr bwMode="auto">
          <a:xfrm>
            <a:off x="6497747" y="922973"/>
            <a:ext cx="1296080" cy="360000"/>
          </a:xfrm>
          <a:prstGeom prst="rect">
            <a:avLst/>
          </a:prstGeom>
          <a:solidFill>
            <a:srgbClr val="C0000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zh-CN" altLang="en-US" dirty="0">
                <a:solidFill>
                  <a:schemeClr val="bg1"/>
                </a:solidFill>
                <a:latin typeface="Arial" pitchFamily="34" charset="0"/>
                <a:ea typeface="微软雅黑" pitchFamily="34" charset="-122"/>
                <a:cs typeface="Arial" pitchFamily="34" charset="0"/>
              </a:rPr>
              <a:t>企业门户</a:t>
            </a:r>
            <a:endParaRPr lang="en-US" altLang="zh-CN" dirty="0">
              <a:solidFill>
                <a:schemeClr val="bg1"/>
              </a:solidFill>
              <a:latin typeface="Arial" pitchFamily="34" charset="0"/>
              <a:ea typeface="微软雅黑" pitchFamily="34" charset="-122"/>
              <a:cs typeface="Arial" pitchFamily="34" charset="0"/>
            </a:endParaRPr>
          </a:p>
        </p:txBody>
      </p:sp>
      <p:sp>
        <p:nvSpPr>
          <p:cNvPr id="20" name="矩形 19"/>
          <p:cNvSpPr/>
          <p:nvPr/>
        </p:nvSpPr>
        <p:spPr bwMode="auto">
          <a:xfrm>
            <a:off x="8171980" y="922973"/>
            <a:ext cx="1295179" cy="360000"/>
          </a:xfrm>
          <a:prstGeom prst="rect">
            <a:avLst/>
          </a:prstGeom>
          <a:solidFill>
            <a:srgbClr val="C0000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zh-CN" altLang="en-US" dirty="0">
                <a:solidFill>
                  <a:schemeClr val="bg1"/>
                </a:solidFill>
                <a:latin typeface="Arial" pitchFamily="34" charset="0"/>
                <a:ea typeface="微软雅黑" pitchFamily="34" charset="-122"/>
                <a:cs typeface="Arial" pitchFamily="34" charset="0"/>
              </a:rPr>
              <a:t>协同办公</a:t>
            </a:r>
            <a:endParaRPr lang="en-US" altLang="zh-CN" dirty="0">
              <a:solidFill>
                <a:schemeClr val="bg1"/>
              </a:solidFill>
              <a:latin typeface="Arial" pitchFamily="34" charset="0"/>
              <a:ea typeface="微软雅黑" pitchFamily="34" charset="-122"/>
              <a:cs typeface="Arial" pitchFamily="34" charset="0"/>
            </a:endParaRPr>
          </a:p>
        </p:txBody>
      </p:sp>
      <p:sp>
        <p:nvSpPr>
          <p:cNvPr id="192554" name="TextBox 20"/>
          <p:cNvSpPr txBox="1">
            <a:spLocks noChangeArrowheads="1"/>
          </p:cNvSpPr>
          <p:nvPr/>
        </p:nvSpPr>
        <p:spPr bwMode="auto">
          <a:xfrm>
            <a:off x="3395897" y="1736725"/>
            <a:ext cx="543739" cy="738664"/>
          </a:xfrm>
          <a:prstGeom prst="rect">
            <a:avLst/>
          </a:prstGeom>
          <a:noFill/>
          <a:ln w="9525">
            <a:noFill/>
            <a:miter lim="800000"/>
            <a:headEnd/>
            <a:tailEnd/>
          </a:ln>
        </p:spPr>
        <p:txBody>
          <a:bodyPr wrap="none">
            <a:spAutoFit/>
          </a:bodyPr>
          <a:lstStyle/>
          <a:p>
            <a:r>
              <a:rPr lang="zh-CN" altLang="en-US" sz="1400">
                <a:latin typeface="微软雅黑" pitchFamily="34" charset="-122"/>
                <a:ea typeface="宋体" pitchFamily="2" charset="-122"/>
              </a:rPr>
              <a:t>运营</a:t>
            </a:r>
          </a:p>
          <a:p>
            <a:r>
              <a:rPr lang="zh-CN" altLang="en-US" sz="1400">
                <a:latin typeface="微软雅黑" pitchFamily="34" charset="-122"/>
                <a:ea typeface="宋体" pitchFamily="2" charset="-122"/>
              </a:rPr>
              <a:t>管理</a:t>
            </a:r>
          </a:p>
          <a:p>
            <a:r>
              <a:rPr lang="zh-CN" altLang="en-US" sz="1400">
                <a:latin typeface="微软雅黑" pitchFamily="34" charset="-122"/>
                <a:ea typeface="宋体" pitchFamily="2" charset="-122"/>
              </a:rPr>
              <a:t>系统</a:t>
            </a:r>
          </a:p>
        </p:txBody>
      </p:sp>
      <p:sp>
        <p:nvSpPr>
          <p:cNvPr id="192555" name="TextBox 21"/>
          <p:cNvSpPr txBox="1">
            <a:spLocks noChangeArrowheads="1"/>
          </p:cNvSpPr>
          <p:nvPr/>
        </p:nvSpPr>
        <p:spPr bwMode="auto">
          <a:xfrm>
            <a:off x="3338728" y="1350963"/>
            <a:ext cx="2358560" cy="369332"/>
          </a:xfrm>
          <a:prstGeom prst="rect">
            <a:avLst/>
          </a:prstGeom>
          <a:noFill/>
          <a:ln w="9525">
            <a:noFill/>
            <a:miter lim="800000"/>
            <a:headEnd/>
            <a:tailEnd/>
          </a:ln>
        </p:spPr>
        <p:txBody>
          <a:bodyPr>
            <a:spAutoFit/>
          </a:bodyPr>
          <a:lstStyle/>
          <a:p>
            <a:r>
              <a:rPr lang="zh-CN" altLang="en-US">
                <a:latin typeface="微软雅黑" pitchFamily="34" charset="-122"/>
                <a:ea typeface="宋体" pitchFamily="2" charset="-122"/>
              </a:rPr>
              <a:t>应用系统平台</a:t>
            </a:r>
          </a:p>
        </p:txBody>
      </p:sp>
      <p:sp>
        <p:nvSpPr>
          <p:cNvPr id="23" name="矩形 22"/>
          <p:cNvSpPr/>
          <p:nvPr/>
        </p:nvSpPr>
        <p:spPr>
          <a:xfrm>
            <a:off x="3967154" y="1723785"/>
            <a:ext cx="1151605" cy="324000"/>
          </a:xfrm>
          <a:prstGeom prst="rect">
            <a:avLst/>
          </a:prstGeom>
          <a:solidFill>
            <a:srgbClr val="CC9840"/>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r>
              <a:rPr lang="zh-CN" altLang="en-US" sz="1200">
                <a:solidFill>
                  <a:srgbClr val="FFFFFF"/>
                </a:solidFill>
                <a:latin typeface="微软雅黑" pitchFamily="34" charset="-122"/>
                <a:ea typeface="宋体" pitchFamily="2" charset="-122"/>
              </a:rPr>
              <a:t>人力资源管理</a:t>
            </a:r>
          </a:p>
        </p:txBody>
      </p:sp>
      <p:sp>
        <p:nvSpPr>
          <p:cNvPr id="24" name="矩形 23"/>
          <p:cNvSpPr/>
          <p:nvPr/>
        </p:nvSpPr>
        <p:spPr>
          <a:xfrm>
            <a:off x="5108235" y="1723785"/>
            <a:ext cx="864910" cy="324000"/>
          </a:xfrm>
          <a:prstGeom prst="rect">
            <a:avLst/>
          </a:prstGeom>
          <a:solidFill>
            <a:srgbClr val="CC9840"/>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r>
              <a:rPr lang="zh-CN" altLang="en-US" sz="1200">
                <a:solidFill>
                  <a:srgbClr val="FFFFFF"/>
                </a:solidFill>
                <a:latin typeface="微软雅黑" pitchFamily="34" charset="-122"/>
                <a:ea typeface="宋体" pitchFamily="2" charset="-122"/>
              </a:rPr>
              <a:t>物资管理</a:t>
            </a:r>
          </a:p>
        </p:txBody>
      </p:sp>
      <p:sp>
        <p:nvSpPr>
          <p:cNvPr id="25" name="矩形 24"/>
          <p:cNvSpPr/>
          <p:nvPr/>
        </p:nvSpPr>
        <p:spPr>
          <a:xfrm>
            <a:off x="3967154" y="2191785"/>
            <a:ext cx="1151605" cy="324000"/>
          </a:xfrm>
          <a:prstGeom prst="rect">
            <a:avLst/>
          </a:prstGeom>
          <a:solidFill>
            <a:srgbClr val="CC9840"/>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r>
              <a:rPr lang="zh-CN" altLang="en-US" sz="1200">
                <a:solidFill>
                  <a:srgbClr val="FFFFFF"/>
                </a:solidFill>
                <a:latin typeface="微软雅黑" pitchFamily="34" charset="-122"/>
                <a:ea typeface="宋体" pitchFamily="2" charset="-122"/>
              </a:rPr>
              <a:t>财务管理</a:t>
            </a:r>
          </a:p>
        </p:txBody>
      </p:sp>
      <p:sp>
        <p:nvSpPr>
          <p:cNvPr id="26" name="矩形 25"/>
          <p:cNvSpPr/>
          <p:nvPr/>
        </p:nvSpPr>
        <p:spPr>
          <a:xfrm>
            <a:off x="5108235" y="2191785"/>
            <a:ext cx="864910" cy="324000"/>
          </a:xfrm>
          <a:prstGeom prst="rect">
            <a:avLst/>
          </a:prstGeom>
          <a:solidFill>
            <a:srgbClr val="CC9840"/>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r>
              <a:rPr lang="zh-CN" altLang="en-US" sz="1200">
                <a:solidFill>
                  <a:srgbClr val="FFFFFF"/>
                </a:solidFill>
                <a:latin typeface="微软雅黑" pitchFamily="34" charset="-122"/>
                <a:ea typeface="宋体" pitchFamily="2" charset="-122"/>
              </a:rPr>
              <a:t>审计管理</a:t>
            </a:r>
          </a:p>
        </p:txBody>
      </p:sp>
      <p:sp>
        <p:nvSpPr>
          <p:cNvPr id="27" name="矩形 26"/>
          <p:cNvSpPr/>
          <p:nvPr/>
        </p:nvSpPr>
        <p:spPr>
          <a:xfrm>
            <a:off x="5965519" y="1723785"/>
            <a:ext cx="864910" cy="324000"/>
          </a:xfrm>
          <a:prstGeom prst="rect">
            <a:avLst/>
          </a:prstGeom>
          <a:solidFill>
            <a:srgbClr val="CC9840"/>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r>
              <a:rPr lang="zh-CN" altLang="en-US" sz="1200">
                <a:solidFill>
                  <a:srgbClr val="FFFFFF"/>
                </a:solidFill>
                <a:latin typeface="微软雅黑" pitchFamily="34" charset="-122"/>
                <a:ea typeface="宋体" pitchFamily="2" charset="-122"/>
              </a:rPr>
              <a:t>资金管理</a:t>
            </a:r>
          </a:p>
        </p:txBody>
      </p:sp>
      <p:sp>
        <p:nvSpPr>
          <p:cNvPr id="28" name="矩形 27"/>
          <p:cNvSpPr/>
          <p:nvPr/>
        </p:nvSpPr>
        <p:spPr>
          <a:xfrm>
            <a:off x="5965519" y="2191785"/>
            <a:ext cx="864910" cy="324000"/>
          </a:xfrm>
          <a:prstGeom prst="rect">
            <a:avLst/>
          </a:prstGeom>
          <a:solidFill>
            <a:srgbClr val="CC9840"/>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r>
              <a:rPr lang="zh-CN" altLang="en-US" sz="1200">
                <a:solidFill>
                  <a:srgbClr val="FFFFFF"/>
                </a:solidFill>
                <a:latin typeface="微软雅黑" pitchFamily="34" charset="-122"/>
                <a:ea typeface="宋体" pitchFamily="2" charset="-122"/>
              </a:rPr>
              <a:t>知识管理</a:t>
            </a:r>
          </a:p>
        </p:txBody>
      </p:sp>
      <p:sp>
        <p:nvSpPr>
          <p:cNvPr id="29" name="矩形 28"/>
          <p:cNvSpPr/>
          <p:nvPr/>
        </p:nvSpPr>
        <p:spPr>
          <a:xfrm>
            <a:off x="6822221" y="1723785"/>
            <a:ext cx="863644" cy="324000"/>
          </a:xfrm>
          <a:prstGeom prst="rect">
            <a:avLst/>
          </a:prstGeom>
          <a:solidFill>
            <a:srgbClr val="CC9840"/>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r>
              <a:rPr lang="zh-CN" altLang="en-US" sz="1200">
                <a:solidFill>
                  <a:srgbClr val="FFFFFF"/>
                </a:solidFill>
                <a:latin typeface="微软雅黑" pitchFamily="34" charset="-122"/>
                <a:ea typeface="宋体" pitchFamily="2" charset="-122"/>
              </a:rPr>
              <a:t>资产管理</a:t>
            </a:r>
          </a:p>
        </p:txBody>
      </p:sp>
      <p:sp>
        <p:nvSpPr>
          <p:cNvPr id="30" name="矩形 29"/>
          <p:cNvSpPr/>
          <p:nvPr/>
        </p:nvSpPr>
        <p:spPr>
          <a:xfrm>
            <a:off x="6822221" y="2191785"/>
            <a:ext cx="863644" cy="324000"/>
          </a:xfrm>
          <a:prstGeom prst="rect">
            <a:avLst/>
          </a:prstGeom>
          <a:solidFill>
            <a:srgbClr val="CC9840"/>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r>
              <a:rPr lang="zh-CN" altLang="en-US" sz="1200">
                <a:solidFill>
                  <a:srgbClr val="FFFFFF"/>
                </a:solidFill>
                <a:latin typeface="微软雅黑" pitchFamily="34" charset="-122"/>
                <a:ea typeface="宋体" pitchFamily="2" charset="-122"/>
              </a:rPr>
              <a:t>档案管理</a:t>
            </a:r>
          </a:p>
        </p:txBody>
      </p:sp>
      <p:sp>
        <p:nvSpPr>
          <p:cNvPr id="31" name="矩形 30"/>
          <p:cNvSpPr/>
          <p:nvPr/>
        </p:nvSpPr>
        <p:spPr>
          <a:xfrm>
            <a:off x="7883385" y="1723785"/>
            <a:ext cx="1499669" cy="792000"/>
          </a:xfrm>
          <a:prstGeom prst="rect">
            <a:avLst/>
          </a:prstGeom>
          <a:solidFill>
            <a:srgbClr val="CC9840"/>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endParaRPr lang="zh-CN" altLang="en-US" sz="1200">
              <a:solidFill>
                <a:srgbClr val="FFFFFF"/>
              </a:solidFill>
              <a:latin typeface="微软雅黑" pitchFamily="34" charset="-122"/>
              <a:ea typeface="宋体" pitchFamily="2" charset="-122"/>
            </a:endParaRPr>
          </a:p>
        </p:txBody>
      </p:sp>
      <p:sp>
        <p:nvSpPr>
          <p:cNvPr id="192583" name="TextBox 31"/>
          <p:cNvSpPr txBox="1">
            <a:spLocks noChangeArrowheads="1"/>
          </p:cNvSpPr>
          <p:nvPr/>
        </p:nvSpPr>
        <p:spPr bwMode="auto">
          <a:xfrm>
            <a:off x="8099825" y="1695452"/>
            <a:ext cx="1141901" cy="646331"/>
          </a:xfrm>
          <a:prstGeom prst="rect">
            <a:avLst/>
          </a:prstGeom>
          <a:noFill/>
          <a:ln w="9525">
            <a:noFill/>
            <a:miter lim="800000"/>
            <a:headEnd/>
            <a:tailEnd/>
          </a:ln>
        </p:spPr>
        <p:txBody>
          <a:bodyPr>
            <a:spAutoFit/>
          </a:bodyPr>
          <a:lstStyle/>
          <a:p>
            <a:r>
              <a:rPr lang="zh-CN" altLang="en-US" sz="1200">
                <a:solidFill>
                  <a:schemeClr val="bg1"/>
                </a:solidFill>
                <a:latin typeface="微软雅黑" pitchFamily="34" charset="-122"/>
                <a:ea typeface="宋体" pitchFamily="2" charset="-122"/>
              </a:rPr>
              <a:t>集团运营层面</a:t>
            </a:r>
          </a:p>
          <a:p>
            <a:r>
              <a:rPr lang="zh-CN" altLang="en-US" sz="1200">
                <a:solidFill>
                  <a:schemeClr val="bg1"/>
                </a:solidFill>
                <a:latin typeface="微软雅黑" pitchFamily="34" charset="-122"/>
                <a:ea typeface="宋体" pitchFamily="2" charset="-122"/>
              </a:rPr>
              <a:t>各业务子系统</a:t>
            </a:r>
          </a:p>
          <a:p>
            <a:endParaRPr lang="zh-CN" altLang="en-US" sz="1200">
              <a:solidFill>
                <a:schemeClr val="bg1"/>
              </a:solidFill>
              <a:latin typeface="微软雅黑" pitchFamily="34" charset="-122"/>
              <a:ea typeface="宋体" pitchFamily="2" charset="-122"/>
            </a:endParaRPr>
          </a:p>
        </p:txBody>
      </p:sp>
      <p:sp>
        <p:nvSpPr>
          <p:cNvPr id="192584" name="TextBox 32"/>
          <p:cNvSpPr txBox="1">
            <a:spLocks noChangeArrowheads="1"/>
          </p:cNvSpPr>
          <p:nvPr/>
        </p:nvSpPr>
        <p:spPr bwMode="auto">
          <a:xfrm>
            <a:off x="7894605" y="2079625"/>
            <a:ext cx="1545011" cy="457200"/>
          </a:xfrm>
          <a:prstGeom prst="rect">
            <a:avLst/>
          </a:prstGeom>
          <a:noFill/>
          <a:ln w="9525">
            <a:noFill/>
            <a:miter lim="800000"/>
            <a:headEnd/>
            <a:tailEnd/>
          </a:ln>
        </p:spPr>
        <p:txBody>
          <a:bodyPr>
            <a:spAutoFit/>
          </a:bodyPr>
          <a:lstStyle/>
          <a:p>
            <a:pPr algn="ctr"/>
            <a:r>
              <a:rPr lang="en-US" altLang="zh-CN" sz="1200">
                <a:latin typeface="微软雅黑" pitchFamily="34" charset="-122"/>
                <a:ea typeface="宋体" pitchFamily="2" charset="-122"/>
              </a:rPr>
              <a:t>(</a:t>
            </a:r>
            <a:r>
              <a:rPr lang="zh-CN" altLang="en-US" sz="1200">
                <a:latin typeface="微软雅黑" pitchFamily="34" charset="-122"/>
                <a:ea typeface="宋体" pitchFamily="2" charset="-122"/>
              </a:rPr>
              <a:t>工商资质管理</a:t>
            </a:r>
          </a:p>
          <a:p>
            <a:pPr algn="ctr"/>
            <a:r>
              <a:rPr lang="zh-CN" altLang="en-US" sz="1200">
                <a:latin typeface="微软雅黑" pitchFamily="34" charset="-122"/>
                <a:ea typeface="宋体" pitchFamily="2" charset="-122"/>
              </a:rPr>
              <a:t>法律事务管理</a:t>
            </a:r>
            <a:r>
              <a:rPr lang="en-US" altLang="zh-CN" sz="1200">
                <a:latin typeface="微软雅黑" pitchFamily="34" charset="-122"/>
                <a:ea typeface="宋体" pitchFamily="2" charset="-122"/>
              </a:rPr>
              <a:t>)</a:t>
            </a:r>
          </a:p>
        </p:txBody>
      </p:sp>
      <p:sp>
        <p:nvSpPr>
          <p:cNvPr id="35" name="矩形 34"/>
          <p:cNvSpPr/>
          <p:nvPr/>
        </p:nvSpPr>
        <p:spPr>
          <a:xfrm>
            <a:off x="3395897" y="2649538"/>
            <a:ext cx="6073034" cy="1071562"/>
          </a:xfrm>
          <a:prstGeom prst="rect">
            <a:avLst/>
          </a:prstGeom>
          <a:solidFill>
            <a:srgbClr val="AD5A27">
              <a:alpha val="49804"/>
            </a:srgb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2586" name="TextBox 35"/>
          <p:cNvSpPr txBox="1">
            <a:spLocks noChangeArrowheads="1"/>
          </p:cNvSpPr>
          <p:nvPr/>
        </p:nvSpPr>
        <p:spPr bwMode="auto">
          <a:xfrm>
            <a:off x="3395897" y="2735265"/>
            <a:ext cx="543739" cy="954107"/>
          </a:xfrm>
          <a:prstGeom prst="rect">
            <a:avLst/>
          </a:prstGeom>
          <a:noFill/>
          <a:ln w="9525">
            <a:noFill/>
            <a:miter lim="800000"/>
            <a:headEnd/>
            <a:tailEnd/>
          </a:ln>
        </p:spPr>
        <p:txBody>
          <a:bodyPr wrap="none">
            <a:spAutoFit/>
          </a:bodyPr>
          <a:lstStyle/>
          <a:p>
            <a:r>
              <a:rPr lang="zh-CN" altLang="en-US" sz="1400">
                <a:latin typeface="微软雅黑" pitchFamily="34" charset="-122"/>
                <a:ea typeface="宋体" pitchFamily="2" charset="-122"/>
              </a:rPr>
              <a:t>综合</a:t>
            </a:r>
          </a:p>
          <a:p>
            <a:r>
              <a:rPr lang="zh-CN" altLang="en-US" sz="1400">
                <a:latin typeface="微软雅黑" pitchFamily="34" charset="-122"/>
                <a:ea typeface="宋体" pitchFamily="2" charset="-122"/>
              </a:rPr>
              <a:t>项目</a:t>
            </a:r>
          </a:p>
          <a:p>
            <a:r>
              <a:rPr lang="zh-CN" altLang="en-US" sz="1400">
                <a:latin typeface="微软雅黑" pitchFamily="34" charset="-122"/>
                <a:ea typeface="宋体" pitchFamily="2" charset="-122"/>
              </a:rPr>
              <a:t>管理</a:t>
            </a:r>
          </a:p>
          <a:p>
            <a:r>
              <a:rPr lang="zh-CN" altLang="en-US" sz="1400">
                <a:latin typeface="微软雅黑" pitchFamily="34" charset="-122"/>
                <a:ea typeface="宋体" pitchFamily="2" charset="-122"/>
              </a:rPr>
              <a:t>系统</a:t>
            </a:r>
          </a:p>
        </p:txBody>
      </p:sp>
      <p:sp>
        <p:nvSpPr>
          <p:cNvPr id="42" name="矩形 41"/>
          <p:cNvSpPr/>
          <p:nvPr/>
        </p:nvSpPr>
        <p:spPr>
          <a:xfrm>
            <a:off x="3967446" y="2720829"/>
            <a:ext cx="827261" cy="324000"/>
          </a:xfrm>
          <a:prstGeom prst="rect">
            <a:avLst/>
          </a:prstGeom>
          <a:solidFill>
            <a:srgbClr val="AD5A27"/>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r>
              <a:rPr lang="zh-CN" altLang="en-US" sz="1100">
                <a:solidFill>
                  <a:srgbClr val="FFFFFF"/>
                </a:solidFill>
                <a:latin typeface="微软雅黑" pitchFamily="34" charset="-122"/>
                <a:ea typeface="宋体" pitchFamily="2" charset="-122"/>
              </a:rPr>
              <a:t>招投标管理</a:t>
            </a:r>
          </a:p>
        </p:txBody>
      </p:sp>
      <p:sp>
        <p:nvSpPr>
          <p:cNvPr id="44" name="矩形 43"/>
          <p:cNvSpPr/>
          <p:nvPr/>
        </p:nvSpPr>
        <p:spPr>
          <a:xfrm>
            <a:off x="4789315" y="2720829"/>
            <a:ext cx="720130" cy="324000"/>
          </a:xfrm>
          <a:prstGeom prst="rect">
            <a:avLst/>
          </a:prstGeom>
          <a:solidFill>
            <a:srgbClr val="AD5A27"/>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r>
              <a:rPr lang="zh-CN" altLang="en-US" sz="1100">
                <a:solidFill>
                  <a:srgbClr val="FFFFFF"/>
                </a:solidFill>
                <a:latin typeface="微软雅黑" pitchFamily="34" charset="-122"/>
                <a:ea typeface="宋体" pitchFamily="2" charset="-122"/>
              </a:rPr>
              <a:t>进度管理</a:t>
            </a:r>
          </a:p>
        </p:txBody>
      </p:sp>
      <p:sp>
        <p:nvSpPr>
          <p:cNvPr id="45" name="矩形 44"/>
          <p:cNvSpPr/>
          <p:nvPr/>
        </p:nvSpPr>
        <p:spPr>
          <a:xfrm>
            <a:off x="5520969" y="2720829"/>
            <a:ext cx="720132" cy="324000"/>
          </a:xfrm>
          <a:prstGeom prst="rect">
            <a:avLst/>
          </a:prstGeom>
          <a:solidFill>
            <a:srgbClr val="AD5A27"/>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r>
              <a:rPr lang="zh-CN" altLang="en-US" sz="1100">
                <a:solidFill>
                  <a:srgbClr val="FFFFFF"/>
                </a:solidFill>
                <a:latin typeface="微软雅黑" pitchFamily="34" charset="-122"/>
                <a:ea typeface="宋体" pitchFamily="2" charset="-122"/>
              </a:rPr>
              <a:t>成本管理</a:t>
            </a:r>
          </a:p>
        </p:txBody>
      </p:sp>
      <p:sp>
        <p:nvSpPr>
          <p:cNvPr id="46" name="矩形 45"/>
          <p:cNvSpPr/>
          <p:nvPr/>
        </p:nvSpPr>
        <p:spPr>
          <a:xfrm>
            <a:off x="6241213" y="2720829"/>
            <a:ext cx="827634" cy="324000"/>
          </a:xfrm>
          <a:prstGeom prst="rect">
            <a:avLst/>
          </a:prstGeom>
          <a:solidFill>
            <a:srgbClr val="AD5A27"/>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r>
              <a:rPr lang="zh-CN" altLang="en-US" sz="1100">
                <a:solidFill>
                  <a:srgbClr val="FFFFFF"/>
                </a:solidFill>
                <a:latin typeface="微软雅黑" pitchFamily="34" charset="-122"/>
                <a:ea typeface="宋体" pitchFamily="2" charset="-122"/>
              </a:rPr>
              <a:t>合同管理</a:t>
            </a:r>
          </a:p>
        </p:txBody>
      </p:sp>
      <p:sp>
        <p:nvSpPr>
          <p:cNvPr id="47" name="矩形 46"/>
          <p:cNvSpPr/>
          <p:nvPr/>
        </p:nvSpPr>
        <p:spPr>
          <a:xfrm>
            <a:off x="3967146" y="3078019"/>
            <a:ext cx="827531" cy="571504"/>
          </a:xfrm>
          <a:prstGeom prst="rect">
            <a:avLst/>
          </a:prstGeom>
          <a:solidFill>
            <a:srgbClr val="AD5A27"/>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r>
              <a:rPr lang="zh-CN" altLang="en-US" sz="1100">
                <a:solidFill>
                  <a:srgbClr val="FFFFFF"/>
                </a:solidFill>
                <a:latin typeface="微软雅黑" pitchFamily="34" charset="-122"/>
                <a:ea typeface="宋体" pitchFamily="2" charset="-122"/>
              </a:rPr>
              <a:t>设备物资</a:t>
            </a:r>
          </a:p>
          <a:p>
            <a:pPr algn="ctr">
              <a:defRPr/>
            </a:pPr>
            <a:r>
              <a:rPr lang="zh-CN" altLang="en-US" sz="1100">
                <a:solidFill>
                  <a:srgbClr val="FFFFFF"/>
                </a:solidFill>
                <a:latin typeface="微软雅黑" pitchFamily="34" charset="-122"/>
                <a:ea typeface="宋体" pitchFamily="2" charset="-122"/>
              </a:rPr>
              <a:t>管理系统</a:t>
            </a:r>
          </a:p>
        </p:txBody>
      </p:sp>
      <p:sp>
        <p:nvSpPr>
          <p:cNvPr id="48" name="矩形 47"/>
          <p:cNvSpPr/>
          <p:nvPr/>
        </p:nvSpPr>
        <p:spPr>
          <a:xfrm>
            <a:off x="4789315" y="3078019"/>
            <a:ext cx="720130" cy="571504"/>
          </a:xfrm>
          <a:prstGeom prst="rect">
            <a:avLst/>
          </a:prstGeom>
          <a:solidFill>
            <a:srgbClr val="AD5A27"/>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r>
              <a:rPr lang="zh-CN" altLang="en-US" sz="1100">
                <a:solidFill>
                  <a:srgbClr val="FFFFFF"/>
                </a:solidFill>
                <a:latin typeface="微软雅黑" pitchFamily="34" charset="-122"/>
                <a:ea typeface="宋体" pitchFamily="2" charset="-122"/>
              </a:rPr>
              <a:t>竣工管理</a:t>
            </a:r>
          </a:p>
        </p:txBody>
      </p:sp>
      <p:sp>
        <p:nvSpPr>
          <p:cNvPr id="49" name="矩形 48"/>
          <p:cNvSpPr/>
          <p:nvPr/>
        </p:nvSpPr>
        <p:spPr>
          <a:xfrm>
            <a:off x="5520969" y="3078019"/>
            <a:ext cx="720132" cy="571504"/>
          </a:xfrm>
          <a:prstGeom prst="rect">
            <a:avLst/>
          </a:prstGeom>
          <a:solidFill>
            <a:srgbClr val="AD5A27"/>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r>
              <a:rPr lang="zh-CN" altLang="en-US" sz="1100">
                <a:solidFill>
                  <a:srgbClr val="FFFFFF"/>
                </a:solidFill>
                <a:latin typeface="微软雅黑" pitchFamily="34" charset="-122"/>
                <a:ea typeface="宋体" pitchFamily="2" charset="-122"/>
              </a:rPr>
              <a:t>风险管理</a:t>
            </a:r>
          </a:p>
        </p:txBody>
      </p:sp>
      <p:sp>
        <p:nvSpPr>
          <p:cNvPr id="50" name="矩形 49"/>
          <p:cNvSpPr/>
          <p:nvPr/>
        </p:nvSpPr>
        <p:spPr>
          <a:xfrm>
            <a:off x="6241213" y="3078019"/>
            <a:ext cx="827634" cy="571504"/>
          </a:xfrm>
          <a:prstGeom prst="rect">
            <a:avLst/>
          </a:prstGeom>
          <a:solidFill>
            <a:srgbClr val="AD5A27"/>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r>
              <a:rPr lang="zh-CN" altLang="en-US" sz="1100">
                <a:solidFill>
                  <a:srgbClr val="FFFFFF"/>
                </a:solidFill>
                <a:latin typeface="微软雅黑" pitchFamily="34" charset="-122"/>
                <a:ea typeface="宋体" pitchFamily="2" charset="-122"/>
              </a:rPr>
              <a:t>质量</a:t>
            </a:r>
            <a:r>
              <a:rPr lang="en-US" altLang="zh-CN" sz="1100">
                <a:solidFill>
                  <a:srgbClr val="FFFFFF"/>
                </a:solidFill>
                <a:latin typeface="微软雅黑" pitchFamily="34" charset="-122"/>
                <a:ea typeface="宋体" pitchFamily="2" charset="-122"/>
              </a:rPr>
              <a:t>/</a:t>
            </a:r>
            <a:r>
              <a:rPr lang="zh-CN" altLang="en-US" sz="1100">
                <a:solidFill>
                  <a:srgbClr val="FFFFFF"/>
                </a:solidFill>
                <a:latin typeface="微软雅黑" pitchFamily="34" charset="-122"/>
                <a:ea typeface="宋体" pitchFamily="2" charset="-122"/>
              </a:rPr>
              <a:t>安全</a:t>
            </a:r>
          </a:p>
          <a:p>
            <a:pPr algn="ctr">
              <a:defRPr/>
            </a:pPr>
            <a:r>
              <a:rPr lang="en-US" altLang="zh-CN" sz="1100">
                <a:solidFill>
                  <a:srgbClr val="FFFFFF"/>
                </a:solidFill>
                <a:latin typeface="微软雅黑" pitchFamily="34" charset="-122"/>
                <a:ea typeface="宋体" pitchFamily="2" charset="-122"/>
              </a:rPr>
              <a:t>/</a:t>
            </a:r>
            <a:r>
              <a:rPr lang="zh-CN" altLang="en-US" sz="1100">
                <a:solidFill>
                  <a:srgbClr val="FFFFFF"/>
                </a:solidFill>
                <a:latin typeface="微软雅黑" pitchFamily="34" charset="-122"/>
                <a:ea typeface="宋体" pitchFamily="2" charset="-122"/>
              </a:rPr>
              <a:t>环境应急</a:t>
            </a:r>
          </a:p>
          <a:p>
            <a:pPr algn="ctr">
              <a:defRPr/>
            </a:pPr>
            <a:r>
              <a:rPr lang="zh-CN" altLang="en-US" sz="1100">
                <a:solidFill>
                  <a:srgbClr val="FFFFFF"/>
                </a:solidFill>
                <a:latin typeface="微软雅黑" pitchFamily="34" charset="-122"/>
                <a:ea typeface="宋体" pitchFamily="2" charset="-122"/>
              </a:rPr>
              <a:t>防护系统</a:t>
            </a:r>
          </a:p>
        </p:txBody>
      </p:sp>
      <p:sp>
        <p:nvSpPr>
          <p:cNvPr id="51" name="矩形 50"/>
          <p:cNvSpPr/>
          <p:nvPr/>
        </p:nvSpPr>
        <p:spPr>
          <a:xfrm>
            <a:off x="7182299" y="2720829"/>
            <a:ext cx="396039" cy="936000"/>
          </a:xfrm>
          <a:prstGeom prst="rect">
            <a:avLst/>
          </a:prstGeom>
          <a:solidFill>
            <a:srgbClr val="AD5A27"/>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r>
              <a:rPr lang="zh-CN" altLang="en-US" sz="1000">
                <a:solidFill>
                  <a:schemeClr val="bg1"/>
                </a:solidFill>
                <a:latin typeface="微软雅黑" pitchFamily="34" charset="-122"/>
                <a:ea typeface="宋体" pitchFamily="2" charset="-122"/>
              </a:rPr>
              <a:t>房地产业务管理</a:t>
            </a:r>
          </a:p>
        </p:txBody>
      </p:sp>
      <p:sp>
        <p:nvSpPr>
          <p:cNvPr id="53" name="矩形 52"/>
          <p:cNvSpPr/>
          <p:nvPr/>
        </p:nvSpPr>
        <p:spPr>
          <a:xfrm>
            <a:off x="7559087" y="2720829"/>
            <a:ext cx="396039" cy="936000"/>
          </a:xfrm>
          <a:prstGeom prst="rect">
            <a:avLst/>
          </a:prstGeom>
          <a:solidFill>
            <a:srgbClr val="AD5A27"/>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r>
              <a:rPr lang="zh-CN" altLang="en-US" sz="1000">
                <a:solidFill>
                  <a:schemeClr val="bg1"/>
                </a:solidFill>
                <a:latin typeface="微软雅黑" pitchFamily="34" charset="-122"/>
                <a:ea typeface="宋体" pitchFamily="2" charset="-122"/>
              </a:rPr>
              <a:t>建材水泥</a:t>
            </a:r>
          </a:p>
          <a:p>
            <a:pPr algn="ctr">
              <a:defRPr/>
            </a:pPr>
            <a:r>
              <a:rPr lang="zh-CN" altLang="en-US" sz="1000">
                <a:solidFill>
                  <a:schemeClr val="bg1"/>
                </a:solidFill>
                <a:latin typeface="微软雅黑" pitchFamily="34" charset="-122"/>
                <a:ea typeface="宋体" pitchFamily="2" charset="-122"/>
              </a:rPr>
              <a:t>业务管理</a:t>
            </a:r>
          </a:p>
        </p:txBody>
      </p:sp>
      <p:sp>
        <p:nvSpPr>
          <p:cNvPr id="55" name="矩形 54"/>
          <p:cNvSpPr/>
          <p:nvPr/>
        </p:nvSpPr>
        <p:spPr>
          <a:xfrm>
            <a:off x="7920048" y="2720829"/>
            <a:ext cx="395952" cy="936000"/>
          </a:xfrm>
          <a:prstGeom prst="rect">
            <a:avLst/>
          </a:prstGeom>
          <a:solidFill>
            <a:srgbClr val="AD5A27"/>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r>
              <a:rPr lang="zh-CN" altLang="en-US" sz="1000">
                <a:solidFill>
                  <a:schemeClr val="bg1"/>
                </a:solidFill>
                <a:latin typeface="微软雅黑" pitchFamily="34" charset="-122"/>
                <a:ea typeface="宋体" pitchFamily="2" charset="-122"/>
              </a:rPr>
              <a:t>交通运营</a:t>
            </a:r>
          </a:p>
          <a:p>
            <a:pPr algn="ctr">
              <a:defRPr/>
            </a:pPr>
            <a:r>
              <a:rPr lang="zh-CN" altLang="en-US" sz="1000">
                <a:solidFill>
                  <a:schemeClr val="bg1"/>
                </a:solidFill>
                <a:latin typeface="微软雅黑" pitchFamily="34" charset="-122"/>
                <a:ea typeface="宋体" pitchFamily="2" charset="-122"/>
              </a:rPr>
              <a:t>业务管理</a:t>
            </a:r>
          </a:p>
        </p:txBody>
      </p:sp>
      <p:sp>
        <p:nvSpPr>
          <p:cNvPr id="57" name="矩形 56"/>
          <p:cNvSpPr/>
          <p:nvPr/>
        </p:nvSpPr>
        <p:spPr>
          <a:xfrm>
            <a:off x="8290153" y="2720829"/>
            <a:ext cx="395953" cy="936000"/>
          </a:xfrm>
          <a:prstGeom prst="rect">
            <a:avLst/>
          </a:prstGeom>
          <a:solidFill>
            <a:srgbClr val="AD5A27"/>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r>
              <a:rPr lang="zh-CN" altLang="en-US" sz="1000">
                <a:solidFill>
                  <a:srgbClr val="FFFFFF"/>
                </a:solidFill>
                <a:latin typeface="微软雅黑" pitchFamily="34" charset="-122"/>
                <a:ea typeface="宋体" pitchFamily="2" charset="-122"/>
              </a:rPr>
              <a:t>水电利业务管理</a:t>
            </a:r>
          </a:p>
        </p:txBody>
      </p:sp>
      <p:sp>
        <p:nvSpPr>
          <p:cNvPr id="61" name="矩形 60"/>
          <p:cNvSpPr/>
          <p:nvPr/>
        </p:nvSpPr>
        <p:spPr>
          <a:xfrm>
            <a:off x="8646037" y="2720829"/>
            <a:ext cx="395952" cy="936000"/>
          </a:xfrm>
          <a:prstGeom prst="rect">
            <a:avLst/>
          </a:prstGeom>
          <a:solidFill>
            <a:srgbClr val="AD5A27"/>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r>
              <a:rPr lang="zh-CN" altLang="en-US" sz="1000">
                <a:solidFill>
                  <a:srgbClr val="FFFFFF"/>
                </a:solidFill>
                <a:latin typeface="微软雅黑" pitchFamily="34" charset="-122"/>
                <a:ea typeface="宋体" pitchFamily="2" charset="-122"/>
              </a:rPr>
              <a:t>酒店业务管理</a:t>
            </a:r>
          </a:p>
        </p:txBody>
      </p:sp>
      <p:sp>
        <p:nvSpPr>
          <p:cNvPr id="62" name="矩形 61"/>
          <p:cNvSpPr/>
          <p:nvPr/>
        </p:nvSpPr>
        <p:spPr>
          <a:xfrm>
            <a:off x="8993177" y="2720829"/>
            <a:ext cx="395953" cy="936000"/>
          </a:xfrm>
          <a:prstGeom prst="rect">
            <a:avLst/>
          </a:prstGeom>
          <a:solidFill>
            <a:srgbClr val="AD5A27"/>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r>
              <a:rPr lang="zh-CN" altLang="en-US" sz="1000">
                <a:solidFill>
                  <a:srgbClr val="FFFFFF"/>
                </a:solidFill>
                <a:latin typeface="微软雅黑" pitchFamily="34" charset="-122"/>
                <a:ea typeface="宋体" pitchFamily="2" charset="-122"/>
              </a:rPr>
              <a:t>旅游业务管理</a:t>
            </a:r>
          </a:p>
        </p:txBody>
      </p:sp>
      <p:sp>
        <p:nvSpPr>
          <p:cNvPr id="63" name="矩形 62"/>
          <p:cNvSpPr/>
          <p:nvPr/>
        </p:nvSpPr>
        <p:spPr>
          <a:xfrm>
            <a:off x="3323901" y="3820295"/>
            <a:ext cx="6192311" cy="1285884"/>
          </a:xfrm>
          <a:prstGeom prst="rect">
            <a:avLst/>
          </a:prstGeom>
          <a:solidFill>
            <a:schemeClr val="bg1">
              <a:lumMod val="85000"/>
            </a:schemeClr>
          </a:solidFill>
          <a:ln>
            <a:noFill/>
          </a:ln>
          <a:effectLst>
            <a:outerShdw blurRad="50800" dist="38100" dir="2700000" algn="tl" rotWithShape="0">
              <a:schemeClr val="bg1">
                <a:lumMod val="75000"/>
                <a:alpha val="40000"/>
              </a:schemeClr>
            </a:outerShdw>
          </a:effectLst>
          <a:scene3d>
            <a:camera prst="orthographicFront"/>
            <a:lightRig rig="threePt" dir="t"/>
          </a:scene3d>
          <a:sp3d>
            <a:bevelT w="12700" h="63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92632" name="TextBox 63"/>
          <p:cNvSpPr txBox="1">
            <a:spLocks noChangeArrowheads="1"/>
          </p:cNvSpPr>
          <p:nvPr/>
        </p:nvSpPr>
        <p:spPr bwMode="auto">
          <a:xfrm>
            <a:off x="3338728" y="3822700"/>
            <a:ext cx="2358560" cy="369332"/>
          </a:xfrm>
          <a:prstGeom prst="rect">
            <a:avLst/>
          </a:prstGeom>
          <a:noFill/>
          <a:ln w="9525">
            <a:noFill/>
            <a:miter lim="800000"/>
            <a:headEnd/>
            <a:tailEnd/>
          </a:ln>
        </p:spPr>
        <p:txBody>
          <a:bodyPr>
            <a:spAutoFit/>
          </a:bodyPr>
          <a:lstStyle/>
          <a:p>
            <a:r>
              <a:rPr lang="zh-CN" altLang="en-US">
                <a:latin typeface="微软雅黑" pitchFamily="34" charset="-122"/>
                <a:ea typeface="宋体" pitchFamily="2" charset="-122"/>
              </a:rPr>
              <a:t>软件支撑平台</a:t>
            </a:r>
          </a:p>
        </p:txBody>
      </p:sp>
      <p:sp>
        <p:nvSpPr>
          <p:cNvPr id="65" name="矩形 64"/>
          <p:cNvSpPr/>
          <p:nvPr/>
        </p:nvSpPr>
        <p:spPr bwMode="auto">
          <a:xfrm>
            <a:off x="5180915" y="3851279"/>
            <a:ext cx="4213112" cy="252000"/>
          </a:xfrm>
          <a:prstGeom prst="rect">
            <a:avLst/>
          </a:prstGeom>
          <a:solidFill>
            <a:schemeClr val="bg1">
              <a:lumMod val="65000"/>
            </a:schemeClr>
          </a:solidFill>
          <a:ln>
            <a:headEnd type="none" w="med" len="med"/>
            <a:tailEnd type="none" w="med" len="med"/>
          </a:ln>
          <a:effectLst>
            <a:outerShdw blurRad="40000" dist="23000" dir="5400000" rotWithShape="0">
              <a:schemeClr val="bg1">
                <a:lumMod val="50000"/>
                <a:alpha val="35000"/>
              </a:schemeClr>
            </a:outerShdw>
          </a:effectLst>
          <a:scene3d>
            <a:camera prst="orthographicFront">
              <a:rot lat="0" lon="0" rev="0"/>
            </a:camera>
            <a:lightRig rig="threePt" dir="t">
              <a:rot lat="0" lon="0" rev="1200000"/>
            </a:lightRig>
          </a:scene3d>
          <a:sp3d>
            <a:bevelT w="38100" h="12700"/>
          </a:sp3d>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en-US" altLang="zh-CN" sz="1200">
                <a:solidFill>
                  <a:schemeClr val="tx1"/>
                </a:solidFill>
                <a:latin typeface="Arial" pitchFamily="34" charset="0"/>
                <a:ea typeface="微软雅黑" pitchFamily="34" charset="-122"/>
                <a:cs typeface="Arial" pitchFamily="34" charset="0"/>
              </a:rPr>
              <a:t>BI</a:t>
            </a:r>
            <a:r>
              <a:rPr lang="zh-CN" altLang="en-US" sz="1200">
                <a:solidFill>
                  <a:schemeClr val="tx1"/>
                </a:solidFill>
                <a:latin typeface="Arial" pitchFamily="34" charset="0"/>
                <a:ea typeface="微软雅黑" pitchFamily="34" charset="-122"/>
                <a:cs typeface="Arial" pitchFamily="34" charset="0"/>
              </a:rPr>
              <a:t>模型，流程分析（</a:t>
            </a:r>
            <a:r>
              <a:rPr lang="en-US" altLang="zh-CN" sz="1200">
                <a:solidFill>
                  <a:schemeClr val="tx1"/>
                </a:solidFill>
                <a:latin typeface="Arial" pitchFamily="34" charset="0"/>
                <a:ea typeface="微软雅黑" pitchFamily="34" charset="-122"/>
                <a:cs typeface="Arial" pitchFamily="34" charset="0"/>
              </a:rPr>
              <a:t>Modeler)</a:t>
            </a:r>
          </a:p>
        </p:txBody>
      </p:sp>
      <p:sp>
        <p:nvSpPr>
          <p:cNvPr id="66" name="矩形 65"/>
          <p:cNvSpPr/>
          <p:nvPr/>
        </p:nvSpPr>
        <p:spPr bwMode="auto">
          <a:xfrm>
            <a:off x="3434410" y="4137031"/>
            <a:ext cx="1080347" cy="252000"/>
          </a:xfrm>
          <a:prstGeom prst="rect">
            <a:avLst/>
          </a:prstGeom>
          <a:solidFill>
            <a:schemeClr val="bg1">
              <a:lumMod val="65000"/>
            </a:schemeClr>
          </a:solidFill>
          <a:ln>
            <a:headEnd type="none" w="med" len="med"/>
            <a:tailEnd type="none" w="med" len="med"/>
          </a:ln>
          <a:effectLst>
            <a:outerShdw blurRad="40000" dist="23000" dir="5400000" rotWithShape="0">
              <a:schemeClr val="bg1">
                <a:lumMod val="50000"/>
                <a:alpha val="35000"/>
              </a:schemeClr>
            </a:outerShdw>
          </a:effectLst>
          <a:scene3d>
            <a:camera prst="orthographicFront">
              <a:rot lat="0" lon="0" rev="0"/>
            </a:camera>
            <a:lightRig rig="threePt" dir="t">
              <a:rot lat="0" lon="0" rev="1200000"/>
            </a:lightRig>
          </a:scene3d>
          <a:sp3d>
            <a:bevelT w="38100" h="12700"/>
          </a:sp3d>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en-US" altLang="zh-CN" sz="1200" dirty="0">
                <a:solidFill>
                  <a:schemeClr val="tx1"/>
                </a:solidFill>
                <a:latin typeface="Arial" pitchFamily="34" charset="0"/>
                <a:ea typeface="微软雅黑" pitchFamily="34" charset="-122"/>
                <a:cs typeface="Arial" pitchFamily="34" charset="0"/>
              </a:rPr>
              <a:t>Portal</a:t>
            </a:r>
            <a:r>
              <a:rPr lang="zh-CN" altLang="en-US" sz="1200" dirty="0">
                <a:solidFill>
                  <a:schemeClr val="tx1"/>
                </a:solidFill>
                <a:latin typeface="Arial" pitchFamily="34" charset="0"/>
                <a:ea typeface="微软雅黑" pitchFamily="34" charset="-122"/>
                <a:cs typeface="Arial" pitchFamily="34" charset="0"/>
              </a:rPr>
              <a:t>服务</a:t>
            </a:r>
          </a:p>
        </p:txBody>
      </p:sp>
      <p:sp>
        <p:nvSpPr>
          <p:cNvPr id="67" name="矩形 66"/>
          <p:cNvSpPr/>
          <p:nvPr/>
        </p:nvSpPr>
        <p:spPr bwMode="auto">
          <a:xfrm>
            <a:off x="4591459" y="4137031"/>
            <a:ext cx="1080236" cy="252000"/>
          </a:xfrm>
          <a:prstGeom prst="rect">
            <a:avLst/>
          </a:prstGeom>
          <a:solidFill>
            <a:schemeClr val="bg1">
              <a:lumMod val="65000"/>
            </a:schemeClr>
          </a:solidFill>
          <a:ln>
            <a:headEnd type="none" w="med" len="med"/>
            <a:tailEnd type="none" w="med" len="med"/>
          </a:ln>
          <a:effectLst>
            <a:outerShdw blurRad="40000" dist="23000" dir="5400000" rotWithShape="0">
              <a:schemeClr val="bg1">
                <a:lumMod val="50000"/>
                <a:alpha val="35000"/>
              </a:schemeClr>
            </a:outerShdw>
          </a:effectLst>
          <a:scene3d>
            <a:camera prst="orthographicFront">
              <a:rot lat="0" lon="0" rev="0"/>
            </a:camera>
            <a:lightRig rig="threePt" dir="t">
              <a:rot lat="0" lon="0" rev="1200000"/>
            </a:lightRig>
          </a:scene3d>
          <a:sp3d>
            <a:bevelT w="38100" h="12700"/>
          </a:sp3d>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zh-CN" altLang="en-US" sz="1200" dirty="0">
                <a:solidFill>
                  <a:schemeClr val="tx1"/>
                </a:solidFill>
                <a:latin typeface="Arial" pitchFamily="34" charset="0"/>
                <a:ea typeface="微软雅黑" pitchFamily="34" charset="-122"/>
                <a:cs typeface="Arial" pitchFamily="34" charset="0"/>
              </a:rPr>
              <a:t>应用服务</a:t>
            </a:r>
          </a:p>
        </p:txBody>
      </p:sp>
      <p:sp>
        <p:nvSpPr>
          <p:cNvPr id="68" name="矩形 67"/>
          <p:cNvSpPr/>
          <p:nvPr/>
        </p:nvSpPr>
        <p:spPr bwMode="auto">
          <a:xfrm>
            <a:off x="5749806" y="4137031"/>
            <a:ext cx="1079354" cy="252000"/>
          </a:xfrm>
          <a:prstGeom prst="rect">
            <a:avLst/>
          </a:prstGeom>
          <a:solidFill>
            <a:schemeClr val="bg1">
              <a:lumMod val="65000"/>
            </a:schemeClr>
          </a:solidFill>
          <a:ln>
            <a:headEnd type="none" w="med" len="med"/>
            <a:tailEnd type="none" w="med" len="med"/>
          </a:ln>
          <a:effectLst>
            <a:outerShdw blurRad="40000" dist="23000" dir="5400000" rotWithShape="0">
              <a:schemeClr val="bg1">
                <a:lumMod val="50000"/>
                <a:alpha val="35000"/>
              </a:schemeClr>
            </a:outerShdw>
          </a:effectLst>
          <a:scene3d>
            <a:camera prst="orthographicFront">
              <a:rot lat="0" lon="0" rev="0"/>
            </a:camera>
            <a:lightRig rig="threePt" dir="t">
              <a:rot lat="0" lon="0" rev="1200000"/>
            </a:lightRig>
          </a:scene3d>
          <a:sp3d>
            <a:bevelT w="38100" h="12700"/>
          </a:sp3d>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zh-CN" altLang="en-US" sz="1200" dirty="0">
                <a:solidFill>
                  <a:schemeClr val="tx1"/>
                </a:solidFill>
                <a:latin typeface="Arial" pitchFamily="34" charset="0"/>
                <a:ea typeface="微软雅黑" pitchFamily="34" charset="-122"/>
                <a:cs typeface="Arial" pitchFamily="34" charset="0"/>
              </a:rPr>
              <a:t>信息集成</a:t>
            </a:r>
          </a:p>
        </p:txBody>
      </p:sp>
      <p:sp>
        <p:nvSpPr>
          <p:cNvPr id="69" name="矩形 68"/>
          <p:cNvSpPr/>
          <p:nvPr/>
        </p:nvSpPr>
        <p:spPr bwMode="auto">
          <a:xfrm>
            <a:off x="6908214" y="4137031"/>
            <a:ext cx="1079463" cy="252000"/>
          </a:xfrm>
          <a:prstGeom prst="rect">
            <a:avLst/>
          </a:prstGeom>
          <a:solidFill>
            <a:schemeClr val="bg1">
              <a:lumMod val="65000"/>
            </a:schemeClr>
          </a:solidFill>
          <a:ln>
            <a:headEnd type="none" w="med" len="med"/>
            <a:tailEnd type="none" w="med" len="med"/>
          </a:ln>
          <a:effectLst>
            <a:outerShdw blurRad="40000" dist="23000" dir="5400000" rotWithShape="0">
              <a:schemeClr val="bg1">
                <a:lumMod val="50000"/>
                <a:alpha val="35000"/>
              </a:schemeClr>
            </a:outerShdw>
          </a:effectLst>
          <a:scene3d>
            <a:camera prst="orthographicFront">
              <a:rot lat="0" lon="0" rev="0"/>
            </a:camera>
            <a:lightRig rig="threePt" dir="t">
              <a:rot lat="0" lon="0" rev="1200000"/>
            </a:lightRig>
          </a:scene3d>
          <a:sp3d>
            <a:bevelT w="38100" h="12700"/>
          </a:sp3d>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zh-CN" altLang="en-US" sz="1200" dirty="0">
                <a:solidFill>
                  <a:schemeClr val="tx1"/>
                </a:solidFill>
                <a:latin typeface="Arial" pitchFamily="34" charset="0"/>
                <a:ea typeface="微软雅黑" pitchFamily="34" charset="-122"/>
                <a:cs typeface="Arial" pitchFamily="34" charset="0"/>
              </a:rPr>
              <a:t>流程服务</a:t>
            </a:r>
          </a:p>
        </p:txBody>
      </p:sp>
      <p:sp>
        <p:nvSpPr>
          <p:cNvPr id="70" name="矩形 69"/>
          <p:cNvSpPr/>
          <p:nvPr/>
        </p:nvSpPr>
        <p:spPr bwMode="auto">
          <a:xfrm>
            <a:off x="8065310" y="4137031"/>
            <a:ext cx="1332203" cy="252000"/>
          </a:xfrm>
          <a:prstGeom prst="rect">
            <a:avLst/>
          </a:prstGeom>
          <a:solidFill>
            <a:schemeClr val="bg1">
              <a:lumMod val="65000"/>
            </a:schemeClr>
          </a:solidFill>
          <a:ln>
            <a:headEnd type="none" w="med" len="med"/>
            <a:tailEnd type="none" w="med" len="med"/>
          </a:ln>
          <a:effectLst>
            <a:outerShdw blurRad="40000" dist="23000" dir="5400000" rotWithShape="0">
              <a:schemeClr val="bg1">
                <a:lumMod val="50000"/>
                <a:alpha val="35000"/>
              </a:schemeClr>
            </a:outerShdw>
          </a:effectLst>
          <a:scene3d>
            <a:camera prst="orthographicFront">
              <a:rot lat="0" lon="0" rev="0"/>
            </a:camera>
            <a:lightRig rig="threePt" dir="t">
              <a:rot lat="0" lon="0" rev="1200000"/>
            </a:lightRig>
          </a:scene3d>
          <a:sp3d>
            <a:bevelT w="38100" h="12700"/>
          </a:sp3d>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zh-CN" altLang="en-US" sz="1200" dirty="0">
                <a:solidFill>
                  <a:schemeClr val="tx1"/>
                </a:solidFill>
                <a:latin typeface="Arial" pitchFamily="34" charset="0"/>
                <a:ea typeface="微软雅黑" pitchFamily="34" charset="-122"/>
                <a:cs typeface="Arial" pitchFamily="34" charset="0"/>
              </a:rPr>
              <a:t>流程集成连接器</a:t>
            </a:r>
          </a:p>
        </p:txBody>
      </p:sp>
      <p:sp>
        <p:nvSpPr>
          <p:cNvPr id="71" name="矩形 70"/>
          <p:cNvSpPr/>
          <p:nvPr/>
        </p:nvSpPr>
        <p:spPr bwMode="auto">
          <a:xfrm>
            <a:off x="3429071" y="4419574"/>
            <a:ext cx="5958473" cy="252000"/>
          </a:xfrm>
          <a:prstGeom prst="rect">
            <a:avLst/>
          </a:prstGeom>
          <a:solidFill>
            <a:schemeClr val="bg1">
              <a:lumMod val="65000"/>
            </a:schemeClr>
          </a:solidFill>
          <a:ln>
            <a:headEnd type="none" w="med" len="med"/>
            <a:tailEnd type="none" w="med" len="med"/>
          </a:ln>
          <a:effectLst>
            <a:outerShdw blurRad="40000" dist="23000" dir="5400000" rotWithShape="0">
              <a:schemeClr val="bg1">
                <a:lumMod val="50000"/>
                <a:alpha val="35000"/>
              </a:schemeClr>
            </a:outerShdw>
          </a:effectLst>
          <a:scene3d>
            <a:camera prst="orthographicFront">
              <a:rot lat="0" lon="0" rev="0"/>
            </a:camera>
            <a:lightRig rig="threePt" dir="t">
              <a:rot lat="0" lon="0" rev="1200000"/>
            </a:lightRig>
          </a:scene3d>
          <a:sp3d>
            <a:bevelT w="38100" h="12700"/>
          </a:sp3d>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en-US" altLang="zh-CN" sz="1200" dirty="0">
                <a:solidFill>
                  <a:schemeClr val="tx1"/>
                </a:solidFill>
                <a:latin typeface="Arial" pitchFamily="34" charset="0"/>
                <a:ea typeface="微软雅黑" pitchFamily="34" charset="-122"/>
                <a:cs typeface="Arial" pitchFamily="34" charset="0"/>
              </a:rPr>
              <a:t>ESB</a:t>
            </a:r>
            <a:r>
              <a:rPr lang="zh-CN" altLang="en-US" sz="1200" dirty="0">
                <a:solidFill>
                  <a:schemeClr val="tx1"/>
                </a:solidFill>
                <a:latin typeface="Arial" pitchFamily="34" charset="0"/>
                <a:ea typeface="微软雅黑" pitchFamily="34" charset="-122"/>
                <a:cs typeface="Arial" pitchFamily="34" charset="0"/>
              </a:rPr>
              <a:t>企业服务总线（协议转换、消息代理等）</a:t>
            </a:r>
            <a:endParaRPr lang="en-US" altLang="zh-CN" sz="1200" dirty="0">
              <a:solidFill>
                <a:schemeClr val="tx1"/>
              </a:solidFill>
              <a:latin typeface="Arial" pitchFamily="34" charset="0"/>
              <a:ea typeface="微软雅黑" pitchFamily="34" charset="-122"/>
              <a:cs typeface="Arial" pitchFamily="34" charset="0"/>
            </a:endParaRPr>
          </a:p>
        </p:txBody>
      </p:sp>
      <p:sp>
        <p:nvSpPr>
          <p:cNvPr id="72" name="矩形 71"/>
          <p:cNvSpPr/>
          <p:nvPr/>
        </p:nvSpPr>
        <p:spPr bwMode="auto">
          <a:xfrm>
            <a:off x="3434395" y="4716698"/>
            <a:ext cx="5958473" cy="252000"/>
          </a:xfrm>
          <a:prstGeom prst="rect">
            <a:avLst/>
          </a:prstGeom>
          <a:solidFill>
            <a:schemeClr val="bg1">
              <a:lumMod val="65000"/>
            </a:schemeClr>
          </a:solidFill>
          <a:ln>
            <a:headEnd type="none" w="med" len="med"/>
            <a:tailEnd type="none" w="med" len="med"/>
          </a:ln>
          <a:effectLst>
            <a:outerShdw blurRad="40000" dist="23000" dir="5400000" rotWithShape="0">
              <a:schemeClr val="bg1">
                <a:lumMod val="50000"/>
                <a:alpha val="35000"/>
              </a:schemeClr>
            </a:outerShdw>
          </a:effectLst>
          <a:scene3d>
            <a:camera prst="orthographicFront">
              <a:rot lat="0" lon="0" rev="0"/>
            </a:camera>
            <a:lightRig rig="threePt" dir="t">
              <a:rot lat="0" lon="0" rev="1200000"/>
            </a:lightRig>
          </a:scene3d>
          <a:sp3d>
            <a:bevelT w="38100" h="12700"/>
          </a:sp3d>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zh-CN" altLang="en-US" sz="1200" dirty="0">
                <a:solidFill>
                  <a:schemeClr val="tx1"/>
                </a:solidFill>
                <a:latin typeface="Arial" pitchFamily="34" charset="0"/>
                <a:ea typeface="微软雅黑" pitchFamily="34" charset="-122"/>
                <a:cs typeface="Arial" pitchFamily="34" charset="0"/>
              </a:rPr>
              <a:t>应用存储服务（企业应用</a:t>
            </a:r>
            <a:r>
              <a:rPr lang="en-US" altLang="zh-CN" sz="1200" dirty="0">
                <a:solidFill>
                  <a:schemeClr val="tx1"/>
                </a:solidFill>
                <a:latin typeface="Arial" pitchFamily="34" charset="0"/>
                <a:ea typeface="微软雅黑" pitchFamily="34" charset="-122"/>
                <a:cs typeface="Arial" pitchFamily="34" charset="0"/>
              </a:rPr>
              <a:t>Adapter)    </a:t>
            </a:r>
            <a:r>
              <a:rPr lang="zh-CN" altLang="en-US" sz="1200" dirty="0">
                <a:solidFill>
                  <a:schemeClr val="tx1"/>
                </a:solidFill>
                <a:latin typeface="Arial" pitchFamily="34" charset="0"/>
                <a:ea typeface="微软雅黑" pitchFamily="34" charset="-122"/>
                <a:cs typeface="Arial" pitchFamily="34" charset="0"/>
              </a:rPr>
              <a:t>数据存储服务（企业数据集成）</a:t>
            </a:r>
          </a:p>
        </p:txBody>
      </p:sp>
      <p:sp>
        <p:nvSpPr>
          <p:cNvPr id="73" name="矩形 72"/>
          <p:cNvSpPr/>
          <p:nvPr/>
        </p:nvSpPr>
        <p:spPr>
          <a:xfrm>
            <a:off x="3323901" y="5191593"/>
            <a:ext cx="6192311" cy="1044000"/>
          </a:xfrm>
          <a:prstGeom prst="rect">
            <a:avLst/>
          </a:prstGeom>
          <a:solidFill>
            <a:schemeClr val="bg1">
              <a:lumMod val="85000"/>
            </a:schemeClr>
          </a:solidFill>
          <a:ln>
            <a:noFill/>
          </a:ln>
          <a:effectLst>
            <a:outerShdw blurRad="50800" dist="38100" dir="2700000" algn="tl" rotWithShape="0">
              <a:schemeClr val="bg1">
                <a:lumMod val="75000"/>
                <a:alpha val="40000"/>
              </a:schemeClr>
            </a:outerShdw>
          </a:effectLst>
          <a:scene3d>
            <a:camera prst="orthographicFront"/>
            <a:lightRig rig="threePt" dir="t"/>
          </a:scene3d>
          <a:sp3d>
            <a:bevelT w="12700" h="63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92660" name="TextBox 73"/>
          <p:cNvSpPr txBox="1">
            <a:spLocks noChangeArrowheads="1"/>
          </p:cNvSpPr>
          <p:nvPr/>
        </p:nvSpPr>
        <p:spPr bwMode="auto">
          <a:xfrm>
            <a:off x="3338728" y="5208589"/>
            <a:ext cx="2358560" cy="369332"/>
          </a:xfrm>
          <a:prstGeom prst="rect">
            <a:avLst/>
          </a:prstGeom>
          <a:noFill/>
          <a:ln w="9525">
            <a:noFill/>
            <a:miter lim="800000"/>
            <a:headEnd/>
            <a:tailEnd/>
          </a:ln>
        </p:spPr>
        <p:txBody>
          <a:bodyPr>
            <a:spAutoFit/>
          </a:bodyPr>
          <a:lstStyle/>
          <a:p>
            <a:r>
              <a:rPr lang="zh-CN" altLang="en-US">
                <a:latin typeface="微软雅黑" pitchFamily="34" charset="-122"/>
                <a:ea typeface="宋体" pitchFamily="2" charset="-122"/>
              </a:rPr>
              <a:t>硬件支撑平台</a:t>
            </a:r>
          </a:p>
        </p:txBody>
      </p:sp>
      <p:sp>
        <p:nvSpPr>
          <p:cNvPr id="75" name="矩形 74"/>
          <p:cNvSpPr/>
          <p:nvPr/>
        </p:nvSpPr>
        <p:spPr bwMode="auto">
          <a:xfrm>
            <a:off x="3434395" y="5559669"/>
            <a:ext cx="5958473" cy="252000"/>
          </a:xfrm>
          <a:prstGeom prst="rect">
            <a:avLst/>
          </a:prstGeom>
          <a:solidFill>
            <a:schemeClr val="bg1">
              <a:lumMod val="65000"/>
            </a:schemeClr>
          </a:solidFill>
          <a:ln>
            <a:headEnd type="none" w="med" len="med"/>
            <a:tailEnd type="none" w="med" len="med"/>
          </a:ln>
          <a:effectLst>
            <a:outerShdw blurRad="40000" dist="23000" dir="5400000" rotWithShape="0">
              <a:schemeClr val="bg1">
                <a:lumMod val="50000"/>
                <a:alpha val="35000"/>
              </a:schemeClr>
            </a:outerShdw>
          </a:effectLst>
          <a:scene3d>
            <a:camera prst="orthographicFront">
              <a:rot lat="0" lon="0" rev="0"/>
            </a:camera>
            <a:lightRig rig="threePt" dir="t">
              <a:rot lat="0" lon="0" rev="1200000"/>
            </a:lightRig>
          </a:scene3d>
          <a:sp3d>
            <a:bevelT w="38100" h="12700"/>
          </a:sp3d>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zh-CN" altLang="en-US" sz="1200" dirty="0">
                <a:solidFill>
                  <a:schemeClr val="tx1"/>
                </a:solidFill>
                <a:latin typeface="Arial" pitchFamily="34" charset="0"/>
                <a:ea typeface="微软雅黑" pitchFamily="34" charset="-122"/>
                <a:cs typeface="Arial" pitchFamily="34" charset="0"/>
              </a:rPr>
              <a:t>公共服务层：网络管理</a:t>
            </a:r>
            <a:r>
              <a:rPr lang="en-US" altLang="zh-CN" sz="1200" dirty="0">
                <a:solidFill>
                  <a:schemeClr val="tx1"/>
                </a:solidFill>
                <a:latin typeface="Arial" pitchFamily="34" charset="0"/>
                <a:ea typeface="微软雅黑" pitchFamily="34" charset="-122"/>
                <a:cs typeface="Arial" pitchFamily="34" charset="0"/>
              </a:rPr>
              <a:t>/Web</a:t>
            </a:r>
            <a:r>
              <a:rPr lang="zh-CN" altLang="en-US" sz="1200" dirty="0">
                <a:solidFill>
                  <a:schemeClr val="tx1"/>
                </a:solidFill>
                <a:latin typeface="Arial" pitchFamily="34" charset="0"/>
                <a:ea typeface="微软雅黑" pitchFamily="34" charset="-122"/>
                <a:cs typeface="Arial" pitchFamily="34" charset="0"/>
              </a:rPr>
              <a:t>应用</a:t>
            </a:r>
            <a:r>
              <a:rPr lang="en-US" altLang="zh-CN" sz="1200" dirty="0">
                <a:solidFill>
                  <a:schemeClr val="tx1"/>
                </a:solidFill>
                <a:latin typeface="Arial" pitchFamily="34" charset="0"/>
                <a:ea typeface="微软雅黑" pitchFamily="34" charset="-122"/>
                <a:cs typeface="Arial" pitchFamily="34" charset="0"/>
              </a:rPr>
              <a:t>/Mall</a:t>
            </a:r>
            <a:r>
              <a:rPr lang="zh-CN" altLang="en-US" sz="1200" dirty="0">
                <a:solidFill>
                  <a:schemeClr val="tx1"/>
                </a:solidFill>
                <a:latin typeface="Arial" pitchFamily="34" charset="0"/>
                <a:ea typeface="微软雅黑" pitchFamily="34" charset="-122"/>
                <a:cs typeface="Arial" pitchFamily="34" charset="0"/>
              </a:rPr>
              <a:t>服务</a:t>
            </a:r>
            <a:r>
              <a:rPr lang="en-US" altLang="zh-CN" sz="1200" dirty="0">
                <a:solidFill>
                  <a:schemeClr val="tx1"/>
                </a:solidFill>
                <a:latin typeface="Arial" pitchFamily="34" charset="0"/>
                <a:ea typeface="微软雅黑" pitchFamily="34" charset="-122"/>
                <a:cs typeface="Arial" pitchFamily="34" charset="0"/>
              </a:rPr>
              <a:t>/OA/</a:t>
            </a:r>
            <a:r>
              <a:rPr lang="zh-CN" altLang="en-US" sz="1200" dirty="0">
                <a:solidFill>
                  <a:schemeClr val="tx1"/>
                </a:solidFill>
                <a:latin typeface="Arial" pitchFamily="34" charset="0"/>
                <a:ea typeface="微软雅黑" pitchFamily="34" charset="-122"/>
                <a:cs typeface="Arial" pitchFamily="34" charset="0"/>
              </a:rPr>
              <a:t>网络增值服务（视频</a:t>
            </a:r>
            <a:r>
              <a:rPr lang="en-US" altLang="zh-CN" sz="1200" dirty="0">
                <a:solidFill>
                  <a:schemeClr val="tx1"/>
                </a:solidFill>
                <a:latin typeface="Arial" pitchFamily="34" charset="0"/>
                <a:ea typeface="微软雅黑" pitchFamily="34" charset="-122"/>
                <a:cs typeface="Arial" pitchFamily="34" charset="0"/>
              </a:rPr>
              <a:t>/IP</a:t>
            </a:r>
            <a:r>
              <a:rPr lang="zh-CN" altLang="en-US" sz="1200" dirty="0">
                <a:solidFill>
                  <a:schemeClr val="tx1"/>
                </a:solidFill>
                <a:latin typeface="Arial" pitchFamily="34" charset="0"/>
                <a:ea typeface="微软雅黑" pitchFamily="34" charset="-122"/>
                <a:cs typeface="Arial" pitchFamily="34" charset="0"/>
              </a:rPr>
              <a:t>语音</a:t>
            </a:r>
            <a:r>
              <a:rPr lang="en-US" altLang="zh-CN" sz="1200" dirty="0">
                <a:solidFill>
                  <a:schemeClr val="tx1"/>
                </a:solidFill>
                <a:latin typeface="Arial" pitchFamily="34" charset="0"/>
                <a:ea typeface="微软雅黑" pitchFamily="34" charset="-122"/>
                <a:cs typeface="Arial" pitchFamily="34" charset="0"/>
              </a:rPr>
              <a:t>… …</a:t>
            </a:r>
            <a:r>
              <a:rPr lang="zh-CN" altLang="en-US" sz="1200" dirty="0">
                <a:solidFill>
                  <a:schemeClr val="tx1"/>
                </a:solidFill>
                <a:latin typeface="Arial" pitchFamily="34" charset="0"/>
                <a:ea typeface="微软雅黑" pitchFamily="34" charset="-122"/>
                <a:cs typeface="Arial" pitchFamily="34" charset="0"/>
              </a:rPr>
              <a:t>）</a:t>
            </a:r>
          </a:p>
        </p:txBody>
      </p:sp>
      <p:sp>
        <p:nvSpPr>
          <p:cNvPr id="76" name="矩形 75"/>
          <p:cNvSpPr/>
          <p:nvPr/>
        </p:nvSpPr>
        <p:spPr bwMode="auto">
          <a:xfrm>
            <a:off x="3434395" y="5868551"/>
            <a:ext cx="5958473" cy="252000"/>
          </a:xfrm>
          <a:prstGeom prst="rect">
            <a:avLst/>
          </a:prstGeom>
          <a:solidFill>
            <a:schemeClr val="bg1">
              <a:lumMod val="65000"/>
            </a:schemeClr>
          </a:solidFill>
          <a:ln>
            <a:headEnd type="none" w="med" len="med"/>
            <a:tailEnd type="none" w="med" len="med"/>
          </a:ln>
          <a:effectLst>
            <a:outerShdw blurRad="40000" dist="23000" dir="5400000" rotWithShape="0">
              <a:schemeClr val="bg1">
                <a:lumMod val="50000"/>
                <a:alpha val="35000"/>
              </a:schemeClr>
            </a:outerShdw>
          </a:effectLst>
          <a:scene3d>
            <a:camera prst="orthographicFront">
              <a:rot lat="0" lon="0" rev="0"/>
            </a:camera>
            <a:lightRig rig="threePt" dir="t">
              <a:rot lat="0" lon="0" rev="1200000"/>
            </a:lightRig>
          </a:scene3d>
          <a:sp3d>
            <a:bevelT w="38100" h="12700"/>
          </a:sp3d>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zh-CN" altLang="en-US" sz="1200">
                <a:solidFill>
                  <a:schemeClr val="tx1"/>
                </a:solidFill>
                <a:latin typeface="Arial" pitchFamily="34" charset="0"/>
                <a:ea typeface="微软雅黑" pitchFamily="34" charset="-122"/>
                <a:cs typeface="Arial" pitchFamily="34" charset="0"/>
              </a:rPr>
              <a:t>基础服务层：</a:t>
            </a:r>
            <a:r>
              <a:rPr lang="en-US" altLang="zh-CN" sz="1200">
                <a:solidFill>
                  <a:schemeClr val="tx1"/>
                </a:solidFill>
                <a:latin typeface="Arial" pitchFamily="34" charset="0"/>
                <a:ea typeface="微软雅黑" pitchFamily="34" charset="-122"/>
                <a:cs typeface="Arial" pitchFamily="34" charset="0"/>
              </a:rPr>
              <a:t>SDH / ADSL / YPN</a:t>
            </a:r>
            <a:r>
              <a:rPr lang="zh-CN" altLang="en-US" sz="1200">
                <a:solidFill>
                  <a:schemeClr val="tx1"/>
                </a:solidFill>
                <a:latin typeface="Arial" pitchFamily="34" charset="0"/>
                <a:ea typeface="微软雅黑" pitchFamily="34" charset="-122"/>
                <a:cs typeface="Arial" pitchFamily="34" charset="0"/>
              </a:rPr>
              <a:t>网关 </a:t>
            </a:r>
            <a:r>
              <a:rPr lang="en-US" altLang="zh-CN" sz="1200">
                <a:solidFill>
                  <a:schemeClr val="tx1"/>
                </a:solidFill>
                <a:latin typeface="Arial" pitchFamily="34" charset="0"/>
                <a:ea typeface="微软雅黑" pitchFamily="34" charset="-122"/>
                <a:cs typeface="Arial" pitchFamily="34" charset="0"/>
              </a:rPr>
              <a:t>/ </a:t>
            </a:r>
            <a:r>
              <a:rPr lang="zh-CN" altLang="en-US" sz="1200">
                <a:solidFill>
                  <a:schemeClr val="tx1"/>
                </a:solidFill>
                <a:latin typeface="Arial" pitchFamily="34" charset="0"/>
                <a:ea typeface="微软雅黑" pitchFamily="34" charset="-122"/>
                <a:cs typeface="Arial" pitchFamily="34" charset="0"/>
              </a:rPr>
              <a:t>万兆汇聚交换（路由） </a:t>
            </a:r>
            <a:r>
              <a:rPr lang="en-US" altLang="zh-CN" sz="1200">
                <a:solidFill>
                  <a:schemeClr val="tx1"/>
                </a:solidFill>
                <a:latin typeface="Arial" pitchFamily="34" charset="0"/>
                <a:ea typeface="微软雅黑" pitchFamily="34" charset="-122"/>
                <a:cs typeface="Arial" pitchFamily="34" charset="0"/>
              </a:rPr>
              <a:t>/ WLAN… …          </a:t>
            </a:r>
          </a:p>
        </p:txBody>
      </p:sp>
      <p:sp>
        <p:nvSpPr>
          <p:cNvPr id="77" name="矩形 76"/>
          <p:cNvSpPr/>
          <p:nvPr/>
        </p:nvSpPr>
        <p:spPr>
          <a:xfrm>
            <a:off x="9669596" y="885389"/>
            <a:ext cx="357371" cy="5364000"/>
          </a:xfrm>
          <a:prstGeom prst="rect">
            <a:avLst/>
          </a:prstGeom>
          <a:solidFill>
            <a:srgbClr val="C00000"/>
          </a:solidFill>
          <a:ln>
            <a:noFill/>
          </a:ln>
          <a:effectLst>
            <a:outerShdw blurRad="50800" dist="38100" dir="2700000" algn="tl" rotWithShape="0">
              <a:schemeClr val="bg1">
                <a:lumMod val="50000"/>
                <a:alpha val="40000"/>
              </a:schemeClr>
            </a:outerShdw>
          </a:effectLst>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chemeClr val="bg1"/>
                </a:solidFill>
                <a:latin typeface="微软雅黑" pitchFamily="34" charset="-122"/>
                <a:ea typeface="宋体" pitchFamily="2" charset="-122"/>
              </a:rPr>
              <a:t>运行维护管理体系</a:t>
            </a:r>
            <a:endParaRPr lang="zh-CN" altLang="en-US">
              <a:solidFill>
                <a:schemeClr val="bg1"/>
              </a:solidFill>
              <a:latin typeface="Arial" pitchFamily="34" charset="0"/>
              <a:ea typeface="宋体" pitchFamily="2" charset="-122"/>
            </a:endParaRPr>
          </a:p>
        </p:txBody>
      </p:sp>
      <p:sp>
        <p:nvSpPr>
          <p:cNvPr id="78" name="矩形 77"/>
          <p:cNvSpPr/>
          <p:nvPr/>
        </p:nvSpPr>
        <p:spPr>
          <a:xfrm>
            <a:off x="10080459" y="885389"/>
            <a:ext cx="357372" cy="5364000"/>
          </a:xfrm>
          <a:prstGeom prst="rect">
            <a:avLst/>
          </a:prstGeom>
          <a:solidFill>
            <a:srgbClr val="C00000"/>
          </a:solidFill>
          <a:ln>
            <a:noFill/>
          </a:ln>
          <a:effectLst>
            <a:outerShdw blurRad="50800" dist="38100" dir="2700000" algn="tl" rotWithShape="0">
              <a:schemeClr val="bg1">
                <a:lumMod val="50000"/>
                <a:alpha val="40000"/>
              </a:schemeClr>
            </a:outerShdw>
          </a:effectLst>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chemeClr val="bg1"/>
                </a:solidFill>
                <a:latin typeface="微软雅黑" pitchFamily="34" charset="-122"/>
                <a:ea typeface="宋体" pitchFamily="2" charset="-122"/>
              </a:rPr>
              <a:t>国家标准</a:t>
            </a:r>
            <a:r>
              <a:rPr lang="en-US" altLang="zh-CN">
                <a:solidFill>
                  <a:schemeClr val="bg1"/>
                </a:solidFill>
                <a:latin typeface="微软雅黑" pitchFamily="34" charset="-122"/>
                <a:ea typeface="宋体" pitchFamily="2" charset="-122"/>
              </a:rPr>
              <a:t>,</a:t>
            </a:r>
            <a:r>
              <a:rPr lang="zh-CN" altLang="en-US">
                <a:solidFill>
                  <a:schemeClr val="bg1"/>
                </a:solidFill>
                <a:latin typeface="微软雅黑" pitchFamily="34" charset="-122"/>
                <a:ea typeface="宋体" pitchFamily="2" charset="-122"/>
              </a:rPr>
              <a:t>行业标准</a:t>
            </a:r>
            <a:r>
              <a:rPr lang="en-US" altLang="zh-CN">
                <a:solidFill>
                  <a:schemeClr val="bg1"/>
                </a:solidFill>
                <a:latin typeface="微软雅黑" pitchFamily="34" charset="-122"/>
                <a:ea typeface="宋体" pitchFamily="2" charset="-122"/>
              </a:rPr>
              <a:t>,</a:t>
            </a:r>
            <a:r>
              <a:rPr lang="zh-CN" altLang="en-US">
                <a:solidFill>
                  <a:schemeClr val="bg1"/>
                </a:solidFill>
                <a:latin typeface="微软雅黑" pitchFamily="34" charset="-122"/>
                <a:ea typeface="宋体" pitchFamily="2" charset="-122"/>
              </a:rPr>
              <a:t>地区标准</a:t>
            </a:r>
            <a:r>
              <a:rPr lang="en-US" altLang="zh-CN">
                <a:solidFill>
                  <a:schemeClr val="bg1"/>
                </a:solidFill>
                <a:latin typeface="微软雅黑" pitchFamily="34" charset="-122"/>
                <a:ea typeface="宋体" pitchFamily="2" charset="-122"/>
              </a:rPr>
              <a:t>,</a:t>
            </a:r>
            <a:r>
              <a:rPr lang="zh-CN" altLang="en-US">
                <a:solidFill>
                  <a:schemeClr val="bg1"/>
                </a:solidFill>
                <a:latin typeface="微软雅黑" pitchFamily="34" charset="-122"/>
                <a:ea typeface="宋体" pitchFamily="2" charset="-122"/>
              </a:rPr>
              <a:t>企业规定</a:t>
            </a:r>
            <a:endParaRPr lang="zh-CN" altLang="en-US">
              <a:solidFill>
                <a:schemeClr val="bg1"/>
              </a:solidFill>
              <a:latin typeface="Arial" pitchFamily="34" charset="0"/>
              <a:ea typeface="宋体" pitchFamily="2" charset="-122"/>
            </a:endParaRPr>
          </a:p>
        </p:txBody>
      </p:sp>
      <p:cxnSp>
        <p:nvCxnSpPr>
          <p:cNvPr id="87" name="直接连接符 86"/>
          <p:cNvCxnSpPr>
            <a:cxnSpLocks noChangeShapeType="1"/>
          </p:cNvCxnSpPr>
          <p:nvPr/>
        </p:nvCxnSpPr>
        <p:spPr bwMode="auto">
          <a:xfrm flipH="1">
            <a:off x="4701973" y="1006477"/>
            <a:ext cx="1888021" cy="701675"/>
          </a:xfrm>
          <a:prstGeom prst="line">
            <a:avLst/>
          </a:prstGeom>
          <a:noFill/>
          <a:ln w="25400" algn="ctr">
            <a:solidFill>
              <a:schemeClr val="bg1"/>
            </a:solidFill>
            <a:round/>
            <a:headEnd/>
            <a:tailEnd type="arrow" w="med" len="med"/>
          </a:ln>
          <a:effectLst>
            <a:outerShdw dist="38100" dir="2700000" algn="tl" rotWithShape="0">
              <a:srgbClr val="000000">
                <a:alpha val="39999"/>
              </a:srgbClr>
            </a:outerShdw>
          </a:effectLst>
        </p:spPr>
      </p:cxnSp>
      <p:cxnSp>
        <p:nvCxnSpPr>
          <p:cNvPr id="92" name="直接连接符 91"/>
          <p:cNvCxnSpPr>
            <a:endCxn id="0" idx="0"/>
          </p:cNvCxnSpPr>
          <p:nvPr/>
        </p:nvCxnSpPr>
        <p:spPr>
          <a:xfrm rot="5400000">
            <a:off x="5857971" y="883279"/>
            <a:ext cx="684212" cy="1029030"/>
          </a:xfrm>
          <a:prstGeom prst="line">
            <a:avLst/>
          </a:prstGeom>
          <a:ln w="25400">
            <a:solidFill>
              <a:schemeClr val="bg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4" name="直接连接符 93"/>
          <p:cNvCxnSpPr>
            <a:endCxn id="0" idx="0"/>
          </p:cNvCxnSpPr>
          <p:nvPr/>
        </p:nvCxnSpPr>
        <p:spPr>
          <a:xfrm rot="16200000" flipH="1">
            <a:off x="6418922" y="1416725"/>
            <a:ext cx="1174750" cy="360600"/>
          </a:xfrm>
          <a:prstGeom prst="line">
            <a:avLst/>
          </a:prstGeom>
          <a:ln w="25400">
            <a:solidFill>
              <a:schemeClr val="bg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2" name="AutoShape 72"/>
          <p:cNvGrpSpPr>
            <a:grpSpLocks/>
          </p:cNvGrpSpPr>
          <p:nvPr/>
        </p:nvGrpSpPr>
        <p:grpSpPr bwMode="auto">
          <a:xfrm>
            <a:off x="3733862" y="4190980"/>
            <a:ext cx="5357698" cy="742950"/>
            <a:chOff x="1417" y="3103"/>
            <a:chExt cx="3375" cy="468"/>
          </a:xfrm>
        </p:grpSpPr>
        <p:pic>
          <p:nvPicPr>
            <p:cNvPr id="192701" name="AutoShape 72"/>
            <p:cNvPicPr>
              <a:picLocks noChangeArrowheads="1"/>
            </p:cNvPicPr>
            <p:nvPr/>
          </p:nvPicPr>
          <p:blipFill>
            <a:blip r:embed="rId2" cstate="print"/>
            <a:srcRect/>
            <a:stretch>
              <a:fillRect/>
            </a:stretch>
          </p:blipFill>
          <p:spPr bwMode="auto">
            <a:xfrm>
              <a:off x="1417" y="3103"/>
              <a:ext cx="3375" cy="468"/>
            </a:xfrm>
            <a:prstGeom prst="rect">
              <a:avLst/>
            </a:prstGeom>
            <a:noFill/>
            <a:ln w="9525">
              <a:noFill/>
              <a:miter lim="800000"/>
              <a:headEnd/>
              <a:tailEnd/>
            </a:ln>
          </p:spPr>
        </p:pic>
        <p:sp>
          <p:nvSpPr>
            <p:cNvPr id="192702" name="Text Box 170"/>
            <p:cNvSpPr txBox="1">
              <a:spLocks noChangeArrowheads="1"/>
            </p:cNvSpPr>
            <p:nvPr/>
          </p:nvSpPr>
          <p:spPr bwMode="auto">
            <a:xfrm>
              <a:off x="1461" y="3145"/>
              <a:ext cx="3292" cy="389"/>
            </a:xfrm>
            <a:prstGeom prst="rect">
              <a:avLst/>
            </a:prstGeom>
            <a:gradFill rotWithShape="1">
              <a:gsLst>
                <a:gs pos="0">
                  <a:srgbClr val="475E76"/>
                </a:gs>
                <a:gs pos="50000">
                  <a:srgbClr val="99CCFF"/>
                </a:gs>
                <a:gs pos="100000">
                  <a:srgbClr val="475E76"/>
                </a:gs>
              </a:gsLst>
              <a:lin ang="2700000" scaled="1"/>
            </a:gradFill>
            <a:ln w="9525">
              <a:noFill/>
              <a:miter lim="800000"/>
              <a:headEnd/>
              <a:tailEnd/>
            </a:ln>
          </p:spPr>
          <p:txBody>
            <a:bodyPr wrap="none" anchor="ctr"/>
            <a:lstStyle/>
            <a:p>
              <a:pPr algn="ctr"/>
              <a:r>
                <a:rPr lang="zh-CN" altLang="en-US" sz="3600">
                  <a:latin typeface="微软雅黑" pitchFamily="34" charset="-122"/>
                  <a:ea typeface="宋体" pitchFamily="2" charset="-122"/>
                </a:rPr>
                <a:t>核心平台</a:t>
              </a:r>
            </a:p>
          </p:txBody>
        </p:sp>
      </p:grpSp>
      <p:grpSp>
        <p:nvGrpSpPr>
          <p:cNvPr id="13" name="AutoShape 72"/>
          <p:cNvGrpSpPr>
            <a:grpSpLocks/>
          </p:cNvGrpSpPr>
          <p:nvPr/>
        </p:nvGrpSpPr>
        <p:grpSpPr bwMode="auto">
          <a:xfrm>
            <a:off x="4452777" y="2058988"/>
            <a:ext cx="1917338" cy="533400"/>
            <a:chOff x="1194" y="1463"/>
            <a:chExt cx="1390" cy="472"/>
          </a:xfrm>
        </p:grpSpPr>
        <p:pic>
          <p:nvPicPr>
            <p:cNvPr id="192699" name="AutoShape 72"/>
            <p:cNvPicPr>
              <a:picLocks noChangeArrowheads="1"/>
            </p:cNvPicPr>
            <p:nvPr/>
          </p:nvPicPr>
          <p:blipFill>
            <a:blip r:embed="rId3" cstate="print"/>
            <a:srcRect/>
            <a:stretch>
              <a:fillRect/>
            </a:stretch>
          </p:blipFill>
          <p:spPr bwMode="auto">
            <a:xfrm>
              <a:off x="1194" y="1463"/>
              <a:ext cx="1390" cy="472"/>
            </a:xfrm>
            <a:prstGeom prst="rect">
              <a:avLst/>
            </a:prstGeom>
            <a:noFill/>
            <a:ln w="9525">
              <a:noFill/>
              <a:miter lim="800000"/>
              <a:headEnd/>
              <a:tailEnd/>
            </a:ln>
          </p:spPr>
        </p:pic>
        <p:sp>
          <p:nvSpPr>
            <p:cNvPr id="753837" name="Text Box 173"/>
            <p:cNvSpPr txBox="1">
              <a:spLocks noChangeArrowheads="1"/>
            </p:cNvSpPr>
            <p:nvPr/>
          </p:nvSpPr>
          <p:spPr bwMode="auto">
            <a:xfrm>
              <a:off x="1237" y="1507"/>
              <a:ext cx="1307" cy="389"/>
            </a:xfrm>
            <a:prstGeom prst="rect">
              <a:avLst/>
            </a:prstGeom>
            <a:gradFill rotWithShape="1">
              <a:gsLst>
                <a:gs pos="0">
                  <a:srgbClr val="FF6600"/>
                </a:gs>
                <a:gs pos="50000">
                  <a:schemeClr val="bg1"/>
                </a:gs>
                <a:gs pos="100000">
                  <a:srgbClr val="FF6600"/>
                </a:gs>
              </a:gsLst>
              <a:lin ang="2700000" scaled="1"/>
            </a:gradFill>
            <a:ln w="9525">
              <a:noFill/>
              <a:miter lim="800000"/>
              <a:headEnd/>
              <a:tailEnd/>
            </a:ln>
          </p:spPr>
          <p:txBody>
            <a:bodyPr wrap="none" anchor="ctr"/>
            <a:lstStyle/>
            <a:p>
              <a:pPr algn="ctr">
                <a:defRPr/>
              </a:pPr>
              <a:r>
                <a:rPr lang="zh-CN" altLang="en-US">
                  <a:latin typeface="微软雅黑" pitchFamily="34" charset="-122"/>
                  <a:ea typeface="宋体" pitchFamily="2" charset="-122"/>
                </a:rPr>
                <a:t>用友提供的系统</a:t>
              </a:r>
            </a:p>
          </p:txBody>
        </p:sp>
      </p:grpSp>
      <p:sp>
        <p:nvSpPr>
          <p:cNvPr id="100" name="AutoShape 72"/>
          <p:cNvSpPr>
            <a:spLocks noChangeArrowheads="1"/>
          </p:cNvSpPr>
          <p:nvPr/>
        </p:nvSpPr>
        <p:spPr bwMode="auto">
          <a:xfrm>
            <a:off x="7128801" y="2851147"/>
            <a:ext cx="2353766" cy="684212"/>
          </a:xfrm>
          <a:prstGeom prst="flowChartAlternateProcess">
            <a:avLst/>
          </a:prstGeom>
          <a:solidFill>
            <a:schemeClr val="bg1"/>
          </a:solidFill>
          <a:ln w="31750" algn="ctr">
            <a:solidFill>
              <a:srgbClr val="FF0000"/>
            </a:solidFill>
            <a:prstDash val="solid"/>
            <a:miter lim="800000"/>
            <a:headEnd/>
            <a:tailEnd/>
          </a:ln>
          <a:effectLst/>
          <a:scene3d>
            <a:camera prst="orthographicFront"/>
            <a:lightRig rig="soft" dir="t"/>
          </a:scene3d>
          <a:sp3d>
            <a:bevelT/>
          </a:sp3d>
        </p:spPr>
        <p:txBody>
          <a:bodyPr wrap="none" anchor="ctr"/>
          <a:lstStyle/>
          <a:p>
            <a:pPr algn="ctr">
              <a:defRPr/>
            </a:pPr>
            <a:r>
              <a:rPr lang="zh-CN" altLang="en-US">
                <a:latin typeface="微软雅黑" pitchFamily="34" charset="-122"/>
                <a:ea typeface="宋体" pitchFamily="2" charset="-122"/>
              </a:rPr>
              <a:t>成员企业自己的系统</a:t>
            </a:r>
          </a:p>
        </p:txBody>
      </p:sp>
      <p:sp>
        <p:nvSpPr>
          <p:cNvPr id="7" name="矩形 14"/>
          <p:cNvSpPr/>
          <p:nvPr/>
        </p:nvSpPr>
        <p:spPr>
          <a:xfrm>
            <a:off x="2694218" y="2302379"/>
            <a:ext cx="357372" cy="1224495"/>
          </a:xfrm>
          <a:prstGeom prst="rect">
            <a:avLst/>
          </a:prstGeom>
          <a:solidFill>
            <a:schemeClr val="bg1">
              <a:lumMod val="75000"/>
            </a:schemeClr>
          </a:solidFill>
          <a:ln>
            <a:noFill/>
          </a:ln>
          <a:effectLst>
            <a:outerShdw blurRad="50800" dist="38100" dir="2700000" algn="tl" rotWithShape="0">
              <a:schemeClr val="bg1">
                <a:lumMod val="50000"/>
                <a:alpha val="40000"/>
              </a:schemeClr>
            </a:outerShdw>
          </a:effectLst>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a:solidFill>
                  <a:schemeClr val="tx1"/>
                </a:solidFill>
                <a:latin typeface="Arial" pitchFamily="34" charset="0"/>
                <a:ea typeface="宋体" pitchFamily="2" charset="-122"/>
              </a:rPr>
              <a:t>信息安全</a:t>
            </a:r>
          </a:p>
        </p:txBody>
      </p:sp>
      <p:sp>
        <p:nvSpPr>
          <p:cNvPr id="11" name="矩形 14"/>
          <p:cNvSpPr/>
          <p:nvPr/>
        </p:nvSpPr>
        <p:spPr>
          <a:xfrm>
            <a:off x="2694218" y="3676764"/>
            <a:ext cx="357372" cy="1203487"/>
          </a:xfrm>
          <a:prstGeom prst="rect">
            <a:avLst/>
          </a:prstGeom>
          <a:solidFill>
            <a:schemeClr val="bg1">
              <a:lumMod val="75000"/>
            </a:schemeClr>
          </a:solidFill>
          <a:ln>
            <a:noFill/>
          </a:ln>
          <a:effectLst>
            <a:outerShdw blurRad="50800" dist="38100" dir="2700000" algn="tl" rotWithShape="0">
              <a:schemeClr val="bg1">
                <a:lumMod val="50000"/>
                <a:alpha val="40000"/>
              </a:schemeClr>
            </a:outerShdw>
          </a:effectLst>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a:solidFill>
                  <a:schemeClr val="tx1"/>
                </a:solidFill>
                <a:latin typeface="Arial" pitchFamily="34" charset="0"/>
                <a:ea typeface="宋体" pitchFamily="2" charset="-122"/>
              </a:rPr>
              <a:t>网络安全</a:t>
            </a:r>
          </a:p>
        </p:txBody>
      </p:sp>
      <p:sp>
        <p:nvSpPr>
          <p:cNvPr id="118" name="Rounded Rectangle 9"/>
          <p:cNvSpPr/>
          <p:nvPr/>
        </p:nvSpPr>
        <p:spPr bwMode="blackGray">
          <a:xfrm>
            <a:off x="3124449" y="6319856"/>
            <a:ext cx="1572380" cy="503996"/>
          </a:xfrm>
          <a:prstGeom prst="roundRect">
            <a:avLst/>
          </a:prstGeom>
          <a:gradFill flip="none" rotWithShape="1">
            <a:gsLst>
              <a:gs pos="0">
                <a:srgbClr val="3778A7">
                  <a:alpha val="58000"/>
                </a:srgbClr>
              </a:gs>
              <a:gs pos="87000">
                <a:srgbClr val="3778A7">
                  <a:alpha val="29000"/>
                </a:srgbClr>
              </a:gs>
            </a:gsLst>
            <a:lin ang="16200000" scaled="1"/>
            <a:tileRect/>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lIns="109728" tIns="54864" rIns="109728" bIns="54864" anchor="ctr"/>
          <a:lstStyle/>
          <a:p>
            <a:pPr algn="ctr" defTabSz="912813">
              <a:defRPr/>
            </a:pPr>
            <a:r>
              <a:rPr lang="zh-CN" altLang="en-US" sz="1400" b="1">
                <a:solidFill>
                  <a:schemeClr val="bg1"/>
                </a:solidFill>
                <a:effectLst>
                  <a:outerShdw blurRad="38100" dist="38100" dir="2700000" algn="tl">
                    <a:srgbClr val="C0C0C0"/>
                  </a:outerShdw>
                </a:effectLst>
                <a:latin typeface="Calibri" pitchFamily="34" charset="0"/>
                <a:ea typeface="宋体" pitchFamily="2" charset="-122"/>
              </a:rPr>
              <a:t>企业简介</a:t>
            </a:r>
          </a:p>
        </p:txBody>
      </p:sp>
      <p:sp>
        <p:nvSpPr>
          <p:cNvPr id="122" name="Rounded Rectangle 9"/>
          <p:cNvSpPr/>
          <p:nvPr/>
        </p:nvSpPr>
        <p:spPr bwMode="blackGray">
          <a:xfrm>
            <a:off x="7840356" y="6319856"/>
            <a:ext cx="1454094" cy="503996"/>
          </a:xfrm>
          <a:prstGeom prst="roundRect">
            <a:avLst/>
          </a:prstGeom>
          <a:gradFill flip="none" rotWithShape="1">
            <a:gsLst>
              <a:gs pos="0">
                <a:srgbClr val="3778A7">
                  <a:alpha val="58000"/>
                </a:srgbClr>
              </a:gs>
              <a:gs pos="87000">
                <a:srgbClr val="3778A7">
                  <a:alpha val="29000"/>
                </a:srgbClr>
              </a:gs>
            </a:gsLst>
            <a:lin ang="16200000" scaled="1"/>
            <a:tileRect/>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lIns="109728" tIns="54864" rIns="109728" bIns="54864" anchor="ctr"/>
          <a:lstStyle/>
          <a:p>
            <a:pPr algn="ctr" defTabSz="912813">
              <a:defRPr/>
            </a:pPr>
            <a:r>
              <a:rPr lang="zh-CN" altLang="en-US" sz="1400" b="1">
                <a:solidFill>
                  <a:srgbClr val="FFFFFF"/>
                </a:solidFill>
                <a:effectLst>
                  <a:outerShdw blurRad="38100" dist="38100" dir="2700000" algn="tl">
                    <a:srgbClr val="C0C0C0"/>
                  </a:outerShdw>
                </a:effectLst>
                <a:latin typeface="Calibri" pitchFamily="34" charset="0"/>
                <a:ea typeface="宋体" pitchFamily="2" charset="-122"/>
              </a:rPr>
              <a:t>应用效果</a:t>
            </a:r>
          </a:p>
        </p:txBody>
      </p:sp>
      <p:sp>
        <p:nvSpPr>
          <p:cNvPr id="32" name="Rounded Rectangle 9"/>
          <p:cNvSpPr/>
          <p:nvPr/>
        </p:nvSpPr>
        <p:spPr bwMode="blackGray">
          <a:xfrm>
            <a:off x="5539924" y="6319856"/>
            <a:ext cx="1455527" cy="503996"/>
          </a:xfrm>
          <a:prstGeom prst="roundRect">
            <a:avLst/>
          </a:prstGeom>
          <a:gradFill flip="none" rotWithShape="1">
            <a:gsLst>
              <a:gs pos="0">
                <a:srgbClr val="3778A7">
                  <a:alpha val="58000"/>
                </a:srgbClr>
              </a:gs>
              <a:gs pos="87000">
                <a:srgbClr val="3778A7">
                  <a:alpha val="29000"/>
                </a:srgbClr>
              </a:gs>
            </a:gsLst>
            <a:lin ang="16200000" scaled="1"/>
            <a:tileRect/>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lIns="109728" tIns="54864" rIns="109728" bIns="54864" anchor="ctr"/>
          <a:lstStyle/>
          <a:p>
            <a:pPr algn="ctr" defTabSz="912813">
              <a:defRPr/>
            </a:pPr>
            <a:r>
              <a:rPr lang="zh-CN" altLang="en-US" sz="1400" b="1">
                <a:solidFill>
                  <a:srgbClr val="FF0000"/>
                </a:solidFill>
                <a:effectLst>
                  <a:outerShdw blurRad="38100" dist="38100" dir="2700000" algn="tl">
                    <a:srgbClr val="C0C0C0"/>
                  </a:outerShdw>
                </a:effectLst>
                <a:latin typeface="Calibri" pitchFamily="34" charset="0"/>
                <a:ea typeface="宋体" pitchFamily="2" charset="-122"/>
              </a:rPr>
              <a:t>系统架构</a:t>
            </a:r>
          </a:p>
        </p:txBody>
      </p:sp>
      <p:sp>
        <p:nvSpPr>
          <p:cNvPr id="88" name="矩形 87"/>
          <p:cNvSpPr/>
          <p:nvPr/>
        </p:nvSpPr>
        <p:spPr bwMode="auto">
          <a:xfrm>
            <a:off x="5853287" y="574886"/>
            <a:ext cx="2206478" cy="500066"/>
          </a:xfrm>
          <a:prstGeom prst="rect">
            <a:avLst/>
          </a:prstGeom>
          <a:solidFill>
            <a:srgbClr val="F3C10B"/>
          </a:solidFill>
          <a:ln>
            <a:headEnd type="none" w="med" len="med"/>
            <a:tailEnd type="none" w="med" len="med"/>
          </a:ln>
          <a:effectLst>
            <a:outerShdw blurRad="40000" dist="23000" dir="5400000" rotWithShape="0">
              <a:schemeClr val="bg1">
                <a:lumMod val="85000"/>
                <a:alpha val="35000"/>
              </a:schemeClr>
            </a:outerShdw>
          </a:effectLst>
          <a:scene3d>
            <a:camera prst="orthographicFront">
              <a:rot lat="0" lon="0" rev="0"/>
            </a:camera>
            <a:lightRig rig="threePt" dir="t">
              <a:rot lat="0" lon="0" rev="1200000"/>
            </a:lightRig>
          </a:scene3d>
          <a:sp3d>
            <a:bevelT w="50800" h="25400"/>
          </a:sp3d>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zh-CN" altLang="en-US">
                <a:solidFill>
                  <a:schemeClr val="tx1"/>
                </a:solidFill>
                <a:latin typeface="微软雅黑" pitchFamily="34" charset="-122"/>
                <a:ea typeface="宋体" pitchFamily="2" charset="-122"/>
              </a:rPr>
              <a:t>其它产品厂商提供系统</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900" decel="100000" fill="hold"/>
                                        <p:tgtEl>
                                          <p:spTgt spid="13"/>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37" presetClass="entr" presetSubtype="0" fill="hold" nodeType="after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fade">
                                      <p:cBhvr>
                                        <p:cTn id="21" dur="1000"/>
                                        <p:tgtEl>
                                          <p:spTgt spid="100"/>
                                        </p:tgtEl>
                                      </p:cBhvr>
                                    </p:animEffect>
                                    <p:anim calcmode="lin" valueType="num">
                                      <p:cBhvr>
                                        <p:cTn id="22" dur="1000" fill="hold"/>
                                        <p:tgtEl>
                                          <p:spTgt spid="100"/>
                                        </p:tgtEl>
                                        <p:attrNameLst>
                                          <p:attrName>ppt_x</p:attrName>
                                        </p:attrNameLst>
                                      </p:cBhvr>
                                      <p:tavLst>
                                        <p:tav tm="0">
                                          <p:val>
                                            <p:strVal val="#ppt_x"/>
                                          </p:val>
                                        </p:tav>
                                        <p:tav tm="100000">
                                          <p:val>
                                            <p:strVal val="#ppt_x"/>
                                          </p:val>
                                        </p:tav>
                                      </p:tavLst>
                                    </p:anim>
                                    <p:anim calcmode="lin" valueType="num">
                                      <p:cBhvr>
                                        <p:cTn id="23" dur="900" decel="100000" fill="hold"/>
                                        <p:tgtEl>
                                          <p:spTgt spid="100"/>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00"/>
                                        </p:tgtEl>
                                        <p:attrNameLst>
                                          <p:attrName>ppt_y</p:attrName>
                                        </p:attrNameLst>
                                      </p:cBhvr>
                                      <p:tavLst>
                                        <p:tav tm="0">
                                          <p:val>
                                            <p:strVal val="#ppt_y-.03"/>
                                          </p:val>
                                        </p:tav>
                                        <p:tav tm="100000">
                                          <p:val>
                                            <p:strVal val="#ppt_y"/>
                                          </p:val>
                                        </p:tav>
                                      </p:tavLst>
                                    </p:anim>
                                  </p:childTnLst>
                                </p:cTn>
                              </p:par>
                            </p:childTnLst>
                          </p:cTn>
                        </p:par>
                        <p:par>
                          <p:cTn id="25" fill="hold">
                            <p:stCondLst>
                              <p:cond delay="3000"/>
                            </p:stCondLst>
                            <p:childTnLst>
                              <p:par>
                                <p:cTn id="26" presetID="12" presetClass="entr" presetSubtype="4" fill="hold" nodeType="afterEffect">
                                  <p:stCondLst>
                                    <p:cond delay="0"/>
                                  </p:stCondLst>
                                  <p:childTnLst>
                                    <p:set>
                                      <p:cBhvr>
                                        <p:cTn id="27" dur="1" fill="hold">
                                          <p:stCondLst>
                                            <p:cond delay="0"/>
                                          </p:stCondLst>
                                        </p:cTn>
                                        <p:tgtEl>
                                          <p:spTgt spid="88"/>
                                        </p:tgtEl>
                                        <p:attrNameLst>
                                          <p:attrName>style.visibility</p:attrName>
                                        </p:attrNameLst>
                                      </p:cBhvr>
                                      <p:to>
                                        <p:strVal val="visible"/>
                                      </p:to>
                                    </p:set>
                                    <p:animEffect transition="in" filter="slide(fromBottom)">
                                      <p:cBhvr>
                                        <p:cTn id="28" dur="500"/>
                                        <p:tgtEl>
                                          <p:spTgt spid="88"/>
                                        </p:tgtEl>
                                      </p:cBhvr>
                                    </p:animEffect>
                                  </p:childTnLst>
                                </p:cTn>
                              </p:par>
                            </p:childTnLst>
                          </p:cTn>
                        </p:par>
                        <p:par>
                          <p:cTn id="29" fill="hold">
                            <p:stCondLst>
                              <p:cond delay="3500"/>
                            </p:stCondLst>
                            <p:childTnLst>
                              <p:par>
                                <p:cTn id="30" presetID="22" presetClass="entr" presetSubtype="2" fill="hold" nodeType="afterEffect">
                                  <p:stCondLst>
                                    <p:cond delay="0"/>
                                  </p:stCondLst>
                                  <p:childTnLst>
                                    <p:set>
                                      <p:cBhvr>
                                        <p:cTn id="31" dur="1" fill="hold">
                                          <p:stCondLst>
                                            <p:cond delay="0"/>
                                          </p:stCondLst>
                                        </p:cTn>
                                        <p:tgtEl>
                                          <p:spTgt spid="87"/>
                                        </p:tgtEl>
                                        <p:attrNameLst>
                                          <p:attrName>style.visibility</p:attrName>
                                        </p:attrNameLst>
                                      </p:cBhvr>
                                      <p:to>
                                        <p:strVal val="visible"/>
                                      </p:to>
                                    </p:set>
                                    <p:animEffect transition="in" filter="wipe(right)">
                                      <p:cBhvr>
                                        <p:cTn id="32" dur="500"/>
                                        <p:tgtEl>
                                          <p:spTgt spid="87"/>
                                        </p:tgtEl>
                                      </p:cBhvr>
                                    </p:animEffect>
                                  </p:childTnLst>
                                </p:cTn>
                              </p:par>
                            </p:childTnLst>
                          </p:cTn>
                        </p:par>
                        <p:par>
                          <p:cTn id="33" fill="hold">
                            <p:stCondLst>
                              <p:cond delay="4000"/>
                            </p:stCondLst>
                            <p:childTnLst>
                              <p:par>
                                <p:cTn id="34" presetID="22" presetClass="entr" presetSubtype="1" fill="hold" nodeType="afterEffect">
                                  <p:stCondLst>
                                    <p:cond delay="0"/>
                                  </p:stCondLst>
                                  <p:childTnLst>
                                    <p:set>
                                      <p:cBhvr>
                                        <p:cTn id="35" dur="1" fill="hold">
                                          <p:stCondLst>
                                            <p:cond delay="0"/>
                                          </p:stCondLst>
                                        </p:cTn>
                                        <p:tgtEl>
                                          <p:spTgt spid="92"/>
                                        </p:tgtEl>
                                        <p:attrNameLst>
                                          <p:attrName>style.visibility</p:attrName>
                                        </p:attrNameLst>
                                      </p:cBhvr>
                                      <p:to>
                                        <p:strVal val="visible"/>
                                      </p:to>
                                    </p:set>
                                    <p:animEffect transition="in" filter="wipe(up)">
                                      <p:cBhvr>
                                        <p:cTn id="36" dur="500"/>
                                        <p:tgtEl>
                                          <p:spTgt spid="92"/>
                                        </p:tgtEl>
                                      </p:cBhvr>
                                    </p:animEffect>
                                  </p:childTnLst>
                                </p:cTn>
                              </p:par>
                            </p:childTnLst>
                          </p:cTn>
                        </p:par>
                        <p:par>
                          <p:cTn id="37" fill="hold">
                            <p:stCondLst>
                              <p:cond delay="4500"/>
                            </p:stCondLst>
                            <p:childTnLst>
                              <p:par>
                                <p:cTn id="38" presetID="22" presetClass="entr" presetSubtype="1" fill="hold" nodeType="afterEffect">
                                  <p:stCondLst>
                                    <p:cond delay="0"/>
                                  </p:stCondLst>
                                  <p:childTnLst>
                                    <p:set>
                                      <p:cBhvr>
                                        <p:cTn id="39" dur="1" fill="hold">
                                          <p:stCondLst>
                                            <p:cond delay="0"/>
                                          </p:stCondLst>
                                        </p:cTn>
                                        <p:tgtEl>
                                          <p:spTgt spid="94"/>
                                        </p:tgtEl>
                                        <p:attrNameLst>
                                          <p:attrName>style.visibility</p:attrName>
                                        </p:attrNameLst>
                                      </p:cBhvr>
                                      <p:to>
                                        <p:strVal val="visible"/>
                                      </p:to>
                                    </p:set>
                                    <p:animEffect transition="in" filter="wipe(up)">
                                      <p:cBhvr>
                                        <p:cTn id="40"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idx="4294967295"/>
          </p:nvPr>
        </p:nvSpPr>
        <p:spPr>
          <a:xfrm>
            <a:off x="153441" y="8818"/>
            <a:ext cx="8762863" cy="585788"/>
          </a:xfrm>
        </p:spPr>
        <p:txBody>
          <a:bodyPr anchor="ctr">
            <a:noAutofit/>
          </a:bodyPr>
          <a:lstStyle/>
          <a:p>
            <a:pPr>
              <a:defRPr/>
            </a:pPr>
            <a:r>
              <a:rPr lang="zh-CN" altLang="en-US" sz="2800" b="1" dirty="0">
                <a:solidFill>
                  <a:schemeClr val="bg1"/>
                </a:solidFill>
                <a:effectLst>
                  <a:outerShdw blurRad="38100" dist="38100" dir="2700000" algn="tl">
                    <a:srgbClr val="C0C0C0"/>
                  </a:outerShdw>
                </a:effectLst>
                <a:latin typeface="+mn-ea"/>
                <a:ea typeface="+mn-ea"/>
                <a:cs typeface="Angsana New"/>
              </a:rPr>
              <a:t>示例：葛洲坝集团管理信息化的核心应用系统多元化</a:t>
            </a:r>
          </a:p>
        </p:txBody>
      </p:sp>
      <p:sp>
        <p:nvSpPr>
          <p:cNvPr id="577637" name="AutoShape 101"/>
          <p:cNvSpPr>
            <a:spLocks noChangeArrowheads="1"/>
          </p:cNvSpPr>
          <p:nvPr/>
        </p:nvSpPr>
        <p:spPr bwMode="auto">
          <a:xfrm>
            <a:off x="1905123" y="873126"/>
            <a:ext cx="8233705" cy="5832475"/>
          </a:xfrm>
          <a:prstGeom prst="foldedCorner">
            <a:avLst>
              <a:gd name="adj" fmla="val 10588"/>
            </a:avLst>
          </a:prstGeom>
          <a:gradFill rotWithShape="1">
            <a:gsLst>
              <a:gs pos="0">
                <a:srgbClr val="6699FF"/>
              </a:gs>
              <a:gs pos="100000">
                <a:srgbClr val="223355"/>
              </a:gs>
            </a:gsLst>
            <a:lin ang="2700000" scaled="1"/>
          </a:gradFill>
          <a:ln w="9525">
            <a:noFill/>
            <a:round/>
            <a:headEnd/>
            <a:tailEnd/>
          </a:ln>
          <a:effectLst>
            <a:outerShdw dist="107763" dir="2700000" algn="ctr" rotWithShape="0">
              <a:srgbClr val="808080">
                <a:alpha val="50000"/>
              </a:srgbClr>
            </a:outerShdw>
          </a:effectLst>
        </p:spPr>
        <p:txBody>
          <a:bodyPr lIns="360000" tIns="190800" rIns="72000"/>
          <a:lstStyle/>
          <a:p>
            <a:pPr>
              <a:spcBef>
                <a:spcPct val="20000"/>
              </a:spcBef>
              <a:buFont typeface="Wingdings" pitchFamily="2" charset="2"/>
              <a:buChar char="Ø"/>
              <a:defRPr/>
            </a:pPr>
            <a:r>
              <a:rPr lang="zh-CN" altLang="en-US" sz="2000" b="1">
                <a:solidFill>
                  <a:schemeClr val="bg1"/>
                </a:solidFill>
                <a:effectLst>
                  <a:outerShdw blurRad="38100" dist="38100" dir="2700000" algn="tl">
                    <a:srgbClr val="000000"/>
                  </a:outerShdw>
                </a:effectLst>
                <a:ea typeface="黑体" pitchFamily="2" charset="-122"/>
              </a:rPr>
              <a:t>综合项目管理系统（杭州新中大）</a:t>
            </a:r>
          </a:p>
          <a:p>
            <a:pPr>
              <a:spcBef>
                <a:spcPct val="20000"/>
              </a:spcBef>
              <a:buFont typeface="Wingdings" pitchFamily="2" charset="2"/>
              <a:buChar char="Ø"/>
              <a:defRPr/>
            </a:pPr>
            <a:r>
              <a:rPr lang="zh-CN" altLang="en-US" sz="2000" b="1">
                <a:solidFill>
                  <a:schemeClr val="bg1"/>
                </a:solidFill>
                <a:effectLst>
                  <a:outerShdw blurRad="38100" dist="38100" dir="2700000" algn="tl">
                    <a:srgbClr val="000000"/>
                  </a:outerShdw>
                </a:effectLst>
                <a:ea typeface="黑体" pitchFamily="2" charset="-122"/>
              </a:rPr>
              <a:t>设备物资管理系统（武汉英思）</a:t>
            </a:r>
          </a:p>
          <a:p>
            <a:pPr>
              <a:spcBef>
                <a:spcPct val="20000"/>
              </a:spcBef>
              <a:buFont typeface="Wingdings" pitchFamily="2" charset="2"/>
              <a:buChar char="Ø"/>
              <a:defRPr/>
            </a:pPr>
            <a:r>
              <a:rPr lang="zh-CN" altLang="en-US" sz="2000" b="1">
                <a:solidFill>
                  <a:schemeClr val="bg1"/>
                </a:solidFill>
                <a:effectLst>
                  <a:outerShdw blurRad="38100" dist="38100" dir="2700000" algn="tl">
                    <a:srgbClr val="000000"/>
                  </a:outerShdw>
                </a:effectLst>
                <a:ea typeface="黑体" pitchFamily="2" charset="-122"/>
              </a:rPr>
              <a:t>应急防护管理系统（深圳科皓）</a:t>
            </a:r>
          </a:p>
          <a:p>
            <a:pPr>
              <a:spcBef>
                <a:spcPct val="20000"/>
              </a:spcBef>
              <a:buFont typeface="Wingdings" pitchFamily="2" charset="2"/>
              <a:buChar char="Ø"/>
              <a:defRPr/>
            </a:pPr>
            <a:r>
              <a:rPr lang="zh-CN" altLang="en-US" sz="2000" b="1">
                <a:solidFill>
                  <a:schemeClr val="bg1"/>
                </a:solidFill>
                <a:effectLst>
                  <a:outerShdw blurRad="38100" dist="38100" dir="2700000" algn="tl">
                    <a:srgbClr val="000000"/>
                  </a:outerShdw>
                </a:effectLst>
                <a:ea typeface="黑体" pitchFamily="2" charset="-122"/>
              </a:rPr>
              <a:t>人力资源管理系统（北京金益康）</a:t>
            </a:r>
          </a:p>
          <a:p>
            <a:pPr>
              <a:spcBef>
                <a:spcPct val="20000"/>
              </a:spcBef>
              <a:buFont typeface="Wingdings" pitchFamily="2" charset="2"/>
              <a:buChar char="Ø"/>
              <a:defRPr/>
            </a:pPr>
            <a:r>
              <a:rPr lang="zh-CN" altLang="en-US" sz="2000" b="1">
                <a:solidFill>
                  <a:schemeClr val="bg1"/>
                </a:solidFill>
                <a:effectLst>
                  <a:outerShdw blurRad="38100" dist="38100" dir="2700000" algn="tl">
                    <a:srgbClr val="000000"/>
                  </a:outerShdw>
                </a:effectLst>
                <a:ea typeface="黑体" pitchFamily="2" charset="-122"/>
              </a:rPr>
              <a:t>社会保险管理系统（宜昌三峡大学）</a:t>
            </a:r>
          </a:p>
          <a:p>
            <a:pPr>
              <a:spcBef>
                <a:spcPct val="20000"/>
              </a:spcBef>
              <a:buFont typeface="Wingdings" pitchFamily="2" charset="2"/>
              <a:buChar char="Ø"/>
              <a:defRPr/>
            </a:pPr>
            <a:r>
              <a:rPr lang="zh-CN" altLang="en-US" sz="2000" b="1">
                <a:solidFill>
                  <a:schemeClr val="bg1"/>
                </a:solidFill>
                <a:effectLst>
                  <a:outerShdw blurRad="38100" dist="38100" dir="2700000" algn="tl">
                    <a:srgbClr val="000000"/>
                  </a:outerShdw>
                </a:effectLst>
                <a:ea typeface="黑体" pitchFamily="2" charset="-122"/>
              </a:rPr>
              <a:t>协同办公自动化（</a:t>
            </a:r>
            <a:r>
              <a:rPr lang="en-US" altLang="zh-CN" sz="2000" b="1">
                <a:solidFill>
                  <a:schemeClr val="bg1"/>
                </a:solidFill>
                <a:effectLst>
                  <a:outerShdw blurRad="38100" dist="38100" dir="2700000" algn="tl">
                    <a:srgbClr val="000000"/>
                  </a:outerShdw>
                </a:effectLst>
                <a:ea typeface="黑体" pitchFamily="2" charset="-122"/>
              </a:rPr>
              <a:t>OA</a:t>
            </a:r>
            <a:r>
              <a:rPr lang="zh-CN" altLang="en-US" sz="2000" b="1">
                <a:solidFill>
                  <a:schemeClr val="bg1"/>
                </a:solidFill>
                <a:effectLst>
                  <a:outerShdw blurRad="38100" dist="38100" dir="2700000" algn="tl">
                    <a:srgbClr val="000000"/>
                  </a:outerShdw>
                </a:effectLst>
                <a:ea typeface="黑体" pitchFamily="2" charset="-122"/>
              </a:rPr>
              <a:t>）（武汉长江数据）</a:t>
            </a:r>
          </a:p>
          <a:p>
            <a:pPr>
              <a:spcBef>
                <a:spcPct val="20000"/>
              </a:spcBef>
              <a:buFont typeface="Wingdings" pitchFamily="2" charset="2"/>
              <a:buChar char="Ø"/>
              <a:defRPr/>
            </a:pPr>
            <a:r>
              <a:rPr lang="zh-CN" altLang="en-US" sz="2000" b="1">
                <a:solidFill>
                  <a:schemeClr val="bg1"/>
                </a:solidFill>
                <a:effectLst>
                  <a:outerShdw blurRad="38100" dist="38100" dir="2700000" algn="tl">
                    <a:srgbClr val="000000"/>
                  </a:outerShdw>
                </a:effectLst>
                <a:ea typeface="黑体" pitchFamily="2" charset="-122"/>
              </a:rPr>
              <a:t>物资管理系统</a:t>
            </a:r>
          </a:p>
          <a:p>
            <a:pPr>
              <a:spcBef>
                <a:spcPct val="20000"/>
              </a:spcBef>
              <a:buFont typeface="Wingdings" pitchFamily="2" charset="2"/>
              <a:buChar char="Ø"/>
              <a:defRPr/>
            </a:pPr>
            <a:r>
              <a:rPr lang="zh-CN" altLang="en-US" sz="2000" b="1">
                <a:solidFill>
                  <a:schemeClr val="bg1"/>
                </a:solidFill>
                <a:effectLst>
                  <a:outerShdw blurRad="38100" dist="38100" dir="2700000" algn="tl">
                    <a:srgbClr val="000000"/>
                  </a:outerShdw>
                </a:effectLst>
                <a:ea typeface="黑体" pitchFamily="2" charset="-122"/>
              </a:rPr>
              <a:t>财务管理系统</a:t>
            </a:r>
            <a:r>
              <a:rPr lang="zh-CN" altLang="en-US" sz="2000" b="1">
                <a:solidFill>
                  <a:schemeClr val="bg1"/>
                </a:solidFill>
                <a:effectLst>
                  <a:outerShdw blurRad="38100" dist="38100" dir="2700000" algn="tl">
                    <a:srgbClr val="000000"/>
                  </a:outerShdw>
                </a:effectLst>
                <a:latin typeface="宋体" pitchFamily="2" charset="-122"/>
                <a:ea typeface="宋体" pitchFamily="2" charset="-122"/>
              </a:rPr>
              <a:t>（用友公司）</a:t>
            </a:r>
            <a:endParaRPr lang="zh-CN" altLang="en-US" sz="2000" b="1">
              <a:solidFill>
                <a:schemeClr val="bg1"/>
              </a:solidFill>
              <a:effectLst>
                <a:outerShdw blurRad="38100" dist="38100" dir="2700000" algn="tl">
                  <a:srgbClr val="000000"/>
                </a:outerShdw>
              </a:effectLst>
              <a:ea typeface="黑体" pitchFamily="2" charset="-122"/>
            </a:endParaRPr>
          </a:p>
          <a:p>
            <a:pPr>
              <a:spcBef>
                <a:spcPct val="20000"/>
              </a:spcBef>
              <a:buFont typeface="Wingdings" pitchFamily="2" charset="2"/>
              <a:buChar char="Ø"/>
              <a:defRPr/>
            </a:pPr>
            <a:r>
              <a:rPr lang="zh-CN" altLang="en-US" sz="2000" b="1">
                <a:solidFill>
                  <a:schemeClr val="bg1"/>
                </a:solidFill>
                <a:effectLst>
                  <a:outerShdw blurRad="38100" dist="38100" dir="2700000" algn="tl">
                    <a:srgbClr val="000000"/>
                  </a:outerShdw>
                </a:effectLst>
                <a:ea typeface="黑体" pitchFamily="2" charset="-122"/>
              </a:rPr>
              <a:t>报表管理系统（北京久其）</a:t>
            </a:r>
          </a:p>
          <a:p>
            <a:pPr>
              <a:spcBef>
                <a:spcPct val="20000"/>
              </a:spcBef>
              <a:buFont typeface="Wingdings" pitchFamily="2" charset="2"/>
              <a:buChar char="Ø"/>
              <a:defRPr/>
            </a:pPr>
            <a:r>
              <a:rPr lang="zh-CN" altLang="en-US" sz="2000" b="1">
                <a:solidFill>
                  <a:schemeClr val="bg1"/>
                </a:solidFill>
                <a:effectLst>
                  <a:outerShdw blurRad="38100" dist="38100" dir="2700000" algn="tl">
                    <a:srgbClr val="000000"/>
                  </a:outerShdw>
                </a:effectLst>
                <a:ea typeface="黑体" pitchFamily="2" charset="-122"/>
              </a:rPr>
              <a:t>资金管理系统</a:t>
            </a:r>
          </a:p>
          <a:p>
            <a:pPr>
              <a:spcBef>
                <a:spcPct val="20000"/>
              </a:spcBef>
              <a:buFont typeface="Wingdings" pitchFamily="2" charset="2"/>
              <a:buChar char="Ø"/>
              <a:defRPr/>
            </a:pPr>
            <a:r>
              <a:rPr lang="zh-CN" altLang="en-US" sz="2000" b="1">
                <a:solidFill>
                  <a:schemeClr val="bg1"/>
                </a:solidFill>
                <a:effectLst>
                  <a:outerShdw blurRad="38100" dist="38100" dir="2700000" algn="tl">
                    <a:srgbClr val="000000"/>
                  </a:outerShdw>
                </a:effectLst>
                <a:ea typeface="黑体" pitchFamily="2" charset="-122"/>
              </a:rPr>
              <a:t>资产管理系统</a:t>
            </a:r>
            <a:r>
              <a:rPr lang="zh-CN" altLang="en-US" sz="2000" b="1">
                <a:solidFill>
                  <a:schemeClr val="bg1"/>
                </a:solidFill>
                <a:effectLst>
                  <a:outerShdw blurRad="38100" dist="38100" dir="2700000" algn="tl">
                    <a:srgbClr val="000000"/>
                  </a:outerShdw>
                </a:effectLst>
                <a:latin typeface="宋体" pitchFamily="2" charset="-122"/>
                <a:ea typeface="宋体" pitchFamily="2" charset="-122"/>
              </a:rPr>
              <a:t>（用友公司）</a:t>
            </a:r>
            <a:endParaRPr lang="zh-CN" altLang="en-US" sz="2000" b="1">
              <a:solidFill>
                <a:schemeClr val="bg1"/>
              </a:solidFill>
              <a:effectLst>
                <a:outerShdw blurRad="38100" dist="38100" dir="2700000" algn="tl">
                  <a:srgbClr val="000000"/>
                </a:outerShdw>
              </a:effectLst>
              <a:ea typeface="黑体" pitchFamily="2" charset="-122"/>
            </a:endParaRPr>
          </a:p>
          <a:p>
            <a:pPr>
              <a:spcBef>
                <a:spcPct val="20000"/>
              </a:spcBef>
              <a:buFont typeface="Wingdings" pitchFamily="2" charset="2"/>
              <a:buChar char="Ø"/>
              <a:defRPr/>
            </a:pPr>
            <a:r>
              <a:rPr lang="zh-CN" altLang="en-US" sz="2000" b="1">
                <a:solidFill>
                  <a:schemeClr val="bg1"/>
                </a:solidFill>
                <a:effectLst>
                  <a:outerShdw blurRad="38100" dist="38100" dir="2700000" algn="tl">
                    <a:srgbClr val="000000"/>
                  </a:outerShdw>
                </a:effectLst>
                <a:ea typeface="黑体" pitchFamily="2" charset="-122"/>
              </a:rPr>
              <a:t>审计管理系统</a:t>
            </a:r>
            <a:r>
              <a:rPr lang="zh-CN" altLang="en-US" sz="2000" b="1">
                <a:solidFill>
                  <a:schemeClr val="bg1"/>
                </a:solidFill>
                <a:effectLst>
                  <a:outerShdw blurRad="38100" dist="38100" dir="2700000" algn="tl">
                    <a:srgbClr val="000000"/>
                  </a:outerShdw>
                </a:effectLst>
                <a:latin typeface="宋体" pitchFamily="2" charset="-122"/>
                <a:ea typeface="宋体" pitchFamily="2" charset="-122"/>
              </a:rPr>
              <a:t>（用友公司）</a:t>
            </a:r>
            <a:endParaRPr lang="zh-CN" altLang="en-US" sz="2000" b="1">
              <a:solidFill>
                <a:schemeClr val="bg1"/>
              </a:solidFill>
              <a:effectLst>
                <a:outerShdw blurRad="38100" dist="38100" dir="2700000" algn="tl">
                  <a:srgbClr val="000000"/>
                </a:outerShdw>
              </a:effectLst>
              <a:ea typeface="黑体" pitchFamily="2" charset="-122"/>
            </a:endParaRPr>
          </a:p>
          <a:p>
            <a:pPr>
              <a:spcBef>
                <a:spcPct val="20000"/>
              </a:spcBef>
              <a:buFont typeface="Wingdings" pitchFamily="2" charset="2"/>
              <a:buChar char="Ø"/>
              <a:defRPr/>
            </a:pPr>
            <a:r>
              <a:rPr lang="zh-CN" altLang="en-US" sz="2000" b="1">
                <a:solidFill>
                  <a:schemeClr val="bg1"/>
                </a:solidFill>
                <a:effectLst>
                  <a:outerShdw blurRad="38100" dist="38100" dir="2700000" algn="tl">
                    <a:srgbClr val="000000"/>
                  </a:outerShdw>
                </a:effectLst>
                <a:ea typeface="黑体" pitchFamily="2" charset="-122"/>
              </a:rPr>
              <a:t>档案管理系统（北京东方飞扬）</a:t>
            </a:r>
          </a:p>
          <a:p>
            <a:pPr>
              <a:spcBef>
                <a:spcPct val="20000"/>
              </a:spcBef>
              <a:buFont typeface="Wingdings" pitchFamily="2" charset="2"/>
              <a:buChar char="Ø"/>
              <a:defRPr/>
            </a:pPr>
            <a:r>
              <a:rPr lang="zh-CN" altLang="en-US" sz="2000" b="1">
                <a:solidFill>
                  <a:schemeClr val="bg1"/>
                </a:solidFill>
                <a:effectLst>
                  <a:outerShdw blurRad="38100" dist="38100" dir="2700000" algn="tl">
                    <a:srgbClr val="000000"/>
                  </a:outerShdw>
                </a:effectLst>
                <a:ea typeface="黑体" pitchFamily="2" charset="-122"/>
              </a:rPr>
              <a:t>知识管理（用友公司）</a:t>
            </a:r>
          </a:p>
          <a:p>
            <a:pPr>
              <a:spcBef>
                <a:spcPct val="20000"/>
              </a:spcBef>
              <a:buFont typeface="Wingdings" pitchFamily="2" charset="2"/>
              <a:buChar char="Ø"/>
              <a:defRPr/>
            </a:pPr>
            <a:r>
              <a:rPr lang="zh-CN" altLang="en-US" sz="2000" b="1">
                <a:solidFill>
                  <a:schemeClr val="bg1"/>
                </a:solidFill>
                <a:effectLst>
                  <a:outerShdw blurRad="38100" dist="38100" dir="2700000" algn="tl">
                    <a:srgbClr val="000000"/>
                  </a:outerShdw>
                </a:effectLst>
                <a:ea typeface="黑体" pitchFamily="2" charset="-122"/>
              </a:rPr>
              <a:t>国资委惩防腐败管理系统（中软国际）</a:t>
            </a:r>
          </a:p>
        </p:txBody>
      </p:sp>
      <p:grpSp>
        <p:nvGrpSpPr>
          <p:cNvPr id="2" name="Group 5"/>
          <p:cNvGrpSpPr>
            <a:grpSpLocks/>
          </p:cNvGrpSpPr>
          <p:nvPr/>
        </p:nvGrpSpPr>
        <p:grpSpPr bwMode="auto">
          <a:xfrm>
            <a:off x="7981089" y="4283079"/>
            <a:ext cx="1065676" cy="515938"/>
            <a:chOff x="4464" y="2758"/>
            <a:chExt cx="672" cy="325"/>
          </a:xfrm>
        </p:grpSpPr>
        <p:pic>
          <p:nvPicPr>
            <p:cNvPr id="193615" name="Picture 6" descr="003"/>
            <p:cNvPicPr>
              <a:picLocks noChangeAspect="1" noChangeArrowheads="1"/>
            </p:cNvPicPr>
            <p:nvPr/>
          </p:nvPicPr>
          <p:blipFill>
            <a:blip r:embed="rId3" cstate="print">
              <a:clrChange>
                <a:clrFrom>
                  <a:srgbClr val="FFFFFF"/>
                </a:clrFrom>
                <a:clrTo>
                  <a:srgbClr val="FFFFFF">
                    <a:alpha val="0"/>
                  </a:srgbClr>
                </a:clrTo>
              </a:clrChange>
              <a:lum bright="-12000"/>
            </a:blip>
            <a:srcRect/>
            <a:stretch>
              <a:fillRect/>
            </a:stretch>
          </p:blipFill>
          <p:spPr bwMode="auto">
            <a:xfrm>
              <a:off x="4464" y="2783"/>
              <a:ext cx="672" cy="289"/>
            </a:xfrm>
            <a:prstGeom prst="rect">
              <a:avLst/>
            </a:prstGeom>
            <a:noFill/>
            <a:ln w="9525">
              <a:noFill/>
              <a:miter lim="800000"/>
              <a:headEnd/>
              <a:tailEnd/>
            </a:ln>
          </p:spPr>
        </p:pic>
        <p:pic>
          <p:nvPicPr>
            <p:cNvPr id="193616" name="Picture 7" descr="profile_isakmp_profile_16"/>
            <p:cNvPicPr>
              <a:picLocks noChangeAspect="1" noChangeArrowheads="1"/>
            </p:cNvPicPr>
            <p:nvPr/>
          </p:nvPicPr>
          <p:blipFill>
            <a:blip r:embed="rId4" cstate="print"/>
            <a:srcRect/>
            <a:stretch>
              <a:fillRect/>
            </a:stretch>
          </p:blipFill>
          <p:spPr bwMode="auto">
            <a:xfrm>
              <a:off x="4643" y="2784"/>
              <a:ext cx="157" cy="100"/>
            </a:xfrm>
            <a:prstGeom prst="rect">
              <a:avLst/>
            </a:prstGeom>
            <a:noFill/>
            <a:ln w="9525">
              <a:noFill/>
              <a:miter lim="800000"/>
              <a:headEnd/>
              <a:tailEnd/>
            </a:ln>
          </p:spPr>
        </p:pic>
        <p:grpSp>
          <p:nvGrpSpPr>
            <p:cNvPr id="3" name="Group 8"/>
            <p:cNvGrpSpPr>
              <a:grpSpLocks noChangeAspect="1"/>
            </p:cNvGrpSpPr>
            <p:nvPr/>
          </p:nvGrpSpPr>
          <p:grpSpPr bwMode="auto">
            <a:xfrm>
              <a:off x="4857" y="2758"/>
              <a:ext cx="135" cy="176"/>
              <a:chOff x="2976" y="3264"/>
              <a:chExt cx="720" cy="577"/>
            </a:xfrm>
          </p:grpSpPr>
          <p:grpSp>
            <p:nvGrpSpPr>
              <p:cNvPr id="4" name="Group 9"/>
              <p:cNvGrpSpPr>
                <a:grpSpLocks noChangeAspect="1"/>
              </p:cNvGrpSpPr>
              <p:nvPr/>
            </p:nvGrpSpPr>
            <p:grpSpPr bwMode="auto">
              <a:xfrm>
                <a:off x="2976" y="3616"/>
                <a:ext cx="720" cy="225"/>
                <a:chOff x="2304" y="2166"/>
                <a:chExt cx="288" cy="90"/>
              </a:xfrm>
            </p:grpSpPr>
            <p:sp>
              <p:nvSpPr>
                <p:cNvPr id="193635" name="Oval 10"/>
                <p:cNvSpPr>
                  <a:spLocks noChangeAspect="1"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headEnd/>
                  <a:tailEnd/>
                </a:ln>
              </p:spPr>
              <p:txBody>
                <a:bodyPr wrap="none" anchor="ctr"/>
                <a:lstStyle/>
                <a:p>
                  <a:endParaRPr lang="zh-CN" altLang="en-US">
                    <a:ea typeface="宋体" pitchFamily="2" charset="-122"/>
                  </a:endParaRPr>
                </a:p>
              </p:txBody>
            </p:sp>
            <p:sp>
              <p:nvSpPr>
                <p:cNvPr id="193636" name="Oval 11"/>
                <p:cNvSpPr>
                  <a:spLocks noChangeAspect="1"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headEnd/>
                  <a:tailEnd/>
                </a:ln>
              </p:spPr>
              <p:txBody>
                <a:bodyPr wrap="none" anchor="ctr"/>
                <a:lstStyle/>
                <a:p>
                  <a:endParaRPr lang="zh-CN" altLang="en-US">
                    <a:ea typeface="宋体" pitchFamily="2" charset="-122"/>
                  </a:endParaRPr>
                </a:p>
              </p:txBody>
            </p:sp>
          </p:grpSp>
          <p:grpSp>
            <p:nvGrpSpPr>
              <p:cNvPr id="5" name="Group 12"/>
              <p:cNvGrpSpPr>
                <a:grpSpLocks noChangeAspect="1"/>
              </p:cNvGrpSpPr>
              <p:nvPr/>
            </p:nvGrpSpPr>
            <p:grpSpPr bwMode="auto">
              <a:xfrm>
                <a:off x="2976" y="3552"/>
                <a:ext cx="720" cy="225"/>
                <a:chOff x="2304" y="2166"/>
                <a:chExt cx="288" cy="90"/>
              </a:xfrm>
            </p:grpSpPr>
            <p:sp>
              <p:nvSpPr>
                <p:cNvPr id="193633" name="Oval 13"/>
                <p:cNvSpPr>
                  <a:spLocks noChangeAspect="1"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headEnd/>
                  <a:tailEnd/>
                </a:ln>
              </p:spPr>
              <p:txBody>
                <a:bodyPr wrap="none" anchor="ctr"/>
                <a:lstStyle/>
                <a:p>
                  <a:endParaRPr lang="zh-CN" altLang="en-US">
                    <a:ea typeface="宋体" pitchFamily="2" charset="-122"/>
                  </a:endParaRPr>
                </a:p>
              </p:txBody>
            </p:sp>
            <p:sp>
              <p:nvSpPr>
                <p:cNvPr id="193634" name="Oval 14"/>
                <p:cNvSpPr>
                  <a:spLocks noChangeAspect="1"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headEnd/>
                  <a:tailEnd/>
                </a:ln>
              </p:spPr>
              <p:txBody>
                <a:bodyPr wrap="none" anchor="ctr"/>
                <a:lstStyle/>
                <a:p>
                  <a:endParaRPr lang="zh-CN" altLang="en-US">
                    <a:ea typeface="宋体" pitchFamily="2" charset="-122"/>
                  </a:endParaRPr>
                </a:p>
              </p:txBody>
            </p:sp>
          </p:grpSp>
          <p:grpSp>
            <p:nvGrpSpPr>
              <p:cNvPr id="6" name="Group 15"/>
              <p:cNvGrpSpPr>
                <a:grpSpLocks noChangeAspect="1"/>
              </p:cNvGrpSpPr>
              <p:nvPr/>
            </p:nvGrpSpPr>
            <p:grpSpPr bwMode="auto">
              <a:xfrm>
                <a:off x="2976" y="3489"/>
                <a:ext cx="720" cy="225"/>
                <a:chOff x="2304" y="2166"/>
                <a:chExt cx="288" cy="90"/>
              </a:xfrm>
            </p:grpSpPr>
            <p:sp>
              <p:nvSpPr>
                <p:cNvPr id="193631" name="Oval 16"/>
                <p:cNvSpPr>
                  <a:spLocks noChangeAspect="1"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headEnd/>
                  <a:tailEnd/>
                </a:ln>
              </p:spPr>
              <p:txBody>
                <a:bodyPr wrap="none" anchor="ctr"/>
                <a:lstStyle/>
                <a:p>
                  <a:endParaRPr lang="zh-CN" altLang="en-US">
                    <a:ea typeface="宋体" pitchFamily="2" charset="-122"/>
                  </a:endParaRPr>
                </a:p>
              </p:txBody>
            </p:sp>
            <p:sp>
              <p:nvSpPr>
                <p:cNvPr id="193632" name="Oval 17"/>
                <p:cNvSpPr>
                  <a:spLocks noChangeAspect="1"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headEnd/>
                  <a:tailEnd/>
                </a:ln>
              </p:spPr>
              <p:txBody>
                <a:bodyPr wrap="none" anchor="ctr"/>
                <a:lstStyle/>
                <a:p>
                  <a:endParaRPr lang="zh-CN" altLang="en-US">
                    <a:ea typeface="宋体" pitchFamily="2" charset="-122"/>
                  </a:endParaRPr>
                </a:p>
              </p:txBody>
            </p:sp>
          </p:grpSp>
          <p:grpSp>
            <p:nvGrpSpPr>
              <p:cNvPr id="7" name="Group 18"/>
              <p:cNvGrpSpPr>
                <a:grpSpLocks noChangeAspect="1"/>
              </p:cNvGrpSpPr>
              <p:nvPr/>
            </p:nvGrpSpPr>
            <p:grpSpPr bwMode="auto">
              <a:xfrm>
                <a:off x="2976" y="3419"/>
                <a:ext cx="720" cy="225"/>
                <a:chOff x="2304" y="2166"/>
                <a:chExt cx="288" cy="90"/>
              </a:xfrm>
            </p:grpSpPr>
            <p:sp>
              <p:nvSpPr>
                <p:cNvPr id="193629" name="Oval 19"/>
                <p:cNvSpPr>
                  <a:spLocks noChangeAspect="1"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headEnd/>
                  <a:tailEnd/>
                </a:ln>
              </p:spPr>
              <p:txBody>
                <a:bodyPr wrap="none" anchor="ctr"/>
                <a:lstStyle/>
                <a:p>
                  <a:endParaRPr lang="zh-CN" altLang="en-US">
                    <a:ea typeface="宋体" pitchFamily="2" charset="-122"/>
                  </a:endParaRPr>
                </a:p>
              </p:txBody>
            </p:sp>
            <p:sp>
              <p:nvSpPr>
                <p:cNvPr id="193630" name="Oval 20"/>
                <p:cNvSpPr>
                  <a:spLocks noChangeAspect="1"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headEnd/>
                  <a:tailEnd/>
                </a:ln>
              </p:spPr>
              <p:txBody>
                <a:bodyPr wrap="none" anchor="ctr"/>
                <a:lstStyle/>
                <a:p>
                  <a:endParaRPr lang="zh-CN" altLang="en-US">
                    <a:ea typeface="宋体" pitchFamily="2" charset="-122"/>
                  </a:endParaRPr>
                </a:p>
              </p:txBody>
            </p:sp>
          </p:grpSp>
          <p:grpSp>
            <p:nvGrpSpPr>
              <p:cNvPr id="8" name="Group 21"/>
              <p:cNvGrpSpPr>
                <a:grpSpLocks noChangeAspect="1"/>
              </p:cNvGrpSpPr>
              <p:nvPr/>
            </p:nvGrpSpPr>
            <p:grpSpPr bwMode="auto">
              <a:xfrm>
                <a:off x="2976" y="3349"/>
                <a:ext cx="720" cy="225"/>
                <a:chOff x="2304" y="2166"/>
                <a:chExt cx="288" cy="90"/>
              </a:xfrm>
            </p:grpSpPr>
            <p:sp>
              <p:nvSpPr>
                <p:cNvPr id="193627" name="Oval 22"/>
                <p:cNvSpPr>
                  <a:spLocks noChangeAspect="1"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headEnd/>
                  <a:tailEnd/>
                </a:ln>
              </p:spPr>
              <p:txBody>
                <a:bodyPr wrap="none" anchor="ctr"/>
                <a:lstStyle/>
                <a:p>
                  <a:endParaRPr lang="zh-CN" altLang="en-US">
                    <a:ea typeface="宋体" pitchFamily="2" charset="-122"/>
                  </a:endParaRPr>
                </a:p>
              </p:txBody>
            </p:sp>
            <p:sp>
              <p:nvSpPr>
                <p:cNvPr id="193628" name="Oval 23"/>
                <p:cNvSpPr>
                  <a:spLocks noChangeAspect="1"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headEnd/>
                  <a:tailEnd/>
                </a:ln>
              </p:spPr>
              <p:txBody>
                <a:bodyPr wrap="none" anchor="ctr"/>
                <a:lstStyle/>
                <a:p>
                  <a:endParaRPr lang="zh-CN" altLang="en-US">
                    <a:ea typeface="宋体" pitchFamily="2" charset="-122"/>
                  </a:endParaRPr>
                </a:p>
              </p:txBody>
            </p:sp>
          </p:grpSp>
          <p:grpSp>
            <p:nvGrpSpPr>
              <p:cNvPr id="9" name="Group 24"/>
              <p:cNvGrpSpPr>
                <a:grpSpLocks noChangeAspect="1"/>
              </p:cNvGrpSpPr>
              <p:nvPr/>
            </p:nvGrpSpPr>
            <p:grpSpPr bwMode="auto">
              <a:xfrm>
                <a:off x="2976" y="3264"/>
                <a:ext cx="720" cy="225"/>
                <a:chOff x="2304" y="2112"/>
                <a:chExt cx="288" cy="90"/>
              </a:xfrm>
            </p:grpSpPr>
            <p:sp>
              <p:nvSpPr>
                <p:cNvPr id="193625" name="Oval 25"/>
                <p:cNvSpPr>
                  <a:spLocks noChangeAspect="1" noChangeArrowheads="1"/>
                </p:cNvSpPr>
                <p:nvPr/>
              </p:nvSpPr>
              <p:spPr bwMode="auto">
                <a:xfrm>
                  <a:off x="2304" y="2116"/>
                  <a:ext cx="288" cy="86"/>
                </a:xfrm>
                <a:prstGeom prst="ellipse">
                  <a:avLst/>
                </a:prstGeom>
                <a:gradFill rotWithShape="0">
                  <a:gsLst>
                    <a:gs pos="0">
                      <a:srgbClr val="57DFFF"/>
                    </a:gs>
                    <a:gs pos="50000">
                      <a:srgbClr val="008EB0"/>
                    </a:gs>
                    <a:gs pos="100000">
                      <a:srgbClr val="57DFFF"/>
                    </a:gs>
                  </a:gsLst>
                  <a:lin ang="0" scaled="1"/>
                </a:gradFill>
                <a:ln w="9525">
                  <a:noFill/>
                  <a:round/>
                  <a:headEnd/>
                  <a:tailEnd/>
                </a:ln>
              </p:spPr>
              <p:txBody>
                <a:bodyPr wrap="none" anchor="ctr"/>
                <a:lstStyle/>
                <a:p>
                  <a:endParaRPr lang="zh-CN" altLang="en-US">
                    <a:ea typeface="宋体" pitchFamily="2" charset="-122"/>
                  </a:endParaRPr>
                </a:p>
              </p:txBody>
            </p:sp>
            <p:sp>
              <p:nvSpPr>
                <p:cNvPr id="193626" name="Oval 26"/>
                <p:cNvSpPr>
                  <a:spLocks noChangeAspect="1" noChangeArrowheads="1"/>
                </p:cNvSpPr>
                <p:nvPr/>
              </p:nvSpPr>
              <p:spPr bwMode="auto">
                <a:xfrm>
                  <a:off x="2304" y="2112"/>
                  <a:ext cx="288" cy="76"/>
                </a:xfrm>
                <a:prstGeom prst="ellipse">
                  <a:avLst/>
                </a:prstGeom>
                <a:gradFill rotWithShape="0">
                  <a:gsLst>
                    <a:gs pos="0">
                      <a:srgbClr val="CCFFFF"/>
                    </a:gs>
                    <a:gs pos="50000">
                      <a:srgbClr val="57DFFF"/>
                    </a:gs>
                    <a:gs pos="100000">
                      <a:srgbClr val="CCFFFF"/>
                    </a:gs>
                  </a:gsLst>
                  <a:lin ang="0" scaled="1"/>
                </a:gradFill>
                <a:ln w="9525">
                  <a:noFill/>
                  <a:round/>
                  <a:headEnd/>
                  <a:tailEnd/>
                </a:ln>
              </p:spPr>
              <p:txBody>
                <a:bodyPr wrap="none" anchor="ctr"/>
                <a:lstStyle/>
                <a:p>
                  <a:endParaRPr lang="zh-CN" altLang="en-US">
                    <a:ea typeface="宋体" pitchFamily="2" charset="-122"/>
                  </a:endParaRPr>
                </a:p>
              </p:txBody>
            </p:sp>
          </p:grpSp>
        </p:grpSp>
        <p:sp>
          <p:nvSpPr>
            <p:cNvPr id="193618" name="Text Box 27"/>
            <p:cNvSpPr txBox="1">
              <a:spLocks noChangeAspect="1" noChangeArrowheads="1"/>
            </p:cNvSpPr>
            <p:nvPr/>
          </p:nvSpPr>
          <p:spPr bwMode="auto">
            <a:xfrm>
              <a:off x="4704" y="2928"/>
              <a:ext cx="269" cy="155"/>
            </a:xfrm>
            <a:prstGeom prst="rect">
              <a:avLst/>
            </a:prstGeom>
            <a:noFill/>
            <a:ln w="9525">
              <a:noFill/>
              <a:miter lim="800000"/>
              <a:headEnd/>
              <a:tailEnd/>
            </a:ln>
          </p:spPr>
          <p:txBody>
            <a:bodyPr wrap="none">
              <a:spAutoFit/>
            </a:bodyPr>
            <a:lstStyle/>
            <a:p>
              <a:r>
                <a:rPr kumimoji="1" lang="en-US" altLang="zh-CN" sz="1000" b="1">
                  <a:solidFill>
                    <a:schemeClr val="bg1"/>
                  </a:solidFill>
                  <a:latin typeface="Times New Roman" pitchFamily="18" charset="0"/>
                  <a:ea typeface="宋体" pitchFamily="2" charset="-122"/>
                </a:rPr>
                <a:t>CSP</a:t>
              </a:r>
            </a:p>
          </p:txBody>
        </p:sp>
      </p:grpSp>
      <p:grpSp>
        <p:nvGrpSpPr>
          <p:cNvPr id="10" name="Group 28"/>
          <p:cNvGrpSpPr>
            <a:grpSpLocks/>
          </p:cNvGrpSpPr>
          <p:nvPr/>
        </p:nvGrpSpPr>
        <p:grpSpPr bwMode="auto">
          <a:xfrm>
            <a:off x="8916304" y="4248156"/>
            <a:ext cx="1067142" cy="550863"/>
            <a:chOff x="4560" y="3120"/>
            <a:chExt cx="672" cy="347"/>
          </a:xfrm>
        </p:grpSpPr>
        <p:pic>
          <p:nvPicPr>
            <p:cNvPr id="193581" name="Picture 29" descr="003"/>
            <p:cNvPicPr>
              <a:picLocks noChangeAspect="1" noChangeArrowheads="1"/>
            </p:cNvPicPr>
            <p:nvPr/>
          </p:nvPicPr>
          <p:blipFill>
            <a:blip r:embed="rId5" cstate="print">
              <a:clrChange>
                <a:clrFrom>
                  <a:srgbClr val="FFFFFF"/>
                </a:clrFrom>
                <a:clrTo>
                  <a:srgbClr val="FFFFFF">
                    <a:alpha val="0"/>
                  </a:srgbClr>
                </a:clrTo>
              </a:clrChange>
              <a:lum bright="-12000"/>
            </a:blip>
            <a:srcRect/>
            <a:stretch>
              <a:fillRect/>
            </a:stretch>
          </p:blipFill>
          <p:spPr bwMode="auto">
            <a:xfrm>
              <a:off x="4560" y="3159"/>
              <a:ext cx="672" cy="297"/>
            </a:xfrm>
            <a:prstGeom prst="rect">
              <a:avLst/>
            </a:prstGeom>
            <a:noFill/>
            <a:ln w="9525">
              <a:noFill/>
              <a:miter lim="800000"/>
              <a:headEnd/>
              <a:tailEnd/>
            </a:ln>
          </p:spPr>
        </p:pic>
        <p:sp>
          <p:nvSpPr>
            <p:cNvPr id="193582" name="Text Box 30"/>
            <p:cNvSpPr txBox="1">
              <a:spLocks noChangeAspect="1" noChangeArrowheads="1"/>
            </p:cNvSpPr>
            <p:nvPr/>
          </p:nvSpPr>
          <p:spPr bwMode="auto">
            <a:xfrm>
              <a:off x="4773" y="3312"/>
              <a:ext cx="269" cy="155"/>
            </a:xfrm>
            <a:prstGeom prst="rect">
              <a:avLst/>
            </a:prstGeom>
            <a:noFill/>
            <a:ln w="9525">
              <a:noFill/>
              <a:miter lim="800000"/>
              <a:headEnd/>
              <a:tailEnd/>
            </a:ln>
          </p:spPr>
          <p:txBody>
            <a:bodyPr wrap="none">
              <a:spAutoFit/>
            </a:bodyPr>
            <a:lstStyle/>
            <a:p>
              <a:r>
                <a:rPr kumimoji="1" lang="en-US" altLang="zh-CN" sz="1000" b="1">
                  <a:solidFill>
                    <a:schemeClr val="bg1"/>
                  </a:solidFill>
                  <a:latin typeface="Times New Roman" pitchFamily="18" charset="0"/>
                  <a:ea typeface="宋体" pitchFamily="2" charset="-122"/>
                </a:rPr>
                <a:t>ASP</a:t>
              </a:r>
            </a:p>
          </p:txBody>
        </p:sp>
        <p:grpSp>
          <p:nvGrpSpPr>
            <p:cNvPr id="11" name="Group 31"/>
            <p:cNvGrpSpPr>
              <a:grpSpLocks noChangeAspect="1"/>
            </p:cNvGrpSpPr>
            <p:nvPr/>
          </p:nvGrpSpPr>
          <p:grpSpPr bwMode="auto">
            <a:xfrm>
              <a:off x="4827" y="3120"/>
              <a:ext cx="293" cy="172"/>
              <a:chOff x="3840" y="336"/>
              <a:chExt cx="624" cy="298"/>
            </a:xfrm>
          </p:grpSpPr>
          <p:sp>
            <p:nvSpPr>
              <p:cNvPr id="577568" name="Line 32"/>
              <p:cNvSpPr>
                <a:spLocks noChangeAspect="1" noChangeShapeType="1"/>
              </p:cNvSpPr>
              <p:nvPr/>
            </p:nvSpPr>
            <p:spPr bwMode="auto">
              <a:xfrm>
                <a:off x="4282" y="497"/>
                <a:ext cx="0" cy="118"/>
              </a:xfrm>
              <a:prstGeom prst="line">
                <a:avLst/>
              </a:prstGeom>
              <a:noFill/>
              <a:ln w="25400">
                <a:solidFill>
                  <a:schemeClr val="accent2"/>
                </a:solidFill>
                <a:round/>
                <a:headEnd type="none" w="sm" len="sm"/>
                <a:tailEnd type="none" w="sm" len="sm"/>
              </a:ln>
              <a:effectLst>
                <a:outerShdw dist="17961" dir="2700000" algn="ctr" rotWithShape="0">
                  <a:schemeClr val="tx1"/>
                </a:outerShdw>
              </a:effectLst>
            </p:spPr>
            <p:txBody>
              <a:bodyPr wrap="none" anchor="ctr"/>
              <a:lstStyle/>
              <a:p>
                <a:pPr>
                  <a:defRPr/>
                </a:pPr>
                <a:endParaRPr lang="zh-CN" altLang="en-US">
                  <a:ea typeface="宋体" pitchFamily="2" charset="-122"/>
                </a:endParaRPr>
              </a:p>
            </p:txBody>
          </p:sp>
          <p:sp>
            <p:nvSpPr>
              <p:cNvPr id="577569" name="Line 33"/>
              <p:cNvSpPr>
                <a:spLocks noChangeAspect="1" noChangeShapeType="1"/>
              </p:cNvSpPr>
              <p:nvPr/>
            </p:nvSpPr>
            <p:spPr bwMode="auto">
              <a:xfrm>
                <a:off x="4011" y="497"/>
                <a:ext cx="0" cy="118"/>
              </a:xfrm>
              <a:prstGeom prst="line">
                <a:avLst/>
              </a:prstGeom>
              <a:noFill/>
              <a:ln w="25400">
                <a:solidFill>
                  <a:schemeClr val="accent2"/>
                </a:solidFill>
                <a:round/>
                <a:headEnd type="none" w="sm" len="sm"/>
                <a:tailEnd type="none" w="sm" len="sm"/>
              </a:ln>
              <a:effectLst>
                <a:outerShdw dist="17961" dir="2700000" algn="ctr" rotWithShape="0">
                  <a:schemeClr val="tx1"/>
                </a:outerShdw>
              </a:effectLst>
            </p:spPr>
            <p:txBody>
              <a:bodyPr wrap="none" anchor="ctr"/>
              <a:lstStyle/>
              <a:p>
                <a:pPr>
                  <a:defRPr/>
                </a:pPr>
                <a:endParaRPr lang="zh-CN" altLang="en-US">
                  <a:ea typeface="宋体" pitchFamily="2" charset="-122"/>
                </a:endParaRPr>
              </a:p>
            </p:txBody>
          </p:sp>
          <p:pic>
            <p:nvPicPr>
              <p:cNvPr id="193605" name="Picture 34"/>
              <p:cNvPicPr>
                <a:picLocks noChangeAspect="1" noChangeArrowheads="1"/>
              </p:cNvPicPr>
              <p:nvPr/>
            </p:nvPicPr>
            <p:blipFill>
              <a:blip r:embed="rId6" cstate="print"/>
              <a:srcRect/>
              <a:stretch>
                <a:fillRect/>
              </a:stretch>
            </p:blipFill>
            <p:spPr bwMode="auto">
              <a:xfrm>
                <a:off x="3906" y="336"/>
                <a:ext cx="253" cy="229"/>
              </a:xfrm>
              <a:prstGeom prst="rect">
                <a:avLst/>
              </a:prstGeom>
              <a:noFill/>
              <a:ln w="9525">
                <a:noFill/>
                <a:miter lim="800000"/>
                <a:headEnd/>
                <a:tailEnd/>
              </a:ln>
            </p:spPr>
          </p:pic>
          <p:pic>
            <p:nvPicPr>
              <p:cNvPr id="193606" name="Picture 35"/>
              <p:cNvPicPr>
                <a:picLocks noChangeAspect="1" noChangeArrowheads="1"/>
              </p:cNvPicPr>
              <p:nvPr/>
            </p:nvPicPr>
            <p:blipFill>
              <a:blip r:embed="rId6" cstate="print"/>
              <a:srcRect/>
              <a:stretch>
                <a:fillRect/>
              </a:stretch>
            </p:blipFill>
            <p:spPr bwMode="auto">
              <a:xfrm>
                <a:off x="4176" y="336"/>
                <a:ext cx="253" cy="229"/>
              </a:xfrm>
              <a:prstGeom prst="rect">
                <a:avLst/>
              </a:prstGeom>
              <a:noFill/>
              <a:ln w="9525">
                <a:noFill/>
                <a:miter lim="800000"/>
                <a:headEnd/>
                <a:tailEnd/>
              </a:ln>
            </p:spPr>
          </p:pic>
          <p:grpSp>
            <p:nvGrpSpPr>
              <p:cNvPr id="12" name="Group 36"/>
              <p:cNvGrpSpPr>
                <a:grpSpLocks noChangeAspect="1"/>
              </p:cNvGrpSpPr>
              <p:nvPr/>
            </p:nvGrpSpPr>
            <p:grpSpPr bwMode="auto">
              <a:xfrm flipV="1">
                <a:off x="3840" y="576"/>
                <a:ext cx="624" cy="58"/>
                <a:chOff x="1392" y="3197"/>
                <a:chExt cx="913" cy="134"/>
              </a:xfrm>
            </p:grpSpPr>
            <p:sp>
              <p:nvSpPr>
                <p:cNvPr id="193608" name="Rectangle 37"/>
                <p:cNvSpPr>
                  <a:spLocks noChangeAspect="1" noChangeArrowheads="1"/>
                </p:cNvSpPr>
                <p:nvPr/>
              </p:nvSpPr>
              <p:spPr bwMode="auto">
                <a:xfrm flipV="1">
                  <a:off x="1488" y="3216"/>
                  <a:ext cx="720" cy="96"/>
                </a:xfrm>
                <a:prstGeom prst="rect">
                  <a:avLst/>
                </a:prstGeom>
                <a:gradFill rotWithShape="0">
                  <a:gsLst>
                    <a:gs pos="0">
                      <a:srgbClr val="767676"/>
                    </a:gs>
                    <a:gs pos="50000">
                      <a:srgbClr val="FFFFFF"/>
                    </a:gs>
                    <a:gs pos="100000">
                      <a:srgbClr val="767676"/>
                    </a:gs>
                  </a:gsLst>
                  <a:lin ang="5400000" scaled="1"/>
                </a:gradFill>
                <a:ln w="19050">
                  <a:noFill/>
                  <a:miter lim="800000"/>
                  <a:headEnd/>
                  <a:tailEnd/>
                </a:ln>
              </p:spPr>
              <p:txBody>
                <a:bodyPr wrap="none" anchor="ctr"/>
                <a:lstStyle/>
                <a:p>
                  <a:endParaRPr lang="zh-CN" altLang="en-US">
                    <a:ea typeface="宋体" pitchFamily="2" charset="-122"/>
                  </a:endParaRPr>
                </a:p>
              </p:txBody>
            </p:sp>
            <p:grpSp>
              <p:nvGrpSpPr>
                <p:cNvPr id="13" name="Group 38"/>
                <p:cNvGrpSpPr>
                  <a:grpSpLocks noChangeAspect="1"/>
                </p:cNvGrpSpPr>
                <p:nvPr/>
              </p:nvGrpSpPr>
              <p:grpSpPr bwMode="auto">
                <a:xfrm>
                  <a:off x="1392" y="3197"/>
                  <a:ext cx="145" cy="128"/>
                  <a:chOff x="3700" y="1244"/>
                  <a:chExt cx="96" cy="96"/>
                </a:xfrm>
              </p:grpSpPr>
              <p:sp>
                <p:nvSpPr>
                  <p:cNvPr id="193613" name="Oval 39"/>
                  <p:cNvSpPr>
                    <a:spLocks noChangeAspect="1" noChangeArrowheads="1"/>
                  </p:cNvSpPr>
                  <p:nvPr/>
                </p:nvSpPr>
                <p:spPr bwMode="auto">
                  <a:xfrm>
                    <a:off x="3700" y="1244"/>
                    <a:ext cx="96" cy="96"/>
                  </a:xfrm>
                  <a:prstGeom prst="ellipse">
                    <a:avLst/>
                  </a:prstGeom>
                  <a:gradFill rotWithShape="0">
                    <a:gsLst>
                      <a:gs pos="0">
                        <a:schemeClr val="accent2"/>
                      </a:gs>
                      <a:gs pos="100000">
                        <a:srgbClr val="222265"/>
                      </a:gs>
                    </a:gsLst>
                    <a:path path="shape">
                      <a:fillToRect l="50000" t="50000" r="50000" b="50000"/>
                    </a:path>
                  </a:gradFill>
                  <a:ln w="12700">
                    <a:noFill/>
                    <a:round/>
                    <a:headEnd/>
                    <a:tailEnd/>
                  </a:ln>
                </p:spPr>
                <p:txBody>
                  <a:bodyPr rot="10800000" wrap="none" anchor="ctr"/>
                  <a:lstStyle/>
                  <a:p>
                    <a:endParaRPr lang="zh-CN" altLang="en-US">
                      <a:ea typeface="宋体" pitchFamily="2" charset="-122"/>
                    </a:endParaRPr>
                  </a:p>
                </p:txBody>
              </p:sp>
              <p:sp>
                <p:nvSpPr>
                  <p:cNvPr id="193614" name="Oval 40"/>
                  <p:cNvSpPr>
                    <a:spLocks noChangeAspect="1" noChangeArrowheads="1"/>
                  </p:cNvSpPr>
                  <p:nvPr/>
                </p:nvSpPr>
                <p:spPr bwMode="auto">
                  <a:xfrm>
                    <a:off x="3712" y="1252"/>
                    <a:ext cx="58" cy="58"/>
                  </a:xfrm>
                  <a:prstGeom prst="ellipse">
                    <a:avLst/>
                  </a:prstGeom>
                  <a:gradFill rotWithShape="0">
                    <a:gsLst>
                      <a:gs pos="0">
                        <a:srgbClr val="A6A6D3"/>
                      </a:gs>
                      <a:gs pos="100000">
                        <a:schemeClr val="accent2"/>
                      </a:gs>
                    </a:gsLst>
                    <a:path path="shape">
                      <a:fillToRect l="50000" t="50000" r="50000" b="50000"/>
                    </a:path>
                  </a:gradFill>
                  <a:ln w="12700">
                    <a:noFill/>
                    <a:round/>
                    <a:headEnd/>
                    <a:tailEnd/>
                  </a:ln>
                </p:spPr>
                <p:txBody>
                  <a:bodyPr rot="10800000" wrap="none" anchor="ctr"/>
                  <a:lstStyle/>
                  <a:p>
                    <a:endParaRPr lang="zh-CN" altLang="en-US">
                      <a:ea typeface="宋体" pitchFamily="2" charset="-122"/>
                    </a:endParaRPr>
                  </a:p>
                </p:txBody>
              </p:sp>
            </p:grpSp>
            <p:grpSp>
              <p:nvGrpSpPr>
                <p:cNvPr id="14" name="Group 41"/>
                <p:cNvGrpSpPr>
                  <a:grpSpLocks noChangeAspect="1"/>
                </p:cNvGrpSpPr>
                <p:nvPr/>
              </p:nvGrpSpPr>
              <p:grpSpPr bwMode="auto">
                <a:xfrm>
                  <a:off x="2160" y="3203"/>
                  <a:ext cx="145" cy="128"/>
                  <a:chOff x="3700" y="1244"/>
                  <a:chExt cx="96" cy="96"/>
                </a:xfrm>
              </p:grpSpPr>
              <p:sp>
                <p:nvSpPr>
                  <p:cNvPr id="193611" name="Oval 42"/>
                  <p:cNvSpPr>
                    <a:spLocks noChangeAspect="1" noChangeArrowheads="1"/>
                  </p:cNvSpPr>
                  <p:nvPr/>
                </p:nvSpPr>
                <p:spPr bwMode="auto">
                  <a:xfrm>
                    <a:off x="3700" y="1244"/>
                    <a:ext cx="96" cy="96"/>
                  </a:xfrm>
                  <a:prstGeom prst="ellipse">
                    <a:avLst/>
                  </a:prstGeom>
                  <a:gradFill rotWithShape="0">
                    <a:gsLst>
                      <a:gs pos="0">
                        <a:schemeClr val="accent2"/>
                      </a:gs>
                      <a:gs pos="100000">
                        <a:srgbClr val="222265"/>
                      </a:gs>
                    </a:gsLst>
                    <a:path path="shape">
                      <a:fillToRect l="50000" t="50000" r="50000" b="50000"/>
                    </a:path>
                  </a:gradFill>
                  <a:ln w="12700">
                    <a:noFill/>
                    <a:round/>
                    <a:headEnd/>
                    <a:tailEnd/>
                  </a:ln>
                </p:spPr>
                <p:txBody>
                  <a:bodyPr rot="10800000" wrap="none" anchor="ctr"/>
                  <a:lstStyle/>
                  <a:p>
                    <a:endParaRPr lang="zh-CN" altLang="en-US">
                      <a:ea typeface="宋体" pitchFamily="2" charset="-122"/>
                    </a:endParaRPr>
                  </a:p>
                </p:txBody>
              </p:sp>
              <p:sp>
                <p:nvSpPr>
                  <p:cNvPr id="193612" name="Oval 43"/>
                  <p:cNvSpPr>
                    <a:spLocks noChangeAspect="1" noChangeArrowheads="1"/>
                  </p:cNvSpPr>
                  <p:nvPr/>
                </p:nvSpPr>
                <p:spPr bwMode="auto">
                  <a:xfrm>
                    <a:off x="3712" y="1252"/>
                    <a:ext cx="58" cy="58"/>
                  </a:xfrm>
                  <a:prstGeom prst="ellipse">
                    <a:avLst/>
                  </a:prstGeom>
                  <a:gradFill rotWithShape="0">
                    <a:gsLst>
                      <a:gs pos="0">
                        <a:srgbClr val="A6A6D3"/>
                      </a:gs>
                      <a:gs pos="100000">
                        <a:schemeClr val="accent2"/>
                      </a:gs>
                    </a:gsLst>
                    <a:path path="shape">
                      <a:fillToRect l="50000" t="50000" r="50000" b="50000"/>
                    </a:path>
                  </a:gradFill>
                  <a:ln w="12700">
                    <a:noFill/>
                    <a:round/>
                    <a:headEnd/>
                    <a:tailEnd/>
                  </a:ln>
                </p:spPr>
                <p:txBody>
                  <a:bodyPr rot="10800000" wrap="none" anchor="ctr"/>
                  <a:lstStyle/>
                  <a:p>
                    <a:endParaRPr lang="zh-CN" altLang="en-US">
                      <a:ea typeface="宋体" pitchFamily="2" charset="-122"/>
                    </a:endParaRPr>
                  </a:p>
                </p:txBody>
              </p:sp>
            </p:grpSp>
          </p:grpSp>
        </p:grpSp>
        <p:grpSp>
          <p:nvGrpSpPr>
            <p:cNvPr id="15" name="Group 44"/>
            <p:cNvGrpSpPr>
              <a:grpSpLocks noChangeAspect="1"/>
            </p:cNvGrpSpPr>
            <p:nvPr/>
          </p:nvGrpSpPr>
          <p:grpSpPr bwMode="auto">
            <a:xfrm>
              <a:off x="4670" y="3196"/>
              <a:ext cx="135" cy="194"/>
              <a:chOff x="2976" y="3264"/>
              <a:chExt cx="720" cy="577"/>
            </a:xfrm>
          </p:grpSpPr>
          <p:grpSp>
            <p:nvGrpSpPr>
              <p:cNvPr id="16" name="Group 45"/>
              <p:cNvGrpSpPr>
                <a:grpSpLocks noChangeAspect="1"/>
              </p:cNvGrpSpPr>
              <p:nvPr/>
            </p:nvGrpSpPr>
            <p:grpSpPr bwMode="auto">
              <a:xfrm>
                <a:off x="2976" y="3616"/>
                <a:ext cx="720" cy="225"/>
                <a:chOff x="2304" y="2166"/>
                <a:chExt cx="288" cy="90"/>
              </a:xfrm>
            </p:grpSpPr>
            <p:sp>
              <p:nvSpPr>
                <p:cNvPr id="193601" name="Oval 46"/>
                <p:cNvSpPr>
                  <a:spLocks noChangeAspect="1"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headEnd/>
                  <a:tailEnd/>
                </a:ln>
              </p:spPr>
              <p:txBody>
                <a:bodyPr wrap="none" anchor="ctr"/>
                <a:lstStyle/>
                <a:p>
                  <a:endParaRPr lang="zh-CN" altLang="en-US">
                    <a:ea typeface="宋体" pitchFamily="2" charset="-122"/>
                  </a:endParaRPr>
                </a:p>
              </p:txBody>
            </p:sp>
            <p:sp>
              <p:nvSpPr>
                <p:cNvPr id="193602" name="Oval 47"/>
                <p:cNvSpPr>
                  <a:spLocks noChangeAspect="1"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headEnd/>
                  <a:tailEnd/>
                </a:ln>
              </p:spPr>
              <p:txBody>
                <a:bodyPr wrap="none" anchor="ctr"/>
                <a:lstStyle/>
                <a:p>
                  <a:endParaRPr lang="zh-CN" altLang="en-US">
                    <a:ea typeface="宋体" pitchFamily="2" charset="-122"/>
                  </a:endParaRPr>
                </a:p>
              </p:txBody>
            </p:sp>
          </p:grpSp>
          <p:grpSp>
            <p:nvGrpSpPr>
              <p:cNvPr id="17" name="Group 48"/>
              <p:cNvGrpSpPr>
                <a:grpSpLocks noChangeAspect="1"/>
              </p:cNvGrpSpPr>
              <p:nvPr/>
            </p:nvGrpSpPr>
            <p:grpSpPr bwMode="auto">
              <a:xfrm>
                <a:off x="2976" y="3552"/>
                <a:ext cx="720" cy="225"/>
                <a:chOff x="2304" y="2166"/>
                <a:chExt cx="288" cy="90"/>
              </a:xfrm>
            </p:grpSpPr>
            <p:sp>
              <p:nvSpPr>
                <p:cNvPr id="193599" name="Oval 49"/>
                <p:cNvSpPr>
                  <a:spLocks noChangeAspect="1"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headEnd/>
                  <a:tailEnd/>
                </a:ln>
              </p:spPr>
              <p:txBody>
                <a:bodyPr wrap="none" anchor="ctr"/>
                <a:lstStyle/>
                <a:p>
                  <a:endParaRPr lang="zh-CN" altLang="en-US">
                    <a:ea typeface="宋体" pitchFamily="2" charset="-122"/>
                  </a:endParaRPr>
                </a:p>
              </p:txBody>
            </p:sp>
            <p:sp>
              <p:nvSpPr>
                <p:cNvPr id="193600" name="Oval 50"/>
                <p:cNvSpPr>
                  <a:spLocks noChangeAspect="1"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headEnd/>
                  <a:tailEnd/>
                </a:ln>
              </p:spPr>
              <p:txBody>
                <a:bodyPr wrap="none" anchor="ctr"/>
                <a:lstStyle/>
                <a:p>
                  <a:endParaRPr lang="zh-CN" altLang="en-US">
                    <a:ea typeface="宋体" pitchFamily="2" charset="-122"/>
                  </a:endParaRPr>
                </a:p>
              </p:txBody>
            </p:sp>
          </p:grpSp>
          <p:grpSp>
            <p:nvGrpSpPr>
              <p:cNvPr id="18" name="Group 51"/>
              <p:cNvGrpSpPr>
                <a:grpSpLocks noChangeAspect="1"/>
              </p:cNvGrpSpPr>
              <p:nvPr/>
            </p:nvGrpSpPr>
            <p:grpSpPr bwMode="auto">
              <a:xfrm>
                <a:off x="2976" y="3489"/>
                <a:ext cx="720" cy="225"/>
                <a:chOff x="2304" y="2166"/>
                <a:chExt cx="288" cy="90"/>
              </a:xfrm>
            </p:grpSpPr>
            <p:sp>
              <p:nvSpPr>
                <p:cNvPr id="193597" name="Oval 52"/>
                <p:cNvSpPr>
                  <a:spLocks noChangeAspect="1"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headEnd/>
                  <a:tailEnd/>
                </a:ln>
              </p:spPr>
              <p:txBody>
                <a:bodyPr wrap="none" anchor="ctr"/>
                <a:lstStyle/>
                <a:p>
                  <a:endParaRPr lang="zh-CN" altLang="en-US">
                    <a:ea typeface="宋体" pitchFamily="2" charset="-122"/>
                  </a:endParaRPr>
                </a:p>
              </p:txBody>
            </p:sp>
            <p:sp>
              <p:nvSpPr>
                <p:cNvPr id="193598" name="Oval 53"/>
                <p:cNvSpPr>
                  <a:spLocks noChangeAspect="1"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headEnd/>
                  <a:tailEnd/>
                </a:ln>
              </p:spPr>
              <p:txBody>
                <a:bodyPr wrap="none" anchor="ctr"/>
                <a:lstStyle/>
                <a:p>
                  <a:endParaRPr lang="zh-CN" altLang="en-US">
                    <a:ea typeface="宋体" pitchFamily="2" charset="-122"/>
                  </a:endParaRPr>
                </a:p>
              </p:txBody>
            </p:sp>
          </p:grpSp>
          <p:grpSp>
            <p:nvGrpSpPr>
              <p:cNvPr id="19" name="Group 54"/>
              <p:cNvGrpSpPr>
                <a:grpSpLocks noChangeAspect="1"/>
              </p:cNvGrpSpPr>
              <p:nvPr/>
            </p:nvGrpSpPr>
            <p:grpSpPr bwMode="auto">
              <a:xfrm>
                <a:off x="2976" y="3419"/>
                <a:ext cx="720" cy="225"/>
                <a:chOff x="2304" y="2166"/>
                <a:chExt cx="288" cy="90"/>
              </a:xfrm>
            </p:grpSpPr>
            <p:sp>
              <p:nvSpPr>
                <p:cNvPr id="193595" name="Oval 55"/>
                <p:cNvSpPr>
                  <a:spLocks noChangeAspect="1"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headEnd/>
                  <a:tailEnd/>
                </a:ln>
              </p:spPr>
              <p:txBody>
                <a:bodyPr wrap="none" anchor="ctr"/>
                <a:lstStyle/>
                <a:p>
                  <a:endParaRPr lang="zh-CN" altLang="en-US">
                    <a:ea typeface="宋体" pitchFamily="2" charset="-122"/>
                  </a:endParaRPr>
                </a:p>
              </p:txBody>
            </p:sp>
            <p:sp>
              <p:nvSpPr>
                <p:cNvPr id="193596" name="Oval 56"/>
                <p:cNvSpPr>
                  <a:spLocks noChangeAspect="1"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headEnd/>
                  <a:tailEnd/>
                </a:ln>
              </p:spPr>
              <p:txBody>
                <a:bodyPr wrap="none" anchor="ctr"/>
                <a:lstStyle/>
                <a:p>
                  <a:endParaRPr lang="zh-CN" altLang="en-US">
                    <a:ea typeface="宋体" pitchFamily="2" charset="-122"/>
                  </a:endParaRPr>
                </a:p>
              </p:txBody>
            </p:sp>
          </p:grpSp>
          <p:grpSp>
            <p:nvGrpSpPr>
              <p:cNvPr id="20" name="Group 57"/>
              <p:cNvGrpSpPr>
                <a:grpSpLocks noChangeAspect="1"/>
              </p:cNvGrpSpPr>
              <p:nvPr/>
            </p:nvGrpSpPr>
            <p:grpSpPr bwMode="auto">
              <a:xfrm>
                <a:off x="2976" y="3349"/>
                <a:ext cx="720" cy="225"/>
                <a:chOff x="2304" y="2166"/>
                <a:chExt cx="288" cy="90"/>
              </a:xfrm>
            </p:grpSpPr>
            <p:sp>
              <p:nvSpPr>
                <p:cNvPr id="193593" name="Oval 58"/>
                <p:cNvSpPr>
                  <a:spLocks noChangeAspect="1"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headEnd/>
                  <a:tailEnd/>
                </a:ln>
              </p:spPr>
              <p:txBody>
                <a:bodyPr wrap="none" anchor="ctr"/>
                <a:lstStyle/>
                <a:p>
                  <a:endParaRPr lang="zh-CN" altLang="en-US">
                    <a:ea typeface="宋体" pitchFamily="2" charset="-122"/>
                  </a:endParaRPr>
                </a:p>
              </p:txBody>
            </p:sp>
            <p:sp>
              <p:nvSpPr>
                <p:cNvPr id="193594" name="Oval 59"/>
                <p:cNvSpPr>
                  <a:spLocks noChangeAspect="1"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headEnd/>
                  <a:tailEnd/>
                </a:ln>
              </p:spPr>
              <p:txBody>
                <a:bodyPr wrap="none" anchor="ctr"/>
                <a:lstStyle/>
                <a:p>
                  <a:endParaRPr lang="zh-CN" altLang="en-US">
                    <a:ea typeface="宋体" pitchFamily="2" charset="-122"/>
                  </a:endParaRPr>
                </a:p>
              </p:txBody>
            </p:sp>
          </p:grpSp>
          <p:grpSp>
            <p:nvGrpSpPr>
              <p:cNvPr id="21" name="Group 60"/>
              <p:cNvGrpSpPr>
                <a:grpSpLocks noChangeAspect="1"/>
              </p:cNvGrpSpPr>
              <p:nvPr/>
            </p:nvGrpSpPr>
            <p:grpSpPr bwMode="auto">
              <a:xfrm>
                <a:off x="2976" y="3264"/>
                <a:ext cx="720" cy="225"/>
                <a:chOff x="2304" y="2112"/>
                <a:chExt cx="288" cy="90"/>
              </a:xfrm>
            </p:grpSpPr>
            <p:sp>
              <p:nvSpPr>
                <p:cNvPr id="193591" name="Oval 61"/>
                <p:cNvSpPr>
                  <a:spLocks noChangeAspect="1" noChangeArrowheads="1"/>
                </p:cNvSpPr>
                <p:nvPr/>
              </p:nvSpPr>
              <p:spPr bwMode="auto">
                <a:xfrm>
                  <a:off x="2304" y="2116"/>
                  <a:ext cx="288" cy="86"/>
                </a:xfrm>
                <a:prstGeom prst="ellipse">
                  <a:avLst/>
                </a:prstGeom>
                <a:gradFill rotWithShape="0">
                  <a:gsLst>
                    <a:gs pos="0">
                      <a:srgbClr val="57DFFF"/>
                    </a:gs>
                    <a:gs pos="50000">
                      <a:srgbClr val="008EB0"/>
                    </a:gs>
                    <a:gs pos="100000">
                      <a:srgbClr val="57DFFF"/>
                    </a:gs>
                  </a:gsLst>
                  <a:lin ang="0" scaled="1"/>
                </a:gradFill>
                <a:ln w="9525">
                  <a:noFill/>
                  <a:round/>
                  <a:headEnd/>
                  <a:tailEnd/>
                </a:ln>
              </p:spPr>
              <p:txBody>
                <a:bodyPr wrap="none" anchor="ctr"/>
                <a:lstStyle/>
                <a:p>
                  <a:endParaRPr lang="zh-CN" altLang="en-US">
                    <a:ea typeface="宋体" pitchFamily="2" charset="-122"/>
                  </a:endParaRPr>
                </a:p>
              </p:txBody>
            </p:sp>
            <p:sp>
              <p:nvSpPr>
                <p:cNvPr id="193592" name="Oval 62"/>
                <p:cNvSpPr>
                  <a:spLocks noChangeAspect="1" noChangeArrowheads="1"/>
                </p:cNvSpPr>
                <p:nvPr/>
              </p:nvSpPr>
              <p:spPr bwMode="auto">
                <a:xfrm>
                  <a:off x="2304" y="2112"/>
                  <a:ext cx="288" cy="76"/>
                </a:xfrm>
                <a:prstGeom prst="ellipse">
                  <a:avLst/>
                </a:prstGeom>
                <a:gradFill rotWithShape="0">
                  <a:gsLst>
                    <a:gs pos="0">
                      <a:srgbClr val="CCFFFF"/>
                    </a:gs>
                    <a:gs pos="50000">
                      <a:srgbClr val="57DFFF"/>
                    </a:gs>
                    <a:gs pos="100000">
                      <a:srgbClr val="CCFFFF"/>
                    </a:gs>
                  </a:gsLst>
                  <a:lin ang="0" scaled="1"/>
                </a:gradFill>
                <a:ln w="9525">
                  <a:noFill/>
                  <a:round/>
                  <a:headEnd/>
                  <a:tailEnd/>
                </a:ln>
              </p:spPr>
              <p:txBody>
                <a:bodyPr wrap="none" anchor="ctr"/>
                <a:lstStyle/>
                <a:p>
                  <a:endParaRPr lang="zh-CN" altLang="en-US">
                    <a:ea typeface="宋体" pitchFamily="2" charset="-122"/>
                  </a:endParaRPr>
                </a:p>
              </p:txBody>
            </p:sp>
          </p:grpSp>
        </p:grpSp>
      </p:grpSp>
      <p:grpSp>
        <p:nvGrpSpPr>
          <p:cNvPr id="22" name="Group 63"/>
          <p:cNvGrpSpPr>
            <a:grpSpLocks/>
          </p:cNvGrpSpPr>
          <p:nvPr/>
        </p:nvGrpSpPr>
        <p:grpSpPr bwMode="auto">
          <a:xfrm>
            <a:off x="6167827" y="4313240"/>
            <a:ext cx="1067142" cy="484187"/>
            <a:chOff x="4368" y="1872"/>
            <a:chExt cx="672" cy="277"/>
          </a:xfrm>
        </p:grpSpPr>
        <p:pic>
          <p:nvPicPr>
            <p:cNvPr id="193557" name="Picture 64" descr="003"/>
            <p:cNvPicPr>
              <a:picLocks noChangeAspect="1" noChangeArrowheads="1"/>
            </p:cNvPicPr>
            <p:nvPr/>
          </p:nvPicPr>
          <p:blipFill>
            <a:blip r:embed="rId7" cstate="print">
              <a:clrChange>
                <a:clrFrom>
                  <a:srgbClr val="FFFFFF"/>
                </a:clrFrom>
                <a:clrTo>
                  <a:srgbClr val="FFFFFF">
                    <a:alpha val="0"/>
                  </a:srgbClr>
                </a:clrTo>
              </a:clrChange>
              <a:lum bright="-12000"/>
            </a:blip>
            <a:srcRect/>
            <a:stretch>
              <a:fillRect/>
            </a:stretch>
          </p:blipFill>
          <p:spPr bwMode="auto">
            <a:xfrm>
              <a:off x="4368" y="1900"/>
              <a:ext cx="672" cy="249"/>
            </a:xfrm>
            <a:prstGeom prst="rect">
              <a:avLst/>
            </a:prstGeom>
            <a:noFill/>
            <a:ln w="9525">
              <a:noFill/>
              <a:miter lim="800000"/>
              <a:headEnd/>
              <a:tailEnd/>
            </a:ln>
          </p:spPr>
        </p:pic>
        <p:sp>
          <p:nvSpPr>
            <p:cNvPr id="193558" name="Text Box 65"/>
            <p:cNvSpPr txBox="1">
              <a:spLocks noChangeAspect="1" noChangeArrowheads="1"/>
            </p:cNvSpPr>
            <p:nvPr/>
          </p:nvSpPr>
          <p:spPr bwMode="auto">
            <a:xfrm>
              <a:off x="4545" y="2006"/>
              <a:ext cx="351" cy="141"/>
            </a:xfrm>
            <a:prstGeom prst="rect">
              <a:avLst/>
            </a:prstGeom>
            <a:noFill/>
            <a:ln w="9525">
              <a:noFill/>
              <a:miter lim="800000"/>
              <a:headEnd/>
              <a:tailEnd/>
            </a:ln>
          </p:spPr>
          <p:txBody>
            <a:bodyPr>
              <a:spAutoFit/>
            </a:bodyPr>
            <a:lstStyle/>
            <a:p>
              <a:r>
                <a:rPr kumimoji="1" lang="en-US" altLang="zh-CN" sz="1000" b="1">
                  <a:solidFill>
                    <a:schemeClr val="bg1"/>
                  </a:solidFill>
                  <a:latin typeface="Times New Roman" pitchFamily="18" charset="0"/>
                  <a:ea typeface="宋体" pitchFamily="2" charset="-122"/>
                </a:rPr>
                <a:t>ISP/IC</a:t>
              </a:r>
            </a:p>
          </p:txBody>
        </p:sp>
        <p:grpSp>
          <p:nvGrpSpPr>
            <p:cNvPr id="23" name="Group 66"/>
            <p:cNvGrpSpPr>
              <a:grpSpLocks noChangeAspect="1"/>
            </p:cNvGrpSpPr>
            <p:nvPr/>
          </p:nvGrpSpPr>
          <p:grpSpPr bwMode="auto">
            <a:xfrm>
              <a:off x="4531" y="1896"/>
              <a:ext cx="122" cy="116"/>
              <a:chOff x="3792" y="2688"/>
              <a:chExt cx="1440" cy="1296"/>
            </a:xfrm>
          </p:grpSpPr>
          <p:sp>
            <p:nvSpPr>
              <p:cNvPr id="193573" name="Freeform 67"/>
              <p:cNvSpPr>
                <a:spLocks noChangeAspect="1"/>
              </p:cNvSpPr>
              <p:nvPr/>
            </p:nvSpPr>
            <p:spPr bwMode="auto">
              <a:xfrm>
                <a:off x="5054" y="2688"/>
                <a:ext cx="178" cy="1292"/>
              </a:xfrm>
              <a:custGeom>
                <a:avLst/>
                <a:gdLst>
                  <a:gd name="T0" fmla="*/ 0 w 42"/>
                  <a:gd name="T1" fmla="*/ 1835 h 519"/>
                  <a:gd name="T2" fmla="*/ 13545 w 42"/>
                  <a:gd name="T3" fmla="*/ 0 h 519"/>
                  <a:gd name="T4" fmla="*/ 13545 w 42"/>
                  <a:gd name="T5" fmla="*/ 17172 h 519"/>
                  <a:gd name="T6" fmla="*/ 0 w 42"/>
                  <a:gd name="T7" fmla="*/ 19930 h 519"/>
                  <a:gd name="T8" fmla="*/ 0 w 42"/>
                  <a:gd name="T9" fmla="*/ 1835 h 519"/>
                  <a:gd name="T10" fmla="*/ 0 60000 65536"/>
                  <a:gd name="T11" fmla="*/ 0 60000 65536"/>
                  <a:gd name="T12" fmla="*/ 0 60000 65536"/>
                  <a:gd name="T13" fmla="*/ 0 60000 65536"/>
                  <a:gd name="T14" fmla="*/ 0 60000 65536"/>
                  <a:gd name="T15" fmla="*/ 0 w 42"/>
                  <a:gd name="T16" fmla="*/ 0 h 519"/>
                  <a:gd name="T17" fmla="*/ 42 w 42"/>
                  <a:gd name="T18" fmla="*/ 519 h 519"/>
                </a:gdLst>
                <a:ahLst/>
                <a:cxnLst>
                  <a:cxn ang="T10">
                    <a:pos x="T0" y="T1"/>
                  </a:cxn>
                  <a:cxn ang="T11">
                    <a:pos x="T2" y="T3"/>
                  </a:cxn>
                  <a:cxn ang="T12">
                    <a:pos x="T4" y="T5"/>
                  </a:cxn>
                  <a:cxn ang="T13">
                    <a:pos x="T6" y="T7"/>
                  </a:cxn>
                  <a:cxn ang="T14">
                    <a:pos x="T8" y="T9"/>
                  </a:cxn>
                </a:cxnLst>
                <a:rect l="T15" t="T16" r="T17" b="T18"/>
                <a:pathLst>
                  <a:path w="42" h="519">
                    <a:moveTo>
                      <a:pt x="0" y="48"/>
                    </a:moveTo>
                    <a:lnTo>
                      <a:pt x="42" y="0"/>
                    </a:lnTo>
                    <a:lnTo>
                      <a:pt x="42" y="447"/>
                    </a:lnTo>
                    <a:lnTo>
                      <a:pt x="0" y="519"/>
                    </a:lnTo>
                    <a:lnTo>
                      <a:pt x="0" y="48"/>
                    </a:lnTo>
                    <a:close/>
                  </a:path>
                </a:pathLst>
              </a:custGeom>
              <a:solidFill>
                <a:srgbClr val="4D4D4D"/>
              </a:solidFill>
              <a:ln w="12700">
                <a:noFill/>
                <a:round/>
                <a:headEnd/>
                <a:tailEnd/>
              </a:ln>
            </p:spPr>
            <p:txBody>
              <a:bodyPr wrap="none" anchor="ctr"/>
              <a:lstStyle/>
              <a:p>
                <a:endParaRPr lang="zh-CN" altLang="en-US">
                  <a:ea typeface="宋体" pitchFamily="2" charset="-122"/>
                </a:endParaRPr>
              </a:p>
            </p:txBody>
          </p:sp>
          <p:sp>
            <p:nvSpPr>
              <p:cNvPr id="193574" name="Rectangle 68"/>
              <p:cNvSpPr>
                <a:spLocks noChangeAspect="1" noChangeArrowheads="1"/>
              </p:cNvSpPr>
              <p:nvPr/>
            </p:nvSpPr>
            <p:spPr bwMode="auto">
              <a:xfrm>
                <a:off x="3792" y="2784"/>
                <a:ext cx="1266" cy="1191"/>
              </a:xfrm>
              <a:prstGeom prst="rect">
                <a:avLst/>
              </a:prstGeom>
              <a:solidFill>
                <a:schemeClr val="folHlink"/>
              </a:solidFill>
              <a:ln w="12700">
                <a:solidFill>
                  <a:schemeClr val="bg2"/>
                </a:solidFill>
                <a:miter lim="800000"/>
                <a:headEnd type="none" w="sm" len="sm"/>
                <a:tailEnd type="none" w="sm" len="sm"/>
              </a:ln>
            </p:spPr>
            <p:txBody>
              <a:bodyPr wrap="none" anchor="ctr"/>
              <a:lstStyle/>
              <a:p>
                <a:endParaRPr lang="zh-CN" altLang="en-US">
                  <a:ea typeface="宋体" pitchFamily="2" charset="-122"/>
                </a:endParaRPr>
              </a:p>
            </p:txBody>
          </p:sp>
          <p:sp>
            <p:nvSpPr>
              <p:cNvPr id="193575" name="Freeform 69"/>
              <p:cNvSpPr>
                <a:spLocks noChangeAspect="1"/>
              </p:cNvSpPr>
              <p:nvPr/>
            </p:nvSpPr>
            <p:spPr bwMode="auto">
              <a:xfrm>
                <a:off x="3796" y="2704"/>
                <a:ext cx="1410" cy="96"/>
              </a:xfrm>
              <a:custGeom>
                <a:avLst/>
                <a:gdLst>
                  <a:gd name="T0" fmla="*/ 0 w 333"/>
                  <a:gd name="T1" fmla="*/ 1430 h 39"/>
                  <a:gd name="T2" fmla="*/ 27933 w 333"/>
                  <a:gd name="T3" fmla="*/ 0 h 39"/>
                  <a:gd name="T4" fmla="*/ 107033 w 333"/>
                  <a:gd name="T5" fmla="*/ 0 h 39"/>
                  <a:gd name="T6" fmla="*/ 97409 w 333"/>
                  <a:gd name="T7" fmla="*/ 1327 h 39"/>
                  <a:gd name="T8" fmla="*/ 0 w 333"/>
                  <a:gd name="T9" fmla="*/ 1430 h 39"/>
                  <a:gd name="T10" fmla="*/ 0 60000 65536"/>
                  <a:gd name="T11" fmla="*/ 0 60000 65536"/>
                  <a:gd name="T12" fmla="*/ 0 60000 65536"/>
                  <a:gd name="T13" fmla="*/ 0 60000 65536"/>
                  <a:gd name="T14" fmla="*/ 0 60000 65536"/>
                  <a:gd name="T15" fmla="*/ 0 w 333"/>
                  <a:gd name="T16" fmla="*/ 0 h 39"/>
                  <a:gd name="T17" fmla="*/ 333 w 333"/>
                  <a:gd name="T18" fmla="*/ 39 h 39"/>
                </a:gdLst>
                <a:ahLst/>
                <a:cxnLst>
                  <a:cxn ang="T10">
                    <a:pos x="T0" y="T1"/>
                  </a:cxn>
                  <a:cxn ang="T11">
                    <a:pos x="T2" y="T3"/>
                  </a:cxn>
                  <a:cxn ang="T12">
                    <a:pos x="T4" y="T5"/>
                  </a:cxn>
                  <a:cxn ang="T13">
                    <a:pos x="T6" y="T7"/>
                  </a:cxn>
                  <a:cxn ang="T14">
                    <a:pos x="T8" y="T9"/>
                  </a:cxn>
                </a:cxnLst>
                <a:rect l="T15" t="T16" r="T17" b="T18"/>
                <a:pathLst>
                  <a:path w="333" h="39">
                    <a:moveTo>
                      <a:pt x="0" y="39"/>
                    </a:moveTo>
                    <a:lnTo>
                      <a:pt x="87" y="0"/>
                    </a:lnTo>
                    <a:lnTo>
                      <a:pt x="333" y="0"/>
                    </a:lnTo>
                    <a:lnTo>
                      <a:pt x="303" y="36"/>
                    </a:lnTo>
                    <a:lnTo>
                      <a:pt x="0" y="39"/>
                    </a:lnTo>
                    <a:close/>
                  </a:path>
                </a:pathLst>
              </a:custGeom>
              <a:gradFill rotWithShape="0">
                <a:gsLst>
                  <a:gs pos="0">
                    <a:srgbClr val="DDDDDD"/>
                  </a:gs>
                  <a:gs pos="100000">
                    <a:srgbClr val="929292"/>
                  </a:gs>
                </a:gsLst>
                <a:path path="rect">
                  <a:fillToRect t="100000" r="100000"/>
                </a:path>
              </a:gradFill>
              <a:ln w="12700">
                <a:solidFill>
                  <a:schemeClr val="bg2"/>
                </a:solidFill>
                <a:round/>
                <a:headEnd/>
                <a:tailEnd/>
              </a:ln>
            </p:spPr>
            <p:txBody>
              <a:bodyPr wrap="none" anchor="ctr"/>
              <a:lstStyle/>
              <a:p>
                <a:endParaRPr lang="zh-CN" altLang="en-US">
                  <a:ea typeface="宋体" pitchFamily="2" charset="-122"/>
                </a:endParaRPr>
              </a:p>
            </p:txBody>
          </p:sp>
          <p:grpSp>
            <p:nvGrpSpPr>
              <p:cNvPr id="24" name="Group 70"/>
              <p:cNvGrpSpPr>
                <a:grpSpLocks noChangeAspect="1"/>
              </p:cNvGrpSpPr>
              <p:nvPr/>
            </p:nvGrpSpPr>
            <p:grpSpPr bwMode="auto">
              <a:xfrm>
                <a:off x="4320" y="2832"/>
                <a:ext cx="48" cy="1152"/>
                <a:chOff x="4330" y="2960"/>
                <a:chExt cx="38" cy="1024"/>
              </a:xfrm>
            </p:grpSpPr>
            <p:sp>
              <p:nvSpPr>
                <p:cNvPr id="193579" name="Line 71"/>
                <p:cNvSpPr>
                  <a:spLocks noChangeAspect="1" noChangeShapeType="1"/>
                </p:cNvSpPr>
                <p:nvPr/>
              </p:nvSpPr>
              <p:spPr bwMode="auto">
                <a:xfrm>
                  <a:off x="4368" y="2960"/>
                  <a:ext cx="0" cy="1024"/>
                </a:xfrm>
                <a:prstGeom prst="line">
                  <a:avLst/>
                </a:prstGeom>
                <a:noFill/>
                <a:ln w="12700">
                  <a:solidFill>
                    <a:srgbClr val="4D4D4D"/>
                  </a:solidFill>
                  <a:round/>
                  <a:headEnd type="none" w="sm" len="sm"/>
                  <a:tailEnd type="none" w="sm" len="sm"/>
                </a:ln>
              </p:spPr>
              <p:txBody>
                <a:bodyPr wrap="none" anchor="ctr"/>
                <a:lstStyle/>
                <a:p>
                  <a:endParaRPr lang="zh-CN" altLang="en-US"/>
                </a:p>
              </p:txBody>
            </p:sp>
            <p:sp>
              <p:nvSpPr>
                <p:cNvPr id="193580" name="Line 72"/>
                <p:cNvSpPr>
                  <a:spLocks noChangeAspect="1" noChangeShapeType="1"/>
                </p:cNvSpPr>
                <p:nvPr/>
              </p:nvSpPr>
              <p:spPr bwMode="auto">
                <a:xfrm>
                  <a:off x="4330" y="2960"/>
                  <a:ext cx="0" cy="1024"/>
                </a:xfrm>
                <a:prstGeom prst="line">
                  <a:avLst/>
                </a:prstGeom>
                <a:noFill/>
                <a:ln w="12700">
                  <a:solidFill>
                    <a:srgbClr val="C0C0C0"/>
                  </a:solidFill>
                  <a:round/>
                  <a:headEnd type="none" w="sm" len="sm"/>
                  <a:tailEnd type="none" w="sm" len="sm"/>
                </a:ln>
              </p:spPr>
              <p:txBody>
                <a:bodyPr wrap="none" anchor="ctr"/>
                <a:lstStyle/>
                <a:p>
                  <a:endParaRPr lang="zh-CN" altLang="en-US"/>
                </a:p>
              </p:txBody>
            </p:sp>
          </p:grpSp>
          <p:sp>
            <p:nvSpPr>
              <p:cNvPr id="193577" name="WordArt 73"/>
              <p:cNvSpPr>
                <a:spLocks noChangeAspect="1" noChangeArrowheads="1" noChangeShapeType="1" noTextEdit="1"/>
              </p:cNvSpPr>
              <p:nvPr/>
            </p:nvSpPr>
            <p:spPr bwMode="auto">
              <a:xfrm>
                <a:off x="3792" y="3074"/>
                <a:ext cx="566" cy="630"/>
              </a:xfrm>
              <a:prstGeom prst="rect">
                <a:avLst/>
              </a:prstGeom>
            </p:spPr>
            <p:txBody>
              <a:bodyPr wrap="none" fromWordArt="1">
                <a:prstTxWarp prst="textPlain">
                  <a:avLst>
                    <a:gd name="adj" fmla="val 50000"/>
                  </a:avLst>
                </a:prstTxWarp>
              </a:bodyPr>
              <a:lstStyle/>
              <a:p>
                <a:pPr algn="ctr"/>
                <a:r>
                  <a:rPr lang="en-US" altLang="zh-CN" sz="3600" kern="10">
                    <a:ln w="19050">
                      <a:solidFill>
                        <a:srgbClr val="99CCFF"/>
                      </a:solidFill>
                      <a:round/>
                      <a:headEnd/>
                      <a:tailEnd/>
                    </a:ln>
                    <a:solidFill>
                      <a:srgbClr val="0066CC"/>
                    </a:solidFill>
                    <a:effectLst>
                      <a:outerShdw dist="35921" dir="2700000" algn="ctr" rotWithShape="0">
                        <a:srgbClr val="990000"/>
                      </a:outerShdw>
                    </a:effectLst>
                    <a:latin typeface="宋体"/>
                    <a:ea typeface="宋体"/>
                  </a:rPr>
                  <a:t>A</a:t>
                </a:r>
                <a:endParaRPr lang="zh-CN" altLang="en-US" sz="3600" kern="10">
                  <a:ln w="19050">
                    <a:solidFill>
                      <a:srgbClr val="99CCFF"/>
                    </a:solidFill>
                    <a:round/>
                    <a:headEnd/>
                    <a:tailEnd/>
                  </a:ln>
                  <a:solidFill>
                    <a:srgbClr val="0066CC"/>
                  </a:solidFill>
                  <a:effectLst>
                    <a:outerShdw dist="35921" dir="2700000" algn="ctr" rotWithShape="0">
                      <a:srgbClr val="990000"/>
                    </a:outerShdw>
                  </a:effectLst>
                  <a:latin typeface="宋体"/>
                  <a:ea typeface="宋体"/>
                </a:endParaRPr>
              </a:p>
            </p:txBody>
          </p:sp>
          <p:sp>
            <p:nvSpPr>
              <p:cNvPr id="193578" name="WordArt 74"/>
              <p:cNvSpPr>
                <a:spLocks noChangeAspect="1" noChangeArrowheads="1" noChangeShapeType="1" noTextEdit="1"/>
              </p:cNvSpPr>
              <p:nvPr/>
            </p:nvSpPr>
            <p:spPr bwMode="auto">
              <a:xfrm>
                <a:off x="4410" y="3074"/>
                <a:ext cx="564" cy="630"/>
              </a:xfrm>
              <a:prstGeom prst="rect">
                <a:avLst/>
              </a:prstGeom>
            </p:spPr>
            <p:txBody>
              <a:bodyPr wrap="none" fromWordArt="1">
                <a:prstTxWarp prst="textPlain">
                  <a:avLst>
                    <a:gd name="adj" fmla="val 50000"/>
                  </a:avLst>
                </a:prstTxWarp>
              </a:bodyPr>
              <a:lstStyle/>
              <a:p>
                <a:pPr algn="ctr"/>
                <a:r>
                  <a:rPr lang="en-US" altLang="zh-CN" sz="3600" b="1" kern="10" normalizeH="1">
                    <a:ln w="19050">
                      <a:solidFill>
                        <a:srgbClr val="99CCFF"/>
                      </a:solidFill>
                      <a:round/>
                      <a:headEnd/>
                      <a:tailEnd/>
                    </a:ln>
                    <a:solidFill>
                      <a:srgbClr val="0066CC"/>
                    </a:solidFill>
                    <a:effectLst>
                      <a:outerShdw dist="35921" dir="2700000" algn="ctr" rotWithShape="0">
                        <a:srgbClr val="990000"/>
                      </a:outerShdw>
                    </a:effectLst>
                    <a:latin typeface="宋体"/>
                    <a:ea typeface="宋体"/>
                  </a:rPr>
                  <a:t>S</a:t>
                </a:r>
                <a:endParaRPr lang="zh-CN" altLang="en-US" sz="3600" b="1" kern="10" normalizeH="1">
                  <a:ln w="19050">
                    <a:solidFill>
                      <a:srgbClr val="99CCFF"/>
                    </a:solidFill>
                    <a:round/>
                    <a:headEnd/>
                    <a:tailEnd/>
                  </a:ln>
                  <a:solidFill>
                    <a:srgbClr val="0066CC"/>
                  </a:solidFill>
                  <a:effectLst>
                    <a:outerShdw dist="35921" dir="2700000" algn="ctr" rotWithShape="0">
                      <a:srgbClr val="990000"/>
                    </a:outerShdw>
                  </a:effectLst>
                  <a:latin typeface="宋体"/>
                  <a:ea typeface="宋体"/>
                </a:endParaRPr>
              </a:p>
            </p:txBody>
          </p:sp>
        </p:grpSp>
        <p:grpSp>
          <p:nvGrpSpPr>
            <p:cNvPr id="25" name="Group 75"/>
            <p:cNvGrpSpPr>
              <a:grpSpLocks noChangeAspect="1"/>
            </p:cNvGrpSpPr>
            <p:nvPr/>
          </p:nvGrpSpPr>
          <p:grpSpPr bwMode="auto">
            <a:xfrm>
              <a:off x="4673" y="1872"/>
              <a:ext cx="266" cy="121"/>
              <a:chOff x="3840" y="336"/>
              <a:chExt cx="624" cy="298"/>
            </a:xfrm>
          </p:grpSpPr>
          <p:sp>
            <p:nvSpPr>
              <p:cNvPr id="577612" name="Line 76"/>
              <p:cNvSpPr>
                <a:spLocks noChangeAspect="1" noChangeShapeType="1"/>
              </p:cNvSpPr>
              <p:nvPr/>
            </p:nvSpPr>
            <p:spPr bwMode="auto">
              <a:xfrm>
                <a:off x="4281" y="497"/>
                <a:ext cx="0" cy="119"/>
              </a:xfrm>
              <a:prstGeom prst="line">
                <a:avLst/>
              </a:prstGeom>
              <a:noFill/>
              <a:ln w="25400">
                <a:solidFill>
                  <a:schemeClr val="accent2"/>
                </a:solidFill>
                <a:round/>
                <a:headEnd type="none" w="sm" len="sm"/>
                <a:tailEnd type="none" w="sm" len="sm"/>
              </a:ln>
              <a:effectLst>
                <a:outerShdw dist="17961" dir="2700000" algn="ctr" rotWithShape="0">
                  <a:schemeClr val="tx1"/>
                </a:outerShdw>
              </a:effectLst>
            </p:spPr>
            <p:txBody>
              <a:bodyPr wrap="none" anchor="ctr"/>
              <a:lstStyle/>
              <a:p>
                <a:pPr>
                  <a:defRPr/>
                </a:pPr>
                <a:endParaRPr lang="zh-CN" altLang="en-US">
                  <a:ea typeface="宋体" pitchFamily="2" charset="-122"/>
                </a:endParaRPr>
              </a:p>
            </p:txBody>
          </p:sp>
          <p:sp>
            <p:nvSpPr>
              <p:cNvPr id="577613" name="Line 77"/>
              <p:cNvSpPr>
                <a:spLocks noChangeAspect="1" noChangeShapeType="1"/>
              </p:cNvSpPr>
              <p:nvPr/>
            </p:nvSpPr>
            <p:spPr bwMode="auto">
              <a:xfrm>
                <a:off x="4010" y="497"/>
                <a:ext cx="0" cy="119"/>
              </a:xfrm>
              <a:prstGeom prst="line">
                <a:avLst/>
              </a:prstGeom>
              <a:noFill/>
              <a:ln w="25400">
                <a:solidFill>
                  <a:schemeClr val="accent2"/>
                </a:solidFill>
                <a:round/>
                <a:headEnd type="none" w="sm" len="sm"/>
                <a:tailEnd type="none" w="sm" len="sm"/>
              </a:ln>
              <a:effectLst>
                <a:outerShdw dist="17961" dir="2700000" algn="ctr" rotWithShape="0">
                  <a:schemeClr val="tx1"/>
                </a:outerShdw>
              </a:effectLst>
            </p:spPr>
            <p:txBody>
              <a:bodyPr wrap="none" anchor="ctr"/>
              <a:lstStyle/>
              <a:p>
                <a:pPr>
                  <a:defRPr/>
                </a:pPr>
                <a:endParaRPr lang="zh-CN" altLang="en-US">
                  <a:ea typeface="宋体" pitchFamily="2" charset="-122"/>
                </a:endParaRPr>
              </a:p>
            </p:txBody>
          </p:sp>
          <p:pic>
            <p:nvPicPr>
              <p:cNvPr id="193563" name="Picture 78"/>
              <p:cNvPicPr>
                <a:picLocks noChangeAspect="1" noChangeArrowheads="1"/>
              </p:cNvPicPr>
              <p:nvPr/>
            </p:nvPicPr>
            <p:blipFill>
              <a:blip r:embed="rId6" cstate="print"/>
              <a:srcRect/>
              <a:stretch>
                <a:fillRect/>
              </a:stretch>
            </p:blipFill>
            <p:spPr bwMode="auto">
              <a:xfrm>
                <a:off x="3906" y="336"/>
                <a:ext cx="253" cy="229"/>
              </a:xfrm>
              <a:prstGeom prst="rect">
                <a:avLst/>
              </a:prstGeom>
              <a:noFill/>
              <a:ln w="9525">
                <a:noFill/>
                <a:miter lim="800000"/>
                <a:headEnd/>
                <a:tailEnd/>
              </a:ln>
            </p:spPr>
          </p:pic>
          <p:pic>
            <p:nvPicPr>
              <p:cNvPr id="193564" name="Picture 79"/>
              <p:cNvPicPr>
                <a:picLocks noChangeAspect="1" noChangeArrowheads="1"/>
              </p:cNvPicPr>
              <p:nvPr/>
            </p:nvPicPr>
            <p:blipFill>
              <a:blip r:embed="rId6" cstate="print"/>
              <a:srcRect/>
              <a:stretch>
                <a:fillRect/>
              </a:stretch>
            </p:blipFill>
            <p:spPr bwMode="auto">
              <a:xfrm>
                <a:off x="4176" y="336"/>
                <a:ext cx="253" cy="229"/>
              </a:xfrm>
              <a:prstGeom prst="rect">
                <a:avLst/>
              </a:prstGeom>
              <a:noFill/>
              <a:ln w="9525">
                <a:noFill/>
                <a:miter lim="800000"/>
                <a:headEnd/>
                <a:tailEnd/>
              </a:ln>
            </p:spPr>
          </p:pic>
          <p:grpSp>
            <p:nvGrpSpPr>
              <p:cNvPr id="26" name="Group 80"/>
              <p:cNvGrpSpPr>
                <a:grpSpLocks noChangeAspect="1"/>
              </p:cNvGrpSpPr>
              <p:nvPr/>
            </p:nvGrpSpPr>
            <p:grpSpPr bwMode="auto">
              <a:xfrm flipV="1">
                <a:off x="3840" y="576"/>
                <a:ext cx="624" cy="58"/>
                <a:chOff x="1392" y="3197"/>
                <a:chExt cx="913" cy="134"/>
              </a:xfrm>
            </p:grpSpPr>
            <p:sp>
              <p:nvSpPr>
                <p:cNvPr id="193566" name="Rectangle 81"/>
                <p:cNvSpPr>
                  <a:spLocks noChangeAspect="1" noChangeArrowheads="1"/>
                </p:cNvSpPr>
                <p:nvPr/>
              </p:nvSpPr>
              <p:spPr bwMode="auto">
                <a:xfrm flipV="1">
                  <a:off x="1488" y="3216"/>
                  <a:ext cx="720" cy="96"/>
                </a:xfrm>
                <a:prstGeom prst="rect">
                  <a:avLst/>
                </a:prstGeom>
                <a:gradFill rotWithShape="0">
                  <a:gsLst>
                    <a:gs pos="0">
                      <a:srgbClr val="767676"/>
                    </a:gs>
                    <a:gs pos="50000">
                      <a:srgbClr val="FFFFFF"/>
                    </a:gs>
                    <a:gs pos="100000">
                      <a:srgbClr val="767676"/>
                    </a:gs>
                  </a:gsLst>
                  <a:lin ang="5400000" scaled="1"/>
                </a:gradFill>
                <a:ln w="19050">
                  <a:noFill/>
                  <a:miter lim="800000"/>
                  <a:headEnd/>
                  <a:tailEnd/>
                </a:ln>
              </p:spPr>
              <p:txBody>
                <a:bodyPr wrap="none" anchor="ctr"/>
                <a:lstStyle/>
                <a:p>
                  <a:endParaRPr lang="zh-CN" altLang="en-US">
                    <a:ea typeface="宋体" pitchFamily="2" charset="-122"/>
                  </a:endParaRPr>
                </a:p>
              </p:txBody>
            </p:sp>
            <p:grpSp>
              <p:nvGrpSpPr>
                <p:cNvPr id="27" name="Group 82"/>
                <p:cNvGrpSpPr>
                  <a:grpSpLocks noChangeAspect="1"/>
                </p:cNvGrpSpPr>
                <p:nvPr/>
              </p:nvGrpSpPr>
              <p:grpSpPr bwMode="auto">
                <a:xfrm>
                  <a:off x="1392" y="3197"/>
                  <a:ext cx="145" cy="128"/>
                  <a:chOff x="3700" y="1244"/>
                  <a:chExt cx="96" cy="96"/>
                </a:xfrm>
              </p:grpSpPr>
              <p:sp>
                <p:nvSpPr>
                  <p:cNvPr id="193571" name="Oval 83"/>
                  <p:cNvSpPr>
                    <a:spLocks noChangeAspect="1" noChangeArrowheads="1"/>
                  </p:cNvSpPr>
                  <p:nvPr/>
                </p:nvSpPr>
                <p:spPr bwMode="auto">
                  <a:xfrm>
                    <a:off x="3700" y="1244"/>
                    <a:ext cx="96" cy="96"/>
                  </a:xfrm>
                  <a:prstGeom prst="ellipse">
                    <a:avLst/>
                  </a:prstGeom>
                  <a:gradFill rotWithShape="0">
                    <a:gsLst>
                      <a:gs pos="0">
                        <a:schemeClr val="accent2"/>
                      </a:gs>
                      <a:gs pos="100000">
                        <a:srgbClr val="222265"/>
                      </a:gs>
                    </a:gsLst>
                    <a:path path="shape">
                      <a:fillToRect l="50000" t="50000" r="50000" b="50000"/>
                    </a:path>
                  </a:gradFill>
                  <a:ln w="12700">
                    <a:noFill/>
                    <a:round/>
                    <a:headEnd/>
                    <a:tailEnd/>
                  </a:ln>
                </p:spPr>
                <p:txBody>
                  <a:bodyPr rot="10800000" wrap="none" anchor="ctr"/>
                  <a:lstStyle/>
                  <a:p>
                    <a:endParaRPr lang="zh-CN" altLang="en-US">
                      <a:ea typeface="宋体" pitchFamily="2" charset="-122"/>
                    </a:endParaRPr>
                  </a:p>
                </p:txBody>
              </p:sp>
              <p:sp>
                <p:nvSpPr>
                  <p:cNvPr id="193572" name="Oval 84"/>
                  <p:cNvSpPr>
                    <a:spLocks noChangeAspect="1" noChangeArrowheads="1"/>
                  </p:cNvSpPr>
                  <p:nvPr/>
                </p:nvSpPr>
                <p:spPr bwMode="auto">
                  <a:xfrm>
                    <a:off x="3712" y="1252"/>
                    <a:ext cx="58" cy="58"/>
                  </a:xfrm>
                  <a:prstGeom prst="ellipse">
                    <a:avLst/>
                  </a:prstGeom>
                  <a:gradFill rotWithShape="0">
                    <a:gsLst>
                      <a:gs pos="0">
                        <a:srgbClr val="A6A6D3"/>
                      </a:gs>
                      <a:gs pos="100000">
                        <a:schemeClr val="accent2"/>
                      </a:gs>
                    </a:gsLst>
                    <a:path path="shape">
                      <a:fillToRect l="50000" t="50000" r="50000" b="50000"/>
                    </a:path>
                  </a:gradFill>
                  <a:ln w="12700">
                    <a:noFill/>
                    <a:round/>
                    <a:headEnd/>
                    <a:tailEnd/>
                  </a:ln>
                </p:spPr>
                <p:txBody>
                  <a:bodyPr rot="10800000" wrap="none" anchor="ctr"/>
                  <a:lstStyle/>
                  <a:p>
                    <a:endParaRPr lang="zh-CN" altLang="en-US">
                      <a:ea typeface="宋体" pitchFamily="2" charset="-122"/>
                    </a:endParaRPr>
                  </a:p>
                </p:txBody>
              </p:sp>
            </p:grpSp>
            <p:grpSp>
              <p:nvGrpSpPr>
                <p:cNvPr id="28" name="Group 85"/>
                <p:cNvGrpSpPr>
                  <a:grpSpLocks noChangeAspect="1"/>
                </p:cNvGrpSpPr>
                <p:nvPr/>
              </p:nvGrpSpPr>
              <p:grpSpPr bwMode="auto">
                <a:xfrm>
                  <a:off x="2160" y="3203"/>
                  <a:ext cx="145" cy="128"/>
                  <a:chOff x="3700" y="1244"/>
                  <a:chExt cx="96" cy="96"/>
                </a:xfrm>
              </p:grpSpPr>
              <p:sp>
                <p:nvSpPr>
                  <p:cNvPr id="193569" name="Oval 86"/>
                  <p:cNvSpPr>
                    <a:spLocks noChangeAspect="1" noChangeArrowheads="1"/>
                  </p:cNvSpPr>
                  <p:nvPr/>
                </p:nvSpPr>
                <p:spPr bwMode="auto">
                  <a:xfrm>
                    <a:off x="3700" y="1244"/>
                    <a:ext cx="96" cy="96"/>
                  </a:xfrm>
                  <a:prstGeom prst="ellipse">
                    <a:avLst/>
                  </a:prstGeom>
                  <a:gradFill rotWithShape="0">
                    <a:gsLst>
                      <a:gs pos="0">
                        <a:schemeClr val="accent2"/>
                      </a:gs>
                      <a:gs pos="100000">
                        <a:srgbClr val="222265"/>
                      </a:gs>
                    </a:gsLst>
                    <a:path path="shape">
                      <a:fillToRect l="50000" t="50000" r="50000" b="50000"/>
                    </a:path>
                  </a:gradFill>
                  <a:ln w="12700">
                    <a:noFill/>
                    <a:round/>
                    <a:headEnd/>
                    <a:tailEnd/>
                  </a:ln>
                </p:spPr>
                <p:txBody>
                  <a:bodyPr rot="10800000" wrap="none" anchor="ctr"/>
                  <a:lstStyle/>
                  <a:p>
                    <a:endParaRPr lang="zh-CN" altLang="en-US">
                      <a:ea typeface="宋体" pitchFamily="2" charset="-122"/>
                    </a:endParaRPr>
                  </a:p>
                </p:txBody>
              </p:sp>
              <p:sp>
                <p:nvSpPr>
                  <p:cNvPr id="193570" name="Oval 87"/>
                  <p:cNvSpPr>
                    <a:spLocks noChangeAspect="1" noChangeArrowheads="1"/>
                  </p:cNvSpPr>
                  <p:nvPr/>
                </p:nvSpPr>
                <p:spPr bwMode="auto">
                  <a:xfrm>
                    <a:off x="3712" y="1252"/>
                    <a:ext cx="58" cy="58"/>
                  </a:xfrm>
                  <a:prstGeom prst="ellipse">
                    <a:avLst/>
                  </a:prstGeom>
                  <a:gradFill rotWithShape="0">
                    <a:gsLst>
                      <a:gs pos="0">
                        <a:srgbClr val="A6A6D3"/>
                      </a:gs>
                      <a:gs pos="100000">
                        <a:schemeClr val="accent2"/>
                      </a:gs>
                    </a:gsLst>
                    <a:path path="shape">
                      <a:fillToRect l="50000" t="50000" r="50000" b="50000"/>
                    </a:path>
                  </a:gradFill>
                  <a:ln w="12700">
                    <a:noFill/>
                    <a:round/>
                    <a:headEnd/>
                    <a:tailEnd/>
                  </a:ln>
                </p:spPr>
                <p:txBody>
                  <a:bodyPr rot="10800000" wrap="none" anchor="ctr"/>
                  <a:lstStyle/>
                  <a:p>
                    <a:endParaRPr lang="zh-CN" altLang="en-US">
                      <a:ea typeface="宋体" pitchFamily="2" charset="-122"/>
                    </a:endParaRPr>
                  </a:p>
                </p:txBody>
              </p:sp>
            </p:grpSp>
          </p:grpSp>
        </p:grpSp>
      </p:grpSp>
      <p:grpSp>
        <p:nvGrpSpPr>
          <p:cNvPr id="29" name="Group 88"/>
          <p:cNvGrpSpPr>
            <a:grpSpLocks/>
          </p:cNvGrpSpPr>
          <p:nvPr/>
        </p:nvGrpSpPr>
        <p:grpSpPr bwMode="auto">
          <a:xfrm>
            <a:off x="7092781" y="4171955"/>
            <a:ext cx="1067142" cy="627063"/>
            <a:chOff x="4464" y="2304"/>
            <a:chExt cx="672" cy="395"/>
          </a:xfrm>
        </p:grpSpPr>
        <p:pic>
          <p:nvPicPr>
            <p:cNvPr id="193545" name="Picture 89" descr="003"/>
            <p:cNvPicPr>
              <a:picLocks noChangeAspect="1" noChangeArrowheads="1"/>
            </p:cNvPicPr>
            <p:nvPr/>
          </p:nvPicPr>
          <p:blipFill>
            <a:blip r:embed="rId8" cstate="print">
              <a:clrChange>
                <a:clrFrom>
                  <a:srgbClr val="FFFFFF"/>
                </a:clrFrom>
                <a:clrTo>
                  <a:srgbClr val="FFFFFF">
                    <a:alpha val="0"/>
                  </a:srgbClr>
                </a:clrTo>
              </a:clrChange>
              <a:lum bright="-12000"/>
            </a:blip>
            <a:srcRect/>
            <a:stretch>
              <a:fillRect/>
            </a:stretch>
          </p:blipFill>
          <p:spPr bwMode="auto">
            <a:xfrm>
              <a:off x="4464" y="2416"/>
              <a:ext cx="672" cy="272"/>
            </a:xfrm>
            <a:prstGeom prst="rect">
              <a:avLst/>
            </a:prstGeom>
            <a:noFill/>
            <a:ln w="9525">
              <a:noFill/>
              <a:miter lim="800000"/>
              <a:headEnd/>
              <a:tailEnd/>
            </a:ln>
          </p:spPr>
        </p:pic>
        <p:sp>
          <p:nvSpPr>
            <p:cNvPr id="193546" name="Text Box 90"/>
            <p:cNvSpPr txBox="1">
              <a:spLocks noChangeAspect="1" noChangeArrowheads="1"/>
            </p:cNvSpPr>
            <p:nvPr/>
          </p:nvSpPr>
          <p:spPr bwMode="auto">
            <a:xfrm>
              <a:off x="4560" y="2544"/>
              <a:ext cx="452" cy="155"/>
            </a:xfrm>
            <a:prstGeom prst="rect">
              <a:avLst/>
            </a:prstGeom>
            <a:noFill/>
            <a:ln w="9525">
              <a:noFill/>
              <a:miter lim="800000"/>
              <a:headEnd/>
              <a:tailEnd/>
            </a:ln>
          </p:spPr>
          <p:txBody>
            <a:bodyPr wrap="none">
              <a:spAutoFit/>
            </a:bodyPr>
            <a:lstStyle/>
            <a:p>
              <a:r>
                <a:rPr kumimoji="1" lang="en-US" altLang="zh-CN" sz="1000" b="1">
                  <a:solidFill>
                    <a:schemeClr val="bg1"/>
                  </a:solidFill>
                  <a:latin typeface="Times New Roman" pitchFamily="18" charset="0"/>
                  <a:ea typeface="宋体" pitchFamily="2" charset="-122"/>
                </a:rPr>
                <a:t>PORTAL</a:t>
              </a:r>
            </a:p>
          </p:txBody>
        </p:sp>
        <p:grpSp>
          <p:nvGrpSpPr>
            <p:cNvPr id="30" name="Group 91"/>
            <p:cNvGrpSpPr>
              <a:grpSpLocks noChangeAspect="1"/>
            </p:cNvGrpSpPr>
            <p:nvPr/>
          </p:nvGrpSpPr>
          <p:grpSpPr bwMode="auto">
            <a:xfrm>
              <a:off x="4685" y="2343"/>
              <a:ext cx="210" cy="148"/>
              <a:chOff x="5032" y="1684"/>
              <a:chExt cx="603" cy="512"/>
            </a:xfrm>
          </p:grpSpPr>
          <p:sp>
            <p:nvSpPr>
              <p:cNvPr id="193555" name="Rectangle 92"/>
              <p:cNvSpPr>
                <a:spLocks noChangeAspect="1" noChangeArrowheads="1"/>
              </p:cNvSpPr>
              <p:nvPr/>
            </p:nvSpPr>
            <p:spPr bwMode="auto">
              <a:xfrm>
                <a:off x="5081" y="1687"/>
                <a:ext cx="554" cy="509"/>
              </a:xfrm>
              <a:prstGeom prst="rect">
                <a:avLst/>
              </a:prstGeom>
              <a:solidFill>
                <a:schemeClr val="tx1"/>
              </a:solidFill>
              <a:ln w="9525">
                <a:noFill/>
                <a:miter lim="800000"/>
                <a:headEnd/>
                <a:tailEnd/>
              </a:ln>
            </p:spPr>
            <p:txBody>
              <a:bodyPr wrap="none" anchor="ctr"/>
              <a:lstStyle/>
              <a:p>
                <a:endParaRPr lang="zh-CN" altLang="en-US">
                  <a:ea typeface="宋体" pitchFamily="2" charset="-122"/>
                </a:endParaRPr>
              </a:p>
            </p:txBody>
          </p:sp>
          <p:pic>
            <p:nvPicPr>
              <p:cNvPr id="193556" name="Picture 93" descr="schwab pg2"/>
              <p:cNvPicPr>
                <a:picLocks noChangeAspect="1" noChangeArrowheads="1"/>
              </p:cNvPicPr>
              <p:nvPr/>
            </p:nvPicPr>
            <p:blipFill>
              <a:blip r:embed="rId9" cstate="print"/>
              <a:srcRect/>
              <a:stretch>
                <a:fillRect/>
              </a:stretch>
            </p:blipFill>
            <p:spPr bwMode="auto">
              <a:xfrm>
                <a:off x="5032" y="1684"/>
                <a:ext cx="580" cy="497"/>
              </a:xfrm>
              <a:prstGeom prst="rect">
                <a:avLst/>
              </a:prstGeom>
              <a:noFill/>
              <a:ln w="9525">
                <a:noFill/>
                <a:miter lim="800000"/>
                <a:headEnd/>
                <a:tailEnd/>
              </a:ln>
            </p:spPr>
          </p:pic>
        </p:grpSp>
        <p:grpSp>
          <p:nvGrpSpPr>
            <p:cNvPr id="31" name="Group 94"/>
            <p:cNvGrpSpPr>
              <a:grpSpLocks noChangeAspect="1"/>
            </p:cNvGrpSpPr>
            <p:nvPr/>
          </p:nvGrpSpPr>
          <p:grpSpPr bwMode="auto">
            <a:xfrm>
              <a:off x="4745" y="2375"/>
              <a:ext cx="210" cy="148"/>
              <a:chOff x="5032" y="1684"/>
              <a:chExt cx="603" cy="512"/>
            </a:xfrm>
          </p:grpSpPr>
          <p:sp>
            <p:nvSpPr>
              <p:cNvPr id="193553" name="Rectangle 95"/>
              <p:cNvSpPr>
                <a:spLocks noChangeAspect="1" noChangeArrowheads="1"/>
              </p:cNvSpPr>
              <p:nvPr/>
            </p:nvSpPr>
            <p:spPr bwMode="auto">
              <a:xfrm>
                <a:off x="5081" y="1687"/>
                <a:ext cx="554" cy="509"/>
              </a:xfrm>
              <a:prstGeom prst="rect">
                <a:avLst/>
              </a:prstGeom>
              <a:solidFill>
                <a:schemeClr val="tx1"/>
              </a:solidFill>
              <a:ln w="9525">
                <a:noFill/>
                <a:miter lim="800000"/>
                <a:headEnd/>
                <a:tailEnd/>
              </a:ln>
            </p:spPr>
            <p:txBody>
              <a:bodyPr wrap="none" anchor="ctr"/>
              <a:lstStyle/>
              <a:p>
                <a:endParaRPr lang="zh-CN" altLang="en-US">
                  <a:ea typeface="宋体" pitchFamily="2" charset="-122"/>
                </a:endParaRPr>
              </a:p>
            </p:txBody>
          </p:sp>
          <p:pic>
            <p:nvPicPr>
              <p:cNvPr id="193554" name="Picture 96" descr="schwab pg2"/>
              <p:cNvPicPr>
                <a:picLocks noChangeAspect="1" noChangeArrowheads="1"/>
              </p:cNvPicPr>
              <p:nvPr/>
            </p:nvPicPr>
            <p:blipFill>
              <a:blip r:embed="rId9" cstate="print"/>
              <a:srcRect/>
              <a:stretch>
                <a:fillRect/>
              </a:stretch>
            </p:blipFill>
            <p:spPr bwMode="auto">
              <a:xfrm>
                <a:off x="5032" y="1684"/>
                <a:ext cx="580" cy="497"/>
              </a:xfrm>
              <a:prstGeom prst="rect">
                <a:avLst/>
              </a:prstGeom>
              <a:noFill/>
              <a:ln w="9525">
                <a:noFill/>
                <a:miter lim="800000"/>
                <a:headEnd/>
                <a:tailEnd/>
              </a:ln>
            </p:spPr>
          </p:pic>
        </p:grpSp>
        <p:grpSp>
          <p:nvGrpSpPr>
            <p:cNvPr id="193568" name="Group 97"/>
            <p:cNvGrpSpPr>
              <a:grpSpLocks noChangeAspect="1"/>
            </p:cNvGrpSpPr>
            <p:nvPr/>
          </p:nvGrpSpPr>
          <p:grpSpPr bwMode="auto">
            <a:xfrm>
              <a:off x="4595" y="2415"/>
              <a:ext cx="210" cy="148"/>
              <a:chOff x="5032" y="1684"/>
              <a:chExt cx="603" cy="512"/>
            </a:xfrm>
          </p:grpSpPr>
          <p:sp>
            <p:nvSpPr>
              <p:cNvPr id="193551" name="Rectangle 98"/>
              <p:cNvSpPr>
                <a:spLocks noChangeAspect="1" noChangeArrowheads="1"/>
              </p:cNvSpPr>
              <p:nvPr/>
            </p:nvSpPr>
            <p:spPr bwMode="auto">
              <a:xfrm>
                <a:off x="5081" y="1687"/>
                <a:ext cx="554" cy="509"/>
              </a:xfrm>
              <a:prstGeom prst="rect">
                <a:avLst/>
              </a:prstGeom>
              <a:solidFill>
                <a:schemeClr val="tx1"/>
              </a:solidFill>
              <a:ln w="9525">
                <a:noFill/>
                <a:miter lim="800000"/>
                <a:headEnd/>
                <a:tailEnd/>
              </a:ln>
            </p:spPr>
            <p:txBody>
              <a:bodyPr wrap="none" anchor="ctr"/>
              <a:lstStyle/>
              <a:p>
                <a:endParaRPr lang="zh-CN" altLang="en-US">
                  <a:ea typeface="宋体" pitchFamily="2" charset="-122"/>
                </a:endParaRPr>
              </a:p>
            </p:txBody>
          </p:sp>
          <p:pic>
            <p:nvPicPr>
              <p:cNvPr id="193552" name="Picture 99" descr="schwab pg2"/>
              <p:cNvPicPr>
                <a:picLocks noChangeAspect="1" noChangeArrowheads="1"/>
              </p:cNvPicPr>
              <p:nvPr/>
            </p:nvPicPr>
            <p:blipFill>
              <a:blip r:embed="rId9" cstate="print"/>
              <a:srcRect/>
              <a:stretch>
                <a:fillRect/>
              </a:stretch>
            </p:blipFill>
            <p:spPr bwMode="auto">
              <a:xfrm>
                <a:off x="5032" y="1684"/>
                <a:ext cx="580" cy="497"/>
              </a:xfrm>
              <a:prstGeom prst="rect">
                <a:avLst/>
              </a:prstGeom>
              <a:noFill/>
              <a:ln w="9525">
                <a:noFill/>
                <a:miter lim="800000"/>
                <a:headEnd/>
                <a:tailEnd/>
              </a:ln>
            </p:spPr>
          </p:pic>
        </p:grpSp>
        <p:sp>
          <p:nvSpPr>
            <p:cNvPr id="193550" name="Freeform 100"/>
            <p:cNvSpPr>
              <a:spLocks/>
            </p:cNvSpPr>
            <p:nvPr/>
          </p:nvSpPr>
          <p:spPr bwMode="auto">
            <a:xfrm>
              <a:off x="4621" y="2304"/>
              <a:ext cx="184" cy="169"/>
            </a:xfrm>
            <a:custGeom>
              <a:avLst/>
              <a:gdLst>
                <a:gd name="T0" fmla="*/ 9 w 296"/>
                <a:gd name="T1" fmla="*/ 53 h 248"/>
                <a:gd name="T2" fmla="*/ 1 w 296"/>
                <a:gd name="T3" fmla="*/ 22 h 248"/>
                <a:gd name="T4" fmla="*/ 16 w 296"/>
                <a:gd name="T5" fmla="*/ 1 h 248"/>
                <a:gd name="T6" fmla="*/ 44 w 296"/>
                <a:gd name="T7" fmla="*/ 12 h 248"/>
                <a:gd name="T8" fmla="*/ 0 60000 65536"/>
                <a:gd name="T9" fmla="*/ 0 60000 65536"/>
                <a:gd name="T10" fmla="*/ 0 60000 65536"/>
                <a:gd name="T11" fmla="*/ 0 60000 65536"/>
                <a:gd name="T12" fmla="*/ 0 w 296"/>
                <a:gd name="T13" fmla="*/ 0 h 248"/>
                <a:gd name="T14" fmla="*/ 296 w 296"/>
                <a:gd name="T15" fmla="*/ 248 h 248"/>
              </a:gdLst>
              <a:ahLst/>
              <a:cxnLst>
                <a:cxn ang="T8">
                  <a:pos x="T0" y="T1"/>
                </a:cxn>
                <a:cxn ang="T9">
                  <a:pos x="T2" y="T3"/>
                </a:cxn>
                <a:cxn ang="T10">
                  <a:pos x="T4" y="T5"/>
                </a:cxn>
                <a:cxn ang="T11">
                  <a:pos x="T6" y="T7"/>
                </a:cxn>
              </a:cxnLst>
              <a:rect l="T12" t="T13" r="T14" b="T15"/>
              <a:pathLst>
                <a:path w="296" h="248">
                  <a:moveTo>
                    <a:pt x="56" y="248"/>
                  </a:moveTo>
                  <a:cubicBezTo>
                    <a:pt x="28" y="196"/>
                    <a:pt x="0" y="144"/>
                    <a:pt x="8" y="104"/>
                  </a:cubicBezTo>
                  <a:cubicBezTo>
                    <a:pt x="16" y="64"/>
                    <a:pt x="56" y="16"/>
                    <a:pt x="104" y="8"/>
                  </a:cubicBezTo>
                  <a:cubicBezTo>
                    <a:pt x="152" y="0"/>
                    <a:pt x="224" y="28"/>
                    <a:pt x="296" y="56"/>
                  </a:cubicBezTo>
                </a:path>
              </a:pathLst>
            </a:custGeom>
            <a:noFill/>
            <a:ln w="38100">
              <a:solidFill>
                <a:srgbClr val="FF0066"/>
              </a:solidFill>
              <a:round/>
              <a:headEnd/>
              <a:tailEnd type="triangle" w="med" len="med"/>
            </a:ln>
          </p:spPr>
          <p:txBody>
            <a:bodyPr wrap="none" anchor="ctr"/>
            <a:lstStyle/>
            <a:p>
              <a:endParaRPr lang="zh-CN" altLang="en-US">
                <a:ea typeface="宋体" pitchFamily="2" charset="-122"/>
              </a:endParaRPr>
            </a:p>
          </p:txBody>
        </p:sp>
      </p:grpSp>
      <p:sp>
        <p:nvSpPr>
          <p:cNvPr id="196708" name="Rectangle 100"/>
          <p:cNvSpPr>
            <a:spLocks noChangeArrowheads="1"/>
          </p:cNvSpPr>
          <p:nvPr/>
        </p:nvSpPr>
        <p:spPr bwMode="blackWhite">
          <a:xfrm>
            <a:off x="7104510" y="3357564"/>
            <a:ext cx="2663457" cy="574675"/>
          </a:xfrm>
          <a:prstGeom prst="rect">
            <a:avLst/>
          </a:prstGeom>
          <a:solidFill>
            <a:schemeClr val="accent1"/>
          </a:solidFill>
          <a:ln w="31750">
            <a:solidFill>
              <a:srgbClr val="FFFF00"/>
            </a:solidFill>
            <a:prstDash val="lgDash"/>
            <a:miter lim="800000"/>
            <a:headEnd/>
            <a:tailEnd/>
          </a:ln>
          <a:effectLst/>
        </p:spPr>
        <p:txBody>
          <a:bodyPr wrap="none" anchor="ctr"/>
          <a:lstStyle/>
          <a:p>
            <a:pPr algn="ctr">
              <a:defRPr/>
            </a:pPr>
            <a:r>
              <a:rPr kumimoji="1" lang="zh-CN" altLang="en-US" b="1">
                <a:solidFill>
                  <a:schemeClr val="bg1"/>
                </a:solidFill>
                <a:effectLst>
                  <a:outerShdw blurRad="38100" dist="38100" dir="2700000" algn="tl">
                    <a:srgbClr val="000000"/>
                  </a:outerShdw>
                </a:effectLst>
                <a:latin typeface="Times New Roman" pitchFamily="18" charset="0"/>
                <a:ea typeface="黑体" pitchFamily="2" charset="-122"/>
              </a:rPr>
              <a:t>还有其他专业子系统</a:t>
            </a:r>
            <a:r>
              <a:rPr kumimoji="1" lang="en-US" altLang="zh-CN" b="1">
                <a:solidFill>
                  <a:schemeClr val="bg1"/>
                </a:solidFill>
                <a:effectLst>
                  <a:outerShdw blurRad="38100" dist="38100" dir="2700000" algn="tl">
                    <a:srgbClr val="000000"/>
                  </a:outerShdw>
                </a:effectLst>
                <a:latin typeface="Times New Roman" pitchFamily="18" charset="0"/>
                <a:ea typeface="黑体"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96708"/>
                                        </p:tgtEl>
                                        <p:attrNameLst>
                                          <p:attrName>style.visibility</p:attrName>
                                        </p:attrNameLst>
                                      </p:cBhvr>
                                      <p:to>
                                        <p:strVal val="visible"/>
                                      </p:to>
                                    </p:set>
                                    <p:animEffect transition="in" filter="wedge">
                                      <p:cBhvr>
                                        <p:cTn id="7" dur="500"/>
                                        <p:tgtEl>
                                          <p:spTgt spid="196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708"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TextBox 9"/>
          <p:cNvSpPr txBox="1">
            <a:spLocks noChangeArrowheads="1"/>
          </p:cNvSpPr>
          <p:nvPr/>
        </p:nvSpPr>
        <p:spPr bwMode="auto">
          <a:xfrm>
            <a:off x="53781" y="0"/>
            <a:ext cx="8915259" cy="549275"/>
          </a:xfrm>
          <a:prstGeom prst="rect">
            <a:avLst/>
          </a:prstGeom>
          <a:noFill/>
          <a:ln w="9525" algn="ctr">
            <a:noFill/>
            <a:miter lim="800000"/>
            <a:headEnd/>
            <a:tailEnd/>
          </a:ln>
          <a:effectLst/>
        </p:spPr>
        <p:txBody>
          <a:bodyPr lIns="0" tIns="0" rIns="0" bIns="0" anchor="ctr"/>
          <a:lstStyle/>
          <a:p>
            <a:pPr eaLnBrk="0" hangingPunct="0">
              <a:defRPr/>
            </a:pPr>
            <a:r>
              <a:rPr lang="zh-CN" altLang="en-US" sz="2800" b="1" dirty="0">
                <a:solidFill>
                  <a:schemeClr val="bg1"/>
                </a:solidFill>
                <a:effectLst>
                  <a:outerShdw blurRad="38100" dist="38100" dir="2700000" algn="tl">
                    <a:srgbClr val="C0C0C0"/>
                  </a:outerShdw>
                </a:effectLst>
                <a:latin typeface="+mn-ea"/>
                <a:cs typeface="Angsana New"/>
              </a:rPr>
              <a:t>示例：葛洲坝集团的应用集成协同平台门户</a:t>
            </a:r>
          </a:p>
        </p:txBody>
      </p:sp>
      <p:pic>
        <p:nvPicPr>
          <p:cNvPr id="754691" name="Picture 3"/>
          <p:cNvPicPr>
            <a:picLocks noChangeAspect="1" noChangeArrowheads="1"/>
          </p:cNvPicPr>
          <p:nvPr/>
        </p:nvPicPr>
        <p:blipFill>
          <a:blip r:embed="rId3" cstate="print"/>
          <a:srcRect/>
          <a:stretch>
            <a:fillRect/>
          </a:stretch>
        </p:blipFill>
        <p:spPr bwMode="blackWhite">
          <a:xfrm>
            <a:off x="1702835" y="665163"/>
            <a:ext cx="7813004" cy="5859462"/>
          </a:xfrm>
          <a:prstGeom prst="rect">
            <a:avLst/>
          </a:prstGeom>
          <a:noFill/>
          <a:ln w="12700" algn="ctr">
            <a:noFill/>
            <a:miter lim="800000"/>
            <a:headEnd/>
            <a:tailEnd/>
          </a:ln>
          <a:effectLst>
            <a:outerShdw dist="107763" dir="2700000" algn="ctr" rotWithShape="0">
              <a:schemeClr val="bg2">
                <a:alpha val="50000"/>
              </a:schemeClr>
            </a:outerShdw>
          </a:effectLst>
        </p:spPr>
      </p:pic>
      <p:sp>
        <p:nvSpPr>
          <p:cNvPr id="118" name="Rounded Rectangle 9"/>
          <p:cNvSpPr/>
          <p:nvPr/>
        </p:nvSpPr>
        <p:spPr bwMode="blackGray">
          <a:xfrm>
            <a:off x="2881117" y="6143644"/>
            <a:ext cx="1572380" cy="503996"/>
          </a:xfrm>
          <a:prstGeom prst="roundRect">
            <a:avLst/>
          </a:prstGeom>
          <a:gradFill flip="none" rotWithShape="1">
            <a:gsLst>
              <a:gs pos="0">
                <a:srgbClr val="3778A7">
                  <a:alpha val="58000"/>
                </a:srgbClr>
              </a:gs>
              <a:gs pos="87000">
                <a:srgbClr val="3778A7">
                  <a:alpha val="29000"/>
                </a:srgbClr>
              </a:gs>
            </a:gsLst>
            <a:lin ang="16200000" scaled="1"/>
            <a:tileRect/>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lIns="109728" tIns="54864" rIns="109728" bIns="54864" anchor="ctr"/>
          <a:lstStyle/>
          <a:p>
            <a:pPr algn="ctr" defTabSz="912813">
              <a:defRPr/>
            </a:pPr>
            <a:r>
              <a:rPr lang="zh-CN" altLang="en-US" sz="1400" b="1">
                <a:solidFill>
                  <a:schemeClr val="bg1"/>
                </a:solidFill>
                <a:effectLst>
                  <a:outerShdw blurRad="38100" dist="38100" dir="2700000" algn="tl">
                    <a:srgbClr val="C0C0C0"/>
                  </a:outerShdw>
                </a:effectLst>
                <a:latin typeface="Calibri" pitchFamily="34" charset="0"/>
                <a:ea typeface="宋体" pitchFamily="2" charset="-122"/>
              </a:rPr>
              <a:t>企业简介</a:t>
            </a:r>
          </a:p>
        </p:txBody>
      </p:sp>
      <p:sp>
        <p:nvSpPr>
          <p:cNvPr id="122" name="Rounded Rectangle 9"/>
          <p:cNvSpPr/>
          <p:nvPr/>
        </p:nvSpPr>
        <p:spPr bwMode="blackGray">
          <a:xfrm>
            <a:off x="7595580" y="6143644"/>
            <a:ext cx="1455527" cy="503996"/>
          </a:xfrm>
          <a:prstGeom prst="roundRect">
            <a:avLst/>
          </a:prstGeom>
          <a:gradFill flip="none" rotWithShape="1">
            <a:gsLst>
              <a:gs pos="0">
                <a:srgbClr val="3778A7">
                  <a:alpha val="58000"/>
                </a:srgbClr>
              </a:gs>
              <a:gs pos="87000">
                <a:srgbClr val="3778A7">
                  <a:alpha val="29000"/>
                </a:srgbClr>
              </a:gs>
            </a:gsLst>
            <a:lin ang="16200000" scaled="1"/>
            <a:tileRect/>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lIns="109728" tIns="54864" rIns="109728" bIns="54864" anchor="ctr"/>
          <a:lstStyle/>
          <a:p>
            <a:pPr algn="ctr" defTabSz="912813">
              <a:defRPr/>
            </a:pPr>
            <a:r>
              <a:rPr lang="zh-CN" altLang="en-US" sz="1400" b="1">
                <a:solidFill>
                  <a:srgbClr val="FF0000"/>
                </a:solidFill>
                <a:effectLst>
                  <a:outerShdw blurRad="38100" dist="38100" dir="2700000" algn="tl">
                    <a:srgbClr val="C0C0C0"/>
                  </a:outerShdw>
                </a:effectLst>
                <a:latin typeface="Calibri" pitchFamily="34" charset="0"/>
                <a:ea typeface="宋体" pitchFamily="2" charset="-122"/>
              </a:rPr>
              <a:t>应用效果</a:t>
            </a:r>
          </a:p>
        </p:txBody>
      </p:sp>
      <p:sp>
        <p:nvSpPr>
          <p:cNvPr id="32" name="Rounded Rectangle 9"/>
          <p:cNvSpPr/>
          <p:nvPr/>
        </p:nvSpPr>
        <p:spPr bwMode="blackGray">
          <a:xfrm>
            <a:off x="5296593" y="6143644"/>
            <a:ext cx="1455527" cy="503996"/>
          </a:xfrm>
          <a:prstGeom prst="roundRect">
            <a:avLst/>
          </a:prstGeom>
          <a:gradFill flip="none" rotWithShape="1">
            <a:gsLst>
              <a:gs pos="0">
                <a:srgbClr val="3778A7">
                  <a:alpha val="58000"/>
                </a:srgbClr>
              </a:gs>
              <a:gs pos="87000">
                <a:srgbClr val="3778A7">
                  <a:alpha val="29000"/>
                </a:srgbClr>
              </a:gs>
            </a:gsLst>
            <a:lin ang="16200000" scaled="1"/>
            <a:tileRect/>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lIns="109728" tIns="54864" rIns="109728" bIns="54864" anchor="ctr"/>
          <a:lstStyle/>
          <a:p>
            <a:pPr algn="ctr" defTabSz="912813">
              <a:defRPr/>
            </a:pPr>
            <a:r>
              <a:rPr lang="zh-CN" altLang="en-US" sz="1400" b="1">
                <a:solidFill>
                  <a:srgbClr val="FFFFFF"/>
                </a:solidFill>
                <a:effectLst>
                  <a:outerShdw blurRad="38100" dist="38100" dir="2700000" algn="tl">
                    <a:srgbClr val="C0C0C0"/>
                  </a:outerShdw>
                </a:effectLst>
                <a:latin typeface="Calibri" pitchFamily="34" charset="0"/>
                <a:ea typeface="宋体" pitchFamily="2" charset="-122"/>
              </a:rPr>
              <a:t>系统架构</a:t>
            </a:r>
          </a:p>
        </p:txBody>
      </p:sp>
      <p:pic>
        <p:nvPicPr>
          <p:cNvPr id="754692" name="Picture 4"/>
          <p:cNvPicPr>
            <a:picLocks noChangeAspect="1" noChangeArrowheads="1"/>
          </p:cNvPicPr>
          <p:nvPr/>
        </p:nvPicPr>
        <p:blipFill>
          <a:blip r:embed="rId4" cstate="print"/>
          <a:srcRect/>
          <a:stretch>
            <a:fillRect/>
          </a:stretch>
        </p:blipFill>
        <p:spPr bwMode="auto">
          <a:xfrm>
            <a:off x="2962004" y="1077915"/>
            <a:ext cx="7705996" cy="5780087"/>
          </a:xfrm>
          <a:prstGeom prst="rect">
            <a:avLst/>
          </a:prstGeom>
          <a:noFill/>
          <a:ln w="9525">
            <a:noFill/>
            <a:miter lim="800000"/>
            <a:headEnd/>
            <a:tailEnd/>
          </a:ln>
        </p:spPr>
      </p:pic>
      <p:sp>
        <p:nvSpPr>
          <p:cNvPr id="754693" name="Oval 5"/>
          <p:cNvSpPr>
            <a:spLocks noChangeArrowheads="1"/>
          </p:cNvSpPr>
          <p:nvPr/>
        </p:nvSpPr>
        <p:spPr bwMode="blackWhite">
          <a:xfrm>
            <a:off x="3132044" y="3457576"/>
            <a:ext cx="1222523" cy="519113"/>
          </a:xfrm>
          <a:prstGeom prst="ellipse">
            <a:avLst/>
          </a:prstGeom>
          <a:noFill/>
          <a:ln w="38100" algn="ctr">
            <a:solidFill>
              <a:srgbClr val="FF0000"/>
            </a:solidFill>
            <a:round/>
            <a:headEnd/>
            <a:tailEnd/>
          </a:ln>
          <a:effectLst>
            <a:outerShdw dist="35921" dir="2700000" algn="ctr" rotWithShape="0">
              <a:schemeClr val="bg2"/>
            </a:outerShdw>
          </a:effectLst>
        </p:spPr>
        <p:txBody>
          <a:bodyPr anchor="ctr">
            <a:spAutoFit/>
          </a:bodyPr>
          <a:lstStyle/>
          <a:p>
            <a:pPr>
              <a:defRPr/>
            </a:pPr>
            <a:endParaRPr lang="zh-CN" altLang="en-US">
              <a:ea typeface="宋体" pitchFamily="2" charset="-122"/>
            </a:endParaRPr>
          </a:p>
        </p:txBody>
      </p:sp>
      <p:sp>
        <p:nvSpPr>
          <p:cNvPr id="754694" name="Oval 6"/>
          <p:cNvSpPr>
            <a:spLocks noChangeArrowheads="1"/>
          </p:cNvSpPr>
          <p:nvPr/>
        </p:nvSpPr>
        <p:spPr bwMode="blackWhite">
          <a:xfrm>
            <a:off x="8183378" y="3062288"/>
            <a:ext cx="2305789" cy="519112"/>
          </a:xfrm>
          <a:prstGeom prst="ellipse">
            <a:avLst/>
          </a:prstGeom>
          <a:noFill/>
          <a:ln w="38100" algn="ctr">
            <a:solidFill>
              <a:srgbClr val="FF0000"/>
            </a:solidFill>
            <a:round/>
            <a:headEnd/>
            <a:tailEnd/>
          </a:ln>
          <a:effectLst>
            <a:outerShdw dist="35921" dir="2700000" algn="ctr" rotWithShape="0">
              <a:schemeClr val="bg2"/>
            </a:outerShdw>
          </a:effectLst>
        </p:spPr>
        <p:txBody>
          <a:bodyPr anchor="ctr">
            <a:spAutoFit/>
          </a:bodyPr>
          <a:lstStyle/>
          <a:p>
            <a:pPr>
              <a:defRPr/>
            </a:pPr>
            <a:endParaRPr lang="zh-CN" altLang="en-US">
              <a:ea typeface="宋体" pitchFamily="2" charset="-122"/>
            </a:endParaRPr>
          </a:p>
        </p:txBody>
      </p:sp>
      <p:sp>
        <p:nvSpPr>
          <p:cNvPr id="754695" name="Oval 7"/>
          <p:cNvSpPr>
            <a:spLocks noChangeArrowheads="1"/>
          </p:cNvSpPr>
          <p:nvPr/>
        </p:nvSpPr>
        <p:spPr bwMode="blackWhite">
          <a:xfrm>
            <a:off x="4511411" y="5005388"/>
            <a:ext cx="3888912" cy="519112"/>
          </a:xfrm>
          <a:prstGeom prst="ellipse">
            <a:avLst/>
          </a:prstGeom>
          <a:noFill/>
          <a:ln w="38100" algn="ctr">
            <a:solidFill>
              <a:srgbClr val="FF0000"/>
            </a:solidFill>
            <a:round/>
            <a:headEnd/>
            <a:tailEnd/>
          </a:ln>
          <a:effectLst>
            <a:outerShdw dist="35921" dir="2700000" algn="ctr" rotWithShape="0">
              <a:schemeClr val="bg2"/>
            </a:outerShdw>
          </a:effectLst>
        </p:spPr>
        <p:txBody>
          <a:bodyPr anchor="ctr">
            <a:spAutoFit/>
          </a:bodyPr>
          <a:lstStyle/>
          <a:p>
            <a:pPr>
              <a:defRPr/>
            </a:pPr>
            <a:endParaRPr lang="zh-CN" altLang="en-US">
              <a:ea typeface="宋体" pitchFamily="2" charset="-122"/>
            </a:endParaRPr>
          </a:p>
        </p:txBody>
      </p:sp>
    </p:spTree>
  </p:cSld>
  <p:clrMapOvr>
    <a:masterClrMapping/>
  </p:clrMapOvr>
  <p:transition advTm="2587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754692"/>
                                        </p:tgtEl>
                                        <p:attrNameLst>
                                          <p:attrName>style.visibility</p:attrName>
                                        </p:attrNameLst>
                                      </p:cBhvr>
                                      <p:to>
                                        <p:strVal val="visible"/>
                                      </p:to>
                                    </p:set>
                                    <p:anim calcmode="lin" valueType="num">
                                      <p:cBhvr additive="base">
                                        <p:cTn id="7" dur="500" fill="hold"/>
                                        <p:tgtEl>
                                          <p:spTgt spid="754692"/>
                                        </p:tgtEl>
                                        <p:attrNameLst>
                                          <p:attrName>ppt_x</p:attrName>
                                        </p:attrNameLst>
                                      </p:cBhvr>
                                      <p:tavLst>
                                        <p:tav tm="0">
                                          <p:val>
                                            <p:strVal val="1+#ppt_w/2"/>
                                          </p:val>
                                        </p:tav>
                                        <p:tav tm="100000">
                                          <p:val>
                                            <p:strVal val="#ppt_x"/>
                                          </p:val>
                                        </p:tav>
                                      </p:tavLst>
                                    </p:anim>
                                    <p:anim calcmode="lin" valueType="num">
                                      <p:cBhvr additive="base">
                                        <p:cTn id="8" dur="500" fill="hold"/>
                                        <p:tgtEl>
                                          <p:spTgt spid="75469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0" presetClass="entr" presetSubtype="0" fill="hold" grpId="0" nodeType="afterEffect">
                                  <p:stCondLst>
                                    <p:cond delay="0"/>
                                  </p:stCondLst>
                                  <p:childTnLst>
                                    <p:set>
                                      <p:cBhvr>
                                        <p:cTn id="11" dur="1" fill="hold">
                                          <p:stCondLst>
                                            <p:cond delay="0"/>
                                          </p:stCondLst>
                                        </p:cTn>
                                        <p:tgtEl>
                                          <p:spTgt spid="754693"/>
                                        </p:tgtEl>
                                        <p:attrNameLst>
                                          <p:attrName>style.visibility</p:attrName>
                                        </p:attrNameLst>
                                      </p:cBhvr>
                                      <p:to>
                                        <p:strVal val="visible"/>
                                      </p:to>
                                    </p:set>
                                    <p:animEffect transition="in" filter="wedge">
                                      <p:cBhvr>
                                        <p:cTn id="12" dur="1000"/>
                                        <p:tgtEl>
                                          <p:spTgt spid="754693"/>
                                        </p:tgtEl>
                                      </p:cBhvr>
                                    </p:animEffect>
                                  </p:childTnLst>
                                </p:cTn>
                              </p:par>
                            </p:childTnLst>
                          </p:cTn>
                        </p:par>
                        <p:par>
                          <p:cTn id="13" fill="hold">
                            <p:stCondLst>
                              <p:cond delay="1500"/>
                            </p:stCondLst>
                            <p:childTnLst>
                              <p:par>
                                <p:cTn id="14" presetID="20" presetClass="entr" presetSubtype="0" fill="hold" grpId="0" nodeType="afterEffect">
                                  <p:stCondLst>
                                    <p:cond delay="0"/>
                                  </p:stCondLst>
                                  <p:childTnLst>
                                    <p:set>
                                      <p:cBhvr>
                                        <p:cTn id="15" dur="1" fill="hold">
                                          <p:stCondLst>
                                            <p:cond delay="0"/>
                                          </p:stCondLst>
                                        </p:cTn>
                                        <p:tgtEl>
                                          <p:spTgt spid="754694"/>
                                        </p:tgtEl>
                                        <p:attrNameLst>
                                          <p:attrName>style.visibility</p:attrName>
                                        </p:attrNameLst>
                                      </p:cBhvr>
                                      <p:to>
                                        <p:strVal val="visible"/>
                                      </p:to>
                                    </p:set>
                                    <p:animEffect transition="in" filter="wedge">
                                      <p:cBhvr>
                                        <p:cTn id="16" dur="1000"/>
                                        <p:tgtEl>
                                          <p:spTgt spid="754694"/>
                                        </p:tgtEl>
                                      </p:cBhvr>
                                    </p:animEffect>
                                  </p:childTnLst>
                                </p:cTn>
                              </p:par>
                            </p:childTnLst>
                          </p:cTn>
                        </p:par>
                        <p:par>
                          <p:cTn id="17" fill="hold">
                            <p:stCondLst>
                              <p:cond delay="2500"/>
                            </p:stCondLst>
                            <p:childTnLst>
                              <p:par>
                                <p:cTn id="18" presetID="20" presetClass="entr" presetSubtype="0" fill="hold" grpId="0" nodeType="afterEffect">
                                  <p:stCondLst>
                                    <p:cond delay="0"/>
                                  </p:stCondLst>
                                  <p:childTnLst>
                                    <p:set>
                                      <p:cBhvr>
                                        <p:cTn id="19" dur="1" fill="hold">
                                          <p:stCondLst>
                                            <p:cond delay="0"/>
                                          </p:stCondLst>
                                        </p:cTn>
                                        <p:tgtEl>
                                          <p:spTgt spid="754695"/>
                                        </p:tgtEl>
                                        <p:attrNameLst>
                                          <p:attrName>style.visibility</p:attrName>
                                        </p:attrNameLst>
                                      </p:cBhvr>
                                      <p:to>
                                        <p:strVal val="visible"/>
                                      </p:to>
                                    </p:set>
                                    <p:animEffect transition="in" filter="wedge">
                                      <p:cBhvr>
                                        <p:cTn id="20" dur="1000"/>
                                        <p:tgtEl>
                                          <p:spTgt spid="7546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693" grpId="0" animBg="1"/>
      <p:bldP spid="754694" grpId="0" animBg="1"/>
      <p:bldP spid="754695"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idx="4294967295"/>
          </p:nvPr>
        </p:nvSpPr>
        <p:spPr>
          <a:xfrm>
            <a:off x="1919288" y="2565400"/>
            <a:ext cx="8229600" cy="1295400"/>
          </a:xfrm>
          <a:prstGeom prst="rect">
            <a:avLst/>
          </a:prstGeom>
        </p:spPr>
        <p:txBody>
          <a:bodyPr anchorCtr="1">
            <a:normAutofit fontScale="90000"/>
          </a:bodyPr>
          <a:lstStyle/>
          <a:p>
            <a:pPr eaLnBrk="1" hangingPunct="1">
              <a:lnSpc>
                <a:spcPct val="150000"/>
              </a:lnSpc>
              <a:defRPr/>
            </a:pPr>
            <a:r>
              <a:rPr lang="zh-CN" altLang="en-US" sz="4800" dirty="0">
                <a:effectLst>
                  <a:outerShdw blurRad="38100" dist="38100" dir="2700000" algn="tl">
                    <a:srgbClr val="C0C0C0"/>
                  </a:outerShdw>
                </a:effectLst>
              </a:rPr>
              <a:t>中国医药集团信息化</a:t>
            </a:r>
            <a:br>
              <a:rPr lang="zh-CN" altLang="en-US" sz="4800" dirty="0">
                <a:effectLst>
                  <a:outerShdw blurRad="38100" dist="38100" dir="2700000" algn="tl">
                    <a:srgbClr val="C0C0C0"/>
                  </a:outerShdw>
                </a:effectLst>
              </a:rPr>
            </a:br>
            <a:r>
              <a:rPr lang="zh-CN" altLang="en-US" dirty="0">
                <a:solidFill>
                  <a:schemeClr val="tx1"/>
                </a:solidFill>
                <a:effectLst>
                  <a:outerShdw blurRad="38100" dist="38100" dir="2700000" algn="tl">
                    <a:srgbClr val="C0C0C0"/>
                  </a:outerShdw>
                </a:effectLst>
              </a:rPr>
              <a:t>案例简介</a:t>
            </a:r>
            <a:br>
              <a:rPr lang="en-US" altLang="zh-CN" dirty="0">
                <a:solidFill>
                  <a:schemeClr val="tx1"/>
                </a:solidFill>
                <a:effectLst>
                  <a:outerShdw blurRad="38100" dist="38100" dir="2700000" algn="tl">
                    <a:srgbClr val="C0C0C0"/>
                  </a:outerShdw>
                </a:effectLst>
              </a:rPr>
            </a:br>
            <a:r>
              <a:rPr lang="en-US" altLang="zh-CN" dirty="0">
                <a:solidFill>
                  <a:schemeClr val="tx1"/>
                </a:solidFill>
                <a:effectLst>
                  <a:outerShdw blurRad="38100" dist="38100" dir="2700000" algn="tl">
                    <a:srgbClr val="C0C0C0"/>
                  </a:outerShdw>
                </a:effectLst>
              </a:rPr>
              <a:t>——</a:t>
            </a:r>
            <a:r>
              <a:rPr lang="zh-CN" altLang="en-US" dirty="0">
                <a:solidFill>
                  <a:schemeClr val="tx1"/>
                </a:solidFill>
                <a:effectLst>
                  <a:outerShdw blurRad="38100" dist="38100" dir="2700000" algn="tl">
                    <a:srgbClr val="C0C0C0"/>
                  </a:outerShdw>
                </a:effectLst>
              </a:rPr>
              <a:t>中国最大医药综合性企业集团</a:t>
            </a:r>
            <a:r>
              <a:rPr lang="zh-CN" altLang="en-US" sz="4800" dirty="0">
                <a:effectLst>
                  <a:outerShdw blurRad="38100" dist="38100" dir="2700000" algn="tl">
                    <a:srgbClr val="C0C0C0"/>
                  </a:outerShdw>
                </a:effectLst>
              </a:rPr>
              <a:t> </a:t>
            </a:r>
          </a:p>
        </p:txBody>
      </p:sp>
      <p:sp>
        <p:nvSpPr>
          <p:cNvPr id="474115" name="Rectangle 3"/>
          <p:cNvSpPr>
            <a:spLocks noChangeArrowheads="1"/>
          </p:cNvSpPr>
          <p:nvPr/>
        </p:nvSpPr>
        <p:spPr bwMode="auto">
          <a:xfrm>
            <a:off x="67733" y="0"/>
            <a:ext cx="9144000" cy="706438"/>
          </a:xfrm>
          <a:prstGeom prst="rect">
            <a:avLst/>
          </a:prstGeom>
          <a:noFill/>
          <a:ln w="9525" algn="ctr">
            <a:noFill/>
            <a:miter lim="800000"/>
            <a:headEnd/>
            <a:tailEnd/>
          </a:ln>
          <a:effectLst/>
        </p:spPr>
        <p:txBody>
          <a:bodyPr anchor="ctr"/>
          <a:lstStyle/>
          <a:p>
            <a:pPr eaLnBrk="0" hangingPunct="0">
              <a:defRPr/>
            </a:pPr>
            <a:r>
              <a:rPr lang="zh-CN" altLang="en-US" sz="3200" b="1" dirty="0">
                <a:solidFill>
                  <a:schemeClr val="bg1"/>
                </a:solidFill>
                <a:latin typeface="+mj-ea"/>
                <a:ea typeface="+mj-ea"/>
              </a:rPr>
              <a:t>案例分享 （三）</a:t>
            </a:r>
          </a:p>
        </p:txBody>
      </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Box 9"/>
          <p:cNvSpPr txBox="1">
            <a:spLocks noChangeArrowheads="1"/>
          </p:cNvSpPr>
          <p:nvPr/>
        </p:nvSpPr>
        <p:spPr bwMode="auto">
          <a:xfrm>
            <a:off x="127000" y="59532"/>
            <a:ext cx="7429500" cy="519113"/>
          </a:xfrm>
          <a:prstGeom prst="rect">
            <a:avLst/>
          </a:prstGeom>
          <a:noFill/>
          <a:ln w="9525" algn="ctr">
            <a:noFill/>
            <a:miter lim="800000"/>
            <a:headEnd/>
            <a:tailEnd/>
          </a:ln>
        </p:spPr>
        <p:txBody>
          <a:bodyPr>
            <a:spAutoFit/>
          </a:bodyPr>
          <a:lstStyle/>
          <a:p>
            <a:r>
              <a:rPr kumimoji="1" lang="zh-CN" altLang="en-US" sz="2800" b="1" dirty="0">
                <a:solidFill>
                  <a:schemeClr val="bg1"/>
                </a:solidFill>
                <a:latin typeface="黑体" panose="02010609060101010101" pitchFamily="49" charset="-122"/>
                <a:ea typeface="黑体" panose="02010609060101010101" pitchFamily="49" charset="-122"/>
              </a:rPr>
              <a:t>中国医药集团</a:t>
            </a:r>
            <a:r>
              <a:rPr kumimoji="1" lang="en-US" altLang="zh-CN" sz="2800" b="1" dirty="0">
                <a:solidFill>
                  <a:schemeClr val="bg1"/>
                </a:solidFill>
                <a:latin typeface="黑体" panose="02010609060101010101" pitchFamily="49" charset="-122"/>
                <a:ea typeface="黑体" panose="02010609060101010101" pitchFamily="49" charset="-122"/>
              </a:rPr>
              <a:t>IT</a:t>
            </a:r>
            <a:r>
              <a:rPr kumimoji="1" lang="zh-CN" altLang="en-US" sz="2800" b="1" dirty="0">
                <a:solidFill>
                  <a:schemeClr val="bg1"/>
                </a:solidFill>
                <a:latin typeface="黑体" panose="02010609060101010101" pitchFamily="49" charset="-122"/>
                <a:ea typeface="黑体" panose="02010609060101010101" pitchFamily="49" charset="-122"/>
              </a:rPr>
              <a:t>战略体系</a:t>
            </a:r>
          </a:p>
        </p:txBody>
      </p:sp>
      <p:sp>
        <p:nvSpPr>
          <p:cNvPr id="1416196" name="AutoShape 4"/>
          <p:cNvSpPr>
            <a:spLocks noChangeArrowheads="1"/>
          </p:cNvSpPr>
          <p:nvPr/>
        </p:nvSpPr>
        <p:spPr bwMode="auto">
          <a:xfrm flipV="1">
            <a:off x="2378075" y="3573464"/>
            <a:ext cx="3524250" cy="911225"/>
          </a:xfrm>
          <a:custGeom>
            <a:avLst/>
            <a:gdLst>
              <a:gd name="T0" fmla="*/ 3340043 w 21600"/>
              <a:gd name="T1" fmla="*/ 455613 h 21600"/>
              <a:gd name="T2" fmla="*/ 1762125 w 21600"/>
              <a:gd name="T3" fmla="*/ 911225 h 21600"/>
              <a:gd name="T4" fmla="*/ 184207 w 21600"/>
              <a:gd name="T5" fmla="*/ 455613 h 21600"/>
              <a:gd name="T6" fmla="*/ 1762125 w 21600"/>
              <a:gd name="T7" fmla="*/ 0 h 21600"/>
              <a:gd name="T8" fmla="*/ 0 60000 65536"/>
              <a:gd name="T9" fmla="*/ 0 60000 65536"/>
              <a:gd name="T10" fmla="*/ 0 60000 65536"/>
              <a:gd name="T11" fmla="*/ 0 60000 65536"/>
              <a:gd name="T12" fmla="*/ 2929 w 21600"/>
              <a:gd name="T13" fmla="*/ 2929 h 21600"/>
              <a:gd name="T14" fmla="*/ 18671 w 21600"/>
              <a:gd name="T15" fmla="*/ 18671 h 21600"/>
            </a:gdLst>
            <a:ahLst/>
            <a:cxnLst>
              <a:cxn ang="T8">
                <a:pos x="T0" y="T1"/>
              </a:cxn>
              <a:cxn ang="T9">
                <a:pos x="T2" y="T3"/>
              </a:cxn>
              <a:cxn ang="T10">
                <a:pos x="T4" y="T5"/>
              </a:cxn>
              <a:cxn ang="T11">
                <a:pos x="T6" y="T7"/>
              </a:cxn>
            </a:cxnLst>
            <a:rect l="T12" t="T13" r="T14" b="T15"/>
            <a:pathLst>
              <a:path w="21600" h="21600">
                <a:moveTo>
                  <a:pt x="0" y="0"/>
                </a:moveTo>
                <a:lnTo>
                  <a:pt x="2258" y="21600"/>
                </a:lnTo>
                <a:lnTo>
                  <a:pt x="19342" y="21600"/>
                </a:lnTo>
                <a:lnTo>
                  <a:pt x="21600" y="0"/>
                </a:lnTo>
                <a:close/>
              </a:path>
            </a:pathLst>
          </a:custGeom>
          <a:solidFill>
            <a:srgbClr val="99CCFF"/>
          </a:solidFill>
          <a:ln w="6350">
            <a:noFill/>
            <a:miter lim="800000"/>
            <a:headEnd/>
            <a:tailEnd/>
          </a:ln>
          <a:effectLst>
            <a:outerShdw dist="35921" dir="2700000" algn="ctr" rotWithShape="0">
              <a:srgbClr val="808080"/>
            </a:outerShdw>
          </a:effectLst>
        </p:spPr>
        <p:txBody>
          <a:bodyPr rot="10800000" wrap="none" lIns="0" tIns="0" rIns="0" bIns="0" anchor="ctr"/>
          <a:lstStyle/>
          <a:p>
            <a:pPr eaLnBrk="0" hangingPunct="0">
              <a:defRPr/>
            </a:pPr>
            <a:endParaRPr lang="zh-CN" altLang="en-US" sz="1000">
              <a:latin typeface="Arial" charset="0"/>
            </a:endParaRPr>
          </a:p>
        </p:txBody>
      </p:sp>
      <p:sp>
        <p:nvSpPr>
          <p:cNvPr id="1416197" name="AutoShape 5"/>
          <p:cNvSpPr>
            <a:spLocks noChangeArrowheads="1"/>
          </p:cNvSpPr>
          <p:nvPr/>
        </p:nvSpPr>
        <p:spPr bwMode="auto">
          <a:xfrm flipV="1">
            <a:off x="3070226" y="2297113"/>
            <a:ext cx="2143125" cy="850900"/>
          </a:xfrm>
          <a:custGeom>
            <a:avLst/>
            <a:gdLst>
              <a:gd name="T0" fmla="*/ 1957983 w 21600"/>
              <a:gd name="T1" fmla="*/ 425450 h 21600"/>
              <a:gd name="T2" fmla="*/ 1071563 w 21600"/>
              <a:gd name="T3" fmla="*/ 850900 h 21600"/>
              <a:gd name="T4" fmla="*/ 185142 w 21600"/>
              <a:gd name="T5" fmla="*/ 425450 h 21600"/>
              <a:gd name="T6" fmla="*/ 1071563 w 21600"/>
              <a:gd name="T7" fmla="*/ 0 h 21600"/>
              <a:gd name="T8" fmla="*/ 0 60000 65536"/>
              <a:gd name="T9" fmla="*/ 0 60000 65536"/>
              <a:gd name="T10" fmla="*/ 0 60000 65536"/>
              <a:gd name="T11" fmla="*/ 0 60000 65536"/>
              <a:gd name="T12" fmla="*/ 3666 w 21600"/>
              <a:gd name="T13" fmla="*/ 3666 h 21600"/>
              <a:gd name="T14" fmla="*/ 17934 w 21600"/>
              <a:gd name="T15" fmla="*/ 17934 h 21600"/>
            </a:gdLst>
            <a:ahLst/>
            <a:cxnLst>
              <a:cxn ang="T8">
                <a:pos x="T0" y="T1"/>
              </a:cxn>
              <a:cxn ang="T9">
                <a:pos x="T2" y="T3"/>
              </a:cxn>
              <a:cxn ang="T10">
                <a:pos x="T4" y="T5"/>
              </a:cxn>
              <a:cxn ang="T11">
                <a:pos x="T6" y="T7"/>
              </a:cxn>
            </a:cxnLst>
            <a:rect l="T12" t="T13" r="T14" b="T15"/>
            <a:pathLst>
              <a:path w="21600" h="21600">
                <a:moveTo>
                  <a:pt x="0" y="0"/>
                </a:moveTo>
                <a:lnTo>
                  <a:pt x="3732" y="21600"/>
                </a:lnTo>
                <a:lnTo>
                  <a:pt x="17868" y="21600"/>
                </a:lnTo>
                <a:lnTo>
                  <a:pt x="21600" y="0"/>
                </a:lnTo>
                <a:close/>
              </a:path>
            </a:pathLst>
          </a:custGeom>
          <a:solidFill>
            <a:srgbClr val="99CCFF"/>
          </a:solidFill>
          <a:ln w="6350">
            <a:noFill/>
            <a:miter lim="800000"/>
            <a:headEnd/>
            <a:tailEnd/>
          </a:ln>
          <a:effectLst>
            <a:outerShdw dist="35921" dir="2700000" algn="ctr" rotWithShape="0">
              <a:srgbClr val="808080"/>
            </a:outerShdw>
          </a:effectLst>
        </p:spPr>
        <p:txBody>
          <a:bodyPr rot="10800000" wrap="none" lIns="0" tIns="0" rIns="0" bIns="0" anchor="ctr"/>
          <a:lstStyle/>
          <a:p>
            <a:pPr eaLnBrk="0" hangingPunct="0">
              <a:defRPr/>
            </a:pPr>
            <a:endParaRPr lang="zh-CN" altLang="en-US" sz="1000">
              <a:latin typeface="Arial" charset="0"/>
            </a:endParaRPr>
          </a:p>
        </p:txBody>
      </p:sp>
      <p:sp>
        <p:nvSpPr>
          <p:cNvPr id="1416198" name="AutoShape 6"/>
          <p:cNvSpPr>
            <a:spLocks noChangeArrowheads="1"/>
          </p:cNvSpPr>
          <p:nvPr/>
        </p:nvSpPr>
        <p:spPr bwMode="auto">
          <a:xfrm>
            <a:off x="3698875" y="958851"/>
            <a:ext cx="884238" cy="923925"/>
          </a:xfrm>
          <a:prstGeom prst="triangle">
            <a:avLst>
              <a:gd name="adj" fmla="val 50000"/>
            </a:avLst>
          </a:prstGeom>
          <a:solidFill>
            <a:srgbClr val="99CCFF"/>
          </a:solidFill>
          <a:ln w="6350">
            <a:noFill/>
            <a:miter lim="800000"/>
            <a:headEnd/>
            <a:tailEnd/>
          </a:ln>
          <a:effectLst>
            <a:outerShdw dist="35921" dir="2700000" algn="ctr" rotWithShape="0">
              <a:srgbClr val="808080"/>
            </a:outerShdw>
          </a:effectLst>
        </p:spPr>
        <p:txBody>
          <a:bodyPr wrap="none" lIns="0" tIns="0" rIns="0" bIns="0" anchor="ctr"/>
          <a:lstStyle/>
          <a:p>
            <a:pPr eaLnBrk="0" hangingPunct="0">
              <a:defRPr/>
            </a:pPr>
            <a:endParaRPr lang="zh-CN" altLang="en-US" sz="1000">
              <a:latin typeface="Arial" charset="0"/>
            </a:endParaRPr>
          </a:p>
        </p:txBody>
      </p:sp>
      <p:sp>
        <p:nvSpPr>
          <p:cNvPr id="59398" name="Text Box 7"/>
          <p:cNvSpPr txBox="1">
            <a:spLocks noChangeArrowheads="1"/>
          </p:cNvSpPr>
          <p:nvPr/>
        </p:nvSpPr>
        <p:spPr bwMode="auto">
          <a:xfrm>
            <a:off x="3841750" y="1360489"/>
            <a:ext cx="609600" cy="427037"/>
          </a:xfrm>
          <a:prstGeom prst="rect">
            <a:avLst/>
          </a:prstGeom>
          <a:noFill/>
          <a:ln w="6350">
            <a:noFill/>
            <a:miter lim="800000"/>
            <a:headEnd/>
            <a:tailEnd/>
          </a:ln>
        </p:spPr>
        <p:txBody>
          <a:bodyPr wrap="none" lIns="0" tIns="0" rIns="0" bIns="0" anchor="ctr">
            <a:spAutoFit/>
          </a:bodyPr>
          <a:lstStyle/>
          <a:p>
            <a:pPr algn="ctr"/>
            <a:endParaRPr kumimoji="1" lang="zh-CN" altLang="en-US" sz="1600" b="1">
              <a:solidFill>
                <a:srgbClr val="000000"/>
              </a:solidFill>
              <a:latin typeface="幼圆" pitchFamily="49" charset="-122"/>
              <a:ea typeface="幼圆" pitchFamily="49" charset="-122"/>
            </a:endParaRPr>
          </a:p>
          <a:p>
            <a:pPr algn="ctr"/>
            <a:r>
              <a:rPr kumimoji="1" lang="zh-CN" altLang="en-US" sz="1200" b="1">
                <a:solidFill>
                  <a:srgbClr val="000000"/>
                </a:solidFill>
                <a:latin typeface="幼圆" pitchFamily="49" charset="-122"/>
                <a:ea typeface="幼圆" pitchFamily="49" charset="-122"/>
              </a:rPr>
              <a:t>战略思路</a:t>
            </a:r>
          </a:p>
        </p:txBody>
      </p:sp>
      <p:sp>
        <p:nvSpPr>
          <p:cNvPr id="59399" name="Text Box 8"/>
          <p:cNvSpPr txBox="1">
            <a:spLocks noChangeArrowheads="1"/>
          </p:cNvSpPr>
          <p:nvPr/>
        </p:nvSpPr>
        <p:spPr bwMode="auto">
          <a:xfrm>
            <a:off x="3516314" y="2565401"/>
            <a:ext cx="1330325" cy="244475"/>
          </a:xfrm>
          <a:prstGeom prst="rect">
            <a:avLst/>
          </a:prstGeom>
          <a:noFill/>
          <a:ln w="6350">
            <a:noFill/>
            <a:miter lim="800000"/>
            <a:headEnd/>
            <a:tailEnd/>
          </a:ln>
        </p:spPr>
        <p:txBody>
          <a:bodyPr lIns="0" tIns="0" rIns="0" bIns="0" anchor="ctr">
            <a:spAutoFit/>
          </a:bodyPr>
          <a:lstStyle/>
          <a:p>
            <a:pPr algn="ctr"/>
            <a:r>
              <a:rPr kumimoji="1" lang="zh-CN" altLang="en-US" sz="1600" b="1">
                <a:solidFill>
                  <a:srgbClr val="000000"/>
                </a:solidFill>
                <a:latin typeface="幼圆" pitchFamily="49" charset="-122"/>
                <a:ea typeface="幼圆" pitchFamily="49" charset="-122"/>
              </a:rPr>
              <a:t>集团战略目标</a:t>
            </a:r>
          </a:p>
        </p:txBody>
      </p:sp>
      <p:sp>
        <p:nvSpPr>
          <p:cNvPr id="59400" name="Text Box 9"/>
          <p:cNvSpPr txBox="1">
            <a:spLocks noChangeArrowheads="1"/>
          </p:cNvSpPr>
          <p:nvPr/>
        </p:nvSpPr>
        <p:spPr bwMode="auto">
          <a:xfrm>
            <a:off x="3165476" y="3892551"/>
            <a:ext cx="1857375" cy="244475"/>
          </a:xfrm>
          <a:prstGeom prst="rect">
            <a:avLst/>
          </a:prstGeom>
          <a:noFill/>
          <a:ln w="6350">
            <a:noFill/>
            <a:miter lim="800000"/>
            <a:headEnd/>
            <a:tailEnd/>
          </a:ln>
        </p:spPr>
        <p:txBody>
          <a:bodyPr lIns="0" tIns="0" rIns="0" bIns="0" anchor="ctr">
            <a:spAutoFit/>
          </a:bodyPr>
          <a:lstStyle/>
          <a:p>
            <a:pPr algn="ctr"/>
            <a:r>
              <a:rPr kumimoji="1" lang="zh-CN" altLang="en-US" sz="1600" b="1">
                <a:solidFill>
                  <a:srgbClr val="000000"/>
                </a:solidFill>
                <a:latin typeface="幼圆" pitchFamily="49" charset="-122"/>
                <a:ea typeface="幼圆" pitchFamily="49" charset="-122"/>
              </a:rPr>
              <a:t>集  团  战  略</a:t>
            </a:r>
          </a:p>
        </p:txBody>
      </p:sp>
      <p:sp>
        <p:nvSpPr>
          <p:cNvPr id="59401" name="AutoShape 10"/>
          <p:cNvSpPr>
            <a:spLocks noChangeArrowheads="1"/>
          </p:cNvSpPr>
          <p:nvPr/>
        </p:nvSpPr>
        <p:spPr bwMode="auto">
          <a:xfrm flipV="1">
            <a:off x="1954213" y="4919663"/>
            <a:ext cx="4756150" cy="773112"/>
          </a:xfrm>
          <a:custGeom>
            <a:avLst/>
            <a:gdLst>
              <a:gd name="T0" fmla="*/ 1009497317 w 21600"/>
              <a:gd name="T1" fmla="*/ 13835698 h 21600"/>
              <a:gd name="T2" fmla="*/ 523633209 w 21600"/>
              <a:gd name="T3" fmla="*/ 27671395 h 21600"/>
              <a:gd name="T4" fmla="*/ 37769556 w 21600"/>
              <a:gd name="T5" fmla="*/ 13835698 h 21600"/>
              <a:gd name="T6" fmla="*/ 523633209 w 21600"/>
              <a:gd name="T7" fmla="*/ 0 h 21600"/>
              <a:gd name="T8" fmla="*/ 0 60000 65536"/>
              <a:gd name="T9" fmla="*/ 0 60000 65536"/>
              <a:gd name="T10" fmla="*/ 0 60000 65536"/>
              <a:gd name="T11" fmla="*/ 0 60000 65536"/>
              <a:gd name="T12" fmla="*/ 2579 w 21600"/>
              <a:gd name="T13" fmla="*/ 2579 h 21600"/>
              <a:gd name="T14" fmla="*/ 19021 w 21600"/>
              <a:gd name="T15" fmla="*/ 19021 h 21600"/>
            </a:gdLst>
            <a:ahLst/>
            <a:cxnLst>
              <a:cxn ang="T8">
                <a:pos x="T0" y="T1"/>
              </a:cxn>
              <a:cxn ang="T9">
                <a:pos x="T2" y="T3"/>
              </a:cxn>
              <a:cxn ang="T10">
                <a:pos x="T4" y="T5"/>
              </a:cxn>
              <a:cxn ang="T11">
                <a:pos x="T6" y="T7"/>
              </a:cxn>
            </a:cxnLst>
            <a:rect l="T12" t="T13" r="T14" b="T15"/>
            <a:pathLst>
              <a:path w="21600" h="21600">
                <a:moveTo>
                  <a:pt x="0" y="0"/>
                </a:moveTo>
                <a:lnTo>
                  <a:pt x="1557" y="21600"/>
                </a:lnTo>
                <a:lnTo>
                  <a:pt x="20043" y="21600"/>
                </a:lnTo>
                <a:lnTo>
                  <a:pt x="21600" y="0"/>
                </a:lnTo>
                <a:close/>
              </a:path>
            </a:pathLst>
          </a:custGeom>
          <a:noFill/>
          <a:ln w="6350">
            <a:solidFill>
              <a:schemeClr val="tx1"/>
            </a:solidFill>
            <a:miter lim="800000"/>
            <a:headEnd/>
            <a:tailEnd/>
          </a:ln>
        </p:spPr>
        <p:txBody>
          <a:bodyPr rot="10800000" wrap="none" lIns="0" tIns="0" rIns="0" bIns="0" anchor="ctr"/>
          <a:lstStyle/>
          <a:p>
            <a:pPr eaLnBrk="0" hangingPunct="0"/>
            <a:endParaRPr lang="zh-CN" altLang="en-US" sz="1000"/>
          </a:p>
        </p:txBody>
      </p:sp>
      <p:sp>
        <p:nvSpPr>
          <p:cNvPr id="59402" name="AutoShape 11"/>
          <p:cNvSpPr>
            <a:spLocks noChangeArrowheads="1"/>
          </p:cNvSpPr>
          <p:nvPr/>
        </p:nvSpPr>
        <p:spPr bwMode="auto">
          <a:xfrm flipV="1">
            <a:off x="1814513" y="5053013"/>
            <a:ext cx="4826000" cy="774700"/>
          </a:xfrm>
          <a:custGeom>
            <a:avLst/>
            <a:gdLst>
              <a:gd name="T0" fmla="*/ 1039365860 w 21600"/>
              <a:gd name="T1" fmla="*/ 13892594 h 21600"/>
              <a:gd name="T2" fmla="*/ 539126788 w 21600"/>
              <a:gd name="T3" fmla="*/ 27785188 h 21600"/>
              <a:gd name="T4" fmla="*/ 38887059 w 21600"/>
              <a:gd name="T5" fmla="*/ 13892594 h 21600"/>
              <a:gd name="T6" fmla="*/ 539126788 w 21600"/>
              <a:gd name="T7" fmla="*/ 0 h 21600"/>
              <a:gd name="T8" fmla="*/ 0 60000 65536"/>
              <a:gd name="T9" fmla="*/ 0 60000 65536"/>
              <a:gd name="T10" fmla="*/ 0 60000 65536"/>
              <a:gd name="T11" fmla="*/ 0 60000 65536"/>
              <a:gd name="T12" fmla="*/ 2579 w 21600"/>
              <a:gd name="T13" fmla="*/ 2579 h 21600"/>
              <a:gd name="T14" fmla="*/ 19021 w 21600"/>
              <a:gd name="T15" fmla="*/ 19021 h 21600"/>
            </a:gdLst>
            <a:ahLst/>
            <a:cxnLst>
              <a:cxn ang="T8">
                <a:pos x="T0" y="T1"/>
              </a:cxn>
              <a:cxn ang="T9">
                <a:pos x="T2" y="T3"/>
              </a:cxn>
              <a:cxn ang="T10">
                <a:pos x="T4" y="T5"/>
              </a:cxn>
              <a:cxn ang="T11">
                <a:pos x="T6" y="T7"/>
              </a:cxn>
            </a:cxnLst>
            <a:rect l="T12" t="T13" r="T14" b="T15"/>
            <a:pathLst>
              <a:path w="21600" h="21600">
                <a:moveTo>
                  <a:pt x="0" y="0"/>
                </a:moveTo>
                <a:lnTo>
                  <a:pt x="1557" y="21600"/>
                </a:lnTo>
                <a:lnTo>
                  <a:pt x="20043" y="21600"/>
                </a:lnTo>
                <a:lnTo>
                  <a:pt x="21600" y="0"/>
                </a:lnTo>
                <a:close/>
              </a:path>
            </a:pathLst>
          </a:custGeom>
          <a:solidFill>
            <a:schemeClr val="bg1"/>
          </a:solidFill>
          <a:ln w="6350">
            <a:solidFill>
              <a:schemeClr val="tx1"/>
            </a:solidFill>
            <a:miter lim="800000"/>
            <a:headEnd/>
            <a:tailEnd/>
          </a:ln>
        </p:spPr>
        <p:txBody>
          <a:bodyPr rot="10800000" wrap="none" lIns="0" tIns="0" rIns="0" bIns="0" anchor="ctr"/>
          <a:lstStyle/>
          <a:p>
            <a:pPr eaLnBrk="0" hangingPunct="0"/>
            <a:endParaRPr lang="zh-CN" altLang="en-US" sz="1000"/>
          </a:p>
        </p:txBody>
      </p:sp>
      <p:sp>
        <p:nvSpPr>
          <p:cNvPr id="1416204" name="AutoShape 12"/>
          <p:cNvSpPr>
            <a:spLocks noChangeArrowheads="1"/>
          </p:cNvSpPr>
          <p:nvPr/>
        </p:nvSpPr>
        <p:spPr bwMode="auto">
          <a:xfrm flipV="1">
            <a:off x="1954214" y="5065713"/>
            <a:ext cx="4695825" cy="774700"/>
          </a:xfrm>
          <a:custGeom>
            <a:avLst/>
            <a:gdLst>
              <a:gd name="T0" fmla="*/ 4526471 w 21600"/>
              <a:gd name="T1" fmla="*/ 387350 h 21600"/>
              <a:gd name="T2" fmla="*/ 2347913 w 21600"/>
              <a:gd name="T3" fmla="*/ 774700 h 21600"/>
              <a:gd name="T4" fmla="*/ 169354 w 21600"/>
              <a:gd name="T5" fmla="*/ 387350 h 21600"/>
              <a:gd name="T6" fmla="*/ 2347913 w 21600"/>
              <a:gd name="T7" fmla="*/ 0 h 21600"/>
              <a:gd name="T8" fmla="*/ 0 60000 65536"/>
              <a:gd name="T9" fmla="*/ 0 60000 65536"/>
              <a:gd name="T10" fmla="*/ 0 60000 65536"/>
              <a:gd name="T11" fmla="*/ 0 60000 65536"/>
              <a:gd name="T12" fmla="*/ 2579 w 21600"/>
              <a:gd name="T13" fmla="*/ 2579 h 21600"/>
              <a:gd name="T14" fmla="*/ 19021 w 21600"/>
              <a:gd name="T15" fmla="*/ 19021 h 21600"/>
            </a:gdLst>
            <a:ahLst/>
            <a:cxnLst>
              <a:cxn ang="T8">
                <a:pos x="T0" y="T1"/>
              </a:cxn>
              <a:cxn ang="T9">
                <a:pos x="T2" y="T3"/>
              </a:cxn>
              <a:cxn ang="T10">
                <a:pos x="T4" y="T5"/>
              </a:cxn>
              <a:cxn ang="T11">
                <a:pos x="T6" y="T7"/>
              </a:cxn>
            </a:cxnLst>
            <a:rect l="T12" t="T13" r="T14" b="T15"/>
            <a:pathLst>
              <a:path w="21600" h="21600">
                <a:moveTo>
                  <a:pt x="0" y="0"/>
                </a:moveTo>
                <a:lnTo>
                  <a:pt x="1557" y="21600"/>
                </a:lnTo>
                <a:lnTo>
                  <a:pt x="20043" y="21600"/>
                </a:lnTo>
                <a:lnTo>
                  <a:pt x="21600" y="0"/>
                </a:lnTo>
                <a:close/>
              </a:path>
            </a:pathLst>
          </a:custGeom>
          <a:noFill/>
          <a:ln w="6350">
            <a:noFill/>
            <a:miter lim="800000"/>
            <a:headEnd/>
            <a:tailEnd/>
          </a:ln>
          <a:effectLst>
            <a:outerShdw dist="35921" dir="2700000" algn="ctr" rotWithShape="0">
              <a:srgbClr val="808080"/>
            </a:outerShdw>
          </a:effectLst>
        </p:spPr>
        <p:txBody>
          <a:bodyPr rot="10800000" wrap="none" lIns="0" tIns="0" rIns="0" bIns="0" anchor="ctr"/>
          <a:lstStyle/>
          <a:p>
            <a:pPr eaLnBrk="0" hangingPunct="0">
              <a:defRPr/>
            </a:pPr>
            <a:endParaRPr lang="zh-CN" altLang="en-US" sz="1000">
              <a:latin typeface="Arial" charset="0"/>
            </a:endParaRPr>
          </a:p>
        </p:txBody>
      </p:sp>
      <p:sp>
        <p:nvSpPr>
          <p:cNvPr id="59404" name="AutoShape 13"/>
          <p:cNvSpPr>
            <a:spLocks noChangeArrowheads="1"/>
          </p:cNvSpPr>
          <p:nvPr/>
        </p:nvSpPr>
        <p:spPr bwMode="auto">
          <a:xfrm flipV="1">
            <a:off x="1676401" y="5176838"/>
            <a:ext cx="4911725" cy="773112"/>
          </a:xfrm>
          <a:custGeom>
            <a:avLst/>
            <a:gdLst>
              <a:gd name="T0" fmla="*/ 1076619260 w 21600"/>
              <a:gd name="T1" fmla="*/ 13835698 h 21600"/>
              <a:gd name="T2" fmla="*/ 558449969 w 21600"/>
              <a:gd name="T3" fmla="*/ 27671395 h 21600"/>
              <a:gd name="T4" fmla="*/ 40280693 w 21600"/>
              <a:gd name="T5" fmla="*/ 13835698 h 21600"/>
              <a:gd name="T6" fmla="*/ 558449969 w 21600"/>
              <a:gd name="T7" fmla="*/ 0 h 21600"/>
              <a:gd name="T8" fmla="*/ 0 60000 65536"/>
              <a:gd name="T9" fmla="*/ 0 60000 65536"/>
              <a:gd name="T10" fmla="*/ 0 60000 65536"/>
              <a:gd name="T11" fmla="*/ 0 60000 65536"/>
              <a:gd name="T12" fmla="*/ 2579 w 21600"/>
              <a:gd name="T13" fmla="*/ 2579 h 21600"/>
              <a:gd name="T14" fmla="*/ 19021 w 21600"/>
              <a:gd name="T15" fmla="*/ 19021 h 21600"/>
            </a:gdLst>
            <a:ahLst/>
            <a:cxnLst>
              <a:cxn ang="T8">
                <a:pos x="T0" y="T1"/>
              </a:cxn>
              <a:cxn ang="T9">
                <a:pos x="T2" y="T3"/>
              </a:cxn>
              <a:cxn ang="T10">
                <a:pos x="T4" y="T5"/>
              </a:cxn>
              <a:cxn ang="T11">
                <a:pos x="T6" y="T7"/>
              </a:cxn>
            </a:cxnLst>
            <a:rect l="T12" t="T13" r="T14" b="T15"/>
            <a:pathLst>
              <a:path w="21600" h="21600">
                <a:moveTo>
                  <a:pt x="0" y="0"/>
                </a:moveTo>
                <a:lnTo>
                  <a:pt x="1557" y="21600"/>
                </a:lnTo>
                <a:lnTo>
                  <a:pt x="20043" y="21600"/>
                </a:lnTo>
                <a:lnTo>
                  <a:pt x="21600" y="0"/>
                </a:lnTo>
                <a:close/>
              </a:path>
            </a:pathLst>
          </a:custGeom>
          <a:solidFill>
            <a:schemeClr val="bg1"/>
          </a:solidFill>
          <a:ln w="6350">
            <a:solidFill>
              <a:schemeClr val="tx1"/>
            </a:solidFill>
            <a:miter lim="800000"/>
            <a:headEnd/>
            <a:tailEnd/>
          </a:ln>
        </p:spPr>
        <p:txBody>
          <a:bodyPr rot="10800000" wrap="none" lIns="0" tIns="0" rIns="0" bIns="0" anchor="ctr"/>
          <a:lstStyle/>
          <a:p>
            <a:pPr eaLnBrk="0" hangingPunct="0"/>
            <a:endParaRPr lang="zh-CN" altLang="en-US" sz="1000"/>
          </a:p>
        </p:txBody>
      </p:sp>
      <p:sp>
        <p:nvSpPr>
          <p:cNvPr id="59405" name="Text Box 14"/>
          <p:cNvSpPr txBox="1">
            <a:spLocks noChangeArrowheads="1"/>
          </p:cNvSpPr>
          <p:nvPr/>
        </p:nvSpPr>
        <p:spPr bwMode="auto">
          <a:xfrm>
            <a:off x="3005138" y="5307014"/>
            <a:ext cx="2582862" cy="244475"/>
          </a:xfrm>
          <a:prstGeom prst="rect">
            <a:avLst/>
          </a:prstGeom>
          <a:noFill/>
          <a:ln w="6350">
            <a:noFill/>
            <a:miter lim="800000"/>
            <a:headEnd/>
            <a:tailEnd/>
          </a:ln>
        </p:spPr>
        <p:txBody>
          <a:bodyPr lIns="0" tIns="0" rIns="0" bIns="0" anchor="ctr">
            <a:spAutoFit/>
          </a:bodyPr>
          <a:lstStyle/>
          <a:p>
            <a:pPr algn="ctr"/>
            <a:r>
              <a:rPr kumimoji="1" lang="zh-CN" altLang="en-US" sz="1600" b="1">
                <a:solidFill>
                  <a:srgbClr val="000000"/>
                </a:solidFill>
                <a:latin typeface="幼圆" pitchFamily="49" charset="-122"/>
                <a:ea typeface="幼圆" pitchFamily="49" charset="-122"/>
              </a:rPr>
              <a:t>主营业务与运营管理体系</a:t>
            </a:r>
          </a:p>
        </p:txBody>
      </p:sp>
      <p:sp>
        <p:nvSpPr>
          <p:cNvPr id="59406" name="AutoShape 15"/>
          <p:cNvSpPr>
            <a:spLocks noChangeArrowheads="1"/>
          </p:cNvSpPr>
          <p:nvPr/>
        </p:nvSpPr>
        <p:spPr bwMode="auto">
          <a:xfrm flipV="1">
            <a:off x="3748088" y="2032001"/>
            <a:ext cx="842962" cy="207963"/>
          </a:xfrm>
          <a:prstGeom prst="triangle">
            <a:avLst>
              <a:gd name="adj" fmla="val 50000"/>
            </a:avLst>
          </a:prstGeom>
          <a:solidFill>
            <a:srgbClr val="99CCFF"/>
          </a:solidFill>
          <a:ln w="6350">
            <a:noFill/>
            <a:miter lim="800000"/>
            <a:headEnd/>
            <a:tailEnd/>
          </a:ln>
        </p:spPr>
        <p:txBody>
          <a:bodyPr rot="10800000" wrap="none" lIns="0" tIns="0" rIns="0" bIns="0" anchor="ctr"/>
          <a:lstStyle/>
          <a:p>
            <a:pPr eaLnBrk="0" hangingPunct="0"/>
            <a:endParaRPr lang="zh-CN" altLang="en-US" sz="1000"/>
          </a:p>
        </p:txBody>
      </p:sp>
      <p:sp>
        <p:nvSpPr>
          <p:cNvPr id="59407" name="AutoShape 16"/>
          <p:cNvSpPr>
            <a:spLocks noChangeArrowheads="1"/>
          </p:cNvSpPr>
          <p:nvPr/>
        </p:nvSpPr>
        <p:spPr bwMode="auto">
          <a:xfrm flipV="1">
            <a:off x="3616326" y="3286126"/>
            <a:ext cx="1071563" cy="207963"/>
          </a:xfrm>
          <a:prstGeom prst="triangle">
            <a:avLst>
              <a:gd name="adj" fmla="val 50000"/>
            </a:avLst>
          </a:prstGeom>
          <a:solidFill>
            <a:srgbClr val="99CCFF"/>
          </a:solidFill>
          <a:ln w="6350">
            <a:noFill/>
            <a:miter lim="800000"/>
            <a:headEnd/>
            <a:tailEnd/>
          </a:ln>
        </p:spPr>
        <p:txBody>
          <a:bodyPr rot="10800000" wrap="none" lIns="0" tIns="0" rIns="0" bIns="0" anchor="ctr"/>
          <a:lstStyle/>
          <a:p>
            <a:pPr eaLnBrk="0" hangingPunct="0"/>
            <a:endParaRPr lang="zh-CN" altLang="en-US" sz="1000"/>
          </a:p>
        </p:txBody>
      </p:sp>
      <p:sp>
        <p:nvSpPr>
          <p:cNvPr id="59408" name="AutoShape 17"/>
          <p:cNvSpPr>
            <a:spLocks noChangeArrowheads="1"/>
          </p:cNvSpPr>
          <p:nvPr/>
        </p:nvSpPr>
        <p:spPr bwMode="auto">
          <a:xfrm flipV="1">
            <a:off x="3509964" y="4605338"/>
            <a:ext cx="1449387" cy="209550"/>
          </a:xfrm>
          <a:prstGeom prst="triangle">
            <a:avLst>
              <a:gd name="adj" fmla="val 50000"/>
            </a:avLst>
          </a:prstGeom>
          <a:solidFill>
            <a:srgbClr val="99CCFF"/>
          </a:solidFill>
          <a:ln w="6350">
            <a:noFill/>
            <a:miter lim="800000"/>
            <a:headEnd/>
            <a:tailEnd/>
          </a:ln>
        </p:spPr>
        <p:txBody>
          <a:bodyPr rot="10800000" wrap="none" lIns="0" tIns="0" rIns="0" bIns="0" anchor="ctr"/>
          <a:lstStyle/>
          <a:p>
            <a:pPr algn="ctr"/>
            <a:endParaRPr kumimoji="1" lang="zh-CN" altLang="en-US" sz="1600" b="1">
              <a:solidFill>
                <a:srgbClr val="000000"/>
              </a:solidFill>
              <a:latin typeface="幼圆" pitchFamily="49" charset="-122"/>
              <a:ea typeface="幼圆" pitchFamily="49" charset="-122"/>
            </a:endParaRPr>
          </a:p>
        </p:txBody>
      </p:sp>
      <p:grpSp>
        <p:nvGrpSpPr>
          <p:cNvPr id="2" name="Group 18"/>
          <p:cNvGrpSpPr>
            <a:grpSpLocks/>
          </p:cNvGrpSpPr>
          <p:nvPr/>
        </p:nvGrpSpPr>
        <p:grpSpPr bwMode="auto">
          <a:xfrm>
            <a:off x="4445000" y="1184275"/>
            <a:ext cx="990600" cy="482600"/>
            <a:chOff x="1904" y="1096"/>
            <a:chExt cx="624" cy="304"/>
          </a:xfrm>
        </p:grpSpPr>
        <p:sp>
          <p:nvSpPr>
            <p:cNvPr id="59422" name="Line 19"/>
            <p:cNvSpPr>
              <a:spLocks noChangeShapeType="1"/>
            </p:cNvSpPr>
            <p:nvPr/>
          </p:nvSpPr>
          <p:spPr bwMode="auto">
            <a:xfrm>
              <a:off x="1904" y="1264"/>
              <a:ext cx="616" cy="0"/>
            </a:xfrm>
            <a:prstGeom prst="line">
              <a:avLst/>
            </a:prstGeom>
            <a:noFill/>
            <a:ln w="9525">
              <a:solidFill>
                <a:schemeClr val="tx1"/>
              </a:solidFill>
              <a:round/>
              <a:headEnd/>
              <a:tailEnd/>
            </a:ln>
          </p:spPr>
          <p:txBody>
            <a:bodyPr/>
            <a:lstStyle/>
            <a:p>
              <a:endParaRPr lang="zh-CN" altLang="en-US"/>
            </a:p>
          </p:txBody>
        </p:sp>
        <p:sp>
          <p:nvSpPr>
            <p:cNvPr id="59423" name="Line 20"/>
            <p:cNvSpPr>
              <a:spLocks noChangeShapeType="1"/>
            </p:cNvSpPr>
            <p:nvPr/>
          </p:nvSpPr>
          <p:spPr bwMode="auto">
            <a:xfrm>
              <a:off x="2528" y="1096"/>
              <a:ext cx="0" cy="304"/>
            </a:xfrm>
            <a:prstGeom prst="line">
              <a:avLst/>
            </a:prstGeom>
            <a:noFill/>
            <a:ln w="9525">
              <a:solidFill>
                <a:schemeClr val="tx1"/>
              </a:solidFill>
              <a:round/>
              <a:headEnd/>
              <a:tailEnd/>
            </a:ln>
          </p:spPr>
          <p:txBody>
            <a:bodyPr/>
            <a:lstStyle/>
            <a:p>
              <a:endParaRPr lang="zh-CN" altLang="en-US"/>
            </a:p>
          </p:txBody>
        </p:sp>
      </p:grpSp>
      <p:grpSp>
        <p:nvGrpSpPr>
          <p:cNvPr id="3" name="Group 22"/>
          <p:cNvGrpSpPr>
            <a:grpSpLocks/>
          </p:cNvGrpSpPr>
          <p:nvPr/>
        </p:nvGrpSpPr>
        <p:grpSpPr bwMode="auto">
          <a:xfrm>
            <a:off x="5118100" y="2365375"/>
            <a:ext cx="990600" cy="482600"/>
            <a:chOff x="1904" y="1096"/>
            <a:chExt cx="624" cy="304"/>
          </a:xfrm>
        </p:grpSpPr>
        <p:sp>
          <p:nvSpPr>
            <p:cNvPr id="59420" name="Line 23"/>
            <p:cNvSpPr>
              <a:spLocks noChangeShapeType="1"/>
            </p:cNvSpPr>
            <p:nvPr/>
          </p:nvSpPr>
          <p:spPr bwMode="auto">
            <a:xfrm>
              <a:off x="1904" y="1264"/>
              <a:ext cx="616" cy="0"/>
            </a:xfrm>
            <a:prstGeom prst="line">
              <a:avLst/>
            </a:prstGeom>
            <a:noFill/>
            <a:ln w="9525">
              <a:solidFill>
                <a:schemeClr val="tx1"/>
              </a:solidFill>
              <a:round/>
              <a:headEnd/>
              <a:tailEnd/>
            </a:ln>
          </p:spPr>
          <p:txBody>
            <a:bodyPr/>
            <a:lstStyle/>
            <a:p>
              <a:endParaRPr lang="zh-CN" altLang="en-US"/>
            </a:p>
          </p:txBody>
        </p:sp>
        <p:sp>
          <p:nvSpPr>
            <p:cNvPr id="59421" name="Line 24"/>
            <p:cNvSpPr>
              <a:spLocks noChangeShapeType="1"/>
            </p:cNvSpPr>
            <p:nvPr/>
          </p:nvSpPr>
          <p:spPr bwMode="auto">
            <a:xfrm>
              <a:off x="2528" y="1096"/>
              <a:ext cx="0" cy="304"/>
            </a:xfrm>
            <a:prstGeom prst="line">
              <a:avLst/>
            </a:prstGeom>
            <a:noFill/>
            <a:ln w="9525">
              <a:solidFill>
                <a:schemeClr val="tx1"/>
              </a:solidFill>
              <a:round/>
              <a:headEnd/>
              <a:tailEnd/>
            </a:ln>
          </p:spPr>
          <p:txBody>
            <a:bodyPr/>
            <a:lstStyle/>
            <a:p>
              <a:endParaRPr lang="zh-CN" altLang="en-US"/>
            </a:p>
          </p:txBody>
        </p:sp>
      </p:grpSp>
      <p:sp>
        <p:nvSpPr>
          <p:cNvPr id="59411" name="Line 26"/>
          <p:cNvSpPr>
            <a:spLocks noChangeShapeType="1"/>
          </p:cNvSpPr>
          <p:nvPr/>
        </p:nvSpPr>
        <p:spPr bwMode="auto">
          <a:xfrm>
            <a:off x="5765800" y="3978275"/>
            <a:ext cx="647700" cy="0"/>
          </a:xfrm>
          <a:prstGeom prst="line">
            <a:avLst/>
          </a:prstGeom>
          <a:noFill/>
          <a:ln w="9525">
            <a:solidFill>
              <a:schemeClr val="tx1"/>
            </a:solidFill>
            <a:round/>
            <a:headEnd/>
            <a:tailEnd/>
          </a:ln>
        </p:spPr>
        <p:txBody>
          <a:bodyPr/>
          <a:lstStyle/>
          <a:p>
            <a:endParaRPr lang="zh-CN" altLang="en-US"/>
          </a:p>
        </p:txBody>
      </p:sp>
      <p:sp>
        <p:nvSpPr>
          <p:cNvPr id="59412" name="Line 27"/>
          <p:cNvSpPr>
            <a:spLocks noChangeShapeType="1"/>
          </p:cNvSpPr>
          <p:nvPr/>
        </p:nvSpPr>
        <p:spPr bwMode="auto">
          <a:xfrm flipH="1">
            <a:off x="6456363" y="3573463"/>
            <a:ext cx="0" cy="863600"/>
          </a:xfrm>
          <a:prstGeom prst="line">
            <a:avLst/>
          </a:prstGeom>
          <a:noFill/>
          <a:ln w="9525">
            <a:solidFill>
              <a:schemeClr val="tx1"/>
            </a:solidFill>
            <a:round/>
            <a:headEnd/>
            <a:tailEnd/>
          </a:ln>
        </p:spPr>
        <p:txBody>
          <a:bodyPr/>
          <a:lstStyle/>
          <a:p>
            <a:endParaRPr lang="zh-CN" altLang="en-US"/>
          </a:p>
        </p:txBody>
      </p:sp>
      <p:grpSp>
        <p:nvGrpSpPr>
          <p:cNvPr id="4" name="Group 29"/>
          <p:cNvGrpSpPr>
            <a:grpSpLocks/>
          </p:cNvGrpSpPr>
          <p:nvPr/>
        </p:nvGrpSpPr>
        <p:grpSpPr bwMode="auto">
          <a:xfrm>
            <a:off x="6575425" y="5106988"/>
            <a:ext cx="528638" cy="482600"/>
            <a:chOff x="1904" y="1096"/>
            <a:chExt cx="624" cy="304"/>
          </a:xfrm>
        </p:grpSpPr>
        <p:sp>
          <p:nvSpPr>
            <p:cNvPr id="59418" name="Line 30"/>
            <p:cNvSpPr>
              <a:spLocks noChangeShapeType="1"/>
            </p:cNvSpPr>
            <p:nvPr/>
          </p:nvSpPr>
          <p:spPr bwMode="auto">
            <a:xfrm>
              <a:off x="1904" y="1264"/>
              <a:ext cx="616" cy="0"/>
            </a:xfrm>
            <a:prstGeom prst="line">
              <a:avLst/>
            </a:prstGeom>
            <a:noFill/>
            <a:ln w="9525">
              <a:solidFill>
                <a:schemeClr val="tx1"/>
              </a:solidFill>
              <a:round/>
              <a:headEnd/>
              <a:tailEnd/>
            </a:ln>
          </p:spPr>
          <p:txBody>
            <a:bodyPr/>
            <a:lstStyle/>
            <a:p>
              <a:endParaRPr lang="zh-CN" altLang="en-US"/>
            </a:p>
          </p:txBody>
        </p:sp>
        <p:sp>
          <p:nvSpPr>
            <p:cNvPr id="59419" name="Line 31"/>
            <p:cNvSpPr>
              <a:spLocks noChangeShapeType="1"/>
            </p:cNvSpPr>
            <p:nvPr/>
          </p:nvSpPr>
          <p:spPr bwMode="auto">
            <a:xfrm>
              <a:off x="2528" y="1096"/>
              <a:ext cx="0" cy="304"/>
            </a:xfrm>
            <a:prstGeom prst="line">
              <a:avLst/>
            </a:prstGeom>
            <a:noFill/>
            <a:ln w="9525">
              <a:solidFill>
                <a:schemeClr val="tx1"/>
              </a:solidFill>
              <a:round/>
              <a:headEnd/>
              <a:tailEnd/>
            </a:ln>
          </p:spPr>
          <p:txBody>
            <a:bodyPr/>
            <a:lstStyle/>
            <a:p>
              <a:endParaRPr lang="zh-CN" altLang="en-US"/>
            </a:p>
          </p:txBody>
        </p:sp>
      </p:grpSp>
      <p:sp>
        <p:nvSpPr>
          <p:cNvPr id="59414" name="Text Box 21"/>
          <p:cNvSpPr txBox="1">
            <a:spLocks noChangeArrowheads="1"/>
          </p:cNvSpPr>
          <p:nvPr/>
        </p:nvSpPr>
        <p:spPr bwMode="auto">
          <a:xfrm>
            <a:off x="5519738" y="1268413"/>
            <a:ext cx="4392612" cy="336550"/>
          </a:xfrm>
          <a:prstGeom prst="rect">
            <a:avLst/>
          </a:prstGeom>
          <a:noFill/>
          <a:ln w="9525">
            <a:noFill/>
            <a:miter lim="800000"/>
            <a:headEnd/>
            <a:tailEnd/>
          </a:ln>
        </p:spPr>
        <p:txBody>
          <a:bodyPr>
            <a:spAutoFit/>
          </a:bodyPr>
          <a:lstStyle/>
          <a:p>
            <a:pPr eaLnBrk="0" hangingPunct="0"/>
            <a:r>
              <a:rPr lang="zh-CN" altLang="en-US" sz="1600" b="1"/>
              <a:t>坚持“</a:t>
            </a:r>
            <a:r>
              <a:rPr lang="zh-CN" altLang="en-US" sz="1600" b="1">
                <a:solidFill>
                  <a:srgbClr val="FF0000"/>
                </a:solidFill>
              </a:rPr>
              <a:t>两化融合</a:t>
            </a:r>
            <a:r>
              <a:rPr lang="zh-CN" altLang="en-US" sz="1600" b="1"/>
              <a:t>”发展战略思路</a:t>
            </a:r>
            <a:endParaRPr lang="en-US" altLang="zh-CN" sz="1600" b="1"/>
          </a:p>
        </p:txBody>
      </p:sp>
      <p:sp>
        <p:nvSpPr>
          <p:cNvPr id="59415" name="Text Box 21"/>
          <p:cNvSpPr txBox="1">
            <a:spLocks noChangeArrowheads="1"/>
          </p:cNvSpPr>
          <p:nvPr/>
        </p:nvSpPr>
        <p:spPr bwMode="auto">
          <a:xfrm>
            <a:off x="6167438" y="2205039"/>
            <a:ext cx="4392612" cy="1069975"/>
          </a:xfrm>
          <a:prstGeom prst="rect">
            <a:avLst/>
          </a:prstGeom>
          <a:noFill/>
          <a:ln w="9525">
            <a:noFill/>
            <a:miter lim="800000"/>
            <a:headEnd/>
            <a:tailEnd/>
          </a:ln>
        </p:spPr>
        <p:txBody>
          <a:bodyPr>
            <a:spAutoFit/>
          </a:bodyPr>
          <a:lstStyle/>
          <a:p>
            <a:pPr eaLnBrk="0" hangingPunct="0"/>
            <a:r>
              <a:rPr lang="zh-CN" altLang="en-US" sz="1600" b="1"/>
              <a:t>“</a:t>
            </a:r>
            <a:r>
              <a:rPr lang="zh-CN" altLang="en-US" sz="1600" b="1">
                <a:solidFill>
                  <a:srgbClr val="FF0000"/>
                </a:solidFill>
              </a:rPr>
              <a:t>一</a:t>
            </a:r>
            <a:r>
              <a:rPr lang="zh-CN" altLang="en-US" sz="1600" b="1"/>
              <a:t>”：建立统一的信息管理与集成平台</a:t>
            </a:r>
          </a:p>
          <a:p>
            <a:pPr eaLnBrk="0" hangingPunct="0"/>
            <a:r>
              <a:rPr lang="zh-CN" altLang="en-US" sz="1600" b="1"/>
              <a:t>“</a:t>
            </a:r>
            <a:r>
              <a:rPr lang="zh-CN" altLang="en-US" sz="1600" b="1">
                <a:solidFill>
                  <a:srgbClr val="FF0000"/>
                </a:solidFill>
              </a:rPr>
              <a:t>五</a:t>
            </a:r>
            <a:r>
              <a:rPr lang="zh-CN" altLang="en-US" sz="1600" b="1"/>
              <a:t>”：落实五大业务一体化应用系统</a:t>
            </a:r>
          </a:p>
          <a:p>
            <a:pPr eaLnBrk="0" hangingPunct="0"/>
            <a:r>
              <a:rPr lang="zh-CN" altLang="en-US" sz="1600" b="1"/>
              <a:t>“</a:t>
            </a:r>
            <a:r>
              <a:rPr lang="zh-CN" altLang="en-US" sz="1600" b="1">
                <a:solidFill>
                  <a:srgbClr val="FF0000"/>
                </a:solidFill>
              </a:rPr>
              <a:t>六</a:t>
            </a:r>
            <a:r>
              <a:rPr lang="zh-CN" altLang="en-US" sz="1600" b="1"/>
              <a:t>”：形成六大信息化体系</a:t>
            </a:r>
          </a:p>
          <a:p>
            <a:pPr eaLnBrk="0" hangingPunct="0"/>
            <a:r>
              <a:rPr lang="zh-CN" altLang="en-US" sz="1600" b="1"/>
              <a:t>“</a:t>
            </a:r>
            <a:r>
              <a:rPr lang="zh-CN" altLang="en-US" sz="1600" b="1">
                <a:solidFill>
                  <a:srgbClr val="FF0000"/>
                </a:solidFill>
              </a:rPr>
              <a:t>七</a:t>
            </a:r>
            <a:r>
              <a:rPr lang="zh-CN" altLang="en-US" sz="1600" b="1"/>
              <a:t>”：指导七大板块协同部署</a:t>
            </a:r>
          </a:p>
        </p:txBody>
      </p:sp>
      <p:sp>
        <p:nvSpPr>
          <p:cNvPr id="59416" name="Text Box 21"/>
          <p:cNvSpPr txBox="1">
            <a:spLocks noChangeArrowheads="1"/>
          </p:cNvSpPr>
          <p:nvPr/>
        </p:nvSpPr>
        <p:spPr bwMode="auto">
          <a:xfrm>
            <a:off x="6527800" y="3357563"/>
            <a:ext cx="4140200" cy="1314450"/>
          </a:xfrm>
          <a:prstGeom prst="rect">
            <a:avLst/>
          </a:prstGeom>
          <a:noFill/>
          <a:ln w="9525">
            <a:noFill/>
            <a:miter lim="800000"/>
            <a:headEnd/>
            <a:tailEnd/>
          </a:ln>
        </p:spPr>
        <p:txBody>
          <a:bodyPr>
            <a:spAutoFit/>
          </a:bodyPr>
          <a:lstStyle/>
          <a:p>
            <a:pPr eaLnBrk="0" hangingPunct="0"/>
            <a:r>
              <a:rPr lang="zh-CN" altLang="en-US" sz="1600" b="1"/>
              <a:t>通过“</a:t>
            </a:r>
            <a:r>
              <a:rPr lang="zh-CN" altLang="en-US" sz="1600" b="1">
                <a:solidFill>
                  <a:srgbClr val="FF0000"/>
                </a:solidFill>
              </a:rPr>
              <a:t>提升商贸、做强科研、做大工业</a:t>
            </a:r>
            <a:r>
              <a:rPr lang="zh-CN" altLang="en-US" sz="1600" b="1"/>
              <a:t>”，实现七板块协同发展与信息化“</a:t>
            </a:r>
            <a:r>
              <a:rPr lang="zh-CN" altLang="en-US" sz="1600" b="1">
                <a:solidFill>
                  <a:srgbClr val="FF0000"/>
                </a:solidFill>
              </a:rPr>
              <a:t>贸、科、工、服务</a:t>
            </a:r>
            <a:r>
              <a:rPr lang="zh-CN" altLang="en-US" sz="1600" b="1"/>
              <a:t>”一体化建设，形成“</a:t>
            </a:r>
            <a:r>
              <a:rPr lang="zh-CN" altLang="en-US" sz="1600" b="1">
                <a:solidFill>
                  <a:srgbClr val="FF0000"/>
                </a:solidFill>
              </a:rPr>
              <a:t>商贸流通体系、科研开发体系、工业生产体系、会展服务体系</a:t>
            </a:r>
            <a:r>
              <a:rPr lang="zh-CN" altLang="en-US" sz="1600" b="1"/>
              <a:t>”的医药价值网络</a:t>
            </a:r>
          </a:p>
        </p:txBody>
      </p:sp>
      <p:sp>
        <p:nvSpPr>
          <p:cNvPr id="59417" name="Text Box 21"/>
          <p:cNvSpPr txBox="1">
            <a:spLocks noChangeArrowheads="1"/>
          </p:cNvSpPr>
          <p:nvPr/>
        </p:nvSpPr>
        <p:spPr bwMode="auto">
          <a:xfrm>
            <a:off x="7175500" y="4941888"/>
            <a:ext cx="3492500" cy="738664"/>
          </a:xfrm>
          <a:prstGeom prst="rect">
            <a:avLst/>
          </a:prstGeom>
          <a:noFill/>
          <a:ln w="9525">
            <a:noFill/>
            <a:miter lim="800000"/>
            <a:headEnd/>
            <a:tailEnd/>
          </a:ln>
        </p:spPr>
        <p:txBody>
          <a:bodyPr>
            <a:spAutoFit/>
          </a:bodyPr>
          <a:lstStyle/>
          <a:p>
            <a:pPr eaLnBrk="0" hangingPunct="0"/>
            <a:r>
              <a:rPr lang="zh-CN" altLang="en-US" sz="1400" b="1"/>
              <a:t>建立集团管控信息化体系，提高执行力</a:t>
            </a:r>
          </a:p>
          <a:p>
            <a:pPr eaLnBrk="0" hangingPunct="0"/>
            <a:r>
              <a:rPr lang="zh-CN" altLang="en-US" sz="1400" b="1"/>
              <a:t>建立集团信息化标准体系，实现信息共享</a:t>
            </a:r>
          </a:p>
          <a:p>
            <a:pPr eaLnBrk="0" hangingPunct="0"/>
            <a:r>
              <a:rPr lang="zh-CN" altLang="en-US" sz="1400" b="1"/>
              <a:t>建立集团信息化项目管理办法，稳步推进</a:t>
            </a:r>
          </a:p>
        </p:txBody>
      </p:sp>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a:xfrm>
            <a:off x="1581150" y="15876"/>
            <a:ext cx="8915400" cy="627063"/>
          </a:xfrm>
        </p:spPr>
        <p:txBody>
          <a:bodyPr anchor="t"/>
          <a:lstStyle/>
          <a:p>
            <a:pPr eaLnBrk="1" hangingPunct="1">
              <a:defRPr/>
            </a:pPr>
            <a:r>
              <a:rPr lang="zh-CN" altLang="en-US" dirty="0">
                <a:latin typeface="+mj-ea"/>
                <a:ea typeface="+mj-ea"/>
              </a:rPr>
              <a:t>国药集团企业主数据管理平台</a:t>
            </a:r>
          </a:p>
        </p:txBody>
      </p:sp>
      <p:sp>
        <p:nvSpPr>
          <p:cNvPr id="29" name="右箭头标注 28"/>
          <p:cNvSpPr/>
          <p:nvPr/>
        </p:nvSpPr>
        <p:spPr>
          <a:xfrm>
            <a:off x="3381356" y="3816009"/>
            <a:ext cx="1008562" cy="1908000"/>
          </a:xfrm>
          <a:prstGeom prst="rightArrowCallout">
            <a:avLst>
              <a:gd name="adj1" fmla="val 25000"/>
              <a:gd name="adj2" fmla="val 27540"/>
              <a:gd name="adj3" fmla="val 21472"/>
              <a:gd name="adj4" fmla="val 67127"/>
            </a:avLst>
          </a:prstGeom>
          <a:solidFill>
            <a:srgbClr val="C00000"/>
          </a:solidFill>
          <a:ln>
            <a:noFill/>
          </a:ln>
          <a:effectLst>
            <a:outerShdw blurRad="50800" dist="38100" dir="2700000" algn="tl" rotWithShape="0">
              <a:schemeClr val="bg1">
                <a:lumMod val="50000"/>
                <a:alpha val="40000"/>
              </a:schemeClr>
            </a:outerShdw>
          </a:effectLst>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533400" indent="-533400" algn="ctr">
              <a:defRPr/>
            </a:pPr>
            <a:r>
              <a:rPr lang="zh-CN" altLang="en-US" dirty="0">
                <a:latin typeface="微软雅黑" pitchFamily="34" charset="-122"/>
                <a:ea typeface="微软雅黑" pitchFamily="34" charset="-122"/>
              </a:rPr>
              <a:t>社会</a:t>
            </a:r>
          </a:p>
          <a:p>
            <a:pPr marL="533400" indent="-533400" algn="ctr">
              <a:defRPr/>
            </a:pPr>
            <a:r>
              <a:rPr lang="zh-CN" altLang="en-US" dirty="0">
                <a:latin typeface="微软雅黑" pitchFamily="34" charset="-122"/>
                <a:ea typeface="微软雅黑" pitchFamily="34" charset="-122"/>
              </a:rPr>
              <a:t>化编</a:t>
            </a:r>
          </a:p>
          <a:p>
            <a:pPr marL="533400" indent="-533400" algn="ctr">
              <a:defRPr/>
            </a:pPr>
            <a:r>
              <a:rPr lang="zh-CN" altLang="en-US" dirty="0">
                <a:latin typeface="微软雅黑" pitchFamily="34" charset="-122"/>
                <a:ea typeface="微软雅黑" pitchFamily="34" charset="-122"/>
              </a:rPr>
              <a:t>码库</a:t>
            </a:r>
          </a:p>
        </p:txBody>
      </p:sp>
      <p:grpSp>
        <p:nvGrpSpPr>
          <p:cNvPr id="2" name="组合 39"/>
          <p:cNvGrpSpPr>
            <a:grpSpLocks/>
          </p:cNvGrpSpPr>
          <p:nvPr/>
        </p:nvGrpSpPr>
        <p:grpSpPr bwMode="auto">
          <a:xfrm>
            <a:off x="4337050" y="3816350"/>
            <a:ext cx="4267200" cy="1931988"/>
            <a:chOff x="2590922" y="4000504"/>
            <a:chExt cx="4693499" cy="1931703"/>
          </a:xfrm>
        </p:grpSpPr>
        <p:sp>
          <p:nvSpPr>
            <p:cNvPr id="32" name="矩形 31"/>
            <p:cNvSpPr/>
            <p:nvPr/>
          </p:nvSpPr>
          <p:spPr>
            <a:xfrm>
              <a:off x="2590922" y="4000504"/>
              <a:ext cx="4693499" cy="1285884"/>
            </a:xfrm>
            <a:prstGeom prst="rect">
              <a:avLst/>
            </a:prstGeom>
            <a:solidFill>
              <a:srgbClr val="CC9840">
                <a:alpha val="28000"/>
              </a:srgbClr>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endParaRPr lang="zh-CN" altLang="en-US" sz="2000" dirty="0">
                <a:latin typeface="微软雅黑" pitchFamily="34" charset="-122"/>
                <a:ea typeface="微软雅黑" pitchFamily="34" charset="-122"/>
              </a:endParaRPr>
            </a:p>
          </p:txBody>
        </p:sp>
        <p:sp>
          <p:nvSpPr>
            <p:cNvPr id="31" name="矩形 30"/>
            <p:cNvSpPr/>
            <p:nvPr/>
          </p:nvSpPr>
          <p:spPr>
            <a:xfrm>
              <a:off x="2590922" y="5068429"/>
              <a:ext cx="4693499" cy="431889"/>
            </a:xfrm>
            <a:prstGeom prst="rect">
              <a:avLst/>
            </a:prstGeom>
            <a:solidFill>
              <a:srgbClr val="CC9840"/>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r>
                <a:rPr lang="zh-CN" altLang="en-US" sz="2000" dirty="0">
                  <a:latin typeface="微软雅黑" pitchFamily="34" charset="-122"/>
                  <a:ea typeface="微软雅黑" pitchFamily="34" charset="-122"/>
                </a:rPr>
                <a:t>国药集团主数据管理平台</a:t>
              </a:r>
            </a:p>
          </p:txBody>
        </p:sp>
        <p:sp>
          <p:nvSpPr>
            <p:cNvPr id="33" name="矩形 32"/>
            <p:cNvSpPr/>
            <p:nvPr/>
          </p:nvSpPr>
          <p:spPr>
            <a:xfrm>
              <a:off x="2733798" y="4120463"/>
              <a:ext cx="1071570" cy="357189"/>
            </a:xfrm>
            <a:prstGeom prst="rect">
              <a:avLst/>
            </a:prstGeom>
            <a:solidFill>
              <a:srgbClr val="CC9840"/>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r>
                <a:rPr lang="zh-CN" altLang="en-US" sz="1400" dirty="0">
                  <a:latin typeface="微软雅黑" pitchFamily="34" charset="-122"/>
                  <a:ea typeface="微软雅黑" pitchFamily="34" charset="-122"/>
                </a:rPr>
                <a:t>组织管理</a:t>
              </a:r>
            </a:p>
          </p:txBody>
        </p:sp>
        <p:sp>
          <p:nvSpPr>
            <p:cNvPr id="34" name="矩形 33"/>
            <p:cNvSpPr/>
            <p:nvPr/>
          </p:nvSpPr>
          <p:spPr>
            <a:xfrm>
              <a:off x="3831608" y="4120463"/>
              <a:ext cx="1071570" cy="357189"/>
            </a:xfrm>
            <a:prstGeom prst="rect">
              <a:avLst/>
            </a:prstGeom>
            <a:solidFill>
              <a:srgbClr val="CC9840"/>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marL="533400" indent="-533400" algn="ctr">
                <a:defRPr/>
              </a:pPr>
              <a:r>
                <a:rPr lang="zh-CN" altLang="en-US" sz="1400" dirty="0">
                  <a:latin typeface="微软雅黑" pitchFamily="34" charset="-122"/>
                  <a:ea typeface="微软雅黑" pitchFamily="34" charset="-122"/>
                </a:rPr>
                <a:t>编码规则</a:t>
              </a:r>
            </a:p>
          </p:txBody>
        </p:sp>
        <p:sp>
          <p:nvSpPr>
            <p:cNvPr id="35" name="矩形 34"/>
            <p:cNvSpPr/>
            <p:nvPr/>
          </p:nvSpPr>
          <p:spPr>
            <a:xfrm>
              <a:off x="4929419" y="4120463"/>
              <a:ext cx="1071570" cy="357189"/>
            </a:xfrm>
            <a:prstGeom prst="rect">
              <a:avLst/>
            </a:prstGeom>
            <a:solidFill>
              <a:srgbClr val="CC9840"/>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marL="533400" indent="-533400" algn="ctr">
                <a:defRPr/>
              </a:pPr>
              <a:r>
                <a:rPr lang="zh-CN" altLang="en-US" sz="1400" dirty="0">
                  <a:latin typeface="微软雅黑" pitchFamily="34" charset="-122"/>
                  <a:ea typeface="微软雅黑" pitchFamily="34" charset="-122"/>
                </a:rPr>
                <a:t>访问服务</a:t>
              </a:r>
            </a:p>
          </p:txBody>
        </p:sp>
        <p:sp>
          <p:nvSpPr>
            <p:cNvPr id="36" name="矩形 35"/>
            <p:cNvSpPr/>
            <p:nvPr/>
          </p:nvSpPr>
          <p:spPr>
            <a:xfrm>
              <a:off x="6027229" y="4120463"/>
              <a:ext cx="1071570" cy="357189"/>
            </a:xfrm>
            <a:prstGeom prst="rect">
              <a:avLst/>
            </a:prstGeom>
            <a:solidFill>
              <a:srgbClr val="CC9840"/>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marL="533400" indent="-533400" algn="ctr">
                <a:defRPr/>
              </a:pPr>
              <a:r>
                <a:rPr lang="zh-CN" altLang="en-US" sz="1400" dirty="0">
                  <a:latin typeface="微软雅黑" pitchFamily="34" charset="-122"/>
                  <a:ea typeface="微软雅黑" pitchFamily="34" charset="-122"/>
                </a:rPr>
                <a:t>编码库</a:t>
              </a:r>
            </a:p>
          </p:txBody>
        </p:sp>
        <p:sp>
          <p:nvSpPr>
            <p:cNvPr id="41" name="矩形 40"/>
            <p:cNvSpPr/>
            <p:nvPr/>
          </p:nvSpPr>
          <p:spPr>
            <a:xfrm>
              <a:off x="2733798" y="4569742"/>
              <a:ext cx="1071570" cy="357189"/>
            </a:xfrm>
            <a:prstGeom prst="rect">
              <a:avLst/>
            </a:prstGeom>
            <a:solidFill>
              <a:srgbClr val="CC9840"/>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marL="533400" indent="-533400" algn="ctr">
                <a:defRPr/>
              </a:pPr>
              <a:r>
                <a:rPr lang="zh-CN" altLang="en-US" sz="1400" dirty="0">
                  <a:latin typeface="微软雅黑" pitchFamily="34" charset="-122"/>
                  <a:ea typeface="微软雅黑" pitchFamily="34" charset="-122"/>
                </a:rPr>
                <a:t>编码历史</a:t>
              </a:r>
            </a:p>
          </p:txBody>
        </p:sp>
        <p:sp>
          <p:nvSpPr>
            <p:cNvPr id="42" name="矩形 41"/>
            <p:cNvSpPr/>
            <p:nvPr/>
          </p:nvSpPr>
          <p:spPr>
            <a:xfrm>
              <a:off x="3831608" y="4569742"/>
              <a:ext cx="1071570" cy="357189"/>
            </a:xfrm>
            <a:prstGeom prst="rect">
              <a:avLst/>
            </a:prstGeom>
            <a:solidFill>
              <a:srgbClr val="CC9840"/>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marL="533400" indent="-533400" algn="ctr">
                <a:defRPr/>
              </a:pPr>
              <a:r>
                <a:rPr lang="zh-CN" altLang="en-US" sz="1400" dirty="0">
                  <a:latin typeface="微软雅黑" pitchFamily="34" charset="-122"/>
                  <a:ea typeface="微软雅黑" pitchFamily="34" charset="-122"/>
                </a:rPr>
                <a:t>编码审批</a:t>
              </a:r>
            </a:p>
          </p:txBody>
        </p:sp>
        <p:sp>
          <p:nvSpPr>
            <p:cNvPr id="43" name="矩形 42"/>
            <p:cNvSpPr/>
            <p:nvPr/>
          </p:nvSpPr>
          <p:spPr>
            <a:xfrm>
              <a:off x="4929419" y="4569742"/>
              <a:ext cx="1071570" cy="357189"/>
            </a:xfrm>
            <a:prstGeom prst="rect">
              <a:avLst/>
            </a:prstGeom>
            <a:solidFill>
              <a:srgbClr val="CC9840"/>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marL="533400" indent="-533400" algn="ctr">
                <a:defRPr/>
              </a:pPr>
              <a:r>
                <a:rPr lang="zh-CN" altLang="en-US" sz="1400" dirty="0">
                  <a:latin typeface="微软雅黑" pitchFamily="34" charset="-122"/>
                  <a:ea typeface="微软雅黑" pitchFamily="34" charset="-122"/>
                </a:rPr>
                <a:t>访问权限</a:t>
              </a:r>
            </a:p>
          </p:txBody>
        </p:sp>
        <p:sp>
          <p:nvSpPr>
            <p:cNvPr id="44" name="矩形 43"/>
            <p:cNvSpPr/>
            <p:nvPr/>
          </p:nvSpPr>
          <p:spPr>
            <a:xfrm>
              <a:off x="6027229" y="4569742"/>
              <a:ext cx="1071570" cy="357189"/>
            </a:xfrm>
            <a:prstGeom prst="rect">
              <a:avLst/>
            </a:prstGeom>
            <a:solidFill>
              <a:srgbClr val="CC9840"/>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marL="533400" indent="-533400" algn="ctr">
                <a:defRPr/>
              </a:pPr>
              <a:r>
                <a:rPr lang="zh-CN" altLang="en-US" sz="1400" dirty="0">
                  <a:latin typeface="微软雅黑" pitchFamily="34" charset="-122"/>
                  <a:ea typeface="微软雅黑" pitchFamily="34" charset="-122"/>
                </a:rPr>
                <a:t>高速缓存</a:t>
              </a:r>
            </a:p>
          </p:txBody>
        </p:sp>
        <p:sp>
          <p:nvSpPr>
            <p:cNvPr id="45" name="矩形 44"/>
            <p:cNvSpPr/>
            <p:nvPr/>
          </p:nvSpPr>
          <p:spPr>
            <a:xfrm>
              <a:off x="2590922" y="5500318"/>
              <a:ext cx="4693499" cy="431889"/>
            </a:xfrm>
            <a:prstGeom prst="rect">
              <a:avLst/>
            </a:prstGeom>
            <a:solidFill>
              <a:srgbClr val="CC9840"/>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r>
                <a:rPr lang="zh-CN" altLang="en-US" sz="2000" dirty="0">
                  <a:latin typeface="微软雅黑" pitchFamily="34" charset="-122"/>
                  <a:ea typeface="微软雅黑" pitchFamily="34" charset="-122"/>
                </a:rPr>
                <a:t>集团企业统一元数据 </a:t>
              </a:r>
            </a:p>
          </p:txBody>
        </p:sp>
      </p:grpSp>
      <p:sp>
        <p:nvSpPr>
          <p:cNvPr id="46" name="左右箭头 45"/>
          <p:cNvSpPr/>
          <p:nvPr/>
        </p:nvSpPr>
        <p:spPr>
          <a:xfrm rot="5400000">
            <a:off x="5500720" y="3032086"/>
            <a:ext cx="1162132" cy="324000"/>
          </a:xfrm>
          <a:prstGeom prst="leftRightArrow">
            <a:avLst>
              <a:gd name="adj1" fmla="val 40635"/>
              <a:gd name="adj2" fmla="val 64222"/>
            </a:avLst>
          </a:prstGeom>
          <a:gradFill>
            <a:gsLst>
              <a:gs pos="0">
                <a:srgbClr val="D6B19C"/>
              </a:gs>
              <a:gs pos="30000">
                <a:srgbClr val="D49E6C"/>
              </a:gs>
              <a:gs pos="70000">
                <a:srgbClr val="A65528"/>
              </a:gs>
              <a:gs pos="100000">
                <a:srgbClr val="663012"/>
              </a:gs>
            </a:gsLst>
            <a:lin ang="8100000" scaled="0"/>
          </a:gradFill>
          <a:ln>
            <a:noFill/>
          </a:ln>
          <a:effectLst>
            <a:outerShdw blurRad="50800" dist="38100" dir="2700000" algn="tl" rotWithShape="0">
              <a:schemeClr val="bg1">
                <a:lumMod val="50000"/>
                <a:alpha val="40000"/>
              </a:schemeClr>
            </a:outerShdw>
          </a:effectLst>
          <a:scene3d>
            <a:camera prst="orthographicFront"/>
            <a:lightRig rig="contrasting" dir="t"/>
          </a:scene3d>
          <a:sp3d prstMaterial="softEdge">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 name="组合 55"/>
          <p:cNvGrpSpPr>
            <a:grpSpLocks/>
          </p:cNvGrpSpPr>
          <p:nvPr/>
        </p:nvGrpSpPr>
        <p:grpSpPr bwMode="auto">
          <a:xfrm>
            <a:off x="5376863" y="1316039"/>
            <a:ext cx="1420812" cy="1323975"/>
            <a:chOff x="3532039" y="888093"/>
            <a:chExt cx="1418626" cy="1322832"/>
          </a:xfrm>
        </p:grpSpPr>
        <p:sp>
          <p:nvSpPr>
            <p:cNvPr id="52" name="圆角矩形 51"/>
            <p:cNvSpPr/>
            <p:nvPr/>
          </p:nvSpPr>
          <p:spPr bwMode="auto">
            <a:xfrm>
              <a:off x="3571868" y="928670"/>
              <a:ext cx="1285884" cy="1189037"/>
            </a:xfrm>
            <a:prstGeom prst="roundRect">
              <a:avLst/>
            </a:prstGeom>
            <a:solidFill>
              <a:schemeClr val="bg1">
                <a:lumMod val="95000"/>
                <a:alpha val="90000"/>
              </a:schemeClr>
            </a:solidFill>
            <a:effectLst>
              <a:outerShdw blurRad="50800" dist="38100" dir="2700000" algn="tl" rotWithShape="0">
                <a:schemeClr val="bg1">
                  <a:lumMod val="50000"/>
                  <a:alpha val="40000"/>
                </a:schemeClr>
              </a:outerShdw>
            </a:effectLst>
            <a:scene3d>
              <a:camera prst="orthographicFront">
                <a:rot lat="0" lon="0" rev="0"/>
              </a:camera>
              <a:lightRig rig="flat" dir="t"/>
            </a:scene3d>
            <a:sp3d>
              <a:bevelT w="50800" h="50800"/>
            </a:sp3d>
          </p:spPr>
          <p:style>
            <a:lnRef idx="0">
              <a:schemeClr val="accent4"/>
            </a:lnRef>
            <a:fillRef idx="3">
              <a:schemeClr val="accent4"/>
            </a:fillRef>
            <a:effectRef idx="3">
              <a:schemeClr val="accent4"/>
            </a:effectRef>
            <a:fontRef idx="minor">
              <a:schemeClr val="lt1"/>
            </a:fontRef>
          </p:style>
        </p:sp>
        <p:sp>
          <p:nvSpPr>
            <p:cNvPr id="81972" name="Text Box 24"/>
            <p:cNvSpPr txBox="1">
              <a:spLocks noChangeArrowheads="1"/>
            </p:cNvSpPr>
            <p:nvPr/>
          </p:nvSpPr>
          <p:spPr bwMode="auto">
            <a:xfrm>
              <a:off x="3902942" y="1774739"/>
              <a:ext cx="645119" cy="336260"/>
            </a:xfrm>
            <a:prstGeom prst="rect">
              <a:avLst/>
            </a:prstGeom>
            <a:noFill/>
            <a:ln w="9525" algn="ctr">
              <a:noFill/>
              <a:miter lim="800000"/>
              <a:headEnd/>
              <a:tailEnd/>
            </a:ln>
          </p:spPr>
          <p:txBody>
            <a:bodyPr wrap="none">
              <a:spAutoFit/>
            </a:bodyPr>
            <a:lstStyle/>
            <a:p>
              <a:pPr marL="533400" indent="-533400" algn="ctr"/>
              <a:r>
                <a:rPr lang="en-US" altLang="zh-CN" sz="1600">
                  <a:ea typeface="微软雅黑" pitchFamily="34" charset="-122"/>
                  <a:cs typeface="Arial" pitchFamily="34" charset="0"/>
                </a:rPr>
                <a:t>CRM</a:t>
              </a:r>
            </a:p>
          </p:txBody>
        </p:sp>
        <p:pic>
          <p:nvPicPr>
            <p:cNvPr id="81973" name="Picture 68" descr="C:\Documents and Settings\huyu123\桌面\未命名-4.png"/>
            <p:cNvPicPr>
              <a:picLocks noChangeAspect="1" noChangeArrowheads="1"/>
            </p:cNvPicPr>
            <p:nvPr/>
          </p:nvPicPr>
          <p:blipFill>
            <a:blip r:embed="rId3" cstate="print"/>
            <a:srcRect/>
            <a:stretch>
              <a:fillRect/>
            </a:stretch>
          </p:blipFill>
          <p:spPr bwMode="auto">
            <a:xfrm>
              <a:off x="3748082" y="1076308"/>
              <a:ext cx="1040870" cy="744380"/>
            </a:xfrm>
            <a:prstGeom prst="rect">
              <a:avLst/>
            </a:prstGeom>
            <a:noFill/>
            <a:ln w="9525">
              <a:noFill/>
              <a:miter lim="800000"/>
              <a:headEnd/>
              <a:tailEnd/>
            </a:ln>
          </p:spPr>
        </p:pic>
      </p:grpSp>
      <p:grpSp>
        <p:nvGrpSpPr>
          <p:cNvPr id="4" name="组合 46"/>
          <p:cNvGrpSpPr>
            <a:grpSpLocks/>
          </p:cNvGrpSpPr>
          <p:nvPr/>
        </p:nvGrpSpPr>
        <p:grpSpPr bwMode="auto">
          <a:xfrm>
            <a:off x="2087564" y="2071689"/>
            <a:ext cx="1285875" cy="1189037"/>
            <a:chOff x="0" y="1785926"/>
            <a:chExt cx="1285884" cy="1189037"/>
          </a:xfrm>
        </p:grpSpPr>
        <p:sp>
          <p:nvSpPr>
            <p:cNvPr id="40" name="圆角矩形 39"/>
            <p:cNvSpPr/>
            <p:nvPr/>
          </p:nvSpPr>
          <p:spPr bwMode="auto">
            <a:xfrm>
              <a:off x="0" y="1785926"/>
              <a:ext cx="1285884" cy="1189037"/>
            </a:xfrm>
            <a:prstGeom prst="roundRect">
              <a:avLst/>
            </a:prstGeom>
            <a:solidFill>
              <a:schemeClr val="bg1">
                <a:lumMod val="95000"/>
                <a:alpha val="90000"/>
              </a:schemeClr>
            </a:solidFill>
            <a:effectLst>
              <a:outerShdw blurRad="50800" dist="38100" dir="2700000" algn="tl" rotWithShape="0">
                <a:schemeClr val="bg1">
                  <a:lumMod val="50000"/>
                  <a:alpha val="40000"/>
                </a:schemeClr>
              </a:outerShdw>
            </a:effectLst>
            <a:scene3d>
              <a:camera prst="orthographicFront">
                <a:rot lat="0" lon="0" rev="0"/>
              </a:camera>
              <a:lightRig rig="flat" dir="t"/>
            </a:scene3d>
            <a:sp3d>
              <a:bevelT w="50800" h="50800"/>
            </a:sp3d>
          </p:spPr>
          <p:style>
            <a:lnRef idx="0">
              <a:schemeClr val="accent4"/>
            </a:lnRef>
            <a:fillRef idx="3">
              <a:schemeClr val="accent4"/>
            </a:fillRef>
            <a:effectRef idx="3">
              <a:schemeClr val="accent4"/>
            </a:effectRef>
            <a:fontRef idx="minor">
              <a:schemeClr val="lt1"/>
            </a:fontRef>
          </p:style>
        </p:sp>
        <p:pic>
          <p:nvPicPr>
            <p:cNvPr id="81967" name="Picture 64" descr="C:\Documents and Settings\huyu123\桌面\未命名-6.png"/>
            <p:cNvPicPr>
              <a:picLocks noChangeAspect="1" noChangeArrowheads="1"/>
            </p:cNvPicPr>
            <p:nvPr/>
          </p:nvPicPr>
          <p:blipFill>
            <a:blip r:embed="rId4" cstate="print"/>
            <a:srcRect/>
            <a:stretch>
              <a:fillRect/>
            </a:stretch>
          </p:blipFill>
          <p:spPr bwMode="auto">
            <a:xfrm>
              <a:off x="214282" y="1867153"/>
              <a:ext cx="858451" cy="918905"/>
            </a:xfrm>
            <a:prstGeom prst="rect">
              <a:avLst/>
            </a:prstGeom>
            <a:noFill/>
            <a:ln w="9525">
              <a:noFill/>
              <a:miter lim="800000"/>
              <a:headEnd/>
              <a:tailEnd/>
            </a:ln>
          </p:spPr>
        </p:pic>
        <p:sp>
          <p:nvSpPr>
            <p:cNvPr id="81968" name="Text Box 19"/>
            <p:cNvSpPr txBox="1">
              <a:spLocks noChangeArrowheads="1"/>
            </p:cNvSpPr>
            <p:nvPr/>
          </p:nvSpPr>
          <p:spPr bwMode="auto">
            <a:xfrm>
              <a:off x="130144" y="2627306"/>
              <a:ext cx="997070" cy="336437"/>
            </a:xfrm>
            <a:prstGeom prst="rect">
              <a:avLst/>
            </a:prstGeom>
            <a:noFill/>
            <a:ln w="9525" algn="ctr">
              <a:noFill/>
              <a:miter lim="800000"/>
              <a:headEnd/>
              <a:tailEnd/>
            </a:ln>
          </p:spPr>
          <p:txBody>
            <a:bodyPr wrap="none">
              <a:spAutoFit/>
            </a:bodyPr>
            <a:lstStyle/>
            <a:p>
              <a:pPr marL="533400" indent="-533400" algn="ctr"/>
              <a:r>
                <a:rPr lang="zh-CN" altLang="en-US" sz="1600">
                  <a:ea typeface="微软雅黑" pitchFamily="34" charset="-122"/>
                  <a:cs typeface="Arial" pitchFamily="34" charset="0"/>
                </a:rPr>
                <a:t>财务系统</a:t>
              </a:r>
            </a:p>
          </p:txBody>
        </p:sp>
      </p:grpSp>
      <p:grpSp>
        <p:nvGrpSpPr>
          <p:cNvPr id="5" name="组合 56"/>
          <p:cNvGrpSpPr>
            <a:grpSpLocks/>
          </p:cNvGrpSpPr>
          <p:nvPr/>
        </p:nvGrpSpPr>
        <p:grpSpPr bwMode="auto">
          <a:xfrm>
            <a:off x="7113589" y="1428750"/>
            <a:ext cx="1285875" cy="1189038"/>
            <a:chOff x="5072066" y="928670"/>
            <a:chExt cx="1285884" cy="1189037"/>
          </a:xfrm>
        </p:grpSpPr>
        <p:sp>
          <p:nvSpPr>
            <p:cNvPr id="53" name="圆角矩形 52"/>
            <p:cNvSpPr/>
            <p:nvPr/>
          </p:nvSpPr>
          <p:spPr bwMode="auto">
            <a:xfrm>
              <a:off x="5072066" y="928670"/>
              <a:ext cx="1285884" cy="1189037"/>
            </a:xfrm>
            <a:prstGeom prst="roundRect">
              <a:avLst/>
            </a:prstGeom>
            <a:solidFill>
              <a:schemeClr val="bg1">
                <a:lumMod val="95000"/>
                <a:alpha val="90000"/>
              </a:schemeClr>
            </a:solidFill>
            <a:effectLst>
              <a:outerShdw blurRad="50800" dist="38100" dir="2700000" algn="tl" rotWithShape="0">
                <a:schemeClr val="bg1">
                  <a:lumMod val="50000"/>
                  <a:alpha val="40000"/>
                </a:schemeClr>
              </a:outerShdw>
            </a:effectLst>
            <a:scene3d>
              <a:camera prst="orthographicFront">
                <a:rot lat="0" lon="0" rev="0"/>
              </a:camera>
              <a:lightRig rig="flat" dir="t"/>
            </a:scene3d>
            <a:sp3d>
              <a:bevelT w="50800" h="50800"/>
            </a:sp3d>
          </p:spPr>
          <p:style>
            <a:lnRef idx="0">
              <a:schemeClr val="accent4"/>
            </a:lnRef>
            <a:fillRef idx="3">
              <a:schemeClr val="accent4"/>
            </a:fillRef>
            <a:effectRef idx="3">
              <a:schemeClr val="accent4"/>
            </a:effectRef>
            <a:fontRef idx="minor">
              <a:schemeClr val="lt1"/>
            </a:fontRef>
          </p:style>
        </p:sp>
        <p:sp>
          <p:nvSpPr>
            <p:cNvPr id="81961" name="Text Box 27"/>
            <p:cNvSpPr txBox="1">
              <a:spLocks noChangeArrowheads="1"/>
            </p:cNvSpPr>
            <p:nvPr/>
          </p:nvSpPr>
          <p:spPr bwMode="auto">
            <a:xfrm>
              <a:off x="5265742" y="1775229"/>
              <a:ext cx="997070" cy="336437"/>
            </a:xfrm>
            <a:prstGeom prst="rect">
              <a:avLst/>
            </a:prstGeom>
            <a:noFill/>
            <a:ln w="9525" algn="ctr">
              <a:noFill/>
              <a:miter lim="800000"/>
              <a:headEnd/>
              <a:tailEnd/>
            </a:ln>
          </p:spPr>
          <p:txBody>
            <a:bodyPr wrap="none">
              <a:spAutoFit/>
            </a:bodyPr>
            <a:lstStyle/>
            <a:p>
              <a:pPr marL="533400" indent="-533400" algn="ctr"/>
              <a:r>
                <a:rPr lang="zh-CN" altLang="en-US" sz="1600">
                  <a:ea typeface="微软雅黑" pitchFamily="34" charset="-122"/>
                  <a:cs typeface="Arial" pitchFamily="34" charset="0"/>
                </a:rPr>
                <a:t>采购系统</a:t>
              </a:r>
            </a:p>
          </p:txBody>
        </p:sp>
        <p:pic>
          <p:nvPicPr>
            <p:cNvPr id="81962" name="Picture 67" descr="C:\Documents and Settings\huyu123\桌面\未命名-3.png"/>
            <p:cNvPicPr>
              <a:picLocks noChangeAspect="1" noChangeArrowheads="1"/>
            </p:cNvPicPr>
            <p:nvPr/>
          </p:nvPicPr>
          <p:blipFill>
            <a:blip r:embed="rId5" cstate="print"/>
            <a:srcRect/>
            <a:stretch>
              <a:fillRect/>
            </a:stretch>
          </p:blipFill>
          <p:spPr bwMode="auto">
            <a:xfrm>
              <a:off x="5475294" y="971412"/>
              <a:ext cx="500066" cy="826639"/>
            </a:xfrm>
            <a:prstGeom prst="rect">
              <a:avLst/>
            </a:prstGeom>
            <a:noFill/>
            <a:ln w="9525">
              <a:noFill/>
              <a:miter lim="800000"/>
              <a:headEnd/>
              <a:tailEnd/>
            </a:ln>
          </p:spPr>
        </p:pic>
        <p:pic>
          <p:nvPicPr>
            <p:cNvPr id="81963" name="Picture 70" descr="C:\Documents and Settings\huyu123\桌面\未命名-7.png"/>
            <p:cNvPicPr>
              <a:picLocks noChangeAspect="1" noChangeArrowheads="1"/>
            </p:cNvPicPr>
            <p:nvPr/>
          </p:nvPicPr>
          <p:blipFill>
            <a:blip r:embed="rId6" cstate="print"/>
            <a:srcRect/>
            <a:stretch>
              <a:fillRect/>
            </a:stretch>
          </p:blipFill>
          <p:spPr bwMode="auto">
            <a:xfrm>
              <a:off x="5341942" y="1235060"/>
              <a:ext cx="377331" cy="559136"/>
            </a:xfrm>
            <a:prstGeom prst="rect">
              <a:avLst/>
            </a:prstGeom>
            <a:noFill/>
            <a:ln w="9525">
              <a:noFill/>
              <a:miter lim="800000"/>
              <a:headEnd/>
              <a:tailEnd/>
            </a:ln>
          </p:spPr>
        </p:pic>
      </p:grpSp>
      <p:grpSp>
        <p:nvGrpSpPr>
          <p:cNvPr id="6" name="组合 57"/>
          <p:cNvGrpSpPr>
            <a:grpSpLocks/>
          </p:cNvGrpSpPr>
          <p:nvPr/>
        </p:nvGrpSpPr>
        <p:grpSpPr bwMode="auto">
          <a:xfrm>
            <a:off x="8810626" y="2105025"/>
            <a:ext cx="1285875" cy="1189038"/>
            <a:chOff x="6715140" y="928670"/>
            <a:chExt cx="1285884" cy="1189037"/>
          </a:xfrm>
        </p:grpSpPr>
        <p:sp>
          <p:nvSpPr>
            <p:cNvPr id="54" name="圆角矩形 53"/>
            <p:cNvSpPr/>
            <p:nvPr/>
          </p:nvSpPr>
          <p:spPr bwMode="auto">
            <a:xfrm>
              <a:off x="6715140" y="928670"/>
              <a:ext cx="1285884" cy="1189037"/>
            </a:xfrm>
            <a:prstGeom prst="roundRect">
              <a:avLst/>
            </a:prstGeom>
            <a:solidFill>
              <a:schemeClr val="bg1">
                <a:lumMod val="95000"/>
                <a:alpha val="90000"/>
              </a:schemeClr>
            </a:solidFill>
            <a:effectLst>
              <a:outerShdw blurRad="50800" dist="38100" dir="2700000" algn="tl" rotWithShape="0">
                <a:schemeClr val="bg1">
                  <a:lumMod val="50000"/>
                  <a:alpha val="40000"/>
                </a:schemeClr>
              </a:outerShdw>
            </a:effectLst>
            <a:scene3d>
              <a:camera prst="orthographicFront">
                <a:rot lat="0" lon="0" rev="0"/>
              </a:camera>
              <a:lightRig rig="flat" dir="t"/>
            </a:scene3d>
            <a:sp3d>
              <a:bevelT w="50800" h="50800"/>
            </a:sp3d>
          </p:spPr>
          <p:style>
            <a:lnRef idx="0">
              <a:schemeClr val="accent4"/>
            </a:lnRef>
            <a:fillRef idx="3">
              <a:schemeClr val="accent4"/>
            </a:fillRef>
            <a:effectRef idx="3">
              <a:schemeClr val="accent4"/>
            </a:effectRef>
            <a:fontRef idx="minor">
              <a:schemeClr val="lt1"/>
            </a:fontRef>
          </p:style>
        </p:sp>
        <p:pic>
          <p:nvPicPr>
            <p:cNvPr id="81956" name="Picture 69" descr="C:\Documents and Settings\huyu123\桌面\未命名-5.png"/>
            <p:cNvPicPr>
              <a:picLocks noChangeAspect="1" noChangeArrowheads="1"/>
            </p:cNvPicPr>
            <p:nvPr/>
          </p:nvPicPr>
          <p:blipFill>
            <a:blip r:embed="rId7" cstate="print"/>
            <a:srcRect/>
            <a:stretch>
              <a:fillRect/>
            </a:stretch>
          </p:blipFill>
          <p:spPr bwMode="auto">
            <a:xfrm>
              <a:off x="6929454" y="1063608"/>
              <a:ext cx="934558" cy="715605"/>
            </a:xfrm>
            <a:prstGeom prst="rect">
              <a:avLst/>
            </a:prstGeom>
            <a:noFill/>
            <a:ln w="9525">
              <a:noFill/>
              <a:miter lim="800000"/>
              <a:headEnd/>
              <a:tailEnd/>
            </a:ln>
          </p:spPr>
        </p:pic>
        <p:sp>
          <p:nvSpPr>
            <p:cNvPr id="81957" name="Text Box 31"/>
            <p:cNvSpPr txBox="1">
              <a:spLocks noChangeArrowheads="1"/>
            </p:cNvSpPr>
            <p:nvPr/>
          </p:nvSpPr>
          <p:spPr bwMode="auto">
            <a:xfrm>
              <a:off x="6858016" y="1775229"/>
              <a:ext cx="997070" cy="336437"/>
            </a:xfrm>
            <a:prstGeom prst="rect">
              <a:avLst/>
            </a:prstGeom>
            <a:noFill/>
            <a:ln w="9525" algn="ctr">
              <a:noFill/>
              <a:miter lim="800000"/>
              <a:headEnd/>
              <a:tailEnd/>
            </a:ln>
          </p:spPr>
          <p:txBody>
            <a:bodyPr wrap="none">
              <a:spAutoFit/>
            </a:bodyPr>
            <a:lstStyle/>
            <a:p>
              <a:pPr marL="533400" indent="-533400" algn="ctr"/>
              <a:r>
                <a:rPr lang="zh-CN" altLang="en-US" sz="1600">
                  <a:ea typeface="微软雅黑" pitchFamily="34" charset="-122"/>
                  <a:cs typeface="Arial" pitchFamily="34" charset="0"/>
                </a:rPr>
                <a:t>外部系统</a:t>
              </a:r>
            </a:p>
          </p:txBody>
        </p:sp>
      </p:grpSp>
      <p:sp>
        <p:nvSpPr>
          <p:cNvPr id="59" name="左右箭头 58"/>
          <p:cNvSpPr/>
          <p:nvPr/>
        </p:nvSpPr>
        <p:spPr>
          <a:xfrm rot="6694438">
            <a:off x="6677066" y="3032086"/>
            <a:ext cx="1162132" cy="324000"/>
          </a:xfrm>
          <a:prstGeom prst="leftRightArrow">
            <a:avLst>
              <a:gd name="adj1" fmla="val 40635"/>
              <a:gd name="adj2" fmla="val 64222"/>
            </a:avLst>
          </a:prstGeom>
          <a:gradFill>
            <a:gsLst>
              <a:gs pos="0">
                <a:srgbClr val="D6B19C"/>
              </a:gs>
              <a:gs pos="30000">
                <a:srgbClr val="D49E6C"/>
              </a:gs>
              <a:gs pos="70000">
                <a:srgbClr val="A65528"/>
              </a:gs>
              <a:gs pos="100000">
                <a:srgbClr val="663012"/>
              </a:gs>
            </a:gsLst>
            <a:lin ang="8100000" scaled="0"/>
          </a:gradFill>
          <a:ln>
            <a:noFill/>
          </a:ln>
          <a:effectLst>
            <a:outerShdw blurRad="50800" dist="38100" dir="2700000" algn="tl" rotWithShape="0">
              <a:schemeClr val="bg1">
                <a:lumMod val="50000"/>
                <a:alpha val="40000"/>
              </a:schemeClr>
            </a:outerShdw>
          </a:effectLst>
          <a:scene3d>
            <a:camera prst="orthographicFront"/>
            <a:lightRig rig="contrasting" dir="t"/>
          </a:scene3d>
          <a:sp3d prstMaterial="softEdge">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1" name="左右箭头 60"/>
          <p:cNvSpPr/>
          <p:nvPr/>
        </p:nvSpPr>
        <p:spPr>
          <a:xfrm rot="3934640">
            <a:off x="4373588" y="3032086"/>
            <a:ext cx="1162132" cy="324000"/>
          </a:xfrm>
          <a:prstGeom prst="leftRightArrow">
            <a:avLst>
              <a:gd name="adj1" fmla="val 40635"/>
              <a:gd name="adj2" fmla="val 64222"/>
            </a:avLst>
          </a:prstGeom>
          <a:gradFill>
            <a:gsLst>
              <a:gs pos="0">
                <a:srgbClr val="D6B19C"/>
              </a:gs>
              <a:gs pos="30000">
                <a:srgbClr val="D49E6C"/>
              </a:gs>
              <a:gs pos="70000">
                <a:srgbClr val="A65528"/>
              </a:gs>
              <a:gs pos="100000">
                <a:srgbClr val="663012"/>
              </a:gs>
            </a:gsLst>
            <a:lin ang="8100000" scaled="0"/>
          </a:gradFill>
          <a:ln>
            <a:noFill/>
          </a:ln>
          <a:effectLst>
            <a:outerShdw blurRad="50800" dist="38100" dir="2700000" algn="tl" rotWithShape="0">
              <a:schemeClr val="bg1">
                <a:lumMod val="50000"/>
                <a:alpha val="40000"/>
              </a:schemeClr>
            </a:outerShdw>
          </a:effectLst>
          <a:scene3d>
            <a:camera prst="orthographicFront"/>
            <a:lightRig rig="contrasting" dir="t"/>
          </a:scene3d>
          <a:sp3d prstMaterial="softEdge">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左右箭头 61"/>
          <p:cNvSpPr/>
          <p:nvPr/>
        </p:nvSpPr>
        <p:spPr>
          <a:xfrm rot="7829175">
            <a:off x="7800538" y="3148510"/>
            <a:ext cx="1162132" cy="324000"/>
          </a:xfrm>
          <a:prstGeom prst="leftRightArrow">
            <a:avLst>
              <a:gd name="adj1" fmla="val 40635"/>
              <a:gd name="adj2" fmla="val 64222"/>
            </a:avLst>
          </a:prstGeom>
          <a:gradFill>
            <a:gsLst>
              <a:gs pos="0">
                <a:srgbClr val="D6B19C"/>
              </a:gs>
              <a:gs pos="30000">
                <a:srgbClr val="D49E6C"/>
              </a:gs>
              <a:gs pos="70000">
                <a:srgbClr val="A65528"/>
              </a:gs>
              <a:gs pos="100000">
                <a:srgbClr val="663012"/>
              </a:gs>
            </a:gsLst>
            <a:lin ang="8100000" scaled="0"/>
          </a:gradFill>
          <a:ln>
            <a:noFill/>
          </a:ln>
          <a:effectLst>
            <a:outerShdw blurRad="50800" dist="38100" dir="2700000" algn="tl" rotWithShape="0">
              <a:schemeClr val="bg1">
                <a:lumMod val="50000"/>
                <a:alpha val="40000"/>
              </a:schemeClr>
            </a:outerShdw>
          </a:effectLst>
          <a:scene3d>
            <a:camera prst="orthographicFront"/>
            <a:lightRig rig="contrasting" dir="t">
              <a:rot lat="0" lon="0" rev="5400000"/>
            </a:lightRig>
          </a:scene3d>
          <a:sp3d prstMaterial="softEdge">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3" name="左右箭头 62"/>
          <p:cNvSpPr/>
          <p:nvPr/>
        </p:nvSpPr>
        <p:spPr>
          <a:xfrm rot="2662901">
            <a:off x="3292569" y="3169423"/>
            <a:ext cx="1162132" cy="324000"/>
          </a:xfrm>
          <a:prstGeom prst="leftRightArrow">
            <a:avLst>
              <a:gd name="adj1" fmla="val 40635"/>
              <a:gd name="adj2" fmla="val 64222"/>
            </a:avLst>
          </a:prstGeom>
          <a:gradFill>
            <a:gsLst>
              <a:gs pos="0">
                <a:srgbClr val="D6B19C"/>
              </a:gs>
              <a:gs pos="30000">
                <a:srgbClr val="D49E6C"/>
              </a:gs>
              <a:gs pos="70000">
                <a:srgbClr val="A65528"/>
              </a:gs>
              <a:gs pos="100000">
                <a:srgbClr val="663012"/>
              </a:gs>
            </a:gsLst>
            <a:lin ang="8100000" scaled="0"/>
          </a:gradFill>
          <a:ln>
            <a:noFill/>
          </a:ln>
          <a:effectLst>
            <a:outerShdw blurRad="50800" dist="38100" dir="2700000" algn="tl" rotWithShape="0">
              <a:schemeClr val="bg1">
                <a:lumMod val="50000"/>
                <a:alpha val="40000"/>
              </a:schemeClr>
            </a:outerShdw>
          </a:effectLst>
          <a:scene3d>
            <a:camera prst="orthographicFront"/>
            <a:lightRig rig="contrasting" dir="t">
              <a:rot lat="0" lon="0" rev="12000000"/>
            </a:lightRig>
          </a:scene3d>
          <a:sp3d prstMaterial="softEdge">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nvGrpSpPr>
          <p:cNvPr id="7" name="组合 47"/>
          <p:cNvGrpSpPr>
            <a:grpSpLocks/>
          </p:cNvGrpSpPr>
          <p:nvPr/>
        </p:nvGrpSpPr>
        <p:grpSpPr bwMode="auto">
          <a:xfrm>
            <a:off x="3721101" y="1454150"/>
            <a:ext cx="1285875" cy="1189038"/>
            <a:chOff x="2197100" y="1454151"/>
            <a:chExt cx="1285875" cy="1189037"/>
          </a:xfrm>
        </p:grpSpPr>
        <p:grpSp>
          <p:nvGrpSpPr>
            <p:cNvPr id="8" name="组合 54"/>
            <p:cNvGrpSpPr>
              <a:grpSpLocks/>
            </p:cNvGrpSpPr>
            <p:nvPr/>
          </p:nvGrpSpPr>
          <p:grpSpPr bwMode="auto">
            <a:xfrm>
              <a:off x="2197100" y="1454151"/>
              <a:ext cx="1285875" cy="1189037"/>
              <a:chOff x="1928794" y="928670"/>
              <a:chExt cx="1285884" cy="1189037"/>
            </a:xfrm>
          </p:grpSpPr>
          <p:sp>
            <p:nvSpPr>
              <p:cNvPr id="49" name="圆角矩形 48"/>
              <p:cNvSpPr/>
              <p:nvPr/>
            </p:nvSpPr>
            <p:spPr bwMode="auto">
              <a:xfrm>
                <a:off x="1928794" y="928670"/>
                <a:ext cx="1285884" cy="1189037"/>
              </a:xfrm>
              <a:prstGeom prst="roundRect">
                <a:avLst/>
              </a:prstGeom>
              <a:solidFill>
                <a:schemeClr val="bg1">
                  <a:lumMod val="95000"/>
                  <a:alpha val="90000"/>
                </a:schemeClr>
              </a:solidFill>
              <a:effectLst>
                <a:outerShdw blurRad="50800" dist="38100" dir="2700000" algn="tl" rotWithShape="0">
                  <a:schemeClr val="bg1">
                    <a:lumMod val="50000"/>
                    <a:alpha val="40000"/>
                  </a:schemeClr>
                </a:outerShdw>
              </a:effectLst>
              <a:scene3d>
                <a:camera prst="orthographicFront">
                  <a:rot lat="0" lon="0" rev="0"/>
                </a:camera>
                <a:lightRig rig="flat" dir="t"/>
              </a:scene3d>
              <a:sp3d>
                <a:bevelT w="50800" h="50800"/>
              </a:sp3d>
            </p:spPr>
            <p:style>
              <a:lnRef idx="0">
                <a:schemeClr val="accent4"/>
              </a:lnRef>
              <a:fillRef idx="3">
                <a:schemeClr val="accent4"/>
              </a:fillRef>
              <a:effectRef idx="3">
                <a:schemeClr val="accent4"/>
              </a:effectRef>
              <a:fontRef idx="minor">
                <a:schemeClr val="lt1"/>
              </a:fontRef>
            </p:style>
          </p:sp>
          <p:sp>
            <p:nvSpPr>
              <p:cNvPr id="81952" name="Text Box 21"/>
              <p:cNvSpPr txBox="1">
                <a:spLocks noChangeArrowheads="1"/>
              </p:cNvSpPr>
              <p:nvPr/>
            </p:nvSpPr>
            <p:spPr bwMode="auto">
              <a:xfrm>
                <a:off x="2107601" y="1773325"/>
                <a:ext cx="1006220" cy="338668"/>
              </a:xfrm>
              <a:prstGeom prst="rect">
                <a:avLst/>
              </a:prstGeom>
              <a:noFill/>
              <a:ln w="9525" algn="ctr">
                <a:noFill/>
                <a:miter lim="800000"/>
                <a:headEnd/>
                <a:tailEnd/>
              </a:ln>
            </p:spPr>
            <p:txBody>
              <a:bodyPr wrap="none">
                <a:spAutoFit/>
              </a:bodyPr>
              <a:lstStyle/>
              <a:p>
                <a:pPr marL="533400" indent="-533400" algn="ctr"/>
                <a:r>
                  <a:rPr lang="zh-CN" altLang="en-US" sz="1600">
                    <a:ea typeface="微软雅黑" pitchFamily="34" charset="-122"/>
                    <a:cs typeface="Arial" pitchFamily="34" charset="0"/>
                  </a:rPr>
                  <a:t>生产系统</a:t>
                </a:r>
              </a:p>
            </p:txBody>
          </p:sp>
        </p:grpSp>
        <p:pic>
          <p:nvPicPr>
            <p:cNvPr id="81948" name="Picture 41" descr="C:\Documents and Settings\huyu123\桌面\未命名-2.png"/>
            <p:cNvPicPr>
              <a:picLocks noChangeAspect="1" noChangeArrowheads="1"/>
            </p:cNvPicPr>
            <p:nvPr/>
          </p:nvPicPr>
          <p:blipFill>
            <a:blip r:embed="rId8" cstate="print"/>
            <a:srcRect/>
            <a:stretch>
              <a:fillRect/>
            </a:stretch>
          </p:blipFill>
          <p:spPr bwMode="auto">
            <a:xfrm>
              <a:off x="2571736" y="1571612"/>
              <a:ext cx="571504" cy="742259"/>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slide(fromLeft)">
                                      <p:cBhvr>
                                        <p:cTn id="7" dur="500"/>
                                        <p:tgtEl>
                                          <p:spTgt spid="29"/>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slide(from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42" fill="hold" nodeType="click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barn(outHorizontal)">
                                      <p:cBhvr>
                                        <p:cTn id="16" dur="500"/>
                                        <p:tgtEl>
                                          <p:spTgt spid="63"/>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par>
                          <p:cTn id="21" fill="hold">
                            <p:stCondLst>
                              <p:cond delay="1000"/>
                            </p:stCondLst>
                            <p:childTnLst>
                              <p:par>
                                <p:cTn id="22" presetID="16" presetClass="entr" presetSubtype="42"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barn(outHorizontal)">
                                      <p:cBhvr>
                                        <p:cTn id="24" dur="500"/>
                                        <p:tgtEl>
                                          <p:spTgt spid="61"/>
                                        </p:tgtEl>
                                      </p:cBhvr>
                                    </p:animEffec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childTnLst>
                          </p:cTn>
                        </p:par>
                        <p:par>
                          <p:cTn id="29" fill="hold">
                            <p:stCondLst>
                              <p:cond delay="2000"/>
                            </p:stCondLst>
                            <p:childTnLst>
                              <p:par>
                                <p:cTn id="30" presetID="16" presetClass="entr" presetSubtype="42" fill="hold" nodeType="after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barn(outHorizontal)">
                                      <p:cBhvr>
                                        <p:cTn id="32" dur="500"/>
                                        <p:tgtEl>
                                          <p:spTgt spid="46"/>
                                        </p:tgtEl>
                                      </p:cBhvr>
                                    </p:animEffect>
                                  </p:childTnLst>
                                </p:cTn>
                              </p:par>
                            </p:childTnLst>
                          </p:cTn>
                        </p:par>
                        <p:par>
                          <p:cTn id="33" fill="hold">
                            <p:stCondLst>
                              <p:cond delay="2500"/>
                            </p:stCondLst>
                            <p:childTnLst>
                              <p:par>
                                <p:cTn id="34" presetID="22" presetClass="entr" presetSubtype="4"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down)">
                                      <p:cBhvr>
                                        <p:cTn id="36" dur="500"/>
                                        <p:tgtEl>
                                          <p:spTgt spid="3"/>
                                        </p:tgtEl>
                                      </p:cBhvr>
                                    </p:animEffect>
                                  </p:childTnLst>
                                </p:cTn>
                              </p:par>
                            </p:childTnLst>
                          </p:cTn>
                        </p:par>
                        <p:par>
                          <p:cTn id="37" fill="hold">
                            <p:stCondLst>
                              <p:cond delay="3000"/>
                            </p:stCondLst>
                            <p:childTnLst>
                              <p:par>
                                <p:cTn id="38" presetID="16" presetClass="entr" presetSubtype="42" fill="hold" nodeType="after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barn(outHorizontal)">
                                      <p:cBhvr>
                                        <p:cTn id="40" dur="500"/>
                                        <p:tgtEl>
                                          <p:spTgt spid="59"/>
                                        </p:tgtEl>
                                      </p:cBhvr>
                                    </p:animEffect>
                                  </p:childTnLst>
                                </p:cTn>
                              </p:par>
                            </p:childTnLst>
                          </p:cTn>
                        </p:par>
                        <p:par>
                          <p:cTn id="41" fill="hold">
                            <p:stCondLst>
                              <p:cond delay="3500"/>
                            </p:stCondLst>
                            <p:childTnLst>
                              <p:par>
                                <p:cTn id="42" presetID="22" presetClass="entr" presetSubtype="4" fill="hold" nodeType="after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down)">
                                      <p:cBhvr>
                                        <p:cTn id="44" dur="500"/>
                                        <p:tgtEl>
                                          <p:spTgt spid="5"/>
                                        </p:tgtEl>
                                      </p:cBhvr>
                                    </p:animEffect>
                                  </p:childTnLst>
                                </p:cTn>
                              </p:par>
                            </p:childTnLst>
                          </p:cTn>
                        </p:par>
                        <p:par>
                          <p:cTn id="45" fill="hold">
                            <p:stCondLst>
                              <p:cond delay="4000"/>
                            </p:stCondLst>
                            <p:childTnLst>
                              <p:par>
                                <p:cTn id="46" presetID="16" presetClass="entr" presetSubtype="42" fill="hold" nodeType="after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barn(outHorizontal)">
                                      <p:cBhvr>
                                        <p:cTn id="48" dur="500"/>
                                        <p:tgtEl>
                                          <p:spTgt spid="62"/>
                                        </p:tgtEl>
                                      </p:cBhvr>
                                    </p:animEffect>
                                  </p:childTnLst>
                                </p:cTn>
                              </p:par>
                            </p:childTnLst>
                          </p:cTn>
                        </p:par>
                        <p:par>
                          <p:cTn id="49" fill="hold">
                            <p:stCondLst>
                              <p:cond delay="4500"/>
                            </p:stCondLst>
                            <p:childTnLst>
                              <p:par>
                                <p:cTn id="50" presetID="22" presetClass="entr" presetSubtype="4" fill="hold" nodeType="after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down)">
                                      <p:cBhvr>
                                        <p:cTn id="5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标题 190"/>
          <p:cNvSpPr>
            <a:spLocks noGrp="1"/>
          </p:cNvSpPr>
          <p:nvPr>
            <p:ph type="title"/>
          </p:nvPr>
        </p:nvSpPr>
        <p:spPr>
          <a:xfrm>
            <a:off x="347133" y="-294249"/>
            <a:ext cx="10515600" cy="1325563"/>
          </a:xfrm>
        </p:spPr>
        <p:txBody>
          <a:bodyPr>
            <a:normAutofit/>
          </a:bodyPr>
          <a:lstStyle/>
          <a:p>
            <a:r>
              <a:rPr lang="zh-CN" altLang="en-US" sz="3200" dirty="0">
                <a:solidFill>
                  <a:schemeClr val="bg1"/>
                </a:solidFill>
              </a:rPr>
              <a:t>国药集团应用集成的框架</a:t>
            </a:r>
          </a:p>
        </p:txBody>
      </p:sp>
      <p:sp>
        <p:nvSpPr>
          <p:cNvPr id="190" name="AutoShape 5"/>
          <p:cNvSpPr>
            <a:spLocks noChangeArrowheads="1"/>
          </p:cNvSpPr>
          <p:nvPr/>
        </p:nvSpPr>
        <p:spPr bwMode="gray">
          <a:xfrm>
            <a:off x="2932098" y="1798019"/>
            <a:ext cx="1985114" cy="601136"/>
          </a:xfrm>
          <a:prstGeom prst="irregularSeal1">
            <a:avLst/>
          </a:prstGeom>
          <a:solidFill>
            <a:schemeClr val="bg1">
              <a:lumMod val="95000"/>
            </a:schemeClr>
          </a:solidFill>
          <a:ln w="12700" algn="ctr">
            <a:noFill/>
            <a:miter lim="800000"/>
            <a:headEnd/>
            <a:tailEnd/>
          </a:ln>
          <a:effectLst>
            <a:prstShdw prst="shdw17" dist="17961" dir="2700000">
              <a:schemeClr val="bg1">
                <a:lumMod val="75000"/>
              </a:schemeClr>
            </a:prstShdw>
          </a:effectLst>
        </p:spPr>
        <p:txBody>
          <a:bodyPr wrap="none" lIns="82058" tIns="41029" rIns="82058" bIns="41029" anchor="ctr"/>
          <a:lstStyle/>
          <a:p>
            <a:pPr algn="ctr" defTabSz="820738" eaLnBrk="0" hangingPunct="0"/>
            <a:r>
              <a:rPr lang="zh-CN" altLang="en-US" sz="1200" i="1">
                <a:latin typeface="微软雅黑" pitchFamily="34" charset="-122"/>
                <a:ea typeface="微软雅黑" pitchFamily="34" charset="-122"/>
              </a:rPr>
              <a:t>业务战略</a:t>
            </a:r>
          </a:p>
        </p:txBody>
      </p:sp>
      <p:sp>
        <p:nvSpPr>
          <p:cNvPr id="192" name="Oval 6"/>
          <p:cNvSpPr>
            <a:spLocks noChangeAspect="1" noChangeArrowheads="1"/>
          </p:cNvSpPr>
          <p:nvPr/>
        </p:nvSpPr>
        <p:spPr bwMode="auto">
          <a:xfrm>
            <a:off x="2673171" y="1908555"/>
            <a:ext cx="269527" cy="230158"/>
          </a:xfrm>
          <a:prstGeom prst="ellipse">
            <a:avLst/>
          </a:prstGeom>
          <a:solidFill>
            <a:srgbClr val="E2E7EE"/>
          </a:solidFill>
          <a:ln w="9525" algn="ctr">
            <a:solidFill>
              <a:schemeClr val="accent6"/>
            </a:solidFill>
            <a:round/>
            <a:headEnd/>
            <a:tailEnd/>
          </a:ln>
        </p:spPr>
        <p:txBody>
          <a:bodyPr wrap="none" lIns="82058" tIns="41029" rIns="82058" bIns="41029" anchor="ctr"/>
          <a:lstStyle/>
          <a:p>
            <a:pPr algn="ctr" defTabSz="820738" eaLnBrk="0" hangingPunct="0">
              <a:spcBef>
                <a:spcPct val="50000"/>
              </a:spcBef>
            </a:pPr>
            <a:r>
              <a:rPr lang="en-US" altLang="zh-CN" sz="1300">
                <a:latin typeface="Arial" pitchFamily="34" charset="0"/>
                <a:ea typeface="华文楷体" pitchFamily="2" charset="-122"/>
                <a:cs typeface="Arial" pitchFamily="34" charset="0"/>
              </a:rPr>
              <a:t>1</a:t>
            </a:r>
          </a:p>
        </p:txBody>
      </p:sp>
      <p:sp>
        <p:nvSpPr>
          <p:cNvPr id="193" name="AutoShape 7"/>
          <p:cNvSpPr>
            <a:spLocks noChangeAspect="1" noChangeArrowheads="1"/>
          </p:cNvSpPr>
          <p:nvPr/>
        </p:nvSpPr>
        <p:spPr bwMode="gray">
          <a:xfrm rot="11668557">
            <a:off x="1834304" y="4252535"/>
            <a:ext cx="1614136" cy="448203"/>
          </a:xfrm>
          <a:prstGeom prst="parallelogram">
            <a:avLst>
              <a:gd name="adj" fmla="val 166212"/>
            </a:avLst>
          </a:prstGeom>
          <a:solidFill>
            <a:schemeClr val="bg2">
              <a:lumMod val="90000"/>
            </a:schemeClr>
          </a:solidFill>
          <a:ln w="12700" algn="ctr">
            <a:noFill/>
            <a:miter lim="800000"/>
            <a:headEnd/>
            <a:tailEnd/>
          </a:ln>
          <a:effectLst>
            <a:prstShdw prst="shdw17" dist="17961" dir="2700000">
              <a:schemeClr val="bg2">
                <a:lumMod val="75000"/>
              </a:schemeClr>
            </a:prstShdw>
          </a:effectLst>
        </p:spPr>
        <p:txBody>
          <a:bodyPr rot="10800000" wrap="none" lIns="82058" tIns="41029" rIns="82058" bIns="41029" anchor="ctr"/>
          <a:lstStyle/>
          <a:p>
            <a:endParaRPr lang="zh-CN" altLang="en-US" dirty="0">
              <a:latin typeface="微软雅黑" pitchFamily="34" charset="-122"/>
              <a:ea typeface="微软雅黑" pitchFamily="34" charset="-122"/>
            </a:endParaRPr>
          </a:p>
        </p:txBody>
      </p:sp>
      <p:sp>
        <p:nvSpPr>
          <p:cNvPr id="194" name="AutoShape 8"/>
          <p:cNvSpPr>
            <a:spLocks noChangeAspect="1" noChangeArrowheads="1"/>
          </p:cNvSpPr>
          <p:nvPr/>
        </p:nvSpPr>
        <p:spPr bwMode="gray">
          <a:xfrm rot="11668557">
            <a:off x="4281250" y="4131399"/>
            <a:ext cx="1615651" cy="446689"/>
          </a:xfrm>
          <a:prstGeom prst="parallelogram">
            <a:avLst>
              <a:gd name="adj" fmla="val 166932"/>
            </a:avLst>
          </a:prstGeom>
          <a:solidFill>
            <a:schemeClr val="bg2">
              <a:lumMod val="90000"/>
            </a:schemeClr>
          </a:solidFill>
          <a:ln w="12700" algn="ctr">
            <a:noFill/>
            <a:miter lim="800000"/>
            <a:headEnd/>
            <a:tailEnd/>
          </a:ln>
          <a:effectLst>
            <a:prstShdw prst="shdw17" dist="17961" dir="2700000">
              <a:schemeClr val="bg2">
                <a:lumMod val="75000"/>
              </a:schemeClr>
            </a:prstShdw>
          </a:effectLst>
        </p:spPr>
        <p:txBody>
          <a:bodyPr rot="10800000" wrap="none" lIns="82058" tIns="41029" rIns="82058" bIns="41029" anchor="ctr"/>
          <a:lstStyle/>
          <a:p>
            <a:endParaRPr lang="zh-CN" altLang="en-US">
              <a:latin typeface="微软雅黑" pitchFamily="34" charset="-122"/>
              <a:ea typeface="微软雅黑" pitchFamily="34" charset="-122"/>
            </a:endParaRPr>
          </a:p>
        </p:txBody>
      </p:sp>
      <p:sp>
        <p:nvSpPr>
          <p:cNvPr id="195" name="AutoShape 9"/>
          <p:cNvSpPr>
            <a:spLocks noChangeAspect="1" noChangeArrowheads="1"/>
          </p:cNvSpPr>
          <p:nvPr/>
        </p:nvSpPr>
        <p:spPr bwMode="auto">
          <a:xfrm rot="11668557">
            <a:off x="2558091" y="4463009"/>
            <a:ext cx="2664990" cy="729843"/>
          </a:xfrm>
          <a:prstGeom prst="parallelogram">
            <a:avLst>
              <a:gd name="adj" fmla="val 168525"/>
            </a:avLst>
          </a:prstGeom>
          <a:solidFill>
            <a:schemeClr val="bg1">
              <a:lumMod val="85000"/>
            </a:schemeClr>
          </a:solidFill>
          <a:ln w="9525" algn="ctr">
            <a:noFill/>
            <a:miter lim="800000"/>
            <a:headEnd/>
            <a:tailEnd/>
          </a:ln>
          <a:effectLst>
            <a:outerShdw blurRad="50800" dist="63500" dir="3600000" sx="90000" sy="90000" algn="ctr" rotWithShape="0">
              <a:schemeClr val="bg1">
                <a:lumMod val="65000"/>
              </a:schemeClr>
            </a:outerShdw>
          </a:effectLst>
        </p:spPr>
        <p:txBody>
          <a:bodyPr wrap="none" anchor="ctr"/>
          <a:lstStyle/>
          <a:p>
            <a:endParaRPr lang="zh-CN" altLang="en-US"/>
          </a:p>
        </p:txBody>
      </p:sp>
      <p:sp>
        <p:nvSpPr>
          <p:cNvPr id="196" name="Rectangle 10"/>
          <p:cNvSpPr>
            <a:spLocks noChangeAspect="1" noChangeArrowheads="1"/>
          </p:cNvSpPr>
          <p:nvPr/>
        </p:nvSpPr>
        <p:spPr bwMode="auto">
          <a:xfrm>
            <a:off x="3643773" y="4355499"/>
            <a:ext cx="254385"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197" name="Rectangle 11"/>
          <p:cNvSpPr>
            <a:spLocks noChangeAspect="1" noChangeArrowheads="1"/>
          </p:cNvSpPr>
          <p:nvPr/>
        </p:nvSpPr>
        <p:spPr bwMode="auto">
          <a:xfrm>
            <a:off x="3826990" y="4394868"/>
            <a:ext cx="254385"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198" name="Rectangle 12"/>
          <p:cNvSpPr>
            <a:spLocks noChangeAspect="1" noChangeArrowheads="1"/>
          </p:cNvSpPr>
          <p:nvPr/>
        </p:nvSpPr>
        <p:spPr bwMode="auto">
          <a:xfrm>
            <a:off x="4010209" y="4434237"/>
            <a:ext cx="252871"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199" name="Rectangle 13"/>
          <p:cNvSpPr>
            <a:spLocks noChangeAspect="1" noChangeArrowheads="1"/>
          </p:cNvSpPr>
          <p:nvPr/>
        </p:nvSpPr>
        <p:spPr bwMode="auto">
          <a:xfrm>
            <a:off x="4191913" y="4475121"/>
            <a:ext cx="251357"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00" name="Rectangle 14"/>
          <p:cNvSpPr>
            <a:spLocks noChangeAspect="1" noChangeArrowheads="1"/>
          </p:cNvSpPr>
          <p:nvPr/>
        </p:nvSpPr>
        <p:spPr bwMode="auto">
          <a:xfrm>
            <a:off x="4373617" y="4516005"/>
            <a:ext cx="252871" cy="234701"/>
          </a:xfrm>
          <a:prstGeom prst="rect">
            <a:avLst/>
          </a:prstGeom>
          <a:solidFill>
            <a:srgbClr val="0066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006699"/>
            </a:extrusionClr>
          </a:sp3d>
        </p:spPr>
        <p:txBody>
          <a:bodyPr wrap="none" anchor="ctr">
            <a:flatTx/>
          </a:bodyPr>
          <a:lstStyle/>
          <a:p>
            <a:endParaRPr lang="zh-CN" altLang="en-US"/>
          </a:p>
        </p:txBody>
      </p:sp>
      <p:sp>
        <p:nvSpPr>
          <p:cNvPr id="201" name="Rectangle 15"/>
          <p:cNvSpPr>
            <a:spLocks noChangeAspect="1" noChangeArrowheads="1"/>
          </p:cNvSpPr>
          <p:nvPr/>
        </p:nvSpPr>
        <p:spPr bwMode="auto">
          <a:xfrm>
            <a:off x="3472667" y="4411525"/>
            <a:ext cx="252872"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02" name="Rectangle 16"/>
          <p:cNvSpPr>
            <a:spLocks noChangeAspect="1" noChangeArrowheads="1"/>
          </p:cNvSpPr>
          <p:nvPr/>
        </p:nvSpPr>
        <p:spPr bwMode="auto">
          <a:xfrm>
            <a:off x="3654371" y="4452409"/>
            <a:ext cx="252872" cy="231673"/>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03" name="Rectangle 17"/>
          <p:cNvSpPr>
            <a:spLocks noChangeAspect="1" noChangeArrowheads="1"/>
          </p:cNvSpPr>
          <p:nvPr/>
        </p:nvSpPr>
        <p:spPr bwMode="auto">
          <a:xfrm>
            <a:off x="3834562" y="4491777"/>
            <a:ext cx="254385"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04" name="Rectangle 18"/>
          <p:cNvSpPr>
            <a:spLocks noChangeAspect="1" noChangeArrowheads="1"/>
          </p:cNvSpPr>
          <p:nvPr/>
        </p:nvSpPr>
        <p:spPr bwMode="auto">
          <a:xfrm>
            <a:off x="4019294" y="4532661"/>
            <a:ext cx="251357"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05" name="Rectangle 19"/>
          <p:cNvSpPr>
            <a:spLocks noChangeAspect="1" noChangeArrowheads="1"/>
          </p:cNvSpPr>
          <p:nvPr/>
        </p:nvSpPr>
        <p:spPr bwMode="auto">
          <a:xfrm>
            <a:off x="4202512" y="4573544"/>
            <a:ext cx="251357" cy="233186"/>
          </a:xfrm>
          <a:prstGeom prst="rect">
            <a:avLst/>
          </a:prstGeom>
          <a:solidFill>
            <a:srgbClr val="0066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006699"/>
            </a:extrusionClr>
          </a:sp3d>
        </p:spPr>
        <p:txBody>
          <a:bodyPr wrap="none" anchor="ctr">
            <a:flatTx/>
          </a:bodyPr>
          <a:lstStyle/>
          <a:p>
            <a:endParaRPr lang="zh-CN" altLang="en-US"/>
          </a:p>
        </p:txBody>
      </p:sp>
      <p:sp>
        <p:nvSpPr>
          <p:cNvPr id="206" name="Rectangle 20"/>
          <p:cNvSpPr>
            <a:spLocks noChangeAspect="1" noChangeArrowheads="1"/>
          </p:cNvSpPr>
          <p:nvPr/>
        </p:nvSpPr>
        <p:spPr bwMode="auto">
          <a:xfrm>
            <a:off x="3298535" y="4469064"/>
            <a:ext cx="254385" cy="234700"/>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07" name="Rectangle 21"/>
          <p:cNvSpPr>
            <a:spLocks noChangeAspect="1" noChangeArrowheads="1"/>
          </p:cNvSpPr>
          <p:nvPr/>
        </p:nvSpPr>
        <p:spPr bwMode="auto">
          <a:xfrm>
            <a:off x="3483268" y="4508434"/>
            <a:ext cx="251357"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08" name="Rectangle 22"/>
          <p:cNvSpPr>
            <a:spLocks noChangeAspect="1" noChangeArrowheads="1"/>
          </p:cNvSpPr>
          <p:nvPr/>
        </p:nvSpPr>
        <p:spPr bwMode="auto">
          <a:xfrm>
            <a:off x="3663457" y="4549316"/>
            <a:ext cx="254385"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09" name="Rectangle 23"/>
          <p:cNvSpPr>
            <a:spLocks noChangeAspect="1" noChangeArrowheads="1"/>
          </p:cNvSpPr>
          <p:nvPr/>
        </p:nvSpPr>
        <p:spPr bwMode="auto">
          <a:xfrm>
            <a:off x="3848189" y="4588687"/>
            <a:ext cx="251357" cy="236215"/>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10" name="Rectangle 24"/>
          <p:cNvSpPr>
            <a:spLocks noChangeAspect="1" noChangeArrowheads="1"/>
          </p:cNvSpPr>
          <p:nvPr/>
        </p:nvSpPr>
        <p:spPr bwMode="auto">
          <a:xfrm>
            <a:off x="4031407" y="4629569"/>
            <a:ext cx="249842" cy="233186"/>
          </a:xfrm>
          <a:prstGeom prst="rect">
            <a:avLst/>
          </a:prstGeom>
          <a:solidFill>
            <a:srgbClr val="0066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006699"/>
            </a:extrusionClr>
          </a:sp3d>
        </p:spPr>
        <p:txBody>
          <a:bodyPr wrap="none" anchor="ctr">
            <a:flatTx/>
          </a:bodyPr>
          <a:lstStyle/>
          <a:p>
            <a:endParaRPr lang="zh-CN" altLang="en-US"/>
          </a:p>
        </p:txBody>
      </p:sp>
      <p:sp>
        <p:nvSpPr>
          <p:cNvPr id="211" name="Rectangle 25"/>
          <p:cNvSpPr>
            <a:spLocks noChangeAspect="1" noChangeArrowheads="1"/>
          </p:cNvSpPr>
          <p:nvPr/>
        </p:nvSpPr>
        <p:spPr bwMode="auto">
          <a:xfrm>
            <a:off x="3127430" y="4526604"/>
            <a:ext cx="254385"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12" name="Rectangle 26"/>
          <p:cNvSpPr>
            <a:spLocks noChangeAspect="1" noChangeArrowheads="1"/>
          </p:cNvSpPr>
          <p:nvPr/>
        </p:nvSpPr>
        <p:spPr bwMode="auto">
          <a:xfrm>
            <a:off x="3310649" y="4567487"/>
            <a:ext cx="251357"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13" name="Rectangle 27"/>
          <p:cNvSpPr>
            <a:spLocks noChangeAspect="1" noChangeArrowheads="1"/>
          </p:cNvSpPr>
          <p:nvPr/>
        </p:nvSpPr>
        <p:spPr bwMode="auto">
          <a:xfrm>
            <a:off x="3490838" y="4606856"/>
            <a:ext cx="254385"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14" name="Rectangle 28"/>
          <p:cNvSpPr>
            <a:spLocks noChangeAspect="1" noChangeArrowheads="1"/>
          </p:cNvSpPr>
          <p:nvPr/>
        </p:nvSpPr>
        <p:spPr bwMode="auto">
          <a:xfrm>
            <a:off x="3675570" y="4647740"/>
            <a:ext cx="251357"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15" name="Rectangle 29"/>
          <p:cNvSpPr>
            <a:spLocks noChangeAspect="1" noChangeArrowheads="1"/>
          </p:cNvSpPr>
          <p:nvPr/>
        </p:nvSpPr>
        <p:spPr bwMode="auto">
          <a:xfrm>
            <a:off x="3855760" y="4688623"/>
            <a:ext cx="254385" cy="233186"/>
          </a:xfrm>
          <a:prstGeom prst="rect">
            <a:avLst/>
          </a:prstGeom>
          <a:solidFill>
            <a:srgbClr val="0066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006699"/>
            </a:extrusionClr>
          </a:sp3d>
        </p:spPr>
        <p:txBody>
          <a:bodyPr wrap="none" anchor="ctr">
            <a:flatTx/>
          </a:bodyPr>
          <a:lstStyle/>
          <a:p>
            <a:endParaRPr lang="zh-CN" altLang="en-US"/>
          </a:p>
        </p:txBody>
      </p:sp>
      <p:sp>
        <p:nvSpPr>
          <p:cNvPr id="216" name="Rectangle 30"/>
          <p:cNvSpPr>
            <a:spLocks noChangeAspect="1" noChangeArrowheads="1"/>
          </p:cNvSpPr>
          <p:nvPr/>
        </p:nvSpPr>
        <p:spPr bwMode="auto">
          <a:xfrm>
            <a:off x="2954812" y="4585657"/>
            <a:ext cx="251357" cy="233186"/>
          </a:xfrm>
          <a:prstGeom prst="rect">
            <a:avLst/>
          </a:prstGeom>
          <a:solidFill>
            <a:srgbClr val="0066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006699"/>
            </a:extrusionClr>
          </a:sp3d>
        </p:spPr>
        <p:txBody>
          <a:bodyPr wrap="none" anchor="ctr">
            <a:flatTx/>
          </a:bodyPr>
          <a:lstStyle/>
          <a:p>
            <a:endParaRPr lang="zh-CN" altLang="en-US"/>
          </a:p>
        </p:txBody>
      </p:sp>
      <p:sp>
        <p:nvSpPr>
          <p:cNvPr id="217" name="Rectangle 31"/>
          <p:cNvSpPr>
            <a:spLocks noChangeAspect="1" noChangeArrowheads="1"/>
          </p:cNvSpPr>
          <p:nvPr/>
        </p:nvSpPr>
        <p:spPr bwMode="auto">
          <a:xfrm>
            <a:off x="3138030" y="4625026"/>
            <a:ext cx="251357" cy="233186"/>
          </a:xfrm>
          <a:prstGeom prst="rect">
            <a:avLst/>
          </a:prstGeom>
          <a:solidFill>
            <a:srgbClr val="0066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006699"/>
            </a:extrusionClr>
          </a:sp3d>
        </p:spPr>
        <p:txBody>
          <a:bodyPr wrap="none" anchor="ctr">
            <a:flatTx/>
          </a:bodyPr>
          <a:lstStyle/>
          <a:p>
            <a:endParaRPr lang="zh-CN" altLang="en-US"/>
          </a:p>
        </p:txBody>
      </p:sp>
      <p:sp>
        <p:nvSpPr>
          <p:cNvPr id="218" name="Rectangle 32"/>
          <p:cNvSpPr>
            <a:spLocks noChangeAspect="1" noChangeArrowheads="1"/>
          </p:cNvSpPr>
          <p:nvPr/>
        </p:nvSpPr>
        <p:spPr bwMode="auto">
          <a:xfrm>
            <a:off x="3319734" y="4662882"/>
            <a:ext cx="254385" cy="234700"/>
          </a:xfrm>
          <a:prstGeom prst="rect">
            <a:avLst/>
          </a:prstGeom>
          <a:solidFill>
            <a:srgbClr val="0066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006699"/>
            </a:extrusionClr>
          </a:sp3d>
        </p:spPr>
        <p:txBody>
          <a:bodyPr wrap="none" anchor="ctr">
            <a:flatTx/>
          </a:bodyPr>
          <a:lstStyle/>
          <a:p>
            <a:endParaRPr lang="zh-CN" altLang="en-US"/>
          </a:p>
        </p:txBody>
      </p:sp>
      <p:sp>
        <p:nvSpPr>
          <p:cNvPr id="219" name="Rectangle 33"/>
          <p:cNvSpPr>
            <a:spLocks noChangeAspect="1" noChangeArrowheads="1"/>
          </p:cNvSpPr>
          <p:nvPr/>
        </p:nvSpPr>
        <p:spPr bwMode="auto">
          <a:xfrm>
            <a:off x="3502952" y="4703765"/>
            <a:ext cx="251357" cy="233186"/>
          </a:xfrm>
          <a:prstGeom prst="rect">
            <a:avLst/>
          </a:prstGeom>
          <a:solidFill>
            <a:srgbClr val="0066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006699"/>
            </a:extrusionClr>
          </a:sp3d>
        </p:spPr>
        <p:txBody>
          <a:bodyPr wrap="none" anchor="ctr">
            <a:flatTx/>
          </a:bodyPr>
          <a:lstStyle/>
          <a:p>
            <a:endParaRPr lang="zh-CN" altLang="en-US"/>
          </a:p>
        </p:txBody>
      </p:sp>
      <p:sp>
        <p:nvSpPr>
          <p:cNvPr id="220" name="Rectangle 34"/>
          <p:cNvSpPr>
            <a:spLocks noChangeAspect="1" noChangeArrowheads="1"/>
          </p:cNvSpPr>
          <p:nvPr/>
        </p:nvSpPr>
        <p:spPr bwMode="auto">
          <a:xfrm>
            <a:off x="3684656" y="4746163"/>
            <a:ext cx="254385" cy="231673"/>
          </a:xfrm>
          <a:prstGeom prst="rect">
            <a:avLst/>
          </a:prstGeom>
          <a:solidFill>
            <a:srgbClr val="0066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006699"/>
            </a:extrusionClr>
          </a:sp3d>
        </p:spPr>
        <p:txBody>
          <a:bodyPr wrap="none" anchor="ctr">
            <a:flatTx/>
          </a:bodyPr>
          <a:lstStyle/>
          <a:p>
            <a:endParaRPr lang="zh-CN" altLang="en-US"/>
          </a:p>
        </p:txBody>
      </p:sp>
      <p:sp>
        <p:nvSpPr>
          <p:cNvPr id="221" name="Rectangle 35"/>
          <p:cNvSpPr>
            <a:spLocks noChangeAspect="1" noChangeArrowheads="1"/>
          </p:cNvSpPr>
          <p:nvPr/>
        </p:nvSpPr>
        <p:spPr bwMode="auto">
          <a:xfrm>
            <a:off x="3643773" y="4104142"/>
            <a:ext cx="254385"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22" name="Rectangle 36"/>
          <p:cNvSpPr>
            <a:spLocks noChangeAspect="1" noChangeArrowheads="1"/>
          </p:cNvSpPr>
          <p:nvPr/>
        </p:nvSpPr>
        <p:spPr bwMode="auto">
          <a:xfrm>
            <a:off x="3826990" y="4143511"/>
            <a:ext cx="254385"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23" name="Rectangle 37"/>
          <p:cNvSpPr>
            <a:spLocks noChangeAspect="1" noChangeArrowheads="1"/>
          </p:cNvSpPr>
          <p:nvPr/>
        </p:nvSpPr>
        <p:spPr bwMode="auto">
          <a:xfrm>
            <a:off x="4010209" y="4181367"/>
            <a:ext cx="252871" cy="234700"/>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24" name="Rectangle 38"/>
          <p:cNvSpPr>
            <a:spLocks noChangeAspect="1" noChangeArrowheads="1"/>
          </p:cNvSpPr>
          <p:nvPr/>
        </p:nvSpPr>
        <p:spPr bwMode="auto">
          <a:xfrm>
            <a:off x="4191913" y="4222251"/>
            <a:ext cx="251357" cy="234701"/>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25" name="Rectangle 39"/>
          <p:cNvSpPr>
            <a:spLocks noChangeAspect="1" noChangeArrowheads="1"/>
          </p:cNvSpPr>
          <p:nvPr/>
        </p:nvSpPr>
        <p:spPr bwMode="auto">
          <a:xfrm>
            <a:off x="4373617" y="4264648"/>
            <a:ext cx="252871" cy="231673"/>
          </a:xfrm>
          <a:prstGeom prst="rect">
            <a:avLst/>
          </a:prstGeom>
          <a:solidFill>
            <a:schemeClr val="bg2"/>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chemeClr val="bg2"/>
            </a:extrusionClr>
          </a:sp3d>
        </p:spPr>
        <p:txBody>
          <a:bodyPr wrap="none" anchor="ctr">
            <a:flatTx/>
          </a:bodyPr>
          <a:lstStyle/>
          <a:p>
            <a:endParaRPr lang="zh-CN" altLang="en-US"/>
          </a:p>
        </p:txBody>
      </p:sp>
      <p:sp>
        <p:nvSpPr>
          <p:cNvPr id="226" name="Rectangle 40"/>
          <p:cNvSpPr>
            <a:spLocks noChangeAspect="1" noChangeArrowheads="1"/>
          </p:cNvSpPr>
          <p:nvPr/>
        </p:nvSpPr>
        <p:spPr bwMode="auto">
          <a:xfrm>
            <a:off x="3472667" y="4160168"/>
            <a:ext cx="252872"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27" name="Rectangle 41"/>
          <p:cNvSpPr>
            <a:spLocks noChangeAspect="1" noChangeArrowheads="1"/>
          </p:cNvSpPr>
          <p:nvPr/>
        </p:nvSpPr>
        <p:spPr bwMode="auto">
          <a:xfrm>
            <a:off x="3654371" y="4201052"/>
            <a:ext cx="252872" cy="231673"/>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28" name="Rectangle 42"/>
          <p:cNvSpPr>
            <a:spLocks noChangeAspect="1" noChangeArrowheads="1"/>
          </p:cNvSpPr>
          <p:nvPr/>
        </p:nvSpPr>
        <p:spPr bwMode="auto">
          <a:xfrm>
            <a:off x="3834562" y="4240420"/>
            <a:ext cx="254385"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29" name="Rectangle 43"/>
          <p:cNvSpPr>
            <a:spLocks noChangeAspect="1" noChangeArrowheads="1"/>
          </p:cNvSpPr>
          <p:nvPr/>
        </p:nvSpPr>
        <p:spPr bwMode="auto">
          <a:xfrm>
            <a:off x="4019294" y="4281304"/>
            <a:ext cx="251357"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30" name="Rectangle 44"/>
          <p:cNvSpPr>
            <a:spLocks noChangeAspect="1" noChangeArrowheads="1"/>
          </p:cNvSpPr>
          <p:nvPr/>
        </p:nvSpPr>
        <p:spPr bwMode="auto">
          <a:xfrm>
            <a:off x="4202512" y="4320673"/>
            <a:ext cx="251357" cy="234700"/>
          </a:xfrm>
          <a:prstGeom prst="rect">
            <a:avLst/>
          </a:prstGeom>
          <a:solidFill>
            <a:schemeClr val="bg2"/>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chemeClr val="bg2"/>
            </a:extrusionClr>
          </a:sp3d>
        </p:spPr>
        <p:txBody>
          <a:bodyPr wrap="none" anchor="ctr">
            <a:flatTx/>
          </a:bodyPr>
          <a:lstStyle/>
          <a:p>
            <a:endParaRPr lang="zh-CN" altLang="en-US"/>
          </a:p>
        </p:txBody>
      </p:sp>
      <p:sp>
        <p:nvSpPr>
          <p:cNvPr id="231" name="Rectangle 45"/>
          <p:cNvSpPr>
            <a:spLocks noChangeAspect="1" noChangeArrowheads="1"/>
          </p:cNvSpPr>
          <p:nvPr/>
        </p:nvSpPr>
        <p:spPr bwMode="auto">
          <a:xfrm>
            <a:off x="3298535" y="4216194"/>
            <a:ext cx="254385" cy="234701"/>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32" name="Rectangle 46"/>
          <p:cNvSpPr>
            <a:spLocks noChangeAspect="1" noChangeArrowheads="1"/>
          </p:cNvSpPr>
          <p:nvPr/>
        </p:nvSpPr>
        <p:spPr bwMode="auto">
          <a:xfrm>
            <a:off x="3483268" y="4257077"/>
            <a:ext cx="251357"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33" name="Rectangle 47"/>
          <p:cNvSpPr>
            <a:spLocks noChangeAspect="1" noChangeArrowheads="1"/>
          </p:cNvSpPr>
          <p:nvPr/>
        </p:nvSpPr>
        <p:spPr bwMode="auto">
          <a:xfrm>
            <a:off x="3663457" y="4297960"/>
            <a:ext cx="254385"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34" name="Rectangle 48"/>
          <p:cNvSpPr>
            <a:spLocks noChangeAspect="1" noChangeArrowheads="1"/>
          </p:cNvSpPr>
          <p:nvPr/>
        </p:nvSpPr>
        <p:spPr bwMode="auto">
          <a:xfrm>
            <a:off x="3848189" y="4337329"/>
            <a:ext cx="251357"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35" name="Rectangle 49"/>
          <p:cNvSpPr>
            <a:spLocks noChangeAspect="1" noChangeArrowheads="1"/>
          </p:cNvSpPr>
          <p:nvPr/>
        </p:nvSpPr>
        <p:spPr bwMode="auto">
          <a:xfrm>
            <a:off x="4031407" y="4378213"/>
            <a:ext cx="249842" cy="233186"/>
          </a:xfrm>
          <a:prstGeom prst="rect">
            <a:avLst/>
          </a:prstGeom>
          <a:solidFill>
            <a:schemeClr val="bg2"/>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chemeClr val="bg2"/>
            </a:extrusionClr>
          </a:sp3d>
        </p:spPr>
        <p:txBody>
          <a:bodyPr wrap="none" anchor="ctr">
            <a:flatTx/>
          </a:bodyPr>
          <a:lstStyle/>
          <a:p>
            <a:endParaRPr lang="zh-CN" altLang="en-US"/>
          </a:p>
        </p:txBody>
      </p:sp>
      <p:sp>
        <p:nvSpPr>
          <p:cNvPr id="236" name="Rectangle 50"/>
          <p:cNvSpPr>
            <a:spLocks noChangeAspect="1" noChangeArrowheads="1"/>
          </p:cNvSpPr>
          <p:nvPr/>
        </p:nvSpPr>
        <p:spPr bwMode="auto">
          <a:xfrm>
            <a:off x="3127430" y="4273733"/>
            <a:ext cx="254385" cy="234701"/>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37" name="Rectangle 51"/>
          <p:cNvSpPr>
            <a:spLocks noChangeAspect="1" noChangeArrowheads="1"/>
          </p:cNvSpPr>
          <p:nvPr/>
        </p:nvSpPr>
        <p:spPr bwMode="auto">
          <a:xfrm>
            <a:off x="3310649" y="4314616"/>
            <a:ext cx="251357"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38" name="Rectangle 52"/>
          <p:cNvSpPr>
            <a:spLocks noChangeAspect="1" noChangeArrowheads="1"/>
          </p:cNvSpPr>
          <p:nvPr/>
        </p:nvSpPr>
        <p:spPr bwMode="auto">
          <a:xfrm>
            <a:off x="3490838" y="4355499"/>
            <a:ext cx="254385"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39" name="Rectangle 53"/>
          <p:cNvSpPr>
            <a:spLocks noChangeAspect="1" noChangeArrowheads="1"/>
          </p:cNvSpPr>
          <p:nvPr/>
        </p:nvSpPr>
        <p:spPr bwMode="auto">
          <a:xfrm>
            <a:off x="3675570" y="4394869"/>
            <a:ext cx="251357" cy="234701"/>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40" name="Rectangle 54"/>
          <p:cNvSpPr>
            <a:spLocks noChangeAspect="1" noChangeArrowheads="1"/>
          </p:cNvSpPr>
          <p:nvPr/>
        </p:nvSpPr>
        <p:spPr bwMode="auto">
          <a:xfrm>
            <a:off x="3855760" y="4435752"/>
            <a:ext cx="254385" cy="233186"/>
          </a:xfrm>
          <a:prstGeom prst="rect">
            <a:avLst/>
          </a:prstGeom>
          <a:solidFill>
            <a:schemeClr val="bg2"/>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chemeClr val="bg2"/>
            </a:extrusionClr>
          </a:sp3d>
        </p:spPr>
        <p:txBody>
          <a:bodyPr wrap="none" anchor="ctr">
            <a:flatTx/>
          </a:bodyPr>
          <a:lstStyle/>
          <a:p>
            <a:endParaRPr lang="zh-CN" altLang="en-US"/>
          </a:p>
        </p:txBody>
      </p:sp>
      <p:sp>
        <p:nvSpPr>
          <p:cNvPr id="241" name="Rectangle 55"/>
          <p:cNvSpPr>
            <a:spLocks noChangeAspect="1" noChangeArrowheads="1"/>
          </p:cNvSpPr>
          <p:nvPr/>
        </p:nvSpPr>
        <p:spPr bwMode="auto">
          <a:xfrm>
            <a:off x="2954812" y="4332787"/>
            <a:ext cx="251357" cy="234700"/>
          </a:xfrm>
          <a:prstGeom prst="rect">
            <a:avLst/>
          </a:prstGeom>
          <a:solidFill>
            <a:schemeClr val="bg2"/>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chemeClr val="bg2"/>
            </a:extrusionClr>
          </a:sp3d>
        </p:spPr>
        <p:txBody>
          <a:bodyPr wrap="none" anchor="ctr">
            <a:flatTx/>
          </a:bodyPr>
          <a:lstStyle/>
          <a:p>
            <a:endParaRPr lang="zh-CN" altLang="en-US"/>
          </a:p>
        </p:txBody>
      </p:sp>
      <p:sp>
        <p:nvSpPr>
          <p:cNvPr id="242" name="Rectangle 56"/>
          <p:cNvSpPr>
            <a:spLocks noChangeAspect="1" noChangeArrowheads="1"/>
          </p:cNvSpPr>
          <p:nvPr/>
        </p:nvSpPr>
        <p:spPr bwMode="auto">
          <a:xfrm>
            <a:off x="3138030" y="4372156"/>
            <a:ext cx="251357" cy="234700"/>
          </a:xfrm>
          <a:prstGeom prst="rect">
            <a:avLst/>
          </a:prstGeom>
          <a:solidFill>
            <a:schemeClr val="bg2"/>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chemeClr val="bg2"/>
            </a:extrusionClr>
          </a:sp3d>
        </p:spPr>
        <p:txBody>
          <a:bodyPr wrap="none" anchor="ctr">
            <a:flatTx/>
          </a:bodyPr>
          <a:lstStyle/>
          <a:p>
            <a:endParaRPr lang="zh-CN" altLang="en-US"/>
          </a:p>
        </p:txBody>
      </p:sp>
      <p:sp>
        <p:nvSpPr>
          <p:cNvPr id="243" name="Rectangle 57"/>
          <p:cNvSpPr>
            <a:spLocks noChangeAspect="1" noChangeArrowheads="1"/>
          </p:cNvSpPr>
          <p:nvPr/>
        </p:nvSpPr>
        <p:spPr bwMode="auto">
          <a:xfrm>
            <a:off x="3319734" y="4411525"/>
            <a:ext cx="254385" cy="233186"/>
          </a:xfrm>
          <a:prstGeom prst="rect">
            <a:avLst/>
          </a:prstGeom>
          <a:solidFill>
            <a:schemeClr val="bg2"/>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chemeClr val="bg2"/>
            </a:extrusionClr>
          </a:sp3d>
        </p:spPr>
        <p:txBody>
          <a:bodyPr wrap="none" anchor="ctr">
            <a:flatTx/>
          </a:bodyPr>
          <a:lstStyle/>
          <a:p>
            <a:endParaRPr lang="zh-CN" altLang="en-US"/>
          </a:p>
        </p:txBody>
      </p:sp>
      <p:sp>
        <p:nvSpPr>
          <p:cNvPr id="244" name="Rectangle 58"/>
          <p:cNvSpPr>
            <a:spLocks noChangeAspect="1" noChangeArrowheads="1"/>
          </p:cNvSpPr>
          <p:nvPr/>
        </p:nvSpPr>
        <p:spPr bwMode="auto">
          <a:xfrm>
            <a:off x="3502952" y="4452408"/>
            <a:ext cx="251357" cy="233186"/>
          </a:xfrm>
          <a:prstGeom prst="rect">
            <a:avLst/>
          </a:prstGeom>
          <a:solidFill>
            <a:schemeClr val="bg2"/>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chemeClr val="bg2"/>
            </a:extrusionClr>
          </a:sp3d>
        </p:spPr>
        <p:txBody>
          <a:bodyPr wrap="none" anchor="ctr">
            <a:flatTx/>
          </a:bodyPr>
          <a:lstStyle/>
          <a:p>
            <a:endParaRPr lang="zh-CN" altLang="en-US"/>
          </a:p>
        </p:txBody>
      </p:sp>
      <p:sp>
        <p:nvSpPr>
          <p:cNvPr id="245" name="Rectangle 59"/>
          <p:cNvSpPr>
            <a:spLocks noChangeAspect="1" noChangeArrowheads="1"/>
          </p:cNvSpPr>
          <p:nvPr/>
        </p:nvSpPr>
        <p:spPr bwMode="auto">
          <a:xfrm>
            <a:off x="3684656" y="4494806"/>
            <a:ext cx="254385" cy="231673"/>
          </a:xfrm>
          <a:prstGeom prst="rect">
            <a:avLst/>
          </a:prstGeom>
          <a:solidFill>
            <a:schemeClr val="bg2"/>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chemeClr val="bg2"/>
            </a:extrusionClr>
          </a:sp3d>
        </p:spPr>
        <p:txBody>
          <a:bodyPr wrap="none" anchor="ctr">
            <a:flatTx/>
          </a:bodyPr>
          <a:lstStyle/>
          <a:p>
            <a:endParaRPr lang="zh-CN" altLang="en-US"/>
          </a:p>
        </p:txBody>
      </p:sp>
      <p:sp>
        <p:nvSpPr>
          <p:cNvPr id="246" name="Rectangle 60"/>
          <p:cNvSpPr>
            <a:spLocks noChangeAspect="1" noChangeArrowheads="1"/>
          </p:cNvSpPr>
          <p:nvPr/>
        </p:nvSpPr>
        <p:spPr bwMode="auto">
          <a:xfrm>
            <a:off x="3643773" y="3852785"/>
            <a:ext cx="254385"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47" name="Rectangle 61"/>
          <p:cNvSpPr>
            <a:spLocks noChangeAspect="1" noChangeArrowheads="1"/>
          </p:cNvSpPr>
          <p:nvPr/>
        </p:nvSpPr>
        <p:spPr bwMode="auto">
          <a:xfrm>
            <a:off x="3826990" y="3890641"/>
            <a:ext cx="254385" cy="234700"/>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48" name="Rectangle 62"/>
          <p:cNvSpPr>
            <a:spLocks noChangeAspect="1" noChangeArrowheads="1"/>
          </p:cNvSpPr>
          <p:nvPr/>
        </p:nvSpPr>
        <p:spPr bwMode="auto">
          <a:xfrm>
            <a:off x="4010209" y="3928496"/>
            <a:ext cx="252871" cy="234701"/>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49" name="Rectangle 63"/>
          <p:cNvSpPr>
            <a:spLocks noChangeAspect="1" noChangeArrowheads="1"/>
          </p:cNvSpPr>
          <p:nvPr/>
        </p:nvSpPr>
        <p:spPr bwMode="auto">
          <a:xfrm>
            <a:off x="4191913" y="3970893"/>
            <a:ext cx="251357"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50" name="Rectangle 64"/>
          <p:cNvSpPr>
            <a:spLocks noChangeAspect="1" noChangeArrowheads="1"/>
          </p:cNvSpPr>
          <p:nvPr/>
        </p:nvSpPr>
        <p:spPr bwMode="auto">
          <a:xfrm>
            <a:off x="4373617" y="4013291"/>
            <a:ext cx="252871" cy="231673"/>
          </a:xfrm>
          <a:prstGeom prst="rect">
            <a:avLst/>
          </a:prstGeom>
          <a:solidFill>
            <a:srgbClr val="964C1E"/>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81481D"/>
            </a:extrusionClr>
          </a:sp3d>
        </p:spPr>
        <p:txBody>
          <a:bodyPr wrap="none" anchor="ctr">
            <a:flatTx/>
          </a:bodyPr>
          <a:lstStyle/>
          <a:p>
            <a:endParaRPr lang="zh-CN" altLang="en-US"/>
          </a:p>
        </p:txBody>
      </p:sp>
      <p:sp>
        <p:nvSpPr>
          <p:cNvPr id="251" name="Rectangle 65"/>
          <p:cNvSpPr>
            <a:spLocks noChangeAspect="1" noChangeArrowheads="1"/>
          </p:cNvSpPr>
          <p:nvPr/>
        </p:nvSpPr>
        <p:spPr bwMode="auto">
          <a:xfrm>
            <a:off x="3472667" y="3908811"/>
            <a:ext cx="252872"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52" name="Rectangle 66"/>
          <p:cNvSpPr>
            <a:spLocks noChangeAspect="1" noChangeArrowheads="1"/>
          </p:cNvSpPr>
          <p:nvPr/>
        </p:nvSpPr>
        <p:spPr bwMode="auto">
          <a:xfrm>
            <a:off x="3654371" y="3949695"/>
            <a:ext cx="252872" cy="231673"/>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53" name="Rectangle 67"/>
          <p:cNvSpPr>
            <a:spLocks noChangeAspect="1" noChangeArrowheads="1"/>
          </p:cNvSpPr>
          <p:nvPr/>
        </p:nvSpPr>
        <p:spPr bwMode="auto">
          <a:xfrm>
            <a:off x="3834562" y="3987550"/>
            <a:ext cx="254385" cy="234700"/>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54" name="Rectangle 68"/>
          <p:cNvSpPr>
            <a:spLocks noChangeAspect="1" noChangeArrowheads="1"/>
          </p:cNvSpPr>
          <p:nvPr/>
        </p:nvSpPr>
        <p:spPr bwMode="auto">
          <a:xfrm>
            <a:off x="4019294" y="4029947"/>
            <a:ext cx="251357"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55" name="Rectangle 69"/>
          <p:cNvSpPr>
            <a:spLocks noChangeAspect="1" noChangeArrowheads="1"/>
          </p:cNvSpPr>
          <p:nvPr/>
        </p:nvSpPr>
        <p:spPr bwMode="auto">
          <a:xfrm>
            <a:off x="4202512" y="4069316"/>
            <a:ext cx="251357" cy="233186"/>
          </a:xfrm>
          <a:prstGeom prst="rect">
            <a:avLst/>
          </a:prstGeom>
          <a:solidFill>
            <a:srgbClr val="964C1E"/>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81481D"/>
            </a:extrusionClr>
          </a:sp3d>
        </p:spPr>
        <p:txBody>
          <a:bodyPr wrap="none" anchor="ctr">
            <a:flatTx/>
          </a:bodyPr>
          <a:lstStyle/>
          <a:p>
            <a:endParaRPr lang="zh-CN" altLang="en-US"/>
          </a:p>
        </p:txBody>
      </p:sp>
      <p:sp>
        <p:nvSpPr>
          <p:cNvPr id="256" name="Rectangle 70"/>
          <p:cNvSpPr>
            <a:spLocks noChangeAspect="1" noChangeArrowheads="1"/>
          </p:cNvSpPr>
          <p:nvPr/>
        </p:nvSpPr>
        <p:spPr bwMode="auto">
          <a:xfrm>
            <a:off x="3298535" y="3964836"/>
            <a:ext cx="254385"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57" name="Rectangle 71"/>
          <p:cNvSpPr>
            <a:spLocks noChangeAspect="1" noChangeArrowheads="1"/>
          </p:cNvSpPr>
          <p:nvPr/>
        </p:nvSpPr>
        <p:spPr bwMode="auto">
          <a:xfrm>
            <a:off x="3483268" y="4005720"/>
            <a:ext cx="251357"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58" name="Rectangle 72"/>
          <p:cNvSpPr>
            <a:spLocks noChangeAspect="1" noChangeArrowheads="1"/>
          </p:cNvSpPr>
          <p:nvPr/>
        </p:nvSpPr>
        <p:spPr bwMode="auto">
          <a:xfrm>
            <a:off x="3663457" y="4045089"/>
            <a:ext cx="254385" cy="234700"/>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59" name="Rectangle 73"/>
          <p:cNvSpPr>
            <a:spLocks noChangeAspect="1" noChangeArrowheads="1"/>
          </p:cNvSpPr>
          <p:nvPr/>
        </p:nvSpPr>
        <p:spPr bwMode="auto">
          <a:xfrm>
            <a:off x="3848189" y="4085972"/>
            <a:ext cx="251357"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60" name="Rectangle 74"/>
          <p:cNvSpPr>
            <a:spLocks noChangeAspect="1" noChangeArrowheads="1"/>
          </p:cNvSpPr>
          <p:nvPr/>
        </p:nvSpPr>
        <p:spPr bwMode="auto">
          <a:xfrm>
            <a:off x="4031407" y="4126856"/>
            <a:ext cx="249842" cy="233186"/>
          </a:xfrm>
          <a:prstGeom prst="rect">
            <a:avLst/>
          </a:prstGeom>
          <a:solidFill>
            <a:srgbClr val="964C1E"/>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81481D"/>
            </a:extrusionClr>
          </a:sp3d>
        </p:spPr>
        <p:txBody>
          <a:bodyPr wrap="none" anchor="ctr">
            <a:flatTx/>
          </a:bodyPr>
          <a:lstStyle/>
          <a:p>
            <a:endParaRPr lang="zh-CN" altLang="en-US"/>
          </a:p>
        </p:txBody>
      </p:sp>
      <p:sp>
        <p:nvSpPr>
          <p:cNvPr id="261" name="Rectangle 75"/>
          <p:cNvSpPr>
            <a:spLocks noChangeAspect="1" noChangeArrowheads="1"/>
          </p:cNvSpPr>
          <p:nvPr/>
        </p:nvSpPr>
        <p:spPr bwMode="auto">
          <a:xfrm>
            <a:off x="3127430" y="4022376"/>
            <a:ext cx="254385"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62" name="Rectangle 76"/>
          <p:cNvSpPr>
            <a:spLocks noChangeAspect="1" noChangeArrowheads="1"/>
          </p:cNvSpPr>
          <p:nvPr/>
        </p:nvSpPr>
        <p:spPr bwMode="auto">
          <a:xfrm>
            <a:off x="3310649" y="4063259"/>
            <a:ext cx="251357" cy="231672"/>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63" name="Rectangle 77"/>
          <p:cNvSpPr>
            <a:spLocks noChangeAspect="1" noChangeArrowheads="1"/>
          </p:cNvSpPr>
          <p:nvPr/>
        </p:nvSpPr>
        <p:spPr bwMode="auto">
          <a:xfrm>
            <a:off x="3490838" y="4104142"/>
            <a:ext cx="254385"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64" name="Rectangle 78"/>
          <p:cNvSpPr>
            <a:spLocks noChangeAspect="1" noChangeArrowheads="1"/>
          </p:cNvSpPr>
          <p:nvPr/>
        </p:nvSpPr>
        <p:spPr bwMode="auto">
          <a:xfrm>
            <a:off x="3675570" y="4143511"/>
            <a:ext cx="251357"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65" name="Rectangle 79"/>
          <p:cNvSpPr>
            <a:spLocks noChangeAspect="1" noChangeArrowheads="1"/>
          </p:cNvSpPr>
          <p:nvPr/>
        </p:nvSpPr>
        <p:spPr bwMode="auto">
          <a:xfrm>
            <a:off x="3855760" y="4184395"/>
            <a:ext cx="254385" cy="233186"/>
          </a:xfrm>
          <a:prstGeom prst="rect">
            <a:avLst/>
          </a:prstGeom>
          <a:solidFill>
            <a:srgbClr val="964C1E"/>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81481D"/>
            </a:extrusionClr>
          </a:sp3d>
        </p:spPr>
        <p:txBody>
          <a:bodyPr wrap="none" anchor="ctr">
            <a:flatTx/>
          </a:bodyPr>
          <a:lstStyle/>
          <a:p>
            <a:endParaRPr lang="zh-CN" altLang="en-US"/>
          </a:p>
        </p:txBody>
      </p:sp>
      <p:sp>
        <p:nvSpPr>
          <p:cNvPr id="266" name="Rectangle 80"/>
          <p:cNvSpPr>
            <a:spLocks noChangeAspect="1" noChangeArrowheads="1"/>
          </p:cNvSpPr>
          <p:nvPr/>
        </p:nvSpPr>
        <p:spPr bwMode="auto">
          <a:xfrm>
            <a:off x="2954812" y="4079916"/>
            <a:ext cx="251357" cy="234701"/>
          </a:xfrm>
          <a:prstGeom prst="rect">
            <a:avLst/>
          </a:prstGeom>
          <a:solidFill>
            <a:srgbClr val="964C1E"/>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81481D"/>
            </a:extrusionClr>
          </a:sp3d>
        </p:spPr>
        <p:txBody>
          <a:bodyPr wrap="none" anchor="ctr">
            <a:flatTx/>
          </a:bodyPr>
          <a:lstStyle/>
          <a:p>
            <a:endParaRPr lang="zh-CN" altLang="en-US"/>
          </a:p>
        </p:txBody>
      </p:sp>
      <p:sp>
        <p:nvSpPr>
          <p:cNvPr id="267" name="Rectangle 81"/>
          <p:cNvSpPr>
            <a:spLocks noChangeAspect="1" noChangeArrowheads="1"/>
          </p:cNvSpPr>
          <p:nvPr/>
        </p:nvSpPr>
        <p:spPr bwMode="auto">
          <a:xfrm>
            <a:off x="3138030" y="4120799"/>
            <a:ext cx="251357" cy="233186"/>
          </a:xfrm>
          <a:prstGeom prst="rect">
            <a:avLst/>
          </a:prstGeom>
          <a:solidFill>
            <a:srgbClr val="964C1E"/>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81481D"/>
            </a:extrusionClr>
          </a:sp3d>
        </p:spPr>
        <p:txBody>
          <a:bodyPr wrap="none" anchor="ctr">
            <a:flatTx/>
          </a:bodyPr>
          <a:lstStyle/>
          <a:p>
            <a:endParaRPr lang="zh-CN" altLang="en-US"/>
          </a:p>
        </p:txBody>
      </p:sp>
      <p:sp>
        <p:nvSpPr>
          <p:cNvPr id="268" name="Rectangle 82"/>
          <p:cNvSpPr>
            <a:spLocks noChangeAspect="1" noChangeArrowheads="1"/>
          </p:cNvSpPr>
          <p:nvPr/>
        </p:nvSpPr>
        <p:spPr bwMode="auto">
          <a:xfrm>
            <a:off x="3319734" y="4160168"/>
            <a:ext cx="254385" cy="233186"/>
          </a:xfrm>
          <a:prstGeom prst="rect">
            <a:avLst/>
          </a:prstGeom>
          <a:solidFill>
            <a:srgbClr val="964C1E"/>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81481D"/>
            </a:extrusionClr>
          </a:sp3d>
        </p:spPr>
        <p:txBody>
          <a:bodyPr wrap="none" anchor="ctr">
            <a:flatTx/>
          </a:bodyPr>
          <a:lstStyle/>
          <a:p>
            <a:endParaRPr lang="zh-CN" altLang="en-US"/>
          </a:p>
        </p:txBody>
      </p:sp>
      <p:sp>
        <p:nvSpPr>
          <p:cNvPr id="269" name="Rectangle 83"/>
          <p:cNvSpPr>
            <a:spLocks noChangeAspect="1" noChangeArrowheads="1"/>
          </p:cNvSpPr>
          <p:nvPr/>
        </p:nvSpPr>
        <p:spPr bwMode="auto">
          <a:xfrm>
            <a:off x="3502952" y="4201051"/>
            <a:ext cx="251357" cy="233186"/>
          </a:xfrm>
          <a:prstGeom prst="rect">
            <a:avLst/>
          </a:prstGeom>
          <a:solidFill>
            <a:srgbClr val="964C1E"/>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81481D"/>
            </a:extrusionClr>
          </a:sp3d>
        </p:spPr>
        <p:txBody>
          <a:bodyPr wrap="none" anchor="ctr">
            <a:flatTx/>
          </a:bodyPr>
          <a:lstStyle/>
          <a:p>
            <a:endParaRPr lang="zh-CN" altLang="en-US"/>
          </a:p>
        </p:txBody>
      </p:sp>
      <p:sp>
        <p:nvSpPr>
          <p:cNvPr id="270" name="Rectangle 84"/>
          <p:cNvSpPr>
            <a:spLocks noChangeAspect="1" noChangeArrowheads="1"/>
          </p:cNvSpPr>
          <p:nvPr/>
        </p:nvSpPr>
        <p:spPr bwMode="auto">
          <a:xfrm>
            <a:off x="3684656" y="4243449"/>
            <a:ext cx="254385" cy="231673"/>
          </a:xfrm>
          <a:prstGeom prst="rect">
            <a:avLst/>
          </a:prstGeom>
          <a:solidFill>
            <a:srgbClr val="964C1E"/>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81481D"/>
            </a:extrusionClr>
          </a:sp3d>
        </p:spPr>
        <p:txBody>
          <a:bodyPr wrap="none" anchor="ctr">
            <a:flatTx/>
          </a:bodyPr>
          <a:lstStyle/>
          <a:p>
            <a:endParaRPr lang="zh-CN" altLang="en-US"/>
          </a:p>
        </p:txBody>
      </p:sp>
      <p:sp>
        <p:nvSpPr>
          <p:cNvPr id="271" name="Rectangle 85"/>
          <p:cNvSpPr>
            <a:spLocks noChangeAspect="1" noChangeArrowheads="1"/>
          </p:cNvSpPr>
          <p:nvPr/>
        </p:nvSpPr>
        <p:spPr bwMode="auto">
          <a:xfrm>
            <a:off x="3643773" y="3598401"/>
            <a:ext cx="254385" cy="236215"/>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72" name="Rectangle 86"/>
          <p:cNvSpPr>
            <a:spLocks noChangeAspect="1" noChangeArrowheads="1"/>
          </p:cNvSpPr>
          <p:nvPr/>
        </p:nvSpPr>
        <p:spPr bwMode="auto">
          <a:xfrm>
            <a:off x="3826990" y="3639284"/>
            <a:ext cx="254385"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73" name="Rectangle 87"/>
          <p:cNvSpPr>
            <a:spLocks noChangeAspect="1" noChangeArrowheads="1"/>
          </p:cNvSpPr>
          <p:nvPr/>
        </p:nvSpPr>
        <p:spPr bwMode="auto">
          <a:xfrm>
            <a:off x="4010209" y="3678653"/>
            <a:ext cx="252871" cy="231672"/>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74" name="Rectangle 88"/>
          <p:cNvSpPr>
            <a:spLocks noChangeAspect="1" noChangeArrowheads="1"/>
          </p:cNvSpPr>
          <p:nvPr/>
        </p:nvSpPr>
        <p:spPr bwMode="auto">
          <a:xfrm>
            <a:off x="4191913" y="3719536"/>
            <a:ext cx="251357"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75" name="Rectangle 89"/>
          <p:cNvSpPr>
            <a:spLocks noChangeAspect="1" noChangeArrowheads="1"/>
          </p:cNvSpPr>
          <p:nvPr/>
        </p:nvSpPr>
        <p:spPr bwMode="auto">
          <a:xfrm>
            <a:off x="4373617" y="3761935"/>
            <a:ext cx="252871" cy="231673"/>
          </a:xfrm>
          <a:prstGeom prst="rect">
            <a:avLst/>
          </a:prstGeom>
          <a:solidFill>
            <a:srgbClr val="F2B800"/>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C09200"/>
            </a:extrusionClr>
          </a:sp3d>
        </p:spPr>
        <p:txBody>
          <a:bodyPr wrap="none" anchor="ctr">
            <a:flatTx/>
          </a:bodyPr>
          <a:lstStyle/>
          <a:p>
            <a:endParaRPr lang="zh-CN" altLang="en-US"/>
          </a:p>
        </p:txBody>
      </p:sp>
      <p:sp>
        <p:nvSpPr>
          <p:cNvPr id="276" name="Rectangle 90"/>
          <p:cNvSpPr>
            <a:spLocks noChangeAspect="1" noChangeArrowheads="1"/>
          </p:cNvSpPr>
          <p:nvPr/>
        </p:nvSpPr>
        <p:spPr bwMode="auto">
          <a:xfrm>
            <a:off x="3472667" y="3657454"/>
            <a:ext cx="252872"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77" name="Rectangle 91"/>
          <p:cNvSpPr>
            <a:spLocks noChangeAspect="1" noChangeArrowheads="1"/>
          </p:cNvSpPr>
          <p:nvPr/>
        </p:nvSpPr>
        <p:spPr bwMode="auto">
          <a:xfrm>
            <a:off x="3654371" y="3695309"/>
            <a:ext cx="252872"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78" name="Rectangle 92"/>
          <p:cNvSpPr>
            <a:spLocks noChangeAspect="1" noChangeArrowheads="1"/>
          </p:cNvSpPr>
          <p:nvPr/>
        </p:nvSpPr>
        <p:spPr bwMode="auto">
          <a:xfrm>
            <a:off x="3834562" y="3736193"/>
            <a:ext cx="254385"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79" name="Rectangle 93"/>
          <p:cNvSpPr>
            <a:spLocks noChangeAspect="1" noChangeArrowheads="1"/>
          </p:cNvSpPr>
          <p:nvPr/>
        </p:nvSpPr>
        <p:spPr bwMode="auto">
          <a:xfrm>
            <a:off x="4019294" y="3777077"/>
            <a:ext cx="251357" cy="234701"/>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80" name="Rectangle 94"/>
          <p:cNvSpPr>
            <a:spLocks noChangeAspect="1" noChangeArrowheads="1"/>
          </p:cNvSpPr>
          <p:nvPr/>
        </p:nvSpPr>
        <p:spPr bwMode="auto">
          <a:xfrm>
            <a:off x="4202512" y="3817959"/>
            <a:ext cx="251357" cy="233186"/>
          </a:xfrm>
          <a:prstGeom prst="rect">
            <a:avLst/>
          </a:prstGeom>
          <a:solidFill>
            <a:srgbClr val="F2B800"/>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C09200"/>
            </a:extrusionClr>
          </a:sp3d>
        </p:spPr>
        <p:txBody>
          <a:bodyPr wrap="none" anchor="ctr">
            <a:flatTx/>
          </a:bodyPr>
          <a:lstStyle/>
          <a:p>
            <a:endParaRPr lang="zh-CN" altLang="en-US"/>
          </a:p>
        </p:txBody>
      </p:sp>
      <p:sp>
        <p:nvSpPr>
          <p:cNvPr id="281" name="Rectangle 95"/>
          <p:cNvSpPr>
            <a:spLocks noChangeAspect="1" noChangeArrowheads="1"/>
          </p:cNvSpPr>
          <p:nvPr/>
        </p:nvSpPr>
        <p:spPr bwMode="auto">
          <a:xfrm>
            <a:off x="3298535" y="3713479"/>
            <a:ext cx="254385"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82" name="Rectangle 96"/>
          <p:cNvSpPr>
            <a:spLocks noChangeAspect="1" noChangeArrowheads="1"/>
          </p:cNvSpPr>
          <p:nvPr/>
        </p:nvSpPr>
        <p:spPr bwMode="auto">
          <a:xfrm>
            <a:off x="3483268" y="3754363"/>
            <a:ext cx="251357"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83" name="Rectangle 97"/>
          <p:cNvSpPr>
            <a:spLocks noChangeAspect="1" noChangeArrowheads="1"/>
          </p:cNvSpPr>
          <p:nvPr/>
        </p:nvSpPr>
        <p:spPr bwMode="auto">
          <a:xfrm>
            <a:off x="3663457" y="3792219"/>
            <a:ext cx="254385" cy="234701"/>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84" name="Rectangle 98"/>
          <p:cNvSpPr>
            <a:spLocks noChangeAspect="1" noChangeArrowheads="1"/>
          </p:cNvSpPr>
          <p:nvPr/>
        </p:nvSpPr>
        <p:spPr bwMode="auto">
          <a:xfrm>
            <a:off x="3848189" y="3834615"/>
            <a:ext cx="251357"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85" name="Rectangle 99"/>
          <p:cNvSpPr>
            <a:spLocks noChangeAspect="1" noChangeArrowheads="1"/>
          </p:cNvSpPr>
          <p:nvPr/>
        </p:nvSpPr>
        <p:spPr bwMode="auto">
          <a:xfrm>
            <a:off x="4031407" y="3875499"/>
            <a:ext cx="249842" cy="231672"/>
          </a:xfrm>
          <a:prstGeom prst="rect">
            <a:avLst/>
          </a:prstGeom>
          <a:solidFill>
            <a:srgbClr val="F2B800"/>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C09200"/>
            </a:extrusionClr>
          </a:sp3d>
        </p:spPr>
        <p:txBody>
          <a:bodyPr wrap="none" anchor="ctr">
            <a:flatTx/>
          </a:bodyPr>
          <a:lstStyle/>
          <a:p>
            <a:endParaRPr lang="zh-CN" altLang="en-US"/>
          </a:p>
        </p:txBody>
      </p:sp>
      <p:sp>
        <p:nvSpPr>
          <p:cNvPr id="286" name="Rectangle 100"/>
          <p:cNvSpPr>
            <a:spLocks noChangeAspect="1" noChangeArrowheads="1"/>
          </p:cNvSpPr>
          <p:nvPr/>
        </p:nvSpPr>
        <p:spPr bwMode="auto">
          <a:xfrm>
            <a:off x="3127430" y="3771019"/>
            <a:ext cx="254385"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87" name="Rectangle 101"/>
          <p:cNvSpPr>
            <a:spLocks noChangeAspect="1" noChangeArrowheads="1"/>
          </p:cNvSpPr>
          <p:nvPr/>
        </p:nvSpPr>
        <p:spPr bwMode="auto">
          <a:xfrm>
            <a:off x="3310649" y="3811903"/>
            <a:ext cx="251357" cy="231672"/>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88" name="Rectangle 102"/>
          <p:cNvSpPr>
            <a:spLocks noChangeAspect="1" noChangeArrowheads="1"/>
          </p:cNvSpPr>
          <p:nvPr/>
        </p:nvSpPr>
        <p:spPr bwMode="auto">
          <a:xfrm>
            <a:off x="3490838" y="3852785"/>
            <a:ext cx="254385"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89" name="Rectangle 103"/>
          <p:cNvSpPr>
            <a:spLocks noChangeAspect="1" noChangeArrowheads="1"/>
          </p:cNvSpPr>
          <p:nvPr/>
        </p:nvSpPr>
        <p:spPr bwMode="auto">
          <a:xfrm>
            <a:off x="3675570" y="3892155"/>
            <a:ext cx="251357" cy="233186"/>
          </a:xfrm>
          <a:prstGeom prst="rect">
            <a:avLst/>
          </a:prstGeom>
          <a:solidFill>
            <a:srgbClr val="FDE5A1"/>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DE5A1"/>
            </a:extrusionClr>
          </a:sp3d>
        </p:spPr>
        <p:txBody>
          <a:bodyPr wrap="none" anchor="ctr">
            <a:flatTx/>
          </a:bodyPr>
          <a:lstStyle/>
          <a:p>
            <a:endParaRPr lang="zh-CN" altLang="en-US"/>
          </a:p>
        </p:txBody>
      </p:sp>
      <p:sp>
        <p:nvSpPr>
          <p:cNvPr id="290" name="Rectangle 104"/>
          <p:cNvSpPr>
            <a:spLocks noChangeAspect="1" noChangeArrowheads="1"/>
          </p:cNvSpPr>
          <p:nvPr/>
        </p:nvSpPr>
        <p:spPr bwMode="auto">
          <a:xfrm>
            <a:off x="3855760" y="3931525"/>
            <a:ext cx="254385" cy="234701"/>
          </a:xfrm>
          <a:prstGeom prst="rect">
            <a:avLst/>
          </a:prstGeom>
          <a:solidFill>
            <a:srgbClr val="F2B800"/>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C09200"/>
            </a:extrusionClr>
          </a:sp3d>
        </p:spPr>
        <p:txBody>
          <a:bodyPr wrap="none" anchor="ctr">
            <a:flatTx/>
          </a:bodyPr>
          <a:lstStyle/>
          <a:p>
            <a:endParaRPr lang="zh-CN" altLang="en-US"/>
          </a:p>
        </p:txBody>
      </p:sp>
      <p:sp>
        <p:nvSpPr>
          <p:cNvPr id="291" name="Rectangle 105"/>
          <p:cNvSpPr>
            <a:spLocks noChangeAspect="1" noChangeArrowheads="1"/>
          </p:cNvSpPr>
          <p:nvPr/>
        </p:nvSpPr>
        <p:spPr bwMode="auto">
          <a:xfrm>
            <a:off x="2954812" y="3828558"/>
            <a:ext cx="251357" cy="233186"/>
          </a:xfrm>
          <a:prstGeom prst="rect">
            <a:avLst/>
          </a:prstGeom>
          <a:solidFill>
            <a:srgbClr val="F2B800"/>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C09200"/>
            </a:extrusionClr>
          </a:sp3d>
        </p:spPr>
        <p:txBody>
          <a:bodyPr wrap="none" anchor="ctr">
            <a:flatTx/>
          </a:bodyPr>
          <a:lstStyle/>
          <a:p>
            <a:endParaRPr lang="zh-CN" altLang="en-US"/>
          </a:p>
        </p:txBody>
      </p:sp>
      <p:sp>
        <p:nvSpPr>
          <p:cNvPr id="292" name="Rectangle 106"/>
          <p:cNvSpPr>
            <a:spLocks noChangeAspect="1" noChangeArrowheads="1"/>
          </p:cNvSpPr>
          <p:nvPr/>
        </p:nvSpPr>
        <p:spPr bwMode="auto">
          <a:xfrm>
            <a:off x="3138030" y="3867928"/>
            <a:ext cx="251357" cy="234701"/>
          </a:xfrm>
          <a:prstGeom prst="rect">
            <a:avLst/>
          </a:prstGeom>
          <a:solidFill>
            <a:srgbClr val="F2B800"/>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C09200"/>
            </a:extrusionClr>
          </a:sp3d>
        </p:spPr>
        <p:txBody>
          <a:bodyPr wrap="none" anchor="ctr">
            <a:flatTx/>
          </a:bodyPr>
          <a:lstStyle/>
          <a:p>
            <a:endParaRPr lang="zh-CN" altLang="en-US"/>
          </a:p>
        </p:txBody>
      </p:sp>
      <p:sp>
        <p:nvSpPr>
          <p:cNvPr id="293" name="Rectangle 107"/>
          <p:cNvSpPr>
            <a:spLocks noChangeAspect="1" noChangeArrowheads="1"/>
          </p:cNvSpPr>
          <p:nvPr/>
        </p:nvSpPr>
        <p:spPr bwMode="auto">
          <a:xfrm>
            <a:off x="3319734" y="3908811"/>
            <a:ext cx="254385" cy="233186"/>
          </a:xfrm>
          <a:prstGeom prst="rect">
            <a:avLst/>
          </a:prstGeom>
          <a:solidFill>
            <a:srgbClr val="F2B800"/>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C09200"/>
            </a:extrusionClr>
          </a:sp3d>
        </p:spPr>
        <p:txBody>
          <a:bodyPr wrap="none" anchor="ctr">
            <a:flatTx/>
          </a:bodyPr>
          <a:lstStyle/>
          <a:p>
            <a:endParaRPr lang="zh-CN" altLang="en-US"/>
          </a:p>
        </p:txBody>
      </p:sp>
      <p:sp>
        <p:nvSpPr>
          <p:cNvPr id="294" name="Rectangle 108"/>
          <p:cNvSpPr>
            <a:spLocks noChangeAspect="1" noChangeArrowheads="1"/>
          </p:cNvSpPr>
          <p:nvPr/>
        </p:nvSpPr>
        <p:spPr bwMode="auto">
          <a:xfrm>
            <a:off x="3502952" y="3949695"/>
            <a:ext cx="251357" cy="231673"/>
          </a:xfrm>
          <a:prstGeom prst="rect">
            <a:avLst/>
          </a:prstGeom>
          <a:solidFill>
            <a:srgbClr val="F2B800"/>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C09200"/>
            </a:extrusionClr>
          </a:sp3d>
        </p:spPr>
        <p:txBody>
          <a:bodyPr wrap="none" anchor="ctr">
            <a:flatTx/>
          </a:bodyPr>
          <a:lstStyle/>
          <a:p>
            <a:endParaRPr lang="zh-CN" altLang="en-US"/>
          </a:p>
        </p:txBody>
      </p:sp>
      <p:sp>
        <p:nvSpPr>
          <p:cNvPr id="295" name="Rectangle 109"/>
          <p:cNvSpPr>
            <a:spLocks noChangeAspect="1" noChangeArrowheads="1"/>
          </p:cNvSpPr>
          <p:nvPr/>
        </p:nvSpPr>
        <p:spPr bwMode="auto">
          <a:xfrm>
            <a:off x="3684656" y="3990578"/>
            <a:ext cx="254385" cy="231672"/>
          </a:xfrm>
          <a:prstGeom prst="rect">
            <a:avLst/>
          </a:prstGeom>
          <a:solidFill>
            <a:srgbClr val="F2B800"/>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C09200"/>
            </a:extrusionClr>
          </a:sp3d>
        </p:spPr>
        <p:txBody>
          <a:bodyPr wrap="none" anchor="ctr">
            <a:flatTx/>
          </a:bodyPr>
          <a:lstStyle/>
          <a:p>
            <a:endParaRPr lang="zh-CN" altLang="en-US"/>
          </a:p>
        </p:txBody>
      </p:sp>
      <p:sp>
        <p:nvSpPr>
          <p:cNvPr id="296" name="Rectangle 110"/>
          <p:cNvSpPr>
            <a:spLocks noChangeAspect="1" noChangeArrowheads="1"/>
          </p:cNvSpPr>
          <p:nvPr/>
        </p:nvSpPr>
        <p:spPr bwMode="auto">
          <a:xfrm>
            <a:off x="3643773" y="3347043"/>
            <a:ext cx="254385" cy="233186"/>
          </a:xfrm>
          <a:prstGeom prst="rect">
            <a:avLst/>
          </a:prstGeom>
          <a:solidFill>
            <a:srgbClr val="FFFF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FFF99"/>
            </a:extrusionClr>
          </a:sp3d>
        </p:spPr>
        <p:txBody>
          <a:bodyPr wrap="none" anchor="ctr">
            <a:flatTx/>
          </a:bodyPr>
          <a:lstStyle/>
          <a:p>
            <a:endParaRPr lang="zh-CN" altLang="en-US"/>
          </a:p>
        </p:txBody>
      </p:sp>
      <p:sp>
        <p:nvSpPr>
          <p:cNvPr id="297" name="Rectangle 111"/>
          <p:cNvSpPr>
            <a:spLocks noChangeAspect="1" noChangeArrowheads="1"/>
          </p:cNvSpPr>
          <p:nvPr/>
        </p:nvSpPr>
        <p:spPr bwMode="auto">
          <a:xfrm>
            <a:off x="3826990" y="3387927"/>
            <a:ext cx="254385" cy="233186"/>
          </a:xfrm>
          <a:prstGeom prst="rect">
            <a:avLst/>
          </a:prstGeom>
          <a:solidFill>
            <a:srgbClr val="FFFF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FFF99"/>
            </a:extrusionClr>
          </a:sp3d>
        </p:spPr>
        <p:txBody>
          <a:bodyPr wrap="none" anchor="ctr">
            <a:flatTx/>
          </a:bodyPr>
          <a:lstStyle/>
          <a:p>
            <a:endParaRPr lang="zh-CN" altLang="en-US"/>
          </a:p>
        </p:txBody>
      </p:sp>
      <p:sp>
        <p:nvSpPr>
          <p:cNvPr id="298" name="Rectangle 112"/>
          <p:cNvSpPr>
            <a:spLocks noChangeAspect="1" noChangeArrowheads="1"/>
          </p:cNvSpPr>
          <p:nvPr/>
        </p:nvSpPr>
        <p:spPr bwMode="auto">
          <a:xfrm>
            <a:off x="4010209" y="3427296"/>
            <a:ext cx="252871" cy="233186"/>
          </a:xfrm>
          <a:prstGeom prst="rect">
            <a:avLst/>
          </a:prstGeom>
          <a:solidFill>
            <a:srgbClr val="FFFF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FFF99"/>
            </a:extrusionClr>
          </a:sp3d>
        </p:spPr>
        <p:txBody>
          <a:bodyPr wrap="none" anchor="ctr">
            <a:flatTx/>
          </a:bodyPr>
          <a:lstStyle/>
          <a:p>
            <a:endParaRPr lang="zh-CN" altLang="en-US"/>
          </a:p>
        </p:txBody>
      </p:sp>
      <p:sp>
        <p:nvSpPr>
          <p:cNvPr id="299" name="Rectangle 113"/>
          <p:cNvSpPr>
            <a:spLocks noChangeAspect="1" noChangeArrowheads="1"/>
          </p:cNvSpPr>
          <p:nvPr/>
        </p:nvSpPr>
        <p:spPr bwMode="auto">
          <a:xfrm>
            <a:off x="4191913" y="3468180"/>
            <a:ext cx="251357" cy="231673"/>
          </a:xfrm>
          <a:prstGeom prst="rect">
            <a:avLst/>
          </a:prstGeom>
          <a:solidFill>
            <a:srgbClr val="FFFF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FFF99"/>
            </a:extrusionClr>
          </a:sp3d>
        </p:spPr>
        <p:txBody>
          <a:bodyPr wrap="none" anchor="ctr">
            <a:flatTx/>
          </a:bodyPr>
          <a:lstStyle/>
          <a:p>
            <a:endParaRPr lang="zh-CN" altLang="en-US"/>
          </a:p>
        </p:txBody>
      </p:sp>
      <p:sp>
        <p:nvSpPr>
          <p:cNvPr id="300" name="Rectangle 114"/>
          <p:cNvSpPr>
            <a:spLocks noChangeAspect="1" noChangeArrowheads="1"/>
          </p:cNvSpPr>
          <p:nvPr/>
        </p:nvSpPr>
        <p:spPr bwMode="auto">
          <a:xfrm>
            <a:off x="4373617" y="3510578"/>
            <a:ext cx="252871" cy="231673"/>
          </a:xfrm>
          <a:prstGeom prst="rect">
            <a:avLst/>
          </a:prstGeom>
          <a:solidFill>
            <a:srgbClr val="FFFF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FFF99"/>
            </a:extrusionClr>
          </a:sp3d>
        </p:spPr>
        <p:txBody>
          <a:bodyPr wrap="none" anchor="ctr">
            <a:flatTx/>
          </a:bodyPr>
          <a:lstStyle/>
          <a:p>
            <a:endParaRPr lang="zh-CN" altLang="en-US"/>
          </a:p>
        </p:txBody>
      </p:sp>
      <p:sp>
        <p:nvSpPr>
          <p:cNvPr id="301" name="Rectangle 115"/>
          <p:cNvSpPr>
            <a:spLocks noChangeAspect="1" noChangeArrowheads="1"/>
          </p:cNvSpPr>
          <p:nvPr/>
        </p:nvSpPr>
        <p:spPr bwMode="auto">
          <a:xfrm>
            <a:off x="3472667" y="3404584"/>
            <a:ext cx="252872" cy="234701"/>
          </a:xfrm>
          <a:prstGeom prst="rect">
            <a:avLst/>
          </a:prstGeom>
          <a:solidFill>
            <a:srgbClr val="FFFF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FFF99"/>
            </a:extrusionClr>
          </a:sp3d>
        </p:spPr>
        <p:txBody>
          <a:bodyPr wrap="none" anchor="ctr">
            <a:flatTx/>
          </a:bodyPr>
          <a:lstStyle/>
          <a:p>
            <a:endParaRPr lang="zh-CN" altLang="en-US"/>
          </a:p>
        </p:txBody>
      </p:sp>
      <p:sp>
        <p:nvSpPr>
          <p:cNvPr id="302" name="Rectangle 116"/>
          <p:cNvSpPr>
            <a:spLocks noChangeAspect="1" noChangeArrowheads="1"/>
          </p:cNvSpPr>
          <p:nvPr/>
        </p:nvSpPr>
        <p:spPr bwMode="auto">
          <a:xfrm>
            <a:off x="3654371" y="3445467"/>
            <a:ext cx="252872" cy="233186"/>
          </a:xfrm>
          <a:prstGeom prst="rect">
            <a:avLst/>
          </a:prstGeom>
          <a:solidFill>
            <a:srgbClr val="FFFF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FFF99"/>
            </a:extrusionClr>
          </a:sp3d>
        </p:spPr>
        <p:txBody>
          <a:bodyPr wrap="none" anchor="ctr">
            <a:flatTx/>
          </a:bodyPr>
          <a:lstStyle/>
          <a:p>
            <a:endParaRPr lang="zh-CN" altLang="en-US"/>
          </a:p>
        </p:txBody>
      </p:sp>
      <p:sp>
        <p:nvSpPr>
          <p:cNvPr id="303" name="Rectangle 117"/>
          <p:cNvSpPr>
            <a:spLocks noChangeAspect="1" noChangeArrowheads="1"/>
          </p:cNvSpPr>
          <p:nvPr/>
        </p:nvSpPr>
        <p:spPr bwMode="auto">
          <a:xfrm>
            <a:off x="3834562" y="3483322"/>
            <a:ext cx="254385" cy="234701"/>
          </a:xfrm>
          <a:prstGeom prst="rect">
            <a:avLst/>
          </a:prstGeom>
          <a:solidFill>
            <a:srgbClr val="FFFF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FFF99"/>
            </a:extrusionClr>
          </a:sp3d>
        </p:spPr>
        <p:txBody>
          <a:bodyPr wrap="none" anchor="ctr">
            <a:flatTx/>
          </a:bodyPr>
          <a:lstStyle/>
          <a:p>
            <a:endParaRPr lang="zh-CN" altLang="en-US"/>
          </a:p>
        </p:txBody>
      </p:sp>
      <p:sp>
        <p:nvSpPr>
          <p:cNvPr id="304" name="Rectangle 118"/>
          <p:cNvSpPr>
            <a:spLocks noChangeAspect="1" noChangeArrowheads="1"/>
          </p:cNvSpPr>
          <p:nvPr/>
        </p:nvSpPr>
        <p:spPr bwMode="auto">
          <a:xfrm>
            <a:off x="4019294" y="3524205"/>
            <a:ext cx="251357" cy="234700"/>
          </a:xfrm>
          <a:prstGeom prst="rect">
            <a:avLst/>
          </a:prstGeom>
          <a:solidFill>
            <a:srgbClr val="FFFF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FFF99"/>
            </a:extrusionClr>
          </a:sp3d>
        </p:spPr>
        <p:txBody>
          <a:bodyPr wrap="none" anchor="ctr">
            <a:flatTx/>
          </a:bodyPr>
          <a:lstStyle/>
          <a:p>
            <a:endParaRPr lang="zh-CN" altLang="en-US"/>
          </a:p>
        </p:txBody>
      </p:sp>
      <p:sp>
        <p:nvSpPr>
          <p:cNvPr id="305" name="Rectangle 119"/>
          <p:cNvSpPr>
            <a:spLocks noChangeAspect="1" noChangeArrowheads="1"/>
          </p:cNvSpPr>
          <p:nvPr/>
        </p:nvSpPr>
        <p:spPr bwMode="auto">
          <a:xfrm>
            <a:off x="4202512" y="3566602"/>
            <a:ext cx="251357" cy="233186"/>
          </a:xfrm>
          <a:prstGeom prst="rect">
            <a:avLst/>
          </a:prstGeom>
          <a:solidFill>
            <a:srgbClr val="FFFF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FFF99"/>
            </a:extrusionClr>
          </a:sp3d>
        </p:spPr>
        <p:txBody>
          <a:bodyPr wrap="none" anchor="ctr">
            <a:flatTx/>
          </a:bodyPr>
          <a:lstStyle/>
          <a:p>
            <a:endParaRPr lang="zh-CN" altLang="en-US"/>
          </a:p>
        </p:txBody>
      </p:sp>
      <p:sp>
        <p:nvSpPr>
          <p:cNvPr id="306" name="Rectangle 120"/>
          <p:cNvSpPr>
            <a:spLocks noChangeAspect="1" noChangeArrowheads="1"/>
          </p:cNvSpPr>
          <p:nvPr/>
        </p:nvSpPr>
        <p:spPr bwMode="auto">
          <a:xfrm>
            <a:off x="3298535" y="3463637"/>
            <a:ext cx="254385" cy="231672"/>
          </a:xfrm>
          <a:prstGeom prst="rect">
            <a:avLst/>
          </a:prstGeom>
          <a:solidFill>
            <a:srgbClr val="FFFF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FFF99"/>
            </a:extrusionClr>
          </a:sp3d>
        </p:spPr>
        <p:txBody>
          <a:bodyPr wrap="none" anchor="ctr">
            <a:flatTx/>
          </a:bodyPr>
          <a:lstStyle/>
          <a:p>
            <a:endParaRPr lang="zh-CN" altLang="en-US"/>
          </a:p>
        </p:txBody>
      </p:sp>
      <p:sp>
        <p:nvSpPr>
          <p:cNvPr id="307" name="Rectangle 121"/>
          <p:cNvSpPr>
            <a:spLocks noChangeAspect="1" noChangeArrowheads="1"/>
          </p:cNvSpPr>
          <p:nvPr/>
        </p:nvSpPr>
        <p:spPr bwMode="auto">
          <a:xfrm>
            <a:off x="3483268" y="3499979"/>
            <a:ext cx="251357" cy="236215"/>
          </a:xfrm>
          <a:prstGeom prst="rect">
            <a:avLst/>
          </a:prstGeom>
          <a:solidFill>
            <a:srgbClr val="FFFF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FFF99"/>
            </a:extrusionClr>
          </a:sp3d>
        </p:spPr>
        <p:txBody>
          <a:bodyPr wrap="none" anchor="ctr">
            <a:flatTx/>
          </a:bodyPr>
          <a:lstStyle/>
          <a:p>
            <a:endParaRPr lang="zh-CN" altLang="en-US"/>
          </a:p>
        </p:txBody>
      </p:sp>
      <p:sp>
        <p:nvSpPr>
          <p:cNvPr id="308" name="Rectangle 122"/>
          <p:cNvSpPr>
            <a:spLocks noChangeAspect="1" noChangeArrowheads="1"/>
          </p:cNvSpPr>
          <p:nvPr/>
        </p:nvSpPr>
        <p:spPr bwMode="auto">
          <a:xfrm>
            <a:off x="3663457" y="3540861"/>
            <a:ext cx="254385" cy="233186"/>
          </a:xfrm>
          <a:prstGeom prst="rect">
            <a:avLst/>
          </a:prstGeom>
          <a:solidFill>
            <a:srgbClr val="FFFF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FFF99"/>
            </a:extrusionClr>
          </a:sp3d>
        </p:spPr>
        <p:txBody>
          <a:bodyPr wrap="none" anchor="ctr">
            <a:flatTx/>
          </a:bodyPr>
          <a:lstStyle/>
          <a:p>
            <a:endParaRPr lang="zh-CN" altLang="en-US"/>
          </a:p>
        </p:txBody>
      </p:sp>
      <p:sp>
        <p:nvSpPr>
          <p:cNvPr id="309" name="Rectangle 123"/>
          <p:cNvSpPr>
            <a:spLocks noChangeAspect="1" noChangeArrowheads="1"/>
          </p:cNvSpPr>
          <p:nvPr/>
        </p:nvSpPr>
        <p:spPr bwMode="auto">
          <a:xfrm>
            <a:off x="3848189" y="3583258"/>
            <a:ext cx="251357" cy="233186"/>
          </a:xfrm>
          <a:prstGeom prst="rect">
            <a:avLst/>
          </a:prstGeom>
          <a:solidFill>
            <a:srgbClr val="FFFF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FFF99"/>
            </a:extrusionClr>
          </a:sp3d>
        </p:spPr>
        <p:txBody>
          <a:bodyPr wrap="none" anchor="ctr">
            <a:flatTx/>
          </a:bodyPr>
          <a:lstStyle/>
          <a:p>
            <a:endParaRPr lang="zh-CN" altLang="en-US"/>
          </a:p>
        </p:txBody>
      </p:sp>
      <p:sp>
        <p:nvSpPr>
          <p:cNvPr id="310" name="Rectangle 124"/>
          <p:cNvSpPr>
            <a:spLocks noChangeAspect="1" noChangeArrowheads="1"/>
          </p:cNvSpPr>
          <p:nvPr/>
        </p:nvSpPr>
        <p:spPr bwMode="auto">
          <a:xfrm>
            <a:off x="4031407" y="3624142"/>
            <a:ext cx="249842" cy="231672"/>
          </a:xfrm>
          <a:prstGeom prst="rect">
            <a:avLst/>
          </a:prstGeom>
          <a:solidFill>
            <a:srgbClr val="FFFF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FFF99"/>
            </a:extrusionClr>
          </a:sp3d>
        </p:spPr>
        <p:txBody>
          <a:bodyPr wrap="none" anchor="ctr">
            <a:flatTx/>
          </a:bodyPr>
          <a:lstStyle/>
          <a:p>
            <a:endParaRPr lang="zh-CN" altLang="en-US"/>
          </a:p>
        </p:txBody>
      </p:sp>
      <p:sp>
        <p:nvSpPr>
          <p:cNvPr id="311" name="Rectangle 125"/>
          <p:cNvSpPr>
            <a:spLocks noChangeAspect="1" noChangeArrowheads="1"/>
          </p:cNvSpPr>
          <p:nvPr/>
        </p:nvSpPr>
        <p:spPr bwMode="auto">
          <a:xfrm>
            <a:off x="3127430" y="3519663"/>
            <a:ext cx="254385" cy="231673"/>
          </a:xfrm>
          <a:prstGeom prst="rect">
            <a:avLst/>
          </a:prstGeom>
          <a:solidFill>
            <a:srgbClr val="FFFF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FFF99"/>
            </a:extrusionClr>
          </a:sp3d>
        </p:spPr>
        <p:txBody>
          <a:bodyPr wrap="none" anchor="ctr">
            <a:flatTx/>
          </a:bodyPr>
          <a:lstStyle/>
          <a:p>
            <a:endParaRPr lang="zh-CN" altLang="en-US"/>
          </a:p>
        </p:txBody>
      </p:sp>
      <p:sp>
        <p:nvSpPr>
          <p:cNvPr id="312" name="Rectangle 126"/>
          <p:cNvSpPr>
            <a:spLocks noChangeAspect="1" noChangeArrowheads="1"/>
          </p:cNvSpPr>
          <p:nvPr/>
        </p:nvSpPr>
        <p:spPr bwMode="auto">
          <a:xfrm>
            <a:off x="3310649" y="3560546"/>
            <a:ext cx="251357" cy="231672"/>
          </a:xfrm>
          <a:prstGeom prst="rect">
            <a:avLst/>
          </a:prstGeom>
          <a:solidFill>
            <a:srgbClr val="FFFF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FFF99"/>
            </a:extrusionClr>
          </a:sp3d>
        </p:spPr>
        <p:txBody>
          <a:bodyPr wrap="none" anchor="ctr">
            <a:flatTx/>
          </a:bodyPr>
          <a:lstStyle/>
          <a:p>
            <a:endParaRPr lang="zh-CN" altLang="en-US"/>
          </a:p>
        </p:txBody>
      </p:sp>
      <p:sp>
        <p:nvSpPr>
          <p:cNvPr id="313" name="Rectangle 127"/>
          <p:cNvSpPr>
            <a:spLocks noChangeAspect="1" noChangeArrowheads="1"/>
          </p:cNvSpPr>
          <p:nvPr/>
        </p:nvSpPr>
        <p:spPr bwMode="auto">
          <a:xfrm>
            <a:off x="3490838" y="3598401"/>
            <a:ext cx="254385" cy="236215"/>
          </a:xfrm>
          <a:prstGeom prst="rect">
            <a:avLst/>
          </a:prstGeom>
          <a:solidFill>
            <a:srgbClr val="FFFF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FFF99"/>
            </a:extrusionClr>
          </a:sp3d>
        </p:spPr>
        <p:txBody>
          <a:bodyPr wrap="none" anchor="ctr">
            <a:flatTx/>
          </a:bodyPr>
          <a:lstStyle/>
          <a:p>
            <a:endParaRPr lang="zh-CN" altLang="en-US"/>
          </a:p>
        </p:txBody>
      </p:sp>
      <p:sp>
        <p:nvSpPr>
          <p:cNvPr id="314" name="Rectangle 128"/>
          <p:cNvSpPr>
            <a:spLocks noChangeAspect="1" noChangeArrowheads="1"/>
          </p:cNvSpPr>
          <p:nvPr/>
        </p:nvSpPr>
        <p:spPr bwMode="auto">
          <a:xfrm>
            <a:off x="3675570" y="3640798"/>
            <a:ext cx="251357" cy="233186"/>
          </a:xfrm>
          <a:prstGeom prst="rect">
            <a:avLst/>
          </a:prstGeom>
          <a:solidFill>
            <a:srgbClr val="FFFF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FFF99"/>
            </a:extrusionClr>
          </a:sp3d>
        </p:spPr>
        <p:txBody>
          <a:bodyPr wrap="none" anchor="ctr">
            <a:flatTx/>
          </a:bodyPr>
          <a:lstStyle/>
          <a:p>
            <a:endParaRPr lang="zh-CN" altLang="en-US"/>
          </a:p>
        </p:txBody>
      </p:sp>
      <p:sp>
        <p:nvSpPr>
          <p:cNvPr id="315" name="Rectangle 129"/>
          <p:cNvSpPr>
            <a:spLocks noChangeAspect="1" noChangeArrowheads="1"/>
          </p:cNvSpPr>
          <p:nvPr/>
        </p:nvSpPr>
        <p:spPr bwMode="auto">
          <a:xfrm>
            <a:off x="3855760" y="3680167"/>
            <a:ext cx="254385" cy="233186"/>
          </a:xfrm>
          <a:prstGeom prst="rect">
            <a:avLst/>
          </a:prstGeom>
          <a:solidFill>
            <a:srgbClr val="FFFF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FFF99"/>
            </a:extrusionClr>
          </a:sp3d>
        </p:spPr>
        <p:txBody>
          <a:bodyPr wrap="none" anchor="ctr">
            <a:flatTx/>
          </a:bodyPr>
          <a:lstStyle/>
          <a:p>
            <a:endParaRPr lang="zh-CN" altLang="en-US"/>
          </a:p>
        </p:txBody>
      </p:sp>
      <p:sp>
        <p:nvSpPr>
          <p:cNvPr id="316" name="Rectangle 130"/>
          <p:cNvSpPr>
            <a:spLocks noChangeAspect="1" noChangeArrowheads="1"/>
          </p:cNvSpPr>
          <p:nvPr/>
        </p:nvSpPr>
        <p:spPr bwMode="auto">
          <a:xfrm>
            <a:off x="2954812" y="3577201"/>
            <a:ext cx="251357" cy="233186"/>
          </a:xfrm>
          <a:prstGeom prst="rect">
            <a:avLst/>
          </a:prstGeom>
          <a:solidFill>
            <a:srgbClr val="FFFF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FFF99"/>
            </a:extrusionClr>
          </a:sp3d>
        </p:spPr>
        <p:txBody>
          <a:bodyPr wrap="none" anchor="ctr">
            <a:flatTx/>
          </a:bodyPr>
          <a:lstStyle/>
          <a:p>
            <a:endParaRPr lang="zh-CN" altLang="en-US"/>
          </a:p>
        </p:txBody>
      </p:sp>
      <p:sp>
        <p:nvSpPr>
          <p:cNvPr id="317" name="Rectangle 131"/>
          <p:cNvSpPr>
            <a:spLocks noChangeAspect="1" noChangeArrowheads="1"/>
          </p:cNvSpPr>
          <p:nvPr/>
        </p:nvSpPr>
        <p:spPr bwMode="auto">
          <a:xfrm>
            <a:off x="3138030" y="3616571"/>
            <a:ext cx="251357" cy="233186"/>
          </a:xfrm>
          <a:prstGeom prst="rect">
            <a:avLst/>
          </a:prstGeom>
          <a:solidFill>
            <a:srgbClr val="FFFF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FFF99"/>
            </a:extrusionClr>
          </a:sp3d>
        </p:spPr>
        <p:txBody>
          <a:bodyPr wrap="none" anchor="ctr">
            <a:flatTx/>
          </a:bodyPr>
          <a:lstStyle/>
          <a:p>
            <a:endParaRPr lang="zh-CN" altLang="en-US"/>
          </a:p>
        </p:txBody>
      </p:sp>
      <p:sp>
        <p:nvSpPr>
          <p:cNvPr id="318" name="Rectangle 132"/>
          <p:cNvSpPr>
            <a:spLocks noChangeAspect="1" noChangeArrowheads="1"/>
          </p:cNvSpPr>
          <p:nvPr/>
        </p:nvSpPr>
        <p:spPr bwMode="auto">
          <a:xfrm>
            <a:off x="3319734" y="3657454"/>
            <a:ext cx="254385" cy="233186"/>
          </a:xfrm>
          <a:prstGeom prst="rect">
            <a:avLst/>
          </a:prstGeom>
          <a:solidFill>
            <a:srgbClr val="FFFF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FFF99"/>
            </a:extrusionClr>
          </a:sp3d>
        </p:spPr>
        <p:txBody>
          <a:bodyPr wrap="none" anchor="ctr">
            <a:flatTx/>
          </a:bodyPr>
          <a:lstStyle/>
          <a:p>
            <a:endParaRPr lang="zh-CN" altLang="en-US"/>
          </a:p>
        </p:txBody>
      </p:sp>
      <p:sp>
        <p:nvSpPr>
          <p:cNvPr id="319" name="Rectangle 133"/>
          <p:cNvSpPr>
            <a:spLocks noChangeAspect="1" noChangeArrowheads="1"/>
          </p:cNvSpPr>
          <p:nvPr/>
        </p:nvSpPr>
        <p:spPr bwMode="auto">
          <a:xfrm>
            <a:off x="3502952" y="3696824"/>
            <a:ext cx="251357" cy="231672"/>
          </a:xfrm>
          <a:prstGeom prst="rect">
            <a:avLst/>
          </a:prstGeom>
          <a:solidFill>
            <a:srgbClr val="FFFF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FFF99"/>
            </a:extrusionClr>
          </a:sp3d>
        </p:spPr>
        <p:txBody>
          <a:bodyPr wrap="none" anchor="ctr">
            <a:flatTx/>
          </a:bodyPr>
          <a:lstStyle/>
          <a:p>
            <a:endParaRPr lang="zh-CN" altLang="en-US"/>
          </a:p>
        </p:txBody>
      </p:sp>
      <p:sp>
        <p:nvSpPr>
          <p:cNvPr id="320" name="Rectangle 134"/>
          <p:cNvSpPr>
            <a:spLocks noChangeAspect="1" noChangeArrowheads="1"/>
          </p:cNvSpPr>
          <p:nvPr/>
        </p:nvSpPr>
        <p:spPr bwMode="auto">
          <a:xfrm>
            <a:off x="3684656" y="3737706"/>
            <a:ext cx="254385" cy="233186"/>
          </a:xfrm>
          <a:prstGeom prst="rect">
            <a:avLst/>
          </a:prstGeom>
          <a:solidFill>
            <a:srgbClr val="FFFF99"/>
          </a:solidFill>
          <a:ln w="9525">
            <a:miter lim="800000"/>
            <a:headEnd/>
            <a:tailEnd/>
          </a:ln>
          <a:scene3d>
            <a:camera prst="legacyObliqueTopRight">
              <a:rot lat="0" lon="1799995" rev="0"/>
            </a:camera>
            <a:lightRig rig="legacyFlat3" dir="b"/>
          </a:scene3d>
          <a:sp3d extrusionH="138100" prstMaterial="legacyPlastic">
            <a:bevelT w="13500" h="13500" prst="angle"/>
            <a:bevelB w="13500" h="13500" prst="angle"/>
            <a:extrusionClr>
              <a:srgbClr val="FFFF99"/>
            </a:extrusionClr>
          </a:sp3d>
        </p:spPr>
        <p:txBody>
          <a:bodyPr wrap="none" anchor="ctr">
            <a:flatTx/>
          </a:bodyPr>
          <a:lstStyle/>
          <a:p>
            <a:endParaRPr lang="zh-CN" altLang="en-US"/>
          </a:p>
        </p:txBody>
      </p:sp>
      <p:sp>
        <p:nvSpPr>
          <p:cNvPr id="321" name="AutoShape 135"/>
          <p:cNvSpPr>
            <a:spLocks noChangeAspect="1" noChangeArrowheads="1"/>
          </p:cNvSpPr>
          <p:nvPr/>
        </p:nvSpPr>
        <p:spPr bwMode="gray">
          <a:xfrm rot="11668557">
            <a:off x="1746480" y="5095942"/>
            <a:ext cx="1612622" cy="446688"/>
          </a:xfrm>
          <a:prstGeom prst="parallelogram">
            <a:avLst>
              <a:gd name="adj" fmla="val 166620"/>
            </a:avLst>
          </a:prstGeom>
          <a:solidFill>
            <a:schemeClr val="bg2">
              <a:lumMod val="90000"/>
            </a:schemeClr>
          </a:solidFill>
          <a:ln w="12700" algn="ctr">
            <a:noFill/>
            <a:miter lim="800000"/>
            <a:headEnd/>
            <a:tailEnd/>
          </a:ln>
          <a:effectLst>
            <a:prstShdw prst="shdw17" dist="17961" dir="2700000">
              <a:schemeClr val="bg2">
                <a:lumMod val="75000"/>
              </a:schemeClr>
            </a:prstShdw>
          </a:effectLst>
        </p:spPr>
        <p:txBody>
          <a:bodyPr rot="10800000" wrap="none" lIns="82058" tIns="41029" rIns="82058" bIns="41029" anchor="ctr"/>
          <a:lstStyle/>
          <a:p>
            <a:pPr defTabSz="820738" eaLnBrk="0" hangingPunct="0"/>
            <a:endParaRPr lang="en-US" altLang="zh-CN">
              <a:latin typeface="微软雅黑" pitchFamily="34" charset="-122"/>
              <a:ea typeface="微软雅黑" pitchFamily="34" charset="-122"/>
            </a:endParaRPr>
          </a:p>
        </p:txBody>
      </p:sp>
      <p:sp>
        <p:nvSpPr>
          <p:cNvPr id="322" name="AutoShape 136"/>
          <p:cNvSpPr>
            <a:spLocks noChangeAspect="1" noChangeArrowheads="1"/>
          </p:cNvSpPr>
          <p:nvPr/>
        </p:nvSpPr>
        <p:spPr bwMode="gray">
          <a:xfrm rot="11668557">
            <a:off x="4367559" y="4936952"/>
            <a:ext cx="1614136" cy="446689"/>
          </a:xfrm>
          <a:prstGeom prst="parallelogram">
            <a:avLst>
              <a:gd name="adj" fmla="val 166776"/>
            </a:avLst>
          </a:prstGeom>
          <a:solidFill>
            <a:schemeClr val="bg2">
              <a:lumMod val="90000"/>
            </a:schemeClr>
          </a:solidFill>
          <a:ln w="12700" algn="ctr">
            <a:noFill/>
            <a:miter lim="800000"/>
            <a:headEnd/>
            <a:tailEnd/>
          </a:ln>
          <a:effectLst>
            <a:prstShdw prst="shdw17" dist="17961" dir="2700000">
              <a:schemeClr val="bg2">
                <a:lumMod val="75000"/>
              </a:schemeClr>
            </a:prstShdw>
          </a:effectLst>
        </p:spPr>
        <p:txBody>
          <a:bodyPr rot="10800000" wrap="none" lIns="82058" tIns="41029" rIns="82058" bIns="41029" anchor="ctr"/>
          <a:lstStyle/>
          <a:p>
            <a:endParaRPr lang="zh-CN" altLang="en-US">
              <a:latin typeface="微软雅黑" pitchFamily="34" charset="-122"/>
              <a:ea typeface="微软雅黑" pitchFamily="34" charset="-122"/>
            </a:endParaRPr>
          </a:p>
        </p:txBody>
      </p:sp>
      <p:sp>
        <p:nvSpPr>
          <p:cNvPr id="323" name="Line 137"/>
          <p:cNvSpPr>
            <a:spLocks noChangeShapeType="1"/>
          </p:cNvSpPr>
          <p:nvPr/>
        </p:nvSpPr>
        <p:spPr bwMode="auto">
          <a:xfrm flipV="1">
            <a:off x="2783707" y="4961178"/>
            <a:ext cx="322524" cy="109022"/>
          </a:xfrm>
          <a:prstGeom prst="line">
            <a:avLst/>
          </a:prstGeom>
          <a:noFill/>
          <a:ln w="9525">
            <a:solidFill>
              <a:schemeClr val="tx1"/>
            </a:solidFill>
            <a:round/>
            <a:headEnd/>
            <a:tailEnd type="triangle" w="med" len="med"/>
          </a:ln>
        </p:spPr>
        <p:txBody>
          <a:bodyPr wrap="none" anchor="ctr"/>
          <a:lstStyle/>
          <a:p>
            <a:endParaRPr lang="zh-CN" altLang="en-US"/>
          </a:p>
        </p:txBody>
      </p:sp>
      <p:sp>
        <p:nvSpPr>
          <p:cNvPr id="324" name="Line 138"/>
          <p:cNvSpPr>
            <a:spLocks noChangeShapeType="1"/>
          </p:cNvSpPr>
          <p:nvPr/>
        </p:nvSpPr>
        <p:spPr bwMode="auto">
          <a:xfrm flipV="1">
            <a:off x="3071404" y="5038403"/>
            <a:ext cx="322524" cy="109022"/>
          </a:xfrm>
          <a:prstGeom prst="line">
            <a:avLst/>
          </a:prstGeom>
          <a:noFill/>
          <a:ln w="9525">
            <a:solidFill>
              <a:schemeClr val="tx1"/>
            </a:solidFill>
            <a:round/>
            <a:headEnd type="triangle" w="med" len="med"/>
            <a:tailEnd/>
          </a:ln>
        </p:spPr>
        <p:txBody>
          <a:bodyPr wrap="none" anchor="ctr"/>
          <a:lstStyle/>
          <a:p>
            <a:endParaRPr lang="zh-CN" altLang="en-US"/>
          </a:p>
        </p:txBody>
      </p:sp>
      <p:sp>
        <p:nvSpPr>
          <p:cNvPr id="325" name="Line 139"/>
          <p:cNvSpPr>
            <a:spLocks noChangeShapeType="1"/>
          </p:cNvSpPr>
          <p:nvPr/>
        </p:nvSpPr>
        <p:spPr bwMode="auto">
          <a:xfrm rot="10800000" flipH="1" flipV="1">
            <a:off x="4341818" y="4950579"/>
            <a:ext cx="322525" cy="109022"/>
          </a:xfrm>
          <a:prstGeom prst="line">
            <a:avLst/>
          </a:prstGeom>
          <a:noFill/>
          <a:ln w="9525">
            <a:solidFill>
              <a:schemeClr val="tx1"/>
            </a:solidFill>
            <a:round/>
            <a:headEnd/>
            <a:tailEnd type="triangle" w="med" len="med"/>
          </a:ln>
        </p:spPr>
        <p:txBody>
          <a:bodyPr wrap="none" anchor="ctr"/>
          <a:lstStyle/>
          <a:p>
            <a:endParaRPr lang="zh-CN" altLang="en-US"/>
          </a:p>
        </p:txBody>
      </p:sp>
      <p:sp>
        <p:nvSpPr>
          <p:cNvPr id="326" name="Line 140"/>
          <p:cNvSpPr>
            <a:spLocks noChangeShapeType="1"/>
          </p:cNvSpPr>
          <p:nvPr/>
        </p:nvSpPr>
        <p:spPr bwMode="auto">
          <a:xfrm rot="10800000" flipH="1" flipV="1">
            <a:off x="4582576" y="4871841"/>
            <a:ext cx="324039" cy="109022"/>
          </a:xfrm>
          <a:prstGeom prst="line">
            <a:avLst/>
          </a:prstGeom>
          <a:noFill/>
          <a:ln w="9525">
            <a:solidFill>
              <a:schemeClr val="tx1"/>
            </a:solidFill>
            <a:round/>
            <a:headEnd type="triangle" w="med" len="med"/>
            <a:tailEnd/>
          </a:ln>
        </p:spPr>
        <p:txBody>
          <a:bodyPr wrap="none" anchor="ctr"/>
          <a:lstStyle/>
          <a:p>
            <a:endParaRPr lang="zh-CN" altLang="en-US"/>
          </a:p>
        </p:txBody>
      </p:sp>
      <p:sp>
        <p:nvSpPr>
          <p:cNvPr id="327" name="Line 141"/>
          <p:cNvSpPr>
            <a:spLocks noChangeShapeType="1"/>
          </p:cNvSpPr>
          <p:nvPr/>
        </p:nvSpPr>
        <p:spPr bwMode="auto">
          <a:xfrm>
            <a:off x="5282087" y="3455592"/>
            <a:ext cx="0" cy="1359774"/>
          </a:xfrm>
          <a:prstGeom prst="line">
            <a:avLst/>
          </a:prstGeom>
          <a:noFill/>
          <a:ln w="9525">
            <a:solidFill>
              <a:schemeClr val="bg1">
                <a:lumMod val="65000"/>
              </a:schemeClr>
            </a:solidFill>
            <a:round/>
            <a:headEnd/>
            <a:tailEnd/>
          </a:ln>
        </p:spPr>
        <p:txBody>
          <a:bodyPr wrap="none" anchor="ctr"/>
          <a:lstStyle/>
          <a:p>
            <a:endParaRPr lang="zh-CN" altLang="en-US"/>
          </a:p>
        </p:txBody>
      </p:sp>
      <p:sp>
        <p:nvSpPr>
          <p:cNvPr id="328" name="AutoShape 142"/>
          <p:cNvSpPr>
            <a:spLocks noChangeAspect="1" noChangeArrowheads="1"/>
          </p:cNvSpPr>
          <p:nvPr/>
        </p:nvSpPr>
        <p:spPr bwMode="gray">
          <a:xfrm rot="11668557">
            <a:off x="3115316" y="2400670"/>
            <a:ext cx="1612622" cy="446688"/>
          </a:xfrm>
          <a:prstGeom prst="parallelogram">
            <a:avLst>
              <a:gd name="adj" fmla="val 166620"/>
            </a:avLst>
          </a:prstGeom>
          <a:solidFill>
            <a:schemeClr val="bg1">
              <a:lumMod val="95000"/>
            </a:schemeClr>
          </a:solidFill>
          <a:ln w="12700" algn="ctr">
            <a:noFill/>
            <a:miter lim="800000"/>
            <a:headEnd/>
            <a:tailEnd/>
          </a:ln>
          <a:effectLst>
            <a:prstShdw prst="shdw17" dist="17961" dir="2700000">
              <a:schemeClr val="bg1">
                <a:lumMod val="75000"/>
              </a:schemeClr>
            </a:prstShdw>
          </a:effectLst>
        </p:spPr>
        <p:txBody>
          <a:bodyPr wrap="none" lIns="82058" tIns="41029" rIns="82058" bIns="41029" anchor="ctr"/>
          <a:lstStyle/>
          <a:p>
            <a:pPr algn="ctr" defTabSz="820738" eaLnBrk="0" hangingPunct="0"/>
            <a:endParaRPr lang="en-US" altLang="zh-CN" sz="1300">
              <a:latin typeface="微软雅黑" pitchFamily="34" charset="-122"/>
              <a:ea typeface="微软雅黑" pitchFamily="34" charset="-122"/>
            </a:endParaRPr>
          </a:p>
        </p:txBody>
      </p:sp>
      <p:sp>
        <p:nvSpPr>
          <p:cNvPr id="329" name="Line 143"/>
          <p:cNvSpPr>
            <a:spLocks noChangeShapeType="1"/>
          </p:cNvSpPr>
          <p:nvPr/>
        </p:nvSpPr>
        <p:spPr bwMode="auto">
          <a:xfrm flipV="1">
            <a:off x="4040492" y="2170512"/>
            <a:ext cx="0" cy="305868"/>
          </a:xfrm>
          <a:prstGeom prst="line">
            <a:avLst/>
          </a:prstGeom>
          <a:noFill/>
          <a:ln w="9525">
            <a:solidFill>
              <a:schemeClr val="tx1"/>
            </a:solidFill>
            <a:round/>
            <a:headEnd type="triangle" w="med" len="med"/>
            <a:tailEnd/>
          </a:ln>
        </p:spPr>
        <p:txBody>
          <a:bodyPr wrap="none" anchor="ctr"/>
          <a:lstStyle/>
          <a:p>
            <a:endParaRPr lang="zh-CN" altLang="en-US"/>
          </a:p>
        </p:txBody>
      </p:sp>
      <p:sp>
        <p:nvSpPr>
          <p:cNvPr id="330" name="Line 144"/>
          <p:cNvSpPr>
            <a:spLocks noChangeShapeType="1"/>
          </p:cNvSpPr>
          <p:nvPr/>
        </p:nvSpPr>
        <p:spPr bwMode="auto">
          <a:xfrm flipV="1">
            <a:off x="3820932" y="2170512"/>
            <a:ext cx="0" cy="305868"/>
          </a:xfrm>
          <a:prstGeom prst="line">
            <a:avLst/>
          </a:prstGeom>
          <a:noFill/>
          <a:ln w="9525">
            <a:solidFill>
              <a:schemeClr val="tx1"/>
            </a:solidFill>
            <a:round/>
            <a:headEnd/>
            <a:tailEnd type="triangle" w="med" len="med"/>
          </a:ln>
        </p:spPr>
        <p:txBody>
          <a:bodyPr wrap="none" anchor="ctr"/>
          <a:lstStyle/>
          <a:p>
            <a:endParaRPr lang="zh-CN" altLang="en-US"/>
          </a:p>
        </p:txBody>
      </p:sp>
      <p:sp>
        <p:nvSpPr>
          <p:cNvPr id="331" name="Rectangle 145"/>
          <p:cNvSpPr>
            <a:spLocks noChangeArrowheads="1"/>
          </p:cNvSpPr>
          <p:nvPr/>
        </p:nvSpPr>
        <p:spPr bwMode="auto">
          <a:xfrm>
            <a:off x="3198602" y="2468809"/>
            <a:ext cx="1427923" cy="267525"/>
          </a:xfrm>
          <a:prstGeom prst="rect">
            <a:avLst/>
          </a:prstGeom>
          <a:noFill/>
          <a:ln w="9525" algn="ctr">
            <a:noFill/>
            <a:miter lim="800000"/>
            <a:headEnd/>
            <a:tailEnd/>
          </a:ln>
        </p:spPr>
        <p:txBody>
          <a:bodyPr wrap="square" lIns="82058" tIns="41029" rIns="82058" bIns="41029">
            <a:spAutoFit/>
          </a:bodyPr>
          <a:lstStyle/>
          <a:p>
            <a:pPr algn="ctr" defTabSz="820738" eaLnBrk="0" hangingPunct="0">
              <a:buClr>
                <a:srgbClr val="000000"/>
              </a:buClr>
            </a:pPr>
            <a:r>
              <a:rPr lang="zh-CN" altLang="en-US" sz="1200" i="1" dirty="0">
                <a:solidFill>
                  <a:srgbClr val="000000"/>
                </a:solidFill>
                <a:latin typeface="微软雅黑" pitchFamily="34" charset="-122"/>
                <a:ea typeface="微软雅黑" pitchFamily="34" charset="-122"/>
              </a:rPr>
              <a:t>组织与业务流程</a:t>
            </a:r>
          </a:p>
        </p:txBody>
      </p:sp>
      <p:sp>
        <p:nvSpPr>
          <p:cNvPr id="332" name="Line 146"/>
          <p:cNvSpPr>
            <a:spLocks noChangeShapeType="1"/>
          </p:cNvSpPr>
          <p:nvPr/>
        </p:nvSpPr>
        <p:spPr bwMode="auto">
          <a:xfrm>
            <a:off x="2505329" y="3496625"/>
            <a:ext cx="0" cy="1359774"/>
          </a:xfrm>
          <a:prstGeom prst="line">
            <a:avLst/>
          </a:prstGeom>
          <a:noFill/>
          <a:ln w="9525">
            <a:solidFill>
              <a:schemeClr val="bg1">
                <a:lumMod val="65000"/>
              </a:schemeClr>
            </a:solidFill>
            <a:round/>
            <a:headEnd/>
            <a:tailEnd/>
          </a:ln>
        </p:spPr>
        <p:txBody>
          <a:bodyPr wrap="none" anchor="ctr"/>
          <a:lstStyle/>
          <a:p>
            <a:endParaRPr lang="zh-CN" altLang="en-US"/>
          </a:p>
        </p:txBody>
      </p:sp>
      <p:sp>
        <p:nvSpPr>
          <p:cNvPr id="333" name="Line 147"/>
          <p:cNvSpPr>
            <a:spLocks noChangeShapeType="1"/>
          </p:cNvSpPr>
          <p:nvPr/>
        </p:nvSpPr>
        <p:spPr bwMode="auto">
          <a:xfrm>
            <a:off x="3896454" y="3860309"/>
            <a:ext cx="0" cy="1359774"/>
          </a:xfrm>
          <a:prstGeom prst="line">
            <a:avLst/>
          </a:prstGeom>
          <a:noFill/>
          <a:ln w="9525">
            <a:solidFill>
              <a:schemeClr val="bg1">
                <a:lumMod val="65000"/>
              </a:schemeClr>
            </a:solidFill>
            <a:round/>
            <a:headEnd/>
            <a:tailEnd/>
          </a:ln>
        </p:spPr>
        <p:txBody>
          <a:bodyPr wrap="none" anchor="ctr"/>
          <a:lstStyle/>
          <a:p>
            <a:endParaRPr lang="zh-CN" altLang="en-US"/>
          </a:p>
        </p:txBody>
      </p:sp>
      <p:sp>
        <p:nvSpPr>
          <p:cNvPr id="334" name="Rectangle 148"/>
          <p:cNvSpPr>
            <a:spLocks noChangeArrowheads="1"/>
          </p:cNvSpPr>
          <p:nvPr/>
        </p:nvSpPr>
        <p:spPr bwMode="auto">
          <a:xfrm>
            <a:off x="1864699" y="4372861"/>
            <a:ext cx="1167447" cy="267525"/>
          </a:xfrm>
          <a:prstGeom prst="rect">
            <a:avLst/>
          </a:prstGeom>
          <a:noFill/>
          <a:ln w="9525" algn="ctr">
            <a:noFill/>
            <a:miter lim="800000"/>
            <a:headEnd/>
            <a:tailEnd/>
          </a:ln>
        </p:spPr>
        <p:txBody>
          <a:bodyPr lIns="82058" tIns="41029" rIns="82058" bIns="41029">
            <a:spAutoFit/>
          </a:bodyPr>
          <a:lstStyle/>
          <a:p>
            <a:pPr algn="ctr" defTabSz="820738" eaLnBrk="0" hangingPunct="0">
              <a:buClr>
                <a:srgbClr val="000000"/>
              </a:buClr>
            </a:pPr>
            <a:r>
              <a:rPr lang="zh-CN" altLang="en-US" sz="1200" i="1" dirty="0">
                <a:solidFill>
                  <a:srgbClr val="000000"/>
                </a:solidFill>
                <a:latin typeface="微软雅黑" pitchFamily="34" charset="-122"/>
                <a:ea typeface="微软雅黑" pitchFamily="34" charset="-122"/>
              </a:rPr>
              <a:t>供应商</a:t>
            </a:r>
          </a:p>
        </p:txBody>
      </p:sp>
      <p:sp>
        <p:nvSpPr>
          <p:cNvPr id="335" name="Rectangle 149"/>
          <p:cNvSpPr>
            <a:spLocks noChangeArrowheads="1"/>
          </p:cNvSpPr>
          <p:nvPr/>
        </p:nvSpPr>
        <p:spPr bwMode="auto">
          <a:xfrm>
            <a:off x="1937270" y="5195880"/>
            <a:ext cx="1165933" cy="267525"/>
          </a:xfrm>
          <a:prstGeom prst="rect">
            <a:avLst/>
          </a:prstGeom>
          <a:noFill/>
          <a:ln w="9525" algn="ctr">
            <a:noFill/>
            <a:miter lim="800000"/>
            <a:headEnd/>
            <a:tailEnd/>
          </a:ln>
        </p:spPr>
        <p:txBody>
          <a:bodyPr lIns="82058" tIns="41029" rIns="82058" bIns="41029">
            <a:spAutoFit/>
          </a:bodyPr>
          <a:lstStyle/>
          <a:p>
            <a:pPr algn="ctr" defTabSz="820738" eaLnBrk="0" hangingPunct="0">
              <a:buClr>
                <a:srgbClr val="000000"/>
              </a:buClr>
            </a:pPr>
            <a:r>
              <a:rPr lang="zh-CN" altLang="en-US" sz="1200" i="1" dirty="0">
                <a:solidFill>
                  <a:srgbClr val="000000"/>
                </a:solidFill>
                <a:latin typeface="微软雅黑" pitchFamily="34" charset="-122"/>
                <a:ea typeface="微软雅黑" pitchFamily="34" charset="-122"/>
              </a:rPr>
              <a:t>员工</a:t>
            </a:r>
          </a:p>
        </p:txBody>
      </p:sp>
      <p:sp>
        <p:nvSpPr>
          <p:cNvPr id="336" name="Rectangle 150"/>
          <p:cNvSpPr>
            <a:spLocks noChangeArrowheads="1"/>
          </p:cNvSpPr>
          <p:nvPr/>
        </p:nvSpPr>
        <p:spPr bwMode="auto">
          <a:xfrm>
            <a:off x="4576519" y="5038404"/>
            <a:ext cx="1162905" cy="267525"/>
          </a:xfrm>
          <a:prstGeom prst="rect">
            <a:avLst/>
          </a:prstGeom>
          <a:noFill/>
          <a:ln w="9525" algn="ctr">
            <a:noFill/>
            <a:miter lim="800000"/>
            <a:headEnd/>
            <a:tailEnd/>
          </a:ln>
        </p:spPr>
        <p:txBody>
          <a:bodyPr lIns="82058" tIns="41029" rIns="82058" bIns="41029">
            <a:spAutoFit/>
          </a:bodyPr>
          <a:lstStyle/>
          <a:p>
            <a:pPr algn="ctr" defTabSz="820738" eaLnBrk="0" hangingPunct="0">
              <a:buClr>
                <a:srgbClr val="000000"/>
              </a:buClr>
            </a:pPr>
            <a:r>
              <a:rPr lang="zh-CN" altLang="en-US" sz="1200" i="1">
                <a:solidFill>
                  <a:srgbClr val="000000"/>
                </a:solidFill>
                <a:latin typeface="微软雅黑" pitchFamily="34" charset="-122"/>
                <a:ea typeface="微软雅黑" pitchFamily="34" charset="-122"/>
              </a:rPr>
              <a:t>客户</a:t>
            </a:r>
          </a:p>
        </p:txBody>
      </p:sp>
      <p:sp>
        <p:nvSpPr>
          <p:cNvPr id="337" name="Oval 159"/>
          <p:cNvSpPr>
            <a:spLocks noChangeAspect="1" noChangeArrowheads="1"/>
          </p:cNvSpPr>
          <p:nvPr/>
        </p:nvSpPr>
        <p:spPr bwMode="auto">
          <a:xfrm>
            <a:off x="2704969" y="2406727"/>
            <a:ext cx="269527" cy="230158"/>
          </a:xfrm>
          <a:prstGeom prst="ellipse">
            <a:avLst/>
          </a:prstGeom>
          <a:solidFill>
            <a:srgbClr val="E2E7EE"/>
          </a:solidFill>
          <a:ln w="9525" algn="ctr">
            <a:solidFill>
              <a:schemeClr val="accent6"/>
            </a:solidFill>
            <a:round/>
            <a:headEnd/>
            <a:tailEnd/>
          </a:ln>
        </p:spPr>
        <p:txBody>
          <a:bodyPr wrap="none" lIns="82058" tIns="41029" rIns="82058" bIns="41029" anchor="ctr"/>
          <a:lstStyle/>
          <a:p>
            <a:pPr algn="ctr" defTabSz="820738" eaLnBrk="0" hangingPunct="0">
              <a:spcBef>
                <a:spcPct val="50000"/>
              </a:spcBef>
            </a:pPr>
            <a:r>
              <a:rPr lang="en-US" altLang="zh-CN" sz="1300">
                <a:latin typeface="Arial" pitchFamily="34" charset="0"/>
                <a:ea typeface="华文楷体" pitchFamily="2" charset="-122"/>
                <a:cs typeface="Arial" pitchFamily="34" charset="0"/>
              </a:rPr>
              <a:t>2</a:t>
            </a:r>
          </a:p>
        </p:txBody>
      </p:sp>
      <p:sp>
        <p:nvSpPr>
          <p:cNvPr id="338" name="Oval 160"/>
          <p:cNvSpPr>
            <a:spLocks noChangeAspect="1" noChangeArrowheads="1"/>
          </p:cNvSpPr>
          <p:nvPr/>
        </p:nvSpPr>
        <p:spPr bwMode="auto">
          <a:xfrm>
            <a:off x="2816068" y="3027418"/>
            <a:ext cx="272556" cy="233186"/>
          </a:xfrm>
          <a:prstGeom prst="ellipse">
            <a:avLst/>
          </a:prstGeom>
          <a:solidFill>
            <a:srgbClr val="E2E7EE"/>
          </a:solidFill>
          <a:ln w="9525" algn="ctr">
            <a:solidFill>
              <a:schemeClr val="accent6"/>
            </a:solidFill>
            <a:round/>
            <a:headEnd/>
            <a:tailEnd/>
          </a:ln>
        </p:spPr>
        <p:txBody>
          <a:bodyPr wrap="none" lIns="82058" tIns="41029" rIns="82058" bIns="41029" anchor="ctr"/>
          <a:lstStyle/>
          <a:p>
            <a:pPr algn="ctr" defTabSz="820738" eaLnBrk="0" hangingPunct="0">
              <a:spcBef>
                <a:spcPct val="50000"/>
              </a:spcBef>
            </a:pPr>
            <a:r>
              <a:rPr lang="en-US" altLang="zh-CN" sz="1300" dirty="0">
                <a:latin typeface="Arial" pitchFamily="34" charset="0"/>
                <a:ea typeface="华文楷体" pitchFamily="2" charset="-122"/>
                <a:cs typeface="Arial" pitchFamily="34" charset="0"/>
              </a:rPr>
              <a:t>3</a:t>
            </a:r>
          </a:p>
        </p:txBody>
      </p:sp>
      <p:sp>
        <p:nvSpPr>
          <p:cNvPr id="339" name="Oval 161"/>
          <p:cNvSpPr>
            <a:spLocks noChangeAspect="1" noChangeArrowheads="1"/>
          </p:cNvSpPr>
          <p:nvPr/>
        </p:nvSpPr>
        <p:spPr bwMode="auto">
          <a:xfrm>
            <a:off x="3062794" y="3620897"/>
            <a:ext cx="165048" cy="142335"/>
          </a:xfrm>
          <a:prstGeom prst="ellipse">
            <a:avLst/>
          </a:prstGeom>
          <a:solidFill>
            <a:srgbClr val="E2E7EE"/>
          </a:solidFill>
          <a:ln w="9525" algn="ctr">
            <a:solidFill>
              <a:schemeClr val="accent6"/>
            </a:solidFill>
            <a:round/>
            <a:headEnd/>
            <a:tailEnd/>
          </a:ln>
        </p:spPr>
        <p:txBody>
          <a:bodyPr wrap="none" lIns="82058" tIns="41029" rIns="82058" bIns="41029" anchor="ctr"/>
          <a:lstStyle/>
          <a:p>
            <a:pPr algn="ctr" defTabSz="820738" eaLnBrk="0" hangingPunct="0">
              <a:spcBef>
                <a:spcPct val="50000"/>
              </a:spcBef>
            </a:pPr>
            <a:r>
              <a:rPr lang="en-US" altLang="zh-CN" sz="1300" dirty="0">
                <a:latin typeface="Arial" pitchFamily="34" charset="0"/>
                <a:ea typeface="华文楷体" pitchFamily="2" charset="-122"/>
                <a:cs typeface="Arial" pitchFamily="34" charset="0"/>
              </a:rPr>
              <a:t>4</a:t>
            </a:r>
          </a:p>
        </p:txBody>
      </p:sp>
      <p:sp>
        <p:nvSpPr>
          <p:cNvPr id="340" name="Oval 162"/>
          <p:cNvSpPr>
            <a:spLocks noChangeAspect="1" noChangeArrowheads="1"/>
          </p:cNvSpPr>
          <p:nvPr/>
        </p:nvSpPr>
        <p:spPr bwMode="auto">
          <a:xfrm>
            <a:off x="3183455" y="3946667"/>
            <a:ext cx="166562" cy="140821"/>
          </a:xfrm>
          <a:prstGeom prst="ellipse">
            <a:avLst/>
          </a:prstGeom>
          <a:solidFill>
            <a:srgbClr val="E2E7EE"/>
          </a:solidFill>
          <a:ln w="9525" algn="ctr">
            <a:solidFill>
              <a:schemeClr val="accent6"/>
            </a:solidFill>
            <a:round/>
            <a:headEnd/>
            <a:tailEnd/>
          </a:ln>
        </p:spPr>
        <p:txBody>
          <a:bodyPr wrap="none" lIns="82058" tIns="41029" rIns="82058" bIns="41029" anchor="ctr"/>
          <a:lstStyle/>
          <a:p>
            <a:pPr algn="ctr" defTabSz="820738" eaLnBrk="0" hangingPunct="0">
              <a:spcBef>
                <a:spcPct val="50000"/>
              </a:spcBef>
            </a:pPr>
            <a:r>
              <a:rPr lang="en-US" altLang="zh-CN" sz="1300">
                <a:latin typeface="Arial" pitchFamily="34" charset="0"/>
                <a:ea typeface="华文楷体" pitchFamily="2" charset="-122"/>
                <a:cs typeface="Arial" pitchFamily="34" charset="0"/>
              </a:rPr>
              <a:t>5</a:t>
            </a:r>
          </a:p>
        </p:txBody>
      </p:sp>
      <p:sp>
        <p:nvSpPr>
          <p:cNvPr id="341" name="Oval 163"/>
          <p:cNvSpPr>
            <a:spLocks noChangeAspect="1" noChangeArrowheads="1"/>
          </p:cNvSpPr>
          <p:nvPr/>
        </p:nvSpPr>
        <p:spPr bwMode="auto">
          <a:xfrm>
            <a:off x="3306106" y="4219222"/>
            <a:ext cx="163533" cy="140821"/>
          </a:xfrm>
          <a:prstGeom prst="ellipse">
            <a:avLst/>
          </a:prstGeom>
          <a:solidFill>
            <a:srgbClr val="E2E7EE"/>
          </a:solidFill>
          <a:ln w="9525" algn="ctr">
            <a:solidFill>
              <a:schemeClr val="accent6"/>
            </a:solidFill>
            <a:round/>
            <a:headEnd/>
            <a:tailEnd/>
          </a:ln>
        </p:spPr>
        <p:txBody>
          <a:bodyPr wrap="none" lIns="82058" tIns="41029" rIns="82058" bIns="41029" anchor="ctr"/>
          <a:lstStyle/>
          <a:p>
            <a:pPr algn="ctr" defTabSz="820738" eaLnBrk="0" hangingPunct="0">
              <a:spcBef>
                <a:spcPct val="50000"/>
              </a:spcBef>
            </a:pPr>
            <a:r>
              <a:rPr lang="en-US" altLang="zh-CN" sz="1300">
                <a:latin typeface="Arial" pitchFamily="34" charset="0"/>
                <a:ea typeface="华文楷体" pitchFamily="2" charset="-122"/>
                <a:cs typeface="Arial" pitchFamily="34" charset="0"/>
              </a:rPr>
              <a:t>6</a:t>
            </a:r>
          </a:p>
        </p:txBody>
      </p:sp>
      <p:sp>
        <p:nvSpPr>
          <p:cNvPr id="342" name="Oval 164"/>
          <p:cNvSpPr>
            <a:spLocks noChangeAspect="1" noChangeArrowheads="1"/>
          </p:cNvSpPr>
          <p:nvPr/>
        </p:nvSpPr>
        <p:spPr bwMode="auto">
          <a:xfrm>
            <a:off x="3390900" y="4484206"/>
            <a:ext cx="166562" cy="140820"/>
          </a:xfrm>
          <a:prstGeom prst="ellipse">
            <a:avLst/>
          </a:prstGeom>
          <a:solidFill>
            <a:srgbClr val="E2E7EE"/>
          </a:solidFill>
          <a:ln w="9525" algn="ctr">
            <a:solidFill>
              <a:schemeClr val="accent6"/>
            </a:solidFill>
            <a:round/>
            <a:headEnd/>
            <a:tailEnd/>
          </a:ln>
        </p:spPr>
        <p:txBody>
          <a:bodyPr wrap="none" lIns="82058" tIns="41029" rIns="82058" bIns="41029" anchor="ctr"/>
          <a:lstStyle/>
          <a:p>
            <a:pPr algn="ctr" defTabSz="820738" eaLnBrk="0" hangingPunct="0">
              <a:spcBef>
                <a:spcPct val="50000"/>
              </a:spcBef>
            </a:pPr>
            <a:r>
              <a:rPr lang="en-US" altLang="zh-CN" sz="1300">
                <a:latin typeface="Arial" pitchFamily="34" charset="0"/>
                <a:ea typeface="华文楷体" pitchFamily="2" charset="-122"/>
                <a:cs typeface="Arial" pitchFamily="34" charset="0"/>
              </a:rPr>
              <a:t>7</a:t>
            </a:r>
          </a:p>
        </p:txBody>
      </p:sp>
      <p:sp>
        <p:nvSpPr>
          <p:cNvPr id="343" name="AutoShape 165"/>
          <p:cNvSpPr>
            <a:spLocks noChangeAspect="1" noChangeArrowheads="1"/>
          </p:cNvSpPr>
          <p:nvPr/>
        </p:nvSpPr>
        <p:spPr bwMode="auto">
          <a:xfrm rot="11668557">
            <a:off x="2558091" y="3116886"/>
            <a:ext cx="2664990" cy="729843"/>
          </a:xfrm>
          <a:prstGeom prst="parallelogram">
            <a:avLst>
              <a:gd name="adj" fmla="val 168525"/>
            </a:avLst>
          </a:prstGeom>
          <a:solidFill>
            <a:schemeClr val="bg1">
              <a:lumMod val="85000"/>
              <a:alpha val="68000"/>
            </a:schemeClr>
          </a:solidFill>
          <a:ln w="9525" algn="ctr">
            <a:noFill/>
            <a:miter lim="800000"/>
            <a:headEnd/>
            <a:tailEnd/>
          </a:ln>
        </p:spPr>
        <p:txBody>
          <a:bodyPr wrap="none" anchor="ctr"/>
          <a:lstStyle/>
          <a:p>
            <a:endParaRPr lang="zh-CN" altLang="en-US"/>
          </a:p>
        </p:txBody>
      </p:sp>
      <p:sp>
        <p:nvSpPr>
          <p:cNvPr id="344" name="Rectangle 166"/>
          <p:cNvSpPr>
            <a:spLocks noChangeArrowheads="1"/>
          </p:cNvSpPr>
          <p:nvPr/>
        </p:nvSpPr>
        <p:spPr bwMode="auto">
          <a:xfrm>
            <a:off x="4621953" y="4232851"/>
            <a:ext cx="1167447" cy="267525"/>
          </a:xfrm>
          <a:prstGeom prst="rect">
            <a:avLst/>
          </a:prstGeom>
          <a:noFill/>
          <a:ln w="9525" algn="ctr">
            <a:noFill/>
            <a:miter lim="800000"/>
            <a:headEnd/>
            <a:tailEnd/>
          </a:ln>
        </p:spPr>
        <p:txBody>
          <a:bodyPr lIns="82058" tIns="41029" rIns="82058" bIns="41029">
            <a:spAutoFit/>
          </a:bodyPr>
          <a:lstStyle/>
          <a:p>
            <a:pPr algn="ctr" defTabSz="820738" eaLnBrk="0" hangingPunct="0">
              <a:buClr>
                <a:srgbClr val="000000"/>
              </a:buClr>
            </a:pPr>
            <a:r>
              <a:rPr lang="zh-CN" altLang="en-US" sz="1200" i="1" dirty="0">
                <a:solidFill>
                  <a:srgbClr val="000000"/>
                </a:solidFill>
                <a:latin typeface="微软雅黑" pitchFamily="34" charset="-122"/>
                <a:ea typeface="微软雅黑" pitchFamily="34" charset="-122"/>
              </a:rPr>
              <a:t>商业伙伴</a:t>
            </a:r>
          </a:p>
        </p:txBody>
      </p:sp>
      <p:sp>
        <p:nvSpPr>
          <p:cNvPr id="345" name="Rectangle 175"/>
          <p:cNvSpPr>
            <a:spLocks noChangeArrowheads="1"/>
          </p:cNvSpPr>
          <p:nvPr/>
        </p:nvSpPr>
        <p:spPr bwMode="auto">
          <a:xfrm>
            <a:off x="6144338" y="1219258"/>
            <a:ext cx="4106507" cy="417972"/>
          </a:xfrm>
          <a:prstGeom prst="rect">
            <a:avLst/>
          </a:prstGeom>
          <a:solidFill>
            <a:srgbClr val="C00000"/>
          </a:solidFill>
          <a:ln>
            <a:headEnd type="none" w="med" len="med"/>
            <a:tailEnd type="none" w="med" len="med"/>
          </a:ln>
          <a:effectLst>
            <a:outerShdw blurRad="40000" dist="23000" dir="5400000" rotWithShape="0">
              <a:schemeClr val="bg1">
                <a:lumMod val="50000"/>
                <a:alpha val="35000"/>
              </a:schemeClr>
            </a:outerShdw>
          </a:effectLst>
          <a:scene3d>
            <a:camera prst="orthographicFront">
              <a:rot lat="0" lon="0" rev="0"/>
            </a:camera>
            <a:lightRig rig="threePt" dir="t">
              <a:rot lat="0" lon="0" rev="1200000"/>
            </a:lightRig>
          </a:scene3d>
          <a:sp3d>
            <a:bevelT w="44450" h="19050"/>
          </a:sp3d>
        </p:spPr>
        <p:style>
          <a:lnRef idx="0">
            <a:schemeClr val="accent5"/>
          </a:lnRef>
          <a:fillRef idx="3">
            <a:schemeClr val="accent5"/>
          </a:fillRef>
          <a:effectRef idx="3">
            <a:schemeClr val="accent5"/>
          </a:effectRef>
          <a:fontRef idx="minor">
            <a:schemeClr val="lt1"/>
          </a:fontRef>
        </p:style>
        <p:txBody>
          <a:bodyPr wrap="none" anchor="ctr"/>
          <a:lstStyle/>
          <a:p>
            <a:pPr algn="ctr" defTabSz="820738" eaLnBrk="0" hangingPunct="0">
              <a:defRPr/>
            </a:pPr>
            <a:r>
              <a:rPr lang="en-US" altLang="zh-CN" dirty="0">
                <a:solidFill>
                  <a:schemeClr val="bg1"/>
                </a:solidFill>
                <a:latin typeface="Arial" pitchFamily="34" charset="0"/>
                <a:ea typeface="微软雅黑" pitchFamily="34" charset="-122"/>
                <a:cs typeface="Arial" pitchFamily="34" charset="0"/>
              </a:rPr>
              <a:t>IT</a:t>
            </a:r>
            <a:r>
              <a:rPr lang="zh-CN" altLang="en-US" dirty="0">
                <a:solidFill>
                  <a:schemeClr val="bg1"/>
                </a:solidFill>
                <a:latin typeface="Arial" pitchFamily="34" charset="0"/>
                <a:ea typeface="微软雅黑" pitchFamily="34" charset="-122"/>
                <a:cs typeface="Arial" pitchFamily="34" charset="0"/>
              </a:rPr>
              <a:t>资源各层次集成说明</a:t>
            </a:r>
          </a:p>
        </p:txBody>
      </p:sp>
      <p:sp>
        <p:nvSpPr>
          <p:cNvPr id="346" name="Rectangle 176"/>
          <p:cNvSpPr>
            <a:spLocks noChangeArrowheads="1"/>
          </p:cNvSpPr>
          <p:nvPr/>
        </p:nvSpPr>
        <p:spPr bwMode="auto">
          <a:xfrm>
            <a:off x="1981182" y="1219258"/>
            <a:ext cx="4002027" cy="417972"/>
          </a:xfrm>
          <a:prstGeom prst="rect">
            <a:avLst/>
          </a:prstGeom>
          <a:solidFill>
            <a:srgbClr val="C00000"/>
          </a:solidFill>
          <a:ln>
            <a:headEnd type="none" w="med" len="med"/>
            <a:tailEnd type="none" w="med" len="med"/>
          </a:ln>
          <a:effectLst>
            <a:outerShdw blurRad="40000" dist="23000" dir="5400000" rotWithShape="0">
              <a:schemeClr val="bg1">
                <a:lumMod val="50000"/>
                <a:alpha val="35000"/>
              </a:schemeClr>
            </a:outerShdw>
          </a:effectLst>
          <a:scene3d>
            <a:camera prst="orthographicFront">
              <a:rot lat="0" lon="0" rev="0"/>
            </a:camera>
            <a:lightRig rig="threePt" dir="t">
              <a:rot lat="0" lon="0" rev="1200000"/>
            </a:lightRig>
          </a:scene3d>
          <a:sp3d>
            <a:bevelT w="44450" h="19050"/>
          </a:sp3d>
        </p:spPr>
        <p:style>
          <a:lnRef idx="0">
            <a:schemeClr val="accent5"/>
          </a:lnRef>
          <a:fillRef idx="3">
            <a:schemeClr val="accent5"/>
          </a:fillRef>
          <a:effectRef idx="3">
            <a:schemeClr val="accent5"/>
          </a:effectRef>
          <a:fontRef idx="minor">
            <a:schemeClr val="lt1"/>
          </a:fontRef>
        </p:style>
        <p:txBody>
          <a:bodyPr wrap="none" anchor="ctr"/>
          <a:lstStyle/>
          <a:p>
            <a:pPr algn="ctr" defTabSz="820738" eaLnBrk="0" hangingPunct="0">
              <a:defRPr/>
            </a:pPr>
            <a:r>
              <a:rPr lang="zh-CN" altLang="en-US" dirty="0">
                <a:solidFill>
                  <a:schemeClr val="bg1"/>
                </a:solidFill>
                <a:latin typeface="Arial" pitchFamily="34" charset="0"/>
                <a:ea typeface="微软雅黑" pitchFamily="34" charset="-122"/>
                <a:cs typeface="Arial" pitchFamily="34" charset="0"/>
              </a:rPr>
              <a:t>集团</a:t>
            </a:r>
            <a:r>
              <a:rPr lang="en-US" altLang="zh-CN" dirty="0">
                <a:solidFill>
                  <a:schemeClr val="bg1"/>
                </a:solidFill>
                <a:latin typeface="Arial" pitchFamily="34" charset="0"/>
                <a:ea typeface="微软雅黑" pitchFamily="34" charset="-122"/>
                <a:cs typeface="Arial" pitchFamily="34" charset="0"/>
              </a:rPr>
              <a:t>IT</a:t>
            </a:r>
            <a:r>
              <a:rPr lang="zh-CN" altLang="en-US" dirty="0">
                <a:solidFill>
                  <a:schemeClr val="bg1"/>
                </a:solidFill>
                <a:latin typeface="Arial" pitchFamily="34" charset="0"/>
                <a:ea typeface="微软雅黑" pitchFamily="34" charset="-122"/>
                <a:cs typeface="Arial" pitchFamily="34" charset="0"/>
              </a:rPr>
              <a:t>资源优化与信息化规划架构</a:t>
            </a:r>
          </a:p>
        </p:txBody>
      </p:sp>
      <p:sp>
        <p:nvSpPr>
          <p:cNvPr id="347" name="AutoShape 177"/>
          <p:cNvSpPr>
            <a:spLocks noChangeAspect="1" noChangeArrowheads="1"/>
          </p:cNvSpPr>
          <p:nvPr/>
        </p:nvSpPr>
        <p:spPr bwMode="gray">
          <a:xfrm rot="11668557">
            <a:off x="3163770" y="2874615"/>
            <a:ext cx="1614136" cy="446689"/>
          </a:xfrm>
          <a:prstGeom prst="parallelogram">
            <a:avLst>
              <a:gd name="adj" fmla="val 166776"/>
            </a:avLst>
          </a:prstGeom>
          <a:solidFill>
            <a:schemeClr val="bg1">
              <a:lumMod val="95000"/>
            </a:schemeClr>
          </a:solidFill>
          <a:ln w="12700" algn="ctr">
            <a:noFill/>
            <a:miter lim="800000"/>
            <a:headEnd/>
            <a:tailEnd/>
          </a:ln>
          <a:effectLst>
            <a:prstShdw prst="shdw17" dist="17961" dir="2700000">
              <a:schemeClr val="bg1">
                <a:lumMod val="75000"/>
              </a:schemeClr>
            </a:prstShdw>
          </a:effectLst>
        </p:spPr>
        <p:txBody>
          <a:bodyPr wrap="none" lIns="82058" tIns="41029" rIns="82058" bIns="41029" anchor="ctr"/>
          <a:lstStyle/>
          <a:p>
            <a:pPr algn="ctr" defTabSz="820738" eaLnBrk="0" hangingPunct="0"/>
            <a:endParaRPr lang="en-US" altLang="zh-CN" sz="1300">
              <a:latin typeface="微软雅黑" pitchFamily="34" charset="-122"/>
              <a:ea typeface="微软雅黑" pitchFamily="34" charset="-122"/>
            </a:endParaRPr>
          </a:p>
        </p:txBody>
      </p:sp>
      <p:sp>
        <p:nvSpPr>
          <p:cNvPr id="348" name="Line 178"/>
          <p:cNvSpPr>
            <a:spLocks noChangeShapeType="1"/>
          </p:cNvSpPr>
          <p:nvPr/>
        </p:nvSpPr>
        <p:spPr bwMode="auto">
          <a:xfrm flipV="1">
            <a:off x="3764908" y="2779220"/>
            <a:ext cx="0" cy="305868"/>
          </a:xfrm>
          <a:prstGeom prst="line">
            <a:avLst/>
          </a:prstGeom>
          <a:noFill/>
          <a:ln w="9525">
            <a:solidFill>
              <a:schemeClr val="tx1"/>
            </a:solidFill>
            <a:round/>
            <a:headEnd/>
            <a:tailEnd type="triangle" w="med" len="med"/>
          </a:ln>
        </p:spPr>
        <p:txBody>
          <a:bodyPr wrap="none" anchor="ctr"/>
          <a:lstStyle/>
          <a:p>
            <a:endParaRPr lang="zh-CN" altLang="en-US"/>
          </a:p>
        </p:txBody>
      </p:sp>
      <p:sp>
        <p:nvSpPr>
          <p:cNvPr id="349" name="Line 179"/>
          <p:cNvSpPr>
            <a:spLocks noChangeShapeType="1"/>
          </p:cNvSpPr>
          <p:nvPr/>
        </p:nvSpPr>
        <p:spPr bwMode="auto">
          <a:xfrm flipV="1">
            <a:off x="4088946" y="2768620"/>
            <a:ext cx="0" cy="305868"/>
          </a:xfrm>
          <a:prstGeom prst="line">
            <a:avLst/>
          </a:prstGeom>
          <a:noFill/>
          <a:ln w="9525">
            <a:solidFill>
              <a:schemeClr val="tx1"/>
            </a:solidFill>
            <a:round/>
            <a:headEnd type="triangle" w="med" len="med"/>
            <a:tailEnd/>
          </a:ln>
        </p:spPr>
        <p:txBody>
          <a:bodyPr wrap="none" anchor="ctr"/>
          <a:lstStyle/>
          <a:p>
            <a:endParaRPr lang="zh-CN" altLang="en-US"/>
          </a:p>
        </p:txBody>
      </p:sp>
      <p:sp>
        <p:nvSpPr>
          <p:cNvPr id="350" name="Line 180"/>
          <p:cNvSpPr>
            <a:spLocks noChangeShapeType="1"/>
          </p:cNvSpPr>
          <p:nvPr/>
        </p:nvSpPr>
        <p:spPr bwMode="auto">
          <a:xfrm flipV="1">
            <a:off x="4093488" y="3242564"/>
            <a:ext cx="0" cy="305868"/>
          </a:xfrm>
          <a:prstGeom prst="line">
            <a:avLst/>
          </a:prstGeom>
          <a:noFill/>
          <a:ln w="9525">
            <a:solidFill>
              <a:schemeClr val="tx1"/>
            </a:solidFill>
            <a:round/>
            <a:headEnd type="triangle" w="med" len="med"/>
            <a:tailEnd/>
          </a:ln>
        </p:spPr>
        <p:txBody>
          <a:bodyPr wrap="none" anchor="ctr"/>
          <a:lstStyle/>
          <a:p>
            <a:endParaRPr lang="zh-CN" altLang="en-US"/>
          </a:p>
        </p:txBody>
      </p:sp>
      <p:sp>
        <p:nvSpPr>
          <p:cNvPr id="351" name="Line 181"/>
          <p:cNvSpPr>
            <a:spLocks noChangeShapeType="1"/>
          </p:cNvSpPr>
          <p:nvPr/>
        </p:nvSpPr>
        <p:spPr bwMode="auto">
          <a:xfrm flipV="1">
            <a:off x="3754308" y="3209252"/>
            <a:ext cx="0" cy="305868"/>
          </a:xfrm>
          <a:prstGeom prst="line">
            <a:avLst/>
          </a:prstGeom>
          <a:noFill/>
          <a:ln w="9525">
            <a:solidFill>
              <a:schemeClr val="tx1"/>
            </a:solidFill>
            <a:round/>
            <a:headEnd/>
            <a:tailEnd type="triangle" w="med" len="med"/>
          </a:ln>
        </p:spPr>
        <p:txBody>
          <a:bodyPr wrap="none" anchor="ctr"/>
          <a:lstStyle/>
          <a:p>
            <a:endParaRPr lang="zh-CN" altLang="en-US"/>
          </a:p>
        </p:txBody>
      </p:sp>
      <p:sp>
        <p:nvSpPr>
          <p:cNvPr id="352" name="Rectangle 182"/>
          <p:cNvSpPr>
            <a:spLocks noChangeArrowheads="1"/>
          </p:cNvSpPr>
          <p:nvPr/>
        </p:nvSpPr>
        <p:spPr bwMode="auto">
          <a:xfrm>
            <a:off x="3406043" y="3029082"/>
            <a:ext cx="1164419" cy="267525"/>
          </a:xfrm>
          <a:prstGeom prst="rect">
            <a:avLst/>
          </a:prstGeom>
          <a:noFill/>
          <a:ln w="9525" algn="ctr">
            <a:noFill/>
            <a:miter lim="800000"/>
            <a:headEnd/>
            <a:tailEnd/>
          </a:ln>
        </p:spPr>
        <p:txBody>
          <a:bodyPr lIns="82058" tIns="41029" rIns="82058" bIns="41029">
            <a:spAutoFit/>
          </a:bodyPr>
          <a:lstStyle/>
          <a:p>
            <a:pPr algn="ctr" defTabSz="820738" eaLnBrk="0" hangingPunct="0">
              <a:buClr>
                <a:srgbClr val="000000"/>
              </a:buClr>
            </a:pPr>
            <a:r>
              <a:rPr lang="en-US" altLang="zh-CN" sz="1200" i="1" dirty="0">
                <a:solidFill>
                  <a:srgbClr val="000000"/>
                </a:solidFill>
                <a:latin typeface="微软雅黑" pitchFamily="34" charset="-122"/>
                <a:ea typeface="微软雅黑" pitchFamily="34" charset="-122"/>
              </a:rPr>
              <a:t>IT</a:t>
            </a:r>
            <a:r>
              <a:rPr lang="zh-CN" altLang="en-US" sz="1200" i="1" dirty="0">
                <a:solidFill>
                  <a:srgbClr val="000000"/>
                </a:solidFill>
                <a:latin typeface="微软雅黑" pitchFamily="34" charset="-122"/>
                <a:ea typeface="微软雅黑" pitchFamily="34" charset="-122"/>
              </a:rPr>
              <a:t>业务管控</a:t>
            </a:r>
          </a:p>
        </p:txBody>
      </p:sp>
      <p:sp>
        <p:nvSpPr>
          <p:cNvPr id="353" name="Oval 183"/>
          <p:cNvSpPr>
            <a:spLocks noChangeAspect="1" noChangeArrowheads="1"/>
          </p:cNvSpPr>
          <p:nvPr/>
        </p:nvSpPr>
        <p:spPr bwMode="auto">
          <a:xfrm>
            <a:off x="3605917" y="4746163"/>
            <a:ext cx="168077" cy="140821"/>
          </a:xfrm>
          <a:prstGeom prst="ellipse">
            <a:avLst/>
          </a:prstGeom>
          <a:solidFill>
            <a:srgbClr val="E2E7EE"/>
          </a:solidFill>
          <a:ln w="9525" algn="ctr">
            <a:solidFill>
              <a:schemeClr val="accent6"/>
            </a:solidFill>
            <a:round/>
            <a:headEnd/>
            <a:tailEnd/>
          </a:ln>
        </p:spPr>
        <p:txBody>
          <a:bodyPr wrap="none" lIns="82058" tIns="41029" rIns="82058" bIns="41029" anchor="ctr"/>
          <a:lstStyle/>
          <a:p>
            <a:pPr algn="ctr" defTabSz="820738" eaLnBrk="0" hangingPunct="0">
              <a:spcBef>
                <a:spcPct val="50000"/>
              </a:spcBef>
            </a:pPr>
            <a:r>
              <a:rPr lang="en-US" altLang="zh-CN" sz="1300">
                <a:latin typeface="Arial" pitchFamily="34" charset="0"/>
                <a:ea typeface="华文楷体" pitchFamily="2" charset="-122"/>
                <a:cs typeface="Arial" pitchFamily="34" charset="0"/>
              </a:rPr>
              <a:t>8</a:t>
            </a:r>
          </a:p>
        </p:txBody>
      </p:sp>
      <p:sp>
        <p:nvSpPr>
          <p:cNvPr id="354" name="Oval 184"/>
          <p:cNvSpPr>
            <a:spLocks noChangeArrowheads="1"/>
          </p:cNvSpPr>
          <p:nvPr/>
        </p:nvSpPr>
        <p:spPr bwMode="auto">
          <a:xfrm>
            <a:off x="2539921" y="2290133"/>
            <a:ext cx="2658933" cy="2755840"/>
          </a:xfrm>
          <a:prstGeom prst="ellipse">
            <a:avLst/>
          </a:prstGeom>
          <a:noFill/>
          <a:ln w="25400" algn="ctr">
            <a:solidFill>
              <a:srgbClr val="FF0000"/>
            </a:solidFill>
            <a:round/>
            <a:headEnd/>
            <a:tailEnd/>
          </a:ln>
        </p:spPr>
        <p:txBody>
          <a:bodyPr wrap="none" lIns="67053" tIns="33526" rIns="67053" bIns="33526" anchor="ctr"/>
          <a:lstStyle/>
          <a:p>
            <a:endParaRPr lang="zh-CN" altLang="en-US"/>
          </a:p>
        </p:txBody>
      </p:sp>
      <p:sp>
        <p:nvSpPr>
          <p:cNvPr id="355" name="Line 165"/>
          <p:cNvSpPr>
            <a:spLocks noChangeShapeType="1"/>
          </p:cNvSpPr>
          <p:nvPr/>
        </p:nvSpPr>
        <p:spPr bwMode="auto">
          <a:xfrm flipV="1">
            <a:off x="4126801" y="5162568"/>
            <a:ext cx="0" cy="549653"/>
          </a:xfrm>
          <a:prstGeom prst="line">
            <a:avLst/>
          </a:prstGeom>
          <a:noFill/>
          <a:ln w="9525">
            <a:solidFill>
              <a:schemeClr val="tx1"/>
            </a:solidFill>
            <a:round/>
            <a:headEnd type="triangle" w="med" len="med"/>
            <a:tailEnd/>
          </a:ln>
        </p:spPr>
        <p:txBody>
          <a:bodyPr wrap="none" anchor="ctr"/>
          <a:lstStyle/>
          <a:p>
            <a:endParaRPr lang="zh-CN" altLang="en-US"/>
          </a:p>
        </p:txBody>
      </p:sp>
      <p:sp>
        <p:nvSpPr>
          <p:cNvPr id="356" name="Line 166"/>
          <p:cNvSpPr>
            <a:spLocks noChangeShapeType="1"/>
          </p:cNvSpPr>
          <p:nvPr/>
        </p:nvSpPr>
        <p:spPr bwMode="auto">
          <a:xfrm flipV="1">
            <a:off x="3777021" y="5162568"/>
            <a:ext cx="0" cy="558739"/>
          </a:xfrm>
          <a:prstGeom prst="line">
            <a:avLst/>
          </a:prstGeom>
          <a:noFill/>
          <a:ln w="9525">
            <a:solidFill>
              <a:schemeClr val="tx1"/>
            </a:solidFill>
            <a:round/>
            <a:headEnd/>
            <a:tailEnd type="triangle" w="med" len="med"/>
          </a:ln>
        </p:spPr>
        <p:txBody>
          <a:bodyPr wrap="none" anchor="ctr"/>
          <a:lstStyle/>
          <a:p>
            <a:endParaRPr lang="zh-CN" altLang="en-US"/>
          </a:p>
        </p:txBody>
      </p:sp>
      <p:sp>
        <p:nvSpPr>
          <p:cNvPr id="357" name="Rectangle 167"/>
          <p:cNvSpPr>
            <a:spLocks noChangeArrowheads="1"/>
          </p:cNvSpPr>
          <p:nvPr/>
        </p:nvSpPr>
        <p:spPr bwMode="auto">
          <a:xfrm>
            <a:off x="3365159" y="5790960"/>
            <a:ext cx="1237100" cy="298303"/>
          </a:xfrm>
          <a:prstGeom prst="rect">
            <a:avLst/>
          </a:prstGeom>
          <a:noFill/>
          <a:ln w="9525" algn="ctr">
            <a:noFill/>
            <a:miter lim="800000"/>
            <a:headEnd/>
            <a:tailEnd/>
          </a:ln>
        </p:spPr>
        <p:txBody>
          <a:bodyPr lIns="82058" tIns="41029" rIns="82058" bIns="41029">
            <a:spAutoFit/>
          </a:bodyPr>
          <a:lstStyle/>
          <a:p>
            <a:pPr algn="ctr" defTabSz="820738">
              <a:buClr>
                <a:srgbClr val="000000"/>
              </a:buClr>
            </a:pPr>
            <a:r>
              <a:rPr lang="en-US" altLang="zh-CN" sz="1400" b="1" i="1" dirty="0">
                <a:solidFill>
                  <a:srgbClr val="000000"/>
                </a:solidFill>
              </a:rPr>
              <a:t>IT</a:t>
            </a:r>
            <a:r>
              <a:rPr lang="zh-CN" altLang="en-US" sz="1400" b="1" i="1" dirty="0">
                <a:solidFill>
                  <a:srgbClr val="000000"/>
                </a:solidFill>
              </a:rPr>
              <a:t>实施规划</a:t>
            </a:r>
          </a:p>
        </p:txBody>
      </p:sp>
      <p:sp>
        <p:nvSpPr>
          <p:cNvPr id="358" name="Oval 168"/>
          <p:cNvSpPr>
            <a:spLocks noChangeAspect="1" noChangeArrowheads="1"/>
          </p:cNvSpPr>
          <p:nvPr/>
        </p:nvSpPr>
        <p:spPr bwMode="auto">
          <a:xfrm>
            <a:off x="3820933" y="5595629"/>
            <a:ext cx="213503" cy="193817"/>
          </a:xfrm>
          <a:prstGeom prst="ellipse">
            <a:avLst/>
          </a:prstGeom>
          <a:solidFill>
            <a:srgbClr val="E2E7EE"/>
          </a:solidFill>
          <a:ln w="9525" algn="ctr">
            <a:solidFill>
              <a:schemeClr val="accent6"/>
            </a:solidFill>
            <a:round/>
            <a:headEnd/>
            <a:tailEnd/>
          </a:ln>
        </p:spPr>
        <p:txBody>
          <a:bodyPr wrap="none" lIns="82058" tIns="41029" rIns="82058" bIns="41029" anchor="ctr"/>
          <a:lstStyle/>
          <a:p>
            <a:pPr algn="ctr" defTabSz="820738">
              <a:spcBef>
                <a:spcPct val="50000"/>
              </a:spcBef>
            </a:pPr>
            <a:r>
              <a:rPr lang="en-US" altLang="zh-CN" sz="1600">
                <a:latin typeface="Arial" pitchFamily="34" charset="0"/>
                <a:cs typeface="Arial" pitchFamily="34" charset="0"/>
              </a:rPr>
              <a:t>9</a:t>
            </a:r>
          </a:p>
        </p:txBody>
      </p:sp>
      <p:sp>
        <p:nvSpPr>
          <p:cNvPr id="359" name="AutoShape 151"/>
          <p:cNvSpPr>
            <a:spLocks noChangeArrowheads="1"/>
          </p:cNvSpPr>
          <p:nvPr/>
        </p:nvSpPr>
        <p:spPr bwMode="gray">
          <a:xfrm>
            <a:off x="6174046" y="1914694"/>
            <a:ext cx="4086191" cy="545111"/>
          </a:xfrm>
          <a:prstGeom prst="roundRect">
            <a:avLst>
              <a:gd name="adj" fmla="val 0"/>
            </a:avLst>
          </a:prstGeom>
          <a:solidFill>
            <a:srgbClr val="CC9840"/>
          </a:solidFill>
          <a:ln>
            <a:noFill/>
          </a:ln>
          <a:effectLst>
            <a:outerShdw blurRad="50800" dist="38100" dir="2700000" algn="tl" rotWithShape="0">
              <a:schemeClr val="bg1">
                <a:lumMod val="50000"/>
                <a:alpha val="40000"/>
              </a:schemeClr>
            </a:outerShdw>
          </a:effectLst>
          <a:scene3d>
            <a:camera prst="orthographicFront"/>
            <a:lightRig rig="threePt" dir="t"/>
          </a:scene3d>
          <a:sp3d>
            <a:bevelT w="44450" h="19050"/>
          </a:sp3d>
        </p:spPr>
        <p:style>
          <a:lnRef idx="2">
            <a:schemeClr val="accent1">
              <a:shade val="50000"/>
            </a:schemeClr>
          </a:lnRef>
          <a:fillRef idx="1">
            <a:schemeClr val="accent1"/>
          </a:fillRef>
          <a:effectRef idx="0">
            <a:schemeClr val="accent1"/>
          </a:effectRef>
          <a:fontRef idx="minor">
            <a:schemeClr val="lt1"/>
          </a:fontRef>
        </p:style>
        <p:txBody>
          <a:bodyPr lIns="468000" tIns="72000" rIns="72000" bIns="72000" anchor="ctr"/>
          <a:lstStyle/>
          <a:p>
            <a:pPr marL="533400" indent="-533400" defTabSz="820738" eaLnBrk="0" hangingPunct="0">
              <a:defRPr/>
            </a:pPr>
            <a:r>
              <a:rPr lang="zh-CN" altLang="en-US" sz="1600" dirty="0">
                <a:solidFill>
                  <a:schemeClr val="bg1"/>
                </a:solidFill>
                <a:latin typeface="Arial" pitchFamily="34" charset="0"/>
                <a:ea typeface="微软雅黑" pitchFamily="34" charset="-122"/>
                <a:cs typeface="Arial" pitchFamily="34" charset="0"/>
              </a:rPr>
              <a:t>发展战略理解、管控模式分析</a:t>
            </a:r>
            <a:endParaRPr lang="en-US" altLang="zh-CN" sz="1600" dirty="0">
              <a:solidFill>
                <a:schemeClr val="bg1"/>
              </a:solidFill>
              <a:latin typeface="Arial" pitchFamily="34" charset="0"/>
              <a:ea typeface="微软雅黑" pitchFamily="34" charset="-122"/>
              <a:cs typeface="Arial" pitchFamily="34" charset="0"/>
            </a:endParaRPr>
          </a:p>
          <a:p>
            <a:pPr marL="533400" indent="-533400" defTabSz="820738" eaLnBrk="0" hangingPunct="0">
              <a:defRPr/>
            </a:pPr>
            <a:r>
              <a:rPr lang="zh-CN" altLang="en-US" sz="1600" dirty="0">
                <a:solidFill>
                  <a:schemeClr val="bg1"/>
                </a:solidFill>
                <a:latin typeface="Arial" pitchFamily="34" charset="0"/>
                <a:ea typeface="微软雅黑" pitchFamily="34" charset="-122"/>
                <a:cs typeface="Arial" pitchFamily="34" charset="0"/>
              </a:rPr>
              <a:t>（财务业务一体化、管控一体化</a:t>
            </a:r>
            <a:r>
              <a:rPr lang="en-US" altLang="zh-CN" sz="1600" dirty="0">
                <a:solidFill>
                  <a:schemeClr val="bg1"/>
                </a:solidFill>
                <a:latin typeface="Arial" pitchFamily="34" charset="0"/>
                <a:ea typeface="微软雅黑" pitchFamily="34" charset="-122"/>
                <a:cs typeface="Arial" pitchFamily="34" charset="0"/>
              </a:rPr>
              <a:t>……</a:t>
            </a:r>
            <a:r>
              <a:rPr lang="zh-CN" altLang="en-US" sz="1600" dirty="0">
                <a:solidFill>
                  <a:schemeClr val="bg1"/>
                </a:solidFill>
                <a:latin typeface="Arial" pitchFamily="34" charset="0"/>
                <a:ea typeface="微软雅黑" pitchFamily="34" charset="-122"/>
                <a:cs typeface="Arial" pitchFamily="34" charset="0"/>
              </a:rPr>
              <a:t>）</a:t>
            </a:r>
          </a:p>
        </p:txBody>
      </p:sp>
      <p:sp>
        <p:nvSpPr>
          <p:cNvPr id="360" name="AutoShape 152"/>
          <p:cNvSpPr>
            <a:spLocks noChangeArrowheads="1"/>
          </p:cNvSpPr>
          <p:nvPr/>
        </p:nvSpPr>
        <p:spPr bwMode="gray">
          <a:xfrm>
            <a:off x="6174046" y="2562948"/>
            <a:ext cx="4086191" cy="358864"/>
          </a:xfrm>
          <a:prstGeom prst="roundRect">
            <a:avLst>
              <a:gd name="adj" fmla="val 0"/>
            </a:avLst>
          </a:prstGeom>
          <a:solidFill>
            <a:srgbClr val="CC9840"/>
          </a:solidFill>
          <a:ln>
            <a:noFill/>
          </a:ln>
          <a:effectLst>
            <a:outerShdw blurRad="50800" dist="38100" dir="2700000" algn="tl" rotWithShape="0">
              <a:schemeClr val="bg1">
                <a:lumMod val="50000"/>
                <a:alpha val="40000"/>
              </a:schemeClr>
            </a:outerShdw>
          </a:effectLst>
          <a:scene3d>
            <a:camera prst="orthographicFront"/>
            <a:lightRig rig="threePt" dir="t"/>
          </a:scene3d>
          <a:sp3d>
            <a:bevelT w="44450" h="19050"/>
          </a:sp3d>
        </p:spPr>
        <p:style>
          <a:lnRef idx="2">
            <a:schemeClr val="accent1">
              <a:shade val="50000"/>
            </a:schemeClr>
          </a:lnRef>
          <a:fillRef idx="1">
            <a:schemeClr val="accent1"/>
          </a:fillRef>
          <a:effectRef idx="0">
            <a:schemeClr val="accent1"/>
          </a:effectRef>
          <a:fontRef idx="minor">
            <a:schemeClr val="lt1"/>
          </a:fontRef>
        </p:style>
        <p:txBody>
          <a:bodyPr lIns="468000" tIns="72000" rIns="72000" bIns="72000" anchor="ctr"/>
          <a:lstStyle/>
          <a:p>
            <a:pPr marL="533400" indent="-533400" defTabSz="820738" eaLnBrk="0" hangingPunct="0">
              <a:defRPr/>
            </a:pPr>
            <a:r>
              <a:rPr lang="zh-CN" altLang="en-US" sz="1600" dirty="0">
                <a:solidFill>
                  <a:schemeClr val="bg1"/>
                </a:solidFill>
                <a:latin typeface="Arial" pitchFamily="34" charset="0"/>
                <a:ea typeface="微软雅黑" pitchFamily="34" charset="-122"/>
                <a:cs typeface="Arial" pitchFamily="34" charset="0"/>
              </a:rPr>
              <a:t>组织与业务流程架构（多元业务板块） </a:t>
            </a:r>
          </a:p>
        </p:txBody>
      </p:sp>
      <p:sp>
        <p:nvSpPr>
          <p:cNvPr id="361" name="AutoShape 153"/>
          <p:cNvSpPr>
            <a:spLocks noChangeArrowheads="1"/>
          </p:cNvSpPr>
          <p:nvPr/>
        </p:nvSpPr>
        <p:spPr bwMode="gray">
          <a:xfrm>
            <a:off x="6174046" y="3021928"/>
            <a:ext cx="4086191" cy="358864"/>
          </a:xfrm>
          <a:prstGeom prst="roundRect">
            <a:avLst>
              <a:gd name="adj" fmla="val 0"/>
            </a:avLst>
          </a:prstGeom>
          <a:solidFill>
            <a:srgbClr val="CC9840"/>
          </a:solidFill>
          <a:ln>
            <a:noFill/>
          </a:ln>
          <a:effectLst>
            <a:outerShdw blurRad="50800" dist="38100" dir="2700000" algn="tl" rotWithShape="0">
              <a:schemeClr val="bg1">
                <a:lumMod val="50000"/>
                <a:alpha val="40000"/>
              </a:schemeClr>
            </a:outerShdw>
          </a:effectLst>
          <a:scene3d>
            <a:camera prst="orthographicFront"/>
            <a:lightRig rig="threePt" dir="t"/>
          </a:scene3d>
          <a:sp3d>
            <a:bevelT w="44450" h="19050"/>
          </a:sp3d>
        </p:spPr>
        <p:style>
          <a:lnRef idx="2">
            <a:schemeClr val="accent1">
              <a:shade val="50000"/>
            </a:schemeClr>
          </a:lnRef>
          <a:fillRef idx="1">
            <a:schemeClr val="accent1"/>
          </a:fillRef>
          <a:effectRef idx="0">
            <a:schemeClr val="accent1"/>
          </a:effectRef>
          <a:fontRef idx="minor">
            <a:schemeClr val="lt1"/>
          </a:fontRef>
        </p:style>
        <p:txBody>
          <a:bodyPr lIns="468000" tIns="72000" rIns="0" bIns="72000" anchor="ctr"/>
          <a:lstStyle/>
          <a:p>
            <a:pPr marL="533400" indent="-533400" defTabSz="820738" eaLnBrk="0" hangingPunct="0">
              <a:defRPr/>
            </a:pPr>
            <a:r>
              <a:rPr lang="en-US" altLang="zh-CN" sz="1600" dirty="0">
                <a:solidFill>
                  <a:schemeClr val="bg1"/>
                </a:solidFill>
                <a:latin typeface="Arial" pitchFamily="34" charset="0"/>
                <a:ea typeface="微软雅黑" pitchFamily="34" charset="-122"/>
                <a:cs typeface="Arial" pitchFamily="34" charset="0"/>
              </a:rPr>
              <a:t>IT</a:t>
            </a:r>
            <a:r>
              <a:rPr lang="zh-CN" altLang="en-US" sz="1600" dirty="0">
                <a:solidFill>
                  <a:schemeClr val="bg1"/>
                </a:solidFill>
                <a:latin typeface="Arial" pitchFamily="34" charset="0"/>
                <a:ea typeface="微软雅黑" pitchFamily="34" charset="-122"/>
                <a:cs typeface="Arial" pitchFamily="34" charset="0"/>
              </a:rPr>
              <a:t>管理体系规划（</a:t>
            </a:r>
            <a:r>
              <a:rPr lang="en-US" altLang="zh-CN" sz="1600" dirty="0">
                <a:solidFill>
                  <a:schemeClr val="bg1"/>
                </a:solidFill>
                <a:latin typeface="Arial" pitchFamily="34" charset="0"/>
                <a:ea typeface="微软雅黑" pitchFamily="34" charset="-122"/>
                <a:cs typeface="Arial" pitchFamily="34" charset="0"/>
              </a:rPr>
              <a:t>IT</a:t>
            </a:r>
            <a:r>
              <a:rPr lang="zh-CN" altLang="en-US" sz="1600" dirty="0">
                <a:solidFill>
                  <a:schemeClr val="bg1"/>
                </a:solidFill>
                <a:latin typeface="Arial" pitchFamily="34" charset="0"/>
                <a:ea typeface="微软雅黑" pitchFamily="34" charset="-122"/>
                <a:cs typeface="Arial" pitchFamily="34" charset="0"/>
              </a:rPr>
              <a:t>运维、安全与制度）</a:t>
            </a:r>
          </a:p>
        </p:txBody>
      </p:sp>
      <p:sp>
        <p:nvSpPr>
          <p:cNvPr id="362" name="AutoShape 154"/>
          <p:cNvSpPr>
            <a:spLocks noChangeArrowheads="1"/>
          </p:cNvSpPr>
          <p:nvPr/>
        </p:nvSpPr>
        <p:spPr bwMode="gray">
          <a:xfrm>
            <a:off x="6174046" y="3483936"/>
            <a:ext cx="4086191" cy="355836"/>
          </a:xfrm>
          <a:prstGeom prst="roundRect">
            <a:avLst>
              <a:gd name="adj" fmla="val 0"/>
            </a:avLst>
          </a:prstGeom>
          <a:solidFill>
            <a:srgbClr val="C25C0B"/>
          </a:solidFill>
          <a:ln>
            <a:headEnd type="none" w="med" len="med"/>
            <a:tailEnd type="none" w="med" len="med"/>
          </a:ln>
          <a:scene3d>
            <a:camera prst="orthographicFront">
              <a:rot lat="0" lon="0" rev="0"/>
            </a:camera>
            <a:lightRig rig="threePt" dir="t">
              <a:rot lat="0" lon="0" rev="1200000"/>
            </a:lightRig>
          </a:scene3d>
          <a:sp3d>
            <a:bevelT w="44450" h="19050"/>
          </a:sp3d>
        </p:spPr>
        <p:style>
          <a:lnRef idx="0">
            <a:schemeClr val="accent5"/>
          </a:lnRef>
          <a:fillRef idx="3">
            <a:schemeClr val="accent5"/>
          </a:fillRef>
          <a:effectRef idx="3">
            <a:schemeClr val="accent5"/>
          </a:effectRef>
          <a:fontRef idx="minor">
            <a:schemeClr val="lt1"/>
          </a:fontRef>
        </p:style>
        <p:txBody>
          <a:bodyPr wrap="none" lIns="468000" anchor="ctr"/>
          <a:lstStyle/>
          <a:p>
            <a:pPr marL="533400" indent="-533400" defTabSz="820738" eaLnBrk="0" hangingPunct="0">
              <a:defRPr/>
            </a:pPr>
            <a:r>
              <a:rPr lang="en-US" altLang="zh-CN" sz="1600" dirty="0">
                <a:latin typeface="微软雅黑" pitchFamily="34" charset="-122"/>
                <a:ea typeface="微软雅黑" pitchFamily="34" charset="-122"/>
              </a:rPr>
              <a:t>IT</a:t>
            </a:r>
            <a:r>
              <a:rPr lang="zh-CN" altLang="en-US" sz="1600" dirty="0">
                <a:latin typeface="微软雅黑" pitchFamily="34" charset="-122"/>
                <a:ea typeface="微软雅黑" pitchFamily="34" charset="-122"/>
              </a:rPr>
              <a:t>蓝图</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应用架构（应用体系）</a:t>
            </a:r>
          </a:p>
        </p:txBody>
      </p:sp>
      <p:sp>
        <p:nvSpPr>
          <p:cNvPr id="363" name="AutoShape 155"/>
          <p:cNvSpPr>
            <a:spLocks noChangeArrowheads="1"/>
          </p:cNvSpPr>
          <p:nvPr/>
        </p:nvSpPr>
        <p:spPr bwMode="gray">
          <a:xfrm>
            <a:off x="6174046" y="3939888"/>
            <a:ext cx="4086191" cy="358864"/>
          </a:xfrm>
          <a:prstGeom prst="roundRect">
            <a:avLst>
              <a:gd name="adj" fmla="val 0"/>
            </a:avLst>
          </a:prstGeom>
          <a:solidFill>
            <a:srgbClr val="C25C0B"/>
          </a:solidFill>
          <a:ln>
            <a:headEnd type="none" w="med" len="med"/>
            <a:tailEnd type="none" w="med" len="med"/>
          </a:ln>
          <a:scene3d>
            <a:camera prst="orthographicFront">
              <a:rot lat="0" lon="0" rev="0"/>
            </a:camera>
            <a:lightRig rig="threePt" dir="t">
              <a:rot lat="0" lon="0" rev="1200000"/>
            </a:lightRig>
          </a:scene3d>
          <a:sp3d>
            <a:bevelT w="44450" h="19050"/>
          </a:sp3d>
        </p:spPr>
        <p:style>
          <a:lnRef idx="0">
            <a:schemeClr val="accent5"/>
          </a:lnRef>
          <a:fillRef idx="3">
            <a:schemeClr val="accent5"/>
          </a:fillRef>
          <a:effectRef idx="3">
            <a:schemeClr val="accent5"/>
          </a:effectRef>
          <a:fontRef idx="minor">
            <a:schemeClr val="lt1"/>
          </a:fontRef>
        </p:style>
        <p:txBody>
          <a:bodyPr wrap="none" lIns="468000" anchor="ctr"/>
          <a:lstStyle/>
          <a:p>
            <a:pPr marL="533400" indent="-533400" defTabSz="820738" eaLnBrk="0" hangingPunct="0">
              <a:defRPr/>
            </a:pPr>
            <a:r>
              <a:rPr lang="en-US" altLang="zh-CN" sz="1600" dirty="0">
                <a:latin typeface="微软雅黑" pitchFamily="34" charset="-122"/>
                <a:ea typeface="微软雅黑" pitchFamily="34" charset="-122"/>
              </a:rPr>
              <a:t>IT</a:t>
            </a:r>
            <a:r>
              <a:rPr lang="zh-CN" altLang="en-US" sz="1600" dirty="0">
                <a:latin typeface="微软雅黑" pitchFamily="34" charset="-122"/>
                <a:ea typeface="微软雅黑" pitchFamily="34" charset="-122"/>
              </a:rPr>
              <a:t>蓝图</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功能架构</a:t>
            </a:r>
          </a:p>
        </p:txBody>
      </p:sp>
      <p:sp>
        <p:nvSpPr>
          <p:cNvPr id="364" name="AutoShape 156"/>
          <p:cNvSpPr>
            <a:spLocks noChangeArrowheads="1"/>
          </p:cNvSpPr>
          <p:nvPr/>
        </p:nvSpPr>
        <p:spPr bwMode="gray">
          <a:xfrm>
            <a:off x="6174046" y="4401896"/>
            <a:ext cx="4086191" cy="584480"/>
          </a:xfrm>
          <a:prstGeom prst="roundRect">
            <a:avLst>
              <a:gd name="adj" fmla="val 0"/>
            </a:avLst>
          </a:prstGeom>
          <a:solidFill>
            <a:srgbClr val="C25C0B"/>
          </a:solidFill>
          <a:ln>
            <a:headEnd type="none" w="med" len="med"/>
            <a:tailEnd type="none" w="med" len="med"/>
          </a:ln>
          <a:scene3d>
            <a:camera prst="orthographicFront">
              <a:rot lat="0" lon="0" rev="0"/>
            </a:camera>
            <a:lightRig rig="threePt" dir="t">
              <a:rot lat="0" lon="0" rev="1200000"/>
            </a:lightRig>
          </a:scene3d>
          <a:sp3d>
            <a:bevelT w="44450" h="19050"/>
          </a:sp3d>
        </p:spPr>
        <p:style>
          <a:lnRef idx="0">
            <a:schemeClr val="accent5"/>
          </a:lnRef>
          <a:fillRef idx="3">
            <a:schemeClr val="accent5"/>
          </a:fillRef>
          <a:effectRef idx="3">
            <a:schemeClr val="accent5"/>
          </a:effectRef>
          <a:fontRef idx="minor">
            <a:schemeClr val="lt1"/>
          </a:fontRef>
        </p:style>
        <p:txBody>
          <a:bodyPr wrap="none" lIns="468000" anchor="ctr"/>
          <a:lstStyle/>
          <a:p>
            <a:pPr marL="533400" indent="-533400" defTabSz="820738" eaLnBrk="0" hangingPunct="0">
              <a:defRPr/>
            </a:pPr>
            <a:r>
              <a:rPr lang="en-US" altLang="zh-CN" sz="1600" dirty="0">
                <a:latin typeface="微软雅黑" pitchFamily="34" charset="-122"/>
                <a:ea typeface="微软雅黑" pitchFamily="34" charset="-122"/>
              </a:rPr>
              <a:t>IT</a:t>
            </a:r>
            <a:r>
              <a:rPr lang="zh-CN" altLang="en-US" sz="1600" dirty="0">
                <a:latin typeface="微软雅黑" pitchFamily="34" charset="-122"/>
                <a:ea typeface="微软雅黑" pitchFamily="34" charset="-122"/>
              </a:rPr>
              <a:t>蓝图</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数据架构</a:t>
            </a:r>
            <a:endParaRPr lang="en-US" altLang="zh-CN" sz="1600" dirty="0">
              <a:latin typeface="微软雅黑" pitchFamily="34" charset="-122"/>
              <a:ea typeface="微软雅黑" pitchFamily="34" charset="-122"/>
            </a:endParaRPr>
          </a:p>
          <a:p>
            <a:pPr marL="533400" indent="-533400" defTabSz="820738" eaLnBrk="0" hangingPunct="0">
              <a:defRPr/>
            </a:pPr>
            <a:r>
              <a:rPr lang="zh-CN" altLang="en-US" sz="1600" dirty="0">
                <a:latin typeface="微软雅黑" pitchFamily="34" charset="-122"/>
                <a:ea typeface="微软雅黑" pitchFamily="34" charset="-122"/>
              </a:rPr>
              <a:t>（编码、名称、主数据管理）</a:t>
            </a:r>
          </a:p>
        </p:txBody>
      </p:sp>
      <p:sp>
        <p:nvSpPr>
          <p:cNvPr id="365" name="AutoShape 157"/>
          <p:cNvSpPr>
            <a:spLocks noChangeArrowheads="1"/>
          </p:cNvSpPr>
          <p:nvPr/>
        </p:nvSpPr>
        <p:spPr bwMode="gray">
          <a:xfrm>
            <a:off x="6174046" y="5089520"/>
            <a:ext cx="4086191" cy="361894"/>
          </a:xfrm>
          <a:prstGeom prst="roundRect">
            <a:avLst>
              <a:gd name="adj" fmla="val 0"/>
            </a:avLst>
          </a:prstGeom>
          <a:solidFill>
            <a:srgbClr val="AD5A27"/>
          </a:solidFill>
          <a:ln>
            <a:headEnd type="none" w="med" len="med"/>
            <a:tailEnd type="none" w="med" len="med"/>
          </a:ln>
          <a:effectLst>
            <a:outerShdw blurRad="40000" dist="23000" dir="5400000" rotWithShape="0">
              <a:schemeClr val="bg1">
                <a:lumMod val="50000"/>
                <a:alpha val="35000"/>
              </a:schemeClr>
            </a:outerShdw>
          </a:effectLst>
          <a:scene3d>
            <a:camera prst="orthographicFront">
              <a:rot lat="0" lon="0" rev="0"/>
            </a:camera>
            <a:lightRig rig="threePt" dir="t">
              <a:rot lat="0" lon="0" rev="1200000"/>
            </a:lightRig>
          </a:scene3d>
          <a:sp3d>
            <a:bevelT w="44450" h="19050"/>
          </a:sp3d>
        </p:spPr>
        <p:style>
          <a:lnRef idx="0">
            <a:schemeClr val="accent5"/>
          </a:lnRef>
          <a:fillRef idx="3">
            <a:schemeClr val="accent5"/>
          </a:fillRef>
          <a:effectRef idx="3">
            <a:schemeClr val="accent5"/>
          </a:effectRef>
          <a:fontRef idx="minor">
            <a:schemeClr val="lt1"/>
          </a:fontRef>
        </p:style>
        <p:txBody>
          <a:bodyPr wrap="none" lIns="468000" tIns="72000" rIns="72000" bIns="72000" anchor="ctr"/>
          <a:lstStyle/>
          <a:p>
            <a:pPr marL="533400" indent="-533400" defTabSz="820738" eaLnBrk="0" hangingPunct="0">
              <a:defRPr/>
            </a:pPr>
            <a:r>
              <a:rPr lang="en-US" altLang="zh-CN" sz="1600" dirty="0">
                <a:solidFill>
                  <a:schemeClr val="bg1"/>
                </a:solidFill>
                <a:latin typeface="Arial" pitchFamily="34" charset="0"/>
                <a:ea typeface="微软雅黑" pitchFamily="34" charset="-122"/>
                <a:cs typeface="Arial" pitchFamily="34" charset="0"/>
              </a:rPr>
              <a:t>IT</a:t>
            </a:r>
            <a:r>
              <a:rPr lang="zh-CN" altLang="en-US" sz="1600" dirty="0">
                <a:solidFill>
                  <a:schemeClr val="bg1"/>
                </a:solidFill>
                <a:latin typeface="Arial" pitchFamily="34" charset="0"/>
                <a:ea typeface="微软雅黑" pitchFamily="34" charset="-122"/>
                <a:cs typeface="Arial" pitchFamily="34" charset="0"/>
              </a:rPr>
              <a:t>蓝图</a:t>
            </a:r>
            <a:r>
              <a:rPr lang="en-US" altLang="zh-CN" sz="1600" dirty="0">
                <a:solidFill>
                  <a:schemeClr val="bg1"/>
                </a:solidFill>
                <a:latin typeface="Arial" pitchFamily="34" charset="0"/>
                <a:ea typeface="微软雅黑" pitchFamily="34" charset="-122"/>
                <a:cs typeface="Arial" pitchFamily="34" charset="0"/>
              </a:rPr>
              <a:t>-</a:t>
            </a:r>
            <a:r>
              <a:rPr lang="zh-CN" altLang="en-US" sz="1600" dirty="0">
                <a:solidFill>
                  <a:schemeClr val="bg1"/>
                </a:solidFill>
                <a:latin typeface="Arial" pitchFamily="34" charset="0"/>
                <a:ea typeface="微软雅黑" pitchFamily="34" charset="-122"/>
                <a:cs typeface="Arial" pitchFamily="34" charset="0"/>
              </a:rPr>
              <a:t>基础设施架构</a:t>
            </a:r>
          </a:p>
        </p:txBody>
      </p:sp>
      <p:sp>
        <p:nvSpPr>
          <p:cNvPr id="366" name="AutoShape 158"/>
          <p:cNvSpPr>
            <a:spLocks noChangeArrowheads="1"/>
          </p:cNvSpPr>
          <p:nvPr/>
        </p:nvSpPr>
        <p:spPr bwMode="gray">
          <a:xfrm>
            <a:off x="6174046" y="5551530"/>
            <a:ext cx="4086191" cy="355836"/>
          </a:xfrm>
          <a:prstGeom prst="roundRect">
            <a:avLst>
              <a:gd name="adj" fmla="val 0"/>
            </a:avLst>
          </a:prstGeom>
          <a:solidFill>
            <a:srgbClr val="AD5A27"/>
          </a:solidFill>
          <a:ln>
            <a:headEnd type="none" w="med" len="med"/>
            <a:tailEnd type="none" w="med" len="med"/>
          </a:ln>
          <a:effectLst>
            <a:outerShdw blurRad="40000" dist="23000" dir="5400000" rotWithShape="0">
              <a:schemeClr val="bg1">
                <a:lumMod val="50000"/>
                <a:alpha val="35000"/>
              </a:schemeClr>
            </a:outerShdw>
          </a:effectLst>
          <a:scene3d>
            <a:camera prst="orthographicFront">
              <a:rot lat="0" lon="0" rev="0"/>
            </a:camera>
            <a:lightRig rig="threePt" dir="t">
              <a:rot lat="0" lon="0" rev="1200000"/>
            </a:lightRig>
          </a:scene3d>
          <a:sp3d>
            <a:bevelT w="44450" h="19050"/>
          </a:sp3d>
        </p:spPr>
        <p:style>
          <a:lnRef idx="0">
            <a:schemeClr val="accent5"/>
          </a:lnRef>
          <a:fillRef idx="3">
            <a:schemeClr val="accent5"/>
          </a:fillRef>
          <a:effectRef idx="3">
            <a:schemeClr val="accent5"/>
          </a:effectRef>
          <a:fontRef idx="minor">
            <a:schemeClr val="lt1"/>
          </a:fontRef>
        </p:style>
        <p:txBody>
          <a:bodyPr wrap="none" lIns="468000" tIns="72000" rIns="72000" bIns="72000" anchor="ctr"/>
          <a:lstStyle/>
          <a:p>
            <a:pPr marL="533400" indent="-533400" defTabSz="820738" eaLnBrk="0" hangingPunct="0">
              <a:defRPr/>
            </a:pPr>
            <a:r>
              <a:rPr lang="zh-CN" altLang="en-US" sz="1600" dirty="0">
                <a:solidFill>
                  <a:schemeClr val="bg1"/>
                </a:solidFill>
                <a:latin typeface="Arial" pitchFamily="34" charset="0"/>
                <a:ea typeface="微软雅黑" pitchFamily="34" charset="-122"/>
                <a:cs typeface="Arial" pitchFamily="34" charset="0"/>
              </a:rPr>
              <a:t>应用集成架构（</a:t>
            </a:r>
            <a:r>
              <a:rPr lang="en-US" altLang="zh-CN" sz="1600" dirty="0">
                <a:solidFill>
                  <a:schemeClr val="bg1"/>
                </a:solidFill>
                <a:latin typeface="Arial" pitchFamily="34" charset="0"/>
                <a:ea typeface="微软雅黑" pitchFamily="34" charset="-122"/>
                <a:cs typeface="Arial" pitchFamily="34" charset="0"/>
              </a:rPr>
              <a:t>SOA/ESB/EAI</a:t>
            </a:r>
            <a:r>
              <a:rPr lang="zh-CN" altLang="en-US" sz="1600" dirty="0">
                <a:solidFill>
                  <a:schemeClr val="bg1"/>
                </a:solidFill>
                <a:latin typeface="Arial" pitchFamily="34" charset="0"/>
                <a:ea typeface="微软雅黑" pitchFamily="34" charset="-122"/>
                <a:cs typeface="Arial" pitchFamily="34" charset="0"/>
              </a:rPr>
              <a:t>）</a:t>
            </a:r>
          </a:p>
        </p:txBody>
      </p:sp>
      <p:sp>
        <p:nvSpPr>
          <p:cNvPr id="367" name="Oval 167"/>
          <p:cNvSpPr>
            <a:spLocks noChangeAspect="1" noChangeArrowheads="1"/>
          </p:cNvSpPr>
          <p:nvPr/>
        </p:nvSpPr>
        <p:spPr bwMode="auto">
          <a:xfrm>
            <a:off x="6191048" y="2078938"/>
            <a:ext cx="284669" cy="239243"/>
          </a:xfrm>
          <a:prstGeom prst="ellipse">
            <a:avLst/>
          </a:prstGeom>
          <a:solidFill>
            <a:schemeClr val="bg1"/>
          </a:solidFill>
          <a:ln w="9525" algn="ctr">
            <a:solidFill>
              <a:schemeClr val="accent6"/>
            </a:solidFill>
            <a:round/>
            <a:headEnd/>
            <a:tailEnd/>
          </a:ln>
        </p:spPr>
        <p:txBody>
          <a:bodyPr wrap="none" lIns="82058" tIns="41029" rIns="82058" bIns="41029" anchor="ctr"/>
          <a:lstStyle/>
          <a:p>
            <a:pPr algn="ctr" defTabSz="820738" eaLnBrk="0" hangingPunct="0">
              <a:spcBef>
                <a:spcPct val="50000"/>
              </a:spcBef>
            </a:pPr>
            <a:r>
              <a:rPr lang="en-US" altLang="zh-CN" dirty="0">
                <a:latin typeface="Arial" pitchFamily="34" charset="0"/>
                <a:ea typeface="华文楷体" pitchFamily="2" charset="-122"/>
                <a:cs typeface="Arial" pitchFamily="34" charset="0"/>
              </a:rPr>
              <a:t>1</a:t>
            </a:r>
          </a:p>
        </p:txBody>
      </p:sp>
      <p:sp>
        <p:nvSpPr>
          <p:cNvPr id="368" name="Oval 168"/>
          <p:cNvSpPr>
            <a:spLocks noChangeAspect="1" noChangeArrowheads="1"/>
          </p:cNvSpPr>
          <p:nvPr/>
        </p:nvSpPr>
        <p:spPr bwMode="auto">
          <a:xfrm>
            <a:off x="6191048" y="2629964"/>
            <a:ext cx="284669" cy="239243"/>
          </a:xfrm>
          <a:prstGeom prst="ellipse">
            <a:avLst/>
          </a:prstGeom>
          <a:solidFill>
            <a:schemeClr val="bg1"/>
          </a:solidFill>
          <a:ln w="9525" algn="ctr">
            <a:solidFill>
              <a:schemeClr val="accent6"/>
            </a:solidFill>
            <a:round/>
            <a:headEnd/>
            <a:tailEnd/>
          </a:ln>
        </p:spPr>
        <p:txBody>
          <a:bodyPr wrap="none" lIns="82058" tIns="41029" rIns="82058" bIns="41029" anchor="ctr"/>
          <a:lstStyle/>
          <a:p>
            <a:pPr algn="ctr" defTabSz="820738" eaLnBrk="0" hangingPunct="0">
              <a:spcBef>
                <a:spcPct val="50000"/>
              </a:spcBef>
            </a:pPr>
            <a:r>
              <a:rPr lang="en-US" altLang="zh-CN">
                <a:latin typeface="Arial" pitchFamily="34" charset="0"/>
                <a:ea typeface="华文楷体" pitchFamily="2" charset="-122"/>
                <a:cs typeface="Arial" pitchFamily="34" charset="0"/>
              </a:rPr>
              <a:t>2</a:t>
            </a:r>
          </a:p>
        </p:txBody>
      </p:sp>
      <p:sp>
        <p:nvSpPr>
          <p:cNvPr id="369" name="Oval 169"/>
          <p:cNvSpPr>
            <a:spLocks noChangeAspect="1" noChangeArrowheads="1"/>
          </p:cNvSpPr>
          <p:nvPr/>
        </p:nvSpPr>
        <p:spPr bwMode="auto">
          <a:xfrm>
            <a:off x="6191048" y="3542090"/>
            <a:ext cx="284669" cy="239243"/>
          </a:xfrm>
          <a:prstGeom prst="ellipse">
            <a:avLst/>
          </a:prstGeom>
          <a:solidFill>
            <a:schemeClr val="bg1"/>
          </a:solidFill>
          <a:ln w="9525" algn="ctr">
            <a:solidFill>
              <a:schemeClr val="accent6"/>
            </a:solidFill>
            <a:round/>
            <a:headEnd/>
            <a:tailEnd/>
          </a:ln>
        </p:spPr>
        <p:txBody>
          <a:bodyPr wrap="none" lIns="82058" tIns="41029" rIns="82058" bIns="41029" anchor="ctr"/>
          <a:lstStyle/>
          <a:p>
            <a:pPr algn="ctr" defTabSz="820738" eaLnBrk="0" hangingPunct="0">
              <a:spcBef>
                <a:spcPct val="50000"/>
              </a:spcBef>
            </a:pPr>
            <a:r>
              <a:rPr lang="en-US" altLang="zh-CN" dirty="0">
                <a:latin typeface="Arial" pitchFamily="34" charset="0"/>
                <a:ea typeface="华文楷体" pitchFamily="2" charset="-122"/>
                <a:cs typeface="Arial" pitchFamily="34" charset="0"/>
              </a:rPr>
              <a:t>4</a:t>
            </a:r>
          </a:p>
        </p:txBody>
      </p:sp>
      <p:sp>
        <p:nvSpPr>
          <p:cNvPr id="370" name="Oval 170"/>
          <p:cNvSpPr>
            <a:spLocks noChangeAspect="1" noChangeArrowheads="1"/>
          </p:cNvSpPr>
          <p:nvPr/>
        </p:nvSpPr>
        <p:spPr bwMode="auto">
          <a:xfrm>
            <a:off x="6191048" y="3980978"/>
            <a:ext cx="284669" cy="236215"/>
          </a:xfrm>
          <a:prstGeom prst="ellipse">
            <a:avLst/>
          </a:prstGeom>
          <a:solidFill>
            <a:schemeClr val="bg1"/>
          </a:solidFill>
          <a:ln w="9525" algn="ctr">
            <a:solidFill>
              <a:schemeClr val="accent6"/>
            </a:solidFill>
            <a:round/>
            <a:headEnd/>
            <a:tailEnd/>
          </a:ln>
        </p:spPr>
        <p:txBody>
          <a:bodyPr wrap="none" lIns="82058" tIns="41029" rIns="82058" bIns="41029" anchor="ctr"/>
          <a:lstStyle/>
          <a:p>
            <a:pPr algn="ctr" defTabSz="820738" eaLnBrk="0" hangingPunct="0">
              <a:spcBef>
                <a:spcPct val="50000"/>
              </a:spcBef>
            </a:pPr>
            <a:r>
              <a:rPr lang="en-US" altLang="zh-CN">
                <a:latin typeface="Arial" pitchFamily="34" charset="0"/>
                <a:ea typeface="华文楷体" pitchFamily="2" charset="-122"/>
                <a:cs typeface="Arial" pitchFamily="34" charset="0"/>
              </a:rPr>
              <a:t>5</a:t>
            </a:r>
          </a:p>
        </p:txBody>
      </p:sp>
      <p:sp>
        <p:nvSpPr>
          <p:cNvPr id="371" name="Oval 171"/>
          <p:cNvSpPr>
            <a:spLocks noChangeAspect="1" noChangeArrowheads="1"/>
          </p:cNvSpPr>
          <p:nvPr/>
        </p:nvSpPr>
        <p:spPr bwMode="auto">
          <a:xfrm>
            <a:off x="6191048" y="5154760"/>
            <a:ext cx="284669" cy="239243"/>
          </a:xfrm>
          <a:prstGeom prst="ellipse">
            <a:avLst/>
          </a:prstGeom>
          <a:solidFill>
            <a:schemeClr val="bg1"/>
          </a:solidFill>
          <a:ln w="9525" algn="ctr">
            <a:solidFill>
              <a:schemeClr val="accent6"/>
            </a:solidFill>
            <a:round/>
            <a:headEnd/>
            <a:tailEnd/>
          </a:ln>
        </p:spPr>
        <p:txBody>
          <a:bodyPr wrap="none" lIns="82058" tIns="41029" rIns="82058" bIns="41029" anchor="ctr"/>
          <a:lstStyle/>
          <a:p>
            <a:pPr algn="ctr" defTabSz="820738" eaLnBrk="0" hangingPunct="0">
              <a:spcBef>
                <a:spcPct val="50000"/>
              </a:spcBef>
            </a:pPr>
            <a:r>
              <a:rPr lang="en-US" altLang="zh-CN">
                <a:latin typeface="Arial" pitchFamily="34" charset="0"/>
                <a:ea typeface="华文楷体" pitchFamily="2" charset="-122"/>
                <a:cs typeface="Arial" pitchFamily="34" charset="0"/>
              </a:rPr>
              <a:t>7</a:t>
            </a:r>
          </a:p>
        </p:txBody>
      </p:sp>
      <p:sp>
        <p:nvSpPr>
          <p:cNvPr id="372" name="Oval 172"/>
          <p:cNvSpPr>
            <a:spLocks noChangeAspect="1" noChangeArrowheads="1"/>
          </p:cNvSpPr>
          <p:nvPr/>
        </p:nvSpPr>
        <p:spPr bwMode="auto">
          <a:xfrm>
            <a:off x="6191048" y="5606107"/>
            <a:ext cx="284669" cy="236215"/>
          </a:xfrm>
          <a:prstGeom prst="ellipse">
            <a:avLst/>
          </a:prstGeom>
          <a:solidFill>
            <a:schemeClr val="bg1"/>
          </a:solidFill>
          <a:ln w="9525" algn="ctr">
            <a:solidFill>
              <a:schemeClr val="accent6"/>
            </a:solidFill>
            <a:round/>
            <a:headEnd/>
            <a:tailEnd/>
          </a:ln>
        </p:spPr>
        <p:txBody>
          <a:bodyPr wrap="none" lIns="82058" tIns="41029" rIns="82058" bIns="41029" anchor="ctr"/>
          <a:lstStyle/>
          <a:p>
            <a:pPr algn="ctr" defTabSz="820738" eaLnBrk="0" hangingPunct="0">
              <a:spcBef>
                <a:spcPct val="50000"/>
              </a:spcBef>
            </a:pPr>
            <a:r>
              <a:rPr lang="en-US" altLang="zh-CN">
                <a:latin typeface="Arial" pitchFamily="34" charset="0"/>
                <a:ea typeface="华文楷体" pitchFamily="2" charset="-122"/>
                <a:cs typeface="Arial" pitchFamily="34" charset="0"/>
              </a:rPr>
              <a:t>8</a:t>
            </a:r>
          </a:p>
        </p:txBody>
      </p:sp>
      <p:sp>
        <p:nvSpPr>
          <p:cNvPr id="373" name="Oval 173"/>
          <p:cNvSpPr>
            <a:spLocks noChangeAspect="1" noChangeArrowheads="1"/>
          </p:cNvSpPr>
          <p:nvPr/>
        </p:nvSpPr>
        <p:spPr bwMode="auto">
          <a:xfrm>
            <a:off x="6191048" y="3081311"/>
            <a:ext cx="284669" cy="236215"/>
          </a:xfrm>
          <a:prstGeom prst="ellipse">
            <a:avLst/>
          </a:prstGeom>
          <a:solidFill>
            <a:schemeClr val="bg1"/>
          </a:solidFill>
          <a:ln w="9525" algn="ctr">
            <a:solidFill>
              <a:schemeClr val="accent6"/>
            </a:solidFill>
            <a:round/>
            <a:headEnd/>
            <a:tailEnd/>
          </a:ln>
        </p:spPr>
        <p:txBody>
          <a:bodyPr wrap="none" lIns="82058" tIns="41029" rIns="82058" bIns="41029" anchor="ctr"/>
          <a:lstStyle/>
          <a:p>
            <a:pPr algn="ctr" defTabSz="820738" eaLnBrk="0" hangingPunct="0">
              <a:spcBef>
                <a:spcPct val="50000"/>
              </a:spcBef>
            </a:pPr>
            <a:r>
              <a:rPr lang="en-US" altLang="zh-CN">
                <a:latin typeface="Arial" pitchFamily="34" charset="0"/>
                <a:ea typeface="华文楷体" pitchFamily="2" charset="-122"/>
                <a:cs typeface="Arial" pitchFamily="34" charset="0"/>
              </a:rPr>
              <a:t>3</a:t>
            </a:r>
          </a:p>
        </p:txBody>
      </p:sp>
      <p:sp>
        <p:nvSpPr>
          <p:cNvPr id="374" name="Oval 174"/>
          <p:cNvSpPr>
            <a:spLocks noChangeAspect="1" noChangeArrowheads="1"/>
          </p:cNvSpPr>
          <p:nvPr/>
        </p:nvSpPr>
        <p:spPr bwMode="auto">
          <a:xfrm>
            <a:off x="6191048" y="4578815"/>
            <a:ext cx="284669" cy="239243"/>
          </a:xfrm>
          <a:prstGeom prst="ellipse">
            <a:avLst/>
          </a:prstGeom>
          <a:solidFill>
            <a:schemeClr val="bg1"/>
          </a:solidFill>
          <a:ln w="9525" algn="ctr">
            <a:solidFill>
              <a:schemeClr val="accent6"/>
            </a:solidFill>
            <a:round/>
            <a:headEnd/>
            <a:tailEnd/>
          </a:ln>
        </p:spPr>
        <p:txBody>
          <a:bodyPr wrap="none" lIns="82058" tIns="41029" rIns="82058" bIns="41029" anchor="ctr"/>
          <a:lstStyle/>
          <a:p>
            <a:pPr algn="ctr" defTabSz="820738" eaLnBrk="0" hangingPunct="0">
              <a:spcBef>
                <a:spcPct val="50000"/>
              </a:spcBef>
            </a:pPr>
            <a:r>
              <a:rPr lang="en-US" altLang="zh-CN">
                <a:latin typeface="Arial" pitchFamily="34" charset="0"/>
                <a:ea typeface="华文楷体" pitchFamily="2" charset="-122"/>
                <a:cs typeface="Arial" pitchFamily="34" charset="0"/>
              </a:rPr>
              <a:t>6</a:t>
            </a:r>
          </a:p>
        </p:txBody>
      </p:sp>
      <p:sp>
        <p:nvSpPr>
          <p:cNvPr id="375" name="AutoShape 192"/>
          <p:cNvSpPr>
            <a:spLocks noChangeArrowheads="1"/>
          </p:cNvSpPr>
          <p:nvPr/>
        </p:nvSpPr>
        <p:spPr bwMode="gray">
          <a:xfrm>
            <a:off x="6174046" y="6007482"/>
            <a:ext cx="4086191" cy="355837"/>
          </a:xfrm>
          <a:prstGeom prst="roundRect">
            <a:avLst>
              <a:gd name="adj" fmla="val 0"/>
            </a:avLst>
          </a:prstGeom>
          <a:solidFill>
            <a:srgbClr val="AD5A27"/>
          </a:solidFill>
          <a:ln>
            <a:headEnd type="none" w="med" len="med"/>
            <a:tailEnd type="none" w="med" len="med"/>
          </a:ln>
          <a:effectLst>
            <a:outerShdw blurRad="40000" dist="23000" dir="5400000" rotWithShape="0">
              <a:schemeClr val="bg1">
                <a:lumMod val="50000"/>
                <a:alpha val="35000"/>
              </a:schemeClr>
            </a:outerShdw>
          </a:effectLst>
          <a:scene3d>
            <a:camera prst="orthographicFront">
              <a:rot lat="0" lon="0" rev="0"/>
            </a:camera>
            <a:lightRig rig="threePt" dir="t">
              <a:rot lat="0" lon="0" rev="1200000"/>
            </a:lightRig>
          </a:scene3d>
          <a:sp3d>
            <a:bevelT w="44450" h="19050"/>
          </a:sp3d>
        </p:spPr>
        <p:style>
          <a:lnRef idx="0">
            <a:schemeClr val="accent5"/>
          </a:lnRef>
          <a:fillRef idx="3">
            <a:schemeClr val="accent5"/>
          </a:fillRef>
          <a:effectRef idx="3">
            <a:schemeClr val="accent5"/>
          </a:effectRef>
          <a:fontRef idx="minor">
            <a:schemeClr val="lt1"/>
          </a:fontRef>
        </p:style>
        <p:txBody>
          <a:bodyPr wrap="none" lIns="468000" tIns="72000" rIns="72000" bIns="72000" anchor="ctr"/>
          <a:lstStyle/>
          <a:p>
            <a:pPr marL="533400" indent="-533400" defTabSz="820738" eaLnBrk="0" hangingPunct="0">
              <a:defRPr/>
            </a:pPr>
            <a:r>
              <a:rPr lang="en-US" altLang="zh-CN" sz="1600" dirty="0">
                <a:solidFill>
                  <a:schemeClr val="bg1"/>
                </a:solidFill>
                <a:latin typeface="Arial" pitchFamily="34" charset="0"/>
                <a:ea typeface="微软雅黑" pitchFamily="34" charset="-122"/>
                <a:cs typeface="Arial" pitchFamily="34" charset="0"/>
              </a:rPr>
              <a:t>IT</a:t>
            </a:r>
            <a:r>
              <a:rPr lang="zh-CN" altLang="en-US" sz="1600" dirty="0">
                <a:solidFill>
                  <a:schemeClr val="bg1"/>
                </a:solidFill>
                <a:latin typeface="Arial" pitchFamily="34" charset="0"/>
                <a:ea typeface="微软雅黑" pitchFamily="34" charset="-122"/>
                <a:cs typeface="Arial" pitchFamily="34" charset="0"/>
              </a:rPr>
              <a:t>实施规划</a:t>
            </a:r>
          </a:p>
        </p:txBody>
      </p:sp>
      <p:sp>
        <p:nvSpPr>
          <p:cNvPr id="376" name="Oval 193"/>
          <p:cNvSpPr>
            <a:spLocks noChangeAspect="1" noChangeArrowheads="1"/>
          </p:cNvSpPr>
          <p:nvPr/>
        </p:nvSpPr>
        <p:spPr bwMode="auto">
          <a:xfrm>
            <a:off x="6191048" y="6079344"/>
            <a:ext cx="284669" cy="236215"/>
          </a:xfrm>
          <a:prstGeom prst="ellipse">
            <a:avLst/>
          </a:prstGeom>
          <a:solidFill>
            <a:schemeClr val="bg1"/>
          </a:solidFill>
          <a:ln w="9525" algn="ctr">
            <a:solidFill>
              <a:schemeClr val="accent6"/>
            </a:solidFill>
            <a:round/>
            <a:headEnd/>
            <a:tailEnd/>
          </a:ln>
        </p:spPr>
        <p:txBody>
          <a:bodyPr wrap="none" lIns="82058" tIns="41029" rIns="82058" bIns="41029" anchor="ctr"/>
          <a:lstStyle/>
          <a:p>
            <a:pPr algn="ctr" defTabSz="820738" eaLnBrk="0" hangingPunct="0">
              <a:spcBef>
                <a:spcPct val="50000"/>
              </a:spcBef>
            </a:pPr>
            <a:r>
              <a:rPr lang="en-US" altLang="zh-CN" dirty="0">
                <a:latin typeface="Arial" pitchFamily="34" charset="0"/>
                <a:ea typeface="华文楷体" pitchFamily="2" charset="-122"/>
                <a:cs typeface="Arial" pitchFamily="34" charset="0"/>
              </a:rPr>
              <a:t>9</a:t>
            </a:r>
          </a:p>
        </p:txBody>
      </p:sp>
    </p:spTree>
  </p:cSld>
  <p:clrMapOvr>
    <a:masterClrMapping/>
  </p:clrMapOvr>
  <p:transition>
    <p:wipe dir="d"/>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286417"/>
            <a:ext cx="10515600" cy="1325563"/>
          </a:xfrm>
        </p:spPr>
        <p:txBody>
          <a:bodyPr>
            <a:normAutofit/>
          </a:bodyPr>
          <a:lstStyle/>
          <a:p>
            <a:r>
              <a:rPr lang="zh-CN" altLang="en-US" sz="3200" dirty="0">
                <a:solidFill>
                  <a:schemeClr val="bg1"/>
                </a:solidFill>
              </a:rPr>
              <a:t>国药集团应用集成逻辑图</a:t>
            </a:r>
          </a:p>
        </p:txBody>
      </p:sp>
      <p:sp>
        <p:nvSpPr>
          <p:cNvPr id="13" name="矩形 12"/>
          <p:cNvSpPr/>
          <p:nvPr/>
        </p:nvSpPr>
        <p:spPr bwMode="auto">
          <a:xfrm>
            <a:off x="7986035" y="914466"/>
            <a:ext cx="2438336" cy="4876672"/>
          </a:xfrm>
          <a:prstGeom prst="rect">
            <a:avLst/>
          </a:prstGeom>
          <a:solidFill>
            <a:schemeClr val="bg1">
              <a:lumMod val="85000"/>
            </a:schemeClr>
          </a:solidFill>
          <a:ln>
            <a:noFill/>
          </a:ln>
          <a:effectLst>
            <a:outerShdw blurRad="50800" dist="38100" dir="2700000" algn="tl" rotWithShape="0">
              <a:schemeClr val="bg1">
                <a:lumMod val="75000"/>
                <a:alpha val="40000"/>
              </a:schemeClr>
            </a:outerShdw>
          </a:effectLst>
          <a:scene3d>
            <a:camera prst="orthographicFront"/>
            <a:lightRig rig="threePt" dir="t"/>
          </a:scene3d>
          <a:sp3d>
            <a:bevelT w="12700" h="6350"/>
          </a:sp3d>
        </p:spPr>
        <p:style>
          <a:lnRef idx="2">
            <a:schemeClr val="accent1">
              <a:shade val="50000"/>
            </a:schemeClr>
          </a:lnRef>
          <a:fillRef idx="1">
            <a:schemeClr val="accent1"/>
          </a:fillRef>
          <a:effectRef idx="0">
            <a:schemeClr val="accent1"/>
          </a:effectRef>
          <a:fontRef idx="minor">
            <a:schemeClr val="lt1"/>
          </a:fontRef>
        </p:style>
        <p:txBody>
          <a:bodyPr tIns="0" bIns="4860000" anchor="ctr"/>
          <a:lstStyle/>
          <a:p>
            <a:pPr algn="ctr">
              <a:defRPr/>
            </a:pPr>
            <a:endParaRPr lang="zh-CN" altLang="en-US" b="1" dirty="0">
              <a:solidFill>
                <a:schemeClr val="tx1"/>
              </a:solidFill>
              <a:latin typeface="Arial" pitchFamily="34" charset="0"/>
              <a:ea typeface="微软雅黑" pitchFamily="34" charset="-122"/>
              <a:cs typeface="Arial" pitchFamily="34" charset="0"/>
            </a:endParaRPr>
          </a:p>
        </p:txBody>
      </p:sp>
      <p:sp>
        <p:nvSpPr>
          <p:cNvPr id="14" name="矩形 13"/>
          <p:cNvSpPr/>
          <p:nvPr/>
        </p:nvSpPr>
        <p:spPr bwMode="auto">
          <a:xfrm>
            <a:off x="7986035" y="914466"/>
            <a:ext cx="2437200" cy="396000"/>
          </a:xfrm>
          <a:prstGeom prst="rect">
            <a:avLst/>
          </a:prstGeom>
          <a:solidFill>
            <a:srgbClr val="C25C0B"/>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lIns="144000" anchor="ctr"/>
          <a:lstStyle/>
          <a:p>
            <a:pPr marL="533400" indent="-533400">
              <a:defRPr/>
            </a:pPr>
            <a:r>
              <a:rPr lang="zh-CN" altLang="en-US" sz="2000" dirty="0">
                <a:latin typeface="微软雅黑" pitchFamily="34" charset="-122"/>
                <a:ea typeface="微软雅黑" pitchFamily="34" charset="-122"/>
              </a:rPr>
              <a:t>系统</a:t>
            </a:r>
          </a:p>
        </p:txBody>
      </p:sp>
      <p:sp>
        <p:nvSpPr>
          <p:cNvPr id="15" name="TextBox 14"/>
          <p:cNvSpPr txBox="1"/>
          <p:nvPr/>
        </p:nvSpPr>
        <p:spPr>
          <a:xfrm>
            <a:off x="8030702" y="1353257"/>
            <a:ext cx="2079737" cy="584775"/>
          </a:xfrm>
          <a:prstGeom prst="rect">
            <a:avLst/>
          </a:prstGeom>
          <a:noFill/>
        </p:spPr>
        <p:txBody>
          <a:bodyPr wrap="none" rtlCol="0">
            <a:spAutoFit/>
          </a:bodyPr>
          <a:lstStyle/>
          <a:p>
            <a:pPr marL="173038" indent="-173038">
              <a:buSzPct val="75000"/>
              <a:buBlip>
                <a:blip r:embed="rId2"/>
              </a:buBlip>
            </a:pPr>
            <a:r>
              <a:rPr lang="en-US" altLang="zh-CN" sz="1600" dirty="0"/>
              <a:t>HR</a:t>
            </a:r>
            <a:r>
              <a:rPr lang="zh-CN" altLang="en-US" sz="1600" dirty="0"/>
              <a:t>、</a:t>
            </a:r>
            <a:r>
              <a:rPr lang="en-US" altLang="zh-CN" sz="1600" dirty="0"/>
              <a:t>BI</a:t>
            </a:r>
            <a:r>
              <a:rPr lang="zh-CN" altLang="en-US" sz="1600" dirty="0"/>
              <a:t>、物流商贸</a:t>
            </a:r>
          </a:p>
          <a:p>
            <a:pPr marL="173038" indent="-173038">
              <a:buSzPct val="75000"/>
              <a:buBlip>
                <a:blip r:embed="rId2"/>
              </a:buBlip>
            </a:pPr>
            <a:r>
              <a:rPr lang="zh-CN" altLang="en-US" sz="1600" dirty="0"/>
              <a:t>工业、商贸系统</a:t>
            </a:r>
          </a:p>
        </p:txBody>
      </p:sp>
      <p:sp>
        <p:nvSpPr>
          <p:cNvPr id="16" name="矩形 15"/>
          <p:cNvSpPr/>
          <p:nvPr/>
        </p:nvSpPr>
        <p:spPr bwMode="auto">
          <a:xfrm>
            <a:off x="7986035" y="2057436"/>
            <a:ext cx="2437200" cy="396000"/>
          </a:xfrm>
          <a:prstGeom prst="rect">
            <a:avLst/>
          </a:prstGeom>
          <a:solidFill>
            <a:srgbClr val="C25C0B"/>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lIns="144000" anchor="ctr"/>
          <a:lstStyle/>
          <a:p>
            <a:pPr marL="533400" indent="-533400">
              <a:defRPr/>
            </a:pPr>
            <a:r>
              <a:rPr lang="zh-CN" altLang="en-US" sz="2000" dirty="0">
                <a:latin typeface="微软雅黑" pitchFamily="34" charset="-122"/>
                <a:ea typeface="微软雅黑" pitchFamily="34" charset="-122"/>
              </a:rPr>
              <a:t>数据管理</a:t>
            </a:r>
          </a:p>
        </p:txBody>
      </p:sp>
      <p:sp>
        <p:nvSpPr>
          <p:cNvPr id="17" name="TextBox 16"/>
          <p:cNvSpPr txBox="1"/>
          <p:nvPr/>
        </p:nvSpPr>
        <p:spPr>
          <a:xfrm>
            <a:off x="8030702" y="2514625"/>
            <a:ext cx="2206373" cy="584775"/>
          </a:xfrm>
          <a:prstGeom prst="rect">
            <a:avLst/>
          </a:prstGeom>
          <a:noFill/>
        </p:spPr>
        <p:txBody>
          <a:bodyPr wrap="none" rtlCol="0">
            <a:spAutoFit/>
          </a:bodyPr>
          <a:lstStyle/>
          <a:p>
            <a:pPr marL="173038" indent="-173038">
              <a:buSzPct val="75000"/>
              <a:buBlip>
                <a:blip r:embed="rId2"/>
              </a:buBlip>
            </a:pPr>
            <a:r>
              <a:rPr lang="zh-CN" altLang="en-US" sz="1600" dirty="0"/>
              <a:t>业务员远程录入编码</a:t>
            </a:r>
          </a:p>
          <a:p>
            <a:pPr marL="173038" indent="-173038">
              <a:buSzPct val="75000"/>
              <a:buBlip>
                <a:blip r:embed="rId2"/>
              </a:buBlip>
            </a:pPr>
            <a:r>
              <a:rPr lang="zh-CN" altLang="en-US" sz="1600" dirty="0"/>
              <a:t>集中专业审核</a:t>
            </a:r>
          </a:p>
        </p:txBody>
      </p:sp>
      <p:sp>
        <p:nvSpPr>
          <p:cNvPr id="18" name="矩形 17"/>
          <p:cNvSpPr/>
          <p:nvPr/>
        </p:nvSpPr>
        <p:spPr bwMode="auto">
          <a:xfrm>
            <a:off x="7986035" y="3216172"/>
            <a:ext cx="2437200" cy="396000"/>
          </a:xfrm>
          <a:prstGeom prst="rect">
            <a:avLst/>
          </a:prstGeom>
          <a:solidFill>
            <a:srgbClr val="C25C0B"/>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lIns="144000" anchor="ctr"/>
          <a:lstStyle/>
          <a:p>
            <a:pPr marL="533400" indent="-533400">
              <a:defRPr/>
            </a:pPr>
            <a:r>
              <a:rPr lang="zh-CN" altLang="en-US" sz="2000" dirty="0">
                <a:latin typeface="微软雅黑" pitchFamily="34" charset="-122"/>
                <a:ea typeface="微软雅黑" pitchFamily="34" charset="-122"/>
              </a:rPr>
              <a:t>多系统同步</a:t>
            </a:r>
          </a:p>
        </p:txBody>
      </p:sp>
      <p:sp>
        <p:nvSpPr>
          <p:cNvPr id="19" name="TextBox 18"/>
          <p:cNvSpPr txBox="1"/>
          <p:nvPr/>
        </p:nvSpPr>
        <p:spPr>
          <a:xfrm>
            <a:off x="8030702" y="3673360"/>
            <a:ext cx="2484783" cy="861774"/>
          </a:xfrm>
          <a:prstGeom prst="rect">
            <a:avLst/>
          </a:prstGeom>
          <a:noFill/>
        </p:spPr>
        <p:txBody>
          <a:bodyPr wrap="none" rtlCol="0">
            <a:spAutoFit/>
          </a:bodyPr>
          <a:lstStyle/>
          <a:p>
            <a:pPr marL="173038" indent="-173038">
              <a:buSzPct val="75000"/>
              <a:buBlip>
                <a:blip r:embed="rId2"/>
              </a:buBlip>
            </a:pPr>
            <a:r>
              <a:rPr lang="en-US" altLang="zh-CN" sz="1600" dirty="0"/>
              <a:t>ESB</a:t>
            </a:r>
            <a:r>
              <a:rPr lang="zh-CN" altLang="en-US" sz="1600" dirty="0"/>
              <a:t>支持</a:t>
            </a:r>
            <a:r>
              <a:rPr lang="en-US" altLang="zh-CN" sz="1600" dirty="0" err="1"/>
              <a:t>WebService</a:t>
            </a:r>
            <a:r>
              <a:rPr lang="zh-CN" altLang="en-US" sz="1600" dirty="0"/>
              <a:t>、</a:t>
            </a:r>
            <a:br>
              <a:rPr lang="en-US" altLang="zh-CN" sz="1600" dirty="0"/>
            </a:br>
            <a:r>
              <a:rPr lang="zh-CN" altLang="en-US" sz="1600" dirty="0"/>
              <a:t>文本文件、</a:t>
            </a:r>
            <a:r>
              <a:rPr lang="en-US" altLang="zh-CN" sz="1600" dirty="0"/>
              <a:t>EXCEL</a:t>
            </a:r>
            <a:r>
              <a:rPr lang="zh-CN" altLang="en-US" sz="1600" dirty="0"/>
              <a:t>等</a:t>
            </a:r>
          </a:p>
          <a:p>
            <a:pPr marL="173038" indent="-173038">
              <a:buSzPct val="75000"/>
              <a:buBlip>
                <a:blip r:embed="rId2"/>
              </a:buBlip>
            </a:pPr>
            <a:r>
              <a:rPr lang="zh-CN" altLang="en-US" sz="1600" dirty="0"/>
              <a:t>支持增量</a:t>
            </a:r>
          </a:p>
        </p:txBody>
      </p:sp>
      <p:sp>
        <p:nvSpPr>
          <p:cNvPr id="20" name="矩形 19"/>
          <p:cNvSpPr/>
          <p:nvPr/>
        </p:nvSpPr>
        <p:spPr bwMode="auto">
          <a:xfrm>
            <a:off x="7986035" y="4571970"/>
            <a:ext cx="2437200" cy="396000"/>
          </a:xfrm>
          <a:prstGeom prst="rect">
            <a:avLst/>
          </a:prstGeom>
          <a:solidFill>
            <a:srgbClr val="C25C0B"/>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lIns="144000" anchor="ctr"/>
          <a:lstStyle/>
          <a:p>
            <a:pPr marL="533400" indent="-533400">
              <a:defRPr/>
            </a:pPr>
            <a:r>
              <a:rPr lang="zh-CN" altLang="en-US" sz="2000" dirty="0">
                <a:latin typeface="微软雅黑" pitchFamily="34" charset="-122"/>
                <a:ea typeface="微软雅黑" pitchFamily="34" charset="-122"/>
              </a:rPr>
              <a:t>查询</a:t>
            </a:r>
          </a:p>
        </p:txBody>
      </p:sp>
      <p:sp>
        <p:nvSpPr>
          <p:cNvPr id="21" name="TextBox 20"/>
          <p:cNvSpPr txBox="1"/>
          <p:nvPr/>
        </p:nvSpPr>
        <p:spPr>
          <a:xfrm>
            <a:off x="8030701" y="5029159"/>
            <a:ext cx="2411558" cy="584775"/>
          </a:xfrm>
          <a:prstGeom prst="rect">
            <a:avLst/>
          </a:prstGeom>
          <a:noFill/>
        </p:spPr>
        <p:txBody>
          <a:bodyPr wrap="none" rtlCol="0">
            <a:spAutoFit/>
          </a:bodyPr>
          <a:lstStyle/>
          <a:p>
            <a:pPr marL="173038" indent="-173038">
              <a:buSzPct val="75000"/>
              <a:buBlip>
                <a:blip r:embed="rId2"/>
              </a:buBlip>
            </a:pPr>
            <a:r>
              <a:rPr lang="zh-CN" altLang="en-US" sz="1600" dirty="0"/>
              <a:t>通过门户进入系统</a:t>
            </a:r>
          </a:p>
          <a:p>
            <a:pPr marL="173038" indent="-173038">
              <a:buSzPct val="75000"/>
              <a:buBlip>
                <a:blip r:embed="rId2"/>
              </a:buBlip>
            </a:pPr>
            <a:r>
              <a:rPr lang="zh-CN" altLang="en-US" sz="1600" dirty="0"/>
              <a:t>使用搜索引擎快速查找</a:t>
            </a:r>
          </a:p>
        </p:txBody>
      </p:sp>
      <p:grpSp>
        <p:nvGrpSpPr>
          <p:cNvPr id="3" name="组合 56"/>
          <p:cNvGrpSpPr/>
          <p:nvPr/>
        </p:nvGrpSpPr>
        <p:grpSpPr>
          <a:xfrm>
            <a:off x="1600318" y="533476"/>
            <a:ext cx="6762228" cy="6129312"/>
            <a:chOff x="-9386" y="880994"/>
            <a:chExt cx="6762228" cy="6129312"/>
          </a:xfrm>
        </p:grpSpPr>
        <p:sp>
          <p:nvSpPr>
            <p:cNvPr id="22" name="矩形 21"/>
            <p:cNvSpPr/>
            <p:nvPr/>
          </p:nvSpPr>
          <p:spPr bwMode="auto">
            <a:xfrm>
              <a:off x="304912" y="1219258"/>
              <a:ext cx="5486256" cy="4876672"/>
            </a:xfrm>
            <a:prstGeom prst="rect">
              <a:avLst/>
            </a:prstGeom>
            <a:solidFill>
              <a:schemeClr val="bg1">
                <a:lumMod val="85000"/>
              </a:schemeClr>
            </a:solidFill>
            <a:ln>
              <a:noFill/>
            </a:ln>
            <a:effectLst>
              <a:outerShdw blurRad="50800" dist="38100" dir="2700000" algn="tl" rotWithShape="0">
                <a:schemeClr val="bg1">
                  <a:lumMod val="75000"/>
                  <a:alpha val="40000"/>
                </a:schemeClr>
              </a:outerShdw>
            </a:effectLst>
            <a:scene3d>
              <a:camera prst="orthographicFront"/>
              <a:lightRig rig="threePt" dir="t"/>
            </a:scene3d>
            <a:sp3d>
              <a:bevelT w="12700" h="6350"/>
            </a:sp3d>
          </p:spPr>
          <p:style>
            <a:lnRef idx="2">
              <a:schemeClr val="accent1">
                <a:shade val="50000"/>
              </a:schemeClr>
            </a:lnRef>
            <a:fillRef idx="1">
              <a:schemeClr val="accent1"/>
            </a:fillRef>
            <a:effectRef idx="0">
              <a:schemeClr val="accent1"/>
            </a:effectRef>
            <a:fontRef idx="minor">
              <a:schemeClr val="lt1"/>
            </a:fontRef>
          </p:style>
          <p:txBody>
            <a:bodyPr tIns="0" bIns="4860000" anchor="ctr"/>
            <a:lstStyle/>
            <a:p>
              <a:pPr algn="ctr">
                <a:defRPr/>
              </a:pPr>
              <a:endParaRPr lang="zh-CN" altLang="en-US" b="1" dirty="0">
                <a:solidFill>
                  <a:schemeClr val="tx1"/>
                </a:solidFill>
                <a:latin typeface="Arial" pitchFamily="34" charset="0"/>
                <a:ea typeface="微软雅黑" pitchFamily="34" charset="-122"/>
                <a:cs typeface="Arial" pitchFamily="34" charset="0"/>
              </a:endParaRPr>
            </a:p>
          </p:txBody>
        </p:sp>
        <p:graphicFrame>
          <p:nvGraphicFramePr>
            <p:cNvPr id="4" name="对象 3"/>
            <p:cNvGraphicFramePr>
              <a:graphicFrameLocks noChangeAspect="1"/>
            </p:cNvGraphicFramePr>
            <p:nvPr/>
          </p:nvGraphicFramePr>
          <p:xfrm>
            <a:off x="-9386" y="880994"/>
            <a:ext cx="6762228" cy="6129312"/>
          </p:xfrm>
          <a:graphic>
            <a:graphicData uri="http://schemas.openxmlformats.org/presentationml/2006/ole">
              <mc:AlternateContent xmlns:mc="http://schemas.openxmlformats.org/markup-compatibility/2006">
                <mc:Choice xmlns:v="urn:schemas-microsoft-com:vml" Requires="v">
                  <p:oleObj name="Visio" r:id="rId3" imgW="6739412" imgH="5157053" progId="">
                    <p:embed/>
                  </p:oleObj>
                </mc:Choice>
                <mc:Fallback>
                  <p:oleObj name="Visio" r:id="rId3" imgW="6739412" imgH="5157053" progId="">
                    <p:embed/>
                    <p:pic>
                      <p:nvPicPr>
                        <p:cNvPr id="4"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6" y="880994"/>
                          <a:ext cx="6762228" cy="6129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Line 57"/>
            <p:cNvSpPr>
              <a:spLocks noChangeAspect="1" noChangeShapeType="1"/>
            </p:cNvSpPr>
            <p:nvPr/>
          </p:nvSpPr>
          <p:spPr bwMode="auto">
            <a:xfrm>
              <a:off x="1250820" y="2209832"/>
              <a:ext cx="0" cy="720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27" name="Line 57"/>
            <p:cNvSpPr>
              <a:spLocks noChangeAspect="1" noChangeShapeType="1"/>
            </p:cNvSpPr>
            <p:nvPr/>
          </p:nvSpPr>
          <p:spPr bwMode="auto">
            <a:xfrm>
              <a:off x="2286060" y="2209832"/>
              <a:ext cx="0" cy="720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28" name="Line 57"/>
            <p:cNvSpPr>
              <a:spLocks noChangeAspect="1" noChangeShapeType="1"/>
            </p:cNvSpPr>
            <p:nvPr/>
          </p:nvSpPr>
          <p:spPr bwMode="auto">
            <a:xfrm>
              <a:off x="3260868" y="2209832"/>
              <a:ext cx="0" cy="720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29" name="Line 57"/>
            <p:cNvSpPr>
              <a:spLocks noChangeAspect="1" noChangeShapeType="1"/>
            </p:cNvSpPr>
            <p:nvPr/>
          </p:nvSpPr>
          <p:spPr bwMode="auto">
            <a:xfrm>
              <a:off x="5029188" y="2209832"/>
              <a:ext cx="0" cy="720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30" name="Line 57"/>
            <p:cNvSpPr>
              <a:spLocks noChangeAspect="1" noChangeShapeType="1"/>
            </p:cNvSpPr>
            <p:nvPr/>
          </p:nvSpPr>
          <p:spPr bwMode="auto">
            <a:xfrm>
              <a:off x="2756381" y="2895614"/>
              <a:ext cx="0" cy="1260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33" name="Line 57"/>
            <p:cNvSpPr>
              <a:spLocks noChangeAspect="1" noChangeShapeType="1"/>
            </p:cNvSpPr>
            <p:nvPr/>
          </p:nvSpPr>
          <p:spPr bwMode="auto">
            <a:xfrm>
              <a:off x="1705376" y="4162080"/>
              <a:ext cx="0" cy="576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34" name="Line 57"/>
            <p:cNvSpPr>
              <a:spLocks noChangeAspect="1" noChangeShapeType="1"/>
            </p:cNvSpPr>
            <p:nvPr/>
          </p:nvSpPr>
          <p:spPr bwMode="auto">
            <a:xfrm>
              <a:off x="2590852" y="4114782"/>
              <a:ext cx="0" cy="648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35" name="Line 57"/>
            <p:cNvSpPr>
              <a:spLocks noChangeAspect="1" noChangeShapeType="1"/>
            </p:cNvSpPr>
            <p:nvPr/>
          </p:nvSpPr>
          <p:spPr bwMode="auto">
            <a:xfrm>
              <a:off x="3410632" y="4114782"/>
              <a:ext cx="0" cy="648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36" name="Line 57"/>
            <p:cNvSpPr>
              <a:spLocks noChangeAspect="1" noChangeShapeType="1"/>
            </p:cNvSpPr>
            <p:nvPr/>
          </p:nvSpPr>
          <p:spPr bwMode="auto">
            <a:xfrm>
              <a:off x="4269840" y="4114782"/>
              <a:ext cx="0" cy="648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24" name="矩形 23"/>
            <p:cNvSpPr/>
            <p:nvPr/>
          </p:nvSpPr>
          <p:spPr>
            <a:xfrm>
              <a:off x="685902" y="2850678"/>
              <a:ext cx="4752000" cy="108000"/>
            </a:xfrm>
            <a:prstGeom prst="rect">
              <a:avLst/>
            </a:prstGeom>
            <a:solidFill>
              <a:srgbClr val="CC9840"/>
            </a:solidFill>
            <a:ln>
              <a:noFill/>
            </a:ln>
            <a:effectLst>
              <a:outerShdw blurRad="50800" dist="38100" dir="2700000" algn="tl" rotWithShape="0">
                <a:schemeClr val="bg1">
                  <a:lumMod val="75000"/>
                  <a:alpha val="40000"/>
                </a:schemeClr>
              </a:outerShdw>
            </a:effectLst>
            <a:scene3d>
              <a:camera prst="orthographicFront"/>
              <a:lightRig rig="threePt" dir="t"/>
            </a:scene3d>
            <a:sp3d>
              <a:bevelT w="63500" h="25400"/>
            </a:sp3d>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p>
              <a:pPr marL="533400" indent="-533400" algn="ctr">
                <a:defRPr/>
              </a:pPr>
              <a:endParaRPr lang="zh-CN" altLang="en-US" sz="1600" dirty="0">
                <a:solidFill>
                  <a:schemeClr val="bg1"/>
                </a:solidFill>
                <a:latin typeface="Arial" pitchFamily="34" charset="0"/>
                <a:ea typeface="微软雅黑" pitchFamily="34" charset="-122"/>
                <a:cs typeface="Arial" pitchFamily="34" charset="0"/>
              </a:endParaRPr>
            </a:p>
          </p:txBody>
        </p:sp>
        <p:sp>
          <p:nvSpPr>
            <p:cNvPr id="25" name="矩形 24"/>
            <p:cNvSpPr/>
            <p:nvPr/>
          </p:nvSpPr>
          <p:spPr>
            <a:xfrm>
              <a:off x="685902" y="4114782"/>
              <a:ext cx="4752000" cy="108000"/>
            </a:xfrm>
            <a:prstGeom prst="rect">
              <a:avLst/>
            </a:prstGeom>
            <a:solidFill>
              <a:srgbClr val="CC9840"/>
            </a:solidFill>
            <a:ln>
              <a:noFill/>
            </a:ln>
            <a:effectLst>
              <a:outerShdw blurRad="50800" dist="38100" dir="2700000" algn="tl" rotWithShape="0">
                <a:schemeClr val="bg1">
                  <a:lumMod val="75000"/>
                  <a:alpha val="40000"/>
                </a:schemeClr>
              </a:outerShdw>
            </a:effectLst>
            <a:scene3d>
              <a:camera prst="orthographicFront"/>
              <a:lightRig rig="threePt" dir="t"/>
            </a:scene3d>
            <a:sp3d>
              <a:bevelT w="63500" h="25400"/>
            </a:sp3d>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p>
              <a:pPr marL="533400" indent="-533400" algn="ctr">
                <a:defRPr/>
              </a:pPr>
              <a:endParaRPr lang="zh-CN" altLang="en-US" sz="1600" dirty="0">
                <a:solidFill>
                  <a:schemeClr val="bg1"/>
                </a:solidFill>
                <a:latin typeface="Arial" pitchFamily="34" charset="0"/>
                <a:ea typeface="微软雅黑" pitchFamily="34" charset="-122"/>
                <a:cs typeface="Arial" pitchFamily="34" charset="0"/>
              </a:endParaRPr>
            </a:p>
          </p:txBody>
        </p:sp>
        <p:sp>
          <p:nvSpPr>
            <p:cNvPr id="37" name="TextBox 36"/>
            <p:cNvSpPr txBox="1"/>
            <p:nvPr/>
          </p:nvSpPr>
          <p:spPr>
            <a:xfrm>
              <a:off x="869830" y="1308590"/>
              <a:ext cx="803425" cy="307777"/>
            </a:xfrm>
            <a:prstGeom prst="rect">
              <a:avLst/>
            </a:prstGeom>
            <a:noFill/>
          </p:spPr>
          <p:txBody>
            <a:bodyPr wrap="none" rtlCol="0">
              <a:spAutoFit/>
            </a:bodyPr>
            <a:lstStyle/>
            <a:p>
              <a:pPr marL="173038" indent="-173038">
                <a:buSzPct val="75000"/>
              </a:pPr>
              <a:r>
                <a:rPr lang="en-US" altLang="zh-CN" sz="1400" dirty="0"/>
                <a:t>HR</a:t>
              </a:r>
              <a:r>
                <a:rPr lang="zh-CN" altLang="en-US" sz="1400" dirty="0"/>
                <a:t>系统</a:t>
              </a:r>
            </a:p>
          </p:txBody>
        </p:sp>
        <p:sp>
          <p:nvSpPr>
            <p:cNvPr id="38" name="TextBox 37"/>
            <p:cNvSpPr txBox="1"/>
            <p:nvPr/>
          </p:nvSpPr>
          <p:spPr>
            <a:xfrm>
              <a:off x="2136024" y="1308590"/>
              <a:ext cx="354584" cy="307777"/>
            </a:xfrm>
            <a:prstGeom prst="rect">
              <a:avLst/>
            </a:prstGeom>
            <a:noFill/>
          </p:spPr>
          <p:txBody>
            <a:bodyPr wrap="none" rtlCol="0">
              <a:spAutoFit/>
            </a:bodyPr>
            <a:lstStyle/>
            <a:p>
              <a:pPr marL="173038" indent="-173038">
                <a:buSzPct val="75000"/>
              </a:pPr>
              <a:r>
                <a:rPr lang="en-US" altLang="zh-CN" sz="1400" dirty="0"/>
                <a:t>BI</a:t>
              </a:r>
              <a:endParaRPr lang="zh-CN" altLang="en-US" sz="1400" dirty="0"/>
            </a:p>
          </p:txBody>
        </p:sp>
        <p:sp>
          <p:nvSpPr>
            <p:cNvPr id="39" name="TextBox 38"/>
            <p:cNvSpPr txBox="1"/>
            <p:nvPr/>
          </p:nvSpPr>
          <p:spPr>
            <a:xfrm>
              <a:off x="2937678" y="1308590"/>
              <a:ext cx="1441420" cy="307777"/>
            </a:xfrm>
            <a:prstGeom prst="rect">
              <a:avLst/>
            </a:prstGeom>
            <a:noFill/>
          </p:spPr>
          <p:txBody>
            <a:bodyPr wrap="none" rtlCol="0">
              <a:spAutoFit/>
            </a:bodyPr>
            <a:lstStyle/>
            <a:p>
              <a:pPr marL="173038" indent="-173038">
                <a:buSzPct val="75000"/>
              </a:pPr>
              <a:r>
                <a:rPr lang="zh-CN" altLang="en-US" sz="1400" dirty="0"/>
                <a:t>编码审批、补录</a:t>
              </a:r>
            </a:p>
          </p:txBody>
        </p:sp>
        <p:sp>
          <p:nvSpPr>
            <p:cNvPr id="40" name="TextBox 39"/>
            <p:cNvSpPr txBox="1"/>
            <p:nvPr/>
          </p:nvSpPr>
          <p:spPr>
            <a:xfrm>
              <a:off x="4432738" y="1308590"/>
              <a:ext cx="1441420" cy="307777"/>
            </a:xfrm>
            <a:prstGeom prst="rect">
              <a:avLst/>
            </a:prstGeom>
            <a:noFill/>
          </p:spPr>
          <p:txBody>
            <a:bodyPr wrap="none" rtlCol="0">
              <a:spAutoFit/>
            </a:bodyPr>
            <a:lstStyle/>
            <a:p>
              <a:pPr marL="173038" indent="-173038">
                <a:buSzPct val="75000"/>
              </a:pPr>
              <a:r>
                <a:rPr lang="zh-CN" altLang="en-US" sz="1400" dirty="0"/>
                <a:t>主数据管理系统</a:t>
              </a:r>
            </a:p>
          </p:txBody>
        </p:sp>
        <p:sp>
          <p:nvSpPr>
            <p:cNvPr id="41" name="TextBox 40"/>
            <p:cNvSpPr txBox="1"/>
            <p:nvPr/>
          </p:nvSpPr>
          <p:spPr>
            <a:xfrm>
              <a:off x="621269" y="5457446"/>
              <a:ext cx="902811" cy="307777"/>
            </a:xfrm>
            <a:prstGeom prst="rect">
              <a:avLst/>
            </a:prstGeom>
            <a:noFill/>
          </p:spPr>
          <p:txBody>
            <a:bodyPr wrap="none" rtlCol="0">
              <a:spAutoFit/>
            </a:bodyPr>
            <a:lstStyle/>
            <a:p>
              <a:pPr marL="173038" indent="-173038">
                <a:buSzPct val="75000"/>
              </a:pPr>
              <a:r>
                <a:rPr lang="zh-CN" altLang="en-US" sz="1400" dirty="0"/>
                <a:t>编码申请</a:t>
              </a:r>
            </a:p>
          </p:txBody>
        </p:sp>
        <p:sp>
          <p:nvSpPr>
            <p:cNvPr id="42" name="TextBox 41"/>
            <p:cNvSpPr txBox="1"/>
            <p:nvPr/>
          </p:nvSpPr>
          <p:spPr>
            <a:xfrm>
              <a:off x="2086366" y="5457446"/>
              <a:ext cx="902811" cy="307777"/>
            </a:xfrm>
            <a:prstGeom prst="rect">
              <a:avLst/>
            </a:prstGeom>
            <a:noFill/>
          </p:spPr>
          <p:txBody>
            <a:bodyPr wrap="none" rtlCol="0">
              <a:spAutoFit/>
            </a:bodyPr>
            <a:lstStyle/>
            <a:p>
              <a:pPr marL="173038" indent="-173038">
                <a:buSzPct val="75000"/>
              </a:pPr>
              <a:r>
                <a:rPr lang="zh-CN" altLang="en-US" sz="1400" dirty="0"/>
                <a:t>物流商贸</a:t>
              </a:r>
            </a:p>
          </p:txBody>
        </p:sp>
        <p:sp>
          <p:nvSpPr>
            <p:cNvPr id="43" name="TextBox 42"/>
            <p:cNvSpPr txBox="1"/>
            <p:nvPr/>
          </p:nvSpPr>
          <p:spPr>
            <a:xfrm>
              <a:off x="2937678" y="5457446"/>
              <a:ext cx="1441420" cy="307777"/>
            </a:xfrm>
            <a:prstGeom prst="rect">
              <a:avLst/>
            </a:prstGeom>
            <a:noFill/>
          </p:spPr>
          <p:txBody>
            <a:bodyPr wrap="none" rtlCol="0">
              <a:spAutoFit/>
            </a:bodyPr>
            <a:lstStyle/>
            <a:p>
              <a:pPr marL="173038" indent="-173038">
                <a:buSzPct val="75000"/>
              </a:pPr>
              <a:r>
                <a:rPr lang="zh-CN" altLang="en-US" sz="1400" dirty="0"/>
                <a:t>工业、商贸系统</a:t>
              </a:r>
            </a:p>
          </p:txBody>
        </p:sp>
        <p:sp>
          <p:nvSpPr>
            <p:cNvPr id="44" name="TextBox 43"/>
            <p:cNvSpPr txBox="1"/>
            <p:nvPr/>
          </p:nvSpPr>
          <p:spPr>
            <a:xfrm>
              <a:off x="3959784" y="5457446"/>
              <a:ext cx="543739" cy="307777"/>
            </a:xfrm>
            <a:prstGeom prst="rect">
              <a:avLst/>
            </a:prstGeom>
            <a:noFill/>
          </p:spPr>
          <p:txBody>
            <a:bodyPr wrap="none" rtlCol="0">
              <a:spAutoFit/>
            </a:bodyPr>
            <a:lstStyle/>
            <a:p>
              <a:pPr marL="173038" indent="-173038">
                <a:buSzPct val="75000"/>
              </a:pPr>
              <a:r>
                <a:rPr lang="en-US" altLang="zh-CN" sz="1400" dirty="0"/>
                <a:t>……</a:t>
              </a:r>
              <a:endParaRPr lang="zh-CN" altLang="en-US" sz="1400" dirty="0"/>
            </a:p>
          </p:txBody>
        </p:sp>
        <p:sp>
          <p:nvSpPr>
            <p:cNvPr id="45" name="爆炸形 1 44"/>
            <p:cNvSpPr/>
            <p:nvPr/>
          </p:nvSpPr>
          <p:spPr>
            <a:xfrm>
              <a:off x="2209862" y="3029612"/>
              <a:ext cx="1164136" cy="838178"/>
            </a:xfrm>
            <a:prstGeom prst="irregularSeal1">
              <a:avLst/>
            </a:prstGeom>
            <a:solidFill>
              <a:schemeClr val="bg2">
                <a:lumMod val="9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TextBox 48"/>
            <p:cNvSpPr txBox="1"/>
            <p:nvPr/>
          </p:nvSpPr>
          <p:spPr>
            <a:xfrm>
              <a:off x="2422689" y="3276604"/>
              <a:ext cx="723275" cy="307777"/>
            </a:xfrm>
            <a:prstGeom prst="rect">
              <a:avLst/>
            </a:prstGeom>
            <a:noFill/>
          </p:spPr>
          <p:txBody>
            <a:bodyPr wrap="none" rtlCol="0">
              <a:spAutoFit/>
            </a:bodyPr>
            <a:lstStyle/>
            <a:p>
              <a:pPr marL="173038" indent="-173038">
                <a:buSzPct val="75000"/>
              </a:pPr>
              <a:r>
                <a:rPr lang="zh-CN" altLang="en-US" sz="1400" dirty="0"/>
                <a:t>互联网</a:t>
              </a:r>
            </a:p>
          </p:txBody>
        </p:sp>
        <p:sp>
          <p:nvSpPr>
            <p:cNvPr id="50" name="圆角矩形 49"/>
            <p:cNvSpPr/>
            <p:nvPr/>
          </p:nvSpPr>
          <p:spPr>
            <a:xfrm>
              <a:off x="641236" y="3029612"/>
              <a:ext cx="1523960" cy="323190"/>
            </a:xfrm>
            <a:prstGeom prst="roundRect">
              <a:avLst/>
            </a:prstGeom>
            <a:solidFill>
              <a:schemeClr val="bg2">
                <a:lumMod val="9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400" dirty="0">
                  <a:solidFill>
                    <a:schemeClr val="tx1"/>
                  </a:solidFill>
                  <a:latin typeface="微软雅黑" pitchFamily="34" charset="-122"/>
                  <a:ea typeface="微软雅黑" pitchFamily="34" charset="-122"/>
                </a:rPr>
                <a:t>门户、搜索引擎</a:t>
              </a:r>
            </a:p>
          </p:txBody>
        </p:sp>
        <p:sp>
          <p:nvSpPr>
            <p:cNvPr id="51" name="圆角矩形 50"/>
            <p:cNvSpPr/>
            <p:nvPr/>
          </p:nvSpPr>
          <p:spPr>
            <a:xfrm>
              <a:off x="3429030" y="3352802"/>
              <a:ext cx="2057346" cy="457188"/>
            </a:xfrm>
            <a:prstGeom prst="roundRect">
              <a:avLst/>
            </a:prstGeom>
            <a:solidFill>
              <a:schemeClr val="bg2">
                <a:lumMod val="9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200" dirty="0">
                  <a:solidFill>
                    <a:schemeClr val="tx1"/>
                  </a:solidFill>
                  <a:latin typeface="微软雅黑" pitchFamily="34" charset="-122"/>
                  <a:ea typeface="微软雅黑" pitchFamily="34" charset="-122"/>
                </a:rPr>
                <a:t>ESB </a:t>
              </a:r>
              <a:r>
                <a:rPr lang="zh-CN" altLang="en-US" sz="1200" dirty="0">
                  <a:solidFill>
                    <a:schemeClr val="tx1"/>
                  </a:solidFill>
                  <a:latin typeface="微软雅黑" pitchFamily="34" charset="-122"/>
                  <a:ea typeface="微软雅黑" pitchFamily="34" charset="-122"/>
                </a:rPr>
                <a:t>文本文件、</a:t>
              </a:r>
              <a:r>
                <a:rPr lang="en-US" altLang="zh-CN" sz="1200" dirty="0">
                  <a:solidFill>
                    <a:schemeClr val="tx1"/>
                  </a:solidFill>
                  <a:latin typeface="微软雅黑" pitchFamily="34" charset="-122"/>
                  <a:ea typeface="微软雅黑" pitchFamily="34" charset="-122"/>
                </a:rPr>
                <a:t>EXCEL</a:t>
              </a:r>
              <a:r>
                <a:rPr lang="zh-CN" altLang="en-US" sz="1200" dirty="0">
                  <a:solidFill>
                    <a:schemeClr val="tx1"/>
                  </a:solidFill>
                  <a:latin typeface="微软雅黑" pitchFamily="34" charset="-122"/>
                  <a:ea typeface="微软雅黑" pitchFamily="34" charset="-122"/>
                </a:rPr>
                <a:t>、</a:t>
              </a:r>
              <a:r>
                <a:rPr lang="en-US" altLang="zh-CN" sz="1200" dirty="0" err="1">
                  <a:solidFill>
                    <a:schemeClr val="tx1"/>
                  </a:solidFill>
                  <a:latin typeface="微软雅黑" pitchFamily="34" charset="-122"/>
                  <a:ea typeface="微软雅黑" pitchFamily="34" charset="-122"/>
                </a:rPr>
                <a:t>WebService</a:t>
              </a:r>
              <a:endParaRPr lang="zh-CN" altLang="en-US" sz="1200" dirty="0">
                <a:solidFill>
                  <a:schemeClr val="tx1"/>
                </a:solidFill>
                <a:latin typeface="微软雅黑" pitchFamily="34" charset="-122"/>
                <a:ea typeface="微软雅黑" pitchFamily="34" charset="-122"/>
              </a:endParaRPr>
            </a:p>
          </p:txBody>
        </p:sp>
        <p:sp>
          <p:nvSpPr>
            <p:cNvPr id="52" name="左箭头 51"/>
            <p:cNvSpPr/>
            <p:nvPr/>
          </p:nvSpPr>
          <p:spPr>
            <a:xfrm rot="18139137">
              <a:off x="3336826" y="4048344"/>
              <a:ext cx="1044000" cy="544012"/>
            </a:xfrm>
            <a:prstGeom prst="leftArrow">
              <a:avLst/>
            </a:prstGeom>
            <a:solidFill>
              <a:schemeClr val="bg2">
                <a:lumMod val="9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200" dirty="0">
                  <a:solidFill>
                    <a:schemeClr val="tx1"/>
                  </a:solidFill>
                  <a:latin typeface="微软雅黑" pitchFamily="34" charset="-122"/>
                  <a:ea typeface="微软雅黑" pitchFamily="34" charset="-122"/>
                </a:rPr>
                <a:t>编码下发</a:t>
              </a:r>
            </a:p>
          </p:txBody>
        </p:sp>
        <p:sp>
          <p:nvSpPr>
            <p:cNvPr id="53" name="左箭头 52"/>
            <p:cNvSpPr/>
            <p:nvPr/>
          </p:nvSpPr>
          <p:spPr>
            <a:xfrm rot="14229895">
              <a:off x="4487702" y="4048073"/>
              <a:ext cx="1044000" cy="544012"/>
            </a:xfrm>
            <a:prstGeom prst="leftArrow">
              <a:avLst/>
            </a:prstGeom>
            <a:solidFill>
              <a:schemeClr val="bg2">
                <a:lumMod val="9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1200" dirty="0">
                <a:solidFill>
                  <a:schemeClr val="tx1"/>
                </a:solidFill>
              </a:endParaRPr>
            </a:p>
          </p:txBody>
        </p:sp>
        <p:sp>
          <p:nvSpPr>
            <p:cNvPr id="55" name="圆角矩形 54"/>
            <p:cNvSpPr/>
            <p:nvPr/>
          </p:nvSpPr>
          <p:spPr>
            <a:xfrm>
              <a:off x="4727028" y="4816330"/>
              <a:ext cx="914376" cy="609584"/>
            </a:xfrm>
            <a:prstGeom prst="roundRect">
              <a:avLst/>
            </a:prstGeom>
            <a:solidFill>
              <a:schemeClr val="bg2">
                <a:lumMod val="9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400" dirty="0">
                  <a:solidFill>
                    <a:schemeClr val="tx1"/>
                  </a:solidFill>
                  <a:latin typeface="微软雅黑" pitchFamily="34" charset="-122"/>
                  <a:ea typeface="微软雅黑" pitchFamily="34" charset="-122"/>
                </a:rPr>
                <a:t>医药协会</a:t>
              </a:r>
            </a:p>
            <a:p>
              <a:pPr algn="ctr"/>
              <a:r>
                <a:rPr lang="zh-CN" altLang="en-US" sz="1400" dirty="0">
                  <a:solidFill>
                    <a:schemeClr val="tx1"/>
                  </a:solidFill>
                  <a:latin typeface="微软雅黑" pitchFamily="34" charset="-122"/>
                  <a:ea typeface="微软雅黑" pitchFamily="34" charset="-122"/>
                </a:rPr>
                <a:t>编码体系</a:t>
              </a:r>
            </a:p>
          </p:txBody>
        </p:sp>
      </p:grpSp>
      <p:sp>
        <p:nvSpPr>
          <p:cNvPr id="46" name="AutoShape 8"/>
          <p:cNvSpPr>
            <a:spLocks noChangeArrowheads="1"/>
          </p:cNvSpPr>
          <p:nvPr/>
        </p:nvSpPr>
        <p:spPr bwMode="auto">
          <a:xfrm>
            <a:off x="1640538" y="5791138"/>
            <a:ext cx="8915286" cy="457188"/>
          </a:xfrm>
          <a:prstGeom prst="roundRect">
            <a:avLst>
              <a:gd name="adj" fmla="val 0"/>
            </a:avLst>
          </a:prstGeom>
          <a:solidFill>
            <a:srgbClr val="C00000"/>
          </a:solidFill>
          <a:ln>
            <a:headEnd type="none" w="med" len="med"/>
            <a:tailEnd type="none" w="med" len="med"/>
          </a:ln>
          <a:effectLst>
            <a:outerShdw blurRad="40000" dist="23000" dir="5400000" rotWithShape="0">
              <a:schemeClr val="bg1">
                <a:lumMod val="50000"/>
                <a:alpha val="35000"/>
              </a:schemeClr>
            </a:outerShdw>
          </a:effectLst>
        </p:spPr>
        <p:style>
          <a:lnRef idx="0">
            <a:schemeClr val="accent5"/>
          </a:lnRef>
          <a:fillRef idx="3">
            <a:schemeClr val="accent5"/>
          </a:fillRef>
          <a:effectRef idx="3">
            <a:schemeClr val="accent5"/>
          </a:effectRef>
          <a:fontRef idx="minor">
            <a:schemeClr val="lt1"/>
          </a:fontRef>
        </p:style>
        <p:txBody>
          <a:bodyPr wrap="none" lIns="180000" rIns="180000" anchor="ctr"/>
          <a:lstStyle/>
          <a:p>
            <a:pPr eaLnBrk="0" hangingPunct="0">
              <a:defRPr/>
            </a:pPr>
            <a:r>
              <a:rPr lang="zh-CN" altLang="en-US" sz="1400" dirty="0">
                <a:solidFill>
                  <a:schemeClr val="bg1"/>
                </a:solidFill>
                <a:latin typeface="Arial" pitchFamily="34" charset="0"/>
                <a:ea typeface="微软雅黑" pitchFamily="34" charset="-122"/>
                <a:cs typeface="Arial" pitchFamily="34" charset="0"/>
              </a:rPr>
              <a:t>主要工作：主数据管理；搭建企业门户；搭建应用集成平台；制定企业基础服务规范；满足企业当前集成需求</a:t>
            </a:r>
          </a:p>
        </p:txBody>
      </p:sp>
      <p:sp>
        <p:nvSpPr>
          <p:cNvPr id="47" name="AutoShape 8"/>
          <p:cNvSpPr>
            <a:spLocks noChangeArrowheads="1"/>
          </p:cNvSpPr>
          <p:nvPr/>
        </p:nvSpPr>
        <p:spPr bwMode="auto">
          <a:xfrm>
            <a:off x="1600198" y="6324524"/>
            <a:ext cx="8915286" cy="457188"/>
          </a:xfrm>
          <a:prstGeom prst="roundRect">
            <a:avLst>
              <a:gd name="adj" fmla="val 0"/>
            </a:avLst>
          </a:prstGeom>
          <a:solidFill>
            <a:srgbClr val="C00000"/>
          </a:solidFill>
          <a:ln>
            <a:headEnd type="none" w="med" len="med"/>
            <a:tailEnd type="none" w="med" len="med"/>
          </a:ln>
          <a:effectLst>
            <a:outerShdw blurRad="40000" dist="23000" dir="5400000" rotWithShape="0">
              <a:schemeClr val="bg1">
                <a:lumMod val="50000"/>
                <a:alpha val="35000"/>
              </a:schemeClr>
            </a:outerShdw>
          </a:effectLst>
        </p:spPr>
        <p:style>
          <a:lnRef idx="0">
            <a:schemeClr val="accent5"/>
          </a:lnRef>
          <a:fillRef idx="3">
            <a:schemeClr val="accent5"/>
          </a:fillRef>
          <a:effectRef idx="3">
            <a:schemeClr val="accent5"/>
          </a:effectRef>
          <a:fontRef idx="minor">
            <a:schemeClr val="lt1"/>
          </a:fontRef>
        </p:style>
        <p:txBody>
          <a:bodyPr wrap="none" lIns="180000" rIns="180000" anchor="ctr"/>
          <a:lstStyle/>
          <a:p>
            <a:pPr eaLnBrk="0" hangingPunct="0">
              <a:defRPr/>
            </a:pPr>
            <a:r>
              <a:rPr lang="zh-CN" altLang="en-US" sz="1400" dirty="0">
                <a:solidFill>
                  <a:schemeClr val="bg1"/>
                </a:solidFill>
                <a:latin typeface="Arial" pitchFamily="34" charset="0"/>
                <a:ea typeface="微软雅黑" pitchFamily="34" charset="-122"/>
                <a:cs typeface="Arial" pitchFamily="34" charset="0"/>
              </a:rPr>
              <a:t>集成愿景：依托</a:t>
            </a:r>
            <a:r>
              <a:rPr lang="en-US" altLang="zh-CN" sz="1400" dirty="0">
                <a:solidFill>
                  <a:schemeClr val="bg1"/>
                </a:solidFill>
                <a:latin typeface="Arial" pitchFamily="34" charset="0"/>
                <a:ea typeface="微软雅黑" pitchFamily="34" charset="-122"/>
                <a:cs typeface="Arial" pitchFamily="34" charset="0"/>
              </a:rPr>
              <a:t>UAP</a:t>
            </a:r>
            <a:r>
              <a:rPr lang="zh-CN" altLang="en-US" sz="1400" dirty="0">
                <a:solidFill>
                  <a:schemeClr val="bg1"/>
                </a:solidFill>
                <a:latin typeface="Arial" pitchFamily="34" charset="0"/>
                <a:ea typeface="微软雅黑" pitchFamily="34" charset="-122"/>
                <a:cs typeface="Arial" pitchFamily="34" charset="0"/>
              </a:rPr>
              <a:t>平台，建设国药集团统一的</a:t>
            </a:r>
            <a:r>
              <a:rPr lang="en-US" altLang="zh-CN" sz="1400" dirty="0">
                <a:solidFill>
                  <a:schemeClr val="bg1"/>
                </a:solidFill>
                <a:latin typeface="Arial" pitchFamily="34" charset="0"/>
                <a:ea typeface="微软雅黑" pitchFamily="34" charset="-122"/>
                <a:cs typeface="Arial" pitchFamily="34" charset="0"/>
              </a:rPr>
              <a:t>IT</a:t>
            </a:r>
            <a:r>
              <a:rPr lang="zh-CN" altLang="en-US" sz="1400" dirty="0">
                <a:solidFill>
                  <a:schemeClr val="bg1"/>
                </a:solidFill>
                <a:latin typeface="Arial" pitchFamily="34" charset="0"/>
                <a:ea typeface="微软雅黑" pitchFamily="34" charset="-122"/>
                <a:cs typeface="Arial" pitchFamily="34" charset="0"/>
              </a:rPr>
              <a:t>服务、企业运营信息一体化综合平台，依托主数据平台，建</a:t>
            </a:r>
            <a:endParaRPr lang="en-US" altLang="zh-CN" sz="1400" dirty="0">
              <a:solidFill>
                <a:schemeClr val="bg1"/>
              </a:solidFill>
              <a:latin typeface="Arial" pitchFamily="34" charset="0"/>
              <a:ea typeface="微软雅黑" pitchFamily="34" charset="-122"/>
              <a:cs typeface="Arial" pitchFamily="34" charset="0"/>
            </a:endParaRPr>
          </a:p>
          <a:p>
            <a:pPr eaLnBrk="0" hangingPunct="0">
              <a:defRPr/>
            </a:pPr>
            <a:r>
              <a:rPr lang="en-US" altLang="zh-CN" sz="1400" dirty="0">
                <a:solidFill>
                  <a:schemeClr val="bg1"/>
                </a:solidFill>
                <a:latin typeface="Arial" pitchFamily="34" charset="0"/>
                <a:ea typeface="微软雅黑" pitchFamily="34" charset="-122"/>
                <a:cs typeface="Arial" pitchFamily="34" charset="0"/>
              </a:rPr>
              <a:t>                   </a:t>
            </a:r>
            <a:r>
              <a:rPr lang="zh-CN" altLang="en-US" sz="1400" dirty="0">
                <a:solidFill>
                  <a:schemeClr val="bg1"/>
                </a:solidFill>
                <a:latin typeface="Arial" pitchFamily="34" charset="0"/>
                <a:ea typeface="微软雅黑" pitchFamily="34" charset="-122"/>
                <a:cs typeface="Arial" pitchFamily="34" charset="0"/>
              </a:rPr>
              <a:t>设医药健康云平台，对医药行业、医院、民众提供标准药品数据服务</a:t>
            </a:r>
          </a:p>
        </p:txBody>
      </p:sp>
    </p:spTree>
  </p:cSld>
  <p:clrMapOvr>
    <a:masterClrMapping/>
  </p:clrMapOvr>
  <p:transition>
    <p:pull dir="ld"/>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标题 77"/>
          <p:cNvSpPr>
            <a:spLocks noGrp="1"/>
          </p:cNvSpPr>
          <p:nvPr>
            <p:ph type="title"/>
          </p:nvPr>
        </p:nvSpPr>
        <p:spPr>
          <a:xfrm>
            <a:off x="127000" y="43520"/>
            <a:ext cx="11209867" cy="585788"/>
          </a:xfrm>
        </p:spPr>
        <p:txBody>
          <a:bodyPr>
            <a:noAutofit/>
          </a:bodyPr>
          <a:lstStyle/>
          <a:p>
            <a:r>
              <a:rPr lang="zh-CN" altLang="en-US" sz="3200" dirty="0">
                <a:solidFill>
                  <a:schemeClr val="bg1"/>
                </a:solidFill>
              </a:rPr>
              <a:t>主数据管理（</a:t>
            </a:r>
            <a:r>
              <a:rPr lang="en-US" altLang="zh-CN" sz="3200" dirty="0">
                <a:solidFill>
                  <a:schemeClr val="bg1"/>
                </a:solidFill>
              </a:rPr>
              <a:t>MDM</a:t>
            </a:r>
            <a:r>
              <a:rPr lang="zh-CN" altLang="en-US" sz="3200" dirty="0">
                <a:solidFill>
                  <a:schemeClr val="bg1"/>
                </a:solidFill>
              </a:rPr>
              <a:t>）：编码标准化是整合基础</a:t>
            </a:r>
          </a:p>
        </p:txBody>
      </p:sp>
      <p:sp>
        <p:nvSpPr>
          <p:cNvPr id="79" name="矩形 78"/>
          <p:cNvSpPr/>
          <p:nvPr/>
        </p:nvSpPr>
        <p:spPr bwMode="auto">
          <a:xfrm>
            <a:off x="1807396" y="5835804"/>
            <a:ext cx="4267088" cy="685782"/>
          </a:xfrm>
          <a:prstGeom prst="rect">
            <a:avLst/>
          </a:prstGeom>
          <a:solidFill>
            <a:schemeClr val="bg1">
              <a:lumMod val="95000"/>
              <a:alpha val="90000"/>
            </a:schemeClr>
          </a:solidFill>
          <a:effectLst>
            <a:outerShdw blurRad="50800" dist="38100" dir="2700000" algn="tl" rotWithShape="0">
              <a:schemeClr val="bg1">
                <a:lumMod val="50000"/>
                <a:alpha val="40000"/>
              </a:schemeClr>
            </a:outerShdw>
          </a:effectLst>
          <a:scene3d>
            <a:camera prst="orthographicFront">
              <a:rot lat="0" lon="0" rev="0"/>
            </a:camera>
            <a:lightRig rig="flat" dir="t"/>
          </a:scene3d>
          <a:sp3d>
            <a:bevelT w="38100" h="19050"/>
          </a:sp3d>
        </p:spPr>
        <p:style>
          <a:lnRef idx="0">
            <a:schemeClr val="accent4"/>
          </a:lnRef>
          <a:fillRef idx="3">
            <a:schemeClr val="accent4"/>
          </a:fillRef>
          <a:effectRef idx="3">
            <a:schemeClr val="accent4"/>
          </a:effectRef>
          <a:fontRef idx="minor">
            <a:schemeClr val="lt1"/>
          </a:fontRef>
        </p:style>
        <p:txBody>
          <a:bodyPr wrap="none" lIns="72000" tIns="72000" rIns="72000" bIns="72000" anchor="ctr"/>
          <a:lstStyle/>
          <a:p>
            <a:pPr marL="533400" indent="-533400" algn="ctr">
              <a:defRPr/>
            </a:pPr>
            <a:endParaRPr lang="zh-CN" altLang="en-US" sz="1600" dirty="0">
              <a:solidFill>
                <a:schemeClr val="bg1"/>
              </a:solidFill>
              <a:latin typeface="微软雅黑" pitchFamily="34" charset="-122"/>
              <a:ea typeface="微软雅黑" pitchFamily="34" charset="-122"/>
            </a:endParaRPr>
          </a:p>
        </p:txBody>
      </p:sp>
      <p:sp>
        <p:nvSpPr>
          <p:cNvPr id="80" name="矩形 79"/>
          <p:cNvSpPr/>
          <p:nvPr/>
        </p:nvSpPr>
        <p:spPr bwMode="auto">
          <a:xfrm>
            <a:off x="1807396" y="1082900"/>
            <a:ext cx="4267088" cy="828000"/>
          </a:xfrm>
          <a:prstGeom prst="rect">
            <a:avLst/>
          </a:prstGeom>
          <a:solidFill>
            <a:schemeClr val="bg1">
              <a:lumMod val="95000"/>
              <a:alpha val="90000"/>
            </a:schemeClr>
          </a:solidFill>
          <a:effectLst>
            <a:outerShdw blurRad="50800" dist="38100" dir="2700000" algn="tl" rotWithShape="0">
              <a:schemeClr val="bg1">
                <a:lumMod val="50000"/>
                <a:alpha val="40000"/>
              </a:schemeClr>
            </a:outerShdw>
          </a:effectLst>
          <a:scene3d>
            <a:camera prst="orthographicFront">
              <a:rot lat="0" lon="0" rev="0"/>
            </a:camera>
            <a:lightRig rig="flat" dir="t"/>
          </a:scene3d>
          <a:sp3d>
            <a:bevelT w="38100" h="19050"/>
          </a:sp3d>
        </p:spPr>
        <p:style>
          <a:lnRef idx="0">
            <a:schemeClr val="accent4"/>
          </a:lnRef>
          <a:fillRef idx="3">
            <a:schemeClr val="accent4"/>
          </a:fillRef>
          <a:effectRef idx="3">
            <a:schemeClr val="accent4"/>
          </a:effectRef>
          <a:fontRef idx="minor">
            <a:schemeClr val="lt1"/>
          </a:fontRef>
        </p:style>
        <p:txBody>
          <a:bodyPr wrap="none" lIns="72000" tIns="72000" rIns="72000" bIns="72000" anchor="ctr"/>
          <a:lstStyle/>
          <a:p>
            <a:pPr marL="533400" indent="-533400" algn="ctr">
              <a:defRPr/>
            </a:pPr>
            <a:endParaRPr lang="zh-CN" altLang="en-US" sz="1600" dirty="0">
              <a:solidFill>
                <a:schemeClr val="bg1"/>
              </a:solidFill>
              <a:latin typeface="微软雅黑" pitchFamily="34" charset="-122"/>
              <a:ea typeface="微软雅黑" pitchFamily="34" charset="-122"/>
            </a:endParaRPr>
          </a:p>
        </p:txBody>
      </p:sp>
      <p:grpSp>
        <p:nvGrpSpPr>
          <p:cNvPr id="2" name="Group 65"/>
          <p:cNvGrpSpPr>
            <a:grpSpLocks/>
          </p:cNvGrpSpPr>
          <p:nvPr/>
        </p:nvGrpSpPr>
        <p:grpSpPr bwMode="auto">
          <a:xfrm>
            <a:off x="1856689" y="2779288"/>
            <a:ext cx="4154862" cy="2880685"/>
            <a:chOff x="0" y="470"/>
            <a:chExt cx="3250" cy="1934"/>
          </a:xfrm>
        </p:grpSpPr>
        <p:grpSp>
          <p:nvGrpSpPr>
            <p:cNvPr id="3" name="Group 66"/>
            <p:cNvGrpSpPr>
              <a:grpSpLocks/>
            </p:cNvGrpSpPr>
            <p:nvPr/>
          </p:nvGrpSpPr>
          <p:grpSpPr bwMode="auto">
            <a:xfrm>
              <a:off x="0" y="470"/>
              <a:ext cx="3250" cy="1551"/>
              <a:chOff x="0" y="412"/>
              <a:chExt cx="2529" cy="1358"/>
            </a:xfrm>
          </p:grpSpPr>
          <p:sp>
            <p:nvSpPr>
              <p:cNvPr id="87" name="未知"/>
              <p:cNvSpPr>
                <a:spLocks/>
              </p:cNvSpPr>
              <p:nvPr/>
            </p:nvSpPr>
            <p:spPr bwMode="auto">
              <a:xfrm>
                <a:off x="0" y="1581"/>
                <a:ext cx="1147" cy="163"/>
              </a:xfrm>
              <a:custGeom>
                <a:avLst/>
                <a:gdLst>
                  <a:gd name="T0" fmla="*/ 2 w 1470"/>
                  <a:gd name="T1" fmla="*/ 0 h 1243"/>
                  <a:gd name="T2" fmla="*/ 0 w 1470"/>
                  <a:gd name="T3" fmla="*/ 2 h 1243"/>
                  <a:gd name="T4" fmla="*/ 2 w 1470"/>
                  <a:gd name="T5" fmla="*/ 2 h 1243"/>
                  <a:gd name="T6" fmla="*/ 0 60000 65536"/>
                  <a:gd name="T7" fmla="*/ 0 60000 65536"/>
                  <a:gd name="T8" fmla="*/ 0 60000 65536"/>
                  <a:gd name="T9" fmla="*/ 0 w 1470"/>
                  <a:gd name="T10" fmla="*/ 0 h 1243"/>
                  <a:gd name="T11" fmla="*/ 1470 w 1470"/>
                  <a:gd name="T12" fmla="*/ 1243 h 1243"/>
                </a:gdLst>
                <a:ahLst/>
                <a:cxnLst>
                  <a:cxn ang="T6">
                    <a:pos x="T0" y="T1"/>
                  </a:cxn>
                  <a:cxn ang="T7">
                    <a:pos x="T2" y="T3"/>
                  </a:cxn>
                  <a:cxn ang="T8">
                    <a:pos x="T4" y="T5"/>
                  </a:cxn>
                </a:cxnLst>
                <a:rect l="T9" t="T10" r="T11" b="T12"/>
                <a:pathLst>
                  <a:path w="1470" h="1243">
                    <a:moveTo>
                      <a:pt x="738" y="0"/>
                    </a:moveTo>
                    <a:lnTo>
                      <a:pt x="0" y="1243"/>
                    </a:lnTo>
                    <a:lnTo>
                      <a:pt x="1470" y="1242"/>
                    </a:lnTo>
                  </a:path>
                </a:pathLst>
              </a:custGeom>
              <a:solidFill>
                <a:schemeClr val="bg1">
                  <a:lumMod val="95000"/>
                </a:schemeClr>
              </a:solidFill>
              <a:ln w="22225">
                <a:solidFill>
                  <a:srgbClr val="D0A660"/>
                </a:solidFill>
                <a:round/>
                <a:headEnd/>
                <a:tailEnd/>
              </a:ln>
            </p:spPr>
            <p:txBody>
              <a:bodyPr lIns="0" tIns="0" rIns="0" bIns="0" anchor="ctr">
                <a:spAutoFit/>
              </a:bodyPr>
              <a:lstStyle/>
              <a:p>
                <a:endParaRPr lang="zh-CN" altLang="en-US"/>
              </a:p>
            </p:txBody>
          </p:sp>
          <p:sp>
            <p:nvSpPr>
              <p:cNvPr id="88" name="未知"/>
              <p:cNvSpPr>
                <a:spLocks/>
              </p:cNvSpPr>
              <p:nvPr/>
            </p:nvSpPr>
            <p:spPr bwMode="auto">
              <a:xfrm flipH="1">
                <a:off x="1382" y="1581"/>
                <a:ext cx="1147" cy="163"/>
              </a:xfrm>
              <a:custGeom>
                <a:avLst/>
                <a:gdLst>
                  <a:gd name="T0" fmla="*/ 2 w 1470"/>
                  <a:gd name="T1" fmla="*/ 0 h 1243"/>
                  <a:gd name="T2" fmla="*/ 0 w 1470"/>
                  <a:gd name="T3" fmla="*/ 2 h 1243"/>
                  <a:gd name="T4" fmla="*/ 2 w 1470"/>
                  <a:gd name="T5" fmla="*/ 2 h 1243"/>
                  <a:gd name="T6" fmla="*/ 0 60000 65536"/>
                  <a:gd name="T7" fmla="*/ 0 60000 65536"/>
                  <a:gd name="T8" fmla="*/ 0 60000 65536"/>
                  <a:gd name="T9" fmla="*/ 0 w 1470"/>
                  <a:gd name="T10" fmla="*/ 0 h 1243"/>
                  <a:gd name="T11" fmla="*/ 1470 w 1470"/>
                  <a:gd name="T12" fmla="*/ 1243 h 1243"/>
                </a:gdLst>
                <a:ahLst/>
                <a:cxnLst>
                  <a:cxn ang="T6">
                    <a:pos x="T0" y="T1"/>
                  </a:cxn>
                  <a:cxn ang="T7">
                    <a:pos x="T2" y="T3"/>
                  </a:cxn>
                  <a:cxn ang="T8">
                    <a:pos x="T4" y="T5"/>
                  </a:cxn>
                </a:cxnLst>
                <a:rect l="T9" t="T10" r="T11" b="T12"/>
                <a:pathLst>
                  <a:path w="1470" h="1243">
                    <a:moveTo>
                      <a:pt x="738" y="0"/>
                    </a:moveTo>
                    <a:lnTo>
                      <a:pt x="0" y="1243"/>
                    </a:lnTo>
                    <a:lnTo>
                      <a:pt x="1470" y="1242"/>
                    </a:lnTo>
                  </a:path>
                </a:pathLst>
              </a:custGeom>
              <a:solidFill>
                <a:schemeClr val="bg1">
                  <a:lumMod val="95000"/>
                </a:schemeClr>
              </a:solidFill>
              <a:ln w="22225">
                <a:solidFill>
                  <a:srgbClr val="D0A660"/>
                </a:solidFill>
                <a:round/>
                <a:headEnd/>
                <a:tailEnd/>
              </a:ln>
            </p:spPr>
            <p:txBody>
              <a:bodyPr lIns="0" tIns="0" rIns="0" bIns="0" anchor="ctr">
                <a:spAutoFit/>
              </a:bodyPr>
              <a:lstStyle/>
              <a:p>
                <a:endParaRPr lang="zh-CN" altLang="en-US"/>
              </a:p>
            </p:txBody>
          </p:sp>
          <p:sp>
            <p:nvSpPr>
              <p:cNvPr id="89" name="未知"/>
              <p:cNvSpPr>
                <a:spLocks/>
              </p:cNvSpPr>
              <p:nvPr/>
            </p:nvSpPr>
            <p:spPr bwMode="auto">
              <a:xfrm>
                <a:off x="691" y="412"/>
                <a:ext cx="1155" cy="163"/>
              </a:xfrm>
              <a:custGeom>
                <a:avLst/>
                <a:gdLst>
                  <a:gd name="T0" fmla="*/ 0 w 1477"/>
                  <a:gd name="T1" fmla="*/ 2 h 1261"/>
                  <a:gd name="T2" fmla="*/ 2 w 1477"/>
                  <a:gd name="T3" fmla="*/ 0 h 1261"/>
                  <a:gd name="T4" fmla="*/ 2 w 1477"/>
                  <a:gd name="T5" fmla="*/ 2 h 1261"/>
                  <a:gd name="T6" fmla="*/ 0 60000 65536"/>
                  <a:gd name="T7" fmla="*/ 0 60000 65536"/>
                  <a:gd name="T8" fmla="*/ 0 60000 65536"/>
                  <a:gd name="T9" fmla="*/ 0 w 1477"/>
                  <a:gd name="T10" fmla="*/ 0 h 1261"/>
                  <a:gd name="T11" fmla="*/ 1477 w 1477"/>
                  <a:gd name="T12" fmla="*/ 1261 h 1261"/>
                </a:gdLst>
                <a:ahLst/>
                <a:cxnLst>
                  <a:cxn ang="T6">
                    <a:pos x="T0" y="T1"/>
                  </a:cxn>
                  <a:cxn ang="T7">
                    <a:pos x="T2" y="T3"/>
                  </a:cxn>
                  <a:cxn ang="T8">
                    <a:pos x="T4" y="T5"/>
                  </a:cxn>
                </a:cxnLst>
                <a:rect l="T9" t="T10" r="T11" b="T12"/>
                <a:pathLst>
                  <a:path w="1477" h="1261">
                    <a:moveTo>
                      <a:pt x="0" y="1260"/>
                    </a:moveTo>
                    <a:lnTo>
                      <a:pt x="730" y="0"/>
                    </a:lnTo>
                    <a:lnTo>
                      <a:pt x="1477" y="1261"/>
                    </a:lnTo>
                  </a:path>
                </a:pathLst>
              </a:custGeom>
              <a:solidFill>
                <a:schemeClr val="bg1">
                  <a:lumMod val="95000"/>
                </a:schemeClr>
              </a:solidFill>
              <a:ln w="22225">
                <a:solidFill>
                  <a:srgbClr val="D0A660"/>
                </a:solidFill>
                <a:round/>
                <a:headEnd/>
                <a:tailEnd/>
              </a:ln>
            </p:spPr>
            <p:txBody>
              <a:bodyPr lIns="0" tIns="0" rIns="0" bIns="0" anchor="ctr">
                <a:spAutoFit/>
              </a:bodyPr>
              <a:lstStyle/>
              <a:p>
                <a:endParaRPr lang="zh-CN" altLang="en-US"/>
              </a:p>
            </p:txBody>
          </p:sp>
          <p:sp>
            <p:nvSpPr>
              <p:cNvPr id="90" name="AutoShape 70"/>
              <p:cNvSpPr>
                <a:spLocks noChangeArrowheads="1"/>
              </p:cNvSpPr>
              <p:nvPr/>
            </p:nvSpPr>
            <p:spPr bwMode="auto">
              <a:xfrm flipH="1" flipV="1">
                <a:off x="667" y="1446"/>
                <a:ext cx="1190" cy="324"/>
              </a:xfrm>
              <a:prstGeom prst="triangle">
                <a:avLst>
                  <a:gd name="adj" fmla="val 50000"/>
                </a:avLst>
              </a:prstGeom>
              <a:solidFill>
                <a:schemeClr val="bg1">
                  <a:lumMod val="75000"/>
                </a:schemeClr>
              </a:solidFill>
              <a:ln w="6350">
                <a:solidFill>
                  <a:schemeClr val="bg1">
                    <a:lumMod val="85000"/>
                  </a:schemeClr>
                </a:solidFill>
                <a:miter lim="800000"/>
                <a:headEnd/>
                <a:tailEnd/>
              </a:ln>
            </p:spPr>
            <p:txBody>
              <a:bodyPr lIns="0" tIns="0" rIns="0" bIns="0" anchor="ctr">
                <a:spAutoFit/>
              </a:bodyPr>
              <a:lstStyle/>
              <a:p>
                <a:endParaRPr lang="zh-CN" altLang="en-US"/>
              </a:p>
            </p:txBody>
          </p:sp>
        </p:grpSp>
        <p:sp>
          <p:nvSpPr>
            <p:cNvPr id="83" name="Text Box 71"/>
            <p:cNvSpPr txBox="1">
              <a:spLocks noChangeArrowheads="1"/>
            </p:cNvSpPr>
            <p:nvPr/>
          </p:nvSpPr>
          <p:spPr bwMode="auto">
            <a:xfrm>
              <a:off x="1256" y="1352"/>
              <a:ext cx="863" cy="620"/>
            </a:xfrm>
            <a:prstGeom prst="rect">
              <a:avLst/>
            </a:prstGeom>
            <a:noFill/>
            <a:ln w="9525">
              <a:noFill/>
              <a:miter lim="800000"/>
              <a:headEnd/>
              <a:tailEnd/>
            </a:ln>
          </p:spPr>
          <p:txBody>
            <a:bodyPr>
              <a:spAutoFit/>
            </a:bodyPr>
            <a:lstStyle/>
            <a:p>
              <a:pPr>
                <a:spcBef>
                  <a:spcPct val="50000"/>
                </a:spcBef>
              </a:pPr>
              <a:r>
                <a:rPr lang="zh-CN" altLang="en-US" dirty="0">
                  <a:solidFill>
                    <a:schemeClr val="bg1"/>
                  </a:solidFill>
                  <a:latin typeface="微软雅黑" pitchFamily="34" charset="-122"/>
                  <a:ea typeface="微软雅黑" pitchFamily="34" charset="-122"/>
                </a:rPr>
                <a:t>目前公司编码现状及问题</a:t>
              </a:r>
            </a:p>
          </p:txBody>
        </p:sp>
        <p:sp>
          <p:nvSpPr>
            <p:cNvPr id="84" name="Text Box 72"/>
            <p:cNvSpPr txBox="1">
              <a:spLocks noChangeArrowheads="1"/>
            </p:cNvSpPr>
            <p:nvPr/>
          </p:nvSpPr>
          <p:spPr bwMode="auto">
            <a:xfrm>
              <a:off x="1066" y="558"/>
              <a:ext cx="1131" cy="682"/>
            </a:xfrm>
            <a:prstGeom prst="rect">
              <a:avLst/>
            </a:prstGeom>
            <a:noFill/>
            <a:ln w="9525">
              <a:noFill/>
              <a:miter lim="800000"/>
              <a:headEnd/>
              <a:tailEnd/>
            </a:ln>
          </p:spPr>
          <p:txBody>
            <a:bodyPr wrap="square">
              <a:spAutoFit/>
            </a:bodyPr>
            <a:lstStyle/>
            <a:p>
              <a:pPr algn="ctr">
                <a:spcBef>
                  <a:spcPct val="50000"/>
                </a:spcBef>
              </a:pPr>
              <a:r>
                <a:rPr lang="zh-CN" altLang="en-US" sz="1200" b="1" dirty="0">
                  <a:latin typeface="微软雅黑" pitchFamily="34" charset="-122"/>
                  <a:ea typeface="微软雅黑" pitchFamily="34" charset="-122"/>
                </a:rPr>
                <a:t>缺乏顶层规划</a:t>
              </a:r>
            </a:p>
            <a:p>
              <a:pPr>
                <a:spcBef>
                  <a:spcPct val="50000"/>
                </a:spcBef>
              </a:pPr>
              <a:r>
                <a:rPr lang="zh-CN" altLang="en-US" sz="1200" dirty="0">
                  <a:latin typeface="微软雅黑" pitchFamily="34" charset="-122"/>
                  <a:ea typeface="微软雅黑" pitchFamily="34" charset="-122"/>
                </a:rPr>
                <a:t>尚未建立一个完整的信息编码体系</a:t>
              </a:r>
            </a:p>
            <a:p>
              <a:pPr>
                <a:spcBef>
                  <a:spcPct val="50000"/>
                </a:spcBef>
              </a:pPr>
              <a:endParaRPr lang="zh-CN" altLang="zh-CN" sz="1200" dirty="0"/>
            </a:p>
          </p:txBody>
        </p:sp>
        <p:sp>
          <p:nvSpPr>
            <p:cNvPr id="85" name="Text Box 73"/>
            <p:cNvSpPr txBox="1">
              <a:spLocks noChangeArrowheads="1"/>
            </p:cNvSpPr>
            <p:nvPr/>
          </p:nvSpPr>
          <p:spPr bwMode="auto">
            <a:xfrm>
              <a:off x="260" y="1776"/>
              <a:ext cx="865" cy="620"/>
            </a:xfrm>
            <a:prstGeom prst="rect">
              <a:avLst/>
            </a:prstGeom>
            <a:noFill/>
            <a:ln w="9525">
              <a:noFill/>
              <a:miter lim="800000"/>
              <a:headEnd/>
              <a:tailEnd/>
            </a:ln>
          </p:spPr>
          <p:txBody>
            <a:bodyPr>
              <a:spAutoFit/>
            </a:bodyPr>
            <a:lstStyle/>
            <a:p>
              <a:pPr algn="ctr">
                <a:spcBef>
                  <a:spcPct val="50000"/>
                </a:spcBef>
              </a:pPr>
              <a:r>
                <a:rPr lang="zh-CN" altLang="en-US" sz="1200" b="1" dirty="0">
                  <a:latin typeface="微软雅黑" pitchFamily="34" charset="-122"/>
                  <a:ea typeface="微软雅黑" pitchFamily="34" charset="-122"/>
                </a:rPr>
                <a:t>重复编码 </a:t>
              </a:r>
            </a:p>
            <a:p>
              <a:pPr algn="ctr">
                <a:spcBef>
                  <a:spcPct val="50000"/>
                </a:spcBef>
              </a:pPr>
              <a:r>
                <a:rPr lang="zh-CN" altLang="en-US" sz="1200" dirty="0">
                  <a:latin typeface="微软雅黑" pitchFamily="34" charset="-122"/>
                  <a:ea typeface="微软雅黑" pitchFamily="34" charset="-122"/>
                </a:rPr>
                <a:t>同一信息在不同的应用系统中编码不一致  </a:t>
              </a:r>
            </a:p>
          </p:txBody>
        </p:sp>
        <p:sp>
          <p:nvSpPr>
            <p:cNvPr id="86" name="Text Box 74"/>
            <p:cNvSpPr txBox="1">
              <a:spLocks noChangeArrowheads="1"/>
            </p:cNvSpPr>
            <p:nvPr/>
          </p:nvSpPr>
          <p:spPr bwMode="auto">
            <a:xfrm>
              <a:off x="2087" y="1784"/>
              <a:ext cx="845" cy="620"/>
            </a:xfrm>
            <a:prstGeom prst="rect">
              <a:avLst/>
            </a:prstGeom>
            <a:noFill/>
            <a:ln w="9525">
              <a:noFill/>
              <a:miter lim="800000"/>
              <a:headEnd/>
              <a:tailEnd/>
            </a:ln>
          </p:spPr>
          <p:txBody>
            <a:bodyPr wrap="square">
              <a:spAutoFit/>
            </a:bodyPr>
            <a:lstStyle/>
            <a:p>
              <a:pPr algn="ctr">
                <a:spcBef>
                  <a:spcPct val="50000"/>
                </a:spcBef>
              </a:pPr>
              <a:r>
                <a:rPr lang="zh-CN" altLang="en-US" sz="1200" b="1" dirty="0">
                  <a:latin typeface="微软雅黑" pitchFamily="34" charset="-122"/>
                  <a:ea typeface="微软雅黑" pitchFamily="34" charset="-122"/>
                </a:rPr>
                <a:t>手工编码 </a:t>
              </a:r>
            </a:p>
            <a:p>
              <a:pPr algn="just">
                <a:spcBef>
                  <a:spcPct val="50000"/>
                </a:spcBef>
              </a:pPr>
              <a:r>
                <a:rPr lang="zh-CN" altLang="en-US" sz="1200" dirty="0">
                  <a:latin typeface="微软雅黑" pitchFamily="34" charset="-122"/>
                  <a:ea typeface="微软雅黑" pitchFamily="34" charset="-122"/>
                </a:rPr>
                <a:t>编制和维护的工作量极大费时费力</a:t>
              </a:r>
              <a:r>
                <a:rPr lang="zh-CN" altLang="en-US" sz="1200" b="1" dirty="0">
                  <a:latin typeface="微软雅黑" pitchFamily="34" charset="-122"/>
                  <a:ea typeface="微软雅黑" pitchFamily="34" charset="-122"/>
                </a:rPr>
                <a:t>   </a:t>
              </a:r>
            </a:p>
          </p:txBody>
        </p:sp>
      </p:grpSp>
      <p:grpSp>
        <p:nvGrpSpPr>
          <p:cNvPr id="4" name="组合 90"/>
          <p:cNvGrpSpPr/>
          <p:nvPr/>
        </p:nvGrpSpPr>
        <p:grpSpPr>
          <a:xfrm>
            <a:off x="6299600" y="1219258"/>
            <a:ext cx="4260850" cy="4862894"/>
            <a:chOff x="4743326" y="1175370"/>
            <a:chExt cx="4260850" cy="4862894"/>
          </a:xfrm>
        </p:grpSpPr>
        <p:sp>
          <p:nvSpPr>
            <p:cNvPr id="92" name="Text Box 3"/>
            <p:cNvSpPr txBox="1">
              <a:spLocks noChangeArrowheads="1"/>
            </p:cNvSpPr>
            <p:nvPr/>
          </p:nvSpPr>
          <p:spPr bwMode="auto">
            <a:xfrm>
              <a:off x="7397627" y="5758864"/>
              <a:ext cx="1517660" cy="279400"/>
            </a:xfrm>
            <a:prstGeom prst="rect">
              <a:avLst/>
            </a:prstGeom>
            <a:noFill/>
            <a:ln w="9525">
              <a:noFill/>
              <a:miter lim="800000"/>
              <a:headEnd/>
              <a:tailEnd/>
            </a:ln>
            <a:effectLst/>
          </p:spPr>
          <p:txBody>
            <a:bodyPr wrap="square" lIns="90000" tIns="46800" rIns="90000" bIns="46800">
              <a:spAutoFit/>
            </a:bodyPr>
            <a:lstStyle/>
            <a:p>
              <a:pPr>
                <a:spcBef>
                  <a:spcPct val="50000"/>
                </a:spcBef>
                <a:defRPr/>
              </a:pPr>
              <a:r>
                <a:rPr lang="zh-CN" altLang="en-US" sz="1200" dirty="0"/>
                <a:t>工程项目信息编码</a:t>
              </a:r>
            </a:p>
          </p:txBody>
        </p:sp>
        <p:grpSp>
          <p:nvGrpSpPr>
            <p:cNvPr id="5" name="Group 17"/>
            <p:cNvGrpSpPr>
              <a:grpSpLocks/>
            </p:cNvGrpSpPr>
            <p:nvPr/>
          </p:nvGrpSpPr>
          <p:grpSpPr bwMode="auto">
            <a:xfrm>
              <a:off x="7397626" y="1175370"/>
              <a:ext cx="1241425" cy="535817"/>
              <a:chOff x="0" y="6"/>
              <a:chExt cx="816" cy="373"/>
            </a:xfrm>
          </p:grpSpPr>
          <p:sp>
            <p:nvSpPr>
              <p:cNvPr id="160" name="Text Box 18"/>
              <p:cNvSpPr txBox="1">
                <a:spLocks noChangeArrowheads="1"/>
              </p:cNvSpPr>
              <p:nvPr/>
            </p:nvSpPr>
            <p:spPr bwMode="auto">
              <a:xfrm>
                <a:off x="0" y="6"/>
                <a:ext cx="816" cy="184"/>
              </a:xfrm>
              <a:prstGeom prst="rect">
                <a:avLst/>
              </a:prstGeom>
              <a:noFill/>
              <a:ln w="9525">
                <a:noFill/>
                <a:miter lim="800000"/>
                <a:headEnd/>
                <a:tailEnd/>
              </a:ln>
              <a:effectLst/>
            </p:spPr>
            <p:txBody>
              <a:bodyPr lIns="90000" tIns="46800" rIns="90000" bIns="46800">
                <a:spAutoFit/>
              </a:bodyPr>
              <a:lstStyle/>
              <a:p>
                <a:pPr>
                  <a:spcBef>
                    <a:spcPct val="50000"/>
                  </a:spcBef>
                  <a:defRPr/>
                </a:pPr>
                <a:r>
                  <a:rPr lang="zh-CN" altLang="en-US" sz="1100" dirty="0">
                    <a:latin typeface="微软雅黑" pitchFamily="34" charset="-122"/>
                    <a:ea typeface="微软雅黑" pitchFamily="34" charset="-122"/>
                  </a:rPr>
                  <a:t>逻辑设备编码</a:t>
                </a:r>
              </a:p>
            </p:txBody>
          </p:sp>
          <p:sp>
            <p:nvSpPr>
              <p:cNvPr id="161" name="Text Box 19"/>
              <p:cNvSpPr txBox="1">
                <a:spLocks noChangeArrowheads="1"/>
              </p:cNvSpPr>
              <p:nvPr/>
            </p:nvSpPr>
            <p:spPr bwMode="auto">
              <a:xfrm>
                <a:off x="0" y="195"/>
                <a:ext cx="816" cy="184"/>
              </a:xfrm>
              <a:prstGeom prst="rect">
                <a:avLst/>
              </a:prstGeom>
              <a:noFill/>
              <a:ln w="9525">
                <a:noFill/>
                <a:miter lim="800000"/>
                <a:headEnd/>
                <a:tailEnd/>
              </a:ln>
              <a:effectLst/>
            </p:spPr>
            <p:txBody>
              <a:bodyPr lIns="90000" tIns="46800" rIns="90000" bIns="46800">
                <a:spAutoFit/>
              </a:bodyPr>
              <a:lstStyle/>
              <a:p>
                <a:pPr>
                  <a:spcBef>
                    <a:spcPct val="50000"/>
                  </a:spcBef>
                  <a:defRPr/>
                </a:pPr>
                <a:r>
                  <a:rPr lang="zh-CN" altLang="en-US" sz="1100">
                    <a:latin typeface="微软雅黑" pitchFamily="34" charset="-122"/>
                    <a:ea typeface="微软雅黑" pitchFamily="34" charset="-122"/>
                  </a:rPr>
                  <a:t>物理设备编码</a:t>
                </a:r>
              </a:p>
            </p:txBody>
          </p:sp>
        </p:grpSp>
        <p:grpSp>
          <p:nvGrpSpPr>
            <p:cNvPr id="6" name="Group 20"/>
            <p:cNvGrpSpPr>
              <a:grpSpLocks/>
            </p:cNvGrpSpPr>
            <p:nvPr/>
          </p:nvGrpSpPr>
          <p:grpSpPr bwMode="auto">
            <a:xfrm>
              <a:off x="7393062" y="1717344"/>
              <a:ext cx="1241425" cy="849726"/>
              <a:chOff x="-3" y="38"/>
              <a:chExt cx="816" cy="594"/>
            </a:xfrm>
          </p:grpSpPr>
          <p:sp>
            <p:nvSpPr>
              <p:cNvPr id="156" name="Text Box 21"/>
              <p:cNvSpPr txBox="1">
                <a:spLocks noChangeArrowheads="1"/>
              </p:cNvSpPr>
              <p:nvPr/>
            </p:nvSpPr>
            <p:spPr bwMode="auto">
              <a:xfrm>
                <a:off x="-3" y="38"/>
                <a:ext cx="816" cy="184"/>
              </a:xfrm>
              <a:prstGeom prst="rect">
                <a:avLst/>
              </a:prstGeom>
              <a:noFill/>
              <a:ln w="9525">
                <a:noFill/>
                <a:miter lim="800000"/>
                <a:headEnd/>
                <a:tailEnd/>
              </a:ln>
              <a:effectLst/>
            </p:spPr>
            <p:txBody>
              <a:bodyPr lIns="90000" tIns="46800" rIns="90000" bIns="46800">
                <a:spAutoFit/>
              </a:bodyPr>
              <a:lstStyle/>
              <a:p>
                <a:pPr>
                  <a:spcBef>
                    <a:spcPct val="50000"/>
                  </a:spcBef>
                  <a:defRPr/>
                </a:pPr>
                <a:r>
                  <a:rPr lang="zh-CN" altLang="en-US" sz="1100" dirty="0">
                    <a:latin typeface="微软雅黑" pitchFamily="34" charset="-122"/>
                    <a:ea typeface="微软雅黑" pitchFamily="34" charset="-122"/>
                  </a:rPr>
                  <a:t>材料产品编码</a:t>
                </a:r>
              </a:p>
            </p:txBody>
          </p:sp>
          <p:sp>
            <p:nvSpPr>
              <p:cNvPr id="157" name="Text Box 22"/>
              <p:cNvSpPr txBox="1">
                <a:spLocks noChangeArrowheads="1"/>
              </p:cNvSpPr>
              <p:nvPr/>
            </p:nvSpPr>
            <p:spPr bwMode="auto">
              <a:xfrm>
                <a:off x="-3" y="176"/>
                <a:ext cx="816" cy="184"/>
              </a:xfrm>
              <a:prstGeom prst="rect">
                <a:avLst/>
              </a:prstGeom>
              <a:noFill/>
              <a:ln w="9525">
                <a:noFill/>
                <a:miter lim="800000"/>
                <a:headEnd/>
                <a:tailEnd/>
              </a:ln>
              <a:effectLst/>
            </p:spPr>
            <p:txBody>
              <a:bodyPr lIns="90000" tIns="46800" rIns="90000" bIns="46800">
                <a:spAutoFit/>
              </a:bodyPr>
              <a:lstStyle/>
              <a:p>
                <a:pPr>
                  <a:spcBef>
                    <a:spcPct val="50000"/>
                  </a:spcBef>
                  <a:defRPr/>
                </a:pPr>
                <a:r>
                  <a:rPr lang="zh-CN" altLang="en-US" sz="1100">
                    <a:latin typeface="微软雅黑" pitchFamily="34" charset="-122"/>
                    <a:ea typeface="微软雅黑" pitchFamily="34" charset="-122"/>
                  </a:rPr>
                  <a:t>机电产品编码</a:t>
                </a:r>
              </a:p>
            </p:txBody>
          </p:sp>
          <p:sp>
            <p:nvSpPr>
              <p:cNvPr id="158" name="Text Box 23"/>
              <p:cNvSpPr txBox="1">
                <a:spLocks noChangeArrowheads="1"/>
              </p:cNvSpPr>
              <p:nvPr/>
            </p:nvSpPr>
            <p:spPr bwMode="auto">
              <a:xfrm>
                <a:off x="-3" y="312"/>
                <a:ext cx="816" cy="184"/>
              </a:xfrm>
              <a:prstGeom prst="rect">
                <a:avLst/>
              </a:prstGeom>
              <a:noFill/>
              <a:ln w="9525">
                <a:noFill/>
                <a:miter lim="800000"/>
                <a:headEnd/>
                <a:tailEnd/>
              </a:ln>
              <a:effectLst/>
            </p:spPr>
            <p:txBody>
              <a:bodyPr lIns="90000" tIns="46800" rIns="90000" bIns="46800">
                <a:spAutoFit/>
              </a:bodyPr>
              <a:lstStyle/>
              <a:p>
                <a:pPr>
                  <a:spcBef>
                    <a:spcPct val="50000"/>
                  </a:spcBef>
                  <a:defRPr/>
                </a:pPr>
                <a:r>
                  <a:rPr lang="zh-CN" altLang="en-US" sz="1100" dirty="0">
                    <a:latin typeface="微软雅黑" pitchFamily="34" charset="-122"/>
                    <a:ea typeface="微软雅黑" pitchFamily="34" charset="-122"/>
                  </a:rPr>
                  <a:t>备品备件编码</a:t>
                </a:r>
              </a:p>
            </p:txBody>
          </p:sp>
          <p:sp>
            <p:nvSpPr>
              <p:cNvPr id="159" name="Text Box 24"/>
              <p:cNvSpPr txBox="1">
                <a:spLocks noChangeArrowheads="1"/>
              </p:cNvSpPr>
              <p:nvPr/>
            </p:nvSpPr>
            <p:spPr bwMode="auto">
              <a:xfrm>
                <a:off x="-3" y="448"/>
                <a:ext cx="816" cy="184"/>
              </a:xfrm>
              <a:prstGeom prst="rect">
                <a:avLst/>
              </a:prstGeom>
              <a:noFill/>
              <a:ln w="9525">
                <a:noFill/>
                <a:miter lim="800000"/>
                <a:headEnd/>
                <a:tailEnd/>
              </a:ln>
              <a:effectLst/>
            </p:spPr>
            <p:txBody>
              <a:bodyPr lIns="90000" tIns="46800" rIns="90000" bIns="46800">
                <a:spAutoFit/>
              </a:bodyPr>
              <a:lstStyle/>
              <a:p>
                <a:pPr>
                  <a:spcBef>
                    <a:spcPct val="50000"/>
                  </a:spcBef>
                  <a:defRPr/>
                </a:pPr>
                <a:r>
                  <a:rPr lang="zh-CN" altLang="en-US" sz="1100" dirty="0">
                    <a:latin typeface="微软雅黑" pitchFamily="34" charset="-122"/>
                    <a:ea typeface="微软雅黑" pitchFamily="34" charset="-122"/>
                  </a:rPr>
                  <a:t>固定资产编码</a:t>
                </a:r>
              </a:p>
            </p:txBody>
          </p:sp>
        </p:grpSp>
        <p:grpSp>
          <p:nvGrpSpPr>
            <p:cNvPr id="7" name="Group 25"/>
            <p:cNvGrpSpPr>
              <a:grpSpLocks/>
            </p:cNvGrpSpPr>
            <p:nvPr/>
          </p:nvGrpSpPr>
          <p:grpSpPr bwMode="auto">
            <a:xfrm>
              <a:off x="7397626" y="3124172"/>
              <a:ext cx="1517660" cy="841252"/>
              <a:chOff x="0" y="-8"/>
              <a:chExt cx="1248" cy="586"/>
            </a:xfrm>
          </p:grpSpPr>
          <p:sp>
            <p:nvSpPr>
              <p:cNvPr id="152" name="Text Box 26"/>
              <p:cNvSpPr txBox="1">
                <a:spLocks noChangeArrowheads="1"/>
              </p:cNvSpPr>
              <p:nvPr/>
            </p:nvSpPr>
            <p:spPr bwMode="auto">
              <a:xfrm>
                <a:off x="0" y="-8"/>
                <a:ext cx="908" cy="184"/>
              </a:xfrm>
              <a:prstGeom prst="rect">
                <a:avLst/>
              </a:prstGeom>
              <a:noFill/>
              <a:ln w="9525">
                <a:noFill/>
                <a:miter lim="800000"/>
                <a:headEnd/>
                <a:tailEnd/>
              </a:ln>
              <a:effectLst/>
            </p:spPr>
            <p:txBody>
              <a:bodyPr wrap="square" lIns="90000" tIns="46800" rIns="90000" bIns="46800">
                <a:spAutoFit/>
              </a:bodyPr>
              <a:lstStyle/>
              <a:p>
                <a:pPr>
                  <a:spcBef>
                    <a:spcPct val="50000"/>
                  </a:spcBef>
                  <a:defRPr/>
                </a:pPr>
                <a:r>
                  <a:rPr lang="zh-CN" altLang="en-US" sz="1100" dirty="0">
                    <a:latin typeface="微软雅黑" pitchFamily="34" charset="-122"/>
                    <a:ea typeface="微软雅黑" pitchFamily="34" charset="-122"/>
                  </a:rPr>
                  <a:t>会计科目编码</a:t>
                </a:r>
              </a:p>
            </p:txBody>
          </p:sp>
          <p:sp>
            <p:nvSpPr>
              <p:cNvPr id="153" name="Text Box 27"/>
              <p:cNvSpPr txBox="1">
                <a:spLocks noChangeArrowheads="1"/>
              </p:cNvSpPr>
              <p:nvPr/>
            </p:nvSpPr>
            <p:spPr bwMode="auto">
              <a:xfrm>
                <a:off x="0" y="122"/>
                <a:ext cx="1248" cy="184"/>
              </a:xfrm>
              <a:prstGeom prst="rect">
                <a:avLst/>
              </a:prstGeom>
              <a:noFill/>
              <a:ln w="9525">
                <a:noFill/>
                <a:miter lim="800000"/>
                <a:headEnd/>
                <a:tailEnd/>
              </a:ln>
              <a:effectLst/>
            </p:spPr>
            <p:txBody>
              <a:bodyPr lIns="90000" tIns="46800" rIns="90000" bIns="46800">
                <a:spAutoFit/>
              </a:bodyPr>
              <a:lstStyle/>
              <a:p>
                <a:pPr>
                  <a:spcBef>
                    <a:spcPct val="50000"/>
                  </a:spcBef>
                  <a:defRPr/>
                </a:pPr>
                <a:r>
                  <a:rPr lang="zh-CN" altLang="en-US" sz="1100" dirty="0">
                    <a:latin typeface="微软雅黑" pitchFamily="34" charset="-122"/>
                    <a:ea typeface="微软雅黑" pitchFamily="34" charset="-122"/>
                  </a:rPr>
                  <a:t>货币和资金分类代码</a:t>
                </a:r>
              </a:p>
            </p:txBody>
          </p:sp>
          <p:sp>
            <p:nvSpPr>
              <p:cNvPr id="154" name="Text Box 28"/>
              <p:cNvSpPr txBox="1">
                <a:spLocks noChangeArrowheads="1"/>
              </p:cNvSpPr>
              <p:nvPr/>
            </p:nvSpPr>
            <p:spPr bwMode="auto">
              <a:xfrm>
                <a:off x="0" y="254"/>
                <a:ext cx="971" cy="184"/>
              </a:xfrm>
              <a:prstGeom prst="rect">
                <a:avLst/>
              </a:prstGeom>
              <a:noFill/>
              <a:ln w="9525">
                <a:noFill/>
                <a:miter lim="800000"/>
                <a:headEnd/>
                <a:tailEnd/>
              </a:ln>
              <a:effectLst/>
            </p:spPr>
            <p:txBody>
              <a:bodyPr wrap="square" lIns="90000" tIns="46800" rIns="90000" bIns="46800">
                <a:spAutoFit/>
              </a:bodyPr>
              <a:lstStyle/>
              <a:p>
                <a:pPr>
                  <a:spcBef>
                    <a:spcPct val="50000"/>
                  </a:spcBef>
                  <a:defRPr/>
                </a:pPr>
                <a:r>
                  <a:rPr lang="zh-CN" altLang="en-US" sz="1100" dirty="0">
                    <a:latin typeface="微软雅黑" pitchFamily="34" charset="-122"/>
                    <a:ea typeface="微软雅黑" pitchFamily="34" charset="-122"/>
                  </a:rPr>
                  <a:t>付款方式代码</a:t>
                </a:r>
              </a:p>
            </p:txBody>
          </p:sp>
          <p:sp>
            <p:nvSpPr>
              <p:cNvPr id="155" name="Text Box 29"/>
              <p:cNvSpPr txBox="1">
                <a:spLocks noChangeArrowheads="1"/>
              </p:cNvSpPr>
              <p:nvPr/>
            </p:nvSpPr>
            <p:spPr bwMode="auto">
              <a:xfrm>
                <a:off x="0" y="394"/>
                <a:ext cx="1200" cy="184"/>
              </a:xfrm>
              <a:prstGeom prst="rect">
                <a:avLst/>
              </a:prstGeom>
              <a:noFill/>
              <a:ln w="9525">
                <a:noFill/>
                <a:miter lim="800000"/>
                <a:headEnd/>
                <a:tailEnd/>
              </a:ln>
              <a:effectLst/>
            </p:spPr>
            <p:txBody>
              <a:bodyPr lIns="90000" tIns="46800" rIns="90000" bIns="46800">
                <a:spAutoFit/>
              </a:bodyPr>
              <a:lstStyle/>
              <a:p>
                <a:pPr>
                  <a:spcBef>
                    <a:spcPct val="50000"/>
                  </a:spcBef>
                  <a:defRPr/>
                </a:pPr>
                <a:r>
                  <a:rPr lang="zh-CN" altLang="en-US" sz="1100" dirty="0">
                    <a:latin typeface="微软雅黑" pitchFamily="34" charset="-122"/>
                    <a:ea typeface="微软雅黑" pitchFamily="34" charset="-122"/>
                  </a:rPr>
                  <a:t>银行和保险公司代码</a:t>
                </a:r>
              </a:p>
            </p:txBody>
          </p:sp>
        </p:grpSp>
        <p:sp>
          <p:nvSpPr>
            <p:cNvPr id="96" name="Text Box 30"/>
            <p:cNvSpPr txBox="1">
              <a:spLocks noChangeArrowheads="1"/>
            </p:cNvSpPr>
            <p:nvPr/>
          </p:nvSpPr>
          <p:spPr bwMode="auto">
            <a:xfrm>
              <a:off x="7397626" y="3962386"/>
              <a:ext cx="1387475" cy="263791"/>
            </a:xfrm>
            <a:prstGeom prst="rect">
              <a:avLst/>
            </a:prstGeom>
            <a:noFill/>
            <a:ln w="9525">
              <a:noFill/>
              <a:miter lim="800000"/>
              <a:headEnd/>
              <a:tailEnd/>
            </a:ln>
            <a:effectLst/>
          </p:spPr>
          <p:txBody>
            <a:bodyPr lIns="90000" tIns="46800" rIns="90000" bIns="46800">
              <a:spAutoFit/>
            </a:bodyPr>
            <a:lstStyle/>
            <a:p>
              <a:pPr>
                <a:spcBef>
                  <a:spcPct val="50000"/>
                </a:spcBef>
                <a:defRPr/>
              </a:pPr>
              <a:r>
                <a:rPr lang="zh-CN" altLang="en-US" sz="1100" dirty="0">
                  <a:latin typeface="微软雅黑" pitchFamily="34" charset="-122"/>
                  <a:ea typeface="微软雅黑" pitchFamily="34" charset="-122"/>
                </a:rPr>
                <a:t>可靠性管理代码</a:t>
              </a:r>
            </a:p>
          </p:txBody>
        </p:sp>
        <p:sp>
          <p:nvSpPr>
            <p:cNvPr id="97" name="Text Box 31"/>
            <p:cNvSpPr txBox="1">
              <a:spLocks noChangeArrowheads="1"/>
            </p:cNvSpPr>
            <p:nvPr/>
          </p:nvSpPr>
          <p:spPr bwMode="auto">
            <a:xfrm>
              <a:off x="7397626" y="4234749"/>
              <a:ext cx="1606550" cy="263791"/>
            </a:xfrm>
            <a:prstGeom prst="rect">
              <a:avLst/>
            </a:prstGeom>
            <a:noFill/>
            <a:ln w="9525">
              <a:noFill/>
              <a:miter lim="800000"/>
              <a:headEnd/>
              <a:tailEnd/>
            </a:ln>
            <a:effectLst/>
          </p:spPr>
          <p:txBody>
            <a:bodyPr lIns="90000" tIns="46800" rIns="90000" bIns="46800">
              <a:spAutoFit/>
            </a:bodyPr>
            <a:lstStyle/>
            <a:p>
              <a:pPr>
                <a:spcBef>
                  <a:spcPct val="50000"/>
                </a:spcBef>
                <a:defRPr/>
              </a:pPr>
              <a:r>
                <a:rPr lang="zh-CN" altLang="en-US" sz="1100" dirty="0">
                  <a:latin typeface="微软雅黑" pitchFamily="34" charset="-122"/>
                  <a:ea typeface="微软雅黑" pitchFamily="34" charset="-122"/>
                </a:rPr>
                <a:t>事故分析统计代码</a:t>
              </a:r>
            </a:p>
          </p:txBody>
        </p:sp>
        <p:grpSp>
          <p:nvGrpSpPr>
            <p:cNvPr id="8" name="Group 32"/>
            <p:cNvGrpSpPr>
              <a:grpSpLocks/>
            </p:cNvGrpSpPr>
            <p:nvPr/>
          </p:nvGrpSpPr>
          <p:grpSpPr bwMode="auto">
            <a:xfrm>
              <a:off x="7397627" y="4658034"/>
              <a:ext cx="1517659" cy="611902"/>
              <a:chOff x="0" y="0"/>
              <a:chExt cx="1200" cy="427"/>
            </a:xfrm>
          </p:grpSpPr>
          <p:sp>
            <p:nvSpPr>
              <p:cNvPr id="149" name="Text Box 33"/>
              <p:cNvSpPr txBox="1">
                <a:spLocks noChangeArrowheads="1"/>
              </p:cNvSpPr>
              <p:nvPr/>
            </p:nvSpPr>
            <p:spPr bwMode="auto">
              <a:xfrm>
                <a:off x="0" y="0"/>
                <a:ext cx="817" cy="184"/>
              </a:xfrm>
              <a:prstGeom prst="rect">
                <a:avLst/>
              </a:prstGeom>
              <a:noFill/>
              <a:ln w="9525">
                <a:noFill/>
                <a:miter lim="800000"/>
                <a:headEnd/>
                <a:tailEnd/>
              </a:ln>
              <a:effectLst/>
            </p:spPr>
            <p:txBody>
              <a:bodyPr lIns="90000" tIns="46800" rIns="90000" bIns="46800">
                <a:spAutoFit/>
              </a:bodyPr>
              <a:lstStyle/>
              <a:p>
                <a:pPr>
                  <a:spcBef>
                    <a:spcPct val="50000"/>
                  </a:spcBef>
                  <a:defRPr/>
                </a:pPr>
                <a:r>
                  <a:rPr lang="zh-CN" altLang="en-US" sz="1100" dirty="0">
                    <a:latin typeface="微软雅黑" pitchFamily="34" charset="-122"/>
                    <a:ea typeface="微软雅黑" pitchFamily="34" charset="-122"/>
                  </a:rPr>
                  <a:t>档案分类代码</a:t>
                </a:r>
              </a:p>
            </p:txBody>
          </p:sp>
          <p:sp>
            <p:nvSpPr>
              <p:cNvPr id="150" name="Text Box 34"/>
              <p:cNvSpPr txBox="1">
                <a:spLocks noChangeArrowheads="1"/>
              </p:cNvSpPr>
              <p:nvPr/>
            </p:nvSpPr>
            <p:spPr bwMode="auto">
              <a:xfrm>
                <a:off x="0" y="114"/>
                <a:ext cx="816" cy="184"/>
              </a:xfrm>
              <a:prstGeom prst="rect">
                <a:avLst/>
              </a:prstGeom>
              <a:noFill/>
              <a:ln w="9525">
                <a:noFill/>
                <a:miter lim="800000"/>
                <a:headEnd/>
                <a:tailEnd/>
              </a:ln>
              <a:effectLst/>
            </p:spPr>
            <p:txBody>
              <a:bodyPr lIns="90000" tIns="46800" rIns="90000" bIns="46800">
                <a:spAutoFit/>
              </a:bodyPr>
              <a:lstStyle/>
              <a:p>
                <a:pPr>
                  <a:spcBef>
                    <a:spcPct val="50000"/>
                  </a:spcBef>
                  <a:defRPr/>
                </a:pPr>
                <a:r>
                  <a:rPr lang="zh-CN" altLang="en-US" sz="1100" dirty="0">
                    <a:latin typeface="微软雅黑" pitchFamily="34" charset="-122"/>
                    <a:ea typeface="微软雅黑" pitchFamily="34" charset="-122"/>
                  </a:rPr>
                  <a:t>项目代码</a:t>
                </a:r>
              </a:p>
            </p:txBody>
          </p:sp>
          <p:sp>
            <p:nvSpPr>
              <p:cNvPr id="151" name="Text Box 35"/>
              <p:cNvSpPr txBox="1">
                <a:spLocks noChangeArrowheads="1"/>
              </p:cNvSpPr>
              <p:nvPr/>
            </p:nvSpPr>
            <p:spPr bwMode="auto">
              <a:xfrm>
                <a:off x="0" y="243"/>
                <a:ext cx="1200" cy="184"/>
              </a:xfrm>
              <a:prstGeom prst="rect">
                <a:avLst/>
              </a:prstGeom>
              <a:noFill/>
              <a:ln w="9525">
                <a:noFill/>
                <a:miter lim="800000"/>
                <a:headEnd/>
                <a:tailEnd/>
              </a:ln>
              <a:effectLst/>
            </p:spPr>
            <p:txBody>
              <a:bodyPr lIns="90000" tIns="46800" rIns="90000" bIns="46800">
                <a:spAutoFit/>
              </a:bodyPr>
              <a:lstStyle/>
              <a:p>
                <a:pPr>
                  <a:spcBef>
                    <a:spcPct val="50000"/>
                  </a:spcBef>
                  <a:defRPr/>
                </a:pPr>
                <a:r>
                  <a:rPr lang="zh-CN" altLang="en-US" sz="1100" dirty="0">
                    <a:latin typeface="微软雅黑" pitchFamily="34" charset="-122"/>
                    <a:ea typeface="微软雅黑" pitchFamily="34" charset="-122"/>
                  </a:rPr>
                  <a:t>计划与统计报表代码</a:t>
                </a:r>
              </a:p>
            </p:txBody>
          </p:sp>
        </p:grpSp>
        <p:grpSp>
          <p:nvGrpSpPr>
            <p:cNvPr id="9" name="Group 53"/>
            <p:cNvGrpSpPr>
              <a:grpSpLocks/>
            </p:cNvGrpSpPr>
            <p:nvPr/>
          </p:nvGrpSpPr>
          <p:grpSpPr bwMode="auto">
            <a:xfrm>
              <a:off x="7388498" y="2524466"/>
              <a:ext cx="1298193" cy="613305"/>
              <a:chOff x="-6" y="45"/>
              <a:chExt cx="1056" cy="427"/>
            </a:xfrm>
          </p:grpSpPr>
          <p:sp>
            <p:nvSpPr>
              <p:cNvPr id="146" name="Text Box 54"/>
              <p:cNvSpPr txBox="1">
                <a:spLocks noChangeArrowheads="1"/>
              </p:cNvSpPr>
              <p:nvPr/>
            </p:nvSpPr>
            <p:spPr bwMode="auto">
              <a:xfrm>
                <a:off x="-6" y="173"/>
                <a:ext cx="906" cy="184"/>
              </a:xfrm>
              <a:prstGeom prst="rect">
                <a:avLst/>
              </a:prstGeom>
              <a:noFill/>
              <a:ln w="9525">
                <a:noFill/>
                <a:miter lim="800000"/>
                <a:headEnd/>
                <a:tailEnd/>
              </a:ln>
              <a:effectLst/>
            </p:spPr>
            <p:txBody>
              <a:bodyPr wrap="square" lIns="90000" tIns="46800" rIns="90000" bIns="46800">
                <a:spAutoFit/>
              </a:bodyPr>
              <a:lstStyle/>
              <a:p>
                <a:pPr>
                  <a:spcBef>
                    <a:spcPct val="50000"/>
                  </a:spcBef>
                  <a:defRPr/>
                </a:pPr>
                <a:r>
                  <a:rPr lang="zh-CN" altLang="en-US" sz="1100" dirty="0">
                    <a:latin typeface="微软雅黑" pitchFamily="34" charset="-122"/>
                    <a:ea typeface="微软雅黑" pitchFamily="34" charset="-122"/>
                  </a:rPr>
                  <a:t>人员信息编码</a:t>
                </a:r>
              </a:p>
            </p:txBody>
          </p:sp>
          <p:sp>
            <p:nvSpPr>
              <p:cNvPr id="147" name="Text Box 55"/>
              <p:cNvSpPr txBox="1">
                <a:spLocks noChangeArrowheads="1"/>
              </p:cNvSpPr>
              <p:nvPr/>
            </p:nvSpPr>
            <p:spPr bwMode="auto">
              <a:xfrm>
                <a:off x="-6" y="288"/>
                <a:ext cx="1056" cy="184"/>
              </a:xfrm>
              <a:prstGeom prst="rect">
                <a:avLst/>
              </a:prstGeom>
              <a:noFill/>
              <a:ln w="9525">
                <a:noFill/>
                <a:miter lim="800000"/>
                <a:headEnd/>
                <a:tailEnd/>
              </a:ln>
              <a:effectLst/>
            </p:spPr>
            <p:txBody>
              <a:bodyPr wrap="square" lIns="90000" tIns="46800" rIns="90000" bIns="46800">
                <a:spAutoFit/>
              </a:bodyPr>
              <a:lstStyle/>
              <a:p>
                <a:pPr>
                  <a:spcBef>
                    <a:spcPct val="50000"/>
                  </a:spcBef>
                  <a:defRPr/>
                </a:pPr>
                <a:r>
                  <a:rPr lang="zh-CN" altLang="en-US" sz="1100" dirty="0">
                    <a:latin typeface="微软雅黑" pitchFamily="34" charset="-122"/>
                    <a:ea typeface="微软雅黑" pitchFamily="34" charset="-122"/>
                  </a:rPr>
                  <a:t>人力资源管理编码</a:t>
                </a:r>
              </a:p>
            </p:txBody>
          </p:sp>
          <p:sp>
            <p:nvSpPr>
              <p:cNvPr id="148" name="Text Box 56"/>
              <p:cNvSpPr txBox="1">
                <a:spLocks noChangeArrowheads="1"/>
              </p:cNvSpPr>
              <p:nvPr/>
            </p:nvSpPr>
            <p:spPr bwMode="auto">
              <a:xfrm>
                <a:off x="0" y="45"/>
                <a:ext cx="1024" cy="184"/>
              </a:xfrm>
              <a:prstGeom prst="rect">
                <a:avLst/>
              </a:prstGeom>
              <a:noFill/>
              <a:ln w="9525">
                <a:noFill/>
                <a:miter lim="800000"/>
                <a:headEnd/>
                <a:tailEnd/>
              </a:ln>
              <a:effectLst/>
            </p:spPr>
            <p:txBody>
              <a:bodyPr wrap="square" lIns="90000" tIns="46800" rIns="90000" bIns="46800">
                <a:spAutoFit/>
              </a:bodyPr>
              <a:lstStyle/>
              <a:p>
                <a:pPr>
                  <a:spcBef>
                    <a:spcPct val="50000"/>
                  </a:spcBef>
                  <a:defRPr/>
                </a:pPr>
                <a:r>
                  <a:rPr lang="zh-CN" altLang="en-US" sz="1100" dirty="0">
                    <a:latin typeface="微软雅黑" pitchFamily="34" charset="-122"/>
                    <a:ea typeface="微软雅黑" pitchFamily="34" charset="-122"/>
                  </a:rPr>
                  <a:t>组织结构编码</a:t>
                </a:r>
              </a:p>
            </p:txBody>
          </p:sp>
        </p:grpSp>
        <p:sp>
          <p:nvSpPr>
            <p:cNvPr id="100" name="Text Box 59"/>
            <p:cNvSpPr txBox="1">
              <a:spLocks noChangeArrowheads="1"/>
            </p:cNvSpPr>
            <p:nvPr/>
          </p:nvSpPr>
          <p:spPr bwMode="auto">
            <a:xfrm>
              <a:off x="7397626" y="5410148"/>
              <a:ext cx="1241425" cy="263791"/>
            </a:xfrm>
            <a:prstGeom prst="rect">
              <a:avLst/>
            </a:prstGeom>
            <a:noFill/>
            <a:ln w="9525">
              <a:noFill/>
              <a:miter lim="800000"/>
              <a:headEnd/>
              <a:tailEnd/>
            </a:ln>
            <a:effectLst/>
          </p:spPr>
          <p:txBody>
            <a:bodyPr lIns="90000" tIns="46800" rIns="90000" bIns="46800">
              <a:spAutoFit/>
            </a:bodyPr>
            <a:lstStyle/>
            <a:p>
              <a:pPr>
                <a:spcBef>
                  <a:spcPct val="50000"/>
                </a:spcBef>
                <a:defRPr/>
              </a:pPr>
              <a:r>
                <a:rPr lang="zh-CN" altLang="en-US" sz="1100" dirty="0">
                  <a:latin typeface="微软雅黑" pitchFamily="34" charset="-122"/>
                  <a:ea typeface="微软雅黑" pitchFamily="34" charset="-122"/>
                </a:rPr>
                <a:t>项目名称代码</a:t>
              </a:r>
            </a:p>
          </p:txBody>
        </p:sp>
        <p:sp>
          <p:nvSpPr>
            <p:cNvPr id="101" name="Text Box 60"/>
            <p:cNvSpPr txBox="1">
              <a:spLocks noChangeArrowheads="1"/>
            </p:cNvSpPr>
            <p:nvPr/>
          </p:nvSpPr>
          <p:spPr bwMode="auto">
            <a:xfrm>
              <a:off x="7397626" y="5573302"/>
              <a:ext cx="1606550" cy="263791"/>
            </a:xfrm>
            <a:prstGeom prst="rect">
              <a:avLst/>
            </a:prstGeom>
            <a:noFill/>
            <a:ln w="9525">
              <a:noFill/>
              <a:miter lim="800000"/>
              <a:headEnd/>
              <a:tailEnd/>
            </a:ln>
            <a:effectLst/>
          </p:spPr>
          <p:txBody>
            <a:bodyPr lIns="90000" tIns="46800" rIns="90000" bIns="46800">
              <a:spAutoFit/>
            </a:bodyPr>
            <a:lstStyle/>
            <a:p>
              <a:pPr>
                <a:spcBef>
                  <a:spcPct val="50000"/>
                </a:spcBef>
                <a:defRPr/>
              </a:pPr>
              <a:r>
                <a:rPr lang="zh-CN" altLang="en-US" sz="1100" dirty="0">
                  <a:latin typeface="微软雅黑" pitchFamily="34" charset="-122"/>
                  <a:ea typeface="微软雅黑" pitchFamily="34" charset="-122"/>
                </a:rPr>
                <a:t>项目资金来源代码</a:t>
              </a:r>
            </a:p>
          </p:txBody>
        </p:sp>
        <p:sp>
          <p:nvSpPr>
            <p:cNvPr id="102" name="Line 57"/>
            <p:cNvSpPr>
              <a:spLocks noChangeAspect="1" noChangeShapeType="1"/>
            </p:cNvSpPr>
            <p:nvPr/>
          </p:nvSpPr>
          <p:spPr bwMode="auto">
            <a:xfrm>
              <a:off x="5365680" y="1447852"/>
              <a:ext cx="0" cy="4248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03" name="Line 57"/>
            <p:cNvSpPr>
              <a:spLocks noChangeAspect="1" noChangeShapeType="1"/>
            </p:cNvSpPr>
            <p:nvPr/>
          </p:nvSpPr>
          <p:spPr bwMode="auto">
            <a:xfrm rot="16200000">
              <a:off x="6337680" y="475852"/>
              <a:ext cx="0" cy="1944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04" name="Line 57"/>
            <p:cNvSpPr>
              <a:spLocks noChangeAspect="1" noChangeShapeType="1"/>
            </p:cNvSpPr>
            <p:nvPr/>
          </p:nvSpPr>
          <p:spPr bwMode="auto">
            <a:xfrm>
              <a:off x="7316151" y="1302383"/>
              <a:ext cx="0" cy="288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05" name="Line 57"/>
            <p:cNvSpPr>
              <a:spLocks noChangeAspect="1" noChangeShapeType="1"/>
            </p:cNvSpPr>
            <p:nvPr/>
          </p:nvSpPr>
          <p:spPr bwMode="auto">
            <a:xfrm rot="16200000">
              <a:off x="7390130" y="1224573"/>
              <a:ext cx="0" cy="144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06" name="Line 57"/>
            <p:cNvSpPr>
              <a:spLocks noChangeAspect="1" noChangeShapeType="1"/>
            </p:cNvSpPr>
            <p:nvPr/>
          </p:nvSpPr>
          <p:spPr bwMode="auto">
            <a:xfrm rot="16200000">
              <a:off x="7390130" y="1518356"/>
              <a:ext cx="0" cy="144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07" name="Line 57"/>
            <p:cNvSpPr>
              <a:spLocks noChangeAspect="1" noChangeShapeType="1"/>
            </p:cNvSpPr>
            <p:nvPr/>
          </p:nvSpPr>
          <p:spPr bwMode="auto">
            <a:xfrm rot="16200000">
              <a:off x="6337680" y="1161634"/>
              <a:ext cx="0" cy="1944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08" name="Line 57"/>
            <p:cNvSpPr>
              <a:spLocks noChangeAspect="1" noChangeShapeType="1"/>
            </p:cNvSpPr>
            <p:nvPr/>
          </p:nvSpPr>
          <p:spPr bwMode="auto">
            <a:xfrm>
              <a:off x="7316151" y="1852592"/>
              <a:ext cx="0" cy="576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09" name="Line 57"/>
            <p:cNvSpPr>
              <a:spLocks noChangeAspect="1" noChangeShapeType="1"/>
            </p:cNvSpPr>
            <p:nvPr/>
          </p:nvSpPr>
          <p:spPr bwMode="auto">
            <a:xfrm rot="16200000">
              <a:off x="7390130" y="1949811"/>
              <a:ext cx="0" cy="144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10" name="Line 57"/>
            <p:cNvSpPr>
              <a:spLocks noChangeAspect="1" noChangeShapeType="1"/>
            </p:cNvSpPr>
            <p:nvPr/>
          </p:nvSpPr>
          <p:spPr bwMode="auto">
            <a:xfrm rot="16200000">
              <a:off x="7390130" y="2173461"/>
              <a:ext cx="0" cy="144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11" name="Line 57"/>
            <p:cNvSpPr>
              <a:spLocks noChangeAspect="1" noChangeShapeType="1"/>
            </p:cNvSpPr>
            <p:nvPr/>
          </p:nvSpPr>
          <p:spPr bwMode="auto">
            <a:xfrm rot="16200000">
              <a:off x="7390130" y="1780592"/>
              <a:ext cx="0" cy="144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12" name="Line 57"/>
            <p:cNvSpPr>
              <a:spLocks noChangeAspect="1" noChangeShapeType="1"/>
            </p:cNvSpPr>
            <p:nvPr/>
          </p:nvSpPr>
          <p:spPr bwMode="auto">
            <a:xfrm rot="16200000">
              <a:off x="7390130" y="2366426"/>
              <a:ext cx="0" cy="144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13" name="Line 57"/>
            <p:cNvSpPr>
              <a:spLocks noChangeAspect="1" noChangeShapeType="1"/>
            </p:cNvSpPr>
            <p:nvPr/>
          </p:nvSpPr>
          <p:spPr bwMode="auto">
            <a:xfrm rot="16200000">
              <a:off x="6337680" y="1847416"/>
              <a:ext cx="0" cy="1944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14" name="Line 57"/>
            <p:cNvSpPr>
              <a:spLocks noChangeAspect="1" noChangeShapeType="1"/>
            </p:cNvSpPr>
            <p:nvPr/>
          </p:nvSpPr>
          <p:spPr bwMode="auto">
            <a:xfrm>
              <a:off x="7316151" y="2662072"/>
              <a:ext cx="0" cy="360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15" name="Line 57"/>
            <p:cNvSpPr>
              <a:spLocks noChangeAspect="1" noChangeShapeType="1"/>
            </p:cNvSpPr>
            <p:nvPr/>
          </p:nvSpPr>
          <p:spPr bwMode="auto">
            <a:xfrm rot="16200000">
              <a:off x="7383176" y="2583145"/>
              <a:ext cx="0" cy="144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16" name="Line 57"/>
            <p:cNvSpPr>
              <a:spLocks noChangeAspect="1" noChangeShapeType="1"/>
            </p:cNvSpPr>
            <p:nvPr/>
          </p:nvSpPr>
          <p:spPr bwMode="auto">
            <a:xfrm rot="16200000">
              <a:off x="7383176" y="2747416"/>
              <a:ext cx="0" cy="144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17" name="Line 57"/>
            <p:cNvSpPr>
              <a:spLocks noChangeAspect="1" noChangeShapeType="1"/>
            </p:cNvSpPr>
            <p:nvPr/>
          </p:nvSpPr>
          <p:spPr bwMode="auto">
            <a:xfrm rot="16200000">
              <a:off x="7383176" y="2952294"/>
              <a:ext cx="0" cy="144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18" name="Line 57"/>
            <p:cNvSpPr>
              <a:spLocks noChangeAspect="1" noChangeShapeType="1"/>
            </p:cNvSpPr>
            <p:nvPr/>
          </p:nvSpPr>
          <p:spPr bwMode="auto">
            <a:xfrm rot="16200000">
              <a:off x="6254342" y="2464714"/>
              <a:ext cx="0" cy="2124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19" name="Line 57"/>
            <p:cNvSpPr>
              <a:spLocks noChangeAspect="1" noChangeShapeType="1"/>
            </p:cNvSpPr>
            <p:nvPr/>
          </p:nvSpPr>
          <p:spPr bwMode="auto">
            <a:xfrm>
              <a:off x="7316151" y="3245672"/>
              <a:ext cx="0" cy="576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20" name="Line 57"/>
            <p:cNvSpPr>
              <a:spLocks noChangeAspect="1" noChangeShapeType="1"/>
            </p:cNvSpPr>
            <p:nvPr/>
          </p:nvSpPr>
          <p:spPr bwMode="auto">
            <a:xfrm rot="16200000">
              <a:off x="7390130" y="3342891"/>
              <a:ext cx="0" cy="144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21" name="Line 57"/>
            <p:cNvSpPr>
              <a:spLocks noChangeAspect="1" noChangeShapeType="1"/>
            </p:cNvSpPr>
            <p:nvPr/>
          </p:nvSpPr>
          <p:spPr bwMode="auto">
            <a:xfrm rot="16200000">
              <a:off x="7390130" y="3566541"/>
              <a:ext cx="0" cy="144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22" name="Line 57"/>
            <p:cNvSpPr>
              <a:spLocks noChangeAspect="1" noChangeShapeType="1"/>
            </p:cNvSpPr>
            <p:nvPr/>
          </p:nvSpPr>
          <p:spPr bwMode="auto">
            <a:xfrm rot="16200000">
              <a:off x="7390130" y="3173672"/>
              <a:ext cx="0" cy="144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23" name="Line 57"/>
            <p:cNvSpPr>
              <a:spLocks noChangeAspect="1" noChangeShapeType="1"/>
            </p:cNvSpPr>
            <p:nvPr/>
          </p:nvSpPr>
          <p:spPr bwMode="auto">
            <a:xfrm rot="16200000">
              <a:off x="7390130" y="3748748"/>
              <a:ext cx="0" cy="144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24" name="Line 57"/>
            <p:cNvSpPr>
              <a:spLocks noChangeAspect="1" noChangeShapeType="1"/>
            </p:cNvSpPr>
            <p:nvPr/>
          </p:nvSpPr>
          <p:spPr bwMode="auto">
            <a:xfrm rot="16200000">
              <a:off x="6337680" y="3262904"/>
              <a:ext cx="0" cy="1944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25" name="Line 57"/>
            <p:cNvSpPr>
              <a:spLocks noChangeAspect="1" noChangeShapeType="1"/>
            </p:cNvSpPr>
            <p:nvPr/>
          </p:nvSpPr>
          <p:spPr bwMode="auto">
            <a:xfrm>
              <a:off x="7316151" y="4089435"/>
              <a:ext cx="0" cy="288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26" name="Line 57"/>
            <p:cNvSpPr>
              <a:spLocks noChangeAspect="1" noChangeShapeType="1"/>
            </p:cNvSpPr>
            <p:nvPr/>
          </p:nvSpPr>
          <p:spPr bwMode="auto">
            <a:xfrm rot="16200000">
              <a:off x="7390130" y="4011625"/>
              <a:ext cx="0" cy="144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27" name="Line 57"/>
            <p:cNvSpPr>
              <a:spLocks noChangeAspect="1" noChangeShapeType="1"/>
            </p:cNvSpPr>
            <p:nvPr/>
          </p:nvSpPr>
          <p:spPr bwMode="auto">
            <a:xfrm rot="16200000">
              <a:off x="7390130" y="4305408"/>
              <a:ext cx="0" cy="144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28" name="Line 57"/>
            <p:cNvSpPr>
              <a:spLocks noChangeAspect="1" noChangeShapeType="1"/>
            </p:cNvSpPr>
            <p:nvPr/>
          </p:nvSpPr>
          <p:spPr bwMode="auto">
            <a:xfrm rot="16200000">
              <a:off x="6337680" y="3959444"/>
              <a:ext cx="0" cy="1944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29" name="Line 57"/>
            <p:cNvSpPr>
              <a:spLocks noChangeAspect="1" noChangeShapeType="1"/>
            </p:cNvSpPr>
            <p:nvPr/>
          </p:nvSpPr>
          <p:spPr bwMode="auto">
            <a:xfrm>
              <a:off x="7316151" y="4774100"/>
              <a:ext cx="0" cy="360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30" name="Line 57"/>
            <p:cNvSpPr>
              <a:spLocks noChangeAspect="1" noChangeShapeType="1"/>
            </p:cNvSpPr>
            <p:nvPr/>
          </p:nvSpPr>
          <p:spPr bwMode="auto">
            <a:xfrm rot="16200000">
              <a:off x="7383176" y="4695173"/>
              <a:ext cx="0" cy="144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31" name="Line 57"/>
            <p:cNvSpPr>
              <a:spLocks noChangeAspect="1" noChangeShapeType="1"/>
            </p:cNvSpPr>
            <p:nvPr/>
          </p:nvSpPr>
          <p:spPr bwMode="auto">
            <a:xfrm rot="16200000">
              <a:off x="7383176" y="4859444"/>
              <a:ext cx="0" cy="144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32" name="Line 57"/>
            <p:cNvSpPr>
              <a:spLocks noChangeAspect="1" noChangeShapeType="1"/>
            </p:cNvSpPr>
            <p:nvPr/>
          </p:nvSpPr>
          <p:spPr bwMode="auto">
            <a:xfrm rot="16200000">
              <a:off x="7383176" y="5064322"/>
              <a:ext cx="0" cy="144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33" name="Line 57"/>
            <p:cNvSpPr>
              <a:spLocks noChangeAspect="1" noChangeShapeType="1"/>
            </p:cNvSpPr>
            <p:nvPr/>
          </p:nvSpPr>
          <p:spPr bwMode="auto">
            <a:xfrm rot="16200000">
              <a:off x="6337680" y="4721424"/>
              <a:ext cx="0" cy="1944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34" name="Line 57"/>
            <p:cNvSpPr>
              <a:spLocks noChangeAspect="1" noChangeShapeType="1"/>
            </p:cNvSpPr>
            <p:nvPr/>
          </p:nvSpPr>
          <p:spPr bwMode="auto">
            <a:xfrm>
              <a:off x="7316151" y="5529378"/>
              <a:ext cx="0" cy="360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35" name="Line 57"/>
            <p:cNvSpPr>
              <a:spLocks noChangeAspect="1" noChangeShapeType="1"/>
            </p:cNvSpPr>
            <p:nvPr/>
          </p:nvSpPr>
          <p:spPr bwMode="auto">
            <a:xfrm rot="16200000">
              <a:off x="7383176" y="5450451"/>
              <a:ext cx="0" cy="144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36" name="Line 57"/>
            <p:cNvSpPr>
              <a:spLocks noChangeAspect="1" noChangeShapeType="1"/>
            </p:cNvSpPr>
            <p:nvPr/>
          </p:nvSpPr>
          <p:spPr bwMode="auto">
            <a:xfrm rot="16200000">
              <a:off x="7383176" y="5625480"/>
              <a:ext cx="0" cy="144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37" name="Line 57"/>
            <p:cNvSpPr>
              <a:spLocks noChangeAspect="1" noChangeShapeType="1"/>
            </p:cNvSpPr>
            <p:nvPr/>
          </p:nvSpPr>
          <p:spPr bwMode="auto">
            <a:xfrm rot="16200000">
              <a:off x="7383176" y="5819600"/>
              <a:ext cx="0" cy="144000"/>
            </a:xfrm>
            <a:prstGeom prst="line">
              <a:avLst/>
            </a:prstGeom>
            <a:noFill/>
            <a:ln w="15875">
              <a:solidFill>
                <a:schemeClr val="tx1">
                  <a:lumMod val="50000"/>
                  <a:lumOff val="50000"/>
                </a:schemeClr>
              </a:solidFill>
              <a:round/>
              <a:headEnd type="none" w="med" len="med"/>
              <a:tailEnd type="none" w="med" len="med"/>
            </a:ln>
            <a:effectLst/>
          </p:spPr>
          <p:txBody>
            <a:bodyPr/>
            <a:lstStyle/>
            <a:p>
              <a:endParaRPr lang="zh-CN" altLang="en-US" sz="1600">
                <a:latin typeface="Arial" pitchFamily="34" charset="0"/>
                <a:ea typeface="微软雅黑" pitchFamily="34" charset="-122"/>
                <a:cs typeface="Arial" pitchFamily="34" charset="0"/>
              </a:endParaRPr>
            </a:p>
          </p:txBody>
        </p:sp>
        <p:sp>
          <p:nvSpPr>
            <p:cNvPr id="138" name="Rectangle 5"/>
            <p:cNvSpPr>
              <a:spLocks noChangeArrowheads="1"/>
            </p:cNvSpPr>
            <p:nvPr/>
          </p:nvSpPr>
          <p:spPr bwMode="auto">
            <a:xfrm>
              <a:off x="5525963" y="1211263"/>
              <a:ext cx="1652588" cy="482600"/>
            </a:xfrm>
            <a:prstGeom prst="rect">
              <a:avLst/>
            </a:prstGeom>
            <a:solidFill>
              <a:srgbClr val="AD5A27"/>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r>
                <a:rPr lang="zh-CN" altLang="en-US" sz="1500" dirty="0">
                  <a:latin typeface="Arial" pitchFamily="34" charset="0"/>
                  <a:ea typeface="微软雅黑" pitchFamily="34" charset="-122"/>
                  <a:cs typeface="Arial" pitchFamily="34" charset="0"/>
                </a:rPr>
                <a:t>设备编码</a:t>
              </a:r>
            </a:p>
          </p:txBody>
        </p:sp>
        <p:sp>
          <p:nvSpPr>
            <p:cNvPr id="139" name="Rectangle 6"/>
            <p:cNvSpPr>
              <a:spLocks noChangeArrowheads="1"/>
            </p:cNvSpPr>
            <p:nvPr/>
          </p:nvSpPr>
          <p:spPr bwMode="auto">
            <a:xfrm>
              <a:off x="5525963" y="1908175"/>
              <a:ext cx="1652588" cy="481013"/>
            </a:xfrm>
            <a:prstGeom prst="rect">
              <a:avLst/>
            </a:prstGeom>
            <a:solidFill>
              <a:srgbClr val="AD5A27"/>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r>
                <a:rPr lang="zh-CN" altLang="en-US" sz="1500">
                  <a:latin typeface="Arial" pitchFamily="34" charset="0"/>
                  <a:ea typeface="微软雅黑" pitchFamily="34" charset="-122"/>
                  <a:cs typeface="Arial" pitchFamily="34" charset="0"/>
                </a:rPr>
                <a:t>物资编码</a:t>
              </a:r>
            </a:p>
          </p:txBody>
        </p:sp>
        <p:sp>
          <p:nvSpPr>
            <p:cNvPr id="140" name="Rectangle 7"/>
            <p:cNvSpPr>
              <a:spLocks noChangeArrowheads="1"/>
            </p:cNvSpPr>
            <p:nvPr/>
          </p:nvSpPr>
          <p:spPr bwMode="auto">
            <a:xfrm>
              <a:off x="5525963" y="2606675"/>
              <a:ext cx="1652588" cy="481013"/>
            </a:xfrm>
            <a:prstGeom prst="rect">
              <a:avLst/>
            </a:prstGeom>
            <a:solidFill>
              <a:srgbClr val="AD5A27"/>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1350" dirty="0">
                  <a:latin typeface="Arial" pitchFamily="34" charset="0"/>
                  <a:ea typeface="微软雅黑" pitchFamily="34" charset="-122"/>
                  <a:cs typeface="Arial" pitchFamily="34" charset="0"/>
                </a:rPr>
                <a:t>组织结构和人员编码</a:t>
              </a:r>
            </a:p>
          </p:txBody>
        </p:sp>
        <p:sp>
          <p:nvSpPr>
            <p:cNvPr id="141" name="Rectangle 8"/>
            <p:cNvSpPr>
              <a:spLocks noChangeArrowheads="1"/>
            </p:cNvSpPr>
            <p:nvPr/>
          </p:nvSpPr>
          <p:spPr bwMode="auto">
            <a:xfrm>
              <a:off x="5525963" y="3303588"/>
              <a:ext cx="1652588" cy="482600"/>
            </a:xfrm>
            <a:prstGeom prst="rect">
              <a:avLst/>
            </a:prstGeom>
            <a:solidFill>
              <a:srgbClr val="AD5A27"/>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r>
                <a:rPr lang="zh-CN" altLang="en-US" sz="1500">
                  <a:latin typeface="Arial" pitchFamily="34" charset="0"/>
                  <a:ea typeface="微软雅黑" pitchFamily="34" charset="-122"/>
                  <a:cs typeface="Arial" pitchFamily="34" charset="0"/>
                </a:rPr>
                <a:t>财务编码</a:t>
              </a:r>
            </a:p>
          </p:txBody>
        </p:sp>
        <p:sp>
          <p:nvSpPr>
            <p:cNvPr id="142" name="Rectangle 9"/>
            <p:cNvSpPr>
              <a:spLocks noChangeArrowheads="1"/>
            </p:cNvSpPr>
            <p:nvPr/>
          </p:nvSpPr>
          <p:spPr bwMode="auto">
            <a:xfrm>
              <a:off x="5525963" y="4002088"/>
              <a:ext cx="1652588" cy="481012"/>
            </a:xfrm>
            <a:prstGeom prst="rect">
              <a:avLst/>
            </a:prstGeom>
            <a:solidFill>
              <a:srgbClr val="AD5A27"/>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r>
                <a:rPr lang="zh-CN" altLang="en-US" sz="1500">
                  <a:latin typeface="Arial" pitchFamily="34" charset="0"/>
                  <a:ea typeface="微软雅黑" pitchFamily="34" charset="-122"/>
                  <a:cs typeface="Arial" pitchFamily="34" charset="0"/>
                </a:rPr>
                <a:t>安全监察编码</a:t>
              </a:r>
            </a:p>
          </p:txBody>
        </p:sp>
        <p:sp>
          <p:nvSpPr>
            <p:cNvPr id="143" name="Rectangle 10"/>
            <p:cNvSpPr>
              <a:spLocks noChangeArrowheads="1"/>
            </p:cNvSpPr>
            <p:nvPr/>
          </p:nvSpPr>
          <p:spPr bwMode="auto">
            <a:xfrm>
              <a:off x="5525963" y="4700588"/>
              <a:ext cx="1652588" cy="481012"/>
            </a:xfrm>
            <a:prstGeom prst="rect">
              <a:avLst/>
            </a:prstGeom>
            <a:solidFill>
              <a:srgbClr val="AD5A27"/>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r>
                <a:rPr lang="zh-CN" altLang="en-US" sz="1500">
                  <a:latin typeface="Arial" pitchFamily="34" charset="0"/>
                  <a:ea typeface="微软雅黑" pitchFamily="34" charset="-122"/>
                  <a:cs typeface="Arial" pitchFamily="34" charset="0"/>
                </a:rPr>
                <a:t>综合信息编码</a:t>
              </a:r>
            </a:p>
          </p:txBody>
        </p:sp>
        <p:sp>
          <p:nvSpPr>
            <p:cNvPr id="144" name="Rectangle 57"/>
            <p:cNvSpPr>
              <a:spLocks noChangeArrowheads="1"/>
            </p:cNvSpPr>
            <p:nvPr/>
          </p:nvSpPr>
          <p:spPr bwMode="auto">
            <a:xfrm>
              <a:off x="5525963" y="5461000"/>
              <a:ext cx="1652588" cy="481013"/>
            </a:xfrm>
            <a:prstGeom prst="rect">
              <a:avLst/>
            </a:prstGeom>
            <a:solidFill>
              <a:srgbClr val="AD5A27"/>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algn="ctr">
                <a:defRPr/>
              </a:pPr>
              <a:r>
                <a:rPr lang="zh-CN" altLang="en-US" sz="1500">
                  <a:latin typeface="Arial" pitchFamily="34" charset="0"/>
                  <a:ea typeface="微软雅黑" pitchFamily="34" charset="-122"/>
                  <a:cs typeface="Arial" pitchFamily="34" charset="0"/>
                </a:rPr>
                <a:t>项目管理编码</a:t>
              </a:r>
            </a:p>
          </p:txBody>
        </p:sp>
        <p:sp>
          <p:nvSpPr>
            <p:cNvPr id="145" name="Rectangle 4"/>
            <p:cNvSpPr>
              <a:spLocks noChangeArrowheads="1"/>
            </p:cNvSpPr>
            <p:nvPr/>
          </p:nvSpPr>
          <p:spPr bwMode="auto">
            <a:xfrm>
              <a:off x="4743326" y="2296913"/>
              <a:ext cx="484187" cy="2508250"/>
            </a:xfrm>
            <a:prstGeom prst="rect">
              <a:avLst/>
            </a:prstGeom>
            <a:solidFill>
              <a:srgbClr val="C00000"/>
            </a:solidFill>
            <a:ln>
              <a:headEnd type="none" w="med" len="med"/>
              <a:tailEnd type="none" w="med" len="med"/>
            </a:ln>
            <a:effectLst>
              <a:outerShdw blurRad="40000" dist="23000" dir="5400000" rotWithShape="0">
                <a:schemeClr val="bg1">
                  <a:lumMod val="50000"/>
                  <a:alpha val="35000"/>
                </a:schemeClr>
              </a:outerShdw>
            </a:effectLst>
          </p:spPr>
          <p:style>
            <a:lnRef idx="0">
              <a:schemeClr val="accent5"/>
            </a:lnRef>
            <a:fillRef idx="3">
              <a:schemeClr val="accent5"/>
            </a:fillRef>
            <a:effectRef idx="3">
              <a:schemeClr val="accent5"/>
            </a:effectRef>
            <a:fontRef idx="minor">
              <a:schemeClr val="lt1"/>
            </a:fontRef>
          </p:style>
          <p:txBody>
            <a:bodyPr vert="eaVert" wrap="none" lIns="72000" tIns="72000" rIns="72000" bIns="72000" anchor="ctr"/>
            <a:lstStyle/>
            <a:p>
              <a:pPr marL="533400" indent="-533400" algn="ctr">
                <a:defRPr/>
              </a:pPr>
              <a:r>
                <a:rPr lang="zh-CN" altLang="en-US" sz="1600" dirty="0">
                  <a:solidFill>
                    <a:schemeClr val="bg1"/>
                  </a:solidFill>
                  <a:latin typeface="Arial" pitchFamily="34" charset="0"/>
                  <a:ea typeface="微软雅黑" pitchFamily="34" charset="-122"/>
                  <a:cs typeface="Arial" pitchFamily="34" charset="0"/>
                </a:rPr>
                <a:t>信息分类代码体系框架</a:t>
              </a:r>
            </a:p>
          </p:txBody>
        </p:sp>
      </p:grpSp>
      <p:sp>
        <p:nvSpPr>
          <p:cNvPr id="162" name="内容占位符 76"/>
          <p:cNvSpPr txBox="1">
            <a:spLocks/>
          </p:cNvSpPr>
          <p:nvPr/>
        </p:nvSpPr>
        <p:spPr>
          <a:xfrm>
            <a:off x="1959792" y="1133316"/>
            <a:ext cx="4038494" cy="596884"/>
          </a:xfrm>
          <a:prstGeom prst="rect">
            <a:avLst/>
          </a:prstGeom>
        </p:spPr>
        <p:txBody>
          <a:bodyPr/>
          <a:lstStyle/>
          <a:p>
            <a:pPr marL="266700" indent="-266700" algn="just" eaLnBrk="0" fontAlgn="base" hangingPunct="0">
              <a:lnSpc>
                <a:spcPct val="110000"/>
              </a:lnSpc>
              <a:spcBef>
                <a:spcPct val="20000"/>
              </a:spcBef>
              <a:spcAft>
                <a:spcPct val="0"/>
              </a:spcAft>
              <a:buSzPct val="90000"/>
              <a:buBlip>
                <a:blip r:embed="rId2"/>
              </a:buBlip>
              <a:defRPr/>
            </a:pPr>
            <a:r>
              <a:rPr lang="zh-CN" altLang="en-US" sz="1400" kern="0" dirty="0">
                <a:latin typeface="微软雅黑" pitchFamily="34" charset="-122"/>
                <a:ea typeface="微软雅黑" pitchFamily="34" charset="-122"/>
              </a:rPr>
              <a:t>集团企业范围内的编码工作涉及单位多、专业广，工作量大，因此要以总体规划，突出重点，分步实施的策略进行</a:t>
            </a:r>
            <a:endParaRPr lang="zh-CN" altLang="en-US" sz="1100" kern="0" dirty="0">
              <a:latin typeface="微软雅黑" pitchFamily="34" charset="-122"/>
              <a:ea typeface="微软雅黑" pitchFamily="34" charset="-122"/>
            </a:endParaRPr>
          </a:p>
        </p:txBody>
      </p:sp>
      <p:sp>
        <p:nvSpPr>
          <p:cNvPr id="163" name="内容占位符 76"/>
          <p:cNvSpPr txBox="1">
            <a:spLocks/>
          </p:cNvSpPr>
          <p:nvPr/>
        </p:nvSpPr>
        <p:spPr>
          <a:xfrm>
            <a:off x="1959792" y="5912002"/>
            <a:ext cx="4038494" cy="596884"/>
          </a:xfrm>
          <a:prstGeom prst="rect">
            <a:avLst/>
          </a:prstGeom>
        </p:spPr>
        <p:txBody>
          <a:bodyPr/>
          <a:lstStyle/>
          <a:p>
            <a:pPr marL="266700" indent="-266700" algn="just" eaLnBrk="0" hangingPunct="0">
              <a:lnSpc>
                <a:spcPct val="110000"/>
              </a:lnSpc>
              <a:spcBef>
                <a:spcPct val="20000"/>
              </a:spcBef>
              <a:buSzPct val="90000"/>
              <a:buBlip>
                <a:blip r:embed="rId2"/>
              </a:buBlip>
            </a:pPr>
            <a:r>
              <a:rPr lang="zh-CN" altLang="en-US" sz="1400" kern="0" dirty="0">
                <a:latin typeface="微软雅黑" pitchFamily="34" charset="-122"/>
                <a:ea typeface="微软雅黑" pitchFamily="34" charset="-122"/>
              </a:rPr>
              <a:t>为了避免对已有的局部可用编码产生颠覆性影响，可以考虑采用编码映射表的方式</a:t>
            </a:r>
            <a:endParaRPr lang="zh-CN" altLang="en-US" sz="1100" kern="0" dirty="0">
              <a:latin typeface="微软雅黑" pitchFamily="34" charset="-122"/>
              <a:ea typeface="微软雅黑" pitchFamily="34" charset="-122"/>
            </a:endParaRPr>
          </a:p>
        </p:txBody>
      </p:sp>
    </p:spTree>
  </p:cSld>
  <p:clrMapOvr>
    <a:masterClrMapping/>
  </p:clrMapOvr>
  <p:transition>
    <p:pull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304953" y="-101599"/>
            <a:ext cx="757130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lnSpc>
                <a:spcPct val="100000"/>
              </a:lnSpc>
              <a:spcBef>
                <a:spcPct val="0"/>
              </a:spcBef>
              <a:buClrTx/>
              <a:buSzTx/>
              <a:buFontTx/>
              <a:buNone/>
            </a:pPr>
            <a:r>
              <a:rPr kumimoji="1" lang="zh-CN" altLang="en-US" sz="4800" dirty="0">
                <a:solidFill>
                  <a:schemeClr val="bg1"/>
                </a:solidFill>
                <a:latin typeface="楷体_GB2312" pitchFamily="49" charset="-122"/>
                <a:ea typeface="隶书" pitchFamily="49" charset="-122"/>
              </a:rPr>
              <a:t>软件项目管理的关键概念点</a:t>
            </a:r>
          </a:p>
        </p:txBody>
      </p:sp>
      <p:sp>
        <p:nvSpPr>
          <p:cNvPr id="3" name="Text Box 2"/>
          <p:cNvSpPr txBox="1">
            <a:spLocks noChangeArrowheads="1"/>
          </p:cNvSpPr>
          <p:nvPr/>
        </p:nvSpPr>
        <p:spPr bwMode="auto">
          <a:xfrm>
            <a:off x="304953" y="830997"/>
            <a:ext cx="8536311"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lnSpc>
                <a:spcPct val="100000"/>
              </a:lnSpc>
              <a:spcBef>
                <a:spcPct val="0"/>
              </a:spcBef>
              <a:buClrTx/>
              <a:buSzTx/>
              <a:buFontTx/>
              <a:buNone/>
            </a:pPr>
            <a:r>
              <a:rPr kumimoji="1" lang="zh-CN" altLang="en-US" sz="3600" b="1" dirty="0">
                <a:latin typeface="幼圆" pitchFamily="49" charset="-122"/>
                <a:ea typeface="幼圆" pitchFamily="49" charset="-122"/>
              </a:rPr>
              <a:t>项目、产品与平台判断  </a:t>
            </a:r>
            <a:endParaRPr kumimoji="1" lang="en-US" altLang="zh-CN" sz="3600" b="1" dirty="0">
              <a:latin typeface="幼圆" pitchFamily="49" charset="-122"/>
              <a:ea typeface="幼圆" pitchFamily="49" charset="-122"/>
            </a:endParaRPr>
          </a:p>
          <a:p>
            <a:pPr eaLnBrk="1" hangingPunct="1">
              <a:lnSpc>
                <a:spcPct val="100000"/>
              </a:lnSpc>
              <a:spcBef>
                <a:spcPct val="0"/>
              </a:spcBef>
              <a:buClrTx/>
              <a:buSzTx/>
              <a:buFontTx/>
              <a:buNone/>
            </a:pPr>
            <a:r>
              <a:rPr kumimoji="1" lang="en-US" altLang="zh-CN" sz="3600" b="1" dirty="0">
                <a:solidFill>
                  <a:srgbClr val="FF3300"/>
                </a:solidFill>
                <a:latin typeface="幼圆" pitchFamily="49" charset="-122"/>
                <a:ea typeface="幼圆" pitchFamily="49" charset="-122"/>
              </a:rPr>
              <a:t>                 721</a:t>
            </a:r>
            <a:r>
              <a:rPr kumimoji="1" lang="zh-CN" altLang="en-US" sz="3600" b="1" dirty="0">
                <a:solidFill>
                  <a:srgbClr val="FF3300"/>
                </a:solidFill>
                <a:latin typeface="幼圆" pitchFamily="49" charset="-122"/>
                <a:ea typeface="幼圆" pitchFamily="49" charset="-122"/>
              </a:rPr>
              <a:t>原则   </a:t>
            </a:r>
            <a:r>
              <a:rPr kumimoji="1" lang="en-US" altLang="zh-CN" sz="3600" b="1" dirty="0">
                <a:solidFill>
                  <a:srgbClr val="FF3300"/>
                </a:solidFill>
                <a:latin typeface="幼圆" pitchFamily="49" charset="-122"/>
                <a:ea typeface="幼圆" pitchFamily="49" charset="-122"/>
              </a:rPr>
              <a:t>64</a:t>
            </a:r>
            <a:r>
              <a:rPr kumimoji="1" lang="zh-CN" altLang="en-US" sz="3600" b="1" dirty="0">
                <a:solidFill>
                  <a:srgbClr val="FF3300"/>
                </a:solidFill>
                <a:latin typeface="幼圆" pitchFamily="49" charset="-122"/>
                <a:ea typeface="幼圆" pitchFamily="49" charset="-122"/>
              </a:rPr>
              <a:t>原则</a:t>
            </a:r>
          </a:p>
          <a:p>
            <a:pPr eaLnBrk="1" hangingPunct="1">
              <a:spcBef>
                <a:spcPct val="0"/>
              </a:spcBef>
              <a:buClrTx/>
              <a:buSzTx/>
              <a:buFontTx/>
              <a:buNone/>
            </a:pPr>
            <a:r>
              <a:rPr kumimoji="1" lang="zh-CN" altLang="en-US" sz="3600" b="1" dirty="0">
                <a:latin typeface="幼圆" pitchFamily="49" charset="-122"/>
                <a:ea typeface="幼圆" pitchFamily="49" charset="-122"/>
              </a:rPr>
              <a:t>软件项目合理利润 </a:t>
            </a:r>
            <a:endParaRPr kumimoji="1" lang="en-US" altLang="zh-CN" sz="3600" b="1" dirty="0">
              <a:latin typeface="幼圆" pitchFamily="49" charset="-122"/>
              <a:ea typeface="幼圆" pitchFamily="49" charset="-122"/>
            </a:endParaRPr>
          </a:p>
          <a:p>
            <a:pPr eaLnBrk="1" hangingPunct="1">
              <a:spcBef>
                <a:spcPct val="0"/>
              </a:spcBef>
              <a:buClrTx/>
              <a:buSzTx/>
              <a:buFontTx/>
              <a:buNone/>
            </a:pPr>
            <a:r>
              <a:rPr kumimoji="1" lang="en-US" altLang="zh-CN" sz="3600" b="1" dirty="0">
                <a:latin typeface="幼圆" pitchFamily="49" charset="-122"/>
                <a:ea typeface="幼圆" pitchFamily="49" charset="-122"/>
              </a:rPr>
              <a:t>                </a:t>
            </a:r>
            <a:r>
              <a:rPr kumimoji="1" lang="zh-CN" altLang="en-US" sz="3600" b="1" dirty="0">
                <a:latin typeface="幼圆" pitchFamily="49" charset="-122"/>
                <a:ea typeface="幼圆" pitchFamily="49" charset="-122"/>
              </a:rPr>
              <a:t> </a:t>
            </a:r>
            <a:r>
              <a:rPr kumimoji="1" lang="en-US" altLang="zh-CN" sz="3600" b="1" dirty="0">
                <a:solidFill>
                  <a:srgbClr val="FF3300"/>
                </a:solidFill>
                <a:latin typeface="幼圆" pitchFamily="49" charset="-122"/>
                <a:ea typeface="幼圆" pitchFamily="49" charset="-122"/>
              </a:rPr>
              <a:t>30%</a:t>
            </a:r>
          </a:p>
          <a:p>
            <a:pPr eaLnBrk="1" hangingPunct="1">
              <a:spcBef>
                <a:spcPct val="0"/>
              </a:spcBef>
              <a:buClrTx/>
              <a:buSzTx/>
              <a:buFontTx/>
              <a:buNone/>
            </a:pPr>
            <a:r>
              <a:rPr kumimoji="1" lang="zh-CN" altLang="en-US" sz="3600" b="1" dirty="0">
                <a:latin typeface="幼圆" pitchFamily="49" charset="-122"/>
                <a:ea typeface="幼圆" pitchFamily="49" charset="-122"/>
              </a:rPr>
              <a:t>软件项目管理体系分类</a:t>
            </a:r>
            <a:endParaRPr kumimoji="1" lang="en-US" altLang="zh-CN" sz="3600" b="1" dirty="0">
              <a:latin typeface="幼圆" pitchFamily="49" charset="-122"/>
              <a:ea typeface="幼圆" pitchFamily="49" charset="-122"/>
            </a:endParaRPr>
          </a:p>
          <a:p>
            <a:pPr eaLnBrk="1" hangingPunct="1">
              <a:spcBef>
                <a:spcPct val="0"/>
              </a:spcBef>
              <a:buClrTx/>
              <a:buSzTx/>
              <a:buFontTx/>
              <a:buNone/>
            </a:pPr>
            <a:r>
              <a:rPr kumimoji="1" lang="en-US" altLang="zh-CN" sz="3600" b="1" dirty="0">
                <a:latin typeface="幼圆" pitchFamily="49" charset="-122"/>
                <a:ea typeface="幼圆" pitchFamily="49" charset="-122"/>
              </a:rPr>
              <a:t>               </a:t>
            </a:r>
            <a:r>
              <a:rPr kumimoji="1" lang="zh-CN" altLang="en-US" sz="3600" b="1" dirty="0">
                <a:latin typeface="幼圆" pitchFamily="49" charset="-122"/>
                <a:ea typeface="幼圆" pitchFamily="49" charset="-122"/>
              </a:rPr>
              <a:t>  </a:t>
            </a:r>
            <a:r>
              <a:rPr kumimoji="1" lang="en-US" altLang="zh-CN" sz="3600" b="1" dirty="0">
                <a:solidFill>
                  <a:srgbClr val="FF3300"/>
                </a:solidFill>
                <a:latin typeface="幼圆" pitchFamily="49" charset="-122"/>
                <a:ea typeface="幼圆" pitchFamily="49" charset="-122"/>
              </a:rPr>
              <a:t>CMM XP IPD…… </a:t>
            </a:r>
            <a:endParaRPr kumimoji="1" lang="zh-CN" altLang="en-US" sz="3600" b="1" dirty="0">
              <a:solidFill>
                <a:srgbClr val="FF3300"/>
              </a:solidFill>
              <a:latin typeface="幼圆" pitchFamily="49" charset="-122"/>
              <a:ea typeface="幼圆" pitchFamily="49" charset="-122"/>
            </a:endParaRPr>
          </a:p>
          <a:p>
            <a:pPr eaLnBrk="1" hangingPunct="1">
              <a:spcBef>
                <a:spcPct val="0"/>
              </a:spcBef>
              <a:buClrTx/>
              <a:buSzTx/>
              <a:buFontTx/>
              <a:buNone/>
            </a:pPr>
            <a:r>
              <a:rPr kumimoji="1" lang="zh-CN" altLang="en-US" sz="3600" b="1" dirty="0">
                <a:latin typeface="幼圆" pitchFamily="49" charset="-122"/>
                <a:ea typeface="幼圆" pitchFamily="49" charset="-122"/>
              </a:rPr>
              <a:t>软件公司费用构成 </a:t>
            </a:r>
            <a:endParaRPr kumimoji="1" lang="en-US" altLang="zh-CN" sz="3600" b="1" dirty="0">
              <a:latin typeface="幼圆" pitchFamily="49" charset="-122"/>
              <a:ea typeface="幼圆" pitchFamily="49" charset="-122"/>
            </a:endParaRPr>
          </a:p>
          <a:p>
            <a:pPr eaLnBrk="1" hangingPunct="1">
              <a:spcBef>
                <a:spcPct val="0"/>
              </a:spcBef>
              <a:buClrTx/>
              <a:buSzTx/>
              <a:buFontTx/>
              <a:buNone/>
            </a:pPr>
            <a:r>
              <a:rPr kumimoji="1" lang="en-US" altLang="zh-CN" sz="3600" b="1" dirty="0">
                <a:latin typeface="幼圆" pitchFamily="49" charset="-122"/>
                <a:ea typeface="幼圆" pitchFamily="49" charset="-122"/>
              </a:rPr>
              <a:t>       </a:t>
            </a:r>
            <a:r>
              <a:rPr kumimoji="1" lang="zh-CN" altLang="en-US" sz="3600" b="1" dirty="0">
                <a:latin typeface="幼圆" pitchFamily="49" charset="-122"/>
                <a:ea typeface="幼圆" pitchFamily="49" charset="-122"/>
              </a:rPr>
              <a:t> </a:t>
            </a:r>
            <a:r>
              <a:rPr kumimoji="1" lang="zh-CN" altLang="en-US" sz="3600" b="1" dirty="0">
                <a:solidFill>
                  <a:srgbClr val="FF0000"/>
                </a:solidFill>
                <a:latin typeface="幼圆" pitchFamily="49" charset="-122"/>
                <a:ea typeface="幼圆" pitchFamily="49" charset="-122"/>
              </a:rPr>
              <a:t>人力成本</a:t>
            </a:r>
            <a:r>
              <a:rPr kumimoji="1" lang="en-US" altLang="zh-CN" sz="3600" b="1" dirty="0">
                <a:solidFill>
                  <a:srgbClr val="FF0000"/>
                </a:solidFill>
                <a:latin typeface="幼圆" pitchFamily="49" charset="-122"/>
                <a:ea typeface="幼圆" pitchFamily="49" charset="-122"/>
              </a:rPr>
              <a:t>50%  </a:t>
            </a:r>
            <a:r>
              <a:rPr kumimoji="1" lang="zh-CN" altLang="en-US" sz="3600" b="1" dirty="0">
                <a:solidFill>
                  <a:srgbClr val="FF0000"/>
                </a:solidFill>
                <a:latin typeface="幼圆" pitchFamily="49" charset="-122"/>
                <a:ea typeface="幼圆" pitchFamily="49" charset="-122"/>
              </a:rPr>
              <a:t>平台管理成本</a:t>
            </a:r>
            <a:r>
              <a:rPr kumimoji="1" lang="en-US" altLang="zh-CN" sz="3600" b="1" dirty="0">
                <a:solidFill>
                  <a:srgbClr val="FF0000"/>
                </a:solidFill>
                <a:latin typeface="幼圆" pitchFamily="49" charset="-122"/>
                <a:ea typeface="幼圆" pitchFamily="49" charset="-122"/>
              </a:rPr>
              <a:t>50%</a:t>
            </a:r>
            <a:endParaRPr kumimoji="1" lang="zh-CN" altLang="en-US" sz="3600" b="1" dirty="0">
              <a:solidFill>
                <a:srgbClr val="FF0000"/>
              </a:solidFill>
              <a:latin typeface="幼圆" pitchFamily="49" charset="-122"/>
              <a:ea typeface="幼圆" pitchFamily="49" charset="-122"/>
            </a:endParaRPr>
          </a:p>
          <a:p>
            <a:pPr eaLnBrk="1" hangingPunct="1">
              <a:spcBef>
                <a:spcPct val="0"/>
              </a:spcBef>
              <a:buClrTx/>
              <a:buSzTx/>
              <a:buFontTx/>
              <a:buNone/>
            </a:pPr>
            <a:r>
              <a:rPr kumimoji="1" lang="zh-CN" altLang="en-US" sz="3600" b="1" dirty="0">
                <a:latin typeface="幼圆" pitchFamily="49" charset="-122"/>
                <a:ea typeface="幼圆" pitchFamily="49" charset="-122"/>
              </a:rPr>
              <a:t>软件项目开发工期预测 </a:t>
            </a:r>
            <a:endParaRPr kumimoji="1" lang="en-US" altLang="zh-CN" sz="3600" b="1" dirty="0">
              <a:latin typeface="幼圆" pitchFamily="49" charset="-122"/>
              <a:ea typeface="幼圆" pitchFamily="49" charset="-122"/>
            </a:endParaRPr>
          </a:p>
          <a:p>
            <a:pPr eaLnBrk="1" hangingPunct="1">
              <a:spcBef>
                <a:spcPct val="0"/>
              </a:spcBef>
              <a:buClrTx/>
              <a:buSzTx/>
              <a:buFontTx/>
              <a:buNone/>
            </a:pPr>
            <a:r>
              <a:rPr kumimoji="1" lang="en-US" altLang="zh-CN" sz="3600" b="1" dirty="0">
                <a:latin typeface="幼圆" pitchFamily="49" charset="-122"/>
                <a:ea typeface="幼圆" pitchFamily="49" charset="-122"/>
              </a:rPr>
              <a:t>                </a:t>
            </a:r>
            <a:r>
              <a:rPr kumimoji="1" lang="zh-CN" altLang="en-US" sz="3600" b="1" dirty="0">
                <a:latin typeface="幼圆" pitchFamily="49" charset="-122"/>
                <a:ea typeface="幼圆" pitchFamily="49" charset="-122"/>
              </a:rPr>
              <a:t> </a:t>
            </a:r>
            <a:r>
              <a:rPr kumimoji="1" lang="zh-CN" altLang="en-US" sz="3600" b="1" dirty="0">
                <a:solidFill>
                  <a:srgbClr val="FF0000"/>
                </a:solidFill>
                <a:latin typeface="幼圆" pitchFamily="49" charset="-122"/>
                <a:ea typeface="幼圆" pitchFamily="49" charset="-122"/>
              </a:rPr>
              <a:t>人月与人天</a:t>
            </a:r>
          </a:p>
        </p:txBody>
      </p:sp>
    </p:spTree>
    <p:extLst>
      <p:ext uri="{BB962C8B-B14F-4D97-AF65-F5344CB8AC3E}">
        <p14:creationId xmlns:p14="http://schemas.microsoft.com/office/powerpoint/2010/main" val="38715331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4295800" y="1196752"/>
          <a:ext cx="2808312" cy="5118100"/>
        </p:xfrm>
        <a:graphic>
          <a:graphicData uri="http://schemas.openxmlformats.org/presentationml/2006/ole">
            <mc:AlternateContent xmlns:mc="http://schemas.openxmlformats.org/markup-compatibility/2006">
              <mc:Choice xmlns:v="urn:schemas-microsoft-com:vml" Requires="v">
                <p:oleObj name="Visio" r:id="rId3" imgW="3491092" imgH="6346459" progId="">
                  <p:embed/>
                </p:oleObj>
              </mc:Choice>
              <mc:Fallback>
                <p:oleObj name="Visio" r:id="rId3" imgW="3491092" imgH="6346459" progId="">
                  <p:embed/>
                  <p:pic>
                    <p:nvPicPr>
                      <p:cNvPr id="205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800" y="1196752"/>
                        <a:ext cx="2808312" cy="511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oleObj>
              </mc:Fallback>
            </mc:AlternateContent>
          </a:graphicData>
        </a:graphic>
      </p:graphicFrame>
      <p:grpSp>
        <p:nvGrpSpPr>
          <p:cNvPr id="2" name="组合 9"/>
          <p:cNvGrpSpPr/>
          <p:nvPr/>
        </p:nvGrpSpPr>
        <p:grpSpPr>
          <a:xfrm>
            <a:off x="4439816" y="1052736"/>
            <a:ext cx="5616624" cy="5040560"/>
            <a:chOff x="3131840" y="1052736"/>
            <a:chExt cx="5616624" cy="5040560"/>
          </a:xfrm>
        </p:grpSpPr>
        <p:sp>
          <p:nvSpPr>
            <p:cNvPr id="8" name="圆角矩形 7"/>
            <p:cNvSpPr/>
            <p:nvPr/>
          </p:nvSpPr>
          <p:spPr>
            <a:xfrm>
              <a:off x="4499992" y="1052736"/>
              <a:ext cx="1800200" cy="432048"/>
            </a:xfrm>
            <a:prstGeom prst="roundRect">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lumMod val="95000"/>
                      <a:lumOff val="5000"/>
                    </a:schemeClr>
                  </a:solidFill>
                  <a:latin typeface="微软雅黑" pitchFamily="34" charset="-122"/>
                  <a:ea typeface="微软雅黑" pitchFamily="34" charset="-122"/>
                </a:rPr>
                <a:t>多编码体系</a:t>
              </a:r>
            </a:p>
          </p:txBody>
        </p:sp>
        <p:pic>
          <p:nvPicPr>
            <p:cNvPr id="11266" name="Picture 7"/>
            <p:cNvPicPr>
              <a:picLocks noChangeAspect="1" noChangeArrowheads="1"/>
            </p:cNvPicPr>
            <p:nvPr/>
          </p:nvPicPr>
          <p:blipFill>
            <a:blip r:embed="rId5" cstate="print"/>
            <a:srcRect/>
            <a:stretch>
              <a:fillRect/>
            </a:stretch>
          </p:blipFill>
          <p:spPr bwMode="auto">
            <a:xfrm>
              <a:off x="3131840" y="1844824"/>
              <a:ext cx="5616624" cy="4248472"/>
            </a:xfrm>
            <a:prstGeom prst="rect">
              <a:avLst/>
            </a:prstGeom>
            <a:solidFill>
              <a:schemeClr val="accent1">
                <a:lumMod val="20000"/>
                <a:lumOff val="80000"/>
              </a:schemeClr>
            </a:solidFill>
            <a:ln w="9525">
              <a:noFill/>
              <a:miter lim="800000"/>
              <a:headEnd/>
              <a:tailEnd/>
            </a:ln>
          </p:spPr>
        </p:pic>
      </p:grpSp>
      <p:sp>
        <p:nvSpPr>
          <p:cNvPr id="9" name="标题 8"/>
          <p:cNvSpPr>
            <a:spLocks noGrp="1"/>
          </p:cNvSpPr>
          <p:nvPr>
            <p:ph type="title"/>
          </p:nvPr>
        </p:nvSpPr>
        <p:spPr>
          <a:xfrm>
            <a:off x="442156" y="-323540"/>
            <a:ext cx="10515600" cy="1325563"/>
          </a:xfrm>
        </p:spPr>
        <p:txBody>
          <a:bodyPr>
            <a:normAutofit/>
          </a:bodyPr>
          <a:lstStyle/>
          <a:p>
            <a:r>
              <a:rPr lang="zh-CN" altLang="en-US" sz="3200" dirty="0">
                <a:solidFill>
                  <a:schemeClr val="bg1"/>
                </a:solidFill>
              </a:rPr>
              <a:t>国药主数据编码管理体系</a:t>
            </a:r>
          </a:p>
        </p:txBody>
      </p:sp>
      <p:sp>
        <p:nvSpPr>
          <p:cNvPr id="17" name="矩形 16"/>
          <p:cNvSpPr/>
          <p:nvPr/>
        </p:nvSpPr>
        <p:spPr bwMode="auto">
          <a:xfrm>
            <a:off x="1752600" y="990600"/>
            <a:ext cx="2514600" cy="5334000"/>
          </a:xfrm>
          <a:prstGeom prst="rect">
            <a:avLst/>
          </a:prstGeom>
          <a:solidFill>
            <a:schemeClr val="bg1">
              <a:lumMod val="85000"/>
            </a:schemeClr>
          </a:solidFill>
          <a:ln>
            <a:noFill/>
          </a:ln>
          <a:effectLst>
            <a:outerShdw blurRad="50800" dist="38100" dir="2700000" algn="tl" rotWithShape="0">
              <a:schemeClr val="bg1">
                <a:lumMod val="75000"/>
                <a:alpha val="40000"/>
              </a:schemeClr>
            </a:outerShdw>
          </a:effectLst>
          <a:scene3d>
            <a:camera prst="orthographicFront"/>
            <a:lightRig rig="threePt" dir="t"/>
          </a:scene3d>
          <a:sp3d>
            <a:bevelT w="12700" h="6350"/>
          </a:sp3d>
        </p:spPr>
        <p:style>
          <a:lnRef idx="2">
            <a:schemeClr val="accent1">
              <a:shade val="50000"/>
            </a:schemeClr>
          </a:lnRef>
          <a:fillRef idx="1">
            <a:schemeClr val="accent1"/>
          </a:fillRef>
          <a:effectRef idx="0">
            <a:schemeClr val="accent1"/>
          </a:effectRef>
          <a:fontRef idx="minor">
            <a:schemeClr val="lt1"/>
          </a:fontRef>
        </p:style>
        <p:txBody>
          <a:bodyPr tIns="0" bIns="4860000" anchor="ctr"/>
          <a:lstStyle/>
          <a:p>
            <a:pPr algn="ctr">
              <a:defRPr/>
            </a:pPr>
            <a:endParaRPr lang="zh-CN" altLang="en-US" b="1" dirty="0">
              <a:solidFill>
                <a:schemeClr val="tx1"/>
              </a:solidFill>
              <a:latin typeface="Arial" pitchFamily="34" charset="0"/>
              <a:ea typeface="微软雅黑" pitchFamily="34" charset="-122"/>
              <a:cs typeface="Arial" pitchFamily="34" charset="0"/>
            </a:endParaRPr>
          </a:p>
        </p:txBody>
      </p:sp>
      <p:sp>
        <p:nvSpPr>
          <p:cNvPr id="18" name="圆角矩形 17"/>
          <p:cNvSpPr/>
          <p:nvPr/>
        </p:nvSpPr>
        <p:spPr bwMode="auto">
          <a:xfrm>
            <a:off x="2133600" y="1733066"/>
            <a:ext cx="1752600" cy="432000"/>
          </a:xfrm>
          <a:prstGeom prst="roundRect">
            <a:avLst>
              <a:gd name="adj" fmla="val 0"/>
            </a:avLst>
          </a:prstGeom>
          <a:solidFill>
            <a:srgbClr val="CC9840"/>
          </a:solidFill>
          <a:ln>
            <a:noFill/>
          </a:ln>
          <a:effectLst>
            <a:outerShdw blurRad="50800" dist="38100" dir="2700000" algn="tl" rotWithShape="0">
              <a:schemeClr val="bg1">
                <a:lumMod val="50000"/>
                <a:alpha val="40000"/>
              </a:schemeClr>
            </a:outerShdw>
          </a:effectLst>
          <a:scene3d>
            <a:camera prst="orthographicFront"/>
            <a:lightRig rig="threePt" dir="t"/>
          </a:scene3d>
          <a:sp3d>
            <a:bevelT w="63500" h="25400"/>
          </a:sp3d>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p>
            <a:pPr marL="533400" indent="-533400" algn="ctr">
              <a:defRPr/>
            </a:pPr>
            <a:r>
              <a:rPr lang="zh-CN" altLang="en-US" sz="1600" dirty="0">
                <a:solidFill>
                  <a:schemeClr val="bg1"/>
                </a:solidFill>
                <a:latin typeface="Arial" pitchFamily="34" charset="0"/>
                <a:ea typeface="微软雅黑" pitchFamily="34" charset="-122"/>
                <a:cs typeface="Arial" pitchFamily="34" charset="0"/>
              </a:rPr>
              <a:t>规则定义</a:t>
            </a:r>
          </a:p>
        </p:txBody>
      </p:sp>
      <p:sp>
        <p:nvSpPr>
          <p:cNvPr id="19" name="圆角矩形 18"/>
          <p:cNvSpPr/>
          <p:nvPr/>
        </p:nvSpPr>
        <p:spPr bwMode="auto">
          <a:xfrm>
            <a:off x="2133600" y="2479300"/>
            <a:ext cx="1752600" cy="432000"/>
          </a:xfrm>
          <a:prstGeom prst="roundRect">
            <a:avLst>
              <a:gd name="adj" fmla="val 0"/>
            </a:avLst>
          </a:prstGeom>
          <a:solidFill>
            <a:srgbClr val="CC9840"/>
          </a:solidFill>
          <a:ln>
            <a:noFill/>
          </a:ln>
          <a:effectLst>
            <a:outerShdw blurRad="50800" dist="38100" dir="2700000" algn="tl" rotWithShape="0">
              <a:schemeClr val="bg1">
                <a:lumMod val="50000"/>
                <a:alpha val="40000"/>
              </a:schemeClr>
            </a:outerShdw>
          </a:effectLst>
          <a:scene3d>
            <a:camera prst="orthographicFront"/>
            <a:lightRig rig="threePt" dir="t"/>
          </a:scene3d>
          <a:sp3d>
            <a:bevelT w="63500" h="25400"/>
          </a:sp3d>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p>
            <a:pPr marL="533400" indent="-533400" algn="ctr">
              <a:defRPr/>
            </a:pPr>
            <a:r>
              <a:rPr lang="zh-CN" altLang="en-US" sz="1600" dirty="0">
                <a:solidFill>
                  <a:schemeClr val="bg1"/>
                </a:solidFill>
                <a:latin typeface="Arial" pitchFamily="34" charset="0"/>
                <a:ea typeface="微软雅黑" pitchFamily="34" charset="-122"/>
                <a:cs typeface="Arial" pitchFamily="34" charset="0"/>
              </a:rPr>
              <a:t>编码申报</a:t>
            </a:r>
          </a:p>
        </p:txBody>
      </p:sp>
      <p:sp>
        <p:nvSpPr>
          <p:cNvPr id="20" name="圆角矩形 19"/>
          <p:cNvSpPr/>
          <p:nvPr/>
        </p:nvSpPr>
        <p:spPr bwMode="auto">
          <a:xfrm>
            <a:off x="2133600" y="3212398"/>
            <a:ext cx="1752600" cy="432000"/>
          </a:xfrm>
          <a:prstGeom prst="roundRect">
            <a:avLst>
              <a:gd name="adj" fmla="val 0"/>
            </a:avLst>
          </a:prstGeom>
          <a:solidFill>
            <a:srgbClr val="CC9840"/>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marL="533400" indent="-533400" algn="ctr">
              <a:defRPr/>
            </a:pPr>
            <a:r>
              <a:rPr lang="zh-CN" altLang="en-US" dirty="0">
                <a:solidFill>
                  <a:schemeClr val="bg1"/>
                </a:solidFill>
                <a:latin typeface="Arial" pitchFamily="34" charset="0"/>
                <a:ea typeface="微软雅黑" pitchFamily="34" charset="-122"/>
                <a:cs typeface="Arial" pitchFamily="34" charset="0"/>
              </a:rPr>
              <a:t>编码审批</a:t>
            </a:r>
          </a:p>
        </p:txBody>
      </p:sp>
      <p:sp>
        <p:nvSpPr>
          <p:cNvPr id="21" name="圆角矩形 20"/>
          <p:cNvSpPr/>
          <p:nvPr/>
        </p:nvSpPr>
        <p:spPr bwMode="auto">
          <a:xfrm>
            <a:off x="2133600" y="3958632"/>
            <a:ext cx="1752600" cy="432000"/>
          </a:xfrm>
          <a:prstGeom prst="roundRect">
            <a:avLst>
              <a:gd name="adj" fmla="val 0"/>
            </a:avLst>
          </a:prstGeom>
          <a:solidFill>
            <a:srgbClr val="CC9840"/>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36000" tIns="36000" rIns="72000" bIns="72000" anchor="ctr"/>
          <a:lstStyle/>
          <a:p>
            <a:pPr marL="533400" indent="-533400" algn="ctr">
              <a:defRPr/>
            </a:pPr>
            <a:r>
              <a:rPr lang="zh-CN" altLang="en-US" dirty="0">
                <a:solidFill>
                  <a:schemeClr val="bg1"/>
                </a:solidFill>
                <a:latin typeface="Arial" pitchFamily="34" charset="0"/>
                <a:ea typeface="微软雅黑" pitchFamily="34" charset="-122"/>
                <a:cs typeface="Arial" pitchFamily="34" charset="0"/>
              </a:rPr>
              <a:t>编码发布</a:t>
            </a:r>
          </a:p>
        </p:txBody>
      </p:sp>
      <p:sp>
        <p:nvSpPr>
          <p:cNvPr id="22" name="圆角矩形 21"/>
          <p:cNvSpPr/>
          <p:nvPr/>
        </p:nvSpPr>
        <p:spPr bwMode="auto">
          <a:xfrm>
            <a:off x="2133600" y="4718002"/>
            <a:ext cx="1752600" cy="432000"/>
          </a:xfrm>
          <a:prstGeom prst="roundRect">
            <a:avLst>
              <a:gd name="adj" fmla="val 0"/>
            </a:avLst>
          </a:prstGeom>
          <a:solidFill>
            <a:srgbClr val="CC9840"/>
          </a:solidFill>
          <a:ln>
            <a:noFill/>
          </a:ln>
          <a:effectLst>
            <a:outerShdw blurRad="50800" dist="38100" dir="2700000" algn="tl" rotWithShape="0">
              <a:schemeClr val="bg1">
                <a:lumMod val="50000"/>
                <a:alpha val="40000"/>
              </a:schemeClr>
            </a:outerShdw>
          </a:effectLst>
          <a:scene3d>
            <a:camera prst="orthographicFront"/>
            <a:lightRig rig="threePt" dir="t"/>
          </a:scene3d>
          <a:sp3d>
            <a:bevelT w="63500" h="25400"/>
          </a:sp3d>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p>
            <a:pPr marL="533400" indent="-533400" algn="ctr">
              <a:defRPr/>
            </a:pPr>
            <a:r>
              <a:rPr lang="zh-CN" altLang="en-US" sz="1600" dirty="0">
                <a:solidFill>
                  <a:schemeClr val="bg1"/>
                </a:solidFill>
                <a:latin typeface="Arial" pitchFamily="34" charset="0"/>
                <a:ea typeface="微软雅黑" pitchFamily="34" charset="-122"/>
                <a:cs typeface="Arial" pitchFamily="34" charset="0"/>
              </a:rPr>
              <a:t>绩效考核</a:t>
            </a:r>
          </a:p>
        </p:txBody>
      </p:sp>
      <p:sp>
        <p:nvSpPr>
          <p:cNvPr id="23" name="圆角矩形 22"/>
          <p:cNvSpPr/>
          <p:nvPr/>
        </p:nvSpPr>
        <p:spPr bwMode="auto">
          <a:xfrm>
            <a:off x="2133600" y="5464236"/>
            <a:ext cx="1752600" cy="432000"/>
          </a:xfrm>
          <a:prstGeom prst="roundRect">
            <a:avLst>
              <a:gd name="adj" fmla="val 0"/>
            </a:avLst>
          </a:prstGeom>
          <a:solidFill>
            <a:srgbClr val="CC9840"/>
          </a:solidFill>
          <a:ln>
            <a:noFill/>
          </a:ln>
          <a:effectLst>
            <a:outerShdw blurRad="50800" dist="38100" dir="2700000" algn="tl" rotWithShape="0">
              <a:schemeClr val="bg1">
                <a:lumMod val="50000"/>
                <a:alpha val="40000"/>
              </a:schemeClr>
            </a:outerShdw>
          </a:effectLst>
          <a:scene3d>
            <a:camera prst="orthographicFront"/>
            <a:lightRig rig="threePt" dir="t"/>
          </a:scene3d>
          <a:sp3d>
            <a:bevelT w="63500" h="25400"/>
          </a:sp3d>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p>
            <a:pPr marL="533400" indent="-533400" algn="ctr">
              <a:defRPr/>
            </a:pPr>
            <a:r>
              <a:rPr lang="zh-CN" altLang="en-US" sz="1600" dirty="0">
                <a:solidFill>
                  <a:schemeClr val="bg1"/>
                </a:solidFill>
                <a:latin typeface="Arial" pitchFamily="34" charset="0"/>
                <a:ea typeface="微软雅黑" pitchFamily="34" charset="-122"/>
                <a:cs typeface="Arial" pitchFamily="34" charset="0"/>
              </a:rPr>
              <a:t>查询统计</a:t>
            </a:r>
          </a:p>
        </p:txBody>
      </p:sp>
      <p:sp>
        <p:nvSpPr>
          <p:cNvPr id="10" name="矩形 9"/>
          <p:cNvSpPr/>
          <p:nvPr/>
        </p:nvSpPr>
        <p:spPr bwMode="auto">
          <a:xfrm>
            <a:off x="1752714" y="977530"/>
            <a:ext cx="2516400" cy="457278"/>
          </a:xfrm>
          <a:prstGeom prst="rect">
            <a:avLst/>
          </a:prstGeom>
          <a:solidFill>
            <a:srgbClr val="C00000"/>
          </a:solidFill>
          <a:ln>
            <a:headEnd type="none" w="med" len="med"/>
            <a:tailEnd type="none" w="med" len="med"/>
          </a:ln>
          <a:effectLst>
            <a:outerShdw blurRad="40000" dist="23000" dir="5400000" rotWithShape="0">
              <a:schemeClr val="bg1">
                <a:lumMod val="50000"/>
                <a:alpha val="35000"/>
              </a:schemeClr>
            </a:outerShdw>
          </a:effectLst>
        </p:spPr>
        <p:style>
          <a:lnRef idx="0">
            <a:schemeClr val="accent5"/>
          </a:lnRef>
          <a:fillRef idx="3">
            <a:schemeClr val="accent5"/>
          </a:fillRef>
          <a:effectRef idx="3">
            <a:schemeClr val="accent5"/>
          </a:effectRef>
          <a:fontRef idx="minor">
            <a:schemeClr val="lt1"/>
          </a:fontRef>
        </p:style>
        <p:txBody>
          <a:bodyPr wrap="none" lIns="72000" tIns="72000" rIns="72000" bIns="72000" anchor="ctr"/>
          <a:lstStyle/>
          <a:p>
            <a:pPr marL="533400" indent="-533400" algn="ctr">
              <a:defRPr/>
            </a:pPr>
            <a:r>
              <a:rPr lang="zh-CN" altLang="en-US" sz="2400" dirty="0">
                <a:solidFill>
                  <a:schemeClr val="bg1"/>
                </a:solidFill>
                <a:latin typeface="Arial" pitchFamily="34" charset="0"/>
                <a:ea typeface="微软雅黑" pitchFamily="34" charset="-122"/>
                <a:cs typeface="Arial" pitchFamily="34" charset="0"/>
              </a:rPr>
              <a:t>六大功能</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2050"/>
                                        </p:tgtEl>
                                      </p:cBhvr>
                                    </p:animEffect>
                                    <p:set>
                                      <p:cBhvr>
                                        <p:cTn id="13" dur="1" fill="hold">
                                          <p:stCondLst>
                                            <p:cond delay="499"/>
                                          </p:stCondLst>
                                        </p:cTn>
                                        <p:tgtEl>
                                          <p:spTgt spid="205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3"/>
          <p:cNvGraphicFramePr>
            <a:graphicFrameLocks noChangeAspect="1"/>
          </p:cNvGraphicFramePr>
          <p:nvPr/>
        </p:nvGraphicFramePr>
        <p:xfrm>
          <a:off x="1775520" y="1084701"/>
          <a:ext cx="3600400" cy="2620963"/>
        </p:xfrm>
        <a:graphic>
          <a:graphicData uri="http://schemas.openxmlformats.org/presentationml/2006/ole">
            <mc:AlternateContent xmlns:mc="http://schemas.openxmlformats.org/markup-compatibility/2006">
              <mc:Choice xmlns:v="urn:schemas-microsoft-com:vml" Requires="v">
                <p:oleObj name="Visio" r:id="rId2" imgW="6124504" imgH="4092733" progId="">
                  <p:embed/>
                </p:oleObj>
              </mc:Choice>
              <mc:Fallback>
                <p:oleObj name="Visio" r:id="rId2" imgW="6124504" imgH="4092733" progId="">
                  <p:embed/>
                  <p:pic>
                    <p:nvPicPr>
                      <p:cNvPr id="6146"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1084701"/>
                        <a:ext cx="3600400" cy="2620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80611" name="Picture 3"/>
          <p:cNvPicPr>
            <a:picLocks noChangeAspect="1" noChangeArrowheads="1"/>
          </p:cNvPicPr>
          <p:nvPr/>
        </p:nvPicPr>
        <p:blipFill>
          <a:blip r:embed="rId4" cstate="print"/>
          <a:srcRect/>
          <a:stretch>
            <a:fillRect/>
          </a:stretch>
        </p:blipFill>
        <p:spPr bwMode="auto">
          <a:xfrm>
            <a:off x="6168009" y="940684"/>
            <a:ext cx="4162425" cy="2743200"/>
          </a:xfrm>
          <a:prstGeom prst="rect">
            <a:avLst/>
          </a:prstGeom>
          <a:noFill/>
          <a:ln w="9525">
            <a:solidFill>
              <a:schemeClr val="accent1"/>
            </a:solidFill>
            <a:miter lim="800000"/>
            <a:headEnd/>
            <a:tailEnd/>
          </a:ln>
        </p:spPr>
      </p:pic>
      <p:pic>
        <p:nvPicPr>
          <p:cNvPr id="580615" name="Picture 7"/>
          <p:cNvPicPr>
            <a:picLocks noChangeAspect="1" noChangeArrowheads="1"/>
          </p:cNvPicPr>
          <p:nvPr/>
        </p:nvPicPr>
        <p:blipFill>
          <a:blip r:embed="rId5" cstate="print"/>
          <a:srcRect/>
          <a:stretch>
            <a:fillRect/>
          </a:stretch>
        </p:blipFill>
        <p:spPr bwMode="auto">
          <a:xfrm>
            <a:off x="1775521" y="3821004"/>
            <a:ext cx="4248471" cy="2808312"/>
          </a:xfrm>
          <a:prstGeom prst="rect">
            <a:avLst/>
          </a:prstGeom>
          <a:noFill/>
          <a:ln w="9525">
            <a:solidFill>
              <a:schemeClr val="tx1"/>
            </a:solidFill>
            <a:miter lim="800000"/>
            <a:headEnd/>
            <a:tailEnd/>
          </a:ln>
        </p:spPr>
      </p:pic>
      <p:pic>
        <p:nvPicPr>
          <p:cNvPr id="580616" name="Picture 8"/>
          <p:cNvPicPr>
            <a:picLocks noChangeAspect="1" noChangeArrowheads="1"/>
          </p:cNvPicPr>
          <p:nvPr/>
        </p:nvPicPr>
        <p:blipFill>
          <a:blip r:embed="rId6" cstate="print"/>
          <a:srcRect/>
          <a:stretch>
            <a:fillRect/>
          </a:stretch>
        </p:blipFill>
        <p:spPr bwMode="auto">
          <a:xfrm>
            <a:off x="6240017" y="3821004"/>
            <a:ext cx="4099821" cy="2808312"/>
          </a:xfrm>
          <a:prstGeom prst="rect">
            <a:avLst/>
          </a:prstGeom>
          <a:noFill/>
          <a:ln w="9525">
            <a:solidFill>
              <a:schemeClr val="tx1"/>
            </a:solidFill>
            <a:miter lim="800000"/>
            <a:headEnd/>
            <a:tailEnd/>
          </a:ln>
        </p:spPr>
      </p:pic>
      <p:pic>
        <p:nvPicPr>
          <p:cNvPr id="580614" name="Picture 6"/>
          <p:cNvPicPr>
            <a:picLocks noChangeAspect="1" noChangeArrowheads="1"/>
          </p:cNvPicPr>
          <p:nvPr/>
        </p:nvPicPr>
        <p:blipFill>
          <a:blip r:embed="rId7" cstate="print"/>
          <a:srcRect/>
          <a:stretch>
            <a:fillRect/>
          </a:stretch>
        </p:blipFill>
        <p:spPr bwMode="auto">
          <a:xfrm>
            <a:off x="3791744" y="2452852"/>
            <a:ext cx="4176464" cy="2808312"/>
          </a:xfrm>
          <a:prstGeom prst="rect">
            <a:avLst/>
          </a:prstGeom>
          <a:noFill/>
          <a:ln w="9525">
            <a:solidFill>
              <a:schemeClr val="tx1"/>
            </a:solidFill>
            <a:miter lim="800000"/>
            <a:headEnd/>
            <a:tailEnd/>
          </a:ln>
        </p:spPr>
      </p:pic>
      <p:sp>
        <p:nvSpPr>
          <p:cNvPr id="8" name="标题 7"/>
          <p:cNvSpPr>
            <a:spLocks noGrp="1"/>
          </p:cNvSpPr>
          <p:nvPr>
            <p:ph type="title"/>
          </p:nvPr>
        </p:nvSpPr>
        <p:spPr>
          <a:xfrm>
            <a:off x="397934" y="-262156"/>
            <a:ext cx="10515600" cy="1325563"/>
          </a:xfrm>
        </p:spPr>
        <p:txBody>
          <a:bodyPr>
            <a:normAutofit/>
          </a:bodyPr>
          <a:lstStyle/>
          <a:p>
            <a:r>
              <a:rPr lang="zh-CN" altLang="en-US" sz="3200" b="1" dirty="0">
                <a:solidFill>
                  <a:schemeClr val="bg1"/>
                </a:solidFill>
              </a:rPr>
              <a:t>国药主数据（异构系统）同步方式示例</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80611"/>
                                        </p:tgtEl>
                                        <p:attrNameLst>
                                          <p:attrName>style.visibility</p:attrName>
                                        </p:attrNameLst>
                                      </p:cBhvr>
                                      <p:to>
                                        <p:strVal val="visible"/>
                                      </p:to>
                                    </p:set>
                                    <p:anim calcmode="lin" valueType="num">
                                      <p:cBhvr additive="base">
                                        <p:cTn id="7" dur="500" fill="hold"/>
                                        <p:tgtEl>
                                          <p:spTgt spid="580611"/>
                                        </p:tgtEl>
                                        <p:attrNameLst>
                                          <p:attrName>ppt_x</p:attrName>
                                        </p:attrNameLst>
                                      </p:cBhvr>
                                      <p:tavLst>
                                        <p:tav tm="0">
                                          <p:val>
                                            <p:strVal val="#ppt_x"/>
                                          </p:val>
                                        </p:tav>
                                        <p:tav tm="100000">
                                          <p:val>
                                            <p:strVal val="#ppt_x"/>
                                          </p:val>
                                        </p:tav>
                                      </p:tavLst>
                                    </p:anim>
                                    <p:anim calcmode="lin" valueType="num">
                                      <p:cBhvr additive="base">
                                        <p:cTn id="8" dur="500" fill="hold"/>
                                        <p:tgtEl>
                                          <p:spTgt spid="5806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80615"/>
                                        </p:tgtEl>
                                        <p:attrNameLst>
                                          <p:attrName>style.visibility</p:attrName>
                                        </p:attrNameLst>
                                      </p:cBhvr>
                                      <p:to>
                                        <p:strVal val="visible"/>
                                      </p:to>
                                    </p:set>
                                    <p:anim calcmode="lin" valueType="num">
                                      <p:cBhvr additive="base">
                                        <p:cTn id="13" dur="500" fill="hold"/>
                                        <p:tgtEl>
                                          <p:spTgt spid="580615"/>
                                        </p:tgtEl>
                                        <p:attrNameLst>
                                          <p:attrName>ppt_x</p:attrName>
                                        </p:attrNameLst>
                                      </p:cBhvr>
                                      <p:tavLst>
                                        <p:tav tm="0">
                                          <p:val>
                                            <p:strVal val="#ppt_x"/>
                                          </p:val>
                                        </p:tav>
                                        <p:tav tm="100000">
                                          <p:val>
                                            <p:strVal val="#ppt_x"/>
                                          </p:val>
                                        </p:tav>
                                      </p:tavLst>
                                    </p:anim>
                                    <p:anim calcmode="lin" valueType="num">
                                      <p:cBhvr additive="base">
                                        <p:cTn id="14" dur="500" fill="hold"/>
                                        <p:tgtEl>
                                          <p:spTgt spid="5806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80616"/>
                                        </p:tgtEl>
                                        <p:attrNameLst>
                                          <p:attrName>style.visibility</p:attrName>
                                        </p:attrNameLst>
                                      </p:cBhvr>
                                      <p:to>
                                        <p:strVal val="visible"/>
                                      </p:to>
                                    </p:set>
                                    <p:anim calcmode="lin" valueType="num">
                                      <p:cBhvr additive="base">
                                        <p:cTn id="19" dur="500" fill="hold"/>
                                        <p:tgtEl>
                                          <p:spTgt spid="580616"/>
                                        </p:tgtEl>
                                        <p:attrNameLst>
                                          <p:attrName>ppt_x</p:attrName>
                                        </p:attrNameLst>
                                      </p:cBhvr>
                                      <p:tavLst>
                                        <p:tav tm="0">
                                          <p:val>
                                            <p:strVal val="#ppt_x"/>
                                          </p:val>
                                        </p:tav>
                                        <p:tav tm="100000">
                                          <p:val>
                                            <p:strVal val="#ppt_x"/>
                                          </p:val>
                                        </p:tav>
                                      </p:tavLst>
                                    </p:anim>
                                    <p:anim calcmode="lin" valueType="num">
                                      <p:cBhvr additive="base">
                                        <p:cTn id="20" dur="500" fill="hold"/>
                                        <p:tgtEl>
                                          <p:spTgt spid="5806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80614"/>
                                        </p:tgtEl>
                                        <p:attrNameLst>
                                          <p:attrName>style.visibility</p:attrName>
                                        </p:attrNameLst>
                                      </p:cBhvr>
                                      <p:to>
                                        <p:strVal val="visible"/>
                                      </p:to>
                                    </p:set>
                                    <p:anim calcmode="lin" valueType="num">
                                      <p:cBhvr additive="base">
                                        <p:cTn id="25" dur="500" fill="hold"/>
                                        <p:tgtEl>
                                          <p:spTgt spid="580614"/>
                                        </p:tgtEl>
                                        <p:attrNameLst>
                                          <p:attrName>ppt_x</p:attrName>
                                        </p:attrNameLst>
                                      </p:cBhvr>
                                      <p:tavLst>
                                        <p:tav tm="0">
                                          <p:val>
                                            <p:strVal val="#ppt_x"/>
                                          </p:val>
                                        </p:tav>
                                        <p:tav tm="100000">
                                          <p:val>
                                            <p:strVal val="#ppt_x"/>
                                          </p:val>
                                        </p:tav>
                                      </p:tavLst>
                                    </p:anim>
                                    <p:anim calcmode="lin" valueType="num">
                                      <p:cBhvr additive="base">
                                        <p:cTn id="26" dur="500" fill="hold"/>
                                        <p:tgtEl>
                                          <p:spTgt spid="5806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灯片编号占位符 2"/>
          <p:cNvSpPr txBox="1">
            <a:spLocks noGrp="1"/>
          </p:cNvSpPr>
          <p:nvPr/>
        </p:nvSpPr>
        <p:spPr bwMode="auto">
          <a:xfrm>
            <a:off x="5016500" y="6486526"/>
            <a:ext cx="2133600" cy="333375"/>
          </a:xfrm>
          <a:prstGeom prst="rect">
            <a:avLst/>
          </a:prstGeom>
          <a:noFill/>
          <a:ln w="9525">
            <a:noFill/>
            <a:miter lim="800000"/>
            <a:headEnd/>
            <a:tailEnd/>
          </a:ln>
        </p:spPr>
        <p:txBody>
          <a:bodyPr anchor="ctr"/>
          <a:lstStyle/>
          <a:p>
            <a:pPr algn="ctr"/>
            <a:fld id="{FF1D52A3-AC35-4F91-9251-9D2553A649AA}" type="slidenum">
              <a:rPr lang="en-US" altLang="zh-CN" sz="1400" b="1">
                <a:latin typeface="黑体" pitchFamily="2" charset="-122"/>
                <a:ea typeface="黑体" pitchFamily="2" charset="-122"/>
              </a:rPr>
              <a:pPr algn="ctr"/>
              <a:t>142</a:t>
            </a:fld>
            <a:endParaRPr lang="en-US" altLang="zh-CN" sz="1400" b="1">
              <a:latin typeface="黑体" pitchFamily="2" charset="-122"/>
              <a:ea typeface="黑体" pitchFamily="2" charset="-122"/>
            </a:endParaRPr>
          </a:p>
        </p:txBody>
      </p:sp>
      <p:sp>
        <p:nvSpPr>
          <p:cNvPr id="104451" name="Rectangle 2"/>
          <p:cNvSpPr>
            <a:spLocks noGrp="1" noChangeArrowheads="1"/>
          </p:cNvSpPr>
          <p:nvPr>
            <p:ph type="title" idx="4294967295"/>
          </p:nvPr>
        </p:nvSpPr>
        <p:spPr bwMode="auto">
          <a:xfrm>
            <a:off x="173037" y="55565"/>
            <a:ext cx="9109075" cy="549275"/>
          </a:xfrm>
          <a:prstGeom prst="rect">
            <a:avLst/>
          </a:prstGeom>
          <a:noFill/>
          <a:ln>
            <a:miter lim="800000"/>
            <a:headEnd/>
            <a:tailEnd/>
          </a:ln>
        </p:spPr>
        <p:txBody>
          <a:bodyPr/>
          <a:lstStyle/>
          <a:p>
            <a:pPr marL="266700" indent="-266700">
              <a:lnSpc>
                <a:spcPct val="80000"/>
              </a:lnSpc>
            </a:pPr>
            <a:r>
              <a:rPr lang="zh-CN" altLang="en-US" sz="2800" b="1" dirty="0">
                <a:solidFill>
                  <a:schemeClr val="bg1"/>
                </a:solidFill>
                <a:latin typeface="+mn-ea"/>
                <a:ea typeface="+mn-ea"/>
                <a:cs typeface="Angsana New"/>
              </a:rPr>
              <a:t>管理信息化建设</a:t>
            </a:r>
            <a:r>
              <a:rPr lang="zh-CN" altLang="en-US" sz="2800" b="1" dirty="0">
                <a:solidFill>
                  <a:schemeClr val="bg1"/>
                </a:solidFill>
                <a:latin typeface="+mn-ea"/>
                <a:ea typeface="+mn-ea"/>
              </a:rPr>
              <a:t>的实施</a:t>
            </a:r>
            <a:r>
              <a:rPr lang="zh-CN" altLang="en-US" sz="2800" b="1" dirty="0">
                <a:solidFill>
                  <a:schemeClr val="bg1"/>
                </a:solidFill>
                <a:latin typeface="+mn-ea"/>
                <a:ea typeface="+mn-ea"/>
                <a:cs typeface="Angsana New"/>
              </a:rPr>
              <a:t>总体计划（中国医药集团示例）</a:t>
            </a:r>
          </a:p>
        </p:txBody>
      </p:sp>
      <p:sp>
        <p:nvSpPr>
          <p:cNvPr id="104452" name="Freeform 3"/>
          <p:cNvSpPr>
            <a:spLocks/>
          </p:cNvSpPr>
          <p:nvPr/>
        </p:nvSpPr>
        <p:spPr bwMode="auto">
          <a:xfrm>
            <a:off x="2768601" y="5541964"/>
            <a:ext cx="7288213" cy="1587"/>
          </a:xfrm>
          <a:custGeom>
            <a:avLst/>
            <a:gdLst>
              <a:gd name="T0" fmla="*/ 0 w 4591"/>
              <a:gd name="T1" fmla="*/ 0 h 1"/>
              <a:gd name="T2" fmla="*/ 2147483647 w 4591"/>
              <a:gd name="T3" fmla="*/ 0 h 1"/>
              <a:gd name="T4" fmla="*/ 0 60000 65536"/>
              <a:gd name="T5" fmla="*/ 0 60000 65536"/>
              <a:gd name="T6" fmla="*/ 0 w 4591"/>
              <a:gd name="T7" fmla="*/ 0 h 1"/>
              <a:gd name="T8" fmla="*/ 4591 w 4591"/>
              <a:gd name="T9" fmla="*/ 1 h 1"/>
            </a:gdLst>
            <a:ahLst/>
            <a:cxnLst>
              <a:cxn ang="T4">
                <a:pos x="T0" y="T1"/>
              </a:cxn>
              <a:cxn ang="T5">
                <a:pos x="T2" y="T3"/>
              </a:cxn>
            </a:cxnLst>
            <a:rect l="T6" t="T7" r="T8" b="T9"/>
            <a:pathLst>
              <a:path w="4591" h="1">
                <a:moveTo>
                  <a:pt x="0" y="0"/>
                </a:moveTo>
                <a:lnTo>
                  <a:pt x="4591" y="0"/>
                </a:lnTo>
              </a:path>
            </a:pathLst>
          </a:custGeom>
          <a:noFill/>
          <a:ln w="38100">
            <a:solidFill>
              <a:schemeClr val="tx1"/>
            </a:solidFill>
            <a:round/>
            <a:headEnd/>
            <a:tailEnd type="triangle" w="med" len="med"/>
          </a:ln>
        </p:spPr>
        <p:txBody>
          <a:bodyPr/>
          <a:lstStyle/>
          <a:p>
            <a:endParaRPr lang="zh-CN" altLang="en-US"/>
          </a:p>
        </p:txBody>
      </p:sp>
      <p:sp>
        <p:nvSpPr>
          <p:cNvPr id="378884" name="Text Box 4"/>
          <p:cNvSpPr txBox="1">
            <a:spLocks noChangeArrowheads="1"/>
          </p:cNvSpPr>
          <p:nvPr/>
        </p:nvSpPr>
        <p:spPr bwMode="auto">
          <a:xfrm>
            <a:off x="9593263" y="5848350"/>
            <a:ext cx="895350" cy="304800"/>
          </a:xfrm>
          <a:prstGeom prst="rect">
            <a:avLst/>
          </a:prstGeom>
          <a:noFill/>
          <a:ln w="9525">
            <a:noFill/>
            <a:miter lim="800000"/>
            <a:headEnd/>
            <a:tailEnd/>
          </a:ln>
          <a:effectLst/>
        </p:spPr>
        <p:txBody>
          <a:bodyPr wrap="none">
            <a:spAutoFit/>
          </a:bodyPr>
          <a:lstStyle/>
          <a:p>
            <a:pPr eaLnBrk="0" hangingPunct="0">
              <a:defRPr/>
            </a:pPr>
            <a:r>
              <a:rPr lang="zh-CN" altLang="en-US" sz="1400" b="1">
                <a:effectLst>
                  <a:outerShdw blurRad="38100" dist="38100" dir="2700000" algn="tl">
                    <a:srgbClr val="C0C0C0"/>
                  </a:outerShdw>
                </a:effectLst>
                <a:ea typeface="黑体" pitchFamily="2" charset="-122"/>
              </a:rPr>
              <a:t>时间进度</a:t>
            </a:r>
          </a:p>
        </p:txBody>
      </p:sp>
      <p:sp>
        <p:nvSpPr>
          <p:cNvPr id="104454" name="Line 5"/>
          <p:cNvSpPr>
            <a:spLocks noChangeShapeType="1"/>
          </p:cNvSpPr>
          <p:nvPr/>
        </p:nvSpPr>
        <p:spPr bwMode="auto">
          <a:xfrm flipV="1">
            <a:off x="2782888" y="5734050"/>
            <a:ext cx="2736850"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04455" name="Text Box 6"/>
          <p:cNvSpPr txBox="1">
            <a:spLocks noChangeArrowheads="1"/>
          </p:cNvSpPr>
          <p:nvPr/>
        </p:nvSpPr>
        <p:spPr bwMode="auto">
          <a:xfrm>
            <a:off x="3935413" y="5592763"/>
            <a:ext cx="582612" cy="215900"/>
          </a:xfrm>
          <a:prstGeom prst="rect">
            <a:avLst/>
          </a:prstGeom>
          <a:solidFill>
            <a:schemeClr val="bg1"/>
          </a:solidFill>
          <a:ln w="9525">
            <a:noFill/>
            <a:miter lim="800000"/>
            <a:headEnd/>
            <a:tailEnd/>
          </a:ln>
        </p:spPr>
        <p:txBody>
          <a:bodyPr wrap="none" tIns="0" bIns="0">
            <a:spAutoFit/>
          </a:bodyPr>
          <a:lstStyle/>
          <a:p>
            <a:pPr eaLnBrk="0" hangingPunct="0"/>
            <a:r>
              <a:rPr lang="zh-TW" altLang="en-US" sz="1400">
                <a:ea typeface="PMingLiU" pitchFamily="18" charset="-120"/>
              </a:rPr>
              <a:t>200</a:t>
            </a:r>
            <a:r>
              <a:rPr lang="en-US" altLang="zh-TW" sz="1400">
                <a:ea typeface="PMingLiU" pitchFamily="18" charset="-120"/>
              </a:rPr>
              <a:t>9</a:t>
            </a:r>
          </a:p>
        </p:txBody>
      </p:sp>
      <p:sp>
        <p:nvSpPr>
          <p:cNvPr id="104456" name="Text Box 7"/>
          <p:cNvSpPr txBox="1">
            <a:spLocks noChangeArrowheads="1"/>
          </p:cNvSpPr>
          <p:nvPr/>
        </p:nvSpPr>
        <p:spPr bwMode="auto">
          <a:xfrm>
            <a:off x="1703388" y="4724400"/>
            <a:ext cx="1071562" cy="304800"/>
          </a:xfrm>
          <a:prstGeom prst="rect">
            <a:avLst/>
          </a:prstGeom>
          <a:noFill/>
          <a:ln w="9525">
            <a:noFill/>
            <a:miter lim="800000"/>
            <a:headEnd/>
            <a:tailEnd/>
          </a:ln>
        </p:spPr>
        <p:txBody>
          <a:bodyPr>
            <a:spAutoFit/>
          </a:bodyPr>
          <a:lstStyle/>
          <a:p>
            <a:pPr algn="ctr" eaLnBrk="0" hangingPunct="0"/>
            <a:r>
              <a:rPr lang="zh-CN" altLang="en-US" sz="1400" b="1">
                <a:latin typeface="宋体" pitchFamily="2" charset="-122"/>
              </a:rPr>
              <a:t>基础设施</a:t>
            </a:r>
          </a:p>
        </p:txBody>
      </p:sp>
      <p:sp>
        <p:nvSpPr>
          <p:cNvPr id="104457" name="Text Box 8"/>
          <p:cNvSpPr txBox="1">
            <a:spLocks noChangeArrowheads="1"/>
          </p:cNvSpPr>
          <p:nvPr/>
        </p:nvSpPr>
        <p:spPr bwMode="auto">
          <a:xfrm>
            <a:off x="1774825" y="4005263"/>
            <a:ext cx="895350" cy="304800"/>
          </a:xfrm>
          <a:prstGeom prst="rect">
            <a:avLst/>
          </a:prstGeom>
          <a:noFill/>
          <a:ln w="9525" algn="ctr">
            <a:noFill/>
            <a:miter lim="800000"/>
            <a:headEnd/>
            <a:tailEnd/>
          </a:ln>
        </p:spPr>
        <p:txBody>
          <a:bodyPr wrap="none">
            <a:spAutoFit/>
          </a:bodyPr>
          <a:lstStyle/>
          <a:p>
            <a:pPr algn="ctr" eaLnBrk="0" hangingPunct="0"/>
            <a:r>
              <a:rPr lang="zh-CN" altLang="en-US" sz="1400" b="1">
                <a:latin typeface="宋体" pitchFamily="2" charset="-122"/>
              </a:rPr>
              <a:t>平台系统</a:t>
            </a:r>
          </a:p>
        </p:txBody>
      </p:sp>
      <p:sp>
        <p:nvSpPr>
          <p:cNvPr id="378889" name="AutoShape 9"/>
          <p:cNvSpPr>
            <a:spLocks noChangeArrowheads="1"/>
          </p:cNvSpPr>
          <p:nvPr/>
        </p:nvSpPr>
        <p:spPr bwMode="auto">
          <a:xfrm>
            <a:off x="2833688" y="5157789"/>
            <a:ext cx="7150100" cy="287337"/>
          </a:xfrm>
          <a:prstGeom prst="homePlate">
            <a:avLst>
              <a:gd name="adj" fmla="val 68892"/>
            </a:avLst>
          </a:prstGeom>
          <a:solidFill>
            <a:srgbClr val="FFCC66"/>
          </a:solidFill>
          <a:ln w="9525">
            <a:solidFill>
              <a:schemeClr val="bg2"/>
            </a:solidFill>
            <a:miter lim="800000"/>
            <a:headEnd/>
            <a:tailEnd/>
          </a:ln>
          <a:effectLst>
            <a:outerShdw dist="35921" dir="2700000" algn="ctr" rotWithShape="0">
              <a:schemeClr val="bg2"/>
            </a:outerShdw>
          </a:effectLst>
        </p:spPr>
        <p:txBody>
          <a:bodyPr wrap="none" anchor="ctr"/>
          <a:lstStyle/>
          <a:p>
            <a:pPr algn="ctr" eaLnBrk="0" hangingPunct="0">
              <a:defRPr/>
            </a:pPr>
            <a:r>
              <a:rPr lang="zh-CN" altLang="en-US" sz="1400" b="1">
                <a:effectLst>
                  <a:outerShdw blurRad="38100" dist="38100" dir="2700000" algn="tl">
                    <a:srgbClr val="FFFFFF"/>
                  </a:outerShdw>
                </a:effectLst>
                <a:ea typeface="PMingLiU" pitchFamily="18" charset="-120"/>
              </a:rPr>
              <a:t>组织建设</a:t>
            </a:r>
          </a:p>
        </p:txBody>
      </p:sp>
      <p:sp>
        <p:nvSpPr>
          <p:cNvPr id="104459" name="Line 10"/>
          <p:cNvSpPr>
            <a:spLocks noChangeShapeType="1"/>
          </p:cNvSpPr>
          <p:nvPr/>
        </p:nvSpPr>
        <p:spPr bwMode="auto">
          <a:xfrm>
            <a:off x="8105775" y="1157288"/>
            <a:ext cx="6350" cy="4692650"/>
          </a:xfrm>
          <a:prstGeom prst="line">
            <a:avLst/>
          </a:prstGeom>
          <a:noFill/>
          <a:ln w="19050">
            <a:solidFill>
              <a:schemeClr val="tx1"/>
            </a:solidFill>
            <a:prstDash val="sysDot"/>
            <a:round/>
            <a:headEnd/>
            <a:tailEnd/>
          </a:ln>
        </p:spPr>
        <p:txBody>
          <a:bodyPr/>
          <a:lstStyle/>
          <a:p>
            <a:endParaRPr lang="zh-CN" altLang="en-US"/>
          </a:p>
        </p:txBody>
      </p:sp>
      <p:sp>
        <p:nvSpPr>
          <p:cNvPr id="104460" name="Line 11"/>
          <p:cNvSpPr>
            <a:spLocks noChangeShapeType="1"/>
          </p:cNvSpPr>
          <p:nvPr/>
        </p:nvSpPr>
        <p:spPr bwMode="auto">
          <a:xfrm>
            <a:off x="5519738" y="1157289"/>
            <a:ext cx="0" cy="4619625"/>
          </a:xfrm>
          <a:prstGeom prst="line">
            <a:avLst/>
          </a:prstGeom>
          <a:noFill/>
          <a:ln w="19050">
            <a:solidFill>
              <a:schemeClr val="tx1"/>
            </a:solidFill>
            <a:prstDash val="sysDot"/>
            <a:round/>
            <a:headEnd/>
            <a:tailEnd/>
          </a:ln>
        </p:spPr>
        <p:txBody>
          <a:bodyPr/>
          <a:lstStyle/>
          <a:p>
            <a:endParaRPr lang="zh-CN" altLang="en-US"/>
          </a:p>
        </p:txBody>
      </p:sp>
      <p:sp>
        <p:nvSpPr>
          <p:cNvPr id="104461" name="Line 12"/>
          <p:cNvSpPr>
            <a:spLocks noChangeShapeType="1"/>
          </p:cNvSpPr>
          <p:nvPr/>
        </p:nvSpPr>
        <p:spPr bwMode="auto">
          <a:xfrm>
            <a:off x="2782889" y="1230313"/>
            <a:ext cx="7937" cy="4608512"/>
          </a:xfrm>
          <a:prstGeom prst="line">
            <a:avLst/>
          </a:prstGeom>
          <a:noFill/>
          <a:ln w="19050">
            <a:solidFill>
              <a:schemeClr val="tx1"/>
            </a:solidFill>
            <a:prstDash val="sysDot"/>
            <a:round/>
            <a:headEnd/>
            <a:tailEnd/>
          </a:ln>
        </p:spPr>
        <p:txBody>
          <a:bodyPr/>
          <a:lstStyle/>
          <a:p>
            <a:endParaRPr lang="zh-CN" altLang="en-US"/>
          </a:p>
        </p:txBody>
      </p:sp>
      <p:sp>
        <p:nvSpPr>
          <p:cNvPr id="104462" name="Line 13"/>
          <p:cNvSpPr>
            <a:spLocks noChangeShapeType="1"/>
          </p:cNvSpPr>
          <p:nvPr/>
        </p:nvSpPr>
        <p:spPr bwMode="auto">
          <a:xfrm>
            <a:off x="5519738" y="5430839"/>
            <a:ext cx="0" cy="358775"/>
          </a:xfrm>
          <a:prstGeom prst="line">
            <a:avLst/>
          </a:prstGeom>
          <a:noFill/>
          <a:ln w="19050">
            <a:solidFill>
              <a:schemeClr val="tx1"/>
            </a:solidFill>
            <a:round/>
            <a:headEnd/>
            <a:tailEnd/>
          </a:ln>
        </p:spPr>
        <p:txBody>
          <a:bodyPr/>
          <a:lstStyle/>
          <a:p>
            <a:endParaRPr lang="zh-CN" altLang="en-US"/>
          </a:p>
        </p:txBody>
      </p:sp>
      <p:sp>
        <p:nvSpPr>
          <p:cNvPr id="104463" name="Line 14"/>
          <p:cNvSpPr>
            <a:spLocks noChangeShapeType="1"/>
          </p:cNvSpPr>
          <p:nvPr/>
        </p:nvSpPr>
        <p:spPr bwMode="auto">
          <a:xfrm>
            <a:off x="5519739" y="5734050"/>
            <a:ext cx="2592387"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04464" name="Text Box 15"/>
          <p:cNvSpPr txBox="1">
            <a:spLocks noChangeArrowheads="1"/>
          </p:cNvSpPr>
          <p:nvPr/>
        </p:nvSpPr>
        <p:spPr bwMode="auto">
          <a:xfrm>
            <a:off x="6607176" y="5589588"/>
            <a:ext cx="582613" cy="215900"/>
          </a:xfrm>
          <a:prstGeom prst="rect">
            <a:avLst/>
          </a:prstGeom>
          <a:solidFill>
            <a:schemeClr val="bg1"/>
          </a:solidFill>
          <a:ln w="9525">
            <a:noFill/>
            <a:miter lim="800000"/>
            <a:headEnd/>
            <a:tailEnd/>
          </a:ln>
        </p:spPr>
        <p:txBody>
          <a:bodyPr wrap="none" tIns="0" bIns="0">
            <a:spAutoFit/>
          </a:bodyPr>
          <a:lstStyle/>
          <a:p>
            <a:pPr eaLnBrk="0" hangingPunct="0"/>
            <a:r>
              <a:rPr lang="en-US" altLang="zh-TW" sz="1400" dirty="0">
                <a:ea typeface="PMingLiU" pitchFamily="18" charset="-120"/>
              </a:rPr>
              <a:t>2010</a:t>
            </a:r>
          </a:p>
        </p:txBody>
      </p:sp>
      <p:sp>
        <p:nvSpPr>
          <p:cNvPr id="104465" name="Line 16"/>
          <p:cNvSpPr>
            <a:spLocks noChangeShapeType="1"/>
          </p:cNvSpPr>
          <p:nvPr/>
        </p:nvSpPr>
        <p:spPr bwMode="auto">
          <a:xfrm flipH="1">
            <a:off x="8112125" y="5430839"/>
            <a:ext cx="0" cy="288925"/>
          </a:xfrm>
          <a:prstGeom prst="line">
            <a:avLst/>
          </a:prstGeom>
          <a:noFill/>
          <a:ln w="19050">
            <a:solidFill>
              <a:schemeClr val="tx1"/>
            </a:solidFill>
            <a:round/>
            <a:headEnd/>
            <a:tailEnd/>
          </a:ln>
        </p:spPr>
        <p:txBody>
          <a:bodyPr/>
          <a:lstStyle/>
          <a:p>
            <a:endParaRPr lang="zh-CN" altLang="en-US"/>
          </a:p>
        </p:txBody>
      </p:sp>
      <p:sp>
        <p:nvSpPr>
          <p:cNvPr id="104466" name="Line 17"/>
          <p:cNvSpPr>
            <a:spLocks noChangeShapeType="1"/>
          </p:cNvSpPr>
          <p:nvPr/>
        </p:nvSpPr>
        <p:spPr bwMode="auto">
          <a:xfrm flipV="1">
            <a:off x="8112126" y="5719764"/>
            <a:ext cx="1800225" cy="14287"/>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104467" name="Text Box 18"/>
          <p:cNvSpPr txBox="1">
            <a:spLocks noChangeArrowheads="1"/>
          </p:cNvSpPr>
          <p:nvPr/>
        </p:nvSpPr>
        <p:spPr bwMode="auto">
          <a:xfrm>
            <a:off x="8551864" y="5592763"/>
            <a:ext cx="543739" cy="215444"/>
          </a:xfrm>
          <a:prstGeom prst="rect">
            <a:avLst/>
          </a:prstGeom>
          <a:solidFill>
            <a:schemeClr val="bg1"/>
          </a:solidFill>
          <a:ln w="9525">
            <a:noFill/>
            <a:miter lim="800000"/>
            <a:headEnd/>
            <a:tailEnd/>
          </a:ln>
        </p:spPr>
        <p:txBody>
          <a:bodyPr wrap="none" tIns="0" bIns="0">
            <a:spAutoFit/>
          </a:bodyPr>
          <a:lstStyle/>
          <a:p>
            <a:pPr eaLnBrk="0" hangingPunct="0"/>
            <a:r>
              <a:rPr lang="zh-CN" altLang="en-US" sz="1400">
                <a:ea typeface="PMingLiU" pitchFamily="18" charset="-120"/>
              </a:rPr>
              <a:t>后期</a:t>
            </a:r>
          </a:p>
        </p:txBody>
      </p:sp>
      <p:sp>
        <p:nvSpPr>
          <p:cNvPr id="104468" name="Line 19"/>
          <p:cNvSpPr>
            <a:spLocks noChangeShapeType="1"/>
          </p:cNvSpPr>
          <p:nvPr/>
        </p:nvSpPr>
        <p:spPr bwMode="auto">
          <a:xfrm>
            <a:off x="9912350" y="5430838"/>
            <a:ext cx="6350" cy="360362"/>
          </a:xfrm>
          <a:prstGeom prst="line">
            <a:avLst/>
          </a:prstGeom>
          <a:noFill/>
          <a:ln w="19050">
            <a:solidFill>
              <a:schemeClr val="tx1"/>
            </a:solidFill>
            <a:round/>
            <a:headEnd/>
            <a:tailEnd/>
          </a:ln>
        </p:spPr>
        <p:txBody>
          <a:bodyPr/>
          <a:lstStyle/>
          <a:p>
            <a:endParaRPr lang="zh-CN" altLang="en-US"/>
          </a:p>
        </p:txBody>
      </p:sp>
      <p:sp>
        <p:nvSpPr>
          <p:cNvPr id="104469" name="Text Box 20"/>
          <p:cNvSpPr txBox="1">
            <a:spLocks noChangeArrowheads="1"/>
          </p:cNvSpPr>
          <p:nvPr/>
        </p:nvSpPr>
        <p:spPr bwMode="auto">
          <a:xfrm>
            <a:off x="2855913" y="765175"/>
            <a:ext cx="1727200" cy="304800"/>
          </a:xfrm>
          <a:prstGeom prst="rect">
            <a:avLst/>
          </a:prstGeom>
          <a:noFill/>
          <a:ln w="9525">
            <a:noFill/>
            <a:miter lim="800000"/>
            <a:headEnd/>
            <a:tailEnd/>
          </a:ln>
        </p:spPr>
        <p:txBody>
          <a:bodyPr>
            <a:spAutoFit/>
          </a:bodyPr>
          <a:lstStyle/>
          <a:p>
            <a:pPr algn="ctr" eaLnBrk="0" hangingPunct="0"/>
            <a:r>
              <a:rPr lang="zh-CN" altLang="en-US" sz="1400" b="1"/>
              <a:t>第一阶段</a:t>
            </a:r>
          </a:p>
        </p:txBody>
      </p:sp>
      <p:sp>
        <p:nvSpPr>
          <p:cNvPr id="104470" name="Text Box 21"/>
          <p:cNvSpPr txBox="1">
            <a:spLocks noChangeArrowheads="1"/>
          </p:cNvSpPr>
          <p:nvPr/>
        </p:nvSpPr>
        <p:spPr bwMode="auto">
          <a:xfrm>
            <a:off x="6456364" y="765175"/>
            <a:ext cx="1531937" cy="304800"/>
          </a:xfrm>
          <a:prstGeom prst="rect">
            <a:avLst/>
          </a:prstGeom>
          <a:noFill/>
          <a:ln w="9525">
            <a:noFill/>
            <a:miter lim="800000"/>
            <a:headEnd/>
            <a:tailEnd/>
          </a:ln>
        </p:spPr>
        <p:txBody>
          <a:bodyPr>
            <a:spAutoFit/>
          </a:bodyPr>
          <a:lstStyle/>
          <a:p>
            <a:pPr algn="ctr" eaLnBrk="0" hangingPunct="0"/>
            <a:r>
              <a:rPr lang="zh-CN" altLang="en-US" sz="1400" b="1"/>
              <a:t>第三阶段</a:t>
            </a:r>
          </a:p>
        </p:txBody>
      </p:sp>
      <p:sp>
        <p:nvSpPr>
          <p:cNvPr id="104471" name="Text Box 22"/>
          <p:cNvSpPr txBox="1">
            <a:spLocks noChangeArrowheads="1"/>
          </p:cNvSpPr>
          <p:nvPr/>
        </p:nvSpPr>
        <p:spPr bwMode="auto">
          <a:xfrm>
            <a:off x="1703389" y="6021388"/>
            <a:ext cx="7920037" cy="336550"/>
          </a:xfrm>
          <a:prstGeom prst="rect">
            <a:avLst/>
          </a:prstGeom>
          <a:noFill/>
          <a:ln w="9525">
            <a:noFill/>
            <a:miter lim="800000"/>
            <a:headEnd/>
            <a:tailEnd/>
          </a:ln>
        </p:spPr>
        <p:txBody>
          <a:bodyPr>
            <a:spAutoFit/>
          </a:bodyPr>
          <a:lstStyle/>
          <a:p>
            <a:pPr marL="627063" indent="-627063">
              <a:spcBef>
                <a:spcPct val="50000"/>
              </a:spcBef>
            </a:pPr>
            <a:r>
              <a:rPr kumimoji="1" lang="zh-CN" altLang="en-US" sz="1600" b="1"/>
              <a:t>备注</a:t>
            </a:r>
            <a:r>
              <a:rPr kumimoji="1" lang="zh-CN" altLang="en-US" sz="1600"/>
              <a:t>：项目的具体计划进程在根据企业集团信息化进度设计。</a:t>
            </a:r>
          </a:p>
        </p:txBody>
      </p:sp>
      <p:sp>
        <p:nvSpPr>
          <p:cNvPr id="104472" name="Text Box 23"/>
          <p:cNvSpPr txBox="1">
            <a:spLocks noChangeArrowheads="1"/>
          </p:cNvSpPr>
          <p:nvPr/>
        </p:nvSpPr>
        <p:spPr bwMode="auto">
          <a:xfrm>
            <a:off x="4727575" y="765175"/>
            <a:ext cx="1727200" cy="304800"/>
          </a:xfrm>
          <a:prstGeom prst="rect">
            <a:avLst/>
          </a:prstGeom>
          <a:noFill/>
          <a:ln w="9525">
            <a:noFill/>
            <a:miter lim="800000"/>
            <a:headEnd/>
            <a:tailEnd/>
          </a:ln>
        </p:spPr>
        <p:txBody>
          <a:bodyPr>
            <a:spAutoFit/>
          </a:bodyPr>
          <a:lstStyle/>
          <a:p>
            <a:pPr algn="ctr" eaLnBrk="0" hangingPunct="0"/>
            <a:r>
              <a:rPr lang="zh-CN" altLang="en-US" sz="1400" b="1"/>
              <a:t>第二阶段</a:t>
            </a:r>
          </a:p>
        </p:txBody>
      </p:sp>
      <p:sp>
        <p:nvSpPr>
          <p:cNvPr id="104473" name="AutoShape 24"/>
          <p:cNvSpPr>
            <a:spLocks/>
          </p:cNvSpPr>
          <p:nvPr/>
        </p:nvSpPr>
        <p:spPr bwMode="auto">
          <a:xfrm rot="-5400000">
            <a:off x="3612357" y="296069"/>
            <a:ext cx="214312" cy="1727200"/>
          </a:xfrm>
          <a:prstGeom prst="rightBrace">
            <a:avLst>
              <a:gd name="adj1" fmla="val 67161"/>
              <a:gd name="adj2" fmla="val 50000"/>
            </a:avLst>
          </a:prstGeom>
          <a:noFill/>
          <a:ln w="19050">
            <a:solidFill>
              <a:srgbClr val="000066"/>
            </a:solidFill>
            <a:round/>
            <a:headEnd/>
            <a:tailEnd/>
          </a:ln>
        </p:spPr>
        <p:txBody>
          <a:bodyPr wrap="none" anchor="ctr"/>
          <a:lstStyle/>
          <a:p>
            <a:endParaRPr lang="zh-CN" altLang="en-US"/>
          </a:p>
        </p:txBody>
      </p:sp>
      <p:sp>
        <p:nvSpPr>
          <p:cNvPr id="104474" name="AutoShape 25"/>
          <p:cNvSpPr>
            <a:spLocks/>
          </p:cNvSpPr>
          <p:nvPr/>
        </p:nvSpPr>
        <p:spPr bwMode="auto">
          <a:xfrm rot="-5400000">
            <a:off x="5557044" y="296069"/>
            <a:ext cx="214312" cy="1727200"/>
          </a:xfrm>
          <a:prstGeom prst="rightBrace">
            <a:avLst>
              <a:gd name="adj1" fmla="val 67161"/>
              <a:gd name="adj2" fmla="val 50000"/>
            </a:avLst>
          </a:prstGeom>
          <a:noFill/>
          <a:ln w="19050">
            <a:solidFill>
              <a:srgbClr val="000066"/>
            </a:solidFill>
            <a:round/>
            <a:headEnd/>
            <a:tailEnd/>
          </a:ln>
        </p:spPr>
        <p:txBody>
          <a:bodyPr wrap="none" anchor="ctr"/>
          <a:lstStyle/>
          <a:p>
            <a:endParaRPr lang="zh-CN" altLang="en-US"/>
          </a:p>
        </p:txBody>
      </p:sp>
      <p:sp>
        <p:nvSpPr>
          <p:cNvPr id="104475" name="AutoShape 26"/>
          <p:cNvSpPr>
            <a:spLocks/>
          </p:cNvSpPr>
          <p:nvPr/>
        </p:nvSpPr>
        <p:spPr bwMode="auto">
          <a:xfrm rot="-5400000">
            <a:off x="6996907" y="151607"/>
            <a:ext cx="214312" cy="2016125"/>
          </a:xfrm>
          <a:prstGeom prst="rightBrace">
            <a:avLst>
              <a:gd name="adj1" fmla="val 78395"/>
              <a:gd name="adj2" fmla="val 50000"/>
            </a:avLst>
          </a:prstGeom>
          <a:noFill/>
          <a:ln w="19050">
            <a:solidFill>
              <a:srgbClr val="000066"/>
            </a:solidFill>
            <a:round/>
            <a:headEnd/>
            <a:tailEnd/>
          </a:ln>
        </p:spPr>
        <p:txBody>
          <a:bodyPr wrap="none" anchor="ctr"/>
          <a:lstStyle/>
          <a:p>
            <a:endParaRPr lang="zh-CN" altLang="en-US"/>
          </a:p>
        </p:txBody>
      </p:sp>
      <p:sp>
        <p:nvSpPr>
          <p:cNvPr id="104476" name="Freeform 27"/>
          <p:cNvSpPr>
            <a:spLocks/>
          </p:cNvSpPr>
          <p:nvPr/>
        </p:nvSpPr>
        <p:spPr bwMode="auto">
          <a:xfrm rot="-5400000">
            <a:off x="659607" y="3275807"/>
            <a:ext cx="4364038" cy="117475"/>
          </a:xfrm>
          <a:custGeom>
            <a:avLst/>
            <a:gdLst>
              <a:gd name="T0" fmla="*/ 0 w 4591"/>
              <a:gd name="T1" fmla="*/ 0 h 1"/>
              <a:gd name="T2" fmla="*/ 2147483647 w 4591"/>
              <a:gd name="T3" fmla="*/ 0 h 1"/>
              <a:gd name="T4" fmla="*/ 0 60000 65536"/>
              <a:gd name="T5" fmla="*/ 0 60000 65536"/>
              <a:gd name="T6" fmla="*/ 0 w 4591"/>
              <a:gd name="T7" fmla="*/ 0 h 1"/>
              <a:gd name="T8" fmla="*/ 4591 w 4591"/>
              <a:gd name="T9" fmla="*/ 1 h 1"/>
            </a:gdLst>
            <a:ahLst/>
            <a:cxnLst>
              <a:cxn ang="T4">
                <a:pos x="T0" y="T1"/>
              </a:cxn>
              <a:cxn ang="T5">
                <a:pos x="T2" y="T3"/>
              </a:cxn>
            </a:cxnLst>
            <a:rect l="T6" t="T7" r="T8" b="T9"/>
            <a:pathLst>
              <a:path w="4591" h="1">
                <a:moveTo>
                  <a:pt x="0" y="0"/>
                </a:moveTo>
                <a:lnTo>
                  <a:pt x="4591" y="0"/>
                </a:lnTo>
              </a:path>
            </a:pathLst>
          </a:custGeom>
          <a:noFill/>
          <a:ln w="38100">
            <a:solidFill>
              <a:schemeClr val="tx1"/>
            </a:solidFill>
            <a:round/>
            <a:headEnd/>
            <a:tailEnd type="triangle" w="med" len="med"/>
          </a:ln>
        </p:spPr>
        <p:txBody>
          <a:bodyPr/>
          <a:lstStyle/>
          <a:p>
            <a:endParaRPr lang="zh-CN" altLang="en-US"/>
          </a:p>
        </p:txBody>
      </p:sp>
      <p:sp>
        <p:nvSpPr>
          <p:cNvPr id="378908" name="Text Box 28"/>
          <p:cNvSpPr txBox="1">
            <a:spLocks noChangeArrowheads="1"/>
          </p:cNvSpPr>
          <p:nvPr/>
        </p:nvSpPr>
        <p:spPr bwMode="auto">
          <a:xfrm>
            <a:off x="2276415" y="836614"/>
            <a:ext cx="400110" cy="1150315"/>
          </a:xfrm>
          <a:prstGeom prst="rect">
            <a:avLst/>
          </a:prstGeom>
          <a:noFill/>
          <a:ln w="9525">
            <a:noFill/>
            <a:miter lim="800000"/>
            <a:headEnd/>
            <a:tailEnd/>
          </a:ln>
          <a:effectLst/>
        </p:spPr>
        <p:txBody>
          <a:bodyPr vert="eaVert" wrap="none">
            <a:spAutoFit/>
          </a:bodyPr>
          <a:lstStyle/>
          <a:p>
            <a:pPr eaLnBrk="0" hangingPunct="0">
              <a:defRPr/>
            </a:pPr>
            <a:r>
              <a:rPr lang="zh-CN" altLang="en-US" sz="1400" b="1">
                <a:effectLst>
                  <a:outerShdw blurRad="38100" dist="38100" dir="2700000" algn="tl">
                    <a:srgbClr val="C0C0C0"/>
                  </a:outerShdw>
                </a:effectLst>
                <a:ea typeface="黑体" pitchFamily="2" charset="-122"/>
              </a:rPr>
              <a:t>系统应用深度</a:t>
            </a:r>
          </a:p>
        </p:txBody>
      </p:sp>
      <p:sp>
        <p:nvSpPr>
          <p:cNvPr id="378909" name="AutoShape 29"/>
          <p:cNvSpPr>
            <a:spLocks noChangeArrowheads="1"/>
          </p:cNvSpPr>
          <p:nvPr/>
        </p:nvSpPr>
        <p:spPr bwMode="auto">
          <a:xfrm>
            <a:off x="2855914" y="4724401"/>
            <a:ext cx="1368425" cy="360363"/>
          </a:xfrm>
          <a:prstGeom prst="chevron">
            <a:avLst>
              <a:gd name="adj" fmla="val 33473"/>
            </a:avLst>
          </a:prstGeom>
          <a:gradFill rotWithShape="0">
            <a:gsLst>
              <a:gs pos="0">
                <a:srgbClr val="CCFF66">
                  <a:gamma/>
                  <a:shade val="46275"/>
                  <a:invGamma/>
                </a:srgbClr>
              </a:gs>
              <a:gs pos="50000">
                <a:srgbClr val="CCFF66"/>
              </a:gs>
              <a:gs pos="100000">
                <a:srgbClr val="CCFF66">
                  <a:gamma/>
                  <a:shade val="46275"/>
                  <a:invGamma/>
                </a:srgbClr>
              </a:gs>
            </a:gsLst>
            <a:lin ang="5400000" scaled="1"/>
          </a:gradFill>
          <a:ln w="9525" algn="ctr">
            <a:noFill/>
            <a:miter lim="800000"/>
            <a:headEnd/>
            <a:tailEnd/>
          </a:ln>
          <a:effectLst/>
        </p:spPr>
        <p:txBody>
          <a:bodyPr wrap="none" anchor="ctr"/>
          <a:lstStyle/>
          <a:p>
            <a:pPr algn="ctr" eaLnBrk="0" hangingPunct="0">
              <a:defRPr/>
            </a:pPr>
            <a:r>
              <a:rPr lang="en-US" altLang="zh-CN" sz="1200">
                <a:effectLst>
                  <a:outerShdw blurRad="38100" dist="38100" dir="2700000" algn="tl">
                    <a:srgbClr val="FFFFFF"/>
                  </a:outerShdw>
                </a:effectLst>
                <a:ea typeface="黑体" pitchFamily="2" charset="-122"/>
              </a:rPr>
              <a:t>   </a:t>
            </a:r>
            <a:r>
              <a:rPr lang="zh-CN" altLang="en-US" sz="1200">
                <a:effectLst>
                  <a:outerShdw blurRad="38100" dist="38100" dir="2700000" algn="tl">
                    <a:srgbClr val="FFFFFF"/>
                  </a:outerShdw>
                </a:effectLst>
                <a:ea typeface="黑体" pitchFamily="2" charset="-122"/>
              </a:rPr>
              <a:t>硬件网络建设</a:t>
            </a:r>
          </a:p>
        </p:txBody>
      </p:sp>
      <p:sp>
        <p:nvSpPr>
          <p:cNvPr id="104479" name="Text Box 30"/>
          <p:cNvSpPr txBox="1">
            <a:spLocks noChangeArrowheads="1"/>
          </p:cNvSpPr>
          <p:nvPr/>
        </p:nvSpPr>
        <p:spPr bwMode="auto">
          <a:xfrm>
            <a:off x="1774825" y="2276475"/>
            <a:ext cx="895350" cy="304800"/>
          </a:xfrm>
          <a:prstGeom prst="rect">
            <a:avLst/>
          </a:prstGeom>
          <a:noFill/>
          <a:ln w="9525" algn="ctr">
            <a:noFill/>
            <a:miter lim="800000"/>
            <a:headEnd/>
            <a:tailEnd/>
          </a:ln>
        </p:spPr>
        <p:txBody>
          <a:bodyPr wrap="none">
            <a:spAutoFit/>
          </a:bodyPr>
          <a:lstStyle/>
          <a:p>
            <a:pPr algn="ctr" eaLnBrk="0" hangingPunct="0"/>
            <a:r>
              <a:rPr lang="zh-CN" altLang="en-US" sz="1400" b="1">
                <a:latin typeface="宋体" pitchFamily="2" charset="-122"/>
              </a:rPr>
              <a:t>应用系统</a:t>
            </a:r>
          </a:p>
        </p:txBody>
      </p:sp>
      <p:sp>
        <p:nvSpPr>
          <p:cNvPr id="104480" name="Text Box 31"/>
          <p:cNvSpPr txBox="1">
            <a:spLocks noChangeArrowheads="1"/>
          </p:cNvSpPr>
          <p:nvPr/>
        </p:nvSpPr>
        <p:spPr bwMode="auto">
          <a:xfrm>
            <a:off x="1703388" y="5157788"/>
            <a:ext cx="1071562" cy="304800"/>
          </a:xfrm>
          <a:prstGeom prst="rect">
            <a:avLst/>
          </a:prstGeom>
          <a:noFill/>
          <a:ln w="9525">
            <a:noFill/>
            <a:miter lim="800000"/>
            <a:headEnd/>
            <a:tailEnd/>
          </a:ln>
        </p:spPr>
        <p:txBody>
          <a:bodyPr>
            <a:spAutoFit/>
          </a:bodyPr>
          <a:lstStyle/>
          <a:p>
            <a:pPr algn="ctr" eaLnBrk="0" hangingPunct="0"/>
            <a:r>
              <a:rPr lang="zh-CN" altLang="en-US" sz="1400" b="1">
                <a:latin typeface="宋体" pitchFamily="2" charset="-122"/>
              </a:rPr>
              <a:t>组织建设</a:t>
            </a:r>
          </a:p>
        </p:txBody>
      </p:sp>
      <p:sp>
        <p:nvSpPr>
          <p:cNvPr id="378912" name="AutoShape 32"/>
          <p:cNvSpPr>
            <a:spLocks noChangeArrowheads="1"/>
          </p:cNvSpPr>
          <p:nvPr/>
        </p:nvSpPr>
        <p:spPr bwMode="auto">
          <a:xfrm>
            <a:off x="4102100" y="4724401"/>
            <a:ext cx="1798638" cy="360363"/>
          </a:xfrm>
          <a:prstGeom prst="chevron">
            <a:avLst>
              <a:gd name="adj" fmla="val 38774"/>
            </a:avLst>
          </a:prstGeom>
          <a:gradFill rotWithShape="0">
            <a:gsLst>
              <a:gs pos="0">
                <a:srgbClr val="CCFF66">
                  <a:gamma/>
                  <a:shade val="46275"/>
                  <a:invGamma/>
                </a:srgbClr>
              </a:gs>
              <a:gs pos="50000">
                <a:srgbClr val="CCFF66"/>
              </a:gs>
              <a:gs pos="100000">
                <a:srgbClr val="CCFF66">
                  <a:gamma/>
                  <a:shade val="46275"/>
                  <a:invGamma/>
                </a:srgbClr>
              </a:gs>
            </a:gsLst>
            <a:lin ang="5400000" scaled="1"/>
          </a:gradFill>
          <a:ln w="9525" algn="ctr">
            <a:noFill/>
            <a:miter lim="800000"/>
            <a:headEnd/>
            <a:tailEnd/>
          </a:ln>
          <a:effectLst/>
        </p:spPr>
        <p:txBody>
          <a:bodyPr wrap="none" anchor="ctr"/>
          <a:lstStyle/>
          <a:p>
            <a:pPr algn="ctr" eaLnBrk="0" hangingPunct="0">
              <a:defRPr/>
            </a:pPr>
            <a:r>
              <a:rPr lang="en-US" altLang="zh-CN" sz="1200">
                <a:effectLst>
                  <a:outerShdw blurRad="38100" dist="38100" dir="2700000" algn="tl">
                    <a:srgbClr val="FFFFFF"/>
                  </a:outerShdw>
                </a:effectLst>
              </a:rPr>
              <a:t>   </a:t>
            </a:r>
            <a:r>
              <a:rPr lang="zh-CN" altLang="en-US" sz="1200">
                <a:effectLst>
                  <a:outerShdw blurRad="38100" dist="38100" dir="2700000" algn="tl">
                    <a:srgbClr val="FFFFFF"/>
                  </a:outerShdw>
                </a:effectLst>
              </a:rPr>
              <a:t>安全防护系统建设</a:t>
            </a:r>
          </a:p>
        </p:txBody>
      </p:sp>
      <p:sp>
        <p:nvSpPr>
          <p:cNvPr id="378913" name="AutoShape 33"/>
          <p:cNvSpPr>
            <a:spLocks noChangeArrowheads="1"/>
          </p:cNvSpPr>
          <p:nvPr/>
        </p:nvSpPr>
        <p:spPr bwMode="auto">
          <a:xfrm>
            <a:off x="5761038" y="4724401"/>
            <a:ext cx="3816350" cy="360363"/>
          </a:xfrm>
          <a:prstGeom prst="chevron">
            <a:avLst>
              <a:gd name="adj" fmla="val 43636"/>
            </a:avLst>
          </a:prstGeom>
          <a:gradFill rotWithShape="0">
            <a:gsLst>
              <a:gs pos="0">
                <a:srgbClr val="CCFF66">
                  <a:gamma/>
                  <a:shade val="46275"/>
                  <a:invGamma/>
                </a:srgbClr>
              </a:gs>
              <a:gs pos="50000">
                <a:srgbClr val="CCFF66"/>
              </a:gs>
              <a:gs pos="100000">
                <a:srgbClr val="CCFF66">
                  <a:gamma/>
                  <a:shade val="46275"/>
                  <a:invGamma/>
                </a:srgbClr>
              </a:gs>
            </a:gsLst>
            <a:lin ang="5400000" scaled="1"/>
          </a:gradFill>
          <a:ln w="9525" algn="ctr">
            <a:noFill/>
            <a:miter lim="800000"/>
            <a:headEnd/>
            <a:tailEnd/>
          </a:ln>
          <a:effectLst/>
        </p:spPr>
        <p:txBody>
          <a:bodyPr wrap="none" anchor="ctr"/>
          <a:lstStyle/>
          <a:p>
            <a:pPr algn="ctr" eaLnBrk="0" hangingPunct="0">
              <a:defRPr/>
            </a:pPr>
            <a:r>
              <a:rPr lang="zh-CN" altLang="en-US" sz="1200">
                <a:effectLst>
                  <a:outerShdw blurRad="38100" dist="38100" dir="2700000" algn="tl">
                    <a:srgbClr val="FFFFFF"/>
                  </a:outerShdw>
                </a:effectLst>
              </a:rPr>
              <a:t>运行维护、调整改进</a:t>
            </a:r>
          </a:p>
        </p:txBody>
      </p:sp>
      <p:sp>
        <p:nvSpPr>
          <p:cNvPr id="378914" name="AutoShape 34"/>
          <p:cNvSpPr>
            <a:spLocks noChangeArrowheads="1"/>
          </p:cNvSpPr>
          <p:nvPr/>
        </p:nvSpPr>
        <p:spPr bwMode="auto">
          <a:xfrm>
            <a:off x="2857500" y="4292601"/>
            <a:ext cx="2806700" cy="360363"/>
          </a:xfrm>
          <a:prstGeom prst="chevron">
            <a:avLst>
              <a:gd name="adj" fmla="val 40998"/>
            </a:avLst>
          </a:prstGeom>
          <a:gradFill rotWithShape="0">
            <a:gsLst>
              <a:gs pos="0">
                <a:srgbClr val="99FFCC">
                  <a:gamma/>
                  <a:shade val="46275"/>
                  <a:invGamma/>
                </a:srgbClr>
              </a:gs>
              <a:gs pos="50000">
                <a:srgbClr val="99FFCC"/>
              </a:gs>
              <a:gs pos="100000">
                <a:srgbClr val="99FFCC">
                  <a:gamma/>
                  <a:shade val="46275"/>
                  <a:invGamma/>
                </a:srgbClr>
              </a:gs>
            </a:gsLst>
            <a:lin ang="5400000" scaled="1"/>
          </a:gradFill>
          <a:ln w="9525" algn="ctr">
            <a:solidFill>
              <a:srgbClr val="000099"/>
            </a:solidFill>
            <a:miter lim="800000"/>
            <a:headEnd/>
            <a:tailEnd/>
          </a:ln>
          <a:effectLst/>
        </p:spPr>
        <p:txBody>
          <a:bodyPr wrap="none" anchor="ctr"/>
          <a:lstStyle/>
          <a:p>
            <a:pPr algn="ctr" eaLnBrk="0" hangingPunct="0">
              <a:defRPr/>
            </a:pPr>
            <a:r>
              <a:rPr lang="en-US" altLang="zh-CN" sz="1200">
                <a:effectLst>
                  <a:outerShdw blurRad="38100" dist="38100" dir="2700000" algn="tl">
                    <a:srgbClr val="FFFFFF"/>
                  </a:outerShdw>
                </a:effectLst>
              </a:rPr>
              <a:t>   </a:t>
            </a:r>
            <a:r>
              <a:rPr lang="zh-CN" altLang="en-US" sz="1200">
                <a:effectLst>
                  <a:outerShdw blurRad="38100" dist="38100" dir="2700000" algn="tl">
                    <a:srgbClr val="FFFFFF"/>
                  </a:outerShdw>
                </a:effectLst>
              </a:rPr>
              <a:t>基础技术平台的搭建与系统配置</a:t>
            </a:r>
          </a:p>
        </p:txBody>
      </p:sp>
      <p:sp>
        <p:nvSpPr>
          <p:cNvPr id="378915" name="AutoShape 35"/>
          <p:cNvSpPr>
            <a:spLocks noChangeArrowheads="1"/>
          </p:cNvSpPr>
          <p:nvPr/>
        </p:nvSpPr>
        <p:spPr bwMode="auto">
          <a:xfrm>
            <a:off x="2855914" y="3860801"/>
            <a:ext cx="2808287" cy="360363"/>
          </a:xfrm>
          <a:prstGeom prst="chevron">
            <a:avLst>
              <a:gd name="adj" fmla="val 48778"/>
            </a:avLst>
          </a:prstGeom>
          <a:gradFill rotWithShape="0">
            <a:gsLst>
              <a:gs pos="0">
                <a:srgbClr val="33CCFF"/>
              </a:gs>
              <a:gs pos="50000">
                <a:srgbClr val="33CCFF">
                  <a:gamma/>
                  <a:shade val="46275"/>
                  <a:invGamma/>
                </a:srgbClr>
              </a:gs>
              <a:gs pos="100000">
                <a:srgbClr val="33CCFF"/>
              </a:gs>
            </a:gsLst>
            <a:lin ang="5400000" scaled="1"/>
          </a:gradFill>
          <a:ln w="9525" algn="ctr">
            <a:solidFill>
              <a:srgbClr val="000099"/>
            </a:solidFill>
            <a:miter lim="800000"/>
            <a:headEnd/>
            <a:tailEnd/>
          </a:ln>
          <a:effectLst/>
        </p:spPr>
        <p:txBody>
          <a:bodyPr wrap="none" anchor="ctr"/>
          <a:lstStyle/>
          <a:p>
            <a:pPr algn="ctr" eaLnBrk="0" hangingPunct="0">
              <a:defRPr/>
            </a:pPr>
            <a:r>
              <a:rPr lang="en-US" altLang="zh-CN" sz="1200" dirty="0">
                <a:solidFill>
                  <a:schemeClr val="bg1"/>
                </a:solidFill>
                <a:effectLst>
                  <a:outerShdw blurRad="38100" dist="38100" dir="2700000" algn="tl">
                    <a:srgbClr val="000000"/>
                  </a:outerShdw>
                </a:effectLst>
              </a:rPr>
              <a:t>   </a:t>
            </a:r>
            <a:r>
              <a:rPr lang="zh-CN" altLang="en-US" sz="1200" dirty="0">
                <a:solidFill>
                  <a:schemeClr val="bg1"/>
                </a:solidFill>
                <a:effectLst>
                  <a:outerShdw blurRad="38100" dist="38100" dir="2700000" algn="tl">
                    <a:srgbClr val="000000"/>
                  </a:outerShdw>
                </a:effectLst>
              </a:rPr>
              <a:t>协同门户建设  </a:t>
            </a:r>
            <a:r>
              <a:rPr lang="en-US" altLang="zh-CN" sz="1200" dirty="0">
                <a:solidFill>
                  <a:schemeClr val="bg1"/>
                </a:solidFill>
                <a:effectLst>
                  <a:outerShdw blurRad="38100" dist="38100" dir="2700000" algn="tl">
                    <a:srgbClr val="000000"/>
                  </a:outerShdw>
                </a:effectLst>
              </a:rPr>
              <a:t>(</a:t>
            </a:r>
            <a:r>
              <a:rPr lang="zh-CN" altLang="en-US" sz="1200" dirty="0">
                <a:solidFill>
                  <a:schemeClr val="bg1"/>
                </a:solidFill>
                <a:effectLst>
                  <a:outerShdw blurRad="38100" dist="38100" dir="2700000" algn="tl">
                    <a:srgbClr val="000000"/>
                  </a:outerShdw>
                </a:effectLst>
              </a:rPr>
              <a:t>企业门户、协同办公</a:t>
            </a:r>
            <a:r>
              <a:rPr lang="en-US" altLang="zh-CN" sz="1200" dirty="0">
                <a:solidFill>
                  <a:schemeClr val="bg1"/>
                </a:solidFill>
                <a:effectLst>
                  <a:outerShdw blurRad="38100" dist="38100" dir="2700000" algn="tl">
                    <a:srgbClr val="000000"/>
                  </a:outerShdw>
                </a:effectLst>
              </a:rPr>
              <a:t>)</a:t>
            </a:r>
          </a:p>
        </p:txBody>
      </p:sp>
      <p:sp>
        <p:nvSpPr>
          <p:cNvPr id="378916" name="AutoShape 36"/>
          <p:cNvSpPr>
            <a:spLocks noChangeArrowheads="1"/>
          </p:cNvSpPr>
          <p:nvPr/>
        </p:nvSpPr>
        <p:spPr bwMode="auto">
          <a:xfrm>
            <a:off x="5087939" y="3429001"/>
            <a:ext cx="1512887" cy="360363"/>
          </a:xfrm>
          <a:prstGeom prst="chevron">
            <a:avLst>
              <a:gd name="adj" fmla="val 37454"/>
            </a:avLst>
          </a:prstGeom>
          <a:gradFill rotWithShape="0">
            <a:gsLst>
              <a:gs pos="0">
                <a:srgbClr val="6699FF"/>
              </a:gs>
              <a:gs pos="50000">
                <a:srgbClr val="6699FF">
                  <a:gamma/>
                  <a:shade val="46275"/>
                  <a:invGamma/>
                </a:srgbClr>
              </a:gs>
              <a:gs pos="100000">
                <a:srgbClr val="6699FF"/>
              </a:gs>
            </a:gsLst>
            <a:lin ang="5400000" scaled="1"/>
          </a:gradFill>
          <a:ln w="9525" algn="ctr">
            <a:solidFill>
              <a:srgbClr val="000099"/>
            </a:solidFill>
            <a:miter lim="800000"/>
            <a:headEnd/>
            <a:tailEnd/>
          </a:ln>
          <a:effectLst/>
        </p:spPr>
        <p:txBody>
          <a:bodyPr wrap="none" anchor="ctr"/>
          <a:lstStyle/>
          <a:p>
            <a:pPr algn="ctr" eaLnBrk="0" hangingPunct="0">
              <a:defRPr/>
            </a:pPr>
            <a:r>
              <a:rPr lang="en-US" altLang="zh-CN" sz="1200">
                <a:solidFill>
                  <a:schemeClr val="bg1"/>
                </a:solidFill>
                <a:effectLst>
                  <a:outerShdw blurRad="38100" dist="38100" dir="2700000" algn="tl">
                    <a:srgbClr val="000000"/>
                  </a:outerShdw>
                </a:effectLst>
              </a:rPr>
              <a:t>   </a:t>
            </a:r>
            <a:r>
              <a:rPr lang="zh-CN" altLang="en-US" sz="1200">
                <a:solidFill>
                  <a:schemeClr val="bg1"/>
                </a:solidFill>
                <a:effectLst>
                  <a:outerShdw blurRad="38100" dist="38100" dir="2700000" algn="tl">
                    <a:srgbClr val="000000"/>
                  </a:outerShdw>
                </a:effectLst>
              </a:rPr>
              <a:t>采购管理系统</a:t>
            </a:r>
          </a:p>
        </p:txBody>
      </p:sp>
      <p:sp>
        <p:nvSpPr>
          <p:cNvPr id="378917" name="AutoShape 37"/>
          <p:cNvSpPr>
            <a:spLocks noChangeArrowheads="1"/>
          </p:cNvSpPr>
          <p:nvPr/>
        </p:nvSpPr>
        <p:spPr bwMode="auto">
          <a:xfrm>
            <a:off x="4500563" y="2154238"/>
            <a:ext cx="1357312" cy="360362"/>
          </a:xfrm>
          <a:prstGeom prst="chevron">
            <a:avLst>
              <a:gd name="adj" fmla="val 25838"/>
            </a:avLst>
          </a:prstGeom>
          <a:gradFill rotWithShape="0">
            <a:gsLst>
              <a:gs pos="0">
                <a:srgbClr val="FF66FF"/>
              </a:gs>
              <a:gs pos="50000">
                <a:srgbClr val="FF66FF">
                  <a:gamma/>
                  <a:shade val="46275"/>
                  <a:invGamma/>
                </a:srgbClr>
              </a:gs>
              <a:gs pos="100000">
                <a:srgbClr val="FF66FF"/>
              </a:gs>
            </a:gsLst>
            <a:lin ang="5400000" scaled="1"/>
          </a:gradFill>
          <a:ln w="9525" algn="ctr">
            <a:solidFill>
              <a:srgbClr val="000099"/>
            </a:solidFill>
            <a:miter lim="800000"/>
            <a:headEnd/>
            <a:tailEnd/>
          </a:ln>
          <a:effectLst/>
        </p:spPr>
        <p:txBody>
          <a:bodyPr wrap="none" anchor="ctr"/>
          <a:lstStyle/>
          <a:p>
            <a:pPr algn="ctr" eaLnBrk="0" hangingPunct="0">
              <a:defRPr/>
            </a:pPr>
            <a:r>
              <a:rPr lang="en-US" altLang="zh-CN" sz="1200" dirty="0">
                <a:solidFill>
                  <a:schemeClr val="bg1"/>
                </a:solidFill>
                <a:effectLst>
                  <a:outerShdw blurRad="38100" dist="38100" dir="2700000" algn="tl">
                    <a:srgbClr val="000000"/>
                  </a:outerShdw>
                </a:effectLst>
              </a:rPr>
              <a:t>   </a:t>
            </a:r>
            <a:r>
              <a:rPr lang="zh-CN" altLang="en-US" sz="1200" dirty="0">
                <a:solidFill>
                  <a:schemeClr val="bg1"/>
                </a:solidFill>
                <a:effectLst>
                  <a:outerShdw blurRad="38100" dist="38100" dir="2700000" algn="tl">
                    <a:srgbClr val="000000"/>
                  </a:outerShdw>
                </a:effectLst>
              </a:rPr>
              <a:t>资金管理系统</a:t>
            </a:r>
          </a:p>
        </p:txBody>
      </p:sp>
      <p:sp>
        <p:nvSpPr>
          <p:cNvPr id="378918" name="AutoShape 38"/>
          <p:cNvSpPr>
            <a:spLocks noChangeArrowheads="1"/>
          </p:cNvSpPr>
          <p:nvPr/>
        </p:nvSpPr>
        <p:spPr bwMode="auto">
          <a:xfrm>
            <a:off x="5973764" y="2157413"/>
            <a:ext cx="1285875" cy="360362"/>
          </a:xfrm>
          <a:prstGeom prst="chevron">
            <a:avLst>
              <a:gd name="adj" fmla="val 22467"/>
            </a:avLst>
          </a:prstGeom>
          <a:gradFill rotWithShape="0">
            <a:gsLst>
              <a:gs pos="0">
                <a:srgbClr val="FF66FF"/>
              </a:gs>
              <a:gs pos="50000">
                <a:srgbClr val="FF66FF">
                  <a:gamma/>
                  <a:shade val="46275"/>
                  <a:invGamma/>
                </a:srgbClr>
              </a:gs>
              <a:gs pos="100000">
                <a:srgbClr val="FF66FF"/>
              </a:gs>
            </a:gsLst>
            <a:lin ang="5400000" scaled="1"/>
          </a:gradFill>
          <a:ln w="9525" algn="ctr">
            <a:solidFill>
              <a:srgbClr val="000099"/>
            </a:solidFill>
            <a:miter lim="800000"/>
            <a:headEnd/>
            <a:tailEnd/>
          </a:ln>
          <a:effectLst/>
        </p:spPr>
        <p:txBody>
          <a:bodyPr wrap="none" anchor="ctr"/>
          <a:lstStyle/>
          <a:p>
            <a:pPr algn="ctr" eaLnBrk="0" hangingPunct="0">
              <a:defRPr/>
            </a:pPr>
            <a:r>
              <a:rPr lang="en-US" altLang="zh-CN" sz="1200" dirty="0">
                <a:solidFill>
                  <a:schemeClr val="bg1"/>
                </a:solidFill>
                <a:effectLst>
                  <a:outerShdw blurRad="38100" dist="38100" dir="2700000" algn="tl">
                    <a:srgbClr val="000000"/>
                  </a:outerShdw>
                </a:effectLst>
              </a:rPr>
              <a:t> </a:t>
            </a:r>
            <a:r>
              <a:rPr lang="zh-CN" altLang="en-US" sz="1200" dirty="0">
                <a:solidFill>
                  <a:schemeClr val="bg1"/>
                </a:solidFill>
                <a:effectLst>
                  <a:outerShdw blurRad="38100" dist="38100" dir="2700000" algn="tl">
                    <a:srgbClr val="000000"/>
                  </a:outerShdw>
                </a:effectLst>
              </a:rPr>
              <a:t>资产</a:t>
            </a:r>
          </a:p>
          <a:p>
            <a:pPr algn="ctr" eaLnBrk="0" hangingPunct="0">
              <a:defRPr/>
            </a:pPr>
            <a:r>
              <a:rPr lang="zh-CN" altLang="en-US" sz="1200" dirty="0">
                <a:solidFill>
                  <a:schemeClr val="bg1"/>
                </a:solidFill>
                <a:effectLst>
                  <a:outerShdw blurRad="38100" dist="38100" dir="2700000" algn="tl">
                    <a:srgbClr val="000000"/>
                  </a:outerShdw>
                </a:effectLst>
              </a:rPr>
              <a:t>管理</a:t>
            </a:r>
          </a:p>
        </p:txBody>
      </p:sp>
      <p:sp>
        <p:nvSpPr>
          <p:cNvPr id="378919" name="AutoShape 39"/>
          <p:cNvSpPr>
            <a:spLocks noChangeArrowheads="1"/>
          </p:cNvSpPr>
          <p:nvPr/>
        </p:nvSpPr>
        <p:spPr bwMode="auto">
          <a:xfrm>
            <a:off x="5213351" y="1700213"/>
            <a:ext cx="2792413" cy="360362"/>
          </a:xfrm>
          <a:prstGeom prst="chevron">
            <a:avLst>
              <a:gd name="adj" fmla="val 43701"/>
            </a:avLst>
          </a:prstGeom>
          <a:gradFill rotWithShape="0">
            <a:gsLst>
              <a:gs pos="0">
                <a:srgbClr val="FF3399"/>
              </a:gs>
              <a:gs pos="50000">
                <a:srgbClr val="FF3399">
                  <a:gamma/>
                  <a:shade val="46275"/>
                  <a:invGamma/>
                </a:srgbClr>
              </a:gs>
              <a:gs pos="100000">
                <a:srgbClr val="FF3399"/>
              </a:gs>
            </a:gsLst>
            <a:lin ang="5400000" scaled="1"/>
          </a:gradFill>
          <a:ln w="9525" algn="ctr">
            <a:solidFill>
              <a:srgbClr val="000099"/>
            </a:solidFill>
            <a:miter lim="800000"/>
            <a:headEnd/>
            <a:tailEnd/>
          </a:ln>
          <a:effectLst/>
        </p:spPr>
        <p:txBody>
          <a:bodyPr wrap="none" anchor="ctr"/>
          <a:lstStyle/>
          <a:p>
            <a:pPr algn="ctr" eaLnBrk="0" hangingPunct="0">
              <a:defRPr/>
            </a:pPr>
            <a:r>
              <a:rPr lang="zh-CN" altLang="en-US" sz="1200" dirty="0">
                <a:solidFill>
                  <a:schemeClr val="bg1"/>
                </a:solidFill>
                <a:effectLst>
                  <a:outerShdw blurRad="38100" dist="38100" dir="2700000" algn="tl">
                    <a:srgbClr val="000000"/>
                  </a:outerShdw>
                </a:effectLst>
              </a:rPr>
              <a:t>七大业务板块一期（试点）</a:t>
            </a:r>
          </a:p>
        </p:txBody>
      </p:sp>
      <p:sp>
        <p:nvSpPr>
          <p:cNvPr id="378920" name="AutoShape 40"/>
          <p:cNvSpPr>
            <a:spLocks noChangeArrowheads="1"/>
          </p:cNvSpPr>
          <p:nvPr/>
        </p:nvSpPr>
        <p:spPr bwMode="auto">
          <a:xfrm>
            <a:off x="7862888" y="1700213"/>
            <a:ext cx="2233612" cy="360362"/>
          </a:xfrm>
          <a:prstGeom prst="chevron">
            <a:avLst>
              <a:gd name="adj" fmla="val 43732"/>
            </a:avLst>
          </a:prstGeom>
          <a:gradFill rotWithShape="0">
            <a:gsLst>
              <a:gs pos="0">
                <a:srgbClr val="FF3399"/>
              </a:gs>
              <a:gs pos="50000">
                <a:srgbClr val="FF3399">
                  <a:gamma/>
                  <a:shade val="46275"/>
                  <a:invGamma/>
                </a:srgbClr>
              </a:gs>
              <a:gs pos="100000">
                <a:srgbClr val="FF3399"/>
              </a:gs>
            </a:gsLst>
            <a:lin ang="5400000" scaled="1"/>
          </a:gradFill>
          <a:ln w="9525" algn="ctr">
            <a:solidFill>
              <a:srgbClr val="000099"/>
            </a:solidFill>
            <a:miter lim="800000"/>
            <a:headEnd/>
            <a:tailEnd/>
          </a:ln>
          <a:effectLst/>
        </p:spPr>
        <p:txBody>
          <a:bodyPr wrap="none" anchor="ctr"/>
          <a:lstStyle/>
          <a:p>
            <a:pPr algn="ctr" eaLnBrk="0" hangingPunct="0">
              <a:defRPr/>
            </a:pPr>
            <a:r>
              <a:rPr lang="zh-CN" altLang="en-US" sz="1200" dirty="0">
                <a:solidFill>
                  <a:schemeClr val="bg1"/>
                </a:solidFill>
                <a:effectLst>
                  <a:outerShdw blurRad="38100" dist="38100" dir="2700000" algn="tl">
                    <a:srgbClr val="000000"/>
                  </a:outerShdw>
                </a:effectLst>
              </a:rPr>
              <a:t>七大业务板块二期（推广）</a:t>
            </a:r>
          </a:p>
        </p:txBody>
      </p:sp>
      <p:sp>
        <p:nvSpPr>
          <p:cNvPr id="378921" name="AutoShape 41"/>
          <p:cNvSpPr>
            <a:spLocks noChangeArrowheads="1"/>
          </p:cNvSpPr>
          <p:nvPr/>
        </p:nvSpPr>
        <p:spPr bwMode="auto">
          <a:xfrm>
            <a:off x="4668839" y="2568576"/>
            <a:ext cx="1152525" cy="360363"/>
          </a:xfrm>
          <a:prstGeom prst="chevron">
            <a:avLst>
              <a:gd name="adj" fmla="val 33892"/>
            </a:avLst>
          </a:prstGeom>
          <a:gradFill rotWithShape="0">
            <a:gsLst>
              <a:gs pos="0">
                <a:srgbClr val="CC66FF"/>
              </a:gs>
              <a:gs pos="50000">
                <a:srgbClr val="CC66FF">
                  <a:gamma/>
                  <a:shade val="46275"/>
                  <a:invGamma/>
                </a:srgbClr>
              </a:gs>
              <a:gs pos="100000">
                <a:srgbClr val="CC66FF"/>
              </a:gs>
            </a:gsLst>
            <a:lin ang="5400000" scaled="1"/>
          </a:gradFill>
          <a:ln w="9525" algn="ctr">
            <a:solidFill>
              <a:srgbClr val="000099"/>
            </a:solidFill>
            <a:miter lim="800000"/>
            <a:headEnd/>
            <a:tailEnd/>
          </a:ln>
          <a:effectLst/>
        </p:spPr>
        <p:txBody>
          <a:bodyPr wrap="none" anchor="ctr"/>
          <a:lstStyle/>
          <a:p>
            <a:pPr algn="ctr" eaLnBrk="0" hangingPunct="0">
              <a:defRPr/>
            </a:pPr>
            <a:r>
              <a:rPr lang="en-US" altLang="zh-CN" sz="1200" dirty="0">
                <a:solidFill>
                  <a:schemeClr val="bg1"/>
                </a:solidFill>
                <a:effectLst>
                  <a:outerShdw blurRad="38100" dist="38100" dir="2700000" algn="tl">
                    <a:srgbClr val="000000"/>
                  </a:outerShdw>
                </a:effectLst>
              </a:rPr>
              <a:t>   </a:t>
            </a:r>
            <a:r>
              <a:rPr lang="zh-CN" altLang="en-US" sz="1200" dirty="0">
                <a:solidFill>
                  <a:schemeClr val="bg1"/>
                </a:solidFill>
                <a:effectLst>
                  <a:outerShdw blurRad="38100" dist="38100" dir="2700000" algn="tl">
                    <a:srgbClr val="000000"/>
                  </a:outerShdw>
                </a:effectLst>
              </a:rPr>
              <a:t>人力资源管理</a:t>
            </a:r>
          </a:p>
        </p:txBody>
      </p:sp>
      <p:sp>
        <p:nvSpPr>
          <p:cNvPr id="378922" name="AutoShape 42"/>
          <p:cNvSpPr>
            <a:spLocks noChangeArrowheads="1"/>
          </p:cNvSpPr>
          <p:nvPr/>
        </p:nvSpPr>
        <p:spPr bwMode="auto">
          <a:xfrm>
            <a:off x="4667251" y="1268413"/>
            <a:ext cx="3457575" cy="360362"/>
          </a:xfrm>
          <a:prstGeom prst="chevron">
            <a:avLst>
              <a:gd name="adj" fmla="val 41844"/>
            </a:avLst>
          </a:prstGeom>
          <a:gradFill rotWithShape="0">
            <a:gsLst>
              <a:gs pos="0">
                <a:srgbClr val="FF7C80"/>
              </a:gs>
              <a:gs pos="50000">
                <a:srgbClr val="FF7C80">
                  <a:gamma/>
                  <a:shade val="46275"/>
                  <a:invGamma/>
                </a:srgbClr>
              </a:gs>
              <a:gs pos="100000">
                <a:srgbClr val="FF7C80"/>
              </a:gs>
            </a:gsLst>
            <a:lin ang="5400000" scaled="1"/>
          </a:gradFill>
          <a:ln w="9525" algn="ctr">
            <a:solidFill>
              <a:srgbClr val="000099"/>
            </a:solidFill>
            <a:miter lim="800000"/>
            <a:headEnd/>
            <a:tailEnd/>
          </a:ln>
          <a:effectLst/>
        </p:spPr>
        <p:txBody>
          <a:bodyPr wrap="none" anchor="ctr"/>
          <a:lstStyle/>
          <a:p>
            <a:pPr algn="ctr" eaLnBrk="0" hangingPunct="0">
              <a:defRPr/>
            </a:pPr>
            <a:r>
              <a:rPr lang="en-US" altLang="zh-CN" sz="1200" dirty="0">
                <a:solidFill>
                  <a:schemeClr val="bg1"/>
                </a:solidFill>
                <a:effectLst>
                  <a:outerShdw blurRad="38100" dist="38100" dir="2700000" algn="tl">
                    <a:srgbClr val="000000"/>
                  </a:outerShdw>
                </a:effectLst>
              </a:rPr>
              <a:t>   </a:t>
            </a:r>
            <a:r>
              <a:rPr lang="zh-CN" altLang="en-US" sz="1200" dirty="0">
                <a:solidFill>
                  <a:schemeClr val="bg1"/>
                </a:solidFill>
                <a:effectLst>
                  <a:outerShdw blurRad="38100" dist="38100" dir="2700000" algn="tl">
                    <a:srgbClr val="000000"/>
                  </a:outerShdw>
                </a:effectLst>
              </a:rPr>
              <a:t>协同门户建设  </a:t>
            </a:r>
            <a:r>
              <a:rPr lang="en-US" altLang="zh-CN" sz="1200" dirty="0">
                <a:solidFill>
                  <a:schemeClr val="bg1"/>
                </a:solidFill>
                <a:effectLst>
                  <a:outerShdw blurRad="38100" dist="38100" dir="2700000" algn="tl">
                    <a:srgbClr val="000000"/>
                  </a:outerShdw>
                </a:effectLst>
              </a:rPr>
              <a:t>(</a:t>
            </a:r>
            <a:r>
              <a:rPr lang="zh-CN" altLang="en-US" sz="1200" dirty="0">
                <a:solidFill>
                  <a:schemeClr val="bg1"/>
                </a:solidFill>
                <a:effectLst>
                  <a:outerShdw blurRad="38100" dist="38100" dir="2700000" algn="tl">
                    <a:srgbClr val="000000"/>
                  </a:outerShdw>
                </a:effectLst>
              </a:rPr>
              <a:t>决策支持</a:t>
            </a:r>
            <a:r>
              <a:rPr lang="en-US" altLang="zh-CN" sz="1200" dirty="0">
                <a:solidFill>
                  <a:schemeClr val="bg1"/>
                </a:solidFill>
                <a:effectLst>
                  <a:outerShdw blurRad="38100" dist="38100" dir="2700000" algn="tl">
                    <a:srgbClr val="000000"/>
                  </a:outerShdw>
                </a:effectLst>
              </a:rPr>
              <a:t>BI)</a:t>
            </a:r>
          </a:p>
        </p:txBody>
      </p:sp>
      <p:sp>
        <p:nvSpPr>
          <p:cNvPr id="378923" name="AutoShape 43"/>
          <p:cNvSpPr>
            <a:spLocks noChangeArrowheads="1"/>
          </p:cNvSpPr>
          <p:nvPr/>
        </p:nvSpPr>
        <p:spPr bwMode="auto">
          <a:xfrm>
            <a:off x="4310063" y="2982913"/>
            <a:ext cx="1225550" cy="360362"/>
          </a:xfrm>
          <a:prstGeom prst="chevron">
            <a:avLst>
              <a:gd name="adj" fmla="val 23995"/>
            </a:avLst>
          </a:prstGeom>
          <a:gradFill rotWithShape="0">
            <a:gsLst>
              <a:gs pos="0">
                <a:srgbClr val="9966FF"/>
              </a:gs>
              <a:gs pos="50000">
                <a:srgbClr val="9966FF">
                  <a:gamma/>
                  <a:shade val="46275"/>
                  <a:invGamma/>
                </a:srgbClr>
              </a:gs>
              <a:gs pos="100000">
                <a:srgbClr val="9966FF"/>
              </a:gs>
            </a:gsLst>
            <a:lin ang="5400000" scaled="1"/>
          </a:gradFill>
          <a:ln w="9525" algn="ctr">
            <a:solidFill>
              <a:srgbClr val="000099"/>
            </a:solidFill>
            <a:miter lim="800000"/>
            <a:headEnd/>
            <a:tailEnd/>
          </a:ln>
          <a:effectLst/>
        </p:spPr>
        <p:txBody>
          <a:bodyPr wrap="none" anchor="ctr"/>
          <a:lstStyle/>
          <a:p>
            <a:pPr algn="ctr" eaLnBrk="0" hangingPunct="0">
              <a:defRPr/>
            </a:pPr>
            <a:r>
              <a:rPr lang="zh-CN" altLang="en-US" sz="1200" dirty="0">
                <a:solidFill>
                  <a:schemeClr val="bg1"/>
                </a:solidFill>
                <a:effectLst>
                  <a:outerShdw blurRad="38100" dist="38100" dir="2700000" algn="tl">
                    <a:srgbClr val="000000"/>
                  </a:outerShdw>
                </a:effectLst>
              </a:rPr>
              <a:t>财务管理</a:t>
            </a:r>
          </a:p>
        </p:txBody>
      </p:sp>
      <p:sp>
        <p:nvSpPr>
          <p:cNvPr id="378924" name="AutoShape 44"/>
          <p:cNvSpPr>
            <a:spLocks noChangeArrowheads="1"/>
          </p:cNvSpPr>
          <p:nvPr/>
        </p:nvSpPr>
        <p:spPr bwMode="auto">
          <a:xfrm>
            <a:off x="5953125" y="2997201"/>
            <a:ext cx="1257300" cy="360363"/>
          </a:xfrm>
          <a:prstGeom prst="chevron">
            <a:avLst>
              <a:gd name="adj" fmla="val 23790"/>
            </a:avLst>
          </a:prstGeom>
          <a:gradFill rotWithShape="0">
            <a:gsLst>
              <a:gs pos="0">
                <a:srgbClr val="9966FF"/>
              </a:gs>
              <a:gs pos="50000">
                <a:srgbClr val="9966FF">
                  <a:gamma/>
                  <a:shade val="46275"/>
                  <a:invGamma/>
                </a:srgbClr>
              </a:gs>
              <a:gs pos="100000">
                <a:srgbClr val="9966FF"/>
              </a:gs>
            </a:gsLst>
            <a:lin ang="5400000" scaled="1"/>
          </a:gradFill>
          <a:ln w="9525" algn="ctr">
            <a:solidFill>
              <a:srgbClr val="000099"/>
            </a:solidFill>
            <a:miter lim="800000"/>
            <a:headEnd/>
            <a:tailEnd/>
          </a:ln>
          <a:effectLst/>
        </p:spPr>
        <p:txBody>
          <a:bodyPr wrap="none" anchor="ctr"/>
          <a:lstStyle/>
          <a:p>
            <a:pPr algn="ctr" eaLnBrk="0" hangingPunct="0">
              <a:defRPr/>
            </a:pPr>
            <a:r>
              <a:rPr lang="zh-CN" altLang="en-US" sz="1200" dirty="0">
                <a:solidFill>
                  <a:schemeClr val="bg1"/>
                </a:solidFill>
                <a:effectLst>
                  <a:outerShdw blurRad="38100" dist="38100" dir="2700000" algn="tl">
                    <a:srgbClr val="000000"/>
                  </a:outerShdw>
                </a:effectLst>
              </a:rPr>
              <a:t>审计管理</a:t>
            </a:r>
          </a:p>
        </p:txBody>
      </p:sp>
      <p:sp>
        <p:nvSpPr>
          <p:cNvPr id="378925" name="AutoShape 45"/>
          <p:cNvSpPr>
            <a:spLocks noChangeArrowheads="1"/>
          </p:cNvSpPr>
          <p:nvPr/>
        </p:nvSpPr>
        <p:spPr bwMode="auto">
          <a:xfrm>
            <a:off x="7334250" y="2160588"/>
            <a:ext cx="1347788" cy="360362"/>
          </a:xfrm>
          <a:prstGeom prst="chevron">
            <a:avLst>
              <a:gd name="adj" fmla="val 22467"/>
            </a:avLst>
          </a:prstGeom>
          <a:gradFill rotWithShape="0">
            <a:gsLst>
              <a:gs pos="0">
                <a:srgbClr val="FF66FF"/>
              </a:gs>
              <a:gs pos="50000">
                <a:srgbClr val="FF66FF">
                  <a:gamma/>
                  <a:shade val="46275"/>
                  <a:invGamma/>
                </a:srgbClr>
              </a:gs>
              <a:gs pos="100000">
                <a:srgbClr val="FF66FF"/>
              </a:gs>
            </a:gsLst>
            <a:lin ang="5400000" scaled="1"/>
          </a:gradFill>
          <a:ln w="9525" algn="ctr">
            <a:solidFill>
              <a:srgbClr val="000099"/>
            </a:solidFill>
            <a:miter lim="800000"/>
            <a:headEnd/>
            <a:tailEnd/>
          </a:ln>
          <a:effectLst/>
        </p:spPr>
        <p:txBody>
          <a:bodyPr wrap="none" anchor="ctr"/>
          <a:lstStyle/>
          <a:p>
            <a:pPr algn="ctr" eaLnBrk="0" hangingPunct="0">
              <a:defRPr/>
            </a:pPr>
            <a:r>
              <a:rPr lang="zh-CN" altLang="en-US" sz="1200">
                <a:solidFill>
                  <a:schemeClr val="bg1"/>
                </a:solidFill>
                <a:effectLst>
                  <a:outerShdw blurRad="38100" dist="38100" dir="2700000" algn="tl">
                    <a:srgbClr val="000000"/>
                  </a:outerShdw>
                </a:effectLst>
              </a:rPr>
              <a:t>知识</a:t>
            </a:r>
          </a:p>
          <a:p>
            <a:pPr algn="ctr" eaLnBrk="0" hangingPunct="0">
              <a:defRPr/>
            </a:pPr>
            <a:r>
              <a:rPr lang="zh-CN" altLang="en-US" sz="1200">
                <a:solidFill>
                  <a:schemeClr val="bg1"/>
                </a:solidFill>
                <a:effectLst>
                  <a:outerShdw blurRad="38100" dist="38100" dir="2700000" algn="tl">
                    <a:srgbClr val="000000"/>
                  </a:outerShdw>
                </a:effectLst>
              </a:rPr>
              <a:t>管理</a:t>
            </a:r>
          </a:p>
        </p:txBody>
      </p:sp>
      <p:sp>
        <p:nvSpPr>
          <p:cNvPr id="378926" name="AutoShape 46"/>
          <p:cNvSpPr>
            <a:spLocks noChangeArrowheads="1"/>
          </p:cNvSpPr>
          <p:nvPr/>
        </p:nvSpPr>
        <p:spPr bwMode="auto">
          <a:xfrm>
            <a:off x="6667500" y="3429001"/>
            <a:ext cx="1428750" cy="360363"/>
          </a:xfrm>
          <a:prstGeom prst="chevron">
            <a:avLst>
              <a:gd name="adj" fmla="val 23790"/>
            </a:avLst>
          </a:prstGeom>
          <a:gradFill rotWithShape="0">
            <a:gsLst>
              <a:gs pos="0">
                <a:srgbClr val="6699FF"/>
              </a:gs>
              <a:gs pos="50000">
                <a:srgbClr val="6699FF">
                  <a:gamma/>
                  <a:shade val="46275"/>
                  <a:invGamma/>
                </a:srgbClr>
              </a:gs>
              <a:gs pos="100000">
                <a:srgbClr val="6699FF"/>
              </a:gs>
            </a:gsLst>
            <a:lin ang="5400000" scaled="1"/>
          </a:gradFill>
          <a:ln w="9525" algn="ctr">
            <a:solidFill>
              <a:srgbClr val="000099"/>
            </a:solidFill>
            <a:miter lim="800000"/>
            <a:headEnd/>
            <a:tailEnd/>
          </a:ln>
          <a:effectLst/>
        </p:spPr>
        <p:txBody>
          <a:bodyPr wrap="none" anchor="ctr"/>
          <a:lstStyle/>
          <a:p>
            <a:pPr algn="ctr" eaLnBrk="0" hangingPunct="0">
              <a:defRPr/>
            </a:pPr>
            <a:r>
              <a:rPr lang="zh-CN" altLang="en-US" sz="1200">
                <a:solidFill>
                  <a:schemeClr val="bg1"/>
                </a:solidFill>
                <a:effectLst>
                  <a:outerShdw blurRad="38100" dist="38100" dir="2700000" algn="tl">
                    <a:srgbClr val="000000"/>
                  </a:outerShdw>
                </a:effectLst>
              </a:rPr>
              <a:t>销售体系管理</a:t>
            </a:r>
          </a:p>
        </p:txBody>
      </p:sp>
      <p:sp>
        <p:nvSpPr>
          <p:cNvPr id="2" name="AutoShape 44"/>
          <p:cNvSpPr>
            <a:spLocks noChangeArrowheads="1"/>
          </p:cNvSpPr>
          <p:nvPr/>
        </p:nvSpPr>
        <p:spPr bwMode="auto">
          <a:xfrm>
            <a:off x="7248525" y="2992438"/>
            <a:ext cx="1257300" cy="360362"/>
          </a:xfrm>
          <a:prstGeom prst="chevron">
            <a:avLst>
              <a:gd name="adj" fmla="val 23790"/>
            </a:avLst>
          </a:prstGeom>
          <a:gradFill rotWithShape="0">
            <a:gsLst>
              <a:gs pos="0">
                <a:srgbClr val="9966FF"/>
              </a:gs>
              <a:gs pos="50000">
                <a:srgbClr val="9966FF">
                  <a:gamma/>
                  <a:shade val="46275"/>
                  <a:invGamma/>
                </a:srgbClr>
              </a:gs>
              <a:gs pos="100000">
                <a:srgbClr val="9966FF"/>
              </a:gs>
            </a:gsLst>
            <a:lin ang="5400000" scaled="1"/>
          </a:gradFill>
          <a:ln w="9525" algn="ctr">
            <a:solidFill>
              <a:srgbClr val="000099"/>
            </a:solidFill>
            <a:miter lim="800000"/>
            <a:headEnd/>
            <a:tailEnd/>
          </a:ln>
          <a:effectLst/>
        </p:spPr>
        <p:txBody>
          <a:bodyPr wrap="none" anchor="ctr"/>
          <a:lstStyle/>
          <a:p>
            <a:pPr algn="ctr" eaLnBrk="0" hangingPunct="0">
              <a:defRPr/>
            </a:pPr>
            <a:r>
              <a:rPr lang="zh-CN" altLang="en-US" sz="1200">
                <a:solidFill>
                  <a:schemeClr val="bg1"/>
                </a:solidFill>
                <a:effectLst>
                  <a:outerShdw blurRad="38100" dist="38100" dir="2700000" algn="tl">
                    <a:srgbClr val="000000"/>
                  </a:outerShdw>
                </a:effectLst>
              </a:rPr>
              <a:t>生产管理</a:t>
            </a:r>
          </a:p>
        </p:txBody>
      </p:sp>
      <p:sp>
        <p:nvSpPr>
          <p:cNvPr id="49" name="AutoShape 34"/>
          <p:cNvSpPr>
            <a:spLocks noChangeArrowheads="1"/>
          </p:cNvSpPr>
          <p:nvPr/>
        </p:nvSpPr>
        <p:spPr bwMode="auto">
          <a:xfrm>
            <a:off x="5595938" y="4286251"/>
            <a:ext cx="3929062" cy="360363"/>
          </a:xfrm>
          <a:prstGeom prst="chevron">
            <a:avLst>
              <a:gd name="adj" fmla="val 40998"/>
            </a:avLst>
          </a:prstGeom>
          <a:gradFill rotWithShape="0">
            <a:gsLst>
              <a:gs pos="0">
                <a:srgbClr val="99FFCC">
                  <a:gamma/>
                  <a:shade val="46275"/>
                  <a:invGamma/>
                </a:srgbClr>
              </a:gs>
              <a:gs pos="50000">
                <a:srgbClr val="99FFCC"/>
              </a:gs>
              <a:gs pos="100000">
                <a:srgbClr val="99FFCC">
                  <a:gamma/>
                  <a:shade val="46275"/>
                  <a:invGamma/>
                </a:srgbClr>
              </a:gs>
            </a:gsLst>
            <a:lin ang="5400000" scaled="1"/>
          </a:gradFill>
          <a:ln w="9525" algn="ctr">
            <a:solidFill>
              <a:srgbClr val="000099"/>
            </a:solidFill>
            <a:miter lim="800000"/>
            <a:headEnd/>
            <a:tailEnd/>
          </a:ln>
          <a:effectLst/>
        </p:spPr>
        <p:txBody>
          <a:bodyPr wrap="none" anchor="ctr"/>
          <a:lstStyle/>
          <a:p>
            <a:pPr algn="ctr" eaLnBrk="0" hangingPunct="0">
              <a:defRPr/>
            </a:pPr>
            <a:r>
              <a:rPr lang="en-US" altLang="zh-CN" sz="1200" dirty="0">
                <a:effectLst>
                  <a:outerShdw blurRad="38100" dist="38100" dir="2700000" algn="tl">
                    <a:srgbClr val="FFFFFF"/>
                  </a:outerShdw>
                </a:effectLst>
              </a:rPr>
              <a:t>   </a:t>
            </a:r>
            <a:r>
              <a:rPr lang="zh-CN" altLang="en-US" sz="1200" dirty="0">
                <a:effectLst>
                  <a:outerShdw blurRad="38100" dist="38100" dir="2700000" algn="tl">
                    <a:srgbClr val="FFFFFF"/>
                  </a:outerShdw>
                </a:effectLst>
              </a:rPr>
              <a:t>五大一体化平台</a:t>
            </a:r>
          </a:p>
        </p:txBody>
      </p:sp>
      <p:sp>
        <p:nvSpPr>
          <p:cNvPr id="50" name="AutoShape 35"/>
          <p:cNvSpPr>
            <a:spLocks noChangeArrowheads="1"/>
          </p:cNvSpPr>
          <p:nvPr/>
        </p:nvSpPr>
        <p:spPr bwMode="auto">
          <a:xfrm>
            <a:off x="5524500" y="3857626"/>
            <a:ext cx="3214688" cy="360363"/>
          </a:xfrm>
          <a:prstGeom prst="chevron">
            <a:avLst>
              <a:gd name="adj" fmla="val 48778"/>
            </a:avLst>
          </a:prstGeom>
          <a:gradFill rotWithShape="0">
            <a:gsLst>
              <a:gs pos="0">
                <a:srgbClr val="33CCFF"/>
              </a:gs>
              <a:gs pos="50000">
                <a:srgbClr val="33CCFF">
                  <a:gamma/>
                  <a:shade val="46275"/>
                  <a:invGamma/>
                </a:srgbClr>
              </a:gs>
              <a:gs pos="100000">
                <a:srgbClr val="33CCFF"/>
              </a:gs>
            </a:gsLst>
            <a:lin ang="5400000" scaled="1"/>
          </a:gradFill>
          <a:ln w="9525" algn="ctr">
            <a:solidFill>
              <a:srgbClr val="000099"/>
            </a:solidFill>
            <a:miter lim="800000"/>
            <a:headEnd/>
            <a:tailEnd/>
          </a:ln>
          <a:effectLst/>
        </p:spPr>
        <p:txBody>
          <a:bodyPr wrap="none" anchor="ctr"/>
          <a:lstStyle/>
          <a:p>
            <a:pPr algn="ctr" eaLnBrk="0" hangingPunct="0">
              <a:defRPr/>
            </a:pPr>
            <a:r>
              <a:rPr lang="en-US" altLang="zh-CN" sz="1200" dirty="0">
                <a:solidFill>
                  <a:schemeClr val="bg1"/>
                </a:solidFill>
                <a:effectLst>
                  <a:outerShdw blurRad="38100" dist="38100" dir="2700000" algn="tl">
                    <a:srgbClr val="000000"/>
                  </a:outerShdw>
                </a:effectLst>
              </a:rPr>
              <a:t>   </a:t>
            </a:r>
            <a:r>
              <a:rPr lang="zh-CN" altLang="en-US" sz="1200" dirty="0">
                <a:solidFill>
                  <a:schemeClr val="bg1"/>
                </a:solidFill>
                <a:effectLst>
                  <a:outerShdw blurRad="38100" dist="38100" dir="2700000" algn="tl">
                    <a:srgbClr val="000000"/>
                  </a:outerShdw>
                </a:effectLst>
              </a:rPr>
              <a:t>六大一体化体系</a:t>
            </a:r>
            <a:endParaRPr lang="en-US" altLang="zh-CN" sz="1200" dirty="0">
              <a:solidFill>
                <a:schemeClr val="bg1"/>
              </a:solidFill>
              <a:effectLst>
                <a:outerShdw blurRad="38100" dist="38100" dir="2700000" algn="tl">
                  <a:srgbClr val="000000"/>
                </a:outerShdw>
              </a:effectLst>
            </a:endParaRPr>
          </a:p>
        </p:txBody>
      </p:sp>
    </p:spTree>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idx="4294967295"/>
          </p:nvPr>
        </p:nvSpPr>
        <p:spPr>
          <a:xfrm>
            <a:off x="1952625" y="1643064"/>
            <a:ext cx="8231188" cy="3024187"/>
          </a:xfrm>
          <a:prstGeom prst="rect">
            <a:avLst/>
          </a:prstGeom>
        </p:spPr>
        <p:txBody>
          <a:bodyPr anchorCtr="1"/>
          <a:lstStyle/>
          <a:p>
            <a:pPr eaLnBrk="1" hangingPunct="1">
              <a:lnSpc>
                <a:spcPct val="150000"/>
              </a:lnSpc>
              <a:defRPr/>
            </a:pPr>
            <a:r>
              <a:rPr lang="zh-CN" altLang="en-US" sz="4800" dirty="0">
                <a:effectLst>
                  <a:outerShdw blurRad="38100" dist="38100" dir="2700000" algn="tl">
                    <a:srgbClr val="C0C0C0"/>
                  </a:outerShdw>
                </a:effectLst>
              </a:rPr>
              <a:t>南京电子技术研究所（</a:t>
            </a:r>
            <a:r>
              <a:rPr lang="en-US" altLang="zh-CN" sz="4800" dirty="0">
                <a:effectLst>
                  <a:outerShdw blurRad="38100" dist="38100" dir="2700000" algn="tl">
                    <a:srgbClr val="C0C0C0"/>
                  </a:outerShdw>
                </a:effectLst>
              </a:rPr>
              <a:t>14</a:t>
            </a:r>
            <a:r>
              <a:rPr lang="zh-CN" altLang="en-US" sz="4800" dirty="0">
                <a:effectLst>
                  <a:outerShdw blurRad="38100" dist="38100" dir="2700000" algn="tl">
                    <a:srgbClr val="C0C0C0"/>
                  </a:outerShdw>
                </a:effectLst>
              </a:rPr>
              <a:t>所）</a:t>
            </a:r>
            <a:br>
              <a:rPr lang="zh-CN" altLang="en-US" sz="4800" dirty="0">
                <a:effectLst>
                  <a:outerShdw blurRad="38100" dist="38100" dir="2700000" algn="tl">
                    <a:srgbClr val="C0C0C0"/>
                  </a:outerShdw>
                </a:effectLst>
              </a:rPr>
            </a:br>
            <a:r>
              <a:rPr lang="zh-CN" altLang="en-US" sz="4800" dirty="0">
                <a:effectLst>
                  <a:outerShdw blurRad="38100" dist="38100" dir="2700000" algn="tl">
                    <a:srgbClr val="C0C0C0"/>
                  </a:outerShdw>
                </a:effectLst>
              </a:rPr>
              <a:t>应用系统信息化建设</a:t>
            </a:r>
            <a:br>
              <a:rPr lang="zh-CN" altLang="en-US" sz="4800" dirty="0">
                <a:effectLst>
                  <a:outerShdw blurRad="38100" dist="38100" dir="2700000" algn="tl">
                    <a:srgbClr val="C0C0C0"/>
                  </a:outerShdw>
                </a:effectLst>
              </a:rPr>
            </a:br>
            <a:r>
              <a:rPr lang="zh-CN" altLang="en-US" sz="3600" dirty="0">
                <a:effectLst>
                  <a:outerShdw blurRad="38100" dist="38100" dir="2700000" algn="tl">
                    <a:srgbClr val="C0C0C0"/>
                  </a:outerShdw>
                </a:effectLst>
              </a:rPr>
              <a:t>案例简介</a:t>
            </a:r>
            <a:r>
              <a:rPr lang="en-US" altLang="zh-CN" sz="3600" dirty="0">
                <a:effectLst>
                  <a:outerShdw blurRad="38100" dist="38100" dir="2700000" algn="tl">
                    <a:srgbClr val="C0C0C0"/>
                  </a:outerShdw>
                </a:effectLst>
              </a:rPr>
              <a:t>——</a:t>
            </a:r>
            <a:r>
              <a:rPr lang="zh-CN" altLang="en-US" sz="3600" dirty="0">
                <a:effectLst>
                  <a:outerShdw blurRad="38100" dist="38100" dir="2700000" algn="tl">
                    <a:srgbClr val="C0C0C0"/>
                  </a:outerShdw>
                </a:effectLst>
              </a:rPr>
              <a:t>亚洲最大军事电子研究所 </a:t>
            </a:r>
          </a:p>
        </p:txBody>
      </p:sp>
      <p:sp>
        <p:nvSpPr>
          <p:cNvPr id="446468" name="Rectangle 4"/>
          <p:cNvSpPr>
            <a:spLocks noChangeArrowheads="1"/>
          </p:cNvSpPr>
          <p:nvPr/>
        </p:nvSpPr>
        <p:spPr bwMode="auto">
          <a:xfrm>
            <a:off x="118533" y="-76200"/>
            <a:ext cx="9144000" cy="706438"/>
          </a:xfrm>
          <a:prstGeom prst="rect">
            <a:avLst/>
          </a:prstGeom>
          <a:noFill/>
          <a:ln w="9525" algn="ctr">
            <a:noFill/>
            <a:miter lim="800000"/>
            <a:headEnd/>
            <a:tailEnd/>
          </a:ln>
          <a:effectLst/>
        </p:spPr>
        <p:txBody>
          <a:bodyPr anchor="ctr"/>
          <a:lstStyle/>
          <a:p>
            <a:pPr eaLnBrk="0" hangingPunct="0">
              <a:defRPr/>
            </a:pPr>
            <a:r>
              <a:rPr lang="zh-CN" altLang="en-US" sz="3200" b="1" dirty="0">
                <a:solidFill>
                  <a:schemeClr val="bg1"/>
                </a:solidFill>
                <a:effectLst>
                  <a:outerShdw blurRad="38100" dist="38100" dir="2700000" algn="tl">
                    <a:srgbClr val="000000">
                      <a:alpha val="43137"/>
                    </a:srgbClr>
                  </a:outerShdw>
                </a:effectLst>
                <a:latin typeface="黑体" pitchFamily="2" charset="-122"/>
                <a:ea typeface="黑体" pitchFamily="2" charset="-122"/>
              </a:rPr>
              <a:t>案例分享 （四）</a:t>
            </a:r>
          </a:p>
        </p:txBody>
      </p:sp>
    </p:spTree>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xfrm>
            <a:off x="86255" y="67944"/>
            <a:ext cx="8229600" cy="571500"/>
          </a:xfrm>
          <a:effectLst/>
        </p:spPr>
        <p:txBody>
          <a:bodyPr/>
          <a:lstStyle/>
          <a:p>
            <a:pPr eaLnBrk="1" hangingPunct="1">
              <a:defRPr/>
            </a:pPr>
            <a:r>
              <a:rPr lang="zh-CN" altLang="en-US" sz="2800" b="1" dirty="0">
                <a:solidFill>
                  <a:schemeClr val="bg1"/>
                </a:solidFill>
                <a:effectLst>
                  <a:outerShdw blurRad="38100" dist="38100" dir="2700000" algn="tl">
                    <a:srgbClr val="000000">
                      <a:alpha val="43137"/>
                    </a:srgbClr>
                  </a:outerShdw>
                </a:effectLst>
                <a:ea typeface="黑体" pitchFamily="2" charset="-122"/>
              </a:rPr>
              <a:t>示例：企业信息化成熟度分析评测模型</a:t>
            </a:r>
          </a:p>
        </p:txBody>
      </p:sp>
      <p:pic>
        <p:nvPicPr>
          <p:cNvPr id="177156" name="Picture 4"/>
          <p:cNvPicPr>
            <a:picLocks noChangeAspect="1" noChangeArrowheads="1"/>
          </p:cNvPicPr>
          <p:nvPr/>
        </p:nvPicPr>
        <p:blipFill>
          <a:blip r:embed="rId2" cstate="print"/>
          <a:srcRect/>
          <a:stretch>
            <a:fillRect/>
          </a:stretch>
        </p:blipFill>
        <p:spPr bwMode="auto">
          <a:xfrm>
            <a:off x="1847851" y="1011158"/>
            <a:ext cx="5483225" cy="5016500"/>
          </a:xfrm>
          <a:prstGeom prst="rect">
            <a:avLst/>
          </a:prstGeom>
          <a:solidFill>
            <a:schemeClr val="bg1"/>
          </a:solidFill>
          <a:ln w="9525">
            <a:solidFill>
              <a:srgbClr val="0000CC"/>
            </a:solidFill>
            <a:miter lim="800000"/>
            <a:headEnd/>
            <a:tailEnd/>
          </a:ln>
          <a:effectLst>
            <a:outerShdw dist="107763" dir="2700000" algn="ctr" rotWithShape="0">
              <a:srgbClr val="808080">
                <a:alpha val="50000"/>
              </a:srgbClr>
            </a:outerShdw>
          </a:effectLst>
        </p:spPr>
      </p:pic>
      <p:pic>
        <p:nvPicPr>
          <p:cNvPr id="177157" name="Picture 5"/>
          <p:cNvPicPr>
            <a:picLocks noChangeAspect="1" noChangeArrowheads="1"/>
          </p:cNvPicPr>
          <p:nvPr/>
        </p:nvPicPr>
        <p:blipFill>
          <a:blip r:embed="rId3" cstate="print"/>
          <a:srcRect/>
          <a:stretch>
            <a:fillRect/>
          </a:stretch>
        </p:blipFill>
        <p:spPr bwMode="auto">
          <a:xfrm>
            <a:off x="4367214" y="2216070"/>
            <a:ext cx="5761037" cy="4260850"/>
          </a:xfrm>
          <a:prstGeom prst="rect">
            <a:avLst/>
          </a:prstGeom>
          <a:solidFill>
            <a:schemeClr val="bg1"/>
          </a:solidFill>
          <a:ln w="9525">
            <a:solidFill>
              <a:srgbClr val="0000CC"/>
            </a:solidFill>
            <a:miter lim="800000"/>
            <a:headEnd/>
            <a:tailEnd/>
          </a:ln>
          <a:effectLst>
            <a:outerShdw dist="107763" dir="2700000" algn="ctr" rotWithShape="0">
              <a:srgbClr val="808080">
                <a:alpha val="50000"/>
              </a:srgbClr>
            </a:outerShdw>
          </a:effectLst>
        </p:spPr>
      </p:pic>
      <p:sp>
        <p:nvSpPr>
          <p:cNvPr id="177158" name="Text Box 6"/>
          <p:cNvSpPr txBox="1">
            <a:spLocks noChangeArrowheads="1"/>
          </p:cNvSpPr>
          <p:nvPr/>
        </p:nvSpPr>
        <p:spPr bwMode="auto">
          <a:xfrm rot="2027304">
            <a:off x="8310617" y="1291165"/>
            <a:ext cx="1655763" cy="833437"/>
          </a:xfrm>
          <a:prstGeom prst="rect">
            <a:avLst/>
          </a:prstGeom>
          <a:noFill/>
          <a:ln w="9525">
            <a:solidFill>
              <a:schemeClr val="hlink"/>
            </a:solidFill>
            <a:prstDash val="lgDashDotDot"/>
            <a:miter lim="800000"/>
            <a:headEnd/>
            <a:tailEnd/>
          </a:ln>
          <a:effectLst>
            <a:prstShdw prst="shdw17" dist="17961" dir="2700000">
              <a:schemeClr val="hlink">
                <a:gamma/>
                <a:shade val="60000"/>
                <a:invGamma/>
              </a:schemeClr>
            </a:prstShdw>
          </a:effectLst>
        </p:spPr>
        <p:txBody>
          <a:bodyPr>
            <a:spAutoFit/>
          </a:bodyPr>
          <a:lstStyle/>
          <a:p>
            <a:pPr>
              <a:spcBef>
                <a:spcPct val="50000"/>
              </a:spcBef>
              <a:defRPr/>
            </a:pPr>
            <a:r>
              <a:rPr lang="zh-CN" altLang="en-US" sz="4800" b="1" dirty="0">
                <a:solidFill>
                  <a:schemeClr val="hlink"/>
                </a:solidFill>
                <a:effectLst>
                  <a:outerShdw blurRad="38100" dist="38100" dir="2700000" algn="tl">
                    <a:srgbClr val="C0C0C0"/>
                  </a:outerShdw>
                </a:effectLst>
                <a:ea typeface="隶书" pitchFamily="49" charset="-122"/>
              </a:rPr>
              <a:t>示例</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177156"/>
                                        </p:tgtEl>
                                        <p:attrNameLst>
                                          <p:attrName>style.visibility</p:attrName>
                                        </p:attrNameLst>
                                      </p:cBhvr>
                                      <p:to>
                                        <p:strVal val="visible"/>
                                      </p:to>
                                    </p:set>
                                    <p:anim calcmode="lin" valueType="num">
                                      <p:cBhvr additive="base">
                                        <p:cTn id="7" dur="500" fill="hold"/>
                                        <p:tgtEl>
                                          <p:spTgt spid="177156"/>
                                        </p:tgtEl>
                                        <p:attrNameLst>
                                          <p:attrName>ppt_x</p:attrName>
                                        </p:attrNameLst>
                                      </p:cBhvr>
                                      <p:tavLst>
                                        <p:tav tm="0">
                                          <p:val>
                                            <p:strVal val="0-#ppt_w/2"/>
                                          </p:val>
                                        </p:tav>
                                        <p:tav tm="100000">
                                          <p:val>
                                            <p:strVal val="#ppt_x"/>
                                          </p:val>
                                        </p:tav>
                                      </p:tavLst>
                                    </p:anim>
                                    <p:anim calcmode="lin" valueType="num">
                                      <p:cBhvr additive="base">
                                        <p:cTn id="8" dur="500" fill="hold"/>
                                        <p:tgtEl>
                                          <p:spTgt spid="1771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nodeType="clickEffect">
                                  <p:stCondLst>
                                    <p:cond delay="0"/>
                                  </p:stCondLst>
                                  <p:childTnLst>
                                    <p:set>
                                      <p:cBhvr>
                                        <p:cTn id="12" dur="1" fill="hold">
                                          <p:stCondLst>
                                            <p:cond delay="0"/>
                                          </p:stCondLst>
                                        </p:cTn>
                                        <p:tgtEl>
                                          <p:spTgt spid="177157"/>
                                        </p:tgtEl>
                                        <p:attrNameLst>
                                          <p:attrName>style.visibility</p:attrName>
                                        </p:attrNameLst>
                                      </p:cBhvr>
                                      <p:to>
                                        <p:strVal val="visible"/>
                                      </p:to>
                                    </p:set>
                                    <p:anim calcmode="lin" valueType="num">
                                      <p:cBhvr additive="base">
                                        <p:cTn id="13" dur="500" fill="hold"/>
                                        <p:tgtEl>
                                          <p:spTgt spid="177157"/>
                                        </p:tgtEl>
                                        <p:attrNameLst>
                                          <p:attrName>ppt_x</p:attrName>
                                        </p:attrNameLst>
                                      </p:cBhvr>
                                      <p:tavLst>
                                        <p:tav tm="0">
                                          <p:val>
                                            <p:strVal val="1+#ppt_w/2"/>
                                          </p:val>
                                        </p:tav>
                                        <p:tav tm="100000">
                                          <p:val>
                                            <p:strVal val="#ppt_x"/>
                                          </p:val>
                                        </p:tav>
                                      </p:tavLst>
                                    </p:anim>
                                    <p:anim calcmode="lin" valueType="num">
                                      <p:cBhvr additive="base">
                                        <p:cTn id="14" dur="500" fill="hold"/>
                                        <p:tgtEl>
                                          <p:spTgt spid="1771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bwMode="auto">
          <a:xfrm>
            <a:off x="0" y="107421"/>
            <a:ext cx="8362950" cy="652462"/>
          </a:xfrm>
          <a:noFill/>
          <a:ln>
            <a:miter lim="800000"/>
            <a:headEnd/>
            <a:tailEnd/>
          </a:ln>
        </p:spPr>
        <p:txBody>
          <a:bodyPr vert="horz" wrap="square" lIns="91440" tIns="45720" rIns="91440" bIns="45720" numCol="1" rtlCol="0" anchor="t" anchorCtr="0" compatLnSpc="1">
            <a:prstTxWarp prst="textNoShape">
              <a:avLst/>
            </a:prstTxWarp>
            <a:normAutofit/>
          </a:bodyPr>
          <a:lstStyle/>
          <a:p>
            <a:pPr eaLnBrk="1" hangingPunct="1"/>
            <a:r>
              <a:rPr lang="zh-CN" altLang="en-US" sz="2400" b="1" dirty="0">
                <a:solidFill>
                  <a:schemeClr val="bg1"/>
                </a:solidFill>
                <a:effectLst>
                  <a:outerShdw blurRad="38100" dist="38100" dir="2700000" algn="tl">
                    <a:srgbClr val="000000">
                      <a:alpha val="43137"/>
                    </a:srgbClr>
                  </a:outerShdw>
                </a:effectLst>
                <a:latin typeface="+mj-ea"/>
              </a:rPr>
              <a:t>示例：南京电子研究所战略发展及管控模式对</a:t>
            </a:r>
            <a:r>
              <a:rPr lang="en-US" altLang="zh-CN" sz="2400" b="1" dirty="0">
                <a:solidFill>
                  <a:schemeClr val="bg1"/>
                </a:solidFill>
                <a:effectLst>
                  <a:outerShdw blurRad="38100" dist="38100" dir="2700000" algn="tl">
                    <a:srgbClr val="000000">
                      <a:alpha val="43137"/>
                    </a:srgbClr>
                  </a:outerShdw>
                </a:effectLst>
                <a:latin typeface="+mj-ea"/>
              </a:rPr>
              <a:t>IT</a:t>
            </a:r>
            <a:r>
              <a:rPr lang="zh-CN" altLang="en-US" sz="2400" b="1" dirty="0">
                <a:solidFill>
                  <a:schemeClr val="bg1"/>
                </a:solidFill>
                <a:effectLst>
                  <a:outerShdw blurRad="38100" dist="38100" dir="2700000" algn="tl">
                    <a:srgbClr val="000000">
                      <a:alpha val="43137"/>
                    </a:srgbClr>
                  </a:outerShdw>
                </a:effectLst>
                <a:latin typeface="+mj-ea"/>
              </a:rPr>
              <a:t>的总体要求</a:t>
            </a:r>
          </a:p>
        </p:txBody>
      </p:sp>
      <p:pic>
        <p:nvPicPr>
          <p:cNvPr id="27651" name="Picture 3"/>
          <p:cNvPicPr>
            <a:picLocks noChangeAspect="1" noChangeArrowheads="1"/>
          </p:cNvPicPr>
          <p:nvPr/>
        </p:nvPicPr>
        <p:blipFill>
          <a:blip r:embed="rId2" cstate="print"/>
          <a:srcRect/>
          <a:stretch>
            <a:fillRect/>
          </a:stretch>
        </p:blipFill>
        <p:spPr bwMode="auto">
          <a:xfrm>
            <a:off x="1774582" y="1052513"/>
            <a:ext cx="8516815" cy="5281612"/>
          </a:xfrm>
          <a:prstGeom prst="rect">
            <a:avLst/>
          </a:prstGeom>
          <a:noFill/>
          <a:ln w="9525">
            <a:noFill/>
            <a:miter lim="800000"/>
            <a:headEnd/>
            <a:tailEnd/>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4" descr="问题地图"/>
          <p:cNvPicPr>
            <a:picLocks noChangeAspect="1" noChangeArrowheads="1"/>
          </p:cNvPicPr>
          <p:nvPr/>
        </p:nvPicPr>
        <p:blipFill>
          <a:blip r:embed="rId2" cstate="print"/>
          <a:srcRect/>
          <a:stretch>
            <a:fillRect/>
          </a:stretch>
        </p:blipFill>
        <p:spPr bwMode="auto">
          <a:xfrm>
            <a:off x="1524000" y="142876"/>
            <a:ext cx="9144000" cy="6715125"/>
          </a:xfrm>
          <a:prstGeom prst="rect">
            <a:avLst/>
          </a:prstGeom>
          <a:noFill/>
          <a:ln w="9525">
            <a:noFill/>
            <a:miter lim="800000"/>
            <a:headEnd/>
            <a:tailEnd/>
          </a:ln>
        </p:spPr>
      </p:pic>
      <p:sp>
        <p:nvSpPr>
          <p:cNvPr id="116739" name="矩形 5"/>
          <p:cNvSpPr>
            <a:spLocks noChangeArrowheads="1"/>
          </p:cNvSpPr>
          <p:nvPr/>
        </p:nvSpPr>
        <p:spPr bwMode="auto">
          <a:xfrm>
            <a:off x="7348538" y="6308726"/>
            <a:ext cx="3319462" cy="523875"/>
          </a:xfrm>
          <a:prstGeom prst="rect">
            <a:avLst/>
          </a:prstGeom>
          <a:noFill/>
          <a:ln w="9525">
            <a:noFill/>
            <a:miter lim="800000"/>
            <a:headEnd/>
            <a:tailEnd/>
          </a:ln>
        </p:spPr>
        <p:txBody>
          <a:bodyPr>
            <a:spAutoFit/>
          </a:bodyPr>
          <a:lstStyle/>
          <a:p>
            <a:r>
              <a:rPr lang="zh-CN" altLang="en-US" sz="2800" b="1" dirty="0">
                <a:solidFill>
                  <a:srgbClr val="C00000"/>
                </a:solidFill>
                <a:effectLst>
                  <a:outerShdw blurRad="38100" dist="38100" dir="2700000" algn="tl">
                    <a:srgbClr val="000000">
                      <a:alpha val="43137"/>
                    </a:srgbClr>
                  </a:outerShdw>
                </a:effectLst>
                <a:latin typeface="黑体" pitchFamily="2" charset="-122"/>
                <a:ea typeface="黑体" pitchFamily="2" charset="-122"/>
              </a:rPr>
              <a:t>疼痛链分析图</a:t>
            </a:r>
          </a:p>
        </p:txBody>
      </p:sp>
    </p:spTree>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7762" name="图片 1" descr="解决方案示意图"/>
          <p:cNvPicPr>
            <a:picLocks noChangeAspect="1" noChangeArrowheads="1"/>
          </p:cNvPicPr>
          <p:nvPr/>
        </p:nvPicPr>
        <p:blipFill>
          <a:blip r:embed="rId2" cstate="print"/>
          <a:srcRect/>
          <a:stretch>
            <a:fillRect/>
          </a:stretch>
        </p:blipFill>
        <p:spPr bwMode="auto">
          <a:xfrm>
            <a:off x="2704042" y="41277"/>
            <a:ext cx="9090025" cy="6858000"/>
          </a:xfrm>
          <a:prstGeom prst="rect">
            <a:avLst/>
          </a:prstGeom>
          <a:noFill/>
          <a:ln w="9525">
            <a:noFill/>
            <a:miter lim="800000"/>
            <a:headEnd/>
            <a:tailEnd/>
          </a:ln>
        </p:spPr>
      </p:pic>
      <p:sp>
        <p:nvSpPr>
          <p:cNvPr id="117763" name="Rectangle 2"/>
          <p:cNvSpPr>
            <a:spLocks noChangeArrowheads="1"/>
          </p:cNvSpPr>
          <p:nvPr/>
        </p:nvSpPr>
        <p:spPr bwMode="auto">
          <a:xfrm>
            <a:off x="131233" y="-14287"/>
            <a:ext cx="3721114" cy="552450"/>
          </a:xfrm>
          <a:prstGeom prst="rect">
            <a:avLst/>
          </a:prstGeom>
          <a:noFill/>
          <a:ln w="9525">
            <a:noFill/>
            <a:miter lim="800000"/>
            <a:headEnd/>
            <a:tailEnd/>
          </a:ln>
        </p:spPr>
        <p:txBody>
          <a:bodyPr tIns="165048" bIns="165048"/>
          <a:lstStyle/>
          <a:p>
            <a:pPr eaLnBrk="0" hangingPunct="0"/>
            <a:r>
              <a:rPr lang="zh-CN" altLang="en-US" sz="2800" b="1" dirty="0">
                <a:solidFill>
                  <a:schemeClr val="bg1"/>
                </a:solidFill>
                <a:effectLst>
                  <a:outerShdw blurRad="38100" dist="38100" dir="2700000" algn="tl">
                    <a:srgbClr val="000000">
                      <a:alpha val="43137"/>
                    </a:srgbClr>
                  </a:outerShdw>
                </a:effectLst>
                <a:latin typeface="黑体" pitchFamily="2" charset="-122"/>
                <a:ea typeface="黑体" pitchFamily="2" charset="-122"/>
              </a:rPr>
              <a:t>解决方案逻辑关系图</a:t>
            </a:r>
          </a:p>
          <a:p>
            <a:pPr eaLnBrk="0" hangingPunct="0"/>
            <a:endParaRPr lang="zh-CN" altLang="zh-CN" sz="2000" b="1" dirty="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7764" name="Rectangle 3"/>
          <p:cNvSpPr>
            <a:spLocks noChangeArrowheads="1"/>
          </p:cNvSpPr>
          <p:nvPr/>
        </p:nvSpPr>
        <p:spPr bwMode="auto">
          <a:xfrm>
            <a:off x="1524001" y="1"/>
            <a:ext cx="1846263" cy="2062163"/>
          </a:xfrm>
          <a:prstGeom prst="rect">
            <a:avLst/>
          </a:prstGeom>
          <a:noFill/>
          <a:ln w="9525">
            <a:noFill/>
            <a:miter lim="800000"/>
            <a:headEnd/>
            <a:tailEnd/>
          </a:ln>
        </p:spPr>
        <p:txBody>
          <a:bodyPr wrap="none" lIns="914112" tIns="914112" rIns="914112" bIns="914112" anchor="ctr">
            <a:spAutoFit/>
          </a:bodyPr>
          <a:lstStyle/>
          <a:p>
            <a:endParaRPr lang="zh-CN" altLang="en-US" sz="1400" b="1">
              <a:solidFill>
                <a:srgbClr val="CFCFCF"/>
              </a:solidFill>
              <a:latin typeface="宋体" pitchFamily="2" charset="-122"/>
              <a:ea typeface="楷体_GB2312" pitchFamily="49" charset="-122"/>
            </a:endParaRPr>
          </a:p>
        </p:txBody>
      </p:sp>
      <p:sp>
        <p:nvSpPr>
          <p:cNvPr id="117765" name="Rectangle 4"/>
          <p:cNvSpPr>
            <a:spLocks noChangeArrowheads="1"/>
          </p:cNvSpPr>
          <p:nvPr/>
        </p:nvSpPr>
        <p:spPr bwMode="auto">
          <a:xfrm>
            <a:off x="1524001" y="814388"/>
            <a:ext cx="182563" cy="309562"/>
          </a:xfrm>
          <a:prstGeom prst="rect">
            <a:avLst/>
          </a:prstGeom>
          <a:noFill/>
          <a:ln w="9525">
            <a:noFill/>
            <a:miter lim="800000"/>
            <a:headEnd/>
            <a:tailEnd/>
          </a:ln>
        </p:spPr>
        <p:txBody>
          <a:bodyPr wrap="none" lIns="90000" tIns="46800" rIns="90000" bIns="46800" anchor="ctr">
            <a:spAutoFit/>
          </a:bodyPr>
          <a:lstStyle/>
          <a:p>
            <a:endParaRPr lang="zh-CN" altLang="en-US" sz="1400" b="1">
              <a:solidFill>
                <a:srgbClr val="CFCFCF"/>
              </a:solidFill>
              <a:latin typeface="宋体" pitchFamily="2" charset="-122"/>
              <a:ea typeface="楷体_GB2312" pitchFamily="49" charset="-122"/>
            </a:endParaRPr>
          </a:p>
        </p:txBody>
      </p:sp>
      <p:sp>
        <p:nvSpPr>
          <p:cNvPr id="117766" name="Rectangle 5"/>
          <p:cNvSpPr>
            <a:spLocks noChangeArrowheads="1"/>
          </p:cNvSpPr>
          <p:nvPr/>
        </p:nvSpPr>
        <p:spPr bwMode="auto">
          <a:xfrm>
            <a:off x="1524001" y="8763000"/>
            <a:ext cx="182563" cy="587375"/>
          </a:xfrm>
          <a:prstGeom prst="rect">
            <a:avLst/>
          </a:prstGeom>
          <a:noFill/>
          <a:ln w="9525">
            <a:noFill/>
            <a:miter lim="800000"/>
            <a:headEnd/>
            <a:tailEnd/>
          </a:ln>
        </p:spPr>
        <p:txBody>
          <a:bodyPr wrap="none" lIns="90000" tIns="46800" rIns="90000" bIns="46800" anchor="ctr">
            <a:spAutoFit/>
          </a:bodyPr>
          <a:lstStyle/>
          <a:p>
            <a:pPr eaLnBrk="0" hangingPunct="0"/>
            <a:br>
              <a:rPr lang="en-US" altLang="zh-CN" b="1">
                <a:solidFill>
                  <a:srgbClr val="CFCFCF"/>
                </a:solidFill>
                <a:latin typeface="Book Antiqua" pitchFamily="18" charset="0"/>
                <a:ea typeface="楷体_GB2312" pitchFamily="49" charset="-122"/>
                <a:cs typeface="Times New Roman" pitchFamily="18" charset="0"/>
              </a:rPr>
            </a:br>
            <a:endParaRPr lang="en-US" altLang="zh-CN" sz="1400" b="1">
              <a:solidFill>
                <a:srgbClr val="CFCFCF"/>
              </a:solidFill>
              <a:latin typeface="宋体" pitchFamily="2" charset="-122"/>
              <a:ea typeface="楷体_GB2312" pitchFamily="49" charset="-122"/>
              <a:cs typeface="Times New Roman" pitchFamily="18" charset="0"/>
            </a:endParaRPr>
          </a:p>
        </p:txBody>
      </p:sp>
    </p:spTree>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bwMode="auto">
          <a:xfrm>
            <a:off x="1919654" y="151752"/>
            <a:ext cx="8229600" cy="482313"/>
          </a:xfrm>
          <a:ln>
            <a:miter lim="800000"/>
            <a:headEnd/>
            <a:tailEnd/>
          </a:ln>
        </p:spPr>
        <p:txBody>
          <a:bodyPr vert="horz" wrap="square" lIns="90000" tIns="46800" rIns="90000" bIns="46800" rtlCol="0" anchor="ctr">
            <a:spAutoFit/>
          </a:bodyPr>
          <a:lstStyle/>
          <a:p>
            <a:pPr>
              <a:defRPr/>
            </a:pPr>
            <a:r>
              <a:rPr kumimoji="1" lang="zh-CN" altLang="en-US" sz="2800" b="1" dirty="0">
                <a:solidFill>
                  <a:schemeClr val="bg1"/>
                </a:solidFill>
                <a:effectLst>
                  <a:outerShdw blurRad="38100" dist="38100" dir="2700000" algn="tl">
                    <a:srgbClr val="000000">
                      <a:alpha val="43137"/>
                    </a:srgbClr>
                  </a:outerShdw>
                </a:effectLst>
                <a:latin typeface="+mj-ea"/>
                <a:cs typeface="+mn-cs"/>
              </a:rPr>
              <a:t>示例：总体架构表述如下</a:t>
            </a:r>
          </a:p>
        </p:txBody>
      </p:sp>
      <p:sp>
        <p:nvSpPr>
          <p:cNvPr id="174083" name="Rectangle 3"/>
          <p:cNvSpPr>
            <a:spLocks noGrp="1" noChangeArrowheads="1"/>
          </p:cNvSpPr>
          <p:nvPr>
            <p:ph type="body" idx="1"/>
          </p:nvPr>
        </p:nvSpPr>
        <p:spPr bwMode="auto">
          <a:xfrm>
            <a:off x="1841989" y="1165227"/>
            <a:ext cx="8229600" cy="4525963"/>
          </a:xfrm>
          <a:ln>
            <a:miter lim="800000"/>
            <a:headEnd/>
            <a:tailEnd/>
          </a:ln>
        </p:spPr>
        <p:txBody>
          <a:bodyPr vert="horz" wrap="square" lIns="91440" tIns="45720" rIns="91440" bIns="45720" numCol="1" rtlCol="0" anchor="t" anchorCtr="0" compatLnSpc="1">
            <a:prstTxWarp prst="textNoShape">
              <a:avLst/>
            </a:prstTxWarp>
            <a:normAutofit/>
          </a:bodyPr>
          <a:lstStyle/>
          <a:p>
            <a:pPr eaLnBrk="1" hangingPunct="1">
              <a:lnSpc>
                <a:spcPct val="100000"/>
              </a:lnSpc>
              <a:defRPr/>
            </a:pPr>
            <a:r>
              <a:rPr lang="zh-CN" altLang="en-US" sz="1800" b="1">
                <a:solidFill>
                  <a:srgbClr val="FF0000"/>
                </a:solidFill>
                <a:effectLst>
                  <a:outerShdw blurRad="38100" dist="38100" dir="2700000" algn="tl">
                    <a:srgbClr val="C0C0C0"/>
                  </a:outerShdw>
                </a:effectLst>
              </a:rPr>
              <a:t>一个协同：</a:t>
            </a:r>
          </a:p>
          <a:p>
            <a:pPr lvl="1" eaLnBrk="1" hangingPunct="1">
              <a:defRPr/>
            </a:pPr>
            <a:r>
              <a:rPr lang="zh-CN" altLang="en-US" sz="1800" b="1">
                <a:solidFill>
                  <a:srgbClr val="0000FF"/>
                </a:solidFill>
              </a:rPr>
              <a:t>建立全所有全局性可扩展的办公业务协同架构。</a:t>
            </a:r>
          </a:p>
          <a:p>
            <a:pPr eaLnBrk="1" hangingPunct="1">
              <a:lnSpc>
                <a:spcPct val="100000"/>
              </a:lnSpc>
              <a:defRPr/>
            </a:pPr>
            <a:r>
              <a:rPr lang="zh-CN" altLang="en-US" sz="1800" b="1">
                <a:solidFill>
                  <a:srgbClr val="FF0000"/>
                </a:solidFill>
                <a:effectLst>
                  <a:outerShdw blurRad="38100" dist="38100" dir="2700000" algn="tl">
                    <a:srgbClr val="C0C0C0"/>
                  </a:outerShdw>
                </a:effectLst>
              </a:rPr>
              <a:t>两套体系：</a:t>
            </a:r>
          </a:p>
          <a:p>
            <a:pPr lvl="1" eaLnBrk="1" hangingPunct="1">
              <a:defRPr/>
            </a:pPr>
            <a:r>
              <a:rPr lang="zh-CN" altLang="en-US" sz="1800" b="1">
                <a:solidFill>
                  <a:srgbClr val="0000FF"/>
                </a:solidFill>
              </a:rPr>
              <a:t>运行维护体系</a:t>
            </a:r>
          </a:p>
          <a:p>
            <a:pPr lvl="1" eaLnBrk="1" hangingPunct="1">
              <a:defRPr/>
            </a:pPr>
            <a:r>
              <a:rPr lang="zh-CN" altLang="en-US" sz="1800" b="1">
                <a:solidFill>
                  <a:srgbClr val="0000FF"/>
                </a:solidFill>
              </a:rPr>
              <a:t>安全保障体系 。</a:t>
            </a:r>
          </a:p>
          <a:p>
            <a:pPr eaLnBrk="1" hangingPunct="1">
              <a:lnSpc>
                <a:spcPct val="100000"/>
              </a:lnSpc>
              <a:defRPr/>
            </a:pPr>
            <a:r>
              <a:rPr lang="zh-CN" altLang="en-US" sz="1800" b="1">
                <a:solidFill>
                  <a:srgbClr val="FF0000"/>
                </a:solidFill>
                <a:effectLst>
                  <a:outerShdw blurRad="38100" dist="38100" dir="2700000" algn="tl">
                    <a:srgbClr val="C0C0C0"/>
                  </a:outerShdw>
                </a:effectLst>
              </a:rPr>
              <a:t>三层平台：</a:t>
            </a:r>
          </a:p>
          <a:p>
            <a:pPr lvl="1" eaLnBrk="1" hangingPunct="1">
              <a:defRPr/>
            </a:pPr>
            <a:r>
              <a:rPr lang="zh-CN" altLang="en-US" sz="1800" b="1">
                <a:solidFill>
                  <a:srgbClr val="0000FF"/>
                </a:solidFill>
              </a:rPr>
              <a:t>软件支撑软件平台</a:t>
            </a:r>
          </a:p>
          <a:p>
            <a:pPr lvl="1" eaLnBrk="1" hangingPunct="1">
              <a:defRPr/>
            </a:pPr>
            <a:r>
              <a:rPr lang="zh-CN" altLang="en-US" sz="1800" b="1">
                <a:solidFill>
                  <a:srgbClr val="0000FF"/>
                </a:solidFill>
              </a:rPr>
              <a:t>应用系统平台、</a:t>
            </a:r>
            <a:endParaRPr lang="en-US" altLang="zh-CN" sz="1800" b="1">
              <a:solidFill>
                <a:srgbClr val="0000FF"/>
              </a:solidFill>
            </a:endParaRPr>
          </a:p>
          <a:p>
            <a:pPr lvl="1" eaLnBrk="1" hangingPunct="1">
              <a:defRPr/>
            </a:pPr>
            <a:r>
              <a:rPr lang="zh-CN" altLang="en-US" sz="1800" b="1">
                <a:solidFill>
                  <a:srgbClr val="0000FF"/>
                </a:solidFill>
              </a:rPr>
              <a:t>硬件支撑平台</a:t>
            </a:r>
          </a:p>
          <a:p>
            <a:pPr eaLnBrk="1" hangingPunct="1">
              <a:lnSpc>
                <a:spcPct val="100000"/>
              </a:lnSpc>
              <a:defRPr/>
            </a:pPr>
            <a:r>
              <a:rPr lang="zh-CN" altLang="en-US" sz="1800" b="1">
                <a:solidFill>
                  <a:srgbClr val="FF0000"/>
                </a:solidFill>
                <a:effectLst>
                  <a:outerShdw blurRad="38100" dist="38100" dir="2700000" algn="tl">
                    <a:srgbClr val="C0C0C0"/>
                  </a:outerShdw>
                </a:effectLst>
              </a:rPr>
              <a:t>十五大应用：</a:t>
            </a:r>
          </a:p>
          <a:p>
            <a:pPr lvl="1" eaLnBrk="1" hangingPunct="1">
              <a:defRPr/>
            </a:pPr>
            <a:r>
              <a:rPr lang="zh-CN" altLang="en-US" sz="1800" b="1">
                <a:solidFill>
                  <a:srgbClr val="0000FF"/>
                </a:solidFill>
              </a:rPr>
              <a:t>销售管理（</a:t>
            </a:r>
            <a:r>
              <a:rPr lang="en-US" altLang="zh-CN" sz="1800" b="1">
                <a:solidFill>
                  <a:srgbClr val="0000FF"/>
                </a:solidFill>
              </a:rPr>
              <a:t>CRM</a:t>
            </a:r>
            <a:r>
              <a:rPr lang="zh-CN" altLang="en-US" sz="1800" b="1">
                <a:solidFill>
                  <a:srgbClr val="0000FF"/>
                </a:solidFill>
              </a:rPr>
              <a:t>、售后等）、产品数据管理、生产管理、车间制造管理、供应商协同管理、物资管理、 项目管理、质量管理、财务管理（资金、预 算等）、成本管理子系统、人力资源管理、知识管理（知识库、档案等）、资产管理（设备、仪器）、</a:t>
            </a:r>
            <a:r>
              <a:rPr lang="en-US" altLang="zh-CN" sz="1800" b="1">
                <a:solidFill>
                  <a:srgbClr val="0000FF"/>
                </a:solidFill>
              </a:rPr>
              <a:t>OA</a:t>
            </a:r>
            <a:r>
              <a:rPr lang="zh-CN" altLang="en-US" sz="1800" b="1">
                <a:solidFill>
                  <a:srgbClr val="0000FF"/>
                </a:solidFill>
              </a:rPr>
              <a:t>协同办公管理、战略管理。</a:t>
            </a:r>
            <a:endParaRPr lang="en-US" altLang="zh-CN" sz="1800" b="1">
              <a:solidFill>
                <a:srgbClr val="0000FF"/>
              </a:solidFill>
            </a:endParaRPr>
          </a:p>
          <a:p>
            <a:pPr eaLnBrk="1" hangingPunct="1">
              <a:lnSpc>
                <a:spcPct val="100000"/>
              </a:lnSpc>
              <a:defRPr/>
            </a:pPr>
            <a:endParaRPr lang="zh-CN" altLang="en-US" sz="180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ChangeArrowheads="1"/>
          </p:cNvSpPr>
          <p:nvPr/>
        </p:nvSpPr>
        <p:spPr bwMode="auto">
          <a:xfrm>
            <a:off x="1524000" y="590551"/>
            <a:ext cx="181822" cy="371513"/>
          </a:xfrm>
          <a:prstGeom prst="rect">
            <a:avLst/>
          </a:prstGeom>
          <a:noFill/>
          <a:ln w="9525">
            <a:noFill/>
            <a:miter lim="800000"/>
            <a:headEnd/>
            <a:tailEnd/>
          </a:ln>
        </p:spPr>
        <p:txBody>
          <a:bodyPr wrap="none" lIns="90000" tIns="46800" rIns="90000" bIns="46800" anchor="ctr">
            <a:spAutoFit/>
          </a:bodyPr>
          <a:lstStyle/>
          <a:p>
            <a:endParaRPr lang="zh-CN" altLang="en-US"/>
          </a:p>
        </p:txBody>
      </p:sp>
      <p:graphicFrame>
        <p:nvGraphicFramePr>
          <p:cNvPr id="1026" name="Object 3"/>
          <p:cNvGraphicFramePr>
            <a:graphicFrameLocks noChangeAspect="1"/>
          </p:cNvGraphicFramePr>
          <p:nvPr/>
        </p:nvGraphicFramePr>
        <p:xfrm>
          <a:off x="2337290" y="966788"/>
          <a:ext cx="7902819" cy="5676900"/>
        </p:xfrm>
        <a:graphic>
          <a:graphicData uri="http://schemas.openxmlformats.org/presentationml/2006/ole">
            <mc:AlternateContent xmlns:mc="http://schemas.openxmlformats.org/markup-compatibility/2006">
              <mc:Choice xmlns:v="urn:schemas-microsoft-com:vml" Requires="v">
                <p:oleObj name="Visio" r:id="rId2" imgW="10330804" imgH="7423535" progId="">
                  <p:embed/>
                </p:oleObj>
              </mc:Choice>
              <mc:Fallback>
                <p:oleObj name="Visio" r:id="rId2" imgW="10330804" imgH="7423535" progId="">
                  <p:embed/>
                  <p:pic>
                    <p:nvPicPr>
                      <p:cNvPr id="1026"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7290" y="966788"/>
                        <a:ext cx="7902819" cy="567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8" name="Text Box 4"/>
          <p:cNvSpPr txBox="1">
            <a:spLocks noChangeArrowheads="1"/>
          </p:cNvSpPr>
          <p:nvPr/>
        </p:nvSpPr>
        <p:spPr bwMode="auto">
          <a:xfrm>
            <a:off x="355600" y="65150"/>
            <a:ext cx="9144000" cy="525401"/>
          </a:xfrm>
          <a:prstGeom prst="rect">
            <a:avLst/>
          </a:prstGeom>
          <a:noFill/>
          <a:ln w="9525">
            <a:noFill/>
            <a:miter lim="800000"/>
            <a:headEnd/>
            <a:tailEnd/>
          </a:ln>
        </p:spPr>
        <p:txBody>
          <a:bodyPr lIns="90000" tIns="46800" rIns="90000" bIns="46800">
            <a:spAutoFit/>
          </a:bodyPr>
          <a:lstStyle/>
          <a:p>
            <a:r>
              <a:rPr kumimoji="1" lang="zh-CN" altLang="en-US" sz="2800" b="1" dirty="0">
                <a:solidFill>
                  <a:schemeClr val="bg1"/>
                </a:solidFill>
                <a:effectLst>
                  <a:outerShdw blurRad="38100" dist="38100" dir="2700000" algn="tl">
                    <a:srgbClr val="000000">
                      <a:alpha val="43137"/>
                    </a:srgbClr>
                  </a:outerShdw>
                </a:effectLst>
                <a:latin typeface="+mj-ea"/>
                <a:ea typeface="+mj-ea"/>
              </a:rPr>
              <a:t>示例：各应用系统包含的组件及逻辑关系规划</a:t>
            </a:r>
            <a:endParaRPr kumimoji="1" lang="en-US" altLang="zh-CN" sz="2800" b="1" dirty="0">
              <a:solidFill>
                <a:schemeClr val="bg1"/>
              </a:solidFill>
              <a:effectLst>
                <a:outerShdw blurRad="38100" dist="38100" dir="2700000" algn="tl">
                  <a:srgbClr val="000000">
                    <a:alpha val="43137"/>
                  </a:srgbClr>
                </a:outerShdw>
              </a:effectLst>
              <a:latin typeface="+mj-ea"/>
              <a:ea typeface="+mj-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304952" y="0"/>
            <a:ext cx="480131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lnSpc>
                <a:spcPct val="100000"/>
              </a:lnSpc>
              <a:spcBef>
                <a:spcPct val="0"/>
              </a:spcBef>
              <a:buClrTx/>
              <a:buSzTx/>
              <a:buFontTx/>
              <a:buNone/>
            </a:pPr>
            <a:r>
              <a:rPr kumimoji="1" lang="zh-CN" altLang="en-US" sz="3600" b="1" dirty="0">
                <a:solidFill>
                  <a:schemeClr val="bg1"/>
                </a:solidFill>
                <a:latin typeface="黑体" panose="02010609060101010101" pitchFamily="49" charset="-122"/>
                <a:ea typeface="黑体" panose="02010609060101010101" pitchFamily="49" charset="-122"/>
              </a:rPr>
              <a:t>中国软件企业百强启示</a:t>
            </a:r>
          </a:p>
        </p:txBody>
      </p:sp>
      <p:sp>
        <p:nvSpPr>
          <p:cNvPr id="3" name="Text Box 2"/>
          <p:cNvSpPr txBox="1">
            <a:spLocks noChangeArrowheads="1"/>
          </p:cNvSpPr>
          <p:nvPr/>
        </p:nvSpPr>
        <p:spPr bwMode="auto">
          <a:xfrm>
            <a:off x="304952" y="830998"/>
            <a:ext cx="8996374"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lnSpc>
                <a:spcPct val="100000"/>
              </a:lnSpc>
              <a:spcBef>
                <a:spcPct val="0"/>
              </a:spcBef>
              <a:buClrTx/>
              <a:buSzTx/>
              <a:buFontTx/>
              <a:buNone/>
            </a:pPr>
            <a:r>
              <a:rPr kumimoji="1" lang="zh-CN" altLang="en-US" sz="3600" b="1" dirty="0">
                <a:latin typeface="幼圆" pitchFamily="49" charset="-122"/>
                <a:ea typeface="幼圆" pitchFamily="49" charset="-122"/>
              </a:rPr>
              <a:t>收入规模判断（人均单产）  </a:t>
            </a:r>
            <a:endParaRPr kumimoji="1" lang="en-US" altLang="zh-CN" sz="3600" b="1" dirty="0">
              <a:latin typeface="幼圆" pitchFamily="49" charset="-122"/>
              <a:ea typeface="幼圆" pitchFamily="49" charset="-122"/>
            </a:endParaRPr>
          </a:p>
          <a:p>
            <a:pPr eaLnBrk="1" hangingPunct="1">
              <a:lnSpc>
                <a:spcPct val="100000"/>
              </a:lnSpc>
              <a:spcBef>
                <a:spcPct val="0"/>
              </a:spcBef>
              <a:buClrTx/>
              <a:buSzTx/>
              <a:buFontTx/>
              <a:buNone/>
            </a:pPr>
            <a:r>
              <a:rPr kumimoji="1" lang="en-US" altLang="zh-CN" sz="3600" b="1" dirty="0">
                <a:solidFill>
                  <a:srgbClr val="FF3300"/>
                </a:solidFill>
                <a:latin typeface="幼圆" pitchFamily="49" charset="-122"/>
                <a:ea typeface="幼圆" pitchFamily="49" charset="-122"/>
              </a:rPr>
              <a:t>  20</a:t>
            </a:r>
            <a:r>
              <a:rPr kumimoji="1" lang="zh-CN" altLang="en-US" sz="3600" b="1" dirty="0">
                <a:solidFill>
                  <a:srgbClr val="FF3300"/>
                </a:solidFill>
                <a:latin typeface="幼圆" pitchFamily="49" charset="-122"/>
                <a:ea typeface="幼圆" pitchFamily="49" charset="-122"/>
              </a:rPr>
              <a:t>万生死线、</a:t>
            </a:r>
            <a:r>
              <a:rPr kumimoji="1" lang="en-US" altLang="zh-CN" sz="3600" b="1" dirty="0">
                <a:solidFill>
                  <a:srgbClr val="FF3300"/>
                </a:solidFill>
                <a:latin typeface="幼圆" pitchFamily="49" charset="-122"/>
                <a:ea typeface="幼圆" pitchFamily="49" charset="-122"/>
              </a:rPr>
              <a:t>50</a:t>
            </a:r>
            <a:r>
              <a:rPr kumimoji="1" lang="zh-CN" altLang="en-US" sz="3600" b="1" dirty="0">
                <a:solidFill>
                  <a:srgbClr val="FF3300"/>
                </a:solidFill>
                <a:latin typeface="幼圆" pitchFamily="49" charset="-122"/>
                <a:ea typeface="幼圆" pitchFamily="49" charset="-122"/>
              </a:rPr>
              <a:t>万温饱线、</a:t>
            </a:r>
            <a:r>
              <a:rPr kumimoji="1" lang="en-US" altLang="zh-CN" sz="3600" b="1" dirty="0">
                <a:solidFill>
                  <a:srgbClr val="FF3300"/>
                </a:solidFill>
                <a:latin typeface="幼圆" pitchFamily="49" charset="-122"/>
                <a:ea typeface="幼圆" pitchFamily="49" charset="-122"/>
              </a:rPr>
              <a:t>270</a:t>
            </a:r>
            <a:r>
              <a:rPr kumimoji="1" lang="zh-CN" altLang="en-US" sz="3600" b="1" dirty="0">
                <a:solidFill>
                  <a:srgbClr val="FF3300"/>
                </a:solidFill>
                <a:latin typeface="幼圆" pitchFamily="49" charset="-122"/>
                <a:ea typeface="幼圆" pitchFamily="49" charset="-122"/>
              </a:rPr>
              <a:t>万标杆线</a:t>
            </a:r>
          </a:p>
          <a:p>
            <a:pPr eaLnBrk="1" hangingPunct="1">
              <a:spcBef>
                <a:spcPct val="0"/>
              </a:spcBef>
              <a:buClrTx/>
              <a:buSzTx/>
              <a:buFontTx/>
              <a:buNone/>
            </a:pPr>
            <a:r>
              <a:rPr kumimoji="1" lang="zh-CN" altLang="en-US" sz="3600" b="1" dirty="0">
                <a:latin typeface="幼圆" pitchFamily="49" charset="-122"/>
                <a:ea typeface="幼圆" pitchFamily="49" charset="-122"/>
              </a:rPr>
              <a:t>利润水平、估值 </a:t>
            </a:r>
            <a:endParaRPr kumimoji="1" lang="en-US" altLang="zh-CN" sz="3600" b="1" dirty="0">
              <a:latin typeface="幼圆" pitchFamily="49" charset="-122"/>
              <a:ea typeface="幼圆" pitchFamily="49" charset="-122"/>
            </a:endParaRPr>
          </a:p>
          <a:p>
            <a:pPr eaLnBrk="1" hangingPunct="1"/>
            <a:r>
              <a:rPr kumimoji="1" lang="en-US" altLang="zh-CN" sz="3600" b="1" dirty="0">
                <a:latin typeface="幼圆" pitchFamily="49" charset="-122"/>
                <a:ea typeface="幼圆" pitchFamily="49" charset="-122"/>
              </a:rPr>
              <a:t>  </a:t>
            </a:r>
            <a:r>
              <a:rPr kumimoji="1" lang="en-US" altLang="zh-CN" sz="3600" b="1" dirty="0">
                <a:solidFill>
                  <a:srgbClr val="FF3300"/>
                </a:solidFill>
                <a:latin typeface="幼圆" pitchFamily="49" charset="-122"/>
                <a:ea typeface="幼圆" pitchFamily="49" charset="-122"/>
              </a:rPr>
              <a:t>30%</a:t>
            </a:r>
            <a:r>
              <a:rPr kumimoji="1" lang="zh-CN" altLang="en-US" sz="3600" b="1" dirty="0">
                <a:solidFill>
                  <a:srgbClr val="FF3300"/>
                </a:solidFill>
                <a:latin typeface="幼圆" pitchFamily="49" charset="-122"/>
                <a:ea typeface="幼圆" pitchFamily="49" charset="-122"/>
              </a:rPr>
              <a:t>、</a:t>
            </a:r>
            <a:r>
              <a:rPr kumimoji="1" lang="en-US" altLang="zh-CN" sz="3600" b="1" dirty="0">
                <a:solidFill>
                  <a:srgbClr val="FF3300"/>
                </a:solidFill>
                <a:latin typeface="幼圆" pitchFamily="49" charset="-122"/>
                <a:ea typeface="幼圆" pitchFamily="49" charset="-122"/>
              </a:rPr>
              <a:t>40% ……</a:t>
            </a:r>
            <a:r>
              <a:rPr kumimoji="1" lang="zh-CN" altLang="en-US" sz="3600" b="1" dirty="0">
                <a:solidFill>
                  <a:srgbClr val="FF3300"/>
                </a:solidFill>
                <a:latin typeface="幼圆" pitchFamily="49" charset="-122"/>
                <a:ea typeface="幼圆" pitchFamily="49" charset="-122"/>
              </a:rPr>
              <a:t>；利润</a:t>
            </a:r>
            <a:r>
              <a:rPr kumimoji="1" lang="en-US" altLang="zh-CN" sz="3600" b="1" dirty="0">
                <a:solidFill>
                  <a:srgbClr val="FF3300"/>
                </a:solidFill>
                <a:latin typeface="幼圆" pitchFamily="49" charset="-122"/>
                <a:ea typeface="幼圆" pitchFamily="49" charset="-122"/>
              </a:rPr>
              <a:t>10</a:t>
            </a:r>
            <a:r>
              <a:rPr kumimoji="1" lang="zh-CN" altLang="en-US" sz="3600" b="1" dirty="0">
                <a:solidFill>
                  <a:srgbClr val="FF3300"/>
                </a:solidFill>
                <a:latin typeface="幼圆" pitchFamily="49" charset="-122"/>
                <a:ea typeface="幼圆" pitchFamily="49" charset="-122"/>
              </a:rPr>
              <a:t>倍、收入</a:t>
            </a:r>
            <a:r>
              <a:rPr kumimoji="1" lang="en-US" altLang="zh-CN" sz="3600" b="1" dirty="0">
                <a:solidFill>
                  <a:srgbClr val="FF3300"/>
                </a:solidFill>
                <a:latin typeface="幼圆" pitchFamily="49" charset="-122"/>
                <a:ea typeface="幼圆" pitchFamily="49" charset="-122"/>
              </a:rPr>
              <a:t>3</a:t>
            </a:r>
            <a:r>
              <a:rPr kumimoji="1" lang="zh-CN" altLang="en-US" sz="3600" b="1">
                <a:solidFill>
                  <a:srgbClr val="FF3300"/>
                </a:solidFill>
                <a:latin typeface="幼圆" pitchFamily="49" charset="-122"/>
                <a:ea typeface="幼圆" pitchFamily="49" charset="-122"/>
              </a:rPr>
              <a:t>倍</a:t>
            </a:r>
            <a:endParaRPr kumimoji="1" lang="en-US" altLang="zh-CN" sz="3600" b="1" dirty="0">
              <a:solidFill>
                <a:srgbClr val="FF3300"/>
              </a:solidFill>
              <a:latin typeface="幼圆" pitchFamily="49" charset="-122"/>
              <a:ea typeface="幼圆" pitchFamily="49" charset="-122"/>
            </a:endParaRPr>
          </a:p>
          <a:p>
            <a:pPr eaLnBrk="1" hangingPunct="1">
              <a:spcBef>
                <a:spcPct val="0"/>
              </a:spcBef>
              <a:buClrTx/>
              <a:buSzTx/>
              <a:buFontTx/>
              <a:buNone/>
            </a:pPr>
            <a:r>
              <a:rPr kumimoji="1" lang="zh-CN" altLang="en-US" sz="3600" b="1" dirty="0">
                <a:latin typeface="幼圆" pitchFamily="49" charset="-122"/>
                <a:ea typeface="幼圆" pitchFamily="49" charset="-122"/>
              </a:rPr>
              <a:t>研发投入</a:t>
            </a:r>
            <a:endParaRPr kumimoji="1" lang="en-US" altLang="zh-CN" sz="3600" b="1" dirty="0">
              <a:latin typeface="幼圆" pitchFamily="49" charset="-122"/>
              <a:ea typeface="幼圆" pitchFamily="49" charset="-122"/>
            </a:endParaRPr>
          </a:p>
          <a:p>
            <a:pPr eaLnBrk="1" hangingPunct="1">
              <a:spcBef>
                <a:spcPct val="0"/>
              </a:spcBef>
              <a:buClrTx/>
              <a:buSzTx/>
              <a:buFontTx/>
              <a:buNone/>
            </a:pPr>
            <a:r>
              <a:rPr kumimoji="1" lang="en-US" altLang="zh-CN" sz="3600" b="1" dirty="0">
                <a:latin typeface="幼圆" pitchFamily="49" charset="-122"/>
                <a:ea typeface="幼圆" pitchFamily="49" charset="-122"/>
              </a:rPr>
              <a:t>   </a:t>
            </a:r>
            <a:r>
              <a:rPr kumimoji="1" lang="en-US" altLang="zh-CN" sz="3600" b="1" dirty="0">
                <a:solidFill>
                  <a:srgbClr val="FF3300"/>
                </a:solidFill>
                <a:latin typeface="幼圆" pitchFamily="49" charset="-122"/>
                <a:ea typeface="幼圆" pitchFamily="49" charset="-122"/>
              </a:rPr>
              <a:t>4%</a:t>
            </a:r>
            <a:r>
              <a:rPr kumimoji="1" lang="zh-CN" altLang="en-US" sz="3600" b="1" dirty="0">
                <a:solidFill>
                  <a:srgbClr val="FF3300"/>
                </a:solidFill>
                <a:latin typeface="幼圆" pitchFamily="49" charset="-122"/>
                <a:ea typeface="幼圆" pitchFamily="49" charset="-122"/>
              </a:rPr>
              <a:t>基础线、</a:t>
            </a:r>
            <a:r>
              <a:rPr kumimoji="1" lang="en-US" altLang="zh-CN" sz="3600" b="1" dirty="0">
                <a:solidFill>
                  <a:srgbClr val="FF3300"/>
                </a:solidFill>
                <a:latin typeface="幼圆" pitchFamily="49" charset="-122"/>
                <a:ea typeface="幼圆" pitchFamily="49" charset="-122"/>
              </a:rPr>
              <a:t>10%</a:t>
            </a:r>
            <a:r>
              <a:rPr kumimoji="1" lang="zh-CN" altLang="en-US" sz="3600" b="1" dirty="0">
                <a:solidFill>
                  <a:srgbClr val="FF3300"/>
                </a:solidFill>
                <a:latin typeface="幼圆" pitchFamily="49" charset="-122"/>
                <a:ea typeface="幼圆" pitchFamily="49" charset="-122"/>
              </a:rPr>
              <a:t>重点线、</a:t>
            </a:r>
            <a:r>
              <a:rPr kumimoji="1" lang="en-US" altLang="zh-CN" sz="3600" b="1" dirty="0">
                <a:solidFill>
                  <a:srgbClr val="FF3300"/>
                </a:solidFill>
                <a:latin typeface="幼圆" pitchFamily="49" charset="-122"/>
                <a:ea typeface="幼圆" pitchFamily="49" charset="-122"/>
              </a:rPr>
              <a:t>15%</a:t>
            </a:r>
            <a:r>
              <a:rPr kumimoji="1" lang="zh-CN" altLang="en-US" sz="3600" b="1" dirty="0">
                <a:solidFill>
                  <a:srgbClr val="FF3300"/>
                </a:solidFill>
                <a:latin typeface="幼圆" pitchFamily="49" charset="-122"/>
                <a:ea typeface="幼圆" pitchFamily="49" charset="-122"/>
              </a:rPr>
              <a:t>科创线</a:t>
            </a:r>
            <a:r>
              <a:rPr kumimoji="1" lang="en-US" altLang="zh-CN" sz="3600" b="1" dirty="0">
                <a:solidFill>
                  <a:srgbClr val="FF3300"/>
                </a:solidFill>
                <a:latin typeface="幼圆" pitchFamily="49" charset="-122"/>
                <a:ea typeface="幼圆" pitchFamily="49" charset="-122"/>
              </a:rPr>
              <a:t>…… </a:t>
            </a:r>
            <a:endParaRPr kumimoji="1" lang="zh-CN" altLang="en-US" sz="3600" b="1" dirty="0">
              <a:solidFill>
                <a:srgbClr val="FF3300"/>
              </a:solidFill>
              <a:latin typeface="幼圆" pitchFamily="49" charset="-122"/>
              <a:ea typeface="幼圆" pitchFamily="49" charset="-122"/>
            </a:endParaRPr>
          </a:p>
          <a:p>
            <a:pPr eaLnBrk="1" hangingPunct="1">
              <a:spcBef>
                <a:spcPct val="0"/>
              </a:spcBef>
              <a:buClrTx/>
              <a:buSzTx/>
              <a:buFontTx/>
              <a:buNone/>
            </a:pPr>
            <a:r>
              <a:rPr kumimoji="1" lang="zh-CN" altLang="en-US" sz="3600" b="1" dirty="0">
                <a:latin typeface="幼圆" pitchFamily="49" charset="-122"/>
                <a:ea typeface="幼圆" pitchFamily="49" charset="-122"/>
              </a:rPr>
              <a:t>行业聚焦，关键领域应用</a:t>
            </a:r>
            <a:endParaRPr kumimoji="1" lang="en-US" altLang="zh-CN" sz="3600" b="1" dirty="0">
              <a:latin typeface="幼圆" pitchFamily="49" charset="-122"/>
              <a:ea typeface="幼圆" pitchFamily="49" charset="-122"/>
            </a:endParaRPr>
          </a:p>
          <a:p>
            <a:pPr eaLnBrk="1" hangingPunct="1">
              <a:spcBef>
                <a:spcPct val="0"/>
              </a:spcBef>
              <a:buClrTx/>
              <a:buSzTx/>
              <a:buFontTx/>
              <a:buNone/>
            </a:pPr>
            <a:r>
              <a:rPr kumimoji="1" lang="en-US" altLang="zh-CN" sz="3600" b="1" dirty="0">
                <a:latin typeface="幼圆" pitchFamily="49" charset="-122"/>
                <a:ea typeface="幼圆" pitchFamily="49" charset="-122"/>
              </a:rPr>
              <a:t>   </a:t>
            </a:r>
            <a:r>
              <a:rPr kumimoji="1" lang="zh-CN" altLang="en-US" sz="3600" b="1" dirty="0">
                <a:solidFill>
                  <a:srgbClr val="FF0000"/>
                </a:solidFill>
                <a:latin typeface="幼圆" pitchFamily="49" charset="-122"/>
                <a:ea typeface="幼圆" pitchFamily="49" charset="-122"/>
              </a:rPr>
              <a:t>行业细分、离散、流程、项目制造等。</a:t>
            </a:r>
            <a:endParaRPr kumimoji="1" lang="en-US" altLang="zh-CN" sz="3600" b="1" dirty="0">
              <a:solidFill>
                <a:srgbClr val="FF0000"/>
              </a:solidFill>
              <a:latin typeface="幼圆" pitchFamily="49" charset="-122"/>
              <a:ea typeface="幼圆" pitchFamily="49" charset="-122"/>
            </a:endParaRPr>
          </a:p>
          <a:p>
            <a:pPr eaLnBrk="1" hangingPunct="1">
              <a:spcBef>
                <a:spcPct val="0"/>
              </a:spcBef>
              <a:buClrTx/>
              <a:buSzTx/>
              <a:buFontTx/>
              <a:buNone/>
            </a:pPr>
            <a:r>
              <a:rPr kumimoji="1" lang="en-US" altLang="zh-CN" sz="3600" b="1" dirty="0">
                <a:solidFill>
                  <a:srgbClr val="FF0000"/>
                </a:solidFill>
                <a:latin typeface="幼圆" pitchFamily="49" charset="-122"/>
                <a:ea typeface="幼圆" pitchFamily="49" charset="-122"/>
              </a:rPr>
              <a:t>   </a:t>
            </a:r>
            <a:r>
              <a:rPr kumimoji="1" lang="zh-CN" altLang="en-US" sz="3600" b="1" dirty="0">
                <a:solidFill>
                  <a:srgbClr val="FF0000"/>
                </a:solidFill>
                <a:latin typeface="幼圆" pitchFamily="49" charset="-122"/>
                <a:ea typeface="幼圆" pitchFamily="49" charset="-122"/>
              </a:rPr>
              <a:t>人工智能、移动宽带、通信、金融、</a:t>
            </a:r>
          </a:p>
        </p:txBody>
      </p:sp>
    </p:spTree>
    <p:extLst>
      <p:ext uri="{BB962C8B-B14F-4D97-AF65-F5344CB8AC3E}">
        <p14:creationId xmlns:p14="http://schemas.microsoft.com/office/powerpoint/2010/main" val="226033951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idx="4294967295"/>
          </p:nvPr>
        </p:nvSpPr>
        <p:spPr>
          <a:xfrm>
            <a:off x="1919288" y="2565400"/>
            <a:ext cx="8229600" cy="1295400"/>
          </a:xfrm>
          <a:prstGeom prst="rect">
            <a:avLst/>
          </a:prstGeom>
        </p:spPr>
        <p:txBody>
          <a:bodyPr anchorCtr="1">
            <a:normAutofit fontScale="90000"/>
          </a:bodyPr>
          <a:lstStyle/>
          <a:p>
            <a:pPr eaLnBrk="1" hangingPunct="1">
              <a:lnSpc>
                <a:spcPct val="150000"/>
              </a:lnSpc>
              <a:defRPr/>
            </a:pPr>
            <a:r>
              <a:rPr lang="zh-CN" altLang="en-US" sz="4800" dirty="0">
                <a:effectLst>
                  <a:outerShdw blurRad="38100" dist="38100" dir="2700000" algn="tl">
                    <a:srgbClr val="C0C0C0"/>
                  </a:outerShdw>
                </a:effectLst>
              </a:rPr>
              <a:t>汉江集团信息化咨询规划</a:t>
            </a:r>
            <a:br>
              <a:rPr lang="zh-CN" altLang="en-US" sz="4800" dirty="0">
                <a:effectLst>
                  <a:outerShdw blurRad="38100" dist="38100" dir="2700000" algn="tl">
                    <a:srgbClr val="C0C0C0"/>
                  </a:outerShdw>
                </a:effectLst>
              </a:rPr>
            </a:br>
            <a:r>
              <a:rPr lang="zh-CN" altLang="en-US" dirty="0">
                <a:solidFill>
                  <a:schemeClr val="tx1"/>
                </a:solidFill>
                <a:effectLst>
                  <a:outerShdw blurRad="38100" dist="38100" dir="2700000" algn="tl">
                    <a:srgbClr val="C0C0C0"/>
                  </a:outerShdw>
                </a:effectLst>
              </a:rPr>
              <a:t>案例简介</a:t>
            </a:r>
            <a:br>
              <a:rPr lang="en-US" altLang="zh-CN" dirty="0">
                <a:solidFill>
                  <a:schemeClr val="tx1"/>
                </a:solidFill>
                <a:effectLst>
                  <a:outerShdw blurRad="38100" dist="38100" dir="2700000" algn="tl">
                    <a:srgbClr val="C0C0C0"/>
                  </a:outerShdw>
                </a:effectLst>
              </a:rPr>
            </a:br>
            <a:r>
              <a:rPr lang="en-US" altLang="zh-CN" dirty="0">
                <a:solidFill>
                  <a:schemeClr val="tx1"/>
                </a:solidFill>
                <a:effectLst>
                  <a:outerShdw blurRad="38100" dist="38100" dir="2700000" algn="tl">
                    <a:srgbClr val="C0C0C0"/>
                  </a:outerShdw>
                </a:effectLst>
              </a:rPr>
              <a:t>——</a:t>
            </a:r>
            <a:r>
              <a:rPr lang="zh-CN" altLang="en-US" sz="3200" dirty="0">
                <a:effectLst>
                  <a:outerShdw blurRad="38100" dist="38100" dir="2700000" algn="tl">
                    <a:srgbClr val="C0C0C0"/>
                  </a:outerShdw>
                </a:effectLst>
              </a:rPr>
              <a:t>国家水利委最大综合性企业集团 </a:t>
            </a:r>
            <a:br>
              <a:rPr lang="en-US" altLang="zh-CN" sz="3200" dirty="0">
                <a:effectLst>
                  <a:outerShdw blurRad="38100" dist="38100" dir="2700000" algn="tl">
                    <a:srgbClr val="C0C0C0"/>
                  </a:outerShdw>
                </a:effectLst>
              </a:rPr>
            </a:br>
            <a:r>
              <a:rPr lang="en-US" altLang="zh-CN" sz="3200" dirty="0">
                <a:effectLst>
                  <a:outerShdw blurRad="38100" dist="38100" dir="2700000" algn="tl">
                    <a:srgbClr val="C0C0C0"/>
                  </a:outerShdw>
                </a:effectLst>
              </a:rPr>
              <a:t>      </a:t>
            </a:r>
            <a:r>
              <a:rPr lang="zh-CN" altLang="en-US" sz="3200" dirty="0">
                <a:effectLst>
                  <a:outerShdw blurRad="38100" dist="38100" dir="2700000" algn="tl">
                    <a:srgbClr val="C0C0C0"/>
                  </a:outerShdw>
                </a:effectLst>
              </a:rPr>
              <a:t>南水北调起点（丹江口水库）</a:t>
            </a:r>
          </a:p>
        </p:txBody>
      </p:sp>
      <p:sp>
        <p:nvSpPr>
          <p:cNvPr id="474115" name="Rectangle 3"/>
          <p:cNvSpPr>
            <a:spLocks noChangeArrowheads="1"/>
          </p:cNvSpPr>
          <p:nvPr/>
        </p:nvSpPr>
        <p:spPr bwMode="auto">
          <a:xfrm>
            <a:off x="67734" y="0"/>
            <a:ext cx="9144000" cy="706438"/>
          </a:xfrm>
          <a:prstGeom prst="rect">
            <a:avLst/>
          </a:prstGeom>
          <a:noFill/>
          <a:ln w="9525" algn="ctr">
            <a:noFill/>
            <a:miter lim="800000"/>
            <a:headEnd/>
            <a:tailEnd/>
          </a:ln>
          <a:effectLst/>
        </p:spPr>
        <p:txBody>
          <a:bodyPr anchor="ctr"/>
          <a:lstStyle/>
          <a:p>
            <a:pPr eaLnBrk="0" hangingPunct="0">
              <a:defRPr/>
            </a:pPr>
            <a:r>
              <a:rPr lang="zh-CN" altLang="en-US" sz="3200" b="1" dirty="0">
                <a:solidFill>
                  <a:schemeClr val="bg1"/>
                </a:solidFill>
                <a:effectLst>
                  <a:outerShdw blurRad="38100" dist="38100" dir="2700000" algn="tl">
                    <a:srgbClr val="000000">
                      <a:alpha val="43137"/>
                    </a:srgbClr>
                  </a:outerShdw>
                </a:effectLst>
                <a:latin typeface="+mj-ea"/>
                <a:ea typeface="+mj-ea"/>
              </a:rPr>
              <a:t>案例分享 （五）</a:t>
            </a:r>
          </a:p>
        </p:txBody>
      </p:sp>
    </p:spTree>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6" name="Rectangle 2"/>
          <p:cNvSpPr>
            <a:spLocks noGrp="1"/>
          </p:cNvSpPr>
          <p:nvPr>
            <p:ph type="title" idx="4294967295"/>
          </p:nvPr>
        </p:nvSpPr>
        <p:spPr>
          <a:xfrm>
            <a:off x="141288" y="59531"/>
            <a:ext cx="8631238" cy="598488"/>
          </a:xfrm>
          <a:prstGeom prst="rect">
            <a:avLst/>
          </a:prstGeom>
        </p:spPr>
        <p:txBody>
          <a:bodyPr/>
          <a:lstStyle/>
          <a:p>
            <a:pPr>
              <a:defRPr/>
            </a:pPr>
            <a:r>
              <a:rPr lang="zh-CN" altLang="en-US" sz="2400" b="1" dirty="0">
                <a:solidFill>
                  <a:schemeClr val="bg1"/>
                </a:solidFill>
                <a:effectLst>
                  <a:outerShdw blurRad="38100" dist="38100" dir="2700000" algn="tl">
                    <a:srgbClr val="000000">
                      <a:alpha val="43137"/>
                    </a:srgbClr>
                  </a:outerShdw>
                </a:effectLst>
                <a:latin typeface="+mj-ea"/>
              </a:rPr>
              <a:t>示例：通过紧密合作，共同完成流程优化与</a:t>
            </a:r>
            <a:r>
              <a:rPr lang="en-US" altLang="zh-CN" sz="2400" b="1" dirty="0">
                <a:solidFill>
                  <a:schemeClr val="bg1"/>
                </a:solidFill>
                <a:effectLst>
                  <a:outerShdw blurRad="38100" dist="38100" dir="2700000" algn="tl">
                    <a:srgbClr val="000000">
                      <a:alpha val="43137"/>
                    </a:srgbClr>
                  </a:outerShdw>
                </a:effectLst>
                <a:latin typeface="+mj-ea"/>
              </a:rPr>
              <a:t>IT</a:t>
            </a:r>
            <a:r>
              <a:rPr lang="zh-CN" altLang="en-US" sz="2400" b="1" dirty="0">
                <a:solidFill>
                  <a:schemeClr val="bg1"/>
                </a:solidFill>
                <a:effectLst>
                  <a:outerShdw blurRad="38100" dist="38100" dir="2700000" algn="tl">
                    <a:srgbClr val="000000">
                      <a:alpha val="43137"/>
                    </a:srgbClr>
                  </a:outerShdw>
                </a:effectLst>
                <a:latin typeface="+mj-ea"/>
              </a:rPr>
              <a:t>规划设计的方案</a:t>
            </a:r>
          </a:p>
        </p:txBody>
      </p:sp>
      <p:sp>
        <p:nvSpPr>
          <p:cNvPr id="126979" name="AutoShape 40"/>
          <p:cNvSpPr>
            <a:spLocks noChangeAspect="1" noChangeArrowheads="1"/>
          </p:cNvSpPr>
          <p:nvPr/>
        </p:nvSpPr>
        <p:spPr bwMode="auto">
          <a:xfrm>
            <a:off x="8535988" y="5681663"/>
            <a:ext cx="1471612" cy="493712"/>
          </a:xfrm>
          <a:prstGeom prst="homePlate">
            <a:avLst>
              <a:gd name="adj" fmla="val 79955"/>
            </a:avLst>
          </a:prstGeom>
          <a:gradFill rotWithShape="1">
            <a:gsLst>
              <a:gs pos="0">
                <a:srgbClr val="595959"/>
              </a:gs>
              <a:gs pos="50000">
                <a:srgbClr val="C0C0C0"/>
              </a:gs>
              <a:gs pos="100000">
                <a:srgbClr val="595959"/>
              </a:gs>
            </a:gsLst>
            <a:lin ang="5400000" scaled="1"/>
          </a:gradFill>
          <a:ln w="9525" algn="ctr">
            <a:solidFill>
              <a:schemeClr val="tx1"/>
            </a:solidFill>
            <a:miter lim="800000"/>
            <a:headEnd/>
            <a:tailEnd/>
          </a:ln>
        </p:spPr>
        <p:txBody>
          <a:bodyPr lIns="45720" rIns="45720" anchor="ctr"/>
          <a:lstStyle/>
          <a:p>
            <a:pPr marL="187325" indent="-187325" latinLnBrk="1"/>
            <a:r>
              <a:rPr lang="zh-CN" altLang="en-US" sz="1200"/>
              <a:t>	</a:t>
            </a:r>
            <a:r>
              <a:rPr lang="zh-CN" altLang="en-US" sz="1200" b="1"/>
              <a:t>投资预算与风险、效益分析</a:t>
            </a:r>
          </a:p>
        </p:txBody>
      </p:sp>
      <p:sp>
        <p:nvSpPr>
          <p:cNvPr id="126980" name="AutoShape 40"/>
          <p:cNvSpPr>
            <a:spLocks noChangeAspect="1" noChangeArrowheads="1"/>
          </p:cNvSpPr>
          <p:nvPr/>
        </p:nvSpPr>
        <p:spPr bwMode="auto">
          <a:xfrm>
            <a:off x="5387976" y="3992563"/>
            <a:ext cx="1152525" cy="557212"/>
          </a:xfrm>
          <a:prstGeom prst="homePlate">
            <a:avLst>
              <a:gd name="adj" fmla="val 55482"/>
            </a:avLst>
          </a:prstGeom>
          <a:gradFill rotWithShape="1">
            <a:gsLst>
              <a:gs pos="0">
                <a:srgbClr val="595959"/>
              </a:gs>
              <a:gs pos="50000">
                <a:srgbClr val="C0C0C0"/>
              </a:gs>
              <a:gs pos="100000">
                <a:srgbClr val="595959"/>
              </a:gs>
            </a:gsLst>
            <a:lin ang="5400000" scaled="1"/>
          </a:gradFill>
          <a:ln w="9525" algn="ctr">
            <a:solidFill>
              <a:schemeClr val="tx1"/>
            </a:solidFill>
            <a:miter lim="800000"/>
            <a:headEnd/>
            <a:tailEnd/>
          </a:ln>
        </p:spPr>
        <p:txBody>
          <a:bodyPr lIns="45720" rIns="45720" anchor="ctr"/>
          <a:lstStyle/>
          <a:p>
            <a:pPr marL="187325" indent="-187325" latinLnBrk="1"/>
            <a:r>
              <a:rPr lang="zh-CN" altLang="en-US" sz="1200"/>
              <a:t>	</a:t>
            </a:r>
            <a:r>
              <a:rPr lang="en-US" altLang="zh-CN" sz="1200"/>
              <a:t>IT</a:t>
            </a:r>
            <a:r>
              <a:rPr lang="zh-CN" altLang="en-US" sz="1200"/>
              <a:t>现状与需求分析</a:t>
            </a:r>
          </a:p>
        </p:txBody>
      </p:sp>
      <p:sp>
        <p:nvSpPr>
          <p:cNvPr id="126981" name="AutoShape 39"/>
          <p:cNvSpPr>
            <a:spLocks noChangeAspect="1" noChangeArrowheads="1"/>
          </p:cNvSpPr>
          <p:nvPr/>
        </p:nvSpPr>
        <p:spPr bwMode="auto">
          <a:xfrm>
            <a:off x="4718051" y="3248026"/>
            <a:ext cx="1985963" cy="633413"/>
          </a:xfrm>
          <a:prstGeom prst="homePlate">
            <a:avLst>
              <a:gd name="adj" fmla="val 84103"/>
            </a:avLst>
          </a:prstGeom>
          <a:gradFill rotWithShape="1">
            <a:gsLst>
              <a:gs pos="0">
                <a:srgbClr val="595959"/>
              </a:gs>
              <a:gs pos="50000">
                <a:srgbClr val="C0C0C0"/>
              </a:gs>
              <a:gs pos="100000">
                <a:srgbClr val="595959"/>
              </a:gs>
            </a:gsLst>
            <a:lin ang="5400000" scaled="1"/>
          </a:gradFill>
          <a:ln w="9525" algn="ctr">
            <a:solidFill>
              <a:schemeClr val="tx1"/>
            </a:solidFill>
            <a:miter lim="800000"/>
            <a:headEnd/>
            <a:tailEnd/>
          </a:ln>
        </p:spPr>
        <p:txBody>
          <a:bodyPr lIns="45720" rIns="45720" anchor="ctr"/>
          <a:lstStyle/>
          <a:p>
            <a:pPr marL="187325" indent="-187325" latinLnBrk="1"/>
            <a:r>
              <a:rPr lang="zh-CN" altLang="en-US" sz="1200"/>
              <a:t>	流程优化与组织调整</a:t>
            </a:r>
          </a:p>
        </p:txBody>
      </p:sp>
      <p:sp>
        <p:nvSpPr>
          <p:cNvPr id="126982" name="Freeform 4"/>
          <p:cNvSpPr>
            <a:spLocks/>
          </p:cNvSpPr>
          <p:nvPr/>
        </p:nvSpPr>
        <p:spPr bwMode="auto">
          <a:xfrm flipV="1">
            <a:off x="2108200" y="6264276"/>
            <a:ext cx="7983538" cy="60325"/>
          </a:xfrm>
          <a:custGeom>
            <a:avLst/>
            <a:gdLst>
              <a:gd name="T0" fmla="*/ 0 w 5618"/>
              <a:gd name="T1" fmla="*/ 0 h 2"/>
              <a:gd name="T2" fmla="*/ 2147483647 w 5618"/>
              <a:gd name="T3" fmla="*/ 2147483647 h 2"/>
              <a:gd name="T4" fmla="*/ 0 60000 65536"/>
              <a:gd name="T5" fmla="*/ 0 60000 65536"/>
              <a:gd name="T6" fmla="*/ 0 w 5618"/>
              <a:gd name="T7" fmla="*/ 0 h 2"/>
              <a:gd name="T8" fmla="*/ 5618 w 5618"/>
              <a:gd name="T9" fmla="*/ 2 h 2"/>
            </a:gdLst>
            <a:ahLst/>
            <a:cxnLst>
              <a:cxn ang="T4">
                <a:pos x="T0" y="T1"/>
              </a:cxn>
              <a:cxn ang="T5">
                <a:pos x="T2" y="T3"/>
              </a:cxn>
            </a:cxnLst>
            <a:rect l="T6" t="T7" r="T8" b="T9"/>
            <a:pathLst>
              <a:path w="5618" h="2">
                <a:moveTo>
                  <a:pt x="0" y="0"/>
                </a:moveTo>
                <a:lnTo>
                  <a:pt x="5618" y="2"/>
                </a:lnTo>
              </a:path>
            </a:pathLst>
          </a:custGeom>
          <a:noFill/>
          <a:ln w="28575">
            <a:solidFill>
              <a:schemeClr val="tx1"/>
            </a:solidFill>
            <a:round/>
            <a:headEnd/>
            <a:tailEnd type="triangle" w="med" len="med"/>
          </a:ln>
        </p:spPr>
        <p:txBody>
          <a:bodyPr lIns="36000" tIns="320040" rIns="36000" anchor="ctr"/>
          <a:lstStyle/>
          <a:p>
            <a:endParaRPr lang="zh-CN" altLang="en-US"/>
          </a:p>
        </p:txBody>
      </p:sp>
      <p:sp>
        <p:nvSpPr>
          <p:cNvPr id="126983" name="Text Box 5"/>
          <p:cNvSpPr txBox="1">
            <a:spLocks noChangeArrowheads="1"/>
          </p:cNvSpPr>
          <p:nvPr/>
        </p:nvSpPr>
        <p:spPr bwMode="auto">
          <a:xfrm>
            <a:off x="2151064" y="4030664"/>
            <a:ext cx="733425" cy="1239837"/>
          </a:xfrm>
          <a:prstGeom prst="rect">
            <a:avLst/>
          </a:prstGeom>
          <a:gradFill rotWithShape="1">
            <a:gsLst>
              <a:gs pos="0">
                <a:srgbClr val="595959"/>
              </a:gs>
              <a:gs pos="50000">
                <a:srgbClr val="C0C0C0"/>
              </a:gs>
              <a:gs pos="100000">
                <a:srgbClr val="595959"/>
              </a:gs>
            </a:gsLst>
            <a:lin ang="18900000" scaled="1"/>
          </a:gradFill>
          <a:ln w="9525" algn="ctr">
            <a:solidFill>
              <a:schemeClr val="tx1"/>
            </a:solidFill>
            <a:miter lim="800000"/>
            <a:headEnd/>
            <a:tailEnd/>
          </a:ln>
        </p:spPr>
        <p:txBody>
          <a:bodyPr vert="eaVert" tIns="91440" bIns="91440" anchor="ctr"/>
          <a:lstStyle/>
          <a:p>
            <a:pPr eaLnBrk="0" hangingPunct="0">
              <a:spcBef>
                <a:spcPct val="20000"/>
              </a:spcBef>
              <a:buClr>
                <a:schemeClr val="accent1"/>
              </a:buClr>
            </a:pPr>
            <a:r>
              <a:rPr lang="zh-CN" altLang="en-US" sz="1600" b="1"/>
              <a:t>信息化架构设计</a:t>
            </a:r>
          </a:p>
        </p:txBody>
      </p:sp>
      <p:grpSp>
        <p:nvGrpSpPr>
          <p:cNvPr id="2" name="Group 8"/>
          <p:cNvGrpSpPr>
            <a:grpSpLocks/>
          </p:cNvGrpSpPr>
          <p:nvPr/>
        </p:nvGrpSpPr>
        <p:grpSpPr bwMode="auto">
          <a:xfrm>
            <a:off x="3000375" y="1263650"/>
            <a:ext cx="806450" cy="604838"/>
            <a:chOff x="686" y="720"/>
            <a:chExt cx="471" cy="384"/>
          </a:xfrm>
        </p:grpSpPr>
        <p:sp>
          <p:nvSpPr>
            <p:cNvPr id="127013" name="AutoShape 9"/>
            <p:cNvSpPr>
              <a:spLocks noChangeAspect="1" noChangeArrowheads="1"/>
            </p:cNvSpPr>
            <p:nvPr/>
          </p:nvSpPr>
          <p:spPr bwMode="auto">
            <a:xfrm>
              <a:off x="686" y="720"/>
              <a:ext cx="471" cy="384"/>
            </a:xfrm>
            <a:prstGeom prst="homePlate">
              <a:avLst>
                <a:gd name="adj" fmla="val 30664"/>
              </a:avLst>
            </a:prstGeom>
            <a:gradFill rotWithShape="1">
              <a:gsLst>
                <a:gs pos="0">
                  <a:srgbClr val="595959"/>
                </a:gs>
                <a:gs pos="50000">
                  <a:srgbClr val="C0C0C0"/>
                </a:gs>
                <a:gs pos="100000">
                  <a:srgbClr val="595959"/>
                </a:gs>
              </a:gsLst>
              <a:lin ang="5400000" scaled="1"/>
            </a:gradFill>
            <a:ln w="9525">
              <a:solidFill>
                <a:schemeClr val="tx1"/>
              </a:solidFill>
              <a:miter lim="800000"/>
              <a:headEnd/>
              <a:tailEnd/>
            </a:ln>
          </p:spPr>
          <p:txBody>
            <a:bodyPr lIns="45720" rIns="45720" anchor="ctr"/>
            <a:lstStyle/>
            <a:p>
              <a:pPr marL="187325" indent="-187325" latinLnBrk="1"/>
              <a:r>
                <a:rPr lang="zh-CN" altLang="en-US" sz="1200"/>
                <a:t>  项目</a:t>
              </a:r>
              <a:endParaRPr lang="en-US" altLang="zh-CN" sz="1200"/>
            </a:p>
            <a:p>
              <a:pPr marL="187325" indent="-187325" latinLnBrk="1"/>
              <a:r>
                <a:rPr lang="zh-CN" altLang="en-US" sz="1200"/>
                <a:t>启动</a:t>
              </a:r>
              <a:endParaRPr lang="en-US" altLang="ko-KR" sz="1200"/>
            </a:p>
          </p:txBody>
        </p:sp>
        <p:sp>
          <p:nvSpPr>
            <p:cNvPr id="127014" name="Text Box 10"/>
            <p:cNvSpPr txBox="1">
              <a:spLocks noChangeArrowheads="1"/>
            </p:cNvSpPr>
            <p:nvPr/>
          </p:nvSpPr>
          <p:spPr bwMode="auto">
            <a:xfrm>
              <a:off x="686" y="720"/>
              <a:ext cx="102" cy="160"/>
            </a:xfrm>
            <a:prstGeom prst="rect">
              <a:avLst/>
            </a:prstGeom>
            <a:solidFill>
              <a:schemeClr val="tx1"/>
            </a:solidFill>
            <a:ln w="9525">
              <a:solidFill>
                <a:schemeClr val="tx1"/>
              </a:solidFill>
              <a:miter lim="800000"/>
              <a:headEnd/>
              <a:tailEnd/>
            </a:ln>
          </p:spPr>
          <p:txBody>
            <a:bodyPr lIns="45720" rIns="45720">
              <a:spAutoFit/>
            </a:bodyPr>
            <a:lstStyle/>
            <a:p>
              <a:pPr eaLnBrk="0" hangingPunct="0">
                <a:spcBef>
                  <a:spcPct val="50000"/>
                </a:spcBef>
                <a:buClr>
                  <a:schemeClr val="accent1"/>
                </a:buClr>
              </a:pPr>
              <a:r>
                <a:rPr lang="en-US" altLang="zh-CN" sz="1000" b="1">
                  <a:solidFill>
                    <a:schemeClr val="bg1"/>
                  </a:solidFill>
                </a:rPr>
                <a:t>0</a:t>
              </a:r>
            </a:p>
          </p:txBody>
        </p:sp>
      </p:grpSp>
      <p:sp>
        <p:nvSpPr>
          <p:cNvPr id="126985" name="AutoShape 11"/>
          <p:cNvSpPr>
            <a:spLocks noChangeAspect="1" noChangeArrowheads="1"/>
          </p:cNvSpPr>
          <p:nvPr/>
        </p:nvSpPr>
        <p:spPr bwMode="auto">
          <a:xfrm>
            <a:off x="3884614" y="1263650"/>
            <a:ext cx="1069975" cy="604838"/>
          </a:xfrm>
          <a:prstGeom prst="homePlate">
            <a:avLst>
              <a:gd name="adj" fmla="val 37256"/>
            </a:avLst>
          </a:prstGeom>
          <a:gradFill rotWithShape="1">
            <a:gsLst>
              <a:gs pos="0">
                <a:srgbClr val="595959"/>
              </a:gs>
              <a:gs pos="50000">
                <a:srgbClr val="C0C0C0"/>
              </a:gs>
              <a:gs pos="100000">
                <a:srgbClr val="595959"/>
              </a:gs>
            </a:gsLst>
            <a:lin ang="5400000" scaled="1"/>
          </a:gradFill>
          <a:ln w="9525" algn="ctr">
            <a:solidFill>
              <a:schemeClr val="tx1"/>
            </a:solidFill>
            <a:miter lim="800000"/>
            <a:headEnd/>
            <a:tailEnd/>
          </a:ln>
        </p:spPr>
        <p:txBody>
          <a:bodyPr lIns="45720" rIns="45720" anchor="ctr"/>
          <a:lstStyle/>
          <a:p>
            <a:pPr marL="187325" indent="-187325" latinLnBrk="1"/>
            <a:r>
              <a:rPr lang="zh-CN" altLang="en-US" sz="1200"/>
              <a:t> 	内、外部资料收集</a:t>
            </a:r>
            <a:endParaRPr lang="en-US" altLang="ko-KR" sz="1200"/>
          </a:p>
        </p:txBody>
      </p:sp>
      <p:sp>
        <p:nvSpPr>
          <p:cNvPr id="126986" name="Text Box 12"/>
          <p:cNvSpPr txBox="1">
            <a:spLocks noChangeArrowheads="1"/>
          </p:cNvSpPr>
          <p:nvPr/>
        </p:nvSpPr>
        <p:spPr bwMode="auto">
          <a:xfrm>
            <a:off x="3884614" y="1263651"/>
            <a:ext cx="141287" cy="252413"/>
          </a:xfrm>
          <a:prstGeom prst="rect">
            <a:avLst/>
          </a:prstGeom>
          <a:solidFill>
            <a:schemeClr val="tx1"/>
          </a:solidFill>
          <a:ln w="9525" algn="ctr">
            <a:solidFill>
              <a:srgbClr val="003366"/>
            </a:solidFill>
            <a:miter lim="800000"/>
            <a:headEnd/>
            <a:tailEnd/>
          </a:ln>
        </p:spPr>
        <p:txBody>
          <a:bodyPr lIns="45720" rIns="45720" anchor="ctr"/>
          <a:lstStyle/>
          <a:p>
            <a:pPr marL="187325" indent="-187325" latinLnBrk="1"/>
            <a:r>
              <a:rPr lang="en-US" altLang="zh-CN" sz="1200">
                <a:solidFill>
                  <a:schemeClr val="bg1"/>
                </a:solidFill>
              </a:rPr>
              <a:t>1</a:t>
            </a:r>
          </a:p>
        </p:txBody>
      </p:sp>
      <p:sp>
        <p:nvSpPr>
          <p:cNvPr id="126987" name="Text Box 14"/>
          <p:cNvSpPr txBox="1">
            <a:spLocks noChangeArrowheads="1"/>
          </p:cNvSpPr>
          <p:nvPr/>
        </p:nvSpPr>
        <p:spPr bwMode="auto">
          <a:xfrm>
            <a:off x="5405439" y="3998913"/>
            <a:ext cx="136525" cy="252412"/>
          </a:xfrm>
          <a:prstGeom prst="rect">
            <a:avLst/>
          </a:prstGeom>
          <a:solidFill>
            <a:schemeClr val="tx1"/>
          </a:solidFill>
          <a:ln w="9525">
            <a:solidFill>
              <a:schemeClr val="tx1"/>
            </a:solidFill>
            <a:miter lim="800000"/>
            <a:headEnd/>
            <a:tailEnd/>
          </a:ln>
        </p:spPr>
        <p:txBody>
          <a:bodyPr lIns="45720" rIns="45720">
            <a:spAutoFit/>
          </a:bodyPr>
          <a:lstStyle/>
          <a:p>
            <a:pPr eaLnBrk="0" hangingPunct="0">
              <a:spcBef>
                <a:spcPct val="50000"/>
              </a:spcBef>
              <a:buClr>
                <a:schemeClr val="accent1"/>
              </a:buClr>
            </a:pPr>
            <a:r>
              <a:rPr lang="en-US" altLang="zh-CN" sz="1000" b="1">
                <a:solidFill>
                  <a:schemeClr val="bg1"/>
                </a:solidFill>
              </a:rPr>
              <a:t>5</a:t>
            </a:r>
          </a:p>
        </p:txBody>
      </p:sp>
      <p:sp>
        <p:nvSpPr>
          <p:cNvPr id="126988" name="AutoShape 15"/>
          <p:cNvSpPr>
            <a:spLocks noChangeAspect="1" noChangeArrowheads="1"/>
          </p:cNvSpPr>
          <p:nvPr/>
        </p:nvSpPr>
        <p:spPr bwMode="auto">
          <a:xfrm>
            <a:off x="3922714" y="1912939"/>
            <a:ext cx="1068387" cy="606425"/>
          </a:xfrm>
          <a:prstGeom prst="homePlate">
            <a:avLst>
              <a:gd name="adj" fmla="val 34730"/>
            </a:avLst>
          </a:prstGeom>
          <a:gradFill rotWithShape="1">
            <a:gsLst>
              <a:gs pos="0">
                <a:srgbClr val="595959"/>
              </a:gs>
              <a:gs pos="50000">
                <a:srgbClr val="C0C0C0"/>
              </a:gs>
              <a:gs pos="100000">
                <a:srgbClr val="595959"/>
              </a:gs>
            </a:gsLst>
            <a:lin ang="5400000" scaled="1"/>
          </a:gradFill>
          <a:ln w="9525" algn="ctr">
            <a:solidFill>
              <a:schemeClr val="tx1"/>
            </a:solidFill>
            <a:miter lim="800000"/>
            <a:headEnd/>
            <a:tailEnd/>
          </a:ln>
        </p:spPr>
        <p:txBody>
          <a:bodyPr lIns="45720" rIns="45720" anchor="ctr"/>
          <a:lstStyle/>
          <a:p>
            <a:pPr marL="187325" indent="-187325" latinLnBrk="1"/>
            <a:r>
              <a:rPr lang="zh-CN" altLang="en-US" sz="1200"/>
              <a:t>  访谈、问卷、资料分析</a:t>
            </a:r>
          </a:p>
        </p:txBody>
      </p:sp>
      <p:sp>
        <p:nvSpPr>
          <p:cNvPr id="126989" name="Text Box 16"/>
          <p:cNvSpPr txBox="1">
            <a:spLocks noChangeArrowheads="1"/>
          </p:cNvSpPr>
          <p:nvPr/>
        </p:nvSpPr>
        <p:spPr bwMode="auto">
          <a:xfrm>
            <a:off x="3884614" y="1912938"/>
            <a:ext cx="142875" cy="252412"/>
          </a:xfrm>
          <a:prstGeom prst="rect">
            <a:avLst/>
          </a:prstGeom>
          <a:solidFill>
            <a:schemeClr val="tx1"/>
          </a:solidFill>
          <a:ln w="9525" algn="ctr">
            <a:solidFill>
              <a:srgbClr val="003366"/>
            </a:solidFill>
            <a:miter lim="800000"/>
            <a:headEnd/>
            <a:tailEnd/>
          </a:ln>
        </p:spPr>
        <p:txBody>
          <a:bodyPr lIns="45720" rIns="45720" anchor="ctr"/>
          <a:lstStyle/>
          <a:p>
            <a:pPr marL="187325" indent="-187325" latinLnBrk="1"/>
            <a:r>
              <a:rPr lang="en-US" altLang="zh-CN" sz="1200">
                <a:solidFill>
                  <a:schemeClr val="bg1"/>
                </a:solidFill>
              </a:rPr>
              <a:t>2</a:t>
            </a:r>
          </a:p>
        </p:txBody>
      </p:sp>
      <p:sp>
        <p:nvSpPr>
          <p:cNvPr id="126990" name="Line 18"/>
          <p:cNvSpPr>
            <a:spLocks noChangeShapeType="1"/>
          </p:cNvSpPr>
          <p:nvPr/>
        </p:nvSpPr>
        <p:spPr bwMode="auto">
          <a:xfrm>
            <a:off x="3884613" y="3232150"/>
            <a:ext cx="0" cy="3028950"/>
          </a:xfrm>
          <a:prstGeom prst="line">
            <a:avLst/>
          </a:prstGeom>
          <a:noFill/>
          <a:ln w="9525">
            <a:solidFill>
              <a:schemeClr val="tx1"/>
            </a:solidFill>
            <a:prstDash val="dash"/>
            <a:round/>
            <a:headEnd/>
            <a:tailEnd/>
          </a:ln>
        </p:spPr>
        <p:txBody>
          <a:bodyPr/>
          <a:lstStyle/>
          <a:p>
            <a:endParaRPr lang="zh-CN" altLang="en-US"/>
          </a:p>
        </p:txBody>
      </p:sp>
      <p:sp>
        <p:nvSpPr>
          <p:cNvPr id="126991" name="Line 19"/>
          <p:cNvSpPr>
            <a:spLocks noChangeShapeType="1"/>
          </p:cNvSpPr>
          <p:nvPr/>
        </p:nvSpPr>
        <p:spPr bwMode="auto">
          <a:xfrm>
            <a:off x="5024438" y="2928938"/>
            <a:ext cx="0" cy="3332162"/>
          </a:xfrm>
          <a:prstGeom prst="line">
            <a:avLst/>
          </a:prstGeom>
          <a:noFill/>
          <a:ln w="9525">
            <a:solidFill>
              <a:schemeClr val="tx1"/>
            </a:solidFill>
            <a:prstDash val="dash"/>
            <a:round/>
            <a:headEnd/>
            <a:tailEnd/>
          </a:ln>
        </p:spPr>
        <p:txBody>
          <a:bodyPr/>
          <a:lstStyle/>
          <a:p>
            <a:endParaRPr lang="zh-CN" altLang="en-US"/>
          </a:p>
        </p:txBody>
      </p:sp>
      <p:sp>
        <p:nvSpPr>
          <p:cNvPr id="126992" name="Line 20"/>
          <p:cNvSpPr>
            <a:spLocks noChangeShapeType="1"/>
          </p:cNvSpPr>
          <p:nvPr/>
        </p:nvSpPr>
        <p:spPr bwMode="auto">
          <a:xfrm>
            <a:off x="8002588" y="3686176"/>
            <a:ext cx="0" cy="2574925"/>
          </a:xfrm>
          <a:prstGeom prst="line">
            <a:avLst/>
          </a:prstGeom>
          <a:noFill/>
          <a:ln w="9525">
            <a:solidFill>
              <a:schemeClr val="tx1"/>
            </a:solidFill>
            <a:prstDash val="dash"/>
            <a:round/>
            <a:headEnd/>
            <a:tailEnd/>
          </a:ln>
        </p:spPr>
        <p:txBody>
          <a:bodyPr/>
          <a:lstStyle/>
          <a:p>
            <a:endParaRPr lang="zh-CN" altLang="en-US"/>
          </a:p>
        </p:txBody>
      </p:sp>
      <p:sp>
        <p:nvSpPr>
          <p:cNvPr id="126993" name="Line 22"/>
          <p:cNvSpPr>
            <a:spLocks noChangeShapeType="1"/>
          </p:cNvSpPr>
          <p:nvPr/>
        </p:nvSpPr>
        <p:spPr bwMode="auto">
          <a:xfrm>
            <a:off x="10082213" y="5248275"/>
            <a:ext cx="0" cy="984250"/>
          </a:xfrm>
          <a:prstGeom prst="line">
            <a:avLst/>
          </a:prstGeom>
          <a:noFill/>
          <a:ln w="9525">
            <a:solidFill>
              <a:schemeClr val="tx1"/>
            </a:solidFill>
            <a:prstDash val="dash"/>
            <a:round/>
            <a:headEnd/>
            <a:tailEnd/>
          </a:ln>
        </p:spPr>
        <p:txBody>
          <a:bodyPr/>
          <a:lstStyle/>
          <a:p>
            <a:endParaRPr lang="zh-CN" altLang="en-US"/>
          </a:p>
        </p:txBody>
      </p:sp>
      <p:sp>
        <p:nvSpPr>
          <p:cNvPr id="126994" name="Text Box 23"/>
          <p:cNvSpPr txBox="1">
            <a:spLocks noChangeArrowheads="1"/>
          </p:cNvSpPr>
          <p:nvPr/>
        </p:nvSpPr>
        <p:spPr bwMode="auto">
          <a:xfrm>
            <a:off x="3416300" y="6021389"/>
            <a:ext cx="412750" cy="230187"/>
          </a:xfrm>
          <a:prstGeom prst="rect">
            <a:avLst/>
          </a:prstGeom>
          <a:noFill/>
          <a:ln w="9525">
            <a:noFill/>
            <a:miter lim="800000"/>
            <a:headEnd/>
            <a:tailEnd/>
          </a:ln>
        </p:spPr>
        <p:txBody>
          <a:bodyPr wrap="none">
            <a:spAutoFit/>
          </a:bodyPr>
          <a:lstStyle/>
          <a:p>
            <a:r>
              <a:rPr lang="en-US" altLang="zh-CN" sz="900"/>
              <a:t>5/04</a:t>
            </a:r>
          </a:p>
        </p:txBody>
      </p:sp>
      <p:sp>
        <p:nvSpPr>
          <p:cNvPr id="126995" name="Text Box 24"/>
          <p:cNvSpPr txBox="1">
            <a:spLocks noChangeArrowheads="1"/>
          </p:cNvSpPr>
          <p:nvPr/>
        </p:nvSpPr>
        <p:spPr bwMode="auto">
          <a:xfrm>
            <a:off x="7615239" y="6019800"/>
            <a:ext cx="377825" cy="230188"/>
          </a:xfrm>
          <a:prstGeom prst="rect">
            <a:avLst/>
          </a:prstGeom>
          <a:noFill/>
          <a:ln w="9525">
            <a:noFill/>
            <a:miter lim="800000"/>
            <a:headEnd/>
            <a:tailEnd/>
          </a:ln>
        </p:spPr>
        <p:txBody>
          <a:bodyPr wrap="none">
            <a:spAutoFit/>
          </a:bodyPr>
          <a:lstStyle/>
          <a:p>
            <a:r>
              <a:rPr lang="en-US" altLang="zh-CN" sz="900"/>
              <a:t>928</a:t>
            </a:r>
          </a:p>
        </p:txBody>
      </p:sp>
      <p:sp>
        <p:nvSpPr>
          <p:cNvPr id="126996" name="Text Box 25"/>
          <p:cNvSpPr txBox="1">
            <a:spLocks noChangeArrowheads="1"/>
          </p:cNvSpPr>
          <p:nvPr/>
        </p:nvSpPr>
        <p:spPr bwMode="auto">
          <a:xfrm>
            <a:off x="4514851" y="6021389"/>
            <a:ext cx="409575" cy="230187"/>
          </a:xfrm>
          <a:prstGeom prst="rect">
            <a:avLst/>
          </a:prstGeom>
          <a:noFill/>
          <a:ln w="9525">
            <a:noFill/>
            <a:miter lim="800000"/>
            <a:headEnd/>
            <a:tailEnd/>
          </a:ln>
        </p:spPr>
        <p:txBody>
          <a:bodyPr wrap="none">
            <a:spAutoFit/>
          </a:bodyPr>
          <a:lstStyle/>
          <a:p>
            <a:r>
              <a:rPr lang="en-US" altLang="zh-CN" sz="900"/>
              <a:t>6/20</a:t>
            </a:r>
          </a:p>
        </p:txBody>
      </p:sp>
      <p:sp>
        <p:nvSpPr>
          <p:cNvPr id="126997" name="AutoShape 26"/>
          <p:cNvSpPr>
            <a:spLocks noChangeAspect="1" noChangeArrowheads="1"/>
          </p:cNvSpPr>
          <p:nvPr/>
        </p:nvSpPr>
        <p:spPr bwMode="auto">
          <a:xfrm>
            <a:off x="3868739" y="2579689"/>
            <a:ext cx="1152525" cy="631825"/>
          </a:xfrm>
          <a:prstGeom prst="homePlate">
            <a:avLst>
              <a:gd name="adj" fmla="val 48930"/>
            </a:avLst>
          </a:prstGeom>
          <a:gradFill rotWithShape="1">
            <a:gsLst>
              <a:gs pos="0">
                <a:srgbClr val="595959"/>
              </a:gs>
              <a:gs pos="50000">
                <a:srgbClr val="C0C0C0"/>
              </a:gs>
              <a:gs pos="100000">
                <a:srgbClr val="595959"/>
              </a:gs>
            </a:gsLst>
            <a:lin ang="5400000" scaled="1"/>
          </a:gradFill>
          <a:ln w="9525" algn="ctr">
            <a:solidFill>
              <a:schemeClr val="tx1"/>
            </a:solidFill>
            <a:miter lim="800000"/>
            <a:headEnd/>
            <a:tailEnd/>
          </a:ln>
        </p:spPr>
        <p:txBody>
          <a:bodyPr lIns="45720" rIns="45720" anchor="ctr"/>
          <a:lstStyle/>
          <a:p>
            <a:pPr marL="187325" indent="-187325" latinLnBrk="1"/>
            <a:r>
              <a:rPr lang="zh-CN" altLang="en-US" sz="1200"/>
              <a:t>	战略理解与管理诊断</a:t>
            </a:r>
          </a:p>
        </p:txBody>
      </p:sp>
      <p:sp>
        <p:nvSpPr>
          <p:cNvPr id="126998" name="Text Box 27"/>
          <p:cNvSpPr txBox="1">
            <a:spLocks noChangeArrowheads="1"/>
          </p:cNvSpPr>
          <p:nvPr/>
        </p:nvSpPr>
        <p:spPr bwMode="auto">
          <a:xfrm>
            <a:off x="3868738" y="2581275"/>
            <a:ext cx="157162" cy="255588"/>
          </a:xfrm>
          <a:prstGeom prst="rect">
            <a:avLst/>
          </a:prstGeom>
          <a:solidFill>
            <a:schemeClr val="tx1"/>
          </a:solidFill>
          <a:ln w="9525">
            <a:solidFill>
              <a:schemeClr val="tx1"/>
            </a:solidFill>
            <a:miter lim="800000"/>
            <a:headEnd/>
            <a:tailEnd/>
          </a:ln>
        </p:spPr>
        <p:txBody>
          <a:bodyPr lIns="45720" rIns="45720">
            <a:spAutoFit/>
          </a:bodyPr>
          <a:lstStyle/>
          <a:p>
            <a:pPr eaLnBrk="0" hangingPunct="0">
              <a:spcBef>
                <a:spcPct val="50000"/>
              </a:spcBef>
              <a:buClr>
                <a:schemeClr val="accent1"/>
              </a:buClr>
            </a:pPr>
            <a:r>
              <a:rPr lang="en-US" altLang="zh-CN" sz="1000" b="1">
                <a:solidFill>
                  <a:schemeClr val="bg1"/>
                </a:solidFill>
              </a:rPr>
              <a:t>3</a:t>
            </a:r>
          </a:p>
        </p:txBody>
      </p:sp>
      <p:sp>
        <p:nvSpPr>
          <p:cNvPr id="126999" name="Text Box 28"/>
          <p:cNvSpPr txBox="1">
            <a:spLocks noChangeArrowheads="1"/>
          </p:cNvSpPr>
          <p:nvPr/>
        </p:nvSpPr>
        <p:spPr bwMode="auto">
          <a:xfrm>
            <a:off x="4722814" y="3297238"/>
            <a:ext cx="136525" cy="252412"/>
          </a:xfrm>
          <a:prstGeom prst="rect">
            <a:avLst/>
          </a:prstGeom>
          <a:solidFill>
            <a:schemeClr val="tx1"/>
          </a:solidFill>
          <a:ln w="9525" algn="ctr">
            <a:solidFill>
              <a:schemeClr val="tx1"/>
            </a:solidFill>
            <a:miter lim="800000"/>
            <a:headEnd/>
            <a:tailEnd/>
          </a:ln>
        </p:spPr>
        <p:txBody>
          <a:bodyPr lIns="45720" rIns="45720" anchor="ctr"/>
          <a:lstStyle/>
          <a:p>
            <a:pPr marL="187325" indent="-187325" latinLnBrk="1"/>
            <a:r>
              <a:rPr lang="en-US" altLang="zh-CN" sz="1200">
                <a:solidFill>
                  <a:schemeClr val="bg1"/>
                </a:solidFill>
              </a:rPr>
              <a:t>4</a:t>
            </a:r>
          </a:p>
        </p:txBody>
      </p:sp>
      <p:sp>
        <p:nvSpPr>
          <p:cNvPr id="127000" name="Text Box 31"/>
          <p:cNvSpPr txBox="1">
            <a:spLocks noChangeArrowheads="1"/>
          </p:cNvSpPr>
          <p:nvPr/>
        </p:nvSpPr>
        <p:spPr bwMode="auto">
          <a:xfrm>
            <a:off x="9744076" y="5984875"/>
            <a:ext cx="619125" cy="230188"/>
          </a:xfrm>
          <a:prstGeom prst="rect">
            <a:avLst/>
          </a:prstGeom>
          <a:noFill/>
          <a:ln w="9525">
            <a:noFill/>
            <a:miter lim="800000"/>
            <a:headEnd/>
            <a:tailEnd/>
          </a:ln>
        </p:spPr>
        <p:txBody>
          <a:bodyPr>
            <a:spAutoFit/>
          </a:bodyPr>
          <a:lstStyle/>
          <a:p>
            <a:r>
              <a:rPr lang="en-US" altLang="zh-CN" sz="900"/>
              <a:t>10/21</a:t>
            </a:r>
          </a:p>
        </p:txBody>
      </p:sp>
      <p:sp>
        <p:nvSpPr>
          <p:cNvPr id="127001" name="Text Box 33"/>
          <p:cNvSpPr txBox="1">
            <a:spLocks noChangeArrowheads="1"/>
          </p:cNvSpPr>
          <p:nvPr/>
        </p:nvSpPr>
        <p:spPr bwMode="auto">
          <a:xfrm>
            <a:off x="2133600" y="1216026"/>
            <a:ext cx="750888" cy="1736725"/>
          </a:xfrm>
          <a:prstGeom prst="rect">
            <a:avLst/>
          </a:prstGeom>
          <a:gradFill rotWithShape="1">
            <a:gsLst>
              <a:gs pos="0">
                <a:srgbClr val="595959"/>
              </a:gs>
              <a:gs pos="50000">
                <a:srgbClr val="C0C0C0"/>
              </a:gs>
              <a:gs pos="100000">
                <a:srgbClr val="595959"/>
              </a:gs>
            </a:gsLst>
            <a:lin ang="18900000" scaled="1"/>
          </a:gradFill>
          <a:ln w="9525" algn="ctr">
            <a:solidFill>
              <a:schemeClr val="tx1"/>
            </a:solidFill>
            <a:miter lim="800000"/>
            <a:headEnd/>
            <a:tailEnd/>
          </a:ln>
        </p:spPr>
        <p:txBody>
          <a:bodyPr lIns="45720" rIns="45720" anchor="ctr"/>
          <a:lstStyle/>
          <a:p>
            <a:pPr latinLnBrk="1"/>
            <a:r>
              <a:rPr lang="zh-CN" altLang="en-US" sz="1600" b="1"/>
              <a:t>战略</a:t>
            </a:r>
          </a:p>
          <a:p>
            <a:pPr latinLnBrk="1"/>
            <a:r>
              <a:rPr lang="zh-CN" altLang="en-US" sz="1600" b="1"/>
              <a:t>理解</a:t>
            </a:r>
          </a:p>
          <a:p>
            <a:pPr latinLnBrk="1"/>
            <a:r>
              <a:rPr lang="zh-CN" altLang="en-US" sz="1600" b="1"/>
              <a:t>与管</a:t>
            </a:r>
          </a:p>
          <a:p>
            <a:pPr latinLnBrk="1"/>
            <a:r>
              <a:rPr lang="zh-CN" altLang="en-US" sz="1600" b="1"/>
              <a:t>理诊</a:t>
            </a:r>
          </a:p>
          <a:p>
            <a:pPr latinLnBrk="1"/>
            <a:r>
              <a:rPr lang="zh-CN" altLang="en-US" sz="1600" b="1"/>
              <a:t>断</a:t>
            </a:r>
            <a:endParaRPr lang="en-US" altLang="zh-CN" sz="1600" b="1"/>
          </a:p>
        </p:txBody>
      </p:sp>
      <p:sp>
        <p:nvSpPr>
          <p:cNvPr id="127002" name="Text Box 34"/>
          <p:cNvSpPr txBox="1">
            <a:spLocks noChangeArrowheads="1"/>
          </p:cNvSpPr>
          <p:nvPr/>
        </p:nvSpPr>
        <p:spPr bwMode="auto">
          <a:xfrm>
            <a:off x="2147888" y="3033713"/>
            <a:ext cx="736600" cy="982662"/>
          </a:xfrm>
          <a:prstGeom prst="rect">
            <a:avLst/>
          </a:prstGeom>
          <a:gradFill rotWithShape="1">
            <a:gsLst>
              <a:gs pos="0">
                <a:srgbClr val="595959"/>
              </a:gs>
              <a:gs pos="50000">
                <a:srgbClr val="C0C0C0"/>
              </a:gs>
              <a:gs pos="100000">
                <a:srgbClr val="595959"/>
              </a:gs>
            </a:gsLst>
            <a:lin ang="18900000" scaled="1"/>
          </a:gradFill>
          <a:ln w="9525" algn="ctr">
            <a:solidFill>
              <a:schemeClr val="tx1"/>
            </a:solidFill>
            <a:miter lim="800000"/>
            <a:headEnd/>
            <a:tailEnd/>
          </a:ln>
        </p:spPr>
        <p:txBody>
          <a:bodyPr lIns="45720" rIns="45720" anchor="ctr"/>
          <a:lstStyle/>
          <a:p>
            <a:pPr latinLnBrk="1"/>
            <a:r>
              <a:rPr lang="zh-CN" altLang="en-US" sz="1600" b="1"/>
              <a:t>流程优化</a:t>
            </a:r>
            <a:endParaRPr lang="en-US" altLang="zh-CN" sz="1600" b="1"/>
          </a:p>
        </p:txBody>
      </p:sp>
      <p:sp>
        <p:nvSpPr>
          <p:cNvPr id="127003" name="Freeform 35"/>
          <p:cNvSpPr>
            <a:spLocks/>
          </p:cNvSpPr>
          <p:nvPr/>
        </p:nvSpPr>
        <p:spPr bwMode="auto">
          <a:xfrm>
            <a:off x="6780214" y="3190876"/>
            <a:ext cx="9525" cy="3065463"/>
          </a:xfrm>
          <a:custGeom>
            <a:avLst/>
            <a:gdLst>
              <a:gd name="T0" fmla="*/ 0 w 7"/>
              <a:gd name="T1" fmla="*/ 0 h 1943"/>
              <a:gd name="T2" fmla="*/ 2147483647 w 7"/>
              <a:gd name="T3" fmla="*/ 2147483647 h 1943"/>
              <a:gd name="T4" fmla="*/ 0 60000 65536"/>
              <a:gd name="T5" fmla="*/ 0 60000 65536"/>
              <a:gd name="T6" fmla="*/ 0 w 7"/>
              <a:gd name="T7" fmla="*/ 0 h 1943"/>
              <a:gd name="T8" fmla="*/ 7 w 7"/>
              <a:gd name="T9" fmla="*/ 1943 h 1943"/>
            </a:gdLst>
            <a:ahLst/>
            <a:cxnLst>
              <a:cxn ang="T4">
                <a:pos x="T0" y="T1"/>
              </a:cxn>
              <a:cxn ang="T5">
                <a:pos x="T2" y="T3"/>
              </a:cxn>
            </a:cxnLst>
            <a:rect l="T6" t="T7" r="T8" b="T9"/>
            <a:pathLst>
              <a:path w="7" h="1943">
                <a:moveTo>
                  <a:pt x="0" y="0"/>
                </a:moveTo>
                <a:lnTo>
                  <a:pt x="7" y="1943"/>
                </a:lnTo>
              </a:path>
            </a:pathLst>
          </a:custGeom>
          <a:noFill/>
          <a:ln w="9525">
            <a:solidFill>
              <a:schemeClr val="tx1"/>
            </a:solidFill>
            <a:prstDash val="dash"/>
            <a:round/>
            <a:headEnd/>
            <a:tailEnd/>
          </a:ln>
        </p:spPr>
        <p:txBody>
          <a:bodyPr/>
          <a:lstStyle/>
          <a:p>
            <a:endParaRPr lang="zh-CN" altLang="en-US"/>
          </a:p>
        </p:txBody>
      </p:sp>
      <p:sp>
        <p:nvSpPr>
          <p:cNvPr id="127004" name="Text Box 36"/>
          <p:cNvSpPr txBox="1">
            <a:spLocks noChangeArrowheads="1"/>
          </p:cNvSpPr>
          <p:nvPr/>
        </p:nvSpPr>
        <p:spPr bwMode="auto">
          <a:xfrm>
            <a:off x="6327775" y="6022975"/>
            <a:ext cx="407988" cy="230188"/>
          </a:xfrm>
          <a:prstGeom prst="rect">
            <a:avLst/>
          </a:prstGeom>
          <a:noFill/>
          <a:ln w="9525">
            <a:noFill/>
            <a:miter lim="800000"/>
            <a:headEnd/>
            <a:tailEnd/>
          </a:ln>
        </p:spPr>
        <p:txBody>
          <a:bodyPr wrap="none">
            <a:spAutoFit/>
          </a:bodyPr>
          <a:lstStyle/>
          <a:p>
            <a:r>
              <a:rPr lang="en-US" altLang="zh-CN" sz="900"/>
              <a:t>8/15</a:t>
            </a:r>
          </a:p>
        </p:txBody>
      </p:sp>
      <p:sp>
        <p:nvSpPr>
          <p:cNvPr id="127005" name="AutoShape 39"/>
          <p:cNvSpPr>
            <a:spLocks noChangeAspect="1" noChangeArrowheads="1"/>
          </p:cNvSpPr>
          <p:nvPr/>
        </p:nvSpPr>
        <p:spPr bwMode="auto">
          <a:xfrm>
            <a:off x="5989638" y="4759326"/>
            <a:ext cx="1987550" cy="538163"/>
          </a:xfrm>
          <a:prstGeom prst="homePlate">
            <a:avLst>
              <a:gd name="adj" fmla="val 99067"/>
            </a:avLst>
          </a:prstGeom>
          <a:gradFill rotWithShape="1">
            <a:gsLst>
              <a:gs pos="0">
                <a:srgbClr val="595959"/>
              </a:gs>
              <a:gs pos="50000">
                <a:srgbClr val="C0C0C0"/>
              </a:gs>
              <a:gs pos="100000">
                <a:srgbClr val="595959"/>
              </a:gs>
            </a:gsLst>
            <a:lin ang="5400000" scaled="1"/>
          </a:gradFill>
          <a:ln w="9525" algn="ctr">
            <a:solidFill>
              <a:schemeClr val="tx1"/>
            </a:solidFill>
            <a:miter lim="800000"/>
            <a:headEnd/>
            <a:tailEnd/>
          </a:ln>
        </p:spPr>
        <p:txBody>
          <a:bodyPr lIns="45720" rIns="45720" anchor="ctr"/>
          <a:lstStyle/>
          <a:p>
            <a:pPr marL="187325" indent="-187325" latinLnBrk="1"/>
            <a:r>
              <a:rPr lang="zh-CN" altLang="en-US" sz="1200"/>
              <a:t>	</a:t>
            </a:r>
            <a:r>
              <a:rPr lang="en-US" altLang="zh-CN" sz="1200"/>
              <a:t>IT</a:t>
            </a:r>
            <a:r>
              <a:rPr lang="zh-CN" altLang="en-US" sz="1200"/>
              <a:t>总体战略与</a:t>
            </a:r>
            <a:r>
              <a:rPr lang="en-US" altLang="zh-CN" sz="1200"/>
              <a:t>IT</a:t>
            </a:r>
            <a:r>
              <a:rPr lang="zh-CN" altLang="en-US" sz="1200"/>
              <a:t>管理体系规划</a:t>
            </a:r>
          </a:p>
        </p:txBody>
      </p:sp>
      <p:sp>
        <p:nvSpPr>
          <p:cNvPr id="127006" name="Text Box 7"/>
          <p:cNvSpPr txBox="1">
            <a:spLocks noChangeArrowheads="1"/>
          </p:cNvSpPr>
          <p:nvPr/>
        </p:nvSpPr>
        <p:spPr bwMode="auto">
          <a:xfrm>
            <a:off x="6018213" y="4762501"/>
            <a:ext cx="163512" cy="252413"/>
          </a:xfrm>
          <a:prstGeom prst="rect">
            <a:avLst/>
          </a:prstGeom>
          <a:solidFill>
            <a:schemeClr val="tx1"/>
          </a:solidFill>
          <a:ln w="9525">
            <a:solidFill>
              <a:schemeClr val="tx1"/>
            </a:solidFill>
            <a:miter lim="800000"/>
            <a:headEnd/>
            <a:tailEnd/>
          </a:ln>
        </p:spPr>
        <p:txBody>
          <a:bodyPr lIns="45720" rIns="45720">
            <a:spAutoFit/>
          </a:bodyPr>
          <a:lstStyle/>
          <a:p>
            <a:pPr eaLnBrk="0" hangingPunct="0">
              <a:spcBef>
                <a:spcPct val="50000"/>
              </a:spcBef>
              <a:buClr>
                <a:schemeClr val="accent1"/>
              </a:buClr>
            </a:pPr>
            <a:r>
              <a:rPr lang="en-US" altLang="zh-CN" sz="1000" b="1">
                <a:solidFill>
                  <a:schemeClr val="bg1"/>
                </a:solidFill>
              </a:rPr>
              <a:t>6</a:t>
            </a:r>
          </a:p>
        </p:txBody>
      </p:sp>
      <p:sp>
        <p:nvSpPr>
          <p:cNvPr id="127007" name="AutoShape 40"/>
          <p:cNvSpPr>
            <a:spLocks noChangeAspect="1" noChangeArrowheads="1"/>
          </p:cNvSpPr>
          <p:nvPr/>
        </p:nvSpPr>
        <p:spPr bwMode="auto">
          <a:xfrm>
            <a:off x="8026401" y="4970463"/>
            <a:ext cx="1152525" cy="557212"/>
          </a:xfrm>
          <a:prstGeom prst="homePlate">
            <a:avLst>
              <a:gd name="adj" fmla="val 55482"/>
            </a:avLst>
          </a:prstGeom>
          <a:gradFill rotWithShape="1">
            <a:gsLst>
              <a:gs pos="0">
                <a:srgbClr val="595959"/>
              </a:gs>
              <a:gs pos="50000">
                <a:srgbClr val="C0C0C0"/>
              </a:gs>
              <a:gs pos="100000">
                <a:srgbClr val="595959"/>
              </a:gs>
            </a:gsLst>
            <a:lin ang="5400000" scaled="1"/>
          </a:gradFill>
          <a:ln w="9525" algn="ctr">
            <a:solidFill>
              <a:schemeClr val="tx1"/>
            </a:solidFill>
            <a:miter lim="800000"/>
            <a:headEnd/>
            <a:tailEnd/>
          </a:ln>
        </p:spPr>
        <p:txBody>
          <a:bodyPr lIns="45720" rIns="45720" anchor="ctr"/>
          <a:lstStyle/>
          <a:p>
            <a:pPr marL="187325" indent="-187325" latinLnBrk="1"/>
            <a:r>
              <a:rPr lang="zh-CN" altLang="en-US" sz="1200"/>
              <a:t>	</a:t>
            </a:r>
            <a:r>
              <a:rPr lang="en-US" altLang="zh-CN" sz="1200"/>
              <a:t>IT</a:t>
            </a:r>
            <a:r>
              <a:rPr lang="zh-CN" altLang="en-US" sz="1200"/>
              <a:t>实施规划</a:t>
            </a:r>
          </a:p>
        </p:txBody>
      </p:sp>
      <p:sp>
        <p:nvSpPr>
          <p:cNvPr id="127008" name="Text Box 17"/>
          <p:cNvSpPr txBox="1">
            <a:spLocks noChangeArrowheads="1"/>
          </p:cNvSpPr>
          <p:nvPr/>
        </p:nvSpPr>
        <p:spPr bwMode="auto">
          <a:xfrm>
            <a:off x="8051800" y="5153026"/>
            <a:ext cx="173038" cy="252413"/>
          </a:xfrm>
          <a:prstGeom prst="rect">
            <a:avLst/>
          </a:prstGeom>
          <a:solidFill>
            <a:schemeClr val="tx1"/>
          </a:solidFill>
          <a:ln w="9525">
            <a:solidFill>
              <a:schemeClr val="tx1"/>
            </a:solidFill>
            <a:miter lim="800000"/>
            <a:headEnd/>
            <a:tailEnd/>
          </a:ln>
        </p:spPr>
        <p:txBody>
          <a:bodyPr lIns="45720" rIns="45720">
            <a:spAutoFit/>
          </a:bodyPr>
          <a:lstStyle/>
          <a:p>
            <a:pPr eaLnBrk="0" hangingPunct="0">
              <a:spcBef>
                <a:spcPct val="50000"/>
              </a:spcBef>
              <a:buClr>
                <a:schemeClr val="accent1"/>
              </a:buClr>
            </a:pPr>
            <a:r>
              <a:rPr lang="en-US" altLang="zh-CN" sz="1000" b="1">
                <a:solidFill>
                  <a:schemeClr val="bg1"/>
                </a:solidFill>
              </a:rPr>
              <a:t>7</a:t>
            </a:r>
          </a:p>
        </p:txBody>
      </p:sp>
      <p:sp>
        <p:nvSpPr>
          <p:cNvPr id="127009" name="Text Box 29"/>
          <p:cNvSpPr txBox="1">
            <a:spLocks noChangeArrowheads="1"/>
          </p:cNvSpPr>
          <p:nvPr/>
        </p:nvSpPr>
        <p:spPr bwMode="auto">
          <a:xfrm>
            <a:off x="8518525" y="5738813"/>
            <a:ext cx="171450" cy="252412"/>
          </a:xfrm>
          <a:prstGeom prst="rect">
            <a:avLst/>
          </a:prstGeom>
          <a:solidFill>
            <a:schemeClr val="tx1"/>
          </a:solidFill>
          <a:ln w="9525">
            <a:solidFill>
              <a:schemeClr val="tx1"/>
            </a:solidFill>
            <a:miter lim="800000"/>
            <a:headEnd/>
            <a:tailEnd/>
          </a:ln>
        </p:spPr>
        <p:txBody>
          <a:bodyPr lIns="45720" rIns="45720">
            <a:spAutoFit/>
          </a:bodyPr>
          <a:lstStyle/>
          <a:p>
            <a:pPr eaLnBrk="0" hangingPunct="0">
              <a:spcBef>
                <a:spcPct val="50000"/>
              </a:spcBef>
              <a:buClr>
                <a:schemeClr val="accent1"/>
              </a:buClr>
            </a:pPr>
            <a:r>
              <a:rPr lang="en-US" altLang="zh-CN" sz="1000" b="1">
                <a:solidFill>
                  <a:schemeClr val="bg1"/>
                </a:solidFill>
              </a:rPr>
              <a:t>8</a:t>
            </a:r>
          </a:p>
        </p:txBody>
      </p:sp>
      <p:sp>
        <p:nvSpPr>
          <p:cNvPr id="127010" name="Text Box 5"/>
          <p:cNvSpPr txBox="1">
            <a:spLocks noChangeArrowheads="1"/>
          </p:cNvSpPr>
          <p:nvPr/>
        </p:nvSpPr>
        <p:spPr bwMode="auto">
          <a:xfrm>
            <a:off x="2151064" y="5318125"/>
            <a:ext cx="733425" cy="947738"/>
          </a:xfrm>
          <a:prstGeom prst="rect">
            <a:avLst/>
          </a:prstGeom>
          <a:gradFill rotWithShape="1">
            <a:gsLst>
              <a:gs pos="0">
                <a:srgbClr val="595959"/>
              </a:gs>
              <a:gs pos="50000">
                <a:srgbClr val="C0C0C0"/>
              </a:gs>
              <a:gs pos="100000">
                <a:srgbClr val="595959"/>
              </a:gs>
            </a:gsLst>
            <a:lin ang="18900000" scaled="1"/>
          </a:gradFill>
          <a:ln w="9525" algn="ctr">
            <a:solidFill>
              <a:schemeClr val="tx1"/>
            </a:solidFill>
            <a:miter lim="800000"/>
            <a:headEnd/>
            <a:tailEnd/>
          </a:ln>
        </p:spPr>
        <p:txBody>
          <a:bodyPr vert="eaVert" tIns="91440" bIns="91440" anchor="ctr"/>
          <a:lstStyle/>
          <a:p>
            <a:pPr eaLnBrk="0" hangingPunct="0">
              <a:spcBef>
                <a:spcPct val="20000"/>
              </a:spcBef>
              <a:buClr>
                <a:schemeClr val="accent1"/>
              </a:buClr>
            </a:pPr>
            <a:r>
              <a:rPr lang="zh-CN" altLang="en-US" sz="1600" b="1"/>
              <a:t>信息化实施规划</a:t>
            </a:r>
          </a:p>
        </p:txBody>
      </p:sp>
      <p:sp>
        <p:nvSpPr>
          <p:cNvPr id="37" name="云形标注 36"/>
          <p:cNvSpPr/>
          <p:nvPr/>
        </p:nvSpPr>
        <p:spPr>
          <a:xfrm>
            <a:off x="5238751" y="914400"/>
            <a:ext cx="3357563" cy="1905000"/>
          </a:xfrm>
          <a:prstGeom prst="cloudCallout">
            <a:avLst>
              <a:gd name="adj1" fmla="val -89299"/>
              <a:gd name="adj2" fmla="val 6737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dirty="0">
                <a:solidFill>
                  <a:schemeClr val="tx1"/>
                </a:solidFill>
              </a:rPr>
              <a:t>用友公司前后共计</a:t>
            </a:r>
            <a:r>
              <a:rPr lang="en-US" altLang="zh-CN" dirty="0">
                <a:solidFill>
                  <a:schemeClr val="tx1"/>
                </a:solidFill>
              </a:rPr>
              <a:t>25</a:t>
            </a:r>
            <a:r>
              <a:rPr lang="zh-CN" altLang="en-US" dirty="0">
                <a:solidFill>
                  <a:schemeClr val="tx1"/>
                </a:solidFill>
              </a:rPr>
              <a:t>人，现场工作的顾问</a:t>
            </a:r>
            <a:r>
              <a:rPr lang="en-US" altLang="zh-CN" dirty="0">
                <a:solidFill>
                  <a:schemeClr val="tx1"/>
                </a:solidFill>
              </a:rPr>
              <a:t>16</a:t>
            </a:r>
            <a:r>
              <a:rPr lang="zh-CN" altLang="en-US" dirty="0">
                <a:solidFill>
                  <a:schemeClr val="tx1"/>
                </a:solidFill>
              </a:rPr>
              <a:t>人，约</a:t>
            </a:r>
            <a:r>
              <a:rPr lang="en-US" altLang="zh-CN" dirty="0">
                <a:solidFill>
                  <a:schemeClr val="tx1"/>
                </a:solidFill>
              </a:rPr>
              <a:t>8</a:t>
            </a:r>
            <a:r>
              <a:rPr lang="zh-CN" altLang="en-US" dirty="0">
                <a:solidFill>
                  <a:schemeClr val="tx1"/>
                </a:solidFill>
              </a:rPr>
              <a:t>个月的时间，合计约</a:t>
            </a:r>
            <a:r>
              <a:rPr lang="en-US" altLang="zh-CN" dirty="0">
                <a:solidFill>
                  <a:schemeClr val="tx1"/>
                </a:solidFill>
              </a:rPr>
              <a:t>1500</a:t>
            </a:r>
            <a:r>
              <a:rPr lang="zh-CN" altLang="en-US" dirty="0">
                <a:solidFill>
                  <a:schemeClr val="tx1"/>
                </a:solidFill>
              </a:rPr>
              <a:t>个工作日时间</a:t>
            </a:r>
          </a:p>
        </p:txBody>
      </p:sp>
      <p:sp>
        <p:nvSpPr>
          <p:cNvPr id="40" name="矩形 39"/>
          <p:cNvSpPr/>
          <p:nvPr/>
        </p:nvSpPr>
        <p:spPr>
          <a:xfrm>
            <a:off x="8229600" y="931863"/>
            <a:ext cx="2362200" cy="4043362"/>
          </a:xfrm>
          <a:prstGeom prst="rect">
            <a:avLst/>
          </a:prstGeom>
          <a:ln>
            <a:solidFill>
              <a:srgbClr val="FF0000"/>
            </a:solidFill>
          </a:ln>
        </p:spPr>
        <p:txBody>
          <a:bodyPr>
            <a:spAutoFit/>
          </a:bodyPr>
          <a:lstStyle/>
          <a:p>
            <a:pPr eaLnBrk="0" hangingPunct="0">
              <a:spcBef>
                <a:spcPct val="20000"/>
              </a:spcBef>
              <a:buFont typeface="Wingdings" pitchFamily="2" charset="2"/>
              <a:buChar char="Ø"/>
              <a:defRPr/>
            </a:pPr>
            <a:r>
              <a:rPr lang="zh-CN" altLang="en-US" sz="1200" kern="0">
                <a:solidFill>
                  <a:sysClr val="windowText" lastClr="000000"/>
                </a:solidFill>
                <a:ea typeface="黑体" pitchFamily="2" charset="-122"/>
              </a:rPr>
              <a:t>张帆（总架构师）</a:t>
            </a:r>
          </a:p>
          <a:p>
            <a:pPr eaLnBrk="0" hangingPunct="0">
              <a:spcBef>
                <a:spcPct val="20000"/>
              </a:spcBef>
              <a:buFont typeface="Wingdings" pitchFamily="2" charset="2"/>
              <a:buChar char="Ø"/>
              <a:defRPr/>
            </a:pPr>
            <a:r>
              <a:rPr lang="zh-CN" altLang="en-US" sz="1200" kern="0">
                <a:solidFill>
                  <a:sysClr val="windowText" lastClr="000000"/>
                </a:solidFill>
                <a:ea typeface="黑体" pitchFamily="2" charset="-122"/>
              </a:rPr>
              <a:t>许诚（大客户经理）</a:t>
            </a:r>
          </a:p>
          <a:p>
            <a:pPr eaLnBrk="0" hangingPunct="0">
              <a:spcBef>
                <a:spcPct val="20000"/>
              </a:spcBef>
              <a:buFont typeface="Wingdings" pitchFamily="2" charset="2"/>
              <a:buChar char="Ø"/>
              <a:defRPr/>
            </a:pPr>
            <a:r>
              <a:rPr lang="zh-CN" altLang="en-US" sz="1200" kern="0">
                <a:solidFill>
                  <a:sysClr val="windowText" lastClr="000000"/>
                </a:solidFill>
                <a:ea typeface="黑体" pitchFamily="2" charset="-122"/>
              </a:rPr>
              <a:t>赵汉昌（项目经理）</a:t>
            </a:r>
          </a:p>
          <a:p>
            <a:pPr eaLnBrk="0" hangingPunct="0">
              <a:spcBef>
                <a:spcPct val="20000"/>
              </a:spcBef>
              <a:buFont typeface="Wingdings" pitchFamily="2" charset="2"/>
              <a:buChar char="Ø"/>
              <a:defRPr/>
            </a:pPr>
            <a:r>
              <a:rPr lang="zh-CN" altLang="en-US" sz="1200" kern="0">
                <a:solidFill>
                  <a:sysClr val="windowText" lastClr="000000"/>
                </a:solidFill>
                <a:ea typeface="黑体" pitchFamily="2" charset="-122"/>
              </a:rPr>
              <a:t>缪华（战略管控与流程）</a:t>
            </a:r>
          </a:p>
          <a:p>
            <a:pPr eaLnBrk="0" hangingPunct="0">
              <a:spcBef>
                <a:spcPct val="20000"/>
              </a:spcBef>
              <a:buFont typeface="Wingdings" pitchFamily="2" charset="2"/>
              <a:buChar char="Ø"/>
              <a:defRPr/>
            </a:pPr>
            <a:r>
              <a:rPr lang="zh-CN" altLang="en-US" sz="1200" kern="0">
                <a:solidFill>
                  <a:sysClr val="windowText" lastClr="000000"/>
                </a:solidFill>
                <a:ea typeface="黑体" pitchFamily="2" charset="-122"/>
              </a:rPr>
              <a:t>王友明（战略管控与流程）</a:t>
            </a:r>
          </a:p>
          <a:p>
            <a:pPr eaLnBrk="0" hangingPunct="0">
              <a:spcBef>
                <a:spcPct val="20000"/>
              </a:spcBef>
              <a:buFont typeface="Wingdings" pitchFamily="2" charset="2"/>
              <a:buChar char="Ø"/>
              <a:defRPr/>
            </a:pPr>
            <a:r>
              <a:rPr lang="zh-CN" altLang="en-US" sz="1200" kern="0">
                <a:solidFill>
                  <a:sysClr val="windowText" lastClr="000000"/>
                </a:solidFill>
                <a:ea typeface="黑体" pitchFamily="2" charset="-122"/>
              </a:rPr>
              <a:t>程刚（电力）</a:t>
            </a:r>
            <a:endParaRPr lang="en-US" altLang="zh-CN" sz="1200" kern="0">
              <a:solidFill>
                <a:sysClr val="windowText" lastClr="000000"/>
              </a:solidFill>
              <a:ea typeface="黑体" pitchFamily="2" charset="-122"/>
            </a:endParaRPr>
          </a:p>
          <a:p>
            <a:pPr eaLnBrk="0" hangingPunct="0">
              <a:spcBef>
                <a:spcPct val="20000"/>
              </a:spcBef>
              <a:buFont typeface="Wingdings" pitchFamily="2" charset="2"/>
              <a:buChar char="Ø"/>
              <a:defRPr/>
            </a:pPr>
            <a:r>
              <a:rPr lang="zh-CN" altLang="en-US" sz="1200" kern="0">
                <a:solidFill>
                  <a:sysClr val="windowText" lastClr="000000"/>
                </a:solidFill>
                <a:ea typeface="黑体" pitchFamily="2" charset="-122"/>
              </a:rPr>
              <a:t>韩伟（电力）</a:t>
            </a:r>
          </a:p>
          <a:p>
            <a:pPr eaLnBrk="0" hangingPunct="0">
              <a:spcBef>
                <a:spcPct val="20000"/>
              </a:spcBef>
              <a:buFont typeface="Wingdings" pitchFamily="2" charset="2"/>
              <a:buChar char="Ø"/>
              <a:defRPr/>
            </a:pPr>
            <a:r>
              <a:rPr lang="zh-CN" altLang="en-US" sz="1200" kern="0">
                <a:solidFill>
                  <a:sysClr val="windowText" lastClr="000000"/>
                </a:solidFill>
                <a:ea typeface="黑体" pitchFamily="2" charset="-122"/>
              </a:rPr>
              <a:t>秦颖（流程）</a:t>
            </a:r>
          </a:p>
          <a:p>
            <a:pPr eaLnBrk="0" hangingPunct="0">
              <a:spcBef>
                <a:spcPct val="20000"/>
              </a:spcBef>
              <a:buFont typeface="Wingdings" pitchFamily="2" charset="2"/>
              <a:buChar char="Ø"/>
              <a:defRPr/>
            </a:pPr>
            <a:r>
              <a:rPr lang="zh-CN" altLang="en-US" sz="1200" kern="0">
                <a:solidFill>
                  <a:sysClr val="windowText" lastClr="000000"/>
                </a:solidFill>
                <a:ea typeface="黑体" pitchFamily="2" charset="-122"/>
              </a:rPr>
              <a:t>王红伟（财务</a:t>
            </a:r>
            <a:r>
              <a:rPr lang="en-US" altLang="zh-CN" sz="1200" kern="0">
                <a:solidFill>
                  <a:sysClr val="windowText" lastClr="000000"/>
                </a:solidFill>
                <a:ea typeface="黑体" pitchFamily="2" charset="-122"/>
              </a:rPr>
              <a:t>CPA</a:t>
            </a:r>
            <a:r>
              <a:rPr lang="zh-CN" altLang="en-US" sz="1200" kern="0">
                <a:solidFill>
                  <a:sysClr val="windowText" lastClr="000000"/>
                </a:solidFill>
                <a:ea typeface="黑体" pitchFamily="2" charset="-122"/>
              </a:rPr>
              <a:t>）</a:t>
            </a:r>
          </a:p>
          <a:p>
            <a:pPr eaLnBrk="0" hangingPunct="0">
              <a:spcBef>
                <a:spcPct val="20000"/>
              </a:spcBef>
              <a:buFont typeface="Wingdings" pitchFamily="2" charset="2"/>
              <a:buChar char="Ø"/>
              <a:defRPr/>
            </a:pPr>
            <a:r>
              <a:rPr lang="zh-CN" altLang="en-US" sz="1200" kern="0">
                <a:solidFill>
                  <a:sysClr val="windowText" lastClr="000000"/>
                </a:solidFill>
                <a:ea typeface="黑体" pitchFamily="2" charset="-122"/>
              </a:rPr>
              <a:t>华鹏（人力资源）</a:t>
            </a:r>
          </a:p>
          <a:p>
            <a:pPr eaLnBrk="0" hangingPunct="0">
              <a:spcBef>
                <a:spcPct val="20000"/>
              </a:spcBef>
              <a:buFont typeface="Wingdings" pitchFamily="2" charset="2"/>
              <a:buChar char="Ø"/>
              <a:defRPr/>
            </a:pPr>
            <a:r>
              <a:rPr lang="zh-CN" altLang="en-US" sz="1200" kern="0">
                <a:solidFill>
                  <a:sysClr val="windowText" lastClr="000000"/>
                </a:solidFill>
                <a:ea typeface="黑体" pitchFamily="2" charset="-122"/>
              </a:rPr>
              <a:t>陆舜（房地产）</a:t>
            </a:r>
          </a:p>
          <a:p>
            <a:pPr eaLnBrk="0" hangingPunct="0">
              <a:spcBef>
                <a:spcPct val="20000"/>
              </a:spcBef>
              <a:buFont typeface="Wingdings" pitchFamily="2" charset="2"/>
              <a:buChar char="Ø"/>
              <a:defRPr/>
            </a:pPr>
            <a:r>
              <a:rPr lang="zh-CN" altLang="en-US" sz="1200" kern="0">
                <a:solidFill>
                  <a:sysClr val="windowText" lastClr="000000"/>
                </a:solidFill>
                <a:ea typeface="黑体" pitchFamily="2" charset="-122"/>
              </a:rPr>
              <a:t>韩纪广（信息编码）</a:t>
            </a:r>
          </a:p>
          <a:p>
            <a:pPr eaLnBrk="0" hangingPunct="0">
              <a:spcBef>
                <a:spcPct val="20000"/>
              </a:spcBef>
              <a:buFont typeface="Wingdings" pitchFamily="2" charset="2"/>
              <a:buChar char="Ø"/>
              <a:defRPr/>
            </a:pPr>
            <a:r>
              <a:rPr lang="zh-CN" altLang="en-US" sz="1200" kern="0">
                <a:solidFill>
                  <a:sysClr val="windowText" lastClr="000000"/>
                </a:solidFill>
                <a:ea typeface="黑体" pitchFamily="2" charset="-122"/>
              </a:rPr>
              <a:t>袁立（供应链、化工）</a:t>
            </a:r>
            <a:endParaRPr lang="en-US" altLang="zh-CN" sz="1200" kern="0">
              <a:solidFill>
                <a:sysClr val="windowText" lastClr="000000"/>
              </a:solidFill>
              <a:ea typeface="黑体" pitchFamily="2" charset="-122"/>
            </a:endParaRPr>
          </a:p>
          <a:p>
            <a:pPr eaLnBrk="0" hangingPunct="0">
              <a:spcBef>
                <a:spcPct val="20000"/>
              </a:spcBef>
              <a:buFont typeface="Wingdings" pitchFamily="2" charset="2"/>
              <a:buChar char="Ø"/>
              <a:defRPr/>
            </a:pPr>
            <a:r>
              <a:rPr lang="zh-CN" altLang="en-US" sz="1200" kern="0">
                <a:solidFill>
                  <a:sysClr val="windowText" lastClr="000000"/>
                </a:solidFill>
                <a:ea typeface="黑体" pitchFamily="2" charset="-122"/>
              </a:rPr>
              <a:t>张文健（供应链）</a:t>
            </a:r>
          </a:p>
          <a:p>
            <a:pPr eaLnBrk="0" hangingPunct="0">
              <a:spcBef>
                <a:spcPct val="20000"/>
              </a:spcBef>
              <a:buFont typeface="Wingdings" pitchFamily="2" charset="2"/>
              <a:buChar char="Ø"/>
              <a:defRPr/>
            </a:pPr>
            <a:r>
              <a:rPr lang="zh-CN" altLang="en-US" sz="1200" kern="0">
                <a:solidFill>
                  <a:sysClr val="windowText" lastClr="000000"/>
                </a:solidFill>
                <a:ea typeface="黑体" pitchFamily="2" charset="-122"/>
              </a:rPr>
              <a:t>郭倩（应用架构、数据架构）</a:t>
            </a:r>
          </a:p>
          <a:p>
            <a:pPr eaLnBrk="0" hangingPunct="0">
              <a:spcBef>
                <a:spcPct val="20000"/>
              </a:spcBef>
              <a:buFont typeface="Wingdings" pitchFamily="2" charset="2"/>
              <a:buChar char="Ø"/>
              <a:defRPr/>
            </a:pPr>
            <a:r>
              <a:rPr lang="zh-CN" altLang="en-US" sz="1200" kern="0">
                <a:solidFill>
                  <a:sysClr val="windowText" lastClr="000000"/>
                </a:solidFill>
                <a:ea typeface="黑体" pitchFamily="2" charset="-122"/>
              </a:rPr>
              <a:t>张立庆（应用集成）</a:t>
            </a:r>
            <a:endParaRPr lang="en-US" altLang="zh-CN" sz="1200" kern="0">
              <a:solidFill>
                <a:sysClr val="windowText" lastClr="000000"/>
              </a:solidFill>
              <a:ea typeface="黑体" pitchFamily="2" charset="-122"/>
            </a:endParaRPr>
          </a:p>
          <a:p>
            <a:pPr eaLnBrk="0" hangingPunct="0">
              <a:spcBef>
                <a:spcPct val="20000"/>
              </a:spcBef>
              <a:buFont typeface="Wingdings" pitchFamily="2" charset="2"/>
              <a:buChar char="Ø"/>
              <a:defRPr/>
            </a:pPr>
            <a:r>
              <a:rPr lang="zh-CN" altLang="en-US" sz="1200" kern="0">
                <a:solidFill>
                  <a:sysClr val="windowText" lastClr="000000"/>
                </a:solidFill>
                <a:ea typeface="黑体" pitchFamily="2" charset="-122"/>
              </a:rPr>
              <a:t>张旭（应用集成）</a:t>
            </a:r>
            <a:endParaRPr lang="en-US" altLang="zh-CN" sz="1200" kern="0">
              <a:solidFill>
                <a:sysClr val="windowText" lastClr="000000"/>
              </a:solidFill>
              <a:ea typeface="黑体" pitchFamily="2" charset="-122"/>
            </a:endParaRPr>
          </a:p>
          <a:p>
            <a:pPr eaLnBrk="0" hangingPunct="0">
              <a:spcBef>
                <a:spcPct val="20000"/>
              </a:spcBef>
              <a:buFont typeface="Wingdings" pitchFamily="2" charset="2"/>
              <a:buChar char="Ø"/>
              <a:defRPr/>
            </a:pPr>
            <a:r>
              <a:rPr lang="zh-CN" altLang="en-US" sz="1200" kern="0">
                <a:solidFill>
                  <a:sysClr val="windowText" lastClr="000000"/>
                </a:solidFill>
                <a:ea typeface="黑体" pitchFamily="2" charset="-122"/>
              </a:rPr>
              <a:t>李全 （</a:t>
            </a:r>
            <a:r>
              <a:rPr lang="en-US" altLang="zh-CN" sz="1200" kern="0">
                <a:solidFill>
                  <a:sysClr val="windowText" lastClr="000000"/>
                </a:solidFill>
                <a:ea typeface="黑体" pitchFamily="2" charset="-122"/>
              </a:rPr>
              <a:t>IT</a:t>
            </a:r>
            <a:r>
              <a:rPr lang="zh-CN" altLang="en-US" sz="1200" kern="0">
                <a:solidFill>
                  <a:sysClr val="windowText" lastClr="000000"/>
                </a:solidFill>
                <a:ea typeface="黑体" pitchFamily="2" charset="-122"/>
              </a:rPr>
              <a:t>基础架构）</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1000" fill="hold"/>
                                        <p:tgtEl>
                                          <p:spTgt spid="40"/>
                                        </p:tgtEl>
                                        <p:attrNameLst>
                                          <p:attrName>ppt_x</p:attrName>
                                        </p:attrNameLst>
                                      </p:cBhvr>
                                      <p:tavLst>
                                        <p:tav tm="0">
                                          <p:val>
                                            <p:strVal val="0-#ppt_w/2"/>
                                          </p:val>
                                        </p:tav>
                                        <p:tav tm="100000">
                                          <p:val>
                                            <p:strVal val="#ppt_x"/>
                                          </p:val>
                                        </p:tav>
                                      </p:tavLst>
                                    </p:anim>
                                    <p:anim calcmode="lin" valueType="num">
                                      <p:cBhvr additive="base">
                                        <p:cTn id="8" dur="10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blinds(horizontal)">
                                      <p:cBhvr>
                                        <p:cTn id="13"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0"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p:cNvSpPr>
          <p:nvPr/>
        </p:nvSpPr>
        <p:spPr bwMode="auto">
          <a:xfrm>
            <a:off x="0" y="-372534"/>
            <a:ext cx="12191999" cy="876300"/>
          </a:xfrm>
          <a:prstGeom prst="rect">
            <a:avLst/>
          </a:prstGeom>
          <a:noFill/>
          <a:ln w="9525">
            <a:noFill/>
            <a:miter lim="800000"/>
            <a:headEnd/>
            <a:tailEnd/>
          </a:ln>
        </p:spPr>
        <p:txBody>
          <a:bodyPr anchor="b"/>
          <a:lstStyle/>
          <a:p>
            <a:r>
              <a:rPr lang="zh-CN" altLang="en-US" sz="2400" b="1" dirty="0">
                <a:solidFill>
                  <a:schemeClr val="bg1"/>
                </a:solidFill>
                <a:effectLst>
                  <a:outerShdw blurRad="38100" dist="38100" dir="2700000" algn="tl">
                    <a:srgbClr val="000000">
                      <a:alpha val="43137"/>
                    </a:srgbClr>
                  </a:outerShdw>
                </a:effectLst>
                <a:latin typeface="黑体" pitchFamily="2" charset="-122"/>
                <a:ea typeface="黑体" pitchFamily="2" charset="-122"/>
              </a:rPr>
              <a:t>示例：综合汉江集团以上的管理和业务领域，在以下</a:t>
            </a:r>
            <a:r>
              <a:rPr lang="en-US" altLang="zh-CN" sz="2400" b="1" dirty="0">
                <a:solidFill>
                  <a:schemeClr val="bg1"/>
                </a:solidFill>
                <a:effectLst>
                  <a:outerShdw blurRad="38100" dist="38100" dir="2700000" algn="tl">
                    <a:srgbClr val="000000">
                      <a:alpha val="43137"/>
                    </a:srgbClr>
                  </a:outerShdw>
                </a:effectLst>
                <a:latin typeface="黑体" pitchFamily="2" charset="-122"/>
                <a:ea typeface="黑体" pitchFamily="2" charset="-122"/>
              </a:rPr>
              <a:t>19</a:t>
            </a:r>
            <a:r>
              <a:rPr lang="zh-CN" altLang="en-US" sz="2400" b="1" dirty="0">
                <a:solidFill>
                  <a:schemeClr val="bg1"/>
                </a:solidFill>
                <a:effectLst>
                  <a:outerShdw blurRad="38100" dist="38100" dir="2700000" algn="tl">
                    <a:srgbClr val="000000">
                      <a:alpha val="43137"/>
                    </a:srgbClr>
                  </a:outerShdw>
                </a:effectLst>
                <a:latin typeface="黑体" pitchFamily="2" charset="-122"/>
                <a:ea typeface="黑体" pitchFamily="2" charset="-122"/>
              </a:rPr>
              <a:t>个方面具体分析汉江集团的</a:t>
            </a:r>
            <a:r>
              <a:rPr lang="en-US" altLang="zh-CN" sz="2400" b="1" dirty="0">
                <a:solidFill>
                  <a:schemeClr val="bg1"/>
                </a:solidFill>
                <a:effectLst>
                  <a:outerShdw blurRad="38100" dist="38100" dir="2700000" algn="tl">
                    <a:srgbClr val="000000">
                      <a:alpha val="43137"/>
                    </a:srgbClr>
                  </a:outerShdw>
                </a:effectLst>
                <a:latin typeface="黑体" pitchFamily="2" charset="-122"/>
                <a:ea typeface="黑体" pitchFamily="2" charset="-122"/>
              </a:rPr>
              <a:t>IT</a:t>
            </a:r>
            <a:r>
              <a:rPr lang="zh-CN" altLang="en-US" sz="2400" b="1" dirty="0">
                <a:solidFill>
                  <a:schemeClr val="bg1"/>
                </a:solidFill>
                <a:effectLst>
                  <a:outerShdw blurRad="38100" dist="38100" dir="2700000" algn="tl">
                    <a:srgbClr val="000000">
                      <a:alpha val="43137"/>
                    </a:srgbClr>
                  </a:outerShdw>
                </a:effectLst>
                <a:latin typeface="黑体" pitchFamily="2" charset="-122"/>
                <a:ea typeface="黑体" pitchFamily="2" charset="-122"/>
              </a:rPr>
              <a:t>需求</a:t>
            </a:r>
          </a:p>
        </p:txBody>
      </p:sp>
      <p:pic>
        <p:nvPicPr>
          <p:cNvPr id="128003" name="Picture 2"/>
          <p:cNvPicPr>
            <a:picLocks noChangeAspect="1" noChangeArrowheads="1"/>
          </p:cNvPicPr>
          <p:nvPr/>
        </p:nvPicPr>
        <p:blipFill>
          <a:blip r:embed="rId2" cstate="print"/>
          <a:srcRect/>
          <a:stretch>
            <a:fillRect/>
          </a:stretch>
        </p:blipFill>
        <p:spPr bwMode="auto">
          <a:xfrm>
            <a:off x="636931" y="770467"/>
            <a:ext cx="11080936" cy="5773364"/>
          </a:xfrm>
          <a:prstGeom prst="rect">
            <a:avLst/>
          </a:prstGeom>
          <a:noFill/>
          <a:ln w="9525">
            <a:noFill/>
            <a:miter lim="800000"/>
            <a:headEnd/>
            <a:tailEnd/>
          </a:ln>
        </p:spPr>
      </p:pic>
    </p:spTree>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p:cNvSpPr>
          <p:nvPr>
            <p:ph type="title"/>
          </p:nvPr>
        </p:nvSpPr>
        <p:spPr bwMode="auto">
          <a:xfrm>
            <a:off x="161494" y="5396"/>
            <a:ext cx="8675688" cy="1143001"/>
          </a:xfrm>
          <a:noFill/>
          <a:ln>
            <a:miter lim="800000"/>
            <a:headEnd/>
            <a:tailEnd/>
          </a:ln>
        </p:spPr>
        <p:txBody>
          <a:bodyPr vert="horz" wrap="square" lIns="91440" tIns="45720" rIns="91440" bIns="45720" numCol="1" rtlCol="0" anchor="t" anchorCtr="0" compatLnSpc="1">
            <a:prstTxWarp prst="textNoShape">
              <a:avLst/>
            </a:prstTxWarp>
            <a:normAutofit/>
          </a:bodyPr>
          <a:lstStyle/>
          <a:p>
            <a:r>
              <a:rPr lang="zh-CN" altLang="en-US" sz="2000" b="1" dirty="0">
                <a:solidFill>
                  <a:schemeClr val="bg1"/>
                </a:solidFill>
                <a:effectLst>
                  <a:outerShdw blurRad="38100" dist="38100" dir="2700000" algn="tl">
                    <a:srgbClr val="000000">
                      <a:alpha val="43137"/>
                    </a:srgbClr>
                  </a:outerShdw>
                </a:effectLst>
              </a:rPr>
              <a:t>通过对汉江集团的业务分析，结合汉江集团核心管理及业务</a:t>
            </a:r>
            <a:r>
              <a:rPr lang="en-US" altLang="zh-CN" sz="2000" b="1" dirty="0">
                <a:solidFill>
                  <a:schemeClr val="bg1"/>
                </a:solidFill>
                <a:effectLst>
                  <a:outerShdw blurRad="38100" dist="38100" dir="2700000" algn="tl">
                    <a:srgbClr val="000000">
                      <a:alpha val="43137"/>
                    </a:srgbClr>
                  </a:outerShdw>
                </a:effectLst>
              </a:rPr>
              <a:t>IT</a:t>
            </a:r>
            <a:r>
              <a:rPr lang="zh-CN" altLang="en-US" sz="2000" b="1" dirty="0">
                <a:solidFill>
                  <a:schemeClr val="bg1"/>
                </a:solidFill>
                <a:effectLst>
                  <a:outerShdw blurRad="38100" dist="38100" dir="2700000" algn="tl">
                    <a:srgbClr val="000000">
                      <a:alpha val="43137"/>
                    </a:srgbClr>
                  </a:outerShdw>
                </a:effectLst>
              </a:rPr>
              <a:t>需求的分析，汉江集团关键领域需要如下</a:t>
            </a:r>
            <a:r>
              <a:rPr lang="en-US" altLang="zh-CN" sz="2000" b="1" dirty="0">
                <a:solidFill>
                  <a:schemeClr val="bg1"/>
                </a:solidFill>
                <a:effectLst>
                  <a:outerShdw blurRad="38100" dist="38100" dir="2700000" algn="tl">
                    <a:srgbClr val="000000">
                      <a:alpha val="43137"/>
                    </a:srgbClr>
                  </a:outerShdw>
                </a:effectLst>
              </a:rPr>
              <a:t>32</a:t>
            </a:r>
            <a:r>
              <a:rPr lang="zh-CN" altLang="en-US" sz="2000" b="1" dirty="0">
                <a:solidFill>
                  <a:schemeClr val="bg1"/>
                </a:solidFill>
                <a:effectLst>
                  <a:outerShdw blurRad="38100" dist="38100" dir="2700000" algn="tl">
                    <a:srgbClr val="000000">
                      <a:alpha val="43137"/>
                    </a:srgbClr>
                  </a:outerShdw>
                </a:effectLst>
              </a:rPr>
              <a:t>大信息系统支持： </a:t>
            </a:r>
          </a:p>
        </p:txBody>
      </p:sp>
      <p:graphicFrame>
        <p:nvGraphicFramePr>
          <p:cNvPr id="822684" name="Group 1436"/>
          <p:cNvGraphicFramePr>
            <a:graphicFrameLocks noGrp="1"/>
          </p:cNvGraphicFramePr>
          <p:nvPr/>
        </p:nvGraphicFramePr>
        <p:xfrm>
          <a:off x="1863726" y="1312863"/>
          <a:ext cx="2821771" cy="4968240"/>
        </p:xfrm>
        <a:graphic>
          <a:graphicData uri="http://schemas.openxmlformats.org/drawingml/2006/table">
            <a:tbl>
              <a:tblPr/>
              <a:tblGrid>
                <a:gridCol w="1031962">
                  <a:extLst>
                    <a:ext uri="{9D8B030D-6E8A-4147-A177-3AD203B41FA5}">
                      <a16:colId xmlns:a16="http://schemas.microsoft.com/office/drawing/2014/main" val="20000"/>
                    </a:ext>
                  </a:extLst>
                </a:gridCol>
                <a:gridCol w="1789809">
                  <a:extLst>
                    <a:ext uri="{9D8B030D-6E8A-4147-A177-3AD203B41FA5}">
                      <a16:colId xmlns:a16="http://schemas.microsoft.com/office/drawing/2014/main" val="20001"/>
                    </a:ext>
                  </a:extLst>
                </a:gridCol>
              </a:tblGrid>
              <a:tr h="2540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a:ln>
                            <a:noFill/>
                          </a:ln>
                          <a:solidFill>
                            <a:schemeClr val="bg1"/>
                          </a:solidFill>
                          <a:effectLst/>
                          <a:latin typeface="Times New Roman" pitchFamily="18" charset="0"/>
                          <a:ea typeface="宋体" pitchFamily="2" charset="-122"/>
                        </a:rPr>
                        <a:t>领域</a:t>
                      </a:r>
                    </a:p>
                  </a:txBody>
                  <a:tcPr marL="84433" marR="8443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a:ln>
                            <a:noFill/>
                          </a:ln>
                          <a:solidFill>
                            <a:schemeClr val="bg1"/>
                          </a:solidFill>
                          <a:effectLst/>
                          <a:latin typeface="Times New Roman" pitchFamily="18" charset="0"/>
                          <a:ea typeface="宋体" pitchFamily="2" charset="-122"/>
                        </a:rPr>
                        <a:t>应用系统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0"/>
                  </a:ext>
                </a:extLst>
              </a:tr>
              <a:tr h="254000">
                <a:tc rowSpan="4">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1" i="0" u="none" strike="noStrike" cap="none" normalizeH="0" baseline="0">
                          <a:ln>
                            <a:noFill/>
                          </a:ln>
                          <a:solidFill>
                            <a:schemeClr val="tx1"/>
                          </a:solidFill>
                          <a:effectLst/>
                          <a:latin typeface="Times New Roman" pitchFamily="18" charset="0"/>
                          <a:ea typeface="宋体" pitchFamily="2" charset="-122"/>
                        </a:rPr>
                        <a:t>战略绩效管理</a:t>
                      </a:r>
                      <a:endParaRPr kumimoji="1" lang="zh-CN" altLang="en-US" sz="1200" b="0" i="0" u="none" strike="noStrike" cap="none" normalizeH="0" baseline="0">
                        <a:ln>
                          <a:noFill/>
                        </a:ln>
                        <a:solidFill>
                          <a:schemeClr val="tx1"/>
                        </a:solidFill>
                        <a:effectLst/>
                        <a:latin typeface="Times New Roman" pitchFamily="18" charset="0"/>
                        <a:ea typeface="宋体" pitchFamily="2" charset="-122"/>
                      </a:endParaRPr>
                    </a:p>
                  </a:txBody>
                  <a:tcPr marL="84433" marR="8443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rPr>
                        <a:t>计划预算管理系统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00">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rPr>
                        <a:t>OA</a:t>
                      </a:r>
                      <a:r>
                        <a:rPr kumimoji="1" lang="zh-CN" altLang="en-US" sz="1200" b="0" i="0" u="none" strike="noStrike" cap="none" normalizeH="0" baseline="0">
                          <a:ln>
                            <a:noFill/>
                          </a:ln>
                          <a:solidFill>
                            <a:schemeClr val="tx1"/>
                          </a:solidFill>
                          <a:effectLst/>
                          <a:latin typeface="Times New Roman" pitchFamily="18" charset="0"/>
                          <a:ea typeface="宋体" pitchFamily="2" charset="-122"/>
                        </a:rPr>
                        <a:t>协同办公系统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4000">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rPr>
                        <a:t>数据仓库</a:t>
                      </a:r>
                      <a:r>
                        <a:rPr kumimoji="1" lang="en-US" altLang="zh-CN" sz="1200" b="0" i="0" u="none" strike="noStrike" cap="none" normalizeH="0" baseline="0">
                          <a:ln>
                            <a:noFill/>
                          </a:ln>
                          <a:solidFill>
                            <a:schemeClr val="tx1"/>
                          </a:solidFill>
                          <a:effectLst/>
                          <a:latin typeface="Times New Roman" pitchFamily="18" charset="0"/>
                          <a:ea typeface="宋体" pitchFamily="2" charset="-122"/>
                        </a:rPr>
                        <a:t>BW</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2413">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rPr>
                        <a:t>商业智能</a:t>
                      </a:r>
                      <a:r>
                        <a:rPr kumimoji="1" lang="en-US" altLang="zh-CN" sz="1200" b="0" i="0" u="none" strike="noStrike" cap="none" normalizeH="0" baseline="0">
                          <a:ln>
                            <a:noFill/>
                          </a:ln>
                          <a:solidFill>
                            <a:schemeClr val="tx1"/>
                          </a:solidFill>
                          <a:effectLst/>
                          <a:latin typeface="Times New Roman" pitchFamily="18" charset="0"/>
                          <a:ea typeface="宋体" pitchFamily="2" charset="-122"/>
                        </a:rPr>
                        <a:t>BI</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40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1" i="0" u="none" strike="noStrike" cap="none" normalizeH="0" baseline="0">
                          <a:ln>
                            <a:noFill/>
                          </a:ln>
                          <a:solidFill>
                            <a:schemeClr val="tx1"/>
                          </a:solidFill>
                          <a:effectLst/>
                          <a:latin typeface="Times New Roman" pitchFamily="18" charset="0"/>
                          <a:ea typeface="宋体" pitchFamily="2" charset="-122"/>
                        </a:rPr>
                        <a:t>决策支持</a:t>
                      </a:r>
                      <a:endParaRPr kumimoji="1" lang="zh-CN" altLang="en-US" sz="1200" b="0" i="0" u="none" strike="noStrike" cap="none" normalizeH="0" baseline="0">
                        <a:ln>
                          <a:noFill/>
                        </a:ln>
                        <a:solidFill>
                          <a:schemeClr val="tx1"/>
                        </a:solidFill>
                        <a:effectLst/>
                        <a:latin typeface="Times New Roman" pitchFamily="18" charset="0"/>
                        <a:ea typeface="宋体" pitchFamily="2" charset="-122"/>
                      </a:endParaRPr>
                    </a:p>
                  </a:txBody>
                  <a:tcPr marL="84433" marR="8443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rPr>
                        <a:t>商业智能</a:t>
                      </a:r>
                      <a:r>
                        <a:rPr kumimoji="1" lang="en-US" altLang="zh-CN" sz="1200" b="0" i="0" u="none" strike="noStrike" cap="none" normalizeH="0" baseline="0">
                          <a:ln>
                            <a:noFill/>
                          </a:ln>
                          <a:solidFill>
                            <a:schemeClr val="tx1"/>
                          </a:solidFill>
                          <a:effectLst/>
                          <a:latin typeface="Times New Roman" pitchFamily="18" charset="0"/>
                          <a:ea typeface="宋体" pitchFamily="2" charset="-122"/>
                        </a:rPr>
                        <a:t>BI</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4000">
                <a:tc rowSpan="3">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1" i="0" u="none" strike="noStrike" cap="none" normalizeH="0" baseline="0" dirty="0">
                          <a:ln>
                            <a:noFill/>
                          </a:ln>
                          <a:solidFill>
                            <a:schemeClr val="tx1"/>
                          </a:solidFill>
                          <a:effectLst/>
                          <a:latin typeface="Times New Roman" pitchFamily="18" charset="0"/>
                          <a:ea typeface="宋体" pitchFamily="2" charset="-122"/>
                        </a:rPr>
                        <a:t>财务管理</a:t>
                      </a:r>
                      <a:endParaRPr kumimoji="1" lang="zh-CN" altLang="en-US" sz="1200" b="0" i="0" u="none" strike="noStrike" cap="none" normalizeH="0" baseline="0" dirty="0">
                        <a:ln>
                          <a:noFill/>
                        </a:ln>
                        <a:solidFill>
                          <a:schemeClr val="tx1"/>
                        </a:solidFill>
                        <a:effectLst/>
                        <a:latin typeface="Times New Roman" pitchFamily="18" charset="0"/>
                        <a:ea typeface="宋体" pitchFamily="2" charset="-122"/>
                      </a:endParaRPr>
                    </a:p>
                  </a:txBody>
                  <a:tcPr marL="84433" marR="8443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rPr>
                        <a:t>财务管理系统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4000">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rPr>
                        <a:t>资金管理系统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54000">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rPr>
                        <a:t>计划预算管理系统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540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1" i="0" u="none" strike="noStrike" cap="none" normalizeH="0" baseline="0">
                          <a:ln>
                            <a:noFill/>
                          </a:ln>
                          <a:solidFill>
                            <a:schemeClr val="tx1"/>
                          </a:solidFill>
                          <a:effectLst/>
                          <a:latin typeface="Times New Roman" pitchFamily="18" charset="0"/>
                          <a:ea typeface="宋体" pitchFamily="2" charset="-122"/>
                        </a:rPr>
                        <a:t>人力资源</a:t>
                      </a:r>
                      <a:endParaRPr kumimoji="1" lang="zh-CN" altLang="en-US" sz="1200" b="0" i="0" u="none" strike="noStrike" cap="none" normalizeH="0" baseline="0">
                        <a:ln>
                          <a:noFill/>
                        </a:ln>
                        <a:solidFill>
                          <a:schemeClr val="tx1"/>
                        </a:solidFill>
                        <a:effectLst/>
                        <a:latin typeface="Times New Roman" pitchFamily="18" charset="0"/>
                        <a:ea typeface="宋体" pitchFamily="2" charset="-122"/>
                      </a:endParaRPr>
                    </a:p>
                  </a:txBody>
                  <a:tcPr marL="84433" marR="8443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rPr>
                        <a:t>人力资源管理系统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5241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1" i="0" u="none" strike="noStrike" cap="none" normalizeH="0" baseline="0">
                          <a:ln>
                            <a:noFill/>
                          </a:ln>
                          <a:solidFill>
                            <a:schemeClr val="tx1"/>
                          </a:solidFill>
                          <a:effectLst/>
                          <a:latin typeface="Times New Roman" pitchFamily="18" charset="0"/>
                          <a:ea typeface="宋体" pitchFamily="2" charset="-122"/>
                        </a:rPr>
                        <a:t>审计管理</a:t>
                      </a:r>
                      <a:endParaRPr kumimoji="1" lang="zh-CN" altLang="en-US" sz="1200" b="0" i="0" u="none" strike="noStrike" cap="none" normalizeH="0" baseline="0">
                        <a:ln>
                          <a:noFill/>
                        </a:ln>
                        <a:solidFill>
                          <a:schemeClr val="tx1"/>
                        </a:solidFill>
                        <a:effectLst/>
                        <a:latin typeface="Times New Roman" pitchFamily="18" charset="0"/>
                        <a:ea typeface="宋体" pitchFamily="2" charset="-122"/>
                      </a:endParaRPr>
                    </a:p>
                  </a:txBody>
                  <a:tcPr marL="84433" marR="8443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rPr>
                        <a:t>审计管理系统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54000">
                <a:tc rowSpan="4">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1" i="0" u="none" strike="noStrike" cap="none" normalizeH="0" baseline="0">
                          <a:ln>
                            <a:noFill/>
                          </a:ln>
                          <a:solidFill>
                            <a:schemeClr val="tx1"/>
                          </a:solidFill>
                          <a:effectLst/>
                          <a:latin typeface="Times New Roman" pitchFamily="18" charset="0"/>
                          <a:ea typeface="宋体" pitchFamily="2" charset="-122"/>
                        </a:rPr>
                        <a:t>技术管理</a:t>
                      </a:r>
                      <a:endParaRPr kumimoji="1" lang="zh-CN" altLang="en-US" sz="1200" b="0" i="0" u="none" strike="noStrike" cap="none" normalizeH="0" baseline="0">
                        <a:ln>
                          <a:noFill/>
                        </a:ln>
                        <a:solidFill>
                          <a:schemeClr val="tx1"/>
                        </a:solidFill>
                        <a:effectLst/>
                        <a:latin typeface="Times New Roman" pitchFamily="18" charset="0"/>
                        <a:ea typeface="宋体" pitchFamily="2" charset="-122"/>
                      </a:endParaRPr>
                    </a:p>
                  </a:txBody>
                  <a:tcPr marL="84433" marR="8443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rPr>
                        <a:t>OA</a:t>
                      </a:r>
                      <a:r>
                        <a:rPr kumimoji="1" lang="zh-CN" altLang="en-US" sz="1200" b="0" i="0" u="none" strike="noStrike" cap="none" normalizeH="0" baseline="0">
                          <a:ln>
                            <a:noFill/>
                          </a:ln>
                          <a:solidFill>
                            <a:schemeClr val="tx1"/>
                          </a:solidFill>
                          <a:effectLst/>
                          <a:latin typeface="Times New Roman" pitchFamily="18" charset="0"/>
                          <a:ea typeface="宋体" pitchFamily="2" charset="-122"/>
                        </a:rPr>
                        <a:t>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54000">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rPr>
                        <a:t>项目管理系统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54000">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rPr>
                        <a:t>质量管理系统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54000">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rPr>
                        <a:t>知识库管理系统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540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1" i="0" u="none" strike="noStrike" cap="none" normalizeH="0" baseline="0">
                          <a:ln>
                            <a:noFill/>
                          </a:ln>
                          <a:solidFill>
                            <a:schemeClr val="tx1"/>
                          </a:solidFill>
                          <a:effectLst/>
                          <a:latin typeface="Times New Roman" pitchFamily="18" charset="0"/>
                          <a:ea typeface="宋体" pitchFamily="2" charset="-122"/>
                        </a:rPr>
                        <a:t>行政管理</a:t>
                      </a:r>
                      <a:endParaRPr kumimoji="1" lang="zh-CN" altLang="en-US" sz="1200" b="0" i="0" u="none" strike="noStrike" cap="none" normalizeH="0" baseline="0">
                        <a:ln>
                          <a:noFill/>
                        </a:ln>
                        <a:solidFill>
                          <a:schemeClr val="tx1"/>
                        </a:solidFill>
                        <a:effectLst/>
                        <a:latin typeface="Times New Roman" pitchFamily="18" charset="0"/>
                        <a:ea typeface="宋体" pitchFamily="2" charset="-122"/>
                      </a:endParaRPr>
                    </a:p>
                  </a:txBody>
                  <a:tcPr marL="84433" marR="8443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rPr>
                        <a:t>OA</a:t>
                      </a:r>
                      <a:r>
                        <a:rPr kumimoji="1" lang="zh-CN" altLang="en-US" sz="1200" b="0" i="0" u="none" strike="noStrike" cap="none" normalizeH="0" baseline="0">
                          <a:ln>
                            <a:noFill/>
                          </a:ln>
                          <a:solidFill>
                            <a:schemeClr val="tx1"/>
                          </a:solidFill>
                          <a:effectLst/>
                          <a:latin typeface="Times New Roman" pitchFamily="18" charset="0"/>
                          <a:ea typeface="宋体" pitchFamily="2" charset="-122"/>
                        </a:rPr>
                        <a:t>协同办公系统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5241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1" i="0" u="none" strike="noStrike" cap="none" normalizeH="0" baseline="0">
                          <a:ln>
                            <a:noFill/>
                          </a:ln>
                          <a:solidFill>
                            <a:schemeClr val="tx1"/>
                          </a:solidFill>
                          <a:effectLst/>
                          <a:latin typeface="Times New Roman" pitchFamily="18" charset="0"/>
                          <a:ea typeface="宋体" pitchFamily="2" charset="-122"/>
                        </a:rPr>
                        <a:t>知识管理</a:t>
                      </a:r>
                      <a:endParaRPr kumimoji="1" lang="zh-CN" altLang="en-US" sz="1200" b="0" i="0" u="none" strike="noStrike" cap="none" normalizeH="0" baseline="0">
                        <a:ln>
                          <a:noFill/>
                        </a:ln>
                        <a:solidFill>
                          <a:schemeClr val="tx1"/>
                        </a:solidFill>
                        <a:effectLst/>
                        <a:latin typeface="Times New Roman" pitchFamily="18" charset="0"/>
                        <a:ea typeface="宋体" pitchFamily="2" charset="-122"/>
                      </a:endParaRPr>
                    </a:p>
                  </a:txBody>
                  <a:tcPr marL="84433" marR="8443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rPr>
                        <a:t>知识库管理系统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540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1" i="0" u="none" strike="noStrike" cap="none" normalizeH="0" baseline="0">
                          <a:ln>
                            <a:noFill/>
                          </a:ln>
                          <a:solidFill>
                            <a:schemeClr val="tx1"/>
                          </a:solidFill>
                          <a:effectLst/>
                          <a:latin typeface="Times New Roman" pitchFamily="18" charset="0"/>
                          <a:ea typeface="宋体" pitchFamily="2" charset="-122"/>
                        </a:rPr>
                        <a:t>资产管理</a:t>
                      </a:r>
                      <a:endParaRPr kumimoji="1" lang="zh-CN" altLang="en-US" sz="1200" b="0" i="0" u="none" strike="noStrike" cap="none" normalizeH="0" baseline="0">
                        <a:ln>
                          <a:noFill/>
                        </a:ln>
                        <a:solidFill>
                          <a:schemeClr val="tx1"/>
                        </a:solidFill>
                        <a:effectLst/>
                        <a:latin typeface="Times New Roman" pitchFamily="18" charset="0"/>
                        <a:ea typeface="宋体" pitchFamily="2" charset="-122"/>
                      </a:endParaRPr>
                    </a:p>
                  </a:txBody>
                  <a:tcPr marL="84433" marR="8443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0" i="0" u="none" strike="noStrike" cap="none" normalizeH="0" baseline="0" dirty="0">
                          <a:ln>
                            <a:noFill/>
                          </a:ln>
                          <a:solidFill>
                            <a:schemeClr val="tx1"/>
                          </a:solidFill>
                          <a:effectLst/>
                          <a:latin typeface="Times New Roman" pitchFamily="18" charset="0"/>
                          <a:ea typeface="宋体" pitchFamily="2" charset="-122"/>
                        </a:rPr>
                        <a:t>资产管理系统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bl>
          </a:graphicData>
        </a:graphic>
      </p:graphicFrame>
      <p:graphicFrame>
        <p:nvGraphicFramePr>
          <p:cNvPr id="822686" name="Group 1438"/>
          <p:cNvGraphicFramePr>
            <a:graphicFrameLocks noGrp="1"/>
          </p:cNvGraphicFramePr>
          <p:nvPr/>
        </p:nvGraphicFramePr>
        <p:xfrm>
          <a:off x="4745039" y="1325563"/>
          <a:ext cx="2692775" cy="4968240"/>
        </p:xfrm>
        <a:graphic>
          <a:graphicData uri="http://schemas.openxmlformats.org/drawingml/2006/table">
            <a:tbl>
              <a:tblPr/>
              <a:tblGrid>
                <a:gridCol w="1106720">
                  <a:extLst>
                    <a:ext uri="{9D8B030D-6E8A-4147-A177-3AD203B41FA5}">
                      <a16:colId xmlns:a16="http://schemas.microsoft.com/office/drawing/2014/main" val="20000"/>
                    </a:ext>
                  </a:extLst>
                </a:gridCol>
                <a:gridCol w="1586055">
                  <a:extLst>
                    <a:ext uri="{9D8B030D-6E8A-4147-A177-3AD203B41FA5}">
                      <a16:colId xmlns:a16="http://schemas.microsoft.com/office/drawing/2014/main" val="20001"/>
                    </a:ext>
                  </a:extLst>
                </a:gridCol>
              </a:tblGrid>
              <a:tr h="2667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a:ln>
                            <a:noFill/>
                          </a:ln>
                          <a:solidFill>
                            <a:schemeClr val="bg1"/>
                          </a:solidFill>
                          <a:effectLst/>
                          <a:latin typeface="Times New Roman" pitchFamily="18" charset="0"/>
                          <a:ea typeface="宋体" pitchFamily="2" charset="-122"/>
                        </a:rPr>
                        <a:t>领域</a:t>
                      </a:r>
                    </a:p>
                  </a:txBody>
                  <a:tcPr marL="84433" marR="8443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a:ln>
                            <a:noFill/>
                          </a:ln>
                          <a:solidFill>
                            <a:schemeClr val="bg1"/>
                          </a:solidFill>
                          <a:effectLst/>
                          <a:latin typeface="Times New Roman" pitchFamily="18" charset="0"/>
                          <a:ea typeface="宋体" pitchFamily="2" charset="-122"/>
                        </a:rPr>
                        <a:t>应用系统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0"/>
                  </a:ext>
                </a:extLst>
              </a:tr>
              <a:tr h="2667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1" i="0" u="none" strike="noStrike" cap="none" normalizeH="0" baseline="0">
                          <a:ln>
                            <a:noFill/>
                          </a:ln>
                          <a:solidFill>
                            <a:schemeClr val="tx1"/>
                          </a:solidFill>
                          <a:effectLst/>
                          <a:latin typeface="Times New Roman" pitchFamily="18" charset="0"/>
                          <a:ea typeface="宋体" pitchFamily="2" charset="-122"/>
                        </a:rPr>
                        <a:t>营销管理</a:t>
                      </a:r>
                    </a:p>
                  </a:txBody>
                  <a:tcPr marL="84433" marR="8443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rPr>
                        <a:t>营销管理系统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67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1" i="0" u="none" strike="noStrike" cap="none" normalizeH="0" baseline="0">
                          <a:ln>
                            <a:noFill/>
                          </a:ln>
                          <a:solidFill>
                            <a:schemeClr val="tx1"/>
                          </a:solidFill>
                          <a:effectLst/>
                          <a:latin typeface="Times New Roman" pitchFamily="18" charset="0"/>
                          <a:ea typeface="宋体" pitchFamily="2" charset="-122"/>
                        </a:rPr>
                        <a:t>工程项目管理</a:t>
                      </a:r>
                    </a:p>
                  </a:txBody>
                  <a:tcPr marL="84433" marR="8443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rPr>
                        <a:t>项目管理系统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rowSpan="4">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1" i="0" u="none" strike="noStrike" cap="none" normalizeH="0" baseline="0">
                          <a:ln>
                            <a:noFill/>
                          </a:ln>
                          <a:solidFill>
                            <a:schemeClr val="tx1"/>
                          </a:solidFill>
                          <a:effectLst/>
                          <a:latin typeface="Times New Roman" pitchFamily="18" charset="0"/>
                          <a:ea typeface="宋体" pitchFamily="2" charset="-122"/>
                        </a:rPr>
                        <a:t>调度与计划管理</a:t>
                      </a:r>
                      <a:endParaRPr kumimoji="1" lang="zh-CN" altLang="en-US" sz="1200" b="0" i="0" u="none" strike="noStrike" cap="none" normalizeH="0" baseline="0">
                        <a:ln>
                          <a:noFill/>
                        </a:ln>
                        <a:solidFill>
                          <a:schemeClr val="tx1"/>
                        </a:solidFill>
                        <a:effectLst/>
                        <a:latin typeface="Times New Roman" pitchFamily="18" charset="0"/>
                        <a:ea typeface="宋体" pitchFamily="2" charset="-122"/>
                      </a:endParaRPr>
                    </a:p>
                  </a:txBody>
                  <a:tcPr marL="84433" marR="8443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rPr>
                        <a:t>GIS</a:t>
                      </a:r>
                      <a:r>
                        <a:rPr kumimoji="1" lang="zh-CN" altLang="en-US" sz="1200" b="0" i="0" u="none" strike="noStrike" cap="none" normalizeH="0" baseline="0">
                          <a:ln>
                            <a:noFill/>
                          </a:ln>
                          <a:solidFill>
                            <a:schemeClr val="tx1"/>
                          </a:solidFill>
                          <a:effectLst/>
                          <a:latin typeface="Times New Roman" pitchFamily="18" charset="0"/>
                          <a:ea typeface="宋体" pitchFamily="2" charset="-122"/>
                        </a:rPr>
                        <a:t>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rPr>
                        <a:t>GPS</a:t>
                      </a:r>
                      <a:r>
                        <a:rPr kumimoji="1" lang="zh-CN" altLang="en-US" sz="1200" b="0" i="0" u="none" strike="noStrike" cap="none" normalizeH="0" baseline="0">
                          <a:ln>
                            <a:noFill/>
                          </a:ln>
                          <a:solidFill>
                            <a:schemeClr val="tx1"/>
                          </a:solidFill>
                          <a:effectLst/>
                          <a:latin typeface="Times New Roman" pitchFamily="18" charset="0"/>
                          <a:ea typeface="宋体" pitchFamily="2" charset="-122"/>
                        </a:rPr>
                        <a:t>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rPr>
                        <a:t>调度管理系统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rPr>
                        <a:t>全厂运行检测系统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1" i="0" u="none" strike="noStrike" cap="none" normalizeH="0" baseline="0">
                          <a:ln>
                            <a:noFill/>
                          </a:ln>
                          <a:solidFill>
                            <a:schemeClr val="tx1"/>
                          </a:solidFill>
                          <a:effectLst/>
                          <a:latin typeface="Times New Roman" pitchFamily="18" charset="0"/>
                          <a:ea typeface="宋体" pitchFamily="2" charset="-122"/>
                        </a:rPr>
                        <a:t>运行、维护与检修管理</a:t>
                      </a:r>
                      <a:endParaRPr kumimoji="1" lang="zh-CN" altLang="en-US" sz="1200" b="0" i="0" u="none" strike="noStrike" cap="none" normalizeH="0" baseline="0">
                        <a:ln>
                          <a:noFill/>
                        </a:ln>
                        <a:solidFill>
                          <a:schemeClr val="tx1"/>
                        </a:solidFill>
                        <a:effectLst/>
                        <a:latin typeface="Times New Roman" pitchFamily="18" charset="0"/>
                        <a:ea typeface="宋体" pitchFamily="2" charset="-122"/>
                      </a:endParaRPr>
                    </a:p>
                  </a:txBody>
                  <a:tcPr marL="84433" marR="8443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rPr>
                        <a:t>资产管理系统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rPr>
                        <a:t>全场运行检测系统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rowSpan="4">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1" i="0" u="none" strike="noStrike" cap="none" normalizeH="0" baseline="0">
                          <a:ln>
                            <a:noFill/>
                          </a:ln>
                          <a:solidFill>
                            <a:schemeClr val="tx1"/>
                          </a:solidFill>
                          <a:effectLst/>
                          <a:latin typeface="Times New Roman" pitchFamily="18" charset="0"/>
                          <a:ea typeface="宋体" pitchFamily="2" charset="-122"/>
                        </a:rPr>
                        <a:t>水电销售</a:t>
                      </a:r>
                      <a:endParaRPr kumimoji="1" lang="zh-CN" altLang="en-US" sz="1200" b="0" i="0" u="none" strike="noStrike" cap="none" normalizeH="0" baseline="0">
                        <a:ln>
                          <a:noFill/>
                        </a:ln>
                        <a:solidFill>
                          <a:schemeClr val="tx1"/>
                        </a:solidFill>
                        <a:effectLst/>
                        <a:latin typeface="Times New Roman" pitchFamily="18" charset="0"/>
                        <a:ea typeface="宋体" pitchFamily="2" charset="-122"/>
                      </a:endParaRPr>
                    </a:p>
                  </a:txBody>
                  <a:tcPr marL="84433" marR="8443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rPr>
                        <a:t>客户关系管理系统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rPr>
                        <a:t>呼叫中心系统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rPr>
                        <a:t>GIS</a:t>
                      </a:r>
                      <a:r>
                        <a:rPr kumimoji="1" lang="zh-CN" altLang="en-US" sz="1200" b="0" i="0" u="none" strike="noStrike" cap="none" normalizeH="0" baseline="0">
                          <a:ln>
                            <a:noFill/>
                          </a:ln>
                          <a:solidFill>
                            <a:schemeClr val="tx1"/>
                          </a:solidFill>
                          <a:effectLst/>
                          <a:latin typeface="Times New Roman" pitchFamily="18" charset="0"/>
                          <a:ea typeface="宋体" pitchFamily="2" charset="-122"/>
                        </a:rPr>
                        <a:t>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rPr>
                        <a:t>水电计费系统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0">
                <a:tc rowSpan="3">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1" i="0" u="none" strike="noStrike" cap="none" normalizeH="0" baseline="0">
                          <a:ln>
                            <a:noFill/>
                          </a:ln>
                          <a:solidFill>
                            <a:schemeClr val="tx1"/>
                          </a:solidFill>
                          <a:effectLst/>
                          <a:latin typeface="Times New Roman" pitchFamily="18" charset="0"/>
                          <a:ea typeface="宋体" pitchFamily="2" charset="-122"/>
                        </a:rPr>
                        <a:t>安装维护</a:t>
                      </a:r>
                      <a:endParaRPr kumimoji="1" lang="zh-CN" altLang="en-US" sz="1200" b="0" i="0" u="none" strike="noStrike" cap="none" normalizeH="0" baseline="0">
                        <a:ln>
                          <a:noFill/>
                        </a:ln>
                        <a:solidFill>
                          <a:schemeClr val="tx1"/>
                        </a:solidFill>
                        <a:effectLst/>
                        <a:latin typeface="Times New Roman" pitchFamily="18" charset="0"/>
                        <a:ea typeface="宋体" pitchFamily="2" charset="-122"/>
                      </a:endParaRPr>
                    </a:p>
                  </a:txBody>
                  <a:tcPr marL="84433" marR="8443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rPr>
                        <a:t>客户关系管理系统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0">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rPr>
                        <a:t>呼叫中心系统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0">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rPr>
                        <a:t>资产管理系统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0">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1" i="0" u="none" strike="noStrike" cap="none" normalizeH="0" baseline="0">
                          <a:ln>
                            <a:noFill/>
                          </a:ln>
                          <a:solidFill>
                            <a:schemeClr val="tx1"/>
                          </a:solidFill>
                          <a:effectLst/>
                          <a:latin typeface="Times New Roman" pitchFamily="18" charset="0"/>
                          <a:ea typeface="宋体" pitchFamily="2" charset="-122"/>
                        </a:rPr>
                        <a:t>供应链管理</a:t>
                      </a:r>
                      <a:endParaRPr kumimoji="1" lang="zh-CN" altLang="en-US" sz="1200" b="0" i="0" u="none" strike="noStrike" cap="none" normalizeH="0" baseline="0">
                        <a:ln>
                          <a:noFill/>
                        </a:ln>
                        <a:solidFill>
                          <a:schemeClr val="tx1"/>
                        </a:solidFill>
                        <a:effectLst/>
                        <a:latin typeface="Times New Roman" pitchFamily="18" charset="0"/>
                        <a:ea typeface="宋体" pitchFamily="2" charset="-122"/>
                      </a:endParaRPr>
                    </a:p>
                  </a:txBody>
                  <a:tcPr marL="84433" marR="8443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rPr>
                        <a:t>采购管理系统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0">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rPr>
                        <a:t>计量管理系统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bl>
          </a:graphicData>
        </a:graphic>
      </p:graphicFrame>
      <p:graphicFrame>
        <p:nvGraphicFramePr>
          <p:cNvPr id="822682" name="Group 1434"/>
          <p:cNvGraphicFramePr>
            <a:graphicFrameLocks noGrp="1"/>
          </p:cNvGraphicFramePr>
          <p:nvPr/>
        </p:nvGraphicFramePr>
        <p:xfrm>
          <a:off x="7512050" y="1325564"/>
          <a:ext cx="2650264" cy="4440555"/>
        </p:xfrm>
        <a:graphic>
          <a:graphicData uri="http://schemas.openxmlformats.org/drawingml/2006/table">
            <a:tbl>
              <a:tblPr/>
              <a:tblGrid>
                <a:gridCol w="977724">
                  <a:extLst>
                    <a:ext uri="{9D8B030D-6E8A-4147-A177-3AD203B41FA5}">
                      <a16:colId xmlns:a16="http://schemas.microsoft.com/office/drawing/2014/main" val="20000"/>
                    </a:ext>
                  </a:extLst>
                </a:gridCol>
                <a:gridCol w="1672540">
                  <a:extLst>
                    <a:ext uri="{9D8B030D-6E8A-4147-A177-3AD203B41FA5}">
                      <a16:colId xmlns:a16="http://schemas.microsoft.com/office/drawing/2014/main" val="20001"/>
                    </a:ext>
                  </a:extLst>
                </a:gridCol>
              </a:tblGrid>
              <a:tr h="2952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a:ln>
                            <a:noFill/>
                          </a:ln>
                          <a:solidFill>
                            <a:schemeClr val="bg1"/>
                          </a:solidFill>
                          <a:effectLst/>
                          <a:latin typeface="宋体" pitchFamily="2" charset="-122"/>
                          <a:ea typeface="宋体" pitchFamily="2" charset="-122"/>
                        </a:rPr>
                        <a:t>领域</a:t>
                      </a:r>
                    </a:p>
                  </a:txBody>
                  <a:tcPr marL="84433" marR="8443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a:ln>
                            <a:noFill/>
                          </a:ln>
                          <a:solidFill>
                            <a:schemeClr val="bg1"/>
                          </a:solidFill>
                          <a:effectLst/>
                          <a:latin typeface="宋体" pitchFamily="2" charset="-122"/>
                          <a:ea typeface="宋体" pitchFamily="2" charset="-122"/>
                        </a:rPr>
                        <a:t>应用系统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0"/>
                  </a:ext>
                </a:extLst>
              </a:tr>
              <a:tr h="295275">
                <a:tc rowSpan="5">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1" i="0" u="none" strike="noStrike" cap="none" normalizeH="0" baseline="0">
                          <a:ln>
                            <a:noFill/>
                          </a:ln>
                          <a:solidFill>
                            <a:schemeClr val="tx1"/>
                          </a:solidFill>
                          <a:effectLst/>
                          <a:latin typeface="宋体" pitchFamily="2" charset="-122"/>
                          <a:ea typeface="宋体" pitchFamily="2" charset="-122"/>
                        </a:rPr>
                        <a:t>供应链管理</a:t>
                      </a:r>
                    </a:p>
                  </a:txBody>
                  <a:tcPr marL="84433" marR="8443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200" b="0" i="0" u="none" strike="noStrike" cap="none" normalizeH="0" baseline="0">
                          <a:ln>
                            <a:noFill/>
                          </a:ln>
                          <a:solidFill>
                            <a:srgbClr val="000000"/>
                          </a:solidFill>
                          <a:effectLst/>
                          <a:latin typeface="宋体" pitchFamily="2" charset="-122"/>
                          <a:ea typeface="宋体" pitchFamily="2" charset="-122"/>
                        </a:rPr>
                        <a:t>销售管理系统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8288">
                <a:tc vMerge="1">
                  <a:txBody>
                    <a:bodyPr/>
                    <a:lstStyle/>
                    <a:p>
                      <a:endParaRPr lang="zh-CN" altLang="en-US"/>
                    </a:p>
                  </a:txBody>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200" b="0" i="0" u="none" strike="noStrike" cap="none" normalizeH="0" baseline="0">
                          <a:ln>
                            <a:noFill/>
                          </a:ln>
                          <a:solidFill>
                            <a:srgbClr val="000000"/>
                          </a:solidFill>
                          <a:effectLst/>
                          <a:latin typeface="宋体" pitchFamily="2" charset="-122"/>
                          <a:ea typeface="宋体" pitchFamily="2" charset="-122"/>
                        </a:rPr>
                        <a:t>运输管理系统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6700">
                <a:tc vMerge="1">
                  <a:txBody>
                    <a:bodyPr/>
                    <a:lstStyle/>
                    <a:p>
                      <a:endParaRPr lang="zh-CN" altLang="en-US"/>
                    </a:p>
                  </a:txBody>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200" b="0" i="0" u="none" strike="noStrike" cap="none" normalizeH="0" baseline="0">
                          <a:ln>
                            <a:noFill/>
                          </a:ln>
                          <a:solidFill>
                            <a:srgbClr val="000000"/>
                          </a:solidFill>
                          <a:effectLst/>
                          <a:latin typeface="宋体" pitchFamily="2" charset="-122"/>
                          <a:ea typeface="宋体" pitchFamily="2" charset="-122"/>
                        </a:rPr>
                        <a:t>库存管理系统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8288">
                <a:tc vMerge="1">
                  <a:txBody>
                    <a:bodyPr/>
                    <a:lstStyle/>
                    <a:p>
                      <a:endParaRPr lang="zh-CN" altLang="en-US"/>
                    </a:p>
                  </a:txBody>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200" b="0" i="0" u="none" strike="noStrike" cap="none" normalizeH="0" baseline="0">
                          <a:ln>
                            <a:noFill/>
                          </a:ln>
                          <a:solidFill>
                            <a:srgbClr val="000000"/>
                          </a:solidFill>
                          <a:effectLst/>
                          <a:latin typeface="宋体" pitchFamily="2" charset="-122"/>
                          <a:ea typeface="宋体" pitchFamily="2" charset="-122"/>
                        </a:rPr>
                        <a:t>存货管理系统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6700">
                <a:tc vMerge="1">
                  <a:txBody>
                    <a:bodyPr/>
                    <a:lstStyle/>
                    <a:p>
                      <a:endParaRPr lang="zh-CN" altLang="en-US"/>
                    </a:p>
                  </a:txBody>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200" b="0" i="0" u="none" strike="noStrike" cap="none" normalizeH="0" baseline="0">
                          <a:ln>
                            <a:noFill/>
                          </a:ln>
                          <a:solidFill>
                            <a:srgbClr val="000000"/>
                          </a:solidFill>
                          <a:effectLst/>
                          <a:latin typeface="宋体" pitchFamily="2" charset="-122"/>
                          <a:ea typeface="宋体" pitchFamily="2" charset="-122"/>
                        </a:rPr>
                        <a:t>质量管理系统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66700">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1" i="0" u="none" strike="noStrike" cap="none" normalizeH="0" baseline="0">
                          <a:ln>
                            <a:noFill/>
                          </a:ln>
                          <a:solidFill>
                            <a:schemeClr val="tx1"/>
                          </a:solidFill>
                          <a:effectLst/>
                          <a:latin typeface="宋体" pitchFamily="2" charset="-122"/>
                          <a:ea typeface="宋体" pitchFamily="2" charset="-122"/>
                        </a:rPr>
                        <a:t>生产管理</a:t>
                      </a:r>
                      <a:endParaRPr kumimoji="1" lang="zh-CN" altLang="en-US" sz="1200" b="0" i="0" u="none" strike="noStrike" cap="none" normalizeH="0" baseline="0">
                        <a:ln>
                          <a:noFill/>
                        </a:ln>
                        <a:solidFill>
                          <a:schemeClr val="tx1"/>
                        </a:solidFill>
                        <a:effectLst/>
                        <a:latin typeface="宋体" pitchFamily="2" charset="-122"/>
                        <a:ea typeface="宋体" pitchFamily="2" charset="-122"/>
                      </a:endParaRPr>
                    </a:p>
                  </a:txBody>
                  <a:tcPr marL="84433" marR="8443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200" b="0" i="0" u="none" strike="noStrike" cap="none" normalizeH="0" baseline="0">
                          <a:ln>
                            <a:noFill/>
                          </a:ln>
                          <a:solidFill>
                            <a:srgbClr val="000000"/>
                          </a:solidFill>
                          <a:effectLst/>
                          <a:latin typeface="宋体" pitchFamily="2" charset="-122"/>
                          <a:ea typeface="宋体" pitchFamily="2" charset="-122"/>
                        </a:rPr>
                        <a:t>生产计划管理系统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68288">
                <a:tc vMerge="1">
                  <a:txBody>
                    <a:bodyPr/>
                    <a:lstStyle/>
                    <a:p>
                      <a:endParaRPr lang="zh-CN" altLang="en-US"/>
                    </a:p>
                  </a:txBody>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200" b="0" i="0" u="none" strike="noStrike" cap="none" normalizeH="0" baseline="0">
                          <a:ln>
                            <a:noFill/>
                          </a:ln>
                          <a:solidFill>
                            <a:srgbClr val="000000"/>
                          </a:solidFill>
                          <a:effectLst/>
                          <a:latin typeface="宋体" pitchFamily="2" charset="-122"/>
                          <a:ea typeface="宋体" pitchFamily="2" charset="-122"/>
                        </a:rPr>
                        <a:t>制造执行系统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66700">
                <a:tc rowSpan="7">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1" i="0" u="none" strike="noStrike" cap="none" normalizeH="0" baseline="0">
                          <a:ln>
                            <a:noFill/>
                          </a:ln>
                          <a:solidFill>
                            <a:schemeClr val="tx1"/>
                          </a:solidFill>
                          <a:effectLst/>
                          <a:latin typeface="宋体" pitchFamily="2" charset="-122"/>
                          <a:ea typeface="宋体" pitchFamily="2" charset="-122"/>
                        </a:rPr>
                        <a:t>房地产管理</a:t>
                      </a:r>
                      <a:endParaRPr kumimoji="1" lang="zh-CN" altLang="en-US" sz="1200" b="0" i="0" u="none" strike="noStrike" cap="none" normalizeH="0" baseline="0">
                        <a:ln>
                          <a:noFill/>
                        </a:ln>
                        <a:solidFill>
                          <a:schemeClr val="tx1"/>
                        </a:solidFill>
                        <a:effectLst/>
                        <a:latin typeface="宋体" pitchFamily="2" charset="-122"/>
                        <a:ea typeface="宋体" pitchFamily="2" charset="-122"/>
                      </a:endParaRPr>
                    </a:p>
                  </a:txBody>
                  <a:tcPr marL="84433" marR="8443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200" b="0" i="0" u="none" strike="noStrike" cap="none" normalizeH="0" baseline="0">
                          <a:ln>
                            <a:noFill/>
                          </a:ln>
                          <a:solidFill>
                            <a:srgbClr val="000000"/>
                          </a:solidFill>
                          <a:effectLst/>
                          <a:latin typeface="宋体" pitchFamily="2" charset="-122"/>
                          <a:ea typeface="宋体" pitchFamily="2" charset="-122"/>
                        </a:rPr>
                        <a:t>地产项目管理系统 </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66700">
                <a:tc vMerge="1">
                  <a:txBody>
                    <a:bodyPr/>
                    <a:lstStyle/>
                    <a:p>
                      <a:endParaRPr lang="zh-CN" altLang="en-US"/>
                    </a:p>
                  </a:txBody>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200" b="0" i="0" u="none" strike="noStrike" cap="none" normalizeH="0" baseline="0">
                          <a:ln>
                            <a:noFill/>
                          </a:ln>
                          <a:solidFill>
                            <a:srgbClr val="000000"/>
                          </a:solidFill>
                          <a:effectLst/>
                          <a:latin typeface="宋体" pitchFamily="2" charset="-122"/>
                          <a:ea typeface="宋体" pitchFamily="2" charset="-122"/>
                        </a:rPr>
                        <a:t>合同管理系统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66700">
                <a:tc vMerge="1">
                  <a:txBody>
                    <a:bodyPr/>
                    <a:lstStyle/>
                    <a:p>
                      <a:endParaRPr lang="zh-CN" altLang="en-US"/>
                    </a:p>
                  </a:txBody>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200" b="0" i="0" u="none" strike="noStrike" cap="none" normalizeH="0" baseline="0">
                          <a:ln>
                            <a:noFill/>
                          </a:ln>
                          <a:solidFill>
                            <a:srgbClr val="000000"/>
                          </a:solidFill>
                          <a:effectLst/>
                          <a:latin typeface="宋体" pitchFamily="2" charset="-122"/>
                          <a:ea typeface="宋体" pitchFamily="2" charset="-122"/>
                        </a:rPr>
                        <a:t>地产营销管理系统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68288">
                <a:tc vMerge="1">
                  <a:txBody>
                    <a:bodyPr/>
                    <a:lstStyle/>
                    <a:p>
                      <a:endParaRPr lang="zh-CN" altLang="en-US"/>
                    </a:p>
                  </a:txBody>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200" b="0" i="0" u="none" strike="noStrike" cap="none" normalizeH="0" baseline="0">
                          <a:ln>
                            <a:noFill/>
                          </a:ln>
                          <a:solidFill>
                            <a:srgbClr val="000000"/>
                          </a:solidFill>
                          <a:effectLst/>
                          <a:latin typeface="宋体" pitchFamily="2" charset="-122"/>
                          <a:ea typeface="宋体" pitchFamily="2" charset="-122"/>
                        </a:rPr>
                        <a:t>租赁管理系统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68288">
                <a:tc vMerge="1">
                  <a:txBody>
                    <a:bodyPr/>
                    <a:lstStyle/>
                    <a:p>
                      <a:endParaRPr lang="zh-CN" altLang="en-US"/>
                    </a:p>
                  </a:txBody>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200" b="0" i="0" u="none" strike="noStrike" cap="none" normalizeH="0" baseline="0">
                          <a:ln>
                            <a:noFill/>
                          </a:ln>
                          <a:solidFill>
                            <a:srgbClr val="000000"/>
                          </a:solidFill>
                          <a:effectLst/>
                          <a:latin typeface="宋体" pitchFamily="2" charset="-122"/>
                          <a:ea typeface="宋体" pitchFamily="2" charset="-122"/>
                        </a:rPr>
                        <a:t>物业管理系统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65113">
                <a:tc vMerge="1">
                  <a:txBody>
                    <a:bodyPr/>
                    <a:lstStyle/>
                    <a:p>
                      <a:endParaRPr lang="zh-CN" altLang="en-US"/>
                    </a:p>
                  </a:txBody>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200" b="0" i="0" u="none" strike="noStrike" cap="none" normalizeH="0" baseline="0">
                          <a:ln>
                            <a:noFill/>
                          </a:ln>
                          <a:solidFill>
                            <a:srgbClr val="000000"/>
                          </a:solidFill>
                          <a:effectLst/>
                          <a:latin typeface="宋体" pitchFamily="2" charset="-122"/>
                          <a:ea typeface="宋体" pitchFamily="2" charset="-122"/>
                        </a:rPr>
                        <a:t>采购管理系统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68288">
                <a:tc vMerge="1">
                  <a:txBody>
                    <a:bodyPr/>
                    <a:lstStyle/>
                    <a:p>
                      <a:endParaRPr lang="zh-CN" altLang="en-US"/>
                    </a:p>
                  </a:txBody>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200" b="0" i="0" u="none" strike="noStrike" cap="none" normalizeH="0" baseline="0">
                          <a:ln>
                            <a:noFill/>
                          </a:ln>
                          <a:solidFill>
                            <a:srgbClr val="000000"/>
                          </a:solidFill>
                          <a:effectLst/>
                          <a:latin typeface="宋体" pitchFamily="2" charset="-122"/>
                          <a:ea typeface="宋体" pitchFamily="2" charset="-122"/>
                        </a:rPr>
                        <a:t>库存管理系统</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1809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200" b="1" i="0" u="none" strike="noStrike" cap="none" normalizeH="0" baseline="0">
                          <a:ln>
                            <a:noFill/>
                          </a:ln>
                          <a:solidFill>
                            <a:schemeClr val="tx1"/>
                          </a:solidFill>
                          <a:effectLst/>
                          <a:latin typeface="宋体" pitchFamily="2" charset="-122"/>
                          <a:ea typeface="宋体" pitchFamily="2" charset="-122"/>
                        </a:rPr>
                        <a:t>医院管理</a:t>
                      </a:r>
                    </a:p>
                  </a:txBody>
                  <a:tcPr marL="84433" marR="8443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200" b="0" i="0" u="none" strike="noStrike" cap="none" normalizeH="0" baseline="0">
                          <a:ln>
                            <a:noFill/>
                          </a:ln>
                          <a:solidFill>
                            <a:srgbClr val="000000"/>
                          </a:solidFill>
                          <a:effectLst/>
                          <a:latin typeface="宋体" pitchFamily="2" charset="-122"/>
                          <a:ea typeface="宋体" pitchFamily="2" charset="-122"/>
                        </a:rPr>
                        <a:t>HIS</a:t>
                      </a:r>
                      <a:r>
                        <a:rPr kumimoji="0" lang="zh-CN" altLang="en-US" sz="1200" b="0" i="0" u="none" strike="noStrike" cap="none" normalizeH="0" baseline="0">
                          <a:ln>
                            <a:noFill/>
                          </a:ln>
                          <a:solidFill>
                            <a:srgbClr val="000000"/>
                          </a:solidFill>
                          <a:effectLst/>
                          <a:latin typeface="宋体" pitchFamily="2" charset="-122"/>
                          <a:ea typeface="宋体" pitchFamily="2" charset="-122"/>
                        </a:rPr>
                        <a:t>医院管理信息系统 </a:t>
                      </a:r>
                    </a:p>
                  </a:txBody>
                  <a:tcPr marL="84433" marR="844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Tree>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p:cNvSpPr>
          <p:nvPr>
            <p:ph type="title"/>
          </p:nvPr>
        </p:nvSpPr>
        <p:spPr bwMode="auto">
          <a:xfrm>
            <a:off x="93132" y="37306"/>
            <a:ext cx="12022667" cy="1143001"/>
          </a:xfrm>
          <a:noFill/>
          <a:ln>
            <a:miter lim="800000"/>
            <a:headEnd/>
            <a:tailEnd/>
          </a:ln>
        </p:spPr>
        <p:txBody>
          <a:bodyPr vert="horz" wrap="square" lIns="91440" tIns="45720" rIns="91440" bIns="45720" numCol="1" rtlCol="0" anchor="t" anchorCtr="0" compatLnSpc="1">
            <a:prstTxWarp prst="textNoShape">
              <a:avLst/>
            </a:prstTxWarp>
            <a:normAutofit/>
          </a:bodyPr>
          <a:lstStyle/>
          <a:p>
            <a:r>
              <a:rPr lang="zh-CN" altLang="en-GB" sz="2400" b="1" dirty="0">
                <a:solidFill>
                  <a:schemeClr val="bg1"/>
                </a:solidFill>
                <a:effectLst>
                  <a:outerShdw blurRad="38100" dist="38100" dir="2700000" algn="tl">
                    <a:srgbClr val="000000">
                      <a:alpha val="43137"/>
                    </a:srgbClr>
                  </a:outerShdw>
                </a:effectLst>
              </a:rPr>
              <a:t>考虑整个汉江集团未来的战略发展要求，建议汉江集团的整体应用系统架构如下图所示：</a:t>
            </a:r>
            <a:endParaRPr lang="zh-CN" altLang="en-US" sz="2400" b="1" dirty="0">
              <a:solidFill>
                <a:schemeClr val="bg1"/>
              </a:solidFill>
              <a:effectLst>
                <a:outerShdw blurRad="38100" dist="38100" dir="2700000" algn="tl">
                  <a:srgbClr val="000000">
                    <a:alpha val="43137"/>
                  </a:srgbClr>
                </a:outerShdw>
              </a:effectLst>
            </a:endParaRPr>
          </a:p>
        </p:txBody>
      </p:sp>
      <p:grpSp>
        <p:nvGrpSpPr>
          <p:cNvPr id="2" name="组合 310"/>
          <p:cNvGrpSpPr>
            <a:grpSpLocks/>
          </p:cNvGrpSpPr>
          <p:nvPr/>
        </p:nvGrpSpPr>
        <p:grpSpPr bwMode="auto">
          <a:xfrm>
            <a:off x="1524000" y="1377951"/>
            <a:ext cx="9144000" cy="492125"/>
            <a:chOff x="0" y="1378470"/>
            <a:chExt cx="9144000" cy="492031"/>
          </a:xfrm>
        </p:grpSpPr>
        <p:sp>
          <p:nvSpPr>
            <p:cNvPr id="237" name="AutoShape 4"/>
            <p:cNvSpPr>
              <a:spLocks noChangeArrowheads="1"/>
            </p:cNvSpPr>
            <p:nvPr/>
          </p:nvSpPr>
          <p:spPr bwMode="auto">
            <a:xfrm>
              <a:off x="0" y="1378470"/>
              <a:ext cx="822325" cy="492031"/>
            </a:xfrm>
            <a:prstGeom prst="homePlate">
              <a:avLst>
                <a:gd name="adj" fmla="val 22610"/>
              </a:avLst>
            </a:prstGeom>
            <a:solidFill>
              <a:srgbClr val="C7CDFD"/>
            </a:solidFill>
            <a:ln w="6350" algn="ctr">
              <a:solidFill>
                <a:srgbClr val="000000"/>
              </a:solidFill>
              <a:miter lim="800000"/>
              <a:headEnd/>
              <a:tailEnd/>
            </a:ln>
            <a:effectLst>
              <a:outerShdw dist="35921" dir="2700000" algn="ctr" rotWithShape="0">
                <a:srgbClr val="EEECE1"/>
              </a:outerShdw>
            </a:effectLst>
          </p:spPr>
          <p:txBody>
            <a:bodyPr wrap="none"/>
            <a:lstStyle/>
            <a:p>
              <a:pPr algn="ctr">
                <a:defRPr/>
              </a:pPr>
              <a:r>
                <a:rPr lang="zh-CN" altLang="en-US" sz="1400" b="1" kern="0">
                  <a:solidFill>
                    <a:sysClr val="windowText" lastClr="000000"/>
                  </a:solidFill>
                </a:rPr>
                <a:t>决策</a:t>
              </a:r>
            </a:p>
            <a:p>
              <a:pPr algn="ctr">
                <a:defRPr/>
              </a:pPr>
              <a:r>
                <a:rPr lang="zh-CN" altLang="en-US" sz="1400" b="1" kern="0">
                  <a:solidFill>
                    <a:sysClr val="windowText" lastClr="000000"/>
                  </a:solidFill>
                </a:rPr>
                <a:t>分析层</a:t>
              </a:r>
            </a:p>
          </p:txBody>
        </p:sp>
        <p:sp>
          <p:nvSpPr>
            <p:cNvPr id="242" name="Rectangle 9"/>
            <p:cNvSpPr>
              <a:spLocks noChangeArrowheads="1"/>
            </p:cNvSpPr>
            <p:nvPr/>
          </p:nvSpPr>
          <p:spPr bwMode="auto">
            <a:xfrm>
              <a:off x="903288" y="1394342"/>
              <a:ext cx="8240712" cy="438066"/>
            </a:xfrm>
            <a:prstGeom prst="rect">
              <a:avLst/>
            </a:prstGeom>
            <a:solidFill>
              <a:srgbClr val="FFFFFF"/>
            </a:solidFill>
            <a:ln w="6350" algn="ctr">
              <a:solidFill>
                <a:srgbClr val="000000"/>
              </a:solidFill>
              <a:miter lim="800000"/>
              <a:headEnd/>
              <a:tailEnd/>
            </a:ln>
            <a:effectLst>
              <a:outerShdw dist="35921" dir="2700000" algn="ctr" rotWithShape="0">
                <a:srgbClr val="EEECE1"/>
              </a:outerShdw>
            </a:effectLst>
          </p:spPr>
          <p:txBody>
            <a:bodyPr wrap="none"/>
            <a:lstStyle/>
            <a:p>
              <a:pPr algn="ctr">
                <a:defRPr/>
              </a:pPr>
              <a:endParaRPr lang="zh-CN" altLang="en-US" sz="1400" b="1" kern="0">
                <a:solidFill>
                  <a:srgbClr val="000000"/>
                </a:solidFill>
                <a:effectLst>
                  <a:outerShdw blurRad="38100" dist="38100" dir="2700000" algn="tl">
                    <a:srgbClr val="C0C0C0"/>
                  </a:outerShdw>
                </a:effectLst>
              </a:endParaRPr>
            </a:p>
          </p:txBody>
        </p:sp>
        <p:sp>
          <p:nvSpPr>
            <p:cNvPr id="244" name="Text Box 11"/>
            <p:cNvSpPr txBox="1">
              <a:spLocks noChangeArrowheads="1"/>
            </p:cNvSpPr>
            <p:nvPr/>
          </p:nvSpPr>
          <p:spPr bwMode="auto">
            <a:xfrm>
              <a:off x="1028700" y="1457830"/>
              <a:ext cx="7862888" cy="299981"/>
            </a:xfrm>
            <a:prstGeom prst="rect">
              <a:avLst/>
            </a:prstGeom>
            <a:solidFill>
              <a:srgbClr val="CCFFCC">
                <a:alpha val="67000"/>
              </a:srgbClr>
            </a:solidFill>
            <a:ln w="12700" algn="ctr">
              <a:solidFill>
                <a:srgbClr val="000000"/>
              </a:solidFill>
              <a:miter lim="800000"/>
              <a:headEnd/>
              <a:tailEnd/>
            </a:ln>
            <a:effectLst>
              <a:outerShdw dist="35921" dir="2700000" algn="ctr" rotWithShape="0">
                <a:srgbClr val="EEECE1"/>
              </a:outerShdw>
            </a:effectLst>
          </p:spPr>
          <p:txBody>
            <a:bodyPr wrap="none" lIns="90488" tIns="44450" rIns="90488" bIns="44450" anchor="ctr"/>
            <a:lstStyle/>
            <a:p>
              <a:pPr algn="ctr">
                <a:defRPr/>
              </a:pPr>
              <a:r>
                <a:rPr lang="zh-CN" altLang="en-US" sz="1400" b="1" kern="0">
                  <a:solidFill>
                    <a:sysClr val="windowText" lastClr="000000"/>
                  </a:solidFill>
                </a:rPr>
                <a:t>商业智能</a:t>
              </a:r>
              <a:r>
                <a:rPr lang="en-US" altLang="zh-CN" sz="1400" b="1" kern="0">
                  <a:solidFill>
                    <a:sysClr val="windowText" lastClr="000000"/>
                  </a:solidFill>
                </a:rPr>
                <a:t>(BI)\</a:t>
              </a:r>
              <a:r>
                <a:rPr lang="zh-CN" altLang="en-US" sz="1400" b="1" kern="0">
                  <a:solidFill>
                    <a:sysClr val="windowText" lastClr="000000"/>
                  </a:solidFill>
                </a:rPr>
                <a:t>数据仓库（</a:t>
              </a:r>
              <a:r>
                <a:rPr lang="en-US" altLang="zh-CN" sz="1400" b="1" kern="0">
                  <a:solidFill>
                    <a:sysClr val="windowText" lastClr="000000"/>
                  </a:solidFill>
                </a:rPr>
                <a:t>BW</a:t>
              </a:r>
              <a:r>
                <a:rPr lang="zh-CN" altLang="en-US" sz="1400" b="1" kern="0">
                  <a:solidFill>
                    <a:sysClr val="windowText" lastClr="000000"/>
                  </a:solidFill>
                </a:rPr>
                <a:t>）</a:t>
              </a:r>
            </a:p>
          </p:txBody>
        </p:sp>
      </p:grpSp>
      <p:grpSp>
        <p:nvGrpSpPr>
          <p:cNvPr id="3" name="组合 311"/>
          <p:cNvGrpSpPr>
            <a:grpSpLocks/>
          </p:cNvGrpSpPr>
          <p:nvPr/>
        </p:nvGrpSpPr>
        <p:grpSpPr bwMode="auto">
          <a:xfrm>
            <a:off x="1524000" y="838201"/>
            <a:ext cx="9144000" cy="466725"/>
            <a:chOff x="0" y="838200"/>
            <a:chExt cx="9144000" cy="466304"/>
          </a:xfrm>
        </p:grpSpPr>
        <p:sp>
          <p:nvSpPr>
            <p:cNvPr id="236" name="AutoShape 3"/>
            <p:cNvSpPr>
              <a:spLocks noChangeArrowheads="1"/>
            </p:cNvSpPr>
            <p:nvPr/>
          </p:nvSpPr>
          <p:spPr bwMode="auto">
            <a:xfrm>
              <a:off x="0" y="838200"/>
              <a:ext cx="822325" cy="391759"/>
            </a:xfrm>
            <a:prstGeom prst="homePlate">
              <a:avLst>
                <a:gd name="adj" fmla="val 28355"/>
              </a:avLst>
            </a:prstGeom>
            <a:solidFill>
              <a:srgbClr val="C7CDFD"/>
            </a:solidFill>
            <a:ln w="6350" algn="ctr">
              <a:solidFill>
                <a:srgbClr val="000000"/>
              </a:solidFill>
              <a:miter lim="800000"/>
              <a:headEnd/>
              <a:tailEnd/>
            </a:ln>
            <a:effectLst>
              <a:outerShdw dist="35921" dir="2700000" algn="ctr" rotWithShape="0">
                <a:srgbClr val="EEECE1"/>
              </a:outerShdw>
            </a:effectLst>
          </p:spPr>
          <p:txBody>
            <a:bodyPr wrap="none"/>
            <a:lstStyle/>
            <a:p>
              <a:pPr algn="ctr">
                <a:defRPr/>
              </a:pPr>
              <a:r>
                <a:rPr lang="zh-CN" altLang="en-US" sz="1400" b="1" kern="0">
                  <a:solidFill>
                    <a:sysClr val="windowText" lastClr="000000"/>
                  </a:solidFill>
                </a:rPr>
                <a:t>呈现层</a:t>
              </a:r>
              <a:endParaRPr lang="en-US" altLang="zh-CN" sz="1400" b="1" kern="0">
                <a:solidFill>
                  <a:sysClr val="windowText" lastClr="000000"/>
                </a:solidFill>
              </a:endParaRPr>
            </a:p>
          </p:txBody>
        </p:sp>
        <p:sp>
          <p:nvSpPr>
            <p:cNvPr id="243" name="Rectangle 10"/>
            <p:cNvSpPr>
              <a:spLocks noChangeArrowheads="1"/>
            </p:cNvSpPr>
            <p:nvPr/>
          </p:nvSpPr>
          <p:spPr bwMode="auto">
            <a:xfrm>
              <a:off x="890588" y="854061"/>
              <a:ext cx="8253412" cy="450443"/>
            </a:xfrm>
            <a:prstGeom prst="rect">
              <a:avLst/>
            </a:prstGeom>
            <a:solidFill>
              <a:srgbClr val="FFFFFF"/>
            </a:solidFill>
            <a:ln w="6350" algn="ctr">
              <a:solidFill>
                <a:srgbClr val="000000"/>
              </a:solidFill>
              <a:miter lim="800000"/>
              <a:headEnd/>
              <a:tailEnd/>
            </a:ln>
            <a:effectLst>
              <a:outerShdw dist="35921" dir="2700000" algn="ctr" rotWithShape="0">
                <a:srgbClr val="EEECE1"/>
              </a:outerShdw>
            </a:effectLst>
          </p:spPr>
          <p:txBody>
            <a:bodyPr wrap="none"/>
            <a:lstStyle/>
            <a:p>
              <a:pPr algn="ctr">
                <a:defRPr/>
              </a:pPr>
              <a:endParaRPr lang="zh-CN" altLang="en-US" sz="1400" b="1" kern="0">
                <a:solidFill>
                  <a:srgbClr val="000000"/>
                </a:solidFill>
                <a:effectLst>
                  <a:outerShdw blurRad="38100" dist="38100" dir="2700000" algn="tl">
                    <a:srgbClr val="C0C0C0"/>
                  </a:outerShdw>
                </a:effectLst>
              </a:endParaRPr>
            </a:p>
          </p:txBody>
        </p:sp>
        <p:sp>
          <p:nvSpPr>
            <p:cNvPr id="245" name="Rectangle 12"/>
            <p:cNvSpPr>
              <a:spLocks noChangeArrowheads="1"/>
            </p:cNvSpPr>
            <p:nvPr/>
          </p:nvSpPr>
          <p:spPr bwMode="auto">
            <a:xfrm>
              <a:off x="998538" y="906401"/>
              <a:ext cx="3895725" cy="329902"/>
            </a:xfrm>
            <a:prstGeom prst="rect">
              <a:avLst/>
            </a:prstGeom>
            <a:solidFill>
              <a:srgbClr val="CCFFCC"/>
            </a:solidFill>
            <a:ln w="12700" algn="ctr">
              <a:solidFill>
                <a:srgbClr val="000000"/>
              </a:solidFill>
              <a:miter lim="800000"/>
              <a:headEnd/>
              <a:tailEnd/>
            </a:ln>
            <a:effectLst>
              <a:outerShdw dist="35921" dir="2700000" algn="ctr" rotWithShape="0">
                <a:srgbClr val="EEECE1"/>
              </a:outerShdw>
            </a:effectLst>
          </p:spPr>
          <p:txBody>
            <a:bodyPr wrap="none" lIns="90488" tIns="44450" rIns="90488" bIns="44450" anchor="ctr"/>
            <a:lstStyle/>
            <a:p>
              <a:pPr algn="ctr">
                <a:defRPr/>
              </a:pPr>
              <a:r>
                <a:rPr lang="zh-CN" altLang="en-US" sz="1400" b="1" kern="0">
                  <a:solidFill>
                    <a:sysClr val="windowText" lastClr="000000"/>
                  </a:solidFill>
                </a:rPr>
                <a:t>内部门户</a:t>
              </a:r>
              <a:endParaRPr lang="en-US" altLang="zh-CN" sz="1400" b="1" kern="0">
                <a:solidFill>
                  <a:sysClr val="windowText" lastClr="000000"/>
                </a:solidFill>
              </a:endParaRPr>
            </a:p>
          </p:txBody>
        </p:sp>
        <p:sp>
          <p:nvSpPr>
            <p:cNvPr id="246" name="Rectangle 13"/>
            <p:cNvSpPr>
              <a:spLocks noChangeArrowheads="1"/>
            </p:cNvSpPr>
            <p:nvPr/>
          </p:nvSpPr>
          <p:spPr bwMode="auto">
            <a:xfrm>
              <a:off x="5056188" y="906401"/>
              <a:ext cx="3854450" cy="320386"/>
            </a:xfrm>
            <a:prstGeom prst="rect">
              <a:avLst/>
            </a:prstGeom>
            <a:solidFill>
              <a:srgbClr val="CCFFCC"/>
            </a:solidFill>
            <a:ln w="6350" algn="ctr">
              <a:solidFill>
                <a:srgbClr val="000000"/>
              </a:solidFill>
              <a:miter lim="800000"/>
              <a:headEnd/>
              <a:tailEnd/>
            </a:ln>
            <a:effectLst>
              <a:outerShdw dist="35921" dir="2700000" algn="ctr" rotWithShape="0">
                <a:srgbClr val="EEECE1"/>
              </a:outerShdw>
            </a:effectLst>
          </p:spPr>
          <p:txBody>
            <a:bodyPr wrap="none"/>
            <a:lstStyle/>
            <a:p>
              <a:pPr algn="ctr">
                <a:defRPr/>
              </a:pPr>
              <a:r>
                <a:rPr lang="zh-CN" altLang="en-US" sz="1400" b="1" kern="0">
                  <a:solidFill>
                    <a:sysClr val="windowText" lastClr="000000"/>
                  </a:solidFill>
                  <a:effectLst>
                    <a:outerShdw blurRad="38100" dist="38100" dir="2700000" algn="tl">
                      <a:srgbClr val="FFFFFF"/>
                    </a:outerShdw>
                  </a:effectLst>
                </a:rPr>
                <a:t>外部门户</a:t>
              </a:r>
              <a:r>
                <a:rPr lang="en-US" altLang="zh-CN" sz="1400" b="1" kern="0">
                  <a:solidFill>
                    <a:sysClr val="windowText" lastClr="000000"/>
                  </a:solidFill>
                  <a:effectLst>
                    <a:outerShdw blurRad="38100" dist="38100" dir="2700000" algn="tl">
                      <a:srgbClr val="FFFFFF"/>
                    </a:outerShdw>
                  </a:effectLst>
                </a:rPr>
                <a:t>(</a:t>
              </a:r>
              <a:r>
                <a:rPr lang="zh-CN" altLang="en-US" sz="1400" b="1" kern="0">
                  <a:solidFill>
                    <a:sysClr val="windowText" lastClr="000000"/>
                  </a:solidFill>
                  <a:effectLst>
                    <a:outerShdw blurRad="38100" dist="38100" dir="2700000" algn="tl">
                      <a:srgbClr val="FFFFFF"/>
                    </a:outerShdw>
                  </a:effectLst>
                </a:rPr>
                <a:t>企业网站、电子商务</a:t>
              </a:r>
              <a:r>
                <a:rPr lang="en-US" altLang="zh-CN" sz="1400" b="1" kern="0">
                  <a:solidFill>
                    <a:sysClr val="windowText" lastClr="000000"/>
                  </a:solidFill>
                  <a:effectLst>
                    <a:outerShdw blurRad="38100" dist="38100" dir="2700000" algn="tl">
                      <a:srgbClr val="FFFFFF"/>
                    </a:outerShdw>
                  </a:effectLst>
                </a:rPr>
                <a:t>)</a:t>
              </a:r>
            </a:p>
          </p:txBody>
        </p:sp>
      </p:grpSp>
      <p:grpSp>
        <p:nvGrpSpPr>
          <p:cNvPr id="4" name="组合 309"/>
          <p:cNvGrpSpPr>
            <a:grpSpLocks/>
          </p:cNvGrpSpPr>
          <p:nvPr/>
        </p:nvGrpSpPr>
        <p:grpSpPr bwMode="auto">
          <a:xfrm>
            <a:off x="1527176" y="2484439"/>
            <a:ext cx="9140825" cy="4346575"/>
            <a:chOff x="3008" y="2484736"/>
            <a:chExt cx="9140992" cy="4346277"/>
          </a:xfrm>
        </p:grpSpPr>
        <p:sp>
          <p:nvSpPr>
            <p:cNvPr id="238" name="AutoShape 5"/>
            <p:cNvSpPr>
              <a:spLocks noChangeArrowheads="1"/>
            </p:cNvSpPr>
            <p:nvPr/>
          </p:nvSpPr>
          <p:spPr bwMode="auto">
            <a:xfrm>
              <a:off x="3008" y="3605434"/>
              <a:ext cx="817578" cy="558762"/>
            </a:xfrm>
            <a:prstGeom prst="homePlate">
              <a:avLst>
                <a:gd name="adj" fmla="val 19829"/>
              </a:avLst>
            </a:prstGeom>
            <a:solidFill>
              <a:srgbClr val="C7CDFD"/>
            </a:solidFill>
            <a:ln w="6350" algn="ctr">
              <a:solidFill>
                <a:srgbClr val="000000"/>
              </a:solidFill>
              <a:miter lim="800000"/>
              <a:headEnd/>
              <a:tailEnd/>
            </a:ln>
            <a:effectLst>
              <a:outerShdw dist="35921" dir="2700000" algn="ctr" rotWithShape="0">
                <a:srgbClr val="EEECE1"/>
              </a:outerShdw>
            </a:effectLst>
          </p:spPr>
          <p:txBody>
            <a:bodyPr wrap="none"/>
            <a:lstStyle/>
            <a:p>
              <a:pPr algn="ctr">
                <a:defRPr/>
              </a:pPr>
              <a:r>
                <a:rPr lang="zh-CN" altLang="en-US" sz="1400" b="1" kern="0">
                  <a:solidFill>
                    <a:sysClr val="windowText" lastClr="000000"/>
                  </a:solidFill>
                </a:rPr>
                <a:t>业务运营</a:t>
              </a:r>
            </a:p>
            <a:p>
              <a:pPr algn="ctr">
                <a:defRPr/>
              </a:pPr>
              <a:r>
                <a:rPr lang="zh-CN" altLang="en-US" sz="1400" b="1" kern="0">
                  <a:solidFill>
                    <a:sysClr val="windowText" lastClr="000000"/>
                  </a:solidFill>
                </a:rPr>
                <a:t>层</a:t>
              </a:r>
            </a:p>
          </p:txBody>
        </p:sp>
        <p:sp>
          <p:nvSpPr>
            <p:cNvPr id="240" name="Rectangle 7"/>
            <p:cNvSpPr>
              <a:spLocks noChangeArrowheads="1"/>
            </p:cNvSpPr>
            <p:nvPr/>
          </p:nvSpPr>
          <p:spPr bwMode="auto">
            <a:xfrm>
              <a:off x="890437" y="2484736"/>
              <a:ext cx="8253563" cy="4346277"/>
            </a:xfrm>
            <a:prstGeom prst="rect">
              <a:avLst/>
            </a:prstGeom>
            <a:solidFill>
              <a:srgbClr val="FFFFFF"/>
            </a:solidFill>
            <a:ln w="6350" algn="ctr">
              <a:solidFill>
                <a:srgbClr val="000000"/>
              </a:solidFill>
              <a:miter lim="800000"/>
              <a:headEnd/>
              <a:tailEnd/>
            </a:ln>
            <a:effectLst>
              <a:outerShdw dist="35921" dir="2700000" algn="ctr" rotWithShape="0">
                <a:srgbClr val="EEECE1"/>
              </a:outerShdw>
            </a:effectLst>
          </p:spPr>
          <p:txBody>
            <a:bodyPr wrap="none"/>
            <a:lstStyle/>
            <a:p>
              <a:pPr algn="ctr">
                <a:defRPr/>
              </a:pPr>
              <a:endParaRPr lang="zh-CN" altLang="en-US" sz="1400" b="1" kern="0">
                <a:solidFill>
                  <a:srgbClr val="000000"/>
                </a:solidFill>
              </a:endParaRPr>
            </a:p>
          </p:txBody>
        </p:sp>
        <p:sp>
          <p:nvSpPr>
            <p:cNvPr id="241" name="Line 8"/>
            <p:cNvSpPr>
              <a:spLocks noChangeShapeType="1"/>
            </p:cNvSpPr>
            <p:nvPr/>
          </p:nvSpPr>
          <p:spPr bwMode="auto">
            <a:xfrm>
              <a:off x="903137" y="2957779"/>
              <a:ext cx="8117035" cy="1587"/>
            </a:xfrm>
            <a:prstGeom prst="line">
              <a:avLst/>
            </a:prstGeom>
            <a:noFill/>
            <a:ln w="12700">
              <a:solidFill>
                <a:srgbClr val="000000"/>
              </a:solidFill>
              <a:round/>
              <a:headEnd/>
              <a:tailEnd/>
            </a:ln>
            <a:effectLst/>
          </p:spPr>
          <p:txBody>
            <a:bodyPr lIns="45720" rIns="45720"/>
            <a:lstStyle/>
            <a:p>
              <a:pPr algn="ctr">
                <a:defRPr/>
              </a:pPr>
              <a:endParaRPr lang="zh-CN" altLang="en-US" sz="1400" b="1" kern="0">
                <a:solidFill>
                  <a:sysClr val="windowText" lastClr="000000"/>
                </a:solidFill>
              </a:endParaRPr>
            </a:p>
          </p:txBody>
        </p:sp>
        <p:sp>
          <p:nvSpPr>
            <p:cNvPr id="257" name="Line 24"/>
            <p:cNvSpPr>
              <a:spLocks noChangeShapeType="1"/>
            </p:cNvSpPr>
            <p:nvPr/>
          </p:nvSpPr>
          <p:spPr bwMode="auto">
            <a:xfrm flipH="1">
              <a:off x="4321087" y="2492672"/>
              <a:ext cx="0" cy="4330403"/>
            </a:xfrm>
            <a:prstGeom prst="line">
              <a:avLst/>
            </a:prstGeom>
            <a:noFill/>
            <a:ln w="9525">
              <a:solidFill>
                <a:srgbClr val="000000"/>
              </a:solidFill>
              <a:round/>
              <a:headEnd/>
              <a:tailEnd/>
            </a:ln>
            <a:effectLst/>
          </p:spPr>
          <p:txBody>
            <a:bodyPr lIns="45720" rIns="45720"/>
            <a:lstStyle/>
            <a:p>
              <a:pPr algn="ctr">
                <a:defRPr/>
              </a:pPr>
              <a:endParaRPr lang="zh-CN" altLang="en-US" sz="1400" b="1" kern="0">
                <a:solidFill>
                  <a:sysClr val="windowText" lastClr="000000"/>
                </a:solidFill>
              </a:endParaRPr>
            </a:p>
          </p:txBody>
        </p:sp>
        <p:sp>
          <p:nvSpPr>
            <p:cNvPr id="258" name="AutoShape 25"/>
            <p:cNvSpPr>
              <a:spLocks noChangeArrowheads="1"/>
            </p:cNvSpPr>
            <p:nvPr/>
          </p:nvSpPr>
          <p:spPr bwMode="auto">
            <a:xfrm>
              <a:off x="982514" y="2570455"/>
              <a:ext cx="3113144" cy="382561"/>
            </a:xfrm>
            <a:prstGeom prst="downArrow">
              <a:avLst>
                <a:gd name="adj1" fmla="val 99407"/>
                <a:gd name="adj2" fmla="val 26338"/>
              </a:avLst>
            </a:prstGeom>
            <a:solidFill>
              <a:srgbClr val="C7CDFD"/>
            </a:solidFill>
            <a:ln w="9525" algn="ctr">
              <a:solidFill>
                <a:srgbClr val="000000"/>
              </a:solidFill>
              <a:miter lim="800000"/>
              <a:headEnd/>
              <a:tailEnd/>
            </a:ln>
            <a:effectLst/>
          </p:spPr>
          <p:txBody>
            <a:bodyPr wrap="none" lIns="45720" rIns="45720" anchor="ctr"/>
            <a:lstStyle/>
            <a:p>
              <a:pPr marL="342900" indent="-342900" algn="ctr">
                <a:lnSpc>
                  <a:spcPct val="90000"/>
                </a:lnSpc>
                <a:spcBef>
                  <a:spcPct val="20000"/>
                </a:spcBef>
                <a:buClr>
                  <a:srgbClr val="4F81BD"/>
                </a:buClr>
                <a:defRPr/>
              </a:pPr>
              <a:r>
                <a:rPr lang="zh-CN" altLang="en-US" sz="1400" b="1" kern="0">
                  <a:solidFill>
                    <a:sysClr val="windowText" lastClr="000000"/>
                  </a:solidFill>
                </a:rPr>
                <a:t>水电</a:t>
              </a:r>
            </a:p>
          </p:txBody>
        </p:sp>
        <p:sp>
          <p:nvSpPr>
            <p:cNvPr id="259" name="AutoShape 26"/>
            <p:cNvSpPr>
              <a:spLocks noChangeArrowheads="1"/>
            </p:cNvSpPr>
            <p:nvPr/>
          </p:nvSpPr>
          <p:spPr bwMode="auto">
            <a:xfrm>
              <a:off x="7685061" y="2570455"/>
              <a:ext cx="1325586" cy="360337"/>
            </a:xfrm>
            <a:prstGeom prst="downArrow">
              <a:avLst>
                <a:gd name="adj1" fmla="val 99407"/>
                <a:gd name="adj2" fmla="val 26338"/>
              </a:avLst>
            </a:prstGeom>
            <a:solidFill>
              <a:srgbClr val="4F81BD">
                <a:alpha val="37000"/>
              </a:srgbClr>
            </a:solidFill>
            <a:ln w="9525" algn="ctr">
              <a:solidFill>
                <a:srgbClr val="000000"/>
              </a:solidFill>
              <a:prstDash val="dash"/>
              <a:miter lim="800000"/>
              <a:headEnd/>
              <a:tailEnd/>
            </a:ln>
            <a:effectLst/>
          </p:spPr>
          <p:txBody>
            <a:bodyPr wrap="none" lIns="45720" rIns="45720" anchor="ctr"/>
            <a:lstStyle/>
            <a:p>
              <a:pPr marL="342900" indent="-342900" algn="ctr">
                <a:lnSpc>
                  <a:spcPct val="90000"/>
                </a:lnSpc>
                <a:spcBef>
                  <a:spcPct val="20000"/>
                </a:spcBef>
                <a:buClr>
                  <a:srgbClr val="4F81BD"/>
                </a:buClr>
                <a:defRPr/>
              </a:pPr>
              <a:r>
                <a:rPr lang="zh-CN" altLang="en-US" sz="1400" b="1" kern="0">
                  <a:solidFill>
                    <a:sysClr val="windowText" lastClr="000000"/>
                  </a:solidFill>
                </a:rPr>
                <a:t>医院等其它产业</a:t>
              </a:r>
            </a:p>
          </p:txBody>
        </p:sp>
        <p:sp>
          <p:nvSpPr>
            <p:cNvPr id="260" name="Text Box 27"/>
            <p:cNvSpPr txBox="1">
              <a:spLocks noChangeArrowheads="1"/>
            </p:cNvSpPr>
            <p:nvPr/>
          </p:nvSpPr>
          <p:spPr bwMode="auto">
            <a:xfrm>
              <a:off x="7758088" y="5007100"/>
              <a:ext cx="1282723" cy="290493"/>
            </a:xfrm>
            <a:prstGeom prst="rect">
              <a:avLst/>
            </a:prstGeom>
            <a:solidFill>
              <a:srgbClr val="66CCFF">
                <a:alpha val="37000"/>
              </a:srgbClr>
            </a:solidFill>
            <a:ln w="19050" algn="ctr">
              <a:solidFill>
                <a:srgbClr val="000000"/>
              </a:solidFill>
              <a:prstDash val="dash"/>
              <a:miter lim="800000"/>
              <a:headEnd/>
              <a:tailEnd/>
            </a:ln>
            <a:effectLst/>
          </p:spPr>
          <p:txBody>
            <a:bodyPr lIns="45720" rIns="45720">
              <a:spAutoFit/>
            </a:bodyPr>
            <a:lstStyle/>
            <a:p>
              <a:pPr marL="114300" indent="-114300" algn="ctr">
                <a:lnSpc>
                  <a:spcPct val="90000"/>
                </a:lnSpc>
                <a:spcBef>
                  <a:spcPct val="20000"/>
                </a:spcBef>
                <a:buClr>
                  <a:srgbClr val="4F81BD"/>
                </a:buClr>
                <a:defRPr/>
              </a:pPr>
              <a:r>
                <a:rPr lang="en-US" altLang="zh-CN" sz="1400" b="1" kern="0">
                  <a:solidFill>
                    <a:srgbClr val="727272"/>
                  </a:solidFill>
                  <a:latin typeface="Arial"/>
                </a:rPr>
                <a:t>…</a:t>
              </a:r>
              <a:endParaRPr lang="en-US" altLang="zh-CN" sz="1400" b="1" kern="0">
                <a:solidFill>
                  <a:srgbClr val="727272"/>
                </a:solidFill>
              </a:endParaRPr>
            </a:p>
          </p:txBody>
        </p:sp>
        <p:sp>
          <p:nvSpPr>
            <p:cNvPr id="261" name="AutoShape 28"/>
            <p:cNvSpPr>
              <a:spLocks noChangeArrowheads="1"/>
            </p:cNvSpPr>
            <p:nvPr/>
          </p:nvSpPr>
          <p:spPr bwMode="auto">
            <a:xfrm>
              <a:off x="4441739" y="2587916"/>
              <a:ext cx="1398614" cy="365100"/>
            </a:xfrm>
            <a:prstGeom prst="downArrow">
              <a:avLst>
                <a:gd name="adj1" fmla="val 99407"/>
                <a:gd name="adj2" fmla="val 26338"/>
              </a:avLst>
            </a:prstGeom>
            <a:solidFill>
              <a:srgbClr val="C7CDFD"/>
            </a:solidFill>
            <a:ln w="9525" algn="ctr">
              <a:solidFill>
                <a:srgbClr val="000000"/>
              </a:solidFill>
              <a:miter lim="800000"/>
              <a:headEnd/>
              <a:tailEnd/>
            </a:ln>
            <a:effectLst/>
          </p:spPr>
          <p:txBody>
            <a:bodyPr wrap="none" lIns="45720" rIns="45720" anchor="ctr"/>
            <a:lstStyle/>
            <a:p>
              <a:pPr marL="342900" indent="-342900" algn="ctr">
                <a:lnSpc>
                  <a:spcPct val="90000"/>
                </a:lnSpc>
                <a:spcBef>
                  <a:spcPct val="20000"/>
                </a:spcBef>
                <a:buClr>
                  <a:srgbClr val="4F81BD"/>
                </a:buClr>
                <a:defRPr/>
              </a:pPr>
              <a:r>
                <a:rPr lang="zh-CN" altLang="en-US" sz="1400" b="1" kern="0">
                  <a:solidFill>
                    <a:sysClr val="windowText" lastClr="000000"/>
                  </a:solidFill>
                </a:rPr>
                <a:t>工业制造</a:t>
              </a:r>
              <a:endParaRPr lang="en-US" altLang="zh-CN" sz="1400" b="1" kern="0">
                <a:solidFill>
                  <a:sysClr val="windowText" lastClr="000000"/>
                </a:solidFill>
              </a:endParaRPr>
            </a:p>
          </p:txBody>
        </p:sp>
        <p:sp>
          <p:nvSpPr>
            <p:cNvPr id="262" name="AutoShape 29"/>
            <p:cNvSpPr>
              <a:spLocks noChangeArrowheads="1"/>
            </p:cNvSpPr>
            <p:nvPr/>
          </p:nvSpPr>
          <p:spPr bwMode="auto">
            <a:xfrm>
              <a:off x="5961005" y="2587916"/>
              <a:ext cx="1519265" cy="365100"/>
            </a:xfrm>
            <a:prstGeom prst="downArrow">
              <a:avLst>
                <a:gd name="adj1" fmla="val 99407"/>
                <a:gd name="adj2" fmla="val 26338"/>
              </a:avLst>
            </a:prstGeom>
            <a:solidFill>
              <a:srgbClr val="C7CDFD"/>
            </a:solidFill>
            <a:ln w="9525" algn="ctr">
              <a:solidFill>
                <a:srgbClr val="000000"/>
              </a:solidFill>
              <a:miter lim="800000"/>
              <a:headEnd/>
              <a:tailEnd/>
            </a:ln>
            <a:effectLst/>
          </p:spPr>
          <p:txBody>
            <a:bodyPr wrap="none" lIns="45720" rIns="45720" anchor="ctr"/>
            <a:lstStyle/>
            <a:p>
              <a:pPr marL="342900" indent="-342900" algn="ctr">
                <a:lnSpc>
                  <a:spcPct val="90000"/>
                </a:lnSpc>
                <a:spcBef>
                  <a:spcPct val="20000"/>
                </a:spcBef>
                <a:buClr>
                  <a:srgbClr val="4F81BD"/>
                </a:buClr>
                <a:defRPr/>
              </a:pPr>
              <a:r>
                <a:rPr lang="zh-CN" altLang="en-US" sz="1400" b="1" kern="0">
                  <a:solidFill>
                    <a:sysClr val="windowText" lastClr="000000"/>
                  </a:solidFill>
                </a:rPr>
                <a:t>地产</a:t>
              </a:r>
            </a:p>
          </p:txBody>
        </p:sp>
        <p:sp>
          <p:nvSpPr>
            <p:cNvPr id="263" name="Text Box 30"/>
            <p:cNvSpPr txBox="1">
              <a:spLocks noChangeArrowheads="1"/>
            </p:cNvSpPr>
            <p:nvPr/>
          </p:nvSpPr>
          <p:spPr bwMode="auto">
            <a:xfrm>
              <a:off x="982514" y="6167483"/>
              <a:ext cx="8093223" cy="300016"/>
            </a:xfrm>
            <a:prstGeom prst="rect">
              <a:avLst/>
            </a:prstGeom>
            <a:solidFill>
              <a:srgbClr val="FF6600">
                <a:alpha val="67000"/>
              </a:srgbClr>
            </a:solidFill>
            <a:ln w="12700" algn="ctr">
              <a:solidFill>
                <a:srgbClr val="000000"/>
              </a:solidFill>
              <a:miter lim="800000"/>
              <a:headEnd/>
              <a:tailEnd/>
            </a:ln>
            <a:effectLst/>
          </p:spPr>
          <p:txBody>
            <a:bodyPr wrap="none" lIns="90488" tIns="44450" rIns="90488" bIns="44450" anchor="ctr"/>
            <a:lstStyle/>
            <a:p>
              <a:pPr algn="ctr">
                <a:defRPr/>
              </a:pPr>
              <a:r>
                <a:rPr lang="zh-CN" altLang="en-US" sz="1400" b="1" kern="0">
                  <a:solidFill>
                    <a:sysClr val="windowText" lastClr="000000"/>
                  </a:solidFill>
                </a:rPr>
                <a:t>采购管理</a:t>
              </a:r>
            </a:p>
          </p:txBody>
        </p:sp>
        <p:sp>
          <p:nvSpPr>
            <p:cNvPr id="264" name="Text Box 31"/>
            <p:cNvSpPr txBox="1">
              <a:spLocks noChangeArrowheads="1"/>
            </p:cNvSpPr>
            <p:nvPr/>
          </p:nvSpPr>
          <p:spPr bwMode="auto">
            <a:xfrm>
              <a:off x="4441739" y="3356213"/>
              <a:ext cx="1370038" cy="300017"/>
            </a:xfrm>
            <a:prstGeom prst="rect">
              <a:avLst/>
            </a:prstGeom>
            <a:solidFill>
              <a:srgbClr val="66CCFF">
                <a:alpha val="67000"/>
              </a:srgbClr>
            </a:solidFill>
            <a:ln w="12700" algn="ctr">
              <a:solidFill>
                <a:srgbClr val="000000"/>
              </a:solidFill>
              <a:miter lim="800000"/>
              <a:headEnd/>
              <a:tailEnd/>
            </a:ln>
            <a:effectLst>
              <a:outerShdw dist="35921" dir="2700000" algn="ctr" rotWithShape="0">
                <a:srgbClr val="EEECE1"/>
              </a:outerShdw>
            </a:effectLst>
          </p:spPr>
          <p:txBody>
            <a:bodyPr wrap="none" lIns="90488" tIns="44450" rIns="90488" bIns="44450" anchor="ctr"/>
            <a:lstStyle/>
            <a:p>
              <a:pPr algn="ctr">
                <a:defRPr/>
              </a:pPr>
              <a:r>
                <a:rPr lang="zh-CN" altLang="en-US" sz="1400" b="1" kern="0">
                  <a:solidFill>
                    <a:sysClr val="windowText" lastClr="000000"/>
                  </a:solidFill>
                </a:rPr>
                <a:t>销售管理</a:t>
              </a:r>
            </a:p>
          </p:txBody>
        </p:sp>
        <p:sp>
          <p:nvSpPr>
            <p:cNvPr id="265" name="Text Box 32"/>
            <p:cNvSpPr txBox="1">
              <a:spLocks noChangeArrowheads="1"/>
            </p:cNvSpPr>
            <p:nvPr/>
          </p:nvSpPr>
          <p:spPr bwMode="auto">
            <a:xfrm>
              <a:off x="4441739" y="3694328"/>
              <a:ext cx="1370038" cy="300016"/>
            </a:xfrm>
            <a:prstGeom prst="rect">
              <a:avLst/>
            </a:prstGeom>
            <a:solidFill>
              <a:srgbClr val="66CCFF">
                <a:alpha val="67000"/>
              </a:srgbClr>
            </a:solidFill>
            <a:ln w="12700" algn="ctr">
              <a:solidFill>
                <a:srgbClr val="000000"/>
              </a:solidFill>
              <a:miter lim="800000"/>
              <a:headEnd/>
              <a:tailEnd/>
            </a:ln>
            <a:effectLst>
              <a:outerShdw dist="35921" dir="2700000" algn="ctr" rotWithShape="0">
                <a:srgbClr val="EEECE1"/>
              </a:outerShdw>
            </a:effectLst>
          </p:spPr>
          <p:txBody>
            <a:bodyPr wrap="none" lIns="90488" tIns="44450" rIns="90488" bIns="44450" anchor="ctr"/>
            <a:lstStyle/>
            <a:p>
              <a:pPr algn="ctr">
                <a:defRPr/>
              </a:pPr>
              <a:r>
                <a:rPr lang="zh-CN" altLang="en-US" sz="1400" b="1" kern="0">
                  <a:solidFill>
                    <a:sysClr val="windowText" lastClr="000000"/>
                  </a:solidFill>
                </a:rPr>
                <a:t>生产计划管理</a:t>
              </a:r>
            </a:p>
          </p:txBody>
        </p:sp>
        <p:sp>
          <p:nvSpPr>
            <p:cNvPr id="266" name="Text Box 33"/>
            <p:cNvSpPr txBox="1">
              <a:spLocks noChangeArrowheads="1"/>
            </p:cNvSpPr>
            <p:nvPr/>
          </p:nvSpPr>
          <p:spPr bwMode="auto">
            <a:xfrm>
              <a:off x="4441739" y="5056310"/>
              <a:ext cx="1370038" cy="300016"/>
            </a:xfrm>
            <a:prstGeom prst="rect">
              <a:avLst/>
            </a:prstGeom>
            <a:solidFill>
              <a:srgbClr val="66CCFF">
                <a:alpha val="67000"/>
              </a:srgbClr>
            </a:solidFill>
            <a:ln w="12700" algn="ctr">
              <a:solidFill>
                <a:srgbClr val="000000"/>
              </a:solidFill>
              <a:miter lim="800000"/>
              <a:headEnd/>
              <a:tailEnd/>
            </a:ln>
            <a:effectLst>
              <a:outerShdw dist="35921" dir="2700000" algn="ctr" rotWithShape="0">
                <a:srgbClr val="EEECE1"/>
              </a:outerShdw>
            </a:effectLst>
          </p:spPr>
          <p:txBody>
            <a:bodyPr wrap="none" lIns="90488" tIns="44450" rIns="90488" bIns="44450" anchor="ctr"/>
            <a:lstStyle/>
            <a:p>
              <a:pPr algn="ctr">
                <a:defRPr/>
              </a:pPr>
              <a:r>
                <a:rPr lang="en-US" altLang="zh-CN" sz="1400" b="1" kern="0">
                  <a:solidFill>
                    <a:sysClr val="windowText" lastClr="000000"/>
                  </a:solidFill>
                </a:rPr>
                <a:t>MES</a:t>
              </a:r>
              <a:r>
                <a:rPr lang="zh-CN" altLang="en-US" sz="1400" b="1" kern="0">
                  <a:solidFill>
                    <a:sysClr val="windowText" lastClr="000000"/>
                  </a:solidFill>
                </a:rPr>
                <a:t>制造执行</a:t>
              </a:r>
            </a:p>
          </p:txBody>
        </p:sp>
        <p:sp>
          <p:nvSpPr>
            <p:cNvPr id="267" name="Text Box 34"/>
            <p:cNvSpPr txBox="1">
              <a:spLocks noChangeArrowheads="1"/>
            </p:cNvSpPr>
            <p:nvPr/>
          </p:nvSpPr>
          <p:spPr bwMode="auto">
            <a:xfrm>
              <a:off x="4441739" y="4032442"/>
              <a:ext cx="1370038" cy="301604"/>
            </a:xfrm>
            <a:prstGeom prst="rect">
              <a:avLst/>
            </a:prstGeom>
            <a:solidFill>
              <a:srgbClr val="66CCFF">
                <a:alpha val="67000"/>
              </a:srgbClr>
            </a:solidFill>
            <a:ln w="12700" algn="ctr">
              <a:solidFill>
                <a:srgbClr val="000000"/>
              </a:solidFill>
              <a:miter lim="800000"/>
              <a:headEnd/>
              <a:tailEnd/>
            </a:ln>
            <a:effectLst>
              <a:outerShdw dist="35921" dir="2700000" algn="ctr" rotWithShape="0">
                <a:srgbClr val="EEECE1"/>
              </a:outerShdw>
            </a:effectLst>
          </p:spPr>
          <p:txBody>
            <a:bodyPr wrap="none" lIns="90488" tIns="44450" rIns="90488" bIns="44450" anchor="ctr"/>
            <a:lstStyle/>
            <a:p>
              <a:pPr algn="ctr">
                <a:defRPr/>
              </a:pPr>
              <a:r>
                <a:rPr lang="zh-CN" altLang="en-US" sz="1400" b="1" kern="0">
                  <a:solidFill>
                    <a:sysClr val="windowText" lastClr="000000"/>
                  </a:solidFill>
                </a:rPr>
                <a:t>质量管理</a:t>
              </a:r>
            </a:p>
          </p:txBody>
        </p:sp>
        <p:sp>
          <p:nvSpPr>
            <p:cNvPr id="268" name="Text Box 35"/>
            <p:cNvSpPr txBox="1">
              <a:spLocks noChangeArrowheads="1"/>
            </p:cNvSpPr>
            <p:nvPr/>
          </p:nvSpPr>
          <p:spPr bwMode="auto">
            <a:xfrm>
              <a:off x="4441739" y="4372144"/>
              <a:ext cx="1370038" cy="301604"/>
            </a:xfrm>
            <a:prstGeom prst="rect">
              <a:avLst/>
            </a:prstGeom>
            <a:solidFill>
              <a:srgbClr val="66CCFF">
                <a:alpha val="67000"/>
              </a:srgbClr>
            </a:solidFill>
            <a:ln w="12700" algn="ctr">
              <a:solidFill>
                <a:srgbClr val="000000"/>
              </a:solidFill>
              <a:miter lim="800000"/>
              <a:headEnd/>
              <a:tailEnd/>
            </a:ln>
            <a:effectLst>
              <a:outerShdw dist="35921" dir="2700000" algn="ctr" rotWithShape="0">
                <a:srgbClr val="EEECE1"/>
              </a:outerShdw>
            </a:effectLst>
          </p:spPr>
          <p:txBody>
            <a:bodyPr wrap="none" lIns="90488" tIns="44450" rIns="90488" bIns="44450" anchor="ctr"/>
            <a:lstStyle/>
            <a:p>
              <a:pPr algn="ctr">
                <a:defRPr/>
              </a:pPr>
              <a:r>
                <a:rPr lang="zh-CN" altLang="en-US" sz="1400" b="1" kern="0">
                  <a:solidFill>
                    <a:sysClr val="windowText" lastClr="000000"/>
                  </a:solidFill>
                </a:rPr>
                <a:t>运输管理</a:t>
              </a:r>
            </a:p>
          </p:txBody>
        </p:sp>
        <p:sp>
          <p:nvSpPr>
            <p:cNvPr id="269" name="Text Box 36"/>
            <p:cNvSpPr txBox="1">
              <a:spLocks noChangeArrowheads="1"/>
            </p:cNvSpPr>
            <p:nvPr/>
          </p:nvSpPr>
          <p:spPr bwMode="auto">
            <a:xfrm>
              <a:off x="4441739" y="4707084"/>
              <a:ext cx="1370038" cy="300016"/>
            </a:xfrm>
            <a:prstGeom prst="rect">
              <a:avLst/>
            </a:prstGeom>
            <a:solidFill>
              <a:srgbClr val="66CCFF">
                <a:alpha val="67000"/>
              </a:srgbClr>
            </a:solidFill>
            <a:ln w="12700" algn="ctr">
              <a:solidFill>
                <a:srgbClr val="000000"/>
              </a:solidFill>
              <a:miter lim="800000"/>
              <a:headEnd/>
              <a:tailEnd/>
            </a:ln>
            <a:effectLst>
              <a:outerShdw dist="35921" dir="2700000" algn="ctr" rotWithShape="0">
                <a:srgbClr val="EEECE1"/>
              </a:outerShdw>
            </a:effectLst>
          </p:spPr>
          <p:txBody>
            <a:bodyPr wrap="none" lIns="90488" tIns="44450" rIns="90488" bIns="44450" anchor="ctr"/>
            <a:lstStyle/>
            <a:p>
              <a:pPr algn="ctr">
                <a:defRPr/>
              </a:pPr>
              <a:r>
                <a:rPr lang="zh-CN" altLang="en-US" sz="1400" b="1" kern="0">
                  <a:solidFill>
                    <a:sysClr val="windowText" lastClr="000000"/>
                  </a:solidFill>
                </a:rPr>
                <a:t>计量管理</a:t>
              </a:r>
            </a:p>
          </p:txBody>
        </p:sp>
        <p:sp>
          <p:nvSpPr>
            <p:cNvPr id="270" name="Text Box 37"/>
            <p:cNvSpPr txBox="1">
              <a:spLocks noChangeArrowheads="1"/>
            </p:cNvSpPr>
            <p:nvPr/>
          </p:nvSpPr>
          <p:spPr bwMode="auto">
            <a:xfrm>
              <a:off x="6026093" y="3394311"/>
              <a:ext cx="1370038" cy="301604"/>
            </a:xfrm>
            <a:prstGeom prst="rect">
              <a:avLst/>
            </a:prstGeom>
            <a:solidFill>
              <a:srgbClr val="66CCFF">
                <a:alpha val="67000"/>
              </a:srgbClr>
            </a:solidFill>
            <a:ln w="12700" algn="ctr">
              <a:solidFill>
                <a:srgbClr val="000000"/>
              </a:solidFill>
              <a:miter lim="800000"/>
              <a:headEnd/>
              <a:tailEnd/>
            </a:ln>
            <a:effectLst>
              <a:outerShdw dist="35921" dir="2700000" algn="ctr" rotWithShape="0">
                <a:srgbClr val="EEECE1"/>
              </a:outerShdw>
            </a:effectLst>
          </p:spPr>
          <p:txBody>
            <a:bodyPr wrap="none" lIns="90488" tIns="44450" rIns="90488" bIns="44450" anchor="ctr"/>
            <a:lstStyle/>
            <a:p>
              <a:pPr algn="ctr">
                <a:defRPr/>
              </a:pPr>
              <a:r>
                <a:rPr lang="zh-CN" altLang="en-US" sz="1400" b="1" kern="0">
                  <a:solidFill>
                    <a:sysClr val="windowText" lastClr="000000"/>
                  </a:solidFill>
                </a:rPr>
                <a:t>招投标管理</a:t>
              </a:r>
            </a:p>
          </p:txBody>
        </p:sp>
        <p:sp>
          <p:nvSpPr>
            <p:cNvPr id="271" name="Text Box 38"/>
            <p:cNvSpPr txBox="1">
              <a:spLocks noChangeArrowheads="1"/>
            </p:cNvSpPr>
            <p:nvPr/>
          </p:nvSpPr>
          <p:spPr bwMode="auto">
            <a:xfrm>
              <a:off x="6026093" y="3764173"/>
              <a:ext cx="1370038" cy="301604"/>
            </a:xfrm>
            <a:prstGeom prst="rect">
              <a:avLst/>
            </a:prstGeom>
            <a:solidFill>
              <a:srgbClr val="66CCFF">
                <a:alpha val="67000"/>
              </a:srgbClr>
            </a:solidFill>
            <a:ln w="12700" algn="ctr">
              <a:solidFill>
                <a:srgbClr val="000000"/>
              </a:solidFill>
              <a:miter lim="800000"/>
              <a:headEnd/>
              <a:tailEnd/>
            </a:ln>
            <a:effectLst>
              <a:outerShdw dist="35921" dir="2700000" algn="ctr" rotWithShape="0">
                <a:srgbClr val="EEECE1"/>
              </a:outerShdw>
            </a:effectLst>
          </p:spPr>
          <p:txBody>
            <a:bodyPr wrap="none" lIns="90488" tIns="44450" rIns="90488" bIns="44450" anchor="ctr"/>
            <a:lstStyle/>
            <a:p>
              <a:pPr algn="ctr">
                <a:defRPr/>
              </a:pPr>
              <a:r>
                <a:rPr lang="zh-CN" altLang="en-US" sz="1400" b="1" kern="0">
                  <a:solidFill>
                    <a:sysClr val="windowText" lastClr="000000"/>
                  </a:solidFill>
                </a:rPr>
                <a:t>地产项目管理</a:t>
              </a:r>
            </a:p>
          </p:txBody>
        </p:sp>
        <p:sp>
          <p:nvSpPr>
            <p:cNvPr id="272" name="Text Box 39"/>
            <p:cNvSpPr txBox="1">
              <a:spLocks noChangeArrowheads="1"/>
            </p:cNvSpPr>
            <p:nvPr/>
          </p:nvSpPr>
          <p:spPr bwMode="auto">
            <a:xfrm>
              <a:off x="6026093" y="4153084"/>
              <a:ext cx="1370038" cy="301604"/>
            </a:xfrm>
            <a:prstGeom prst="rect">
              <a:avLst/>
            </a:prstGeom>
            <a:solidFill>
              <a:srgbClr val="66CCFF">
                <a:alpha val="67000"/>
              </a:srgbClr>
            </a:solidFill>
            <a:ln w="12700" algn="ctr">
              <a:solidFill>
                <a:srgbClr val="000000"/>
              </a:solidFill>
              <a:miter lim="800000"/>
              <a:headEnd/>
              <a:tailEnd/>
            </a:ln>
            <a:effectLst>
              <a:outerShdw dist="35921" dir="2700000" algn="ctr" rotWithShape="0">
                <a:srgbClr val="EEECE1"/>
              </a:outerShdw>
            </a:effectLst>
          </p:spPr>
          <p:txBody>
            <a:bodyPr wrap="none" lIns="90488" tIns="44450" rIns="90488" bIns="44450" anchor="ctr"/>
            <a:lstStyle/>
            <a:p>
              <a:pPr algn="ctr">
                <a:defRPr/>
              </a:pPr>
              <a:r>
                <a:rPr lang="zh-CN" altLang="en-US" sz="1400" b="1" kern="0">
                  <a:solidFill>
                    <a:sysClr val="windowText" lastClr="000000"/>
                  </a:solidFill>
                </a:rPr>
                <a:t>商业地产管理</a:t>
              </a:r>
            </a:p>
          </p:txBody>
        </p:sp>
        <p:sp>
          <p:nvSpPr>
            <p:cNvPr id="273" name="Text Box 40"/>
            <p:cNvSpPr txBox="1">
              <a:spLocks noChangeArrowheads="1"/>
            </p:cNvSpPr>
            <p:nvPr/>
          </p:nvSpPr>
          <p:spPr bwMode="auto">
            <a:xfrm>
              <a:off x="6026093" y="3033973"/>
              <a:ext cx="1370038" cy="301604"/>
            </a:xfrm>
            <a:prstGeom prst="rect">
              <a:avLst/>
            </a:prstGeom>
            <a:solidFill>
              <a:srgbClr val="66CCFF">
                <a:alpha val="67000"/>
              </a:srgbClr>
            </a:solidFill>
            <a:ln w="12700" algn="ctr">
              <a:solidFill>
                <a:srgbClr val="000000"/>
              </a:solidFill>
              <a:miter lim="800000"/>
              <a:headEnd/>
              <a:tailEnd/>
            </a:ln>
            <a:effectLst>
              <a:outerShdw dist="35921" dir="2700000" algn="ctr" rotWithShape="0">
                <a:srgbClr val="EEECE1"/>
              </a:outerShdw>
            </a:effectLst>
          </p:spPr>
          <p:txBody>
            <a:bodyPr wrap="none" lIns="90488" tIns="44450" rIns="90488" bIns="44450" anchor="ctr"/>
            <a:lstStyle/>
            <a:p>
              <a:pPr algn="ctr">
                <a:defRPr/>
              </a:pPr>
              <a:r>
                <a:rPr lang="zh-CN" altLang="en-US" sz="1400" b="1" kern="0">
                  <a:solidFill>
                    <a:sysClr val="windowText" lastClr="000000"/>
                  </a:solidFill>
                </a:rPr>
                <a:t>地产项目管理</a:t>
              </a:r>
            </a:p>
          </p:txBody>
        </p:sp>
        <p:sp>
          <p:nvSpPr>
            <p:cNvPr id="274" name="Text Box 41"/>
            <p:cNvSpPr txBox="1">
              <a:spLocks noChangeArrowheads="1"/>
            </p:cNvSpPr>
            <p:nvPr/>
          </p:nvSpPr>
          <p:spPr bwMode="auto">
            <a:xfrm>
              <a:off x="982514" y="6494486"/>
              <a:ext cx="8093223" cy="301604"/>
            </a:xfrm>
            <a:prstGeom prst="rect">
              <a:avLst/>
            </a:prstGeom>
            <a:solidFill>
              <a:srgbClr val="FF6600">
                <a:alpha val="67000"/>
              </a:srgbClr>
            </a:solidFill>
            <a:ln w="12700" algn="ctr">
              <a:solidFill>
                <a:srgbClr val="000000"/>
              </a:solidFill>
              <a:miter lim="800000"/>
              <a:headEnd/>
              <a:tailEnd/>
            </a:ln>
            <a:effectLst/>
          </p:spPr>
          <p:txBody>
            <a:bodyPr wrap="none" lIns="90488" tIns="44450" rIns="90488" bIns="44450" anchor="ctr"/>
            <a:lstStyle/>
            <a:p>
              <a:pPr algn="ctr">
                <a:defRPr/>
              </a:pPr>
              <a:r>
                <a:rPr lang="zh-CN" altLang="en-US" sz="1400" b="1" kern="0">
                  <a:solidFill>
                    <a:sysClr val="windowText" lastClr="000000"/>
                  </a:solidFill>
                </a:rPr>
                <a:t>库存管理</a:t>
              </a:r>
            </a:p>
          </p:txBody>
        </p:sp>
        <p:sp>
          <p:nvSpPr>
            <p:cNvPr id="275" name="Text Box 42"/>
            <p:cNvSpPr txBox="1">
              <a:spLocks noChangeArrowheads="1"/>
            </p:cNvSpPr>
            <p:nvPr/>
          </p:nvSpPr>
          <p:spPr bwMode="auto">
            <a:xfrm>
              <a:off x="7697762" y="3065721"/>
              <a:ext cx="1370037" cy="1800102"/>
            </a:xfrm>
            <a:prstGeom prst="rect">
              <a:avLst/>
            </a:prstGeom>
            <a:solidFill>
              <a:srgbClr val="66CCFF">
                <a:alpha val="67000"/>
              </a:srgbClr>
            </a:solidFill>
            <a:ln w="12700" algn="ctr">
              <a:solidFill>
                <a:srgbClr val="000000"/>
              </a:solidFill>
              <a:miter lim="800000"/>
              <a:headEnd/>
              <a:tailEnd/>
            </a:ln>
            <a:effectLst>
              <a:outerShdw dist="35921" dir="2700000" algn="ctr" rotWithShape="0">
                <a:srgbClr val="EEECE1"/>
              </a:outerShdw>
            </a:effectLst>
          </p:spPr>
          <p:txBody>
            <a:bodyPr wrap="none" lIns="90488" tIns="44450" rIns="90488" bIns="44450"/>
            <a:lstStyle/>
            <a:p>
              <a:pPr algn="ctr">
                <a:defRPr/>
              </a:pPr>
              <a:r>
                <a:rPr lang="en-US" altLang="zh-CN" sz="1400" b="1" kern="0">
                  <a:solidFill>
                    <a:sysClr val="windowText" lastClr="000000"/>
                  </a:solidFill>
                </a:rPr>
                <a:t>HIS</a:t>
              </a:r>
              <a:r>
                <a:rPr lang="zh-CN" altLang="en-US" sz="1400" b="1" kern="0">
                  <a:solidFill>
                    <a:sysClr val="windowText" lastClr="000000"/>
                  </a:solidFill>
                </a:rPr>
                <a:t>医院管理</a:t>
              </a:r>
            </a:p>
          </p:txBody>
        </p:sp>
        <p:sp>
          <p:nvSpPr>
            <p:cNvPr id="276" name="Text Box 43"/>
            <p:cNvSpPr txBox="1">
              <a:spLocks noChangeArrowheads="1"/>
            </p:cNvSpPr>
            <p:nvPr/>
          </p:nvSpPr>
          <p:spPr bwMode="auto">
            <a:xfrm>
              <a:off x="2612906" y="5870641"/>
              <a:ext cx="1370038" cy="301604"/>
            </a:xfrm>
            <a:prstGeom prst="rect">
              <a:avLst/>
            </a:prstGeom>
            <a:solidFill>
              <a:srgbClr val="EEECE1">
                <a:alpha val="67000"/>
              </a:srgbClr>
            </a:solidFill>
            <a:ln w="12700" algn="ctr">
              <a:solidFill>
                <a:srgbClr val="000000"/>
              </a:solidFill>
              <a:miter lim="800000"/>
              <a:headEnd/>
              <a:tailEnd/>
            </a:ln>
            <a:effectLst/>
          </p:spPr>
          <p:txBody>
            <a:bodyPr wrap="none" lIns="90488" tIns="44450" rIns="90488" bIns="44450" anchor="ctr"/>
            <a:lstStyle/>
            <a:p>
              <a:pPr algn="ctr">
                <a:defRPr/>
              </a:pPr>
              <a:r>
                <a:rPr lang="en-US" altLang="zh-CN" sz="1400" b="1" kern="0">
                  <a:solidFill>
                    <a:sysClr val="windowText" lastClr="000000"/>
                  </a:solidFill>
                </a:rPr>
                <a:t>GIS/SCADA</a:t>
              </a:r>
              <a:r>
                <a:rPr lang="zh-CN" altLang="en-US" sz="1400" b="1" kern="0">
                  <a:solidFill>
                    <a:sysClr val="windowText" lastClr="000000"/>
                  </a:solidFill>
                </a:rPr>
                <a:t>等</a:t>
              </a:r>
            </a:p>
          </p:txBody>
        </p:sp>
        <p:sp>
          <p:nvSpPr>
            <p:cNvPr id="277" name="Text Box 44"/>
            <p:cNvSpPr txBox="1">
              <a:spLocks noChangeArrowheads="1"/>
            </p:cNvSpPr>
            <p:nvPr/>
          </p:nvSpPr>
          <p:spPr bwMode="auto">
            <a:xfrm>
              <a:off x="4441739" y="5407123"/>
              <a:ext cx="1370038" cy="300017"/>
            </a:xfrm>
            <a:prstGeom prst="rect">
              <a:avLst/>
            </a:prstGeom>
            <a:solidFill>
              <a:srgbClr val="EEECE1">
                <a:alpha val="67000"/>
              </a:srgbClr>
            </a:solidFill>
            <a:ln w="12700" algn="ctr">
              <a:solidFill>
                <a:srgbClr val="000000"/>
              </a:solidFill>
              <a:miter lim="800000"/>
              <a:headEnd/>
              <a:tailEnd/>
            </a:ln>
            <a:effectLst>
              <a:outerShdw dist="35921" dir="2700000" algn="ctr" rotWithShape="0">
                <a:srgbClr val="EEECE1"/>
              </a:outerShdw>
            </a:effectLst>
          </p:spPr>
          <p:txBody>
            <a:bodyPr wrap="none" lIns="90488" tIns="44450" rIns="90488" bIns="44450" anchor="ctr"/>
            <a:lstStyle/>
            <a:p>
              <a:pPr algn="ctr">
                <a:defRPr/>
              </a:pPr>
              <a:r>
                <a:rPr lang="en-US" altLang="zh-CN" sz="1400" b="1" kern="0">
                  <a:solidFill>
                    <a:sysClr val="windowText" lastClr="000000"/>
                  </a:solidFill>
                </a:rPr>
                <a:t>DCS/PLC</a:t>
              </a:r>
              <a:r>
                <a:rPr lang="zh-CN" altLang="en-US" sz="1400" b="1" kern="0">
                  <a:solidFill>
                    <a:sysClr val="windowText" lastClr="000000"/>
                  </a:solidFill>
                </a:rPr>
                <a:t>等</a:t>
              </a:r>
            </a:p>
          </p:txBody>
        </p:sp>
        <p:sp>
          <p:nvSpPr>
            <p:cNvPr id="278" name="Text Box 45"/>
            <p:cNvSpPr txBox="1">
              <a:spLocks noChangeArrowheads="1"/>
            </p:cNvSpPr>
            <p:nvPr/>
          </p:nvSpPr>
          <p:spPr bwMode="auto">
            <a:xfrm>
              <a:off x="2581155" y="4557869"/>
              <a:ext cx="1446239" cy="1282612"/>
            </a:xfrm>
            <a:prstGeom prst="rect">
              <a:avLst/>
            </a:prstGeom>
            <a:solidFill>
              <a:srgbClr val="66CCFF">
                <a:alpha val="67000"/>
              </a:srgbClr>
            </a:solidFill>
            <a:ln w="12700" algn="ctr">
              <a:solidFill>
                <a:srgbClr val="000000"/>
              </a:solidFill>
              <a:miter lim="800000"/>
              <a:headEnd/>
              <a:tailEnd/>
            </a:ln>
            <a:effectLst/>
          </p:spPr>
          <p:txBody>
            <a:bodyPr wrap="none" lIns="90488" tIns="44450" rIns="90488" bIns="44450"/>
            <a:lstStyle/>
            <a:p>
              <a:pPr algn="ctr">
                <a:defRPr/>
              </a:pPr>
              <a:r>
                <a:rPr lang="zh-CN" altLang="en-US" sz="1400" b="1" kern="0">
                  <a:solidFill>
                    <a:sysClr val="windowText" lastClr="000000"/>
                  </a:solidFill>
                </a:rPr>
                <a:t>供配电管理</a:t>
              </a:r>
            </a:p>
          </p:txBody>
        </p:sp>
        <p:grpSp>
          <p:nvGrpSpPr>
            <p:cNvPr id="5" name="Group 46"/>
            <p:cNvGrpSpPr>
              <a:grpSpLocks/>
            </p:cNvGrpSpPr>
            <p:nvPr/>
          </p:nvGrpSpPr>
          <p:grpSpPr bwMode="auto">
            <a:xfrm>
              <a:off x="2609348" y="4838768"/>
              <a:ext cx="1349041" cy="958335"/>
              <a:chOff x="766" y="2890"/>
              <a:chExt cx="772" cy="596"/>
            </a:xfrm>
          </p:grpSpPr>
          <p:sp>
            <p:nvSpPr>
              <p:cNvPr id="280" name="Text Box 47"/>
              <p:cNvSpPr txBox="1">
                <a:spLocks noChangeArrowheads="1"/>
              </p:cNvSpPr>
              <p:nvPr/>
            </p:nvSpPr>
            <p:spPr bwMode="auto">
              <a:xfrm>
                <a:off x="766" y="3350"/>
                <a:ext cx="772" cy="136"/>
              </a:xfrm>
              <a:prstGeom prst="rect">
                <a:avLst/>
              </a:prstGeom>
              <a:solidFill>
                <a:srgbClr val="CC99FF">
                  <a:alpha val="87000"/>
                </a:srgbClr>
              </a:solidFill>
              <a:ln w="12700" algn="ctr">
                <a:solidFill>
                  <a:srgbClr val="000000"/>
                </a:solidFill>
                <a:miter lim="800000"/>
                <a:headEnd/>
                <a:tailEnd/>
              </a:ln>
              <a:effectLst/>
            </p:spPr>
            <p:txBody>
              <a:bodyPr wrap="none" lIns="90488" tIns="44450" rIns="90488" bIns="44450" anchor="ctr"/>
              <a:lstStyle/>
              <a:p>
                <a:pPr algn="ctr">
                  <a:defRPr/>
                </a:pPr>
                <a:r>
                  <a:rPr lang="zh-CN" altLang="en-US" sz="1400" b="1" kern="0">
                    <a:solidFill>
                      <a:sysClr val="windowText" lastClr="000000"/>
                    </a:solidFill>
                  </a:rPr>
                  <a:t>电费收费管理</a:t>
                </a:r>
              </a:p>
            </p:txBody>
          </p:sp>
          <p:sp>
            <p:nvSpPr>
              <p:cNvPr id="281" name="Text Box 48"/>
              <p:cNvSpPr txBox="1">
                <a:spLocks noChangeArrowheads="1"/>
              </p:cNvSpPr>
              <p:nvPr/>
            </p:nvSpPr>
            <p:spPr bwMode="auto">
              <a:xfrm>
                <a:off x="766" y="3199"/>
                <a:ext cx="772" cy="136"/>
              </a:xfrm>
              <a:prstGeom prst="rect">
                <a:avLst/>
              </a:prstGeom>
              <a:solidFill>
                <a:srgbClr val="CC99FF">
                  <a:alpha val="87000"/>
                </a:srgbClr>
              </a:solidFill>
              <a:ln w="12700" algn="ctr">
                <a:solidFill>
                  <a:srgbClr val="000000"/>
                </a:solidFill>
                <a:miter lim="800000"/>
                <a:headEnd/>
                <a:tailEnd/>
              </a:ln>
              <a:effectLst/>
            </p:spPr>
            <p:txBody>
              <a:bodyPr wrap="none" lIns="90488" tIns="44450" rIns="90488" bIns="44450" anchor="ctr"/>
              <a:lstStyle/>
              <a:p>
                <a:pPr algn="ctr">
                  <a:defRPr/>
                </a:pPr>
                <a:r>
                  <a:rPr lang="zh-CN" altLang="en-US" sz="1400" b="1" kern="0">
                    <a:solidFill>
                      <a:sysClr val="windowText" lastClr="000000"/>
                    </a:solidFill>
                  </a:rPr>
                  <a:t>电量电费管理</a:t>
                </a:r>
              </a:p>
            </p:txBody>
          </p:sp>
          <p:sp>
            <p:nvSpPr>
              <p:cNvPr id="282" name="Text Box 49"/>
              <p:cNvSpPr txBox="1">
                <a:spLocks noChangeArrowheads="1"/>
              </p:cNvSpPr>
              <p:nvPr/>
            </p:nvSpPr>
            <p:spPr bwMode="auto">
              <a:xfrm>
                <a:off x="766" y="3044"/>
                <a:ext cx="772" cy="135"/>
              </a:xfrm>
              <a:prstGeom prst="rect">
                <a:avLst/>
              </a:prstGeom>
              <a:solidFill>
                <a:srgbClr val="CC99FF">
                  <a:alpha val="87000"/>
                </a:srgbClr>
              </a:solidFill>
              <a:ln w="12700" algn="ctr">
                <a:solidFill>
                  <a:srgbClr val="000000"/>
                </a:solidFill>
                <a:miter lim="800000"/>
                <a:headEnd/>
                <a:tailEnd/>
              </a:ln>
              <a:effectLst/>
            </p:spPr>
            <p:txBody>
              <a:bodyPr wrap="none" lIns="90488" tIns="44450" rIns="90488" bIns="44450" anchor="ctr"/>
              <a:lstStyle/>
              <a:p>
                <a:pPr algn="ctr">
                  <a:defRPr/>
                </a:pPr>
                <a:r>
                  <a:rPr lang="zh-CN" altLang="en-US" sz="1400" b="1" kern="0">
                    <a:solidFill>
                      <a:sysClr val="windowText" lastClr="000000"/>
                    </a:solidFill>
                  </a:rPr>
                  <a:t>电力计量管理</a:t>
                </a:r>
              </a:p>
            </p:txBody>
          </p:sp>
          <p:sp>
            <p:nvSpPr>
              <p:cNvPr id="283" name="Text Box 50"/>
              <p:cNvSpPr txBox="1">
                <a:spLocks noChangeArrowheads="1"/>
              </p:cNvSpPr>
              <p:nvPr/>
            </p:nvSpPr>
            <p:spPr bwMode="auto">
              <a:xfrm>
                <a:off x="766" y="2890"/>
                <a:ext cx="772" cy="136"/>
              </a:xfrm>
              <a:prstGeom prst="rect">
                <a:avLst/>
              </a:prstGeom>
              <a:solidFill>
                <a:srgbClr val="CC99FF">
                  <a:alpha val="87000"/>
                </a:srgbClr>
              </a:solidFill>
              <a:ln w="12700" algn="ctr">
                <a:solidFill>
                  <a:srgbClr val="000000"/>
                </a:solidFill>
                <a:miter lim="800000"/>
                <a:headEnd/>
                <a:tailEnd/>
              </a:ln>
              <a:effectLst/>
            </p:spPr>
            <p:txBody>
              <a:bodyPr wrap="none" lIns="90488" tIns="44450" rIns="90488" bIns="44450" anchor="ctr"/>
              <a:lstStyle/>
              <a:p>
                <a:pPr algn="ctr">
                  <a:defRPr/>
                </a:pPr>
                <a:r>
                  <a:rPr lang="zh-CN" altLang="en-US" sz="1400" b="1" kern="0">
                    <a:solidFill>
                      <a:sysClr val="windowText" lastClr="000000"/>
                    </a:solidFill>
                  </a:rPr>
                  <a:t>报装管理</a:t>
                </a:r>
              </a:p>
            </p:txBody>
          </p:sp>
        </p:grpSp>
        <p:sp>
          <p:nvSpPr>
            <p:cNvPr id="284" name="Text Box 51"/>
            <p:cNvSpPr txBox="1">
              <a:spLocks noChangeArrowheads="1"/>
            </p:cNvSpPr>
            <p:nvPr/>
          </p:nvSpPr>
          <p:spPr bwMode="auto">
            <a:xfrm>
              <a:off x="2585918" y="3024449"/>
              <a:ext cx="1428776" cy="1501672"/>
            </a:xfrm>
            <a:prstGeom prst="rect">
              <a:avLst/>
            </a:prstGeom>
            <a:solidFill>
              <a:srgbClr val="66CCFF">
                <a:alpha val="67000"/>
              </a:srgbClr>
            </a:solidFill>
            <a:ln w="12700" algn="ctr">
              <a:solidFill>
                <a:srgbClr val="000000"/>
              </a:solidFill>
              <a:miter lim="800000"/>
              <a:headEnd/>
              <a:tailEnd/>
            </a:ln>
            <a:effectLst/>
          </p:spPr>
          <p:txBody>
            <a:bodyPr wrap="none" lIns="90488" tIns="44450" rIns="90488" bIns="44450"/>
            <a:lstStyle/>
            <a:p>
              <a:pPr algn="ctr">
                <a:defRPr/>
              </a:pPr>
              <a:r>
                <a:rPr lang="zh-CN" altLang="en-US" sz="1400" b="1" kern="0">
                  <a:solidFill>
                    <a:sysClr val="windowText" lastClr="000000"/>
                  </a:solidFill>
                </a:rPr>
                <a:t>电力生产管理</a:t>
              </a:r>
            </a:p>
          </p:txBody>
        </p:sp>
        <p:sp>
          <p:nvSpPr>
            <p:cNvPr id="285" name="Text Box 52"/>
            <p:cNvSpPr txBox="1">
              <a:spLocks noChangeArrowheads="1"/>
            </p:cNvSpPr>
            <p:nvPr/>
          </p:nvSpPr>
          <p:spPr bwMode="auto">
            <a:xfrm>
              <a:off x="2614494" y="3799096"/>
              <a:ext cx="1370037" cy="209536"/>
            </a:xfrm>
            <a:prstGeom prst="rect">
              <a:avLst/>
            </a:prstGeom>
            <a:solidFill>
              <a:srgbClr val="CC99FF">
                <a:alpha val="87000"/>
              </a:srgbClr>
            </a:solidFill>
            <a:ln w="12700" algn="ctr">
              <a:solidFill>
                <a:srgbClr val="000000"/>
              </a:solidFill>
              <a:miter lim="800000"/>
              <a:headEnd/>
              <a:tailEnd/>
            </a:ln>
            <a:effectLst/>
          </p:spPr>
          <p:txBody>
            <a:bodyPr wrap="none" lIns="90488" tIns="44450" rIns="90488" bIns="44450" anchor="ctr"/>
            <a:lstStyle/>
            <a:p>
              <a:pPr algn="ctr">
                <a:defRPr/>
              </a:pPr>
              <a:r>
                <a:rPr lang="zh-CN" altLang="en-US" sz="1400" b="1" kern="0">
                  <a:solidFill>
                    <a:sysClr val="windowText" lastClr="000000"/>
                  </a:solidFill>
                </a:rPr>
                <a:t>安全可靠性管理</a:t>
              </a:r>
            </a:p>
          </p:txBody>
        </p:sp>
        <p:sp>
          <p:nvSpPr>
            <p:cNvPr id="286" name="Text Box 53"/>
            <p:cNvSpPr txBox="1">
              <a:spLocks noChangeArrowheads="1"/>
            </p:cNvSpPr>
            <p:nvPr/>
          </p:nvSpPr>
          <p:spPr bwMode="auto">
            <a:xfrm>
              <a:off x="2614494" y="3562574"/>
              <a:ext cx="1370037" cy="211124"/>
            </a:xfrm>
            <a:prstGeom prst="rect">
              <a:avLst/>
            </a:prstGeom>
            <a:solidFill>
              <a:srgbClr val="CC99FF">
                <a:alpha val="87000"/>
              </a:srgbClr>
            </a:solidFill>
            <a:ln w="12700" algn="ctr">
              <a:solidFill>
                <a:srgbClr val="000000"/>
              </a:solidFill>
              <a:miter lim="800000"/>
              <a:headEnd/>
              <a:tailEnd/>
            </a:ln>
            <a:effectLst/>
          </p:spPr>
          <p:txBody>
            <a:bodyPr wrap="none" lIns="90488" tIns="44450" rIns="90488" bIns="44450" anchor="ctr"/>
            <a:lstStyle/>
            <a:p>
              <a:pPr algn="ctr">
                <a:defRPr/>
              </a:pPr>
              <a:r>
                <a:rPr lang="zh-CN" altLang="en-US" sz="1400" b="1" kern="0">
                  <a:solidFill>
                    <a:sysClr val="windowText" lastClr="000000"/>
                  </a:solidFill>
                </a:rPr>
                <a:t>运行管理</a:t>
              </a:r>
            </a:p>
          </p:txBody>
        </p:sp>
        <p:sp>
          <p:nvSpPr>
            <p:cNvPr id="287" name="Text Box 54"/>
            <p:cNvSpPr txBox="1">
              <a:spLocks noChangeArrowheads="1"/>
            </p:cNvSpPr>
            <p:nvPr/>
          </p:nvSpPr>
          <p:spPr bwMode="auto">
            <a:xfrm>
              <a:off x="2614494" y="3313354"/>
              <a:ext cx="1370037" cy="211123"/>
            </a:xfrm>
            <a:prstGeom prst="rect">
              <a:avLst/>
            </a:prstGeom>
            <a:solidFill>
              <a:srgbClr val="CC99FF">
                <a:alpha val="87000"/>
              </a:srgbClr>
            </a:solidFill>
            <a:ln w="12700" algn="ctr">
              <a:solidFill>
                <a:srgbClr val="000000"/>
              </a:solidFill>
              <a:miter lim="800000"/>
              <a:headEnd/>
              <a:tailEnd/>
            </a:ln>
            <a:effectLst/>
          </p:spPr>
          <p:txBody>
            <a:bodyPr wrap="none" lIns="90488" tIns="44450" rIns="90488" bIns="44450" anchor="ctr"/>
            <a:lstStyle/>
            <a:p>
              <a:pPr algn="ctr">
                <a:defRPr/>
              </a:pPr>
              <a:r>
                <a:rPr lang="zh-CN" altLang="en-US" sz="1400" b="1" kern="0">
                  <a:solidFill>
                    <a:sysClr val="windowText" lastClr="000000"/>
                  </a:solidFill>
                </a:rPr>
                <a:t>设备维护管理</a:t>
              </a:r>
            </a:p>
          </p:txBody>
        </p:sp>
        <p:sp>
          <p:nvSpPr>
            <p:cNvPr id="288" name="Text Box 55"/>
            <p:cNvSpPr txBox="1">
              <a:spLocks noChangeArrowheads="1"/>
            </p:cNvSpPr>
            <p:nvPr/>
          </p:nvSpPr>
          <p:spPr bwMode="auto">
            <a:xfrm>
              <a:off x="2614494" y="4259439"/>
              <a:ext cx="1370037" cy="212710"/>
            </a:xfrm>
            <a:prstGeom prst="rect">
              <a:avLst/>
            </a:prstGeom>
            <a:solidFill>
              <a:srgbClr val="CC99FF">
                <a:alpha val="87000"/>
              </a:srgbClr>
            </a:solidFill>
            <a:ln w="12700" algn="ctr">
              <a:solidFill>
                <a:srgbClr val="000000"/>
              </a:solidFill>
              <a:miter lim="800000"/>
              <a:headEnd/>
              <a:tailEnd/>
            </a:ln>
            <a:effectLst/>
          </p:spPr>
          <p:txBody>
            <a:bodyPr wrap="none" lIns="90488" tIns="44450" rIns="90488" bIns="44450" anchor="ctr"/>
            <a:lstStyle/>
            <a:p>
              <a:pPr algn="ctr">
                <a:defRPr/>
              </a:pPr>
              <a:r>
                <a:rPr lang="zh-CN" altLang="en-US" sz="1400" b="1" kern="0">
                  <a:solidFill>
                    <a:sysClr val="windowText" lastClr="000000"/>
                  </a:solidFill>
                </a:rPr>
                <a:t>计划管理</a:t>
              </a:r>
            </a:p>
          </p:txBody>
        </p:sp>
        <p:sp>
          <p:nvSpPr>
            <p:cNvPr id="289" name="Text Box 56"/>
            <p:cNvSpPr txBox="1">
              <a:spLocks noChangeArrowheads="1"/>
            </p:cNvSpPr>
            <p:nvPr/>
          </p:nvSpPr>
          <p:spPr bwMode="auto">
            <a:xfrm>
              <a:off x="2614494" y="4024505"/>
              <a:ext cx="1370037" cy="212710"/>
            </a:xfrm>
            <a:prstGeom prst="rect">
              <a:avLst/>
            </a:prstGeom>
            <a:solidFill>
              <a:srgbClr val="CC99FF">
                <a:alpha val="87000"/>
              </a:srgbClr>
            </a:solidFill>
            <a:ln w="12700" algn="ctr">
              <a:solidFill>
                <a:srgbClr val="000000"/>
              </a:solidFill>
              <a:miter lim="800000"/>
              <a:headEnd/>
              <a:tailEnd/>
            </a:ln>
            <a:effectLst/>
          </p:spPr>
          <p:txBody>
            <a:bodyPr wrap="none" lIns="90488" tIns="44450" rIns="90488" bIns="44450" anchor="ctr"/>
            <a:lstStyle/>
            <a:p>
              <a:pPr algn="ctr">
                <a:defRPr/>
              </a:pPr>
              <a:r>
                <a:rPr lang="zh-CN" altLang="en-US" sz="1400" b="1" kern="0">
                  <a:solidFill>
                    <a:sysClr val="windowText" lastClr="000000"/>
                  </a:solidFill>
                </a:rPr>
                <a:t>文档管理</a:t>
              </a:r>
            </a:p>
          </p:txBody>
        </p:sp>
        <p:sp>
          <p:nvSpPr>
            <p:cNvPr id="290" name="Text Box 57"/>
            <p:cNvSpPr txBox="1">
              <a:spLocks noChangeArrowheads="1"/>
            </p:cNvSpPr>
            <p:nvPr/>
          </p:nvSpPr>
          <p:spPr bwMode="auto">
            <a:xfrm>
              <a:off x="965051" y="3038735"/>
              <a:ext cx="1425601" cy="2698565"/>
            </a:xfrm>
            <a:prstGeom prst="rect">
              <a:avLst/>
            </a:prstGeom>
            <a:solidFill>
              <a:srgbClr val="66CCFF">
                <a:alpha val="67000"/>
              </a:srgbClr>
            </a:solidFill>
            <a:ln w="12700" algn="ctr">
              <a:solidFill>
                <a:srgbClr val="000000"/>
              </a:solidFill>
              <a:miter lim="800000"/>
              <a:headEnd/>
              <a:tailEnd/>
            </a:ln>
            <a:effectLst/>
          </p:spPr>
          <p:txBody>
            <a:bodyPr wrap="none" lIns="90488" tIns="44450" rIns="90488" bIns="44450"/>
            <a:lstStyle/>
            <a:p>
              <a:pPr algn="ctr">
                <a:defRPr/>
              </a:pPr>
              <a:r>
                <a:rPr lang="zh-CN" altLang="en-US" sz="1400" b="1" kern="0">
                  <a:solidFill>
                    <a:sysClr val="windowText" lastClr="000000"/>
                  </a:solidFill>
                </a:rPr>
                <a:t>工程项目管理</a:t>
              </a:r>
            </a:p>
          </p:txBody>
        </p:sp>
        <p:grpSp>
          <p:nvGrpSpPr>
            <p:cNvPr id="6" name="Group 58"/>
            <p:cNvGrpSpPr>
              <a:grpSpLocks/>
            </p:cNvGrpSpPr>
            <p:nvPr/>
          </p:nvGrpSpPr>
          <p:grpSpPr bwMode="auto">
            <a:xfrm>
              <a:off x="994109" y="3335340"/>
              <a:ext cx="1368592" cy="1744620"/>
              <a:chOff x="3574" y="2713"/>
              <a:chExt cx="784" cy="1085"/>
            </a:xfrm>
          </p:grpSpPr>
          <p:sp>
            <p:nvSpPr>
              <p:cNvPr id="292" name="Text Box 59"/>
              <p:cNvSpPr txBox="1">
                <a:spLocks noChangeArrowheads="1"/>
              </p:cNvSpPr>
              <p:nvPr/>
            </p:nvSpPr>
            <p:spPr bwMode="auto">
              <a:xfrm>
                <a:off x="3574" y="3258"/>
                <a:ext cx="784" cy="172"/>
              </a:xfrm>
              <a:prstGeom prst="rect">
                <a:avLst/>
              </a:prstGeom>
              <a:solidFill>
                <a:srgbClr val="CC99FF">
                  <a:alpha val="87000"/>
                </a:srgbClr>
              </a:solidFill>
              <a:ln w="12700" algn="ctr">
                <a:solidFill>
                  <a:srgbClr val="000000"/>
                </a:solidFill>
                <a:miter lim="800000"/>
                <a:headEnd/>
                <a:tailEnd/>
              </a:ln>
              <a:effectLst/>
            </p:spPr>
            <p:txBody>
              <a:bodyPr wrap="none" lIns="90488" tIns="44450" rIns="90488" bIns="44450" anchor="ctr"/>
              <a:lstStyle/>
              <a:p>
                <a:pPr algn="ctr">
                  <a:defRPr/>
                </a:pPr>
                <a:r>
                  <a:rPr lang="zh-CN" altLang="en-US" sz="1400" b="1" kern="0">
                    <a:solidFill>
                      <a:sysClr val="windowText" lastClr="000000"/>
                    </a:solidFill>
                  </a:rPr>
                  <a:t>项目分析与控制</a:t>
                </a:r>
                <a:endParaRPr lang="en-US" altLang="zh-CN" sz="1400" b="1" kern="0">
                  <a:solidFill>
                    <a:sysClr val="windowText" lastClr="000000"/>
                  </a:solidFill>
                </a:endParaRPr>
              </a:p>
            </p:txBody>
          </p:sp>
          <p:sp>
            <p:nvSpPr>
              <p:cNvPr id="293" name="Text Box 60"/>
              <p:cNvSpPr txBox="1">
                <a:spLocks noChangeArrowheads="1"/>
              </p:cNvSpPr>
              <p:nvPr/>
            </p:nvSpPr>
            <p:spPr bwMode="auto">
              <a:xfrm>
                <a:off x="3574" y="3079"/>
                <a:ext cx="784" cy="172"/>
              </a:xfrm>
              <a:prstGeom prst="rect">
                <a:avLst/>
              </a:prstGeom>
              <a:solidFill>
                <a:srgbClr val="CC99FF">
                  <a:alpha val="87000"/>
                </a:srgbClr>
              </a:solidFill>
              <a:ln w="12700" algn="ctr">
                <a:solidFill>
                  <a:srgbClr val="000000"/>
                </a:solidFill>
                <a:miter lim="800000"/>
                <a:headEnd/>
                <a:tailEnd/>
              </a:ln>
              <a:effectLst/>
            </p:spPr>
            <p:txBody>
              <a:bodyPr wrap="none" lIns="90488" tIns="44450" rIns="90488" bIns="44450" anchor="ctr"/>
              <a:lstStyle/>
              <a:p>
                <a:pPr algn="ctr">
                  <a:defRPr/>
                </a:pPr>
                <a:r>
                  <a:rPr lang="zh-CN" altLang="en-US" sz="1400" b="1" kern="0">
                    <a:solidFill>
                      <a:sysClr val="windowText" lastClr="000000"/>
                    </a:solidFill>
                  </a:rPr>
                  <a:t>项目资源管理</a:t>
                </a:r>
              </a:p>
            </p:txBody>
          </p:sp>
          <p:sp>
            <p:nvSpPr>
              <p:cNvPr id="294" name="Text Box 61"/>
              <p:cNvSpPr txBox="1">
                <a:spLocks noChangeArrowheads="1"/>
              </p:cNvSpPr>
              <p:nvPr/>
            </p:nvSpPr>
            <p:spPr bwMode="auto">
              <a:xfrm>
                <a:off x="3574" y="2895"/>
                <a:ext cx="784" cy="174"/>
              </a:xfrm>
              <a:prstGeom prst="rect">
                <a:avLst/>
              </a:prstGeom>
              <a:solidFill>
                <a:srgbClr val="CC99FF">
                  <a:alpha val="87000"/>
                </a:srgbClr>
              </a:solidFill>
              <a:ln w="12700" algn="ctr">
                <a:solidFill>
                  <a:srgbClr val="000000"/>
                </a:solidFill>
                <a:miter lim="800000"/>
                <a:headEnd/>
                <a:tailEnd/>
              </a:ln>
              <a:effectLst/>
            </p:spPr>
            <p:txBody>
              <a:bodyPr wrap="none" lIns="90488" tIns="44450" rIns="90488" bIns="44450" anchor="ctr"/>
              <a:lstStyle/>
              <a:p>
                <a:pPr algn="ctr">
                  <a:defRPr/>
                </a:pPr>
                <a:r>
                  <a:rPr lang="zh-CN" altLang="en-US" sz="1400" b="1" kern="0">
                    <a:solidFill>
                      <a:sysClr val="windowText" lastClr="000000"/>
                    </a:solidFill>
                  </a:rPr>
                  <a:t>项目成本与费用</a:t>
                </a:r>
                <a:endParaRPr lang="en-US" altLang="zh-CN" sz="1400" b="1" kern="0">
                  <a:solidFill>
                    <a:sysClr val="windowText" lastClr="000000"/>
                  </a:solidFill>
                </a:endParaRPr>
              </a:p>
            </p:txBody>
          </p:sp>
          <p:sp>
            <p:nvSpPr>
              <p:cNvPr id="295" name="Text Box 62"/>
              <p:cNvSpPr txBox="1">
                <a:spLocks noChangeArrowheads="1"/>
              </p:cNvSpPr>
              <p:nvPr/>
            </p:nvSpPr>
            <p:spPr bwMode="auto">
              <a:xfrm>
                <a:off x="3574" y="2713"/>
                <a:ext cx="784" cy="172"/>
              </a:xfrm>
              <a:prstGeom prst="rect">
                <a:avLst/>
              </a:prstGeom>
              <a:solidFill>
                <a:srgbClr val="CC99FF">
                  <a:alpha val="87000"/>
                </a:srgbClr>
              </a:solidFill>
              <a:ln w="12700" algn="ctr">
                <a:solidFill>
                  <a:srgbClr val="000000"/>
                </a:solidFill>
                <a:miter lim="800000"/>
                <a:headEnd/>
                <a:tailEnd/>
              </a:ln>
              <a:effectLst/>
            </p:spPr>
            <p:txBody>
              <a:bodyPr wrap="none" lIns="90488" tIns="44450" rIns="90488" bIns="44450" anchor="ctr"/>
              <a:lstStyle/>
              <a:p>
                <a:pPr algn="ctr">
                  <a:defRPr/>
                </a:pPr>
                <a:r>
                  <a:rPr lang="zh-CN" altLang="en-US" sz="1400" b="1" kern="0">
                    <a:solidFill>
                      <a:sysClr val="windowText" lastClr="000000"/>
                    </a:solidFill>
                  </a:rPr>
                  <a:t>项目计划与进度</a:t>
                </a:r>
                <a:endParaRPr lang="en-US" altLang="zh-CN" sz="1400" b="1" kern="0">
                  <a:solidFill>
                    <a:sysClr val="windowText" lastClr="000000"/>
                  </a:solidFill>
                </a:endParaRPr>
              </a:p>
            </p:txBody>
          </p:sp>
          <p:sp>
            <p:nvSpPr>
              <p:cNvPr id="296" name="Text Box 63"/>
              <p:cNvSpPr txBox="1">
                <a:spLocks noChangeArrowheads="1"/>
              </p:cNvSpPr>
              <p:nvPr/>
            </p:nvSpPr>
            <p:spPr bwMode="auto">
              <a:xfrm>
                <a:off x="3574" y="3626"/>
                <a:ext cx="784" cy="172"/>
              </a:xfrm>
              <a:prstGeom prst="rect">
                <a:avLst/>
              </a:prstGeom>
              <a:solidFill>
                <a:srgbClr val="CC99FF">
                  <a:alpha val="87000"/>
                </a:srgbClr>
              </a:solidFill>
              <a:ln w="12700" algn="ctr">
                <a:solidFill>
                  <a:srgbClr val="000000"/>
                </a:solidFill>
                <a:miter lim="800000"/>
                <a:headEnd/>
                <a:tailEnd/>
              </a:ln>
              <a:effectLst/>
            </p:spPr>
            <p:txBody>
              <a:bodyPr wrap="none" lIns="90488" tIns="44450" rIns="90488" bIns="44450" anchor="ctr"/>
              <a:lstStyle/>
              <a:p>
                <a:pPr algn="ctr">
                  <a:defRPr/>
                </a:pPr>
                <a:r>
                  <a:rPr lang="zh-CN" altLang="en-US" sz="1400" b="1" kern="0">
                    <a:solidFill>
                      <a:sysClr val="windowText" lastClr="000000"/>
                    </a:solidFill>
                  </a:rPr>
                  <a:t>项目质量管理</a:t>
                </a:r>
                <a:endParaRPr lang="en-US" altLang="zh-CN" sz="1400" b="1" kern="0">
                  <a:solidFill>
                    <a:sysClr val="windowText" lastClr="000000"/>
                  </a:solidFill>
                </a:endParaRPr>
              </a:p>
            </p:txBody>
          </p:sp>
          <p:sp>
            <p:nvSpPr>
              <p:cNvPr id="297" name="Text Box 64"/>
              <p:cNvSpPr txBox="1">
                <a:spLocks noChangeArrowheads="1"/>
              </p:cNvSpPr>
              <p:nvPr/>
            </p:nvSpPr>
            <p:spPr bwMode="auto">
              <a:xfrm>
                <a:off x="3574" y="3447"/>
                <a:ext cx="784" cy="174"/>
              </a:xfrm>
              <a:prstGeom prst="rect">
                <a:avLst/>
              </a:prstGeom>
              <a:solidFill>
                <a:srgbClr val="CC99FF">
                  <a:alpha val="87000"/>
                </a:srgbClr>
              </a:solidFill>
              <a:ln w="12700" algn="ctr">
                <a:solidFill>
                  <a:srgbClr val="000000"/>
                </a:solidFill>
                <a:miter lim="800000"/>
                <a:headEnd/>
                <a:tailEnd/>
              </a:ln>
              <a:effectLst/>
            </p:spPr>
            <p:txBody>
              <a:bodyPr wrap="none" lIns="90488" tIns="44450" rIns="90488" bIns="44450" anchor="ctr"/>
              <a:lstStyle/>
              <a:p>
                <a:pPr algn="ctr">
                  <a:defRPr/>
                </a:pPr>
                <a:r>
                  <a:rPr lang="zh-CN" altLang="en-US" sz="1400" b="1" kern="0">
                    <a:solidFill>
                      <a:sysClr val="windowText" lastClr="000000"/>
                    </a:solidFill>
                  </a:rPr>
                  <a:t>设计变更管理</a:t>
                </a:r>
                <a:endParaRPr lang="en-US" altLang="zh-CN" sz="1400" b="1" kern="0">
                  <a:solidFill>
                    <a:sysClr val="windowText" lastClr="000000"/>
                  </a:solidFill>
                </a:endParaRPr>
              </a:p>
            </p:txBody>
          </p:sp>
        </p:grpSp>
        <p:sp>
          <p:nvSpPr>
            <p:cNvPr id="298" name="Text Box 65"/>
            <p:cNvSpPr txBox="1">
              <a:spLocks noChangeArrowheads="1"/>
            </p:cNvSpPr>
            <p:nvPr/>
          </p:nvSpPr>
          <p:spPr bwMode="auto">
            <a:xfrm>
              <a:off x="993626" y="5391249"/>
              <a:ext cx="1370038" cy="277794"/>
            </a:xfrm>
            <a:prstGeom prst="rect">
              <a:avLst/>
            </a:prstGeom>
            <a:solidFill>
              <a:srgbClr val="CC99FF">
                <a:alpha val="87000"/>
              </a:srgbClr>
            </a:solidFill>
            <a:ln w="12700" algn="ctr">
              <a:solidFill>
                <a:srgbClr val="000000"/>
              </a:solidFill>
              <a:miter lim="800000"/>
              <a:headEnd/>
              <a:tailEnd/>
            </a:ln>
            <a:effectLst/>
          </p:spPr>
          <p:txBody>
            <a:bodyPr wrap="none" lIns="90488" tIns="44450" rIns="90488" bIns="44450" anchor="ctr"/>
            <a:lstStyle/>
            <a:p>
              <a:pPr algn="ctr">
                <a:defRPr/>
              </a:pPr>
              <a:r>
                <a:rPr lang="zh-CN" altLang="en-US" sz="1400" b="1" kern="0">
                  <a:solidFill>
                    <a:sysClr val="windowText" lastClr="000000"/>
                  </a:solidFill>
                </a:rPr>
                <a:t>文档及合同管理</a:t>
              </a:r>
              <a:endParaRPr lang="en-US" altLang="zh-CN" sz="1400" b="1" kern="0">
                <a:solidFill>
                  <a:sysClr val="windowText" lastClr="000000"/>
                </a:solidFill>
              </a:endParaRPr>
            </a:p>
          </p:txBody>
        </p:sp>
        <p:sp>
          <p:nvSpPr>
            <p:cNvPr id="299" name="Text Box 66"/>
            <p:cNvSpPr txBox="1">
              <a:spLocks noChangeArrowheads="1"/>
            </p:cNvSpPr>
            <p:nvPr/>
          </p:nvSpPr>
          <p:spPr bwMode="auto">
            <a:xfrm>
              <a:off x="993626" y="5099169"/>
              <a:ext cx="1370038" cy="276206"/>
            </a:xfrm>
            <a:prstGeom prst="rect">
              <a:avLst/>
            </a:prstGeom>
            <a:solidFill>
              <a:srgbClr val="CC99FF">
                <a:alpha val="87000"/>
              </a:srgbClr>
            </a:solidFill>
            <a:ln w="12700" algn="ctr">
              <a:solidFill>
                <a:srgbClr val="000000"/>
              </a:solidFill>
              <a:miter lim="800000"/>
              <a:headEnd/>
              <a:tailEnd/>
            </a:ln>
            <a:effectLst/>
          </p:spPr>
          <p:txBody>
            <a:bodyPr wrap="none" lIns="90488" tIns="44450" rIns="90488" bIns="44450" anchor="ctr"/>
            <a:lstStyle/>
            <a:p>
              <a:pPr algn="ctr">
                <a:defRPr/>
              </a:pPr>
              <a:r>
                <a:rPr lang="zh-CN" altLang="en-US" sz="1400" b="1" kern="0">
                  <a:solidFill>
                    <a:sysClr val="windowText" lastClr="000000"/>
                  </a:solidFill>
                </a:rPr>
                <a:t>施工费用与支付</a:t>
              </a:r>
            </a:p>
          </p:txBody>
        </p:sp>
        <p:sp>
          <p:nvSpPr>
            <p:cNvPr id="300" name="Text Box 67"/>
            <p:cNvSpPr txBox="1">
              <a:spLocks noChangeArrowheads="1"/>
            </p:cNvSpPr>
            <p:nvPr/>
          </p:nvSpPr>
          <p:spPr bwMode="auto">
            <a:xfrm>
              <a:off x="4441739" y="3068896"/>
              <a:ext cx="1370038" cy="300016"/>
            </a:xfrm>
            <a:prstGeom prst="rect">
              <a:avLst/>
            </a:prstGeom>
            <a:solidFill>
              <a:srgbClr val="66CCFF">
                <a:alpha val="67000"/>
              </a:srgbClr>
            </a:solidFill>
            <a:ln w="12700" algn="ctr">
              <a:solidFill>
                <a:srgbClr val="000000"/>
              </a:solidFill>
              <a:miter lim="800000"/>
              <a:headEnd/>
              <a:tailEnd/>
            </a:ln>
            <a:effectLst>
              <a:outerShdw dist="35921" dir="2700000" algn="ctr" rotWithShape="0">
                <a:srgbClr val="EEECE1"/>
              </a:outerShdw>
            </a:effectLst>
          </p:spPr>
          <p:txBody>
            <a:bodyPr wrap="none" lIns="90488" tIns="44450" rIns="90488" bIns="44450" anchor="ctr"/>
            <a:lstStyle/>
            <a:p>
              <a:pPr algn="ctr">
                <a:defRPr/>
              </a:pPr>
              <a:r>
                <a:rPr lang="zh-CN" altLang="en-US" sz="1400" b="1" kern="0">
                  <a:solidFill>
                    <a:sysClr val="windowText" lastClr="000000"/>
                  </a:solidFill>
                </a:rPr>
                <a:t>营销管理</a:t>
              </a:r>
            </a:p>
          </p:txBody>
        </p:sp>
        <p:sp>
          <p:nvSpPr>
            <p:cNvPr id="301" name="Text Box 68"/>
            <p:cNvSpPr txBox="1">
              <a:spLocks noChangeArrowheads="1"/>
            </p:cNvSpPr>
            <p:nvPr/>
          </p:nvSpPr>
          <p:spPr bwMode="auto">
            <a:xfrm>
              <a:off x="7739037" y="3386374"/>
              <a:ext cx="1270023" cy="301604"/>
            </a:xfrm>
            <a:prstGeom prst="rect">
              <a:avLst/>
            </a:prstGeom>
            <a:solidFill>
              <a:srgbClr val="CC99FF">
                <a:alpha val="67000"/>
              </a:srgbClr>
            </a:solidFill>
            <a:ln w="12700" algn="ctr">
              <a:solidFill>
                <a:srgbClr val="000000"/>
              </a:solidFill>
              <a:miter lim="800000"/>
              <a:headEnd/>
              <a:tailEnd/>
            </a:ln>
            <a:effectLst>
              <a:outerShdw dist="35921" dir="2700000" algn="ctr" rotWithShape="0">
                <a:srgbClr val="EEECE1"/>
              </a:outerShdw>
            </a:effectLst>
          </p:spPr>
          <p:txBody>
            <a:bodyPr wrap="none" lIns="90488" tIns="44450" rIns="90488" bIns="44450" anchor="ctr"/>
            <a:lstStyle/>
            <a:p>
              <a:pPr algn="ctr">
                <a:defRPr/>
              </a:pPr>
              <a:r>
                <a:rPr lang="zh-CN" altLang="en-US" sz="1400" b="1" kern="0">
                  <a:solidFill>
                    <a:sysClr val="windowText" lastClr="000000"/>
                  </a:solidFill>
                </a:rPr>
                <a:t>临床诊疗</a:t>
              </a:r>
            </a:p>
          </p:txBody>
        </p:sp>
        <p:sp>
          <p:nvSpPr>
            <p:cNvPr id="302" name="Text Box 69"/>
            <p:cNvSpPr txBox="1">
              <a:spLocks noChangeArrowheads="1"/>
            </p:cNvSpPr>
            <p:nvPr/>
          </p:nvSpPr>
          <p:spPr bwMode="auto">
            <a:xfrm>
              <a:off x="7739037" y="3746711"/>
              <a:ext cx="1270023" cy="301604"/>
            </a:xfrm>
            <a:prstGeom prst="rect">
              <a:avLst/>
            </a:prstGeom>
            <a:solidFill>
              <a:srgbClr val="CC99FF">
                <a:alpha val="67000"/>
              </a:srgbClr>
            </a:solidFill>
            <a:ln w="12700" algn="ctr">
              <a:solidFill>
                <a:srgbClr val="000000"/>
              </a:solidFill>
              <a:miter lim="800000"/>
              <a:headEnd/>
              <a:tailEnd/>
            </a:ln>
            <a:effectLst>
              <a:outerShdw dist="35921" dir="2700000" algn="ctr" rotWithShape="0">
                <a:srgbClr val="EEECE1"/>
              </a:outerShdw>
            </a:effectLst>
          </p:spPr>
          <p:txBody>
            <a:bodyPr wrap="none" lIns="90488" tIns="44450" rIns="90488" bIns="44450" anchor="ctr"/>
            <a:lstStyle/>
            <a:p>
              <a:pPr algn="ctr">
                <a:defRPr/>
              </a:pPr>
              <a:r>
                <a:rPr lang="zh-CN" altLang="en-US" sz="1400" b="1" kern="0">
                  <a:solidFill>
                    <a:sysClr val="windowText" lastClr="000000"/>
                  </a:solidFill>
                </a:rPr>
                <a:t>药品管理</a:t>
              </a:r>
            </a:p>
          </p:txBody>
        </p:sp>
        <p:sp>
          <p:nvSpPr>
            <p:cNvPr id="303" name="Text Box 70"/>
            <p:cNvSpPr txBox="1">
              <a:spLocks noChangeArrowheads="1"/>
            </p:cNvSpPr>
            <p:nvPr/>
          </p:nvSpPr>
          <p:spPr bwMode="auto">
            <a:xfrm>
              <a:off x="7739037" y="4114986"/>
              <a:ext cx="1270023" cy="301604"/>
            </a:xfrm>
            <a:prstGeom prst="rect">
              <a:avLst/>
            </a:prstGeom>
            <a:solidFill>
              <a:srgbClr val="CC99FF">
                <a:alpha val="67000"/>
              </a:srgbClr>
            </a:solidFill>
            <a:ln w="12700" algn="ctr">
              <a:solidFill>
                <a:srgbClr val="000000"/>
              </a:solidFill>
              <a:miter lim="800000"/>
              <a:headEnd/>
              <a:tailEnd/>
            </a:ln>
            <a:effectLst>
              <a:outerShdw dist="35921" dir="2700000" algn="ctr" rotWithShape="0">
                <a:srgbClr val="EEECE1"/>
              </a:outerShdw>
            </a:effectLst>
          </p:spPr>
          <p:txBody>
            <a:bodyPr wrap="none" lIns="90488" tIns="44450" rIns="90488" bIns="44450" anchor="ctr"/>
            <a:lstStyle/>
            <a:p>
              <a:pPr algn="ctr">
                <a:defRPr/>
              </a:pPr>
              <a:r>
                <a:rPr lang="zh-CN" altLang="en-US" sz="1400" b="1" kern="0">
                  <a:solidFill>
                    <a:sysClr val="windowText" lastClr="000000"/>
                  </a:solidFill>
                </a:rPr>
                <a:t>经济管理</a:t>
              </a:r>
            </a:p>
          </p:txBody>
        </p:sp>
        <p:sp>
          <p:nvSpPr>
            <p:cNvPr id="304" name="Text Box 71"/>
            <p:cNvSpPr txBox="1">
              <a:spLocks noChangeArrowheads="1"/>
            </p:cNvSpPr>
            <p:nvPr/>
          </p:nvSpPr>
          <p:spPr bwMode="auto">
            <a:xfrm>
              <a:off x="7739037" y="4475325"/>
              <a:ext cx="1270023" cy="300016"/>
            </a:xfrm>
            <a:prstGeom prst="rect">
              <a:avLst/>
            </a:prstGeom>
            <a:solidFill>
              <a:srgbClr val="CC99FF">
                <a:alpha val="67000"/>
              </a:srgbClr>
            </a:solidFill>
            <a:ln w="12700" algn="ctr">
              <a:solidFill>
                <a:srgbClr val="000000"/>
              </a:solidFill>
              <a:miter lim="800000"/>
              <a:headEnd/>
              <a:tailEnd/>
            </a:ln>
            <a:effectLst>
              <a:outerShdw dist="35921" dir="2700000" algn="ctr" rotWithShape="0">
                <a:srgbClr val="EEECE1"/>
              </a:outerShdw>
            </a:effectLst>
          </p:spPr>
          <p:txBody>
            <a:bodyPr wrap="none" lIns="90488" tIns="44450" rIns="90488" bIns="44450" anchor="ctr"/>
            <a:lstStyle/>
            <a:p>
              <a:pPr algn="ctr">
                <a:defRPr/>
              </a:pPr>
              <a:r>
                <a:rPr lang="zh-CN" altLang="en-US" sz="1400" b="1" kern="0">
                  <a:solidFill>
                    <a:sysClr val="windowText" lastClr="000000"/>
                  </a:solidFill>
                </a:rPr>
                <a:t>综合管理与统计</a:t>
              </a:r>
            </a:p>
          </p:txBody>
        </p:sp>
        <p:sp>
          <p:nvSpPr>
            <p:cNvPr id="305" name="Line 72"/>
            <p:cNvSpPr>
              <a:spLocks noChangeShapeType="1"/>
            </p:cNvSpPr>
            <p:nvPr/>
          </p:nvSpPr>
          <p:spPr bwMode="auto">
            <a:xfrm flipH="1">
              <a:off x="5913379" y="2492672"/>
              <a:ext cx="0" cy="4330403"/>
            </a:xfrm>
            <a:prstGeom prst="line">
              <a:avLst/>
            </a:prstGeom>
            <a:noFill/>
            <a:ln w="9525">
              <a:solidFill>
                <a:srgbClr val="000000"/>
              </a:solidFill>
              <a:round/>
              <a:headEnd/>
              <a:tailEnd/>
            </a:ln>
            <a:effectLst/>
          </p:spPr>
          <p:txBody>
            <a:bodyPr lIns="45720" rIns="45720"/>
            <a:lstStyle/>
            <a:p>
              <a:pPr algn="ctr">
                <a:defRPr/>
              </a:pPr>
              <a:endParaRPr lang="zh-CN" altLang="en-US" sz="1400" b="1" kern="0">
                <a:solidFill>
                  <a:sysClr val="windowText" lastClr="000000"/>
                </a:solidFill>
              </a:endParaRPr>
            </a:p>
          </p:txBody>
        </p:sp>
        <p:sp>
          <p:nvSpPr>
            <p:cNvPr id="306" name="Line 73"/>
            <p:cNvSpPr>
              <a:spLocks noChangeShapeType="1"/>
            </p:cNvSpPr>
            <p:nvPr/>
          </p:nvSpPr>
          <p:spPr bwMode="auto">
            <a:xfrm flipH="1">
              <a:off x="7575521" y="2492672"/>
              <a:ext cx="0" cy="4330403"/>
            </a:xfrm>
            <a:prstGeom prst="line">
              <a:avLst/>
            </a:prstGeom>
            <a:noFill/>
            <a:ln w="9525">
              <a:solidFill>
                <a:srgbClr val="000000"/>
              </a:solidFill>
              <a:round/>
              <a:headEnd/>
              <a:tailEnd/>
            </a:ln>
            <a:effectLst/>
          </p:spPr>
          <p:txBody>
            <a:bodyPr lIns="45720" rIns="45720"/>
            <a:lstStyle/>
            <a:p>
              <a:pPr algn="ctr">
                <a:defRPr/>
              </a:pPr>
              <a:endParaRPr lang="zh-CN" altLang="en-US" sz="1400" b="1" kern="0">
                <a:solidFill>
                  <a:sysClr val="windowText" lastClr="000000"/>
                </a:solidFill>
              </a:endParaRPr>
            </a:p>
          </p:txBody>
        </p:sp>
      </p:grpSp>
      <p:grpSp>
        <p:nvGrpSpPr>
          <p:cNvPr id="7" name="组合 308"/>
          <p:cNvGrpSpPr>
            <a:grpSpLocks/>
          </p:cNvGrpSpPr>
          <p:nvPr/>
        </p:nvGrpSpPr>
        <p:grpSpPr bwMode="auto">
          <a:xfrm>
            <a:off x="1527176" y="1927226"/>
            <a:ext cx="9140825" cy="511175"/>
            <a:chOff x="3008" y="1926780"/>
            <a:chExt cx="9140992" cy="511326"/>
          </a:xfrm>
        </p:grpSpPr>
        <p:sp>
          <p:nvSpPr>
            <p:cNvPr id="239" name="AutoShape 6"/>
            <p:cNvSpPr>
              <a:spLocks noChangeArrowheads="1"/>
            </p:cNvSpPr>
            <p:nvPr/>
          </p:nvSpPr>
          <p:spPr bwMode="auto">
            <a:xfrm>
              <a:off x="3008" y="1945836"/>
              <a:ext cx="819165" cy="492270"/>
            </a:xfrm>
            <a:prstGeom prst="homePlate">
              <a:avLst>
                <a:gd name="adj" fmla="val 22527"/>
              </a:avLst>
            </a:prstGeom>
            <a:solidFill>
              <a:srgbClr val="C7CDFD"/>
            </a:solidFill>
            <a:ln w="6350" algn="ctr">
              <a:solidFill>
                <a:srgbClr val="000000"/>
              </a:solidFill>
              <a:miter lim="800000"/>
              <a:headEnd/>
              <a:tailEnd/>
            </a:ln>
            <a:effectLst>
              <a:outerShdw dist="35921" dir="2700000" algn="ctr" rotWithShape="0">
                <a:srgbClr val="EEECE1"/>
              </a:outerShdw>
            </a:effectLst>
          </p:spPr>
          <p:txBody>
            <a:bodyPr wrap="none"/>
            <a:lstStyle/>
            <a:p>
              <a:pPr algn="ctr">
                <a:defRPr/>
              </a:pPr>
              <a:r>
                <a:rPr lang="zh-CN" altLang="en-US" sz="1400" b="1" kern="0">
                  <a:solidFill>
                    <a:sysClr val="windowText" lastClr="000000"/>
                  </a:solidFill>
                </a:rPr>
                <a:t>管控与管</a:t>
              </a:r>
            </a:p>
            <a:p>
              <a:pPr algn="ctr">
                <a:defRPr/>
              </a:pPr>
              <a:r>
                <a:rPr lang="zh-CN" altLang="en-US" sz="1400" b="1" kern="0">
                  <a:solidFill>
                    <a:sysClr val="windowText" lastClr="000000"/>
                  </a:solidFill>
                </a:rPr>
                <a:t>理支持层</a:t>
              </a:r>
            </a:p>
          </p:txBody>
        </p:sp>
        <p:sp>
          <p:nvSpPr>
            <p:cNvPr id="247" name="Rectangle 14"/>
            <p:cNvSpPr>
              <a:spLocks noChangeArrowheads="1"/>
            </p:cNvSpPr>
            <p:nvPr/>
          </p:nvSpPr>
          <p:spPr bwMode="auto">
            <a:xfrm>
              <a:off x="903137" y="1926780"/>
              <a:ext cx="8240863" cy="485918"/>
            </a:xfrm>
            <a:prstGeom prst="rect">
              <a:avLst/>
            </a:prstGeom>
            <a:solidFill>
              <a:srgbClr val="FFFFFF"/>
            </a:solidFill>
            <a:ln w="6350" algn="ctr">
              <a:solidFill>
                <a:srgbClr val="000000"/>
              </a:solidFill>
              <a:miter lim="800000"/>
              <a:headEnd/>
              <a:tailEnd/>
            </a:ln>
            <a:effectLst>
              <a:outerShdw dist="35921" dir="2700000" algn="ctr" rotWithShape="0">
                <a:srgbClr val="EEECE1"/>
              </a:outerShdw>
            </a:effectLst>
          </p:spPr>
          <p:txBody>
            <a:bodyPr wrap="none"/>
            <a:lstStyle/>
            <a:p>
              <a:pPr algn="ctr">
                <a:defRPr/>
              </a:pPr>
              <a:endParaRPr lang="zh-CN" altLang="en-US" sz="1300" b="1" kern="0">
                <a:solidFill>
                  <a:srgbClr val="000000"/>
                </a:solidFill>
                <a:effectLst>
                  <a:outerShdw blurRad="38100" dist="38100" dir="2700000" algn="tl">
                    <a:srgbClr val="C0C0C0"/>
                  </a:outerShdw>
                </a:effectLst>
              </a:endParaRPr>
            </a:p>
          </p:txBody>
        </p:sp>
        <p:sp>
          <p:nvSpPr>
            <p:cNvPr id="248" name="Text Box 15"/>
            <p:cNvSpPr txBox="1">
              <a:spLocks noChangeArrowheads="1"/>
            </p:cNvSpPr>
            <p:nvPr/>
          </p:nvSpPr>
          <p:spPr bwMode="auto">
            <a:xfrm>
              <a:off x="985689" y="2014119"/>
              <a:ext cx="995380" cy="300126"/>
            </a:xfrm>
            <a:prstGeom prst="rect">
              <a:avLst/>
            </a:prstGeom>
            <a:solidFill>
              <a:srgbClr val="FF6600">
                <a:alpha val="67000"/>
              </a:srgbClr>
            </a:solidFill>
            <a:ln w="12700" algn="ctr">
              <a:solidFill>
                <a:srgbClr val="000000"/>
              </a:solidFill>
              <a:miter lim="800000"/>
              <a:headEnd/>
              <a:tailEnd/>
            </a:ln>
            <a:effectLst>
              <a:outerShdw dist="35921" dir="2700000" algn="ctr" rotWithShape="0">
                <a:srgbClr val="EEECE1"/>
              </a:outerShdw>
            </a:effectLst>
          </p:spPr>
          <p:txBody>
            <a:bodyPr wrap="none" lIns="90488" tIns="44450" rIns="90488" bIns="44450" anchor="ctr"/>
            <a:lstStyle/>
            <a:p>
              <a:pPr algn="ctr">
                <a:defRPr/>
              </a:pPr>
              <a:r>
                <a:rPr lang="zh-CN" altLang="en-US" sz="1300" b="1" kern="0">
                  <a:solidFill>
                    <a:sysClr val="windowText" lastClr="000000"/>
                  </a:solidFill>
                </a:rPr>
                <a:t>计划预算管理</a:t>
              </a:r>
            </a:p>
          </p:txBody>
        </p:sp>
        <p:sp>
          <p:nvSpPr>
            <p:cNvPr id="249" name="Text Box 16"/>
            <p:cNvSpPr txBox="1">
              <a:spLocks noChangeArrowheads="1"/>
            </p:cNvSpPr>
            <p:nvPr/>
          </p:nvSpPr>
          <p:spPr bwMode="auto">
            <a:xfrm>
              <a:off x="3028838" y="2014119"/>
              <a:ext cx="679462" cy="300126"/>
            </a:xfrm>
            <a:prstGeom prst="rect">
              <a:avLst/>
            </a:prstGeom>
            <a:solidFill>
              <a:srgbClr val="FF6600">
                <a:alpha val="67000"/>
              </a:srgbClr>
            </a:solidFill>
            <a:ln w="12700" algn="ctr">
              <a:solidFill>
                <a:srgbClr val="000000"/>
              </a:solidFill>
              <a:miter lim="800000"/>
              <a:headEnd/>
              <a:tailEnd/>
            </a:ln>
            <a:effectLst>
              <a:outerShdw dist="35921" dir="2700000" algn="ctr" rotWithShape="0">
                <a:srgbClr val="EEECE1"/>
              </a:outerShdw>
            </a:effectLst>
          </p:spPr>
          <p:txBody>
            <a:bodyPr wrap="none" lIns="90488" tIns="44450" rIns="90488" bIns="44450" anchor="ctr"/>
            <a:lstStyle/>
            <a:p>
              <a:pPr algn="ctr">
                <a:defRPr/>
              </a:pPr>
              <a:r>
                <a:rPr lang="zh-CN" altLang="en-US" sz="1300" b="1" kern="0">
                  <a:solidFill>
                    <a:sysClr val="windowText" lastClr="000000"/>
                  </a:solidFill>
                </a:rPr>
                <a:t>财务核算</a:t>
              </a:r>
              <a:endParaRPr lang="en-US" altLang="zh-CN" sz="1300" b="1" kern="0">
                <a:solidFill>
                  <a:sysClr val="windowText" lastClr="000000"/>
                </a:solidFill>
              </a:endParaRPr>
            </a:p>
          </p:txBody>
        </p:sp>
        <p:sp>
          <p:nvSpPr>
            <p:cNvPr id="250" name="Text Box 17"/>
            <p:cNvSpPr txBox="1">
              <a:spLocks noChangeArrowheads="1"/>
            </p:cNvSpPr>
            <p:nvPr/>
          </p:nvSpPr>
          <p:spPr bwMode="auto">
            <a:xfrm>
              <a:off x="2004883" y="2014119"/>
              <a:ext cx="995380" cy="300126"/>
            </a:xfrm>
            <a:prstGeom prst="rect">
              <a:avLst/>
            </a:prstGeom>
            <a:solidFill>
              <a:srgbClr val="FF6600">
                <a:alpha val="67000"/>
              </a:srgbClr>
            </a:solidFill>
            <a:ln w="12700" algn="ctr">
              <a:solidFill>
                <a:srgbClr val="000000"/>
              </a:solidFill>
              <a:miter lim="800000"/>
              <a:headEnd/>
              <a:tailEnd/>
            </a:ln>
            <a:effectLst>
              <a:outerShdw dist="35921" dir="2700000" algn="ctr" rotWithShape="0">
                <a:srgbClr val="EEECE1"/>
              </a:outerShdw>
            </a:effectLst>
          </p:spPr>
          <p:txBody>
            <a:bodyPr wrap="none" lIns="90488" tIns="44450" rIns="90488" bIns="44450" anchor="ctr"/>
            <a:lstStyle/>
            <a:p>
              <a:pPr algn="ctr">
                <a:defRPr/>
              </a:pPr>
              <a:r>
                <a:rPr lang="zh-CN" altLang="en-US" sz="1300" b="1" kern="0">
                  <a:solidFill>
                    <a:sysClr val="windowText" lastClr="000000"/>
                  </a:solidFill>
                </a:rPr>
                <a:t>人力资源管理</a:t>
              </a:r>
              <a:endParaRPr lang="en-US" altLang="zh-CN" sz="1300" b="1" kern="0">
                <a:solidFill>
                  <a:sysClr val="windowText" lastClr="000000"/>
                </a:solidFill>
              </a:endParaRPr>
            </a:p>
          </p:txBody>
        </p:sp>
        <p:sp>
          <p:nvSpPr>
            <p:cNvPr id="251" name="Text Box 18"/>
            <p:cNvSpPr txBox="1">
              <a:spLocks noChangeArrowheads="1"/>
            </p:cNvSpPr>
            <p:nvPr/>
          </p:nvSpPr>
          <p:spPr bwMode="auto">
            <a:xfrm>
              <a:off x="3730526" y="2014119"/>
              <a:ext cx="681050" cy="300126"/>
            </a:xfrm>
            <a:prstGeom prst="rect">
              <a:avLst/>
            </a:prstGeom>
            <a:solidFill>
              <a:srgbClr val="FF6600">
                <a:alpha val="67000"/>
              </a:srgbClr>
            </a:solidFill>
            <a:ln w="12700" algn="ctr">
              <a:solidFill>
                <a:srgbClr val="000000"/>
              </a:solidFill>
              <a:miter lim="800000"/>
              <a:headEnd/>
              <a:tailEnd/>
            </a:ln>
            <a:effectLst>
              <a:outerShdw dist="35921" dir="2700000" algn="ctr" rotWithShape="0">
                <a:srgbClr val="EEECE1"/>
              </a:outerShdw>
            </a:effectLst>
          </p:spPr>
          <p:txBody>
            <a:bodyPr wrap="none" lIns="90488" tIns="44450" rIns="90488" bIns="44450" anchor="ctr"/>
            <a:lstStyle/>
            <a:p>
              <a:pPr algn="ctr">
                <a:defRPr/>
              </a:pPr>
              <a:r>
                <a:rPr lang="zh-CN" altLang="en-US" sz="1300" b="1" kern="0">
                  <a:solidFill>
                    <a:sysClr val="windowText" lastClr="000000"/>
                  </a:solidFill>
                </a:rPr>
                <a:t>报告管理</a:t>
              </a:r>
            </a:p>
          </p:txBody>
        </p:sp>
        <p:sp>
          <p:nvSpPr>
            <p:cNvPr id="252" name="Text Box 19"/>
            <p:cNvSpPr txBox="1">
              <a:spLocks noChangeArrowheads="1"/>
            </p:cNvSpPr>
            <p:nvPr/>
          </p:nvSpPr>
          <p:spPr bwMode="auto">
            <a:xfrm>
              <a:off x="5154540" y="2014119"/>
              <a:ext cx="679462" cy="300126"/>
            </a:xfrm>
            <a:prstGeom prst="rect">
              <a:avLst/>
            </a:prstGeom>
            <a:solidFill>
              <a:srgbClr val="FF6600">
                <a:alpha val="67000"/>
              </a:srgbClr>
            </a:solidFill>
            <a:ln w="12700" algn="ctr">
              <a:solidFill>
                <a:srgbClr val="000000"/>
              </a:solidFill>
              <a:miter lim="800000"/>
              <a:headEnd/>
              <a:tailEnd/>
            </a:ln>
            <a:effectLst>
              <a:outerShdw dist="35921" dir="2700000" algn="ctr" rotWithShape="0">
                <a:srgbClr val="EEECE1"/>
              </a:outerShdw>
            </a:effectLst>
          </p:spPr>
          <p:txBody>
            <a:bodyPr wrap="none" lIns="90488" tIns="44450" rIns="90488" bIns="44450" anchor="ctr"/>
            <a:lstStyle/>
            <a:p>
              <a:pPr algn="ctr">
                <a:defRPr/>
              </a:pPr>
              <a:r>
                <a:rPr lang="zh-CN" altLang="en-US" sz="1300" b="1" kern="0">
                  <a:solidFill>
                    <a:sysClr val="windowText" lastClr="000000"/>
                  </a:solidFill>
                </a:rPr>
                <a:t>成本管理</a:t>
              </a:r>
              <a:endParaRPr lang="en-US" altLang="zh-CN" sz="1300" b="1" kern="0">
                <a:solidFill>
                  <a:sysClr val="windowText" lastClr="000000"/>
                </a:solidFill>
              </a:endParaRPr>
            </a:p>
          </p:txBody>
        </p:sp>
        <p:sp>
          <p:nvSpPr>
            <p:cNvPr id="253" name="Text Box 20"/>
            <p:cNvSpPr txBox="1">
              <a:spLocks noChangeArrowheads="1"/>
            </p:cNvSpPr>
            <p:nvPr/>
          </p:nvSpPr>
          <p:spPr bwMode="auto">
            <a:xfrm>
              <a:off x="7575521" y="2014119"/>
              <a:ext cx="838215" cy="300126"/>
            </a:xfrm>
            <a:prstGeom prst="rect">
              <a:avLst/>
            </a:prstGeom>
            <a:solidFill>
              <a:srgbClr val="FF6600">
                <a:alpha val="67000"/>
              </a:srgbClr>
            </a:solidFill>
            <a:ln w="12700" algn="ctr">
              <a:solidFill>
                <a:srgbClr val="000000"/>
              </a:solidFill>
              <a:miter lim="800000"/>
              <a:headEnd/>
              <a:tailEnd/>
            </a:ln>
            <a:effectLst>
              <a:outerShdw dist="35921" dir="2700000" algn="ctr" rotWithShape="0">
                <a:srgbClr val="EEECE1"/>
              </a:outerShdw>
            </a:effectLst>
          </p:spPr>
          <p:txBody>
            <a:bodyPr wrap="none" lIns="90488" tIns="44450" rIns="90488" bIns="44450" anchor="ctr"/>
            <a:lstStyle/>
            <a:p>
              <a:pPr algn="ctr">
                <a:defRPr/>
              </a:pPr>
              <a:r>
                <a:rPr lang="zh-CN" altLang="en-US" sz="1300" b="1" kern="0">
                  <a:solidFill>
                    <a:sysClr val="windowText" lastClr="000000"/>
                  </a:solidFill>
                </a:rPr>
                <a:t>办公自动化</a:t>
              </a:r>
            </a:p>
          </p:txBody>
        </p:sp>
        <p:sp>
          <p:nvSpPr>
            <p:cNvPr id="254" name="Text Box 21"/>
            <p:cNvSpPr txBox="1">
              <a:spLocks noChangeArrowheads="1"/>
            </p:cNvSpPr>
            <p:nvPr/>
          </p:nvSpPr>
          <p:spPr bwMode="auto">
            <a:xfrm>
              <a:off x="8435962" y="2014119"/>
              <a:ext cx="679462" cy="300126"/>
            </a:xfrm>
            <a:prstGeom prst="rect">
              <a:avLst/>
            </a:prstGeom>
            <a:solidFill>
              <a:srgbClr val="FF6600">
                <a:alpha val="67000"/>
              </a:srgbClr>
            </a:solidFill>
            <a:ln w="12700" algn="ctr">
              <a:solidFill>
                <a:srgbClr val="000000"/>
              </a:solidFill>
              <a:miter lim="800000"/>
              <a:headEnd/>
              <a:tailEnd/>
            </a:ln>
            <a:effectLst>
              <a:outerShdw dist="35921" dir="2700000" algn="ctr" rotWithShape="0">
                <a:srgbClr val="EEECE1"/>
              </a:outerShdw>
            </a:effectLst>
          </p:spPr>
          <p:txBody>
            <a:bodyPr wrap="none" lIns="90488" tIns="44450" rIns="90488" bIns="44450" anchor="ctr"/>
            <a:lstStyle/>
            <a:p>
              <a:pPr algn="ctr">
                <a:defRPr/>
              </a:pPr>
              <a:r>
                <a:rPr lang="zh-CN" altLang="en-US" sz="1300" b="1" kern="0">
                  <a:solidFill>
                    <a:sysClr val="windowText" lastClr="000000"/>
                  </a:solidFill>
                </a:rPr>
                <a:t>知识管理</a:t>
              </a:r>
              <a:endParaRPr lang="en-US" altLang="zh-CN" sz="1300" b="1" kern="0">
                <a:solidFill>
                  <a:sysClr val="windowText" lastClr="000000"/>
                </a:solidFill>
              </a:endParaRPr>
            </a:p>
          </p:txBody>
        </p:sp>
        <p:sp>
          <p:nvSpPr>
            <p:cNvPr id="255" name="Text Box 22"/>
            <p:cNvSpPr txBox="1">
              <a:spLocks noChangeArrowheads="1"/>
            </p:cNvSpPr>
            <p:nvPr/>
          </p:nvSpPr>
          <p:spPr bwMode="auto">
            <a:xfrm>
              <a:off x="6862721" y="2014119"/>
              <a:ext cx="679462" cy="300126"/>
            </a:xfrm>
            <a:prstGeom prst="rect">
              <a:avLst/>
            </a:prstGeom>
            <a:solidFill>
              <a:srgbClr val="FF6600">
                <a:alpha val="67000"/>
              </a:srgbClr>
            </a:solidFill>
            <a:ln w="12700" algn="ctr">
              <a:solidFill>
                <a:srgbClr val="000000"/>
              </a:solidFill>
              <a:miter lim="800000"/>
              <a:headEnd/>
              <a:tailEnd/>
            </a:ln>
            <a:effectLst>
              <a:outerShdw dist="35921" dir="2700000" algn="ctr" rotWithShape="0">
                <a:srgbClr val="EEECE1"/>
              </a:outerShdw>
            </a:effectLst>
          </p:spPr>
          <p:txBody>
            <a:bodyPr wrap="none" lIns="90488" tIns="44450" rIns="90488" bIns="44450" anchor="ctr"/>
            <a:lstStyle/>
            <a:p>
              <a:pPr algn="ctr">
                <a:defRPr/>
              </a:pPr>
              <a:r>
                <a:rPr lang="zh-CN" altLang="en-US" sz="1300" b="1" kern="0">
                  <a:solidFill>
                    <a:sysClr val="windowText" lastClr="000000"/>
                  </a:solidFill>
                </a:rPr>
                <a:t>审计管理</a:t>
              </a:r>
              <a:endParaRPr lang="en-US" altLang="zh-CN" sz="1300" b="1" kern="0">
                <a:solidFill>
                  <a:sysClr val="windowText" lastClr="000000"/>
                </a:solidFill>
              </a:endParaRPr>
            </a:p>
          </p:txBody>
        </p:sp>
        <p:sp>
          <p:nvSpPr>
            <p:cNvPr id="256" name="Text Box 23"/>
            <p:cNvSpPr txBox="1">
              <a:spLocks noChangeArrowheads="1"/>
            </p:cNvSpPr>
            <p:nvPr/>
          </p:nvSpPr>
          <p:spPr bwMode="auto">
            <a:xfrm>
              <a:off x="5870515" y="2014119"/>
              <a:ext cx="954105" cy="300126"/>
            </a:xfrm>
            <a:prstGeom prst="rect">
              <a:avLst/>
            </a:prstGeom>
            <a:solidFill>
              <a:srgbClr val="FF6600">
                <a:alpha val="67000"/>
              </a:srgbClr>
            </a:solidFill>
            <a:ln w="12700" algn="ctr">
              <a:solidFill>
                <a:srgbClr val="000000"/>
              </a:solidFill>
              <a:miter lim="800000"/>
              <a:headEnd/>
              <a:tailEnd/>
            </a:ln>
            <a:effectLst>
              <a:outerShdw dist="35921" dir="2700000" algn="ctr" rotWithShape="0">
                <a:srgbClr val="EEECE1"/>
              </a:outerShdw>
            </a:effectLst>
          </p:spPr>
          <p:txBody>
            <a:bodyPr wrap="none" lIns="90488" tIns="44450" rIns="90488" bIns="44450" anchor="ctr"/>
            <a:lstStyle/>
            <a:p>
              <a:pPr algn="ctr">
                <a:defRPr/>
              </a:pPr>
              <a:r>
                <a:rPr lang="zh-CN" altLang="en-US" sz="1300" b="1" kern="0">
                  <a:solidFill>
                    <a:sysClr val="windowText" lastClr="000000"/>
                  </a:solidFill>
                </a:rPr>
                <a:t>实物资产管理</a:t>
              </a:r>
            </a:p>
          </p:txBody>
        </p:sp>
        <p:sp>
          <p:nvSpPr>
            <p:cNvPr id="307" name="Text Box 74"/>
            <p:cNvSpPr txBox="1">
              <a:spLocks noChangeArrowheads="1"/>
            </p:cNvSpPr>
            <p:nvPr/>
          </p:nvSpPr>
          <p:spPr bwMode="auto">
            <a:xfrm>
              <a:off x="4436977" y="2014119"/>
              <a:ext cx="679462" cy="300126"/>
            </a:xfrm>
            <a:prstGeom prst="rect">
              <a:avLst/>
            </a:prstGeom>
            <a:solidFill>
              <a:srgbClr val="FF6600">
                <a:alpha val="67000"/>
              </a:srgbClr>
            </a:solidFill>
            <a:ln w="12700" algn="ctr">
              <a:solidFill>
                <a:srgbClr val="000000"/>
              </a:solidFill>
              <a:miter lim="800000"/>
              <a:headEnd/>
              <a:tailEnd/>
            </a:ln>
            <a:effectLst>
              <a:outerShdw dist="35921" dir="2700000" algn="ctr" rotWithShape="0">
                <a:srgbClr val="EEECE1"/>
              </a:outerShdw>
            </a:effectLst>
          </p:spPr>
          <p:txBody>
            <a:bodyPr wrap="none" lIns="90488" tIns="44450" rIns="90488" bIns="44450" anchor="ctr"/>
            <a:lstStyle/>
            <a:p>
              <a:pPr algn="ctr">
                <a:defRPr/>
              </a:pPr>
              <a:r>
                <a:rPr lang="zh-CN" altLang="en-US" sz="1300" b="1" kern="0">
                  <a:solidFill>
                    <a:sysClr val="windowText" lastClr="000000"/>
                  </a:solidFill>
                </a:rPr>
                <a:t>资金管理</a:t>
              </a:r>
              <a:endParaRPr lang="en-US" altLang="zh-CN" sz="1300" b="1" kern="0">
                <a:solidFill>
                  <a:sysClr val="windowText" lastClr="000000"/>
                </a:solidFil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ox(in)">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diamond(in)">
                                      <p:cBhvr>
                                        <p:cTn id="18" dur="20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checkerboard(across)">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idx="4294967295"/>
          </p:nvPr>
        </p:nvSpPr>
        <p:spPr>
          <a:xfrm>
            <a:off x="1952625" y="3124174"/>
            <a:ext cx="8229600" cy="1295400"/>
          </a:xfrm>
          <a:prstGeom prst="rect">
            <a:avLst/>
          </a:prstGeom>
        </p:spPr>
        <p:txBody>
          <a:bodyPr anchorCtr="1">
            <a:normAutofit fontScale="90000"/>
          </a:bodyPr>
          <a:lstStyle/>
          <a:p>
            <a:pPr eaLnBrk="1" hangingPunct="1">
              <a:lnSpc>
                <a:spcPct val="150000"/>
              </a:lnSpc>
              <a:defRPr/>
            </a:pPr>
            <a:r>
              <a:rPr lang="zh-CN" altLang="en-US" sz="4800" dirty="0">
                <a:effectLst>
                  <a:outerShdw blurRad="38100" dist="38100" dir="2700000" algn="tl">
                    <a:srgbClr val="C0C0C0"/>
                  </a:outerShdw>
                </a:effectLst>
              </a:rPr>
              <a:t>贵州翁福集团信息化咨询规划</a:t>
            </a:r>
            <a:br>
              <a:rPr lang="zh-CN" altLang="en-US" sz="4800" dirty="0">
                <a:effectLst>
                  <a:outerShdw blurRad="38100" dist="38100" dir="2700000" algn="tl">
                    <a:srgbClr val="C0C0C0"/>
                  </a:outerShdw>
                </a:effectLst>
              </a:rPr>
            </a:br>
            <a:r>
              <a:rPr lang="zh-CN" altLang="en-US" dirty="0">
                <a:solidFill>
                  <a:schemeClr val="tx1"/>
                </a:solidFill>
                <a:effectLst>
                  <a:outerShdw blurRad="38100" dist="38100" dir="2700000" algn="tl">
                    <a:srgbClr val="C0C0C0"/>
                  </a:outerShdw>
                </a:effectLst>
              </a:rPr>
              <a:t>案例简介</a:t>
            </a:r>
            <a:br>
              <a:rPr lang="en-US" altLang="zh-CN" dirty="0">
                <a:solidFill>
                  <a:schemeClr val="tx1"/>
                </a:solidFill>
                <a:effectLst>
                  <a:outerShdw blurRad="38100" dist="38100" dir="2700000" algn="tl">
                    <a:srgbClr val="C0C0C0"/>
                  </a:outerShdw>
                </a:effectLst>
              </a:rPr>
            </a:br>
            <a:r>
              <a:rPr lang="en-US" altLang="zh-CN" dirty="0">
                <a:solidFill>
                  <a:schemeClr val="tx1"/>
                </a:solidFill>
                <a:effectLst>
                  <a:outerShdw blurRad="38100" dist="38100" dir="2700000" algn="tl">
                    <a:srgbClr val="C0C0C0"/>
                  </a:outerShdw>
                </a:effectLst>
              </a:rPr>
              <a:t>         ——</a:t>
            </a:r>
            <a:r>
              <a:rPr lang="zh-CN" altLang="en-US" sz="3200" dirty="0">
                <a:effectLst>
                  <a:outerShdw blurRad="38100" dist="38100" dir="2700000" algn="tl">
                    <a:srgbClr val="C0C0C0"/>
                  </a:outerShdw>
                </a:effectLst>
              </a:rPr>
              <a:t>贵州最大国有企业集团</a:t>
            </a:r>
            <a:br>
              <a:rPr lang="en-US" altLang="zh-CN" sz="3200" dirty="0">
                <a:effectLst>
                  <a:outerShdw blurRad="38100" dist="38100" dir="2700000" algn="tl">
                    <a:srgbClr val="C0C0C0"/>
                  </a:outerShdw>
                </a:effectLst>
              </a:rPr>
            </a:br>
            <a:r>
              <a:rPr lang="en-US" altLang="zh-CN" sz="3200" dirty="0">
                <a:effectLst>
                  <a:outerShdw blurRad="38100" dist="38100" dir="2700000" algn="tl">
                    <a:srgbClr val="C0C0C0"/>
                  </a:outerShdw>
                </a:effectLst>
              </a:rPr>
              <a:t>          </a:t>
            </a:r>
            <a:r>
              <a:rPr lang="zh-CN" altLang="en-US" sz="3200" dirty="0">
                <a:effectLst>
                  <a:outerShdw blurRad="38100" dist="38100" dir="2700000" algn="tl">
                    <a:srgbClr val="C0C0C0"/>
                  </a:outerShdw>
                </a:effectLst>
              </a:rPr>
              <a:t>（磷化工技术世界领先企业）</a:t>
            </a:r>
            <a:br>
              <a:rPr lang="en-US" altLang="zh-CN" sz="3200" dirty="0">
                <a:effectLst>
                  <a:outerShdw blurRad="38100" dist="38100" dir="2700000" algn="tl">
                    <a:srgbClr val="C0C0C0"/>
                  </a:outerShdw>
                </a:effectLst>
              </a:rPr>
            </a:br>
            <a:endParaRPr lang="zh-CN" altLang="en-US" sz="3200" dirty="0">
              <a:effectLst>
                <a:outerShdw blurRad="38100" dist="38100" dir="2700000" algn="tl">
                  <a:srgbClr val="C0C0C0"/>
                </a:outerShdw>
              </a:effectLst>
            </a:endParaRPr>
          </a:p>
        </p:txBody>
      </p:sp>
      <p:sp>
        <p:nvSpPr>
          <p:cNvPr id="474115" name="Rectangle 3"/>
          <p:cNvSpPr>
            <a:spLocks noChangeArrowheads="1"/>
          </p:cNvSpPr>
          <p:nvPr/>
        </p:nvSpPr>
        <p:spPr bwMode="auto">
          <a:xfrm>
            <a:off x="152400" y="0"/>
            <a:ext cx="9144000" cy="706438"/>
          </a:xfrm>
          <a:prstGeom prst="rect">
            <a:avLst/>
          </a:prstGeom>
          <a:noFill/>
          <a:ln w="9525" algn="ctr">
            <a:noFill/>
            <a:miter lim="800000"/>
            <a:headEnd/>
            <a:tailEnd/>
          </a:ln>
          <a:effectLst/>
        </p:spPr>
        <p:txBody>
          <a:bodyPr anchor="ctr"/>
          <a:lstStyle/>
          <a:p>
            <a:pPr eaLnBrk="0" hangingPunct="0">
              <a:defRPr/>
            </a:pPr>
            <a:r>
              <a:rPr lang="zh-CN" altLang="en-US" sz="3200" b="1" dirty="0">
                <a:solidFill>
                  <a:schemeClr val="bg1"/>
                </a:solidFill>
                <a:effectLst>
                  <a:outerShdw blurRad="38100" dist="38100" dir="2700000" algn="tl">
                    <a:srgbClr val="000000">
                      <a:alpha val="43137"/>
                    </a:srgbClr>
                  </a:outerShdw>
                </a:effectLst>
                <a:latin typeface="+mj-ea"/>
                <a:ea typeface="+mj-ea"/>
              </a:rPr>
              <a:t>案例分享 （六）</a:t>
            </a:r>
          </a:p>
        </p:txBody>
      </p:sp>
    </p:spTree>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3"/>
          <p:cNvSpPr txBox="1">
            <a:spLocks noChangeArrowheads="1"/>
          </p:cNvSpPr>
          <p:nvPr/>
        </p:nvSpPr>
        <p:spPr bwMode="auto">
          <a:xfrm>
            <a:off x="36513" y="58956"/>
            <a:ext cx="9144000" cy="523875"/>
          </a:xfrm>
          <a:prstGeom prst="rect">
            <a:avLst/>
          </a:prstGeom>
          <a:noFill/>
          <a:ln w="9525" algn="ctr">
            <a:noFill/>
            <a:miter lim="800000"/>
            <a:headEnd/>
            <a:tailEnd/>
          </a:ln>
        </p:spPr>
        <p:txBody>
          <a:bodyPr>
            <a:spAutoFit/>
          </a:bodyPr>
          <a:lstStyle/>
          <a:p>
            <a:r>
              <a:rPr lang="zh-CN" altLang="en-US" sz="2800" b="1" dirty="0">
                <a:solidFill>
                  <a:schemeClr val="bg1"/>
                </a:solidFill>
                <a:effectLst>
                  <a:outerShdw blurRad="38100" dist="38100" dir="2700000" algn="tl">
                    <a:srgbClr val="000000">
                      <a:alpha val="43137"/>
                    </a:srgbClr>
                  </a:outerShdw>
                </a:effectLst>
                <a:latin typeface="黑体" pitchFamily="2" charset="-122"/>
                <a:ea typeface="黑体" pitchFamily="2" charset="-122"/>
              </a:rPr>
              <a:t>瓮福战略明晰与管理诊断综述</a:t>
            </a:r>
          </a:p>
        </p:txBody>
      </p:sp>
      <p:grpSp>
        <p:nvGrpSpPr>
          <p:cNvPr id="2" name="Group 96"/>
          <p:cNvGrpSpPr>
            <a:grpSpLocks/>
          </p:cNvGrpSpPr>
          <p:nvPr/>
        </p:nvGrpSpPr>
        <p:grpSpPr bwMode="auto">
          <a:xfrm>
            <a:off x="1524000" y="620714"/>
            <a:ext cx="9144000" cy="5838825"/>
            <a:chOff x="0" y="391"/>
            <a:chExt cx="5760" cy="3678"/>
          </a:xfrm>
        </p:grpSpPr>
        <p:sp>
          <p:nvSpPr>
            <p:cNvPr id="134148" name="Rectangle 84"/>
            <p:cNvSpPr>
              <a:spLocks noChangeArrowheads="1"/>
            </p:cNvSpPr>
            <p:nvPr/>
          </p:nvSpPr>
          <p:spPr bwMode="auto">
            <a:xfrm>
              <a:off x="0" y="391"/>
              <a:ext cx="5760" cy="3674"/>
            </a:xfrm>
            <a:prstGeom prst="rect">
              <a:avLst/>
            </a:prstGeom>
            <a:solidFill>
              <a:srgbClr val="FFFFCC"/>
            </a:solidFill>
            <a:ln w="9525">
              <a:noFill/>
              <a:miter lim="800000"/>
              <a:headEnd/>
              <a:tailEnd/>
            </a:ln>
          </p:spPr>
          <p:txBody>
            <a:bodyPr wrap="none" anchor="ctr"/>
            <a:lstStyle/>
            <a:p>
              <a:endParaRPr lang="zh-CN" altLang="en-US"/>
            </a:p>
          </p:txBody>
        </p:sp>
        <p:grpSp>
          <p:nvGrpSpPr>
            <p:cNvPr id="3" name="Group 82"/>
            <p:cNvGrpSpPr>
              <a:grpSpLocks/>
            </p:cNvGrpSpPr>
            <p:nvPr/>
          </p:nvGrpSpPr>
          <p:grpSpPr bwMode="auto">
            <a:xfrm>
              <a:off x="68" y="425"/>
              <a:ext cx="5673" cy="2907"/>
              <a:chOff x="68" y="1242"/>
              <a:chExt cx="5673" cy="2907"/>
            </a:xfrm>
          </p:grpSpPr>
          <p:sp>
            <p:nvSpPr>
              <p:cNvPr id="134171" name="Text Box 9"/>
              <p:cNvSpPr txBox="1">
                <a:spLocks noChangeArrowheads="1"/>
              </p:cNvSpPr>
              <p:nvPr/>
            </p:nvSpPr>
            <p:spPr bwMode="auto">
              <a:xfrm rot="3784300">
                <a:off x="1745" y="1894"/>
                <a:ext cx="569" cy="194"/>
              </a:xfrm>
              <a:prstGeom prst="rect">
                <a:avLst/>
              </a:prstGeom>
              <a:noFill/>
              <a:ln w="12700">
                <a:noFill/>
                <a:miter lim="800000"/>
                <a:headEnd/>
                <a:tailEnd/>
              </a:ln>
            </p:spPr>
            <p:txBody>
              <a:bodyPr wrap="none">
                <a:spAutoFit/>
              </a:bodyPr>
              <a:lstStyle/>
              <a:p>
                <a:pPr algn="ctr">
                  <a:spcBef>
                    <a:spcPct val="50000"/>
                  </a:spcBef>
                </a:pPr>
                <a:r>
                  <a:rPr kumimoji="1" lang="zh-CN" altLang="en-US" sz="1400" b="1">
                    <a:latin typeface="宋体" pitchFamily="2" charset="-122"/>
                  </a:rPr>
                  <a:t>战略体系</a:t>
                </a:r>
              </a:p>
            </p:txBody>
          </p:sp>
          <p:sp>
            <p:nvSpPr>
              <p:cNvPr id="134172" name="Rectangle 10"/>
              <p:cNvSpPr>
                <a:spLocks noChangeArrowheads="1"/>
              </p:cNvSpPr>
              <p:nvPr/>
            </p:nvSpPr>
            <p:spPr bwMode="auto">
              <a:xfrm rot="3646317">
                <a:off x="2225" y="2698"/>
                <a:ext cx="596" cy="330"/>
              </a:xfrm>
              <a:prstGeom prst="rect">
                <a:avLst/>
              </a:prstGeom>
              <a:noFill/>
              <a:ln w="12700" algn="ctr">
                <a:noFill/>
                <a:miter lim="800000"/>
                <a:headEnd/>
                <a:tailEnd/>
              </a:ln>
            </p:spPr>
            <p:txBody>
              <a:bodyPr>
                <a:spAutoFit/>
              </a:bodyPr>
              <a:lstStyle/>
              <a:p>
                <a:pPr algn="ctr">
                  <a:spcBef>
                    <a:spcPct val="50000"/>
                  </a:spcBef>
                </a:pPr>
                <a:r>
                  <a:rPr kumimoji="1" lang="zh-CN" altLang="en-US" sz="1400" b="1">
                    <a:latin typeface="宋体" pitchFamily="2" charset="-122"/>
                  </a:rPr>
                  <a:t>组织运营体系</a:t>
                </a:r>
              </a:p>
            </p:txBody>
          </p:sp>
          <p:sp>
            <p:nvSpPr>
              <p:cNvPr id="134173" name="AutoShape 11"/>
              <p:cNvSpPr>
                <a:spLocks noChangeArrowheads="1"/>
              </p:cNvSpPr>
              <p:nvPr/>
            </p:nvSpPr>
            <p:spPr bwMode="auto">
              <a:xfrm>
                <a:off x="68" y="2633"/>
                <a:ext cx="2857" cy="462"/>
              </a:xfrm>
              <a:prstGeom prst="triangle">
                <a:avLst>
                  <a:gd name="adj" fmla="val 50000"/>
                </a:avLst>
              </a:prstGeom>
              <a:solidFill>
                <a:srgbClr val="DDDDDD"/>
              </a:solidFill>
              <a:ln w="12700">
                <a:solidFill>
                  <a:schemeClr val="bg2"/>
                </a:solidFill>
                <a:miter lim="800000"/>
                <a:headEnd/>
                <a:tailEnd/>
              </a:ln>
            </p:spPr>
            <p:txBody>
              <a:bodyPr anchor="ctr">
                <a:spAutoFit/>
              </a:bodyPr>
              <a:lstStyle/>
              <a:p>
                <a:endParaRPr lang="zh-CN" altLang="en-US"/>
              </a:p>
            </p:txBody>
          </p:sp>
          <p:sp>
            <p:nvSpPr>
              <p:cNvPr id="134174" name="Text Box 12"/>
              <p:cNvSpPr txBox="1">
                <a:spLocks noChangeArrowheads="1"/>
              </p:cNvSpPr>
              <p:nvPr/>
            </p:nvSpPr>
            <p:spPr bwMode="auto">
              <a:xfrm>
                <a:off x="1167" y="1985"/>
                <a:ext cx="657" cy="192"/>
              </a:xfrm>
              <a:prstGeom prst="rect">
                <a:avLst/>
              </a:prstGeom>
              <a:noFill/>
              <a:ln w="12700">
                <a:noFill/>
                <a:miter lim="800000"/>
                <a:headEnd/>
                <a:tailEnd/>
              </a:ln>
            </p:spPr>
            <p:txBody>
              <a:bodyPr>
                <a:spAutoFit/>
              </a:bodyPr>
              <a:lstStyle/>
              <a:p>
                <a:pPr algn="ctr">
                  <a:spcBef>
                    <a:spcPct val="50000"/>
                  </a:spcBef>
                </a:pPr>
                <a:r>
                  <a:rPr kumimoji="1" lang="zh-CN" altLang="en-US" sz="1400">
                    <a:latin typeface="宋体" pitchFamily="2" charset="-122"/>
                  </a:rPr>
                  <a:t>使命</a:t>
                </a:r>
                <a:r>
                  <a:rPr kumimoji="1" lang="en-US" altLang="zh-CN" sz="1400">
                    <a:latin typeface="宋体" pitchFamily="2" charset="-122"/>
                  </a:rPr>
                  <a:t>/</a:t>
                </a:r>
                <a:r>
                  <a:rPr kumimoji="1" lang="zh-CN" altLang="en-US" sz="1400">
                    <a:latin typeface="宋体" pitchFamily="2" charset="-122"/>
                  </a:rPr>
                  <a:t>愿景</a:t>
                </a:r>
              </a:p>
            </p:txBody>
          </p:sp>
          <p:sp>
            <p:nvSpPr>
              <p:cNvPr id="134175" name="Text Box 13"/>
              <p:cNvSpPr txBox="1">
                <a:spLocks noChangeArrowheads="1"/>
              </p:cNvSpPr>
              <p:nvPr/>
            </p:nvSpPr>
            <p:spPr bwMode="auto">
              <a:xfrm>
                <a:off x="611" y="3025"/>
                <a:ext cx="569" cy="194"/>
              </a:xfrm>
              <a:prstGeom prst="rect">
                <a:avLst/>
              </a:prstGeom>
              <a:noFill/>
              <a:ln w="12700">
                <a:noFill/>
                <a:miter lim="800000"/>
                <a:headEnd/>
                <a:tailEnd/>
              </a:ln>
            </p:spPr>
            <p:txBody>
              <a:bodyPr wrap="none">
                <a:spAutoFit/>
              </a:bodyPr>
              <a:lstStyle/>
              <a:p>
                <a:pPr algn="ctr">
                  <a:spcBef>
                    <a:spcPct val="50000"/>
                  </a:spcBef>
                </a:pPr>
                <a:r>
                  <a:rPr kumimoji="1" lang="zh-CN" altLang="en-US" sz="1400">
                    <a:latin typeface="宋体" pitchFamily="2" charset="-122"/>
                  </a:rPr>
                  <a:t>组织结构</a:t>
                </a:r>
              </a:p>
            </p:txBody>
          </p:sp>
          <p:sp>
            <p:nvSpPr>
              <p:cNvPr id="134176" name="Line 14"/>
              <p:cNvSpPr>
                <a:spLocks noChangeShapeType="1"/>
              </p:cNvSpPr>
              <p:nvPr/>
            </p:nvSpPr>
            <p:spPr bwMode="auto">
              <a:xfrm>
                <a:off x="1245" y="2430"/>
                <a:ext cx="0" cy="303"/>
              </a:xfrm>
              <a:prstGeom prst="line">
                <a:avLst/>
              </a:prstGeom>
              <a:noFill/>
              <a:ln w="12700">
                <a:solidFill>
                  <a:schemeClr val="tx1"/>
                </a:solidFill>
                <a:round/>
                <a:headEnd/>
                <a:tailEnd/>
              </a:ln>
            </p:spPr>
            <p:txBody>
              <a:bodyPr anchor="ctr">
                <a:spAutoFit/>
              </a:bodyPr>
              <a:lstStyle/>
              <a:p>
                <a:endParaRPr lang="zh-CN" altLang="en-US"/>
              </a:p>
            </p:txBody>
          </p:sp>
          <p:sp>
            <p:nvSpPr>
              <p:cNvPr id="134177" name="Line 15"/>
              <p:cNvSpPr>
                <a:spLocks noChangeShapeType="1"/>
              </p:cNvSpPr>
              <p:nvPr/>
            </p:nvSpPr>
            <p:spPr bwMode="auto">
              <a:xfrm flipV="1">
                <a:off x="556" y="3263"/>
                <a:ext cx="1859" cy="0"/>
              </a:xfrm>
              <a:prstGeom prst="line">
                <a:avLst/>
              </a:prstGeom>
              <a:noFill/>
              <a:ln w="12700">
                <a:solidFill>
                  <a:schemeClr val="tx1"/>
                </a:solidFill>
                <a:round/>
                <a:headEnd/>
                <a:tailEnd/>
              </a:ln>
            </p:spPr>
            <p:txBody>
              <a:bodyPr anchor="ctr">
                <a:spAutoFit/>
              </a:bodyPr>
              <a:lstStyle/>
              <a:p>
                <a:endParaRPr lang="zh-CN" altLang="en-US"/>
              </a:p>
            </p:txBody>
          </p:sp>
          <p:sp>
            <p:nvSpPr>
              <p:cNvPr id="134178" name="Line 16"/>
              <p:cNvSpPr>
                <a:spLocks noChangeShapeType="1"/>
              </p:cNvSpPr>
              <p:nvPr/>
            </p:nvSpPr>
            <p:spPr bwMode="auto">
              <a:xfrm flipV="1">
                <a:off x="860" y="2738"/>
                <a:ext cx="1274" cy="0"/>
              </a:xfrm>
              <a:prstGeom prst="line">
                <a:avLst/>
              </a:prstGeom>
              <a:noFill/>
              <a:ln w="12700">
                <a:solidFill>
                  <a:schemeClr val="tx1"/>
                </a:solidFill>
                <a:round/>
                <a:headEnd/>
                <a:tailEnd/>
              </a:ln>
            </p:spPr>
            <p:txBody>
              <a:bodyPr anchor="ctr">
                <a:spAutoFit/>
              </a:bodyPr>
              <a:lstStyle/>
              <a:p>
                <a:endParaRPr lang="zh-CN" altLang="en-US"/>
              </a:p>
            </p:txBody>
          </p:sp>
          <p:sp>
            <p:nvSpPr>
              <p:cNvPr id="134179" name="Rectangle 17"/>
              <p:cNvSpPr>
                <a:spLocks noChangeArrowheads="1"/>
              </p:cNvSpPr>
              <p:nvPr/>
            </p:nvSpPr>
            <p:spPr bwMode="auto">
              <a:xfrm>
                <a:off x="1238" y="3867"/>
                <a:ext cx="569" cy="194"/>
              </a:xfrm>
              <a:prstGeom prst="rect">
                <a:avLst/>
              </a:prstGeom>
              <a:noFill/>
              <a:ln w="12700">
                <a:noFill/>
                <a:miter lim="800000"/>
                <a:headEnd/>
                <a:tailEnd/>
              </a:ln>
            </p:spPr>
            <p:txBody>
              <a:bodyPr wrap="none">
                <a:spAutoFit/>
              </a:bodyPr>
              <a:lstStyle/>
              <a:p>
                <a:pPr algn="ctr">
                  <a:spcBef>
                    <a:spcPct val="50000"/>
                  </a:spcBef>
                </a:pPr>
                <a:r>
                  <a:rPr kumimoji="1" lang="zh-CN" altLang="en-US" sz="1400">
                    <a:latin typeface="宋体" pitchFamily="2" charset="-122"/>
                  </a:rPr>
                  <a:t>企业文化</a:t>
                </a:r>
              </a:p>
            </p:txBody>
          </p:sp>
          <p:sp>
            <p:nvSpPr>
              <p:cNvPr id="134180" name="Line 18"/>
              <p:cNvSpPr>
                <a:spLocks noChangeShapeType="1"/>
              </p:cNvSpPr>
              <p:nvPr/>
            </p:nvSpPr>
            <p:spPr bwMode="auto">
              <a:xfrm>
                <a:off x="1023" y="2423"/>
                <a:ext cx="920" cy="0"/>
              </a:xfrm>
              <a:prstGeom prst="line">
                <a:avLst/>
              </a:prstGeom>
              <a:noFill/>
              <a:ln w="9525">
                <a:solidFill>
                  <a:schemeClr val="bg2"/>
                </a:solidFill>
                <a:round/>
                <a:headEnd/>
                <a:tailEnd/>
              </a:ln>
            </p:spPr>
            <p:txBody>
              <a:bodyPr>
                <a:spAutoFit/>
              </a:bodyPr>
              <a:lstStyle/>
              <a:p>
                <a:endParaRPr lang="zh-CN" altLang="en-US"/>
              </a:p>
            </p:txBody>
          </p:sp>
          <p:sp>
            <p:nvSpPr>
              <p:cNvPr id="134181" name="Text Box 19"/>
              <p:cNvSpPr txBox="1">
                <a:spLocks noChangeArrowheads="1"/>
              </p:cNvSpPr>
              <p:nvPr/>
            </p:nvSpPr>
            <p:spPr bwMode="auto">
              <a:xfrm>
                <a:off x="1187" y="3282"/>
                <a:ext cx="569" cy="194"/>
              </a:xfrm>
              <a:prstGeom prst="rect">
                <a:avLst/>
              </a:prstGeom>
              <a:noFill/>
              <a:ln w="12700">
                <a:noFill/>
                <a:miter lim="800000"/>
                <a:headEnd/>
                <a:tailEnd/>
              </a:ln>
            </p:spPr>
            <p:txBody>
              <a:bodyPr wrap="none">
                <a:spAutoFit/>
              </a:bodyPr>
              <a:lstStyle/>
              <a:p>
                <a:pPr algn="ctr">
                  <a:spcBef>
                    <a:spcPct val="50000"/>
                  </a:spcBef>
                </a:pPr>
                <a:r>
                  <a:rPr kumimoji="1" lang="zh-CN" altLang="en-US" sz="1400">
                    <a:latin typeface="宋体" pitchFamily="2" charset="-122"/>
                  </a:rPr>
                  <a:t>人力资源</a:t>
                </a:r>
              </a:p>
            </p:txBody>
          </p:sp>
          <p:sp>
            <p:nvSpPr>
              <p:cNvPr id="134182" name="Line 20"/>
              <p:cNvSpPr>
                <a:spLocks noChangeShapeType="1"/>
              </p:cNvSpPr>
              <p:nvPr/>
            </p:nvSpPr>
            <p:spPr bwMode="auto">
              <a:xfrm>
                <a:off x="1792" y="3005"/>
                <a:ext cx="0" cy="249"/>
              </a:xfrm>
              <a:prstGeom prst="line">
                <a:avLst/>
              </a:prstGeom>
              <a:noFill/>
              <a:ln w="9525">
                <a:solidFill>
                  <a:schemeClr val="bg2"/>
                </a:solidFill>
                <a:round/>
                <a:headEnd/>
                <a:tailEnd/>
              </a:ln>
            </p:spPr>
            <p:txBody>
              <a:bodyPr>
                <a:spAutoFit/>
              </a:bodyPr>
              <a:lstStyle/>
              <a:p>
                <a:endParaRPr lang="zh-CN" altLang="en-US"/>
              </a:p>
            </p:txBody>
          </p:sp>
          <p:sp>
            <p:nvSpPr>
              <p:cNvPr id="134183" name="Rectangle 21"/>
              <p:cNvSpPr>
                <a:spLocks noChangeArrowheads="1"/>
              </p:cNvSpPr>
              <p:nvPr/>
            </p:nvSpPr>
            <p:spPr bwMode="auto">
              <a:xfrm>
                <a:off x="948" y="2417"/>
                <a:ext cx="343" cy="330"/>
              </a:xfrm>
              <a:prstGeom prst="rect">
                <a:avLst/>
              </a:prstGeom>
              <a:noFill/>
              <a:ln w="12700" algn="ctr">
                <a:noFill/>
                <a:miter lim="800000"/>
                <a:headEnd/>
                <a:tailEnd/>
              </a:ln>
            </p:spPr>
            <p:txBody>
              <a:bodyPr wrap="none">
                <a:spAutoFit/>
              </a:bodyPr>
              <a:lstStyle/>
              <a:p>
                <a:pPr algn="ctr" eaLnBrk="0" hangingPunct="0"/>
                <a:r>
                  <a:rPr kumimoji="1" lang="zh-CN" altLang="en-US" sz="1400">
                    <a:latin typeface="宋体" pitchFamily="2" charset="-122"/>
                  </a:rPr>
                  <a:t>业务</a:t>
                </a:r>
              </a:p>
              <a:p>
                <a:pPr algn="ctr" eaLnBrk="0" hangingPunct="0"/>
                <a:r>
                  <a:rPr kumimoji="1" lang="zh-CN" altLang="en-US" sz="1400">
                    <a:latin typeface="宋体" pitchFamily="2" charset="-122"/>
                  </a:rPr>
                  <a:t>组合</a:t>
                </a:r>
              </a:p>
            </p:txBody>
          </p:sp>
          <p:sp>
            <p:nvSpPr>
              <p:cNvPr id="134184" name="Rectangle 22"/>
              <p:cNvSpPr>
                <a:spLocks noChangeArrowheads="1"/>
              </p:cNvSpPr>
              <p:nvPr/>
            </p:nvSpPr>
            <p:spPr bwMode="auto">
              <a:xfrm>
                <a:off x="1209" y="2417"/>
                <a:ext cx="343" cy="330"/>
              </a:xfrm>
              <a:prstGeom prst="rect">
                <a:avLst/>
              </a:prstGeom>
              <a:noFill/>
              <a:ln w="12700" algn="ctr">
                <a:noFill/>
                <a:miter lim="800000"/>
                <a:headEnd/>
                <a:tailEnd/>
              </a:ln>
            </p:spPr>
            <p:txBody>
              <a:bodyPr wrap="none">
                <a:spAutoFit/>
              </a:bodyPr>
              <a:lstStyle/>
              <a:p>
                <a:pPr algn="ctr" eaLnBrk="0" hangingPunct="0"/>
                <a:r>
                  <a:rPr kumimoji="1" lang="zh-CN" altLang="en-US" sz="1400">
                    <a:latin typeface="宋体" pitchFamily="2" charset="-122"/>
                  </a:rPr>
                  <a:t>竞争</a:t>
                </a:r>
              </a:p>
              <a:p>
                <a:pPr algn="ctr" eaLnBrk="0" hangingPunct="0"/>
                <a:r>
                  <a:rPr kumimoji="1" lang="zh-CN" altLang="en-US" sz="1400">
                    <a:latin typeface="宋体" pitchFamily="2" charset="-122"/>
                  </a:rPr>
                  <a:t>战略</a:t>
                </a:r>
              </a:p>
            </p:txBody>
          </p:sp>
          <p:sp>
            <p:nvSpPr>
              <p:cNvPr id="134185" name="Rectangle 23"/>
              <p:cNvSpPr>
                <a:spLocks noChangeArrowheads="1"/>
              </p:cNvSpPr>
              <p:nvPr/>
            </p:nvSpPr>
            <p:spPr bwMode="auto">
              <a:xfrm>
                <a:off x="1452" y="2425"/>
                <a:ext cx="343" cy="330"/>
              </a:xfrm>
              <a:prstGeom prst="rect">
                <a:avLst/>
              </a:prstGeom>
              <a:noFill/>
              <a:ln w="12700" algn="ctr">
                <a:noFill/>
                <a:miter lim="800000"/>
                <a:headEnd/>
                <a:tailEnd/>
              </a:ln>
            </p:spPr>
            <p:txBody>
              <a:bodyPr wrap="none">
                <a:spAutoFit/>
              </a:bodyPr>
              <a:lstStyle/>
              <a:p>
                <a:pPr algn="ctr" eaLnBrk="0" hangingPunct="0"/>
                <a:r>
                  <a:rPr kumimoji="1" lang="zh-CN" altLang="en-US" sz="1400">
                    <a:latin typeface="宋体" pitchFamily="2" charset="-122"/>
                  </a:rPr>
                  <a:t>职能</a:t>
                </a:r>
              </a:p>
              <a:p>
                <a:pPr algn="ctr" eaLnBrk="0" hangingPunct="0"/>
                <a:r>
                  <a:rPr kumimoji="1" lang="zh-CN" altLang="en-US" sz="1400">
                    <a:latin typeface="宋体" pitchFamily="2" charset="-122"/>
                  </a:rPr>
                  <a:t>战略</a:t>
                </a:r>
              </a:p>
            </p:txBody>
          </p:sp>
          <p:sp>
            <p:nvSpPr>
              <p:cNvPr id="134186" name="Rectangle 24"/>
              <p:cNvSpPr>
                <a:spLocks noChangeArrowheads="1"/>
              </p:cNvSpPr>
              <p:nvPr/>
            </p:nvSpPr>
            <p:spPr bwMode="auto">
              <a:xfrm>
                <a:off x="1760" y="3033"/>
                <a:ext cx="625" cy="194"/>
              </a:xfrm>
              <a:prstGeom prst="rect">
                <a:avLst/>
              </a:prstGeom>
              <a:noFill/>
              <a:ln w="12700" algn="ctr">
                <a:noFill/>
                <a:miter lim="800000"/>
                <a:headEnd/>
                <a:tailEnd/>
              </a:ln>
            </p:spPr>
            <p:txBody>
              <a:bodyPr wrap="none">
                <a:spAutoFit/>
              </a:bodyPr>
              <a:lstStyle/>
              <a:p>
                <a:pPr algn="ctr" eaLnBrk="0" hangingPunct="0"/>
                <a:r>
                  <a:rPr kumimoji="1" lang="zh-CN" altLang="en-US" sz="1400">
                    <a:latin typeface="宋体" pitchFamily="2" charset="-122"/>
                  </a:rPr>
                  <a:t>制度</a:t>
                </a:r>
                <a:r>
                  <a:rPr kumimoji="1" lang="en-US" altLang="zh-CN" sz="1400">
                    <a:latin typeface="宋体" pitchFamily="2" charset="-122"/>
                  </a:rPr>
                  <a:t>/</a:t>
                </a:r>
                <a:r>
                  <a:rPr kumimoji="1" lang="zh-CN" altLang="en-US" sz="1400">
                    <a:latin typeface="宋体" pitchFamily="2" charset="-122"/>
                  </a:rPr>
                  <a:t>流程</a:t>
                </a:r>
              </a:p>
            </p:txBody>
          </p:sp>
          <p:sp>
            <p:nvSpPr>
              <p:cNvPr id="134187" name="Rectangle 25"/>
              <p:cNvSpPr>
                <a:spLocks noChangeArrowheads="1"/>
              </p:cNvSpPr>
              <p:nvPr/>
            </p:nvSpPr>
            <p:spPr bwMode="auto">
              <a:xfrm>
                <a:off x="1182" y="3036"/>
                <a:ext cx="628" cy="192"/>
              </a:xfrm>
              <a:prstGeom prst="rect">
                <a:avLst/>
              </a:prstGeom>
              <a:noFill/>
              <a:ln w="12700" algn="ctr">
                <a:noFill/>
                <a:miter lim="800000"/>
                <a:headEnd/>
                <a:tailEnd/>
              </a:ln>
            </p:spPr>
            <p:txBody>
              <a:bodyPr>
                <a:spAutoFit/>
              </a:bodyPr>
              <a:lstStyle/>
              <a:p>
                <a:pPr algn="ctr" eaLnBrk="0" hangingPunct="0"/>
                <a:r>
                  <a:rPr kumimoji="1" lang="zh-CN" altLang="en-US" sz="1400">
                    <a:latin typeface="宋体" pitchFamily="2" charset="-122"/>
                  </a:rPr>
                  <a:t>运作体系</a:t>
                </a:r>
              </a:p>
            </p:txBody>
          </p:sp>
          <p:sp>
            <p:nvSpPr>
              <p:cNvPr id="134188" name="Line 26"/>
              <p:cNvSpPr>
                <a:spLocks noChangeShapeType="1"/>
              </p:cNvSpPr>
              <p:nvPr/>
            </p:nvSpPr>
            <p:spPr bwMode="auto">
              <a:xfrm flipV="1">
                <a:off x="298" y="3754"/>
                <a:ext cx="2391" cy="0"/>
              </a:xfrm>
              <a:prstGeom prst="line">
                <a:avLst/>
              </a:prstGeom>
              <a:noFill/>
              <a:ln w="12700">
                <a:solidFill>
                  <a:schemeClr val="tx1"/>
                </a:solidFill>
                <a:round/>
                <a:headEnd/>
                <a:tailEnd/>
              </a:ln>
            </p:spPr>
            <p:txBody>
              <a:bodyPr anchor="ctr">
                <a:spAutoFit/>
              </a:bodyPr>
              <a:lstStyle/>
              <a:p>
                <a:endParaRPr lang="zh-CN" altLang="en-US"/>
              </a:p>
            </p:txBody>
          </p:sp>
          <p:sp>
            <p:nvSpPr>
              <p:cNvPr id="134189" name="Rectangle 27"/>
              <p:cNvSpPr>
                <a:spLocks noChangeArrowheads="1"/>
              </p:cNvSpPr>
              <p:nvPr/>
            </p:nvSpPr>
            <p:spPr bwMode="auto">
              <a:xfrm rot="3597518">
                <a:off x="2494" y="3279"/>
                <a:ext cx="569" cy="194"/>
              </a:xfrm>
              <a:prstGeom prst="rect">
                <a:avLst/>
              </a:prstGeom>
              <a:noFill/>
              <a:ln w="12700" algn="ctr">
                <a:noFill/>
                <a:miter lim="800000"/>
                <a:headEnd/>
                <a:tailEnd/>
              </a:ln>
            </p:spPr>
            <p:txBody>
              <a:bodyPr wrap="none">
                <a:spAutoFit/>
              </a:bodyPr>
              <a:lstStyle/>
              <a:p>
                <a:pPr algn="ctr">
                  <a:spcBef>
                    <a:spcPct val="50000"/>
                  </a:spcBef>
                </a:pPr>
                <a:r>
                  <a:rPr kumimoji="1" lang="zh-CN" altLang="en-US" sz="1400" b="1">
                    <a:latin typeface="宋体" pitchFamily="2" charset="-122"/>
                  </a:rPr>
                  <a:t>人力资源</a:t>
                </a:r>
              </a:p>
            </p:txBody>
          </p:sp>
          <p:sp>
            <p:nvSpPr>
              <p:cNvPr id="134190" name="Rectangle 28"/>
              <p:cNvSpPr>
                <a:spLocks noChangeArrowheads="1"/>
              </p:cNvSpPr>
              <p:nvPr/>
            </p:nvSpPr>
            <p:spPr bwMode="auto">
              <a:xfrm rot="3548347">
                <a:off x="2761" y="3731"/>
                <a:ext cx="569" cy="194"/>
              </a:xfrm>
              <a:prstGeom prst="rect">
                <a:avLst/>
              </a:prstGeom>
              <a:noFill/>
              <a:ln w="12700" algn="ctr">
                <a:noFill/>
                <a:miter lim="800000"/>
                <a:headEnd/>
                <a:tailEnd/>
              </a:ln>
            </p:spPr>
            <p:txBody>
              <a:bodyPr wrap="none">
                <a:spAutoFit/>
              </a:bodyPr>
              <a:lstStyle/>
              <a:p>
                <a:pPr algn="ctr">
                  <a:spcBef>
                    <a:spcPct val="50000"/>
                  </a:spcBef>
                </a:pPr>
                <a:r>
                  <a:rPr kumimoji="1" lang="zh-CN" altLang="en-US" sz="1400" b="1">
                    <a:latin typeface="宋体" pitchFamily="2" charset="-122"/>
                  </a:rPr>
                  <a:t>企业文化</a:t>
                </a:r>
              </a:p>
            </p:txBody>
          </p:sp>
          <p:sp>
            <p:nvSpPr>
              <p:cNvPr id="134191" name="Line 29"/>
              <p:cNvSpPr>
                <a:spLocks noChangeShapeType="1"/>
              </p:cNvSpPr>
              <p:nvPr/>
            </p:nvSpPr>
            <p:spPr bwMode="auto">
              <a:xfrm>
                <a:off x="1923" y="1333"/>
                <a:ext cx="1416" cy="2576"/>
              </a:xfrm>
              <a:prstGeom prst="line">
                <a:avLst/>
              </a:prstGeom>
              <a:noFill/>
              <a:ln w="12700">
                <a:solidFill>
                  <a:schemeClr val="tx1"/>
                </a:solidFill>
                <a:round/>
                <a:headEnd/>
                <a:tailEnd/>
              </a:ln>
            </p:spPr>
            <p:txBody>
              <a:bodyPr anchor="ctr"/>
              <a:lstStyle/>
              <a:p>
                <a:endParaRPr lang="zh-CN" altLang="en-US"/>
              </a:p>
            </p:txBody>
          </p:sp>
          <p:sp>
            <p:nvSpPr>
              <p:cNvPr id="134192" name="Line 30"/>
              <p:cNvSpPr>
                <a:spLocks noChangeShapeType="1"/>
              </p:cNvSpPr>
              <p:nvPr/>
            </p:nvSpPr>
            <p:spPr bwMode="auto">
              <a:xfrm flipV="1">
                <a:off x="2136" y="2503"/>
                <a:ext cx="418" cy="239"/>
              </a:xfrm>
              <a:prstGeom prst="line">
                <a:avLst/>
              </a:prstGeom>
              <a:noFill/>
              <a:ln w="12700">
                <a:solidFill>
                  <a:schemeClr val="tx1"/>
                </a:solidFill>
                <a:round/>
                <a:headEnd/>
                <a:tailEnd/>
              </a:ln>
            </p:spPr>
            <p:txBody>
              <a:bodyPr anchor="ctr"/>
              <a:lstStyle/>
              <a:p>
                <a:endParaRPr lang="zh-CN" altLang="en-US"/>
              </a:p>
            </p:txBody>
          </p:sp>
          <p:sp>
            <p:nvSpPr>
              <p:cNvPr id="134193" name="Line 31"/>
              <p:cNvSpPr>
                <a:spLocks noChangeShapeType="1"/>
              </p:cNvSpPr>
              <p:nvPr/>
            </p:nvSpPr>
            <p:spPr bwMode="auto">
              <a:xfrm flipV="1">
                <a:off x="1502" y="1326"/>
                <a:ext cx="418" cy="239"/>
              </a:xfrm>
              <a:prstGeom prst="line">
                <a:avLst/>
              </a:prstGeom>
              <a:noFill/>
              <a:ln w="12700">
                <a:solidFill>
                  <a:schemeClr val="tx1"/>
                </a:solidFill>
                <a:round/>
                <a:headEnd/>
                <a:tailEnd/>
              </a:ln>
            </p:spPr>
            <p:txBody>
              <a:bodyPr anchor="ctr"/>
              <a:lstStyle/>
              <a:p>
                <a:endParaRPr lang="zh-CN" altLang="en-US"/>
              </a:p>
            </p:txBody>
          </p:sp>
          <p:sp>
            <p:nvSpPr>
              <p:cNvPr id="134194" name="Line 32"/>
              <p:cNvSpPr>
                <a:spLocks noChangeShapeType="1"/>
              </p:cNvSpPr>
              <p:nvPr/>
            </p:nvSpPr>
            <p:spPr bwMode="auto">
              <a:xfrm flipV="1">
                <a:off x="2433" y="3016"/>
                <a:ext cx="418" cy="239"/>
              </a:xfrm>
              <a:prstGeom prst="line">
                <a:avLst/>
              </a:prstGeom>
              <a:noFill/>
              <a:ln w="12700">
                <a:solidFill>
                  <a:schemeClr val="tx1"/>
                </a:solidFill>
                <a:round/>
                <a:headEnd/>
                <a:tailEnd/>
              </a:ln>
            </p:spPr>
            <p:txBody>
              <a:bodyPr anchor="ctr"/>
              <a:lstStyle/>
              <a:p>
                <a:endParaRPr lang="zh-CN" altLang="en-US"/>
              </a:p>
            </p:txBody>
          </p:sp>
          <p:sp>
            <p:nvSpPr>
              <p:cNvPr id="134195" name="Line 33"/>
              <p:cNvSpPr>
                <a:spLocks noChangeShapeType="1"/>
              </p:cNvSpPr>
              <p:nvPr/>
            </p:nvSpPr>
            <p:spPr bwMode="auto">
              <a:xfrm flipV="1">
                <a:off x="2704" y="3507"/>
                <a:ext cx="418" cy="239"/>
              </a:xfrm>
              <a:prstGeom prst="line">
                <a:avLst/>
              </a:prstGeom>
              <a:noFill/>
              <a:ln w="12700">
                <a:solidFill>
                  <a:schemeClr val="tx1"/>
                </a:solidFill>
                <a:round/>
                <a:headEnd/>
                <a:tailEnd/>
              </a:ln>
            </p:spPr>
            <p:txBody>
              <a:bodyPr anchor="ctr"/>
              <a:lstStyle/>
              <a:p>
                <a:endParaRPr lang="zh-CN" altLang="en-US"/>
              </a:p>
            </p:txBody>
          </p:sp>
          <p:sp>
            <p:nvSpPr>
              <p:cNvPr id="134196" name="Line 34"/>
              <p:cNvSpPr>
                <a:spLocks noChangeShapeType="1"/>
              </p:cNvSpPr>
              <p:nvPr/>
            </p:nvSpPr>
            <p:spPr bwMode="auto">
              <a:xfrm flipV="1">
                <a:off x="2926" y="3910"/>
                <a:ext cx="418" cy="239"/>
              </a:xfrm>
              <a:prstGeom prst="line">
                <a:avLst/>
              </a:prstGeom>
              <a:noFill/>
              <a:ln w="12700">
                <a:solidFill>
                  <a:schemeClr val="tx1"/>
                </a:solidFill>
                <a:round/>
                <a:headEnd/>
                <a:tailEnd/>
              </a:ln>
            </p:spPr>
            <p:txBody>
              <a:bodyPr anchor="ctr"/>
              <a:lstStyle/>
              <a:p>
                <a:endParaRPr lang="zh-CN" altLang="en-US"/>
              </a:p>
            </p:txBody>
          </p:sp>
          <p:sp>
            <p:nvSpPr>
              <p:cNvPr id="134197" name="Line 35"/>
              <p:cNvSpPr>
                <a:spLocks noChangeShapeType="1"/>
              </p:cNvSpPr>
              <p:nvPr/>
            </p:nvSpPr>
            <p:spPr bwMode="auto">
              <a:xfrm>
                <a:off x="720" y="2994"/>
                <a:ext cx="1559" cy="0"/>
              </a:xfrm>
              <a:prstGeom prst="line">
                <a:avLst/>
              </a:prstGeom>
              <a:noFill/>
              <a:ln w="12700">
                <a:solidFill>
                  <a:schemeClr val="tx1"/>
                </a:solidFill>
                <a:round/>
                <a:headEnd/>
                <a:tailEnd/>
              </a:ln>
            </p:spPr>
            <p:txBody>
              <a:bodyPr anchor="ctr">
                <a:spAutoFit/>
              </a:bodyPr>
              <a:lstStyle/>
              <a:p>
                <a:endParaRPr lang="zh-CN" altLang="en-US"/>
              </a:p>
            </p:txBody>
          </p:sp>
          <p:sp>
            <p:nvSpPr>
              <p:cNvPr id="134198" name="Rectangle 36"/>
              <p:cNvSpPr>
                <a:spLocks noChangeArrowheads="1"/>
              </p:cNvSpPr>
              <p:nvPr/>
            </p:nvSpPr>
            <p:spPr bwMode="auto">
              <a:xfrm>
                <a:off x="1226" y="2786"/>
                <a:ext cx="569" cy="194"/>
              </a:xfrm>
              <a:prstGeom prst="rect">
                <a:avLst/>
              </a:prstGeom>
              <a:noFill/>
              <a:ln w="12700" algn="ctr">
                <a:noFill/>
                <a:miter lim="800000"/>
                <a:headEnd/>
                <a:tailEnd/>
              </a:ln>
            </p:spPr>
            <p:txBody>
              <a:bodyPr wrap="none">
                <a:spAutoFit/>
              </a:bodyPr>
              <a:lstStyle/>
              <a:p>
                <a:pPr algn="ctr" eaLnBrk="0" hangingPunct="0"/>
                <a:r>
                  <a:rPr kumimoji="1" lang="zh-CN" altLang="en-US" sz="1400">
                    <a:latin typeface="宋体" pitchFamily="2" charset="-122"/>
                  </a:rPr>
                  <a:t>管理模式</a:t>
                </a:r>
              </a:p>
            </p:txBody>
          </p:sp>
          <p:sp>
            <p:nvSpPr>
              <p:cNvPr id="134199" name="Line 37"/>
              <p:cNvSpPr>
                <a:spLocks noChangeShapeType="1"/>
              </p:cNvSpPr>
              <p:nvPr/>
            </p:nvSpPr>
            <p:spPr bwMode="auto">
              <a:xfrm>
                <a:off x="1163" y="2189"/>
                <a:ext cx="658" cy="0"/>
              </a:xfrm>
              <a:prstGeom prst="line">
                <a:avLst/>
              </a:prstGeom>
              <a:noFill/>
              <a:ln w="12700">
                <a:solidFill>
                  <a:schemeClr val="tx1"/>
                </a:solidFill>
                <a:round/>
                <a:headEnd/>
                <a:tailEnd/>
              </a:ln>
            </p:spPr>
            <p:txBody>
              <a:bodyPr anchor="ctr"/>
              <a:lstStyle/>
              <a:p>
                <a:endParaRPr lang="zh-CN" altLang="en-US"/>
              </a:p>
            </p:txBody>
          </p:sp>
          <p:sp>
            <p:nvSpPr>
              <p:cNvPr id="134200" name="Text Box 38"/>
              <p:cNvSpPr txBox="1">
                <a:spLocks noChangeArrowheads="1"/>
              </p:cNvSpPr>
              <p:nvPr/>
            </p:nvSpPr>
            <p:spPr bwMode="auto">
              <a:xfrm>
                <a:off x="1191" y="2210"/>
                <a:ext cx="657" cy="192"/>
              </a:xfrm>
              <a:prstGeom prst="rect">
                <a:avLst/>
              </a:prstGeom>
              <a:noFill/>
              <a:ln w="12700">
                <a:noFill/>
                <a:miter lim="800000"/>
                <a:headEnd/>
                <a:tailEnd/>
              </a:ln>
            </p:spPr>
            <p:txBody>
              <a:bodyPr>
                <a:spAutoFit/>
              </a:bodyPr>
              <a:lstStyle/>
              <a:p>
                <a:pPr algn="ctr">
                  <a:spcBef>
                    <a:spcPct val="50000"/>
                  </a:spcBef>
                </a:pPr>
                <a:r>
                  <a:rPr kumimoji="1" lang="zh-CN" altLang="en-US" sz="1400">
                    <a:latin typeface="宋体" pitchFamily="2" charset="-122"/>
                  </a:rPr>
                  <a:t>战略目标</a:t>
                </a:r>
              </a:p>
            </p:txBody>
          </p:sp>
          <p:sp>
            <p:nvSpPr>
              <p:cNvPr id="134201" name="Line 39"/>
              <p:cNvSpPr>
                <a:spLocks noChangeShapeType="1"/>
              </p:cNvSpPr>
              <p:nvPr/>
            </p:nvSpPr>
            <p:spPr bwMode="auto">
              <a:xfrm>
                <a:off x="1175" y="2997"/>
                <a:ext cx="0" cy="265"/>
              </a:xfrm>
              <a:prstGeom prst="line">
                <a:avLst/>
              </a:prstGeom>
              <a:noFill/>
              <a:ln w="9525">
                <a:solidFill>
                  <a:schemeClr val="bg2"/>
                </a:solidFill>
                <a:round/>
                <a:headEnd/>
                <a:tailEnd/>
              </a:ln>
            </p:spPr>
            <p:txBody>
              <a:bodyPr>
                <a:spAutoFit/>
              </a:bodyPr>
              <a:lstStyle/>
              <a:p>
                <a:endParaRPr lang="zh-CN" altLang="en-US"/>
              </a:p>
            </p:txBody>
          </p:sp>
          <p:sp>
            <p:nvSpPr>
              <p:cNvPr id="134202" name="Line 40"/>
              <p:cNvSpPr>
                <a:spLocks noChangeShapeType="1"/>
              </p:cNvSpPr>
              <p:nvPr/>
            </p:nvSpPr>
            <p:spPr bwMode="auto">
              <a:xfrm>
                <a:off x="1492" y="2422"/>
                <a:ext cx="0" cy="303"/>
              </a:xfrm>
              <a:prstGeom prst="line">
                <a:avLst/>
              </a:prstGeom>
              <a:noFill/>
              <a:ln w="12700">
                <a:solidFill>
                  <a:schemeClr val="tx1"/>
                </a:solidFill>
                <a:round/>
                <a:headEnd/>
                <a:tailEnd/>
              </a:ln>
            </p:spPr>
            <p:txBody>
              <a:bodyPr anchor="ctr">
                <a:spAutoFit/>
              </a:bodyPr>
              <a:lstStyle/>
              <a:p>
                <a:endParaRPr lang="zh-CN" altLang="en-US"/>
              </a:p>
            </p:txBody>
          </p:sp>
          <p:sp>
            <p:nvSpPr>
              <p:cNvPr id="134203" name="Line 41"/>
              <p:cNvSpPr>
                <a:spLocks noChangeShapeType="1"/>
              </p:cNvSpPr>
              <p:nvPr/>
            </p:nvSpPr>
            <p:spPr bwMode="auto">
              <a:xfrm>
                <a:off x="1747" y="2422"/>
                <a:ext cx="0" cy="303"/>
              </a:xfrm>
              <a:prstGeom prst="line">
                <a:avLst/>
              </a:prstGeom>
              <a:noFill/>
              <a:ln w="12700">
                <a:solidFill>
                  <a:schemeClr val="tx1"/>
                </a:solidFill>
                <a:round/>
                <a:headEnd/>
                <a:tailEnd/>
              </a:ln>
            </p:spPr>
            <p:txBody>
              <a:bodyPr anchor="ctr">
                <a:spAutoFit/>
              </a:bodyPr>
              <a:lstStyle/>
              <a:p>
                <a:endParaRPr lang="zh-CN" altLang="en-US"/>
              </a:p>
            </p:txBody>
          </p:sp>
          <p:sp>
            <p:nvSpPr>
              <p:cNvPr id="134204" name="Line 42"/>
              <p:cNvSpPr>
                <a:spLocks noChangeShapeType="1"/>
              </p:cNvSpPr>
              <p:nvPr/>
            </p:nvSpPr>
            <p:spPr bwMode="auto">
              <a:xfrm flipV="1">
                <a:off x="430" y="3498"/>
                <a:ext cx="2127" cy="0"/>
              </a:xfrm>
              <a:prstGeom prst="line">
                <a:avLst/>
              </a:prstGeom>
              <a:noFill/>
              <a:ln w="12700">
                <a:solidFill>
                  <a:schemeClr val="tx1"/>
                </a:solidFill>
                <a:round/>
                <a:headEnd/>
                <a:tailEnd/>
              </a:ln>
            </p:spPr>
            <p:txBody>
              <a:bodyPr anchor="ctr">
                <a:spAutoFit/>
              </a:bodyPr>
              <a:lstStyle/>
              <a:p>
                <a:endParaRPr lang="zh-CN" altLang="en-US"/>
              </a:p>
            </p:txBody>
          </p:sp>
          <p:sp>
            <p:nvSpPr>
              <p:cNvPr id="134205" name="Line 43"/>
              <p:cNvSpPr>
                <a:spLocks noChangeShapeType="1"/>
              </p:cNvSpPr>
              <p:nvPr/>
            </p:nvSpPr>
            <p:spPr bwMode="auto">
              <a:xfrm>
                <a:off x="698" y="3499"/>
                <a:ext cx="0" cy="240"/>
              </a:xfrm>
              <a:prstGeom prst="line">
                <a:avLst/>
              </a:prstGeom>
              <a:noFill/>
              <a:ln w="9525">
                <a:solidFill>
                  <a:schemeClr val="bg2"/>
                </a:solidFill>
                <a:round/>
                <a:headEnd/>
                <a:tailEnd/>
              </a:ln>
            </p:spPr>
            <p:txBody>
              <a:bodyPr>
                <a:spAutoFit/>
              </a:bodyPr>
              <a:lstStyle/>
              <a:p>
                <a:endParaRPr lang="zh-CN" altLang="en-US"/>
              </a:p>
            </p:txBody>
          </p:sp>
          <p:sp>
            <p:nvSpPr>
              <p:cNvPr id="134206" name="Text Box 44"/>
              <p:cNvSpPr txBox="1">
                <a:spLocks noChangeArrowheads="1"/>
              </p:cNvSpPr>
              <p:nvPr/>
            </p:nvSpPr>
            <p:spPr bwMode="auto">
              <a:xfrm>
                <a:off x="377" y="3526"/>
                <a:ext cx="343" cy="194"/>
              </a:xfrm>
              <a:prstGeom prst="rect">
                <a:avLst/>
              </a:prstGeom>
              <a:noFill/>
              <a:ln w="12700">
                <a:noFill/>
                <a:miter lim="800000"/>
                <a:headEnd/>
                <a:tailEnd/>
              </a:ln>
            </p:spPr>
            <p:txBody>
              <a:bodyPr wrap="none">
                <a:spAutoFit/>
              </a:bodyPr>
              <a:lstStyle/>
              <a:p>
                <a:pPr algn="ctr">
                  <a:spcBef>
                    <a:spcPct val="50000"/>
                  </a:spcBef>
                </a:pPr>
                <a:r>
                  <a:rPr kumimoji="1" lang="zh-CN" altLang="en-US" sz="1400">
                    <a:latin typeface="宋体" pitchFamily="2" charset="-122"/>
                  </a:rPr>
                  <a:t>规划</a:t>
                </a:r>
              </a:p>
            </p:txBody>
          </p:sp>
          <p:sp>
            <p:nvSpPr>
              <p:cNvPr id="134207" name="Text Box 45"/>
              <p:cNvSpPr txBox="1">
                <a:spLocks noChangeArrowheads="1"/>
              </p:cNvSpPr>
              <p:nvPr/>
            </p:nvSpPr>
            <p:spPr bwMode="auto">
              <a:xfrm>
                <a:off x="700" y="3524"/>
                <a:ext cx="569" cy="194"/>
              </a:xfrm>
              <a:prstGeom prst="rect">
                <a:avLst/>
              </a:prstGeom>
              <a:noFill/>
              <a:ln w="12700">
                <a:noFill/>
                <a:miter lim="800000"/>
                <a:headEnd/>
                <a:tailEnd/>
              </a:ln>
            </p:spPr>
            <p:txBody>
              <a:bodyPr wrap="none">
                <a:spAutoFit/>
              </a:bodyPr>
              <a:lstStyle/>
              <a:p>
                <a:pPr algn="ctr">
                  <a:spcBef>
                    <a:spcPct val="50000"/>
                  </a:spcBef>
                </a:pPr>
                <a:r>
                  <a:rPr kumimoji="1" lang="zh-CN" altLang="en-US" sz="1400">
                    <a:latin typeface="宋体" pitchFamily="2" charset="-122"/>
                  </a:rPr>
                  <a:t>招聘配置</a:t>
                </a:r>
              </a:p>
            </p:txBody>
          </p:sp>
          <p:sp>
            <p:nvSpPr>
              <p:cNvPr id="134208" name="Text Box 46"/>
              <p:cNvSpPr txBox="1">
                <a:spLocks noChangeArrowheads="1"/>
              </p:cNvSpPr>
              <p:nvPr/>
            </p:nvSpPr>
            <p:spPr bwMode="auto">
              <a:xfrm>
                <a:off x="1244" y="3527"/>
                <a:ext cx="569" cy="194"/>
              </a:xfrm>
              <a:prstGeom prst="rect">
                <a:avLst/>
              </a:prstGeom>
              <a:noFill/>
              <a:ln w="12700">
                <a:noFill/>
                <a:miter lim="800000"/>
                <a:headEnd/>
                <a:tailEnd/>
              </a:ln>
            </p:spPr>
            <p:txBody>
              <a:bodyPr wrap="none">
                <a:spAutoFit/>
              </a:bodyPr>
              <a:lstStyle/>
              <a:p>
                <a:pPr algn="ctr">
                  <a:spcBef>
                    <a:spcPct val="50000"/>
                  </a:spcBef>
                </a:pPr>
                <a:r>
                  <a:rPr kumimoji="1" lang="zh-CN" altLang="en-US" sz="1400">
                    <a:latin typeface="宋体" pitchFamily="2" charset="-122"/>
                  </a:rPr>
                  <a:t>培训发展</a:t>
                </a:r>
              </a:p>
            </p:txBody>
          </p:sp>
          <p:sp>
            <p:nvSpPr>
              <p:cNvPr id="134209" name="Text Box 47"/>
              <p:cNvSpPr txBox="1">
                <a:spLocks noChangeArrowheads="1"/>
              </p:cNvSpPr>
              <p:nvPr/>
            </p:nvSpPr>
            <p:spPr bwMode="auto">
              <a:xfrm>
                <a:off x="1763" y="3528"/>
                <a:ext cx="569" cy="194"/>
              </a:xfrm>
              <a:prstGeom prst="rect">
                <a:avLst/>
              </a:prstGeom>
              <a:noFill/>
              <a:ln w="12700">
                <a:noFill/>
                <a:miter lim="800000"/>
                <a:headEnd/>
                <a:tailEnd/>
              </a:ln>
            </p:spPr>
            <p:txBody>
              <a:bodyPr wrap="none">
                <a:spAutoFit/>
              </a:bodyPr>
              <a:lstStyle/>
              <a:p>
                <a:pPr algn="ctr">
                  <a:spcBef>
                    <a:spcPct val="50000"/>
                  </a:spcBef>
                </a:pPr>
                <a:r>
                  <a:rPr kumimoji="1" lang="zh-CN" altLang="en-US" sz="1400">
                    <a:latin typeface="宋体" pitchFamily="2" charset="-122"/>
                  </a:rPr>
                  <a:t>绩效管理</a:t>
                </a:r>
              </a:p>
            </p:txBody>
          </p:sp>
          <p:sp>
            <p:nvSpPr>
              <p:cNvPr id="134210" name="Text Box 48"/>
              <p:cNvSpPr txBox="1">
                <a:spLocks noChangeArrowheads="1"/>
              </p:cNvSpPr>
              <p:nvPr/>
            </p:nvSpPr>
            <p:spPr bwMode="auto">
              <a:xfrm>
                <a:off x="2287" y="3535"/>
                <a:ext cx="343" cy="194"/>
              </a:xfrm>
              <a:prstGeom prst="rect">
                <a:avLst/>
              </a:prstGeom>
              <a:noFill/>
              <a:ln w="12700">
                <a:noFill/>
                <a:miter lim="800000"/>
                <a:headEnd/>
                <a:tailEnd/>
              </a:ln>
            </p:spPr>
            <p:txBody>
              <a:bodyPr wrap="none">
                <a:spAutoFit/>
              </a:bodyPr>
              <a:lstStyle/>
              <a:p>
                <a:pPr algn="ctr">
                  <a:spcBef>
                    <a:spcPct val="50000"/>
                  </a:spcBef>
                </a:pPr>
                <a:r>
                  <a:rPr kumimoji="1" lang="zh-CN" altLang="en-US" sz="1400">
                    <a:latin typeface="宋体" pitchFamily="2" charset="-122"/>
                  </a:rPr>
                  <a:t>薪酬</a:t>
                </a:r>
              </a:p>
            </p:txBody>
          </p:sp>
          <p:sp>
            <p:nvSpPr>
              <p:cNvPr id="134211" name="Line 49"/>
              <p:cNvSpPr>
                <a:spLocks noChangeShapeType="1"/>
              </p:cNvSpPr>
              <p:nvPr/>
            </p:nvSpPr>
            <p:spPr bwMode="auto">
              <a:xfrm>
                <a:off x="1248" y="3499"/>
                <a:ext cx="0" cy="240"/>
              </a:xfrm>
              <a:prstGeom prst="line">
                <a:avLst/>
              </a:prstGeom>
              <a:noFill/>
              <a:ln w="9525">
                <a:solidFill>
                  <a:schemeClr val="bg2"/>
                </a:solidFill>
                <a:round/>
                <a:headEnd/>
                <a:tailEnd/>
              </a:ln>
            </p:spPr>
            <p:txBody>
              <a:bodyPr>
                <a:spAutoFit/>
              </a:bodyPr>
              <a:lstStyle/>
              <a:p>
                <a:endParaRPr lang="zh-CN" altLang="en-US"/>
              </a:p>
            </p:txBody>
          </p:sp>
          <p:sp>
            <p:nvSpPr>
              <p:cNvPr id="134212" name="Line 50"/>
              <p:cNvSpPr>
                <a:spLocks noChangeShapeType="1"/>
              </p:cNvSpPr>
              <p:nvPr/>
            </p:nvSpPr>
            <p:spPr bwMode="auto">
              <a:xfrm>
                <a:off x="1783" y="3507"/>
                <a:ext cx="0" cy="240"/>
              </a:xfrm>
              <a:prstGeom prst="line">
                <a:avLst/>
              </a:prstGeom>
              <a:noFill/>
              <a:ln w="9525">
                <a:solidFill>
                  <a:schemeClr val="bg2"/>
                </a:solidFill>
                <a:round/>
                <a:headEnd/>
                <a:tailEnd/>
              </a:ln>
            </p:spPr>
            <p:txBody>
              <a:bodyPr>
                <a:spAutoFit/>
              </a:bodyPr>
              <a:lstStyle/>
              <a:p>
                <a:endParaRPr lang="zh-CN" altLang="en-US"/>
              </a:p>
            </p:txBody>
          </p:sp>
          <p:sp>
            <p:nvSpPr>
              <p:cNvPr id="134213" name="Line 51"/>
              <p:cNvSpPr>
                <a:spLocks noChangeShapeType="1"/>
              </p:cNvSpPr>
              <p:nvPr/>
            </p:nvSpPr>
            <p:spPr bwMode="auto">
              <a:xfrm>
                <a:off x="2294" y="3507"/>
                <a:ext cx="0" cy="240"/>
              </a:xfrm>
              <a:prstGeom prst="line">
                <a:avLst/>
              </a:prstGeom>
              <a:noFill/>
              <a:ln w="9525">
                <a:solidFill>
                  <a:schemeClr val="bg2"/>
                </a:solidFill>
                <a:round/>
                <a:headEnd/>
                <a:tailEnd/>
              </a:ln>
            </p:spPr>
            <p:txBody>
              <a:bodyPr>
                <a:spAutoFit/>
              </a:bodyPr>
              <a:lstStyle/>
              <a:p>
                <a:endParaRPr lang="zh-CN" altLang="en-US"/>
              </a:p>
            </p:txBody>
          </p:sp>
          <p:sp>
            <p:nvSpPr>
              <p:cNvPr id="134214" name="Rectangle 52"/>
              <p:cNvSpPr>
                <a:spLocks noChangeArrowheads="1"/>
              </p:cNvSpPr>
              <p:nvPr/>
            </p:nvSpPr>
            <p:spPr bwMode="auto">
              <a:xfrm>
                <a:off x="1722" y="2425"/>
                <a:ext cx="343" cy="330"/>
              </a:xfrm>
              <a:prstGeom prst="rect">
                <a:avLst/>
              </a:prstGeom>
              <a:noFill/>
              <a:ln w="12700" algn="ctr">
                <a:noFill/>
                <a:miter lim="800000"/>
                <a:headEnd/>
                <a:tailEnd/>
              </a:ln>
            </p:spPr>
            <p:txBody>
              <a:bodyPr wrap="none">
                <a:spAutoFit/>
              </a:bodyPr>
              <a:lstStyle/>
              <a:p>
                <a:pPr algn="ctr" eaLnBrk="0" hangingPunct="0"/>
                <a:r>
                  <a:rPr kumimoji="1" lang="zh-CN" altLang="en-US" sz="1400">
                    <a:latin typeface="宋体" pitchFamily="2" charset="-122"/>
                  </a:rPr>
                  <a:t>支撑</a:t>
                </a:r>
              </a:p>
              <a:p>
                <a:pPr algn="ctr" eaLnBrk="0" hangingPunct="0"/>
                <a:r>
                  <a:rPr kumimoji="1" lang="zh-CN" altLang="en-US" sz="1400">
                    <a:latin typeface="宋体" pitchFamily="2" charset="-122"/>
                  </a:rPr>
                  <a:t>体系</a:t>
                </a:r>
              </a:p>
            </p:txBody>
          </p:sp>
          <p:sp>
            <p:nvSpPr>
              <p:cNvPr id="134215" name="Line 53"/>
              <p:cNvSpPr>
                <a:spLocks noChangeShapeType="1"/>
              </p:cNvSpPr>
              <p:nvPr/>
            </p:nvSpPr>
            <p:spPr bwMode="auto">
              <a:xfrm>
                <a:off x="3446" y="1949"/>
                <a:ext cx="2073" cy="0"/>
              </a:xfrm>
              <a:prstGeom prst="line">
                <a:avLst/>
              </a:prstGeom>
              <a:noFill/>
              <a:ln w="12700">
                <a:solidFill>
                  <a:schemeClr val="tx1"/>
                </a:solidFill>
                <a:prstDash val="dash"/>
                <a:round/>
                <a:headEnd/>
                <a:tailEnd/>
              </a:ln>
            </p:spPr>
            <p:txBody>
              <a:bodyPr anchor="ctr"/>
              <a:lstStyle/>
              <a:p>
                <a:endParaRPr lang="zh-CN" altLang="en-US"/>
              </a:p>
            </p:txBody>
          </p:sp>
          <p:sp>
            <p:nvSpPr>
              <p:cNvPr id="134216" name="Text Box 54"/>
              <p:cNvSpPr txBox="1">
                <a:spLocks noChangeArrowheads="1"/>
              </p:cNvSpPr>
              <p:nvPr/>
            </p:nvSpPr>
            <p:spPr bwMode="auto">
              <a:xfrm>
                <a:off x="3379" y="1242"/>
                <a:ext cx="741" cy="192"/>
              </a:xfrm>
              <a:prstGeom prst="rect">
                <a:avLst/>
              </a:prstGeom>
              <a:solidFill>
                <a:srgbClr val="DDDDDD"/>
              </a:solidFill>
              <a:ln w="12700" algn="ctr">
                <a:noFill/>
                <a:miter lim="800000"/>
                <a:headEnd/>
                <a:tailEnd/>
              </a:ln>
            </p:spPr>
            <p:txBody>
              <a:bodyPr>
                <a:spAutoFit/>
              </a:bodyPr>
              <a:lstStyle/>
              <a:p>
                <a:pPr algn="ctr" eaLnBrk="0" hangingPunct="0">
                  <a:spcBef>
                    <a:spcPct val="50000"/>
                  </a:spcBef>
                </a:pPr>
                <a:r>
                  <a:rPr lang="zh-CN" altLang="en-US" sz="1400" b="1">
                    <a:latin typeface="宋体" pitchFamily="2" charset="-122"/>
                  </a:rPr>
                  <a:t>战略体系</a:t>
                </a:r>
              </a:p>
            </p:txBody>
          </p:sp>
          <p:sp>
            <p:nvSpPr>
              <p:cNvPr id="134217" name="Rectangle 55"/>
              <p:cNvSpPr>
                <a:spLocks noChangeArrowheads="1"/>
              </p:cNvSpPr>
              <p:nvPr/>
            </p:nvSpPr>
            <p:spPr bwMode="auto">
              <a:xfrm>
                <a:off x="3438" y="1415"/>
                <a:ext cx="2303" cy="512"/>
              </a:xfrm>
              <a:prstGeom prst="rect">
                <a:avLst/>
              </a:prstGeom>
              <a:noFill/>
              <a:ln w="6350">
                <a:noFill/>
                <a:miter lim="800000"/>
                <a:headEnd/>
                <a:tailEnd/>
              </a:ln>
            </p:spPr>
            <p:txBody>
              <a:bodyPr lIns="0" tIns="0" rIns="0" bIns="0" anchor="b">
                <a:spAutoFit/>
              </a:bodyPr>
              <a:lstStyle/>
              <a:p>
                <a:pPr defTabSz="330200" eaLnBrk="0" hangingPunct="0">
                  <a:spcBef>
                    <a:spcPct val="20000"/>
                  </a:spcBef>
                  <a:buBlip>
                    <a:blip r:embed="rId2"/>
                  </a:buBlip>
                  <a:tabLst>
                    <a:tab pos="8521700" algn="r"/>
                  </a:tabLst>
                </a:pPr>
                <a:r>
                  <a:rPr lang="zh-CN" altLang="en-US" sz="1200">
                    <a:latin typeface="宋体" pitchFamily="2" charset="-122"/>
                  </a:rPr>
                  <a:t>通过内外部环境分析，明晰瓮福集团的战略概述；  </a:t>
                </a:r>
              </a:p>
              <a:p>
                <a:pPr defTabSz="330200" eaLnBrk="0" hangingPunct="0">
                  <a:spcBef>
                    <a:spcPct val="20000"/>
                  </a:spcBef>
                  <a:buBlip>
                    <a:blip r:embed="rId2"/>
                  </a:buBlip>
                  <a:tabLst>
                    <a:tab pos="8521700" algn="r"/>
                  </a:tabLst>
                </a:pPr>
                <a:r>
                  <a:rPr lang="zh-CN" altLang="en-US" sz="1200">
                    <a:latin typeface="宋体" pitchFamily="2" charset="-122"/>
                  </a:rPr>
                  <a:t>针对目前的情况，建议对集团战略进行重新规划；</a:t>
                </a:r>
              </a:p>
              <a:p>
                <a:pPr defTabSz="330200" eaLnBrk="0" hangingPunct="0">
                  <a:spcBef>
                    <a:spcPct val="20000"/>
                  </a:spcBef>
                  <a:buBlip>
                    <a:blip r:embed="rId2"/>
                  </a:buBlip>
                  <a:tabLst>
                    <a:tab pos="8521700" algn="r"/>
                  </a:tabLst>
                </a:pPr>
                <a:r>
                  <a:rPr lang="zh-CN" altLang="en-US" sz="1200">
                    <a:latin typeface="宋体" pitchFamily="2" charset="-122"/>
                  </a:rPr>
                  <a:t>并使用战略地图工具，将战略与具体的绩效指标联系起来，建立公司级平衡计分卡，以保障战略执行效果</a:t>
                </a:r>
              </a:p>
            </p:txBody>
          </p:sp>
          <p:sp>
            <p:nvSpPr>
              <p:cNvPr id="134218" name="Line 56"/>
              <p:cNvSpPr>
                <a:spLocks noChangeShapeType="1"/>
              </p:cNvSpPr>
              <p:nvPr/>
            </p:nvSpPr>
            <p:spPr bwMode="auto">
              <a:xfrm>
                <a:off x="3424" y="2886"/>
                <a:ext cx="2073" cy="0"/>
              </a:xfrm>
              <a:prstGeom prst="line">
                <a:avLst/>
              </a:prstGeom>
              <a:noFill/>
              <a:ln w="12700">
                <a:solidFill>
                  <a:schemeClr val="tx1"/>
                </a:solidFill>
                <a:prstDash val="dash"/>
                <a:round/>
                <a:headEnd/>
                <a:tailEnd/>
              </a:ln>
            </p:spPr>
            <p:txBody>
              <a:bodyPr anchor="ctr"/>
              <a:lstStyle/>
              <a:p>
                <a:endParaRPr lang="zh-CN" altLang="en-US"/>
              </a:p>
            </p:txBody>
          </p:sp>
          <p:sp>
            <p:nvSpPr>
              <p:cNvPr id="134219" name="Text Box 57"/>
              <p:cNvSpPr txBox="1">
                <a:spLocks noChangeArrowheads="1"/>
              </p:cNvSpPr>
              <p:nvPr/>
            </p:nvSpPr>
            <p:spPr bwMode="auto">
              <a:xfrm>
                <a:off x="3379" y="1968"/>
                <a:ext cx="862" cy="192"/>
              </a:xfrm>
              <a:prstGeom prst="rect">
                <a:avLst/>
              </a:prstGeom>
              <a:solidFill>
                <a:srgbClr val="DDDDDD"/>
              </a:solidFill>
              <a:ln w="12700" algn="ctr">
                <a:noFill/>
                <a:miter lim="800000"/>
                <a:headEnd/>
                <a:tailEnd/>
              </a:ln>
            </p:spPr>
            <p:txBody>
              <a:bodyPr>
                <a:spAutoFit/>
              </a:bodyPr>
              <a:lstStyle/>
              <a:p>
                <a:pPr algn="ctr" eaLnBrk="0" hangingPunct="0">
                  <a:spcBef>
                    <a:spcPct val="50000"/>
                  </a:spcBef>
                </a:pPr>
                <a:r>
                  <a:rPr lang="zh-CN" altLang="en-US" sz="1400" b="1">
                    <a:latin typeface="宋体" pitchFamily="2" charset="-122"/>
                  </a:rPr>
                  <a:t>组织运营体系</a:t>
                </a:r>
              </a:p>
            </p:txBody>
          </p:sp>
          <p:sp>
            <p:nvSpPr>
              <p:cNvPr id="134220" name="Rectangle 58"/>
              <p:cNvSpPr>
                <a:spLocks noChangeArrowheads="1"/>
              </p:cNvSpPr>
              <p:nvPr/>
            </p:nvSpPr>
            <p:spPr bwMode="auto">
              <a:xfrm>
                <a:off x="3447" y="2145"/>
                <a:ext cx="2164" cy="744"/>
              </a:xfrm>
              <a:prstGeom prst="rect">
                <a:avLst/>
              </a:prstGeom>
              <a:noFill/>
              <a:ln w="6350">
                <a:noFill/>
                <a:miter lim="800000"/>
                <a:headEnd/>
                <a:tailEnd/>
              </a:ln>
            </p:spPr>
            <p:txBody>
              <a:bodyPr lIns="0" tIns="0" rIns="0" bIns="0" anchor="b">
                <a:spAutoFit/>
              </a:bodyPr>
              <a:lstStyle/>
              <a:p>
                <a:pPr defTabSz="330200" eaLnBrk="0" hangingPunct="0">
                  <a:spcBef>
                    <a:spcPct val="20000"/>
                  </a:spcBef>
                  <a:buBlip>
                    <a:blip r:embed="rId2"/>
                  </a:buBlip>
                  <a:tabLst>
                    <a:tab pos="8521700" algn="r"/>
                  </a:tabLst>
                </a:pPr>
                <a:r>
                  <a:rPr lang="zh-CN" altLang="en-US" sz="1200">
                    <a:latin typeface="宋体" pitchFamily="2" charset="-122"/>
                  </a:rPr>
                  <a:t>对子公司的管控力度不足，尤其是资金管理，建议重新架构管理模式；</a:t>
                </a:r>
              </a:p>
              <a:p>
                <a:pPr defTabSz="330200" eaLnBrk="0" hangingPunct="0">
                  <a:spcBef>
                    <a:spcPct val="20000"/>
                  </a:spcBef>
                  <a:buBlip>
                    <a:blip r:embed="rId2"/>
                  </a:buBlip>
                  <a:tabLst>
                    <a:tab pos="8521700" algn="r"/>
                  </a:tabLst>
                </a:pPr>
                <a:r>
                  <a:rPr lang="zh-CN" altLang="en-US" sz="1200">
                    <a:latin typeface="宋体" pitchFamily="2" charset="-122"/>
                  </a:rPr>
                  <a:t>组织架构不适应集团化发展的需要，建议在扁平化的基础上进一步优化组织结构；</a:t>
                </a:r>
              </a:p>
              <a:p>
                <a:pPr defTabSz="330200" eaLnBrk="0" hangingPunct="0">
                  <a:spcBef>
                    <a:spcPct val="20000"/>
                  </a:spcBef>
                  <a:buBlip>
                    <a:blip r:embed="rId2"/>
                  </a:buBlip>
                  <a:tabLst>
                    <a:tab pos="8521700" algn="r"/>
                  </a:tabLst>
                </a:pPr>
                <a:r>
                  <a:rPr lang="zh-CN" altLang="en-US" sz="1200">
                    <a:latin typeface="宋体" pitchFamily="2" charset="-122"/>
                  </a:rPr>
                  <a:t>针对目前流程中存在的不规范、执行不到位、审批节点多等问题，建议进行以流程规范为主的优化</a:t>
                </a:r>
              </a:p>
            </p:txBody>
          </p:sp>
          <p:sp>
            <p:nvSpPr>
              <p:cNvPr id="134221" name="Line 59"/>
              <p:cNvSpPr>
                <a:spLocks noChangeShapeType="1"/>
              </p:cNvSpPr>
              <p:nvPr/>
            </p:nvSpPr>
            <p:spPr bwMode="auto">
              <a:xfrm>
                <a:off x="3464" y="3476"/>
                <a:ext cx="2073" cy="0"/>
              </a:xfrm>
              <a:prstGeom prst="line">
                <a:avLst/>
              </a:prstGeom>
              <a:noFill/>
              <a:ln w="12700">
                <a:solidFill>
                  <a:schemeClr val="tx1"/>
                </a:solidFill>
                <a:prstDash val="dash"/>
                <a:round/>
                <a:headEnd/>
                <a:tailEnd/>
              </a:ln>
            </p:spPr>
            <p:txBody>
              <a:bodyPr anchor="ctr"/>
              <a:lstStyle/>
              <a:p>
                <a:endParaRPr lang="zh-CN" altLang="en-US"/>
              </a:p>
            </p:txBody>
          </p:sp>
          <p:sp>
            <p:nvSpPr>
              <p:cNvPr id="134222" name="Text Box 60"/>
              <p:cNvSpPr txBox="1">
                <a:spLocks noChangeArrowheads="1"/>
              </p:cNvSpPr>
              <p:nvPr/>
            </p:nvSpPr>
            <p:spPr bwMode="auto">
              <a:xfrm>
                <a:off x="3397" y="2921"/>
                <a:ext cx="741" cy="192"/>
              </a:xfrm>
              <a:prstGeom prst="rect">
                <a:avLst/>
              </a:prstGeom>
              <a:solidFill>
                <a:srgbClr val="DDDDDD"/>
              </a:solidFill>
              <a:ln w="12700" algn="ctr">
                <a:noFill/>
                <a:miter lim="800000"/>
                <a:headEnd/>
                <a:tailEnd/>
              </a:ln>
            </p:spPr>
            <p:txBody>
              <a:bodyPr>
                <a:spAutoFit/>
              </a:bodyPr>
              <a:lstStyle/>
              <a:p>
                <a:pPr algn="ctr" eaLnBrk="0" hangingPunct="0">
                  <a:spcBef>
                    <a:spcPct val="50000"/>
                  </a:spcBef>
                </a:pPr>
                <a:r>
                  <a:rPr lang="zh-CN" altLang="en-US" sz="1400" b="1">
                    <a:latin typeface="宋体" pitchFamily="2" charset="-122"/>
                  </a:rPr>
                  <a:t>人力资源</a:t>
                </a:r>
              </a:p>
            </p:txBody>
          </p:sp>
          <p:sp>
            <p:nvSpPr>
              <p:cNvPr id="134223" name="Rectangle 61"/>
              <p:cNvSpPr>
                <a:spLocks noChangeArrowheads="1"/>
              </p:cNvSpPr>
              <p:nvPr/>
            </p:nvSpPr>
            <p:spPr bwMode="auto">
              <a:xfrm>
                <a:off x="3456" y="3100"/>
                <a:ext cx="2164" cy="349"/>
              </a:xfrm>
              <a:prstGeom prst="rect">
                <a:avLst/>
              </a:prstGeom>
              <a:noFill/>
              <a:ln w="6350">
                <a:noFill/>
                <a:miter lim="800000"/>
                <a:headEnd/>
                <a:tailEnd/>
              </a:ln>
            </p:spPr>
            <p:txBody>
              <a:bodyPr lIns="0" tIns="0" rIns="0" bIns="0" anchor="b">
                <a:spAutoFit/>
              </a:bodyPr>
              <a:lstStyle/>
              <a:p>
                <a:pPr defTabSz="330200" eaLnBrk="0" hangingPunct="0">
                  <a:spcBef>
                    <a:spcPct val="20000"/>
                  </a:spcBef>
                  <a:buBlip>
                    <a:blip r:embed="rId2"/>
                  </a:buBlip>
                  <a:tabLst>
                    <a:tab pos="8521700" algn="r"/>
                  </a:tabLst>
                </a:pPr>
                <a:r>
                  <a:rPr lang="zh-CN" altLang="en-US" sz="1200">
                    <a:latin typeface="宋体" pitchFamily="2" charset="-122"/>
                  </a:rPr>
                  <a:t>针对目前人力资源管理薄弱、人才短缺、不能满足战略发展需要的现状，建议开展以完善人力资源管理职能为主的体系提升；</a:t>
                </a:r>
              </a:p>
            </p:txBody>
          </p:sp>
          <p:sp>
            <p:nvSpPr>
              <p:cNvPr id="134224" name="Text Box 62"/>
              <p:cNvSpPr txBox="1">
                <a:spLocks noChangeArrowheads="1"/>
              </p:cNvSpPr>
              <p:nvPr/>
            </p:nvSpPr>
            <p:spPr bwMode="auto">
              <a:xfrm>
                <a:off x="3397" y="3510"/>
                <a:ext cx="741" cy="192"/>
              </a:xfrm>
              <a:prstGeom prst="rect">
                <a:avLst/>
              </a:prstGeom>
              <a:solidFill>
                <a:srgbClr val="DDDDDD"/>
              </a:solidFill>
              <a:ln w="12700" algn="ctr">
                <a:noFill/>
                <a:miter lim="800000"/>
                <a:headEnd/>
                <a:tailEnd/>
              </a:ln>
            </p:spPr>
            <p:txBody>
              <a:bodyPr>
                <a:spAutoFit/>
              </a:bodyPr>
              <a:lstStyle/>
              <a:p>
                <a:pPr algn="ctr" eaLnBrk="0" hangingPunct="0">
                  <a:spcBef>
                    <a:spcPct val="50000"/>
                  </a:spcBef>
                </a:pPr>
                <a:r>
                  <a:rPr lang="zh-CN" altLang="en-US" sz="1400" b="1">
                    <a:latin typeface="宋体" pitchFamily="2" charset="-122"/>
                  </a:rPr>
                  <a:t>企业文化</a:t>
                </a:r>
              </a:p>
            </p:txBody>
          </p:sp>
          <p:sp>
            <p:nvSpPr>
              <p:cNvPr id="134225" name="Rectangle 63"/>
              <p:cNvSpPr>
                <a:spLocks noChangeArrowheads="1"/>
              </p:cNvSpPr>
              <p:nvPr/>
            </p:nvSpPr>
            <p:spPr bwMode="auto">
              <a:xfrm>
                <a:off x="3456" y="3718"/>
                <a:ext cx="2164" cy="349"/>
              </a:xfrm>
              <a:prstGeom prst="rect">
                <a:avLst/>
              </a:prstGeom>
              <a:noFill/>
              <a:ln w="6350">
                <a:noFill/>
                <a:miter lim="800000"/>
                <a:headEnd/>
                <a:tailEnd/>
              </a:ln>
            </p:spPr>
            <p:txBody>
              <a:bodyPr lIns="0" tIns="0" rIns="0" bIns="0" anchor="b">
                <a:spAutoFit/>
              </a:bodyPr>
              <a:lstStyle/>
              <a:p>
                <a:pPr defTabSz="330200" eaLnBrk="0" hangingPunct="0">
                  <a:spcBef>
                    <a:spcPct val="20000"/>
                  </a:spcBef>
                  <a:buBlip>
                    <a:blip r:embed="rId2"/>
                  </a:buBlip>
                  <a:tabLst>
                    <a:tab pos="8521700" algn="r"/>
                  </a:tabLst>
                </a:pPr>
                <a:r>
                  <a:rPr lang="zh-CN" altLang="en-US" sz="1200">
                    <a:latin typeface="宋体" pitchFamily="2" charset="-122"/>
                  </a:rPr>
                  <a:t> 企业文化建设还处于起步阶段，建议加大企业文化建设力度，引进外脑辅助构建瓮福集团企业文化建设体系。</a:t>
                </a:r>
              </a:p>
            </p:txBody>
          </p:sp>
          <p:sp>
            <p:nvSpPr>
              <p:cNvPr id="134226" name="Line 64"/>
              <p:cNvSpPr>
                <a:spLocks noChangeShapeType="1"/>
              </p:cNvSpPr>
              <p:nvPr/>
            </p:nvSpPr>
            <p:spPr bwMode="auto">
              <a:xfrm flipV="1">
                <a:off x="2550" y="1933"/>
                <a:ext cx="874" cy="541"/>
              </a:xfrm>
              <a:prstGeom prst="line">
                <a:avLst/>
              </a:prstGeom>
              <a:noFill/>
              <a:ln w="9525">
                <a:solidFill>
                  <a:schemeClr val="tx1"/>
                </a:solidFill>
                <a:prstDash val="dash"/>
                <a:round/>
                <a:headEnd/>
                <a:tailEnd/>
              </a:ln>
            </p:spPr>
            <p:txBody>
              <a:bodyPr wrap="none" anchor="ctr"/>
              <a:lstStyle/>
              <a:p>
                <a:endParaRPr lang="zh-CN" altLang="en-US"/>
              </a:p>
            </p:txBody>
          </p:sp>
          <p:sp>
            <p:nvSpPr>
              <p:cNvPr id="134227" name="Line 65"/>
              <p:cNvSpPr>
                <a:spLocks noChangeShapeType="1"/>
              </p:cNvSpPr>
              <p:nvPr/>
            </p:nvSpPr>
            <p:spPr bwMode="auto">
              <a:xfrm flipV="1">
                <a:off x="2822" y="2886"/>
                <a:ext cx="602" cy="133"/>
              </a:xfrm>
              <a:prstGeom prst="line">
                <a:avLst/>
              </a:prstGeom>
              <a:noFill/>
              <a:ln w="9525">
                <a:solidFill>
                  <a:schemeClr val="tx1"/>
                </a:solidFill>
                <a:prstDash val="dash"/>
                <a:round/>
                <a:headEnd/>
                <a:tailEnd/>
              </a:ln>
            </p:spPr>
            <p:txBody>
              <a:bodyPr wrap="none" anchor="ctr"/>
              <a:lstStyle/>
              <a:p>
                <a:endParaRPr lang="zh-CN" altLang="en-US"/>
              </a:p>
            </p:txBody>
          </p:sp>
          <p:sp>
            <p:nvSpPr>
              <p:cNvPr id="134228" name="Line 66"/>
              <p:cNvSpPr>
                <a:spLocks noChangeShapeType="1"/>
              </p:cNvSpPr>
              <p:nvPr/>
            </p:nvSpPr>
            <p:spPr bwMode="auto">
              <a:xfrm flipV="1">
                <a:off x="3140" y="3476"/>
                <a:ext cx="284" cy="42"/>
              </a:xfrm>
              <a:prstGeom prst="line">
                <a:avLst/>
              </a:prstGeom>
              <a:noFill/>
              <a:ln w="9525">
                <a:solidFill>
                  <a:schemeClr val="tx1"/>
                </a:solidFill>
                <a:prstDash val="dash"/>
                <a:round/>
                <a:headEnd/>
                <a:tailEnd/>
              </a:ln>
            </p:spPr>
            <p:txBody>
              <a:bodyPr wrap="none" anchor="ctr"/>
              <a:lstStyle/>
              <a:p>
                <a:endParaRPr lang="zh-CN" altLang="en-US"/>
              </a:p>
            </p:txBody>
          </p:sp>
        </p:grpSp>
        <p:sp>
          <p:nvSpPr>
            <p:cNvPr id="134150" name="Rectangle 78"/>
            <p:cNvSpPr>
              <a:spLocks noChangeArrowheads="1"/>
            </p:cNvSpPr>
            <p:nvPr/>
          </p:nvSpPr>
          <p:spPr bwMode="auto">
            <a:xfrm>
              <a:off x="113" y="3384"/>
              <a:ext cx="2767" cy="681"/>
            </a:xfrm>
            <a:prstGeom prst="rect">
              <a:avLst/>
            </a:prstGeom>
            <a:solidFill>
              <a:srgbClr val="CCECFF"/>
            </a:solidFill>
            <a:ln w="9525">
              <a:noFill/>
              <a:miter lim="800000"/>
              <a:headEnd/>
              <a:tailEnd/>
            </a:ln>
          </p:spPr>
          <p:txBody>
            <a:bodyPr wrap="none" anchor="ctr"/>
            <a:lstStyle/>
            <a:p>
              <a:endParaRPr lang="zh-CN" altLang="en-US"/>
            </a:p>
          </p:txBody>
        </p:sp>
        <p:sp>
          <p:nvSpPr>
            <p:cNvPr id="134151" name="AutoShape 68"/>
            <p:cNvSpPr>
              <a:spLocks noChangeArrowheads="1"/>
            </p:cNvSpPr>
            <p:nvPr/>
          </p:nvSpPr>
          <p:spPr bwMode="auto">
            <a:xfrm>
              <a:off x="294" y="3657"/>
              <a:ext cx="501" cy="273"/>
            </a:xfrm>
            <a:prstGeom prst="homePlate">
              <a:avLst>
                <a:gd name="adj" fmla="val 21648"/>
              </a:avLst>
            </a:prstGeom>
            <a:solidFill>
              <a:srgbClr val="DDDDDD"/>
            </a:solidFill>
            <a:ln w="6350" algn="ctr">
              <a:noFill/>
              <a:miter lim="800000"/>
              <a:headEnd/>
              <a:tailEnd/>
            </a:ln>
          </p:spPr>
          <p:txBody>
            <a:bodyPr wrap="none" lIns="0" tIns="0" rIns="0" bIns="0" anchor="ctr"/>
            <a:lstStyle/>
            <a:p>
              <a:pPr algn="ctr"/>
              <a:r>
                <a:rPr lang="zh-CN" altLang="en-US"/>
                <a:t>研发</a:t>
              </a:r>
            </a:p>
          </p:txBody>
        </p:sp>
        <p:sp>
          <p:nvSpPr>
            <p:cNvPr id="134152" name="Rectangle 69"/>
            <p:cNvSpPr>
              <a:spLocks noChangeArrowheads="1"/>
            </p:cNvSpPr>
            <p:nvPr/>
          </p:nvSpPr>
          <p:spPr bwMode="auto">
            <a:xfrm>
              <a:off x="2266" y="3657"/>
              <a:ext cx="478" cy="273"/>
            </a:xfrm>
            <a:prstGeom prst="rect">
              <a:avLst/>
            </a:prstGeom>
            <a:solidFill>
              <a:srgbClr val="DDDDDD"/>
            </a:solidFill>
            <a:ln w="6350" algn="ctr">
              <a:noFill/>
              <a:miter lim="800000"/>
              <a:headEnd/>
              <a:tailEnd/>
            </a:ln>
          </p:spPr>
          <p:txBody>
            <a:bodyPr wrap="none" lIns="0" tIns="0" rIns="0" bIns="0" anchor="ctr"/>
            <a:lstStyle/>
            <a:p>
              <a:pPr algn="ctr"/>
              <a:r>
                <a:rPr lang="zh-CN" altLang="en-US"/>
                <a:t>销售</a:t>
              </a:r>
            </a:p>
          </p:txBody>
        </p:sp>
        <p:sp>
          <p:nvSpPr>
            <p:cNvPr id="134153" name="AutoShape 70"/>
            <p:cNvSpPr>
              <a:spLocks noChangeArrowheads="1"/>
            </p:cNvSpPr>
            <p:nvPr/>
          </p:nvSpPr>
          <p:spPr bwMode="auto">
            <a:xfrm>
              <a:off x="796" y="3657"/>
              <a:ext cx="483" cy="273"/>
            </a:xfrm>
            <a:prstGeom prst="chevron">
              <a:avLst>
                <a:gd name="adj" fmla="val 20289"/>
              </a:avLst>
            </a:prstGeom>
            <a:solidFill>
              <a:srgbClr val="DDDDDD"/>
            </a:solidFill>
            <a:ln w="6350" algn="ctr">
              <a:noFill/>
              <a:miter lim="800000"/>
              <a:headEnd/>
              <a:tailEnd/>
            </a:ln>
          </p:spPr>
          <p:txBody>
            <a:bodyPr wrap="none" lIns="0" tIns="0" rIns="0" bIns="0" anchor="ctr"/>
            <a:lstStyle/>
            <a:p>
              <a:pPr algn="ctr"/>
              <a:r>
                <a:rPr lang="zh-CN" altLang="en-US"/>
                <a:t>采购</a:t>
              </a:r>
            </a:p>
          </p:txBody>
        </p:sp>
        <p:sp>
          <p:nvSpPr>
            <p:cNvPr id="134154" name="AutoShape 71"/>
            <p:cNvSpPr>
              <a:spLocks noChangeArrowheads="1"/>
            </p:cNvSpPr>
            <p:nvPr/>
          </p:nvSpPr>
          <p:spPr bwMode="auto">
            <a:xfrm>
              <a:off x="1281" y="3657"/>
              <a:ext cx="491" cy="273"/>
            </a:xfrm>
            <a:prstGeom prst="chevron">
              <a:avLst>
                <a:gd name="adj" fmla="val 20625"/>
              </a:avLst>
            </a:prstGeom>
            <a:solidFill>
              <a:srgbClr val="DDDDDD"/>
            </a:solidFill>
            <a:ln w="6350" algn="ctr">
              <a:noFill/>
              <a:miter lim="800000"/>
              <a:headEnd/>
              <a:tailEnd/>
            </a:ln>
          </p:spPr>
          <p:txBody>
            <a:bodyPr wrap="none" lIns="0" tIns="0" rIns="0" bIns="0" anchor="ctr"/>
            <a:lstStyle/>
            <a:p>
              <a:pPr algn="ctr"/>
              <a:r>
                <a:rPr lang="zh-CN" altLang="en-US"/>
                <a:t>生产</a:t>
              </a:r>
            </a:p>
          </p:txBody>
        </p:sp>
        <p:sp>
          <p:nvSpPr>
            <p:cNvPr id="134155" name="AutoShape 72"/>
            <p:cNvSpPr>
              <a:spLocks noChangeArrowheads="1"/>
            </p:cNvSpPr>
            <p:nvPr/>
          </p:nvSpPr>
          <p:spPr bwMode="auto">
            <a:xfrm>
              <a:off x="1773" y="3657"/>
              <a:ext cx="491" cy="273"/>
            </a:xfrm>
            <a:prstGeom prst="chevron">
              <a:avLst>
                <a:gd name="adj" fmla="val 20625"/>
              </a:avLst>
            </a:prstGeom>
            <a:solidFill>
              <a:srgbClr val="DDDDDD"/>
            </a:solidFill>
            <a:ln w="6350" algn="ctr">
              <a:noFill/>
              <a:miter lim="800000"/>
              <a:headEnd/>
              <a:tailEnd/>
            </a:ln>
          </p:spPr>
          <p:txBody>
            <a:bodyPr wrap="none" lIns="0" tIns="0" rIns="0" bIns="0" anchor="ctr"/>
            <a:lstStyle/>
            <a:p>
              <a:pPr algn="ctr"/>
              <a:r>
                <a:rPr lang="zh-CN" altLang="en-US"/>
                <a:t>物流</a:t>
              </a:r>
            </a:p>
          </p:txBody>
        </p:sp>
        <p:sp>
          <p:nvSpPr>
            <p:cNvPr id="134156" name="Text Box 74"/>
            <p:cNvSpPr txBox="1">
              <a:spLocks noChangeArrowheads="1"/>
            </p:cNvSpPr>
            <p:nvPr/>
          </p:nvSpPr>
          <p:spPr bwMode="auto">
            <a:xfrm>
              <a:off x="3400" y="3522"/>
              <a:ext cx="2177" cy="547"/>
            </a:xfrm>
            <a:prstGeom prst="rect">
              <a:avLst/>
            </a:prstGeom>
            <a:noFill/>
            <a:ln w="9525">
              <a:noFill/>
              <a:miter lim="800000"/>
              <a:headEnd/>
              <a:tailEnd/>
            </a:ln>
          </p:spPr>
          <p:txBody>
            <a:bodyPr>
              <a:spAutoFit/>
            </a:bodyPr>
            <a:lstStyle/>
            <a:p>
              <a:pPr eaLnBrk="0" hangingPunct="0">
                <a:spcBef>
                  <a:spcPct val="20000"/>
                </a:spcBef>
                <a:buFontTx/>
                <a:buBlip>
                  <a:blip r:embed="rId2"/>
                </a:buBlip>
              </a:pPr>
              <a:r>
                <a:rPr lang="zh-CN" altLang="en-US" sz="1200">
                  <a:latin typeface="宋体" pitchFamily="2" charset="-122"/>
                </a:rPr>
                <a:t>针对物流管理混乱的问题，建议加强物流管理，成立专门的物流公司；</a:t>
              </a:r>
            </a:p>
            <a:p>
              <a:pPr eaLnBrk="0" hangingPunct="0">
                <a:spcBef>
                  <a:spcPct val="20000"/>
                </a:spcBef>
                <a:buFontTx/>
                <a:buBlip>
                  <a:blip r:embed="rId2"/>
                </a:buBlip>
              </a:pPr>
              <a:r>
                <a:rPr lang="zh-CN" altLang="en-US" sz="1200">
                  <a:latin typeface="宋体" pitchFamily="2" charset="-122"/>
                </a:rPr>
                <a:t>针对营销系统中存在的问题，建议进行直销模式的探索；</a:t>
              </a:r>
              <a:endParaRPr lang="zh-CN" altLang="en-US"/>
            </a:p>
          </p:txBody>
        </p:sp>
        <p:sp>
          <p:nvSpPr>
            <p:cNvPr id="134157" name="Text Box 75"/>
            <p:cNvSpPr txBox="1">
              <a:spLocks noChangeArrowheads="1"/>
            </p:cNvSpPr>
            <p:nvPr/>
          </p:nvSpPr>
          <p:spPr bwMode="auto">
            <a:xfrm>
              <a:off x="3411" y="3340"/>
              <a:ext cx="741" cy="192"/>
            </a:xfrm>
            <a:prstGeom prst="rect">
              <a:avLst/>
            </a:prstGeom>
            <a:solidFill>
              <a:srgbClr val="DDDDDD"/>
            </a:solidFill>
            <a:ln w="12700" algn="ctr">
              <a:noFill/>
              <a:miter lim="800000"/>
              <a:headEnd/>
              <a:tailEnd/>
            </a:ln>
          </p:spPr>
          <p:txBody>
            <a:bodyPr>
              <a:spAutoFit/>
            </a:bodyPr>
            <a:lstStyle/>
            <a:p>
              <a:pPr algn="ctr" eaLnBrk="0" hangingPunct="0">
                <a:spcBef>
                  <a:spcPct val="50000"/>
                </a:spcBef>
              </a:pPr>
              <a:r>
                <a:rPr lang="zh-CN" altLang="en-US" sz="1400" b="1">
                  <a:latin typeface="宋体" pitchFamily="2" charset="-122"/>
                </a:rPr>
                <a:t>价值链体系</a:t>
              </a:r>
            </a:p>
          </p:txBody>
        </p:sp>
        <p:sp>
          <p:nvSpPr>
            <p:cNvPr id="134158" name="Text Box 79"/>
            <p:cNvSpPr txBox="1">
              <a:spLocks noChangeArrowheads="1"/>
            </p:cNvSpPr>
            <p:nvPr/>
          </p:nvSpPr>
          <p:spPr bwMode="auto">
            <a:xfrm>
              <a:off x="113" y="404"/>
              <a:ext cx="2404" cy="231"/>
            </a:xfrm>
            <a:prstGeom prst="rect">
              <a:avLst/>
            </a:prstGeom>
            <a:noFill/>
            <a:ln w="9525">
              <a:noFill/>
              <a:miter lim="800000"/>
              <a:headEnd/>
              <a:tailEnd/>
            </a:ln>
          </p:spPr>
          <p:txBody>
            <a:bodyPr>
              <a:spAutoFit/>
            </a:bodyPr>
            <a:lstStyle/>
            <a:p>
              <a:pPr>
                <a:spcBef>
                  <a:spcPct val="50000"/>
                </a:spcBef>
              </a:pPr>
              <a:r>
                <a:rPr lang="zh-CN" altLang="en-US" b="1"/>
                <a:t>瓮福集团价值链</a:t>
              </a:r>
            </a:p>
          </p:txBody>
        </p:sp>
        <p:sp>
          <p:nvSpPr>
            <p:cNvPr id="134159" name="AutoShape 80"/>
            <p:cNvSpPr>
              <a:spLocks noChangeArrowheads="1"/>
            </p:cNvSpPr>
            <p:nvPr/>
          </p:nvSpPr>
          <p:spPr bwMode="auto">
            <a:xfrm>
              <a:off x="3120" y="3521"/>
              <a:ext cx="227" cy="544"/>
            </a:xfrm>
            <a:prstGeom prst="homePlate">
              <a:avLst>
                <a:gd name="adj" fmla="val 25000"/>
              </a:avLst>
            </a:prstGeom>
            <a:solidFill>
              <a:srgbClr val="DDDDDD"/>
            </a:solidFill>
            <a:ln w="9525">
              <a:noFill/>
              <a:miter lim="800000"/>
              <a:headEnd/>
              <a:tailEnd/>
            </a:ln>
          </p:spPr>
          <p:txBody>
            <a:bodyPr wrap="none" anchor="ctr"/>
            <a:lstStyle/>
            <a:p>
              <a:endParaRPr lang="zh-CN" altLang="en-US"/>
            </a:p>
          </p:txBody>
        </p:sp>
        <p:grpSp>
          <p:nvGrpSpPr>
            <p:cNvPr id="4" name="Group 85"/>
            <p:cNvGrpSpPr>
              <a:grpSpLocks/>
            </p:cNvGrpSpPr>
            <p:nvPr/>
          </p:nvGrpSpPr>
          <p:grpSpPr bwMode="auto">
            <a:xfrm rot="6148261">
              <a:off x="85" y="1451"/>
              <a:ext cx="952" cy="738"/>
              <a:chOff x="1170" y="1162"/>
              <a:chExt cx="3719" cy="2698"/>
            </a:xfrm>
          </p:grpSpPr>
          <p:sp>
            <p:nvSpPr>
              <p:cNvPr id="134162" name="Line 86"/>
              <p:cNvSpPr>
                <a:spLocks noChangeShapeType="1"/>
              </p:cNvSpPr>
              <p:nvPr/>
            </p:nvSpPr>
            <p:spPr bwMode="auto">
              <a:xfrm>
                <a:off x="1170" y="1365"/>
                <a:ext cx="3719" cy="862"/>
              </a:xfrm>
              <a:prstGeom prst="line">
                <a:avLst/>
              </a:prstGeom>
              <a:noFill/>
              <a:ln w="6350">
                <a:solidFill>
                  <a:schemeClr val="tx1"/>
                </a:solidFill>
                <a:round/>
                <a:headEnd/>
                <a:tailEnd type="triangle" w="med" len="med"/>
              </a:ln>
            </p:spPr>
            <p:txBody>
              <a:bodyPr lIns="0" tIns="0" rIns="0" bIns="0" anchor="ctr"/>
              <a:lstStyle/>
              <a:p>
                <a:endParaRPr lang="zh-CN" altLang="en-US"/>
              </a:p>
            </p:txBody>
          </p:sp>
          <p:sp>
            <p:nvSpPr>
              <p:cNvPr id="134163" name="Line 87"/>
              <p:cNvSpPr>
                <a:spLocks noChangeShapeType="1"/>
              </p:cNvSpPr>
              <p:nvPr/>
            </p:nvSpPr>
            <p:spPr bwMode="auto">
              <a:xfrm>
                <a:off x="1170" y="1819"/>
                <a:ext cx="3719" cy="862"/>
              </a:xfrm>
              <a:prstGeom prst="line">
                <a:avLst/>
              </a:prstGeom>
              <a:noFill/>
              <a:ln w="6350">
                <a:solidFill>
                  <a:schemeClr val="tx1"/>
                </a:solidFill>
                <a:round/>
                <a:headEnd/>
                <a:tailEnd type="triangle" w="med" len="med"/>
              </a:ln>
            </p:spPr>
            <p:txBody>
              <a:bodyPr lIns="0" tIns="0" rIns="0" bIns="0" anchor="ctr"/>
              <a:lstStyle/>
              <a:p>
                <a:endParaRPr lang="zh-CN" altLang="en-US"/>
              </a:p>
            </p:txBody>
          </p:sp>
          <p:sp>
            <p:nvSpPr>
              <p:cNvPr id="134164" name="Line 88"/>
              <p:cNvSpPr>
                <a:spLocks noChangeShapeType="1"/>
              </p:cNvSpPr>
              <p:nvPr/>
            </p:nvSpPr>
            <p:spPr bwMode="auto">
              <a:xfrm>
                <a:off x="1170" y="2273"/>
                <a:ext cx="3719" cy="862"/>
              </a:xfrm>
              <a:prstGeom prst="line">
                <a:avLst/>
              </a:prstGeom>
              <a:noFill/>
              <a:ln w="6350">
                <a:solidFill>
                  <a:schemeClr val="tx1"/>
                </a:solidFill>
                <a:round/>
                <a:headEnd/>
                <a:tailEnd type="triangle" w="med" len="med"/>
              </a:ln>
            </p:spPr>
            <p:txBody>
              <a:bodyPr lIns="0" tIns="0" rIns="0" bIns="0" anchor="ctr"/>
              <a:lstStyle/>
              <a:p>
                <a:endParaRPr lang="zh-CN" altLang="en-US"/>
              </a:p>
            </p:txBody>
          </p:sp>
          <p:sp>
            <p:nvSpPr>
              <p:cNvPr id="134165" name="Line 89"/>
              <p:cNvSpPr>
                <a:spLocks noChangeShapeType="1"/>
              </p:cNvSpPr>
              <p:nvPr/>
            </p:nvSpPr>
            <p:spPr bwMode="auto">
              <a:xfrm>
                <a:off x="1170" y="1162"/>
                <a:ext cx="1905" cy="442"/>
              </a:xfrm>
              <a:prstGeom prst="line">
                <a:avLst/>
              </a:prstGeom>
              <a:noFill/>
              <a:ln w="6350">
                <a:solidFill>
                  <a:schemeClr val="tx1"/>
                </a:solidFill>
                <a:round/>
                <a:headEnd/>
                <a:tailEnd/>
              </a:ln>
            </p:spPr>
            <p:txBody>
              <a:bodyPr lIns="0" tIns="0" rIns="0" bIns="0" anchor="ctr"/>
              <a:lstStyle/>
              <a:p>
                <a:endParaRPr lang="zh-CN" altLang="en-US"/>
              </a:p>
            </p:txBody>
          </p:sp>
          <p:sp>
            <p:nvSpPr>
              <p:cNvPr id="134166" name="Line 90"/>
              <p:cNvSpPr>
                <a:spLocks noChangeShapeType="1"/>
              </p:cNvSpPr>
              <p:nvPr/>
            </p:nvSpPr>
            <p:spPr bwMode="auto">
              <a:xfrm>
                <a:off x="1170" y="1582"/>
                <a:ext cx="1905" cy="442"/>
              </a:xfrm>
              <a:prstGeom prst="line">
                <a:avLst/>
              </a:prstGeom>
              <a:noFill/>
              <a:ln w="6350">
                <a:solidFill>
                  <a:schemeClr val="tx1"/>
                </a:solidFill>
                <a:round/>
                <a:headEnd/>
                <a:tailEnd/>
              </a:ln>
            </p:spPr>
            <p:txBody>
              <a:bodyPr lIns="0" tIns="0" rIns="0" bIns="0" anchor="ctr"/>
              <a:lstStyle/>
              <a:p>
                <a:endParaRPr lang="zh-CN" altLang="en-US"/>
              </a:p>
            </p:txBody>
          </p:sp>
          <p:sp>
            <p:nvSpPr>
              <p:cNvPr id="134167" name="Line 91"/>
              <p:cNvSpPr>
                <a:spLocks noChangeShapeType="1"/>
              </p:cNvSpPr>
              <p:nvPr/>
            </p:nvSpPr>
            <p:spPr bwMode="auto">
              <a:xfrm>
                <a:off x="1170" y="2036"/>
                <a:ext cx="1905" cy="442"/>
              </a:xfrm>
              <a:prstGeom prst="line">
                <a:avLst/>
              </a:prstGeom>
              <a:noFill/>
              <a:ln w="6350">
                <a:solidFill>
                  <a:schemeClr val="tx1"/>
                </a:solidFill>
                <a:round/>
                <a:headEnd/>
                <a:tailEnd/>
              </a:ln>
            </p:spPr>
            <p:txBody>
              <a:bodyPr lIns="0" tIns="0" rIns="0" bIns="0" anchor="ctr"/>
              <a:lstStyle/>
              <a:p>
                <a:endParaRPr lang="zh-CN" altLang="en-US"/>
              </a:p>
            </p:txBody>
          </p:sp>
          <p:sp>
            <p:nvSpPr>
              <p:cNvPr id="134168" name="Line 92"/>
              <p:cNvSpPr>
                <a:spLocks noChangeShapeType="1"/>
              </p:cNvSpPr>
              <p:nvPr/>
            </p:nvSpPr>
            <p:spPr bwMode="auto">
              <a:xfrm flipH="1">
                <a:off x="1714" y="1592"/>
                <a:ext cx="1361" cy="1361"/>
              </a:xfrm>
              <a:prstGeom prst="line">
                <a:avLst/>
              </a:prstGeom>
              <a:noFill/>
              <a:ln w="6350">
                <a:solidFill>
                  <a:schemeClr val="tx1"/>
                </a:solidFill>
                <a:round/>
                <a:headEnd/>
                <a:tailEnd type="triangle" w="med" len="med"/>
              </a:ln>
            </p:spPr>
            <p:txBody>
              <a:bodyPr lIns="0" tIns="0" rIns="0" bIns="0" anchor="ctr"/>
              <a:lstStyle/>
              <a:p>
                <a:endParaRPr lang="zh-CN" altLang="en-US"/>
              </a:p>
            </p:txBody>
          </p:sp>
          <p:sp>
            <p:nvSpPr>
              <p:cNvPr id="134169" name="Line 93"/>
              <p:cNvSpPr>
                <a:spLocks noChangeShapeType="1"/>
              </p:cNvSpPr>
              <p:nvPr/>
            </p:nvSpPr>
            <p:spPr bwMode="auto">
              <a:xfrm flipH="1">
                <a:off x="1714" y="2046"/>
                <a:ext cx="1361" cy="1361"/>
              </a:xfrm>
              <a:prstGeom prst="line">
                <a:avLst/>
              </a:prstGeom>
              <a:noFill/>
              <a:ln w="6350">
                <a:solidFill>
                  <a:schemeClr val="tx1"/>
                </a:solidFill>
                <a:round/>
                <a:headEnd/>
                <a:tailEnd type="triangle" w="med" len="med"/>
              </a:ln>
            </p:spPr>
            <p:txBody>
              <a:bodyPr lIns="0" tIns="0" rIns="0" bIns="0" anchor="ctr"/>
              <a:lstStyle/>
              <a:p>
                <a:endParaRPr lang="zh-CN" altLang="en-US"/>
              </a:p>
            </p:txBody>
          </p:sp>
          <p:sp>
            <p:nvSpPr>
              <p:cNvPr id="134170" name="Line 94"/>
              <p:cNvSpPr>
                <a:spLocks noChangeShapeType="1"/>
              </p:cNvSpPr>
              <p:nvPr/>
            </p:nvSpPr>
            <p:spPr bwMode="auto">
              <a:xfrm flipH="1">
                <a:off x="1714" y="2499"/>
                <a:ext cx="1361" cy="1361"/>
              </a:xfrm>
              <a:prstGeom prst="line">
                <a:avLst/>
              </a:prstGeom>
              <a:noFill/>
              <a:ln w="6350">
                <a:solidFill>
                  <a:schemeClr val="tx1"/>
                </a:solidFill>
                <a:round/>
                <a:headEnd/>
                <a:tailEnd type="triangle" w="med" len="med"/>
              </a:ln>
            </p:spPr>
            <p:txBody>
              <a:bodyPr lIns="0" tIns="0" rIns="0" bIns="0" anchor="ctr"/>
              <a:lstStyle/>
              <a:p>
                <a:endParaRPr lang="zh-CN" altLang="en-US"/>
              </a:p>
            </p:txBody>
          </p:sp>
        </p:grpSp>
        <p:sp>
          <p:nvSpPr>
            <p:cNvPr id="134161" name="Text Box 95"/>
            <p:cNvSpPr txBox="1">
              <a:spLocks noChangeArrowheads="1"/>
            </p:cNvSpPr>
            <p:nvPr/>
          </p:nvSpPr>
          <p:spPr bwMode="auto">
            <a:xfrm>
              <a:off x="0" y="663"/>
              <a:ext cx="1292" cy="756"/>
            </a:xfrm>
            <a:prstGeom prst="rect">
              <a:avLst/>
            </a:prstGeom>
            <a:noFill/>
            <a:ln w="9525">
              <a:noFill/>
              <a:miter lim="800000"/>
              <a:headEnd/>
              <a:tailEnd/>
            </a:ln>
          </p:spPr>
          <p:txBody>
            <a:bodyPr>
              <a:spAutoFit/>
            </a:bodyPr>
            <a:lstStyle/>
            <a:p>
              <a:pPr>
                <a:spcBef>
                  <a:spcPct val="50000"/>
                </a:spcBef>
              </a:pPr>
              <a:r>
                <a:rPr lang="zh-CN" altLang="en-US" sz="1200"/>
                <a:t>        信息化建设贯穿瓮福集团整个价值链，针对目前信息系统覆盖面窄，不能满足集团管控需要等问题，建议引进更加强大、覆盖全价值链的信息系统。</a:t>
              </a:r>
            </a:p>
          </p:txBody>
        </p:sp>
      </p:grpSp>
    </p:spTree>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8"/>
          <p:cNvSpPr>
            <a:spLocks noChangeArrowheads="1"/>
          </p:cNvSpPr>
          <p:nvPr/>
        </p:nvSpPr>
        <p:spPr bwMode="auto">
          <a:xfrm>
            <a:off x="81759" y="56929"/>
            <a:ext cx="7129463" cy="523220"/>
          </a:xfrm>
          <a:prstGeom prst="rect">
            <a:avLst/>
          </a:prstGeom>
          <a:noFill/>
          <a:ln w="9525" algn="ctr">
            <a:noFill/>
            <a:miter lim="800000"/>
            <a:headEnd/>
            <a:tailEnd/>
          </a:ln>
        </p:spPr>
        <p:txBody>
          <a:bodyPr>
            <a:spAutoFit/>
          </a:bodyPr>
          <a:lstStyle/>
          <a:p>
            <a:r>
              <a:rPr lang="zh-CN" altLang="en-US" sz="2800" b="1" dirty="0">
                <a:solidFill>
                  <a:schemeClr val="bg1"/>
                </a:solidFill>
                <a:effectLst>
                  <a:outerShdw blurRad="38100" dist="38100" dir="2700000" algn="tl">
                    <a:srgbClr val="000000">
                      <a:alpha val="43137"/>
                    </a:srgbClr>
                  </a:outerShdw>
                </a:effectLst>
                <a:latin typeface="黑体" pitchFamily="2" charset="-122"/>
                <a:ea typeface="黑体" pitchFamily="2" charset="-122"/>
              </a:rPr>
              <a:t>主要竞争对手的差距分析</a:t>
            </a:r>
          </a:p>
        </p:txBody>
      </p:sp>
      <p:sp>
        <p:nvSpPr>
          <p:cNvPr id="136195" name="Text Box 206"/>
          <p:cNvSpPr txBox="1">
            <a:spLocks noChangeArrowheads="1"/>
          </p:cNvSpPr>
          <p:nvPr/>
        </p:nvSpPr>
        <p:spPr bwMode="auto">
          <a:xfrm>
            <a:off x="2854325" y="771442"/>
            <a:ext cx="2089150" cy="338137"/>
          </a:xfrm>
          <a:prstGeom prst="rect">
            <a:avLst/>
          </a:prstGeom>
          <a:noFill/>
          <a:ln w="9525" algn="ctr">
            <a:noFill/>
            <a:miter lim="800000"/>
            <a:headEnd/>
            <a:tailEnd/>
          </a:ln>
        </p:spPr>
        <p:txBody>
          <a:bodyPr>
            <a:spAutoFit/>
          </a:bodyPr>
          <a:lstStyle/>
          <a:p>
            <a:pPr algn="ctr">
              <a:spcBef>
                <a:spcPct val="50000"/>
              </a:spcBef>
            </a:pPr>
            <a:r>
              <a:rPr lang="zh-CN" altLang="en-US" sz="1600" b="1">
                <a:latin typeface="华文仿宋" pitchFamily="2" charset="-122"/>
                <a:ea typeface="华文仿宋" pitchFamily="2" charset="-122"/>
              </a:rPr>
              <a:t>与国内</a:t>
            </a:r>
          </a:p>
        </p:txBody>
      </p:sp>
      <p:sp>
        <p:nvSpPr>
          <p:cNvPr id="136196" name="Text Box 207"/>
          <p:cNvSpPr txBox="1">
            <a:spLocks noChangeArrowheads="1"/>
          </p:cNvSpPr>
          <p:nvPr/>
        </p:nvSpPr>
        <p:spPr bwMode="auto">
          <a:xfrm>
            <a:off x="7245350" y="771442"/>
            <a:ext cx="2089150" cy="338137"/>
          </a:xfrm>
          <a:prstGeom prst="rect">
            <a:avLst/>
          </a:prstGeom>
          <a:noFill/>
          <a:ln w="9525" algn="ctr">
            <a:noFill/>
            <a:miter lim="800000"/>
            <a:headEnd/>
            <a:tailEnd/>
          </a:ln>
        </p:spPr>
        <p:txBody>
          <a:bodyPr>
            <a:spAutoFit/>
          </a:bodyPr>
          <a:lstStyle/>
          <a:p>
            <a:pPr algn="ctr">
              <a:spcBef>
                <a:spcPct val="50000"/>
              </a:spcBef>
            </a:pPr>
            <a:r>
              <a:rPr lang="zh-CN" altLang="en-US" sz="1600" b="1">
                <a:latin typeface="华文仿宋" pitchFamily="2" charset="-122"/>
                <a:ea typeface="华文仿宋" pitchFamily="2" charset="-122"/>
              </a:rPr>
              <a:t>与国际</a:t>
            </a:r>
          </a:p>
        </p:txBody>
      </p:sp>
      <p:grpSp>
        <p:nvGrpSpPr>
          <p:cNvPr id="2" name="组合 235"/>
          <p:cNvGrpSpPr>
            <a:grpSpLocks/>
          </p:cNvGrpSpPr>
          <p:nvPr/>
        </p:nvGrpSpPr>
        <p:grpSpPr bwMode="auto">
          <a:xfrm>
            <a:off x="1978025" y="1131804"/>
            <a:ext cx="8369300" cy="5497513"/>
            <a:chOff x="454025" y="981075"/>
            <a:chExt cx="8369300" cy="5497519"/>
          </a:xfrm>
        </p:grpSpPr>
        <p:sp>
          <p:nvSpPr>
            <p:cNvPr id="136198" name="Rectangle 2"/>
            <p:cNvSpPr>
              <a:spLocks noChangeArrowheads="1"/>
            </p:cNvSpPr>
            <p:nvPr/>
          </p:nvSpPr>
          <p:spPr bwMode="auto">
            <a:xfrm>
              <a:off x="5222875" y="4956175"/>
              <a:ext cx="3600450" cy="357188"/>
            </a:xfrm>
            <a:prstGeom prst="rect">
              <a:avLst/>
            </a:prstGeom>
            <a:solidFill>
              <a:srgbClr val="DDDDDD"/>
            </a:solidFill>
            <a:ln w="12700">
              <a:noFill/>
              <a:miter lim="800000"/>
              <a:headEnd/>
              <a:tailEnd/>
            </a:ln>
          </p:spPr>
          <p:txBody>
            <a:bodyPr wrap="none" lIns="90488" tIns="44450" rIns="90488" bIns="44450" anchor="ctr"/>
            <a:lstStyle/>
            <a:p>
              <a:endParaRPr lang="zh-CN" altLang="en-US" sz="1200">
                <a:latin typeface="华文仿宋" pitchFamily="2" charset="-122"/>
                <a:ea typeface="华文仿宋" pitchFamily="2" charset="-122"/>
              </a:endParaRPr>
            </a:p>
          </p:txBody>
        </p:sp>
        <p:sp>
          <p:nvSpPr>
            <p:cNvPr id="136199" name="Rectangle 3"/>
            <p:cNvSpPr>
              <a:spLocks noChangeArrowheads="1"/>
            </p:cNvSpPr>
            <p:nvPr/>
          </p:nvSpPr>
          <p:spPr bwMode="auto">
            <a:xfrm>
              <a:off x="1620841" y="4954594"/>
              <a:ext cx="3454400" cy="358775"/>
            </a:xfrm>
            <a:prstGeom prst="rect">
              <a:avLst/>
            </a:prstGeom>
            <a:solidFill>
              <a:srgbClr val="DDDDDD"/>
            </a:solidFill>
            <a:ln w="12700">
              <a:noFill/>
              <a:miter lim="800000"/>
              <a:headEnd/>
              <a:tailEnd/>
            </a:ln>
          </p:spPr>
          <p:txBody>
            <a:bodyPr wrap="none" lIns="90488" tIns="44450" rIns="90488" bIns="44450" anchor="ctr"/>
            <a:lstStyle/>
            <a:p>
              <a:endParaRPr lang="zh-CN" altLang="en-US" sz="1200">
                <a:latin typeface="华文仿宋" pitchFamily="2" charset="-122"/>
                <a:ea typeface="华文仿宋" pitchFamily="2" charset="-122"/>
              </a:endParaRPr>
            </a:p>
          </p:txBody>
        </p:sp>
        <p:sp>
          <p:nvSpPr>
            <p:cNvPr id="136200" name="Rectangle 4"/>
            <p:cNvSpPr>
              <a:spLocks noChangeArrowheads="1"/>
            </p:cNvSpPr>
            <p:nvPr/>
          </p:nvSpPr>
          <p:spPr bwMode="auto">
            <a:xfrm>
              <a:off x="5219700" y="1919294"/>
              <a:ext cx="3600450" cy="357187"/>
            </a:xfrm>
            <a:prstGeom prst="rect">
              <a:avLst/>
            </a:prstGeom>
            <a:solidFill>
              <a:srgbClr val="DDDDDD"/>
            </a:solidFill>
            <a:ln w="12700">
              <a:noFill/>
              <a:miter lim="800000"/>
              <a:headEnd/>
              <a:tailEnd/>
            </a:ln>
          </p:spPr>
          <p:txBody>
            <a:bodyPr wrap="none" lIns="90488" tIns="44450" rIns="90488" bIns="44450" anchor="ctr"/>
            <a:lstStyle/>
            <a:p>
              <a:endParaRPr lang="zh-CN" altLang="en-US" sz="1200">
                <a:latin typeface="华文仿宋" pitchFamily="2" charset="-122"/>
                <a:ea typeface="华文仿宋" pitchFamily="2" charset="-122"/>
              </a:endParaRPr>
            </a:p>
          </p:txBody>
        </p:sp>
        <p:sp>
          <p:nvSpPr>
            <p:cNvPr id="136201" name="Rectangle 5"/>
            <p:cNvSpPr>
              <a:spLocks noChangeArrowheads="1"/>
            </p:cNvSpPr>
            <p:nvPr/>
          </p:nvSpPr>
          <p:spPr bwMode="auto">
            <a:xfrm>
              <a:off x="5219700" y="2351094"/>
              <a:ext cx="3600450" cy="357187"/>
            </a:xfrm>
            <a:prstGeom prst="rect">
              <a:avLst/>
            </a:prstGeom>
            <a:solidFill>
              <a:srgbClr val="DDDDDD"/>
            </a:solidFill>
            <a:ln w="12700">
              <a:noFill/>
              <a:miter lim="800000"/>
              <a:headEnd/>
              <a:tailEnd/>
            </a:ln>
          </p:spPr>
          <p:txBody>
            <a:bodyPr wrap="none" lIns="90488" tIns="44450" rIns="90488" bIns="44450" anchor="ctr"/>
            <a:lstStyle/>
            <a:p>
              <a:endParaRPr lang="zh-CN" altLang="en-US" sz="1200">
                <a:latin typeface="华文仿宋" pitchFamily="2" charset="-122"/>
                <a:ea typeface="华文仿宋" pitchFamily="2" charset="-122"/>
              </a:endParaRPr>
            </a:p>
          </p:txBody>
        </p:sp>
        <p:sp>
          <p:nvSpPr>
            <p:cNvPr id="136202" name="Rectangle 6"/>
            <p:cNvSpPr>
              <a:spLocks noChangeArrowheads="1"/>
            </p:cNvSpPr>
            <p:nvPr/>
          </p:nvSpPr>
          <p:spPr bwMode="auto">
            <a:xfrm>
              <a:off x="5219700" y="2782894"/>
              <a:ext cx="3600450" cy="357187"/>
            </a:xfrm>
            <a:prstGeom prst="rect">
              <a:avLst/>
            </a:prstGeom>
            <a:solidFill>
              <a:srgbClr val="DDDDDD"/>
            </a:solidFill>
            <a:ln w="12700">
              <a:noFill/>
              <a:miter lim="800000"/>
              <a:headEnd/>
              <a:tailEnd/>
            </a:ln>
          </p:spPr>
          <p:txBody>
            <a:bodyPr wrap="none" lIns="90488" tIns="44450" rIns="90488" bIns="44450" anchor="ctr"/>
            <a:lstStyle/>
            <a:p>
              <a:endParaRPr lang="zh-CN" altLang="en-US" sz="1200">
                <a:latin typeface="华文仿宋" pitchFamily="2" charset="-122"/>
                <a:ea typeface="华文仿宋" pitchFamily="2" charset="-122"/>
              </a:endParaRPr>
            </a:p>
          </p:txBody>
        </p:sp>
        <p:sp>
          <p:nvSpPr>
            <p:cNvPr id="136203" name="Rectangle 7"/>
            <p:cNvSpPr>
              <a:spLocks noChangeArrowheads="1"/>
            </p:cNvSpPr>
            <p:nvPr/>
          </p:nvSpPr>
          <p:spPr bwMode="auto">
            <a:xfrm>
              <a:off x="5219700" y="3249619"/>
              <a:ext cx="3600450" cy="357187"/>
            </a:xfrm>
            <a:prstGeom prst="rect">
              <a:avLst/>
            </a:prstGeom>
            <a:solidFill>
              <a:srgbClr val="DDDDDD"/>
            </a:solidFill>
            <a:ln w="12700">
              <a:noFill/>
              <a:miter lim="800000"/>
              <a:headEnd/>
              <a:tailEnd/>
            </a:ln>
          </p:spPr>
          <p:txBody>
            <a:bodyPr wrap="none" lIns="90488" tIns="44450" rIns="90488" bIns="44450" anchor="ctr"/>
            <a:lstStyle/>
            <a:p>
              <a:endParaRPr lang="zh-CN" altLang="en-US" sz="1200">
                <a:latin typeface="华文仿宋" pitchFamily="2" charset="-122"/>
                <a:ea typeface="华文仿宋" pitchFamily="2" charset="-122"/>
              </a:endParaRPr>
            </a:p>
          </p:txBody>
        </p:sp>
        <p:sp>
          <p:nvSpPr>
            <p:cNvPr id="136204" name="Rectangle 8"/>
            <p:cNvSpPr>
              <a:spLocks noChangeArrowheads="1"/>
            </p:cNvSpPr>
            <p:nvPr/>
          </p:nvSpPr>
          <p:spPr bwMode="auto">
            <a:xfrm>
              <a:off x="5219700" y="3681416"/>
              <a:ext cx="3600450" cy="357187"/>
            </a:xfrm>
            <a:prstGeom prst="rect">
              <a:avLst/>
            </a:prstGeom>
            <a:solidFill>
              <a:srgbClr val="DDDDDD"/>
            </a:solidFill>
            <a:ln w="12700">
              <a:noFill/>
              <a:miter lim="800000"/>
              <a:headEnd/>
              <a:tailEnd/>
            </a:ln>
          </p:spPr>
          <p:txBody>
            <a:bodyPr wrap="none" lIns="90488" tIns="44450" rIns="90488" bIns="44450" anchor="ctr"/>
            <a:lstStyle/>
            <a:p>
              <a:endParaRPr lang="zh-CN" altLang="en-US" sz="1200">
                <a:latin typeface="华文仿宋" pitchFamily="2" charset="-122"/>
                <a:ea typeface="华文仿宋" pitchFamily="2" charset="-122"/>
              </a:endParaRPr>
            </a:p>
          </p:txBody>
        </p:sp>
        <p:sp>
          <p:nvSpPr>
            <p:cNvPr id="136205" name="Rectangle 9"/>
            <p:cNvSpPr>
              <a:spLocks noChangeArrowheads="1"/>
            </p:cNvSpPr>
            <p:nvPr/>
          </p:nvSpPr>
          <p:spPr bwMode="auto">
            <a:xfrm>
              <a:off x="5219700" y="4100519"/>
              <a:ext cx="3600450" cy="357187"/>
            </a:xfrm>
            <a:prstGeom prst="rect">
              <a:avLst/>
            </a:prstGeom>
            <a:solidFill>
              <a:srgbClr val="DDDDDD"/>
            </a:solidFill>
            <a:ln w="12700">
              <a:noFill/>
              <a:miter lim="800000"/>
              <a:headEnd/>
              <a:tailEnd/>
            </a:ln>
          </p:spPr>
          <p:txBody>
            <a:bodyPr wrap="none" lIns="90488" tIns="44450" rIns="90488" bIns="44450" anchor="ctr"/>
            <a:lstStyle/>
            <a:p>
              <a:endParaRPr lang="zh-CN" altLang="en-US" sz="1200">
                <a:latin typeface="华文仿宋" pitchFamily="2" charset="-122"/>
                <a:ea typeface="华文仿宋" pitchFamily="2" charset="-122"/>
              </a:endParaRPr>
            </a:p>
          </p:txBody>
        </p:sp>
        <p:sp>
          <p:nvSpPr>
            <p:cNvPr id="136206" name="Rectangle 10"/>
            <p:cNvSpPr>
              <a:spLocks noChangeArrowheads="1"/>
            </p:cNvSpPr>
            <p:nvPr/>
          </p:nvSpPr>
          <p:spPr bwMode="auto">
            <a:xfrm>
              <a:off x="5219700" y="4532319"/>
              <a:ext cx="3600450" cy="357187"/>
            </a:xfrm>
            <a:prstGeom prst="rect">
              <a:avLst/>
            </a:prstGeom>
            <a:solidFill>
              <a:srgbClr val="DDDDDD"/>
            </a:solidFill>
            <a:ln w="12700">
              <a:noFill/>
              <a:miter lim="800000"/>
              <a:headEnd/>
              <a:tailEnd/>
            </a:ln>
          </p:spPr>
          <p:txBody>
            <a:bodyPr wrap="none" lIns="90488" tIns="44450" rIns="90488" bIns="44450" anchor="ctr"/>
            <a:lstStyle/>
            <a:p>
              <a:endParaRPr lang="zh-CN" altLang="en-US" sz="1200">
                <a:latin typeface="华文仿宋" pitchFamily="2" charset="-122"/>
                <a:ea typeface="华文仿宋" pitchFamily="2" charset="-122"/>
              </a:endParaRPr>
            </a:p>
          </p:txBody>
        </p:sp>
        <p:sp>
          <p:nvSpPr>
            <p:cNvPr id="136207" name="Rectangle 11"/>
            <p:cNvSpPr>
              <a:spLocks noChangeArrowheads="1"/>
            </p:cNvSpPr>
            <p:nvPr/>
          </p:nvSpPr>
          <p:spPr bwMode="auto">
            <a:xfrm>
              <a:off x="5219700" y="5375275"/>
              <a:ext cx="3600450" cy="357188"/>
            </a:xfrm>
            <a:prstGeom prst="rect">
              <a:avLst/>
            </a:prstGeom>
            <a:solidFill>
              <a:srgbClr val="DDDDDD"/>
            </a:solidFill>
            <a:ln w="12700">
              <a:noFill/>
              <a:miter lim="800000"/>
              <a:headEnd/>
              <a:tailEnd/>
            </a:ln>
          </p:spPr>
          <p:txBody>
            <a:bodyPr wrap="none" lIns="90488" tIns="44450" rIns="90488" bIns="44450" anchor="ctr"/>
            <a:lstStyle/>
            <a:p>
              <a:endParaRPr lang="zh-CN" altLang="en-US" sz="1200">
                <a:latin typeface="华文仿宋" pitchFamily="2" charset="-122"/>
                <a:ea typeface="华文仿宋" pitchFamily="2" charset="-122"/>
              </a:endParaRPr>
            </a:p>
          </p:txBody>
        </p:sp>
        <p:sp>
          <p:nvSpPr>
            <p:cNvPr id="136208" name="Rectangle 12"/>
            <p:cNvSpPr>
              <a:spLocks noChangeArrowheads="1"/>
            </p:cNvSpPr>
            <p:nvPr/>
          </p:nvSpPr>
          <p:spPr bwMode="auto">
            <a:xfrm>
              <a:off x="5219700" y="5805494"/>
              <a:ext cx="3600450" cy="357187"/>
            </a:xfrm>
            <a:prstGeom prst="rect">
              <a:avLst/>
            </a:prstGeom>
            <a:solidFill>
              <a:srgbClr val="DDDDDD"/>
            </a:solidFill>
            <a:ln w="12700">
              <a:noFill/>
              <a:miter lim="800000"/>
              <a:headEnd/>
              <a:tailEnd/>
            </a:ln>
          </p:spPr>
          <p:txBody>
            <a:bodyPr wrap="none" lIns="90488" tIns="44450" rIns="90488" bIns="44450" anchor="ctr"/>
            <a:lstStyle/>
            <a:p>
              <a:endParaRPr lang="zh-CN" altLang="en-US" sz="1200">
                <a:latin typeface="华文仿宋" pitchFamily="2" charset="-122"/>
                <a:ea typeface="华文仿宋" pitchFamily="2" charset="-122"/>
              </a:endParaRPr>
            </a:p>
          </p:txBody>
        </p:sp>
        <p:sp>
          <p:nvSpPr>
            <p:cNvPr id="136209" name="Rectangle 13"/>
            <p:cNvSpPr>
              <a:spLocks noChangeArrowheads="1"/>
            </p:cNvSpPr>
            <p:nvPr/>
          </p:nvSpPr>
          <p:spPr bwMode="auto">
            <a:xfrm>
              <a:off x="5218113" y="1476375"/>
              <a:ext cx="3600450" cy="357188"/>
            </a:xfrm>
            <a:prstGeom prst="rect">
              <a:avLst/>
            </a:prstGeom>
            <a:solidFill>
              <a:srgbClr val="DDDDDD"/>
            </a:solidFill>
            <a:ln w="12700">
              <a:noFill/>
              <a:miter lim="800000"/>
              <a:headEnd/>
              <a:tailEnd/>
            </a:ln>
          </p:spPr>
          <p:txBody>
            <a:bodyPr wrap="none" lIns="90488" tIns="44450" rIns="90488" bIns="44450" anchor="ctr"/>
            <a:lstStyle/>
            <a:p>
              <a:endParaRPr lang="zh-CN" altLang="en-US" sz="1200">
                <a:latin typeface="华文仿宋" pitchFamily="2" charset="-122"/>
                <a:ea typeface="华文仿宋" pitchFamily="2" charset="-122"/>
              </a:endParaRPr>
            </a:p>
          </p:txBody>
        </p:sp>
        <p:sp>
          <p:nvSpPr>
            <p:cNvPr id="136210" name="Rectangle 14"/>
            <p:cNvSpPr>
              <a:spLocks noChangeArrowheads="1"/>
            </p:cNvSpPr>
            <p:nvPr/>
          </p:nvSpPr>
          <p:spPr bwMode="auto">
            <a:xfrm>
              <a:off x="466725" y="993781"/>
              <a:ext cx="4608513" cy="347663"/>
            </a:xfrm>
            <a:prstGeom prst="rect">
              <a:avLst/>
            </a:prstGeom>
            <a:solidFill>
              <a:srgbClr val="DDDDDD"/>
            </a:solidFill>
            <a:ln w="12700">
              <a:noFill/>
              <a:miter lim="800000"/>
              <a:headEnd/>
              <a:tailEnd/>
            </a:ln>
          </p:spPr>
          <p:txBody>
            <a:bodyPr wrap="none" lIns="90488" tIns="44450" rIns="90488" bIns="44450" anchor="ctr"/>
            <a:lstStyle/>
            <a:p>
              <a:endParaRPr lang="zh-CN" altLang="en-US" sz="1200">
                <a:latin typeface="华文仿宋" pitchFamily="2" charset="-122"/>
                <a:ea typeface="华文仿宋" pitchFamily="2" charset="-122"/>
              </a:endParaRPr>
            </a:p>
          </p:txBody>
        </p:sp>
        <p:sp>
          <p:nvSpPr>
            <p:cNvPr id="136211" name="Rectangle 15"/>
            <p:cNvSpPr>
              <a:spLocks noChangeArrowheads="1"/>
            </p:cNvSpPr>
            <p:nvPr/>
          </p:nvSpPr>
          <p:spPr bwMode="auto">
            <a:xfrm>
              <a:off x="1422400" y="6280150"/>
              <a:ext cx="209550" cy="198438"/>
            </a:xfrm>
            <a:prstGeom prst="rect">
              <a:avLst/>
            </a:prstGeom>
            <a:solidFill>
              <a:srgbClr val="008000"/>
            </a:solidFill>
            <a:ln w="12700" algn="ctr">
              <a:solidFill>
                <a:srgbClr val="008000"/>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WF</a:t>
              </a:r>
            </a:p>
          </p:txBody>
        </p:sp>
        <p:sp>
          <p:nvSpPr>
            <p:cNvPr id="136212" name="Oval 16"/>
            <p:cNvSpPr>
              <a:spLocks noChangeArrowheads="1"/>
            </p:cNvSpPr>
            <p:nvPr/>
          </p:nvSpPr>
          <p:spPr bwMode="auto">
            <a:xfrm>
              <a:off x="3582991" y="6269038"/>
              <a:ext cx="279400" cy="209550"/>
            </a:xfrm>
            <a:prstGeom prst="ellipse">
              <a:avLst/>
            </a:prstGeom>
            <a:solidFill>
              <a:srgbClr val="FF6600"/>
            </a:solidFill>
            <a:ln w="12700" algn="ctr">
              <a:solidFill>
                <a:srgbClr val="FF6600"/>
              </a:solidFill>
              <a:round/>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YTH</a:t>
              </a:r>
            </a:p>
          </p:txBody>
        </p:sp>
        <p:sp>
          <p:nvSpPr>
            <p:cNvPr id="136213" name="AutoShape 17"/>
            <p:cNvSpPr>
              <a:spLocks noChangeArrowheads="1"/>
            </p:cNvSpPr>
            <p:nvPr/>
          </p:nvSpPr>
          <p:spPr bwMode="auto">
            <a:xfrm>
              <a:off x="2430466" y="6191250"/>
              <a:ext cx="269875" cy="287338"/>
            </a:xfrm>
            <a:prstGeom prst="diamond">
              <a:avLst/>
            </a:prstGeom>
            <a:solidFill>
              <a:srgbClr val="FF00FF"/>
            </a:solidFill>
            <a:ln w="12700" algn="ctr">
              <a:solidFill>
                <a:srgbClr val="FF00FF"/>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ZH</a:t>
              </a:r>
            </a:p>
          </p:txBody>
        </p:sp>
        <p:sp>
          <p:nvSpPr>
            <p:cNvPr id="136214" name="Rectangle 18"/>
            <p:cNvSpPr>
              <a:spLocks noChangeArrowheads="1"/>
            </p:cNvSpPr>
            <p:nvPr/>
          </p:nvSpPr>
          <p:spPr bwMode="auto">
            <a:xfrm>
              <a:off x="1617663" y="1485906"/>
              <a:ext cx="3454400" cy="358775"/>
            </a:xfrm>
            <a:prstGeom prst="rect">
              <a:avLst/>
            </a:prstGeom>
            <a:solidFill>
              <a:srgbClr val="DDDDDD"/>
            </a:solidFill>
            <a:ln w="12700">
              <a:noFill/>
              <a:miter lim="800000"/>
              <a:headEnd/>
              <a:tailEnd/>
            </a:ln>
          </p:spPr>
          <p:txBody>
            <a:bodyPr wrap="none" lIns="90488" tIns="44450" rIns="90488" bIns="44450" anchor="ctr"/>
            <a:lstStyle/>
            <a:p>
              <a:endParaRPr lang="zh-CN" altLang="en-US" sz="1200">
                <a:latin typeface="华文仿宋" pitchFamily="2" charset="-122"/>
                <a:ea typeface="华文仿宋" pitchFamily="2" charset="-122"/>
              </a:endParaRPr>
            </a:p>
          </p:txBody>
        </p:sp>
        <p:sp>
          <p:nvSpPr>
            <p:cNvPr id="136215" name="Rectangle 19"/>
            <p:cNvSpPr>
              <a:spLocks noChangeArrowheads="1"/>
            </p:cNvSpPr>
            <p:nvPr/>
          </p:nvSpPr>
          <p:spPr bwMode="auto">
            <a:xfrm>
              <a:off x="1617663" y="1917700"/>
              <a:ext cx="3454400" cy="357188"/>
            </a:xfrm>
            <a:prstGeom prst="rect">
              <a:avLst/>
            </a:prstGeom>
            <a:solidFill>
              <a:srgbClr val="DDDDDD"/>
            </a:solidFill>
            <a:ln w="12700">
              <a:noFill/>
              <a:miter lim="800000"/>
              <a:headEnd/>
              <a:tailEnd/>
            </a:ln>
          </p:spPr>
          <p:txBody>
            <a:bodyPr wrap="none" lIns="90488" tIns="44450" rIns="90488" bIns="44450" anchor="ctr"/>
            <a:lstStyle/>
            <a:p>
              <a:endParaRPr lang="zh-CN" altLang="en-US" sz="1200">
                <a:latin typeface="华文仿宋" pitchFamily="2" charset="-122"/>
                <a:ea typeface="华文仿宋" pitchFamily="2" charset="-122"/>
              </a:endParaRPr>
            </a:p>
          </p:txBody>
        </p:sp>
        <p:sp>
          <p:nvSpPr>
            <p:cNvPr id="136216" name="Rectangle 20"/>
            <p:cNvSpPr>
              <a:spLocks noChangeArrowheads="1"/>
            </p:cNvSpPr>
            <p:nvPr/>
          </p:nvSpPr>
          <p:spPr bwMode="auto">
            <a:xfrm>
              <a:off x="1617663" y="2349500"/>
              <a:ext cx="3454400" cy="357188"/>
            </a:xfrm>
            <a:prstGeom prst="rect">
              <a:avLst/>
            </a:prstGeom>
            <a:solidFill>
              <a:srgbClr val="DDDDDD"/>
            </a:solidFill>
            <a:ln w="12700">
              <a:noFill/>
              <a:miter lim="800000"/>
              <a:headEnd/>
              <a:tailEnd/>
            </a:ln>
          </p:spPr>
          <p:txBody>
            <a:bodyPr wrap="none" lIns="90488" tIns="44450" rIns="90488" bIns="44450" anchor="ctr"/>
            <a:lstStyle/>
            <a:p>
              <a:endParaRPr lang="zh-CN" altLang="en-US" sz="1200">
                <a:latin typeface="华文仿宋" pitchFamily="2" charset="-122"/>
                <a:ea typeface="华文仿宋" pitchFamily="2" charset="-122"/>
              </a:endParaRPr>
            </a:p>
          </p:txBody>
        </p:sp>
        <p:sp>
          <p:nvSpPr>
            <p:cNvPr id="136217" name="Rectangle 21"/>
            <p:cNvSpPr>
              <a:spLocks noChangeArrowheads="1"/>
            </p:cNvSpPr>
            <p:nvPr/>
          </p:nvSpPr>
          <p:spPr bwMode="auto">
            <a:xfrm>
              <a:off x="1617663" y="2813050"/>
              <a:ext cx="3454400" cy="357188"/>
            </a:xfrm>
            <a:prstGeom prst="rect">
              <a:avLst/>
            </a:prstGeom>
            <a:solidFill>
              <a:srgbClr val="DDDDDD"/>
            </a:solidFill>
            <a:ln w="12700">
              <a:noFill/>
              <a:miter lim="800000"/>
              <a:headEnd/>
              <a:tailEnd/>
            </a:ln>
          </p:spPr>
          <p:txBody>
            <a:bodyPr wrap="none" lIns="90488" tIns="44450" rIns="90488" bIns="44450" anchor="ctr"/>
            <a:lstStyle/>
            <a:p>
              <a:endParaRPr lang="zh-CN" altLang="en-US" sz="1200">
                <a:latin typeface="华文仿宋" pitchFamily="2" charset="-122"/>
                <a:ea typeface="华文仿宋" pitchFamily="2" charset="-122"/>
              </a:endParaRPr>
            </a:p>
          </p:txBody>
        </p:sp>
        <p:sp>
          <p:nvSpPr>
            <p:cNvPr id="136218" name="Rectangle 22"/>
            <p:cNvSpPr>
              <a:spLocks noChangeArrowheads="1"/>
            </p:cNvSpPr>
            <p:nvPr/>
          </p:nvSpPr>
          <p:spPr bwMode="auto">
            <a:xfrm>
              <a:off x="1619250" y="3248031"/>
              <a:ext cx="3454400" cy="358775"/>
            </a:xfrm>
            <a:prstGeom prst="rect">
              <a:avLst/>
            </a:prstGeom>
            <a:solidFill>
              <a:srgbClr val="DDDDDD"/>
            </a:solidFill>
            <a:ln w="12700">
              <a:noFill/>
              <a:miter lim="800000"/>
              <a:headEnd/>
              <a:tailEnd/>
            </a:ln>
          </p:spPr>
          <p:txBody>
            <a:bodyPr wrap="none" lIns="90488" tIns="44450" rIns="90488" bIns="44450" anchor="ctr"/>
            <a:lstStyle/>
            <a:p>
              <a:endParaRPr lang="zh-CN" altLang="en-US" sz="1200">
                <a:latin typeface="华文仿宋" pitchFamily="2" charset="-122"/>
                <a:ea typeface="华文仿宋" pitchFamily="2" charset="-122"/>
              </a:endParaRPr>
            </a:p>
          </p:txBody>
        </p:sp>
        <p:sp>
          <p:nvSpPr>
            <p:cNvPr id="136219" name="Rectangle 23"/>
            <p:cNvSpPr>
              <a:spLocks noChangeArrowheads="1"/>
            </p:cNvSpPr>
            <p:nvPr/>
          </p:nvSpPr>
          <p:spPr bwMode="auto">
            <a:xfrm>
              <a:off x="1617663" y="3679825"/>
              <a:ext cx="3454400" cy="358775"/>
            </a:xfrm>
            <a:prstGeom prst="rect">
              <a:avLst/>
            </a:prstGeom>
            <a:solidFill>
              <a:srgbClr val="DDDDDD"/>
            </a:solidFill>
            <a:ln w="12700">
              <a:noFill/>
              <a:miter lim="800000"/>
              <a:headEnd/>
              <a:tailEnd/>
            </a:ln>
          </p:spPr>
          <p:txBody>
            <a:bodyPr wrap="none" lIns="90488" tIns="44450" rIns="90488" bIns="44450" anchor="ctr"/>
            <a:lstStyle/>
            <a:p>
              <a:endParaRPr lang="zh-CN" altLang="en-US" sz="1200">
                <a:latin typeface="华文仿宋" pitchFamily="2" charset="-122"/>
                <a:ea typeface="华文仿宋" pitchFamily="2" charset="-122"/>
              </a:endParaRPr>
            </a:p>
          </p:txBody>
        </p:sp>
        <p:sp>
          <p:nvSpPr>
            <p:cNvPr id="136220" name="Line 24"/>
            <p:cNvSpPr>
              <a:spLocks noChangeShapeType="1"/>
            </p:cNvSpPr>
            <p:nvPr/>
          </p:nvSpPr>
          <p:spPr bwMode="auto">
            <a:xfrm>
              <a:off x="1619253" y="1412875"/>
              <a:ext cx="3311525" cy="0"/>
            </a:xfrm>
            <a:prstGeom prst="line">
              <a:avLst/>
            </a:prstGeom>
            <a:noFill/>
            <a:ln w="44450">
              <a:solidFill>
                <a:srgbClr val="969696"/>
              </a:solidFill>
              <a:round/>
              <a:headEnd type="triangle" w="med" len="med"/>
              <a:tailEnd type="triangle" w="med" len="med"/>
            </a:ln>
          </p:spPr>
          <p:txBody>
            <a:bodyPr lIns="90488" tIns="44450" rIns="90488" bIns="44450"/>
            <a:lstStyle/>
            <a:p>
              <a:endParaRPr lang="zh-CN" altLang="en-US"/>
            </a:p>
          </p:txBody>
        </p:sp>
        <p:sp>
          <p:nvSpPr>
            <p:cNvPr id="136221" name="Text Box 25"/>
            <p:cNvSpPr txBox="1">
              <a:spLocks noChangeArrowheads="1"/>
            </p:cNvSpPr>
            <p:nvPr/>
          </p:nvSpPr>
          <p:spPr bwMode="auto">
            <a:xfrm>
              <a:off x="1844676" y="1058863"/>
              <a:ext cx="490520" cy="274434"/>
            </a:xfrm>
            <a:prstGeom prst="rect">
              <a:avLst/>
            </a:prstGeom>
            <a:noFill/>
            <a:ln w="12700">
              <a:noFill/>
              <a:miter lim="800000"/>
              <a:headEnd/>
              <a:tailEnd/>
            </a:ln>
          </p:spPr>
          <p:txBody>
            <a:bodyPr wrap="none" lIns="90488" tIns="44450" rIns="90488" bIns="44450">
              <a:spAutoFit/>
            </a:bodyPr>
            <a:lstStyle/>
            <a:p>
              <a:r>
                <a:rPr kumimoji="1" lang="zh-CN" altLang="en-US" sz="1200">
                  <a:latin typeface="华文仿宋" pitchFamily="2" charset="-122"/>
                  <a:ea typeface="华文仿宋" pitchFamily="2" charset="-122"/>
                </a:rPr>
                <a:t>落后</a:t>
              </a:r>
            </a:p>
          </p:txBody>
        </p:sp>
        <p:sp>
          <p:nvSpPr>
            <p:cNvPr id="136222" name="Text Box 26"/>
            <p:cNvSpPr txBox="1">
              <a:spLocks noChangeArrowheads="1"/>
            </p:cNvSpPr>
            <p:nvPr/>
          </p:nvSpPr>
          <p:spPr bwMode="auto">
            <a:xfrm>
              <a:off x="2914648" y="1052513"/>
              <a:ext cx="490520" cy="274434"/>
            </a:xfrm>
            <a:prstGeom prst="rect">
              <a:avLst/>
            </a:prstGeom>
            <a:noFill/>
            <a:ln w="12700">
              <a:noFill/>
              <a:miter lim="800000"/>
              <a:headEnd/>
              <a:tailEnd/>
            </a:ln>
          </p:spPr>
          <p:txBody>
            <a:bodyPr wrap="none" lIns="90488" tIns="44450" rIns="90488" bIns="44450">
              <a:spAutoFit/>
            </a:bodyPr>
            <a:lstStyle/>
            <a:p>
              <a:r>
                <a:rPr kumimoji="1" lang="zh-CN" altLang="en-US" sz="1200">
                  <a:latin typeface="华文仿宋" pitchFamily="2" charset="-122"/>
                  <a:ea typeface="华文仿宋" pitchFamily="2" charset="-122"/>
                </a:rPr>
                <a:t>平均</a:t>
              </a:r>
            </a:p>
          </p:txBody>
        </p:sp>
        <p:sp>
          <p:nvSpPr>
            <p:cNvPr id="136223" name="Text Box 27"/>
            <p:cNvSpPr txBox="1">
              <a:spLocks noChangeArrowheads="1"/>
            </p:cNvSpPr>
            <p:nvPr/>
          </p:nvSpPr>
          <p:spPr bwMode="auto">
            <a:xfrm>
              <a:off x="3941764" y="1052513"/>
              <a:ext cx="490520" cy="274434"/>
            </a:xfrm>
            <a:prstGeom prst="rect">
              <a:avLst/>
            </a:prstGeom>
            <a:noFill/>
            <a:ln w="12700">
              <a:noFill/>
              <a:miter lim="800000"/>
              <a:headEnd/>
              <a:tailEnd/>
            </a:ln>
          </p:spPr>
          <p:txBody>
            <a:bodyPr wrap="none" lIns="90488" tIns="44450" rIns="90488" bIns="44450">
              <a:spAutoFit/>
            </a:bodyPr>
            <a:lstStyle/>
            <a:p>
              <a:r>
                <a:rPr kumimoji="1" lang="zh-CN" altLang="en-US" sz="1200">
                  <a:latin typeface="华文仿宋" pitchFamily="2" charset="-122"/>
                  <a:ea typeface="华文仿宋" pitchFamily="2" charset="-122"/>
                </a:rPr>
                <a:t>领先</a:t>
              </a:r>
            </a:p>
          </p:txBody>
        </p:sp>
        <p:sp>
          <p:nvSpPr>
            <p:cNvPr id="136224" name="Text Box 29"/>
            <p:cNvSpPr txBox="1">
              <a:spLocks noChangeArrowheads="1"/>
            </p:cNvSpPr>
            <p:nvPr/>
          </p:nvSpPr>
          <p:spPr bwMode="auto">
            <a:xfrm>
              <a:off x="455614" y="1903419"/>
              <a:ext cx="431800" cy="1271587"/>
            </a:xfrm>
            <a:prstGeom prst="rect">
              <a:avLst/>
            </a:prstGeom>
            <a:solidFill>
              <a:schemeClr val="accent1"/>
            </a:solidFill>
            <a:ln w="9525" algn="ctr">
              <a:noFill/>
              <a:miter lim="800000"/>
              <a:headEnd/>
              <a:tailEnd/>
            </a:ln>
          </p:spPr>
          <p:txBody>
            <a:bodyPr anchor="ctr"/>
            <a:lstStyle/>
            <a:p>
              <a:pPr algn="ctr">
                <a:spcBef>
                  <a:spcPct val="50000"/>
                </a:spcBef>
              </a:pPr>
              <a:r>
                <a:rPr lang="zh-CN" altLang="en-US" sz="1200">
                  <a:latin typeface="华文仿宋" pitchFamily="2" charset="-122"/>
                  <a:ea typeface="华文仿宋" pitchFamily="2" charset="-122"/>
                </a:rPr>
                <a:t>资源</a:t>
              </a:r>
            </a:p>
          </p:txBody>
        </p:sp>
        <p:sp>
          <p:nvSpPr>
            <p:cNvPr id="136225" name="Text Box 30"/>
            <p:cNvSpPr txBox="1">
              <a:spLocks noChangeArrowheads="1"/>
            </p:cNvSpPr>
            <p:nvPr/>
          </p:nvSpPr>
          <p:spPr bwMode="auto">
            <a:xfrm>
              <a:off x="898525" y="1916113"/>
              <a:ext cx="647700" cy="355600"/>
            </a:xfrm>
            <a:prstGeom prst="rect">
              <a:avLst/>
            </a:prstGeom>
            <a:solidFill>
              <a:schemeClr val="accent1"/>
            </a:solidFill>
            <a:ln w="9525" algn="ctr">
              <a:noFill/>
              <a:miter lim="800000"/>
              <a:headEnd/>
              <a:tailEnd/>
            </a:ln>
          </p:spPr>
          <p:txBody>
            <a:bodyPr/>
            <a:lstStyle/>
            <a:p>
              <a:pPr algn="ctr">
                <a:spcBef>
                  <a:spcPct val="50000"/>
                </a:spcBef>
              </a:pPr>
              <a:r>
                <a:rPr lang="zh-CN" altLang="en-US" sz="1200">
                  <a:latin typeface="华文仿宋" pitchFamily="2" charset="-122"/>
                  <a:ea typeface="华文仿宋" pitchFamily="2" charset="-122"/>
                </a:rPr>
                <a:t>氮</a:t>
              </a:r>
            </a:p>
          </p:txBody>
        </p:sp>
        <p:sp>
          <p:nvSpPr>
            <p:cNvPr id="136226" name="Text Box 31"/>
            <p:cNvSpPr txBox="1">
              <a:spLocks noChangeArrowheads="1"/>
            </p:cNvSpPr>
            <p:nvPr/>
          </p:nvSpPr>
          <p:spPr bwMode="auto">
            <a:xfrm>
              <a:off x="898525" y="2349500"/>
              <a:ext cx="647700" cy="355600"/>
            </a:xfrm>
            <a:prstGeom prst="rect">
              <a:avLst/>
            </a:prstGeom>
            <a:solidFill>
              <a:schemeClr val="accent1"/>
            </a:solidFill>
            <a:ln w="9525" algn="ctr">
              <a:noFill/>
              <a:miter lim="800000"/>
              <a:headEnd/>
              <a:tailEnd/>
            </a:ln>
          </p:spPr>
          <p:txBody>
            <a:bodyPr/>
            <a:lstStyle/>
            <a:p>
              <a:pPr algn="ctr">
                <a:spcBef>
                  <a:spcPct val="50000"/>
                </a:spcBef>
              </a:pPr>
              <a:r>
                <a:rPr lang="zh-CN" altLang="en-US" sz="1200">
                  <a:latin typeface="华文仿宋" pitchFamily="2" charset="-122"/>
                  <a:ea typeface="华文仿宋" pitchFamily="2" charset="-122"/>
                </a:rPr>
                <a:t>磷</a:t>
              </a:r>
            </a:p>
          </p:txBody>
        </p:sp>
        <p:sp>
          <p:nvSpPr>
            <p:cNvPr id="136227" name="Text Box 32"/>
            <p:cNvSpPr txBox="1">
              <a:spLocks noChangeArrowheads="1"/>
            </p:cNvSpPr>
            <p:nvPr/>
          </p:nvSpPr>
          <p:spPr bwMode="auto">
            <a:xfrm>
              <a:off x="898525" y="2819400"/>
              <a:ext cx="647700" cy="355600"/>
            </a:xfrm>
            <a:prstGeom prst="rect">
              <a:avLst/>
            </a:prstGeom>
            <a:solidFill>
              <a:schemeClr val="accent1"/>
            </a:solidFill>
            <a:ln w="9525" algn="ctr">
              <a:noFill/>
              <a:miter lim="800000"/>
              <a:headEnd/>
              <a:tailEnd/>
            </a:ln>
          </p:spPr>
          <p:txBody>
            <a:bodyPr/>
            <a:lstStyle/>
            <a:p>
              <a:pPr algn="ctr">
                <a:spcBef>
                  <a:spcPct val="50000"/>
                </a:spcBef>
              </a:pPr>
              <a:r>
                <a:rPr lang="zh-CN" altLang="en-US" sz="1200">
                  <a:latin typeface="华文仿宋" pitchFamily="2" charset="-122"/>
                  <a:ea typeface="华文仿宋" pitchFamily="2" charset="-122"/>
                </a:rPr>
                <a:t>钾</a:t>
              </a:r>
            </a:p>
          </p:txBody>
        </p:sp>
        <p:sp>
          <p:nvSpPr>
            <p:cNvPr id="136228" name="Text Box 33"/>
            <p:cNvSpPr txBox="1">
              <a:spLocks noChangeArrowheads="1"/>
            </p:cNvSpPr>
            <p:nvPr/>
          </p:nvSpPr>
          <p:spPr bwMode="auto">
            <a:xfrm>
              <a:off x="455614" y="3246438"/>
              <a:ext cx="431800" cy="792162"/>
            </a:xfrm>
            <a:prstGeom prst="rect">
              <a:avLst/>
            </a:prstGeom>
            <a:solidFill>
              <a:schemeClr val="accent1"/>
            </a:solidFill>
            <a:ln w="9525" algn="ctr">
              <a:noFill/>
              <a:miter lim="800000"/>
              <a:headEnd/>
              <a:tailEnd/>
            </a:ln>
          </p:spPr>
          <p:txBody>
            <a:bodyPr anchor="ctr"/>
            <a:lstStyle/>
            <a:p>
              <a:pPr algn="ctr">
                <a:spcBef>
                  <a:spcPct val="50000"/>
                </a:spcBef>
              </a:pPr>
              <a:r>
                <a:rPr lang="zh-CN" altLang="en-US" sz="1200">
                  <a:latin typeface="华文仿宋" pitchFamily="2" charset="-122"/>
                  <a:ea typeface="华文仿宋" pitchFamily="2" charset="-122"/>
                </a:rPr>
                <a:t>技术</a:t>
              </a:r>
            </a:p>
          </p:txBody>
        </p:sp>
        <p:sp>
          <p:nvSpPr>
            <p:cNvPr id="136229" name="Text Box 34"/>
            <p:cNvSpPr txBox="1">
              <a:spLocks noChangeArrowheads="1"/>
            </p:cNvSpPr>
            <p:nvPr/>
          </p:nvSpPr>
          <p:spPr bwMode="auto">
            <a:xfrm>
              <a:off x="896941" y="3248025"/>
              <a:ext cx="650875" cy="355600"/>
            </a:xfrm>
            <a:prstGeom prst="rect">
              <a:avLst/>
            </a:prstGeom>
            <a:solidFill>
              <a:schemeClr val="accent1"/>
            </a:solidFill>
            <a:ln w="9525" algn="ctr">
              <a:noFill/>
              <a:miter lim="800000"/>
              <a:headEnd/>
              <a:tailEnd/>
            </a:ln>
          </p:spPr>
          <p:txBody>
            <a:bodyPr lIns="0" tIns="0" rIns="0" bIns="0" anchor="ctr"/>
            <a:lstStyle/>
            <a:p>
              <a:pPr algn="ctr">
                <a:spcBef>
                  <a:spcPct val="50000"/>
                </a:spcBef>
              </a:pPr>
              <a:r>
                <a:rPr lang="zh-CN" altLang="en-US" sz="1200">
                  <a:latin typeface="华文仿宋" pitchFamily="2" charset="-122"/>
                  <a:ea typeface="华文仿宋" pitchFamily="2" charset="-122"/>
                </a:rPr>
                <a:t>研发能力</a:t>
              </a:r>
            </a:p>
          </p:txBody>
        </p:sp>
        <p:sp>
          <p:nvSpPr>
            <p:cNvPr id="136230" name="Text Box 35"/>
            <p:cNvSpPr txBox="1">
              <a:spLocks noChangeArrowheads="1"/>
            </p:cNvSpPr>
            <p:nvPr/>
          </p:nvSpPr>
          <p:spPr bwMode="auto">
            <a:xfrm>
              <a:off x="892178" y="3679825"/>
              <a:ext cx="650875" cy="355600"/>
            </a:xfrm>
            <a:prstGeom prst="rect">
              <a:avLst/>
            </a:prstGeom>
            <a:solidFill>
              <a:schemeClr val="accent1"/>
            </a:solidFill>
            <a:ln w="9525" algn="ctr">
              <a:noFill/>
              <a:miter lim="800000"/>
              <a:headEnd/>
              <a:tailEnd/>
            </a:ln>
          </p:spPr>
          <p:txBody>
            <a:bodyPr lIns="0" tIns="0" rIns="0" bIns="0" anchor="ctr"/>
            <a:lstStyle/>
            <a:p>
              <a:pPr algn="ctr">
                <a:spcBef>
                  <a:spcPct val="50000"/>
                </a:spcBef>
              </a:pPr>
              <a:r>
                <a:rPr lang="zh-CN" altLang="en-US" sz="1200">
                  <a:latin typeface="华文仿宋" pitchFamily="2" charset="-122"/>
                  <a:ea typeface="华文仿宋" pitchFamily="2" charset="-122"/>
                </a:rPr>
                <a:t>技术服务</a:t>
              </a:r>
            </a:p>
          </p:txBody>
        </p:sp>
        <p:sp>
          <p:nvSpPr>
            <p:cNvPr id="136231" name="Rectangle 36"/>
            <p:cNvSpPr>
              <a:spLocks noChangeArrowheads="1"/>
            </p:cNvSpPr>
            <p:nvPr/>
          </p:nvSpPr>
          <p:spPr bwMode="auto">
            <a:xfrm>
              <a:off x="1617663" y="4098931"/>
              <a:ext cx="3454400" cy="358775"/>
            </a:xfrm>
            <a:prstGeom prst="rect">
              <a:avLst/>
            </a:prstGeom>
            <a:solidFill>
              <a:srgbClr val="DDDDDD"/>
            </a:solidFill>
            <a:ln w="12700">
              <a:noFill/>
              <a:miter lim="800000"/>
              <a:headEnd/>
              <a:tailEnd/>
            </a:ln>
          </p:spPr>
          <p:txBody>
            <a:bodyPr wrap="none" lIns="90488" tIns="44450" rIns="90488" bIns="44450" anchor="ctr"/>
            <a:lstStyle/>
            <a:p>
              <a:endParaRPr lang="zh-CN" altLang="en-US" sz="1200">
                <a:latin typeface="华文仿宋" pitchFamily="2" charset="-122"/>
                <a:ea typeface="华文仿宋" pitchFamily="2" charset="-122"/>
              </a:endParaRPr>
            </a:p>
          </p:txBody>
        </p:sp>
        <p:sp>
          <p:nvSpPr>
            <p:cNvPr id="136232" name="Rectangle 37"/>
            <p:cNvSpPr>
              <a:spLocks noChangeArrowheads="1"/>
            </p:cNvSpPr>
            <p:nvPr/>
          </p:nvSpPr>
          <p:spPr bwMode="auto">
            <a:xfrm>
              <a:off x="1617663" y="4530731"/>
              <a:ext cx="3454400" cy="358775"/>
            </a:xfrm>
            <a:prstGeom prst="rect">
              <a:avLst/>
            </a:prstGeom>
            <a:solidFill>
              <a:srgbClr val="DDDDDD"/>
            </a:solidFill>
            <a:ln w="12700">
              <a:noFill/>
              <a:miter lim="800000"/>
              <a:headEnd/>
              <a:tailEnd/>
            </a:ln>
          </p:spPr>
          <p:txBody>
            <a:bodyPr wrap="none" lIns="90488" tIns="44450" rIns="90488" bIns="44450" anchor="ctr"/>
            <a:lstStyle/>
            <a:p>
              <a:endParaRPr lang="zh-CN" altLang="en-US" sz="1200">
                <a:latin typeface="华文仿宋" pitchFamily="2" charset="-122"/>
                <a:ea typeface="华文仿宋" pitchFamily="2" charset="-122"/>
              </a:endParaRPr>
            </a:p>
          </p:txBody>
        </p:sp>
        <p:sp>
          <p:nvSpPr>
            <p:cNvPr id="136233" name="Text Box 38"/>
            <p:cNvSpPr txBox="1">
              <a:spLocks noChangeArrowheads="1"/>
            </p:cNvSpPr>
            <p:nvPr/>
          </p:nvSpPr>
          <p:spPr bwMode="auto">
            <a:xfrm>
              <a:off x="900116" y="4098925"/>
              <a:ext cx="655637" cy="355600"/>
            </a:xfrm>
            <a:prstGeom prst="rect">
              <a:avLst/>
            </a:prstGeom>
            <a:solidFill>
              <a:schemeClr val="accent1"/>
            </a:solidFill>
            <a:ln w="9525" algn="ctr">
              <a:noFill/>
              <a:miter lim="800000"/>
              <a:headEnd/>
              <a:tailEnd/>
            </a:ln>
          </p:spPr>
          <p:txBody>
            <a:bodyPr lIns="0" tIns="0" rIns="0" bIns="0" anchor="ctr"/>
            <a:lstStyle/>
            <a:p>
              <a:pPr algn="ctr">
                <a:spcBef>
                  <a:spcPct val="50000"/>
                </a:spcBef>
              </a:pPr>
              <a:r>
                <a:rPr lang="zh-CN" altLang="en-US" sz="1200">
                  <a:latin typeface="华文仿宋" pitchFamily="2" charset="-122"/>
                  <a:ea typeface="华文仿宋" pitchFamily="2" charset="-122"/>
                </a:rPr>
                <a:t>精细化工</a:t>
              </a:r>
            </a:p>
          </p:txBody>
        </p:sp>
        <p:sp>
          <p:nvSpPr>
            <p:cNvPr id="136234" name="Text Box 39"/>
            <p:cNvSpPr txBox="1">
              <a:spLocks noChangeArrowheads="1"/>
            </p:cNvSpPr>
            <p:nvPr/>
          </p:nvSpPr>
          <p:spPr bwMode="auto">
            <a:xfrm>
              <a:off x="892178" y="4530725"/>
              <a:ext cx="650875" cy="355600"/>
            </a:xfrm>
            <a:prstGeom prst="rect">
              <a:avLst/>
            </a:prstGeom>
            <a:solidFill>
              <a:schemeClr val="accent1"/>
            </a:solidFill>
            <a:ln w="9525" algn="ctr">
              <a:noFill/>
              <a:miter lim="800000"/>
              <a:headEnd/>
              <a:tailEnd/>
            </a:ln>
          </p:spPr>
          <p:txBody>
            <a:bodyPr/>
            <a:lstStyle/>
            <a:p>
              <a:pPr algn="ctr">
                <a:spcBef>
                  <a:spcPct val="50000"/>
                </a:spcBef>
              </a:pPr>
              <a:r>
                <a:rPr lang="zh-CN" altLang="en-US" sz="1200">
                  <a:latin typeface="华文仿宋" pitchFamily="2" charset="-122"/>
                  <a:ea typeface="华文仿宋" pitchFamily="2" charset="-122"/>
                </a:rPr>
                <a:t>化肥</a:t>
              </a:r>
            </a:p>
          </p:txBody>
        </p:sp>
        <p:sp>
          <p:nvSpPr>
            <p:cNvPr id="136235" name="Text Box 40"/>
            <p:cNvSpPr txBox="1">
              <a:spLocks noChangeArrowheads="1"/>
            </p:cNvSpPr>
            <p:nvPr/>
          </p:nvSpPr>
          <p:spPr bwMode="auto">
            <a:xfrm>
              <a:off x="454025" y="4097338"/>
              <a:ext cx="433388" cy="1223962"/>
            </a:xfrm>
            <a:prstGeom prst="rect">
              <a:avLst/>
            </a:prstGeom>
            <a:solidFill>
              <a:schemeClr val="accent1"/>
            </a:solidFill>
            <a:ln w="9525" algn="ctr">
              <a:noFill/>
              <a:miter lim="800000"/>
              <a:headEnd/>
              <a:tailEnd/>
            </a:ln>
          </p:spPr>
          <p:txBody>
            <a:bodyPr anchor="ctr"/>
            <a:lstStyle/>
            <a:p>
              <a:pPr algn="ctr">
                <a:spcBef>
                  <a:spcPct val="50000"/>
                </a:spcBef>
              </a:pPr>
              <a:r>
                <a:rPr lang="zh-CN" altLang="en-US" sz="1200">
                  <a:latin typeface="华文仿宋" pitchFamily="2" charset="-122"/>
                  <a:ea typeface="华文仿宋" pitchFamily="2" charset="-122"/>
                </a:rPr>
                <a:t>产品</a:t>
              </a:r>
            </a:p>
          </p:txBody>
        </p:sp>
        <p:sp>
          <p:nvSpPr>
            <p:cNvPr id="136236" name="Rectangle 41"/>
            <p:cNvSpPr>
              <a:spLocks noChangeArrowheads="1"/>
            </p:cNvSpPr>
            <p:nvPr/>
          </p:nvSpPr>
          <p:spPr bwMode="auto">
            <a:xfrm>
              <a:off x="1622426" y="5373694"/>
              <a:ext cx="3454400" cy="358775"/>
            </a:xfrm>
            <a:prstGeom prst="rect">
              <a:avLst/>
            </a:prstGeom>
            <a:solidFill>
              <a:srgbClr val="DDDDDD"/>
            </a:solidFill>
            <a:ln w="12700">
              <a:noFill/>
              <a:miter lim="800000"/>
              <a:headEnd/>
              <a:tailEnd/>
            </a:ln>
          </p:spPr>
          <p:txBody>
            <a:bodyPr wrap="none" lIns="90488" tIns="44450" rIns="90488" bIns="44450" anchor="ctr"/>
            <a:lstStyle/>
            <a:p>
              <a:endParaRPr lang="zh-CN" altLang="en-US" sz="1200">
                <a:latin typeface="华文仿宋" pitchFamily="2" charset="-122"/>
                <a:ea typeface="华文仿宋" pitchFamily="2" charset="-122"/>
              </a:endParaRPr>
            </a:p>
          </p:txBody>
        </p:sp>
        <p:sp>
          <p:nvSpPr>
            <p:cNvPr id="136237" name="Rectangle 42"/>
            <p:cNvSpPr>
              <a:spLocks noChangeArrowheads="1"/>
            </p:cNvSpPr>
            <p:nvPr/>
          </p:nvSpPr>
          <p:spPr bwMode="auto">
            <a:xfrm>
              <a:off x="1619250" y="5797556"/>
              <a:ext cx="3454400" cy="358775"/>
            </a:xfrm>
            <a:prstGeom prst="rect">
              <a:avLst/>
            </a:prstGeom>
            <a:solidFill>
              <a:srgbClr val="DDDDDD"/>
            </a:solidFill>
            <a:ln w="12700">
              <a:noFill/>
              <a:miter lim="800000"/>
              <a:headEnd/>
              <a:tailEnd/>
            </a:ln>
          </p:spPr>
          <p:txBody>
            <a:bodyPr wrap="none" lIns="90488" tIns="44450" rIns="90488" bIns="44450" anchor="ctr"/>
            <a:lstStyle/>
            <a:p>
              <a:endParaRPr lang="zh-CN" altLang="en-US" sz="1200">
                <a:latin typeface="华文仿宋" pitchFamily="2" charset="-122"/>
                <a:ea typeface="华文仿宋" pitchFamily="2" charset="-122"/>
              </a:endParaRPr>
            </a:p>
          </p:txBody>
        </p:sp>
        <p:sp>
          <p:nvSpPr>
            <p:cNvPr id="136238" name="Text Box 43"/>
            <p:cNvSpPr txBox="1">
              <a:spLocks noChangeArrowheads="1"/>
            </p:cNvSpPr>
            <p:nvPr/>
          </p:nvSpPr>
          <p:spPr bwMode="auto">
            <a:xfrm>
              <a:off x="896941" y="5373688"/>
              <a:ext cx="650875" cy="355600"/>
            </a:xfrm>
            <a:prstGeom prst="rect">
              <a:avLst/>
            </a:prstGeom>
            <a:solidFill>
              <a:schemeClr val="accent1"/>
            </a:solidFill>
            <a:ln w="9525" algn="ctr">
              <a:noFill/>
              <a:miter lim="800000"/>
              <a:headEnd/>
              <a:tailEnd/>
            </a:ln>
          </p:spPr>
          <p:txBody>
            <a:bodyPr/>
            <a:lstStyle/>
            <a:p>
              <a:pPr algn="ctr">
                <a:spcBef>
                  <a:spcPct val="50000"/>
                </a:spcBef>
              </a:pPr>
              <a:r>
                <a:rPr lang="zh-CN" altLang="en-US" sz="1200">
                  <a:latin typeface="华文仿宋" pitchFamily="2" charset="-122"/>
                  <a:ea typeface="华文仿宋" pitchFamily="2" charset="-122"/>
                </a:rPr>
                <a:t>中国</a:t>
              </a:r>
            </a:p>
          </p:txBody>
        </p:sp>
        <p:sp>
          <p:nvSpPr>
            <p:cNvPr id="136239" name="Text Box 44"/>
            <p:cNvSpPr txBox="1">
              <a:spLocks noChangeArrowheads="1"/>
            </p:cNvSpPr>
            <p:nvPr/>
          </p:nvSpPr>
          <p:spPr bwMode="auto">
            <a:xfrm>
              <a:off x="900113" y="5792788"/>
              <a:ext cx="647700" cy="355600"/>
            </a:xfrm>
            <a:prstGeom prst="rect">
              <a:avLst/>
            </a:prstGeom>
            <a:solidFill>
              <a:schemeClr val="accent1"/>
            </a:solidFill>
            <a:ln w="9525" algn="ctr">
              <a:noFill/>
              <a:miter lim="800000"/>
              <a:headEnd/>
              <a:tailEnd/>
            </a:ln>
          </p:spPr>
          <p:txBody>
            <a:bodyPr/>
            <a:lstStyle/>
            <a:p>
              <a:pPr algn="ctr">
                <a:spcBef>
                  <a:spcPct val="50000"/>
                </a:spcBef>
              </a:pPr>
              <a:r>
                <a:rPr lang="zh-CN" altLang="en-US" sz="1200">
                  <a:latin typeface="华文仿宋" pitchFamily="2" charset="-122"/>
                  <a:ea typeface="华文仿宋" pitchFamily="2" charset="-122"/>
                </a:rPr>
                <a:t>海外</a:t>
              </a:r>
            </a:p>
          </p:txBody>
        </p:sp>
        <p:sp>
          <p:nvSpPr>
            <p:cNvPr id="136240" name="Text Box 45"/>
            <p:cNvSpPr txBox="1">
              <a:spLocks noChangeArrowheads="1"/>
            </p:cNvSpPr>
            <p:nvPr/>
          </p:nvSpPr>
          <p:spPr bwMode="auto">
            <a:xfrm>
              <a:off x="701678" y="6203950"/>
              <a:ext cx="512763" cy="274638"/>
            </a:xfrm>
            <a:prstGeom prst="rect">
              <a:avLst/>
            </a:prstGeom>
            <a:noFill/>
            <a:ln w="9525" algn="ctr">
              <a:noFill/>
              <a:miter lim="800000"/>
              <a:headEnd/>
              <a:tailEnd/>
            </a:ln>
          </p:spPr>
          <p:txBody>
            <a:bodyPr>
              <a:spAutoFit/>
            </a:bodyPr>
            <a:lstStyle/>
            <a:p>
              <a:pPr algn="ctr">
                <a:spcBef>
                  <a:spcPct val="50000"/>
                </a:spcBef>
              </a:pPr>
              <a:r>
                <a:rPr lang="zh-CN" altLang="en-US" sz="1200">
                  <a:latin typeface="华文仿宋" pitchFamily="2" charset="-122"/>
                  <a:ea typeface="华文仿宋" pitchFamily="2" charset="-122"/>
                </a:rPr>
                <a:t>瓮福</a:t>
              </a:r>
            </a:p>
          </p:txBody>
        </p:sp>
        <p:sp>
          <p:nvSpPr>
            <p:cNvPr id="136241" name="Text Box 46"/>
            <p:cNvSpPr txBox="1">
              <a:spLocks noChangeArrowheads="1"/>
            </p:cNvSpPr>
            <p:nvPr/>
          </p:nvSpPr>
          <p:spPr bwMode="auto">
            <a:xfrm>
              <a:off x="1782763" y="6203950"/>
              <a:ext cx="512762" cy="274638"/>
            </a:xfrm>
            <a:prstGeom prst="rect">
              <a:avLst/>
            </a:prstGeom>
            <a:noFill/>
            <a:ln w="9525" algn="ctr">
              <a:noFill/>
              <a:miter lim="800000"/>
              <a:headEnd/>
              <a:tailEnd/>
            </a:ln>
          </p:spPr>
          <p:txBody>
            <a:bodyPr>
              <a:spAutoFit/>
            </a:bodyPr>
            <a:lstStyle/>
            <a:p>
              <a:pPr algn="ctr">
                <a:spcBef>
                  <a:spcPct val="50000"/>
                </a:spcBef>
              </a:pPr>
              <a:r>
                <a:rPr lang="zh-CN" altLang="en-US" sz="1200">
                  <a:latin typeface="华文仿宋" pitchFamily="2" charset="-122"/>
                  <a:ea typeface="华文仿宋" pitchFamily="2" charset="-122"/>
                </a:rPr>
                <a:t>中化</a:t>
              </a:r>
            </a:p>
          </p:txBody>
        </p:sp>
        <p:sp>
          <p:nvSpPr>
            <p:cNvPr id="136242" name="Text Box 47"/>
            <p:cNvSpPr txBox="1">
              <a:spLocks noChangeArrowheads="1"/>
            </p:cNvSpPr>
            <p:nvPr/>
          </p:nvSpPr>
          <p:spPr bwMode="auto">
            <a:xfrm>
              <a:off x="2935291" y="6203950"/>
              <a:ext cx="700087" cy="274638"/>
            </a:xfrm>
            <a:prstGeom prst="rect">
              <a:avLst/>
            </a:prstGeom>
            <a:noFill/>
            <a:ln w="9525" algn="ctr">
              <a:noFill/>
              <a:miter lim="800000"/>
              <a:headEnd/>
              <a:tailEnd/>
            </a:ln>
          </p:spPr>
          <p:txBody>
            <a:bodyPr>
              <a:spAutoFit/>
            </a:bodyPr>
            <a:lstStyle/>
            <a:p>
              <a:pPr algn="ctr">
                <a:spcBef>
                  <a:spcPct val="50000"/>
                </a:spcBef>
              </a:pPr>
              <a:r>
                <a:rPr lang="zh-CN" altLang="en-US" sz="1200">
                  <a:latin typeface="华文仿宋" pitchFamily="2" charset="-122"/>
                  <a:ea typeface="华文仿宋" pitchFamily="2" charset="-122"/>
                </a:rPr>
                <a:t>云天化</a:t>
              </a:r>
            </a:p>
          </p:txBody>
        </p:sp>
        <p:sp>
          <p:nvSpPr>
            <p:cNvPr id="136243" name="Rectangle 48"/>
            <p:cNvSpPr>
              <a:spLocks noChangeArrowheads="1"/>
            </p:cNvSpPr>
            <p:nvPr/>
          </p:nvSpPr>
          <p:spPr bwMode="auto">
            <a:xfrm>
              <a:off x="4686303" y="6280150"/>
              <a:ext cx="209550" cy="198438"/>
            </a:xfrm>
            <a:prstGeom prst="rect">
              <a:avLst/>
            </a:prstGeom>
            <a:solidFill>
              <a:srgbClr val="993366"/>
            </a:solidFill>
            <a:ln w="12700" algn="ctr">
              <a:solidFill>
                <a:srgbClr val="FF99CC"/>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ZHY</a:t>
              </a:r>
            </a:p>
          </p:txBody>
        </p:sp>
        <p:sp>
          <p:nvSpPr>
            <p:cNvPr id="136244" name="Text Box 49"/>
            <p:cNvSpPr txBox="1">
              <a:spLocks noChangeArrowheads="1"/>
            </p:cNvSpPr>
            <p:nvPr/>
          </p:nvSpPr>
          <p:spPr bwMode="auto">
            <a:xfrm>
              <a:off x="3851278" y="6203950"/>
              <a:ext cx="773113" cy="274638"/>
            </a:xfrm>
            <a:prstGeom prst="rect">
              <a:avLst/>
            </a:prstGeom>
            <a:noFill/>
            <a:ln w="9525" algn="ctr">
              <a:noFill/>
              <a:miter lim="800000"/>
              <a:headEnd/>
              <a:tailEnd/>
            </a:ln>
          </p:spPr>
          <p:txBody>
            <a:bodyPr>
              <a:spAutoFit/>
            </a:bodyPr>
            <a:lstStyle/>
            <a:p>
              <a:pPr algn="ctr">
                <a:spcBef>
                  <a:spcPct val="50000"/>
                </a:spcBef>
              </a:pPr>
              <a:r>
                <a:rPr lang="zh-CN" altLang="en-US" sz="1200">
                  <a:latin typeface="华文仿宋" pitchFamily="2" charset="-122"/>
                  <a:ea typeface="华文仿宋" pitchFamily="2" charset="-122"/>
                </a:rPr>
                <a:t>中海油</a:t>
              </a:r>
            </a:p>
          </p:txBody>
        </p:sp>
        <p:sp>
          <p:nvSpPr>
            <p:cNvPr id="136245" name="Oval 50"/>
            <p:cNvSpPr>
              <a:spLocks noChangeArrowheads="1"/>
            </p:cNvSpPr>
            <p:nvPr/>
          </p:nvSpPr>
          <p:spPr bwMode="auto">
            <a:xfrm>
              <a:off x="1978025" y="1582738"/>
              <a:ext cx="215900" cy="144462"/>
            </a:xfrm>
            <a:prstGeom prst="ellipse">
              <a:avLst/>
            </a:prstGeom>
            <a:solidFill>
              <a:srgbClr val="FF6600"/>
            </a:solidFill>
            <a:ln w="12700" algn="ctr">
              <a:solidFill>
                <a:srgbClr val="808080"/>
              </a:solidFill>
              <a:round/>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YTH</a:t>
              </a:r>
            </a:p>
          </p:txBody>
        </p:sp>
        <p:sp>
          <p:nvSpPr>
            <p:cNvPr id="136246" name="Rectangle 51"/>
            <p:cNvSpPr>
              <a:spLocks noChangeArrowheads="1"/>
            </p:cNvSpPr>
            <p:nvPr/>
          </p:nvSpPr>
          <p:spPr bwMode="auto">
            <a:xfrm>
              <a:off x="1978028" y="2051056"/>
              <a:ext cx="144463" cy="144463"/>
            </a:xfrm>
            <a:prstGeom prst="rect">
              <a:avLst/>
            </a:prstGeom>
            <a:solidFill>
              <a:srgbClr val="008000"/>
            </a:solidFill>
            <a:ln w="12700" algn="ctr">
              <a:solidFill>
                <a:srgbClr val="008000"/>
              </a:solidFill>
              <a:miter lim="800000"/>
              <a:headEnd/>
              <a:tailEnd/>
            </a:ln>
          </p:spPr>
          <p:txBody>
            <a:bodyPr wrap="none" anchor="ctr"/>
            <a:lstStyle/>
            <a:p>
              <a:pPr algn="ctr" eaLnBrk="0" hangingPunct="0">
                <a:lnSpc>
                  <a:spcPct val="140000"/>
                </a:lnSpc>
                <a:buFont typeface="Wingdings" pitchFamily="2" charset="2"/>
                <a:buNone/>
              </a:pPr>
              <a:r>
                <a:rPr lang="en-US" altLang="zh-CN" sz="1200" b="1">
                  <a:solidFill>
                    <a:schemeClr val="bg1"/>
                  </a:solidFill>
                  <a:latin typeface="华文仿宋" pitchFamily="2" charset="-122"/>
                  <a:ea typeface="华文仿宋" pitchFamily="2" charset="-122"/>
                </a:rPr>
                <a:t>WF</a:t>
              </a:r>
            </a:p>
          </p:txBody>
        </p:sp>
        <p:sp>
          <p:nvSpPr>
            <p:cNvPr id="136247" name="AutoShape 52"/>
            <p:cNvSpPr>
              <a:spLocks noChangeArrowheads="1"/>
            </p:cNvSpPr>
            <p:nvPr/>
          </p:nvSpPr>
          <p:spPr bwMode="auto">
            <a:xfrm>
              <a:off x="3417891" y="1557344"/>
              <a:ext cx="161925" cy="161925"/>
            </a:xfrm>
            <a:prstGeom prst="diamond">
              <a:avLst/>
            </a:prstGeom>
            <a:solidFill>
              <a:srgbClr val="FF00FF"/>
            </a:solidFill>
            <a:ln w="12700" algn="ctr">
              <a:solidFill>
                <a:srgbClr val="FF00FF"/>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ZH</a:t>
              </a:r>
            </a:p>
          </p:txBody>
        </p:sp>
        <p:sp>
          <p:nvSpPr>
            <p:cNvPr id="136248" name="Rectangle 53"/>
            <p:cNvSpPr>
              <a:spLocks noChangeArrowheads="1"/>
            </p:cNvSpPr>
            <p:nvPr/>
          </p:nvSpPr>
          <p:spPr bwMode="auto">
            <a:xfrm>
              <a:off x="3057528" y="1571631"/>
              <a:ext cx="161925" cy="125413"/>
            </a:xfrm>
            <a:prstGeom prst="rect">
              <a:avLst/>
            </a:prstGeom>
            <a:solidFill>
              <a:srgbClr val="993366"/>
            </a:solidFill>
            <a:ln w="12700" algn="ctr">
              <a:solidFill>
                <a:srgbClr val="993366"/>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ZHY</a:t>
              </a:r>
            </a:p>
          </p:txBody>
        </p:sp>
        <p:sp>
          <p:nvSpPr>
            <p:cNvPr id="136249" name="AutoShape 54"/>
            <p:cNvSpPr>
              <a:spLocks noChangeArrowheads="1"/>
            </p:cNvSpPr>
            <p:nvPr/>
          </p:nvSpPr>
          <p:spPr bwMode="auto">
            <a:xfrm>
              <a:off x="4116391" y="2032006"/>
              <a:ext cx="161925" cy="161925"/>
            </a:xfrm>
            <a:prstGeom prst="diamond">
              <a:avLst/>
            </a:prstGeom>
            <a:solidFill>
              <a:srgbClr val="FF00FF"/>
            </a:solidFill>
            <a:ln w="12700" algn="ctr">
              <a:solidFill>
                <a:srgbClr val="FF00FF"/>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ZH</a:t>
              </a:r>
            </a:p>
          </p:txBody>
        </p:sp>
        <p:sp>
          <p:nvSpPr>
            <p:cNvPr id="136250" name="Rectangle 55"/>
            <p:cNvSpPr>
              <a:spLocks noChangeArrowheads="1"/>
            </p:cNvSpPr>
            <p:nvPr/>
          </p:nvSpPr>
          <p:spPr bwMode="auto">
            <a:xfrm>
              <a:off x="4552953" y="2046288"/>
              <a:ext cx="161925" cy="125412"/>
            </a:xfrm>
            <a:prstGeom prst="rect">
              <a:avLst/>
            </a:prstGeom>
            <a:solidFill>
              <a:srgbClr val="993366"/>
            </a:solidFill>
            <a:ln w="12700" algn="ctr">
              <a:solidFill>
                <a:srgbClr val="993366"/>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ZHY</a:t>
              </a:r>
            </a:p>
          </p:txBody>
        </p:sp>
        <p:sp>
          <p:nvSpPr>
            <p:cNvPr id="136251" name="Oval 56"/>
            <p:cNvSpPr>
              <a:spLocks noChangeArrowheads="1"/>
            </p:cNvSpPr>
            <p:nvPr/>
          </p:nvSpPr>
          <p:spPr bwMode="auto">
            <a:xfrm>
              <a:off x="3059113" y="2049463"/>
              <a:ext cx="215900" cy="144462"/>
            </a:xfrm>
            <a:prstGeom prst="ellipse">
              <a:avLst/>
            </a:prstGeom>
            <a:solidFill>
              <a:srgbClr val="FF6600"/>
            </a:solidFill>
            <a:ln w="12700" algn="ctr">
              <a:solidFill>
                <a:srgbClr val="808080"/>
              </a:solidFill>
              <a:round/>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YTH</a:t>
              </a:r>
            </a:p>
          </p:txBody>
        </p:sp>
        <p:sp>
          <p:nvSpPr>
            <p:cNvPr id="136252" name="AutoShape 57"/>
            <p:cNvSpPr>
              <a:spLocks noChangeArrowheads="1"/>
            </p:cNvSpPr>
            <p:nvPr/>
          </p:nvSpPr>
          <p:spPr bwMode="auto">
            <a:xfrm>
              <a:off x="3395666" y="2471744"/>
              <a:ext cx="161925" cy="161925"/>
            </a:xfrm>
            <a:prstGeom prst="diamond">
              <a:avLst/>
            </a:prstGeom>
            <a:solidFill>
              <a:srgbClr val="FF00FF"/>
            </a:solidFill>
            <a:ln w="12700" algn="ctr">
              <a:solidFill>
                <a:srgbClr val="FF00FF"/>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ZH</a:t>
              </a:r>
            </a:p>
          </p:txBody>
        </p:sp>
        <p:sp>
          <p:nvSpPr>
            <p:cNvPr id="136253" name="Rectangle 58"/>
            <p:cNvSpPr>
              <a:spLocks noChangeArrowheads="1"/>
            </p:cNvSpPr>
            <p:nvPr/>
          </p:nvSpPr>
          <p:spPr bwMode="auto">
            <a:xfrm>
              <a:off x="4140201" y="2454281"/>
              <a:ext cx="144463" cy="144463"/>
            </a:xfrm>
            <a:prstGeom prst="rect">
              <a:avLst/>
            </a:prstGeom>
            <a:solidFill>
              <a:srgbClr val="008000"/>
            </a:solidFill>
            <a:ln w="12700" algn="ctr">
              <a:solidFill>
                <a:srgbClr val="008000"/>
              </a:solidFill>
              <a:miter lim="800000"/>
              <a:headEnd/>
              <a:tailEnd/>
            </a:ln>
          </p:spPr>
          <p:txBody>
            <a:bodyPr wrap="none" anchor="ctr"/>
            <a:lstStyle/>
            <a:p>
              <a:pPr algn="ctr" eaLnBrk="0" hangingPunct="0">
                <a:lnSpc>
                  <a:spcPct val="140000"/>
                </a:lnSpc>
                <a:buFont typeface="Wingdings" pitchFamily="2" charset="2"/>
                <a:buNone/>
              </a:pPr>
              <a:r>
                <a:rPr lang="en-US" altLang="zh-CN" sz="1200" b="1">
                  <a:solidFill>
                    <a:schemeClr val="bg1"/>
                  </a:solidFill>
                  <a:latin typeface="华文仿宋" pitchFamily="2" charset="-122"/>
                  <a:ea typeface="华文仿宋" pitchFamily="2" charset="-122"/>
                </a:rPr>
                <a:t>WF</a:t>
              </a:r>
            </a:p>
          </p:txBody>
        </p:sp>
        <p:sp>
          <p:nvSpPr>
            <p:cNvPr id="136254" name="Rectangle 59"/>
            <p:cNvSpPr>
              <a:spLocks noChangeArrowheads="1"/>
            </p:cNvSpPr>
            <p:nvPr/>
          </p:nvSpPr>
          <p:spPr bwMode="auto">
            <a:xfrm>
              <a:off x="1978028" y="2471738"/>
              <a:ext cx="161925" cy="125412"/>
            </a:xfrm>
            <a:prstGeom prst="rect">
              <a:avLst/>
            </a:prstGeom>
            <a:solidFill>
              <a:srgbClr val="993366"/>
            </a:solidFill>
            <a:ln w="12700" algn="ctr">
              <a:solidFill>
                <a:srgbClr val="993366"/>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ZHY</a:t>
              </a:r>
            </a:p>
          </p:txBody>
        </p:sp>
        <p:sp>
          <p:nvSpPr>
            <p:cNvPr id="136255" name="Oval 60"/>
            <p:cNvSpPr>
              <a:spLocks noChangeArrowheads="1"/>
            </p:cNvSpPr>
            <p:nvPr/>
          </p:nvSpPr>
          <p:spPr bwMode="auto">
            <a:xfrm>
              <a:off x="4283075" y="2471738"/>
              <a:ext cx="215900" cy="144462"/>
            </a:xfrm>
            <a:prstGeom prst="ellipse">
              <a:avLst/>
            </a:prstGeom>
            <a:solidFill>
              <a:srgbClr val="FF6600"/>
            </a:solidFill>
            <a:ln w="12700" algn="ctr">
              <a:solidFill>
                <a:srgbClr val="C0C0C0"/>
              </a:solidFill>
              <a:round/>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YTH</a:t>
              </a:r>
            </a:p>
          </p:txBody>
        </p:sp>
        <p:sp>
          <p:nvSpPr>
            <p:cNvPr id="136256" name="AutoShape 61"/>
            <p:cNvSpPr>
              <a:spLocks noChangeArrowheads="1"/>
            </p:cNvSpPr>
            <p:nvPr/>
          </p:nvSpPr>
          <p:spPr bwMode="auto">
            <a:xfrm>
              <a:off x="4427541" y="2927356"/>
              <a:ext cx="161925" cy="161925"/>
            </a:xfrm>
            <a:prstGeom prst="diamond">
              <a:avLst/>
            </a:prstGeom>
            <a:solidFill>
              <a:srgbClr val="FF00FF"/>
            </a:solidFill>
            <a:ln w="12700" algn="ctr">
              <a:solidFill>
                <a:srgbClr val="FF00FF"/>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ZH</a:t>
              </a:r>
            </a:p>
          </p:txBody>
        </p:sp>
        <p:sp>
          <p:nvSpPr>
            <p:cNvPr id="136257" name="Oval 62"/>
            <p:cNvSpPr>
              <a:spLocks noChangeArrowheads="1"/>
            </p:cNvSpPr>
            <p:nvPr/>
          </p:nvSpPr>
          <p:spPr bwMode="auto">
            <a:xfrm>
              <a:off x="2986088" y="2927356"/>
              <a:ext cx="215900" cy="144463"/>
            </a:xfrm>
            <a:prstGeom prst="ellipse">
              <a:avLst/>
            </a:prstGeom>
            <a:solidFill>
              <a:srgbClr val="FF6600"/>
            </a:solidFill>
            <a:ln w="12700" algn="ctr">
              <a:solidFill>
                <a:srgbClr val="808080"/>
              </a:solidFill>
              <a:round/>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YTH</a:t>
              </a:r>
            </a:p>
          </p:txBody>
        </p:sp>
        <p:sp>
          <p:nvSpPr>
            <p:cNvPr id="136258" name="Rectangle 63"/>
            <p:cNvSpPr>
              <a:spLocks noChangeArrowheads="1"/>
            </p:cNvSpPr>
            <p:nvPr/>
          </p:nvSpPr>
          <p:spPr bwMode="auto">
            <a:xfrm>
              <a:off x="1690691" y="2927356"/>
              <a:ext cx="161925" cy="125413"/>
            </a:xfrm>
            <a:prstGeom prst="rect">
              <a:avLst/>
            </a:prstGeom>
            <a:solidFill>
              <a:srgbClr val="993366"/>
            </a:solidFill>
            <a:ln w="12700" algn="ctr">
              <a:solidFill>
                <a:srgbClr val="993366"/>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ZHY</a:t>
              </a:r>
            </a:p>
          </p:txBody>
        </p:sp>
        <p:sp>
          <p:nvSpPr>
            <p:cNvPr id="136259" name="Rectangle 64"/>
            <p:cNvSpPr>
              <a:spLocks noChangeArrowheads="1"/>
            </p:cNvSpPr>
            <p:nvPr/>
          </p:nvSpPr>
          <p:spPr bwMode="auto">
            <a:xfrm>
              <a:off x="2193925" y="2940056"/>
              <a:ext cx="144463" cy="144463"/>
            </a:xfrm>
            <a:prstGeom prst="rect">
              <a:avLst/>
            </a:prstGeom>
            <a:solidFill>
              <a:srgbClr val="008000"/>
            </a:solidFill>
            <a:ln w="12700" algn="ctr">
              <a:solidFill>
                <a:srgbClr val="008000"/>
              </a:solidFill>
              <a:miter lim="800000"/>
              <a:headEnd/>
              <a:tailEnd/>
            </a:ln>
          </p:spPr>
          <p:txBody>
            <a:bodyPr wrap="none" anchor="ctr"/>
            <a:lstStyle/>
            <a:p>
              <a:pPr algn="ctr" eaLnBrk="0" hangingPunct="0">
                <a:lnSpc>
                  <a:spcPct val="140000"/>
                </a:lnSpc>
                <a:buFont typeface="Wingdings" pitchFamily="2" charset="2"/>
                <a:buNone/>
              </a:pPr>
              <a:r>
                <a:rPr lang="en-US" altLang="zh-CN" sz="1200" b="1">
                  <a:solidFill>
                    <a:schemeClr val="bg1"/>
                  </a:solidFill>
                  <a:latin typeface="华文仿宋" pitchFamily="2" charset="-122"/>
                  <a:ea typeface="华文仿宋" pitchFamily="2" charset="-122"/>
                </a:rPr>
                <a:t>WF</a:t>
              </a:r>
            </a:p>
          </p:txBody>
        </p:sp>
        <p:sp>
          <p:nvSpPr>
            <p:cNvPr id="136260" name="Rectangle 65"/>
            <p:cNvSpPr>
              <a:spLocks noChangeArrowheads="1"/>
            </p:cNvSpPr>
            <p:nvPr/>
          </p:nvSpPr>
          <p:spPr bwMode="auto">
            <a:xfrm>
              <a:off x="3779838" y="3351213"/>
              <a:ext cx="144462" cy="144462"/>
            </a:xfrm>
            <a:prstGeom prst="rect">
              <a:avLst/>
            </a:prstGeom>
            <a:solidFill>
              <a:srgbClr val="008000"/>
            </a:solidFill>
            <a:ln w="12700" algn="ctr">
              <a:solidFill>
                <a:srgbClr val="008000"/>
              </a:solidFill>
              <a:miter lim="800000"/>
              <a:headEnd/>
              <a:tailEnd/>
            </a:ln>
          </p:spPr>
          <p:txBody>
            <a:bodyPr wrap="none" anchor="ctr"/>
            <a:lstStyle/>
            <a:p>
              <a:pPr algn="ctr" eaLnBrk="0" hangingPunct="0">
                <a:lnSpc>
                  <a:spcPct val="140000"/>
                </a:lnSpc>
                <a:buFont typeface="Wingdings" pitchFamily="2" charset="2"/>
                <a:buNone/>
              </a:pPr>
              <a:r>
                <a:rPr lang="en-US" altLang="zh-CN" sz="1200" b="1">
                  <a:solidFill>
                    <a:schemeClr val="bg1"/>
                  </a:solidFill>
                  <a:latin typeface="华文仿宋" pitchFamily="2" charset="-122"/>
                  <a:ea typeface="华文仿宋" pitchFamily="2" charset="-122"/>
                </a:rPr>
                <a:t>WF</a:t>
              </a:r>
            </a:p>
          </p:txBody>
        </p:sp>
        <p:sp>
          <p:nvSpPr>
            <p:cNvPr id="136261" name="Oval 66"/>
            <p:cNvSpPr>
              <a:spLocks noChangeArrowheads="1"/>
            </p:cNvSpPr>
            <p:nvPr/>
          </p:nvSpPr>
          <p:spPr bwMode="auto">
            <a:xfrm>
              <a:off x="1671638" y="3389313"/>
              <a:ext cx="215900" cy="144462"/>
            </a:xfrm>
            <a:prstGeom prst="ellipse">
              <a:avLst/>
            </a:prstGeom>
            <a:solidFill>
              <a:srgbClr val="FF6600"/>
            </a:solidFill>
            <a:ln w="12700" algn="ctr">
              <a:solidFill>
                <a:srgbClr val="808080"/>
              </a:solidFill>
              <a:round/>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YTH</a:t>
              </a:r>
            </a:p>
          </p:txBody>
        </p:sp>
        <p:sp>
          <p:nvSpPr>
            <p:cNvPr id="136262" name="AutoShape 67"/>
            <p:cNvSpPr>
              <a:spLocks noChangeArrowheads="1"/>
            </p:cNvSpPr>
            <p:nvPr/>
          </p:nvSpPr>
          <p:spPr bwMode="auto">
            <a:xfrm>
              <a:off x="2536828" y="3390901"/>
              <a:ext cx="161925" cy="161925"/>
            </a:xfrm>
            <a:prstGeom prst="diamond">
              <a:avLst/>
            </a:prstGeom>
            <a:solidFill>
              <a:srgbClr val="FF00FF"/>
            </a:solidFill>
            <a:ln w="12700" algn="ctr">
              <a:solidFill>
                <a:srgbClr val="FF00FF"/>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ZH</a:t>
              </a:r>
            </a:p>
          </p:txBody>
        </p:sp>
        <p:sp>
          <p:nvSpPr>
            <p:cNvPr id="136263" name="Rectangle 68"/>
            <p:cNvSpPr>
              <a:spLocks noChangeArrowheads="1"/>
            </p:cNvSpPr>
            <p:nvPr/>
          </p:nvSpPr>
          <p:spPr bwMode="auto">
            <a:xfrm>
              <a:off x="4268791" y="3362331"/>
              <a:ext cx="161925" cy="125413"/>
            </a:xfrm>
            <a:prstGeom prst="rect">
              <a:avLst/>
            </a:prstGeom>
            <a:solidFill>
              <a:srgbClr val="993366"/>
            </a:solidFill>
            <a:ln w="12700" algn="ctr">
              <a:solidFill>
                <a:srgbClr val="993366"/>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ZHY</a:t>
              </a:r>
            </a:p>
          </p:txBody>
        </p:sp>
        <p:sp>
          <p:nvSpPr>
            <p:cNvPr id="136264" name="Rectangle 69"/>
            <p:cNvSpPr>
              <a:spLocks noChangeArrowheads="1"/>
            </p:cNvSpPr>
            <p:nvPr/>
          </p:nvSpPr>
          <p:spPr bwMode="auto">
            <a:xfrm>
              <a:off x="4140201" y="3776663"/>
              <a:ext cx="144463" cy="144462"/>
            </a:xfrm>
            <a:prstGeom prst="rect">
              <a:avLst/>
            </a:prstGeom>
            <a:solidFill>
              <a:srgbClr val="008000"/>
            </a:solidFill>
            <a:ln w="12700" algn="ctr">
              <a:solidFill>
                <a:srgbClr val="008000"/>
              </a:solidFill>
              <a:miter lim="800000"/>
              <a:headEnd/>
              <a:tailEnd/>
            </a:ln>
          </p:spPr>
          <p:txBody>
            <a:bodyPr wrap="none" anchor="ctr"/>
            <a:lstStyle/>
            <a:p>
              <a:pPr algn="ctr" eaLnBrk="0" hangingPunct="0">
                <a:lnSpc>
                  <a:spcPct val="140000"/>
                </a:lnSpc>
                <a:buFont typeface="Wingdings" pitchFamily="2" charset="2"/>
                <a:buNone/>
              </a:pPr>
              <a:r>
                <a:rPr lang="en-US" altLang="zh-CN" sz="1200" b="1">
                  <a:solidFill>
                    <a:schemeClr val="bg1"/>
                  </a:solidFill>
                  <a:latin typeface="华文仿宋" pitchFamily="2" charset="-122"/>
                  <a:ea typeface="华文仿宋" pitchFamily="2" charset="-122"/>
                </a:rPr>
                <a:t>WF</a:t>
              </a:r>
            </a:p>
          </p:txBody>
        </p:sp>
        <p:sp>
          <p:nvSpPr>
            <p:cNvPr id="136265" name="Rectangle 70"/>
            <p:cNvSpPr>
              <a:spLocks noChangeArrowheads="1"/>
            </p:cNvSpPr>
            <p:nvPr/>
          </p:nvSpPr>
          <p:spPr bwMode="auto">
            <a:xfrm>
              <a:off x="4484691" y="3776663"/>
              <a:ext cx="161925" cy="125412"/>
            </a:xfrm>
            <a:prstGeom prst="rect">
              <a:avLst/>
            </a:prstGeom>
            <a:solidFill>
              <a:srgbClr val="993366"/>
            </a:solidFill>
            <a:ln w="12700" algn="ctr">
              <a:solidFill>
                <a:srgbClr val="993366"/>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ZHY</a:t>
              </a:r>
            </a:p>
          </p:txBody>
        </p:sp>
        <p:sp>
          <p:nvSpPr>
            <p:cNvPr id="136266" name="AutoShape 71"/>
            <p:cNvSpPr>
              <a:spLocks noChangeArrowheads="1"/>
            </p:cNvSpPr>
            <p:nvPr/>
          </p:nvSpPr>
          <p:spPr bwMode="auto">
            <a:xfrm>
              <a:off x="1979616" y="3751269"/>
              <a:ext cx="161925" cy="161925"/>
            </a:xfrm>
            <a:prstGeom prst="diamond">
              <a:avLst/>
            </a:prstGeom>
            <a:solidFill>
              <a:srgbClr val="FF00FF"/>
            </a:solidFill>
            <a:ln w="12700" algn="ctr">
              <a:solidFill>
                <a:srgbClr val="FF00FF"/>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ZH</a:t>
              </a:r>
            </a:p>
          </p:txBody>
        </p:sp>
        <p:sp>
          <p:nvSpPr>
            <p:cNvPr id="136267" name="Oval 72"/>
            <p:cNvSpPr>
              <a:spLocks noChangeArrowheads="1"/>
            </p:cNvSpPr>
            <p:nvPr/>
          </p:nvSpPr>
          <p:spPr bwMode="auto">
            <a:xfrm>
              <a:off x="2338388" y="3751263"/>
              <a:ext cx="215900" cy="144462"/>
            </a:xfrm>
            <a:prstGeom prst="ellipse">
              <a:avLst/>
            </a:prstGeom>
            <a:solidFill>
              <a:srgbClr val="FF6600"/>
            </a:solidFill>
            <a:ln w="12700" algn="ctr">
              <a:solidFill>
                <a:srgbClr val="808080"/>
              </a:solidFill>
              <a:round/>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YTH</a:t>
              </a:r>
            </a:p>
          </p:txBody>
        </p:sp>
        <p:sp>
          <p:nvSpPr>
            <p:cNvPr id="136268" name="Rectangle 73"/>
            <p:cNvSpPr>
              <a:spLocks noChangeArrowheads="1"/>
            </p:cNvSpPr>
            <p:nvPr/>
          </p:nvSpPr>
          <p:spPr bwMode="auto">
            <a:xfrm>
              <a:off x="2914653" y="4602163"/>
              <a:ext cx="144463" cy="144462"/>
            </a:xfrm>
            <a:prstGeom prst="rect">
              <a:avLst/>
            </a:prstGeom>
            <a:solidFill>
              <a:srgbClr val="008000"/>
            </a:solidFill>
            <a:ln w="12700" algn="ctr">
              <a:solidFill>
                <a:srgbClr val="008000"/>
              </a:solidFill>
              <a:miter lim="800000"/>
              <a:headEnd/>
              <a:tailEnd/>
            </a:ln>
          </p:spPr>
          <p:txBody>
            <a:bodyPr wrap="none" anchor="ctr"/>
            <a:lstStyle/>
            <a:p>
              <a:pPr algn="ctr" eaLnBrk="0" hangingPunct="0">
                <a:lnSpc>
                  <a:spcPct val="140000"/>
                </a:lnSpc>
                <a:buFont typeface="Wingdings" pitchFamily="2" charset="2"/>
                <a:buNone/>
              </a:pPr>
              <a:r>
                <a:rPr lang="en-US" altLang="zh-CN" sz="1200" b="1">
                  <a:solidFill>
                    <a:schemeClr val="bg1"/>
                  </a:solidFill>
                  <a:latin typeface="华文仿宋" pitchFamily="2" charset="-122"/>
                  <a:ea typeface="华文仿宋" pitchFamily="2" charset="-122"/>
                </a:rPr>
                <a:t>WF</a:t>
              </a:r>
            </a:p>
          </p:txBody>
        </p:sp>
        <p:sp>
          <p:nvSpPr>
            <p:cNvPr id="136269" name="Rectangle 74"/>
            <p:cNvSpPr>
              <a:spLocks noChangeArrowheads="1"/>
            </p:cNvSpPr>
            <p:nvPr/>
          </p:nvSpPr>
          <p:spPr bwMode="auto">
            <a:xfrm>
              <a:off x="1978028" y="4675188"/>
              <a:ext cx="161925" cy="125412"/>
            </a:xfrm>
            <a:prstGeom prst="rect">
              <a:avLst/>
            </a:prstGeom>
            <a:solidFill>
              <a:srgbClr val="993366"/>
            </a:solidFill>
            <a:ln w="12700" algn="ctr">
              <a:solidFill>
                <a:srgbClr val="993366"/>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ZHY</a:t>
              </a:r>
            </a:p>
          </p:txBody>
        </p:sp>
        <p:sp>
          <p:nvSpPr>
            <p:cNvPr id="136270" name="Oval 75"/>
            <p:cNvSpPr>
              <a:spLocks noChangeArrowheads="1"/>
            </p:cNvSpPr>
            <p:nvPr/>
          </p:nvSpPr>
          <p:spPr bwMode="auto">
            <a:xfrm>
              <a:off x="4067175" y="4602163"/>
              <a:ext cx="215900" cy="144462"/>
            </a:xfrm>
            <a:prstGeom prst="ellipse">
              <a:avLst/>
            </a:prstGeom>
            <a:solidFill>
              <a:srgbClr val="FF6600"/>
            </a:solidFill>
            <a:ln w="12700" algn="ctr">
              <a:solidFill>
                <a:srgbClr val="808080"/>
              </a:solidFill>
              <a:round/>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YTH</a:t>
              </a:r>
            </a:p>
          </p:txBody>
        </p:sp>
        <p:sp>
          <p:nvSpPr>
            <p:cNvPr id="136271" name="AutoShape 76"/>
            <p:cNvSpPr>
              <a:spLocks noChangeArrowheads="1"/>
            </p:cNvSpPr>
            <p:nvPr/>
          </p:nvSpPr>
          <p:spPr bwMode="auto">
            <a:xfrm>
              <a:off x="4708528" y="4610106"/>
              <a:ext cx="161925" cy="161925"/>
            </a:xfrm>
            <a:prstGeom prst="diamond">
              <a:avLst/>
            </a:prstGeom>
            <a:solidFill>
              <a:srgbClr val="FF00FF"/>
            </a:solidFill>
            <a:ln w="12700" algn="ctr">
              <a:solidFill>
                <a:srgbClr val="FF00FF"/>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ZH</a:t>
              </a:r>
            </a:p>
          </p:txBody>
        </p:sp>
        <p:sp>
          <p:nvSpPr>
            <p:cNvPr id="136272" name="Rectangle 77"/>
            <p:cNvSpPr>
              <a:spLocks noChangeArrowheads="1"/>
            </p:cNvSpPr>
            <p:nvPr/>
          </p:nvSpPr>
          <p:spPr bwMode="auto">
            <a:xfrm>
              <a:off x="4570416" y="4178306"/>
              <a:ext cx="144462" cy="144463"/>
            </a:xfrm>
            <a:prstGeom prst="rect">
              <a:avLst/>
            </a:prstGeom>
            <a:solidFill>
              <a:srgbClr val="008000"/>
            </a:solidFill>
            <a:ln w="12700" algn="ctr">
              <a:solidFill>
                <a:srgbClr val="008000"/>
              </a:solidFill>
              <a:miter lim="800000"/>
              <a:headEnd/>
              <a:tailEnd/>
            </a:ln>
          </p:spPr>
          <p:txBody>
            <a:bodyPr wrap="none" anchor="ctr"/>
            <a:lstStyle/>
            <a:p>
              <a:pPr algn="ctr" eaLnBrk="0" hangingPunct="0">
                <a:lnSpc>
                  <a:spcPct val="140000"/>
                </a:lnSpc>
                <a:buFont typeface="Wingdings" pitchFamily="2" charset="2"/>
                <a:buNone/>
              </a:pPr>
              <a:r>
                <a:rPr lang="en-US" altLang="zh-CN" sz="1200" b="1">
                  <a:solidFill>
                    <a:schemeClr val="bg1"/>
                  </a:solidFill>
                  <a:latin typeface="华文仿宋" pitchFamily="2" charset="-122"/>
                  <a:ea typeface="华文仿宋" pitchFamily="2" charset="-122"/>
                </a:rPr>
                <a:t>WF</a:t>
              </a:r>
            </a:p>
          </p:txBody>
        </p:sp>
        <p:sp>
          <p:nvSpPr>
            <p:cNvPr id="136273" name="AutoShape 78"/>
            <p:cNvSpPr>
              <a:spLocks noChangeArrowheads="1"/>
            </p:cNvSpPr>
            <p:nvPr/>
          </p:nvSpPr>
          <p:spPr bwMode="auto">
            <a:xfrm>
              <a:off x="3922716" y="4224344"/>
              <a:ext cx="161925" cy="161925"/>
            </a:xfrm>
            <a:prstGeom prst="diamond">
              <a:avLst/>
            </a:prstGeom>
            <a:solidFill>
              <a:srgbClr val="FF00FF"/>
            </a:solidFill>
            <a:ln w="12700" algn="ctr">
              <a:solidFill>
                <a:srgbClr val="FF00FF"/>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ZH</a:t>
              </a:r>
            </a:p>
          </p:txBody>
        </p:sp>
        <p:sp>
          <p:nvSpPr>
            <p:cNvPr id="136274" name="Rectangle 79"/>
            <p:cNvSpPr>
              <a:spLocks noChangeArrowheads="1"/>
            </p:cNvSpPr>
            <p:nvPr/>
          </p:nvSpPr>
          <p:spPr bwMode="auto">
            <a:xfrm>
              <a:off x="2897191" y="4251331"/>
              <a:ext cx="161925" cy="125413"/>
            </a:xfrm>
            <a:prstGeom prst="rect">
              <a:avLst/>
            </a:prstGeom>
            <a:solidFill>
              <a:srgbClr val="993366"/>
            </a:solidFill>
            <a:ln w="12700" algn="ctr">
              <a:solidFill>
                <a:srgbClr val="993366"/>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ZHY</a:t>
              </a:r>
            </a:p>
          </p:txBody>
        </p:sp>
        <p:sp>
          <p:nvSpPr>
            <p:cNvPr id="136275" name="Oval 80"/>
            <p:cNvSpPr>
              <a:spLocks noChangeArrowheads="1"/>
            </p:cNvSpPr>
            <p:nvPr/>
          </p:nvSpPr>
          <p:spPr bwMode="auto">
            <a:xfrm>
              <a:off x="2206625" y="4251331"/>
              <a:ext cx="215900" cy="144463"/>
            </a:xfrm>
            <a:prstGeom prst="ellipse">
              <a:avLst/>
            </a:prstGeom>
            <a:solidFill>
              <a:srgbClr val="FF6600"/>
            </a:solidFill>
            <a:ln w="12700" algn="ctr">
              <a:solidFill>
                <a:srgbClr val="808080"/>
              </a:solidFill>
              <a:round/>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YTH</a:t>
              </a:r>
            </a:p>
          </p:txBody>
        </p:sp>
        <p:sp>
          <p:nvSpPr>
            <p:cNvPr id="136276" name="Oval 81"/>
            <p:cNvSpPr>
              <a:spLocks noChangeArrowheads="1"/>
            </p:cNvSpPr>
            <p:nvPr/>
          </p:nvSpPr>
          <p:spPr bwMode="auto">
            <a:xfrm>
              <a:off x="4044950" y="5537206"/>
              <a:ext cx="215900" cy="144463"/>
            </a:xfrm>
            <a:prstGeom prst="ellipse">
              <a:avLst/>
            </a:prstGeom>
            <a:solidFill>
              <a:srgbClr val="FF6600"/>
            </a:solidFill>
            <a:ln w="12700" algn="ctr">
              <a:solidFill>
                <a:srgbClr val="808080"/>
              </a:solidFill>
              <a:round/>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YTH</a:t>
              </a:r>
            </a:p>
          </p:txBody>
        </p:sp>
        <p:sp>
          <p:nvSpPr>
            <p:cNvPr id="136277" name="AutoShape 82"/>
            <p:cNvSpPr>
              <a:spLocks noChangeArrowheads="1"/>
            </p:cNvSpPr>
            <p:nvPr/>
          </p:nvSpPr>
          <p:spPr bwMode="auto">
            <a:xfrm>
              <a:off x="4759328" y="5473706"/>
              <a:ext cx="161925" cy="161925"/>
            </a:xfrm>
            <a:prstGeom prst="diamond">
              <a:avLst/>
            </a:prstGeom>
            <a:solidFill>
              <a:srgbClr val="FF00FF"/>
            </a:solidFill>
            <a:ln w="12700" algn="ctr">
              <a:solidFill>
                <a:srgbClr val="FF00FF"/>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ZH</a:t>
              </a:r>
            </a:p>
          </p:txBody>
        </p:sp>
        <p:sp>
          <p:nvSpPr>
            <p:cNvPr id="136278" name="Rectangle 83"/>
            <p:cNvSpPr>
              <a:spLocks noChangeArrowheads="1"/>
            </p:cNvSpPr>
            <p:nvPr/>
          </p:nvSpPr>
          <p:spPr bwMode="auto">
            <a:xfrm>
              <a:off x="3275013" y="5526088"/>
              <a:ext cx="144462" cy="144462"/>
            </a:xfrm>
            <a:prstGeom prst="rect">
              <a:avLst/>
            </a:prstGeom>
            <a:solidFill>
              <a:srgbClr val="008000"/>
            </a:solidFill>
            <a:ln w="12700" algn="ctr">
              <a:solidFill>
                <a:srgbClr val="339966"/>
              </a:solidFill>
              <a:miter lim="800000"/>
              <a:headEnd/>
              <a:tailEnd/>
            </a:ln>
          </p:spPr>
          <p:txBody>
            <a:bodyPr wrap="none" anchor="ctr"/>
            <a:lstStyle/>
            <a:p>
              <a:pPr algn="ctr" eaLnBrk="0" hangingPunct="0">
                <a:lnSpc>
                  <a:spcPct val="140000"/>
                </a:lnSpc>
                <a:buFont typeface="Wingdings" pitchFamily="2" charset="2"/>
                <a:buNone/>
              </a:pPr>
              <a:r>
                <a:rPr lang="en-US" altLang="zh-CN" sz="1200" b="1">
                  <a:solidFill>
                    <a:schemeClr val="bg1"/>
                  </a:solidFill>
                  <a:latin typeface="华文仿宋" pitchFamily="2" charset="-122"/>
                  <a:ea typeface="华文仿宋" pitchFamily="2" charset="-122"/>
                </a:rPr>
                <a:t>WF</a:t>
              </a:r>
            </a:p>
          </p:txBody>
        </p:sp>
        <p:sp>
          <p:nvSpPr>
            <p:cNvPr id="136279" name="Rectangle 84"/>
            <p:cNvSpPr>
              <a:spLocks noChangeArrowheads="1"/>
            </p:cNvSpPr>
            <p:nvPr/>
          </p:nvSpPr>
          <p:spPr bwMode="auto">
            <a:xfrm>
              <a:off x="2654303" y="5526088"/>
              <a:ext cx="161925" cy="125412"/>
            </a:xfrm>
            <a:prstGeom prst="rect">
              <a:avLst/>
            </a:prstGeom>
            <a:solidFill>
              <a:srgbClr val="993366"/>
            </a:solidFill>
            <a:ln w="12700" algn="ctr">
              <a:solidFill>
                <a:srgbClr val="993366"/>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ZHY</a:t>
              </a:r>
            </a:p>
          </p:txBody>
        </p:sp>
        <p:sp>
          <p:nvSpPr>
            <p:cNvPr id="136280" name="AutoShape 85"/>
            <p:cNvSpPr>
              <a:spLocks noChangeArrowheads="1"/>
            </p:cNvSpPr>
            <p:nvPr/>
          </p:nvSpPr>
          <p:spPr bwMode="auto">
            <a:xfrm>
              <a:off x="3779841" y="5937256"/>
              <a:ext cx="161925" cy="161925"/>
            </a:xfrm>
            <a:prstGeom prst="diamond">
              <a:avLst/>
            </a:prstGeom>
            <a:solidFill>
              <a:srgbClr val="FF00FF"/>
            </a:solidFill>
            <a:ln w="12700" algn="ctr">
              <a:solidFill>
                <a:srgbClr val="FF00FF"/>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ZH</a:t>
              </a:r>
            </a:p>
          </p:txBody>
        </p:sp>
        <p:sp>
          <p:nvSpPr>
            <p:cNvPr id="136281" name="Rectangle 86"/>
            <p:cNvSpPr>
              <a:spLocks noChangeArrowheads="1"/>
            </p:cNvSpPr>
            <p:nvPr/>
          </p:nvSpPr>
          <p:spPr bwMode="auto">
            <a:xfrm>
              <a:off x="4427538" y="5951538"/>
              <a:ext cx="144462" cy="144462"/>
            </a:xfrm>
            <a:prstGeom prst="rect">
              <a:avLst/>
            </a:prstGeom>
            <a:solidFill>
              <a:srgbClr val="008000"/>
            </a:solidFill>
            <a:ln w="12700" algn="ctr">
              <a:solidFill>
                <a:srgbClr val="339966"/>
              </a:solidFill>
              <a:miter lim="800000"/>
              <a:headEnd/>
              <a:tailEnd/>
            </a:ln>
          </p:spPr>
          <p:txBody>
            <a:bodyPr wrap="none" anchor="ctr"/>
            <a:lstStyle/>
            <a:p>
              <a:pPr algn="ctr" eaLnBrk="0" hangingPunct="0">
                <a:lnSpc>
                  <a:spcPct val="140000"/>
                </a:lnSpc>
                <a:buFont typeface="Wingdings" pitchFamily="2" charset="2"/>
                <a:buNone/>
              </a:pPr>
              <a:r>
                <a:rPr lang="en-US" altLang="zh-CN" sz="1200" b="1">
                  <a:solidFill>
                    <a:schemeClr val="bg1"/>
                  </a:solidFill>
                  <a:latin typeface="华文仿宋" pitchFamily="2" charset="-122"/>
                  <a:ea typeface="华文仿宋" pitchFamily="2" charset="-122"/>
                </a:rPr>
                <a:t>WF</a:t>
              </a:r>
            </a:p>
          </p:txBody>
        </p:sp>
        <p:sp>
          <p:nvSpPr>
            <p:cNvPr id="136282" name="Rectangle 87"/>
            <p:cNvSpPr>
              <a:spLocks noChangeArrowheads="1"/>
            </p:cNvSpPr>
            <p:nvPr/>
          </p:nvSpPr>
          <p:spPr bwMode="auto">
            <a:xfrm>
              <a:off x="1690691" y="5938838"/>
              <a:ext cx="161925" cy="125412"/>
            </a:xfrm>
            <a:prstGeom prst="rect">
              <a:avLst/>
            </a:prstGeom>
            <a:solidFill>
              <a:srgbClr val="993366"/>
            </a:solidFill>
            <a:ln w="12700" algn="ctr">
              <a:solidFill>
                <a:srgbClr val="993366"/>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ZHY</a:t>
              </a:r>
            </a:p>
          </p:txBody>
        </p:sp>
        <p:sp>
          <p:nvSpPr>
            <p:cNvPr id="136283" name="Oval 88"/>
            <p:cNvSpPr>
              <a:spLocks noChangeArrowheads="1"/>
            </p:cNvSpPr>
            <p:nvPr/>
          </p:nvSpPr>
          <p:spPr bwMode="auto">
            <a:xfrm>
              <a:off x="2171700" y="5962656"/>
              <a:ext cx="215900" cy="144463"/>
            </a:xfrm>
            <a:prstGeom prst="ellipse">
              <a:avLst/>
            </a:prstGeom>
            <a:solidFill>
              <a:srgbClr val="FF6600"/>
            </a:solidFill>
            <a:ln w="12700" algn="ctr">
              <a:solidFill>
                <a:srgbClr val="808080"/>
              </a:solidFill>
              <a:round/>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YTH</a:t>
              </a:r>
            </a:p>
          </p:txBody>
        </p:sp>
        <p:sp>
          <p:nvSpPr>
            <p:cNvPr id="136284" name="Line 89"/>
            <p:cNvSpPr>
              <a:spLocks noChangeShapeType="1"/>
            </p:cNvSpPr>
            <p:nvPr/>
          </p:nvSpPr>
          <p:spPr bwMode="auto">
            <a:xfrm>
              <a:off x="900113" y="1630363"/>
              <a:ext cx="0" cy="4318000"/>
            </a:xfrm>
            <a:prstGeom prst="line">
              <a:avLst/>
            </a:prstGeom>
            <a:noFill/>
            <a:ln w="25400">
              <a:solidFill>
                <a:schemeClr val="bg1"/>
              </a:solidFill>
              <a:round/>
              <a:headEnd/>
              <a:tailEnd/>
            </a:ln>
          </p:spPr>
          <p:txBody>
            <a:bodyPr anchor="ctr"/>
            <a:lstStyle/>
            <a:p>
              <a:endParaRPr lang="zh-CN" altLang="en-US"/>
            </a:p>
          </p:txBody>
        </p:sp>
        <p:sp>
          <p:nvSpPr>
            <p:cNvPr id="136285" name="Rectangle 90"/>
            <p:cNvSpPr>
              <a:spLocks noChangeArrowheads="1"/>
            </p:cNvSpPr>
            <p:nvPr/>
          </p:nvSpPr>
          <p:spPr bwMode="auto">
            <a:xfrm>
              <a:off x="2770191" y="1584331"/>
              <a:ext cx="144462" cy="144463"/>
            </a:xfrm>
            <a:prstGeom prst="rect">
              <a:avLst/>
            </a:prstGeom>
            <a:solidFill>
              <a:srgbClr val="008000"/>
            </a:solidFill>
            <a:ln w="12700" algn="ctr">
              <a:solidFill>
                <a:srgbClr val="008000"/>
              </a:solidFill>
              <a:miter lim="800000"/>
              <a:headEnd/>
              <a:tailEnd/>
            </a:ln>
          </p:spPr>
          <p:txBody>
            <a:bodyPr wrap="none" anchor="ctr"/>
            <a:lstStyle/>
            <a:p>
              <a:pPr algn="ctr" eaLnBrk="0" hangingPunct="0">
                <a:lnSpc>
                  <a:spcPct val="140000"/>
                </a:lnSpc>
                <a:buFont typeface="Wingdings" pitchFamily="2" charset="2"/>
                <a:buNone/>
              </a:pPr>
              <a:r>
                <a:rPr lang="en-US" altLang="zh-CN" sz="1200" b="1">
                  <a:solidFill>
                    <a:schemeClr val="bg1"/>
                  </a:solidFill>
                  <a:latin typeface="华文仿宋" pitchFamily="2" charset="-122"/>
                  <a:ea typeface="华文仿宋" pitchFamily="2" charset="-122"/>
                </a:rPr>
                <a:t>WF</a:t>
              </a:r>
            </a:p>
          </p:txBody>
        </p:sp>
        <p:cxnSp>
          <p:nvCxnSpPr>
            <p:cNvPr id="136286" name="AutoShape 91"/>
            <p:cNvCxnSpPr>
              <a:cxnSpLocks noChangeShapeType="1"/>
              <a:stCxn id="136253" idx="2"/>
              <a:endCxn id="136259" idx="0"/>
            </p:cNvCxnSpPr>
            <p:nvPr/>
          </p:nvCxnSpPr>
          <p:spPr bwMode="auto">
            <a:xfrm flipH="1">
              <a:off x="2266953" y="2598738"/>
              <a:ext cx="1946275" cy="341312"/>
            </a:xfrm>
            <a:prstGeom prst="straightConnector1">
              <a:avLst/>
            </a:prstGeom>
            <a:noFill/>
            <a:ln w="31750">
              <a:solidFill>
                <a:srgbClr val="339966"/>
              </a:solidFill>
              <a:round/>
              <a:headEnd/>
              <a:tailEnd/>
            </a:ln>
          </p:spPr>
        </p:cxnSp>
        <p:cxnSp>
          <p:nvCxnSpPr>
            <p:cNvPr id="136287" name="AutoShape 92"/>
            <p:cNvCxnSpPr>
              <a:cxnSpLocks noChangeShapeType="1"/>
              <a:stCxn id="136259" idx="2"/>
              <a:endCxn id="136260" idx="0"/>
            </p:cNvCxnSpPr>
            <p:nvPr/>
          </p:nvCxnSpPr>
          <p:spPr bwMode="auto">
            <a:xfrm>
              <a:off x="2266950" y="3084513"/>
              <a:ext cx="1585913" cy="266700"/>
            </a:xfrm>
            <a:prstGeom prst="straightConnector1">
              <a:avLst/>
            </a:prstGeom>
            <a:noFill/>
            <a:ln w="31750">
              <a:solidFill>
                <a:srgbClr val="339966"/>
              </a:solidFill>
              <a:round/>
              <a:headEnd/>
              <a:tailEnd/>
            </a:ln>
          </p:spPr>
        </p:cxnSp>
        <p:cxnSp>
          <p:nvCxnSpPr>
            <p:cNvPr id="136288" name="AutoShape 93"/>
            <p:cNvCxnSpPr>
              <a:cxnSpLocks noChangeShapeType="1"/>
              <a:stCxn id="136260" idx="2"/>
              <a:endCxn id="136264" idx="0"/>
            </p:cNvCxnSpPr>
            <p:nvPr/>
          </p:nvCxnSpPr>
          <p:spPr bwMode="auto">
            <a:xfrm>
              <a:off x="3852863" y="3495675"/>
              <a:ext cx="360362" cy="280988"/>
            </a:xfrm>
            <a:prstGeom prst="straightConnector1">
              <a:avLst/>
            </a:prstGeom>
            <a:noFill/>
            <a:ln w="31750">
              <a:solidFill>
                <a:srgbClr val="339966"/>
              </a:solidFill>
              <a:round/>
              <a:headEnd/>
              <a:tailEnd/>
            </a:ln>
          </p:spPr>
        </p:cxnSp>
        <p:cxnSp>
          <p:nvCxnSpPr>
            <p:cNvPr id="136289" name="AutoShape 94"/>
            <p:cNvCxnSpPr>
              <a:cxnSpLocks noChangeShapeType="1"/>
              <a:stCxn id="136264" idx="2"/>
              <a:endCxn id="136272" idx="0"/>
            </p:cNvCxnSpPr>
            <p:nvPr/>
          </p:nvCxnSpPr>
          <p:spPr bwMode="auto">
            <a:xfrm>
              <a:off x="4213228" y="3921126"/>
              <a:ext cx="430213" cy="257175"/>
            </a:xfrm>
            <a:prstGeom prst="straightConnector1">
              <a:avLst/>
            </a:prstGeom>
            <a:noFill/>
            <a:ln w="31750">
              <a:solidFill>
                <a:srgbClr val="339966"/>
              </a:solidFill>
              <a:round/>
              <a:headEnd/>
              <a:tailEnd/>
            </a:ln>
          </p:spPr>
        </p:cxnSp>
        <p:cxnSp>
          <p:nvCxnSpPr>
            <p:cNvPr id="136290" name="AutoShape 95"/>
            <p:cNvCxnSpPr>
              <a:cxnSpLocks noChangeShapeType="1"/>
              <a:stCxn id="136272" idx="2"/>
              <a:endCxn id="136268" idx="0"/>
            </p:cNvCxnSpPr>
            <p:nvPr/>
          </p:nvCxnSpPr>
          <p:spPr bwMode="auto">
            <a:xfrm flipH="1">
              <a:off x="2987678" y="4322763"/>
              <a:ext cx="1655763" cy="279400"/>
            </a:xfrm>
            <a:prstGeom prst="straightConnector1">
              <a:avLst/>
            </a:prstGeom>
            <a:noFill/>
            <a:ln w="31750">
              <a:solidFill>
                <a:srgbClr val="339966"/>
              </a:solidFill>
              <a:round/>
              <a:headEnd/>
              <a:tailEnd/>
            </a:ln>
          </p:spPr>
        </p:cxnSp>
        <p:cxnSp>
          <p:nvCxnSpPr>
            <p:cNvPr id="136291" name="AutoShape 96"/>
            <p:cNvCxnSpPr>
              <a:cxnSpLocks noChangeShapeType="1"/>
              <a:stCxn id="136278" idx="2"/>
              <a:endCxn id="136281" idx="0"/>
            </p:cNvCxnSpPr>
            <p:nvPr/>
          </p:nvCxnSpPr>
          <p:spPr bwMode="auto">
            <a:xfrm>
              <a:off x="3348041" y="5670550"/>
              <a:ext cx="1152525" cy="280988"/>
            </a:xfrm>
            <a:prstGeom prst="straightConnector1">
              <a:avLst/>
            </a:prstGeom>
            <a:noFill/>
            <a:ln w="31750">
              <a:solidFill>
                <a:srgbClr val="339966"/>
              </a:solidFill>
              <a:round/>
              <a:headEnd/>
              <a:tailEnd/>
            </a:ln>
          </p:spPr>
        </p:cxnSp>
        <p:cxnSp>
          <p:nvCxnSpPr>
            <p:cNvPr id="136292" name="AutoShape 97"/>
            <p:cNvCxnSpPr>
              <a:cxnSpLocks noChangeShapeType="1"/>
              <a:stCxn id="136246" idx="2"/>
              <a:endCxn id="136253" idx="0"/>
            </p:cNvCxnSpPr>
            <p:nvPr/>
          </p:nvCxnSpPr>
          <p:spPr bwMode="auto">
            <a:xfrm>
              <a:off x="2051053" y="2195513"/>
              <a:ext cx="2162175" cy="258762"/>
            </a:xfrm>
            <a:prstGeom prst="straightConnector1">
              <a:avLst/>
            </a:prstGeom>
            <a:noFill/>
            <a:ln w="31750">
              <a:solidFill>
                <a:srgbClr val="339966"/>
              </a:solidFill>
              <a:round/>
              <a:headEnd/>
              <a:tailEnd/>
            </a:ln>
          </p:spPr>
        </p:cxnSp>
        <p:cxnSp>
          <p:nvCxnSpPr>
            <p:cNvPr id="136293" name="AutoShape 98"/>
            <p:cNvCxnSpPr>
              <a:cxnSpLocks noChangeShapeType="1"/>
              <a:stCxn id="136246" idx="0"/>
              <a:endCxn id="136285" idx="2"/>
            </p:cNvCxnSpPr>
            <p:nvPr/>
          </p:nvCxnSpPr>
          <p:spPr bwMode="auto">
            <a:xfrm flipV="1">
              <a:off x="2051053" y="1728788"/>
              <a:ext cx="792163" cy="322262"/>
            </a:xfrm>
            <a:prstGeom prst="straightConnector1">
              <a:avLst/>
            </a:prstGeom>
            <a:noFill/>
            <a:ln w="31750">
              <a:solidFill>
                <a:srgbClr val="339966"/>
              </a:solidFill>
              <a:round/>
              <a:headEnd/>
              <a:tailEnd/>
            </a:ln>
          </p:spPr>
        </p:cxnSp>
        <p:cxnSp>
          <p:nvCxnSpPr>
            <p:cNvPr id="136294" name="AutoShape 99"/>
            <p:cNvCxnSpPr>
              <a:cxnSpLocks noChangeShapeType="1"/>
              <a:stCxn id="136248" idx="2"/>
              <a:endCxn id="136250" idx="0"/>
            </p:cNvCxnSpPr>
            <p:nvPr/>
          </p:nvCxnSpPr>
          <p:spPr bwMode="auto">
            <a:xfrm>
              <a:off x="3138488" y="1697038"/>
              <a:ext cx="1495425" cy="349250"/>
            </a:xfrm>
            <a:prstGeom prst="straightConnector1">
              <a:avLst/>
            </a:prstGeom>
            <a:noFill/>
            <a:ln w="19050">
              <a:solidFill>
                <a:schemeClr val="folHlink"/>
              </a:solidFill>
              <a:round/>
              <a:headEnd/>
              <a:tailEnd/>
            </a:ln>
          </p:spPr>
        </p:cxnSp>
        <p:cxnSp>
          <p:nvCxnSpPr>
            <p:cNvPr id="136295" name="AutoShape 100"/>
            <p:cNvCxnSpPr>
              <a:cxnSpLocks noChangeShapeType="1"/>
              <a:stCxn id="136250" idx="2"/>
              <a:endCxn id="136254" idx="0"/>
            </p:cNvCxnSpPr>
            <p:nvPr/>
          </p:nvCxnSpPr>
          <p:spPr bwMode="auto">
            <a:xfrm flipH="1">
              <a:off x="2058990" y="2171700"/>
              <a:ext cx="2574925" cy="300038"/>
            </a:xfrm>
            <a:prstGeom prst="straightConnector1">
              <a:avLst/>
            </a:prstGeom>
            <a:noFill/>
            <a:ln w="19050">
              <a:solidFill>
                <a:schemeClr val="folHlink"/>
              </a:solidFill>
              <a:round/>
              <a:headEnd/>
              <a:tailEnd/>
            </a:ln>
          </p:spPr>
        </p:cxnSp>
        <p:cxnSp>
          <p:nvCxnSpPr>
            <p:cNvPr id="136296" name="AutoShape 101"/>
            <p:cNvCxnSpPr>
              <a:cxnSpLocks noChangeShapeType="1"/>
              <a:stCxn id="136254" idx="2"/>
              <a:endCxn id="136258" idx="0"/>
            </p:cNvCxnSpPr>
            <p:nvPr/>
          </p:nvCxnSpPr>
          <p:spPr bwMode="auto">
            <a:xfrm flipH="1">
              <a:off x="1771650" y="2597150"/>
              <a:ext cx="287338" cy="330200"/>
            </a:xfrm>
            <a:prstGeom prst="straightConnector1">
              <a:avLst/>
            </a:prstGeom>
            <a:noFill/>
            <a:ln w="19050">
              <a:solidFill>
                <a:schemeClr val="folHlink"/>
              </a:solidFill>
              <a:round/>
              <a:headEnd/>
              <a:tailEnd/>
            </a:ln>
          </p:spPr>
        </p:cxnSp>
        <p:cxnSp>
          <p:nvCxnSpPr>
            <p:cNvPr id="136297" name="AutoShape 102"/>
            <p:cNvCxnSpPr>
              <a:cxnSpLocks noChangeShapeType="1"/>
              <a:stCxn id="136258" idx="2"/>
              <a:endCxn id="136263" idx="0"/>
            </p:cNvCxnSpPr>
            <p:nvPr/>
          </p:nvCxnSpPr>
          <p:spPr bwMode="auto">
            <a:xfrm>
              <a:off x="1771650" y="3052763"/>
              <a:ext cx="2578100" cy="309562"/>
            </a:xfrm>
            <a:prstGeom prst="straightConnector1">
              <a:avLst/>
            </a:prstGeom>
            <a:noFill/>
            <a:ln w="19050">
              <a:solidFill>
                <a:schemeClr val="folHlink"/>
              </a:solidFill>
              <a:round/>
              <a:headEnd/>
              <a:tailEnd/>
            </a:ln>
          </p:spPr>
        </p:cxnSp>
        <p:cxnSp>
          <p:nvCxnSpPr>
            <p:cNvPr id="136298" name="AutoShape 103"/>
            <p:cNvCxnSpPr>
              <a:cxnSpLocks noChangeShapeType="1"/>
              <a:stCxn id="136263" idx="2"/>
              <a:endCxn id="136265" idx="0"/>
            </p:cNvCxnSpPr>
            <p:nvPr/>
          </p:nvCxnSpPr>
          <p:spPr bwMode="auto">
            <a:xfrm>
              <a:off x="4349750" y="3487744"/>
              <a:ext cx="215900" cy="288925"/>
            </a:xfrm>
            <a:prstGeom prst="straightConnector1">
              <a:avLst/>
            </a:prstGeom>
            <a:noFill/>
            <a:ln w="19050">
              <a:solidFill>
                <a:schemeClr val="folHlink"/>
              </a:solidFill>
              <a:round/>
              <a:headEnd/>
              <a:tailEnd/>
            </a:ln>
          </p:spPr>
        </p:cxnSp>
        <p:cxnSp>
          <p:nvCxnSpPr>
            <p:cNvPr id="136299" name="AutoShape 104"/>
            <p:cNvCxnSpPr>
              <a:cxnSpLocks noChangeShapeType="1"/>
              <a:stCxn id="136265" idx="2"/>
              <a:endCxn id="136274" idx="0"/>
            </p:cNvCxnSpPr>
            <p:nvPr/>
          </p:nvCxnSpPr>
          <p:spPr bwMode="auto">
            <a:xfrm flipH="1">
              <a:off x="2978150" y="3902075"/>
              <a:ext cx="1587500" cy="349250"/>
            </a:xfrm>
            <a:prstGeom prst="straightConnector1">
              <a:avLst/>
            </a:prstGeom>
            <a:noFill/>
            <a:ln w="19050">
              <a:solidFill>
                <a:schemeClr val="folHlink"/>
              </a:solidFill>
              <a:round/>
              <a:headEnd/>
              <a:tailEnd/>
            </a:ln>
          </p:spPr>
        </p:cxnSp>
        <p:cxnSp>
          <p:nvCxnSpPr>
            <p:cNvPr id="136300" name="AutoShape 105"/>
            <p:cNvCxnSpPr>
              <a:cxnSpLocks noChangeShapeType="1"/>
              <a:stCxn id="136274" idx="2"/>
              <a:endCxn id="136269" idx="0"/>
            </p:cNvCxnSpPr>
            <p:nvPr/>
          </p:nvCxnSpPr>
          <p:spPr bwMode="auto">
            <a:xfrm flipH="1">
              <a:off x="2058988" y="4376738"/>
              <a:ext cx="919162" cy="298450"/>
            </a:xfrm>
            <a:prstGeom prst="straightConnector1">
              <a:avLst/>
            </a:prstGeom>
            <a:noFill/>
            <a:ln w="19050">
              <a:solidFill>
                <a:schemeClr val="folHlink"/>
              </a:solidFill>
              <a:round/>
              <a:headEnd/>
              <a:tailEnd/>
            </a:ln>
          </p:spPr>
        </p:cxnSp>
        <p:cxnSp>
          <p:nvCxnSpPr>
            <p:cNvPr id="136301" name="AutoShape 106"/>
            <p:cNvCxnSpPr>
              <a:cxnSpLocks noChangeShapeType="1"/>
              <a:stCxn id="136279" idx="2"/>
              <a:endCxn id="136282" idx="0"/>
            </p:cNvCxnSpPr>
            <p:nvPr/>
          </p:nvCxnSpPr>
          <p:spPr bwMode="auto">
            <a:xfrm flipH="1">
              <a:off x="1771650" y="5651500"/>
              <a:ext cx="963613" cy="287338"/>
            </a:xfrm>
            <a:prstGeom prst="straightConnector1">
              <a:avLst/>
            </a:prstGeom>
            <a:noFill/>
            <a:ln w="19050">
              <a:solidFill>
                <a:schemeClr val="folHlink"/>
              </a:solidFill>
              <a:round/>
              <a:headEnd/>
              <a:tailEnd/>
            </a:ln>
          </p:spPr>
        </p:cxnSp>
        <p:cxnSp>
          <p:nvCxnSpPr>
            <p:cNvPr id="136302" name="AutoShape 107"/>
            <p:cNvCxnSpPr>
              <a:cxnSpLocks noChangeShapeType="1"/>
              <a:stCxn id="136245" idx="4"/>
              <a:endCxn id="136251" idx="0"/>
            </p:cNvCxnSpPr>
            <p:nvPr/>
          </p:nvCxnSpPr>
          <p:spPr bwMode="auto">
            <a:xfrm>
              <a:off x="2085975" y="1727203"/>
              <a:ext cx="1081088" cy="322263"/>
            </a:xfrm>
            <a:prstGeom prst="straightConnector1">
              <a:avLst/>
            </a:prstGeom>
            <a:noFill/>
            <a:ln w="19050">
              <a:solidFill>
                <a:srgbClr val="FF6600"/>
              </a:solidFill>
              <a:round/>
              <a:headEnd/>
              <a:tailEnd/>
            </a:ln>
          </p:spPr>
        </p:cxnSp>
        <p:cxnSp>
          <p:nvCxnSpPr>
            <p:cNvPr id="136303" name="AutoShape 108"/>
            <p:cNvCxnSpPr>
              <a:cxnSpLocks noChangeShapeType="1"/>
              <a:stCxn id="136251" idx="4"/>
              <a:endCxn id="136255" idx="0"/>
            </p:cNvCxnSpPr>
            <p:nvPr/>
          </p:nvCxnSpPr>
          <p:spPr bwMode="auto">
            <a:xfrm>
              <a:off x="3167065" y="2193931"/>
              <a:ext cx="1223962" cy="277813"/>
            </a:xfrm>
            <a:prstGeom prst="straightConnector1">
              <a:avLst/>
            </a:prstGeom>
            <a:noFill/>
            <a:ln w="19050">
              <a:solidFill>
                <a:srgbClr val="FF6600"/>
              </a:solidFill>
              <a:round/>
              <a:headEnd/>
              <a:tailEnd/>
            </a:ln>
          </p:spPr>
        </p:cxnSp>
        <p:cxnSp>
          <p:nvCxnSpPr>
            <p:cNvPr id="136304" name="AutoShape 109"/>
            <p:cNvCxnSpPr>
              <a:cxnSpLocks noChangeShapeType="1"/>
              <a:stCxn id="136255" idx="4"/>
              <a:endCxn id="136257" idx="0"/>
            </p:cNvCxnSpPr>
            <p:nvPr/>
          </p:nvCxnSpPr>
          <p:spPr bwMode="auto">
            <a:xfrm flipH="1">
              <a:off x="3094041" y="2616200"/>
              <a:ext cx="1296987" cy="311150"/>
            </a:xfrm>
            <a:prstGeom prst="straightConnector1">
              <a:avLst/>
            </a:prstGeom>
            <a:noFill/>
            <a:ln w="19050">
              <a:solidFill>
                <a:srgbClr val="FF6600"/>
              </a:solidFill>
              <a:round/>
              <a:headEnd/>
              <a:tailEnd/>
            </a:ln>
          </p:spPr>
        </p:cxnSp>
        <p:cxnSp>
          <p:nvCxnSpPr>
            <p:cNvPr id="136305" name="AutoShape 110"/>
            <p:cNvCxnSpPr>
              <a:cxnSpLocks noChangeShapeType="1"/>
              <a:stCxn id="136257" idx="4"/>
              <a:endCxn id="136261" idx="0"/>
            </p:cNvCxnSpPr>
            <p:nvPr/>
          </p:nvCxnSpPr>
          <p:spPr bwMode="auto">
            <a:xfrm flipH="1">
              <a:off x="1779588" y="3071813"/>
              <a:ext cx="1314450" cy="317500"/>
            </a:xfrm>
            <a:prstGeom prst="straightConnector1">
              <a:avLst/>
            </a:prstGeom>
            <a:noFill/>
            <a:ln w="19050">
              <a:solidFill>
                <a:srgbClr val="FF6600"/>
              </a:solidFill>
              <a:round/>
              <a:headEnd/>
              <a:tailEnd/>
            </a:ln>
          </p:spPr>
        </p:cxnSp>
        <p:cxnSp>
          <p:nvCxnSpPr>
            <p:cNvPr id="136306" name="AutoShape 111"/>
            <p:cNvCxnSpPr>
              <a:cxnSpLocks noChangeShapeType="1"/>
              <a:stCxn id="136261" idx="4"/>
              <a:endCxn id="136267" idx="7"/>
            </p:cNvCxnSpPr>
            <p:nvPr/>
          </p:nvCxnSpPr>
          <p:spPr bwMode="auto">
            <a:xfrm>
              <a:off x="1779591" y="3533778"/>
              <a:ext cx="742950" cy="238125"/>
            </a:xfrm>
            <a:prstGeom prst="straightConnector1">
              <a:avLst/>
            </a:prstGeom>
            <a:noFill/>
            <a:ln w="19050">
              <a:solidFill>
                <a:srgbClr val="FF6600"/>
              </a:solidFill>
              <a:round/>
              <a:headEnd/>
              <a:tailEnd/>
            </a:ln>
          </p:spPr>
        </p:cxnSp>
        <p:cxnSp>
          <p:nvCxnSpPr>
            <p:cNvPr id="136307" name="AutoShape 112"/>
            <p:cNvCxnSpPr>
              <a:cxnSpLocks noChangeShapeType="1"/>
              <a:stCxn id="136267" idx="4"/>
              <a:endCxn id="136275" idx="0"/>
            </p:cNvCxnSpPr>
            <p:nvPr/>
          </p:nvCxnSpPr>
          <p:spPr bwMode="auto">
            <a:xfrm flipH="1">
              <a:off x="2314578" y="3895725"/>
              <a:ext cx="131763" cy="355600"/>
            </a:xfrm>
            <a:prstGeom prst="straightConnector1">
              <a:avLst/>
            </a:prstGeom>
            <a:noFill/>
            <a:ln w="19050">
              <a:solidFill>
                <a:srgbClr val="FF6600"/>
              </a:solidFill>
              <a:round/>
              <a:headEnd/>
              <a:tailEnd/>
            </a:ln>
          </p:spPr>
        </p:cxnSp>
        <p:cxnSp>
          <p:nvCxnSpPr>
            <p:cNvPr id="136308" name="AutoShape 113"/>
            <p:cNvCxnSpPr>
              <a:cxnSpLocks noChangeShapeType="1"/>
              <a:stCxn id="136275" idx="4"/>
              <a:endCxn id="136270" idx="0"/>
            </p:cNvCxnSpPr>
            <p:nvPr/>
          </p:nvCxnSpPr>
          <p:spPr bwMode="auto">
            <a:xfrm>
              <a:off x="2314575" y="4395794"/>
              <a:ext cx="1860550" cy="206375"/>
            </a:xfrm>
            <a:prstGeom prst="straightConnector1">
              <a:avLst/>
            </a:prstGeom>
            <a:noFill/>
            <a:ln w="19050">
              <a:solidFill>
                <a:srgbClr val="FF6600"/>
              </a:solidFill>
              <a:round/>
              <a:headEnd/>
              <a:tailEnd/>
            </a:ln>
          </p:spPr>
        </p:cxnSp>
        <p:cxnSp>
          <p:nvCxnSpPr>
            <p:cNvPr id="136309" name="AutoShape 114"/>
            <p:cNvCxnSpPr>
              <a:cxnSpLocks noChangeShapeType="1"/>
              <a:stCxn id="136270" idx="4"/>
              <a:endCxn id="136411" idx="0"/>
            </p:cNvCxnSpPr>
            <p:nvPr/>
          </p:nvCxnSpPr>
          <p:spPr bwMode="auto">
            <a:xfrm flipH="1">
              <a:off x="2087563" y="4746625"/>
              <a:ext cx="2087562" cy="312738"/>
            </a:xfrm>
            <a:prstGeom prst="straightConnector1">
              <a:avLst/>
            </a:prstGeom>
            <a:noFill/>
            <a:ln w="19050">
              <a:solidFill>
                <a:srgbClr val="FF6600"/>
              </a:solidFill>
              <a:round/>
              <a:headEnd/>
              <a:tailEnd/>
            </a:ln>
          </p:spPr>
        </p:cxnSp>
        <p:cxnSp>
          <p:nvCxnSpPr>
            <p:cNvPr id="136310" name="AutoShape 115"/>
            <p:cNvCxnSpPr>
              <a:cxnSpLocks noChangeShapeType="1"/>
              <a:stCxn id="136276" idx="4"/>
              <a:endCxn id="136283" idx="6"/>
            </p:cNvCxnSpPr>
            <p:nvPr/>
          </p:nvCxnSpPr>
          <p:spPr bwMode="auto">
            <a:xfrm flipH="1">
              <a:off x="2387600" y="5681663"/>
              <a:ext cx="1765300" cy="354012"/>
            </a:xfrm>
            <a:prstGeom prst="straightConnector1">
              <a:avLst/>
            </a:prstGeom>
            <a:noFill/>
            <a:ln w="19050">
              <a:solidFill>
                <a:srgbClr val="FF6600"/>
              </a:solidFill>
              <a:round/>
              <a:headEnd/>
              <a:tailEnd/>
            </a:ln>
          </p:spPr>
        </p:cxnSp>
        <p:cxnSp>
          <p:nvCxnSpPr>
            <p:cNvPr id="136311" name="AutoShape 116"/>
            <p:cNvCxnSpPr>
              <a:cxnSpLocks noChangeShapeType="1"/>
              <a:stCxn id="136247" idx="2"/>
              <a:endCxn id="136249" idx="0"/>
            </p:cNvCxnSpPr>
            <p:nvPr/>
          </p:nvCxnSpPr>
          <p:spPr bwMode="auto">
            <a:xfrm>
              <a:off x="3498850" y="1719263"/>
              <a:ext cx="698500" cy="312737"/>
            </a:xfrm>
            <a:prstGeom prst="straightConnector1">
              <a:avLst/>
            </a:prstGeom>
            <a:noFill/>
            <a:ln w="19050">
              <a:solidFill>
                <a:srgbClr val="FF00FF"/>
              </a:solidFill>
              <a:round/>
              <a:headEnd/>
              <a:tailEnd/>
            </a:ln>
          </p:spPr>
        </p:cxnSp>
        <p:cxnSp>
          <p:nvCxnSpPr>
            <p:cNvPr id="136312" name="AutoShape 117"/>
            <p:cNvCxnSpPr>
              <a:cxnSpLocks noChangeShapeType="1"/>
              <a:stCxn id="136249" idx="2"/>
              <a:endCxn id="136252" idx="0"/>
            </p:cNvCxnSpPr>
            <p:nvPr/>
          </p:nvCxnSpPr>
          <p:spPr bwMode="auto">
            <a:xfrm flipH="1">
              <a:off x="3476628" y="2193931"/>
              <a:ext cx="720725" cy="277813"/>
            </a:xfrm>
            <a:prstGeom prst="straightConnector1">
              <a:avLst/>
            </a:prstGeom>
            <a:noFill/>
            <a:ln w="19050">
              <a:solidFill>
                <a:srgbClr val="FF00FF"/>
              </a:solidFill>
              <a:round/>
              <a:headEnd/>
              <a:tailEnd/>
            </a:ln>
          </p:spPr>
        </p:cxnSp>
        <p:cxnSp>
          <p:nvCxnSpPr>
            <p:cNvPr id="136313" name="AutoShape 118"/>
            <p:cNvCxnSpPr>
              <a:cxnSpLocks noChangeShapeType="1"/>
              <a:stCxn id="136252" idx="2"/>
              <a:endCxn id="136256" idx="0"/>
            </p:cNvCxnSpPr>
            <p:nvPr/>
          </p:nvCxnSpPr>
          <p:spPr bwMode="auto">
            <a:xfrm>
              <a:off x="3476628" y="2633669"/>
              <a:ext cx="1031875" cy="293687"/>
            </a:xfrm>
            <a:prstGeom prst="straightConnector1">
              <a:avLst/>
            </a:prstGeom>
            <a:noFill/>
            <a:ln w="19050">
              <a:solidFill>
                <a:srgbClr val="FF00FF"/>
              </a:solidFill>
              <a:round/>
              <a:headEnd/>
              <a:tailEnd/>
            </a:ln>
          </p:spPr>
        </p:cxnSp>
        <p:cxnSp>
          <p:nvCxnSpPr>
            <p:cNvPr id="136314" name="AutoShape 119"/>
            <p:cNvCxnSpPr>
              <a:cxnSpLocks noChangeShapeType="1"/>
              <a:stCxn id="136256" idx="2"/>
              <a:endCxn id="136262" idx="0"/>
            </p:cNvCxnSpPr>
            <p:nvPr/>
          </p:nvCxnSpPr>
          <p:spPr bwMode="auto">
            <a:xfrm flipH="1">
              <a:off x="2617788" y="3089281"/>
              <a:ext cx="1890712" cy="301625"/>
            </a:xfrm>
            <a:prstGeom prst="straightConnector1">
              <a:avLst/>
            </a:prstGeom>
            <a:noFill/>
            <a:ln w="19050">
              <a:solidFill>
                <a:srgbClr val="FF00FF"/>
              </a:solidFill>
              <a:round/>
              <a:headEnd/>
              <a:tailEnd/>
            </a:ln>
          </p:spPr>
        </p:cxnSp>
        <p:cxnSp>
          <p:nvCxnSpPr>
            <p:cNvPr id="136315" name="AutoShape 120"/>
            <p:cNvCxnSpPr>
              <a:cxnSpLocks noChangeShapeType="1"/>
              <a:stCxn id="136262" idx="2"/>
              <a:endCxn id="136266" idx="0"/>
            </p:cNvCxnSpPr>
            <p:nvPr/>
          </p:nvCxnSpPr>
          <p:spPr bwMode="auto">
            <a:xfrm flipH="1">
              <a:off x="2060578" y="3552825"/>
              <a:ext cx="557213" cy="198438"/>
            </a:xfrm>
            <a:prstGeom prst="straightConnector1">
              <a:avLst/>
            </a:prstGeom>
            <a:noFill/>
            <a:ln w="19050">
              <a:solidFill>
                <a:srgbClr val="FF00FF"/>
              </a:solidFill>
              <a:round/>
              <a:headEnd/>
              <a:tailEnd/>
            </a:ln>
          </p:spPr>
        </p:cxnSp>
        <p:cxnSp>
          <p:nvCxnSpPr>
            <p:cNvPr id="136316" name="AutoShape 121"/>
            <p:cNvCxnSpPr>
              <a:cxnSpLocks noChangeShapeType="1"/>
              <a:stCxn id="136266" idx="2"/>
              <a:endCxn id="136273" idx="0"/>
            </p:cNvCxnSpPr>
            <p:nvPr/>
          </p:nvCxnSpPr>
          <p:spPr bwMode="auto">
            <a:xfrm>
              <a:off x="2060578" y="3913188"/>
              <a:ext cx="1943100" cy="311150"/>
            </a:xfrm>
            <a:prstGeom prst="straightConnector1">
              <a:avLst/>
            </a:prstGeom>
            <a:noFill/>
            <a:ln w="19050">
              <a:solidFill>
                <a:srgbClr val="FF00FF"/>
              </a:solidFill>
              <a:round/>
              <a:headEnd/>
              <a:tailEnd/>
            </a:ln>
          </p:spPr>
        </p:cxnSp>
        <p:cxnSp>
          <p:nvCxnSpPr>
            <p:cNvPr id="136317" name="AutoShape 122"/>
            <p:cNvCxnSpPr>
              <a:cxnSpLocks noChangeShapeType="1"/>
              <a:stCxn id="136273" idx="2"/>
              <a:endCxn id="136271" idx="0"/>
            </p:cNvCxnSpPr>
            <p:nvPr/>
          </p:nvCxnSpPr>
          <p:spPr bwMode="auto">
            <a:xfrm>
              <a:off x="4003678" y="4386269"/>
              <a:ext cx="785813" cy="223837"/>
            </a:xfrm>
            <a:prstGeom prst="straightConnector1">
              <a:avLst/>
            </a:prstGeom>
            <a:noFill/>
            <a:ln w="19050">
              <a:solidFill>
                <a:srgbClr val="FF00FF"/>
              </a:solidFill>
              <a:round/>
              <a:headEnd/>
              <a:tailEnd/>
            </a:ln>
          </p:spPr>
        </p:cxnSp>
        <p:cxnSp>
          <p:nvCxnSpPr>
            <p:cNvPr id="136318" name="AutoShape 123"/>
            <p:cNvCxnSpPr>
              <a:cxnSpLocks noChangeShapeType="1"/>
              <a:stCxn id="136271" idx="2"/>
              <a:endCxn id="136412" idx="0"/>
            </p:cNvCxnSpPr>
            <p:nvPr/>
          </p:nvCxnSpPr>
          <p:spPr bwMode="auto">
            <a:xfrm flipH="1">
              <a:off x="2701928" y="4772031"/>
              <a:ext cx="2087563" cy="295275"/>
            </a:xfrm>
            <a:prstGeom prst="straightConnector1">
              <a:avLst/>
            </a:prstGeom>
            <a:noFill/>
            <a:ln w="19050">
              <a:solidFill>
                <a:srgbClr val="FF00FF"/>
              </a:solidFill>
              <a:round/>
              <a:headEnd/>
              <a:tailEnd/>
            </a:ln>
          </p:spPr>
        </p:cxnSp>
        <p:cxnSp>
          <p:nvCxnSpPr>
            <p:cNvPr id="136319" name="AutoShape 124"/>
            <p:cNvCxnSpPr>
              <a:cxnSpLocks noChangeShapeType="1"/>
              <a:stCxn id="136277" idx="2"/>
              <a:endCxn id="136280" idx="0"/>
            </p:cNvCxnSpPr>
            <p:nvPr/>
          </p:nvCxnSpPr>
          <p:spPr bwMode="auto">
            <a:xfrm flipH="1">
              <a:off x="3860800" y="5635631"/>
              <a:ext cx="979488" cy="301625"/>
            </a:xfrm>
            <a:prstGeom prst="straightConnector1">
              <a:avLst/>
            </a:prstGeom>
            <a:noFill/>
            <a:ln w="19050">
              <a:solidFill>
                <a:srgbClr val="FF00FF"/>
              </a:solidFill>
              <a:round/>
              <a:headEnd/>
              <a:tailEnd/>
            </a:ln>
          </p:spPr>
        </p:cxnSp>
        <p:sp>
          <p:nvSpPr>
            <p:cNvPr id="136320" name="AutoShape 125"/>
            <p:cNvSpPr>
              <a:spLocks noChangeArrowheads="1"/>
            </p:cNvSpPr>
            <p:nvPr/>
          </p:nvSpPr>
          <p:spPr bwMode="auto">
            <a:xfrm>
              <a:off x="8569325" y="1525594"/>
              <a:ext cx="179388" cy="179387"/>
            </a:xfrm>
            <a:prstGeom prst="triangle">
              <a:avLst>
                <a:gd name="adj" fmla="val 50000"/>
              </a:avLst>
            </a:prstGeom>
            <a:solidFill>
              <a:srgbClr val="FFFF00"/>
            </a:solidFill>
            <a:ln w="12700" algn="ctr">
              <a:solidFill>
                <a:srgbClr val="FFFF00"/>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M</a:t>
              </a:r>
            </a:p>
          </p:txBody>
        </p:sp>
        <p:sp>
          <p:nvSpPr>
            <p:cNvPr id="136321" name="AutoShape 126"/>
            <p:cNvSpPr>
              <a:spLocks noChangeArrowheads="1"/>
            </p:cNvSpPr>
            <p:nvPr/>
          </p:nvSpPr>
          <p:spPr bwMode="auto">
            <a:xfrm>
              <a:off x="8137525" y="1554169"/>
              <a:ext cx="179388" cy="179387"/>
            </a:xfrm>
            <a:prstGeom prst="diamond">
              <a:avLst/>
            </a:prstGeom>
            <a:solidFill>
              <a:srgbClr val="FF3300"/>
            </a:solidFill>
            <a:ln w="12700" algn="ctr">
              <a:solidFill>
                <a:srgbClr val="99CCFF"/>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MA</a:t>
              </a:r>
            </a:p>
          </p:txBody>
        </p:sp>
        <p:sp>
          <p:nvSpPr>
            <p:cNvPr id="136322" name="Oval 127"/>
            <p:cNvSpPr>
              <a:spLocks noChangeArrowheads="1"/>
            </p:cNvSpPr>
            <p:nvPr/>
          </p:nvSpPr>
          <p:spPr bwMode="auto">
            <a:xfrm>
              <a:off x="7705728" y="1525594"/>
              <a:ext cx="179388" cy="179387"/>
            </a:xfrm>
            <a:prstGeom prst="ellipse">
              <a:avLst/>
            </a:prstGeom>
            <a:solidFill>
              <a:srgbClr val="0000FF"/>
            </a:solidFill>
            <a:ln w="12700" algn="ctr">
              <a:solidFill>
                <a:srgbClr val="C0C0C0"/>
              </a:solidFill>
              <a:round/>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OCP</a:t>
              </a:r>
            </a:p>
          </p:txBody>
        </p:sp>
        <p:sp>
          <p:nvSpPr>
            <p:cNvPr id="136323" name="Rectangle 128"/>
            <p:cNvSpPr>
              <a:spLocks noChangeArrowheads="1"/>
            </p:cNvSpPr>
            <p:nvPr/>
          </p:nvSpPr>
          <p:spPr bwMode="auto">
            <a:xfrm>
              <a:off x="5530850" y="1990725"/>
              <a:ext cx="179388" cy="179388"/>
            </a:xfrm>
            <a:prstGeom prst="rect">
              <a:avLst/>
            </a:prstGeom>
            <a:solidFill>
              <a:srgbClr val="008000"/>
            </a:solidFill>
            <a:ln w="12700" algn="ctr">
              <a:solidFill>
                <a:srgbClr val="008000"/>
              </a:solidFill>
              <a:miter lim="800000"/>
              <a:headEnd/>
              <a:tailEnd/>
            </a:ln>
          </p:spPr>
          <p:txBody>
            <a:bodyPr wrap="none" anchor="ctr"/>
            <a:lstStyle/>
            <a:p>
              <a:pPr algn="ctr" eaLnBrk="0" hangingPunct="0">
                <a:lnSpc>
                  <a:spcPct val="140000"/>
                </a:lnSpc>
                <a:buFont typeface="Wingdings" pitchFamily="2" charset="2"/>
                <a:buNone/>
              </a:pPr>
              <a:r>
                <a:rPr lang="en-US" altLang="zh-CN" sz="1200" b="1">
                  <a:solidFill>
                    <a:schemeClr val="bg1"/>
                  </a:solidFill>
                  <a:latin typeface="华文仿宋" pitchFamily="2" charset="-122"/>
                  <a:ea typeface="华文仿宋" pitchFamily="2" charset="-122"/>
                </a:rPr>
                <a:t>WF</a:t>
              </a:r>
            </a:p>
          </p:txBody>
        </p:sp>
        <p:sp>
          <p:nvSpPr>
            <p:cNvPr id="136324" name="Oval 129"/>
            <p:cNvSpPr>
              <a:spLocks noChangeArrowheads="1"/>
            </p:cNvSpPr>
            <p:nvPr/>
          </p:nvSpPr>
          <p:spPr bwMode="auto">
            <a:xfrm>
              <a:off x="6089652" y="1978025"/>
              <a:ext cx="179388" cy="179388"/>
            </a:xfrm>
            <a:prstGeom prst="ellipse">
              <a:avLst/>
            </a:prstGeom>
            <a:solidFill>
              <a:srgbClr val="0000FF"/>
            </a:solidFill>
            <a:ln w="12700" algn="ctr">
              <a:solidFill>
                <a:srgbClr val="C0C0C0"/>
              </a:solidFill>
              <a:round/>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OCP</a:t>
              </a:r>
            </a:p>
          </p:txBody>
        </p:sp>
        <p:sp>
          <p:nvSpPr>
            <p:cNvPr id="136325" name="AutoShape 130"/>
            <p:cNvSpPr>
              <a:spLocks noChangeArrowheads="1"/>
            </p:cNvSpPr>
            <p:nvPr/>
          </p:nvSpPr>
          <p:spPr bwMode="auto">
            <a:xfrm>
              <a:off x="8443915" y="2025650"/>
              <a:ext cx="179387" cy="179388"/>
            </a:xfrm>
            <a:prstGeom prst="diamond">
              <a:avLst/>
            </a:prstGeom>
            <a:solidFill>
              <a:srgbClr val="FF3300"/>
            </a:solidFill>
            <a:ln w="12700" algn="ctr">
              <a:solidFill>
                <a:srgbClr val="99CCFF"/>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MA</a:t>
              </a:r>
            </a:p>
          </p:txBody>
        </p:sp>
        <p:sp>
          <p:nvSpPr>
            <p:cNvPr id="136326" name="AutoShape 131"/>
            <p:cNvSpPr>
              <a:spLocks noChangeArrowheads="1"/>
            </p:cNvSpPr>
            <p:nvPr/>
          </p:nvSpPr>
          <p:spPr bwMode="auto">
            <a:xfrm>
              <a:off x="7978775" y="1989138"/>
              <a:ext cx="215900" cy="215900"/>
            </a:xfrm>
            <a:prstGeom prst="triangle">
              <a:avLst>
                <a:gd name="adj" fmla="val 50000"/>
              </a:avLst>
            </a:prstGeom>
            <a:solidFill>
              <a:srgbClr val="FFFF00"/>
            </a:solidFill>
            <a:ln w="12700" algn="ctr">
              <a:solidFill>
                <a:srgbClr val="FFFF00"/>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M</a:t>
              </a:r>
            </a:p>
          </p:txBody>
        </p:sp>
        <p:sp>
          <p:nvSpPr>
            <p:cNvPr id="136327" name="Rectangle 132"/>
            <p:cNvSpPr>
              <a:spLocks noChangeArrowheads="1"/>
            </p:cNvSpPr>
            <p:nvPr/>
          </p:nvSpPr>
          <p:spPr bwMode="auto">
            <a:xfrm>
              <a:off x="6754816" y="2457450"/>
              <a:ext cx="179387" cy="179388"/>
            </a:xfrm>
            <a:prstGeom prst="rect">
              <a:avLst/>
            </a:prstGeom>
            <a:solidFill>
              <a:srgbClr val="008000"/>
            </a:solidFill>
            <a:ln w="12700" algn="ctr">
              <a:solidFill>
                <a:srgbClr val="008000"/>
              </a:solidFill>
              <a:miter lim="800000"/>
              <a:headEnd/>
              <a:tailEnd/>
            </a:ln>
          </p:spPr>
          <p:txBody>
            <a:bodyPr wrap="none" anchor="ctr"/>
            <a:lstStyle/>
            <a:p>
              <a:pPr algn="ctr" eaLnBrk="0" hangingPunct="0">
                <a:lnSpc>
                  <a:spcPct val="140000"/>
                </a:lnSpc>
                <a:buFont typeface="Wingdings" pitchFamily="2" charset="2"/>
                <a:buNone/>
              </a:pPr>
              <a:r>
                <a:rPr lang="en-US" altLang="zh-CN" sz="1200" b="1">
                  <a:solidFill>
                    <a:schemeClr val="bg1"/>
                  </a:solidFill>
                  <a:latin typeface="华文仿宋" pitchFamily="2" charset="-122"/>
                  <a:ea typeface="华文仿宋" pitchFamily="2" charset="-122"/>
                </a:rPr>
                <a:t>WF</a:t>
              </a:r>
            </a:p>
          </p:txBody>
        </p:sp>
        <p:sp>
          <p:nvSpPr>
            <p:cNvPr id="136328" name="AutoShape 133"/>
            <p:cNvSpPr>
              <a:spLocks noChangeArrowheads="1"/>
            </p:cNvSpPr>
            <p:nvPr/>
          </p:nvSpPr>
          <p:spPr bwMode="auto">
            <a:xfrm>
              <a:off x="8470900" y="2419350"/>
              <a:ext cx="179388" cy="179388"/>
            </a:xfrm>
            <a:prstGeom prst="diamond">
              <a:avLst/>
            </a:prstGeom>
            <a:solidFill>
              <a:srgbClr val="FF3300"/>
            </a:solidFill>
            <a:ln w="12700" algn="ctr">
              <a:solidFill>
                <a:srgbClr val="99CCFF"/>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MA</a:t>
              </a:r>
            </a:p>
          </p:txBody>
        </p:sp>
        <p:sp>
          <p:nvSpPr>
            <p:cNvPr id="136329" name="AutoShape 134"/>
            <p:cNvSpPr>
              <a:spLocks noChangeArrowheads="1"/>
            </p:cNvSpPr>
            <p:nvPr/>
          </p:nvSpPr>
          <p:spPr bwMode="auto">
            <a:xfrm>
              <a:off x="7978775" y="2347913"/>
              <a:ext cx="215900" cy="215900"/>
            </a:xfrm>
            <a:prstGeom prst="triangle">
              <a:avLst>
                <a:gd name="adj" fmla="val 50000"/>
              </a:avLst>
            </a:prstGeom>
            <a:solidFill>
              <a:srgbClr val="FFFF00"/>
            </a:solidFill>
            <a:ln w="12700" algn="ctr">
              <a:solidFill>
                <a:srgbClr val="FFFF00"/>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M</a:t>
              </a:r>
            </a:p>
          </p:txBody>
        </p:sp>
        <p:sp>
          <p:nvSpPr>
            <p:cNvPr id="136330" name="Oval 135"/>
            <p:cNvSpPr>
              <a:spLocks noChangeArrowheads="1"/>
            </p:cNvSpPr>
            <p:nvPr/>
          </p:nvSpPr>
          <p:spPr bwMode="auto">
            <a:xfrm>
              <a:off x="7475539" y="2432050"/>
              <a:ext cx="179387" cy="179388"/>
            </a:xfrm>
            <a:prstGeom prst="ellipse">
              <a:avLst/>
            </a:prstGeom>
            <a:solidFill>
              <a:srgbClr val="0000FF"/>
            </a:solidFill>
            <a:ln w="12700" algn="ctr">
              <a:solidFill>
                <a:srgbClr val="C0C0C0"/>
              </a:solidFill>
              <a:round/>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OCP</a:t>
              </a:r>
            </a:p>
          </p:txBody>
        </p:sp>
        <p:sp>
          <p:nvSpPr>
            <p:cNvPr id="136331" name="AutoShape 136"/>
            <p:cNvSpPr>
              <a:spLocks noChangeArrowheads="1"/>
            </p:cNvSpPr>
            <p:nvPr/>
          </p:nvSpPr>
          <p:spPr bwMode="auto">
            <a:xfrm>
              <a:off x="8483600" y="2800350"/>
              <a:ext cx="215900" cy="215900"/>
            </a:xfrm>
            <a:prstGeom prst="triangle">
              <a:avLst>
                <a:gd name="adj" fmla="val 50000"/>
              </a:avLst>
            </a:prstGeom>
            <a:solidFill>
              <a:srgbClr val="FFFF00"/>
            </a:solidFill>
            <a:ln w="12700" algn="ctr">
              <a:solidFill>
                <a:srgbClr val="FFFF00"/>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M</a:t>
              </a:r>
            </a:p>
          </p:txBody>
        </p:sp>
        <p:sp>
          <p:nvSpPr>
            <p:cNvPr id="136332" name="Oval 137"/>
            <p:cNvSpPr>
              <a:spLocks noChangeArrowheads="1"/>
            </p:cNvSpPr>
            <p:nvPr/>
          </p:nvSpPr>
          <p:spPr bwMode="auto">
            <a:xfrm>
              <a:off x="7943853" y="2836869"/>
              <a:ext cx="179388" cy="179387"/>
            </a:xfrm>
            <a:prstGeom prst="ellipse">
              <a:avLst/>
            </a:prstGeom>
            <a:solidFill>
              <a:srgbClr val="0000FF"/>
            </a:solidFill>
            <a:ln w="12700" algn="ctr">
              <a:solidFill>
                <a:srgbClr val="C0C0C0"/>
              </a:solidFill>
              <a:round/>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OCP</a:t>
              </a:r>
            </a:p>
          </p:txBody>
        </p:sp>
        <p:sp>
          <p:nvSpPr>
            <p:cNvPr id="136333" name="Rectangle 138"/>
            <p:cNvSpPr>
              <a:spLocks noChangeArrowheads="1"/>
            </p:cNvSpPr>
            <p:nvPr/>
          </p:nvSpPr>
          <p:spPr bwMode="auto">
            <a:xfrm>
              <a:off x="6062663" y="2851150"/>
              <a:ext cx="179387" cy="179388"/>
            </a:xfrm>
            <a:prstGeom prst="rect">
              <a:avLst/>
            </a:prstGeom>
            <a:solidFill>
              <a:srgbClr val="008000"/>
            </a:solidFill>
            <a:ln w="12700" algn="ctr">
              <a:solidFill>
                <a:srgbClr val="008000"/>
              </a:solidFill>
              <a:miter lim="800000"/>
              <a:headEnd/>
              <a:tailEnd/>
            </a:ln>
          </p:spPr>
          <p:txBody>
            <a:bodyPr wrap="none" anchor="ctr"/>
            <a:lstStyle/>
            <a:p>
              <a:pPr algn="ctr" eaLnBrk="0" hangingPunct="0">
                <a:lnSpc>
                  <a:spcPct val="140000"/>
                </a:lnSpc>
                <a:buFont typeface="Wingdings" pitchFamily="2" charset="2"/>
                <a:buNone/>
              </a:pPr>
              <a:r>
                <a:rPr lang="en-US" altLang="zh-CN" sz="1200" b="1">
                  <a:solidFill>
                    <a:schemeClr val="bg1"/>
                  </a:solidFill>
                  <a:latin typeface="华文仿宋" pitchFamily="2" charset="-122"/>
                  <a:ea typeface="华文仿宋" pitchFamily="2" charset="-122"/>
                </a:rPr>
                <a:t>WF</a:t>
              </a:r>
            </a:p>
          </p:txBody>
        </p:sp>
        <p:sp>
          <p:nvSpPr>
            <p:cNvPr id="136334" name="AutoShape 139"/>
            <p:cNvSpPr>
              <a:spLocks noChangeArrowheads="1"/>
            </p:cNvSpPr>
            <p:nvPr/>
          </p:nvSpPr>
          <p:spPr bwMode="auto">
            <a:xfrm>
              <a:off x="6553200" y="2851150"/>
              <a:ext cx="179388" cy="179388"/>
            </a:xfrm>
            <a:prstGeom prst="diamond">
              <a:avLst/>
            </a:prstGeom>
            <a:solidFill>
              <a:srgbClr val="FF3300"/>
            </a:solidFill>
            <a:ln w="12700" algn="ctr">
              <a:solidFill>
                <a:srgbClr val="99CCFF"/>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MA</a:t>
              </a:r>
            </a:p>
          </p:txBody>
        </p:sp>
        <p:sp>
          <p:nvSpPr>
            <p:cNvPr id="136335" name="Rectangle 140"/>
            <p:cNvSpPr>
              <a:spLocks noChangeArrowheads="1"/>
            </p:cNvSpPr>
            <p:nvPr/>
          </p:nvSpPr>
          <p:spPr bwMode="auto">
            <a:xfrm>
              <a:off x="8208966" y="3354393"/>
              <a:ext cx="179387" cy="179387"/>
            </a:xfrm>
            <a:prstGeom prst="rect">
              <a:avLst/>
            </a:prstGeom>
            <a:solidFill>
              <a:srgbClr val="008000"/>
            </a:solidFill>
            <a:ln w="12700" algn="ctr">
              <a:solidFill>
                <a:srgbClr val="008000"/>
              </a:solidFill>
              <a:miter lim="800000"/>
              <a:headEnd/>
              <a:tailEnd/>
            </a:ln>
          </p:spPr>
          <p:txBody>
            <a:bodyPr wrap="none" anchor="ctr"/>
            <a:lstStyle/>
            <a:p>
              <a:pPr algn="ctr" eaLnBrk="0" hangingPunct="0">
                <a:lnSpc>
                  <a:spcPct val="140000"/>
                </a:lnSpc>
                <a:buFont typeface="Wingdings" pitchFamily="2" charset="2"/>
                <a:buNone/>
              </a:pPr>
              <a:r>
                <a:rPr lang="en-US" altLang="zh-CN" sz="1200" b="1">
                  <a:solidFill>
                    <a:schemeClr val="bg1"/>
                  </a:solidFill>
                  <a:latin typeface="华文仿宋" pitchFamily="2" charset="-122"/>
                  <a:ea typeface="华文仿宋" pitchFamily="2" charset="-122"/>
                </a:rPr>
                <a:t>WF</a:t>
              </a:r>
            </a:p>
          </p:txBody>
        </p:sp>
        <p:sp>
          <p:nvSpPr>
            <p:cNvPr id="136336" name="AutoShape 141"/>
            <p:cNvSpPr>
              <a:spLocks noChangeArrowheads="1"/>
            </p:cNvSpPr>
            <p:nvPr/>
          </p:nvSpPr>
          <p:spPr bwMode="auto">
            <a:xfrm>
              <a:off x="8459788" y="3278188"/>
              <a:ext cx="215900" cy="215900"/>
            </a:xfrm>
            <a:prstGeom prst="triangle">
              <a:avLst>
                <a:gd name="adj" fmla="val 50000"/>
              </a:avLst>
            </a:prstGeom>
            <a:solidFill>
              <a:srgbClr val="FFFF00"/>
            </a:solidFill>
            <a:ln w="12700" algn="ctr">
              <a:solidFill>
                <a:srgbClr val="FFFF00"/>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M</a:t>
              </a:r>
            </a:p>
          </p:txBody>
        </p:sp>
        <p:sp>
          <p:nvSpPr>
            <p:cNvPr id="136337" name="AutoShape 142"/>
            <p:cNvSpPr>
              <a:spLocks noChangeArrowheads="1"/>
            </p:cNvSpPr>
            <p:nvPr/>
          </p:nvSpPr>
          <p:spPr bwMode="auto">
            <a:xfrm>
              <a:off x="5895975" y="3281369"/>
              <a:ext cx="179388" cy="179387"/>
            </a:xfrm>
            <a:prstGeom prst="diamond">
              <a:avLst/>
            </a:prstGeom>
            <a:solidFill>
              <a:srgbClr val="FF3300"/>
            </a:solidFill>
            <a:ln w="12700" algn="ctr">
              <a:solidFill>
                <a:srgbClr val="99CCFF"/>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MA</a:t>
              </a:r>
            </a:p>
          </p:txBody>
        </p:sp>
        <p:sp>
          <p:nvSpPr>
            <p:cNvPr id="136338" name="Oval 143"/>
            <p:cNvSpPr>
              <a:spLocks noChangeArrowheads="1"/>
            </p:cNvSpPr>
            <p:nvPr/>
          </p:nvSpPr>
          <p:spPr bwMode="auto">
            <a:xfrm>
              <a:off x="6445250" y="3316294"/>
              <a:ext cx="179388" cy="179387"/>
            </a:xfrm>
            <a:prstGeom prst="ellipse">
              <a:avLst/>
            </a:prstGeom>
            <a:solidFill>
              <a:srgbClr val="0000FF"/>
            </a:solidFill>
            <a:ln w="12700" algn="ctr">
              <a:solidFill>
                <a:srgbClr val="C0C0C0"/>
              </a:solidFill>
              <a:round/>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OCP</a:t>
              </a:r>
            </a:p>
          </p:txBody>
        </p:sp>
        <p:sp>
          <p:nvSpPr>
            <p:cNvPr id="136339" name="Rectangle 144"/>
            <p:cNvSpPr>
              <a:spLocks noChangeArrowheads="1"/>
            </p:cNvSpPr>
            <p:nvPr/>
          </p:nvSpPr>
          <p:spPr bwMode="auto">
            <a:xfrm>
              <a:off x="8208966" y="3787775"/>
              <a:ext cx="179387" cy="179388"/>
            </a:xfrm>
            <a:prstGeom prst="rect">
              <a:avLst/>
            </a:prstGeom>
            <a:solidFill>
              <a:srgbClr val="008000"/>
            </a:solidFill>
            <a:ln w="12700" algn="ctr">
              <a:solidFill>
                <a:srgbClr val="008000"/>
              </a:solidFill>
              <a:miter lim="800000"/>
              <a:headEnd/>
              <a:tailEnd/>
            </a:ln>
          </p:spPr>
          <p:txBody>
            <a:bodyPr wrap="none" anchor="ctr"/>
            <a:lstStyle/>
            <a:p>
              <a:pPr algn="ctr" eaLnBrk="0" hangingPunct="0">
                <a:lnSpc>
                  <a:spcPct val="140000"/>
                </a:lnSpc>
                <a:buFont typeface="Wingdings" pitchFamily="2" charset="2"/>
                <a:buNone/>
              </a:pPr>
              <a:r>
                <a:rPr lang="en-US" altLang="zh-CN" sz="1200" b="1">
                  <a:solidFill>
                    <a:schemeClr val="bg1"/>
                  </a:solidFill>
                  <a:latin typeface="华文仿宋" pitchFamily="2" charset="-122"/>
                  <a:ea typeface="华文仿宋" pitchFamily="2" charset="-122"/>
                </a:rPr>
                <a:t>WF</a:t>
              </a:r>
            </a:p>
          </p:txBody>
        </p:sp>
        <p:sp>
          <p:nvSpPr>
            <p:cNvPr id="136340" name="Oval 145"/>
            <p:cNvSpPr>
              <a:spLocks noChangeArrowheads="1"/>
            </p:cNvSpPr>
            <p:nvPr/>
          </p:nvSpPr>
          <p:spPr bwMode="auto">
            <a:xfrm>
              <a:off x="5926138" y="3714750"/>
              <a:ext cx="179387" cy="179388"/>
            </a:xfrm>
            <a:prstGeom prst="ellipse">
              <a:avLst/>
            </a:prstGeom>
            <a:solidFill>
              <a:srgbClr val="0000FF"/>
            </a:solidFill>
            <a:ln w="12700" algn="ctr">
              <a:solidFill>
                <a:srgbClr val="C0C0C0"/>
              </a:solidFill>
              <a:round/>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OCP</a:t>
              </a:r>
            </a:p>
          </p:txBody>
        </p:sp>
        <p:sp>
          <p:nvSpPr>
            <p:cNvPr id="136341" name="AutoShape 146"/>
            <p:cNvSpPr>
              <a:spLocks noChangeArrowheads="1"/>
            </p:cNvSpPr>
            <p:nvPr/>
          </p:nvSpPr>
          <p:spPr bwMode="auto">
            <a:xfrm>
              <a:off x="5495928" y="3714750"/>
              <a:ext cx="179388" cy="179388"/>
            </a:xfrm>
            <a:prstGeom prst="diamond">
              <a:avLst/>
            </a:prstGeom>
            <a:solidFill>
              <a:srgbClr val="FF3300"/>
            </a:solidFill>
            <a:ln w="12700" algn="ctr">
              <a:solidFill>
                <a:srgbClr val="99CCFF"/>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MA</a:t>
              </a:r>
            </a:p>
          </p:txBody>
        </p:sp>
        <p:sp>
          <p:nvSpPr>
            <p:cNvPr id="136342" name="AutoShape 147"/>
            <p:cNvSpPr>
              <a:spLocks noChangeArrowheads="1"/>
            </p:cNvSpPr>
            <p:nvPr/>
          </p:nvSpPr>
          <p:spPr bwMode="auto">
            <a:xfrm>
              <a:off x="8531225" y="3714750"/>
              <a:ext cx="215900" cy="215900"/>
            </a:xfrm>
            <a:prstGeom prst="triangle">
              <a:avLst>
                <a:gd name="adj" fmla="val 50000"/>
              </a:avLst>
            </a:prstGeom>
            <a:solidFill>
              <a:srgbClr val="FFFF00"/>
            </a:solidFill>
            <a:ln w="12700" algn="ctr">
              <a:solidFill>
                <a:srgbClr val="FFFF00"/>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M</a:t>
              </a:r>
            </a:p>
          </p:txBody>
        </p:sp>
        <p:sp>
          <p:nvSpPr>
            <p:cNvPr id="136343" name="Rectangle 148"/>
            <p:cNvSpPr>
              <a:spLocks noChangeArrowheads="1"/>
            </p:cNvSpPr>
            <p:nvPr/>
          </p:nvSpPr>
          <p:spPr bwMode="auto">
            <a:xfrm>
              <a:off x="6516691" y="4576769"/>
              <a:ext cx="179387" cy="179387"/>
            </a:xfrm>
            <a:prstGeom prst="rect">
              <a:avLst/>
            </a:prstGeom>
            <a:solidFill>
              <a:srgbClr val="008000"/>
            </a:solidFill>
            <a:ln w="12700" algn="ctr">
              <a:solidFill>
                <a:srgbClr val="008000"/>
              </a:solidFill>
              <a:miter lim="800000"/>
              <a:headEnd/>
              <a:tailEnd/>
            </a:ln>
          </p:spPr>
          <p:txBody>
            <a:bodyPr wrap="none" anchor="ctr"/>
            <a:lstStyle/>
            <a:p>
              <a:pPr algn="ctr" eaLnBrk="0" hangingPunct="0">
                <a:lnSpc>
                  <a:spcPct val="140000"/>
                </a:lnSpc>
                <a:buFont typeface="Wingdings" pitchFamily="2" charset="2"/>
                <a:buNone/>
              </a:pPr>
              <a:r>
                <a:rPr lang="en-US" altLang="zh-CN" sz="1200" b="1">
                  <a:solidFill>
                    <a:schemeClr val="bg1"/>
                  </a:solidFill>
                  <a:latin typeface="华文仿宋" pitchFamily="2" charset="-122"/>
                  <a:ea typeface="华文仿宋" pitchFamily="2" charset="-122"/>
                </a:rPr>
                <a:t>WF</a:t>
              </a:r>
            </a:p>
          </p:txBody>
        </p:sp>
        <p:sp>
          <p:nvSpPr>
            <p:cNvPr id="136344" name="AutoShape 149"/>
            <p:cNvSpPr>
              <a:spLocks noChangeArrowheads="1"/>
            </p:cNvSpPr>
            <p:nvPr/>
          </p:nvSpPr>
          <p:spPr bwMode="auto">
            <a:xfrm>
              <a:off x="8410575" y="4576763"/>
              <a:ext cx="215900" cy="215900"/>
            </a:xfrm>
            <a:prstGeom prst="triangle">
              <a:avLst>
                <a:gd name="adj" fmla="val 50000"/>
              </a:avLst>
            </a:prstGeom>
            <a:solidFill>
              <a:srgbClr val="FFFF00"/>
            </a:solidFill>
            <a:ln w="12700" algn="ctr">
              <a:solidFill>
                <a:srgbClr val="FFFF00"/>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M</a:t>
              </a:r>
            </a:p>
          </p:txBody>
        </p:sp>
        <p:sp>
          <p:nvSpPr>
            <p:cNvPr id="136345" name="Oval 150"/>
            <p:cNvSpPr>
              <a:spLocks noChangeArrowheads="1"/>
            </p:cNvSpPr>
            <p:nvPr/>
          </p:nvSpPr>
          <p:spPr bwMode="auto">
            <a:xfrm>
              <a:off x="7632700" y="4576769"/>
              <a:ext cx="179388" cy="179387"/>
            </a:xfrm>
            <a:prstGeom prst="ellipse">
              <a:avLst/>
            </a:prstGeom>
            <a:solidFill>
              <a:srgbClr val="0000FF"/>
            </a:solidFill>
            <a:ln w="12700" algn="ctr">
              <a:solidFill>
                <a:srgbClr val="C0C0C0"/>
              </a:solidFill>
              <a:round/>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OCP</a:t>
              </a:r>
            </a:p>
          </p:txBody>
        </p:sp>
        <p:sp>
          <p:nvSpPr>
            <p:cNvPr id="136346" name="AutoShape 151"/>
            <p:cNvSpPr>
              <a:spLocks noChangeArrowheads="1"/>
            </p:cNvSpPr>
            <p:nvPr/>
          </p:nvSpPr>
          <p:spPr bwMode="auto">
            <a:xfrm>
              <a:off x="7056439" y="4576769"/>
              <a:ext cx="179387" cy="179387"/>
            </a:xfrm>
            <a:prstGeom prst="diamond">
              <a:avLst/>
            </a:prstGeom>
            <a:solidFill>
              <a:srgbClr val="FF3300"/>
            </a:solidFill>
            <a:ln w="12700" algn="ctr">
              <a:solidFill>
                <a:srgbClr val="99CCFF"/>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MA</a:t>
              </a:r>
            </a:p>
          </p:txBody>
        </p:sp>
        <p:sp>
          <p:nvSpPr>
            <p:cNvPr id="136347" name="Rectangle 152"/>
            <p:cNvSpPr>
              <a:spLocks noChangeArrowheads="1"/>
            </p:cNvSpPr>
            <p:nvPr/>
          </p:nvSpPr>
          <p:spPr bwMode="auto">
            <a:xfrm>
              <a:off x="7488238" y="4170369"/>
              <a:ext cx="179387" cy="179387"/>
            </a:xfrm>
            <a:prstGeom prst="rect">
              <a:avLst/>
            </a:prstGeom>
            <a:solidFill>
              <a:srgbClr val="008000"/>
            </a:solidFill>
            <a:ln w="12700" algn="ctr">
              <a:solidFill>
                <a:srgbClr val="008000"/>
              </a:solidFill>
              <a:miter lim="800000"/>
              <a:headEnd/>
              <a:tailEnd/>
            </a:ln>
          </p:spPr>
          <p:txBody>
            <a:bodyPr wrap="none" anchor="ctr"/>
            <a:lstStyle/>
            <a:p>
              <a:pPr algn="ctr" eaLnBrk="0" hangingPunct="0">
                <a:lnSpc>
                  <a:spcPct val="140000"/>
                </a:lnSpc>
                <a:buFont typeface="Wingdings" pitchFamily="2" charset="2"/>
                <a:buNone/>
              </a:pPr>
              <a:r>
                <a:rPr lang="en-US" altLang="zh-CN" sz="1200">
                  <a:solidFill>
                    <a:schemeClr val="bg1"/>
                  </a:solidFill>
                  <a:latin typeface="华文仿宋" pitchFamily="2" charset="-122"/>
                  <a:ea typeface="华文仿宋" pitchFamily="2" charset="-122"/>
                </a:rPr>
                <a:t>WF</a:t>
              </a:r>
            </a:p>
          </p:txBody>
        </p:sp>
        <p:sp>
          <p:nvSpPr>
            <p:cNvPr id="136348" name="Oval 153"/>
            <p:cNvSpPr>
              <a:spLocks noChangeArrowheads="1"/>
            </p:cNvSpPr>
            <p:nvPr/>
          </p:nvSpPr>
          <p:spPr bwMode="auto">
            <a:xfrm>
              <a:off x="6913566" y="4206875"/>
              <a:ext cx="179387" cy="179388"/>
            </a:xfrm>
            <a:prstGeom prst="ellipse">
              <a:avLst/>
            </a:prstGeom>
            <a:solidFill>
              <a:srgbClr val="0000FF"/>
            </a:solidFill>
            <a:ln w="12700" algn="ctr">
              <a:solidFill>
                <a:srgbClr val="C0C0C0"/>
              </a:solidFill>
              <a:round/>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OCP</a:t>
              </a:r>
            </a:p>
          </p:txBody>
        </p:sp>
        <p:sp>
          <p:nvSpPr>
            <p:cNvPr id="136349" name="AutoShape 154"/>
            <p:cNvSpPr>
              <a:spLocks noChangeArrowheads="1"/>
            </p:cNvSpPr>
            <p:nvPr/>
          </p:nvSpPr>
          <p:spPr bwMode="auto">
            <a:xfrm>
              <a:off x="5580066" y="4133850"/>
              <a:ext cx="179387" cy="179388"/>
            </a:xfrm>
            <a:prstGeom prst="diamond">
              <a:avLst/>
            </a:prstGeom>
            <a:solidFill>
              <a:srgbClr val="FF3300"/>
            </a:solidFill>
            <a:ln w="12700" algn="ctr">
              <a:solidFill>
                <a:srgbClr val="99CCFF"/>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MA</a:t>
              </a:r>
            </a:p>
          </p:txBody>
        </p:sp>
        <p:sp>
          <p:nvSpPr>
            <p:cNvPr id="136350" name="AutoShape 155"/>
            <p:cNvSpPr>
              <a:spLocks noChangeArrowheads="1"/>
            </p:cNvSpPr>
            <p:nvPr/>
          </p:nvSpPr>
          <p:spPr bwMode="auto">
            <a:xfrm>
              <a:off x="8027988" y="4170363"/>
              <a:ext cx="215900" cy="215900"/>
            </a:xfrm>
            <a:prstGeom prst="triangle">
              <a:avLst>
                <a:gd name="adj" fmla="val 50000"/>
              </a:avLst>
            </a:prstGeom>
            <a:solidFill>
              <a:srgbClr val="FFFF00"/>
            </a:solidFill>
            <a:ln w="12700" algn="ctr">
              <a:solidFill>
                <a:srgbClr val="FFFF00"/>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M</a:t>
              </a:r>
            </a:p>
          </p:txBody>
        </p:sp>
        <p:sp>
          <p:nvSpPr>
            <p:cNvPr id="136351" name="Rectangle 156"/>
            <p:cNvSpPr>
              <a:spLocks noChangeArrowheads="1"/>
            </p:cNvSpPr>
            <p:nvPr/>
          </p:nvSpPr>
          <p:spPr bwMode="auto">
            <a:xfrm>
              <a:off x="7848600" y="5489575"/>
              <a:ext cx="179388" cy="179388"/>
            </a:xfrm>
            <a:prstGeom prst="rect">
              <a:avLst/>
            </a:prstGeom>
            <a:solidFill>
              <a:srgbClr val="008000"/>
            </a:solidFill>
            <a:ln w="12700" algn="ctr">
              <a:solidFill>
                <a:srgbClr val="339966"/>
              </a:solidFill>
              <a:miter lim="800000"/>
              <a:headEnd/>
              <a:tailEnd/>
            </a:ln>
          </p:spPr>
          <p:txBody>
            <a:bodyPr wrap="none" anchor="ctr"/>
            <a:lstStyle/>
            <a:p>
              <a:pPr algn="ctr" eaLnBrk="0" hangingPunct="0">
                <a:lnSpc>
                  <a:spcPct val="140000"/>
                </a:lnSpc>
                <a:buFont typeface="Wingdings" pitchFamily="2" charset="2"/>
                <a:buNone/>
              </a:pPr>
              <a:r>
                <a:rPr lang="en-US" altLang="zh-CN" sz="1200" b="1">
                  <a:solidFill>
                    <a:schemeClr val="bg1"/>
                  </a:solidFill>
                  <a:latin typeface="华文仿宋" pitchFamily="2" charset="-122"/>
                  <a:ea typeface="华文仿宋" pitchFamily="2" charset="-122"/>
                </a:rPr>
                <a:t>WF</a:t>
              </a:r>
            </a:p>
          </p:txBody>
        </p:sp>
        <p:sp>
          <p:nvSpPr>
            <p:cNvPr id="136352" name="AutoShape 157"/>
            <p:cNvSpPr>
              <a:spLocks noChangeArrowheads="1"/>
            </p:cNvSpPr>
            <p:nvPr/>
          </p:nvSpPr>
          <p:spPr bwMode="auto">
            <a:xfrm>
              <a:off x="7186613" y="5484813"/>
              <a:ext cx="215900" cy="215900"/>
            </a:xfrm>
            <a:prstGeom prst="triangle">
              <a:avLst>
                <a:gd name="adj" fmla="val 50000"/>
              </a:avLst>
            </a:prstGeom>
            <a:solidFill>
              <a:srgbClr val="FFFF00"/>
            </a:solidFill>
            <a:ln w="12700" algn="ctr">
              <a:solidFill>
                <a:srgbClr val="FFFF00"/>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M</a:t>
              </a:r>
            </a:p>
          </p:txBody>
        </p:sp>
        <p:sp>
          <p:nvSpPr>
            <p:cNvPr id="136353" name="Oval 158"/>
            <p:cNvSpPr>
              <a:spLocks noChangeArrowheads="1"/>
            </p:cNvSpPr>
            <p:nvPr/>
          </p:nvSpPr>
          <p:spPr bwMode="auto">
            <a:xfrm>
              <a:off x="6364291" y="5500694"/>
              <a:ext cx="179387" cy="179387"/>
            </a:xfrm>
            <a:prstGeom prst="ellipse">
              <a:avLst/>
            </a:prstGeom>
            <a:solidFill>
              <a:srgbClr val="0000FF"/>
            </a:solidFill>
            <a:ln w="12700" algn="ctr">
              <a:solidFill>
                <a:srgbClr val="C0C0C0"/>
              </a:solidFill>
              <a:round/>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OCP</a:t>
              </a:r>
            </a:p>
          </p:txBody>
        </p:sp>
        <p:sp>
          <p:nvSpPr>
            <p:cNvPr id="136354" name="AutoShape 159"/>
            <p:cNvSpPr>
              <a:spLocks noChangeArrowheads="1"/>
            </p:cNvSpPr>
            <p:nvPr/>
          </p:nvSpPr>
          <p:spPr bwMode="auto">
            <a:xfrm>
              <a:off x="5494339" y="5478469"/>
              <a:ext cx="179387" cy="179387"/>
            </a:xfrm>
            <a:prstGeom prst="diamond">
              <a:avLst/>
            </a:prstGeom>
            <a:solidFill>
              <a:srgbClr val="FF3300"/>
            </a:solidFill>
            <a:ln w="12700" algn="ctr">
              <a:solidFill>
                <a:srgbClr val="99CCFF"/>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MA</a:t>
              </a:r>
            </a:p>
          </p:txBody>
        </p:sp>
        <p:sp>
          <p:nvSpPr>
            <p:cNvPr id="136355" name="Rectangle 160"/>
            <p:cNvSpPr>
              <a:spLocks noChangeArrowheads="1"/>
            </p:cNvSpPr>
            <p:nvPr/>
          </p:nvSpPr>
          <p:spPr bwMode="auto">
            <a:xfrm>
              <a:off x="6659563" y="5913444"/>
              <a:ext cx="179387" cy="179387"/>
            </a:xfrm>
            <a:prstGeom prst="rect">
              <a:avLst/>
            </a:prstGeom>
            <a:solidFill>
              <a:srgbClr val="008000"/>
            </a:solidFill>
            <a:ln w="12700" algn="ctr">
              <a:solidFill>
                <a:srgbClr val="339966"/>
              </a:solidFill>
              <a:miter lim="800000"/>
              <a:headEnd/>
              <a:tailEnd/>
            </a:ln>
          </p:spPr>
          <p:txBody>
            <a:bodyPr wrap="none" anchor="ctr"/>
            <a:lstStyle/>
            <a:p>
              <a:pPr algn="ctr" eaLnBrk="0" hangingPunct="0">
                <a:lnSpc>
                  <a:spcPct val="140000"/>
                </a:lnSpc>
                <a:buFont typeface="Wingdings" pitchFamily="2" charset="2"/>
                <a:buNone/>
              </a:pPr>
              <a:r>
                <a:rPr lang="en-US" altLang="zh-CN" sz="1200" b="1">
                  <a:solidFill>
                    <a:schemeClr val="bg1"/>
                  </a:solidFill>
                  <a:latin typeface="华文仿宋" pitchFamily="2" charset="-122"/>
                  <a:ea typeface="华文仿宋" pitchFamily="2" charset="-122"/>
                </a:rPr>
                <a:t>WF</a:t>
              </a:r>
            </a:p>
          </p:txBody>
        </p:sp>
        <p:sp>
          <p:nvSpPr>
            <p:cNvPr id="136356" name="AutoShape 161"/>
            <p:cNvSpPr>
              <a:spLocks noChangeArrowheads="1"/>
            </p:cNvSpPr>
            <p:nvPr/>
          </p:nvSpPr>
          <p:spPr bwMode="auto">
            <a:xfrm>
              <a:off x="8243888" y="5886450"/>
              <a:ext cx="215900" cy="215900"/>
            </a:xfrm>
            <a:prstGeom prst="triangle">
              <a:avLst>
                <a:gd name="adj" fmla="val 50000"/>
              </a:avLst>
            </a:prstGeom>
            <a:solidFill>
              <a:srgbClr val="FFFF00"/>
            </a:solidFill>
            <a:ln w="12700" algn="ctr">
              <a:solidFill>
                <a:srgbClr val="FFFF00"/>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M</a:t>
              </a:r>
            </a:p>
          </p:txBody>
        </p:sp>
        <p:sp>
          <p:nvSpPr>
            <p:cNvPr id="136357" name="Oval 162"/>
            <p:cNvSpPr>
              <a:spLocks noChangeArrowheads="1"/>
            </p:cNvSpPr>
            <p:nvPr/>
          </p:nvSpPr>
          <p:spPr bwMode="auto">
            <a:xfrm>
              <a:off x="6369050" y="5881694"/>
              <a:ext cx="179388" cy="179387"/>
            </a:xfrm>
            <a:prstGeom prst="ellipse">
              <a:avLst/>
            </a:prstGeom>
            <a:solidFill>
              <a:srgbClr val="0000FF"/>
            </a:solidFill>
            <a:ln w="12700" algn="ctr">
              <a:solidFill>
                <a:srgbClr val="C0C0C0"/>
              </a:solidFill>
              <a:round/>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OCP</a:t>
              </a:r>
            </a:p>
          </p:txBody>
        </p:sp>
        <p:sp>
          <p:nvSpPr>
            <p:cNvPr id="136358" name="AutoShape 163"/>
            <p:cNvSpPr>
              <a:spLocks noChangeArrowheads="1"/>
            </p:cNvSpPr>
            <p:nvPr/>
          </p:nvSpPr>
          <p:spPr bwMode="auto">
            <a:xfrm>
              <a:off x="5497516" y="5881694"/>
              <a:ext cx="179387" cy="179387"/>
            </a:xfrm>
            <a:prstGeom prst="diamond">
              <a:avLst/>
            </a:prstGeom>
            <a:solidFill>
              <a:srgbClr val="FF3300"/>
            </a:solidFill>
            <a:ln w="12700" algn="ctr">
              <a:solidFill>
                <a:srgbClr val="99CCFF"/>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MA</a:t>
              </a:r>
            </a:p>
          </p:txBody>
        </p:sp>
        <p:sp>
          <p:nvSpPr>
            <p:cNvPr id="136359" name="Rectangle 164"/>
            <p:cNvSpPr>
              <a:spLocks noChangeArrowheads="1"/>
            </p:cNvSpPr>
            <p:nvPr/>
          </p:nvSpPr>
          <p:spPr bwMode="auto">
            <a:xfrm>
              <a:off x="6264276" y="1554169"/>
              <a:ext cx="179388" cy="179387"/>
            </a:xfrm>
            <a:prstGeom prst="rect">
              <a:avLst/>
            </a:prstGeom>
            <a:solidFill>
              <a:srgbClr val="008000"/>
            </a:solidFill>
            <a:ln w="12700" algn="ctr">
              <a:solidFill>
                <a:srgbClr val="008000"/>
              </a:solidFill>
              <a:miter lim="800000"/>
              <a:headEnd/>
              <a:tailEnd/>
            </a:ln>
          </p:spPr>
          <p:txBody>
            <a:bodyPr wrap="none" anchor="ctr"/>
            <a:lstStyle/>
            <a:p>
              <a:pPr algn="ctr" eaLnBrk="0" hangingPunct="0">
                <a:lnSpc>
                  <a:spcPct val="140000"/>
                </a:lnSpc>
                <a:buFont typeface="Wingdings" pitchFamily="2" charset="2"/>
                <a:buNone/>
              </a:pPr>
              <a:r>
                <a:rPr lang="en-US" altLang="zh-CN" sz="1200">
                  <a:solidFill>
                    <a:schemeClr val="bg1"/>
                  </a:solidFill>
                  <a:latin typeface="华文仿宋" pitchFamily="2" charset="-122"/>
                  <a:ea typeface="华文仿宋" pitchFamily="2" charset="-122"/>
                </a:rPr>
                <a:t>WF</a:t>
              </a:r>
            </a:p>
          </p:txBody>
        </p:sp>
        <p:cxnSp>
          <p:nvCxnSpPr>
            <p:cNvPr id="136360" name="AutoShape 165"/>
            <p:cNvCxnSpPr>
              <a:cxnSpLocks noChangeShapeType="1"/>
              <a:stCxn id="136327" idx="2"/>
              <a:endCxn id="136333" idx="0"/>
            </p:cNvCxnSpPr>
            <p:nvPr/>
          </p:nvCxnSpPr>
          <p:spPr bwMode="auto">
            <a:xfrm flipH="1">
              <a:off x="6153153" y="2636838"/>
              <a:ext cx="692150" cy="214312"/>
            </a:xfrm>
            <a:prstGeom prst="straightConnector1">
              <a:avLst/>
            </a:prstGeom>
            <a:noFill/>
            <a:ln w="31750">
              <a:solidFill>
                <a:srgbClr val="339966"/>
              </a:solidFill>
              <a:round/>
              <a:headEnd/>
              <a:tailEnd/>
            </a:ln>
          </p:spPr>
        </p:cxnSp>
        <p:cxnSp>
          <p:nvCxnSpPr>
            <p:cNvPr id="136361" name="AutoShape 166"/>
            <p:cNvCxnSpPr>
              <a:cxnSpLocks noChangeShapeType="1"/>
              <a:stCxn id="136333" idx="2"/>
              <a:endCxn id="136335" idx="0"/>
            </p:cNvCxnSpPr>
            <p:nvPr/>
          </p:nvCxnSpPr>
          <p:spPr bwMode="auto">
            <a:xfrm>
              <a:off x="6153150" y="3030538"/>
              <a:ext cx="2146300" cy="323850"/>
            </a:xfrm>
            <a:prstGeom prst="straightConnector1">
              <a:avLst/>
            </a:prstGeom>
            <a:noFill/>
            <a:ln w="31750">
              <a:solidFill>
                <a:srgbClr val="339966"/>
              </a:solidFill>
              <a:round/>
              <a:headEnd/>
              <a:tailEnd/>
            </a:ln>
          </p:spPr>
        </p:cxnSp>
        <p:cxnSp>
          <p:nvCxnSpPr>
            <p:cNvPr id="136362" name="AutoShape 167"/>
            <p:cNvCxnSpPr>
              <a:cxnSpLocks noChangeShapeType="1"/>
              <a:stCxn id="136335" idx="2"/>
              <a:endCxn id="136339" idx="0"/>
            </p:cNvCxnSpPr>
            <p:nvPr/>
          </p:nvCxnSpPr>
          <p:spPr bwMode="auto">
            <a:xfrm>
              <a:off x="8299450" y="3533775"/>
              <a:ext cx="0" cy="254000"/>
            </a:xfrm>
            <a:prstGeom prst="straightConnector1">
              <a:avLst/>
            </a:prstGeom>
            <a:noFill/>
            <a:ln w="31750">
              <a:solidFill>
                <a:srgbClr val="339966"/>
              </a:solidFill>
              <a:round/>
              <a:headEnd/>
              <a:tailEnd/>
            </a:ln>
          </p:spPr>
        </p:cxnSp>
        <p:cxnSp>
          <p:nvCxnSpPr>
            <p:cNvPr id="136363" name="AutoShape 168"/>
            <p:cNvCxnSpPr>
              <a:cxnSpLocks noChangeShapeType="1"/>
              <a:stCxn id="136339" idx="2"/>
              <a:endCxn id="136347" idx="0"/>
            </p:cNvCxnSpPr>
            <p:nvPr/>
          </p:nvCxnSpPr>
          <p:spPr bwMode="auto">
            <a:xfrm flipH="1">
              <a:off x="7578728" y="3967163"/>
              <a:ext cx="720725" cy="203200"/>
            </a:xfrm>
            <a:prstGeom prst="straightConnector1">
              <a:avLst/>
            </a:prstGeom>
            <a:noFill/>
            <a:ln w="31750">
              <a:solidFill>
                <a:srgbClr val="339966"/>
              </a:solidFill>
              <a:round/>
              <a:headEnd/>
              <a:tailEnd/>
            </a:ln>
          </p:spPr>
        </p:cxnSp>
        <p:cxnSp>
          <p:nvCxnSpPr>
            <p:cNvPr id="136364" name="AutoShape 169"/>
            <p:cNvCxnSpPr>
              <a:cxnSpLocks noChangeShapeType="1"/>
              <a:stCxn id="136347" idx="2"/>
              <a:endCxn id="136343" idx="0"/>
            </p:cNvCxnSpPr>
            <p:nvPr/>
          </p:nvCxnSpPr>
          <p:spPr bwMode="auto">
            <a:xfrm flipH="1">
              <a:off x="6607178" y="4349756"/>
              <a:ext cx="971550" cy="227013"/>
            </a:xfrm>
            <a:prstGeom prst="straightConnector1">
              <a:avLst/>
            </a:prstGeom>
            <a:noFill/>
            <a:ln w="31750">
              <a:solidFill>
                <a:srgbClr val="339966"/>
              </a:solidFill>
              <a:round/>
              <a:headEnd/>
              <a:tailEnd/>
            </a:ln>
          </p:spPr>
        </p:cxnSp>
        <p:cxnSp>
          <p:nvCxnSpPr>
            <p:cNvPr id="136365" name="AutoShape 170"/>
            <p:cNvCxnSpPr>
              <a:cxnSpLocks noChangeShapeType="1"/>
              <a:stCxn id="136343" idx="2"/>
              <a:endCxn id="136413" idx="0"/>
            </p:cNvCxnSpPr>
            <p:nvPr/>
          </p:nvCxnSpPr>
          <p:spPr bwMode="auto">
            <a:xfrm>
              <a:off x="6607178" y="4756156"/>
              <a:ext cx="1260475" cy="244475"/>
            </a:xfrm>
            <a:prstGeom prst="straightConnector1">
              <a:avLst/>
            </a:prstGeom>
            <a:noFill/>
            <a:ln w="31750">
              <a:solidFill>
                <a:srgbClr val="339966"/>
              </a:solidFill>
              <a:round/>
              <a:headEnd/>
              <a:tailEnd/>
            </a:ln>
          </p:spPr>
        </p:cxnSp>
        <p:cxnSp>
          <p:nvCxnSpPr>
            <p:cNvPr id="136366" name="AutoShape 171"/>
            <p:cNvCxnSpPr>
              <a:cxnSpLocks noChangeShapeType="1"/>
              <a:stCxn id="136351" idx="2"/>
              <a:endCxn id="136355" idx="0"/>
            </p:cNvCxnSpPr>
            <p:nvPr/>
          </p:nvCxnSpPr>
          <p:spPr bwMode="auto">
            <a:xfrm flipH="1">
              <a:off x="6750051" y="5668969"/>
              <a:ext cx="1189038" cy="244475"/>
            </a:xfrm>
            <a:prstGeom prst="straightConnector1">
              <a:avLst/>
            </a:prstGeom>
            <a:noFill/>
            <a:ln w="31750">
              <a:solidFill>
                <a:srgbClr val="339966"/>
              </a:solidFill>
              <a:round/>
              <a:headEnd/>
              <a:tailEnd/>
            </a:ln>
          </p:spPr>
        </p:cxnSp>
        <p:cxnSp>
          <p:nvCxnSpPr>
            <p:cNvPr id="136367" name="AutoShape 172"/>
            <p:cNvCxnSpPr>
              <a:cxnSpLocks noChangeShapeType="1"/>
              <a:stCxn id="136323" idx="2"/>
              <a:endCxn id="136327" idx="0"/>
            </p:cNvCxnSpPr>
            <p:nvPr/>
          </p:nvCxnSpPr>
          <p:spPr bwMode="auto">
            <a:xfrm>
              <a:off x="5621341" y="2170119"/>
              <a:ext cx="1223962" cy="287337"/>
            </a:xfrm>
            <a:prstGeom prst="straightConnector1">
              <a:avLst/>
            </a:prstGeom>
            <a:noFill/>
            <a:ln w="31750">
              <a:solidFill>
                <a:srgbClr val="339966"/>
              </a:solidFill>
              <a:round/>
              <a:headEnd/>
              <a:tailEnd/>
            </a:ln>
          </p:spPr>
        </p:cxnSp>
        <p:cxnSp>
          <p:nvCxnSpPr>
            <p:cNvPr id="136368" name="AutoShape 173"/>
            <p:cNvCxnSpPr>
              <a:cxnSpLocks noChangeShapeType="1"/>
              <a:stCxn id="136323" idx="0"/>
              <a:endCxn id="136359" idx="2"/>
            </p:cNvCxnSpPr>
            <p:nvPr/>
          </p:nvCxnSpPr>
          <p:spPr bwMode="auto">
            <a:xfrm flipV="1">
              <a:off x="5621338" y="1733550"/>
              <a:ext cx="733425" cy="257175"/>
            </a:xfrm>
            <a:prstGeom prst="straightConnector1">
              <a:avLst/>
            </a:prstGeom>
            <a:noFill/>
            <a:ln w="31750">
              <a:solidFill>
                <a:srgbClr val="339966"/>
              </a:solidFill>
              <a:round/>
              <a:headEnd/>
              <a:tailEnd/>
            </a:ln>
          </p:spPr>
        </p:cxnSp>
        <p:cxnSp>
          <p:nvCxnSpPr>
            <p:cNvPr id="136369" name="AutoShape 174"/>
            <p:cNvCxnSpPr>
              <a:cxnSpLocks noChangeShapeType="1"/>
              <a:stCxn id="136320" idx="3"/>
              <a:endCxn id="136326" idx="0"/>
            </p:cNvCxnSpPr>
            <p:nvPr/>
          </p:nvCxnSpPr>
          <p:spPr bwMode="auto">
            <a:xfrm flipH="1">
              <a:off x="8086726" y="1704977"/>
              <a:ext cx="573088" cy="284163"/>
            </a:xfrm>
            <a:prstGeom prst="straightConnector1">
              <a:avLst/>
            </a:prstGeom>
            <a:noFill/>
            <a:ln w="31750">
              <a:solidFill>
                <a:srgbClr val="FFFF00"/>
              </a:solidFill>
              <a:round/>
              <a:headEnd/>
              <a:tailEnd/>
            </a:ln>
          </p:spPr>
        </p:cxnSp>
        <p:cxnSp>
          <p:nvCxnSpPr>
            <p:cNvPr id="136370" name="AutoShape 175"/>
            <p:cNvCxnSpPr>
              <a:cxnSpLocks noChangeShapeType="1"/>
              <a:stCxn id="136326" idx="3"/>
              <a:endCxn id="136329" idx="0"/>
            </p:cNvCxnSpPr>
            <p:nvPr/>
          </p:nvCxnSpPr>
          <p:spPr bwMode="auto">
            <a:xfrm>
              <a:off x="8086725" y="2205044"/>
              <a:ext cx="0" cy="142875"/>
            </a:xfrm>
            <a:prstGeom prst="straightConnector1">
              <a:avLst/>
            </a:prstGeom>
            <a:noFill/>
            <a:ln w="31750">
              <a:solidFill>
                <a:srgbClr val="FFFF00"/>
              </a:solidFill>
              <a:round/>
              <a:headEnd/>
              <a:tailEnd/>
            </a:ln>
          </p:spPr>
        </p:cxnSp>
        <p:cxnSp>
          <p:nvCxnSpPr>
            <p:cNvPr id="136371" name="AutoShape 176"/>
            <p:cNvCxnSpPr>
              <a:cxnSpLocks noChangeShapeType="1"/>
              <a:stCxn id="136329" idx="3"/>
              <a:endCxn id="136331" idx="0"/>
            </p:cNvCxnSpPr>
            <p:nvPr/>
          </p:nvCxnSpPr>
          <p:spPr bwMode="auto">
            <a:xfrm>
              <a:off x="8086725" y="2563819"/>
              <a:ext cx="504825" cy="236537"/>
            </a:xfrm>
            <a:prstGeom prst="straightConnector1">
              <a:avLst/>
            </a:prstGeom>
            <a:noFill/>
            <a:ln w="31750">
              <a:solidFill>
                <a:srgbClr val="FFFF00"/>
              </a:solidFill>
              <a:round/>
              <a:headEnd/>
              <a:tailEnd/>
            </a:ln>
          </p:spPr>
        </p:cxnSp>
        <p:cxnSp>
          <p:nvCxnSpPr>
            <p:cNvPr id="136372" name="AutoShape 177"/>
            <p:cNvCxnSpPr>
              <a:cxnSpLocks noChangeShapeType="1"/>
              <a:stCxn id="136331" idx="3"/>
              <a:endCxn id="136336" idx="0"/>
            </p:cNvCxnSpPr>
            <p:nvPr/>
          </p:nvCxnSpPr>
          <p:spPr bwMode="auto">
            <a:xfrm flipH="1">
              <a:off x="8567738" y="3016250"/>
              <a:ext cx="23812" cy="261938"/>
            </a:xfrm>
            <a:prstGeom prst="straightConnector1">
              <a:avLst/>
            </a:prstGeom>
            <a:noFill/>
            <a:ln w="31750">
              <a:solidFill>
                <a:srgbClr val="FFFF00"/>
              </a:solidFill>
              <a:round/>
              <a:headEnd/>
              <a:tailEnd/>
            </a:ln>
          </p:spPr>
        </p:cxnSp>
        <p:cxnSp>
          <p:nvCxnSpPr>
            <p:cNvPr id="136373" name="AutoShape 178"/>
            <p:cNvCxnSpPr>
              <a:cxnSpLocks noChangeShapeType="1"/>
              <a:stCxn id="136336" idx="3"/>
              <a:endCxn id="136342" idx="0"/>
            </p:cNvCxnSpPr>
            <p:nvPr/>
          </p:nvCxnSpPr>
          <p:spPr bwMode="auto">
            <a:xfrm>
              <a:off x="8567741" y="3494088"/>
              <a:ext cx="71437" cy="220662"/>
            </a:xfrm>
            <a:prstGeom prst="straightConnector1">
              <a:avLst/>
            </a:prstGeom>
            <a:noFill/>
            <a:ln w="31750">
              <a:solidFill>
                <a:srgbClr val="FFFF00"/>
              </a:solidFill>
              <a:round/>
              <a:headEnd/>
              <a:tailEnd/>
            </a:ln>
          </p:spPr>
        </p:cxnSp>
        <p:cxnSp>
          <p:nvCxnSpPr>
            <p:cNvPr id="136374" name="AutoShape 179"/>
            <p:cNvCxnSpPr>
              <a:cxnSpLocks noChangeShapeType="1"/>
              <a:stCxn id="136342" idx="4"/>
              <a:endCxn id="136350" idx="0"/>
            </p:cNvCxnSpPr>
            <p:nvPr/>
          </p:nvCxnSpPr>
          <p:spPr bwMode="auto">
            <a:xfrm flipH="1">
              <a:off x="8135941" y="3930654"/>
              <a:ext cx="611187" cy="239713"/>
            </a:xfrm>
            <a:prstGeom prst="straightConnector1">
              <a:avLst/>
            </a:prstGeom>
            <a:noFill/>
            <a:ln w="31750">
              <a:solidFill>
                <a:srgbClr val="FFFF00"/>
              </a:solidFill>
              <a:round/>
              <a:headEnd/>
              <a:tailEnd/>
            </a:ln>
          </p:spPr>
        </p:cxnSp>
        <p:cxnSp>
          <p:nvCxnSpPr>
            <p:cNvPr id="136375" name="AutoShape 180"/>
            <p:cNvCxnSpPr>
              <a:cxnSpLocks noChangeShapeType="1"/>
              <a:stCxn id="136350" idx="3"/>
              <a:endCxn id="136344" idx="0"/>
            </p:cNvCxnSpPr>
            <p:nvPr/>
          </p:nvCxnSpPr>
          <p:spPr bwMode="auto">
            <a:xfrm>
              <a:off x="8135941" y="4386263"/>
              <a:ext cx="382587" cy="190500"/>
            </a:xfrm>
            <a:prstGeom prst="straightConnector1">
              <a:avLst/>
            </a:prstGeom>
            <a:noFill/>
            <a:ln w="31750">
              <a:solidFill>
                <a:srgbClr val="FFFF00"/>
              </a:solidFill>
              <a:round/>
              <a:headEnd/>
              <a:tailEnd/>
            </a:ln>
          </p:spPr>
        </p:cxnSp>
        <p:cxnSp>
          <p:nvCxnSpPr>
            <p:cNvPr id="136376" name="AutoShape 181"/>
            <p:cNvCxnSpPr>
              <a:cxnSpLocks noChangeShapeType="1"/>
              <a:stCxn id="136344" idx="3"/>
              <a:endCxn id="136414" idx="0"/>
            </p:cNvCxnSpPr>
            <p:nvPr/>
          </p:nvCxnSpPr>
          <p:spPr bwMode="auto">
            <a:xfrm>
              <a:off x="8518525" y="4792663"/>
              <a:ext cx="3175" cy="207962"/>
            </a:xfrm>
            <a:prstGeom prst="straightConnector1">
              <a:avLst/>
            </a:prstGeom>
            <a:noFill/>
            <a:ln w="31750">
              <a:solidFill>
                <a:srgbClr val="FFFF00"/>
              </a:solidFill>
              <a:round/>
              <a:headEnd/>
              <a:tailEnd/>
            </a:ln>
          </p:spPr>
        </p:cxnSp>
        <p:cxnSp>
          <p:nvCxnSpPr>
            <p:cNvPr id="136377" name="AutoShape 182"/>
            <p:cNvCxnSpPr>
              <a:cxnSpLocks noChangeShapeType="1"/>
              <a:stCxn id="136352" idx="3"/>
              <a:endCxn id="136356" idx="0"/>
            </p:cNvCxnSpPr>
            <p:nvPr/>
          </p:nvCxnSpPr>
          <p:spPr bwMode="auto">
            <a:xfrm>
              <a:off x="7294566" y="5700719"/>
              <a:ext cx="1057275" cy="185737"/>
            </a:xfrm>
            <a:prstGeom prst="straightConnector1">
              <a:avLst/>
            </a:prstGeom>
            <a:noFill/>
            <a:ln w="31750">
              <a:solidFill>
                <a:srgbClr val="FFFF00"/>
              </a:solidFill>
              <a:round/>
              <a:headEnd/>
              <a:tailEnd/>
            </a:ln>
          </p:spPr>
        </p:cxnSp>
        <p:cxnSp>
          <p:nvCxnSpPr>
            <p:cNvPr id="136378" name="AutoShape 183"/>
            <p:cNvCxnSpPr>
              <a:cxnSpLocks noChangeShapeType="1"/>
              <a:stCxn id="136321" idx="2"/>
              <a:endCxn id="136325" idx="0"/>
            </p:cNvCxnSpPr>
            <p:nvPr/>
          </p:nvCxnSpPr>
          <p:spPr bwMode="auto">
            <a:xfrm>
              <a:off x="8228016" y="1733550"/>
              <a:ext cx="306387" cy="292100"/>
            </a:xfrm>
            <a:prstGeom prst="straightConnector1">
              <a:avLst/>
            </a:prstGeom>
            <a:noFill/>
            <a:ln w="22225">
              <a:solidFill>
                <a:srgbClr val="FF3300"/>
              </a:solidFill>
              <a:round/>
              <a:headEnd/>
              <a:tailEnd/>
            </a:ln>
          </p:spPr>
        </p:cxnSp>
        <p:cxnSp>
          <p:nvCxnSpPr>
            <p:cNvPr id="136379" name="AutoShape 184"/>
            <p:cNvCxnSpPr>
              <a:cxnSpLocks noChangeShapeType="1"/>
              <a:stCxn id="136325" idx="2"/>
              <a:endCxn id="136328" idx="0"/>
            </p:cNvCxnSpPr>
            <p:nvPr/>
          </p:nvCxnSpPr>
          <p:spPr bwMode="auto">
            <a:xfrm>
              <a:off x="8534400" y="2205038"/>
              <a:ext cx="26988" cy="214312"/>
            </a:xfrm>
            <a:prstGeom prst="straightConnector1">
              <a:avLst/>
            </a:prstGeom>
            <a:noFill/>
            <a:ln w="22225">
              <a:solidFill>
                <a:srgbClr val="FF3300"/>
              </a:solidFill>
              <a:round/>
              <a:headEnd/>
              <a:tailEnd/>
            </a:ln>
          </p:spPr>
        </p:cxnSp>
        <p:cxnSp>
          <p:nvCxnSpPr>
            <p:cNvPr id="136380" name="AutoShape 185"/>
            <p:cNvCxnSpPr>
              <a:cxnSpLocks noChangeShapeType="1"/>
              <a:stCxn id="136328" idx="2"/>
              <a:endCxn id="136334" idx="0"/>
            </p:cNvCxnSpPr>
            <p:nvPr/>
          </p:nvCxnSpPr>
          <p:spPr bwMode="auto">
            <a:xfrm flipH="1">
              <a:off x="6643688" y="2598738"/>
              <a:ext cx="1917700" cy="252412"/>
            </a:xfrm>
            <a:prstGeom prst="straightConnector1">
              <a:avLst/>
            </a:prstGeom>
            <a:noFill/>
            <a:ln w="22225">
              <a:solidFill>
                <a:srgbClr val="FF3300"/>
              </a:solidFill>
              <a:round/>
              <a:headEnd/>
              <a:tailEnd/>
            </a:ln>
          </p:spPr>
        </p:cxnSp>
        <p:cxnSp>
          <p:nvCxnSpPr>
            <p:cNvPr id="136381" name="AutoShape 186"/>
            <p:cNvCxnSpPr>
              <a:cxnSpLocks noChangeShapeType="1"/>
              <a:stCxn id="136334" idx="2"/>
              <a:endCxn id="136337" idx="0"/>
            </p:cNvCxnSpPr>
            <p:nvPr/>
          </p:nvCxnSpPr>
          <p:spPr bwMode="auto">
            <a:xfrm flipH="1">
              <a:off x="5986463" y="3030544"/>
              <a:ext cx="657225" cy="250825"/>
            </a:xfrm>
            <a:prstGeom prst="straightConnector1">
              <a:avLst/>
            </a:prstGeom>
            <a:noFill/>
            <a:ln w="22225">
              <a:solidFill>
                <a:srgbClr val="FF3300"/>
              </a:solidFill>
              <a:round/>
              <a:headEnd/>
              <a:tailEnd/>
            </a:ln>
          </p:spPr>
        </p:cxnSp>
        <p:cxnSp>
          <p:nvCxnSpPr>
            <p:cNvPr id="136382" name="AutoShape 187"/>
            <p:cNvCxnSpPr>
              <a:cxnSpLocks noChangeShapeType="1"/>
              <a:stCxn id="136337" idx="2"/>
              <a:endCxn id="136341" idx="0"/>
            </p:cNvCxnSpPr>
            <p:nvPr/>
          </p:nvCxnSpPr>
          <p:spPr bwMode="auto">
            <a:xfrm flipH="1">
              <a:off x="5586413" y="3460750"/>
              <a:ext cx="400050" cy="254000"/>
            </a:xfrm>
            <a:prstGeom prst="straightConnector1">
              <a:avLst/>
            </a:prstGeom>
            <a:noFill/>
            <a:ln w="22225">
              <a:solidFill>
                <a:srgbClr val="FF3300"/>
              </a:solidFill>
              <a:round/>
              <a:headEnd/>
              <a:tailEnd/>
            </a:ln>
          </p:spPr>
        </p:cxnSp>
        <p:cxnSp>
          <p:nvCxnSpPr>
            <p:cNvPr id="136383" name="AutoShape 188"/>
            <p:cNvCxnSpPr>
              <a:cxnSpLocks noChangeShapeType="1"/>
              <a:stCxn id="136341" idx="2"/>
              <a:endCxn id="136349" idx="0"/>
            </p:cNvCxnSpPr>
            <p:nvPr/>
          </p:nvCxnSpPr>
          <p:spPr bwMode="auto">
            <a:xfrm>
              <a:off x="5586413" y="3894138"/>
              <a:ext cx="84137" cy="239712"/>
            </a:xfrm>
            <a:prstGeom prst="straightConnector1">
              <a:avLst/>
            </a:prstGeom>
            <a:noFill/>
            <a:ln w="22225">
              <a:solidFill>
                <a:srgbClr val="FF3300"/>
              </a:solidFill>
              <a:round/>
              <a:headEnd/>
              <a:tailEnd/>
            </a:ln>
          </p:spPr>
        </p:cxnSp>
        <p:cxnSp>
          <p:nvCxnSpPr>
            <p:cNvPr id="136384" name="AutoShape 189"/>
            <p:cNvCxnSpPr>
              <a:cxnSpLocks noChangeShapeType="1"/>
              <a:stCxn id="136349" idx="2"/>
              <a:endCxn id="136346" idx="0"/>
            </p:cNvCxnSpPr>
            <p:nvPr/>
          </p:nvCxnSpPr>
          <p:spPr bwMode="auto">
            <a:xfrm>
              <a:off x="5670550" y="4313244"/>
              <a:ext cx="1476375" cy="263525"/>
            </a:xfrm>
            <a:prstGeom prst="straightConnector1">
              <a:avLst/>
            </a:prstGeom>
            <a:noFill/>
            <a:ln w="22225">
              <a:solidFill>
                <a:srgbClr val="FF3300"/>
              </a:solidFill>
              <a:round/>
              <a:headEnd/>
              <a:tailEnd/>
            </a:ln>
          </p:spPr>
        </p:cxnSp>
        <p:cxnSp>
          <p:nvCxnSpPr>
            <p:cNvPr id="136385" name="AutoShape 190"/>
            <p:cNvCxnSpPr>
              <a:cxnSpLocks noChangeShapeType="1"/>
              <a:stCxn id="136354" idx="2"/>
              <a:endCxn id="136358" idx="0"/>
            </p:cNvCxnSpPr>
            <p:nvPr/>
          </p:nvCxnSpPr>
          <p:spPr bwMode="auto">
            <a:xfrm>
              <a:off x="5584825" y="5657850"/>
              <a:ext cx="3175" cy="223838"/>
            </a:xfrm>
            <a:prstGeom prst="straightConnector1">
              <a:avLst/>
            </a:prstGeom>
            <a:noFill/>
            <a:ln w="22225">
              <a:solidFill>
                <a:srgbClr val="FF3300"/>
              </a:solidFill>
              <a:round/>
              <a:headEnd/>
              <a:tailEnd/>
            </a:ln>
          </p:spPr>
        </p:cxnSp>
        <p:cxnSp>
          <p:nvCxnSpPr>
            <p:cNvPr id="136386" name="AutoShape 191"/>
            <p:cNvCxnSpPr>
              <a:cxnSpLocks noChangeShapeType="1"/>
              <a:stCxn id="136330" idx="4"/>
              <a:endCxn id="136332" idx="0"/>
            </p:cNvCxnSpPr>
            <p:nvPr/>
          </p:nvCxnSpPr>
          <p:spPr bwMode="auto">
            <a:xfrm>
              <a:off x="7566028" y="2611444"/>
              <a:ext cx="468313" cy="225425"/>
            </a:xfrm>
            <a:prstGeom prst="straightConnector1">
              <a:avLst/>
            </a:prstGeom>
            <a:noFill/>
            <a:ln w="25400">
              <a:solidFill>
                <a:srgbClr val="0000FF"/>
              </a:solidFill>
              <a:round/>
              <a:headEnd/>
              <a:tailEnd/>
            </a:ln>
          </p:spPr>
        </p:cxnSp>
        <p:cxnSp>
          <p:nvCxnSpPr>
            <p:cNvPr id="136387" name="AutoShape 192"/>
            <p:cNvCxnSpPr>
              <a:cxnSpLocks noChangeShapeType="1"/>
              <a:stCxn id="136332" idx="4"/>
              <a:endCxn id="136338" idx="0"/>
            </p:cNvCxnSpPr>
            <p:nvPr/>
          </p:nvCxnSpPr>
          <p:spPr bwMode="auto">
            <a:xfrm flipH="1">
              <a:off x="6535738" y="3016250"/>
              <a:ext cx="1498600" cy="300038"/>
            </a:xfrm>
            <a:prstGeom prst="straightConnector1">
              <a:avLst/>
            </a:prstGeom>
            <a:noFill/>
            <a:ln w="25400">
              <a:solidFill>
                <a:srgbClr val="0000FF"/>
              </a:solidFill>
              <a:round/>
              <a:headEnd/>
              <a:tailEnd/>
            </a:ln>
          </p:spPr>
        </p:cxnSp>
        <p:cxnSp>
          <p:nvCxnSpPr>
            <p:cNvPr id="136388" name="AutoShape 193"/>
            <p:cNvCxnSpPr>
              <a:cxnSpLocks noChangeShapeType="1"/>
              <a:stCxn id="136322" idx="4"/>
              <a:endCxn id="136324" idx="0"/>
            </p:cNvCxnSpPr>
            <p:nvPr/>
          </p:nvCxnSpPr>
          <p:spPr bwMode="auto">
            <a:xfrm flipH="1">
              <a:off x="6180139" y="1704975"/>
              <a:ext cx="1616075" cy="273050"/>
            </a:xfrm>
            <a:prstGeom prst="straightConnector1">
              <a:avLst/>
            </a:prstGeom>
            <a:noFill/>
            <a:ln w="25400">
              <a:solidFill>
                <a:srgbClr val="0000FF"/>
              </a:solidFill>
              <a:round/>
              <a:headEnd/>
              <a:tailEnd/>
            </a:ln>
          </p:spPr>
        </p:cxnSp>
        <p:cxnSp>
          <p:nvCxnSpPr>
            <p:cNvPr id="136389" name="AutoShape 194"/>
            <p:cNvCxnSpPr>
              <a:cxnSpLocks noChangeShapeType="1"/>
              <a:stCxn id="136324" idx="4"/>
              <a:endCxn id="136330" idx="0"/>
            </p:cNvCxnSpPr>
            <p:nvPr/>
          </p:nvCxnSpPr>
          <p:spPr bwMode="auto">
            <a:xfrm>
              <a:off x="6180141" y="2157419"/>
              <a:ext cx="1385887" cy="274637"/>
            </a:xfrm>
            <a:prstGeom prst="straightConnector1">
              <a:avLst/>
            </a:prstGeom>
            <a:noFill/>
            <a:ln w="25400">
              <a:solidFill>
                <a:srgbClr val="0000FF"/>
              </a:solidFill>
              <a:round/>
              <a:headEnd/>
              <a:tailEnd/>
            </a:ln>
          </p:spPr>
        </p:cxnSp>
        <p:cxnSp>
          <p:nvCxnSpPr>
            <p:cNvPr id="136390" name="AutoShape 195"/>
            <p:cNvCxnSpPr>
              <a:cxnSpLocks noChangeShapeType="1"/>
              <a:stCxn id="136338" idx="4"/>
              <a:endCxn id="136340" idx="0"/>
            </p:cNvCxnSpPr>
            <p:nvPr/>
          </p:nvCxnSpPr>
          <p:spPr bwMode="auto">
            <a:xfrm flipH="1">
              <a:off x="6016625" y="3495680"/>
              <a:ext cx="519113" cy="219075"/>
            </a:xfrm>
            <a:prstGeom prst="straightConnector1">
              <a:avLst/>
            </a:prstGeom>
            <a:noFill/>
            <a:ln w="25400">
              <a:solidFill>
                <a:srgbClr val="0000FF"/>
              </a:solidFill>
              <a:round/>
              <a:headEnd/>
              <a:tailEnd/>
            </a:ln>
          </p:spPr>
        </p:cxnSp>
        <p:cxnSp>
          <p:nvCxnSpPr>
            <p:cNvPr id="136391" name="AutoShape 196"/>
            <p:cNvCxnSpPr>
              <a:cxnSpLocks noChangeShapeType="1"/>
              <a:stCxn id="136340" idx="4"/>
              <a:endCxn id="136348" idx="0"/>
            </p:cNvCxnSpPr>
            <p:nvPr/>
          </p:nvCxnSpPr>
          <p:spPr bwMode="auto">
            <a:xfrm>
              <a:off x="6016625" y="3894142"/>
              <a:ext cx="987425" cy="312737"/>
            </a:xfrm>
            <a:prstGeom prst="straightConnector1">
              <a:avLst/>
            </a:prstGeom>
            <a:noFill/>
            <a:ln w="25400">
              <a:solidFill>
                <a:srgbClr val="0000FF"/>
              </a:solidFill>
              <a:round/>
              <a:headEnd/>
              <a:tailEnd/>
            </a:ln>
          </p:spPr>
        </p:cxnSp>
        <p:cxnSp>
          <p:nvCxnSpPr>
            <p:cNvPr id="136392" name="AutoShape 197"/>
            <p:cNvCxnSpPr>
              <a:cxnSpLocks noChangeShapeType="1"/>
              <a:stCxn id="136348" idx="4"/>
              <a:endCxn id="136345" idx="0"/>
            </p:cNvCxnSpPr>
            <p:nvPr/>
          </p:nvCxnSpPr>
          <p:spPr bwMode="auto">
            <a:xfrm>
              <a:off x="7004050" y="4386263"/>
              <a:ext cx="719138" cy="190500"/>
            </a:xfrm>
            <a:prstGeom prst="straightConnector1">
              <a:avLst/>
            </a:prstGeom>
            <a:noFill/>
            <a:ln w="25400">
              <a:solidFill>
                <a:srgbClr val="0000FF"/>
              </a:solidFill>
              <a:round/>
              <a:headEnd/>
              <a:tailEnd/>
            </a:ln>
          </p:spPr>
        </p:cxnSp>
        <p:cxnSp>
          <p:nvCxnSpPr>
            <p:cNvPr id="136393" name="AutoShape 198"/>
            <p:cNvCxnSpPr>
              <a:cxnSpLocks noChangeShapeType="1"/>
              <a:stCxn id="136345" idx="4"/>
              <a:endCxn id="136415" idx="0"/>
            </p:cNvCxnSpPr>
            <p:nvPr/>
          </p:nvCxnSpPr>
          <p:spPr bwMode="auto">
            <a:xfrm flipH="1">
              <a:off x="6573839" y="4756156"/>
              <a:ext cx="1149350" cy="244475"/>
            </a:xfrm>
            <a:prstGeom prst="straightConnector1">
              <a:avLst/>
            </a:prstGeom>
            <a:noFill/>
            <a:ln w="25400">
              <a:solidFill>
                <a:srgbClr val="0000FF"/>
              </a:solidFill>
              <a:round/>
              <a:headEnd/>
              <a:tailEnd/>
            </a:ln>
          </p:spPr>
        </p:cxnSp>
        <p:cxnSp>
          <p:nvCxnSpPr>
            <p:cNvPr id="136394" name="AutoShape 199"/>
            <p:cNvCxnSpPr>
              <a:cxnSpLocks noChangeShapeType="1"/>
              <a:stCxn id="136353" idx="4"/>
              <a:endCxn id="136357" idx="0"/>
            </p:cNvCxnSpPr>
            <p:nvPr/>
          </p:nvCxnSpPr>
          <p:spPr bwMode="auto">
            <a:xfrm>
              <a:off x="6454775" y="5680081"/>
              <a:ext cx="4763" cy="201613"/>
            </a:xfrm>
            <a:prstGeom prst="straightConnector1">
              <a:avLst/>
            </a:prstGeom>
            <a:noFill/>
            <a:ln w="25400">
              <a:solidFill>
                <a:srgbClr val="0000FF"/>
              </a:solidFill>
              <a:round/>
              <a:headEnd/>
              <a:tailEnd/>
            </a:ln>
          </p:spPr>
        </p:cxnSp>
        <p:sp>
          <p:nvSpPr>
            <p:cNvPr id="136395" name="Line 200"/>
            <p:cNvSpPr>
              <a:spLocks noChangeShapeType="1"/>
            </p:cNvSpPr>
            <p:nvPr/>
          </p:nvSpPr>
          <p:spPr bwMode="auto">
            <a:xfrm>
              <a:off x="1547813" y="1631950"/>
              <a:ext cx="0" cy="4318000"/>
            </a:xfrm>
            <a:prstGeom prst="line">
              <a:avLst/>
            </a:prstGeom>
            <a:noFill/>
            <a:ln w="25400">
              <a:solidFill>
                <a:schemeClr val="bg1"/>
              </a:solidFill>
              <a:round/>
              <a:headEnd/>
              <a:tailEnd/>
            </a:ln>
          </p:spPr>
          <p:txBody>
            <a:bodyPr anchor="ctr"/>
            <a:lstStyle/>
            <a:p>
              <a:endParaRPr lang="zh-CN" altLang="en-US"/>
            </a:p>
          </p:txBody>
        </p:sp>
        <p:sp>
          <p:nvSpPr>
            <p:cNvPr id="136396" name="Rectangle 201"/>
            <p:cNvSpPr>
              <a:spLocks noChangeArrowheads="1"/>
            </p:cNvSpPr>
            <p:nvPr/>
          </p:nvSpPr>
          <p:spPr bwMode="auto">
            <a:xfrm>
              <a:off x="5219700" y="981075"/>
              <a:ext cx="3600450" cy="357188"/>
            </a:xfrm>
            <a:prstGeom prst="rect">
              <a:avLst/>
            </a:prstGeom>
            <a:solidFill>
              <a:srgbClr val="DDDDDD"/>
            </a:solidFill>
            <a:ln w="12700">
              <a:noFill/>
              <a:miter lim="800000"/>
              <a:headEnd/>
              <a:tailEnd/>
            </a:ln>
          </p:spPr>
          <p:txBody>
            <a:bodyPr wrap="none" lIns="90488" tIns="44450" rIns="90488" bIns="44450" anchor="ctr"/>
            <a:lstStyle/>
            <a:p>
              <a:endParaRPr lang="zh-CN" altLang="en-US" sz="1200">
                <a:latin typeface="华文仿宋" pitchFamily="2" charset="-122"/>
                <a:ea typeface="华文仿宋" pitchFamily="2" charset="-122"/>
              </a:endParaRPr>
            </a:p>
          </p:txBody>
        </p:sp>
        <p:sp>
          <p:nvSpPr>
            <p:cNvPr id="136397" name="Text Box 202"/>
            <p:cNvSpPr txBox="1">
              <a:spLocks noChangeArrowheads="1"/>
            </p:cNvSpPr>
            <p:nvPr/>
          </p:nvSpPr>
          <p:spPr bwMode="auto">
            <a:xfrm>
              <a:off x="5661026" y="1058863"/>
              <a:ext cx="490520" cy="274434"/>
            </a:xfrm>
            <a:prstGeom prst="rect">
              <a:avLst/>
            </a:prstGeom>
            <a:noFill/>
            <a:ln w="12700">
              <a:noFill/>
              <a:miter lim="800000"/>
              <a:headEnd/>
              <a:tailEnd/>
            </a:ln>
          </p:spPr>
          <p:txBody>
            <a:bodyPr wrap="none" lIns="90488" tIns="44450" rIns="90488" bIns="44450">
              <a:spAutoFit/>
            </a:bodyPr>
            <a:lstStyle/>
            <a:p>
              <a:r>
                <a:rPr kumimoji="1" lang="zh-CN" altLang="en-US" sz="1200">
                  <a:latin typeface="华文仿宋" pitchFamily="2" charset="-122"/>
                  <a:ea typeface="华文仿宋" pitchFamily="2" charset="-122"/>
                </a:rPr>
                <a:t>落后</a:t>
              </a:r>
            </a:p>
          </p:txBody>
        </p:sp>
        <p:sp>
          <p:nvSpPr>
            <p:cNvPr id="136398" name="Text Box 203"/>
            <p:cNvSpPr txBox="1">
              <a:spLocks noChangeArrowheads="1"/>
            </p:cNvSpPr>
            <p:nvPr/>
          </p:nvSpPr>
          <p:spPr bwMode="auto">
            <a:xfrm>
              <a:off x="6821488" y="1052513"/>
              <a:ext cx="490520" cy="274434"/>
            </a:xfrm>
            <a:prstGeom prst="rect">
              <a:avLst/>
            </a:prstGeom>
            <a:noFill/>
            <a:ln w="12700">
              <a:noFill/>
              <a:miter lim="800000"/>
              <a:headEnd/>
              <a:tailEnd/>
            </a:ln>
          </p:spPr>
          <p:txBody>
            <a:bodyPr wrap="none" lIns="90488" tIns="44450" rIns="90488" bIns="44450">
              <a:spAutoFit/>
            </a:bodyPr>
            <a:lstStyle/>
            <a:p>
              <a:r>
                <a:rPr kumimoji="1" lang="zh-CN" altLang="en-US" sz="1200">
                  <a:latin typeface="华文仿宋" pitchFamily="2" charset="-122"/>
                  <a:ea typeface="华文仿宋" pitchFamily="2" charset="-122"/>
                </a:rPr>
                <a:t>平均</a:t>
              </a:r>
            </a:p>
          </p:txBody>
        </p:sp>
        <p:sp>
          <p:nvSpPr>
            <p:cNvPr id="136399" name="Text Box 204"/>
            <p:cNvSpPr txBox="1">
              <a:spLocks noChangeArrowheads="1"/>
            </p:cNvSpPr>
            <p:nvPr/>
          </p:nvSpPr>
          <p:spPr bwMode="auto">
            <a:xfrm>
              <a:off x="7900988" y="1052513"/>
              <a:ext cx="490520" cy="274434"/>
            </a:xfrm>
            <a:prstGeom prst="rect">
              <a:avLst/>
            </a:prstGeom>
            <a:noFill/>
            <a:ln w="12700">
              <a:noFill/>
              <a:miter lim="800000"/>
              <a:headEnd/>
              <a:tailEnd/>
            </a:ln>
          </p:spPr>
          <p:txBody>
            <a:bodyPr wrap="none" lIns="90488" tIns="44450" rIns="90488" bIns="44450">
              <a:spAutoFit/>
            </a:bodyPr>
            <a:lstStyle/>
            <a:p>
              <a:r>
                <a:rPr kumimoji="1" lang="zh-CN" altLang="en-US" sz="1200">
                  <a:latin typeface="华文仿宋" pitchFamily="2" charset="-122"/>
                  <a:ea typeface="华文仿宋" pitchFamily="2" charset="-122"/>
                </a:rPr>
                <a:t>领先</a:t>
              </a:r>
            </a:p>
          </p:txBody>
        </p:sp>
        <p:sp>
          <p:nvSpPr>
            <p:cNvPr id="136400" name="Line 205"/>
            <p:cNvSpPr>
              <a:spLocks noChangeShapeType="1"/>
            </p:cNvSpPr>
            <p:nvPr/>
          </p:nvSpPr>
          <p:spPr bwMode="auto">
            <a:xfrm>
              <a:off x="5362578" y="1412875"/>
              <a:ext cx="3311525" cy="0"/>
            </a:xfrm>
            <a:prstGeom prst="line">
              <a:avLst/>
            </a:prstGeom>
            <a:noFill/>
            <a:ln w="44450">
              <a:solidFill>
                <a:srgbClr val="808080"/>
              </a:solidFill>
              <a:round/>
              <a:headEnd type="triangle" w="med" len="med"/>
              <a:tailEnd type="triangle" w="med" len="med"/>
            </a:ln>
          </p:spPr>
          <p:txBody>
            <a:bodyPr lIns="90488" tIns="44450" rIns="90488" bIns="44450"/>
            <a:lstStyle/>
            <a:p>
              <a:endParaRPr lang="zh-CN" altLang="en-US"/>
            </a:p>
          </p:txBody>
        </p:sp>
        <p:sp>
          <p:nvSpPr>
            <p:cNvPr id="136401" name="AutoShape 208"/>
            <p:cNvSpPr>
              <a:spLocks noChangeArrowheads="1"/>
            </p:cNvSpPr>
            <p:nvPr/>
          </p:nvSpPr>
          <p:spPr bwMode="auto">
            <a:xfrm>
              <a:off x="5670553" y="6246819"/>
              <a:ext cx="239713" cy="231775"/>
            </a:xfrm>
            <a:prstGeom prst="triangle">
              <a:avLst>
                <a:gd name="adj" fmla="val 50000"/>
              </a:avLst>
            </a:prstGeom>
            <a:solidFill>
              <a:srgbClr val="FFFF00"/>
            </a:solidFill>
            <a:ln w="12700" algn="ctr">
              <a:solidFill>
                <a:srgbClr val="FFFF00"/>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M</a:t>
              </a:r>
            </a:p>
          </p:txBody>
        </p:sp>
        <p:sp>
          <p:nvSpPr>
            <p:cNvPr id="136402" name="Text Box 209"/>
            <p:cNvSpPr txBox="1">
              <a:spLocks noChangeArrowheads="1"/>
            </p:cNvSpPr>
            <p:nvPr/>
          </p:nvSpPr>
          <p:spPr bwMode="auto">
            <a:xfrm>
              <a:off x="5094288" y="6203950"/>
              <a:ext cx="512762" cy="274638"/>
            </a:xfrm>
            <a:prstGeom prst="rect">
              <a:avLst/>
            </a:prstGeom>
            <a:noFill/>
            <a:ln w="9525" algn="ctr">
              <a:noFill/>
              <a:miter lim="800000"/>
              <a:headEnd/>
              <a:tailEnd/>
            </a:ln>
          </p:spPr>
          <p:txBody>
            <a:bodyPr>
              <a:spAutoFit/>
            </a:bodyPr>
            <a:lstStyle/>
            <a:p>
              <a:pPr algn="ctr">
                <a:spcBef>
                  <a:spcPct val="50000"/>
                </a:spcBef>
              </a:pPr>
              <a:r>
                <a:rPr lang="zh-CN" altLang="en-US" sz="1200">
                  <a:latin typeface="华文仿宋" pitchFamily="2" charset="-122"/>
                  <a:ea typeface="华文仿宋" pitchFamily="2" charset="-122"/>
                </a:rPr>
                <a:t>美胜</a:t>
              </a:r>
            </a:p>
          </p:txBody>
        </p:sp>
        <p:sp>
          <p:nvSpPr>
            <p:cNvPr id="136403" name="Text Box 210"/>
            <p:cNvSpPr txBox="1">
              <a:spLocks noChangeArrowheads="1"/>
            </p:cNvSpPr>
            <p:nvPr/>
          </p:nvSpPr>
          <p:spPr bwMode="auto">
            <a:xfrm>
              <a:off x="5938838" y="6203950"/>
              <a:ext cx="628650" cy="274638"/>
            </a:xfrm>
            <a:prstGeom prst="rect">
              <a:avLst/>
            </a:prstGeom>
            <a:noFill/>
            <a:ln w="9525" algn="ctr">
              <a:noFill/>
              <a:miter lim="800000"/>
              <a:headEnd/>
              <a:tailEnd/>
            </a:ln>
          </p:spPr>
          <p:txBody>
            <a:bodyPr>
              <a:spAutoFit/>
            </a:bodyPr>
            <a:lstStyle/>
            <a:p>
              <a:pPr algn="ctr">
                <a:spcBef>
                  <a:spcPct val="50000"/>
                </a:spcBef>
              </a:pPr>
              <a:r>
                <a:rPr lang="en-US" altLang="zh-CN" sz="1200">
                  <a:latin typeface="华文仿宋" pitchFamily="2" charset="-122"/>
                  <a:ea typeface="华文仿宋" pitchFamily="2" charset="-122"/>
                </a:rPr>
                <a:t>OCP</a:t>
              </a:r>
            </a:p>
          </p:txBody>
        </p:sp>
        <p:sp>
          <p:nvSpPr>
            <p:cNvPr id="136404" name="Oval 211"/>
            <p:cNvSpPr>
              <a:spLocks noChangeArrowheads="1"/>
            </p:cNvSpPr>
            <p:nvPr/>
          </p:nvSpPr>
          <p:spPr bwMode="auto">
            <a:xfrm>
              <a:off x="6534153" y="6269038"/>
              <a:ext cx="279400" cy="209550"/>
            </a:xfrm>
            <a:prstGeom prst="ellipse">
              <a:avLst/>
            </a:prstGeom>
            <a:solidFill>
              <a:srgbClr val="0000FF"/>
            </a:solidFill>
            <a:ln w="12700" algn="ctr">
              <a:solidFill>
                <a:srgbClr val="C0C0C0"/>
              </a:solidFill>
              <a:round/>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OCP</a:t>
              </a:r>
            </a:p>
          </p:txBody>
        </p:sp>
        <p:sp>
          <p:nvSpPr>
            <p:cNvPr id="136405" name="AutoShape 212"/>
            <p:cNvSpPr>
              <a:spLocks noChangeArrowheads="1"/>
            </p:cNvSpPr>
            <p:nvPr/>
          </p:nvSpPr>
          <p:spPr bwMode="auto">
            <a:xfrm>
              <a:off x="7758116" y="6191250"/>
              <a:ext cx="269875" cy="287338"/>
            </a:xfrm>
            <a:prstGeom prst="diamond">
              <a:avLst/>
            </a:prstGeom>
            <a:solidFill>
              <a:srgbClr val="FF3300"/>
            </a:solidFill>
            <a:ln w="12700" algn="ctr">
              <a:solidFill>
                <a:srgbClr val="99CCFF"/>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MA</a:t>
              </a:r>
            </a:p>
          </p:txBody>
        </p:sp>
        <p:sp>
          <p:nvSpPr>
            <p:cNvPr id="136406" name="Text Box 213"/>
            <p:cNvSpPr txBox="1">
              <a:spLocks noChangeArrowheads="1"/>
            </p:cNvSpPr>
            <p:nvPr/>
          </p:nvSpPr>
          <p:spPr bwMode="auto">
            <a:xfrm>
              <a:off x="7037391" y="6203950"/>
              <a:ext cx="701675" cy="274638"/>
            </a:xfrm>
            <a:prstGeom prst="rect">
              <a:avLst/>
            </a:prstGeom>
            <a:noFill/>
            <a:ln w="9525" algn="ctr">
              <a:noFill/>
              <a:miter lim="800000"/>
              <a:headEnd/>
              <a:tailEnd/>
            </a:ln>
          </p:spPr>
          <p:txBody>
            <a:bodyPr>
              <a:spAutoFit/>
            </a:bodyPr>
            <a:lstStyle/>
            <a:p>
              <a:pPr algn="ctr">
                <a:spcBef>
                  <a:spcPct val="50000"/>
                </a:spcBef>
              </a:pPr>
              <a:r>
                <a:rPr lang="zh-CN" altLang="en-US" sz="1200">
                  <a:latin typeface="华文仿宋" pitchFamily="2" charset="-122"/>
                  <a:ea typeface="华文仿宋" pitchFamily="2" charset="-122"/>
                </a:rPr>
                <a:t>曼阿顿</a:t>
              </a:r>
            </a:p>
          </p:txBody>
        </p:sp>
        <p:sp>
          <p:nvSpPr>
            <p:cNvPr id="136407" name="Text Box 214"/>
            <p:cNvSpPr txBox="1">
              <a:spLocks noChangeArrowheads="1"/>
            </p:cNvSpPr>
            <p:nvPr/>
          </p:nvSpPr>
          <p:spPr bwMode="auto">
            <a:xfrm>
              <a:off x="466728" y="1497013"/>
              <a:ext cx="1081088" cy="355600"/>
            </a:xfrm>
            <a:prstGeom prst="rect">
              <a:avLst/>
            </a:prstGeom>
            <a:solidFill>
              <a:schemeClr val="accent1"/>
            </a:solidFill>
            <a:ln w="9525" algn="ctr">
              <a:noFill/>
              <a:miter lim="800000"/>
              <a:headEnd/>
              <a:tailEnd/>
            </a:ln>
          </p:spPr>
          <p:txBody>
            <a:bodyPr/>
            <a:lstStyle/>
            <a:p>
              <a:pPr algn="ctr">
                <a:spcBef>
                  <a:spcPct val="50000"/>
                </a:spcBef>
              </a:pPr>
              <a:r>
                <a:rPr lang="zh-CN" altLang="en-US" sz="1200">
                  <a:latin typeface="华文仿宋" pitchFamily="2" charset="-122"/>
                  <a:ea typeface="华文仿宋" pitchFamily="2" charset="-122"/>
                </a:rPr>
                <a:t>资金</a:t>
              </a:r>
            </a:p>
          </p:txBody>
        </p:sp>
        <p:sp>
          <p:nvSpPr>
            <p:cNvPr id="136408" name="Text Box 215"/>
            <p:cNvSpPr txBox="1">
              <a:spLocks noChangeArrowheads="1"/>
            </p:cNvSpPr>
            <p:nvPr/>
          </p:nvSpPr>
          <p:spPr bwMode="auto">
            <a:xfrm>
              <a:off x="900113" y="4954588"/>
              <a:ext cx="647700" cy="355600"/>
            </a:xfrm>
            <a:prstGeom prst="rect">
              <a:avLst/>
            </a:prstGeom>
            <a:solidFill>
              <a:schemeClr val="accent1"/>
            </a:solidFill>
            <a:ln w="9525" algn="ctr">
              <a:noFill/>
              <a:miter lim="800000"/>
              <a:headEnd/>
              <a:tailEnd/>
            </a:ln>
          </p:spPr>
          <p:txBody>
            <a:bodyPr lIns="0" tIns="0" rIns="0" bIns="0" anchor="ctr"/>
            <a:lstStyle/>
            <a:p>
              <a:pPr algn="ctr">
                <a:spcBef>
                  <a:spcPct val="50000"/>
                </a:spcBef>
              </a:pPr>
              <a:r>
                <a:rPr lang="zh-CN" altLang="en-US" sz="1200">
                  <a:latin typeface="华文仿宋" pitchFamily="2" charset="-122"/>
                  <a:ea typeface="华文仿宋" pitchFamily="2" charset="-122"/>
                </a:rPr>
                <a:t>循环经济</a:t>
              </a:r>
            </a:p>
          </p:txBody>
        </p:sp>
        <p:sp>
          <p:nvSpPr>
            <p:cNvPr id="136409" name="Rectangle 216"/>
            <p:cNvSpPr>
              <a:spLocks noChangeArrowheads="1"/>
            </p:cNvSpPr>
            <p:nvPr/>
          </p:nvSpPr>
          <p:spPr bwMode="auto">
            <a:xfrm>
              <a:off x="4643439" y="5026031"/>
              <a:ext cx="144462" cy="144463"/>
            </a:xfrm>
            <a:prstGeom prst="rect">
              <a:avLst/>
            </a:prstGeom>
            <a:solidFill>
              <a:srgbClr val="008000"/>
            </a:solidFill>
            <a:ln w="12700" algn="ctr">
              <a:solidFill>
                <a:srgbClr val="008000"/>
              </a:solidFill>
              <a:miter lim="800000"/>
              <a:headEnd/>
              <a:tailEnd/>
            </a:ln>
          </p:spPr>
          <p:txBody>
            <a:bodyPr wrap="none" anchor="ctr"/>
            <a:lstStyle/>
            <a:p>
              <a:pPr algn="ctr" eaLnBrk="0" hangingPunct="0">
                <a:lnSpc>
                  <a:spcPct val="140000"/>
                </a:lnSpc>
                <a:buFont typeface="Wingdings" pitchFamily="2" charset="2"/>
                <a:buNone/>
              </a:pPr>
              <a:r>
                <a:rPr lang="en-US" altLang="zh-CN" sz="1200" b="1">
                  <a:solidFill>
                    <a:schemeClr val="bg1"/>
                  </a:solidFill>
                  <a:latin typeface="华文仿宋" pitchFamily="2" charset="-122"/>
                  <a:ea typeface="华文仿宋" pitchFamily="2" charset="-122"/>
                </a:rPr>
                <a:t>WF</a:t>
              </a:r>
            </a:p>
          </p:txBody>
        </p:sp>
        <p:sp>
          <p:nvSpPr>
            <p:cNvPr id="136410" name="Rectangle 217"/>
            <p:cNvSpPr>
              <a:spLocks noChangeArrowheads="1"/>
            </p:cNvSpPr>
            <p:nvPr/>
          </p:nvSpPr>
          <p:spPr bwMode="auto">
            <a:xfrm>
              <a:off x="3563941" y="5099056"/>
              <a:ext cx="161925" cy="125413"/>
            </a:xfrm>
            <a:prstGeom prst="rect">
              <a:avLst/>
            </a:prstGeom>
            <a:solidFill>
              <a:srgbClr val="993366"/>
            </a:solidFill>
            <a:ln w="12700" algn="ctr">
              <a:solidFill>
                <a:srgbClr val="993366"/>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ZHY</a:t>
              </a:r>
            </a:p>
          </p:txBody>
        </p:sp>
        <p:sp>
          <p:nvSpPr>
            <p:cNvPr id="136411" name="Oval 218"/>
            <p:cNvSpPr>
              <a:spLocks noChangeArrowheads="1"/>
            </p:cNvSpPr>
            <p:nvPr/>
          </p:nvSpPr>
          <p:spPr bwMode="auto">
            <a:xfrm>
              <a:off x="1979613" y="5059363"/>
              <a:ext cx="215900" cy="144462"/>
            </a:xfrm>
            <a:prstGeom prst="ellipse">
              <a:avLst/>
            </a:prstGeom>
            <a:solidFill>
              <a:srgbClr val="FF6600"/>
            </a:solidFill>
            <a:ln w="12700" algn="ctr">
              <a:solidFill>
                <a:srgbClr val="808080"/>
              </a:solidFill>
              <a:round/>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YTH</a:t>
              </a:r>
            </a:p>
          </p:txBody>
        </p:sp>
        <p:sp>
          <p:nvSpPr>
            <p:cNvPr id="136412" name="AutoShape 219"/>
            <p:cNvSpPr>
              <a:spLocks noChangeArrowheads="1"/>
            </p:cNvSpPr>
            <p:nvPr/>
          </p:nvSpPr>
          <p:spPr bwMode="auto">
            <a:xfrm>
              <a:off x="2620966" y="5067306"/>
              <a:ext cx="161925" cy="161925"/>
            </a:xfrm>
            <a:prstGeom prst="diamond">
              <a:avLst/>
            </a:prstGeom>
            <a:solidFill>
              <a:srgbClr val="FF00FF"/>
            </a:solidFill>
            <a:ln w="12700" algn="ctr">
              <a:solidFill>
                <a:srgbClr val="FF00FF"/>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ZH</a:t>
              </a:r>
            </a:p>
          </p:txBody>
        </p:sp>
        <p:sp>
          <p:nvSpPr>
            <p:cNvPr id="136413" name="Rectangle 220"/>
            <p:cNvSpPr>
              <a:spLocks noChangeArrowheads="1"/>
            </p:cNvSpPr>
            <p:nvPr/>
          </p:nvSpPr>
          <p:spPr bwMode="auto">
            <a:xfrm>
              <a:off x="7777163" y="5000625"/>
              <a:ext cx="179387" cy="179388"/>
            </a:xfrm>
            <a:prstGeom prst="rect">
              <a:avLst/>
            </a:prstGeom>
            <a:solidFill>
              <a:srgbClr val="008000"/>
            </a:solidFill>
            <a:ln w="12700" algn="ctr">
              <a:solidFill>
                <a:srgbClr val="008000"/>
              </a:solidFill>
              <a:miter lim="800000"/>
              <a:headEnd/>
              <a:tailEnd/>
            </a:ln>
          </p:spPr>
          <p:txBody>
            <a:bodyPr wrap="none" anchor="ctr"/>
            <a:lstStyle/>
            <a:p>
              <a:pPr algn="ctr" eaLnBrk="0" hangingPunct="0">
                <a:lnSpc>
                  <a:spcPct val="140000"/>
                </a:lnSpc>
                <a:buFont typeface="Wingdings" pitchFamily="2" charset="2"/>
                <a:buNone/>
              </a:pPr>
              <a:r>
                <a:rPr lang="en-US" altLang="zh-CN" sz="1200" b="1">
                  <a:solidFill>
                    <a:schemeClr val="bg1"/>
                  </a:solidFill>
                  <a:latin typeface="华文仿宋" pitchFamily="2" charset="-122"/>
                  <a:ea typeface="华文仿宋" pitchFamily="2" charset="-122"/>
                </a:rPr>
                <a:t>WF</a:t>
              </a:r>
            </a:p>
          </p:txBody>
        </p:sp>
        <p:sp>
          <p:nvSpPr>
            <p:cNvPr id="136414" name="AutoShape 221"/>
            <p:cNvSpPr>
              <a:spLocks noChangeArrowheads="1"/>
            </p:cNvSpPr>
            <p:nvPr/>
          </p:nvSpPr>
          <p:spPr bwMode="auto">
            <a:xfrm>
              <a:off x="8413750" y="5000625"/>
              <a:ext cx="215900" cy="215900"/>
            </a:xfrm>
            <a:prstGeom prst="triangle">
              <a:avLst>
                <a:gd name="adj" fmla="val 50000"/>
              </a:avLst>
            </a:prstGeom>
            <a:solidFill>
              <a:srgbClr val="FFFF00"/>
            </a:solidFill>
            <a:ln w="12700" algn="ctr">
              <a:solidFill>
                <a:srgbClr val="FFFF00"/>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M</a:t>
              </a:r>
            </a:p>
          </p:txBody>
        </p:sp>
        <p:sp>
          <p:nvSpPr>
            <p:cNvPr id="136415" name="Oval 222"/>
            <p:cNvSpPr>
              <a:spLocks noChangeArrowheads="1"/>
            </p:cNvSpPr>
            <p:nvPr/>
          </p:nvSpPr>
          <p:spPr bwMode="auto">
            <a:xfrm>
              <a:off x="6483350" y="5000625"/>
              <a:ext cx="179388" cy="179388"/>
            </a:xfrm>
            <a:prstGeom prst="ellipse">
              <a:avLst/>
            </a:prstGeom>
            <a:solidFill>
              <a:srgbClr val="0000FF"/>
            </a:solidFill>
            <a:ln w="12700" algn="ctr">
              <a:solidFill>
                <a:srgbClr val="C0C0C0"/>
              </a:solidFill>
              <a:round/>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OCP</a:t>
              </a:r>
            </a:p>
          </p:txBody>
        </p:sp>
        <p:sp>
          <p:nvSpPr>
            <p:cNvPr id="136416" name="AutoShape 223"/>
            <p:cNvSpPr>
              <a:spLocks noChangeArrowheads="1"/>
            </p:cNvSpPr>
            <p:nvPr/>
          </p:nvSpPr>
          <p:spPr bwMode="auto">
            <a:xfrm>
              <a:off x="5540376" y="5000625"/>
              <a:ext cx="179388" cy="179388"/>
            </a:xfrm>
            <a:prstGeom prst="diamond">
              <a:avLst/>
            </a:prstGeom>
            <a:solidFill>
              <a:srgbClr val="FF3300"/>
            </a:solidFill>
            <a:ln w="12700" algn="ctr">
              <a:solidFill>
                <a:srgbClr val="99CCFF"/>
              </a:solidFill>
              <a:miter lim="800000"/>
              <a:headEnd/>
              <a:tailEnd/>
            </a:ln>
          </p:spPr>
          <p:txBody>
            <a:bodyPr wrap="none" anchor="ctr"/>
            <a:lstStyle/>
            <a:p>
              <a:pPr algn="ctr" eaLnBrk="0" hangingPunct="0">
                <a:lnSpc>
                  <a:spcPct val="140000"/>
                </a:lnSpc>
                <a:buFont typeface="Wingdings" pitchFamily="2" charset="2"/>
                <a:buNone/>
              </a:pPr>
              <a:r>
                <a:rPr lang="en-US" altLang="zh-CN" sz="1200">
                  <a:latin typeface="华文仿宋" pitchFamily="2" charset="-122"/>
                  <a:ea typeface="华文仿宋" pitchFamily="2" charset="-122"/>
                </a:rPr>
                <a:t>MA</a:t>
              </a:r>
            </a:p>
          </p:txBody>
        </p:sp>
        <p:sp>
          <p:nvSpPr>
            <p:cNvPr id="136417" name="Text Box 224"/>
            <p:cNvSpPr txBox="1">
              <a:spLocks noChangeArrowheads="1"/>
            </p:cNvSpPr>
            <p:nvPr/>
          </p:nvSpPr>
          <p:spPr bwMode="auto">
            <a:xfrm>
              <a:off x="455614" y="5373688"/>
              <a:ext cx="431800" cy="792162"/>
            </a:xfrm>
            <a:prstGeom prst="rect">
              <a:avLst/>
            </a:prstGeom>
            <a:solidFill>
              <a:schemeClr val="accent1"/>
            </a:solidFill>
            <a:ln w="9525" algn="ctr">
              <a:noFill/>
              <a:miter lim="800000"/>
              <a:headEnd/>
              <a:tailEnd/>
            </a:ln>
          </p:spPr>
          <p:txBody>
            <a:bodyPr anchor="ctr"/>
            <a:lstStyle/>
            <a:p>
              <a:pPr algn="ctr">
                <a:spcBef>
                  <a:spcPct val="50000"/>
                </a:spcBef>
              </a:pPr>
              <a:r>
                <a:rPr lang="zh-CN" altLang="en-US" sz="1200">
                  <a:latin typeface="华文仿宋" pitchFamily="2" charset="-122"/>
                  <a:ea typeface="华文仿宋" pitchFamily="2" charset="-122"/>
                </a:rPr>
                <a:t>市场</a:t>
              </a:r>
            </a:p>
          </p:txBody>
        </p:sp>
        <p:cxnSp>
          <p:nvCxnSpPr>
            <p:cNvPr id="136418" name="AutoShape 225"/>
            <p:cNvCxnSpPr>
              <a:cxnSpLocks noChangeShapeType="1"/>
              <a:stCxn id="136409" idx="0"/>
              <a:endCxn id="136268" idx="2"/>
            </p:cNvCxnSpPr>
            <p:nvPr/>
          </p:nvCxnSpPr>
          <p:spPr bwMode="auto">
            <a:xfrm flipH="1" flipV="1">
              <a:off x="2987675" y="4746625"/>
              <a:ext cx="1728788" cy="279400"/>
            </a:xfrm>
            <a:prstGeom prst="straightConnector1">
              <a:avLst/>
            </a:prstGeom>
            <a:noFill/>
            <a:ln w="31750">
              <a:solidFill>
                <a:srgbClr val="339966"/>
              </a:solidFill>
              <a:round/>
              <a:headEnd/>
              <a:tailEnd/>
            </a:ln>
          </p:spPr>
        </p:cxnSp>
        <p:cxnSp>
          <p:nvCxnSpPr>
            <p:cNvPr id="136419" name="AutoShape 226"/>
            <p:cNvCxnSpPr>
              <a:cxnSpLocks noChangeShapeType="1"/>
              <a:stCxn id="136269" idx="2"/>
              <a:endCxn id="136410" idx="0"/>
            </p:cNvCxnSpPr>
            <p:nvPr/>
          </p:nvCxnSpPr>
          <p:spPr bwMode="auto">
            <a:xfrm>
              <a:off x="2058991" y="4800600"/>
              <a:ext cx="1585912" cy="298450"/>
            </a:xfrm>
            <a:prstGeom prst="straightConnector1">
              <a:avLst/>
            </a:prstGeom>
            <a:noFill/>
            <a:ln w="19050">
              <a:solidFill>
                <a:schemeClr val="folHlink"/>
              </a:solidFill>
              <a:round/>
              <a:headEnd/>
              <a:tailEnd/>
            </a:ln>
          </p:spPr>
        </p:cxnSp>
        <p:cxnSp>
          <p:nvCxnSpPr>
            <p:cNvPr id="136420" name="AutoShape 227"/>
            <p:cNvCxnSpPr>
              <a:cxnSpLocks noChangeShapeType="1"/>
              <a:stCxn id="136410" idx="2"/>
              <a:endCxn id="136279" idx="0"/>
            </p:cNvCxnSpPr>
            <p:nvPr/>
          </p:nvCxnSpPr>
          <p:spPr bwMode="auto">
            <a:xfrm flipH="1">
              <a:off x="2735263" y="5224469"/>
              <a:ext cx="909637" cy="301625"/>
            </a:xfrm>
            <a:prstGeom prst="straightConnector1">
              <a:avLst/>
            </a:prstGeom>
            <a:noFill/>
            <a:ln w="19050">
              <a:solidFill>
                <a:schemeClr val="folHlink"/>
              </a:solidFill>
              <a:round/>
              <a:headEnd/>
              <a:tailEnd/>
            </a:ln>
          </p:spPr>
        </p:cxnSp>
        <p:cxnSp>
          <p:nvCxnSpPr>
            <p:cNvPr id="136421" name="AutoShape 228"/>
            <p:cNvCxnSpPr>
              <a:cxnSpLocks noChangeShapeType="1"/>
              <a:stCxn id="136409" idx="2"/>
              <a:endCxn id="136278" idx="0"/>
            </p:cNvCxnSpPr>
            <p:nvPr/>
          </p:nvCxnSpPr>
          <p:spPr bwMode="auto">
            <a:xfrm flipH="1">
              <a:off x="3348040" y="5170488"/>
              <a:ext cx="1368425" cy="355600"/>
            </a:xfrm>
            <a:prstGeom prst="straightConnector1">
              <a:avLst/>
            </a:prstGeom>
            <a:noFill/>
            <a:ln w="31750">
              <a:solidFill>
                <a:srgbClr val="339966"/>
              </a:solidFill>
              <a:round/>
              <a:headEnd/>
              <a:tailEnd/>
            </a:ln>
          </p:spPr>
        </p:cxnSp>
        <p:cxnSp>
          <p:nvCxnSpPr>
            <p:cNvPr id="136422" name="AutoShape 229"/>
            <p:cNvCxnSpPr>
              <a:cxnSpLocks noChangeShapeType="1"/>
              <a:stCxn id="136277" idx="0"/>
              <a:endCxn id="136412" idx="2"/>
            </p:cNvCxnSpPr>
            <p:nvPr/>
          </p:nvCxnSpPr>
          <p:spPr bwMode="auto">
            <a:xfrm flipH="1" flipV="1">
              <a:off x="2701927" y="5229231"/>
              <a:ext cx="2138363" cy="244475"/>
            </a:xfrm>
            <a:prstGeom prst="straightConnector1">
              <a:avLst/>
            </a:prstGeom>
            <a:noFill/>
            <a:ln w="19050">
              <a:solidFill>
                <a:srgbClr val="FF00FF"/>
              </a:solidFill>
              <a:round/>
              <a:headEnd/>
              <a:tailEnd/>
            </a:ln>
          </p:spPr>
        </p:cxnSp>
        <p:cxnSp>
          <p:nvCxnSpPr>
            <p:cNvPr id="136423" name="AutoShape 230"/>
            <p:cNvCxnSpPr>
              <a:cxnSpLocks noChangeShapeType="1"/>
              <a:stCxn id="136276" idx="0"/>
              <a:endCxn id="136411" idx="4"/>
            </p:cNvCxnSpPr>
            <p:nvPr/>
          </p:nvCxnSpPr>
          <p:spPr bwMode="auto">
            <a:xfrm flipH="1" flipV="1">
              <a:off x="2087563" y="5203831"/>
              <a:ext cx="2065337" cy="333375"/>
            </a:xfrm>
            <a:prstGeom prst="straightConnector1">
              <a:avLst/>
            </a:prstGeom>
            <a:noFill/>
            <a:ln w="19050">
              <a:solidFill>
                <a:srgbClr val="FF6600"/>
              </a:solidFill>
              <a:round/>
              <a:headEnd/>
              <a:tailEnd/>
            </a:ln>
          </p:spPr>
        </p:cxnSp>
        <p:cxnSp>
          <p:nvCxnSpPr>
            <p:cNvPr id="136424" name="AutoShape 231"/>
            <p:cNvCxnSpPr>
              <a:cxnSpLocks noChangeShapeType="1"/>
              <a:stCxn id="136416" idx="2"/>
              <a:endCxn id="136354" idx="0"/>
            </p:cNvCxnSpPr>
            <p:nvPr/>
          </p:nvCxnSpPr>
          <p:spPr bwMode="auto">
            <a:xfrm flipH="1">
              <a:off x="5584827" y="5180013"/>
              <a:ext cx="46038" cy="298450"/>
            </a:xfrm>
            <a:prstGeom prst="straightConnector1">
              <a:avLst/>
            </a:prstGeom>
            <a:noFill/>
            <a:ln w="22225">
              <a:solidFill>
                <a:srgbClr val="FF3300"/>
              </a:solidFill>
              <a:round/>
              <a:headEnd/>
              <a:tailEnd/>
            </a:ln>
          </p:spPr>
        </p:cxnSp>
        <p:cxnSp>
          <p:nvCxnSpPr>
            <p:cNvPr id="136425" name="AutoShape 232"/>
            <p:cNvCxnSpPr>
              <a:cxnSpLocks noChangeShapeType="1"/>
              <a:stCxn id="136346" idx="2"/>
              <a:endCxn id="136416" idx="0"/>
            </p:cNvCxnSpPr>
            <p:nvPr/>
          </p:nvCxnSpPr>
          <p:spPr bwMode="auto">
            <a:xfrm flipH="1">
              <a:off x="5630863" y="4756156"/>
              <a:ext cx="1516062" cy="244475"/>
            </a:xfrm>
            <a:prstGeom prst="straightConnector1">
              <a:avLst/>
            </a:prstGeom>
            <a:noFill/>
            <a:ln w="22225">
              <a:solidFill>
                <a:srgbClr val="FF3300"/>
              </a:solidFill>
              <a:round/>
              <a:headEnd/>
              <a:tailEnd/>
            </a:ln>
          </p:spPr>
        </p:cxnSp>
        <p:cxnSp>
          <p:nvCxnSpPr>
            <p:cNvPr id="136426" name="AutoShape 233"/>
            <p:cNvCxnSpPr>
              <a:cxnSpLocks noChangeShapeType="1"/>
              <a:stCxn id="136415" idx="5"/>
              <a:endCxn id="136353" idx="0"/>
            </p:cNvCxnSpPr>
            <p:nvPr/>
          </p:nvCxnSpPr>
          <p:spPr bwMode="auto">
            <a:xfrm flipH="1">
              <a:off x="6454778" y="5153031"/>
              <a:ext cx="180975" cy="347663"/>
            </a:xfrm>
            <a:prstGeom prst="straightConnector1">
              <a:avLst/>
            </a:prstGeom>
            <a:noFill/>
            <a:ln w="25400">
              <a:solidFill>
                <a:srgbClr val="0000FF"/>
              </a:solidFill>
              <a:round/>
              <a:headEnd/>
              <a:tailEnd/>
            </a:ln>
          </p:spPr>
        </p:cxnSp>
        <p:cxnSp>
          <p:nvCxnSpPr>
            <p:cNvPr id="136427" name="AutoShape 234"/>
            <p:cNvCxnSpPr>
              <a:cxnSpLocks noChangeShapeType="1"/>
              <a:stCxn id="136413" idx="2"/>
              <a:endCxn id="136351" idx="0"/>
            </p:cNvCxnSpPr>
            <p:nvPr/>
          </p:nvCxnSpPr>
          <p:spPr bwMode="auto">
            <a:xfrm>
              <a:off x="7867653" y="5180013"/>
              <a:ext cx="71438" cy="309562"/>
            </a:xfrm>
            <a:prstGeom prst="straightConnector1">
              <a:avLst/>
            </a:prstGeom>
            <a:noFill/>
            <a:ln w="31750">
              <a:solidFill>
                <a:srgbClr val="339966"/>
              </a:solidFill>
              <a:round/>
              <a:headEnd/>
              <a:tailEnd/>
            </a:ln>
          </p:spPr>
        </p:cxnSp>
        <p:cxnSp>
          <p:nvCxnSpPr>
            <p:cNvPr id="136428" name="AutoShape 235"/>
            <p:cNvCxnSpPr>
              <a:cxnSpLocks noChangeShapeType="1"/>
              <a:stCxn id="136352" idx="0"/>
              <a:endCxn id="136414" idx="3"/>
            </p:cNvCxnSpPr>
            <p:nvPr/>
          </p:nvCxnSpPr>
          <p:spPr bwMode="auto">
            <a:xfrm flipV="1">
              <a:off x="7294564" y="5216525"/>
              <a:ext cx="1227137" cy="268288"/>
            </a:xfrm>
            <a:prstGeom prst="straightConnector1">
              <a:avLst/>
            </a:prstGeom>
            <a:noFill/>
            <a:ln w="31750">
              <a:solidFill>
                <a:srgbClr val="FFFF00"/>
              </a:solidFill>
              <a:round/>
              <a:headEnd/>
              <a:tailEnd/>
            </a:ln>
          </p:spPr>
        </p:cxnSp>
      </p:grpSp>
    </p:spTree>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2"/>
          <p:cNvSpPr txBox="1">
            <a:spLocks noChangeArrowheads="1"/>
          </p:cNvSpPr>
          <p:nvPr/>
        </p:nvSpPr>
        <p:spPr bwMode="auto">
          <a:xfrm>
            <a:off x="88279" y="43960"/>
            <a:ext cx="9144000" cy="523875"/>
          </a:xfrm>
          <a:prstGeom prst="rect">
            <a:avLst/>
          </a:prstGeom>
          <a:noFill/>
          <a:ln w="9525" algn="ctr">
            <a:noFill/>
            <a:miter lim="800000"/>
            <a:headEnd/>
            <a:tailEnd/>
          </a:ln>
        </p:spPr>
        <p:txBody>
          <a:bodyPr>
            <a:spAutoFit/>
          </a:bodyPr>
          <a:lstStyle/>
          <a:p>
            <a:r>
              <a:rPr lang="zh-CN" altLang="en-US" sz="2800" b="1" dirty="0">
                <a:solidFill>
                  <a:schemeClr val="bg1"/>
                </a:solidFill>
                <a:effectLst>
                  <a:outerShdw blurRad="38100" dist="38100" dir="2700000" algn="tl">
                    <a:srgbClr val="000000">
                      <a:alpha val="43137"/>
                    </a:srgbClr>
                  </a:outerShdw>
                </a:effectLst>
                <a:latin typeface="黑体" pitchFamily="2" charset="-122"/>
                <a:ea typeface="黑体" pitchFamily="2" charset="-122"/>
              </a:rPr>
              <a:t>瓮福集团未来发展路径设计</a:t>
            </a:r>
          </a:p>
        </p:txBody>
      </p:sp>
      <p:grpSp>
        <p:nvGrpSpPr>
          <p:cNvPr id="2" name="组合 54"/>
          <p:cNvGrpSpPr>
            <a:grpSpLocks/>
          </p:cNvGrpSpPr>
          <p:nvPr/>
        </p:nvGrpSpPr>
        <p:grpSpPr bwMode="auto">
          <a:xfrm>
            <a:off x="1838351" y="981075"/>
            <a:ext cx="8396263" cy="5314950"/>
            <a:chOff x="314912" y="981080"/>
            <a:chExt cx="8395701" cy="5314951"/>
          </a:xfrm>
        </p:grpSpPr>
        <p:sp>
          <p:nvSpPr>
            <p:cNvPr id="138244" name="Line 3"/>
            <p:cNvSpPr>
              <a:spLocks noChangeShapeType="1"/>
            </p:cNvSpPr>
            <p:nvPr/>
          </p:nvSpPr>
          <p:spPr bwMode="auto">
            <a:xfrm>
              <a:off x="323851" y="5949950"/>
              <a:ext cx="7559675" cy="0"/>
            </a:xfrm>
            <a:prstGeom prst="line">
              <a:avLst/>
            </a:prstGeom>
            <a:noFill/>
            <a:ln w="28575">
              <a:solidFill>
                <a:schemeClr val="tx1"/>
              </a:solidFill>
              <a:round/>
              <a:headEnd/>
              <a:tailEnd type="triangle" w="med" len="med"/>
            </a:ln>
          </p:spPr>
          <p:txBody>
            <a:bodyPr/>
            <a:lstStyle/>
            <a:p>
              <a:endParaRPr lang="zh-CN" altLang="en-US"/>
            </a:p>
          </p:txBody>
        </p:sp>
        <p:sp>
          <p:nvSpPr>
            <p:cNvPr id="138245" name="Line 4"/>
            <p:cNvSpPr>
              <a:spLocks noChangeShapeType="1"/>
            </p:cNvSpPr>
            <p:nvPr/>
          </p:nvSpPr>
          <p:spPr bwMode="auto">
            <a:xfrm flipV="1">
              <a:off x="323850" y="981080"/>
              <a:ext cx="0" cy="4968875"/>
            </a:xfrm>
            <a:prstGeom prst="line">
              <a:avLst/>
            </a:prstGeom>
            <a:noFill/>
            <a:ln w="28575">
              <a:solidFill>
                <a:schemeClr val="tx1"/>
              </a:solidFill>
              <a:round/>
              <a:headEnd/>
              <a:tailEnd type="triangle" w="med" len="med"/>
            </a:ln>
          </p:spPr>
          <p:txBody>
            <a:bodyPr/>
            <a:lstStyle/>
            <a:p>
              <a:endParaRPr lang="zh-CN" altLang="en-US"/>
            </a:p>
          </p:txBody>
        </p:sp>
        <p:sp>
          <p:nvSpPr>
            <p:cNvPr id="138246" name="Text Box 5"/>
            <p:cNvSpPr txBox="1">
              <a:spLocks noChangeArrowheads="1"/>
            </p:cNvSpPr>
            <p:nvPr/>
          </p:nvSpPr>
          <p:spPr bwMode="auto">
            <a:xfrm>
              <a:off x="323850" y="5300668"/>
              <a:ext cx="1511300" cy="646331"/>
            </a:xfrm>
            <a:prstGeom prst="rect">
              <a:avLst/>
            </a:prstGeom>
            <a:solidFill>
              <a:srgbClr val="6699FF"/>
            </a:solidFill>
            <a:ln w="9525">
              <a:noFill/>
              <a:miter lim="800000"/>
              <a:headEnd/>
              <a:tailEnd/>
            </a:ln>
          </p:spPr>
          <p:txBody>
            <a:bodyPr>
              <a:spAutoFit/>
            </a:bodyPr>
            <a:lstStyle/>
            <a:p>
              <a:pPr>
                <a:spcBef>
                  <a:spcPct val="50000"/>
                </a:spcBef>
              </a:pPr>
              <a:r>
                <a:rPr lang="zh-CN" altLang="en-US" sz="1200">
                  <a:latin typeface="华文仿宋" pitchFamily="2" charset="-122"/>
                  <a:ea typeface="华文仿宋" pitchFamily="2" charset="-122"/>
                </a:rPr>
                <a:t>实施集团化改造，优化组织架构，建立完善的管控模式</a:t>
              </a:r>
            </a:p>
          </p:txBody>
        </p:sp>
        <p:sp>
          <p:nvSpPr>
            <p:cNvPr id="138247" name="Text Box 6"/>
            <p:cNvSpPr txBox="1">
              <a:spLocks noChangeArrowheads="1"/>
            </p:cNvSpPr>
            <p:nvPr/>
          </p:nvSpPr>
          <p:spPr bwMode="auto">
            <a:xfrm>
              <a:off x="323850" y="3141663"/>
              <a:ext cx="1511300" cy="646331"/>
            </a:xfrm>
            <a:prstGeom prst="rect">
              <a:avLst/>
            </a:prstGeom>
            <a:solidFill>
              <a:srgbClr val="6699FF"/>
            </a:solidFill>
            <a:ln w="9525">
              <a:noFill/>
              <a:miter lim="800000"/>
              <a:headEnd/>
              <a:tailEnd/>
            </a:ln>
          </p:spPr>
          <p:txBody>
            <a:bodyPr>
              <a:spAutoFit/>
            </a:bodyPr>
            <a:lstStyle/>
            <a:p>
              <a:pPr>
                <a:spcBef>
                  <a:spcPct val="50000"/>
                </a:spcBef>
              </a:pPr>
              <a:r>
                <a:rPr lang="zh-CN" altLang="en-US" sz="1200">
                  <a:latin typeface="华文仿宋" pitchFamily="2" charset="-122"/>
                  <a:ea typeface="华文仿宋" pitchFamily="2" charset="-122"/>
                </a:rPr>
                <a:t>重组整合信达控制的磷酸盐板块并整体上市</a:t>
              </a:r>
            </a:p>
          </p:txBody>
        </p:sp>
        <p:sp>
          <p:nvSpPr>
            <p:cNvPr id="138248" name="Oval 7"/>
            <p:cNvSpPr>
              <a:spLocks noChangeArrowheads="1"/>
            </p:cNvSpPr>
            <p:nvPr/>
          </p:nvSpPr>
          <p:spPr bwMode="auto">
            <a:xfrm>
              <a:off x="6732588" y="1319216"/>
              <a:ext cx="1079500" cy="1168539"/>
            </a:xfrm>
            <a:prstGeom prst="ellipse">
              <a:avLst/>
            </a:prstGeom>
            <a:solidFill>
              <a:srgbClr val="6699FF"/>
            </a:solidFill>
            <a:ln w="9525" algn="ctr">
              <a:noFill/>
              <a:round/>
              <a:headEnd/>
              <a:tailEnd/>
            </a:ln>
          </p:spPr>
          <p:txBody>
            <a:bodyPr>
              <a:spAutoFit/>
            </a:bodyPr>
            <a:lstStyle/>
            <a:p>
              <a:pPr algn="ctr">
                <a:spcBef>
                  <a:spcPct val="50000"/>
                </a:spcBef>
              </a:pPr>
              <a:r>
                <a:rPr lang="zh-CN" altLang="en-US" sz="1200">
                  <a:latin typeface="华文仿宋" pitchFamily="2" charset="-122"/>
                  <a:ea typeface="华文仿宋" pitchFamily="2" charset="-122"/>
                </a:rPr>
                <a:t>世界磷酸盐行业的领军企业</a:t>
              </a:r>
            </a:p>
          </p:txBody>
        </p:sp>
        <p:sp>
          <p:nvSpPr>
            <p:cNvPr id="138249" name="Oval 8"/>
            <p:cNvSpPr>
              <a:spLocks noChangeArrowheads="1"/>
            </p:cNvSpPr>
            <p:nvPr/>
          </p:nvSpPr>
          <p:spPr bwMode="auto">
            <a:xfrm>
              <a:off x="6732588" y="2847978"/>
              <a:ext cx="1079500" cy="1168539"/>
            </a:xfrm>
            <a:prstGeom prst="ellipse">
              <a:avLst/>
            </a:prstGeom>
            <a:solidFill>
              <a:srgbClr val="CCFFFF"/>
            </a:solidFill>
            <a:ln w="9525" algn="ctr">
              <a:noFill/>
              <a:round/>
              <a:headEnd/>
              <a:tailEnd/>
            </a:ln>
          </p:spPr>
          <p:txBody>
            <a:bodyPr>
              <a:spAutoFit/>
            </a:bodyPr>
            <a:lstStyle/>
            <a:p>
              <a:pPr algn="ctr">
                <a:spcBef>
                  <a:spcPct val="50000"/>
                </a:spcBef>
              </a:pPr>
              <a:r>
                <a:rPr lang="zh-CN" altLang="en-US" sz="1200">
                  <a:latin typeface="华文仿宋" pitchFamily="2" charset="-122"/>
                  <a:ea typeface="华文仿宋" pitchFamily="2" charset="-122"/>
                </a:rPr>
                <a:t>世界磷酸盐行业受尊重企业</a:t>
              </a:r>
            </a:p>
          </p:txBody>
        </p:sp>
        <p:sp>
          <p:nvSpPr>
            <p:cNvPr id="138250" name="Oval 9"/>
            <p:cNvSpPr>
              <a:spLocks noChangeArrowheads="1"/>
            </p:cNvSpPr>
            <p:nvPr/>
          </p:nvSpPr>
          <p:spPr bwMode="auto">
            <a:xfrm>
              <a:off x="6732588" y="4378328"/>
              <a:ext cx="1079500" cy="1168539"/>
            </a:xfrm>
            <a:prstGeom prst="ellipse">
              <a:avLst/>
            </a:prstGeom>
            <a:solidFill>
              <a:srgbClr val="C0C0C0"/>
            </a:solidFill>
            <a:ln w="9525" algn="ctr">
              <a:noFill/>
              <a:round/>
              <a:headEnd/>
              <a:tailEnd/>
            </a:ln>
          </p:spPr>
          <p:txBody>
            <a:bodyPr>
              <a:spAutoFit/>
            </a:bodyPr>
            <a:lstStyle/>
            <a:p>
              <a:pPr algn="ctr">
                <a:spcBef>
                  <a:spcPct val="50000"/>
                </a:spcBef>
              </a:pPr>
              <a:r>
                <a:rPr lang="zh-CN" altLang="en-US" sz="1200">
                  <a:latin typeface="华文仿宋" pitchFamily="2" charset="-122"/>
                  <a:ea typeface="华文仿宋" pitchFamily="2" charset="-122"/>
                </a:rPr>
                <a:t>中国磷酸盐行业最优秀企业</a:t>
              </a:r>
            </a:p>
          </p:txBody>
        </p:sp>
        <p:sp>
          <p:nvSpPr>
            <p:cNvPr id="138251" name="Text Box 10"/>
            <p:cNvSpPr txBox="1">
              <a:spLocks noChangeArrowheads="1"/>
            </p:cNvSpPr>
            <p:nvPr/>
          </p:nvSpPr>
          <p:spPr bwMode="auto">
            <a:xfrm>
              <a:off x="2484438" y="2205044"/>
              <a:ext cx="1511300" cy="830997"/>
            </a:xfrm>
            <a:prstGeom prst="rect">
              <a:avLst/>
            </a:prstGeom>
            <a:solidFill>
              <a:srgbClr val="6699FF"/>
            </a:solidFill>
            <a:ln w="9525">
              <a:noFill/>
              <a:miter lim="800000"/>
              <a:headEnd/>
              <a:tailEnd/>
            </a:ln>
          </p:spPr>
          <p:txBody>
            <a:bodyPr>
              <a:spAutoFit/>
            </a:bodyPr>
            <a:lstStyle/>
            <a:p>
              <a:pPr>
                <a:spcBef>
                  <a:spcPct val="50000"/>
                </a:spcBef>
              </a:pPr>
              <a:r>
                <a:rPr lang="zh-CN" altLang="en-US" sz="1200">
                  <a:latin typeface="华文仿宋" pitchFamily="2" charset="-122"/>
                  <a:ea typeface="华文仿宋" pitchFamily="2" charset="-122"/>
                </a:rPr>
                <a:t>进入金融领域，形成以贸易为龙头，以实体为后盾，以金融为保障的模式</a:t>
              </a:r>
            </a:p>
          </p:txBody>
        </p:sp>
        <p:sp>
          <p:nvSpPr>
            <p:cNvPr id="138252" name="Text Box 11"/>
            <p:cNvSpPr txBox="1">
              <a:spLocks noChangeArrowheads="1"/>
            </p:cNvSpPr>
            <p:nvPr/>
          </p:nvSpPr>
          <p:spPr bwMode="auto">
            <a:xfrm>
              <a:off x="4716463" y="1438280"/>
              <a:ext cx="1511300" cy="646331"/>
            </a:xfrm>
            <a:prstGeom prst="rect">
              <a:avLst/>
            </a:prstGeom>
            <a:solidFill>
              <a:srgbClr val="6699FF"/>
            </a:solidFill>
            <a:ln w="9525">
              <a:noFill/>
              <a:miter lim="800000"/>
              <a:headEnd/>
              <a:tailEnd/>
            </a:ln>
          </p:spPr>
          <p:txBody>
            <a:bodyPr>
              <a:spAutoFit/>
            </a:bodyPr>
            <a:lstStyle/>
            <a:p>
              <a:pPr>
                <a:spcBef>
                  <a:spcPct val="50000"/>
                </a:spcBef>
              </a:pPr>
              <a:r>
                <a:rPr lang="zh-CN" altLang="en-US" sz="1200">
                  <a:latin typeface="华文仿宋" pitchFamily="2" charset="-122"/>
                  <a:ea typeface="华文仿宋" pitchFamily="2" charset="-122"/>
                </a:rPr>
                <a:t>以技术、品牌及资金为基础，进行产业投资</a:t>
              </a:r>
            </a:p>
          </p:txBody>
        </p:sp>
        <p:sp>
          <p:nvSpPr>
            <p:cNvPr id="138253" name="Text Box 12"/>
            <p:cNvSpPr txBox="1">
              <a:spLocks noChangeArrowheads="1"/>
            </p:cNvSpPr>
            <p:nvPr/>
          </p:nvSpPr>
          <p:spPr bwMode="auto">
            <a:xfrm>
              <a:off x="4716463" y="2962281"/>
              <a:ext cx="1511300" cy="646331"/>
            </a:xfrm>
            <a:prstGeom prst="rect">
              <a:avLst/>
            </a:prstGeom>
            <a:solidFill>
              <a:srgbClr val="CCFFFF"/>
            </a:solidFill>
            <a:ln w="9525">
              <a:noFill/>
              <a:miter lim="800000"/>
              <a:headEnd/>
              <a:tailEnd/>
            </a:ln>
          </p:spPr>
          <p:txBody>
            <a:bodyPr>
              <a:spAutoFit/>
            </a:bodyPr>
            <a:lstStyle/>
            <a:p>
              <a:pPr>
                <a:spcBef>
                  <a:spcPct val="50000"/>
                </a:spcBef>
              </a:pPr>
              <a:r>
                <a:rPr lang="zh-CN" altLang="en-US" sz="1200">
                  <a:latin typeface="华文仿宋" pitchFamily="2" charset="-122"/>
                  <a:ea typeface="华文仿宋" pitchFamily="2" charset="-122"/>
                </a:rPr>
                <a:t>以产业服务为中心，坚持以技术与品牌为立足点</a:t>
              </a:r>
            </a:p>
          </p:txBody>
        </p:sp>
        <p:sp>
          <p:nvSpPr>
            <p:cNvPr id="138254" name="Text Box 13"/>
            <p:cNvSpPr txBox="1">
              <a:spLocks noChangeArrowheads="1"/>
            </p:cNvSpPr>
            <p:nvPr/>
          </p:nvSpPr>
          <p:spPr bwMode="auto">
            <a:xfrm>
              <a:off x="2484438" y="5300668"/>
              <a:ext cx="1511300" cy="646331"/>
            </a:xfrm>
            <a:prstGeom prst="rect">
              <a:avLst/>
            </a:prstGeom>
            <a:solidFill>
              <a:srgbClr val="CCFFFF"/>
            </a:solidFill>
            <a:ln w="9525">
              <a:noFill/>
              <a:miter lim="800000"/>
              <a:headEnd/>
              <a:tailEnd/>
            </a:ln>
          </p:spPr>
          <p:txBody>
            <a:bodyPr>
              <a:spAutoFit/>
            </a:bodyPr>
            <a:lstStyle/>
            <a:p>
              <a:pPr>
                <a:spcBef>
                  <a:spcPct val="50000"/>
                </a:spcBef>
              </a:pPr>
              <a:r>
                <a:rPr lang="zh-CN" altLang="en-US" sz="1200">
                  <a:latin typeface="华文仿宋" pitchFamily="2" charset="-122"/>
                  <a:ea typeface="华文仿宋" pitchFamily="2" charset="-122"/>
                </a:rPr>
                <a:t>重新启动业务整合与集团化改造，专注于磷酸盐行业</a:t>
              </a:r>
            </a:p>
          </p:txBody>
        </p:sp>
        <p:sp>
          <p:nvSpPr>
            <p:cNvPr id="138255" name="Text Box 14"/>
            <p:cNvSpPr txBox="1">
              <a:spLocks noChangeArrowheads="1"/>
            </p:cNvSpPr>
            <p:nvPr/>
          </p:nvSpPr>
          <p:spPr bwMode="auto">
            <a:xfrm>
              <a:off x="2484438" y="3860806"/>
              <a:ext cx="1511300" cy="646331"/>
            </a:xfrm>
            <a:prstGeom prst="rect">
              <a:avLst/>
            </a:prstGeom>
            <a:solidFill>
              <a:srgbClr val="CCFFFF"/>
            </a:solidFill>
            <a:ln w="9525">
              <a:noFill/>
              <a:miter lim="800000"/>
              <a:headEnd/>
              <a:tailEnd/>
            </a:ln>
          </p:spPr>
          <p:txBody>
            <a:bodyPr>
              <a:spAutoFit/>
            </a:bodyPr>
            <a:lstStyle/>
            <a:p>
              <a:pPr>
                <a:spcBef>
                  <a:spcPct val="50000"/>
                </a:spcBef>
              </a:pPr>
              <a:r>
                <a:rPr lang="zh-CN" altLang="en-US" sz="1200">
                  <a:latin typeface="华文仿宋" pitchFamily="2" charset="-122"/>
                  <a:ea typeface="华文仿宋" pitchFamily="2" charset="-122"/>
                </a:rPr>
                <a:t>在全球布局，进行以技术与品牌为纽带的扩张</a:t>
              </a:r>
            </a:p>
          </p:txBody>
        </p:sp>
        <p:sp>
          <p:nvSpPr>
            <p:cNvPr id="138256" name="Text Box 15"/>
            <p:cNvSpPr txBox="1">
              <a:spLocks noChangeArrowheads="1"/>
            </p:cNvSpPr>
            <p:nvPr/>
          </p:nvSpPr>
          <p:spPr bwMode="auto">
            <a:xfrm>
              <a:off x="4716463" y="4581525"/>
              <a:ext cx="1511300" cy="457200"/>
            </a:xfrm>
            <a:prstGeom prst="rect">
              <a:avLst/>
            </a:prstGeom>
            <a:solidFill>
              <a:srgbClr val="C0C0C0"/>
            </a:solidFill>
            <a:ln w="9525">
              <a:noFill/>
              <a:miter lim="800000"/>
              <a:headEnd/>
              <a:tailEnd/>
            </a:ln>
          </p:spPr>
          <p:txBody>
            <a:bodyPr>
              <a:spAutoFit/>
            </a:bodyPr>
            <a:lstStyle/>
            <a:p>
              <a:pPr>
                <a:spcBef>
                  <a:spcPct val="50000"/>
                </a:spcBef>
              </a:pPr>
              <a:r>
                <a:rPr lang="zh-CN" altLang="en-US" sz="1200">
                  <a:latin typeface="华文仿宋" pitchFamily="2" charset="-122"/>
                  <a:ea typeface="华文仿宋" pitchFamily="2" charset="-122"/>
                </a:rPr>
                <a:t>立足国内，进行以资源为纽带的扩张</a:t>
              </a:r>
            </a:p>
          </p:txBody>
        </p:sp>
        <p:sp>
          <p:nvSpPr>
            <p:cNvPr id="138257" name="Text Box 16"/>
            <p:cNvSpPr txBox="1">
              <a:spLocks noChangeArrowheads="1"/>
            </p:cNvSpPr>
            <p:nvPr/>
          </p:nvSpPr>
          <p:spPr bwMode="auto">
            <a:xfrm>
              <a:off x="684216" y="6021394"/>
              <a:ext cx="935037" cy="274637"/>
            </a:xfrm>
            <a:prstGeom prst="rect">
              <a:avLst/>
            </a:prstGeom>
            <a:noFill/>
            <a:ln w="9525">
              <a:noFill/>
              <a:miter lim="800000"/>
              <a:headEnd/>
              <a:tailEnd/>
            </a:ln>
          </p:spPr>
          <p:txBody>
            <a:bodyPr>
              <a:spAutoFit/>
            </a:bodyPr>
            <a:lstStyle/>
            <a:p>
              <a:pPr>
                <a:spcBef>
                  <a:spcPct val="50000"/>
                </a:spcBef>
              </a:pPr>
              <a:r>
                <a:rPr lang="zh-CN" altLang="en-US" sz="1200">
                  <a:latin typeface="华文仿宋" pitchFamily="2" charset="-122"/>
                  <a:ea typeface="华文仿宋" pitchFamily="2" charset="-122"/>
                </a:rPr>
                <a:t>未来两年</a:t>
              </a:r>
            </a:p>
          </p:txBody>
        </p:sp>
        <p:sp>
          <p:nvSpPr>
            <p:cNvPr id="138258" name="Text Box 17"/>
            <p:cNvSpPr txBox="1">
              <a:spLocks noChangeArrowheads="1"/>
            </p:cNvSpPr>
            <p:nvPr/>
          </p:nvSpPr>
          <p:spPr bwMode="auto">
            <a:xfrm>
              <a:off x="2700341" y="6021394"/>
              <a:ext cx="719137" cy="274637"/>
            </a:xfrm>
            <a:prstGeom prst="rect">
              <a:avLst/>
            </a:prstGeom>
            <a:noFill/>
            <a:ln w="9525">
              <a:noFill/>
              <a:miter lim="800000"/>
              <a:headEnd/>
              <a:tailEnd/>
            </a:ln>
          </p:spPr>
          <p:txBody>
            <a:bodyPr>
              <a:spAutoFit/>
            </a:bodyPr>
            <a:lstStyle/>
            <a:p>
              <a:pPr>
                <a:spcBef>
                  <a:spcPct val="50000"/>
                </a:spcBef>
              </a:pPr>
              <a:r>
                <a:rPr lang="en-US" altLang="zh-CN" sz="1200">
                  <a:latin typeface="华文仿宋" pitchFamily="2" charset="-122"/>
                  <a:ea typeface="华文仿宋" pitchFamily="2" charset="-122"/>
                </a:rPr>
                <a:t>3-5</a:t>
              </a:r>
              <a:r>
                <a:rPr lang="zh-CN" altLang="en-US" sz="1200">
                  <a:latin typeface="华文仿宋" pitchFamily="2" charset="-122"/>
                  <a:ea typeface="华文仿宋" pitchFamily="2" charset="-122"/>
                </a:rPr>
                <a:t>年</a:t>
              </a:r>
            </a:p>
          </p:txBody>
        </p:sp>
        <p:sp>
          <p:nvSpPr>
            <p:cNvPr id="138259" name="Text Box 18"/>
            <p:cNvSpPr txBox="1">
              <a:spLocks noChangeArrowheads="1"/>
            </p:cNvSpPr>
            <p:nvPr/>
          </p:nvSpPr>
          <p:spPr bwMode="auto">
            <a:xfrm>
              <a:off x="5003803" y="6021394"/>
              <a:ext cx="792163" cy="274637"/>
            </a:xfrm>
            <a:prstGeom prst="rect">
              <a:avLst/>
            </a:prstGeom>
            <a:noFill/>
            <a:ln w="9525">
              <a:noFill/>
              <a:miter lim="800000"/>
              <a:headEnd/>
              <a:tailEnd/>
            </a:ln>
          </p:spPr>
          <p:txBody>
            <a:bodyPr>
              <a:spAutoFit/>
            </a:bodyPr>
            <a:lstStyle/>
            <a:p>
              <a:pPr>
                <a:spcBef>
                  <a:spcPct val="50000"/>
                </a:spcBef>
              </a:pPr>
              <a:r>
                <a:rPr lang="en-US" altLang="zh-CN" sz="1200">
                  <a:latin typeface="华文仿宋" pitchFamily="2" charset="-122"/>
                  <a:ea typeface="华文仿宋" pitchFamily="2" charset="-122"/>
                </a:rPr>
                <a:t>6-10</a:t>
              </a:r>
              <a:r>
                <a:rPr lang="zh-CN" altLang="en-US" sz="1200">
                  <a:latin typeface="华文仿宋" pitchFamily="2" charset="-122"/>
                  <a:ea typeface="华文仿宋" pitchFamily="2" charset="-122"/>
                </a:rPr>
                <a:t>年</a:t>
              </a:r>
            </a:p>
          </p:txBody>
        </p:sp>
        <p:cxnSp>
          <p:nvCxnSpPr>
            <p:cNvPr id="138260" name="AutoShape 19"/>
            <p:cNvCxnSpPr>
              <a:cxnSpLocks noChangeShapeType="1"/>
              <a:stCxn id="138246" idx="0"/>
              <a:endCxn id="138247" idx="2"/>
            </p:cNvCxnSpPr>
            <p:nvPr/>
          </p:nvCxnSpPr>
          <p:spPr bwMode="auto">
            <a:xfrm rot="5400000" flipH="1" flipV="1">
              <a:off x="323168" y="4544390"/>
              <a:ext cx="1512669" cy="1466"/>
            </a:xfrm>
            <a:prstGeom prst="straightConnector1">
              <a:avLst/>
            </a:prstGeom>
            <a:noFill/>
            <a:ln w="9525">
              <a:solidFill>
                <a:schemeClr val="tx1"/>
              </a:solidFill>
              <a:round/>
              <a:headEnd/>
              <a:tailEnd type="triangle" w="med" len="med"/>
            </a:ln>
          </p:spPr>
        </p:cxnSp>
        <p:cxnSp>
          <p:nvCxnSpPr>
            <p:cNvPr id="138261" name="AutoShape 20"/>
            <p:cNvCxnSpPr>
              <a:cxnSpLocks noChangeShapeType="1"/>
              <a:stCxn id="138246" idx="3"/>
              <a:endCxn id="138254" idx="1"/>
            </p:cNvCxnSpPr>
            <p:nvPr/>
          </p:nvCxnSpPr>
          <p:spPr bwMode="auto">
            <a:xfrm>
              <a:off x="1835150" y="5623829"/>
              <a:ext cx="649288" cy="1588"/>
            </a:xfrm>
            <a:prstGeom prst="straightConnector1">
              <a:avLst/>
            </a:prstGeom>
            <a:noFill/>
            <a:ln w="9525">
              <a:solidFill>
                <a:schemeClr val="tx1"/>
              </a:solidFill>
              <a:round/>
              <a:headEnd/>
              <a:tailEnd type="triangle" w="med" len="med"/>
            </a:ln>
          </p:spPr>
        </p:cxnSp>
        <p:cxnSp>
          <p:nvCxnSpPr>
            <p:cNvPr id="138262" name="AutoShape 21"/>
            <p:cNvCxnSpPr>
              <a:cxnSpLocks noChangeShapeType="1"/>
              <a:stCxn id="138247" idx="3"/>
              <a:endCxn id="138251" idx="1"/>
            </p:cNvCxnSpPr>
            <p:nvPr/>
          </p:nvCxnSpPr>
          <p:spPr bwMode="auto">
            <a:xfrm flipV="1">
              <a:off x="1835150" y="2620543"/>
              <a:ext cx="649288" cy="844291"/>
            </a:xfrm>
            <a:prstGeom prst="bentConnector3">
              <a:avLst>
                <a:gd name="adj1" fmla="val 50000"/>
              </a:avLst>
            </a:prstGeom>
            <a:noFill/>
            <a:ln w="9525">
              <a:solidFill>
                <a:schemeClr val="tx1"/>
              </a:solidFill>
              <a:miter lim="800000"/>
              <a:headEnd/>
              <a:tailEnd type="triangle" w="med" len="med"/>
            </a:ln>
          </p:spPr>
        </p:cxnSp>
        <p:cxnSp>
          <p:nvCxnSpPr>
            <p:cNvPr id="138263" name="AutoShape 22"/>
            <p:cNvCxnSpPr>
              <a:cxnSpLocks noChangeShapeType="1"/>
              <a:stCxn id="138247" idx="3"/>
              <a:endCxn id="138255" idx="1"/>
            </p:cNvCxnSpPr>
            <p:nvPr/>
          </p:nvCxnSpPr>
          <p:spPr bwMode="auto">
            <a:xfrm>
              <a:off x="1835150" y="3464829"/>
              <a:ext cx="649288" cy="719138"/>
            </a:xfrm>
            <a:prstGeom prst="bentConnector3">
              <a:avLst>
                <a:gd name="adj1" fmla="val 50000"/>
              </a:avLst>
            </a:prstGeom>
            <a:noFill/>
            <a:ln w="9525">
              <a:solidFill>
                <a:schemeClr val="tx1"/>
              </a:solidFill>
              <a:miter lim="800000"/>
              <a:headEnd/>
              <a:tailEnd type="triangle" w="med" len="med"/>
            </a:ln>
          </p:spPr>
        </p:cxnSp>
        <p:cxnSp>
          <p:nvCxnSpPr>
            <p:cNvPr id="138264" name="AutoShape 23"/>
            <p:cNvCxnSpPr>
              <a:cxnSpLocks noChangeShapeType="1"/>
              <a:stCxn id="138251" idx="3"/>
              <a:endCxn id="138252" idx="1"/>
            </p:cNvCxnSpPr>
            <p:nvPr/>
          </p:nvCxnSpPr>
          <p:spPr bwMode="auto">
            <a:xfrm flipV="1">
              <a:off x="3995740" y="1761442"/>
              <a:ext cx="720725" cy="859096"/>
            </a:xfrm>
            <a:prstGeom prst="bentConnector3">
              <a:avLst>
                <a:gd name="adj1" fmla="val 50000"/>
              </a:avLst>
            </a:prstGeom>
            <a:noFill/>
            <a:ln w="9525">
              <a:solidFill>
                <a:schemeClr val="tx1"/>
              </a:solidFill>
              <a:miter lim="800000"/>
              <a:headEnd/>
              <a:tailEnd type="triangle" w="med" len="med"/>
            </a:ln>
          </p:spPr>
        </p:cxnSp>
        <p:cxnSp>
          <p:nvCxnSpPr>
            <p:cNvPr id="138265" name="AutoShape 24"/>
            <p:cNvCxnSpPr>
              <a:cxnSpLocks noChangeShapeType="1"/>
              <a:stCxn id="138251" idx="3"/>
              <a:endCxn id="138253" idx="1"/>
            </p:cNvCxnSpPr>
            <p:nvPr/>
          </p:nvCxnSpPr>
          <p:spPr bwMode="auto">
            <a:xfrm>
              <a:off x="3995740" y="2620538"/>
              <a:ext cx="720725" cy="664904"/>
            </a:xfrm>
            <a:prstGeom prst="bentConnector3">
              <a:avLst>
                <a:gd name="adj1" fmla="val 50000"/>
              </a:avLst>
            </a:prstGeom>
            <a:noFill/>
            <a:ln w="9525">
              <a:solidFill>
                <a:schemeClr val="tx1"/>
              </a:solidFill>
              <a:miter lim="800000"/>
              <a:headEnd/>
              <a:tailEnd type="triangle" w="med" len="med"/>
            </a:ln>
          </p:spPr>
        </p:cxnSp>
        <p:cxnSp>
          <p:nvCxnSpPr>
            <p:cNvPr id="138266" name="AutoShape 25"/>
            <p:cNvCxnSpPr>
              <a:cxnSpLocks noChangeShapeType="1"/>
              <a:stCxn id="138255" idx="3"/>
              <a:endCxn id="138253" idx="1"/>
            </p:cNvCxnSpPr>
            <p:nvPr/>
          </p:nvCxnSpPr>
          <p:spPr bwMode="auto">
            <a:xfrm flipV="1">
              <a:off x="3995740" y="3285442"/>
              <a:ext cx="720725" cy="898525"/>
            </a:xfrm>
            <a:prstGeom prst="bentConnector3">
              <a:avLst>
                <a:gd name="adj1" fmla="val 50000"/>
              </a:avLst>
            </a:prstGeom>
            <a:noFill/>
            <a:ln w="9525">
              <a:solidFill>
                <a:schemeClr val="tx1"/>
              </a:solidFill>
              <a:miter lim="800000"/>
              <a:headEnd/>
              <a:tailEnd type="triangle" w="med" len="med"/>
            </a:ln>
          </p:spPr>
        </p:cxnSp>
        <p:cxnSp>
          <p:nvCxnSpPr>
            <p:cNvPr id="138267" name="AutoShape 26"/>
            <p:cNvCxnSpPr>
              <a:cxnSpLocks noChangeShapeType="1"/>
              <a:stCxn id="138255" idx="3"/>
              <a:endCxn id="138256" idx="1"/>
            </p:cNvCxnSpPr>
            <p:nvPr/>
          </p:nvCxnSpPr>
          <p:spPr bwMode="auto">
            <a:xfrm>
              <a:off x="3995740" y="4183967"/>
              <a:ext cx="720725" cy="626158"/>
            </a:xfrm>
            <a:prstGeom prst="bentConnector3">
              <a:avLst>
                <a:gd name="adj1" fmla="val 50000"/>
              </a:avLst>
            </a:prstGeom>
            <a:noFill/>
            <a:ln w="9525">
              <a:solidFill>
                <a:schemeClr val="tx1"/>
              </a:solidFill>
              <a:miter lim="800000"/>
              <a:headEnd/>
              <a:tailEnd type="triangle" w="med" len="med"/>
            </a:ln>
          </p:spPr>
        </p:cxnSp>
        <p:cxnSp>
          <p:nvCxnSpPr>
            <p:cNvPr id="138268" name="AutoShape 27"/>
            <p:cNvCxnSpPr>
              <a:cxnSpLocks noChangeShapeType="1"/>
              <a:stCxn id="138254" idx="0"/>
              <a:endCxn id="138255" idx="2"/>
            </p:cNvCxnSpPr>
            <p:nvPr/>
          </p:nvCxnSpPr>
          <p:spPr bwMode="auto">
            <a:xfrm rot="5400000" flipH="1" flipV="1">
              <a:off x="2843325" y="4903959"/>
              <a:ext cx="793531" cy="1466"/>
            </a:xfrm>
            <a:prstGeom prst="straightConnector1">
              <a:avLst/>
            </a:prstGeom>
            <a:noFill/>
            <a:ln w="9525">
              <a:solidFill>
                <a:schemeClr val="tx1"/>
              </a:solidFill>
              <a:round/>
              <a:headEnd/>
              <a:tailEnd type="triangle" w="med" len="med"/>
            </a:ln>
          </p:spPr>
        </p:cxnSp>
        <p:cxnSp>
          <p:nvCxnSpPr>
            <p:cNvPr id="138269" name="AutoShape 28"/>
            <p:cNvCxnSpPr>
              <a:cxnSpLocks noChangeShapeType="1"/>
              <a:stCxn id="138254" idx="3"/>
              <a:endCxn id="138256" idx="1"/>
            </p:cNvCxnSpPr>
            <p:nvPr/>
          </p:nvCxnSpPr>
          <p:spPr bwMode="auto">
            <a:xfrm flipV="1">
              <a:off x="3995740" y="4810125"/>
              <a:ext cx="720725" cy="813704"/>
            </a:xfrm>
            <a:prstGeom prst="bentConnector3">
              <a:avLst>
                <a:gd name="adj1" fmla="val 50000"/>
              </a:avLst>
            </a:prstGeom>
            <a:noFill/>
            <a:ln w="9525">
              <a:solidFill>
                <a:schemeClr val="tx1"/>
              </a:solidFill>
              <a:miter lim="800000"/>
              <a:headEnd/>
              <a:tailEnd type="triangle" w="med" len="med"/>
            </a:ln>
          </p:spPr>
        </p:cxnSp>
        <p:cxnSp>
          <p:nvCxnSpPr>
            <p:cNvPr id="138270" name="AutoShape 29"/>
            <p:cNvCxnSpPr>
              <a:cxnSpLocks noChangeShapeType="1"/>
              <a:stCxn id="138252" idx="3"/>
              <a:endCxn id="138248" idx="2"/>
            </p:cNvCxnSpPr>
            <p:nvPr/>
          </p:nvCxnSpPr>
          <p:spPr bwMode="auto">
            <a:xfrm>
              <a:off x="6227763" y="1761446"/>
              <a:ext cx="504825" cy="142040"/>
            </a:xfrm>
            <a:prstGeom prst="bentConnector3">
              <a:avLst>
                <a:gd name="adj1" fmla="val 50000"/>
              </a:avLst>
            </a:prstGeom>
            <a:noFill/>
            <a:ln w="9525">
              <a:solidFill>
                <a:schemeClr val="tx1"/>
              </a:solidFill>
              <a:miter lim="800000"/>
              <a:headEnd/>
              <a:tailEnd type="triangle" w="med" len="med"/>
            </a:ln>
          </p:spPr>
        </p:cxnSp>
        <p:cxnSp>
          <p:nvCxnSpPr>
            <p:cNvPr id="138271" name="AutoShape 30"/>
            <p:cNvCxnSpPr>
              <a:cxnSpLocks noChangeShapeType="1"/>
              <a:stCxn id="138253" idx="3"/>
              <a:endCxn id="138249" idx="2"/>
            </p:cNvCxnSpPr>
            <p:nvPr/>
          </p:nvCxnSpPr>
          <p:spPr bwMode="auto">
            <a:xfrm>
              <a:off x="6227763" y="3285447"/>
              <a:ext cx="504825" cy="146801"/>
            </a:xfrm>
            <a:prstGeom prst="bentConnector3">
              <a:avLst>
                <a:gd name="adj1" fmla="val 50000"/>
              </a:avLst>
            </a:prstGeom>
            <a:noFill/>
            <a:ln w="9525">
              <a:solidFill>
                <a:schemeClr val="tx1"/>
              </a:solidFill>
              <a:miter lim="800000"/>
              <a:headEnd/>
              <a:tailEnd type="triangle" w="med" len="med"/>
            </a:ln>
          </p:spPr>
        </p:cxnSp>
        <p:cxnSp>
          <p:nvCxnSpPr>
            <p:cNvPr id="138272" name="AutoShape 31"/>
            <p:cNvCxnSpPr>
              <a:cxnSpLocks noChangeShapeType="1"/>
              <a:stCxn id="138256" idx="3"/>
              <a:endCxn id="138250" idx="2"/>
            </p:cNvCxnSpPr>
            <p:nvPr/>
          </p:nvCxnSpPr>
          <p:spPr bwMode="auto">
            <a:xfrm>
              <a:off x="6227763" y="4810125"/>
              <a:ext cx="504825" cy="152473"/>
            </a:xfrm>
            <a:prstGeom prst="bentConnector3">
              <a:avLst>
                <a:gd name="adj1" fmla="val 50000"/>
              </a:avLst>
            </a:prstGeom>
            <a:noFill/>
            <a:ln w="9525">
              <a:solidFill>
                <a:schemeClr val="tx1"/>
              </a:solidFill>
              <a:miter lim="800000"/>
              <a:headEnd/>
              <a:tailEnd type="triangle" w="med" len="med"/>
            </a:ln>
          </p:spPr>
        </p:cxnSp>
        <p:sp>
          <p:nvSpPr>
            <p:cNvPr id="138273" name="Text Box 32"/>
            <p:cNvSpPr txBox="1">
              <a:spLocks noChangeArrowheads="1"/>
            </p:cNvSpPr>
            <p:nvPr/>
          </p:nvSpPr>
          <p:spPr bwMode="auto">
            <a:xfrm>
              <a:off x="7019928" y="5949950"/>
              <a:ext cx="792163" cy="274638"/>
            </a:xfrm>
            <a:prstGeom prst="rect">
              <a:avLst/>
            </a:prstGeom>
            <a:noFill/>
            <a:ln w="9525">
              <a:noFill/>
              <a:miter lim="800000"/>
              <a:headEnd/>
              <a:tailEnd/>
            </a:ln>
          </p:spPr>
          <p:txBody>
            <a:bodyPr>
              <a:spAutoFit/>
            </a:bodyPr>
            <a:lstStyle/>
            <a:p>
              <a:pPr>
                <a:spcBef>
                  <a:spcPct val="50000"/>
                </a:spcBef>
              </a:pPr>
              <a:r>
                <a:rPr lang="zh-CN" altLang="en-US" sz="1200">
                  <a:latin typeface="华文仿宋" pitchFamily="2" charset="-122"/>
                  <a:ea typeface="华文仿宋" pitchFamily="2" charset="-122"/>
                </a:rPr>
                <a:t>时间</a:t>
              </a:r>
            </a:p>
          </p:txBody>
        </p:sp>
        <p:sp>
          <p:nvSpPr>
            <p:cNvPr id="138274" name="Text Box 33"/>
            <p:cNvSpPr txBox="1">
              <a:spLocks noChangeArrowheads="1"/>
            </p:cNvSpPr>
            <p:nvPr/>
          </p:nvSpPr>
          <p:spPr bwMode="auto">
            <a:xfrm>
              <a:off x="314912" y="1125544"/>
              <a:ext cx="369307" cy="1017572"/>
            </a:xfrm>
            <a:prstGeom prst="rect">
              <a:avLst/>
            </a:prstGeom>
            <a:noFill/>
            <a:ln w="9525">
              <a:noFill/>
              <a:miter lim="800000"/>
              <a:headEnd/>
              <a:tailEnd/>
            </a:ln>
          </p:spPr>
          <p:txBody>
            <a:bodyPr vert="eaVert">
              <a:spAutoFit/>
            </a:bodyPr>
            <a:lstStyle/>
            <a:p>
              <a:pPr>
                <a:spcBef>
                  <a:spcPct val="50000"/>
                </a:spcBef>
              </a:pPr>
              <a:r>
                <a:rPr lang="zh-CN" altLang="en-US" sz="1200">
                  <a:latin typeface="华文仿宋" pitchFamily="2" charset="-122"/>
                  <a:ea typeface="华文仿宋" pitchFamily="2" charset="-122"/>
                </a:rPr>
                <a:t>企业价值</a:t>
              </a:r>
            </a:p>
          </p:txBody>
        </p:sp>
        <p:sp>
          <p:nvSpPr>
            <p:cNvPr id="138275" name="Freeform 34"/>
            <p:cNvSpPr>
              <a:spLocks/>
            </p:cNvSpPr>
            <p:nvPr/>
          </p:nvSpPr>
          <p:spPr bwMode="auto">
            <a:xfrm>
              <a:off x="2843213" y="3284544"/>
              <a:ext cx="5113337" cy="2016125"/>
            </a:xfrm>
            <a:custGeom>
              <a:avLst/>
              <a:gdLst>
                <a:gd name="T0" fmla="*/ 0 w 3221"/>
                <a:gd name="T1" fmla="*/ 1270 h 1270"/>
                <a:gd name="T2" fmla="*/ 681 w 3221"/>
                <a:gd name="T3" fmla="*/ 227 h 1270"/>
                <a:gd name="T4" fmla="*/ 3221 w 3221"/>
                <a:gd name="T5" fmla="*/ 0 h 1270"/>
                <a:gd name="T6" fmla="*/ 0 60000 65536"/>
                <a:gd name="T7" fmla="*/ 0 60000 65536"/>
                <a:gd name="T8" fmla="*/ 0 60000 65536"/>
                <a:gd name="T9" fmla="*/ 0 w 3221"/>
                <a:gd name="T10" fmla="*/ 0 h 1270"/>
                <a:gd name="T11" fmla="*/ 3221 w 3221"/>
                <a:gd name="T12" fmla="*/ 1270 h 1270"/>
              </a:gdLst>
              <a:ahLst/>
              <a:cxnLst>
                <a:cxn ang="T6">
                  <a:pos x="T0" y="T1"/>
                </a:cxn>
                <a:cxn ang="T7">
                  <a:pos x="T2" y="T3"/>
                </a:cxn>
                <a:cxn ang="T8">
                  <a:pos x="T4" y="T5"/>
                </a:cxn>
              </a:cxnLst>
              <a:rect l="T9" t="T10" r="T11" b="T12"/>
              <a:pathLst>
                <a:path w="3221" h="1270">
                  <a:moveTo>
                    <a:pt x="0" y="1270"/>
                  </a:moveTo>
                  <a:cubicBezTo>
                    <a:pt x="72" y="854"/>
                    <a:pt x="144" y="439"/>
                    <a:pt x="681" y="227"/>
                  </a:cubicBezTo>
                  <a:cubicBezTo>
                    <a:pt x="1218" y="15"/>
                    <a:pt x="2798" y="38"/>
                    <a:pt x="3221" y="0"/>
                  </a:cubicBezTo>
                </a:path>
              </a:pathLst>
            </a:custGeom>
            <a:noFill/>
            <a:ln w="28575">
              <a:solidFill>
                <a:srgbClr val="FF5050"/>
              </a:solidFill>
              <a:prstDash val="dash"/>
              <a:round/>
              <a:headEnd/>
              <a:tailEnd/>
            </a:ln>
          </p:spPr>
          <p:txBody>
            <a:bodyPr/>
            <a:lstStyle/>
            <a:p>
              <a:endParaRPr lang="zh-CN" altLang="en-US">
                <a:latin typeface="华文仿宋" pitchFamily="2" charset="-122"/>
                <a:ea typeface="华文仿宋" pitchFamily="2" charset="-122"/>
              </a:endParaRPr>
            </a:p>
          </p:txBody>
        </p:sp>
        <p:sp>
          <p:nvSpPr>
            <p:cNvPr id="138276" name="Freeform 35"/>
            <p:cNvSpPr>
              <a:spLocks/>
            </p:cNvSpPr>
            <p:nvPr/>
          </p:nvSpPr>
          <p:spPr bwMode="auto">
            <a:xfrm>
              <a:off x="468316" y="1628775"/>
              <a:ext cx="7488237" cy="3671888"/>
            </a:xfrm>
            <a:custGeom>
              <a:avLst/>
              <a:gdLst>
                <a:gd name="T0" fmla="*/ 0 w 4717"/>
                <a:gd name="T1" fmla="*/ 2313 h 2313"/>
                <a:gd name="T2" fmla="*/ 907 w 4717"/>
                <a:gd name="T3" fmla="*/ 726 h 2313"/>
                <a:gd name="T4" fmla="*/ 4717 w 4717"/>
                <a:gd name="T5" fmla="*/ 0 h 2313"/>
                <a:gd name="T6" fmla="*/ 0 60000 65536"/>
                <a:gd name="T7" fmla="*/ 0 60000 65536"/>
                <a:gd name="T8" fmla="*/ 0 60000 65536"/>
                <a:gd name="T9" fmla="*/ 0 w 4717"/>
                <a:gd name="T10" fmla="*/ 0 h 2313"/>
                <a:gd name="T11" fmla="*/ 4717 w 4717"/>
                <a:gd name="T12" fmla="*/ 2313 h 2313"/>
              </a:gdLst>
              <a:ahLst/>
              <a:cxnLst>
                <a:cxn ang="T6">
                  <a:pos x="T0" y="T1"/>
                </a:cxn>
                <a:cxn ang="T7">
                  <a:pos x="T2" y="T3"/>
                </a:cxn>
                <a:cxn ang="T8">
                  <a:pos x="T4" y="T5"/>
                </a:cxn>
              </a:cxnLst>
              <a:rect l="T9" t="T10" r="T11" b="T12"/>
              <a:pathLst>
                <a:path w="4717" h="2313">
                  <a:moveTo>
                    <a:pt x="0" y="2313"/>
                  </a:moveTo>
                  <a:cubicBezTo>
                    <a:pt x="60" y="1712"/>
                    <a:pt x="121" y="1111"/>
                    <a:pt x="907" y="726"/>
                  </a:cubicBezTo>
                  <a:cubicBezTo>
                    <a:pt x="1693" y="341"/>
                    <a:pt x="3205" y="170"/>
                    <a:pt x="4717" y="0"/>
                  </a:cubicBezTo>
                </a:path>
              </a:pathLst>
            </a:custGeom>
            <a:noFill/>
            <a:ln w="28575">
              <a:solidFill>
                <a:srgbClr val="FF5050"/>
              </a:solidFill>
              <a:prstDash val="dash"/>
              <a:round/>
              <a:headEnd/>
              <a:tailEnd/>
            </a:ln>
          </p:spPr>
          <p:txBody>
            <a:bodyPr/>
            <a:lstStyle/>
            <a:p>
              <a:endParaRPr lang="zh-CN" altLang="en-US">
                <a:latin typeface="华文仿宋" pitchFamily="2" charset="-122"/>
                <a:ea typeface="华文仿宋" pitchFamily="2" charset="-122"/>
              </a:endParaRPr>
            </a:p>
          </p:txBody>
        </p:sp>
        <p:sp>
          <p:nvSpPr>
            <p:cNvPr id="138277" name="AutoShape 36"/>
            <p:cNvSpPr>
              <a:spLocks noChangeArrowheads="1"/>
            </p:cNvSpPr>
            <p:nvPr/>
          </p:nvSpPr>
          <p:spPr bwMode="auto">
            <a:xfrm rot="-5400000">
              <a:off x="7848603" y="4186244"/>
              <a:ext cx="792163" cy="719137"/>
            </a:xfrm>
            <a:prstGeom prst="homePlate">
              <a:avLst>
                <a:gd name="adj" fmla="val 27539"/>
              </a:avLst>
            </a:prstGeom>
            <a:solidFill>
              <a:srgbClr val="FF5050"/>
            </a:solidFill>
            <a:ln w="9525">
              <a:noFill/>
              <a:miter lim="800000"/>
              <a:headEnd/>
              <a:tailEnd/>
            </a:ln>
          </p:spPr>
          <p:txBody>
            <a:bodyPr vert="eaVert" anchor="ctr"/>
            <a:lstStyle/>
            <a:p>
              <a:pPr algn="ctr"/>
              <a:r>
                <a:rPr lang="zh-CN" altLang="en-US" sz="1200">
                  <a:latin typeface="华文仿宋" pitchFamily="2" charset="-122"/>
                  <a:ea typeface="华文仿宋" pitchFamily="2" charset="-122"/>
                </a:rPr>
                <a:t>以资源扩张为主线</a:t>
              </a:r>
            </a:p>
          </p:txBody>
        </p:sp>
        <p:sp>
          <p:nvSpPr>
            <p:cNvPr id="138278" name="AutoShape 37"/>
            <p:cNvSpPr>
              <a:spLocks noChangeArrowheads="1"/>
            </p:cNvSpPr>
            <p:nvPr/>
          </p:nvSpPr>
          <p:spPr bwMode="auto">
            <a:xfrm rot="-5400000">
              <a:off x="7848601" y="2889256"/>
              <a:ext cx="792162" cy="719137"/>
            </a:xfrm>
            <a:prstGeom prst="homePlate">
              <a:avLst>
                <a:gd name="adj" fmla="val 27539"/>
              </a:avLst>
            </a:prstGeom>
            <a:solidFill>
              <a:srgbClr val="FF5050"/>
            </a:solidFill>
            <a:ln w="9525">
              <a:noFill/>
              <a:miter lim="800000"/>
              <a:headEnd/>
              <a:tailEnd/>
            </a:ln>
          </p:spPr>
          <p:txBody>
            <a:bodyPr vert="eaVert" anchor="ctr"/>
            <a:lstStyle/>
            <a:p>
              <a:pPr algn="ctr"/>
              <a:r>
                <a:rPr lang="zh-CN" altLang="en-US" sz="1200">
                  <a:latin typeface="华文仿宋" pitchFamily="2" charset="-122"/>
                  <a:ea typeface="华文仿宋" pitchFamily="2" charset="-122"/>
                </a:rPr>
                <a:t>以技术扩张为主线</a:t>
              </a:r>
            </a:p>
          </p:txBody>
        </p:sp>
        <p:sp>
          <p:nvSpPr>
            <p:cNvPr id="138279" name="AutoShape 38"/>
            <p:cNvSpPr>
              <a:spLocks noChangeArrowheads="1"/>
            </p:cNvSpPr>
            <p:nvPr/>
          </p:nvSpPr>
          <p:spPr bwMode="auto">
            <a:xfrm rot="-5400000">
              <a:off x="7848601" y="1304931"/>
              <a:ext cx="792162" cy="719137"/>
            </a:xfrm>
            <a:prstGeom prst="homePlate">
              <a:avLst>
                <a:gd name="adj" fmla="val 27539"/>
              </a:avLst>
            </a:prstGeom>
            <a:solidFill>
              <a:srgbClr val="FF5050"/>
            </a:solidFill>
            <a:ln w="9525">
              <a:noFill/>
              <a:miter lim="800000"/>
              <a:headEnd/>
              <a:tailEnd/>
            </a:ln>
          </p:spPr>
          <p:txBody>
            <a:bodyPr vert="eaVert" anchor="ctr"/>
            <a:lstStyle/>
            <a:p>
              <a:pPr algn="ctr"/>
              <a:r>
                <a:rPr lang="zh-CN" altLang="en-US" sz="1200">
                  <a:latin typeface="华文仿宋" pitchFamily="2" charset="-122"/>
                  <a:ea typeface="华文仿宋" pitchFamily="2" charset="-122"/>
                </a:rPr>
                <a:t>以资本扩张为主线</a:t>
              </a:r>
            </a:p>
          </p:txBody>
        </p:sp>
        <p:sp>
          <p:nvSpPr>
            <p:cNvPr id="138280" name="Freeform 39"/>
            <p:cNvSpPr>
              <a:spLocks/>
            </p:cNvSpPr>
            <p:nvPr/>
          </p:nvSpPr>
          <p:spPr bwMode="auto">
            <a:xfrm>
              <a:off x="3995741" y="4581531"/>
              <a:ext cx="3889375" cy="1223963"/>
            </a:xfrm>
            <a:custGeom>
              <a:avLst/>
              <a:gdLst>
                <a:gd name="T0" fmla="*/ 0 w 2450"/>
                <a:gd name="T1" fmla="*/ 771 h 771"/>
                <a:gd name="T2" fmla="*/ 590 w 2450"/>
                <a:gd name="T3" fmla="*/ 181 h 771"/>
                <a:gd name="T4" fmla="*/ 2450 w 2450"/>
                <a:gd name="T5" fmla="*/ 0 h 771"/>
                <a:gd name="T6" fmla="*/ 0 60000 65536"/>
                <a:gd name="T7" fmla="*/ 0 60000 65536"/>
                <a:gd name="T8" fmla="*/ 0 60000 65536"/>
                <a:gd name="T9" fmla="*/ 0 w 2450"/>
                <a:gd name="T10" fmla="*/ 0 h 771"/>
                <a:gd name="T11" fmla="*/ 2450 w 2450"/>
                <a:gd name="T12" fmla="*/ 771 h 771"/>
              </a:gdLst>
              <a:ahLst/>
              <a:cxnLst>
                <a:cxn ang="T6">
                  <a:pos x="T0" y="T1"/>
                </a:cxn>
                <a:cxn ang="T7">
                  <a:pos x="T2" y="T3"/>
                </a:cxn>
                <a:cxn ang="T8">
                  <a:pos x="T4" y="T5"/>
                </a:cxn>
              </a:cxnLst>
              <a:rect l="T9" t="T10" r="T11" b="T12"/>
              <a:pathLst>
                <a:path w="2450" h="771">
                  <a:moveTo>
                    <a:pt x="0" y="771"/>
                  </a:moveTo>
                  <a:cubicBezTo>
                    <a:pt x="91" y="540"/>
                    <a:pt x="182" y="309"/>
                    <a:pt x="590" y="181"/>
                  </a:cubicBezTo>
                  <a:cubicBezTo>
                    <a:pt x="998" y="53"/>
                    <a:pt x="2140" y="30"/>
                    <a:pt x="2450" y="0"/>
                  </a:cubicBezTo>
                </a:path>
              </a:pathLst>
            </a:custGeom>
            <a:noFill/>
            <a:ln w="28575">
              <a:solidFill>
                <a:srgbClr val="FF5050"/>
              </a:solidFill>
              <a:prstDash val="dash"/>
              <a:round/>
              <a:headEnd/>
              <a:tailEnd/>
            </a:ln>
          </p:spPr>
          <p:txBody>
            <a:bodyPr/>
            <a:lstStyle/>
            <a:p>
              <a:endParaRPr lang="zh-CN" altLang="en-US">
                <a:latin typeface="华文仿宋" pitchFamily="2" charset="-122"/>
                <a:ea typeface="华文仿宋" pitchFamily="2" charset="-122"/>
              </a:endParaRPr>
            </a:p>
          </p:txBody>
        </p:sp>
        <p:sp>
          <p:nvSpPr>
            <p:cNvPr id="138281" name="Line 40"/>
            <p:cNvSpPr>
              <a:spLocks noChangeShapeType="1"/>
            </p:cNvSpPr>
            <p:nvPr/>
          </p:nvSpPr>
          <p:spPr bwMode="auto">
            <a:xfrm>
              <a:off x="2051050" y="1844681"/>
              <a:ext cx="0" cy="4105275"/>
            </a:xfrm>
            <a:prstGeom prst="line">
              <a:avLst/>
            </a:prstGeom>
            <a:noFill/>
            <a:ln w="9525">
              <a:solidFill>
                <a:srgbClr val="FF5050"/>
              </a:solidFill>
              <a:prstDash val="dash"/>
              <a:round/>
              <a:headEnd/>
              <a:tailEnd/>
            </a:ln>
          </p:spPr>
          <p:txBody>
            <a:bodyPr/>
            <a:lstStyle/>
            <a:p>
              <a:endParaRPr lang="zh-CN" altLang="en-US"/>
            </a:p>
          </p:txBody>
        </p:sp>
        <p:sp>
          <p:nvSpPr>
            <p:cNvPr id="138282" name="Line 41"/>
            <p:cNvSpPr>
              <a:spLocks noChangeShapeType="1"/>
            </p:cNvSpPr>
            <p:nvPr/>
          </p:nvSpPr>
          <p:spPr bwMode="auto">
            <a:xfrm>
              <a:off x="4427538" y="1557338"/>
              <a:ext cx="0" cy="4392612"/>
            </a:xfrm>
            <a:prstGeom prst="line">
              <a:avLst/>
            </a:prstGeom>
            <a:noFill/>
            <a:ln w="9525">
              <a:solidFill>
                <a:srgbClr val="FF5050"/>
              </a:solidFill>
              <a:prstDash val="dash"/>
              <a:round/>
              <a:headEnd/>
              <a:tailEnd/>
            </a:ln>
          </p:spPr>
          <p:txBody>
            <a:bodyPr/>
            <a:lstStyle/>
            <a:p>
              <a:endParaRPr lang="zh-CN" altLang="en-US"/>
            </a:p>
          </p:txBody>
        </p:sp>
        <p:sp>
          <p:nvSpPr>
            <p:cNvPr id="138283" name="Line 42"/>
            <p:cNvSpPr>
              <a:spLocks noChangeShapeType="1"/>
            </p:cNvSpPr>
            <p:nvPr/>
          </p:nvSpPr>
          <p:spPr bwMode="auto">
            <a:xfrm>
              <a:off x="6516688" y="1341438"/>
              <a:ext cx="0" cy="4608512"/>
            </a:xfrm>
            <a:prstGeom prst="line">
              <a:avLst/>
            </a:prstGeom>
            <a:noFill/>
            <a:ln w="9525">
              <a:solidFill>
                <a:srgbClr val="FF5050"/>
              </a:solidFill>
              <a:prstDash val="dash"/>
              <a:round/>
              <a:headEnd/>
              <a:tailEnd/>
            </a:ln>
          </p:spPr>
          <p:txBody>
            <a:bodyPr/>
            <a:lstStyle/>
            <a:p>
              <a:endParaRPr lang="zh-CN" altLang="en-US"/>
            </a:p>
          </p:txBody>
        </p:sp>
        <p:sp>
          <p:nvSpPr>
            <p:cNvPr id="138284" name="Text Box 43"/>
            <p:cNvSpPr txBox="1">
              <a:spLocks noChangeArrowheads="1"/>
            </p:cNvSpPr>
            <p:nvPr/>
          </p:nvSpPr>
          <p:spPr bwMode="auto">
            <a:xfrm>
              <a:off x="1116013" y="4724400"/>
              <a:ext cx="360362" cy="457200"/>
            </a:xfrm>
            <a:prstGeom prst="rect">
              <a:avLst/>
            </a:prstGeom>
            <a:noFill/>
            <a:ln w="9525">
              <a:noFill/>
              <a:miter lim="800000"/>
              <a:headEnd/>
              <a:tailEnd/>
            </a:ln>
          </p:spPr>
          <p:txBody>
            <a:bodyPr>
              <a:spAutoFit/>
            </a:bodyPr>
            <a:lstStyle/>
            <a:p>
              <a:pPr>
                <a:spcBef>
                  <a:spcPct val="50000"/>
                </a:spcBef>
              </a:pPr>
              <a:r>
                <a:rPr lang="zh-CN" altLang="en-US" sz="1200">
                  <a:latin typeface="华文仿宋" pitchFamily="2" charset="-122"/>
                  <a:ea typeface="华文仿宋" pitchFamily="2" charset="-122"/>
                </a:rPr>
                <a:t>成功</a:t>
              </a:r>
            </a:p>
          </p:txBody>
        </p:sp>
        <p:sp>
          <p:nvSpPr>
            <p:cNvPr id="138285" name="Text Box 44"/>
            <p:cNvSpPr txBox="1">
              <a:spLocks noChangeArrowheads="1"/>
            </p:cNvSpPr>
            <p:nvPr/>
          </p:nvSpPr>
          <p:spPr bwMode="auto">
            <a:xfrm>
              <a:off x="2124078" y="2781300"/>
              <a:ext cx="360363" cy="457200"/>
            </a:xfrm>
            <a:prstGeom prst="rect">
              <a:avLst/>
            </a:prstGeom>
            <a:noFill/>
            <a:ln w="9525">
              <a:noFill/>
              <a:miter lim="800000"/>
              <a:headEnd/>
              <a:tailEnd/>
            </a:ln>
          </p:spPr>
          <p:txBody>
            <a:bodyPr>
              <a:spAutoFit/>
            </a:bodyPr>
            <a:lstStyle/>
            <a:p>
              <a:pPr>
                <a:spcBef>
                  <a:spcPct val="50000"/>
                </a:spcBef>
              </a:pPr>
              <a:r>
                <a:rPr lang="zh-CN" altLang="en-US" sz="1200">
                  <a:latin typeface="华文仿宋" pitchFamily="2" charset="-122"/>
                  <a:ea typeface="华文仿宋" pitchFamily="2" charset="-122"/>
                </a:rPr>
                <a:t>成功</a:t>
              </a:r>
            </a:p>
          </p:txBody>
        </p:sp>
        <p:sp>
          <p:nvSpPr>
            <p:cNvPr id="138286" name="Text Box 45"/>
            <p:cNvSpPr txBox="1">
              <a:spLocks noChangeArrowheads="1"/>
            </p:cNvSpPr>
            <p:nvPr/>
          </p:nvSpPr>
          <p:spPr bwMode="auto">
            <a:xfrm>
              <a:off x="2124078" y="3500438"/>
              <a:ext cx="360363" cy="457200"/>
            </a:xfrm>
            <a:prstGeom prst="rect">
              <a:avLst/>
            </a:prstGeom>
            <a:noFill/>
            <a:ln w="9525">
              <a:noFill/>
              <a:miter lim="800000"/>
              <a:headEnd/>
              <a:tailEnd/>
            </a:ln>
          </p:spPr>
          <p:txBody>
            <a:bodyPr>
              <a:spAutoFit/>
            </a:bodyPr>
            <a:lstStyle/>
            <a:p>
              <a:pPr>
                <a:spcBef>
                  <a:spcPct val="50000"/>
                </a:spcBef>
              </a:pPr>
              <a:r>
                <a:rPr lang="zh-CN" altLang="en-US" sz="1200">
                  <a:latin typeface="华文仿宋" pitchFamily="2" charset="-122"/>
                  <a:ea typeface="华文仿宋" pitchFamily="2" charset="-122"/>
                </a:rPr>
                <a:t>失败</a:t>
              </a:r>
            </a:p>
          </p:txBody>
        </p:sp>
        <p:sp>
          <p:nvSpPr>
            <p:cNvPr id="138287" name="Text Box 46"/>
            <p:cNvSpPr txBox="1">
              <a:spLocks noChangeArrowheads="1"/>
            </p:cNvSpPr>
            <p:nvPr/>
          </p:nvSpPr>
          <p:spPr bwMode="auto">
            <a:xfrm>
              <a:off x="4356103" y="2060575"/>
              <a:ext cx="360363" cy="457200"/>
            </a:xfrm>
            <a:prstGeom prst="rect">
              <a:avLst/>
            </a:prstGeom>
            <a:noFill/>
            <a:ln w="9525">
              <a:noFill/>
              <a:miter lim="800000"/>
              <a:headEnd/>
              <a:tailEnd/>
            </a:ln>
          </p:spPr>
          <p:txBody>
            <a:bodyPr>
              <a:spAutoFit/>
            </a:bodyPr>
            <a:lstStyle/>
            <a:p>
              <a:pPr>
                <a:spcBef>
                  <a:spcPct val="50000"/>
                </a:spcBef>
              </a:pPr>
              <a:r>
                <a:rPr lang="zh-CN" altLang="en-US" sz="1200">
                  <a:latin typeface="华文仿宋" pitchFamily="2" charset="-122"/>
                  <a:ea typeface="华文仿宋" pitchFamily="2" charset="-122"/>
                </a:rPr>
                <a:t>成功</a:t>
              </a:r>
            </a:p>
          </p:txBody>
        </p:sp>
        <p:sp>
          <p:nvSpPr>
            <p:cNvPr id="138288" name="Text Box 47"/>
            <p:cNvSpPr txBox="1">
              <a:spLocks noChangeArrowheads="1"/>
            </p:cNvSpPr>
            <p:nvPr/>
          </p:nvSpPr>
          <p:spPr bwMode="auto">
            <a:xfrm>
              <a:off x="4356103" y="2781300"/>
              <a:ext cx="360363" cy="457200"/>
            </a:xfrm>
            <a:prstGeom prst="rect">
              <a:avLst/>
            </a:prstGeom>
            <a:noFill/>
            <a:ln w="9525">
              <a:noFill/>
              <a:miter lim="800000"/>
              <a:headEnd/>
              <a:tailEnd/>
            </a:ln>
          </p:spPr>
          <p:txBody>
            <a:bodyPr>
              <a:spAutoFit/>
            </a:bodyPr>
            <a:lstStyle/>
            <a:p>
              <a:pPr>
                <a:spcBef>
                  <a:spcPct val="50000"/>
                </a:spcBef>
              </a:pPr>
              <a:r>
                <a:rPr lang="zh-CN" altLang="en-US" sz="1200">
                  <a:latin typeface="华文仿宋" pitchFamily="2" charset="-122"/>
                  <a:ea typeface="华文仿宋" pitchFamily="2" charset="-122"/>
                </a:rPr>
                <a:t>失败</a:t>
              </a:r>
            </a:p>
          </p:txBody>
        </p:sp>
        <p:sp>
          <p:nvSpPr>
            <p:cNvPr id="138289" name="Text Box 48"/>
            <p:cNvSpPr txBox="1">
              <a:spLocks noChangeArrowheads="1"/>
            </p:cNvSpPr>
            <p:nvPr/>
          </p:nvSpPr>
          <p:spPr bwMode="auto">
            <a:xfrm>
              <a:off x="4356103" y="3500438"/>
              <a:ext cx="360363" cy="457200"/>
            </a:xfrm>
            <a:prstGeom prst="rect">
              <a:avLst/>
            </a:prstGeom>
            <a:noFill/>
            <a:ln w="9525">
              <a:noFill/>
              <a:miter lim="800000"/>
              <a:headEnd/>
              <a:tailEnd/>
            </a:ln>
          </p:spPr>
          <p:txBody>
            <a:bodyPr>
              <a:spAutoFit/>
            </a:bodyPr>
            <a:lstStyle/>
            <a:p>
              <a:pPr>
                <a:spcBef>
                  <a:spcPct val="50000"/>
                </a:spcBef>
              </a:pPr>
              <a:r>
                <a:rPr lang="zh-CN" altLang="en-US" sz="1200">
                  <a:latin typeface="华文仿宋" pitchFamily="2" charset="-122"/>
                  <a:ea typeface="华文仿宋" pitchFamily="2" charset="-122"/>
                </a:rPr>
                <a:t>成功</a:t>
              </a:r>
            </a:p>
          </p:txBody>
        </p:sp>
        <p:sp>
          <p:nvSpPr>
            <p:cNvPr id="138290" name="Text Box 49"/>
            <p:cNvSpPr txBox="1">
              <a:spLocks noChangeArrowheads="1"/>
            </p:cNvSpPr>
            <p:nvPr/>
          </p:nvSpPr>
          <p:spPr bwMode="auto">
            <a:xfrm>
              <a:off x="4356103" y="4292600"/>
              <a:ext cx="360363" cy="457200"/>
            </a:xfrm>
            <a:prstGeom prst="rect">
              <a:avLst/>
            </a:prstGeom>
            <a:noFill/>
            <a:ln w="9525">
              <a:noFill/>
              <a:miter lim="800000"/>
              <a:headEnd/>
              <a:tailEnd/>
            </a:ln>
          </p:spPr>
          <p:txBody>
            <a:bodyPr>
              <a:spAutoFit/>
            </a:bodyPr>
            <a:lstStyle/>
            <a:p>
              <a:pPr>
                <a:spcBef>
                  <a:spcPct val="50000"/>
                </a:spcBef>
              </a:pPr>
              <a:r>
                <a:rPr lang="zh-CN" altLang="en-US" sz="1200">
                  <a:latin typeface="华文仿宋" pitchFamily="2" charset="-122"/>
                  <a:ea typeface="华文仿宋" pitchFamily="2" charset="-122"/>
                </a:rPr>
                <a:t>失败</a:t>
              </a:r>
            </a:p>
          </p:txBody>
        </p:sp>
        <p:sp>
          <p:nvSpPr>
            <p:cNvPr id="138291" name="Text Box 50"/>
            <p:cNvSpPr txBox="1">
              <a:spLocks noChangeArrowheads="1"/>
            </p:cNvSpPr>
            <p:nvPr/>
          </p:nvSpPr>
          <p:spPr bwMode="auto">
            <a:xfrm>
              <a:off x="4356103" y="5084763"/>
              <a:ext cx="360363" cy="457200"/>
            </a:xfrm>
            <a:prstGeom prst="rect">
              <a:avLst/>
            </a:prstGeom>
            <a:noFill/>
            <a:ln w="9525">
              <a:noFill/>
              <a:miter lim="800000"/>
              <a:headEnd/>
              <a:tailEnd/>
            </a:ln>
          </p:spPr>
          <p:txBody>
            <a:bodyPr>
              <a:spAutoFit/>
            </a:bodyPr>
            <a:lstStyle/>
            <a:p>
              <a:pPr>
                <a:spcBef>
                  <a:spcPct val="50000"/>
                </a:spcBef>
              </a:pPr>
              <a:r>
                <a:rPr lang="zh-CN" altLang="en-US" sz="1200">
                  <a:latin typeface="华文仿宋" pitchFamily="2" charset="-122"/>
                  <a:ea typeface="华文仿宋" pitchFamily="2" charset="-122"/>
                </a:rPr>
                <a:t>失败</a:t>
              </a:r>
            </a:p>
          </p:txBody>
        </p:sp>
        <p:sp>
          <p:nvSpPr>
            <p:cNvPr id="138292" name="Text Box 51"/>
            <p:cNvSpPr txBox="1">
              <a:spLocks noChangeArrowheads="1"/>
            </p:cNvSpPr>
            <p:nvPr/>
          </p:nvSpPr>
          <p:spPr bwMode="auto">
            <a:xfrm>
              <a:off x="3276603" y="4724400"/>
              <a:ext cx="360363" cy="457200"/>
            </a:xfrm>
            <a:prstGeom prst="rect">
              <a:avLst/>
            </a:prstGeom>
            <a:noFill/>
            <a:ln w="9525">
              <a:noFill/>
              <a:miter lim="800000"/>
              <a:headEnd/>
              <a:tailEnd/>
            </a:ln>
          </p:spPr>
          <p:txBody>
            <a:bodyPr>
              <a:spAutoFit/>
            </a:bodyPr>
            <a:lstStyle/>
            <a:p>
              <a:pPr>
                <a:spcBef>
                  <a:spcPct val="50000"/>
                </a:spcBef>
              </a:pPr>
              <a:r>
                <a:rPr lang="zh-CN" altLang="en-US" sz="1200">
                  <a:latin typeface="华文仿宋" pitchFamily="2" charset="-122"/>
                  <a:ea typeface="华文仿宋" pitchFamily="2" charset="-122"/>
                </a:rPr>
                <a:t>成功</a:t>
              </a:r>
            </a:p>
          </p:txBody>
        </p:sp>
        <p:sp>
          <p:nvSpPr>
            <p:cNvPr id="138293" name="Text Box 52"/>
            <p:cNvSpPr txBox="1">
              <a:spLocks noChangeArrowheads="1"/>
            </p:cNvSpPr>
            <p:nvPr/>
          </p:nvSpPr>
          <p:spPr bwMode="auto">
            <a:xfrm>
              <a:off x="1835153" y="5314950"/>
              <a:ext cx="576263" cy="274638"/>
            </a:xfrm>
            <a:prstGeom prst="rect">
              <a:avLst/>
            </a:prstGeom>
            <a:noFill/>
            <a:ln w="9525">
              <a:noFill/>
              <a:miter lim="800000"/>
              <a:headEnd/>
              <a:tailEnd/>
            </a:ln>
          </p:spPr>
          <p:txBody>
            <a:bodyPr>
              <a:spAutoFit/>
            </a:bodyPr>
            <a:lstStyle/>
            <a:p>
              <a:pPr>
                <a:spcBef>
                  <a:spcPct val="50000"/>
                </a:spcBef>
              </a:pPr>
              <a:r>
                <a:rPr lang="zh-CN" altLang="en-US" sz="1200">
                  <a:latin typeface="华文仿宋" pitchFamily="2" charset="-122"/>
                  <a:ea typeface="华文仿宋" pitchFamily="2" charset="-122"/>
                </a:rPr>
                <a:t>失败</a:t>
              </a:r>
            </a:p>
          </p:txBody>
        </p:sp>
        <p:sp>
          <p:nvSpPr>
            <p:cNvPr id="138294" name="Text Box 53"/>
            <p:cNvSpPr txBox="1">
              <a:spLocks noChangeArrowheads="1"/>
            </p:cNvSpPr>
            <p:nvPr/>
          </p:nvSpPr>
          <p:spPr bwMode="auto">
            <a:xfrm>
              <a:off x="6805616" y="993775"/>
              <a:ext cx="935037" cy="274638"/>
            </a:xfrm>
            <a:prstGeom prst="rect">
              <a:avLst/>
            </a:prstGeom>
            <a:noFill/>
            <a:ln w="9525">
              <a:noFill/>
              <a:miter lim="800000"/>
              <a:headEnd/>
              <a:tailEnd/>
            </a:ln>
          </p:spPr>
          <p:txBody>
            <a:bodyPr>
              <a:spAutoFit/>
            </a:bodyPr>
            <a:lstStyle/>
            <a:p>
              <a:pPr algn="ctr">
                <a:spcBef>
                  <a:spcPct val="50000"/>
                </a:spcBef>
              </a:pPr>
              <a:r>
                <a:rPr lang="zh-CN" altLang="en-US" sz="1200" b="1" u="sng">
                  <a:latin typeface="华文仿宋" pitchFamily="2" charset="-122"/>
                  <a:ea typeface="华文仿宋" pitchFamily="2" charset="-122"/>
                </a:rPr>
                <a:t>远景目标</a:t>
              </a:r>
            </a:p>
          </p:txBody>
        </p:sp>
        <p:sp>
          <p:nvSpPr>
            <p:cNvPr id="138295" name="Text Box 54"/>
            <p:cNvSpPr txBox="1">
              <a:spLocks noChangeArrowheads="1"/>
            </p:cNvSpPr>
            <p:nvPr/>
          </p:nvSpPr>
          <p:spPr bwMode="auto">
            <a:xfrm>
              <a:off x="7775575" y="993775"/>
              <a:ext cx="935038" cy="274638"/>
            </a:xfrm>
            <a:prstGeom prst="rect">
              <a:avLst/>
            </a:prstGeom>
            <a:noFill/>
            <a:ln w="9525">
              <a:noFill/>
              <a:miter lim="800000"/>
              <a:headEnd/>
              <a:tailEnd/>
            </a:ln>
          </p:spPr>
          <p:txBody>
            <a:bodyPr>
              <a:spAutoFit/>
            </a:bodyPr>
            <a:lstStyle/>
            <a:p>
              <a:pPr algn="ctr">
                <a:spcBef>
                  <a:spcPct val="50000"/>
                </a:spcBef>
              </a:pPr>
              <a:r>
                <a:rPr lang="zh-CN" altLang="en-US" sz="1200" b="1" u="sng">
                  <a:latin typeface="华文仿宋" pitchFamily="2" charset="-122"/>
                  <a:ea typeface="华文仿宋" pitchFamily="2" charset="-122"/>
                </a:rPr>
                <a:t>实现途径</a:t>
              </a:r>
            </a:p>
          </p:txBody>
        </p:sp>
      </p:grpSp>
    </p:spTree>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152400" y="44448"/>
            <a:ext cx="9144000" cy="523875"/>
          </a:xfrm>
          <a:prstGeom prst="rect">
            <a:avLst/>
          </a:prstGeom>
          <a:noFill/>
          <a:ln w="9525" algn="ctr">
            <a:noFill/>
            <a:miter lim="800000"/>
            <a:headEnd/>
            <a:tailEnd/>
          </a:ln>
        </p:spPr>
        <p:txBody>
          <a:bodyPr>
            <a:spAutoFit/>
          </a:bodyPr>
          <a:lstStyle/>
          <a:p>
            <a:r>
              <a:rPr lang="zh-CN" altLang="en-US" sz="2800" b="1" dirty="0">
                <a:solidFill>
                  <a:schemeClr val="bg1"/>
                </a:solidFill>
                <a:effectLst>
                  <a:outerShdw blurRad="38100" dist="38100" dir="2700000" algn="tl">
                    <a:srgbClr val="000000">
                      <a:alpha val="43137"/>
                    </a:srgbClr>
                  </a:outerShdw>
                </a:effectLst>
                <a:latin typeface="黑体" pitchFamily="2" charset="-122"/>
                <a:ea typeface="黑体" pitchFamily="2" charset="-122"/>
              </a:rPr>
              <a:t>进一步将解决思路延伸到各个职能模块</a:t>
            </a:r>
          </a:p>
        </p:txBody>
      </p:sp>
      <p:sp>
        <p:nvSpPr>
          <p:cNvPr id="139267" name="Rectangle 123"/>
          <p:cNvSpPr>
            <a:spLocks noChangeArrowheads="1"/>
          </p:cNvSpPr>
          <p:nvPr/>
        </p:nvSpPr>
        <p:spPr bwMode="auto">
          <a:xfrm>
            <a:off x="4872039" y="6223000"/>
            <a:ext cx="504825" cy="274638"/>
          </a:xfrm>
          <a:prstGeom prst="rect">
            <a:avLst/>
          </a:prstGeom>
          <a:solidFill>
            <a:srgbClr val="808080"/>
          </a:solidFill>
          <a:ln w="9525">
            <a:noFill/>
            <a:miter lim="800000"/>
            <a:headEnd/>
            <a:tailEnd/>
          </a:ln>
        </p:spPr>
        <p:txBody>
          <a:bodyPr wrap="none" anchor="ctr"/>
          <a:lstStyle/>
          <a:p>
            <a:pPr algn="ctr"/>
            <a:endParaRPr lang="zh-CN" altLang="en-US" sz="1000"/>
          </a:p>
        </p:txBody>
      </p:sp>
      <p:grpSp>
        <p:nvGrpSpPr>
          <p:cNvPr id="2" name="组合 47"/>
          <p:cNvGrpSpPr>
            <a:grpSpLocks/>
          </p:cNvGrpSpPr>
          <p:nvPr/>
        </p:nvGrpSpPr>
        <p:grpSpPr bwMode="auto">
          <a:xfrm>
            <a:off x="1919288" y="1052513"/>
            <a:ext cx="7993062" cy="5416550"/>
            <a:chOff x="395288" y="1052513"/>
            <a:chExt cx="7993065" cy="5416556"/>
          </a:xfrm>
        </p:grpSpPr>
        <p:sp>
          <p:nvSpPr>
            <p:cNvPr id="139269" name="Rectangle 79"/>
            <p:cNvSpPr>
              <a:spLocks noChangeArrowheads="1"/>
            </p:cNvSpPr>
            <p:nvPr/>
          </p:nvSpPr>
          <p:spPr bwMode="auto">
            <a:xfrm>
              <a:off x="722313" y="1609725"/>
              <a:ext cx="1511300" cy="504825"/>
            </a:xfrm>
            <a:prstGeom prst="rect">
              <a:avLst/>
            </a:prstGeom>
            <a:solidFill>
              <a:srgbClr val="0066FF"/>
            </a:solidFill>
            <a:ln w="9525">
              <a:noFill/>
              <a:miter lim="800000"/>
              <a:headEnd/>
              <a:tailEnd/>
            </a:ln>
          </p:spPr>
          <p:txBody>
            <a:bodyPr wrap="none" anchor="ctr"/>
            <a:lstStyle/>
            <a:p>
              <a:r>
                <a:rPr lang="zh-CN" altLang="en-US" sz="1000">
                  <a:latin typeface="华文仿宋" pitchFamily="2" charset="-122"/>
                  <a:ea typeface="华文仿宋" pitchFamily="2" charset="-122"/>
                </a:rPr>
                <a:t>建立营销网络，加大直销</a:t>
              </a:r>
            </a:p>
            <a:p>
              <a:r>
                <a:rPr lang="zh-CN" altLang="en-US" sz="1000">
                  <a:latin typeface="华文仿宋" pitchFamily="2" charset="-122"/>
                  <a:ea typeface="华文仿宋" pitchFamily="2" charset="-122"/>
                </a:rPr>
                <a:t>力度，探索厂、商、农</a:t>
              </a:r>
            </a:p>
            <a:p>
              <a:r>
                <a:rPr lang="zh-CN" altLang="en-US" sz="1000">
                  <a:latin typeface="华文仿宋" pitchFamily="2" charset="-122"/>
                  <a:ea typeface="华文仿宋" pitchFamily="2" charset="-122"/>
                </a:rPr>
                <a:t>一体化模式</a:t>
              </a:r>
            </a:p>
          </p:txBody>
        </p:sp>
        <p:sp>
          <p:nvSpPr>
            <p:cNvPr id="139270" name="Rectangle 80"/>
            <p:cNvSpPr>
              <a:spLocks noChangeArrowheads="1"/>
            </p:cNvSpPr>
            <p:nvPr/>
          </p:nvSpPr>
          <p:spPr bwMode="auto">
            <a:xfrm>
              <a:off x="722313" y="3473456"/>
              <a:ext cx="1511300" cy="288925"/>
            </a:xfrm>
            <a:prstGeom prst="rect">
              <a:avLst/>
            </a:prstGeom>
            <a:solidFill>
              <a:srgbClr val="99CCFF"/>
            </a:solidFill>
            <a:ln w="9525">
              <a:noFill/>
              <a:miter lim="800000"/>
              <a:headEnd/>
              <a:tailEnd/>
            </a:ln>
          </p:spPr>
          <p:txBody>
            <a:bodyPr wrap="none" anchor="ctr"/>
            <a:lstStyle/>
            <a:p>
              <a:r>
                <a:rPr lang="zh-CN" altLang="en-US" sz="1000">
                  <a:latin typeface="华文仿宋" pitchFamily="2" charset="-122"/>
                  <a:ea typeface="华文仿宋" pitchFamily="2" charset="-122"/>
                </a:rPr>
                <a:t>建立后备人才储备机制</a:t>
              </a:r>
            </a:p>
          </p:txBody>
        </p:sp>
        <p:sp>
          <p:nvSpPr>
            <p:cNvPr id="139271" name="Rectangle 81"/>
            <p:cNvSpPr>
              <a:spLocks noChangeArrowheads="1"/>
            </p:cNvSpPr>
            <p:nvPr/>
          </p:nvSpPr>
          <p:spPr bwMode="auto">
            <a:xfrm>
              <a:off x="722313" y="2722569"/>
              <a:ext cx="1511300" cy="358775"/>
            </a:xfrm>
            <a:prstGeom prst="rect">
              <a:avLst/>
            </a:prstGeom>
            <a:solidFill>
              <a:srgbClr val="99CCFF"/>
            </a:solidFill>
            <a:ln w="9525">
              <a:noFill/>
              <a:miter lim="800000"/>
              <a:headEnd/>
              <a:tailEnd/>
            </a:ln>
          </p:spPr>
          <p:txBody>
            <a:bodyPr wrap="none" anchor="ctr"/>
            <a:lstStyle/>
            <a:p>
              <a:r>
                <a:rPr lang="zh-CN" altLang="en-US" sz="1000">
                  <a:latin typeface="华文仿宋" pitchFamily="2" charset="-122"/>
                  <a:ea typeface="华文仿宋" pitchFamily="2" charset="-122"/>
                </a:rPr>
                <a:t>建议引入质量成本考核、</a:t>
              </a:r>
            </a:p>
            <a:p>
              <a:r>
                <a:rPr lang="zh-CN" altLang="en-US" sz="1000">
                  <a:latin typeface="华文仿宋" pitchFamily="2" charset="-122"/>
                  <a:ea typeface="华文仿宋" pitchFamily="2" charset="-122"/>
                </a:rPr>
                <a:t>生产过程质量检验下放</a:t>
              </a:r>
            </a:p>
          </p:txBody>
        </p:sp>
        <p:sp>
          <p:nvSpPr>
            <p:cNvPr id="139272" name="Rectangle 82"/>
            <p:cNvSpPr>
              <a:spLocks noChangeArrowheads="1"/>
            </p:cNvSpPr>
            <p:nvPr/>
          </p:nvSpPr>
          <p:spPr bwMode="auto">
            <a:xfrm>
              <a:off x="722313" y="3816350"/>
              <a:ext cx="1511300" cy="503238"/>
            </a:xfrm>
            <a:prstGeom prst="rect">
              <a:avLst/>
            </a:prstGeom>
            <a:solidFill>
              <a:srgbClr val="99CCFF"/>
            </a:solidFill>
            <a:ln w="9525">
              <a:noFill/>
              <a:miter lim="800000"/>
              <a:headEnd/>
              <a:tailEnd/>
            </a:ln>
          </p:spPr>
          <p:txBody>
            <a:bodyPr wrap="none" anchor="ctr"/>
            <a:lstStyle/>
            <a:p>
              <a:r>
                <a:rPr lang="zh-CN" altLang="en-US" sz="1000">
                  <a:latin typeface="华文仿宋" pitchFamily="2" charset="-122"/>
                  <a:ea typeface="华文仿宋" pitchFamily="2" charset="-122"/>
                </a:rPr>
                <a:t>建议建立物流公司统一管</a:t>
              </a:r>
            </a:p>
            <a:p>
              <a:r>
                <a:rPr lang="zh-CN" altLang="en-US" sz="1000">
                  <a:latin typeface="华文仿宋" pitchFamily="2" charset="-122"/>
                  <a:ea typeface="华文仿宋" pitchFamily="2" charset="-122"/>
                </a:rPr>
                <a:t>理仓储、装卸及运输等，</a:t>
              </a:r>
            </a:p>
            <a:p>
              <a:r>
                <a:rPr lang="zh-CN" altLang="en-US" sz="1000">
                  <a:latin typeface="华文仿宋" pitchFamily="2" charset="-122"/>
                  <a:ea typeface="华文仿宋" pitchFamily="2" charset="-122"/>
                </a:rPr>
                <a:t>考核物耗率及周转率等</a:t>
              </a:r>
            </a:p>
          </p:txBody>
        </p:sp>
        <p:sp>
          <p:nvSpPr>
            <p:cNvPr id="139273" name="Rectangle 83"/>
            <p:cNvSpPr>
              <a:spLocks noChangeArrowheads="1"/>
            </p:cNvSpPr>
            <p:nvPr/>
          </p:nvSpPr>
          <p:spPr bwMode="auto">
            <a:xfrm>
              <a:off x="722313" y="5387975"/>
              <a:ext cx="1511300" cy="431800"/>
            </a:xfrm>
            <a:prstGeom prst="rect">
              <a:avLst/>
            </a:prstGeom>
            <a:solidFill>
              <a:srgbClr val="99CCFF"/>
            </a:solidFill>
            <a:ln w="9525">
              <a:noFill/>
              <a:miter lim="800000"/>
              <a:headEnd/>
              <a:tailEnd/>
            </a:ln>
          </p:spPr>
          <p:txBody>
            <a:bodyPr wrap="none" anchor="ctr"/>
            <a:lstStyle/>
            <a:p>
              <a:r>
                <a:rPr lang="zh-CN" altLang="en-US" sz="1000">
                  <a:latin typeface="华文仿宋" pitchFamily="2" charset="-122"/>
                  <a:ea typeface="华文仿宋" pitchFamily="2" charset="-122"/>
                </a:rPr>
                <a:t>优化采购流程、缩短采购</a:t>
              </a:r>
            </a:p>
            <a:p>
              <a:r>
                <a:rPr lang="zh-CN" altLang="en-US" sz="1000">
                  <a:latin typeface="华文仿宋" pitchFamily="2" charset="-122"/>
                  <a:ea typeface="华文仿宋" pitchFamily="2" charset="-122"/>
                </a:rPr>
                <a:t>周期</a:t>
              </a:r>
            </a:p>
          </p:txBody>
        </p:sp>
        <p:sp>
          <p:nvSpPr>
            <p:cNvPr id="139274" name="Rectangle 84"/>
            <p:cNvSpPr>
              <a:spLocks noChangeArrowheads="1"/>
            </p:cNvSpPr>
            <p:nvPr/>
          </p:nvSpPr>
          <p:spPr bwMode="auto">
            <a:xfrm>
              <a:off x="722313" y="4371975"/>
              <a:ext cx="1511300" cy="287338"/>
            </a:xfrm>
            <a:prstGeom prst="rect">
              <a:avLst/>
            </a:prstGeom>
            <a:solidFill>
              <a:srgbClr val="99CCFF"/>
            </a:solidFill>
            <a:ln w="9525">
              <a:noFill/>
              <a:miter lim="800000"/>
              <a:headEnd/>
              <a:tailEnd/>
            </a:ln>
          </p:spPr>
          <p:txBody>
            <a:bodyPr wrap="none" anchor="ctr"/>
            <a:lstStyle/>
            <a:p>
              <a:r>
                <a:rPr lang="zh-CN" altLang="en-US" sz="1000">
                  <a:latin typeface="华文仿宋" pitchFamily="2" charset="-122"/>
                  <a:ea typeface="华文仿宋" pitchFamily="2" charset="-122"/>
                </a:rPr>
                <a:t>资金集中管理</a:t>
              </a:r>
            </a:p>
          </p:txBody>
        </p:sp>
        <p:sp>
          <p:nvSpPr>
            <p:cNvPr id="139275" name="Rectangle 85"/>
            <p:cNvSpPr>
              <a:spLocks noChangeArrowheads="1"/>
            </p:cNvSpPr>
            <p:nvPr/>
          </p:nvSpPr>
          <p:spPr bwMode="auto">
            <a:xfrm>
              <a:off x="722313" y="1125538"/>
              <a:ext cx="1511300" cy="431800"/>
            </a:xfrm>
            <a:prstGeom prst="rect">
              <a:avLst/>
            </a:prstGeom>
            <a:solidFill>
              <a:srgbClr val="99CCFF"/>
            </a:solidFill>
            <a:ln w="9525">
              <a:noFill/>
              <a:miter lim="800000"/>
              <a:headEnd/>
              <a:tailEnd/>
            </a:ln>
          </p:spPr>
          <p:txBody>
            <a:bodyPr wrap="none" anchor="ctr"/>
            <a:lstStyle/>
            <a:p>
              <a:r>
                <a:rPr lang="zh-CN" altLang="en-US" sz="1000">
                  <a:latin typeface="华文仿宋" pitchFamily="2" charset="-122"/>
                  <a:ea typeface="华文仿宋" pitchFamily="2" charset="-122"/>
                </a:rPr>
                <a:t>将销售与市场相关职能分</a:t>
              </a:r>
            </a:p>
            <a:p>
              <a:r>
                <a:rPr lang="zh-CN" altLang="en-US" sz="1000">
                  <a:latin typeface="华文仿宋" pitchFamily="2" charset="-122"/>
                  <a:ea typeface="华文仿宋" pitchFamily="2" charset="-122"/>
                </a:rPr>
                <a:t>开，将定价权放在市场部</a:t>
              </a:r>
            </a:p>
          </p:txBody>
        </p:sp>
        <p:sp>
          <p:nvSpPr>
            <p:cNvPr id="139276" name="Rectangle 86"/>
            <p:cNvSpPr>
              <a:spLocks noChangeArrowheads="1"/>
            </p:cNvSpPr>
            <p:nvPr/>
          </p:nvSpPr>
          <p:spPr bwMode="auto">
            <a:xfrm>
              <a:off x="722313" y="2166944"/>
              <a:ext cx="1511300" cy="503237"/>
            </a:xfrm>
            <a:prstGeom prst="rect">
              <a:avLst/>
            </a:prstGeom>
            <a:solidFill>
              <a:srgbClr val="FFFF99"/>
            </a:solidFill>
            <a:ln w="9525">
              <a:noFill/>
              <a:miter lim="800000"/>
              <a:headEnd/>
              <a:tailEnd/>
            </a:ln>
          </p:spPr>
          <p:txBody>
            <a:bodyPr wrap="none" anchor="ctr"/>
            <a:lstStyle/>
            <a:p>
              <a:r>
                <a:rPr lang="zh-CN" altLang="en-US" sz="1000">
                  <a:latin typeface="华文仿宋" pitchFamily="2" charset="-122"/>
                  <a:ea typeface="华文仿宋" pitchFamily="2" charset="-122"/>
                </a:rPr>
                <a:t>目前通过合资建液氨厂及</a:t>
              </a:r>
            </a:p>
            <a:p>
              <a:r>
                <a:rPr lang="zh-CN" altLang="en-US" sz="1000">
                  <a:latin typeface="华文仿宋" pitchFamily="2" charset="-122"/>
                  <a:ea typeface="华文仿宋" pitchFamily="2" charset="-122"/>
                </a:rPr>
                <a:t>投资在达州建磷硫基地基</a:t>
              </a:r>
            </a:p>
            <a:p>
              <a:r>
                <a:rPr lang="zh-CN" altLang="en-US" sz="1000">
                  <a:latin typeface="华文仿宋" pitchFamily="2" charset="-122"/>
                  <a:ea typeface="华文仿宋" pitchFamily="2" charset="-122"/>
                </a:rPr>
                <a:t>本解决这一问题</a:t>
              </a:r>
            </a:p>
          </p:txBody>
        </p:sp>
        <p:sp>
          <p:nvSpPr>
            <p:cNvPr id="139277" name="Rectangle 87"/>
            <p:cNvSpPr>
              <a:spLocks noChangeArrowheads="1"/>
            </p:cNvSpPr>
            <p:nvPr/>
          </p:nvSpPr>
          <p:spPr bwMode="auto">
            <a:xfrm>
              <a:off x="722313" y="3133725"/>
              <a:ext cx="1511300" cy="287338"/>
            </a:xfrm>
            <a:prstGeom prst="rect">
              <a:avLst/>
            </a:prstGeom>
            <a:solidFill>
              <a:srgbClr val="99CCFF"/>
            </a:solidFill>
            <a:ln w="9525">
              <a:noFill/>
              <a:miter lim="800000"/>
              <a:headEnd/>
              <a:tailEnd/>
            </a:ln>
          </p:spPr>
          <p:txBody>
            <a:bodyPr wrap="none" anchor="ctr"/>
            <a:lstStyle/>
            <a:p>
              <a:r>
                <a:rPr lang="zh-CN" altLang="en-US" sz="1000">
                  <a:latin typeface="华文仿宋" pitchFamily="2" charset="-122"/>
                  <a:ea typeface="华文仿宋" pitchFamily="2" charset="-122"/>
                </a:rPr>
                <a:t>更新计量系统</a:t>
              </a:r>
            </a:p>
          </p:txBody>
        </p:sp>
        <p:sp>
          <p:nvSpPr>
            <p:cNvPr id="139278" name="Rectangle 88"/>
            <p:cNvSpPr>
              <a:spLocks noChangeArrowheads="1"/>
            </p:cNvSpPr>
            <p:nvPr/>
          </p:nvSpPr>
          <p:spPr bwMode="auto">
            <a:xfrm>
              <a:off x="722313" y="4711706"/>
              <a:ext cx="1511300" cy="360363"/>
            </a:xfrm>
            <a:prstGeom prst="rect">
              <a:avLst/>
            </a:prstGeom>
            <a:solidFill>
              <a:srgbClr val="FFFF99"/>
            </a:solidFill>
            <a:ln w="9525">
              <a:noFill/>
              <a:miter lim="800000"/>
              <a:headEnd/>
              <a:tailEnd/>
            </a:ln>
          </p:spPr>
          <p:txBody>
            <a:bodyPr wrap="none" anchor="ctr"/>
            <a:lstStyle/>
            <a:p>
              <a:r>
                <a:rPr lang="zh-CN" altLang="en-US" sz="1000">
                  <a:latin typeface="华文仿宋" pitchFamily="2" charset="-122"/>
                  <a:ea typeface="华文仿宋" pitchFamily="2" charset="-122"/>
                </a:rPr>
                <a:t>通过建立市场信息化部基</a:t>
              </a:r>
            </a:p>
            <a:p>
              <a:r>
                <a:rPr lang="zh-CN" altLang="en-US" sz="1000">
                  <a:latin typeface="华文仿宋" pitchFamily="2" charset="-122"/>
                  <a:ea typeface="华文仿宋" pitchFamily="2" charset="-122"/>
                </a:rPr>
                <a:t>本解决这一问题</a:t>
              </a:r>
            </a:p>
          </p:txBody>
        </p:sp>
        <p:sp>
          <p:nvSpPr>
            <p:cNvPr id="139279" name="Rectangle 89"/>
            <p:cNvSpPr>
              <a:spLocks noChangeArrowheads="1"/>
            </p:cNvSpPr>
            <p:nvPr/>
          </p:nvSpPr>
          <p:spPr bwMode="auto">
            <a:xfrm>
              <a:off x="722313" y="5138744"/>
              <a:ext cx="1511300" cy="287337"/>
            </a:xfrm>
            <a:prstGeom prst="rect">
              <a:avLst/>
            </a:prstGeom>
            <a:solidFill>
              <a:srgbClr val="FFFF99"/>
            </a:solidFill>
            <a:ln w="9525">
              <a:noFill/>
              <a:miter lim="800000"/>
              <a:headEnd/>
              <a:tailEnd/>
            </a:ln>
          </p:spPr>
          <p:txBody>
            <a:bodyPr wrap="none" anchor="ctr"/>
            <a:lstStyle/>
            <a:p>
              <a:r>
                <a:rPr lang="zh-CN" altLang="en-US" sz="1000">
                  <a:latin typeface="华文仿宋" pitchFamily="2" charset="-122"/>
                  <a:ea typeface="华文仿宋" pitchFamily="2" charset="-122"/>
                </a:rPr>
                <a:t>以产定销转变为以销定产</a:t>
              </a:r>
            </a:p>
          </p:txBody>
        </p:sp>
        <p:sp>
          <p:nvSpPr>
            <p:cNvPr id="139280" name="Rectangle 90"/>
            <p:cNvSpPr>
              <a:spLocks noChangeArrowheads="1"/>
            </p:cNvSpPr>
            <p:nvPr/>
          </p:nvSpPr>
          <p:spPr bwMode="auto">
            <a:xfrm>
              <a:off x="722313" y="5876931"/>
              <a:ext cx="1511300" cy="358775"/>
            </a:xfrm>
            <a:prstGeom prst="rect">
              <a:avLst/>
            </a:prstGeom>
            <a:solidFill>
              <a:srgbClr val="99CCFF"/>
            </a:solidFill>
            <a:ln w="9525">
              <a:noFill/>
              <a:miter lim="800000"/>
              <a:headEnd/>
              <a:tailEnd/>
            </a:ln>
          </p:spPr>
          <p:txBody>
            <a:bodyPr wrap="none" anchor="ctr"/>
            <a:lstStyle/>
            <a:p>
              <a:r>
                <a:rPr lang="zh-CN" altLang="en-US" sz="1000">
                  <a:latin typeface="华文仿宋" pitchFamily="2" charset="-122"/>
                  <a:ea typeface="华文仿宋" pitchFamily="2" charset="-122"/>
                </a:rPr>
                <a:t>对外投资项目进行投资评</a:t>
              </a:r>
            </a:p>
            <a:p>
              <a:r>
                <a:rPr lang="zh-CN" altLang="en-US" sz="1000">
                  <a:latin typeface="华文仿宋" pitchFamily="2" charset="-122"/>
                  <a:ea typeface="华文仿宋" pitchFamily="2" charset="-122"/>
                </a:rPr>
                <a:t>估</a:t>
              </a:r>
            </a:p>
          </p:txBody>
        </p:sp>
        <p:sp>
          <p:nvSpPr>
            <p:cNvPr id="139281" name="Text Box 91"/>
            <p:cNvSpPr txBox="1">
              <a:spLocks noChangeArrowheads="1"/>
            </p:cNvSpPr>
            <p:nvPr/>
          </p:nvSpPr>
          <p:spPr bwMode="auto">
            <a:xfrm>
              <a:off x="433388" y="1196981"/>
              <a:ext cx="236537" cy="244475"/>
            </a:xfrm>
            <a:prstGeom prst="rect">
              <a:avLst/>
            </a:prstGeom>
            <a:noFill/>
            <a:ln w="9525">
              <a:noFill/>
              <a:miter lim="800000"/>
              <a:headEnd/>
              <a:tailEnd/>
            </a:ln>
          </p:spPr>
          <p:txBody>
            <a:bodyPr>
              <a:spAutoFit/>
            </a:bodyPr>
            <a:lstStyle/>
            <a:p>
              <a:pPr>
                <a:spcBef>
                  <a:spcPct val="50000"/>
                </a:spcBef>
              </a:pPr>
              <a:r>
                <a:rPr lang="en-US" altLang="zh-CN" sz="1000">
                  <a:latin typeface="华文仿宋" pitchFamily="2" charset="-122"/>
                  <a:ea typeface="华文仿宋" pitchFamily="2" charset="-122"/>
                </a:rPr>
                <a:t>1</a:t>
              </a:r>
            </a:p>
          </p:txBody>
        </p:sp>
        <p:sp>
          <p:nvSpPr>
            <p:cNvPr id="139282" name="Text Box 92"/>
            <p:cNvSpPr txBox="1">
              <a:spLocks noChangeArrowheads="1"/>
            </p:cNvSpPr>
            <p:nvPr/>
          </p:nvSpPr>
          <p:spPr bwMode="auto">
            <a:xfrm>
              <a:off x="433388" y="1557344"/>
              <a:ext cx="236537" cy="244475"/>
            </a:xfrm>
            <a:prstGeom prst="rect">
              <a:avLst/>
            </a:prstGeom>
            <a:noFill/>
            <a:ln w="9525">
              <a:noFill/>
              <a:miter lim="800000"/>
              <a:headEnd/>
              <a:tailEnd/>
            </a:ln>
          </p:spPr>
          <p:txBody>
            <a:bodyPr>
              <a:spAutoFit/>
            </a:bodyPr>
            <a:lstStyle/>
            <a:p>
              <a:pPr>
                <a:spcBef>
                  <a:spcPct val="50000"/>
                </a:spcBef>
              </a:pPr>
              <a:r>
                <a:rPr lang="en-US" altLang="zh-CN" sz="1000">
                  <a:latin typeface="华文仿宋" pitchFamily="2" charset="-122"/>
                  <a:ea typeface="华文仿宋" pitchFamily="2" charset="-122"/>
                </a:rPr>
                <a:t>2</a:t>
              </a:r>
            </a:p>
          </p:txBody>
        </p:sp>
        <p:sp>
          <p:nvSpPr>
            <p:cNvPr id="139283" name="Text Box 93"/>
            <p:cNvSpPr txBox="1">
              <a:spLocks noChangeArrowheads="1"/>
            </p:cNvSpPr>
            <p:nvPr/>
          </p:nvSpPr>
          <p:spPr bwMode="auto">
            <a:xfrm>
              <a:off x="433388" y="2133606"/>
              <a:ext cx="236537" cy="244475"/>
            </a:xfrm>
            <a:prstGeom prst="rect">
              <a:avLst/>
            </a:prstGeom>
            <a:noFill/>
            <a:ln w="9525">
              <a:noFill/>
              <a:miter lim="800000"/>
              <a:headEnd/>
              <a:tailEnd/>
            </a:ln>
          </p:spPr>
          <p:txBody>
            <a:bodyPr>
              <a:spAutoFit/>
            </a:bodyPr>
            <a:lstStyle/>
            <a:p>
              <a:pPr>
                <a:spcBef>
                  <a:spcPct val="50000"/>
                </a:spcBef>
              </a:pPr>
              <a:r>
                <a:rPr lang="en-US" altLang="zh-CN" sz="1000">
                  <a:latin typeface="华文仿宋" pitchFamily="2" charset="-122"/>
                  <a:ea typeface="华文仿宋" pitchFamily="2" charset="-122"/>
                </a:rPr>
                <a:t>3</a:t>
              </a:r>
            </a:p>
          </p:txBody>
        </p:sp>
        <p:sp>
          <p:nvSpPr>
            <p:cNvPr id="139284" name="Text Box 94"/>
            <p:cNvSpPr txBox="1">
              <a:spLocks noChangeArrowheads="1"/>
            </p:cNvSpPr>
            <p:nvPr/>
          </p:nvSpPr>
          <p:spPr bwMode="auto">
            <a:xfrm>
              <a:off x="433388" y="2781306"/>
              <a:ext cx="236537" cy="244475"/>
            </a:xfrm>
            <a:prstGeom prst="rect">
              <a:avLst/>
            </a:prstGeom>
            <a:noFill/>
            <a:ln w="9525">
              <a:noFill/>
              <a:miter lim="800000"/>
              <a:headEnd/>
              <a:tailEnd/>
            </a:ln>
          </p:spPr>
          <p:txBody>
            <a:bodyPr>
              <a:spAutoFit/>
            </a:bodyPr>
            <a:lstStyle/>
            <a:p>
              <a:pPr>
                <a:spcBef>
                  <a:spcPct val="50000"/>
                </a:spcBef>
              </a:pPr>
              <a:r>
                <a:rPr lang="en-US" altLang="zh-CN" sz="1000">
                  <a:latin typeface="华文仿宋" pitchFamily="2" charset="-122"/>
                  <a:ea typeface="华文仿宋" pitchFamily="2" charset="-122"/>
                </a:rPr>
                <a:t>4</a:t>
              </a:r>
            </a:p>
          </p:txBody>
        </p:sp>
        <p:sp>
          <p:nvSpPr>
            <p:cNvPr id="139285" name="Text Box 95"/>
            <p:cNvSpPr txBox="1">
              <a:spLocks noChangeArrowheads="1"/>
            </p:cNvSpPr>
            <p:nvPr/>
          </p:nvSpPr>
          <p:spPr bwMode="auto">
            <a:xfrm>
              <a:off x="433388" y="3141669"/>
              <a:ext cx="236537" cy="244475"/>
            </a:xfrm>
            <a:prstGeom prst="rect">
              <a:avLst/>
            </a:prstGeom>
            <a:noFill/>
            <a:ln w="9525">
              <a:noFill/>
              <a:miter lim="800000"/>
              <a:headEnd/>
              <a:tailEnd/>
            </a:ln>
          </p:spPr>
          <p:txBody>
            <a:bodyPr>
              <a:spAutoFit/>
            </a:bodyPr>
            <a:lstStyle/>
            <a:p>
              <a:pPr>
                <a:spcBef>
                  <a:spcPct val="50000"/>
                </a:spcBef>
              </a:pPr>
              <a:r>
                <a:rPr lang="en-US" altLang="zh-CN" sz="1000">
                  <a:latin typeface="华文仿宋" pitchFamily="2" charset="-122"/>
                  <a:ea typeface="华文仿宋" pitchFamily="2" charset="-122"/>
                </a:rPr>
                <a:t>5</a:t>
              </a:r>
            </a:p>
          </p:txBody>
        </p:sp>
        <p:sp>
          <p:nvSpPr>
            <p:cNvPr id="139286" name="Text Box 96"/>
            <p:cNvSpPr txBox="1">
              <a:spLocks noChangeArrowheads="1"/>
            </p:cNvSpPr>
            <p:nvPr/>
          </p:nvSpPr>
          <p:spPr bwMode="auto">
            <a:xfrm>
              <a:off x="433388" y="3500444"/>
              <a:ext cx="236537" cy="244475"/>
            </a:xfrm>
            <a:prstGeom prst="rect">
              <a:avLst/>
            </a:prstGeom>
            <a:noFill/>
            <a:ln w="9525">
              <a:noFill/>
              <a:miter lim="800000"/>
              <a:headEnd/>
              <a:tailEnd/>
            </a:ln>
          </p:spPr>
          <p:txBody>
            <a:bodyPr>
              <a:spAutoFit/>
            </a:bodyPr>
            <a:lstStyle/>
            <a:p>
              <a:pPr>
                <a:spcBef>
                  <a:spcPct val="50000"/>
                </a:spcBef>
              </a:pPr>
              <a:r>
                <a:rPr lang="en-US" altLang="zh-CN" sz="1000">
                  <a:latin typeface="华文仿宋" pitchFamily="2" charset="-122"/>
                  <a:ea typeface="华文仿宋" pitchFamily="2" charset="-122"/>
                </a:rPr>
                <a:t>6</a:t>
              </a:r>
            </a:p>
          </p:txBody>
        </p:sp>
        <p:sp>
          <p:nvSpPr>
            <p:cNvPr id="139287" name="Text Box 97"/>
            <p:cNvSpPr txBox="1">
              <a:spLocks noChangeArrowheads="1"/>
            </p:cNvSpPr>
            <p:nvPr/>
          </p:nvSpPr>
          <p:spPr bwMode="auto">
            <a:xfrm>
              <a:off x="433388" y="3860804"/>
              <a:ext cx="236537" cy="244475"/>
            </a:xfrm>
            <a:prstGeom prst="rect">
              <a:avLst/>
            </a:prstGeom>
            <a:noFill/>
            <a:ln w="9525">
              <a:noFill/>
              <a:miter lim="800000"/>
              <a:headEnd/>
              <a:tailEnd/>
            </a:ln>
          </p:spPr>
          <p:txBody>
            <a:bodyPr>
              <a:spAutoFit/>
            </a:bodyPr>
            <a:lstStyle/>
            <a:p>
              <a:pPr>
                <a:spcBef>
                  <a:spcPct val="50000"/>
                </a:spcBef>
              </a:pPr>
              <a:r>
                <a:rPr lang="en-US" altLang="zh-CN" sz="1000">
                  <a:latin typeface="华文仿宋" pitchFamily="2" charset="-122"/>
                  <a:ea typeface="华文仿宋" pitchFamily="2" charset="-122"/>
                </a:rPr>
                <a:t>7</a:t>
              </a:r>
            </a:p>
          </p:txBody>
        </p:sp>
        <p:sp>
          <p:nvSpPr>
            <p:cNvPr id="139288" name="Text Box 98"/>
            <p:cNvSpPr txBox="1">
              <a:spLocks noChangeArrowheads="1"/>
            </p:cNvSpPr>
            <p:nvPr/>
          </p:nvSpPr>
          <p:spPr bwMode="auto">
            <a:xfrm>
              <a:off x="433388" y="4365631"/>
              <a:ext cx="236537" cy="244475"/>
            </a:xfrm>
            <a:prstGeom prst="rect">
              <a:avLst/>
            </a:prstGeom>
            <a:noFill/>
            <a:ln w="9525">
              <a:noFill/>
              <a:miter lim="800000"/>
              <a:headEnd/>
              <a:tailEnd/>
            </a:ln>
          </p:spPr>
          <p:txBody>
            <a:bodyPr>
              <a:spAutoFit/>
            </a:bodyPr>
            <a:lstStyle/>
            <a:p>
              <a:pPr>
                <a:spcBef>
                  <a:spcPct val="50000"/>
                </a:spcBef>
              </a:pPr>
              <a:r>
                <a:rPr lang="en-US" altLang="zh-CN" sz="1000">
                  <a:latin typeface="华文仿宋" pitchFamily="2" charset="-122"/>
                  <a:ea typeface="华文仿宋" pitchFamily="2" charset="-122"/>
                </a:rPr>
                <a:t>8</a:t>
              </a:r>
            </a:p>
          </p:txBody>
        </p:sp>
        <p:sp>
          <p:nvSpPr>
            <p:cNvPr id="139289" name="Text Box 99"/>
            <p:cNvSpPr txBox="1">
              <a:spLocks noChangeArrowheads="1"/>
            </p:cNvSpPr>
            <p:nvPr/>
          </p:nvSpPr>
          <p:spPr bwMode="auto">
            <a:xfrm>
              <a:off x="433388" y="4724406"/>
              <a:ext cx="236537" cy="244475"/>
            </a:xfrm>
            <a:prstGeom prst="rect">
              <a:avLst/>
            </a:prstGeom>
            <a:noFill/>
            <a:ln w="9525">
              <a:noFill/>
              <a:miter lim="800000"/>
              <a:headEnd/>
              <a:tailEnd/>
            </a:ln>
          </p:spPr>
          <p:txBody>
            <a:bodyPr>
              <a:spAutoFit/>
            </a:bodyPr>
            <a:lstStyle/>
            <a:p>
              <a:pPr>
                <a:spcBef>
                  <a:spcPct val="50000"/>
                </a:spcBef>
              </a:pPr>
              <a:r>
                <a:rPr lang="en-US" altLang="zh-CN" sz="1000">
                  <a:latin typeface="华文仿宋" pitchFamily="2" charset="-122"/>
                  <a:ea typeface="华文仿宋" pitchFamily="2" charset="-122"/>
                </a:rPr>
                <a:t>9</a:t>
              </a:r>
            </a:p>
          </p:txBody>
        </p:sp>
        <p:sp>
          <p:nvSpPr>
            <p:cNvPr id="139290" name="Text Box 100"/>
            <p:cNvSpPr txBox="1">
              <a:spLocks noChangeArrowheads="1"/>
            </p:cNvSpPr>
            <p:nvPr/>
          </p:nvSpPr>
          <p:spPr bwMode="auto">
            <a:xfrm>
              <a:off x="395288" y="5084769"/>
              <a:ext cx="360362" cy="244475"/>
            </a:xfrm>
            <a:prstGeom prst="rect">
              <a:avLst/>
            </a:prstGeom>
            <a:noFill/>
            <a:ln w="9525">
              <a:noFill/>
              <a:miter lim="800000"/>
              <a:headEnd/>
              <a:tailEnd/>
            </a:ln>
          </p:spPr>
          <p:txBody>
            <a:bodyPr>
              <a:spAutoFit/>
            </a:bodyPr>
            <a:lstStyle/>
            <a:p>
              <a:pPr>
                <a:spcBef>
                  <a:spcPct val="50000"/>
                </a:spcBef>
              </a:pPr>
              <a:r>
                <a:rPr lang="en-US" altLang="zh-CN" sz="1000">
                  <a:latin typeface="华文仿宋" pitchFamily="2" charset="-122"/>
                  <a:ea typeface="华文仿宋" pitchFamily="2" charset="-122"/>
                </a:rPr>
                <a:t>10</a:t>
              </a:r>
            </a:p>
          </p:txBody>
        </p:sp>
        <p:sp>
          <p:nvSpPr>
            <p:cNvPr id="139291" name="Text Box 101"/>
            <p:cNvSpPr txBox="1">
              <a:spLocks noChangeArrowheads="1"/>
            </p:cNvSpPr>
            <p:nvPr/>
          </p:nvSpPr>
          <p:spPr bwMode="auto">
            <a:xfrm>
              <a:off x="395288" y="5805494"/>
              <a:ext cx="360362" cy="244475"/>
            </a:xfrm>
            <a:prstGeom prst="rect">
              <a:avLst/>
            </a:prstGeom>
            <a:noFill/>
            <a:ln w="9525">
              <a:noFill/>
              <a:miter lim="800000"/>
              <a:headEnd/>
              <a:tailEnd/>
            </a:ln>
          </p:spPr>
          <p:txBody>
            <a:bodyPr>
              <a:spAutoFit/>
            </a:bodyPr>
            <a:lstStyle/>
            <a:p>
              <a:pPr>
                <a:spcBef>
                  <a:spcPct val="50000"/>
                </a:spcBef>
              </a:pPr>
              <a:r>
                <a:rPr lang="en-US" altLang="zh-CN" sz="1000">
                  <a:latin typeface="华文仿宋" pitchFamily="2" charset="-122"/>
                  <a:ea typeface="华文仿宋" pitchFamily="2" charset="-122"/>
                </a:rPr>
                <a:t>11</a:t>
              </a:r>
            </a:p>
          </p:txBody>
        </p:sp>
        <p:sp>
          <p:nvSpPr>
            <p:cNvPr id="139292" name="Oval 102"/>
            <p:cNvSpPr>
              <a:spLocks noChangeArrowheads="1"/>
            </p:cNvSpPr>
            <p:nvPr/>
          </p:nvSpPr>
          <p:spPr bwMode="auto">
            <a:xfrm>
              <a:off x="6588128" y="1052513"/>
              <a:ext cx="1800225" cy="1008062"/>
            </a:xfrm>
            <a:prstGeom prst="ellipse">
              <a:avLst/>
            </a:prstGeom>
            <a:solidFill>
              <a:srgbClr val="DDDDDD"/>
            </a:solidFill>
            <a:ln w="9525">
              <a:noFill/>
              <a:round/>
              <a:headEnd/>
              <a:tailEnd/>
            </a:ln>
          </p:spPr>
          <p:txBody>
            <a:bodyPr wrap="none" anchor="ctr"/>
            <a:lstStyle/>
            <a:p>
              <a:pPr algn="ctr"/>
              <a:r>
                <a:rPr lang="zh-CN" altLang="en-US" sz="1400">
                  <a:latin typeface="华文仿宋" pitchFamily="2" charset="-122"/>
                  <a:ea typeface="华文仿宋" pitchFamily="2" charset="-122"/>
                </a:rPr>
                <a:t>重新进行战略规划，</a:t>
              </a:r>
            </a:p>
            <a:p>
              <a:pPr algn="ctr"/>
              <a:r>
                <a:rPr lang="zh-CN" altLang="en-US" sz="1400">
                  <a:latin typeface="华文仿宋" pitchFamily="2" charset="-122"/>
                  <a:ea typeface="华文仿宋" pitchFamily="2" charset="-122"/>
                </a:rPr>
                <a:t>并通过战略地图建立战</a:t>
              </a:r>
            </a:p>
            <a:p>
              <a:pPr algn="ctr"/>
              <a:r>
                <a:rPr lang="zh-CN" altLang="en-US" sz="1400">
                  <a:latin typeface="华文仿宋" pitchFamily="2" charset="-122"/>
                  <a:ea typeface="华文仿宋" pitchFamily="2" charset="-122"/>
                </a:rPr>
                <a:t>略评估执行体系</a:t>
              </a:r>
            </a:p>
          </p:txBody>
        </p:sp>
        <p:sp>
          <p:nvSpPr>
            <p:cNvPr id="139293" name="Oval 103"/>
            <p:cNvSpPr>
              <a:spLocks noChangeArrowheads="1"/>
            </p:cNvSpPr>
            <p:nvPr/>
          </p:nvSpPr>
          <p:spPr bwMode="auto">
            <a:xfrm>
              <a:off x="6588128" y="2895606"/>
              <a:ext cx="1800225" cy="576263"/>
            </a:xfrm>
            <a:prstGeom prst="ellipse">
              <a:avLst/>
            </a:prstGeom>
            <a:solidFill>
              <a:srgbClr val="DDDDDD"/>
            </a:solidFill>
            <a:ln w="9525">
              <a:noFill/>
              <a:round/>
              <a:headEnd/>
              <a:tailEnd/>
            </a:ln>
          </p:spPr>
          <p:txBody>
            <a:bodyPr wrap="none" anchor="ctr"/>
            <a:lstStyle/>
            <a:p>
              <a:pPr algn="ctr"/>
              <a:r>
                <a:rPr lang="zh-CN" altLang="en-US" sz="1400">
                  <a:latin typeface="华文仿宋" pitchFamily="2" charset="-122"/>
                  <a:ea typeface="华文仿宋" pitchFamily="2" charset="-122"/>
                </a:rPr>
                <a:t>设计管控模式</a:t>
              </a:r>
            </a:p>
          </p:txBody>
        </p:sp>
        <p:sp>
          <p:nvSpPr>
            <p:cNvPr id="139294" name="Oval 104"/>
            <p:cNvSpPr>
              <a:spLocks noChangeArrowheads="1"/>
            </p:cNvSpPr>
            <p:nvPr/>
          </p:nvSpPr>
          <p:spPr bwMode="auto">
            <a:xfrm>
              <a:off x="6588128" y="3600451"/>
              <a:ext cx="1800225" cy="576263"/>
            </a:xfrm>
            <a:prstGeom prst="ellipse">
              <a:avLst/>
            </a:prstGeom>
            <a:solidFill>
              <a:srgbClr val="DDDDDD"/>
            </a:solidFill>
            <a:ln w="9525">
              <a:noFill/>
              <a:round/>
              <a:headEnd/>
              <a:tailEnd/>
            </a:ln>
          </p:spPr>
          <p:txBody>
            <a:bodyPr wrap="none" anchor="ctr"/>
            <a:lstStyle/>
            <a:p>
              <a:pPr algn="ctr"/>
              <a:r>
                <a:rPr lang="zh-CN" altLang="en-US" sz="1400">
                  <a:latin typeface="华文仿宋" pitchFamily="2" charset="-122"/>
                  <a:ea typeface="华文仿宋" pitchFamily="2" charset="-122"/>
                </a:rPr>
                <a:t>优化组织结构</a:t>
              </a:r>
            </a:p>
          </p:txBody>
        </p:sp>
        <p:sp>
          <p:nvSpPr>
            <p:cNvPr id="139295" name="Oval 105"/>
            <p:cNvSpPr>
              <a:spLocks noChangeArrowheads="1"/>
            </p:cNvSpPr>
            <p:nvPr/>
          </p:nvSpPr>
          <p:spPr bwMode="auto">
            <a:xfrm>
              <a:off x="6588128" y="4306888"/>
              <a:ext cx="1800225" cy="576262"/>
            </a:xfrm>
            <a:prstGeom prst="ellipse">
              <a:avLst/>
            </a:prstGeom>
            <a:solidFill>
              <a:srgbClr val="DDDDDD"/>
            </a:solidFill>
            <a:ln w="9525">
              <a:noFill/>
              <a:round/>
              <a:headEnd/>
              <a:tailEnd/>
            </a:ln>
          </p:spPr>
          <p:txBody>
            <a:bodyPr wrap="none" anchor="ctr"/>
            <a:lstStyle/>
            <a:p>
              <a:pPr algn="ctr"/>
              <a:r>
                <a:rPr lang="zh-CN" altLang="en-US" sz="1400">
                  <a:latin typeface="华文仿宋" pitchFamily="2" charset="-122"/>
                  <a:ea typeface="华文仿宋" pitchFamily="2" charset="-122"/>
                </a:rPr>
                <a:t>优化流程</a:t>
              </a:r>
            </a:p>
          </p:txBody>
        </p:sp>
        <p:sp>
          <p:nvSpPr>
            <p:cNvPr id="139296" name="Oval 106"/>
            <p:cNvSpPr>
              <a:spLocks noChangeArrowheads="1"/>
            </p:cNvSpPr>
            <p:nvPr/>
          </p:nvSpPr>
          <p:spPr bwMode="auto">
            <a:xfrm>
              <a:off x="6588128" y="5013331"/>
              <a:ext cx="1800225" cy="576263"/>
            </a:xfrm>
            <a:prstGeom prst="ellipse">
              <a:avLst/>
            </a:prstGeom>
            <a:solidFill>
              <a:srgbClr val="DDDDDD"/>
            </a:solidFill>
            <a:ln w="9525">
              <a:noFill/>
              <a:round/>
              <a:headEnd/>
              <a:tailEnd/>
            </a:ln>
          </p:spPr>
          <p:txBody>
            <a:bodyPr wrap="none" anchor="ctr"/>
            <a:lstStyle/>
            <a:p>
              <a:pPr algn="ctr"/>
              <a:r>
                <a:rPr lang="zh-CN" altLang="en-US" sz="1400">
                  <a:latin typeface="华文仿宋" pitchFamily="2" charset="-122"/>
                  <a:ea typeface="华文仿宋" pitchFamily="2" charset="-122"/>
                </a:rPr>
                <a:t>完善人力资源管理体系</a:t>
              </a:r>
            </a:p>
          </p:txBody>
        </p:sp>
        <p:sp>
          <p:nvSpPr>
            <p:cNvPr id="139297" name="Oval 107"/>
            <p:cNvSpPr>
              <a:spLocks noChangeArrowheads="1"/>
            </p:cNvSpPr>
            <p:nvPr/>
          </p:nvSpPr>
          <p:spPr bwMode="auto">
            <a:xfrm>
              <a:off x="6588128" y="5661031"/>
              <a:ext cx="1800225" cy="576263"/>
            </a:xfrm>
            <a:prstGeom prst="ellipse">
              <a:avLst/>
            </a:prstGeom>
            <a:solidFill>
              <a:srgbClr val="808080"/>
            </a:solidFill>
            <a:ln w="9525">
              <a:noFill/>
              <a:round/>
              <a:headEnd/>
              <a:tailEnd/>
            </a:ln>
          </p:spPr>
          <p:txBody>
            <a:bodyPr wrap="none" anchor="ctr"/>
            <a:lstStyle/>
            <a:p>
              <a:pPr algn="ctr"/>
              <a:r>
                <a:rPr lang="zh-CN" altLang="en-US" sz="1400">
                  <a:latin typeface="华文仿宋" pitchFamily="2" charset="-122"/>
                  <a:ea typeface="华文仿宋" pitchFamily="2" charset="-122"/>
                </a:rPr>
                <a:t>完善物流管理体系</a:t>
              </a:r>
            </a:p>
          </p:txBody>
        </p:sp>
        <p:sp>
          <p:nvSpPr>
            <p:cNvPr id="139298" name="Oval 108"/>
            <p:cNvSpPr>
              <a:spLocks noChangeArrowheads="1"/>
            </p:cNvSpPr>
            <p:nvPr/>
          </p:nvSpPr>
          <p:spPr bwMode="auto">
            <a:xfrm>
              <a:off x="6588128" y="2189163"/>
              <a:ext cx="1800225" cy="576262"/>
            </a:xfrm>
            <a:prstGeom prst="ellipse">
              <a:avLst/>
            </a:prstGeom>
            <a:solidFill>
              <a:srgbClr val="808080"/>
            </a:solidFill>
            <a:ln w="9525">
              <a:noFill/>
              <a:round/>
              <a:headEnd/>
              <a:tailEnd/>
            </a:ln>
          </p:spPr>
          <p:txBody>
            <a:bodyPr wrap="none" anchor="ctr"/>
            <a:lstStyle/>
            <a:p>
              <a:pPr algn="ctr"/>
              <a:r>
                <a:rPr lang="zh-CN" altLang="en-US" sz="1400">
                  <a:latin typeface="华文仿宋" pitchFamily="2" charset="-122"/>
                  <a:ea typeface="华文仿宋" pitchFamily="2" charset="-122"/>
                </a:rPr>
                <a:t>重塑营销体系</a:t>
              </a:r>
            </a:p>
          </p:txBody>
        </p:sp>
        <p:cxnSp>
          <p:nvCxnSpPr>
            <p:cNvPr id="139299" name="AutoShape 109"/>
            <p:cNvCxnSpPr>
              <a:cxnSpLocks noChangeShapeType="1"/>
              <a:stCxn id="139269" idx="3"/>
              <a:endCxn id="139298" idx="2"/>
            </p:cNvCxnSpPr>
            <p:nvPr/>
          </p:nvCxnSpPr>
          <p:spPr bwMode="auto">
            <a:xfrm>
              <a:off x="2233613" y="1862138"/>
              <a:ext cx="4354512" cy="615950"/>
            </a:xfrm>
            <a:prstGeom prst="curvedConnector3">
              <a:avLst>
                <a:gd name="adj1" fmla="val 49981"/>
              </a:avLst>
            </a:prstGeom>
            <a:noFill/>
            <a:ln w="28575">
              <a:solidFill>
                <a:srgbClr val="FF6600"/>
              </a:solidFill>
              <a:round/>
              <a:headEnd/>
              <a:tailEnd type="triangle" w="med" len="med"/>
            </a:ln>
          </p:spPr>
        </p:cxnSp>
        <p:cxnSp>
          <p:nvCxnSpPr>
            <p:cNvPr id="139300" name="AutoShape 110"/>
            <p:cNvCxnSpPr>
              <a:cxnSpLocks noChangeShapeType="1"/>
              <a:stCxn id="139275" idx="3"/>
              <a:endCxn id="139298" idx="2"/>
            </p:cNvCxnSpPr>
            <p:nvPr/>
          </p:nvCxnSpPr>
          <p:spPr bwMode="auto">
            <a:xfrm>
              <a:off x="2233613" y="1341438"/>
              <a:ext cx="4354512" cy="1136650"/>
            </a:xfrm>
            <a:prstGeom prst="curvedConnector3">
              <a:avLst>
                <a:gd name="adj1" fmla="val 49981"/>
              </a:avLst>
            </a:prstGeom>
            <a:noFill/>
            <a:ln w="28575">
              <a:solidFill>
                <a:srgbClr val="FF6600"/>
              </a:solidFill>
              <a:round/>
              <a:headEnd/>
              <a:tailEnd type="triangle" w="med" len="med"/>
            </a:ln>
          </p:spPr>
        </p:cxnSp>
        <p:cxnSp>
          <p:nvCxnSpPr>
            <p:cNvPr id="139301" name="AutoShape 111"/>
            <p:cNvCxnSpPr>
              <a:cxnSpLocks noChangeShapeType="1"/>
              <a:stCxn id="139276" idx="3"/>
              <a:endCxn id="139292" idx="2"/>
            </p:cNvCxnSpPr>
            <p:nvPr/>
          </p:nvCxnSpPr>
          <p:spPr bwMode="auto">
            <a:xfrm flipV="1">
              <a:off x="2233613" y="1557338"/>
              <a:ext cx="4354512" cy="862012"/>
            </a:xfrm>
            <a:prstGeom prst="curvedConnector3">
              <a:avLst>
                <a:gd name="adj1" fmla="val 49981"/>
              </a:avLst>
            </a:prstGeom>
            <a:noFill/>
            <a:ln w="28575">
              <a:solidFill>
                <a:srgbClr val="0066FF"/>
              </a:solidFill>
              <a:round/>
              <a:headEnd/>
              <a:tailEnd type="triangle" w="med" len="med"/>
            </a:ln>
          </p:spPr>
        </p:cxnSp>
        <p:cxnSp>
          <p:nvCxnSpPr>
            <p:cNvPr id="139302" name="AutoShape 112"/>
            <p:cNvCxnSpPr>
              <a:cxnSpLocks noChangeShapeType="1"/>
              <a:stCxn id="139271" idx="3"/>
              <a:endCxn id="139292" idx="2"/>
            </p:cNvCxnSpPr>
            <p:nvPr/>
          </p:nvCxnSpPr>
          <p:spPr bwMode="auto">
            <a:xfrm flipV="1">
              <a:off x="2233613" y="1557338"/>
              <a:ext cx="4354512" cy="1344612"/>
            </a:xfrm>
            <a:prstGeom prst="curvedConnector3">
              <a:avLst>
                <a:gd name="adj1" fmla="val 49981"/>
              </a:avLst>
            </a:prstGeom>
            <a:noFill/>
            <a:ln w="28575">
              <a:solidFill>
                <a:srgbClr val="0066FF"/>
              </a:solidFill>
              <a:round/>
              <a:headEnd/>
              <a:tailEnd type="triangle" w="med" len="med"/>
            </a:ln>
          </p:spPr>
        </p:cxnSp>
        <p:cxnSp>
          <p:nvCxnSpPr>
            <p:cNvPr id="139303" name="AutoShape 113"/>
            <p:cNvCxnSpPr>
              <a:cxnSpLocks noChangeShapeType="1"/>
              <a:stCxn id="139271" idx="3"/>
              <a:endCxn id="139294" idx="2"/>
            </p:cNvCxnSpPr>
            <p:nvPr/>
          </p:nvCxnSpPr>
          <p:spPr bwMode="auto">
            <a:xfrm>
              <a:off x="2233613" y="2901956"/>
              <a:ext cx="4354512" cy="987425"/>
            </a:xfrm>
            <a:prstGeom prst="curvedConnector3">
              <a:avLst>
                <a:gd name="adj1" fmla="val 49981"/>
              </a:avLst>
            </a:prstGeom>
            <a:noFill/>
            <a:ln w="28575">
              <a:solidFill>
                <a:srgbClr val="996633"/>
              </a:solidFill>
              <a:round/>
              <a:headEnd/>
              <a:tailEnd type="triangle" w="med" len="med"/>
            </a:ln>
          </p:spPr>
        </p:cxnSp>
        <p:cxnSp>
          <p:nvCxnSpPr>
            <p:cNvPr id="139304" name="AutoShape 114"/>
            <p:cNvCxnSpPr>
              <a:cxnSpLocks noChangeShapeType="1"/>
              <a:stCxn id="139270" idx="3"/>
              <a:endCxn id="139296" idx="2"/>
            </p:cNvCxnSpPr>
            <p:nvPr/>
          </p:nvCxnSpPr>
          <p:spPr bwMode="auto">
            <a:xfrm>
              <a:off x="2233613" y="3617919"/>
              <a:ext cx="4354512" cy="1684337"/>
            </a:xfrm>
            <a:prstGeom prst="curvedConnector3">
              <a:avLst>
                <a:gd name="adj1" fmla="val 49981"/>
              </a:avLst>
            </a:prstGeom>
            <a:noFill/>
            <a:ln w="28575">
              <a:solidFill>
                <a:srgbClr val="99FF33"/>
              </a:solidFill>
              <a:round/>
              <a:headEnd/>
              <a:tailEnd type="triangle" w="med" len="med"/>
            </a:ln>
          </p:spPr>
        </p:cxnSp>
        <p:cxnSp>
          <p:nvCxnSpPr>
            <p:cNvPr id="139305" name="AutoShape 115"/>
            <p:cNvCxnSpPr>
              <a:cxnSpLocks noChangeShapeType="1"/>
              <a:stCxn id="139274" idx="3"/>
              <a:endCxn id="139293" idx="2"/>
            </p:cNvCxnSpPr>
            <p:nvPr/>
          </p:nvCxnSpPr>
          <p:spPr bwMode="auto">
            <a:xfrm flipV="1">
              <a:off x="2233613" y="3184528"/>
              <a:ext cx="4354512" cy="1331913"/>
            </a:xfrm>
            <a:prstGeom prst="curvedConnector3">
              <a:avLst>
                <a:gd name="adj1" fmla="val 49981"/>
              </a:avLst>
            </a:prstGeom>
            <a:noFill/>
            <a:ln w="28575">
              <a:solidFill>
                <a:srgbClr val="FF3300"/>
              </a:solidFill>
              <a:round/>
              <a:headEnd/>
              <a:tailEnd type="triangle" w="med" len="med"/>
            </a:ln>
          </p:spPr>
        </p:cxnSp>
        <p:cxnSp>
          <p:nvCxnSpPr>
            <p:cNvPr id="139306" name="AutoShape 116"/>
            <p:cNvCxnSpPr>
              <a:cxnSpLocks noChangeShapeType="1"/>
              <a:stCxn id="139273" idx="3"/>
              <a:endCxn id="139295" idx="2"/>
            </p:cNvCxnSpPr>
            <p:nvPr/>
          </p:nvCxnSpPr>
          <p:spPr bwMode="auto">
            <a:xfrm flipV="1">
              <a:off x="2233613" y="4595813"/>
              <a:ext cx="4354512" cy="1008062"/>
            </a:xfrm>
            <a:prstGeom prst="curvedConnector3">
              <a:avLst>
                <a:gd name="adj1" fmla="val 49981"/>
              </a:avLst>
            </a:prstGeom>
            <a:noFill/>
            <a:ln w="28575">
              <a:solidFill>
                <a:srgbClr val="990000"/>
              </a:solidFill>
              <a:round/>
              <a:headEnd/>
              <a:tailEnd type="triangle" w="med" len="med"/>
            </a:ln>
          </p:spPr>
        </p:cxnSp>
        <p:cxnSp>
          <p:nvCxnSpPr>
            <p:cNvPr id="139307" name="AutoShape 117"/>
            <p:cNvCxnSpPr>
              <a:cxnSpLocks noChangeShapeType="1"/>
              <a:stCxn id="139280" idx="3"/>
              <a:endCxn id="139292" idx="2"/>
            </p:cNvCxnSpPr>
            <p:nvPr/>
          </p:nvCxnSpPr>
          <p:spPr bwMode="auto">
            <a:xfrm flipV="1">
              <a:off x="2233613" y="1557340"/>
              <a:ext cx="4354512" cy="4498975"/>
            </a:xfrm>
            <a:prstGeom prst="curvedConnector3">
              <a:avLst>
                <a:gd name="adj1" fmla="val 49981"/>
              </a:avLst>
            </a:prstGeom>
            <a:noFill/>
            <a:ln w="28575">
              <a:solidFill>
                <a:srgbClr val="0066FF"/>
              </a:solidFill>
              <a:round/>
              <a:headEnd/>
              <a:tailEnd type="triangle" w="med" len="med"/>
            </a:ln>
          </p:spPr>
        </p:cxnSp>
        <p:cxnSp>
          <p:nvCxnSpPr>
            <p:cNvPr id="139308" name="AutoShape 118"/>
            <p:cNvCxnSpPr>
              <a:cxnSpLocks noChangeShapeType="1"/>
              <a:stCxn id="139272" idx="3"/>
              <a:endCxn id="139297" idx="2"/>
            </p:cNvCxnSpPr>
            <p:nvPr/>
          </p:nvCxnSpPr>
          <p:spPr bwMode="auto">
            <a:xfrm>
              <a:off x="2233613" y="4068769"/>
              <a:ext cx="4354512" cy="1881187"/>
            </a:xfrm>
            <a:prstGeom prst="curvedConnector3">
              <a:avLst>
                <a:gd name="adj1" fmla="val 49981"/>
              </a:avLst>
            </a:prstGeom>
            <a:noFill/>
            <a:ln w="28575">
              <a:solidFill>
                <a:srgbClr val="00CC00"/>
              </a:solidFill>
              <a:round/>
              <a:headEnd/>
              <a:tailEnd type="triangle" w="med" len="med"/>
            </a:ln>
          </p:spPr>
        </p:cxnSp>
        <p:cxnSp>
          <p:nvCxnSpPr>
            <p:cNvPr id="139309" name="AutoShape 121"/>
            <p:cNvCxnSpPr>
              <a:cxnSpLocks noChangeShapeType="1"/>
              <a:endCxn id="139294" idx="2"/>
            </p:cNvCxnSpPr>
            <p:nvPr/>
          </p:nvCxnSpPr>
          <p:spPr bwMode="auto">
            <a:xfrm>
              <a:off x="2268541" y="1341444"/>
              <a:ext cx="4319587" cy="2547937"/>
            </a:xfrm>
            <a:prstGeom prst="curvedConnector3">
              <a:avLst>
                <a:gd name="adj1" fmla="val 49981"/>
              </a:avLst>
            </a:prstGeom>
            <a:noFill/>
            <a:ln w="28575">
              <a:solidFill>
                <a:srgbClr val="996633"/>
              </a:solidFill>
              <a:round/>
              <a:headEnd/>
              <a:tailEnd type="triangle" w="med" len="med"/>
            </a:ln>
          </p:spPr>
        </p:cxnSp>
        <p:sp>
          <p:nvSpPr>
            <p:cNvPr id="139310" name="Rectangle 122"/>
            <p:cNvSpPr>
              <a:spLocks noChangeArrowheads="1"/>
            </p:cNvSpPr>
            <p:nvPr/>
          </p:nvSpPr>
          <p:spPr bwMode="auto">
            <a:xfrm>
              <a:off x="3348041" y="5876925"/>
              <a:ext cx="504825" cy="274638"/>
            </a:xfrm>
            <a:prstGeom prst="rect">
              <a:avLst/>
            </a:prstGeom>
            <a:solidFill>
              <a:srgbClr val="DDDDDD"/>
            </a:solidFill>
            <a:ln w="9525">
              <a:noFill/>
              <a:miter lim="800000"/>
              <a:headEnd/>
              <a:tailEnd/>
            </a:ln>
          </p:spPr>
          <p:txBody>
            <a:bodyPr anchor="ctr"/>
            <a:lstStyle/>
            <a:p>
              <a:pPr algn="ctr"/>
              <a:endParaRPr lang="zh-CN" altLang="en-US" sz="1000">
                <a:latin typeface="华文仿宋" pitchFamily="2" charset="-122"/>
                <a:ea typeface="华文仿宋" pitchFamily="2" charset="-122"/>
              </a:endParaRPr>
            </a:p>
          </p:txBody>
        </p:sp>
        <p:sp>
          <p:nvSpPr>
            <p:cNvPr id="139311" name="Text Box 124"/>
            <p:cNvSpPr txBox="1">
              <a:spLocks noChangeArrowheads="1"/>
            </p:cNvSpPr>
            <p:nvPr/>
          </p:nvSpPr>
          <p:spPr bwMode="auto">
            <a:xfrm>
              <a:off x="3825876" y="5878519"/>
              <a:ext cx="865188" cy="244475"/>
            </a:xfrm>
            <a:prstGeom prst="rect">
              <a:avLst/>
            </a:prstGeom>
            <a:noFill/>
            <a:ln w="9525">
              <a:noFill/>
              <a:miter lim="800000"/>
              <a:headEnd/>
              <a:tailEnd/>
            </a:ln>
          </p:spPr>
          <p:txBody>
            <a:bodyPr>
              <a:spAutoFit/>
            </a:bodyPr>
            <a:lstStyle/>
            <a:p>
              <a:pPr>
                <a:spcBef>
                  <a:spcPct val="50000"/>
                </a:spcBef>
              </a:pPr>
              <a:r>
                <a:rPr lang="zh-CN" altLang="en-US" sz="1000">
                  <a:latin typeface="华文仿宋" pitchFamily="2" charset="-122"/>
                  <a:ea typeface="华文仿宋" pitchFamily="2" charset="-122"/>
                </a:rPr>
                <a:t>近期解决</a:t>
              </a:r>
            </a:p>
          </p:txBody>
        </p:sp>
        <p:sp>
          <p:nvSpPr>
            <p:cNvPr id="139312" name="Text Box 125"/>
            <p:cNvSpPr txBox="1">
              <a:spLocks noChangeArrowheads="1"/>
            </p:cNvSpPr>
            <p:nvPr/>
          </p:nvSpPr>
          <p:spPr bwMode="auto">
            <a:xfrm>
              <a:off x="3824288" y="6224594"/>
              <a:ext cx="865187" cy="244475"/>
            </a:xfrm>
            <a:prstGeom prst="rect">
              <a:avLst/>
            </a:prstGeom>
            <a:noFill/>
            <a:ln w="9525">
              <a:noFill/>
              <a:miter lim="800000"/>
              <a:headEnd/>
              <a:tailEnd/>
            </a:ln>
          </p:spPr>
          <p:txBody>
            <a:bodyPr>
              <a:spAutoFit/>
            </a:bodyPr>
            <a:lstStyle/>
            <a:p>
              <a:pPr>
                <a:spcBef>
                  <a:spcPct val="50000"/>
                </a:spcBef>
              </a:pPr>
              <a:r>
                <a:rPr lang="zh-CN" altLang="en-US" sz="1000">
                  <a:latin typeface="华文仿宋" pitchFamily="2" charset="-122"/>
                  <a:ea typeface="华文仿宋" pitchFamily="2" charset="-122"/>
                </a:rPr>
                <a:t>中远期解决</a:t>
              </a:r>
            </a:p>
          </p:txBody>
        </p:sp>
      </p:gr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Rectangle 2"/>
          <p:cNvSpPr>
            <a:spLocks noGrp="1" noChangeArrowheads="1"/>
          </p:cNvSpPr>
          <p:nvPr>
            <p:ph type="title"/>
          </p:nvPr>
        </p:nvSpPr>
        <p:spPr>
          <a:xfrm>
            <a:off x="228600" y="-311944"/>
            <a:ext cx="10515600" cy="1325563"/>
          </a:xfrm>
        </p:spPr>
        <p:txBody>
          <a:bodyPr>
            <a:normAutofit/>
          </a:bodyPr>
          <a:lstStyle/>
          <a:p>
            <a:pPr>
              <a:defRPr/>
            </a:pPr>
            <a:r>
              <a:rPr lang="zh-CN" altLang="en-US" sz="3600" b="1" dirty="0">
                <a:solidFill>
                  <a:schemeClr val="bg1"/>
                </a:solidFill>
                <a:latin typeface="+mn-ea"/>
                <a:ea typeface="+mn-ea"/>
              </a:rPr>
              <a:t>增量模型 </a:t>
            </a:r>
            <a:r>
              <a:rPr lang="en-US" altLang="zh-CN" sz="2000" b="1" dirty="0">
                <a:solidFill>
                  <a:schemeClr val="bg1"/>
                </a:solidFill>
                <a:latin typeface="+mn-ea"/>
                <a:ea typeface="+mn-ea"/>
              </a:rPr>
              <a:t>(Cont.)</a:t>
            </a:r>
          </a:p>
        </p:txBody>
      </p:sp>
      <p:sp>
        <p:nvSpPr>
          <p:cNvPr id="58371" name="Rectangle 3"/>
          <p:cNvSpPr>
            <a:spLocks noChangeArrowheads="1"/>
          </p:cNvSpPr>
          <p:nvPr/>
        </p:nvSpPr>
        <p:spPr bwMode="auto">
          <a:xfrm>
            <a:off x="1727200" y="1676400"/>
            <a:ext cx="1016000" cy="457200"/>
          </a:xfrm>
          <a:prstGeom prst="rect">
            <a:avLst/>
          </a:prstGeom>
          <a:solidFill>
            <a:srgbClr val="FF0066"/>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FF0066"/>
            </a:extrusionClr>
          </a:sp3d>
        </p:spPr>
        <p:txBody>
          <a:bodyPr wrap="none" anchor="ctr">
            <a:flatTx/>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t>分析</a:t>
            </a:r>
          </a:p>
        </p:txBody>
      </p:sp>
      <p:sp>
        <p:nvSpPr>
          <p:cNvPr id="58372" name="Rectangle 4"/>
          <p:cNvSpPr>
            <a:spLocks noChangeArrowheads="1"/>
          </p:cNvSpPr>
          <p:nvPr/>
        </p:nvSpPr>
        <p:spPr bwMode="auto">
          <a:xfrm>
            <a:off x="3556000" y="2667000"/>
            <a:ext cx="1016000" cy="457200"/>
          </a:xfrm>
          <a:prstGeom prst="rect">
            <a:avLst/>
          </a:prstGeom>
          <a:solidFill>
            <a:srgbClr val="FF9900"/>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FF9900"/>
            </a:extrusionClr>
          </a:sp3d>
        </p:spPr>
        <p:txBody>
          <a:bodyPr wrap="none" anchor="ctr">
            <a:flatTx/>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t>分析</a:t>
            </a:r>
          </a:p>
        </p:txBody>
      </p:sp>
      <p:sp>
        <p:nvSpPr>
          <p:cNvPr id="58373" name="Rectangle 5"/>
          <p:cNvSpPr>
            <a:spLocks noChangeArrowheads="1"/>
          </p:cNvSpPr>
          <p:nvPr/>
        </p:nvSpPr>
        <p:spPr bwMode="auto">
          <a:xfrm>
            <a:off x="5384800" y="3657600"/>
            <a:ext cx="1016000" cy="457200"/>
          </a:xfrm>
          <a:prstGeom prst="rect">
            <a:avLst/>
          </a:prstGeom>
          <a:solidFill>
            <a:srgbClr val="00CC00"/>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00CC00"/>
            </a:extrusionClr>
          </a:sp3d>
        </p:spPr>
        <p:txBody>
          <a:bodyPr wrap="none" anchor="ctr">
            <a:flatTx/>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t>分析</a:t>
            </a:r>
          </a:p>
        </p:txBody>
      </p:sp>
      <p:sp>
        <p:nvSpPr>
          <p:cNvPr id="58374" name="Rectangle 6"/>
          <p:cNvSpPr>
            <a:spLocks noChangeArrowheads="1"/>
          </p:cNvSpPr>
          <p:nvPr/>
        </p:nvSpPr>
        <p:spPr bwMode="auto">
          <a:xfrm>
            <a:off x="7010400" y="4572000"/>
            <a:ext cx="1016000" cy="457200"/>
          </a:xfrm>
          <a:prstGeom prst="rect">
            <a:avLst/>
          </a:prstGeom>
          <a:solidFill>
            <a:schemeClr va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hlink"/>
            </a:extrusionClr>
          </a:sp3d>
        </p:spPr>
        <p:txBody>
          <a:bodyPr wrap="none" anchor="ctr">
            <a:flatTx/>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t>分析</a:t>
            </a:r>
          </a:p>
        </p:txBody>
      </p:sp>
      <p:sp>
        <p:nvSpPr>
          <p:cNvPr id="58375" name="Rectangle 7"/>
          <p:cNvSpPr>
            <a:spLocks noChangeArrowheads="1"/>
          </p:cNvSpPr>
          <p:nvPr/>
        </p:nvSpPr>
        <p:spPr bwMode="auto">
          <a:xfrm>
            <a:off x="3251200" y="1676400"/>
            <a:ext cx="1016000" cy="457200"/>
          </a:xfrm>
          <a:prstGeom prst="rect">
            <a:avLst/>
          </a:prstGeom>
          <a:solidFill>
            <a:srgbClr val="FF0066"/>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FF0066"/>
            </a:extrusionClr>
          </a:sp3d>
        </p:spPr>
        <p:txBody>
          <a:bodyPr wrap="none" anchor="ctr">
            <a:flatTx/>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t>设计</a:t>
            </a:r>
          </a:p>
        </p:txBody>
      </p:sp>
      <p:sp>
        <p:nvSpPr>
          <p:cNvPr id="58376" name="Rectangle 8"/>
          <p:cNvSpPr>
            <a:spLocks noChangeArrowheads="1"/>
          </p:cNvSpPr>
          <p:nvPr/>
        </p:nvSpPr>
        <p:spPr bwMode="auto">
          <a:xfrm>
            <a:off x="4978400" y="2667000"/>
            <a:ext cx="1016000" cy="457200"/>
          </a:xfrm>
          <a:prstGeom prst="rect">
            <a:avLst/>
          </a:prstGeom>
          <a:solidFill>
            <a:srgbClr val="FF9900"/>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FF9900"/>
            </a:extrusionClr>
          </a:sp3d>
        </p:spPr>
        <p:txBody>
          <a:bodyPr wrap="none" anchor="ctr">
            <a:flatTx/>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t>设计</a:t>
            </a:r>
          </a:p>
        </p:txBody>
      </p:sp>
      <p:sp>
        <p:nvSpPr>
          <p:cNvPr id="58377" name="Rectangle 9"/>
          <p:cNvSpPr>
            <a:spLocks noChangeArrowheads="1"/>
          </p:cNvSpPr>
          <p:nvPr/>
        </p:nvSpPr>
        <p:spPr bwMode="auto">
          <a:xfrm>
            <a:off x="6807200" y="3657600"/>
            <a:ext cx="1016000" cy="457200"/>
          </a:xfrm>
          <a:prstGeom prst="rect">
            <a:avLst/>
          </a:prstGeom>
          <a:solidFill>
            <a:srgbClr val="00CC00"/>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00CC00"/>
            </a:extrusionClr>
          </a:sp3d>
        </p:spPr>
        <p:txBody>
          <a:bodyPr wrap="none" anchor="ctr">
            <a:flatTx/>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t>设计</a:t>
            </a:r>
          </a:p>
        </p:txBody>
      </p:sp>
      <p:sp>
        <p:nvSpPr>
          <p:cNvPr id="58378" name="Rectangle 10"/>
          <p:cNvSpPr>
            <a:spLocks noChangeArrowheads="1"/>
          </p:cNvSpPr>
          <p:nvPr/>
        </p:nvSpPr>
        <p:spPr bwMode="auto">
          <a:xfrm>
            <a:off x="8432800" y="4572000"/>
            <a:ext cx="1016000" cy="457200"/>
          </a:xfrm>
          <a:prstGeom prst="rect">
            <a:avLst/>
          </a:prstGeom>
          <a:solidFill>
            <a:schemeClr va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hlink"/>
            </a:extrusionClr>
          </a:sp3d>
        </p:spPr>
        <p:txBody>
          <a:bodyPr wrap="none" anchor="ctr">
            <a:flatTx/>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t>设计</a:t>
            </a:r>
          </a:p>
        </p:txBody>
      </p:sp>
      <p:sp>
        <p:nvSpPr>
          <p:cNvPr id="58379" name="Rectangle 11"/>
          <p:cNvSpPr>
            <a:spLocks noChangeArrowheads="1"/>
          </p:cNvSpPr>
          <p:nvPr/>
        </p:nvSpPr>
        <p:spPr bwMode="auto">
          <a:xfrm>
            <a:off x="4775200" y="1676400"/>
            <a:ext cx="914400" cy="457200"/>
          </a:xfrm>
          <a:prstGeom prst="rect">
            <a:avLst/>
          </a:prstGeom>
          <a:solidFill>
            <a:srgbClr val="FF0066"/>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FF0066"/>
            </a:extrusionClr>
          </a:sp3d>
        </p:spPr>
        <p:txBody>
          <a:bodyPr wrap="none" anchor="ctr">
            <a:flatTx/>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t>编码</a:t>
            </a:r>
          </a:p>
        </p:txBody>
      </p:sp>
      <p:sp>
        <p:nvSpPr>
          <p:cNvPr id="58380" name="Rectangle 12"/>
          <p:cNvSpPr>
            <a:spLocks noChangeArrowheads="1"/>
          </p:cNvSpPr>
          <p:nvPr/>
        </p:nvSpPr>
        <p:spPr bwMode="auto">
          <a:xfrm>
            <a:off x="6400800" y="2667000"/>
            <a:ext cx="914400" cy="457200"/>
          </a:xfrm>
          <a:prstGeom prst="rect">
            <a:avLst/>
          </a:prstGeom>
          <a:solidFill>
            <a:srgbClr val="FF9900"/>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FF9900"/>
            </a:extrusionClr>
          </a:sp3d>
        </p:spPr>
        <p:txBody>
          <a:bodyPr wrap="none" anchor="ctr">
            <a:flatTx/>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t>编码</a:t>
            </a:r>
          </a:p>
        </p:txBody>
      </p:sp>
      <p:sp>
        <p:nvSpPr>
          <p:cNvPr id="58381" name="Rectangle 13"/>
          <p:cNvSpPr>
            <a:spLocks noChangeArrowheads="1"/>
          </p:cNvSpPr>
          <p:nvPr/>
        </p:nvSpPr>
        <p:spPr bwMode="auto">
          <a:xfrm>
            <a:off x="8229600" y="3657600"/>
            <a:ext cx="914400" cy="457200"/>
          </a:xfrm>
          <a:prstGeom prst="rect">
            <a:avLst/>
          </a:prstGeom>
          <a:solidFill>
            <a:srgbClr val="00CC00"/>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00CC00"/>
            </a:extrusionClr>
          </a:sp3d>
        </p:spPr>
        <p:txBody>
          <a:bodyPr wrap="none" anchor="ctr">
            <a:flatTx/>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t>编码</a:t>
            </a:r>
          </a:p>
        </p:txBody>
      </p:sp>
      <p:sp>
        <p:nvSpPr>
          <p:cNvPr id="58382" name="Rectangle 14"/>
          <p:cNvSpPr>
            <a:spLocks noChangeArrowheads="1"/>
          </p:cNvSpPr>
          <p:nvPr/>
        </p:nvSpPr>
        <p:spPr bwMode="auto">
          <a:xfrm>
            <a:off x="9855200" y="4572000"/>
            <a:ext cx="914400" cy="457200"/>
          </a:xfrm>
          <a:prstGeom prst="rect">
            <a:avLst/>
          </a:prstGeom>
          <a:solidFill>
            <a:schemeClr va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hlink"/>
            </a:extrusionClr>
          </a:sp3d>
        </p:spPr>
        <p:txBody>
          <a:bodyPr wrap="none" anchor="ctr">
            <a:flatTx/>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t>编码</a:t>
            </a:r>
          </a:p>
        </p:txBody>
      </p:sp>
      <p:sp>
        <p:nvSpPr>
          <p:cNvPr id="58383" name="Rectangle 15"/>
          <p:cNvSpPr>
            <a:spLocks noChangeArrowheads="1"/>
          </p:cNvSpPr>
          <p:nvPr/>
        </p:nvSpPr>
        <p:spPr bwMode="auto">
          <a:xfrm>
            <a:off x="6299200" y="1676400"/>
            <a:ext cx="914400" cy="457200"/>
          </a:xfrm>
          <a:prstGeom prst="rect">
            <a:avLst/>
          </a:prstGeom>
          <a:solidFill>
            <a:srgbClr val="FF0066"/>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FF0066"/>
            </a:extrusionClr>
          </a:sp3d>
        </p:spPr>
        <p:txBody>
          <a:bodyPr wrap="none" anchor="ctr">
            <a:flatTx/>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t>测试</a:t>
            </a:r>
          </a:p>
        </p:txBody>
      </p:sp>
      <p:sp>
        <p:nvSpPr>
          <p:cNvPr id="58384" name="Rectangle 16"/>
          <p:cNvSpPr>
            <a:spLocks noChangeArrowheads="1"/>
          </p:cNvSpPr>
          <p:nvPr/>
        </p:nvSpPr>
        <p:spPr bwMode="auto">
          <a:xfrm>
            <a:off x="7721600" y="2667000"/>
            <a:ext cx="914400" cy="457200"/>
          </a:xfrm>
          <a:prstGeom prst="rect">
            <a:avLst/>
          </a:prstGeom>
          <a:solidFill>
            <a:srgbClr val="FF9900"/>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FF9900"/>
            </a:extrusionClr>
          </a:sp3d>
        </p:spPr>
        <p:txBody>
          <a:bodyPr wrap="none" anchor="ctr">
            <a:flatTx/>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t>测试</a:t>
            </a:r>
          </a:p>
        </p:txBody>
      </p:sp>
      <p:sp>
        <p:nvSpPr>
          <p:cNvPr id="58385" name="Rectangle 17"/>
          <p:cNvSpPr>
            <a:spLocks noChangeArrowheads="1"/>
          </p:cNvSpPr>
          <p:nvPr/>
        </p:nvSpPr>
        <p:spPr bwMode="auto">
          <a:xfrm>
            <a:off x="9550400" y="3657600"/>
            <a:ext cx="914400" cy="457200"/>
          </a:xfrm>
          <a:prstGeom prst="rect">
            <a:avLst/>
          </a:prstGeom>
          <a:solidFill>
            <a:srgbClr val="00CC00"/>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00CC00"/>
            </a:extrusionClr>
          </a:sp3d>
        </p:spPr>
        <p:txBody>
          <a:bodyPr wrap="none" anchor="ctr">
            <a:flatTx/>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t>测试</a:t>
            </a:r>
          </a:p>
        </p:txBody>
      </p:sp>
      <p:sp>
        <p:nvSpPr>
          <p:cNvPr id="58386" name="Rectangle 18"/>
          <p:cNvSpPr>
            <a:spLocks noChangeArrowheads="1"/>
          </p:cNvSpPr>
          <p:nvPr/>
        </p:nvSpPr>
        <p:spPr bwMode="auto">
          <a:xfrm>
            <a:off x="11074400" y="4572000"/>
            <a:ext cx="914400" cy="457200"/>
          </a:xfrm>
          <a:prstGeom prst="rect">
            <a:avLst/>
          </a:prstGeom>
          <a:solidFill>
            <a:schemeClr va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hlink"/>
            </a:extrusionClr>
          </a:sp3d>
        </p:spPr>
        <p:txBody>
          <a:bodyPr wrap="none" anchor="ctr">
            <a:flatTx/>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t>测试</a:t>
            </a:r>
          </a:p>
        </p:txBody>
      </p:sp>
      <p:sp>
        <p:nvSpPr>
          <p:cNvPr id="58387" name="Line 19"/>
          <p:cNvSpPr>
            <a:spLocks noChangeShapeType="1"/>
          </p:cNvSpPr>
          <p:nvPr/>
        </p:nvSpPr>
        <p:spPr bwMode="auto">
          <a:xfrm flipV="1">
            <a:off x="304800" y="1447800"/>
            <a:ext cx="0" cy="441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8" name="Text Box 20"/>
          <p:cNvSpPr txBox="1">
            <a:spLocks noChangeArrowheads="1"/>
          </p:cNvSpPr>
          <p:nvPr/>
        </p:nvSpPr>
        <p:spPr bwMode="auto">
          <a:xfrm>
            <a:off x="609600" y="1752600"/>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1400"/>
              <a:t>增量</a:t>
            </a:r>
            <a:r>
              <a:rPr lang="en-US" altLang="zh-CN" sz="1400"/>
              <a:t>1</a:t>
            </a:r>
          </a:p>
        </p:txBody>
      </p:sp>
      <p:sp>
        <p:nvSpPr>
          <p:cNvPr id="58389" name="Line 21"/>
          <p:cNvSpPr>
            <a:spLocks noChangeShapeType="1"/>
          </p:cNvSpPr>
          <p:nvPr/>
        </p:nvSpPr>
        <p:spPr bwMode="auto">
          <a:xfrm>
            <a:off x="304800" y="5867400"/>
            <a:ext cx="11582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90" name="Text Box 22"/>
          <p:cNvSpPr txBox="1">
            <a:spLocks noChangeArrowheads="1"/>
          </p:cNvSpPr>
          <p:nvPr/>
        </p:nvSpPr>
        <p:spPr bwMode="auto">
          <a:xfrm>
            <a:off x="2235200" y="2743200"/>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1400"/>
              <a:t>增量</a:t>
            </a:r>
            <a:r>
              <a:rPr lang="en-US" altLang="zh-CN" sz="1400"/>
              <a:t>2 </a:t>
            </a:r>
          </a:p>
        </p:txBody>
      </p:sp>
      <p:sp>
        <p:nvSpPr>
          <p:cNvPr id="58391" name="Text Box 23"/>
          <p:cNvSpPr txBox="1">
            <a:spLocks noChangeArrowheads="1"/>
          </p:cNvSpPr>
          <p:nvPr/>
        </p:nvSpPr>
        <p:spPr bwMode="auto">
          <a:xfrm>
            <a:off x="4064000" y="3733800"/>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1400"/>
              <a:t>增量</a:t>
            </a:r>
            <a:r>
              <a:rPr lang="en-US" altLang="zh-CN" sz="1400"/>
              <a:t>3</a:t>
            </a:r>
          </a:p>
        </p:txBody>
      </p:sp>
      <p:sp>
        <p:nvSpPr>
          <p:cNvPr id="58392" name="Text Box 24"/>
          <p:cNvSpPr txBox="1">
            <a:spLocks noChangeArrowheads="1"/>
          </p:cNvSpPr>
          <p:nvPr/>
        </p:nvSpPr>
        <p:spPr bwMode="auto">
          <a:xfrm>
            <a:off x="5588000" y="4648200"/>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1400"/>
              <a:t>增量</a:t>
            </a:r>
            <a:r>
              <a:rPr lang="en-US" altLang="zh-CN" sz="1400"/>
              <a:t>4 </a:t>
            </a:r>
          </a:p>
        </p:txBody>
      </p:sp>
      <p:sp>
        <p:nvSpPr>
          <p:cNvPr id="58393" name="Line 25"/>
          <p:cNvSpPr>
            <a:spLocks noChangeShapeType="1"/>
          </p:cNvSpPr>
          <p:nvPr/>
        </p:nvSpPr>
        <p:spPr bwMode="auto">
          <a:xfrm>
            <a:off x="2743200" y="1905000"/>
            <a:ext cx="508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94" name="Line 26"/>
          <p:cNvSpPr>
            <a:spLocks noChangeShapeType="1"/>
          </p:cNvSpPr>
          <p:nvPr/>
        </p:nvSpPr>
        <p:spPr bwMode="auto">
          <a:xfrm>
            <a:off x="4267200" y="1905000"/>
            <a:ext cx="508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95" name="Line 27"/>
          <p:cNvSpPr>
            <a:spLocks noChangeShapeType="1"/>
          </p:cNvSpPr>
          <p:nvPr/>
        </p:nvSpPr>
        <p:spPr bwMode="auto">
          <a:xfrm>
            <a:off x="5689600" y="1905000"/>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96" name="Line 28"/>
          <p:cNvSpPr>
            <a:spLocks noChangeShapeType="1"/>
          </p:cNvSpPr>
          <p:nvPr/>
        </p:nvSpPr>
        <p:spPr bwMode="auto">
          <a:xfrm>
            <a:off x="4572000" y="2895600"/>
            <a:ext cx="406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97" name="Line 29"/>
          <p:cNvSpPr>
            <a:spLocks noChangeShapeType="1"/>
          </p:cNvSpPr>
          <p:nvPr/>
        </p:nvSpPr>
        <p:spPr bwMode="auto">
          <a:xfrm>
            <a:off x="7315200" y="2895600"/>
            <a:ext cx="406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98" name="Line 30"/>
          <p:cNvSpPr>
            <a:spLocks noChangeShapeType="1"/>
          </p:cNvSpPr>
          <p:nvPr/>
        </p:nvSpPr>
        <p:spPr bwMode="auto">
          <a:xfrm>
            <a:off x="5994400" y="2895600"/>
            <a:ext cx="406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99" name="Line 31"/>
          <p:cNvSpPr>
            <a:spLocks noChangeShapeType="1"/>
          </p:cNvSpPr>
          <p:nvPr/>
        </p:nvSpPr>
        <p:spPr bwMode="auto">
          <a:xfrm>
            <a:off x="6400800" y="3886200"/>
            <a:ext cx="406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0" name="Line 32"/>
          <p:cNvSpPr>
            <a:spLocks noChangeShapeType="1"/>
          </p:cNvSpPr>
          <p:nvPr/>
        </p:nvSpPr>
        <p:spPr bwMode="auto">
          <a:xfrm>
            <a:off x="7823200" y="3886200"/>
            <a:ext cx="406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1" name="Line 33"/>
          <p:cNvSpPr>
            <a:spLocks noChangeShapeType="1"/>
          </p:cNvSpPr>
          <p:nvPr/>
        </p:nvSpPr>
        <p:spPr bwMode="auto">
          <a:xfrm>
            <a:off x="9144000" y="3886200"/>
            <a:ext cx="406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2" name="Line 34"/>
          <p:cNvSpPr>
            <a:spLocks noChangeShapeType="1"/>
          </p:cNvSpPr>
          <p:nvPr/>
        </p:nvSpPr>
        <p:spPr bwMode="auto">
          <a:xfrm>
            <a:off x="8026400" y="4800600"/>
            <a:ext cx="406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3" name="Line 35"/>
          <p:cNvSpPr>
            <a:spLocks noChangeShapeType="1"/>
          </p:cNvSpPr>
          <p:nvPr/>
        </p:nvSpPr>
        <p:spPr bwMode="auto">
          <a:xfrm>
            <a:off x="9448800" y="4800600"/>
            <a:ext cx="406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4" name="Line 36"/>
          <p:cNvSpPr>
            <a:spLocks noChangeShapeType="1"/>
          </p:cNvSpPr>
          <p:nvPr/>
        </p:nvSpPr>
        <p:spPr bwMode="auto">
          <a:xfrm>
            <a:off x="10769600" y="4800600"/>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90273430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ext Box 2"/>
          <p:cNvSpPr txBox="1">
            <a:spLocks noChangeArrowheads="1"/>
          </p:cNvSpPr>
          <p:nvPr/>
        </p:nvSpPr>
        <p:spPr bwMode="auto">
          <a:xfrm>
            <a:off x="17470" y="84135"/>
            <a:ext cx="9144000" cy="523875"/>
          </a:xfrm>
          <a:prstGeom prst="rect">
            <a:avLst/>
          </a:prstGeom>
          <a:noFill/>
          <a:ln w="9525" algn="ctr">
            <a:noFill/>
            <a:miter lim="800000"/>
            <a:headEnd/>
            <a:tailEnd/>
          </a:ln>
        </p:spPr>
        <p:txBody>
          <a:bodyPr>
            <a:spAutoFit/>
          </a:bodyPr>
          <a:lstStyle/>
          <a:p>
            <a:r>
              <a:rPr lang="zh-CN" altLang="en-US" sz="2800" b="1" dirty="0">
                <a:solidFill>
                  <a:schemeClr val="bg1"/>
                </a:solidFill>
                <a:effectLst>
                  <a:outerShdw blurRad="38100" dist="38100" dir="2700000" algn="tl">
                    <a:srgbClr val="000000">
                      <a:alpha val="43137"/>
                    </a:srgbClr>
                  </a:outerShdw>
                </a:effectLst>
                <a:latin typeface="黑体" pitchFamily="2" charset="-122"/>
                <a:ea typeface="黑体" pitchFamily="2" charset="-122"/>
              </a:rPr>
              <a:t>提高运营效率是瓮福集团面临的另一个问题</a:t>
            </a:r>
          </a:p>
        </p:txBody>
      </p:sp>
      <p:sp>
        <p:nvSpPr>
          <p:cNvPr id="140291" name="Oval 119"/>
          <p:cNvSpPr>
            <a:spLocks noChangeArrowheads="1"/>
          </p:cNvSpPr>
          <p:nvPr/>
        </p:nvSpPr>
        <p:spPr bwMode="auto">
          <a:xfrm>
            <a:off x="1524000" y="3357563"/>
            <a:ext cx="1258888" cy="431800"/>
          </a:xfrm>
          <a:prstGeom prst="ellipse">
            <a:avLst/>
          </a:prstGeom>
          <a:solidFill>
            <a:srgbClr val="99FF66"/>
          </a:solidFill>
          <a:ln w="9525">
            <a:noFill/>
            <a:round/>
            <a:headEnd/>
            <a:tailEnd/>
          </a:ln>
        </p:spPr>
        <p:txBody>
          <a:bodyPr wrap="none" anchor="ctr"/>
          <a:lstStyle/>
          <a:p>
            <a:pPr algn="ctr"/>
            <a:r>
              <a:rPr lang="zh-CN" altLang="en-US" sz="1200"/>
              <a:t>营运效率低</a:t>
            </a:r>
          </a:p>
        </p:txBody>
      </p:sp>
      <p:grpSp>
        <p:nvGrpSpPr>
          <p:cNvPr id="2" name="组合 78"/>
          <p:cNvGrpSpPr>
            <a:grpSpLocks/>
          </p:cNvGrpSpPr>
          <p:nvPr/>
        </p:nvGrpSpPr>
        <p:grpSpPr bwMode="auto">
          <a:xfrm>
            <a:off x="1703389" y="835025"/>
            <a:ext cx="8289925" cy="5473700"/>
            <a:chOff x="179388" y="835028"/>
            <a:chExt cx="8289843" cy="5473703"/>
          </a:xfrm>
        </p:grpSpPr>
        <p:sp>
          <p:nvSpPr>
            <p:cNvPr id="140293" name="Oval 120"/>
            <p:cNvSpPr>
              <a:spLocks noChangeArrowheads="1"/>
            </p:cNvSpPr>
            <p:nvPr/>
          </p:nvSpPr>
          <p:spPr bwMode="auto">
            <a:xfrm>
              <a:off x="1763716" y="1052513"/>
              <a:ext cx="1258887" cy="647700"/>
            </a:xfrm>
            <a:prstGeom prst="ellipse">
              <a:avLst/>
            </a:prstGeom>
            <a:solidFill>
              <a:srgbClr val="DDDDDD"/>
            </a:solidFill>
            <a:ln w="9525">
              <a:noFill/>
              <a:round/>
              <a:headEnd/>
              <a:tailEnd/>
            </a:ln>
          </p:spPr>
          <p:txBody>
            <a:bodyPr wrap="none" anchor="ctr"/>
            <a:lstStyle/>
            <a:p>
              <a:pPr algn="ctr"/>
              <a:r>
                <a:rPr lang="zh-CN" altLang="en-US" sz="1200">
                  <a:latin typeface="华文仿宋" pitchFamily="2" charset="-122"/>
                  <a:ea typeface="华文仿宋" pitchFamily="2" charset="-122"/>
                </a:rPr>
                <a:t>组织管理跟不</a:t>
              </a:r>
            </a:p>
            <a:p>
              <a:pPr algn="ctr"/>
              <a:r>
                <a:rPr lang="zh-CN" altLang="en-US" sz="1200">
                  <a:latin typeface="华文仿宋" pitchFamily="2" charset="-122"/>
                  <a:ea typeface="华文仿宋" pitchFamily="2" charset="-122"/>
                </a:rPr>
                <a:t>上战略发展的</a:t>
              </a:r>
            </a:p>
            <a:p>
              <a:pPr algn="ctr"/>
              <a:r>
                <a:rPr lang="zh-CN" altLang="en-US" sz="1200">
                  <a:latin typeface="华文仿宋" pitchFamily="2" charset="-122"/>
                  <a:ea typeface="华文仿宋" pitchFamily="2" charset="-122"/>
                </a:rPr>
                <a:t>需要</a:t>
              </a:r>
            </a:p>
          </p:txBody>
        </p:sp>
        <p:sp>
          <p:nvSpPr>
            <p:cNvPr id="140294" name="Oval 121"/>
            <p:cNvSpPr>
              <a:spLocks noChangeArrowheads="1"/>
            </p:cNvSpPr>
            <p:nvPr/>
          </p:nvSpPr>
          <p:spPr bwMode="auto">
            <a:xfrm>
              <a:off x="3779840" y="2130431"/>
              <a:ext cx="1800225" cy="288925"/>
            </a:xfrm>
            <a:prstGeom prst="ellipse">
              <a:avLst/>
            </a:prstGeom>
            <a:solidFill>
              <a:srgbClr val="FFCCCC"/>
            </a:solidFill>
            <a:ln w="9525">
              <a:noFill/>
              <a:round/>
              <a:headEnd/>
              <a:tailEnd/>
            </a:ln>
          </p:spPr>
          <p:txBody>
            <a:bodyPr wrap="none" anchor="ctr"/>
            <a:lstStyle/>
            <a:p>
              <a:pPr algn="ctr"/>
              <a:r>
                <a:rPr lang="zh-CN" altLang="en-US" sz="1200">
                  <a:latin typeface="华文仿宋" pitchFamily="2" charset="-122"/>
                  <a:ea typeface="华文仿宋" pitchFamily="2" charset="-122"/>
                </a:rPr>
                <a:t>流程缺失</a:t>
              </a:r>
              <a:endParaRPr lang="en-US" altLang="zh-CN" sz="1200">
                <a:latin typeface="华文仿宋" pitchFamily="2" charset="-122"/>
                <a:ea typeface="华文仿宋" pitchFamily="2" charset="-122"/>
              </a:endParaRPr>
            </a:p>
          </p:txBody>
        </p:sp>
        <p:sp>
          <p:nvSpPr>
            <p:cNvPr id="140295" name="Oval 122"/>
            <p:cNvSpPr>
              <a:spLocks noChangeArrowheads="1"/>
            </p:cNvSpPr>
            <p:nvPr/>
          </p:nvSpPr>
          <p:spPr bwMode="auto">
            <a:xfrm>
              <a:off x="3779840" y="3787778"/>
              <a:ext cx="1800225" cy="288925"/>
            </a:xfrm>
            <a:prstGeom prst="ellipse">
              <a:avLst/>
            </a:prstGeom>
            <a:solidFill>
              <a:srgbClr val="FFCCCC"/>
            </a:solidFill>
            <a:ln w="9525">
              <a:noFill/>
              <a:round/>
              <a:headEnd/>
              <a:tailEnd/>
            </a:ln>
          </p:spPr>
          <p:txBody>
            <a:bodyPr wrap="none" anchor="ctr"/>
            <a:lstStyle/>
            <a:p>
              <a:pPr algn="ctr"/>
              <a:r>
                <a:rPr lang="zh-CN" altLang="en-US" sz="1200">
                  <a:latin typeface="华文仿宋" pitchFamily="2" charset="-122"/>
                  <a:ea typeface="华文仿宋" pitchFamily="2" charset="-122"/>
                </a:rPr>
                <a:t>流程执行不到位</a:t>
              </a:r>
            </a:p>
          </p:txBody>
        </p:sp>
        <p:sp>
          <p:nvSpPr>
            <p:cNvPr id="140296" name="Oval 123"/>
            <p:cNvSpPr>
              <a:spLocks noChangeArrowheads="1"/>
            </p:cNvSpPr>
            <p:nvPr/>
          </p:nvSpPr>
          <p:spPr bwMode="auto">
            <a:xfrm>
              <a:off x="3779840" y="3455992"/>
              <a:ext cx="1800225" cy="288925"/>
            </a:xfrm>
            <a:prstGeom prst="ellipse">
              <a:avLst/>
            </a:prstGeom>
            <a:solidFill>
              <a:srgbClr val="FF5050"/>
            </a:solidFill>
            <a:ln w="9525">
              <a:noFill/>
              <a:round/>
              <a:headEnd/>
              <a:tailEnd/>
            </a:ln>
          </p:spPr>
          <p:txBody>
            <a:bodyPr wrap="none" anchor="ctr"/>
            <a:lstStyle/>
            <a:p>
              <a:pPr algn="ctr"/>
              <a:r>
                <a:rPr lang="zh-CN" altLang="en-US" sz="1200">
                  <a:latin typeface="华文仿宋" pitchFamily="2" charset="-122"/>
                  <a:ea typeface="华文仿宋" pitchFamily="2" charset="-122"/>
                </a:rPr>
                <a:t>流程固化不够</a:t>
              </a:r>
            </a:p>
          </p:txBody>
        </p:sp>
        <p:sp>
          <p:nvSpPr>
            <p:cNvPr id="140297" name="Oval 124"/>
            <p:cNvSpPr>
              <a:spLocks noChangeArrowheads="1"/>
            </p:cNvSpPr>
            <p:nvPr/>
          </p:nvSpPr>
          <p:spPr bwMode="auto">
            <a:xfrm>
              <a:off x="1763716" y="4437069"/>
              <a:ext cx="1258887" cy="574675"/>
            </a:xfrm>
            <a:prstGeom prst="ellipse">
              <a:avLst/>
            </a:prstGeom>
            <a:solidFill>
              <a:srgbClr val="DDDDDD"/>
            </a:solidFill>
            <a:ln w="9525">
              <a:noFill/>
              <a:round/>
              <a:headEnd/>
              <a:tailEnd/>
            </a:ln>
          </p:spPr>
          <p:txBody>
            <a:bodyPr wrap="none" anchor="ctr"/>
            <a:lstStyle/>
            <a:p>
              <a:pPr algn="ctr"/>
              <a:r>
                <a:rPr lang="zh-CN" altLang="en-US" sz="1200">
                  <a:latin typeface="华文仿宋" pitchFamily="2" charset="-122"/>
                  <a:ea typeface="华文仿宋" pitchFamily="2" charset="-122"/>
                </a:rPr>
                <a:t>信息流不畅通</a:t>
              </a:r>
            </a:p>
          </p:txBody>
        </p:sp>
        <p:sp>
          <p:nvSpPr>
            <p:cNvPr id="140298" name="Oval 125"/>
            <p:cNvSpPr>
              <a:spLocks noChangeArrowheads="1"/>
            </p:cNvSpPr>
            <p:nvPr/>
          </p:nvSpPr>
          <p:spPr bwMode="auto">
            <a:xfrm>
              <a:off x="1763716" y="5589588"/>
              <a:ext cx="1258887" cy="431800"/>
            </a:xfrm>
            <a:prstGeom prst="ellipse">
              <a:avLst/>
            </a:prstGeom>
            <a:solidFill>
              <a:srgbClr val="DDDDDD"/>
            </a:solidFill>
            <a:ln w="9525">
              <a:noFill/>
              <a:round/>
              <a:headEnd/>
              <a:tailEnd/>
            </a:ln>
          </p:spPr>
          <p:txBody>
            <a:bodyPr wrap="none" anchor="ctr"/>
            <a:lstStyle/>
            <a:p>
              <a:pPr algn="ctr"/>
              <a:r>
                <a:rPr lang="zh-CN" altLang="en-US" sz="1200">
                  <a:latin typeface="华文仿宋" pitchFamily="2" charset="-122"/>
                  <a:ea typeface="华文仿宋" pitchFamily="2" charset="-122"/>
                </a:rPr>
                <a:t>物流混乱</a:t>
              </a:r>
            </a:p>
          </p:txBody>
        </p:sp>
        <p:sp>
          <p:nvSpPr>
            <p:cNvPr id="140299" name="Oval 126"/>
            <p:cNvSpPr>
              <a:spLocks noChangeArrowheads="1"/>
            </p:cNvSpPr>
            <p:nvPr/>
          </p:nvSpPr>
          <p:spPr bwMode="auto">
            <a:xfrm>
              <a:off x="3779841" y="5373694"/>
              <a:ext cx="3024187" cy="287337"/>
            </a:xfrm>
            <a:prstGeom prst="ellipse">
              <a:avLst/>
            </a:prstGeom>
            <a:solidFill>
              <a:srgbClr val="FF5050"/>
            </a:solidFill>
            <a:ln w="9525">
              <a:noFill/>
              <a:round/>
              <a:headEnd/>
              <a:tailEnd/>
            </a:ln>
          </p:spPr>
          <p:txBody>
            <a:bodyPr wrap="none" anchor="ctr"/>
            <a:lstStyle/>
            <a:p>
              <a:pPr algn="ctr"/>
              <a:r>
                <a:rPr lang="zh-CN" altLang="en-US" sz="1200">
                  <a:latin typeface="华文仿宋" pitchFamily="2" charset="-122"/>
                  <a:ea typeface="华文仿宋" pitchFamily="2" charset="-122"/>
                </a:rPr>
                <a:t>仓库管理不集中</a:t>
              </a:r>
            </a:p>
          </p:txBody>
        </p:sp>
        <p:sp>
          <p:nvSpPr>
            <p:cNvPr id="140300" name="Oval 127"/>
            <p:cNvSpPr>
              <a:spLocks noChangeArrowheads="1"/>
            </p:cNvSpPr>
            <p:nvPr/>
          </p:nvSpPr>
          <p:spPr bwMode="auto">
            <a:xfrm>
              <a:off x="3779841" y="6021394"/>
              <a:ext cx="3024187" cy="287337"/>
            </a:xfrm>
            <a:prstGeom prst="ellipse">
              <a:avLst/>
            </a:prstGeom>
            <a:solidFill>
              <a:srgbClr val="FF5050"/>
            </a:solidFill>
            <a:ln w="9525">
              <a:noFill/>
              <a:round/>
              <a:headEnd/>
              <a:tailEnd/>
            </a:ln>
          </p:spPr>
          <p:txBody>
            <a:bodyPr wrap="none" anchor="ctr"/>
            <a:lstStyle/>
            <a:p>
              <a:pPr algn="ctr"/>
              <a:r>
                <a:rPr lang="zh-CN" altLang="en-US" sz="1200">
                  <a:latin typeface="华文仿宋" pitchFamily="2" charset="-122"/>
                  <a:ea typeface="华文仿宋" pitchFamily="2" charset="-122"/>
                </a:rPr>
                <a:t>装卸及运输等职能分散</a:t>
              </a:r>
            </a:p>
          </p:txBody>
        </p:sp>
        <p:sp>
          <p:nvSpPr>
            <p:cNvPr id="140301" name="Oval 128"/>
            <p:cNvSpPr>
              <a:spLocks noChangeArrowheads="1"/>
            </p:cNvSpPr>
            <p:nvPr/>
          </p:nvSpPr>
          <p:spPr bwMode="auto">
            <a:xfrm>
              <a:off x="3779841" y="5697544"/>
              <a:ext cx="3024187" cy="287337"/>
            </a:xfrm>
            <a:prstGeom prst="ellipse">
              <a:avLst/>
            </a:prstGeom>
            <a:solidFill>
              <a:srgbClr val="FFCCCC"/>
            </a:solidFill>
            <a:ln w="9525">
              <a:noFill/>
              <a:round/>
              <a:headEnd/>
              <a:tailEnd/>
            </a:ln>
          </p:spPr>
          <p:txBody>
            <a:bodyPr wrap="none" anchor="ctr"/>
            <a:lstStyle/>
            <a:p>
              <a:pPr algn="ctr"/>
              <a:r>
                <a:rPr lang="zh-CN" altLang="en-US" sz="1200">
                  <a:latin typeface="华文仿宋" pitchFamily="2" charset="-122"/>
                  <a:ea typeface="华文仿宋" pitchFamily="2" charset="-122"/>
                </a:rPr>
                <a:t>物流独立性差、信息管理混乱</a:t>
              </a:r>
            </a:p>
          </p:txBody>
        </p:sp>
        <p:sp>
          <p:nvSpPr>
            <p:cNvPr id="140302" name="Oval 129"/>
            <p:cNvSpPr>
              <a:spLocks noChangeArrowheads="1"/>
            </p:cNvSpPr>
            <p:nvPr/>
          </p:nvSpPr>
          <p:spPr bwMode="auto">
            <a:xfrm>
              <a:off x="3779841" y="4618044"/>
              <a:ext cx="3024187" cy="287337"/>
            </a:xfrm>
            <a:prstGeom prst="ellipse">
              <a:avLst/>
            </a:prstGeom>
            <a:solidFill>
              <a:srgbClr val="FFCCCC"/>
            </a:solidFill>
            <a:ln w="9525">
              <a:noFill/>
              <a:round/>
              <a:headEnd/>
              <a:tailEnd/>
            </a:ln>
          </p:spPr>
          <p:txBody>
            <a:bodyPr wrap="none" anchor="ctr"/>
            <a:lstStyle/>
            <a:p>
              <a:pPr algn="ctr"/>
              <a:r>
                <a:rPr lang="zh-CN" altLang="en-US" sz="1200">
                  <a:latin typeface="华文仿宋" pitchFamily="2" charset="-122"/>
                  <a:ea typeface="华文仿宋" pitchFamily="2" charset="-122"/>
                </a:rPr>
                <a:t>传播手段落后、增加了工作量</a:t>
              </a:r>
            </a:p>
          </p:txBody>
        </p:sp>
        <p:sp>
          <p:nvSpPr>
            <p:cNvPr id="140303" name="Oval 130"/>
            <p:cNvSpPr>
              <a:spLocks noChangeArrowheads="1"/>
            </p:cNvSpPr>
            <p:nvPr/>
          </p:nvSpPr>
          <p:spPr bwMode="auto">
            <a:xfrm>
              <a:off x="3779841" y="4941894"/>
              <a:ext cx="3024187" cy="287337"/>
            </a:xfrm>
            <a:prstGeom prst="ellipse">
              <a:avLst/>
            </a:prstGeom>
            <a:solidFill>
              <a:srgbClr val="FF5050"/>
            </a:solidFill>
            <a:ln w="9525">
              <a:noFill/>
              <a:round/>
              <a:headEnd/>
              <a:tailEnd/>
            </a:ln>
          </p:spPr>
          <p:txBody>
            <a:bodyPr wrap="none" anchor="ctr"/>
            <a:lstStyle/>
            <a:p>
              <a:pPr algn="ctr"/>
              <a:r>
                <a:rPr lang="zh-CN" altLang="en-US" sz="1200">
                  <a:latin typeface="华文仿宋" pitchFamily="2" charset="-122"/>
                  <a:ea typeface="华文仿宋" pitchFamily="2" charset="-122"/>
                </a:rPr>
                <a:t>决策支持信息不能及时地由下往上传播</a:t>
              </a:r>
            </a:p>
          </p:txBody>
        </p:sp>
        <p:sp>
          <p:nvSpPr>
            <p:cNvPr id="140304" name="Oval 131"/>
            <p:cNvSpPr>
              <a:spLocks noChangeArrowheads="1"/>
            </p:cNvSpPr>
            <p:nvPr/>
          </p:nvSpPr>
          <p:spPr bwMode="auto">
            <a:xfrm>
              <a:off x="3779841" y="4292600"/>
              <a:ext cx="3024187" cy="285750"/>
            </a:xfrm>
            <a:prstGeom prst="ellipse">
              <a:avLst/>
            </a:prstGeom>
            <a:solidFill>
              <a:srgbClr val="FFCCCC"/>
            </a:solidFill>
            <a:ln w="9525">
              <a:noFill/>
              <a:round/>
              <a:headEnd/>
              <a:tailEnd/>
            </a:ln>
          </p:spPr>
          <p:txBody>
            <a:bodyPr wrap="none" anchor="ctr"/>
            <a:lstStyle/>
            <a:p>
              <a:pPr algn="ctr"/>
              <a:r>
                <a:rPr lang="zh-CN" altLang="en-US" sz="1200">
                  <a:latin typeface="华文仿宋" pitchFamily="2" charset="-122"/>
                  <a:ea typeface="华文仿宋" pitchFamily="2" charset="-122"/>
                </a:rPr>
                <a:t>传播节点多，信息传递失真</a:t>
              </a:r>
            </a:p>
          </p:txBody>
        </p:sp>
        <p:sp>
          <p:nvSpPr>
            <p:cNvPr id="140305" name="Oval 132"/>
            <p:cNvSpPr>
              <a:spLocks noChangeArrowheads="1"/>
            </p:cNvSpPr>
            <p:nvPr/>
          </p:nvSpPr>
          <p:spPr bwMode="auto">
            <a:xfrm>
              <a:off x="1763716" y="2925763"/>
              <a:ext cx="1258887" cy="431800"/>
            </a:xfrm>
            <a:prstGeom prst="ellipse">
              <a:avLst/>
            </a:prstGeom>
            <a:solidFill>
              <a:srgbClr val="DDDDDD"/>
            </a:solidFill>
            <a:ln w="9525">
              <a:noFill/>
              <a:round/>
              <a:headEnd/>
              <a:tailEnd/>
            </a:ln>
          </p:spPr>
          <p:txBody>
            <a:bodyPr wrap="none" anchor="ctr"/>
            <a:lstStyle/>
            <a:p>
              <a:pPr algn="ctr"/>
              <a:r>
                <a:rPr lang="zh-CN" altLang="en-US" sz="1200">
                  <a:latin typeface="华文仿宋" pitchFamily="2" charset="-122"/>
                  <a:ea typeface="华文仿宋" pitchFamily="2" charset="-122"/>
                </a:rPr>
                <a:t>流程建设滞后</a:t>
              </a:r>
            </a:p>
          </p:txBody>
        </p:sp>
        <p:sp>
          <p:nvSpPr>
            <p:cNvPr id="140306" name="Oval 133"/>
            <p:cNvSpPr>
              <a:spLocks noChangeArrowheads="1"/>
            </p:cNvSpPr>
            <p:nvPr/>
          </p:nvSpPr>
          <p:spPr bwMode="auto">
            <a:xfrm>
              <a:off x="3779840" y="2792419"/>
              <a:ext cx="1800225" cy="288925"/>
            </a:xfrm>
            <a:prstGeom prst="ellipse">
              <a:avLst/>
            </a:prstGeom>
            <a:solidFill>
              <a:srgbClr val="FFCCCC"/>
            </a:solidFill>
            <a:ln w="9525">
              <a:noFill/>
              <a:round/>
              <a:headEnd/>
              <a:tailEnd/>
            </a:ln>
          </p:spPr>
          <p:txBody>
            <a:bodyPr wrap="none" anchor="ctr"/>
            <a:lstStyle/>
            <a:p>
              <a:pPr algn="ctr"/>
              <a:r>
                <a:rPr lang="zh-CN" altLang="en-US" sz="1200">
                  <a:latin typeface="华文仿宋" pitchFamily="2" charset="-122"/>
                  <a:ea typeface="华文仿宋" pitchFamily="2" charset="-122"/>
                </a:rPr>
                <a:t>流程不规范</a:t>
              </a:r>
            </a:p>
          </p:txBody>
        </p:sp>
        <p:sp>
          <p:nvSpPr>
            <p:cNvPr id="140307" name="Oval 134"/>
            <p:cNvSpPr>
              <a:spLocks noChangeArrowheads="1"/>
            </p:cNvSpPr>
            <p:nvPr/>
          </p:nvSpPr>
          <p:spPr bwMode="auto">
            <a:xfrm>
              <a:off x="3779840" y="2460631"/>
              <a:ext cx="1800225" cy="288925"/>
            </a:xfrm>
            <a:prstGeom prst="ellipse">
              <a:avLst/>
            </a:prstGeom>
            <a:solidFill>
              <a:srgbClr val="FFCCCC"/>
            </a:solidFill>
            <a:ln w="9525">
              <a:noFill/>
              <a:round/>
              <a:headEnd/>
              <a:tailEnd/>
            </a:ln>
          </p:spPr>
          <p:txBody>
            <a:bodyPr wrap="none" anchor="ctr"/>
            <a:lstStyle/>
            <a:p>
              <a:pPr algn="ctr"/>
              <a:r>
                <a:rPr lang="zh-CN" altLang="en-US" sz="1200">
                  <a:latin typeface="华文仿宋" pitchFamily="2" charset="-122"/>
                  <a:ea typeface="华文仿宋" pitchFamily="2" charset="-122"/>
                </a:rPr>
                <a:t>流程分散</a:t>
              </a:r>
            </a:p>
          </p:txBody>
        </p:sp>
        <p:sp>
          <p:nvSpPr>
            <p:cNvPr id="140308" name="Oval 135"/>
            <p:cNvSpPr>
              <a:spLocks noChangeArrowheads="1"/>
            </p:cNvSpPr>
            <p:nvPr/>
          </p:nvSpPr>
          <p:spPr bwMode="auto">
            <a:xfrm>
              <a:off x="3779840" y="3124206"/>
              <a:ext cx="1800225" cy="288925"/>
            </a:xfrm>
            <a:prstGeom prst="ellipse">
              <a:avLst/>
            </a:prstGeom>
            <a:solidFill>
              <a:srgbClr val="FF5050"/>
            </a:solidFill>
            <a:ln w="9525">
              <a:noFill/>
              <a:round/>
              <a:headEnd/>
              <a:tailEnd/>
            </a:ln>
          </p:spPr>
          <p:txBody>
            <a:bodyPr wrap="none" anchor="ctr"/>
            <a:lstStyle/>
            <a:p>
              <a:pPr algn="ctr"/>
              <a:r>
                <a:rPr lang="zh-CN" altLang="en-US" sz="1200">
                  <a:latin typeface="华文仿宋" pitchFamily="2" charset="-122"/>
                  <a:ea typeface="华文仿宋" pitchFamily="2" charset="-122"/>
                </a:rPr>
                <a:t>审批流程过长</a:t>
              </a:r>
            </a:p>
          </p:txBody>
        </p:sp>
        <p:cxnSp>
          <p:nvCxnSpPr>
            <p:cNvPr id="140309" name="AutoShape 136"/>
            <p:cNvCxnSpPr>
              <a:cxnSpLocks noChangeShapeType="1"/>
              <a:stCxn id="140291" idx="6"/>
              <a:endCxn id="140293" idx="2"/>
            </p:cNvCxnSpPr>
            <p:nvPr/>
          </p:nvCxnSpPr>
          <p:spPr bwMode="auto">
            <a:xfrm flipV="1">
              <a:off x="1258891" y="1376363"/>
              <a:ext cx="504825" cy="2197100"/>
            </a:xfrm>
            <a:prstGeom prst="curvedConnector3">
              <a:avLst>
                <a:gd name="adj1" fmla="val 49685"/>
              </a:avLst>
            </a:prstGeom>
            <a:noFill/>
            <a:ln w="9525">
              <a:solidFill>
                <a:schemeClr val="tx1"/>
              </a:solidFill>
              <a:round/>
              <a:headEnd/>
              <a:tailEnd type="triangle" w="med" len="med"/>
            </a:ln>
          </p:spPr>
        </p:cxnSp>
        <p:cxnSp>
          <p:nvCxnSpPr>
            <p:cNvPr id="140310" name="AutoShape 137"/>
            <p:cNvCxnSpPr>
              <a:cxnSpLocks noChangeShapeType="1"/>
              <a:stCxn id="140291" idx="6"/>
              <a:endCxn id="140298" idx="2"/>
            </p:cNvCxnSpPr>
            <p:nvPr/>
          </p:nvCxnSpPr>
          <p:spPr bwMode="auto">
            <a:xfrm>
              <a:off x="1258891" y="3573469"/>
              <a:ext cx="504825" cy="2232025"/>
            </a:xfrm>
            <a:prstGeom prst="curvedConnector3">
              <a:avLst>
                <a:gd name="adj1" fmla="val 49685"/>
              </a:avLst>
            </a:prstGeom>
            <a:noFill/>
            <a:ln w="9525">
              <a:solidFill>
                <a:schemeClr val="tx1"/>
              </a:solidFill>
              <a:round/>
              <a:headEnd/>
              <a:tailEnd type="triangle" w="med" len="med"/>
            </a:ln>
          </p:spPr>
        </p:cxnSp>
        <p:cxnSp>
          <p:nvCxnSpPr>
            <p:cNvPr id="140311" name="AutoShape 138"/>
            <p:cNvCxnSpPr>
              <a:cxnSpLocks noChangeShapeType="1"/>
              <a:stCxn id="140291" idx="6"/>
              <a:endCxn id="140305" idx="2"/>
            </p:cNvCxnSpPr>
            <p:nvPr/>
          </p:nvCxnSpPr>
          <p:spPr bwMode="auto">
            <a:xfrm flipV="1">
              <a:off x="1258891" y="3141663"/>
              <a:ext cx="504825" cy="431800"/>
            </a:xfrm>
            <a:prstGeom prst="curvedConnector3">
              <a:avLst>
                <a:gd name="adj1" fmla="val 49685"/>
              </a:avLst>
            </a:prstGeom>
            <a:noFill/>
            <a:ln w="9525">
              <a:solidFill>
                <a:schemeClr val="tx1"/>
              </a:solidFill>
              <a:round/>
              <a:headEnd/>
              <a:tailEnd type="triangle" w="med" len="med"/>
            </a:ln>
          </p:spPr>
        </p:cxnSp>
        <p:cxnSp>
          <p:nvCxnSpPr>
            <p:cNvPr id="140312" name="AutoShape 139"/>
            <p:cNvCxnSpPr>
              <a:cxnSpLocks noChangeShapeType="1"/>
              <a:stCxn id="140291" idx="6"/>
              <a:endCxn id="140297" idx="2"/>
            </p:cNvCxnSpPr>
            <p:nvPr/>
          </p:nvCxnSpPr>
          <p:spPr bwMode="auto">
            <a:xfrm>
              <a:off x="1258891" y="3573466"/>
              <a:ext cx="504825" cy="1150937"/>
            </a:xfrm>
            <a:prstGeom prst="curvedConnector3">
              <a:avLst>
                <a:gd name="adj1" fmla="val 49685"/>
              </a:avLst>
            </a:prstGeom>
            <a:noFill/>
            <a:ln w="9525">
              <a:solidFill>
                <a:schemeClr val="tx1"/>
              </a:solidFill>
              <a:round/>
              <a:headEnd/>
              <a:tailEnd type="triangle" w="med" len="med"/>
            </a:ln>
          </p:spPr>
        </p:cxnSp>
        <p:cxnSp>
          <p:nvCxnSpPr>
            <p:cNvPr id="140313" name="AutoShape 140"/>
            <p:cNvCxnSpPr>
              <a:cxnSpLocks noChangeShapeType="1"/>
              <a:stCxn id="140297" idx="6"/>
              <a:endCxn id="140303" idx="2"/>
            </p:cNvCxnSpPr>
            <p:nvPr/>
          </p:nvCxnSpPr>
          <p:spPr bwMode="auto">
            <a:xfrm>
              <a:off x="3022600" y="4724400"/>
              <a:ext cx="757238" cy="361950"/>
            </a:xfrm>
            <a:prstGeom prst="curvedConnector3">
              <a:avLst>
                <a:gd name="adj1" fmla="val 49894"/>
              </a:avLst>
            </a:prstGeom>
            <a:noFill/>
            <a:ln w="9525">
              <a:solidFill>
                <a:schemeClr val="tx1"/>
              </a:solidFill>
              <a:round/>
              <a:headEnd/>
              <a:tailEnd type="triangle" w="med" len="med"/>
            </a:ln>
          </p:spPr>
        </p:cxnSp>
        <p:cxnSp>
          <p:nvCxnSpPr>
            <p:cNvPr id="140314" name="AutoShape 141"/>
            <p:cNvCxnSpPr>
              <a:cxnSpLocks noChangeShapeType="1"/>
              <a:stCxn id="140297" idx="6"/>
              <a:endCxn id="140304" idx="2"/>
            </p:cNvCxnSpPr>
            <p:nvPr/>
          </p:nvCxnSpPr>
          <p:spPr bwMode="auto">
            <a:xfrm flipV="1">
              <a:off x="3022600" y="4435481"/>
              <a:ext cx="757238" cy="288925"/>
            </a:xfrm>
            <a:prstGeom prst="curvedConnector3">
              <a:avLst>
                <a:gd name="adj1" fmla="val 49894"/>
              </a:avLst>
            </a:prstGeom>
            <a:noFill/>
            <a:ln w="9525">
              <a:solidFill>
                <a:schemeClr val="tx1"/>
              </a:solidFill>
              <a:round/>
              <a:headEnd/>
              <a:tailEnd type="triangle" w="med" len="med"/>
            </a:ln>
          </p:spPr>
        </p:cxnSp>
        <p:cxnSp>
          <p:nvCxnSpPr>
            <p:cNvPr id="140315" name="AutoShape 142"/>
            <p:cNvCxnSpPr>
              <a:cxnSpLocks noChangeShapeType="1"/>
              <a:stCxn id="140297" idx="6"/>
              <a:endCxn id="140302" idx="2"/>
            </p:cNvCxnSpPr>
            <p:nvPr/>
          </p:nvCxnSpPr>
          <p:spPr bwMode="auto">
            <a:xfrm>
              <a:off x="3022600" y="4724400"/>
              <a:ext cx="757238" cy="38100"/>
            </a:xfrm>
            <a:prstGeom prst="curvedConnector3">
              <a:avLst>
                <a:gd name="adj1" fmla="val 49894"/>
              </a:avLst>
            </a:prstGeom>
            <a:noFill/>
            <a:ln w="9525">
              <a:solidFill>
                <a:schemeClr val="tx1"/>
              </a:solidFill>
              <a:round/>
              <a:headEnd/>
              <a:tailEnd type="triangle" w="med" len="med"/>
            </a:ln>
          </p:spPr>
        </p:cxnSp>
        <p:cxnSp>
          <p:nvCxnSpPr>
            <p:cNvPr id="140316" name="AutoShape 143"/>
            <p:cNvCxnSpPr>
              <a:cxnSpLocks noChangeShapeType="1"/>
              <a:stCxn id="140298" idx="6"/>
              <a:endCxn id="140299" idx="2"/>
            </p:cNvCxnSpPr>
            <p:nvPr/>
          </p:nvCxnSpPr>
          <p:spPr bwMode="auto">
            <a:xfrm flipV="1">
              <a:off x="3022600" y="5518150"/>
              <a:ext cx="757238" cy="287338"/>
            </a:xfrm>
            <a:prstGeom prst="curvedConnector3">
              <a:avLst>
                <a:gd name="adj1" fmla="val 49894"/>
              </a:avLst>
            </a:prstGeom>
            <a:noFill/>
            <a:ln w="9525">
              <a:solidFill>
                <a:schemeClr val="tx1"/>
              </a:solidFill>
              <a:round/>
              <a:headEnd/>
              <a:tailEnd type="triangle" w="med" len="med"/>
            </a:ln>
          </p:spPr>
        </p:cxnSp>
        <p:cxnSp>
          <p:nvCxnSpPr>
            <p:cNvPr id="140317" name="AutoShape 144"/>
            <p:cNvCxnSpPr>
              <a:cxnSpLocks noChangeShapeType="1"/>
              <a:stCxn id="140298" idx="6"/>
              <a:endCxn id="140301" idx="2"/>
            </p:cNvCxnSpPr>
            <p:nvPr/>
          </p:nvCxnSpPr>
          <p:spPr bwMode="auto">
            <a:xfrm>
              <a:off x="3022600" y="5805488"/>
              <a:ext cx="757238" cy="36512"/>
            </a:xfrm>
            <a:prstGeom prst="curvedConnector3">
              <a:avLst>
                <a:gd name="adj1" fmla="val 49894"/>
              </a:avLst>
            </a:prstGeom>
            <a:noFill/>
            <a:ln w="9525">
              <a:solidFill>
                <a:schemeClr val="tx1"/>
              </a:solidFill>
              <a:round/>
              <a:headEnd/>
              <a:tailEnd type="triangle" w="med" len="med"/>
            </a:ln>
          </p:spPr>
        </p:cxnSp>
        <p:cxnSp>
          <p:nvCxnSpPr>
            <p:cNvPr id="140318" name="AutoShape 145"/>
            <p:cNvCxnSpPr>
              <a:cxnSpLocks noChangeShapeType="1"/>
              <a:stCxn id="140298" idx="6"/>
              <a:endCxn id="140300" idx="2"/>
            </p:cNvCxnSpPr>
            <p:nvPr/>
          </p:nvCxnSpPr>
          <p:spPr bwMode="auto">
            <a:xfrm>
              <a:off x="3022600" y="5805488"/>
              <a:ext cx="757238" cy="360362"/>
            </a:xfrm>
            <a:prstGeom prst="curvedConnector3">
              <a:avLst>
                <a:gd name="adj1" fmla="val 49894"/>
              </a:avLst>
            </a:prstGeom>
            <a:noFill/>
            <a:ln w="9525">
              <a:solidFill>
                <a:schemeClr val="tx1"/>
              </a:solidFill>
              <a:round/>
              <a:headEnd/>
              <a:tailEnd type="triangle" w="med" len="med"/>
            </a:ln>
          </p:spPr>
        </p:cxnSp>
        <p:sp>
          <p:nvSpPr>
            <p:cNvPr id="140319" name="Oval 146"/>
            <p:cNvSpPr>
              <a:spLocks noChangeArrowheads="1"/>
            </p:cNvSpPr>
            <p:nvPr/>
          </p:nvSpPr>
          <p:spPr bwMode="auto">
            <a:xfrm>
              <a:off x="3779840" y="1484319"/>
              <a:ext cx="1800225" cy="288925"/>
            </a:xfrm>
            <a:prstGeom prst="ellipse">
              <a:avLst/>
            </a:prstGeom>
            <a:solidFill>
              <a:srgbClr val="FF5050"/>
            </a:solidFill>
            <a:ln w="9525">
              <a:noFill/>
              <a:round/>
              <a:headEnd/>
              <a:tailEnd/>
            </a:ln>
          </p:spPr>
          <p:txBody>
            <a:bodyPr wrap="none" anchor="ctr"/>
            <a:lstStyle/>
            <a:p>
              <a:pPr algn="ctr"/>
              <a:r>
                <a:rPr lang="zh-CN" altLang="en-US" sz="1200">
                  <a:latin typeface="华文仿宋" pitchFamily="2" charset="-122"/>
                  <a:ea typeface="华文仿宋" pitchFamily="2" charset="-122"/>
                </a:rPr>
                <a:t>组织层级过多</a:t>
              </a:r>
            </a:p>
          </p:txBody>
        </p:sp>
        <p:sp>
          <p:nvSpPr>
            <p:cNvPr id="140320" name="Oval 147"/>
            <p:cNvSpPr>
              <a:spLocks noChangeArrowheads="1"/>
            </p:cNvSpPr>
            <p:nvPr/>
          </p:nvSpPr>
          <p:spPr bwMode="auto">
            <a:xfrm>
              <a:off x="3779840" y="835028"/>
              <a:ext cx="1800225" cy="288925"/>
            </a:xfrm>
            <a:prstGeom prst="ellipse">
              <a:avLst/>
            </a:prstGeom>
            <a:solidFill>
              <a:srgbClr val="FFCCCC"/>
            </a:solidFill>
            <a:ln w="9525">
              <a:noFill/>
              <a:round/>
              <a:headEnd/>
              <a:tailEnd/>
            </a:ln>
          </p:spPr>
          <p:txBody>
            <a:bodyPr wrap="none" anchor="ctr"/>
            <a:lstStyle/>
            <a:p>
              <a:pPr algn="ctr"/>
              <a:r>
                <a:rPr lang="zh-CN" altLang="en-US" sz="1200">
                  <a:latin typeface="华文仿宋" pitchFamily="2" charset="-122"/>
                  <a:ea typeface="华文仿宋" pitchFamily="2" charset="-122"/>
                </a:rPr>
                <a:t>职能重叠</a:t>
              </a:r>
            </a:p>
          </p:txBody>
        </p:sp>
        <p:sp>
          <p:nvSpPr>
            <p:cNvPr id="140321" name="Oval 148"/>
            <p:cNvSpPr>
              <a:spLocks noChangeArrowheads="1"/>
            </p:cNvSpPr>
            <p:nvPr/>
          </p:nvSpPr>
          <p:spPr bwMode="auto">
            <a:xfrm>
              <a:off x="3779840" y="1158881"/>
              <a:ext cx="1800225" cy="288925"/>
            </a:xfrm>
            <a:prstGeom prst="ellipse">
              <a:avLst/>
            </a:prstGeom>
            <a:solidFill>
              <a:srgbClr val="FFCCCC"/>
            </a:solidFill>
            <a:ln w="9525">
              <a:noFill/>
              <a:round/>
              <a:headEnd/>
              <a:tailEnd/>
            </a:ln>
          </p:spPr>
          <p:txBody>
            <a:bodyPr wrap="none" anchor="ctr"/>
            <a:lstStyle/>
            <a:p>
              <a:pPr algn="ctr"/>
              <a:r>
                <a:rPr lang="zh-CN" altLang="en-US" sz="1200">
                  <a:latin typeface="华文仿宋" pitchFamily="2" charset="-122"/>
                  <a:ea typeface="华文仿宋" pitchFamily="2" charset="-122"/>
                </a:rPr>
                <a:t>职能缺失</a:t>
              </a:r>
            </a:p>
          </p:txBody>
        </p:sp>
        <p:cxnSp>
          <p:nvCxnSpPr>
            <p:cNvPr id="140322" name="AutoShape 149"/>
            <p:cNvCxnSpPr>
              <a:cxnSpLocks noChangeShapeType="1"/>
              <a:stCxn id="140305" idx="6"/>
              <a:endCxn id="140294" idx="2"/>
            </p:cNvCxnSpPr>
            <p:nvPr/>
          </p:nvCxnSpPr>
          <p:spPr bwMode="auto">
            <a:xfrm flipV="1">
              <a:off x="3022600" y="2274894"/>
              <a:ext cx="757238" cy="866775"/>
            </a:xfrm>
            <a:prstGeom prst="curvedConnector3">
              <a:avLst>
                <a:gd name="adj1" fmla="val 49894"/>
              </a:avLst>
            </a:prstGeom>
            <a:noFill/>
            <a:ln w="9525">
              <a:solidFill>
                <a:schemeClr val="tx1"/>
              </a:solidFill>
              <a:round/>
              <a:headEnd/>
              <a:tailEnd type="triangle" w="med" len="med"/>
            </a:ln>
          </p:spPr>
        </p:cxnSp>
        <p:cxnSp>
          <p:nvCxnSpPr>
            <p:cNvPr id="140323" name="AutoShape 150"/>
            <p:cNvCxnSpPr>
              <a:cxnSpLocks noChangeShapeType="1"/>
              <a:stCxn id="140305" idx="6"/>
              <a:endCxn id="140295" idx="2"/>
            </p:cNvCxnSpPr>
            <p:nvPr/>
          </p:nvCxnSpPr>
          <p:spPr bwMode="auto">
            <a:xfrm>
              <a:off x="3022600" y="3141664"/>
              <a:ext cx="757238" cy="790575"/>
            </a:xfrm>
            <a:prstGeom prst="curvedConnector3">
              <a:avLst>
                <a:gd name="adj1" fmla="val 49894"/>
              </a:avLst>
            </a:prstGeom>
            <a:noFill/>
            <a:ln w="9525">
              <a:solidFill>
                <a:schemeClr val="tx1"/>
              </a:solidFill>
              <a:round/>
              <a:headEnd/>
              <a:tailEnd type="triangle" w="med" len="med"/>
            </a:ln>
          </p:spPr>
        </p:cxnSp>
        <p:cxnSp>
          <p:nvCxnSpPr>
            <p:cNvPr id="140324" name="AutoShape 151"/>
            <p:cNvCxnSpPr>
              <a:cxnSpLocks noChangeShapeType="1"/>
              <a:stCxn id="140305" idx="6"/>
              <a:endCxn id="140307" idx="2"/>
            </p:cNvCxnSpPr>
            <p:nvPr/>
          </p:nvCxnSpPr>
          <p:spPr bwMode="auto">
            <a:xfrm flipV="1">
              <a:off x="3022600" y="2605094"/>
              <a:ext cx="757238" cy="536575"/>
            </a:xfrm>
            <a:prstGeom prst="curvedConnector3">
              <a:avLst>
                <a:gd name="adj1" fmla="val 49894"/>
              </a:avLst>
            </a:prstGeom>
            <a:noFill/>
            <a:ln w="9525">
              <a:solidFill>
                <a:schemeClr val="tx1"/>
              </a:solidFill>
              <a:round/>
              <a:headEnd/>
              <a:tailEnd type="triangle" w="med" len="med"/>
            </a:ln>
          </p:spPr>
        </p:cxnSp>
        <p:cxnSp>
          <p:nvCxnSpPr>
            <p:cNvPr id="140325" name="AutoShape 152"/>
            <p:cNvCxnSpPr>
              <a:cxnSpLocks noChangeShapeType="1"/>
              <a:stCxn id="140305" idx="6"/>
              <a:endCxn id="140306" idx="2"/>
            </p:cNvCxnSpPr>
            <p:nvPr/>
          </p:nvCxnSpPr>
          <p:spPr bwMode="auto">
            <a:xfrm flipV="1">
              <a:off x="3022600" y="2936875"/>
              <a:ext cx="757238" cy="204788"/>
            </a:xfrm>
            <a:prstGeom prst="curvedConnector3">
              <a:avLst>
                <a:gd name="adj1" fmla="val 49894"/>
              </a:avLst>
            </a:prstGeom>
            <a:noFill/>
            <a:ln w="9525">
              <a:solidFill>
                <a:schemeClr val="tx1"/>
              </a:solidFill>
              <a:round/>
              <a:headEnd/>
              <a:tailEnd type="triangle" w="med" len="med"/>
            </a:ln>
          </p:spPr>
        </p:cxnSp>
        <p:cxnSp>
          <p:nvCxnSpPr>
            <p:cNvPr id="140326" name="AutoShape 153"/>
            <p:cNvCxnSpPr>
              <a:cxnSpLocks noChangeShapeType="1"/>
              <a:stCxn id="140305" idx="6"/>
              <a:endCxn id="140308" idx="2"/>
            </p:cNvCxnSpPr>
            <p:nvPr/>
          </p:nvCxnSpPr>
          <p:spPr bwMode="auto">
            <a:xfrm>
              <a:off x="3022600" y="3141663"/>
              <a:ext cx="757238" cy="127000"/>
            </a:xfrm>
            <a:prstGeom prst="curvedConnector3">
              <a:avLst>
                <a:gd name="adj1" fmla="val 49894"/>
              </a:avLst>
            </a:prstGeom>
            <a:noFill/>
            <a:ln w="9525">
              <a:solidFill>
                <a:schemeClr val="tx1"/>
              </a:solidFill>
              <a:round/>
              <a:headEnd/>
              <a:tailEnd type="triangle" w="med" len="med"/>
            </a:ln>
          </p:spPr>
        </p:cxnSp>
        <p:cxnSp>
          <p:nvCxnSpPr>
            <p:cNvPr id="140327" name="AutoShape 154"/>
            <p:cNvCxnSpPr>
              <a:cxnSpLocks noChangeShapeType="1"/>
              <a:stCxn id="140305" idx="6"/>
              <a:endCxn id="140296" idx="2"/>
            </p:cNvCxnSpPr>
            <p:nvPr/>
          </p:nvCxnSpPr>
          <p:spPr bwMode="auto">
            <a:xfrm>
              <a:off x="3022600" y="3141669"/>
              <a:ext cx="757238" cy="458787"/>
            </a:xfrm>
            <a:prstGeom prst="curvedConnector3">
              <a:avLst>
                <a:gd name="adj1" fmla="val 49894"/>
              </a:avLst>
            </a:prstGeom>
            <a:noFill/>
            <a:ln w="9525">
              <a:solidFill>
                <a:schemeClr val="tx1"/>
              </a:solidFill>
              <a:round/>
              <a:headEnd/>
              <a:tailEnd type="triangle" w="med" len="med"/>
            </a:ln>
          </p:spPr>
        </p:cxnSp>
        <p:cxnSp>
          <p:nvCxnSpPr>
            <p:cNvPr id="140328" name="AutoShape 155"/>
            <p:cNvCxnSpPr>
              <a:cxnSpLocks noChangeShapeType="1"/>
              <a:stCxn id="140293" idx="6"/>
              <a:endCxn id="140319" idx="2"/>
            </p:cNvCxnSpPr>
            <p:nvPr/>
          </p:nvCxnSpPr>
          <p:spPr bwMode="auto">
            <a:xfrm>
              <a:off x="3022600" y="1376363"/>
              <a:ext cx="757238" cy="252412"/>
            </a:xfrm>
            <a:prstGeom prst="curvedConnector3">
              <a:avLst>
                <a:gd name="adj1" fmla="val 49894"/>
              </a:avLst>
            </a:prstGeom>
            <a:noFill/>
            <a:ln w="9525">
              <a:solidFill>
                <a:schemeClr val="tx1"/>
              </a:solidFill>
              <a:round/>
              <a:headEnd/>
              <a:tailEnd type="triangle" w="med" len="med"/>
            </a:ln>
          </p:spPr>
        </p:cxnSp>
        <p:cxnSp>
          <p:nvCxnSpPr>
            <p:cNvPr id="140329" name="AutoShape 156"/>
            <p:cNvCxnSpPr>
              <a:cxnSpLocks noChangeShapeType="1"/>
              <a:stCxn id="140293" idx="6"/>
              <a:endCxn id="140320" idx="2"/>
            </p:cNvCxnSpPr>
            <p:nvPr/>
          </p:nvCxnSpPr>
          <p:spPr bwMode="auto">
            <a:xfrm flipV="1">
              <a:off x="3022600" y="979494"/>
              <a:ext cx="757238" cy="396875"/>
            </a:xfrm>
            <a:prstGeom prst="curvedConnector3">
              <a:avLst>
                <a:gd name="adj1" fmla="val 49894"/>
              </a:avLst>
            </a:prstGeom>
            <a:noFill/>
            <a:ln w="9525">
              <a:solidFill>
                <a:schemeClr val="tx1"/>
              </a:solidFill>
              <a:round/>
              <a:headEnd/>
              <a:tailEnd type="triangle" w="med" len="med"/>
            </a:ln>
          </p:spPr>
        </p:cxnSp>
        <p:cxnSp>
          <p:nvCxnSpPr>
            <p:cNvPr id="140330" name="AutoShape 157"/>
            <p:cNvCxnSpPr>
              <a:cxnSpLocks noChangeShapeType="1"/>
              <a:stCxn id="140293" idx="6"/>
              <a:endCxn id="140321" idx="2"/>
            </p:cNvCxnSpPr>
            <p:nvPr/>
          </p:nvCxnSpPr>
          <p:spPr bwMode="auto">
            <a:xfrm flipV="1">
              <a:off x="3022600" y="1303344"/>
              <a:ext cx="757238" cy="73025"/>
            </a:xfrm>
            <a:prstGeom prst="curvedConnector3">
              <a:avLst>
                <a:gd name="adj1" fmla="val 49894"/>
              </a:avLst>
            </a:prstGeom>
            <a:noFill/>
            <a:ln w="9525">
              <a:solidFill>
                <a:schemeClr val="tx1"/>
              </a:solidFill>
              <a:round/>
              <a:headEnd/>
              <a:tailEnd type="triangle" w="med" len="med"/>
            </a:ln>
          </p:spPr>
        </p:cxnSp>
        <p:sp>
          <p:nvSpPr>
            <p:cNvPr id="140331" name="Line 158"/>
            <p:cNvSpPr>
              <a:spLocks noChangeShapeType="1"/>
            </p:cNvSpPr>
            <p:nvPr/>
          </p:nvSpPr>
          <p:spPr bwMode="auto">
            <a:xfrm>
              <a:off x="7164388" y="908054"/>
              <a:ext cx="0" cy="5268913"/>
            </a:xfrm>
            <a:prstGeom prst="line">
              <a:avLst/>
            </a:prstGeom>
            <a:noFill/>
            <a:ln w="12700" cap="rnd">
              <a:solidFill>
                <a:schemeClr val="hlink"/>
              </a:solidFill>
              <a:prstDash val="sysDot"/>
              <a:round/>
              <a:headEnd/>
              <a:tailEnd/>
            </a:ln>
          </p:spPr>
          <p:txBody>
            <a:bodyPr anchor="ctr"/>
            <a:lstStyle/>
            <a:p>
              <a:endParaRPr lang="zh-CN" altLang="en-US"/>
            </a:p>
          </p:txBody>
        </p:sp>
        <p:sp>
          <p:nvSpPr>
            <p:cNvPr id="140332" name="Rectangle 159"/>
            <p:cNvSpPr>
              <a:spLocks noChangeArrowheads="1"/>
            </p:cNvSpPr>
            <p:nvPr/>
          </p:nvSpPr>
          <p:spPr bwMode="auto">
            <a:xfrm>
              <a:off x="7451728" y="1412878"/>
              <a:ext cx="1008063" cy="792163"/>
            </a:xfrm>
            <a:prstGeom prst="rect">
              <a:avLst/>
            </a:prstGeom>
            <a:solidFill>
              <a:srgbClr val="CCECFF"/>
            </a:solidFill>
            <a:ln w="9525">
              <a:noFill/>
              <a:miter lim="800000"/>
              <a:headEnd/>
              <a:tailEnd/>
            </a:ln>
          </p:spPr>
          <p:txBody>
            <a:bodyPr anchor="ctr"/>
            <a:lstStyle/>
            <a:p>
              <a:pPr algn="ctr"/>
              <a:r>
                <a:rPr lang="zh-CN" altLang="en-US">
                  <a:latin typeface="华文仿宋" pitchFamily="2" charset="-122"/>
                  <a:ea typeface="华文仿宋" pitchFamily="2" charset="-122"/>
                </a:rPr>
                <a:t>优化组织架构</a:t>
              </a:r>
            </a:p>
          </p:txBody>
        </p:sp>
        <p:sp>
          <p:nvSpPr>
            <p:cNvPr id="140333" name="Rectangle 160"/>
            <p:cNvSpPr>
              <a:spLocks noChangeArrowheads="1"/>
            </p:cNvSpPr>
            <p:nvPr/>
          </p:nvSpPr>
          <p:spPr bwMode="auto">
            <a:xfrm>
              <a:off x="7451728" y="2781306"/>
              <a:ext cx="1008063" cy="792163"/>
            </a:xfrm>
            <a:prstGeom prst="rect">
              <a:avLst/>
            </a:prstGeom>
            <a:solidFill>
              <a:srgbClr val="CCECFF"/>
            </a:solidFill>
            <a:ln w="9525">
              <a:noFill/>
              <a:miter lim="800000"/>
              <a:headEnd/>
              <a:tailEnd/>
            </a:ln>
          </p:spPr>
          <p:txBody>
            <a:bodyPr anchor="ctr"/>
            <a:lstStyle/>
            <a:p>
              <a:pPr algn="ctr"/>
              <a:r>
                <a:rPr lang="zh-CN" altLang="en-US">
                  <a:latin typeface="华文仿宋" pitchFamily="2" charset="-122"/>
                  <a:ea typeface="华文仿宋" pitchFamily="2" charset="-122"/>
                </a:rPr>
                <a:t>优化流程</a:t>
              </a:r>
            </a:p>
          </p:txBody>
        </p:sp>
        <p:sp>
          <p:nvSpPr>
            <p:cNvPr id="140334" name="Rectangle 161"/>
            <p:cNvSpPr>
              <a:spLocks noChangeArrowheads="1"/>
            </p:cNvSpPr>
            <p:nvPr/>
          </p:nvSpPr>
          <p:spPr bwMode="auto">
            <a:xfrm>
              <a:off x="7451728" y="3933831"/>
              <a:ext cx="1008063" cy="792163"/>
            </a:xfrm>
            <a:prstGeom prst="rect">
              <a:avLst/>
            </a:prstGeom>
            <a:solidFill>
              <a:srgbClr val="CCECFF"/>
            </a:solidFill>
            <a:ln w="9525">
              <a:noFill/>
              <a:miter lim="800000"/>
              <a:headEnd/>
              <a:tailEnd/>
            </a:ln>
          </p:spPr>
          <p:txBody>
            <a:bodyPr anchor="ctr"/>
            <a:lstStyle/>
            <a:p>
              <a:pPr algn="ctr"/>
              <a:r>
                <a:rPr lang="zh-CN" altLang="en-US">
                  <a:latin typeface="华文仿宋" pitchFamily="2" charset="-122"/>
                  <a:ea typeface="华文仿宋" pitchFamily="2" charset="-122"/>
                </a:rPr>
                <a:t>搞信息化建设</a:t>
              </a:r>
            </a:p>
          </p:txBody>
        </p:sp>
        <p:sp>
          <p:nvSpPr>
            <p:cNvPr id="140335" name="Rectangle 162"/>
            <p:cNvSpPr>
              <a:spLocks noChangeArrowheads="1"/>
            </p:cNvSpPr>
            <p:nvPr/>
          </p:nvSpPr>
          <p:spPr bwMode="auto">
            <a:xfrm>
              <a:off x="7451728" y="5300663"/>
              <a:ext cx="1008063" cy="792162"/>
            </a:xfrm>
            <a:prstGeom prst="rect">
              <a:avLst/>
            </a:prstGeom>
            <a:solidFill>
              <a:srgbClr val="0066FF"/>
            </a:solidFill>
            <a:ln w="9525">
              <a:noFill/>
              <a:miter lim="800000"/>
              <a:headEnd/>
              <a:tailEnd/>
            </a:ln>
          </p:spPr>
          <p:txBody>
            <a:bodyPr anchor="ctr"/>
            <a:lstStyle/>
            <a:p>
              <a:pPr algn="ctr"/>
              <a:r>
                <a:rPr lang="zh-CN" altLang="en-US">
                  <a:latin typeface="华文仿宋" pitchFamily="2" charset="-122"/>
                  <a:ea typeface="华文仿宋" pitchFamily="2" charset="-122"/>
                </a:rPr>
                <a:t>建立独立的物流公司</a:t>
              </a:r>
            </a:p>
          </p:txBody>
        </p:sp>
        <p:cxnSp>
          <p:nvCxnSpPr>
            <p:cNvPr id="140336" name="AutoShape 163"/>
            <p:cNvCxnSpPr>
              <a:cxnSpLocks noChangeShapeType="1"/>
              <a:stCxn id="140319" idx="6"/>
              <a:endCxn id="140332" idx="1"/>
            </p:cNvCxnSpPr>
            <p:nvPr/>
          </p:nvCxnSpPr>
          <p:spPr bwMode="auto">
            <a:xfrm>
              <a:off x="5580063" y="1628776"/>
              <a:ext cx="1871662" cy="180975"/>
            </a:xfrm>
            <a:prstGeom prst="curvedConnector3">
              <a:avLst>
                <a:gd name="adj1" fmla="val 49958"/>
              </a:avLst>
            </a:prstGeom>
            <a:noFill/>
            <a:ln w="9525">
              <a:solidFill>
                <a:schemeClr val="tx1"/>
              </a:solidFill>
              <a:round/>
              <a:headEnd/>
              <a:tailEnd type="triangle" w="med" len="med"/>
            </a:ln>
          </p:spPr>
        </p:cxnSp>
        <p:cxnSp>
          <p:nvCxnSpPr>
            <p:cNvPr id="140337" name="AutoShape 164"/>
            <p:cNvCxnSpPr>
              <a:cxnSpLocks noChangeShapeType="1"/>
              <a:stCxn id="140321" idx="6"/>
              <a:endCxn id="140332" idx="1"/>
            </p:cNvCxnSpPr>
            <p:nvPr/>
          </p:nvCxnSpPr>
          <p:spPr bwMode="auto">
            <a:xfrm>
              <a:off x="5580063" y="1303338"/>
              <a:ext cx="1871662" cy="506412"/>
            </a:xfrm>
            <a:prstGeom prst="curvedConnector3">
              <a:avLst>
                <a:gd name="adj1" fmla="val 49958"/>
              </a:avLst>
            </a:prstGeom>
            <a:noFill/>
            <a:ln w="9525">
              <a:solidFill>
                <a:schemeClr val="tx1"/>
              </a:solidFill>
              <a:round/>
              <a:headEnd/>
              <a:tailEnd type="triangle" w="med" len="med"/>
            </a:ln>
          </p:spPr>
        </p:cxnSp>
        <p:cxnSp>
          <p:nvCxnSpPr>
            <p:cNvPr id="140338" name="AutoShape 165"/>
            <p:cNvCxnSpPr>
              <a:cxnSpLocks noChangeShapeType="1"/>
              <a:stCxn id="140320" idx="6"/>
              <a:endCxn id="140332" idx="1"/>
            </p:cNvCxnSpPr>
            <p:nvPr/>
          </p:nvCxnSpPr>
          <p:spPr bwMode="auto">
            <a:xfrm>
              <a:off x="5580063" y="979488"/>
              <a:ext cx="1871662" cy="830262"/>
            </a:xfrm>
            <a:prstGeom prst="curvedConnector3">
              <a:avLst>
                <a:gd name="adj1" fmla="val 49958"/>
              </a:avLst>
            </a:prstGeom>
            <a:noFill/>
            <a:ln w="9525">
              <a:solidFill>
                <a:schemeClr val="tx1"/>
              </a:solidFill>
              <a:round/>
              <a:headEnd/>
              <a:tailEnd type="triangle" w="med" len="med"/>
            </a:ln>
          </p:spPr>
        </p:cxnSp>
        <p:cxnSp>
          <p:nvCxnSpPr>
            <p:cNvPr id="140339" name="AutoShape 166"/>
            <p:cNvCxnSpPr>
              <a:cxnSpLocks noChangeShapeType="1"/>
              <a:stCxn id="140294" idx="6"/>
              <a:endCxn id="140333" idx="1"/>
            </p:cNvCxnSpPr>
            <p:nvPr/>
          </p:nvCxnSpPr>
          <p:spPr bwMode="auto">
            <a:xfrm>
              <a:off x="5580063" y="2274894"/>
              <a:ext cx="1871662" cy="903287"/>
            </a:xfrm>
            <a:prstGeom prst="curvedConnector3">
              <a:avLst>
                <a:gd name="adj1" fmla="val 49958"/>
              </a:avLst>
            </a:prstGeom>
            <a:noFill/>
            <a:ln w="9525">
              <a:solidFill>
                <a:schemeClr val="tx1"/>
              </a:solidFill>
              <a:round/>
              <a:headEnd/>
              <a:tailEnd type="triangle" w="med" len="med"/>
            </a:ln>
          </p:spPr>
        </p:cxnSp>
        <p:cxnSp>
          <p:nvCxnSpPr>
            <p:cNvPr id="140340" name="AutoShape 167"/>
            <p:cNvCxnSpPr>
              <a:cxnSpLocks noChangeShapeType="1"/>
              <a:stCxn id="140307" idx="6"/>
              <a:endCxn id="140333" idx="1"/>
            </p:cNvCxnSpPr>
            <p:nvPr/>
          </p:nvCxnSpPr>
          <p:spPr bwMode="auto">
            <a:xfrm>
              <a:off x="5580063" y="2605094"/>
              <a:ext cx="1871662" cy="573087"/>
            </a:xfrm>
            <a:prstGeom prst="curvedConnector3">
              <a:avLst>
                <a:gd name="adj1" fmla="val 49958"/>
              </a:avLst>
            </a:prstGeom>
            <a:noFill/>
            <a:ln w="9525">
              <a:solidFill>
                <a:schemeClr val="tx1"/>
              </a:solidFill>
              <a:round/>
              <a:headEnd/>
              <a:tailEnd type="triangle" w="med" len="med"/>
            </a:ln>
          </p:spPr>
        </p:cxnSp>
        <p:cxnSp>
          <p:nvCxnSpPr>
            <p:cNvPr id="140341" name="AutoShape 168"/>
            <p:cNvCxnSpPr>
              <a:cxnSpLocks noChangeShapeType="1"/>
              <a:stCxn id="140307" idx="6"/>
              <a:endCxn id="140332" idx="1"/>
            </p:cNvCxnSpPr>
            <p:nvPr/>
          </p:nvCxnSpPr>
          <p:spPr bwMode="auto">
            <a:xfrm flipV="1">
              <a:off x="5580063" y="1809750"/>
              <a:ext cx="1871662" cy="795338"/>
            </a:xfrm>
            <a:prstGeom prst="curvedConnector3">
              <a:avLst>
                <a:gd name="adj1" fmla="val 49958"/>
              </a:avLst>
            </a:prstGeom>
            <a:noFill/>
            <a:ln w="9525">
              <a:solidFill>
                <a:schemeClr val="tx1"/>
              </a:solidFill>
              <a:round/>
              <a:headEnd/>
              <a:tailEnd type="triangle" w="med" len="med"/>
            </a:ln>
          </p:spPr>
        </p:cxnSp>
        <p:cxnSp>
          <p:nvCxnSpPr>
            <p:cNvPr id="140342" name="AutoShape 169"/>
            <p:cNvCxnSpPr>
              <a:cxnSpLocks noChangeShapeType="1"/>
              <a:stCxn id="140306" idx="6"/>
              <a:endCxn id="140333" idx="1"/>
            </p:cNvCxnSpPr>
            <p:nvPr/>
          </p:nvCxnSpPr>
          <p:spPr bwMode="auto">
            <a:xfrm>
              <a:off x="5580063" y="2936875"/>
              <a:ext cx="1871662" cy="241300"/>
            </a:xfrm>
            <a:prstGeom prst="curvedConnector3">
              <a:avLst>
                <a:gd name="adj1" fmla="val 49958"/>
              </a:avLst>
            </a:prstGeom>
            <a:noFill/>
            <a:ln w="9525">
              <a:solidFill>
                <a:schemeClr val="tx1"/>
              </a:solidFill>
              <a:round/>
              <a:headEnd/>
              <a:tailEnd type="triangle" w="med" len="med"/>
            </a:ln>
          </p:spPr>
        </p:cxnSp>
        <p:cxnSp>
          <p:nvCxnSpPr>
            <p:cNvPr id="140343" name="AutoShape 170"/>
            <p:cNvCxnSpPr>
              <a:cxnSpLocks noChangeShapeType="1"/>
              <a:stCxn id="140308" idx="6"/>
              <a:endCxn id="140333" idx="1"/>
            </p:cNvCxnSpPr>
            <p:nvPr/>
          </p:nvCxnSpPr>
          <p:spPr bwMode="auto">
            <a:xfrm flipV="1">
              <a:off x="5580063" y="3178175"/>
              <a:ext cx="1871662" cy="90488"/>
            </a:xfrm>
            <a:prstGeom prst="curvedConnector3">
              <a:avLst>
                <a:gd name="adj1" fmla="val 49958"/>
              </a:avLst>
            </a:prstGeom>
            <a:noFill/>
            <a:ln w="9525">
              <a:solidFill>
                <a:schemeClr val="tx1"/>
              </a:solidFill>
              <a:round/>
              <a:headEnd/>
              <a:tailEnd type="triangle" w="med" len="med"/>
            </a:ln>
          </p:spPr>
        </p:cxnSp>
        <p:cxnSp>
          <p:nvCxnSpPr>
            <p:cNvPr id="140344" name="AutoShape 171"/>
            <p:cNvCxnSpPr>
              <a:cxnSpLocks noChangeShapeType="1"/>
              <a:stCxn id="140296" idx="6"/>
              <a:endCxn id="140334" idx="1"/>
            </p:cNvCxnSpPr>
            <p:nvPr/>
          </p:nvCxnSpPr>
          <p:spPr bwMode="auto">
            <a:xfrm>
              <a:off x="5580063" y="3600450"/>
              <a:ext cx="1871662" cy="730250"/>
            </a:xfrm>
            <a:prstGeom prst="curvedConnector3">
              <a:avLst>
                <a:gd name="adj1" fmla="val 49958"/>
              </a:avLst>
            </a:prstGeom>
            <a:noFill/>
            <a:ln w="9525">
              <a:solidFill>
                <a:schemeClr val="tx1"/>
              </a:solidFill>
              <a:round/>
              <a:headEnd/>
              <a:tailEnd type="triangle" w="med" len="med"/>
            </a:ln>
          </p:spPr>
        </p:cxnSp>
        <p:cxnSp>
          <p:nvCxnSpPr>
            <p:cNvPr id="140345" name="AutoShape 172"/>
            <p:cNvCxnSpPr>
              <a:cxnSpLocks noChangeShapeType="1"/>
              <a:stCxn id="140295" idx="6"/>
              <a:endCxn id="140333" idx="1"/>
            </p:cNvCxnSpPr>
            <p:nvPr/>
          </p:nvCxnSpPr>
          <p:spPr bwMode="auto">
            <a:xfrm flipV="1">
              <a:off x="5580063" y="3178181"/>
              <a:ext cx="1871662" cy="754063"/>
            </a:xfrm>
            <a:prstGeom prst="curvedConnector3">
              <a:avLst>
                <a:gd name="adj1" fmla="val 49958"/>
              </a:avLst>
            </a:prstGeom>
            <a:noFill/>
            <a:ln w="9525">
              <a:solidFill>
                <a:schemeClr val="tx1"/>
              </a:solidFill>
              <a:round/>
              <a:headEnd/>
              <a:tailEnd type="triangle" w="med" len="med"/>
            </a:ln>
          </p:spPr>
        </p:cxnSp>
        <p:cxnSp>
          <p:nvCxnSpPr>
            <p:cNvPr id="140346" name="AutoShape 173"/>
            <p:cNvCxnSpPr>
              <a:cxnSpLocks noChangeShapeType="1"/>
              <a:stCxn id="140295" idx="6"/>
              <a:endCxn id="140334" idx="1"/>
            </p:cNvCxnSpPr>
            <p:nvPr/>
          </p:nvCxnSpPr>
          <p:spPr bwMode="auto">
            <a:xfrm>
              <a:off x="5580063" y="3932238"/>
              <a:ext cx="1871662" cy="398462"/>
            </a:xfrm>
            <a:prstGeom prst="curvedConnector3">
              <a:avLst>
                <a:gd name="adj1" fmla="val 49958"/>
              </a:avLst>
            </a:prstGeom>
            <a:noFill/>
            <a:ln w="9525">
              <a:solidFill>
                <a:schemeClr val="tx1"/>
              </a:solidFill>
              <a:round/>
              <a:headEnd/>
              <a:tailEnd type="triangle" w="med" len="med"/>
            </a:ln>
          </p:spPr>
        </p:cxnSp>
        <p:cxnSp>
          <p:nvCxnSpPr>
            <p:cNvPr id="140347" name="AutoShape 174"/>
            <p:cNvCxnSpPr>
              <a:cxnSpLocks noChangeShapeType="1"/>
              <a:stCxn id="140304" idx="6"/>
              <a:endCxn id="140333" idx="1"/>
            </p:cNvCxnSpPr>
            <p:nvPr/>
          </p:nvCxnSpPr>
          <p:spPr bwMode="auto">
            <a:xfrm flipV="1">
              <a:off x="6804025" y="3178175"/>
              <a:ext cx="647700" cy="1257300"/>
            </a:xfrm>
            <a:prstGeom prst="curvedConnector3">
              <a:avLst>
                <a:gd name="adj1" fmla="val 49755"/>
              </a:avLst>
            </a:prstGeom>
            <a:noFill/>
            <a:ln w="9525">
              <a:solidFill>
                <a:schemeClr val="tx1"/>
              </a:solidFill>
              <a:round/>
              <a:headEnd/>
              <a:tailEnd type="triangle" w="med" len="med"/>
            </a:ln>
          </p:spPr>
        </p:cxnSp>
        <p:cxnSp>
          <p:nvCxnSpPr>
            <p:cNvPr id="140348" name="AutoShape 175"/>
            <p:cNvCxnSpPr>
              <a:cxnSpLocks noChangeShapeType="1"/>
              <a:stCxn id="140303" idx="6"/>
              <a:endCxn id="140334" idx="1"/>
            </p:cNvCxnSpPr>
            <p:nvPr/>
          </p:nvCxnSpPr>
          <p:spPr bwMode="auto">
            <a:xfrm flipV="1">
              <a:off x="6804025" y="4330700"/>
              <a:ext cx="647700" cy="755650"/>
            </a:xfrm>
            <a:prstGeom prst="curvedConnector3">
              <a:avLst>
                <a:gd name="adj1" fmla="val 49755"/>
              </a:avLst>
            </a:prstGeom>
            <a:noFill/>
            <a:ln w="9525">
              <a:solidFill>
                <a:schemeClr val="tx1"/>
              </a:solidFill>
              <a:round/>
              <a:headEnd/>
              <a:tailEnd type="triangle" w="med" len="med"/>
            </a:ln>
          </p:spPr>
        </p:cxnSp>
        <p:cxnSp>
          <p:nvCxnSpPr>
            <p:cNvPr id="140349" name="AutoShape 176"/>
            <p:cNvCxnSpPr>
              <a:cxnSpLocks noChangeShapeType="1"/>
              <a:stCxn id="140302" idx="6"/>
              <a:endCxn id="140334" idx="1"/>
            </p:cNvCxnSpPr>
            <p:nvPr/>
          </p:nvCxnSpPr>
          <p:spPr bwMode="auto">
            <a:xfrm flipV="1">
              <a:off x="6804025" y="4330700"/>
              <a:ext cx="647700" cy="431800"/>
            </a:xfrm>
            <a:prstGeom prst="curvedConnector3">
              <a:avLst>
                <a:gd name="adj1" fmla="val 49755"/>
              </a:avLst>
            </a:prstGeom>
            <a:noFill/>
            <a:ln w="9525">
              <a:solidFill>
                <a:schemeClr val="tx1"/>
              </a:solidFill>
              <a:round/>
              <a:headEnd/>
              <a:tailEnd type="triangle" w="med" len="med"/>
            </a:ln>
          </p:spPr>
        </p:cxnSp>
        <p:cxnSp>
          <p:nvCxnSpPr>
            <p:cNvPr id="140350" name="AutoShape 177"/>
            <p:cNvCxnSpPr>
              <a:cxnSpLocks noChangeShapeType="1"/>
              <a:stCxn id="140304" idx="6"/>
              <a:endCxn id="140334" idx="1"/>
            </p:cNvCxnSpPr>
            <p:nvPr/>
          </p:nvCxnSpPr>
          <p:spPr bwMode="auto">
            <a:xfrm flipV="1">
              <a:off x="6804025" y="4330706"/>
              <a:ext cx="647700" cy="104775"/>
            </a:xfrm>
            <a:prstGeom prst="curvedConnector3">
              <a:avLst>
                <a:gd name="adj1" fmla="val 49755"/>
              </a:avLst>
            </a:prstGeom>
            <a:noFill/>
            <a:ln w="9525">
              <a:solidFill>
                <a:schemeClr val="tx1"/>
              </a:solidFill>
              <a:round/>
              <a:headEnd/>
              <a:tailEnd type="triangle" w="med" len="med"/>
            </a:ln>
          </p:spPr>
        </p:cxnSp>
        <p:cxnSp>
          <p:nvCxnSpPr>
            <p:cNvPr id="140351" name="AutoShape 178"/>
            <p:cNvCxnSpPr>
              <a:cxnSpLocks noChangeShapeType="1"/>
              <a:stCxn id="140319" idx="6"/>
              <a:endCxn id="140333" idx="1"/>
            </p:cNvCxnSpPr>
            <p:nvPr/>
          </p:nvCxnSpPr>
          <p:spPr bwMode="auto">
            <a:xfrm>
              <a:off x="5580063" y="1628775"/>
              <a:ext cx="1871662" cy="1549400"/>
            </a:xfrm>
            <a:prstGeom prst="curvedConnector3">
              <a:avLst>
                <a:gd name="adj1" fmla="val 49958"/>
              </a:avLst>
            </a:prstGeom>
            <a:noFill/>
            <a:ln w="9525">
              <a:solidFill>
                <a:schemeClr val="tx1"/>
              </a:solidFill>
              <a:round/>
              <a:headEnd/>
              <a:tailEnd type="triangle" w="med" len="med"/>
            </a:ln>
          </p:spPr>
        </p:cxnSp>
        <p:cxnSp>
          <p:nvCxnSpPr>
            <p:cNvPr id="140352" name="AutoShape 179"/>
            <p:cNvCxnSpPr>
              <a:cxnSpLocks noChangeShapeType="1"/>
              <a:stCxn id="140299" idx="6"/>
              <a:endCxn id="140335" idx="1"/>
            </p:cNvCxnSpPr>
            <p:nvPr/>
          </p:nvCxnSpPr>
          <p:spPr bwMode="auto">
            <a:xfrm>
              <a:off x="6804025" y="5518150"/>
              <a:ext cx="647700" cy="179388"/>
            </a:xfrm>
            <a:prstGeom prst="curvedConnector3">
              <a:avLst>
                <a:gd name="adj1" fmla="val 49755"/>
              </a:avLst>
            </a:prstGeom>
            <a:noFill/>
            <a:ln w="9525">
              <a:solidFill>
                <a:schemeClr val="tx1"/>
              </a:solidFill>
              <a:round/>
              <a:headEnd/>
              <a:tailEnd type="triangle" w="med" len="med"/>
            </a:ln>
          </p:spPr>
        </p:cxnSp>
        <p:cxnSp>
          <p:nvCxnSpPr>
            <p:cNvPr id="140353" name="AutoShape 180"/>
            <p:cNvCxnSpPr>
              <a:cxnSpLocks noChangeShapeType="1"/>
              <a:stCxn id="140301" idx="6"/>
              <a:endCxn id="140335" idx="1"/>
            </p:cNvCxnSpPr>
            <p:nvPr/>
          </p:nvCxnSpPr>
          <p:spPr bwMode="auto">
            <a:xfrm flipV="1">
              <a:off x="6804025" y="5697538"/>
              <a:ext cx="647700" cy="144462"/>
            </a:xfrm>
            <a:prstGeom prst="curvedConnector3">
              <a:avLst>
                <a:gd name="adj1" fmla="val 49755"/>
              </a:avLst>
            </a:prstGeom>
            <a:noFill/>
            <a:ln w="9525">
              <a:solidFill>
                <a:schemeClr val="tx1"/>
              </a:solidFill>
              <a:round/>
              <a:headEnd/>
              <a:tailEnd type="triangle" w="med" len="med"/>
            </a:ln>
          </p:spPr>
        </p:cxnSp>
        <p:cxnSp>
          <p:nvCxnSpPr>
            <p:cNvPr id="140354" name="AutoShape 181"/>
            <p:cNvCxnSpPr>
              <a:cxnSpLocks noChangeShapeType="1"/>
              <a:stCxn id="140300" idx="6"/>
              <a:endCxn id="140335" idx="1"/>
            </p:cNvCxnSpPr>
            <p:nvPr/>
          </p:nvCxnSpPr>
          <p:spPr bwMode="auto">
            <a:xfrm flipV="1">
              <a:off x="6804025" y="5697538"/>
              <a:ext cx="647700" cy="468312"/>
            </a:xfrm>
            <a:prstGeom prst="curvedConnector3">
              <a:avLst>
                <a:gd name="adj1" fmla="val 49755"/>
              </a:avLst>
            </a:prstGeom>
            <a:noFill/>
            <a:ln w="9525">
              <a:solidFill>
                <a:schemeClr val="tx1"/>
              </a:solidFill>
              <a:round/>
              <a:headEnd/>
              <a:tailEnd type="triangle" w="med" len="med"/>
            </a:ln>
          </p:spPr>
        </p:cxnSp>
        <p:cxnSp>
          <p:nvCxnSpPr>
            <p:cNvPr id="140355" name="AutoShape 182"/>
            <p:cNvCxnSpPr>
              <a:cxnSpLocks noChangeShapeType="1"/>
              <a:stCxn id="140299" idx="6"/>
              <a:endCxn id="140334" idx="1"/>
            </p:cNvCxnSpPr>
            <p:nvPr/>
          </p:nvCxnSpPr>
          <p:spPr bwMode="auto">
            <a:xfrm flipV="1">
              <a:off x="6804025" y="4330700"/>
              <a:ext cx="647700" cy="1187450"/>
            </a:xfrm>
            <a:prstGeom prst="curvedConnector3">
              <a:avLst>
                <a:gd name="adj1" fmla="val 49755"/>
              </a:avLst>
            </a:prstGeom>
            <a:noFill/>
            <a:ln w="9525">
              <a:solidFill>
                <a:schemeClr val="tx1"/>
              </a:solidFill>
              <a:round/>
              <a:headEnd/>
              <a:tailEnd type="triangle" w="med" len="med"/>
            </a:ln>
          </p:spPr>
        </p:cxnSp>
        <p:cxnSp>
          <p:nvCxnSpPr>
            <p:cNvPr id="140356" name="AutoShape 183"/>
            <p:cNvCxnSpPr>
              <a:cxnSpLocks noChangeShapeType="1"/>
              <a:stCxn id="140301" idx="6"/>
              <a:endCxn id="140334" idx="1"/>
            </p:cNvCxnSpPr>
            <p:nvPr/>
          </p:nvCxnSpPr>
          <p:spPr bwMode="auto">
            <a:xfrm flipV="1">
              <a:off x="6804025" y="4330700"/>
              <a:ext cx="647700" cy="1511300"/>
            </a:xfrm>
            <a:prstGeom prst="curvedConnector3">
              <a:avLst>
                <a:gd name="adj1" fmla="val 49755"/>
              </a:avLst>
            </a:prstGeom>
            <a:noFill/>
            <a:ln w="9525">
              <a:solidFill>
                <a:schemeClr val="tx1"/>
              </a:solidFill>
              <a:round/>
              <a:headEnd/>
              <a:tailEnd type="triangle" w="med" len="med"/>
            </a:ln>
          </p:spPr>
        </p:cxnSp>
        <p:sp>
          <p:nvSpPr>
            <p:cNvPr id="140357" name="Rectangle 184"/>
            <p:cNvSpPr>
              <a:spLocks noChangeArrowheads="1"/>
            </p:cNvSpPr>
            <p:nvPr/>
          </p:nvSpPr>
          <p:spPr bwMode="auto">
            <a:xfrm>
              <a:off x="179388" y="981075"/>
              <a:ext cx="504825" cy="274638"/>
            </a:xfrm>
            <a:prstGeom prst="rect">
              <a:avLst/>
            </a:prstGeom>
            <a:solidFill>
              <a:srgbClr val="DDDDDD"/>
            </a:solidFill>
            <a:ln w="9525">
              <a:noFill/>
              <a:miter lim="800000"/>
              <a:headEnd/>
              <a:tailEnd/>
            </a:ln>
          </p:spPr>
          <p:txBody>
            <a:bodyPr anchor="ctr"/>
            <a:lstStyle/>
            <a:p>
              <a:pPr algn="ctr"/>
              <a:endParaRPr lang="zh-CN" altLang="en-US" sz="1000">
                <a:latin typeface="华文仿宋" pitchFamily="2" charset="-122"/>
                <a:ea typeface="华文仿宋" pitchFamily="2" charset="-122"/>
              </a:endParaRPr>
            </a:p>
          </p:txBody>
        </p:sp>
        <p:sp>
          <p:nvSpPr>
            <p:cNvPr id="140358" name="Rectangle 185"/>
            <p:cNvSpPr>
              <a:spLocks noChangeArrowheads="1"/>
            </p:cNvSpPr>
            <p:nvPr/>
          </p:nvSpPr>
          <p:spPr bwMode="auto">
            <a:xfrm>
              <a:off x="179388" y="1339850"/>
              <a:ext cx="504825" cy="274638"/>
            </a:xfrm>
            <a:prstGeom prst="rect">
              <a:avLst/>
            </a:prstGeom>
            <a:solidFill>
              <a:srgbClr val="FFCCCC"/>
            </a:solidFill>
            <a:ln w="9525">
              <a:noFill/>
              <a:miter lim="800000"/>
              <a:headEnd/>
              <a:tailEnd/>
            </a:ln>
          </p:spPr>
          <p:txBody>
            <a:bodyPr anchor="ctr"/>
            <a:lstStyle/>
            <a:p>
              <a:pPr algn="ctr"/>
              <a:endParaRPr lang="zh-CN" altLang="en-US" sz="1000">
                <a:latin typeface="华文仿宋" pitchFamily="2" charset="-122"/>
                <a:ea typeface="华文仿宋" pitchFamily="2" charset="-122"/>
              </a:endParaRPr>
            </a:p>
          </p:txBody>
        </p:sp>
        <p:sp>
          <p:nvSpPr>
            <p:cNvPr id="140359" name="Rectangle 186"/>
            <p:cNvSpPr>
              <a:spLocks noChangeArrowheads="1"/>
            </p:cNvSpPr>
            <p:nvPr/>
          </p:nvSpPr>
          <p:spPr bwMode="auto">
            <a:xfrm>
              <a:off x="179388" y="1685925"/>
              <a:ext cx="504825" cy="274638"/>
            </a:xfrm>
            <a:prstGeom prst="rect">
              <a:avLst/>
            </a:prstGeom>
            <a:solidFill>
              <a:srgbClr val="FF5050"/>
            </a:solidFill>
            <a:ln w="9525">
              <a:noFill/>
              <a:miter lim="800000"/>
              <a:headEnd/>
              <a:tailEnd/>
            </a:ln>
          </p:spPr>
          <p:txBody>
            <a:bodyPr wrap="none" anchor="ctr"/>
            <a:lstStyle/>
            <a:p>
              <a:pPr algn="ctr"/>
              <a:endParaRPr lang="zh-CN" altLang="en-US" sz="1000">
                <a:latin typeface="华文仿宋" pitchFamily="2" charset="-122"/>
                <a:ea typeface="华文仿宋" pitchFamily="2" charset="-122"/>
              </a:endParaRPr>
            </a:p>
          </p:txBody>
        </p:sp>
        <p:sp>
          <p:nvSpPr>
            <p:cNvPr id="140360" name="Text Box 187"/>
            <p:cNvSpPr txBox="1">
              <a:spLocks noChangeArrowheads="1"/>
            </p:cNvSpPr>
            <p:nvPr/>
          </p:nvSpPr>
          <p:spPr bwMode="auto">
            <a:xfrm>
              <a:off x="611191" y="981081"/>
              <a:ext cx="865187" cy="244475"/>
            </a:xfrm>
            <a:prstGeom prst="rect">
              <a:avLst/>
            </a:prstGeom>
            <a:noFill/>
            <a:ln w="9525">
              <a:noFill/>
              <a:miter lim="800000"/>
              <a:headEnd/>
              <a:tailEnd/>
            </a:ln>
          </p:spPr>
          <p:txBody>
            <a:bodyPr>
              <a:spAutoFit/>
            </a:bodyPr>
            <a:lstStyle/>
            <a:p>
              <a:pPr>
                <a:spcBef>
                  <a:spcPct val="50000"/>
                </a:spcBef>
              </a:pPr>
              <a:r>
                <a:rPr lang="zh-CN" altLang="en-US" sz="1000">
                  <a:latin typeface="华文仿宋" pitchFamily="2" charset="-122"/>
                  <a:ea typeface="华文仿宋" pitchFamily="2" charset="-122"/>
                </a:rPr>
                <a:t>相关因素</a:t>
              </a:r>
            </a:p>
          </p:txBody>
        </p:sp>
        <p:sp>
          <p:nvSpPr>
            <p:cNvPr id="140361" name="Text Box 188"/>
            <p:cNvSpPr txBox="1">
              <a:spLocks noChangeArrowheads="1"/>
            </p:cNvSpPr>
            <p:nvPr/>
          </p:nvSpPr>
          <p:spPr bwMode="auto">
            <a:xfrm>
              <a:off x="657228" y="1341444"/>
              <a:ext cx="865188" cy="244475"/>
            </a:xfrm>
            <a:prstGeom prst="rect">
              <a:avLst/>
            </a:prstGeom>
            <a:noFill/>
            <a:ln w="9525">
              <a:noFill/>
              <a:miter lim="800000"/>
              <a:headEnd/>
              <a:tailEnd/>
            </a:ln>
          </p:spPr>
          <p:txBody>
            <a:bodyPr>
              <a:spAutoFit/>
            </a:bodyPr>
            <a:lstStyle/>
            <a:p>
              <a:pPr>
                <a:spcBef>
                  <a:spcPct val="50000"/>
                </a:spcBef>
              </a:pPr>
              <a:r>
                <a:rPr lang="zh-CN" altLang="en-US" sz="1000">
                  <a:latin typeface="华文仿宋" pitchFamily="2" charset="-122"/>
                  <a:ea typeface="华文仿宋" pitchFamily="2" charset="-122"/>
                </a:rPr>
                <a:t>一般问题</a:t>
              </a:r>
            </a:p>
          </p:txBody>
        </p:sp>
        <p:sp>
          <p:nvSpPr>
            <p:cNvPr id="140362" name="Text Box 189"/>
            <p:cNvSpPr txBox="1">
              <a:spLocks noChangeArrowheads="1"/>
            </p:cNvSpPr>
            <p:nvPr/>
          </p:nvSpPr>
          <p:spPr bwMode="auto">
            <a:xfrm>
              <a:off x="655639" y="1687515"/>
              <a:ext cx="865187" cy="244475"/>
            </a:xfrm>
            <a:prstGeom prst="rect">
              <a:avLst/>
            </a:prstGeom>
            <a:noFill/>
            <a:ln w="9525">
              <a:noFill/>
              <a:miter lim="800000"/>
              <a:headEnd/>
              <a:tailEnd/>
            </a:ln>
          </p:spPr>
          <p:txBody>
            <a:bodyPr>
              <a:spAutoFit/>
            </a:bodyPr>
            <a:lstStyle/>
            <a:p>
              <a:pPr>
                <a:spcBef>
                  <a:spcPct val="50000"/>
                </a:spcBef>
              </a:pPr>
              <a:r>
                <a:rPr lang="zh-CN" altLang="en-US" sz="1000">
                  <a:latin typeface="华文仿宋" pitchFamily="2" charset="-122"/>
                  <a:ea typeface="华文仿宋" pitchFamily="2" charset="-122"/>
                </a:rPr>
                <a:t>核心问题</a:t>
              </a:r>
            </a:p>
          </p:txBody>
        </p:sp>
        <p:sp>
          <p:nvSpPr>
            <p:cNvPr id="140363" name="Text Box 190"/>
            <p:cNvSpPr txBox="1">
              <a:spLocks noChangeArrowheads="1"/>
            </p:cNvSpPr>
            <p:nvPr/>
          </p:nvSpPr>
          <p:spPr bwMode="auto">
            <a:xfrm>
              <a:off x="7361235" y="922344"/>
              <a:ext cx="1107996" cy="276999"/>
            </a:xfrm>
            <a:prstGeom prst="rect">
              <a:avLst/>
            </a:prstGeom>
            <a:noFill/>
            <a:ln w="9525">
              <a:noFill/>
              <a:miter lim="800000"/>
              <a:headEnd type="none" w="sm" len="sm"/>
              <a:tailEnd type="none" w="sm" len="sm"/>
            </a:ln>
          </p:spPr>
          <p:txBody>
            <a:bodyPr wrap="none">
              <a:spAutoFit/>
            </a:bodyPr>
            <a:lstStyle/>
            <a:p>
              <a:pPr>
                <a:spcBef>
                  <a:spcPct val="50000"/>
                </a:spcBef>
              </a:pPr>
              <a:r>
                <a:rPr kumimoji="1" lang="zh-CN" altLang="en-US" sz="1200" u="sng">
                  <a:latin typeface="华文仿宋" pitchFamily="2" charset="-122"/>
                  <a:ea typeface="华文仿宋" pitchFamily="2" charset="-122"/>
                </a:rPr>
                <a:t>解决思路建议</a:t>
              </a:r>
              <a:endParaRPr kumimoji="1" lang="zh-CN" altLang="zh-CN" sz="1200" u="sng">
                <a:latin typeface="华文仿宋" pitchFamily="2" charset="-122"/>
                <a:ea typeface="华文仿宋" pitchFamily="2" charset="-122"/>
              </a:endParaRPr>
            </a:p>
          </p:txBody>
        </p:sp>
        <p:sp>
          <p:nvSpPr>
            <p:cNvPr id="140364" name="Rectangle 192"/>
            <p:cNvSpPr>
              <a:spLocks noChangeArrowheads="1"/>
            </p:cNvSpPr>
            <p:nvPr/>
          </p:nvSpPr>
          <p:spPr bwMode="auto">
            <a:xfrm>
              <a:off x="277816" y="5588000"/>
              <a:ext cx="504825" cy="274638"/>
            </a:xfrm>
            <a:prstGeom prst="rect">
              <a:avLst/>
            </a:prstGeom>
            <a:solidFill>
              <a:srgbClr val="99CCFF"/>
            </a:solidFill>
            <a:ln w="9525">
              <a:noFill/>
              <a:miter lim="800000"/>
              <a:headEnd/>
              <a:tailEnd/>
            </a:ln>
          </p:spPr>
          <p:txBody>
            <a:bodyPr anchor="ctr"/>
            <a:lstStyle/>
            <a:p>
              <a:pPr algn="ctr"/>
              <a:endParaRPr lang="zh-CN" altLang="en-US" sz="1000">
                <a:latin typeface="华文仿宋" pitchFamily="2" charset="-122"/>
                <a:ea typeface="华文仿宋" pitchFamily="2" charset="-122"/>
              </a:endParaRPr>
            </a:p>
          </p:txBody>
        </p:sp>
        <p:sp>
          <p:nvSpPr>
            <p:cNvPr id="140365" name="Rectangle 193"/>
            <p:cNvSpPr>
              <a:spLocks noChangeArrowheads="1"/>
            </p:cNvSpPr>
            <p:nvPr/>
          </p:nvSpPr>
          <p:spPr bwMode="auto">
            <a:xfrm>
              <a:off x="277816" y="5934075"/>
              <a:ext cx="504825" cy="274638"/>
            </a:xfrm>
            <a:prstGeom prst="rect">
              <a:avLst/>
            </a:prstGeom>
            <a:solidFill>
              <a:srgbClr val="0066FF"/>
            </a:solidFill>
            <a:ln w="9525">
              <a:noFill/>
              <a:miter lim="800000"/>
              <a:headEnd/>
              <a:tailEnd/>
            </a:ln>
          </p:spPr>
          <p:txBody>
            <a:bodyPr wrap="none" anchor="ctr"/>
            <a:lstStyle/>
            <a:p>
              <a:pPr algn="ctr"/>
              <a:endParaRPr lang="zh-CN" altLang="en-US" sz="1000">
                <a:latin typeface="华文仿宋" pitchFamily="2" charset="-122"/>
                <a:ea typeface="华文仿宋" pitchFamily="2" charset="-122"/>
              </a:endParaRPr>
            </a:p>
          </p:txBody>
        </p:sp>
        <p:sp>
          <p:nvSpPr>
            <p:cNvPr id="140366" name="Text Box 195"/>
            <p:cNvSpPr txBox="1">
              <a:spLocks noChangeArrowheads="1"/>
            </p:cNvSpPr>
            <p:nvPr/>
          </p:nvSpPr>
          <p:spPr bwMode="auto">
            <a:xfrm>
              <a:off x="755652" y="5589594"/>
              <a:ext cx="865188" cy="244475"/>
            </a:xfrm>
            <a:prstGeom prst="rect">
              <a:avLst/>
            </a:prstGeom>
            <a:noFill/>
            <a:ln w="9525">
              <a:noFill/>
              <a:miter lim="800000"/>
              <a:headEnd/>
              <a:tailEnd/>
            </a:ln>
          </p:spPr>
          <p:txBody>
            <a:bodyPr>
              <a:spAutoFit/>
            </a:bodyPr>
            <a:lstStyle/>
            <a:p>
              <a:pPr>
                <a:spcBef>
                  <a:spcPct val="50000"/>
                </a:spcBef>
              </a:pPr>
              <a:r>
                <a:rPr lang="zh-CN" altLang="en-US" sz="1000">
                  <a:latin typeface="华文仿宋" pitchFamily="2" charset="-122"/>
                  <a:ea typeface="华文仿宋" pitchFamily="2" charset="-122"/>
                </a:rPr>
                <a:t>近期解决</a:t>
              </a:r>
            </a:p>
          </p:txBody>
        </p:sp>
        <p:sp>
          <p:nvSpPr>
            <p:cNvPr id="140367" name="Text Box 196"/>
            <p:cNvSpPr txBox="1">
              <a:spLocks noChangeArrowheads="1"/>
            </p:cNvSpPr>
            <p:nvPr/>
          </p:nvSpPr>
          <p:spPr bwMode="auto">
            <a:xfrm>
              <a:off x="754063" y="5935669"/>
              <a:ext cx="865187" cy="244475"/>
            </a:xfrm>
            <a:prstGeom prst="rect">
              <a:avLst/>
            </a:prstGeom>
            <a:noFill/>
            <a:ln w="9525">
              <a:noFill/>
              <a:miter lim="800000"/>
              <a:headEnd/>
              <a:tailEnd/>
            </a:ln>
          </p:spPr>
          <p:txBody>
            <a:bodyPr>
              <a:spAutoFit/>
            </a:bodyPr>
            <a:lstStyle/>
            <a:p>
              <a:pPr>
                <a:spcBef>
                  <a:spcPct val="50000"/>
                </a:spcBef>
              </a:pPr>
              <a:r>
                <a:rPr lang="zh-CN" altLang="en-US" sz="1000">
                  <a:latin typeface="华文仿宋" pitchFamily="2" charset="-122"/>
                  <a:ea typeface="华文仿宋" pitchFamily="2" charset="-122"/>
                </a:rPr>
                <a:t>中远期解决</a:t>
              </a:r>
            </a:p>
          </p:txBody>
        </p:sp>
      </p:grpSp>
    </p:spTree>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p:cNvSpPr>
          <p:nvPr>
            <p:ph type="title"/>
          </p:nvPr>
        </p:nvSpPr>
        <p:spPr>
          <a:xfrm>
            <a:off x="205846" y="74677"/>
            <a:ext cx="8686800" cy="585787"/>
          </a:xfrm>
        </p:spPr>
        <p:txBody>
          <a:bodyPr>
            <a:noAutofit/>
          </a:bodyPr>
          <a:lstStyle/>
          <a:p>
            <a:r>
              <a:rPr lang="zh-CN" altLang="en-US" sz="3200" b="1" dirty="0">
                <a:solidFill>
                  <a:schemeClr val="bg1"/>
                </a:solidFill>
                <a:effectLst>
                  <a:outerShdw blurRad="38100" dist="38100" dir="2700000" algn="tl">
                    <a:srgbClr val="000000">
                      <a:alpha val="43137"/>
                    </a:srgbClr>
                  </a:outerShdw>
                </a:effectLst>
                <a:latin typeface="+mj-ea"/>
              </a:rPr>
              <a:t>项目案例简介</a:t>
            </a:r>
            <a:r>
              <a:rPr lang="en-US" altLang="zh-CN" sz="3200" b="1" dirty="0">
                <a:solidFill>
                  <a:schemeClr val="bg1"/>
                </a:solidFill>
                <a:effectLst>
                  <a:outerShdw blurRad="38100" dist="38100" dir="2700000" algn="tl">
                    <a:srgbClr val="000000">
                      <a:alpha val="43137"/>
                    </a:srgbClr>
                  </a:outerShdw>
                </a:effectLst>
                <a:latin typeface="+mj-ea"/>
              </a:rPr>
              <a:t>——</a:t>
            </a:r>
            <a:r>
              <a:rPr lang="zh-CN" altLang="en-US" sz="1800" b="1" dirty="0">
                <a:solidFill>
                  <a:schemeClr val="bg1"/>
                </a:solidFill>
                <a:effectLst>
                  <a:outerShdw blurRad="38100" dist="38100" dir="2700000" algn="tl">
                    <a:srgbClr val="000000">
                      <a:alpha val="43137"/>
                    </a:srgbClr>
                  </a:outerShdw>
                </a:effectLst>
                <a:latin typeface="+mj-ea"/>
              </a:rPr>
              <a:t>贵州瓮福集团</a:t>
            </a:r>
            <a:r>
              <a:rPr lang="en-US" altLang="zh-CN" sz="1800" b="1" dirty="0">
                <a:solidFill>
                  <a:schemeClr val="bg1"/>
                </a:solidFill>
                <a:effectLst>
                  <a:outerShdw blurRad="38100" dist="38100" dir="2700000" algn="tl">
                    <a:srgbClr val="000000">
                      <a:alpha val="43137"/>
                    </a:srgbClr>
                  </a:outerShdw>
                </a:effectLst>
                <a:latin typeface="+mj-ea"/>
              </a:rPr>
              <a:t>IT</a:t>
            </a:r>
            <a:r>
              <a:rPr lang="zh-CN" altLang="en-US" sz="1800" b="1" dirty="0">
                <a:solidFill>
                  <a:schemeClr val="bg1"/>
                </a:solidFill>
                <a:effectLst>
                  <a:outerShdw blurRad="38100" dist="38100" dir="2700000" algn="tl">
                    <a:srgbClr val="000000">
                      <a:alpha val="43137"/>
                    </a:srgbClr>
                  </a:outerShdw>
                </a:effectLst>
                <a:latin typeface="+mj-ea"/>
              </a:rPr>
              <a:t>咨询规划项目</a:t>
            </a:r>
            <a:endParaRPr lang="en-US" altLang="zh-CN" sz="1800" b="1" dirty="0">
              <a:solidFill>
                <a:schemeClr val="bg1"/>
              </a:solidFill>
              <a:effectLst>
                <a:outerShdw blurRad="38100" dist="38100" dir="2700000" algn="tl">
                  <a:srgbClr val="000000">
                    <a:alpha val="43137"/>
                  </a:srgbClr>
                </a:outerShdw>
              </a:effectLst>
              <a:latin typeface="+mj-ea"/>
            </a:endParaRPr>
          </a:p>
        </p:txBody>
      </p:sp>
      <p:sp>
        <p:nvSpPr>
          <p:cNvPr id="111660" name="Rectangle 3"/>
          <p:cNvSpPr>
            <a:spLocks noChangeArrowheads="1"/>
          </p:cNvSpPr>
          <p:nvPr/>
        </p:nvSpPr>
        <p:spPr bwMode="auto">
          <a:xfrm>
            <a:off x="7032626" y="3479868"/>
            <a:ext cx="2879725" cy="3240088"/>
          </a:xfrm>
          <a:prstGeom prst="rect">
            <a:avLst/>
          </a:prstGeom>
          <a:noFill/>
          <a:ln w="25400" algn="ctr">
            <a:solidFill>
              <a:srgbClr val="FF0000"/>
            </a:solidFill>
            <a:prstDash val="dash"/>
            <a:miter lim="800000"/>
            <a:headEnd/>
            <a:tailEnd/>
          </a:ln>
        </p:spPr>
        <p:txBody>
          <a:bodyPr wrap="none" anchor="ctr"/>
          <a:lstStyle/>
          <a:p>
            <a:endParaRPr lang="zh-CN" altLang="en-US"/>
          </a:p>
        </p:txBody>
      </p:sp>
      <p:sp>
        <p:nvSpPr>
          <p:cNvPr id="111661" name="Rectangle 12"/>
          <p:cNvSpPr>
            <a:spLocks noChangeArrowheads="1"/>
          </p:cNvSpPr>
          <p:nvPr/>
        </p:nvSpPr>
        <p:spPr bwMode="auto">
          <a:xfrm>
            <a:off x="1452563" y="1676468"/>
            <a:ext cx="468313" cy="1384300"/>
          </a:xfrm>
          <a:prstGeom prst="rect">
            <a:avLst/>
          </a:prstGeom>
          <a:noFill/>
          <a:ln w="9525" algn="ctr">
            <a:noFill/>
            <a:miter lim="800000"/>
            <a:headEnd/>
            <a:tailEnd/>
          </a:ln>
        </p:spPr>
        <p:txBody>
          <a:bodyPr>
            <a:spAutoFit/>
          </a:bodyPr>
          <a:lstStyle/>
          <a:p>
            <a:pPr algn="ctr"/>
            <a:r>
              <a:rPr kumimoji="1" lang="zh-CN" altLang="en-US" sz="1200">
                <a:solidFill>
                  <a:srgbClr val="000000"/>
                </a:solidFill>
                <a:latin typeface="Times New Roman" pitchFamily="18" charset="0"/>
              </a:rPr>
              <a:t>直管子公司</a:t>
            </a:r>
            <a:r>
              <a:rPr kumimoji="1" lang="en-US" altLang="zh-CN" sz="1200">
                <a:solidFill>
                  <a:srgbClr val="000000"/>
                </a:solidFill>
                <a:latin typeface="Times New Roman" pitchFamily="18" charset="0"/>
              </a:rPr>
              <a:t>12</a:t>
            </a:r>
            <a:r>
              <a:rPr kumimoji="1" lang="zh-CN" altLang="en-US" sz="1200">
                <a:solidFill>
                  <a:srgbClr val="000000"/>
                </a:solidFill>
                <a:latin typeface="Times New Roman" pitchFamily="18" charset="0"/>
              </a:rPr>
              <a:t>家</a:t>
            </a:r>
          </a:p>
        </p:txBody>
      </p:sp>
      <p:sp>
        <p:nvSpPr>
          <p:cNvPr id="111662" name="Rectangle 68"/>
          <p:cNvSpPr>
            <a:spLocks noChangeArrowheads="1"/>
          </p:cNvSpPr>
          <p:nvPr/>
        </p:nvSpPr>
        <p:spPr bwMode="auto">
          <a:xfrm>
            <a:off x="1558926" y="3506856"/>
            <a:ext cx="5400675" cy="3213100"/>
          </a:xfrm>
          <a:prstGeom prst="rect">
            <a:avLst/>
          </a:prstGeom>
          <a:noFill/>
          <a:ln w="28575" algn="ctr">
            <a:solidFill>
              <a:srgbClr val="003366"/>
            </a:solidFill>
            <a:prstDash val="dash"/>
            <a:miter lim="800000"/>
            <a:headEnd/>
            <a:tailEnd/>
          </a:ln>
        </p:spPr>
        <p:txBody>
          <a:bodyPr wrap="none" anchor="ctr"/>
          <a:lstStyle/>
          <a:p>
            <a:endParaRPr lang="zh-CN" altLang="en-US"/>
          </a:p>
        </p:txBody>
      </p:sp>
      <p:grpSp>
        <p:nvGrpSpPr>
          <p:cNvPr id="2" name="组合 74"/>
          <p:cNvGrpSpPr>
            <a:grpSpLocks/>
          </p:cNvGrpSpPr>
          <p:nvPr/>
        </p:nvGrpSpPr>
        <p:grpSpPr bwMode="auto">
          <a:xfrm>
            <a:off x="1630363" y="838268"/>
            <a:ext cx="8894762" cy="5810250"/>
            <a:chOff x="106365" y="642921"/>
            <a:chExt cx="8894763" cy="5810273"/>
          </a:xfrm>
        </p:grpSpPr>
        <p:sp>
          <p:nvSpPr>
            <p:cNvPr id="111664" name="Rectangle 4"/>
            <p:cNvSpPr>
              <a:spLocks noChangeArrowheads="1"/>
            </p:cNvSpPr>
            <p:nvPr/>
          </p:nvSpPr>
          <p:spPr bwMode="auto">
            <a:xfrm>
              <a:off x="3311525" y="642921"/>
              <a:ext cx="2376488" cy="504825"/>
            </a:xfrm>
            <a:prstGeom prst="rect">
              <a:avLst/>
            </a:prstGeom>
            <a:solidFill>
              <a:srgbClr val="000080"/>
            </a:solidFill>
            <a:ln w="9525" algn="ctr">
              <a:solidFill>
                <a:srgbClr val="000000"/>
              </a:solidFill>
              <a:miter lim="800000"/>
              <a:headEnd/>
              <a:tailEnd/>
            </a:ln>
          </p:spPr>
          <p:txBody>
            <a:bodyPr anchor="ctr"/>
            <a:lstStyle/>
            <a:p>
              <a:pPr algn="ctr"/>
              <a:r>
                <a:rPr kumimoji="1" lang="zh-CN" altLang="en-US" sz="1400" b="1">
                  <a:solidFill>
                    <a:srgbClr val="FFFFFF"/>
                  </a:solidFill>
                  <a:latin typeface="Times New Roman" pitchFamily="18" charset="0"/>
                </a:rPr>
                <a:t>瓮福（集团）有限责任公司</a:t>
              </a:r>
              <a:endParaRPr kumimoji="1" lang="zh-CN" altLang="en-US" sz="1400">
                <a:solidFill>
                  <a:srgbClr val="FFFFFF"/>
                </a:solidFill>
                <a:latin typeface="Times New Roman" pitchFamily="18" charset="0"/>
              </a:endParaRPr>
            </a:p>
          </p:txBody>
        </p:sp>
        <p:sp>
          <p:nvSpPr>
            <p:cNvPr id="111665" name="Rectangle 5"/>
            <p:cNvSpPr>
              <a:spLocks noChangeArrowheads="1"/>
            </p:cNvSpPr>
            <p:nvPr/>
          </p:nvSpPr>
          <p:spPr bwMode="auto">
            <a:xfrm flipH="1">
              <a:off x="1154116" y="1628775"/>
              <a:ext cx="574675" cy="1582738"/>
            </a:xfrm>
            <a:prstGeom prst="rect">
              <a:avLst/>
            </a:prstGeom>
            <a:solidFill>
              <a:srgbClr val="CCFFCC"/>
            </a:solidFill>
            <a:ln w="9525" algn="ctr">
              <a:solidFill>
                <a:srgbClr val="000000"/>
              </a:solidFill>
              <a:miter lim="800000"/>
              <a:headEnd/>
              <a:tailEnd/>
            </a:ln>
          </p:spPr>
          <p:txBody>
            <a:bodyPr/>
            <a:lstStyle/>
            <a:p>
              <a:pPr algn="ctr"/>
              <a:r>
                <a:rPr kumimoji="1" lang="zh-CN" altLang="en-US" sz="1200">
                  <a:solidFill>
                    <a:srgbClr val="000000"/>
                  </a:solidFill>
                  <a:latin typeface="Times New Roman" pitchFamily="18" charset="0"/>
                </a:rPr>
                <a:t>瓮福国际贸易股份有限公司</a:t>
              </a:r>
            </a:p>
          </p:txBody>
        </p:sp>
        <p:sp>
          <p:nvSpPr>
            <p:cNvPr id="111666" name="Rectangle 6"/>
            <p:cNvSpPr>
              <a:spLocks noChangeArrowheads="1"/>
            </p:cNvSpPr>
            <p:nvPr/>
          </p:nvSpPr>
          <p:spPr bwMode="auto">
            <a:xfrm flipH="1">
              <a:off x="1843091" y="1628775"/>
              <a:ext cx="574675" cy="1582738"/>
            </a:xfrm>
            <a:prstGeom prst="rect">
              <a:avLst/>
            </a:prstGeom>
            <a:solidFill>
              <a:srgbClr val="CCFFCC"/>
            </a:solidFill>
            <a:ln w="9525" algn="ctr">
              <a:solidFill>
                <a:srgbClr val="000000"/>
              </a:solidFill>
              <a:miter lim="800000"/>
              <a:headEnd/>
              <a:tailEnd/>
            </a:ln>
          </p:spPr>
          <p:txBody>
            <a:bodyPr/>
            <a:lstStyle/>
            <a:p>
              <a:pPr algn="ctr"/>
              <a:r>
                <a:rPr kumimoji="1" lang="zh-CN" altLang="en-US" sz="1200">
                  <a:solidFill>
                    <a:srgbClr val="000000"/>
                  </a:solidFill>
                  <a:latin typeface="Times New Roman" pitchFamily="18" charset="0"/>
                </a:rPr>
                <a:t>贵州云福化工有限责任公司</a:t>
              </a:r>
            </a:p>
          </p:txBody>
        </p:sp>
        <p:sp>
          <p:nvSpPr>
            <p:cNvPr id="111667" name="Rectangle 7"/>
            <p:cNvSpPr>
              <a:spLocks noChangeArrowheads="1"/>
            </p:cNvSpPr>
            <p:nvPr/>
          </p:nvSpPr>
          <p:spPr bwMode="auto">
            <a:xfrm flipH="1">
              <a:off x="2532066" y="1628775"/>
              <a:ext cx="574675" cy="1582738"/>
            </a:xfrm>
            <a:prstGeom prst="rect">
              <a:avLst/>
            </a:prstGeom>
            <a:solidFill>
              <a:srgbClr val="CCFFCC"/>
            </a:solidFill>
            <a:ln w="9525" algn="ctr">
              <a:solidFill>
                <a:srgbClr val="000000"/>
              </a:solidFill>
              <a:miter lim="800000"/>
              <a:headEnd/>
              <a:tailEnd/>
            </a:ln>
          </p:spPr>
          <p:txBody>
            <a:bodyPr/>
            <a:lstStyle/>
            <a:p>
              <a:pPr algn="ctr"/>
              <a:r>
                <a:rPr kumimoji="1" lang="zh-CN" altLang="en-US" sz="1200">
                  <a:solidFill>
                    <a:srgbClr val="000000"/>
                  </a:solidFill>
                  <a:latin typeface="Times New Roman" pitchFamily="18" charset="0"/>
                </a:rPr>
                <a:t>贵州瓮福蓝天氟化工股份有限公司</a:t>
              </a:r>
            </a:p>
          </p:txBody>
        </p:sp>
        <p:sp>
          <p:nvSpPr>
            <p:cNvPr id="111668" name="Rectangle 8"/>
            <p:cNvSpPr>
              <a:spLocks noChangeArrowheads="1"/>
            </p:cNvSpPr>
            <p:nvPr/>
          </p:nvSpPr>
          <p:spPr bwMode="auto">
            <a:xfrm flipH="1">
              <a:off x="3221041" y="1628775"/>
              <a:ext cx="574675" cy="1582738"/>
            </a:xfrm>
            <a:prstGeom prst="rect">
              <a:avLst/>
            </a:prstGeom>
            <a:solidFill>
              <a:srgbClr val="CCFFCC"/>
            </a:solidFill>
            <a:ln w="9525" algn="ctr">
              <a:solidFill>
                <a:srgbClr val="000000"/>
              </a:solidFill>
              <a:miter lim="800000"/>
              <a:headEnd/>
              <a:tailEnd/>
            </a:ln>
          </p:spPr>
          <p:txBody>
            <a:bodyPr/>
            <a:lstStyle/>
            <a:p>
              <a:pPr algn="ctr"/>
              <a:r>
                <a:rPr kumimoji="1" lang="zh-CN" altLang="en-US" sz="1200">
                  <a:solidFill>
                    <a:srgbClr val="000000"/>
                  </a:solidFill>
                  <a:latin typeface="Times New Roman" pitchFamily="18" charset="0"/>
                </a:rPr>
                <a:t>贵州宏福剑峰化工股份有限公司</a:t>
              </a:r>
            </a:p>
          </p:txBody>
        </p:sp>
        <p:sp>
          <p:nvSpPr>
            <p:cNvPr id="111669" name="Rectangle 9"/>
            <p:cNvSpPr>
              <a:spLocks noChangeArrowheads="1"/>
            </p:cNvSpPr>
            <p:nvPr/>
          </p:nvSpPr>
          <p:spPr bwMode="auto">
            <a:xfrm flipH="1">
              <a:off x="396878" y="1630369"/>
              <a:ext cx="574675" cy="1582737"/>
            </a:xfrm>
            <a:prstGeom prst="rect">
              <a:avLst/>
            </a:prstGeom>
            <a:solidFill>
              <a:srgbClr val="DDDDDD"/>
            </a:solidFill>
            <a:ln w="9525" algn="ctr">
              <a:solidFill>
                <a:srgbClr val="000000"/>
              </a:solidFill>
              <a:miter lim="800000"/>
              <a:headEnd/>
              <a:tailEnd/>
            </a:ln>
          </p:spPr>
          <p:txBody>
            <a:bodyPr/>
            <a:lstStyle/>
            <a:p>
              <a:pPr algn="ctr"/>
              <a:r>
                <a:rPr kumimoji="1" lang="zh-CN" altLang="en-US" sz="1200">
                  <a:solidFill>
                    <a:srgbClr val="000000"/>
                  </a:solidFill>
                  <a:latin typeface="Times New Roman" pitchFamily="18" charset="0"/>
                </a:rPr>
                <a:t>瓮福达州化工有限责任公司</a:t>
              </a:r>
            </a:p>
          </p:txBody>
        </p:sp>
        <p:sp>
          <p:nvSpPr>
            <p:cNvPr id="111670" name="Rectangle 10"/>
            <p:cNvSpPr>
              <a:spLocks noChangeArrowheads="1"/>
            </p:cNvSpPr>
            <p:nvPr/>
          </p:nvSpPr>
          <p:spPr bwMode="auto">
            <a:xfrm flipH="1">
              <a:off x="4762503" y="1630369"/>
              <a:ext cx="574675" cy="1582737"/>
            </a:xfrm>
            <a:prstGeom prst="rect">
              <a:avLst/>
            </a:prstGeom>
            <a:solidFill>
              <a:srgbClr val="99CCFF"/>
            </a:solidFill>
            <a:ln w="9525" algn="ctr">
              <a:solidFill>
                <a:srgbClr val="000000"/>
              </a:solidFill>
              <a:miter lim="800000"/>
              <a:headEnd/>
              <a:tailEnd/>
            </a:ln>
          </p:spPr>
          <p:txBody>
            <a:bodyPr/>
            <a:lstStyle/>
            <a:p>
              <a:pPr algn="ctr"/>
              <a:r>
                <a:rPr kumimoji="1" lang="zh-CN" altLang="en-US" sz="1200">
                  <a:solidFill>
                    <a:srgbClr val="000000"/>
                  </a:solidFill>
                  <a:latin typeface="Times New Roman" pitchFamily="18" charset="0"/>
                </a:rPr>
                <a:t>上海克硫环保科技股份有限公司</a:t>
              </a:r>
            </a:p>
          </p:txBody>
        </p:sp>
        <p:sp>
          <p:nvSpPr>
            <p:cNvPr id="111671" name="Rectangle 11"/>
            <p:cNvSpPr>
              <a:spLocks noChangeArrowheads="1"/>
            </p:cNvSpPr>
            <p:nvPr/>
          </p:nvSpPr>
          <p:spPr bwMode="auto">
            <a:xfrm flipH="1">
              <a:off x="6156328" y="1630369"/>
              <a:ext cx="574675" cy="1582737"/>
            </a:xfrm>
            <a:prstGeom prst="rect">
              <a:avLst/>
            </a:prstGeom>
            <a:solidFill>
              <a:srgbClr val="FFFF99"/>
            </a:solidFill>
            <a:ln w="9525" algn="ctr">
              <a:solidFill>
                <a:srgbClr val="000000"/>
              </a:solidFill>
              <a:miter lim="800000"/>
              <a:headEnd/>
              <a:tailEnd/>
            </a:ln>
          </p:spPr>
          <p:txBody>
            <a:bodyPr/>
            <a:lstStyle/>
            <a:p>
              <a:pPr algn="ctr"/>
              <a:r>
                <a:rPr kumimoji="1" lang="zh-CN" altLang="en-US" sz="1200">
                  <a:latin typeface="Times New Roman" pitchFamily="18" charset="0"/>
                </a:rPr>
                <a:t>贵州天福化工有限责任公司</a:t>
              </a:r>
            </a:p>
          </p:txBody>
        </p:sp>
        <p:sp>
          <p:nvSpPr>
            <p:cNvPr id="111672" name="Text Box 13"/>
            <p:cNvSpPr txBox="1">
              <a:spLocks noChangeArrowheads="1"/>
            </p:cNvSpPr>
            <p:nvPr/>
          </p:nvSpPr>
          <p:spPr bwMode="auto">
            <a:xfrm>
              <a:off x="1044575" y="1352550"/>
              <a:ext cx="504825" cy="274638"/>
            </a:xfrm>
            <a:prstGeom prst="rect">
              <a:avLst/>
            </a:prstGeom>
            <a:noFill/>
            <a:ln w="9525" algn="ctr">
              <a:noFill/>
              <a:miter lim="800000"/>
              <a:headEnd/>
              <a:tailEnd/>
            </a:ln>
          </p:spPr>
          <p:txBody>
            <a:bodyPr>
              <a:spAutoFit/>
            </a:bodyPr>
            <a:lstStyle/>
            <a:p>
              <a:pPr algn="ctr">
                <a:spcBef>
                  <a:spcPct val="50000"/>
                </a:spcBef>
              </a:pPr>
              <a:r>
                <a:rPr kumimoji="1" lang="en-US" altLang="zh-CN" sz="1200">
                  <a:solidFill>
                    <a:srgbClr val="000000"/>
                  </a:solidFill>
                  <a:latin typeface="Times New Roman" pitchFamily="18" charset="0"/>
                </a:rPr>
                <a:t>90%</a:t>
              </a:r>
            </a:p>
          </p:txBody>
        </p:sp>
        <p:sp>
          <p:nvSpPr>
            <p:cNvPr id="111673" name="Text Box 14"/>
            <p:cNvSpPr txBox="1">
              <a:spLocks noChangeArrowheads="1"/>
            </p:cNvSpPr>
            <p:nvPr/>
          </p:nvSpPr>
          <p:spPr bwMode="auto">
            <a:xfrm>
              <a:off x="1763716" y="1354144"/>
              <a:ext cx="504825" cy="274637"/>
            </a:xfrm>
            <a:prstGeom prst="rect">
              <a:avLst/>
            </a:prstGeom>
            <a:noFill/>
            <a:ln w="9525" algn="ctr">
              <a:noFill/>
              <a:miter lim="800000"/>
              <a:headEnd/>
              <a:tailEnd/>
            </a:ln>
          </p:spPr>
          <p:txBody>
            <a:bodyPr>
              <a:spAutoFit/>
            </a:bodyPr>
            <a:lstStyle/>
            <a:p>
              <a:pPr algn="ctr">
                <a:spcBef>
                  <a:spcPct val="50000"/>
                </a:spcBef>
              </a:pPr>
              <a:r>
                <a:rPr kumimoji="1" lang="en-US" altLang="zh-CN" sz="1200">
                  <a:solidFill>
                    <a:srgbClr val="000000"/>
                  </a:solidFill>
                  <a:latin typeface="Times New Roman" pitchFamily="18" charset="0"/>
                </a:rPr>
                <a:t>70%</a:t>
              </a:r>
            </a:p>
          </p:txBody>
        </p:sp>
        <p:sp>
          <p:nvSpPr>
            <p:cNvPr id="111674" name="Text Box 15"/>
            <p:cNvSpPr txBox="1">
              <a:spLocks noChangeArrowheads="1"/>
            </p:cNvSpPr>
            <p:nvPr/>
          </p:nvSpPr>
          <p:spPr bwMode="auto">
            <a:xfrm>
              <a:off x="2413003" y="1354144"/>
              <a:ext cx="504825" cy="274637"/>
            </a:xfrm>
            <a:prstGeom prst="rect">
              <a:avLst/>
            </a:prstGeom>
            <a:noFill/>
            <a:ln w="9525" algn="ctr">
              <a:noFill/>
              <a:miter lim="800000"/>
              <a:headEnd/>
              <a:tailEnd/>
            </a:ln>
          </p:spPr>
          <p:txBody>
            <a:bodyPr>
              <a:spAutoFit/>
            </a:bodyPr>
            <a:lstStyle/>
            <a:p>
              <a:pPr algn="ctr">
                <a:spcBef>
                  <a:spcPct val="50000"/>
                </a:spcBef>
              </a:pPr>
              <a:r>
                <a:rPr kumimoji="1" lang="en-US" altLang="zh-CN" sz="1200">
                  <a:solidFill>
                    <a:srgbClr val="000000"/>
                  </a:solidFill>
                  <a:latin typeface="Times New Roman" pitchFamily="18" charset="0"/>
                </a:rPr>
                <a:t>65%</a:t>
              </a:r>
            </a:p>
          </p:txBody>
        </p:sp>
        <p:sp>
          <p:nvSpPr>
            <p:cNvPr id="111675" name="Text Box 16"/>
            <p:cNvSpPr txBox="1">
              <a:spLocks noChangeArrowheads="1"/>
            </p:cNvSpPr>
            <p:nvPr/>
          </p:nvSpPr>
          <p:spPr bwMode="auto">
            <a:xfrm>
              <a:off x="3154364" y="1354144"/>
              <a:ext cx="504825" cy="274637"/>
            </a:xfrm>
            <a:prstGeom prst="rect">
              <a:avLst/>
            </a:prstGeom>
            <a:noFill/>
            <a:ln w="9525" algn="ctr">
              <a:noFill/>
              <a:miter lim="800000"/>
              <a:headEnd/>
              <a:tailEnd/>
            </a:ln>
          </p:spPr>
          <p:txBody>
            <a:bodyPr>
              <a:spAutoFit/>
            </a:bodyPr>
            <a:lstStyle/>
            <a:p>
              <a:pPr algn="ctr">
                <a:spcBef>
                  <a:spcPct val="50000"/>
                </a:spcBef>
              </a:pPr>
              <a:r>
                <a:rPr kumimoji="1" lang="en-US" altLang="zh-CN" sz="1200">
                  <a:solidFill>
                    <a:srgbClr val="000000"/>
                  </a:solidFill>
                  <a:latin typeface="Times New Roman" pitchFamily="18" charset="0"/>
                </a:rPr>
                <a:t>60%</a:t>
              </a:r>
            </a:p>
          </p:txBody>
        </p:sp>
        <p:sp>
          <p:nvSpPr>
            <p:cNvPr id="111676" name="Text Box 17"/>
            <p:cNvSpPr txBox="1">
              <a:spLocks noChangeArrowheads="1"/>
            </p:cNvSpPr>
            <p:nvPr/>
          </p:nvSpPr>
          <p:spPr bwMode="auto">
            <a:xfrm>
              <a:off x="180975" y="1354144"/>
              <a:ext cx="647700" cy="274637"/>
            </a:xfrm>
            <a:prstGeom prst="rect">
              <a:avLst/>
            </a:prstGeom>
            <a:noFill/>
            <a:ln w="9525" algn="ctr">
              <a:noFill/>
              <a:miter lim="800000"/>
              <a:headEnd/>
              <a:tailEnd/>
            </a:ln>
          </p:spPr>
          <p:txBody>
            <a:bodyPr>
              <a:spAutoFit/>
            </a:bodyPr>
            <a:lstStyle/>
            <a:p>
              <a:pPr algn="ctr">
                <a:spcBef>
                  <a:spcPct val="50000"/>
                </a:spcBef>
              </a:pPr>
              <a:r>
                <a:rPr kumimoji="1" lang="en-US" altLang="zh-CN" sz="1200">
                  <a:solidFill>
                    <a:srgbClr val="000000"/>
                  </a:solidFill>
                  <a:latin typeface="Times New Roman" pitchFamily="18" charset="0"/>
                </a:rPr>
                <a:t>100%</a:t>
              </a:r>
            </a:p>
          </p:txBody>
        </p:sp>
        <p:sp>
          <p:nvSpPr>
            <p:cNvPr id="111677" name="Rectangle 18"/>
            <p:cNvSpPr>
              <a:spLocks noChangeArrowheads="1"/>
            </p:cNvSpPr>
            <p:nvPr/>
          </p:nvSpPr>
          <p:spPr bwMode="auto">
            <a:xfrm flipH="1">
              <a:off x="5473703" y="1628775"/>
              <a:ext cx="574675" cy="1582738"/>
            </a:xfrm>
            <a:prstGeom prst="rect">
              <a:avLst/>
            </a:prstGeom>
            <a:solidFill>
              <a:srgbClr val="99CCFF"/>
            </a:solidFill>
            <a:ln w="9525" algn="ctr">
              <a:solidFill>
                <a:srgbClr val="000000"/>
              </a:solidFill>
              <a:miter lim="800000"/>
              <a:headEnd/>
              <a:tailEnd/>
            </a:ln>
          </p:spPr>
          <p:txBody>
            <a:bodyPr/>
            <a:lstStyle/>
            <a:p>
              <a:pPr algn="ctr"/>
              <a:r>
                <a:rPr kumimoji="1" lang="zh-CN" altLang="en-US" sz="1200">
                  <a:solidFill>
                    <a:srgbClr val="000000"/>
                  </a:solidFill>
                  <a:latin typeface="Times New Roman" pitchFamily="18" charset="0"/>
                </a:rPr>
                <a:t>河南骏化宏福实业股份有限公司</a:t>
              </a:r>
            </a:p>
          </p:txBody>
        </p:sp>
        <p:sp>
          <p:nvSpPr>
            <p:cNvPr id="111678" name="Rectangle 19"/>
            <p:cNvSpPr>
              <a:spLocks noChangeArrowheads="1"/>
            </p:cNvSpPr>
            <p:nvPr/>
          </p:nvSpPr>
          <p:spPr bwMode="auto">
            <a:xfrm flipH="1">
              <a:off x="6829428" y="1630369"/>
              <a:ext cx="574675" cy="1582737"/>
            </a:xfrm>
            <a:prstGeom prst="rect">
              <a:avLst/>
            </a:prstGeom>
            <a:solidFill>
              <a:srgbClr val="FFFF99"/>
            </a:solidFill>
            <a:ln w="9525" algn="ctr">
              <a:solidFill>
                <a:srgbClr val="000000"/>
              </a:solidFill>
              <a:miter lim="800000"/>
              <a:headEnd/>
              <a:tailEnd/>
            </a:ln>
          </p:spPr>
          <p:txBody>
            <a:bodyPr/>
            <a:lstStyle/>
            <a:p>
              <a:pPr algn="ctr"/>
              <a:r>
                <a:rPr kumimoji="1" lang="zh-CN" altLang="en-US" sz="1200">
                  <a:latin typeface="Times New Roman" pitchFamily="18" charset="0"/>
                </a:rPr>
                <a:t>江西省江铜瓮福化工有限责任公司</a:t>
              </a:r>
            </a:p>
          </p:txBody>
        </p:sp>
        <p:sp>
          <p:nvSpPr>
            <p:cNvPr id="111679" name="Rectangle 20"/>
            <p:cNvSpPr>
              <a:spLocks noChangeArrowheads="1"/>
            </p:cNvSpPr>
            <p:nvPr/>
          </p:nvSpPr>
          <p:spPr bwMode="auto">
            <a:xfrm flipH="1">
              <a:off x="7524753" y="1628775"/>
              <a:ext cx="574675" cy="1582738"/>
            </a:xfrm>
            <a:prstGeom prst="rect">
              <a:avLst/>
            </a:prstGeom>
            <a:solidFill>
              <a:srgbClr val="FFFF99"/>
            </a:solidFill>
            <a:ln w="9525" algn="ctr">
              <a:solidFill>
                <a:schemeClr val="tx1"/>
              </a:solidFill>
              <a:miter lim="800000"/>
              <a:headEnd/>
              <a:tailEnd/>
            </a:ln>
          </p:spPr>
          <p:txBody>
            <a:bodyPr/>
            <a:lstStyle/>
            <a:p>
              <a:pPr algn="ctr"/>
              <a:r>
                <a:rPr kumimoji="1" lang="zh-CN" altLang="en-US" sz="1200">
                  <a:solidFill>
                    <a:srgbClr val="FF3300"/>
                  </a:solidFill>
                  <a:latin typeface="Times New Roman" pitchFamily="18" charset="0"/>
                </a:rPr>
                <a:t>贵州锦麟化工有限责任公司</a:t>
              </a:r>
            </a:p>
          </p:txBody>
        </p:sp>
        <p:sp>
          <p:nvSpPr>
            <p:cNvPr id="111680" name="Text Box 21"/>
            <p:cNvSpPr txBox="1">
              <a:spLocks noChangeArrowheads="1"/>
            </p:cNvSpPr>
            <p:nvPr/>
          </p:nvSpPr>
          <p:spPr bwMode="auto">
            <a:xfrm>
              <a:off x="4606928" y="1354144"/>
              <a:ext cx="504825" cy="274637"/>
            </a:xfrm>
            <a:prstGeom prst="rect">
              <a:avLst/>
            </a:prstGeom>
            <a:noFill/>
            <a:ln w="9525" algn="ctr">
              <a:noFill/>
              <a:miter lim="800000"/>
              <a:headEnd/>
              <a:tailEnd/>
            </a:ln>
          </p:spPr>
          <p:txBody>
            <a:bodyPr>
              <a:spAutoFit/>
            </a:bodyPr>
            <a:lstStyle/>
            <a:p>
              <a:pPr algn="ctr">
                <a:spcBef>
                  <a:spcPct val="50000"/>
                </a:spcBef>
              </a:pPr>
              <a:r>
                <a:rPr kumimoji="1" lang="en-US" altLang="zh-CN" sz="1200">
                  <a:solidFill>
                    <a:srgbClr val="000000"/>
                  </a:solidFill>
                  <a:latin typeface="Times New Roman" pitchFamily="18" charset="0"/>
                </a:rPr>
                <a:t>40%</a:t>
              </a:r>
            </a:p>
          </p:txBody>
        </p:sp>
        <p:sp>
          <p:nvSpPr>
            <p:cNvPr id="111681" name="Text Box 22"/>
            <p:cNvSpPr txBox="1">
              <a:spLocks noChangeArrowheads="1"/>
            </p:cNvSpPr>
            <p:nvPr/>
          </p:nvSpPr>
          <p:spPr bwMode="auto">
            <a:xfrm>
              <a:off x="6011864" y="1339850"/>
              <a:ext cx="504825" cy="274638"/>
            </a:xfrm>
            <a:prstGeom prst="rect">
              <a:avLst/>
            </a:prstGeom>
            <a:noFill/>
            <a:ln w="9525" algn="ctr">
              <a:noFill/>
              <a:miter lim="800000"/>
              <a:headEnd/>
              <a:tailEnd/>
            </a:ln>
          </p:spPr>
          <p:txBody>
            <a:bodyPr>
              <a:spAutoFit/>
            </a:bodyPr>
            <a:lstStyle/>
            <a:p>
              <a:pPr algn="ctr">
                <a:spcBef>
                  <a:spcPct val="50000"/>
                </a:spcBef>
              </a:pPr>
              <a:r>
                <a:rPr kumimoji="1" lang="en-US" altLang="zh-CN" sz="1200">
                  <a:latin typeface="Times New Roman" pitchFamily="18" charset="0"/>
                </a:rPr>
                <a:t>49%</a:t>
              </a:r>
            </a:p>
          </p:txBody>
        </p:sp>
        <p:sp>
          <p:nvSpPr>
            <p:cNvPr id="111682" name="Text Box 23"/>
            <p:cNvSpPr txBox="1">
              <a:spLocks noChangeArrowheads="1"/>
            </p:cNvSpPr>
            <p:nvPr/>
          </p:nvSpPr>
          <p:spPr bwMode="auto">
            <a:xfrm>
              <a:off x="5221288" y="1354144"/>
              <a:ext cx="647700" cy="274637"/>
            </a:xfrm>
            <a:prstGeom prst="rect">
              <a:avLst/>
            </a:prstGeom>
            <a:noFill/>
            <a:ln w="9525" algn="ctr">
              <a:noFill/>
              <a:miter lim="800000"/>
              <a:headEnd/>
              <a:tailEnd/>
            </a:ln>
          </p:spPr>
          <p:txBody>
            <a:bodyPr>
              <a:spAutoFit/>
            </a:bodyPr>
            <a:lstStyle/>
            <a:p>
              <a:pPr algn="ctr">
                <a:spcBef>
                  <a:spcPct val="50000"/>
                </a:spcBef>
              </a:pPr>
              <a:r>
                <a:rPr kumimoji="1" lang="en-US" altLang="zh-CN" sz="1200">
                  <a:solidFill>
                    <a:srgbClr val="000000"/>
                  </a:solidFill>
                  <a:latin typeface="Times New Roman" pitchFamily="18" charset="0"/>
                </a:rPr>
                <a:t>44%</a:t>
              </a:r>
            </a:p>
          </p:txBody>
        </p:sp>
        <p:sp>
          <p:nvSpPr>
            <p:cNvPr id="111683" name="Text Box 24"/>
            <p:cNvSpPr txBox="1">
              <a:spLocks noChangeArrowheads="1"/>
            </p:cNvSpPr>
            <p:nvPr/>
          </p:nvSpPr>
          <p:spPr bwMode="auto">
            <a:xfrm>
              <a:off x="6694488" y="1354144"/>
              <a:ext cx="504825" cy="274637"/>
            </a:xfrm>
            <a:prstGeom prst="rect">
              <a:avLst/>
            </a:prstGeom>
            <a:noFill/>
            <a:ln w="9525" algn="ctr">
              <a:noFill/>
              <a:miter lim="800000"/>
              <a:headEnd/>
              <a:tailEnd/>
            </a:ln>
          </p:spPr>
          <p:txBody>
            <a:bodyPr>
              <a:spAutoFit/>
            </a:bodyPr>
            <a:lstStyle/>
            <a:p>
              <a:pPr algn="ctr">
                <a:spcBef>
                  <a:spcPct val="50000"/>
                </a:spcBef>
              </a:pPr>
              <a:r>
                <a:rPr kumimoji="1" lang="en-US" altLang="zh-CN" sz="1200">
                  <a:latin typeface="Times New Roman" pitchFamily="18" charset="0"/>
                </a:rPr>
                <a:t>30%</a:t>
              </a:r>
            </a:p>
          </p:txBody>
        </p:sp>
        <p:sp>
          <p:nvSpPr>
            <p:cNvPr id="111684" name="Text Box 25"/>
            <p:cNvSpPr txBox="1">
              <a:spLocks noChangeArrowheads="1"/>
            </p:cNvSpPr>
            <p:nvPr/>
          </p:nvSpPr>
          <p:spPr bwMode="auto">
            <a:xfrm>
              <a:off x="7362825" y="1354144"/>
              <a:ext cx="504825" cy="274637"/>
            </a:xfrm>
            <a:prstGeom prst="rect">
              <a:avLst/>
            </a:prstGeom>
            <a:noFill/>
            <a:ln w="9525" algn="ctr">
              <a:noFill/>
              <a:miter lim="800000"/>
              <a:headEnd/>
              <a:tailEnd/>
            </a:ln>
          </p:spPr>
          <p:txBody>
            <a:bodyPr>
              <a:spAutoFit/>
            </a:bodyPr>
            <a:lstStyle/>
            <a:p>
              <a:pPr algn="ctr">
                <a:spcBef>
                  <a:spcPct val="50000"/>
                </a:spcBef>
              </a:pPr>
              <a:r>
                <a:rPr kumimoji="1" lang="en-US" altLang="zh-CN" sz="1200">
                  <a:solidFill>
                    <a:srgbClr val="000000"/>
                  </a:solidFill>
                  <a:latin typeface="Times New Roman" pitchFamily="18" charset="0"/>
                </a:rPr>
                <a:t>4%</a:t>
              </a:r>
            </a:p>
          </p:txBody>
        </p:sp>
        <p:sp>
          <p:nvSpPr>
            <p:cNvPr id="111685" name="Rectangle 26"/>
            <p:cNvSpPr>
              <a:spLocks noChangeArrowheads="1"/>
            </p:cNvSpPr>
            <p:nvPr/>
          </p:nvSpPr>
          <p:spPr bwMode="auto">
            <a:xfrm flipH="1">
              <a:off x="8208966" y="1630369"/>
              <a:ext cx="574675" cy="1582737"/>
            </a:xfrm>
            <a:prstGeom prst="rect">
              <a:avLst/>
            </a:prstGeom>
            <a:solidFill>
              <a:srgbClr val="FFFF99"/>
            </a:solidFill>
            <a:ln w="9525" algn="ctr">
              <a:solidFill>
                <a:schemeClr val="tx1"/>
              </a:solidFill>
              <a:miter lim="800000"/>
              <a:headEnd/>
              <a:tailEnd/>
            </a:ln>
          </p:spPr>
          <p:txBody>
            <a:bodyPr/>
            <a:lstStyle/>
            <a:p>
              <a:pPr algn="ctr"/>
              <a:r>
                <a:rPr kumimoji="1" lang="zh-CN" altLang="en-US" sz="1200">
                  <a:solidFill>
                    <a:srgbClr val="FF3300"/>
                  </a:solidFill>
                  <a:latin typeface="Times New Roman" pitchFamily="18" charset="0"/>
                </a:rPr>
                <a:t>贵州瓮福天合新材料科技有限公司</a:t>
              </a:r>
            </a:p>
          </p:txBody>
        </p:sp>
        <p:sp>
          <p:nvSpPr>
            <p:cNvPr id="111686" name="Text Box 27"/>
            <p:cNvSpPr txBox="1">
              <a:spLocks noChangeArrowheads="1"/>
            </p:cNvSpPr>
            <p:nvPr/>
          </p:nvSpPr>
          <p:spPr bwMode="auto">
            <a:xfrm>
              <a:off x="8062916" y="1354144"/>
              <a:ext cx="504825" cy="274637"/>
            </a:xfrm>
            <a:prstGeom prst="rect">
              <a:avLst/>
            </a:prstGeom>
            <a:noFill/>
            <a:ln w="9525" algn="ctr">
              <a:noFill/>
              <a:miter lim="800000"/>
              <a:headEnd/>
              <a:tailEnd/>
            </a:ln>
          </p:spPr>
          <p:txBody>
            <a:bodyPr>
              <a:spAutoFit/>
            </a:bodyPr>
            <a:lstStyle/>
            <a:p>
              <a:pPr algn="ctr">
                <a:spcBef>
                  <a:spcPct val="50000"/>
                </a:spcBef>
              </a:pPr>
              <a:r>
                <a:rPr kumimoji="1" lang="en-US" altLang="zh-CN" sz="1200">
                  <a:solidFill>
                    <a:srgbClr val="000000"/>
                  </a:solidFill>
                  <a:latin typeface="Times New Roman" pitchFamily="18" charset="0"/>
                </a:rPr>
                <a:t>49%</a:t>
              </a:r>
            </a:p>
          </p:txBody>
        </p:sp>
        <p:sp>
          <p:nvSpPr>
            <p:cNvPr id="111687" name="Rectangle 28"/>
            <p:cNvSpPr>
              <a:spLocks noChangeArrowheads="1"/>
            </p:cNvSpPr>
            <p:nvPr/>
          </p:nvSpPr>
          <p:spPr bwMode="auto">
            <a:xfrm flipH="1">
              <a:off x="3910016" y="1628775"/>
              <a:ext cx="574675" cy="1582738"/>
            </a:xfrm>
            <a:prstGeom prst="rect">
              <a:avLst/>
            </a:prstGeom>
            <a:solidFill>
              <a:srgbClr val="CCFFCC"/>
            </a:solidFill>
            <a:ln w="9525" algn="ctr">
              <a:solidFill>
                <a:srgbClr val="000000"/>
              </a:solidFill>
              <a:miter lim="800000"/>
              <a:headEnd/>
              <a:tailEnd/>
            </a:ln>
          </p:spPr>
          <p:txBody>
            <a:bodyPr/>
            <a:lstStyle/>
            <a:p>
              <a:pPr algn="ctr"/>
              <a:r>
                <a:rPr kumimoji="1" lang="zh-CN" altLang="en-US" sz="1200">
                  <a:solidFill>
                    <a:srgbClr val="000000"/>
                  </a:solidFill>
                  <a:latin typeface="Times New Roman" pitchFamily="18" charset="0"/>
                </a:rPr>
                <a:t>甘肃瓮福化工有限责任公司</a:t>
              </a:r>
            </a:p>
          </p:txBody>
        </p:sp>
        <p:sp>
          <p:nvSpPr>
            <p:cNvPr id="111688" name="Text Box 29"/>
            <p:cNvSpPr txBox="1">
              <a:spLocks noChangeArrowheads="1"/>
            </p:cNvSpPr>
            <p:nvPr/>
          </p:nvSpPr>
          <p:spPr bwMode="auto">
            <a:xfrm>
              <a:off x="3659188" y="1354144"/>
              <a:ext cx="647700" cy="274637"/>
            </a:xfrm>
            <a:prstGeom prst="rect">
              <a:avLst/>
            </a:prstGeom>
            <a:noFill/>
            <a:ln w="9525" algn="ctr">
              <a:noFill/>
              <a:miter lim="800000"/>
              <a:headEnd/>
              <a:tailEnd/>
            </a:ln>
          </p:spPr>
          <p:txBody>
            <a:bodyPr>
              <a:spAutoFit/>
            </a:bodyPr>
            <a:lstStyle/>
            <a:p>
              <a:pPr algn="ctr">
                <a:spcBef>
                  <a:spcPct val="50000"/>
                </a:spcBef>
              </a:pPr>
              <a:r>
                <a:rPr kumimoji="1" lang="en-US" altLang="zh-CN" sz="1200">
                  <a:solidFill>
                    <a:srgbClr val="000000"/>
                  </a:solidFill>
                  <a:latin typeface="Times New Roman" pitchFamily="18" charset="0"/>
                </a:rPr>
                <a:t>40%</a:t>
              </a:r>
            </a:p>
          </p:txBody>
        </p:sp>
        <p:cxnSp>
          <p:nvCxnSpPr>
            <p:cNvPr id="111689" name="AutoShape 30"/>
            <p:cNvCxnSpPr>
              <a:cxnSpLocks noChangeShapeType="1"/>
              <a:stCxn id="111664" idx="2"/>
              <a:endCxn id="111665" idx="0"/>
            </p:cNvCxnSpPr>
            <p:nvPr/>
          </p:nvCxnSpPr>
          <p:spPr bwMode="auto">
            <a:xfrm rot="5400000">
              <a:off x="2730097" y="-140898"/>
              <a:ext cx="481029" cy="3058316"/>
            </a:xfrm>
            <a:prstGeom prst="bentConnector3">
              <a:avLst>
                <a:gd name="adj1" fmla="val 50000"/>
              </a:avLst>
            </a:prstGeom>
            <a:noFill/>
            <a:ln w="9525">
              <a:solidFill>
                <a:srgbClr val="000000"/>
              </a:solidFill>
              <a:miter lim="800000"/>
              <a:headEnd/>
              <a:tailEnd/>
            </a:ln>
          </p:spPr>
        </p:cxnSp>
        <p:cxnSp>
          <p:nvCxnSpPr>
            <p:cNvPr id="111690" name="AutoShape 31"/>
            <p:cNvCxnSpPr>
              <a:cxnSpLocks noChangeShapeType="1"/>
              <a:stCxn id="111664" idx="2"/>
              <a:endCxn id="111666" idx="0"/>
            </p:cNvCxnSpPr>
            <p:nvPr/>
          </p:nvCxnSpPr>
          <p:spPr bwMode="auto">
            <a:xfrm rot="5400000">
              <a:off x="3074585" y="203590"/>
              <a:ext cx="481029" cy="2369341"/>
            </a:xfrm>
            <a:prstGeom prst="bentConnector3">
              <a:avLst>
                <a:gd name="adj1" fmla="val 50000"/>
              </a:avLst>
            </a:prstGeom>
            <a:noFill/>
            <a:ln w="9525">
              <a:solidFill>
                <a:srgbClr val="000000"/>
              </a:solidFill>
              <a:miter lim="800000"/>
              <a:headEnd/>
              <a:tailEnd/>
            </a:ln>
          </p:spPr>
        </p:cxnSp>
        <p:cxnSp>
          <p:nvCxnSpPr>
            <p:cNvPr id="111691" name="AutoShape 32"/>
            <p:cNvCxnSpPr>
              <a:cxnSpLocks noChangeShapeType="1"/>
              <a:stCxn id="111664" idx="2"/>
              <a:endCxn id="111667" idx="0"/>
            </p:cNvCxnSpPr>
            <p:nvPr/>
          </p:nvCxnSpPr>
          <p:spPr bwMode="auto">
            <a:xfrm rot="5400000">
              <a:off x="3419072" y="548077"/>
              <a:ext cx="481029" cy="1680366"/>
            </a:xfrm>
            <a:prstGeom prst="bentConnector3">
              <a:avLst>
                <a:gd name="adj1" fmla="val 50000"/>
              </a:avLst>
            </a:prstGeom>
            <a:noFill/>
            <a:ln w="9525">
              <a:solidFill>
                <a:srgbClr val="000000"/>
              </a:solidFill>
              <a:miter lim="800000"/>
              <a:headEnd/>
              <a:tailEnd/>
            </a:ln>
          </p:spPr>
        </p:cxnSp>
        <p:cxnSp>
          <p:nvCxnSpPr>
            <p:cNvPr id="111692" name="AutoShape 33"/>
            <p:cNvCxnSpPr>
              <a:cxnSpLocks noChangeShapeType="1"/>
              <a:stCxn id="111664" idx="2"/>
              <a:endCxn id="111668" idx="0"/>
            </p:cNvCxnSpPr>
            <p:nvPr/>
          </p:nvCxnSpPr>
          <p:spPr bwMode="auto">
            <a:xfrm rot="5400000">
              <a:off x="3763560" y="892565"/>
              <a:ext cx="481029" cy="991391"/>
            </a:xfrm>
            <a:prstGeom prst="bentConnector3">
              <a:avLst>
                <a:gd name="adj1" fmla="val 50000"/>
              </a:avLst>
            </a:prstGeom>
            <a:noFill/>
            <a:ln w="9525">
              <a:solidFill>
                <a:srgbClr val="000000"/>
              </a:solidFill>
              <a:miter lim="800000"/>
              <a:headEnd/>
              <a:tailEnd/>
            </a:ln>
          </p:spPr>
        </p:cxnSp>
        <p:cxnSp>
          <p:nvCxnSpPr>
            <p:cNvPr id="111693" name="AutoShape 34"/>
            <p:cNvCxnSpPr>
              <a:cxnSpLocks noChangeShapeType="1"/>
              <a:stCxn id="111664" idx="2"/>
              <a:endCxn id="111687" idx="0"/>
            </p:cNvCxnSpPr>
            <p:nvPr/>
          </p:nvCxnSpPr>
          <p:spPr bwMode="auto">
            <a:xfrm rot="5400000">
              <a:off x="4108047" y="1237052"/>
              <a:ext cx="481029" cy="302416"/>
            </a:xfrm>
            <a:prstGeom prst="bentConnector3">
              <a:avLst>
                <a:gd name="adj1" fmla="val 50000"/>
              </a:avLst>
            </a:prstGeom>
            <a:noFill/>
            <a:ln w="9525">
              <a:solidFill>
                <a:srgbClr val="000000"/>
              </a:solidFill>
              <a:miter lim="800000"/>
              <a:headEnd/>
              <a:tailEnd/>
            </a:ln>
          </p:spPr>
        </p:cxnSp>
        <p:cxnSp>
          <p:nvCxnSpPr>
            <p:cNvPr id="111694" name="AutoShape 35"/>
            <p:cNvCxnSpPr>
              <a:cxnSpLocks noChangeShapeType="1"/>
              <a:stCxn id="111664" idx="2"/>
              <a:endCxn id="111669" idx="0"/>
            </p:cNvCxnSpPr>
            <p:nvPr/>
          </p:nvCxnSpPr>
          <p:spPr bwMode="auto">
            <a:xfrm rot="5400000">
              <a:off x="2350681" y="-518720"/>
              <a:ext cx="482623" cy="3815554"/>
            </a:xfrm>
            <a:prstGeom prst="bentConnector3">
              <a:avLst>
                <a:gd name="adj1" fmla="val 50000"/>
              </a:avLst>
            </a:prstGeom>
            <a:noFill/>
            <a:ln w="9525">
              <a:solidFill>
                <a:srgbClr val="000000"/>
              </a:solidFill>
              <a:miter lim="800000"/>
              <a:headEnd/>
              <a:tailEnd/>
            </a:ln>
          </p:spPr>
        </p:cxnSp>
        <p:cxnSp>
          <p:nvCxnSpPr>
            <p:cNvPr id="111695" name="AutoShape 36"/>
            <p:cNvCxnSpPr>
              <a:cxnSpLocks noChangeShapeType="1"/>
              <a:stCxn id="111664" idx="2"/>
              <a:endCxn id="111670" idx="0"/>
            </p:cNvCxnSpPr>
            <p:nvPr/>
          </p:nvCxnSpPr>
          <p:spPr bwMode="auto">
            <a:xfrm rot="16200000" flipH="1">
              <a:off x="4533493" y="1114022"/>
              <a:ext cx="482623" cy="550070"/>
            </a:xfrm>
            <a:prstGeom prst="bentConnector3">
              <a:avLst>
                <a:gd name="adj1" fmla="val 50000"/>
              </a:avLst>
            </a:prstGeom>
            <a:noFill/>
            <a:ln w="9525">
              <a:solidFill>
                <a:srgbClr val="000000"/>
              </a:solidFill>
              <a:miter lim="800000"/>
              <a:headEnd/>
              <a:tailEnd/>
            </a:ln>
          </p:spPr>
        </p:cxnSp>
        <p:cxnSp>
          <p:nvCxnSpPr>
            <p:cNvPr id="111696" name="AutoShape 37"/>
            <p:cNvCxnSpPr>
              <a:cxnSpLocks noChangeShapeType="1"/>
              <a:stCxn id="111664" idx="2"/>
              <a:endCxn id="111671" idx="0"/>
            </p:cNvCxnSpPr>
            <p:nvPr/>
          </p:nvCxnSpPr>
          <p:spPr bwMode="auto">
            <a:xfrm rot="16200000" flipH="1">
              <a:off x="5230405" y="417109"/>
              <a:ext cx="482623" cy="1943895"/>
            </a:xfrm>
            <a:prstGeom prst="bentConnector3">
              <a:avLst>
                <a:gd name="adj1" fmla="val 50000"/>
              </a:avLst>
            </a:prstGeom>
            <a:noFill/>
            <a:ln w="9525">
              <a:solidFill>
                <a:srgbClr val="000000"/>
              </a:solidFill>
              <a:miter lim="800000"/>
              <a:headEnd/>
              <a:tailEnd/>
            </a:ln>
          </p:spPr>
        </p:cxnSp>
        <p:cxnSp>
          <p:nvCxnSpPr>
            <p:cNvPr id="111697" name="AutoShape 38"/>
            <p:cNvCxnSpPr>
              <a:cxnSpLocks noChangeShapeType="1"/>
              <a:stCxn id="111664" idx="2"/>
              <a:endCxn id="111677" idx="0"/>
            </p:cNvCxnSpPr>
            <p:nvPr/>
          </p:nvCxnSpPr>
          <p:spPr bwMode="auto">
            <a:xfrm rot="16200000" flipH="1">
              <a:off x="4889890" y="757625"/>
              <a:ext cx="481029" cy="1261270"/>
            </a:xfrm>
            <a:prstGeom prst="bentConnector3">
              <a:avLst>
                <a:gd name="adj1" fmla="val 50000"/>
              </a:avLst>
            </a:prstGeom>
            <a:noFill/>
            <a:ln w="9525">
              <a:solidFill>
                <a:srgbClr val="000000"/>
              </a:solidFill>
              <a:miter lim="800000"/>
              <a:headEnd/>
              <a:tailEnd/>
            </a:ln>
          </p:spPr>
        </p:cxnSp>
        <p:cxnSp>
          <p:nvCxnSpPr>
            <p:cNvPr id="111698" name="AutoShape 39"/>
            <p:cNvCxnSpPr>
              <a:cxnSpLocks noChangeShapeType="1"/>
              <a:stCxn id="111664" idx="2"/>
              <a:endCxn id="111678" idx="0"/>
            </p:cNvCxnSpPr>
            <p:nvPr/>
          </p:nvCxnSpPr>
          <p:spPr bwMode="auto">
            <a:xfrm rot="16200000" flipH="1">
              <a:off x="5566956" y="80559"/>
              <a:ext cx="482623" cy="2616995"/>
            </a:xfrm>
            <a:prstGeom prst="bentConnector3">
              <a:avLst>
                <a:gd name="adj1" fmla="val 50000"/>
              </a:avLst>
            </a:prstGeom>
            <a:noFill/>
            <a:ln w="9525">
              <a:solidFill>
                <a:srgbClr val="000000"/>
              </a:solidFill>
              <a:miter lim="800000"/>
              <a:headEnd/>
              <a:tailEnd/>
            </a:ln>
          </p:spPr>
        </p:cxnSp>
        <p:cxnSp>
          <p:nvCxnSpPr>
            <p:cNvPr id="111699" name="AutoShape 40"/>
            <p:cNvCxnSpPr>
              <a:cxnSpLocks noChangeShapeType="1"/>
              <a:stCxn id="111664" idx="2"/>
              <a:endCxn id="111679" idx="0"/>
            </p:cNvCxnSpPr>
            <p:nvPr/>
          </p:nvCxnSpPr>
          <p:spPr bwMode="auto">
            <a:xfrm rot="16200000" flipH="1">
              <a:off x="5915416" y="-267900"/>
              <a:ext cx="481029" cy="3312320"/>
            </a:xfrm>
            <a:prstGeom prst="bentConnector3">
              <a:avLst>
                <a:gd name="adj1" fmla="val 50000"/>
              </a:avLst>
            </a:prstGeom>
            <a:noFill/>
            <a:ln w="9525">
              <a:solidFill>
                <a:srgbClr val="000000"/>
              </a:solidFill>
              <a:miter lim="800000"/>
              <a:headEnd/>
              <a:tailEnd/>
            </a:ln>
          </p:spPr>
        </p:cxnSp>
        <p:cxnSp>
          <p:nvCxnSpPr>
            <p:cNvPr id="111700" name="AutoShape 41"/>
            <p:cNvCxnSpPr>
              <a:cxnSpLocks noChangeShapeType="1"/>
              <a:stCxn id="111664" idx="2"/>
              <a:endCxn id="111685" idx="0"/>
            </p:cNvCxnSpPr>
            <p:nvPr/>
          </p:nvCxnSpPr>
          <p:spPr bwMode="auto">
            <a:xfrm rot="16200000" flipH="1">
              <a:off x="6256725" y="-609210"/>
              <a:ext cx="482623" cy="3996533"/>
            </a:xfrm>
            <a:prstGeom prst="bentConnector3">
              <a:avLst>
                <a:gd name="adj1" fmla="val 50000"/>
              </a:avLst>
            </a:prstGeom>
            <a:noFill/>
            <a:ln w="9525">
              <a:solidFill>
                <a:srgbClr val="000000"/>
              </a:solidFill>
              <a:miter lim="800000"/>
              <a:headEnd/>
              <a:tailEnd/>
            </a:ln>
          </p:spPr>
        </p:cxnSp>
        <p:sp>
          <p:nvSpPr>
            <p:cNvPr id="111701" name="Rectangle 42"/>
            <p:cNvSpPr>
              <a:spLocks noChangeArrowheads="1"/>
            </p:cNvSpPr>
            <p:nvPr/>
          </p:nvSpPr>
          <p:spPr bwMode="auto">
            <a:xfrm>
              <a:off x="106365" y="3429001"/>
              <a:ext cx="1081087" cy="360363"/>
            </a:xfrm>
            <a:prstGeom prst="rect">
              <a:avLst/>
            </a:prstGeom>
            <a:noFill/>
            <a:ln w="9525" algn="ctr">
              <a:solidFill>
                <a:srgbClr val="000000"/>
              </a:solidFill>
              <a:miter lim="800000"/>
              <a:headEnd/>
              <a:tailEnd/>
            </a:ln>
          </p:spPr>
          <p:txBody>
            <a:bodyPr lIns="54000" tIns="10800" rIns="54000" bIns="10800" anchor="ctr"/>
            <a:lstStyle/>
            <a:p>
              <a:pPr algn="ctr"/>
              <a:r>
                <a:rPr kumimoji="1" lang="zh-CN" altLang="en-US" sz="1200" b="1">
                  <a:solidFill>
                    <a:srgbClr val="000000"/>
                  </a:solidFill>
                  <a:latin typeface="Times New Roman" pitchFamily="18" charset="0"/>
                </a:rPr>
                <a:t>瓮福磷矿代管</a:t>
              </a:r>
            </a:p>
          </p:txBody>
        </p:sp>
        <p:sp>
          <p:nvSpPr>
            <p:cNvPr id="111702" name="Rectangle 43"/>
            <p:cNvSpPr>
              <a:spLocks noChangeArrowheads="1"/>
            </p:cNvSpPr>
            <p:nvPr/>
          </p:nvSpPr>
          <p:spPr bwMode="auto">
            <a:xfrm flipH="1">
              <a:off x="106366" y="3789369"/>
              <a:ext cx="358775" cy="2663825"/>
            </a:xfrm>
            <a:prstGeom prst="rect">
              <a:avLst/>
            </a:prstGeom>
            <a:solidFill>
              <a:srgbClr val="CCFFCC"/>
            </a:solidFill>
            <a:ln w="9525" algn="ctr">
              <a:solidFill>
                <a:srgbClr val="000000"/>
              </a:solidFill>
              <a:miter lim="800000"/>
              <a:headEnd/>
              <a:tailEnd/>
            </a:ln>
          </p:spPr>
          <p:txBody>
            <a:bodyPr/>
            <a:lstStyle/>
            <a:p>
              <a:pPr algn="ctr"/>
              <a:r>
                <a:rPr kumimoji="1" lang="zh-CN" altLang="en-US" sz="1200">
                  <a:solidFill>
                    <a:srgbClr val="000000"/>
                  </a:solidFill>
                  <a:latin typeface="Times New Roman" pitchFamily="18" charset="0"/>
                </a:rPr>
                <a:t>瓮安大信北斗山磷矿</a:t>
              </a:r>
            </a:p>
          </p:txBody>
        </p:sp>
        <p:sp>
          <p:nvSpPr>
            <p:cNvPr id="111703" name="Rectangle 44"/>
            <p:cNvSpPr>
              <a:spLocks noChangeArrowheads="1"/>
            </p:cNvSpPr>
            <p:nvPr/>
          </p:nvSpPr>
          <p:spPr bwMode="auto">
            <a:xfrm flipH="1">
              <a:off x="466728" y="3789369"/>
              <a:ext cx="358775" cy="2663825"/>
            </a:xfrm>
            <a:prstGeom prst="rect">
              <a:avLst/>
            </a:prstGeom>
            <a:solidFill>
              <a:srgbClr val="CCFFCC"/>
            </a:solidFill>
            <a:ln w="9525" algn="ctr">
              <a:solidFill>
                <a:srgbClr val="000000"/>
              </a:solidFill>
              <a:miter lim="800000"/>
              <a:headEnd/>
              <a:tailEnd/>
            </a:ln>
          </p:spPr>
          <p:txBody>
            <a:bodyPr/>
            <a:lstStyle/>
            <a:p>
              <a:pPr algn="ctr"/>
              <a:r>
                <a:rPr kumimoji="1" lang="zh-CN" altLang="en-US" sz="1200">
                  <a:latin typeface="Times New Roman" pitchFamily="18" charset="0"/>
                </a:rPr>
                <a:t>开阳县双山坪磷化工有限公司</a:t>
              </a:r>
            </a:p>
          </p:txBody>
        </p:sp>
        <p:sp>
          <p:nvSpPr>
            <p:cNvPr id="111704" name="Rectangle 45"/>
            <p:cNvSpPr>
              <a:spLocks noChangeArrowheads="1"/>
            </p:cNvSpPr>
            <p:nvPr/>
          </p:nvSpPr>
          <p:spPr bwMode="auto">
            <a:xfrm flipH="1">
              <a:off x="828678" y="3789369"/>
              <a:ext cx="358775" cy="2663825"/>
            </a:xfrm>
            <a:prstGeom prst="rect">
              <a:avLst/>
            </a:prstGeom>
            <a:solidFill>
              <a:srgbClr val="FFFF99"/>
            </a:solidFill>
            <a:ln w="9525" algn="ctr">
              <a:solidFill>
                <a:srgbClr val="000000"/>
              </a:solidFill>
              <a:miter lim="800000"/>
              <a:headEnd/>
              <a:tailEnd/>
            </a:ln>
          </p:spPr>
          <p:txBody>
            <a:bodyPr/>
            <a:lstStyle/>
            <a:p>
              <a:pPr algn="ctr"/>
              <a:r>
                <a:rPr kumimoji="1" lang="zh-CN" altLang="en-US" sz="1200">
                  <a:latin typeface="Times New Roman" pitchFamily="18" charset="0"/>
                </a:rPr>
                <a:t>贵州盘江民爆有限公司</a:t>
              </a:r>
            </a:p>
          </p:txBody>
        </p:sp>
        <p:sp>
          <p:nvSpPr>
            <p:cNvPr id="111705" name="Rectangle 46"/>
            <p:cNvSpPr>
              <a:spLocks noChangeArrowheads="1"/>
            </p:cNvSpPr>
            <p:nvPr/>
          </p:nvSpPr>
          <p:spPr bwMode="auto">
            <a:xfrm>
              <a:off x="1258888" y="3429001"/>
              <a:ext cx="1439862" cy="360363"/>
            </a:xfrm>
            <a:prstGeom prst="rect">
              <a:avLst/>
            </a:prstGeom>
            <a:noFill/>
            <a:ln w="9525" algn="ctr">
              <a:solidFill>
                <a:srgbClr val="000000"/>
              </a:solidFill>
              <a:miter lim="800000"/>
              <a:headEnd/>
              <a:tailEnd/>
            </a:ln>
          </p:spPr>
          <p:txBody>
            <a:bodyPr anchor="ctr"/>
            <a:lstStyle/>
            <a:p>
              <a:pPr algn="ctr"/>
              <a:r>
                <a:rPr kumimoji="1" lang="zh-CN" altLang="en-US" sz="1200" b="1">
                  <a:solidFill>
                    <a:srgbClr val="000000"/>
                  </a:solidFill>
                  <a:latin typeface="Times New Roman" pitchFamily="18" charset="0"/>
                </a:rPr>
                <a:t>瓮福磷业代管</a:t>
              </a:r>
            </a:p>
          </p:txBody>
        </p:sp>
        <p:sp>
          <p:nvSpPr>
            <p:cNvPr id="111706" name="Rectangle 47"/>
            <p:cNvSpPr>
              <a:spLocks noChangeArrowheads="1"/>
            </p:cNvSpPr>
            <p:nvPr/>
          </p:nvSpPr>
          <p:spPr bwMode="auto">
            <a:xfrm flipH="1">
              <a:off x="1260478" y="3789369"/>
              <a:ext cx="358775" cy="2663825"/>
            </a:xfrm>
            <a:prstGeom prst="rect">
              <a:avLst/>
            </a:prstGeom>
            <a:solidFill>
              <a:srgbClr val="CCFFCC"/>
            </a:solidFill>
            <a:ln w="9525" algn="ctr">
              <a:solidFill>
                <a:srgbClr val="000000"/>
              </a:solidFill>
              <a:miter lim="800000"/>
              <a:headEnd/>
              <a:tailEnd/>
            </a:ln>
          </p:spPr>
          <p:txBody>
            <a:bodyPr/>
            <a:lstStyle/>
            <a:p>
              <a:pPr algn="ctr"/>
              <a:r>
                <a:rPr kumimoji="1" lang="zh-CN" altLang="en-US" sz="1200">
                  <a:latin typeface="Times New Roman" pitchFamily="18" charset="0"/>
                </a:rPr>
                <a:t>贵州省瓮安县瓮福黄磷有限公司</a:t>
              </a:r>
            </a:p>
          </p:txBody>
        </p:sp>
        <p:sp>
          <p:nvSpPr>
            <p:cNvPr id="111707" name="Rectangle 48"/>
            <p:cNvSpPr>
              <a:spLocks noChangeArrowheads="1"/>
            </p:cNvSpPr>
            <p:nvPr/>
          </p:nvSpPr>
          <p:spPr bwMode="auto">
            <a:xfrm flipH="1">
              <a:off x="1619253" y="3789369"/>
              <a:ext cx="358775" cy="2663825"/>
            </a:xfrm>
            <a:prstGeom prst="rect">
              <a:avLst/>
            </a:prstGeom>
            <a:solidFill>
              <a:srgbClr val="CCFFCC"/>
            </a:solidFill>
            <a:ln w="9525" algn="ctr">
              <a:solidFill>
                <a:srgbClr val="000000"/>
              </a:solidFill>
              <a:miter lim="800000"/>
              <a:headEnd/>
              <a:tailEnd/>
            </a:ln>
          </p:spPr>
          <p:txBody>
            <a:bodyPr/>
            <a:lstStyle/>
            <a:p>
              <a:pPr algn="ctr"/>
              <a:r>
                <a:rPr kumimoji="1" lang="zh-CN" altLang="en-US" sz="1200">
                  <a:latin typeface="Times New Roman" pitchFamily="18" charset="0"/>
                </a:rPr>
                <a:t>贵州省瓮福黄磷有限公司</a:t>
              </a:r>
            </a:p>
          </p:txBody>
        </p:sp>
        <p:sp>
          <p:nvSpPr>
            <p:cNvPr id="111708" name="Rectangle 49"/>
            <p:cNvSpPr>
              <a:spLocks noChangeArrowheads="1"/>
            </p:cNvSpPr>
            <p:nvPr/>
          </p:nvSpPr>
          <p:spPr bwMode="auto">
            <a:xfrm flipH="1">
              <a:off x="1979616" y="3789369"/>
              <a:ext cx="358775" cy="2663825"/>
            </a:xfrm>
            <a:prstGeom prst="rect">
              <a:avLst/>
            </a:prstGeom>
            <a:solidFill>
              <a:srgbClr val="CCFFCC"/>
            </a:solidFill>
            <a:ln w="9525" algn="ctr">
              <a:solidFill>
                <a:srgbClr val="000000"/>
              </a:solidFill>
              <a:miter lim="800000"/>
              <a:headEnd/>
              <a:tailEnd/>
            </a:ln>
          </p:spPr>
          <p:txBody>
            <a:bodyPr/>
            <a:lstStyle/>
            <a:p>
              <a:pPr algn="ctr"/>
              <a:r>
                <a:rPr kumimoji="1" lang="zh-CN" altLang="en-US" sz="1200">
                  <a:latin typeface="Times New Roman" pitchFamily="18" charset="0"/>
                </a:rPr>
                <a:t>贵州宏福石化有限公司</a:t>
              </a:r>
            </a:p>
          </p:txBody>
        </p:sp>
        <p:sp>
          <p:nvSpPr>
            <p:cNvPr id="111709" name="Rectangle 50"/>
            <p:cNvSpPr>
              <a:spLocks noChangeArrowheads="1"/>
            </p:cNvSpPr>
            <p:nvPr/>
          </p:nvSpPr>
          <p:spPr bwMode="auto">
            <a:xfrm flipH="1">
              <a:off x="2338391" y="3789369"/>
              <a:ext cx="358775" cy="2663825"/>
            </a:xfrm>
            <a:prstGeom prst="rect">
              <a:avLst/>
            </a:prstGeom>
            <a:solidFill>
              <a:srgbClr val="DDDDDD"/>
            </a:solidFill>
            <a:ln w="9525" algn="ctr">
              <a:solidFill>
                <a:srgbClr val="000000"/>
              </a:solidFill>
              <a:miter lim="800000"/>
              <a:headEnd/>
              <a:tailEnd/>
            </a:ln>
          </p:spPr>
          <p:txBody>
            <a:bodyPr/>
            <a:lstStyle/>
            <a:p>
              <a:pPr algn="ctr"/>
              <a:r>
                <a:rPr kumimoji="1" lang="zh-CN" altLang="en-US" sz="1200">
                  <a:latin typeface="Times New Roman" pitchFamily="18" charset="0"/>
                </a:rPr>
                <a:t>贵州瓮福房地产开发有限公司</a:t>
              </a:r>
            </a:p>
          </p:txBody>
        </p:sp>
        <p:sp>
          <p:nvSpPr>
            <p:cNvPr id="111710" name="Rectangle 51"/>
            <p:cNvSpPr>
              <a:spLocks noChangeArrowheads="1"/>
            </p:cNvSpPr>
            <p:nvPr/>
          </p:nvSpPr>
          <p:spPr bwMode="auto">
            <a:xfrm>
              <a:off x="2771775" y="3429001"/>
              <a:ext cx="719138" cy="360363"/>
            </a:xfrm>
            <a:prstGeom prst="rect">
              <a:avLst/>
            </a:prstGeom>
            <a:noFill/>
            <a:ln w="9525" algn="ctr">
              <a:solidFill>
                <a:srgbClr val="000000"/>
              </a:solidFill>
              <a:miter lim="800000"/>
              <a:headEnd/>
              <a:tailEnd/>
            </a:ln>
          </p:spPr>
          <p:txBody>
            <a:bodyPr anchor="ctr"/>
            <a:lstStyle/>
            <a:p>
              <a:pPr algn="ctr"/>
              <a:r>
                <a:rPr kumimoji="1" lang="zh-CN" altLang="en-US" sz="1200" b="1">
                  <a:solidFill>
                    <a:srgbClr val="000000"/>
                  </a:solidFill>
                  <a:latin typeface="Times New Roman" pitchFamily="18" charset="0"/>
                </a:rPr>
                <a:t>销售公司代管</a:t>
              </a:r>
            </a:p>
          </p:txBody>
        </p:sp>
        <p:sp>
          <p:nvSpPr>
            <p:cNvPr id="111711" name="Rectangle 52"/>
            <p:cNvSpPr>
              <a:spLocks noChangeArrowheads="1"/>
            </p:cNvSpPr>
            <p:nvPr/>
          </p:nvSpPr>
          <p:spPr bwMode="auto">
            <a:xfrm flipH="1">
              <a:off x="2916241" y="3789369"/>
              <a:ext cx="358775" cy="2663825"/>
            </a:xfrm>
            <a:prstGeom prst="rect">
              <a:avLst/>
            </a:prstGeom>
            <a:solidFill>
              <a:srgbClr val="99CCFF"/>
            </a:solidFill>
            <a:ln w="9525" algn="ctr">
              <a:solidFill>
                <a:srgbClr val="000000"/>
              </a:solidFill>
              <a:miter lim="800000"/>
              <a:headEnd/>
              <a:tailEnd/>
            </a:ln>
          </p:spPr>
          <p:txBody>
            <a:bodyPr/>
            <a:lstStyle/>
            <a:p>
              <a:pPr algn="ctr"/>
              <a:r>
                <a:rPr kumimoji="1" lang="zh-CN" altLang="en-US" sz="1200">
                  <a:latin typeface="Times New Roman" pitchFamily="18" charset="0"/>
                </a:rPr>
                <a:t>山东瓮福金谷化肥有限公司</a:t>
              </a:r>
            </a:p>
          </p:txBody>
        </p:sp>
        <p:sp>
          <p:nvSpPr>
            <p:cNvPr id="111712" name="Rectangle 53"/>
            <p:cNvSpPr>
              <a:spLocks noChangeArrowheads="1"/>
            </p:cNvSpPr>
            <p:nvPr/>
          </p:nvSpPr>
          <p:spPr bwMode="auto">
            <a:xfrm>
              <a:off x="3563941" y="3429001"/>
              <a:ext cx="719137" cy="360363"/>
            </a:xfrm>
            <a:prstGeom prst="rect">
              <a:avLst/>
            </a:prstGeom>
            <a:noFill/>
            <a:ln w="9525" algn="ctr">
              <a:solidFill>
                <a:srgbClr val="000000"/>
              </a:solidFill>
              <a:miter lim="800000"/>
              <a:headEnd/>
              <a:tailEnd/>
            </a:ln>
          </p:spPr>
          <p:txBody>
            <a:bodyPr anchor="ctr"/>
            <a:lstStyle/>
            <a:p>
              <a:pPr algn="ctr"/>
              <a:r>
                <a:rPr kumimoji="1" lang="zh-CN" altLang="en-US" sz="1200" b="1">
                  <a:solidFill>
                    <a:srgbClr val="000000"/>
                  </a:solidFill>
                  <a:latin typeface="Times New Roman" pitchFamily="18" charset="0"/>
                </a:rPr>
                <a:t>供应公司代管</a:t>
              </a:r>
            </a:p>
          </p:txBody>
        </p:sp>
        <p:sp>
          <p:nvSpPr>
            <p:cNvPr id="111713" name="Rectangle 54"/>
            <p:cNvSpPr>
              <a:spLocks noChangeArrowheads="1"/>
            </p:cNvSpPr>
            <p:nvPr/>
          </p:nvSpPr>
          <p:spPr bwMode="auto">
            <a:xfrm flipH="1">
              <a:off x="3779841" y="3789369"/>
              <a:ext cx="358775" cy="2663825"/>
            </a:xfrm>
            <a:prstGeom prst="rect">
              <a:avLst/>
            </a:prstGeom>
            <a:solidFill>
              <a:srgbClr val="FFFF99"/>
            </a:solidFill>
            <a:ln w="9525" algn="ctr">
              <a:solidFill>
                <a:srgbClr val="000000"/>
              </a:solidFill>
              <a:miter lim="800000"/>
              <a:headEnd/>
              <a:tailEnd/>
            </a:ln>
          </p:spPr>
          <p:txBody>
            <a:bodyPr/>
            <a:lstStyle/>
            <a:p>
              <a:pPr algn="ctr"/>
              <a:r>
                <a:rPr kumimoji="1" lang="zh-CN" altLang="en-US" sz="1200">
                  <a:latin typeface="Times New Roman" pitchFamily="18" charset="0"/>
                </a:rPr>
                <a:t>重庆万利来化工股份有限公司</a:t>
              </a:r>
            </a:p>
          </p:txBody>
        </p:sp>
        <p:sp>
          <p:nvSpPr>
            <p:cNvPr id="111714" name="Rectangle 55"/>
            <p:cNvSpPr>
              <a:spLocks noChangeArrowheads="1"/>
            </p:cNvSpPr>
            <p:nvPr/>
          </p:nvSpPr>
          <p:spPr bwMode="auto">
            <a:xfrm>
              <a:off x="4356100" y="3429001"/>
              <a:ext cx="1079500" cy="360363"/>
            </a:xfrm>
            <a:prstGeom prst="rect">
              <a:avLst/>
            </a:prstGeom>
            <a:noFill/>
            <a:ln w="9525" algn="ctr">
              <a:solidFill>
                <a:srgbClr val="000000"/>
              </a:solidFill>
              <a:miter lim="800000"/>
              <a:headEnd/>
              <a:tailEnd/>
            </a:ln>
          </p:spPr>
          <p:txBody>
            <a:bodyPr anchor="ctr"/>
            <a:lstStyle/>
            <a:p>
              <a:pPr algn="ctr"/>
              <a:r>
                <a:rPr kumimoji="1" lang="zh-CN" altLang="en-US" sz="1200" b="1">
                  <a:solidFill>
                    <a:srgbClr val="000000"/>
                  </a:solidFill>
                  <a:latin typeface="Times New Roman" pitchFamily="18" charset="0"/>
                </a:rPr>
                <a:t>法律手段行使股东权利</a:t>
              </a:r>
            </a:p>
          </p:txBody>
        </p:sp>
        <p:sp>
          <p:nvSpPr>
            <p:cNvPr id="111715" name="Rectangle 56"/>
            <p:cNvSpPr>
              <a:spLocks noChangeArrowheads="1"/>
            </p:cNvSpPr>
            <p:nvPr/>
          </p:nvSpPr>
          <p:spPr bwMode="auto">
            <a:xfrm flipH="1">
              <a:off x="4356103" y="3789369"/>
              <a:ext cx="358775" cy="2663825"/>
            </a:xfrm>
            <a:prstGeom prst="rect">
              <a:avLst/>
            </a:prstGeom>
            <a:solidFill>
              <a:srgbClr val="FFFF99"/>
            </a:solidFill>
            <a:ln w="9525" algn="ctr">
              <a:solidFill>
                <a:srgbClr val="000000"/>
              </a:solidFill>
              <a:miter lim="800000"/>
              <a:headEnd/>
              <a:tailEnd/>
            </a:ln>
          </p:spPr>
          <p:txBody>
            <a:bodyPr/>
            <a:lstStyle/>
            <a:p>
              <a:pPr algn="ctr"/>
              <a:r>
                <a:rPr kumimoji="1" lang="zh-CN" altLang="en-US" sz="1200">
                  <a:latin typeface="Times New Roman" pitchFamily="18" charset="0"/>
                </a:rPr>
                <a:t>汉方实业股份有限公司</a:t>
              </a:r>
            </a:p>
          </p:txBody>
        </p:sp>
        <p:sp>
          <p:nvSpPr>
            <p:cNvPr id="111716" name="Rectangle 57"/>
            <p:cNvSpPr>
              <a:spLocks noChangeArrowheads="1"/>
            </p:cNvSpPr>
            <p:nvPr/>
          </p:nvSpPr>
          <p:spPr bwMode="auto">
            <a:xfrm flipH="1">
              <a:off x="4718053" y="3789369"/>
              <a:ext cx="358775" cy="2663825"/>
            </a:xfrm>
            <a:prstGeom prst="rect">
              <a:avLst/>
            </a:prstGeom>
            <a:solidFill>
              <a:srgbClr val="CCFFCC"/>
            </a:solidFill>
            <a:ln w="9525" algn="ctr">
              <a:solidFill>
                <a:srgbClr val="000000"/>
              </a:solidFill>
              <a:miter lim="800000"/>
              <a:headEnd/>
              <a:tailEnd/>
            </a:ln>
          </p:spPr>
          <p:txBody>
            <a:bodyPr/>
            <a:lstStyle/>
            <a:p>
              <a:pPr algn="ctr"/>
              <a:r>
                <a:rPr kumimoji="1" lang="zh-CN" altLang="en-US" sz="1200">
                  <a:latin typeface="Times New Roman" pitchFamily="18" charset="0"/>
                </a:rPr>
                <a:t>新加坡公司</a:t>
              </a:r>
            </a:p>
          </p:txBody>
        </p:sp>
        <p:sp>
          <p:nvSpPr>
            <p:cNvPr id="111717" name="Rectangle 58"/>
            <p:cNvSpPr>
              <a:spLocks noChangeArrowheads="1"/>
            </p:cNvSpPr>
            <p:nvPr/>
          </p:nvSpPr>
          <p:spPr bwMode="auto">
            <a:xfrm flipH="1">
              <a:off x="5078416" y="3789369"/>
              <a:ext cx="358775" cy="2663825"/>
            </a:xfrm>
            <a:prstGeom prst="rect">
              <a:avLst/>
            </a:prstGeom>
            <a:solidFill>
              <a:srgbClr val="FFFF99"/>
            </a:solidFill>
            <a:ln w="9525" algn="ctr">
              <a:solidFill>
                <a:srgbClr val="000000"/>
              </a:solidFill>
              <a:miter lim="800000"/>
              <a:headEnd/>
              <a:tailEnd/>
            </a:ln>
          </p:spPr>
          <p:txBody>
            <a:bodyPr/>
            <a:lstStyle/>
            <a:p>
              <a:pPr algn="ctr"/>
              <a:r>
                <a:rPr kumimoji="1" lang="zh-CN" altLang="en-US" sz="1200">
                  <a:latin typeface="Times New Roman" pitchFamily="18" charset="0"/>
                </a:rPr>
                <a:t>沙特公司</a:t>
              </a:r>
            </a:p>
          </p:txBody>
        </p:sp>
        <p:sp>
          <p:nvSpPr>
            <p:cNvPr id="111718" name="Rectangle 59"/>
            <p:cNvSpPr>
              <a:spLocks noChangeArrowheads="1"/>
            </p:cNvSpPr>
            <p:nvPr/>
          </p:nvSpPr>
          <p:spPr bwMode="auto">
            <a:xfrm>
              <a:off x="6877053" y="3429001"/>
              <a:ext cx="1439863" cy="360363"/>
            </a:xfrm>
            <a:prstGeom prst="rect">
              <a:avLst/>
            </a:prstGeom>
            <a:noFill/>
            <a:ln w="9525" algn="ctr">
              <a:solidFill>
                <a:srgbClr val="000000"/>
              </a:solidFill>
              <a:miter lim="800000"/>
              <a:headEnd/>
              <a:tailEnd/>
            </a:ln>
          </p:spPr>
          <p:txBody>
            <a:bodyPr anchor="ctr"/>
            <a:lstStyle/>
            <a:p>
              <a:pPr algn="ctr"/>
              <a:r>
                <a:rPr kumimoji="1" lang="zh-CN" altLang="en-US" sz="1200" b="1">
                  <a:solidFill>
                    <a:srgbClr val="000000"/>
                  </a:solidFill>
                  <a:latin typeface="Times New Roman" pitchFamily="18" charset="0"/>
                </a:rPr>
                <a:t>关停并转企业</a:t>
              </a:r>
            </a:p>
          </p:txBody>
        </p:sp>
        <p:sp>
          <p:nvSpPr>
            <p:cNvPr id="111719" name="Rectangle 60"/>
            <p:cNvSpPr>
              <a:spLocks noChangeArrowheads="1"/>
            </p:cNvSpPr>
            <p:nvPr/>
          </p:nvSpPr>
          <p:spPr bwMode="auto">
            <a:xfrm flipH="1">
              <a:off x="6875466" y="3789369"/>
              <a:ext cx="358775" cy="2663825"/>
            </a:xfrm>
            <a:prstGeom prst="rect">
              <a:avLst/>
            </a:prstGeom>
            <a:solidFill>
              <a:srgbClr val="CCFFCC"/>
            </a:solidFill>
            <a:ln w="9525" algn="ctr">
              <a:solidFill>
                <a:srgbClr val="000000"/>
              </a:solidFill>
              <a:miter lim="800000"/>
              <a:headEnd/>
              <a:tailEnd/>
            </a:ln>
          </p:spPr>
          <p:txBody>
            <a:bodyPr/>
            <a:lstStyle/>
            <a:p>
              <a:pPr algn="ctr"/>
              <a:r>
                <a:rPr kumimoji="1" lang="zh-CN" altLang="en-US" sz="1200">
                  <a:solidFill>
                    <a:srgbClr val="000000"/>
                  </a:solidFill>
                  <a:latin typeface="Times New Roman" pitchFamily="18" charset="0"/>
                </a:rPr>
                <a:t>贵州贵龙饲料有限公司</a:t>
              </a:r>
            </a:p>
          </p:txBody>
        </p:sp>
        <p:sp>
          <p:nvSpPr>
            <p:cNvPr id="111720" name="Rectangle 61"/>
            <p:cNvSpPr>
              <a:spLocks noChangeArrowheads="1"/>
            </p:cNvSpPr>
            <p:nvPr/>
          </p:nvSpPr>
          <p:spPr bwMode="auto">
            <a:xfrm flipH="1">
              <a:off x="7597778" y="3789369"/>
              <a:ext cx="358775" cy="2663825"/>
            </a:xfrm>
            <a:prstGeom prst="rect">
              <a:avLst/>
            </a:prstGeom>
            <a:solidFill>
              <a:srgbClr val="FFFF99"/>
            </a:solidFill>
            <a:ln w="9525" algn="ctr">
              <a:solidFill>
                <a:srgbClr val="000000"/>
              </a:solidFill>
              <a:miter lim="800000"/>
              <a:headEnd/>
              <a:tailEnd/>
            </a:ln>
          </p:spPr>
          <p:txBody>
            <a:bodyPr/>
            <a:lstStyle/>
            <a:p>
              <a:pPr algn="ctr"/>
              <a:r>
                <a:rPr kumimoji="1" lang="zh-CN" altLang="en-US" sz="1200">
                  <a:solidFill>
                    <a:srgbClr val="000000"/>
                  </a:solidFill>
                  <a:latin typeface="Times New Roman" pitchFamily="18" charset="0"/>
                </a:rPr>
                <a:t>贵州宏福东邦复合材料有限公司</a:t>
              </a:r>
            </a:p>
          </p:txBody>
        </p:sp>
        <p:sp>
          <p:nvSpPr>
            <p:cNvPr id="111721" name="Rectangle 62"/>
            <p:cNvSpPr>
              <a:spLocks noChangeArrowheads="1"/>
            </p:cNvSpPr>
            <p:nvPr/>
          </p:nvSpPr>
          <p:spPr bwMode="auto">
            <a:xfrm flipH="1">
              <a:off x="7235828" y="3789369"/>
              <a:ext cx="358775" cy="2663825"/>
            </a:xfrm>
            <a:prstGeom prst="rect">
              <a:avLst/>
            </a:prstGeom>
            <a:solidFill>
              <a:srgbClr val="CCFFCC"/>
            </a:solidFill>
            <a:ln w="9525" algn="ctr">
              <a:solidFill>
                <a:srgbClr val="000000"/>
              </a:solidFill>
              <a:miter lim="800000"/>
              <a:headEnd/>
              <a:tailEnd/>
            </a:ln>
          </p:spPr>
          <p:txBody>
            <a:bodyPr/>
            <a:lstStyle/>
            <a:p>
              <a:pPr algn="ctr"/>
              <a:r>
                <a:rPr kumimoji="1" lang="zh-CN" altLang="en-US" sz="1200">
                  <a:solidFill>
                    <a:srgbClr val="000000"/>
                  </a:solidFill>
                  <a:latin typeface="Times New Roman" pitchFamily="18" charset="0"/>
                </a:rPr>
                <a:t>宏福建设工程有限公司</a:t>
              </a:r>
            </a:p>
          </p:txBody>
        </p:sp>
        <p:sp>
          <p:nvSpPr>
            <p:cNvPr id="111722" name="Rectangle 63"/>
            <p:cNvSpPr>
              <a:spLocks noChangeArrowheads="1"/>
            </p:cNvSpPr>
            <p:nvPr/>
          </p:nvSpPr>
          <p:spPr bwMode="auto">
            <a:xfrm flipH="1">
              <a:off x="7956553" y="3789369"/>
              <a:ext cx="358775" cy="2663825"/>
            </a:xfrm>
            <a:prstGeom prst="rect">
              <a:avLst/>
            </a:prstGeom>
            <a:noFill/>
            <a:ln w="9525" algn="ctr">
              <a:solidFill>
                <a:srgbClr val="000000"/>
              </a:solidFill>
              <a:miter lim="800000"/>
              <a:headEnd/>
              <a:tailEnd/>
            </a:ln>
          </p:spPr>
          <p:txBody>
            <a:bodyPr/>
            <a:lstStyle/>
            <a:p>
              <a:pPr algn="ctr"/>
              <a:r>
                <a:rPr kumimoji="1" lang="zh-CN" altLang="en-US" sz="1200">
                  <a:solidFill>
                    <a:srgbClr val="000000"/>
                  </a:solidFill>
                  <a:latin typeface="Times New Roman" pitchFamily="18" charset="0"/>
                </a:rPr>
                <a:t>龙里联合化肥厂</a:t>
              </a:r>
            </a:p>
          </p:txBody>
        </p:sp>
        <p:sp>
          <p:nvSpPr>
            <p:cNvPr id="111723" name="Rectangle 64"/>
            <p:cNvSpPr>
              <a:spLocks noChangeArrowheads="1"/>
            </p:cNvSpPr>
            <p:nvPr/>
          </p:nvSpPr>
          <p:spPr bwMode="auto">
            <a:xfrm>
              <a:off x="5651500" y="3429001"/>
              <a:ext cx="1081088" cy="360363"/>
            </a:xfrm>
            <a:prstGeom prst="rect">
              <a:avLst/>
            </a:prstGeom>
            <a:noFill/>
            <a:ln w="9525" algn="ctr">
              <a:solidFill>
                <a:srgbClr val="000000"/>
              </a:solidFill>
              <a:miter lim="800000"/>
              <a:headEnd/>
              <a:tailEnd/>
            </a:ln>
          </p:spPr>
          <p:txBody>
            <a:bodyPr anchor="ctr"/>
            <a:lstStyle/>
            <a:p>
              <a:pPr algn="ctr"/>
              <a:r>
                <a:rPr kumimoji="1" lang="zh-CN" altLang="en-US" sz="1200" b="1">
                  <a:solidFill>
                    <a:srgbClr val="000000"/>
                  </a:solidFill>
                  <a:latin typeface="Times New Roman" pitchFamily="18" charset="0"/>
                </a:rPr>
                <a:t>孙公司</a:t>
              </a:r>
            </a:p>
          </p:txBody>
        </p:sp>
        <p:sp>
          <p:nvSpPr>
            <p:cNvPr id="111724" name="Rectangle 65"/>
            <p:cNvSpPr>
              <a:spLocks noChangeArrowheads="1"/>
            </p:cNvSpPr>
            <p:nvPr/>
          </p:nvSpPr>
          <p:spPr bwMode="auto">
            <a:xfrm flipH="1">
              <a:off x="5651503" y="3789369"/>
              <a:ext cx="358775" cy="2663825"/>
            </a:xfrm>
            <a:prstGeom prst="rect">
              <a:avLst/>
            </a:prstGeom>
            <a:solidFill>
              <a:srgbClr val="CCFFFF"/>
            </a:solidFill>
            <a:ln w="9525" algn="ctr">
              <a:solidFill>
                <a:srgbClr val="000000"/>
              </a:solidFill>
              <a:miter lim="800000"/>
              <a:headEnd/>
              <a:tailEnd/>
            </a:ln>
          </p:spPr>
          <p:txBody>
            <a:bodyPr/>
            <a:lstStyle/>
            <a:p>
              <a:pPr algn="ctr"/>
              <a:r>
                <a:rPr kumimoji="1" lang="zh-CN" altLang="en-US" sz="1200">
                  <a:solidFill>
                    <a:srgbClr val="000000"/>
                  </a:solidFill>
                  <a:latin typeface="Times New Roman" pitchFamily="18" charset="0"/>
                </a:rPr>
                <a:t>广西瓮福资源开发有限公司</a:t>
              </a:r>
            </a:p>
          </p:txBody>
        </p:sp>
        <p:sp>
          <p:nvSpPr>
            <p:cNvPr id="111725" name="Rectangle 66"/>
            <p:cNvSpPr>
              <a:spLocks noChangeArrowheads="1"/>
            </p:cNvSpPr>
            <p:nvPr/>
          </p:nvSpPr>
          <p:spPr bwMode="auto">
            <a:xfrm flipH="1">
              <a:off x="6013453" y="3789369"/>
              <a:ext cx="358775" cy="2663825"/>
            </a:xfrm>
            <a:prstGeom prst="rect">
              <a:avLst/>
            </a:prstGeom>
            <a:solidFill>
              <a:srgbClr val="CCFFFF"/>
            </a:solidFill>
            <a:ln w="9525" algn="ctr">
              <a:solidFill>
                <a:srgbClr val="000000"/>
              </a:solidFill>
              <a:miter lim="800000"/>
              <a:headEnd/>
              <a:tailEnd/>
            </a:ln>
          </p:spPr>
          <p:txBody>
            <a:bodyPr/>
            <a:lstStyle/>
            <a:p>
              <a:pPr algn="ctr"/>
              <a:r>
                <a:rPr kumimoji="1" lang="zh-CN" altLang="en-US" sz="1200">
                  <a:solidFill>
                    <a:srgbClr val="000000"/>
                  </a:solidFill>
                  <a:latin typeface="Times New Roman" pitchFamily="18" charset="0"/>
                </a:rPr>
                <a:t>河北瓮福正昌工茂有限公司</a:t>
              </a:r>
            </a:p>
          </p:txBody>
        </p:sp>
        <p:sp>
          <p:nvSpPr>
            <p:cNvPr id="111726" name="Rectangle 67"/>
            <p:cNvSpPr>
              <a:spLocks noChangeArrowheads="1"/>
            </p:cNvSpPr>
            <p:nvPr/>
          </p:nvSpPr>
          <p:spPr bwMode="auto">
            <a:xfrm flipH="1">
              <a:off x="6373816" y="3789369"/>
              <a:ext cx="358775" cy="2663825"/>
            </a:xfrm>
            <a:prstGeom prst="rect">
              <a:avLst/>
            </a:prstGeom>
            <a:solidFill>
              <a:srgbClr val="CCFFFF"/>
            </a:solidFill>
            <a:ln w="9525" algn="ctr">
              <a:solidFill>
                <a:srgbClr val="000000"/>
              </a:solidFill>
              <a:miter lim="800000"/>
              <a:headEnd/>
              <a:tailEnd/>
            </a:ln>
          </p:spPr>
          <p:txBody>
            <a:bodyPr/>
            <a:lstStyle/>
            <a:p>
              <a:pPr algn="ctr"/>
              <a:r>
                <a:rPr kumimoji="1" lang="zh-CN" altLang="en-US" sz="1200">
                  <a:solidFill>
                    <a:srgbClr val="000000"/>
                  </a:solidFill>
                  <a:latin typeface="Times New Roman" pitchFamily="18" charset="0"/>
                </a:rPr>
                <a:t>瓮安县安信矿业开发有限责任公司</a:t>
              </a:r>
            </a:p>
          </p:txBody>
        </p:sp>
        <p:sp>
          <p:nvSpPr>
            <p:cNvPr id="111727" name="Rectangle 69"/>
            <p:cNvSpPr>
              <a:spLocks noChangeArrowheads="1"/>
            </p:cNvSpPr>
            <p:nvPr/>
          </p:nvSpPr>
          <p:spPr bwMode="auto">
            <a:xfrm>
              <a:off x="8461378" y="3646488"/>
              <a:ext cx="539750" cy="360362"/>
            </a:xfrm>
            <a:prstGeom prst="rect">
              <a:avLst/>
            </a:prstGeom>
            <a:solidFill>
              <a:srgbClr val="C0C0C0"/>
            </a:solidFill>
            <a:ln w="9525" algn="ctr">
              <a:solidFill>
                <a:srgbClr val="000000"/>
              </a:solidFill>
              <a:miter lim="800000"/>
              <a:headEnd/>
              <a:tailEnd/>
            </a:ln>
          </p:spPr>
          <p:txBody>
            <a:bodyPr wrap="none" anchor="ctr"/>
            <a:lstStyle/>
            <a:p>
              <a:pPr algn="ctr"/>
              <a:r>
                <a:rPr kumimoji="1" lang="zh-CN" altLang="en-US" sz="1200">
                  <a:solidFill>
                    <a:srgbClr val="000000"/>
                  </a:solidFill>
                  <a:latin typeface="Times New Roman" pitchFamily="18" charset="0"/>
                </a:rPr>
                <a:t>全资</a:t>
              </a:r>
            </a:p>
            <a:p>
              <a:pPr algn="ctr"/>
              <a:r>
                <a:rPr kumimoji="1" lang="en-US" altLang="zh-CN" sz="1200">
                  <a:solidFill>
                    <a:srgbClr val="000000"/>
                  </a:solidFill>
                  <a:latin typeface="Times New Roman" pitchFamily="18" charset="0"/>
                </a:rPr>
                <a:t>2</a:t>
              </a:r>
            </a:p>
          </p:txBody>
        </p:sp>
        <p:sp>
          <p:nvSpPr>
            <p:cNvPr id="111728" name="Rectangle 70"/>
            <p:cNvSpPr>
              <a:spLocks noChangeArrowheads="1"/>
            </p:cNvSpPr>
            <p:nvPr/>
          </p:nvSpPr>
          <p:spPr bwMode="auto">
            <a:xfrm>
              <a:off x="8461378" y="4078288"/>
              <a:ext cx="539750" cy="360362"/>
            </a:xfrm>
            <a:prstGeom prst="rect">
              <a:avLst/>
            </a:prstGeom>
            <a:solidFill>
              <a:srgbClr val="CCFFCC"/>
            </a:solidFill>
            <a:ln w="9525" algn="ctr">
              <a:solidFill>
                <a:srgbClr val="000000"/>
              </a:solidFill>
              <a:miter lim="800000"/>
              <a:headEnd/>
              <a:tailEnd/>
            </a:ln>
          </p:spPr>
          <p:txBody>
            <a:bodyPr wrap="none" anchor="ctr"/>
            <a:lstStyle/>
            <a:p>
              <a:pPr algn="ctr"/>
              <a:r>
                <a:rPr kumimoji="1" lang="zh-CN" altLang="en-US" sz="1200">
                  <a:solidFill>
                    <a:srgbClr val="000000"/>
                  </a:solidFill>
                  <a:latin typeface="Times New Roman" pitchFamily="18" charset="0"/>
                </a:rPr>
                <a:t>控股</a:t>
              </a:r>
            </a:p>
            <a:p>
              <a:pPr algn="ctr"/>
              <a:r>
                <a:rPr kumimoji="1" lang="en-US" altLang="zh-CN" sz="1200">
                  <a:solidFill>
                    <a:srgbClr val="000000"/>
                  </a:solidFill>
                  <a:latin typeface="Times New Roman" pitchFamily="18" charset="0"/>
                </a:rPr>
                <a:t>13</a:t>
              </a:r>
            </a:p>
          </p:txBody>
        </p:sp>
        <p:sp>
          <p:nvSpPr>
            <p:cNvPr id="111729" name="Rectangle 71"/>
            <p:cNvSpPr>
              <a:spLocks noChangeArrowheads="1"/>
            </p:cNvSpPr>
            <p:nvPr/>
          </p:nvSpPr>
          <p:spPr bwMode="auto">
            <a:xfrm>
              <a:off x="8461378" y="4508506"/>
              <a:ext cx="539750" cy="360363"/>
            </a:xfrm>
            <a:prstGeom prst="rect">
              <a:avLst/>
            </a:prstGeom>
            <a:solidFill>
              <a:srgbClr val="99CCFF"/>
            </a:solidFill>
            <a:ln w="9525" algn="ctr">
              <a:solidFill>
                <a:srgbClr val="000000"/>
              </a:solidFill>
              <a:miter lim="800000"/>
              <a:headEnd/>
              <a:tailEnd/>
            </a:ln>
          </p:spPr>
          <p:txBody>
            <a:bodyPr lIns="18000" tIns="10800" rIns="18000" bIns="10800" anchor="ctr"/>
            <a:lstStyle/>
            <a:p>
              <a:pPr algn="ctr"/>
              <a:r>
                <a:rPr kumimoji="1" lang="zh-CN" altLang="en-US" sz="1200">
                  <a:solidFill>
                    <a:srgbClr val="000000"/>
                  </a:solidFill>
                  <a:latin typeface="Times New Roman" pitchFamily="18" charset="0"/>
                </a:rPr>
                <a:t>相对控股</a:t>
              </a:r>
              <a:r>
                <a:rPr kumimoji="1" lang="en-US" altLang="zh-CN" sz="1200">
                  <a:solidFill>
                    <a:srgbClr val="000000"/>
                  </a:solidFill>
                  <a:latin typeface="Times New Roman" pitchFamily="18" charset="0"/>
                </a:rPr>
                <a:t>3</a:t>
              </a:r>
            </a:p>
          </p:txBody>
        </p:sp>
        <p:sp>
          <p:nvSpPr>
            <p:cNvPr id="111730" name="Rectangle 72"/>
            <p:cNvSpPr>
              <a:spLocks noChangeArrowheads="1"/>
            </p:cNvSpPr>
            <p:nvPr/>
          </p:nvSpPr>
          <p:spPr bwMode="auto">
            <a:xfrm>
              <a:off x="8461378" y="4940306"/>
              <a:ext cx="539750" cy="360363"/>
            </a:xfrm>
            <a:prstGeom prst="rect">
              <a:avLst/>
            </a:prstGeom>
            <a:solidFill>
              <a:srgbClr val="FFFF99"/>
            </a:solidFill>
            <a:ln w="9525" algn="ctr">
              <a:solidFill>
                <a:srgbClr val="000000"/>
              </a:solidFill>
              <a:miter lim="800000"/>
              <a:headEnd/>
              <a:tailEnd/>
            </a:ln>
          </p:spPr>
          <p:txBody>
            <a:bodyPr wrap="none" anchor="ctr"/>
            <a:lstStyle/>
            <a:p>
              <a:pPr algn="ctr"/>
              <a:r>
                <a:rPr kumimoji="1" lang="zh-CN" altLang="en-US" sz="1200">
                  <a:solidFill>
                    <a:srgbClr val="000000"/>
                  </a:solidFill>
                  <a:latin typeface="Times New Roman" pitchFamily="18" charset="0"/>
                </a:rPr>
                <a:t>非控股</a:t>
              </a:r>
            </a:p>
            <a:p>
              <a:pPr algn="ctr"/>
              <a:r>
                <a:rPr kumimoji="1" lang="en-US" altLang="zh-CN" sz="1200">
                  <a:solidFill>
                    <a:srgbClr val="000000"/>
                  </a:solidFill>
                  <a:latin typeface="Times New Roman" pitchFamily="18" charset="0"/>
                </a:rPr>
                <a:t>9</a:t>
              </a:r>
            </a:p>
          </p:txBody>
        </p:sp>
        <p:sp>
          <p:nvSpPr>
            <p:cNvPr id="111731" name="Rectangle 73"/>
            <p:cNvSpPr>
              <a:spLocks noChangeArrowheads="1"/>
            </p:cNvSpPr>
            <p:nvPr/>
          </p:nvSpPr>
          <p:spPr bwMode="auto">
            <a:xfrm>
              <a:off x="8461378" y="5803906"/>
              <a:ext cx="539750" cy="360363"/>
            </a:xfrm>
            <a:prstGeom prst="rect">
              <a:avLst/>
            </a:prstGeom>
            <a:noFill/>
            <a:ln w="9525" algn="ctr">
              <a:solidFill>
                <a:srgbClr val="000000"/>
              </a:solidFill>
              <a:miter lim="800000"/>
              <a:headEnd/>
              <a:tailEnd/>
            </a:ln>
          </p:spPr>
          <p:txBody>
            <a:bodyPr lIns="18000" tIns="0" rIns="18000" bIns="0" anchor="ctr"/>
            <a:lstStyle/>
            <a:p>
              <a:pPr algn="ctr"/>
              <a:r>
                <a:rPr kumimoji="1" lang="zh-CN" altLang="en-US" sz="1200">
                  <a:solidFill>
                    <a:srgbClr val="000000"/>
                  </a:solidFill>
                  <a:latin typeface="Times New Roman" pitchFamily="18" charset="0"/>
                </a:rPr>
                <a:t>其他</a:t>
              </a:r>
            </a:p>
            <a:p>
              <a:pPr algn="ctr"/>
              <a:r>
                <a:rPr kumimoji="1" lang="en-US" altLang="zh-CN" sz="1200">
                  <a:solidFill>
                    <a:srgbClr val="000000"/>
                  </a:solidFill>
                  <a:latin typeface="Times New Roman" pitchFamily="18" charset="0"/>
                </a:rPr>
                <a:t>1</a:t>
              </a:r>
            </a:p>
          </p:txBody>
        </p:sp>
        <p:sp>
          <p:nvSpPr>
            <p:cNvPr id="111732" name="Rectangle 74"/>
            <p:cNvSpPr>
              <a:spLocks noChangeArrowheads="1"/>
            </p:cNvSpPr>
            <p:nvPr/>
          </p:nvSpPr>
          <p:spPr bwMode="auto">
            <a:xfrm>
              <a:off x="8461378" y="5373688"/>
              <a:ext cx="539750" cy="360362"/>
            </a:xfrm>
            <a:prstGeom prst="rect">
              <a:avLst/>
            </a:prstGeom>
            <a:solidFill>
              <a:srgbClr val="CCFFFF"/>
            </a:solidFill>
            <a:ln w="9525" algn="ctr">
              <a:solidFill>
                <a:srgbClr val="000000"/>
              </a:solidFill>
              <a:miter lim="800000"/>
              <a:headEnd/>
              <a:tailEnd/>
            </a:ln>
          </p:spPr>
          <p:txBody>
            <a:bodyPr wrap="none" anchor="ctr"/>
            <a:lstStyle/>
            <a:p>
              <a:pPr algn="ctr"/>
              <a:r>
                <a:rPr kumimoji="1" lang="zh-CN" altLang="en-US" sz="1200">
                  <a:solidFill>
                    <a:srgbClr val="000000"/>
                  </a:solidFill>
                  <a:latin typeface="Times New Roman" pitchFamily="18" charset="0"/>
                </a:rPr>
                <a:t>孙公司</a:t>
              </a:r>
            </a:p>
            <a:p>
              <a:pPr algn="ctr"/>
              <a:r>
                <a:rPr kumimoji="1" lang="en-US" altLang="zh-CN" sz="1200">
                  <a:solidFill>
                    <a:srgbClr val="000000"/>
                  </a:solidFill>
                  <a:latin typeface="Times New Roman" pitchFamily="18" charset="0"/>
                </a:rPr>
                <a:t>3</a:t>
              </a:r>
            </a:p>
          </p:txBody>
        </p:sp>
      </p:grpSp>
      <p:sp>
        <p:nvSpPr>
          <p:cNvPr id="111733" name="Text Box 2"/>
          <p:cNvSpPr txBox="1">
            <a:spLocks noChangeArrowheads="1"/>
          </p:cNvSpPr>
          <p:nvPr/>
        </p:nvSpPr>
        <p:spPr bwMode="auto">
          <a:xfrm>
            <a:off x="1524000" y="5457894"/>
            <a:ext cx="9144000" cy="701675"/>
          </a:xfrm>
          <a:prstGeom prst="rect">
            <a:avLst/>
          </a:prstGeom>
          <a:gradFill rotWithShape="1">
            <a:gsLst>
              <a:gs pos="0">
                <a:srgbClr val="3399FF">
                  <a:alpha val="80000"/>
                </a:srgbClr>
              </a:gs>
              <a:gs pos="50000">
                <a:srgbClr val="3399FF">
                  <a:gamma/>
                  <a:shade val="20000"/>
                  <a:invGamma/>
                  <a:alpha val="80000"/>
                </a:srgbClr>
              </a:gs>
              <a:gs pos="100000">
                <a:srgbClr val="3399FF">
                  <a:alpha val="80000"/>
                </a:srgbClr>
              </a:gs>
            </a:gsLst>
            <a:lin ang="5400000" scaled="1"/>
          </a:gradFill>
          <a:ln w="9525" algn="ctr">
            <a:noFill/>
            <a:miter lim="800000"/>
            <a:headEnd/>
            <a:tailEnd/>
          </a:ln>
        </p:spPr>
        <p:txBody>
          <a:bodyPr>
            <a:spAutoFit/>
          </a:bodyPr>
          <a:lstStyle/>
          <a:p>
            <a:r>
              <a:rPr lang="zh-CN" altLang="en-US" sz="2000" b="1">
                <a:solidFill>
                  <a:schemeClr val="bg2"/>
                </a:solidFill>
                <a:effectLst>
                  <a:outerShdw blurRad="38100" dist="38100" dir="2700000" algn="tl">
                    <a:srgbClr val="000000"/>
                  </a:outerShdw>
                </a:effectLst>
                <a:latin typeface="黑体" pitchFamily="2" charset="-122"/>
                <a:ea typeface="黑体" pitchFamily="2" charset="-122"/>
              </a:rPr>
              <a:t>瓮福集团拥有全资、控股及参股的孙、子公司</a:t>
            </a:r>
            <a:r>
              <a:rPr lang="en-US" altLang="zh-CN" sz="2000" b="1">
                <a:solidFill>
                  <a:schemeClr val="bg2"/>
                </a:solidFill>
                <a:effectLst>
                  <a:outerShdw blurRad="38100" dist="38100" dir="2700000" algn="tl">
                    <a:srgbClr val="000000"/>
                  </a:outerShdw>
                </a:effectLst>
                <a:latin typeface="黑体" pitchFamily="2" charset="-122"/>
                <a:ea typeface="黑体" pitchFamily="2" charset="-122"/>
              </a:rPr>
              <a:t>31</a:t>
            </a:r>
            <a:r>
              <a:rPr lang="zh-CN" altLang="en-US" sz="2000" b="1">
                <a:solidFill>
                  <a:schemeClr val="bg2"/>
                </a:solidFill>
                <a:effectLst>
                  <a:outerShdw blurRad="38100" dist="38100" dir="2700000" algn="tl">
                    <a:srgbClr val="000000"/>
                  </a:outerShdw>
                </a:effectLst>
                <a:latin typeface="黑体" pitchFamily="2" charset="-122"/>
                <a:ea typeface="黑体" pitchFamily="2" charset="-122"/>
              </a:rPr>
              <a:t>家（</a:t>
            </a:r>
            <a:r>
              <a:rPr lang="en-US" altLang="zh-CN" sz="2000" b="1">
                <a:solidFill>
                  <a:schemeClr val="bg2"/>
                </a:solidFill>
                <a:effectLst>
                  <a:outerShdw blurRad="38100" dist="38100" dir="2700000" algn="tl">
                    <a:srgbClr val="000000"/>
                  </a:outerShdw>
                </a:effectLst>
                <a:latin typeface="黑体" pitchFamily="2" charset="-122"/>
                <a:ea typeface="黑体" pitchFamily="2" charset="-122"/>
              </a:rPr>
              <a:t>22</a:t>
            </a:r>
            <a:r>
              <a:rPr lang="zh-CN" altLang="en-US" sz="2000" b="1">
                <a:solidFill>
                  <a:schemeClr val="bg2"/>
                </a:solidFill>
                <a:effectLst>
                  <a:outerShdw blurRad="38100" dist="38100" dir="2700000" algn="tl">
                    <a:srgbClr val="000000"/>
                  </a:outerShdw>
                </a:effectLst>
                <a:latin typeface="黑体" pitchFamily="2" charset="-122"/>
                <a:ea typeface="黑体" pitchFamily="2" charset="-122"/>
              </a:rPr>
              <a:t>家），对集团管控提出了新的挑战。</a:t>
            </a:r>
          </a:p>
        </p:txBody>
      </p:sp>
      <p:sp>
        <p:nvSpPr>
          <p:cNvPr id="246799" name="Rectangle 15"/>
          <p:cNvSpPr>
            <a:spLocks noChangeArrowheads="1"/>
          </p:cNvSpPr>
          <p:nvPr/>
        </p:nvSpPr>
        <p:spPr bwMode="auto">
          <a:xfrm rot="-2139352">
            <a:off x="1966913" y="1832043"/>
            <a:ext cx="1447800" cy="717550"/>
          </a:xfrm>
          <a:prstGeom prst="rect">
            <a:avLst/>
          </a:prstGeom>
          <a:solidFill>
            <a:schemeClr val="bg1"/>
          </a:solidFill>
          <a:ln w="38100">
            <a:solidFill>
              <a:srgbClr val="FF3300"/>
            </a:solidFill>
            <a:miter lim="800000"/>
            <a:headEnd/>
            <a:tailEnd/>
          </a:ln>
        </p:spPr>
        <p:txBody>
          <a:bodyPr wrap="none" lIns="90000" tIns="46800" rIns="90000" bIns="46800" anchor="ctr"/>
          <a:lstStyle/>
          <a:p>
            <a:pPr algn="ctr"/>
            <a:r>
              <a:rPr kumimoji="1" lang="en-US" altLang="zh-CN" sz="1600" b="1">
                <a:solidFill>
                  <a:srgbClr val="FF3300"/>
                </a:solidFill>
                <a:effectLst>
                  <a:outerShdw blurRad="38100" dist="38100" dir="2700000" algn="tl">
                    <a:srgbClr val="C0C0C0"/>
                  </a:outerShdw>
                </a:effectLst>
                <a:ea typeface="黑体" pitchFamily="2" charset="-122"/>
              </a:rPr>
              <a:t>2009.6</a:t>
            </a:r>
            <a:r>
              <a:rPr kumimoji="1" lang="zh-CN" altLang="en-US" sz="1600" b="1">
                <a:solidFill>
                  <a:srgbClr val="FF3300"/>
                </a:solidFill>
                <a:effectLst>
                  <a:outerShdw blurRad="38100" dist="38100" dir="2700000" algn="tl">
                    <a:srgbClr val="C0C0C0"/>
                  </a:outerShdw>
                </a:effectLst>
                <a:ea typeface="黑体" pitchFamily="2" charset="-122"/>
              </a:rPr>
              <a:t>签约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111733"/>
                                        </p:tgtEl>
                                        <p:attrNameLst>
                                          <p:attrName>style.visibility</p:attrName>
                                        </p:attrNameLst>
                                      </p:cBhvr>
                                      <p:to>
                                        <p:strVal val="visible"/>
                                      </p:to>
                                    </p:set>
                                    <p:anim calcmode="lin" valueType="num">
                                      <p:cBhvr>
                                        <p:cTn id="7" dur="500" fill="hold"/>
                                        <p:tgtEl>
                                          <p:spTgt spid="111733"/>
                                        </p:tgtEl>
                                        <p:attrNameLst>
                                          <p:attrName>ppt_w</p:attrName>
                                        </p:attrNameLst>
                                      </p:cBhvr>
                                      <p:tavLst>
                                        <p:tav tm="0">
                                          <p:val>
                                            <p:fltVal val="0"/>
                                          </p:val>
                                        </p:tav>
                                        <p:tav tm="100000">
                                          <p:val>
                                            <p:strVal val="#ppt_w"/>
                                          </p:val>
                                        </p:tav>
                                      </p:tavLst>
                                    </p:anim>
                                    <p:anim calcmode="lin" valueType="num">
                                      <p:cBhvr>
                                        <p:cTn id="8" dur="500" fill="hold"/>
                                        <p:tgtEl>
                                          <p:spTgt spid="111733"/>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246799"/>
                                        </p:tgtEl>
                                        <p:attrNameLst>
                                          <p:attrName>style.visibility</p:attrName>
                                        </p:attrNameLst>
                                      </p:cBhvr>
                                      <p:to>
                                        <p:strVal val="visible"/>
                                      </p:to>
                                    </p:set>
                                    <p:anim calcmode="lin" valueType="num">
                                      <p:cBhvr>
                                        <p:cTn id="12" dur="500" fill="hold"/>
                                        <p:tgtEl>
                                          <p:spTgt spid="246799"/>
                                        </p:tgtEl>
                                        <p:attrNameLst>
                                          <p:attrName>ppt_w</p:attrName>
                                        </p:attrNameLst>
                                      </p:cBhvr>
                                      <p:tavLst>
                                        <p:tav tm="0">
                                          <p:val>
                                            <p:fltVal val="0"/>
                                          </p:val>
                                        </p:tav>
                                        <p:tav tm="100000">
                                          <p:val>
                                            <p:strVal val="#ppt_w"/>
                                          </p:val>
                                        </p:tav>
                                      </p:tavLst>
                                    </p:anim>
                                    <p:anim calcmode="lin" valueType="num">
                                      <p:cBhvr>
                                        <p:cTn id="13" dur="500" fill="hold"/>
                                        <p:tgtEl>
                                          <p:spTgt spid="246799"/>
                                        </p:tgtEl>
                                        <p:attrNameLst>
                                          <p:attrName>ppt_h</p:attrName>
                                        </p:attrNameLst>
                                      </p:cBhvr>
                                      <p:tavLst>
                                        <p:tav tm="0">
                                          <p:val>
                                            <p:fltVal val="0"/>
                                          </p:val>
                                        </p:tav>
                                        <p:tav tm="100000">
                                          <p:val>
                                            <p:strVal val="#ppt_h"/>
                                          </p:val>
                                        </p:tav>
                                      </p:tavLst>
                                    </p:anim>
                                    <p:animEffect transition="in" filter="fade">
                                      <p:cBhvr>
                                        <p:cTn id="14" dur="500"/>
                                        <p:tgtEl>
                                          <p:spTgt spid="246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733" grpId="0" animBg="1"/>
      <p:bldP spid="246799"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22" name="Picture 2"/>
          <p:cNvPicPr>
            <a:picLocks noChangeAspect="1" noChangeArrowheads="1"/>
          </p:cNvPicPr>
          <p:nvPr/>
        </p:nvPicPr>
        <p:blipFill>
          <a:blip r:embed="rId3" cstate="print"/>
          <a:srcRect/>
          <a:stretch>
            <a:fillRect/>
          </a:stretch>
        </p:blipFill>
        <p:spPr bwMode="auto">
          <a:xfrm>
            <a:off x="1524121" y="2"/>
            <a:ext cx="9153606" cy="2133633"/>
          </a:xfrm>
          <a:prstGeom prst="rect">
            <a:avLst/>
          </a:prstGeom>
          <a:noFill/>
          <a:ln w="9525">
            <a:noFill/>
            <a:miter lim="800000"/>
            <a:headEnd/>
            <a:tailEnd/>
          </a:ln>
        </p:spPr>
      </p:pic>
      <p:sp>
        <p:nvSpPr>
          <p:cNvPr id="6" name="圆角矩形 5"/>
          <p:cNvSpPr/>
          <p:nvPr/>
        </p:nvSpPr>
        <p:spPr>
          <a:xfrm>
            <a:off x="2308226" y="2427303"/>
            <a:ext cx="1573213" cy="307975"/>
          </a:xfrm>
          <a:prstGeom prst="roundRect">
            <a:avLst>
              <a:gd name="adj" fmla="val 32353"/>
            </a:avLst>
          </a:prstGeom>
          <a:solidFill>
            <a:srgbClr val="C00000"/>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253" name="TextBox 19"/>
          <p:cNvSpPr txBox="1">
            <a:spLocks noChangeArrowheads="1"/>
          </p:cNvSpPr>
          <p:nvPr/>
        </p:nvSpPr>
        <p:spPr bwMode="auto">
          <a:xfrm>
            <a:off x="2297113" y="2392377"/>
            <a:ext cx="1592262" cy="366712"/>
          </a:xfrm>
          <a:prstGeom prst="rect">
            <a:avLst/>
          </a:prstGeom>
          <a:noFill/>
          <a:ln w="9525">
            <a:noFill/>
            <a:miter lim="800000"/>
            <a:headEnd/>
            <a:tailEnd/>
          </a:ln>
        </p:spPr>
        <p:txBody>
          <a:bodyPr>
            <a:spAutoFit/>
          </a:bodyPr>
          <a:lstStyle/>
          <a:p>
            <a:pPr algn="ctr"/>
            <a:r>
              <a:rPr lang="en-US" altLang="zh-CN" b="1">
                <a:solidFill>
                  <a:schemeClr val="bg1"/>
                </a:solidFill>
                <a:latin typeface="微软雅黑" pitchFamily="34" charset="-122"/>
                <a:ea typeface="微软雅黑" pitchFamily="34" charset="-122"/>
              </a:rPr>
              <a:t>【</a:t>
            </a:r>
            <a:r>
              <a:rPr lang="zh-CN" altLang="en-US" b="1">
                <a:solidFill>
                  <a:schemeClr val="bg1"/>
                </a:solidFill>
                <a:latin typeface="微软雅黑" pitchFamily="34" charset="-122"/>
                <a:ea typeface="微软雅黑" pitchFamily="34" charset="-122"/>
              </a:rPr>
              <a:t>项目概览</a:t>
            </a:r>
            <a:r>
              <a:rPr lang="en-US" altLang="zh-CN" b="1">
                <a:solidFill>
                  <a:schemeClr val="bg1"/>
                </a:solidFill>
                <a:latin typeface="微软雅黑" pitchFamily="34" charset="-122"/>
                <a:ea typeface="微软雅黑" pitchFamily="34" charset="-122"/>
              </a:rPr>
              <a:t>】</a:t>
            </a:r>
          </a:p>
        </p:txBody>
      </p:sp>
      <p:grpSp>
        <p:nvGrpSpPr>
          <p:cNvPr id="2" name="组合 14"/>
          <p:cNvGrpSpPr>
            <a:grpSpLocks/>
          </p:cNvGrpSpPr>
          <p:nvPr/>
        </p:nvGrpSpPr>
        <p:grpSpPr bwMode="auto">
          <a:xfrm>
            <a:off x="1865313" y="3119465"/>
            <a:ext cx="3929062" cy="2058884"/>
            <a:chOff x="884118" y="3156695"/>
            <a:chExt cx="3929090" cy="2058255"/>
          </a:xfrm>
        </p:grpSpPr>
        <p:pic>
          <p:nvPicPr>
            <p:cNvPr id="9" name="Picture 10" descr="C:\Users\chou\Desktop\20080805案例册PPT\图标\11.jpg"/>
            <p:cNvPicPr>
              <a:picLocks noChangeAspect="1" noChangeArrowheads="1"/>
            </p:cNvPicPr>
            <p:nvPr/>
          </p:nvPicPr>
          <p:blipFill>
            <a:blip r:embed="rId4" cstate="print"/>
            <a:srcRect/>
            <a:stretch>
              <a:fillRect/>
            </a:stretch>
          </p:blipFill>
          <p:spPr bwMode="auto">
            <a:xfrm>
              <a:off x="884118" y="3156695"/>
              <a:ext cx="3929090" cy="2058255"/>
            </a:xfrm>
            <a:prstGeom prst="rect">
              <a:avLst/>
            </a:prstGeom>
            <a:ln>
              <a:noFill/>
            </a:ln>
            <a:effectLst>
              <a:glow rad="63500">
                <a:schemeClr val="bg1">
                  <a:alpha val="40000"/>
                </a:schemeClr>
              </a:glow>
              <a:softEdge rad="31750"/>
            </a:effectLst>
          </p:spPr>
        </p:pic>
        <p:sp>
          <p:nvSpPr>
            <p:cNvPr id="53260" name="TextBox 12"/>
            <p:cNvSpPr txBox="1">
              <a:spLocks noChangeArrowheads="1"/>
            </p:cNvSpPr>
            <p:nvPr/>
          </p:nvSpPr>
          <p:spPr bwMode="auto">
            <a:xfrm>
              <a:off x="1170483" y="3445935"/>
              <a:ext cx="3428521" cy="1753790"/>
            </a:xfrm>
            <a:prstGeom prst="rect">
              <a:avLst/>
            </a:prstGeom>
            <a:noFill/>
            <a:ln w="9525">
              <a:noFill/>
              <a:miter lim="800000"/>
              <a:headEnd/>
              <a:tailEnd/>
            </a:ln>
          </p:spPr>
          <p:txBody>
            <a:bodyPr>
              <a:spAutoFit/>
            </a:bodyPr>
            <a:lstStyle/>
            <a:p>
              <a:pPr>
                <a:lnSpc>
                  <a:spcPct val="150000"/>
                </a:lnSpc>
              </a:pPr>
              <a:r>
                <a:rPr lang="zh-CN" altLang="en-US" sz="1200" b="1" dirty="0">
                  <a:solidFill>
                    <a:srgbClr val="F83A06"/>
                  </a:solidFill>
                  <a:latin typeface="微软雅黑" pitchFamily="34" charset="-122"/>
                  <a:ea typeface="微软雅黑" pitchFamily="34" charset="-122"/>
                </a:rPr>
                <a:t>企业名称：</a:t>
              </a:r>
              <a:r>
                <a:rPr lang="zh-CN" altLang="en-US" sz="1200" dirty="0">
                  <a:latin typeface="微软雅黑" pitchFamily="34" charset="-122"/>
                  <a:ea typeface="微软雅黑" pitchFamily="34" charset="-122"/>
                </a:rPr>
                <a:t>中国华电集团公司</a:t>
              </a:r>
            </a:p>
            <a:p>
              <a:pPr>
                <a:lnSpc>
                  <a:spcPct val="150000"/>
                </a:lnSpc>
              </a:pPr>
              <a:r>
                <a:rPr lang="zh-CN" altLang="en-US" sz="1200" b="1" dirty="0">
                  <a:solidFill>
                    <a:srgbClr val="F83A06"/>
                  </a:solidFill>
                  <a:latin typeface="微软雅黑" pitchFamily="34" charset="-122"/>
                  <a:ea typeface="微软雅黑" pitchFamily="34" charset="-122"/>
                </a:rPr>
                <a:t>企业网站：</a:t>
              </a:r>
              <a:r>
                <a:rPr lang="en-US" altLang="zh-CN" sz="1200" dirty="0">
                  <a:latin typeface="微软雅黑" pitchFamily="34" charset="-122"/>
                  <a:ea typeface="微软雅黑" pitchFamily="34" charset="-122"/>
                </a:rPr>
                <a:t>http://www.chd.com.cn</a:t>
              </a:r>
            </a:p>
            <a:p>
              <a:pPr>
                <a:lnSpc>
                  <a:spcPct val="150000"/>
                </a:lnSpc>
              </a:pPr>
              <a:r>
                <a:rPr lang="zh-CN" altLang="en-US" sz="1200" b="1" dirty="0">
                  <a:solidFill>
                    <a:srgbClr val="F83A06"/>
                  </a:solidFill>
                  <a:latin typeface="微软雅黑" pitchFamily="34" charset="-122"/>
                  <a:ea typeface="微软雅黑" pitchFamily="34" charset="-122"/>
                </a:rPr>
                <a:t>所属行业：</a:t>
              </a:r>
              <a:r>
                <a:rPr lang="zh-CN" altLang="en-US" sz="1200" dirty="0">
                  <a:latin typeface="微软雅黑" pitchFamily="34" charset="-122"/>
                  <a:ea typeface="微软雅黑" pitchFamily="34" charset="-122"/>
                </a:rPr>
                <a:t>综合性发电集团</a:t>
              </a:r>
            </a:p>
            <a:p>
              <a:pPr>
                <a:lnSpc>
                  <a:spcPct val="150000"/>
                </a:lnSpc>
              </a:pPr>
              <a:r>
                <a:rPr lang="zh-CN" altLang="en-US" sz="1200" b="1" dirty="0">
                  <a:solidFill>
                    <a:srgbClr val="F83A06"/>
                  </a:solidFill>
                  <a:latin typeface="微软雅黑" pitchFamily="34" charset="-122"/>
                  <a:ea typeface="微软雅黑" pitchFamily="34" charset="-122"/>
                </a:rPr>
                <a:t>企业简介：</a:t>
              </a:r>
              <a:r>
                <a:rPr lang="zh-CN" altLang="en-US" sz="1200" dirty="0">
                  <a:latin typeface="微软雅黑" pitchFamily="34" charset="-122"/>
                  <a:ea typeface="微软雅黑" pitchFamily="34" charset="-122"/>
                </a:rPr>
                <a:t>中国华电集团公司（简称“中国华电”）是</a:t>
              </a:r>
              <a:r>
                <a:rPr lang="en-US" altLang="zh-CN" sz="1200" dirty="0">
                  <a:latin typeface="微软雅黑" pitchFamily="34" charset="-122"/>
                  <a:ea typeface="微软雅黑" pitchFamily="34" charset="-122"/>
                </a:rPr>
                <a:t>2002</a:t>
              </a:r>
              <a:r>
                <a:rPr lang="zh-CN" altLang="en-US" sz="1200" dirty="0">
                  <a:latin typeface="微软雅黑" pitchFamily="34" charset="-122"/>
                  <a:ea typeface="微软雅黑" pitchFamily="34" charset="-122"/>
                </a:rPr>
                <a:t>年底国家电力体制改革时组建的五家全国性国有独资发电企业集团之一。</a:t>
              </a:r>
            </a:p>
          </p:txBody>
        </p:sp>
      </p:grpSp>
      <p:pic>
        <p:nvPicPr>
          <p:cNvPr id="53255" name="Picture 2" descr="C:\Users\chou\Desktop\20080805案例册PPT\图标\11.jpg"/>
          <p:cNvPicPr>
            <a:picLocks noChangeAspect="1" noChangeArrowheads="1"/>
          </p:cNvPicPr>
          <p:nvPr/>
        </p:nvPicPr>
        <p:blipFill>
          <a:blip r:embed="rId4" cstate="print"/>
          <a:srcRect/>
          <a:stretch>
            <a:fillRect/>
          </a:stretch>
        </p:blipFill>
        <p:spPr bwMode="auto">
          <a:xfrm>
            <a:off x="5576889" y="2362228"/>
            <a:ext cx="4352925" cy="3714750"/>
          </a:xfrm>
          <a:prstGeom prst="rect">
            <a:avLst/>
          </a:prstGeom>
          <a:noFill/>
          <a:ln w="9525">
            <a:noFill/>
            <a:miter lim="800000"/>
            <a:headEnd/>
            <a:tailEnd/>
          </a:ln>
        </p:spPr>
      </p:pic>
      <p:sp>
        <p:nvSpPr>
          <p:cNvPr id="12" name="TextBox 23"/>
          <p:cNvSpPr txBox="1">
            <a:spLocks noChangeArrowheads="1"/>
          </p:cNvSpPr>
          <p:nvPr/>
        </p:nvSpPr>
        <p:spPr bwMode="auto">
          <a:xfrm>
            <a:off x="5715000" y="2286031"/>
            <a:ext cx="4827588" cy="4524315"/>
          </a:xfrm>
          <a:prstGeom prst="rect">
            <a:avLst/>
          </a:prstGeom>
          <a:noFill/>
          <a:ln w="9525">
            <a:noFill/>
            <a:miter lim="800000"/>
            <a:headEnd/>
            <a:tailEnd/>
          </a:ln>
        </p:spPr>
        <p:txBody>
          <a:bodyPr>
            <a:spAutoFit/>
          </a:bodyPr>
          <a:lstStyle/>
          <a:p>
            <a:pPr>
              <a:defRPr/>
            </a:pPr>
            <a:endParaRPr lang="zh-CN" altLang="en-US" sz="1200" b="1" dirty="0">
              <a:solidFill>
                <a:srgbClr val="FF0000"/>
              </a:solidFill>
              <a:latin typeface="微软雅黑" pitchFamily="34" charset="-122"/>
              <a:ea typeface="微软雅黑" pitchFamily="34" charset="-122"/>
            </a:endParaRPr>
          </a:p>
          <a:p>
            <a:pPr>
              <a:defRPr/>
            </a:pPr>
            <a:endParaRPr lang="zh-CN" altLang="en-US" sz="1200" dirty="0">
              <a:solidFill>
                <a:srgbClr val="FF0000"/>
              </a:solidFill>
              <a:latin typeface="微软雅黑" pitchFamily="34" charset="-122"/>
              <a:ea typeface="微软雅黑" pitchFamily="34" charset="-122"/>
            </a:endParaRPr>
          </a:p>
          <a:p>
            <a:pPr>
              <a:lnSpc>
                <a:spcPct val="150000"/>
              </a:lnSpc>
              <a:defRPr/>
            </a:pPr>
            <a:r>
              <a:rPr lang="zh-CN" altLang="en-US" sz="1200" b="1" dirty="0">
                <a:solidFill>
                  <a:srgbClr val="FF0000"/>
                </a:solidFill>
                <a:latin typeface="微软雅黑" pitchFamily="34" charset="-122"/>
                <a:ea typeface="微软雅黑" pitchFamily="34" charset="-122"/>
              </a:rPr>
              <a:t>系统名称：</a:t>
            </a:r>
            <a:r>
              <a:rPr lang="zh-CN" altLang="en-US" sz="1200" b="1" dirty="0">
                <a:effectLst>
                  <a:outerShdw blurRad="38100" dist="38100" dir="2700000" algn="tl">
                    <a:srgbClr val="C0C0C0"/>
                  </a:outerShdw>
                </a:effectLst>
                <a:latin typeface="微软雅黑" pitchFamily="34" charset="-122"/>
                <a:ea typeface="微软雅黑" pitchFamily="34" charset="-122"/>
              </a:rPr>
              <a:t>中国华电集团工程项目管理信息系统</a:t>
            </a:r>
            <a:endParaRPr lang="en-US" altLang="zh-CN" sz="1200" b="1" dirty="0">
              <a:effectLst>
                <a:outerShdw blurRad="38100" dist="38100" dir="2700000" algn="tl">
                  <a:srgbClr val="C0C0C0"/>
                </a:outerShdw>
              </a:effectLst>
              <a:latin typeface="微软雅黑" pitchFamily="34" charset="-122"/>
              <a:ea typeface="微软雅黑" pitchFamily="34" charset="-122"/>
            </a:endParaRPr>
          </a:p>
          <a:p>
            <a:pPr>
              <a:lnSpc>
                <a:spcPct val="150000"/>
              </a:lnSpc>
              <a:defRPr/>
            </a:pPr>
            <a:r>
              <a:rPr lang="zh-CN" altLang="en-US" sz="1200" b="1" dirty="0">
                <a:solidFill>
                  <a:srgbClr val="FF0000"/>
                </a:solidFill>
                <a:latin typeface="微软雅黑" pitchFamily="34" charset="-122"/>
                <a:ea typeface="微软雅黑" pitchFamily="34" charset="-122"/>
              </a:rPr>
              <a:t>解决方案：</a:t>
            </a:r>
            <a:endParaRPr lang="en-US" altLang="zh-CN" sz="1200" b="1" dirty="0">
              <a:solidFill>
                <a:srgbClr val="FF0000"/>
              </a:solidFill>
              <a:latin typeface="微软雅黑" pitchFamily="34" charset="-122"/>
              <a:ea typeface="微软雅黑" pitchFamily="34" charset="-122"/>
            </a:endParaRPr>
          </a:p>
          <a:p>
            <a:pPr>
              <a:lnSpc>
                <a:spcPct val="150000"/>
              </a:lnSpc>
              <a:defRPr/>
            </a:pPr>
            <a:r>
              <a:rPr lang="zh-CN" altLang="en-US" sz="1200" dirty="0">
                <a:latin typeface="微软雅黑" pitchFamily="34" charset="-122"/>
                <a:ea typeface="微软雅黑" pitchFamily="34" charset="-122"/>
              </a:rPr>
              <a:t>以华电集团广域网和虚拟网（</a:t>
            </a:r>
            <a:r>
              <a:rPr lang="en-US" altLang="zh-CN" sz="1200" dirty="0">
                <a:latin typeface="微软雅黑" pitchFamily="34" charset="-122"/>
                <a:ea typeface="微软雅黑" pitchFamily="34" charset="-122"/>
              </a:rPr>
              <a:t>VPN</a:t>
            </a:r>
            <a:r>
              <a:rPr lang="zh-CN" altLang="en-US" sz="1200" dirty="0">
                <a:latin typeface="微软雅黑" pitchFamily="34" charset="-122"/>
                <a:ea typeface="微软雅黑" pitchFamily="34" charset="-122"/>
              </a:rPr>
              <a:t>）为网络平台，涵盖集团公司总部、二级管理公司、项目单位三级基建项目管理职能的信息系统。系统建设目标是构建集团系统内工程项目与投资管理的一体化管理系统平台，提高集团项目管理水平和决策反映能力，达到控制工程进度、降低工程造价、提高建设质量、为设备全生命周期管理提供基础信息的目的要求。</a:t>
            </a:r>
            <a:endParaRPr lang="en-US" altLang="zh-CN" sz="1200" dirty="0">
              <a:latin typeface="微软雅黑" pitchFamily="34" charset="-122"/>
              <a:ea typeface="微软雅黑" pitchFamily="34" charset="-122"/>
            </a:endParaRPr>
          </a:p>
          <a:p>
            <a:pPr>
              <a:lnSpc>
                <a:spcPct val="150000"/>
              </a:lnSpc>
              <a:defRPr/>
            </a:pPr>
            <a:r>
              <a:rPr lang="zh-CN" altLang="en-US" sz="1200" b="1" dirty="0">
                <a:solidFill>
                  <a:srgbClr val="FF0000"/>
                </a:solidFill>
                <a:latin typeface="微软雅黑" pitchFamily="34" charset="-122"/>
                <a:ea typeface="微软雅黑" pitchFamily="34" charset="-122"/>
              </a:rPr>
              <a:t>特性描述：</a:t>
            </a:r>
            <a:endParaRPr lang="en-US" altLang="zh-CN" sz="1200" b="1" dirty="0">
              <a:solidFill>
                <a:srgbClr val="FF0000"/>
              </a:solidFill>
              <a:latin typeface="微软雅黑" pitchFamily="34" charset="-122"/>
              <a:ea typeface="微软雅黑" pitchFamily="34" charset="-122"/>
            </a:endParaRPr>
          </a:p>
          <a:p>
            <a:pPr marL="228600" indent="-228600">
              <a:lnSpc>
                <a:spcPct val="150000"/>
              </a:lnSpc>
              <a:buFont typeface="+mj-lt"/>
              <a:buAutoNum type="arabicPeriod"/>
              <a:defRPr/>
            </a:pPr>
            <a:r>
              <a:rPr lang="zh-CN" altLang="en-US" sz="1200" dirty="0">
                <a:latin typeface="微软雅黑" pitchFamily="34" charset="-122"/>
                <a:ea typeface="微软雅黑" pitchFamily="34" charset="-122"/>
              </a:rPr>
              <a:t>实现集团多层次多组织架构下工程管理业务的一体化统一应用</a:t>
            </a:r>
            <a:endParaRPr lang="en-US" altLang="zh-CN" sz="1200" dirty="0">
              <a:latin typeface="微软雅黑" pitchFamily="34" charset="-122"/>
              <a:ea typeface="微软雅黑" pitchFamily="34" charset="-122"/>
            </a:endParaRPr>
          </a:p>
          <a:p>
            <a:pPr marL="228600" indent="-228600">
              <a:lnSpc>
                <a:spcPct val="150000"/>
              </a:lnSpc>
              <a:buFont typeface="+mj-lt"/>
              <a:buAutoNum type="arabicPeriod"/>
              <a:defRPr/>
            </a:pPr>
            <a:r>
              <a:rPr lang="zh-CN" altLang="en-US" sz="1200" dirty="0">
                <a:latin typeface="微软雅黑" pitchFamily="34" charset="-122"/>
                <a:ea typeface="微软雅黑" pitchFamily="34" charset="-122"/>
              </a:rPr>
              <a:t>实现火电、风电、水电、煤矿等多类型工程的管理，实现了工程建设的信息化的即需即用。</a:t>
            </a:r>
          </a:p>
          <a:p>
            <a:pPr marL="228600" indent="-228600">
              <a:lnSpc>
                <a:spcPct val="150000"/>
              </a:lnSpc>
              <a:buFont typeface="+mj-lt"/>
              <a:buAutoNum type="arabicPeriod"/>
              <a:defRPr/>
            </a:pPr>
            <a:r>
              <a:rPr lang="zh-CN" altLang="en-US" sz="1200" dirty="0">
                <a:latin typeface="微软雅黑" pitchFamily="34" charset="-122"/>
                <a:ea typeface="微软雅黑" pitchFamily="34" charset="-122"/>
              </a:rPr>
              <a:t>不同类型不同地域多应用模式的内部工程需求的统一信息化建设提升了业务管理和信息化，满足集团的工程管理信息化战略目标。</a:t>
            </a:r>
            <a:endParaRPr lang="en-US" altLang="zh-CN" sz="1200" dirty="0">
              <a:latin typeface="微软雅黑" pitchFamily="34" charset="-122"/>
              <a:ea typeface="微软雅黑" pitchFamily="34" charset="-122"/>
            </a:endParaRPr>
          </a:p>
          <a:p>
            <a:pPr>
              <a:defRPr/>
            </a:pPr>
            <a:endParaRPr lang="zh-CN" altLang="en-US" sz="1200" dirty="0">
              <a:solidFill>
                <a:srgbClr val="FF0000"/>
              </a:solidFill>
              <a:latin typeface="微软雅黑" pitchFamily="34" charset="-122"/>
              <a:ea typeface="微软雅黑" pitchFamily="34" charset="-122"/>
            </a:endParaRPr>
          </a:p>
        </p:txBody>
      </p:sp>
      <p:pic>
        <p:nvPicPr>
          <p:cNvPr id="53257" name="Picture 11" descr="C:\Users\chou\Desktop\20080805案例册PPT\图片修改\未标题-1.png"/>
          <p:cNvPicPr>
            <a:picLocks noChangeAspect="1" noChangeArrowheads="1"/>
          </p:cNvPicPr>
          <p:nvPr/>
        </p:nvPicPr>
        <p:blipFill>
          <a:blip r:embed="rId5" cstate="print"/>
          <a:srcRect/>
          <a:stretch>
            <a:fillRect/>
          </a:stretch>
        </p:blipFill>
        <p:spPr bwMode="auto">
          <a:xfrm>
            <a:off x="3800480" y="5019578"/>
            <a:ext cx="2143125" cy="2143125"/>
          </a:xfrm>
          <a:prstGeom prst="rect">
            <a:avLst/>
          </a:prstGeom>
          <a:noFill/>
          <a:ln w="9525">
            <a:noFill/>
            <a:miter lim="800000"/>
            <a:headEnd/>
            <a:tailEnd/>
          </a:ln>
        </p:spPr>
      </p:pic>
      <p:sp>
        <p:nvSpPr>
          <p:cNvPr id="14" name="矩形 13"/>
          <p:cNvSpPr/>
          <p:nvPr/>
        </p:nvSpPr>
        <p:spPr>
          <a:xfrm>
            <a:off x="1524000" y="1547852"/>
            <a:ext cx="2273300" cy="357188"/>
          </a:xfrm>
          <a:prstGeom prst="rect">
            <a:avLst/>
          </a:prstGeom>
          <a:solidFill>
            <a:schemeClr val="tx2">
              <a:lumMod val="60000"/>
              <a:lumOff val="40000"/>
              <a:alpha val="0"/>
            </a:schemeClr>
          </a:solidFill>
          <a:ln w="9525">
            <a:noFill/>
            <a:miter lim="800000"/>
            <a:headEnd/>
            <a:tailEnd/>
          </a:ln>
        </p:spPr>
        <p:txBody>
          <a:bodyPr/>
          <a:lstStyle/>
          <a:p>
            <a:pPr algn="ctr">
              <a:lnSpc>
                <a:spcPts val="2200"/>
              </a:lnSpc>
              <a:defRPr/>
            </a:pPr>
            <a:r>
              <a:rPr lang="zh-CN" altLang="en-US" sz="1700" b="1" dirty="0">
                <a:solidFill>
                  <a:schemeClr val="bg1"/>
                </a:solidFill>
                <a:latin typeface="微软雅黑" pitchFamily="34" charset="-122"/>
                <a:ea typeface="微软雅黑" pitchFamily="34" charset="-122"/>
              </a:rPr>
              <a:t>中央企业案例</a:t>
            </a:r>
          </a:p>
        </p:txBody>
      </p:sp>
      <p:pic>
        <p:nvPicPr>
          <p:cNvPr id="15" name="Picture 5"/>
          <p:cNvPicPr>
            <a:picLocks noChangeAspect="1" noChangeArrowheads="1"/>
          </p:cNvPicPr>
          <p:nvPr/>
        </p:nvPicPr>
        <p:blipFill>
          <a:blip r:embed="rId6" cstate="print"/>
          <a:srcRect/>
          <a:stretch>
            <a:fillRect/>
          </a:stretch>
        </p:blipFill>
        <p:spPr bwMode="auto">
          <a:xfrm>
            <a:off x="7662310" y="1638334"/>
            <a:ext cx="3005570" cy="495300"/>
          </a:xfrm>
          <a:prstGeom prst="rect">
            <a:avLst/>
          </a:prstGeom>
          <a:noFill/>
          <a:ln w="9525">
            <a:noFill/>
            <a:miter lim="800000"/>
            <a:headEnd/>
            <a:tailEnd/>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0914" name="Line 2"/>
          <p:cNvSpPr>
            <a:spLocks noChangeShapeType="1"/>
          </p:cNvSpPr>
          <p:nvPr/>
        </p:nvSpPr>
        <p:spPr bwMode="auto">
          <a:xfrm>
            <a:off x="4345097" y="4176634"/>
            <a:ext cx="3806825" cy="0"/>
          </a:xfrm>
          <a:prstGeom prst="line">
            <a:avLst/>
          </a:prstGeom>
          <a:noFill/>
          <a:ln w="12700">
            <a:solidFill>
              <a:schemeClr val="tx1"/>
            </a:solidFill>
            <a:round/>
            <a:headEnd type="none" w="sm" len="sm"/>
            <a:tailEnd type="none" w="sm" len="sm"/>
          </a:ln>
          <a:effectLst/>
        </p:spPr>
        <p:txBody>
          <a:bodyPr wrap="none" anchor="ctr"/>
          <a:lstStyle/>
          <a:p>
            <a:endParaRPr lang="zh-CN" altLang="en-US"/>
          </a:p>
        </p:txBody>
      </p:sp>
      <p:sp>
        <p:nvSpPr>
          <p:cNvPr id="2470915" name="Line 3"/>
          <p:cNvSpPr>
            <a:spLocks noChangeShapeType="1"/>
          </p:cNvSpPr>
          <p:nvPr/>
        </p:nvSpPr>
        <p:spPr bwMode="auto">
          <a:xfrm>
            <a:off x="5335697" y="2881234"/>
            <a:ext cx="1825625" cy="0"/>
          </a:xfrm>
          <a:prstGeom prst="line">
            <a:avLst/>
          </a:prstGeom>
          <a:noFill/>
          <a:ln w="12700">
            <a:solidFill>
              <a:schemeClr val="tx1"/>
            </a:solidFill>
            <a:round/>
            <a:headEnd type="none" w="sm" len="sm"/>
            <a:tailEnd type="none" w="sm" len="sm"/>
          </a:ln>
          <a:effectLst/>
        </p:spPr>
        <p:txBody>
          <a:bodyPr wrap="none" anchor="ctr"/>
          <a:lstStyle/>
          <a:p>
            <a:endParaRPr lang="zh-CN" altLang="en-US"/>
          </a:p>
        </p:txBody>
      </p:sp>
      <p:sp>
        <p:nvSpPr>
          <p:cNvPr id="2470916" name="Rectangle 4"/>
          <p:cNvSpPr>
            <a:spLocks noChangeArrowheads="1"/>
          </p:cNvSpPr>
          <p:nvPr/>
        </p:nvSpPr>
        <p:spPr bwMode="auto">
          <a:xfrm>
            <a:off x="6002447" y="2171622"/>
            <a:ext cx="557845" cy="369974"/>
          </a:xfrm>
          <a:prstGeom prst="rect">
            <a:avLst/>
          </a:prstGeom>
          <a:noFill/>
          <a:ln w="9525">
            <a:noFill/>
            <a:miter lim="800000"/>
            <a:headEnd/>
            <a:tailEnd/>
          </a:ln>
          <a:effectLst/>
        </p:spPr>
        <p:txBody>
          <a:bodyPr wrap="none" lIns="92075" tIns="46038" rIns="92075" bIns="46038">
            <a:spAutoFit/>
          </a:bodyPr>
          <a:lstStyle/>
          <a:p>
            <a:pPr eaLnBrk="0" hangingPunct="0"/>
            <a:r>
              <a:rPr kumimoji="1" lang="en-US" altLang="zh-CN">
                <a:ea typeface="黑体" pitchFamily="2" charset="-122"/>
              </a:rPr>
              <a:t>KPI</a:t>
            </a:r>
          </a:p>
        </p:txBody>
      </p:sp>
      <p:sp>
        <p:nvSpPr>
          <p:cNvPr id="2470917" name="Freeform 5"/>
          <p:cNvSpPr>
            <a:spLocks/>
          </p:cNvSpPr>
          <p:nvPr/>
        </p:nvSpPr>
        <p:spPr bwMode="auto">
          <a:xfrm>
            <a:off x="5291246" y="1593772"/>
            <a:ext cx="957262" cy="1289050"/>
          </a:xfrm>
          <a:custGeom>
            <a:avLst/>
            <a:gdLst/>
            <a:ahLst/>
            <a:cxnLst>
              <a:cxn ang="0">
                <a:pos x="0" y="811"/>
              </a:cxn>
              <a:cxn ang="0">
                <a:pos x="602" y="0"/>
              </a:cxn>
              <a:cxn ang="0">
                <a:pos x="194" y="811"/>
              </a:cxn>
              <a:cxn ang="0">
                <a:pos x="0" y="811"/>
              </a:cxn>
            </a:cxnLst>
            <a:rect l="0" t="0" r="r" b="b"/>
            <a:pathLst>
              <a:path w="603" h="812">
                <a:moveTo>
                  <a:pt x="0" y="811"/>
                </a:moveTo>
                <a:lnTo>
                  <a:pt x="602" y="0"/>
                </a:lnTo>
                <a:lnTo>
                  <a:pt x="194" y="811"/>
                </a:lnTo>
                <a:lnTo>
                  <a:pt x="0" y="811"/>
                </a:lnTo>
              </a:path>
            </a:pathLst>
          </a:custGeom>
          <a:gradFill rotWithShape="0">
            <a:gsLst>
              <a:gs pos="0">
                <a:schemeClr val="accent1"/>
              </a:gs>
              <a:gs pos="100000">
                <a:schemeClr val="accent1">
                  <a:gamma/>
                  <a:shade val="69804"/>
                  <a:invGamma/>
                </a:schemeClr>
              </a:gs>
            </a:gsLst>
            <a:lin ang="5400000" scaled="1"/>
          </a:gradFill>
          <a:ln w="12700" cap="rnd" cmpd="sng">
            <a:solidFill>
              <a:schemeClr val="tx1"/>
            </a:solidFill>
            <a:prstDash val="solid"/>
            <a:round/>
            <a:headEnd type="none" w="sm" len="sm"/>
            <a:tailEnd type="none" w="sm" len="sm"/>
          </a:ln>
          <a:effectLst/>
        </p:spPr>
        <p:txBody>
          <a:bodyPr/>
          <a:lstStyle/>
          <a:p>
            <a:endParaRPr lang="zh-CN" altLang="en-US"/>
          </a:p>
        </p:txBody>
      </p:sp>
      <p:sp>
        <p:nvSpPr>
          <p:cNvPr id="2470918" name="Freeform 6"/>
          <p:cNvSpPr>
            <a:spLocks/>
          </p:cNvSpPr>
          <p:nvPr/>
        </p:nvSpPr>
        <p:spPr bwMode="auto">
          <a:xfrm>
            <a:off x="5607158" y="1596948"/>
            <a:ext cx="641350" cy="1285875"/>
          </a:xfrm>
          <a:custGeom>
            <a:avLst/>
            <a:gdLst/>
            <a:ahLst/>
            <a:cxnLst>
              <a:cxn ang="0">
                <a:pos x="403" y="0"/>
              </a:cxn>
              <a:cxn ang="0">
                <a:pos x="206" y="807"/>
              </a:cxn>
              <a:cxn ang="0">
                <a:pos x="0" y="809"/>
              </a:cxn>
              <a:cxn ang="0">
                <a:pos x="403" y="0"/>
              </a:cxn>
            </a:cxnLst>
            <a:rect l="0" t="0" r="r" b="b"/>
            <a:pathLst>
              <a:path w="404" h="810">
                <a:moveTo>
                  <a:pt x="403" y="0"/>
                </a:moveTo>
                <a:lnTo>
                  <a:pt x="206" y="807"/>
                </a:lnTo>
                <a:lnTo>
                  <a:pt x="0" y="809"/>
                </a:lnTo>
                <a:lnTo>
                  <a:pt x="403" y="0"/>
                </a:lnTo>
              </a:path>
            </a:pathLst>
          </a:custGeom>
          <a:gradFill rotWithShape="0">
            <a:gsLst>
              <a:gs pos="0">
                <a:srgbClr val="6600FF"/>
              </a:gs>
              <a:gs pos="100000">
                <a:srgbClr val="6600FF">
                  <a:gamma/>
                  <a:shade val="69804"/>
                  <a:invGamma/>
                </a:srgbClr>
              </a:gs>
            </a:gsLst>
            <a:lin ang="5400000" scaled="1"/>
          </a:gradFill>
          <a:ln w="12700" cap="rnd" cmpd="sng">
            <a:solidFill>
              <a:schemeClr val="tx1"/>
            </a:solidFill>
            <a:prstDash val="solid"/>
            <a:round/>
            <a:headEnd type="none" w="sm" len="sm"/>
            <a:tailEnd type="none" w="sm" len="sm"/>
          </a:ln>
          <a:effectLst/>
        </p:spPr>
        <p:txBody>
          <a:bodyPr/>
          <a:lstStyle/>
          <a:p>
            <a:endParaRPr lang="zh-CN" altLang="en-US"/>
          </a:p>
        </p:txBody>
      </p:sp>
      <p:sp>
        <p:nvSpPr>
          <p:cNvPr id="2470919" name="Freeform 7"/>
          <p:cNvSpPr>
            <a:spLocks/>
          </p:cNvSpPr>
          <p:nvPr/>
        </p:nvSpPr>
        <p:spPr bwMode="auto">
          <a:xfrm>
            <a:off x="5938947" y="1589010"/>
            <a:ext cx="312737" cy="1293813"/>
          </a:xfrm>
          <a:custGeom>
            <a:avLst/>
            <a:gdLst/>
            <a:ahLst/>
            <a:cxnLst>
              <a:cxn ang="0">
                <a:pos x="194" y="814"/>
              </a:cxn>
              <a:cxn ang="0">
                <a:pos x="0" y="814"/>
              </a:cxn>
              <a:cxn ang="0">
                <a:pos x="196" y="0"/>
              </a:cxn>
              <a:cxn ang="0">
                <a:pos x="194" y="814"/>
              </a:cxn>
            </a:cxnLst>
            <a:rect l="0" t="0" r="r" b="b"/>
            <a:pathLst>
              <a:path w="197" h="815">
                <a:moveTo>
                  <a:pt x="194" y="814"/>
                </a:moveTo>
                <a:lnTo>
                  <a:pt x="0" y="814"/>
                </a:lnTo>
                <a:lnTo>
                  <a:pt x="196" y="0"/>
                </a:lnTo>
                <a:lnTo>
                  <a:pt x="194" y="814"/>
                </a:lnTo>
              </a:path>
            </a:pathLst>
          </a:custGeom>
          <a:gradFill rotWithShape="0">
            <a:gsLst>
              <a:gs pos="0">
                <a:srgbClr val="66FF33"/>
              </a:gs>
              <a:gs pos="100000">
                <a:srgbClr val="66FF33">
                  <a:gamma/>
                  <a:shade val="69804"/>
                  <a:invGamma/>
                </a:srgbClr>
              </a:gs>
            </a:gsLst>
            <a:lin ang="5400000" scaled="1"/>
          </a:gradFill>
          <a:ln w="12700" cap="rnd" cmpd="sng">
            <a:solidFill>
              <a:schemeClr val="tx1"/>
            </a:solidFill>
            <a:prstDash val="solid"/>
            <a:round/>
            <a:headEnd type="none" w="sm" len="sm"/>
            <a:tailEnd type="none" w="sm" len="sm"/>
          </a:ln>
          <a:effectLst/>
        </p:spPr>
        <p:txBody>
          <a:bodyPr/>
          <a:lstStyle/>
          <a:p>
            <a:endParaRPr lang="zh-CN" altLang="en-US"/>
          </a:p>
        </p:txBody>
      </p:sp>
      <p:sp>
        <p:nvSpPr>
          <p:cNvPr id="2470920" name="Freeform 8"/>
          <p:cNvSpPr>
            <a:spLocks/>
          </p:cNvSpPr>
          <p:nvPr/>
        </p:nvSpPr>
        <p:spPr bwMode="auto">
          <a:xfrm>
            <a:off x="6246921" y="1593773"/>
            <a:ext cx="309562" cy="1285875"/>
          </a:xfrm>
          <a:custGeom>
            <a:avLst/>
            <a:gdLst/>
            <a:ahLst/>
            <a:cxnLst>
              <a:cxn ang="0">
                <a:pos x="194" y="809"/>
              </a:cxn>
              <a:cxn ang="0">
                <a:pos x="0" y="809"/>
              </a:cxn>
              <a:cxn ang="0">
                <a:pos x="2" y="0"/>
              </a:cxn>
              <a:cxn ang="0">
                <a:pos x="194" y="809"/>
              </a:cxn>
            </a:cxnLst>
            <a:rect l="0" t="0" r="r" b="b"/>
            <a:pathLst>
              <a:path w="195" h="810">
                <a:moveTo>
                  <a:pt x="194" y="809"/>
                </a:moveTo>
                <a:lnTo>
                  <a:pt x="0" y="809"/>
                </a:lnTo>
                <a:lnTo>
                  <a:pt x="2" y="0"/>
                </a:lnTo>
                <a:lnTo>
                  <a:pt x="194" y="809"/>
                </a:lnTo>
              </a:path>
            </a:pathLst>
          </a:custGeom>
          <a:gradFill rotWithShape="0">
            <a:gsLst>
              <a:gs pos="0">
                <a:srgbClr val="FFFF00"/>
              </a:gs>
              <a:gs pos="100000">
                <a:srgbClr val="FFFF00">
                  <a:gamma/>
                  <a:shade val="69804"/>
                  <a:invGamma/>
                </a:srgbClr>
              </a:gs>
            </a:gsLst>
            <a:lin ang="5400000" scaled="1"/>
          </a:gradFill>
          <a:ln w="12700" cap="rnd" cmpd="sng">
            <a:solidFill>
              <a:schemeClr val="tx1"/>
            </a:solidFill>
            <a:prstDash val="solid"/>
            <a:round/>
            <a:headEnd type="none" w="sm" len="sm"/>
            <a:tailEnd type="none" w="sm" len="sm"/>
          </a:ln>
          <a:effectLst/>
        </p:spPr>
        <p:txBody>
          <a:bodyPr/>
          <a:lstStyle/>
          <a:p>
            <a:endParaRPr lang="zh-CN" altLang="en-US"/>
          </a:p>
        </p:txBody>
      </p:sp>
      <p:sp>
        <p:nvSpPr>
          <p:cNvPr id="2470921" name="Freeform 9"/>
          <p:cNvSpPr>
            <a:spLocks/>
          </p:cNvSpPr>
          <p:nvPr/>
        </p:nvSpPr>
        <p:spPr bwMode="auto">
          <a:xfrm>
            <a:off x="6250097" y="1593773"/>
            <a:ext cx="623887" cy="1285875"/>
          </a:xfrm>
          <a:custGeom>
            <a:avLst/>
            <a:gdLst/>
            <a:ahLst/>
            <a:cxnLst>
              <a:cxn ang="0">
                <a:pos x="392" y="809"/>
              </a:cxn>
              <a:cxn ang="0">
                <a:pos x="197" y="809"/>
              </a:cxn>
              <a:cxn ang="0">
                <a:pos x="0" y="0"/>
              </a:cxn>
              <a:cxn ang="0">
                <a:pos x="392" y="809"/>
              </a:cxn>
            </a:cxnLst>
            <a:rect l="0" t="0" r="r" b="b"/>
            <a:pathLst>
              <a:path w="393" h="810">
                <a:moveTo>
                  <a:pt x="392" y="809"/>
                </a:moveTo>
                <a:lnTo>
                  <a:pt x="197" y="809"/>
                </a:lnTo>
                <a:lnTo>
                  <a:pt x="0" y="0"/>
                </a:lnTo>
                <a:lnTo>
                  <a:pt x="392" y="809"/>
                </a:lnTo>
              </a:path>
            </a:pathLst>
          </a:custGeom>
          <a:gradFill rotWithShape="0">
            <a:gsLst>
              <a:gs pos="0">
                <a:srgbClr val="FF3300"/>
              </a:gs>
              <a:gs pos="100000">
                <a:srgbClr val="FF3300">
                  <a:gamma/>
                  <a:shade val="69804"/>
                  <a:invGamma/>
                </a:srgbClr>
              </a:gs>
            </a:gsLst>
            <a:lin ang="5400000" scaled="1"/>
          </a:gradFill>
          <a:ln w="12700" cap="rnd" cmpd="sng">
            <a:solidFill>
              <a:schemeClr val="tx1"/>
            </a:solidFill>
            <a:prstDash val="solid"/>
            <a:round/>
            <a:headEnd type="none" w="sm" len="sm"/>
            <a:tailEnd type="none" w="sm" len="sm"/>
          </a:ln>
          <a:effectLst/>
        </p:spPr>
        <p:txBody>
          <a:bodyPr/>
          <a:lstStyle/>
          <a:p>
            <a:endParaRPr lang="zh-CN" altLang="en-US"/>
          </a:p>
        </p:txBody>
      </p:sp>
      <p:sp>
        <p:nvSpPr>
          <p:cNvPr id="2470922" name="Freeform 10"/>
          <p:cNvSpPr>
            <a:spLocks/>
          </p:cNvSpPr>
          <p:nvPr/>
        </p:nvSpPr>
        <p:spPr bwMode="auto">
          <a:xfrm>
            <a:off x="6246922" y="1614410"/>
            <a:ext cx="954087" cy="1285875"/>
          </a:xfrm>
          <a:custGeom>
            <a:avLst/>
            <a:gdLst/>
            <a:ahLst/>
            <a:cxnLst>
              <a:cxn ang="0">
                <a:pos x="600" y="809"/>
              </a:cxn>
              <a:cxn ang="0">
                <a:pos x="394" y="809"/>
              </a:cxn>
              <a:cxn ang="0">
                <a:pos x="0" y="0"/>
              </a:cxn>
              <a:cxn ang="0">
                <a:pos x="600" y="809"/>
              </a:cxn>
            </a:cxnLst>
            <a:rect l="0" t="0" r="r" b="b"/>
            <a:pathLst>
              <a:path w="601" h="810">
                <a:moveTo>
                  <a:pt x="600" y="809"/>
                </a:moveTo>
                <a:lnTo>
                  <a:pt x="394" y="809"/>
                </a:lnTo>
                <a:lnTo>
                  <a:pt x="0" y="0"/>
                </a:lnTo>
                <a:lnTo>
                  <a:pt x="600" y="809"/>
                </a:lnTo>
              </a:path>
            </a:pathLst>
          </a:custGeom>
          <a:gradFill rotWithShape="0">
            <a:gsLst>
              <a:gs pos="0">
                <a:srgbClr val="FF33CC"/>
              </a:gs>
              <a:gs pos="100000">
                <a:srgbClr val="FF33CC">
                  <a:gamma/>
                  <a:shade val="69804"/>
                  <a:invGamma/>
                </a:srgbClr>
              </a:gs>
            </a:gsLst>
            <a:lin ang="5400000" scaled="1"/>
          </a:gradFill>
          <a:ln w="12700" cap="rnd" cmpd="sng">
            <a:solidFill>
              <a:schemeClr val="tx1"/>
            </a:solidFill>
            <a:prstDash val="solid"/>
            <a:round/>
            <a:headEnd type="none" w="sm" len="sm"/>
            <a:tailEnd type="none" w="sm" len="sm"/>
          </a:ln>
          <a:effectLst/>
        </p:spPr>
        <p:txBody>
          <a:bodyPr/>
          <a:lstStyle/>
          <a:p>
            <a:endParaRPr lang="zh-CN" altLang="en-US"/>
          </a:p>
        </p:txBody>
      </p:sp>
      <p:sp>
        <p:nvSpPr>
          <p:cNvPr id="2470923" name="Freeform 11"/>
          <p:cNvSpPr>
            <a:spLocks/>
          </p:cNvSpPr>
          <p:nvPr/>
        </p:nvSpPr>
        <p:spPr bwMode="auto">
          <a:xfrm>
            <a:off x="4951521" y="2889172"/>
            <a:ext cx="984250" cy="1289050"/>
          </a:xfrm>
          <a:custGeom>
            <a:avLst/>
            <a:gdLst/>
            <a:ahLst/>
            <a:cxnLst>
              <a:cxn ang="0">
                <a:pos x="619" y="0"/>
              </a:cxn>
              <a:cxn ang="0">
                <a:pos x="408" y="0"/>
              </a:cxn>
              <a:cxn ang="0">
                <a:pos x="0" y="811"/>
              </a:cxn>
              <a:cxn ang="0">
                <a:pos x="422" y="811"/>
              </a:cxn>
              <a:cxn ang="0">
                <a:pos x="619" y="0"/>
              </a:cxn>
            </a:cxnLst>
            <a:rect l="0" t="0" r="r" b="b"/>
            <a:pathLst>
              <a:path w="620" h="812">
                <a:moveTo>
                  <a:pt x="619" y="0"/>
                </a:moveTo>
                <a:lnTo>
                  <a:pt x="408" y="0"/>
                </a:lnTo>
                <a:lnTo>
                  <a:pt x="0" y="811"/>
                </a:lnTo>
                <a:lnTo>
                  <a:pt x="422" y="811"/>
                </a:lnTo>
                <a:lnTo>
                  <a:pt x="619" y="0"/>
                </a:lnTo>
              </a:path>
            </a:pathLst>
          </a:custGeom>
          <a:gradFill rotWithShape="0">
            <a:gsLst>
              <a:gs pos="0">
                <a:srgbClr val="6600FF"/>
              </a:gs>
              <a:gs pos="100000">
                <a:srgbClr val="6600FF">
                  <a:gamma/>
                  <a:shade val="69804"/>
                  <a:invGamma/>
                </a:srgbClr>
              </a:gs>
            </a:gsLst>
            <a:lin ang="5400000" scaled="1"/>
          </a:gradFill>
          <a:ln w="12700" cap="rnd" cmpd="sng">
            <a:solidFill>
              <a:schemeClr val="tx1"/>
            </a:solidFill>
            <a:prstDash val="solid"/>
            <a:round/>
            <a:headEnd type="none" w="sm" len="sm"/>
            <a:tailEnd type="none" w="sm" len="sm"/>
          </a:ln>
          <a:effectLst/>
        </p:spPr>
        <p:txBody>
          <a:bodyPr/>
          <a:lstStyle/>
          <a:p>
            <a:endParaRPr lang="zh-CN" altLang="en-US"/>
          </a:p>
        </p:txBody>
      </p:sp>
      <p:sp>
        <p:nvSpPr>
          <p:cNvPr id="2470924" name="Freeform 12"/>
          <p:cNvSpPr>
            <a:spLocks/>
          </p:cNvSpPr>
          <p:nvPr/>
        </p:nvSpPr>
        <p:spPr bwMode="auto">
          <a:xfrm>
            <a:off x="5626208" y="2884410"/>
            <a:ext cx="622300" cy="1293813"/>
          </a:xfrm>
          <a:custGeom>
            <a:avLst/>
            <a:gdLst/>
            <a:ahLst/>
            <a:cxnLst>
              <a:cxn ang="0">
                <a:pos x="197" y="0"/>
              </a:cxn>
              <a:cxn ang="0">
                <a:pos x="0" y="814"/>
              </a:cxn>
              <a:cxn ang="0">
                <a:pos x="391" y="812"/>
              </a:cxn>
              <a:cxn ang="0">
                <a:pos x="391" y="0"/>
              </a:cxn>
              <a:cxn ang="0">
                <a:pos x="197" y="0"/>
              </a:cxn>
            </a:cxnLst>
            <a:rect l="0" t="0" r="r" b="b"/>
            <a:pathLst>
              <a:path w="392" h="815">
                <a:moveTo>
                  <a:pt x="197" y="0"/>
                </a:moveTo>
                <a:lnTo>
                  <a:pt x="0" y="814"/>
                </a:lnTo>
                <a:lnTo>
                  <a:pt x="391" y="812"/>
                </a:lnTo>
                <a:lnTo>
                  <a:pt x="391" y="0"/>
                </a:lnTo>
                <a:lnTo>
                  <a:pt x="197" y="0"/>
                </a:lnTo>
              </a:path>
            </a:pathLst>
          </a:custGeom>
          <a:gradFill rotWithShape="0">
            <a:gsLst>
              <a:gs pos="0">
                <a:srgbClr val="66FF33"/>
              </a:gs>
              <a:gs pos="100000">
                <a:srgbClr val="66FF33">
                  <a:gamma/>
                  <a:shade val="69804"/>
                  <a:invGamma/>
                </a:srgbClr>
              </a:gs>
            </a:gsLst>
            <a:lin ang="5400000" scaled="1"/>
          </a:gradFill>
          <a:ln w="12700" cap="rnd" cmpd="sng">
            <a:solidFill>
              <a:schemeClr val="tx1"/>
            </a:solidFill>
            <a:prstDash val="solid"/>
            <a:round/>
            <a:headEnd type="none" w="sm" len="sm"/>
            <a:tailEnd type="none" w="sm" len="sm"/>
          </a:ln>
          <a:effectLst/>
        </p:spPr>
        <p:txBody>
          <a:bodyPr/>
          <a:lstStyle/>
          <a:p>
            <a:endParaRPr lang="zh-CN" altLang="en-US"/>
          </a:p>
        </p:txBody>
      </p:sp>
      <p:sp>
        <p:nvSpPr>
          <p:cNvPr id="2470925" name="Freeform 13"/>
          <p:cNvSpPr>
            <a:spLocks/>
          </p:cNvSpPr>
          <p:nvPr/>
        </p:nvSpPr>
        <p:spPr bwMode="auto">
          <a:xfrm>
            <a:off x="6243747" y="2881235"/>
            <a:ext cx="625475" cy="1293813"/>
          </a:xfrm>
          <a:custGeom>
            <a:avLst/>
            <a:gdLst/>
            <a:ahLst/>
            <a:cxnLst>
              <a:cxn ang="0">
                <a:pos x="2" y="814"/>
              </a:cxn>
              <a:cxn ang="0">
                <a:pos x="393" y="814"/>
              </a:cxn>
              <a:cxn ang="0">
                <a:pos x="201" y="0"/>
              </a:cxn>
              <a:cxn ang="0">
                <a:pos x="0" y="0"/>
              </a:cxn>
              <a:cxn ang="0">
                <a:pos x="2" y="814"/>
              </a:cxn>
            </a:cxnLst>
            <a:rect l="0" t="0" r="r" b="b"/>
            <a:pathLst>
              <a:path w="394" h="815">
                <a:moveTo>
                  <a:pt x="2" y="814"/>
                </a:moveTo>
                <a:lnTo>
                  <a:pt x="393" y="814"/>
                </a:lnTo>
                <a:lnTo>
                  <a:pt x="201" y="0"/>
                </a:lnTo>
                <a:lnTo>
                  <a:pt x="0" y="0"/>
                </a:lnTo>
                <a:lnTo>
                  <a:pt x="2" y="814"/>
                </a:lnTo>
              </a:path>
            </a:pathLst>
          </a:custGeom>
          <a:gradFill rotWithShape="0">
            <a:gsLst>
              <a:gs pos="0">
                <a:srgbClr val="FFFF00"/>
              </a:gs>
              <a:gs pos="100000">
                <a:srgbClr val="FFFF00">
                  <a:gamma/>
                  <a:shade val="69804"/>
                  <a:invGamma/>
                </a:srgbClr>
              </a:gs>
            </a:gsLst>
            <a:lin ang="5400000" scaled="1"/>
          </a:gradFill>
          <a:ln w="12700" cap="rnd" cmpd="sng">
            <a:solidFill>
              <a:schemeClr val="tx1"/>
            </a:solidFill>
            <a:prstDash val="solid"/>
            <a:round/>
            <a:headEnd type="none" w="sm" len="sm"/>
            <a:tailEnd type="none" w="sm" len="sm"/>
          </a:ln>
          <a:effectLst/>
        </p:spPr>
        <p:txBody>
          <a:bodyPr/>
          <a:lstStyle/>
          <a:p>
            <a:endParaRPr lang="zh-CN" altLang="en-US"/>
          </a:p>
        </p:txBody>
      </p:sp>
      <p:sp>
        <p:nvSpPr>
          <p:cNvPr id="2470926" name="Freeform 14"/>
          <p:cNvSpPr>
            <a:spLocks/>
          </p:cNvSpPr>
          <p:nvPr/>
        </p:nvSpPr>
        <p:spPr bwMode="auto">
          <a:xfrm>
            <a:off x="6567596" y="2881234"/>
            <a:ext cx="927100" cy="1296988"/>
          </a:xfrm>
          <a:custGeom>
            <a:avLst/>
            <a:gdLst/>
            <a:ahLst/>
            <a:cxnLst>
              <a:cxn ang="0">
                <a:pos x="583" y="816"/>
              </a:cxn>
              <a:cxn ang="0">
                <a:pos x="566" y="814"/>
              </a:cxn>
              <a:cxn ang="0">
                <a:pos x="194" y="814"/>
              </a:cxn>
              <a:cxn ang="0">
                <a:pos x="0" y="0"/>
              </a:cxn>
              <a:cxn ang="0">
                <a:pos x="194" y="2"/>
              </a:cxn>
              <a:cxn ang="0">
                <a:pos x="583" y="816"/>
              </a:cxn>
            </a:cxnLst>
            <a:rect l="0" t="0" r="r" b="b"/>
            <a:pathLst>
              <a:path w="584" h="817">
                <a:moveTo>
                  <a:pt x="583" y="816"/>
                </a:moveTo>
                <a:lnTo>
                  <a:pt x="566" y="814"/>
                </a:lnTo>
                <a:lnTo>
                  <a:pt x="194" y="814"/>
                </a:lnTo>
                <a:lnTo>
                  <a:pt x="0" y="0"/>
                </a:lnTo>
                <a:lnTo>
                  <a:pt x="194" y="2"/>
                </a:lnTo>
                <a:lnTo>
                  <a:pt x="583" y="816"/>
                </a:lnTo>
              </a:path>
            </a:pathLst>
          </a:custGeom>
          <a:gradFill rotWithShape="0">
            <a:gsLst>
              <a:gs pos="0">
                <a:srgbClr val="FF3300"/>
              </a:gs>
              <a:gs pos="100000">
                <a:srgbClr val="FF3300">
                  <a:gamma/>
                  <a:shade val="69804"/>
                  <a:invGamma/>
                </a:srgbClr>
              </a:gs>
            </a:gsLst>
            <a:lin ang="5400000" scaled="1"/>
          </a:gradFill>
          <a:ln w="12700" cap="rnd" cmpd="sng">
            <a:solidFill>
              <a:schemeClr val="tx1"/>
            </a:solidFill>
            <a:prstDash val="solid"/>
            <a:round/>
            <a:headEnd type="none" w="sm" len="sm"/>
            <a:tailEnd type="none" w="sm" len="sm"/>
          </a:ln>
          <a:effectLst/>
        </p:spPr>
        <p:txBody>
          <a:bodyPr/>
          <a:lstStyle/>
          <a:p>
            <a:endParaRPr lang="zh-CN" altLang="en-US"/>
          </a:p>
        </p:txBody>
      </p:sp>
      <p:sp>
        <p:nvSpPr>
          <p:cNvPr id="2470927" name="Freeform 15"/>
          <p:cNvSpPr>
            <a:spLocks/>
          </p:cNvSpPr>
          <p:nvPr/>
        </p:nvSpPr>
        <p:spPr bwMode="auto">
          <a:xfrm>
            <a:off x="6878747" y="2884410"/>
            <a:ext cx="1277937" cy="1293813"/>
          </a:xfrm>
          <a:custGeom>
            <a:avLst/>
            <a:gdLst/>
            <a:ahLst/>
            <a:cxnLst>
              <a:cxn ang="0">
                <a:pos x="804" y="814"/>
              </a:cxn>
              <a:cxn ang="0">
                <a:pos x="392" y="814"/>
              </a:cxn>
              <a:cxn ang="0">
                <a:pos x="0" y="0"/>
              </a:cxn>
              <a:cxn ang="0">
                <a:pos x="207" y="0"/>
              </a:cxn>
              <a:cxn ang="0">
                <a:pos x="804" y="814"/>
              </a:cxn>
            </a:cxnLst>
            <a:rect l="0" t="0" r="r" b="b"/>
            <a:pathLst>
              <a:path w="805" h="815">
                <a:moveTo>
                  <a:pt x="804" y="814"/>
                </a:moveTo>
                <a:lnTo>
                  <a:pt x="392" y="814"/>
                </a:lnTo>
                <a:lnTo>
                  <a:pt x="0" y="0"/>
                </a:lnTo>
                <a:lnTo>
                  <a:pt x="207" y="0"/>
                </a:lnTo>
                <a:lnTo>
                  <a:pt x="804" y="814"/>
                </a:lnTo>
              </a:path>
            </a:pathLst>
          </a:custGeom>
          <a:gradFill rotWithShape="0">
            <a:gsLst>
              <a:gs pos="0">
                <a:srgbClr val="FF33CC"/>
              </a:gs>
              <a:gs pos="100000">
                <a:srgbClr val="FF33CC">
                  <a:gamma/>
                  <a:shade val="69804"/>
                  <a:invGamma/>
                </a:srgbClr>
              </a:gs>
            </a:gsLst>
            <a:lin ang="5400000" scaled="1"/>
          </a:gradFill>
          <a:ln w="12700" cap="rnd" cmpd="sng">
            <a:solidFill>
              <a:schemeClr val="tx1"/>
            </a:solidFill>
            <a:prstDash val="solid"/>
            <a:round/>
            <a:headEnd type="none" w="sm" len="sm"/>
            <a:tailEnd type="none" w="sm" len="sm"/>
          </a:ln>
          <a:effectLst/>
        </p:spPr>
        <p:txBody>
          <a:bodyPr/>
          <a:lstStyle/>
          <a:p>
            <a:endParaRPr lang="zh-CN" altLang="en-US"/>
          </a:p>
        </p:txBody>
      </p:sp>
      <p:sp>
        <p:nvSpPr>
          <p:cNvPr id="2470928" name="Freeform 16"/>
          <p:cNvSpPr>
            <a:spLocks/>
          </p:cNvSpPr>
          <p:nvPr/>
        </p:nvSpPr>
        <p:spPr bwMode="auto">
          <a:xfrm>
            <a:off x="4338747" y="2892348"/>
            <a:ext cx="1246187" cy="1285875"/>
          </a:xfrm>
          <a:custGeom>
            <a:avLst/>
            <a:gdLst/>
            <a:ahLst/>
            <a:cxnLst>
              <a:cxn ang="0">
                <a:pos x="784" y="0"/>
              </a:cxn>
              <a:cxn ang="0">
                <a:pos x="592" y="0"/>
              </a:cxn>
              <a:cxn ang="0">
                <a:pos x="0" y="809"/>
              </a:cxn>
              <a:cxn ang="0">
                <a:pos x="386" y="809"/>
              </a:cxn>
              <a:cxn ang="0">
                <a:pos x="784" y="0"/>
              </a:cxn>
            </a:cxnLst>
            <a:rect l="0" t="0" r="r" b="b"/>
            <a:pathLst>
              <a:path w="785" h="810">
                <a:moveTo>
                  <a:pt x="784" y="0"/>
                </a:moveTo>
                <a:lnTo>
                  <a:pt x="592" y="0"/>
                </a:lnTo>
                <a:lnTo>
                  <a:pt x="0" y="809"/>
                </a:lnTo>
                <a:lnTo>
                  <a:pt x="386" y="809"/>
                </a:lnTo>
                <a:lnTo>
                  <a:pt x="784" y="0"/>
                </a:lnTo>
              </a:path>
            </a:pathLst>
          </a:custGeom>
          <a:gradFill rotWithShape="0">
            <a:gsLst>
              <a:gs pos="0">
                <a:schemeClr val="accent1"/>
              </a:gs>
              <a:gs pos="100000">
                <a:schemeClr val="accent1">
                  <a:gamma/>
                  <a:shade val="69804"/>
                  <a:invGamma/>
                </a:schemeClr>
              </a:gs>
            </a:gsLst>
            <a:lin ang="5400000" scaled="1"/>
          </a:gradFill>
          <a:ln w="12700" cap="rnd" cmpd="sng">
            <a:solidFill>
              <a:schemeClr val="tx1"/>
            </a:solidFill>
            <a:prstDash val="solid"/>
            <a:round/>
            <a:headEnd type="none" w="sm" len="sm"/>
            <a:tailEnd type="none" w="sm" len="sm"/>
          </a:ln>
          <a:effectLst/>
        </p:spPr>
        <p:txBody>
          <a:bodyPr/>
          <a:lstStyle/>
          <a:p>
            <a:endParaRPr lang="zh-CN" altLang="en-US"/>
          </a:p>
        </p:txBody>
      </p:sp>
      <p:sp>
        <p:nvSpPr>
          <p:cNvPr id="2470929" name="Freeform 17"/>
          <p:cNvSpPr>
            <a:spLocks/>
          </p:cNvSpPr>
          <p:nvPr/>
        </p:nvSpPr>
        <p:spPr bwMode="auto">
          <a:xfrm>
            <a:off x="4600684" y="4184572"/>
            <a:ext cx="1019175" cy="698500"/>
          </a:xfrm>
          <a:custGeom>
            <a:avLst/>
            <a:gdLst/>
            <a:ahLst/>
            <a:cxnLst>
              <a:cxn ang="0">
                <a:pos x="641" y="0"/>
              </a:cxn>
              <a:cxn ang="0">
                <a:pos x="221" y="0"/>
              </a:cxn>
              <a:cxn ang="0">
                <a:pos x="0" y="439"/>
              </a:cxn>
              <a:cxn ang="0">
                <a:pos x="535" y="439"/>
              </a:cxn>
              <a:cxn ang="0">
                <a:pos x="641" y="0"/>
              </a:cxn>
            </a:cxnLst>
            <a:rect l="0" t="0" r="r" b="b"/>
            <a:pathLst>
              <a:path w="642" h="440">
                <a:moveTo>
                  <a:pt x="641" y="0"/>
                </a:moveTo>
                <a:lnTo>
                  <a:pt x="221" y="0"/>
                </a:lnTo>
                <a:lnTo>
                  <a:pt x="0" y="439"/>
                </a:lnTo>
                <a:lnTo>
                  <a:pt x="535" y="439"/>
                </a:lnTo>
                <a:lnTo>
                  <a:pt x="641" y="0"/>
                </a:lnTo>
              </a:path>
            </a:pathLst>
          </a:custGeom>
          <a:gradFill rotWithShape="0">
            <a:gsLst>
              <a:gs pos="0">
                <a:srgbClr val="6600FF"/>
              </a:gs>
              <a:gs pos="100000">
                <a:srgbClr val="6600FF">
                  <a:gamma/>
                  <a:shade val="69804"/>
                  <a:invGamma/>
                </a:srgbClr>
              </a:gs>
            </a:gsLst>
            <a:lin ang="5400000" scaled="1"/>
          </a:gradFill>
          <a:ln w="12700" cap="rnd" cmpd="sng">
            <a:solidFill>
              <a:schemeClr val="tx1"/>
            </a:solidFill>
            <a:prstDash val="solid"/>
            <a:round/>
            <a:headEnd type="none" w="sm" len="sm"/>
            <a:tailEnd type="none" w="sm" len="sm"/>
          </a:ln>
          <a:effectLst/>
        </p:spPr>
        <p:txBody>
          <a:bodyPr/>
          <a:lstStyle/>
          <a:p>
            <a:endParaRPr lang="zh-CN" altLang="en-US"/>
          </a:p>
        </p:txBody>
      </p:sp>
      <p:sp>
        <p:nvSpPr>
          <p:cNvPr id="2470930" name="Freeform 18"/>
          <p:cNvSpPr>
            <a:spLocks/>
          </p:cNvSpPr>
          <p:nvPr/>
        </p:nvSpPr>
        <p:spPr bwMode="auto">
          <a:xfrm>
            <a:off x="5457933" y="4184572"/>
            <a:ext cx="787400" cy="698500"/>
          </a:xfrm>
          <a:custGeom>
            <a:avLst/>
            <a:gdLst/>
            <a:ahLst/>
            <a:cxnLst>
              <a:cxn ang="0">
                <a:pos x="495" y="0"/>
              </a:cxn>
              <a:cxn ang="0">
                <a:pos x="103" y="0"/>
              </a:cxn>
              <a:cxn ang="0">
                <a:pos x="0" y="439"/>
              </a:cxn>
              <a:cxn ang="0">
                <a:pos x="495" y="439"/>
              </a:cxn>
              <a:cxn ang="0">
                <a:pos x="495" y="0"/>
              </a:cxn>
            </a:cxnLst>
            <a:rect l="0" t="0" r="r" b="b"/>
            <a:pathLst>
              <a:path w="496" h="440">
                <a:moveTo>
                  <a:pt x="495" y="0"/>
                </a:moveTo>
                <a:lnTo>
                  <a:pt x="103" y="0"/>
                </a:lnTo>
                <a:lnTo>
                  <a:pt x="0" y="439"/>
                </a:lnTo>
                <a:lnTo>
                  <a:pt x="495" y="439"/>
                </a:lnTo>
                <a:lnTo>
                  <a:pt x="495" y="0"/>
                </a:lnTo>
              </a:path>
            </a:pathLst>
          </a:custGeom>
          <a:gradFill rotWithShape="0">
            <a:gsLst>
              <a:gs pos="0">
                <a:srgbClr val="66FF33"/>
              </a:gs>
              <a:gs pos="100000">
                <a:srgbClr val="66FF33">
                  <a:gamma/>
                  <a:shade val="69804"/>
                  <a:invGamma/>
                </a:srgbClr>
              </a:gs>
            </a:gsLst>
            <a:lin ang="5400000" scaled="1"/>
          </a:gradFill>
          <a:ln w="12700" cap="rnd" cmpd="sng">
            <a:solidFill>
              <a:schemeClr val="tx1"/>
            </a:solidFill>
            <a:prstDash val="solid"/>
            <a:round/>
            <a:headEnd type="none" w="sm" len="sm"/>
            <a:tailEnd type="none" w="sm" len="sm"/>
          </a:ln>
          <a:effectLst/>
        </p:spPr>
        <p:txBody>
          <a:bodyPr/>
          <a:lstStyle/>
          <a:p>
            <a:endParaRPr lang="zh-CN" altLang="en-US"/>
          </a:p>
        </p:txBody>
      </p:sp>
      <p:sp>
        <p:nvSpPr>
          <p:cNvPr id="2470931" name="Freeform 19"/>
          <p:cNvSpPr>
            <a:spLocks/>
          </p:cNvSpPr>
          <p:nvPr/>
        </p:nvSpPr>
        <p:spPr bwMode="auto">
          <a:xfrm>
            <a:off x="6246922" y="4184573"/>
            <a:ext cx="790575" cy="701675"/>
          </a:xfrm>
          <a:custGeom>
            <a:avLst/>
            <a:gdLst/>
            <a:ahLst/>
            <a:cxnLst>
              <a:cxn ang="0">
                <a:pos x="0" y="441"/>
              </a:cxn>
              <a:cxn ang="0">
                <a:pos x="497" y="441"/>
              </a:cxn>
              <a:cxn ang="0">
                <a:pos x="394" y="0"/>
              </a:cxn>
              <a:cxn ang="0">
                <a:pos x="0" y="2"/>
              </a:cxn>
              <a:cxn ang="0">
                <a:pos x="0" y="441"/>
              </a:cxn>
            </a:cxnLst>
            <a:rect l="0" t="0" r="r" b="b"/>
            <a:pathLst>
              <a:path w="498" h="442">
                <a:moveTo>
                  <a:pt x="0" y="441"/>
                </a:moveTo>
                <a:lnTo>
                  <a:pt x="497" y="441"/>
                </a:lnTo>
                <a:lnTo>
                  <a:pt x="394" y="0"/>
                </a:lnTo>
                <a:lnTo>
                  <a:pt x="0" y="2"/>
                </a:lnTo>
                <a:lnTo>
                  <a:pt x="0" y="441"/>
                </a:lnTo>
              </a:path>
            </a:pathLst>
          </a:custGeom>
          <a:gradFill rotWithShape="0">
            <a:gsLst>
              <a:gs pos="0">
                <a:srgbClr val="FFFF00"/>
              </a:gs>
              <a:gs pos="100000">
                <a:srgbClr val="FFFF00">
                  <a:gamma/>
                  <a:shade val="69804"/>
                  <a:invGamma/>
                </a:srgbClr>
              </a:gs>
            </a:gsLst>
            <a:lin ang="5400000" scaled="1"/>
          </a:gradFill>
          <a:ln w="12700" cap="rnd" cmpd="sng">
            <a:solidFill>
              <a:schemeClr val="tx1"/>
            </a:solidFill>
            <a:prstDash val="solid"/>
            <a:round/>
            <a:headEnd type="none" w="sm" len="sm"/>
            <a:tailEnd type="none" w="sm" len="sm"/>
          </a:ln>
          <a:effectLst/>
        </p:spPr>
        <p:txBody>
          <a:bodyPr/>
          <a:lstStyle/>
          <a:p>
            <a:endParaRPr lang="zh-CN" altLang="en-US"/>
          </a:p>
        </p:txBody>
      </p:sp>
      <p:sp>
        <p:nvSpPr>
          <p:cNvPr id="2470932" name="Freeform 20"/>
          <p:cNvSpPr>
            <a:spLocks/>
          </p:cNvSpPr>
          <p:nvPr/>
        </p:nvSpPr>
        <p:spPr bwMode="auto">
          <a:xfrm>
            <a:off x="6875571" y="4187747"/>
            <a:ext cx="957262" cy="692150"/>
          </a:xfrm>
          <a:custGeom>
            <a:avLst/>
            <a:gdLst/>
            <a:ahLst/>
            <a:cxnLst>
              <a:cxn ang="0">
                <a:pos x="0" y="0"/>
              </a:cxn>
              <a:cxn ang="0">
                <a:pos x="391" y="0"/>
              </a:cxn>
              <a:cxn ang="0">
                <a:pos x="602" y="435"/>
              </a:cxn>
              <a:cxn ang="0">
                <a:pos x="106" y="435"/>
              </a:cxn>
              <a:cxn ang="0">
                <a:pos x="0" y="0"/>
              </a:cxn>
            </a:cxnLst>
            <a:rect l="0" t="0" r="r" b="b"/>
            <a:pathLst>
              <a:path w="603" h="436">
                <a:moveTo>
                  <a:pt x="0" y="0"/>
                </a:moveTo>
                <a:lnTo>
                  <a:pt x="391" y="0"/>
                </a:lnTo>
                <a:lnTo>
                  <a:pt x="602" y="435"/>
                </a:lnTo>
                <a:lnTo>
                  <a:pt x="106" y="435"/>
                </a:lnTo>
                <a:lnTo>
                  <a:pt x="0" y="0"/>
                </a:lnTo>
              </a:path>
            </a:pathLst>
          </a:custGeom>
          <a:gradFill rotWithShape="0">
            <a:gsLst>
              <a:gs pos="0">
                <a:srgbClr val="FF3300"/>
              </a:gs>
              <a:gs pos="100000">
                <a:srgbClr val="FF3300">
                  <a:gamma/>
                  <a:shade val="69804"/>
                  <a:invGamma/>
                </a:srgbClr>
              </a:gs>
            </a:gsLst>
            <a:lin ang="5400000" scaled="1"/>
          </a:gradFill>
          <a:ln w="12700" cap="rnd" cmpd="sng">
            <a:solidFill>
              <a:schemeClr val="tx1"/>
            </a:solidFill>
            <a:prstDash val="solid"/>
            <a:round/>
            <a:headEnd type="none" w="sm" len="sm"/>
            <a:tailEnd type="none" w="sm" len="sm"/>
          </a:ln>
          <a:effectLst/>
        </p:spPr>
        <p:txBody>
          <a:bodyPr/>
          <a:lstStyle/>
          <a:p>
            <a:endParaRPr lang="zh-CN" altLang="en-US"/>
          </a:p>
        </p:txBody>
      </p:sp>
      <p:sp>
        <p:nvSpPr>
          <p:cNvPr id="2470933" name="Freeform 21"/>
          <p:cNvSpPr>
            <a:spLocks/>
          </p:cNvSpPr>
          <p:nvPr/>
        </p:nvSpPr>
        <p:spPr bwMode="auto">
          <a:xfrm>
            <a:off x="7501046" y="4176634"/>
            <a:ext cx="1174750" cy="698500"/>
          </a:xfrm>
          <a:custGeom>
            <a:avLst/>
            <a:gdLst/>
            <a:ahLst/>
            <a:cxnLst>
              <a:cxn ang="0">
                <a:pos x="410" y="0"/>
              </a:cxn>
              <a:cxn ang="0">
                <a:pos x="739" y="439"/>
              </a:cxn>
              <a:cxn ang="0">
                <a:pos x="216" y="439"/>
              </a:cxn>
              <a:cxn ang="0">
                <a:pos x="0" y="5"/>
              </a:cxn>
              <a:cxn ang="0">
                <a:pos x="420" y="5"/>
              </a:cxn>
              <a:cxn ang="0">
                <a:pos x="410" y="0"/>
              </a:cxn>
            </a:cxnLst>
            <a:rect l="0" t="0" r="r" b="b"/>
            <a:pathLst>
              <a:path w="740" h="440">
                <a:moveTo>
                  <a:pt x="410" y="0"/>
                </a:moveTo>
                <a:lnTo>
                  <a:pt x="739" y="439"/>
                </a:lnTo>
                <a:lnTo>
                  <a:pt x="216" y="439"/>
                </a:lnTo>
                <a:lnTo>
                  <a:pt x="0" y="5"/>
                </a:lnTo>
                <a:lnTo>
                  <a:pt x="420" y="5"/>
                </a:lnTo>
                <a:lnTo>
                  <a:pt x="410" y="0"/>
                </a:lnTo>
              </a:path>
            </a:pathLst>
          </a:custGeom>
          <a:gradFill rotWithShape="0">
            <a:gsLst>
              <a:gs pos="0">
                <a:srgbClr val="FF33CC"/>
              </a:gs>
              <a:gs pos="100000">
                <a:srgbClr val="FF33CC">
                  <a:gamma/>
                  <a:shade val="69804"/>
                  <a:invGamma/>
                </a:srgbClr>
              </a:gs>
            </a:gsLst>
            <a:lin ang="5400000" scaled="1"/>
          </a:gradFill>
          <a:ln w="12700" cap="rnd" cmpd="sng">
            <a:solidFill>
              <a:schemeClr val="tx1"/>
            </a:solidFill>
            <a:prstDash val="solid"/>
            <a:round/>
            <a:headEnd type="none" w="sm" len="sm"/>
            <a:tailEnd type="none" w="sm" len="sm"/>
          </a:ln>
          <a:effectLst/>
        </p:spPr>
        <p:txBody>
          <a:bodyPr/>
          <a:lstStyle/>
          <a:p>
            <a:endParaRPr lang="zh-CN" altLang="en-US"/>
          </a:p>
        </p:txBody>
      </p:sp>
      <p:sp>
        <p:nvSpPr>
          <p:cNvPr id="2470934" name="Freeform 22"/>
          <p:cNvSpPr>
            <a:spLocks/>
          </p:cNvSpPr>
          <p:nvPr/>
        </p:nvSpPr>
        <p:spPr bwMode="auto">
          <a:xfrm>
            <a:off x="4037121" y="4892597"/>
            <a:ext cx="1408112" cy="1111250"/>
          </a:xfrm>
          <a:custGeom>
            <a:avLst/>
            <a:gdLst/>
            <a:ahLst/>
            <a:cxnLst>
              <a:cxn ang="0">
                <a:pos x="353" y="0"/>
              </a:cxn>
              <a:cxn ang="0">
                <a:pos x="886" y="0"/>
              </a:cxn>
              <a:cxn ang="0">
                <a:pos x="715" y="699"/>
              </a:cxn>
              <a:cxn ang="0">
                <a:pos x="0" y="699"/>
              </a:cxn>
              <a:cxn ang="0">
                <a:pos x="353" y="0"/>
              </a:cxn>
            </a:cxnLst>
            <a:rect l="0" t="0" r="r" b="b"/>
            <a:pathLst>
              <a:path w="887" h="700">
                <a:moveTo>
                  <a:pt x="353" y="0"/>
                </a:moveTo>
                <a:lnTo>
                  <a:pt x="886" y="0"/>
                </a:lnTo>
                <a:lnTo>
                  <a:pt x="715" y="699"/>
                </a:lnTo>
                <a:lnTo>
                  <a:pt x="0" y="699"/>
                </a:lnTo>
                <a:lnTo>
                  <a:pt x="353" y="0"/>
                </a:lnTo>
              </a:path>
            </a:pathLst>
          </a:custGeom>
          <a:gradFill rotWithShape="0">
            <a:gsLst>
              <a:gs pos="0">
                <a:srgbClr val="6600FF"/>
              </a:gs>
              <a:gs pos="100000">
                <a:srgbClr val="6600FF">
                  <a:gamma/>
                  <a:shade val="69804"/>
                  <a:invGamma/>
                </a:srgbClr>
              </a:gs>
            </a:gsLst>
            <a:lin ang="5400000" scaled="1"/>
          </a:gradFill>
          <a:ln w="12700" cap="rnd" cmpd="sng">
            <a:solidFill>
              <a:schemeClr val="tx1"/>
            </a:solidFill>
            <a:prstDash val="solid"/>
            <a:round/>
            <a:headEnd type="none" w="sm" len="sm"/>
            <a:tailEnd type="none" w="sm" len="sm"/>
          </a:ln>
          <a:effectLst/>
        </p:spPr>
        <p:txBody>
          <a:bodyPr/>
          <a:lstStyle/>
          <a:p>
            <a:endParaRPr lang="zh-CN" altLang="en-US"/>
          </a:p>
        </p:txBody>
      </p:sp>
      <p:sp>
        <p:nvSpPr>
          <p:cNvPr id="2470935" name="Freeform 23"/>
          <p:cNvSpPr>
            <a:spLocks/>
          </p:cNvSpPr>
          <p:nvPr/>
        </p:nvSpPr>
        <p:spPr bwMode="auto">
          <a:xfrm>
            <a:off x="5172183" y="4892598"/>
            <a:ext cx="1073150" cy="1106487"/>
          </a:xfrm>
          <a:custGeom>
            <a:avLst/>
            <a:gdLst/>
            <a:ahLst/>
            <a:cxnLst>
              <a:cxn ang="0">
                <a:pos x="175" y="0"/>
              </a:cxn>
              <a:cxn ang="0">
                <a:pos x="675" y="0"/>
              </a:cxn>
              <a:cxn ang="0">
                <a:pos x="675" y="696"/>
              </a:cxn>
              <a:cxn ang="0">
                <a:pos x="0" y="696"/>
              </a:cxn>
              <a:cxn ang="0">
                <a:pos x="175" y="0"/>
              </a:cxn>
            </a:cxnLst>
            <a:rect l="0" t="0" r="r" b="b"/>
            <a:pathLst>
              <a:path w="676" h="697">
                <a:moveTo>
                  <a:pt x="175" y="0"/>
                </a:moveTo>
                <a:lnTo>
                  <a:pt x="675" y="0"/>
                </a:lnTo>
                <a:lnTo>
                  <a:pt x="675" y="696"/>
                </a:lnTo>
                <a:lnTo>
                  <a:pt x="0" y="696"/>
                </a:lnTo>
                <a:lnTo>
                  <a:pt x="175" y="0"/>
                </a:lnTo>
              </a:path>
            </a:pathLst>
          </a:custGeom>
          <a:gradFill rotWithShape="0">
            <a:gsLst>
              <a:gs pos="0">
                <a:srgbClr val="66FF33"/>
              </a:gs>
              <a:gs pos="100000">
                <a:srgbClr val="66FF33">
                  <a:gamma/>
                  <a:shade val="69804"/>
                  <a:invGamma/>
                </a:srgbClr>
              </a:gs>
            </a:gsLst>
            <a:lin ang="5400000" scaled="1"/>
          </a:gradFill>
          <a:ln w="12700" cap="rnd" cmpd="sng">
            <a:solidFill>
              <a:schemeClr val="tx1"/>
            </a:solidFill>
            <a:prstDash val="solid"/>
            <a:round/>
            <a:headEnd type="none" w="sm" len="sm"/>
            <a:tailEnd type="none" w="sm" len="sm"/>
          </a:ln>
          <a:effectLst/>
        </p:spPr>
        <p:txBody>
          <a:bodyPr/>
          <a:lstStyle/>
          <a:p>
            <a:endParaRPr lang="zh-CN" altLang="en-US"/>
          </a:p>
        </p:txBody>
      </p:sp>
      <p:sp>
        <p:nvSpPr>
          <p:cNvPr id="2470936" name="Freeform 24"/>
          <p:cNvSpPr>
            <a:spLocks/>
          </p:cNvSpPr>
          <p:nvPr/>
        </p:nvSpPr>
        <p:spPr bwMode="auto">
          <a:xfrm>
            <a:off x="6243747" y="4892598"/>
            <a:ext cx="1068387" cy="1106487"/>
          </a:xfrm>
          <a:custGeom>
            <a:avLst/>
            <a:gdLst/>
            <a:ahLst/>
            <a:cxnLst>
              <a:cxn ang="0">
                <a:pos x="0" y="0"/>
              </a:cxn>
              <a:cxn ang="0">
                <a:pos x="501" y="0"/>
              </a:cxn>
              <a:cxn ang="0">
                <a:pos x="672" y="696"/>
              </a:cxn>
              <a:cxn ang="0">
                <a:pos x="0" y="696"/>
              </a:cxn>
              <a:cxn ang="0">
                <a:pos x="0" y="0"/>
              </a:cxn>
            </a:cxnLst>
            <a:rect l="0" t="0" r="r" b="b"/>
            <a:pathLst>
              <a:path w="673" h="697">
                <a:moveTo>
                  <a:pt x="0" y="0"/>
                </a:moveTo>
                <a:lnTo>
                  <a:pt x="501" y="0"/>
                </a:lnTo>
                <a:lnTo>
                  <a:pt x="672" y="696"/>
                </a:lnTo>
                <a:lnTo>
                  <a:pt x="0" y="696"/>
                </a:lnTo>
                <a:lnTo>
                  <a:pt x="0" y="0"/>
                </a:lnTo>
              </a:path>
            </a:pathLst>
          </a:custGeom>
          <a:gradFill rotWithShape="0">
            <a:gsLst>
              <a:gs pos="0">
                <a:srgbClr val="FFFF00"/>
              </a:gs>
              <a:gs pos="100000">
                <a:srgbClr val="FFFF00">
                  <a:gamma/>
                  <a:shade val="69804"/>
                  <a:invGamma/>
                </a:srgbClr>
              </a:gs>
            </a:gsLst>
            <a:lin ang="5400000" scaled="1"/>
          </a:gradFill>
          <a:ln w="12700" cap="rnd" cmpd="sng">
            <a:solidFill>
              <a:schemeClr val="tx1"/>
            </a:solidFill>
            <a:prstDash val="solid"/>
            <a:round/>
            <a:headEnd type="none" w="sm" len="sm"/>
            <a:tailEnd type="none" w="sm" len="sm"/>
          </a:ln>
          <a:effectLst/>
        </p:spPr>
        <p:txBody>
          <a:bodyPr/>
          <a:lstStyle/>
          <a:p>
            <a:endParaRPr lang="zh-CN" altLang="en-US"/>
          </a:p>
        </p:txBody>
      </p:sp>
      <p:sp>
        <p:nvSpPr>
          <p:cNvPr id="2470937" name="Freeform 25"/>
          <p:cNvSpPr>
            <a:spLocks/>
          </p:cNvSpPr>
          <p:nvPr/>
        </p:nvSpPr>
        <p:spPr bwMode="auto">
          <a:xfrm>
            <a:off x="7047021" y="4889422"/>
            <a:ext cx="1331912" cy="1109662"/>
          </a:xfrm>
          <a:custGeom>
            <a:avLst/>
            <a:gdLst/>
            <a:ahLst/>
            <a:cxnLst>
              <a:cxn ang="0">
                <a:pos x="0" y="0"/>
              </a:cxn>
              <a:cxn ang="0">
                <a:pos x="499" y="0"/>
              </a:cxn>
              <a:cxn ang="0">
                <a:pos x="838" y="698"/>
              </a:cxn>
              <a:cxn ang="0">
                <a:pos x="173" y="698"/>
              </a:cxn>
              <a:cxn ang="0">
                <a:pos x="0" y="0"/>
              </a:cxn>
            </a:cxnLst>
            <a:rect l="0" t="0" r="r" b="b"/>
            <a:pathLst>
              <a:path w="839" h="699">
                <a:moveTo>
                  <a:pt x="0" y="0"/>
                </a:moveTo>
                <a:lnTo>
                  <a:pt x="499" y="0"/>
                </a:lnTo>
                <a:lnTo>
                  <a:pt x="838" y="698"/>
                </a:lnTo>
                <a:lnTo>
                  <a:pt x="173" y="698"/>
                </a:lnTo>
                <a:lnTo>
                  <a:pt x="0" y="0"/>
                </a:lnTo>
              </a:path>
            </a:pathLst>
          </a:custGeom>
          <a:gradFill rotWithShape="0">
            <a:gsLst>
              <a:gs pos="0">
                <a:srgbClr val="FF3300"/>
              </a:gs>
              <a:gs pos="100000">
                <a:srgbClr val="FF3300">
                  <a:gamma/>
                  <a:shade val="69804"/>
                  <a:invGamma/>
                </a:srgbClr>
              </a:gs>
            </a:gsLst>
            <a:lin ang="5400000" scaled="1"/>
          </a:gradFill>
          <a:ln w="12700" cap="rnd" cmpd="sng">
            <a:solidFill>
              <a:schemeClr val="tx1"/>
            </a:solidFill>
            <a:prstDash val="solid"/>
            <a:round/>
            <a:headEnd type="none" w="sm" len="sm"/>
            <a:tailEnd type="none" w="sm" len="sm"/>
          </a:ln>
          <a:effectLst/>
        </p:spPr>
        <p:txBody>
          <a:bodyPr/>
          <a:lstStyle/>
          <a:p>
            <a:endParaRPr lang="zh-CN" altLang="en-US"/>
          </a:p>
        </p:txBody>
      </p:sp>
      <p:sp>
        <p:nvSpPr>
          <p:cNvPr id="2470938" name="Freeform 26"/>
          <p:cNvSpPr>
            <a:spLocks/>
          </p:cNvSpPr>
          <p:nvPr/>
        </p:nvSpPr>
        <p:spPr bwMode="auto">
          <a:xfrm>
            <a:off x="7847121" y="4884659"/>
            <a:ext cx="1670050" cy="1119188"/>
          </a:xfrm>
          <a:custGeom>
            <a:avLst/>
            <a:gdLst/>
            <a:ahLst/>
            <a:cxnLst>
              <a:cxn ang="0">
                <a:pos x="0" y="0"/>
              </a:cxn>
              <a:cxn ang="0">
                <a:pos x="523" y="0"/>
              </a:cxn>
              <a:cxn ang="0">
                <a:pos x="1051" y="704"/>
              </a:cxn>
              <a:cxn ang="0">
                <a:pos x="341" y="704"/>
              </a:cxn>
              <a:cxn ang="0">
                <a:pos x="0" y="0"/>
              </a:cxn>
            </a:cxnLst>
            <a:rect l="0" t="0" r="r" b="b"/>
            <a:pathLst>
              <a:path w="1052" h="705">
                <a:moveTo>
                  <a:pt x="0" y="0"/>
                </a:moveTo>
                <a:lnTo>
                  <a:pt x="523" y="0"/>
                </a:lnTo>
                <a:lnTo>
                  <a:pt x="1051" y="704"/>
                </a:lnTo>
                <a:lnTo>
                  <a:pt x="341" y="704"/>
                </a:lnTo>
                <a:lnTo>
                  <a:pt x="0" y="0"/>
                </a:lnTo>
              </a:path>
            </a:pathLst>
          </a:custGeom>
          <a:gradFill rotWithShape="0">
            <a:gsLst>
              <a:gs pos="0">
                <a:srgbClr val="FF33CC"/>
              </a:gs>
              <a:gs pos="100000">
                <a:srgbClr val="FF33CC">
                  <a:gamma/>
                  <a:shade val="69804"/>
                  <a:invGamma/>
                </a:srgbClr>
              </a:gs>
            </a:gsLst>
            <a:lin ang="5400000" scaled="1"/>
          </a:gradFill>
          <a:ln w="12700" cap="rnd" cmpd="sng">
            <a:solidFill>
              <a:schemeClr val="tx1"/>
            </a:solidFill>
            <a:prstDash val="solid"/>
            <a:round/>
            <a:headEnd type="none" w="sm" len="sm"/>
            <a:tailEnd type="none" w="sm" len="sm"/>
          </a:ln>
          <a:effectLst/>
        </p:spPr>
        <p:txBody>
          <a:bodyPr/>
          <a:lstStyle/>
          <a:p>
            <a:endParaRPr lang="zh-CN" altLang="en-US"/>
          </a:p>
        </p:txBody>
      </p:sp>
      <p:sp>
        <p:nvSpPr>
          <p:cNvPr id="2470939" name="Rectangle 27"/>
          <p:cNvSpPr>
            <a:spLocks noChangeArrowheads="1"/>
          </p:cNvSpPr>
          <p:nvPr/>
        </p:nvSpPr>
        <p:spPr bwMode="auto">
          <a:xfrm>
            <a:off x="5149958" y="2020810"/>
            <a:ext cx="2032608" cy="462307"/>
          </a:xfrm>
          <a:prstGeom prst="rect">
            <a:avLst/>
          </a:prstGeom>
          <a:noFill/>
          <a:ln w="9525">
            <a:noFill/>
            <a:miter lim="800000"/>
            <a:headEnd/>
            <a:tailEnd/>
          </a:ln>
          <a:effectLst>
            <a:outerShdw dist="35921" dir="2700000" algn="ctr" rotWithShape="0">
              <a:schemeClr val="tx2"/>
            </a:outerShdw>
          </a:effectLst>
        </p:spPr>
        <p:txBody>
          <a:bodyPr wrap="none" lIns="92075" tIns="46038" rIns="92075" bIns="46038">
            <a:spAutoFit/>
          </a:bodyPr>
          <a:lstStyle/>
          <a:p>
            <a:pPr eaLnBrk="0" hangingPunct="0"/>
            <a:r>
              <a:rPr kumimoji="1" lang="zh-CN" altLang="en-US" sz="2400">
                <a:solidFill>
                  <a:schemeClr val="bg1"/>
                </a:solidFill>
                <a:ea typeface="黑体" pitchFamily="2" charset="-122"/>
              </a:rPr>
              <a:t>工程战略管理</a:t>
            </a:r>
          </a:p>
        </p:txBody>
      </p:sp>
      <p:sp>
        <p:nvSpPr>
          <p:cNvPr id="2470940" name="Rectangle 28"/>
          <p:cNvSpPr>
            <a:spLocks noChangeArrowheads="1"/>
          </p:cNvSpPr>
          <p:nvPr/>
        </p:nvSpPr>
        <p:spPr bwMode="auto">
          <a:xfrm>
            <a:off x="4894267" y="3373360"/>
            <a:ext cx="2648161" cy="462307"/>
          </a:xfrm>
          <a:prstGeom prst="rect">
            <a:avLst/>
          </a:prstGeom>
          <a:noFill/>
          <a:ln w="9525">
            <a:noFill/>
            <a:miter lim="800000"/>
            <a:headEnd/>
            <a:tailEnd/>
          </a:ln>
          <a:effectLst>
            <a:outerShdw dist="35921" dir="2700000" algn="ctr" rotWithShape="0">
              <a:schemeClr val="tx2"/>
            </a:outerShdw>
          </a:effectLst>
        </p:spPr>
        <p:txBody>
          <a:bodyPr wrap="none" lIns="92075" tIns="46038" rIns="92075" bIns="46038">
            <a:spAutoFit/>
          </a:bodyPr>
          <a:lstStyle/>
          <a:p>
            <a:pPr algn="ctr" eaLnBrk="0" hangingPunct="0"/>
            <a:r>
              <a:rPr kumimoji="1" lang="zh-CN" altLang="en-US" sz="2400">
                <a:solidFill>
                  <a:schemeClr val="bg1"/>
                </a:solidFill>
                <a:ea typeface="黑体" pitchFamily="2" charset="-122"/>
              </a:rPr>
              <a:t>工程业绩管理分析</a:t>
            </a:r>
          </a:p>
        </p:txBody>
      </p:sp>
      <p:sp>
        <p:nvSpPr>
          <p:cNvPr id="2470941" name="Rectangle 29"/>
          <p:cNvSpPr>
            <a:spLocks noChangeArrowheads="1"/>
          </p:cNvSpPr>
          <p:nvPr/>
        </p:nvSpPr>
        <p:spPr bwMode="auto">
          <a:xfrm>
            <a:off x="4805472" y="4279823"/>
            <a:ext cx="2955937" cy="831639"/>
          </a:xfrm>
          <a:prstGeom prst="rect">
            <a:avLst/>
          </a:prstGeom>
          <a:noFill/>
          <a:ln w="9525">
            <a:noFill/>
            <a:miter lim="800000"/>
            <a:headEnd/>
            <a:tailEnd/>
          </a:ln>
          <a:effectLst>
            <a:outerShdw dist="35921" dir="2700000" algn="ctr" rotWithShape="0">
              <a:schemeClr val="tx2"/>
            </a:outerShdw>
          </a:effectLst>
        </p:spPr>
        <p:txBody>
          <a:bodyPr wrap="none" lIns="92075" tIns="46038" rIns="92075" bIns="46038">
            <a:spAutoFit/>
          </a:bodyPr>
          <a:lstStyle/>
          <a:p>
            <a:pPr algn="ctr" eaLnBrk="0" hangingPunct="0"/>
            <a:r>
              <a:rPr kumimoji="1" lang="zh-CN" altLang="en-US" sz="2400" dirty="0">
                <a:solidFill>
                  <a:schemeClr val="bg1"/>
                </a:solidFill>
                <a:ea typeface="黑体" pitchFamily="2" charset="-122"/>
              </a:rPr>
              <a:t>工程监管与集团管控</a:t>
            </a:r>
          </a:p>
          <a:p>
            <a:pPr algn="ctr" eaLnBrk="0" hangingPunct="0"/>
            <a:endParaRPr kumimoji="1" lang="zh-CN" altLang="en-US" sz="2400" dirty="0">
              <a:solidFill>
                <a:schemeClr val="bg1"/>
              </a:solidFill>
              <a:ea typeface="黑体" pitchFamily="2" charset="-122"/>
            </a:endParaRPr>
          </a:p>
        </p:txBody>
      </p:sp>
      <p:sp>
        <p:nvSpPr>
          <p:cNvPr id="2470942" name="Rectangle 30"/>
          <p:cNvSpPr>
            <a:spLocks noChangeArrowheads="1"/>
          </p:cNvSpPr>
          <p:nvPr/>
        </p:nvSpPr>
        <p:spPr bwMode="auto">
          <a:xfrm>
            <a:off x="5230617" y="5068810"/>
            <a:ext cx="2032608" cy="831639"/>
          </a:xfrm>
          <a:prstGeom prst="rect">
            <a:avLst/>
          </a:prstGeom>
          <a:noFill/>
          <a:ln w="9525">
            <a:noFill/>
            <a:miter lim="800000"/>
            <a:headEnd/>
            <a:tailEnd/>
          </a:ln>
          <a:effectLst>
            <a:outerShdw dist="35921" dir="2700000" algn="ctr" rotWithShape="0">
              <a:schemeClr val="tx2"/>
            </a:outerShdw>
          </a:effectLst>
        </p:spPr>
        <p:txBody>
          <a:bodyPr wrap="none" lIns="92075" tIns="46038" rIns="92075" bIns="46038">
            <a:spAutoFit/>
          </a:bodyPr>
          <a:lstStyle/>
          <a:p>
            <a:pPr algn="ctr" eaLnBrk="0" hangingPunct="0"/>
            <a:r>
              <a:rPr kumimoji="1" lang="zh-CN" altLang="en-US" sz="2400">
                <a:solidFill>
                  <a:schemeClr val="bg1"/>
                </a:solidFill>
                <a:effectLst>
                  <a:outerShdw blurRad="38100" dist="38100" dir="2700000" algn="tl">
                    <a:srgbClr val="C0C0C0"/>
                  </a:outerShdw>
                </a:effectLst>
                <a:ea typeface="黑体" pitchFamily="2" charset="-122"/>
              </a:rPr>
              <a:t>工程业务处理</a:t>
            </a:r>
          </a:p>
          <a:p>
            <a:pPr algn="ctr" eaLnBrk="0" hangingPunct="0"/>
            <a:endParaRPr kumimoji="1" lang="zh-CN" altLang="en-US" sz="2400">
              <a:solidFill>
                <a:schemeClr val="bg1"/>
              </a:solidFill>
              <a:effectLst>
                <a:outerShdw blurRad="38100" dist="38100" dir="2700000" algn="tl">
                  <a:srgbClr val="C0C0C0"/>
                </a:outerShdw>
              </a:effectLst>
              <a:ea typeface="黑体" pitchFamily="2" charset="-122"/>
            </a:endParaRPr>
          </a:p>
        </p:txBody>
      </p:sp>
      <p:sp>
        <p:nvSpPr>
          <p:cNvPr id="2470944" name="Rectangle 32"/>
          <p:cNvSpPr>
            <a:spLocks noChangeArrowheads="1"/>
          </p:cNvSpPr>
          <p:nvPr/>
        </p:nvSpPr>
        <p:spPr bwMode="auto">
          <a:xfrm>
            <a:off x="7164496" y="3330497"/>
            <a:ext cx="184150" cy="457200"/>
          </a:xfrm>
          <a:prstGeom prst="rect">
            <a:avLst/>
          </a:prstGeom>
          <a:noFill/>
          <a:ln w="12700">
            <a:noFill/>
            <a:prstDash val="sysDot"/>
            <a:miter lim="800000"/>
            <a:headEnd/>
            <a:tailEnd/>
          </a:ln>
          <a:effectLst/>
        </p:spPr>
        <p:txBody>
          <a:bodyPr wrap="none" anchor="ctr">
            <a:spAutoFit/>
          </a:bodyPr>
          <a:lstStyle/>
          <a:p>
            <a:pPr algn="ctr" eaLnBrk="0" hangingPunct="0">
              <a:spcBef>
                <a:spcPct val="50000"/>
              </a:spcBef>
              <a:buSzPct val="130000"/>
              <a:buFont typeface="Wingdings" pitchFamily="2" charset="2"/>
              <a:buNone/>
            </a:pPr>
            <a:endParaRPr kumimoji="1" lang="zh-CN" altLang="en-US" sz="2400">
              <a:effectLst>
                <a:outerShdw blurRad="38100" dist="38100" dir="2700000" algn="tl">
                  <a:srgbClr val="C0C0C0"/>
                </a:outerShdw>
              </a:effectLst>
              <a:latin typeface="Times New Roman" pitchFamily="18" charset="0"/>
              <a:ea typeface="宋体" pitchFamily="2" charset="-122"/>
            </a:endParaRPr>
          </a:p>
        </p:txBody>
      </p:sp>
      <p:grpSp>
        <p:nvGrpSpPr>
          <p:cNvPr id="2" name="Group 33"/>
          <p:cNvGrpSpPr>
            <a:grpSpLocks/>
          </p:cNvGrpSpPr>
          <p:nvPr/>
        </p:nvGrpSpPr>
        <p:grpSpPr bwMode="auto">
          <a:xfrm>
            <a:off x="3349734" y="6126085"/>
            <a:ext cx="5702301" cy="277813"/>
            <a:chOff x="1111" y="3748"/>
            <a:chExt cx="3592" cy="175"/>
          </a:xfrm>
        </p:grpSpPr>
        <p:sp>
          <p:nvSpPr>
            <p:cNvPr id="2470946" name="Rectangle 34"/>
            <p:cNvSpPr>
              <a:spLocks noChangeArrowheads="1"/>
            </p:cNvSpPr>
            <p:nvPr/>
          </p:nvSpPr>
          <p:spPr bwMode="auto">
            <a:xfrm>
              <a:off x="1111" y="3748"/>
              <a:ext cx="335" cy="175"/>
            </a:xfrm>
            <a:prstGeom prst="rect">
              <a:avLst/>
            </a:prstGeom>
            <a:noFill/>
            <a:ln w="9525">
              <a:noFill/>
              <a:miter lim="800000"/>
              <a:headEnd/>
              <a:tailEnd/>
            </a:ln>
            <a:effectLst/>
          </p:spPr>
          <p:txBody>
            <a:bodyPr wrap="none" lIns="92075" tIns="46038" rIns="92075" bIns="46038">
              <a:spAutoFit/>
            </a:bodyPr>
            <a:lstStyle/>
            <a:p>
              <a:r>
                <a:rPr kumimoji="1" lang="en-US" altLang="zh-CN" sz="1200">
                  <a:latin typeface="Times New Roman" pitchFamily="18" charset="0"/>
                  <a:ea typeface="宋体" pitchFamily="2" charset="-122"/>
                </a:rPr>
                <a:t>… …</a:t>
              </a:r>
              <a:endParaRPr kumimoji="1" lang="zh-CN" altLang="en-US" sz="1200">
                <a:latin typeface="Times New Roman" pitchFamily="18" charset="0"/>
                <a:ea typeface="宋体" pitchFamily="2" charset="-122"/>
              </a:endParaRPr>
            </a:p>
          </p:txBody>
        </p:sp>
        <p:sp>
          <p:nvSpPr>
            <p:cNvPr id="2470947" name="Rectangle 35"/>
            <p:cNvSpPr>
              <a:spLocks noChangeArrowheads="1"/>
            </p:cNvSpPr>
            <p:nvPr/>
          </p:nvSpPr>
          <p:spPr bwMode="auto">
            <a:xfrm>
              <a:off x="1789" y="3748"/>
              <a:ext cx="505" cy="175"/>
            </a:xfrm>
            <a:prstGeom prst="rect">
              <a:avLst/>
            </a:prstGeom>
            <a:noFill/>
            <a:ln w="9525">
              <a:noFill/>
              <a:miter lim="800000"/>
              <a:headEnd/>
              <a:tailEnd/>
            </a:ln>
            <a:effectLst/>
          </p:spPr>
          <p:txBody>
            <a:bodyPr wrap="none" lIns="92075" tIns="46038" rIns="92075" bIns="46038">
              <a:spAutoFit/>
            </a:bodyPr>
            <a:lstStyle/>
            <a:p>
              <a:pPr algn="ctr"/>
              <a:r>
                <a:rPr kumimoji="1" lang="zh-CN" altLang="en-US" sz="1200">
                  <a:latin typeface="Times New Roman" pitchFamily="18" charset="0"/>
                  <a:ea typeface="宋体" pitchFamily="2" charset="-122"/>
                </a:rPr>
                <a:t>产业公司</a:t>
              </a:r>
            </a:p>
          </p:txBody>
        </p:sp>
        <p:sp>
          <p:nvSpPr>
            <p:cNvPr id="2470948" name="Rectangle 36"/>
            <p:cNvSpPr>
              <a:spLocks noChangeArrowheads="1"/>
            </p:cNvSpPr>
            <p:nvPr/>
          </p:nvSpPr>
          <p:spPr bwMode="auto">
            <a:xfrm>
              <a:off x="2608" y="3748"/>
              <a:ext cx="505" cy="175"/>
            </a:xfrm>
            <a:prstGeom prst="rect">
              <a:avLst/>
            </a:prstGeom>
            <a:noFill/>
            <a:ln w="9525">
              <a:noFill/>
              <a:miter lim="800000"/>
              <a:headEnd/>
              <a:tailEnd/>
            </a:ln>
            <a:effectLst/>
          </p:spPr>
          <p:txBody>
            <a:bodyPr wrap="none" lIns="92075" tIns="46038" rIns="92075" bIns="46038">
              <a:spAutoFit/>
            </a:bodyPr>
            <a:lstStyle/>
            <a:p>
              <a:r>
                <a:rPr kumimoji="1" lang="zh-CN" altLang="en-US" sz="1200">
                  <a:latin typeface="Times New Roman" pitchFamily="18" charset="0"/>
                  <a:ea typeface="宋体" pitchFamily="2" charset="-122"/>
                </a:rPr>
                <a:t>分支机构</a:t>
              </a:r>
            </a:p>
          </p:txBody>
        </p:sp>
        <p:sp>
          <p:nvSpPr>
            <p:cNvPr id="2470949" name="Rectangle 37"/>
            <p:cNvSpPr>
              <a:spLocks noChangeArrowheads="1"/>
            </p:cNvSpPr>
            <p:nvPr/>
          </p:nvSpPr>
          <p:spPr bwMode="auto">
            <a:xfrm>
              <a:off x="3660" y="3748"/>
              <a:ext cx="311" cy="175"/>
            </a:xfrm>
            <a:prstGeom prst="rect">
              <a:avLst/>
            </a:prstGeom>
            <a:noFill/>
            <a:ln w="9525">
              <a:noFill/>
              <a:miter lim="800000"/>
              <a:headEnd/>
              <a:tailEnd/>
            </a:ln>
            <a:effectLst/>
          </p:spPr>
          <p:txBody>
            <a:bodyPr wrap="none" lIns="92075" tIns="46038" rIns="92075" bIns="46038">
              <a:spAutoFit/>
            </a:bodyPr>
            <a:lstStyle/>
            <a:p>
              <a:pPr algn="ctr" eaLnBrk="0" hangingPunct="0"/>
              <a:r>
                <a:rPr kumimoji="1" lang="zh-CN" altLang="en-US" sz="1200">
                  <a:latin typeface="Times New Roman" pitchFamily="18" charset="0"/>
                  <a:ea typeface="宋体" pitchFamily="2" charset="-122"/>
                </a:rPr>
                <a:t>其他</a:t>
              </a:r>
            </a:p>
          </p:txBody>
        </p:sp>
        <p:sp>
          <p:nvSpPr>
            <p:cNvPr id="2470950" name="Rectangle 38"/>
            <p:cNvSpPr>
              <a:spLocks noChangeArrowheads="1"/>
            </p:cNvSpPr>
            <p:nvPr/>
          </p:nvSpPr>
          <p:spPr bwMode="auto">
            <a:xfrm>
              <a:off x="4368" y="3748"/>
              <a:ext cx="335" cy="175"/>
            </a:xfrm>
            <a:prstGeom prst="rect">
              <a:avLst/>
            </a:prstGeom>
            <a:noFill/>
            <a:ln w="9525">
              <a:noFill/>
              <a:miter lim="800000"/>
              <a:headEnd/>
              <a:tailEnd/>
            </a:ln>
            <a:effectLst/>
          </p:spPr>
          <p:txBody>
            <a:bodyPr wrap="none" lIns="92075" tIns="46038" rIns="92075" bIns="46038">
              <a:spAutoFit/>
            </a:bodyPr>
            <a:lstStyle/>
            <a:p>
              <a:pPr algn="ctr"/>
              <a:r>
                <a:rPr kumimoji="1" lang="en-US" altLang="zh-CN" sz="1200">
                  <a:latin typeface="Times New Roman" pitchFamily="18" charset="0"/>
                  <a:ea typeface="宋体" pitchFamily="2" charset="-122"/>
                </a:rPr>
                <a:t>… …</a:t>
              </a:r>
              <a:endParaRPr kumimoji="1" lang="zh-CN" altLang="en-US" sz="1200">
                <a:latin typeface="Times New Roman" pitchFamily="18" charset="0"/>
                <a:ea typeface="宋体" pitchFamily="2" charset="-122"/>
              </a:endParaRPr>
            </a:p>
          </p:txBody>
        </p:sp>
      </p:grpSp>
      <p:sp>
        <p:nvSpPr>
          <p:cNvPr id="2470952" name="Freeform 40"/>
          <p:cNvSpPr>
            <a:spLocks/>
          </p:cNvSpPr>
          <p:nvPr/>
        </p:nvSpPr>
        <p:spPr bwMode="auto">
          <a:xfrm>
            <a:off x="3808521" y="4184572"/>
            <a:ext cx="1136650" cy="698500"/>
          </a:xfrm>
          <a:custGeom>
            <a:avLst/>
            <a:gdLst/>
            <a:ahLst/>
            <a:cxnLst>
              <a:cxn ang="0">
                <a:pos x="0" y="439"/>
              </a:cxn>
              <a:cxn ang="0">
                <a:pos x="494" y="439"/>
              </a:cxn>
              <a:cxn ang="0">
                <a:pos x="715" y="0"/>
              </a:cxn>
              <a:cxn ang="0">
                <a:pos x="329" y="0"/>
              </a:cxn>
              <a:cxn ang="0">
                <a:pos x="0" y="439"/>
              </a:cxn>
            </a:cxnLst>
            <a:rect l="0" t="0" r="r" b="b"/>
            <a:pathLst>
              <a:path w="716" h="440">
                <a:moveTo>
                  <a:pt x="0" y="439"/>
                </a:moveTo>
                <a:lnTo>
                  <a:pt x="494" y="439"/>
                </a:lnTo>
                <a:lnTo>
                  <a:pt x="715" y="0"/>
                </a:lnTo>
                <a:lnTo>
                  <a:pt x="329" y="0"/>
                </a:lnTo>
                <a:lnTo>
                  <a:pt x="0" y="439"/>
                </a:lnTo>
              </a:path>
            </a:pathLst>
          </a:custGeom>
          <a:gradFill rotWithShape="0">
            <a:gsLst>
              <a:gs pos="0">
                <a:schemeClr val="accent1"/>
              </a:gs>
              <a:gs pos="100000">
                <a:schemeClr val="accent1">
                  <a:gamma/>
                  <a:shade val="69804"/>
                  <a:invGamma/>
                </a:schemeClr>
              </a:gs>
            </a:gsLst>
            <a:lin ang="5400000" scaled="1"/>
          </a:gradFill>
          <a:ln w="12700" cap="rnd" cmpd="sng">
            <a:solidFill>
              <a:schemeClr val="tx1"/>
            </a:solidFill>
            <a:prstDash val="solid"/>
            <a:round/>
            <a:headEnd type="none" w="sm" len="sm"/>
            <a:tailEnd type="none" w="sm" len="sm"/>
          </a:ln>
          <a:effectLst/>
        </p:spPr>
        <p:txBody>
          <a:bodyPr/>
          <a:lstStyle/>
          <a:p>
            <a:endParaRPr lang="zh-CN" altLang="en-US"/>
          </a:p>
        </p:txBody>
      </p:sp>
      <p:sp>
        <p:nvSpPr>
          <p:cNvPr id="2470953" name="Freeform 41"/>
          <p:cNvSpPr>
            <a:spLocks/>
          </p:cNvSpPr>
          <p:nvPr/>
        </p:nvSpPr>
        <p:spPr bwMode="auto">
          <a:xfrm>
            <a:off x="2978259" y="4889423"/>
            <a:ext cx="1616075" cy="1114425"/>
          </a:xfrm>
          <a:custGeom>
            <a:avLst/>
            <a:gdLst/>
            <a:ahLst/>
            <a:cxnLst>
              <a:cxn ang="0">
                <a:pos x="518" y="0"/>
              </a:cxn>
              <a:cxn ang="0">
                <a:pos x="0" y="701"/>
              </a:cxn>
              <a:cxn ang="0">
                <a:pos x="665" y="701"/>
              </a:cxn>
              <a:cxn ang="0">
                <a:pos x="1017" y="0"/>
              </a:cxn>
              <a:cxn ang="0">
                <a:pos x="518" y="0"/>
              </a:cxn>
            </a:cxnLst>
            <a:rect l="0" t="0" r="r" b="b"/>
            <a:pathLst>
              <a:path w="1018" h="702">
                <a:moveTo>
                  <a:pt x="518" y="0"/>
                </a:moveTo>
                <a:lnTo>
                  <a:pt x="0" y="701"/>
                </a:lnTo>
                <a:lnTo>
                  <a:pt x="665" y="701"/>
                </a:lnTo>
                <a:lnTo>
                  <a:pt x="1017" y="0"/>
                </a:lnTo>
                <a:lnTo>
                  <a:pt x="518" y="0"/>
                </a:lnTo>
              </a:path>
            </a:pathLst>
          </a:custGeom>
          <a:gradFill rotWithShape="0">
            <a:gsLst>
              <a:gs pos="0">
                <a:schemeClr val="accent1"/>
              </a:gs>
              <a:gs pos="100000">
                <a:schemeClr val="accent1">
                  <a:gamma/>
                  <a:shade val="69804"/>
                  <a:invGamma/>
                </a:schemeClr>
              </a:gs>
            </a:gsLst>
            <a:lin ang="5400000" scaled="1"/>
          </a:gradFill>
          <a:ln w="12700" cap="rnd" cmpd="sng">
            <a:solidFill>
              <a:schemeClr val="tx1"/>
            </a:solidFill>
            <a:prstDash val="solid"/>
            <a:round/>
            <a:headEnd type="none" w="sm" len="sm"/>
            <a:tailEnd type="none" w="sm" len="sm"/>
          </a:ln>
          <a:effectLst/>
        </p:spPr>
        <p:txBody>
          <a:bodyPr/>
          <a:lstStyle/>
          <a:p>
            <a:endParaRPr lang="zh-CN" altLang="en-US"/>
          </a:p>
        </p:txBody>
      </p:sp>
      <p:grpSp>
        <p:nvGrpSpPr>
          <p:cNvPr id="3" name="组合 53"/>
          <p:cNvGrpSpPr/>
          <p:nvPr/>
        </p:nvGrpSpPr>
        <p:grpSpPr>
          <a:xfrm>
            <a:off x="1981309" y="1471534"/>
            <a:ext cx="3067261" cy="4351338"/>
            <a:chOff x="457308" y="1471534"/>
            <a:chExt cx="3067261" cy="4351338"/>
          </a:xfrm>
        </p:grpSpPr>
        <p:sp>
          <p:nvSpPr>
            <p:cNvPr id="2470954" name="Rectangle 42"/>
            <p:cNvSpPr>
              <a:spLocks noChangeArrowheads="1"/>
            </p:cNvSpPr>
            <p:nvPr/>
          </p:nvSpPr>
          <p:spPr bwMode="auto">
            <a:xfrm>
              <a:off x="457308" y="3798809"/>
              <a:ext cx="1104900" cy="1190625"/>
            </a:xfrm>
            <a:prstGeom prst="rect">
              <a:avLst/>
            </a:prstGeom>
            <a:noFill/>
            <a:ln w="9525">
              <a:noFill/>
              <a:miter lim="800000"/>
              <a:headEnd/>
              <a:tailEnd/>
            </a:ln>
            <a:effectLst/>
          </p:spPr>
          <p:txBody>
            <a:bodyPr wrap="none" lIns="92075" tIns="46038" rIns="92075" bIns="46038">
              <a:spAutoFit/>
            </a:bodyPr>
            <a:lstStyle/>
            <a:p>
              <a:pPr eaLnBrk="0" hangingPunct="0"/>
              <a:endParaRPr kumimoji="1" lang="zh-CN" altLang="en-US" dirty="0">
                <a:ea typeface="黑体" pitchFamily="2" charset="-122"/>
              </a:endParaRPr>
            </a:p>
            <a:p>
              <a:pPr eaLnBrk="0" hangingPunct="0"/>
              <a:r>
                <a:rPr kumimoji="1" lang="zh-CN" altLang="en-US" dirty="0">
                  <a:ea typeface="黑体" pitchFamily="2" charset="-122"/>
                </a:rPr>
                <a:t>信息查询</a:t>
              </a:r>
            </a:p>
            <a:p>
              <a:pPr eaLnBrk="0" hangingPunct="0"/>
              <a:r>
                <a:rPr kumimoji="1" lang="zh-CN" altLang="en-US" dirty="0">
                  <a:ea typeface="黑体" pitchFamily="2" charset="-122"/>
                </a:rPr>
                <a:t>集团监督</a:t>
              </a:r>
            </a:p>
            <a:p>
              <a:pPr eaLnBrk="0" hangingPunct="0"/>
              <a:r>
                <a:rPr kumimoji="1" lang="zh-CN" altLang="en-US" dirty="0">
                  <a:ea typeface="黑体" pitchFamily="2" charset="-122"/>
                </a:rPr>
                <a:t>远程处理</a:t>
              </a:r>
            </a:p>
          </p:txBody>
        </p:sp>
        <p:sp>
          <p:nvSpPr>
            <p:cNvPr id="2470955" name="Rectangle 43"/>
            <p:cNvSpPr>
              <a:spLocks noChangeArrowheads="1"/>
            </p:cNvSpPr>
            <p:nvPr/>
          </p:nvSpPr>
          <p:spPr bwMode="auto">
            <a:xfrm>
              <a:off x="457308" y="5181522"/>
              <a:ext cx="1104900" cy="641350"/>
            </a:xfrm>
            <a:prstGeom prst="rect">
              <a:avLst/>
            </a:prstGeom>
            <a:noFill/>
            <a:ln w="9525">
              <a:noFill/>
              <a:miter lim="800000"/>
              <a:headEnd/>
              <a:tailEnd/>
            </a:ln>
            <a:effectLst/>
          </p:spPr>
          <p:txBody>
            <a:bodyPr wrap="none" lIns="92075" tIns="46038" rIns="92075" bIns="46038">
              <a:spAutoFit/>
            </a:bodyPr>
            <a:lstStyle/>
            <a:p>
              <a:pPr eaLnBrk="0" hangingPunct="0"/>
              <a:r>
                <a:rPr kumimoji="1" lang="zh-CN" altLang="en-US" dirty="0">
                  <a:ea typeface="黑体" pitchFamily="2" charset="-122"/>
                </a:rPr>
                <a:t>应用系统</a:t>
              </a:r>
            </a:p>
            <a:p>
              <a:pPr eaLnBrk="0" hangingPunct="0"/>
              <a:r>
                <a:rPr kumimoji="1" lang="zh-CN" altLang="en-US" dirty="0">
                  <a:latin typeface="Arial" pitchFamily="34" charset="0"/>
                  <a:ea typeface="黑体" pitchFamily="2" charset="-122"/>
                </a:rPr>
                <a:t>共享服务</a:t>
              </a:r>
            </a:p>
          </p:txBody>
        </p:sp>
        <p:sp>
          <p:nvSpPr>
            <p:cNvPr id="2470956" name="Rectangle 44"/>
            <p:cNvSpPr>
              <a:spLocks noChangeArrowheads="1"/>
            </p:cNvSpPr>
            <p:nvPr/>
          </p:nvSpPr>
          <p:spPr bwMode="auto">
            <a:xfrm>
              <a:off x="530333" y="2117647"/>
              <a:ext cx="1565275" cy="641350"/>
            </a:xfrm>
            <a:prstGeom prst="rect">
              <a:avLst/>
            </a:prstGeom>
            <a:noFill/>
            <a:ln w="9525">
              <a:noFill/>
              <a:miter lim="800000"/>
              <a:headEnd/>
              <a:tailEnd/>
            </a:ln>
            <a:effectLst/>
          </p:spPr>
          <p:txBody>
            <a:bodyPr wrap="none" lIns="92075" tIns="46038" rIns="92075" bIns="46038">
              <a:spAutoFit/>
            </a:bodyPr>
            <a:lstStyle/>
            <a:p>
              <a:pPr eaLnBrk="0" hangingPunct="0"/>
              <a:r>
                <a:rPr kumimoji="1" lang="zh-CN" altLang="en-US">
                  <a:ea typeface="黑体" pitchFamily="2" charset="-122"/>
                </a:rPr>
                <a:t>高层决策支持</a:t>
              </a:r>
            </a:p>
            <a:p>
              <a:pPr eaLnBrk="0" hangingPunct="0"/>
              <a:endParaRPr kumimoji="1" lang="zh-CN" altLang="en-US">
                <a:ea typeface="黑体" pitchFamily="2" charset="-122"/>
              </a:endParaRPr>
            </a:p>
          </p:txBody>
        </p:sp>
        <p:sp>
          <p:nvSpPr>
            <p:cNvPr id="2470957" name="Rectangle 45"/>
            <p:cNvSpPr>
              <a:spLocks noChangeArrowheads="1"/>
            </p:cNvSpPr>
            <p:nvPr/>
          </p:nvSpPr>
          <p:spPr bwMode="auto">
            <a:xfrm>
              <a:off x="876408" y="1471534"/>
              <a:ext cx="2648161" cy="462307"/>
            </a:xfrm>
            <a:prstGeom prst="rect">
              <a:avLst/>
            </a:prstGeom>
            <a:noFill/>
            <a:ln w="9525">
              <a:noFill/>
              <a:miter lim="800000"/>
              <a:headEnd/>
              <a:tailEnd/>
            </a:ln>
            <a:effectLst/>
          </p:spPr>
          <p:txBody>
            <a:bodyPr wrap="none" lIns="92075" tIns="46038" rIns="92075" bIns="46038">
              <a:spAutoFit/>
            </a:bodyPr>
            <a:lstStyle/>
            <a:p>
              <a:pPr eaLnBrk="0" hangingPunct="0"/>
              <a:r>
                <a:rPr kumimoji="1" lang="zh-CN" altLang="en-US" sz="2400" dirty="0">
                  <a:solidFill>
                    <a:srgbClr val="FF3300"/>
                  </a:solidFill>
                  <a:ea typeface="黑体" pitchFamily="2" charset="-122"/>
                </a:rPr>
                <a:t>集团工程管理需求</a:t>
              </a:r>
              <a:endParaRPr kumimoji="1" lang="zh-CN" altLang="en-US" sz="2400" dirty="0">
                <a:solidFill>
                  <a:srgbClr val="0926AD"/>
                </a:solidFill>
                <a:ea typeface="黑体" pitchFamily="2" charset="-122"/>
              </a:endParaRPr>
            </a:p>
          </p:txBody>
        </p:sp>
        <p:sp>
          <p:nvSpPr>
            <p:cNvPr id="2470958" name="Rectangle 46"/>
            <p:cNvSpPr>
              <a:spLocks noChangeArrowheads="1"/>
            </p:cNvSpPr>
            <p:nvPr/>
          </p:nvSpPr>
          <p:spPr bwMode="auto">
            <a:xfrm>
              <a:off x="504933" y="3005059"/>
              <a:ext cx="2946400" cy="915988"/>
            </a:xfrm>
            <a:prstGeom prst="rect">
              <a:avLst/>
            </a:prstGeom>
            <a:noFill/>
            <a:ln w="9525">
              <a:noFill/>
              <a:miter lim="800000"/>
              <a:headEnd/>
              <a:tailEnd/>
            </a:ln>
            <a:effectLst/>
          </p:spPr>
          <p:txBody>
            <a:bodyPr wrap="none" lIns="92075" tIns="46038" rIns="92075" bIns="46038">
              <a:spAutoFit/>
            </a:bodyPr>
            <a:lstStyle/>
            <a:p>
              <a:pPr eaLnBrk="0" hangingPunct="0"/>
              <a:endParaRPr kumimoji="1" lang="zh-CN" altLang="en-US" dirty="0">
                <a:ea typeface="黑体" pitchFamily="2" charset="-122"/>
              </a:endParaRPr>
            </a:p>
            <a:p>
              <a:pPr eaLnBrk="0" hangingPunct="0"/>
              <a:r>
                <a:rPr kumimoji="1" lang="zh-CN" altLang="en-US" dirty="0">
                  <a:ea typeface="黑体" pitchFamily="2" charset="-122"/>
                </a:rPr>
                <a:t>风险管理、基准、持续改进</a:t>
              </a:r>
            </a:p>
            <a:p>
              <a:pPr eaLnBrk="0" hangingPunct="0"/>
              <a:endParaRPr kumimoji="1" lang="zh-CN" altLang="en-US" dirty="0">
                <a:ea typeface="黑体" pitchFamily="2" charset="-122"/>
              </a:endParaRPr>
            </a:p>
          </p:txBody>
        </p:sp>
      </p:grpSp>
      <p:grpSp>
        <p:nvGrpSpPr>
          <p:cNvPr id="4" name="Group 47"/>
          <p:cNvGrpSpPr>
            <a:grpSpLocks/>
          </p:cNvGrpSpPr>
          <p:nvPr/>
        </p:nvGrpSpPr>
        <p:grpSpPr bwMode="auto">
          <a:xfrm>
            <a:off x="7166083" y="1517573"/>
            <a:ext cx="3803650" cy="4689475"/>
            <a:chOff x="3482" y="973"/>
            <a:chExt cx="2396" cy="2954"/>
          </a:xfrm>
        </p:grpSpPr>
        <p:sp>
          <p:nvSpPr>
            <p:cNvPr id="2470960" name="Rectangle 48"/>
            <p:cNvSpPr>
              <a:spLocks noChangeArrowheads="1"/>
            </p:cNvSpPr>
            <p:nvPr/>
          </p:nvSpPr>
          <p:spPr bwMode="auto">
            <a:xfrm>
              <a:off x="3482" y="1237"/>
              <a:ext cx="841" cy="577"/>
            </a:xfrm>
            <a:prstGeom prst="rect">
              <a:avLst/>
            </a:prstGeom>
            <a:noFill/>
            <a:ln w="9525">
              <a:noFill/>
              <a:miter lim="800000"/>
              <a:headEnd/>
              <a:tailEnd/>
            </a:ln>
            <a:effectLst/>
          </p:spPr>
          <p:txBody>
            <a:bodyPr wrap="none" lIns="92075" tIns="46038" rIns="92075" bIns="46038">
              <a:spAutoFit/>
            </a:bodyPr>
            <a:lstStyle/>
            <a:p>
              <a:r>
                <a:rPr kumimoji="1" lang="en-US" altLang="zh-CN">
                  <a:ea typeface="黑体" pitchFamily="2" charset="-122"/>
                </a:rPr>
                <a:t>PORTAL</a:t>
              </a:r>
            </a:p>
            <a:p>
              <a:r>
                <a:rPr kumimoji="1" lang="en-US" altLang="zh-CN">
                  <a:ea typeface="黑体" pitchFamily="2" charset="-122"/>
                </a:rPr>
                <a:t>BP/BI</a:t>
              </a:r>
            </a:p>
            <a:p>
              <a:r>
                <a:rPr kumimoji="1" lang="zh-CN" altLang="en-US">
                  <a:latin typeface="Times New Roman" pitchFamily="18" charset="0"/>
                  <a:ea typeface="黑体" pitchFamily="2" charset="-122"/>
                </a:rPr>
                <a:t>平衡记分卡</a:t>
              </a:r>
            </a:p>
          </p:txBody>
        </p:sp>
        <p:sp>
          <p:nvSpPr>
            <p:cNvPr id="2470961" name="Rectangle 49"/>
            <p:cNvSpPr>
              <a:spLocks noChangeArrowheads="1"/>
            </p:cNvSpPr>
            <p:nvPr/>
          </p:nvSpPr>
          <p:spPr bwMode="auto">
            <a:xfrm>
              <a:off x="3944" y="1713"/>
              <a:ext cx="696" cy="750"/>
            </a:xfrm>
            <a:prstGeom prst="rect">
              <a:avLst/>
            </a:prstGeom>
            <a:noFill/>
            <a:ln w="9525">
              <a:noFill/>
              <a:miter lim="800000"/>
              <a:headEnd/>
              <a:tailEnd/>
            </a:ln>
            <a:effectLst/>
          </p:spPr>
          <p:txBody>
            <a:bodyPr wrap="none" lIns="92075" tIns="46038" rIns="92075" bIns="46038">
              <a:spAutoFit/>
            </a:bodyPr>
            <a:lstStyle/>
            <a:p>
              <a:endParaRPr kumimoji="1" lang="zh-CN" altLang="en-US">
                <a:latin typeface="Times New Roman" pitchFamily="18" charset="0"/>
                <a:ea typeface="黑体" pitchFamily="2" charset="-122"/>
              </a:endParaRPr>
            </a:p>
            <a:p>
              <a:endParaRPr kumimoji="1" lang="zh-CN" altLang="en-US">
                <a:latin typeface="Times New Roman" pitchFamily="18" charset="0"/>
                <a:ea typeface="黑体" pitchFamily="2" charset="-122"/>
              </a:endParaRPr>
            </a:p>
            <a:p>
              <a:r>
                <a:rPr kumimoji="1" lang="zh-CN" altLang="en-US">
                  <a:latin typeface="Times New Roman" pitchFamily="18" charset="0"/>
                  <a:ea typeface="黑体" pitchFamily="2" charset="-122"/>
                </a:rPr>
                <a:t>数据中心</a:t>
              </a:r>
            </a:p>
            <a:p>
              <a:r>
                <a:rPr kumimoji="1" lang="zh-CN" altLang="en-US">
                  <a:latin typeface="Times New Roman" pitchFamily="18" charset="0"/>
                  <a:ea typeface="黑体" pitchFamily="2" charset="-122"/>
                </a:rPr>
                <a:t>绩效分析</a:t>
              </a:r>
            </a:p>
          </p:txBody>
        </p:sp>
        <p:sp>
          <p:nvSpPr>
            <p:cNvPr id="2470962" name="Rectangle 50"/>
            <p:cNvSpPr>
              <a:spLocks noChangeArrowheads="1"/>
            </p:cNvSpPr>
            <p:nvPr/>
          </p:nvSpPr>
          <p:spPr bwMode="auto">
            <a:xfrm>
              <a:off x="4416" y="2448"/>
              <a:ext cx="696" cy="750"/>
            </a:xfrm>
            <a:prstGeom prst="rect">
              <a:avLst/>
            </a:prstGeom>
            <a:noFill/>
            <a:ln w="9525">
              <a:noFill/>
              <a:miter lim="800000"/>
              <a:headEnd/>
              <a:tailEnd/>
            </a:ln>
            <a:effectLst/>
          </p:spPr>
          <p:txBody>
            <a:bodyPr wrap="none" lIns="92075" tIns="46038" rIns="92075" bIns="46038">
              <a:spAutoFit/>
            </a:bodyPr>
            <a:lstStyle/>
            <a:p>
              <a:r>
                <a:rPr kumimoji="1" lang="zh-CN" altLang="en-US">
                  <a:latin typeface="Times New Roman" pitchFamily="18" charset="0"/>
                  <a:ea typeface="黑体" pitchFamily="2" charset="-122"/>
                </a:rPr>
                <a:t>过程监控</a:t>
              </a:r>
            </a:p>
            <a:p>
              <a:r>
                <a:rPr kumimoji="1" lang="zh-CN" altLang="en-US">
                  <a:latin typeface="Times New Roman" pitchFamily="18" charset="0"/>
                  <a:ea typeface="黑体" pitchFamily="2" charset="-122"/>
                </a:rPr>
                <a:t>挣值管理</a:t>
              </a:r>
            </a:p>
            <a:p>
              <a:r>
                <a:rPr kumimoji="1" lang="zh-CN" altLang="en-US">
                  <a:latin typeface="Times New Roman" pitchFamily="18" charset="0"/>
                  <a:ea typeface="黑体" pitchFamily="2" charset="-122"/>
                </a:rPr>
                <a:t>标杆控制</a:t>
              </a:r>
            </a:p>
            <a:p>
              <a:r>
                <a:rPr kumimoji="1" lang="zh-CN" altLang="en-US">
                  <a:latin typeface="Times New Roman" pitchFamily="18" charset="0"/>
                  <a:ea typeface="黑体" pitchFamily="2" charset="-122"/>
                </a:rPr>
                <a:t>要素指标</a:t>
              </a:r>
            </a:p>
          </p:txBody>
        </p:sp>
        <p:sp>
          <p:nvSpPr>
            <p:cNvPr id="2470963" name="Rectangle 51"/>
            <p:cNvSpPr>
              <a:spLocks noChangeArrowheads="1"/>
            </p:cNvSpPr>
            <p:nvPr/>
          </p:nvSpPr>
          <p:spPr bwMode="auto">
            <a:xfrm>
              <a:off x="4752" y="3177"/>
              <a:ext cx="1126" cy="750"/>
            </a:xfrm>
            <a:prstGeom prst="rect">
              <a:avLst/>
            </a:prstGeom>
            <a:noFill/>
            <a:ln w="9525">
              <a:noFill/>
              <a:miter lim="800000"/>
              <a:headEnd/>
              <a:tailEnd/>
            </a:ln>
            <a:effectLst/>
          </p:spPr>
          <p:txBody>
            <a:bodyPr lIns="92075" tIns="46038" rIns="92075" bIns="46038">
              <a:spAutoFit/>
            </a:bodyPr>
            <a:lstStyle/>
            <a:p>
              <a:r>
                <a:rPr kumimoji="1" lang="zh-CN" altLang="en-US" dirty="0">
                  <a:latin typeface="Times New Roman" pitchFamily="18" charset="0"/>
                  <a:ea typeface="黑体" pitchFamily="2" charset="-122"/>
                </a:rPr>
                <a:t>进度</a:t>
              </a:r>
            </a:p>
            <a:p>
              <a:r>
                <a:rPr kumimoji="1" lang="zh-CN" altLang="en-US" dirty="0">
                  <a:latin typeface="Times New Roman" pitchFamily="18" charset="0"/>
                  <a:ea typeface="黑体" pitchFamily="2" charset="-122"/>
                </a:rPr>
                <a:t>质量</a:t>
              </a:r>
            </a:p>
            <a:p>
              <a:r>
                <a:rPr kumimoji="1" lang="zh-CN" altLang="en-US" dirty="0">
                  <a:latin typeface="Times New Roman" pitchFamily="18" charset="0"/>
                  <a:ea typeface="黑体" pitchFamily="2" charset="-122"/>
                </a:rPr>
                <a:t>工程造价</a:t>
              </a:r>
            </a:p>
            <a:p>
              <a:r>
                <a:rPr kumimoji="1" lang="zh-CN" altLang="en-US" dirty="0">
                  <a:latin typeface="Times New Roman" pitchFamily="18" charset="0"/>
                  <a:ea typeface="黑体" pitchFamily="2" charset="-122"/>
                </a:rPr>
                <a:t>安全</a:t>
              </a:r>
              <a:r>
                <a:rPr kumimoji="1" lang="en-US" altLang="zh-CN" dirty="0">
                  <a:latin typeface="Times New Roman" pitchFamily="18" charset="0"/>
                  <a:ea typeface="黑体" pitchFamily="2" charset="-122"/>
                </a:rPr>
                <a:t>… …</a:t>
              </a:r>
              <a:endParaRPr kumimoji="1" lang="zh-CN" altLang="en-US" dirty="0">
                <a:latin typeface="Times New Roman" pitchFamily="18" charset="0"/>
                <a:ea typeface="黑体" pitchFamily="2" charset="-122"/>
              </a:endParaRPr>
            </a:p>
          </p:txBody>
        </p:sp>
        <p:sp>
          <p:nvSpPr>
            <p:cNvPr id="2470964" name="Rectangle 52"/>
            <p:cNvSpPr>
              <a:spLocks noChangeArrowheads="1"/>
            </p:cNvSpPr>
            <p:nvPr/>
          </p:nvSpPr>
          <p:spPr bwMode="auto">
            <a:xfrm>
              <a:off x="4130" y="973"/>
              <a:ext cx="1280" cy="291"/>
            </a:xfrm>
            <a:prstGeom prst="rect">
              <a:avLst/>
            </a:prstGeom>
            <a:noFill/>
            <a:ln w="9525">
              <a:noFill/>
              <a:miter lim="800000"/>
              <a:headEnd/>
              <a:tailEnd/>
            </a:ln>
            <a:effectLst/>
          </p:spPr>
          <p:txBody>
            <a:bodyPr wrap="none" lIns="92075" tIns="46038" rIns="92075" bIns="46038">
              <a:spAutoFit/>
            </a:bodyPr>
            <a:lstStyle/>
            <a:p>
              <a:pPr eaLnBrk="0" hangingPunct="0"/>
              <a:r>
                <a:rPr kumimoji="1" lang="zh-CN" altLang="en-US" sz="2400">
                  <a:solidFill>
                    <a:srgbClr val="669900"/>
                  </a:solidFill>
                  <a:ea typeface="黑体" pitchFamily="2" charset="-122"/>
                </a:rPr>
                <a:t>用友解决方案</a:t>
              </a:r>
            </a:p>
          </p:txBody>
        </p:sp>
      </p:grpSp>
      <p:sp>
        <p:nvSpPr>
          <p:cNvPr id="2470966" name="Rectangle 54"/>
          <p:cNvSpPr>
            <a:spLocks noChangeArrowheads="1"/>
          </p:cNvSpPr>
          <p:nvPr/>
        </p:nvSpPr>
        <p:spPr bwMode="auto">
          <a:xfrm>
            <a:off x="5821471" y="941309"/>
            <a:ext cx="4824412" cy="457200"/>
          </a:xfrm>
          <a:prstGeom prst="rect">
            <a:avLst/>
          </a:prstGeom>
          <a:noFill/>
          <a:ln w="9525" algn="ctr">
            <a:noFill/>
            <a:miter lim="800000"/>
            <a:headEnd/>
            <a:tailEnd/>
          </a:ln>
          <a:effectLst/>
        </p:spPr>
        <p:txBody>
          <a:bodyPr>
            <a:spAutoFit/>
          </a:bodyPr>
          <a:lstStyle/>
          <a:p>
            <a:pPr eaLnBrk="0" hangingPunct="0"/>
            <a:r>
              <a:rPr lang="zh-CN" altLang="en-US" sz="2400" dirty="0">
                <a:effectLst>
                  <a:outerShdw blurRad="38100" dist="38100" dir="2700000" algn="tl">
                    <a:srgbClr val="C0C0C0"/>
                  </a:outerShdw>
                </a:effectLst>
                <a:latin typeface="Arial" pitchFamily="34" charset="0"/>
                <a:ea typeface="宋体" pitchFamily="2" charset="-122"/>
              </a:rPr>
              <a:t>可知可控、量化绩效、科学决策</a:t>
            </a:r>
          </a:p>
        </p:txBody>
      </p:sp>
      <p:sp>
        <p:nvSpPr>
          <p:cNvPr id="55" name="标题 41"/>
          <p:cNvSpPr txBox="1">
            <a:spLocks/>
          </p:cNvSpPr>
          <p:nvPr/>
        </p:nvSpPr>
        <p:spPr>
          <a:xfrm>
            <a:off x="65297" y="86439"/>
            <a:ext cx="7696112" cy="585788"/>
          </a:xfrm>
          <a:prstGeom prst="rect">
            <a:avLst/>
          </a:prstGeom>
        </p:spPr>
        <p:txBody>
          <a:bodyPr/>
          <a:lstStyle/>
          <a:p>
            <a:pPr lvl="0" eaLnBrk="0" hangingPunct="0"/>
            <a:r>
              <a:rPr lang="zh-CN" altLang="en-US" sz="2800" b="1" kern="0" dirty="0">
                <a:solidFill>
                  <a:schemeClr val="bg1"/>
                </a:solidFill>
                <a:latin typeface="+mj-lt"/>
                <a:ea typeface="+mj-ea"/>
                <a:cs typeface="+mj-cs"/>
              </a:rPr>
              <a:t>案例：中国华电集团工程管理的业务应用层级</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2470939"/>
                                        </p:tgtEl>
                                        <p:attrNameLst>
                                          <p:attrName>style.visibility</p:attrName>
                                        </p:attrNameLst>
                                      </p:cBhvr>
                                      <p:to>
                                        <p:strVal val="visible"/>
                                      </p:to>
                                    </p:set>
                                    <p:anim calcmode="lin" valueType="num">
                                      <p:cBhvr>
                                        <p:cTn id="7" dur="500" fill="hold"/>
                                        <p:tgtEl>
                                          <p:spTgt spid="2470939"/>
                                        </p:tgtEl>
                                        <p:attrNameLst>
                                          <p:attrName>ppt_w</p:attrName>
                                        </p:attrNameLst>
                                      </p:cBhvr>
                                      <p:tavLst>
                                        <p:tav tm="0">
                                          <p:val>
                                            <p:fltVal val="0"/>
                                          </p:val>
                                        </p:tav>
                                        <p:tav tm="100000">
                                          <p:val>
                                            <p:strVal val="#ppt_w"/>
                                          </p:val>
                                        </p:tav>
                                      </p:tavLst>
                                    </p:anim>
                                    <p:anim calcmode="lin" valueType="num">
                                      <p:cBhvr>
                                        <p:cTn id="8" dur="500" fill="hold"/>
                                        <p:tgtEl>
                                          <p:spTgt spid="2470939"/>
                                        </p:tgtEl>
                                        <p:attrNameLst>
                                          <p:attrName>ppt_h</p:attrName>
                                        </p:attrNameLst>
                                      </p:cBhvr>
                                      <p:tavLst>
                                        <p:tav tm="0">
                                          <p:val>
                                            <p:fltVal val="0"/>
                                          </p:val>
                                        </p:tav>
                                        <p:tav tm="100000">
                                          <p:val>
                                            <p:strVal val="#ppt_h"/>
                                          </p:val>
                                        </p:tav>
                                      </p:tavLst>
                                    </p:anim>
                                    <p:animEffect transition="in" filter="fade">
                                      <p:cBhvr>
                                        <p:cTn id="9" dur="500"/>
                                        <p:tgtEl>
                                          <p:spTgt spid="247093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2470940"/>
                                        </p:tgtEl>
                                        <p:attrNameLst>
                                          <p:attrName>style.visibility</p:attrName>
                                        </p:attrNameLst>
                                      </p:cBhvr>
                                      <p:to>
                                        <p:strVal val="visible"/>
                                      </p:to>
                                    </p:set>
                                    <p:anim calcmode="lin" valueType="num">
                                      <p:cBhvr>
                                        <p:cTn id="14" dur="500" fill="hold"/>
                                        <p:tgtEl>
                                          <p:spTgt spid="2470940"/>
                                        </p:tgtEl>
                                        <p:attrNameLst>
                                          <p:attrName>ppt_w</p:attrName>
                                        </p:attrNameLst>
                                      </p:cBhvr>
                                      <p:tavLst>
                                        <p:tav tm="0">
                                          <p:val>
                                            <p:fltVal val="0"/>
                                          </p:val>
                                        </p:tav>
                                        <p:tav tm="100000">
                                          <p:val>
                                            <p:strVal val="#ppt_w"/>
                                          </p:val>
                                        </p:tav>
                                      </p:tavLst>
                                    </p:anim>
                                    <p:anim calcmode="lin" valueType="num">
                                      <p:cBhvr>
                                        <p:cTn id="15" dur="500" fill="hold"/>
                                        <p:tgtEl>
                                          <p:spTgt spid="2470940"/>
                                        </p:tgtEl>
                                        <p:attrNameLst>
                                          <p:attrName>ppt_h</p:attrName>
                                        </p:attrNameLst>
                                      </p:cBhvr>
                                      <p:tavLst>
                                        <p:tav tm="0">
                                          <p:val>
                                            <p:fltVal val="0"/>
                                          </p:val>
                                        </p:tav>
                                        <p:tav tm="100000">
                                          <p:val>
                                            <p:strVal val="#ppt_h"/>
                                          </p:val>
                                        </p:tav>
                                      </p:tavLst>
                                    </p:anim>
                                    <p:animEffect transition="in" filter="fade">
                                      <p:cBhvr>
                                        <p:cTn id="16" dur="500"/>
                                        <p:tgtEl>
                                          <p:spTgt spid="247094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2470941"/>
                                        </p:tgtEl>
                                        <p:attrNameLst>
                                          <p:attrName>style.visibility</p:attrName>
                                        </p:attrNameLst>
                                      </p:cBhvr>
                                      <p:to>
                                        <p:strVal val="visible"/>
                                      </p:to>
                                    </p:set>
                                    <p:anim calcmode="lin" valueType="num">
                                      <p:cBhvr>
                                        <p:cTn id="21" dur="500" fill="hold"/>
                                        <p:tgtEl>
                                          <p:spTgt spid="2470941"/>
                                        </p:tgtEl>
                                        <p:attrNameLst>
                                          <p:attrName>ppt_w</p:attrName>
                                        </p:attrNameLst>
                                      </p:cBhvr>
                                      <p:tavLst>
                                        <p:tav tm="0">
                                          <p:val>
                                            <p:fltVal val="0"/>
                                          </p:val>
                                        </p:tav>
                                        <p:tav tm="100000">
                                          <p:val>
                                            <p:strVal val="#ppt_w"/>
                                          </p:val>
                                        </p:tav>
                                      </p:tavLst>
                                    </p:anim>
                                    <p:anim calcmode="lin" valueType="num">
                                      <p:cBhvr>
                                        <p:cTn id="22" dur="500" fill="hold"/>
                                        <p:tgtEl>
                                          <p:spTgt spid="2470941"/>
                                        </p:tgtEl>
                                        <p:attrNameLst>
                                          <p:attrName>ppt_h</p:attrName>
                                        </p:attrNameLst>
                                      </p:cBhvr>
                                      <p:tavLst>
                                        <p:tav tm="0">
                                          <p:val>
                                            <p:fltVal val="0"/>
                                          </p:val>
                                        </p:tav>
                                        <p:tav tm="100000">
                                          <p:val>
                                            <p:strVal val="#ppt_h"/>
                                          </p:val>
                                        </p:tav>
                                      </p:tavLst>
                                    </p:anim>
                                    <p:animEffect transition="in" filter="fade">
                                      <p:cBhvr>
                                        <p:cTn id="23" dur="500"/>
                                        <p:tgtEl>
                                          <p:spTgt spid="2470941"/>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2470942"/>
                                        </p:tgtEl>
                                        <p:attrNameLst>
                                          <p:attrName>style.visibility</p:attrName>
                                        </p:attrNameLst>
                                      </p:cBhvr>
                                      <p:to>
                                        <p:strVal val="visible"/>
                                      </p:to>
                                    </p:set>
                                    <p:anim calcmode="lin" valueType="num">
                                      <p:cBhvr>
                                        <p:cTn id="28" dur="500" fill="hold"/>
                                        <p:tgtEl>
                                          <p:spTgt spid="2470942"/>
                                        </p:tgtEl>
                                        <p:attrNameLst>
                                          <p:attrName>ppt_w</p:attrName>
                                        </p:attrNameLst>
                                      </p:cBhvr>
                                      <p:tavLst>
                                        <p:tav tm="0">
                                          <p:val>
                                            <p:fltVal val="0"/>
                                          </p:val>
                                        </p:tav>
                                        <p:tav tm="100000">
                                          <p:val>
                                            <p:strVal val="#ppt_w"/>
                                          </p:val>
                                        </p:tav>
                                      </p:tavLst>
                                    </p:anim>
                                    <p:anim calcmode="lin" valueType="num">
                                      <p:cBhvr>
                                        <p:cTn id="29" dur="500" fill="hold"/>
                                        <p:tgtEl>
                                          <p:spTgt spid="2470942"/>
                                        </p:tgtEl>
                                        <p:attrNameLst>
                                          <p:attrName>ppt_h</p:attrName>
                                        </p:attrNameLst>
                                      </p:cBhvr>
                                      <p:tavLst>
                                        <p:tav tm="0">
                                          <p:val>
                                            <p:fltVal val="0"/>
                                          </p:val>
                                        </p:tav>
                                        <p:tav tm="100000">
                                          <p:val>
                                            <p:strVal val="#ppt_h"/>
                                          </p:val>
                                        </p:tav>
                                      </p:tavLst>
                                    </p:anim>
                                    <p:animEffect transition="in" filter="fade">
                                      <p:cBhvr>
                                        <p:cTn id="30" dur="500"/>
                                        <p:tgtEl>
                                          <p:spTgt spid="247094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up)">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up)">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0" fill="hold" grpId="0" nodeType="clickEffect">
                                  <p:stCondLst>
                                    <p:cond delay="0"/>
                                  </p:stCondLst>
                                  <p:childTnLst>
                                    <p:set>
                                      <p:cBhvr>
                                        <p:cTn id="44" dur="1" fill="hold">
                                          <p:stCondLst>
                                            <p:cond delay="0"/>
                                          </p:stCondLst>
                                        </p:cTn>
                                        <p:tgtEl>
                                          <p:spTgt spid="2470966"/>
                                        </p:tgtEl>
                                        <p:attrNameLst>
                                          <p:attrName>style.visibility</p:attrName>
                                        </p:attrNameLst>
                                      </p:cBhvr>
                                      <p:to>
                                        <p:strVal val="visible"/>
                                      </p:to>
                                    </p:set>
                                    <p:anim calcmode="lin" valueType="num">
                                      <p:cBhvr>
                                        <p:cTn id="45" dur="500" fill="hold"/>
                                        <p:tgtEl>
                                          <p:spTgt spid="2470966"/>
                                        </p:tgtEl>
                                        <p:attrNameLst>
                                          <p:attrName>ppt_w</p:attrName>
                                        </p:attrNameLst>
                                      </p:cBhvr>
                                      <p:tavLst>
                                        <p:tav tm="0">
                                          <p:val>
                                            <p:fltVal val="0"/>
                                          </p:val>
                                        </p:tav>
                                        <p:tav tm="100000">
                                          <p:val>
                                            <p:strVal val="#ppt_w"/>
                                          </p:val>
                                        </p:tav>
                                      </p:tavLst>
                                    </p:anim>
                                    <p:anim calcmode="lin" valueType="num">
                                      <p:cBhvr>
                                        <p:cTn id="46" dur="500" fill="hold"/>
                                        <p:tgtEl>
                                          <p:spTgt spid="2470966"/>
                                        </p:tgtEl>
                                        <p:attrNameLst>
                                          <p:attrName>ppt_h</p:attrName>
                                        </p:attrNameLst>
                                      </p:cBhvr>
                                      <p:tavLst>
                                        <p:tav tm="0">
                                          <p:val>
                                            <p:fltVal val="0"/>
                                          </p:val>
                                        </p:tav>
                                        <p:tav tm="100000">
                                          <p:val>
                                            <p:strVal val="#ppt_h"/>
                                          </p:val>
                                        </p:tav>
                                      </p:tavLst>
                                    </p:anim>
                                    <p:animEffect transition="in" filter="fade">
                                      <p:cBhvr>
                                        <p:cTn id="47" dur="500"/>
                                        <p:tgtEl>
                                          <p:spTgt spid="2470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0939" grpId="0"/>
      <p:bldP spid="2470940" grpId="0"/>
      <p:bldP spid="2470941" grpId="0"/>
      <p:bldP spid="2470942" grpId="0"/>
      <p:bldP spid="2470966"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0930" name="Rectangle 2"/>
          <p:cNvSpPr>
            <a:spLocks noChangeArrowheads="1"/>
          </p:cNvSpPr>
          <p:nvPr/>
        </p:nvSpPr>
        <p:spPr bwMode="auto">
          <a:xfrm>
            <a:off x="2828925" y="3046350"/>
            <a:ext cx="2654300" cy="2395538"/>
          </a:xfrm>
          <a:prstGeom prst="rect">
            <a:avLst/>
          </a:prstGeom>
          <a:solidFill>
            <a:srgbClr val="FFCC99"/>
          </a:solidFill>
          <a:ln w="12700">
            <a:noFill/>
            <a:miter lim="800000"/>
            <a:headEnd/>
            <a:tailEnd/>
          </a:ln>
          <a:effectLst/>
        </p:spPr>
        <p:txBody>
          <a:bodyPr wrap="none" anchor="ctr"/>
          <a:lstStyle/>
          <a:p>
            <a:endParaRPr lang="zh-CN" altLang="en-US"/>
          </a:p>
        </p:txBody>
      </p:sp>
      <p:sp>
        <p:nvSpPr>
          <p:cNvPr id="2300931" name="Rectangle 3"/>
          <p:cNvSpPr>
            <a:spLocks noChangeArrowheads="1"/>
          </p:cNvSpPr>
          <p:nvPr/>
        </p:nvSpPr>
        <p:spPr bwMode="auto">
          <a:xfrm>
            <a:off x="2825750" y="1860489"/>
            <a:ext cx="3983038" cy="3563937"/>
          </a:xfrm>
          <a:prstGeom prst="rect">
            <a:avLst/>
          </a:prstGeom>
          <a:noFill/>
          <a:ln w="9525">
            <a:noFill/>
            <a:miter lim="800000"/>
            <a:headEnd/>
            <a:tailEnd/>
          </a:ln>
        </p:spPr>
        <p:txBody>
          <a:bodyPr/>
          <a:lstStyle/>
          <a:p>
            <a:endParaRPr lang="zh-CN" altLang="en-US"/>
          </a:p>
        </p:txBody>
      </p:sp>
      <p:sp>
        <p:nvSpPr>
          <p:cNvPr id="2300932" name="Line 4"/>
          <p:cNvSpPr>
            <a:spLocks noChangeShapeType="1"/>
          </p:cNvSpPr>
          <p:nvPr/>
        </p:nvSpPr>
        <p:spPr bwMode="auto">
          <a:xfrm>
            <a:off x="2825750" y="4233800"/>
            <a:ext cx="3983038" cy="1588"/>
          </a:xfrm>
          <a:prstGeom prst="line">
            <a:avLst/>
          </a:prstGeom>
          <a:noFill/>
          <a:ln w="0">
            <a:solidFill>
              <a:srgbClr val="000000"/>
            </a:solidFill>
            <a:round/>
            <a:headEnd/>
            <a:tailEnd/>
          </a:ln>
        </p:spPr>
        <p:txBody>
          <a:bodyPr/>
          <a:lstStyle/>
          <a:p>
            <a:endParaRPr lang="zh-CN" altLang="en-US"/>
          </a:p>
        </p:txBody>
      </p:sp>
      <p:sp>
        <p:nvSpPr>
          <p:cNvPr id="2300933" name="Line 5"/>
          <p:cNvSpPr>
            <a:spLocks noChangeShapeType="1"/>
          </p:cNvSpPr>
          <p:nvPr/>
        </p:nvSpPr>
        <p:spPr bwMode="auto">
          <a:xfrm>
            <a:off x="2825750" y="3051114"/>
            <a:ext cx="3983038" cy="1587"/>
          </a:xfrm>
          <a:prstGeom prst="line">
            <a:avLst/>
          </a:prstGeom>
          <a:noFill/>
          <a:ln w="0">
            <a:solidFill>
              <a:srgbClr val="000000"/>
            </a:solidFill>
            <a:round/>
            <a:headEnd/>
            <a:tailEnd/>
          </a:ln>
        </p:spPr>
        <p:txBody>
          <a:bodyPr/>
          <a:lstStyle/>
          <a:p>
            <a:endParaRPr lang="zh-CN" altLang="en-US"/>
          </a:p>
        </p:txBody>
      </p:sp>
      <p:sp>
        <p:nvSpPr>
          <p:cNvPr id="2300934" name="Line 6"/>
          <p:cNvSpPr>
            <a:spLocks noChangeShapeType="1"/>
          </p:cNvSpPr>
          <p:nvPr/>
        </p:nvSpPr>
        <p:spPr bwMode="auto">
          <a:xfrm>
            <a:off x="2825750" y="1860489"/>
            <a:ext cx="3983038" cy="1587"/>
          </a:xfrm>
          <a:prstGeom prst="line">
            <a:avLst/>
          </a:prstGeom>
          <a:noFill/>
          <a:ln w="0">
            <a:solidFill>
              <a:srgbClr val="000000"/>
            </a:solidFill>
            <a:round/>
            <a:headEnd/>
            <a:tailEnd/>
          </a:ln>
        </p:spPr>
        <p:txBody>
          <a:bodyPr/>
          <a:lstStyle/>
          <a:p>
            <a:endParaRPr lang="zh-CN" altLang="en-US"/>
          </a:p>
        </p:txBody>
      </p:sp>
      <p:sp>
        <p:nvSpPr>
          <p:cNvPr id="2300935" name="Line 7"/>
          <p:cNvSpPr>
            <a:spLocks noChangeShapeType="1"/>
          </p:cNvSpPr>
          <p:nvPr/>
        </p:nvSpPr>
        <p:spPr bwMode="auto">
          <a:xfrm>
            <a:off x="4149725" y="1860489"/>
            <a:ext cx="1588" cy="3563937"/>
          </a:xfrm>
          <a:prstGeom prst="line">
            <a:avLst/>
          </a:prstGeom>
          <a:noFill/>
          <a:ln w="0">
            <a:solidFill>
              <a:srgbClr val="000000"/>
            </a:solidFill>
            <a:round/>
            <a:headEnd/>
            <a:tailEnd/>
          </a:ln>
        </p:spPr>
        <p:txBody>
          <a:bodyPr/>
          <a:lstStyle/>
          <a:p>
            <a:endParaRPr lang="zh-CN" altLang="en-US"/>
          </a:p>
        </p:txBody>
      </p:sp>
      <p:sp>
        <p:nvSpPr>
          <p:cNvPr id="2300936" name="Line 8"/>
          <p:cNvSpPr>
            <a:spLocks noChangeShapeType="1"/>
          </p:cNvSpPr>
          <p:nvPr/>
        </p:nvSpPr>
        <p:spPr bwMode="auto">
          <a:xfrm>
            <a:off x="5483225" y="1860489"/>
            <a:ext cx="1588" cy="3563937"/>
          </a:xfrm>
          <a:prstGeom prst="line">
            <a:avLst/>
          </a:prstGeom>
          <a:noFill/>
          <a:ln w="0">
            <a:solidFill>
              <a:srgbClr val="000000"/>
            </a:solidFill>
            <a:round/>
            <a:headEnd/>
            <a:tailEnd/>
          </a:ln>
        </p:spPr>
        <p:txBody>
          <a:bodyPr/>
          <a:lstStyle/>
          <a:p>
            <a:endParaRPr lang="zh-CN" altLang="en-US"/>
          </a:p>
        </p:txBody>
      </p:sp>
      <p:sp>
        <p:nvSpPr>
          <p:cNvPr id="2300937" name="Rectangle 9"/>
          <p:cNvSpPr>
            <a:spLocks noChangeArrowheads="1"/>
          </p:cNvSpPr>
          <p:nvPr/>
        </p:nvSpPr>
        <p:spPr bwMode="auto">
          <a:xfrm>
            <a:off x="2825750" y="1860489"/>
            <a:ext cx="3983038" cy="3563937"/>
          </a:xfrm>
          <a:prstGeom prst="rect">
            <a:avLst/>
          </a:prstGeom>
          <a:noFill/>
          <a:ln w="9525">
            <a:solidFill>
              <a:srgbClr val="808080"/>
            </a:solidFill>
            <a:miter lim="800000"/>
            <a:headEnd/>
            <a:tailEnd/>
          </a:ln>
        </p:spPr>
        <p:txBody>
          <a:bodyPr/>
          <a:lstStyle/>
          <a:p>
            <a:endParaRPr lang="zh-CN" altLang="en-US"/>
          </a:p>
        </p:txBody>
      </p:sp>
      <p:sp>
        <p:nvSpPr>
          <p:cNvPr id="2300938" name="Line 10"/>
          <p:cNvSpPr>
            <a:spLocks noChangeShapeType="1"/>
          </p:cNvSpPr>
          <p:nvPr/>
        </p:nvSpPr>
        <p:spPr bwMode="auto">
          <a:xfrm>
            <a:off x="2825750" y="1860489"/>
            <a:ext cx="1588" cy="3563937"/>
          </a:xfrm>
          <a:prstGeom prst="line">
            <a:avLst/>
          </a:prstGeom>
          <a:noFill/>
          <a:ln w="0">
            <a:solidFill>
              <a:srgbClr val="000000"/>
            </a:solidFill>
            <a:round/>
            <a:headEnd/>
            <a:tailEnd/>
          </a:ln>
        </p:spPr>
        <p:txBody>
          <a:bodyPr/>
          <a:lstStyle/>
          <a:p>
            <a:endParaRPr lang="zh-CN" altLang="en-US"/>
          </a:p>
        </p:txBody>
      </p:sp>
      <p:sp>
        <p:nvSpPr>
          <p:cNvPr id="2300939" name="Line 11"/>
          <p:cNvSpPr>
            <a:spLocks noChangeShapeType="1"/>
          </p:cNvSpPr>
          <p:nvPr/>
        </p:nvSpPr>
        <p:spPr bwMode="auto">
          <a:xfrm>
            <a:off x="2825750" y="5424425"/>
            <a:ext cx="3983038" cy="1588"/>
          </a:xfrm>
          <a:prstGeom prst="line">
            <a:avLst/>
          </a:prstGeom>
          <a:noFill/>
          <a:ln w="0">
            <a:solidFill>
              <a:srgbClr val="000000"/>
            </a:solidFill>
            <a:round/>
            <a:headEnd/>
            <a:tailEnd/>
          </a:ln>
        </p:spPr>
        <p:txBody>
          <a:bodyPr/>
          <a:lstStyle/>
          <a:p>
            <a:endParaRPr lang="zh-CN" altLang="en-US"/>
          </a:p>
        </p:txBody>
      </p:sp>
      <p:sp>
        <p:nvSpPr>
          <p:cNvPr id="2300940" name="Oval 12"/>
          <p:cNvSpPr>
            <a:spLocks noChangeArrowheads="1"/>
          </p:cNvSpPr>
          <p:nvPr/>
        </p:nvSpPr>
        <p:spPr bwMode="auto">
          <a:xfrm>
            <a:off x="3575051" y="2884426"/>
            <a:ext cx="360363" cy="360363"/>
          </a:xfrm>
          <a:prstGeom prst="ellipse">
            <a:avLst/>
          </a:prstGeom>
          <a:solidFill>
            <a:srgbClr val="D2E9FF"/>
          </a:solidFill>
          <a:ln w="9525">
            <a:solidFill>
              <a:srgbClr val="000000"/>
            </a:solidFill>
            <a:round/>
            <a:headEnd/>
            <a:tailEnd/>
          </a:ln>
        </p:spPr>
        <p:txBody>
          <a:bodyPr/>
          <a:lstStyle/>
          <a:p>
            <a:endParaRPr lang="zh-CN" altLang="en-US"/>
          </a:p>
        </p:txBody>
      </p:sp>
      <p:sp>
        <p:nvSpPr>
          <p:cNvPr id="2300941" name="Oval 13"/>
          <p:cNvSpPr>
            <a:spLocks noChangeArrowheads="1"/>
          </p:cNvSpPr>
          <p:nvPr/>
        </p:nvSpPr>
        <p:spPr bwMode="auto">
          <a:xfrm>
            <a:off x="4295776" y="3748026"/>
            <a:ext cx="239713" cy="238125"/>
          </a:xfrm>
          <a:prstGeom prst="ellipse">
            <a:avLst/>
          </a:prstGeom>
          <a:solidFill>
            <a:srgbClr val="D2E9FF"/>
          </a:solidFill>
          <a:ln w="9525">
            <a:solidFill>
              <a:srgbClr val="000000"/>
            </a:solidFill>
            <a:round/>
            <a:headEnd/>
            <a:tailEnd/>
          </a:ln>
        </p:spPr>
        <p:txBody>
          <a:bodyPr/>
          <a:lstStyle/>
          <a:p>
            <a:endParaRPr lang="zh-CN" altLang="en-US"/>
          </a:p>
        </p:txBody>
      </p:sp>
      <p:sp>
        <p:nvSpPr>
          <p:cNvPr id="2300942" name="Oval 14"/>
          <p:cNvSpPr>
            <a:spLocks noChangeArrowheads="1"/>
          </p:cNvSpPr>
          <p:nvPr/>
        </p:nvSpPr>
        <p:spPr bwMode="auto">
          <a:xfrm>
            <a:off x="4008439" y="3605151"/>
            <a:ext cx="238125" cy="238125"/>
          </a:xfrm>
          <a:prstGeom prst="ellipse">
            <a:avLst/>
          </a:prstGeom>
          <a:solidFill>
            <a:srgbClr val="D2E9FF"/>
          </a:solidFill>
          <a:ln w="9525">
            <a:solidFill>
              <a:srgbClr val="000000"/>
            </a:solidFill>
            <a:round/>
            <a:headEnd/>
            <a:tailEnd/>
          </a:ln>
        </p:spPr>
        <p:txBody>
          <a:bodyPr/>
          <a:lstStyle/>
          <a:p>
            <a:endParaRPr lang="zh-CN" altLang="en-US"/>
          </a:p>
        </p:txBody>
      </p:sp>
      <p:grpSp>
        <p:nvGrpSpPr>
          <p:cNvPr id="2" name="Group 15"/>
          <p:cNvGrpSpPr>
            <a:grpSpLocks/>
          </p:cNvGrpSpPr>
          <p:nvPr/>
        </p:nvGrpSpPr>
        <p:grpSpPr bwMode="auto">
          <a:xfrm>
            <a:off x="5591176" y="2524064"/>
            <a:ext cx="320675" cy="319087"/>
            <a:chOff x="3696" y="1752"/>
            <a:chExt cx="156" cy="156"/>
          </a:xfrm>
        </p:grpSpPr>
        <p:sp>
          <p:nvSpPr>
            <p:cNvPr id="2300944" name="Freeform 16"/>
            <p:cNvSpPr>
              <a:spLocks/>
            </p:cNvSpPr>
            <p:nvPr/>
          </p:nvSpPr>
          <p:spPr bwMode="auto">
            <a:xfrm>
              <a:off x="3696" y="1752"/>
              <a:ext cx="156" cy="156"/>
            </a:xfrm>
            <a:custGeom>
              <a:avLst/>
              <a:gdLst/>
              <a:ahLst/>
              <a:cxnLst>
                <a:cxn ang="0">
                  <a:pos x="78" y="0"/>
                </a:cxn>
                <a:cxn ang="0">
                  <a:pos x="90" y="0"/>
                </a:cxn>
                <a:cxn ang="0">
                  <a:pos x="108" y="6"/>
                </a:cxn>
                <a:cxn ang="0">
                  <a:pos x="120" y="12"/>
                </a:cxn>
                <a:cxn ang="0">
                  <a:pos x="132" y="18"/>
                </a:cxn>
                <a:cxn ang="0">
                  <a:pos x="138" y="30"/>
                </a:cxn>
                <a:cxn ang="0">
                  <a:pos x="150" y="42"/>
                </a:cxn>
                <a:cxn ang="0">
                  <a:pos x="150" y="60"/>
                </a:cxn>
                <a:cxn ang="0">
                  <a:pos x="156" y="72"/>
                </a:cxn>
                <a:cxn ang="0">
                  <a:pos x="156" y="90"/>
                </a:cxn>
                <a:cxn ang="0">
                  <a:pos x="150" y="102"/>
                </a:cxn>
                <a:cxn ang="0">
                  <a:pos x="144" y="114"/>
                </a:cxn>
                <a:cxn ang="0">
                  <a:pos x="138" y="126"/>
                </a:cxn>
                <a:cxn ang="0">
                  <a:pos x="126" y="138"/>
                </a:cxn>
                <a:cxn ang="0">
                  <a:pos x="114" y="144"/>
                </a:cxn>
                <a:cxn ang="0">
                  <a:pos x="96" y="150"/>
                </a:cxn>
                <a:cxn ang="0">
                  <a:pos x="84" y="156"/>
                </a:cxn>
                <a:cxn ang="0">
                  <a:pos x="72" y="156"/>
                </a:cxn>
                <a:cxn ang="0">
                  <a:pos x="54" y="150"/>
                </a:cxn>
                <a:cxn ang="0">
                  <a:pos x="42" y="144"/>
                </a:cxn>
                <a:cxn ang="0">
                  <a:pos x="30" y="138"/>
                </a:cxn>
                <a:cxn ang="0">
                  <a:pos x="18" y="126"/>
                </a:cxn>
                <a:cxn ang="0">
                  <a:pos x="6" y="114"/>
                </a:cxn>
                <a:cxn ang="0">
                  <a:pos x="0" y="102"/>
                </a:cxn>
                <a:cxn ang="0">
                  <a:pos x="0" y="90"/>
                </a:cxn>
                <a:cxn ang="0">
                  <a:pos x="0" y="72"/>
                </a:cxn>
                <a:cxn ang="0">
                  <a:pos x="0" y="60"/>
                </a:cxn>
                <a:cxn ang="0">
                  <a:pos x="6" y="42"/>
                </a:cxn>
                <a:cxn ang="0">
                  <a:pos x="12" y="30"/>
                </a:cxn>
                <a:cxn ang="0">
                  <a:pos x="24" y="18"/>
                </a:cxn>
                <a:cxn ang="0">
                  <a:pos x="36" y="12"/>
                </a:cxn>
                <a:cxn ang="0">
                  <a:pos x="48" y="6"/>
                </a:cxn>
                <a:cxn ang="0">
                  <a:pos x="60" y="0"/>
                </a:cxn>
                <a:cxn ang="0">
                  <a:pos x="78" y="0"/>
                </a:cxn>
              </a:cxnLst>
              <a:rect l="0" t="0" r="r" b="b"/>
              <a:pathLst>
                <a:path w="156" h="156">
                  <a:moveTo>
                    <a:pt x="78" y="0"/>
                  </a:moveTo>
                  <a:lnTo>
                    <a:pt x="90" y="0"/>
                  </a:lnTo>
                  <a:lnTo>
                    <a:pt x="108" y="6"/>
                  </a:lnTo>
                  <a:lnTo>
                    <a:pt x="120" y="12"/>
                  </a:lnTo>
                  <a:lnTo>
                    <a:pt x="132" y="18"/>
                  </a:lnTo>
                  <a:lnTo>
                    <a:pt x="138" y="30"/>
                  </a:lnTo>
                  <a:lnTo>
                    <a:pt x="150" y="42"/>
                  </a:lnTo>
                  <a:lnTo>
                    <a:pt x="150" y="60"/>
                  </a:lnTo>
                  <a:lnTo>
                    <a:pt x="156" y="72"/>
                  </a:lnTo>
                  <a:lnTo>
                    <a:pt x="156" y="90"/>
                  </a:lnTo>
                  <a:lnTo>
                    <a:pt x="150" y="102"/>
                  </a:lnTo>
                  <a:lnTo>
                    <a:pt x="144" y="114"/>
                  </a:lnTo>
                  <a:lnTo>
                    <a:pt x="138" y="126"/>
                  </a:lnTo>
                  <a:lnTo>
                    <a:pt x="126" y="138"/>
                  </a:lnTo>
                  <a:lnTo>
                    <a:pt x="114" y="144"/>
                  </a:lnTo>
                  <a:lnTo>
                    <a:pt x="96" y="150"/>
                  </a:lnTo>
                  <a:lnTo>
                    <a:pt x="84" y="156"/>
                  </a:lnTo>
                  <a:lnTo>
                    <a:pt x="72" y="156"/>
                  </a:lnTo>
                  <a:lnTo>
                    <a:pt x="54" y="150"/>
                  </a:lnTo>
                  <a:lnTo>
                    <a:pt x="42" y="144"/>
                  </a:lnTo>
                  <a:lnTo>
                    <a:pt x="30" y="138"/>
                  </a:lnTo>
                  <a:lnTo>
                    <a:pt x="18" y="126"/>
                  </a:lnTo>
                  <a:lnTo>
                    <a:pt x="6" y="114"/>
                  </a:lnTo>
                  <a:lnTo>
                    <a:pt x="0" y="102"/>
                  </a:lnTo>
                  <a:lnTo>
                    <a:pt x="0" y="90"/>
                  </a:lnTo>
                  <a:lnTo>
                    <a:pt x="0" y="72"/>
                  </a:lnTo>
                  <a:lnTo>
                    <a:pt x="0" y="60"/>
                  </a:lnTo>
                  <a:lnTo>
                    <a:pt x="6" y="42"/>
                  </a:lnTo>
                  <a:lnTo>
                    <a:pt x="12" y="30"/>
                  </a:lnTo>
                  <a:lnTo>
                    <a:pt x="24" y="18"/>
                  </a:lnTo>
                  <a:lnTo>
                    <a:pt x="36" y="12"/>
                  </a:lnTo>
                  <a:lnTo>
                    <a:pt x="48" y="6"/>
                  </a:lnTo>
                  <a:lnTo>
                    <a:pt x="60" y="0"/>
                  </a:lnTo>
                  <a:lnTo>
                    <a:pt x="78" y="0"/>
                  </a:lnTo>
                  <a:close/>
                </a:path>
              </a:pathLst>
            </a:custGeom>
            <a:solidFill>
              <a:srgbClr val="FED801"/>
            </a:solidFill>
            <a:ln w="9525">
              <a:noFill/>
              <a:round/>
              <a:headEnd/>
              <a:tailEnd/>
            </a:ln>
          </p:spPr>
          <p:txBody>
            <a:bodyPr/>
            <a:lstStyle/>
            <a:p>
              <a:endParaRPr lang="zh-CN" altLang="en-US"/>
            </a:p>
          </p:txBody>
        </p:sp>
        <p:sp>
          <p:nvSpPr>
            <p:cNvPr id="2300945" name="Freeform 17"/>
            <p:cNvSpPr>
              <a:spLocks/>
            </p:cNvSpPr>
            <p:nvPr/>
          </p:nvSpPr>
          <p:spPr bwMode="auto">
            <a:xfrm>
              <a:off x="3696" y="1752"/>
              <a:ext cx="156" cy="156"/>
            </a:xfrm>
            <a:custGeom>
              <a:avLst/>
              <a:gdLst/>
              <a:ahLst/>
              <a:cxnLst>
                <a:cxn ang="0">
                  <a:pos x="78" y="0"/>
                </a:cxn>
                <a:cxn ang="0">
                  <a:pos x="90" y="0"/>
                </a:cxn>
                <a:cxn ang="0">
                  <a:pos x="108" y="6"/>
                </a:cxn>
                <a:cxn ang="0">
                  <a:pos x="120" y="12"/>
                </a:cxn>
                <a:cxn ang="0">
                  <a:pos x="132" y="18"/>
                </a:cxn>
                <a:cxn ang="0">
                  <a:pos x="138" y="30"/>
                </a:cxn>
                <a:cxn ang="0">
                  <a:pos x="150" y="42"/>
                </a:cxn>
                <a:cxn ang="0">
                  <a:pos x="150" y="60"/>
                </a:cxn>
                <a:cxn ang="0">
                  <a:pos x="156" y="72"/>
                </a:cxn>
                <a:cxn ang="0">
                  <a:pos x="156" y="90"/>
                </a:cxn>
                <a:cxn ang="0">
                  <a:pos x="150" y="102"/>
                </a:cxn>
                <a:cxn ang="0">
                  <a:pos x="144" y="114"/>
                </a:cxn>
                <a:cxn ang="0">
                  <a:pos x="138" y="126"/>
                </a:cxn>
                <a:cxn ang="0">
                  <a:pos x="126" y="138"/>
                </a:cxn>
                <a:cxn ang="0">
                  <a:pos x="114" y="144"/>
                </a:cxn>
                <a:cxn ang="0">
                  <a:pos x="96" y="150"/>
                </a:cxn>
                <a:cxn ang="0">
                  <a:pos x="84" y="156"/>
                </a:cxn>
                <a:cxn ang="0">
                  <a:pos x="72" y="156"/>
                </a:cxn>
                <a:cxn ang="0">
                  <a:pos x="54" y="150"/>
                </a:cxn>
                <a:cxn ang="0">
                  <a:pos x="42" y="144"/>
                </a:cxn>
                <a:cxn ang="0">
                  <a:pos x="30" y="138"/>
                </a:cxn>
                <a:cxn ang="0">
                  <a:pos x="18" y="126"/>
                </a:cxn>
                <a:cxn ang="0">
                  <a:pos x="6" y="114"/>
                </a:cxn>
                <a:cxn ang="0">
                  <a:pos x="0" y="102"/>
                </a:cxn>
                <a:cxn ang="0">
                  <a:pos x="0" y="90"/>
                </a:cxn>
                <a:cxn ang="0">
                  <a:pos x="0" y="72"/>
                </a:cxn>
                <a:cxn ang="0">
                  <a:pos x="0" y="60"/>
                </a:cxn>
                <a:cxn ang="0">
                  <a:pos x="6" y="42"/>
                </a:cxn>
                <a:cxn ang="0">
                  <a:pos x="12" y="30"/>
                </a:cxn>
                <a:cxn ang="0">
                  <a:pos x="24" y="18"/>
                </a:cxn>
                <a:cxn ang="0">
                  <a:pos x="36" y="12"/>
                </a:cxn>
                <a:cxn ang="0">
                  <a:pos x="48" y="6"/>
                </a:cxn>
                <a:cxn ang="0">
                  <a:pos x="60" y="0"/>
                </a:cxn>
                <a:cxn ang="0">
                  <a:pos x="78" y="0"/>
                </a:cxn>
              </a:cxnLst>
              <a:rect l="0" t="0" r="r" b="b"/>
              <a:pathLst>
                <a:path w="156" h="156">
                  <a:moveTo>
                    <a:pt x="78" y="0"/>
                  </a:moveTo>
                  <a:lnTo>
                    <a:pt x="90" y="0"/>
                  </a:lnTo>
                  <a:lnTo>
                    <a:pt x="108" y="6"/>
                  </a:lnTo>
                  <a:lnTo>
                    <a:pt x="120" y="12"/>
                  </a:lnTo>
                  <a:lnTo>
                    <a:pt x="132" y="18"/>
                  </a:lnTo>
                  <a:lnTo>
                    <a:pt x="138" y="30"/>
                  </a:lnTo>
                  <a:lnTo>
                    <a:pt x="150" y="42"/>
                  </a:lnTo>
                  <a:lnTo>
                    <a:pt x="150" y="60"/>
                  </a:lnTo>
                  <a:lnTo>
                    <a:pt x="156" y="72"/>
                  </a:lnTo>
                  <a:lnTo>
                    <a:pt x="156" y="90"/>
                  </a:lnTo>
                  <a:lnTo>
                    <a:pt x="150" y="102"/>
                  </a:lnTo>
                  <a:lnTo>
                    <a:pt x="144" y="114"/>
                  </a:lnTo>
                  <a:lnTo>
                    <a:pt x="138" y="126"/>
                  </a:lnTo>
                  <a:lnTo>
                    <a:pt x="126" y="138"/>
                  </a:lnTo>
                  <a:lnTo>
                    <a:pt x="114" y="144"/>
                  </a:lnTo>
                  <a:lnTo>
                    <a:pt x="96" y="150"/>
                  </a:lnTo>
                  <a:lnTo>
                    <a:pt x="84" y="156"/>
                  </a:lnTo>
                  <a:lnTo>
                    <a:pt x="72" y="156"/>
                  </a:lnTo>
                  <a:lnTo>
                    <a:pt x="54" y="150"/>
                  </a:lnTo>
                  <a:lnTo>
                    <a:pt x="42" y="144"/>
                  </a:lnTo>
                  <a:lnTo>
                    <a:pt x="30" y="138"/>
                  </a:lnTo>
                  <a:lnTo>
                    <a:pt x="18" y="126"/>
                  </a:lnTo>
                  <a:lnTo>
                    <a:pt x="6" y="114"/>
                  </a:lnTo>
                  <a:lnTo>
                    <a:pt x="0" y="102"/>
                  </a:lnTo>
                  <a:lnTo>
                    <a:pt x="0" y="90"/>
                  </a:lnTo>
                  <a:lnTo>
                    <a:pt x="0" y="72"/>
                  </a:lnTo>
                  <a:lnTo>
                    <a:pt x="0" y="60"/>
                  </a:lnTo>
                  <a:lnTo>
                    <a:pt x="6" y="42"/>
                  </a:lnTo>
                  <a:lnTo>
                    <a:pt x="12" y="30"/>
                  </a:lnTo>
                  <a:lnTo>
                    <a:pt x="24" y="18"/>
                  </a:lnTo>
                  <a:lnTo>
                    <a:pt x="36" y="12"/>
                  </a:lnTo>
                  <a:lnTo>
                    <a:pt x="48" y="6"/>
                  </a:lnTo>
                  <a:lnTo>
                    <a:pt x="60" y="0"/>
                  </a:lnTo>
                  <a:lnTo>
                    <a:pt x="78" y="0"/>
                  </a:lnTo>
                  <a:close/>
                </a:path>
              </a:pathLst>
            </a:custGeom>
            <a:noFill/>
            <a:ln w="9525">
              <a:solidFill>
                <a:srgbClr val="000000"/>
              </a:solidFill>
              <a:prstDash val="solid"/>
              <a:round/>
              <a:headEnd/>
              <a:tailEnd/>
            </a:ln>
          </p:spPr>
          <p:txBody>
            <a:bodyPr/>
            <a:lstStyle/>
            <a:p>
              <a:endParaRPr lang="zh-CN" altLang="en-US"/>
            </a:p>
          </p:txBody>
        </p:sp>
      </p:grpSp>
      <p:grpSp>
        <p:nvGrpSpPr>
          <p:cNvPr id="3" name="Group 18"/>
          <p:cNvGrpSpPr>
            <a:grpSpLocks/>
          </p:cNvGrpSpPr>
          <p:nvPr/>
        </p:nvGrpSpPr>
        <p:grpSpPr bwMode="auto">
          <a:xfrm>
            <a:off x="5375275" y="3100325"/>
            <a:ext cx="247650" cy="247650"/>
            <a:chOff x="4286" y="1616"/>
            <a:chExt cx="156" cy="156"/>
          </a:xfrm>
        </p:grpSpPr>
        <p:sp>
          <p:nvSpPr>
            <p:cNvPr id="2300947" name="Freeform 19"/>
            <p:cNvSpPr>
              <a:spLocks/>
            </p:cNvSpPr>
            <p:nvPr/>
          </p:nvSpPr>
          <p:spPr bwMode="auto">
            <a:xfrm>
              <a:off x="4286" y="1616"/>
              <a:ext cx="156" cy="156"/>
            </a:xfrm>
            <a:custGeom>
              <a:avLst/>
              <a:gdLst/>
              <a:ahLst/>
              <a:cxnLst>
                <a:cxn ang="0">
                  <a:pos x="78" y="0"/>
                </a:cxn>
                <a:cxn ang="0">
                  <a:pos x="90" y="0"/>
                </a:cxn>
                <a:cxn ang="0">
                  <a:pos x="108" y="6"/>
                </a:cxn>
                <a:cxn ang="0">
                  <a:pos x="120" y="12"/>
                </a:cxn>
                <a:cxn ang="0">
                  <a:pos x="132" y="18"/>
                </a:cxn>
                <a:cxn ang="0">
                  <a:pos x="138" y="30"/>
                </a:cxn>
                <a:cxn ang="0">
                  <a:pos x="150" y="42"/>
                </a:cxn>
                <a:cxn ang="0">
                  <a:pos x="150" y="60"/>
                </a:cxn>
                <a:cxn ang="0">
                  <a:pos x="156" y="72"/>
                </a:cxn>
                <a:cxn ang="0">
                  <a:pos x="156" y="90"/>
                </a:cxn>
                <a:cxn ang="0">
                  <a:pos x="150" y="102"/>
                </a:cxn>
                <a:cxn ang="0">
                  <a:pos x="144" y="114"/>
                </a:cxn>
                <a:cxn ang="0">
                  <a:pos x="138" y="126"/>
                </a:cxn>
                <a:cxn ang="0">
                  <a:pos x="126" y="138"/>
                </a:cxn>
                <a:cxn ang="0">
                  <a:pos x="114" y="144"/>
                </a:cxn>
                <a:cxn ang="0">
                  <a:pos x="96" y="150"/>
                </a:cxn>
                <a:cxn ang="0">
                  <a:pos x="84" y="156"/>
                </a:cxn>
                <a:cxn ang="0">
                  <a:pos x="72" y="156"/>
                </a:cxn>
                <a:cxn ang="0">
                  <a:pos x="54" y="150"/>
                </a:cxn>
                <a:cxn ang="0">
                  <a:pos x="42" y="144"/>
                </a:cxn>
                <a:cxn ang="0">
                  <a:pos x="30" y="138"/>
                </a:cxn>
                <a:cxn ang="0">
                  <a:pos x="18" y="126"/>
                </a:cxn>
                <a:cxn ang="0">
                  <a:pos x="6" y="114"/>
                </a:cxn>
                <a:cxn ang="0">
                  <a:pos x="0" y="102"/>
                </a:cxn>
                <a:cxn ang="0">
                  <a:pos x="0" y="90"/>
                </a:cxn>
                <a:cxn ang="0">
                  <a:pos x="0" y="72"/>
                </a:cxn>
                <a:cxn ang="0">
                  <a:pos x="0" y="60"/>
                </a:cxn>
                <a:cxn ang="0">
                  <a:pos x="6" y="42"/>
                </a:cxn>
                <a:cxn ang="0">
                  <a:pos x="12" y="30"/>
                </a:cxn>
                <a:cxn ang="0">
                  <a:pos x="24" y="18"/>
                </a:cxn>
                <a:cxn ang="0">
                  <a:pos x="36" y="12"/>
                </a:cxn>
                <a:cxn ang="0">
                  <a:pos x="48" y="6"/>
                </a:cxn>
                <a:cxn ang="0">
                  <a:pos x="60" y="0"/>
                </a:cxn>
                <a:cxn ang="0">
                  <a:pos x="78" y="0"/>
                </a:cxn>
              </a:cxnLst>
              <a:rect l="0" t="0" r="r" b="b"/>
              <a:pathLst>
                <a:path w="156" h="156">
                  <a:moveTo>
                    <a:pt x="78" y="0"/>
                  </a:moveTo>
                  <a:lnTo>
                    <a:pt x="90" y="0"/>
                  </a:lnTo>
                  <a:lnTo>
                    <a:pt x="108" y="6"/>
                  </a:lnTo>
                  <a:lnTo>
                    <a:pt x="120" y="12"/>
                  </a:lnTo>
                  <a:lnTo>
                    <a:pt x="132" y="18"/>
                  </a:lnTo>
                  <a:lnTo>
                    <a:pt x="138" y="30"/>
                  </a:lnTo>
                  <a:lnTo>
                    <a:pt x="150" y="42"/>
                  </a:lnTo>
                  <a:lnTo>
                    <a:pt x="150" y="60"/>
                  </a:lnTo>
                  <a:lnTo>
                    <a:pt x="156" y="72"/>
                  </a:lnTo>
                  <a:lnTo>
                    <a:pt x="156" y="90"/>
                  </a:lnTo>
                  <a:lnTo>
                    <a:pt x="150" y="102"/>
                  </a:lnTo>
                  <a:lnTo>
                    <a:pt x="144" y="114"/>
                  </a:lnTo>
                  <a:lnTo>
                    <a:pt x="138" y="126"/>
                  </a:lnTo>
                  <a:lnTo>
                    <a:pt x="126" y="138"/>
                  </a:lnTo>
                  <a:lnTo>
                    <a:pt x="114" y="144"/>
                  </a:lnTo>
                  <a:lnTo>
                    <a:pt x="96" y="150"/>
                  </a:lnTo>
                  <a:lnTo>
                    <a:pt x="84" y="156"/>
                  </a:lnTo>
                  <a:lnTo>
                    <a:pt x="72" y="156"/>
                  </a:lnTo>
                  <a:lnTo>
                    <a:pt x="54" y="150"/>
                  </a:lnTo>
                  <a:lnTo>
                    <a:pt x="42" y="144"/>
                  </a:lnTo>
                  <a:lnTo>
                    <a:pt x="30" y="138"/>
                  </a:lnTo>
                  <a:lnTo>
                    <a:pt x="18" y="126"/>
                  </a:lnTo>
                  <a:lnTo>
                    <a:pt x="6" y="114"/>
                  </a:lnTo>
                  <a:lnTo>
                    <a:pt x="0" y="102"/>
                  </a:lnTo>
                  <a:lnTo>
                    <a:pt x="0" y="90"/>
                  </a:lnTo>
                  <a:lnTo>
                    <a:pt x="0" y="72"/>
                  </a:lnTo>
                  <a:lnTo>
                    <a:pt x="0" y="60"/>
                  </a:lnTo>
                  <a:lnTo>
                    <a:pt x="6" y="42"/>
                  </a:lnTo>
                  <a:lnTo>
                    <a:pt x="12" y="30"/>
                  </a:lnTo>
                  <a:lnTo>
                    <a:pt x="24" y="18"/>
                  </a:lnTo>
                  <a:lnTo>
                    <a:pt x="36" y="12"/>
                  </a:lnTo>
                  <a:lnTo>
                    <a:pt x="48" y="6"/>
                  </a:lnTo>
                  <a:lnTo>
                    <a:pt x="60" y="0"/>
                  </a:lnTo>
                  <a:lnTo>
                    <a:pt x="78" y="0"/>
                  </a:lnTo>
                  <a:close/>
                </a:path>
              </a:pathLst>
            </a:custGeom>
            <a:solidFill>
              <a:srgbClr val="FED801"/>
            </a:solidFill>
            <a:ln w="9525">
              <a:noFill/>
              <a:round/>
              <a:headEnd/>
              <a:tailEnd/>
            </a:ln>
          </p:spPr>
          <p:txBody>
            <a:bodyPr/>
            <a:lstStyle/>
            <a:p>
              <a:endParaRPr lang="zh-CN" altLang="en-US"/>
            </a:p>
          </p:txBody>
        </p:sp>
        <p:sp>
          <p:nvSpPr>
            <p:cNvPr id="2300948" name="Freeform 20"/>
            <p:cNvSpPr>
              <a:spLocks/>
            </p:cNvSpPr>
            <p:nvPr/>
          </p:nvSpPr>
          <p:spPr bwMode="auto">
            <a:xfrm>
              <a:off x="4286" y="1616"/>
              <a:ext cx="156" cy="156"/>
            </a:xfrm>
            <a:custGeom>
              <a:avLst/>
              <a:gdLst/>
              <a:ahLst/>
              <a:cxnLst>
                <a:cxn ang="0">
                  <a:pos x="78" y="0"/>
                </a:cxn>
                <a:cxn ang="0">
                  <a:pos x="90" y="0"/>
                </a:cxn>
                <a:cxn ang="0">
                  <a:pos x="108" y="6"/>
                </a:cxn>
                <a:cxn ang="0">
                  <a:pos x="120" y="12"/>
                </a:cxn>
                <a:cxn ang="0">
                  <a:pos x="132" y="18"/>
                </a:cxn>
                <a:cxn ang="0">
                  <a:pos x="138" y="30"/>
                </a:cxn>
                <a:cxn ang="0">
                  <a:pos x="150" y="42"/>
                </a:cxn>
                <a:cxn ang="0">
                  <a:pos x="150" y="60"/>
                </a:cxn>
                <a:cxn ang="0">
                  <a:pos x="156" y="72"/>
                </a:cxn>
                <a:cxn ang="0">
                  <a:pos x="156" y="90"/>
                </a:cxn>
                <a:cxn ang="0">
                  <a:pos x="150" y="102"/>
                </a:cxn>
                <a:cxn ang="0">
                  <a:pos x="144" y="114"/>
                </a:cxn>
                <a:cxn ang="0">
                  <a:pos x="138" y="126"/>
                </a:cxn>
                <a:cxn ang="0">
                  <a:pos x="126" y="138"/>
                </a:cxn>
                <a:cxn ang="0">
                  <a:pos x="114" y="144"/>
                </a:cxn>
                <a:cxn ang="0">
                  <a:pos x="96" y="150"/>
                </a:cxn>
                <a:cxn ang="0">
                  <a:pos x="84" y="156"/>
                </a:cxn>
                <a:cxn ang="0">
                  <a:pos x="72" y="156"/>
                </a:cxn>
                <a:cxn ang="0">
                  <a:pos x="54" y="150"/>
                </a:cxn>
                <a:cxn ang="0">
                  <a:pos x="42" y="144"/>
                </a:cxn>
                <a:cxn ang="0">
                  <a:pos x="30" y="138"/>
                </a:cxn>
                <a:cxn ang="0">
                  <a:pos x="18" y="126"/>
                </a:cxn>
                <a:cxn ang="0">
                  <a:pos x="6" y="114"/>
                </a:cxn>
                <a:cxn ang="0">
                  <a:pos x="0" y="102"/>
                </a:cxn>
                <a:cxn ang="0">
                  <a:pos x="0" y="90"/>
                </a:cxn>
                <a:cxn ang="0">
                  <a:pos x="0" y="72"/>
                </a:cxn>
                <a:cxn ang="0">
                  <a:pos x="0" y="60"/>
                </a:cxn>
                <a:cxn ang="0">
                  <a:pos x="6" y="42"/>
                </a:cxn>
                <a:cxn ang="0">
                  <a:pos x="12" y="30"/>
                </a:cxn>
                <a:cxn ang="0">
                  <a:pos x="24" y="18"/>
                </a:cxn>
                <a:cxn ang="0">
                  <a:pos x="36" y="12"/>
                </a:cxn>
                <a:cxn ang="0">
                  <a:pos x="48" y="6"/>
                </a:cxn>
                <a:cxn ang="0">
                  <a:pos x="60" y="0"/>
                </a:cxn>
                <a:cxn ang="0">
                  <a:pos x="78" y="0"/>
                </a:cxn>
              </a:cxnLst>
              <a:rect l="0" t="0" r="r" b="b"/>
              <a:pathLst>
                <a:path w="156" h="156">
                  <a:moveTo>
                    <a:pt x="78" y="0"/>
                  </a:moveTo>
                  <a:lnTo>
                    <a:pt x="90" y="0"/>
                  </a:lnTo>
                  <a:lnTo>
                    <a:pt x="108" y="6"/>
                  </a:lnTo>
                  <a:lnTo>
                    <a:pt x="120" y="12"/>
                  </a:lnTo>
                  <a:lnTo>
                    <a:pt x="132" y="18"/>
                  </a:lnTo>
                  <a:lnTo>
                    <a:pt x="138" y="30"/>
                  </a:lnTo>
                  <a:lnTo>
                    <a:pt x="150" y="42"/>
                  </a:lnTo>
                  <a:lnTo>
                    <a:pt x="150" y="60"/>
                  </a:lnTo>
                  <a:lnTo>
                    <a:pt x="156" y="72"/>
                  </a:lnTo>
                  <a:lnTo>
                    <a:pt x="156" y="90"/>
                  </a:lnTo>
                  <a:lnTo>
                    <a:pt x="150" y="102"/>
                  </a:lnTo>
                  <a:lnTo>
                    <a:pt x="144" y="114"/>
                  </a:lnTo>
                  <a:lnTo>
                    <a:pt x="138" y="126"/>
                  </a:lnTo>
                  <a:lnTo>
                    <a:pt x="126" y="138"/>
                  </a:lnTo>
                  <a:lnTo>
                    <a:pt x="114" y="144"/>
                  </a:lnTo>
                  <a:lnTo>
                    <a:pt x="96" y="150"/>
                  </a:lnTo>
                  <a:lnTo>
                    <a:pt x="84" y="156"/>
                  </a:lnTo>
                  <a:lnTo>
                    <a:pt x="72" y="156"/>
                  </a:lnTo>
                  <a:lnTo>
                    <a:pt x="54" y="150"/>
                  </a:lnTo>
                  <a:lnTo>
                    <a:pt x="42" y="144"/>
                  </a:lnTo>
                  <a:lnTo>
                    <a:pt x="30" y="138"/>
                  </a:lnTo>
                  <a:lnTo>
                    <a:pt x="18" y="126"/>
                  </a:lnTo>
                  <a:lnTo>
                    <a:pt x="6" y="114"/>
                  </a:lnTo>
                  <a:lnTo>
                    <a:pt x="0" y="102"/>
                  </a:lnTo>
                  <a:lnTo>
                    <a:pt x="0" y="90"/>
                  </a:lnTo>
                  <a:lnTo>
                    <a:pt x="0" y="72"/>
                  </a:lnTo>
                  <a:lnTo>
                    <a:pt x="0" y="60"/>
                  </a:lnTo>
                  <a:lnTo>
                    <a:pt x="6" y="42"/>
                  </a:lnTo>
                  <a:lnTo>
                    <a:pt x="12" y="30"/>
                  </a:lnTo>
                  <a:lnTo>
                    <a:pt x="24" y="18"/>
                  </a:lnTo>
                  <a:lnTo>
                    <a:pt x="36" y="12"/>
                  </a:lnTo>
                  <a:lnTo>
                    <a:pt x="48" y="6"/>
                  </a:lnTo>
                  <a:lnTo>
                    <a:pt x="60" y="0"/>
                  </a:lnTo>
                  <a:lnTo>
                    <a:pt x="78" y="0"/>
                  </a:lnTo>
                  <a:close/>
                </a:path>
              </a:pathLst>
            </a:custGeom>
            <a:noFill/>
            <a:ln w="9525">
              <a:solidFill>
                <a:srgbClr val="000000"/>
              </a:solidFill>
              <a:prstDash val="solid"/>
              <a:round/>
              <a:headEnd/>
              <a:tailEnd/>
            </a:ln>
          </p:spPr>
          <p:txBody>
            <a:bodyPr/>
            <a:lstStyle/>
            <a:p>
              <a:endParaRPr lang="zh-CN" altLang="en-US"/>
            </a:p>
          </p:txBody>
        </p:sp>
      </p:grpSp>
      <p:sp>
        <p:nvSpPr>
          <p:cNvPr id="2300949" name="Oval 21"/>
          <p:cNvSpPr>
            <a:spLocks noChangeArrowheads="1"/>
          </p:cNvSpPr>
          <p:nvPr/>
        </p:nvSpPr>
        <p:spPr bwMode="auto">
          <a:xfrm>
            <a:off x="3540126" y="4722751"/>
            <a:ext cx="238125" cy="238125"/>
          </a:xfrm>
          <a:prstGeom prst="ellipse">
            <a:avLst/>
          </a:prstGeom>
          <a:solidFill>
            <a:srgbClr val="FFFFFF"/>
          </a:solidFill>
          <a:ln w="9525">
            <a:solidFill>
              <a:srgbClr val="000000"/>
            </a:solidFill>
            <a:round/>
            <a:headEnd/>
            <a:tailEnd/>
          </a:ln>
        </p:spPr>
        <p:txBody>
          <a:bodyPr/>
          <a:lstStyle/>
          <a:p>
            <a:endParaRPr lang="zh-CN" altLang="en-US"/>
          </a:p>
        </p:txBody>
      </p:sp>
      <p:sp>
        <p:nvSpPr>
          <p:cNvPr id="2300950" name="Oval 22"/>
          <p:cNvSpPr>
            <a:spLocks noChangeArrowheads="1"/>
          </p:cNvSpPr>
          <p:nvPr/>
        </p:nvSpPr>
        <p:spPr bwMode="auto">
          <a:xfrm>
            <a:off x="4440239" y="4395726"/>
            <a:ext cx="238125" cy="238125"/>
          </a:xfrm>
          <a:prstGeom prst="ellipse">
            <a:avLst/>
          </a:prstGeom>
          <a:solidFill>
            <a:srgbClr val="FFFFFF"/>
          </a:solidFill>
          <a:ln w="9525">
            <a:solidFill>
              <a:srgbClr val="000000"/>
            </a:solidFill>
            <a:round/>
            <a:headEnd/>
            <a:tailEnd/>
          </a:ln>
        </p:spPr>
        <p:txBody>
          <a:bodyPr/>
          <a:lstStyle/>
          <a:p>
            <a:endParaRPr lang="zh-CN" altLang="en-US"/>
          </a:p>
        </p:txBody>
      </p:sp>
      <p:sp>
        <p:nvSpPr>
          <p:cNvPr id="2300951" name="Oval 23"/>
          <p:cNvSpPr>
            <a:spLocks noChangeArrowheads="1"/>
          </p:cNvSpPr>
          <p:nvPr/>
        </p:nvSpPr>
        <p:spPr bwMode="auto">
          <a:xfrm>
            <a:off x="4943476" y="4324289"/>
            <a:ext cx="238125" cy="238125"/>
          </a:xfrm>
          <a:prstGeom prst="ellipse">
            <a:avLst/>
          </a:prstGeom>
          <a:solidFill>
            <a:srgbClr val="FFFFFF"/>
          </a:solidFill>
          <a:ln w="9525">
            <a:solidFill>
              <a:srgbClr val="000000"/>
            </a:solidFill>
            <a:round/>
            <a:headEnd/>
            <a:tailEnd/>
          </a:ln>
        </p:spPr>
        <p:txBody>
          <a:bodyPr/>
          <a:lstStyle/>
          <a:p>
            <a:endParaRPr lang="zh-CN" altLang="en-US"/>
          </a:p>
        </p:txBody>
      </p:sp>
      <p:sp>
        <p:nvSpPr>
          <p:cNvPr id="2300952" name="Oval 24"/>
          <p:cNvSpPr>
            <a:spLocks noChangeArrowheads="1"/>
          </p:cNvSpPr>
          <p:nvPr/>
        </p:nvSpPr>
        <p:spPr bwMode="auto">
          <a:xfrm>
            <a:off x="5448301" y="3460688"/>
            <a:ext cx="238125" cy="239712"/>
          </a:xfrm>
          <a:prstGeom prst="ellipse">
            <a:avLst/>
          </a:prstGeom>
          <a:solidFill>
            <a:srgbClr val="6699FF"/>
          </a:solidFill>
          <a:ln w="9525">
            <a:solidFill>
              <a:srgbClr val="000000"/>
            </a:solidFill>
            <a:round/>
            <a:headEnd/>
            <a:tailEnd/>
          </a:ln>
        </p:spPr>
        <p:txBody>
          <a:bodyPr/>
          <a:lstStyle/>
          <a:p>
            <a:endParaRPr lang="zh-CN" altLang="en-US"/>
          </a:p>
        </p:txBody>
      </p:sp>
      <p:sp>
        <p:nvSpPr>
          <p:cNvPr id="2300953" name="Oval 25"/>
          <p:cNvSpPr>
            <a:spLocks noChangeArrowheads="1"/>
          </p:cNvSpPr>
          <p:nvPr/>
        </p:nvSpPr>
        <p:spPr bwMode="auto">
          <a:xfrm>
            <a:off x="4025901" y="4109976"/>
            <a:ext cx="238125" cy="238125"/>
          </a:xfrm>
          <a:prstGeom prst="ellipse">
            <a:avLst/>
          </a:prstGeom>
          <a:solidFill>
            <a:srgbClr val="100082"/>
          </a:solidFill>
          <a:ln w="9525">
            <a:solidFill>
              <a:srgbClr val="000000"/>
            </a:solidFill>
            <a:round/>
            <a:headEnd/>
            <a:tailEnd/>
          </a:ln>
        </p:spPr>
        <p:txBody>
          <a:bodyPr/>
          <a:lstStyle/>
          <a:p>
            <a:endParaRPr lang="zh-CN" altLang="en-US"/>
          </a:p>
        </p:txBody>
      </p:sp>
      <p:sp>
        <p:nvSpPr>
          <p:cNvPr id="2300954" name="Line 26"/>
          <p:cNvSpPr>
            <a:spLocks noChangeShapeType="1"/>
          </p:cNvSpPr>
          <p:nvPr/>
        </p:nvSpPr>
        <p:spPr bwMode="auto">
          <a:xfrm>
            <a:off x="5484814" y="1852551"/>
            <a:ext cx="1587" cy="3586163"/>
          </a:xfrm>
          <a:prstGeom prst="line">
            <a:avLst/>
          </a:prstGeom>
          <a:noFill/>
          <a:ln w="28575">
            <a:solidFill>
              <a:schemeClr val="accent1"/>
            </a:solidFill>
            <a:prstDash val="sysDot"/>
            <a:round/>
            <a:headEnd/>
            <a:tailEnd/>
          </a:ln>
          <a:effectLst/>
        </p:spPr>
        <p:txBody>
          <a:bodyPr wrap="none" anchor="ctr"/>
          <a:lstStyle/>
          <a:p>
            <a:endParaRPr lang="zh-CN" altLang="en-US"/>
          </a:p>
        </p:txBody>
      </p:sp>
      <p:sp>
        <p:nvSpPr>
          <p:cNvPr id="2300955" name="Line 27"/>
          <p:cNvSpPr>
            <a:spLocks noChangeShapeType="1"/>
          </p:cNvSpPr>
          <p:nvPr/>
        </p:nvSpPr>
        <p:spPr bwMode="auto">
          <a:xfrm>
            <a:off x="2838451" y="3055875"/>
            <a:ext cx="4024313" cy="1588"/>
          </a:xfrm>
          <a:prstGeom prst="line">
            <a:avLst/>
          </a:prstGeom>
          <a:noFill/>
          <a:ln w="28575">
            <a:solidFill>
              <a:schemeClr val="accent1"/>
            </a:solidFill>
            <a:prstDash val="sysDot"/>
            <a:round/>
            <a:headEnd/>
            <a:tailEnd/>
          </a:ln>
          <a:effectLst/>
        </p:spPr>
        <p:txBody>
          <a:bodyPr wrap="none" anchor="ctr"/>
          <a:lstStyle/>
          <a:p>
            <a:endParaRPr lang="zh-CN" altLang="en-US"/>
          </a:p>
        </p:txBody>
      </p:sp>
      <p:sp>
        <p:nvSpPr>
          <p:cNvPr id="2300956" name="Rectangle 28"/>
          <p:cNvSpPr>
            <a:spLocks noChangeArrowheads="1"/>
          </p:cNvSpPr>
          <p:nvPr/>
        </p:nvSpPr>
        <p:spPr bwMode="auto">
          <a:xfrm>
            <a:off x="3598862" y="1371538"/>
            <a:ext cx="3106722" cy="286874"/>
          </a:xfrm>
          <a:prstGeom prst="rect">
            <a:avLst/>
          </a:prstGeom>
          <a:noFill/>
          <a:ln w="9525">
            <a:noFill/>
            <a:miter lim="800000"/>
            <a:headEnd/>
            <a:tailEnd/>
          </a:ln>
          <a:effectLst/>
        </p:spPr>
        <p:txBody>
          <a:bodyPr wrap="square" lIns="92075" tIns="46038" rIns="92075" bIns="46038">
            <a:spAutoFit/>
          </a:bodyPr>
          <a:lstStyle/>
          <a:p>
            <a:pPr eaLnBrk="0" hangingPunct="0">
              <a:lnSpc>
                <a:spcPct val="90000"/>
              </a:lnSpc>
            </a:pPr>
            <a:r>
              <a:rPr lang="zh-CN" altLang="en-US" sz="1400" i="1" dirty="0">
                <a:latin typeface="Arial" pitchFamily="34" charset="0"/>
                <a:ea typeface="宋体" pitchFamily="2" charset="-122"/>
              </a:rPr>
              <a:t>工程项目管理复杂度与周期对比</a:t>
            </a:r>
            <a:endParaRPr lang="en-US" altLang="zh-CN" sz="1400" i="1" dirty="0">
              <a:latin typeface="Arial" pitchFamily="34" charset="0"/>
              <a:ea typeface="宋体" pitchFamily="2" charset="-122"/>
            </a:endParaRPr>
          </a:p>
        </p:txBody>
      </p:sp>
      <p:sp>
        <p:nvSpPr>
          <p:cNvPr id="2300957" name="Rectangle 29"/>
          <p:cNvSpPr>
            <a:spLocks noChangeArrowheads="1"/>
          </p:cNvSpPr>
          <p:nvPr/>
        </p:nvSpPr>
        <p:spPr bwMode="auto">
          <a:xfrm>
            <a:off x="6094414" y="1817626"/>
            <a:ext cx="668453" cy="246863"/>
          </a:xfrm>
          <a:prstGeom prst="rect">
            <a:avLst/>
          </a:prstGeom>
          <a:noFill/>
          <a:ln w="9525">
            <a:noFill/>
            <a:miter lim="800000"/>
            <a:headEnd/>
            <a:tailEnd/>
          </a:ln>
          <a:effectLst/>
        </p:spPr>
        <p:txBody>
          <a:bodyPr wrap="none" lIns="92075" tIns="46038" rIns="92075" bIns="46038">
            <a:spAutoFit/>
          </a:bodyPr>
          <a:lstStyle/>
          <a:p>
            <a:pPr eaLnBrk="0" hangingPunct="0"/>
            <a:r>
              <a:rPr lang="en-US" altLang="zh-CN" sz="1000" i="1">
                <a:solidFill>
                  <a:schemeClr val="folHlink"/>
                </a:solidFill>
                <a:latin typeface="Arial" pitchFamily="34" charset="0"/>
                <a:ea typeface="宋体" pitchFamily="2" charset="-122"/>
              </a:rPr>
              <a:t>Maintain</a:t>
            </a:r>
          </a:p>
        </p:txBody>
      </p:sp>
      <p:sp>
        <p:nvSpPr>
          <p:cNvPr id="2300958" name="Rectangle 30"/>
          <p:cNvSpPr>
            <a:spLocks noChangeArrowheads="1"/>
          </p:cNvSpPr>
          <p:nvPr/>
        </p:nvSpPr>
        <p:spPr bwMode="auto">
          <a:xfrm>
            <a:off x="4037013" y="5578413"/>
            <a:ext cx="1077218" cy="215444"/>
          </a:xfrm>
          <a:prstGeom prst="rect">
            <a:avLst/>
          </a:prstGeom>
          <a:noFill/>
          <a:ln w="9525">
            <a:noFill/>
            <a:miter lim="800000"/>
            <a:headEnd/>
            <a:tailEnd/>
          </a:ln>
        </p:spPr>
        <p:txBody>
          <a:bodyPr wrap="none" lIns="0" tIns="0" rIns="0" bIns="0">
            <a:spAutoFit/>
          </a:bodyPr>
          <a:lstStyle/>
          <a:p>
            <a:r>
              <a:rPr lang="zh-CN" altLang="en-US" sz="1400">
                <a:solidFill>
                  <a:srgbClr val="000000"/>
                </a:solidFill>
                <a:latin typeface="Arial" pitchFamily="34" charset="0"/>
                <a:ea typeface="宋体" pitchFamily="2" charset="-122"/>
              </a:rPr>
              <a:t>工程建设周期</a:t>
            </a:r>
            <a:endParaRPr lang="en-US" altLang="zh-CN" sz="2400">
              <a:latin typeface="Times New Roman" pitchFamily="18" charset="0"/>
              <a:ea typeface="宋体" pitchFamily="2" charset="-122"/>
            </a:endParaRPr>
          </a:p>
        </p:txBody>
      </p:sp>
      <p:sp>
        <p:nvSpPr>
          <p:cNvPr id="2300959" name="Rectangle 31"/>
          <p:cNvSpPr>
            <a:spLocks noChangeArrowheads="1"/>
          </p:cNvSpPr>
          <p:nvPr/>
        </p:nvSpPr>
        <p:spPr bwMode="auto">
          <a:xfrm rot="16200000">
            <a:off x="2119735" y="3907003"/>
            <a:ext cx="897682" cy="215444"/>
          </a:xfrm>
          <a:prstGeom prst="rect">
            <a:avLst/>
          </a:prstGeom>
          <a:noFill/>
          <a:ln w="9525">
            <a:noFill/>
            <a:miter lim="800000"/>
            <a:headEnd/>
            <a:tailEnd/>
          </a:ln>
        </p:spPr>
        <p:txBody>
          <a:bodyPr wrap="none" lIns="0" tIns="0" rIns="0" bIns="0">
            <a:spAutoFit/>
          </a:bodyPr>
          <a:lstStyle/>
          <a:p>
            <a:r>
              <a:rPr lang="zh-CN" altLang="en-US" sz="1400">
                <a:solidFill>
                  <a:srgbClr val="000000"/>
                </a:solidFill>
                <a:latin typeface="Arial" pitchFamily="34" charset="0"/>
                <a:ea typeface="宋体" pitchFamily="2" charset="-122"/>
              </a:rPr>
              <a:t>管理复杂度</a:t>
            </a:r>
            <a:endParaRPr lang="en-US" altLang="zh-CN" sz="2400">
              <a:latin typeface="Times New Roman" pitchFamily="18" charset="0"/>
              <a:ea typeface="宋体" pitchFamily="2" charset="-122"/>
            </a:endParaRPr>
          </a:p>
        </p:txBody>
      </p:sp>
      <p:sp>
        <p:nvSpPr>
          <p:cNvPr id="2300960" name="Rectangle 32"/>
          <p:cNvSpPr>
            <a:spLocks noChangeArrowheads="1"/>
          </p:cNvSpPr>
          <p:nvPr/>
        </p:nvSpPr>
        <p:spPr bwMode="auto">
          <a:xfrm>
            <a:off x="5129214" y="5414901"/>
            <a:ext cx="1717675" cy="246863"/>
          </a:xfrm>
          <a:prstGeom prst="rect">
            <a:avLst/>
          </a:prstGeom>
          <a:noFill/>
          <a:ln w="9525">
            <a:noFill/>
            <a:miter lim="800000"/>
            <a:headEnd/>
            <a:tailEnd/>
          </a:ln>
          <a:effectLst/>
        </p:spPr>
        <p:txBody>
          <a:bodyPr lIns="92075" tIns="46038" rIns="92075" bIns="46038">
            <a:spAutoFit/>
          </a:bodyPr>
          <a:lstStyle/>
          <a:p>
            <a:pPr algn="r" defTabSz="762000" eaLnBrk="0" hangingPunct="0"/>
            <a:r>
              <a:rPr lang="en-US" altLang="zh-CN" sz="1000">
                <a:solidFill>
                  <a:schemeClr val="tx2"/>
                </a:solidFill>
                <a:latin typeface="Arial" pitchFamily="34" charset="0"/>
                <a:ea typeface="宋体" pitchFamily="2" charset="-122"/>
              </a:rPr>
              <a:t>Totally Sufficient</a:t>
            </a:r>
          </a:p>
        </p:txBody>
      </p:sp>
      <p:sp>
        <p:nvSpPr>
          <p:cNvPr id="2300961" name="Rectangle 33"/>
          <p:cNvSpPr>
            <a:spLocks noChangeArrowheads="1"/>
          </p:cNvSpPr>
          <p:nvPr/>
        </p:nvSpPr>
        <p:spPr bwMode="auto">
          <a:xfrm rot="16200000">
            <a:off x="2443444" y="5139863"/>
            <a:ext cx="434414" cy="246863"/>
          </a:xfrm>
          <a:prstGeom prst="rect">
            <a:avLst/>
          </a:prstGeom>
          <a:noFill/>
          <a:ln w="9525">
            <a:noFill/>
            <a:miter lim="800000"/>
            <a:headEnd/>
            <a:tailEnd/>
          </a:ln>
          <a:effectLst/>
        </p:spPr>
        <p:txBody>
          <a:bodyPr wrap="none" lIns="92075" tIns="46038" rIns="92075" bIns="46038">
            <a:spAutoFit/>
          </a:bodyPr>
          <a:lstStyle/>
          <a:p>
            <a:pPr defTabSz="762000" eaLnBrk="0" hangingPunct="0"/>
            <a:r>
              <a:rPr lang="en-US" altLang="zh-CN" sz="1000">
                <a:solidFill>
                  <a:schemeClr val="tx2"/>
                </a:solidFill>
                <a:latin typeface="Arial" pitchFamily="34" charset="0"/>
                <a:ea typeface="宋体" pitchFamily="2" charset="-122"/>
              </a:rPr>
              <a:t>zero</a:t>
            </a:r>
          </a:p>
        </p:txBody>
      </p:sp>
      <p:sp>
        <p:nvSpPr>
          <p:cNvPr id="2300962" name="Rectangle 34"/>
          <p:cNvSpPr>
            <a:spLocks noChangeArrowheads="1"/>
          </p:cNvSpPr>
          <p:nvPr/>
        </p:nvSpPr>
        <p:spPr bwMode="auto">
          <a:xfrm rot="16200000">
            <a:off x="2273836" y="1930781"/>
            <a:ext cx="710131" cy="400752"/>
          </a:xfrm>
          <a:prstGeom prst="rect">
            <a:avLst/>
          </a:prstGeom>
          <a:noFill/>
          <a:ln w="9525">
            <a:noFill/>
            <a:miter lim="800000"/>
            <a:headEnd/>
            <a:tailEnd/>
          </a:ln>
          <a:effectLst/>
        </p:spPr>
        <p:txBody>
          <a:bodyPr wrap="none" lIns="92075" tIns="46038" rIns="92075" bIns="46038">
            <a:spAutoFit/>
          </a:bodyPr>
          <a:lstStyle/>
          <a:p>
            <a:pPr algn="r" defTabSz="762000" eaLnBrk="0" hangingPunct="0"/>
            <a:r>
              <a:rPr lang="en-US" altLang="zh-CN" sz="1000">
                <a:solidFill>
                  <a:schemeClr val="tx2"/>
                </a:solidFill>
                <a:latin typeface="Arial" pitchFamily="34" charset="0"/>
                <a:ea typeface="宋体" pitchFamily="2" charset="-122"/>
              </a:rPr>
              <a:t>Totally</a:t>
            </a:r>
          </a:p>
          <a:p>
            <a:pPr algn="r" defTabSz="762000" eaLnBrk="0" hangingPunct="0"/>
            <a:r>
              <a:rPr lang="en-US" altLang="zh-CN" sz="1000">
                <a:solidFill>
                  <a:schemeClr val="tx2"/>
                </a:solidFill>
                <a:latin typeface="Arial" pitchFamily="34" charset="0"/>
                <a:ea typeface="宋体" pitchFamily="2" charset="-122"/>
              </a:rPr>
              <a:t>Sufficient</a:t>
            </a:r>
          </a:p>
        </p:txBody>
      </p:sp>
      <p:grpSp>
        <p:nvGrpSpPr>
          <p:cNvPr id="4" name="Group 35"/>
          <p:cNvGrpSpPr>
            <a:grpSpLocks/>
          </p:cNvGrpSpPr>
          <p:nvPr/>
        </p:nvGrpSpPr>
        <p:grpSpPr bwMode="auto">
          <a:xfrm>
            <a:off x="7319312" y="3247901"/>
            <a:ext cx="2466975" cy="1865313"/>
            <a:chOff x="3980" y="2444"/>
            <a:chExt cx="1522" cy="1175"/>
          </a:xfrm>
        </p:grpSpPr>
        <p:sp>
          <p:nvSpPr>
            <p:cNvPr id="2300964" name="Rectangle 36"/>
            <p:cNvSpPr>
              <a:spLocks noChangeArrowheads="1"/>
            </p:cNvSpPr>
            <p:nvPr/>
          </p:nvSpPr>
          <p:spPr bwMode="auto">
            <a:xfrm>
              <a:off x="3980" y="2915"/>
              <a:ext cx="1522" cy="233"/>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anchor="ctr">
              <a:spAutoFit/>
            </a:bodyPr>
            <a:lstStyle/>
            <a:p>
              <a:endParaRPr lang="zh-CN" altLang="en-US"/>
            </a:p>
          </p:txBody>
        </p:sp>
        <p:sp>
          <p:nvSpPr>
            <p:cNvPr id="2300965" name="Oval 37"/>
            <p:cNvSpPr>
              <a:spLocks noChangeArrowheads="1"/>
            </p:cNvSpPr>
            <p:nvPr/>
          </p:nvSpPr>
          <p:spPr bwMode="auto">
            <a:xfrm>
              <a:off x="4194" y="2650"/>
              <a:ext cx="69" cy="75"/>
            </a:xfrm>
            <a:prstGeom prst="ellipse">
              <a:avLst/>
            </a:prstGeom>
            <a:solidFill>
              <a:srgbClr val="D2E9FF"/>
            </a:solidFill>
            <a:ln w="9525">
              <a:solidFill>
                <a:srgbClr val="000000"/>
              </a:solidFill>
              <a:round/>
              <a:headEnd/>
              <a:tailEnd/>
            </a:ln>
          </p:spPr>
          <p:txBody>
            <a:bodyPr/>
            <a:lstStyle/>
            <a:p>
              <a:endParaRPr lang="zh-CN" altLang="en-US"/>
            </a:p>
          </p:txBody>
        </p:sp>
        <p:sp>
          <p:nvSpPr>
            <p:cNvPr id="2300966" name="Rectangle 38"/>
            <p:cNvSpPr>
              <a:spLocks noChangeArrowheads="1"/>
            </p:cNvSpPr>
            <p:nvPr/>
          </p:nvSpPr>
          <p:spPr bwMode="auto">
            <a:xfrm>
              <a:off x="4087" y="2444"/>
              <a:ext cx="1309" cy="1175"/>
            </a:xfrm>
            <a:prstGeom prst="rect">
              <a:avLst/>
            </a:prstGeom>
            <a:noFill/>
            <a:ln w="9525">
              <a:noFill/>
              <a:miter lim="800000"/>
              <a:headEnd/>
              <a:tailEnd/>
            </a:ln>
          </p:spPr>
          <p:txBody>
            <a:bodyPr lIns="0" tIns="0" rIns="0" bIns="0">
              <a:spAutoFit/>
            </a:bodyPr>
            <a:lstStyle/>
            <a:p>
              <a:pPr eaLnBrk="0" hangingPunct="0">
                <a:lnSpc>
                  <a:spcPct val="90000"/>
                </a:lnSpc>
                <a:spcAft>
                  <a:spcPct val="80000"/>
                </a:spcAft>
              </a:pPr>
              <a:r>
                <a:rPr lang="zh-CN" altLang="en-US" sz="1100">
                  <a:solidFill>
                    <a:srgbClr val="000000"/>
                  </a:solidFill>
                  <a:latin typeface="Arial" pitchFamily="34" charset="0"/>
                  <a:ea typeface="宋体" pitchFamily="2" charset="-122"/>
                </a:rPr>
                <a:t>项目类型</a:t>
              </a:r>
              <a:endParaRPr lang="en-US" altLang="zh-CN" sz="1100">
                <a:solidFill>
                  <a:srgbClr val="000000"/>
                </a:solidFill>
                <a:latin typeface="Arial" pitchFamily="34" charset="0"/>
                <a:ea typeface="宋体" pitchFamily="2" charset="-122"/>
              </a:endParaRPr>
            </a:p>
            <a:p>
              <a:pPr lvl="1" eaLnBrk="0" hangingPunct="0">
                <a:lnSpc>
                  <a:spcPct val="90000"/>
                </a:lnSpc>
                <a:spcAft>
                  <a:spcPct val="80000"/>
                </a:spcAft>
              </a:pPr>
              <a:r>
                <a:rPr lang="zh-CN" altLang="en-US" sz="1100">
                  <a:solidFill>
                    <a:srgbClr val="000000"/>
                  </a:solidFill>
                  <a:latin typeface="Arial" pitchFamily="34" charset="0"/>
                  <a:ea typeface="宋体" pitchFamily="2" charset="-122"/>
                </a:rPr>
                <a:t>火电项目</a:t>
              </a:r>
              <a:endParaRPr lang="en-US" altLang="zh-CN" sz="1100">
                <a:solidFill>
                  <a:srgbClr val="000000"/>
                </a:solidFill>
                <a:latin typeface="Arial" pitchFamily="34" charset="0"/>
                <a:ea typeface="宋体" pitchFamily="2" charset="-122"/>
              </a:endParaRPr>
            </a:p>
            <a:p>
              <a:pPr lvl="1" eaLnBrk="0" hangingPunct="0">
                <a:lnSpc>
                  <a:spcPct val="90000"/>
                </a:lnSpc>
                <a:spcAft>
                  <a:spcPct val="80000"/>
                </a:spcAft>
              </a:pPr>
              <a:r>
                <a:rPr lang="zh-CN" altLang="en-US" sz="1100">
                  <a:solidFill>
                    <a:srgbClr val="000000"/>
                  </a:solidFill>
                  <a:latin typeface="Arial" pitchFamily="34" charset="0"/>
                  <a:ea typeface="宋体" pitchFamily="2" charset="-122"/>
                </a:rPr>
                <a:t>水电项目</a:t>
              </a:r>
              <a:endParaRPr lang="en-US" altLang="zh-CN" sz="1100">
                <a:solidFill>
                  <a:srgbClr val="000000"/>
                </a:solidFill>
                <a:latin typeface="Arial" pitchFamily="34" charset="0"/>
                <a:ea typeface="宋体" pitchFamily="2" charset="-122"/>
              </a:endParaRPr>
            </a:p>
            <a:p>
              <a:pPr lvl="1" eaLnBrk="0" hangingPunct="0">
                <a:lnSpc>
                  <a:spcPct val="90000"/>
                </a:lnSpc>
                <a:spcAft>
                  <a:spcPct val="80000"/>
                </a:spcAft>
              </a:pPr>
              <a:r>
                <a:rPr lang="zh-CN" altLang="en-US" sz="1100">
                  <a:solidFill>
                    <a:srgbClr val="000000"/>
                  </a:solidFill>
                  <a:latin typeface="Arial" pitchFamily="34" charset="0"/>
                  <a:ea typeface="宋体" pitchFamily="2" charset="-122"/>
                </a:rPr>
                <a:t>核电项目</a:t>
              </a:r>
              <a:endParaRPr lang="en-US" altLang="zh-CN" sz="1100">
                <a:solidFill>
                  <a:srgbClr val="000000"/>
                </a:solidFill>
                <a:latin typeface="Arial" pitchFamily="34" charset="0"/>
                <a:ea typeface="宋体" pitchFamily="2" charset="-122"/>
              </a:endParaRPr>
            </a:p>
            <a:p>
              <a:pPr lvl="1" eaLnBrk="0" hangingPunct="0">
                <a:lnSpc>
                  <a:spcPct val="90000"/>
                </a:lnSpc>
                <a:spcAft>
                  <a:spcPct val="80000"/>
                </a:spcAft>
              </a:pPr>
              <a:r>
                <a:rPr lang="zh-CN" altLang="en-US" sz="1100">
                  <a:solidFill>
                    <a:srgbClr val="000000"/>
                  </a:solidFill>
                  <a:latin typeface="Arial" pitchFamily="34" charset="0"/>
                  <a:ea typeface="宋体" pitchFamily="2" charset="-122"/>
                </a:rPr>
                <a:t>风电项目</a:t>
              </a:r>
              <a:endParaRPr lang="en-US" altLang="zh-CN" sz="1100">
                <a:solidFill>
                  <a:srgbClr val="000000"/>
                </a:solidFill>
                <a:latin typeface="Arial" pitchFamily="34" charset="0"/>
                <a:ea typeface="宋体" pitchFamily="2" charset="-122"/>
              </a:endParaRPr>
            </a:p>
            <a:p>
              <a:pPr lvl="1" eaLnBrk="0" hangingPunct="0">
                <a:lnSpc>
                  <a:spcPct val="90000"/>
                </a:lnSpc>
                <a:spcAft>
                  <a:spcPct val="80000"/>
                </a:spcAft>
              </a:pPr>
              <a:r>
                <a:rPr lang="zh-CN" altLang="en-US" sz="1100">
                  <a:solidFill>
                    <a:srgbClr val="000000"/>
                  </a:solidFill>
                  <a:latin typeface="Arial" pitchFamily="34" charset="0"/>
                  <a:ea typeface="宋体" pitchFamily="2" charset="-122"/>
                </a:rPr>
                <a:t>新能源项目</a:t>
              </a:r>
              <a:endParaRPr lang="en-US" altLang="zh-CN" sz="1100">
                <a:solidFill>
                  <a:srgbClr val="000000"/>
                </a:solidFill>
                <a:latin typeface="Arial" pitchFamily="34" charset="0"/>
                <a:ea typeface="宋体" pitchFamily="2" charset="-122"/>
              </a:endParaRPr>
            </a:p>
            <a:p>
              <a:pPr lvl="1" eaLnBrk="0" hangingPunct="0">
                <a:lnSpc>
                  <a:spcPct val="90000"/>
                </a:lnSpc>
                <a:spcAft>
                  <a:spcPct val="80000"/>
                </a:spcAft>
              </a:pPr>
              <a:r>
                <a:rPr lang="zh-CN" altLang="en-US" sz="1100">
                  <a:solidFill>
                    <a:srgbClr val="000000"/>
                  </a:solidFill>
                  <a:latin typeface="Arial" pitchFamily="34" charset="0"/>
                  <a:ea typeface="宋体" pitchFamily="2" charset="-122"/>
                </a:rPr>
                <a:t>其他项目</a:t>
              </a:r>
              <a:endParaRPr lang="en-US" altLang="zh-CN" sz="1100">
                <a:solidFill>
                  <a:srgbClr val="000000"/>
                </a:solidFill>
                <a:latin typeface="Arial" pitchFamily="34" charset="0"/>
                <a:ea typeface="宋体" pitchFamily="2" charset="-122"/>
              </a:endParaRPr>
            </a:p>
          </p:txBody>
        </p:sp>
        <p:sp>
          <p:nvSpPr>
            <p:cNvPr id="2300967" name="Oval 39"/>
            <p:cNvSpPr>
              <a:spLocks noChangeArrowheads="1"/>
            </p:cNvSpPr>
            <p:nvPr/>
          </p:nvSpPr>
          <p:spPr bwMode="auto">
            <a:xfrm>
              <a:off x="4194" y="2817"/>
              <a:ext cx="69" cy="75"/>
            </a:xfrm>
            <a:prstGeom prst="ellipse">
              <a:avLst/>
            </a:prstGeom>
            <a:solidFill>
              <a:srgbClr val="1F54FF"/>
            </a:solidFill>
            <a:ln w="9525">
              <a:solidFill>
                <a:srgbClr val="000000"/>
              </a:solidFill>
              <a:round/>
              <a:headEnd/>
              <a:tailEnd/>
            </a:ln>
          </p:spPr>
          <p:txBody>
            <a:bodyPr/>
            <a:lstStyle/>
            <a:p>
              <a:endParaRPr lang="zh-CN" altLang="en-US"/>
            </a:p>
          </p:txBody>
        </p:sp>
        <p:sp>
          <p:nvSpPr>
            <p:cNvPr id="2300968" name="Freeform 40"/>
            <p:cNvSpPr>
              <a:spLocks/>
            </p:cNvSpPr>
            <p:nvPr/>
          </p:nvSpPr>
          <p:spPr bwMode="auto">
            <a:xfrm>
              <a:off x="4194" y="3001"/>
              <a:ext cx="76" cy="83"/>
            </a:xfrm>
            <a:custGeom>
              <a:avLst/>
              <a:gdLst/>
              <a:ahLst/>
              <a:cxnLst>
                <a:cxn ang="0">
                  <a:pos x="30" y="0"/>
                </a:cxn>
                <a:cxn ang="0">
                  <a:pos x="42" y="0"/>
                </a:cxn>
                <a:cxn ang="0">
                  <a:pos x="48" y="6"/>
                </a:cxn>
                <a:cxn ang="0">
                  <a:pos x="60" y="18"/>
                </a:cxn>
                <a:cxn ang="0">
                  <a:pos x="60" y="30"/>
                </a:cxn>
                <a:cxn ang="0">
                  <a:pos x="54" y="42"/>
                </a:cxn>
                <a:cxn ang="0">
                  <a:pos x="48" y="54"/>
                </a:cxn>
                <a:cxn ang="0">
                  <a:pos x="36" y="60"/>
                </a:cxn>
                <a:cxn ang="0">
                  <a:pos x="24" y="60"/>
                </a:cxn>
                <a:cxn ang="0">
                  <a:pos x="12" y="54"/>
                </a:cxn>
                <a:cxn ang="0">
                  <a:pos x="0" y="42"/>
                </a:cxn>
                <a:cxn ang="0">
                  <a:pos x="0" y="30"/>
                </a:cxn>
                <a:cxn ang="0">
                  <a:pos x="0" y="18"/>
                </a:cxn>
                <a:cxn ang="0">
                  <a:pos x="6" y="6"/>
                </a:cxn>
                <a:cxn ang="0">
                  <a:pos x="18" y="0"/>
                </a:cxn>
                <a:cxn ang="0">
                  <a:pos x="30" y="0"/>
                </a:cxn>
              </a:cxnLst>
              <a:rect l="0" t="0" r="r" b="b"/>
              <a:pathLst>
                <a:path w="60" h="60">
                  <a:moveTo>
                    <a:pt x="30" y="0"/>
                  </a:moveTo>
                  <a:lnTo>
                    <a:pt x="42" y="0"/>
                  </a:lnTo>
                  <a:lnTo>
                    <a:pt x="48" y="6"/>
                  </a:lnTo>
                  <a:lnTo>
                    <a:pt x="60" y="18"/>
                  </a:lnTo>
                  <a:lnTo>
                    <a:pt x="60" y="30"/>
                  </a:lnTo>
                  <a:lnTo>
                    <a:pt x="54" y="42"/>
                  </a:lnTo>
                  <a:lnTo>
                    <a:pt x="48" y="54"/>
                  </a:lnTo>
                  <a:lnTo>
                    <a:pt x="36" y="60"/>
                  </a:lnTo>
                  <a:lnTo>
                    <a:pt x="24" y="60"/>
                  </a:lnTo>
                  <a:lnTo>
                    <a:pt x="12" y="54"/>
                  </a:lnTo>
                  <a:lnTo>
                    <a:pt x="0" y="42"/>
                  </a:lnTo>
                  <a:lnTo>
                    <a:pt x="0" y="30"/>
                  </a:lnTo>
                  <a:lnTo>
                    <a:pt x="0" y="18"/>
                  </a:lnTo>
                  <a:lnTo>
                    <a:pt x="6" y="6"/>
                  </a:lnTo>
                  <a:lnTo>
                    <a:pt x="18" y="0"/>
                  </a:lnTo>
                  <a:lnTo>
                    <a:pt x="30" y="0"/>
                  </a:lnTo>
                  <a:close/>
                </a:path>
              </a:pathLst>
            </a:custGeom>
            <a:solidFill>
              <a:srgbClr val="FED801"/>
            </a:solidFill>
            <a:ln w="9525">
              <a:noFill/>
              <a:round/>
              <a:headEnd/>
              <a:tailEnd/>
            </a:ln>
          </p:spPr>
          <p:txBody>
            <a:bodyPr/>
            <a:lstStyle/>
            <a:p>
              <a:endParaRPr lang="zh-CN" altLang="en-US"/>
            </a:p>
          </p:txBody>
        </p:sp>
        <p:sp>
          <p:nvSpPr>
            <p:cNvPr id="2300969" name="Freeform 41"/>
            <p:cNvSpPr>
              <a:spLocks/>
            </p:cNvSpPr>
            <p:nvPr/>
          </p:nvSpPr>
          <p:spPr bwMode="auto">
            <a:xfrm>
              <a:off x="4194" y="3001"/>
              <a:ext cx="76" cy="83"/>
            </a:xfrm>
            <a:custGeom>
              <a:avLst/>
              <a:gdLst/>
              <a:ahLst/>
              <a:cxnLst>
                <a:cxn ang="0">
                  <a:pos x="30" y="0"/>
                </a:cxn>
                <a:cxn ang="0">
                  <a:pos x="42" y="0"/>
                </a:cxn>
                <a:cxn ang="0">
                  <a:pos x="48" y="6"/>
                </a:cxn>
                <a:cxn ang="0">
                  <a:pos x="60" y="18"/>
                </a:cxn>
                <a:cxn ang="0">
                  <a:pos x="60" y="30"/>
                </a:cxn>
                <a:cxn ang="0">
                  <a:pos x="54" y="42"/>
                </a:cxn>
                <a:cxn ang="0">
                  <a:pos x="48" y="54"/>
                </a:cxn>
                <a:cxn ang="0">
                  <a:pos x="36" y="60"/>
                </a:cxn>
                <a:cxn ang="0">
                  <a:pos x="24" y="60"/>
                </a:cxn>
                <a:cxn ang="0">
                  <a:pos x="12" y="54"/>
                </a:cxn>
                <a:cxn ang="0">
                  <a:pos x="0" y="42"/>
                </a:cxn>
                <a:cxn ang="0">
                  <a:pos x="0" y="30"/>
                </a:cxn>
                <a:cxn ang="0">
                  <a:pos x="0" y="18"/>
                </a:cxn>
                <a:cxn ang="0">
                  <a:pos x="6" y="6"/>
                </a:cxn>
                <a:cxn ang="0">
                  <a:pos x="18" y="0"/>
                </a:cxn>
                <a:cxn ang="0">
                  <a:pos x="30" y="0"/>
                </a:cxn>
              </a:cxnLst>
              <a:rect l="0" t="0" r="r" b="b"/>
              <a:pathLst>
                <a:path w="60" h="60">
                  <a:moveTo>
                    <a:pt x="30" y="0"/>
                  </a:moveTo>
                  <a:lnTo>
                    <a:pt x="42" y="0"/>
                  </a:lnTo>
                  <a:lnTo>
                    <a:pt x="48" y="6"/>
                  </a:lnTo>
                  <a:lnTo>
                    <a:pt x="60" y="18"/>
                  </a:lnTo>
                  <a:lnTo>
                    <a:pt x="60" y="30"/>
                  </a:lnTo>
                  <a:lnTo>
                    <a:pt x="54" y="42"/>
                  </a:lnTo>
                  <a:lnTo>
                    <a:pt x="48" y="54"/>
                  </a:lnTo>
                  <a:lnTo>
                    <a:pt x="36" y="60"/>
                  </a:lnTo>
                  <a:lnTo>
                    <a:pt x="24" y="60"/>
                  </a:lnTo>
                  <a:lnTo>
                    <a:pt x="12" y="54"/>
                  </a:lnTo>
                  <a:lnTo>
                    <a:pt x="0" y="42"/>
                  </a:lnTo>
                  <a:lnTo>
                    <a:pt x="0" y="30"/>
                  </a:lnTo>
                  <a:lnTo>
                    <a:pt x="0" y="18"/>
                  </a:lnTo>
                  <a:lnTo>
                    <a:pt x="6" y="6"/>
                  </a:lnTo>
                  <a:lnTo>
                    <a:pt x="18" y="0"/>
                  </a:lnTo>
                  <a:lnTo>
                    <a:pt x="30" y="0"/>
                  </a:lnTo>
                  <a:close/>
                </a:path>
              </a:pathLst>
            </a:custGeom>
            <a:noFill/>
            <a:ln w="9525">
              <a:solidFill>
                <a:srgbClr val="000000"/>
              </a:solidFill>
              <a:prstDash val="solid"/>
              <a:round/>
              <a:headEnd/>
              <a:tailEnd/>
            </a:ln>
          </p:spPr>
          <p:txBody>
            <a:bodyPr/>
            <a:lstStyle/>
            <a:p>
              <a:endParaRPr lang="zh-CN" altLang="en-US"/>
            </a:p>
          </p:txBody>
        </p:sp>
        <p:sp>
          <p:nvSpPr>
            <p:cNvPr id="2300970" name="Oval 42"/>
            <p:cNvSpPr>
              <a:spLocks noChangeArrowheads="1"/>
            </p:cNvSpPr>
            <p:nvPr/>
          </p:nvSpPr>
          <p:spPr bwMode="auto">
            <a:xfrm>
              <a:off x="4194" y="3176"/>
              <a:ext cx="69" cy="75"/>
            </a:xfrm>
            <a:prstGeom prst="ellipse">
              <a:avLst/>
            </a:prstGeom>
            <a:solidFill>
              <a:srgbClr val="FFFFFF"/>
            </a:solidFill>
            <a:ln w="9525">
              <a:solidFill>
                <a:srgbClr val="000000"/>
              </a:solidFill>
              <a:round/>
              <a:headEnd/>
              <a:tailEnd/>
            </a:ln>
          </p:spPr>
          <p:txBody>
            <a:bodyPr/>
            <a:lstStyle/>
            <a:p>
              <a:endParaRPr lang="zh-CN" altLang="en-US"/>
            </a:p>
          </p:txBody>
        </p:sp>
        <p:sp>
          <p:nvSpPr>
            <p:cNvPr id="2300971" name="Oval 43"/>
            <p:cNvSpPr>
              <a:spLocks noChangeArrowheads="1"/>
            </p:cNvSpPr>
            <p:nvPr/>
          </p:nvSpPr>
          <p:spPr bwMode="auto">
            <a:xfrm>
              <a:off x="4194" y="3361"/>
              <a:ext cx="69" cy="75"/>
            </a:xfrm>
            <a:prstGeom prst="ellipse">
              <a:avLst/>
            </a:prstGeom>
            <a:solidFill>
              <a:srgbClr val="6699FF"/>
            </a:solidFill>
            <a:ln w="9525">
              <a:solidFill>
                <a:srgbClr val="000000"/>
              </a:solidFill>
              <a:round/>
              <a:headEnd/>
              <a:tailEnd/>
            </a:ln>
          </p:spPr>
          <p:txBody>
            <a:bodyPr/>
            <a:lstStyle/>
            <a:p>
              <a:endParaRPr lang="zh-CN" altLang="en-US"/>
            </a:p>
          </p:txBody>
        </p:sp>
        <p:sp>
          <p:nvSpPr>
            <p:cNvPr id="2300972" name="Oval 44"/>
            <p:cNvSpPr>
              <a:spLocks noChangeArrowheads="1"/>
            </p:cNvSpPr>
            <p:nvPr/>
          </p:nvSpPr>
          <p:spPr bwMode="auto">
            <a:xfrm>
              <a:off x="4194" y="3541"/>
              <a:ext cx="69" cy="75"/>
            </a:xfrm>
            <a:prstGeom prst="ellipse">
              <a:avLst/>
            </a:prstGeom>
            <a:solidFill>
              <a:srgbClr val="100082"/>
            </a:solidFill>
            <a:ln w="9525">
              <a:solidFill>
                <a:srgbClr val="000000"/>
              </a:solidFill>
              <a:round/>
              <a:headEnd/>
              <a:tailEnd/>
            </a:ln>
          </p:spPr>
          <p:txBody>
            <a:bodyPr/>
            <a:lstStyle/>
            <a:p>
              <a:endParaRPr lang="zh-CN" altLang="en-US"/>
            </a:p>
          </p:txBody>
        </p:sp>
      </p:grpSp>
      <p:sp>
        <p:nvSpPr>
          <p:cNvPr id="2300973" name="Oval 45"/>
          <p:cNvSpPr>
            <a:spLocks noChangeArrowheads="1"/>
          </p:cNvSpPr>
          <p:nvPr/>
        </p:nvSpPr>
        <p:spPr bwMode="auto">
          <a:xfrm>
            <a:off x="6167438" y="2668526"/>
            <a:ext cx="360362" cy="360363"/>
          </a:xfrm>
          <a:prstGeom prst="ellipse">
            <a:avLst/>
          </a:prstGeom>
          <a:solidFill>
            <a:srgbClr val="6699FF"/>
          </a:solidFill>
          <a:ln w="9525">
            <a:solidFill>
              <a:srgbClr val="000000"/>
            </a:solidFill>
            <a:round/>
            <a:headEnd/>
            <a:tailEnd/>
          </a:ln>
        </p:spPr>
        <p:txBody>
          <a:bodyPr/>
          <a:lstStyle/>
          <a:p>
            <a:endParaRPr lang="zh-CN" altLang="en-US"/>
          </a:p>
        </p:txBody>
      </p:sp>
      <p:sp>
        <p:nvSpPr>
          <p:cNvPr id="2300976" name="Rectangle 48"/>
          <p:cNvSpPr>
            <a:spLocks noChangeArrowheads="1"/>
          </p:cNvSpPr>
          <p:nvPr/>
        </p:nvSpPr>
        <p:spPr bwMode="auto">
          <a:xfrm>
            <a:off x="8626476" y="4943414"/>
            <a:ext cx="1717675" cy="246863"/>
          </a:xfrm>
          <a:prstGeom prst="rect">
            <a:avLst/>
          </a:prstGeom>
          <a:noFill/>
          <a:ln w="9525">
            <a:noFill/>
            <a:miter lim="800000"/>
            <a:headEnd/>
            <a:tailEnd/>
          </a:ln>
          <a:effectLst/>
        </p:spPr>
        <p:txBody>
          <a:bodyPr lIns="92075" tIns="46038" rIns="92075" bIns="46038">
            <a:spAutoFit/>
          </a:bodyPr>
          <a:lstStyle/>
          <a:p>
            <a:pPr defTabSz="762000" eaLnBrk="0" hangingPunct="0"/>
            <a:r>
              <a:rPr lang="en-US" altLang="zh-CN" sz="1000">
                <a:solidFill>
                  <a:schemeClr val="tx2"/>
                </a:solidFill>
                <a:latin typeface="Arial" pitchFamily="34" charset="0"/>
                <a:ea typeface="宋体" pitchFamily="2" charset="-122"/>
              </a:rPr>
              <a:t>Size</a:t>
            </a:r>
            <a:r>
              <a:rPr lang="zh-CN" altLang="en-US" sz="1000">
                <a:solidFill>
                  <a:schemeClr val="tx2"/>
                </a:solidFill>
                <a:latin typeface="Arial" pitchFamily="34" charset="0"/>
                <a:ea typeface="宋体" pitchFamily="2" charset="-122"/>
              </a:rPr>
              <a:t>：建设容量</a:t>
            </a:r>
            <a:endParaRPr lang="en-US" altLang="zh-CN" sz="1000">
              <a:solidFill>
                <a:schemeClr val="tx2"/>
              </a:solidFill>
              <a:latin typeface="Arial" pitchFamily="34" charset="0"/>
              <a:ea typeface="宋体" pitchFamily="2" charset="-122"/>
            </a:endParaRPr>
          </a:p>
        </p:txBody>
      </p:sp>
      <p:sp>
        <p:nvSpPr>
          <p:cNvPr id="49" name="标题 41"/>
          <p:cNvSpPr txBox="1">
            <a:spLocks/>
          </p:cNvSpPr>
          <p:nvPr/>
        </p:nvSpPr>
        <p:spPr>
          <a:xfrm>
            <a:off x="64294" y="53119"/>
            <a:ext cx="6951663" cy="585788"/>
          </a:xfrm>
          <a:prstGeom prst="rect">
            <a:avLst/>
          </a:prstGeom>
        </p:spPr>
        <p:txBody>
          <a:bodyPr/>
          <a:lstStyle/>
          <a:p>
            <a:pPr eaLnBrk="0" hangingPunct="0"/>
            <a:r>
              <a:rPr lang="zh-CN" altLang="en-US" sz="2800" b="1" kern="0" dirty="0">
                <a:solidFill>
                  <a:schemeClr val="bg1"/>
                </a:solidFill>
                <a:latin typeface="+mj-lt"/>
                <a:ea typeface="+mj-ea"/>
                <a:cs typeface="+mj-cs"/>
              </a:rPr>
              <a:t>多元化发展战略下的多类型工程管理 </a:t>
            </a:r>
          </a:p>
          <a:p>
            <a:pPr lvl="0" eaLnBrk="0" hangingPunct="0"/>
            <a:endParaRPr lang="zh-CN" altLang="en-US" sz="2800" b="1" kern="0" dirty="0">
              <a:solidFill>
                <a:schemeClr val="bg1"/>
              </a:solidFill>
              <a:latin typeface="+mj-lt"/>
              <a:ea typeface="+mj-ea"/>
              <a:cs typeface="+mj-cs"/>
            </a:endParaRPr>
          </a:p>
        </p:txBody>
      </p:sp>
    </p:spTree>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6"/>
          <p:cNvGrpSpPr/>
          <p:nvPr/>
        </p:nvGrpSpPr>
        <p:grpSpPr>
          <a:xfrm>
            <a:off x="4943475" y="3429001"/>
            <a:ext cx="4757738" cy="2697163"/>
            <a:chOff x="3419475" y="3429000"/>
            <a:chExt cx="4757738" cy="2697163"/>
          </a:xfrm>
        </p:grpSpPr>
        <p:sp>
          <p:nvSpPr>
            <p:cNvPr id="1934389" name="Oval 53"/>
            <p:cNvSpPr>
              <a:spLocks noChangeArrowheads="1"/>
            </p:cNvSpPr>
            <p:nvPr/>
          </p:nvSpPr>
          <p:spPr bwMode="auto">
            <a:xfrm>
              <a:off x="3419475" y="3765550"/>
              <a:ext cx="4745038" cy="2360613"/>
            </a:xfrm>
            <a:prstGeom prst="ellipse">
              <a:avLst/>
            </a:prstGeom>
            <a:gradFill rotWithShape="0">
              <a:gsLst>
                <a:gs pos="0">
                  <a:schemeClr val="accent1"/>
                </a:gs>
                <a:gs pos="100000">
                  <a:schemeClr val="accent1">
                    <a:gamma/>
                    <a:tint val="0"/>
                    <a:invGamma/>
                  </a:schemeClr>
                </a:gs>
              </a:gsLst>
              <a:path path="shape">
                <a:fillToRect l="50000" t="50000" r="50000" b="50000"/>
              </a:path>
            </a:gradFill>
            <a:ln w="9525">
              <a:noFill/>
              <a:round/>
              <a:headEnd/>
              <a:tailEnd/>
            </a:ln>
            <a:effectLst/>
          </p:spPr>
          <p:txBody>
            <a:bodyPr wrap="none" anchor="ctr"/>
            <a:lstStyle/>
            <a:p>
              <a:endParaRPr lang="zh-CN" altLang="en-US"/>
            </a:p>
          </p:txBody>
        </p:sp>
        <p:sp>
          <p:nvSpPr>
            <p:cNvPr id="1934390" name="Line 54"/>
            <p:cNvSpPr>
              <a:spLocks noChangeAspect="1" noChangeShapeType="1"/>
            </p:cNvSpPr>
            <p:nvPr/>
          </p:nvSpPr>
          <p:spPr bwMode="auto">
            <a:xfrm>
              <a:off x="4514850" y="4384675"/>
              <a:ext cx="673100" cy="315913"/>
            </a:xfrm>
            <a:prstGeom prst="line">
              <a:avLst/>
            </a:prstGeom>
            <a:noFill/>
            <a:ln w="19050">
              <a:solidFill>
                <a:schemeClr val="bg1"/>
              </a:solidFill>
              <a:round/>
              <a:headEnd/>
              <a:tailEnd/>
            </a:ln>
            <a:effectLst/>
          </p:spPr>
          <p:txBody>
            <a:bodyPr wrap="none" anchor="ctr"/>
            <a:lstStyle/>
            <a:p>
              <a:endParaRPr lang="zh-CN" altLang="en-US"/>
            </a:p>
          </p:txBody>
        </p:sp>
        <p:sp>
          <p:nvSpPr>
            <p:cNvPr id="1934391" name="Line 55"/>
            <p:cNvSpPr>
              <a:spLocks noChangeAspect="1" noChangeShapeType="1"/>
            </p:cNvSpPr>
            <p:nvPr/>
          </p:nvSpPr>
          <p:spPr bwMode="auto">
            <a:xfrm flipV="1">
              <a:off x="4383088" y="5308600"/>
              <a:ext cx="781050" cy="223838"/>
            </a:xfrm>
            <a:prstGeom prst="line">
              <a:avLst/>
            </a:prstGeom>
            <a:noFill/>
            <a:ln w="19050">
              <a:solidFill>
                <a:schemeClr val="bg1"/>
              </a:solidFill>
              <a:round/>
              <a:headEnd/>
              <a:tailEnd/>
            </a:ln>
            <a:effectLst/>
          </p:spPr>
          <p:txBody>
            <a:bodyPr wrap="none" anchor="ctr"/>
            <a:lstStyle/>
            <a:p>
              <a:endParaRPr lang="zh-CN" altLang="en-US"/>
            </a:p>
          </p:txBody>
        </p:sp>
        <p:sp>
          <p:nvSpPr>
            <p:cNvPr id="1934392" name="Line 56"/>
            <p:cNvSpPr>
              <a:spLocks noChangeAspect="1" noChangeShapeType="1"/>
            </p:cNvSpPr>
            <p:nvPr/>
          </p:nvSpPr>
          <p:spPr bwMode="auto">
            <a:xfrm>
              <a:off x="6442075" y="5226050"/>
              <a:ext cx="954088" cy="541338"/>
            </a:xfrm>
            <a:prstGeom prst="line">
              <a:avLst/>
            </a:prstGeom>
            <a:noFill/>
            <a:ln w="19050">
              <a:solidFill>
                <a:schemeClr val="bg1"/>
              </a:solidFill>
              <a:round/>
              <a:headEnd/>
              <a:tailEnd/>
            </a:ln>
            <a:effectLst/>
          </p:spPr>
          <p:txBody>
            <a:bodyPr wrap="none" anchor="ctr"/>
            <a:lstStyle/>
            <a:p>
              <a:endParaRPr lang="zh-CN" altLang="en-US"/>
            </a:p>
          </p:txBody>
        </p:sp>
        <p:sp>
          <p:nvSpPr>
            <p:cNvPr id="1934393" name="Line 57"/>
            <p:cNvSpPr>
              <a:spLocks noChangeAspect="1" noChangeShapeType="1"/>
            </p:cNvSpPr>
            <p:nvPr/>
          </p:nvSpPr>
          <p:spPr bwMode="auto">
            <a:xfrm flipV="1">
              <a:off x="6408738" y="4341813"/>
              <a:ext cx="1003300" cy="363537"/>
            </a:xfrm>
            <a:prstGeom prst="line">
              <a:avLst/>
            </a:prstGeom>
            <a:noFill/>
            <a:ln w="19050">
              <a:solidFill>
                <a:schemeClr val="bg1"/>
              </a:solidFill>
              <a:round/>
              <a:headEnd/>
              <a:tailEnd/>
            </a:ln>
            <a:effectLst/>
          </p:spPr>
          <p:txBody>
            <a:bodyPr wrap="none" anchor="ctr"/>
            <a:lstStyle/>
            <a:p>
              <a:endParaRPr lang="zh-CN" altLang="en-US"/>
            </a:p>
          </p:txBody>
        </p:sp>
        <p:sp>
          <p:nvSpPr>
            <p:cNvPr id="1934394" name="Oval 58"/>
            <p:cNvSpPr>
              <a:spLocks noChangeAspect="1" noChangeArrowheads="1"/>
            </p:cNvSpPr>
            <p:nvPr/>
          </p:nvSpPr>
          <p:spPr bwMode="auto">
            <a:xfrm>
              <a:off x="4930775" y="4487863"/>
              <a:ext cx="1743075" cy="995362"/>
            </a:xfrm>
            <a:prstGeom prst="ellipse">
              <a:avLst/>
            </a:prstGeom>
            <a:gradFill rotWithShape="0">
              <a:gsLst>
                <a:gs pos="0">
                  <a:schemeClr val="accent1"/>
                </a:gs>
                <a:gs pos="100000">
                  <a:schemeClr val="accent1">
                    <a:gamma/>
                    <a:tint val="78824"/>
                    <a:invGamma/>
                  </a:schemeClr>
                </a:gs>
              </a:gsLst>
              <a:path path="rect">
                <a:fillToRect l="100000" t="100000"/>
              </a:path>
            </a:gradFill>
            <a:ln w="12699">
              <a:solidFill>
                <a:schemeClr val="tx1"/>
              </a:solidFill>
              <a:round/>
              <a:headEnd/>
              <a:tailEnd/>
            </a:ln>
            <a:effectLst>
              <a:outerShdw dist="35921" dir="2700000" algn="ctr" rotWithShape="0">
                <a:schemeClr val="bg2"/>
              </a:outerShdw>
            </a:effectLst>
          </p:spPr>
          <p:txBody>
            <a:bodyPr wrap="none" anchor="ctr"/>
            <a:lstStyle/>
            <a:p>
              <a:pPr algn="ctr" eaLnBrk="0" hangingPunct="0"/>
              <a:r>
                <a:rPr lang="zh-CN" altLang="en-US" dirty="0">
                  <a:solidFill>
                    <a:schemeClr val="bg1"/>
                  </a:solidFill>
                  <a:latin typeface="Arial" pitchFamily="34" charset="0"/>
                  <a:ea typeface="宋体" pitchFamily="2" charset="-122"/>
                </a:rPr>
                <a:t>工程项目</a:t>
              </a:r>
              <a:r>
                <a:rPr lang="en-US" altLang="zh-CN" dirty="0">
                  <a:solidFill>
                    <a:schemeClr val="bg1"/>
                  </a:solidFill>
                  <a:latin typeface="Arial" pitchFamily="34" charset="0"/>
                  <a:ea typeface="宋体" pitchFamily="2" charset="-122"/>
                </a:rPr>
                <a:t> </a:t>
              </a:r>
            </a:p>
            <a:p>
              <a:pPr algn="ctr" eaLnBrk="0" hangingPunct="0"/>
              <a:r>
                <a:rPr lang="zh-CN" altLang="en-US" dirty="0">
                  <a:solidFill>
                    <a:schemeClr val="bg1"/>
                  </a:solidFill>
                  <a:latin typeface="Arial" pitchFamily="34" charset="0"/>
                  <a:ea typeface="宋体" pitchFamily="2" charset="-122"/>
                </a:rPr>
                <a:t>管理</a:t>
              </a:r>
              <a:endParaRPr lang="en-US" altLang="zh-CN" dirty="0">
                <a:solidFill>
                  <a:schemeClr val="bg1"/>
                </a:solidFill>
                <a:latin typeface="Arial" pitchFamily="34" charset="0"/>
                <a:ea typeface="宋体" pitchFamily="2" charset="-122"/>
              </a:endParaRPr>
            </a:p>
          </p:txBody>
        </p:sp>
        <p:sp>
          <p:nvSpPr>
            <p:cNvPr id="1934395" name="Oval 59"/>
            <p:cNvSpPr>
              <a:spLocks noChangeAspect="1" noChangeArrowheads="1"/>
            </p:cNvSpPr>
            <p:nvPr/>
          </p:nvSpPr>
          <p:spPr bwMode="auto">
            <a:xfrm>
              <a:off x="3457575" y="5322888"/>
              <a:ext cx="1427163" cy="760412"/>
            </a:xfrm>
            <a:prstGeom prst="ellipse">
              <a:avLst/>
            </a:prstGeom>
            <a:gradFill rotWithShape="0">
              <a:gsLst>
                <a:gs pos="0">
                  <a:srgbClr val="79998B"/>
                </a:gs>
                <a:gs pos="100000">
                  <a:srgbClr val="79998B">
                    <a:gamma/>
                    <a:tint val="36471"/>
                    <a:invGamma/>
                  </a:srgbClr>
                </a:gs>
              </a:gsLst>
              <a:path path="rect">
                <a:fillToRect l="100000" t="100000"/>
              </a:path>
            </a:gradFill>
            <a:ln w="12699">
              <a:solidFill>
                <a:schemeClr val="tx1"/>
              </a:solidFill>
              <a:round/>
              <a:headEnd/>
              <a:tailEnd/>
            </a:ln>
            <a:effectLst>
              <a:outerShdw dist="35921" dir="2700000" algn="ctr" rotWithShape="0">
                <a:schemeClr val="bg2"/>
              </a:outerShdw>
            </a:effectLst>
          </p:spPr>
          <p:txBody>
            <a:bodyPr wrap="none" anchor="ctr"/>
            <a:lstStyle/>
            <a:p>
              <a:pPr algn="ctr" eaLnBrk="0" hangingPunct="0"/>
              <a:r>
                <a:rPr lang="zh-CN" altLang="en-US" sz="1200" dirty="0">
                  <a:latin typeface="Arial" pitchFamily="34" charset="0"/>
                  <a:ea typeface="宋体" pitchFamily="2" charset="-122"/>
                </a:rPr>
                <a:t>工程安全</a:t>
              </a:r>
              <a:endParaRPr lang="en-US" altLang="zh-CN" sz="1200" dirty="0">
                <a:latin typeface="Arial" pitchFamily="34" charset="0"/>
                <a:ea typeface="宋体" pitchFamily="2" charset="-122"/>
              </a:endParaRPr>
            </a:p>
          </p:txBody>
        </p:sp>
        <p:sp>
          <p:nvSpPr>
            <p:cNvPr id="1934396" name="Oval 60"/>
            <p:cNvSpPr>
              <a:spLocks noChangeAspect="1" noChangeArrowheads="1"/>
            </p:cNvSpPr>
            <p:nvPr/>
          </p:nvSpPr>
          <p:spPr bwMode="auto">
            <a:xfrm>
              <a:off x="6750050" y="5322888"/>
              <a:ext cx="1427163" cy="760412"/>
            </a:xfrm>
            <a:prstGeom prst="ellipse">
              <a:avLst/>
            </a:prstGeom>
            <a:gradFill rotWithShape="0">
              <a:gsLst>
                <a:gs pos="0">
                  <a:srgbClr val="79998B"/>
                </a:gs>
                <a:gs pos="100000">
                  <a:srgbClr val="79998B">
                    <a:gamma/>
                    <a:tint val="36471"/>
                    <a:invGamma/>
                  </a:srgbClr>
                </a:gs>
              </a:gsLst>
              <a:path path="rect">
                <a:fillToRect l="100000" t="100000"/>
              </a:path>
            </a:gradFill>
            <a:ln w="12699">
              <a:solidFill>
                <a:schemeClr val="tx1"/>
              </a:solidFill>
              <a:round/>
              <a:headEnd/>
              <a:tailEnd/>
            </a:ln>
            <a:effectLst>
              <a:outerShdw dist="35921" dir="2700000" algn="ctr" rotWithShape="0">
                <a:schemeClr val="bg2"/>
              </a:outerShdw>
            </a:effectLst>
          </p:spPr>
          <p:txBody>
            <a:bodyPr wrap="none" anchor="ctr"/>
            <a:lstStyle/>
            <a:p>
              <a:pPr algn="ctr" eaLnBrk="0" hangingPunct="0"/>
              <a:r>
                <a:rPr lang="en-US" altLang="zh-CN" sz="1200">
                  <a:latin typeface="Arial" pitchFamily="34" charset="0"/>
                  <a:ea typeface="宋体" pitchFamily="2" charset="-122"/>
                </a:rPr>
                <a:t>… …</a:t>
              </a:r>
            </a:p>
          </p:txBody>
        </p:sp>
        <p:sp>
          <p:nvSpPr>
            <p:cNvPr id="1934397" name="Oval 61"/>
            <p:cNvSpPr>
              <a:spLocks noChangeAspect="1" noChangeArrowheads="1"/>
            </p:cNvSpPr>
            <p:nvPr/>
          </p:nvSpPr>
          <p:spPr bwMode="auto">
            <a:xfrm>
              <a:off x="6750050" y="4038600"/>
              <a:ext cx="1427163" cy="760413"/>
            </a:xfrm>
            <a:prstGeom prst="ellipse">
              <a:avLst/>
            </a:prstGeom>
            <a:gradFill rotWithShape="0">
              <a:gsLst>
                <a:gs pos="0">
                  <a:srgbClr val="79998B"/>
                </a:gs>
                <a:gs pos="100000">
                  <a:srgbClr val="79998B">
                    <a:gamma/>
                    <a:tint val="36471"/>
                    <a:invGamma/>
                  </a:srgbClr>
                </a:gs>
              </a:gsLst>
              <a:path path="rect">
                <a:fillToRect l="100000" t="100000"/>
              </a:path>
            </a:gradFill>
            <a:ln w="12699">
              <a:solidFill>
                <a:schemeClr val="tx1"/>
              </a:solidFill>
              <a:round/>
              <a:headEnd/>
              <a:tailEnd/>
            </a:ln>
            <a:effectLst>
              <a:outerShdw dist="35921" dir="2700000" algn="ctr" rotWithShape="0">
                <a:schemeClr val="bg2"/>
              </a:outerShdw>
            </a:effectLst>
          </p:spPr>
          <p:txBody>
            <a:bodyPr wrap="none" anchor="ctr"/>
            <a:lstStyle/>
            <a:p>
              <a:pPr algn="ctr" eaLnBrk="0" hangingPunct="0"/>
              <a:r>
                <a:rPr lang="zh-CN" altLang="en-US" sz="1200">
                  <a:latin typeface="Arial" pitchFamily="34" charset="0"/>
                  <a:ea typeface="宋体" pitchFamily="2" charset="-122"/>
                </a:rPr>
                <a:t>工程质量</a:t>
              </a:r>
              <a:endParaRPr lang="en-US" altLang="zh-CN" sz="1200">
                <a:latin typeface="Arial" pitchFamily="34" charset="0"/>
                <a:ea typeface="宋体" pitchFamily="2" charset="-122"/>
              </a:endParaRPr>
            </a:p>
          </p:txBody>
        </p:sp>
        <p:sp>
          <p:nvSpPr>
            <p:cNvPr id="1934398" name="Oval 62"/>
            <p:cNvSpPr>
              <a:spLocks noChangeAspect="1" noChangeArrowheads="1"/>
            </p:cNvSpPr>
            <p:nvPr/>
          </p:nvSpPr>
          <p:spPr bwMode="auto">
            <a:xfrm>
              <a:off x="3457575" y="4038600"/>
              <a:ext cx="1427163" cy="760413"/>
            </a:xfrm>
            <a:prstGeom prst="ellipse">
              <a:avLst/>
            </a:prstGeom>
            <a:gradFill rotWithShape="0">
              <a:gsLst>
                <a:gs pos="0">
                  <a:srgbClr val="79998B"/>
                </a:gs>
                <a:gs pos="100000">
                  <a:srgbClr val="79998B">
                    <a:gamma/>
                    <a:tint val="36471"/>
                    <a:invGamma/>
                  </a:srgbClr>
                </a:gs>
              </a:gsLst>
              <a:path path="rect">
                <a:fillToRect l="100000" t="100000"/>
              </a:path>
            </a:gradFill>
            <a:ln w="12699">
              <a:solidFill>
                <a:schemeClr val="tx1"/>
              </a:solidFill>
              <a:round/>
              <a:headEnd/>
              <a:tailEnd/>
            </a:ln>
            <a:effectLst>
              <a:outerShdw dist="35921" dir="2700000" algn="ctr" rotWithShape="0">
                <a:schemeClr val="bg2"/>
              </a:outerShdw>
            </a:effectLst>
          </p:spPr>
          <p:txBody>
            <a:bodyPr wrap="none" anchor="ctr"/>
            <a:lstStyle/>
            <a:p>
              <a:pPr algn="ctr" eaLnBrk="0" hangingPunct="0"/>
              <a:r>
                <a:rPr lang="zh-CN" altLang="en-US" sz="1200">
                  <a:latin typeface="Arial" pitchFamily="34" charset="0"/>
                  <a:ea typeface="宋体" pitchFamily="2" charset="-122"/>
                </a:rPr>
                <a:t>工程成本</a:t>
              </a:r>
              <a:endParaRPr lang="en-US" altLang="zh-CN" sz="1200">
                <a:latin typeface="Arial" pitchFamily="34" charset="0"/>
                <a:ea typeface="宋体" pitchFamily="2" charset="-122"/>
              </a:endParaRPr>
            </a:p>
          </p:txBody>
        </p:sp>
        <p:sp>
          <p:nvSpPr>
            <p:cNvPr id="1934399" name="Oval 63"/>
            <p:cNvSpPr>
              <a:spLocks noChangeAspect="1" noChangeArrowheads="1"/>
            </p:cNvSpPr>
            <p:nvPr/>
          </p:nvSpPr>
          <p:spPr bwMode="auto">
            <a:xfrm>
              <a:off x="5099050" y="3429000"/>
              <a:ext cx="1427163" cy="760413"/>
            </a:xfrm>
            <a:prstGeom prst="ellipse">
              <a:avLst/>
            </a:prstGeom>
            <a:gradFill rotWithShape="0">
              <a:gsLst>
                <a:gs pos="0">
                  <a:srgbClr val="79998B"/>
                </a:gs>
                <a:gs pos="100000">
                  <a:srgbClr val="79998B">
                    <a:gamma/>
                    <a:tint val="36471"/>
                    <a:invGamma/>
                  </a:srgbClr>
                </a:gs>
              </a:gsLst>
              <a:path path="rect">
                <a:fillToRect l="100000" t="100000"/>
              </a:path>
            </a:gradFill>
            <a:ln w="12699">
              <a:solidFill>
                <a:schemeClr val="tx1"/>
              </a:solidFill>
              <a:round/>
              <a:headEnd/>
              <a:tailEnd/>
            </a:ln>
            <a:effectLst>
              <a:outerShdw dist="35921" dir="2700000" algn="ctr" rotWithShape="0">
                <a:schemeClr val="bg2"/>
              </a:outerShdw>
            </a:effectLst>
          </p:spPr>
          <p:txBody>
            <a:bodyPr wrap="none" anchor="ctr"/>
            <a:lstStyle/>
            <a:p>
              <a:pPr algn="ctr" eaLnBrk="0" hangingPunct="0"/>
              <a:r>
                <a:rPr lang="zh-CN" altLang="en-US" sz="1200">
                  <a:latin typeface="Arial" pitchFamily="34" charset="0"/>
                  <a:ea typeface="宋体" pitchFamily="2" charset="-122"/>
                </a:rPr>
                <a:t>工程进度</a:t>
              </a:r>
              <a:endParaRPr lang="en-US" altLang="zh-CN" sz="1200">
                <a:latin typeface="Arial" pitchFamily="34" charset="0"/>
                <a:ea typeface="宋体" pitchFamily="2" charset="-122"/>
              </a:endParaRPr>
            </a:p>
          </p:txBody>
        </p:sp>
        <p:sp>
          <p:nvSpPr>
            <p:cNvPr id="1934400" name="Line 64"/>
            <p:cNvSpPr>
              <a:spLocks noChangeShapeType="1"/>
            </p:cNvSpPr>
            <p:nvPr/>
          </p:nvSpPr>
          <p:spPr bwMode="auto">
            <a:xfrm flipV="1">
              <a:off x="5799138" y="4184650"/>
              <a:ext cx="0" cy="311150"/>
            </a:xfrm>
            <a:prstGeom prst="line">
              <a:avLst/>
            </a:prstGeom>
            <a:noFill/>
            <a:ln w="19050">
              <a:solidFill>
                <a:schemeClr val="bg1"/>
              </a:solidFill>
              <a:round/>
              <a:headEnd/>
              <a:tailEnd/>
            </a:ln>
            <a:effectLst/>
          </p:spPr>
          <p:txBody>
            <a:bodyPr/>
            <a:lstStyle/>
            <a:p>
              <a:endParaRPr lang="zh-CN" altLang="en-US"/>
            </a:p>
          </p:txBody>
        </p:sp>
      </p:grpSp>
      <p:sp>
        <p:nvSpPr>
          <p:cNvPr id="1934401" name="Rectangle 65"/>
          <p:cNvSpPr>
            <a:spLocks noChangeArrowheads="1"/>
          </p:cNvSpPr>
          <p:nvPr/>
        </p:nvSpPr>
        <p:spPr bwMode="auto">
          <a:xfrm>
            <a:off x="2135188" y="3933825"/>
            <a:ext cx="2449512" cy="1858970"/>
          </a:xfrm>
          <a:prstGeom prst="rect">
            <a:avLst/>
          </a:prstGeom>
          <a:noFill/>
          <a:ln w="9525">
            <a:noFill/>
            <a:miter lim="800000"/>
            <a:headEnd/>
            <a:tailEnd/>
          </a:ln>
          <a:effectLst/>
        </p:spPr>
        <p:txBody>
          <a:bodyPr>
            <a:spAutoFit/>
          </a:bodyPr>
          <a:lstStyle/>
          <a:p>
            <a:pPr>
              <a:spcBef>
                <a:spcPct val="20000"/>
              </a:spcBef>
            </a:pPr>
            <a:endParaRPr lang="en-US" altLang="zh-CN" sz="1400" dirty="0">
              <a:latin typeface="Times New Roman" pitchFamily="18" charset="0"/>
              <a:ea typeface="宋体" pitchFamily="2" charset="-122"/>
            </a:endParaRPr>
          </a:p>
          <a:p>
            <a:pPr marL="342900" lvl="1" indent="-228600">
              <a:spcBef>
                <a:spcPct val="20000"/>
              </a:spcBef>
              <a:buClr>
                <a:srgbClr val="FF964F"/>
              </a:buClr>
              <a:buFont typeface="Wingdings" pitchFamily="2" charset="2"/>
              <a:buChar char="l"/>
            </a:pPr>
            <a:r>
              <a:rPr lang="zh-CN" altLang="en-US" sz="1400" dirty="0">
                <a:latin typeface="Times New Roman" pitchFamily="18" charset="0"/>
                <a:ea typeface="宋体" pitchFamily="2" charset="-122"/>
              </a:rPr>
              <a:t>管理目标</a:t>
            </a:r>
          </a:p>
          <a:p>
            <a:pPr marL="342900" lvl="1" indent="-228600">
              <a:spcBef>
                <a:spcPct val="20000"/>
              </a:spcBef>
              <a:buClr>
                <a:srgbClr val="FF964F"/>
              </a:buClr>
              <a:buFont typeface="Wingdings" pitchFamily="2" charset="2"/>
              <a:buChar char="l"/>
            </a:pPr>
            <a:r>
              <a:rPr lang="zh-CN" altLang="en-US" sz="1400" dirty="0">
                <a:latin typeface="Times New Roman" pitchFamily="18" charset="0"/>
                <a:ea typeface="宋体" pitchFamily="2" charset="-122"/>
              </a:rPr>
              <a:t>业务范围</a:t>
            </a:r>
          </a:p>
          <a:p>
            <a:pPr marL="342900" lvl="1" indent="-228600">
              <a:spcBef>
                <a:spcPct val="20000"/>
              </a:spcBef>
              <a:buClr>
                <a:srgbClr val="FF964F"/>
              </a:buClr>
              <a:buFont typeface="Wingdings" pitchFamily="2" charset="2"/>
              <a:buChar char="l"/>
            </a:pPr>
            <a:r>
              <a:rPr lang="zh-CN" altLang="en-US" sz="1400" dirty="0">
                <a:latin typeface="Times New Roman" pitchFamily="18" charset="0"/>
                <a:ea typeface="宋体" pitchFamily="2" charset="-122"/>
              </a:rPr>
              <a:t>管理规范</a:t>
            </a:r>
          </a:p>
          <a:p>
            <a:pPr marL="342900" lvl="1" indent="-228600">
              <a:spcBef>
                <a:spcPct val="20000"/>
              </a:spcBef>
              <a:buClr>
                <a:srgbClr val="FF964F"/>
              </a:buClr>
              <a:buFont typeface="Wingdings" pitchFamily="2" charset="2"/>
              <a:buChar char="l"/>
            </a:pPr>
            <a:r>
              <a:rPr lang="zh-CN" altLang="en-US" sz="1400" dirty="0">
                <a:latin typeface="Times New Roman" pitchFamily="18" charset="0"/>
                <a:ea typeface="宋体" pitchFamily="2" charset="-122"/>
              </a:rPr>
              <a:t>绩效指标</a:t>
            </a:r>
            <a:r>
              <a:rPr lang="en-US" altLang="zh-CN" sz="1400" dirty="0">
                <a:latin typeface="Times New Roman" pitchFamily="18" charset="0"/>
                <a:ea typeface="宋体" pitchFamily="2" charset="-122"/>
              </a:rPr>
              <a:t> </a:t>
            </a:r>
          </a:p>
          <a:p>
            <a:pPr marL="342900" lvl="1" indent="-228600">
              <a:spcBef>
                <a:spcPct val="20000"/>
              </a:spcBef>
              <a:buClr>
                <a:srgbClr val="FF964F"/>
              </a:buClr>
              <a:buFont typeface="Wingdings" pitchFamily="2" charset="2"/>
              <a:buChar char="l"/>
            </a:pPr>
            <a:r>
              <a:rPr lang="zh-CN" altLang="en-US" sz="1400" dirty="0">
                <a:latin typeface="Times New Roman" pitchFamily="18" charset="0"/>
                <a:ea typeface="宋体" pitchFamily="2" charset="-122"/>
              </a:rPr>
              <a:t>控制点</a:t>
            </a:r>
            <a:endParaRPr lang="en-US" altLang="zh-CN" sz="1400" dirty="0">
              <a:latin typeface="Times New Roman" pitchFamily="18" charset="0"/>
              <a:ea typeface="宋体" pitchFamily="2" charset="-122"/>
            </a:endParaRPr>
          </a:p>
          <a:p>
            <a:pPr marL="342900" lvl="1" indent="-228600">
              <a:spcBef>
                <a:spcPct val="20000"/>
              </a:spcBef>
              <a:buClr>
                <a:srgbClr val="FF964F"/>
              </a:buClr>
              <a:buFont typeface="Wingdings" pitchFamily="2" charset="2"/>
              <a:buChar char="l"/>
            </a:pPr>
            <a:r>
              <a:rPr lang="en-US" altLang="zh-CN" sz="1400" dirty="0">
                <a:latin typeface="Times New Roman" pitchFamily="18" charset="0"/>
              </a:rPr>
              <a:t>… …</a:t>
            </a:r>
            <a:endParaRPr lang="en-US" altLang="zh-CN" sz="1400" dirty="0">
              <a:latin typeface="Times New Roman" pitchFamily="18" charset="0"/>
              <a:ea typeface="宋体" pitchFamily="2" charset="-122"/>
            </a:endParaRPr>
          </a:p>
        </p:txBody>
      </p:sp>
      <p:sp>
        <p:nvSpPr>
          <p:cNvPr id="20" name="标题 41"/>
          <p:cNvSpPr txBox="1">
            <a:spLocks/>
          </p:cNvSpPr>
          <p:nvPr/>
        </p:nvSpPr>
        <p:spPr>
          <a:xfrm>
            <a:off x="101601" y="47685"/>
            <a:ext cx="6951663" cy="585788"/>
          </a:xfrm>
          <a:prstGeom prst="rect">
            <a:avLst/>
          </a:prstGeom>
        </p:spPr>
        <p:txBody>
          <a:bodyPr/>
          <a:lstStyle/>
          <a:p>
            <a:pPr eaLnBrk="0" hangingPunct="0"/>
            <a:r>
              <a:rPr lang="zh-CN" altLang="en-US" sz="2800" b="1" kern="0" dirty="0">
                <a:solidFill>
                  <a:schemeClr val="bg1"/>
                </a:solidFill>
                <a:latin typeface="+mj-lt"/>
                <a:ea typeface="+mj-ea"/>
                <a:cs typeface="+mj-cs"/>
              </a:rPr>
              <a:t>多元化发展战略下的多类型工程管理 </a:t>
            </a:r>
          </a:p>
          <a:p>
            <a:pPr lvl="0" eaLnBrk="0" hangingPunct="0"/>
            <a:endParaRPr lang="zh-CN" altLang="en-US" sz="2800" b="1" kern="0" dirty="0">
              <a:solidFill>
                <a:schemeClr val="bg1"/>
              </a:solidFill>
              <a:latin typeface="+mj-lt"/>
              <a:ea typeface="+mj-ea"/>
              <a:cs typeface="+mj-cs"/>
            </a:endParaRPr>
          </a:p>
        </p:txBody>
      </p:sp>
      <p:pic>
        <p:nvPicPr>
          <p:cNvPr id="199681" name="Picture 1"/>
          <p:cNvPicPr>
            <a:picLocks noChangeAspect="1" noChangeArrowheads="1"/>
          </p:cNvPicPr>
          <p:nvPr/>
        </p:nvPicPr>
        <p:blipFill>
          <a:blip r:embed="rId3" cstate="print"/>
          <a:srcRect/>
          <a:stretch>
            <a:fillRect/>
          </a:stretch>
        </p:blipFill>
        <p:spPr bwMode="auto">
          <a:xfrm>
            <a:off x="2133704" y="1143060"/>
            <a:ext cx="4038494" cy="247965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934401"/>
                                        </p:tgtEl>
                                        <p:attrNameLst>
                                          <p:attrName>style.visibility</p:attrName>
                                        </p:attrNameLst>
                                      </p:cBhvr>
                                      <p:to>
                                        <p:strVal val="visible"/>
                                      </p:to>
                                    </p:set>
                                    <p:animEffect transition="in" filter="wipe(up)">
                                      <p:cBhvr>
                                        <p:cTn id="12" dur="500"/>
                                        <p:tgtEl>
                                          <p:spTgt spid="1934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4401"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6338" name="Text Box 2"/>
          <p:cNvSpPr txBox="1">
            <a:spLocks noChangeArrowheads="1"/>
          </p:cNvSpPr>
          <p:nvPr/>
        </p:nvSpPr>
        <p:spPr bwMode="auto">
          <a:xfrm>
            <a:off x="3454287" y="3676563"/>
            <a:ext cx="1093787" cy="439737"/>
          </a:xfrm>
          <a:prstGeom prst="rect">
            <a:avLst/>
          </a:prstGeom>
          <a:solidFill>
            <a:schemeClr val="bg1"/>
          </a:solidFill>
          <a:ln w="28575" algn="ctr">
            <a:solidFill>
              <a:srgbClr val="347E9C"/>
            </a:solidFill>
            <a:miter lim="800000"/>
            <a:headEnd/>
            <a:tailEnd/>
          </a:ln>
          <a:effectLst/>
        </p:spPr>
        <p:txBody>
          <a:bodyPr/>
          <a:lstStyle/>
          <a:p>
            <a:pPr algn="ctr" eaLnBrk="0" hangingPunct="0">
              <a:spcBef>
                <a:spcPct val="50000"/>
              </a:spcBef>
            </a:pPr>
            <a:r>
              <a:rPr lang="zh-CN" altLang="en-US" sz="1600">
                <a:latin typeface="宋体" pitchFamily="2" charset="-122"/>
                <a:ea typeface="宋体" pitchFamily="2" charset="-122"/>
              </a:rPr>
              <a:t>投资管理</a:t>
            </a:r>
          </a:p>
        </p:txBody>
      </p:sp>
      <p:sp>
        <p:nvSpPr>
          <p:cNvPr id="2446339" name="Text Box 3"/>
          <p:cNvSpPr txBox="1">
            <a:spLocks noChangeArrowheads="1"/>
          </p:cNvSpPr>
          <p:nvPr/>
        </p:nvSpPr>
        <p:spPr bwMode="auto">
          <a:xfrm>
            <a:off x="3454287" y="4973549"/>
            <a:ext cx="1093787" cy="439738"/>
          </a:xfrm>
          <a:prstGeom prst="rect">
            <a:avLst/>
          </a:prstGeom>
          <a:solidFill>
            <a:schemeClr val="bg1"/>
          </a:solidFill>
          <a:ln w="28575">
            <a:solidFill>
              <a:srgbClr val="347E9C"/>
            </a:solidFill>
            <a:miter lim="800000"/>
            <a:headEnd/>
            <a:tailEnd/>
          </a:ln>
          <a:effectLst/>
        </p:spPr>
        <p:txBody>
          <a:bodyPr/>
          <a:lstStyle/>
          <a:p>
            <a:pPr algn="ctr" eaLnBrk="0" hangingPunct="0">
              <a:spcBef>
                <a:spcPct val="50000"/>
              </a:spcBef>
            </a:pPr>
            <a:r>
              <a:rPr lang="zh-CN" altLang="en-US" sz="1600" dirty="0">
                <a:latin typeface="宋体" pitchFamily="2" charset="-122"/>
                <a:ea typeface="宋体" pitchFamily="2" charset="-122"/>
              </a:rPr>
              <a:t>分析决策</a:t>
            </a:r>
          </a:p>
        </p:txBody>
      </p:sp>
      <p:sp>
        <p:nvSpPr>
          <p:cNvPr id="2446340" name="Text Box 4"/>
          <p:cNvSpPr txBox="1">
            <a:spLocks noChangeArrowheads="1"/>
          </p:cNvSpPr>
          <p:nvPr/>
        </p:nvSpPr>
        <p:spPr bwMode="auto">
          <a:xfrm>
            <a:off x="3454286" y="5692688"/>
            <a:ext cx="1092200" cy="439737"/>
          </a:xfrm>
          <a:prstGeom prst="rect">
            <a:avLst/>
          </a:prstGeom>
          <a:solidFill>
            <a:schemeClr val="bg1"/>
          </a:solidFill>
          <a:ln w="28575">
            <a:solidFill>
              <a:srgbClr val="347E9C"/>
            </a:solidFill>
            <a:miter lim="800000"/>
            <a:headEnd/>
            <a:tailEnd/>
          </a:ln>
          <a:effectLst/>
        </p:spPr>
        <p:txBody>
          <a:bodyPr/>
          <a:lstStyle/>
          <a:p>
            <a:pPr algn="ctr" eaLnBrk="0" hangingPunct="0">
              <a:spcBef>
                <a:spcPct val="50000"/>
              </a:spcBef>
            </a:pPr>
            <a:r>
              <a:rPr lang="zh-CN" altLang="en-US" sz="1600">
                <a:latin typeface="Arial" pitchFamily="34" charset="0"/>
                <a:ea typeface="宋体" pitchFamily="2" charset="-122"/>
              </a:rPr>
              <a:t>绩效指标</a:t>
            </a:r>
            <a:endParaRPr lang="zh-CN" altLang="en-US" sz="1600">
              <a:latin typeface="宋体" pitchFamily="2" charset="-122"/>
              <a:ea typeface="宋体" pitchFamily="2" charset="-122"/>
            </a:endParaRPr>
          </a:p>
        </p:txBody>
      </p:sp>
      <p:sp>
        <p:nvSpPr>
          <p:cNvPr id="2446341" name="Text Box 5"/>
          <p:cNvSpPr txBox="1">
            <a:spLocks noChangeArrowheads="1"/>
          </p:cNvSpPr>
          <p:nvPr/>
        </p:nvSpPr>
        <p:spPr bwMode="auto">
          <a:xfrm>
            <a:off x="3454287" y="4324263"/>
            <a:ext cx="1093787" cy="439737"/>
          </a:xfrm>
          <a:prstGeom prst="rect">
            <a:avLst/>
          </a:prstGeom>
          <a:solidFill>
            <a:schemeClr val="bg1"/>
          </a:solidFill>
          <a:ln w="28575">
            <a:solidFill>
              <a:srgbClr val="347E9C"/>
            </a:solidFill>
            <a:miter lim="800000"/>
            <a:headEnd/>
            <a:tailEnd/>
          </a:ln>
          <a:effectLst/>
        </p:spPr>
        <p:txBody>
          <a:bodyPr/>
          <a:lstStyle/>
          <a:p>
            <a:pPr algn="ctr" eaLnBrk="0" hangingPunct="0">
              <a:spcBef>
                <a:spcPct val="50000"/>
              </a:spcBef>
            </a:pPr>
            <a:r>
              <a:rPr lang="zh-CN" altLang="en-US" sz="1600">
                <a:latin typeface="宋体" pitchFamily="2" charset="-122"/>
                <a:ea typeface="宋体" pitchFamily="2" charset="-122"/>
              </a:rPr>
              <a:t>项目进度</a:t>
            </a:r>
          </a:p>
        </p:txBody>
      </p:sp>
      <p:sp>
        <p:nvSpPr>
          <p:cNvPr id="2446342" name="Rectangle 6"/>
          <p:cNvSpPr>
            <a:spLocks noChangeArrowheads="1"/>
          </p:cNvSpPr>
          <p:nvPr/>
        </p:nvSpPr>
        <p:spPr bwMode="auto">
          <a:xfrm>
            <a:off x="5289437" y="3628938"/>
            <a:ext cx="1298575" cy="3151187"/>
          </a:xfrm>
          <a:prstGeom prst="rect">
            <a:avLst/>
          </a:prstGeom>
          <a:solidFill>
            <a:schemeClr val="accent1"/>
          </a:solidFill>
          <a:ln w="12700">
            <a:solidFill>
              <a:schemeClr val="tx1"/>
            </a:solidFill>
            <a:miter lim="800000"/>
            <a:headEnd/>
            <a:tailEnd/>
          </a:ln>
          <a:effectLst/>
        </p:spPr>
        <p:txBody>
          <a:bodyPr wrap="none" anchor="ctr"/>
          <a:lstStyle/>
          <a:p>
            <a:endParaRPr lang="zh-CN" altLang="en-US"/>
          </a:p>
        </p:txBody>
      </p:sp>
      <p:grpSp>
        <p:nvGrpSpPr>
          <p:cNvPr id="2" name="Group 7"/>
          <p:cNvGrpSpPr>
            <a:grpSpLocks/>
          </p:cNvGrpSpPr>
          <p:nvPr/>
        </p:nvGrpSpPr>
        <p:grpSpPr bwMode="auto">
          <a:xfrm>
            <a:off x="5460886" y="3744825"/>
            <a:ext cx="1020762" cy="3027363"/>
            <a:chOff x="360" y="755"/>
            <a:chExt cx="806" cy="3066"/>
          </a:xfrm>
        </p:grpSpPr>
        <p:grpSp>
          <p:nvGrpSpPr>
            <p:cNvPr id="3" name="Group 8"/>
            <p:cNvGrpSpPr>
              <a:grpSpLocks/>
            </p:cNvGrpSpPr>
            <p:nvPr>
              <p:custDataLst>
                <p:tags r:id="rId1"/>
              </p:custDataLst>
            </p:nvPr>
          </p:nvGrpSpPr>
          <p:grpSpPr bwMode="auto">
            <a:xfrm>
              <a:off x="360" y="1138"/>
              <a:ext cx="806" cy="384"/>
              <a:chOff x="2400" y="1968"/>
              <a:chExt cx="1152" cy="576"/>
            </a:xfrm>
          </p:grpSpPr>
          <p:sp>
            <p:nvSpPr>
              <p:cNvPr id="2446345" name="Freeform 9"/>
              <p:cNvSpPr>
                <a:spLocks/>
              </p:cNvSpPr>
              <p:nvPr>
                <p:custDataLst>
                  <p:tags r:id="rId23"/>
                </p:custDataLst>
              </p:nvPr>
            </p:nvSpPr>
            <p:spPr bwMode="blackWhite">
              <a:xfrm>
                <a:off x="2400" y="1968"/>
                <a:ext cx="1152" cy="576"/>
              </a:xfrm>
              <a:custGeom>
                <a:avLst/>
                <a:gdLst/>
                <a:ahLst/>
                <a:cxnLst>
                  <a:cxn ang="0">
                    <a:pos x="0" y="0"/>
                  </a:cxn>
                  <a:cxn ang="0">
                    <a:pos x="1048" y="0"/>
                  </a:cxn>
                  <a:cxn ang="0">
                    <a:pos x="1152" y="288"/>
                  </a:cxn>
                  <a:cxn ang="0">
                    <a:pos x="1048" y="576"/>
                  </a:cxn>
                  <a:cxn ang="0">
                    <a:pos x="0" y="576"/>
                  </a:cxn>
                  <a:cxn ang="0">
                    <a:pos x="0" y="288"/>
                  </a:cxn>
                  <a:cxn ang="0">
                    <a:pos x="0" y="0"/>
                  </a:cxn>
                </a:cxnLst>
                <a:rect l="0" t="0" r="r" b="b"/>
                <a:pathLst>
                  <a:path w="1152" h="576">
                    <a:moveTo>
                      <a:pt x="0" y="0"/>
                    </a:moveTo>
                    <a:lnTo>
                      <a:pt x="1048" y="0"/>
                    </a:lnTo>
                    <a:lnTo>
                      <a:pt x="1152" y="288"/>
                    </a:lnTo>
                    <a:lnTo>
                      <a:pt x="1048" y="576"/>
                    </a:lnTo>
                    <a:lnTo>
                      <a:pt x="0" y="576"/>
                    </a:lnTo>
                    <a:lnTo>
                      <a:pt x="0" y="288"/>
                    </a:lnTo>
                    <a:lnTo>
                      <a:pt x="0" y="0"/>
                    </a:lnTo>
                    <a:close/>
                  </a:path>
                </a:pathLst>
              </a:custGeom>
              <a:solidFill>
                <a:srgbClr val="CCFF99"/>
              </a:solidFill>
              <a:ln w="12700" cap="flat" cmpd="sng">
                <a:solidFill>
                  <a:schemeClr val="tx1"/>
                </a:solidFill>
                <a:prstDash val="solid"/>
                <a:round/>
                <a:headEnd/>
                <a:tailEnd/>
              </a:ln>
              <a:effectLst/>
            </p:spPr>
            <p:txBody>
              <a:bodyPr lIns="3994" tIns="0" rIns="3994" bIns="0" anchor="ctr"/>
              <a:lstStyle/>
              <a:p>
                <a:endParaRPr lang="zh-CN" altLang="en-US"/>
              </a:p>
            </p:txBody>
          </p:sp>
          <p:sp>
            <p:nvSpPr>
              <p:cNvPr id="2446346" name="Rectangle 10"/>
              <p:cNvSpPr>
                <a:spLocks noChangeArrowheads="1"/>
              </p:cNvSpPr>
              <p:nvPr>
                <p:custDataLst>
                  <p:tags r:id="rId24"/>
                </p:custDataLst>
              </p:nvPr>
            </p:nvSpPr>
            <p:spPr bwMode="blackWhite">
              <a:xfrm>
                <a:off x="2440" y="2000"/>
                <a:ext cx="960" cy="496"/>
              </a:xfrm>
              <a:prstGeom prst="rect">
                <a:avLst/>
              </a:prstGeom>
              <a:solidFill>
                <a:srgbClr val="CCFF99"/>
              </a:solidFill>
              <a:ln w="9525">
                <a:noFill/>
                <a:miter lim="800000"/>
                <a:headEnd/>
                <a:tailEnd/>
              </a:ln>
              <a:effectLst/>
            </p:spPr>
            <p:txBody>
              <a:bodyPr lIns="3994" tIns="0" rIns="3994" bIns="0" anchor="ctr"/>
              <a:lstStyle/>
              <a:p>
                <a:pPr algn="ctr" defTabSz="958850" eaLnBrk="0" hangingPunct="0"/>
                <a:r>
                  <a:rPr lang="en-US" altLang="zh-CN" sz="1400">
                    <a:latin typeface="Arial" pitchFamily="34" charset="0"/>
                    <a:ea typeface="宋体" pitchFamily="2" charset="-122"/>
                    <a:cs typeface="Arial" pitchFamily="34" charset="0"/>
                  </a:rPr>
                  <a:t>P02</a:t>
                </a:r>
              </a:p>
            </p:txBody>
          </p:sp>
        </p:grpSp>
        <p:grpSp>
          <p:nvGrpSpPr>
            <p:cNvPr id="4" name="Group 11"/>
            <p:cNvGrpSpPr>
              <a:grpSpLocks/>
            </p:cNvGrpSpPr>
            <p:nvPr>
              <p:custDataLst>
                <p:tags r:id="rId2"/>
              </p:custDataLst>
            </p:nvPr>
          </p:nvGrpSpPr>
          <p:grpSpPr bwMode="auto">
            <a:xfrm>
              <a:off x="360" y="755"/>
              <a:ext cx="806" cy="383"/>
              <a:chOff x="2400" y="1968"/>
              <a:chExt cx="1152" cy="576"/>
            </a:xfrm>
          </p:grpSpPr>
          <p:sp>
            <p:nvSpPr>
              <p:cNvPr id="2446348" name="Freeform 12"/>
              <p:cNvSpPr>
                <a:spLocks/>
              </p:cNvSpPr>
              <p:nvPr>
                <p:custDataLst>
                  <p:tags r:id="rId21"/>
                </p:custDataLst>
              </p:nvPr>
            </p:nvSpPr>
            <p:spPr bwMode="blackWhite">
              <a:xfrm>
                <a:off x="2400" y="1968"/>
                <a:ext cx="1152" cy="576"/>
              </a:xfrm>
              <a:custGeom>
                <a:avLst/>
                <a:gdLst/>
                <a:ahLst/>
                <a:cxnLst>
                  <a:cxn ang="0">
                    <a:pos x="0" y="0"/>
                  </a:cxn>
                  <a:cxn ang="0">
                    <a:pos x="1048" y="0"/>
                  </a:cxn>
                  <a:cxn ang="0">
                    <a:pos x="1152" y="288"/>
                  </a:cxn>
                  <a:cxn ang="0">
                    <a:pos x="1048" y="576"/>
                  </a:cxn>
                  <a:cxn ang="0">
                    <a:pos x="0" y="576"/>
                  </a:cxn>
                  <a:cxn ang="0">
                    <a:pos x="0" y="288"/>
                  </a:cxn>
                  <a:cxn ang="0">
                    <a:pos x="0" y="0"/>
                  </a:cxn>
                </a:cxnLst>
                <a:rect l="0" t="0" r="r" b="b"/>
                <a:pathLst>
                  <a:path w="1152" h="576">
                    <a:moveTo>
                      <a:pt x="0" y="0"/>
                    </a:moveTo>
                    <a:lnTo>
                      <a:pt x="1048" y="0"/>
                    </a:lnTo>
                    <a:lnTo>
                      <a:pt x="1152" y="288"/>
                    </a:lnTo>
                    <a:lnTo>
                      <a:pt x="1048" y="576"/>
                    </a:lnTo>
                    <a:lnTo>
                      <a:pt x="0" y="576"/>
                    </a:lnTo>
                    <a:lnTo>
                      <a:pt x="0" y="288"/>
                    </a:lnTo>
                    <a:lnTo>
                      <a:pt x="0" y="0"/>
                    </a:lnTo>
                    <a:close/>
                  </a:path>
                </a:pathLst>
              </a:custGeom>
              <a:solidFill>
                <a:srgbClr val="CCFF99"/>
              </a:solidFill>
              <a:ln w="12700" cap="flat" cmpd="sng">
                <a:solidFill>
                  <a:schemeClr val="tx1"/>
                </a:solidFill>
                <a:prstDash val="solid"/>
                <a:round/>
                <a:headEnd/>
                <a:tailEnd/>
              </a:ln>
              <a:effectLst/>
            </p:spPr>
            <p:txBody>
              <a:bodyPr lIns="3994" tIns="0" rIns="3994" bIns="0" anchor="ctr"/>
              <a:lstStyle/>
              <a:p>
                <a:endParaRPr lang="zh-CN" altLang="en-US"/>
              </a:p>
            </p:txBody>
          </p:sp>
          <p:sp>
            <p:nvSpPr>
              <p:cNvPr id="2446349" name="Rectangle 13"/>
              <p:cNvSpPr>
                <a:spLocks noChangeArrowheads="1"/>
              </p:cNvSpPr>
              <p:nvPr>
                <p:custDataLst>
                  <p:tags r:id="rId22"/>
                </p:custDataLst>
              </p:nvPr>
            </p:nvSpPr>
            <p:spPr bwMode="blackWhite">
              <a:xfrm>
                <a:off x="2440" y="2000"/>
                <a:ext cx="960" cy="496"/>
              </a:xfrm>
              <a:prstGeom prst="rect">
                <a:avLst/>
              </a:prstGeom>
              <a:solidFill>
                <a:srgbClr val="CCFF99"/>
              </a:solidFill>
              <a:ln w="9525">
                <a:noFill/>
                <a:miter lim="800000"/>
                <a:headEnd/>
                <a:tailEnd/>
              </a:ln>
              <a:effectLst/>
            </p:spPr>
            <p:txBody>
              <a:bodyPr lIns="3994" tIns="0" rIns="3994" bIns="0" anchor="ctr"/>
              <a:lstStyle/>
              <a:p>
                <a:pPr algn="ctr" defTabSz="958850" eaLnBrk="0" hangingPunct="0"/>
                <a:r>
                  <a:rPr lang="en-US" altLang="zh-CN" sz="1400">
                    <a:latin typeface="Arial" pitchFamily="34" charset="0"/>
                    <a:ea typeface="宋体" pitchFamily="2" charset="-122"/>
                    <a:cs typeface="Arial" pitchFamily="34" charset="0"/>
                  </a:rPr>
                  <a:t>P01</a:t>
                </a:r>
                <a:endParaRPr lang="zh-CN" altLang="zh-CN" sz="1400">
                  <a:latin typeface="Arial" pitchFamily="34" charset="0"/>
                  <a:ea typeface="宋体" pitchFamily="2" charset="-122"/>
                  <a:cs typeface="Arial" pitchFamily="34" charset="0"/>
                </a:endParaRPr>
              </a:p>
            </p:txBody>
          </p:sp>
        </p:grpSp>
        <p:grpSp>
          <p:nvGrpSpPr>
            <p:cNvPr id="5" name="Group 14"/>
            <p:cNvGrpSpPr>
              <a:grpSpLocks/>
            </p:cNvGrpSpPr>
            <p:nvPr>
              <p:custDataLst>
                <p:tags r:id="rId3"/>
              </p:custDataLst>
            </p:nvPr>
          </p:nvGrpSpPr>
          <p:grpSpPr bwMode="auto">
            <a:xfrm>
              <a:off x="360" y="1517"/>
              <a:ext cx="806" cy="384"/>
              <a:chOff x="2400" y="1968"/>
              <a:chExt cx="1152" cy="576"/>
            </a:xfrm>
          </p:grpSpPr>
          <p:sp>
            <p:nvSpPr>
              <p:cNvPr id="2446351" name="Freeform 15"/>
              <p:cNvSpPr>
                <a:spLocks/>
              </p:cNvSpPr>
              <p:nvPr>
                <p:custDataLst>
                  <p:tags r:id="rId19"/>
                </p:custDataLst>
              </p:nvPr>
            </p:nvSpPr>
            <p:spPr bwMode="blackWhite">
              <a:xfrm>
                <a:off x="2400" y="1968"/>
                <a:ext cx="1152" cy="576"/>
              </a:xfrm>
              <a:custGeom>
                <a:avLst/>
                <a:gdLst/>
                <a:ahLst/>
                <a:cxnLst>
                  <a:cxn ang="0">
                    <a:pos x="0" y="0"/>
                  </a:cxn>
                  <a:cxn ang="0">
                    <a:pos x="1048" y="0"/>
                  </a:cxn>
                  <a:cxn ang="0">
                    <a:pos x="1152" y="288"/>
                  </a:cxn>
                  <a:cxn ang="0">
                    <a:pos x="1048" y="576"/>
                  </a:cxn>
                  <a:cxn ang="0">
                    <a:pos x="0" y="576"/>
                  </a:cxn>
                  <a:cxn ang="0">
                    <a:pos x="0" y="288"/>
                  </a:cxn>
                  <a:cxn ang="0">
                    <a:pos x="0" y="0"/>
                  </a:cxn>
                </a:cxnLst>
                <a:rect l="0" t="0" r="r" b="b"/>
                <a:pathLst>
                  <a:path w="1152" h="576">
                    <a:moveTo>
                      <a:pt x="0" y="0"/>
                    </a:moveTo>
                    <a:lnTo>
                      <a:pt x="1048" y="0"/>
                    </a:lnTo>
                    <a:lnTo>
                      <a:pt x="1152" y="288"/>
                    </a:lnTo>
                    <a:lnTo>
                      <a:pt x="1048" y="576"/>
                    </a:lnTo>
                    <a:lnTo>
                      <a:pt x="0" y="576"/>
                    </a:lnTo>
                    <a:lnTo>
                      <a:pt x="0" y="288"/>
                    </a:lnTo>
                    <a:lnTo>
                      <a:pt x="0" y="0"/>
                    </a:lnTo>
                    <a:close/>
                  </a:path>
                </a:pathLst>
              </a:custGeom>
              <a:solidFill>
                <a:srgbClr val="CCFF99"/>
              </a:solidFill>
              <a:ln w="12700" cap="flat" cmpd="sng">
                <a:solidFill>
                  <a:schemeClr val="tx1"/>
                </a:solidFill>
                <a:prstDash val="solid"/>
                <a:round/>
                <a:headEnd/>
                <a:tailEnd/>
              </a:ln>
              <a:effectLst/>
            </p:spPr>
            <p:txBody>
              <a:bodyPr lIns="3994" tIns="0" rIns="3994" bIns="0" anchor="ctr"/>
              <a:lstStyle/>
              <a:p>
                <a:endParaRPr lang="zh-CN" altLang="en-US"/>
              </a:p>
            </p:txBody>
          </p:sp>
          <p:sp>
            <p:nvSpPr>
              <p:cNvPr id="2446352" name="Rectangle 16"/>
              <p:cNvSpPr>
                <a:spLocks noChangeArrowheads="1"/>
              </p:cNvSpPr>
              <p:nvPr>
                <p:custDataLst>
                  <p:tags r:id="rId20"/>
                </p:custDataLst>
              </p:nvPr>
            </p:nvSpPr>
            <p:spPr bwMode="blackWhite">
              <a:xfrm>
                <a:off x="2440" y="2000"/>
                <a:ext cx="960" cy="496"/>
              </a:xfrm>
              <a:prstGeom prst="rect">
                <a:avLst/>
              </a:prstGeom>
              <a:solidFill>
                <a:srgbClr val="CCFF99"/>
              </a:solidFill>
              <a:ln w="9525">
                <a:noFill/>
                <a:miter lim="800000"/>
                <a:headEnd/>
                <a:tailEnd/>
              </a:ln>
              <a:effectLst/>
            </p:spPr>
            <p:txBody>
              <a:bodyPr lIns="3994" tIns="0" rIns="3994" bIns="0" anchor="ctr"/>
              <a:lstStyle/>
              <a:p>
                <a:pPr algn="ctr" defTabSz="958850" eaLnBrk="0" hangingPunct="0"/>
                <a:r>
                  <a:rPr lang="en-US" altLang="zh-CN" sz="1400">
                    <a:latin typeface="Arial" pitchFamily="34" charset="0"/>
                    <a:ea typeface="宋体" pitchFamily="2" charset="-122"/>
                    <a:cs typeface="Arial" pitchFamily="34" charset="0"/>
                  </a:rPr>
                  <a:t>P03</a:t>
                </a:r>
              </a:p>
            </p:txBody>
          </p:sp>
        </p:grpSp>
        <p:grpSp>
          <p:nvGrpSpPr>
            <p:cNvPr id="6" name="Group 17"/>
            <p:cNvGrpSpPr>
              <a:grpSpLocks/>
            </p:cNvGrpSpPr>
            <p:nvPr>
              <p:custDataLst>
                <p:tags r:id="rId4"/>
              </p:custDataLst>
            </p:nvPr>
          </p:nvGrpSpPr>
          <p:grpSpPr bwMode="auto">
            <a:xfrm>
              <a:off x="360" y="3437"/>
              <a:ext cx="806" cy="384"/>
              <a:chOff x="2400" y="1968"/>
              <a:chExt cx="1152" cy="576"/>
            </a:xfrm>
          </p:grpSpPr>
          <p:sp>
            <p:nvSpPr>
              <p:cNvPr id="2446354" name="Freeform 18"/>
              <p:cNvSpPr>
                <a:spLocks/>
              </p:cNvSpPr>
              <p:nvPr>
                <p:custDataLst>
                  <p:tags r:id="rId17"/>
                </p:custDataLst>
              </p:nvPr>
            </p:nvSpPr>
            <p:spPr bwMode="blackWhite">
              <a:xfrm>
                <a:off x="2400" y="1968"/>
                <a:ext cx="1152" cy="576"/>
              </a:xfrm>
              <a:custGeom>
                <a:avLst/>
                <a:gdLst/>
                <a:ahLst/>
                <a:cxnLst>
                  <a:cxn ang="0">
                    <a:pos x="0" y="0"/>
                  </a:cxn>
                  <a:cxn ang="0">
                    <a:pos x="1048" y="0"/>
                  </a:cxn>
                  <a:cxn ang="0">
                    <a:pos x="1152" y="288"/>
                  </a:cxn>
                  <a:cxn ang="0">
                    <a:pos x="1048" y="576"/>
                  </a:cxn>
                  <a:cxn ang="0">
                    <a:pos x="0" y="576"/>
                  </a:cxn>
                  <a:cxn ang="0">
                    <a:pos x="0" y="288"/>
                  </a:cxn>
                  <a:cxn ang="0">
                    <a:pos x="0" y="0"/>
                  </a:cxn>
                </a:cxnLst>
                <a:rect l="0" t="0" r="r" b="b"/>
                <a:pathLst>
                  <a:path w="1152" h="576">
                    <a:moveTo>
                      <a:pt x="0" y="0"/>
                    </a:moveTo>
                    <a:lnTo>
                      <a:pt x="1048" y="0"/>
                    </a:lnTo>
                    <a:lnTo>
                      <a:pt x="1152" y="288"/>
                    </a:lnTo>
                    <a:lnTo>
                      <a:pt x="1048" y="576"/>
                    </a:lnTo>
                    <a:lnTo>
                      <a:pt x="0" y="576"/>
                    </a:lnTo>
                    <a:lnTo>
                      <a:pt x="0" y="288"/>
                    </a:lnTo>
                    <a:lnTo>
                      <a:pt x="0" y="0"/>
                    </a:lnTo>
                    <a:close/>
                  </a:path>
                </a:pathLst>
              </a:custGeom>
              <a:solidFill>
                <a:srgbClr val="CCFF99"/>
              </a:solidFill>
              <a:ln w="12700" cap="flat" cmpd="sng">
                <a:solidFill>
                  <a:schemeClr val="tx1"/>
                </a:solidFill>
                <a:prstDash val="solid"/>
                <a:round/>
                <a:headEnd/>
                <a:tailEnd/>
              </a:ln>
              <a:effectLst/>
            </p:spPr>
            <p:txBody>
              <a:bodyPr lIns="3994" tIns="0" rIns="3994" bIns="0" anchor="ctr"/>
              <a:lstStyle/>
              <a:p>
                <a:endParaRPr lang="zh-CN" altLang="en-US"/>
              </a:p>
            </p:txBody>
          </p:sp>
          <p:sp>
            <p:nvSpPr>
              <p:cNvPr id="2446355" name="Rectangle 19"/>
              <p:cNvSpPr>
                <a:spLocks noChangeArrowheads="1"/>
              </p:cNvSpPr>
              <p:nvPr>
                <p:custDataLst>
                  <p:tags r:id="rId18"/>
                </p:custDataLst>
              </p:nvPr>
            </p:nvSpPr>
            <p:spPr bwMode="blackWhite">
              <a:xfrm>
                <a:off x="2440" y="2000"/>
                <a:ext cx="960" cy="496"/>
              </a:xfrm>
              <a:prstGeom prst="rect">
                <a:avLst/>
              </a:prstGeom>
              <a:solidFill>
                <a:srgbClr val="CCFF99"/>
              </a:solidFill>
              <a:ln w="9525">
                <a:noFill/>
                <a:miter lim="800000"/>
                <a:headEnd/>
                <a:tailEnd/>
              </a:ln>
              <a:effectLst/>
            </p:spPr>
            <p:txBody>
              <a:bodyPr lIns="3994" tIns="0" rIns="3994" bIns="0" anchor="ctr"/>
              <a:lstStyle/>
              <a:p>
                <a:pPr algn="ctr" defTabSz="958850" eaLnBrk="0" hangingPunct="0"/>
                <a:r>
                  <a:rPr lang="en-US" altLang="zh-CN" sz="1400">
                    <a:latin typeface="Arial" pitchFamily="34" charset="0"/>
                    <a:ea typeface="宋体" pitchFamily="2" charset="-122"/>
                    <a:cs typeface="Arial" pitchFamily="34" charset="0"/>
                  </a:rPr>
                  <a:t>PN</a:t>
                </a:r>
                <a:endParaRPr lang="zh-CN" altLang="zh-CN" sz="1400">
                  <a:latin typeface="Arial" pitchFamily="34" charset="0"/>
                  <a:ea typeface="宋体" pitchFamily="2" charset="-122"/>
                  <a:cs typeface="Arial" pitchFamily="34" charset="0"/>
                </a:endParaRPr>
              </a:p>
            </p:txBody>
          </p:sp>
        </p:grpSp>
        <p:grpSp>
          <p:nvGrpSpPr>
            <p:cNvPr id="7" name="Group 20"/>
            <p:cNvGrpSpPr>
              <a:grpSpLocks/>
            </p:cNvGrpSpPr>
            <p:nvPr>
              <p:custDataLst>
                <p:tags r:id="rId5"/>
              </p:custDataLst>
            </p:nvPr>
          </p:nvGrpSpPr>
          <p:grpSpPr bwMode="auto">
            <a:xfrm>
              <a:off x="360" y="1898"/>
              <a:ext cx="806" cy="384"/>
              <a:chOff x="2400" y="1968"/>
              <a:chExt cx="1152" cy="576"/>
            </a:xfrm>
          </p:grpSpPr>
          <p:sp>
            <p:nvSpPr>
              <p:cNvPr id="2446357" name="Freeform 21"/>
              <p:cNvSpPr>
                <a:spLocks/>
              </p:cNvSpPr>
              <p:nvPr>
                <p:custDataLst>
                  <p:tags r:id="rId15"/>
                </p:custDataLst>
              </p:nvPr>
            </p:nvSpPr>
            <p:spPr bwMode="blackWhite">
              <a:xfrm>
                <a:off x="2400" y="1968"/>
                <a:ext cx="1152" cy="576"/>
              </a:xfrm>
              <a:custGeom>
                <a:avLst/>
                <a:gdLst/>
                <a:ahLst/>
                <a:cxnLst>
                  <a:cxn ang="0">
                    <a:pos x="0" y="0"/>
                  </a:cxn>
                  <a:cxn ang="0">
                    <a:pos x="1048" y="0"/>
                  </a:cxn>
                  <a:cxn ang="0">
                    <a:pos x="1152" y="288"/>
                  </a:cxn>
                  <a:cxn ang="0">
                    <a:pos x="1048" y="576"/>
                  </a:cxn>
                  <a:cxn ang="0">
                    <a:pos x="0" y="576"/>
                  </a:cxn>
                  <a:cxn ang="0">
                    <a:pos x="0" y="288"/>
                  </a:cxn>
                  <a:cxn ang="0">
                    <a:pos x="0" y="0"/>
                  </a:cxn>
                </a:cxnLst>
                <a:rect l="0" t="0" r="r" b="b"/>
                <a:pathLst>
                  <a:path w="1152" h="576">
                    <a:moveTo>
                      <a:pt x="0" y="0"/>
                    </a:moveTo>
                    <a:lnTo>
                      <a:pt x="1048" y="0"/>
                    </a:lnTo>
                    <a:lnTo>
                      <a:pt x="1152" y="288"/>
                    </a:lnTo>
                    <a:lnTo>
                      <a:pt x="1048" y="576"/>
                    </a:lnTo>
                    <a:lnTo>
                      <a:pt x="0" y="576"/>
                    </a:lnTo>
                    <a:lnTo>
                      <a:pt x="0" y="288"/>
                    </a:lnTo>
                    <a:lnTo>
                      <a:pt x="0" y="0"/>
                    </a:lnTo>
                    <a:close/>
                  </a:path>
                </a:pathLst>
              </a:custGeom>
              <a:solidFill>
                <a:srgbClr val="CCFF99"/>
              </a:solidFill>
              <a:ln w="12700" cap="flat" cmpd="sng">
                <a:solidFill>
                  <a:schemeClr val="tx1"/>
                </a:solidFill>
                <a:prstDash val="solid"/>
                <a:round/>
                <a:headEnd/>
                <a:tailEnd/>
              </a:ln>
              <a:effectLst/>
            </p:spPr>
            <p:txBody>
              <a:bodyPr lIns="3994" tIns="0" rIns="3994" bIns="0" anchor="ctr"/>
              <a:lstStyle/>
              <a:p>
                <a:endParaRPr lang="zh-CN" altLang="en-US"/>
              </a:p>
            </p:txBody>
          </p:sp>
          <p:sp>
            <p:nvSpPr>
              <p:cNvPr id="2446358" name="Rectangle 22"/>
              <p:cNvSpPr>
                <a:spLocks noChangeArrowheads="1"/>
              </p:cNvSpPr>
              <p:nvPr>
                <p:custDataLst>
                  <p:tags r:id="rId16"/>
                </p:custDataLst>
              </p:nvPr>
            </p:nvSpPr>
            <p:spPr bwMode="blackWhite">
              <a:xfrm>
                <a:off x="2440" y="2000"/>
                <a:ext cx="960" cy="496"/>
              </a:xfrm>
              <a:prstGeom prst="rect">
                <a:avLst/>
              </a:prstGeom>
              <a:solidFill>
                <a:srgbClr val="CCFF99"/>
              </a:solidFill>
              <a:ln w="9525">
                <a:noFill/>
                <a:miter lim="800000"/>
                <a:headEnd/>
                <a:tailEnd/>
              </a:ln>
              <a:effectLst/>
            </p:spPr>
            <p:txBody>
              <a:bodyPr lIns="3994" tIns="0" rIns="3994" bIns="0" anchor="ctr"/>
              <a:lstStyle/>
              <a:p>
                <a:pPr algn="ctr" defTabSz="958850" eaLnBrk="0" hangingPunct="0"/>
                <a:r>
                  <a:rPr lang="en-US" altLang="zh-CN" sz="1400">
                    <a:latin typeface="Arial" pitchFamily="34" charset="0"/>
                    <a:ea typeface="宋体" pitchFamily="2" charset="-122"/>
                    <a:cs typeface="Arial" pitchFamily="34" charset="0"/>
                  </a:rPr>
                  <a:t>P04</a:t>
                </a:r>
              </a:p>
            </p:txBody>
          </p:sp>
        </p:grpSp>
        <p:grpSp>
          <p:nvGrpSpPr>
            <p:cNvPr id="8" name="Group 23"/>
            <p:cNvGrpSpPr>
              <a:grpSpLocks/>
            </p:cNvGrpSpPr>
            <p:nvPr>
              <p:custDataLst>
                <p:tags r:id="rId6"/>
              </p:custDataLst>
            </p:nvPr>
          </p:nvGrpSpPr>
          <p:grpSpPr bwMode="auto">
            <a:xfrm>
              <a:off x="360" y="2289"/>
              <a:ext cx="806" cy="384"/>
              <a:chOff x="2400" y="1968"/>
              <a:chExt cx="1152" cy="576"/>
            </a:xfrm>
          </p:grpSpPr>
          <p:sp>
            <p:nvSpPr>
              <p:cNvPr id="2446360" name="Freeform 24"/>
              <p:cNvSpPr>
                <a:spLocks/>
              </p:cNvSpPr>
              <p:nvPr>
                <p:custDataLst>
                  <p:tags r:id="rId13"/>
                </p:custDataLst>
              </p:nvPr>
            </p:nvSpPr>
            <p:spPr bwMode="blackWhite">
              <a:xfrm>
                <a:off x="2400" y="1968"/>
                <a:ext cx="1152" cy="576"/>
              </a:xfrm>
              <a:custGeom>
                <a:avLst/>
                <a:gdLst/>
                <a:ahLst/>
                <a:cxnLst>
                  <a:cxn ang="0">
                    <a:pos x="0" y="0"/>
                  </a:cxn>
                  <a:cxn ang="0">
                    <a:pos x="1048" y="0"/>
                  </a:cxn>
                  <a:cxn ang="0">
                    <a:pos x="1152" y="288"/>
                  </a:cxn>
                  <a:cxn ang="0">
                    <a:pos x="1048" y="576"/>
                  </a:cxn>
                  <a:cxn ang="0">
                    <a:pos x="0" y="576"/>
                  </a:cxn>
                  <a:cxn ang="0">
                    <a:pos x="0" y="288"/>
                  </a:cxn>
                  <a:cxn ang="0">
                    <a:pos x="0" y="0"/>
                  </a:cxn>
                </a:cxnLst>
                <a:rect l="0" t="0" r="r" b="b"/>
                <a:pathLst>
                  <a:path w="1152" h="576">
                    <a:moveTo>
                      <a:pt x="0" y="0"/>
                    </a:moveTo>
                    <a:lnTo>
                      <a:pt x="1048" y="0"/>
                    </a:lnTo>
                    <a:lnTo>
                      <a:pt x="1152" y="288"/>
                    </a:lnTo>
                    <a:lnTo>
                      <a:pt x="1048" y="576"/>
                    </a:lnTo>
                    <a:lnTo>
                      <a:pt x="0" y="576"/>
                    </a:lnTo>
                    <a:lnTo>
                      <a:pt x="0" y="288"/>
                    </a:lnTo>
                    <a:lnTo>
                      <a:pt x="0" y="0"/>
                    </a:lnTo>
                    <a:close/>
                  </a:path>
                </a:pathLst>
              </a:custGeom>
              <a:solidFill>
                <a:srgbClr val="CCFF99"/>
              </a:solidFill>
              <a:ln w="12700" cap="flat" cmpd="sng">
                <a:solidFill>
                  <a:schemeClr val="tx1"/>
                </a:solidFill>
                <a:prstDash val="solid"/>
                <a:round/>
                <a:headEnd/>
                <a:tailEnd/>
              </a:ln>
              <a:effectLst/>
            </p:spPr>
            <p:txBody>
              <a:bodyPr lIns="3994" tIns="0" rIns="3994" bIns="0" anchor="ctr"/>
              <a:lstStyle/>
              <a:p>
                <a:endParaRPr lang="zh-CN" altLang="en-US"/>
              </a:p>
            </p:txBody>
          </p:sp>
          <p:sp>
            <p:nvSpPr>
              <p:cNvPr id="2446361" name="Rectangle 25"/>
              <p:cNvSpPr>
                <a:spLocks noChangeArrowheads="1"/>
              </p:cNvSpPr>
              <p:nvPr>
                <p:custDataLst>
                  <p:tags r:id="rId14"/>
                </p:custDataLst>
              </p:nvPr>
            </p:nvSpPr>
            <p:spPr bwMode="blackWhite">
              <a:xfrm>
                <a:off x="2440" y="2000"/>
                <a:ext cx="960" cy="496"/>
              </a:xfrm>
              <a:prstGeom prst="rect">
                <a:avLst/>
              </a:prstGeom>
              <a:solidFill>
                <a:srgbClr val="CCFF99"/>
              </a:solidFill>
              <a:ln w="9525">
                <a:noFill/>
                <a:miter lim="800000"/>
                <a:headEnd/>
                <a:tailEnd/>
              </a:ln>
              <a:effectLst/>
            </p:spPr>
            <p:txBody>
              <a:bodyPr lIns="3994" tIns="0" rIns="3994" bIns="0" anchor="ctr"/>
              <a:lstStyle/>
              <a:p>
                <a:pPr algn="ctr" defTabSz="958850" eaLnBrk="0" hangingPunct="0"/>
                <a:r>
                  <a:rPr lang="en-US" altLang="zh-CN" sz="1400">
                    <a:latin typeface="Arial" pitchFamily="34" charset="0"/>
                    <a:ea typeface="宋体" pitchFamily="2" charset="-122"/>
                    <a:cs typeface="Arial" pitchFamily="34" charset="0"/>
                  </a:rPr>
                  <a:t>P05</a:t>
                </a:r>
              </a:p>
            </p:txBody>
          </p:sp>
        </p:grpSp>
        <p:grpSp>
          <p:nvGrpSpPr>
            <p:cNvPr id="9" name="Group 26"/>
            <p:cNvGrpSpPr>
              <a:grpSpLocks/>
            </p:cNvGrpSpPr>
            <p:nvPr>
              <p:custDataLst>
                <p:tags r:id="rId7"/>
              </p:custDataLst>
            </p:nvPr>
          </p:nvGrpSpPr>
          <p:grpSpPr bwMode="auto">
            <a:xfrm>
              <a:off x="360" y="2669"/>
              <a:ext cx="806" cy="384"/>
              <a:chOff x="2400" y="1968"/>
              <a:chExt cx="1152" cy="576"/>
            </a:xfrm>
          </p:grpSpPr>
          <p:sp>
            <p:nvSpPr>
              <p:cNvPr id="2446363" name="Freeform 27"/>
              <p:cNvSpPr>
                <a:spLocks/>
              </p:cNvSpPr>
              <p:nvPr>
                <p:custDataLst>
                  <p:tags r:id="rId11"/>
                </p:custDataLst>
              </p:nvPr>
            </p:nvSpPr>
            <p:spPr bwMode="blackWhite">
              <a:xfrm>
                <a:off x="2400" y="1968"/>
                <a:ext cx="1152" cy="576"/>
              </a:xfrm>
              <a:custGeom>
                <a:avLst/>
                <a:gdLst/>
                <a:ahLst/>
                <a:cxnLst>
                  <a:cxn ang="0">
                    <a:pos x="0" y="0"/>
                  </a:cxn>
                  <a:cxn ang="0">
                    <a:pos x="1048" y="0"/>
                  </a:cxn>
                  <a:cxn ang="0">
                    <a:pos x="1152" y="288"/>
                  </a:cxn>
                  <a:cxn ang="0">
                    <a:pos x="1048" y="576"/>
                  </a:cxn>
                  <a:cxn ang="0">
                    <a:pos x="0" y="576"/>
                  </a:cxn>
                  <a:cxn ang="0">
                    <a:pos x="0" y="288"/>
                  </a:cxn>
                  <a:cxn ang="0">
                    <a:pos x="0" y="0"/>
                  </a:cxn>
                </a:cxnLst>
                <a:rect l="0" t="0" r="r" b="b"/>
                <a:pathLst>
                  <a:path w="1152" h="576">
                    <a:moveTo>
                      <a:pt x="0" y="0"/>
                    </a:moveTo>
                    <a:lnTo>
                      <a:pt x="1048" y="0"/>
                    </a:lnTo>
                    <a:lnTo>
                      <a:pt x="1152" y="288"/>
                    </a:lnTo>
                    <a:lnTo>
                      <a:pt x="1048" y="576"/>
                    </a:lnTo>
                    <a:lnTo>
                      <a:pt x="0" y="576"/>
                    </a:lnTo>
                    <a:lnTo>
                      <a:pt x="0" y="288"/>
                    </a:lnTo>
                    <a:lnTo>
                      <a:pt x="0" y="0"/>
                    </a:lnTo>
                    <a:close/>
                  </a:path>
                </a:pathLst>
              </a:custGeom>
              <a:solidFill>
                <a:srgbClr val="CCFF99"/>
              </a:solidFill>
              <a:ln w="12700" cap="flat" cmpd="sng">
                <a:solidFill>
                  <a:schemeClr val="tx1"/>
                </a:solidFill>
                <a:prstDash val="solid"/>
                <a:round/>
                <a:headEnd/>
                <a:tailEnd/>
              </a:ln>
              <a:effectLst/>
            </p:spPr>
            <p:txBody>
              <a:bodyPr lIns="3994" tIns="0" rIns="3994" bIns="0" anchor="ctr"/>
              <a:lstStyle/>
              <a:p>
                <a:endParaRPr lang="zh-CN" altLang="en-US"/>
              </a:p>
            </p:txBody>
          </p:sp>
          <p:sp>
            <p:nvSpPr>
              <p:cNvPr id="2446364" name="Rectangle 28"/>
              <p:cNvSpPr>
                <a:spLocks noChangeArrowheads="1"/>
              </p:cNvSpPr>
              <p:nvPr>
                <p:custDataLst>
                  <p:tags r:id="rId12"/>
                </p:custDataLst>
              </p:nvPr>
            </p:nvSpPr>
            <p:spPr bwMode="blackWhite">
              <a:xfrm>
                <a:off x="2440" y="2000"/>
                <a:ext cx="960" cy="496"/>
              </a:xfrm>
              <a:prstGeom prst="rect">
                <a:avLst/>
              </a:prstGeom>
              <a:solidFill>
                <a:srgbClr val="CCFF99"/>
              </a:solidFill>
              <a:ln w="9525">
                <a:noFill/>
                <a:miter lim="800000"/>
                <a:headEnd/>
                <a:tailEnd/>
              </a:ln>
              <a:effectLst/>
            </p:spPr>
            <p:txBody>
              <a:bodyPr lIns="3994" tIns="0" rIns="3994" bIns="0" anchor="ctr"/>
              <a:lstStyle/>
              <a:p>
                <a:pPr algn="ctr" defTabSz="958850" eaLnBrk="0" hangingPunct="0"/>
                <a:r>
                  <a:rPr lang="en-US" altLang="zh-CN" sz="1400">
                    <a:latin typeface="Arial" pitchFamily="34" charset="0"/>
                    <a:ea typeface="宋体" pitchFamily="2" charset="-122"/>
                    <a:cs typeface="Arial" pitchFamily="34" charset="0"/>
                  </a:rPr>
                  <a:t>P06</a:t>
                </a:r>
              </a:p>
            </p:txBody>
          </p:sp>
        </p:grpSp>
        <p:grpSp>
          <p:nvGrpSpPr>
            <p:cNvPr id="10" name="Group 29"/>
            <p:cNvGrpSpPr>
              <a:grpSpLocks/>
            </p:cNvGrpSpPr>
            <p:nvPr>
              <p:custDataLst>
                <p:tags r:id="rId8"/>
              </p:custDataLst>
            </p:nvPr>
          </p:nvGrpSpPr>
          <p:grpSpPr bwMode="auto">
            <a:xfrm>
              <a:off x="360" y="3050"/>
              <a:ext cx="806" cy="384"/>
              <a:chOff x="2400" y="1968"/>
              <a:chExt cx="1152" cy="576"/>
            </a:xfrm>
          </p:grpSpPr>
          <p:sp>
            <p:nvSpPr>
              <p:cNvPr id="2446366" name="Freeform 30"/>
              <p:cNvSpPr>
                <a:spLocks/>
              </p:cNvSpPr>
              <p:nvPr>
                <p:custDataLst>
                  <p:tags r:id="rId9"/>
                </p:custDataLst>
              </p:nvPr>
            </p:nvSpPr>
            <p:spPr bwMode="blackWhite">
              <a:xfrm>
                <a:off x="2400" y="1968"/>
                <a:ext cx="1152" cy="576"/>
              </a:xfrm>
              <a:custGeom>
                <a:avLst/>
                <a:gdLst/>
                <a:ahLst/>
                <a:cxnLst>
                  <a:cxn ang="0">
                    <a:pos x="0" y="0"/>
                  </a:cxn>
                  <a:cxn ang="0">
                    <a:pos x="1048" y="0"/>
                  </a:cxn>
                  <a:cxn ang="0">
                    <a:pos x="1152" y="288"/>
                  </a:cxn>
                  <a:cxn ang="0">
                    <a:pos x="1048" y="576"/>
                  </a:cxn>
                  <a:cxn ang="0">
                    <a:pos x="0" y="576"/>
                  </a:cxn>
                  <a:cxn ang="0">
                    <a:pos x="0" y="288"/>
                  </a:cxn>
                  <a:cxn ang="0">
                    <a:pos x="0" y="0"/>
                  </a:cxn>
                </a:cxnLst>
                <a:rect l="0" t="0" r="r" b="b"/>
                <a:pathLst>
                  <a:path w="1152" h="576">
                    <a:moveTo>
                      <a:pt x="0" y="0"/>
                    </a:moveTo>
                    <a:lnTo>
                      <a:pt x="1048" y="0"/>
                    </a:lnTo>
                    <a:lnTo>
                      <a:pt x="1152" y="288"/>
                    </a:lnTo>
                    <a:lnTo>
                      <a:pt x="1048" y="576"/>
                    </a:lnTo>
                    <a:lnTo>
                      <a:pt x="0" y="576"/>
                    </a:lnTo>
                    <a:lnTo>
                      <a:pt x="0" y="288"/>
                    </a:lnTo>
                    <a:lnTo>
                      <a:pt x="0" y="0"/>
                    </a:lnTo>
                    <a:close/>
                  </a:path>
                </a:pathLst>
              </a:custGeom>
              <a:solidFill>
                <a:srgbClr val="CCFF99"/>
              </a:solidFill>
              <a:ln w="12700" cap="flat" cmpd="sng">
                <a:solidFill>
                  <a:schemeClr val="tx1"/>
                </a:solidFill>
                <a:prstDash val="solid"/>
                <a:round/>
                <a:headEnd/>
                <a:tailEnd/>
              </a:ln>
              <a:effectLst/>
            </p:spPr>
            <p:txBody>
              <a:bodyPr lIns="3994" tIns="0" rIns="3994" bIns="0" anchor="ctr"/>
              <a:lstStyle/>
              <a:p>
                <a:endParaRPr lang="zh-CN" altLang="en-US"/>
              </a:p>
            </p:txBody>
          </p:sp>
          <p:sp>
            <p:nvSpPr>
              <p:cNvPr id="2446367" name="Rectangle 31"/>
              <p:cNvSpPr>
                <a:spLocks noChangeArrowheads="1"/>
              </p:cNvSpPr>
              <p:nvPr>
                <p:custDataLst>
                  <p:tags r:id="rId10"/>
                </p:custDataLst>
              </p:nvPr>
            </p:nvSpPr>
            <p:spPr bwMode="blackWhite">
              <a:xfrm>
                <a:off x="2440" y="2000"/>
                <a:ext cx="960" cy="496"/>
              </a:xfrm>
              <a:prstGeom prst="rect">
                <a:avLst/>
              </a:prstGeom>
              <a:solidFill>
                <a:srgbClr val="CCFF99"/>
              </a:solidFill>
              <a:ln w="9525">
                <a:noFill/>
                <a:miter lim="800000"/>
                <a:headEnd/>
                <a:tailEnd/>
              </a:ln>
              <a:effectLst/>
            </p:spPr>
            <p:txBody>
              <a:bodyPr lIns="3994" tIns="0" rIns="3994" bIns="0" anchor="ctr"/>
              <a:lstStyle/>
              <a:p>
                <a:pPr algn="ctr" defTabSz="958850" eaLnBrk="0" hangingPunct="0"/>
                <a:r>
                  <a:rPr lang="en-US" altLang="zh-CN" sz="1400">
                    <a:latin typeface="Arial" pitchFamily="34" charset="0"/>
                    <a:ea typeface="宋体" pitchFamily="2" charset="-122"/>
                    <a:cs typeface="Arial" pitchFamily="34" charset="0"/>
                  </a:rPr>
                  <a:t>… …</a:t>
                </a:r>
              </a:p>
            </p:txBody>
          </p:sp>
        </p:grpSp>
      </p:grpSp>
      <p:sp>
        <p:nvSpPr>
          <p:cNvPr id="2446368" name="Rectangle 32"/>
          <p:cNvSpPr>
            <a:spLocks noChangeArrowheads="1"/>
          </p:cNvSpPr>
          <p:nvPr/>
        </p:nvSpPr>
        <p:spPr bwMode="auto">
          <a:xfrm>
            <a:off x="6588012" y="3628938"/>
            <a:ext cx="3851275" cy="3152775"/>
          </a:xfrm>
          <a:prstGeom prst="rect">
            <a:avLst/>
          </a:prstGeom>
          <a:solidFill>
            <a:schemeClr val="accent1"/>
          </a:solidFill>
          <a:ln w="12700">
            <a:solidFill>
              <a:schemeClr val="tx1"/>
            </a:solidFill>
            <a:miter lim="800000"/>
            <a:headEnd/>
            <a:tailEnd/>
          </a:ln>
          <a:effectLst/>
        </p:spPr>
        <p:txBody>
          <a:bodyPr wrap="none" lIns="91430" tIns="45715" rIns="91430" bIns="45715" anchor="ctr"/>
          <a:lstStyle/>
          <a:p>
            <a:pPr algn="ctr" eaLnBrk="0" hangingPunct="0"/>
            <a:endParaRPr lang="zh-CN" altLang="en-US" sz="1500">
              <a:latin typeface="Arial" pitchFamily="34" charset="0"/>
              <a:ea typeface="宋体" pitchFamily="2" charset="-122"/>
              <a:cs typeface="Arial" pitchFamily="34" charset="0"/>
            </a:endParaRPr>
          </a:p>
        </p:txBody>
      </p:sp>
      <p:sp>
        <p:nvSpPr>
          <p:cNvPr id="2446369" name="AutoShape 33"/>
          <p:cNvSpPr>
            <a:spLocks noChangeArrowheads="1"/>
          </p:cNvSpPr>
          <p:nvPr/>
        </p:nvSpPr>
        <p:spPr bwMode="auto">
          <a:xfrm>
            <a:off x="6713423" y="3759113"/>
            <a:ext cx="312738" cy="160337"/>
          </a:xfrm>
          <a:prstGeom prst="roundRect">
            <a:avLst>
              <a:gd name="adj" fmla="val 16667"/>
            </a:avLst>
          </a:prstGeom>
          <a:solidFill>
            <a:srgbClr val="FFCC99"/>
          </a:solidFill>
          <a:ln w="12700" algn="ctr">
            <a:solidFill>
              <a:schemeClr val="tx1"/>
            </a:solidFill>
            <a:round/>
            <a:headEnd/>
            <a:tailEnd/>
          </a:ln>
          <a:effectLst/>
        </p:spPr>
        <p:txBody>
          <a:bodyPr wrap="none" anchor="ctr"/>
          <a:lstStyle/>
          <a:p>
            <a:endParaRPr lang="zh-CN" altLang="en-US"/>
          </a:p>
        </p:txBody>
      </p:sp>
      <p:sp>
        <p:nvSpPr>
          <p:cNvPr id="2446370" name="AutoShape 34"/>
          <p:cNvSpPr>
            <a:spLocks noChangeArrowheads="1"/>
          </p:cNvSpPr>
          <p:nvPr/>
        </p:nvSpPr>
        <p:spPr bwMode="auto">
          <a:xfrm>
            <a:off x="7181737" y="3759113"/>
            <a:ext cx="314325" cy="160337"/>
          </a:xfrm>
          <a:prstGeom prst="roundRect">
            <a:avLst>
              <a:gd name="adj" fmla="val 16667"/>
            </a:avLst>
          </a:prstGeom>
          <a:solidFill>
            <a:srgbClr val="FFCC99"/>
          </a:solidFill>
          <a:ln w="12700" algn="ctr">
            <a:solidFill>
              <a:schemeClr val="tx1"/>
            </a:solidFill>
            <a:round/>
            <a:headEnd/>
            <a:tailEnd/>
          </a:ln>
          <a:effectLst/>
        </p:spPr>
        <p:txBody>
          <a:bodyPr wrap="none" anchor="ctr"/>
          <a:lstStyle/>
          <a:p>
            <a:endParaRPr lang="zh-CN" altLang="en-US"/>
          </a:p>
        </p:txBody>
      </p:sp>
      <p:sp>
        <p:nvSpPr>
          <p:cNvPr id="2446371" name="AutoShape 35"/>
          <p:cNvSpPr>
            <a:spLocks noChangeArrowheads="1"/>
          </p:cNvSpPr>
          <p:nvPr/>
        </p:nvSpPr>
        <p:spPr bwMode="auto">
          <a:xfrm>
            <a:off x="6713423" y="4054388"/>
            <a:ext cx="312738" cy="160337"/>
          </a:xfrm>
          <a:prstGeom prst="roundRect">
            <a:avLst>
              <a:gd name="adj" fmla="val 16667"/>
            </a:avLst>
          </a:prstGeom>
          <a:solidFill>
            <a:srgbClr val="FFCC99"/>
          </a:solidFill>
          <a:ln w="12700" algn="ctr">
            <a:solidFill>
              <a:schemeClr val="tx1"/>
            </a:solidFill>
            <a:round/>
            <a:headEnd/>
            <a:tailEnd/>
          </a:ln>
          <a:effectLst/>
        </p:spPr>
        <p:txBody>
          <a:bodyPr wrap="none" anchor="ctr"/>
          <a:lstStyle/>
          <a:p>
            <a:endParaRPr lang="zh-CN" altLang="en-US"/>
          </a:p>
        </p:txBody>
      </p:sp>
      <p:sp>
        <p:nvSpPr>
          <p:cNvPr id="2446372" name="AutoShape 36"/>
          <p:cNvSpPr>
            <a:spLocks noChangeArrowheads="1"/>
          </p:cNvSpPr>
          <p:nvPr/>
        </p:nvSpPr>
        <p:spPr bwMode="auto">
          <a:xfrm>
            <a:off x="7181737" y="4054388"/>
            <a:ext cx="314325" cy="160337"/>
          </a:xfrm>
          <a:prstGeom prst="roundRect">
            <a:avLst>
              <a:gd name="adj" fmla="val 16667"/>
            </a:avLst>
          </a:prstGeom>
          <a:solidFill>
            <a:srgbClr val="FFCC99"/>
          </a:solidFill>
          <a:ln w="12700" algn="ctr">
            <a:solidFill>
              <a:schemeClr val="tx1"/>
            </a:solidFill>
            <a:round/>
            <a:headEnd/>
            <a:tailEnd/>
          </a:ln>
          <a:effectLst/>
        </p:spPr>
        <p:txBody>
          <a:bodyPr wrap="none" anchor="ctr"/>
          <a:lstStyle/>
          <a:p>
            <a:endParaRPr lang="zh-CN" altLang="en-US"/>
          </a:p>
        </p:txBody>
      </p:sp>
      <p:sp>
        <p:nvSpPr>
          <p:cNvPr id="2446373" name="AutoShape 37"/>
          <p:cNvSpPr>
            <a:spLocks noChangeArrowheads="1"/>
          </p:cNvSpPr>
          <p:nvPr/>
        </p:nvSpPr>
        <p:spPr bwMode="auto">
          <a:xfrm>
            <a:off x="6713423" y="4378238"/>
            <a:ext cx="312738" cy="160337"/>
          </a:xfrm>
          <a:prstGeom prst="roundRect">
            <a:avLst>
              <a:gd name="adj" fmla="val 16667"/>
            </a:avLst>
          </a:prstGeom>
          <a:solidFill>
            <a:srgbClr val="FFCC99"/>
          </a:solidFill>
          <a:ln w="12700">
            <a:solidFill>
              <a:schemeClr val="tx1"/>
            </a:solidFill>
            <a:round/>
            <a:headEnd/>
            <a:tailEnd/>
          </a:ln>
          <a:effectLst/>
        </p:spPr>
        <p:txBody>
          <a:bodyPr wrap="none" anchor="ctr"/>
          <a:lstStyle/>
          <a:p>
            <a:endParaRPr lang="zh-CN" altLang="en-US"/>
          </a:p>
        </p:txBody>
      </p:sp>
      <p:sp>
        <p:nvSpPr>
          <p:cNvPr id="2446374" name="AutoShape 38"/>
          <p:cNvSpPr>
            <a:spLocks noChangeArrowheads="1"/>
          </p:cNvSpPr>
          <p:nvPr/>
        </p:nvSpPr>
        <p:spPr bwMode="auto">
          <a:xfrm>
            <a:off x="7181737" y="4378238"/>
            <a:ext cx="314325" cy="160337"/>
          </a:xfrm>
          <a:prstGeom prst="roundRect">
            <a:avLst>
              <a:gd name="adj" fmla="val 16667"/>
            </a:avLst>
          </a:prstGeom>
          <a:solidFill>
            <a:srgbClr val="FFCC99"/>
          </a:solidFill>
          <a:ln w="12700" algn="ctr">
            <a:solidFill>
              <a:schemeClr val="tx1"/>
            </a:solidFill>
            <a:round/>
            <a:headEnd/>
            <a:tailEnd/>
          </a:ln>
          <a:effectLst/>
        </p:spPr>
        <p:txBody>
          <a:bodyPr wrap="none" anchor="ctr"/>
          <a:lstStyle/>
          <a:p>
            <a:endParaRPr lang="zh-CN" altLang="en-US"/>
          </a:p>
        </p:txBody>
      </p:sp>
      <p:sp>
        <p:nvSpPr>
          <p:cNvPr id="2446375" name="AutoShape 39"/>
          <p:cNvSpPr>
            <a:spLocks noChangeArrowheads="1"/>
          </p:cNvSpPr>
          <p:nvPr/>
        </p:nvSpPr>
        <p:spPr bwMode="auto">
          <a:xfrm>
            <a:off x="6713423" y="4690975"/>
            <a:ext cx="312738" cy="161925"/>
          </a:xfrm>
          <a:prstGeom prst="roundRect">
            <a:avLst>
              <a:gd name="adj" fmla="val 16667"/>
            </a:avLst>
          </a:prstGeom>
          <a:solidFill>
            <a:srgbClr val="FFCC00"/>
          </a:solidFill>
          <a:ln w="12700">
            <a:solidFill>
              <a:schemeClr val="tx1"/>
            </a:solidFill>
            <a:round/>
            <a:headEnd/>
            <a:tailEnd/>
          </a:ln>
          <a:effectLst/>
        </p:spPr>
        <p:txBody>
          <a:bodyPr wrap="none" anchor="ctr"/>
          <a:lstStyle/>
          <a:p>
            <a:endParaRPr lang="zh-CN" altLang="en-US"/>
          </a:p>
        </p:txBody>
      </p:sp>
      <p:sp>
        <p:nvSpPr>
          <p:cNvPr id="2446376" name="AutoShape 40"/>
          <p:cNvSpPr>
            <a:spLocks noChangeArrowheads="1"/>
          </p:cNvSpPr>
          <p:nvPr/>
        </p:nvSpPr>
        <p:spPr bwMode="auto">
          <a:xfrm>
            <a:off x="7181737" y="4690975"/>
            <a:ext cx="314325" cy="161925"/>
          </a:xfrm>
          <a:prstGeom prst="roundRect">
            <a:avLst>
              <a:gd name="adj" fmla="val 16667"/>
            </a:avLst>
          </a:prstGeom>
          <a:solidFill>
            <a:srgbClr val="FFCC99"/>
          </a:solidFill>
          <a:ln w="12700" algn="ctr">
            <a:solidFill>
              <a:schemeClr val="tx1"/>
            </a:solidFill>
            <a:round/>
            <a:headEnd/>
            <a:tailEnd/>
          </a:ln>
          <a:effectLst/>
        </p:spPr>
        <p:txBody>
          <a:bodyPr wrap="none" anchor="ctr"/>
          <a:lstStyle/>
          <a:p>
            <a:endParaRPr lang="zh-CN" altLang="en-US"/>
          </a:p>
        </p:txBody>
      </p:sp>
      <p:sp>
        <p:nvSpPr>
          <p:cNvPr id="2446377" name="AutoShape 41"/>
          <p:cNvSpPr>
            <a:spLocks noChangeArrowheads="1"/>
          </p:cNvSpPr>
          <p:nvPr/>
        </p:nvSpPr>
        <p:spPr bwMode="auto">
          <a:xfrm>
            <a:off x="6713423" y="4987838"/>
            <a:ext cx="312738" cy="160337"/>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378" name="AutoShape 42"/>
          <p:cNvSpPr>
            <a:spLocks noChangeArrowheads="1"/>
          </p:cNvSpPr>
          <p:nvPr/>
        </p:nvSpPr>
        <p:spPr bwMode="auto">
          <a:xfrm>
            <a:off x="7181737" y="4987838"/>
            <a:ext cx="314325" cy="160337"/>
          </a:xfrm>
          <a:prstGeom prst="roundRect">
            <a:avLst>
              <a:gd name="adj" fmla="val 16667"/>
            </a:avLst>
          </a:prstGeom>
          <a:solidFill>
            <a:srgbClr val="FFCC00"/>
          </a:solidFill>
          <a:ln w="12700" algn="ctr">
            <a:solidFill>
              <a:schemeClr val="tx1"/>
            </a:solidFill>
            <a:round/>
            <a:headEnd/>
            <a:tailEnd/>
          </a:ln>
          <a:effectLst/>
        </p:spPr>
        <p:txBody>
          <a:bodyPr wrap="none" anchor="ctr"/>
          <a:lstStyle/>
          <a:p>
            <a:endParaRPr lang="zh-CN" altLang="en-US"/>
          </a:p>
        </p:txBody>
      </p:sp>
      <p:sp>
        <p:nvSpPr>
          <p:cNvPr id="2446379" name="AutoShape 43"/>
          <p:cNvSpPr>
            <a:spLocks noChangeArrowheads="1"/>
          </p:cNvSpPr>
          <p:nvPr/>
        </p:nvSpPr>
        <p:spPr bwMode="auto">
          <a:xfrm>
            <a:off x="7638937" y="3760699"/>
            <a:ext cx="312737" cy="160338"/>
          </a:xfrm>
          <a:prstGeom prst="roundRect">
            <a:avLst>
              <a:gd name="adj" fmla="val 16667"/>
            </a:avLst>
          </a:prstGeom>
          <a:solidFill>
            <a:srgbClr val="FFCC99"/>
          </a:solidFill>
          <a:ln w="12700" algn="ctr">
            <a:solidFill>
              <a:schemeClr val="tx1"/>
            </a:solidFill>
            <a:round/>
            <a:headEnd/>
            <a:tailEnd/>
          </a:ln>
          <a:effectLst/>
        </p:spPr>
        <p:txBody>
          <a:bodyPr wrap="none" anchor="ctr"/>
          <a:lstStyle/>
          <a:p>
            <a:endParaRPr lang="zh-CN" altLang="en-US"/>
          </a:p>
        </p:txBody>
      </p:sp>
      <p:sp>
        <p:nvSpPr>
          <p:cNvPr id="2446380" name="AutoShape 44"/>
          <p:cNvSpPr>
            <a:spLocks noChangeArrowheads="1"/>
          </p:cNvSpPr>
          <p:nvPr/>
        </p:nvSpPr>
        <p:spPr bwMode="auto">
          <a:xfrm>
            <a:off x="8107248" y="3760699"/>
            <a:ext cx="312738" cy="160338"/>
          </a:xfrm>
          <a:prstGeom prst="roundRect">
            <a:avLst>
              <a:gd name="adj" fmla="val 16667"/>
            </a:avLst>
          </a:prstGeom>
          <a:solidFill>
            <a:srgbClr val="FFCC99"/>
          </a:solidFill>
          <a:ln w="12700" algn="ctr">
            <a:solidFill>
              <a:schemeClr val="tx1"/>
            </a:solidFill>
            <a:round/>
            <a:headEnd/>
            <a:tailEnd/>
          </a:ln>
          <a:effectLst/>
        </p:spPr>
        <p:txBody>
          <a:bodyPr wrap="none" anchor="ctr"/>
          <a:lstStyle/>
          <a:p>
            <a:endParaRPr lang="zh-CN" altLang="en-US"/>
          </a:p>
        </p:txBody>
      </p:sp>
      <p:sp>
        <p:nvSpPr>
          <p:cNvPr id="2446381" name="AutoShape 45"/>
          <p:cNvSpPr>
            <a:spLocks noChangeArrowheads="1"/>
          </p:cNvSpPr>
          <p:nvPr/>
        </p:nvSpPr>
        <p:spPr bwMode="auto">
          <a:xfrm>
            <a:off x="7638937" y="4055974"/>
            <a:ext cx="312737" cy="160338"/>
          </a:xfrm>
          <a:prstGeom prst="roundRect">
            <a:avLst>
              <a:gd name="adj" fmla="val 16667"/>
            </a:avLst>
          </a:prstGeom>
          <a:solidFill>
            <a:srgbClr val="FFCC99"/>
          </a:solidFill>
          <a:ln w="12700" algn="ctr">
            <a:solidFill>
              <a:schemeClr val="tx1"/>
            </a:solidFill>
            <a:round/>
            <a:headEnd/>
            <a:tailEnd/>
          </a:ln>
          <a:effectLst/>
        </p:spPr>
        <p:txBody>
          <a:bodyPr wrap="none" anchor="ctr"/>
          <a:lstStyle/>
          <a:p>
            <a:endParaRPr lang="zh-CN" altLang="en-US"/>
          </a:p>
        </p:txBody>
      </p:sp>
      <p:sp>
        <p:nvSpPr>
          <p:cNvPr id="2446382" name="AutoShape 46"/>
          <p:cNvSpPr>
            <a:spLocks noChangeArrowheads="1"/>
          </p:cNvSpPr>
          <p:nvPr/>
        </p:nvSpPr>
        <p:spPr bwMode="auto">
          <a:xfrm>
            <a:off x="8107248" y="4055974"/>
            <a:ext cx="312738" cy="160338"/>
          </a:xfrm>
          <a:prstGeom prst="roundRect">
            <a:avLst>
              <a:gd name="adj" fmla="val 16667"/>
            </a:avLst>
          </a:prstGeom>
          <a:solidFill>
            <a:srgbClr val="FFCC00"/>
          </a:solidFill>
          <a:ln w="12700" algn="ctr">
            <a:solidFill>
              <a:schemeClr val="tx1"/>
            </a:solidFill>
            <a:round/>
            <a:headEnd/>
            <a:tailEnd/>
          </a:ln>
          <a:effectLst/>
        </p:spPr>
        <p:txBody>
          <a:bodyPr wrap="none" anchor="ctr"/>
          <a:lstStyle/>
          <a:p>
            <a:endParaRPr lang="zh-CN" altLang="en-US"/>
          </a:p>
        </p:txBody>
      </p:sp>
      <p:sp>
        <p:nvSpPr>
          <p:cNvPr id="2446383" name="AutoShape 47"/>
          <p:cNvSpPr>
            <a:spLocks noChangeArrowheads="1"/>
          </p:cNvSpPr>
          <p:nvPr/>
        </p:nvSpPr>
        <p:spPr bwMode="auto">
          <a:xfrm>
            <a:off x="7638937" y="4379824"/>
            <a:ext cx="312737" cy="160338"/>
          </a:xfrm>
          <a:prstGeom prst="roundRect">
            <a:avLst>
              <a:gd name="adj" fmla="val 16667"/>
            </a:avLst>
          </a:prstGeom>
          <a:solidFill>
            <a:srgbClr val="FFCC99"/>
          </a:solidFill>
          <a:ln w="12700" algn="ctr">
            <a:solidFill>
              <a:schemeClr val="tx1"/>
            </a:solidFill>
            <a:round/>
            <a:headEnd/>
            <a:tailEnd/>
          </a:ln>
          <a:effectLst/>
        </p:spPr>
        <p:txBody>
          <a:bodyPr wrap="none" anchor="ctr"/>
          <a:lstStyle/>
          <a:p>
            <a:endParaRPr lang="zh-CN" altLang="en-US"/>
          </a:p>
        </p:txBody>
      </p:sp>
      <p:sp>
        <p:nvSpPr>
          <p:cNvPr id="2446384" name="AutoShape 48"/>
          <p:cNvSpPr>
            <a:spLocks noChangeArrowheads="1"/>
          </p:cNvSpPr>
          <p:nvPr/>
        </p:nvSpPr>
        <p:spPr bwMode="auto">
          <a:xfrm>
            <a:off x="8107248" y="4379824"/>
            <a:ext cx="312738" cy="160338"/>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385" name="AutoShape 49"/>
          <p:cNvSpPr>
            <a:spLocks noChangeArrowheads="1"/>
          </p:cNvSpPr>
          <p:nvPr/>
        </p:nvSpPr>
        <p:spPr bwMode="auto">
          <a:xfrm>
            <a:off x="7638937" y="4692563"/>
            <a:ext cx="312737" cy="161925"/>
          </a:xfrm>
          <a:prstGeom prst="roundRect">
            <a:avLst>
              <a:gd name="adj" fmla="val 16667"/>
            </a:avLst>
          </a:prstGeom>
          <a:solidFill>
            <a:srgbClr val="FFCC99"/>
          </a:solidFill>
          <a:ln w="12700" algn="ctr">
            <a:solidFill>
              <a:schemeClr val="tx1"/>
            </a:solidFill>
            <a:round/>
            <a:headEnd/>
            <a:tailEnd/>
          </a:ln>
          <a:effectLst/>
        </p:spPr>
        <p:txBody>
          <a:bodyPr wrap="none" anchor="ctr"/>
          <a:lstStyle/>
          <a:p>
            <a:endParaRPr lang="zh-CN" altLang="en-US"/>
          </a:p>
        </p:txBody>
      </p:sp>
      <p:sp>
        <p:nvSpPr>
          <p:cNvPr id="2446386" name="AutoShape 50"/>
          <p:cNvSpPr>
            <a:spLocks noChangeArrowheads="1"/>
          </p:cNvSpPr>
          <p:nvPr/>
        </p:nvSpPr>
        <p:spPr bwMode="auto">
          <a:xfrm>
            <a:off x="8107248" y="4692563"/>
            <a:ext cx="312738" cy="161925"/>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387" name="AutoShape 51"/>
          <p:cNvSpPr>
            <a:spLocks noChangeArrowheads="1"/>
          </p:cNvSpPr>
          <p:nvPr/>
        </p:nvSpPr>
        <p:spPr bwMode="auto">
          <a:xfrm>
            <a:off x="7638937" y="4989424"/>
            <a:ext cx="312737" cy="160338"/>
          </a:xfrm>
          <a:prstGeom prst="roundRect">
            <a:avLst>
              <a:gd name="adj" fmla="val 16667"/>
            </a:avLst>
          </a:prstGeom>
          <a:solidFill>
            <a:srgbClr val="FFCC99"/>
          </a:solidFill>
          <a:ln w="12700" algn="ctr">
            <a:solidFill>
              <a:schemeClr val="tx1"/>
            </a:solidFill>
            <a:round/>
            <a:headEnd/>
            <a:tailEnd/>
          </a:ln>
          <a:effectLst/>
        </p:spPr>
        <p:txBody>
          <a:bodyPr wrap="none" anchor="ctr"/>
          <a:lstStyle/>
          <a:p>
            <a:endParaRPr lang="zh-CN" altLang="en-US"/>
          </a:p>
        </p:txBody>
      </p:sp>
      <p:sp>
        <p:nvSpPr>
          <p:cNvPr id="2446388" name="AutoShape 52"/>
          <p:cNvSpPr>
            <a:spLocks noChangeArrowheads="1"/>
          </p:cNvSpPr>
          <p:nvPr/>
        </p:nvSpPr>
        <p:spPr bwMode="auto">
          <a:xfrm>
            <a:off x="8107248" y="4989424"/>
            <a:ext cx="312738" cy="160338"/>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389" name="AutoShape 53"/>
          <p:cNvSpPr>
            <a:spLocks noChangeArrowheads="1"/>
          </p:cNvSpPr>
          <p:nvPr/>
        </p:nvSpPr>
        <p:spPr bwMode="auto">
          <a:xfrm>
            <a:off x="6715012" y="5291049"/>
            <a:ext cx="312737" cy="160338"/>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390" name="AutoShape 54"/>
          <p:cNvSpPr>
            <a:spLocks noChangeArrowheads="1"/>
          </p:cNvSpPr>
          <p:nvPr/>
        </p:nvSpPr>
        <p:spPr bwMode="auto">
          <a:xfrm>
            <a:off x="7183323" y="5291049"/>
            <a:ext cx="312738" cy="160338"/>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391" name="AutoShape 55"/>
          <p:cNvSpPr>
            <a:spLocks noChangeArrowheads="1"/>
          </p:cNvSpPr>
          <p:nvPr/>
        </p:nvSpPr>
        <p:spPr bwMode="auto">
          <a:xfrm>
            <a:off x="6715012" y="5586324"/>
            <a:ext cx="312737" cy="160338"/>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392" name="AutoShape 56"/>
          <p:cNvSpPr>
            <a:spLocks noChangeArrowheads="1"/>
          </p:cNvSpPr>
          <p:nvPr/>
        </p:nvSpPr>
        <p:spPr bwMode="auto">
          <a:xfrm>
            <a:off x="7183323" y="5586324"/>
            <a:ext cx="312738" cy="160338"/>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393" name="AutoShape 57"/>
          <p:cNvSpPr>
            <a:spLocks noChangeArrowheads="1"/>
          </p:cNvSpPr>
          <p:nvPr/>
        </p:nvSpPr>
        <p:spPr bwMode="auto">
          <a:xfrm>
            <a:off x="6715012" y="5910174"/>
            <a:ext cx="312737" cy="160338"/>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394" name="AutoShape 58"/>
          <p:cNvSpPr>
            <a:spLocks noChangeArrowheads="1"/>
          </p:cNvSpPr>
          <p:nvPr/>
        </p:nvSpPr>
        <p:spPr bwMode="auto">
          <a:xfrm>
            <a:off x="7183323" y="5910174"/>
            <a:ext cx="312738" cy="160338"/>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395" name="AutoShape 59"/>
          <p:cNvSpPr>
            <a:spLocks noChangeArrowheads="1"/>
          </p:cNvSpPr>
          <p:nvPr/>
        </p:nvSpPr>
        <p:spPr bwMode="auto">
          <a:xfrm>
            <a:off x="6715012" y="6222913"/>
            <a:ext cx="312737" cy="161925"/>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396" name="AutoShape 60"/>
          <p:cNvSpPr>
            <a:spLocks noChangeArrowheads="1"/>
          </p:cNvSpPr>
          <p:nvPr/>
        </p:nvSpPr>
        <p:spPr bwMode="auto">
          <a:xfrm>
            <a:off x="7183323" y="6222913"/>
            <a:ext cx="312738" cy="161925"/>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397" name="AutoShape 61"/>
          <p:cNvSpPr>
            <a:spLocks noChangeArrowheads="1"/>
          </p:cNvSpPr>
          <p:nvPr/>
        </p:nvSpPr>
        <p:spPr bwMode="auto">
          <a:xfrm>
            <a:off x="6715012" y="6519774"/>
            <a:ext cx="312737" cy="160338"/>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398" name="AutoShape 62"/>
          <p:cNvSpPr>
            <a:spLocks noChangeArrowheads="1"/>
          </p:cNvSpPr>
          <p:nvPr/>
        </p:nvSpPr>
        <p:spPr bwMode="auto">
          <a:xfrm>
            <a:off x="7183323" y="6519774"/>
            <a:ext cx="312738" cy="160338"/>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399" name="AutoShape 63"/>
          <p:cNvSpPr>
            <a:spLocks noChangeArrowheads="1"/>
          </p:cNvSpPr>
          <p:nvPr/>
        </p:nvSpPr>
        <p:spPr bwMode="auto">
          <a:xfrm>
            <a:off x="7638937" y="5292638"/>
            <a:ext cx="314325" cy="160337"/>
          </a:xfrm>
          <a:prstGeom prst="roundRect">
            <a:avLst>
              <a:gd name="adj" fmla="val 16667"/>
            </a:avLst>
          </a:prstGeom>
          <a:solidFill>
            <a:srgbClr val="FFCC99"/>
          </a:solidFill>
          <a:ln w="12700" algn="ctr">
            <a:solidFill>
              <a:schemeClr val="tx1"/>
            </a:solidFill>
            <a:round/>
            <a:headEnd/>
            <a:tailEnd/>
          </a:ln>
          <a:effectLst/>
        </p:spPr>
        <p:txBody>
          <a:bodyPr wrap="none" anchor="ctr"/>
          <a:lstStyle/>
          <a:p>
            <a:endParaRPr lang="zh-CN" altLang="en-US"/>
          </a:p>
        </p:txBody>
      </p:sp>
      <p:sp>
        <p:nvSpPr>
          <p:cNvPr id="2446400" name="AutoShape 64"/>
          <p:cNvSpPr>
            <a:spLocks noChangeArrowheads="1"/>
          </p:cNvSpPr>
          <p:nvPr/>
        </p:nvSpPr>
        <p:spPr bwMode="auto">
          <a:xfrm>
            <a:off x="8108837" y="5292638"/>
            <a:ext cx="312737" cy="160337"/>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01" name="AutoShape 65"/>
          <p:cNvSpPr>
            <a:spLocks noChangeArrowheads="1"/>
          </p:cNvSpPr>
          <p:nvPr/>
        </p:nvSpPr>
        <p:spPr bwMode="auto">
          <a:xfrm>
            <a:off x="7638937" y="5587913"/>
            <a:ext cx="314325" cy="160337"/>
          </a:xfrm>
          <a:prstGeom prst="roundRect">
            <a:avLst>
              <a:gd name="adj" fmla="val 16667"/>
            </a:avLst>
          </a:prstGeom>
          <a:solidFill>
            <a:srgbClr val="FFCC99"/>
          </a:solidFill>
          <a:ln w="12700" algn="ctr">
            <a:solidFill>
              <a:schemeClr val="tx1"/>
            </a:solidFill>
            <a:round/>
            <a:headEnd/>
            <a:tailEnd/>
          </a:ln>
          <a:effectLst/>
        </p:spPr>
        <p:txBody>
          <a:bodyPr wrap="none" anchor="ctr"/>
          <a:lstStyle/>
          <a:p>
            <a:endParaRPr lang="zh-CN" altLang="en-US"/>
          </a:p>
        </p:txBody>
      </p:sp>
      <p:sp>
        <p:nvSpPr>
          <p:cNvPr id="2446402" name="AutoShape 66"/>
          <p:cNvSpPr>
            <a:spLocks noChangeArrowheads="1"/>
          </p:cNvSpPr>
          <p:nvPr/>
        </p:nvSpPr>
        <p:spPr bwMode="auto">
          <a:xfrm>
            <a:off x="8108837" y="5587913"/>
            <a:ext cx="312737" cy="160337"/>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03" name="AutoShape 67"/>
          <p:cNvSpPr>
            <a:spLocks noChangeArrowheads="1"/>
          </p:cNvSpPr>
          <p:nvPr/>
        </p:nvSpPr>
        <p:spPr bwMode="auto">
          <a:xfrm>
            <a:off x="7638937" y="5911763"/>
            <a:ext cx="314325" cy="160337"/>
          </a:xfrm>
          <a:prstGeom prst="roundRect">
            <a:avLst>
              <a:gd name="adj" fmla="val 16667"/>
            </a:avLst>
          </a:prstGeom>
          <a:solidFill>
            <a:srgbClr val="FFCC00"/>
          </a:solidFill>
          <a:ln w="12700" algn="ctr">
            <a:solidFill>
              <a:schemeClr val="tx1"/>
            </a:solidFill>
            <a:round/>
            <a:headEnd/>
            <a:tailEnd/>
          </a:ln>
          <a:effectLst/>
        </p:spPr>
        <p:txBody>
          <a:bodyPr wrap="none" anchor="ctr"/>
          <a:lstStyle/>
          <a:p>
            <a:endParaRPr lang="zh-CN" altLang="en-US"/>
          </a:p>
        </p:txBody>
      </p:sp>
      <p:sp>
        <p:nvSpPr>
          <p:cNvPr id="2446404" name="AutoShape 68"/>
          <p:cNvSpPr>
            <a:spLocks noChangeArrowheads="1"/>
          </p:cNvSpPr>
          <p:nvPr/>
        </p:nvSpPr>
        <p:spPr bwMode="auto">
          <a:xfrm>
            <a:off x="8108837" y="5911763"/>
            <a:ext cx="312737" cy="160337"/>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05" name="AutoShape 69"/>
          <p:cNvSpPr>
            <a:spLocks noChangeArrowheads="1"/>
          </p:cNvSpPr>
          <p:nvPr/>
        </p:nvSpPr>
        <p:spPr bwMode="auto">
          <a:xfrm>
            <a:off x="7638937" y="6224500"/>
            <a:ext cx="314325" cy="161925"/>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06" name="AutoShape 70"/>
          <p:cNvSpPr>
            <a:spLocks noChangeArrowheads="1"/>
          </p:cNvSpPr>
          <p:nvPr/>
        </p:nvSpPr>
        <p:spPr bwMode="auto">
          <a:xfrm>
            <a:off x="8108837" y="6224500"/>
            <a:ext cx="312737" cy="161925"/>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07" name="AutoShape 71"/>
          <p:cNvSpPr>
            <a:spLocks noChangeArrowheads="1"/>
          </p:cNvSpPr>
          <p:nvPr/>
        </p:nvSpPr>
        <p:spPr bwMode="auto">
          <a:xfrm>
            <a:off x="7638937" y="6521363"/>
            <a:ext cx="314325" cy="160337"/>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08" name="AutoShape 72"/>
          <p:cNvSpPr>
            <a:spLocks noChangeArrowheads="1"/>
          </p:cNvSpPr>
          <p:nvPr/>
        </p:nvSpPr>
        <p:spPr bwMode="auto">
          <a:xfrm>
            <a:off x="8108837" y="6521363"/>
            <a:ext cx="312737" cy="160337"/>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09" name="AutoShape 73"/>
          <p:cNvSpPr>
            <a:spLocks noChangeArrowheads="1"/>
          </p:cNvSpPr>
          <p:nvPr/>
        </p:nvSpPr>
        <p:spPr bwMode="auto">
          <a:xfrm>
            <a:off x="8604137" y="3749588"/>
            <a:ext cx="312737" cy="160337"/>
          </a:xfrm>
          <a:prstGeom prst="roundRect">
            <a:avLst>
              <a:gd name="adj" fmla="val 16667"/>
            </a:avLst>
          </a:prstGeom>
          <a:solidFill>
            <a:srgbClr val="FFCC99"/>
          </a:solidFill>
          <a:ln w="12700" algn="ctr">
            <a:solidFill>
              <a:schemeClr val="tx1"/>
            </a:solidFill>
            <a:round/>
            <a:headEnd/>
            <a:tailEnd/>
          </a:ln>
          <a:effectLst/>
        </p:spPr>
        <p:txBody>
          <a:bodyPr wrap="none" anchor="ctr"/>
          <a:lstStyle/>
          <a:p>
            <a:endParaRPr lang="zh-CN" altLang="en-US"/>
          </a:p>
        </p:txBody>
      </p:sp>
      <p:sp>
        <p:nvSpPr>
          <p:cNvPr id="2446410" name="AutoShape 74"/>
          <p:cNvSpPr>
            <a:spLocks noChangeArrowheads="1"/>
          </p:cNvSpPr>
          <p:nvPr/>
        </p:nvSpPr>
        <p:spPr bwMode="auto">
          <a:xfrm>
            <a:off x="9072449" y="3749588"/>
            <a:ext cx="314325" cy="160337"/>
          </a:xfrm>
          <a:prstGeom prst="roundRect">
            <a:avLst>
              <a:gd name="adj" fmla="val 16667"/>
            </a:avLst>
          </a:prstGeom>
          <a:solidFill>
            <a:srgbClr val="FFCC99"/>
          </a:solidFill>
          <a:ln w="12700" algn="ctr">
            <a:solidFill>
              <a:schemeClr val="tx1"/>
            </a:solidFill>
            <a:round/>
            <a:headEnd/>
            <a:tailEnd/>
          </a:ln>
          <a:effectLst/>
        </p:spPr>
        <p:txBody>
          <a:bodyPr wrap="none" anchor="ctr"/>
          <a:lstStyle/>
          <a:p>
            <a:endParaRPr lang="zh-CN" altLang="en-US"/>
          </a:p>
        </p:txBody>
      </p:sp>
      <p:sp>
        <p:nvSpPr>
          <p:cNvPr id="2446411" name="AutoShape 75"/>
          <p:cNvSpPr>
            <a:spLocks noChangeArrowheads="1"/>
          </p:cNvSpPr>
          <p:nvPr/>
        </p:nvSpPr>
        <p:spPr bwMode="auto">
          <a:xfrm>
            <a:off x="8604137" y="4044863"/>
            <a:ext cx="312737" cy="160337"/>
          </a:xfrm>
          <a:prstGeom prst="roundRect">
            <a:avLst>
              <a:gd name="adj" fmla="val 16667"/>
            </a:avLst>
          </a:prstGeom>
          <a:solidFill>
            <a:srgbClr val="FFCC99"/>
          </a:solidFill>
          <a:ln w="12700" algn="ctr">
            <a:solidFill>
              <a:schemeClr val="tx1"/>
            </a:solidFill>
            <a:round/>
            <a:headEnd/>
            <a:tailEnd/>
          </a:ln>
          <a:effectLst/>
        </p:spPr>
        <p:txBody>
          <a:bodyPr wrap="none" anchor="ctr"/>
          <a:lstStyle/>
          <a:p>
            <a:endParaRPr lang="zh-CN" altLang="en-US"/>
          </a:p>
        </p:txBody>
      </p:sp>
      <p:sp>
        <p:nvSpPr>
          <p:cNvPr id="2446412" name="AutoShape 76"/>
          <p:cNvSpPr>
            <a:spLocks noChangeArrowheads="1"/>
          </p:cNvSpPr>
          <p:nvPr/>
        </p:nvSpPr>
        <p:spPr bwMode="auto">
          <a:xfrm>
            <a:off x="9072449" y="4044863"/>
            <a:ext cx="314325" cy="160337"/>
          </a:xfrm>
          <a:prstGeom prst="roundRect">
            <a:avLst>
              <a:gd name="adj" fmla="val 16667"/>
            </a:avLst>
          </a:prstGeom>
          <a:solidFill>
            <a:srgbClr val="FFCC99"/>
          </a:solidFill>
          <a:ln w="12700" algn="ctr">
            <a:solidFill>
              <a:schemeClr val="tx1"/>
            </a:solidFill>
            <a:round/>
            <a:headEnd/>
            <a:tailEnd/>
          </a:ln>
          <a:effectLst/>
        </p:spPr>
        <p:txBody>
          <a:bodyPr wrap="none" anchor="ctr"/>
          <a:lstStyle/>
          <a:p>
            <a:endParaRPr lang="zh-CN" altLang="en-US"/>
          </a:p>
        </p:txBody>
      </p:sp>
      <p:sp>
        <p:nvSpPr>
          <p:cNvPr id="2446413" name="AutoShape 77"/>
          <p:cNvSpPr>
            <a:spLocks noChangeArrowheads="1"/>
          </p:cNvSpPr>
          <p:nvPr/>
        </p:nvSpPr>
        <p:spPr bwMode="auto">
          <a:xfrm>
            <a:off x="8604137" y="4368713"/>
            <a:ext cx="312737" cy="160337"/>
          </a:xfrm>
          <a:prstGeom prst="roundRect">
            <a:avLst>
              <a:gd name="adj" fmla="val 16667"/>
            </a:avLst>
          </a:prstGeom>
          <a:solidFill>
            <a:srgbClr val="FFCC00"/>
          </a:solidFill>
          <a:ln w="12700" algn="ctr">
            <a:solidFill>
              <a:schemeClr val="tx1"/>
            </a:solidFill>
            <a:round/>
            <a:headEnd/>
            <a:tailEnd/>
          </a:ln>
          <a:effectLst/>
        </p:spPr>
        <p:txBody>
          <a:bodyPr wrap="none" anchor="ctr"/>
          <a:lstStyle/>
          <a:p>
            <a:endParaRPr lang="zh-CN" altLang="en-US"/>
          </a:p>
        </p:txBody>
      </p:sp>
      <p:sp>
        <p:nvSpPr>
          <p:cNvPr id="2446414" name="AutoShape 78"/>
          <p:cNvSpPr>
            <a:spLocks noChangeArrowheads="1"/>
          </p:cNvSpPr>
          <p:nvPr/>
        </p:nvSpPr>
        <p:spPr bwMode="auto">
          <a:xfrm>
            <a:off x="9072449" y="4368713"/>
            <a:ext cx="314325" cy="160337"/>
          </a:xfrm>
          <a:prstGeom prst="roundRect">
            <a:avLst>
              <a:gd name="adj" fmla="val 16667"/>
            </a:avLst>
          </a:prstGeom>
          <a:solidFill>
            <a:srgbClr val="FFCC99"/>
          </a:solidFill>
          <a:ln w="12700" algn="ctr">
            <a:solidFill>
              <a:schemeClr val="tx1"/>
            </a:solidFill>
            <a:round/>
            <a:headEnd/>
            <a:tailEnd/>
          </a:ln>
          <a:effectLst/>
        </p:spPr>
        <p:txBody>
          <a:bodyPr wrap="none" anchor="ctr"/>
          <a:lstStyle/>
          <a:p>
            <a:endParaRPr lang="zh-CN" altLang="en-US"/>
          </a:p>
        </p:txBody>
      </p:sp>
      <p:sp>
        <p:nvSpPr>
          <p:cNvPr id="2446415" name="AutoShape 79"/>
          <p:cNvSpPr>
            <a:spLocks noChangeArrowheads="1"/>
          </p:cNvSpPr>
          <p:nvPr/>
        </p:nvSpPr>
        <p:spPr bwMode="auto">
          <a:xfrm>
            <a:off x="8604137" y="4681450"/>
            <a:ext cx="312737" cy="161925"/>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16" name="AutoShape 80"/>
          <p:cNvSpPr>
            <a:spLocks noChangeArrowheads="1"/>
          </p:cNvSpPr>
          <p:nvPr/>
        </p:nvSpPr>
        <p:spPr bwMode="auto">
          <a:xfrm>
            <a:off x="9072449" y="4681450"/>
            <a:ext cx="314325" cy="161925"/>
          </a:xfrm>
          <a:prstGeom prst="roundRect">
            <a:avLst>
              <a:gd name="adj" fmla="val 16667"/>
            </a:avLst>
          </a:prstGeom>
          <a:solidFill>
            <a:srgbClr val="FFCC99"/>
          </a:solidFill>
          <a:ln w="12700" algn="ctr">
            <a:solidFill>
              <a:schemeClr val="tx1"/>
            </a:solidFill>
            <a:round/>
            <a:headEnd/>
            <a:tailEnd/>
          </a:ln>
          <a:effectLst/>
        </p:spPr>
        <p:txBody>
          <a:bodyPr wrap="none" anchor="ctr"/>
          <a:lstStyle/>
          <a:p>
            <a:endParaRPr lang="zh-CN" altLang="en-US"/>
          </a:p>
        </p:txBody>
      </p:sp>
      <p:sp>
        <p:nvSpPr>
          <p:cNvPr id="2446417" name="AutoShape 81"/>
          <p:cNvSpPr>
            <a:spLocks noChangeArrowheads="1"/>
          </p:cNvSpPr>
          <p:nvPr/>
        </p:nvSpPr>
        <p:spPr bwMode="auto">
          <a:xfrm>
            <a:off x="8604137" y="4978313"/>
            <a:ext cx="312737" cy="160337"/>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18" name="AutoShape 82"/>
          <p:cNvSpPr>
            <a:spLocks noChangeArrowheads="1"/>
          </p:cNvSpPr>
          <p:nvPr/>
        </p:nvSpPr>
        <p:spPr bwMode="auto">
          <a:xfrm>
            <a:off x="9072449" y="4978313"/>
            <a:ext cx="314325" cy="160337"/>
          </a:xfrm>
          <a:prstGeom prst="roundRect">
            <a:avLst>
              <a:gd name="adj" fmla="val 16667"/>
            </a:avLst>
          </a:prstGeom>
          <a:solidFill>
            <a:srgbClr val="FFCC00"/>
          </a:solidFill>
          <a:ln w="12700" algn="ctr">
            <a:solidFill>
              <a:schemeClr val="tx1"/>
            </a:solidFill>
            <a:round/>
            <a:headEnd/>
            <a:tailEnd/>
          </a:ln>
          <a:effectLst/>
        </p:spPr>
        <p:txBody>
          <a:bodyPr wrap="none" anchor="ctr"/>
          <a:lstStyle/>
          <a:p>
            <a:endParaRPr lang="zh-CN" altLang="en-US"/>
          </a:p>
        </p:txBody>
      </p:sp>
      <p:sp>
        <p:nvSpPr>
          <p:cNvPr id="2446419" name="AutoShape 83"/>
          <p:cNvSpPr>
            <a:spLocks noChangeArrowheads="1"/>
          </p:cNvSpPr>
          <p:nvPr/>
        </p:nvSpPr>
        <p:spPr bwMode="auto">
          <a:xfrm>
            <a:off x="9529648" y="3751174"/>
            <a:ext cx="312738" cy="160338"/>
          </a:xfrm>
          <a:prstGeom prst="roundRect">
            <a:avLst>
              <a:gd name="adj" fmla="val 16667"/>
            </a:avLst>
          </a:prstGeom>
          <a:solidFill>
            <a:srgbClr val="FFCC99"/>
          </a:solidFill>
          <a:ln w="12700" algn="ctr">
            <a:solidFill>
              <a:schemeClr val="tx1"/>
            </a:solidFill>
            <a:round/>
            <a:headEnd/>
            <a:tailEnd/>
          </a:ln>
          <a:effectLst/>
        </p:spPr>
        <p:txBody>
          <a:bodyPr wrap="none" anchor="ctr"/>
          <a:lstStyle/>
          <a:p>
            <a:endParaRPr lang="zh-CN" altLang="en-US"/>
          </a:p>
        </p:txBody>
      </p:sp>
      <p:sp>
        <p:nvSpPr>
          <p:cNvPr id="2446420" name="AutoShape 84"/>
          <p:cNvSpPr>
            <a:spLocks noChangeArrowheads="1"/>
          </p:cNvSpPr>
          <p:nvPr/>
        </p:nvSpPr>
        <p:spPr bwMode="auto">
          <a:xfrm>
            <a:off x="9997962" y="3751174"/>
            <a:ext cx="312737" cy="160338"/>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21" name="AutoShape 85"/>
          <p:cNvSpPr>
            <a:spLocks noChangeArrowheads="1"/>
          </p:cNvSpPr>
          <p:nvPr/>
        </p:nvSpPr>
        <p:spPr bwMode="auto">
          <a:xfrm>
            <a:off x="9529648" y="4046449"/>
            <a:ext cx="312738" cy="160338"/>
          </a:xfrm>
          <a:prstGeom prst="roundRect">
            <a:avLst>
              <a:gd name="adj" fmla="val 16667"/>
            </a:avLst>
          </a:prstGeom>
          <a:solidFill>
            <a:srgbClr val="FFCC99"/>
          </a:solidFill>
          <a:ln w="12700" algn="ctr">
            <a:solidFill>
              <a:schemeClr val="tx1"/>
            </a:solidFill>
            <a:round/>
            <a:headEnd/>
            <a:tailEnd/>
          </a:ln>
          <a:effectLst/>
        </p:spPr>
        <p:txBody>
          <a:bodyPr wrap="none" anchor="ctr"/>
          <a:lstStyle/>
          <a:p>
            <a:endParaRPr lang="zh-CN" altLang="en-US"/>
          </a:p>
        </p:txBody>
      </p:sp>
      <p:sp>
        <p:nvSpPr>
          <p:cNvPr id="2446422" name="AutoShape 86"/>
          <p:cNvSpPr>
            <a:spLocks noChangeArrowheads="1"/>
          </p:cNvSpPr>
          <p:nvPr/>
        </p:nvSpPr>
        <p:spPr bwMode="auto">
          <a:xfrm>
            <a:off x="9997962" y="4046449"/>
            <a:ext cx="312737" cy="160338"/>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23" name="AutoShape 87"/>
          <p:cNvSpPr>
            <a:spLocks noChangeArrowheads="1"/>
          </p:cNvSpPr>
          <p:nvPr/>
        </p:nvSpPr>
        <p:spPr bwMode="auto">
          <a:xfrm>
            <a:off x="9529648" y="4370299"/>
            <a:ext cx="312738" cy="160338"/>
          </a:xfrm>
          <a:prstGeom prst="roundRect">
            <a:avLst>
              <a:gd name="adj" fmla="val 16667"/>
            </a:avLst>
          </a:prstGeom>
          <a:solidFill>
            <a:srgbClr val="FFCC99"/>
          </a:solidFill>
          <a:ln w="12700" algn="ctr">
            <a:solidFill>
              <a:schemeClr val="tx1"/>
            </a:solidFill>
            <a:round/>
            <a:headEnd/>
            <a:tailEnd/>
          </a:ln>
          <a:effectLst/>
        </p:spPr>
        <p:txBody>
          <a:bodyPr wrap="none" anchor="ctr"/>
          <a:lstStyle/>
          <a:p>
            <a:endParaRPr lang="zh-CN" altLang="en-US"/>
          </a:p>
        </p:txBody>
      </p:sp>
      <p:sp>
        <p:nvSpPr>
          <p:cNvPr id="2446424" name="AutoShape 88"/>
          <p:cNvSpPr>
            <a:spLocks noChangeArrowheads="1"/>
          </p:cNvSpPr>
          <p:nvPr/>
        </p:nvSpPr>
        <p:spPr bwMode="auto">
          <a:xfrm>
            <a:off x="9997962" y="4370299"/>
            <a:ext cx="312737" cy="160338"/>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25" name="AutoShape 89"/>
          <p:cNvSpPr>
            <a:spLocks noChangeArrowheads="1"/>
          </p:cNvSpPr>
          <p:nvPr/>
        </p:nvSpPr>
        <p:spPr bwMode="auto">
          <a:xfrm>
            <a:off x="9529648" y="4683038"/>
            <a:ext cx="312738" cy="161925"/>
          </a:xfrm>
          <a:prstGeom prst="roundRect">
            <a:avLst>
              <a:gd name="adj" fmla="val 16667"/>
            </a:avLst>
          </a:prstGeom>
          <a:solidFill>
            <a:srgbClr val="FFCC00"/>
          </a:solidFill>
          <a:ln w="12700" algn="ctr">
            <a:solidFill>
              <a:schemeClr val="tx1"/>
            </a:solidFill>
            <a:round/>
            <a:headEnd/>
            <a:tailEnd/>
          </a:ln>
          <a:effectLst/>
        </p:spPr>
        <p:txBody>
          <a:bodyPr wrap="none" anchor="ctr"/>
          <a:lstStyle/>
          <a:p>
            <a:endParaRPr lang="zh-CN" altLang="en-US"/>
          </a:p>
        </p:txBody>
      </p:sp>
      <p:sp>
        <p:nvSpPr>
          <p:cNvPr id="2446426" name="AutoShape 90"/>
          <p:cNvSpPr>
            <a:spLocks noChangeArrowheads="1"/>
          </p:cNvSpPr>
          <p:nvPr/>
        </p:nvSpPr>
        <p:spPr bwMode="auto">
          <a:xfrm>
            <a:off x="9997962" y="4683038"/>
            <a:ext cx="312737" cy="161925"/>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27" name="AutoShape 91"/>
          <p:cNvSpPr>
            <a:spLocks noChangeArrowheads="1"/>
          </p:cNvSpPr>
          <p:nvPr/>
        </p:nvSpPr>
        <p:spPr bwMode="auto">
          <a:xfrm>
            <a:off x="9529648" y="4979899"/>
            <a:ext cx="312738" cy="160338"/>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28" name="AutoShape 92"/>
          <p:cNvSpPr>
            <a:spLocks noChangeArrowheads="1"/>
          </p:cNvSpPr>
          <p:nvPr/>
        </p:nvSpPr>
        <p:spPr bwMode="auto">
          <a:xfrm>
            <a:off x="9997962" y="4979899"/>
            <a:ext cx="312737" cy="160338"/>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29" name="AutoShape 93"/>
          <p:cNvSpPr>
            <a:spLocks noChangeArrowheads="1"/>
          </p:cNvSpPr>
          <p:nvPr/>
        </p:nvSpPr>
        <p:spPr bwMode="auto">
          <a:xfrm>
            <a:off x="8605723" y="5281524"/>
            <a:ext cx="312738" cy="160338"/>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30" name="AutoShape 94"/>
          <p:cNvSpPr>
            <a:spLocks noChangeArrowheads="1"/>
          </p:cNvSpPr>
          <p:nvPr/>
        </p:nvSpPr>
        <p:spPr bwMode="auto">
          <a:xfrm>
            <a:off x="9074037" y="5281524"/>
            <a:ext cx="312737" cy="160338"/>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31" name="AutoShape 95"/>
          <p:cNvSpPr>
            <a:spLocks noChangeArrowheads="1"/>
          </p:cNvSpPr>
          <p:nvPr/>
        </p:nvSpPr>
        <p:spPr bwMode="auto">
          <a:xfrm>
            <a:off x="8605723" y="5576799"/>
            <a:ext cx="312738" cy="160338"/>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32" name="AutoShape 96"/>
          <p:cNvSpPr>
            <a:spLocks noChangeArrowheads="1"/>
          </p:cNvSpPr>
          <p:nvPr/>
        </p:nvSpPr>
        <p:spPr bwMode="auto">
          <a:xfrm>
            <a:off x="9074037" y="5576799"/>
            <a:ext cx="312737" cy="160338"/>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33" name="AutoShape 97"/>
          <p:cNvSpPr>
            <a:spLocks noChangeArrowheads="1"/>
          </p:cNvSpPr>
          <p:nvPr/>
        </p:nvSpPr>
        <p:spPr bwMode="auto">
          <a:xfrm>
            <a:off x="8605723" y="5900649"/>
            <a:ext cx="312738" cy="160338"/>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34" name="AutoShape 98"/>
          <p:cNvSpPr>
            <a:spLocks noChangeArrowheads="1"/>
          </p:cNvSpPr>
          <p:nvPr/>
        </p:nvSpPr>
        <p:spPr bwMode="auto">
          <a:xfrm>
            <a:off x="9074037" y="5900649"/>
            <a:ext cx="312737" cy="160338"/>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35" name="AutoShape 99"/>
          <p:cNvSpPr>
            <a:spLocks noChangeArrowheads="1"/>
          </p:cNvSpPr>
          <p:nvPr/>
        </p:nvSpPr>
        <p:spPr bwMode="auto">
          <a:xfrm>
            <a:off x="8605723" y="6213388"/>
            <a:ext cx="312738" cy="161925"/>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36" name="AutoShape 100"/>
          <p:cNvSpPr>
            <a:spLocks noChangeArrowheads="1"/>
          </p:cNvSpPr>
          <p:nvPr/>
        </p:nvSpPr>
        <p:spPr bwMode="auto">
          <a:xfrm>
            <a:off x="9074037" y="6213388"/>
            <a:ext cx="312737" cy="161925"/>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37" name="AutoShape 101"/>
          <p:cNvSpPr>
            <a:spLocks noChangeArrowheads="1"/>
          </p:cNvSpPr>
          <p:nvPr/>
        </p:nvSpPr>
        <p:spPr bwMode="auto">
          <a:xfrm>
            <a:off x="8605723" y="6510249"/>
            <a:ext cx="312738" cy="160338"/>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38" name="AutoShape 102"/>
          <p:cNvSpPr>
            <a:spLocks noChangeArrowheads="1"/>
          </p:cNvSpPr>
          <p:nvPr/>
        </p:nvSpPr>
        <p:spPr bwMode="auto">
          <a:xfrm>
            <a:off x="9074037" y="6510249"/>
            <a:ext cx="312737" cy="160338"/>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39" name="AutoShape 103"/>
          <p:cNvSpPr>
            <a:spLocks noChangeArrowheads="1"/>
          </p:cNvSpPr>
          <p:nvPr/>
        </p:nvSpPr>
        <p:spPr bwMode="auto">
          <a:xfrm>
            <a:off x="9529649" y="5283113"/>
            <a:ext cx="314325" cy="160337"/>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40" name="AutoShape 104"/>
          <p:cNvSpPr>
            <a:spLocks noChangeArrowheads="1"/>
          </p:cNvSpPr>
          <p:nvPr/>
        </p:nvSpPr>
        <p:spPr bwMode="auto">
          <a:xfrm>
            <a:off x="9999548" y="5283113"/>
            <a:ext cx="312738" cy="160337"/>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41" name="AutoShape 105"/>
          <p:cNvSpPr>
            <a:spLocks noChangeArrowheads="1"/>
          </p:cNvSpPr>
          <p:nvPr/>
        </p:nvSpPr>
        <p:spPr bwMode="auto">
          <a:xfrm>
            <a:off x="9529649" y="5578388"/>
            <a:ext cx="314325" cy="160337"/>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42" name="AutoShape 106"/>
          <p:cNvSpPr>
            <a:spLocks noChangeArrowheads="1"/>
          </p:cNvSpPr>
          <p:nvPr/>
        </p:nvSpPr>
        <p:spPr bwMode="auto">
          <a:xfrm>
            <a:off x="9999548" y="5578388"/>
            <a:ext cx="312738" cy="160337"/>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43" name="AutoShape 107"/>
          <p:cNvSpPr>
            <a:spLocks noChangeArrowheads="1"/>
          </p:cNvSpPr>
          <p:nvPr/>
        </p:nvSpPr>
        <p:spPr bwMode="auto">
          <a:xfrm>
            <a:off x="9529649" y="5902238"/>
            <a:ext cx="314325" cy="160337"/>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44" name="AutoShape 108"/>
          <p:cNvSpPr>
            <a:spLocks noChangeArrowheads="1"/>
          </p:cNvSpPr>
          <p:nvPr/>
        </p:nvSpPr>
        <p:spPr bwMode="auto">
          <a:xfrm>
            <a:off x="9999548" y="5902238"/>
            <a:ext cx="312738" cy="160337"/>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45" name="AutoShape 109"/>
          <p:cNvSpPr>
            <a:spLocks noChangeArrowheads="1"/>
          </p:cNvSpPr>
          <p:nvPr/>
        </p:nvSpPr>
        <p:spPr bwMode="auto">
          <a:xfrm>
            <a:off x="9529649" y="6214975"/>
            <a:ext cx="314325" cy="161925"/>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46" name="AutoShape 110"/>
          <p:cNvSpPr>
            <a:spLocks noChangeArrowheads="1"/>
          </p:cNvSpPr>
          <p:nvPr/>
        </p:nvSpPr>
        <p:spPr bwMode="auto">
          <a:xfrm>
            <a:off x="9999548" y="6214975"/>
            <a:ext cx="312738" cy="161925"/>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47" name="AutoShape 111"/>
          <p:cNvSpPr>
            <a:spLocks noChangeArrowheads="1"/>
          </p:cNvSpPr>
          <p:nvPr/>
        </p:nvSpPr>
        <p:spPr bwMode="auto">
          <a:xfrm>
            <a:off x="9529649" y="6511838"/>
            <a:ext cx="314325" cy="160337"/>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48" name="AutoShape 112"/>
          <p:cNvSpPr>
            <a:spLocks noChangeArrowheads="1"/>
          </p:cNvSpPr>
          <p:nvPr/>
        </p:nvSpPr>
        <p:spPr bwMode="auto">
          <a:xfrm>
            <a:off x="9999548" y="6511838"/>
            <a:ext cx="312738" cy="160337"/>
          </a:xfrm>
          <a:prstGeom prst="roundRect">
            <a:avLst>
              <a:gd name="adj" fmla="val 16667"/>
            </a:avLst>
          </a:prstGeom>
          <a:solidFill>
            <a:srgbClr val="66CCFF"/>
          </a:solidFill>
          <a:ln w="12700">
            <a:solidFill>
              <a:schemeClr val="tx1"/>
            </a:solidFill>
            <a:round/>
            <a:headEnd/>
            <a:tailEnd/>
          </a:ln>
          <a:effectLst/>
        </p:spPr>
        <p:txBody>
          <a:bodyPr wrap="none" anchor="ctr"/>
          <a:lstStyle/>
          <a:p>
            <a:endParaRPr lang="zh-CN" altLang="en-US"/>
          </a:p>
        </p:txBody>
      </p:sp>
      <p:sp>
        <p:nvSpPr>
          <p:cNvPr id="2446449" name="Text Box 113"/>
          <p:cNvSpPr txBox="1">
            <a:spLocks noChangeArrowheads="1"/>
          </p:cNvSpPr>
          <p:nvPr/>
        </p:nvSpPr>
        <p:spPr bwMode="auto">
          <a:xfrm>
            <a:off x="2279763" y="798512"/>
            <a:ext cx="560387" cy="274638"/>
          </a:xfrm>
          <a:prstGeom prst="rect">
            <a:avLst/>
          </a:prstGeom>
          <a:noFill/>
          <a:ln w="12700">
            <a:noFill/>
            <a:miter lim="800000"/>
            <a:headEnd/>
            <a:tailEnd/>
          </a:ln>
          <a:effectLst/>
        </p:spPr>
        <p:txBody>
          <a:bodyPr>
            <a:spAutoFit/>
          </a:bodyPr>
          <a:lstStyle/>
          <a:p>
            <a:pPr eaLnBrk="0" hangingPunct="0">
              <a:spcBef>
                <a:spcPct val="50000"/>
              </a:spcBef>
            </a:pPr>
            <a:r>
              <a:rPr lang="en-GB" sz="1200">
                <a:latin typeface="Arial" pitchFamily="34" charset="0"/>
                <a:ea typeface="宋体" pitchFamily="2" charset="-122"/>
                <a:cs typeface="Arial" pitchFamily="34" charset="0"/>
              </a:rPr>
              <a:t>200</a:t>
            </a:r>
            <a:r>
              <a:rPr lang="en-GB" altLang="zh-CN" sz="1200">
                <a:latin typeface="Arial" pitchFamily="34" charset="0"/>
                <a:ea typeface="宋体" pitchFamily="2" charset="-122"/>
                <a:cs typeface="Arial" pitchFamily="34" charset="0"/>
              </a:rPr>
              <a:t>x</a:t>
            </a:r>
            <a:r>
              <a:rPr lang="en-GB" sz="1200">
                <a:latin typeface="Arial" pitchFamily="34" charset="0"/>
                <a:ea typeface="宋体" pitchFamily="2" charset="-122"/>
                <a:cs typeface="Arial" pitchFamily="34" charset="0"/>
              </a:rPr>
              <a:t> </a:t>
            </a:r>
          </a:p>
        </p:txBody>
      </p:sp>
      <p:sp>
        <p:nvSpPr>
          <p:cNvPr id="2446450" name="Text Box 114"/>
          <p:cNvSpPr txBox="1">
            <a:spLocks noChangeArrowheads="1"/>
          </p:cNvSpPr>
          <p:nvPr/>
        </p:nvSpPr>
        <p:spPr bwMode="auto">
          <a:xfrm>
            <a:off x="3529125" y="790576"/>
            <a:ext cx="900113" cy="274637"/>
          </a:xfrm>
          <a:prstGeom prst="rect">
            <a:avLst/>
          </a:prstGeom>
          <a:noFill/>
          <a:ln w="12700">
            <a:noFill/>
            <a:miter lim="800000"/>
            <a:headEnd/>
            <a:tailEnd/>
          </a:ln>
          <a:effectLst/>
        </p:spPr>
        <p:txBody>
          <a:bodyPr>
            <a:spAutoFit/>
          </a:bodyPr>
          <a:lstStyle/>
          <a:p>
            <a:pPr eaLnBrk="0" hangingPunct="0">
              <a:spcBef>
                <a:spcPct val="50000"/>
              </a:spcBef>
            </a:pPr>
            <a:r>
              <a:rPr lang="en-GB" sz="1200">
                <a:latin typeface="Arial" pitchFamily="34" charset="0"/>
                <a:ea typeface="宋体" pitchFamily="2" charset="-122"/>
                <a:cs typeface="Arial" pitchFamily="34" charset="0"/>
              </a:rPr>
              <a:t>200</a:t>
            </a:r>
            <a:r>
              <a:rPr lang="en-GB" altLang="zh-CN" sz="1200">
                <a:latin typeface="Arial" pitchFamily="34" charset="0"/>
                <a:ea typeface="宋体" pitchFamily="2" charset="-122"/>
                <a:cs typeface="Arial" pitchFamily="34" charset="0"/>
              </a:rPr>
              <a:t>x</a:t>
            </a:r>
            <a:endParaRPr lang="en-GB" sz="1200">
              <a:latin typeface="Arial" pitchFamily="34" charset="0"/>
              <a:ea typeface="宋体" pitchFamily="2" charset="-122"/>
              <a:cs typeface="Arial" pitchFamily="34" charset="0"/>
            </a:endParaRPr>
          </a:p>
        </p:txBody>
      </p:sp>
      <p:sp>
        <p:nvSpPr>
          <p:cNvPr id="2446451" name="Text Box 115"/>
          <p:cNvSpPr txBox="1">
            <a:spLocks noChangeArrowheads="1"/>
          </p:cNvSpPr>
          <p:nvPr/>
        </p:nvSpPr>
        <p:spPr bwMode="auto">
          <a:xfrm>
            <a:off x="4797538" y="788987"/>
            <a:ext cx="898525" cy="274638"/>
          </a:xfrm>
          <a:prstGeom prst="rect">
            <a:avLst/>
          </a:prstGeom>
          <a:noFill/>
          <a:ln w="12700">
            <a:noFill/>
            <a:miter lim="800000"/>
            <a:headEnd/>
            <a:tailEnd/>
          </a:ln>
          <a:effectLst/>
        </p:spPr>
        <p:txBody>
          <a:bodyPr>
            <a:spAutoFit/>
          </a:bodyPr>
          <a:lstStyle/>
          <a:p>
            <a:pPr eaLnBrk="0" hangingPunct="0">
              <a:spcBef>
                <a:spcPct val="50000"/>
              </a:spcBef>
            </a:pPr>
            <a:r>
              <a:rPr lang="en-GB" sz="1200">
                <a:latin typeface="Arial" pitchFamily="34" charset="0"/>
                <a:ea typeface="宋体" pitchFamily="2" charset="-122"/>
                <a:cs typeface="Arial" pitchFamily="34" charset="0"/>
              </a:rPr>
              <a:t> 200</a:t>
            </a:r>
            <a:r>
              <a:rPr lang="en-GB" altLang="zh-CN" sz="1200">
                <a:latin typeface="Arial" pitchFamily="34" charset="0"/>
                <a:ea typeface="宋体" pitchFamily="2" charset="-122"/>
                <a:cs typeface="Arial" pitchFamily="34" charset="0"/>
              </a:rPr>
              <a:t>x</a:t>
            </a:r>
            <a:endParaRPr lang="en-GB" sz="1200">
              <a:latin typeface="Arial" pitchFamily="34" charset="0"/>
              <a:ea typeface="宋体" pitchFamily="2" charset="-122"/>
              <a:cs typeface="Arial" pitchFamily="34" charset="0"/>
            </a:endParaRPr>
          </a:p>
        </p:txBody>
      </p:sp>
      <p:sp>
        <p:nvSpPr>
          <p:cNvPr id="2446452" name="Text Box 116"/>
          <p:cNvSpPr txBox="1">
            <a:spLocks noChangeArrowheads="1"/>
          </p:cNvSpPr>
          <p:nvPr/>
        </p:nvSpPr>
        <p:spPr bwMode="auto">
          <a:xfrm>
            <a:off x="6194537" y="785812"/>
            <a:ext cx="901700" cy="274638"/>
          </a:xfrm>
          <a:prstGeom prst="rect">
            <a:avLst/>
          </a:prstGeom>
          <a:noFill/>
          <a:ln w="12700">
            <a:noFill/>
            <a:miter lim="800000"/>
            <a:headEnd/>
            <a:tailEnd/>
          </a:ln>
          <a:effectLst/>
        </p:spPr>
        <p:txBody>
          <a:bodyPr>
            <a:spAutoFit/>
          </a:bodyPr>
          <a:lstStyle/>
          <a:p>
            <a:pPr eaLnBrk="0" hangingPunct="0">
              <a:spcBef>
                <a:spcPct val="50000"/>
              </a:spcBef>
            </a:pPr>
            <a:r>
              <a:rPr lang="en-GB" sz="1200">
                <a:latin typeface="Arial" pitchFamily="34" charset="0"/>
                <a:ea typeface="宋体" pitchFamily="2" charset="-122"/>
                <a:cs typeface="Arial" pitchFamily="34" charset="0"/>
              </a:rPr>
              <a:t>200</a:t>
            </a:r>
            <a:r>
              <a:rPr lang="en-GB" altLang="zh-CN" sz="1200">
                <a:latin typeface="Arial" pitchFamily="34" charset="0"/>
                <a:ea typeface="宋体" pitchFamily="2" charset="-122"/>
                <a:cs typeface="Arial" pitchFamily="34" charset="0"/>
              </a:rPr>
              <a:t>x</a:t>
            </a:r>
            <a:endParaRPr lang="en-GB" sz="1200">
              <a:latin typeface="Arial" pitchFamily="34" charset="0"/>
              <a:ea typeface="宋体" pitchFamily="2" charset="-122"/>
              <a:cs typeface="Arial" pitchFamily="34" charset="0"/>
            </a:endParaRPr>
          </a:p>
        </p:txBody>
      </p:sp>
      <p:sp>
        <p:nvSpPr>
          <p:cNvPr id="2446453" name="Line 117"/>
          <p:cNvSpPr>
            <a:spLocks noChangeShapeType="1"/>
          </p:cNvSpPr>
          <p:nvPr/>
        </p:nvSpPr>
        <p:spPr bwMode="auto">
          <a:xfrm flipH="1">
            <a:off x="8474187" y="1052512"/>
            <a:ext cx="0" cy="2376488"/>
          </a:xfrm>
          <a:prstGeom prst="line">
            <a:avLst/>
          </a:prstGeom>
          <a:noFill/>
          <a:ln w="28575">
            <a:solidFill>
              <a:schemeClr val="tx1"/>
            </a:solidFill>
            <a:round/>
            <a:headEnd/>
            <a:tailEnd/>
          </a:ln>
          <a:effectLst/>
        </p:spPr>
        <p:txBody>
          <a:bodyPr/>
          <a:lstStyle/>
          <a:p>
            <a:endParaRPr lang="zh-CN" altLang="en-US"/>
          </a:p>
        </p:txBody>
      </p:sp>
      <p:sp>
        <p:nvSpPr>
          <p:cNvPr id="2446454" name="Text Box 118"/>
          <p:cNvSpPr txBox="1">
            <a:spLocks noChangeArrowheads="1"/>
          </p:cNvSpPr>
          <p:nvPr/>
        </p:nvSpPr>
        <p:spPr bwMode="auto">
          <a:xfrm>
            <a:off x="7455012" y="788987"/>
            <a:ext cx="900112" cy="274638"/>
          </a:xfrm>
          <a:prstGeom prst="rect">
            <a:avLst/>
          </a:prstGeom>
          <a:noFill/>
          <a:ln w="12700">
            <a:noFill/>
            <a:miter lim="800000"/>
            <a:headEnd/>
            <a:tailEnd/>
          </a:ln>
          <a:effectLst/>
        </p:spPr>
        <p:txBody>
          <a:bodyPr>
            <a:spAutoFit/>
          </a:bodyPr>
          <a:lstStyle/>
          <a:p>
            <a:pPr eaLnBrk="0" hangingPunct="0">
              <a:spcBef>
                <a:spcPct val="50000"/>
              </a:spcBef>
            </a:pPr>
            <a:r>
              <a:rPr lang="en-GB" sz="1200">
                <a:latin typeface="Arial" pitchFamily="34" charset="0"/>
                <a:ea typeface="宋体" pitchFamily="2" charset="-122"/>
                <a:cs typeface="Arial" pitchFamily="34" charset="0"/>
              </a:rPr>
              <a:t> 200</a:t>
            </a:r>
            <a:r>
              <a:rPr lang="en-GB" altLang="zh-CN" sz="1200">
                <a:latin typeface="Arial" pitchFamily="34" charset="0"/>
                <a:ea typeface="宋体" pitchFamily="2" charset="-122"/>
                <a:cs typeface="Arial" pitchFamily="34" charset="0"/>
              </a:rPr>
              <a:t>x</a:t>
            </a:r>
            <a:endParaRPr lang="en-GB" sz="1200">
              <a:latin typeface="Arial" pitchFamily="34" charset="0"/>
              <a:ea typeface="宋体" pitchFamily="2" charset="-122"/>
              <a:cs typeface="Arial" pitchFamily="34" charset="0"/>
            </a:endParaRPr>
          </a:p>
        </p:txBody>
      </p:sp>
      <p:sp>
        <p:nvSpPr>
          <p:cNvPr id="2446455" name="Rectangle 119" descr="50%"/>
          <p:cNvSpPr>
            <a:spLocks noChangeArrowheads="1"/>
          </p:cNvSpPr>
          <p:nvPr/>
        </p:nvSpPr>
        <p:spPr bwMode="auto">
          <a:xfrm flipV="1">
            <a:off x="2852849" y="1498601"/>
            <a:ext cx="3028950" cy="90487"/>
          </a:xfrm>
          <a:prstGeom prst="rect">
            <a:avLst/>
          </a:prstGeom>
          <a:pattFill prst="pct50">
            <a:fgClr>
              <a:srgbClr val="3366FF"/>
            </a:fgClr>
            <a:bgClr>
              <a:srgbClr val="FFFFFF"/>
            </a:bgClr>
          </a:pattFill>
          <a:ln w="12700">
            <a:solidFill>
              <a:srgbClr val="3366FF"/>
            </a:solidFill>
            <a:miter lim="800000"/>
            <a:headEnd/>
            <a:tailEnd/>
          </a:ln>
          <a:effectLst/>
        </p:spPr>
        <p:txBody>
          <a:bodyPr wrap="none" anchor="ctr"/>
          <a:lstStyle/>
          <a:p>
            <a:endParaRPr lang="zh-CN" altLang="en-US"/>
          </a:p>
        </p:txBody>
      </p:sp>
      <p:grpSp>
        <p:nvGrpSpPr>
          <p:cNvPr id="11" name="Group 120"/>
          <p:cNvGrpSpPr>
            <a:grpSpLocks/>
          </p:cNvGrpSpPr>
          <p:nvPr/>
        </p:nvGrpSpPr>
        <p:grpSpPr bwMode="auto">
          <a:xfrm>
            <a:off x="1828913" y="1047750"/>
            <a:ext cx="6645275" cy="292100"/>
            <a:chOff x="272" y="165"/>
            <a:chExt cx="4186" cy="184"/>
          </a:xfrm>
        </p:grpSpPr>
        <p:sp>
          <p:nvSpPr>
            <p:cNvPr id="2446457" name="Rectangle 121"/>
            <p:cNvSpPr>
              <a:spLocks noChangeArrowheads="1"/>
            </p:cNvSpPr>
            <p:nvPr/>
          </p:nvSpPr>
          <p:spPr bwMode="auto">
            <a:xfrm>
              <a:off x="3808" y="165"/>
              <a:ext cx="207" cy="177"/>
            </a:xfrm>
            <a:prstGeom prst="rect">
              <a:avLst/>
            </a:prstGeom>
            <a:noFill/>
            <a:ln w="12700">
              <a:noFill/>
              <a:miter lim="800000"/>
              <a:headEnd/>
              <a:tailEnd/>
            </a:ln>
            <a:effectLst/>
          </p:spPr>
          <p:txBody>
            <a:bodyPr/>
            <a:lstStyle/>
            <a:p>
              <a:pPr algn="ctr">
                <a:spcBef>
                  <a:spcPct val="20000"/>
                </a:spcBef>
              </a:pPr>
              <a:r>
                <a:rPr lang="en-US" altLang="zh-CN" sz="800">
                  <a:latin typeface="Times New Roman" pitchFamily="18" charset="0"/>
                  <a:ea typeface="宋体" pitchFamily="2" charset="-122"/>
                </a:rPr>
                <a:t>2Q</a:t>
              </a:r>
            </a:p>
          </p:txBody>
        </p:sp>
        <p:sp>
          <p:nvSpPr>
            <p:cNvPr id="2446458" name="Rectangle 122"/>
            <p:cNvSpPr>
              <a:spLocks noChangeArrowheads="1"/>
            </p:cNvSpPr>
            <p:nvPr/>
          </p:nvSpPr>
          <p:spPr bwMode="auto">
            <a:xfrm>
              <a:off x="3599" y="165"/>
              <a:ext cx="209" cy="177"/>
            </a:xfrm>
            <a:prstGeom prst="rect">
              <a:avLst/>
            </a:prstGeom>
            <a:noFill/>
            <a:ln w="12700">
              <a:noFill/>
              <a:miter lim="800000"/>
              <a:headEnd/>
              <a:tailEnd/>
            </a:ln>
            <a:effectLst/>
          </p:spPr>
          <p:txBody>
            <a:bodyPr/>
            <a:lstStyle/>
            <a:p>
              <a:pPr algn="ctr">
                <a:spcBef>
                  <a:spcPct val="20000"/>
                </a:spcBef>
              </a:pPr>
              <a:r>
                <a:rPr lang="zh-CN" altLang="en-US" sz="800">
                  <a:latin typeface="Times New Roman" pitchFamily="18" charset="0"/>
                  <a:ea typeface="宋体" pitchFamily="2" charset="-122"/>
                </a:rPr>
                <a:t>1</a:t>
              </a:r>
              <a:r>
                <a:rPr lang="en-US" altLang="zh-CN" sz="800">
                  <a:latin typeface="Times New Roman" pitchFamily="18" charset="0"/>
                  <a:ea typeface="宋体" pitchFamily="2" charset="-122"/>
                </a:rPr>
                <a:t>Q</a:t>
              </a:r>
            </a:p>
          </p:txBody>
        </p:sp>
        <p:sp>
          <p:nvSpPr>
            <p:cNvPr id="2446459" name="Rectangle 123"/>
            <p:cNvSpPr>
              <a:spLocks noChangeArrowheads="1"/>
            </p:cNvSpPr>
            <p:nvPr/>
          </p:nvSpPr>
          <p:spPr bwMode="auto">
            <a:xfrm>
              <a:off x="3392" y="165"/>
              <a:ext cx="207" cy="177"/>
            </a:xfrm>
            <a:prstGeom prst="rect">
              <a:avLst/>
            </a:prstGeom>
            <a:noFill/>
            <a:ln w="12700">
              <a:noFill/>
              <a:miter lim="800000"/>
              <a:headEnd/>
              <a:tailEnd/>
            </a:ln>
            <a:effectLst/>
          </p:spPr>
          <p:txBody>
            <a:bodyPr/>
            <a:lstStyle/>
            <a:p>
              <a:pPr algn="ctr">
                <a:spcBef>
                  <a:spcPct val="20000"/>
                </a:spcBef>
              </a:pPr>
              <a:r>
                <a:rPr lang="en-US" altLang="zh-CN" sz="800">
                  <a:latin typeface="Times New Roman" pitchFamily="18" charset="0"/>
                  <a:ea typeface="宋体" pitchFamily="2" charset="-122"/>
                </a:rPr>
                <a:t>4Q</a:t>
              </a:r>
            </a:p>
          </p:txBody>
        </p:sp>
        <p:sp>
          <p:nvSpPr>
            <p:cNvPr id="2446460" name="Rectangle 124"/>
            <p:cNvSpPr>
              <a:spLocks noChangeArrowheads="1"/>
            </p:cNvSpPr>
            <p:nvPr/>
          </p:nvSpPr>
          <p:spPr bwMode="auto">
            <a:xfrm>
              <a:off x="3171" y="165"/>
              <a:ext cx="221" cy="177"/>
            </a:xfrm>
            <a:prstGeom prst="rect">
              <a:avLst/>
            </a:prstGeom>
            <a:noFill/>
            <a:ln w="12700">
              <a:noFill/>
              <a:miter lim="800000"/>
              <a:headEnd/>
              <a:tailEnd/>
            </a:ln>
            <a:effectLst/>
          </p:spPr>
          <p:txBody>
            <a:bodyPr/>
            <a:lstStyle/>
            <a:p>
              <a:pPr algn="ctr">
                <a:spcBef>
                  <a:spcPct val="20000"/>
                </a:spcBef>
              </a:pPr>
              <a:r>
                <a:rPr lang="en-US" altLang="zh-CN" sz="800">
                  <a:latin typeface="Times New Roman" pitchFamily="18" charset="0"/>
                  <a:ea typeface="宋体" pitchFamily="2" charset="-122"/>
                </a:rPr>
                <a:t>3Q</a:t>
              </a:r>
            </a:p>
          </p:txBody>
        </p:sp>
        <p:sp>
          <p:nvSpPr>
            <p:cNvPr id="2446461" name="Rectangle 125"/>
            <p:cNvSpPr>
              <a:spLocks noChangeArrowheads="1"/>
            </p:cNvSpPr>
            <p:nvPr/>
          </p:nvSpPr>
          <p:spPr bwMode="auto">
            <a:xfrm>
              <a:off x="2975" y="165"/>
              <a:ext cx="196" cy="177"/>
            </a:xfrm>
            <a:prstGeom prst="rect">
              <a:avLst/>
            </a:prstGeom>
            <a:noFill/>
            <a:ln w="12700">
              <a:noFill/>
              <a:miter lim="800000"/>
              <a:headEnd/>
              <a:tailEnd/>
            </a:ln>
            <a:effectLst/>
          </p:spPr>
          <p:txBody>
            <a:bodyPr/>
            <a:lstStyle/>
            <a:p>
              <a:pPr>
                <a:spcBef>
                  <a:spcPct val="20000"/>
                </a:spcBef>
              </a:pPr>
              <a:r>
                <a:rPr lang="en-US" altLang="zh-CN" sz="800">
                  <a:latin typeface="Times New Roman" pitchFamily="18" charset="0"/>
                  <a:ea typeface="宋体" pitchFamily="2" charset="-122"/>
                </a:rPr>
                <a:t>2Q</a:t>
              </a:r>
            </a:p>
          </p:txBody>
        </p:sp>
        <p:sp>
          <p:nvSpPr>
            <p:cNvPr id="2446462" name="Rectangle 126"/>
            <p:cNvSpPr>
              <a:spLocks noChangeArrowheads="1"/>
            </p:cNvSpPr>
            <p:nvPr/>
          </p:nvSpPr>
          <p:spPr bwMode="auto">
            <a:xfrm>
              <a:off x="2767" y="165"/>
              <a:ext cx="208" cy="177"/>
            </a:xfrm>
            <a:prstGeom prst="rect">
              <a:avLst/>
            </a:prstGeom>
            <a:noFill/>
            <a:ln w="12700">
              <a:noFill/>
              <a:miter lim="800000"/>
              <a:headEnd/>
              <a:tailEnd/>
            </a:ln>
            <a:effectLst/>
          </p:spPr>
          <p:txBody>
            <a:bodyPr/>
            <a:lstStyle/>
            <a:p>
              <a:pPr algn="ctr">
                <a:spcBef>
                  <a:spcPct val="20000"/>
                </a:spcBef>
              </a:pPr>
              <a:r>
                <a:rPr lang="zh-CN" altLang="en-US" sz="800">
                  <a:latin typeface="Times New Roman" pitchFamily="18" charset="0"/>
                  <a:ea typeface="宋体" pitchFamily="2" charset="-122"/>
                </a:rPr>
                <a:t>1</a:t>
              </a:r>
              <a:r>
                <a:rPr lang="en-US" altLang="zh-CN" sz="800">
                  <a:latin typeface="Times New Roman" pitchFamily="18" charset="0"/>
                  <a:ea typeface="宋体" pitchFamily="2" charset="-122"/>
                </a:rPr>
                <a:t>Q</a:t>
              </a:r>
            </a:p>
          </p:txBody>
        </p:sp>
        <p:sp>
          <p:nvSpPr>
            <p:cNvPr id="2446463" name="Rectangle 127"/>
            <p:cNvSpPr>
              <a:spLocks noChangeArrowheads="1"/>
            </p:cNvSpPr>
            <p:nvPr/>
          </p:nvSpPr>
          <p:spPr bwMode="auto">
            <a:xfrm>
              <a:off x="2560" y="165"/>
              <a:ext cx="207" cy="177"/>
            </a:xfrm>
            <a:prstGeom prst="rect">
              <a:avLst/>
            </a:prstGeom>
            <a:noFill/>
            <a:ln w="12700">
              <a:noFill/>
              <a:miter lim="800000"/>
              <a:headEnd/>
              <a:tailEnd/>
            </a:ln>
            <a:effectLst/>
          </p:spPr>
          <p:txBody>
            <a:bodyPr/>
            <a:lstStyle/>
            <a:p>
              <a:pPr algn="ctr">
                <a:spcBef>
                  <a:spcPct val="20000"/>
                </a:spcBef>
              </a:pPr>
              <a:r>
                <a:rPr lang="en-US" altLang="zh-CN" sz="800">
                  <a:latin typeface="Times New Roman" pitchFamily="18" charset="0"/>
                  <a:ea typeface="宋体" pitchFamily="2" charset="-122"/>
                </a:rPr>
                <a:t>4Q</a:t>
              </a:r>
            </a:p>
          </p:txBody>
        </p:sp>
        <p:sp>
          <p:nvSpPr>
            <p:cNvPr id="2446464" name="Rectangle 128"/>
            <p:cNvSpPr>
              <a:spLocks noChangeArrowheads="1"/>
            </p:cNvSpPr>
            <p:nvPr/>
          </p:nvSpPr>
          <p:spPr bwMode="auto">
            <a:xfrm>
              <a:off x="2351" y="165"/>
              <a:ext cx="209" cy="177"/>
            </a:xfrm>
            <a:prstGeom prst="rect">
              <a:avLst/>
            </a:prstGeom>
            <a:noFill/>
            <a:ln w="12700">
              <a:noFill/>
              <a:miter lim="800000"/>
              <a:headEnd/>
              <a:tailEnd/>
            </a:ln>
            <a:effectLst/>
          </p:spPr>
          <p:txBody>
            <a:bodyPr/>
            <a:lstStyle/>
            <a:p>
              <a:pPr algn="ctr">
                <a:spcBef>
                  <a:spcPct val="20000"/>
                </a:spcBef>
              </a:pPr>
              <a:r>
                <a:rPr lang="en-US" altLang="zh-CN" sz="800">
                  <a:latin typeface="Times New Roman" pitchFamily="18" charset="0"/>
                  <a:ea typeface="宋体" pitchFamily="2" charset="-122"/>
                </a:rPr>
                <a:t>3Q</a:t>
              </a:r>
            </a:p>
          </p:txBody>
        </p:sp>
        <p:sp>
          <p:nvSpPr>
            <p:cNvPr id="2446465" name="Rectangle 129"/>
            <p:cNvSpPr>
              <a:spLocks noChangeArrowheads="1"/>
            </p:cNvSpPr>
            <p:nvPr/>
          </p:nvSpPr>
          <p:spPr bwMode="auto">
            <a:xfrm>
              <a:off x="2144" y="165"/>
              <a:ext cx="207" cy="177"/>
            </a:xfrm>
            <a:prstGeom prst="rect">
              <a:avLst/>
            </a:prstGeom>
            <a:noFill/>
            <a:ln w="12700">
              <a:noFill/>
              <a:miter lim="800000"/>
              <a:headEnd/>
              <a:tailEnd/>
            </a:ln>
            <a:effectLst/>
          </p:spPr>
          <p:txBody>
            <a:bodyPr/>
            <a:lstStyle/>
            <a:p>
              <a:pPr algn="ctr">
                <a:spcBef>
                  <a:spcPct val="20000"/>
                </a:spcBef>
              </a:pPr>
              <a:r>
                <a:rPr lang="en-US" altLang="zh-CN" sz="800">
                  <a:latin typeface="Times New Roman" pitchFamily="18" charset="0"/>
                  <a:ea typeface="宋体" pitchFamily="2" charset="-122"/>
                </a:rPr>
                <a:t>2Q</a:t>
              </a:r>
            </a:p>
          </p:txBody>
        </p:sp>
        <p:sp>
          <p:nvSpPr>
            <p:cNvPr id="2446466" name="Rectangle 130"/>
            <p:cNvSpPr>
              <a:spLocks noChangeArrowheads="1"/>
            </p:cNvSpPr>
            <p:nvPr/>
          </p:nvSpPr>
          <p:spPr bwMode="auto">
            <a:xfrm>
              <a:off x="1936" y="165"/>
              <a:ext cx="208" cy="177"/>
            </a:xfrm>
            <a:prstGeom prst="rect">
              <a:avLst/>
            </a:prstGeom>
            <a:noFill/>
            <a:ln w="12700">
              <a:noFill/>
              <a:miter lim="800000"/>
              <a:headEnd/>
              <a:tailEnd/>
            </a:ln>
            <a:effectLst/>
          </p:spPr>
          <p:txBody>
            <a:bodyPr/>
            <a:lstStyle/>
            <a:p>
              <a:pPr algn="ctr">
                <a:spcBef>
                  <a:spcPct val="20000"/>
                </a:spcBef>
              </a:pPr>
              <a:r>
                <a:rPr lang="en-US" altLang="zh-CN" sz="800">
                  <a:latin typeface="Times New Roman" pitchFamily="18" charset="0"/>
                  <a:ea typeface="宋体" pitchFamily="2" charset="-122"/>
                </a:rPr>
                <a:t>1Q</a:t>
              </a:r>
            </a:p>
          </p:txBody>
        </p:sp>
        <p:sp>
          <p:nvSpPr>
            <p:cNvPr id="2446467" name="Rectangle 131"/>
            <p:cNvSpPr>
              <a:spLocks noChangeArrowheads="1"/>
            </p:cNvSpPr>
            <p:nvPr/>
          </p:nvSpPr>
          <p:spPr bwMode="auto">
            <a:xfrm>
              <a:off x="1727" y="165"/>
              <a:ext cx="209" cy="177"/>
            </a:xfrm>
            <a:prstGeom prst="rect">
              <a:avLst/>
            </a:prstGeom>
            <a:noFill/>
            <a:ln w="12700">
              <a:noFill/>
              <a:miter lim="800000"/>
              <a:headEnd/>
              <a:tailEnd/>
            </a:ln>
            <a:effectLst/>
          </p:spPr>
          <p:txBody>
            <a:bodyPr/>
            <a:lstStyle/>
            <a:p>
              <a:pPr algn="ctr">
                <a:spcBef>
                  <a:spcPct val="20000"/>
                </a:spcBef>
              </a:pPr>
              <a:r>
                <a:rPr lang="en-US" altLang="zh-CN" sz="800">
                  <a:latin typeface="Times New Roman" pitchFamily="18" charset="0"/>
                  <a:ea typeface="宋体" pitchFamily="2" charset="-122"/>
                </a:rPr>
                <a:t>4Q</a:t>
              </a:r>
            </a:p>
          </p:txBody>
        </p:sp>
        <p:sp>
          <p:nvSpPr>
            <p:cNvPr id="2446468" name="Rectangle 132"/>
            <p:cNvSpPr>
              <a:spLocks noChangeArrowheads="1"/>
            </p:cNvSpPr>
            <p:nvPr/>
          </p:nvSpPr>
          <p:spPr bwMode="auto">
            <a:xfrm>
              <a:off x="1520" y="165"/>
              <a:ext cx="207" cy="177"/>
            </a:xfrm>
            <a:prstGeom prst="rect">
              <a:avLst/>
            </a:prstGeom>
            <a:noFill/>
            <a:ln w="12700">
              <a:noFill/>
              <a:miter lim="800000"/>
              <a:headEnd/>
              <a:tailEnd/>
            </a:ln>
            <a:effectLst/>
          </p:spPr>
          <p:txBody>
            <a:bodyPr/>
            <a:lstStyle/>
            <a:p>
              <a:pPr algn="ctr">
                <a:spcBef>
                  <a:spcPct val="20000"/>
                </a:spcBef>
              </a:pPr>
              <a:r>
                <a:rPr lang="en-US" altLang="zh-CN" sz="800">
                  <a:latin typeface="Times New Roman" pitchFamily="18" charset="0"/>
                  <a:ea typeface="宋体" pitchFamily="2" charset="-122"/>
                </a:rPr>
                <a:t>3Q</a:t>
              </a:r>
            </a:p>
          </p:txBody>
        </p:sp>
        <p:sp>
          <p:nvSpPr>
            <p:cNvPr id="2446469" name="Rectangle 133"/>
            <p:cNvSpPr>
              <a:spLocks noChangeArrowheads="1"/>
            </p:cNvSpPr>
            <p:nvPr/>
          </p:nvSpPr>
          <p:spPr bwMode="auto">
            <a:xfrm>
              <a:off x="1312" y="165"/>
              <a:ext cx="208" cy="177"/>
            </a:xfrm>
            <a:prstGeom prst="rect">
              <a:avLst/>
            </a:prstGeom>
            <a:noFill/>
            <a:ln w="12700">
              <a:noFill/>
              <a:miter lim="800000"/>
              <a:headEnd/>
              <a:tailEnd/>
            </a:ln>
            <a:effectLst/>
          </p:spPr>
          <p:txBody>
            <a:bodyPr/>
            <a:lstStyle/>
            <a:p>
              <a:pPr algn="ctr">
                <a:spcBef>
                  <a:spcPct val="20000"/>
                </a:spcBef>
              </a:pPr>
              <a:r>
                <a:rPr lang="en-US" altLang="zh-CN" sz="800">
                  <a:latin typeface="Times New Roman" pitchFamily="18" charset="0"/>
                  <a:ea typeface="宋体" pitchFamily="2" charset="-122"/>
                </a:rPr>
                <a:t>2Q</a:t>
              </a:r>
            </a:p>
          </p:txBody>
        </p:sp>
        <p:sp>
          <p:nvSpPr>
            <p:cNvPr id="2446470" name="Rectangle 134"/>
            <p:cNvSpPr>
              <a:spLocks noChangeArrowheads="1"/>
            </p:cNvSpPr>
            <p:nvPr/>
          </p:nvSpPr>
          <p:spPr bwMode="auto">
            <a:xfrm>
              <a:off x="1104" y="165"/>
              <a:ext cx="208" cy="177"/>
            </a:xfrm>
            <a:prstGeom prst="rect">
              <a:avLst/>
            </a:prstGeom>
            <a:noFill/>
            <a:ln w="12700">
              <a:noFill/>
              <a:miter lim="800000"/>
              <a:headEnd/>
              <a:tailEnd/>
            </a:ln>
            <a:effectLst/>
          </p:spPr>
          <p:txBody>
            <a:bodyPr/>
            <a:lstStyle/>
            <a:p>
              <a:pPr algn="ctr">
                <a:spcBef>
                  <a:spcPct val="20000"/>
                </a:spcBef>
              </a:pPr>
              <a:r>
                <a:rPr lang="en-US" altLang="zh-CN" sz="800">
                  <a:latin typeface="Times New Roman" pitchFamily="18" charset="0"/>
                  <a:ea typeface="宋体" pitchFamily="2" charset="-122"/>
                </a:rPr>
                <a:t>1Q</a:t>
              </a:r>
            </a:p>
          </p:txBody>
        </p:sp>
        <p:sp>
          <p:nvSpPr>
            <p:cNvPr id="2446471" name="Rectangle 135"/>
            <p:cNvSpPr>
              <a:spLocks noChangeArrowheads="1"/>
            </p:cNvSpPr>
            <p:nvPr/>
          </p:nvSpPr>
          <p:spPr bwMode="auto">
            <a:xfrm>
              <a:off x="895" y="165"/>
              <a:ext cx="209" cy="177"/>
            </a:xfrm>
            <a:prstGeom prst="rect">
              <a:avLst/>
            </a:prstGeom>
            <a:noFill/>
            <a:ln w="12700">
              <a:noFill/>
              <a:miter lim="800000"/>
              <a:headEnd/>
              <a:tailEnd/>
            </a:ln>
            <a:effectLst/>
          </p:spPr>
          <p:txBody>
            <a:bodyPr/>
            <a:lstStyle/>
            <a:p>
              <a:pPr algn="ctr">
                <a:spcBef>
                  <a:spcPct val="20000"/>
                </a:spcBef>
              </a:pPr>
              <a:r>
                <a:rPr lang="zh-CN" altLang="en-US" sz="800">
                  <a:latin typeface="Times New Roman" pitchFamily="18" charset="0"/>
                  <a:ea typeface="宋体" pitchFamily="2" charset="-122"/>
                </a:rPr>
                <a:t>4</a:t>
              </a:r>
              <a:r>
                <a:rPr lang="en-US" altLang="zh-CN" sz="800">
                  <a:latin typeface="Times New Roman" pitchFamily="18" charset="0"/>
                  <a:ea typeface="宋体" pitchFamily="2" charset="-122"/>
                </a:rPr>
                <a:t>Q</a:t>
              </a:r>
            </a:p>
          </p:txBody>
        </p:sp>
        <p:sp>
          <p:nvSpPr>
            <p:cNvPr id="2446472" name="Rectangle 136"/>
            <p:cNvSpPr>
              <a:spLocks noChangeArrowheads="1"/>
            </p:cNvSpPr>
            <p:nvPr/>
          </p:nvSpPr>
          <p:spPr bwMode="auto">
            <a:xfrm>
              <a:off x="689" y="165"/>
              <a:ext cx="206" cy="177"/>
            </a:xfrm>
            <a:prstGeom prst="rect">
              <a:avLst/>
            </a:prstGeom>
            <a:noFill/>
            <a:ln w="12700">
              <a:noFill/>
              <a:miter lim="800000"/>
              <a:headEnd/>
              <a:tailEnd/>
            </a:ln>
            <a:effectLst/>
          </p:spPr>
          <p:txBody>
            <a:bodyPr/>
            <a:lstStyle/>
            <a:p>
              <a:pPr algn="ctr">
                <a:spcBef>
                  <a:spcPct val="20000"/>
                </a:spcBef>
              </a:pPr>
              <a:r>
                <a:rPr lang="zh-CN" altLang="en-US" sz="800">
                  <a:latin typeface="Times New Roman" pitchFamily="18" charset="0"/>
                  <a:ea typeface="宋体" pitchFamily="2" charset="-122"/>
                </a:rPr>
                <a:t>3</a:t>
              </a:r>
              <a:r>
                <a:rPr lang="en-US" altLang="zh-CN" sz="800">
                  <a:latin typeface="Times New Roman" pitchFamily="18" charset="0"/>
                  <a:ea typeface="宋体" pitchFamily="2" charset="-122"/>
                </a:rPr>
                <a:t>Q</a:t>
              </a:r>
            </a:p>
          </p:txBody>
        </p:sp>
        <p:sp>
          <p:nvSpPr>
            <p:cNvPr id="2446473" name="Rectangle 137"/>
            <p:cNvSpPr>
              <a:spLocks noChangeArrowheads="1"/>
            </p:cNvSpPr>
            <p:nvPr/>
          </p:nvSpPr>
          <p:spPr bwMode="auto">
            <a:xfrm>
              <a:off x="510" y="165"/>
              <a:ext cx="179" cy="177"/>
            </a:xfrm>
            <a:prstGeom prst="rect">
              <a:avLst/>
            </a:prstGeom>
            <a:noFill/>
            <a:ln w="12700">
              <a:noFill/>
              <a:miter lim="800000"/>
              <a:headEnd/>
              <a:tailEnd/>
            </a:ln>
            <a:effectLst/>
          </p:spPr>
          <p:txBody>
            <a:bodyPr/>
            <a:lstStyle/>
            <a:p>
              <a:pPr>
                <a:spcBef>
                  <a:spcPct val="20000"/>
                </a:spcBef>
              </a:pPr>
              <a:endParaRPr lang="en-US" altLang="zh-CN" sz="800">
                <a:latin typeface="Times New Roman" pitchFamily="18" charset="0"/>
                <a:ea typeface="宋体" pitchFamily="2" charset="-122"/>
              </a:endParaRPr>
            </a:p>
          </p:txBody>
        </p:sp>
        <p:sp>
          <p:nvSpPr>
            <p:cNvPr id="2446474" name="Rectangle 138"/>
            <p:cNvSpPr>
              <a:spLocks noChangeArrowheads="1"/>
            </p:cNvSpPr>
            <p:nvPr/>
          </p:nvSpPr>
          <p:spPr bwMode="auto">
            <a:xfrm>
              <a:off x="272" y="165"/>
              <a:ext cx="238" cy="177"/>
            </a:xfrm>
            <a:prstGeom prst="rect">
              <a:avLst/>
            </a:prstGeom>
            <a:noFill/>
            <a:ln w="12700">
              <a:noFill/>
              <a:miter lim="800000"/>
              <a:headEnd/>
              <a:tailEnd/>
            </a:ln>
            <a:effectLst/>
          </p:spPr>
          <p:txBody>
            <a:bodyPr/>
            <a:lstStyle/>
            <a:p>
              <a:pPr algn="ctr">
                <a:spcBef>
                  <a:spcPct val="20000"/>
                </a:spcBef>
              </a:pPr>
              <a:r>
                <a:rPr lang="zh-CN" altLang="en-US" sz="800">
                  <a:latin typeface="Times New Roman" pitchFamily="18" charset="0"/>
                  <a:ea typeface="宋体" pitchFamily="2" charset="-122"/>
                </a:rPr>
                <a:t>1</a:t>
              </a:r>
              <a:r>
                <a:rPr lang="en-US" altLang="zh-CN" sz="800">
                  <a:latin typeface="Times New Roman" pitchFamily="18" charset="0"/>
                  <a:ea typeface="宋体" pitchFamily="2" charset="-122"/>
                </a:rPr>
                <a:t>Q</a:t>
              </a:r>
            </a:p>
          </p:txBody>
        </p:sp>
        <p:sp>
          <p:nvSpPr>
            <p:cNvPr id="2446475" name="Line 139"/>
            <p:cNvSpPr>
              <a:spLocks noChangeShapeType="1"/>
            </p:cNvSpPr>
            <p:nvPr/>
          </p:nvSpPr>
          <p:spPr bwMode="auto">
            <a:xfrm>
              <a:off x="272" y="165"/>
              <a:ext cx="4157" cy="0"/>
            </a:xfrm>
            <a:prstGeom prst="line">
              <a:avLst/>
            </a:prstGeom>
            <a:noFill/>
            <a:ln w="28575" cap="sq">
              <a:solidFill>
                <a:schemeClr val="tx1"/>
              </a:solidFill>
              <a:round/>
              <a:headEnd/>
              <a:tailEnd/>
            </a:ln>
            <a:effectLst/>
          </p:spPr>
          <p:txBody>
            <a:bodyPr/>
            <a:lstStyle/>
            <a:p>
              <a:endParaRPr lang="zh-CN" altLang="en-US"/>
            </a:p>
          </p:txBody>
        </p:sp>
        <p:sp>
          <p:nvSpPr>
            <p:cNvPr id="2446476" name="Line 140"/>
            <p:cNvSpPr>
              <a:spLocks noChangeShapeType="1"/>
            </p:cNvSpPr>
            <p:nvPr/>
          </p:nvSpPr>
          <p:spPr bwMode="auto">
            <a:xfrm flipV="1">
              <a:off x="272" y="339"/>
              <a:ext cx="4157" cy="3"/>
            </a:xfrm>
            <a:prstGeom prst="line">
              <a:avLst/>
            </a:prstGeom>
            <a:noFill/>
            <a:ln w="28575" cap="sq">
              <a:solidFill>
                <a:schemeClr val="tx1"/>
              </a:solidFill>
              <a:round/>
              <a:headEnd/>
              <a:tailEnd/>
            </a:ln>
            <a:effectLst/>
          </p:spPr>
          <p:txBody>
            <a:bodyPr/>
            <a:lstStyle/>
            <a:p>
              <a:endParaRPr lang="zh-CN" altLang="en-US"/>
            </a:p>
          </p:txBody>
        </p:sp>
        <p:sp>
          <p:nvSpPr>
            <p:cNvPr id="2446477" name="Line 141"/>
            <p:cNvSpPr>
              <a:spLocks noChangeShapeType="1"/>
            </p:cNvSpPr>
            <p:nvPr/>
          </p:nvSpPr>
          <p:spPr bwMode="auto">
            <a:xfrm>
              <a:off x="272" y="165"/>
              <a:ext cx="0" cy="177"/>
            </a:xfrm>
            <a:prstGeom prst="line">
              <a:avLst/>
            </a:prstGeom>
            <a:noFill/>
            <a:ln w="28575" cap="sq">
              <a:solidFill>
                <a:schemeClr val="tx1"/>
              </a:solidFill>
              <a:round/>
              <a:headEnd/>
              <a:tailEnd/>
            </a:ln>
            <a:effectLst/>
          </p:spPr>
          <p:txBody>
            <a:bodyPr/>
            <a:lstStyle/>
            <a:p>
              <a:endParaRPr lang="zh-CN" altLang="en-US"/>
            </a:p>
          </p:txBody>
        </p:sp>
        <p:sp>
          <p:nvSpPr>
            <p:cNvPr id="2446478" name="Line 142"/>
            <p:cNvSpPr>
              <a:spLocks noChangeShapeType="1"/>
            </p:cNvSpPr>
            <p:nvPr/>
          </p:nvSpPr>
          <p:spPr bwMode="auto">
            <a:xfrm>
              <a:off x="510" y="165"/>
              <a:ext cx="0" cy="177"/>
            </a:xfrm>
            <a:prstGeom prst="line">
              <a:avLst/>
            </a:prstGeom>
            <a:noFill/>
            <a:ln w="12700">
              <a:solidFill>
                <a:schemeClr val="tx1"/>
              </a:solidFill>
              <a:round/>
              <a:headEnd/>
              <a:tailEnd/>
            </a:ln>
            <a:effectLst/>
          </p:spPr>
          <p:txBody>
            <a:bodyPr/>
            <a:lstStyle/>
            <a:p>
              <a:endParaRPr lang="zh-CN" altLang="en-US"/>
            </a:p>
          </p:txBody>
        </p:sp>
        <p:sp>
          <p:nvSpPr>
            <p:cNvPr id="2446479" name="Line 143"/>
            <p:cNvSpPr>
              <a:spLocks noChangeShapeType="1"/>
            </p:cNvSpPr>
            <p:nvPr/>
          </p:nvSpPr>
          <p:spPr bwMode="auto">
            <a:xfrm>
              <a:off x="689" y="165"/>
              <a:ext cx="0" cy="177"/>
            </a:xfrm>
            <a:prstGeom prst="line">
              <a:avLst/>
            </a:prstGeom>
            <a:noFill/>
            <a:ln w="12700">
              <a:solidFill>
                <a:schemeClr val="tx1"/>
              </a:solidFill>
              <a:round/>
              <a:headEnd/>
              <a:tailEnd/>
            </a:ln>
            <a:effectLst/>
          </p:spPr>
          <p:txBody>
            <a:bodyPr/>
            <a:lstStyle/>
            <a:p>
              <a:endParaRPr lang="zh-CN" altLang="en-US"/>
            </a:p>
          </p:txBody>
        </p:sp>
        <p:sp>
          <p:nvSpPr>
            <p:cNvPr id="2446480" name="Line 144"/>
            <p:cNvSpPr>
              <a:spLocks noChangeShapeType="1"/>
            </p:cNvSpPr>
            <p:nvPr/>
          </p:nvSpPr>
          <p:spPr bwMode="auto">
            <a:xfrm>
              <a:off x="895" y="165"/>
              <a:ext cx="0" cy="177"/>
            </a:xfrm>
            <a:prstGeom prst="line">
              <a:avLst/>
            </a:prstGeom>
            <a:noFill/>
            <a:ln w="12700">
              <a:solidFill>
                <a:schemeClr val="tx1"/>
              </a:solidFill>
              <a:round/>
              <a:headEnd/>
              <a:tailEnd/>
            </a:ln>
            <a:effectLst/>
          </p:spPr>
          <p:txBody>
            <a:bodyPr/>
            <a:lstStyle/>
            <a:p>
              <a:endParaRPr lang="zh-CN" altLang="en-US"/>
            </a:p>
          </p:txBody>
        </p:sp>
        <p:sp>
          <p:nvSpPr>
            <p:cNvPr id="2446481" name="Line 145"/>
            <p:cNvSpPr>
              <a:spLocks noChangeShapeType="1"/>
            </p:cNvSpPr>
            <p:nvPr/>
          </p:nvSpPr>
          <p:spPr bwMode="auto">
            <a:xfrm>
              <a:off x="1104" y="165"/>
              <a:ext cx="0" cy="177"/>
            </a:xfrm>
            <a:prstGeom prst="line">
              <a:avLst/>
            </a:prstGeom>
            <a:noFill/>
            <a:ln w="12700">
              <a:solidFill>
                <a:schemeClr val="tx1"/>
              </a:solidFill>
              <a:round/>
              <a:headEnd/>
              <a:tailEnd/>
            </a:ln>
            <a:effectLst/>
          </p:spPr>
          <p:txBody>
            <a:bodyPr/>
            <a:lstStyle/>
            <a:p>
              <a:endParaRPr lang="zh-CN" altLang="en-US"/>
            </a:p>
          </p:txBody>
        </p:sp>
        <p:sp>
          <p:nvSpPr>
            <p:cNvPr id="2446482" name="Line 146"/>
            <p:cNvSpPr>
              <a:spLocks noChangeShapeType="1"/>
            </p:cNvSpPr>
            <p:nvPr/>
          </p:nvSpPr>
          <p:spPr bwMode="auto">
            <a:xfrm>
              <a:off x="1312" y="165"/>
              <a:ext cx="0" cy="177"/>
            </a:xfrm>
            <a:prstGeom prst="line">
              <a:avLst/>
            </a:prstGeom>
            <a:noFill/>
            <a:ln w="12700">
              <a:solidFill>
                <a:schemeClr val="tx1"/>
              </a:solidFill>
              <a:round/>
              <a:headEnd/>
              <a:tailEnd/>
            </a:ln>
            <a:effectLst/>
          </p:spPr>
          <p:txBody>
            <a:bodyPr/>
            <a:lstStyle/>
            <a:p>
              <a:endParaRPr lang="zh-CN" altLang="en-US"/>
            </a:p>
          </p:txBody>
        </p:sp>
        <p:sp>
          <p:nvSpPr>
            <p:cNvPr id="2446483" name="Line 147"/>
            <p:cNvSpPr>
              <a:spLocks noChangeShapeType="1"/>
            </p:cNvSpPr>
            <p:nvPr/>
          </p:nvSpPr>
          <p:spPr bwMode="auto">
            <a:xfrm>
              <a:off x="1520" y="165"/>
              <a:ext cx="0" cy="177"/>
            </a:xfrm>
            <a:prstGeom prst="line">
              <a:avLst/>
            </a:prstGeom>
            <a:noFill/>
            <a:ln w="12700">
              <a:solidFill>
                <a:schemeClr val="tx1"/>
              </a:solidFill>
              <a:round/>
              <a:headEnd/>
              <a:tailEnd/>
            </a:ln>
            <a:effectLst/>
          </p:spPr>
          <p:txBody>
            <a:bodyPr/>
            <a:lstStyle/>
            <a:p>
              <a:endParaRPr lang="zh-CN" altLang="en-US"/>
            </a:p>
          </p:txBody>
        </p:sp>
        <p:sp>
          <p:nvSpPr>
            <p:cNvPr id="2446484" name="Line 148"/>
            <p:cNvSpPr>
              <a:spLocks noChangeShapeType="1"/>
            </p:cNvSpPr>
            <p:nvPr/>
          </p:nvSpPr>
          <p:spPr bwMode="auto">
            <a:xfrm>
              <a:off x="1727" y="165"/>
              <a:ext cx="0" cy="177"/>
            </a:xfrm>
            <a:prstGeom prst="line">
              <a:avLst/>
            </a:prstGeom>
            <a:noFill/>
            <a:ln w="12700">
              <a:solidFill>
                <a:schemeClr val="tx1"/>
              </a:solidFill>
              <a:round/>
              <a:headEnd/>
              <a:tailEnd/>
            </a:ln>
            <a:effectLst/>
          </p:spPr>
          <p:txBody>
            <a:bodyPr/>
            <a:lstStyle/>
            <a:p>
              <a:endParaRPr lang="zh-CN" altLang="en-US"/>
            </a:p>
          </p:txBody>
        </p:sp>
        <p:sp>
          <p:nvSpPr>
            <p:cNvPr id="2446485" name="Line 149"/>
            <p:cNvSpPr>
              <a:spLocks noChangeShapeType="1"/>
            </p:cNvSpPr>
            <p:nvPr/>
          </p:nvSpPr>
          <p:spPr bwMode="auto">
            <a:xfrm>
              <a:off x="1936" y="165"/>
              <a:ext cx="0" cy="177"/>
            </a:xfrm>
            <a:prstGeom prst="line">
              <a:avLst/>
            </a:prstGeom>
            <a:noFill/>
            <a:ln w="12700">
              <a:solidFill>
                <a:schemeClr val="tx1"/>
              </a:solidFill>
              <a:round/>
              <a:headEnd/>
              <a:tailEnd/>
            </a:ln>
            <a:effectLst/>
          </p:spPr>
          <p:txBody>
            <a:bodyPr/>
            <a:lstStyle/>
            <a:p>
              <a:endParaRPr lang="zh-CN" altLang="en-US"/>
            </a:p>
          </p:txBody>
        </p:sp>
        <p:sp>
          <p:nvSpPr>
            <p:cNvPr id="2446486" name="Line 150"/>
            <p:cNvSpPr>
              <a:spLocks noChangeShapeType="1"/>
            </p:cNvSpPr>
            <p:nvPr/>
          </p:nvSpPr>
          <p:spPr bwMode="auto">
            <a:xfrm>
              <a:off x="2144" y="165"/>
              <a:ext cx="0" cy="177"/>
            </a:xfrm>
            <a:prstGeom prst="line">
              <a:avLst/>
            </a:prstGeom>
            <a:noFill/>
            <a:ln w="12700">
              <a:solidFill>
                <a:schemeClr val="tx1"/>
              </a:solidFill>
              <a:round/>
              <a:headEnd/>
              <a:tailEnd/>
            </a:ln>
            <a:effectLst/>
          </p:spPr>
          <p:txBody>
            <a:bodyPr/>
            <a:lstStyle/>
            <a:p>
              <a:endParaRPr lang="zh-CN" altLang="en-US"/>
            </a:p>
          </p:txBody>
        </p:sp>
        <p:sp>
          <p:nvSpPr>
            <p:cNvPr id="2446487" name="Line 151"/>
            <p:cNvSpPr>
              <a:spLocks noChangeShapeType="1"/>
            </p:cNvSpPr>
            <p:nvPr/>
          </p:nvSpPr>
          <p:spPr bwMode="auto">
            <a:xfrm>
              <a:off x="2351" y="165"/>
              <a:ext cx="0" cy="177"/>
            </a:xfrm>
            <a:prstGeom prst="line">
              <a:avLst/>
            </a:prstGeom>
            <a:noFill/>
            <a:ln w="12700">
              <a:solidFill>
                <a:schemeClr val="tx1"/>
              </a:solidFill>
              <a:round/>
              <a:headEnd/>
              <a:tailEnd/>
            </a:ln>
            <a:effectLst/>
          </p:spPr>
          <p:txBody>
            <a:bodyPr/>
            <a:lstStyle/>
            <a:p>
              <a:endParaRPr lang="zh-CN" altLang="en-US"/>
            </a:p>
          </p:txBody>
        </p:sp>
        <p:sp>
          <p:nvSpPr>
            <p:cNvPr id="2446488" name="Line 152"/>
            <p:cNvSpPr>
              <a:spLocks noChangeShapeType="1"/>
            </p:cNvSpPr>
            <p:nvPr/>
          </p:nvSpPr>
          <p:spPr bwMode="auto">
            <a:xfrm>
              <a:off x="2560" y="165"/>
              <a:ext cx="0" cy="177"/>
            </a:xfrm>
            <a:prstGeom prst="line">
              <a:avLst/>
            </a:prstGeom>
            <a:noFill/>
            <a:ln w="12700">
              <a:solidFill>
                <a:schemeClr val="tx1"/>
              </a:solidFill>
              <a:round/>
              <a:headEnd/>
              <a:tailEnd/>
            </a:ln>
            <a:effectLst/>
          </p:spPr>
          <p:txBody>
            <a:bodyPr/>
            <a:lstStyle/>
            <a:p>
              <a:endParaRPr lang="zh-CN" altLang="en-US"/>
            </a:p>
          </p:txBody>
        </p:sp>
        <p:sp>
          <p:nvSpPr>
            <p:cNvPr id="2446489" name="Line 153"/>
            <p:cNvSpPr>
              <a:spLocks noChangeShapeType="1"/>
            </p:cNvSpPr>
            <p:nvPr/>
          </p:nvSpPr>
          <p:spPr bwMode="auto">
            <a:xfrm>
              <a:off x="2767" y="165"/>
              <a:ext cx="0" cy="177"/>
            </a:xfrm>
            <a:prstGeom prst="line">
              <a:avLst/>
            </a:prstGeom>
            <a:noFill/>
            <a:ln w="12700">
              <a:solidFill>
                <a:schemeClr val="tx1"/>
              </a:solidFill>
              <a:round/>
              <a:headEnd/>
              <a:tailEnd/>
            </a:ln>
            <a:effectLst/>
          </p:spPr>
          <p:txBody>
            <a:bodyPr/>
            <a:lstStyle/>
            <a:p>
              <a:endParaRPr lang="zh-CN" altLang="en-US"/>
            </a:p>
          </p:txBody>
        </p:sp>
        <p:sp>
          <p:nvSpPr>
            <p:cNvPr id="2446490" name="Line 154"/>
            <p:cNvSpPr>
              <a:spLocks noChangeShapeType="1"/>
            </p:cNvSpPr>
            <p:nvPr/>
          </p:nvSpPr>
          <p:spPr bwMode="auto">
            <a:xfrm>
              <a:off x="2975" y="165"/>
              <a:ext cx="0" cy="177"/>
            </a:xfrm>
            <a:prstGeom prst="line">
              <a:avLst/>
            </a:prstGeom>
            <a:noFill/>
            <a:ln w="12700">
              <a:solidFill>
                <a:schemeClr val="tx1"/>
              </a:solidFill>
              <a:round/>
              <a:headEnd/>
              <a:tailEnd/>
            </a:ln>
            <a:effectLst/>
          </p:spPr>
          <p:txBody>
            <a:bodyPr/>
            <a:lstStyle/>
            <a:p>
              <a:endParaRPr lang="zh-CN" altLang="en-US"/>
            </a:p>
          </p:txBody>
        </p:sp>
        <p:sp>
          <p:nvSpPr>
            <p:cNvPr id="2446491" name="Line 155"/>
            <p:cNvSpPr>
              <a:spLocks noChangeShapeType="1"/>
            </p:cNvSpPr>
            <p:nvPr/>
          </p:nvSpPr>
          <p:spPr bwMode="auto">
            <a:xfrm>
              <a:off x="3171" y="165"/>
              <a:ext cx="0" cy="177"/>
            </a:xfrm>
            <a:prstGeom prst="line">
              <a:avLst/>
            </a:prstGeom>
            <a:noFill/>
            <a:ln w="12700">
              <a:solidFill>
                <a:schemeClr val="tx1"/>
              </a:solidFill>
              <a:round/>
              <a:headEnd/>
              <a:tailEnd/>
            </a:ln>
            <a:effectLst/>
          </p:spPr>
          <p:txBody>
            <a:bodyPr/>
            <a:lstStyle/>
            <a:p>
              <a:endParaRPr lang="zh-CN" altLang="en-US"/>
            </a:p>
          </p:txBody>
        </p:sp>
        <p:sp>
          <p:nvSpPr>
            <p:cNvPr id="2446492" name="Line 156"/>
            <p:cNvSpPr>
              <a:spLocks noChangeShapeType="1"/>
            </p:cNvSpPr>
            <p:nvPr/>
          </p:nvSpPr>
          <p:spPr bwMode="auto">
            <a:xfrm>
              <a:off x="3392" y="165"/>
              <a:ext cx="0" cy="177"/>
            </a:xfrm>
            <a:prstGeom prst="line">
              <a:avLst/>
            </a:prstGeom>
            <a:noFill/>
            <a:ln w="12700">
              <a:solidFill>
                <a:schemeClr val="tx1"/>
              </a:solidFill>
              <a:round/>
              <a:headEnd/>
              <a:tailEnd/>
            </a:ln>
            <a:effectLst/>
          </p:spPr>
          <p:txBody>
            <a:bodyPr/>
            <a:lstStyle/>
            <a:p>
              <a:endParaRPr lang="zh-CN" altLang="en-US"/>
            </a:p>
          </p:txBody>
        </p:sp>
        <p:sp>
          <p:nvSpPr>
            <p:cNvPr id="2446493" name="Line 157"/>
            <p:cNvSpPr>
              <a:spLocks noChangeShapeType="1"/>
            </p:cNvSpPr>
            <p:nvPr/>
          </p:nvSpPr>
          <p:spPr bwMode="auto">
            <a:xfrm>
              <a:off x="3599" y="165"/>
              <a:ext cx="0" cy="177"/>
            </a:xfrm>
            <a:prstGeom prst="line">
              <a:avLst/>
            </a:prstGeom>
            <a:noFill/>
            <a:ln w="12700">
              <a:solidFill>
                <a:schemeClr val="tx1"/>
              </a:solidFill>
              <a:round/>
              <a:headEnd/>
              <a:tailEnd/>
            </a:ln>
            <a:effectLst/>
          </p:spPr>
          <p:txBody>
            <a:bodyPr/>
            <a:lstStyle/>
            <a:p>
              <a:endParaRPr lang="zh-CN" altLang="en-US"/>
            </a:p>
          </p:txBody>
        </p:sp>
        <p:sp>
          <p:nvSpPr>
            <p:cNvPr id="2446494" name="Line 158"/>
            <p:cNvSpPr>
              <a:spLocks noChangeShapeType="1"/>
            </p:cNvSpPr>
            <p:nvPr/>
          </p:nvSpPr>
          <p:spPr bwMode="auto">
            <a:xfrm>
              <a:off x="3808" y="165"/>
              <a:ext cx="0" cy="177"/>
            </a:xfrm>
            <a:prstGeom prst="line">
              <a:avLst/>
            </a:prstGeom>
            <a:noFill/>
            <a:ln w="12700">
              <a:solidFill>
                <a:schemeClr val="tx1"/>
              </a:solidFill>
              <a:round/>
              <a:headEnd/>
              <a:tailEnd/>
            </a:ln>
            <a:effectLst/>
          </p:spPr>
          <p:txBody>
            <a:bodyPr/>
            <a:lstStyle/>
            <a:p>
              <a:endParaRPr lang="zh-CN" altLang="en-US"/>
            </a:p>
          </p:txBody>
        </p:sp>
        <p:sp>
          <p:nvSpPr>
            <p:cNvPr id="2446495" name="Rectangle 159"/>
            <p:cNvSpPr>
              <a:spLocks noChangeArrowheads="1"/>
            </p:cNvSpPr>
            <p:nvPr/>
          </p:nvSpPr>
          <p:spPr bwMode="auto">
            <a:xfrm>
              <a:off x="4015" y="172"/>
              <a:ext cx="207" cy="177"/>
            </a:xfrm>
            <a:prstGeom prst="rect">
              <a:avLst/>
            </a:prstGeom>
            <a:noFill/>
            <a:ln w="12700">
              <a:noFill/>
              <a:miter lim="800000"/>
              <a:headEnd/>
              <a:tailEnd/>
            </a:ln>
            <a:effectLst/>
          </p:spPr>
          <p:txBody>
            <a:bodyPr/>
            <a:lstStyle/>
            <a:p>
              <a:pPr algn="ctr">
                <a:spcBef>
                  <a:spcPct val="20000"/>
                </a:spcBef>
              </a:pPr>
              <a:r>
                <a:rPr lang="en-US" altLang="zh-CN" sz="800">
                  <a:latin typeface="Times New Roman" pitchFamily="18" charset="0"/>
                  <a:ea typeface="宋体" pitchFamily="2" charset="-122"/>
                </a:rPr>
                <a:t>3Q</a:t>
              </a:r>
            </a:p>
          </p:txBody>
        </p:sp>
        <p:sp>
          <p:nvSpPr>
            <p:cNvPr id="2446496" name="Rectangle 160"/>
            <p:cNvSpPr>
              <a:spLocks noChangeArrowheads="1"/>
            </p:cNvSpPr>
            <p:nvPr/>
          </p:nvSpPr>
          <p:spPr bwMode="auto">
            <a:xfrm>
              <a:off x="4222" y="172"/>
              <a:ext cx="207" cy="177"/>
            </a:xfrm>
            <a:prstGeom prst="rect">
              <a:avLst/>
            </a:prstGeom>
            <a:noFill/>
            <a:ln w="12700">
              <a:noFill/>
              <a:miter lim="800000"/>
              <a:headEnd/>
              <a:tailEnd/>
            </a:ln>
            <a:effectLst/>
          </p:spPr>
          <p:txBody>
            <a:bodyPr/>
            <a:lstStyle/>
            <a:p>
              <a:pPr algn="ctr">
                <a:spcBef>
                  <a:spcPct val="20000"/>
                </a:spcBef>
              </a:pPr>
              <a:r>
                <a:rPr lang="en-US" altLang="zh-CN" sz="800">
                  <a:latin typeface="Times New Roman" pitchFamily="18" charset="0"/>
                  <a:ea typeface="宋体" pitchFamily="2" charset="-122"/>
                </a:rPr>
                <a:t>4Q</a:t>
              </a:r>
            </a:p>
          </p:txBody>
        </p:sp>
        <p:sp>
          <p:nvSpPr>
            <p:cNvPr id="2446497" name="Line 161"/>
            <p:cNvSpPr>
              <a:spLocks noChangeShapeType="1"/>
            </p:cNvSpPr>
            <p:nvPr/>
          </p:nvSpPr>
          <p:spPr bwMode="auto">
            <a:xfrm>
              <a:off x="4026" y="171"/>
              <a:ext cx="0" cy="177"/>
            </a:xfrm>
            <a:prstGeom prst="line">
              <a:avLst/>
            </a:prstGeom>
            <a:noFill/>
            <a:ln w="12700">
              <a:solidFill>
                <a:schemeClr val="tx1"/>
              </a:solidFill>
              <a:round/>
              <a:headEnd/>
              <a:tailEnd/>
            </a:ln>
            <a:effectLst/>
          </p:spPr>
          <p:txBody>
            <a:bodyPr/>
            <a:lstStyle/>
            <a:p>
              <a:endParaRPr lang="zh-CN" altLang="en-US"/>
            </a:p>
          </p:txBody>
        </p:sp>
        <p:sp>
          <p:nvSpPr>
            <p:cNvPr id="2446498" name="Line 162"/>
            <p:cNvSpPr>
              <a:spLocks noChangeShapeType="1"/>
            </p:cNvSpPr>
            <p:nvPr/>
          </p:nvSpPr>
          <p:spPr bwMode="auto">
            <a:xfrm>
              <a:off x="4238" y="171"/>
              <a:ext cx="0" cy="177"/>
            </a:xfrm>
            <a:prstGeom prst="line">
              <a:avLst/>
            </a:prstGeom>
            <a:noFill/>
            <a:ln w="12700">
              <a:solidFill>
                <a:schemeClr val="tx1"/>
              </a:solidFill>
              <a:round/>
              <a:headEnd/>
              <a:tailEnd/>
            </a:ln>
            <a:effectLst/>
          </p:spPr>
          <p:txBody>
            <a:bodyPr/>
            <a:lstStyle/>
            <a:p>
              <a:endParaRPr lang="zh-CN" altLang="en-US"/>
            </a:p>
          </p:txBody>
        </p:sp>
        <p:sp>
          <p:nvSpPr>
            <p:cNvPr id="2446499" name="Line 163"/>
            <p:cNvSpPr>
              <a:spLocks noChangeShapeType="1"/>
            </p:cNvSpPr>
            <p:nvPr/>
          </p:nvSpPr>
          <p:spPr bwMode="auto">
            <a:xfrm>
              <a:off x="4458" y="165"/>
              <a:ext cx="0" cy="177"/>
            </a:xfrm>
            <a:prstGeom prst="line">
              <a:avLst/>
            </a:prstGeom>
            <a:noFill/>
            <a:ln w="28575" cap="sq">
              <a:solidFill>
                <a:schemeClr val="tx1"/>
              </a:solidFill>
              <a:round/>
              <a:headEnd/>
              <a:tailEnd/>
            </a:ln>
            <a:effectLst/>
          </p:spPr>
          <p:txBody>
            <a:bodyPr/>
            <a:lstStyle/>
            <a:p>
              <a:endParaRPr lang="zh-CN" altLang="en-US"/>
            </a:p>
          </p:txBody>
        </p:sp>
      </p:grpSp>
      <p:sp>
        <p:nvSpPr>
          <p:cNvPr id="2446500" name="Rectangle 164" descr="50%"/>
          <p:cNvSpPr>
            <a:spLocks noChangeArrowheads="1"/>
          </p:cNvSpPr>
          <p:nvPr/>
        </p:nvSpPr>
        <p:spPr bwMode="auto">
          <a:xfrm flipV="1">
            <a:off x="2279763" y="1498601"/>
            <a:ext cx="560387" cy="92075"/>
          </a:xfrm>
          <a:prstGeom prst="rect">
            <a:avLst/>
          </a:prstGeom>
          <a:pattFill prst="pct50">
            <a:fgClr>
              <a:srgbClr val="CC66FF"/>
            </a:fgClr>
            <a:bgClr>
              <a:srgbClr val="FFFFFF"/>
            </a:bgClr>
          </a:pattFill>
          <a:ln w="12700">
            <a:solidFill>
              <a:srgbClr val="CC66FF"/>
            </a:solidFill>
            <a:miter lim="800000"/>
            <a:headEnd/>
            <a:tailEnd/>
          </a:ln>
          <a:effectLst/>
        </p:spPr>
        <p:txBody>
          <a:bodyPr wrap="none" anchor="ctr"/>
          <a:lstStyle/>
          <a:p>
            <a:endParaRPr lang="zh-CN" altLang="en-US"/>
          </a:p>
        </p:txBody>
      </p:sp>
      <p:sp>
        <p:nvSpPr>
          <p:cNvPr id="2446501" name="Line 165"/>
          <p:cNvSpPr>
            <a:spLocks noChangeShapeType="1"/>
          </p:cNvSpPr>
          <p:nvPr/>
        </p:nvSpPr>
        <p:spPr bwMode="auto">
          <a:xfrm flipH="1">
            <a:off x="1851138" y="3429000"/>
            <a:ext cx="6599237" cy="0"/>
          </a:xfrm>
          <a:prstGeom prst="line">
            <a:avLst/>
          </a:prstGeom>
          <a:noFill/>
          <a:ln w="28575">
            <a:solidFill>
              <a:schemeClr val="tx1"/>
            </a:solidFill>
            <a:round/>
            <a:headEnd/>
            <a:tailEnd/>
          </a:ln>
          <a:effectLst/>
        </p:spPr>
        <p:txBody>
          <a:bodyPr/>
          <a:lstStyle/>
          <a:p>
            <a:endParaRPr lang="zh-CN" altLang="en-US"/>
          </a:p>
        </p:txBody>
      </p:sp>
      <p:sp>
        <p:nvSpPr>
          <p:cNvPr id="2446502" name="Rectangle 166" descr="50%"/>
          <p:cNvSpPr>
            <a:spLocks noChangeArrowheads="1"/>
          </p:cNvSpPr>
          <p:nvPr/>
        </p:nvSpPr>
        <p:spPr bwMode="auto">
          <a:xfrm flipV="1">
            <a:off x="3094150" y="1700213"/>
            <a:ext cx="3997325" cy="92075"/>
          </a:xfrm>
          <a:prstGeom prst="rect">
            <a:avLst/>
          </a:prstGeom>
          <a:pattFill prst="pct50">
            <a:fgClr>
              <a:srgbClr val="3366FF"/>
            </a:fgClr>
            <a:bgClr>
              <a:srgbClr val="FFFFFF"/>
            </a:bgClr>
          </a:pattFill>
          <a:ln w="12700">
            <a:solidFill>
              <a:srgbClr val="3366FF"/>
            </a:solidFill>
            <a:miter lim="800000"/>
            <a:headEnd/>
            <a:tailEnd/>
          </a:ln>
          <a:effectLst/>
        </p:spPr>
        <p:txBody>
          <a:bodyPr wrap="none" anchor="ctr"/>
          <a:lstStyle/>
          <a:p>
            <a:endParaRPr lang="zh-CN" altLang="en-US"/>
          </a:p>
        </p:txBody>
      </p:sp>
      <p:sp>
        <p:nvSpPr>
          <p:cNvPr id="2446503" name="Rectangle 167" descr="50%"/>
          <p:cNvSpPr>
            <a:spLocks noChangeArrowheads="1"/>
          </p:cNvSpPr>
          <p:nvPr/>
        </p:nvSpPr>
        <p:spPr bwMode="auto">
          <a:xfrm flipV="1">
            <a:off x="3106850" y="1941513"/>
            <a:ext cx="3997325" cy="92075"/>
          </a:xfrm>
          <a:prstGeom prst="rect">
            <a:avLst/>
          </a:prstGeom>
          <a:pattFill prst="pct50">
            <a:fgClr>
              <a:srgbClr val="3366FF"/>
            </a:fgClr>
            <a:bgClr>
              <a:srgbClr val="FFFFFF"/>
            </a:bgClr>
          </a:pattFill>
          <a:ln w="12700">
            <a:solidFill>
              <a:srgbClr val="3366FF"/>
            </a:solidFill>
            <a:miter lim="800000"/>
            <a:headEnd/>
            <a:tailEnd/>
          </a:ln>
          <a:effectLst/>
        </p:spPr>
        <p:txBody>
          <a:bodyPr wrap="none" anchor="ctr"/>
          <a:lstStyle/>
          <a:p>
            <a:endParaRPr lang="zh-CN" altLang="en-US"/>
          </a:p>
        </p:txBody>
      </p:sp>
      <p:sp>
        <p:nvSpPr>
          <p:cNvPr id="2446504" name="Rectangle 168" descr="50%"/>
          <p:cNvSpPr>
            <a:spLocks noChangeArrowheads="1"/>
          </p:cNvSpPr>
          <p:nvPr/>
        </p:nvSpPr>
        <p:spPr bwMode="auto">
          <a:xfrm flipV="1">
            <a:off x="3106849" y="2195513"/>
            <a:ext cx="541338" cy="92075"/>
          </a:xfrm>
          <a:prstGeom prst="rect">
            <a:avLst/>
          </a:prstGeom>
          <a:pattFill prst="pct50">
            <a:fgClr>
              <a:srgbClr val="CC66FF"/>
            </a:fgClr>
            <a:bgClr>
              <a:srgbClr val="FFFFFF"/>
            </a:bgClr>
          </a:pattFill>
          <a:ln w="12700">
            <a:solidFill>
              <a:srgbClr val="CC66FF"/>
            </a:solidFill>
            <a:miter lim="800000"/>
            <a:headEnd/>
            <a:tailEnd/>
          </a:ln>
          <a:effectLst/>
        </p:spPr>
        <p:txBody>
          <a:bodyPr wrap="none" anchor="ctr"/>
          <a:lstStyle/>
          <a:p>
            <a:endParaRPr lang="zh-CN" altLang="en-US"/>
          </a:p>
        </p:txBody>
      </p:sp>
      <p:sp>
        <p:nvSpPr>
          <p:cNvPr id="2446505" name="Rectangle 169" descr="50%"/>
          <p:cNvSpPr>
            <a:spLocks noChangeArrowheads="1"/>
          </p:cNvSpPr>
          <p:nvPr/>
        </p:nvSpPr>
        <p:spPr bwMode="auto">
          <a:xfrm flipV="1">
            <a:off x="3648187" y="2195513"/>
            <a:ext cx="3397250" cy="92075"/>
          </a:xfrm>
          <a:prstGeom prst="rect">
            <a:avLst/>
          </a:prstGeom>
          <a:pattFill prst="pct50">
            <a:fgClr>
              <a:srgbClr val="3366FF"/>
            </a:fgClr>
            <a:bgClr>
              <a:srgbClr val="FFFFFF"/>
            </a:bgClr>
          </a:pattFill>
          <a:ln w="12700">
            <a:solidFill>
              <a:srgbClr val="3366FF"/>
            </a:solidFill>
            <a:miter lim="800000"/>
            <a:headEnd/>
            <a:tailEnd/>
          </a:ln>
          <a:effectLst/>
        </p:spPr>
        <p:txBody>
          <a:bodyPr wrap="none" anchor="ctr"/>
          <a:lstStyle/>
          <a:p>
            <a:endParaRPr lang="zh-CN" altLang="en-US"/>
          </a:p>
        </p:txBody>
      </p:sp>
      <p:sp>
        <p:nvSpPr>
          <p:cNvPr id="2446506" name="Rectangle 170" descr="50%"/>
          <p:cNvSpPr>
            <a:spLocks noChangeArrowheads="1"/>
          </p:cNvSpPr>
          <p:nvPr/>
        </p:nvSpPr>
        <p:spPr bwMode="auto">
          <a:xfrm flipV="1">
            <a:off x="3648188" y="2420937"/>
            <a:ext cx="4752975" cy="95250"/>
          </a:xfrm>
          <a:prstGeom prst="rect">
            <a:avLst/>
          </a:prstGeom>
          <a:pattFill prst="pct50">
            <a:fgClr>
              <a:srgbClr val="3366FF"/>
            </a:fgClr>
            <a:bgClr>
              <a:srgbClr val="FFFFFF"/>
            </a:bgClr>
          </a:pattFill>
          <a:ln w="12700">
            <a:solidFill>
              <a:srgbClr val="3366FF"/>
            </a:solidFill>
            <a:miter lim="800000"/>
            <a:headEnd/>
            <a:tailEnd/>
          </a:ln>
          <a:effectLst/>
        </p:spPr>
        <p:txBody>
          <a:bodyPr wrap="none" anchor="ctr"/>
          <a:lstStyle/>
          <a:p>
            <a:endParaRPr lang="zh-CN" altLang="en-US"/>
          </a:p>
        </p:txBody>
      </p:sp>
      <p:sp>
        <p:nvSpPr>
          <p:cNvPr id="2446507" name="Rectangle 171" descr="50%"/>
          <p:cNvSpPr>
            <a:spLocks noChangeArrowheads="1"/>
          </p:cNvSpPr>
          <p:nvPr/>
        </p:nvSpPr>
        <p:spPr bwMode="auto">
          <a:xfrm flipV="1">
            <a:off x="3106850" y="2627313"/>
            <a:ext cx="3997325" cy="92075"/>
          </a:xfrm>
          <a:prstGeom prst="rect">
            <a:avLst/>
          </a:prstGeom>
          <a:pattFill prst="pct50">
            <a:fgClr>
              <a:srgbClr val="3366FF"/>
            </a:fgClr>
            <a:bgClr>
              <a:srgbClr val="FFFFFF"/>
            </a:bgClr>
          </a:pattFill>
          <a:ln w="12700">
            <a:solidFill>
              <a:srgbClr val="3366FF"/>
            </a:solidFill>
            <a:miter lim="800000"/>
            <a:headEnd/>
            <a:tailEnd/>
          </a:ln>
          <a:effectLst/>
        </p:spPr>
        <p:txBody>
          <a:bodyPr wrap="none" anchor="ctr"/>
          <a:lstStyle/>
          <a:p>
            <a:endParaRPr lang="zh-CN" altLang="en-US"/>
          </a:p>
        </p:txBody>
      </p:sp>
      <p:sp>
        <p:nvSpPr>
          <p:cNvPr id="2446508" name="Rectangle 172" descr="50%"/>
          <p:cNvSpPr>
            <a:spLocks noChangeArrowheads="1"/>
          </p:cNvSpPr>
          <p:nvPr/>
        </p:nvSpPr>
        <p:spPr bwMode="auto">
          <a:xfrm flipV="1">
            <a:off x="3119550" y="2830512"/>
            <a:ext cx="4778375" cy="88900"/>
          </a:xfrm>
          <a:prstGeom prst="rect">
            <a:avLst/>
          </a:prstGeom>
          <a:pattFill prst="pct50">
            <a:fgClr>
              <a:srgbClr val="3366FF"/>
            </a:fgClr>
            <a:bgClr>
              <a:srgbClr val="FFFFFF"/>
            </a:bgClr>
          </a:pattFill>
          <a:ln w="12700">
            <a:solidFill>
              <a:srgbClr val="3366FF"/>
            </a:solidFill>
            <a:miter lim="800000"/>
            <a:headEnd/>
            <a:tailEnd/>
          </a:ln>
          <a:effectLst/>
        </p:spPr>
        <p:txBody>
          <a:bodyPr wrap="none" anchor="ctr"/>
          <a:lstStyle/>
          <a:p>
            <a:endParaRPr lang="zh-CN" altLang="en-US"/>
          </a:p>
        </p:txBody>
      </p:sp>
      <p:sp>
        <p:nvSpPr>
          <p:cNvPr id="2446509" name="Text Box 173"/>
          <p:cNvSpPr txBox="1">
            <a:spLocks noChangeArrowheads="1"/>
          </p:cNvSpPr>
          <p:nvPr/>
        </p:nvSpPr>
        <p:spPr bwMode="auto">
          <a:xfrm>
            <a:off x="2228962" y="1079500"/>
            <a:ext cx="436562" cy="214312"/>
          </a:xfrm>
          <a:prstGeom prst="rect">
            <a:avLst/>
          </a:prstGeom>
          <a:noFill/>
          <a:ln w="9525" algn="ctr">
            <a:noFill/>
            <a:miter lim="800000"/>
            <a:headEnd/>
            <a:tailEnd/>
          </a:ln>
          <a:effectLst/>
        </p:spPr>
        <p:txBody>
          <a:bodyPr>
            <a:spAutoFit/>
          </a:bodyPr>
          <a:lstStyle/>
          <a:p>
            <a:pPr eaLnBrk="0" hangingPunct="0">
              <a:spcBef>
                <a:spcPct val="50000"/>
              </a:spcBef>
            </a:pPr>
            <a:r>
              <a:rPr lang="en-US" altLang="zh-CN" sz="800">
                <a:latin typeface="Arial" pitchFamily="34" charset="0"/>
                <a:ea typeface="宋体" pitchFamily="2" charset="-122"/>
                <a:cs typeface="Arial" pitchFamily="34" charset="0"/>
              </a:rPr>
              <a:t>2Q</a:t>
            </a:r>
          </a:p>
        </p:txBody>
      </p:sp>
      <p:sp>
        <p:nvSpPr>
          <p:cNvPr id="2446510" name="Rectangle 174" descr="50%"/>
          <p:cNvSpPr>
            <a:spLocks noChangeArrowheads="1"/>
          </p:cNvSpPr>
          <p:nvPr/>
        </p:nvSpPr>
        <p:spPr bwMode="auto">
          <a:xfrm flipV="1">
            <a:off x="2756013" y="1941513"/>
            <a:ext cx="617537" cy="92075"/>
          </a:xfrm>
          <a:prstGeom prst="rect">
            <a:avLst/>
          </a:prstGeom>
          <a:pattFill prst="pct50">
            <a:fgClr>
              <a:srgbClr val="CC66FF"/>
            </a:fgClr>
            <a:bgClr>
              <a:srgbClr val="FFFFFF"/>
            </a:bgClr>
          </a:pattFill>
          <a:ln w="12700">
            <a:solidFill>
              <a:srgbClr val="CC66FF"/>
            </a:solidFill>
            <a:miter lim="800000"/>
            <a:headEnd/>
            <a:tailEnd/>
          </a:ln>
          <a:effectLst/>
        </p:spPr>
        <p:txBody>
          <a:bodyPr wrap="none" anchor="ctr"/>
          <a:lstStyle/>
          <a:p>
            <a:endParaRPr lang="zh-CN" altLang="en-US"/>
          </a:p>
        </p:txBody>
      </p:sp>
      <p:sp>
        <p:nvSpPr>
          <p:cNvPr id="2446511" name="Rectangle 175" descr="50%"/>
          <p:cNvSpPr>
            <a:spLocks noChangeArrowheads="1"/>
          </p:cNvSpPr>
          <p:nvPr/>
        </p:nvSpPr>
        <p:spPr bwMode="auto">
          <a:xfrm flipV="1">
            <a:off x="2441687" y="1700213"/>
            <a:ext cx="3440112" cy="92075"/>
          </a:xfrm>
          <a:prstGeom prst="rect">
            <a:avLst/>
          </a:prstGeom>
          <a:pattFill prst="pct50">
            <a:fgClr>
              <a:srgbClr val="CC66FF"/>
            </a:fgClr>
            <a:bgClr>
              <a:srgbClr val="FFFFFF"/>
            </a:bgClr>
          </a:pattFill>
          <a:ln w="12700">
            <a:solidFill>
              <a:srgbClr val="CC66FF"/>
            </a:solidFill>
            <a:miter lim="800000"/>
            <a:headEnd/>
            <a:tailEnd/>
          </a:ln>
          <a:effectLst/>
        </p:spPr>
        <p:txBody>
          <a:bodyPr wrap="none" anchor="ctr"/>
          <a:lstStyle/>
          <a:p>
            <a:endParaRPr lang="zh-CN" altLang="en-US"/>
          </a:p>
        </p:txBody>
      </p:sp>
      <p:sp>
        <p:nvSpPr>
          <p:cNvPr id="2446512" name="Rectangle 176" descr="50%"/>
          <p:cNvSpPr>
            <a:spLocks noChangeArrowheads="1"/>
          </p:cNvSpPr>
          <p:nvPr/>
        </p:nvSpPr>
        <p:spPr bwMode="auto">
          <a:xfrm flipV="1">
            <a:off x="1992425" y="2636837"/>
            <a:ext cx="1425575" cy="82550"/>
          </a:xfrm>
          <a:prstGeom prst="rect">
            <a:avLst/>
          </a:prstGeom>
          <a:pattFill prst="pct50">
            <a:fgClr>
              <a:srgbClr val="CC66FF"/>
            </a:fgClr>
            <a:bgClr>
              <a:srgbClr val="FFFFFF"/>
            </a:bgClr>
          </a:pattFill>
          <a:ln w="12700">
            <a:solidFill>
              <a:srgbClr val="CC66FF"/>
            </a:solidFill>
            <a:miter lim="800000"/>
            <a:headEnd/>
            <a:tailEnd/>
          </a:ln>
          <a:effectLst/>
        </p:spPr>
        <p:txBody>
          <a:bodyPr wrap="none" anchor="ctr"/>
          <a:lstStyle/>
          <a:p>
            <a:endParaRPr lang="zh-CN" altLang="en-US"/>
          </a:p>
        </p:txBody>
      </p:sp>
      <p:sp>
        <p:nvSpPr>
          <p:cNvPr id="2446513" name="Rectangle 177" descr="50%"/>
          <p:cNvSpPr>
            <a:spLocks noChangeArrowheads="1"/>
          </p:cNvSpPr>
          <p:nvPr/>
        </p:nvSpPr>
        <p:spPr bwMode="auto">
          <a:xfrm flipV="1">
            <a:off x="2441687" y="2827338"/>
            <a:ext cx="976312" cy="92075"/>
          </a:xfrm>
          <a:prstGeom prst="rect">
            <a:avLst/>
          </a:prstGeom>
          <a:pattFill prst="pct50">
            <a:fgClr>
              <a:srgbClr val="CC66FF"/>
            </a:fgClr>
            <a:bgClr>
              <a:srgbClr val="FFFFFF"/>
            </a:bgClr>
          </a:pattFill>
          <a:ln w="12700">
            <a:solidFill>
              <a:srgbClr val="CC66FF"/>
            </a:solidFill>
            <a:miter lim="800000"/>
            <a:headEnd/>
            <a:tailEnd/>
          </a:ln>
          <a:effectLst/>
        </p:spPr>
        <p:txBody>
          <a:bodyPr wrap="none" anchor="ctr"/>
          <a:lstStyle/>
          <a:p>
            <a:endParaRPr lang="zh-CN" altLang="en-US"/>
          </a:p>
        </p:txBody>
      </p:sp>
      <p:sp>
        <p:nvSpPr>
          <p:cNvPr id="2446514" name="Rectangle 178" descr="50%"/>
          <p:cNvSpPr>
            <a:spLocks noChangeArrowheads="1"/>
          </p:cNvSpPr>
          <p:nvPr/>
        </p:nvSpPr>
        <p:spPr bwMode="auto">
          <a:xfrm flipV="1">
            <a:off x="3106849" y="2420937"/>
            <a:ext cx="1766888" cy="95250"/>
          </a:xfrm>
          <a:prstGeom prst="rect">
            <a:avLst/>
          </a:prstGeom>
          <a:pattFill prst="pct50">
            <a:fgClr>
              <a:srgbClr val="CC66FF"/>
            </a:fgClr>
            <a:bgClr>
              <a:srgbClr val="FFFFFF"/>
            </a:bgClr>
          </a:pattFill>
          <a:ln w="12700">
            <a:solidFill>
              <a:srgbClr val="CC66FF"/>
            </a:solidFill>
            <a:miter lim="800000"/>
            <a:headEnd/>
            <a:tailEnd/>
          </a:ln>
          <a:effectLst/>
        </p:spPr>
        <p:txBody>
          <a:bodyPr wrap="none" anchor="ctr"/>
          <a:lstStyle/>
          <a:p>
            <a:endParaRPr lang="zh-CN" altLang="en-US"/>
          </a:p>
        </p:txBody>
      </p:sp>
      <p:sp>
        <p:nvSpPr>
          <p:cNvPr id="2446515" name="Line 179"/>
          <p:cNvSpPr>
            <a:spLocks noChangeShapeType="1"/>
          </p:cNvSpPr>
          <p:nvPr/>
        </p:nvSpPr>
        <p:spPr bwMode="auto">
          <a:xfrm flipH="1">
            <a:off x="1849549" y="1052512"/>
            <a:ext cx="0" cy="2376488"/>
          </a:xfrm>
          <a:prstGeom prst="line">
            <a:avLst/>
          </a:prstGeom>
          <a:noFill/>
          <a:ln w="28575">
            <a:solidFill>
              <a:schemeClr val="tx1"/>
            </a:solidFill>
            <a:round/>
            <a:headEnd/>
            <a:tailEnd/>
          </a:ln>
          <a:effectLst/>
        </p:spPr>
        <p:txBody>
          <a:bodyPr/>
          <a:lstStyle/>
          <a:p>
            <a:endParaRPr lang="zh-CN" altLang="en-US"/>
          </a:p>
        </p:txBody>
      </p:sp>
      <p:sp>
        <p:nvSpPr>
          <p:cNvPr id="2446516" name="Rectangle 180"/>
          <p:cNvSpPr>
            <a:spLocks noChangeArrowheads="1"/>
          </p:cNvSpPr>
          <p:nvPr/>
        </p:nvSpPr>
        <p:spPr bwMode="auto">
          <a:xfrm>
            <a:off x="1849549" y="1412876"/>
            <a:ext cx="433388" cy="246863"/>
          </a:xfrm>
          <a:prstGeom prst="rect">
            <a:avLst/>
          </a:prstGeom>
          <a:noFill/>
          <a:ln w="9525">
            <a:noFill/>
            <a:miter lim="800000"/>
            <a:headEnd/>
            <a:tailEnd/>
          </a:ln>
          <a:effectLst/>
        </p:spPr>
        <p:txBody>
          <a:bodyPr lIns="92075" tIns="46038" rIns="92075" bIns="46038">
            <a:spAutoFit/>
          </a:bodyPr>
          <a:lstStyle/>
          <a:p>
            <a:pPr algn="r" defTabSz="762000" eaLnBrk="0" hangingPunct="0"/>
            <a:r>
              <a:rPr lang="en-US" altLang="zh-CN" sz="1000">
                <a:solidFill>
                  <a:schemeClr val="tx2"/>
                </a:solidFill>
                <a:latin typeface="Arial" pitchFamily="34" charset="0"/>
                <a:ea typeface="宋体" pitchFamily="2" charset="-122"/>
              </a:rPr>
              <a:t>A1</a:t>
            </a:r>
          </a:p>
        </p:txBody>
      </p:sp>
      <p:sp>
        <p:nvSpPr>
          <p:cNvPr id="2446517" name="Rectangle 181"/>
          <p:cNvSpPr>
            <a:spLocks noChangeArrowheads="1"/>
          </p:cNvSpPr>
          <p:nvPr/>
        </p:nvSpPr>
        <p:spPr bwMode="auto">
          <a:xfrm>
            <a:off x="2065449" y="1628776"/>
            <a:ext cx="433388" cy="246863"/>
          </a:xfrm>
          <a:prstGeom prst="rect">
            <a:avLst/>
          </a:prstGeom>
          <a:noFill/>
          <a:ln w="9525">
            <a:noFill/>
            <a:miter lim="800000"/>
            <a:headEnd/>
            <a:tailEnd/>
          </a:ln>
          <a:effectLst/>
        </p:spPr>
        <p:txBody>
          <a:bodyPr lIns="92075" tIns="46038" rIns="92075" bIns="46038">
            <a:spAutoFit/>
          </a:bodyPr>
          <a:lstStyle/>
          <a:p>
            <a:pPr algn="r" defTabSz="762000" eaLnBrk="0" hangingPunct="0"/>
            <a:r>
              <a:rPr lang="en-US" altLang="zh-CN" sz="1000">
                <a:solidFill>
                  <a:schemeClr val="tx2"/>
                </a:solidFill>
                <a:latin typeface="Arial" pitchFamily="34" charset="0"/>
                <a:ea typeface="宋体" pitchFamily="2" charset="-122"/>
              </a:rPr>
              <a:t>B1</a:t>
            </a:r>
          </a:p>
        </p:txBody>
      </p:sp>
      <p:sp>
        <p:nvSpPr>
          <p:cNvPr id="2446518" name="Rectangle 182"/>
          <p:cNvSpPr>
            <a:spLocks noChangeArrowheads="1"/>
          </p:cNvSpPr>
          <p:nvPr/>
        </p:nvSpPr>
        <p:spPr bwMode="auto">
          <a:xfrm>
            <a:off x="2352788" y="1844676"/>
            <a:ext cx="504825" cy="246863"/>
          </a:xfrm>
          <a:prstGeom prst="rect">
            <a:avLst/>
          </a:prstGeom>
          <a:noFill/>
          <a:ln w="9525">
            <a:noFill/>
            <a:miter lim="800000"/>
            <a:headEnd/>
            <a:tailEnd/>
          </a:ln>
          <a:effectLst/>
        </p:spPr>
        <p:txBody>
          <a:bodyPr lIns="92075" tIns="46038" rIns="92075" bIns="46038">
            <a:spAutoFit/>
          </a:bodyPr>
          <a:lstStyle/>
          <a:p>
            <a:pPr algn="r" defTabSz="762000" eaLnBrk="0" hangingPunct="0"/>
            <a:r>
              <a:rPr lang="en-US" altLang="zh-CN" sz="1000">
                <a:solidFill>
                  <a:schemeClr val="tx2"/>
                </a:solidFill>
                <a:latin typeface="Arial" pitchFamily="34" charset="0"/>
                <a:ea typeface="宋体" pitchFamily="2" charset="-122"/>
              </a:rPr>
              <a:t>C1</a:t>
            </a:r>
          </a:p>
        </p:txBody>
      </p:sp>
      <p:sp>
        <p:nvSpPr>
          <p:cNvPr id="2446519" name="Rectangle 183"/>
          <p:cNvSpPr>
            <a:spLocks noChangeArrowheads="1"/>
          </p:cNvSpPr>
          <p:nvPr/>
        </p:nvSpPr>
        <p:spPr bwMode="auto">
          <a:xfrm>
            <a:off x="2641713" y="2133601"/>
            <a:ext cx="504825" cy="246863"/>
          </a:xfrm>
          <a:prstGeom prst="rect">
            <a:avLst/>
          </a:prstGeom>
          <a:noFill/>
          <a:ln w="9525">
            <a:noFill/>
            <a:miter lim="800000"/>
            <a:headEnd/>
            <a:tailEnd/>
          </a:ln>
          <a:effectLst/>
        </p:spPr>
        <p:txBody>
          <a:bodyPr lIns="92075" tIns="46038" rIns="92075" bIns="46038">
            <a:spAutoFit/>
          </a:bodyPr>
          <a:lstStyle/>
          <a:p>
            <a:pPr algn="r" defTabSz="762000" eaLnBrk="0" hangingPunct="0"/>
            <a:r>
              <a:rPr lang="en-US" altLang="zh-CN" sz="1000">
                <a:solidFill>
                  <a:schemeClr val="tx2"/>
                </a:solidFill>
                <a:latin typeface="Arial" pitchFamily="34" charset="0"/>
                <a:ea typeface="宋体" pitchFamily="2" charset="-122"/>
              </a:rPr>
              <a:t>D1</a:t>
            </a:r>
          </a:p>
        </p:txBody>
      </p:sp>
      <p:sp>
        <p:nvSpPr>
          <p:cNvPr id="2446520" name="Rectangle 184"/>
          <p:cNvSpPr>
            <a:spLocks noChangeArrowheads="1"/>
          </p:cNvSpPr>
          <p:nvPr/>
        </p:nvSpPr>
        <p:spPr bwMode="auto">
          <a:xfrm>
            <a:off x="1849549" y="2493963"/>
            <a:ext cx="433388" cy="246863"/>
          </a:xfrm>
          <a:prstGeom prst="rect">
            <a:avLst/>
          </a:prstGeom>
          <a:noFill/>
          <a:ln w="9525">
            <a:noFill/>
            <a:miter lim="800000"/>
            <a:headEnd/>
            <a:tailEnd/>
          </a:ln>
          <a:effectLst/>
        </p:spPr>
        <p:txBody>
          <a:bodyPr lIns="92075" tIns="46038" rIns="92075" bIns="46038">
            <a:spAutoFit/>
          </a:bodyPr>
          <a:lstStyle/>
          <a:p>
            <a:pPr algn="r" defTabSz="762000" eaLnBrk="0" hangingPunct="0"/>
            <a:r>
              <a:rPr lang="en-US" altLang="zh-CN" sz="1000">
                <a:solidFill>
                  <a:schemeClr val="tx2"/>
                </a:solidFill>
                <a:latin typeface="Arial" pitchFamily="34" charset="0"/>
                <a:ea typeface="宋体" pitchFamily="2" charset="-122"/>
              </a:rPr>
              <a:t>D2</a:t>
            </a:r>
          </a:p>
        </p:txBody>
      </p:sp>
      <p:sp>
        <p:nvSpPr>
          <p:cNvPr id="2446521" name="Rectangle 185"/>
          <p:cNvSpPr>
            <a:spLocks noChangeArrowheads="1"/>
          </p:cNvSpPr>
          <p:nvPr/>
        </p:nvSpPr>
        <p:spPr bwMode="auto">
          <a:xfrm>
            <a:off x="2065449" y="2709863"/>
            <a:ext cx="433388" cy="246863"/>
          </a:xfrm>
          <a:prstGeom prst="rect">
            <a:avLst/>
          </a:prstGeom>
          <a:noFill/>
          <a:ln w="9525">
            <a:noFill/>
            <a:miter lim="800000"/>
            <a:headEnd/>
            <a:tailEnd/>
          </a:ln>
          <a:effectLst/>
        </p:spPr>
        <p:txBody>
          <a:bodyPr lIns="92075" tIns="46038" rIns="92075" bIns="46038">
            <a:spAutoFit/>
          </a:bodyPr>
          <a:lstStyle/>
          <a:p>
            <a:pPr algn="r" defTabSz="762000" eaLnBrk="0" hangingPunct="0"/>
            <a:r>
              <a:rPr lang="en-US" altLang="zh-CN" sz="1000">
                <a:solidFill>
                  <a:schemeClr val="tx2"/>
                </a:solidFill>
                <a:latin typeface="Arial" pitchFamily="34" charset="0"/>
                <a:ea typeface="宋体" pitchFamily="2" charset="-122"/>
              </a:rPr>
              <a:t>E2</a:t>
            </a:r>
          </a:p>
        </p:txBody>
      </p:sp>
      <p:sp>
        <p:nvSpPr>
          <p:cNvPr id="2446522" name="Rectangle 186"/>
          <p:cNvSpPr>
            <a:spLocks noChangeArrowheads="1"/>
          </p:cNvSpPr>
          <p:nvPr/>
        </p:nvSpPr>
        <p:spPr bwMode="auto">
          <a:xfrm>
            <a:off x="2713149" y="2349501"/>
            <a:ext cx="433388" cy="246863"/>
          </a:xfrm>
          <a:prstGeom prst="rect">
            <a:avLst/>
          </a:prstGeom>
          <a:noFill/>
          <a:ln w="9525">
            <a:noFill/>
            <a:miter lim="800000"/>
            <a:headEnd/>
            <a:tailEnd/>
          </a:ln>
          <a:effectLst/>
        </p:spPr>
        <p:txBody>
          <a:bodyPr lIns="92075" tIns="46038" rIns="92075" bIns="46038">
            <a:spAutoFit/>
          </a:bodyPr>
          <a:lstStyle/>
          <a:p>
            <a:pPr algn="r" defTabSz="762000" eaLnBrk="0" hangingPunct="0"/>
            <a:r>
              <a:rPr lang="en-US" altLang="zh-CN" sz="1000">
                <a:solidFill>
                  <a:schemeClr val="tx2"/>
                </a:solidFill>
                <a:latin typeface="Arial" pitchFamily="34" charset="0"/>
                <a:ea typeface="宋体" pitchFamily="2" charset="-122"/>
              </a:rPr>
              <a:t>E1</a:t>
            </a:r>
          </a:p>
        </p:txBody>
      </p:sp>
      <p:sp>
        <p:nvSpPr>
          <p:cNvPr id="2446523" name="Line 187"/>
          <p:cNvSpPr>
            <a:spLocks noChangeShapeType="1"/>
          </p:cNvSpPr>
          <p:nvPr/>
        </p:nvSpPr>
        <p:spPr bwMode="auto">
          <a:xfrm flipH="1">
            <a:off x="4513374" y="1052512"/>
            <a:ext cx="0" cy="2376488"/>
          </a:xfrm>
          <a:prstGeom prst="line">
            <a:avLst/>
          </a:prstGeom>
          <a:noFill/>
          <a:ln w="19050">
            <a:solidFill>
              <a:srgbClr val="FF0000"/>
            </a:solidFill>
            <a:prstDash val="sysDot"/>
            <a:round/>
            <a:headEnd/>
            <a:tailEnd/>
          </a:ln>
          <a:effectLst/>
        </p:spPr>
        <p:txBody>
          <a:bodyPr/>
          <a:lstStyle/>
          <a:p>
            <a:endParaRPr lang="zh-CN" altLang="en-US"/>
          </a:p>
        </p:txBody>
      </p:sp>
      <p:sp>
        <p:nvSpPr>
          <p:cNvPr id="2446524" name="Rectangle 188"/>
          <p:cNvSpPr>
            <a:spLocks noChangeArrowheads="1"/>
          </p:cNvSpPr>
          <p:nvPr/>
        </p:nvSpPr>
        <p:spPr bwMode="auto">
          <a:xfrm>
            <a:off x="6622936" y="3432088"/>
            <a:ext cx="431800" cy="246863"/>
          </a:xfrm>
          <a:prstGeom prst="rect">
            <a:avLst/>
          </a:prstGeom>
          <a:noFill/>
          <a:ln w="9525">
            <a:noFill/>
            <a:miter lim="800000"/>
            <a:headEnd/>
            <a:tailEnd/>
          </a:ln>
          <a:effectLst/>
        </p:spPr>
        <p:txBody>
          <a:bodyPr lIns="92075" tIns="46038" rIns="92075" bIns="46038">
            <a:spAutoFit/>
          </a:bodyPr>
          <a:lstStyle/>
          <a:p>
            <a:pPr algn="r" defTabSz="762000" eaLnBrk="0" hangingPunct="0"/>
            <a:r>
              <a:rPr lang="en-US" altLang="zh-CN" sz="1000">
                <a:solidFill>
                  <a:schemeClr val="tx2"/>
                </a:solidFill>
                <a:latin typeface="Arial" pitchFamily="34" charset="0"/>
                <a:ea typeface="宋体" pitchFamily="2" charset="-122"/>
              </a:rPr>
              <a:t>A1</a:t>
            </a:r>
          </a:p>
        </p:txBody>
      </p:sp>
      <p:sp>
        <p:nvSpPr>
          <p:cNvPr id="2446525" name="Rectangle 189"/>
          <p:cNvSpPr>
            <a:spLocks noChangeArrowheads="1"/>
          </p:cNvSpPr>
          <p:nvPr/>
        </p:nvSpPr>
        <p:spPr bwMode="auto">
          <a:xfrm>
            <a:off x="7054736" y="3432088"/>
            <a:ext cx="431800" cy="246863"/>
          </a:xfrm>
          <a:prstGeom prst="rect">
            <a:avLst/>
          </a:prstGeom>
          <a:noFill/>
          <a:ln w="9525">
            <a:noFill/>
            <a:miter lim="800000"/>
            <a:headEnd/>
            <a:tailEnd/>
          </a:ln>
          <a:effectLst/>
        </p:spPr>
        <p:txBody>
          <a:bodyPr lIns="92075" tIns="46038" rIns="92075" bIns="46038">
            <a:spAutoFit/>
          </a:bodyPr>
          <a:lstStyle/>
          <a:p>
            <a:pPr algn="r" defTabSz="762000" eaLnBrk="0" hangingPunct="0"/>
            <a:r>
              <a:rPr lang="en-US" altLang="zh-CN" sz="1000">
                <a:solidFill>
                  <a:schemeClr val="tx2"/>
                </a:solidFill>
                <a:latin typeface="Arial" pitchFamily="34" charset="0"/>
                <a:ea typeface="宋体" pitchFamily="2" charset="-122"/>
              </a:rPr>
              <a:t>A2</a:t>
            </a:r>
          </a:p>
        </p:txBody>
      </p:sp>
      <p:sp>
        <p:nvSpPr>
          <p:cNvPr id="2446526" name="Rectangle 190"/>
          <p:cNvSpPr>
            <a:spLocks noChangeArrowheads="1"/>
          </p:cNvSpPr>
          <p:nvPr/>
        </p:nvSpPr>
        <p:spPr bwMode="auto">
          <a:xfrm>
            <a:off x="7486536" y="3432088"/>
            <a:ext cx="431800" cy="246863"/>
          </a:xfrm>
          <a:prstGeom prst="rect">
            <a:avLst/>
          </a:prstGeom>
          <a:noFill/>
          <a:ln w="9525">
            <a:noFill/>
            <a:miter lim="800000"/>
            <a:headEnd/>
            <a:tailEnd/>
          </a:ln>
          <a:effectLst/>
        </p:spPr>
        <p:txBody>
          <a:bodyPr lIns="92075" tIns="46038" rIns="92075" bIns="46038">
            <a:spAutoFit/>
          </a:bodyPr>
          <a:lstStyle/>
          <a:p>
            <a:pPr algn="r" defTabSz="762000" eaLnBrk="0" hangingPunct="0"/>
            <a:r>
              <a:rPr lang="en-US" altLang="zh-CN" sz="1000">
                <a:solidFill>
                  <a:schemeClr val="tx2"/>
                </a:solidFill>
                <a:latin typeface="Arial" pitchFamily="34" charset="0"/>
                <a:ea typeface="宋体" pitchFamily="2" charset="-122"/>
              </a:rPr>
              <a:t>B1</a:t>
            </a:r>
          </a:p>
        </p:txBody>
      </p:sp>
      <p:sp>
        <p:nvSpPr>
          <p:cNvPr id="2446527" name="Rectangle 191"/>
          <p:cNvSpPr>
            <a:spLocks noChangeArrowheads="1"/>
          </p:cNvSpPr>
          <p:nvPr/>
        </p:nvSpPr>
        <p:spPr bwMode="auto">
          <a:xfrm>
            <a:off x="7991361" y="3432088"/>
            <a:ext cx="431800" cy="246863"/>
          </a:xfrm>
          <a:prstGeom prst="rect">
            <a:avLst/>
          </a:prstGeom>
          <a:noFill/>
          <a:ln w="9525">
            <a:noFill/>
            <a:miter lim="800000"/>
            <a:headEnd/>
            <a:tailEnd/>
          </a:ln>
          <a:effectLst/>
        </p:spPr>
        <p:txBody>
          <a:bodyPr lIns="92075" tIns="46038" rIns="92075" bIns="46038">
            <a:spAutoFit/>
          </a:bodyPr>
          <a:lstStyle/>
          <a:p>
            <a:pPr algn="r" defTabSz="762000" eaLnBrk="0" hangingPunct="0"/>
            <a:r>
              <a:rPr lang="en-US" altLang="zh-CN" sz="1000">
                <a:solidFill>
                  <a:schemeClr val="tx2"/>
                </a:solidFill>
                <a:latin typeface="Arial" pitchFamily="34" charset="0"/>
                <a:ea typeface="宋体" pitchFamily="2" charset="-122"/>
              </a:rPr>
              <a:t>B2</a:t>
            </a:r>
          </a:p>
        </p:txBody>
      </p:sp>
      <p:sp>
        <p:nvSpPr>
          <p:cNvPr id="2446528" name="Rectangle 192"/>
          <p:cNvSpPr>
            <a:spLocks noChangeArrowheads="1"/>
          </p:cNvSpPr>
          <p:nvPr/>
        </p:nvSpPr>
        <p:spPr bwMode="auto">
          <a:xfrm>
            <a:off x="8494598" y="3432088"/>
            <a:ext cx="431800" cy="246863"/>
          </a:xfrm>
          <a:prstGeom prst="rect">
            <a:avLst/>
          </a:prstGeom>
          <a:noFill/>
          <a:ln w="9525">
            <a:noFill/>
            <a:miter lim="800000"/>
            <a:headEnd/>
            <a:tailEnd/>
          </a:ln>
          <a:effectLst/>
        </p:spPr>
        <p:txBody>
          <a:bodyPr lIns="92075" tIns="46038" rIns="92075" bIns="46038">
            <a:spAutoFit/>
          </a:bodyPr>
          <a:lstStyle/>
          <a:p>
            <a:pPr algn="r" defTabSz="762000" eaLnBrk="0" hangingPunct="0"/>
            <a:r>
              <a:rPr lang="en-US" altLang="zh-CN" sz="1000">
                <a:solidFill>
                  <a:schemeClr val="tx2"/>
                </a:solidFill>
                <a:latin typeface="Arial" pitchFamily="34" charset="0"/>
                <a:ea typeface="宋体" pitchFamily="2" charset="-122"/>
              </a:rPr>
              <a:t>C1</a:t>
            </a:r>
          </a:p>
        </p:txBody>
      </p:sp>
      <p:sp>
        <p:nvSpPr>
          <p:cNvPr id="2446529" name="Rectangle 193"/>
          <p:cNvSpPr>
            <a:spLocks noChangeArrowheads="1"/>
          </p:cNvSpPr>
          <p:nvPr/>
        </p:nvSpPr>
        <p:spPr bwMode="auto">
          <a:xfrm>
            <a:off x="8926398" y="3432088"/>
            <a:ext cx="431800" cy="246863"/>
          </a:xfrm>
          <a:prstGeom prst="rect">
            <a:avLst/>
          </a:prstGeom>
          <a:noFill/>
          <a:ln w="9525">
            <a:noFill/>
            <a:miter lim="800000"/>
            <a:headEnd/>
            <a:tailEnd/>
          </a:ln>
          <a:effectLst/>
        </p:spPr>
        <p:txBody>
          <a:bodyPr lIns="92075" tIns="46038" rIns="92075" bIns="46038">
            <a:spAutoFit/>
          </a:bodyPr>
          <a:lstStyle/>
          <a:p>
            <a:pPr algn="r" defTabSz="762000" eaLnBrk="0" hangingPunct="0"/>
            <a:r>
              <a:rPr lang="en-US" altLang="zh-CN" sz="1000">
                <a:solidFill>
                  <a:schemeClr val="tx2"/>
                </a:solidFill>
                <a:latin typeface="Arial" pitchFamily="34" charset="0"/>
                <a:ea typeface="宋体" pitchFamily="2" charset="-122"/>
              </a:rPr>
              <a:t>C2</a:t>
            </a:r>
          </a:p>
        </p:txBody>
      </p:sp>
      <p:sp>
        <p:nvSpPr>
          <p:cNvPr id="2446530" name="Rectangle 194"/>
          <p:cNvSpPr>
            <a:spLocks noChangeArrowheads="1"/>
          </p:cNvSpPr>
          <p:nvPr/>
        </p:nvSpPr>
        <p:spPr bwMode="auto">
          <a:xfrm>
            <a:off x="9431223" y="3432088"/>
            <a:ext cx="431800" cy="246863"/>
          </a:xfrm>
          <a:prstGeom prst="rect">
            <a:avLst/>
          </a:prstGeom>
          <a:noFill/>
          <a:ln w="9525">
            <a:noFill/>
            <a:miter lim="800000"/>
            <a:headEnd/>
            <a:tailEnd/>
          </a:ln>
          <a:effectLst/>
        </p:spPr>
        <p:txBody>
          <a:bodyPr lIns="92075" tIns="46038" rIns="92075" bIns="46038">
            <a:spAutoFit/>
          </a:bodyPr>
          <a:lstStyle/>
          <a:p>
            <a:pPr algn="r" defTabSz="762000" eaLnBrk="0" hangingPunct="0"/>
            <a:r>
              <a:rPr lang="en-US" altLang="zh-CN" sz="1000">
                <a:solidFill>
                  <a:schemeClr val="tx2"/>
                </a:solidFill>
                <a:latin typeface="Arial" pitchFamily="34" charset="0"/>
                <a:ea typeface="宋体" pitchFamily="2" charset="-122"/>
              </a:rPr>
              <a:t>D1</a:t>
            </a:r>
          </a:p>
        </p:txBody>
      </p:sp>
      <p:sp>
        <p:nvSpPr>
          <p:cNvPr id="2446531" name="Rectangle 195"/>
          <p:cNvSpPr>
            <a:spLocks noChangeArrowheads="1"/>
          </p:cNvSpPr>
          <p:nvPr/>
        </p:nvSpPr>
        <p:spPr bwMode="auto">
          <a:xfrm>
            <a:off x="9577274" y="3432088"/>
            <a:ext cx="790575" cy="246863"/>
          </a:xfrm>
          <a:prstGeom prst="rect">
            <a:avLst/>
          </a:prstGeom>
          <a:noFill/>
          <a:ln w="9525">
            <a:noFill/>
            <a:miter lim="800000"/>
            <a:headEnd/>
            <a:tailEnd/>
          </a:ln>
          <a:effectLst/>
        </p:spPr>
        <p:txBody>
          <a:bodyPr lIns="92075" tIns="46038" rIns="92075" bIns="46038">
            <a:spAutoFit/>
          </a:bodyPr>
          <a:lstStyle/>
          <a:p>
            <a:pPr algn="r" defTabSz="762000" eaLnBrk="0" hangingPunct="0"/>
            <a:r>
              <a:rPr lang="en-US" altLang="zh-CN" sz="1000">
                <a:solidFill>
                  <a:schemeClr val="tx2"/>
                </a:solidFill>
                <a:latin typeface="Arial" pitchFamily="34" charset="0"/>
                <a:ea typeface="宋体" pitchFamily="2" charset="-122"/>
              </a:rPr>
              <a:t>……</a:t>
            </a:r>
          </a:p>
        </p:txBody>
      </p:sp>
      <p:sp>
        <p:nvSpPr>
          <p:cNvPr id="2446532" name="Text Box 196"/>
          <p:cNvSpPr txBox="1">
            <a:spLocks noChangeArrowheads="1"/>
          </p:cNvSpPr>
          <p:nvPr/>
        </p:nvSpPr>
        <p:spPr bwMode="auto">
          <a:xfrm>
            <a:off x="3454286" y="6341974"/>
            <a:ext cx="1092200" cy="439738"/>
          </a:xfrm>
          <a:prstGeom prst="rect">
            <a:avLst/>
          </a:prstGeom>
          <a:solidFill>
            <a:schemeClr val="bg1"/>
          </a:solidFill>
          <a:ln w="28575">
            <a:solidFill>
              <a:srgbClr val="347E9C"/>
            </a:solidFill>
            <a:miter lim="800000"/>
            <a:headEnd/>
            <a:tailEnd/>
          </a:ln>
          <a:effectLst/>
        </p:spPr>
        <p:txBody>
          <a:bodyPr/>
          <a:lstStyle/>
          <a:p>
            <a:pPr algn="ctr" eaLnBrk="0" hangingPunct="0">
              <a:spcBef>
                <a:spcPct val="50000"/>
              </a:spcBef>
            </a:pPr>
            <a:r>
              <a:rPr lang="en-US" altLang="zh-CN" sz="1600">
                <a:latin typeface="Arial" pitchFamily="34" charset="0"/>
                <a:ea typeface="宋体" pitchFamily="2" charset="-122"/>
              </a:rPr>
              <a:t>… …</a:t>
            </a:r>
            <a:endParaRPr lang="zh-CN" altLang="en-US" sz="1600">
              <a:latin typeface="宋体" pitchFamily="2" charset="-122"/>
              <a:ea typeface="宋体" pitchFamily="2" charset="-122"/>
            </a:endParaRPr>
          </a:p>
        </p:txBody>
      </p:sp>
      <p:sp>
        <p:nvSpPr>
          <p:cNvPr id="197" name="标题 41"/>
          <p:cNvSpPr txBox="1">
            <a:spLocks/>
          </p:cNvSpPr>
          <p:nvPr/>
        </p:nvSpPr>
        <p:spPr>
          <a:xfrm>
            <a:off x="103073" y="75406"/>
            <a:ext cx="6951663" cy="585788"/>
          </a:xfrm>
          <a:prstGeom prst="rect">
            <a:avLst/>
          </a:prstGeom>
        </p:spPr>
        <p:txBody>
          <a:bodyPr/>
          <a:lstStyle/>
          <a:p>
            <a:pPr eaLnBrk="0" hangingPunct="0"/>
            <a:r>
              <a:rPr lang="zh-CN" altLang="en-US" sz="2800" b="1" kern="0" dirty="0">
                <a:solidFill>
                  <a:schemeClr val="bg1"/>
                </a:solidFill>
                <a:latin typeface="+mj-lt"/>
                <a:ea typeface="+mj-ea"/>
                <a:cs typeface="+mj-cs"/>
              </a:rPr>
              <a:t>多元化发展战略下的多类型工程管理 </a:t>
            </a:r>
          </a:p>
          <a:p>
            <a:pPr lvl="0" eaLnBrk="0" hangingPunct="0"/>
            <a:endParaRPr lang="zh-CN" altLang="en-US" sz="2800" b="1" kern="0" dirty="0">
              <a:solidFill>
                <a:schemeClr val="bg1"/>
              </a:solidFill>
              <a:latin typeface="+mj-lt"/>
              <a:ea typeface="+mj-ea"/>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463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463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463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463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463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463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4636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463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4637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463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463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463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463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4637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4637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463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4637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4638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4638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4638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4638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4638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4638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4638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4638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4638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4638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4639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4639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4639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44639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44639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44639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44639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44639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44639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44639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44640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44640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44640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44640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44640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44640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44640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44640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44640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44640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44641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44641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44641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44641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44641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44641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44641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44641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44641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44641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446420"/>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44642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446422"/>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2446423"/>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244642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446425"/>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2446426"/>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2446427"/>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244642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446429"/>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2446430"/>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2446431"/>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2446432"/>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446433"/>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2446434"/>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44643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446436"/>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2446437"/>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2446438"/>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2446439"/>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2446440"/>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446441"/>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446442"/>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446443"/>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2446444"/>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446445"/>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2446446"/>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2446447"/>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2446448"/>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2446524"/>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2446525"/>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2446526"/>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2446527"/>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2446528"/>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2446529"/>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2446530"/>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2446531"/>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2446532"/>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35" presetClass="emph" presetSubtype="0" fill="hold" grpId="1" nodeType="clickEffect">
                                  <p:stCondLst>
                                    <p:cond delay="0"/>
                                  </p:stCondLst>
                                  <p:childTnLst>
                                    <p:anim calcmode="discrete" valueType="str">
                                      <p:cBhvr>
                                        <p:cTn id="200" dur="1000" fill="hold"/>
                                        <p:tgtEl>
                                          <p:spTgt spid="2446375"/>
                                        </p:tgtEl>
                                        <p:attrNameLst>
                                          <p:attrName>style.visibility</p:attrName>
                                        </p:attrNameLst>
                                      </p:cBhvr>
                                      <p:tavLst>
                                        <p:tav tm="0">
                                          <p:val>
                                            <p:strVal val="hidden"/>
                                          </p:val>
                                        </p:tav>
                                        <p:tav tm="50000">
                                          <p:val>
                                            <p:strVal val="visible"/>
                                          </p:val>
                                        </p:tav>
                                      </p:tavLst>
                                    </p:anim>
                                  </p:childTnLst>
                                </p:cTn>
                              </p:par>
                              <p:par>
                                <p:cTn id="201" presetID="35" presetClass="emph" presetSubtype="0" fill="hold" grpId="1" nodeType="withEffect">
                                  <p:stCondLst>
                                    <p:cond delay="0"/>
                                  </p:stCondLst>
                                  <p:childTnLst>
                                    <p:anim calcmode="discrete" valueType="str">
                                      <p:cBhvr>
                                        <p:cTn id="202" dur="1000" fill="hold"/>
                                        <p:tgtEl>
                                          <p:spTgt spid="2446378"/>
                                        </p:tgtEl>
                                        <p:attrNameLst>
                                          <p:attrName>style.visibility</p:attrName>
                                        </p:attrNameLst>
                                      </p:cBhvr>
                                      <p:tavLst>
                                        <p:tav tm="0">
                                          <p:val>
                                            <p:strVal val="hidden"/>
                                          </p:val>
                                        </p:tav>
                                        <p:tav tm="50000">
                                          <p:val>
                                            <p:strVal val="visible"/>
                                          </p:val>
                                        </p:tav>
                                      </p:tavLst>
                                    </p:anim>
                                  </p:childTnLst>
                                </p:cTn>
                              </p:par>
                              <p:par>
                                <p:cTn id="203" presetID="35" presetClass="emph" presetSubtype="0" fill="hold" grpId="1" nodeType="withEffect">
                                  <p:stCondLst>
                                    <p:cond delay="0"/>
                                  </p:stCondLst>
                                  <p:childTnLst>
                                    <p:anim calcmode="discrete" valueType="str">
                                      <p:cBhvr>
                                        <p:cTn id="204" dur="1000" fill="hold"/>
                                        <p:tgtEl>
                                          <p:spTgt spid="2446403"/>
                                        </p:tgtEl>
                                        <p:attrNameLst>
                                          <p:attrName>style.visibility</p:attrName>
                                        </p:attrNameLst>
                                      </p:cBhvr>
                                      <p:tavLst>
                                        <p:tav tm="0">
                                          <p:val>
                                            <p:strVal val="hidden"/>
                                          </p:val>
                                        </p:tav>
                                        <p:tav tm="50000">
                                          <p:val>
                                            <p:strVal val="visible"/>
                                          </p:val>
                                        </p:tav>
                                      </p:tavLst>
                                    </p:anim>
                                  </p:childTnLst>
                                </p:cTn>
                              </p:par>
                              <p:par>
                                <p:cTn id="205" presetID="35" presetClass="emph" presetSubtype="0" fill="hold" grpId="1" nodeType="withEffect">
                                  <p:stCondLst>
                                    <p:cond delay="0"/>
                                  </p:stCondLst>
                                  <p:childTnLst>
                                    <p:anim calcmode="discrete" valueType="str">
                                      <p:cBhvr>
                                        <p:cTn id="206" dur="1000" fill="hold"/>
                                        <p:tgtEl>
                                          <p:spTgt spid="2446382"/>
                                        </p:tgtEl>
                                        <p:attrNameLst>
                                          <p:attrName>style.visibility</p:attrName>
                                        </p:attrNameLst>
                                      </p:cBhvr>
                                      <p:tavLst>
                                        <p:tav tm="0">
                                          <p:val>
                                            <p:strVal val="hidden"/>
                                          </p:val>
                                        </p:tav>
                                        <p:tav tm="50000">
                                          <p:val>
                                            <p:strVal val="visible"/>
                                          </p:val>
                                        </p:tav>
                                      </p:tavLst>
                                    </p:anim>
                                  </p:childTnLst>
                                </p:cTn>
                              </p:par>
                              <p:par>
                                <p:cTn id="207" presetID="35" presetClass="emph" presetSubtype="0" fill="hold" grpId="1" nodeType="withEffect">
                                  <p:stCondLst>
                                    <p:cond delay="0"/>
                                  </p:stCondLst>
                                  <p:childTnLst>
                                    <p:anim calcmode="discrete" valueType="str">
                                      <p:cBhvr>
                                        <p:cTn id="208" dur="1000" fill="hold"/>
                                        <p:tgtEl>
                                          <p:spTgt spid="2446413"/>
                                        </p:tgtEl>
                                        <p:attrNameLst>
                                          <p:attrName>style.visibility</p:attrName>
                                        </p:attrNameLst>
                                      </p:cBhvr>
                                      <p:tavLst>
                                        <p:tav tm="0">
                                          <p:val>
                                            <p:strVal val="hidden"/>
                                          </p:val>
                                        </p:tav>
                                        <p:tav tm="50000">
                                          <p:val>
                                            <p:strVal val="visible"/>
                                          </p:val>
                                        </p:tav>
                                      </p:tavLst>
                                    </p:anim>
                                  </p:childTnLst>
                                </p:cTn>
                              </p:par>
                              <p:par>
                                <p:cTn id="209" presetID="35" presetClass="emph" presetSubtype="0" fill="hold" grpId="1" nodeType="withEffect">
                                  <p:stCondLst>
                                    <p:cond delay="0"/>
                                  </p:stCondLst>
                                  <p:childTnLst>
                                    <p:anim calcmode="discrete" valueType="str">
                                      <p:cBhvr>
                                        <p:cTn id="210" dur="1000" fill="hold"/>
                                        <p:tgtEl>
                                          <p:spTgt spid="2446418"/>
                                        </p:tgtEl>
                                        <p:attrNameLst>
                                          <p:attrName>style.visibility</p:attrName>
                                        </p:attrNameLst>
                                      </p:cBhvr>
                                      <p:tavLst>
                                        <p:tav tm="0">
                                          <p:val>
                                            <p:strVal val="hidden"/>
                                          </p:val>
                                        </p:tav>
                                        <p:tav tm="50000">
                                          <p:val>
                                            <p:strVal val="visible"/>
                                          </p:val>
                                        </p:tav>
                                      </p:tavLst>
                                    </p:anim>
                                  </p:childTnLst>
                                </p:cTn>
                              </p:par>
                              <p:par>
                                <p:cTn id="211" presetID="35" presetClass="emph" presetSubtype="0" fill="hold" grpId="1" nodeType="withEffect">
                                  <p:stCondLst>
                                    <p:cond delay="0"/>
                                  </p:stCondLst>
                                  <p:childTnLst>
                                    <p:anim calcmode="discrete" valueType="str">
                                      <p:cBhvr>
                                        <p:cTn id="212" dur="1000" fill="hold"/>
                                        <p:tgtEl>
                                          <p:spTgt spid="2446425"/>
                                        </p:tgtEl>
                                        <p:attrNameLst>
                                          <p:attrName>style.visibility</p:attrName>
                                        </p:attrNameLst>
                                      </p:cBhvr>
                                      <p:tavLst>
                                        <p:tav tm="0">
                                          <p:val>
                                            <p:strVal val="hidden"/>
                                          </p:val>
                                        </p:tav>
                                        <p:tav tm="50000">
                                          <p:val>
                                            <p:strVal val="visible"/>
                                          </p:val>
                                        </p:tav>
                                      </p:tavLst>
                                    </p:anim>
                                  </p:childTnLst>
                                </p:cTn>
                              </p:par>
                            </p:childTnLst>
                          </p:cTn>
                        </p:par>
                      </p:childTnLst>
                    </p:cTn>
                  </p:par>
                  <p:par>
                    <p:cTn id="213" fill="hold">
                      <p:stCondLst>
                        <p:cond delay="indefinite"/>
                      </p:stCondLst>
                      <p:childTnLst>
                        <p:par>
                          <p:cTn id="214" fill="hold">
                            <p:stCondLst>
                              <p:cond delay="0"/>
                            </p:stCondLst>
                            <p:childTnLst>
                              <p:par>
                                <p:cTn id="215" presetID="22" presetClass="entr" presetSubtype="8" fill="hold" grpId="0" nodeType="clickEffect">
                                  <p:stCondLst>
                                    <p:cond delay="0"/>
                                  </p:stCondLst>
                                  <p:childTnLst>
                                    <p:set>
                                      <p:cBhvr>
                                        <p:cTn id="216" dur="1" fill="hold">
                                          <p:stCondLst>
                                            <p:cond delay="0"/>
                                          </p:stCondLst>
                                        </p:cTn>
                                        <p:tgtEl>
                                          <p:spTgt spid="2446449"/>
                                        </p:tgtEl>
                                        <p:attrNameLst>
                                          <p:attrName>style.visibility</p:attrName>
                                        </p:attrNameLst>
                                      </p:cBhvr>
                                      <p:to>
                                        <p:strVal val="visible"/>
                                      </p:to>
                                    </p:set>
                                    <p:animEffect transition="in" filter="wipe(left)">
                                      <p:cBhvr>
                                        <p:cTn id="217" dur="500"/>
                                        <p:tgtEl>
                                          <p:spTgt spid="2446449"/>
                                        </p:tgtEl>
                                      </p:cBhvr>
                                    </p:animEffect>
                                  </p:childTnLst>
                                </p:cTn>
                              </p:par>
                              <p:par>
                                <p:cTn id="218" presetID="22" presetClass="entr" presetSubtype="8" fill="hold" grpId="0" nodeType="withEffect">
                                  <p:stCondLst>
                                    <p:cond delay="0"/>
                                  </p:stCondLst>
                                  <p:childTnLst>
                                    <p:set>
                                      <p:cBhvr>
                                        <p:cTn id="219" dur="1" fill="hold">
                                          <p:stCondLst>
                                            <p:cond delay="0"/>
                                          </p:stCondLst>
                                        </p:cTn>
                                        <p:tgtEl>
                                          <p:spTgt spid="2446450"/>
                                        </p:tgtEl>
                                        <p:attrNameLst>
                                          <p:attrName>style.visibility</p:attrName>
                                        </p:attrNameLst>
                                      </p:cBhvr>
                                      <p:to>
                                        <p:strVal val="visible"/>
                                      </p:to>
                                    </p:set>
                                    <p:animEffect transition="in" filter="wipe(left)">
                                      <p:cBhvr>
                                        <p:cTn id="220" dur="500"/>
                                        <p:tgtEl>
                                          <p:spTgt spid="2446450"/>
                                        </p:tgtEl>
                                      </p:cBhvr>
                                    </p:animEffect>
                                  </p:childTnLst>
                                </p:cTn>
                              </p:par>
                              <p:par>
                                <p:cTn id="221" presetID="22" presetClass="entr" presetSubtype="8" fill="hold" grpId="0" nodeType="withEffect">
                                  <p:stCondLst>
                                    <p:cond delay="0"/>
                                  </p:stCondLst>
                                  <p:childTnLst>
                                    <p:set>
                                      <p:cBhvr>
                                        <p:cTn id="222" dur="1" fill="hold">
                                          <p:stCondLst>
                                            <p:cond delay="0"/>
                                          </p:stCondLst>
                                        </p:cTn>
                                        <p:tgtEl>
                                          <p:spTgt spid="2446451"/>
                                        </p:tgtEl>
                                        <p:attrNameLst>
                                          <p:attrName>style.visibility</p:attrName>
                                        </p:attrNameLst>
                                      </p:cBhvr>
                                      <p:to>
                                        <p:strVal val="visible"/>
                                      </p:to>
                                    </p:set>
                                    <p:animEffect transition="in" filter="wipe(left)">
                                      <p:cBhvr>
                                        <p:cTn id="223" dur="500"/>
                                        <p:tgtEl>
                                          <p:spTgt spid="2446451"/>
                                        </p:tgtEl>
                                      </p:cBhvr>
                                    </p:animEffect>
                                  </p:childTnLst>
                                </p:cTn>
                              </p:par>
                              <p:par>
                                <p:cTn id="224" presetID="22" presetClass="entr" presetSubtype="8" fill="hold" grpId="0" nodeType="withEffect">
                                  <p:stCondLst>
                                    <p:cond delay="0"/>
                                  </p:stCondLst>
                                  <p:childTnLst>
                                    <p:set>
                                      <p:cBhvr>
                                        <p:cTn id="225" dur="1" fill="hold">
                                          <p:stCondLst>
                                            <p:cond delay="0"/>
                                          </p:stCondLst>
                                        </p:cTn>
                                        <p:tgtEl>
                                          <p:spTgt spid="2446452"/>
                                        </p:tgtEl>
                                        <p:attrNameLst>
                                          <p:attrName>style.visibility</p:attrName>
                                        </p:attrNameLst>
                                      </p:cBhvr>
                                      <p:to>
                                        <p:strVal val="visible"/>
                                      </p:to>
                                    </p:set>
                                    <p:animEffect transition="in" filter="wipe(left)">
                                      <p:cBhvr>
                                        <p:cTn id="226" dur="500"/>
                                        <p:tgtEl>
                                          <p:spTgt spid="2446452"/>
                                        </p:tgtEl>
                                      </p:cBhvr>
                                    </p:animEffect>
                                  </p:childTnLst>
                                </p:cTn>
                              </p:par>
                              <p:par>
                                <p:cTn id="227" presetID="22" presetClass="entr" presetSubtype="8" fill="hold" grpId="0" nodeType="withEffect">
                                  <p:stCondLst>
                                    <p:cond delay="0"/>
                                  </p:stCondLst>
                                  <p:childTnLst>
                                    <p:set>
                                      <p:cBhvr>
                                        <p:cTn id="228" dur="1" fill="hold">
                                          <p:stCondLst>
                                            <p:cond delay="0"/>
                                          </p:stCondLst>
                                        </p:cTn>
                                        <p:tgtEl>
                                          <p:spTgt spid="2446453"/>
                                        </p:tgtEl>
                                        <p:attrNameLst>
                                          <p:attrName>style.visibility</p:attrName>
                                        </p:attrNameLst>
                                      </p:cBhvr>
                                      <p:to>
                                        <p:strVal val="visible"/>
                                      </p:to>
                                    </p:set>
                                    <p:animEffect transition="in" filter="wipe(left)">
                                      <p:cBhvr>
                                        <p:cTn id="229" dur="500"/>
                                        <p:tgtEl>
                                          <p:spTgt spid="2446453"/>
                                        </p:tgtEl>
                                      </p:cBhvr>
                                    </p:animEffect>
                                  </p:childTnLst>
                                </p:cTn>
                              </p:par>
                              <p:par>
                                <p:cTn id="230" presetID="22" presetClass="entr" presetSubtype="8" fill="hold" grpId="0" nodeType="withEffect">
                                  <p:stCondLst>
                                    <p:cond delay="0"/>
                                  </p:stCondLst>
                                  <p:childTnLst>
                                    <p:set>
                                      <p:cBhvr>
                                        <p:cTn id="231" dur="1" fill="hold">
                                          <p:stCondLst>
                                            <p:cond delay="0"/>
                                          </p:stCondLst>
                                        </p:cTn>
                                        <p:tgtEl>
                                          <p:spTgt spid="2446454"/>
                                        </p:tgtEl>
                                        <p:attrNameLst>
                                          <p:attrName>style.visibility</p:attrName>
                                        </p:attrNameLst>
                                      </p:cBhvr>
                                      <p:to>
                                        <p:strVal val="visible"/>
                                      </p:to>
                                    </p:set>
                                    <p:animEffect transition="in" filter="wipe(left)">
                                      <p:cBhvr>
                                        <p:cTn id="232" dur="500"/>
                                        <p:tgtEl>
                                          <p:spTgt spid="2446454"/>
                                        </p:tgtEl>
                                      </p:cBhvr>
                                    </p:animEffect>
                                  </p:childTnLst>
                                </p:cTn>
                              </p:par>
                              <p:par>
                                <p:cTn id="233" presetID="22" presetClass="entr" presetSubtype="8" fill="hold" grpId="0" nodeType="withEffect">
                                  <p:stCondLst>
                                    <p:cond delay="0"/>
                                  </p:stCondLst>
                                  <p:childTnLst>
                                    <p:set>
                                      <p:cBhvr>
                                        <p:cTn id="234" dur="1" fill="hold">
                                          <p:stCondLst>
                                            <p:cond delay="0"/>
                                          </p:stCondLst>
                                        </p:cTn>
                                        <p:tgtEl>
                                          <p:spTgt spid="2446455"/>
                                        </p:tgtEl>
                                        <p:attrNameLst>
                                          <p:attrName>style.visibility</p:attrName>
                                        </p:attrNameLst>
                                      </p:cBhvr>
                                      <p:to>
                                        <p:strVal val="visible"/>
                                      </p:to>
                                    </p:set>
                                    <p:animEffect transition="in" filter="wipe(left)">
                                      <p:cBhvr>
                                        <p:cTn id="235" dur="500"/>
                                        <p:tgtEl>
                                          <p:spTgt spid="2446455"/>
                                        </p:tgtEl>
                                      </p:cBhvr>
                                    </p:animEffect>
                                  </p:childTnLst>
                                </p:cTn>
                              </p:par>
                              <p:par>
                                <p:cTn id="236" presetID="22" presetClass="entr" presetSubtype="8" fill="hold" nodeType="withEffect">
                                  <p:stCondLst>
                                    <p:cond delay="0"/>
                                  </p:stCondLst>
                                  <p:childTnLst>
                                    <p:set>
                                      <p:cBhvr>
                                        <p:cTn id="237" dur="1" fill="hold">
                                          <p:stCondLst>
                                            <p:cond delay="0"/>
                                          </p:stCondLst>
                                        </p:cTn>
                                        <p:tgtEl>
                                          <p:spTgt spid="11"/>
                                        </p:tgtEl>
                                        <p:attrNameLst>
                                          <p:attrName>style.visibility</p:attrName>
                                        </p:attrNameLst>
                                      </p:cBhvr>
                                      <p:to>
                                        <p:strVal val="visible"/>
                                      </p:to>
                                    </p:set>
                                    <p:animEffect transition="in" filter="wipe(left)">
                                      <p:cBhvr>
                                        <p:cTn id="238" dur="500"/>
                                        <p:tgtEl>
                                          <p:spTgt spid="11"/>
                                        </p:tgtEl>
                                      </p:cBhvr>
                                    </p:animEffect>
                                  </p:childTnLst>
                                </p:cTn>
                              </p:par>
                              <p:par>
                                <p:cTn id="239" presetID="22" presetClass="entr" presetSubtype="8" fill="hold" grpId="0" nodeType="withEffect">
                                  <p:stCondLst>
                                    <p:cond delay="0"/>
                                  </p:stCondLst>
                                  <p:childTnLst>
                                    <p:set>
                                      <p:cBhvr>
                                        <p:cTn id="240" dur="1" fill="hold">
                                          <p:stCondLst>
                                            <p:cond delay="0"/>
                                          </p:stCondLst>
                                        </p:cTn>
                                        <p:tgtEl>
                                          <p:spTgt spid="2446500"/>
                                        </p:tgtEl>
                                        <p:attrNameLst>
                                          <p:attrName>style.visibility</p:attrName>
                                        </p:attrNameLst>
                                      </p:cBhvr>
                                      <p:to>
                                        <p:strVal val="visible"/>
                                      </p:to>
                                    </p:set>
                                    <p:animEffect transition="in" filter="wipe(left)">
                                      <p:cBhvr>
                                        <p:cTn id="241" dur="500"/>
                                        <p:tgtEl>
                                          <p:spTgt spid="2446500"/>
                                        </p:tgtEl>
                                      </p:cBhvr>
                                    </p:animEffect>
                                  </p:childTnLst>
                                </p:cTn>
                              </p:par>
                              <p:par>
                                <p:cTn id="242" presetID="22" presetClass="entr" presetSubtype="8" fill="hold" grpId="0" nodeType="withEffect">
                                  <p:stCondLst>
                                    <p:cond delay="0"/>
                                  </p:stCondLst>
                                  <p:childTnLst>
                                    <p:set>
                                      <p:cBhvr>
                                        <p:cTn id="243" dur="1" fill="hold">
                                          <p:stCondLst>
                                            <p:cond delay="0"/>
                                          </p:stCondLst>
                                        </p:cTn>
                                        <p:tgtEl>
                                          <p:spTgt spid="2446501"/>
                                        </p:tgtEl>
                                        <p:attrNameLst>
                                          <p:attrName>style.visibility</p:attrName>
                                        </p:attrNameLst>
                                      </p:cBhvr>
                                      <p:to>
                                        <p:strVal val="visible"/>
                                      </p:to>
                                    </p:set>
                                    <p:animEffect transition="in" filter="wipe(left)">
                                      <p:cBhvr>
                                        <p:cTn id="244" dur="500"/>
                                        <p:tgtEl>
                                          <p:spTgt spid="2446501"/>
                                        </p:tgtEl>
                                      </p:cBhvr>
                                    </p:animEffect>
                                  </p:childTnLst>
                                </p:cTn>
                              </p:par>
                              <p:par>
                                <p:cTn id="245" presetID="22" presetClass="entr" presetSubtype="8" fill="hold" grpId="0" nodeType="withEffect">
                                  <p:stCondLst>
                                    <p:cond delay="0"/>
                                  </p:stCondLst>
                                  <p:childTnLst>
                                    <p:set>
                                      <p:cBhvr>
                                        <p:cTn id="246" dur="1" fill="hold">
                                          <p:stCondLst>
                                            <p:cond delay="0"/>
                                          </p:stCondLst>
                                        </p:cTn>
                                        <p:tgtEl>
                                          <p:spTgt spid="2446502"/>
                                        </p:tgtEl>
                                        <p:attrNameLst>
                                          <p:attrName>style.visibility</p:attrName>
                                        </p:attrNameLst>
                                      </p:cBhvr>
                                      <p:to>
                                        <p:strVal val="visible"/>
                                      </p:to>
                                    </p:set>
                                    <p:animEffect transition="in" filter="wipe(left)">
                                      <p:cBhvr>
                                        <p:cTn id="247" dur="500"/>
                                        <p:tgtEl>
                                          <p:spTgt spid="2446502"/>
                                        </p:tgtEl>
                                      </p:cBhvr>
                                    </p:animEffect>
                                  </p:childTnLst>
                                </p:cTn>
                              </p:par>
                              <p:par>
                                <p:cTn id="248" presetID="22" presetClass="entr" presetSubtype="8" fill="hold" grpId="0" nodeType="withEffect">
                                  <p:stCondLst>
                                    <p:cond delay="0"/>
                                  </p:stCondLst>
                                  <p:childTnLst>
                                    <p:set>
                                      <p:cBhvr>
                                        <p:cTn id="249" dur="1" fill="hold">
                                          <p:stCondLst>
                                            <p:cond delay="0"/>
                                          </p:stCondLst>
                                        </p:cTn>
                                        <p:tgtEl>
                                          <p:spTgt spid="2446503"/>
                                        </p:tgtEl>
                                        <p:attrNameLst>
                                          <p:attrName>style.visibility</p:attrName>
                                        </p:attrNameLst>
                                      </p:cBhvr>
                                      <p:to>
                                        <p:strVal val="visible"/>
                                      </p:to>
                                    </p:set>
                                    <p:animEffect transition="in" filter="wipe(left)">
                                      <p:cBhvr>
                                        <p:cTn id="250" dur="500"/>
                                        <p:tgtEl>
                                          <p:spTgt spid="2446503"/>
                                        </p:tgtEl>
                                      </p:cBhvr>
                                    </p:animEffect>
                                  </p:childTnLst>
                                </p:cTn>
                              </p:par>
                              <p:par>
                                <p:cTn id="251" presetID="22" presetClass="entr" presetSubtype="8" fill="hold" grpId="0" nodeType="withEffect">
                                  <p:stCondLst>
                                    <p:cond delay="0"/>
                                  </p:stCondLst>
                                  <p:childTnLst>
                                    <p:set>
                                      <p:cBhvr>
                                        <p:cTn id="252" dur="1" fill="hold">
                                          <p:stCondLst>
                                            <p:cond delay="0"/>
                                          </p:stCondLst>
                                        </p:cTn>
                                        <p:tgtEl>
                                          <p:spTgt spid="2446504"/>
                                        </p:tgtEl>
                                        <p:attrNameLst>
                                          <p:attrName>style.visibility</p:attrName>
                                        </p:attrNameLst>
                                      </p:cBhvr>
                                      <p:to>
                                        <p:strVal val="visible"/>
                                      </p:to>
                                    </p:set>
                                    <p:animEffect transition="in" filter="wipe(left)">
                                      <p:cBhvr>
                                        <p:cTn id="253" dur="500"/>
                                        <p:tgtEl>
                                          <p:spTgt spid="2446504"/>
                                        </p:tgtEl>
                                      </p:cBhvr>
                                    </p:animEffect>
                                  </p:childTnLst>
                                </p:cTn>
                              </p:par>
                              <p:par>
                                <p:cTn id="254" presetID="22" presetClass="entr" presetSubtype="8" fill="hold" grpId="0" nodeType="withEffect">
                                  <p:stCondLst>
                                    <p:cond delay="0"/>
                                  </p:stCondLst>
                                  <p:childTnLst>
                                    <p:set>
                                      <p:cBhvr>
                                        <p:cTn id="255" dur="1" fill="hold">
                                          <p:stCondLst>
                                            <p:cond delay="0"/>
                                          </p:stCondLst>
                                        </p:cTn>
                                        <p:tgtEl>
                                          <p:spTgt spid="2446505"/>
                                        </p:tgtEl>
                                        <p:attrNameLst>
                                          <p:attrName>style.visibility</p:attrName>
                                        </p:attrNameLst>
                                      </p:cBhvr>
                                      <p:to>
                                        <p:strVal val="visible"/>
                                      </p:to>
                                    </p:set>
                                    <p:animEffect transition="in" filter="wipe(left)">
                                      <p:cBhvr>
                                        <p:cTn id="256" dur="500"/>
                                        <p:tgtEl>
                                          <p:spTgt spid="2446505"/>
                                        </p:tgtEl>
                                      </p:cBhvr>
                                    </p:animEffect>
                                  </p:childTnLst>
                                </p:cTn>
                              </p:par>
                              <p:par>
                                <p:cTn id="257" presetID="22" presetClass="entr" presetSubtype="8" fill="hold" grpId="0" nodeType="withEffect">
                                  <p:stCondLst>
                                    <p:cond delay="0"/>
                                  </p:stCondLst>
                                  <p:childTnLst>
                                    <p:set>
                                      <p:cBhvr>
                                        <p:cTn id="258" dur="1" fill="hold">
                                          <p:stCondLst>
                                            <p:cond delay="0"/>
                                          </p:stCondLst>
                                        </p:cTn>
                                        <p:tgtEl>
                                          <p:spTgt spid="2446506"/>
                                        </p:tgtEl>
                                        <p:attrNameLst>
                                          <p:attrName>style.visibility</p:attrName>
                                        </p:attrNameLst>
                                      </p:cBhvr>
                                      <p:to>
                                        <p:strVal val="visible"/>
                                      </p:to>
                                    </p:set>
                                    <p:animEffect transition="in" filter="wipe(left)">
                                      <p:cBhvr>
                                        <p:cTn id="259" dur="500"/>
                                        <p:tgtEl>
                                          <p:spTgt spid="2446506"/>
                                        </p:tgtEl>
                                      </p:cBhvr>
                                    </p:animEffect>
                                  </p:childTnLst>
                                </p:cTn>
                              </p:par>
                              <p:par>
                                <p:cTn id="260" presetID="22" presetClass="entr" presetSubtype="8" fill="hold" grpId="0" nodeType="withEffect">
                                  <p:stCondLst>
                                    <p:cond delay="0"/>
                                  </p:stCondLst>
                                  <p:childTnLst>
                                    <p:set>
                                      <p:cBhvr>
                                        <p:cTn id="261" dur="1" fill="hold">
                                          <p:stCondLst>
                                            <p:cond delay="0"/>
                                          </p:stCondLst>
                                        </p:cTn>
                                        <p:tgtEl>
                                          <p:spTgt spid="2446507"/>
                                        </p:tgtEl>
                                        <p:attrNameLst>
                                          <p:attrName>style.visibility</p:attrName>
                                        </p:attrNameLst>
                                      </p:cBhvr>
                                      <p:to>
                                        <p:strVal val="visible"/>
                                      </p:to>
                                    </p:set>
                                    <p:animEffect transition="in" filter="wipe(left)">
                                      <p:cBhvr>
                                        <p:cTn id="262" dur="500"/>
                                        <p:tgtEl>
                                          <p:spTgt spid="2446507"/>
                                        </p:tgtEl>
                                      </p:cBhvr>
                                    </p:animEffect>
                                  </p:childTnLst>
                                </p:cTn>
                              </p:par>
                              <p:par>
                                <p:cTn id="263" presetID="22" presetClass="entr" presetSubtype="8" fill="hold" grpId="0" nodeType="withEffect">
                                  <p:stCondLst>
                                    <p:cond delay="0"/>
                                  </p:stCondLst>
                                  <p:childTnLst>
                                    <p:set>
                                      <p:cBhvr>
                                        <p:cTn id="264" dur="1" fill="hold">
                                          <p:stCondLst>
                                            <p:cond delay="0"/>
                                          </p:stCondLst>
                                        </p:cTn>
                                        <p:tgtEl>
                                          <p:spTgt spid="2446508"/>
                                        </p:tgtEl>
                                        <p:attrNameLst>
                                          <p:attrName>style.visibility</p:attrName>
                                        </p:attrNameLst>
                                      </p:cBhvr>
                                      <p:to>
                                        <p:strVal val="visible"/>
                                      </p:to>
                                    </p:set>
                                    <p:animEffect transition="in" filter="wipe(left)">
                                      <p:cBhvr>
                                        <p:cTn id="265" dur="500"/>
                                        <p:tgtEl>
                                          <p:spTgt spid="2446508"/>
                                        </p:tgtEl>
                                      </p:cBhvr>
                                    </p:animEffect>
                                  </p:childTnLst>
                                </p:cTn>
                              </p:par>
                              <p:par>
                                <p:cTn id="266" presetID="22" presetClass="entr" presetSubtype="8" fill="hold" grpId="0" nodeType="withEffect">
                                  <p:stCondLst>
                                    <p:cond delay="0"/>
                                  </p:stCondLst>
                                  <p:childTnLst>
                                    <p:set>
                                      <p:cBhvr>
                                        <p:cTn id="267" dur="1" fill="hold">
                                          <p:stCondLst>
                                            <p:cond delay="0"/>
                                          </p:stCondLst>
                                        </p:cTn>
                                        <p:tgtEl>
                                          <p:spTgt spid="2446509"/>
                                        </p:tgtEl>
                                        <p:attrNameLst>
                                          <p:attrName>style.visibility</p:attrName>
                                        </p:attrNameLst>
                                      </p:cBhvr>
                                      <p:to>
                                        <p:strVal val="visible"/>
                                      </p:to>
                                    </p:set>
                                    <p:animEffect transition="in" filter="wipe(left)">
                                      <p:cBhvr>
                                        <p:cTn id="268" dur="500"/>
                                        <p:tgtEl>
                                          <p:spTgt spid="2446509"/>
                                        </p:tgtEl>
                                      </p:cBhvr>
                                    </p:animEffect>
                                  </p:childTnLst>
                                </p:cTn>
                              </p:par>
                              <p:par>
                                <p:cTn id="269" presetID="22" presetClass="entr" presetSubtype="8" fill="hold" grpId="0" nodeType="withEffect">
                                  <p:stCondLst>
                                    <p:cond delay="0"/>
                                  </p:stCondLst>
                                  <p:childTnLst>
                                    <p:set>
                                      <p:cBhvr>
                                        <p:cTn id="270" dur="1" fill="hold">
                                          <p:stCondLst>
                                            <p:cond delay="0"/>
                                          </p:stCondLst>
                                        </p:cTn>
                                        <p:tgtEl>
                                          <p:spTgt spid="2446510"/>
                                        </p:tgtEl>
                                        <p:attrNameLst>
                                          <p:attrName>style.visibility</p:attrName>
                                        </p:attrNameLst>
                                      </p:cBhvr>
                                      <p:to>
                                        <p:strVal val="visible"/>
                                      </p:to>
                                    </p:set>
                                    <p:animEffect transition="in" filter="wipe(left)">
                                      <p:cBhvr>
                                        <p:cTn id="271" dur="500"/>
                                        <p:tgtEl>
                                          <p:spTgt spid="2446510"/>
                                        </p:tgtEl>
                                      </p:cBhvr>
                                    </p:animEffect>
                                  </p:childTnLst>
                                </p:cTn>
                              </p:par>
                              <p:par>
                                <p:cTn id="272" presetID="22" presetClass="entr" presetSubtype="8" fill="hold" grpId="0" nodeType="withEffect">
                                  <p:stCondLst>
                                    <p:cond delay="0"/>
                                  </p:stCondLst>
                                  <p:childTnLst>
                                    <p:set>
                                      <p:cBhvr>
                                        <p:cTn id="273" dur="1" fill="hold">
                                          <p:stCondLst>
                                            <p:cond delay="0"/>
                                          </p:stCondLst>
                                        </p:cTn>
                                        <p:tgtEl>
                                          <p:spTgt spid="2446511"/>
                                        </p:tgtEl>
                                        <p:attrNameLst>
                                          <p:attrName>style.visibility</p:attrName>
                                        </p:attrNameLst>
                                      </p:cBhvr>
                                      <p:to>
                                        <p:strVal val="visible"/>
                                      </p:to>
                                    </p:set>
                                    <p:animEffect transition="in" filter="wipe(left)">
                                      <p:cBhvr>
                                        <p:cTn id="274" dur="500"/>
                                        <p:tgtEl>
                                          <p:spTgt spid="2446511"/>
                                        </p:tgtEl>
                                      </p:cBhvr>
                                    </p:animEffect>
                                  </p:childTnLst>
                                </p:cTn>
                              </p:par>
                              <p:par>
                                <p:cTn id="275" presetID="22" presetClass="entr" presetSubtype="8" fill="hold" grpId="0" nodeType="withEffect">
                                  <p:stCondLst>
                                    <p:cond delay="0"/>
                                  </p:stCondLst>
                                  <p:childTnLst>
                                    <p:set>
                                      <p:cBhvr>
                                        <p:cTn id="276" dur="1" fill="hold">
                                          <p:stCondLst>
                                            <p:cond delay="0"/>
                                          </p:stCondLst>
                                        </p:cTn>
                                        <p:tgtEl>
                                          <p:spTgt spid="2446512"/>
                                        </p:tgtEl>
                                        <p:attrNameLst>
                                          <p:attrName>style.visibility</p:attrName>
                                        </p:attrNameLst>
                                      </p:cBhvr>
                                      <p:to>
                                        <p:strVal val="visible"/>
                                      </p:to>
                                    </p:set>
                                    <p:animEffect transition="in" filter="wipe(left)">
                                      <p:cBhvr>
                                        <p:cTn id="277" dur="500"/>
                                        <p:tgtEl>
                                          <p:spTgt spid="2446512"/>
                                        </p:tgtEl>
                                      </p:cBhvr>
                                    </p:animEffect>
                                  </p:childTnLst>
                                </p:cTn>
                              </p:par>
                              <p:par>
                                <p:cTn id="278" presetID="22" presetClass="entr" presetSubtype="8" fill="hold" grpId="0" nodeType="withEffect">
                                  <p:stCondLst>
                                    <p:cond delay="0"/>
                                  </p:stCondLst>
                                  <p:childTnLst>
                                    <p:set>
                                      <p:cBhvr>
                                        <p:cTn id="279" dur="1" fill="hold">
                                          <p:stCondLst>
                                            <p:cond delay="0"/>
                                          </p:stCondLst>
                                        </p:cTn>
                                        <p:tgtEl>
                                          <p:spTgt spid="2446513"/>
                                        </p:tgtEl>
                                        <p:attrNameLst>
                                          <p:attrName>style.visibility</p:attrName>
                                        </p:attrNameLst>
                                      </p:cBhvr>
                                      <p:to>
                                        <p:strVal val="visible"/>
                                      </p:to>
                                    </p:set>
                                    <p:animEffect transition="in" filter="wipe(left)">
                                      <p:cBhvr>
                                        <p:cTn id="280" dur="500"/>
                                        <p:tgtEl>
                                          <p:spTgt spid="2446513"/>
                                        </p:tgtEl>
                                      </p:cBhvr>
                                    </p:animEffect>
                                  </p:childTnLst>
                                </p:cTn>
                              </p:par>
                              <p:par>
                                <p:cTn id="281" presetID="22" presetClass="entr" presetSubtype="8" fill="hold" grpId="0" nodeType="withEffect">
                                  <p:stCondLst>
                                    <p:cond delay="0"/>
                                  </p:stCondLst>
                                  <p:childTnLst>
                                    <p:set>
                                      <p:cBhvr>
                                        <p:cTn id="282" dur="1" fill="hold">
                                          <p:stCondLst>
                                            <p:cond delay="0"/>
                                          </p:stCondLst>
                                        </p:cTn>
                                        <p:tgtEl>
                                          <p:spTgt spid="2446514"/>
                                        </p:tgtEl>
                                        <p:attrNameLst>
                                          <p:attrName>style.visibility</p:attrName>
                                        </p:attrNameLst>
                                      </p:cBhvr>
                                      <p:to>
                                        <p:strVal val="visible"/>
                                      </p:to>
                                    </p:set>
                                    <p:animEffect transition="in" filter="wipe(left)">
                                      <p:cBhvr>
                                        <p:cTn id="283" dur="500"/>
                                        <p:tgtEl>
                                          <p:spTgt spid="2446514"/>
                                        </p:tgtEl>
                                      </p:cBhvr>
                                    </p:animEffect>
                                  </p:childTnLst>
                                </p:cTn>
                              </p:par>
                              <p:par>
                                <p:cTn id="284" presetID="22" presetClass="entr" presetSubtype="8" fill="hold" grpId="0" nodeType="withEffect">
                                  <p:stCondLst>
                                    <p:cond delay="0"/>
                                  </p:stCondLst>
                                  <p:childTnLst>
                                    <p:set>
                                      <p:cBhvr>
                                        <p:cTn id="285" dur="1" fill="hold">
                                          <p:stCondLst>
                                            <p:cond delay="0"/>
                                          </p:stCondLst>
                                        </p:cTn>
                                        <p:tgtEl>
                                          <p:spTgt spid="2446515"/>
                                        </p:tgtEl>
                                        <p:attrNameLst>
                                          <p:attrName>style.visibility</p:attrName>
                                        </p:attrNameLst>
                                      </p:cBhvr>
                                      <p:to>
                                        <p:strVal val="visible"/>
                                      </p:to>
                                    </p:set>
                                    <p:animEffect transition="in" filter="wipe(left)">
                                      <p:cBhvr>
                                        <p:cTn id="286" dur="500"/>
                                        <p:tgtEl>
                                          <p:spTgt spid="2446515"/>
                                        </p:tgtEl>
                                      </p:cBhvr>
                                    </p:animEffect>
                                  </p:childTnLst>
                                </p:cTn>
                              </p:par>
                              <p:par>
                                <p:cTn id="287" presetID="22" presetClass="entr" presetSubtype="8" fill="hold" grpId="0" nodeType="withEffect">
                                  <p:stCondLst>
                                    <p:cond delay="0"/>
                                  </p:stCondLst>
                                  <p:childTnLst>
                                    <p:set>
                                      <p:cBhvr>
                                        <p:cTn id="288" dur="1" fill="hold">
                                          <p:stCondLst>
                                            <p:cond delay="0"/>
                                          </p:stCondLst>
                                        </p:cTn>
                                        <p:tgtEl>
                                          <p:spTgt spid="2446516"/>
                                        </p:tgtEl>
                                        <p:attrNameLst>
                                          <p:attrName>style.visibility</p:attrName>
                                        </p:attrNameLst>
                                      </p:cBhvr>
                                      <p:to>
                                        <p:strVal val="visible"/>
                                      </p:to>
                                    </p:set>
                                    <p:animEffect transition="in" filter="wipe(left)">
                                      <p:cBhvr>
                                        <p:cTn id="289" dur="500"/>
                                        <p:tgtEl>
                                          <p:spTgt spid="2446516"/>
                                        </p:tgtEl>
                                      </p:cBhvr>
                                    </p:animEffect>
                                  </p:childTnLst>
                                </p:cTn>
                              </p:par>
                              <p:par>
                                <p:cTn id="290" presetID="22" presetClass="entr" presetSubtype="8" fill="hold" grpId="0" nodeType="withEffect">
                                  <p:stCondLst>
                                    <p:cond delay="0"/>
                                  </p:stCondLst>
                                  <p:childTnLst>
                                    <p:set>
                                      <p:cBhvr>
                                        <p:cTn id="291" dur="1" fill="hold">
                                          <p:stCondLst>
                                            <p:cond delay="0"/>
                                          </p:stCondLst>
                                        </p:cTn>
                                        <p:tgtEl>
                                          <p:spTgt spid="2446517"/>
                                        </p:tgtEl>
                                        <p:attrNameLst>
                                          <p:attrName>style.visibility</p:attrName>
                                        </p:attrNameLst>
                                      </p:cBhvr>
                                      <p:to>
                                        <p:strVal val="visible"/>
                                      </p:to>
                                    </p:set>
                                    <p:animEffect transition="in" filter="wipe(left)">
                                      <p:cBhvr>
                                        <p:cTn id="292" dur="500"/>
                                        <p:tgtEl>
                                          <p:spTgt spid="2446517"/>
                                        </p:tgtEl>
                                      </p:cBhvr>
                                    </p:animEffect>
                                  </p:childTnLst>
                                </p:cTn>
                              </p:par>
                              <p:par>
                                <p:cTn id="293" presetID="22" presetClass="entr" presetSubtype="8" fill="hold" grpId="0" nodeType="withEffect">
                                  <p:stCondLst>
                                    <p:cond delay="0"/>
                                  </p:stCondLst>
                                  <p:childTnLst>
                                    <p:set>
                                      <p:cBhvr>
                                        <p:cTn id="294" dur="1" fill="hold">
                                          <p:stCondLst>
                                            <p:cond delay="0"/>
                                          </p:stCondLst>
                                        </p:cTn>
                                        <p:tgtEl>
                                          <p:spTgt spid="2446518"/>
                                        </p:tgtEl>
                                        <p:attrNameLst>
                                          <p:attrName>style.visibility</p:attrName>
                                        </p:attrNameLst>
                                      </p:cBhvr>
                                      <p:to>
                                        <p:strVal val="visible"/>
                                      </p:to>
                                    </p:set>
                                    <p:animEffect transition="in" filter="wipe(left)">
                                      <p:cBhvr>
                                        <p:cTn id="295" dur="500"/>
                                        <p:tgtEl>
                                          <p:spTgt spid="2446518"/>
                                        </p:tgtEl>
                                      </p:cBhvr>
                                    </p:animEffect>
                                  </p:childTnLst>
                                </p:cTn>
                              </p:par>
                              <p:par>
                                <p:cTn id="296" presetID="22" presetClass="entr" presetSubtype="8" fill="hold" grpId="0" nodeType="withEffect">
                                  <p:stCondLst>
                                    <p:cond delay="0"/>
                                  </p:stCondLst>
                                  <p:childTnLst>
                                    <p:set>
                                      <p:cBhvr>
                                        <p:cTn id="297" dur="1" fill="hold">
                                          <p:stCondLst>
                                            <p:cond delay="0"/>
                                          </p:stCondLst>
                                        </p:cTn>
                                        <p:tgtEl>
                                          <p:spTgt spid="2446519"/>
                                        </p:tgtEl>
                                        <p:attrNameLst>
                                          <p:attrName>style.visibility</p:attrName>
                                        </p:attrNameLst>
                                      </p:cBhvr>
                                      <p:to>
                                        <p:strVal val="visible"/>
                                      </p:to>
                                    </p:set>
                                    <p:animEffect transition="in" filter="wipe(left)">
                                      <p:cBhvr>
                                        <p:cTn id="298" dur="500"/>
                                        <p:tgtEl>
                                          <p:spTgt spid="2446519"/>
                                        </p:tgtEl>
                                      </p:cBhvr>
                                    </p:animEffect>
                                  </p:childTnLst>
                                </p:cTn>
                              </p:par>
                              <p:par>
                                <p:cTn id="299" presetID="22" presetClass="entr" presetSubtype="8" fill="hold" grpId="0" nodeType="withEffect">
                                  <p:stCondLst>
                                    <p:cond delay="0"/>
                                  </p:stCondLst>
                                  <p:childTnLst>
                                    <p:set>
                                      <p:cBhvr>
                                        <p:cTn id="300" dur="1" fill="hold">
                                          <p:stCondLst>
                                            <p:cond delay="0"/>
                                          </p:stCondLst>
                                        </p:cTn>
                                        <p:tgtEl>
                                          <p:spTgt spid="2446520"/>
                                        </p:tgtEl>
                                        <p:attrNameLst>
                                          <p:attrName>style.visibility</p:attrName>
                                        </p:attrNameLst>
                                      </p:cBhvr>
                                      <p:to>
                                        <p:strVal val="visible"/>
                                      </p:to>
                                    </p:set>
                                    <p:animEffect transition="in" filter="wipe(left)">
                                      <p:cBhvr>
                                        <p:cTn id="301" dur="500"/>
                                        <p:tgtEl>
                                          <p:spTgt spid="2446520"/>
                                        </p:tgtEl>
                                      </p:cBhvr>
                                    </p:animEffect>
                                  </p:childTnLst>
                                </p:cTn>
                              </p:par>
                              <p:par>
                                <p:cTn id="302" presetID="22" presetClass="entr" presetSubtype="8" fill="hold" grpId="0" nodeType="withEffect">
                                  <p:stCondLst>
                                    <p:cond delay="0"/>
                                  </p:stCondLst>
                                  <p:childTnLst>
                                    <p:set>
                                      <p:cBhvr>
                                        <p:cTn id="303" dur="1" fill="hold">
                                          <p:stCondLst>
                                            <p:cond delay="0"/>
                                          </p:stCondLst>
                                        </p:cTn>
                                        <p:tgtEl>
                                          <p:spTgt spid="2446521"/>
                                        </p:tgtEl>
                                        <p:attrNameLst>
                                          <p:attrName>style.visibility</p:attrName>
                                        </p:attrNameLst>
                                      </p:cBhvr>
                                      <p:to>
                                        <p:strVal val="visible"/>
                                      </p:to>
                                    </p:set>
                                    <p:animEffect transition="in" filter="wipe(left)">
                                      <p:cBhvr>
                                        <p:cTn id="304" dur="500"/>
                                        <p:tgtEl>
                                          <p:spTgt spid="2446521"/>
                                        </p:tgtEl>
                                      </p:cBhvr>
                                    </p:animEffect>
                                  </p:childTnLst>
                                </p:cTn>
                              </p:par>
                              <p:par>
                                <p:cTn id="305" presetID="22" presetClass="entr" presetSubtype="8" fill="hold" grpId="0" nodeType="withEffect">
                                  <p:stCondLst>
                                    <p:cond delay="0"/>
                                  </p:stCondLst>
                                  <p:childTnLst>
                                    <p:set>
                                      <p:cBhvr>
                                        <p:cTn id="306" dur="1" fill="hold">
                                          <p:stCondLst>
                                            <p:cond delay="0"/>
                                          </p:stCondLst>
                                        </p:cTn>
                                        <p:tgtEl>
                                          <p:spTgt spid="2446522"/>
                                        </p:tgtEl>
                                        <p:attrNameLst>
                                          <p:attrName>style.visibility</p:attrName>
                                        </p:attrNameLst>
                                      </p:cBhvr>
                                      <p:to>
                                        <p:strVal val="visible"/>
                                      </p:to>
                                    </p:set>
                                    <p:animEffect transition="in" filter="wipe(left)">
                                      <p:cBhvr>
                                        <p:cTn id="307" dur="500"/>
                                        <p:tgtEl>
                                          <p:spTgt spid="2446522"/>
                                        </p:tgtEl>
                                      </p:cBhvr>
                                    </p:animEffect>
                                  </p:childTnLst>
                                </p:cTn>
                              </p:par>
                              <p:par>
                                <p:cTn id="308" presetID="22" presetClass="entr" presetSubtype="8" fill="hold" grpId="0" nodeType="withEffect">
                                  <p:stCondLst>
                                    <p:cond delay="0"/>
                                  </p:stCondLst>
                                  <p:childTnLst>
                                    <p:set>
                                      <p:cBhvr>
                                        <p:cTn id="309" dur="1" fill="hold">
                                          <p:stCondLst>
                                            <p:cond delay="0"/>
                                          </p:stCondLst>
                                        </p:cTn>
                                        <p:tgtEl>
                                          <p:spTgt spid="2446523"/>
                                        </p:tgtEl>
                                        <p:attrNameLst>
                                          <p:attrName>style.visibility</p:attrName>
                                        </p:attrNameLst>
                                      </p:cBhvr>
                                      <p:to>
                                        <p:strVal val="visible"/>
                                      </p:to>
                                    </p:set>
                                    <p:animEffect transition="in" filter="wipe(left)">
                                      <p:cBhvr>
                                        <p:cTn id="310" dur="500"/>
                                        <p:tgtEl>
                                          <p:spTgt spid="2446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6338" grpId="0" animBg="1"/>
      <p:bldP spid="2446339" grpId="0" animBg="1"/>
      <p:bldP spid="2446340" grpId="0" animBg="1"/>
      <p:bldP spid="2446341" grpId="0" animBg="1"/>
      <p:bldP spid="2446342" grpId="0" animBg="1"/>
      <p:bldP spid="2446368" grpId="0" animBg="1"/>
      <p:bldP spid="2446369" grpId="0" animBg="1"/>
      <p:bldP spid="2446370" grpId="0" animBg="1"/>
      <p:bldP spid="2446371" grpId="0" animBg="1"/>
      <p:bldP spid="2446372" grpId="0" animBg="1"/>
      <p:bldP spid="2446373" grpId="0" animBg="1"/>
      <p:bldP spid="2446374" grpId="0" animBg="1"/>
      <p:bldP spid="2446375" grpId="0" animBg="1"/>
      <p:bldP spid="2446375" grpId="1" animBg="1"/>
      <p:bldP spid="2446376" grpId="0" animBg="1"/>
      <p:bldP spid="2446377" grpId="0" animBg="1"/>
      <p:bldP spid="2446378" grpId="0" animBg="1"/>
      <p:bldP spid="2446378" grpId="1" animBg="1"/>
      <p:bldP spid="2446379" grpId="0" animBg="1"/>
      <p:bldP spid="2446380" grpId="0" animBg="1"/>
      <p:bldP spid="2446381" grpId="0" animBg="1"/>
      <p:bldP spid="2446382" grpId="0" animBg="1"/>
      <p:bldP spid="2446382" grpId="1" animBg="1"/>
      <p:bldP spid="2446383" grpId="0" animBg="1"/>
      <p:bldP spid="2446384" grpId="0" animBg="1"/>
      <p:bldP spid="2446385" grpId="0" animBg="1"/>
      <p:bldP spid="2446386" grpId="0" animBg="1"/>
      <p:bldP spid="2446387" grpId="0" animBg="1"/>
      <p:bldP spid="2446388" grpId="0" animBg="1"/>
      <p:bldP spid="2446389" grpId="0" animBg="1"/>
      <p:bldP spid="2446390" grpId="0" animBg="1"/>
      <p:bldP spid="2446391" grpId="0" animBg="1"/>
      <p:bldP spid="2446392" grpId="0" animBg="1"/>
      <p:bldP spid="2446393" grpId="0" animBg="1"/>
      <p:bldP spid="2446394" grpId="0" animBg="1"/>
      <p:bldP spid="2446395" grpId="0" animBg="1"/>
      <p:bldP spid="2446396" grpId="0" animBg="1"/>
      <p:bldP spid="2446397" grpId="0" animBg="1"/>
      <p:bldP spid="2446398" grpId="0" animBg="1"/>
      <p:bldP spid="2446399" grpId="0" animBg="1"/>
      <p:bldP spid="2446400" grpId="0" animBg="1"/>
      <p:bldP spid="2446401" grpId="0" animBg="1"/>
      <p:bldP spid="2446402" grpId="0" animBg="1"/>
      <p:bldP spid="2446403" grpId="0" animBg="1"/>
      <p:bldP spid="2446403" grpId="1" animBg="1"/>
      <p:bldP spid="2446404" grpId="0" animBg="1"/>
      <p:bldP spid="2446405" grpId="0" animBg="1"/>
      <p:bldP spid="2446406" grpId="0" animBg="1"/>
      <p:bldP spid="2446407" grpId="0" animBg="1"/>
      <p:bldP spid="2446408" grpId="0" animBg="1"/>
      <p:bldP spid="2446409" grpId="0" animBg="1"/>
      <p:bldP spid="2446410" grpId="0" animBg="1"/>
      <p:bldP spid="2446411" grpId="0" animBg="1"/>
      <p:bldP spid="2446412" grpId="0" animBg="1"/>
      <p:bldP spid="2446413" grpId="0" animBg="1"/>
      <p:bldP spid="2446413" grpId="1" animBg="1"/>
      <p:bldP spid="2446414" grpId="0" animBg="1"/>
      <p:bldP spid="2446415" grpId="0" animBg="1"/>
      <p:bldP spid="2446416" grpId="0" animBg="1"/>
      <p:bldP spid="2446417" grpId="0" animBg="1"/>
      <p:bldP spid="2446418" grpId="0" animBg="1"/>
      <p:bldP spid="2446418" grpId="1" animBg="1"/>
      <p:bldP spid="2446419" grpId="0" animBg="1"/>
      <p:bldP spid="2446420" grpId="0" animBg="1"/>
      <p:bldP spid="2446421" grpId="0" animBg="1"/>
      <p:bldP spid="2446422" grpId="0" animBg="1"/>
      <p:bldP spid="2446423" grpId="0" animBg="1"/>
      <p:bldP spid="2446424" grpId="0" animBg="1"/>
      <p:bldP spid="2446425" grpId="0" animBg="1"/>
      <p:bldP spid="2446425" grpId="1" animBg="1"/>
      <p:bldP spid="2446426" grpId="0" animBg="1"/>
      <p:bldP spid="2446427" grpId="0" animBg="1"/>
      <p:bldP spid="2446428" grpId="0" animBg="1"/>
      <p:bldP spid="2446429" grpId="0" animBg="1"/>
      <p:bldP spid="2446430" grpId="0" animBg="1"/>
      <p:bldP spid="2446431" grpId="0" animBg="1"/>
      <p:bldP spid="2446432" grpId="0" animBg="1"/>
      <p:bldP spid="2446433" grpId="0" animBg="1"/>
      <p:bldP spid="2446434" grpId="0" animBg="1"/>
      <p:bldP spid="2446435" grpId="0" animBg="1"/>
      <p:bldP spid="2446436" grpId="0" animBg="1"/>
      <p:bldP spid="2446437" grpId="0" animBg="1"/>
      <p:bldP spid="2446438" grpId="0" animBg="1"/>
      <p:bldP spid="2446439" grpId="0" animBg="1"/>
      <p:bldP spid="2446440" grpId="0" animBg="1"/>
      <p:bldP spid="2446441" grpId="0" animBg="1"/>
      <p:bldP spid="2446442" grpId="0" animBg="1"/>
      <p:bldP spid="2446443" grpId="0" animBg="1"/>
      <p:bldP spid="2446444" grpId="0" animBg="1"/>
      <p:bldP spid="2446445" grpId="0" animBg="1"/>
      <p:bldP spid="2446446" grpId="0" animBg="1"/>
      <p:bldP spid="2446447" grpId="0" animBg="1"/>
      <p:bldP spid="2446448" grpId="0" animBg="1"/>
      <p:bldP spid="2446449" grpId="0"/>
      <p:bldP spid="2446450" grpId="0"/>
      <p:bldP spid="2446451" grpId="0"/>
      <p:bldP spid="2446452" grpId="0"/>
      <p:bldP spid="2446453" grpId="0" animBg="1"/>
      <p:bldP spid="2446454" grpId="0"/>
      <p:bldP spid="2446455" grpId="0" animBg="1"/>
      <p:bldP spid="2446500" grpId="0" animBg="1"/>
      <p:bldP spid="2446501" grpId="0" animBg="1"/>
      <p:bldP spid="2446502" grpId="0" animBg="1"/>
      <p:bldP spid="2446503" grpId="0" animBg="1"/>
      <p:bldP spid="2446504" grpId="0" animBg="1"/>
      <p:bldP spid="2446505" grpId="0" animBg="1"/>
      <p:bldP spid="2446506" grpId="0" animBg="1"/>
      <p:bldP spid="2446507" grpId="0" animBg="1"/>
      <p:bldP spid="2446508" grpId="0" animBg="1"/>
      <p:bldP spid="2446509" grpId="0"/>
      <p:bldP spid="2446510" grpId="0" animBg="1"/>
      <p:bldP spid="2446511" grpId="0" animBg="1"/>
      <p:bldP spid="2446512" grpId="0" animBg="1"/>
      <p:bldP spid="2446513" grpId="0" animBg="1"/>
      <p:bldP spid="2446514" grpId="0" animBg="1"/>
      <p:bldP spid="2446515" grpId="0" animBg="1"/>
      <p:bldP spid="2446516" grpId="0"/>
      <p:bldP spid="2446517" grpId="0"/>
      <p:bldP spid="2446518" grpId="0"/>
      <p:bldP spid="2446519" grpId="0"/>
      <p:bldP spid="2446520" grpId="0"/>
      <p:bldP spid="2446521" grpId="0"/>
      <p:bldP spid="2446522" grpId="0"/>
      <p:bldP spid="2446523" grpId="0" animBg="1"/>
      <p:bldP spid="2446524" grpId="0"/>
      <p:bldP spid="2446525" grpId="0"/>
      <p:bldP spid="2446526" grpId="0"/>
      <p:bldP spid="2446527" grpId="0"/>
      <p:bldP spid="2446528" grpId="0"/>
      <p:bldP spid="2446529" grpId="0"/>
      <p:bldP spid="2446530" grpId="0"/>
      <p:bldP spid="2446531" grpId="0"/>
      <p:bldP spid="2446532"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3151" name="Picture 111" descr="Electricity Pylon"/>
          <p:cNvPicPr>
            <a:picLocks noChangeAspect="1" noChangeArrowheads="1"/>
          </p:cNvPicPr>
          <p:nvPr/>
        </p:nvPicPr>
        <p:blipFill>
          <a:blip r:embed="rId11" cstate="print"/>
          <a:srcRect l="15152" r="15152"/>
          <a:stretch>
            <a:fillRect/>
          </a:stretch>
        </p:blipFill>
        <p:spPr bwMode="auto">
          <a:xfrm>
            <a:off x="3079860" y="4530762"/>
            <a:ext cx="1752600" cy="1676400"/>
          </a:xfrm>
          <a:prstGeom prst="rect">
            <a:avLst/>
          </a:prstGeom>
          <a:noFill/>
        </p:spPr>
      </p:pic>
      <p:grpSp>
        <p:nvGrpSpPr>
          <p:cNvPr id="2" name="组合 24"/>
          <p:cNvGrpSpPr/>
          <p:nvPr/>
        </p:nvGrpSpPr>
        <p:grpSpPr>
          <a:xfrm>
            <a:off x="2157522" y="2979776"/>
            <a:ext cx="2374900" cy="295275"/>
            <a:chOff x="633522" y="2979775"/>
            <a:chExt cx="2374900" cy="295275"/>
          </a:xfrm>
        </p:grpSpPr>
        <p:sp>
          <p:nvSpPr>
            <p:cNvPr id="1623043" name="Freeform 3"/>
            <p:cNvSpPr>
              <a:spLocks/>
            </p:cNvSpPr>
            <p:nvPr>
              <p:custDataLst>
                <p:tags r:id="rId7"/>
              </p:custDataLst>
            </p:nvPr>
          </p:nvSpPr>
          <p:spPr bwMode="blackWhite">
            <a:xfrm>
              <a:off x="633522" y="2995262"/>
              <a:ext cx="92398" cy="276999"/>
            </a:xfrm>
            <a:custGeom>
              <a:avLst/>
              <a:gdLst/>
              <a:ahLst/>
              <a:cxnLst>
                <a:cxn ang="0">
                  <a:pos x="0" y="0"/>
                </a:cxn>
                <a:cxn ang="0">
                  <a:pos x="2278" y="0"/>
                </a:cxn>
                <a:cxn ang="0">
                  <a:pos x="2382" y="288"/>
                </a:cxn>
                <a:cxn ang="0">
                  <a:pos x="2278" y="576"/>
                </a:cxn>
                <a:cxn ang="0">
                  <a:pos x="0" y="576"/>
                </a:cxn>
                <a:cxn ang="0">
                  <a:pos x="0" y="288"/>
                </a:cxn>
                <a:cxn ang="0">
                  <a:pos x="0" y="0"/>
                </a:cxn>
              </a:cxnLst>
              <a:rect l="0" t="0" r="r" b="b"/>
              <a:pathLst>
                <a:path w="2382" h="576">
                  <a:moveTo>
                    <a:pt x="0" y="0"/>
                  </a:moveTo>
                  <a:lnTo>
                    <a:pt x="2278" y="0"/>
                  </a:lnTo>
                  <a:lnTo>
                    <a:pt x="2382" y="288"/>
                  </a:lnTo>
                  <a:lnTo>
                    <a:pt x="2278" y="576"/>
                  </a:lnTo>
                  <a:lnTo>
                    <a:pt x="0" y="576"/>
                  </a:lnTo>
                  <a:lnTo>
                    <a:pt x="0" y="288"/>
                  </a:lnTo>
                  <a:lnTo>
                    <a:pt x="0" y="0"/>
                  </a:lnTo>
                  <a:close/>
                </a:path>
              </a:pathLst>
            </a:custGeom>
            <a:noFill/>
            <a:ln w="9525" cap="flat" cmpd="sng">
              <a:solidFill>
                <a:schemeClr val="tx1"/>
              </a:solidFill>
              <a:prstDash val="solid"/>
              <a:round/>
              <a:headEnd/>
              <a:tailEnd/>
            </a:ln>
            <a:effectLst/>
          </p:spPr>
          <p:txBody>
            <a:bodyPr wrap="none" lIns="45720" tIns="0" rIns="45720" bIns="0" anchor="ctr">
              <a:spAutoFit/>
            </a:bodyPr>
            <a:lstStyle/>
            <a:p>
              <a:endParaRPr lang="zh-CN" altLang="en-US"/>
            </a:p>
          </p:txBody>
        </p:sp>
        <p:sp>
          <p:nvSpPr>
            <p:cNvPr id="1623044" name="Rectangle 4"/>
            <p:cNvSpPr>
              <a:spLocks noChangeArrowheads="1"/>
            </p:cNvSpPr>
            <p:nvPr>
              <p:custDataLst>
                <p:tags r:id="rId8"/>
              </p:custDataLst>
            </p:nvPr>
          </p:nvSpPr>
          <p:spPr bwMode="blackWhite">
            <a:xfrm>
              <a:off x="712897" y="2979775"/>
              <a:ext cx="2295525" cy="295275"/>
            </a:xfrm>
            <a:prstGeom prst="rect">
              <a:avLst/>
            </a:prstGeom>
            <a:noFill/>
            <a:ln w="9525">
              <a:noFill/>
              <a:miter lim="800000"/>
              <a:headEnd/>
              <a:tailEnd/>
            </a:ln>
            <a:effectLst/>
          </p:spPr>
          <p:txBody>
            <a:bodyPr lIns="45720" tIns="0" rIns="45720" bIns="0" anchor="ctr"/>
            <a:lstStyle/>
            <a:p>
              <a:pPr marL="342900" indent="-342900" eaLnBrk="0" hangingPunct="0"/>
              <a:r>
                <a:rPr lang="zh-CN" altLang="en-US" sz="1400">
                  <a:latin typeface="宋体" pitchFamily="2" charset="-122"/>
                  <a:ea typeface="宋体" pitchFamily="2" charset="-122"/>
                </a:rPr>
                <a:t>核电项目建设期（</a:t>
              </a:r>
              <a:r>
                <a:rPr lang="en-US" altLang="zh-CN" sz="1200">
                  <a:latin typeface="宋体" pitchFamily="2" charset="-122"/>
                  <a:ea typeface="宋体" pitchFamily="2" charset="-122"/>
                </a:rPr>
                <a:t>7</a:t>
              </a:r>
              <a:r>
                <a:rPr lang="zh-CN" altLang="en-US" sz="1200">
                  <a:latin typeface="宋体" pitchFamily="2" charset="-122"/>
                  <a:ea typeface="宋体" pitchFamily="2" charset="-122"/>
                </a:rPr>
                <a:t>～</a:t>
              </a:r>
              <a:r>
                <a:rPr lang="en-US" altLang="zh-CN" sz="1200">
                  <a:latin typeface="宋体" pitchFamily="2" charset="-122"/>
                  <a:ea typeface="宋体" pitchFamily="2" charset="-122"/>
                </a:rPr>
                <a:t>10</a:t>
              </a:r>
              <a:r>
                <a:rPr lang="zh-CN" altLang="en-US" sz="1200">
                  <a:latin typeface="宋体" pitchFamily="2" charset="-122"/>
                  <a:ea typeface="宋体" pitchFamily="2" charset="-122"/>
                </a:rPr>
                <a:t>年</a:t>
              </a:r>
              <a:r>
                <a:rPr lang="zh-CN" altLang="en-US" sz="1400">
                  <a:latin typeface="宋体" pitchFamily="2" charset="-122"/>
                  <a:ea typeface="宋体" pitchFamily="2" charset="-122"/>
                </a:rPr>
                <a:t>）</a:t>
              </a:r>
            </a:p>
          </p:txBody>
        </p:sp>
      </p:grpSp>
      <p:sp>
        <p:nvSpPr>
          <p:cNvPr id="1623050" name="Rectangle 10"/>
          <p:cNvSpPr>
            <a:spLocks noChangeArrowheads="1"/>
          </p:cNvSpPr>
          <p:nvPr/>
        </p:nvSpPr>
        <p:spPr bwMode="auto">
          <a:xfrm>
            <a:off x="4664186" y="2987713"/>
            <a:ext cx="543739" cy="832279"/>
          </a:xfrm>
          <a:prstGeom prst="rect">
            <a:avLst/>
          </a:prstGeom>
          <a:noFill/>
          <a:ln w="9525" algn="ctr">
            <a:noFill/>
            <a:miter lim="800000"/>
            <a:headEnd/>
            <a:tailEnd/>
          </a:ln>
          <a:effectLst/>
        </p:spPr>
        <p:txBody>
          <a:bodyPr wrap="none" tIns="92075" bIns="92075" anchorCtr="1">
            <a:spAutoFit/>
          </a:bodyPr>
          <a:lstStyle/>
          <a:p>
            <a:pPr eaLnBrk="0" hangingPunct="0"/>
            <a:r>
              <a:rPr kumimoji="1" lang="zh-CN" altLang="en-US" sz="1400">
                <a:solidFill>
                  <a:srgbClr val="FF0000"/>
                </a:solidFill>
                <a:latin typeface="Arial" pitchFamily="34" charset="0"/>
                <a:ea typeface="宋体" pitchFamily="2" charset="-122"/>
                <a:cs typeface="Arial" pitchFamily="34" charset="0"/>
              </a:rPr>
              <a:t>前期</a:t>
            </a:r>
          </a:p>
          <a:p>
            <a:pPr eaLnBrk="0" hangingPunct="0"/>
            <a:r>
              <a:rPr kumimoji="1" lang="zh-CN" altLang="en-US" sz="1400">
                <a:solidFill>
                  <a:srgbClr val="FF0000"/>
                </a:solidFill>
                <a:latin typeface="Arial" pitchFamily="34" charset="0"/>
                <a:ea typeface="宋体" pitchFamily="2" charset="-122"/>
                <a:cs typeface="Arial" pitchFamily="34" charset="0"/>
              </a:rPr>
              <a:t>立项</a:t>
            </a:r>
          </a:p>
          <a:p>
            <a:pPr eaLnBrk="0" hangingPunct="0"/>
            <a:endParaRPr kumimoji="1" lang="zh-CN" altLang="en-US" sz="1400">
              <a:solidFill>
                <a:srgbClr val="FF0000"/>
              </a:solidFill>
              <a:latin typeface="Arial" pitchFamily="34" charset="0"/>
              <a:ea typeface="宋体" pitchFamily="2" charset="-122"/>
              <a:cs typeface="Arial" pitchFamily="34" charset="0"/>
            </a:endParaRPr>
          </a:p>
        </p:txBody>
      </p:sp>
      <p:sp>
        <p:nvSpPr>
          <p:cNvPr id="1623052" name="AutoShape 12"/>
          <p:cNvSpPr>
            <a:spLocks noChangeArrowheads="1"/>
          </p:cNvSpPr>
          <p:nvPr/>
        </p:nvSpPr>
        <p:spPr bwMode="auto">
          <a:xfrm rot="5400000">
            <a:off x="4098241" y="4541081"/>
            <a:ext cx="2089150" cy="338138"/>
          </a:xfrm>
          <a:prstGeom prst="triangle">
            <a:avLst>
              <a:gd name="adj" fmla="val 50000"/>
            </a:avLst>
          </a:prstGeom>
          <a:solidFill>
            <a:srgbClr val="CCCCFF"/>
          </a:solidFill>
          <a:ln w="9525" algn="ctr">
            <a:solidFill>
              <a:srgbClr val="969696"/>
            </a:solidFill>
            <a:miter lim="800000"/>
            <a:headEnd/>
            <a:tailEnd/>
          </a:ln>
          <a:effectLst/>
        </p:spPr>
        <p:txBody>
          <a:bodyPr wrap="none" tIns="92075" bIns="92075" anchor="ctr"/>
          <a:lstStyle/>
          <a:p>
            <a:endParaRPr lang="zh-CN" altLang="en-US"/>
          </a:p>
        </p:txBody>
      </p:sp>
      <p:sp>
        <p:nvSpPr>
          <p:cNvPr id="1623070" name="Rectangle 30"/>
          <p:cNvSpPr>
            <a:spLocks noChangeArrowheads="1"/>
          </p:cNvSpPr>
          <p:nvPr/>
        </p:nvSpPr>
        <p:spPr bwMode="auto">
          <a:xfrm>
            <a:off x="1905110" y="2133635"/>
            <a:ext cx="8520112" cy="4419485"/>
          </a:xfrm>
          <a:prstGeom prst="rect">
            <a:avLst/>
          </a:prstGeom>
          <a:noFill/>
          <a:ln w="9525" algn="ctr">
            <a:solidFill>
              <a:schemeClr val="tx1"/>
            </a:solidFill>
            <a:miter lim="800000"/>
            <a:headEnd/>
            <a:tailEnd/>
          </a:ln>
          <a:effectLst/>
        </p:spPr>
        <p:txBody>
          <a:bodyPr wrap="none" tIns="92075" bIns="92075" anchor="ctr"/>
          <a:lstStyle/>
          <a:p>
            <a:endParaRPr lang="zh-CN" altLang="en-US"/>
          </a:p>
        </p:txBody>
      </p:sp>
      <p:sp>
        <p:nvSpPr>
          <p:cNvPr id="1623071" name="Rectangle 31"/>
          <p:cNvSpPr>
            <a:spLocks noChangeArrowheads="1"/>
          </p:cNvSpPr>
          <p:nvPr/>
        </p:nvSpPr>
        <p:spPr bwMode="auto">
          <a:xfrm>
            <a:off x="1981308" y="914466"/>
            <a:ext cx="3962296" cy="1255728"/>
          </a:xfrm>
          <a:prstGeom prst="rect">
            <a:avLst/>
          </a:prstGeom>
          <a:noFill/>
          <a:ln w="9525">
            <a:noFill/>
            <a:miter lim="800000"/>
            <a:headEnd/>
            <a:tailEnd/>
          </a:ln>
          <a:effectLst/>
        </p:spPr>
        <p:txBody>
          <a:bodyPr wrap="square" lIns="0" tIns="0" rIns="0" bIns="0">
            <a:spAutoFit/>
          </a:bodyPr>
          <a:lstStyle/>
          <a:p>
            <a:pPr marL="342900" indent="-342900" defTabSz="787400">
              <a:spcBef>
                <a:spcPct val="20000"/>
              </a:spcBef>
              <a:buFontTx/>
              <a:buChar char="•"/>
            </a:pPr>
            <a:r>
              <a:rPr kumimoji="1" lang="zh-CN" altLang="en-US" sz="1200" dirty="0">
                <a:latin typeface="Times New Roman" pitchFamily="18" charset="0"/>
                <a:ea typeface="宋体" pitchFamily="2" charset="-122"/>
              </a:rPr>
              <a:t>项目管理规范有序；项目动态、量化管理；状态可知－</a:t>
            </a:r>
            <a:r>
              <a:rPr kumimoji="1" lang="en-US" altLang="zh-CN" sz="1200" dirty="0">
                <a:latin typeface="Times New Roman" pitchFamily="18" charset="0"/>
                <a:ea typeface="宋体" pitchFamily="2" charset="-122"/>
              </a:rPr>
              <a:t>&gt;</a:t>
            </a:r>
            <a:r>
              <a:rPr kumimoji="1" lang="zh-CN" altLang="en-US" sz="1200" dirty="0">
                <a:latin typeface="Times New Roman" pitchFamily="18" charset="0"/>
                <a:ea typeface="宋体" pitchFamily="2" charset="-122"/>
              </a:rPr>
              <a:t>可控</a:t>
            </a:r>
          </a:p>
          <a:p>
            <a:pPr marL="342900" indent="-342900" defTabSz="787400">
              <a:spcBef>
                <a:spcPct val="20000"/>
              </a:spcBef>
              <a:buFontTx/>
              <a:buChar char="•"/>
            </a:pPr>
            <a:r>
              <a:rPr kumimoji="1" lang="zh-CN" altLang="en-US" sz="1200" dirty="0">
                <a:latin typeface="Times New Roman" pitchFamily="18" charset="0"/>
                <a:ea typeface="宋体" pitchFamily="2" charset="-122"/>
              </a:rPr>
              <a:t>工程建设管理业务管理规范化、工作制度化与优化</a:t>
            </a:r>
          </a:p>
          <a:p>
            <a:pPr marL="342900" indent="-342900" defTabSz="787400">
              <a:spcBef>
                <a:spcPct val="20000"/>
              </a:spcBef>
              <a:buFontTx/>
              <a:buChar char="•"/>
            </a:pPr>
            <a:r>
              <a:rPr kumimoji="1" lang="zh-CN" altLang="en-US" sz="1200" dirty="0">
                <a:latin typeface="Times New Roman" pitchFamily="18" charset="0"/>
                <a:ea typeface="宋体" pitchFamily="2" charset="-122"/>
              </a:rPr>
              <a:t>加强过程管理，实现流程规范化</a:t>
            </a:r>
          </a:p>
          <a:p>
            <a:pPr marL="342900" indent="-342900" defTabSz="787400">
              <a:spcBef>
                <a:spcPct val="20000"/>
              </a:spcBef>
              <a:buFontTx/>
              <a:buChar char="•"/>
            </a:pPr>
            <a:r>
              <a:rPr kumimoji="1" lang="zh-CN" altLang="en-US" sz="1200" dirty="0">
                <a:latin typeface="Times New Roman" pitchFamily="18" charset="0"/>
              </a:rPr>
              <a:t>规范指标分析，考核体系</a:t>
            </a:r>
          </a:p>
          <a:p>
            <a:pPr marL="342900" indent="-342900" defTabSz="787400">
              <a:spcBef>
                <a:spcPct val="20000"/>
              </a:spcBef>
            </a:pPr>
            <a:endParaRPr kumimoji="1" lang="zh-CN" altLang="en-US" sz="1200" dirty="0">
              <a:latin typeface="Times New Roman" pitchFamily="18" charset="0"/>
              <a:ea typeface="宋体" pitchFamily="2" charset="-122"/>
            </a:endParaRPr>
          </a:p>
        </p:txBody>
      </p:sp>
      <p:pic>
        <p:nvPicPr>
          <p:cNvPr id="1623144" name="Picture 104"/>
          <p:cNvPicPr>
            <a:picLocks noChangeAspect="1" noChangeArrowheads="1"/>
          </p:cNvPicPr>
          <p:nvPr/>
        </p:nvPicPr>
        <p:blipFill>
          <a:blip r:embed="rId12" cstate="print"/>
          <a:srcRect/>
          <a:stretch>
            <a:fillRect/>
          </a:stretch>
        </p:blipFill>
        <p:spPr bwMode="auto">
          <a:xfrm>
            <a:off x="5456347" y="3162337"/>
            <a:ext cx="4762500" cy="3048000"/>
          </a:xfrm>
          <a:prstGeom prst="rect">
            <a:avLst/>
          </a:prstGeom>
          <a:noFill/>
        </p:spPr>
      </p:pic>
      <p:pic>
        <p:nvPicPr>
          <p:cNvPr id="1623146" name="Picture 106" descr="http://192.168.81.8/sx/images/td5.jpg"/>
          <p:cNvPicPr>
            <a:picLocks noGrp="1" noChangeAspect="1" noChangeArrowheads="1"/>
          </p:cNvPicPr>
          <p:nvPr>
            <p:ph idx="1"/>
          </p:nvPr>
        </p:nvPicPr>
        <p:blipFill>
          <a:blip r:embed="rId13" r:link="rId14" cstate="print"/>
          <a:srcRect/>
          <a:stretch>
            <a:fillRect/>
          </a:stretch>
        </p:blipFill>
        <p:spPr bwMode="auto">
          <a:xfrm>
            <a:off x="2071798" y="4962563"/>
            <a:ext cx="2068513" cy="1509713"/>
          </a:xfrm>
          <a:noFill/>
          <a:ln>
            <a:miter lim="800000"/>
            <a:headEnd/>
            <a:tailEnd/>
          </a:ln>
        </p:spPr>
      </p:pic>
      <p:pic>
        <p:nvPicPr>
          <p:cNvPr id="1623149" name="Picture 109" descr="Gruvon1"/>
          <p:cNvPicPr>
            <a:picLocks noChangeAspect="1" noChangeArrowheads="1"/>
          </p:cNvPicPr>
          <p:nvPr/>
        </p:nvPicPr>
        <p:blipFill>
          <a:blip r:embed="rId15" cstate="print"/>
          <a:srcRect l="24103" r="879" b="4192"/>
          <a:stretch>
            <a:fillRect/>
          </a:stretch>
        </p:blipFill>
        <p:spPr bwMode="auto">
          <a:xfrm>
            <a:off x="2287698" y="3738600"/>
            <a:ext cx="2074863" cy="1516062"/>
          </a:xfrm>
          <a:prstGeom prst="rect">
            <a:avLst/>
          </a:prstGeom>
          <a:noFill/>
        </p:spPr>
      </p:pic>
      <p:grpSp>
        <p:nvGrpSpPr>
          <p:cNvPr id="3" name="组合 25"/>
          <p:cNvGrpSpPr/>
          <p:nvPr/>
        </p:nvGrpSpPr>
        <p:grpSpPr>
          <a:xfrm>
            <a:off x="2144822" y="2243176"/>
            <a:ext cx="2374900" cy="295275"/>
            <a:chOff x="620822" y="2243175"/>
            <a:chExt cx="2374900" cy="295275"/>
          </a:xfrm>
        </p:grpSpPr>
        <p:sp>
          <p:nvSpPr>
            <p:cNvPr id="1623155" name="Freeform 115"/>
            <p:cNvSpPr>
              <a:spLocks/>
            </p:cNvSpPr>
            <p:nvPr>
              <p:custDataLst>
                <p:tags r:id="rId5"/>
              </p:custDataLst>
            </p:nvPr>
          </p:nvSpPr>
          <p:spPr bwMode="blackWhite">
            <a:xfrm>
              <a:off x="620822" y="2258662"/>
              <a:ext cx="92398" cy="276999"/>
            </a:xfrm>
            <a:custGeom>
              <a:avLst/>
              <a:gdLst/>
              <a:ahLst/>
              <a:cxnLst>
                <a:cxn ang="0">
                  <a:pos x="0" y="0"/>
                </a:cxn>
                <a:cxn ang="0">
                  <a:pos x="2278" y="0"/>
                </a:cxn>
                <a:cxn ang="0">
                  <a:pos x="2382" y="288"/>
                </a:cxn>
                <a:cxn ang="0">
                  <a:pos x="2278" y="576"/>
                </a:cxn>
                <a:cxn ang="0">
                  <a:pos x="0" y="576"/>
                </a:cxn>
                <a:cxn ang="0">
                  <a:pos x="0" y="288"/>
                </a:cxn>
                <a:cxn ang="0">
                  <a:pos x="0" y="0"/>
                </a:cxn>
              </a:cxnLst>
              <a:rect l="0" t="0" r="r" b="b"/>
              <a:pathLst>
                <a:path w="2382" h="576">
                  <a:moveTo>
                    <a:pt x="0" y="0"/>
                  </a:moveTo>
                  <a:lnTo>
                    <a:pt x="2278" y="0"/>
                  </a:lnTo>
                  <a:lnTo>
                    <a:pt x="2382" y="288"/>
                  </a:lnTo>
                  <a:lnTo>
                    <a:pt x="2278" y="576"/>
                  </a:lnTo>
                  <a:lnTo>
                    <a:pt x="0" y="576"/>
                  </a:lnTo>
                  <a:lnTo>
                    <a:pt x="0" y="288"/>
                  </a:lnTo>
                  <a:lnTo>
                    <a:pt x="0" y="0"/>
                  </a:lnTo>
                  <a:close/>
                </a:path>
              </a:pathLst>
            </a:custGeom>
            <a:noFill/>
            <a:ln w="9525" cap="flat" cmpd="sng">
              <a:solidFill>
                <a:schemeClr val="tx1"/>
              </a:solidFill>
              <a:prstDash val="solid"/>
              <a:round/>
              <a:headEnd/>
              <a:tailEnd/>
            </a:ln>
            <a:effectLst/>
          </p:spPr>
          <p:txBody>
            <a:bodyPr wrap="none" lIns="45720" tIns="0" rIns="45720" bIns="0" anchor="ctr">
              <a:spAutoFit/>
            </a:bodyPr>
            <a:lstStyle/>
            <a:p>
              <a:endParaRPr lang="zh-CN" altLang="en-US"/>
            </a:p>
          </p:txBody>
        </p:sp>
        <p:sp>
          <p:nvSpPr>
            <p:cNvPr id="1623156" name="Rectangle 116"/>
            <p:cNvSpPr>
              <a:spLocks noChangeArrowheads="1"/>
            </p:cNvSpPr>
            <p:nvPr>
              <p:custDataLst>
                <p:tags r:id="rId6"/>
              </p:custDataLst>
            </p:nvPr>
          </p:nvSpPr>
          <p:spPr bwMode="blackWhite">
            <a:xfrm>
              <a:off x="700197" y="2243175"/>
              <a:ext cx="2295525" cy="295275"/>
            </a:xfrm>
            <a:prstGeom prst="rect">
              <a:avLst/>
            </a:prstGeom>
            <a:noFill/>
            <a:ln w="9525">
              <a:noFill/>
              <a:miter lim="800000"/>
              <a:headEnd/>
              <a:tailEnd/>
            </a:ln>
            <a:effectLst/>
          </p:spPr>
          <p:txBody>
            <a:bodyPr lIns="45720" tIns="0" rIns="45720" bIns="0" anchor="ctr"/>
            <a:lstStyle/>
            <a:p>
              <a:pPr marL="342900" indent="-342900" eaLnBrk="0" hangingPunct="0"/>
              <a:r>
                <a:rPr lang="zh-CN" altLang="en-US" sz="1400">
                  <a:latin typeface="宋体" pitchFamily="2" charset="-122"/>
                  <a:ea typeface="宋体" pitchFamily="2" charset="-122"/>
                </a:rPr>
                <a:t>水电项目建设期（</a:t>
              </a:r>
              <a:r>
                <a:rPr lang="en-US" altLang="zh-CN" sz="1200">
                  <a:latin typeface="宋体" pitchFamily="2" charset="-122"/>
                  <a:ea typeface="宋体" pitchFamily="2" charset="-122"/>
                </a:rPr>
                <a:t>5</a:t>
              </a:r>
              <a:r>
                <a:rPr lang="zh-CN" altLang="en-US" sz="1200">
                  <a:latin typeface="宋体" pitchFamily="2" charset="-122"/>
                  <a:ea typeface="宋体" pitchFamily="2" charset="-122"/>
                </a:rPr>
                <a:t>～</a:t>
              </a:r>
              <a:r>
                <a:rPr lang="en-US" altLang="zh-CN" sz="1200">
                  <a:latin typeface="宋体" pitchFamily="2" charset="-122"/>
                  <a:ea typeface="宋体" pitchFamily="2" charset="-122"/>
                </a:rPr>
                <a:t>12</a:t>
              </a:r>
              <a:r>
                <a:rPr lang="zh-CN" altLang="en-US" sz="1200">
                  <a:latin typeface="宋体" pitchFamily="2" charset="-122"/>
                  <a:ea typeface="宋体" pitchFamily="2" charset="-122"/>
                </a:rPr>
                <a:t>年</a:t>
              </a:r>
              <a:r>
                <a:rPr lang="zh-CN" altLang="en-US" sz="1400">
                  <a:latin typeface="宋体" pitchFamily="2" charset="-122"/>
                  <a:ea typeface="宋体" pitchFamily="2" charset="-122"/>
                </a:rPr>
                <a:t>）</a:t>
              </a:r>
            </a:p>
          </p:txBody>
        </p:sp>
      </p:grpSp>
      <p:grpSp>
        <p:nvGrpSpPr>
          <p:cNvPr id="4" name="组合 27"/>
          <p:cNvGrpSpPr/>
          <p:nvPr/>
        </p:nvGrpSpPr>
        <p:grpSpPr>
          <a:xfrm>
            <a:off x="2144822" y="2619414"/>
            <a:ext cx="2374900" cy="295275"/>
            <a:chOff x="620822" y="2619413"/>
            <a:chExt cx="2374900" cy="295275"/>
          </a:xfrm>
        </p:grpSpPr>
        <p:sp>
          <p:nvSpPr>
            <p:cNvPr id="1623158" name="Freeform 118"/>
            <p:cNvSpPr>
              <a:spLocks/>
            </p:cNvSpPr>
            <p:nvPr>
              <p:custDataLst>
                <p:tags r:id="rId3"/>
              </p:custDataLst>
            </p:nvPr>
          </p:nvSpPr>
          <p:spPr bwMode="blackWhite">
            <a:xfrm>
              <a:off x="620822" y="2634900"/>
              <a:ext cx="92398" cy="276999"/>
            </a:xfrm>
            <a:custGeom>
              <a:avLst/>
              <a:gdLst/>
              <a:ahLst/>
              <a:cxnLst>
                <a:cxn ang="0">
                  <a:pos x="0" y="0"/>
                </a:cxn>
                <a:cxn ang="0">
                  <a:pos x="2278" y="0"/>
                </a:cxn>
                <a:cxn ang="0">
                  <a:pos x="2382" y="288"/>
                </a:cxn>
                <a:cxn ang="0">
                  <a:pos x="2278" y="576"/>
                </a:cxn>
                <a:cxn ang="0">
                  <a:pos x="0" y="576"/>
                </a:cxn>
                <a:cxn ang="0">
                  <a:pos x="0" y="288"/>
                </a:cxn>
                <a:cxn ang="0">
                  <a:pos x="0" y="0"/>
                </a:cxn>
              </a:cxnLst>
              <a:rect l="0" t="0" r="r" b="b"/>
              <a:pathLst>
                <a:path w="2382" h="576">
                  <a:moveTo>
                    <a:pt x="0" y="0"/>
                  </a:moveTo>
                  <a:lnTo>
                    <a:pt x="2278" y="0"/>
                  </a:lnTo>
                  <a:lnTo>
                    <a:pt x="2382" y="288"/>
                  </a:lnTo>
                  <a:lnTo>
                    <a:pt x="2278" y="576"/>
                  </a:lnTo>
                  <a:lnTo>
                    <a:pt x="0" y="576"/>
                  </a:lnTo>
                  <a:lnTo>
                    <a:pt x="0" y="288"/>
                  </a:lnTo>
                  <a:lnTo>
                    <a:pt x="0" y="0"/>
                  </a:lnTo>
                  <a:close/>
                </a:path>
              </a:pathLst>
            </a:custGeom>
            <a:noFill/>
            <a:ln w="9525" cap="flat" cmpd="sng">
              <a:solidFill>
                <a:schemeClr val="tx1"/>
              </a:solidFill>
              <a:prstDash val="solid"/>
              <a:round/>
              <a:headEnd/>
              <a:tailEnd/>
            </a:ln>
            <a:effectLst/>
          </p:spPr>
          <p:txBody>
            <a:bodyPr wrap="none" lIns="45720" tIns="0" rIns="45720" bIns="0" anchor="ctr">
              <a:spAutoFit/>
            </a:bodyPr>
            <a:lstStyle/>
            <a:p>
              <a:endParaRPr lang="zh-CN" altLang="en-US"/>
            </a:p>
          </p:txBody>
        </p:sp>
        <p:sp>
          <p:nvSpPr>
            <p:cNvPr id="1623159" name="Rectangle 119"/>
            <p:cNvSpPr>
              <a:spLocks noChangeArrowheads="1"/>
            </p:cNvSpPr>
            <p:nvPr>
              <p:custDataLst>
                <p:tags r:id="rId4"/>
              </p:custDataLst>
            </p:nvPr>
          </p:nvSpPr>
          <p:spPr bwMode="blackWhite">
            <a:xfrm>
              <a:off x="700197" y="2619413"/>
              <a:ext cx="2295525" cy="295275"/>
            </a:xfrm>
            <a:prstGeom prst="rect">
              <a:avLst/>
            </a:prstGeom>
            <a:noFill/>
            <a:ln w="9525">
              <a:noFill/>
              <a:miter lim="800000"/>
              <a:headEnd/>
              <a:tailEnd/>
            </a:ln>
            <a:effectLst/>
          </p:spPr>
          <p:txBody>
            <a:bodyPr lIns="45720" tIns="0" rIns="45720" bIns="0" anchor="ctr"/>
            <a:lstStyle/>
            <a:p>
              <a:pPr marL="342900" indent="-342900" eaLnBrk="0" hangingPunct="0"/>
              <a:r>
                <a:rPr lang="zh-CN" altLang="en-US" sz="1400">
                  <a:latin typeface="宋体" pitchFamily="2" charset="-122"/>
                  <a:ea typeface="宋体" pitchFamily="2" charset="-122"/>
                </a:rPr>
                <a:t>火电项目建设期（</a:t>
              </a:r>
              <a:r>
                <a:rPr lang="en-US" altLang="zh-CN" sz="1400">
                  <a:latin typeface="宋体" pitchFamily="2" charset="-122"/>
                  <a:ea typeface="宋体" pitchFamily="2" charset="-122"/>
                </a:rPr>
                <a:t>2</a:t>
              </a:r>
              <a:r>
                <a:rPr lang="zh-CN" altLang="en-US" sz="1400">
                  <a:latin typeface="宋体" pitchFamily="2" charset="-122"/>
                  <a:ea typeface="宋体" pitchFamily="2" charset="-122"/>
                </a:rPr>
                <a:t>～</a:t>
              </a:r>
              <a:r>
                <a:rPr lang="en-US" altLang="zh-CN" sz="1400">
                  <a:latin typeface="宋体" pitchFamily="2" charset="-122"/>
                  <a:ea typeface="宋体" pitchFamily="2" charset="-122"/>
                </a:rPr>
                <a:t>3</a:t>
              </a:r>
              <a:r>
                <a:rPr lang="zh-CN" altLang="en-US" sz="1400">
                  <a:latin typeface="宋体" pitchFamily="2" charset="-122"/>
                  <a:ea typeface="宋体" pitchFamily="2" charset="-122"/>
                </a:rPr>
                <a:t>年）</a:t>
              </a:r>
            </a:p>
          </p:txBody>
        </p:sp>
      </p:grpSp>
      <p:grpSp>
        <p:nvGrpSpPr>
          <p:cNvPr id="5" name="组合 28"/>
          <p:cNvGrpSpPr/>
          <p:nvPr/>
        </p:nvGrpSpPr>
        <p:grpSpPr>
          <a:xfrm>
            <a:off x="2144822" y="3340139"/>
            <a:ext cx="2374900" cy="295275"/>
            <a:chOff x="620822" y="3340138"/>
            <a:chExt cx="2374900" cy="295275"/>
          </a:xfrm>
        </p:grpSpPr>
        <p:sp>
          <p:nvSpPr>
            <p:cNvPr id="1623161" name="Freeform 121"/>
            <p:cNvSpPr>
              <a:spLocks/>
            </p:cNvSpPr>
            <p:nvPr>
              <p:custDataLst>
                <p:tags r:id="rId1"/>
              </p:custDataLst>
            </p:nvPr>
          </p:nvSpPr>
          <p:spPr bwMode="blackWhite">
            <a:xfrm>
              <a:off x="620822" y="3355625"/>
              <a:ext cx="92398" cy="276999"/>
            </a:xfrm>
            <a:custGeom>
              <a:avLst/>
              <a:gdLst/>
              <a:ahLst/>
              <a:cxnLst>
                <a:cxn ang="0">
                  <a:pos x="0" y="0"/>
                </a:cxn>
                <a:cxn ang="0">
                  <a:pos x="2278" y="0"/>
                </a:cxn>
                <a:cxn ang="0">
                  <a:pos x="2382" y="288"/>
                </a:cxn>
                <a:cxn ang="0">
                  <a:pos x="2278" y="576"/>
                </a:cxn>
                <a:cxn ang="0">
                  <a:pos x="0" y="576"/>
                </a:cxn>
                <a:cxn ang="0">
                  <a:pos x="0" y="288"/>
                </a:cxn>
                <a:cxn ang="0">
                  <a:pos x="0" y="0"/>
                </a:cxn>
              </a:cxnLst>
              <a:rect l="0" t="0" r="r" b="b"/>
              <a:pathLst>
                <a:path w="2382" h="576">
                  <a:moveTo>
                    <a:pt x="0" y="0"/>
                  </a:moveTo>
                  <a:lnTo>
                    <a:pt x="2278" y="0"/>
                  </a:lnTo>
                  <a:lnTo>
                    <a:pt x="2382" y="288"/>
                  </a:lnTo>
                  <a:lnTo>
                    <a:pt x="2278" y="576"/>
                  </a:lnTo>
                  <a:lnTo>
                    <a:pt x="0" y="576"/>
                  </a:lnTo>
                  <a:lnTo>
                    <a:pt x="0" y="288"/>
                  </a:lnTo>
                  <a:lnTo>
                    <a:pt x="0" y="0"/>
                  </a:lnTo>
                  <a:close/>
                </a:path>
              </a:pathLst>
            </a:custGeom>
            <a:noFill/>
            <a:ln w="9525" cap="flat" cmpd="sng">
              <a:solidFill>
                <a:schemeClr val="tx1"/>
              </a:solidFill>
              <a:prstDash val="solid"/>
              <a:round/>
              <a:headEnd/>
              <a:tailEnd/>
            </a:ln>
            <a:effectLst/>
          </p:spPr>
          <p:txBody>
            <a:bodyPr wrap="none" lIns="45720" tIns="0" rIns="45720" bIns="0" anchor="ctr">
              <a:spAutoFit/>
            </a:bodyPr>
            <a:lstStyle/>
            <a:p>
              <a:endParaRPr lang="zh-CN" altLang="en-US"/>
            </a:p>
          </p:txBody>
        </p:sp>
        <p:sp>
          <p:nvSpPr>
            <p:cNvPr id="1623162" name="Rectangle 122"/>
            <p:cNvSpPr>
              <a:spLocks noChangeArrowheads="1"/>
            </p:cNvSpPr>
            <p:nvPr>
              <p:custDataLst>
                <p:tags r:id="rId2"/>
              </p:custDataLst>
            </p:nvPr>
          </p:nvSpPr>
          <p:spPr bwMode="blackWhite">
            <a:xfrm>
              <a:off x="700197" y="3340138"/>
              <a:ext cx="2295525" cy="295275"/>
            </a:xfrm>
            <a:prstGeom prst="rect">
              <a:avLst/>
            </a:prstGeom>
            <a:noFill/>
            <a:ln w="9525">
              <a:noFill/>
              <a:miter lim="800000"/>
              <a:headEnd/>
              <a:tailEnd/>
            </a:ln>
            <a:effectLst/>
          </p:spPr>
          <p:txBody>
            <a:bodyPr lIns="45720" tIns="0" rIns="45720" bIns="0" anchor="ctr"/>
            <a:lstStyle/>
            <a:p>
              <a:pPr marL="342900" indent="-342900" eaLnBrk="0" hangingPunct="0"/>
              <a:r>
                <a:rPr lang="zh-CN" altLang="en-US" sz="1400">
                  <a:latin typeface="宋体" pitchFamily="2" charset="-122"/>
                  <a:ea typeface="宋体" pitchFamily="2" charset="-122"/>
                </a:rPr>
                <a:t>新能源项目</a:t>
              </a:r>
              <a:r>
                <a:rPr lang="en-US" altLang="zh-CN" sz="1400">
                  <a:latin typeface="宋体" pitchFamily="2" charset="-122"/>
                  <a:ea typeface="宋体" pitchFamily="2" charset="-122"/>
                </a:rPr>
                <a:t>…</a:t>
              </a:r>
            </a:p>
          </p:txBody>
        </p:sp>
      </p:grpSp>
      <p:sp>
        <p:nvSpPr>
          <p:cNvPr id="1623166" name="Rectangle 126"/>
          <p:cNvSpPr>
            <a:spLocks noChangeArrowheads="1"/>
          </p:cNvSpPr>
          <p:nvPr/>
        </p:nvSpPr>
        <p:spPr bwMode="auto">
          <a:xfrm>
            <a:off x="5865923" y="2416213"/>
            <a:ext cx="3711575" cy="832279"/>
          </a:xfrm>
          <a:prstGeom prst="rect">
            <a:avLst/>
          </a:prstGeom>
          <a:noFill/>
          <a:ln w="9525" algn="ctr">
            <a:noFill/>
            <a:miter lim="800000"/>
            <a:headEnd/>
            <a:tailEnd/>
          </a:ln>
          <a:effectLst/>
        </p:spPr>
        <p:txBody>
          <a:bodyPr tIns="92075" bIns="92075" anchorCtr="1">
            <a:spAutoFit/>
          </a:bodyPr>
          <a:lstStyle/>
          <a:p>
            <a:pPr eaLnBrk="0" hangingPunct="0"/>
            <a:r>
              <a:rPr kumimoji="1" lang="zh-CN" altLang="en-US" sz="1400">
                <a:solidFill>
                  <a:srgbClr val="FF0000"/>
                </a:solidFill>
                <a:latin typeface="Arial" pitchFamily="34" charset="0"/>
                <a:ea typeface="宋体" pitchFamily="2" charset="-122"/>
                <a:cs typeface="Arial" pitchFamily="34" charset="0"/>
              </a:rPr>
              <a:t>工程项目管理三维展开：</a:t>
            </a:r>
          </a:p>
          <a:p>
            <a:pPr eaLnBrk="0" hangingPunct="0"/>
            <a:r>
              <a:rPr kumimoji="1" lang="zh-CN" altLang="en-US" sz="1400">
                <a:solidFill>
                  <a:srgbClr val="FF0000"/>
                </a:solidFill>
                <a:latin typeface="Arial" pitchFamily="34" charset="0"/>
                <a:ea typeface="宋体" pitchFamily="2" charset="-122"/>
                <a:cs typeface="Arial" pitchFamily="34" charset="0"/>
              </a:rPr>
              <a:t>        时间纬度、管理层次、业务范围</a:t>
            </a:r>
          </a:p>
          <a:p>
            <a:pPr eaLnBrk="0" hangingPunct="0"/>
            <a:endParaRPr kumimoji="1" lang="zh-CN" altLang="en-US" sz="1400">
              <a:solidFill>
                <a:srgbClr val="FF0000"/>
              </a:solidFill>
              <a:latin typeface="Arial" pitchFamily="34" charset="0"/>
              <a:ea typeface="宋体" pitchFamily="2" charset="-122"/>
              <a:cs typeface="Arial" pitchFamily="34" charset="0"/>
            </a:endParaRPr>
          </a:p>
        </p:txBody>
      </p:sp>
      <p:sp>
        <p:nvSpPr>
          <p:cNvPr id="1623167" name="Rectangle 127"/>
          <p:cNvSpPr>
            <a:spLocks noChangeArrowheads="1"/>
          </p:cNvSpPr>
          <p:nvPr/>
        </p:nvSpPr>
        <p:spPr bwMode="auto">
          <a:xfrm>
            <a:off x="6295914" y="892210"/>
            <a:ext cx="4067175" cy="1034129"/>
          </a:xfrm>
          <a:prstGeom prst="rect">
            <a:avLst/>
          </a:prstGeom>
          <a:noFill/>
          <a:ln w="9525">
            <a:noFill/>
            <a:miter lim="800000"/>
            <a:headEnd/>
            <a:tailEnd/>
          </a:ln>
          <a:effectLst/>
        </p:spPr>
        <p:txBody>
          <a:bodyPr lIns="0" tIns="0" rIns="0" bIns="0">
            <a:spAutoFit/>
          </a:bodyPr>
          <a:lstStyle/>
          <a:p>
            <a:pPr marL="342900" indent="-342900" defTabSz="787400">
              <a:spcBef>
                <a:spcPct val="20000"/>
              </a:spcBef>
              <a:buFontTx/>
              <a:buChar char="•"/>
            </a:pPr>
            <a:r>
              <a:rPr kumimoji="1" lang="zh-CN" altLang="en-US" sz="1200" dirty="0">
                <a:latin typeface="Times New Roman" pitchFamily="18" charset="0"/>
                <a:ea typeface="宋体" pitchFamily="2" charset="-122"/>
              </a:rPr>
              <a:t>数据规范，编码规范，整个集团工程项目数据一体化，避免数据孤岛，信息快速准确有效。</a:t>
            </a:r>
          </a:p>
          <a:p>
            <a:pPr marL="342900" indent="-342900" defTabSz="787400">
              <a:spcBef>
                <a:spcPct val="20000"/>
              </a:spcBef>
              <a:buFontTx/>
              <a:buChar char="•"/>
            </a:pPr>
            <a:r>
              <a:rPr kumimoji="1" lang="zh-CN" altLang="en-US" sz="1200" dirty="0">
                <a:latin typeface="Times New Roman" pitchFamily="18" charset="0"/>
                <a:ea typeface="宋体" pitchFamily="2" charset="-122"/>
              </a:rPr>
              <a:t>多维数据综合查询与分析</a:t>
            </a:r>
          </a:p>
          <a:p>
            <a:pPr marL="342900" indent="-342900" defTabSz="787400">
              <a:spcBef>
                <a:spcPct val="20000"/>
              </a:spcBef>
              <a:buFontTx/>
              <a:buChar char="•"/>
            </a:pPr>
            <a:r>
              <a:rPr kumimoji="1" lang="zh-CN" altLang="en-US" sz="1200" dirty="0">
                <a:latin typeface="Times New Roman" pitchFamily="18" charset="0"/>
                <a:ea typeface="宋体" pitchFamily="2" charset="-122"/>
              </a:rPr>
              <a:t>决策支持模型，管理决策科学化</a:t>
            </a:r>
          </a:p>
          <a:p>
            <a:pPr marL="342900" indent="-342900" defTabSz="787400">
              <a:spcBef>
                <a:spcPct val="20000"/>
              </a:spcBef>
              <a:buFontTx/>
              <a:buChar char="•"/>
            </a:pPr>
            <a:r>
              <a:rPr kumimoji="1" lang="zh-CN" altLang="en-US" sz="1200" dirty="0">
                <a:latin typeface="Times New Roman" pitchFamily="18" charset="0"/>
                <a:ea typeface="宋体" pitchFamily="2" charset="-122"/>
              </a:rPr>
              <a:t>项目风险最小化、项目成果最优化</a:t>
            </a:r>
          </a:p>
        </p:txBody>
      </p:sp>
      <p:sp>
        <p:nvSpPr>
          <p:cNvPr id="27" name="标题 26"/>
          <p:cNvSpPr>
            <a:spLocks noGrp="1"/>
          </p:cNvSpPr>
          <p:nvPr>
            <p:ph type="title"/>
          </p:nvPr>
        </p:nvSpPr>
        <p:spPr>
          <a:xfrm>
            <a:off x="287867" y="-316915"/>
            <a:ext cx="10515600" cy="1325563"/>
          </a:xfrm>
        </p:spPr>
        <p:txBody>
          <a:bodyPr>
            <a:normAutofit/>
          </a:bodyPr>
          <a:lstStyle/>
          <a:p>
            <a:r>
              <a:rPr lang="zh-CN" altLang="en-US" sz="3200" dirty="0">
                <a:solidFill>
                  <a:schemeClr val="bg1"/>
                </a:solidFill>
              </a:rPr>
              <a:t>案例：中国华电集团工程管理信息化</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23151"/>
                                        </p:tgtEl>
                                        <p:attrNameLst>
                                          <p:attrName>style.visibility</p:attrName>
                                        </p:attrNameLst>
                                      </p:cBhvr>
                                      <p:to>
                                        <p:strVal val="visible"/>
                                      </p:to>
                                    </p:set>
                                    <p:anim calcmode="lin" valueType="num">
                                      <p:cBhvr additive="base">
                                        <p:cTn id="7" dur="500" fill="hold"/>
                                        <p:tgtEl>
                                          <p:spTgt spid="1623151"/>
                                        </p:tgtEl>
                                        <p:attrNameLst>
                                          <p:attrName>ppt_x</p:attrName>
                                        </p:attrNameLst>
                                      </p:cBhvr>
                                      <p:tavLst>
                                        <p:tav tm="0">
                                          <p:val>
                                            <p:strVal val="0-#ppt_w/2"/>
                                          </p:val>
                                        </p:tav>
                                        <p:tav tm="100000">
                                          <p:val>
                                            <p:strVal val="#ppt_x"/>
                                          </p:val>
                                        </p:tav>
                                      </p:tavLst>
                                    </p:anim>
                                    <p:anim calcmode="lin" valueType="num">
                                      <p:cBhvr additive="base">
                                        <p:cTn id="8" dur="500" fill="hold"/>
                                        <p:tgtEl>
                                          <p:spTgt spid="162315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23050"/>
                                        </p:tgtEl>
                                        <p:attrNameLst>
                                          <p:attrName>style.visibility</p:attrName>
                                        </p:attrNameLst>
                                      </p:cBhvr>
                                      <p:to>
                                        <p:strVal val="visible"/>
                                      </p:to>
                                    </p:set>
                                    <p:anim calcmode="lin" valueType="num">
                                      <p:cBhvr additive="base">
                                        <p:cTn id="15" dur="500" fill="hold"/>
                                        <p:tgtEl>
                                          <p:spTgt spid="1623050"/>
                                        </p:tgtEl>
                                        <p:attrNameLst>
                                          <p:attrName>ppt_x</p:attrName>
                                        </p:attrNameLst>
                                      </p:cBhvr>
                                      <p:tavLst>
                                        <p:tav tm="0">
                                          <p:val>
                                            <p:strVal val="0-#ppt_w/2"/>
                                          </p:val>
                                        </p:tav>
                                        <p:tav tm="100000">
                                          <p:val>
                                            <p:strVal val="#ppt_x"/>
                                          </p:val>
                                        </p:tav>
                                      </p:tavLst>
                                    </p:anim>
                                    <p:anim calcmode="lin" valueType="num">
                                      <p:cBhvr additive="base">
                                        <p:cTn id="16" dur="500" fill="hold"/>
                                        <p:tgtEl>
                                          <p:spTgt spid="162305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623052"/>
                                        </p:tgtEl>
                                        <p:attrNameLst>
                                          <p:attrName>style.visibility</p:attrName>
                                        </p:attrNameLst>
                                      </p:cBhvr>
                                      <p:to>
                                        <p:strVal val="visible"/>
                                      </p:to>
                                    </p:set>
                                    <p:anim calcmode="lin" valueType="num">
                                      <p:cBhvr additive="base">
                                        <p:cTn id="19" dur="500" fill="hold"/>
                                        <p:tgtEl>
                                          <p:spTgt spid="1623052"/>
                                        </p:tgtEl>
                                        <p:attrNameLst>
                                          <p:attrName>ppt_x</p:attrName>
                                        </p:attrNameLst>
                                      </p:cBhvr>
                                      <p:tavLst>
                                        <p:tav tm="0">
                                          <p:val>
                                            <p:strVal val="0-#ppt_w/2"/>
                                          </p:val>
                                        </p:tav>
                                        <p:tav tm="100000">
                                          <p:val>
                                            <p:strVal val="#ppt_x"/>
                                          </p:val>
                                        </p:tav>
                                      </p:tavLst>
                                    </p:anim>
                                    <p:anim calcmode="lin" valueType="num">
                                      <p:cBhvr additive="base">
                                        <p:cTn id="20" dur="500" fill="hold"/>
                                        <p:tgtEl>
                                          <p:spTgt spid="162305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623146"/>
                                        </p:tgtEl>
                                        <p:attrNameLst>
                                          <p:attrName>style.visibility</p:attrName>
                                        </p:attrNameLst>
                                      </p:cBhvr>
                                      <p:to>
                                        <p:strVal val="visible"/>
                                      </p:to>
                                    </p:set>
                                    <p:anim calcmode="lin" valueType="num">
                                      <p:cBhvr additive="base">
                                        <p:cTn id="23" dur="500" fill="hold"/>
                                        <p:tgtEl>
                                          <p:spTgt spid="1623146"/>
                                        </p:tgtEl>
                                        <p:attrNameLst>
                                          <p:attrName>ppt_x</p:attrName>
                                        </p:attrNameLst>
                                      </p:cBhvr>
                                      <p:tavLst>
                                        <p:tav tm="0">
                                          <p:val>
                                            <p:strVal val="0-#ppt_w/2"/>
                                          </p:val>
                                        </p:tav>
                                        <p:tav tm="100000">
                                          <p:val>
                                            <p:strVal val="#ppt_x"/>
                                          </p:val>
                                        </p:tav>
                                      </p:tavLst>
                                    </p:anim>
                                    <p:anim calcmode="lin" valueType="num">
                                      <p:cBhvr additive="base">
                                        <p:cTn id="24" dur="500" fill="hold"/>
                                        <p:tgtEl>
                                          <p:spTgt spid="1623146"/>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623149"/>
                                        </p:tgtEl>
                                        <p:attrNameLst>
                                          <p:attrName>style.visibility</p:attrName>
                                        </p:attrNameLst>
                                      </p:cBhvr>
                                      <p:to>
                                        <p:strVal val="visible"/>
                                      </p:to>
                                    </p:set>
                                    <p:anim calcmode="lin" valueType="num">
                                      <p:cBhvr additive="base">
                                        <p:cTn id="27" dur="500" fill="hold"/>
                                        <p:tgtEl>
                                          <p:spTgt spid="1623149"/>
                                        </p:tgtEl>
                                        <p:attrNameLst>
                                          <p:attrName>ppt_x</p:attrName>
                                        </p:attrNameLst>
                                      </p:cBhvr>
                                      <p:tavLst>
                                        <p:tav tm="0">
                                          <p:val>
                                            <p:strVal val="0-#ppt_w/2"/>
                                          </p:val>
                                        </p:tav>
                                        <p:tav tm="100000">
                                          <p:val>
                                            <p:strVal val="#ppt_x"/>
                                          </p:val>
                                        </p:tav>
                                      </p:tavLst>
                                    </p:anim>
                                    <p:anim calcmode="lin" valueType="num">
                                      <p:cBhvr additive="base">
                                        <p:cTn id="28" dur="500" fill="hold"/>
                                        <p:tgtEl>
                                          <p:spTgt spid="1623149"/>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0-#ppt_w/2"/>
                                          </p:val>
                                        </p:tav>
                                        <p:tav tm="100000">
                                          <p:val>
                                            <p:strVal val="#ppt_x"/>
                                          </p:val>
                                        </p:tav>
                                      </p:tavLst>
                                    </p:anim>
                                    <p:anim calcmode="lin" valueType="num">
                                      <p:cBhvr additive="base">
                                        <p:cTn id="32" dur="500" fill="hold"/>
                                        <p:tgtEl>
                                          <p:spTgt spid="3"/>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0-#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0-#ppt_w/2"/>
                                          </p:val>
                                        </p:tav>
                                        <p:tav tm="100000">
                                          <p:val>
                                            <p:strVal val="#ppt_x"/>
                                          </p:val>
                                        </p:tav>
                                      </p:tavLst>
                                    </p:anim>
                                    <p:anim calcmode="lin" valueType="num">
                                      <p:cBhvr additive="base">
                                        <p:cTn id="4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3050" grpId="0"/>
      <p:bldP spid="1623052"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cstate="print"/>
          <a:srcRect/>
          <a:stretch>
            <a:fillRect/>
          </a:stretch>
        </p:blipFill>
        <p:spPr bwMode="auto">
          <a:xfrm>
            <a:off x="1905000" y="152400"/>
            <a:ext cx="3005570" cy="495300"/>
          </a:xfrm>
          <a:prstGeom prst="rect">
            <a:avLst/>
          </a:prstGeom>
          <a:noFill/>
          <a:ln w="9525">
            <a:noFill/>
            <a:miter lim="800000"/>
            <a:headEnd/>
            <a:tailEnd/>
          </a:ln>
        </p:spPr>
      </p:pic>
      <p:pic>
        <p:nvPicPr>
          <p:cNvPr id="861187" name="Picture 3"/>
          <p:cNvPicPr>
            <a:picLocks noChangeAspect="1" noChangeArrowheads="1"/>
          </p:cNvPicPr>
          <p:nvPr/>
        </p:nvPicPr>
        <p:blipFill>
          <a:blip r:embed="rId3" cstate="print"/>
          <a:srcRect/>
          <a:stretch>
            <a:fillRect/>
          </a:stretch>
        </p:blipFill>
        <p:spPr bwMode="auto">
          <a:xfrm>
            <a:off x="1828912" y="914466"/>
            <a:ext cx="8584975" cy="5638652"/>
          </a:xfrm>
          <a:prstGeom prst="rect">
            <a:avLst/>
          </a:prstGeom>
          <a:noFill/>
          <a:ln w="9525">
            <a:noFill/>
            <a:miter lim="800000"/>
            <a:headEnd/>
            <a:tailEnd/>
          </a:ln>
        </p:spPr>
      </p:pic>
    </p:spTree>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2" cstate="print"/>
          <a:srcRect/>
          <a:stretch>
            <a:fillRect/>
          </a:stretch>
        </p:blipFill>
        <p:spPr bwMode="auto">
          <a:xfrm>
            <a:off x="1905000" y="152400"/>
            <a:ext cx="3005570" cy="495300"/>
          </a:xfrm>
          <a:prstGeom prst="rect">
            <a:avLst/>
          </a:prstGeom>
          <a:noFill/>
          <a:ln w="9525">
            <a:noFill/>
            <a:miter lim="800000"/>
            <a:headEnd/>
            <a:tailEnd/>
          </a:ln>
        </p:spPr>
      </p:pic>
      <p:pic>
        <p:nvPicPr>
          <p:cNvPr id="862211" name="Picture 3"/>
          <p:cNvPicPr>
            <a:picLocks noChangeAspect="1" noChangeArrowheads="1"/>
          </p:cNvPicPr>
          <p:nvPr/>
        </p:nvPicPr>
        <p:blipFill>
          <a:blip r:embed="rId3" cstate="print"/>
          <a:srcRect/>
          <a:stretch>
            <a:fillRect/>
          </a:stretch>
        </p:blipFill>
        <p:spPr bwMode="auto">
          <a:xfrm>
            <a:off x="1905110" y="914466"/>
            <a:ext cx="8452806" cy="5486256"/>
          </a:xfrm>
          <a:prstGeom prst="rect">
            <a:avLst/>
          </a:prstGeom>
          <a:noFill/>
          <a:ln w="9525">
            <a:noFill/>
            <a:miter lim="800000"/>
            <a:headEnd/>
            <a:tailEnd/>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05883" y="-35720"/>
            <a:ext cx="10164233" cy="785813"/>
          </a:xfrm>
        </p:spPr>
        <p:txBody>
          <a:bodyPr>
            <a:normAutofit/>
          </a:bodyPr>
          <a:lstStyle/>
          <a:p>
            <a:pPr>
              <a:defRPr/>
            </a:pPr>
            <a:r>
              <a:rPr lang="zh-CN" altLang="zh-CN" sz="3600" dirty="0">
                <a:solidFill>
                  <a:schemeClr val="bg1"/>
                </a:solidFill>
              </a:rPr>
              <a:t>CMM模型简介 </a:t>
            </a:r>
            <a:endParaRPr lang="zh-CN" altLang="zh-CN" dirty="0">
              <a:solidFill>
                <a:schemeClr val="bg1"/>
              </a:solidFill>
            </a:endParaRPr>
          </a:p>
        </p:txBody>
      </p:sp>
      <p:sp>
        <p:nvSpPr>
          <p:cNvPr id="20483" name="Rectangle 3"/>
          <p:cNvSpPr>
            <a:spLocks noGrp="1" noChangeArrowheads="1"/>
          </p:cNvSpPr>
          <p:nvPr>
            <p:ph type="body" idx="1"/>
          </p:nvPr>
        </p:nvSpPr>
        <p:spPr bwMode="auto">
          <a:xfrm>
            <a:off x="1320800" y="1828800"/>
            <a:ext cx="103632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a:t>CMM </a:t>
            </a:r>
            <a:r>
              <a:rPr lang="zh-CN" altLang="en-US"/>
              <a:t>的 五 级 模 型 </a:t>
            </a:r>
          </a:p>
        </p:txBody>
      </p:sp>
      <p:grpSp>
        <p:nvGrpSpPr>
          <p:cNvPr id="20484" name="Group 15"/>
          <p:cNvGrpSpPr>
            <a:grpSpLocks/>
          </p:cNvGrpSpPr>
          <p:nvPr/>
        </p:nvGrpSpPr>
        <p:grpSpPr bwMode="auto">
          <a:xfrm>
            <a:off x="2235200" y="2590801"/>
            <a:ext cx="7823200" cy="3362325"/>
            <a:chOff x="816" y="1824"/>
            <a:chExt cx="3696" cy="2118"/>
          </a:xfrm>
        </p:grpSpPr>
        <p:sp>
          <p:nvSpPr>
            <p:cNvPr id="20491" name="Text Box 4"/>
            <p:cNvSpPr txBox="1">
              <a:spLocks noChangeArrowheads="1"/>
            </p:cNvSpPr>
            <p:nvPr/>
          </p:nvSpPr>
          <p:spPr bwMode="auto">
            <a:xfrm>
              <a:off x="816" y="3648"/>
              <a:ext cx="912" cy="294"/>
            </a:xfrm>
            <a:prstGeom prst="rect">
              <a:avLst/>
            </a:prstGeom>
            <a:solidFill>
              <a:srgbClr val="008000"/>
            </a:solidFill>
            <a:ln w="9525">
              <a:solidFill>
                <a:schemeClr val="tx1"/>
              </a:solidFill>
              <a:miter lim="800000"/>
              <a:headEnd/>
              <a:tailEnd/>
            </a:ln>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kumimoji="1" lang="zh-CN" altLang="en-US"/>
                <a:t>初 始 级 </a:t>
              </a:r>
            </a:p>
          </p:txBody>
        </p:sp>
        <p:sp>
          <p:nvSpPr>
            <p:cNvPr id="20492" name="Text Box 5"/>
            <p:cNvSpPr txBox="1">
              <a:spLocks noChangeArrowheads="1"/>
            </p:cNvSpPr>
            <p:nvPr/>
          </p:nvSpPr>
          <p:spPr bwMode="auto">
            <a:xfrm>
              <a:off x="1488" y="3168"/>
              <a:ext cx="1104" cy="294"/>
            </a:xfrm>
            <a:prstGeom prst="rect">
              <a:avLst/>
            </a:prstGeom>
            <a:solidFill>
              <a:srgbClr val="6699FF"/>
            </a:solidFill>
            <a:ln w="9525">
              <a:solidFill>
                <a:schemeClr val="tx1"/>
              </a:solidFill>
              <a:miter lim="800000"/>
              <a:headEnd/>
              <a:tailEnd/>
            </a:ln>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kumimoji="1" lang="zh-CN" altLang="en-US"/>
                <a:t>可 重 复 级 </a:t>
              </a:r>
            </a:p>
          </p:txBody>
        </p:sp>
        <p:sp>
          <p:nvSpPr>
            <p:cNvPr id="20493" name="Text Box 6"/>
            <p:cNvSpPr txBox="1">
              <a:spLocks noChangeArrowheads="1"/>
            </p:cNvSpPr>
            <p:nvPr/>
          </p:nvSpPr>
          <p:spPr bwMode="auto">
            <a:xfrm>
              <a:off x="2928" y="2256"/>
              <a:ext cx="1296" cy="294"/>
            </a:xfrm>
            <a:prstGeom prst="rect">
              <a:avLst/>
            </a:prstGeom>
            <a:solidFill>
              <a:srgbClr val="B16851"/>
            </a:solidFill>
            <a:ln w="9525">
              <a:solidFill>
                <a:schemeClr val="tx1"/>
              </a:solidFill>
              <a:miter lim="800000"/>
              <a:headEnd/>
              <a:tailEnd/>
            </a:ln>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kumimoji="1" lang="zh-CN" altLang="en-US"/>
                <a:t>已 管 理 级  </a:t>
              </a:r>
            </a:p>
          </p:txBody>
        </p:sp>
        <p:sp>
          <p:nvSpPr>
            <p:cNvPr id="20494" name="Text Box 7"/>
            <p:cNvSpPr txBox="1">
              <a:spLocks noChangeArrowheads="1"/>
            </p:cNvSpPr>
            <p:nvPr/>
          </p:nvSpPr>
          <p:spPr bwMode="auto">
            <a:xfrm>
              <a:off x="2208" y="2688"/>
              <a:ext cx="1296" cy="294"/>
            </a:xfrm>
            <a:prstGeom prst="rect">
              <a:avLst/>
            </a:prstGeom>
            <a:solidFill>
              <a:srgbClr val="FF3399"/>
            </a:solidFill>
            <a:ln w="9525">
              <a:solidFill>
                <a:schemeClr val="tx1"/>
              </a:solidFill>
              <a:miter lim="800000"/>
              <a:headEnd/>
              <a:tailEnd/>
            </a:ln>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kumimoji="1" lang="zh-CN" altLang="en-US"/>
                <a:t>已 定 义 级 </a:t>
              </a:r>
            </a:p>
          </p:txBody>
        </p:sp>
        <p:sp>
          <p:nvSpPr>
            <p:cNvPr id="20495" name="Text Box 8"/>
            <p:cNvSpPr txBox="1">
              <a:spLocks noChangeArrowheads="1"/>
            </p:cNvSpPr>
            <p:nvPr/>
          </p:nvSpPr>
          <p:spPr bwMode="auto">
            <a:xfrm>
              <a:off x="3648" y="1824"/>
              <a:ext cx="864" cy="294"/>
            </a:xfrm>
            <a:prstGeom prst="rect">
              <a:avLst/>
            </a:prstGeom>
            <a:solidFill>
              <a:srgbClr val="CC00CC"/>
            </a:solidFill>
            <a:ln w="9525">
              <a:solidFill>
                <a:schemeClr val="tx1"/>
              </a:solidFill>
              <a:miter lim="800000"/>
              <a:headEnd/>
              <a:tailEnd/>
            </a:ln>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kumimoji="1" lang="zh-CN" altLang="en-US"/>
                <a:t>优 化 级 </a:t>
              </a:r>
            </a:p>
          </p:txBody>
        </p:sp>
        <p:sp>
          <p:nvSpPr>
            <p:cNvPr id="20496" name="AutoShape 9"/>
            <p:cNvSpPr>
              <a:spLocks noChangeArrowheads="1"/>
            </p:cNvSpPr>
            <p:nvPr/>
          </p:nvSpPr>
          <p:spPr bwMode="auto">
            <a:xfrm>
              <a:off x="1008" y="3168"/>
              <a:ext cx="432" cy="43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50 w 21600"/>
                <a:gd name="T13" fmla="*/ 2900 h 21600"/>
                <a:gd name="T14" fmla="*/ 18250 w 21600"/>
                <a:gd name="T15" fmla="*/ 9250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0497" name="AutoShape 10"/>
            <p:cNvSpPr>
              <a:spLocks noChangeArrowheads="1"/>
            </p:cNvSpPr>
            <p:nvPr/>
          </p:nvSpPr>
          <p:spPr bwMode="auto">
            <a:xfrm>
              <a:off x="1728" y="2736"/>
              <a:ext cx="432" cy="43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50 w 21600"/>
                <a:gd name="T13" fmla="*/ 2900 h 21600"/>
                <a:gd name="T14" fmla="*/ 18250 w 21600"/>
                <a:gd name="T15" fmla="*/ 9250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0498" name="AutoShape 11"/>
            <p:cNvSpPr>
              <a:spLocks noChangeArrowheads="1"/>
            </p:cNvSpPr>
            <p:nvPr/>
          </p:nvSpPr>
          <p:spPr bwMode="auto">
            <a:xfrm>
              <a:off x="2448" y="2256"/>
              <a:ext cx="432" cy="43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50 w 21600"/>
                <a:gd name="T13" fmla="*/ 2900 h 21600"/>
                <a:gd name="T14" fmla="*/ 18250 w 21600"/>
                <a:gd name="T15" fmla="*/ 9250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0499" name="AutoShape 12"/>
            <p:cNvSpPr>
              <a:spLocks noChangeArrowheads="1"/>
            </p:cNvSpPr>
            <p:nvPr/>
          </p:nvSpPr>
          <p:spPr bwMode="auto">
            <a:xfrm>
              <a:off x="3168" y="1824"/>
              <a:ext cx="432" cy="43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50 w 21600"/>
                <a:gd name="T13" fmla="*/ 2900 h 21600"/>
                <a:gd name="T14" fmla="*/ 18250 w 21600"/>
                <a:gd name="T15" fmla="*/ 9250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grpSp>
      <p:sp>
        <p:nvSpPr>
          <p:cNvPr id="20485" name="AutoShape 13"/>
          <p:cNvSpPr>
            <a:spLocks noChangeArrowheads="1"/>
          </p:cNvSpPr>
          <p:nvPr/>
        </p:nvSpPr>
        <p:spPr bwMode="auto">
          <a:xfrm flipH="1">
            <a:off x="6604000" y="2743200"/>
            <a:ext cx="4267200" cy="3352800"/>
          </a:xfrm>
          <a:prstGeom prst="rtTriangle">
            <a:avLst/>
          </a:prstGeom>
          <a:solidFill>
            <a:srgbClr val="0000FF"/>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endParaRPr kumimoji="1" lang="zh-CN" altLang="en-US">
              <a:solidFill>
                <a:srgbClr val="FFFF00"/>
              </a:solidFill>
            </a:endParaRPr>
          </a:p>
        </p:txBody>
      </p:sp>
      <p:sp>
        <p:nvSpPr>
          <p:cNvPr id="20486" name="AutoShape 20"/>
          <p:cNvSpPr>
            <a:spLocks noChangeArrowheads="1"/>
          </p:cNvSpPr>
          <p:nvPr/>
        </p:nvSpPr>
        <p:spPr bwMode="auto">
          <a:xfrm flipV="1">
            <a:off x="1320800" y="2590800"/>
            <a:ext cx="4267200" cy="3429000"/>
          </a:xfrm>
          <a:prstGeom prst="rtTriangle">
            <a:avLst/>
          </a:prstGeom>
          <a:solidFill>
            <a:srgbClr val="0000FF"/>
          </a:solidFill>
          <a:ln w="9525">
            <a:solidFill>
              <a:schemeClr val="tx1"/>
            </a:solidFill>
            <a:miter lim="800000"/>
            <a:headEnd/>
            <a:tailEnd/>
          </a:ln>
        </p:spPr>
        <p:txBody>
          <a:bodyPr rot="10800000"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endParaRPr kumimoji="1" lang="zh-CN" altLang="en-US">
              <a:solidFill>
                <a:srgbClr val="FFFF00"/>
              </a:solidFill>
            </a:endParaRPr>
          </a:p>
        </p:txBody>
      </p:sp>
      <p:sp>
        <p:nvSpPr>
          <p:cNvPr id="20487" name="Text Box 21"/>
          <p:cNvSpPr txBox="1">
            <a:spLocks noChangeArrowheads="1"/>
          </p:cNvSpPr>
          <p:nvPr/>
        </p:nvSpPr>
        <p:spPr bwMode="auto">
          <a:xfrm>
            <a:off x="1557867" y="2743200"/>
            <a:ext cx="841897"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4000" b="1">
                <a:solidFill>
                  <a:srgbClr val="FFFF00"/>
                </a:solidFill>
              </a:rPr>
              <a:t>成 </a:t>
            </a:r>
          </a:p>
          <a:p>
            <a:pPr eaLnBrk="1" hangingPunct="1"/>
            <a:r>
              <a:rPr kumimoji="1" lang="zh-CN" altLang="en-US" sz="4000" b="1">
                <a:solidFill>
                  <a:srgbClr val="FFFF00"/>
                </a:solidFill>
              </a:rPr>
              <a:t>熟 </a:t>
            </a:r>
          </a:p>
          <a:p>
            <a:pPr eaLnBrk="1" hangingPunct="1"/>
            <a:r>
              <a:rPr kumimoji="1" lang="zh-CN" altLang="en-US" sz="4000" b="1">
                <a:solidFill>
                  <a:srgbClr val="FFFF00"/>
                </a:solidFill>
              </a:rPr>
              <a:t>度 </a:t>
            </a:r>
          </a:p>
          <a:p>
            <a:pPr eaLnBrk="1" hangingPunct="1"/>
            <a:endParaRPr kumimoji="1" lang="zh-CN" altLang="en-US" sz="4000" b="1">
              <a:solidFill>
                <a:srgbClr val="FFFF00"/>
              </a:solidFill>
            </a:endParaRPr>
          </a:p>
        </p:txBody>
      </p:sp>
      <p:sp>
        <p:nvSpPr>
          <p:cNvPr id="20488" name="Text Box 22"/>
          <p:cNvSpPr txBox="1">
            <a:spLocks noChangeArrowheads="1"/>
          </p:cNvSpPr>
          <p:nvPr/>
        </p:nvSpPr>
        <p:spPr bwMode="auto">
          <a:xfrm>
            <a:off x="9571567" y="4221164"/>
            <a:ext cx="84189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4000" b="1">
                <a:solidFill>
                  <a:srgbClr val="FFFF00"/>
                </a:solidFill>
              </a:rPr>
              <a:t>风 </a:t>
            </a:r>
          </a:p>
          <a:p>
            <a:pPr eaLnBrk="1" hangingPunct="1"/>
            <a:r>
              <a:rPr kumimoji="1" lang="zh-CN" altLang="en-US" sz="4000" b="1">
                <a:solidFill>
                  <a:srgbClr val="FFFF00"/>
                </a:solidFill>
              </a:rPr>
              <a:t>险 </a:t>
            </a:r>
          </a:p>
        </p:txBody>
      </p:sp>
      <p:sp>
        <p:nvSpPr>
          <p:cNvPr id="20489" name="AutoShape 23"/>
          <p:cNvSpPr>
            <a:spLocks noChangeArrowheads="1"/>
          </p:cNvSpPr>
          <p:nvPr/>
        </p:nvSpPr>
        <p:spPr bwMode="auto">
          <a:xfrm rot="-2657169">
            <a:off x="2618318" y="2870200"/>
            <a:ext cx="1847849" cy="111125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chemeClr val="accent2"/>
              </a:gs>
              <a:gs pos="100000">
                <a:srgbClr val="FFFF00"/>
              </a:gs>
            </a:gsLst>
            <a:lin ang="5400000" scaled="1"/>
          </a:gradFill>
          <a:ln w="9525">
            <a:solidFill>
              <a:schemeClr val="accent2"/>
            </a:solidFill>
            <a:miter lim="800000"/>
            <a:headEnd/>
            <a:tailEnd/>
          </a:ln>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endParaRPr kumimoji="1" lang="zh-CN" altLang="en-US">
              <a:solidFill>
                <a:schemeClr val="accent2"/>
              </a:solidFill>
            </a:endParaRPr>
          </a:p>
        </p:txBody>
      </p:sp>
      <p:sp>
        <p:nvSpPr>
          <p:cNvPr id="20490" name="AutoShape 24"/>
          <p:cNvSpPr>
            <a:spLocks noChangeArrowheads="1"/>
          </p:cNvSpPr>
          <p:nvPr/>
        </p:nvSpPr>
        <p:spPr bwMode="auto">
          <a:xfrm rot="8061681">
            <a:off x="7924007" y="4538399"/>
            <a:ext cx="1385887" cy="1481667"/>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rgbClr val="FFFF00"/>
              </a:gs>
              <a:gs pos="100000">
                <a:schemeClr val="accent2"/>
              </a:gs>
            </a:gsLst>
            <a:lin ang="5400000" scaled="1"/>
          </a:gra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110559512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Line 42"/>
          <p:cNvSpPr>
            <a:spLocks noChangeShapeType="1"/>
          </p:cNvSpPr>
          <p:nvPr/>
        </p:nvSpPr>
        <p:spPr bwMode="gray">
          <a:xfrm>
            <a:off x="5821688" y="2362228"/>
            <a:ext cx="45719" cy="1219168"/>
          </a:xfrm>
          <a:prstGeom prst="line">
            <a:avLst/>
          </a:prstGeom>
          <a:noFill/>
          <a:ln w="22225">
            <a:solidFill>
              <a:schemeClr val="accent2"/>
            </a:solidFill>
            <a:round/>
            <a:headEnd/>
            <a:tailEnd/>
          </a:ln>
          <a:effectLst/>
        </p:spPr>
        <p:txBody>
          <a:bodyPr/>
          <a:lstStyle/>
          <a:p>
            <a:endParaRPr lang="zh-CN" altLang="en-US" sz="1000"/>
          </a:p>
        </p:txBody>
      </p:sp>
      <p:sp>
        <p:nvSpPr>
          <p:cNvPr id="5388351" name="Rectangle 63"/>
          <p:cNvSpPr>
            <a:spLocks noChangeArrowheads="1"/>
          </p:cNvSpPr>
          <p:nvPr/>
        </p:nvSpPr>
        <p:spPr bwMode="auto">
          <a:xfrm>
            <a:off x="1969792" y="4267178"/>
            <a:ext cx="4659595" cy="2438336"/>
          </a:xfrm>
          <a:prstGeom prst="rect">
            <a:avLst/>
          </a:prstGeom>
          <a:noFill/>
          <a:ln w="6350">
            <a:noFill/>
            <a:miter lim="800000"/>
            <a:headEnd/>
            <a:tailEnd/>
          </a:ln>
          <a:effectLst/>
        </p:spPr>
        <p:txBody>
          <a:bodyPr lIns="10800" rIns="10800"/>
          <a:lstStyle/>
          <a:p>
            <a:pPr marL="185738" indent="-185738">
              <a:spcBef>
                <a:spcPct val="30000"/>
              </a:spcBef>
            </a:pPr>
            <a:r>
              <a:rPr lang="zh-CN" altLang="en-US" sz="900" b="1" dirty="0">
                <a:latin typeface="Book Antiqua" pitchFamily="18" charset="0"/>
              </a:rPr>
              <a:t>系统应用情况：</a:t>
            </a:r>
            <a:endParaRPr lang="en-US" altLang="zh-CN" sz="900" dirty="0">
              <a:latin typeface="+mn-ea"/>
            </a:endParaRPr>
          </a:p>
          <a:p>
            <a:pPr marL="185738" indent="-185738">
              <a:spcBef>
                <a:spcPct val="30000"/>
              </a:spcBef>
              <a:buFontTx/>
              <a:buChar char="•"/>
            </a:pPr>
            <a:r>
              <a:rPr lang="zh-CN" altLang="en-US" sz="900" b="1" dirty="0">
                <a:latin typeface="Book Antiqua" pitchFamily="18" charset="0"/>
              </a:rPr>
              <a:t>组织架构层次</a:t>
            </a:r>
            <a:endParaRPr lang="en-US" altLang="zh-CN" sz="900" b="1" dirty="0">
              <a:latin typeface="Book Antiqua" pitchFamily="18" charset="0"/>
            </a:endParaRPr>
          </a:p>
          <a:p>
            <a:pPr marL="185738" indent="-185738">
              <a:spcBef>
                <a:spcPct val="30000"/>
              </a:spcBef>
            </a:pPr>
            <a:r>
              <a:rPr lang="en-US" altLang="zh-CN" sz="900" dirty="0">
                <a:latin typeface="Book Antiqua" pitchFamily="18" charset="0"/>
              </a:rPr>
              <a:t>	</a:t>
            </a:r>
            <a:r>
              <a:rPr lang="zh-CN" altLang="en-US" sz="900" dirty="0">
                <a:latin typeface="Book Antiqua" pitchFamily="18" charset="0"/>
              </a:rPr>
              <a:t>集团总部、二级公司、工程项目单位</a:t>
            </a:r>
            <a:endParaRPr lang="en-US" altLang="zh-CN" sz="900" dirty="0">
              <a:latin typeface="+mn-ea"/>
            </a:endParaRPr>
          </a:p>
          <a:p>
            <a:pPr marL="185738" indent="-185738">
              <a:spcBef>
                <a:spcPct val="30000"/>
              </a:spcBef>
              <a:buFontTx/>
              <a:buChar char="•"/>
            </a:pPr>
            <a:r>
              <a:rPr lang="zh-CN" altLang="en-US" sz="900" b="1" dirty="0">
                <a:latin typeface="Book Antiqua" pitchFamily="18" charset="0"/>
              </a:rPr>
              <a:t>系统主要应用层次</a:t>
            </a:r>
            <a:endParaRPr lang="en-US" altLang="zh-CN" sz="900" b="1" dirty="0">
              <a:latin typeface="Book Antiqua" pitchFamily="18" charset="0"/>
            </a:endParaRPr>
          </a:p>
          <a:p>
            <a:pPr marL="185738" indent="-185738">
              <a:spcBef>
                <a:spcPct val="30000"/>
              </a:spcBef>
            </a:pPr>
            <a:r>
              <a:rPr lang="en-US" altLang="zh-CN" sz="900" dirty="0">
                <a:latin typeface="Book Antiqua" pitchFamily="18" charset="0"/>
              </a:rPr>
              <a:t>	</a:t>
            </a:r>
            <a:r>
              <a:rPr lang="zh-CN" altLang="en-US" sz="900" dirty="0">
                <a:latin typeface="+mn-ea"/>
              </a:rPr>
              <a:t>集团公司领导层、集团公司业务部门领导层、集团公司业务管理层、二级公司领导层、二级公司业务管理层、工程项目领导层、工程项目业务层</a:t>
            </a:r>
            <a:endParaRPr lang="en-US" altLang="zh-CN" sz="900" dirty="0">
              <a:latin typeface="+mn-ea"/>
            </a:endParaRPr>
          </a:p>
          <a:p>
            <a:pPr marL="185738" indent="-185738">
              <a:spcBef>
                <a:spcPct val="30000"/>
              </a:spcBef>
              <a:buFontTx/>
              <a:buChar char="•"/>
            </a:pPr>
            <a:r>
              <a:rPr lang="zh-CN" altLang="en-US" sz="900" b="1" dirty="0">
                <a:latin typeface="Book Antiqua" pitchFamily="18" charset="0"/>
              </a:rPr>
              <a:t>系统应用范围</a:t>
            </a:r>
            <a:endParaRPr lang="en-US" altLang="zh-CN" sz="900" b="1" dirty="0">
              <a:latin typeface="Book Antiqua" pitchFamily="18" charset="0"/>
            </a:endParaRPr>
          </a:p>
          <a:p>
            <a:pPr marL="185738" indent="-185738">
              <a:spcBef>
                <a:spcPct val="30000"/>
              </a:spcBef>
            </a:pPr>
            <a:r>
              <a:rPr lang="en-US" altLang="zh-CN" sz="900" dirty="0">
                <a:latin typeface="Book Antiqua" pitchFamily="18" charset="0"/>
              </a:rPr>
              <a:t>	</a:t>
            </a:r>
            <a:r>
              <a:rPr lang="zh-CN" altLang="en-US" sz="900" dirty="0">
                <a:latin typeface="+mn-ea"/>
              </a:rPr>
              <a:t>覆盖集团</a:t>
            </a:r>
            <a:r>
              <a:rPr lang="en-US" altLang="zh-CN" sz="900" dirty="0">
                <a:latin typeface="+mn-ea"/>
              </a:rPr>
              <a:t>10</a:t>
            </a:r>
            <a:r>
              <a:rPr lang="zh-CN" altLang="en-US" sz="900" dirty="0">
                <a:latin typeface="+mn-ea"/>
              </a:rPr>
              <a:t>多家二级分、子公司，</a:t>
            </a:r>
            <a:r>
              <a:rPr lang="en-US" altLang="zh-CN" sz="900" dirty="0">
                <a:latin typeface="+mn-ea"/>
              </a:rPr>
              <a:t>100</a:t>
            </a:r>
            <a:r>
              <a:rPr lang="zh-CN" altLang="en-US" sz="900" dirty="0">
                <a:latin typeface="+mn-ea"/>
              </a:rPr>
              <a:t>多个电源建设项目、非电类建设项目，分布在</a:t>
            </a:r>
            <a:r>
              <a:rPr lang="en-US" altLang="zh-CN" sz="900" dirty="0">
                <a:latin typeface="+mn-ea"/>
              </a:rPr>
              <a:t>20</a:t>
            </a:r>
            <a:r>
              <a:rPr lang="zh-CN" altLang="en-US" sz="900" dirty="0">
                <a:latin typeface="+mn-ea"/>
              </a:rPr>
              <a:t>多个省；</a:t>
            </a:r>
            <a:endParaRPr lang="en-US" altLang="zh-CN" sz="900" dirty="0">
              <a:latin typeface="+mn-ea"/>
            </a:endParaRPr>
          </a:p>
          <a:p>
            <a:pPr marL="185738" indent="-185738">
              <a:spcBef>
                <a:spcPct val="30000"/>
              </a:spcBef>
              <a:buFontTx/>
              <a:buChar char="•"/>
            </a:pPr>
            <a:r>
              <a:rPr lang="zh-CN" altLang="en-US" sz="900" b="1" dirty="0">
                <a:latin typeface="Book Antiqua" pitchFamily="18" charset="0"/>
              </a:rPr>
              <a:t>系统功能覆盖</a:t>
            </a:r>
            <a:endParaRPr lang="en-US" altLang="zh-CN" sz="900" b="1" dirty="0">
              <a:latin typeface="Book Antiqua" pitchFamily="18" charset="0"/>
            </a:endParaRPr>
          </a:p>
          <a:p>
            <a:pPr marL="185738" indent="-185738">
              <a:spcBef>
                <a:spcPct val="30000"/>
              </a:spcBef>
            </a:pPr>
            <a:r>
              <a:rPr lang="en-US" altLang="zh-CN" sz="900" dirty="0">
                <a:latin typeface="Book Antiqua" pitchFamily="18" charset="0"/>
              </a:rPr>
              <a:t>	</a:t>
            </a:r>
            <a:r>
              <a:rPr lang="zh-CN" altLang="en-US" sz="900" dirty="0">
                <a:latin typeface="+mn-ea"/>
              </a:rPr>
              <a:t>包含工程项目建设的整个生命周期的各项业务，包括项目前期管理、招投标管理、合同管理、文档管理、安全管理、质量技术管理、投资管理、工程造价管理、项目进度管理、达标投产管理、调整试运管理、设备催交管理、对标分析管理等。</a:t>
            </a:r>
            <a:endParaRPr lang="en-US" altLang="zh-CN" sz="900" dirty="0">
              <a:latin typeface="+mn-ea"/>
            </a:endParaRPr>
          </a:p>
        </p:txBody>
      </p:sp>
      <p:sp>
        <p:nvSpPr>
          <p:cNvPr id="11" name="标题 10"/>
          <p:cNvSpPr>
            <a:spLocks noGrp="1"/>
          </p:cNvSpPr>
          <p:nvPr>
            <p:ph type="title"/>
          </p:nvPr>
        </p:nvSpPr>
        <p:spPr>
          <a:xfrm>
            <a:off x="314440" y="-313388"/>
            <a:ext cx="10515600" cy="1325563"/>
          </a:xfrm>
        </p:spPr>
        <p:txBody>
          <a:bodyPr>
            <a:normAutofit/>
          </a:bodyPr>
          <a:lstStyle/>
          <a:p>
            <a:r>
              <a:rPr lang="zh-CN" altLang="en-US" sz="3200" dirty="0">
                <a:solidFill>
                  <a:schemeClr val="bg1"/>
                </a:solidFill>
              </a:rPr>
              <a:t>中国华电集团工程管理</a:t>
            </a:r>
            <a:r>
              <a:rPr lang="en-US" altLang="zh-CN" sz="3200" dirty="0">
                <a:solidFill>
                  <a:schemeClr val="bg1"/>
                </a:solidFill>
              </a:rPr>
              <a:t>PMIS</a:t>
            </a:r>
            <a:r>
              <a:rPr lang="zh-CN" altLang="en-US" sz="3200" dirty="0">
                <a:solidFill>
                  <a:schemeClr val="bg1"/>
                </a:solidFill>
              </a:rPr>
              <a:t>系统应用情况</a:t>
            </a:r>
          </a:p>
        </p:txBody>
      </p:sp>
      <p:sp>
        <p:nvSpPr>
          <p:cNvPr id="15" name="Text Box 13"/>
          <p:cNvSpPr txBox="1">
            <a:spLocks noChangeArrowheads="1"/>
          </p:cNvSpPr>
          <p:nvPr/>
        </p:nvSpPr>
        <p:spPr bwMode="gray">
          <a:xfrm>
            <a:off x="1752715" y="1962090"/>
            <a:ext cx="902811" cy="307777"/>
          </a:xfrm>
          <a:prstGeom prst="rect">
            <a:avLst/>
          </a:prstGeom>
          <a:noFill/>
          <a:ln w="9525">
            <a:noFill/>
            <a:miter lim="800000"/>
            <a:headEnd/>
            <a:tailEnd/>
          </a:ln>
          <a:effectLst/>
        </p:spPr>
        <p:txBody>
          <a:bodyPr wrap="none">
            <a:spAutoFit/>
          </a:bodyPr>
          <a:lstStyle/>
          <a:p>
            <a:pPr algn="l"/>
            <a:r>
              <a:rPr lang="zh-CN" altLang="en-US" sz="1400" dirty="0">
                <a:solidFill>
                  <a:schemeClr val="accent6"/>
                </a:solidFill>
              </a:rPr>
              <a:t>二级公司</a:t>
            </a:r>
          </a:p>
        </p:txBody>
      </p:sp>
      <p:sp>
        <p:nvSpPr>
          <p:cNvPr id="16" name="Text Box 14"/>
          <p:cNvSpPr txBox="1">
            <a:spLocks noChangeArrowheads="1"/>
          </p:cNvSpPr>
          <p:nvPr/>
        </p:nvSpPr>
        <p:spPr bwMode="gray">
          <a:xfrm>
            <a:off x="1828913" y="3273620"/>
            <a:ext cx="723275" cy="307777"/>
          </a:xfrm>
          <a:prstGeom prst="rect">
            <a:avLst/>
          </a:prstGeom>
          <a:noFill/>
          <a:ln w="9525">
            <a:noFill/>
            <a:miter lim="800000"/>
            <a:headEnd/>
            <a:tailEnd/>
          </a:ln>
          <a:effectLst/>
        </p:spPr>
        <p:txBody>
          <a:bodyPr wrap="none">
            <a:spAutoFit/>
          </a:bodyPr>
          <a:lstStyle/>
          <a:p>
            <a:pPr algn="l"/>
            <a:r>
              <a:rPr lang="zh-CN" altLang="en-US" sz="1400" dirty="0">
                <a:solidFill>
                  <a:schemeClr val="accent6"/>
                </a:solidFill>
              </a:rPr>
              <a:t>项目层</a:t>
            </a:r>
          </a:p>
        </p:txBody>
      </p:sp>
      <p:sp>
        <p:nvSpPr>
          <p:cNvPr id="20" name="Text Box 18"/>
          <p:cNvSpPr txBox="1">
            <a:spLocks noChangeArrowheads="1"/>
          </p:cNvSpPr>
          <p:nvPr/>
        </p:nvSpPr>
        <p:spPr bwMode="gray">
          <a:xfrm>
            <a:off x="3733915" y="3503711"/>
            <a:ext cx="569387" cy="246221"/>
          </a:xfrm>
          <a:prstGeom prst="rect">
            <a:avLst/>
          </a:prstGeom>
          <a:solidFill>
            <a:schemeClr val="accent2"/>
          </a:solidFill>
          <a:ln w="9525">
            <a:noFill/>
            <a:miter lim="800000"/>
            <a:headEnd/>
            <a:tailEnd/>
          </a:ln>
          <a:effectLst>
            <a:outerShdw dist="35921" dir="2700000" algn="ctr" rotWithShape="0">
              <a:schemeClr val="bg2"/>
            </a:outerShdw>
          </a:effectLst>
        </p:spPr>
        <p:txBody>
          <a:bodyPr wrap="none">
            <a:spAutoFit/>
          </a:bodyPr>
          <a:lstStyle/>
          <a:p>
            <a:pPr algn="l"/>
            <a:r>
              <a:rPr lang="zh-CN" altLang="en-US" sz="1000" dirty="0"/>
              <a:t>其他</a:t>
            </a:r>
            <a:r>
              <a:rPr lang="en-US" altLang="zh-CN" sz="1000" dirty="0"/>
              <a:t>…</a:t>
            </a:r>
          </a:p>
        </p:txBody>
      </p:sp>
      <p:sp>
        <p:nvSpPr>
          <p:cNvPr id="25" name="Rectangle 23"/>
          <p:cNvSpPr>
            <a:spLocks noChangeArrowheads="1"/>
          </p:cNvSpPr>
          <p:nvPr/>
        </p:nvSpPr>
        <p:spPr bwMode="gray">
          <a:xfrm>
            <a:off x="2819514" y="2190689"/>
            <a:ext cx="804862" cy="1752600"/>
          </a:xfrm>
          <a:prstGeom prst="rect">
            <a:avLst/>
          </a:prstGeom>
          <a:noFill/>
          <a:ln w="19050">
            <a:solidFill>
              <a:schemeClr val="tx1"/>
            </a:solidFill>
            <a:prstDash val="dash"/>
            <a:miter lim="800000"/>
            <a:headEnd/>
            <a:tailEnd/>
          </a:ln>
          <a:effectLst/>
        </p:spPr>
        <p:txBody>
          <a:bodyPr wrap="none" anchor="ctr"/>
          <a:lstStyle/>
          <a:p>
            <a:endParaRPr lang="zh-CN" altLang="en-US" sz="1000"/>
          </a:p>
        </p:txBody>
      </p:sp>
      <p:sp>
        <p:nvSpPr>
          <p:cNvPr id="27" name="Rectangle 25"/>
          <p:cNvSpPr>
            <a:spLocks noChangeArrowheads="1"/>
          </p:cNvSpPr>
          <p:nvPr/>
        </p:nvSpPr>
        <p:spPr bwMode="gray">
          <a:xfrm>
            <a:off x="3624377" y="2190689"/>
            <a:ext cx="795338" cy="1734978"/>
          </a:xfrm>
          <a:prstGeom prst="rect">
            <a:avLst/>
          </a:prstGeom>
          <a:noFill/>
          <a:ln w="19050">
            <a:solidFill>
              <a:schemeClr val="tx1"/>
            </a:solidFill>
            <a:prstDash val="dash"/>
            <a:miter lim="800000"/>
            <a:headEnd/>
            <a:tailEnd/>
          </a:ln>
          <a:effectLst/>
        </p:spPr>
        <p:txBody>
          <a:bodyPr wrap="none" anchor="ctr"/>
          <a:lstStyle/>
          <a:p>
            <a:endParaRPr lang="zh-CN" altLang="en-US" sz="1000"/>
          </a:p>
        </p:txBody>
      </p:sp>
      <p:sp>
        <p:nvSpPr>
          <p:cNvPr id="29" name="Text Box 27"/>
          <p:cNvSpPr txBox="1">
            <a:spLocks noChangeArrowheads="1"/>
          </p:cNvSpPr>
          <p:nvPr/>
        </p:nvSpPr>
        <p:spPr bwMode="gray">
          <a:xfrm>
            <a:off x="3657715" y="2190690"/>
            <a:ext cx="697627" cy="246221"/>
          </a:xfrm>
          <a:prstGeom prst="rect">
            <a:avLst/>
          </a:prstGeom>
          <a:noFill/>
          <a:ln w="9525">
            <a:noFill/>
            <a:miter lim="800000"/>
            <a:headEnd/>
            <a:tailEnd/>
          </a:ln>
          <a:effectLst/>
        </p:spPr>
        <p:txBody>
          <a:bodyPr wrap="none">
            <a:spAutoFit/>
          </a:bodyPr>
          <a:lstStyle/>
          <a:p>
            <a:pPr algn="l"/>
            <a:r>
              <a:rPr lang="zh-CN" altLang="en-US" sz="1000" dirty="0">
                <a:solidFill>
                  <a:schemeClr val="accent2"/>
                </a:solidFill>
              </a:rPr>
              <a:t>风电项目</a:t>
            </a:r>
            <a:endParaRPr lang="en-US" altLang="zh-CN" sz="1000" dirty="0">
              <a:solidFill>
                <a:schemeClr val="accent2"/>
              </a:solidFill>
            </a:endParaRPr>
          </a:p>
        </p:txBody>
      </p:sp>
      <p:sp>
        <p:nvSpPr>
          <p:cNvPr id="30" name="Text Box 28"/>
          <p:cNvSpPr txBox="1">
            <a:spLocks noChangeArrowheads="1"/>
          </p:cNvSpPr>
          <p:nvPr/>
        </p:nvSpPr>
        <p:spPr bwMode="gray">
          <a:xfrm>
            <a:off x="4419714" y="2190690"/>
            <a:ext cx="441146" cy="246221"/>
          </a:xfrm>
          <a:prstGeom prst="rect">
            <a:avLst/>
          </a:prstGeom>
          <a:noFill/>
          <a:ln w="9525">
            <a:noFill/>
            <a:miter lim="800000"/>
            <a:headEnd/>
            <a:tailEnd/>
          </a:ln>
          <a:effectLst/>
        </p:spPr>
        <p:txBody>
          <a:bodyPr wrap="none">
            <a:spAutoFit/>
          </a:bodyPr>
          <a:lstStyle/>
          <a:p>
            <a:pPr algn="l"/>
            <a:r>
              <a:rPr lang="zh-CN" altLang="en-US" sz="1000" dirty="0">
                <a:solidFill>
                  <a:schemeClr val="accent2"/>
                </a:solidFill>
              </a:rPr>
              <a:t>其他</a:t>
            </a:r>
            <a:endParaRPr lang="en-US" altLang="zh-CN" sz="1000" dirty="0">
              <a:solidFill>
                <a:schemeClr val="accent2"/>
              </a:solidFill>
            </a:endParaRPr>
          </a:p>
        </p:txBody>
      </p:sp>
      <p:sp>
        <p:nvSpPr>
          <p:cNvPr id="42" name="Line 40"/>
          <p:cNvSpPr>
            <a:spLocks noChangeShapeType="1"/>
          </p:cNvSpPr>
          <p:nvPr/>
        </p:nvSpPr>
        <p:spPr bwMode="gray">
          <a:xfrm flipH="1">
            <a:off x="3200514" y="1276289"/>
            <a:ext cx="1447800" cy="1295400"/>
          </a:xfrm>
          <a:prstGeom prst="line">
            <a:avLst/>
          </a:prstGeom>
          <a:noFill/>
          <a:ln w="22225">
            <a:solidFill>
              <a:schemeClr val="accent2"/>
            </a:solidFill>
            <a:round/>
            <a:headEnd/>
            <a:tailEnd/>
          </a:ln>
          <a:effectLst/>
        </p:spPr>
        <p:txBody>
          <a:bodyPr/>
          <a:lstStyle/>
          <a:p>
            <a:endParaRPr lang="zh-CN" altLang="en-US" sz="1000"/>
          </a:p>
        </p:txBody>
      </p:sp>
      <p:sp>
        <p:nvSpPr>
          <p:cNvPr id="44" name="Line 42"/>
          <p:cNvSpPr>
            <a:spLocks noChangeShapeType="1"/>
          </p:cNvSpPr>
          <p:nvPr/>
        </p:nvSpPr>
        <p:spPr bwMode="gray">
          <a:xfrm flipH="1">
            <a:off x="4038713" y="1352489"/>
            <a:ext cx="685801" cy="1219200"/>
          </a:xfrm>
          <a:prstGeom prst="line">
            <a:avLst/>
          </a:prstGeom>
          <a:noFill/>
          <a:ln w="22225">
            <a:solidFill>
              <a:schemeClr val="accent2"/>
            </a:solidFill>
            <a:round/>
            <a:headEnd/>
            <a:tailEnd/>
          </a:ln>
          <a:effectLst/>
        </p:spPr>
        <p:txBody>
          <a:bodyPr/>
          <a:lstStyle/>
          <a:p>
            <a:endParaRPr lang="zh-CN" altLang="en-US" sz="1000"/>
          </a:p>
        </p:txBody>
      </p:sp>
      <p:sp>
        <p:nvSpPr>
          <p:cNvPr id="50" name="Text Box 48"/>
          <p:cNvSpPr txBox="1">
            <a:spLocks noChangeArrowheads="1"/>
          </p:cNvSpPr>
          <p:nvPr/>
        </p:nvSpPr>
        <p:spPr bwMode="gray">
          <a:xfrm>
            <a:off x="2987968" y="2419290"/>
            <a:ext cx="441146" cy="246221"/>
          </a:xfrm>
          <a:prstGeom prst="rect">
            <a:avLst/>
          </a:prstGeom>
          <a:solidFill>
            <a:schemeClr val="accent2"/>
          </a:solidFill>
          <a:ln w="9525">
            <a:noFill/>
            <a:miter lim="800000"/>
            <a:headEnd/>
            <a:tailEnd/>
          </a:ln>
          <a:effectLst>
            <a:outerShdw dist="35921" dir="2700000" algn="ctr" rotWithShape="0">
              <a:schemeClr val="bg2"/>
            </a:outerShdw>
          </a:effectLst>
        </p:spPr>
        <p:txBody>
          <a:bodyPr wrap="none">
            <a:spAutoFit/>
          </a:bodyPr>
          <a:lstStyle/>
          <a:p>
            <a:pPr algn="l"/>
            <a:r>
              <a:rPr lang="zh-CN" altLang="en-US" sz="1000" dirty="0"/>
              <a:t>邹县</a:t>
            </a:r>
            <a:endParaRPr lang="en-US" altLang="zh-CN" sz="1000" dirty="0"/>
          </a:p>
        </p:txBody>
      </p:sp>
      <p:sp>
        <p:nvSpPr>
          <p:cNvPr id="57" name="Text Box 55"/>
          <p:cNvSpPr txBox="1">
            <a:spLocks noChangeArrowheads="1"/>
          </p:cNvSpPr>
          <p:nvPr/>
        </p:nvSpPr>
        <p:spPr bwMode="gray">
          <a:xfrm>
            <a:off x="2987968" y="2956024"/>
            <a:ext cx="441146" cy="246221"/>
          </a:xfrm>
          <a:prstGeom prst="rect">
            <a:avLst/>
          </a:prstGeom>
          <a:solidFill>
            <a:schemeClr val="accent2"/>
          </a:solidFill>
          <a:ln w="9525">
            <a:noFill/>
            <a:miter lim="800000"/>
            <a:headEnd/>
            <a:tailEnd/>
          </a:ln>
          <a:effectLst>
            <a:outerShdw dist="35921" dir="2700000" algn="ctr" rotWithShape="0">
              <a:schemeClr val="bg2"/>
            </a:outerShdw>
          </a:effectLst>
        </p:spPr>
        <p:txBody>
          <a:bodyPr wrap="none">
            <a:spAutoFit/>
          </a:bodyPr>
          <a:lstStyle/>
          <a:p>
            <a:pPr algn="l"/>
            <a:r>
              <a:rPr lang="zh-CN" altLang="en-US" sz="1000" dirty="0"/>
              <a:t>潍坊</a:t>
            </a:r>
            <a:endParaRPr lang="en-US" altLang="zh-CN" sz="1000" dirty="0"/>
          </a:p>
        </p:txBody>
      </p:sp>
      <p:sp>
        <p:nvSpPr>
          <p:cNvPr id="59" name="Text Box 57"/>
          <p:cNvSpPr txBox="1">
            <a:spLocks noChangeArrowheads="1"/>
          </p:cNvSpPr>
          <p:nvPr/>
        </p:nvSpPr>
        <p:spPr bwMode="gray">
          <a:xfrm>
            <a:off x="3733863" y="2956024"/>
            <a:ext cx="569387" cy="246221"/>
          </a:xfrm>
          <a:prstGeom prst="rect">
            <a:avLst/>
          </a:prstGeom>
          <a:solidFill>
            <a:schemeClr val="accent2"/>
          </a:solidFill>
          <a:ln w="9525">
            <a:noFill/>
            <a:miter lim="800000"/>
            <a:headEnd/>
            <a:tailEnd/>
          </a:ln>
          <a:effectLst>
            <a:outerShdw dist="35921" dir="2700000" algn="ctr" rotWithShape="0">
              <a:schemeClr val="bg2"/>
            </a:outerShdw>
          </a:effectLst>
        </p:spPr>
        <p:txBody>
          <a:bodyPr wrap="none">
            <a:spAutoFit/>
          </a:bodyPr>
          <a:lstStyle/>
          <a:p>
            <a:r>
              <a:rPr lang="zh-CN" altLang="en-US" sz="1000" dirty="0"/>
              <a:t>代力吉</a:t>
            </a:r>
            <a:endParaRPr lang="en-US" altLang="zh-CN" sz="1000" dirty="0"/>
          </a:p>
        </p:txBody>
      </p:sp>
      <p:pic>
        <p:nvPicPr>
          <p:cNvPr id="75" name="Picture 20"/>
          <p:cNvPicPr>
            <a:picLocks noChangeAspect="1" noChangeArrowheads="1"/>
          </p:cNvPicPr>
          <p:nvPr/>
        </p:nvPicPr>
        <p:blipFill>
          <a:blip r:embed="rId3" cstate="print"/>
          <a:srcRect/>
          <a:stretch>
            <a:fillRect/>
          </a:stretch>
        </p:blipFill>
        <p:spPr bwMode="auto">
          <a:xfrm>
            <a:off x="1981314" y="1490944"/>
            <a:ext cx="381000" cy="544171"/>
          </a:xfrm>
          <a:prstGeom prst="rect">
            <a:avLst/>
          </a:prstGeom>
          <a:noFill/>
          <a:ln w="9525">
            <a:noFill/>
            <a:miter lim="800000"/>
            <a:headEnd/>
            <a:tailEnd/>
          </a:ln>
          <a:effectLst/>
        </p:spPr>
      </p:pic>
      <p:sp>
        <p:nvSpPr>
          <p:cNvPr id="76" name="Text Box 48"/>
          <p:cNvSpPr txBox="1">
            <a:spLocks noChangeArrowheads="1"/>
          </p:cNvSpPr>
          <p:nvPr/>
        </p:nvSpPr>
        <p:spPr bwMode="gray">
          <a:xfrm>
            <a:off x="3733863" y="2419290"/>
            <a:ext cx="569387" cy="246221"/>
          </a:xfrm>
          <a:prstGeom prst="rect">
            <a:avLst/>
          </a:prstGeom>
          <a:solidFill>
            <a:schemeClr val="accent2"/>
          </a:solidFill>
          <a:ln w="9525">
            <a:noFill/>
            <a:miter lim="800000"/>
            <a:headEnd/>
            <a:tailEnd/>
          </a:ln>
          <a:effectLst>
            <a:outerShdw dist="35921" dir="2700000" algn="ctr" rotWithShape="0">
              <a:schemeClr val="bg2"/>
            </a:outerShdw>
          </a:effectLst>
        </p:spPr>
        <p:txBody>
          <a:bodyPr wrap="none">
            <a:spAutoFit/>
          </a:bodyPr>
          <a:lstStyle/>
          <a:p>
            <a:pPr algn="l"/>
            <a:r>
              <a:rPr lang="zh-CN" altLang="en-US" sz="1000" dirty="0"/>
              <a:t>连云港</a:t>
            </a:r>
            <a:endParaRPr lang="en-US" altLang="zh-CN" sz="1000" dirty="0"/>
          </a:p>
        </p:txBody>
      </p:sp>
      <p:sp>
        <p:nvSpPr>
          <p:cNvPr id="77" name="Line 3"/>
          <p:cNvSpPr>
            <a:spLocks noChangeShapeType="1"/>
          </p:cNvSpPr>
          <p:nvPr/>
        </p:nvSpPr>
        <p:spPr bwMode="gray">
          <a:xfrm flipV="1">
            <a:off x="2362314" y="1809689"/>
            <a:ext cx="2514600" cy="76199"/>
          </a:xfrm>
          <a:prstGeom prst="line">
            <a:avLst/>
          </a:prstGeom>
          <a:noFill/>
          <a:ln w="28575">
            <a:solidFill>
              <a:srgbClr val="996600"/>
            </a:solidFill>
            <a:round/>
            <a:headEnd/>
            <a:tailEnd/>
          </a:ln>
          <a:effectLst/>
        </p:spPr>
        <p:txBody>
          <a:bodyPr/>
          <a:lstStyle/>
          <a:p>
            <a:endParaRPr lang="zh-CN" altLang="en-US" sz="1000"/>
          </a:p>
        </p:txBody>
      </p:sp>
      <p:sp>
        <p:nvSpPr>
          <p:cNvPr id="78" name="Text Box 18"/>
          <p:cNvSpPr txBox="1">
            <a:spLocks noChangeArrowheads="1"/>
          </p:cNvSpPr>
          <p:nvPr/>
        </p:nvSpPr>
        <p:spPr bwMode="gray">
          <a:xfrm>
            <a:off x="4495915" y="3503712"/>
            <a:ext cx="569387" cy="246221"/>
          </a:xfrm>
          <a:prstGeom prst="rect">
            <a:avLst/>
          </a:prstGeom>
          <a:solidFill>
            <a:schemeClr val="accent2"/>
          </a:solidFill>
          <a:ln w="9525">
            <a:noFill/>
            <a:miter lim="800000"/>
            <a:headEnd/>
            <a:tailEnd/>
          </a:ln>
          <a:effectLst>
            <a:outerShdw dist="35921" dir="2700000" algn="ctr" rotWithShape="0">
              <a:schemeClr val="bg2"/>
            </a:outerShdw>
          </a:effectLst>
        </p:spPr>
        <p:txBody>
          <a:bodyPr wrap="none">
            <a:spAutoFit/>
          </a:bodyPr>
          <a:lstStyle/>
          <a:p>
            <a:pPr algn="l"/>
            <a:r>
              <a:rPr lang="zh-CN" altLang="en-US" sz="1000" dirty="0"/>
              <a:t>其他</a:t>
            </a:r>
            <a:r>
              <a:rPr lang="en-US" altLang="zh-CN" sz="1000" dirty="0"/>
              <a:t>…</a:t>
            </a:r>
          </a:p>
        </p:txBody>
      </p:sp>
      <p:sp>
        <p:nvSpPr>
          <p:cNvPr id="79" name="Rectangle 25"/>
          <p:cNvSpPr>
            <a:spLocks noChangeArrowheads="1"/>
          </p:cNvSpPr>
          <p:nvPr/>
        </p:nvSpPr>
        <p:spPr bwMode="gray">
          <a:xfrm>
            <a:off x="4419714" y="2190690"/>
            <a:ext cx="838201" cy="1734979"/>
          </a:xfrm>
          <a:prstGeom prst="rect">
            <a:avLst/>
          </a:prstGeom>
          <a:noFill/>
          <a:ln w="19050">
            <a:solidFill>
              <a:schemeClr val="tx1"/>
            </a:solidFill>
            <a:prstDash val="dash"/>
            <a:miter lim="800000"/>
            <a:headEnd/>
            <a:tailEnd/>
          </a:ln>
          <a:effectLst/>
        </p:spPr>
        <p:txBody>
          <a:bodyPr wrap="none" anchor="ctr"/>
          <a:lstStyle/>
          <a:p>
            <a:endParaRPr lang="zh-CN" altLang="en-US" sz="1000"/>
          </a:p>
        </p:txBody>
      </p:sp>
      <p:sp>
        <p:nvSpPr>
          <p:cNvPr id="81" name="Text Box 57"/>
          <p:cNvSpPr txBox="1">
            <a:spLocks noChangeArrowheads="1"/>
          </p:cNvSpPr>
          <p:nvPr/>
        </p:nvSpPr>
        <p:spPr bwMode="gray">
          <a:xfrm>
            <a:off x="4569676" y="2956025"/>
            <a:ext cx="441146" cy="246221"/>
          </a:xfrm>
          <a:prstGeom prst="rect">
            <a:avLst/>
          </a:prstGeom>
          <a:solidFill>
            <a:schemeClr val="accent2"/>
          </a:solidFill>
          <a:ln w="9525">
            <a:noFill/>
            <a:miter lim="800000"/>
            <a:headEnd/>
            <a:tailEnd/>
          </a:ln>
          <a:effectLst>
            <a:outerShdw dist="35921" dir="2700000" algn="ctr" rotWithShape="0">
              <a:schemeClr val="bg2"/>
            </a:outerShdw>
          </a:effectLst>
        </p:spPr>
        <p:txBody>
          <a:bodyPr wrap="none">
            <a:spAutoFit/>
          </a:bodyPr>
          <a:lstStyle/>
          <a:p>
            <a:pPr algn="l"/>
            <a:r>
              <a:rPr lang="zh-CN" altLang="en-US" sz="1000" dirty="0"/>
              <a:t>码头</a:t>
            </a:r>
            <a:endParaRPr lang="en-US" altLang="zh-CN" sz="1000" dirty="0"/>
          </a:p>
        </p:txBody>
      </p:sp>
      <p:sp>
        <p:nvSpPr>
          <p:cNvPr id="82" name="Text Box 48"/>
          <p:cNvSpPr txBox="1">
            <a:spLocks noChangeArrowheads="1"/>
          </p:cNvSpPr>
          <p:nvPr/>
        </p:nvSpPr>
        <p:spPr bwMode="gray">
          <a:xfrm>
            <a:off x="4572114" y="2419291"/>
            <a:ext cx="441146" cy="246221"/>
          </a:xfrm>
          <a:prstGeom prst="rect">
            <a:avLst/>
          </a:prstGeom>
          <a:solidFill>
            <a:schemeClr val="accent2"/>
          </a:solidFill>
          <a:ln w="9525">
            <a:noFill/>
            <a:miter lim="800000"/>
            <a:headEnd/>
            <a:tailEnd/>
          </a:ln>
          <a:effectLst>
            <a:outerShdw dist="35921" dir="2700000" algn="ctr" rotWithShape="0">
              <a:schemeClr val="bg2"/>
            </a:outerShdw>
          </a:effectLst>
        </p:spPr>
        <p:txBody>
          <a:bodyPr wrap="none">
            <a:spAutoFit/>
          </a:bodyPr>
          <a:lstStyle/>
          <a:p>
            <a:pPr algn="l"/>
            <a:r>
              <a:rPr lang="zh-CN" altLang="en-US" sz="1000" dirty="0"/>
              <a:t>煤矿</a:t>
            </a:r>
            <a:endParaRPr lang="en-US" altLang="zh-CN" sz="1000" dirty="0"/>
          </a:p>
        </p:txBody>
      </p:sp>
      <p:sp>
        <p:nvSpPr>
          <p:cNvPr id="83" name="Line 42"/>
          <p:cNvSpPr>
            <a:spLocks noChangeShapeType="1"/>
          </p:cNvSpPr>
          <p:nvPr/>
        </p:nvSpPr>
        <p:spPr bwMode="gray">
          <a:xfrm flipH="1">
            <a:off x="4800714" y="1352489"/>
            <a:ext cx="152400" cy="1066800"/>
          </a:xfrm>
          <a:prstGeom prst="line">
            <a:avLst/>
          </a:prstGeom>
          <a:noFill/>
          <a:ln w="22225">
            <a:solidFill>
              <a:schemeClr val="accent2"/>
            </a:solidFill>
            <a:round/>
            <a:headEnd/>
            <a:tailEnd/>
          </a:ln>
          <a:effectLst/>
        </p:spPr>
        <p:txBody>
          <a:bodyPr/>
          <a:lstStyle/>
          <a:p>
            <a:endParaRPr lang="zh-CN" altLang="en-US" sz="1000"/>
          </a:p>
        </p:txBody>
      </p:sp>
      <p:sp>
        <p:nvSpPr>
          <p:cNvPr id="85" name="Rectangle 10"/>
          <p:cNvSpPr>
            <a:spLocks noChangeArrowheads="1"/>
          </p:cNvSpPr>
          <p:nvPr/>
        </p:nvSpPr>
        <p:spPr bwMode="auto">
          <a:xfrm>
            <a:off x="5867514" y="2038289"/>
            <a:ext cx="762000" cy="338554"/>
          </a:xfrm>
          <a:prstGeom prst="rect">
            <a:avLst/>
          </a:prstGeom>
          <a:noFill/>
          <a:ln w="9525">
            <a:noFill/>
            <a:miter lim="800000"/>
            <a:headEnd/>
            <a:tailEnd/>
          </a:ln>
          <a:effectLst/>
        </p:spPr>
        <p:txBody>
          <a:bodyPr wrap="square">
            <a:spAutoFit/>
          </a:bodyPr>
          <a:lstStyle/>
          <a:p>
            <a:endParaRPr kumimoji="1" lang="en-US" altLang="zh-CN" sz="800" dirty="0">
              <a:solidFill>
                <a:schemeClr val="accent2"/>
              </a:solidFill>
              <a:latin typeface="宋体" pitchFamily="2" charset="-122"/>
              <a:ea typeface="宋体" pitchFamily="2" charset="-122"/>
            </a:endParaRPr>
          </a:p>
          <a:p>
            <a:r>
              <a:rPr kumimoji="1" lang="en-US" altLang="zh-CN" sz="800" dirty="0">
                <a:solidFill>
                  <a:schemeClr val="accent2"/>
                </a:solidFill>
                <a:latin typeface="宋体" pitchFamily="2" charset="-122"/>
              </a:rPr>
              <a:t> </a:t>
            </a:r>
            <a:r>
              <a:rPr kumimoji="1" lang="zh-CN" altLang="en-US" sz="800" dirty="0">
                <a:solidFill>
                  <a:schemeClr val="accent2"/>
                </a:solidFill>
                <a:latin typeface="宋体" pitchFamily="2" charset="-122"/>
                <a:ea typeface="宋体" pitchFamily="2" charset="-122"/>
              </a:rPr>
              <a:t>流域公司</a:t>
            </a:r>
          </a:p>
        </p:txBody>
      </p:sp>
      <p:sp>
        <p:nvSpPr>
          <p:cNvPr id="86" name="Rectangle 14"/>
          <p:cNvSpPr>
            <a:spLocks noChangeArrowheads="1"/>
          </p:cNvSpPr>
          <p:nvPr/>
        </p:nvSpPr>
        <p:spPr bwMode="auto">
          <a:xfrm>
            <a:off x="5889739" y="2800289"/>
            <a:ext cx="609600" cy="338554"/>
          </a:xfrm>
          <a:prstGeom prst="rect">
            <a:avLst/>
          </a:prstGeom>
          <a:noFill/>
          <a:ln w="9525">
            <a:noFill/>
            <a:miter lim="800000"/>
            <a:headEnd/>
            <a:tailEnd/>
          </a:ln>
          <a:effectLst/>
        </p:spPr>
        <p:txBody>
          <a:bodyPr wrap="square">
            <a:spAutoFit/>
          </a:bodyPr>
          <a:lstStyle/>
          <a:p>
            <a:r>
              <a:rPr kumimoji="1" lang="zh-CN" altLang="en-US" sz="800" dirty="0">
                <a:solidFill>
                  <a:schemeClr val="accent2"/>
                </a:solidFill>
                <a:latin typeface="Times New Roman" pitchFamily="18" charset="0"/>
                <a:ea typeface="宋体" pitchFamily="2" charset="-122"/>
              </a:rPr>
              <a:t>  水电</a:t>
            </a:r>
            <a:endParaRPr kumimoji="1" lang="en-US" altLang="zh-CN" sz="800" dirty="0">
              <a:solidFill>
                <a:schemeClr val="accent2"/>
              </a:solidFill>
              <a:latin typeface="Times New Roman" pitchFamily="18" charset="0"/>
              <a:ea typeface="宋体" pitchFamily="2" charset="-122"/>
            </a:endParaRPr>
          </a:p>
          <a:p>
            <a:r>
              <a:rPr kumimoji="1" lang="zh-CN" altLang="en-US" sz="800" dirty="0">
                <a:solidFill>
                  <a:schemeClr val="accent2"/>
                </a:solidFill>
                <a:latin typeface="Times New Roman" pitchFamily="18" charset="0"/>
                <a:ea typeface="宋体" pitchFamily="2" charset="-122"/>
              </a:rPr>
              <a:t>  项目</a:t>
            </a:r>
          </a:p>
        </p:txBody>
      </p:sp>
      <p:pic>
        <p:nvPicPr>
          <p:cNvPr id="88" name="Picture 21"/>
          <p:cNvPicPr>
            <a:picLocks noChangeAspect="1" noChangeArrowheads="1"/>
          </p:cNvPicPr>
          <p:nvPr/>
        </p:nvPicPr>
        <p:blipFill>
          <a:blip r:embed="rId4" cstate="print"/>
          <a:srcRect/>
          <a:stretch>
            <a:fillRect/>
          </a:stretch>
        </p:blipFill>
        <p:spPr bwMode="auto">
          <a:xfrm>
            <a:off x="5572240" y="2038289"/>
            <a:ext cx="371475" cy="530566"/>
          </a:xfrm>
          <a:prstGeom prst="rect">
            <a:avLst/>
          </a:prstGeom>
          <a:noFill/>
          <a:ln w="9525">
            <a:noFill/>
            <a:miter lim="800000"/>
            <a:headEnd/>
            <a:tailEnd/>
          </a:ln>
          <a:effectLst/>
        </p:spPr>
      </p:pic>
      <p:pic>
        <p:nvPicPr>
          <p:cNvPr id="89" name="Picture 22" descr="DevelopingPic"/>
          <p:cNvPicPr>
            <a:picLocks noChangeAspect="1" noChangeArrowheads="1"/>
          </p:cNvPicPr>
          <p:nvPr/>
        </p:nvPicPr>
        <p:blipFill>
          <a:blip r:embed="rId5" cstate="print"/>
          <a:srcRect/>
          <a:stretch>
            <a:fillRect/>
          </a:stretch>
        </p:blipFill>
        <p:spPr bwMode="auto">
          <a:xfrm>
            <a:off x="5638915" y="2800289"/>
            <a:ext cx="327025" cy="308752"/>
          </a:xfrm>
          <a:prstGeom prst="rect">
            <a:avLst/>
          </a:prstGeom>
          <a:noFill/>
        </p:spPr>
      </p:pic>
      <p:sp>
        <p:nvSpPr>
          <p:cNvPr id="92" name="Rectangle 14"/>
          <p:cNvSpPr>
            <a:spLocks noChangeArrowheads="1"/>
          </p:cNvSpPr>
          <p:nvPr/>
        </p:nvSpPr>
        <p:spPr bwMode="auto">
          <a:xfrm>
            <a:off x="5889739" y="3376135"/>
            <a:ext cx="609600" cy="338554"/>
          </a:xfrm>
          <a:prstGeom prst="rect">
            <a:avLst/>
          </a:prstGeom>
          <a:noFill/>
          <a:ln w="9525">
            <a:noFill/>
            <a:miter lim="800000"/>
            <a:headEnd/>
            <a:tailEnd/>
          </a:ln>
          <a:effectLst/>
        </p:spPr>
        <p:txBody>
          <a:bodyPr wrap="square">
            <a:spAutoFit/>
          </a:bodyPr>
          <a:lstStyle/>
          <a:p>
            <a:r>
              <a:rPr kumimoji="1" lang="zh-CN" altLang="en-US" sz="800" dirty="0">
                <a:solidFill>
                  <a:schemeClr val="accent2"/>
                </a:solidFill>
                <a:latin typeface="Times New Roman" pitchFamily="18" charset="0"/>
                <a:ea typeface="宋体" pitchFamily="2" charset="-122"/>
              </a:rPr>
              <a:t>水电项目</a:t>
            </a:r>
            <a:endParaRPr kumimoji="1" lang="en-US" altLang="zh-CN" sz="800" dirty="0">
              <a:solidFill>
                <a:schemeClr val="accent2"/>
              </a:solidFill>
              <a:latin typeface="Times New Roman" pitchFamily="18" charset="0"/>
              <a:ea typeface="宋体" pitchFamily="2" charset="-122"/>
            </a:endParaRPr>
          </a:p>
          <a:p>
            <a:r>
              <a:rPr kumimoji="1" lang="en-US" altLang="zh-CN" sz="800" dirty="0">
                <a:solidFill>
                  <a:schemeClr val="accent2"/>
                </a:solidFill>
                <a:latin typeface="Times New Roman" pitchFamily="18" charset="0"/>
              </a:rPr>
              <a:t>… …</a:t>
            </a:r>
            <a:endParaRPr kumimoji="1" lang="zh-CN" altLang="en-US" sz="800" dirty="0">
              <a:solidFill>
                <a:schemeClr val="accent2"/>
              </a:solidFill>
              <a:latin typeface="Times New Roman" pitchFamily="18" charset="0"/>
              <a:ea typeface="宋体" pitchFamily="2" charset="-122"/>
            </a:endParaRPr>
          </a:p>
        </p:txBody>
      </p:sp>
      <p:pic>
        <p:nvPicPr>
          <p:cNvPr id="93" name="Picture 22" descr="DevelopingPic"/>
          <p:cNvPicPr>
            <a:picLocks noChangeAspect="1" noChangeArrowheads="1"/>
          </p:cNvPicPr>
          <p:nvPr/>
        </p:nvPicPr>
        <p:blipFill>
          <a:blip r:embed="rId5" cstate="print"/>
          <a:srcRect/>
          <a:stretch>
            <a:fillRect/>
          </a:stretch>
        </p:blipFill>
        <p:spPr bwMode="auto">
          <a:xfrm>
            <a:off x="5638915" y="3376135"/>
            <a:ext cx="327025" cy="308752"/>
          </a:xfrm>
          <a:prstGeom prst="rect">
            <a:avLst/>
          </a:prstGeom>
          <a:noFill/>
        </p:spPr>
      </p:pic>
      <p:sp>
        <p:nvSpPr>
          <p:cNvPr id="94" name="Text Box 27"/>
          <p:cNvSpPr txBox="1">
            <a:spLocks noChangeArrowheads="1"/>
          </p:cNvSpPr>
          <p:nvPr/>
        </p:nvSpPr>
        <p:spPr bwMode="gray">
          <a:xfrm>
            <a:off x="2819515" y="2190690"/>
            <a:ext cx="697627" cy="246221"/>
          </a:xfrm>
          <a:prstGeom prst="rect">
            <a:avLst/>
          </a:prstGeom>
          <a:noFill/>
          <a:ln w="9525">
            <a:noFill/>
            <a:miter lim="800000"/>
            <a:headEnd/>
            <a:tailEnd/>
          </a:ln>
          <a:effectLst/>
        </p:spPr>
        <p:txBody>
          <a:bodyPr wrap="none">
            <a:spAutoFit/>
          </a:bodyPr>
          <a:lstStyle/>
          <a:p>
            <a:pPr algn="l"/>
            <a:r>
              <a:rPr lang="zh-CN" altLang="en-US" sz="1000" dirty="0">
                <a:solidFill>
                  <a:schemeClr val="accent2"/>
                </a:solidFill>
              </a:rPr>
              <a:t>火电项目</a:t>
            </a:r>
            <a:endParaRPr lang="en-US" altLang="zh-CN" sz="1000" dirty="0">
              <a:solidFill>
                <a:schemeClr val="accent2"/>
              </a:solidFill>
            </a:endParaRPr>
          </a:p>
        </p:txBody>
      </p:sp>
      <p:sp>
        <p:nvSpPr>
          <p:cNvPr id="96" name="Rectangle 25"/>
          <p:cNvSpPr>
            <a:spLocks noChangeArrowheads="1"/>
          </p:cNvSpPr>
          <p:nvPr/>
        </p:nvSpPr>
        <p:spPr bwMode="gray">
          <a:xfrm>
            <a:off x="5257914" y="1657290"/>
            <a:ext cx="1371600" cy="2268379"/>
          </a:xfrm>
          <a:prstGeom prst="rect">
            <a:avLst/>
          </a:prstGeom>
          <a:noFill/>
          <a:ln w="19050">
            <a:solidFill>
              <a:schemeClr val="tx1"/>
            </a:solidFill>
            <a:prstDash val="dash"/>
            <a:miter lim="800000"/>
            <a:headEnd/>
            <a:tailEnd/>
          </a:ln>
          <a:effectLst/>
        </p:spPr>
        <p:txBody>
          <a:bodyPr wrap="none" anchor="ctr"/>
          <a:lstStyle/>
          <a:p>
            <a:endParaRPr lang="zh-CN" altLang="en-US" sz="1000"/>
          </a:p>
        </p:txBody>
      </p:sp>
      <p:sp>
        <p:nvSpPr>
          <p:cNvPr id="98" name="Text Box 27"/>
          <p:cNvSpPr txBox="1">
            <a:spLocks noChangeArrowheads="1"/>
          </p:cNvSpPr>
          <p:nvPr/>
        </p:nvSpPr>
        <p:spPr bwMode="gray">
          <a:xfrm>
            <a:off x="5751608" y="1657290"/>
            <a:ext cx="954107" cy="246221"/>
          </a:xfrm>
          <a:prstGeom prst="rect">
            <a:avLst/>
          </a:prstGeom>
          <a:noFill/>
          <a:ln w="9525">
            <a:noFill/>
            <a:miter lim="800000"/>
            <a:headEnd/>
            <a:tailEnd/>
          </a:ln>
          <a:effectLst/>
        </p:spPr>
        <p:txBody>
          <a:bodyPr wrap="none">
            <a:spAutoFit/>
          </a:bodyPr>
          <a:lstStyle/>
          <a:p>
            <a:pPr algn="l"/>
            <a:r>
              <a:rPr lang="zh-CN" altLang="en-US" sz="1000" dirty="0">
                <a:solidFill>
                  <a:schemeClr val="accent2"/>
                </a:solidFill>
              </a:rPr>
              <a:t>流域开发公司</a:t>
            </a:r>
            <a:endParaRPr lang="en-US" altLang="zh-CN" sz="1000" dirty="0">
              <a:solidFill>
                <a:schemeClr val="accent2"/>
              </a:solidFill>
            </a:endParaRPr>
          </a:p>
        </p:txBody>
      </p:sp>
      <p:sp>
        <p:nvSpPr>
          <p:cNvPr id="95" name="Line 42"/>
          <p:cNvSpPr>
            <a:spLocks noChangeShapeType="1"/>
          </p:cNvSpPr>
          <p:nvPr/>
        </p:nvSpPr>
        <p:spPr bwMode="gray">
          <a:xfrm>
            <a:off x="5029314" y="1352489"/>
            <a:ext cx="609600" cy="838200"/>
          </a:xfrm>
          <a:prstGeom prst="line">
            <a:avLst/>
          </a:prstGeom>
          <a:noFill/>
          <a:ln w="22225">
            <a:solidFill>
              <a:schemeClr val="accent2"/>
            </a:solidFill>
            <a:round/>
            <a:headEnd/>
            <a:tailEnd/>
          </a:ln>
          <a:effectLst/>
        </p:spPr>
        <p:txBody>
          <a:bodyPr/>
          <a:lstStyle/>
          <a:p>
            <a:endParaRPr lang="zh-CN" altLang="en-US" sz="1000"/>
          </a:p>
        </p:txBody>
      </p:sp>
      <p:sp>
        <p:nvSpPr>
          <p:cNvPr id="49" name="Text Box 47"/>
          <p:cNvSpPr txBox="1">
            <a:spLocks noChangeArrowheads="1"/>
          </p:cNvSpPr>
          <p:nvPr/>
        </p:nvSpPr>
        <p:spPr bwMode="gray">
          <a:xfrm>
            <a:off x="4343514" y="1106269"/>
            <a:ext cx="914400" cy="307777"/>
          </a:xfrm>
          <a:prstGeom prst="rect">
            <a:avLst/>
          </a:prstGeom>
          <a:solidFill>
            <a:schemeClr val="accent2"/>
          </a:solidFill>
          <a:ln w="9525">
            <a:noFill/>
            <a:miter lim="800000"/>
            <a:headEnd/>
            <a:tailEnd/>
          </a:ln>
          <a:effectLst>
            <a:outerShdw dist="35921" dir="2700000" algn="ctr" rotWithShape="0">
              <a:schemeClr val="bg2"/>
            </a:outerShdw>
          </a:effectLst>
        </p:spPr>
        <p:txBody>
          <a:bodyPr wrap="square">
            <a:spAutoFit/>
          </a:bodyPr>
          <a:lstStyle/>
          <a:p>
            <a:r>
              <a:rPr lang="zh-CN" altLang="en-US" sz="1400" b="1" dirty="0"/>
              <a:t>集团总部</a:t>
            </a:r>
          </a:p>
        </p:txBody>
      </p:sp>
      <p:graphicFrame>
        <p:nvGraphicFramePr>
          <p:cNvPr id="1403906" name="Object 2"/>
          <p:cNvGraphicFramePr>
            <a:graphicFrameLocks noChangeAspect="1"/>
          </p:cNvGraphicFramePr>
          <p:nvPr/>
        </p:nvGraphicFramePr>
        <p:xfrm>
          <a:off x="1905115" y="2927545"/>
          <a:ext cx="572977" cy="346075"/>
        </p:xfrm>
        <a:graphic>
          <a:graphicData uri="http://schemas.openxmlformats.org/presentationml/2006/ole">
            <mc:AlternateContent xmlns:mc="http://schemas.openxmlformats.org/markup-compatibility/2006">
              <mc:Choice xmlns:v="urn:schemas-microsoft-com:vml" Requires="v">
                <p:oleObj name="位图图像" r:id="rId6" imgW="2238687" imgH="1276190" progId="PBrush">
                  <p:embed/>
                </p:oleObj>
              </mc:Choice>
              <mc:Fallback>
                <p:oleObj name="位图图像" r:id="rId6" imgW="2238687" imgH="1276190" progId="PBrush">
                  <p:embed/>
                  <p:pic>
                    <p:nvPicPr>
                      <p:cNvPr id="1403906"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115" y="2927545"/>
                        <a:ext cx="572977"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 name="任意多边形 103"/>
          <p:cNvSpPr/>
          <p:nvPr/>
        </p:nvSpPr>
        <p:spPr>
          <a:xfrm>
            <a:off x="1779296" y="1045917"/>
            <a:ext cx="3551275" cy="2817628"/>
          </a:xfrm>
          <a:custGeom>
            <a:avLst/>
            <a:gdLst>
              <a:gd name="connsiteX0" fmla="*/ 138224 w 3551275"/>
              <a:gd name="connsiteY0" fmla="*/ 233916 h 2817628"/>
              <a:gd name="connsiteX1" fmla="*/ 2541182 w 3551275"/>
              <a:gd name="connsiteY1" fmla="*/ 0 h 2817628"/>
              <a:gd name="connsiteX2" fmla="*/ 3551275 w 3551275"/>
              <a:gd name="connsiteY2" fmla="*/ 10632 h 2817628"/>
              <a:gd name="connsiteX3" fmla="*/ 3370521 w 3551275"/>
              <a:gd name="connsiteY3" fmla="*/ 1031358 h 2817628"/>
              <a:gd name="connsiteX4" fmla="*/ 3359889 w 3551275"/>
              <a:gd name="connsiteY4" fmla="*/ 2796363 h 2817628"/>
              <a:gd name="connsiteX5" fmla="*/ 2690038 w 3551275"/>
              <a:gd name="connsiteY5" fmla="*/ 2817628 h 2817628"/>
              <a:gd name="connsiteX6" fmla="*/ 2679405 w 3551275"/>
              <a:gd name="connsiteY6" fmla="*/ 1073888 h 2817628"/>
              <a:gd name="connsiteX7" fmla="*/ 925033 w 3551275"/>
              <a:gd name="connsiteY7" fmla="*/ 1084521 h 2817628"/>
              <a:gd name="connsiteX8" fmla="*/ 542261 w 3551275"/>
              <a:gd name="connsiteY8" fmla="*/ 1435395 h 2817628"/>
              <a:gd name="connsiteX9" fmla="*/ 0 w 3551275"/>
              <a:gd name="connsiteY9" fmla="*/ 1467293 h 2817628"/>
              <a:gd name="connsiteX10" fmla="*/ 10633 w 3551275"/>
              <a:gd name="connsiteY10" fmla="*/ 457200 h 2817628"/>
              <a:gd name="connsiteX11" fmla="*/ 138224 w 3551275"/>
              <a:gd name="connsiteY11" fmla="*/ 233916 h 281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1275" h="2817628">
                <a:moveTo>
                  <a:pt x="138224" y="233916"/>
                </a:moveTo>
                <a:lnTo>
                  <a:pt x="2541182" y="0"/>
                </a:lnTo>
                <a:lnTo>
                  <a:pt x="3551275" y="10632"/>
                </a:lnTo>
                <a:lnTo>
                  <a:pt x="3370521" y="1031358"/>
                </a:lnTo>
                <a:lnTo>
                  <a:pt x="3359889" y="2796363"/>
                </a:lnTo>
                <a:lnTo>
                  <a:pt x="2690038" y="2817628"/>
                </a:lnTo>
                <a:cubicBezTo>
                  <a:pt x="2686494" y="2236381"/>
                  <a:pt x="2682949" y="1655135"/>
                  <a:pt x="2679405" y="1073888"/>
                </a:cubicBezTo>
                <a:lnTo>
                  <a:pt x="925033" y="1084521"/>
                </a:lnTo>
                <a:lnTo>
                  <a:pt x="542261" y="1435395"/>
                </a:lnTo>
                <a:lnTo>
                  <a:pt x="0" y="1467293"/>
                </a:lnTo>
                <a:lnTo>
                  <a:pt x="10633" y="457200"/>
                </a:lnTo>
                <a:lnTo>
                  <a:pt x="138224" y="233916"/>
                </a:lnTo>
                <a:close/>
              </a:path>
            </a:pathLst>
          </a:custGeom>
          <a:noFill/>
          <a:ln w="158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Rectangle 15"/>
          <p:cNvSpPr>
            <a:spLocks noChangeArrowheads="1"/>
          </p:cNvSpPr>
          <p:nvPr/>
        </p:nvSpPr>
        <p:spPr bwMode="auto">
          <a:xfrm>
            <a:off x="7162772" y="1524050"/>
            <a:ext cx="3428910" cy="1677382"/>
          </a:xfrm>
          <a:prstGeom prst="rect">
            <a:avLst/>
          </a:prstGeom>
          <a:solidFill>
            <a:schemeClr val="bg1"/>
          </a:solidFill>
          <a:ln w="6350">
            <a:noFill/>
            <a:miter lim="800000"/>
            <a:headEnd/>
            <a:tailEnd/>
          </a:ln>
          <a:effectLst/>
        </p:spPr>
        <p:txBody>
          <a:bodyPr wrap="square" lIns="10800" rIns="10800">
            <a:spAutoFit/>
          </a:bodyPr>
          <a:lstStyle/>
          <a:p>
            <a:r>
              <a:rPr lang="zh-CN" altLang="en-US" sz="1000" dirty="0"/>
              <a:t>        工程项目管理信息系统（</a:t>
            </a:r>
            <a:r>
              <a:rPr lang="en-US" sz="1000" dirty="0"/>
              <a:t>PMIS</a:t>
            </a:r>
            <a:r>
              <a:rPr lang="zh-CN" altLang="en-US" sz="1000" dirty="0"/>
              <a:t>）作为集团公司“</a:t>
            </a:r>
            <a:r>
              <a:rPr lang="en-US" sz="1000" dirty="0"/>
              <a:t>358</a:t>
            </a:r>
            <a:r>
              <a:rPr lang="zh-CN" altLang="en-US" sz="1000" dirty="0"/>
              <a:t>”发展战略计划第一阶段的重头工作，它的实施进一步的明确了工程管理现代化的目标和方向，促使集团公司工程信息化建设迈进一个更深、更广的层次；是集团公司项目管理现代化的一个重要里程碑，对促进集团公司信息化工作和项目管理现代化建设具有重大意义；促使集团公司的管理水平和工作效率得到大幅度的提升。</a:t>
            </a:r>
          </a:p>
          <a:p>
            <a:r>
              <a:rPr lang="en-US" sz="1000" b="1" dirty="0"/>
              <a:t> </a:t>
            </a:r>
            <a:r>
              <a:rPr lang="zh-CN" altLang="en-US" sz="1000" dirty="0"/>
              <a:t>  </a:t>
            </a:r>
            <a:endParaRPr lang="en-US" altLang="zh-CN" sz="1000" dirty="0"/>
          </a:p>
          <a:p>
            <a:r>
              <a:rPr lang="en-US" altLang="zh-CN" sz="1000" b="1" dirty="0"/>
              <a:t>                </a:t>
            </a:r>
            <a:r>
              <a:rPr lang="zh-CN" altLang="en-US" sz="1000" b="1" dirty="0"/>
              <a:t>中国华电集团公司党组成员、副总经理</a:t>
            </a:r>
            <a:r>
              <a:rPr lang="en-US" sz="1000" b="1" dirty="0"/>
              <a:t>  </a:t>
            </a:r>
            <a:r>
              <a:rPr lang="zh-CN" altLang="en-US" sz="1000" b="1" dirty="0"/>
              <a:t>程念高 </a:t>
            </a:r>
            <a:endParaRPr lang="zh-CN" altLang="en-US" sz="1000" dirty="0"/>
          </a:p>
          <a:p>
            <a:pPr marL="185738" indent="-185738">
              <a:spcBef>
                <a:spcPct val="30000"/>
              </a:spcBef>
            </a:pPr>
            <a:endParaRPr lang="en-US" altLang="zh-CN" sz="1000" dirty="0">
              <a:latin typeface="+mn-ea"/>
            </a:endParaRPr>
          </a:p>
        </p:txBody>
      </p:sp>
      <p:pic>
        <p:nvPicPr>
          <p:cNvPr id="45" name="Picture 2" descr="http://www.chd.com.cn/img/map2010-.jpg"/>
          <p:cNvPicPr>
            <a:picLocks noChangeAspect="1" noChangeArrowheads="1"/>
          </p:cNvPicPr>
          <p:nvPr/>
        </p:nvPicPr>
        <p:blipFill>
          <a:blip r:embed="rId8" cstate="print"/>
          <a:srcRect/>
          <a:stretch>
            <a:fillRect/>
          </a:stretch>
        </p:blipFill>
        <p:spPr bwMode="auto">
          <a:xfrm>
            <a:off x="6676569" y="3428910"/>
            <a:ext cx="3991431" cy="3352802"/>
          </a:xfrm>
          <a:prstGeom prst="rect">
            <a:avLst/>
          </a:prstGeom>
          <a:noFill/>
        </p:spPr>
      </p:pic>
      <p:sp>
        <p:nvSpPr>
          <p:cNvPr id="46" name="Rectangle 18"/>
          <p:cNvSpPr>
            <a:spLocks noChangeArrowheads="1"/>
          </p:cNvSpPr>
          <p:nvPr/>
        </p:nvSpPr>
        <p:spPr bwMode="auto">
          <a:xfrm>
            <a:off x="5105426" y="914466"/>
            <a:ext cx="3429030" cy="523220"/>
          </a:xfrm>
          <a:prstGeom prst="rect">
            <a:avLst/>
          </a:prstGeom>
          <a:noFill/>
          <a:ln w="9525">
            <a:noFill/>
            <a:miter lim="800000"/>
            <a:headEnd/>
            <a:tailEnd/>
          </a:ln>
          <a:effectLst/>
        </p:spPr>
        <p:txBody>
          <a:bodyPr wrap="square">
            <a:spAutoFit/>
          </a:bodyPr>
          <a:lstStyle/>
          <a:p>
            <a:pPr algn="ctr">
              <a:defRPr/>
            </a:pPr>
            <a:r>
              <a:rPr kumimoji="1" lang="zh-CN" altLang="en-US" sz="1400" b="1" dirty="0">
                <a:solidFill>
                  <a:schemeClr val="accent2"/>
                </a:solidFill>
                <a:latin typeface="Times New Roman" pitchFamily="18" charset="0"/>
                <a:ea typeface="楷体_GB2312" pitchFamily="49" charset="-122"/>
              </a:rPr>
              <a:t>工程项目管理（</a:t>
            </a:r>
            <a:r>
              <a:rPr kumimoji="1" lang="en-US" altLang="zh-CN" sz="1400" b="1" dirty="0">
                <a:solidFill>
                  <a:schemeClr val="accent2"/>
                </a:solidFill>
                <a:latin typeface="Times New Roman" pitchFamily="18" charset="0"/>
                <a:ea typeface="楷体_GB2312" pitchFamily="49" charset="-122"/>
              </a:rPr>
              <a:t>PMIS</a:t>
            </a:r>
            <a:r>
              <a:rPr kumimoji="1" lang="zh-CN" altLang="en-US" sz="1400" b="1" dirty="0">
                <a:solidFill>
                  <a:schemeClr val="accent2"/>
                </a:solidFill>
                <a:latin typeface="Times New Roman" pitchFamily="18" charset="0"/>
                <a:ea typeface="楷体_GB2312" pitchFamily="49" charset="-122"/>
              </a:rPr>
              <a:t>）系统</a:t>
            </a:r>
            <a:endParaRPr kumimoji="1" lang="en-US" altLang="zh-CN" sz="1400" b="1" dirty="0">
              <a:solidFill>
                <a:schemeClr val="accent2"/>
              </a:solidFill>
              <a:latin typeface="Times New Roman" pitchFamily="18" charset="0"/>
              <a:ea typeface="楷体_GB2312" pitchFamily="49" charset="-122"/>
            </a:endParaRPr>
          </a:p>
          <a:p>
            <a:pPr algn="r">
              <a:defRPr/>
            </a:pPr>
            <a:r>
              <a:rPr kumimoji="1" lang="en-US" altLang="zh-CN" sz="1400" b="1" i="1" dirty="0">
                <a:solidFill>
                  <a:schemeClr val="accent2"/>
                </a:solidFill>
                <a:latin typeface="Times New Roman" pitchFamily="18" charset="0"/>
                <a:ea typeface="楷体_GB2312" pitchFamily="49" charset="-122"/>
              </a:rPr>
              <a:t>Project Management Information System</a:t>
            </a:r>
            <a:endParaRPr kumimoji="1" lang="zh-CN" altLang="en-US" sz="1400" b="1" i="1" dirty="0">
              <a:solidFill>
                <a:schemeClr val="accent2"/>
              </a:solidFill>
              <a:latin typeface="Times New Roman" pitchFamily="18" charset="0"/>
              <a:ea typeface="楷体_GB2312" pitchFamily="49" charset="-122"/>
            </a:endParaRPr>
          </a:p>
        </p:txBody>
      </p:sp>
      <p:sp>
        <p:nvSpPr>
          <p:cNvPr id="41" name="Text Box 18"/>
          <p:cNvSpPr txBox="1">
            <a:spLocks noChangeArrowheads="1"/>
          </p:cNvSpPr>
          <p:nvPr/>
        </p:nvSpPr>
        <p:spPr bwMode="gray">
          <a:xfrm>
            <a:off x="2895685" y="3505199"/>
            <a:ext cx="569387" cy="246221"/>
          </a:xfrm>
          <a:prstGeom prst="rect">
            <a:avLst/>
          </a:prstGeom>
          <a:solidFill>
            <a:schemeClr val="accent2"/>
          </a:solidFill>
          <a:ln w="9525">
            <a:noFill/>
            <a:miter lim="800000"/>
            <a:headEnd/>
            <a:tailEnd/>
          </a:ln>
          <a:effectLst>
            <a:outerShdw dist="35921" dir="2700000" algn="ctr" rotWithShape="0">
              <a:schemeClr val="bg2"/>
            </a:outerShdw>
          </a:effectLst>
        </p:spPr>
        <p:txBody>
          <a:bodyPr wrap="none">
            <a:spAutoFit/>
          </a:bodyPr>
          <a:lstStyle/>
          <a:p>
            <a:pPr algn="l"/>
            <a:r>
              <a:rPr lang="zh-CN" altLang="en-US" sz="1000" dirty="0"/>
              <a:t>其他</a:t>
            </a:r>
            <a:r>
              <a:rPr lang="en-US" altLang="zh-CN" sz="1000" dirty="0"/>
              <a:t>…</a:t>
            </a:r>
          </a:p>
        </p:txBody>
      </p:sp>
      <p:pic>
        <p:nvPicPr>
          <p:cNvPr id="43" name="Picture 5" descr="ArrowPspctv.png"/>
          <p:cNvPicPr>
            <a:picLocks noChangeAspect="1"/>
          </p:cNvPicPr>
          <p:nvPr/>
        </p:nvPicPr>
        <p:blipFill>
          <a:blip r:embed="rId9" cstate="print"/>
          <a:srcRect/>
          <a:stretch>
            <a:fillRect/>
          </a:stretch>
        </p:blipFill>
        <p:spPr bwMode="auto">
          <a:xfrm rot="2342590">
            <a:off x="5586052" y="3547616"/>
            <a:ext cx="3522439" cy="2049071"/>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388351"/>
                                        </p:tgtEl>
                                        <p:attrNameLst>
                                          <p:attrName>style.visibility</p:attrName>
                                        </p:attrNameLst>
                                      </p:cBhvr>
                                      <p:to>
                                        <p:strVal val="visible"/>
                                      </p:to>
                                    </p:set>
                                    <p:animEffect transition="in" filter="wipe(up)">
                                      <p:cBhvr>
                                        <p:cTn id="7" dur="500"/>
                                        <p:tgtEl>
                                          <p:spTgt spid="53883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up)">
                                      <p:cBhvr>
                                        <p:cTn id="12" dur="20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up)">
                                      <p:cBhvr>
                                        <p:cTn id="17"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8351"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标题 6"/>
          <p:cNvSpPr>
            <a:spLocks noGrp="1"/>
          </p:cNvSpPr>
          <p:nvPr>
            <p:ph type="title"/>
          </p:nvPr>
        </p:nvSpPr>
        <p:spPr>
          <a:xfrm>
            <a:off x="176415" y="69407"/>
            <a:ext cx="8915400" cy="585788"/>
          </a:xfrm>
        </p:spPr>
        <p:txBody>
          <a:bodyPr>
            <a:noAutofit/>
          </a:bodyPr>
          <a:lstStyle/>
          <a:p>
            <a:r>
              <a:rPr lang="zh-CN" altLang="en-US" sz="3200" dirty="0">
                <a:solidFill>
                  <a:schemeClr val="bg1"/>
                </a:solidFill>
              </a:rPr>
              <a:t>中国华电集团工程管理</a:t>
            </a:r>
            <a:r>
              <a:rPr lang="en-US" altLang="zh-CN" sz="3200" dirty="0">
                <a:solidFill>
                  <a:schemeClr val="bg1"/>
                </a:solidFill>
              </a:rPr>
              <a:t>PMIS</a:t>
            </a:r>
            <a:r>
              <a:rPr lang="zh-CN" altLang="en-US" sz="3200" dirty="0">
                <a:solidFill>
                  <a:schemeClr val="bg1"/>
                </a:solidFill>
              </a:rPr>
              <a:t>系统</a:t>
            </a:r>
          </a:p>
        </p:txBody>
      </p:sp>
      <p:pic>
        <p:nvPicPr>
          <p:cNvPr id="3" name="Picture 3" descr="Cloud"/>
          <p:cNvPicPr>
            <a:picLocks noChangeAspect="1" noChangeArrowheads="1"/>
          </p:cNvPicPr>
          <p:nvPr/>
        </p:nvPicPr>
        <p:blipFill>
          <a:blip r:embed="rId3" cstate="print"/>
          <a:srcRect/>
          <a:stretch>
            <a:fillRect/>
          </a:stretch>
        </p:blipFill>
        <p:spPr bwMode="auto">
          <a:xfrm>
            <a:off x="6400793" y="2667020"/>
            <a:ext cx="4333179" cy="2971722"/>
          </a:xfrm>
          <a:prstGeom prst="rect">
            <a:avLst/>
          </a:prstGeom>
          <a:noFill/>
          <a:ln w="9525">
            <a:noFill/>
            <a:miter lim="800000"/>
            <a:headEnd/>
            <a:tailEnd/>
          </a:ln>
        </p:spPr>
      </p:pic>
      <p:pic>
        <p:nvPicPr>
          <p:cNvPr id="4" name="Picture 5" descr="ArrowPspctv.png"/>
          <p:cNvPicPr>
            <a:picLocks noChangeAspect="1"/>
          </p:cNvPicPr>
          <p:nvPr/>
        </p:nvPicPr>
        <p:blipFill>
          <a:blip r:embed="rId4" cstate="print"/>
          <a:srcRect/>
          <a:stretch>
            <a:fillRect/>
          </a:stretch>
        </p:blipFill>
        <p:spPr bwMode="auto">
          <a:xfrm>
            <a:off x="3894034" y="3845126"/>
            <a:ext cx="4417173" cy="1524706"/>
          </a:xfrm>
          <a:prstGeom prst="rect">
            <a:avLst/>
          </a:prstGeom>
          <a:noFill/>
          <a:ln w="9525">
            <a:noFill/>
            <a:miter lim="800000"/>
            <a:headEnd/>
            <a:tailEnd/>
          </a:ln>
        </p:spPr>
      </p:pic>
      <p:sp>
        <p:nvSpPr>
          <p:cNvPr id="5" name="Rectangle 10"/>
          <p:cNvSpPr>
            <a:spLocks noChangeArrowheads="1"/>
          </p:cNvSpPr>
          <p:nvPr/>
        </p:nvSpPr>
        <p:spPr bwMode="auto">
          <a:xfrm>
            <a:off x="7848555" y="3733793"/>
            <a:ext cx="1603603" cy="1200329"/>
          </a:xfrm>
          <a:prstGeom prst="rect">
            <a:avLst/>
          </a:prstGeom>
          <a:noFill/>
          <a:ln w="9525">
            <a:noFill/>
            <a:miter lim="800000"/>
            <a:headEnd/>
            <a:tailEnd/>
          </a:ln>
        </p:spPr>
        <p:txBody>
          <a:bodyPr wrap="square">
            <a:spAutoFit/>
          </a:bodyPr>
          <a:lstStyle/>
          <a:p>
            <a:pPr algn="ctr" eaLnBrk="1" hangingPunct="1">
              <a:buClr>
                <a:schemeClr val="accent1"/>
              </a:buClr>
            </a:pPr>
            <a:r>
              <a:rPr lang="zh-CN" altLang="en-US" b="1" dirty="0">
                <a:latin typeface="Arial Narrow" pitchFamily="34" charset="0"/>
                <a:ea typeface="仿宋_GB2312" pitchFamily="49" charset="-122"/>
              </a:rPr>
              <a:t>企业私有云</a:t>
            </a:r>
            <a:endParaRPr lang="en-US" altLang="zh-CN" b="1" dirty="0">
              <a:latin typeface="Arial Narrow" pitchFamily="34" charset="0"/>
              <a:ea typeface="仿宋_GB2312" pitchFamily="49" charset="-122"/>
            </a:endParaRPr>
          </a:p>
          <a:p>
            <a:pPr algn="ctr" eaLnBrk="1" hangingPunct="1">
              <a:buClr>
                <a:schemeClr val="accent1"/>
              </a:buClr>
            </a:pPr>
            <a:r>
              <a:rPr lang="en-US" altLang="zh-CN" b="1" dirty="0" err="1">
                <a:latin typeface="Arial Narrow" pitchFamily="34" charset="0"/>
                <a:ea typeface="仿宋_GB2312" pitchFamily="49" charset="-122"/>
              </a:rPr>
              <a:t>SaaS</a:t>
            </a:r>
            <a:endParaRPr lang="en-US" altLang="zh-CN" b="1" dirty="0">
              <a:latin typeface="Arial Narrow" pitchFamily="34" charset="0"/>
              <a:ea typeface="仿宋_GB2312" pitchFamily="49" charset="-122"/>
            </a:endParaRPr>
          </a:p>
          <a:p>
            <a:pPr algn="ctr" eaLnBrk="1" hangingPunct="1">
              <a:buClr>
                <a:schemeClr val="accent1"/>
              </a:buClr>
            </a:pPr>
            <a:r>
              <a:rPr lang="en-US" altLang="zh-CN" b="1" dirty="0" err="1">
                <a:latin typeface="Arial Narrow" pitchFamily="34" charset="0"/>
                <a:ea typeface="仿宋_GB2312" pitchFamily="49" charset="-122"/>
              </a:rPr>
              <a:t>PaaS</a:t>
            </a:r>
            <a:endParaRPr lang="en-US" altLang="zh-CN" b="1" dirty="0">
              <a:latin typeface="Arial Narrow" pitchFamily="34" charset="0"/>
              <a:ea typeface="仿宋_GB2312" pitchFamily="49" charset="-122"/>
            </a:endParaRPr>
          </a:p>
          <a:p>
            <a:pPr algn="ctr" eaLnBrk="1" hangingPunct="1">
              <a:buClr>
                <a:schemeClr val="accent1"/>
              </a:buClr>
            </a:pPr>
            <a:r>
              <a:rPr lang="en-US" altLang="zh-CN" b="1" dirty="0" err="1">
                <a:latin typeface="Arial Narrow" pitchFamily="34" charset="0"/>
                <a:ea typeface="仿宋_GB2312" pitchFamily="49" charset="-122"/>
              </a:rPr>
              <a:t>IaaS</a:t>
            </a:r>
            <a:endParaRPr lang="zh-CN" altLang="en-US" b="1" dirty="0">
              <a:latin typeface="Arial Narrow" pitchFamily="34" charset="0"/>
              <a:ea typeface="仿宋_GB2312" pitchFamily="49" charset="-122"/>
            </a:endParaRPr>
          </a:p>
        </p:txBody>
      </p:sp>
      <p:sp>
        <p:nvSpPr>
          <p:cNvPr id="7" name="Rectangle 10"/>
          <p:cNvSpPr>
            <a:spLocks noChangeArrowheads="1"/>
          </p:cNvSpPr>
          <p:nvPr/>
        </p:nvSpPr>
        <p:spPr bwMode="auto">
          <a:xfrm>
            <a:off x="2471878" y="4495773"/>
            <a:ext cx="1490579" cy="276999"/>
          </a:xfrm>
          <a:prstGeom prst="rect">
            <a:avLst/>
          </a:prstGeom>
          <a:noFill/>
          <a:ln w="9525">
            <a:noFill/>
            <a:miter lim="800000"/>
            <a:headEnd/>
            <a:tailEnd/>
          </a:ln>
        </p:spPr>
        <p:txBody>
          <a:bodyPr>
            <a:spAutoFit/>
          </a:bodyPr>
          <a:lstStyle/>
          <a:p>
            <a:pPr algn="l" eaLnBrk="1" hangingPunct="1">
              <a:buClr>
                <a:schemeClr val="accent1"/>
              </a:buClr>
            </a:pPr>
            <a:r>
              <a:rPr lang="zh-CN" altLang="en-US" sz="1200" b="1" dirty="0">
                <a:latin typeface="Arial Narrow" pitchFamily="34" charset="0"/>
                <a:ea typeface="仿宋_GB2312" pitchFamily="49" charset="-122"/>
              </a:rPr>
              <a:t>整合与集中</a:t>
            </a:r>
          </a:p>
        </p:txBody>
      </p:sp>
      <p:cxnSp>
        <p:nvCxnSpPr>
          <p:cNvPr id="8" name="Straight Connector 14"/>
          <p:cNvCxnSpPr>
            <a:cxnSpLocks noChangeShapeType="1"/>
          </p:cNvCxnSpPr>
          <p:nvPr/>
        </p:nvCxnSpPr>
        <p:spPr bwMode="auto">
          <a:xfrm flipV="1">
            <a:off x="3578901" y="4843815"/>
            <a:ext cx="672762" cy="117174"/>
          </a:xfrm>
          <a:prstGeom prst="line">
            <a:avLst/>
          </a:prstGeom>
          <a:noFill/>
          <a:ln w="38100" algn="ctr">
            <a:solidFill>
              <a:schemeClr val="tx2"/>
            </a:solidFill>
            <a:round/>
            <a:headEnd type="oval" w="med" len="med"/>
            <a:tailEnd type="oval" w="med" len="med"/>
          </a:ln>
        </p:spPr>
      </p:cxnSp>
      <p:sp>
        <p:nvSpPr>
          <p:cNvPr id="10" name="Rectangle 10"/>
          <p:cNvSpPr>
            <a:spLocks noChangeArrowheads="1"/>
          </p:cNvSpPr>
          <p:nvPr/>
        </p:nvSpPr>
        <p:spPr bwMode="auto">
          <a:xfrm>
            <a:off x="3732852" y="5660625"/>
            <a:ext cx="2058356" cy="276999"/>
          </a:xfrm>
          <a:prstGeom prst="rect">
            <a:avLst/>
          </a:prstGeom>
          <a:noFill/>
          <a:ln w="9525">
            <a:noFill/>
            <a:miter lim="800000"/>
            <a:headEnd/>
            <a:tailEnd/>
          </a:ln>
        </p:spPr>
        <p:txBody>
          <a:bodyPr>
            <a:spAutoFit/>
          </a:bodyPr>
          <a:lstStyle/>
          <a:p>
            <a:pPr algn="l" eaLnBrk="1" hangingPunct="1">
              <a:buClr>
                <a:schemeClr val="accent1"/>
              </a:buClr>
            </a:pPr>
            <a:r>
              <a:rPr lang="zh-CN" altLang="en-US" sz="1200" b="1" dirty="0">
                <a:latin typeface="Arial Narrow" pitchFamily="34" charset="0"/>
                <a:ea typeface="仿宋_GB2312" pitchFamily="49" charset="-122"/>
              </a:rPr>
              <a:t>自动化管理能力</a:t>
            </a:r>
            <a:endParaRPr lang="en-US" altLang="zh-CN" sz="1200" b="1" dirty="0">
              <a:latin typeface="Arial Narrow" pitchFamily="34" charset="0"/>
              <a:ea typeface="仿宋_GB2312" pitchFamily="49" charset="-122"/>
            </a:endParaRPr>
          </a:p>
        </p:txBody>
      </p:sp>
      <p:cxnSp>
        <p:nvCxnSpPr>
          <p:cNvPr id="11" name="Straight Connector 16"/>
          <p:cNvCxnSpPr>
            <a:cxnSpLocks noChangeShapeType="1"/>
          </p:cNvCxnSpPr>
          <p:nvPr/>
        </p:nvCxnSpPr>
        <p:spPr bwMode="auto">
          <a:xfrm rot="5400000" flipH="1" flipV="1">
            <a:off x="4258066" y="4817365"/>
            <a:ext cx="787703" cy="755406"/>
          </a:xfrm>
          <a:prstGeom prst="line">
            <a:avLst/>
          </a:prstGeom>
          <a:noFill/>
          <a:ln w="38100" algn="ctr">
            <a:solidFill>
              <a:schemeClr val="tx2"/>
            </a:solidFill>
            <a:round/>
            <a:headEnd type="oval" w="med" len="med"/>
            <a:tailEnd type="oval" w="med" len="med"/>
          </a:ln>
        </p:spPr>
      </p:cxnSp>
      <p:sp>
        <p:nvSpPr>
          <p:cNvPr id="13" name="Rectangle 10"/>
          <p:cNvSpPr>
            <a:spLocks noChangeArrowheads="1"/>
          </p:cNvSpPr>
          <p:nvPr/>
        </p:nvSpPr>
        <p:spPr bwMode="auto">
          <a:xfrm>
            <a:off x="5486417" y="5431237"/>
            <a:ext cx="1689995" cy="276999"/>
          </a:xfrm>
          <a:prstGeom prst="rect">
            <a:avLst/>
          </a:prstGeom>
          <a:noFill/>
          <a:ln w="9525">
            <a:noFill/>
            <a:miter lim="800000"/>
            <a:headEnd/>
            <a:tailEnd/>
          </a:ln>
        </p:spPr>
        <p:txBody>
          <a:bodyPr wrap="square">
            <a:spAutoFit/>
          </a:bodyPr>
          <a:lstStyle/>
          <a:p>
            <a:pPr algn="l" eaLnBrk="1" hangingPunct="1">
              <a:buClr>
                <a:schemeClr val="accent1"/>
              </a:buClr>
            </a:pPr>
            <a:r>
              <a:rPr lang="zh-CN" altLang="en-US" sz="1200" b="1" dirty="0">
                <a:latin typeface="Arial Narrow" pitchFamily="34" charset="0"/>
                <a:ea typeface="仿宋_GB2312" pitchFamily="49" charset="-122"/>
              </a:rPr>
              <a:t>身份和安全管理能力</a:t>
            </a:r>
          </a:p>
        </p:txBody>
      </p:sp>
      <p:cxnSp>
        <p:nvCxnSpPr>
          <p:cNvPr id="14" name="Straight Connector 19"/>
          <p:cNvCxnSpPr>
            <a:cxnSpLocks noChangeShapeType="1"/>
          </p:cNvCxnSpPr>
          <p:nvPr/>
        </p:nvCxnSpPr>
        <p:spPr bwMode="auto">
          <a:xfrm rot="5400000" flipH="1" flipV="1">
            <a:off x="5914777" y="4903349"/>
            <a:ext cx="642287" cy="231253"/>
          </a:xfrm>
          <a:prstGeom prst="line">
            <a:avLst/>
          </a:prstGeom>
          <a:noFill/>
          <a:ln w="38100" algn="ctr">
            <a:solidFill>
              <a:schemeClr val="tx2"/>
            </a:solidFill>
            <a:round/>
            <a:headEnd type="oval" w="med" len="med"/>
            <a:tailEnd type="oval" w="med" len="med"/>
          </a:ln>
        </p:spPr>
      </p:cxnSp>
      <p:sp>
        <p:nvSpPr>
          <p:cNvPr id="16" name="Rectangle 11"/>
          <p:cNvSpPr>
            <a:spLocks noChangeArrowheads="1"/>
          </p:cNvSpPr>
          <p:nvPr/>
        </p:nvSpPr>
        <p:spPr bwMode="auto">
          <a:xfrm>
            <a:off x="4052211" y="3689804"/>
            <a:ext cx="1444040" cy="276999"/>
          </a:xfrm>
          <a:prstGeom prst="rect">
            <a:avLst/>
          </a:prstGeom>
          <a:noFill/>
          <a:ln w="9525">
            <a:noFill/>
            <a:miter lim="800000"/>
            <a:headEnd/>
            <a:tailEnd/>
          </a:ln>
        </p:spPr>
        <p:txBody>
          <a:bodyPr>
            <a:spAutoFit/>
          </a:bodyPr>
          <a:lstStyle/>
          <a:p>
            <a:pPr algn="l" eaLnBrk="1" hangingPunct="1">
              <a:buClr>
                <a:schemeClr val="accent1"/>
              </a:buClr>
            </a:pPr>
            <a:r>
              <a:rPr lang="zh-CN" altLang="en-US" sz="1200" b="1" dirty="0">
                <a:latin typeface="Arial Narrow" pitchFamily="34" charset="0"/>
                <a:ea typeface="仿宋_GB2312" pitchFamily="49" charset="-122"/>
              </a:rPr>
              <a:t>创建可重用的组件</a:t>
            </a:r>
          </a:p>
        </p:txBody>
      </p:sp>
      <p:cxnSp>
        <p:nvCxnSpPr>
          <p:cNvPr id="17" name="Straight Connector 22"/>
          <p:cNvCxnSpPr>
            <a:cxnSpLocks noChangeShapeType="1"/>
          </p:cNvCxnSpPr>
          <p:nvPr/>
        </p:nvCxnSpPr>
        <p:spPr bwMode="auto">
          <a:xfrm>
            <a:off x="4634115" y="4118899"/>
            <a:ext cx="693158" cy="458448"/>
          </a:xfrm>
          <a:prstGeom prst="line">
            <a:avLst/>
          </a:prstGeom>
          <a:noFill/>
          <a:ln w="38100" algn="ctr">
            <a:solidFill>
              <a:schemeClr val="tx2"/>
            </a:solidFill>
            <a:round/>
            <a:headEnd type="oval" w="med" len="med"/>
            <a:tailEnd type="oval" w="med" len="med"/>
          </a:ln>
        </p:spPr>
      </p:cxnSp>
      <p:sp>
        <p:nvSpPr>
          <p:cNvPr id="19" name="Rectangle 10"/>
          <p:cNvSpPr>
            <a:spLocks noChangeArrowheads="1"/>
          </p:cNvSpPr>
          <p:nvPr/>
        </p:nvSpPr>
        <p:spPr bwMode="auto">
          <a:xfrm>
            <a:off x="5718732" y="3415188"/>
            <a:ext cx="1444040" cy="461665"/>
          </a:xfrm>
          <a:prstGeom prst="rect">
            <a:avLst/>
          </a:prstGeom>
          <a:noFill/>
          <a:ln w="9525">
            <a:noFill/>
            <a:miter lim="800000"/>
            <a:headEnd/>
            <a:tailEnd/>
          </a:ln>
        </p:spPr>
        <p:txBody>
          <a:bodyPr>
            <a:spAutoFit/>
          </a:bodyPr>
          <a:lstStyle/>
          <a:p>
            <a:pPr algn="l" eaLnBrk="1" hangingPunct="1">
              <a:buClr>
                <a:schemeClr val="accent1"/>
              </a:buClr>
            </a:pPr>
            <a:r>
              <a:rPr lang="zh-CN" altLang="en-US" sz="1200" b="1" dirty="0">
                <a:latin typeface="Arial Narrow" pitchFamily="34" charset="0"/>
                <a:ea typeface="仿宋_GB2312" pitchFamily="49" charset="-122"/>
              </a:rPr>
              <a:t>集中应用服务</a:t>
            </a:r>
            <a:endParaRPr lang="en-US" altLang="zh-CN" sz="1200" b="1" dirty="0">
              <a:latin typeface="Arial Narrow" pitchFamily="34" charset="0"/>
              <a:ea typeface="仿宋_GB2312" pitchFamily="49" charset="-122"/>
            </a:endParaRPr>
          </a:p>
          <a:p>
            <a:pPr algn="l" eaLnBrk="1" hangingPunct="1">
              <a:buClr>
                <a:schemeClr val="accent1"/>
              </a:buClr>
            </a:pPr>
            <a:r>
              <a:rPr lang="zh-CN" altLang="en-US" sz="1200" b="1" dirty="0">
                <a:latin typeface="Arial Narrow" pitchFamily="34" charset="0"/>
                <a:ea typeface="仿宋_GB2312" pitchFamily="49" charset="-122"/>
              </a:rPr>
              <a:t>的能力</a:t>
            </a:r>
          </a:p>
        </p:txBody>
      </p:sp>
      <p:cxnSp>
        <p:nvCxnSpPr>
          <p:cNvPr id="20" name="Straight Connector 25"/>
          <p:cNvCxnSpPr>
            <a:cxnSpLocks noChangeShapeType="1"/>
          </p:cNvCxnSpPr>
          <p:nvPr/>
        </p:nvCxnSpPr>
        <p:spPr bwMode="auto">
          <a:xfrm rot="10800000">
            <a:off x="6031469" y="3902769"/>
            <a:ext cx="786264" cy="536601"/>
          </a:xfrm>
          <a:prstGeom prst="line">
            <a:avLst/>
          </a:prstGeom>
          <a:noFill/>
          <a:ln w="38100" algn="ctr">
            <a:solidFill>
              <a:schemeClr val="tx2"/>
            </a:solidFill>
            <a:round/>
            <a:headEnd type="oval" w="med" len="med"/>
            <a:tailEnd type="oval" w="med" len="med"/>
          </a:ln>
        </p:spPr>
      </p:cxnSp>
      <p:pic>
        <p:nvPicPr>
          <p:cNvPr id="754689" name="Picture 1"/>
          <p:cNvPicPr>
            <a:picLocks noChangeAspect="1" noChangeArrowheads="1"/>
          </p:cNvPicPr>
          <p:nvPr/>
        </p:nvPicPr>
        <p:blipFill>
          <a:blip r:embed="rId5" cstate="print"/>
          <a:srcRect/>
          <a:stretch>
            <a:fillRect/>
          </a:stretch>
        </p:blipFill>
        <p:spPr bwMode="auto">
          <a:xfrm>
            <a:off x="2286101" y="4831084"/>
            <a:ext cx="1282391" cy="883856"/>
          </a:xfrm>
          <a:prstGeom prst="rect">
            <a:avLst/>
          </a:prstGeom>
          <a:noFill/>
          <a:ln w="9525">
            <a:noFill/>
            <a:miter lim="800000"/>
            <a:headEnd/>
            <a:tailEnd/>
          </a:ln>
        </p:spPr>
      </p:pic>
      <p:pic>
        <p:nvPicPr>
          <p:cNvPr id="23" name="Picture 366"/>
          <p:cNvPicPr>
            <a:picLocks noChangeAspect="1" noChangeArrowheads="1"/>
          </p:cNvPicPr>
          <p:nvPr/>
        </p:nvPicPr>
        <p:blipFill>
          <a:blip r:embed="rId6" cstate="print"/>
          <a:srcRect/>
          <a:stretch>
            <a:fillRect/>
          </a:stretch>
        </p:blipFill>
        <p:spPr bwMode="auto">
          <a:xfrm>
            <a:off x="4129353" y="2991984"/>
            <a:ext cx="1104970" cy="704112"/>
          </a:xfrm>
          <a:prstGeom prst="rect">
            <a:avLst/>
          </a:prstGeom>
          <a:noFill/>
          <a:ln w="9525">
            <a:noFill/>
            <a:miter lim="800000"/>
            <a:headEnd/>
            <a:tailEnd/>
          </a:ln>
        </p:spPr>
      </p:pic>
      <p:pic>
        <p:nvPicPr>
          <p:cNvPr id="26" name="Picture 42"/>
          <p:cNvPicPr>
            <a:picLocks noChangeAspect="1" noChangeArrowheads="1"/>
          </p:cNvPicPr>
          <p:nvPr/>
        </p:nvPicPr>
        <p:blipFill>
          <a:blip r:embed="rId7" cstate="print"/>
          <a:srcRect/>
          <a:stretch>
            <a:fillRect/>
          </a:stretch>
        </p:blipFill>
        <p:spPr bwMode="auto">
          <a:xfrm>
            <a:off x="5660362" y="5714940"/>
            <a:ext cx="1197619" cy="685782"/>
          </a:xfrm>
          <a:prstGeom prst="rect">
            <a:avLst/>
          </a:prstGeom>
          <a:noFill/>
          <a:ln w="9525">
            <a:noFill/>
            <a:miter lim="800000"/>
            <a:headEnd/>
            <a:tailEnd/>
          </a:ln>
        </p:spPr>
      </p:pic>
      <p:sp>
        <p:nvSpPr>
          <p:cNvPr id="27" name="矩形 26"/>
          <p:cNvSpPr/>
          <p:nvPr/>
        </p:nvSpPr>
        <p:spPr>
          <a:xfrm>
            <a:off x="7564782" y="1138584"/>
            <a:ext cx="2989921" cy="461665"/>
          </a:xfrm>
          <a:prstGeom prst="rect">
            <a:avLst/>
          </a:prstGeom>
        </p:spPr>
        <p:txBody>
          <a:bodyPr wrap="none">
            <a:spAutoFit/>
          </a:bodyPr>
          <a:lstStyle/>
          <a:p>
            <a:r>
              <a:rPr lang="zh-CN" altLang="en-US" sz="2400" dirty="0">
                <a:solidFill>
                  <a:srgbClr val="C00000"/>
                </a:solidFill>
                <a:latin typeface="+mj-lt"/>
                <a:ea typeface="+mj-ea"/>
                <a:cs typeface="+mj-cs"/>
              </a:rPr>
              <a:t>从</a:t>
            </a:r>
            <a:r>
              <a:rPr lang="en-US" altLang="zh-CN" sz="2400" dirty="0">
                <a:solidFill>
                  <a:srgbClr val="C00000"/>
                </a:solidFill>
                <a:latin typeface="+mj-lt"/>
                <a:ea typeface="+mj-ea"/>
                <a:cs typeface="+mj-cs"/>
              </a:rPr>
              <a:t>IT</a:t>
            </a:r>
            <a:r>
              <a:rPr lang="zh-CN" altLang="en-US" sz="2400" dirty="0">
                <a:solidFill>
                  <a:srgbClr val="C00000"/>
                </a:solidFill>
                <a:latin typeface="+mj-lt"/>
                <a:ea typeface="+mj-ea"/>
                <a:cs typeface="+mj-cs"/>
              </a:rPr>
              <a:t>优化走向云服务</a:t>
            </a:r>
          </a:p>
        </p:txBody>
      </p:sp>
      <p:sp>
        <p:nvSpPr>
          <p:cNvPr id="28" name="Content Placeholder 2"/>
          <p:cNvSpPr txBox="1">
            <a:spLocks/>
          </p:cNvSpPr>
          <p:nvPr/>
        </p:nvSpPr>
        <p:spPr bwMode="auto">
          <a:xfrm>
            <a:off x="1441234" y="838268"/>
            <a:ext cx="5950132" cy="1752554"/>
          </a:xfrm>
          <a:prstGeom prst="rect">
            <a:avLst/>
          </a:prstGeom>
          <a:noFill/>
          <a:ln w="9525">
            <a:noFill/>
            <a:miter lim="800000"/>
            <a:headEnd/>
            <a:tailEnd/>
          </a:ln>
        </p:spPr>
        <p:txBody>
          <a:bodyPr/>
          <a:lstStyle/>
          <a:p>
            <a:pPr marL="569913" lvl="1" indent="-228600">
              <a:spcBef>
                <a:spcPct val="20000"/>
              </a:spcBef>
              <a:buClr>
                <a:schemeClr val="accent1"/>
              </a:buClr>
            </a:pPr>
            <a:r>
              <a:rPr lang="zh-CN" altLang="en-US" sz="2400" b="1" dirty="0">
                <a:ea typeface="宋体" pitchFamily="2" charset="-122"/>
              </a:rPr>
              <a:t>目标</a:t>
            </a:r>
            <a:endParaRPr lang="en-US" altLang="zh-CN" sz="2400" b="1" dirty="0">
              <a:ea typeface="宋体" pitchFamily="2" charset="-122"/>
            </a:endParaRPr>
          </a:p>
          <a:p>
            <a:pPr marL="1027113" lvl="2" indent="-228600">
              <a:spcBef>
                <a:spcPct val="20000"/>
              </a:spcBef>
              <a:buClr>
                <a:schemeClr val="accent1"/>
              </a:buClr>
              <a:buFontTx/>
              <a:buChar char="•"/>
            </a:pPr>
            <a:r>
              <a:rPr lang="zh-CN" altLang="en-US" sz="1200" dirty="0">
                <a:ea typeface="宋体" pitchFamily="2" charset="-122"/>
              </a:rPr>
              <a:t>集中资源，优化配置，软件即服务，明显降低</a:t>
            </a:r>
            <a:r>
              <a:rPr lang="zh-CN" altLang="en-US" sz="1200" dirty="0"/>
              <a:t>整体建设和运营成本</a:t>
            </a:r>
            <a:endParaRPr lang="en-US" altLang="zh-CN" sz="1200" dirty="0"/>
          </a:p>
          <a:p>
            <a:pPr marL="1027113" lvl="2" indent="-228600">
              <a:spcBef>
                <a:spcPct val="20000"/>
              </a:spcBef>
              <a:buClr>
                <a:schemeClr val="accent1"/>
              </a:buClr>
              <a:buFontTx/>
              <a:buChar char="•"/>
            </a:pPr>
            <a:r>
              <a:rPr lang="zh-CN" altLang="en-US" sz="1200" dirty="0"/>
              <a:t>动态扩展性和灵活性（包含资源动态分配、动态企业建模等）</a:t>
            </a:r>
            <a:endParaRPr lang="en-US" altLang="zh-CN" sz="1200" dirty="0"/>
          </a:p>
          <a:p>
            <a:pPr marL="1027113" lvl="2" indent="-228600">
              <a:spcBef>
                <a:spcPct val="20000"/>
              </a:spcBef>
              <a:buClr>
                <a:schemeClr val="accent1"/>
              </a:buClr>
              <a:buFontTx/>
              <a:buChar char="•"/>
            </a:pPr>
            <a:r>
              <a:rPr lang="zh-CN" altLang="en-US" sz="1200" dirty="0"/>
              <a:t>大并发集群的智能管理，立体多层级的企业信息安全保障，集中运营降低运维</a:t>
            </a:r>
            <a:r>
              <a:rPr lang="en-US" altLang="zh-CN" sz="1200" dirty="0"/>
              <a:t>/</a:t>
            </a:r>
            <a:r>
              <a:rPr lang="zh-CN" altLang="en-US" sz="1200" dirty="0"/>
              <a:t>安全</a:t>
            </a:r>
            <a:r>
              <a:rPr lang="en-US" altLang="zh-CN" sz="1200" dirty="0"/>
              <a:t>/</a:t>
            </a:r>
            <a:r>
              <a:rPr lang="zh-CN" altLang="en-US" sz="1200" dirty="0"/>
              <a:t>管控复杂度，从而降低应用风险</a:t>
            </a:r>
            <a:endParaRPr lang="en-US" altLang="zh-CN" sz="1200" dirty="0"/>
          </a:p>
          <a:p>
            <a:pPr marL="1027113" lvl="2" indent="-228600">
              <a:spcBef>
                <a:spcPct val="20000"/>
              </a:spcBef>
              <a:buClr>
                <a:schemeClr val="accent1"/>
              </a:buClr>
              <a:buFontTx/>
              <a:buChar char="•"/>
            </a:pPr>
            <a:r>
              <a:rPr lang="zh-CN" altLang="en-US" sz="1200" dirty="0"/>
              <a:t>流程级的系统集成能力，企业协同管理，实现智慧运营</a:t>
            </a:r>
          </a:p>
          <a:p>
            <a:pPr marL="1027113" lvl="2" indent="-228600">
              <a:spcBef>
                <a:spcPct val="20000"/>
              </a:spcBef>
              <a:buClr>
                <a:schemeClr val="accent1"/>
              </a:buClr>
              <a:buFontTx/>
              <a:buChar char="•"/>
            </a:pPr>
            <a:endParaRPr lang="en-US" altLang="zh-CN" sz="800" dirty="0"/>
          </a:p>
        </p:txBody>
      </p:sp>
      <p:sp>
        <p:nvSpPr>
          <p:cNvPr id="30" name="矩形 29"/>
          <p:cNvSpPr/>
          <p:nvPr/>
        </p:nvSpPr>
        <p:spPr>
          <a:xfrm>
            <a:off x="7924752" y="6019732"/>
            <a:ext cx="1415772" cy="338554"/>
          </a:xfrm>
          <a:prstGeom prst="rect">
            <a:avLst/>
          </a:prstGeom>
        </p:spPr>
        <p:txBody>
          <a:bodyPr wrap="none">
            <a:spAutoFit/>
          </a:bodyPr>
          <a:lstStyle/>
          <a:p>
            <a:r>
              <a:rPr lang="zh-CN" altLang="en-US" sz="1600" dirty="0">
                <a:solidFill>
                  <a:srgbClr val="C00000"/>
                </a:solidFill>
                <a:latin typeface="+mj-lt"/>
                <a:ea typeface="+mj-ea"/>
                <a:cs typeface="+mj-cs"/>
              </a:rPr>
              <a:t>能力构建路径</a:t>
            </a:r>
          </a:p>
        </p:txBody>
      </p:sp>
      <p:pic>
        <p:nvPicPr>
          <p:cNvPr id="31" name="图片 9" descr="未命名2.bmp"/>
          <p:cNvPicPr>
            <a:picLocks noChangeAspect="1"/>
          </p:cNvPicPr>
          <p:nvPr/>
        </p:nvPicPr>
        <p:blipFill>
          <a:blip r:embed="rId8" cstate="print"/>
          <a:srcRect/>
          <a:stretch>
            <a:fillRect/>
          </a:stretch>
        </p:blipFill>
        <p:spPr bwMode="auto">
          <a:xfrm>
            <a:off x="5638812" y="2632658"/>
            <a:ext cx="1066772" cy="773926"/>
          </a:xfrm>
          <a:prstGeom prst="rect">
            <a:avLst/>
          </a:prstGeom>
          <a:noFill/>
          <a:ln w="9525">
            <a:noFill/>
            <a:miter lim="800000"/>
            <a:headEnd/>
            <a:tailEnd/>
          </a:ln>
        </p:spPr>
      </p:pic>
      <p:pic>
        <p:nvPicPr>
          <p:cNvPr id="32" name="图片 31" descr="m_cluster-s.gif"/>
          <p:cNvPicPr>
            <a:picLocks noChangeAspect="1"/>
          </p:cNvPicPr>
          <p:nvPr/>
        </p:nvPicPr>
        <p:blipFill>
          <a:blip r:embed="rId9" cstate="print"/>
          <a:srcRect/>
          <a:stretch>
            <a:fillRect/>
          </a:stretch>
        </p:blipFill>
        <p:spPr bwMode="auto">
          <a:xfrm>
            <a:off x="3810061" y="5943536"/>
            <a:ext cx="1017519" cy="685781"/>
          </a:xfrm>
          <a:prstGeom prst="rect">
            <a:avLst/>
          </a:prstGeom>
          <a:noFill/>
          <a:ln w="9525">
            <a:noFill/>
            <a:miter lim="800000"/>
            <a:headEnd/>
            <a:tailEnd/>
          </a:ln>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图片 109"/>
          <p:cNvPicPr>
            <a:picLocks noChangeAspect="1"/>
          </p:cNvPicPr>
          <p:nvPr/>
        </p:nvPicPr>
        <p:blipFill rotWithShape="1">
          <a:blip r:embed="rId2"/>
          <a:srcRect l="9862"/>
          <a:stretch>
            <a:fillRect/>
          </a:stretch>
        </p:blipFill>
        <p:spPr>
          <a:xfrm flipH="1">
            <a:off x="8742679" y="4073673"/>
            <a:ext cx="3461562" cy="2425585"/>
          </a:xfrm>
          <a:prstGeom prst="rect">
            <a:avLst/>
          </a:prstGeom>
        </p:spPr>
      </p:pic>
      <p:sp>
        <p:nvSpPr>
          <p:cNvPr id="723" name="任意多边形: 形状 722"/>
          <p:cNvSpPr/>
          <p:nvPr/>
        </p:nvSpPr>
        <p:spPr>
          <a:xfrm flipH="1">
            <a:off x="-1941" y="5957532"/>
            <a:ext cx="11304940" cy="891810"/>
          </a:xfrm>
          <a:custGeom>
            <a:avLst/>
            <a:gdLst>
              <a:gd name="connsiteX0" fmla="*/ 12192000 w 12192000"/>
              <a:gd name="connsiteY0" fmla="*/ 0 h 2039768"/>
              <a:gd name="connsiteX1" fmla="*/ 12192000 w 12192000"/>
              <a:gd name="connsiteY1" fmla="*/ 2039768 h 2039768"/>
              <a:gd name="connsiteX2" fmla="*/ 0 w 12192000"/>
              <a:gd name="connsiteY2" fmla="*/ 2039768 h 2039768"/>
              <a:gd name="connsiteX3" fmla="*/ 0 w 12192000"/>
              <a:gd name="connsiteY3" fmla="*/ 819391 h 2039768"/>
              <a:gd name="connsiteX4" fmla="*/ 37309 w 12192000"/>
              <a:gd name="connsiteY4" fmla="*/ 834936 h 2039768"/>
              <a:gd name="connsiteX5" fmla="*/ 5319640 w 12192000"/>
              <a:gd name="connsiteY5" fmla="*/ 1747868 h 2039768"/>
              <a:gd name="connsiteX6" fmla="*/ 11971651 w 12192000"/>
              <a:gd name="connsiteY6" fmla="*/ 149892 h 2039768"/>
              <a:gd name="connsiteX0-1" fmla="*/ 12192000 w 12192000"/>
              <a:gd name="connsiteY0-2" fmla="*/ 0 h 2039768"/>
              <a:gd name="connsiteX1-3" fmla="*/ 12192000 w 12192000"/>
              <a:gd name="connsiteY1-4" fmla="*/ 2039768 h 2039768"/>
              <a:gd name="connsiteX2-5" fmla="*/ 0 w 12192000"/>
              <a:gd name="connsiteY2-6" fmla="*/ 2039768 h 2039768"/>
              <a:gd name="connsiteX3-7" fmla="*/ 0 w 12192000"/>
              <a:gd name="connsiteY3-8" fmla="*/ 819391 h 2039768"/>
              <a:gd name="connsiteX4-9" fmla="*/ 5319640 w 12192000"/>
              <a:gd name="connsiteY4-10" fmla="*/ 1747868 h 2039768"/>
              <a:gd name="connsiteX5-11" fmla="*/ 11971651 w 12192000"/>
              <a:gd name="connsiteY5-12" fmla="*/ 149892 h 2039768"/>
              <a:gd name="connsiteX6-13" fmla="*/ 12192000 w 12192000"/>
              <a:gd name="connsiteY6-14" fmla="*/ 0 h 2039768"/>
              <a:gd name="connsiteX0-15" fmla="*/ 12211728 w 12211728"/>
              <a:gd name="connsiteY0-16" fmla="*/ 0 h 2074548"/>
              <a:gd name="connsiteX1-17" fmla="*/ 12211728 w 12211728"/>
              <a:gd name="connsiteY1-18" fmla="*/ 2039768 h 2074548"/>
              <a:gd name="connsiteX2-19" fmla="*/ 19728 w 12211728"/>
              <a:gd name="connsiteY2-20" fmla="*/ 2039768 h 2074548"/>
              <a:gd name="connsiteX3-21" fmla="*/ 0 w 12211728"/>
              <a:gd name="connsiteY3-22" fmla="*/ 2074548 h 2074548"/>
              <a:gd name="connsiteX4-23" fmla="*/ 5339368 w 12211728"/>
              <a:gd name="connsiteY4-24" fmla="*/ 1747868 h 2074548"/>
              <a:gd name="connsiteX5-25" fmla="*/ 11991379 w 12211728"/>
              <a:gd name="connsiteY5-26" fmla="*/ 149892 h 2074548"/>
              <a:gd name="connsiteX6-27" fmla="*/ 12211728 w 12211728"/>
              <a:gd name="connsiteY6-28" fmla="*/ 0 h 2074548"/>
              <a:gd name="connsiteX0-29" fmla="*/ 12192000 w 12192000"/>
              <a:gd name="connsiteY0-30" fmla="*/ 0 h 2039768"/>
              <a:gd name="connsiteX1-31" fmla="*/ 12192000 w 12192000"/>
              <a:gd name="connsiteY1-32" fmla="*/ 2039768 h 2039768"/>
              <a:gd name="connsiteX2-33" fmla="*/ 0 w 12192000"/>
              <a:gd name="connsiteY2-34" fmla="*/ 2039768 h 2039768"/>
              <a:gd name="connsiteX3-35" fmla="*/ 5319640 w 12192000"/>
              <a:gd name="connsiteY3-36" fmla="*/ 1747868 h 2039768"/>
              <a:gd name="connsiteX4-37" fmla="*/ 11971651 w 12192000"/>
              <a:gd name="connsiteY4-38" fmla="*/ 149892 h 2039768"/>
              <a:gd name="connsiteX5-39" fmla="*/ 12192000 w 12192000"/>
              <a:gd name="connsiteY5-40" fmla="*/ 0 h 2039768"/>
              <a:gd name="connsiteX0-41" fmla="*/ 12192000 w 12192000"/>
              <a:gd name="connsiteY0-42" fmla="*/ 0 h 2039768"/>
              <a:gd name="connsiteX1-43" fmla="*/ 12192000 w 12192000"/>
              <a:gd name="connsiteY1-44" fmla="*/ 2039768 h 2039768"/>
              <a:gd name="connsiteX2-45" fmla="*/ 0 w 12192000"/>
              <a:gd name="connsiteY2-46" fmla="*/ 2039768 h 2039768"/>
              <a:gd name="connsiteX3-47" fmla="*/ 11971651 w 12192000"/>
              <a:gd name="connsiteY3-48" fmla="*/ 149892 h 2039768"/>
              <a:gd name="connsiteX4-49" fmla="*/ 12192000 w 12192000"/>
              <a:gd name="connsiteY4-50" fmla="*/ 0 h 2039768"/>
              <a:gd name="connsiteX0-51" fmla="*/ 12192000 w 12192000"/>
              <a:gd name="connsiteY0-52" fmla="*/ 0 h 2039768"/>
              <a:gd name="connsiteX1-53" fmla="*/ 12192000 w 12192000"/>
              <a:gd name="connsiteY1-54" fmla="*/ 2039768 h 2039768"/>
              <a:gd name="connsiteX2-55" fmla="*/ 0 w 12192000"/>
              <a:gd name="connsiteY2-56" fmla="*/ 2039768 h 2039768"/>
              <a:gd name="connsiteX3-57" fmla="*/ 11971651 w 12192000"/>
              <a:gd name="connsiteY3-58" fmla="*/ 149892 h 2039768"/>
              <a:gd name="connsiteX4-59" fmla="*/ 12192000 w 12192000"/>
              <a:gd name="connsiteY4-60" fmla="*/ 0 h 2039768"/>
              <a:gd name="connsiteX0-61" fmla="*/ 12192000 w 12192000"/>
              <a:gd name="connsiteY0-62" fmla="*/ 0 h 2039768"/>
              <a:gd name="connsiteX1-63" fmla="*/ 12192000 w 12192000"/>
              <a:gd name="connsiteY1-64" fmla="*/ 2039768 h 2039768"/>
              <a:gd name="connsiteX2-65" fmla="*/ 0 w 12192000"/>
              <a:gd name="connsiteY2-66" fmla="*/ 2039768 h 2039768"/>
              <a:gd name="connsiteX3-67" fmla="*/ 12192000 w 12192000"/>
              <a:gd name="connsiteY3-68" fmla="*/ 0 h 2039768"/>
              <a:gd name="connsiteX0-69" fmla="*/ 12192000 w 12192000"/>
              <a:gd name="connsiteY0-70" fmla="*/ 0 h 2039768"/>
              <a:gd name="connsiteX1-71" fmla="*/ 12192000 w 12192000"/>
              <a:gd name="connsiteY1-72" fmla="*/ 2039768 h 2039768"/>
              <a:gd name="connsiteX2-73" fmla="*/ 0 w 12192000"/>
              <a:gd name="connsiteY2-74" fmla="*/ 2039768 h 2039768"/>
              <a:gd name="connsiteX3-75" fmla="*/ 12192000 w 12192000"/>
              <a:gd name="connsiteY3-76" fmla="*/ 0 h 2039768"/>
              <a:gd name="connsiteX0-77" fmla="*/ 12192000 w 12192000"/>
              <a:gd name="connsiteY0-78" fmla="*/ 0 h 2039768"/>
              <a:gd name="connsiteX1-79" fmla="*/ 12192000 w 12192000"/>
              <a:gd name="connsiteY1-80" fmla="*/ 2039768 h 2039768"/>
              <a:gd name="connsiteX2-81" fmla="*/ 0 w 12192000"/>
              <a:gd name="connsiteY2-82" fmla="*/ 2039768 h 2039768"/>
              <a:gd name="connsiteX3-83" fmla="*/ 12192000 w 12192000"/>
              <a:gd name="connsiteY3-84" fmla="*/ 0 h 2039768"/>
              <a:gd name="connsiteX0-85" fmla="*/ 12192000 w 12192000"/>
              <a:gd name="connsiteY0-86" fmla="*/ 0 h 2039768"/>
              <a:gd name="connsiteX1-87" fmla="*/ 12192000 w 12192000"/>
              <a:gd name="connsiteY1-88" fmla="*/ 2039768 h 2039768"/>
              <a:gd name="connsiteX2-89" fmla="*/ 0 w 12192000"/>
              <a:gd name="connsiteY2-90" fmla="*/ 2039768 h 2039768"/>
              <a:gd name="connsiteX3-91" fmla="*/ 12192000 w 12192000"/>
              <a:gd name="connsiteY3-92" fmla="*/ 0 h 2039768"/>
            </a:gdLst>
            <a:ahLst/>
            <a:cxnLst>
              <a:cxn ang="0">
                <a:pos x="connsiteX0-1" y="connsiteY0-2"/>
              </a:cxn>
              <a:cxn ang="0">
                <a:pos x="connsiteX1-3" y="connsiteY1-4"/>
              </a:cxn>
              <a:cxn ang="0">
                <a:pos x="connsiteX2-5" y="connsiteY2-6"/>
              </a:cxn>
              <a:cxn ang="0">
                <a:pos x="connsiteX3-7" y="connsiteY3-8"/>
              </a:cxn>
            </a:cxnLst>
            <a:rect l="l" t="t" r="r" b="b"/>
            <a:pathLst>
              <a:path w="12192000" h="2039768">
                <a:moveTo>
                  <a:pt x="12192000" y="0"/>
                </a:moveTo>
                <a:lnTo>
                  <a:pt x="12192000" y="2039768"/>
                </a:lnTo>
                <a:lnTo>
                  <a:pt x="0" y="2039768"/>
                </a:lnTo>
                <a:cubicBezTo>
                  <a:pt x="5287145" y="1746294"/>
                  <a:pt x="8423923" y="1975711"/>
                  <a:pt x="12192000" y="0"/>
                </a:cubicBezTo>
                <a:close/>
              </a:path>
            </a:pathLst>
          </a:custGeom>
          <a:solidFill>
            <a:srgbClr val="A2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2" name="任意多边形: 形状 721"/>
          <p:cNvSpPr/>
          <p:nvPr/>
        </p:nvSpPr>
        <p:spPr>
          <a:xfrm flipH="1">
            <a:off x="-1941" y="6159482"/>
            <a:ext cx="11304940" cy="705404"/>
          </a:xfrm>
          <a:custGeom>
            <a:avLst/>
            <a:gdLst>
              <a:gd name="connsiteX0" fmla="*/ 12192000 w 12192000"/>
              <a:gd name="connsiteY0" fmla="*/ 0 h 2039768"/>
              <a:gd name="connsiteX1" fmla="*/ 12192000 w 12192000"/>
              <a:gd name="connsiteY1" fmla="*/ 2039768 h 2039768"/>
              <a:gd name="connsiteX2" fmla="*/ 0 w 12192000"/>
              <a:gd name="connsiteY2" fmla="*/ 2039768 h 2039768"/>
              <a:gd name="connsiteX3" fmla="*/ 0 w 12192000"/>
              <a:gd name="connsiteY3" fmla="*/ 819391 h 2039768"/>
              <a:gd name="connsiteX4" fmla="*/ 37309 w 12192000"/>
              <a:gd name="connsiteY4" fmla="*/ 834936 h 2039768"/>
              <a:gd name="connsiteX5" fmla="*/ 5319640 w 12192000"/>
              <a:gd name="connsiteY5" fmla="*/ 1747868 h 2039768"/>
              <a:gd name="connsiteX6" fmla="*/ 11971651 w 12192000"/>
              <a:gd name="connsiteY6" fmla="*/ 149892 h 2039768"/>
              <a:gd name="connsiteX0-1" fmla="*/ 12192000 w 12192000"/>
              <a:gd name="connsiteY0-2" fmla="*/ 0 h 2039768"/>
              <a:gd name="connsiteX1-3" fmla="*/ 12192000 w 12192000"/>
              <a:gd name="connsiteY1-4" fmla="*/ 2039768 h 2039768"/>
              <a:gd name="connsiteX2-5" fmla="*/ 0 w 12192000"/>
              <a:gd name="connsiteY2-6" fmla="*/ 2039768 h 2039768"/>
              <a:gd name="connsiteX3-7" fmla="*/ 0 w 12192000"/>
              <a:gd name="connsiteY3-8" fmla="*/ 819391 h 2039768"/>
              <a:gd name="connsiteX4-9" fmla="*/ 5319640 w 12192000"/>
              <a:gd name="connsiteY4-10" fmla="*/ 1747868 h 2039768"/>
              <a:gd name="connsiteX5-11" fmla="*/ 11971651 w 12192000"/>
              <a:gd name="connsiteY5-12" fmla="*/ 149892 h 2039768"/>
              <a:gd name="connsiteX6-13" fmla="*/ 12192000 w 12192000"/>
              <a:gd name="connsiteY6-14" fmla="*/ 0 h 2039768"/>
              <a:gd name="connsiteX0-15" fmla="*/ 12211728 w 12211728"/>
              <a:gd name="connsiteY0-16" fmla="*/ 0 h 2074548"/>
              <a:gd name="connsiteX1-17" fmla="*/ 12211728 w 12211728"/>
              <a:gd name="connsiteY1-18" fmla="*/ 2039768 h 2074548"/>
              <a:gd name="connsiteX2-19" fmla="*/ 19728 w 12211728"/>
              <a:gd name="connsiteY2-20" fmla="*/ 2039768 h 2074548"/>
              <a:gd name="connsiteX3-21" fmla="*/ 0 w 12211728"/>
              <a:gd name="connsiteY3-22" fmla="*/ 2074548 h 2074548"/>
              <a:gd name="connsiteX4-23" fmla="*/ 5339368 w 12211728"/>
              <a:gd name="connsiteY4-24" fmla="*/ 1747868 h 2074548"/>
              <a:gd name="connsiteX5-25" fmla="*/ 11991379 w 12211728"/>
              <a:gd name="connsiteY5-26" fmla="*/ 149892 h 2074548"/>
              <a:gd name="connsiteX6-27" fmla="*/ 12211728 w 12211728"/>
              <a:gd name="connsiteY6-28" fmla="*/ 0 h 2074548"/>
              <a:gd name="connsiteX0-29" fmla="*/ 12192000 w 12192000"/>
              <a:gd name="connsiteY0-30" fmla="*/ 0 h 2039768"/>
              <a:gd name="connsiteX1-31" fmla="*/ 12192000 w 12192000"/>
              <a:gd name="connsiteY1-32" fmla="*/ 2039768 h 2039768"/>
              <a:gd name="connsiteX2-33" fmla="*/ 0 w 12192000"/>
              <a:gd name="connsiteY2-34" fmla="*/ 2039768 h 2039768"/>
              <a:gd name="connsiteX3-35" fmla="*/ 5319640 w 12192000"/>
              <a:gd name="connsiteY3-36" fmla="*/ 1747868 h 2039768"/>
              <a:gd name="connsiteX4-37" fmla="*/ 11971651 w 12192000"/>
              <a:gd name="connsiteY4-38" fmla="*/ 149892 h 2039768"/>
              <a:gd name="connsiteX5-39" fmla="*/ 12192000 w 12192000"/>
              <a:gd name="connsiteY5-40" fmla="*/ 0 h 2039768"/>
              <a:gd name="connsiteX0-41" fmla="*/ 12192000 w 12192000"/>
              <a:gd name="connsiteY0-42" fmla="*/ 0 h 2039768"/>
              <a:gd name="connsiteX1-43" fmla="*/ 12192000 w 12192000"/>
              <a:gd name="connsiteY1-44" fmla="*/ 2039768 h 2039768"/>
              <a:gd name="connsiteX2-45" fmla="*/ 0 w 12192000"/>
              <a:gd name="connsiteY2-46" fmla="*/ 2039768 h 2039768"/>
              <a:gd name="connsiteX3-47" fmla="*/ 11971651 w 12192000"/>
              <a:gd name="connsiteY3-48" fmla="*/ 149892 h 2039768"/>
              <a:gd name="connsiteX4-49" fmla="*/ 12192000 w 12192000"/>
              <a:gd name="connsiteY4-50" fmla="*/ 0 h 2039768"/>
              <a:gd name="connsiteX0-51" fmla="*/ 12192000 w 12192000"/>
              <a:gd name="connsiteY0-52" fmla="*/ 0 h 2039768"/>
              <a:gd name="connsiteX1-53" fmla="*/ 12192000 w 12192000"/>
              <a:gd name="connsiteY1-54" fmla="*/ 2039768 h 2039768"/>
              <a:gd name="connsiteX2-55" fmla="*/ 0 w 12192000"/>
              <a:gd name="connsiteY2-56" fmla="*/ 2039768 h 2039768"/>
              <a:gd name="connsiteX3-57" fmla="*/ 11971651 w 12192000"/>
              <a:gd name="connsiteY3-58" fmla="*/ 149892 h 2039768"/>
              <a:gd name="connsiteX4-59" fmla="*/ 12192000 w 12192000"/>
              <a:gd name="connsiteY4-60" fmla="*/ 0 h 2039768"/>
              <a:gd name="connsiteX0-61" fmla="*/ 12192000 w 12192000"/>
              <a:gd name="connsiteY0-62" fmla="*/ 0 h 2039768"/>
              <a:gd name="connsiteX1-63" fmla="*/ 12192000 w 12192000"/>
              <a:gd name="connsiteY1-64" fmla="*/ 2039768 h 2039768"/>
              <a:gd name="connsiteX2-65" fmla="*/ 0 w 12192000"/>
              <a:gd name="connsiteY2-66" fmla="*/ 2039768 h 2039768"/>
              <a:gd name="connsiteX3-67" fmla="*/ 12192000 w 12192000"/>
              <a:gd name="connsiteY3-68" fmla="*/ 0 h 2039768"/>
              <a:gd name="connsiteX0-69" fmla="*/ 12192000 w 12192000"/>
              <a:gd name="connsiteY0-70" fmla="*/ 0 h 2039768"/>
              <a:gd name="connsiteX1-71" fmla="*/ 12192000 w 12192000"/>
              <a:gd name="connsiteY1-72" fmla="*/ 2039768 h 2039768"/>
              <a:gd name="connsiteX2-73" fmla="*/ 0 w 12192000"/>
              <a:gd name="connsiteY2-74" fmla="*/ 2039768 h 2039768"/>
              <a:gd name="connsiteX3-75" fmla="*/ 12192000 w 12192000"/>
              <a:gd name="connsiteY3-76" fmla="*/ 0 h 2039768"/>
              <a:gd name="connsiteX0-77" fmla="*/ 12192000 w 12192000"/>
              <a:gd name="connsiteY0-78" fmla="*/ 0 h 2039768"/>
              <a:gd name="connsiteX1-79" fmla="*/ 12192000 w 12192000"/>
              <a:gd name="connsiteY1-80" fmla="*/ 2039768 h 2039768"/>
              <a:gd name="connsiteX2-81" fmla="*/ 0 w 12192000"/>
              <a:gd name="connsiteY2-82" fmla="*/ 2039768 h 2039768"/>
              <a:gd name="connsiteX3-83" fmla="*/ 12192000 w 12192000"/>
              <a:gd name="connsiteY3-84" fmla="*/ 0 h 2039768"/>
              <a:gd name="connsiteX0-85" fmla="*/ 12192000 w 12192000"/>
              <a:gd name="connsiteY0-86" fmla="*/ 0 h 2039768"/>
              <a:gd name="connsiteX1-87" fmla="*/ 12192000 w 12192000"/>
              <a:gd name="connsiteY1-88" fmla="*/ 2039768 h 2039768"/>
              <a:gd name="connsiteX2-89" fmla="*/ 0 w 12192000"/>
              <a:gd name="connsiteY2-90" fmla="*/ 2039768 h 2039768"/>
              <a:gd name="connsiteX3-91" fmla="*/ 12192000 w 12192000"/>
              <a:gd name="connsiteY3-92" fmla="*/ 0 h 2039768"/>
            </a:gdLst>
            <a:ahLst/>
            <a:cxnLst>
              <a:cxn ang="0">
                <a:pos x="connsiteX0-1" y="connsiteY0-2"/>
              </a:cxn>
              <a:cxn ang="0">
                <a:pos x="connsiteX1-3" y="connsiteY1-4"/>
              </a:cxn>
              <a:cxn ang="0">
                <a:pos x="connsiteX2-5" y="connsiteY2-6"/>
              </a:cxn>
              <a:cxn ang="0">
                <a:pos x="connsiteX3-7" y="connsiteY3-8"/>
              </a:cxn>
            </a:cxnLst>
            <a:rect l="l" t="t" r="r" b="b"/>
            <a:pathLst>
              <a:path w="12192000" h="2039768">
                <a:moveTo>
                  <a:pt x="12192000" y="0"/>
                </a:moveTo>
                <a:lnTo>
                  <a:pt x="12192000" y="2039768"/>
                </a:lnTo>
                <a:lnTo>
                  <a:pt x="0" y="2039768"/>
                </a:lnTo>
                <a:cubicBezTo>
                  <a:pt x="5287145" y="1746294"/>
                  <a:pt x="8423923" y="1975711"/>
                  <a:pt x="12192000" y="0"/>
                </a:cubicBezTo>
                <a:close/>
              </a:path>
            </a:pathLst>
          </a:custGeom>
          <a:solidFill>
            <a:srgbClr val="A20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7" name="任意多边形: 形状 716"/>
          <p:cNvSpPr/>
          <p:nvPr/>
        </p:nvSpPr>
        <p:spPr>
          <a:xfrm flipH="1" flipV="1">
            <a:off x="0" y="0"/>
            <a:ext cx="12192000" cy="896483"/>
          </a:xfrm>
          <a:custGeom>
            <a:avLst/>
            <a:gdLst>
              <a:gd name="connsiteX0" fmla="*/ 12192000 w 12192000"/>
              <a:gd name="connsiteY0" fmla="*/ 0 h 2039768"/>
              <a:gd name="connsiteX1" fmla="*/ 12192000 w 12192000"/>
              <a:gd name="connsiteY1" fmla="*/ 2039768 h 2039768"/>
              <a:gd name="connsiteX2" fmla="*/ 0 w 12192000"/>
              <a:gd name="connsiteY2" fmla="*/ 2039768 h 2039768"/>
              <a:gd name="connsiteX3" fmla="*/ 0 w 12192000"/>
              <a:gd name="connsiteY3" fmla="*/ 819391 h 2039768"/>
              <a:gd name="connsiteX4" fmla="*/ 37309 w 12192000"/>
              <a:gd name="connsiteY4" fmla="*/ 834936 h 2039768"/>
              <a:gd name="connsiteX5" fmla="*/ 5319640 w 12192000"/>
              <a:gd name="connsiteY5" fmla="*/ 1747868 h 2039768"/>
              <a:gd name="connsiteX6" fmla="*/ 11971651 w 12192000"/>
              <a:gd name="connsiteY6" fmla="*/ 149892 h 20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039768">
                <a:moveTo>
                  <a:pt x="12192000" y="0"/>
                </a:moveTo>
                <a:lnTo>
                  <a:pt x="12192000" y="2039768"/>
                </a:lnTo>
                <a:lnTo>
                  <a:pt x="0" y="2039768"/>
                </a:lnTo>
                <a:lnTo>
                  <a:pt x="0" y="819391"/>
                </a:lnTo>
                <a:lnTo>
                  <a:pt x="37309" y="834936"/>
                </a:lnTo>
                <a:cubicBezTo>
                  <a:pt x="1480031" y="1405841"/>
                  <a:pt x="3318043" y="1747868"/>
                  <a:pt x="5319640" y="1747868"/>
                </a:cubicBezTo>
                <a:cubicBezTo>
                  <a:pt x="8027681" y="1747868"/>
                  <a:pt x="10436290" y="1121803"/>
                  <a:pt x="11971651" y="149892"/>
                </a:cubicBezTo>
                <a:close/>
              </a:path>
            </a:pathLst>
          </a:custGeom>
          <a:pattFill prst="openDmnd">
            <a:fgClr>
              <a:srgbClr val="860000"/>
            </a:fgClr>
            <a:bgClr>
              <a:srgbClr val="A20000"/>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8" name="任意多边形: 形状 717"/>
          <p:cNvSpPr/>
          <p:nvPr/>
        </p:nvSpPr>
        <p:spPr>
          <a:xfrm>
            <a:off x="0" y="5542417"/>
            <a:ext cx="12204700" cy="1315583"/>
          </a:xfrm>
          <a:custGeom>
            <a:avLst/>
            <a:gdLst>
              <a:gd name="connsiteX0" fmla="*/ 12192000 w 12192000"/>
              <a:gd name="connsiteY0" fmla="*/ 0 h 2039768"/>
              <a:gd name="connsiteX1" fmla="*/ 12192000 w 12192000"/>
              <a:gd name="connsiteY1" fmla="*/ 2039768 h 2039768"/>
              <a:gd name="connsiteX2" fmla="*/ 0 w 12192000"/>
              <a:gd name="connsiteY2" fmla="*/ 2039768 h 2039768"/>
              <a:gd name="connsiteX3" fmla="*/ 0 w 12192000"/>
              <a:gd name="connsiteY3" fmla="*/ 819391 h 2039768"/>
              <a:gd name="connsiteX4" fmla="*/ 37309 w 12192000"/>
              <a:gd name="connsiteY4" fmla="*/ 834936 h 2039768"/>
              <a:gd name="connsiteX5" fmla="*/ 5319640 w 12192000"/>
              <a:gd name="connsiteY5" fmla="*/ 1747868 h 2039768"/>
              <a:gd name="connsiteX6" fmla="*/ 11971651 w 12192000"/>
              <a:gd name="connsiteY6" fmla="*/ 149892 h 2039768"/>
              <a:gd name="connsiteX0-1" fmla="*/ 12204700 w 12204700"/>
              <a:gd name="connsiteY0-2" fmla="*/ 0 h 2993346"/>
              <a:gd name="connsiteX1-3" fmla="*/ 12192000 w 12204700"/>
              <a:gd name="connsiteY1-4" fmla="*/ 2993346 h 2993346"/>
              <a:gd name="connsiteX2-5" fmla="*/ 0 w 12204700"/>
              <a:gd name="connsiteY2-6" fmla="*/ 2993346 h 2993346"/>
              <a:gd name="connsiteX3-7" fmla="*/ 0 w 12204700"/>
              <a:gd name="connsiteY3-8" fmla="*/ 1772969 h 2993346"/>
              <a:gd name="connsiteX4-9" fmla="*/ 37309 w 12204700"/>
              <a:gd name="connsiteY4-10" fmla="*/ 1788514 h 2993346"/>
              <a:gd name="connsiteX5-11" fmla="*/ 5319640 w 12204700"/>
              <a:gd name="connsiteY5-12" fmla="*/ 2701446 h 2993346"/>
              <a:gd name="connsiteX6-13" fmla="*/ 11971651 w 12204700"/>
              <a:gd name="connsiteY6-14" fmla="*/ 1103470 h 2993346"/>
              <a:gd name="connsiteX7" fmla="*/ 12204700 w 12204700"/>
              <a:gd name="connsiteY7" fmla="*/ 0 h 2993346"/>
              <a:gd name="connsiteX0-15" fmla="*/ 12204700 w 12204700"/>
              <a:gd name="connsiteY0-16" fmla="*/ 714 h 2994060"/>
              <a:gd name="connsiteX1-17" fmla="*/ 12192000 w 12204700"/>
              <a:gd name="connsiteY1-18" fmla="*/ 2994060 h 2994060"/>
              <a:gd name="connsiteX2-19" fmla="*/ 0 w 12204700"/>
              <a:gd name="connsiteY2-20" fmla="*/ 2994060 h 2994060"/>
              <a:gd name="connsiteX3-21" fmla="*/ 0 w 12204700"/>
              <a:gd name="connsiteY3-22" fmla="*/ 1773683 h 2994060"/>
              <a:gd name="connsiteX4-23" fmla="*/ 37309 w 12204700"/>
              <a:gd name="connsiteY4-24" fmla="*/ 1789228 h 2994060"/>
              <a:gd name="connsiteX5-25" fmla="*/ 5319640 w 12204700"/>
              <a:gd name="connsiteY5-26" fmla="*/ 2702160 h 2994060"/>
              <a:gd name="connsiteX6-27" fmla="*/ 12204700 w 12204700"/>
              <a:gd name="connsiteY6-28" fmla="*/ 714 h 2994060"/>
              <a:gd name="connsiteX0-29" fmla="*/ 12204700 w 12204700"/>
              <a:gd name="connsiteY0-30" fmla="*/ 0 h 2993346"/>
              <a:gd name="connsiteX1-31" fmla="*/ 12192000 w 12204700"/>
              <a:gd name="connsiteY1-32" fmla="*/ 2993346 h 2993346"/>
              <a:gd name="connsiteX2-33" fmla="*/ 0 w 12204700"/>
              <a:gd name="connsiteY2-34" fmla="*/ 2993346 h 2993346"/>
              <a:gd name="connsiteX3-35" fmla="*/ 0 w 12204700"/>
              <a:gd name="connsiteY3-36" fmla="*/ 1772969 h 2993346"/>
              <a:gd name="connsiteX4-37" fmla="*/ 37309 w 12204700"/>
              <a:gd name="connsiteY4-38" fmla="*/ 1788514 h 2993346"/>
              <a:gd name="connsiteX5-39" fmla="*/ 5319640 w 12204700"/>
              <a:gd name="connsiteY5-40" fmla="*/ 2701446 h 2993346"/>
              <a:gd name="connsiteX6-41" fmla="*/ 12204700 w 12204700"/>
              <a:gd name="connsiteY6-42" fmla="*/ 0 h 2993346"/>
              <a:gd name="connsiteX0-43" fmla="*/ 12204700 w 12204700"/>
              <a:gd name="connsiteY0-44" fmla="*/ 0 h 2993346"/>
              <a:gd name="connsiteX1-45" fmla="*/ 12192000 w 12204700"/>
              <a:gd name="connsiteY1-46" fmla="*/ 2993346 h 2993346"/>
              <a:gd name="connsiteX2-47" fmla="*/ 0 w 12204700"/>
              <a:gd name="connsiteY2-48" fmla="*/ 2993346 h 2993346"/>
              <a:gd name="connsiteX3-49" fmla="*/ 0 w 12204700"/>
              <a:gd name="connsiteY3-50" fmla="*/ 1772969 h 2993346"/>
              <a:gd name="connsiteX4-51" fmla="*/ 37309 w 12204700"/>
              <a:gd name="connsiteY4-52" fmla="*/ 1788514 h 2993346"/>
              <a:gd name="connsiteX5-53" fmla="*/ 5319640 w 12204700"/>
              <a:gd name="connsiteY5-54" fmla="*/ 2701446 h 2993346"/>
              <a:gd name="connsiteX6-55" fmla="*/ 12204700 w 12204700"/>
              <a:gd name="connsiteY6-56" fmla="*/ 0 h 2993346"/>
              <a:gd name="connsiteX0-57" fmla="*/ 12204700 w 12204700"/>
              <a:gd name="connsiteY0-58" fmla="*/ 0 h 2993346"/>
              <a:gd name="connsiteX1-59" fmla="*/ 12192000 w 12204700"/>
              <a:gd name="connsiteY1-60" fmla="*/ 2993346 h 2993346"/>
              <a:gd name="connsiteX2-61" fmla="*/ 0 w 12204700"/>
              <a:gd name="connsiteY2-62" fmla="*/ 2993346 h 2993346"/>
              <a:gd name="connsiteX3-63" fmla="*/ 0 w 12204700"/>
              <a:gd name="connsiteY3-64" fmla="*/ 1772969 h 2993346"/>
              <a:gd name="connsiteX4-65" fmla="*/ 37309 w 12204700"/>
              <a:gd name="connsiteY4-66" fmla="*/ 1788514 h 2993346"/>
              <a:gd name="connsiteX5-67" fmla="*/ 5319640 w 12204700"/>
              <a:gd name="connsiteY5-68" fmla="*/ 2701446 h 2993346"/>
              <a:gd name="connsiteX6-69" fmla="*/ 12204700 w 12204700"/>
              <a:gd name="connsiteY6-70" fmla="*/ 0 h 2993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204700" h="2993346">
                <a:moveTo>
                  <a:pt x="12204700" y="0"/>
                </a:moveTo>
                <a:cubicBezTo>
                  <a:pt x="12200467" y="997782"/>
                  <a:pt x="12196233" y="1995564"/>
                  <a:pt x="12192000" y="2993346"/>
                </a:cubicBezTo>
                <a:lnTo>
                  <a:pt x="0" y="2993346"/>
                </a:lnTo>
                <a:lnTo>
                  <a:pt x="0" y="1772969"/>
                </a:lnTo>
                <a:lnTo>
                  <a:pt x="37309" y="1788514"/>
                </a:lnTo>
                <a:cubicBezTo>
                  <a:pt x="1480031" y="2359419"/>
                  <a:pt x="3147059" y="2867853"/>
                  <a:pt x="5319640" y="2701446"/>
                </a:cubicBezTo>
                <a:cubicBezTo>
                  <a:pt x="7492221" y="2535039"/>
                  <a:pt x="10392798" y="1860702"/>
                  <a:pt x="12204700" y="0"/>
                </a:cubicBezTo>
                <a:close/>
              </a:path>
            </a:pathLst>
          </a:custGeom>
          <a:pattFill prst="openDmnd">
            <a:fgClr>
              <a:srgbClr val="860000"/>
            </a:fgClr>
            <a:bgClr>
              <a:srgbClr val="A20000"/>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7" name="任意多边形: 形状 746"/>
          <p:cNvSpPr/>
          <p:nvPr/>
        </p:nvSpPr>
        <p:spPr>
          <a:xfrm flipH="1" flipV="1">
            <a:off x="0" y="153557"/>
            <a:ext cx="12192000" cy="768192"/>
          </a:xfrm>
          <a:custGeom>
            <a:avLst/>
            <a:gdLst>
              <a:gd name="connsiteX0" fmla="*/ 12192000 w 12192000"/>
              <a:gd name="connsiteY0" fmla="*/ 0 h 2039768"/>
              <a:gd name="connsiteX1" fmla="*/ 12192000 w 12192000"/>
              <a:gd name="connsiteY1" fmla="*/ 2039768 h 2039768"/>
              <a:gd name="connsiteX2" fmla="*/ 0 w 12192000"/>
              <a:gd name="connsiteY2" fmla="*/ 2039768 h 2039768"/>
              <a:gd name="connsiteX3" fmla="*/ 0 w 12192000"/>
              <a:gd name="connsiteY3" fmla="*/ 819391 h 2039768"/>
              <a:gd name="connsiteX4" fmla="*/ 37309 w 12192000"/>
              <a:gd name="connsiteY4" fmla="*/ 834936 h 2039768"/>
              <a:gd name="connsiteX5" fmla="*/ 5319640 w 12192000"/>
              <a:gd name="connsiteY5" fmla="*/ 1747868 h 2039768"/>
              <a:gd name="connsiteX6" fmla="*/ 11971651 w 12192000"/>
              <a:gd name="connsiteY6" fmla="*/ 149892 h 2039768"/>
              <a:gd name="connsiteX0-1" fmla="*/ 12192000 w 12283440"/>
              <a:gd name="connsiteY0-2" fmla="*/ 2039768 h 2247821"/>
              <a:gd name="connsiteX1-3" fmla="*/ 0 w 12283440"/>
              <a:gd name="connsiteY1-4" fmla="*/ 2039768 h 2247821"/>
              <a:gd name="connsiteX2-5" fmla="*/ 0 w 12283440"/>
              <a:gd name="connsiteY2-6" fmla="*/ 819391 h 2247821"/>
              <a:gd name="connsiteX3-7" fmla="*/ 37309 w 12283440"/>
              <a:gd name="connsiteY3-8" fmla="*/ 834936 h 2247821"/>
              <a:gd name="connsiteX4-9" fmla="*/ 5319640 w 12283440"/>
              <a:gd name="connsiteY4-10" fmla="*/ 1747868 h 2247821"/>
              <a:gd name="connsiteX5-11" fmla="*/ 11971651 w 12283440"/>
              <a:gd name="connsiteY5-12" fmla="*/ 149892 h 2247821"/>
              <a:gd name="connsiteX6-13" fmla="*/ 12192000 w 12283440"/>
              <a:gd name="connsiteY6-14" fmla="*/ 0 h 2247821"/>
              <a:gd name="connsiteX7" fmla="*/ 12283440 w 12283440"/>
              <a:gd name="connsiteY7" fmla="*/ 2247821 h 2247821"/>
              <a:gd name="connsiteX0-15" fmla="*/ 12192000 w 12192000"/>
              <a:gd name="connsiteY0-16" fmla="*/ 2039768 h 2039768"/>
              <a:gd name="connsiteX1-17" fmla="*/ 0 w 12192000"/>
              <a:gd name="connsiteY1-18" fmla="*/ 2039768 h 2039768"/>
              <a:gd name="connsiteX2-19" fmla="*/ 0 w 12192000"/>
              <a:gd name="connsiteY2-20" fmla="*/ 819391 h 2039768"/>
              <a:gd name="connsiteX3-21" fmla="*/ 37309 w 12192000"/>
              <a:gd name="connsiteY3-22" fmla="*/ 834936 h 2039768"/>
              <a:gd name="connsiteX4-23" fmla="*/ 5319640 w 12192000"/>
              <a:gd name="connsiteY4-24" fmla="*/ 1747868 h 2039768"/>
              <a:gd name="connsiteX5-25" fmla="*/ 11971651 w 12192000"/>
              <a:gd name="connsiteY5-26" fmla="*/ 149892 h 2039768"/>
              <a:gd name="connsiteX6-27" fmla="*/ 12192000 w 12192000"/>
              <a:gd name="connsiteY6-28" fmla="*/ 0 h 2039768"/>
              <a:gd name="connsiteX0-29" fmla="*/ 12192000 w 12192000"/>
              <a:gd name="connsiteY0-30" fmla="*/ 2039768 h 2039768"/>
              <a:gd name="connsiteX1-31" fmla="*/ 0 w 12192000"/>
              <a:gd name="connsiteY1-32" fmla="*/ 819391 h 2039768"/>
              <a:gd name="connsiteX2-33" fmla="*/ 37309 w 12192000"/>
              <a:gd name="connsiteY2-34" fmla="*/ 834936 h 2039768"/>
              <a:gd name="connsiteX3-35" fmla="*/ 5319640 w 12192000"/>
              <a:gd name="connsiteY3-36" fmla="*/ 1747868 h 2039768"/>
              <a:gd name="connsiteX4-37" fmla="*/ 11971651 w 12192000"/>
              <a:gd name="connsiteY4-38" fmla="*/ 149892 h 2039768"/>
              <a:gd name="connsiteX5-39" fmla="*/ 12192000 w 12192000"/>
              <a:gd name="connsiteY5-40" fmla="*/ 0 h 2039768"/>
              <a:gd name="connsiteX0-41" fmla="*/ 0 w 12192000"/>
              <a:gd name="connsiteY0-42" fmla="*/ 819391 h 1747867"/>
              <a:gd name="connsiteX1-43" fmla="*/ 37309 w 12192000"/>
              <a:gd name="connsiteY1-44" fmla="*/ 834936 h 1747867"/>
              <a:gd name="connsiteX2-45" fmla="*/ 5319640 w 12192000"/>
              <a:gd name="connsiteY2-46" fmla="*/ 1747868 h 1747867"/>
              <a:gd name="connsiteX3-47" fmla="*/ 11971651 w 12192000"/>
              <a:gd name="connsiteY3-48" fmla="*/ 149892 h 1747867"/>
              <a:gd name="connsiteX4-49" fmla="*/ 12192000 w 12192000"/>
              <a:gd name="connsiteY4-50" fmla="*/ 0 h 174786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747867">
                <a:moveTo>
                  <a:pt x="0" y="819391"/>
                </a:moveTo>
                <a:lnTo>
                  <a:pt x="37309" y="834936"/>
                </a:lnTo>
                <a:cubicBezTo>
                  <a:pt x="1480031" y="1405841"/>
                  <a:pt x="3318043" y="1747868"/>
                  <a:pt x="5319640" y="1747868"/>
                </a:cubicBezTo>
                <a:cubicBezTo>
                  <a:pt x="8027681" y="1747868"/>
                  <a:pt x="10436290" y="1121803"/>
                  <a:pt x="11971651" y="149892"/>
                </a:cubicBezTo>
                <a:lnTo>
                  <a:pt x="12192000" y="0"/>
                </a:lnTo>
              </a:path>
            </a:pathLst>
          </a:custGeom>
          <a:noFill/>
          <a:ln w="6350">
            <a:gradFill>
              <a:gsLst>
                <a:gs pos="67000">
                  <a:srgbClr val="E7B581">
                    <a:alpha val="0"/>
                  </a:srgbClr>
                </a:gs>
                <a:gs pos="13000">
                  <a:srgbClr val="DF9A47"/>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8" name="任意多边形: 形状 747"/>
          <p:cNvSpPr/>
          <p:nvPr/>
        </p:nvSpPr>
        <p:spPr>
          <a:xfrm>
            <a:off x="0" y="5512429"/>
            <a:ext cx="12204700" cy="1201370"/>
          </a:xfrm>
          <a:custGeom>
            <a:avLst/>
            <a:gdLst>
              <a:gd name="connsiteX0" fmla="*/ 12192000 w 12192000"/>
              <a:gd name="connsiteY0" fmla="*/ 0 h 2039768"/>
              <a:gd name="connsiteX1" fmla="*/ 12192000 w 12192000"/>
              <a:gd name="connsiteY1" fmla="*/ 2039768 h 2039768"/>
              <a:gd name="connsiteX2" fmla="*/ 0 w 12192000"/>
              <a:gd name="connsiteY2" fmla="*/ 2039768 h 2039768"/>
              <a:gd name="connsiteX3" fmla="*/ 0 w 12192000"/>
              <a:gd name="connsiteY3" fmla="*/ 819391 h 2039768"/>
              <a:gd name="connsiteX4" fmla="*/ 37309 w 12192000"/>
              <a:gd name="connsiteY4" fmla="*/ 834936 h 2039768"/>
              <a:gd name="connsiteX5" fmla="*/ 5319640 w 12192000"/>
              <a:gd name="connsiteY5" fmla="*/ 1747868 h 2039768"/>
              <a:gd name="connsiteX6" fmla="*/ 11971651 w 12192000"/>
              <a:gd name="connsiteY6" fmla="*/ 149892 h 2039768"/>
              <a:gd name="connsiteX0-1" fmla="*/ 12204700 w 12204700"/>
              <a:gd name="connsiteY0-2" fmla="*/ 0 h 2993346"/>
              <a:gd name="connsiteX1-3" fmla="*/ 12192000 w 12204700"/>
              <a:gd name="connsiteY1-4" fmla="*/ 2993346 h 2993346"/>
              <a:gd name="connsiteX2-5" fmla="*/ 0 w 12204700"/>
              <a:gd name="connsiteY2-6" fmla="*/ 2993346 h 2993346"/>
              <a:gd name="connsiteX3-7" fmla="*/ 0 w 12204700"/>
              <a:gd name="connsiteY3-8" fmla="*/ 1772969 h 2993346"/>
              <a:gd name="connsiteX4-9" fmla="*/ 37309 w 12204700"/>
              <a:gd name="connsiteY4-10" fmla="*/ 1788514 h 2993346"/>
              <a:gd name="connsiteX5-11" fmla="*/ 5319640 w 12204700"/>
              <a:gd name="connsiteY5-12" fmla="*/ 2701446 h 2993346"/>
              <a:gd name="connsiteX6-13" fmla="*/ 11971651 w 12204700"/>
              <a:gd name="connsiteY6-14" fmla="*/ 1103470 h 2993346"/>
              <a:gd name="connsiteX7" fmla="*/ 12204700 w 12204700"/>
              <a:gd name="connsiteY7" fmla="*/ 0 h 2993346"/>
              <a:gd name="connsiteX0-15" fmla="*/ 12204700 w 12204700"/>
              <a:gd name="connsiteY0-16" fmla="*/ 714 h 2994060"/>
              <a:gd name="connsiteX1-17" fmla="*/ 12192000 w 12204700"/>
              <a:gd name="connsiteY1-18" fmla="*/ 2994060 h 2994060"/>
              <a:gd name="connsiteX2-19" fmla="*/ 0 w 12204700"/>
              <a:gd name="connsiteY2-20" fmla="*/ 2994060 h 2994060"/>
              <a:gd name="connsiteX3-21" fmla="*/ 0 w 12204700"/>
              <a:gd name="connsiteY3-22" fmla="*/ 1773683 h 2994060"/>
              <a:gd name="connsiteX4-23" fmla="*/ 37309 w 12204700"/>
              <a:gd name="connsiteY4-24" fmla="*/ 1789228 h 2994060"/>
              <a:gd name="connsiteX5-25" fmla="*/ 5319640 w 12204700"/>
              <a:gd name="connsiteY5-26" fmla="*/ 2702160 h 2994060"/>
              <a:gd name="connsiteX6-27" fmla="*/ 12204700 w 12204700"/>
              <a:gd name="connsiteY6-28" fmla="*/ 714 h 2994060"/>
              <a:gd name="connsiteX0-29" fmla="*/ 12204700 w 12204700"/>
              <a:gd name="connsiteY0-30" fmla="*/ 0 h 2993346"/>
              <a:gd name="connsiteX1-31" fmla="*/ 12192000 w 12204700"/>
              <a:gd name="connsiteY1-32" fmla="*/ 2993346 h 2993346"/>
              <a:gd name="connsiteX2-33" fmla="*/ 0 w 12204700"/>
              <a:gd name="connsiteY2-34" fmla="*/ 2993346 h 2993346"/>
              <a:gd name="connsiteX3-35" fmla="*/ 0 w 12204700"/>
              <a:gd name="connsiteY3-36" fmla="*/ 1772969 h 2993346"/>
              <a:gd name="connsiteX4-37" fmla="*/ 37309 w 12204700"/>
              <a:gd name="connsiteY4-38" fmla="*/ 1788514 h 2993346"/>
              <a:gd name="connsiteX5-39" fmla="*/ 5319640 w 12204700"/>
              <a:gd name="connsiteY5-40" fmla="*/ 2701446 h 2993346"/>
              <a:gd name="connsiteX6-41" fmla="*/ 12204700 w 12204700"/>
              <a:gd name="connsiteY6-42" fmla="*/ 0 h 2993346"/>
              <a:gd name="connsiteX0-43" fmla="*/ 12204700 w 12204700"/>
              <a:gd name="connsiteY0-44" fmla="*/ 0 h 2993346"/>
              <a:gd name="connsiteX1-45" fmla="*/ 12192000 w 12204700"/>
              <a:gd name="connsiteY1-46" fmla="*/ 2993346 h 2993346"/>
              <a:gd name="connsiteX2-47" fmla="*/ 0 w 12204700"/>
              <a:gd name="connsiteY2-48" fmla="*/ 2993346 h 2993346"/>
              <a:gd name="connsiteX3-49" fmla="*/ 0 w 12204700"/>
              <a:gd name="connsiteY3-50" fmla="*/ 1772969 h 2993346"/>
              <a:gd name="connsiteX4-51" fmla="*/ 37309 w 12204700"/>
              <a:gd name="connsiteY4-52" fmla="*/ 1788514 h 2993346"/>
              <a:gd name="connsiteX5-53" fmla="*/ 5319640 w 12204700"/>
              <a:gd name="connsiteY5-54" fmla="*/ 2701446 h 2993346"/>
              <a:gd name="connsiteX6-55" fmla="*/ 12204700 w 12204700"/>
              <a:gd name="connsiteY6-56" fmla="*/ 0 h 2993346"/>
              <a:gd name="connsiteX0-57" fmla="*/ 12204700 w 12204700"/>
              <a:gd name="connsiteY0-58" fmla="*/ 0 h 2993346"/>
              <a:gd name="connsiteX1-59" fmla="*/ 12192000 w 12204700"/>
              <a:gd name="connsiteY1-60" fmla="*/ 2993346 h 2993346"/>
              <a:gd name="connsiteX2-61" fmla="*/ 0 w 12204700"/>
              <a:gd name="connsiteY2-62" fmla="*/ 2993346 h 2993346"/>
              <a:gd name="connsiteX3-63" fmla="*/ 0 w 12204700"/>
              <a:gd name="connsiteY3-64" fmla="*/ 1772969 h 2993346"/>
              <a:gd name="connsiteX4-65" fmla="*/ 37309 w 12204700"/>
              <a:gd name="connsiteY4-66" fmla="*/ 1788514 h 2993346"/>
              <a:gd name="connsiteX5-67" fmla="*/ 5319640 w 12204700"/>
              <a:gd name="connsiteY5-68" fmla="*/ 2701446 h 2993346"/>
              <a:gd name="connsiteX6-69" fmla="*/ 12204700 w 12204700"/>
              <a:gd name="connsiteY6-70" fmla="*/ 0 h 2993346"/>
              <a:gd name="connsiteX0-71" fmla="*/ 0 w 12204700"/>
              <a:gd name="connsiteY0-72" fmla="*/ 2993346 h 3201399"/>
              <a:gd name="connsiteX1-73" fmla="*/ 0 w 12204700"/>
              <a:gd name="connsiteY1-74" fmla="*/ 1772969 h 3201399"/>
              <a:gd name="connsiteX2-75" fmla="*/ 37309 w 12204700"/>
              <a:gd name="connsiteY2-76" fmla="*/ 1788514 h 3201399"/>
              <a:gd name="connsiteX3-77" fmla="*/ 5319640 w 12204700"/>
              <a:gd name="connsiteY3-78" fmla="*/ 2701446 h 3201399"/>
              <a:gd name="connsiteX4-79" fmla="*/ 12204700 w 12204700"/>
              <a:gd name="connsiteY4-80" fmla="*/ 0 h 3201399"/>
              <a:gd name="connsiteX5-81" fmla="*/ 12192000 w 12204700"/>
              <a:gd name="connsiteY5-82" fmla="*/ 2993346 h 3201399"/>
              <a:gd name="connsiteX6-83" fmla="*/ 91440 w 12204700"/>
              <a:gd name="connsiteY6-84" fmla="*/ 3201399 h 3201399"/>
              <a:gd name="connsiteX0-85" fmla="*/ 0 w 12204700"/>
              <a:gd name="connsiteY0-86" fmla="*/ 2993346 h 2993346"/>
              <a:gd name="connsiteX1-87" fmla="*/ 0 w 12204700"/>
              <a:gd name="connsiteY1-88" fmla="*/ 1772969 h 2993346"/>
              <a:gd name="connsiteX2-89" fmla="*/ 37309 w 12204700"/>
              <a:gd name="connsiteY2-90" fmla="*/ 1788514 h 2993346"/>
              <a:gd name="connsiteX3-91" fmla="*/ 5319640 w 12204700"/>
              <a:gd name="connsiteY3-92" fmla="*/ 2701446 h 2993346"/>
              <a:gd name="connsiteX4-93" fmla="*/ 12204700 w 12204700"/>
              <a:gd name="connsiteY4-94" fmla="*/ 0 h 2993346"/>
              <a:gd name="connsiteX5-95" fmla="*/ 12192000 w 12204700"/>
              <a:gd name="connsiteY5-96" fmla="*/ 2993346 h 2993346"/>
              <a:gd name="connsiteX0-97" fmla="*/ 0 w 12204700"/>
              <a:gd name="connsiteY0-98" fmla="*/ 1772969 h 2993346"/>
              <a:gd name="connsiteX1-99" fmla="*/ 37309 w 12204700"/>
              <a:gd name="connsiteY1-100" fmla="*/ 1788514 h 2993346"/>
              <a:gd name="connsiteX2-101" fmla="*/ 5319640 w 12204700"/>
              <a:gd name="connsiteY2-102" fmla="*/ 2701446 h 2993346"/>
              <a:gd name="connsiteX3-103" fmla="*/ 12204700 w 12204700"/>
              <a:gd name="connsiteY3-104" fmla="*/ 0 h 2993346"/>
              <a:gd name="connsiteX4-105" fmla="*/ 12192000 w 12204700"/>
              <a:gd name="connsiteY4-106" fmla="*/ 2993346 h 2993346"/>
              <a:gd name="connsiteX0-107" fmla="*/ 0 w 12204700"/>
              <a:gd name="connsiteY0-108" fmla="*/ 1772969 h 2733477"/>
              <a:gd name="connsiteX1-109" fmla="*/ 37309 w 12204700"/>
              <a:gd name="connsiteY1-110" fmla="*/ 1788514 h 2733477"/>
              <a:gd name="connsiteX2-111" fmla="*/ 5319640 w 12204700"/>
              <a:gd name="connsiteY2-112" fmla="*/ 2701446 h 2733477"/>
              <a:gd name="connsiteX3-113" fmla="*/ 12204700 w 12204700"/>
              <a:gd name="connsiteY3-114" fmla="*/ 0 h 2733477"/>
            </a:gdLst>
            <a:ahLst/>
            <a:cxnLst>
              <a:cxn ang="0">
                <a:pos x="connsiteX0-1" y="connsiteY0-2"/>
              </a:cxn>
              <a:cxn ang="0">
                <a:pos x="connsiteX1-3" y="connsiteY1-4"/>
              </a:cxn>
              <a:cxn ang="0">
                <a:pos x="connsiteX2-5" y="connsiteY2-6"/>
              </a:cxn>
              <a:cxn ang="0">
                <a:pos x="connsiteX3-7" y="connsiteY3-8"/>
              </a:cxn>
            </a:cxnLst>
            <a:rect l="l" t="t" r="r" b="b"/>
            <a:pathLst>
              <a:path w="12204700" h="2733477">
                <a:moveTo>
                  <a:pt x="0" y="1772969"/>
                </a:moveTo>
                <a:lnTo>
                  <a:pt x="37309" y="1788514"/>
                </a:lnTo>
                <a:cubicBezTo>
                  <a:pt x="1480031" y="2359419"/>
                  <a:pt x="3147059" y="2867853"/>
                  <a:pt x="5319640" y="2701446"/>
                </a:cubicBezTo>
                <a:cubicBezTo>
                  <a:pt x="7492221" y="2535039"/>
                  <a:pt x="10392798" y="1860702"/>
                  <a:pt x="12204700" y="0"/>
                </a:cubicBezTo>
              </a:path>
            </a:pathLst>
          </a:custGeom>
          <a:noFill/>
          <a:ln w="6350">
            <a:gradFill>
              <a:gsLst>
                <a:gs pos="67000">
                  <a:srgbClr val="E7B581">
                    <a:alpha val="0"/>
                  </a:srgbClr>
                </a:gs>
                <a:gs pos="13000">
                  <a:srgbClr val="DF9A47"/>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0" name="任意多边形: 形状 749"/>
          <p:cNvSpPr/>
          <p:nvPr/>
        </p:nvSpPr>
        <p:spPr>
          <a:xfrm flipH="1">
            <a:off x="-1941" y="5927726"/>
            <a:ext cx="11304940" cy="891810"/>
          </a:xfrm>
          <a:custGeom>
            <a:avLst/>
            <a:gdLst>
              <a:gd name="connsiteX0" fmla="*/ 12192000 w 12192000"/>
              <a:gd name="connsiteY0" fmla="*/ 0 h 2039768"/>
              <a:gd name="connsiteX1" fmla="*/ 12192000 w 12192000"/>
              <a:gd name="connsiteY1" fmla="*/ 2039768 h 2039768"/>
              <a:gd name="connsiteX2" fmla="*/ 0 w 12192000"/>
              <a:gd name="connsiteY2" fmla="*/ 2039768 h 2039768"/>
              <a:gd name="connsiteX3" fmla="*/ 0 w 12192000"/>
              <a:gd name="connsiteY3" fmla="*/ 819391 h 2039768"/>
              <a:gd name="connsiteX4" fmla="*/ 37309 w 12192000"/>
              <a:gd name="connsiteY4" fmla="*/ 834936 h 2039768"/>
              <a:gd name="connsiteX5" fmla="*/ 5319640 w 12192000"/>
              <a:gd name="connsiteY5" fmla="*/ 1747868 h 2039768"/>
              <a:gd name="connsiteX6" fmla="*/ 11971651 w 12192000"/>
              <a:gd name="connsiteY6" fmla="*/ 149892 h 2039768"/>
              <a:gd name="connsiteX0-1" fmla="*/ 12192000 w 12192000"/>
              <a:gd name="connsiteY0-2" fmla="*/ 0 h 2039768"/>
              <a:gd name="connsiteX1-3" fmla="*/ 12192000 w 12192000"/>
              <a:gd name="connsiteY1-4" fmla="*/ 2039768 h 2039768"/>
              <a:gd name="connsiteX2-5" fmla="*/ 0 w 12192000"/>
              <a:gd name="connsiteY2-6" fmla="*/ 2039768 h 2039768"/>
              <a:gd name="connsiteX3-7" fmla="*/ 0 w 12192000"/>
              <a:gd name="connsiteY3-8" fmla="*/ 819391 h 2039768"/>
              <a:gd name="connsiteX4-9" fmla="*/ 5319640 w 12192000"/>
              <a:gd name="connsiteY4-10" fmla="*/ 1747868 h 2039768"/>
              <a:gd name="connsiteX5-11" fmla="*/ 11971651 w 12192000"/>
              <a:gd name="connsiteY5-12" fmla="*/ 149892 h 2039768"/>
              <a:gd name="connsiteX6-13" fmla="*/ 12192000 w 12192000"/>
              <a:gd name="connsiteY6-14" fmla="*/ 0 h 2039768"/>
              <a:gd name="connsiteX0-15" fmla="*/ 12211728 w 12211728"/>
              <a:gd name="connsiteY0-16" fmla="*/ 0 h 2074548"/>
              <a:gd name="connsiteX1-17" fmla="*/ 12211728 w 12211728"/>
              <a:gd name="connsiteY1-18" fmla="*/ 2039768 h 2074548"/>
              <a:gd name="connsiteX2-19" fmla="*/ 19728 w 12211728"/>
              <a:gd name="connsiteY2-20" fmla="*/ 2039768 h 2074548"/>
              <a:gd name="connsiteX3-21" fmla="*/ 0 w 12211728"/>
              <a:gd name="connsiteY3-22" fmla="*/ 2074548 h 2074548"/>
              <a:gd name="connsiteX4-23" fmla="*/ 5339368 w 12211728"/>
              <a:gd name="connsiteY4-24" fmla="*/ 1747868 h 2074548"/>
              <a:gd name="connsiteX5-25" fmla="*/ 11991379 w 12211728"/>
              <a:gd name="connsiteY5-26" fmla="*/ 149892 h 2074548"/>
              <a:gd name="connsiteX6-27" fmla="*/ 12211728 w 12211728"/>
              <a:gd name="connsiteY6-28" fmla="*/ 0 h 2074548"/>
              <a:gd name="connsiteX0-29" fmla="*/ 12192000 w 12192000"/>
              <a:gd name="connsiteY0-30" fmla="*/ 0 h 2039768"/>
              <a:gd name="connsiteX1-31" fmla="*/ 12192000 w 12192000"/>
              <a:gd name="connsiteY1-32" fmla="*/ 2039768 h 2039768"/>
              <a:gd name="connsiteX2-33" fmla="*/ 0 w 12192000"/>
              <a:gd name="connsiteY2-34" fmla="*/ 2039768 h 2039768"/>
              <a:gd name="connsiteX3-35" fmla="*/ 5319640 w 12192000"/>
              <a:gd name="connsiteY3-36" fmla="*/ 1747868 h 2039768"/>
              <a:gd name="connsiteX4-37" fmla="*/ 11971651 w 12192000"/>
              <a:gd name="connsiteY4-38" fmla="*/ 149892 h 2039768"/>
              <a:gd name="connsiteX5-39" fmla="*/ 12192000 w 12192000"/>
              <a:gd name="connsiteY5-40" fmla="*/ 0 h 2039768"/>
              <a:gd name="connsiteX0-41" fmla="*/ 12192000 w 12192000"/>
              <a:gd name="connsiteY0-42" fmla="*/ 0 h 2039768"/>
              <a:gd name="connsiteX1-43" fmla="*/ 12192000 w 12192000"/>
              <a:gd name="connsiteY1-44" fmla="*/ 2039768 h 2039768"/>
              <a:gd name="connsiteX2-45" fmla="*/ 0 w 12192000"/>
              <a:gd name="connsiteY2-46" fmla="*/ 2039768 h 2039768"/>
              <a:gd name="connsiteX3-47" fmla="*/ 11971651 w 12192000"/>
              <a:gd name="connsiteY3-48" fmla="*/ 149892 h 2039768"/>
              <a:gd name="connsiteX4-49" fmla="*/ 12192000 w 12192000"/>
              <a:gd name="connsiteY4-50" fmla="*/ 0 h 2039768"/>
              <a:gd name="connsiteX0-51" fmla="*/ 12192000 w 12192000"/>
              <a:gd name="connsiteY0-52" fmla="*/ 0 h 2039768"/>
              <a:gd name="connsiteX1-53" fmla="*/ 12192000 w 12192000"/>
              <a:gd name="connsiteY1-54" fmla="*/ 2039768 h 2039768"/>
              <a:gd name="connsiteX2-55" fmla="*/ 0 w 12192000"/>
              <a:gd name="connsiteY2-56" fmla="*/ 2039768 h 2039768"/>
              <a:gd name="connsiteX3-57" fmla="*/ 11971651 w 12192000"/>
              <a:gd name="connsiteY3-58" fmla="*/ 149892 h 2039768"/>
              <a:gd name="connsiteX4-59" fmla="*/ 12192000 w 12192000"/>
              <a:gd name="connsiteY4-60" fmla="*/ 0 h 2039768"/>
              <a:gd name="connsiteX0-61" fmla="*/ 12192000 w 12192000"/>
              <a:gd name="connsiteY0-62" fmla="*/ 0 h 2039768"/>
              <a:gd name="connsiteX1-63" fmla="*/ 12192000 w 12192000"/>
              <a:gd name="connsiteY1-64" fmla="*/ 2039768 h 2039768"/>
              <a:gd name="connsiteX2-65" fmla="*/ 0 w 12192000"/>
              <a:gd name="connsiteY2-66" fmla="*/ 2039768 h 2039768"/>
              <a:gd name="connsiteX3-67" fmla="*/ 12192000 w 12192000"/>
              <a:gd name="connsiteY3-68" fmla="*/ 0 h 2039768"/>
              <a:gd name="connsiteX0-69" fmla="*/ 12192000 w 12192000"/>
              <a:gd name="connsiteY0-70" fmla="*/ 0 h 2039768"/>
              <a:gd name="connsiteX1-71" fmla="*/ 12192000 w 12192000"/>
              <a:gd name="connsiteY1-72" fmla="*/ 2039768 h 2039768"/>
              <a:gd name="connsiteX2-73" fmla="*/ 0 w 12192000"/>
              <a:gd name="connsiteY2-74" fmla="*/ 2039768 h 2039768"/>
              <a:gd name="connsiteX3-75" fmla="*/ 12192000 w 12192000"/>
              <a:gd name="connsiteY3-76" fmla="*/ 0 h 2039768"/>
              <a:gd name="connsiteX0-77" fmla="*/ 12192000 w 12192000"/>
              <a:gd name="connsiteY0-78" fmla="*/ 0 h 2039768"/>
              <a:gd name="connsiteX1-79" fmla="*/ 12192000 w 12192000"/>
              <a:gd name="connsiteY1-80" fmla="*/ 2039768 h 2039768"/>
              <a:gd name="connsiteX2-81" fmla="*/ 0 w 12192000"/>
              <a:gd name="connsiteY2-82" fmla="*/ 2039768 h 2039768"/>
              <a:gd name="connsiteX3-83" fmla="*/ 12192000 w 12192000"/>
              <a:gd name="connsiteY3-84" fmla="*/ 0 h 2039768"/>
              <a:gd name="connsiteX0-85" fmla="*/ 12192000 w 12192000"/>
              <a:gd name="connsiteY0-86" fmla="*/ 0 h 2039768"/>
              <a:gd name="connsiteX1-87" fmla="*/ 12192000 w 12192000"/>
              <a:gd name="connsiteY1-88" fmla="*/ 2039768 h 2039768"/>
              <a:gd name="connsiteX2-89" fmla="*/ 0 w 12192000"/>
              <a:gd name="connsiteY2-90" fmla="*/ 2039768 h 2039768"/>
              <a:gd name="connsiteX3-91" fmla="*/ 12192000 w 12192000"/>
              <a:gd name="connsiteY3-92" fmla="*/ 0 h 2039768"/>
              <a:gd name="connsiteX0-93" fmla="*/ 12192000 w 12290615"/>
              <a:gd name="connsiteY0-94" fmla="*/ 2039768 h 2248912"/>
              <a:gd name="connsiteX1-95" fmla="*/ 0 w 12290615"/>
              <a:gd name="connsiteY1-96" fmla="*/ 2039768 h 2248912"/>
              <a:gd name="connsiteX2-97" fmla="*/ 12192000 w 12290615"/>
              <a:gd name="connsiteY2-98" fmla="*/ 0 h 2248912"/>
              <a:gd name="connsiteX3-99" fmla="*/ 12290615 w 12290615"/>
              <a:gd name="connsiteY3-100" fmla="*/ 2248912 h 2248912"/>
              <a:gd name="connsiteX0-101" fmla="*/ 12192000 w 12192000"/>
              <a:gd name="connsiteY0-102" fmla="*/ 2039768 h 2039768"/>
              <a:gd name="connsiteX1-103" fmla="*/ 0 w 12192000"/>
              <a:gd name="connsiteY1-104" fmla="*/ 2039768 h 2039768"/>
              <a:gd name="connsiteX2-105" fmla="*/ 12192000 w 12192000"/>
              <a:gd name="connsiteY2-106" fmla="*/ 0 h 2039768"/>
              <a:gd name="connsiteX0-107" fmla="*/ 0 w 12192000"/>
              <a:gd name="connsiteY0-108" fmla="*/ 2039768 h 2039768"/>
              <a:gd name="connsiteX1-109" fmla="*/ 12192000 w 12192000"/>
              <a:gd name="connsiteY1-110" fmla="*/ 0 h 2039768"/>
            </a:gdLst>
            <a:ahLst/>
            <a:cxnLst>
              <a:cxn ang="0">
                <a:pos x="connsiteX0-1" y="connsiteY0-2"/>
              </a:cxn>
              <a:cxn ang="0">
                <a:pos x="connsiteX1-3" y="connsiteY1-4"/>
              </a:cxn>
            </a:cxnLst>
            <a:rect l="l" t="t" r="r" b="b"/>
            <a:pathLst>
              <a:path w="12192000" h="2039768">
                <a:moveTo>
                  <a:pt x="0" y="2039768"/>
                </a:moveTo>
                <a:cubicBezTo>
                  <a:pt x="5287145" y="1746294"/>
                  <a:pt x="8423923" y="1975711"/>
                  <a:pt x="12192000" y="0"/>
                </a:cubicBezTo>
              </a:path>
            </a:pathLst>
          </a:custGeom>
          <a:noFill/>
          <a:ln w="6350">
            <a:gradFill>
              <a:gsLst>
                <a:gs pos="67000">
                  <a:srgbClr val="E7B581">
                    <a:alpha val="0"/>
                  </a:srgbClr>
                </a:gs>
                <a:gs pos="13000">
                  <a:srgbClr val="DF9A47"/>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9" name="任意多边形: 形状 748"/>
          <p:cNvSpPr/>
          <p:nvPr/>
        </p:nvSpPr>
        <p:spPr>
          <a:xfrm flipH="1" flipV="1">
            <a:off x="-1939" y="11757"/>
            <a:ext cx="9332687" cy="1721955"/>
          </a:xfrm>
          <a:custGeom>
            <a:avLst/>
            <a:gdLst>
              <a:gd name="connsiteX0" fmla="*/ 12192000 w 12192000"/>
              <a:gd name="connsiteY0" fmla="*/ 0 h 2039768"/>
              <a:gd name="connsiteX1" fmla="*/ 12192000 w 12192000"/>
              <a:gd name="connsiteY1" fmla="*/ 2039768 h 2039768"/>
              <a:gd name="connsiteX2" fmla="*/ 0 w 12192000"/>
              <a:gd name="connsiteY2" fmla="*/ 2039768 h 2039768"/>
              <a:gd name="connsiteX3" fmla="*/ 0 w 12192000"/>
              <a:gd name="connsiteY3" fmla="*/ 819391 h 2039768"/>
              <a:gd name="connsiteX4" fmla="*/ 37309 w 12192000"/>
              <a:gd name="connsiteY4" fmla="*/ 834936 h 2039768"/>
              <a:gd name="connsiteX5" fmla="*/ 5319640 w 12192000"/>
              <a:gd name="connsiteY5" fmla="*/ 1747868 h 2039768"/>
              <a:gd name="connsiteX6" fmla="*/ 11971651 w 12192000"/>
              <a:gd name="connsiteY6" fmla="*/ 149892 h 2039768"/>
              <a:gd name="connsiteX0-1" fmla="*/ 12192000 w 12192000"/>
              <a:gd name="connsiteY0-2" fmla="*/ 0 h 2039768"/>
              <a:gd name="connsiteX1-3" fmla="*/ 12192000 w 12192000"/>
              <a:gd name="connsiteY1-4" fmla="*/ 2039768 h 2039768"/>
              <a:gd name="connsiteX2-5" fmla="*/ 0 w 12192000"/>
              <a:gd name="connsiteY2-6" fmla="*/ 2039768 h 2039768"/>
              <a:gd name="connsiteX3-7" fmla="*/ 0 w 12192000"/>
              <a:gd name="connsiteY3-8" fmla="*/ 819391 h 2039768"/>
              <a:gd name="connsiteX4-9" fmla="*/ 5319640 w 12192000"/>
              <a:gd name="connsiteY4-10" fmla="*/ 1747868 h 2039768"/>
              <a:gd name="connsiteX5-11" fmla="*/ 11971651 w 12192000"/>
              <a:gd name="connsiteY5-12" fmla="*/ 149892 h 2039768"/>
              <a:gd name="connsiteX6-13" fmla="*/ 12192000 w 12192000"/>
              <a:gd name="connsiteY6-14" fmla="*/ 0 h 2039768"/>
              <a:gd name="connsiteX0-15" fmla="*/ 12211728 w 12211728"/>
              <a:gd name="connsiteY0-16" fmla="*/ 0 h 2074548"/>
              <a:gd name="connsiteX1-17" fmla="*/ 12211728 w 12211728"/>
              <a:gd name="connsiteY1-18" fmla="*/ 2039768 h 2074548"/>
              <a:gd name="connsiteX2-19" fmla="*/ 19728 w 12211728"/>
              <a:gd name="connsiteY2-20" fmla="*/ 2039768 h 2074548"/>
              <a:gd name="connsiteX3-21" fmla="*/ 0 w 12211728"/>
              <a:gd name="connsiteY3-22" fmla="*/ 2074548 h 2074548"/>
              <a:gd name="connsiteX4-23" fmla="*/ 5339368 w 12211728"/>
              <a:gd name="connsiteY4-24" fmla="*/ 1747868 h 2074548"/>
              <a:gd name="connsiteX5-25" fmla="*/ 11991379 w 12211728"/>
              <a:gd name="connsiteY5-26" fmla="*/ 149892 h 2074548"/>
              <a:gd name="connsiteX6-27" fmla="*/ 12211728 w 12211728"/>
              <a:gd name="connsiteY6-28" fmla="*/ 0 h 2074548"/>
              <a:gd name="connsiteX0-29" fmla="*/ 12192000 w 12192000"/>
              <a:gd name="connsiteY0-30" fmla="*/ 0 h 2039768"/>
              <a:gd name="connsiteX1-31" fmla="*/ 12192000 w 12192000"/>
              <a:gd name="connsiteY1-32" fmla="*/ 2039768 h 2039768"/>
              <a:gd name="connsiteX2-33" fmla="*/ 0 w 12192000"/>
              <a:gd name="connsiteY2-34" fmla="*/ 2039768 h 2039768"/>
              <a:gd name="connsiteX3-35" fmla="*/ 5319640 w 12192000"/>
              <a:gd name="connsiteY3-36" fmla="*/ 1747868 h 2039768"/>
              <a:gd name="connsiteX4-37" fmla="*/ 11971651 w 12192000"/>
              <a:gd name="connsiteY4-38" fmla="*/ 149892 h 2039768"/>
              <a:gd name="connsiteX5-39" fmla="*/ 12192000 w 12192000"/>
              <a:gd name="connsiteY5-40" fmla="*/ 0 h 2039768"/>
              <a:gd name="connsiteX0-41" fmla="*/ 12192000 w 12192000"/>
              <a:gd name="connsiteY0-42" fmla="*/ 0 h 2039768"/>
              <a:gd name="connsiteX1-43" fmla="*/ 12192000 w 12192000"/>
              <a:gd name="connsiteY1-44" fmla="*/ 2039768 h 2039768"/>
              <a:gd name="connsiteX2-45" fmla="*/ 0 w 12192000"/>
              <a:gd name="connsiteY2-46" fmla="*/ 2039768 h 2039768"/>
              <a:gd name="connsiteX3-47" fmla="*/ 11971651 w 12192000"/>
              <a:gd name="connsiteY3-48" fmla="*/ 149892 h 2039768"/>
              <a:gd name="connsiteX4-49" fmla="*/ 12192000 w 12192000"/>
              <a:gd name="connsiteY4-50" fmla="*/ 0 h 2039768"/>
              <a:gd name="connsiteX0-51" fmla="*/ 12192000 w 12192000"/>
              <a:gd name="connsiteY0-52" fmla="*/ 0 h 2039768"/>
              <a:gd name="connsiteX1-53" fmla="*/ 12192000 w 12192000"/>
              <a:gd name="connsiteY1-54" fmla="*/ 2039768 h 2039768"/>
              <a:gd name="connsiteX2-55" fmla="*/ 0 w 12192000"/>
              <a:gd name="connsiteY2-56" fmla="*/ 2039768 h 2039768"/>
              <a:gd name="connsiteX3-57" fmla="*/ 11971651 w 12192000"/>
              <a:gd name="connsiteY3-58" fmla="*/ 149892 h 2039768"/>
              <a:gd name="connsiteX4-59" fmla="*/ 12192000 w 12192000"/>
              <a:gd name="connsiteY4-60" fmla="*/ 0 h 2039768"/>
              <a:gd name="connsiteX0-61" fmla="*/ 12192000 w 12192000"/>
              <a:gd name="connsiteY0-62" fmla="*/ 0 h 2039768"/>
              <a:gd name="connsiteX1-63" fmla="*/ 12192000 w 12192000"/>
              <a:gd name="connsiteY1-64" fmla="*/ 2039768 h 2039768"/>
              <a:gd name="connsiteX2-65" fmla="*/ 0 w 12192000"/>
              <a:gd name="connsiteY2-66" fmla="*/ 2039768 h 2039768"/>
              <a:gd name="connsiteX3-67" fmla="*/ 12192000 w 12192000"/>
              <a:gd name="connsiteY3-68" fmla="*/ 0 h 2039768"/>
              <a:gd name="connsiteX0-69" fmla="*/ 12192000 w 12192000"/>
              <a:gd name="connsiteY0-70" fmla="*/ 0 h 2039768"/>
              <a:gd name="connsiteX1-71" fmla="*/ 12192000 w 12192000"/>
              <a:gd name="connsiteY1-72" fmla="*/ 2039768 h 2039768"/>
              <a:gd name="connsiteX2-73" fmla="*/ 0 w 12192000"/>
              <a:gd name="connsiteY2-74" fmla="*/ 2039768 h 2039768"/>
              <a:gd name="connsiteX3-75" fmla="*/ 12192000 w 12192000"/>
              <a:gd name="connsiteY3-76" fmla="*/ 0 h 2039768"/>
              <a:gd name="connsiteX0-77" fmla="*/ 12192000 w 12192000"/>
              <a:gd name="connsiteY0-78" fmla="*/ 0 h 2039768"/>
              <a:gd name="connsiteX1-79" fmla="*/ 12192000 w 12192000"/>
              <a:gd name="connsiteY1-80" fmla="*/ 2039768 h 2039768"/>
              <a:gd name="connsiteX2-81" fmla="*/ 0 w 12192000"/>
              <a:gd name="connsiteY2-82" fmla="*/ 2039768 h 2039768"/>
              <a:gd name="connsiteX3-83" fmla="*/ 12192000 w 12192000"/>
              <a:gd name="connsiteY3-84" fmla="*/ 0 h 2039768"/>
              <a:gd name="connsiteX0-85" fmla="*/ 12192000 w 12192000"/>
              <a:gd name="connsiteY0-86" fmla="*/ 0 h 2039768"/>
              <a:gd name="connsiteX1-87" fmla="*/ 12192000 w 12192000"/>
              <a:gd name="connsiteY1-88" fmla="*/ 2039768 h 2039768"/>
              <a:gd name="connsiteX2-89" fmla="*/ 0 w 12192000"/>
              <a:gd name="connsiteY2-90" fmla="*/ 2039768 h 2039768"/>
              <a:gd name="connsiteX3-91" fmla="*/ 12192000 w 12192000"/>
              <a:gd name="connsiteY3-92" fmla="*/ 0 h 2039768"/>
              <a:gd name="connsiteX0-93" fmla="*/ 12192000 w 12311455"/>
              <a:gd name="connsiteY0-94" fmla="*/ 2039768 h 2148085"/>
              <a:gd name="connsiteX1-95" fmla="*/ 0 w 12311455"/>
              <a:gd name="connsiteY1-96" fmla="*/ 2039768 h 2148085"/>
              <a:gd name="connsiteX2-97" fmla="*/ 12192000 w 12311455"/>
              <a:gd name="connsiteY2-98" fmla="*/ 0 h 2148085"/>
              <a:gd name="connsiteX3-99" fmla="*/ 12311455 w 12311455"/>
              <a:gd name="connsiteY3-100" fmla="*/ 2148085 h 2148085"/>
              <a:gd name="connsiteX0-101" fmla="*/ 0 w 12311455"/>
              <a:gd name="connsiteY0-102" fmla="*/ 2039768 h 2148085"/>
              <a:gd name="connsiteX1-103" fmla="*/ 12192000 w 12311455"/>
              <a:gd name="connsiteY1-104" fmla="*/ 0 h 2148085"/>
              <a:gd name="connsiteX2-105" fmla="*/ 12311455 w 12311455"/>
              <a:gd name="connsiteY2-106" fmla="*/ 2148085 h 2148085"/>
              <a:gd name="connsiteX0-107" fmla="*/ 0 w 12192000"/>
              <a:gd name="connsiteY0-108" fmla="*/ 2039768 h 2039768"/>
              <a:gd name="connsiteX1-109" fmla="*/ 12192000 w 12192000"/>
              <a:gd name="connsiteY1-110" fmla="*/ 0 h 2039768"/>
            </a:gdLst>
            <a:ahLst/>
            <a:cxnLst>
              <a:cxn ang="0">
                <a:pos x="connsiteX0-1" y="connsiteY0-2"/>
              </a:cxn>
              <a:cxn ang="0">
                <a:pos x="connsiteX1-3" y="connsiteY1-4"/>
              </a:cxn>
            </a:cxnLst>
            <a:rect l="l" t="t" r="r" b="b"/>
            <a:pathLst>
              <a:path w="12192000" h="2039768">
                <a:moveTo>
                  <a:pt x="0" y="2039768"/>
                </a:moveTo>
                <a:cubicBezTo>
                  <a:pt x="5287145" y="1746294"/>
                  <a:pt x="8423923" y="1975711"/>
                  <a:pt x="12192000" y="0"/>
                </a:cubicBezTo>
              </a:path>
            </a:pathLst>
          </a:custGeom>
          <a:noFill/>
          <a:ln w="6350">
            <a:gradFill>
              <a:gsLst>
                <a:gs pos="67000">
                  <a:srgbClr val="E7B581">
                    <a:alpha val="0"/>
                  </a:srgbClr>
                </a:gs>
                <a:gs pos="13000">
                  <a:srgbClr val="DF9A47"/>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0" name="任意多边形: 形状 719"/>
          <p:cNvSpPr/>
          <p:nvPr/>
        </p:nvSpPr>
        <p:spPr>
          <a:xfrm flipH="1" flipV="1">
            <a:off x="-1939" y="-14514"/>
            <a:ext cx="9332687" cy="1721955"/>
          </a:xfrm>
          <a:custGeom>
            <a:avLst/>
            <a:gdLst>
              <a:gd name="connsiteX0" fmla="*/ 12192000 w 12192000"/>
              <a:gd name="connsiteY0" fmla="*/ 0 h 2039768"/>
              <a:gd name="connsiteX1" fmla="*/ 12192000 w 12192000"/>
              <a:gd name="connsiteY1" fmla="*/ 2039768 h 2039768"/>
              <a:gd name="connsiteX2" fmla="*/ 0 w 12192000"/>
              <a:gd name="connsiteY2" fmla="*/ 2039768 h 2039768"/>
              <a:gd name="connsiteX3" fmla="*/ 0 w 12192000"/>
              <a:gd name="connsiteY3" fmla="*/ 819391 h 2039768"/>
              <a:gd name="connsiteX4" fmla="*/ 37309 w 12192000"/>
              <a:gd name="connsiteY4" fmla="*/ 834936 h 2039768"/>
              <a:gd name="connsiteX5" fmla="*/ 5319640 w 12192000"/>
              <a:gd name="connsiteY5" fmla="*/ 1747868 h 2039768"/>
              <a:gd name="connsiteX6" fmla="*/ 11971651 w 12192000"/>
              <a:gd name="connsiteY6" fmla="*/ 149892 h 2039768"/>
              <a:gd name="connsiteX0-1" fmla="*/ 12192000 w 12192000"/>
              <a:gd name="connsiteY0-2" fmla="*/ 0 h 2039768"/>
              <a:gd name="connsiteX1-3" fmla="*/ 12192000 w 12192000"/>
              <a:gd name="connsiteY1-4" fmla="*/ 2039768 h 2039768"/>
              <a:gd name="connsiteX2-5" fmla="*/ 0 w 12192000"/>
              <a:gd name="connsiteY2-6" fmla="*/ 2039768 h 2039768"/>
              <a:gd name="connsiteX3-7" fmla="*/ 0 w 12192000"/>
              <a:gd name="connsiteY3-8" fmla="*/ 819391 h 2039768"/>
              <a:gd name="connsiteX4-9" fmla="*/ 5319640 w 12192000"/>
              <a:gd name="connsiteY4-10" fmla="*/ 1747868 h 2039768"/>
              <a:gd name="connsiteX5-11" fmla="*/ 11971651 w 12192000"/>
              <a:gd name="connsiteY5-12" fmla="*/ 149892 h 2039768"/>
              <a:gd name="connsiteX6-13" fmla="*/ 12192000 w 12192000"/>
              <a:gd name="connsiteY6-14" fmla="*/ 0 h 2039768"/>
              <a:gd name="connsiteX0-15" fmla="*/ 12211728 w 12211728"/>
              <a:gd name="connsiteY0-16" fmla="*/ 0 h 2074548"/>
              <a:gd name="connsiteX1-17" fmla="*/ 12211728 w 12211728"/>
              <a:gd name="connsiteY1-18" fmla="*/ 2039768 h 2074548"/>
              <a:gd name="connsiteX2-19" fmla="*/ 19728 w 12211728"/>
              <a:gd name="connsiteY2-20" fmla="*/ 2039768 h 2074548"/>
              <a:gd name="connsiteX3-21" fmla="*/ 0 w 12211728"/>
              <a:gd name="connsiteY3-22" fmla="*/ 2074548 h 2074548"/>
              <a:gd name="connsiteX4-23" fmla="*/ 5339368 w 12211728"/>
              <a:gd name="connsiteY4-24" fmla="*/ 1747868 h 2074548"/>
              <a:gd name="connsiteX5-25" fmla="*/ 11991379 w 12211728"/>
              <a:gd name="connsiteY5-26" fmla="*/ 149892 h 2074548"/>
              <a:gd name="connsiteX6-27" fmla="*/ 12211728 w 12211728"/>
              <a:gd name="connsiteY6-28" fmla="*/ 0 h 2074548"/>
              <a:gd name="connsiteX0-29" fmla="*/ 12192000 w 12192000"/>
              <a:gd name="connsiteY0-30" fmla="*/ 0 h 2039768"/>
              <a:gd name="connsiteX1-31" fmla="*/ 12192000 w 12192000"/>
              <a:gd name="connsiteY1-32" fmla="*/ 2039768 h 2039768"/>
              <a:gd name="connsiteX2-33" fmla="*/ 0 w 12192000"/>
              <a:gd name="connsiteY2-34" fmla="*/ 2039768 h 2039768"/>
              <a:gd name="connsiteX3-35" fmla="*/ 5319640 w 12192000"/>
              <a:gd name="connsiteY3-36" fmla="*/ 1747868 h 2039768"/>
              <a:gd name="connsiteX4-37" fmla="*/ 11971651 w 12192000"/>
              <a:gd name="connsiteY4-38" fmla="*/ 149892 h 2039768"/>
              <a:gd name="connsiteX5-39" fmla="*/ 12192000 w 12192000"/>
              <a:gd name="connsiteY5-40" fmla="*/ 0 h 2039768"/>
              <a:gd name="connsiteX0-41" fmla="*/ 12192000 w 12192000"/>
              <a:gd name="connsiteY0-42" fmla="*/ 0 h 2039768"/>
              <a:gd name="connsiteX1-43" fmla="*/ 12192000 w 12192000"/>
              <a:gd name="connsiteY1-44" fmla="*/ 2039768 h 2039768"/>
              <a:gd name="connsiteX2-45" fmla="*/ 0 w 12192000"/>
              <a:gd name="connsiteY2-46" fmla="*/ 2039768 h 2039768"/>
              <a:gd name="connsiteX3-47" fmla="*/ 11971651 w 12192000"/>
              <a:gd name="connsiteY3-48" fmla="*/ 149892 h 2039768"/>
              <a:gd name="connsiteX4-49" fmla="*/ 12192000 w 12192000"/>
              <a:gd name="connsiteY4-50" fmla="*/ 0 h 2039768"/>
              <a:gd name="connsiteX0-51" fmla="*/ 12192000 w 12192000"/>
              <a:gd name="connsiteY0-52" fmla="*/ 0 h 2039768"/>
              <a:gd name="connsiteX1-53" fmla="*/ 12192000 w 12192000"/>
              <a:gd name="connsiteY1-54" fmla="*/ 2039768 h 2039768"/>
              <a:gd name="connsiteX2-55" fmla="*/ 0 w 12192000"/>
              <a:gd name="connsiteY2-56" fmla="*/ 2039768 h 2039768"/>
              <a:gd name="connsiteX3-57" fmla="*/ 11971651 w 12192000"/>
              <a:gd name="connsiteY3-58" fmla="*/ 149892 h 2039768"/>
              <a:gd name="connsiteX4-59" fmla="*/ 12192000 w 12192000"/>
              <a:gd name="connsiteY4-60" fmla="*/ 0 h 2039768"/>
              <a:gd name="connsiteX0-61" fmla="*/ 12192000 w 12192000"/>
              <a:gd name="connsiteY0-62" fmla="*/ 0 h 2039768"/>
              <a:gd name="connsiteX1-63" fmla="*/ 12192000 w 12192000"/>
              <a:gd name="connsiteY1-64" fmla="*/ 2039768 h 2039768"/>
              <a:gd name="connsiteX2-65" fmla="*/ 0 w 12192000"/>
              <a:gd name="connsiteY2-66" fmla="*/ 2039768 h 2039768"/>
              <a:gd name="connsiteX3-67" fmla="*/ 12192000 w 12192000"/>
              <a:gd name="connsiteY3-68" fmla="*/ 0 h 2039768"/>
              <a:gd name="connsiteX0-69" fmla="*/ 12192000 w 12192000"/>
              <a:gd name="connsiteY0-70" fmla="*/ 0 h 2039768"/>
              <a:gd name="connsiteX1-71" fmla="*/ 12192000 w 12192000"/>
              <a:gd name="connsiteY1-72" fmla="*/ 2039768 h 2039768"/>
              <a:gd name="connsiteX2-73" fmla="*/ 0 w 12192000"/>
              <a:gd name="connsiteY2-74" fmla="*/ 2039768 h 2039768"/>
              <a:gd name="connsiteX3-75" fmla="*/ 12192000 w 12192000"/>
              <a:gd name="connsiteY3-76" fmla="*/ 0 h 2039768"/>
              <a:gd name="connsiteX0-77" fmla="*/ 12192000 w 12192000"/>
              <a:gd name="connsiteY0-78" fmla="*/ 0 h 2039768"/>
              <a:gd name="connsiteX1-79" fmla="*/ 12192000 w 12192000"/>
              <a:gd name="connsiteY1-80" fmla="*/ 2039768 h 2039768"/>
              <a:gd name="connsiteX2-81" fmla="*/ 0 w 12192000"/>
              <a:gd name="connsiteY2-82" fmla="*/ 2039768 h 2039768"/>
              <a:gd name="connsiteX3-83" fmla="*/ 12192000 w 12192000"/>
              <a:gd name="connsiteY3-84" fmla="*/ 0 h 2039768"/>
              <a:gd name="connsiteX0-85" fmla="*/ 12192000 w 12192000"/>
              <a:gd name="connsiteY0-86" fmla="*/ 0 h 2039768"/>
              <a:gd name="connsiteX1-87" fmla="*/ 12192000 w 12192000"/>
              <a:gd name="connsiteY1-88" fmla="*/ 2039768 h 2039768"/>
              <a:gd name="connsiteX2-89" fmla="*/ 0 w 12192000"/>
              <a:gd name="connsiteY2-90" fmla="*/ 2039768 h 2039768"/>
              <a:gd name="connsiteX3-91" fmla="*/ 12192000 w 12192000"/>
              <a:gd name="connsiteY3-92" fmla="*/ 0 h 2039768"/>
            </a:gdLst>
            <a:ahLst/>
            <a:cxnLst>
              <a:cxn ang="0">
                <a:pos x="connsiteX0-1" y="connsiteY0-2"/>
              </a:cxn>
              <a:cxn ang="0">
                <a:pos x="connsiteX1-3" y="connsiteY1-4"/>
              </a:cxn>
              <a:cxn ang="0">
                <a:pos x="connsiteX2-5" y="connsiteY2-6"/>
              </a:cxn>
              <a:cxn ang="0">
                <a:pos x="connsiteX3-7" y="connsiteY3-8"/>
              </a:cxn>
            </a:cxnLst>
            <a:rect l="l" t="t" r="r" b="b"/>
            <a:pathLst>
              <a:path w="12192000" h="2039768">
                <a:moveTo>
                  <a:pt x="12192000" y="0"/>
                </a:moveTo>
                <a:lnTo>
                  <a:pt x="12192000" y="2039768"/>
                </a:lnTo>
                <a:lnTo>
                  <a:pt x="0" y="2039768"/>
                </a:lnTo>
                <a:cubicBezTo>
                  <a:pt x="5287145" y="1746294"/>
                  <a:pt x="8423923" y="1975711"/>
                  <a:pt x="12192000" y="0"/>
                </a:cubicBezTo>
                <a:close/>
              </a:path>
            </a:pathLst>
          </a:custGeom>
          <a:solidFill>
            <a:srgbClr val="A2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9" name="任意多边形: 形状 718"/>
          <p:cNvSpPr/>
          <p:nvPr/>
        </p:nvSpPr>
        <p:spPr>
          <a:xfrm flipH="1" flipV="1">
            <a:off x="-2" y="0"/>
            <a:ext cx="9332687" cy="1273714"/>
          </a:xfrm>
          <a:custGeom>
            <a:avLst/>
            <a:gdLst>
              <a:gd name="connsiteX0" fmla="*/ 12192000 w 12192000"/>
              <a:gd name="connsiteY0" fmla="*/ 0 h 2039768"/>
              <a:gd name="connsiteX1" fmla="*/ 12192000 w 12192000"/>
              <a:gd name="connsiteY1" fmla="*/ 2039768 h 2039768"/>
              <a:gd name="connsiteX2" fmla="*/ 0 w 12192000"/>
              <a:gd name="connsiteY2" fmla="*/ 2039768 h 2039768"/>
              <a:gd name="connsiteX3" fmla="*/ 0 w 12192000"/>
              <a:gd name="connsiteY3" fmla="*/ 819391 h 2039768"/>
              <a:gd name="connsiteX4" fmla="*/ 37309 w 12192000"/>
              <a:gd name="connsiteY4" fmla="*/ 834936 h 2039768"/>
              <a:gd name="connsiteX5" fmla="*/ 5319640 w 12192000"/>
              <a:gd name="connsiteY5" fmla="*/ 1747868 h 2039768"/>
              <a:gd name="connsiteX6" fmla="*/ 11971651 w 12192000"/>
              <a:gd name="connsiteY6" fmla="*/ 149892 h 2039768"/>
              <a:gd name="connsiteX0-1" fmla="*/ 12192000 w 12192000"/>
              <a:gd name="connsiteY0-2" fmla="*/ 0 h 2039768"/>
              <a:gd name="connsiteX1-3" fmla="*/ 12192000 w 12192000"/>
              <a:gd name="connsiteY1-4" fmla="*/ 2039768 h 2039768"/>
              <a:gd name="connsiteX2-5" fmla="*/ 0 w 12192000"/>
              <a:gd name="connsiteY2-6" fmla="*/ 2039768 h 2039768"/>
              <a:gd name="connsiteX3-7" fmla="*/ 0 w 12192000"/>
              <a:gd name="connsiteY3-8" fmla="*/ 819391 h 2039768"/>
              <a:gd name="connsiteX4-9" fmla="*/ 5319640 w 12192000"/>
              <a:gd name="connsiteY4-10" fmla="*/ 1747868 h 2039768"/>
              <a:gd name="connsiteX5-11" fmla="*/ 11971651 w 12192000"/>
              <a:gd name="connsiteY5-12" fmla="*/ 149892 h 2039768"/>
              <a:gd name="connsiteX6-13" fmla="*/ 12192000 w 12192000"/>
              <a:gd name="connsiteY6-14" fmla="*/ 0 h 2039768"/>
              <a:gd name="connsiteX0-15" fmla="*/ 12211728 w 12211728"/>
              <a:gd name="connsiteY0-16" fmla="*/ 0 h 2074548"/>
              <a:gd name="connsiteX1-17" fmla="*/ 12211728 w 12211728"/>
              <a:gd name="connsiteY1-18" fmla="*/ 2039768 h 2074548"/>
              <a:gd name="connsiteX2-19" fmla="*/ 19728 w 12211728"/>
              <a:gd name="connsiteY2-20" fmla="*/ 2039768 h 2074548"/>
              <a:gd name="connsiteX3-21" fmla="*/ 0 w 12211728"/>
              <a:gd name="connsiteY3-22" fmla="*/ 2074548 h 2074548"/>
              <a:gd name="connsiteX4-23" fmla="*/ 5339368 w 12211728"/>
              <a:gd name="connsiteY4-24" fmla="*/ 1747868 h 2074548"/>
              <a:gd name="connsiteX5-25" fmla="*/ 11991379 w 12211728"/>
              <a:gd name="connsiteY5-26" fmla="*/ 149892 h 2074548"/>
              <a:gd name="connsiteX6-27" fmla="*/ 12211728 w 12211728"/>
              <a:gd name="connsiteY6-28" fmla="*/ 0 h 2074548"/>
              <a:gd name="connsiteX0-29" fmla="*/ 12192000 w 12192000"/>
              <a:gd name="connsiteY0-30" fmla="*/ 0 h 2039768"/>
              <a:gd name="connsiteX1-31" fmla="*/ 12192000 w 12192000"/>
              <a:gd name="connsiteY1-32" fmla="*/ 2039768 h 2039768"/>
              <a:gd name="connsiteX2-33" fmla="*/ 0 w 12192000"/>
              <a:gd name="connsiteY2-34" fmla="*/ 2039768 h 2039768"/>
              <a:gd name="connsiteX3-35" fmla="*/ 5319640 w 12192000"/>
              <a:gd name="connsiteY3-36" fmla="*/ 1747868 h 2039768"/>
              <a:gd name="connsiteX4-37" fmla="*/ 11971651 w 12192000"/>
              <a:gd name="connsiteY4-38" fmla="*/ 149892 h 2039768"/>
              <a:gd name="connsiteX5-39" fmla="*/ 12192000 w 12192000"/>
              <a:gd name="connsiteY5-40" fmla="*/ 0 h 2039768"/>
              <a:gd name="connsiteX0-41" fmla="*/ 12192000 w 12192000"/>
              <a:gd name="connsiteY0-42" fmla="*/ 0 h 2039768"/>
              <a:gd name="connsiteX1-43" fmla="*/ 12192000 w 12192000"/>
              <a:gd name="connsiteY1-44" fmla="*/ 2039768 h 2039768"/>
              <a:gd name="connsiteX2-45" fmla="*/ 0 w 12192000"/>
              <a:gd name="connsiteY2-46" fmla="*/ 2039768 h 2039768"/>
              <a:gd name="connsiteX3-47" fmla="*/ 11971651 w 12192000"/>
              <a:gd name="connsiteY3-48" fmla="*/ 149892 h 2039768"/>
              <a:gd name="connsiteX4-49" fmla="*/ 12192000 w 12192000"/>
              <a:gd name="connsiteY4-50" fmla="*/ 0 h 2039768"/>
              <a:gd name="connsiteX0-51" fmla="*/ 12192000 w 12192000"/>
              <a:gd name="connsiteY0-52" fmla="*/ 0 h 2039768"/>
              <a:gd name="connsiteX1-53" fmla="*/ 12192000 w 12192000"/>
              <a:gd name="connsiteY1-54" fmla="*/ 2039768 h 2039768"/>
              <a:gd name="connsiteX2-55" fmla="*/ 0 w 12192000"/>
              <a:gd name="connsiteY2-56" fmla="*/ 2039768 h 2039768"/>
              <a:gd name="connsiteX3-57" fmla="*/ 11971651 w 12192000"/>
              <a:gd name="connsiteY3-58" fmla="*/ 149892 h 2039768"/>
              <a:gd name="connsiteX4-59" fmla="*/ 12192000 w 12192000"/>
              <a:gd name="connsiteY4-60" fmla="*/ 0 h 2039768"/>
              <a:gd name="connsiteX0-61" fmla="*/ 12192000 w 12192000"/>
              <a:gd name="connsiteY0-62" fmla="*/ 0 h 2039768"/>
              <a:gd name="connsiteX1-63" fmla="*/ 12192000 w 12192000"/>
              <a:gd name="connsiteY1-64" fmla="*/ 2039768 h 2039768"/>
              <a:gd name="connsiteX2-65" fmla="*/ 0 w 12192000"/>
              <a:gd name="connsiteY2-66" fmla="*/ 2039768 h 2039768"/>
              <a:gd name="connsiteX3-67" fmla="*/ 12192000 w 12192000"/>
              <a:gd name="connsiteY3-68" fmla="*/ 0 h 2039768"/>
              <a:gd name="connsiteX0-69" fmla="*/ 12192000 w 12192000"/>
              <a:gd name="connsiteY0-70" fmla="*/ 0 h 2039768"/>
              <a:gd name="connsiteX1-71" fmla="*/ 12192000 w 12192000"/>
              <a:gd name="connsiteY1-72" fmla="*/ 2039768 h 2039768"/>
              <a:gd name="connsiteX2-73" fmla="*/ 0 w 12192000"/>
              <a:gd name="connsiteY2-74" fmla="*/ 2039768 h 2039768"/>
              <a:gd name="connsiteX3-75" fmla="*/ 12192000 w 12192000"/>
              <a:gd name="connsiteY3-76" fmla="*/ 0 h 2039768"/>
              <a:gd name="connsiteX0-77" fmla="*/ 12192000 w 12192000"/>
              <a:gd name="connsiteY0-78" fmla="*/ 0 h 2039768"/>
              <a:gd name="connsiteX1-79" fmla="*/ 12192000 w 12192000"/>
              <a:gd name="connsiteY1-80" fmla="*/ 2039768 h 2039768"/>
              <a:gd name="connsiteX2-81" fmla="*/ 0 w 12192000"/>
              <a:gd name="connsiteY2-82" fmla="*/ 2039768 h 2039768"/>
              <a:gd name="connsiteX3-83" fmla="*/ 12192000 w 12192000"/>
              <a:gd name="connsiteY3-84" fmla="*/ 0 h 2039768"/>
              <a:gd name="connsiteX0-85" fmla="*/ 12192000 w 12192000"/>
              <a:gd name="connsiteY0-86" fmla="*/ 0 h 2039768"/>
              <a:gd name="connsiteX1-87" fmla="*/ 12192000 w 12192000"/>
              <a:gd name="connsiteY1-88" fmla="*/ 2039768 h 2039768"/>
              <a:gd name="connsiteX2-89" fmla="*/ 0 w 12192000"/>
              <a:gd name="connsiteY2-90" fmla="*/ 2039768 h 2039768"/>
              <a:gd name="connsiteX3-91" fmla="*/ 12192000 w 12192000"/>
              <a:gd name="connsiteY3-92" fmla="*/ 0 h 2039768"/>
            </a:gdLst>
            <a:ahLst/>
            <a:cxnLst>
              <a:cxn ang="0">
                <a:pos x="connsiteX0-1" y="connsiteY0-2"/>
              </a:cxn>
              <a:cxn ang="0">
                <a:pos x="connsiteX1-3" y="connsiteY1-4"/>
              </a:cxn>
              <a:cxn ang="0">
                <a:pos x="connsiteX2-5" y="connsiteY2-6"/>
              </a:cxn>
              <a:cxn ang="0">
                <a:pos x="connsiteX3-7" y="connsiteY3-8"/>
              </a:cxn>
            </a:cxnLst>
            <a:rect l="l" t="t" r="r" b="b"/>
            <a:pathLst>
              <a:path w="12192000" h="2039768">
                <a:moveTo>
                  <a:pt x="12192000" y="0"/>
                </a:moveTo>
                <a:lnTo>
                  <a:pt x="12192000" y="2039768"/>
                </a:lnTo>
                <a:lnTo>
                  <a:pt x="0" y="2039768"/>
                </a:lnTo>
                <a:cubicBezTo>
                  <a:pt x="5287145" y="1746294"/>
                  <a:pt x="8423923" y="1975711"/>
                  <a:pt x="12192000" y="0"/>
                </a:cubicBezTo>
                <a:close/>
              </a:path>
            </a:pathLst>
          </a:custGeom>
          <a:solidFill>
            <a:srgbClr val="A20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useBgFill="1">
        <p:nvSpPr>
          <p:cNvPr id="69" name="矩形 68"/>
          <p:cNvSpPr/>
          <p:nvPr/>
        </p:nvSpPr>
        <p:spPr>
          <a:xfrm>
            <a:off x="5972642" y="2647275"/>
            <a:ext cx="1023479" cy="1497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4160520" y="3059430"/>
            <a:ext cx="4039870" cy="738505"/>
          </a:xfrm>
          <a:prstGeom prst="rect">
            <a:avLst/>
          </a:prstGeom>
          <a:noFill/>
        </p:spPr>
        <p:txBody>
          <a:bodyPr wrap="square" lIns="0" tIns="0" rIns="0" bIns="0" rtlCol="0">
            <a:spAutoFit/>
          </a:bodyPr>
          <a:lstStyle>
            <a:defPPr>
              <a:defRPr lang="zh-CN"/>
            </a:defPPr>
            <a:lvl1pPr marR="0" lvl="0" indent="0" algn="ctr" fontAlgn="auto">
              <a:lnSpc>
                <a:spcPct val="100000"/>
              </a:lnSpc>
              <a:spcBef>
                <a:spcPts val="0"/>
              </a:spcBef>
              <a:spcAft>
                <a:spcPts val="0"/>
              </a:spcAft>
              <a:buClrTx/>
              <a:buSzTx/>
              <a:buFontTx/>
              <a:buNone/>
              <a:defRPr kumimoji="0" sz="6600" b="0" i="0" u="none" strike="noStrike" cap="none" spc="0" normalizeH="0" baseline="0">
                <a:ln>
                  <a:noFill/>
                </a:ln>
                <a:gradFill>
                  <a:gsLst>
                    <a:gs pos="0">
                      <a:srgbClr val="ED4E4E"/>
                    </a:gs>
                    <a:gs pos="100000">
                      <a:srgbClr val="C00001"/>
                    </a:gs>
                  </a:gsLst>
                  <a:lin ang="5400000" scaled="1"/>
                </a:gradFill>
                <a:effectLst>
                  <a:outerShdw blurRad="38100" dist="38100" dir="2700000" algn="tl">
                    <a:srgbClr val="000000">
                      <a:alpha val="43137"/>
                    </a:srgbClr>
                  </a:outerShdw>
                </a:effectLst>
                <a:uLnTx/>
                <a:uFillTx/>
                <a:latin typeface="方正粗宋简体" panose="03000509000000000000" pitchFamily="65" charset="-122"/>
                <a:ea typeface="方正粗宋简体" panose="03000509000000000000" pitchFamily="65" charset="-122"/>
              </a:defRPr>
            </a:lvl1pPr>
          </a:lstStyle>
          <a:p>
            <a:pPr algn="l"/>
            <a:r>
              <a:rPr lang="en-US" altLang="zh-CN" sz="4800" b="1" dirty="0">
                <a:ln w="12700">
                  <a:solidFill>
                    <a:schemeClr val="bg1"/>
                  </a:solidFill>
                </a:ln>
                <a:solidFill>
                  <a:srgbClr val="AF0B06"/>
                </a:solidFill>
                <a:effectLst>
                  <a:outerShdw blurRad="38100" dist="38100" dir="2700000" algn="tl">
                    <a:srgbClr val="000000">
                      <a:alpha val="29000"/>
                    </a:srgbClr>
                  </a:outerShdw>
                </a:effectLst>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THANK YOU</a:t>
            </a:r>
          </a:p>
        </p:txBody>
      </p:sp>
      <p:grpSp>
        <p:nvGrpSpPr>
          <p:cNvPr id="75" name="组合 74"/>
          <p:cNvGrpSpPr/>
          <p:nvPr/>
        </p:nvGrpSpPr>
        <p:grpSpPr>
          <a:xfrm>
            <a:off x="9554537" y="741948"/>
            <a:ext cx="2218590" cy="386176"/>
            <a:chOff x="1001617" y="489738"/>
            <a:chExt cx="3941958" cy="686151"/>
          </a:xfrm>
        </p:grpSpPr>
        <p:grpSp>
          <p:nvGrpSpPr>
            <p:cNvPr id="76" name="组合 75"/>
            <p:cNvGrpSpPr/>
            <p:nvPr/>
          </p:nvGrpSpPr>
          <p:grpSpPr>
            <a:xfrm>
              <a:off x="1001617" y="489738"/>
              <a:ext cx="686214" cy="686151"/>
              <a:chOff x="2296878" y="277496"/>
              <a:chExt cx="6016541" cy="6015982"/>
            </a:xfrm>
          </p:grpSpPr>
          <p:grpSp>
            <p:nvGrpSpPr>
              <p:cNvPr id="78" name="图形 175"/>
              <p:cNvGrpSpPr/>
              <p:nvPr/>
            </p:nvGrpSpPr>
            <p:grpSpPr>
              <a:xfrm>
                <a:off x="2296878" y="277496"/>
                <a:ext cx="6016541" cy="6015982"/>
                <a:chOff x="2296878" y="277496"/>
                <a:chExt cx="6016541" cy="6015982"/>
              </a:xfrm>
              <a:solidFill>
                <a:srgbClr val="304394"/>
              </a:solidFill>
            </p:grpSpPr>
            <p:sp>
              <p:nvSpPr>
                <p:cNvPr id="133" name="任意多边形: 形状 132"/>
                <p:cNvSpPr/>
                <p:nvPr/>
              </p:nvSpPr>
              <p:spPr>
                <a:xfrm>
                  <a:off x="2296878" y="277496"/>
                  <a:ext cx="6016541" cy="6015982"/>
                </a:xfrm>
                <a:custGeom>
                  <a:avLst/>
                  <a:gdLst>
                    <a:gd name="connsiteX0" fmla="*/ 2790424 w 6016541"/>
                    <a:gd name="connsiteY0" fmla="*/ 5396 h 6015982"/>
                    <a:gd name="connsiteX1" fmla="*/ 2999021 w 6016541"/>
                    <a:gd name="connsiteY1" fmla="*/ 634 h 6015982"/>
                    <a:gd name="connsiteX2" fmla="*/ 4637321 w 6016541"/>
                    <a:gd name="connsiteY2" fmla="*/ 469264 h 6015982"/>
                    <a:gd name="connsiteX3" fmla="*/ 5392654 w 6016541"/>
                    <a:gd name="connsiteY3" fmla="*/ 1161731 h 6015982"/>
                    <a:gd name="connsiteX4" fmla="*/ 6016541 w 6016541"/>
                    <a:gd name="connsiteY4" fmla="*/ 2908616 h 6015982"/>
                    <a:gd name="connsiteX5" fmla="*/ 6010827 w 6016541"/>
                    <a:gd name="connsiteY5" fmla="*/ 3230561 h 6015982"/>
                    <a:gd name="connsiteX6" fmla="*/ 5150719 w 6016541"/>
                    <a:gd name="connsiteY6" fmla="*/ 5127941 h 6015982"/>
                    <a:gd name="connsiteX7" fmla="*/ 4254416 w 6016541"/>
                    <a:gd name="connsiteY7" fmla="*/ 5754686 h 6015982"/>
                    <a:gd name="connsiteX8" fmla="*/ 3140944 w 6016541"/>
                    <a:gd name="connsiteY8" fmla="*/ 6015672 h 6015982"/>
                    <a:gd name="connsiteX9" fmla="*/ 2662789 w 6016541"/>
                    <a:gd name="connsiteY9" fmla="*/ 6000431 h 6015982"/>
                    <a:gd name="connsiteX10" fmla="*/ 1478831 w 6016541"/>
                    <a:gd name="connsiteY10" fmla="*/ 5607049 h 6015982"/>
                    <a:gd name="connsiteX11" fmla="*/ 691114 w 6016541"/>
                    <a:gd name="connsiteY11" fmla="*/ 4936489 h 6015982"/>
                    <a:gd name="connsiteX12" fmla="*/ 16744 w 6016541"/>
                    <a:gd name="connsiteY12" fmla="*/ 3355339 h 6015982"/>
                    <a:gd name="connsiteX13" fmla="*/ 551 w 6016541"/>
                    <a:gd name="connsiteY13" fmla="*/ 2888614 h 6015982"/>
                    <a:gd name="connsiteX14" fmla="*/ 258679 w 6016541"/>
                    <a:gd name="connsiteY14" fmla="*/ 1770379 h 6015982"/>
                    <a:gd name="connsiteX15" fmla="*/ 785411 w 6016541"/>
                    <a:gd name="connsiteY15" fmla="*/ 971231 h 6015982"/>
                    <a:gd name="connsiteX16" fmla="*/ 1449304 w 6016541"/>
                    <a:gd name="connsiteY16" fmla="*/ 425449 h 6015982"/>
                    <a:gd name="connsiteX17" fmla="*/ 2790424 w 6016541"/>
                    <a:gd name="connsiteY17" fmla="*/ 5396 h 6015982"/>
                    <a:gd name="connsiteX18" fmla="*/ 2896151 w 6016541"/>
                    <a:gd name="connsiteY18" fmla="*/ 111124 h 6015982"/>
                    <a:gd name="connsiteX19" fmla="*/ 909236 w 6016541"/>
                    <a:gd name="connsiteY19" fmla="*/ 1008379 h 6015982"/>
                    <a:gd name="connsiteX20" fmla="*/ 120566 w 6016541"/>
                    <a:gd name="connsiteY20" fmla="*/ 3231514 h 6015982"/>
                    <a:gd name="connsiteX21" fmla="*/ 965434 w 6016541"/>
                    <a:gd name="connsiteY21" fmla="*/ 5066029 h 6015982"/>
                    <a:gd name="connsiteX22" fmla="*/ 2495149 w 6016541"/>
                    <a:gd name="connsiteY22" fmla="*/ 5859461 h 6015982"/>
                    <a:gd name="connsiteX23" fmla="*/ 4788769 w 6016541"/>
                    <a:gd name="connsiteY23" fmla="*/ 5297486 h 6015982"/>
                    <a:gd name="connsiteX24" fmla="*/ 5475521 w 6016541"/>
                    <a:gd name="connsiteY24" fmla="*/ 4527866 h 6015982"/>
                    <a:gd name="connsiteX25" fmla="*/ 5884144 w 6016541"/>
                    <a:gd name="connsiteY25" fmla="*/ 3375341 h 6015982"/>
                    <a:gd name="connsiteX26" fmla="*/ 5229777 w 6016541"/>
                    <a:gd name="connsiteY26" fmla="*/ 1143634 h 6015982"/>
                    <a:gd name="connsiteX27" fmla="*/ 4420152 w 6016541"/>
                    <a:gd name="connsiteY27" fmla="*/ 477836 h 6015982"/>
                    <a:gd name="connsiteX28" fmla="*/ 2896151 w 6016541"/>
                    <a:gd name="connsiteY28" fmla="*/ 111124 h 601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16541" h="6015982">
                      <a:moveTo>
                        <a:pt x="2790424" y="5396"/>
                      </a:moveTo>
                      <a:cubicBezTo>
                        <a:pt x="2859956" y="-319"/>
                        <a:pt x="2929489" y="1586"/>
                        <a:pt x="2999021" y="634"/>
                      </a:cubicBezTo>
                      <a:cubicBezTo>
                        <a:pt x="3575284" y="-11749"/>
                        <a:pt x="4152499" y="157796"/>
                        <a:pt x="4637321" y="469264"/>
                      </a:cubicBezTo>
                      <a:cubicBezTo>
                        <a:pt x="4925929" y="655001"/>
                        <a:pt x="5181199" y="892174"/>
                        <a:pt x="5392654" y="1161731"/>
                      </a:cubicBezTo>
                      <a:cubicBezTo>
                        <a:pt x="5780321" y="1657984"/>
                        <a:pt x="6003207" y="2279966"/>
                        <a:pt x="6016541" y="2908616"/>
                      </a:cubicBezTo>
                      <a:cubicBezTo>
                        <a:pt x="6014636" y="3016249"/>
                        <a:pt x="6020352" y="3123881"/>
                        <a:pt x="6010827" y="3230561"/>
                      </a:cubicBezTo>
                      <a:cubicBezTo>
                        <a:pt x="5967011" y="3939221"/>
                        <a:pt x="5654591" y="4627879"/>
                        <a:pt x="5150719" y="5127941"/>
                      </a:cubicBezTo>
                      <a:cubicBezTo>
                        <a:pt x="4895449" y="5390831"/>
                        <a:pt x="4588744" y="5603239"/>
                        <a:pt x="4254416" y="5754686"/>
                      </a:cubicBezTo>
                      <a:cubicBezTo>
                        <a:pt x="3904849" y="5912802"/>
                        <a:pt x="3524801" y="6002336"/>
                        <a:pt x="3140944" y="6015672"/>
                      </a:cubicBezTo>
                      <a:cubicBezTo>
                        <a:pt x="2981876" y="6015672"/>
                        <a:pt x="2821856" y="6019481"/>
                        <a:pt x="2662789" y="6000431"/>
                      </a:cubicBezTo>
                      <a:cubicBezTo>
                        <a:pt x="2246546" y="5954711"/>
                        <a:pt x="1839829" y="5820409"/>
                        <a:pt x="1478831" y="5607049"/>
                      </a:cubicBezTo>
                      <a:cubicBezTo>
                        <a:pt x="1179746" y="5432741"/>
                        <a:pt x="914951" y="5201284"/>
                        <a:pt x="691114" y="4936489"/>
                      </a:cubicBezTo>
                      <a:cubicBezTo>
                        <a:pt x="316781" y="4491672"/>
                        <a:pt x="78656" y="3933506"/>
                        <a:pt x="16744" y="3355339"/>
                      </a:cubicBezTo>
                      <a:cubicBezTo>
                        <a:pt x="-2306" y="3200081"/>
                        <a:pt x="-401" y="3044824"/>
                        <a:pt x="551" y="2888614"/>
                      </a:cubicBezTo>
                      <a:cubicBezTo>
                        <a:pt x="12934" y="2503804"/>
                        <a:pt x="100564" y="2121851"/>
                        <a:pt x="258679" y="1770379"/>
                      </a:cubicBezTo>
                      <a:cubicBezTo>
                        <a:pt x="390124" y="1477961"/>
                        <a:pt x="568241" y="1206499"/>
                        <a:pt x="785411" y="971231"/>
                      </a:cubicBezTo>
                      <a:cubicBezTo>
                        <a:pt x="980674" y="759776"/>
                        <a:pt x="1202606" y="573086"/>
                        <a:pt x="1449304" y="425449"/>
                      </a:cubicBezTo>
                      <a:cubicBezTo>
                        <a:pt x="1855069" y="181609"/>
                        <a:pt x="2318936" y="35876"/>
                        <a:pt x="2790424" y="5396"/>
                      </a:cubicBezTo>
                      <a:close/>
                      <a:moveTo>
                        <a:pt x="2896151" y="111124"/>
                      </a:moveTo>
                      <a:cubicBezTo>
                        <a:pt x="2152249" y="144461"/>
                        <a:pt x="1424539" y="469264"/>
                        <a:pt x="909236" y="1008379"/>
                      </a:cubicBezTo>
                      <a:cubicBezTo>
                        <a:pt x="354881" y="1597976"/>
                        <a:pt x="53891" y="2423794"/>
                        <a:pt x="120566" y="3231514"/>
                      </a:cubicBezTo>
                      <a:cubicBezTo>
                        <a:pt x="175811" y="3917314"/>
                        <a:pt x="480611" y="4578349"/>
                        <a:pt x="965434" y="5066029"/>
                      </a:cubicBezTo>
                      <a:cubicBezTo>
                        <a:pt x="1381676" y="5474652"/>
                        <a:pt x="1921744" y="5753734"/>
                        <a:pt x="2495149" y="5859461"/>
                      </a:cubicBezTo>
                      <a:cubicBezTo>
                        <a:pt x="3293344" y="6012814"/>
                        <a:pt x="4146784" y="5791834"/>
                        <a:pt x="4788769" y="5297486"/>
                      </a:cubicBezTo>
                      <a:cubicBezTo>
                        <a:pt x="5064994" y="5088889"/>
                        <a:pt x="5296452" y="4824094"/>
                        <a:pt x="5475521" y="4527866"/>
                      </a:cubicBezTo>
                      <a:cubicBezTo>
                        <a:pt x="5689834" y="4177346"/>
                        <a:pt x="5828899" y="3782059"/>
                        <a:pt x="5884144" y="3375341"/>
                      </a:cubicBezTo>
                      <a:cubicBezTo>
                        <a:pt x="5991777" y="2583814"/>
                        <a:pt x="5739364" y="1757044"/>
                        <a:pt x="5229777" y="1143634"/>
                      </a:cubicBezTo>
                      <a:cubicBezTo>
                        <a:pt x="5006891" y="871219"/>
                        <a:pt x="4726857" y="649286"/>
                        <a:pt x="4420152" y="477836"/>
                      </a:cubicBezTo>
                      <a:cubicBezTo>
                        <a:pt x="3957236" y="222566"/>
                        <a:pt x="3424789" y="91121"/>
                        <a:pt x="2896151" y="111124"/>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34" name="任意多边形: 形状 133"/>
                <p:cNvSpPr/>
                <p:nvPr/>
              </p:nvSpPr>
              <p:spPr>
                <a:xfrm>
                  <a:off x="2502217" y="481218"/>
                  <a:ext cx="5608880" cy="5610019"/>
                </a:xfrm>
                <a:custGeom>
                  <a:avLst/>
                  <a:gdLst>
                    <a:gd name="connsiteX0" fmla="*/ 2646998 w 5608880"/>
                    <a:gd name="connsiteY0" fmla="*/ 6462 h 5610019"/>
                    <a:gd name="connsiteX1" fmla="*/ 3270885 w 5608880"/>
                    <a:gd name="connsiteY1" fmla="*/ 47419 h 5610019"/>
                    <a:gd name="connsiteX2" fmla="*/ 4782503 w 5608880"/>
                    <a:gd name="connsiteY2" fmla="*/ 820849 h 5610019"/>
                    <a:gd name="connsiteX3" fmla="*/ 5564505 w 5608880"/>
                    <a:gd name="connsiteY3" fmla="*/ 2354375 h 5610019"/>
                    <a:gd name="connsiteX4" fmla="*/ 5600700 w 5608880"/>
                    <a:gd name="connsiteY4" fmla="*/ 2981120 h 5610019"/>
                    <a:gd name="connsiteX5" fmla="*/ 4773930 w 5608880"/>
                    <a:gd name="connsiteY5" fmla="*/ 4797537 h 5610019"/>
                    <a:gd name="connsiteX6" fmla="*/ 3790950 w 5608880"/>
                    <a:gd name="connsiteY6" fmla="*/ 5415709 h 5610019"/>
                    <a:gd name="connsiteX7" fmla="*/ 2823210 w 5608880"/>
                    <a:gd name="connsiteY7" fmla="*/ 5610020 h 5610019"/>
                    <a:gd name="connsiteX8" fmla="*/ 806767 w 5608880"/>
                    <a:gd name="connsiteY8" fmla="*/ 4767057 h 5610019"/>
                    <a:gd name="connsiteX9" fmla="*/ 0 w 5608880"/>
                    <a:gd name="connsiteY9" fmla="*/ 2799192 h 5610019"/>
                    <a:gd name="connsiteX10" fmla="*/ 716280 w 5608880"/>
                    <a:gd name="connsiteY10" fmla="*/ 941817 h 5610019"/>
                    <a:gd name="connsiteX11" fmla="*/ 869633 w 5608880"/>
                    <a:gd name="connsiteY11" fmla="*/ 779892 h 5610019"/>
                    <a:gd name="connsiteX12" fmla="*/ 2646998 w 5608880"/>
                    <a:gd name="connsiteY12" fmla="*/ 6462 h 5610019"/>
                    <a:gd name="connsiteX13" fmla="*/ 2470785 w 5608880"/>
                    <a:gd name="connsiteY13" fmla="*/ 104569 h 5610019"/>
                    <a:gd name="connsiteX14" fmla="*/ 2510790 w 5608880"/>
                    <a:gd name="connsiteY14" fmla="*/ 191247 h 5610019"/>
                    <a:gd name="connsiteX15" fmla="*/ 2397443 w 5608880"/>
                    <a:gd name="connsiteY15" fmla="*/ 216012 h 5610019"/>
                    <a:gd name="connsiteX16" fmla="*/ 2459355 w 5608880"/>
                    <a:gd name="connsiteY16" fmla="*/ 214107 h 5610019"/>
                    <a:gd name="connsiteX17" fmla="*/ 2624138 w 5608880"/>
                    <a:gd name="connsiteY17" fmla="*/ 173149 h 5610019"/>
                    <a:gd name="connsiteX18" fmla="*/ 2609850 w 5608880"/>
                    <a:gd name="connsiteY18" fmla="*/ 160767 h 5610019"/>
                    <a:gd name="connsiteX19" fmla="*/ 2528888 w 5608880"/>
                    <a:gd name="connsiteY19" fmla="*/ 183627 h 5610019"/>
                    <a:gd name="connsiteX20" fmla="*/ 2513648 w 5608880"/>
                    <a:gd name="connsiteY20" fmla="*/ 139812 h 5610019"/>
                    <a:gd name="connsiteX21" fmla="*/ 2470785 w 5608880"/>
                    <a:gd name="connsiteY21" fmla="*/ 104569 h 5610019"/>
                    <a:gd name="connsiteX22" fmla="*/ 3035618 w 5608880"/>
                    <a:gd name="connsiteY22" fmla="*/ 170292 h 5610019"/>
                    <a:gd name="connsiteX23" fmla="*/ 2995613 w 5608880"/>
                    <a:gd name="connsiteY23" fmla="*/ 168387 h 5610019"/>
                    <a:gd name="connsiteX24" fmla="*/ 2980373 w 5608880"/>
                    <a:gd name="connsiteY24" fmla="*/ 134097 h 5610019"/>
                    <a:gd name="connsiteX25" fmla="*/ 2966085 w 5608880"/>
                    <a:gd name="connsiteY25" fmla="*/ 296022 h 5610019"/>
                    <a:gd name="connsiteX26" fmla="*/ 2969895 w 5608880"/>
                    <a:gd name="connsiteY26" fmla="*/ 335074 h 5610019"/>
                    <a:gd name="connsiteX27" fmla="*/ 2982278 w 5608880"/>
                    <a:gd name="connsiteY27" fmla="*/ 318882 h 5610019"/>
                    <a:gd name="connsiteX28" fmla="*/ 3134678 w 5608880"/>
                    <a:gd name="connsiteY28" fmla="*/ 322692 h 5610019"/>
                    <a:gd name="connsiteX29" fmla="*/ 3125153 w 5608880"/>
                    <a:gd name="connsiteY29" fmla="*/ 307452 h 5610019"/>
                    <a:gd name="connsiteX30" fmla="*/ 3161348 w 5608880"/>
                    <a:gd name="connsiteY30" fmla="*/ 166482 h 5610019"/>
                    <a:gd name="connsiteX31" fmla="*/ 3045143 w 5608880"/>
                    <a:gd name="connsiteY31" fmla="*/ 170292 h 5610019"/>
                    <a:gd name="connsiteX32" fmla="*/ 3079433 w 5608880"/>
                    <a:gd name="connsiteY32" fmla="*/ 128382 h 5610019"/>
                    <a:gd name="connsiteX33" fmla="*/ 3064193 w 5608880"/>
                    <a:gd name="connsiteY33" fmla="*/ 104569 h 5610019"/>
                    <a:gd name="connsiteX34" fmla="*/ 3035618 w 5608880"/>
                    <a:gd name="connsiteY34" fmla="*/ 170292 h 5610019"/>
                    <a:gd name="connsiteX35" fmla="*/ 2395538 w 5608880"/>
                    <a:gd name="connsiteY35" fmla="*/ 118857 h 5610019"/>
                    <a:gd name="connsiteX36" fmla="*/ 2306003 w 5608880"/>
                    <a:gd name="connsiteY36" fmla="*/ 316977 h 5610019"/>
                    <a:gd name="connsiteX37" fmla="*/ 2374583 w 5608880"/>
                    <a:gd name="connsiteY37" fmla="*/ 230299 h 5610019"/>
                    <a:gd name="connsiteX38" fmla="*/ 2395538 w 5608880"/>
                    <a:gd name="connsiteY38" fmla="*/ 456994 h 5610019"/>
                    <a:gd name="connsiteX39" fmla="*/ 2418398 w 5608880"/>
                    <a:gd name="connsiteY39" fmla="*/ 480807 h 5610019"/>
                    <a:gd name="connsiteX40" fmla="*/ 2387918 w 5608880"/>
                    <a:gd name="connsiteY40" fmla="*/ 218869 h 5610019"/>
                    <a:gd name="connsiteX41" fmla="*/ 2415540 w 5608880"/>
                    <a:gd name="connsiteY41" fmla="*/ 151242 h 5610019"/>
                    <a:gd name="connsiteX42" fmla="*/ 2395538 w 5608880"/>
                    <a:gd name="connsiteY42" fmla="*/ 118857 h 5610019"/>
                    <a:gd name="connsiteX43" fmla="*/ 2526030 w 5608880"/>
                    <a:gd name="connsiteY43" fmla="*/ 236967 h 5610019"/>
                    <a:gd name="connsiteX44" fmla="*/ 2440305 w 5608880"/>
                    <a:gd name="connsiteY44" fmla="*/ 265542 h 5610019"/>
                    <a:gd name="connsiteX45" fmla="*/ 2582228 w 5608880"/>
                    <a:gd name="connsiteY45" fmla="*/ 230299 h 5610019"/>
                    <a:gd name="connsiteX46" fmla="*/ 2526030 w 5608880"/>
                    <a:gd name="connsiteY46" fmla="*/ 236967 h 5610019"/>
                    <a:gd name="connsiteX47" fmla="*/ 3622358 w 5608880"/>
                    <a:gd name="connsiteY47" fmla="*/ 227442 h 5610019"/>
                    <a:gd name="connsiteX48" fmla="*/ 3529013 w 5608880"/>
                    <a:gd name="connsiteY48" fmla="*/ 382699 h 5610019"/>
                    <a:gd name="connsiteX49" fmla="*/ 3529965 w 5608880"/>
                    <a:gd name="connsiteY49" fmla="*/ 394129 h 5610019"/>
                    <a:gd name="connsiteX50" fmla="*/ 3689985 w 5608880"/>
                    <a:gd name="connsiteY50" fmla="*/ 432229 h 5610019"/>
                    <a:gd name="connsiteX51" fmla="*/ 3589020 w 5608880"/>
                    <a:gd name="connsiteY51" fmla="*/ 575105 h 5610019"/>
                    <a:gd name="connsiteX52" fmla="*/ 3558540 w 5608880"/>
                    <a:gd name="connsiteY52" fmla="*/ 527480 h 5610019"/>
                    <a:gd name="connsiteX53" fmla="*/ 3549015 w 5608880"/>
                    <a:gd name="connsiteY53" fmla="*/ 525574 h 5610019"/>
                    <a:gd name="connsiteX54" fmla="*/ 3580448 w 5608880"/>
                    <a:gd name="connsiteY54" fmla="*/ 607490 h 5610019"/>
                    <a:gd name="connsiteX55" fmla="*/ 3723323 w 5608880"/>
                    <a:gd name="connsiteY55" fmla="*/ 426515 h 5610019"/>
                    <a:gd name="connsiteX56" fmla="*/ 3707130 w 5608880"/>
                    <a:gd name="connsiteY56" fmla="*/ 415084 h 5610019"/>
                    <a:gd name="connsiteX57" fmla="*/ 3551873 w 5608880"/>
                    <a:gd name="connsiteY57" fmla="*/ 380794 h 5610019"/>
                    <a:gd name="connsiteX58" fmla="*/ 3587115 w 5608880"/>
                    <a:gd name="connsiteY58" fmla="*/ 322692 h 5610019"/>
                    <a:gd name="connsiteX59" fmla="*/ 3751898 w 5608880"/>
                    <a:gd name="connsiteY59" fmla="*/ 366507 h 5610019"/>
                    <a:gd name="connsiteX60" fmla="*/ 3737610 w 5608880"/>
                    <a:gd name="connsiteY60" fmla="*/ 342694 h 5610019"/>
                    <a:gd name="connsiteX61" fmla="*/ 3592830 w 5608880"/>
                    <a:gd name="connsiteY61" fmla="*/ 311262 h 5610019"/>
                    <a:gd name="connsiteX62" fmla="*/ 3632835 w 5608880"/>
                    <a:gd name="connsiteY62" fmla="*/ 256017 h 5610019"/>
                    <a:gd name="connsiteX63" fmla="*/ 3622358 w 5608880"/>
                    <a:gd name="connsiteY63" fmla="*/ 227442 h 5610019"/>
                    <a:gd name="connsiteX64" fmla="*/ 2449830 w 5608880"/>
                    <a:gd name="connsiteY64" fmla="*/ 309357 h 5610019"/>
                    <a:gd name="connsiteX65" fmla="*/ 2463165 w 5608880"/>
                    <a:gd name="connsiteY65" fmla="*/ 320787 h 5610019"/>
                    <a:gd name="connsiteX66" fmla="*/ 2597468 w 5608880"/>
                    <a:gd name="connsiteY66" fmla="*/ 278877 h 5610019"/>
                    <a:gd name="connsiteX67" fmla="*/ 2449830 w 5608880"/>
                    <a:gd name="connsiteY67" fmla="*/ 309357 h 5610019"/>
                    <a:gd name="connsiteX68" fmla="*/ 1696403 w 5608880"/>
                    <a:gd name="connsiteY68" fmla="*/ 325549 h 5610019"/>
                    <a:gd name="connsiteX69" fmla="*/ 1727835 w 5608880"/>
                    <a:gd name="connsiteY69" fmla="*/ 328407 h 5610019"/>
                    <a:gd name="connsiteX70" fmla="*/ 1724025 w 5608880"/>
                    <a:gd name="connsiteY70" fmla="*/ 418894 h 5610019"/>
                    <a:gd name="connsiteX71" fmla="*/ 1692592 w 5608880"/>
                    <a:gd name="connsiteY71" fmla="*/ 339837 h 5610019"/>
                    <a:gd name="connsiteX72" fmla="*/ 1684020 w 5608880"/>
                    <a:gd name="connsiteY72" fmla="*/ 370317 h 5610019"/>
                    <a:gd name="connsiteX73" fmla="*/ 1656398 w 5608880"/>
                    <a:gd name="connsiteY73" fmla="*/ 368412 h 5610019"/>
                    <a:gd name="connsiteX74" fmla="*/ 1715453 w 5608880"/>
                    <a:gd name="connsiteY74" fmla="*/ 430324 h 5610019"/>
                    <a:gd name="connsiteX75" fmla="*/ 1692592 w 5608880"/>
                    <a:gd name="connsiteY75" fmla="*/ 463662 h 5610019"/>
                    <a:gd name="connsiteX76" fmla="*/ 1654492 w 5608880"/>
                    <a:gd name="connsiteY76" fmla="*/ 409369 h 5610019"/>
                    <a:gd name="connsiteX77" fmla="*/ 1625917 w 5608880"/>
                    <a:gd name="connsiteY77" fmla="*/ 427467 h 5610019"/>
                    <a:gd name="connsiteX78" fmla="*/ 1677353 w 5608880"/>
                    <a:gd name="connsiteY78" fmla="*/ 492237 h 5610019"/>
                    <a:gd name="connsiteX79" fmla="*/ 1641158 w 5608880"/>
                    <a:gd name="connsiteY79" fmla="*/ 534147 h 5610019"/>
                    <a:gd name="connsiteX80" fmla="*/ 1646873 w 5608880"/>
                    <a:gd name="connsiteY80" fmla="*/ 484617 h 5610019"/>
                    <a:gd name="connsiteX81" fmla="*/ 1629728 w 5608880"/>
                    <a:gd name="connsiteY81" fmla="*/ 580819 h 5610019"/>
                    <a:gd name="connsiteX82" fmla="*/ 1670685 w 5608880"/>
                    <a:gd name="connsiteY82" fmla="*/ 622730 h 5610019"/>
                    <a:gd name="connsiteX83" fmla="*/ 1664017 w 5608880"/>
                    <a:gd name="connsiteY83" fmla="*/ 541767 h 5610019"/>
                    <a:gd name="connsiteX84" fmla="*/ 1704975 w 5608880"/>
                    <a:gd name="connsiteY84" fmla="*/ 490332 h 5610019"/>
                    <a:gd name="connsiteX85" fmla="*/ 1803083 w 5608880"/>
                    <a:gd name="connsiteY85" fmla="*/ 407465 h 5610019"/>
                    <a:gd name="connsiteX86" fmla="*/ 1706880 w 5608880"/>
                    <a:gd name="connsiteY86" fmla="*/ 515097 h 5610019"/>
                    <a:gd name="connsiteX87" fmla="*/ 1726883 w 5608880"/>
                    <a:gd name="connsiteY87" fmla="*/ 548434 h 5610019"/>
                    <a:gd name="connsiteX88" fmla="*/ 1764030 w 5608880"/>
                    <a:gd name="connsiteY88" fmla="*/ 502715 h 5610019"/>
                    <a:gd name="connsiteX89" fmla="*/ 1760220 w 5608880"/>
                    <a:gd name="connsiteY89" fmla="*/ 560817 h 5610019"/>
                    <a:gd name="connsiteX90" fmla="*/ 1714500 w 5608880"/>
                    <a:gd name="connsiteY90" fmla="*/ 629397 h 5610019"/>
                    <a:gd name="connsiteX91" fmla="*/ 1775460 w 5608880"/>
                    <a:gd name="connsiteY91" fmla="*/ 667497 h 5610019"/>
                    <a:gd name="connsiteX92" fmla="*/ 1841183 w 5608880"/>
                    <a:gd name="connsiteY92" fmla="*/ 657019 h 5610019"/>
                    <a:gd name="connsiteX93" fmla="*/ 1838325 w 5608880"/>
                    <a:gd name="connsiteY93" fmla="*/ 572247 h 5610019"/>
                    <a:gd name="connsiteX94" fmla="*/ 1856423 w 5608880"/>
                    <a:gd name="connsiteY94" fmla="*/ 537005 h 5610019"/>
                    <a:gd name="connsiteX95" fmla="*/ 1791653 w 5608880"/>
                    <a:gd name="connsiteY95" fmla="*/ 529384 h 5610019"/>
                    <a:gd name="connsiteX96" fmla="*/ 1804988 w 5608880"/>
                    <a:gd name="connsiteY96" fmla="*/ 469377 h 5610019"/>
                    <a:gd name="connsiteX97" fmla="*/ 1856423 w 5608880"/>
                    <a:gd name="connsiteY97" fmla="*/ 426515 h 5610019"/>
                    <a:gd name="connsiteX98" fmla="*/ 1754505 w 5608880"/>
                    <a:gd name="connsiteY98" fmla="*/ 416037 h 5610019"/>
                    <a:gd name="connsiteX99" fmla="*/ 1768792 w 5608880"/>
                    <a:gd name="connsiteY99" fmla="*/ 343647 h 5610019"/>
                    <a:gd name="connsiteX100" fmla="*/ 1696403 w 5608880"/>
                    <a:gd name="connsiteY100" fmla="*/ 325549 h 5610019"/>
                    <a:gd name="connsiteX101" fmla="*/ 2924175 w 5608880"/>
                    <a:gd name="connsiteY101" fmla="*/ 311262 h 5610019"/>
                    <a:gd name="connsiteX102" fmla="*/ 2885123 w 5608880"/>
                    <a:gd name="connsiteY102" fmla="*/ 396987 h 5610019"/>
                    <a:gd name="connsiteX103" fmla="*/ 2894648 w 5608880"/>
                    <a:gd name="connsiteY103" fmla="*/ 423657 h 5610019"/>
                    <a:gd name="connsiteX104" fmla="*/ 2924175 w 5608880"/>
                    <a:gd name="connsiteY104" fmla="*/ 311262 h 5610019"/>
                    <a:gd name="connsiteX105" fmla="*/ 2478405 w 5608880"/>
                    <a:gd name="connsiteY105" fmla="*/ 358887 h 5610019"/>
                    <a:gd name="connsiteX106" fmla="*/ 2459355 w 5608880"/>
                    <a:gd name="connsiteY106" fmla="*/ 339837 h 5610019"/>
                    <a:gd name="connsiteX107" fmla="*/ 2476500 w 5608880"/>
                    <a:gd name="connsiteY107" fmla="*/ 453184 h 5610019"/>
                    <a:gd name="connsiteX108" fmla="*/ 2495550 w 5608880"/>
                    <a:gd name="connsiteY108" fmla="*/ 476044 h 5610019"/>
                    <a:gd name="connsiteX109" fmla="*/ 2494598 w 5608880"/>
                    <a:gd name="connsiteY109" fmla="*/ 443659 h 5610019"/>
                    <a:gd name="connsiteX110" fmla="*/ 2614613 w 5608880"/>
                    <a:gd name="connsiteY110" fmla="*/ 417942 h 5610019"/>
                    <a:gd name="connsiteX111" fmla="*/ 2595563 w 5608880"/>
                    <a:gd name="connsiteY111" fmla="*/ 406512 h 5610019"/>
                    <a:gd name="connsiteX112" fmla="*/ 2599373 w 5608880"/>
                    <a:gd name="connsiteY112" fmla="*/ 317929 h 5610019"/>
                    <a:gd name="connsiteX113" fmla="*/ 2478405 w 5608880"/>
                    <a:gd name="connsiteY113" fmla="*/ 358887 h 5610019"/>
                    <a:gd name="connsiteX114" fmla="*/ 3019425 w 5608880"/>
                    <a:gd name="connsiteY114" fmla="*/ 330312 h 5610019"/>
                    <a:gd name="connsiteX115" fmla="*/ 3062288 w 5608880"/>
                    <a:gd name="connsiteY115" fmla="*/ 393177 h 5610019"/>
                    <a:gd name="connsiteX116" fmla="*/ 3068003 w 5608880"/>
                    <a:gd name="connsiteY116" fmla="*/ 364602 h 5610019"/>
                    <a:gd name="connsiteX117" fmla="*/ 3019425 w 5608880"/>
                    <a:gd name="connsiteY117" fmla="*/ 330312 h 5610019"/>
                    <a:gd name="connsiteX118" fmla="*/ 2954655 w 5608880"/>
                    <a:gd name="connsiteY118" fmla="*/ 348409 h 5610019"/>
                    <a:gd name="connsiteX119" fmla="*/ 3130868 w 5608880"/>
                    <a:gd name="connsiteY119" fmla="*/ 482712 h 5610019"/>
                    <a:gd name="connsiteX120" fmla="*/ 3111818 w 5608880"/>
                    <a:gd name="connsiteY120" fmla="*/ 389367 h 5610019"/>
                    <a:gd name="connsiteX121" fmla="*/ 3108008 w 5608880"/>
                    <a:gd name="connsiteY121" fmla="*/ 462709 h 5610019"/>
                    <a:gd name="connsiteX122" fmla="*/ 3026093 w 5608880"/>
                    <a:gd name="connsiteY122" fmla="*/ 426515 h 5610019"/>
                    <a:gd name="connsiteX123" fmla="*/ 2954655 w 5608880"/>
                    <a:gd name="connsiteY123" fmla="*/ 348409 h 5610019"/>
                    <a:gd name="connsiteX124" fmla="*/ 3129915 w 5608880"/>
                    <a:gd name="connsiteY124" fmla="*/ 354124 h 5610019"/>
                    <a:gd name="connsiteX125" fmla="*/ 3187065 w 5608880"/>
                    <a:gd name="connsiteY125" fmla="*/ 431277 h 5610019"/>
                    <a:gd name="connsiteX126" fmla="*/ 3192780 w 5608880"/>
                    <a:gd name="connsiteY126" fmla="*/ 399844 h 5610019"/>
                    <a:gd name="connsiteX127" fmla="*/ 3140393 w 5608880"/>
                    <a:gd name="connsiteY127" fmla="*/ 356029 h 5610019"/>
                    <a:gd name="connsiteX128" fmla="*/ 3129915 w 5608880"/>
                    <a:gd name="connsiteY128" fmla="*/ 354124 h 5610019"/>
                    <a:gd name="connsiteX129" fmla="*/ 3436620 w 5608880"/>
                    <a:gd name="connsiteY129" fmla="*/ 427467 h 5610019"/>
                    <a:gd name="connsiteX130" fmla="*/ 3506153 w 5608880"/>
                    <a:gd name="connsiteY130" fmla="*/ 458899 h 5610019"/>
                    <a:gd name="connsiteX131" fmla="*/ 3629978 w 5608880"/>
                    <a:gd name="connsiteY131" fmla="*/ 491284 h 5610019"/>
                    <a:gd name="connsiteX132" fmla="*/ 3604260 w 5608880"/>
                    <a:gd name="connsiteY132" fmla="*/ 467472 h 5610019"/>
                    <a:gd name="connsiteX133" fmla="*/ 3436620 w 5608880"/>
                    <a:gd name="connsiteY133" fmla="*/ 427467 h 5610019"/>
                    <a:gd name="connsiteX134" fmla="*/ 4086225 w 5608880"/>
                    <a:gd name="connsiteY134" fmla="*/ 540815 h 5610019"/>
                    <a:gd name="connsiteX135" fmla="*/ 4024313 w 5608880"/>
                    <a:gd name="connsiteY135" fmla="*/ 511287 h 5610019"/>
                    <a:gd name="connsiteX136" fmla="*/ 4072890 w 5608880"/>
                    <a:gd name="connsiteY136" fmla="*/ 549387 h 5610019"/>
                    <a:gd name="connsiteX137" fmla="*/ 3974783 w 5608880"/>
                    <a:gd name="connsiteY137" fmla="*/ 613205 h 5610019"/>
                    <a:gd name="connsiteX138" fmla="*/ 4042410 w 5608880"/>
                    <a:gd name="connsiteY138" fmla="*/ 642732 h 5610019"/>
                    <a:gd name="connsiteX139" fmla="*/ 4014788 w 5608880"/>
                    <a:gd name="connsiteY139" fmla="*/ 685594 h 5610019"/>
                    <a:gd name="connsiteX140" fmla="*/ 3914775 w 5608880"/>
                    <a:gd name="connsiteY140" fmla="*/ 657019 h 5610019"/>
                    <a:gd name="connsiteX141" fmla="*/ 4009073 w 5608880"/>
                    <a:gd name="connsiteY141" fmla="*/ 695119 h 5610019"/>
                    <a:gd name="connsiteX142" fmla="*/ 3960495 w 5608880"/>
                    <a:gd name="connsiteY142" fmla="*/ 751317 h 5610019"/>
                    <a:gd name="connsiteX143" fmla="*/ 3957638 w 5608880"/>
                    <a:gd name="connsiteY143" fmla="*/ 797037 h 5610019"/>
                    <a:gd name="connsiteX144" fmla="*/ 4124325 w 5608880"/>
                    <a:gd name="connsiteY144" fmla="*/ 739887 h 5610019"/>
                    <a:gd name="connsiteX145" fmla="*/ 4104323 w 5608880"/>
                    <a:gd name="connsiteY145" fmla="*/ 865617 h 5610019"/>
                    <a:gd name="connsiteX146" fmla="*/ 4163378 w 5608880"/>
                    <a:gd name="connsiteY146" fmla="*/ 899907 h 5610019"/>
                    <a:gd name="connsiteX147" fmla="*/ 4128135 w 5608880"/>
                    <a:gd name="connsiteY147" fmla="*/ 837994 h 5610019"/>
                    <a:gd name="connsiteX148" fmla="*/ 4138613 w 5608880"/>
                    <a:gd name="connsiteY148" fmla="*/ 726552 h 5610019"/>
                    <a:gd name="connsiteX149" fmla="*/ 4164330 w 5608880"/>
                    <a:gd name="connsiteY149" fmla="*/ 700835 h 5610019"/>
                    <a:gd name="connsiteX150" fmla="*/ 4157663 w 5608880"/>
                    <a:gd name="connsiteY150" fmla="*/ 669402 h 5610019"/>
                    <a:gd name="connsiteX151" fmla="*/ 4021455 w 5608880"/>
                    <a:gd name="connsiteY151" fmla="*/ 783702 h 5610019"/>
                    <a:gd name="connsiteX152" fmla="*/ 3976688 w 5608880"/>
                    <a:gd name="connsiteY152" fmla="*/ 779892 h 5610019"/>
                    <a:gd name="connsiteX153" fmla="*/ 3973830 w 5608880"/>
                    <a:gd name="connsiteY153" fmla="*/ 770367 h 5610019"/>
                    <a:gd name="connsiteX154" fmla="*/ 4021455 w 5608880"/>
                    <a:gd name="connsiteY154" fmla="*/ 700835 h 5610019"/>
                    <a:gd name="connsiteX155" fmla="*/ 4083368 w 5608880"/>
                    <a:gd name="connsiteY155" fmla="*/ 714169 h 5610019"/>
                    <a:gd name="connsiteX156" fmla="*/ 4028123 w 5608880"/>
                    <a:gd name="connsiteY156" fmla="*/ 689404 h 5610019"/>
                    <a:gd name="connsiteX157" fmla="*/ 4055745 w 5608880"/>
                    <a:gd name="connsiteY157" fmla="*/ 650352 h 5610019"/>
                    <a:gd name="connsiteX158" fmla="*/ 4098608 w 5608880"/>
                    <a:gd name="connsiteY158" fmla="*/ 674165 h 5610019"/>
                    <a:gd name="connsiteX159" fmla="*/ 4150043 w 5608880"/>
                    <a:gd name="connsiteY159" fmla="*/ 647494 h 5610019"/>
                    <a:gd name="connsiteX160" fmla="*/ 4225290 w 5608880"/>
                    <a:gd name="connsiteY160" fmla="*/ 679879 h 5610019"/>
                    <a:gd name="connsiteX161" fmla="*/ 4181475 w 5608880"/>
                    <a:gd name="connsiteY161" fmla="*/ 717027 h 5610019"/>
                    <a:gd name="connsiteX162" fmla="*/ 4258628 w 5608880"/>
                    <a:gd name="connsiteY162" fmla="*/ 688452 h 5610019"/>
                    <a:gd name="connsiteX163" fmla="*/ 4251960 w 5608880"/>
                    <a:gd name="connsiteY163" fmla="*/ 665592 h 5610019"/>
                    <a:gd name="connsiteX164" fmla="*/ 4164330 w 5608880"/>
                    <a:gd name="connsiteY164" fmla="*/ 637969 h 5610019"/>
                    <a:gd name="connsiteX165" fmla="*/ 4244340 w 5608880"/>
                    <a:gd name="connsiteY165" fmla="*/ 574152 h 5610019"/>
                    <a:gd name="connsiteX166" fmla="*/ 4235768 w 5608880"/>
                    <a:gd name="connsiteY166" fmla="*/ 538909 h 5610019"/>
                    <a:gd name="connsiteX167" fmla="*/ 4097655 w 5608880"/>
                    <a:gd name="connsiteY167" fmla="*/ 667497 h 5610019"/>
                    <a:gd name="connsiteX168" fmla="*/ 4065270 w 5608880"/>
                    <a:gd name="connsiteY168" fmla="*/ 638922 h 5610019"/>
                    <a:gd name="connsiteX169" fmla="*/ 4080510 w 5608880"/>
                    <a:gd name="connsiteY169" fmla="*/ 585582 h 5610019"/>
                    <a:gd name="connsiteX170" fmla="*/ 4050030 w 5608880"/>
                    <a:gd name="connsiteY170" fmla="*/ 634159 h 5610019"/>
                    <a:gd name="connsiteX171" fmla="*/ 4010025 w 5608880"/>
                    <a:gd name="connsiteY171" fmla="*/ 617015 h 5610019"/>
                    <a:gd name="connsiteX172" fmla="*/ 4089083 w 5608880"/>
                    <a:gd name="connsiteY172" fmla="*/ 557007 h 5610019"/>
                    <a:gd name="connsiteX173" fmla="*/ 4169093 w 5608880"/>
                    <a:gd name="connsiteY173" fmla="*/ 591297 h 5610019"/>
                    <a:gd name="connsiteX174" fmla="*/ 4098608 w 5608880"/>
                    <a:gd name="connsiteY174" fmla="*/ 548434 h 5610019"/>
                    <a:gd name="connsiteX175" fmla="*/ 4150995 w 5608880"/>
                    <a:gd name="connsiteY175" fmla="*/ 514144 h 5610019"/>
                    <a:gd name="connsiteX176" fmla="*/ 4146233 w 5608880"/>
                    <a:gd name="connsiteY176" fmla="*/ 476044 h 5610019"/>
                    <a:gd name="connsiteX177" fmla="*/ 4086225 w 5608880"/>
                    <a:gd name="connsiteY177" fmla="*/ 540815 h 5610019"/>
                    <a:gd name="connsiteX178" fmla="*/ 2674620 w 5608880"/>
                    <a:gd name="connsiteY178" fmla="*/ 578915 h 5610019"/>
                    <a:gd name="connsiteX179" fmla="*/ 1230630 w 5608880"/>
                    <a:gd name="connsiteY179" fmla="*/ 1238997 h 5610019"/>
                    <a:gd name="connsiteX180" fmla="*/ 691515 w 5608880"/>
                    <a:gd name="connsiteY180" fmla="*/ 2144825 h 5610019"/>
                    <a:gd name="connsiteX181" fmla="*/ 664845 w 5608880"/>
                    <a:gd name="connsiteY181" fmla="*/ 3353547 h 5610019"/>
                    <a:gd name="connsiteX182" fmla="*/ 1591628 w 5608880"/>
                    <a:gd name="connsiteY182" fmla="*/ 4649900 h 5610019"/>
                    <a:gd name="connsiteX183" fmla="*/ 2764155 w 5608880"/>
                    <a:gd name="connsiteY183" fmla="*/ 5015659 h 5610019"/>
                    <a:gd name="connsiteX184" fmla="*/ 3854768 w 5608880"/>
                    <a:gd name="connsiteY184" fmla="*/ 4756580 h 5610019"/>
                    <a:gd name="connsiteX185" fmla="*/ 4576763 w 5608880"/>
                    <a:gd name="connsiteY185" fmla="*/ 4145075 h 5610019"/>
                    <a:gd name="connsiteX186" fmla="*/ 5009198 w 5608880"/>
                    <a:gd name="connsiteY186" fmla="*/ 3124947 h 5610019"/>
                    <a:gd name="connsiteX187" fmla="*/ 4792980 w 5608880"/>
                    <a:gd name="connsiteY187" fmla="*/ 1790495 h 5610019"/>
                    <a:gd name="connsiteX188" fmla="*/ 4183380 w 5608880"/>
                    <a:gd name="connsiteY188" fmla="*/ 1047544 h 5610019"/>
                    <a:gd name="connsiteX189" fmla="*/ 2674620 w 5608880"/>
                    <a:gd name="connsiteY189" fmla="*/ 578915 h 5610019"/>
                    <a:gd name="connsiteX190" fmla="*/ 1122045 w 5608880"/>
                    <a:gd name="connsiteY190" fmla="*/ 801799 h 5610019"/>
                    <a:gd name="connsiteX191" fmla="*/ 1140142 w 5608880"/>
                    <a:gd name="connsiteY191" fmla="*/ 814182 h 5610019"/>
                    <a:gd name="connsiteX192" fmla="*/ 1124903 w 5608880"/>
                    <a:gd name="connsiteY192" fmla="*/ 824660 h 5610019"/>
                    <a:gd name="connsiteX193" fmla="*/ 1078230 w 5608880"/>
                    <a:gd name="connsiteY193" fmla="*/ 769415 h 5610019"/>
                    <a:gd name="connsiteX194" fmla="*/ 1028700 w 5608880"/>
                    <a:gd name="connsiteY194" fmla="*/ 800847 h 5610019"/>
                    <a:gd name="connsiteX195" fmla="*/ 1066800 w 5608880"/>
                    <a:gd name="connsiteY195" fmla="*/ 820849 h 5610019"/>
                    <a:gd name="connsiteX196" fmla="*/ 1062990 w 5608880"/>
                    <a:gd name="connsiteY196" fmla="*/ 802752 h 5610019"/>
                    <a:gd name="connsiteX197" fmla="*/ 1068705 w 5608880"/>
                    <a:gd name="connsiteY197" fmla="*/ 801799 h 5610019"/>
                    <a:gd name="connsiteX198" fmla="*/ 1067753 w 5608880"/>
                    <a:gd name="connsiteY198" fmla="*/ 810372 h 5610019"/>
                    <a:gd name="connsiteX199" fmla="*/ 1130617 w 5608880"/>
                    <a:gd name="connsiteY199" fmla="*/ 877047 h 5610019"/>
                    <a:gd name="connsiteX200" fmla="*/ 1107758 w 5608880"/>
                    <a:gd name="connsiteY200" fmla="*/ 965629 h 5610019"/>
                    <a:gd name="connsiteX201" fmla="*/ 1183958 w 5608880"/>
                    <a:gd name="connsiteY201" fmla="*/ 946579 h 5610019"/>
                    <a:gd name="connsiteX202" fmla="*/ 1200150 w 5608880"/>
                    <a:gd name="connsiteY202" fmla="*/ 1010397 h 5610019"/>
                    <a:gd name="connsiteX203" fmla="*/ 1176338 w 5608880"/>
                    <a:gd name="connsiteY203" fmla="*/ 1028494 h 5610019"/>
                    <a:gd name="connsiteX204" fmla="*/ 1186815 w 5608880"/>
                    <a:gd name="connsiteY204" fmla="*/ 1062785 h 5610019"/>
                    <a:gd name="connsiteX205" fmla="*/ 1236345 w 5608880"/>
                    <a:gd name="connsiteY205" fmla="*/ 990394 h 5610019"/>
                    <a:gd name="connsiteX206" fmla="*/ 1205865 w 5608880"/>
                    <a:gd name="connsiteY206" fmla="*/ 924672 h 5610019"/>
                    <a:gd name="connsiteX207" fmla="*/ 1194435 w 5608880"/>
                    <a:gd name="connsiteY207" fmla="*/ 759890 h 5610019"/>
                    <a:gd name="connsiteX208" fmla="*/ 1122045 w 5608880"/>
                    <a:gd name="connsiteY208" fmla="*/ 801799 h 5610019"/>
                    <a:gd name="connsiteX209" fmla="*/ 1209675 w 5608880"/>
                    <a:gd name="connsiteY209" fmla="*/ 922767 h 5610019"/>
                    <a:gd name="connsiteX210" fmla="*/ 1363980 w 5608880"/>
                    <a:gd name="connsiteY210" fmla="*/ 863712 h 5610019"/>
                    <a:gd name="connsiteX211" fmla="*/ 1317308 w 5608880"/>
                    <a:gd name="connsiteY211" fmla="*/ 833232 h 5610019"/>
                    <a:gd name="connsiteX212" fmla="*/ 1209675 w 5608880"/>
                    <a:gd name="connsiteY212" fmla="*/ 922767 h 5610019"/>
                    <a:gd name="connsiteX213" fmla="*/ 4417695 w 5608880"/>
                    <a:gd name="connsiteY213" fmla="*/ 917052 h 5610019"/>
                    <a:gd name="connsiteX214" fmla="*/ 4527233 w 5608880"/>
                    <a:gd name="connsiteY214" fmla="*/ 918004 h 5610019"/>
                    <a:gd name="connsiteX215" fmla="*/ 4363403 w 5608880"/>
                    <a:gd name="connsiteY215" fmla="*/ 1068500 h 5610019"/>
                    <a:gd name="connsiteX216" fmla="*/ 4354830 w 5608880"/>
                    <a:gd name="connsiteY216" fmla="*/ 1101837 h 5610019"/>
                    <a:gd name="connsiteX217" fmla="*/ 4550093 w 5608880"/>
                    <a:gd name="connsiteY217" fmla="*/ 917052 h 5610019"/>
                    <a:gd name="connsiteX218" fmla="*/ 4615815 w 5608880"/>
                    <a:gd name="connsiteY218" fmla="*/ 899907 h 5610019"/>
                    <a:gd name="connsiteX219" fmla="*/ 4624388 w 5608880"/>
                    <a:gd name="connsiteY219" fmla="*/ 864665 h 5610019"/>
                    <a:gd name="connsiteX220" fmla="*/ 4417695 w 5608880"/>
                    <a:gd name="connsiteY220" fmla="*/ 917052 h 5610019"/>
                    <a:gd name="connsiteX221" fmla="*/ 4500563 w 5608880"/>
                    <a:gd name="connsiteY221" fmla="*/ 1009444 h 5610019"/>
                    <a:gd name="connsiteX222" fmla="*/ 4563428 w 5608880"/>
                    <a:gd name="connsiteY222" fmla="*/ 994204 h 5610019"/>
                    <a:gd name="connsiteX223" fmla="*/ 4612005 w 5608880"/>
                    <a:gd name="connsiteY223" fmla="*/ 1037067 h 5610019"/>
                    <a:gd name="connsiteX224" fmla="*/ 4561523 w 5608880"/>
                    <a:gd name="connsiteY224" fmla="*/ 1083740 h 5610019"/>
                    <a:gd name="connsiteX225" fmla="*/ 4471988 w 5608880"/>
                    <a:gd name="connsiteY225" fmla="*/ 1013254 h 5610019"/>
                    <a:gd name="connsiteX226" fmla="*/ 4474845 w 5608880"/>
                    <a:gd name="connsiteY226" fmla="*/ 1029447 h 5610019"/>
                    <a:gd name="connsiteX227" fmla="*/ 4552950 w 5608880"/>
                    <a:gd name="connsiteY227" fmla="*/ 1093265 h 5610019"/>
                    <a:gd name="connsiteX228" fmla="*/ 4459605 w 5608880"/>
                    <a:gd name="connsiteY228" fmla="*/ 1173275 h 5610019"/>
                    <a:gd name="connsiteX229" fmla="*/ 4450080 w 5608880"/>
                    <a:gd name="connsiteY229" fmla="*/ 1211375 h 5610019"/>
                    <a:gd name="connsiteX230" fmla="*/ 4563428 w 5608880"/>
                    <a:gd name="connsiteY230" fmla="*/ 1102790 h 5610019"/>
                    <a:gd name="connsiteX231" fmla="*/ 4646295 w 5608880"/>
                    <a:gd name="connsiteY231" fmla="*/ 1168512 h 5610019"/>
                    <a:gd name="connsiteX232" fmla="*/ 4572000 w 5608880"/>
                    <a:gd name="connsiteY232" fmla="*/ 1094217 h 5610019"/>
                    <a:gd name="connsiteX233" fmla="*/ 4621530 w 5608880"/>
                    <a:gd name="connsiteY233" fmla="*/ 1045640 h 5610019"/>
                    <a:gd name="connsiteX234" fmla="*/ 4685348 w 5608880"/>
                    <a:gd name="connsiteY234" fmla="*/ 1094217 h 5610019"/>
                    <a:gd name="connsiteX235" fmla="*/ 4683443 w 5608880"/>
                    <a:gd name="connsiteY235" fmla="*/ 1071357 h 5610019"/>
                    <a:gd name="connsiteX236" fmla="*/ 4630103 w 5608880"/>
                    <a:gd name="connsiteY236" fmla="*/ 1036115 h 5610019"/>
                    <a:gd name="connsiteX237" fmla="*/ 4705350 w 5608880"/>
                    <a:gd name="connsiteY237" fmla="*/ 971344 h 5610019"/>
                    <a:gd name="connsiteX238" fmla="*/ 4704398 w 5608880"/>
                    <a:gd name="connsiteY238" fmla="*/ 932292 h 5610019"/>
                    <a:gd name="connsiteX239" fmla="*/ 4617720 w 5608880"/>
                    <a:gd name="connsiteY239" fmla="*/ 1027542 h 5610019"/>
                    <a:gd name="connsiteX240" fmla="*/ 4571048 w 5608880"/>
                    <a:gd name="connsiteY240" fmla="*/ 989442 h 5610019"/>
                    <a:gd name="connsiteX241" fmla="*/ 4631055 w 5608880"/>
                    <a:gd name="connsiteY241" fmla="*/ 963724 h 5610019"/>
                    <a:gd name="connsiteX242" fmla="*/ 4638675 w 5608880"/>
                    <a:gd name="connsiteY242" fmla="*/ 932292 h 5610019"/>
                    <a:gd name="connsiteX243" fmla="*/ 4500563 w 5608880"/>
                    <a:gd name="connsiteY243" fmla="*/ 1009444 h 5610019"/>
                    <a:gd name="connsiteX244" fmla="*/ 704850 w 5608880"/>
                    <a:gd name="connsiteY244" fmla="*/ 1283765 h 5610019"/>
                    <a:gd name="connsiteX245" fmla="*/ 622935 w 5608880"/>
                    <a:gd name="connsiteY245" fmla="*/ 1294242 h 5610019"/>
                    <a:gd name="connsiteX246" fmla="*/ 664845 w 5608880"/>
                    <a:gd name="connsiteY246" fmla="*/ 1300910 h 5610019"/>
                    <a:gd name="connsiteX247" fmla="*/ 718185 w 5608880"/>
                    <a:gd name="connsiteY247" fmla="*/ 1333295 h 5610019"/>
                    <a:gd name="connsiteX248" fmla="*/ 750570 w 5608880"/>
                    <a:gd name="connsiteY248" fmla="*/ 1435212 h 5610019"/>
                    <a:gd name="connsiteX249" fmla="*/ 721042 w 5608880"/>
                    <a:gd name="connsiteY249" fmla="*/ 1416162 h 5610019"/>
                    <a:gd name="connsiteX250" fmla="*/ 716280 w 5608880"/>
                    <a:gd name="connsiteY250" fmla="*/ 1387587 h 5610019"/>
                    <a:gd name="connsiteX251" fmla="*/ 641033 w 5608880"/>
                    <a:gd name="connsiteY251" fmla="*/ 1368537 h 5610019"/>
                    <a:gd name="connsiteX252" fmla="*/ 608648 w 5608880"/>
                    <a:gd name="connsiteY252" fmla="*/ 1409495 h 5610019"/>
                    <a:gd name="connsiteX253" fmla="*/ 631508 w 5608880"/>
                    <a:gd name="connsiteY253" fmla="*/ 1399017 h 5610019"/>
                    <a:gd name="connsiteX254" fmla="*/ 675323 w 5608880"/>
                    <a:gd name="connsiteY254" fmla="*/ 1421877 h 5610019"/>
                    <a:gd name="connsiteX255" fmla="*/ 690562 w 5608880"/>
                    <a:gd name="connsiteY255" fmla="*/ 1533320 h 5610019"/>
                    <a:gd name="connsiteX256" fmla="*/ 744855 w 5608880"/>
                    <a:gd name="connsiteY256" fmla="*/ 1495220 h 5610019"/>
                    <a:gd name="connsiteX257" fmla="*/ 728662 w 5608880"/>
                    <a:gd name="connsiteY257" fmla="*/ 1449500 h 5610019"/>
                    <a:gd name="connsiteX258" fmla="*/ 755333 w 5608880"/>
                    <a:gd name="connsiteY258" fmla="*/ 1462835 h 5610019"/>
                    <a:gd name="connsiteX259" fmla="*/ 782955 w 5608880"/>
                    <a:gd name="connsiteY259" fmla="*/ 1553322 h 5610019"/>
                    <a:gd name="connsiteX260" fmla="*/ 894398 w 5608880"/>
                    <a:gd name="connsiteY260" fmla="*/ 1506650 h 5610019"/>
                    <a:gd name="connsiteX261" fmla="*/ 782003 w 5608880"/>
                    <a:gd name="connsiteY261" fmla="*/ 1453310 h 5610019"/>
                    <a:gd name="connsiteX262" fmla="*/ 849630 w 5608880"/>
                    <a:gd name="connsiteY262" fmla="*/ 1385682 h 5610019"/>
                    <a:gd name="connsiteX263" fmla="*/ 832485 w 5608880"/>
                    <a:gd name="connsiteY263" fmla="*/ 1476170 h 5610019"/>
                    <a:gd name="connsiteX264" fmla="*/ 879158 w 5608880"/>
                    <a:gd name="connsiteY264" fmla="*/ 1430450 h 5610019"/>
                    <a:gd name="connsiteX265" fmla="*/ 880110 w 5608880"/>
                    <a:gd name="connsiteY265" fmla="*/ 1372347 h 5610019"/>
                    <a:gd name="connsiteX266" fmla="*/ 975360 w 5608880"/>
                    <a:gd name="connsiteY266" fmla="*/ 1304720 h 5610019"/>
                    <a:gd name="connsiteX267" fmla="*/ 858203 w 5608880"/>
                    <a:gd name="connsiteY267" fmla="*/ 1342820 h 5610019"/>
                    <a:gd name="connsiteX268" fmla="*/ 809625 w 5608880"/>
                    <a:gd name="connsiteY268" fmla="*/ 1308529 h 5610019"/>
                    <a:gd name="connsiteX269" fmla="*/ 769620 w 5608880"/>
                    <a:gd name="connsiteY269" fmla="*/ 1339962 h 5610019"/>
                    <a:gd name="connsiteX270" fmla="*/ 741998 w 5608880"/>
                    <a:gd name="connsiteY270" fmla="*/ 1250427 h 5610019"/>
                    <a:gd name="connsiteX271" fmla="*/ 704850 w 5608880"/>
                    <a:gd name="connsiteY271" fmla="*/ 1283765 h 5610019"/>
                    <a:gd name="connsiteX272" fmla="*/ 4906328 w 5608880"/>
                    <a:gd name="connsiteY272" fmla="*/ 1302815 h 5610019"/>
                    <a:gd name="connsiteX273" fmla="*/ 4974908 w 5608880"/>
                    <a:gd name="connsiteY273" fmla="*/ 1399017 h 5610019"/>
                    <a:gd name="connsiteX274" fmla="*/ 4812030 w 5608880"/>
                    <a:gd name="connsiteY274" fmla="*/ 1516175 h 5610019"/>
                    <a:gd name="connsiteX275" fmla="*/ 4710113 w 5608880"/>
                    <a:gd name="connsiteY275" fmla="*/ 1396160 h 5610019"/>
                    <a:gd name="connsiteX276" fmla="*/ 4712970 w 5608880"/>
                    <a:gd name="connsiteY276" fmla="*/ 1423782 h 5610019"/>
                    <a:gd name="connsiteX277" fmla="*/ 4914900 w 5608880"/>
                    <a:gd name="connsiteY277" fmla="*/ 1658097 h 5610019"/>
                    <a:gd name="connsiteX278" fmla="*/ 4915853 w 5608880"/>
                    <a:gd name="connsiteY278" fmla="*/ 1631427 h 5610019"/>
                    <a:gd name="connsiteX279" fmla="*/ 4821555 w 5608880"/>
                    <a:gd name="connsiteY279" fmla="*/ 1527604 h 5610019"/>
                    <a:gd name="connsiteX280" fmla="*/ 4957763 w 5608880"/>
                    <a:gd name="connsiteY280" fmla="*/ 1435212 h 5610019"/>
                    <a:gd name="connsiteX281" fmla="*/ 4984433 w 5608880"/>
                    <a:gd name="connsiteY281" fmla="*/ 1408542 h 5610019"/>
                    <a:gd name="connsiteX282" fmla="*/ 5063490 w 5608880"/>
                    <a:gd name="connsiteY282" fmla="*/ 1497125 h 5610019"/>
                    <a:gd name="connsiteX283" fmla="*/ 5064443 w 5608880"/>
                    <a:gd name="connsiteY283" fmla="*/ 1473312 h 5610019"/>
                    <a:gd name="connsiteX284" fmla="*/ 4906328 w 5608880"/>
                    <a:gd name="connsiteY284" fmla="*/ 1302815 h 5610019"/>
                    <a:gd name="connsiteX285" fmla="*/ 5219700 w 5608880"/>
                    <a:gd name="connsiteY285" fmla="*/ 1788590 h 5610019"/>
                    <a:gd name="connsiteX286" fmla="*/ 5265420 w 5608880"/>
                    <a:gd name="connsiteY286" fmla="*/ 1851454 h 5610019"/>
                    <a:gd name="connsiteX287" fmla="*/ 5207318 w 5608880"/>
                    <a:gd name="connsiteY287" fmla="*/ 1871457 h 5610019"/>
                    <a:gd name="connsiteX288" fmla="*/ 5163503 w 5608880"/>
                    <a:gd name="connsiteY288" fmla="*/ 1793352 h 5610019"/>
                    <a:gd name="connsiteX289" fmla="*/ 5194935 w 5608880"/>
                    <a:gd name="connsiteY289" fmla="*/ 1873362 h 5610019"/>
                    <a:gd name="connsiteX290" fmla="*/ 5035868 w 5608880"/>
                    <a:gd name="connsiteY290" fmla="*/ 1827642 h 5610019"/>
                    <a:gd name="connsiteX291" fmla="*/ 5164455 w 5608880"/>
                    <a:gd name="connsiteY291" fmla="*/ 1882887 h 5610019"/>
                    <a:gd name="connsiteX292" fmla="*/ 4998720 w 5608880"/>
                    <a:gd name="connsiteY292" fmla="*/ 1930512 h 5610019"/>
                    <a:gd name="connsiteX293" fmla="*/ 4979670 w 5608880"/>
                    <a:gd name="connsiteY293" fmla="*/ 1959087 h 5610019"/>
                    <a:gd name="connsiteX294" fmla="*/ 5174933 w 5608880"/>
                    <a:gd name="connsiteY294" fmla="*/ 1896222 h 5610019"/>
                    <a:gd name="connsiteX295" fmla="*/ 5148263 w 5608880"/>
                    <a:gd name="connsiteY295" fmla="*/ 1942895 h 5610019"/>
                    <a:gd name="connsiteX296" fmla="*/ 5174933 w 5608880"/>
                    <a:gd name="connsiteY296" fmla="*/ 1939085 h 5610019"/>
                    <a:gd name="connsiteX297" fmla="*/ 5180648 w 5608880"/>
                    <a:gd name="connsiteY297" fmla="*/ 1894317 h 5610019"/>
                    <a:gd name="connsiteX298" fmla="*/ 5199698 w 5608880"/>
                    <a:gd name="connsiteY298" fmla="*/ 1886697 h 5610019"/>
                    <a:gd name="connsiteX299" fmla="*/ 5226368 w 5608880"/>
                    <a:gd name="connsiteY299" fmla="*/ 1941942 h 5610019"/>
                    <a:gd name="connsiteX300" fmla="*/ 5235893 w 5608880"/>
                    <a:gd name="connsiteY300" fmla="*/ 1920987 h 5610019"/>
                    <a:gd name="connsiteX301" fmla="*/ 5210175 w 5608880"/>
                    <a:gd name="connsiteY301" fmla="*/ 1883839 h 5610019"/>
                    <a:gd name="connsiteX302" fmla="*/ 5276850 w 5608880"/>
                    <a:gd name="connsiteY302" fmla="*/ 1865742 h 5610019"/>
                    <a:gd name="connsiteX303" fmla="*/ 5306378 w 5608880"/>
                    <a:gd name="connsiteY303" fmla="*/ 1896222 h 5610019"/>
                    <a:gd name="connsiteX304" fmla="*/ 5315903 w 5608880"/>
                    <a:gd name="connsiteY304" fmla="*/ 1873362 h 5610019"/>
                    <a:gd name="connsiteX305" fmla="*/ 5219700 w 5608880"/>
                    <a:gd name="connsiteY305" fmla="*/ 1788590 h 5610019"/>
                    <a:gd name="connsiteX306" fmla="*/ 431483 w 5608880"/>
                    <a:gd name="connsiteY306" fmla="*/ 1872410 h 5610019"/>
                    <a:gd name="connsiteX307" fmla="*/ 327660 w 5608880"/>
                    <a:gd name="connsiteY307" fmla="*/ 1848597 h 5610019"/>
                    <a:gd name="connsiteX308" fmla="*/ 295275 w 5608880"/>
                    <a:gd name="connsiteY308" fmla="*/ 1869552 h 5610019"/>
                    <a:gd name="connsiteX309" fmla="*/ 445770 w 5608880"/>
                    <a:gd name="connsiteY309" fmla="*/ 1904795 h 5610019"/>
                    <a:gd name="connsiteX310" fmla="*/ 483870 w 5608880"/>
                    <a:gd name="connsiteY310" fmla="*/ 2029572 h 5610019"/>
                    <a:gd name="connsiteX311" fmla="*/ 519112 w 5608880"/>
                    <a:gd name="connsiteY311" fmla="*/ 1995282 h 5610019"/>
                    <a:gd name="connsiteX312" fmla="*/ 471487 w 5608880"/>
                    <a:gd name="connsiteY312" fmla="*/ 1912414 h 5610019"/>
                    <a:gd name="connsiteX313" fmla="*/ 675323 w 5608880"/>
                    <a:gd name="connsiteY313" fmla="*/ 1949562 h 5610019"/>
                    <a:gd name="connsiteX314" fmla="*/ 466725 w 5608880"/>
                    <a:gd name="connsiteY314" fmla="*/ 1879077 h 5610019"/>
                    <a:gd name="connsiteX315" fmla="*/ 469583 w 5608880"/>
                    <a:gd name="connsiteY315" fmla="*/ 1821927 h 5610019"/>
                    <a:gd name="connsiteX316" fmla="*/ 431483 w 5608880"/>
                    <a:gd name="connsiteY316" fmla="*/ 1872410 h 5610019"/>
                    <a:gd name="connsiteX317" fmla="*/ 333375 w 5608880"/>
                    <a:gd name="connsiteY317" fmla="*/ 1960039 h 5610019"/>
                    <a:gd name="connsiteX318" fmla="*/ 360997 w 5608880"/>
                    <a:gd name="connsiteY318" fmla="*/ 1960039 h 5610019"/>
                    <a:gd name="connsiteX319" fmla="*/ 362903 w 5608880"/>
                    <a:gd name="connsiteY319" fmla="*/ 1939085 h 5610019"/>
                    <a:gd name="connsiteX320" fmla="*/ 421958 w 5608880"/>
                    <a:gd name="connsiteY320" fmla="*/ 1976232 h 5610019"/>
                    <a:gd name="connsiteX321" fmla="*/ 428625 w 5608880"/>
                    <a:gd name="connsiteY321" fmla="*/ 1964802 h 5610019"/>
                    <a:gd name="connsiteX322" fmla="*/ 436245 w 5608880"/>
                    <a:gd name="connsiteY322" fmla="*/ 1972422 h 5610019"/>
                    <a:gd name="connsiteX323" fmla="*/ 472440 w 5608880"/>
                    <a:gd name="connsiteY323" fmla="*/ 1993377 h 5610019"/>
                    <a:gd name="connsiteX324" fmla="*/ 435293 w 5608880"/>
                    <a:gd name="connsiteY324" fmla="*/ 1925750 h 5610019"/>
                    <a:gd name="connsiteX325" fmla="*/ 405765 w 5608880"/>
                    <a:gd name="connsiteY325" fmla="*/ 1940989 h 5610019"/>
                    <a:gd name="connsiteX326" fmla="*/ 380047 w 5608880"/>
                    <a:gd name="connsiteY326" fmla="*/ 1905747 h 5610019"/>
                    <a:gd name="connsiteX327" fmla="*/ 333375 w 5608880"/>
                    <a:gd name="connsiteY327" fmla="*/ 1960039 h 5610019"/>
                    <a:gd name="connsiteX328" fmla="*/ 5213033 w 5608880"/>
                    <a:gd name="connsiteY328" fmla="*/ 1962897 h 5610019"/>
                    <a:gd name="connsiteX329" fmla="*/ 5200650 w 5608880"/>
                    <a:gd name="connsiteY329" fmla="*/ 1982900 h 5610019"/>
                    <a:gd name="connsiteX330" fmla="*/ 5228273 w 5608880"/>
                    <a:gd name="connsiteY330" fmla="*/ 1977185 h 5610019"/>
                    <a:gd name="connsiteX331" fmla="*/ 5261610 w 5608880"/>
                    <a:gd name="connsiteY331" fmla="*/ 2057195 h 5610019"/>
                    <a:gd name="connsiteX332" fmla="*/ 5358765 w 5608880"/>
                    <a:gd name="connsiteY332" fmla="*/ 2025762 h 5610019"/>
                    <a:gd name="connsiteX333" fmla="*/ 5306378 w 5608880"/>
                    <a:gd name="connsiteY333" fmla="*/ 1943847 h 5610019"/>
                    <a:gd name="connsiteX334" fmla="*/ 5327333 w 5608880"/>
                    <a:gd name="connsiteY334" fmla="*/ 1921939 h 5610019"/>
                    <a:gd name="connsiteX335" fmla="*/ 5213033 w 5608880"/>
                    <a:gd name="connsiteY335" fmla="*/ 1962897 h 5610019"/>
                    <a:gd name="connsiteX336" fmla="*/ 5154930 w 5608880"/>
                    <a:gd name="connsiteY336" fmla="*/ 1948610 h 5610019"/>
                    <a:gd name="connsiteX337" fmla="*/ 5179695 w 5608880"/>
                    <a:gd name="connsiteY337" fmla="*/ 2017189 h 5610019"/>
                    <a:gd name="connsiteX338" fmla="*/ 5129213 w 5608880"/>
                    <a:gd name="connsiteY338" fmla="*/ 2031477 h 5610019"/>
                    <a:gd name="connsiteX339" fmla="*/ 5097780 w 5608880"/>
                    <a:gd name="connsiteY339" fmla="*/ 1973375 h 5610019"/>
                    <a:gd name="connsiteX340" fmla="*/ 5116830 w 5608880"/>
                    <a:gd name="connsiteY340" fmla="*/ 2037192 h 5610019"/>
                    <a:gd name="connsiteX341" fmla="*/ 5061585 w 5608880"/>
                    <a:gd name="connsiteY341" fmla="*/ 2054337 h 5610019"/>
                    <a:gd name="connsiteX342" fmla="*/ 5022533 w 5608880"/>
                    <a:gd name="connsiteY342" fmla="*/ 1964802 h 5610019"/>
                    <a:gd name="connsiteX343" fmla="*/ 5034915 w 5608880"/>
                    <a:gd name="connsiteY343" fmla="*/ 2023857 h 5610019"/>
                    <a:gd name="connsiteX344" fmla="*/ 5096828 w 5608880"/>
                    <a:gd name="connsiteY344" fmla="*/ 2166732 h 5610019"/>
                    <a:gd name="connsiteX345" fmla="*/ 5108258 w 5608880"/>
                    <a:gd name="connsiteY345" fmla="*/ 2146730 h 5610019"/>
                    <a:gd name="connsiteX346" fmla="*/ 5067300 w 5608880"/>
                    <a:gd name="connsiteY346" fmla="*/ 2067672 h 5610019"/>
                    <a:gd name="connsiteX347" fmla="*/ 5120640 w 5608880"/>
                    <a:gd name="connsiteY347" fmla="*/ 2048622 h 5610019"/>
                    <a:gd name="connsiteX348" fmla="*/ 5154930 w 5608880"/>
                    <a:gd name="connsiteY348" fmla="*/ 2112439 h 5610019"/>
                    <a:gd name="connsiteX349" fmla="*/ 5133975 w 5608880"/>
                    <a:gd name="connsiteY349" fmla="*/ 2044812 h 5610019"/>
                    <a:gd name="connsiteX350" fmla="*/ 5185410 w 5608880"/>
                    <a:gd name="connsiteY350" fmla="*/ 2027667 h 5610019"/>
                    <a:gd name="connsiteX351" fmla="*/ 5217795 w 5608880"/>
                    <a:gd name="connsiteY351" fmla="*/ 2096247 h 5610019"/>
                    <a:gd name="connsiteX352" fmla="*/ 5225415 w 5608880"/>
                    <a:gd name="connsiteY352" fmla="*/ 2075292 h 5610019"/>
                    <a:gd name="connsiteX353" fmla="*/ 5154930 w 5608880"/>
                    <a:gd name="connsiteY353" fmla="*/ 1948610 h 5610019"/>
                    <a:gd name="connsiteX354" fmla="*/ 296228 w 5608880"/>
                    <a:gd name="connsiteY354" fmla="*/ 1983852 h 5610019"/>
                    <a:gd name="connsiteX355" fmla="*/ 343853 w 5608880"/>
                    <a:gd name="connsiteY355" fmla="*/ 2106725 h 5610019"/>
                    <a:gd name="connsiteX356" fmla="*/ 345758 w 5608880"/>
                    <a:gd name="connsiteY356" fmla="*/ 1973375 h 5610019"/>
                    <a:gd name="connsiteX357" fmla="*/ 296228 w 5608880"/>
                    <a:gd name="connsiteY357" fmla="*/ 1983852 h 5610019"/>
                    <a:gd name="connsiteX358" fmla="*/ 350520 w 5608880"/>
                    <a:gd name="connsiteY358" fmla="*/ 2023857 h 5610019"/>
                    <a:gd name="connsiteX359" fmla="*/ 380047 w 5608880"/>
                    <a:gd name="connsiteY359" fmla="*/ 2054337 h 5610019"/>
                    <a:gd name="connsiteX360" fmla="*/ 398145 w 5608880"/>
                    <a:gd name="connsiteY360" fmla="*/ 2125775 h 5610019"/>
                    <a:gd name="connsiteX361" fmla="*/ 373380 w 5608880"/>
                    <a:gd name="connsiteY361" fmla="*/ 2151492 h 5610019"/>
                    <a:gd name="connsiteX362" fmla="*/ 450533 w 5608880"/>
                    <a:gd name="connsiteY362" fmla="*/ 2105772 h 5610019"/>
                    <a:gd name="connsiteX363" fmla="*/ 432435 w 5608880"/>
                    <a:gd name="connsiteY363" fmla="*/ 2073387 h 5610019"/>
                    <a:gd name="connsiteX364" fmla="*/ 437197 w 5608880"/>
                    <a:gd name="connsiteY364" fmla="*/ 2059100 h 5610019"/>
                    <a:gd name="connsiteX365" fmla="*/ 473393 w 5608880"/>
                    <a:gd name="connsiteY365" fmla="*/ 2125775 h 5610019"/>
                    <a:gd name="connsiteX366" fmla="*/ 523875 w 5608880"/>
                    <a:gd name="connsiteY366" fmla="*/ 2132442 h 5610019"/>
                    <a:gd name="connsiteX367" fmla="*/ 515303 w 5608880"/>
                    <a:gd name="connsiteY367" fmla="*/ 2088627 h 5610019"/>
                    <a:gd name="connsiteX368" fmla="*/ 584835 w 5608880"/>
                    <a:gd name="connsiteY368" fmla="*/ 2071482 h 5610019"/>
                    <a:gd name="connsiteX369" fmla="*/ 477203 w 5608880"/>
                    <a:gd name="connsiteY369" fmla="*/ 2034335 h 5610019"/>
                    <a:gd name="connsiteX370" fmla="*/ 396240 w 5608880"/>
                    <a:gd name="connsiteY370" fmla="*/ 1984804 h 5610019"/>
                    <a:gd name="connsiteX371" fmla="*/ 350520 w 5608880"/>
                    <a:gd name="connsiteY371" fmla="*/ 2023857 h 5610019"/>
                    <a:gd name="connsiteX372" fmla="*/ 5266373 w 5608880"/>
                    <a:gd name="connsiteY372" fmla="*/ 2386760 h 5610019"/>
                    <a:gd name="connsiteX373" fmla="*/ 5321618 w 5608880"/>
                    <a:gd name="connsiteY373" fmla="*/ 2400095 h 5610019"/>
                    <a:gd name="connsiteX374" fmla="*/ 5368290 w 5608880"/>
                    <a:gd name="connsiteY374" fmla="*/ 2636314 h 5610019"/>
                    <a:gd name="connsiteX375" fmla="*/ 5323523 w 5608880"/>
                    <a:gd name="connsiteY375" fmla="*/ 2622027 h 5610019"/>
                    <a:gd name="connsiteX376" fmla="*/ 5381625 w 5608880"/>
                    <a:gd name="connsiteY376" fmla="*/ 2666795 h 5610019"/>
                    <a:gd name="connsiteX377" fmla="*/ 5395913 w 5608880"/>
                    <a:gd name="connsiteY377" fmla="*/ 2654412 h 5610019"/>
                    <a:gd name="connsiteX378" fmla="*/ 5365433 w 5608880"/>
                    <a:gd name="connsiteY378" fmla="*/ 2558210 h 5610019"/>
                    <a:gd name="connsiteX379" fmla="*/ 5453063 w 5608880"/>
                    <a:gd name="connsiteY379" fmla="*/ 2599167 h 5610019"/>
                    <a:gd name="connsiteX380" fmla="*/ 5480685 w 5608880"/>
                    <a:gd name="connsiteY380" fmla="*/ 2576307 h 5610019"/>
                    <a:gd name="connsiteX381" fmla="*/ 5363528 w 5608880"/>
                    <a:gd name="connsiteY381" fmla="*/ 2547732 h 5610019"/>
                    <a:gd name="connsiteX382" fmla="*/ 5334953 w 5608880"/>
                    <a:gd name="connsiteY382" fmla="*/ 2400095 h 5610019"/>
                    <a:gd name="connsiteX383" fmla="*/ 5368290 w 5608880"/>
                    <a:gd name="connsiteY383" fmla="*/ 2393427 h 5610019"/>
                    <a:gd name="connsiteX384" fmla="*/ 5266373 w 5608880"/>
                    <a:gd name="connsiteY384" fmla="*/ 2386760 h 5610019"/>
                    <a:gd name="connsiteX385" fmla="*/ 5199698 w 5608880"/>
                    <a:gd name="connsiteY385" fmla="*/ 2414382 h 5610019"/>
                    <a:gd name="connsiteX386" fmla="*/ 5226368 w 5608880"/>
                    <a:gd name="connsiteY386" fmla="*/ 2527730 h 5610019"/>
                    <a:gd name="connsiteX387" fmla="*/ 5127308 w 5608880"/>
                    <a:gd name="connsiteY387" fmla="*/ 2531539 h 5610019"/>
                    <a:gd name="connsiteX388" fmla="*/ 5150168 w 5608880"/>
                    <a:gd name="connsiteY388" fmla="*/ 2475342 h 5610019"/>
                    <a:gd name="connsiteX389" fmla="*/ 5095875 w 5608880"/>
                    <a:gd name="connsiteY389" fmla="*/ 2543922 h 5610019"/>
                    <a:gd name="connsiteX390" fmla="*/ 5227320 w 5608880"/>
                    <a:gd name="connsiteY390" fmla="*/ 2540112 h 5610019"/>
                    <a:gd name="connsiteX391" fmla="*/ 5253990 w 5608880"/>
                    <a:gd name="connsiteY391" fmla="*/ 2681082 h 5610019"/>
                    <a:gd name="connsiteX392" fmla="*/ 5263515 w 5608880"/>
                    <a:gd name="connsiteY392" fmla="*/ 2646792 h 5610019"/>
                    <a:gd name="connsiteX393" fmla="*/ 5238750 w 5608880"/>
                    <a:gd name="connsiteY393" fmla="*/ 2526777 h 5610019"/>
                    <a:gd name="connsiteX394" fmla="*/ 5318760 w 5608880"/>
                    <a:gd name="connsiteY394" fmla="*/ 2600120 h 5610019"/>
                    <a:gd name="connsiteX395" fmla="*/ 5333048 w 5608880"/>
                    <a:gd name="connsiteY395" fmla="*/ 2585832 h 5610019"/>
                    <a:gd name="connsiteX396" fmla="*/ 5283518 w 5608880"/>
                    <a:gd name="connsiteY396" fmla="*/ 2425812 h 5610019"/>
                    <a:gd name="connsiteX397" fmla="*/ 5305425 w 5608880"/>
                    <a:gd name="connsiteY397" fmla="*/ 2562020 h 5610019"/>
                    <a:gd name="connsiteX398" fmla="*/ 5256848 w 5608880"/>
                    <a:gd name="connsiteY398" fmla="*/ 2529635 h 5610019"/>
                    <a:gd name="connsiteX399" fmla="*/ 5268278 w 5608880"/>
                    <a:gd name="connsiteY399" fmla="*/ 2509632 h 5610019"/>
                    <a:gd name="connsiteX400" fmla="*/ 5234940 w 5608880"/>
                    <a:gd name="connsiteY400" fmla="*/ 2522967 h 5610019"/>
                    <a:gd name="connsiteX401" fmla="*/ 5206365 w 5608880"/>
                    <a:gd name="connsiteY401" fmla="*/ 2377235 h 5610019"/>
                    <a:gd name="connsiteX402" fmla="*/ 5199698 w 5608880"/>
                    <a:gd name="connsiteY402" fmla="*/ 2414382 h 5610019"/>
                    <a:gd name="connsiteX403" fmla="*/ 5357813 w 5608880"/>
                    <a:gd name="connsiteY403" fmla="*/ 2466770 h 5610019"/>
                    <a:gd name="connsiteX404" fmla="*/ 5441633 w 5608880"/>
                    <a:gd name="connsiteY404" fmla="*/ 2409620 h 5610019"/>
                    <a:gd name="connsiteX405" fmla="*/ 5357813 w 5608880"/>
                    <a:gd name="connsiteY405" fmla="*/ 2466770 h 5610019"/>
                    <a:gd name="connsiteX406" fmla="*/ 5380673 w 5608880"/>
                    <a:gd name="connsiteY406" fmla="*/ 2517252 h 5610019"/>
                    <a:gd name="connsiteX407" fmla="*/ 5409248 w 5608880"/>
                    <a:gd name="connsiteY407" fmla="*/ 2531539 h 5610019"/>
                    <a:gd name="connsiteX408" fmla="*/ 5470208 w 5608880"/>
                    <a:gd name="connsiteY408" fmla="*/ 2478200 h 5610019"/>
                    <a:gd name="connsiteX409" fmla="*/ 5380673 w 5608880"/>
                    <a:gd name="connsiteY409" fmla="*/ 2517252 h 5610019"/>
                    <a:gd name="connsiteX410" fmla="*/ 297180 w 5608880"/>
                    <a:gd name="connsiteY410" fmla="*/ 2666795 h 5610019"/>
                    <a:gd name="connsiteX411" fmla="*/ 269558 w 5608880"/>
                    <a:gd name="connsiteY411" fmla="*/ 2702037 h 5610019"/>
                    <a:gd name="connsiteX412" fmla="*/ 213360 w 5608880"/>
                    <a:gd name="connsiteY412" fmla="*/ 2643935 h 5610019"/>
                    <a:gd name="connsiteX413" fmla="*/ 169545 w 5608880"/>
                    <a:gd name="connsiteY413" fmla="*/ 2685845 h 5610019"/>
                    <a:gd name="connsiteX414" fmla="*/ 202883 w 5608880"/>
                    <a:gd name="connsiteY414" fmla="*/ 2755377 h 5610019"/>
                    <a:gd name="connsiteX415" fmla="*/ 186690 w 5608880"/>
                    <a:gd name="connsiteY415" fmla="*/ 2788714 h 5610019"/>
                    <a:gd name="connsiteX416" fmla="*/ 248603 w 5608880"/>
                    <a:gd name="connsiteY416" fmla="*/ 2816337 h 5610019"/>
                    <a:gd name="connsiteX417" fmla="*/ 294322 w 5608880"/>
                    <a:gd name="connsiteY417" fmla="*/ 2812527 h 5610019"/>
                    <a:gd name="connsiteX418" fmla="*/ 189547 w 5608880"/>
                    <a:gd name="connsiteY418" fmla="*/ 2678225 h 5610019"/>
                    <a:gd name="connsiteX419" fmla="*/ 263843 w 5608880"/>
                    <a:gd name="connsiteY419" fmla="*/ 2757282 h 5610019"/>
                    <a:gd name="connsiteX420" fmla="*/ 307658 w 5608880"/>
                    <a:gd name="connsiteY420" fmla="*/ 2760139 h 5610019"/>
                    <a:gd name="connsiteX421" fmla="*/ 308610 w 5608880"/>
                    <a:gd name="connsiteY421" fmla="*/ 2713467 h 5610019"/>
                    <a:gd name="connsiteX422" fmla="*/ 366712 w 5608880"/>
                    <a:gd name="connsiteY422" fmla="*/ 2836339 h 5610019"/>
                    <a:gd name="connsiteX423" fmla="*/ 430530 w 5608880"/>
                    <a:gd name="connsiteY423" fmla="*/ 2820147 h 5610019"/>
                    <a:gd name="connsiteX424" fmla="*/ 500062 w 5608880"/>
                    <a:gd name="connsiteY424" fmla="*/ 2716325 h 5610019"/>
                    <a:gd name="connsiteX425" fmla="*/ 495300 w 5608880"/>
                    <a:gd name="connsiteY425" fmla="*/ 2700132 h 5610019"/>
                    <a:gd name="connsiteX426" fmla="*/ 352425 w 5608880"/>
                    <a:gd name="connsiteY426" fmla="*/ 2664889 h 5610019"/>
                    <a:gd name="connsiteX427" fmla="*/ 352425 w 5608880"/>
                    <a:gd name="connsiteY427" fmla="*/ 2621075 h 5610019"/>
                    <a:gd name="connsiteX428" fmla="*/ 297180 w 5608880"/>
                    <a:gd name="connsiteY428" fmla="*/ 2666795 h 5610019"/>
                    <a:gd name="connsiteX429" fmla="*/ 5125403 w 5608880"/>
                    <a:gd name="connsiteY429" fmla="*/ 2948735 h 5610019"/>
                    <a:gd name="connsiteX430" fmla="*/ 5412105 w 5608880"/>
                    <a:gd name="connsiteY430" fmla="*/ 2983025 h 5610019"/>
                    <a:gd name="connsiteX431" fmla="*/ 5414010 w 5608880"/>
                    <a:gd name="connsiteY431" fmla="*/ 3027792 h 5610019"/>
                    <a:gd name="connsiteX432" fmla="*/ 5356860 w 5608880"/>
                    <a:gd name="connsiteY432" fmla="*/ 3003980 h 5610019"/>
                    <a:gd name="connsiteX433" fmla="*/ 5260658 w 5608880"/>
                    <a:gd name="connsiteY433" fmla="*/ 3008742 h 5610019"/>
                    <a:gd name="connsiteX434" fmla="*/ 5284470 w 5608880"/>
                    <a:gd name="connsiteY434" fmla="*/ 2976357 h 5610019"/>
                    <a:gd name="connsiteX435" fmla="*/ 5234940 w 5608880"/>
                    <a:gd name="connsiteY435" fmla="*/ 3004932 h 5610019"/>
                    <a:gd name="connsiteX436" fmla="*/ 5277803 w 5608880"/>
                    <a:gd name="connsiteY436" fmla="*/ 3033507 h 5610019"/>
                    <a:gd name="connsiteX437" fmla="*/ 5273040 w 5608880"/>
                    <a:gd name="connsiteY437" fmla="*/ 3089705 h 5610019"/>
                    <a:gd name="connsiteX438" fmla="*/ 5174933 w 5608880"/>
                    <a:gd name="connsiteY438" fmla="*/ 3049700 h 5610019"/>
                    <a:gd name="connsiteX439" fmla="*/ 5117783 w 5608880"/>
                    <a:gd name="connsiteY439" fmla="*/ 2971595 h 5610019"/>
                    <a:gd name="connsiteX440" fmla="*/ 5274945 w 5608880"/>
                    <a:gd name="connsiteY440" fmla="*/ 3103039 h 5610019"/>
                    <a:gd name="connsiteX441" fmla="*/ 5273040 w 5608880"/>
                    <a:gd name="connsiteY441" fmla="*/ 3132567 h 5610019"/>
                    <a:gd name="connsiteX442" fmla="*/ 5133023 w 5608880"/>
                    <a:gd name="connsiteY442" fmla="*/ 3128757 h 5610019"/>
                    <a:gd name="connsiteX443" fmla="*/ 5113973 w 5608880"/>
                    <a:gd name="connsiteY443" fmla="*/ 3226864 h 5610019"/>
                    <a:gd name="connsiteX444" fmla="*/ 5197793 w 5608880"/>
                    <a:gd name="connsiteY444" fmla="*/ 3219245 h 5610019"/>
                    <a:gd name="connsiteX445" fmla="*/ 5129213 w 5608880"/>
                    <a:gd name="connsiteY445" fmla="*/ 3206862 h 5610019"/>
                    <a:gd name="connsiteX446" fmla="*/ 5138738 w 5608880"/>
                    <a:gd name="connsiteY446" fmla="*/ 3141139 h 5610019"/>
                    <a:gd name="connsiteX447" fmla="*/ 5274945 w 5608880"/>
                    <a:gd name="connsiteY447" fmla="*/ 3148760 h 5610019"/>
                    <a:gd name="connsiteX448" fmla="*/ 5274945 w 5608880"/>
                    <a:gd name="connsiteY448" fmla="*/ 3226864 h 5610019"/>
                    <a:gd name="connsiteX449" fmla="*/ 5292090 w 5608880"/>
                    <a:gd name="connsiteY449" fmla="*/ 3211625 h 5610019"/>
                    <a:gd name="connsiteX450" fmla="*/ 5289233 w 5608880"/>
                    <a:gd name="connsiteY450" fmla="*/ 3036364 h 5610019"/>
                    <a:gd name="connsiteX451" fmla="*/ 5356860 w 5608880"/>
                    <a:gd name="connsiteY451" fmla="*/ 3011600 h 5610019"/>
                    <a:gd name="connsiteX452" fmla="*/ 5421630 w 5608880"/>
                    <a:gd name="connsiteY452" fmla="*/ 3049700 h 5610019"/>
                    <a:gd name="connsiteX453" fmla="*/ 5434965 w 5608880"/>
                    <a:gd name="connsiteY453" fmla="*/ 3037317 h 5610019"/>
                    <a:gd name="connsiteX454" fmla="*/ 5423535 w 5608880"/>
                    <a:gd name="connsiteY454" fmla="*/ 2981120 h 5610019"/>
                    <a:gd name="connsiteX455" fmla="*/ 5454015 w 5608880"/>
                    <a:gd name="connsiteY455" fmla="*/ 2965880 h 5610019"/>
                    <a:gd name="connsiteX456" fmla="*/ 5270183 w 5608880"/>
                    <a:gd name="connsiteY456" fmla="*/ 2950639 h 5610019"/>
                    <a:gd name="connsiteX457" fmla="*/ 5155883 w 5608880"/>
                    <a:gd name="connsiteY457" fmla="*/ 2931589 h 5610019"/>
                    <a:gd name="connsiteX458" fmla="*/ 5125403 w 5608880"/>
                    <a:gd name="connsiteY458" fmla="*/ 2948735 h 5610019"/>
                    <a:gd name="connsiteX459" fmla="*/ 5328285 w 5608880"/>
                    <a:gd name="connsiteY459" fmla="*/ 3047795 h 5610019"/>
                    <a:gd name="connsiteX460" fmla="*/ 5374005 w 5608880"/>
                    <a:gd name="connsiteY460" fmla="*/ 3076370 h 5610019"/>
                    <a:gd name="connsiteX461" fmla="*/ 5379720 w 5608880"/>
                    <a:gd name="connsiteY461" fmla="*/ 3208767 h 5610019"/>
                    <a:gd name="connsiteX462" fmla="*/ 5334953 w 5608880"/>
                    <a:gd name="connsiteY462" fmla="*/ 3190670 h 5610019"/>
                    <a:gd name="connsiteX463" fmla="*/ 5385435 w 5608880"/>
                    <a:gd name="connsiteY463" fmla="*/ 3239247 h 5610019"/>
                    <a:gd name="connsiteX464" fmla="*/ 5402580 w 5608880"/>
                    <a:gd name="connsiteY464" fmla="*/ 3226864 h 5610019"/>
                    <a:gd name="connsiteX465" fmla="*/ 5387340 w 5608880"/>
                    <a:gd name="connsiteY465" fmla="*/ 3075417 h 5610019"/>
                    <a:gd name="connsiteX466" fmla="*/ 5429250 w 5608880"/>
                    <a:gd name="connsiteY466" fmla="*/ 3075417 h 5610019"/>
                    <a:gd name="connsiteX467" fmla="*/ 5328285 w 5608880"/>
                    <a:gd name="connsiteY467" fmla="*/ 3047795 h 5610019"/>
                    <a:gd name="connsiteX468" fmla="*/ 5317808 w 5608880"/>
                    <a:gd name="connsiteY468" fmla="*/ 3084942 h 5610019"/>
                    <a:gd name="connsiteX469" fmla="*/ 5322570 w 5608880"/>
                    <a:gd name="connsiteY469" fmla="*/ 3188764 h 5610019"/>
                    <a:gd name="connsiteX470" fmla="*/ 5335905 w 5608880"/>
                    <a:gd name="connsiteY470" fmla="*/ 3181145 h 5610019"/>
                    <a:gd name="connsiteX471" fmla="*/ 5332095 w 5608880"/>
                    <a:gd name="connsiteY471" fmla="*/ 3077322 h 5610019"/>
                    <a:gd name="connsiteX472" fmla="*/ 5317808 w 5608880"/>
                    <a:gd name="connsiteY472" fmla="*/ 3084942 h 5610019"/>
                    <a:gd name="connsiteX473" fmla="*/ 5398770 w 5608880"/>
                    <a:gd name="connsiteY473" fmla="*/ 3148760 h 5610019"/>
                    <a:gd name="connsiteX474" fmla="*/ 5472113 w 5608880"/>
                    <a:gd name="connsiteY474" fmla="*/ 3127805 h 5610019"/>
                    <a:gd name="connsiteX475" fmla="*/ 5398770 w 5608880"/>
                    <a:gd name="connsiteY475" fmla="*/ 3148760 h 5610019"/>
                    <a:gd name="connsiteX476" fmla="*/ 510540 w 5608880"/>
                    <a:gd name="connsiteY476" fmla="*/ 3373550 h 5610019"/>
                    <a:gd name="connsiteX477" fmla="*/ 478155 w 5608880"/>
                    <a:gd name="connsiteY477" fmla="*/ 3384980 h 5610019"/>
                    <a:gd name="connsiteX478" fmla="*/ 463868 w 5608880"/>
                    <a:gd name="connsiteY478" fmla="*/ 3315447 h 5610019"/>
                    <a:gd name="connsiteX479" fmla="*/ 441960 w 5608880"/>
                    <a:gd name="connsiteY479" fmla="*/ 3327830 h 5610019"/>
                    <a:gd name="connsiteX480" fmla="*/ 351472 w 5608880"/>
                    <a:gd name="connsiteY480" fmla="*/ 3274489 h 5610019"/>
                    <a:gd name="connsiteX481" fmla="*/ 314325 w 5608880"/>
                    <a:gd name="connsiteY481" fmla="*/ 3395457 h 5610019"/>
                    <a:gd name="connsiteX482" fmla="*/ 263843 w 5608880"/>
                    <a:gd name="connsiteY482" fmla="*/ 3472610 h 5610019"/>
                    <a:gd name="connsiteX483" fmla="*/ 301943 w 5608880"/>
                    <a:gd name="connsiteY483" fmla="*/ 3455464 h 5610019"/>
                    <a:gd name="connsiteX484" fmla="*/ 290512 w 5608880"/>
                    <a:gd name="connsiteY484" fmla="*/ 3442130 h 5610019"/>
                    <a:gd name="connsiteX485" fmla="*/ 333375 w 5608880"/>
                    <a:gd name="connsiteY485" fmla="*/ 3434510 h 5610019"/>
                    <a:gd name="connsiteX486" fmla="*/ 386715 w 5608880"/>
                    <a:gd name="connsiteY486" fmla="*/ 3484039 h 5610019"/>
                    <a:gd name="connsiteX487" fmla="*/ 369570 w 5608880"/>
                    <a:gd name="connsiteY487" fmla="*/ 3525950 h 5610019"/>
                    <a:gd name="connsiteX488" fmla="*/ 514350 w 5608880"/>
                    <a:gd name="connsiteY488" fmla="*/ 3458322 h 5610019"/>
                    <a:gd name="connsiteX489" fmla="*/ 503872 w 5608880"/>
                    <a:gd name="connsiteY489" fmla="*/ 3417364 h 5610019"/>
                    <a:gd name="connsiteX490" fmla="*/ 539115 w 5608880"/>
                    <a:gd name="connsiteY490" fmla="*/ 3371645 h 5610019"/>
                    <a:gd name="connsiteX491" fmla="*/ 515303 w 5608880"/>
                    <a:gd name="connsiteY491" fmla="*/ 3255439 h 5610019"/>
                    <a:gd name="connsiteX492" fmla="*/ 510540 w 5608880"/>
                    <a:gd name="connsiteY492" fmla="*/ 3373550 h 5610019"/>
                    <a:gd name="connsiteX493" fmla="*/ 5063490 w 5608880"/>
                    <a:gd name="connsiteY493" fmla="*/ 3882185 h 5610019"/>
                    <a:gd name="connsiteX494" fmla="*/ 5035868 w 5608880"/>
                    <a:gd name="connsiteY494" fmla="*/ 3942192 h 5610019"/>
                    <a:gd name="connsiteX495" fmla="*/ 5140643 w 5608880"/>
                    <a:gd name="connsiteY495" fmla="*/ 4004105 h 5610019"/>
                    <a:gd name="connsiteX496" fmla="*/ 5174933 w 5608880"/>
                    <a:gd name="connsiteY496" fmla="*/ 3935525 h 5610019"/>
                    <a:gd name="connsiteX497" fmla="*/ 5205413 w 5608880"/>
                    <a:gd name="connsiteY497" fmla="*/ 3970767 h 5610019"/>
                    <a:gd name="connsiteX498" fmla="*/ 5186363 w 5608880"/>
                    <a:gd name="connsiteY498" fmla="*/ 4011725 h 5610019"/>
                    <a:gd name="connsiteX499" fmla="*/ 5156835 w 5608880"/>
                    <a:gd name="connsiteY499" fmla="*/ 4012677 h 5610019"/>
                    <a:gd name="connsiteX500" fmla="*/ 5157788 w 5608880"/>
                    <a:gd name="connsiteY500" fmla="*/ 4039347 h 5610019"/>
                    <a:gd name="connsiteX501" fmla="*/ 5206365 w 5608880"/>
                    <a:gd name="connsiteY501" fmla="*/ 3930762 h 5610019"/>
                    <a:gd name="connsiteX502" fmla="*/ 5085398 w 5608880"/>
                    <a:gd name="connsiteY502" fmla="*/ 3860277 h 5610019"/>
                    <a:gd name="connsiteX503" fmla="*/ 5063490 w 5608880"/>
                    <a:gd name="connsiteY503" fmla="*/ 3882185 h 5610019"/>
                    <a:gd name="connsiteX504" fmla="*/ 541973 w 5608880"/>
                    <a:gd name="connsiteY504" fmla="*/ 3986007 h 5610019"/>
                    <a:gd name="connsiteX505" fmla="*/ 527685 w 5608880"/>
                    <a:gd name="connsiteY505" fmla="*/ 4060302 h 5610019"/>
                    <a:gd name="connsiteX506" fmla="*/ 477203 w 5608880"/>
                    <a:gd name="connsiteY506" fmla="*/ 4009820 h 5610019"/>
                    <a:gd name="connsiteX507" fmla="*/ 482918 w 5608880"/>
                    <a:gd name="connsiteY507" fmla="*/ 3933620 h 5610019"/>
                    <a:gd name="connsiteX508" fmla="*/ 498158 w 5608880"/>
                    <a:gd name="connsiteY508" fmla="*/ 4076495 h 5610019"/>
                    <a:gd name="connsiteX509" fmla="*/ 573405 w 5608880"/>
                    <a:gd name="connsiteY509" fmla="*/ 4047920 h 5610019"/>
                    <a:gd name="connsiteX510" fmla="*/ 561975 w 5608880"/>
                    <a:gd name="connsiteY510" fmla="*/ 3942192 h 5610019"/>
                    <a:gd name="connsiteX511" fmla="*/ 588645 w 5608880"/>
                    <a:gd name="connsiteY511" fmla="*/ 3926952 h 5610019"/>
                    <a:gd name="connsiteX512" fmla="*/ 627698 w 5608880"/>
                    <a:gd name="connsiteY512" fmla="*/ 3981245 h 5610019"/>
                    <a:gd name="connsiteX513" fmla="*/ 619125 w 5608880"/>
                    <a:gd name="connsiteY513" fmla="*/ 4042205 h 5610019"/>
                    <a:gd name="connsiteX514" fmla="*/ 650558 w 5608880"/>
                    <a:gd name="connsiteY514" fmla="*/ 3980292 h 5610019"/>
                    <a:gd name="connsiteX515" fmla="*/ 564833 w 5608880"/>
                    <a:gd name="connsiteY515" fmla="*/ 3906950 h 5610019"/>
                    <a:gd name="connsiteX516" fmla="*/ 541973 w 5608880"/>
                    <a:gd name="connsiteY516" fmla="*/ 3986007 h 5610019"/>
                    <a:gd name="connsiteX517" fmla="*/ 4967288 w 5608880"/>
                    <a:gd name="connsiteY517" fmla="*/ 4047920 h 5610019"/>
                    <a:gd name="connsiteX518" fmla="*/ 4942523 w 5608880"/>
                    <a:gd name="connsiteY518" fmla="*/ 4069827 h 5610019"/>
                    <a:gd name="connsiteX519" fmla="*/ 5054918 w 5608880"/>
                    <a:gd name="connsiteY519" fmla="*/ 4140312 h 5610019"/>
                    <a:gd name="connsiteX520" fmla="*/ 5064443 w 5608880"/>
                    <a:gd name="connsiteY520" fmla="*/ 4119357 h 5610019"/>
                    <a:gd name="connsiteX521" fmla="*/ 4987290 w 5608880"/>
                    <a:gd name="connsiteY521" fmla="*/ 4068875 h 5610019"/>
                    <a:gd name="connsiteX522" fmla="*/ 5012055 w 5608880"/>
                    <a:gd name="connsiteY522" fmla="*/ 4013630 h 5610019"/>
                    <a:gd name="connsiteX523" fmla="*/ 5094923 w 5608880"/>
                    <a:gd name="connsiteY523" fmla="*/ 4061255 h 5610019"/>
                    <a:gd name="connsiteX524" fmla="*/ 5125403 w 5608880"/>
                    <a:gd name="connsiteY524" fmla="*/ 4052682 h 5610019"/>
                    <a:gd name="connsiteX525" fmla="*/ 5023485 w 5608880"/>
                    <a:gd name="connsiteY525" fmla="*/ 3990770 h 5610019"/>
                    <a:gd name="connsiteX526" fmla="*/ 4967288 w 5608880"/>
                    <a:gd name="connsiteY526" fmla="*/ 4047920 h 5610019"/>
                    <a:gd name="connsiteX527" fmla="*/ 4878705 w 5608880"/>
                    <a:gd name="connsiteY527" fmla="*/ 4065064 h 5610019"/>
                    <a:gd name="connsiteX528" fmla="*/ 4889183 w 5608880"/>
                    <a:gd name="connsiteY528" fmla="*/ 4103164 h 5610019"/>
                    <a:gd name="connsiteX529" fmla="*/ 4904423 w 5608880"/>
                    <a:gd name="connsiteY529" fmla="*/ 4082210 h 5610019"/>
                    <a:gd name="connsiteX530" fmla="*/ 4878705 w 5608880"/>
                    <a:gd name="connsiteY530" fmla="*/ 4065064 h 5610019"/>
                    <a:gd name="connsiteX531" fmla="*/ 533400 w 5608880"/>
                    <a:gd name="connsiteY531" fmla="*/ 4166982 h 5610019"/>
                    <a:gd name="connsiteX532" fmla="*/ 604837 w 5608880"/>
                    <a:gd name="connsiteY532" fmla="*/ 4210797 h 5610019"/>
                    <a:gd name="connsiteX533" fmla="*/ 596265 w 5608880"/>
                    <a:gd name="connsiteY533" fmla="*/ 4187937 h 5610019"/>
                    <a:gd name="connsiteX534" fmla="*/ 551498 w 5608880"/>
                    <a:gd name="connsiteY534" fmla="*/ 4141264 h 5610019"/>
                    <a:gd name="connsiteX535" fmla="*/ 639128 w 5608880"/>
                    <a:gd name="connsiteY535" fmla="*/ 4104117 h 5610019"/>
                    <a:gd name="connsiteX536" fmla="*/ 658178 w 5608880"/>
                    <a:gd name="connsiteY536" fmla="*/ 4180317 h 5610019"/>
                    <a:gd name="connsiteX537" fmla="*/ 659130 w 5608880"/>
                    <a:gd name="connsiteY537" fmla="*/ 4095545 h 5610019"/>
                    <a:gd name="connsiteX538" fmla="*/ 533400 w 5608880"/>
                    <a:gd name="connsiteY538" fmla="*/ 4166982 h 5610019"/>
                    <a:gd name="connsiteX539" fmla="*/ 4914900 w 5608880"/>
                    <a:gd name="connsiteY539" fmla="*/ 4117452 h 5610019"/>
                    <a:gd name="connsiteX540" fmla="*/ 5024438 w 5608880"/>
                    <a:gd name="connsiteY540" fmla="*/ 4195557 h 5610019"/>
                    <a:gd name="connsiteX541" fmla="*/ 5039678 w 5608880"/>
                    <a:gd name="connsiteY541" fmla="*/ 4176507 h 5610019"/>
                    <a:gd name="connsiteX542" fmla="*/ 4923473 w 5608880"/>
                    <a:gd name="connsiteY542" fmla="*/ 4095545 h 5610019"/>
                    <a:gd name="connsiteX543" fmla="*/ 4914900 w 5608880"/>
                    <a:gd name="connsiteY543" fmla="*/ 4117452 h 5610019"/>
                    <a:gd name="connsiteX544" fmla="*/ 4886325 w 5608880"/>
                    <a:gd name="connsiteY544" fmla="*/ 4166030 h 5610019"/>
                    <a:gd name="connsiteX545" fmla="*/ 4860608 w 5608880"/>
                    <a:gd name="connsiteY545" fmla="*/ 4184127 h 5610019"/>
                    <a:gd name="connsiteX546" fmla="*/ 4973955 w 5608880"/>
                    <a:gd name="connsiteY546" fmla="*/ 4266995 h 5610019"/>
                    <a:gd name="connsiteX547" fmla="*/ 4988243 w 5608880"/>
                    <a:gd name="connsiteY547" fmla="*/ 4246992 h 5610019"/>
                    <a:gd name="connsiteX548" fmla="*/ 4910138 w 5608880"/>
                    <a:gd name="connsiteY548" fmla="*/ 4187937 h 5610019"/>
                    <a:gd name="connsiteX549" fmla="*/ 4916805 w 5608880"/>
                    <a:gd name="connsiteY549" fmla="*/ 4133645 h 5610019"/>
                    <a:gd name="connsiteX550" fmla="*/ 4886325 w 5608880"/>
                    <a:gd name="connsiteY550" fmla="*/ 4166030 h 5610019"/>
                    <a:gd name="connsiteX551" fmla="*/ 582930 w 5608880"/>
                    <a:gd name="connsiteY551" fmla="*/ 4246992 h 5610019"/>
                    <a:gd name="connsiteX552" fmla="*/ 595312 w 5608880"/>
                    <a:gd name="connsiteY552" fmla="*/ 4267947 h 5610019"/>
                    <a:gd name="connsiteX553" fmla="*/ 681037 w 5608880"/>
                    <a:gd name="connsiteY553" fmla="*/ 4214607 h 5610019"/>
                    <a:gd name="connsiteX554" fmla="*/ 720090 w 5608880"/>
                    <a:gd name="connsiteY554" fmla="*/ 4260327 h 5610019"/>
                    <a:gd name="connsiteX555" fmla="*/ 631508 w 5608880"/>
                    <a:gd name="connsiteY555" fmla="*/ 4320334 h 5610019"/>
                    <a:gd name="connsiteX556" fmla="*/ 644843 w 5608880"/>
                    <a:gd name="connsiteY556" fmla="*/ 4342242 h 5610019"/>
                    <a:gd name="connsiteX557" fmla="*/ 741998 w 5608880"/>
                    <a:gd name="connsiteY557" fmla="*/ 4272710 h 5610019"/>
                    <a:gd name="connsiteX558" fmla="*/ 701992 w 5608880"/>
                    <a:gd name="connsiteY558" fmla="*/ 4198415 h 5610019"/>
                    <a:gd name="connsiteX559" fmla="*/ 757237 w 5608880"/>
                    <a:gd name="connsiteY559" fmla="*/ 4163172 h 5610019"/>
                    <a:gd name="connsiteX560" fmla="*/ 744855 w 5608880"/>
                    <a:gd name="connsiteY560" fmla="*/ 4142217 h 5610019"/>
                    <a:gd name="connsiteX561" fmla="*/ 582930 w 5608880"/>
                    <a:gd name="connsiteY561" fmla="*/ 4246992 h 5610019"/>
                    <a:gd name="connsiteX562" fmla="*/ 4794885 w 5608880"/>
                    <a:gd name="connsiteY562" fmla="*/ 4314620 h 5610019"/>
                    <a:gd name="connsiteX563" fmla="*/ 4904423 w 5608880"/>
                    <a:gd name="connsiteY563" fmla="*/ 4358434 h 5610019"/>
                    <a:gd name="connsiteX564" fmla="*/ 4918710 w 5608880"/>
                    <a:gd name="connsiteY564" fmla="*/ 4266042 h 5610019"/>
                    <a:gd name="connsiteX565" fmla="*/ 4901565 w 5608880"/>
                    <a:gd name="connsiteY565" fmla="*/ 4335575 h 5610019"/>
                    <a:gd name="connsiteX566" fmla="*/ 4842510 w 5608880"/>
                    <a:gd name="connsiteY566" fmla="*/ 4336527 h 5610019"/>
                    <a:gd name="connsiteX567" fmla="*/ 4909185 w 5608880"/>
                    <a:gd name="connsiteY567" fmla="*/ 4248897 h 5610019"/>
                    <a:gd name="connsiteX568" fmla="*/ 4861560 w 5608880"/>
                    <a:gd name="connsiteY568" fmla="*/ 4228895 h 5610019"/>
                    <a:gd name="connsiteX569" fmla="*/ 4794885 w 5608880"/>
                    <a:gd name="connsiteY569" fmla="*/ 4314620 h 5610019"/>
                    <a:gd name="connsiteX570" fmla="*/ 738187 w 5608880"/>
                    <a:gd name="connsiteY570" fmla="*/ 4307952 h 5610019"/>
                    <a:gd name="connsiteX571" fmla="*/ 682943 w 5608880"/>
                    <a:gd name="connsiteY571" fmla="*/ 4362245 h 5610019"/>
                    <a:gd name="connsiteX572" fmla="*/ 754380 w 5608880"/>
                    <a:gd name="connsiteY572" fmla="*/ 4443207 h 5610019"/>
                    <a:gd name="connsiteX573" fmla="*/ 824865 w 5608880"/>
                    <a:gd name="connsiteY573" fmla="*/ 4381295 h 5610019"/>
                    <a:gd name="connsiteX574" fmla="*/ 738187 w 5608880"/>
                    <a:gd name="connsiteY574" fmla="*/ 4307952 h 5610019"/>
                    <a:gd name="connsiteX575" fmla="*/ 4701540 w 5608880"/>
                    <a:gd name="connsiteY575" fmla="*/ 4427015 h 5610019"/>
                    <a:gd name="connsiteX576" fmla="*/ 4792980 w 5608880"/>
                    <a:gd name="connsiteY576" fmla="*/ 4479402 h 5610019"/>
                    <a:gd name="connsiteX577" fmla="*/ 4831080 w 5608880"/>
                    <a:gd name="connsiteY577" fmla="*/ 4377484 h 5610019"/>
                    <a:gd name="connsiteX578" fmla="*/ 4799648 w 5608880"/>
                    <a:gd name="connsiteY578" fmla="*/ 4453684 h 5610019"/>
                    <a:gd name="connsiteX579" fmla="*/ 4746308 w 5608880"/>
                    <a:gd name="connsiteY579" fmla="*/ 4446065 h 5610019"/>
                    <a:gd name="connsiteX580" fmla="*/ 4816793 w 5608880"/>
                    <a:gd name="connsiteY580" fmla="*/ 4362245 h 5610019"/>
                    <a:gd name="connsiteX581" fmla="*/ 4774883 w 5608880"/>
                    <a:gd name="connsiteY581" fmla="*/ 4341290 h 5610019"/>
                    <a:gd name="connsiteX582" fmla="*/ 4701540 w 5608880"/>
                    <a:gd name="connsiteY582" fmla="*/ 4427015 h 5610019"/>
                    <a:gd name="connsiteX583" fmla="*/ 824865 w 5608880"/>
                    <a:gd name="connsiteY583" fmla="*/ 4422252 h 5610019"/>
                    <a:gd name="connsiteX584" fmla="*/ 773430 w 5608880"/>
                    <a:gd name="connsiteY584" fmla="*/ 4476545 h 5610019"/>
                    <a:gd name="connsiteX585" fmla="*/ 850583 w 5608880"/>
                    <a:gd name="connsiteY585" fmla="*/ 4556555 h 5610019"/>
                    <a:gd name="connsiteX586" fmla="*/ 913448 w 5608880"/>
                    <a:gd name="connsiteY586" fmla="*/ 4494642 h 5610019"/>
                    <a:gd name="connsiteX587" fmla="*/ 824865 w 5608880"/>
                    <a:gd name="connsiteY587" fmla="*/ 4422252 h 5610019"/>
                    <a:gd name="connsiteX588" fmla="*/ 4643438 w 5608880"/>
                    <a:gd name="connsiteY588" fmla="*/ 4449875 h 5610019"/>
                    <a:gd name="connsiteX589" fmla="*/ 4610100 w 5608880"/>
                    <a:gd name="connsiteY589" fmla="*/ 4505120 h 5610019"/>
                    <a:gd name="connsiteX590" fmla="*/ 4592955 w 5608880"/>
                    <a:gd name="connsiteY590" fmla="*/ 4495595 h 5610019"/>
                    <a:gd name="connsiteX591" fmla="*/ 4589145 w 5608880"/>
                    <a:gd name="connsiteY591" fmla="*/ 4516550 h 5610019"/>
                    <a:gd name="connsiteX592" fmla="*/ 4690110 w 5608880"/>
                    <a:gd name="connsiteY592" fmla="*/ 4610847 h 5610019"/>
                    <a:gd name="connsiteX593" fmla="*/ 4698683 w 5608880"/>
                    <a:gd name="connsiteY593" fmla="*/ 4588940 h 5610019"/>
                    <a:gd name="connsiteX594" fmla="*/ 4628198 w 5608880"/>
                    <a:gd name="connsiteY594" fmla="*/ 4516550 h 5610019"/>
                    <a:gd name="connsiteX595" fmla="*/ 4660583 w 5608880"/>
                    <a:gd name="connsiteY595" fmla="*/ 4469877 h 5610019"/>
                    <a:gd name="connsiteX596" fmla="*/ 4743450 w 5608880"/>
                    <a:gd name="connsiteY596" fmla="*/ 4543220 h 5610019"/>
                    <a:gd name="connsiteX597" fmla="*/ 4762500 w 5608880"/>
                    <a:gd name="connsiteY597" fmla="*/ 4527027 h 5610019"/>
                    <a:gd name="connsiteX598" fmla="*/ 4689158 w 5608880"/>
                    <a:gd name="connsiteY598" fmla="*/ 4459400 h 5610019"/>
                    <a:gd name="connsiteX599" fmla="*/ 4643438 w 5608880"/>
                    <a:gd name="connsiteY599" fmla="*/ 4449875 h 5610019"/>
                    <a:gd name="connsiteX600" fmla="*/ 849630 w 5608880"/>
                    <a:gd name="connsiteY600" fmla="*/ 4604180 h 5610019"/>
                    <a:gd name="connsiteX601" fmla="*/ 869633 w 5608880"/>
                    <a:gd name="connsiteY601" fmla="*/ 4616562 h 5610019"/>
                    <a:gd name="connsiteX602" fmla="*/ 1005840 w 5608880"/>
                    <a:gd name="connsiteY602" fmla="*/ 4489880 h 5610019"/>
                    <a:gd name="connsiteX603" fmla="*/ 994410 w 5608880"/>
                    <a:gd name="connsiteY603" fmla="*/ 4469877 h 5610019"/>
                    <a:gd name="connsiteX604" fmla="*/ 849630 w 5608880"/>
                    <a:gd name="connsiteY604" fmla="*/ 4604180 h 5610019"/>
                    <a:gd name="connsiteX605" fmla="*/ 4504373 w 5608880"/>
                    <a:gd name="connsiteY605" fmla="*/ 4523217 h 5610019"/>
                    <a:gd name="connsiteX606" fmla="*/ 4543425 w 5608880"/>
                    <a:gd name="connsiteY606" fmla="*/ 4521312 h 5610019"/>
                    <a:gd name="connsiteX607" fmla="*/ 4523423 w 5608880"/>
                    <a:gd name="connsiteY607" fmla="*/ 4499405 h 5610019"/>
                    <a:gd name="connsiteX608" fmla="*/ 4504373 w 5608880"/>
                    <a:gd name="connsiteY608" fmla="*/ 4523217 h 5610019"/>
                    <a:gd name="connsiteX609" fmla="*/ 4554855 w 5608880"/>
                    <a:gd name="connsiteY609" fmla="*/ 4535600 h 5610019"/>
                    <a:gd name="connsiteX610" fmla="*/ 4548188 w 5608880"/>
                    <a:gd name="connsiteY610" fmla="*/ 4559412 h 5610019"/>
                    <a:gd name="connsiteX611" fmla="*/ 4641533 w 5608880"/>
                    <a:gd name="connsiteY611" fmla="*/ 4652757 h 5610019"/>
                    <a:gd name="connsiteX612" fmla="*/ 4658678 w 5608880"/>
                    <a:gd name="connsiteY612" fmla="*/ 4636565 h 5610019"/>
                    <a:gd name="connsiteX613" fmla="*/ 4554855 w 5608880"/>
                    <a:gd name="connsiteY613" fmla="*/ 4535600 h 5610019"/>
                    <a:gd name="connsiteX614" fmla="*/ 4501515 w 5608880"/>
                    <a:gd name="connsiteY614" fmla="*/ 4603227 h 5610019"/>
                    <a:gd name="connsiteX615" fmla="*/ 4457700 w 5608880"/>
                    <a:gd name="connsiteY615" fmla="*/ 4648947 h 5610019"/>
                    <a:gd name="connsiteX616" fmla="*/ 4537710 w 5608880"/>
                    <a:gd name="connsiteY616" fmla="*/ 4742292 h 5610019"/>
                    <a:gd name="connsiteX617" fmla="*/ 4592003 w 5608880"/>
                    <a:gd name="connsiteY617" fmla="*/ 4686095 h 5610019"/>
                    <a:gd name="connsiteX618" fmla="*/ 4603433 w 5608880"/>
                    <a:gd name="connsiteY618" fmla="*/ 4743245 h 5610019"/>
                    <a:gd name="connsiteX619" fmla="*/ 4551998 w 5608880"/>
                    <a:gd name="connsiteY619" fmla="*/ 4755627 h 5610019"/>
                    <a:gd name="connsiteX620" fmla="*/ 4547235 w 5608880"/>
                    <a:gd name="connsiteY620" fmla="*/ 4779440 h 5610019"/>
                    <a:gd name="connsiteX621" fmla="*/ 4630103 w 5608880"/>
                    <a:gd name="connsiteY621" fmla="*/ 4733720 h 5610019"/>
                    <a:gd name="connsiteX622" fmla="*/ 4608195 w 5608880"/>
                    <a:gd name="connsiteY622" fmla="*/ 4671807 h 5610019"/>
                    <a:gd name="connsiteX623" fmla="*/ 4520565 w 5608880"/>
                    <a:gd name="connsiteY623" fmla="*/ 4579415 h 5610019"/>
                    <a:gd name="connsiteX624" fmla="*/ 4501515 w 5608880"/>
                    <a:gd name="connsiteY624" fmla="*/ 4603227 h 5610019"/>
                    <a:gd name="connsiteX625" fmla="*/ 1016317 w 5608880"/>
                    <a:gd name="connsiteY625" fmla="*/ 4623230 h 5610019"/>
                    <a:gd name="connsiteX626" fmla="*/ 967740 w 5608880"/>
                    <a:gd name="connsiteY626" fmla="*/ 4685142 h 5610019"/>
                    <a:gd name="connsiteX627" fmla="*/ 1054417 w 5608880"/>
                    <a:gd name="connsiteY627" fmla="*/ 4755627 h 5610019"/>
                    <a:gd name="connsiteX628" fmla="*/ 1108710 w 5608880"/>
                    <a:gd name="connsiteY628" fmla="*/ 4687047 h 5610019"/>
                    <a:gd name="connsiteX629" fmla="*/ 1016317 w 5608880"/>
                    <a:gd name="connsiteY629" fmla="*/ 4623230 h 5610019"/>
                    <a:gd name="connsiteX630" fmla="*/ 1151573 w 5608880"/>
                    <a:gd name="connsiteY630" fmla="*/ 4691809 h 5610019"/>
                    <a:gd name="connsiteX631" fmla="*/ 1123950 w 5608880"/>
                    <a:gd name="connsiteY631" fmla="*/ 4686095 h 5610019"/>
                    <a:gd name="connsiteX632" fmla="*/ 1136333 w 5608880"/>
                    <a:gd name="connsiteY632" fmla="*/ 4713717 h 5610019"/>
                    <a:gd name="connsiteX633" fmla="*/ 1063942 w 5608880"/>
                    <a:gd name="connsiteY633" fmla="*/ 4803252 h 5610019"/>
                    <a:gd name="connsiteX634" fmla="*/ 1084898 w 5608880"/>
                    <a:gd name="connsiteY634" fmla="*/ 4817540 h 5610019"/>
                    <a:gd name="connsiteX635" fmla="*/ 1157288 w 5608880"/>
                    <a:gd name="connsiteY635" fmla="*/ 4729909 h 5610019"/>
                    <a:gd name="connsiteX636" fmla="*/ 1186815 w 5608880"/>
                    <a:gd name="connsiteY636" fmla="*/ 4739434 h 5610019"/>
                    <a:gd name="connsiteX637" fmla="*/ 1175385 w 5608880"/>
                    <a:gd name="connsiteY637" fmla="*/ 4706097 h 5610019"/>
                    <a:gd name="connsiteX638" fmla="*/ 1192530 w 5608880"/>
                    <a:gd name="connsiteY638" fmla="*/ 4687047 h 5610019"/>
                    <a:gd name="connsiteX639" fmla="*/ 1224915 w 5608880"/>
                    <a:gd name="connsiteY639" fmla="*/ 4705145 h 5610019"/>
                    <a:gd name="connsiteX640" fmla="*/ 1151573 w 5608880"/>
                    <a:gd name="connsiteY640" fmla="*/ 4691809 h 5610019"/>
                    <a:gd name="connsiteX641" fmla="*/ 4360545 w 5608880"/>
                    <a:gd name="connsiteY641" fmla="*/ 4742292 h 5610019"/>
                    <a:gd name="connsiteX642" fmla="*/ 4348163 w 5608880"/>
                    <a:gd name="connsiteY642" fmla="*/ 4732767 h 5610019"/>
                    <a:gd name="connsiteX643" fmla="*/ 4334828 w 5608880"/>
                    <a:gd name="connsiteY643" fmla="*/ 4750865 h 5610019"/>
                    <a:gd name="connsiteX644" fmla="*/ 4424363 w 5608880"/>
                    <a:gd name="connsiteY644" fmla="*/ 4854687 h 5610019"/>
                    <a:gd name="connsiteX645" fmla="*/ 4440555 w 5608880"/>
                    <a:gd name="connsiteY645" fmla="*/ 4835637 h 5610019"/>
                    <a:gd name="connsiteX646" fmla="*/ 4384358 w 5608880"/>
                    <a:gd name="connsiteY646" fmla="*/ 4769915 h 5610019"/>
                    <a:gd name="connsiteX647" fmla="*/ 4412933 w 5608880"/>
                    <a:gd name="connsiteY647" fmla="*/ 4712765 h 5610019"/>
                    <a:gd name="connsiteX648" fmla="*/ 4491038 w 5608880"/>
                    <a:gd name="connsiteY648" fmla="*/ 4796584 h 5610019"/>
                    <a:gd name="connsiteX649" fmla="*/ 4508183 w 5608880"/>
                    <a:gd name="connsiteY649" fmla="*/ 4777534 h 5610019"/>
                    <a:gd name="connsiteX650" fmla="*/ 4431030 w 5608880"/>
                    <a:gd name="connsiteY650" fmla="*/ 4693715 h 5610019"/>
                    <a:gd name="connsiteX651" fmla="*/ 4360545 w 5608880"/>
                    <a:gd name="connsiteY651" fmla="*/ 4742292 h 5610019"/>
                    <a:gd name="connsiteX652" fmla="*/ 4170998 w 5608880"/>
                    <a:gd name="connsiteY652" fmla="*/ 4782297 h 5610019"/>
                    <a:gd name="connsiteX653" fmla="*/ 4271963 w 5608880"/>
                    <a:gd name="connsiteY653" fmla="*/ 4944222 h 5610019"/>
                    <a:gd name="connsiteX654" fmla="*/ 4391978 w 5608880"/>
                    <a:gd name="connsiteY654" fmla="*/ 4869927 h 5610019"/>
                    <a:gd name="connsiteX655" fmla="*/ 4382453 w 5608880"/>
                    <a:gd name="connsiteY655" fmla="*/ 4848972 h 5610019"/>
                    <a:gd name="connsiteX656" fmla="*/ 4282440 w 5608880"/>
                    <a:gd name="connsiteY656" fmla="*/ 4911837 h 5610019"/>
                    <a:gd name="connsiteX657" fmla="*/ 4246245 w 5608880"/>
                    <a:gd name="connsiteY657" fmla="*/ 4856592 h 5610019"/>
                    <a:gd name="connsiteX658" fmla="*/ 4335780 w 5608880"/>
                    <a:gd name="connsiteY658" fmla="*/ 4800395 h 5610019"/>
                    <a:gd name="connsiteX659" fmla="*/ 4324350 w 5608880"/>
                    <a:gd name="connsiteY659" fmla="*/ 4781345 h 5610019"/>
                    <a:gd name="connsiteX660" fmla="*/ 4233863 w 5608880"/>
                    <a:gd name="connsiteY660" fmla="*/ 4837542 h 5610019"/>
                    <a:gd name="connsiteX661" fmla="*/ 4203383 w 5608880"/>
                    <a:gd name="connsiteY661" fmla="*/ 4788012 h 5610019"/>
                    <a:gd name="connsiteX662" fmla="*/ 4297680 w 5608880"/>
                    <a:gd name="connsiteY662" fmla="*/ 4729909 h 5610019"/>
                    <a:gd name="connsiteX663" fmla="*/ 4289108 w 5608880"/>
                    <a:gd name="connsiteY663" fmla="*/ 4708002 h 5610019"/>
                    <a:gd name="connsiteX664" fmla="*/ 4170998 w 5608880"/>
                    <a:gd name="connsiteY664" fmla="*/ 4782297 h 5610019"/>
                    <a:gd name="connsiteX665" fmla="*/ 1321117 w 5608880"/>
                    <a:gd name="connsiteY665" fmla="*/ 4760390 h 5610019"/>
                    <a:gd name="connsiteX666" fmla="*/ 1214438 w 5608880"/>
                    <a:gd name="connsiteY666" fmla="*/ 4919457 h 5610019"/>
                    <a:gd name="connsiteX667" fmla="*/ 1236345 w 5608880"/>
                    <a:gd name="connsiteY667" fmla="*/ 4928982 h 5610019"/>
                    <a:gd name="connsiteX668" fmla="*/ 1344930 w 5608880"/>
                    <a:gd name="connsiteY668" fmla="*/ 4771820 h 5610019"/>
                    <a:gd name="connsiteX669" fmla="*/ 1321117 w 5608880"/>
                    <a:gd name="connsiteY669" fmla="*/ 4760390 h 5610019"/>
                    <a:gd name="connsiteX670" fmla="*/ 1271588 w 5608880"/>
                    <a:gd name="connsiteY670" fmla="*/ 4957557 h 5610019"/>
                    <a:gd name="connsiteX671" fmla="*/ 1319213 w 5608880"/>
                    <a:gd name="connsiteY671" fmla="*/ 4926125 h 5610019"/>
                    <a:gd name="connsiteX672" fmla="*/ 1364933 w 5608880"/>
                    <a:gd name="connsiteY672" fmla="*/ 4878500 h 5610019"/>
                    <a:gd name="connsiteX673" fmla="*/ 1402080 w 5608880"/>
                    <a:gd name="connsiteY673" fmla="*/ 4905170 h 5610019"/>
                    <a:gd name="connsiteX674" fmla="*/ 1345883 w 5608880"/>
                    <a:gd name="connsiteY674" fmla="*/ 5004230 h 5610019"/>
                    <a:gd name="connsiteX675" fmla="*/ 1367790 w 5608880"/>
                    <a:gd name="connsiteY675" fmla="*/ 5009945 h 5610019"/>
                    <a:gd name="connsiteX676" fmla="*/ 1425892 w 5608880"/>
                    <a:gd name="connsiteY676" fmla="*/ 4914695 h 5610019"/>
                    <a:gd name="connsiteX677" fmla="*/ 1365885 w 5608880"/>
                    <a:gd name="connsiteY677" fmla="*/ 4859450 h 5610019"/>
                    <a:gd name="connsiteX678" fmla="*/ 1346835 w 5608880"/>
                    <a:gd name="connsiteY678" fmla="*/ 4833732 h 5610019"/>
                    <a:gd name="connsiteX679" fmla="*/ 1271588 w 5608880"/>
                    <a:gd name="connsiteY679" fmla="*/ 4957557 h 5610019"/>
                    <a:gd name="connsiteX680" fmla="*/ 1499235 w 5608880"/>
                    <a:gd name="connsiteY680" fmla="*/ 4878500 h 5610019"/>
                    <a:gd name="connsiteX681" fmla="*/ 1470660 w 5608880"/>
                    <a:gd name="connsiteY681" fmla="*/ 4907075 h 5610019"/>
                    <a:gd name="connsiteX682" fmla="*/ 1438275 w 5608880"/>
                    <a:gd name="connsiteY682" fmla="*/ 4914695 h 5610019"/>
                    <a:gd name="connsiteX683" fmla="*/ 1460183 w 5608880"/>
                    <a:gd name="connsiteY683" fmla="*/ 4928982 h 5610019"/>
                    <a:gd name="connsiteX684" fmla="*/ 1404938 w 5608880"/>
                    <a:gd name="connsiteY684" fmla="*/ 5032805 h 5610019"/>
                    <a:gd name="connsiteX685" fmla="*/ 1422083 w 5608880"/>
                    <a:gd name="connsiteY685" fmla="*/ 5048045 h 5610019"/>
                    <a:gd name="connsiteX686" fmla="*/ 1479233 w 5608880"/>
                    <a:gd name="connsiteY686" fmla="*/ 4945175 h 5610019"/>
                    <a:gd name="connsiteX687" fmla="*/ 1518285 w 5608880"/>
                    <a:gd name="connsiteY687" fmla="*/ 4943270 h 5610019"/>
                    <a:gd name="connsiteX688" fmla="*/ 1489710 w 5608880"/>
                    <a:gd name="connsiteY688" fmla="*/ 4922315 h 5610019"/>
                    <a:gd name="connsiteX689" fmla="*/ 1539240 w 5608880"/>
                    <a:gd name="connsiteY689" fmla="*/ 4908027 h 5610019"/>
                    <a:gd name="connsiteX690" fmla="*/ 1544955 w 5608880"/>
                    <a:gd name="connsiteY690" fmla="*/ 4886120 h 5610019"/>
                    <a:gd name="connsiteX691" fmla="*/ 1499235 w 5608880"/>
                    <a:gd name="connsiteY691" fmla="*/ 4878500 h 5610019"/>
                    <a:gd name="connsiteX692" fmla="*/ 1520190 w 5608880"/>
                    <a:gd name="connsiteY692" fmla="*/ 4966130 h 5610019"/>
                    <a:gd name="connsiteX693" fmla="*/ 1478280 w 5608880"/>
                    <a:gd name="connsiteY693" fmla="*/ 5048997 h 5610019"/>
                    <a:gd name="connsiteX694" fmla="*/ 1574483 w 5608880"/>
                    <a:gd name="connsiteY694" fmla="*/ 5095670 h 5610019"/>
                    <a:gd name="connsiteX695" fmla="*/ 1614488 w 5608880"/>
                    <a:gd name="connsiteY695" fmla="*/ 5018517 h 5610019"/>
                    <a:gd name="connsiteX696" fmla="*/ 1520190 w 5608880"/>
                    <a:gd name="connsiteY696" fmla="*/ 4966130 h 5610019"/>
                    <a:gd name="connsiteX697" fmla="*/ 3892868 w 5608880"/>
                    <a:gd name="connsiteY697" fmla="*/ 5028995 h 5610019"/>
                    <a:gd name="connsiteX698" fmla="*/ 3972878 w 5608880"/>
                    <a:gd name="connsiteY698" fmla="*/ 5110909 h 5610019"/>
                    <a:gd name="connsiteX699" fmla="*/ 4033838 w 5608880"/>
                    <a:gd name="connsiteY699" fmla="*/ 5034709 h 5610019"/>
                    <a:gd name="connsiteX700" fmla="*/ 4011930 w 5608880"/>
                    <a:gd name="connsiteY700" fmla="*/ 5046140 h 5610019"/>
                    <a:gd name="connsiteX701" fmla="*/ 3983355 w 5608880"/>
                    <a:gd name="connsiteY701" fmla="*/ 5088050 h 5610019"/>
                    <a:gd name="connsiteX702" fmla="*/ 3926205 w 5608880"/>
                    <a:gd name="connsiteY702" fmla="*/ 5066142 h 5610019"/>
                    <a:gd name="connsiteX703" fmla="*/ 4023360 w 5608880"/>
                    <a:gd name="connsiteY703" fmla="*/ 5013755 h 5610019"/>
                    <a:gd name="connsiteX704" fmla="*/ 3984308 w 5608880"/>
                    <a:gd name="connsiteY704" fmla="*/ 4971845 h 5610019"/>
                    <a:gd name="connsiteX705" fmla="*/ 3892868 w 5608880"/>
                    <a:gd name="connsiteY705" fmla="*/ 5028995 h 5610019"/>
                    <a:gd name="connsiteX706" fmla="*/ 1657350 w 5608880"/>
                    <a:gd name="connsiteY706" fmla="*/ 5007087 h 5610019"/>
                    <a:gd name="connsiteX707" fmla="*/ 1599248 w 5608880"/>
                    <a:gd name="connsiteY707" fmla="*/ 5134722 h 5610019"/>
                    <a:gd name="connsiteX708" fmla="*/ 1621155 w 5608880"/>
                    <a:gd name="connsiteY708" fmla="*/ 5145200 h 5610019"/>
                    <a:gd name="connsiteX709" fmla="*/ 1665923 w 5608880"/>
                    <a:gd name="connsiteY709" fmla="*/ 5053759 h 5610019"/>
                    <a:gd name="connsiteX710" fmla="*/ 1720215 w 5608880"/>
                    <a:gd name="connsiteY710" fmla="*/ 5056617 h 5610019"/>
                    <a:gd name="connsiteX711" fmla="*/ 1682115 w 5608880"/>
                    <a:gd name="connsiteY711" fmla="*/ 5028042 h 5610019"/>
                    <a:gd name="connsiteX712" fmla="*/ 1657350 w 5608880"/>
                    <a:gd name="connsiteY712" fmla="*/ 5007087 h 5610019"/>
                    <a:gd name="connsiteX713" fmla="*/ 3834765 w 5608880"/>
                    <a:gd name="connsiteY713" fmla="*/ 5033757 h 5610019"/>
                    <a:gd name="connsiteX714" fmla="*/ 3802380 w 5608880"/>
                    <a:gd name="connsiteY714" fmla="*/ 5038520 h 5610019"/>
                    <a:gd name="connsiteX715" fmla="*/ 3863340 w 5608880"/>
                    <a:gd name="connsiteY715" fmla="*/ 5166155 h 5610019"/>
                    <a:gd name="connsiteX716" fmla="*/ 3886200 w 5608880"/>
                    <a:gd name="connsiteY716" fmla="*/ 5155677 h 5610019"/>
                    <a:gd name="connsiteX717" fmla="*/ 3844290 w 5608880"/>
                    <a:gd name="connsiteY717" fmla="*/ 5067095 h 5610019"/>
                    <a:gd name="connsiteX718" fmla="*/ 3870008 w 5608880"/>
                    <a:gd name="connsiteY718" fmla="*/ 5009945 h 5610019"/>
                    <a:gd name="connsiteX719" fmla="*/ 3834765 w 5608880"/>
                    <a:gd name="connsiteY719" fmla="*/ 5033757 h 5610019"/>
                    <a:gd name="connsiteX720" fmla="*/ 1731645 w 5608880"/>
                    <a:gd name="connsiteY720" fmla="*/ 5045187 h 5610019"/>
                    <a:gd name="connsiteX721" fmla="*/ 1679258 w 5608880"/>
                    <a:gd name="connsiteY721" fmla="*/ 5171870 h 5610019"/>
                    <a:gd name="connsiteX722" fmla="*/ 1702117 w 5608880"/>
                    <a:gd name="connsiteY722" fmla="*/ 5180442 h 5610019"/>
                    <a:gd name="connsiteX723" fmla="*/ 1740217 w 5608880"/>
                    <a:gd name="connsiteY723" fmla="*/ 5089002 h 5610019"/>
                    <a:gd name="connsiteX724" fmla="*/ 1793558 w 5608880"/>
                    <a:gd name="connsiteY724" fmla="*/ 5096622 h 5610019"/>
                    <a:gd name="connsiteX725" fmla="*/ 1757363 w 5608880"/>
                    <a:gd name="connsiteY725" fmla="*/ 5200445 h 5610019"/>
                    <a:gd name="connsiteX726" fmla="*/ 1778317 w 5608880"/>
                    <a:gd name="connsiteY726" fmla="*/ 5211875 h 5610019"/>
                    <a:gd name="connsiteX727" fmla="*/ 1817370 w 5608880"/>
                    <a:gd name="connsiteY727" fmla="*/ 5117577 h 5610019"/>
                    <a:gd name="connsiteX728" fmla="*/ 1869758 w 5608880"/>
                    <a:gd name="connsiteY728" fmla="*/ 5132817 h 5610019"/>
                    <a:gd name="connsiteX729" fmla="*/ 1831658 w 5608880"/>
                    <a:gd name="connsiteY729" fmla="*/ 5235687 h 5610019"/>
                    <a:gd name="connsiteX730" fmla="*/ 1856423 w 5608880"/>
                    <a:gd name="connsiteY730" fmla="*/ 5238545 h 5610019"/>
                    <a:gd name="connsiteX731" fmla="*/ 1893570 w 5608880"/>
                    <a:gd name="connsiteY731" fmla="*/ 5126150 h 5610019"/>
                    <a:gd name="connsiteX732" fmla="*/ 1822133 w 5608880"/>
                    <a:gd name="connsiteY732" fmla="*/ 5096622 h 5610019"/>
                    <a:gd name="connsiteX733" fmla="*/ 1754505 w 5608880"/>
                    <a:gd name="connsiteY733" fmla="*/ 5063284 h 5610019"/>
                    <a:gd name="connsiteX734" fmla="*/ 1731645 w 5608880"/>
                    <a:gd name="connsiteY734" fmla="*/ 5045187 h 5610019"/>
                    <a:gd name="connsiteX735" fmla="*/ 3699510 w 5608880"/>
                    <a:gd name="connsiteY735" fmla="*/ 5087097 h 5610019"/>
                    <a:gd name="connsiteX736" fmla="*/ 3678555 w 5608880"/>
                    <a:gd name="connsiteY736" fmla="*/ 5140437 h 5610019"/>
                    <a:gd name="connsiteX737" fmla="*/ 3737610 w 5608880"/>
                    <a:gd name="connsiteY737" fmla="*/ 5089002 h 5610019"/>
                    <a:gd name="connsiteX738" fmla="*/ 3775710 w 5608880"/>
                    <a:gd name="connsiteY738" fmla="*/ 5110909 h 5610019"/>
                    <a:gd name="connsiteX739" fmla="*/ 3707130 w 5608880"/>
                    <a:gd name="connsiteY739" fmla="*/ 5199492 h 5610019"/>
                    <a:gd name="connsiteX740" fmla="*/ 3798570 w 5608880"/>
                    <a:gd name="connsiteY740" fmla="*/ 5189015 h 5610019"/>
                    <a:gd name="connsiteX741" fmla="*/ 3831908 w 5608880"/>
                    <a:gd name="connsiteY741" fmla="*/ 5183300 h 5610019"/>
                    <a:gd name="connsiteX742" fmla="*/ 3781425 w 5608880"/>
                    <a:gd name="connsiteY742" fmla="*/ 5079477 h 5610019"/>
                    <a:gd name="connsiteX743" fmla="*/ 3699510 w 5608880"/>
                    <a:gd name="connsiteY743" fmla="*/ 5087097 h 5610019"/>
                    <a:gd name="connsiteX744" fmla="*/ 3636645 w 5608880"/>
                    <a:gd name="connsiteY744" fmla="*/ 5117577 h 5610019"/>
                    <a:gd name="connsiteX745" fmla="*/ 3649028 w 5608880"/>
                    <a:gd name="connsiteY745" fmla="*/ 5222352 h 5610019"/>
                    <a:gd name="connsiteX746" fmla="*/ 3582353 w 5608880"/>
                    <a:gd name="connsiteY746" fmla="*/ 5139484 h 5610019"/>
                    <a:gd name="connsiteX747" fmla="*/ 3561398 w 5608880"/>
                    <a:gd name="connsiteY747" fmla="*/ 5143295 h 5610019"/>
                    <a:gd name="connsiteX748" fmla="*/ 3569018 w 5608880"/>
                    <a:gd name="connsiteY748" fmla="*/ 5250927 h 5610019"/>
                    <a:gd name="connsiteX749" fmla="*/ 3489008 w 5608880"/>
                    <a:gd name="connsiteY749" fmla="*/ 5165202 h 5610019"/>
                    <a:gd name="connsiteX750" fmla="*/ 3490913 w 5608880"/>
                    <a:gd name="connsiteY750" fmla="*/ 5193777 h 5610019"/>
                    <a:gd name="connsiteX751" fmla="*/ 3567113 w 5608880"/>
                    <a:gd name="connsiteY751" fmla="*/ 5287122 h 5610019"/>
                    <a:gd name="connsiteX752" fmla="*/ 3591878 w 5608880"/>
                    <a:gd name="connsiteY752" fmla="*/ 5284265 h 5610019"/>
                    <a:gd name="connsiteX753" fmla="*/ 3584258 w 5608880"/>
                    <a:gd name="connsiteY753" fmla="*/ 5177584 h 5610019"/>
                    <a:gd name="connsiteX754" fmla="*/ 3636645 w 5608880"/>
                    <a:gd name="connsiteY754" fmla="*/ 5245212 h 5610019"/>
                    <a:gd name="connsiteX755" fmla="*/ 3666173 w 5608880"/>
                    <a:gd name="connsiteY755" fmla="*/ 5256642 h 5610019"/>
                    <a:gd name="connsiteX756" fmla="*/ 3658553 w 5608880"/>
                    <a:gd name="connsiteY756" fmla="*/ 5106147 h 5610019"/>
                    <a:gd name="connsiteX757" fmla="*/ 3636645 w 5608880"/>
                    <a:gd name="connsiteY757" fmla="*/ 5117577 h 5610019"/>
                    <a:gd name="connsiteX758" fmla="*/ 1913573 w 5608880"/>
                    <a:gd name="connsiteY758" fmla="*/ 5164250 h 5610019"/>
                    <a:gd name="connsiteX759" fmla="*/ 1992630 w 5608880"/>
                    <a:gd name="connsiteY759" fmla="*/ 5161392 h 5610019"/>
                    <a:gd name="connsiteX760" fmla="*/ 2002155 w 5608880"/>
                    <a:gd name="connsiteY760" fmla="*/ 5200445 h 5610019"/>
                    <a:gd name="connsiteX761" fmla="*/ 1918335 w 5608880"/>
                    <a:gd name="connsiteY761" fmla="*/ 5189967 h 5610019"/>
                    <a:gd name="connsiteX762" fmla="*/ 1900238 w 5608880"/>
                    <a:gd name="connsiteY762" fmla="*/ 5254737 h 5610019"/>
                    <a:gd name="connsiteX763" fmla="*/ 1969770 w 5608880"/>
                    <a:gd name="connsiteY763" fmla="*/ 5272834 h 5610019"/>
                    <a:gd name="connsiteX764" fmla="*/ 1988820 w 5608880"/>
                    <a:gd name="connsiteY764" fmla="*/ 5293790 h 5610019"/>
                    <a:gd name="connsiteX765" fmla="*/ 2026920 w 5608880"/>
                    <a:gd name="connsiteY765" fmla="*/ 5170917 h 5610019"/>
                    <a:gd name="connsiteX766" fmla="*/ 1913573 w 5608880"/>
                    <a:gd name="connsiteY766" fmla="*/ 5164250 h 5610019"/>
                    <a:gd name="connsiteX767" fmla="*/ 2150745 w 5608880"/>
                    <a:gd name="connsiteY767" fmla="*/ 5137580 h 5610019"/>
                    <a:gd name="connsiteX768" fmla="*/ 2144078 w 5608880"/>
                    <a:gd name="connsiteY768" fmla="*/ 5163297 h 5610019"/>
                    <a:gd name="connsiteX769" fmla="*/ 2168843 w 5608880"/>
                    <a:gd name="connsiteY769" fmla="*/ 5169012 h 5610019"/>
                    <a:gd name="connsiteX770" fmla="*/ 2174558 w 5608880"/>
                    <a:gd name="connsiteY770" fmla="*/ 5144247 h 5610019"/>
                    <a:gd name="connsiteX771" fmla="*/ 2150745 w 5608880"/>
                    <a:gd name="connsiteY771" fmla="*/ 5137580 h 5610019"/>
                    <a:gd name="connsiteX772" fmla="*/ 2083117 w 5608880"/>
                    <a:gd name="connsiteY772" fmla="*/ 5137580 h 5610019"/>
                    <a:gd name="connsiteX773" fmla="*/ 2050733 w 5608880"/>
                    <a:gd name="connsiteY773" fmla="*/ 5170917 h 5610019"/>
                    <a:gd name="connsiteX774" fmla="*/ 2039302 w 5608880"/>
                    <a:gd name="connsiteY774" fmla="*/ 5296647 h 5610019"/>
                    <a:gd name="connsiteX775" fmla="*/ 2087880 w 5608880"/>
                    <a:gd name="connsiteY775" fmla="*/ 5306172 h 5610019"/>
                    <a:gd name="connsiteX776" fmla="*/ 2063115 w 5608880"/>
                    <a:gd name="connsiteY776" fmla="*/ 5287122 h 5610019"/>
                    <a:gd name="connsiteX777" fmla="*/ 2088833 w 5608880"/>
                    <a:gd name="connsiteY777" fmla="*/ 5199492 h 5610019"/>
                    <a:gd name="connsiteX778" fmla="*/ 2122170 w 5608880"/>
                    <a:gd name="connsiteY778" fmla="*/ 5188062 h 5610019"/>
                    <a:gd name="connsiteX779" fmla="*/ 2095500 w 5608880"/>
                    <a:gd name="connsiteY779" fmla="*/ 5174727 h 5610019"/>
                    <a:gd name="connsiteX780" fmla="*/ 2105978 w 5608880"/>
                    <a:gd name="connsiteY780" fmla="*/ 5143295 h 5610019"/>
                    <a:gd name="connsiteX781" fmla="*/ 2083117 w 5608880"/>
                    <a:gd name="connsiteY781" fmla="*/ 5137580 h 5610019"/>
                    <a:gd name="connsiteX782" fmla="*/ 3365183 w 5608880"/>
                    <a:gd name="connsiteY782" fmla="*/ 5170917 h 5610019"/>
                    <a:gd name="connsiteX783" fmla="*/ 3348038 w 5608880"/>
                    <a:gd name="connsiteY783" fmla="*/ 5223305 h 5610019"/>
                    <a:gd name="connsiteX784" fmla="*/ 3376613 w 5608880"/>
                    <a:gd name="connsiteY784" fmla="*/ 5232830 h 5610019"/>
                    <a:gd name="connsiteX785" fmla="*/ 3408998 w 5608880"/>
                    <a:gd name="connsiteY785" fmla="*/ 5341415 h 5610019"/>
                    <a:gd name="connsiteX786" fmla="*/ 3431858 w 5608880"/>
                    <a:gd name="connsiteY786" fmla="*/ 5337605 h 5610019"/>
                    <a:gd name="connsiteX787" fmla="*/ 3398520 w 5608880"/>
                    <a:gd name="connsiteY787" fmla="*/ 5220447 h 5610019"/>
                    <a:gd name="connsiteX788" fmla="*/ 3442335 w 5608880"/>
                    <a:gd name="connsiteY788" fmla="*/ 5208065 h 5610019"/>
                    <a:gd name="connsiteX789" fmla="*/ 3478530 w 5608880"/>
                    <a:gd name="connsiteY789" fmla="*/ 5307125 h 5610019"/>
                    <a:gd name="connsiteX790" fmla="*/ 3532823 w 5608880"/>
                    <a:gd name="connsiteY790" fmla="*/ 5292837 h 5610019"/>
                    <a:gd name="connsiteX791" fmla="*/ 3497580 w 5608880"/>
                    <a:gd name="connsiteY791" fmla="*/ 5292837 h 5610019"/>
                    <a:gd name="connsiteX792" fmla="*/ 3474720 w 5608880"/>
                    <a:gd name="connsiteY792" fmla="*/ 5229972 h 5610019"/>
                    <a:gd name="connsiteX793" fmla="*/ 3487103 w 5608880"/>
                    <a:gd name="connsiteY793" fmla="*/ 5189015 h 5610019"/>
                    <a:gd name="connsiteX794" fmla="*/ 3456623 w 5608880"/>
                    <a:gd name="connsiteY794" fmla="*/ 5173775 h 5610019"/>
                    <a:gd name="connsiteX795" fmla="*/ 3448050 w 5608880"/>
                    <a:gd name="connsiteY795" fmla="*/ 5146152 h 5610019"/>
                    <a:gd name="connsiteX796" fmla="*/ 3431858 w 5608880"/>
                    <a:gd name="connsiteY796" fmla="*/ 5189967 h 5610019"/>
                    <a:gd name="connsiteX797" fmla="*/ 3391853 w 5608880"/>
                    <a:gd name="connsiteY797" fmla="*/ 5203302 h 5610019"/>
                    <a:gd name="connsiteX798" fmla="*/ 3386138 w 5608880"/>
                    <a:gd name="connsiteY798" fmla="*/ 5169965 h 5610019"/>
                    <a:gd name="connsiteX799" fmla="*/ 3414713 w 5608880"/>
                    <a:gd name="connsiteY799" fmla="*/ 5158534 h 5610019"/>
                    <a:gd name="connsiteX800" fmla="*/ 3405188 w 5608880"/>
                    <a:gd name="connsiteY800" fmla="*/ 5136627 h 5610019"/>
                    <a:gd name="connsiteX801" fmla="*/ 3365183 w 5608880"/>
                    <a:gd name="connsiteY801" fmla="*/ 5170917 h 5610019"/>
                    <a:gd name="connsiteX802" fmla="*/ 2137410 w 5608880"/>
                    <a:gd name="connsiteY802" fmla="*/ 5188062 h 5610019"/>
                    <a:gd name="connsiteX803" fmla="*/ 2099310 w 5608880"/>
                    <a:gd name="connsiteY803" fmla="*/ 5325222 h 5610019"/>
                    <a:gd name="connsiteX804" fmla="*/ 2122170 w 5608880"/>
                    <a:gd name="connsiteY804" fmla="*/ 5327127 h 5610019"/>
                    <a:gd name="connsiteX805" fmla="*/ 2160270 w 5608880"/>
                    <a:gd name="connsiteY805" fmla="*/ 5196634 h 5610019"/>
                    <a:gd name="connsiteX806" fmla="*/ 2137410 w 5608880"/>
                    <a:gd name="connsiteY806" fmla="*/ 5188062 h 5610019"/>
                    <a:gd name="connsiteX807" fmla="*/ 3111818 w 5608880"/>
                    <a:gd name="connsiteY807" fmla="*/ 5212827 h 5610019"/>
                    <a:gd name="connsiteX808" fmla="*/ 3107055 w 5608880"/>
                    <a:gd name="connsiteY808" fmla="*/ 5297600 h 5610019"/>
                    <a:gd name="connsiteX809" fmla="*/ 3205163 w 5608880"/>
                    <a:gd name="connsiteY809" fmla="*/ 5322365 h 5610019"/>
                    <a:gd name="connsiteX810" fmla="*/ 3164205 w 5608880"/>
                    <a:gd name="connsiteY810" fmla="*/ 5378562 h 5610019"/>
                    <a:gd name="connsiteX811" fmla="*/ 3094673 w 5608880"/>
                    <a:gd name="connsiteY811" fmla="*/ 5340462 h 5610019"/>
                    <a:gd name="connsiteX812" fmla="*/ 3133725 w 5608880"/>
                    <a:gd name="connsiteY812" fmla="*/ 5392850 h 5610019"/>
                    <a:gd name="connsiteX813" fmla="*/ 3218498 w 5608880"/>
                    <a:gd name="connsiteY813" fmla="*/ 5378562 h 5610019"/>
                    <a:gd name="connsiteX814" fmla="*/ 3203258 w 5608880"/>
                    <a:gd name="connsiteY814" fmla="*/ 5293790 h 5610019"/>
                    <a:gd name="connsiteX815" fmla="*/ 3116580 w 5608880"/>
                    <a:gd name="connsiteY815" fmla="*/ 5276645 h 5610019"/>
                    <a:gd name="connsiteX816" fmla="*/ 3135630 w 5608880"/>
                    <a:gd name="connsiteY816" fmla="*/ 5226162 h 5610019"/>
                    <a:gd name="connsiteX817" fmla="*/ 3209925 w 5608880"/>
                    <a:gd name="connsiteY817" fmla="*/ 5251880 h 5610019"/>
                    <a:gd name="connsiteX818" fmla="*/ 3111818 w 5608880"/>
                    <a:gd name="connsiteY818" fmla="*/ 5212827 h 5610019"/>
                    <a:gd name="connsiteX819" fmla="*/ 2206943 w 5608880"/>
                    <a:gd name="connsiteY819" fmla="*/ 5214732 h 5610019"/>
                    <a:gd name="connsiteX820" fmla="*/ 2212658 w 5608880"/>
                    <a:gd name="connsiteY820" fmla="*/ 5354750 h 5610019"/>
                    <a:gd name="connsiteX821" fmla="*/ 2295525 w 5608880"/>
                    <a:gd name="connsiteY821" fmla="*/ 5266167 h 5610019"/>
                    <a:gd name="connsiteX822" fmla="*/ 2206943 w 5608880"/>
                    <a:gd name="connsiteY822" fmla="*/ 5214732 h 5610019"/>
                    <a:gd name="connsiteX823" fmla="*/ 2943225 w 5608880"/>
                    <a:gd name="connsiteY823" fmla="*/ 5224257 h 5610019"/>
                    <a:gd name="connsiteX824" fmla="*/ 2947035 w 5608880"/>
                    <a:gd name="connsiteY824" fmla="*/ 5288075 h 5610019"/>
                    <a:gd name="connsiteX825" fmla="*/ 2871788 w 5608880"/>
                    <a:gd name="connsiteY825" fmla="*/ 5296647 h 5610019"/>
                    <a:gd name="connsiteX826" fmla="*/ 2900363 w 5608880"/>
                    <a:gd name="connsiteY826" fmla="*/ 5424282 h 5610019"/>
                    <a:gd name="connsiteX827" fmla="*/ 2976563 w 5608880"/>
                    <a:gd name="connsiteY827" fmla="*/ 5416662 h 5610019"/>
                    <a:gd name="connsiteX828" fmla="*/ 2966085 w 5608880"/>
                    <a:gd name="connsiteY828" fmla="*/ 5231877 h 5610019"/>
                    <a:gd name="connsiteX829" fmla="*/ 2943225 w 5608880"/>
                    <a:gd name="connsiteY829" fmla="*/ 5224257 h 5610019"/>
                    <a:gd name="connsiteX830" fmla="*/ 3270885 w 5608880"/>
                    <a:gd name="connsiteY830" fmla="*/ 5231877 h 5610019"/>
                    <a:gd name="connsiteX831" fmla="*/ 3308033 w 5608880"/>
                    <a:gd name="connsiteY831" fmla="*/ 5370942 h 5610019"/>
                    <a:gd name="connsiteX832" fmla="*/ 3362325 w 5608880"/>
                    <a:gd name="connsiteY832" fmla="*/ 5278550 h 5610019"/>
                    <a:gd name="connsiteX833" fmla="*/ 3270885 w 5608880"/>
                    <a:gd name="connsiteY833" fmla="*/ 5231877 h 5610019"/>
                    <a:gd name="connsiteX834" fmla="*/ 2303145 w 5608880"/>
                    <a:gd name="connsiteY834" fmla="*/ 5379515 h 5610019"/>
                    <a:gd name="connsiteX835" fmla="*/ 2326958 w 5608880"/>
                    <a:gd name="connsiteY835" fmla="*/ 5375705 h 5610019"/>
                    <a:gd name="connsiteX836" fmla="*/ 2348865 w 5608880"/>
                    <a:gd name="connsiteY836" fmla="*/ 5279502 h 5610019"/>
                    <a:gd name="connsiteX837" fmla="*/ 2407920 w 5608880"/>
                    <a:gd name="connsiteY837" fmla="*/ 5285217 h 5610019"/>
                    <a:gd name="connsiteX838" fmla="*/ 2389823 w 5608880"/>
                    <a:gd name="connsiteY838" fmla="*/ 5395707 h 5610019"/>
                    <a:gd name="connsiteX839" fmla="*/ 2413635 w 5608880"/>
                    <a:gd name="connsiteY839" fmla="*/ 5392850 h 5610019"/>
                    <a:gd name="connsiteX840" fmla="*/ 2430780 w 5608880"/>
                    <a:gd name="connsiteY840" fmla="*/ 5276645 h 5610019"/>
                    <a:gd name="connsiteX841" fmla="*/ 2356485 w 5608880"/>
                    <a:gd name="connsiteY841" fmla="*/ 5253784 h 5610019"/>
                    <a:gd name="connsiteX842" fmla="*/ 2334578 w 5608880"/>
                    <a:gd name="connsiteY842" fmla="*/ 5239497 h 5610019"/>
                    <a:gd name="connsiteX843" fmla="*/ 2303145 w 5608880"/>
                    <a:gd name="connsiteY843" fmla="*/ 5379515 h 5610019"/>
                    <a:gd name="connsiteX844" fmla="*/ 2571750 w 5608880"/>
                    <a:gd name="connsiteY844" fmla="*/ 5316650 h 5610019"/>
                    <a:gd name="connsiteX845" fmla="*/ 2632710 w 5608880"/>
                    <a:gd name="connsiteY845" fmla="*/ 5296647 h 5610019"/>
                    <a:gd name="connsiteX846" fmla="*/ 2665095 w 5608880"/>
                    <a:gd name="connsiteY846" fmla="*/ 5334747 h 5610019"/>
                    <a:gd name="connsiteX847" fmla="*/ 2562225 w 5608880"/>
                    <a:gd name="connsiteY847" fmla="*/ 5381420 h 5610019"/>
                    <a:gd name="connsiteX848" fmla="*/ 2652713 w 5608880"/>
                    <a:gd name="connsiteY848" fmla="*/ 5412852 h 5610019"/>
                    <a:gd name="connsiteX849" fmla="*/ 2674620 w 5608880"/>
                    <a:gd name="connsiteY849" fmla="*/ 5428092 h 5610019"/>
                    <a:gd name="connsiteX850" fmla="*/ 2682240 w 5608880"/>
                    <a:gd name="connsiteY850" fmla="*/ 5305220 h 5610019"/>
                    <a:gd name="connsiteX851" fmla="*/ 2571750 w 5608880"/>
                    <a:gd name="connsiteY851" fmla="*/ 5316650 h 5610019"/>
                    <a:gd name="connsiteX852" fmla="*/ 2717483 w 5608880"/>
                    <a:gd name="connsiteY852" fmla="*/ 5283312 h 5610019"/>
                    <a:gd name="connsiteX853" fmla="*/ 2715578 w 5608880"/>
                    <a:gd name="connsiteY853" fmla="*/ 5424282 h 5610019"/>
                    <a:gd name="connsiteX854" fmla="*/ 2741295 w 5608880"/>
                    <a:gd name="connsiteY854" fmla="*/ 5424282 h 5610019"/>
                    <a:gd name="connsiteX855" fmla="*/ 2743200 w 5608880"/>
                    <a:gd name="connsiteY855" fmla="*/ 5323317 h 5610019"/>
                    <a:gd name="connsiteX856" fmla="*/ 2799398 w 5608880"/>
                    <a:gd name="connsiteY856" fmla="*/ 5309030 h 5610019"/>
                    <a:gd name="connsiteX857" fmla="*/ 2805113 w 5608880"/>
                    <a:gd name="connsiteY857" fmla="*/ 5425234 h 5610019"/>
                    <a:gd name="connsiteX858" fmla="*/ 2827973 w 5608880"/>
                    <a:gd name="connsiteY858" fmla="*/ 5424282 h 5610019"/>
                    <a:gd name="connsiteX859" fmla="*/ 2823210 w 5608880"/>
                    <a:gd name="connsiteY859" fmla="*/ 5304267 h 5610019"/>
                    <a:gd name="connsiteX860" fmla="*/ 2747010 w 5608880"/>
                    <a:gd name="connsiteY860" fmla="*/ 5293790 h 5610019"/>
                    <a:gd name="connsiteX861" fmla="*/ 2717483 w 5608880"/>
                    <a:gd name="connsiteY861" fmla="*/ 5283312 h 561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Lst>
                  <a:rect l="l" t="t" r="r" b="b"/>
                  <a:pathLst>
                    <a:path w="5608880" h="5610019">
                      <a:moveTo>
                        <a:pt x="2646998" y="6462"/>
                      </a:moveTo>
                      <a:cubicBezTo>
                        <a:pt x="2855595" y="-11636"/>
                        <a:pt x="3065145" y="10272"/>
                        <a:pt x="3270885" y="47419"/>
                      </a:cubicBezTo>
                      <a:cubicBezTo>
                        <a:pt x="3835718" y="150290"/>
                        <a:pt x="4368165" y="422704"/>
                        <a:pt x="4782503" y="820849"/>
                      </a:cubicBezTo>
                      <a:cubicBezTo>
                        <a:pt x="5187315" y="1239950"/>
                        <a:pt x="5462588" y="1780970"/>
                        <a:pt x="5564505" y="2354375"/>
                      </a:cubicBezTo>
                      <a:cubicBezTo>
                        <a:pt x="5599748" y="2561067"/>
                        <a:pt x="5621655" y="2772522"/>
                        <a:pt x="5600700" y="2981120"/>
                      </a:cubicBezTo>
                      <a:cubicBezTo>
                        <a:pt x="5546408" y="3658347"/>
                        <a:pt x="5248275" y="4312715"/>
                        <a:pt x="4773930" y="4797537"/>
                      </a:cubicBezTo>
                      <a:cubicBezTo>
                        <a:pt x="4491038" y="5065190"/>
                        <a:pt x="4155758" y="5277597"/>
                        <a:pt x="3790950" y="5415709"/>
                      </a:cubicBezTo>
                      <a:cubicBezTo>
                        <a:pt x="3482340" y="5533820"/>
                        <a:pt x="3153728" y="5599542"/>
                        <a:pt x="2823210" y="5610020"/>
                      </a:cubicBezTo>
                      <a:cubicBezTo>
                        <a:pt x="2076450" y="5600495"/>
                        <a:pt x="1338263" y="5291884"/>
                        <a:pt x="806767" y="4767057"/>
                      </a:cubicBezTo>
                      <a:cubicBezTo>
                        <a:pt x="307658" y="4240325"/>
                        <a:pt x="12382" y="3524997"/>
                        <a:pt x="0" y="2799192"/>
                      </a:cubicBezTo>
                      <a:cubicBezTo>
                        <a:pt x="14288" y="2121964"/>
                        <a:pt x="272415" y="1454262"/>
                        <a:pt x="716280" y="941817"/>
                      </a:cubicBezTo>
                      <a:cubicBezTo>
                        <a:pt x="764858" y="885619"/>
                        <a:pt x="813435" y="829422"/>
                        <a:pt x="869633" y="779892"/>
                      </a:cubicBezTo>
                      <a:cubicBezTo>
                        <a:pt x="1352550" y="333169"/>
                        <a:pt x="1989773" y="56944"/>
                        <a:pt x="2646998" y="6462"/>
                      </a:cubicBezTo>
                      <a:close/>
                      <a:moveTo>
                        <a:pt x="2470785" y="104569"/>
                      </a:moveTo>
                      <a:cubicBezTo>
                        <a:pt x="2484120" y="133144"/>
                        <a:pt x="2505075" y="158862"/>
                        <a:pt x="2510790" y="191247"/>
                      </a:cubicBezTo>
                      <a:cubicBezTo>
                        <a:pt x="2472690" y="195057"/>
                        <a:pt x="2434590" y="205534"/>
                        <a:pt x="2397443" y="216012"/>
                      </a:cubicBezTo>
                      <a:cubicBezTo>
                        <a:pt x="2416493" y="230299"/>
                        <a:pt x="2439353" y="218869"/>
                        <a:pt x="2459355" y="214107"/>
                      </a:cubicBezTo>
                      <a:cubicBezTo>
                        <a:pt x="2513648" y="198867"/>
                        <a:pt x="2569845" y="187437"/>
                        <a:pt x="2624138" y="173149"/>
                      </a:cubicBezTo>
                      <a:cubicBezTo>
                        <a:pt x="2620328" y="170292"/>
                        <a:pt x="2613660" y="163624"/>
                        <a:pt x="2609850" y="160767"/>
                      </a:cubicBezTo>
                      <a:cubicBezTo>
                        <a:pt x="2582228" y="163624"/>
                        <a:pt x="2556510" y="177912"/>
                        <a:pt x="2528888" y="183627"/>
                      </a:cubicBezTo>
                      <a:cubicBezTo>
                        <a:pt x="2506980" y="176959"/>
                        <a:pt x="2529840" y="150290"/>
                        <a:pt x="2513648" y="139812"/>
                      </a:cubicBezTo>
                      <a:cubicBezTo>
                        <a:pt x="2500313" y="127429"/>
                        <a:pt x="2486025" y="115999"/>
                        <a:pt x="2470785" y="104569"/>
                      </a:cubicBezTo>
                      <a:close/>
                      <a:moveTo>
                        <a:pt x="3035618" y="170292"/>
                      </a:moveTo>
                      <a:cubicBezTo>
                        <a:pt x="3022283" y="169340"/>
                        <a:pt x="3008948" y="168387"/>
                        <a:pt x="2995613" y="168387"/>
                      </a:cubicBezTo>
                      <a:cubicBezTo>
                        <a:pt x="2990850" y="156957"/>
                        <a:pt x="2985135" y="145527"/>
                        <a:pt x="2980373" y="134097"/>
                      </a:cubicBezTo>
                      <a:cubicBezTo>
                        <a:pt x="2981325" y="188390"/>
                        <a:pt x="2974658" y="242682"/>
                        <a:pt x="2966085" y="296022"/>
                      </a:cubicBezTo>
                      <a:cubicBezTo>
                        <a:pt x="2963228" y="309357"/>
                        <a:pt x="2967990" y="322692"/>
                        <a:pt x="2969895" y="335074"/>
                      </a:cubicBezTo>
                      <a:cubicBezTo>
                        <a:pt x="2972753" y="331265"/>
                        <a:pt x="2979420" y="322692"/>
                        <a:pt x="2982278" y="318882"/>
                      </a:cubicBezTo>
                      <a:cubicBezTo>
                        <a:pt x="3032760" y="319834"/>
                        <a:pt x="3083243" y="321740"/>
                        <a:pt x="3134678" y="322692"/>
                      </a:cubicBezTo>
                      <a:cubicBezTo>
                        <a:pt x="3131820" y="318882"/>
                        <a:pt x="3128010" y="311262"/>
                        <a:pt x="3125153" y="307452"/>
                      </a:cubicBezTo>
                      <a:cubicBezTo>
                        <a:pt x="3136583" y="259827"/>
                        <a:pt x="3138488" y="210297"/>
                        <a:pt x="3161348" y="166482"/>
                      </a:cubicBezTo>
                      <a:cubicBezTo>
                        <a:pt x="3123248" y="171244"/>
                        <a:pt x="3084195" y="175054"/>
                        <a:pt x="3045143" y="170292"/>
                      </a:cubicBezTo>
                      <a:cubicBezTo>
                        <a:pt x="3056573" y="156004"/>
                        <a:pt x="3068003" y="141717"/>
                        <a:pt x="3079433" y="128382"/>
                      </a:cubicBezTo>
                      <a:cubicBezTo>
                        <a:pt x="3074670" y="120762"/>
                        <a:pt x="3068955" y="112190"/>
                        <a:pt x="3064193" y="104569"/>
                      </a:cubicBezTo>
                      <a:cubicBezTo>
                        <a:pt x="3052763" y="125524"/>
                        <a:pt x="3044190" y="147432"/>
                        <a:pt x="3035618" y="170292"/>
                      </a:cubicBezTo>
                      <a:close/>
                      <a:moveTo>
                        <a:pt x="2395538" y="118857"/>
                      </a:moveTo>
                      <a:cubicBezTo>
                        <a:pt x="2390775" y="194104"/>
                        <a:pt x="2342198" y="254112"/>
                        <a:pt x="2306003" y="316977"/>
                      </a:cubicBezTo>
                      <a:cubicBezTo>
                        <a:pt x="2334578" y="293165"/>
                        <a:pt x="2353628" y="260779"/>
                        <a:pt x="2374583" y="230299"/>
                      </a:cubicBezTo>
                      <a:cubicBezTo>
                        <a:pt x="2382203" y="305547"/>
                        <a:pt x="2401253" y="380794"/>
                        <a:pt x="2395538" y="456994"/>
                      </a:cubicBezTo>
                      <a:cubicBezTo>
                        <a:pt x="2403158" y="464615"/>
                        <a:pt x="2410778" y="473187"/>
                        <a:pt x="2418398" y="480807"/>
                      </a:cubicBezTo>
                      <a:cubicBezTo>
                        <a:pt x="2412683" y="393177"/>
                        <a:pt x="2396490" y="306499"/>
                        <a:pt x="2387918" y="218869"/>
                      </a:cubicBezTo>
                      <a:cubicBezTo>
                        <a:pt x="2386013" y="193152"/>
                        <a:pt x="2405063" y="173149"/>
                        <a:pt x="2415540" y="151242"/>
                      </a:cubicBezTo>
                      <a:cubicBezTo>
                        <a:pt x="2409825" y="140765"/>
                        <a:pt x="2402205" y="129334"/>
                        <a:pt x="2395538" y="118857"/>
                      </a:cubicBezTo>
                      <a:close/>
                      <a:moveTo>
                        <a:pt x="2526030" y="236967"/>
                      </a:moveTo>
                      <a:cubicBezTo>
                        <a:pt x="2497455" y="245540"/>
                        <a:pt x="2466975" y="250302"/>
                        <a:pt x="2440305" y="265542"/>
                      </a:cubicBezTo>
                      <a:cubicBezTo>
                        <a:pt x="2488883" y="263637"/>
                        <a:pt x="2538413" y="252207"/>
                        <a:pt x="2582228" y="230299"/>
                      </a:cubicBezTo>
                      <a:cubicBezTo>
                        <a:pt x="2563178" y="224584"/>
                        <a:pt x="2544128" y="231252"/>
                        <a:pt x="2526030" y="236967"/>
                      </a:cubicBezTo>
                      <a:close/>
                      <a:moveTo>
                        <a:pt x="3622358" y="227442"/>
                      </a:moveTo>
                      <a:cubicBezTo>
                        <a:pt x="3597593" y="282687"/>
                        <a:pt x="3569018" y="336979"/>
                        <a:pt x="3529013" y="382699"/>
                      </a:cubicBezTo>
                      <a:cubicBezTo>
                        <a:pt x="3529013" y="385557"/>
                        <a:pt x="3529965" y="391272"/>
                        <a:pt x="3529965" y="394129"/>
                      </a:cubicBezTo>
                      <a:cubicBezTo>
                        <a:pt x="3584258" y="403654"/>
                        <a:pt x="3636645" y="418894"/>
                        <a:pt x="3689985" y="432229"/>
                      </a:cubicBezTo>
                      <a:cubicBezTo>
                        <a:pt x="3661410" y="482712"/>
                        <a:pt x="3630930" y="534147"/>
                        <a:pt x="3589020" y="575105"/>
                      </a:cubicBezTo>
                      <a:cubicBezTo>
                        <a:pt x="3578543" y="558912"/>
                        <a:pt x="3569018" y="543672"/>
                        <a:pt x="3558540" y="527480"/>
                      </a:cubicBezTo>
                      <a:cubicBezTo>
                        <a:pt x="3556635" y="526527"/>
                        <a:pt x="3551873" y="526527"/>
                        <a:pt x="3549015" y="525574"/>
                      </a:cubicBezTo>
                      <a:cubicBezTo>
                        <a:pt x="3561398" y="552244"/>
                        <a:pt x="3570923" y="579867"/>
                        <a:pt x="3580448" y="607490"/>
                      </a:cubicBezTo>
                      <a:cubicBezTo>
                        <a:pt x="3639503" y="556055"/>
                        <a:pt x="3666173" y="479854"/>
                        <a:pt x="3723323" y="426515"/>
                      </a:cubicBezTo>
                      <a:cubicBezTo>
                        <a:pt x="3719513" y="423657"/>
                        <a:pt x="3710940" y="417942"/>
                        <a:pt x="3707130" y="415084"/>
                      </a:cubicBezTo>
                      <a:cubicBezTo>
                        <a:pt x="3653790" y="414132"/>
                        <a:pt x="3603308" y="392224"/>
                        <a:pt x="3551873" y="380794"/>
                      </a:cubicBezTo>
                      <a:cubicBezTo>
                        <a:pt x="3563303" y="361744"/>
                        <a:pt x="3575685" y="341742"/>
                        <a:pt x="3587115" y="322692"/>
                      </a:cubicBezTo>
                      <a:cubicBezTo>
                        <a:pt x="3642360" y="336979"/>
                        <a:pt x="3696653" y="351267"/>
                        <a:pt x="3751898" y="366507"/>
                      </a:cubicBezTo>
                      <a:cubicBezTo>
                        <a:pt x="3747135" y="358887"/>
                        <a:pt x="3742373" y="350315"/>
                        <a:pt x="3737610" y="342694"/>
                      </a:cubicBezTo>
                      <a:cubicBezTo>
                        <a:pt x="3688080" y="336979"/>
                        <a:pt x="3640455" y="323644"/>
                        <a:pt x="3592830" y="311262"/>
                      </a:cubicBezTo>
                      <a:cubicBezTo>
                        <a:pt x="3605213" y="292212"/>
                        <a:pt x="3618548" y="273162"/>
                        <a:pt x="3632835" y="256017"/>
                      </a:cubicBezTo>
                      <a:cubicBezTo>
                        <a:pt x="3629978" y="247444"/>
                        <a:pt x="3626168" y="236967"/>
                        <a:pt x="3622358" y="227442"/>
                      </a:cubicBezTo>
                      <a:close/>
                      <a:moveTo>
                        <a:pt x="2449830" y="309357"/>
                      </a:moveTo>
                      <a:cubicBezTo>
                        <a:pt x="2452688" y="312215"/>
                        <a:pt x="2459355" y="317929"/>
                        <a:pt x="2463165" y="320787"/>
                      </a:cubicBezTo>
                      <a:cubicBezTo>
                        <a:pt x="2507933" y="305547"/>
                        <a:pt x="2555558" y="300784"/>
                        <a:pt x="2597468" y="278877"/>
                      </a:cubicBezTo>
                      <a:cubicBezTo>
                        <a:pt x="2546033" y="274115"/>
                        <a:pt x="2500313" y="303642"/>
                        <a:pt x="2449830" y="309357"/>
                      </a:cubicBezTo>
                      <a:close/>
                      <a:moveTo>
                        <a:pt x="1696403" y="325549"/>
                      </a:moveTo>
                      <a:cubicBezTo>
                        <a:pt x="1704023" y="326502"/>
                        <a:pt x="1720215" y="328407"/>
                        <a:pt x="1727835" y="328407"/>
                      </a:cubicBezTo>
                      <a:cubicBezTo>
                        <a:pt x="1740217" y="357934"/>
                        <a:pt x="1727835" y="389367"/>
                        <a:pt x="1724025" y="418894"/>
                      </a:cubicBezTo>
                      <a:cubicBezTo>
                        <a:pt x="1711642" y="393177"/>
                        <a:pt x="1697355" y="368412"/>
                        <a:pt x="1692592" y="339837"/>
                      </a:cubicBezTo>
                      <a:cubicBezTo>
                        <a:pt x="1689735" y="350315"/>
                        <a:pt x="1686878" y="359840"/>
                        <a:pt x="1684020" y="370317"/>
                      </a:cubicBezTo>
                      <a:cubicBezTo>
                        <a:pt x="1677353" y="370317"/>
                        <a:pt x="1663065" y="369365"/>
                        <a:pt x="1656398" y="368412"/>
                      </a:cubicBezTo>
                      <a:cubicBezTo>
                        <a:pt x="1668780" y="396034"/>
                        <a:pt x="1688783" y="416990"/>
                        <a:pt x="1715453" y="430324"/>
                      </a:cubicBezTo>
                      <a:cubicBezTo>
                        <a:pt x="1708785" y="441754"/>
                        <a:pt x="1700213" y="453184"/>
                        <a:pt x="1692592" y="463662"/>
                      </a:cubicBezTo>
                      <a:cubicBezTo>
                        <a:pt x="1678305" y="446517"/>
                        <a:pt x="1665923" y="427467"/>
                        <a:pt x="1654492" y="409369"/>
                      </a:cubicBezTo>
                      <a:cubicBezTo>
                        <a:pt x="1644967" y="415084"/>
                        <a:pt x="1635442" y="421752"/>
                        <a:pt x="1625917" y="427467"/>
                      </a:cubicBezTo>
                      <a:cubicBezTo>
                        <a:pt x="1634490" y="455090"/>
                        <a:pt x="1651635" y="478902"/>
                        <a:pt x="1677353" y="492237"/>
                      </a:cubicBezTo>
                      <a:cubicBezTo>
                        <a:pt x="1664970" y="506524"/>
                        <a:pt x="1653540" y="520812"/>
                        <a:pt x="1641158" y="534147"/>
                      </a:cubicBezTo>
                      <a:cubicBezTo>
                        <a:pt x="1642110" y="521765"/>
                        <a:pt x="1644967" y="496999"/>
                        <a:pt x="1646873" y="484617"/>
                      </a:cubicBezTo>
                      <a:cubicBezTo>
                        <a:pt x="1623060" y="511287"/>
                        <a:pt x="1629728" y="548434"/>
                        <a:pt x="1629728" y="580819"/>
                      </a:cubicBezTo>
                      <a:cubicBezTo>
                        <a:pt x="1636395" y="599869"/>
                        <a:pt x="1654492" y="611299"/>
                        <a:pt x="1670685" y="622730"/>
                      </a:cubicBezTo>
                      <a:cubicBezTo>
                        <a:pt x="1667828" y="596059"/>
                        <a:pt x="1660208" y="568437"/>
                        <a:pt x="1664017" y="541767"/>
                      </a:cubicBezTo>
                      <a:cubicBezTo>
                        <a:pt x="1668780" y="518907"/>
                        <a:pt x="1688783" y="505572"/>
                        <a:pt x="1704975" y="490332"/>
                      </a:cubicBezTo>
                      <a:cubicBezTo>
                        <a:pt x="1738313" y="463662"/>
                        <a:pt x="1762125" y="425562"/>
                        <a:pt x="1803083" y="407465"/>
                      </a:cubicBezTo>
                      <a:cubicBezTo>
                        <a:pt x="1791653" y="457947"/>
                        <a:pt x="1747838" y="488427"/>
                        <a:pt x="1706880" y="515097"/>
                      </a:cubicBezTo>
                      <a:cubicBezTo>
                        <a:pt x="1711642" y="527480"/>
                        <a:pt x="1710690" y="545577"/>
                        <a:pt x="1726883" y="548434"/>
                      </a:cubicBezTo>
                      <a:cubicBezTo>
                        <a:pt x="1740217" y="534147"/>
                        <a:pt x="1751648" y="517954"/>
                        <a:pt x="1764030" y="502715"/>
                      </a:cubicBezTo>
                      <a:cubicBezTo>
                        <a:pt x="1761173" y="521765"/>
                        <a:pt x="1759267" y="541767"/>
                        <a:pt x="1760220" y="560817"/>
                      </a:cubicBezTo>
                      <a:cubicBezTo>
                        <a:pt x="1741170" y="579867"/>
                        <a:pt x="1716405" y="598917"/>
                        <a:pt x="1714500" y="629397"/>
                      </a:cubicBezTo>
                      <a:cubicBezTo>
                        <a:pt x="1725930" y="652257"/>
                        <a:pt x="1753553" y="659877"/>
                        <a:pt x="1775460" y="667497"/>
                      </a:cubicBezTo>
                      <a:cubicBezTo>
                        <a:pt x="1796415" y="673212"/>
                        <a:pt x="1827848" y="679879"/>
                        <a:pt x="1841183" y="657019"/>
                      </a:cubicBezTo>
                      <a:cubicBezTo>
                        <a:pt x="1854517" y="630349"/>
                        <a:pt x="1842135" y="599869"/>
                        <a:pt x="1838325" y="572247"/>
                      </a:cubicBezTo>
                      <a:cubicBezTo>
                        <a:pt x="1846898" y="561769"/>
                        <a:pt x="1863090" y="552244"/>
                        <a:pt x="1856423" y="537005"/>
                      </a:cubicBezTo>
                      <a:cubicBezTo>
                        <a:pt x="1840230" y="517002"/>
                        <a:pt x="1813560" y="526527"/>
                        <a:pt x="1791653" y="529384"/>
                      </a:cubicBezTo>
                      <a:cubicBezTo>
                        <a:pt x="1799273" y="510334"/>
                        <a:pt x="1804988" y="489379"/>
                        <a:pt x="1804988" y="469377"/>
                      </a:cubicBezTo>
                      <a:cubicBezTo>
                        <a:pt x="1821180" y="454137"/>
                        <a:pt x="1838325" y="439849"/>
                        <a:pt x="1856423" y="426515"/>
                      </a:cubicBezTo>
                      <a:cubicBezTo>
                        <a:pt x="1835467" y="386509"/>
                        <a:pt x="1785938" y="396987"/>
                        <a:pt x="1754505" y="416037"/>
                      </a:cubicBezTo>
                      <a:cubicBezTo>
                        <a:pt x="1760220" y="392224"/>
                        <a:pt x="1768792" y="368412"/>
                        <a:pt x="1768792" y="343647"/>
                      </a:cubicBezTo>
                      <a:cubicBezTo>
                        <a:pt x="1756410" y="312215"/>
                        <a:pt x="1721167" y="314119"/>
                        <a:pt x="1696403" y="325549"/>
                      </a:cubicBezTo>
                      <a:close/>
                      <a:moveTo>
                        <a:pt x="2924175" y="311262"/>
                      </a:moveTo>
                      <a:cubicBezTo>
                        <a:pt x="2914650" y="341742"/>
                        <a:pt x="2906078" y="372222"/>
                        <a:pt x="2885123" y="396987"/>
                      </a:cubicBezTo>
                      <a:cubicBezTo>
                        <a:pt x="2887980" y="403654"/>
                        <a:pt x="2892743" y="416990"/>
                        <a:pt x="2894648" y="423657"/>
                      </a:cubicBezTo>
                      <a:cubicBezTo>
                        <a:pt x="2915603" y="389367"/>
                        <a:pt x="2927985" y="350315"/>
                        <a:pt x="2924175" y="311262"/>
                      </a:cubicBezTo>
                      <a:close/>
                      <a:moveTo>
                        <a:pt x="2478405" y="358887"/>
                      </a:moveTo>
                      <a:cubicBezTo>
                        <a:pt x="2473643" y="354124"/>
                        <a:pt x="2464118" y="344599"/>
                        <a:pt x="2459355" y="339837"/>
                      </a:cubicBezTo>
                      <a:cubicBezTo>
                        <a:pt x="2467928" y="376984"/>
                        <a:pt x="2475548" y="415084"/>
                        <a:pt x="2476500" y="453184"/>
                      </a:cubicBezTo>
                      <a:cubicBezTo>
                        <a:pt x="2482215" y="460804"/>
                        <a:pt x="2488883" y="468424"/>
                        <a:pt x="2495550" y="476044"/>
                      </a:cubicBezTo>
                      <a:cubicBezTo>
                        <a:pt x="2495550" y="467472"/>
                        <a:pt x="2494598" y="452232"/>
                        <a:pt x="2494598" y="443659"/>
                      </a:cubicBezTo>
                      <a:cubicBezTo>
                        <a:pt x="2534603" y="435087"/>
                        <a:pt x="2574608" y="426515"/>
                        <a:pt x="2614613" y="417942"/>
                      </a:cubicBezTo>
                      <a:cubicBezTo>
                        <a:pt x="2609850" y="415084"/>
                        <a:pt x="2600325" y="409369"/>
                        <a:pt x="2595563" y="406512"/>
                      </a:cubicBezTo>
                      <a:cubicBezTo>
                        <a:pt x="2596515" y="376984"/>
                        <a:pt x="2600325" y="347457"/>
                        <a:pt x="2599373" y="317929"/>
                      </a:cubicBezTo>
                      <a:cubicBezTo>
                        <a:pt x="2561273" y="339837"/>
                        <a:pt x="2519363" y="348409"/>
                        <a:pt x="2478405" y="358887"/>
                      </a:cubicBezTo>
                      <a:close/>
                      <a:moveTo>
                        <a:pt x="3019425" y="330312"/>
                      </a:moveTo>
                      <a:cubicBezTo>
                        <a:pt x="3030855" y="353172"/>
                        <a:pt x="3046095" y="373174"/>
                        <a:pt x="3062288" y="393177"/>
                      </a:cubicBezTo>
                      <a:cubicBezTo>
                        <a:pt x="3063240" y="386509"/>
                        <a:pt x="3066098" y="372222"/>
                        <a:pt x="3068003" y="364602"/>
                      </a:cubicBezTo>
                      <a:cubicBezTo>
                        <a:pt x="3051810" y="352219"/>
                        <a:pt x="3036570" y="340790"/>
                        <a:pt x="3019425" y="330312"/>
                      </a:cubicBezTo>
                      <a:close/>
                      <a:moveTo>
                        <a:pt x="2954655" y="348409"/>
                      </a:moveTo>
                      <a:cubicBezTo>
                        <a:pt x="2980373" y="423657"/>
                        <a:pt x="3052763" y="475092"/>
                        <a:pt x="3130868" y="482712"/>
                      </a:cubicBezTo>
                      <a:cubicBezTo>
                        <a:pt x="3125153" y="451279"/>
                        <a:pt x="3120390" y="419847"/>
                        <a:pt x="3111818" y="389367"/>
                      </a:cubicBezTo>
                      <a:cubicBezTo>
                        <a:pt x="3108960" y="414132"/>
                        <a:pt x="3108960" y="437944"/>
                        <a:pt x="3108008" y="462709"/>
                      </a:cubicBezTo>
                      <a:cubicBezTo>
                        <a:pt x="3079433" y="455090"/>
                        <a:pt x="3049905" y="445565"/>
                        <a:pt x="3026093" y="426515"/>
                      </a:cubicBezTo>
                      <a:cubicBezTo>
                        <a:pt x="2996565" y="405559"/>
                        <a:pt x="2978468" y="373174"/>
                        <a:pt x="2954655" y="348409"/>
                      </a:cubicBezTo>
                      <a:close/>
                      <a:moveTo>
                        <a:pt x="3129915" y="354124"/>
                      </a:moveTo>
                      <a:cubicBezTo>
                        <a:pt x="3148965" y="379842"/>
                        <a:pt x="3167063" y="405559"/>
                        <a:pt x="3187065" y="431277"/>
                      </a:cubicBezTo>
                      <a:cubicBezTo>
                        <a:pt x="3188018" y="423657"/>
                        <a:pt x="3191828" y="408417"/>
                        <a:pt x="3192780" y="399844"/>
                      </a:cubicBezTo>
                      <a:cubicBezTo>
                        <a:pt x="3174683" y="385557"/>
                        <a:pt x="3157538" y="370317"/>
                        <a:pt x="3140393" y="356029"/>
                      </a:cubicBezTo>
                      <a:cubicBezTo>
                        <a:pt x="3138488" y="356029"/>
                        <a:pt x="3132773" y="355077"/>
                        <a:pt x="3129915" y="354124"/>
                      </a:cubicBezTo>
                      <a:close/>
                      <a:moveTo>
                        <a:pt x="3436620" y="427467"/>
                      </a:moveTo>
                      <a:cubicBezTo>
                        <a:pt x="3452813" y="451279"/>
                        <a:pt x="3481388" y="452232"/>
                        <a:pt x="3506153" y="458899"/>
                      </a:cubicBezTo>
                      <a:cubicBezTo>
                        <a:pt x="3548063" y="468424"/>
                        <a:pt x="3588068" y="480807"/>
                        <a:pt x="3629978" y="491284"/>
                      </a:cubicBezTo>
                      <a:cubicBezTo>
                        <a:pt x="3621405" y="482712"/>
                        <a:pt x="3617595" y="468424"/>
                        <a:pt x="3604260" y="467472"/>
                      </a:cubicBezTo>
                      <a:cubicBezTo>
                        <a:pt x="3547110" y="457947"/>
                        <a:pt x="3492818" y="438897"/>
                        <a:pt x="3436620" y="427467"/>
                      </a:cubicBezTo>
                      <a:close/>
                      <a:moveTo>
                        <a:pt x="4086225" y="540815"/>
                      </a:moveTo>
                      <a:cubicBezTo>
                        <a:pt x="4066223" y="530337"/>
                        <a:pt x="4045268" y="519859"/>
                        <a:pt x="4024313" y="511287"/>
                      </a:cubicBezTo>
                      <a:cubicBezTo>
                        <a:pt x="4032885" y="532242"/>
                        <a:pt x="4054793" y="538909"/>
                        <a:pt x="4072890" y="549387"/>
                      </a:cubicBezTo>
                      <a:cubicBezTo>
                        <a:pt x="4044315" y="576057"/>
                        <a:pt x="4010978" y="597012"/>
                        <a:pt x="3974783" y="613205"/>
                      </a:cubicBezTo>
                      <a:cubicBezTo>
                        <a:pt x="3995738" y="625587"/>
                        <a:pt x="4019550" y="634159"/>
                        <a:pt x="4042410" y="642732"/>
                      </a:cubicBezTo>
                      <a:cubicBezTo>
                        <a:pt x="4032885" y="657019"/>
                        <a:pt x="4024313" y="671307"/>
                        <a:pt x="4014788" y="685594"/>
                      </a:cubicBezTo>
                      <a:cubicBezTo>
                        <a:pt x="3982403" y="674165"/>
                        <a:pt x="3949065" y="661782"/>
                        <a:pt x="3914775" y="657019"/>
                      </a:cubicBezTo>
                      <a:cubicBezTo>
                        <a:pt x="3933825" y="690357"/>
                        <a:pt x="3977640" y="683690"/>
                        <a:pt x="4009073" y="695119"/>
                      </a:cubicBezTo>
                      <a:cubicBezTo>
                        <a:pt x="3994785" y="715122"/>
                        <a:pt x="3978593" y="734172"/>
                        <a:pt x="3960495" y="751317"/>
                      </a:cubicBezTo>
                      <a:cubicBezTo>
                        <a:pt x="3959543" y="766557"/>
                        <a:pt x="3958590" y="781797"/>
                        <a:pt x="3957638" y="797037"/>
                      </a:cubicBezTo>
                      <a:cubicBezTo>
                        <a:pt x="4019550" y="805610"/>
                        <a:pt x="4080510" y="782749"/>
                        <a:pt x="4124325" y="739887"/>
                      </a:cubicBezTo>
                      <a:cubicBezTo>
                        <a:pt x="4117658" y="781797"/>
                        <a:pt x="4110990" y="823707"/>
                        <a:pt x="4104323" y="865617"/>
                      </a:cubicBezTo>
                      <a:cubicBezTo>
                        <a:pt x="4123373" y="877047"/>
                        <a:pt x="4143375" y="888477"/>
                        <a:pt x="4163378" y="899907"/>
                      </a:cubicBezTo>
                      <a:cubicBezTo>
                        <a:pt x="4150043" y="879904"/>
                        <a:pt x="4130040" y="862760"/>
                        <a:pt x="4128135" y="837994"/>
                      </a:cubicBezTo>
                      <a:cubicBezTo>
                        <a:pt x="4126230" y="800847"/>
                        <a:pt x="4130993" y="762747"/>
                        <a:pt x="4138613" y="726552"/>
                      </a:cubicBezTo>
                      <a:cubicBezTo>
                        <a:pt x="4146233" y="717027"/>
                        <a:pt x="4155758" y="709407"/>
                        <a:pt x="4164330" y="700835"/>
                      </a:cubicBezTo>
                      <a:cubicBezTo>
                        <a:pt x="4162425" y="690357"/>
                        <a:pt x="4160520" y="679879"/>
                        <a:pt x="4157663" y="669402"/>
                      </a:cubicBezTo>
                      <a:cubicBezTo>
                        <a:pt x="4126230" y="720837"/>
                        <a:pt x="4081463" y="769415"/>
                        <a:pt x="4021455" y="783702"/>
                      </a:cubicBezTo>
                      <a:cubicBezTo>
                        <a:pt x="4006215" y="786560"/>
                        <a:pt x="3987165" y="796085"/>
                        <a:pt x="3976688" y="779892"/>
                      </a:cubicBezTo>
                      <a:cubicBezTo>
                        <a:pt x="3975735" y="777035"/>
                        <a:pt x="3974783" y="772272"/>
                        <a:pt x="3973830" y="770367"/>
                      </a:cubicBezTo>
                      <a:cubicBezTo>
                        <a:pt x="3989070" y="746554"/>
                        <a:pt x="4006215" y="724647"/>
                        <a:pt x="4021455" y="700835"/>
                      </a:cubicBezTo>
                      <a:cubicBezTo>
                        <a:pt x="4042410" y="705597"/>
                        <a:pt x="4062413" y="711312"/>
                        <a:pt x="4083368" y="714169"/>
                      </a:cubicBezTo>
                      <a:cubicBezTo>
                        <a:pt x="4066223" y="703692"/>
                        <a:pt x="4046220" y="697024"/>
                        <a:pt x="4028123" y="689404"/>
                      </a:cubicBezTo>
                      <a:cubicBezTo>
                        <a:pt x="4036695" y="676069"/>
                        <a:pt x="4046220" y="662735"/>
                        <a:pt x="4055745" y="650352"/>
                      </a:cubicBezTo>
                      <a:cubicBezTo>
                        <a:pt x="4070033" y="657972"/>
                        <a:pt x="4083368" y="667497"/>
                        <a:pt x="4098608" y="674165"/>
                      </a:cubicBezTo>
                      <a:cubicBezTo>
                        <a:pt x="4116705" y="667497"/>
                        <a:pt x="4132898" y="657019"/>
                        <a:pt x="4150043" y="647494"/>
                      </a:cubicBezTo>
                      <a:cubicBezTo>
                        <a:pt x="4174808" y="657972"/>
                        <a:pt x="4200525" y="669402"/>
                        <a:pt x="4225290" y="679879"/>
                      </a:cubicBezTo>
                      <a:cubicBezTo>
                        <a:pt x="4210050" y="692262"/>
                        <a:pt x="4195763" y="703692"/>
                        <a:pt x="4181475" y="717027"/>
                      </a:cubicBezTo>
                      <a:cubicBezTo>
                        <a:pt x="4207193" y="708454"/>
                        <a:pt x="4232910" y="697024"/>
                        <a:pt x="4258628" y="688452"/>
                      </a:cubicBezTo>
                      <a:cubicBezTo>
                        <a:pt x="4256723" y="680832"/>
                        <a:pt x="4253865" y="673212"/>
                        <a:pt x="4251960" y="665592"/>
                      </a:cubicBezTo>
                      <a:cubicBezTo>
                        <a:pt x="4220528" y="666544"/>
                        <a:pt x="4191953" y="652257"/>
                        <a:pt x="4164330" y="637969"/>
                      </a:cubicBezTo>
                      <a:cubicBezTo>
                        <a:pt x="4189095" y="615109"/>
                        <a:pt x="4216718" y="594155"/>
                        <a:pt x="4244340" y="574152"/>
                      </a:cubicBezTo>
                      <a:cubicBezTo>
                        <a:pt x="4242435" y="565580"/>
                        <a:pt x="4237673" y="547482"/>
                        <a:pt x="4235768" y="538909"/>
                      </a:cubicBezTo>
                      <a:cubicBezTo>
                        <a:pt x="4201478" y="593202"/>
                        <a:pt x="4150995" y="633207"/>
                        <a:pt x="4097655" y="667497"/>
                      </a:cubicBezTo>
                      <a:cubicBezTo>
                        <a:pt x="4090035" y="655115"/>
                        <a:pt x="4079558" y="643684"/>
                        <a:pt x="4065270" y="638922"/>
                      </a:cubicBezTo>
                      <a:cubicBezTo>
                        <a:pt x="4079558" y="623682"/>
                        <a:pt x="4090988" y="606537"/>
                        <a:pt x="4080510" y="585582"/>
                      </a:cubicBezTo>
                      <a:cubicBezTo>
                        <a:pt x="4070033" y="601774"/>
                        <a:pt x="4060508" y="617967"/>
                        <a:pt x="4050030" y="634159"/>
                      </a:cubicBezTo>
                      <a:cubicBezTo>
                        <a:pt x="4036695" y="628444"/>
                        <a:pt x="4023360" y="622730"/>
                        <a:pt x="4010025" y="617015"/>
                      </a:cubicBezTo>
                      <a:cubicBezTo>
                        <a:pt x="4035743" y="596059"/>
                        <a:pt x="4062413" y="576057"/>
                        <a:pt x="4089083" y="557007"/>
                      </a:cubicBezTo>
                      <a:cubicBezTo>
                        <a:pt x="4114800" y="570342"/>
                        <a:pt x="4140518" y="585582"/>
                        <a:pt x="4169093" y="591297"/>
                      </a:cubicBezTo>
                      <a:cubicBezTo>
                        <a:pt x="4151948" y="568437"/>
                        <a:pt x="4123373" y="559865"/>
                        <a:pt x="4098608" y="548434"/>
                      </a:cubicBezTo>
                      <a:cubicBezTo>
                        <a:pt x="4115753" y="537005"/>
                        <a:pt x="4133850" y="525574"/>
                        <a:pt x="4150995" y="514144"/>
                      </a:cubicBezTo>
                      <a:cubicBezTo>
                        <a:pt x="4149090" y="501762"/>
                        <a:pt x="4148138" y="488427"/>
                        <a:pt x="4146233" y="476044"/>
                      </a:cubicBezTo>
                      <a:cubicBezTo>
                        <a:pt x="4130040" y="498904"/>
                        <a:pt x="4110038" y="521765"/>
                        <a:pt x="4086225" y="540815"/>
                      </a:cubicBezTo>
                      <a:close/>
                      <a:moveTo>
                        <a:pt x="2674620" y="578915"/>
                      </a:moveTo>
                      <a:cubicBezTo>
                        <a:pt x="2133600" y="612252"/>
                        <a:pt x="1608773" y="851329"/>
                        <a:pt x="1230630" y="1238997"/>
                      </a:cubicBezTo>
                      <a:cubicBezTo>
                        <a:pt x="981075" y="1491410"/>
                        <a:pt x="795337" y="1805735"/>
                        <a:pt x="691515" y="2144825"/>
                      </a:cubicBezTo>
                      <a:cubicBezTo>
                        <a:pt x="571500" y="2535350"/>
                        <a:pt x="561975" y="2959212"/>
                        <a:pt x="664845" y="3353547"/>
                      </a:cubicBezTo>
                      <a:cubicBezTo>
                        <a:pt x="799148" y="3880280"/>
                        <a:pt x="1137285" y="4351767"/>
                        <a:pt x="1591628" y="4649900"/>
                      </a:cubicBezTo>
                      <a:cubicBezTo>
                        <a:pt x="1937385" y="4878500"/>
                        <a:pt x="2348865" y="5008040"/>
                        <a:pt x="2764155" y="5015659"/>
                      </a:cubicBezTo>
                      <a:cubicBezTo>
                        <a:pt x="3141345" y="5025184"/>
                        <a:pt x="3521393" y="4934697"/>
                        <a:pt x="3854768" y="4756580"/>
                      </a:cubicBezTo>
                      <a:cubicBezTo>
                        <a:pt x="4135755" y="4607990"/>
                        <a:pt x="4384358" y="4397487"/>
                        <a:pt x="4576763" y="4145075"/>
                      </a:cubicBezTo>
                      <a:cubicBezTo>
                        <a:pt x="4804410" y="3848847"/>
                        <a:pt x="4953953" y="3494517"/>
                        <a:pt x="5009198" y="3124947"/>
                      </a:cubicBezTo>
                      <a:cubicBezTo>
                        <a:pt x="5078730" y="2672510"/>
                        <a:pt x="5001578" y="2199117"/>
                        <a:pt x="4792980" y="1790495"/>
                      </a:cubicBezTo>
                      <a:cubicBezTo>
                        <a:pt x="4647248" y="1501887"/>
                        <a:pt x="4437698" y="1247570"/>
                        <a:pt x="4183380" y="1047544"/>
                      </a:cubicBezTo>
                      <a:cubicBezTo>
                        <a:pt x="3760470" y="714169"/>
                        <a:pt x="3212783" y="543672"/>
                        <a:pt x="2674620" y="578915"/>
                      </a:cubicBezTo>
                      <a:close/>
                      <a:moveTo>
                        <a:pt x="1122045" y="801799"/>
                      </a:moveTo>
                      <a:cubicBezTo>
                        <a:pt x="1127760" y="805610"/>
                        <a:pt x="1134428" y="810372"/>
                        <a:pt x="1140142" y="814182"/>
                      </a:cubicBezTo>
                      <a:cubicBezTo>
                        <a:pt x="1136333" y="817040"/>
                        <a:pt x="1128713" y="821802"/>
                        <a:pt x="1124903" y="824660"/>
                      </a:cubicBezTo>
                      <a:cubicBezTo>
                        <a:pt x="1113473" y="803704"/>
                        <a:pt x="1102995" y="777035"/>
                        <a:pt x="1078230" y="769415"/>
                      </a:cubicBezTo>
                      <a:cubicBezTo>
                        <a:pt x="1058228" y="772272"/>
                        <a:pt x="1043940" y="788465"/>
                        <a:pt x="1028700" y="800847"/>
                      </a:cubicBezTo>
                      <a:cubicBezTo>
                        <a:pt x="1038225" y="805610"/>
                        <a:pt x="1057275" y="816087"/>
                        <a:pt x="1066800" y="820849"/>
                      </a:cubicBezTo>
                      <a:lnTo>
                        <a:pt x="1062990" y="802752"/>
                      </a:lnTo>
                      <a:lnTo>
                        <a:pt x="1068705" y="801799"/>
                      </a:lnTo>
                      <a:lnTo>
                        <a:pt x="1067753" y="810372"/>
                      </a:lnTo>
                      <a:cubicBezTo>
                        <a:pt x="1091565" y="829422"/>
                        <a:pt x="1111567" y="853235"/>
                        <a:pt x="1130617" y="877047"/>
                      </a:cubicBezTo>
                      <a:cubicBezTo>
                        <a:pt x="1127760" y="907527"/>
                        <a:pt x="1120140" y="938007"/>
                        <a:pt x="1107758" y="965629"/>
                      </a:cubicBezTo>
                      <a:cubicBezTo>
                        <a:pt x="1134428" y="967535"/>
                        <a:pt x="1160145" y="958010"/>
                        <a:pt x="1183958" y="946579"/>
                      </a:cubicBezTo>
                      <a:cubicBezTo>
                        <a:pt x="1191578" y="966582"/>
                        <a:pt x="1203008" y="987537"/>
                        <a:pt x="1200150" y="1010397"/>
                      </a:cubicBezTo>
                      <a:cubicBezTo>
                        <a:pt x="1202055" y="1025637"/>
                        <a:pt x="1194435" y="1031352"/>
                        <a:pt x="1176338" y="1028494"/>
                      </a:cubicBezTo>
                      <a:cubicBezTo>
                        <a:pt x="1179195" y="1037067"/>
                        <a:pt x="1183958" y="1054212"/>
                        <a:pt x="1186815" y="1062785"/>
                      </a:cubicBezTo>
                      <a:cubicBezTo>
                        <a:pt x="1209675" y="1044687"/>
                        <a:pt x="1229678" y="1019922"/>
                        <a:pt x="1236345" y="990394"/>
                      </a:cubicBezTo>
                      <a:cubicBezTo>
                        <a:pt x="1237298" y="964677"/>
                        <a:pt x="1218248" y="944674"/>
                        <a:pt x="1205865" y="924672"/>
                      </a:cubicBezTo>
                      <a:cubicBezTo>
                        <a:pt x="1168717" y="877999"/>
                        <a:pt x="1182053" y="814182"/>
                        <a:pt x="1194435" y="759890"/>
                      </a:cubicBezTo>
                      <a:cubicBezTo>
                        <a:pt x="1159192" y="750365"/>
                        <a:pt x="1145858" y="785607"/>
                        <a:pt x="1122045" y="801799"/>
                      </a:cubicBezTo>
                      <a:close/>
                      <a:moveTo>
                        <a:pt x="1209675" y="922767"/>
                      </a:moveTo>
                      <a:cubicBezTo>
                        <a:pt x="1252538" y="884667"/>
                        <a:pt x="1315403" y="891335"/>
                        <a:pt x="1363980" y="863712"/>
                      </a:cubicBezTo>
                      <a:cubicBezTo>
                        <a:pt x="1365885" y="840852"/>
                        <a:pt x="1336358" y="830374"/>
                        <a:pt x="1317308" y="833232"/>
                      </a:cubicBezTo>
                      <a:cubicBezTo>
                        <a:pt x="1270635" y="845615"/>
                        <a:pt x="1233488" y="881810"/>
                        <a:pt x="1209675" y="922767"/>
                      </a:cubicBezTo>
                      <a:close/>
                      <a:moveTo>
                        <a:pt x="4417695" y="917052"/>
                      </a:moveTo>
                      <a:cubicBezTo>
                        <a:pt x="4453890" y="921815"/>
                        <a:pt x="4491038" y="919910"/>
                        <a:pt x="4527233" y="918004"/>
                      </a:cubicBezTo>
                      <a:cubicBezTo>
                        <a:pt x="4471988" y="967535"/>
                        <a:pt x="4426268" y="1028494"/>
                        <a:pt x="4363403" y="1068500"/>
                      </a:cubicBezTo>
                      <a:cubicBezTo>
                        <a:pt x="4360545" y="1078977"/>
                        <a:pt x="4357688" y="1090407"/>
                        <a:pt x="4354830" y="1101837"/>
                      </a:cubicBezTo>
                      <a:cubicBezTo>
                        <a:pt x="4425315" y="1046592"/>
                        <a:pt x="4482465" y="976107"/>
                        <a:pt x="4550093" y="917052"/>
                      </a:cubicBezTo>
                      <a:cubicBezTo>
                        <a:pt x="4571048" y="907527"/>
                        <a:pt x="4593908" y="904669"/>
                        <a:pt x="4615815" y="899907"/>
                      </a:cubicBezTo>
                      <a:cubicBezTo>
                        <a:pt x="4618673" y="888477"/>
                        <a:pt x="4621530" y="877047"/>
                        <a:pt x="4624388" y="864665"/>
                      </a:cubicBezTo>
                      <a:cubicBezTo>
                        <a:pt x="4565333" y="909432"/>
                        <a:pt x="4487228" y="903717"/>
                        <a:pt x="4417695" y="917052"/>
                      </a:cubicBezTo>
                      <a:close/>
                      <a:moveTo>
                        <a:pt x="4500563" y="1009444"/>
                      </a:moveTo>
                      <a:cubicBezTo>
                        <a:pt x="4521518" y="1005635"/>
                        <a:pt x="4542473" y="999919"/>
                        <a:pt x="4563428" y="994204"/>
                      </a:cubicBezTo>
                      <a:cubicBezTo>
                        <a:pt x="4577715" y="1010397"/>
                        <a:pt x="4594860" y="1023732"/>
                        <a:pt x="4612005" y="1037067"/>
                      </a:cubicBezTo>
                      <a:cubicBezTo>
                        <a:pt x="4595813" y="1053260"/>
                        <a:pt x="4578668" y="1068500"/>
                        <a:pt x="4561523" y="1083740"/>
                      </a:cubicBezTo>
                      <a:cubicBezTo>
                        <a:pt x="4531995" y="1058975"/>
                        <a:pt x="4503420" y="1034210"/>
                        <a:pt x="4471988" y="1013254"/>
                      </a:cubicBezTo>
                      <a:lnTo>
                        <a:pt x="4474845" y="1029447"/>
                      </a:lnTo>
                      <a:cubicBezTo>
                        <a:pt x="4497705" y="1054212"/>
                        <a:pt x="4528185" y="1071357"/>
                        <a:pt x="4552950" y="1093265"/>
                      </a:cubicBezTo>
                      <a:cubicBezTo>
                        <a:pt x="4524375" y="1121840"/>
                        <a:pt x="4497705" y="1155177"/>
                        <a:pt x="4459605" y="1173275"/>
                      </a:cubicBezTo>
                      <a:cubicBezTo>
                        <a:pt x="4455795" y="1185657"/>
                        <a:pt x="4452938" y="1198992"/>
                        <a:pt x="4450080" y="1211375"/>
                      </a:cubicBezTo>
                      <a:cubicBezTo>
                        <a:pt x="4490085" y="1178037"/>
                        <a:pt x="4526280" y="1138985"/>
                        <a:pt x="4563428" y="1102790"/>
                      </a:cubicBezTo>
                      <a:cubicBezTo>
                        <a:pt x="4591050" y="1125650"/>
                        <a:pt x="4616768" y="1148510"/>
                        <a:pt x="4646295" y="1168512"/>
                      </a:cubicBezTo>
                      <a:cubicBezTo>
                        <a:pt x="4643438" y="1128507"/>
                        <a:pt x="4597718" y="1118029"/>
                        <a:pt x="4572000" y="1094217"/>
                      </a:cubicBezTo>
                      <a:cubicBezTo>
                        <a:pt x="4588193" y="1078025"/>
                        <a:pt x="4605338" y="1061832"/>
                        <a:pt x="4621530" y="1045640"/>
                      </a:cubicBezTo>
                      <a:cubicBezTo>
                        <a:pt x="4642485" y="1061832"/>
                        <a:pt x="4664393" y="1078025"/>
                        <a:pt x="4685348" y="1094217"/>
                      </a:cubicBezTo>
                      <a:cubicBezTo>
                        <a:pt x="4684395" y="1088502"/>
                        <a:pt x="4683443" y="1077072"/>
                        <a:pt x="4683443" y="1071357"/>
                      </a:cubicBezTo>
                      <a:cubicBezTo>
                        <a:pt x="4665345" y="1059927"/>
                        <a:pt x="4647248" y="1048497"/>
                        <a:pt x="4630103" y="1036115"/>
                      </a:cubicBezTo>
                      <a:cubicBezTo>
                        <a:pt x="4653915" y="1012302"/>
                        <a:pt x="4676775" y="988490"/>
                        <a:pt x="4705350" y="971344"/>
                      </a:cubicBezTo>
                      <a:cubicBezTo>
                        <a:pt x="4704398" y="958010"/>
                        <a:pt x="4704398" y="945627"/>
                        <a:pt x="4704398" y="932292"/>
                      </a:cubicBezTo>
                      <a:cubicBezTo>
                        <a:pt x="4680585" y="968487"/>
                        <a:pt x="4650105" y="998967"/>
                        <a:pt x="4617720" y="1027542"/>
                      </a:cubicBezTo>
                      <a:cubicBezTo>
                        <a:pt x="4602480" y="1015160"/>
                        <a:pt x="4586288" y="1001824"/>
                        <a:pt x="4571048" y="989442"/>
                      </a:cubicBezTo>
                      <a:cubicBezTo>
                        <a:pt x="4591050" y="980869"/>
                        <a:pt x="4612005" y="973249"/>
                        <a:pt x="4631055" y="963724"/>
                      </a:cubicBezTo>
                      <a:cubicBezTo>
                        <a:pt x="4633913" y="953247"/>
                        <a:pt x="4636770" y="942769"/>
                        <a:pt x="4638675" y="932292"/>
                      </a:cubicBezTo>
                      <a:cubicBezTo>
                        <a:pt x="4597718" y="965629"/>
                        <a:pt x="4548188" y="985632"/>
                        <a:pt x="4500563" y="1009444"/>
                      </a:cubicBezTo>
                      <a:close/>
                      <a:moveTo>
                        <a:pt x="704850" y="1283765"/>
                      </a:moveTo>
                      <a:cubicBezTo>
                        <a:pt x="680085" y="1265667"/>
                        <a:pt x="631508" y="1255190"/>
                        <a:pt x="622935" y="1294242"/>
                      </a:cubicBezTo>
                      <a:cubicBezTo>
                        <a:pt x="631508" y="1311387"/>
                        <a:pt x="651510" y="1296147"/>
                        <a:pt x="664845" y="1300910"/>
                      </a:cubicBezTo>
                      <a:cubicBezTo>
                        <a:pt x="683895" y="1309482"/>
                        <a:pt x="701040" y="1322817"/>
                        <a:pt x="718185" y="1333295"/>
                      </a:cubicBezTo>
                      <a:cubicBezTo>
                        <a:pt x="726758" y="1367585"/>
                        <a:pt x="739140" y="1400922"/>
                        <a:pt x="750570" y="1435212"/>
                      </a:cubicBezTo>
                      <a:cubicBezTo>
                        <a:pt x="741045" y="1428545"/>
                        <a:pt x="731520" y="1422829"/>
                        <a:pt x="721042" y="1416162"/>
                      </a:cubicBezTo>
                      <a:cubicBezTo>
                        <a:pt x="720090" y="1409495"/>
                        <a:pt x="717233" y="1395207"/>
                        <a:pt x="716280" y="1387587"/>
                      </a:cubicBezTo>
                      <a:cubicBezTo>
                        <a:pt x="688658" y="1394254"/>
                        <a:pt x="665798" y="1378062"/>
                        <a:pt x="641033" y="1368537"/>
                      </a:cubicBezTo>
                      <a:cubicBezTo>
                        <a:pt x="619125" y="1370442"/>
                        <a:pt x="609600" y="1389492"/>
                        <a:pt x="608648" y="1409495"/>
                      </a:cubicBezTo>
                      <a:cubicBezTo>
                        <a:pt x="614362" y="1406637"/>
                        <a:pt x="625793" y="1401875"/>
                        <a:pt x="631508" y="1399017"/>
                      </a:cubicBezTo>
                      <a:cubicBezTo>
                        <a:pt x="645795" y="1406637"/>
                        <a:pt x="661035" y="1414257"/>
                        <a:pt x="675323" y="1421877"/>
                      </a:cubicBezTo>
                      <a:cubicBezTo>
                        <a:pt x="682943" y="1458072"/>
                        <a:pt x="692468" y="1495220"/>
                        <a:pt x="690562" y="1533320"/>
                      </a:cubicBezTo>
                      <a:cubicBezTo>
                        <a:pt x="708660" y="1520937"/>
                        <a:pt x="726758" y="1508554"/>
                        <a:pt x="744855" y="1495220"/>
                      </a:cubicBezTo>
                      <a:cubicBezTo>
                        <a:pt x="739140" y="1479979"/>
                        <a:pt x="734378" y="1464740"/>
                        <a:pt x="728662" y="1449500"/>
                      </a:cubicBezTo>
                      <a:cubicBezTo>
                        <a:pt x="735330" y="1453310"/>
                        <a:pt x="748665" y="1459977"/>
                        <a:pt x="755333" y="1462835"/>
                      </a:cubicBezTo>
                      <a:cubicBezTo>
                        <a:pt x="762000" y="1493315"/>
                        <a:pt x="771525" y="1523795"/>
                        <a:pt x="782955" y="1553322"/>
                      </a:cubicBezTo>
                      <a:cubicBezTo>
                        <a:pt x="819150" y="1536177"/>
                        <a:pt x="855345" y="1516175"/>
                        <a:pt x="894398" y="1506650"/>
                      </a:cubicBezTo>
                      <a:cubicBezTo>
                        <a:pt x="857250" y="1486647"/>
                        <a:pt x="819150" y="1471407"/>
                        <a:pt x="782003" y="1453310"/>
                      </a:cubicBezTo>
                      <a:cubicBezTo>
                        <a:pt x="801053" y="1427592"/>
                        <a:pt x="822008" y="1402827"/>
                        <a:pt x="849630" y="1385682"/>
                      </a:cubicBezTo>
                      <a:cubicBezTo>
                        <a:pt x="856298" y="1417115"/>
                        <a:pt x="845820" y="1447595"/>
                        <a:pt x="832485" y="1476170"/>
                      </a:cubicBezTo>
                      <a:cubicBezTo>
                        <a:pt x="848678" y="1461882"/>
                        <a:pt x="868680" y="1450452"/>
                        <a:pt x="879158" y="1430450"/>
                      </a:cubicBezTo>
                      <a:cubicBezTo>
                        <a:pt x="888683" y="1412352"/>
                        <a:pt x="882015" y="1391397"/>
                        <a:pt x="880110" y="1372347"/>
                      </a:cubicBezTo>
                      <a:cubicBezTo>
                        <a:pt x="913448" y="1352345"/>
                        <a:pt x="946785" y="1331390"/>
                        <a:pt x="975360" y="1304720"/>
                      </a:cubicBezTo>
                      <a:cubicBezTo>
                        <a:pt x="930592" y="1286622"/>
                        <a:pt x="890587" y="1315197"/>
                        <a:pt x="858203" y="1342820"/>
                      </a:cubicBezTo>
                      <a:cubicBezTo>
                        <a:pt x="842962" y="1331390"/>
                        <a:pt x="829628" y="1312340"/>
                        <a:pt x="809625" y="1308529"/>
                      </a:cubicBezTo>
                      <a:cubicBezTo>
                        <a:pt x="789623" y="1303767"/>
                        <a:pt x="782003" y="1328532"/>
                        <a:pt x="769620" y="1339962"/>
                      </a:cubicBezTo>
                      <a:cubicBezTo>
                        <a:pt x="746760" y="1315197"/>
                        <a:pt x="747712" y="1281860"/>
                        <a:pt x="741998" y="1250427"/>
                      </a:cubicBezTo>
                      <a:cubicBezTo>
                        <a:pt x="720090" y="1241854"/>
                        <a:pt x="715328" y="1269477"/>
                        <a:pt x="704850" y="1283765"/>
                      </a:cubicBezTo>
                      <a:close/>
                      <a:moveTo>
                        <a:pt x="4906328" y="1302815"/>
                      </a:moveTo>
                      <a:cubicBezTo>
                        <a:pt x="4908233" y="1345677"/>
                        <a:pt x="4953000" y="1366632"/>
                        <a:pt x="4974908" y="1399017"/>
                      </a:cubicBezTo>
                      <a:cubicBezTo>
                        <a:pt x="4922520" y="1440927"/>
                        <a:pt x="4866323" y="1477122"/>
                        <a:pt x="4812030" y="1516175"/>
                      </a:cubicBezTo>
                      <a:cubicBezTo>
                        <a:pt x="4777740" y="1476170"/>
                        <a:pt x="4745355" y="1434260"/>
                        <a:pt x="4710113" y="1396160"/>
                      </a:cubicBezTo>
                      <a:cubicBezTo>
                        <a:pt x="4711065" y="1402827"/>
                        <a:pt x="4712018" y="1417115"/>
                        <a:pt x="4712970" y="1423782"/>
                      </a:cubicBezTo>
                      <a:cubicBezTo>
                        <a:pt x="4787265" y="1496172"/>
                        <a:pt x="4847273" y="1580945"/>
                        <a:pt x="4914900" y="1658097"/>
                      </a:cubicBezTo>
                      <a:cubicBezTo>
                        <a:pt x="4914900" y="1651429"/>
                        <a:pt x="4915853" y="1638095"/>
                        <a:pt x="4915853" y="1631427"/>
                      </a:cubicBezTo>
                      <a:cubicBezTo>
                        <a:pt x="4880610" y="1599995"/>
                        <a:pt x="4852035" y="1562847"/>
                        <a:pt x="4821555" y="1527604"/>
                      </a:cubicBezTo>
                      <a:cubicBezTo>
                        <a:pt x="4866323" y="1496172"/>
                        <a:pt x="4909185" y="1462835"/>
                        <a:pt x="4957763" y="1435212"/>
                      </a:cubicBezTo>
                      <a:cubicBezTo>
                        <a:pt x="4970145" y="1430450"/>
                        <a:pt x="4976813" y="1419020"/>
                        <a:pt x="4984433" y="1408542"/>
                      </a:cubicBezTo>
                      <a:cubicBezTo>
                        <a:pt x="5010150" y="1438070"/>
                        <a:pt x="5035868" y="1468550"/>
                        <a:pt x="5063490" y="1497125"/>
                      </a:cubicBezTo>
                      <a:cubicBezTo>
                        <a:pt x="5063490" y="1491410"/>
                        <a:pt x="5064443" y="1479027"/>
                        <a:pt x="5064443" y="1473312"/>
                      </a:cubicBezTo>
                      <a:cubicBezTo>
                        <a:pt x="5005388" y="1422829"/>
                        <a:pt x="4960620" y="1358060"/>
                        <a:pt x="4906328" y="1302815"/>
                      </a:cubicBezTo>
                      <a:close/>
                      <a:moveTo>
                        <a:pt x="5219700" y="1788590"/>
                      </a:moveTo>
                      <a:cubicBezTo>
                        <a:pt x="5232083" y="1811450"/>
                        <a:pt x="5249228" y="1831452"/>
                        <a:pt x="5265420" y="1851454"/>
                      </a:cubicBezTo>
                      <a:cubicBezTo>
                        <a:pt x="5246370" y="1858122"/>
                        <a:pt x="5226368" y="1864790"/>
                        <a:pt x="5207318" y="1871457"/>
                      </a:cubicBezTo>
                      <a:cubicBezTo>
                        <a:pt x="5193983" y="1844787"/>
                        <a:pt x="5182553" y="1817165"/>
                        <a:pt x="5163503" y="1793352"/>
                      </a:cubicBezTo>
                      <a:cubicBezTo>
                        <a:pt x="5163503" y="1822879"/>
                        <a:pt x="5182553" y="1847645"/>
                        <a:pt x="5194935" y="1873362"/>
                      </a:cubicBezTo>
                      <a:cubicBezTo>
                        <a:pt x="5139690" y="1866695"/>
                        <a:pt x="5088255" y="1844787"/>
                        <a:pt x="5035868" y="1827642"/>
                      </a:cubicBezTo>
                      <a:cubicBezTo>
                        <a:pt x="5072063" y="1858122"/>
                        <a:pt x="5119688" y="1869552"/>
                        <a:pt x="5164455" y="1882887"/>
                      </a:cubicBezTo>
                      <a:cubicBezTo>
                        <a:pt x="5111115" y="1902889"/>
                        <a:pt x="5056823" y="1923845"/>
                        <a:pt x="4998720" y="1930512"/>
                      </a:cubicBezTo>
                      <a:cubicBezTo>
                        <a:pt x="4992053" y="1940037"/>
                        <a:pt x="4986338" y="1949562"/>
                        <a:pt x="4979670" y="1959087"/>
                      </a:cubicBezTo>
                      <a:cubicBezTo>
                        <a:pt x="5045393" y="1940989"/>
                        <a:pt x="5109210" y="1917177"/>
                        <a:pt x="5174933" y="1896222"/>
                      </a:cubicBezTo>
                      <a:cubicBezTo>
                        <a:pt x="5166360" y="1911462"/>
                        <a:pt x="5156835" y="1927654"/>
                        <a:pt x="5148263" y="1942895"/>
                      </a:cubicBezTo>
                      <a:cubicBezTo>
                        <a:pt x="5156835" y="1941942"/>
                        <a:pt x="5166360" y="1940037"/>
                        <a:pt x="5174933" y="1939085"/>
                      </a:cubicBezTo>
                      <a:cubicBezTo>
                        <a:pt x="5176838" y="1923845"/>
                        <a:pt x="5178743" y="1909557"/>
                        <a:pt x="5180648" y="1894317"/>
                      </a:cubicBezTo>
                      <a:cubicBezTo>
                        <a:pt x="5185410" y="1892412"/>
                        <a:pt x="5194935" y="1888602"/>
                        <a:pt x="5199698" y="1886697"/>
                      </a:cubicBezTo>
                      <a:cubicBezTo>
                        <a:pt x="5208270" y="1904795"/>
                        <a:pt x="5216843" y="1922892"/>
                        <a:pt x="5226368" y="1941942"/>
                      </a:cubicBezTo>
                      <a:cubicBezTo>
                        <a:pt x="5229225" y="1935275"/>
                        <a:pt x="5232083" y="1928607"/>
                        <a:pt x="5235893" y="1920987"/>
                      </a:cubicBezTo>
                      <a:cubicBezTo>
                        <a:pt x="5227320" y="1908604"/>
                        <a:pt x="5218748" y="1896222"/>
                        <a:pt x="5210175" y="1883839"/>
                      </a:cubicBezTo>
                      <a:cubicBezTo>
                        <a:pt x="5232083" y="1878125"/>
                        <a:pt x="5253990" y="1864790"/>
                        <a:pt x="5276850" y="1865742"/>
                      </a:cubicBezTo>
                      <a:cubicBezTo>
                        <a:pt x="5287328" y="1875267"/>
                        <a:pt x="5296853" y="1885745"/>
                        <a:pt x="5306378" y="1896222"/>
                      </a:cubicBezTo>
                      <a:cubicBezTo>
                        <a:pt x="5310188" y="1888602"/>
                        <a:pt x="5313045" y="1880982"/>
                        <a:pt x="5315903" y="1873362"/>
                      </a:cubicBezTo>
                      <a:cubicBezTo>
                        <a:pt x="5278755" y="1853360"/>
                        <a:pt x="5253038" y="1816212"/>
                        <a:pt x="5219700" y="1788590"/>
                      </a:cubicBezTo>
                      <a:close/>
                      <a:moveTo>
                        <a:pt x="431483" y="1872410"/>
                      </a:moveTo>
                      <a:cubicBezTo>
                        <a:pt x="396240" y="1867647"/>
                        <a:pt x="361950" y="1856217"/>
                        <a:pt x="327660" y="1848597"/>
                      </a:cubicBezTo>
                      <a:cubicBezTo>
                        <a:pt x="316230" y="1855265"/>
                        <a:pt x="305753" y="1861932"/>
                        <a:pt x="295275" y="1869552"/>
                      </a:cubicBezTo>
                      <a:cubicBezTo>
                        <a:pt x="344805" y="1882887"/>
                        <a:pt x="394335" y="1897175"/>
                        <a:pt x="445770" y="1904795"/>
                      </a:cubicBezTo>
                      <a:cubicBezTo>
                        <a:pt x="459105" y="1946704"/>
                        <a:pt x="481012" y="1984804"/>
                        <a:pt x="483870" y="2029572"/>
                      </a:cubicBezTo>
                      <a:cubicBezTo>
                        <a:pt x="496253" y="2019095"/>
                        <a:pt x="508635" y="2008617"/>
                        <a:pt x="519112" y="1995282"/>
                      </a:cubicBezTo>
                      <a:cubicBezTo>
                        <a:pt x="499110" y="1969564"/>
                        <a:pt x="483870" y="1941942"/>
                        <a:pt x="471487" y="1912414"/>
                      </a:cubicBezTo>
                      <a:cubicBezTo>
                        <a:pt x="539115" y="1926702"/>
                        <a:pt x="605790" y="1946704"/>
                        <a:pt x="675323" y="1949562"/>
                      </a:cubicBezTo>
                      <a:cubicBezTo>
                        <a:pt x="612458" y="1908604"/>
                        <a:pt x="532448" y="1909557"/>
                        <a:pt x="466725" y="1879077"/>
                      </a:cubicBezTo>
                      <a:cubicBezTo>
                        <a:pt x="466725" y="1860027"/>
                        <a:pt x="468630" y="1840977"/>
                        <a:pt x="469583" y="1821927"/>
                      </a:cubicBezTo>
                      <a:cubicBezTo>
                        <a:pt x="450533" y="1832404"/>
                        <a:pt x="441008" y="1853360"/>
                        <a:pt x="431483" y="1872410"/>
                      </a:cubicBezTo>
                      <a:close/>
                      <a:moveTo>
                        <a:pt x="333375" y="1960039"/>
                      </a:moveTo>
                      <a:cubicBezTo>
                        <a:pt x="340043" y="1960039"/>
                        <a:pt x="354330" y="1960039"/>
                        <a:pt x="360997" y="1960039"/>
                      </a:cubicBezTo>
                      <a:cubicBezTo>
                        <a:pt x="360997" y="1954325"/>
                        <a:pt x="361950" y="1943847"/>
                        <a:pt x="362903" y="1939085"/>
                      </a:cubicBezTo>
                      <a:cubicBezTo>
                        <a:pt x="381000" y="1953372"/>
                        <a:pt x="397193" y="1973375"/>
                        <a:pt x="421958" y="1976232"/>
                      </a:cubicBezTo>
                      <a:lnTo>
                        <a:pt x="428625" y="1964802"/>
                      </a:lnTo>
                      <a:cubicBezTo>
                        <a:pt x="430530" y="1966707"/>
                        <a:pt x="434340" y="1970517"/>
                        <a:pt x="436245" y="1972422"/>
                      </a:cubicBezTo>
                      <a:cubicBezTo>
                        <a:pt x="447675" y="1980042"/>
                        <a:pt x="460058" y="1986710"/>
                        <a:pt x="472440" y="1993377"/>
                      </a:cubicBezTo>
                      <a:cubicBezTo>
                        <a:pt x="466725" y="1967660"/>
                        <a:pt x="451485" y="1945752"/>
                        <a:pt x="435293" y="1925750"/>
                      </a:cubicBezTo>
                      <a:cubicBezTo>
                        <a:pt x="424815" y="1930512"/>
                        <a:pt x="415290" y="1936227"/>
                        <a:pt x="405765" y="1940989"/>
                      </a:cubicBezTo>
                      <a:cubicBezTo>
                        <a:pt x="397193" y="1929560"/>
                        <a:pt x="388620" y="1918129"/>
                        <a:pt x="380047" y="1905747"/>
                      </a:cubicBezTo>
                      <a:cubicBezTo>
                        <a:pt x="354330" y="1916225"/>
                        <a:pt x="333375" y="1931464"/>
                        <a:pt x="333375" y="1960039"/>
                      </a:cubicBezTo>
                      <a:close/>
                      <a:moveTo>
                        <a:pt x="5213033" y="1962897"/>
                      </a:moveTo>
                      <a:cubicBezTo>
                        <a:pt x="5210175" y="1967660"/>
                        <a:pt x="5203508" y="1978137"/>
                        <a:pt x="5200650" y="1982900"/>
                      </a:cubicBezTo>
                      <a:cubicBezTo>
                        <a:pt x="5207318" y="1981947"/>
                        <a:pt x="5221605" y="1979089"/>
                        <a:pt x="5228273" y="1977185"/>
                      </a:cubicBezTo>
                      <a:cubicBezTo>
                        <a:pt x="5239703" y="2003854"/>
                        <a:pt x="5251133" y="2030525"/>
                        <a:pt x="5261610" y="2057195"/>
                      </a:cubicBezTo>
                      <a:cubicBezTo>
                        <a:pt x="5289233" y="2030525"/>
                        <a:pt x="5332095" y="2050527"/>
                        <a:pt x="5358765" y="2025762"/>
                      </a:cubicBezTo>
                      <a:cubicBezTo>
                        <a:pt x="5331143" y="2005760"/>
                        <a:pt x="5319713" y="1973375"/>
                        <a:pt x="5306378" y="1943847"/>
                      </a:cubicBezTo>
                      <a:cubicBezTo>
                        <a:pt x="5313045" y="1936227"/>
                        <a:pt x="5319713" y="1929560"/>
                        <a:pt x="5327333" y="1921939"/>
                      </a:cubicBezTo>
                      <a:cubicBezTo>
                        <a:pt x="5289233" y="1937179"/>
                        <a:pt x="5253038" y="1955277"/>
                        <a:pt x="5213033" y="1962897"/>
                      </a:cubicBezTo>
                      <a:close/>
                      <a:moveTo>
                        <a:pt x="5154930" y="1948610"/>
                      </a:moveTo>
                      <a:cubicBezTo>
                        <a:pt x="5157788" y="1973375"/>
                        <a:pt x="5169218" y="1995282"/>
                        <a:pt x="5179695" y="2017189"/>
                      </a:cubicBezTo>
                      <a:cubicBezTo>
                        <a:pt x="5162550" y="2021952"/>
                        <a:pt x="5146358" y="2026714"/>
                        <a:pt x="5129213" y="2031477"/>
                      </a:cubicBezTo>
                      <a:cubicBezTo>
                        <a:pt x="5119688" y="2011475"/>
                        <a:pt x="5110163" y="1991472"/>
                        <a:pt x="5097780" y="1973375"/>
                      </a:cubicBezTo>
                      <a:cubicBezTo>
                        <a:pt x="5095875" y="1996235"/>
                        <a:pt x="5107305" y="2017189"/>
                        <a:pt x="5116830" y="2037192"/>
                      </a:cubicBezTo>
                      <a:cubicBezTo>
                        <a:pt x="5098733" y="2042907"/>
                        <a:pt x="5080635" y="2048622"/>
                        <a:pt x="5061585" y="2054337"/>
                      </a:cubicBezTo>
                      <a:cubicBezTo>
                        <a:pt x="5049203" y="2023857"/>
                        <a:pt x="5036820" y="1994329"/>
                        <a:pt x="5022533" y="1964802"/>
                      </a:cubicBezTo>
                      <a:cubicBezTo>
                        <a:pt x="5010150" y="1985757"/>
                        <a:pt x="5026343" y="2005760"/>
                        <a:pt x="5034915" y="2023857"/>
                      </a:cubicBezTo>
                      <a:cubicBezTo>
                        <a:pt x="5057775" y="2070529"/>
                        <a:pt x="5075873" y="2119107"/>
                        <a:pt x="5096828" y="2166732"/>
                      </a:cubicBezTo>
                      <a:cubicBezTo>
                        <a:pt x="5100638" y="2160064"/>
                        <a:pt x="5104448" y="2153397"/>
                        <a:pt x="5108258" y="2146730"/>
                      </a:cubicBezTo>
                      <a:cubicBezTo>
                        <a:pt x="5093018" y="2121012"/>
                        <a:pt x="5079683" y="2094342"/>
                        <a:pt x="5067300" y="2067672"/>
                      </a:cubicBezTo>
                      <a:cubicBezTo>
                        <a:pt x="5085398" y="2061004"/>
                        <a:pt x="5103495" y="2055289"/>
                        <a:pt x="5120640" y="2048622"/>
                      </a:cubicBezTo>
                      <a:cubicBezTo>
                        <a:pt x="5131118" y="2070529"/>
                        <a:pt x="5141595" y="2091485"/>
                        <a:pt x="5154930" y="2112439"/>
                      </a:cubicBezTo>
                      <a:cubicBezTo>
                        <a:pt x="5164455" y="2086722"/>
                        <a:pt x="5143500" y="2066720"/>
                        <a:pt x="5133975" y="2044812"/>
                      </a:cubicBezTo>
                      <a:cubicBezTo>
                        <a:pt x="5151120" y="2039097"/>
                        <a:pt x="5168265" y="2033382"/>
                        <a:pt x="5185410" y="2027667"/>
                      </a:cubicBezTo>
                      <a:cubicBezTo>
                        <a:pt x="5195888" y="2050527"/>
                        <a:pt x="5206365" y="2073387"/>
                        <a:pt x="5217795" y="2096247"/>
                      </a:cubicBezTo>
                      <a:cubicBezTo>
                        <a:pt x="5219700" y="2091485"/>
                        <a:pt x="5223510" y="2081007"/>
                        <a:pt x="5225415" y="2075292"/>
                      </a:cubicBezTo>
                      <a:cubicBezTo>
                        <a:pt x="5198745" y="2037192"/>
                        <a:pt x="5187315" y="1986710"/>
                        <a:pt x="5154930" y="1948610"/>
                      </a:cubicBezTo>
                      <a:close/>
                      <a:moveTo>
                        <a:pt x="296228" y="1983852"/>
                      </a:moveTo>
                      <a:cubicBezTo>
                        <a:pt x="319087" y="2021952"/>
                        <a:pt x="330518" y="2064814"/>
                        <a:pt x="343853" y="2106725"/>
                      </a:cubicBezTo>
                      <a:cubicBezTo>
                        <a:pt x="353378" y="2062910"/>
                        <a:pt x="353378" y="2017189"/>
                        <a:pt x="345758" y="1973375"/>
                      </a:cubicBezTo>
                      <a:cubicBezTo>
                        <a:pt x="328612" y="1976232"/>
                        <a:pt x="312420" y="1980042"/>
                        <a:pt x="296228" y="1983852"/>
                      </a:cubicBezTo>
                      <a:close/>
                      <a:moveTo>
                        <a:pt x="350520" y="2023857"/>
                      </a:moveTo>
                      <a:cubicBezTo>
                        <a:pt x="358140" y="2036239"/>
                        <a:pt x="368618" y="2045764"/>
                        <a:pt x="380047" y="2054337"/>
                      </a:cubicBezTo>
                      <a:cubicBezTo>
                        <a:pt x="385762" y="2078150"/>
                        <a:pt x="391478" y="2101962"/>
                        <a:pt x="398145" y="2125775"/>
                      </a:cubicBezTo>
                      <a:cubicBezTo>
                        <a:pt x="392430" y="2132442"/>
                        <a:pt x="380047" y="2144825"/>
                        <a:pt x="373380" y="2151492"/>
                      </a:cubicBezTo>
                      <a:cubicBezTo>
                        <a:pt x="401955" y="2143872"/>
                        <a:pt x="437197" y="2136252"/>
                        <a:pt x="450533" y="2105772"/>
                      </a:cubicBezTo>
                      <a:cubicBezTo>
                        <a:pt x="444818" y="2094342"/>
                        <a:pt x="438150" y="2083864"/>
                        <a:pt x="432435" y="2073387"/>
                      </a:cubicBezTo>
                      <a:cubicBezTo>
                        <a:pt x="433387" y="2069577"/>
                        <a:pt x="436245" y="2062910"/>
                        <a:pt x="437197" y="2059100"/>
                      </a:cubicBezTo>
                      <a:cubicBezTo>
                        <a:pt x="455295" y="2077197"/>
                        <a:pt x="470535" y="2099105"/>
                        <a:pt x="473393" y="2125775"/>
                      </a:cubicBezTo>
                      <a:cubicBezTo>
                        <a:pt x="489585" y="2128632"/>
                        <a:pt x="506730" y="2130537"/>
                        <a:pt x="523875" y="2132442"/>
                      </a:cubicBezTo>
                      <a:cubicBezTo>
                        <a:pt x="521018" y="2118155"/>
                        <a:pt x="518160" y="2102914"/>
                        <a:pt x="515303" y="2088627"/>
                      </a:cubicBezTo>
                      <a:cubicBezTo>
                        <a:pt x="540068" y="2090532"/>
                        <a:pt x="564833" y="2085770"/>
                        <a:pt x="584835" y="2071482"/>
                      </a:cubicBezTo>
                      <a:cubicBezTo>
                        <a:pt x="547687" y="2064814"/>
                        <a:pt x="491490" y="2081007"/>
                        <a:pt x="477203" y="2034335"/>
                      </a:cubicBezTo>
                      <a:cubicBezTo>
                        <a:pt x="465772" y="2000045"/>
                        <a:pt x="430530" y="1980995"/>
                        <a:pt x="396240" y="1984804"/>
                      </a:cubicBezTo>
                      <a:cubicBezTo>
                        <a:pt x="380047" y="1997187"/>
                        <a:pt x="366712" y="2011475"/>
                        <a:pt x="350520" y="2023857"/>
                      </a:cubicBezTo>
                      <a:close/>
                      <a:moveTo>
                        <a:pt x="5266373" y="2386760"/>
                      </a:moveTo>
                      <a:cubicBezTo>
                        <a:pt x="5284470" y="2391522"/>
                        <a:pt x="5302568" y="2396285"/>
                        <a:pt x="5321618" y="2400095"/>
                      </a:cubicBezTo>
                      <a:cubicBezTo>
                        <a:pt x="5337810" y="2479152"/>
                        <a:pt x="5352098" y="2557257"/>
                        <a:pt x="5368290" y="2636314"/>
                      </a:cubicBezTo>
                      <a:cubicBezTo>
                        <a:pt x="5353050" y="2631552"/>
                        <a:pt x="5338763" y="2626789"/>
                        <a:pt x="5323523" y="2622027"/>
                      </a:cubicBezTo>
                      <a:cubicBezTo>
                        <a:pt x="5341620" y="2638220"/>
                        <a:pt x="5361623" y="2653460"/>
                        <a:pt x="5381625" y="2666795"/>
                      </a:cubicBezTo>
                      <a:cubicBezTo>
                        <a:pt x="5385435" y="2663937"/>
                        <a:pt x="5392103" y="2657270"/>
                        <a:pt x="5395913" y="2654412"/>
                      </a:cubicBezTo>
                      <a:cubicBezTo>
                        <a:pt x="5372100" y="2627742"/>
                        <a:pt x="5372100" y="2590595"/>
                        <a:pt x="5365433" y="2558210"/>
                      </a:cubicBezTo>
                      <a:cubicBezTo>
                        <a:pt x="5394960" y="2569639"/>
                        <a:pt x="5424488" y="2582975"/>
                        <a:pt x="5453063" y="2599167"/>
                      </a:cubicBezTo>
                      <a:cubicBezTo>
                        <a:pt x="5462588" y="2591547"/>
                        <a:pt x="5471160" y="2583927"/>
                        <a:pt x="5480685" y="2576307"/>
                      </a:cubicBezTo>
                      <a:cubicBezTo>
                        <a:pt x="5439728" y="2573450"/>
                        <a:pt x="5400675" y="2562972"/>
                        <a:pt x="5363528" y="2547732"/>
                      </a:cubicBezTo>
                      <a:cubicBezTo>
                        <a:pt x="5354955" y="2498202"/>
                        <a:pt x="5344478" y="2449625"/>
                        <a:pt x="5334953" y="2400095"/>
                      </a:cubicBezTo>
                      <a:cubicBezTo>
                        <a:pt x="5343525" y="2398189"/>
                        <a:pt x="5360670" y="2395332"/>
                        <a:pt x="5368290" y="2393427"/>
                      </a:cubicBezTo>
                      <a:cubicBezTo>
                        <a:pt x="5333048" y="2391522"/>
                        <a:pt x="5296853" y="2361995"/>
                        <a:pt x="5266373" y="2386760"/>
                      </a:cubicBezTo>
                      <a:close/>
                      <a:moveTo>
                        <a:pt x="5199698" y="2414382"/>
                      </a:moveTo>
                      <a:cubicBezTo>
                        <a:pt x="5208270" y="2452482"/>
                        <a:pt x="5218748" y="2489630"/>
                        <a:pt x="5226368" y="2527730"/>
                      </a:cubicBezTo>
                      <a:cubicBezTo>
                        <a:pt x="5193983" y="2534397"/>
                        <a:pt x="5160645" y="2537255"/>
                        <a:pt x="5127308" y="2531539"/>
                      </a:cubicBezTo>
                      <a:cubicBezTo>
                        <a:pt x="5134928" y="2512489"/>
                        <a:pt x="5143500" y="2494392"/>
                        <a:pt x="5150168" y="2475342"/>
                      </a:cubicBezTo>
                      <a:cubicBezTo>
                        <a:pt x="5131118" y="2497250"/>
                        <a:pt x="5113973" y="2521062"/>
                        <a:pt x="5095875" y="2543922"/>
                      </a:cubicBezTo>
                      <a:cubicBezTo>
                        <a:pt x="5138738" y="2556305"/>
                        <a:pt x="5184458" y="2551542"/>
                        <a:pt x="5227320" y="2540112"/>
                      </a:cubicBezTo>
                      <a:cubicBezTo>
                        <a:pt x="5236845" y="2586785"/>
                        <a:pt x="5242560" y="2634410"/>
                        <a:pt x="5253990" y="2681082"/>
                      </a:cubicBezTo>
                      <a:cubicBezTo>
                        <a:pt x="5258753" y="2670605"/>
                        <a:pt x="5270183" y="2659175"/>
                        <a:pt x="5263515" y="2646792"/>
                      </a:cubicBezTo>
                      <a:cubicBezTo>
                        <a:pt x="5253038" y="2607739"/>
                        <a:pt x="5242560" y="2567735"/>
                        <a:pt x="5238750" y="2526777"/>
                      </a:cubicBezTo>
                      <a:cubicBezTo>
                        <a:pt x="5270183" y="2545827"/>
                        <a:pt x="5294948" y="2573450"/>
                        <a:pt x="5318760" y="2600120"/>
                      </a:cubicBezTo>
                      <a:cubicBezTo>
                        <a:pt x="5323523" y="2595357"/>
                        <a:pt x="5328285" y="2590595"/>
                        <a:pt x="5333048" y="2585832"/>
                      </a:cubicBezTo>
                      <a:cubicBezTo>
                        <a:pt x="5300663" y="2538207"/>
                        <a:pt x="5309235" y="2476295"/>
                        <a:pt x="5283518" y="2425812"/>
                      </a:cubicBezTo>
                      <a:cubicBezTo>
                        <a:pt x="5274945" y="2472485"/>
                        <a:pt x="5298758" y="2516300"/>
                        <a:pt x="5305425" y="2562020"/>
                      </a:cubicBezTo>
                      <a:cubicBezTo>
                        <a:pt x="5289233" y="2551542"/>
                        <a:pt x="5273040" y="2540112"/>
                        <a:pt x="5256848" y="2529635"/>
                      </a:cubicBezTo>
                      <a:cubicBezTo>
                        <a:pt x="5259705" y="2524872"/>
                        <a:pt x="5265420" y="2514395"/>
                        <a:pt x="5268278" y="2509632"/>
                      </a:cubicBezTo>
                      <a:cubicBezTo>
                        <a:pt x="5256848" y="2514395"/>
                        <a:pt x="5246370" y="2518205"/>
                        <a:pt x="5234940" y="2522967"/>
                      </a:cubicBezTo>
                      <a:cubicBezTo>
                        <a:pt x="5225415" y="2474389"/>
                        <a:pt x="5217795" y="2425812"/>
                        <a:pt x="5206365" y="2377235"/>
                      </a:cubicBezTo>
                      <a:cubicBezTo>
                        <a:pt x="5203508" y="2390570"/>
                        <a:pt x="5195888" y="2402000"/>
                        <a:pt x="5199698" y="2414382"/>
                      </a:cubicBezTo>
                      <a:close/>
                      <a:moveTo>
                        <a:pt x="5357813" y="2466770"/>
                      </a:moveTo>
                      <a:cubicBezTo>
                        <a:pt x="5400675" y="2480105"/>
                        <a:pt x="5419725" y="2437242"/>
                        <a:pt x="5441633" y="2409620"/>
                      </a:cubicBezTo>
                      <a:cubicBezTo>
                        <a:pt x="5412105" y="2426764"/>
                        <a:pt x="5383530" y="2445814"/>
                        <a:pt x="5357813" y="2466770"/>
                      </a:cubicBezTo>
                      <a:close/>
                      <a:moveTo>
                        <a:pt x="5380673" y="2517252"/>
                      </a:moveTo>
                      <a:cubicBezTo>
                        <a:pt x="5390198" y="2522014"/>
                        <a:pt x="5399723" y="2526777"/>
                        <a:pt x="5409248" y="2531539"/>
                      </a:cubicBezTo>
                      <a:cubicBezTo>
                        <a:pt x="5430203" y="2514395"/>
                        <a:pt x="5451158" y="2497250"/>
                        <a:pt x="5470208" y="2478200"/>
                      </a:cubicBezTo>
                      <a:cubicBezTo>
                        <a:pt x="5439728" y="2489630"/>
                        <a:pt x="5410200" y="2503917"/>
                        <a:pt x="5380673" y="2517252"/>
                      </a:cubicBezTo>
                      <a:close/>
                      <a:moveTo>
                        <a:pt x="297180" y="2666795"/>
                      </a:moveTo>
                      <a:cubicBezTo>
                        <a:pt x="287655" y="2678225"/>
                        <a:pt x="279083" y="2690607"/>
                        <a:pt x="269558" y="2702037"/>
                      </a:cubicBezTo>
                      <a:cubicBezTo>
                        <a:pt x="252412" y="2681082"/>
                        <a:pt x="237172" y="2657270"/>
                        <a:pt x="213360" y="2643935"/>
                      </a:cubicBezTo>
                      <a:cubicBezTo>
                        <a:pt x="191453" y="2642982"/>
                        <a:pt x="174308" y="2665842"/>
                        <a:pt x="169545" y="2685845"/>
                      </a:cubicBezTo>
                      <a:cubicBezTo>
                        <a:pt x="172403" y="2711562"/>
                        <a:pt x="190500" y="2732517"/>
                        <a:pt x="202883" y="2755377"/>
                      </a:cubicBezTo>
                      <a:cubicBezTo>
                        <a:pt x="198120" y="2766807"/>
                        <a:pt x="192405" y="2778237"/>
                        <a:pt x="186690" y="2788714"/>
                      </a:cubicBezTo>
                      <a:cubicBezTo>
                        <a:pt x="214312" y="2779189"/>
                        <a:pt x="230505" y="2800145"/>
                        <a:pt x="248603" y="2816337"/>
                      </a:cubicBezTo>
                      <a:cubicBezTo>
                        <a:pt x="263843" y="2816337"/>
                        <a:pt x="279083" y="2814432"/>
                        <a:pt x="294322" y="2812527"/>
                      </a:cubicBezTo>
                      <a:cubicBezTo>
                        <a:pt x="269558" y="2759187"/>
                        <a:pt x="203835" y="2737280"/>
                        <a:pt x="189547" y="2678225"/>
                      </a:cubicBezTo>
                      <a:cubicBezTo>
                        <a:pt x="221933" y="2695370"/>
                        <a:pt x="255270" y="2718230"/>
                        <a:pt x="263843" y="2757282"/>
                      </a:cubicBezTo>
                      <a:cubicBezTo>
                        <a:pt x="278130" y="2758235"/>
                        <a:pt x="293370" y="2759187"/>
                        <a:pt x="307658" y="2760139"/>
                      </a:cubicBezTo>
                      <a:cubicBezTo>
                        <a:pt x="307658" y="2744900"/>
                        <a:pt x="308610" y="2728707"/>
                        <a:pt x="308610" y="2713467"/>
                      </a:cubicBezTo>
                      <a:cubicBezTo>
                        <a:pt x="324803" y="2755377"/>
                        <a:pt x="339090" y="2799192"/>
                        <a:pt x="366712" y="2836339"/>
                      </a:cubicBezTo>
                      <a:cubicBezTo>
                        <a:pt x="388620" y="2840150"/>
                        <a:pt x="414337" y="2837292"/>
                        <a:pt x="430530" y="2820147"/>
                      </a:cubicBezTo>
                      <a:cubicBezTo>
                        <a:pt x="461010" y="2791572"/>
                        <a:pt x="485775" y="2756330"/>
                        <a:pt x="500062" y="2716325"/>
                      </a:cubicBezTo>
                      <a:cubicBezTo>
                        <a:pt x="499110" y="2712514"/>
                        <a:pt x="496253" y="2703942"/>
                        <a:pt x="495300" y="2700132"/>
                      </a:cubicBezTo>
                      <a:cubicBezTo>
                        <a:pt x="459105" y="2661080"/>
                        <a:pt x="401003" y="2665842"/>
                        <a:pt x="352425" y="2664889"/>
                      </a:cubicBezTo>
                      <a:cubicBezTo>
                        <a:pt x="353378" y="2650602"/>
                        <a:pt x="353378" y="2635362"/>
                        <a:pt x="352425" y="2621075"/>
                      </a:cubicBezTo>
                      <a:cubicBezTo>
                        <a:pt x="322897" y="2604882"/>
                        <a:pt x="305753" y="2643935"/>
                        <a:pt x="297180" y="2666795"/>
                      </a:cubicBezTo>
                      <a:close/>
                      <a:moveTo>
                        <a:pt x="5125403" y="2948735"/>
                      </a:moveTo>
                      <a:cubicBezTo>
                        <a:pt x="5219700" y="2967785"/>
                        <a:pt x="5316855" y="2970642"/>
                        <a:pt x="5412105" y="2983025"/>
                      </a:cubicBezTo>
                      <a:cubicBezTo>
                        <a:pt x="5413058" y="2998264"/>
                        <a:pt x="5413058" y="3013505"/>
                        <a:pt x="5414010" y="3027792"/>
                      </a:cubicBezTo>
                      <a:cubicBezTo>
                        <a:pt x="5394960" y="3020172"/>
                        <a:pt x="5375910" y="3012552"/>
                        <a:pt x="5356860" y="3003980"/>
                      </a:cubicBezTo>
                      <a:cubicBezTo>
                        <a:pt x="5326380" y="3019220"/>
                        <a:pt x="5292090" y="3023030"/>
                        <a:pt x="5260658" y="3008742"/>
                      </a:cubicBezTo>
                      <a:cubicBezTo>
                        <a:pt x="5266373" y="3001122"/>
                        <a:pt x="5277803" y="2984930"/>
                        <a:pt x="5284470" y="2976357"/>
                      </a:cubicBezTo>
                      <a:cubicBezTo>
                        <a:pt x="5267325" y="2985882"/>
                        <a:pt x="5251133" y="2995407"/>
                        <a:pt x="5234940" y="3004932"/>
                      </a:cubicBezTo>
                      <a:cubicBezTo>
                        <a:pt x="5249228" y="3015410"/>
                        <a:pt x="5266373" y="3021125"/>
                        <a:pt x="5277803" y="3033507"/>
                      </a:cubicBezTo>
                      <a:cubicBezTo>
                        <a:pt x="5270183" y="3051605"/>
                        <a:pt x="5272088" y="3070655"/>
                        <a:pt x="5273040" y="3089705"/>
                      </a:cubicBezTo>
                      <a:cubicBezTo>
                        <a:pt x="5238750" y="3082085"/>
                        <a:pt x="5202555" y="3073512"/>
                        <a:pt x="5174933" y="3049700"/>
                      </a:cubicBezTo>
                      <a:cubicBezTo>
                        <a:pt x="5149215" y="3029697"/>
                        <a:pt x="5134928" y="2999217"/>
                        <a:pt x="5117783" y="2971595"/>
                      </a:cubicBezTo>
                      <a:cubicBezTo>
                        <a:pt x="5129213" y="3045889"/>
                        <a:pt x="5201603" y="3102087"/>
                        <a:pt x="5274945" y="3103039"/>
                      </a:cubicBezTo>
                      <a:cubicBezTo>
                        <a:pt x="5274945" y="3110660"/>
                        <a:pt x="5273993" y="3124947"/>
                        <a:pt x="5273040" y="3132567"/>
                      </a:cubicBezTo>
                      <a:cubicBezTo>
                        <a:pt x="5226368" y="3131614"/>
                        <a:pt x="5177790" y="3114470"/>
                        <a:pt x="5133023" y="3128757"/>
                      </a:cubicBezTo>
                      <a:cubicBezTo>
                        <a:pt x="5109210" y="3154475"/>
                        <a:pt x="5117783" y="3194480"/>
                        <a:pt x="5113973" y="3226864"/>
                      </a:cubicBezTo>
                      <a:cubicBezTo>
                        <a:pt x="5141595" y="3224960"/>
                        <a:pt x="5170170" y="3223055"/>
                        <a:pt x="5197793" y="3219245"/>
                      </a:cubicBezTo>
                      <a:cubicBezTo>
                        <a:pt x="5174933" y="3214482"/>
                        <a:pt x="5152073" y="3210672"/>
                        <a:pt x="5129213" y="3206862"/>
                      </a:cubicBezTo>
                      <a:cubicBezTo>
                        <a:pt x="5131118" y="3184955"/>
                        <a:pt x="5130165" y="3162095"/>
                        <a:pt x="5138738" y="3141139"/>
                      </a:cubicBezTo>
                      <a:cubicBezTo>
                        <a:pt x="5182553" y="3124947"/>
                        <a:pt x="5230178" y="3145902"/>
                        <a:pt x="5274945" y="3148760"/>
                      </a:cubicBezTo>
                      <a:cubicBezTo>
                        <a:pt x="5273993" y="3174477"/>
                        <a:pt x="5273993" y="3201147"/>
                        <a:pt x="5274945" y="3226864"/>
                      </a:cubicBezTo>
                      <a:cubicBezTo>
                        <a:pt x="5280660" y="3222102"/>
                        <a:pt x="5286375" y="3216387"/>
                        <a:pt x="5292090" y="3211625"/>
                      </a:cubicBezTo>
                      <a:cubicBezTo>
                        <a:pt x="5285423" y="3153522"/>
                        <a:pt x="5279708" y="3094467"/>
                        <a:pt x="5289233" y="3036364"/>
                      </a:cubicBezTo>
                      <a:cubicBezTo>
                        <a:pt x="5309235" y="3023030"/>
                        <a:pt x="5335905" y="3023030"/>
                        <a:pt x="5356860" y="3011600"/>
                      </a:cubicBezTo>
                      <a:cubicBezTo>
                        <a:pt x="5379720" y="3022077"/>
                        <a:pt x="5401628" y="3035412"/>
                        <a:pt x="5421630" y="3049700"/>
                      </a:cubicBezTo>
                      <a:cubicBezTo>
                        <a:pt x="5424488" y="3046842"/>
                        <a:pt x="5431155" y="3040175"/>
                        <a:pt x="5434965" y="3037317"/>
                      </a:cubicBezTo>
                      <a:cubicBezTo>
                        <a:pt x="5426393" y="3020172"/>
                        <a:pt x="5425440" y="3000170"/>
                        <a:pt x="5423535" y="2981120"/>
                      </a:cubicBezTo>
                      <a:cubicBezTo>
                        <a:pt x="5433060" y="2976357"/>
                        <a:pt x="5444490" y="2971595"/>
                        <a:pt x="5454015" y="2965880"/>
                      </a:cubicBezTo>
                      <a:cubicBezTo>
                        <a:pt x="5392103" y="2964927"/>
                        <a:pt x="5331143" y="2956355"/>
                        <a:pt x="5270183" y="2950639"/>
                      </a:cubicBezTo>
                      <a:cubicBezTo>
                        <a:pt x="5232083" y="2946830"/>
                        <a:pt x="5192078" y="2944925"/>
                        <a:pt x="5155883" y="2931589"/>
                      </a:cubicBezTo>
                      <a:cubicBezTo>
                        <a:pt x="5145405" y="2939210"/>
                        <a:pt x="5134928" y="2943972"/>
                        <a:pt x="5125403" y="2948735"/>
                      </a:cubicBezTo>
                      <a:close/>
                      <a:moveTo>
                        <a:pt x="5328285" y="3047795"/>
                      </a:moveTo>
                      <a:cubicBezTo>
                        <a:pt x="5342573" y="3058272"/>
                        <a:pt x="5359718" y="3065892"/>
                        <a:pt x="5374005" y="3076370"/>
                      </a:cubicBezTo>
                      <a:cubicBezTo>
                        <a:pt x="5378768" y="3120185"/>
                        <a:pt x="5376863" y="3164952"/>
                        <a:pt x="5379720" y="3208767"/>
                      </a:cubicBezTo>
                      <a:cubicBezTo>
                        <a:pt x="5364480" y="3203052"/>
                        <a:pt x="5350193" y="3196385"/>
                        <a:pt x="5334953" y="3190670"/>
                      </a:cubicBezTo>
                      <a:cubicBezTo>
                        <a:pt x="5351145" y="3206862"/>
                        <a:pt x="5368290" y="3223055"/>
                        <a:pt x="5385435" y="3239247"/>
                      </a:cubicBezTo>
                      <a:cubicBezTo>
                        <a:pt x="5390198" y="3236389"/>
                        <a:pt x="5398770" y="3229722"/>
                        <a:pt x="5402580" y="3226864"/>
                      </a:cubicBezTo>
                      <a:cubicBezTo>
                        <a:pt x="5382578" y="3179239"/>
                        <a:pt x="5392103" y="3125900"/>
                        <a:pt x="5387340" y="3075417"/>
                      </a:cubicBezTo>
                      <a:cubicBezTo>
                        <a:pt x="5397818" y="3075417"/>
                        <a:pt x="5418773" y="3075417"/>
                        <a:pt x="5429250" y="3075417"/>
                      </a:cubicBezTo>
                      <a:cubicBezTo>
                        <a:pt x="5395913" y="3065892"/>
                        <a:pt x="5363528" y="3046842"/>
                        <a:pt x="5328285" y="3047795"/>
                      </a:cubicBezTo>
                      <a:close/>
                      <a:moveTo>
                        <a:pt x="5317808" y="3084942"/>
                      </a:moveTo>
                      <a:cubicBezTo>
                        <a:pt x="5320665" y="3119232"/>
                        <a:pt x="5322570" y="3153522"/>
                        <a:pt x="5322570" y="3188764"/>
                      </a:cubicBezTo>
                      <a:cubicBezTo>
                        <a:pt x="5326380" y="3186860"/>
                        <a:pt x="5333048" y="3183050"/>
                        <a:pt x="5335905" y="3181145"/>
                      </a:cubicBezTo>
                      <a:cubicBezTo>
                        <a:pt x="5334000" y="3146855"/>
                        <a:pt x="5332095" y="3111612"/>
                        <a:pt x="5332095" y="3077322"/>
                      </a:cubicBezTo>
                      <a:cubicBezTo>
                        <a:pt x="5329238" y="3078275"/>
                        <a:pt x="5321618" y="3083037"/>
                        <a:pt x="5317808" y="3084942"/>
                      </a:cubicBezTo>
                      <a:close/>
                      <a:moveTo>
                        <a:pt x="5398770" y="3148760"/>
                      </a:moveTo>
                      <a:cubicBezTo>
                        <a:pt x="5424488" y="3174477"/>
                        <a:pt x="5451158" y="3143997"/>
                        <a:pt x="5472113" y="3127805"/>
                      </a:cubicBezTo>
                      <a:cubicBezTo>
                        <a:pt x="5447348" y="3133520"/>
                        <a:pt x="5422583" y="3141139"/>
                        <a:pt x="5398770" y="3148760"/>
                      </a:cubicBezTo>
                      <a:close/>
                      <a:moveTo>
                        <a:pt x="510540" y="3373550"/>
                      </a:moveTo>
                      <a:cubicBezTo>
                        <a:pt x="500062" y="3377360"/>
                        <a:pt x="488633" y="3381170"/>
                        <a:pt x="478155" y="3384980"/>
                      </a:cubicBezTo>
                      <a:cubicBezTo>
                        <a:pt x="471487" y="3362120"/>
                        <a:pt x="467678" y="3338307"/>
                        <a:pt x="463868" y="3315447"/>
                      </a:cubicBezTo>
                      <a:cubicBezTo>
                        <a:pt x="456247" y="3319257"/>
                        <a:pt x="449580" y="3324020"/>
                        <a:pt x="441960" y="3327830"/>
                      </a:cubicBezTo>
                      <a:cubicBezTo>
                        <a:pt x="410528" y="3312589"/>
                        <a:pt x="379095" y="3296397"/>
                        <a:pt x="351472" y="3274489"/>
                      </a:cubicBezTo>
                      <a:cubicBezTo>
                        <a:pt x="304800" y="3295445"/>
                        <a:pt x="305753" y="3352595"/>
                        <a:pt x="314325" y="3395457"/>
                      </a:cubicBezTo>
                      <a:cubicBezTo>
                        <a:pt x="280035" y="3402125"/>
                        <a:pt x="235268" y="3436414"/>
                        <a:pt x="263843" y="3472610"/>
                      </a:cubicBezTo>
                      <a:cubicBezTo>
                        <a:pt x="276225" y="3466895"/>
                        <a:pt x="289560" y="3461180"/>
                        <a:pt x="301943" y="3455464"/>
                      </a:cubicBezTo>
                      <a:cubicBezTo>
                        <a:pt x="299085" y="3451655"/>
                        <a:pt x="293370" y="3444987"/>
                        <a:pt x="290512" y="3442130"/>
                      </a:cubicBezTo>
                      <a:cubicBezTo>
                        <a:pt x="304800" y="3439272"/>
                        <a:pt x="319087" y="3437367"/>
                        <a:pt x="333375" y="3434510"/>
                      </a:cubicBezTo>
                      <a:cubicBezTo>
                        <a:pt x="346710" y="3455464"/>
                        <a:pt x="364808" y="3472610"/>
                        <a:pt x="386715" y="3484039"/>
                      </a:cubicBezTo>
                      <a:cubicBezTo>
                        <a:pt x="381000" y="3498327"/>
                        <a:pt x="375285" y="3511662"/>
                        <a:pt x="369570" y="3525950"/>
                      </a:cubicBezTo>
                      <a:cubicBezTo>
                        <a:pt x="421958" y="3513567"/>
                        <a:pt x="471487" y="3492612"/>
                        <a:pt x="514350" y="3458322"/>
                      </a:cubicBezTo>
                      <a:cubicBezTo>
                        <a:pt x="510540" y="3444987"/>
                        <a:pt x="507683" y="3430700"/>
                        <a:pt x="503872" y="3417364"/>
                      </a:cubicBezTo>
                      <a:cubicBezTo>
                        <a:pt x="517208" y="3404030"/>
                        <a:pt x="535305" y="3391647"/>
                        <a:pt x="539115" y="3371645"/>
                      </a:cubicBezTo>
                      <a:cubicBezTo>
                        <a:pt x="546735" y="3331639"/>
                        <a:pt x="530543" y="3291635"/>
                        <a:pt x="515303" y="3255439"/>
                      </a:cubicBezTo>
                      <a:cubicBezTo>
                        <a:pt x="476250" y="3284967"/>
                        <a:pt x="507683" y="3333545"/>
                        <a:pt x="510540" y="3373550"/>
                      </a:cubicBezTo>
                      <a:close/>
                      <a:moveTo>
                        <a:pt x="5063490" y="3882185"/>
                      </a:moveTo>
                      <a:cubicBezTo>
                        <a:pt x="5047298" y="3898377"/>
                        <a:pt x="5030153" y="3917427"/>
                        <a:pt x="5035868" y="3942192"/>
                      </a:cubicBezTo>
                      <a:cubicBezTo>
                        <a:pt x="5045393" y="3986007"/>
                        <a:pt x="5097780" y="4016487"/>
                        <a:pt x="5140643" y="4004105"/>
                      </a:cubicBezTo>
                      <a:cubicBezTo>
                        <a:pt x="5169218" y="3993627"/>
                        <a:pt x="5174933" y="3961242"/>
                        <a:pt x="5174933" y="3935525"/>
                      </a:cubicBezTo>
                      <a:cubicBezTo>
                        <a:pt x="5185410" y="3946955"/>
                        <a:pt x="5200650" y="3955527"/>
                        <a:pt x="5205413" y="3970767"/>
                      </a:cubicBezTo>
                      <a:cubicBezTo>
                        <a:pt x="5204460" y="3986007"/>
                        <a:pt x="5193030" y="3998389"/>
                        <a:pt x="5186363" y="4011725"/>
                      </a:cubicBezTo>
                      <a:cubicBezTo>
                        <a:pt x="5178743" y="4011725"/>
                        <a:pt x="5163503" y="4012677"/>
                        <a:pt x="5156835" y="4012677"/>
                      </a:cubicBezTo>
                      <a:cubicBezTo>
                        <a:pt x="5156835" y="4019345"/>
                        <a:pt x="5157788" y="4032680"/>
                        <a:pt x="5157788" y="4039347"/>
                      </a:cubicBezTo>
                      <a:cubicBezTo>
                        <a:pt x="5209223" y="4040300"/>
                        <a:pt x="5251133" y="3966957"/>
                        <a:pt x="5206365" y="3930762"/>
                      </a:cubicBezTo>
                      <a:cubicBezTo>
                        <a:pt x="5168265" y="3904092"/>
                        <a:pt x="5126355" y="3881232"/>
                        <a:pt x="5085398" y="3860277"/>
                      </a:cubicBezTo>
                      <a:cubicBezTo>
                        <a:pt x="5069205" y="3850752"/>
                        <a:pt x="5068253" y="3872660"/>
                        <a:pt x="5063490" y="3882185"/>
                      </a:cubicBezTo>
                      <a:close/>
                      <a:moveTo>
                        <a:pt x="541973" y="3986007"/>
                      </a:moveTo>
                      <a:cubicBezTo>
                        <a:pt x="545783" y="4010772"/>
                        <a:pt x="561975" y="4050777"/>
                        <a:pt x="527685" y="4060302"/>
                      </a:cubicBezTo>
                      <a:cubicBezTo>
                        <a:pt x="500062" y="4062207"/>
                        <a:pt x="482918" y="4033632"/>
                        <a:pt x="477203" y="4009820"/>
                      </a:cubicBezTo>
                      <a:cubicBezTo>
                        <a:pt x="464820" y="3981245"/>
                        <a:pt x="511493" y="3958385"/>
                        <a:pt x="482918" y="3933620"/>
                      </a:cubicBezTo>
                      <a:cubicBezTo>
                        <a:pt x="434340" y="3970767"/>
                        <a:pt x="449580" y="4046967"/>
                        <a:pt x="498158" y="4076495"/>
                      </a:cubicBezTo>
                      <a:cubicBezTo>
                        <a:pt x="524828" y="4091735"/>
                        <a:pt x="565785" y="4079352"/>
                        <a:pt x="573405" y="4047920"/>
                      </a:cubicBezTo>
                      <a:cubicBezTo>
                        <a:pt x="581025" y="4011725"/>
                        <a:pt x="561023" y="3977435"/>
                        <a:pt x="561975" y="3942192"/>
                      </a:cubicBezTo>
                      <a:cubicBezTo>
                        <a:pt x="564833" y="3930762"/>
                        <a:pt x="578168" y="3926000"/>
                        <a:pt x="588645" y="3926952"/>
                      </a:cubicBezTo>
                      <a:cubicBezTo>
                        <a:pt x="611505" y="3933620"/>
                        <a:pt x="622935" y="3959337"/>
                        <a:pt x="627698" y="3981245"/>
                      </a:cubicBezTo>
                      <a:cubicBezTo>
                        <a:pt x="622935" y="4001247"/>
                        <a:pt x="609600" y="4020297"/>
                        <a:pt x="619125" y="4042205"/>
                      </a:cubicBezTo>
                      <a:cubicBezTo>
                        <a:pt x="636270" y="4026012"/>
                        <a:pt x="655320" y="4006010"/>
                        <a:pt x="650558" y="3980292"/>
                      </a:cubicBezTo>
                      <a:cubicBezTo>
                        <a:pt x="647700" y="3939335"/>
                        <a:pt x="610553" y="3889805"/>
                        <a:pt x="564833" y="3906950"/>
                      </a:cubicBezTo>
                      <a:cubicBezTo>
                        <a:pt x="532448" y="3919332"/>
                        <a:pt x="535305" y="3959337"/>
                        <a:pt x="541973" y="3986007"/>
                      </a:cubicBezTo>
                      <a:close/>
                      <a:moveTo>
                        <a:pt x="4967288" y="4047920"/>
                      </a:moveTo>
                      <a:cubicBezTo>
                        <a:pt x="4958715" y="4054587"/>
                        <a:pt x="4951095" y="4062207"/>
                        <a:pt x="4942523" y="4069827"/>
                      </a:cubicBezTo>
                      <a:cubicBezTo>
                        <a:pt x="4980623" y="4092687"/>
                        <a:pt x="5015865" y="4119357"/>
                        <a:pt x="5054918" y="4140312"/>
                      </a:cubicBezTo>
                      <a:cubicBezTo>
                        <a:pt x="5068253" y="4148885"/>
                        <a:pt x="5075873" y="4124120"/>
                        <a:pt x="5064443" y="4119357"/>
                      </a:cubicBezTo>
                      <a:cubicBezTo>
                        <a:pt x="5039678" y="4101260"/>
                        <a:pt x="5013008" y="4086020"/>
                        <a:pt x="4987290" y="4068875"/>
                      </a:cubicBezTo>
                      <a:cubicBezTo>
                        <a:pt x="4987290" y="4048872"/>
                        <a:pt x="4984433" y="4015535"/>
                        <a:pt x="5012055" y="4013630"/>
                      </a:cubicBezTo>
                      <a:cubicBezTo>
                        <a:pt x="5042535" y="4023155"/>
                        <a:pt x="5066348" y="4046014"/>
                        <a:pt x="5094923" y="4061255"/>
                      </a:cubicBezTo>
                      <a:cubicBezTo>
                        <a:pt x="5106353" y="4071732"/>
                        <a:pt x="5115878" y="4058397"/>
                        <a:pt x="5125403" y="4052682"/>
                      </a:cubicBezTo>
                      <a:cubicBezTo>
                        <a:pt x="5092065" y="4031727"/>
                        <a:pt x="5060633" y="4005057"/>
                        <a:pt x="5023485" y="3990770"/>
                      </a:cubicBezTo>
                      <a:cubicBezTo>
                        <a:pt x="4989195" y="3982197"/>
                        <a:pt x="4968240" y="4019345"/>
                        <a:pt x="4967288" y="4047920"/>
                      </a:cubicBezTo>
                      <a:close/>
                      <a:moveTo>
                        <a:pt x="4878705" y="4065064"/>
                      </a:moveTo>
                      <a:cubicBezTo>
                        <a:pt x="4869180" y="4081257"/>
                        <a:pt x="4874895" y="4093639"/>
                        <a:pt x="4889183" y="4103164"/>
                      </a:cubicBezTo>
                      <a:cubicBezTo>
                        <a:pt x="4892993" y="4098402"/>
                        <a:pt x="4900613" y="4087925"/>
                        <a:pt x="4904423" y="4082210"/>
                      </a:cubicBezTo>
                      <a:cubicBezTo>
                        <a:pt x="4895850" y="4076495"/>
                        <a:pt x="4887278" y="4070780"/>
                        <a:pt x="4878705" y="4065064"/>
                      </a:cubicBezTo>
                      <a:close/>
                      <a:moveTo>
                        <a:pt x="533400" y="4166982"/>
                      </a:moveTo>
                      <a:cubicBezTo>
                        <a:pt x="541973" y="4198415"/>
                        <a:pt x="573405" y="4212702"/>
                        <a:pt x="604837" y="4210797"/>
                      </a:cubicBezTo>
                      <a:cubicBezTo>
                        <a:pt x="602933" y="4205082"/>
                        <a:pt x="598170" y="4193652"/>
                        <a:pt x="596265" y="4187937"/>
                      </a:cubicBezTo>
                      <a:cubicBezTo>
                        <a:pt x="570548" y="4188889"/>
                        <a:pt x="544830" y="4169839"/>
                        <a:pt x="551498" y="4141264"/>
                      </a:cubicBezTo>
                      <a:cubicBezTo>
                        <a:pt x="564833" y="4110785"/>
                        <a:pt x="607695" y="4085067"/>
                        <a:pt x="639128" y="4104117"/>
                      </a:cubicBezTo>
                      <a:cubicBezTo>
                        <a:pt x="669608" y="4123167"/>
                        <a:pt x="631508" y="4159362"/>
                        <a:pt x="658178" y="4180317"/>
                      </a:cubicBezTo>
                      <a:cubicBezTo>
                        <a:pt x="675323" y="4154600"/>
                        <a:pt x="681990" y="4120310"/>
                        <a:pt x="659130" y="4095545"/>
                      </a:cubicBezTo>
                      <a:cubicBezTo>
                        <a:pt x="615315" y="4041252"/>
                        <a:pt x="508635" y="4100307"/>
                        <a:pt x="533400" y="4166982"/>
                      </a:cubicBezTo>
                      <a:close/>
                      <a:moveTo>
                        <a:pt x="4914900" y="4117452"/>
                      </a:moveTo>
                      <a:cubicBezTo>
                        <a:pt x="4949190" y="4146027"/>
                        <a:pt x="4988243" y="4168887"/>
                        <a:pt x="5024438" y="4195557"/>
                      </a:cubicBezTo>
                      <a:cubicBezTo>
                        <a:pt x="5028248" y="4190795"/>
                        <a:pt x="5035868" y="4181270"/>
                        <a:pt x="5039678" y="4176507"/>
                      </a:cubicBezTo>
                      <a:cubicBezTo>
                        <a:pt x="5001578" y="4148885"/>
                        <a:pt x="4962525" y="4122214"/>
                        <a:pt x="4923473" y="4095545"/>
                      </a:cubicBezTo>
                      <a:cubicBezTo>
                        <a:pt x="4921568" y="4101260"/>
                        <a:pt x="4917758" y="4111737"/>
                        <a:pt x="4914900" y="4117452"/>
                      </a:cubicBezTo>
                      <a:close/>
                      <a:moveTo>
                        <a:pt x="4886325" y="4166030"/>
                      </a:moveTo>
                      <a:cubicBezTo>
                        <a:pt x="4877753" y="4171745"/>
                        <a:pt x="4869180" y="4178412"/>
                        <a:pt x="4860608" y="4184127"/>
                      </a:cubicBezTo>
                      <a:cubicBezTo>
                        <a:pt x="4898708" y="4211750"/>
                        <a:pt x="4935855" y="4239372"/>
                        <a:pt x="4973955" y="4266995"/>
                      </a:cubicBezTo>
                      <a:cubicBezTo>
                        <a:pt x="4977765" y="4262232"/>
                        <a:pt x="4984433" y="4251755"/>
                        <a:pt x="4988243" y="4246992"/>
                      </a:cubicBezTo>
                      <a:cubicBezTo>
                        <a:pt x="4962525" y="4226990"/>
                        <a:pt x="4933950" y="4209845"/>
                        <a:pt x="4910138" y="4187937"/>
                      </a:cubicBezTo>
                      <a:cubicBezTo>
                        <a:pt x="4900613" y="4170792"/>
                        <a:pt x="4915853" y="4151742"/>
                        <a:pt x="4916805" y="4133645"/>
                      </a:cubicBezTo>
                      <a:cubicBezTo>
                        <a:pt x="4891088" y="4111737"/>
                        <a:pt x="4892040" y="4149837"/>
                        <a:pt x="4886325" y="4166030"/>
                      </a:cubicBezTo>
                      <a:close/>
                      <a:moveTo>
                        <a:pt x="582930" y="4246992"/>
                      </a:moveTo>
                      <a:cubicBezTo>
                        <a:pt x="585787" y="4251755"/>
                        <a:pt x="592455" y="4262232"/>
                        <a:pt x="595312" y="4267947"/>
                      </a:cubicBezTo>
                      <a:cubicBezTo>
                        <a:pt x="623887" y="4250802"/>
                        <a:pt x="650558" y="4228895"/>
                        <a:pt x="681037" y="4214607"/>
                      </a:cubicBezTo>
                      <a:cubicBezTo>
                        <a:pt x="702945" y="4212702"/>
                        <a:pt x="735330" y="4236515"/>
                        <a:pt x="720090" y="4260327"/>
                      </a:cubicBezTo>
                      <a:cubicBezTo>
                        <a:pt x="694373" y="4285092"/>
                        <a:pt x="661035" y="4301285"/>
                        <a:pt x="631508" y="4320334"/>
                      </a:cubicBezTo>
                      <a:cubicBezTo>
                        <a:pt x="635318" y="4327955"/>
                        <a:pt x="640080" y="4334622"/>
                        <a:pt x="644843" y="4342242"/>
                      </a:cubicBezTo>
                      <a:cubicBezTo>
                        <a:pt x="677228" y="4318430"/>
                        <a:pt x="715328" y="4302237"/>
                        <a:pt x="741998" y="4272710"/>
                      </a:cubicBezTo>
                      <a:cubicBezTo>
                        <a:pt x="762000" y="4240325"/>
                        <a:pt x="728662" y="4210797"/>
                        <a:pt x="701992" y="4198415"/>
                      </a:cubicBezTo>
                      <a:cubicBezTo>
                        <a:pt x="720090" y="4186985"/>
                        <a:pt x="739140" y="4174602"/>
                        <a:pt x="757237" y="4163172"/>
                      </a:cubicBezTo>
                      <a:cubicBezTo>
                        <a:pt x="754380" y="4158410"/>
                        <a:pt x="747712" y="4147932"/>
                        <a:pt x="744855" y="4142217"/>
                      </a:cubicBezTo>
                      <a:cubicBezTo>
                        <a:pt x="689610" y="4176507"/>
                        <a:pt x="636270" y="4211750"/>
                        <a:pt x="582930" y="4246992"/>
                      </a:cubicBezTo>
                      <a:close/>
                      <a:moveTo>
                        <a:pt x="4794885" y="4314620"/>
                      </a:moveTo>
                      <a:cubicBezTo>
                        <a:pt x="4810125" y="4355577"/>
                        <a:pt x="4864418" y="4386057"/>
                        <a:pt x="4904423" y="4358434"/>
                      </a:cubicBezTo>
                      <a:cubicBezTo>
                        <a:pt x="4933950" y="4340337"/>
                        <a:pt x="4953000" y="4288902"/>
                        <a:pt x="4918710" y="4266042"/>
                      </a:cubicBezTo>
                      <a:cubicBezTo>
                        <a:pt x="4908233" y="4287950"/>
                        <a:pt x="4921568" y="4318430"/>
                        <a:pt x="4901565" y="4335575"/>
                      </a:cubicBezTo>
                      <a:cubicBezTo>
                        <a:pt x="4884420" y="4352720"/>
                        <a:pt x="4861560" y="4340337"/>
                        <a:pt x="4842510" y="4336527"/>
                      </a:cubicBezTo>
                      <a:cubicBezTo>
                        <a:pt x="4864418" y="4307000"/>
                        <a:pt x="4887278" y="4278425"/>
                        <a:pt x="4909185" y="4248897"/>
                      </a:cubicBezTo>
                      <a:cubicBezTo>
                        <a:pt x="4893945" y="4241277"/>
                        <a:pt x="4878705" y="4231752"/>
                        <a:pt x="4861560" y="4228895"/>
                      </a:cubicBezTo>
                      <a:cubicBezTo>
                        <a:pt x="4817745" y="4223180"/>
                        <a:pt x="4777740" y="4272710"/>
                        <a:pt x="4794885" y="4314620"/>
                      </a:cubicBezTo>
                      <a:close/>
                      <a:moveTo>
                        <a:pt x="738187" y="4307952"/>
                      </a:moveTo>
                      <a:cubicBezTo>
                        <a:pt x="713423" y="4317477"/>
                        <a:pt x="691515" y="4336527"/>
                        <a:pt x="682943" y="4362245"/>
                      </a:cubicBezTo>
                      <a:cubicBezTo>
                        <a:pt x="671512" y="4403202"/>
                        <a:pt x="711517" y="4450827"/>
                        <a:pt x="754380" y="4443207"/>
                      </a:cubicBezTo>
                      <a:cubicBezTo>
                        <a:pt x="785812" y="4436540"/>
                        <a:pt x="816292" y="4412727"/>
                        <a:pt x="824865" y="4381295"/>
                      </a:cubicBezTo>
                      <a:cubicBezTo>
                        <a:pt x="835342" y="4335575"/>
                        <a:pt x="782955" y="4286045"/>
                        <a:pt x="738187" y="4307952"/>
                      </a:cubicBezTo>
                      <a:close/>
                      <a:moveTo>
                        <a:pt x="4701540" y="4427015"/>
                      </a:moveTo>
                      <a:cubicBezTo>
                        <a:pt x="4715828" y="4461305"/>
                        <a:pt x="4754880" y="4488927"/>
                        <a:pt x="4792980" y="4479402"/>
                      </a:cubicBezTo>
                      <a:cubicBezTo>
                        <a:pt x="4834890" y="4467020"/>
                        <a:pt x="4859655" y="4414632"/>
                        <a:pt x="4831080" y="4377484"/>
                      </a:cubicBezTo>
                      <a:cubicBezTo>
                        <a:pt x="4813935" y="4400345"/>
                        <a:pt x="4829175" y="4438445"/>
                        <a:pt x="4799648" y="4453684"/>
                      </a:cubicBezTo>
                      <a:cubicBezTo>
                        <a:pt x="4782503" y="4466067"/>
                        <a:pt x="4763453" y="4452732"/>
                        <a:pt x="4746308" y="4446065"/>
                      </a:cubicBezTo>
                      <a:cubicBezTo>
                        <a:pt x="4770120" y="4418442"/>
                        <a:pt x="4793933" y="4390820"/>
                        <a:pt x="4816793" y="4362245"/>
                      </a:cubicBezTo>
                      <a:cubicBezTo>
                        <a:pt x="4802505" y="4354625"/>
                        <a:pt x="4789170" y="4346052"/>
                        <a:pt x="4774883" y="4341290"/>
                      </a:cubicBezTo>
                      <a:cubicBezTo>
                        <a:pt x="4729163" y="4328907"/>
                        <a:pt x="4683443" y="4384152"/>
                        <a:pt x="4701540" y="4427015"/>
                      </a:cubicBezTo>
                      <a:close/>
                      <a:moveTo>
                        <a:pt x="824865" y="4422252"/>
                      </a:moveTo>
                      <a:cubicBezTo>
                        <a:pt x="802005" y="4432730"/>
                        <a:pt x="781050" y="4451780"/>
                        <a:pt x="773430" y="4476545"/>
                      </a:cubicBezTo>
                      <a:cubicBezTo>
                        <a:pt x="760095" y="4520359"/>
                        <a:pt x="805815" y="4569890"/>
                        <a:pt x="850583" y="4556555"/>
                      </a:cubicBezTo>
                      <a:cubicBezTo>
                        <a:pt x="879158" y="4547030"/>
                        <a:pt x="904875" y="4524170"/>
                        <a:pt x="913448" y="4494642"/>
                      </a:cubicBezTo>
                      <a:cubicBezTo>
                        <a:pt x="924878" y="4447970"/>
                        <a:pt x="868680" y="4398440"/>
                        <a:pt x="824865" y="4422252"/>
                      </a:cubicBezTo>
                      <a:close/>
                      <a:moveTo>
                        <a:pt x="4643438" y="4449875"/>
                      </a:moveTo>
                      <a:cubicBezTo>
                        <a:pt x="4620578" y="4458447"/>
                        <a:pt x="4614863" y="4484165"/>
                        <a:pt x="4610100" y="4505120"/>
                      </a:cubicBezTo>
                      <a:cubicBezTo>
                        <a:pt x="4605338" y="4503215"/>
                        <a:pt x="4597718" y="4498452"/>
                        <a:pt x="4592955" y="4495595"/>
                      </a:cubicBezTo>
                      <a:cubicBezTo>
                        <a:pt x="4592003" y="4500357"/>
                        <a:pt x="4590098" y="4510834"/>
                        <a:pt x="4589145" y="4516550"/>
                      </a:cubicBezTo>
                      <a:cubicBezTo>
                        <a:pt x="4619625" y="4550840"/>
                        <a:pt x="4655820" y="4579415"/>
                        <a:pt x="4690110" y="4610847"/>
                      </a:cubicBezTo>
                      <a:cubicBezTo>
                        <a:pt x="4692015" y="4605132"/>
                        <a:pt x="4696778" y="4594655"/>
                        <a:pt x="4698683" y="4588940"/>
                      </a:cubicBezTo>
                      <a:cubicBezTo>
                        <a:pt x="4677728" y="4562270"/>
                        <a:pt x="4646295" y="4545125"/>
                        <a:pt x="4628198" y="4516550"/>
                      </a:cubicBezTo>
                      <a:cubicBezTo>
                        <a:pt x="4626293" y="4496547"/>
                        <a:pt x="4637723" y="4468925"/>
                        <a:pt x="4660583" y="4469877"/>
                      </a:cubicBezTo>
                      <a:cubicBezTo>
                        <a:pt x="4692015" y="4488927"/>
                        <a:pt x="4716780" y="4517502"/>
                        <a:pt x="4743450" y="4543220"/>
                      </a:cubicBezTo>
                      <a:cubicBezTo>
                        <a:pt x="4750118" y="4537505"/>
                        <a:pt x="4755833" y="4531790"/>
                        <a:pt x="4762500" y="4527027"/>
                      </a:cubicBezTo>
                      <a:cubicBezTo>
                        <a:pt x="4737735" y="4504167"/>
                        <a:pt x="4714875" y="4480355"/>
                        <a:pt x="4689158" y="4459400"/>
                      </a:cubicBezTo>
                      <a:cubicBezTo>
                        <a:pt x="4676775" y="4448922"/>
                        <a:pt x="4658678" y="4441302"/>
                        <a:pt x="4643438" y="4449875"/>
                      </a:cubicBezTo>
                      <a:close/>
                      <a:moveTo>
                        <a:pt x="849630" y="4604180"/>
                      </a:moveTo>
                      <a:cubicBezTo>
                        <a:pt x="854392" y="4607037"/>
                        <a:pt x="864870" y="4613705"/>
                        <a:pt x="869633" y="4616562"/>
                      </a:cubicBezTo>
                      <a:cubicBezTo>
                        <a:pt x="916305" y="4575605"/>
                        <a:pt x="962025" y="4533695"/>
                        <a:pt x="1005840" y="4489880"/>
                      </a:cubicBezTo>
                      <a:cubicBezTo>
                        <a:pt x="1002983" y="4485117"/>
                        <a:pt x="997267" y="4474640"/>
                        <a:pt x="994410" y="4469877"/>
                      </a:cubicBezTo>
                      <a:cubicBezTo>
                        <a:pt x="945833" y="4514645"/>
                        <a:pt x="897255" y="4558459"/>
                        <a:pt x="849630" y="4604180"/>
                      </a:cubicBezTo>
                      <a:close/>
                      <a:moveTo>
                        <a:pt x="4504373" y="4523217"/>
                      </a:moveTo>
                      <a:cubicBezTo>
                        <a:pt x="4517708" y="4532742"/>
                        <a:pt x="4531043" y="4530837"/>
                        <a:pt x="4543425" y="4521312"/>
                      </a:cubicBezTo>
                      <a:cubicBezTo>
                        <a:pt x="4538663" y="4515597"/>
                        <a:pt x="4528185" y="4505120"/>
                        <a:pt x="4523423" y="4499405"/>
                      </a:cubicBezTo>
                      <a:cubicBezTo>
                        <a:pt x="4516755" y="4507977"/>
                        <a:pt x="4510088" y="4515597"/>
                        <a:pt x="4504373" y="4523217"/>
                      </a:cubicBezTo>
                      <a:close/>
                      <a:moveTo>
                        <a:pt x="4554855" y="4535600"/>
                      </a:moveTo>
                      <a:cubicBezTo>
                        <a:pt x="4552950" y="4541315"/>
                        <a:pt x="4550093" y="4553697"/>
                        <a:pt x="4548188" y="4559412"/>
                      </a:cubicBezTo>
                      <a:cubicBezTo>
                        <a:pt x="4576763" y="4592750"/>
                        <a:pt x="4611053" y="4620372"/>
                        <a:pt x="4641533" y="4652757"/>
                      </a:cubicBezTo>
                      <a:cubicBezTo>
                        <a:pt x="4646295" y="4648947"/>
                        <a:pt x="4654868" y="4640375"/>
                        <a:pt x="4658678" y="4636565"/>
                      </a:cubicBezTo>
                      <a:cubicBezTo>
                        <a:pt x="4625340" y="4601322"/>
                        <a:pt x="4592003" y="4567032"/>
                        <a:pt x="4554855" y="4535600"/>
                      </a:cubicBezTo>
                      <a:close/>
                      <a:moveTo>
                        <a:pt x="4501515" y="4603227"/>
                      </a:moveTo>
                      <a:cubicBezTo>
                        <a:pt x="4483418" y="4613705"/>
                        <a:pt x="4461510" y="4625134"/>
                        <a:pt x="4457700" y="4648947"/>
                      </a:cubicBezTo>
                      <a:cubicBezTo>
                        <a:pt x="4451985" y="4693715"/>
                        <a:pt x="4492943" y="4740387"/>
                        <a:pt x="4537710" y="4742292"/>
                      </a:cubicBezTo>
                      <a:cubicBezTo>
                        <a:pt x="4569143" y="4742292"/>
                        <a:pt x="4585335" y="4712765"/>
                        <a:pt x="4592003" y="4686095"/>
                      </a:cubicBezTo>
                      <a:cubicBezTo>
                        <a:pt x="4601528" y="4702287"/>
                        <a:pt x="4621530" y="4724195"/>
                        <a:pt x="4603433" y="4743245"/>
                      </a:cubicBezTo>
                      <a:cubicBezTo>
                        <a:pt x="4592003" y="4762295"/>
                        <a:pt x="4571048" y="4760390"/>
                        <a:pt x="4551998" y="4755627"/>
                      </a:cubicBezTo>
                      <a:cubicBezTo>
                        <a:pt x="4550093" y="4763247"/>
                        <a:pt x="4548188" y="4771820"/>
                        <a:pt x="4547235" y="4779440"/>
                      </a:cubicBezTo>
                      <a:cubicBezTo>
                        <a:pt x="4582478" y="4790870"/>
                        <a:pt x="4618673" y="4766105"/>
                        <a:pt x="4630103" y="4733720"/>
                      </a:cubicBezTo>
                      <a:cubicBezTo>
                        <a:pt x="4638675" y="4709907"/>
                        <a:pt x="4622483" y="4688000"/>
                        <a:pt x="4608195" y="4671807"/>
                      </a:cubicBezTo>
                      <a:cubicBezTo>
                        <a:pt x="4579620" y="4640375"/>
                        <a:pt x="4549140" y="4610847"/>
                        <a:pt x="4520565" y="4579415"/>
                      </a:cubicBezTo>
                      <a:cubicBezTo>
                        <a:pt x="4514850" y="4587034"/>
                        <a:pt x="4508183" y="4594655"/>
                        <a:pt x="4501515" y="4603227"/>
                      </a:cubicBezTo>
                      <a:close/>
                      <a:moveTo>
                        <a:pt x="1016317" y="4623230"/>
                      </a:moveTo>
                      <a:cubicBezTo>
                        <a:pt x="992505" y="4635612"/>
                        <a:pt x="972503" y="4658472"/>
                        <a:pt x="967740" y="4685142"/>
                      </a:cubicBezTo>
                      <a:cubicBezTo>
                        <a:pt x="958215" y="4730862"/>
                        <a:pt x="1011555" y="4774677"/>
                        <a:pt x="1054417" y="4755627"/>
                      </a:cubicBezTo>
                      <a:cubicBezTo>
                        <a:pt x="1081088" y="4743245"/>
                        <a:pt x="1104900" y="4717527"/>
                        <a:pt x="1108710" y="4687047"/>
                      </a:cubicBezTo>
                      <a:cubicBezTo>
                        <a:pt x="1113473" y="4641327"/>
                        <a:pt x="1057275" y="4600370"/>
                        <a:pt x="1016317" y="4623230"/>
                      </a:cubicBezTo>
                      <a:close/>
                      <a:moveTo>
                        <a:pt x="1151573" y="4691809"/>
                      </a:moveTo>
                      <a:cubicBezTo>
                        <a:pt x="1142048" y="4689905"/>
                        <a:pt x="1133475" y="4688000"/>
                        <a:pt x="1123950" y="4686095"/>
                      </a:cubicBezTo>
                      <a:cubicBezTo>
                        <a:pt x="1127760" y="4695620"/>
                        <a:pt x="1131570" y="4704192"/>
                        <a:pt x="1136333" y="4713717"/>
                      </a:cubicBezTo>
                      <a:cubicBezTo>
                        <a:pt x="1111567" y="4743245"/>
                        <a:pt x="1087755" y="4773725"/>
                        <a:pt x="1063942" y="4803252"/>
                      </a:cubicBezTo>
                      <a:cubicBezTo>
                        <a:pt x="1070610" y="4808015"/>
                        <a:pt x="1077278" y="4812777"/>
                        <a:pt x="1084898" y="4817540"/>
                      </a:cubicBezTo>
                      <a:cubicBezTo>
                        <a:pt x="1108710" y="4788012"/>
                        <a:pt x="1130617" y="4756580"/>
                        <a:pt x="1157288" y="4729909"/>
                      </a:cubicBezTo>
                      <a:cubicBezTo>
                        <a:pt x="1166813" y="4732767"/>
                        <a:pt x="1176338" y="4736577"/>
                        <a:pt x="1186815" y="4739434"/>
                      </a:cubicBezTo>
                      <a:cubicBezTo>
                        <a:pt x="1185863" y="4727052"/>
                        <a:pt x="1179195" y="4716575"/>
                        <a:pt x="1175385" y="4706097"/>
                      </a:cubicBezTo>
                      <a:cubicBezTo>
                        <a:pt x="1179195" y="4701334"/>
                        <a:pt x="1187767" y="4691809"/>
                        <a:pt x="1192530" y="4687047"/>
                      </a:cubicBezTo>
                      <a:cubicBezTo>
                        <a:pt x="1203008" y="4692762"/>
                        <a:pt x="1214438" y="4699430"/>
                        <a:pt x="1224915" y="4705145"/>
                      </a:cubicBezTo>
                      <a:cubicBezTo>
                        <a:pt x="1235392" y="4658472"/>
                        <a:pt x="1168717" y="4656567"/>
                        <a:pt x="1151573" y="4691809"/>
                      </a:cubicBezTo>
                      <a:close/>
                      <a:moveTo>
                        <a:pt x="4360545" y="4742292"/>
                      </a:moveTo>
                      <a:cubicBezTo>
                        <a:pt x="4357688" y="4740387"/>
                        <a:pt x="4351020" y="4735625"/>
                        <a:pt x="4348163" y="4732767"/>
                      </a:cubicBezTo>
                      <a:cubicBezTo>
                        <a:pt x="4344353" y="4737530"/>
                        <a:pt x="4337685" y="4746102"/>
                        <a:pt x="4334828" y="4750865"/>
                      </a:cubicBezTo>
                      <a:cubicBezTo>
                        <a:pt x="4365308" y="4785155"/>
                        <a:pt x="4394835" y="4820397"/>
                        <a:pt x="4424363" y="4854687"/>
                      </a:cubicBezTo>
                      <a:cubicBezTo>
                        <a:pt x="4430078" y="4848020"/>
                        <a:pt x="4434840" y="4842305"/>
                        <a:pt x="4440555" y="4835637"/>
                      </a:cubicBezTo>
                      <a:cubicBezTo>
                        <a:pt x="4421505" y="4813730"/>
                        <a:pt x="4401503" y="4792775"/>
                        <a:pt x="4384358" y="4769915"/>
                      </a:cubicBezTo>
                      <a:cubicBezTo>
                        <a:pt x="4366260" y="4749912"/>
                        <a:pt x="4386263" y="4709907"/>
                        <a:pt x="4412933" y="4712765"/>
                      </a:cubicBezTo>
                      <a:cubicBezTo>
                        <a:pt x="4444365" y="4734672"/>
                        <a:pt x="4465320" y="4768962"/>
                        <a:pt x="4491038" y="4796584"/>
                      </a:cubicBezTo>
                      <a:cubicBezTo>
                        <a:pt x="4496753" y="4789917"/>
                        <a:pt x="4502468" y="4784202"/>
                        <a:pt x="4508183" y="4777534"/>
                      </a:cubicBezTo>
                      <a:cubicBezTo>
                        <a:pt x="4481513" y="4749912"/>
                        <a:pt x="4460558" y="4716575"/>
                        <a:pt x="4431030" y="4693715"/>
                      </a:cubicBezTo>
                      <a:cubicBezTo>
                        <a:pt x="4396740" y="4676570"/>
                        <a:pt x="4366260" y="4710859"/>
                        <a:pt x="4360545" y="4742292"/>
                      </a:cubicBezTo>
                      <a:close/>
                      <a:moveTo>
                        <a:pt x="4170998" y="4782297"/>
                      </a:moveTo>
                      <a:cubicBezTo>
                        <a:pt x="4204335" y="4836590"/>
                        <a:pt x="4238625" y="4890882"/>
                        <a:pt x="4271963" y="4944222"/>
                      </a:cubicBezTo>
                      <a:cubicBezTo>
                        <a:pt x="4311968" y="4919457"/>
                        <a:pt x="4351973" y="4893740"/>
                        <a:pt x="4391978" y="4869927"/>
                      </a:cubicBezTo>
                      <a:cubicBezTo>
                        <a:pt x="4389120" y="4863259"/>
                        <a:pt x="4385310" y="4855640"/>
                        <a:pt x="4382453" y="4848972"/>
                      </a:cubicBezTo>
                      <a:cubicBezTo>
                        <a:pt x="4349115" y="4868975"/>
                        <a:pt x="4314825" y="4889930"/>
                        <a:pt x="4282440" y="4911837"/>
                      </a:cubicBezTo>
                      <a:cubicBezTo>
                        <a:pt x="4270058" y="4893740"/>
                        <a:pt x="4258628" y="4874690"/>
                        <a:pt x="4246245" y="4856592"/>
                      </a:cubicBezTo>
                      <a:cubicBezTo>
                        <a:pt x="4275773" y="4837542"/>
                        <a:pt x="4306253" y="4818492"/>
                        <a:pt x="4335780" y="4800395"/>
                      </a:cubicBezTo>
                      <a:cubicBezTo>
                        <a:pt x="4332923" y="4795632"/>
                        <a:pt x="4327208" y="4786107"/>
                        <a:pt x="4324350" y="4781345"/>
                      </a:cubicBezTo>
                      <a:cubicBezTo>
                        <a:pt x="4293870" y="4800395"/>
                        <a:pt x="4264343" y="4819445"/>
                        <a:pt x="4233863" y="4837542"/>
                      </a:cubicBezTo>
                      <a:cubicBezTo>
                        <a:pt x="4223385" y="4821350"/>
                        <a:pt x="4213860" y="4804205"/>
                        <a:pt x="4203383" y="4788012"/>
                      </a:cubicBezTo>
                      <a:cubicBezTo>
                        <a:pt x="4234815" y="4768009"/>
                        <a:pt x="4265295" y="4748007"/>
                        <a:pt x="4297680" y="4729909"/>
                      </a:cubicBezTo>
                      <a:cubicBezTo>
                        <a:pt x="4295775" y="4724195"/>
                        <a:pt x="4291013" y="4713717"/>
                        <a:pt x="4289108" y="4708002"/>
                      </a:cubicBezTo>
                      <a:cubicBezTo>
                        <a:pt x="4250055" y="4732767"/>
                        <a:pt x="4211003" y="4757532"/>
                        <a:pt x="4170998" y="4782297"/>
                      </a:cubicBezTo>
                      <a:close/>
                      <a:moveTo>
                        <a:pt x="1321117" y="4760390"/>
                      </a:moveTo>
                      <a:cubicBezTo>
                        <a:pt x="1286828" y="4813730"/>
                        <a:pt x="1249680" y="4866117"/>
                        <a:pt x="1214438" y="4919457"/>
                      </a:cubicBezTo>
                      <a:cubicBezTo>
                        <a:pt x="1220153" y="4922315"/>
                        <a:pt x="1230630" y="4927077"/>
                        <a:pt x="1236345" y="4928982"/>
                      </a:cubicBezTo>
                      <a:cubicBezTo>
                        <a:pt x="1275398" y="4878500"/>
                        <a:pt x="1307783" y="4824207"/>
                        <a:pt x="1344930" y="4771820"/>
                      </a:cubicBezTo>
                      <a:cubicBezTo>
                        <a:pt x="1338263" y="4768009"/>
                        <a:pt x="1326833" y="4762295"/>
                        <a:pt x="1321117" y="4760390"/>
                      </a:cubicBezTo>
                      <a:close/>
                      <a:moveTo>
                        <a:pt x="1271588" y="4957557"/>
                      </a:moveTo>
                      <a:cubicBezTo>
                        <a:pt x="1297305" y="4979465"/>
                        <a:pt x="1306830" y="4942317"/>
                        <a:pt x="1319213" y="4926125"/>
                      </a:cubicBezTo>
                      <a:cubicBezTo>
                        <a:pt x="1332548" y="4908980"/>
                        <a:pt x="1339215" y="4877547"/>
                        <a:pt x="1364933" y="4878500"/>
                      </a:cubicBezTo>
                      <a:cubicBezTo>
                        <a:pt x="1381125" y="4877547"/>
                        <a:pt x="1403033" y="4886120"/>
                        <a:pt x="1402080" y="4905170"/>
                      </a:cubicBezTo>
                      <a:cubicBezTo>
                        <a:pt x="1388745" y="4941365"/>
                        <a:pt x="1363980" y="4970892"/>
                        <a:pt x="1345883" y="5004230"/>
                      </a:cubicBezTo>
                      <a:cubicBezTo>
                        <a:pt x="1351598" y="5005182"/>
                        <a:pt x="1362075" y="5008040"/>
                        <a:pt x="1367790" y="5009945"/>
                      </a:cubicBezTo>
                      <a:cubicBezTo>
                        <a:pt x="1391603" y="4981370"/>
                        <a:pt x="1410653" y="4948984"/>
                        <a:pt x="1425892" y="4914695"/>
                      </a:cubicBezTo>
                      <a:cubicBezTo>
                        <a:pt x="1434465" y="4879452"/>
                        <a:pt x="1395413" y="4860402"/>
                        <a:pt x="1365885" y="4859450"/>
                      </a:cubicBezTo>
                      <a:cubicBezTo>
                        <a:pt x="1359217" y="4850877"/>
                        <a:pt x="1352550" y="4843257"/>
                        <a:pt x="1346835" y="4833732"/>
                      </a:cubicBezTo>
                      <a:cubicBezTo>
                        <a:pt x="1321117" y="4874690"/>
                        <a:pt x="1296353" y="4915647"/>
                        <a:pt x="1271588" y="4957557"/>
                      </a:cubicBezTo>
                      <a:close/>
                      <a:moveTo>
                        <a:pt x="1499235" y="4878500"/>
                      </a:moveTo>
                      <a:cubicBezTo>
                        <a:pt x="1488758" y="4886120"/>
                        <a:pt x="1480185" y="4896597"/>
                        <a:pt x="1470660" y="4907075"/>
                      </a:cubicBezTo>
                      <a:cubicBezTo>
                        <a:pt x="1460183" y="4909932"/>
                        <a:pt x="1449705" y="4911837"/>
                        <a:pt x="1438275" y="4914695"/>
                      </a:cubicBezTo>
                      <a:cubicBezTo>
                        <a:pt x="1443990" y="4918505"/>
                        <a:pt x="1454467" y="4926125"/>
                        <a:pt x="1460183" y="4928982"/>
                      </a:cubicBezTo>
                      <a:cubicBezTo>
                        <a:pt x="1443038" y="4964225"/>
                        <a:pt x="1421130" y="4997562"/>
                        <a:pt x="1404938" y="5032805"/>
                      </a:cubicBezTo>
                      <a:cubicBezTo>
                        <a:pt x="1409700" y="5036615"/>
                        <a:pt x="1418273" y="5044234"/>
                        <a:pt x="1422083" y="5048045"/>
                      </a:cubicBezTo>
                      <a:cubicBezTo>
                        <a:pt x="1442085" y="5013755"/>
                        <a:pt x="1461135" y="4979465"/>
                        <a:pt x="1479233" y="4945175"/>
                      </a:cubicBezTo>
                      <a:cubicBezTo>
                        <a:pt x="1492567" y="4948032"/>
                        <a:pt x="1505903" y="4949937"/>
                        <a:pt x="1518285" y="4943270"/>
                      </a:cubicBezTo>
                      <a:cubicBezTo>
                        <a:pt x="1508760" y="4936602"/>
                        <a:pt x="1499235" y="4928982"/>
                        <a:pt x="1489710" y="4922315"/>
                      </a:cubicBezTo>
                      <a:cubicBezTo>
                        <a:pt x="1500188" y="4900407"/>
                        <a:pt x="1518285" y="4897550"/>
                        <a:pt x="1539240" y="4908027"/>
                      </a:cubicBezTo>
                      <a:cubicBezTo>
                        <a:pt x="1541145" y="4902312"/>
                        <a:pt x="1543050" y="4891834"/>
                        <a:pt x="1544955" y="4886120"/>
                      </a:cubicBezTo>
                      <a:cubicBezTo>
                        <a:pt x="1530667" y="4883262"/>
                        <a:pt x="1515428" y="4873737"/>
                        <a:pt x="1499235" y="4878500"/>
                      </a:cubicBezTo>
                      <a:close/>
                      <a:moveTo>
                        <a:pt x="1520190" y="4966130"/>
                      </a:moveTo>
                      <a:cubicBezTo>
                        <a:pt x="1492567" y="4983275"/>
                        <a:pt x="1475423" y="5016612"/>
                        <a:pt x="1478280" y="5048997"/>
                      </a:cubicBezTo>
                      <a:cubicBezTo>
                        <a:pt x="1483042" y="5091859"/>
                        <a:pt x="1538288" y="5119482"/>
                        <a:pt x="1574483" y="5095670"/>
                      </a:cubicBezTo>
                      <a:cubicBezTo>
                        <a:pt x="1599248" y="5078525"/>
                        <a:pt x="1614488" y="5048045"/>
                        <a:pt x="1614488" y="5018517"/>
                      </a:cubicBezTo>
                      <a:cubicBezTo>
                        <a:pt x="1613535" y="4974702"/>
                        <a:pt x="1558290" y="4944222"/>
                        <a:pt x="1520190" y="4966130"/>
                      </a:cubicBezTo>
                      <a:close/>
                      <a:moveTo>
                        <a:pt x="3892868" y="5028995"/>
                      </a:moveTo>
                      <a:cubicBezTo>
                        <a:pt x="3892868" y="5070905"/>
                        <a:pt x="3928110" y="5117577"/>
                        <a:pt x="3972878" y="5110909"/>
                      </a:cubicBezTo>
                      <a:cubicBezTo>
                        <a:pt x="4010025" y="5106147"/>
                        <a:pt x="4037648" y="5071857"/>
                        <a:pt x="4033838" y="5034709"/>
                      </a:cubicBezTo>
                      <a:cubicBezTo>
                        <a:pt x="4028123" y="5037567"/>
                        <a:pt x="4016693" y="5043282"/>
                        <a:pt x="4011930" y="5046140"/>
                      </a:cubicBezTo>
                      <a:cubicBezTo>
                        <a:pt x="4007168" y="5063284"/>
                        <a:pt x="4002405" y="5082334"/>
                        <a:pt x="3983355" y="5088050"/>
                      </a:cubicBezTo>
                      <a:cubicBezTo>
                        <a:pt x="3960495" y="5097575"/>
                        <a:pt x="3942398" y="5077572"/>
                        <a:pt x="3926205" y="5066142"/>
                      </a:cubicBezTo>
                      <a:cubicBezTo>
                        <a:pt x="3957638" y="5047092"/>
                        <a:pt x="3990975" y="5030900"/>
                        <a:pt x="4023360" y="5013755"/>
                      </a:cubicBezTo>
                      <a:cubicBezTo>
                        <a:pt x="4011930" y="4998515"/>
                        <a:pt x="4001453" y="4980417"/>
                        <a:pt x="3984308" y="4971845"/>
                      </a:cubicBezTo>
                      <a:cubicBezTo>
                        <a:pt x="3945255" y="4952795"/>
                        <a:pt x="3891915" y="4985180"/>
                        <a:pt x="3892868" y="5028995"/>
                      </a:cubicBezTo>
                      <a:close/>
                      <a:moveTo>
                        <a:pt x="1657350" y="5007087"/>
                      </a:moveTo>
                      <a:cubicBezTo>
                        <a:pt x="1638300" y="5049950"/>
                        <a:pt x="1619250" y="5091859"/>
                        <a:pt x="1599248" y="5134722"/>
                      </a:cubicBezTo>
                      <a:cubicBezTo>
                        <a:pt x="1604963" y="5137580"/>
                        <a:pt x="1615440" y="5142342"/>
                        <a:pt x="1621155" y="5145200"/>
                      </a:cubicBezTo>
                      <a:cubicBezTo>
                        <a:pt x="1635442" y="5114720"/>
                        <a:pt x="1646873" y="5082334"/>
                        <a:pt x="1665923" y="5053759"/>
                      </a:cubicBezTo>
                      <a:cubicBezTo>
                        <a:pt x="1683067" y="5044234"/>
                        <a:pt x="1702117" y="5053759"/>
                        <a:pt x="1720215" y="5056617"/>
                      </a:cubicBezTo>
                      <a:cubicBezTo>
                        <a:pt x="1728788" y="5028042"/>
                        <a:pt x="1703070" y="5028042"/>
                        <a:pt x="1682115" y="5028042"/>
                      </a:cubicBezTo>
                      <a:cubicBezTo>
                        <a:pt x="1673542" y="5020422"/>
                        <a:pt x="1665923" y="5013755"/>
                        <a:pt x="1657350" y="5007087"/>
                      </a:cubicBezTo>
                      <a:close/>
                      <a:moveTo>
                        <a:pt x="3834765" y="5033757"/>
                      </a:moveTo>
                      <a:cubicBezTo>
                        <a:pt x="3824288" y="5034709"/>
                        <a:pt x="3812858" y="5036615"/>
                        <a:pt x="3802380" y="5038520"/>
                      </a:cubicBezTo>
                      <a:cubicBezTo>
                        <a:pt x="3821430" y="5081382"/>
                        <a:pt x="3843338" y="5123292"/>
                        <a:pt x="3863340" y="5166155"/>
                      </a:cubicBezTo>
                      <a:cubicBezTo>
                        <a:pt x="3869055" y="5163297"/>
                        <a:pt x="3880485" y="5158534"/>
                        <a:pt x="3886200" y="5155677"/>
                      </a:cubicBezTo>
                      <a:cubicBezTo>
                        <a:pt x="3871913" y="5126150"/>
                        <a:pt x="3854768" y="5097575"/>
                        <a:pt x="3844290" y="5067095"/>
                      </a:cubicBezTo>
                      <a:cubicBezTo>
                        <a:pt x="3838575" y="5042330"/>
                        <a:pt x="3886200" y="5035662"/>
                        <a:pt x="3870008" y="5009945"/>
                      </a:cubicBezTo>
                      <a:cubicBezTo>
                        <a:pt x="3852863" y="5008040"/>
                        <a:pt x="3844290" y="5023280"/>
                        <a:pt x="3834765" y="5033757"/>
                      </a:cubicBezTo>
                      <a:close/>
                      <a:moveTo>
                        <a:pt x="1731645" y="5045187"/>
                      </a:moveTo>
                      <a:cubicBezTo>
                        <a:pt x="1712595" y="5087097"/>
                        <a:pt x="1697355" y="5129959"/>
                        <a:pt x="1679258" y="5171870"/>
                      </a:cubicBezTo>
                      <a:cubicBezTo>
                        <a:pt x="1686878" y="5174727"/>
                        <a:pt x="1694498" y="5177584"/>
                        <a:pt x="1702117" y="5180442"/>
                      </a:cubicBezTo>
                      <a:cubicBezTo>
                        <a:pt x="1714500" y="5149962"/>
                        <a:pt x="1724978" y="5118530"/>
                        <a:pt x="1740217" y="5089002"/>
                      </a:cubicBezTo>
                      <a:cubicBezTo>
                        <a:pt x="1753553" y="5074715"/>
                        <a:pt x="1789748" y="5072809"/>
                        <a:pt x="1793558" y="5096622"/>
                      </a:cubicBezTo>
                      <a:cubicBezTo>
                        <a:pt x="1787842" y="5133770"/>
                        <a:pt x="1766888" y="5165202"/>
                        <a:pt x="1757363" y="5200445"/>
                      </a:cubicBezTo>
                      <a:cubicBezTo>
                        <a:pt x="1764030" y="5204255"/>
                        <a:pt x="1770698" y="5208065"/>
                        <a:pt x="1778317" y="5211875"/>
                      </a:cubicBezTo>
                      <a:cubicBezTo>
                        <a:pt x="1791653" y="5180442"/>
                        <a:pt x="1801178" y="5148057"/>
                        <a:pt x="1817370" y="5117577"/>
                      </a:cubicBezTo>
                      <a:cubicBezTo>
                        <a:pt x="1833563" y="5104242"/>
                        <a:pt x="1874520" y="5103290"/>
                        <a:pt x="1869758" y="5132817"/>
                      </a:cubicBezTo>
                      <a:cubicBezTo>
                        <a:pt x="1860233" y="5168059"/>
                        <a:pt x="1843088" y="5200445"/>
                        <a:pt x="1831658" y="5235687"/>
                      </a:cubicBezTo>
                      <a:cubicBezTo>
                        <a:pt x="1838325" y="5236640"/>
                        <a:pt x="1850708" y="5237592"/>
                        <a:pt x="1856423" y="5238545"/>
                      </a:cubicBezTo>
                      <a:cubicBezTo>
                        <a:pt x="1868805" y="5200445"/>
                        <a:pt x="1891665" y="5166155"/>
                        <a:pt x="1893570" y="5126150"/>
                      </a:cubicBezTo>
                      <a:cubicBezTo>
                        <a:pt x="1890713" y="5091859"/>
                        <a:pt x="1848803" y="5088050"/>
                        <a:pt x="1822133" y="5096622"/>
                      </a:cubicBezTo>
                      <a:cubicBezTo>
                        <a:pt x="1809750" y="5069000"/>
                        <a:pt x="1783080" y="5054712"/>
                        <a:pt x="1754505" y="5063284"/>
                      </a:cubicBezTo>
                      <a:cubicBezTo>
                        <a:pt x="1751648" y="5050902"/>
                        <a:pt x="1744028" y="5044234"/>
                        <a:pt x="1731645" y="5045187"/>
                      </a:cubicBezTo>
                      <a:close/>
                      <a:moveTo>
                        <a:pt x="3699510" y="5087097"/>
                      </a:moveTo>
                      <a:cubicBezTo>
                        <a:pt x="3680460" y="5098527"/>
                        <a:pt x="3681413" y="5121387"/>
                        <a:pt x="3678555" y="5140437"/>
                      </a:cubicBezTo>
                      <a:cubicBezTo>
                        <a:pt x="3708083" y="5134722"/>
                        <a:pt x="3706178" y="5092812"/>
                        <a:pt x="3737610" y="5089002"/>
                      </a:cubicBezTo>
                      <a:cubicBezTo>
                        <a:pt x="3756660" y="5079477"/>
                        <a:pt x="3765233" y="5099480"/>
                        <a:pt x="3775710" y="5110909"/>
                      </a:cubicBezTo>
                      <a:cubicBezTo>
                        <a:pt x="3743325" y="5128055"/>
                        <a:pt x="3685223" y="5152820"/>
                        <a:pt x="3707130" y="5199492"/>
                      </a:cubicBezTo>
                      <a:cubicBezTo>
                        <a:pt x="3728085" y="5235687"/>
                        <a:pt x="3777615" y="5215684"/>
                        <a:pt x="3798570" y="5189015"/>
                      </a:cubicBezTo>
                      <a:cubicBezTo>
                        <a:pt x="3810000" y="5187109"/>
                        <a:pt x="3820478" y="5185205"/>
                        <a:pt x="3831908" y="5183300"/>
                      </a:cubicBezTo>
                      <a:cubicBezTo>
                        <a:pt x="3814763" y="5149009"/>
                        <a:pt x="3804285" y="5110909"/>
                        <a:pt x="3781425" y="5079477"/>
                      </a:cubicBezTo>
                      <a:cubicBezTo>
                        <a:pt x="3759518" y="5053759"/>
                        <a:pt x="3722370" y="5071857"/>
                        <a:pt x="3699510" y="5087097"/>
                      </a:cubicBezTo>
                      <a:close/>
                      <a:moveTo>
                        <a:pt x="3636645" y="5117577"/>
                      </a:moveTo>
                      <a:cubicBezTo>
                        <a:pt x="3637598" y="5152820"/>
                        <a:pt x="3645218" y="5187109"/>
                        <a:pt x="3649028" y="5222352"/>
                      </a:cubicBezTo>
                      <a:cubicBezTo>
                        <a:pt x="3626168" y="5195682"/>
                        <a:pt x="3606165" y="5166155"/>
                        <a:pt x="3582353" y="5139484"/>
                      </a:cubicBezTo>
                      <a:cubicBezTo>
                        <a:pt x="3577590" y="5140437"/>
                        <a:pt x="3567113" y="5142342"/>
                        <a:pt x="3561398" y="5143295"/>
                      </a:cubicBezTo>
                      <a:cubicBezTo>
                        <a:pt x="3561398" y="5179490"/>
                        <a:pt x="3567113" y="5215684"/>
                        <a:pt x="3569018" y="5250927"/>
                      </a:cubicBezTo>
                      <a:cubicBezTo>
                        <a:pt x="3541395" y="5223305"/>
                        <a:pt x="3530918" y="5175680"/>
                        <a:pt x="3489008" y="5165202"/>
                      </a:cubicBezTo>
                      <a:cubicBezTo>
                        <a:pt x="3489008" y="5174727"/>
                        <a:pt x="3489960" y="5184252"/>
                        <a:pt x="3490913" y="5193777"/>
                      </a:cubicBezTo>
                      <a:cubicBezTo>
                        <a:pt x="3520440" y="5220447"/>
                        <a:pt x="3542348" y="5255690"/>
                        <a:pt x="3567113" y="5287122"/>
                      </a:cubicBezTo>
                      <a:cubicBezTo>
                        <a:pt x="3572828" y="5286170"/>
                        <a:pt x="3585210" y="5285217"/>
                        <a:pt x="3591878" y="5284265"/>
                      </a:cubicBezTo>
                      <a:cubicBezTo>
                        <a:pt x="3589973" y="5249022"/>
                        <a:pt x="3586163" y="5212827"/>
                        <a:pt x="3584258" y="5177584"/>
                      </a:cubicBezTo>
                      <a:cubicBezTo>
                        <a:pt x="3602355" y="5199492"/>
                        <a:pt x="3618548" y="5222352"/>
                        <a:pt x="3636645" y="5245212"/>
                      </a:cubicBezTo>
                      <a:cubicBezTo>
                        <a:pt x="3642360" y="5256642"/>
                        <a:pt x="3654743" y="5259500"/>
                        <a:pt x="3666173" y="5256642"/>
                      </a:cubicBezTo>
                      <a:cubicBezTo>
                        <a:pt x="3670935" y="5207112"/>
                        <a:pt x="3661410" y="5156630"/>
                        <a:pt x="3658553" y="5106147"/>
                      </a:cubicBezTo>
                      <a:cubicBezTo>
                        <a:pt x="3653790" y="5108052"/>
                        <a:pt x="3642360" y="5113767"/>
                        <a:pt x="3636645" y="5117577"/>
                      </a:cubicBezTo>
                      <a:close/>
                      <a:moveTo>
                        <a:pt x="1913573" y="5164250"/>
                      </a:moveTo>
                      <a:cubicBezTo>
                        <a:pt x="1939290" y="5160440"/>
                        <a:pt x="1968817" y="5143295"/>
                        <a:pt x="1992630" y="5161392"/>
                      </a:cubicBezTo>
                      <a:cubicBezTo>
                        <a:pt x="2006917" y="5169012"/>
                        <a:pt x="2000250" y="5187109"/>
                        <a:pt x="2002155" y="5200445"/>
                      </a:cubicBezTo>
                      <a:cubicBezTo>
                        <a:pt x="1974533" y="5195682"/>
                        <a:pt x="1945958" y="5182347"/>
                        <a:pt x="1918335" y="5189967"/>
                      </a:cubicBezTo>
                      <a:cubicBezTo>
                        <a:pt x="1890713" y="5196634"/>
                        <a:pt x="1879283" y="5235687"/>
                        <a:pt x="1900238" y="5254737"/>
                      </a:cubicBezTo>
                      <a:cubicBezTo>
                        <a:pt x="1917383" y="5274740"/>
                        <a:pt x="1945958" y="5273787"/>
                        <a:pt x="1969770" y="5272834"/>
                      </a:cubicBezTo>
                      <a:cubicBezTo>
                        <a:pt x="1974533" y="5277597"/>
                        <a:pt x="1984058" y="5288075"/>
                        <a:pt x="1988820" y="5293790"/>
                      </a:cubicBezTo>
                      <a:cubicBezTo>
                        <a:pt x="2005965" y="5254737"/>
                        <a:pt x="2025967" y="5214732"/>
                        <a:pt x="2026920" y="5170917"/>
                      </a:cubicBezTo>
                      <a:cubicBezTo>
                        <a:pt x="2010727" y="5129007"/>
                        <a:pt x="1928813" y="5110909"/>
                        <a:pt x="1913573" y="5164250"/>
                      </a:cubicBezTo>
                      <a:close/>
                      <a:moveTo>
                        <a:pt x="2150745" y="5137580"/>
                      </a:moveTo>
                      <a:cubicBezTo>
                        <a:pt x="2148840" y="5144247"/>
                        <a:pt x="2145983" y="5156630"/>
                        <a:pt x="2144078" y="5163297"/>
                      </a:cubicBezTo>
                      <a:cubicBezTo>
                        <a:pt x="2152650" y="5165202"/>
                        <a:pt x="2160270" y="5167107"/>
                        <a:pt x="2168843" y="5169012"/>
                      </a:cubicBezTo>
                      <a:cubicBezTo>
                        <a:pt x="2169795" y="5162345"/>
                        <a:pt x="2173605" y="5149962"/>
                        <a:pt x="2174558" y="5144247"/>
                      </a:cubicBezTo>
                      <a:cubicBezTo>
                        <a:pt x="2165985" y="5141390"/>
                        <a:pt x="2158365" y="5139484"/>
                        <a:pt x="2150745" y="5137580"/>
                      </a:cubicBezTo>
                      <a:close/>
                      <a:moveTo>
                        <a:pt x="2083117" y="5137580"/>
                      </a:moveTo>
                      <a:cubicBezTo>
                        <a:pt x="2078355" y="5154725"/>
                        <a:pt x="2071688" y="5169965"/>
                        <a:pt x="2050733" y="5170917"/>
                      </a:cubicBezTo>
                      <a:cubicBezTo>
                        <a:pt x="2079308" y="5210922"/>
                        <a:pt x="2033588" y="5253784"/>
                        <a:pt x="2039302" y="5296647"/>
                      </a:cubicBezTo>
                      <a:cubicBezTo>
                        <a:pt x="2048827" y="5312840"/>
                        <a:pt x="2073592" y="5324270"/>
                        <a:pt x="2087880" y="5306172"/>
                      </a:cubicBezTo>
                      <a:cubicBezTo>
                        <a:pt x="2081213" y="5301409"/>
                        <a:pt x="2068830" y="5291884"/>
                        <a:pt x="2063115" y="5287122"/>
                      </a:cubicBezTo>
                      <a:cubicBezTo>
                        <a:pt x="2071688" y="5257595"/>
                        <a:pt x="2080260" y="5228067"/>
                        <a:pt x="2088833" y="5199492"/>
                      </a:cubicBezTo>
                      <a:cubicBezTo>
                        <a:pt x="2100263" y="5197587"/>
                        <a:pt x="2112645" y="5195682"/>
                        <a:pt x="2122170" y="5188062"/>
                      </a:cubicBezTo>
                      <a:cubicBezTo>
                        <a:pt x="2115503" y="5184252"/>
                        <a:pt x="2102168" y="5177584"/>
                        <a:pt x="2095500" y="5174727"/>
                      </a:cubicBezTo>
                      <a:cubicBezTo>
                        <a:pt x="2099310" y="5164250"/>
                        <a:pt x="2103120" y="5153772"/>
                        <a:pt x="2105978" y="5143295"/>
                      </a:cubicBezTo>
                      <a:cubicBezTo>
                        <a:pt x="2100263" y="5141390"/>
                        <a:pt x="2088833" y="5138532"/>
                        <a:pt x="2083117" y="5137580"/>
                      </a:cubicBezTo>
                      <a:close/>
                      <a:moveTo>
                        <a:pt x="3365183" y="5170917"/>
                      </a:moveTo>
                      <a:cubicBezTo>
                        <a:pt x="3365183" y="5190920"/>
                        <a:pt x="3369945" y="5212827"/>
                        <a:pt x="3348038" y="5223305"/>
                      </a:cubicBezTo>
                      <a:cubicBezTo>
                        <a:pt x="3355658" y="5226162"/>
                        <a:pt x="3369945" y="5229972"/>
                        <a:pt x="3376613" y="5232830"/>
                      </a:cubicBezTo>
                      <a:cubicBezTo>
                        <a:pt x="3388043" y="5269025"/>
                        <a:pt x="3398520" y="5305220"/>
                        <a:pt x="3408998" y="5341415"/>
                      </a:cubicBezTo>
                      <a:cubicBezTo>
                        <a:pt x="3414713" y="5340462"/>
                        <a:pt x="3426143" y="5338557"/>
                        <a:pt x="3431858" y="5337605"/>
                      </a:cubicBezTo>
                      <a:cubicBezTo>
                        <a:pt x="3422333" y="5298552"/>
                        <a:pt x="3409950" y="5259500"/>
                        <a:pt x="3398520" y="5220447"/>
                      </a:cubicBezTo>
                      <a:cubicBezTo>
                        <a:pt x="3412808" y="5216637"/>
                        <a:pt x="3427095" y="5211875"/>
                        <a:pt x="3442335" y="5208065"/>
                      </a:cubicBezTo>
                      <a:cubicBezTo>
                        <a:pt x="3453765" y="5241402"/>
                        <a:pt x="3461385" y="5275692"/>
                        <a:pt x="3478530" y="5307125"/>
                      </a:cubicBezTo>
                      <a:cubicBezTo>
                        <a:pt x="3493770" y="5326175"/>
                        <a:pt x="3523298" y="5311887"/>
                        <a:pt x="3532823" y="5292837"/>
                      </a:cubicBezTo>
                      <a:cubicBezTo>
                        <a:pt x="3524250" y="5292837"/>
                        <a:pt x="3506153" y="5292837"/>
                        <a:pt x="3497580" y="5292837"/>
                      </a:cubicBezTo>
                      <a:cubicBezTo>
                        <a:pt x="3489008" y="5271882"/>
                        <a:pt x="3481388" y="5250927"/>
                        <a:pt x="3474720" y="5229972"/>
                      </a:cubicBezTo>
                      <a:cubicBezTo>
                        <a:pt x="3470910" y="5215684"/>
                        <a:pt x="3458528" y="5192825"/>
                        <a:pt x="3487103" y="5189015"/>
                      </a:cubicBezTo>
                      <a:cubicBezTo>
                        <a:pt x="3476625" y="5184252"/>
                        <a:pt x="3467100" y="5178537"/>
                        <a:pt x="3456623" y="5173775"/>
                      </a:cubicBezTo>
                      <a:cubicBezTo>
                        <a:pt x="3454718" y="5167107"/>
                        <a:pt x="3449955" y="5152820"/>
                        <a:pt x="3448050" y="5146152"/>
                      </a:cubicBezTo>
                      <a:cubicBezTo>
                        <a:pt x="3425190" y="5151867"/>
                        <a:pt x="3429953" y="5171870"/>
                        <a:pt x="3431858" y="5189967"/>
                      </a:cubicBezTo>
                      <a:cubicBezTo>
                        <a:pt x="3418523" y="5195682"/>
                        <a:pt x="3405188" y="5199492"/>
                        <a:pt x="3391853" y="5203302"/>
                      </a:cubicBezTo>
                      <a:cubicBezTo>
                        <a:pt x="3390900" y="5194730"/>
                        <a:pt x="3388043" y="5178537"/>
                        <a:pt x="3386138" y="5169965"/>
                      </a:cubicBezTo>
                      <a:cubicBezTo>
                        <a:pt x="3392805" y="5167107"/>
                        <a:pt x="3407093" y="5161392"/>
                        <a:pt x="3414713" y="5158534"/>
                      </a:cubicBezTo>
                      <a:cubicBezTo>
                        <a:pt x="3411855" y="5152820"/>
                        <a:pt x="3407093" y="5142342"/>
                        <a:pt x="3405188" y="5136627"/>
                      </a:cubicBezTo>
                      <a:cubicBezTo>
                        <a:pt x="3390900" y="5146152"/>
                        <a:pt x="3365183" y="5149962"/>
                        <a:pt x="3365183" y="5170917"/>
                      </a:cubicBezTo>
                      <a:close/>
                      <a:moveTo>
                        <a:pt x="2137410" y="5188062"/>
                      </a:moveTo>
                      <a:cubicBezTo>
                        <a:pt x="2125028" y="5233782"/>
                        <a:pt x="2111693" y="5278550"/>
                        <a:pt x="2099310" y="5325222"/>
                      </a:cubicBezTo>
                      <a:cubicBezTo>
                        <a:pt x="2105025" y="5325222"/>
                        <a:pt x="2116455" y="5326175"/>
                        <a:pt x="2122170" y="5327127"/>
                      </a:cubicBezTo>
                      <a:cubicBezTo>
                        <a:pt x="2138363" y="5284265"/>
                        <a:pt x="2146935" y="5239497"/>
                        <a:pt x="2160270" y="5196634"/>
                      </a:cubicBezTo>
                      <a:cubicBezTo>
                        <a:pt x="2154555" y="5193777"/>
                        <a:pt x="2143125" y="5189967"/>
                        <a:pt x="2137410" y="5188062"/>
                      </a:cubicBezTo>
                      <a:close/>
                      <a:moveTo>
                        <a:pt x="3111818" y="5212827"/>
                      </a:moveTo>
                      <a:cubicBezTo>
                        <a:pt x="3079433" y="5228067"/>
                        <a:pt x="3078480" y="5277597"/>
                        <a:pt x="3107055" y="5297600"/>
                      </a:cubicBezTo>
                      <a:cubicBezTo>
                        <a:pt x="3136583" y="5315697"/>
                        <a:pt x="3175635" y="5304267"/>
                        <a:pt x="3205163" y="5322365"/>
                      </a:cubicBezTo>
                      <a:cubicBezTo>
                        <a:pt x="3228975" y="5349034"/>
                        <a:pt x="3194685" y="5384277"/>
                        <a:pt x="3164205" y="5378562"/>
                      </a:cubicBezTo>
                      <a:cubicBezTo>
                        <a:pt x="3133725" y="5379515"/>
                        <a:pt x="3125153" y="5340462"/>
                        <a:pt x="3094673" y="5340462"/>
                      </a:cubicBezTo>
                      <a:cubicBezTo>
                        <a:pt x="3104198" y="5359512"/>
                        <a:pt x="3111818" y="5383325"/>
                        <a:pt x="3133725" y="5392850"/>
                      </a:cubicBezTo>
                      <a:cubicBezTo>
                        <a:pt x="3161348" y="5405232"/>
                        <a:pt x="3197543" y="5400470"/>
                        <a:pt x="3218498" y="5378562"/>
                      </a:cubicBezTo>
                      <a:cubicBezTo>
                        <a:pt x="3242310" y="5354750"/>
                        <a:pt x="3234690" y="5307125"/>
                        <a:pt x="3203258" y="5293790"/>
                      </a:cubicBezTo>
                      <a:cubicBezTo>
                        <a:pt x="3175635" y="5282359"/>
                        <a:pt x="3143250" y="5288075"/>
                        <a:pt x="3116580" y="5276645"/>
                      </a:cubicBezTo>
                      <a:cubicBezTo>
                        <a:pt x="3094673" y="5260452"/>
                        <a:pt x="3111818" y="5227115"/>
                        <a:pt x="3135630" y="5226162"/>
                      </a:cubicBezTo>
                      <a:cubicBezTo>
                        <a:pt x="3164205" y="5215684"/>
                        <a:pt x="3182303" y="5249022"/>
                        <a:pt x="3209925" y="5251880"/>
                      </a:cubicBezTo>
                      <a:cubicBezTo>
                        <a:pt x="3201353" y="5208065"/>
                        <a:pt x="3148013" y="5189967"/>
                        <a:pt x="3111818" y="5212827"/>
                      </a:cubicBezTo>
                      <a:close/>
                      <a:moveTo>
                        <a:pt x="2206943" y="5214732"/>
                      </a:moveTo>
                      <a:cubicBezTo>
                        <a:pt x="2149793" y="5238545"/>
                        <a:pt x="2145030" y="5342367"/>
                        <a:pt x="2212658" y="5354750"/>
                      </a:cubicBezTo>
                      <a:cubicBezTo>
                        <a:pt x="2265045" y="5370942"/>
                        <a:pt x="2302193" y="5312840"/>
                        <a:pt x="2295525" y="5266167"/>
                      </a:cubicBezTo>
                      <a:cubicBezTo>
                        <a:pt x="2292668" y="5224257"/>
                        <a:pt x="2243138" y="5200445"/>
                        <a:pt x="2206943" y="5214732"/>
                      </a:cubicBezTo>
                      <a:close/>
                      <a:moveTo>
                        <a:pt x="2943225" y="5224257"/>
                      </a:moveTo>
                      <a:cubicBezTo>
                        <a:pt x="2944178" y="5245212"/>
                        <a:pt x="2945130" y="5266167"/>
                        <a:pt x="2947035" y="5288075"/>
                      </a:cubicBezTo>
                      <a:cubicBezTo>
                        <a:pt x="2922270" y="5279502"/>
                        <a:pt x="2890838" y="5273787"/>
                        <a:pt x="2871788" y="5296647"/>
                      </a:cubicBezTo>
                      <a:cubicBezTo>
                        <a:pt x="2839403" y="5333795"/>
                        <a:pt x="2847023" y="5411900"/>
                        <a:pt x="2900363" y="5424282"/>
                      </a:cubicBezTo>
                      <a:cubicBezTo>
                        <a:pt x="2926080" y="5423330"/>
                        <a:pt x="2950845" y="5410947"/>
                        <a:pt x="2976563" y="5416662"/>
                      </a:cubicBezTo>
                      <a:cubicBezTo>
                        <a:pt x="2974658" y="5354750"/>
                        <a:pt x="2971800" y="5292837"/>
                        <a:pt x="2966085" y="5231877"/>
                      </a:cubicBezTo>
                      <a:cubicBezTo>
                        <a:pt x="2960370" y="5229972"/>
                        <a:pt x="2948940" y="5226162"/>
                        <a:pt x="2943225" y="5224257"/>
                      </a:cubicBezTo>
                      <a:close/>
                      <a:moveTo>
                        <a:pt x="3270885" y="5231877"/>
                      </a:moveTo>
                      <a:cubicBezTo>
                        <a:pt x="3203258" y="5258547"/>
                        <a:pt x="3234690" y="5382372"/>
                        <a:pt x="3308033" y="5370942"/>
                      </a:cubicBezTo>
                      <a:cubicBezTo>
                        <a:pt x="3352800" y="5369037"/>
                        <a:pt x="3377565" y="5318555"/>
                        <a:pt x="3362325" y="5278550"/>
                      </a:cubicBezTo>
                      <a:cubicBezTo>
                        <a:pt x="3354705" y="5238545"/>
                        <a:pt x="3308985" y="5212827"/>
                        <a:pt x="3270885" y="5231877"/>
                      </a:cubicBezTo>
                      <a:close/>
                      <a:moveTo>
                        <a:pt x="2303145" y="5379515"/>
                      </a:moveTo>
                      <a:cubicBezTo>
                        <a:pt x="2308860" y="5378562"/>
                        <a:pt x="2321243" y="5376657"/>
                        <a:pt x="2326958" y="5375705"/>
                      </a:cubicBezTo>
                      <a:cubicBezTo>
                        <a:pt x="2335530" y="5344272"/>
                        <a:pt x="2337435" y="5309982"/>
                        <a:pt x="2348865" y="5279502"/>
                      </a:cubicBezTo>
                      <a:cubicBezTo>
                        <a:pt x="2365058" y="5266167"/>
                        <a:pt x="2400300" y="5259500"/>
                        <a:pt x="2407920" y="5285217"/>
                      </a:cubicBezTo>
                      <a:cubicBezTo>
                        <a:pt x="2406015" y="5322365"/>
                        <a:pt x="2395538" y="5358559"/>
                        <a:pt x="2389823" y="5395707"/>
                      </a:cubicBezTo>
                      <a:cubicBezTo>
                        <a:pt x="2395538" y="5394755"/>
                        <a:pt x="2407920" y="5393802"/>
                        <a:pt x="2413635" y="5392850"/>
                      </a:cubicBezTo>
                      <a:cubicBezTo>
                        <a:pt x="2422208" y="5354750"/>
                        <a:pt x="2434590" y="5315697"/>
                        <a:pt x="2430780" y="5276645"/>
                      </a:cubicBezTo>
                      <a:cubicBezTo>
                        <a:pt x="2421255" y="5245212"/>
                        <a:pt x="2383155" y="5246165"/>
                        <a:pt x="2356485" y="5253784"/>
                      </a:cubicBezTo>
                      <a:cubicBezTo>
                        <a:pt x="2350770" y="5249975"/>
                        <a:pt x="2340293" y="5243307"/>
                        <a:pt x="2334578" y="5239497"/>
                      </a:cubicBezTo>
                      <a:cubicBezTo>
                        <a:pt x="2315528" y="5281407"/>
                        <a:pt x="2313623" y="5332842"/>
                        <a:pt x="2303145" y="5379515"/>
                      </a:cubicBezTo>
                      <a:close/>
                      <a:moveTo>
                        <a:pt x="2571750" y="5316650"/>
                      </a:moveTo>
                      <a:cubicBezTo>
                        <a:pt x="2594610" y="5323317"/>
                        <a:pt x="2607945" y="5289027"/>
                        <a:pt x="2632710" y="5296647"/>
                      </a:cubicBezTo>
                      <a:cubicBezTo>
                        <a:pt x="2656523" y="5293790"/>
                        <a:pt x="2662238" y="5316650"/>
                        <a:pt x="2665095" y="5334747"/>
                      </a:cubicBezTo>
                      <a:cubicBezTo>
                        <a:pt x="2628900" y="5334747"/>
                        <a:pt x="2564130" y="5329032"/>
                        <a:pt x="2562225" y="5381420"/>
                      </a:cubicBezTo>
                      <a:cubicBezTo>
                        <a:pt x="2565083" y="5427140"/>
                        <a:pt x="2621280" y="5427140"/>
                        <a:pt x="2652713" y="5412852"/>
                      </a:cubicBezTo>
                      <a:cubicBezTo>
                        <a:pt x="2658428" y="5416662"/>
                        <a:pt x="2669858" y="5424282"/>
                        <a:pt x="2674620" y="5428092"/>
                      </a:cubicBezTo>
                      <a:cubicBezTo>
                        <a:pt x="2682240" y="5388087"/>
                        <a:pt x="2687955" y="5346177"/>
                        <a:pt x="2682240" y="5305220"/>
                      </a:cubicBezTo>
                      <a:cubicBezTo>
                        <a:pt x="2663190" y="5264262"/>
                        <a:pt x="2573655" y="5265215"/>
                        <a:pt x="2571750" y="5316650"/>
                      </a:cubicBezTo>
                      <a:close/>
                      <a:moveTo>
                        <a:pt x="2717483" y="5283312"/>
                      </a:moveTo>
                      <a:cubicBezTo>
                        <a:pt x="2717483" y="5329984"/>
                        <a:pt x="2716530" y="5377609"/>
                        <a:pt x="2715578" y="5424282"/>
                      </a:cubicBezTo>
                      <a:cubicBezTo>
                        <a:pt x="2722245" y="5424282"/>
                        <a:pt x="2734628" y="5424282"/>
                        <a:pt x="2741295" y="5424282"/>
                      </a:cubicBezTo>
                      <a:cubicBezTo>
                        <a:pt x="2742248" y="5390945"/>
                        <a:pt x="2738438" y="5356655"/>
                        <a:pt x="2743200" y="5323317"/>
                      </a:cubicBezTo>
                      <a:cubicBezTo>
                        <a:pt x="2756535" y="5307125"/>
                        <a:pt x="2781300" y="5294742"/>
                        <a:pt x="2799398" y="5309030"/>
                      </a:cubicBezTo>
                      <a:cubicBezTo>
                        <a:pt x="2811780" y="5346177"/>
                        <a:pt x="2803208" y="5387134"/>
                        <a:pt x="2805113" y="5425234"/>
                      </a:cubicBezTo>
                      <a:cubicBezTo>
                        <a:pt x="2810828" y="5425234"/>
                        <a:pt x="2822258" y="5424282"/>
                        <a:pt x="2827973" y="5424282"/>
                      </a:cubicBezTo>
                      <a:cubicBezTo>
                        <a:pt x="2827020" y="5384277"/>
                        <a:pt x="2835593" y="5342367"/>
                        <a:pt x="2823210" y="5304267"/>
                      </a:cubicBezTo>
                      <a:cubicBezTo>
                        <a:pt x="2808923" y="5274740"/>
                        <a:pt x="2770823" y="5282359"/>
                        <a:pt x="2747010" y="5293790"/>
                      </a:cubicBezTo>
                      <a:cubicBezTo>
                        <a:pt x="2737485" y="5289027"/>
                        <a:pt x="2727960" y="5286170"/>
                        <a:pt x="2717483" y="5283312"/>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35" name="任意多边形: 形状 134"/>
                <p:cNvSpPr/>
                <p:nvPr/>
              </p:nvSpPr>
              <p:spPr>
                <a:xfrm>
                  <a:off x="5482589" y="661987"/>
                  <a:ext cx="151447" cy="128587"/>
                </a:xfrm>
                <a:custGeom>
                  <a:avLst/>
                  <a:gdLst>
                    <a:gd name="connsiteX0" fmla="*/ 13335 w 151447"/>
                    <a:gd name="connsiteY0" fmla="*/ 0 h 128587"/>
                    <a:gd name="connsiteX1" fmla="*/ 151447 w 151447"/>
                    <a:gd name="connsiteY1" fmla="*/ 5715 h 128587"/>
                    <a:gd name="connsiteX2" fmla="*/ 129540 w 151447"/>
                    <a:gd name="connsiteY2" fmla="*/ 128588 h 128587"/>
                    <a:gd name="connsiteX3" fmla="*/ 0 w 151447"/>
                    <a:gd name="connsiteY3" fmla="*/ 125730 h 128587"/>
                    <a:gd name="connsiteX4" fmla="*/ 2857 w 151447"/>
                    <a:gd name="connsiteY4" fmla="*/ 92392 h 128587"/>
                    <a:gd name="connsiteX5" fmla="*/ 125730 w 151447"/>
                    <a:gd name="connsiteY5" fmla="*/ 94298 h 128587"/>
                    <a:gd name="connsiteX6" fmla="*/ 115253 w 151447"/>
                    <a:gd name="connsiteY6" fmla="*/ 80010 h 128587"/>
                    <a:gd name="connsiteX7" fmla="*/ 5715 w 151447"/>
                    <a:gd name="connsiteY7" fmla="*/ 80963 h 128587"/>
                    <a:gd name="connsiteX8" fmla="*/ 8572 w 151447"/>
                    <a:gd name="connsiteY8" fmla="*/ 46673 h 128587"/>
                    <a:gd name="connsiteX9" fmla="*/ 129540 w 151447"/>
                    <a:gd name="connsiteY9" fmla="*/ 49530 h 128587"/>
                    <a:gd name="connsiteX10" fmla="*/ 117157 w 151447"/>
                    <a:gd name="connsiteY10" fmla="*/ 33338 h 128587"/>
                    <a:gd name="connsiteX11" fmla="*/ 9525 w 151447"/>
                    <a:gd name="connsiteY11" fmla="*/ 36195 h 128587"/>
                    <a:gd name="connsiteX12" fmla="*/ 13335 w 151447"/>
                    <a:gd name="connsiteY12" fmla="*/ 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447" h="128587">
                      <a:moveTo>
                        <a:pt x="13335" y="0"/>
                      </a:moveTo>
                      <a:cubicBezTo>
                        <a:pt x="59055" y="1905"/>
                        <a:pt x="105728" y="3810"/>
                        <a:pt x="151447" y="5715"/>
                      </a:cubicBezTo>
                      <a:cubicBezTo>
                        <a:pt x="143828" y="46673"/>
                        <a:pt x="136207" y="87630"/>
                        <a:pt x="129540" y="128588"/>
                      </a:cubicBezTo>
                      <a:cubicBezTo>
                        <a:pt x="86678" y="127635"/>
                        <a:pt x="43815" y="125730"/>
                        <a:pt x="0" y="125730"/>
                      </a:cubicBezTo>
                      <a:cubicBezTo>
                        <a:pt x="953" y="117158"/>
                        <a:pt x="1905" y="100965"/>
                        <a:pt x="2857" y="92392"/>
                      </a:cubicBezTo>
                      <a:cubicBezTo>
                        <a:pt x="43815" y="93345"/>
                        <a:pt x="84772" y="94298"/>
                        <a:pt x="125730" y="94298"/>
                      </a:cubicBezTo>
                      <a:cubicBezTo>
                        <a:pt x="122872" y="90488"/>
                        <a:pt x="117157" y="83820"/>
                        <a:pt x="115253" y="80010"/>
                      </a:cubicBezTo>
                      <a:cubicBezTo>
                        <a:pt x="79057" y="81915"/>
                        <a:pt x="41910" y="81915"/>
                        <a:pt x="5715" y="80963"/>
                      </a:cubicBezTo>
                      <a:cubicBezTo>
                        <a:pt x="6667" y="72390"/>
                        <a:pt x="7620" y="55245"/>
                        <a:pt x="8572" y="46673"/>
                      </a:cubicBezTo>
                      <a:cubicBezTo>
                        <a:pt x="48578" y="47625"/>
                        <a:pt x="89535" y="48577"/>
                        <a:pt x="129540" y="49530"/>
                      </a:cubicBezTo>
                      <a:cubicBezTo>
                        <a:pt x="126682" y="45720"/>
                        <a:pt x="120015" y="37148"/>
                        <a:pt x="117157" y="33338"/>
                      </a:cubicBezTo>
                      <a:cubicBezTo>
                        <a:pt x="80963" y="36195"/>
                        <a:pt x="45720" y="37148"/>
                        <a:pt x="9525" y="36195"/>
                      </a:cubicBezTo>
                      <a:cubicBezTo>
                        <a:pt x="10478" y="26670"/>
                        <a:pt x="12382" y="8573"/>
                        <a:pt x="13335" y="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36" name="任意多边形: 形状 135"/>
                <p:cNvSpPr/>
                <p:nvPr/>
              </p:nvSpPr>
              <p:spPr>
                <a:xfrm>
                  <a:off x="4984431" y="825817"/>
                  <a:ext cx="98107" cy="85725"/>
                </a:xfrm>
                <a:custGeom>
                  <a:avLst/>
                  <a:gdLst>
                    <a:gd name="connsiteX0" fmla="*/ 0 w 98107"/>
                    <a:gd name="connsiteY0" fmla="*/ 26670 h 85725"/>
                    <a:gd name="connsiteX1" fmla="*/ 97155 w 98107"/>
                    <a:gd name="connsiteY1" fmla="*/ 0 h 85725"/>
                    <a:gd name="connsiteX2" fmla="*/ 98108 w 98107"/>
                    <a:gd name="connsiteY2" fmla="*/ 65723 h 85725"/>
                    <a:gd name="connsiteX3" fmla="*/ 7620 w 98107"/>
                    <a:gd name="connsiteY3" fmla="*/ 85725 h 85725"/>
                    <a:gd name="connsiteX4" fmla="*/ 0 w 98107"/>
                    <a:gd name="connsiteY4" fmla="*/ 26670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 h="85725">
                      <a:moveTo>
                        <a:pt x="0" y="26670"/>
                      </a:moveTo>
                      <a:cubicBezTo>
                        <a:pt x="32385" y="18098"/>
                        <a:pt x="64770" y="9525"/>
                        <a:pt x="97155" y="0"/>
                      </a:cubicBezTo>
                      <a:cubicBezTo>
                        <a:pt x="97155" y="21908"/>
                        <a:pt x="98108" y="43815"/>
                        <a:pt x="98108" y="65723"/>
                      </a:cubicBezTo>
                      <a:cubicBezTo>
                        <a:pt x="67628" y="72390"/>
                        <a:pt x="38100" y="79058"/>
                        <a:pt x="7620" y="85725"/>
                      </a:cubicBezTo>
                      <a:cubicBezTo>
                        <a:pt x="5715" y="66675"/>
                        <a:pt x="2858" y="46673"/>
                        <a:pt x="0" y="2667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37" name="任意多边形: 形状 136"/>
                <p:cNvSpPr/>
                <p:nvPr/>
              </p:nvSpPr>
              <p:spPr>
                <a:xfrm>
                  <a:off x="4233940" y="1044892"/>
                  <a:ext cx="87716" cy="84137"/>
                </a:xfrm>
                <a:custGeom>
                  <a:avLst/>
                  <a:gdLst>
                    <a:gd name="connsiteX0" fmla="*/ 6589 w 87716"/>
                    <a:gd name="connsiteY0" fmla="*/ 48578 h 84137"/>
                    <a:gd name="connsiteX1" fmla="*/ 69454 w 87716"/>
                    <a:gd name="connsiteY1" fmla="*/ 0 h 84137"/>
                    <a:gd name="connsiteX2" fmla="*/ 85646 w 87716"/>
                    <a:gd name="connsiteY2" fmla="*/ 67628 h 84137"/>
                    <a:gd name="connsiteX3" fmla="*/ 15161 w 87716"/>
                    <a:gd name="connsiteY3" fmla="*/ 81915 h 84137"/>
                    <a:gd name="connsiteX4" fmla="*/ 6589 w 87716"/>
                    <a:gd name="connsiteY4" fmla="*/ 48578 h 8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16" h="84137">
                      <a:moveTo>
                        <a:pt x="6589" y="48578"/>
                      </a:moveTo>
                      <a:cubicBezTo>
                        <a:pt x="28496" y="33338"/>
                        <a:pt x="50404" y="19050"/>
                        <a:pt x="69454" y="0"/>
                      </a:cubicBezTo>
                      <a:cubicBezTo>
                        <a:pt x="78026" y="20955"/>
                        <a:pt x="93266" y="43815"/>
                        <a:pt x="85646" y="67628"/>
                      </a:cubicBezTo>
                      <a:cubicBezTo>
                        <a:pt x="68501" y="86678"/>
                        <a:pt x="38974" y="85725"/>
                        <a:pt x="15161" y="81915"/>
                      </a:cubicBezTo>
                      <a:cubicBezTo>
                        <a:pt x="-1031" y="80963"/>
                        <a:pt x="-4841" y="59055"/>
                        <a:pt x="6589" y="48578"/>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38" name="任意多边形: 形状 137"/>
                <p:cNvSpPr/>
                <p:nvPr/>
              </p:nvSpPr>
              <p:spPr>
                <a:xfrm>
                  <a:off x="3252539" y="1821179"/>
                  <a:ext cx="82162" cy="113347"/>
                </a:xfrm>
                <a:custGeom>
                  <a:avLst/>
                  <a:gdLst>
                    <a:gd name="connsiteX0" fmla="*/ 50730 w 82162"/>
                    <a:gd name="connsiteY0" fmla="*/ 34290 h 113347"/>
                    <a:gd name="connsiteX1" fmla="*/ 58350 w 82162"/>
                    <a:gd name="connsiteY1" fmla="*/ 0 h 113347"/>
                    <a:gd name="connsiteX2" fmla="*/ 82163 w 82162"/>
                    <a:gd name="connsiteY2" fmla="*/ 24765 h 113347"/>
                    <a:gd name="connsiteX3" fmla="*/ 26917 w 82162"/>
                    <a:gd name="connsiteY3" fmla="*/ 113348 h 113347"/>
                    <a:gd name="connsiteX4" fmla="*/ 1200 w 82162"/>
                    <a:gd name="connsiteY4" fmla="*/ 32385 h 113347"/>
                    <a:gd name="connsiteX5" fmla="*/ 50730 w 82162"/>
                    <a:gd name="connsiteY5" fmla="*/ 34290 h 1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162" h="113347">
                      <a:moveTo>
                        <a:pt x="50730" y="34290"/>
                      </a:moveTo>
                      <a:cubicBezTo>
                        <a:pt x="52635" y="25717"/>
                        <a:pt x="56445" y="8573"/>
                        <a:pt x="58350" y="0"/>
                      </a:cubicBezTo>
                      <a:cubicBezTo>
                        <a:pt x="65970" y="8573"/>
                        <a:pt x="73590" y="16192"/>
                        <a:pt x="82163" y="24765"/>
                      </a:cubicBezTo>
                      <a:cubicBezTo>
                        <a:pt x="53588" y="47625"/>
                        <a:pt x="35490" y="78105"/>
                        <a:pt x="26917" y="113348"/>
                      </a:cubicBezTo>
                      <a:cubicBezTo>
                        <a:pt x="17392" y="86678"/>
                        <a:pt x="-5468" y="61913"/>
                        <a:pt x="1200" y="32385"/>
                      </a:cubicBezTo>
                      <a:cubicBezTo>
                        <a:pt x="17392" y="33338"/>
                        <a:pt x="34538" y="34290"/>
                        <a:pt x="50730" y="3429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39" name="任意多边形: 形状 138"/>
                <p:cNvSpPr/>
                <p:nvPr/>
              </p:nvSpPr>
              <p:spPr>
                <a:xfrm>
                  <a:off x="3303269" y="1965959"/>
                  <a:ext cx="43814" cy="40005"/>
                </a:xfrm>
                <a:custGeom>
                  <a:avLst/>
                  <a:gdLst>
                    <a:gd name="connsiteX0" fmla="*/ 0 w 43814"/>
                    <a:gd name="connsiteY0" fmla="*/ 0 h 40005"/>
                    <a:gd name="connsiteX1" fmla="*/ 43815 w 43814"/>
                    <a:gd name="connsiteY1" fmla="*/ 20955 h 40005"/>
                    <a:gd name="connsiteX2" fmla="*/ 18097 w 43814"/>
                    <a:gd name="connsiteY2" fmla="*/ 40005 h 40005"/>
                    <a:gd name="connsiteX3" fmla="*/ 0 w 43814"/>
                    <a:gd name="connsiteY3" fmla="*/ 0 h 40005"/>
                  </a:gdLst>
                  <a:ahLst/>
                  <a:cxnLst>
                    <a:cxn ang="0">
                      <a:pos x="connsiteX0" y="connsiteY0"/>
                    </a:cxn>
                    <a:cxn ang="0">
                      <a:pos x="connsiteX1" y="connsiteY1"/>
                    </a:cxn>
                    <a:cxn ang="0">
                      <a:pos x="connsiteX2" y="connsiteY2"/>
                    </a:cxn>
                    <a:cxn ang="0">
                      <a:pos x="connsiteX3" y="connsiteY3"/>
                    </a:cxn>
                  </a:cxnLst>
                  <a:rect l="l" t="t" r="r" b="b"/>
                  <a:pathLst>
                    <a:path w="43814" h="40005">
                      <a:moveTo>
                        <a:pt x="0" y="0"/>
                      </a:moveTo>
                      <a:cubicBezTo>
                        <a:pt x="14288" y="6668"/>
                        <a:pt x="29527" y="14288"/>
                        <a:pt x="43815" y="20955"/>
                      </a:cubicBezTo>
                      <a:cubicBezTo>
                        <a:pt x="35242" y="27623"/>
                        <a:pt x="26670" y="34290"/>
                        <a:pt x="18097" y="40005"/>
                      </a:cubicBezTo>
                      <a:cubicBezTo>
                        <a:pt x="11430" y="26670"/>
                        <a:pt x="5715" y="13335"/>
                        <a:pt x="0" y="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40" name="任意多边形: 形状 139"/>
                <p:cNvSpPr/>
                <p:nvPr/>
              </p:nvSpPr>
              <p:spPr>
                <a:xfrm>
                  <a:off x="7739062" y="2429827"/>
                  <a:ext cx="92392" cy="84772"/>
                </a:xfrm>
                <a:custGeom>
                  <a:avLst/>
                  <a:gdLst>
                    <a:gd name="connsiteX0" fmla="*/ 0 w 92392"/>
                    <a:gd name="connsiteY0" fmla="*/ 22860 h 84772"/>
                    <a:gd name="connsiteX1" fmla="*/ 60007 w 92392"/>
                    <a:gd name="connsiteY1" fmla="*/ 0 h 84772"/>
                    <a:gd name="connsiteX2" fmla="*/ 92393 w 92392"/>
                    <a:gd name="connsiteY2" fmla="*/ 70485 h 84772"/>
                    <a:gd name="connsiteX3" fmla="*/ 29527 w 92392"/>
                    <a:gd name="connsiteY3" fmla="*/ 84772 h 84772"/>
                    <a:gd name="connsiteX4" fmla="*/ 0 w 92392"/>
                    <a:gd name="connsiteY4" fmla="*/ 22860 h 84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 h="84772">
                      <a:moveTo>
                        <a:pt x="0" y="22860"/>
                      </a:moveTo>
                      <a:cubicBezTo>
                        <a:pt x="20002" y="15240"/>
                        <a:pt x="40005" y="7620"/>
                        <a:pt x="60007" y="0"/>
                      </a:cubicBezTo>
                      <a:cubicBezTo>
                        <a:pt x="70485" y="23813"/>
                        <a:pt x="81915" y="46672"/>
                        <a:pt x="92393" y="70485"/>
                      </a:cubicBezTo>
                      <a:cubicBezTo>
                        <a:pt x="71438" y="75247"/>
                        <a:pt x="50482" y="80010"/>
                        <a:pt x="29527" y="84772"/>
                      </a:cubicBezTo>
                      <a:cubicBezTo>
                        <a:pt x="20002" y="64770"/>
                        <a:pt x="9525" y="43815"/>
                        <a:pt x="0" y="2286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41" name="任意多边形: 形状 140"/>
                <p:cNvSpPr/>
                <p:nvPr/>
              </p:nvSpPr>
              <p:spPr>
                <a:xfrm>
                  <a:off x="2894647" y="2467927"/>
                  <a:ext cx="65722" cy="47625"/>
                </a:xfrm>
                <a:custGeom>
                  <a:avLst/>
                  <a:gdLst>
                    <a:gd name="connsiteX0" fmla="*/ 0 w 65722"/>
                    <a:gd name="connsiteY0" fmla="*/ 0 h 47625"/>
                    <a:gd name="connsiteX1" fmla="*/ 65723 w 65722"/>
                    <a:gd name="connsiteY1" fmla="*/ 47625 h 47625"/>
                    <a:gd name="connsiteX2" fmla="*/ 21907 w 65722"/>
                    <a:gd name="connsiteY2" fmla="*/ 40005 h 47625"/>
                    <a:gd name="connsiteX3" fmla="*/ 0 w 65722"/>
                    <a:gd name="connsiteY3" fmla="*/ 0 h 47625"/>
                  </a:gdLst>
                  <a:ahLst/>
                  <a:cxnLst>
                    <a:cxn ang="0">
                      <a:pos x="connsiteX0" y="connsiteY0"/>
                    </a:cxn>
                    <a:cxn ang="0">
                      <a:pos x="connsiteX1" y="connsiteY1"/>
                    </a:cxn>
                    <a:cxn ang="0">
                      <a:pos x="connsiteX2" y="connsiteY2"/>
                    </a:cxn>
                    <a:cxn ang="0">
                      <a:pos x="connsiteX3" y="connsiteY3"/>
                    </a:cxn>
                  </a:cxnLst>
                  <a:rect l="l" t="t" r="r" b="b"/>
                  <a:pathLst>
                    <a:path w="65722" h="47625">
                      <a:moveTo>
                        <a:pt x="0" y="0"/>
                      </a:moveTo>
                      <a:cubicBezTo>
                        <a:pt x="27623" y="5715"/>
                        <a:pt x="49530" y="24765"/>
                        <a:pt x="65723" y="47625"/>
                      </a:cubicBezTo>
                      <a:cubicBezTo>
                        <a:pt x="51435" y="45720"/>
                        <a:pt x="36195" y="43815"/>
                        <a:pt x="21907" y="40005"/>
                      </a:cubicBezTo>
                      <a:cubicBezTo>
                        <a:pt x="13335" y="27622"/>
                        <a:pt x="6667" y="13335"/>
                        <a:pt x="0" y="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42" name="任意多边形: 形状 141"/>
                <p:cNvSpPr/>
                <p:nvPr/>
              </p:nvSpPr>
              <p:spPr>
                <a:xfrm>
                  <a:off x="2843212" y="3173773"/>
                  <a:ext cx="117410" cy="123781"/>
                </a:xfrm>
                <a:custGeom>
                  <a:avLst/>
                  <a:gdLst>
                    <a:gd name="connsiteX0" fmla="*/ 0 w 117410"/>
                    <a:gd name="connsiteY0" fmla="*/ 11386 h 123781"/>
                    <a:gd name="connsiteX1" fmla="*/ 102870 w 117410"/>
                    <a:gd name="connsiteY1" fmla="*/ 9481 h 123781"/>
                    <a:gd name="connsiteX2" fmla="*/ 114300 w 117410"/>
                    <a:gd name="connsiteY2" fmla="*/ 49486 h 123781"/>
                    <a:gd name="connsiteX3" fmla="*/ 61913 w 117410"/>
                    <a:gd name="connsiteY3" fmla="*/ 123781 h 123781"/>
                    <a:gd name="connsiteX4" fmla="*/ 0 w 117410"/>
                    <a:gd name="connsiteY4" fmla="*/ 11386 h 123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0" h="123781">
                      <a:moveTo>
                        <a:pt x="0" y="11386"/>
                      </a:moveTo>
                      <a:cubicBezTo>
                        <a:pt x="28575" y="-6711"/>
                        <a:pt x="71438" y="-44"/>
                        <a:pt x="102870" y="9481"/>
                      </a:cubicBezTo>
                      <a:cubicBezTo>
                        <a:pt x="121920" y="13291"/>
                        <a:pt x="118110" y="36151"/>
                        <a:pt x="114300" y="49486"/>
                      </a:cubicBezTo>
                      <a:cubicBezTo>
                        <a:pt x="105727" y="79014"/>
                        <a:pt x="94298" y="113304"/>
                        <a:pt x="61913" y="123781"/>
                      </a:cubicBezTo>
                      <a:cubicBezTo>
                        <a:pt x="40005" y="87586"/>
                        <a:pt x="1905" y="56154"/>
                        <a:pt x="0" y="11386"/>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43" name="任意多边形: 形状 142"/>
                <p:cNvSpPr/>
                <p:nvPr/>
              </p:nvSpPr>
              <p:spPr>
                <a:xfrm>
                  <a:off x="2826066" y="3810952"/>
                  <a:ext cx="126682" cy="71437"/>
                </a:xfrm>
                <a:custGeom>
                  <a:avLst/>
                  <a:gdLst>
                    <a:gd name="connsiteX0" fmla="*/ 0 w 126682"/>
                    <a:gd name="connsiteY0" fmla="*/ 0 h 71437"/>
                    <a:gd name="connsiteX1" fmla="*/ 126683 w 126682"/>
                    <a:gd name="connsiteY1" fmla="*/ 55245 h 71437"/>
                    <a:gd name="connsiteX2" fmla="*/ 101918 w 126682"/>
                    <a:gd name="connsiteY2" fmla="*/ 48578 h 71437"/>
                    <a:gd name="connsiteX3" fmla="*/ 60008 w 126682"/>
                    <a:gd name="connsiteY3" fmla="*/ 22860 h 71437"/>
                    <a:gd name="connsiteX4" fmla="*/ 30480 w 126682"/>
                    <a:gd name="connsiteY4" fmla="*/ 71438 h 71437"/>
                    <a:gd name="connsiteX5" fmla="*/ 0 w 126682"/>
                    <a:gd name="connsiteY5" fmla="*/ 0 h 7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 h="71437">
                      <a:moveTo>
                        <a:pt x="0" y="0"/>
                      </a:moveTo>
                      <a:cubicBezTo>
                        <a:pt x="46673" y="3810"/>
                        <a:pt x="98108" y="15240"/>
                        <a:pt x="126683" y="55245"/>
                      </a:cubicBezTo>
                      <a:cubicBezTo>
                        <a:pt x="117158" y="56197"/>
                        <a:pt x="104775" y="62865"/>
                        <a:pt x="101918" y="48578"/>
                      </a:cubicBezTo>
                      <a:cubicBezTo>
                        <a:pt x="86678" y="42863"/>
                        <a:pt x="73343" y="33338"/>
                        <a:pt x="60008" y="22860"/>
                      </a:cubicBezTo>
                      <a:cubicBezTo>
                        <a:pt x="45720" y="36195"/>
                        <a:pt x="38100" y="54292"/>
                        <a:pt x="30480" y="71438"/>
                      </a:cubicBezTo>
                      <a:cubicBezTo>
                        <a:pt x="10478" y="53340"/>
                        <a:pt x="5715" y="25717"/>
                        <a:pt x="0" y="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44" name="任意多边形: 形状 143"/>
                <p:cNvSpPr/>
                <p:nvPr/>
              </p:nvSpPr>
              <p:spPr>
                <a:xfrm>
                  <a:off x="2864166" y="3913822"/>
                  <a:ext cx="56197" cy="40005"/>
                </a:xfrm>
                <a:custGeom>
                  <a:avLst/>
                  <a:gdLst>
                    <a:gd name="connsiteX0" fmla="*/ 0 w 56197"/>
                    <a:gd name="connsiteY0" fmla="*/ 0 h 40005"/>
                    <a:gd name="connsiteX1" fmla="*/ 28575 w 56197"/>
                    <a:gd name="connsiteY1" fmla="*/ 0 h 40005"/>
                    <a:gd name="connsiteX2" fmla="*/ 56198 w 56197"/>
                    <a:gd name="connsiteY2" fmla="*/ 40005 h 40005"/>
                    <a:gd name="connsiteX3" fmla="*/ 0 w 56197"/>
                    <a:gd name="connsiteY3" fmla="*/ 0 h 40005"/>
                  </a:gdLst>
                  <a:ahLst/>
                  <a:cxnLst>
                    <a:cxn ang="0">
                      <a:pos x="connsiteX0" y="connsiteY0"/>
                    </a:cxn>
                    <a:cxn ang="0">
                      <a:pos x="connsiteX1" y="connsiteY1"/>
                    </a:cxn>
                    <a:cxn ang="0">
                      <a:pos x="connsiteX2" y="connsiteY2"/>
                    </a:cxn>
                    <a:cxn ang="0">
                      <a:pos x="connsiteX3" y="connsiteY3"/>
                    </a:cxn>
                  </a:cxnLst>
                  <a:rect l="l" t="t" r="r" b="b"/>
                  <a:pathLst>
                    <a:path w="56197" h="40005">
                      <a:moveTo>
                        <a:pt x="0" y="0"/>
                      </a:moveTo>
                      <a:cubicBezTo>
                        <a:pt x="7620" y="0"/>
                        <a:pt x="21908" y="0"/>
                        <a:pt x="28575" y="0"/>
                      </a:cubicBezTo>
                      <a:cubicBezTo>
                        <a:pt x="38100" y="13335"/>
                        <a:pt x="47625" y="26670"/>
                        <a:pt x="56198" y="40005"/>
                      </a:cubicBezTo>
                      <a:cubicBezTo>
                        <a:pt x="30480" y="37147"/>
                        <a:pt x="13335" y="20003"/>
                        <a:pt x="0" y="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45" name="任意多边形: 形状 144"/>
                <p:cNvSpPr/>
                <p:nvPr/>
              </p:nvSpPr>
              <p:spPr>
                <a:xfrm>
                  <a:off x="2927032" y="3910965"/>
                  <a:ext cx="36194" cy="36194"/>
                </a:xfrm>
                <a:custGeom>
                  <a:avLst/>
                  <a:gdLst>
                    <a:gd name="connsiteX0" fmla="*/ 9525 w 36194"/>
                    <a:gd name="connsiteY0" fmla="*/ 0 h 36194"/>
                    <a:gd name="connsiteX1" fmla="*/ 36195 w 36194"/>
                    <a:gd name="connsiteY1" fmla="*/ 22860 h 36194"/>
                    <a:gd name="connsiteX2" fmla="*/ 0 w 36194"/>
                    <a:gd name="connsiteY2" fmla="*/ 36195 h 36194"/>
                    <a:gd name="connsiteX3" fmla="*/ 9525 w 36194"/>
                    <a:gd name="connsiteY3" fmla="*/ 0 h 36194"/>
                  </a:gdLst>
                  <a:ahLst/>
                  <a:cxnLst>
                    <a:cxn ang="0">
                      <a:pos x="connsiteX0" y="connsiteY0"/>
                    </a:cxn>
                    <a:cxn ang="0">
                      <a:pos x="connsiteX1" y="connsiteY1"/>
                    </a:cxn>
                    <a:cxn ang="0">
                      <a:pos x="connsiteX2" y="connsiteY2"/>
                    </a:cxn>
                    <a:cxn ang="0">
                      <a:pos x="connsiteX3" y="connsiteY3"/>
                    </a:cxn>
                  </a:cxnLst>
                  <a:rect l="l" t="t" r="r" b="b"/>
                  <a:pathLst>
                    <a:path w="36194" h="36194">
                      <a:moveTo>
                        <a:pt x="9525" y="0"/>
                      </a:moveTo>
                      <a:cubicBezTo>
                        <a:pt x="18097" y="7620"/>
                        <a:pt x="26670" y="15240"/>
                        <a:pt x="36195" y="22860"/>
                      </a:cubicBezTo>
                      <a:cubicBezTo>
                        <a:pt x="23813" y="27622"/>
                        <a:pt x="12382" y="32385"/>
                        <a:pt x="0" y="36195"/>
                      </a:cubicBezTo>
                      <a:cubicBezTo>
                        <a:pt x="2857" y="24765"/>
                        <a:pt x="6667" y="12382"/>
                        <a:pt x="9525" y="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46" name="任意多边形: 形状 145"/>
                <p:cNvSpPr/>
                <p:nvPr/>
              </p:nvSpPr>
              <p:spPr>
                <a:xfrm>
                  <a:off x="7557682" y="4370069"/>
                  <a:ext cx="101612" cy="95250"/>
                </a:xfrm>
                <a:custGeom>
                  <a:avLst/>
                  <a:gdLst>
                    <a:gd name="connsiteX0" fmla="*/ 3262 w 101612"/>
                    <a:gd name="connsiteY0" fmla="*/ 54293 h 95250"/>
                    <a:gd name="connsiteX1" fmla="*/ 32790 w 101612"/>
                    <a:gd name="connsiteY1" fmla="*/ 0 h 95250"/>
                    <a:gd name="connsiteX2" fmla="*/ 95655 w 101612"/>
                    <a:gd name="connsiteY2" fmla="*/ 38100 h 95250"/>
                    <a:gd name="connsiteX3" fmla="*/ 71842 w 101612"/>
                    <a:gd name="connsiteY3" fmla="*/ 95250 h 95250"/>
                    <a:gd name="connsiteX4" fmla="*/ 3262 w 101612"/>
                    <a:gd name="connsiteY4" fmla="*/ 5429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12" h="95250">
                      <a:moveTo>
                        <a:pt x="3262" y="54293"/>
                      </a:moveTo>
                      <a:cubicBezTo>
                        <a:pt x="-9120" y="29528"/>
                        <a:pt x="16597" y="13335"/>
                        <a:pt x="32790" y="0"/>
                      </a:cubicBezTo>
                      <a:cubicBezTo>
                        <a:pt x="53744" y="12383"/>
                        <a:pt x="76605" y="21908"/>
                        <a:pt x="95655" y="38100"/>
                      </a:cubicBezTo>
                      <a:cubicBezTo>
                        <a:pt x="108990" y="59055"/>
                        <a:pt x="99465" y="94298"/>
                        <a:pt x="71842" y="95250"/>
                      </a:cubicBezTo>
                      <a:cubicBezTo>
                        <a:pt x="44219" y="92393"/>
                        <a:pt x="16597" y="78105"/>
                        <a:pt x="3262" y="54293"/>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47" name="任意多边形: 形状 146"/>
                <p:cNvSpPr/>
                <p:nvPr/>
              </p:nvSpPr>
              <p:spPr>
                <a:xfrm>
                  <a:off x="7315455" y="4733325"/>
                  <a:ext cx="64514" cy="71084"/>
                </a:xfrm>
                <a:custGeom>
                  <a:avLst/>
                  <a:gdLst>
                    <a:gd name="connsiteX0" fmla="*/ 7364 w 64514"/>
                    <a:gd name="connsiteY0" fmla="*/ 12982 h 71084"/>
                    <a:gd name="connsiteX1" fmla="*/ 64514 w 64514"/>
                    <a:gd name="connsiteY1" fmla="*/ 3457 h 71084"/>
                    <a:gd name="connsiteX2" fmla="*/ 9269 w 64514"/>
                    <a:gd name="connsiteY2" fmla="*/ 71084 h 71084"/>
                    <a:gd name="connsiteX3" fmla="*/ 7364 w 64514"/>
                    <a:gd name="connsiteY3" fmla="*/ 12982 h 71084"/>
                  </a:gdLst>
                  <a:ahLst/>
                  <a:cxnLst>
                    <a:cxn ang="0">
                      <a:pos x="connsiteX0" y="connsiteY0"/>
                    </a:cxn>
                    <a:cxn ang="0">
                      <a:pos x="connsiteX1" y="connsiteY1"/>
                    </a:cxn>
                    <a:cxn ang="0">
                      <a:pos x="connsiteX2" y="connsiteY2"/>
                    </a:cxn>
                    <a:cxn ang="0">
                      <a:pos x="connsiteX3" y="connsiteY3"/>
                    </a:cxn>
                  </a:cxnLst>
                  <a:rect l="l" t="t" r="r" b="b"/>
                  <a:pathLst>
                    <a:path w="64514" h="71084">
                      <a:moveTo>
                        <a:pt x="7364" y="12982"/>
                      </a:moveTo>
                      <a:cubicBezTo>
                        <a:pt x="20699" y="-7021"/>
                        <a:pt x="45464" y="1552"/>
                        <a:pt x="64514" y="3457"/>
                      </a:cubicBezTo>
                      <a:cubicBezTo>
                        <a:pt x="48321" y="27269"/>
                        <a:pt x="30224" y="50129"/>
                        <a:pt x="9269" y="71084"/>
                      </a:cubicBezTo>
                      <a:cubicBezTo>
                        <a:pt x="4507" y="52987"/>
                        <a:pt x="-7876" y="30127"/>
                        <a:pt x="7364" y="12982"/>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48" name="任意多边形: 形状 147"/>
                <p:cNvSpPr/>
                <p:nvPr/>
              </p:nvSpPr>
              <p:spPr>
                <a:xfrm>
                  <a:off x="3205226" y="4807071"/>
                  <a:ext cx="101435" cy="94319"/>
                </a:xfrm>
                <a:custGeom>
                  <a:avLst/>
                  <a:gdLst>
                    <a:gd name="connsiteX0" fmla="*/ 47561 w 101435"/>
                    <a:gd name="connsiteY0" fmla="*/ 4006 h 94319"/>
                    <a:gd name="connsiteX1" fmla="*/ 97091 w 101435"/>
                    <a:gd name="connsiteY1" fmla="*/ 53536 h 94319"/>
                    <a:gd name="connsiteX2" fmla="*/ 8508 w 101435"/>
                    <a:gd name="connsiteY2" fmla="*/ 80206 h 94319"/>
                    <a:gd name="connsiteX3" fmla="*/ 47561 w 101435"/>
                    <a:gd name="connsiteY3" fmla="*/ 4006 h 94319"/>
                  </a:gdLst>
                  <a:ahLst/>
                  <a:cxnLst>
                    <a:cxn ang="0">
                      <a:pos x="connsiteX0" y="connsiteY0"/>
                    </a:cxn>
                    <a:cxn ang="0">
                      <a:pos x="connsiteX1" y="connsiteY1"/>
                    </a:cxn>
                    <a:cxn ang="0">
                      <a:pos x="connsiteX2" y="connsiteY2"/>
                    </a:cxn>
                    <a:cxn ang="0">
                      <a:pos x="connsiteX3" y="connsiteY3"/>
                    </a:cxn>
                  </a:cxnLst>
                  <a:rect l="l" t="t" r="r" b="b"/>
                  <a:pathLst>
                    <a:path w="101435" h="94319">
                      <a:moveTo>
                        <a:pt x="47561" y="4006"/>
                      </a:moveTo>
                      <a:cubicBezTo>
                        <a:pt x="77089" y="-12186"/>
                        <a:pt x="114236" y="24009"/>
                        <a:pt x="97091" y="53536"/>
                      </a:cubicBezTo>
                      <a:cubicBezTo>
                        <a:pt x="81851" y="83064"/>
                        <a:pt x="35178" y="112591"/>
                        <a:pt x="8508" y="80206"/>
                      </a:cubicBezTo>
                      <a:cubicBezTo>
                        <a:pt x="-16256" y="49727"/>
                        <a:pt x="18033" y="14484"/>
                        <a:pt x="47561" y="4006"/>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49" name="任意多边形: 形状 148"/>
                <p:cNvSpPr/>
                <p:nvPr/>
              </p:nvSpPr>
              <p:spPr>
                <a:xfrm>
                  <a:off x="7223133" y="4845862"/>
                  <a:ext cx="66348" cy="69989"/>
                </a:xfrm>
                <a:custGeom>
                  <a:avLst/>
                  <a:gdLst>
                    <a:gd name="connsiteX0" fmla="*/ 10151 w 66348"/>
                    <a:gd name="connsiteY0" fmla="*/ 9982 h 69989"/>
                    <a:gd name="connsiteX1" fmla="*/ 66348 w 66348"/>
                    <a:gd name="connsiteY1" fmla="*/ 5220 h 69989"/>
                    <a:gd name="connsiteX2" fmla="*/ 8246 w 66348"/>
                    <a:gd name="connsiteY2" fmla="*/ 69990 h 69989"/>
                    <a:gd name="connsiteX3" fmla="*/ 10151 w 66348"/>
                    <a:gd name="connsiteY3" fmla="*/ 9982 h 69989"/>
                  </a:gdLst>
                  <a:ahLst/>
                  <a:cxnLst>
                    <a:cxn ang="0">
                      <a:pos x="connsiteX0" y="connsiteY0"/>
                    </a:cxn>
                    <a:cxn ang="0">
                      <a:pos x="connsiteX1" y="connsiteY1"/>
                    </a:cxn>
                    <a:cxn ang="0">
                      <a:pos x="connsiteX2" y="connsiteY2"/>
                    </a:cxn>
                    <a:cxn ang="0">
                      <a:pos x="connsiteX3" y="connsiteY3"/>
                    </a:cxn>
                  </a:cxnLst>
                  <a:rect l="l" t="t" r="r" b="b"/>
                  <a:pathLst>
                    <a:path w="66348" h="69989">
                      <a:moveTo>
                        <a:pt x="10151" y="9982"/>
                      </a:moveTo>
                      <a:cubicBezTo>
                        <a:pt x="24439" y="-7163"/>
                        <a:pt x="47298" y="2362"/>
                        <a:pt x="66348" y="5220"/>
                      </a:cubicBezTo>
                      <a:cubicBezTo>
                        <a:pt x="48251" y="28080"/>
                        <a:pt x="29201" y="49987"/>
                        <a:pt x="8246" y="69990"/>
                      </a:cubicBezTo>
                      <a:cubicBezTo>
                        <a:pt x="2531" y="49987"/>
                        <a:pt x="-7947" y="25223"/>
                        <a:pt x="10151" y="9982"/>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50" name="任意多边形: 形状 149"/>
                <p:cNvSpPr/>
                <p:nvPr/>
              </p:nvSpPr>
              <p:spPr>
                <a:xfrm>
                  <a:off x="3294495" y="4919462"/>
                  <a:ext cx="100662" cy="96800"/>
                </a:xfrm>
                <a:custGeom>
                  <a:avLst/>
                  <a:gdLst>
                    <a:gd name="connsiteX0" fmla="*/ 43064 w 100662"/>
                    <a:gd name="connsiteY0" fmla="*/ 5915 h 96800"/>
                    <a:gd name="connsiteX1" fmla="*/ 95451 w 100662"/>
                    <a:gd name="connsiteY1" fmla="*/ 55445 h 96800"/>
                    <a:gd name="connsiteX2" fmla="*/ 10679 w 100662"/>
                    <a:gd name="connsiteY2" fmla="*/ 85925 h 96800"/>
                    <a:gd name="connsiteX3" fmla="*/ 43064 w 100662"/>
                    <a:gd name="connsiteY3" fmla="*/ 5915 h 96800"/>
                  </a:gdLst>
                  <a:ahLst/>
                  <a:cxnLst>
                    <a:cxn ang="0">
                      <a:pos x="connsiteX0" y="connsiteY0"/>
                    </a:cxn>
                    <a:cxn ang="0">
                      <a:pos x="connsiteX1" y="connsiteY1"/>
                    </a:cxn>
                    <a:cxn ang="0">
                      <a:pos x="connsiteX2" y="connsiteY2"/>
                    </a:cxn>
                    <a:cxn ang="0">
                      <a:pos x="connsiteX3" y="connsiteY3"/>
                    </a:cxn>
                  </a:cxnLst>
                  <a:rect l="l" t="t" r="r" b="b"/>
                  <a:pathLst>
                    <a:path w="100662" h="96800">
                      <a:moveTo>
                        <a:pt x="43064" y="5915"/>
                      </a:moveTo>
                      <a:cubicBezTo>
                        <a:pt x="73544" y="-15040"/>
                        <a:pt x="115454" y="24013"/>
                        <a:pt x="95451" y="55445"/>
                      </a:cubicBezTo>
                      <a:cubicBezTo>
                        <a:pt x="81164" y="83068"/>
                        <a:pt x="39254" y="113548"/>
                        <a:pt x="10679" y="85925"/>
                      </a:cubicBezTo>
                      <a:cubicBezTo>
                        <a:pt x="-16944" y="57350"/>
                        <a:pt x="14489" y="18298"/>
                        <a:pt x="43064" y="5915"/>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51" name="任意多边形: 形状 150"/>
                <p:cNvSpPr/>
                <p:nvPr/>
              </p:nvSpPr>
              <p:spPr>
                <a:xfrm>
                  <a:off x="6979720" y="5097780"/>
                  <a:ext cx="94989" cy="103044"/>
                </a:xfrm>
                <a:custGeom>
                  <a:avLst/>
                  <a:gdLst>
                    <a:gd name="connsiteX0" fmla="*/ 199 w 94989"/>
                    <a:gd name="connsiteY0" fmla="*/ 40957 h 103044"/>
                    <a:gd name="connsiteX1" fmla="*/ 45919 w 94989"/>
                    <a:gd name="connsiteY1" fmla="*/ 0 h 103044"/>
                    <a:gd name="connsiteX2" fmla="*/ 93544 w 94989"/>
                    <a:gd name="connsiteY2" fmla="*/ 76200 h 103044"/>
                    <a:gd name="connsiteX3" fmla="*/ 49729 w 94989"/>
                    <a:gd name="connsiteY3" fmla="*/ 100013 h 103044"/>
                    <a:gd name="connsiteX4" fmla="*/ 199 w 94989"/>
                    <a:gd name="connsiteY4" fmla="*/ 40957 h 103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9" h="103044">
                      <a:moveTo>
                        <a:pt x="199" y="40957"/>
                      </a:moveTo>
                      <a:cubicBezTo>
                        <a:pt x="-2659" y="14288"/>
                        <a:pt x="25916" y="6668"/>
                        <a:pt x="45919" y="0"/>
                      </a:cubicBezTo>
                      <a:cubicBezTo>
                        <a:pt x="63064" y="23813"/>
                        <a:pt x="103069" y="41910"/>
                        <a:pt x="93544" y="76200"/>
                      </a:cubicBezTo>
                      <a:cubicBezTo>
                        <a:pt x="89734" y="95250"/>
                        <a:pt x="68779" y="109538"/>
                        <a:pt x="49729" y="100013"/>
                      </a:cubicBezTo>
                      <a:cubicBezTo>
                        <a:pt x="26869" y="88582"/>
                        <a:pt x="6866" y="66675"/>
                        <a:pt x="199" y="40957"/>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52" name="任意多边形: 形状 151"/>
                <p:cNvSpPr/>
                <p:nvPr/>
              </p:nvSpPr>
              <p:spPr>
                <a:xfrm>
                  <a:off x="3491031" y="5119572"/>
                  <a:ext cx="96831" cy="97954"/>
                </a:xfrm>
                <a:custGeom>
                  <a:avLst/>
                  <a:gdLst>
                    <a:gd name="connsiteX0" fmla="*/ 45600 w 96831"/>
                    <a:gd name="connsiteY0" fmla="*/ 2972 h 97954"/>
                    <a:gd name="connsiteX1" fmla="*/ 95130 w 96831"/>
                    <a:gd name="connsiteY1" fmla="*/ 46788 h 97954"/>
                    <a:gd name="connsiteX2" fmla="*/ 11310 w 96831"/>
                    <a:gd name="connsiteY2" fmla="*/ 87745 h 97954"/>
                    <a:gd name="connsiteX3" fmla="*/ 45600 w 96831"/>
                    <a:gd name="connsiteY3" fmla="*/ 2972 h 97954"/>
                  </a:gdLst>
                  <a:ahLst/>
                  <a:cxnLst>
                    <a:cxn ang="0">
                      <a:pos x="connsiteX0" y="connsiteY0"/>
                    </a:cxn>
                    <a:cxn ang="0">
                      <a:pos x="connsiteX1" y="connsiteY1"/>
                    </a:cxn>
                    <a:cxn ang="0">
                      <a:pos x="connsiteX2" y="connsiteY2"/>
                    </a:cxn>
                    <a:cxn ang="0">
                      <a:pos x="connsiteX3" y="connsiteY3"/>
                    </a:cxn>
                  </a:cxnLst>
                  <a:rect l="l" t="t" r="r" b="b"/>
                  <a:pathLst>
                    <a:path w="96831" h="97954">
                      <a:moveTo>
                        <a:pt x="45600" y="2972"/>
                      </a:moveTo>
                      <a:cubicBezTo>
                        <a:pt x="72270" y="-9410"/>
                        <a:pt x="104655" y="19165"/>
                        <a:pt x="95130" y="46788"/>
                      </a:cubicBezTo>
                      <a:cubicBezTo>
                        <a:pt x="85605" y="79172"/>
                        <a:pt x="42743" y="116320"/>
                        <a:pt x="11310" y="87745"/>
                      </a:cubicBezTo>
                      <a:cubicBezTo>
                        <a:pt x="-18217" y="59170"/>
                        <a:pt x="16073" y="16308"/>
                        <a:pt x="45600" y="2972"/>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53" name="任意多边形: 形状 152"/>
                <p:cNvSpPr/>
                <p:nvPr/>
              </p:nvSpPr>
              <p:spPr>
                <a:xfrm>
                  <a:off x="4004167" y="5460583"/>
                  <a:ext cx="88230" cy="104489"/>
                </a:xfrm>
                <a:custGeom>
                  <a:avLst/>
                  <a:gdLst>
                    <a:gd name="connsiteX0" fmla="*/ 35385 w 88230"/>
                    <a:gd name="connsiteY0" fmla="*/ 3909 h 104489"/>
                    <a:gd name="connsiteX1" fmla="*/ 87772 w 88230"/>
                    <a:gd name="connsiteY1" fmla="*/ 41057 h 104489"/>
                    <a:gd name="connsiteX2" fmla="*/ 21097 w 88230"/>
                    <a:gd name="connsiteY2" fmla="*/ 101065 h 104489"/>
                    <a:gd name="connsiteX3" fmla="*/ 35385 w 88230"/>
                    <a:gd name="connsiteY3" fmla="*/ 3909 h 104489"/>
                  </a:gdLst>
                  <a:ahLst/>
                  <a:cxnLst>
                    <a:cxn ang="0">
                      <a:pos x="connsiteX0" y="connsiteY0"/>
                    </a:cxn>
                    <a:cxn ang="0">
                      <a:pos x="connsiteX1" y="connsiteY1"/>
                    </a:cxn>
                    <a:cxn ang="0">
                      <a:pos x="connsiteX2" y="connsiteY2"/>
                    </a:cxn>
                    <a:cxn ang="0">
                      <a:pos x="connsiteX3" y="connsiteY3"/>
                    </a:cxn>
                  </a:cxnLst>
                  <a:rect l="l" t="t" r="r" b="b"/>
                  <a:pathLst>
                    <a:path w="88230" h="104489">
                      <a:moveTo>
                        <a:pt x="35385" y="3909"/>
                      </a:moveTo>
                      <a:cubicBezTo>
                        <a:pt x="59197" y="-9426"/>
                        <a:pt x="92535" y="13434"/>
                        <a:pt x="87772" y="41057"/>
                      </a:cubicBezTo>
                      <a:cubicBezTo>
                        <a:pt x="85867" y="72490"/>
                        <a:pt x="57292" y="117257"/>
                        <a:pt x="21097" y="101065"/>
                      </a:cubicBezTo>
                      <a:cubicBezTo>
                        <a:pt x="-18908" y="80109"/>
                        <a:pt x="4904" y="21054"/>
                        <a:pt x="35385" y="3909"/>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54" name="任意多边形: 形状 153"/>
                <p:cNvSpPr/>
                <p:nvPr/>
              </p:nvSpPr>
              <p:spPr>
                <a:xfrm>
                  <a:off x="6417944" y="5468346"/>
                  <a:ext cx="76200" cy="59010"/>
                </a:xfrm>
                <a:custGeom>
                  <a:avLst/>
                  <a:gdLst>
                    <a:gd name="connsiteX0" fmla="*/ 0 w 76200"/>
                    <a:gd name="connsiteY0" fmla="*/ 59010 h 59010"/>
                    <a:gd name="connsiteX1" fmla="*/ 20955 w 76200"/>
                    <a:gd name="connsiteY1" fmla="*/ 4718 h 59010"/>
                    <a:gd name="connsiteX2" fmla="*/ 76200 w 76200"/>
                    <a:gd name="connsiteY2" fmla="*/ 19958 h 59010"/>
                    <a:gd name="connsiteX3" fmla="*/ 0 w 76200"/>
                    <a:gd name="connsiteY3" fmla="*/ 59010 h 59010"/>
                  </a:gdLst>
                  <a:ahLst/>
                  <a:cxnLst>
                    <a:cxn ang="0">
                      <a:pos x="connsiteX0" y="connsiteY0"/>
                    </a:cxn>
                    <a:cxn ang="0">
                      <a:pos x="connsiteX1" y="connsiteY1"/>
                    </a:cxn>
                    <a:cxn ang="0">
                      <a:pos x="connsiteX2" y="connsiteY2"/>
                    </a:cxn>
                    <a:cxn ang="0">
                      <a:pos x="connsiteX3" y="connsiteY3"/>
                    </a:cxn>
                  </a:cxnLst>
                  <a:rect l="l" t="t" r="r" b="b"/>
                  <a:pathLst>
                    <a:path w="76200" h="59010">
                      <a:moveTo>
                        <a:pt x="0" y="59010"/>
                      </a:moveTo>
                      <a:cubicBezTo>
                        <a:pt x="2858" y="39960"/>
                        <a:pt x="0" y="13291"/>
                        <a:pt x="20955" y="4718"/>
                      </a:cubicBezTo>
                      <a:cubicBezTo>
                        <a:pt x="40958" y="-8617"/>
                        <a:pt x="60960" y="9480"/>
                        <a:pt x="76200" y="19958"/>
                      </a:cubicBezTo>
                      <a:cubicBezTo>
                        <a:pt x="51435" y="34246"/>
                        <a:pt x="25718" y="47580"/>
                        <a:pt x="0" y="5901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55" name="任意多边形: 形状 154"/>
                <p:cNvSpPr/>
                <p:nvPr/>
              </p:nvSpPr>
              <p:spPr>
                <a:xfrm>
                  <a:off x="6227431" y="5609272"/>
                  <a:ext cx="68288" cy="69281"/>
                </a:xfrm>
                <a:custGeom>
                  <a:avLst/>
                  <a:gdLst>
                    <a:gd name="connsiteX0" fmla="*/ 13 w 68288"/>
                    <a:gd name="connsiteY0" fmla="*/ 43815 h 69281"/>
                    <a:gd name="connsiteX1" fmla="*/ 55258 w 68288"/>
                    <a:gd name="connsiteY1" fmla="*/ 0 h 69281"/>
                    <a:gd name="connsiteX2" fmla="*/ 62878 w 68288"/>
                    <a:gd name="connsiteY2" fmla="*/ 46672 h 69281"/>
                    <a:gd name="connsiteX3" fmla="*/ 13 w 68288"/>
                    <a:gd name="connsiteY3" fmla="*/ 43815 h 69281"/>
                  </a:gdLst>
                  <a:ahLst/>
                  <a:cxnLst>
                    <a:cxn ang="0">
                      <a:pos x="connsiteX0" y="connsiteY0"/>
                    </a:cxn>
                    <a:cxn ang="0">
                      <a:pos x="connsiteX1" y="connsiteY1"/>
                    </a:cxn>
                    <a:cxn ang="0">
                      <a:pos x="connsiteX2" y="connsiteY2"/>
                    </a:cxn>
                    <a:cxn ang="0">
                      <a:pos x="connsiteX3" y="connsiteY3"/>
                    </a:cxn>
                  </a:cxnLst>
                  <a:rect l="l" t="t" r="r" b="b"/>
                  <a:pathLst>
                    <a:path w="68288" h="69281">
                      <a:moveTo>
                        <a:pt x="13" y="43815"/>
                      </a:moveTo>
                      <a:cubicBezTo>
                        <a:pt x="9538" y="20955"/>
                        <a:pt x="35256" y="12382"/>
                        <a:pt x="55258" y="0"/>
                      </a:cubicBezTo>
                      <a:cubicBezTo>
                        <a:pt x="59068" y="15240"/>
                        <a:pt x="77166" y="32385"/>
                        <a:pt x="62878" y="46672"/>
                      </a:cubicBezTo>
                      <a:cubicBezTo>
                        <a:pt x="49543" y="71438"/>
                        <a:pt x="-939" y="82867"/>
                        <a:pt x="13" y="43815"/>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56" name="任意多边形: 形状 155"/>
                <p:cNvSpPr/>
                <p:nvPr/>
              </p:nvSpPr>
              <p:spPr>
                <a:xfrm>
                  <a:off x="4414837" y="5687587"/>
                  <a:ext cx="80962" cy="50182"/>
                </a:xfrm>
                <a:custGeom>
                  <a:avLst/>
                  <a:gdLst>
                    <a:gd name="connsiteX0" fmla="*/ 0 w 80962"/>
                    <a:gd name="connsiteY0" fmla="*/ 22650 h 50182"/>
                    <a:gd name="connsiteX1" fmla="*/ 80963 w 80962"/>
                    <a:gd name="connsiteY1" fmla="*/ 11220 h 50182"/>
                    <a:gd name="connsiteX2" fmla="*/ 0 w 80962"/>
                    <a:gd name="connsiteY2" fmla="*/ 22650 h 50182"/>
                  </a:gdLst>
                  <a:ahLst/>
                  <a:cxnLst>
                    <a:cxn ang="0">
                      <a:pos x="connsiteX0" y="connsiteY0"/>
                    </a:cxn>
                    <a:cxn ang="0">
                      <a:pos x="connsiteX1" y="connsiteY1"/>
                    </a:cxn>
                    <a:cxn ang="0">
                      <a:pos x="connsiteX2" y="connsiteY2"/>
                    </a:cxn>
                  </a:cxnLst>
                  <a:rect l="l" t="t" r="r" b="b"/>
                  <a:pathLst>
                    <a:path w="80962" h="50182">
                      <a:moveTo>
                        <a:pt x="0" y="22650"/>
                      </a:moveTo>
                      <a:cubicBezTo>
                        <a:pt x="10478" y="-15450"/>
                        <a:pt x="55245" y="4552"/>
                        <a:pt x="80963" y="11220"/>
                      </a:cubicBezTo>
                      <a:cubicBezTo>
                        <a:pt x="80963" y="56940"/>
                        <a:pt x="11430" y="64560"/>
                        <a:pt x="0" y="2265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57" name="任意多边形: 形状 156"/>
                <p:cNvSpPr/>
                <p:nvPr/>
              </p:nvSpPr>
              <p:spPr>
                <a:xfrm>
                  <a:off x="4690093" y="5711126"/>
                  <a:ext cx="83050" cy="106971"/>
                </a:xfrm>
                <a:custGeom>
                  <a:avLst/>
                  <a:gdLst>
                    <a:gd name="connsiteX0" fmla="*/ 28591 w 83050"/>
                    <a:gd name="connsiteY0" fmla="*/ 3874 h 106971"/>
                    <a:gd name="connsiteX1" fmla="*/ 82884 w 83050"/>
                    <a:gd name="connsiteY1" fmla="*/ 36259 h 106971"/>
                    <a:gd name="connsiteX2" fmla="*/ 34306 w 83050"/>
                    <a:gd name="connsiteY2" fmla="*/ 106744 h 106971"/>
                    <a:gd name="connsiteX3" fmla="*/ 28591 w 83050"/>
                    <a:gd name="connsiteY3" fmla="*/ 3874 h 106971"/>
                  </a:gdLst>
                  <a:ahLst/>
                  <a:cxnLst>
                    <a:cxn ang="0">
                      <a:pos x="connsiteX0" y="connsiteY0"/>
                    </a:cxn>
                    <a:cxn ang="0">
                      <a:pos x="connsiteX1" y="connsiteY1"/>
                    </a:cxn>
                    <a:cxn ang="0">
                      <a:pos x="connsiteX2" y="connsiteY2"/>
                    </a:cxn>
                    <a:cxn ang="0">
                      <a:pos x="connsiteX3" y="connsiteY3"/>
                    </a:cxn>
                  </a:cxnLst>
                  <a:rect l="l" t="t" r="r" b="b"/>
                  <a:pathLst>
                    <a:path w="83050" h="106971">
                      <a:moveTo>
                        <a:pt x="28591" y="3874"/>
                      </a:moveTo>
                      <a:cubicBezTo>
                        <a:pt x="52404" y="-8509"/>
                        <a:pt x="81931" y="10541"/>
                        <a:pt x="82884" y="36259"/>
                      </a:cubicBezTo>
                      <a:cubicBezTo>
                        <a:pt x="84789" y="65786"/>
                        <a:pt x="70501" y="110554"/>
                        <a:pt x="34306" y="106744"/>
                      </a:cubicBezTo>
                      <a:cubicBezTo>
                        <a:pt x="-15224" y="99124"/>
                        <a:pt x="-5699" y="24829"/>
                        <a:pt x="28591" y="3874"/>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58" name="任意多边形: 形状 157"/>
                <p:cNvSpPr/>
                <p:nvPr/>
              </p:nvSpPr>
              <p:spPr>
                <a:xfrm>
                  <a:off x="5760422" y="5727020"/>
                  <a:ext cx="83526" cy="106548"/>
                </a:xfrm>
                <a:custGeom>
                  <a:avLst/>
                  <a:gdLst>
                    <a:gd name="connsiteX0" fmla="*/ 21252 w 83526"/>
                    <a:gd name="connsiteY0" fmla="*/ 4172 h 106548"/>
                    <a:gd name="connsiteX1" fmla="*/ 83164 w 83526"/>
                    <a:gd name="connsiteY1" fmla="*/ 68942 h 106548"/>
                    <a:gd name="connsiteX2" fmla="*/ 17442 w 83526"/>
                    <a:gd name="connsiteY2" fmla="*/ 93707 h 106548"/>
                    <a:gd name="connsiteX3" fmla="*/ 21252 w 83526"/>
                    <a:gd name="connsiteY3" fmla="*/ 4172 h 106548"/>
                  </a:gdLst>
                  <a:ahLst/>
                  <a:cxnLst>
                    <a:cxn ang="0">
                      <a:pos x="connsiteX0" y="connsiteY0"/>
                    </a:cxn>
                    <a:cxn ang="0">
                      <a:pos x="connsiteX1" y="connsiteY1"/>
                    </a:cxn>
                    <a:cxn ang="0">
                      <a:pos x="connsiteX2" y="connsiteY2"/>
                    </a:cxn>
                    <a:cxn ang="0">
                      <a:pos x="connsiteX3" y="connsiteY3"/>
                    </a:cxn>
                  </a:cxnLst>
                  <a:rect l="l" t="t" r="r" b="b"/>
                  <a:pathLst>
                    <a:path w="83526" h="106548">
                      <a:moveTo>
                        <a:pt x="21252" y="4172"/>
                      </a:moveTo>
                      <a:cubicBezTo>
                        <a:pt x="60304" y="-14878"/>
                        <a:pt x="86974" y="35604"/>
                        <a:pt x="83164" y="68942"/>
                      </a:cubicBezTo>
                      <a:cubicBezTo>
                        <a:pt x="85070" y="102279"/>
                        <a:pt x="37445" y="120377"/>
                        <a:pt x="17442" y="93707"/>
                      </a:cubicBezTo>
                      <a:cubicBezTo>
                        <a:pt x="-1608" y="68942"/>
                        <a:pt x="-11133" y="21317"/>
                        <a:pt x="21252" y="4172"/>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59" name="任意多边形: 形状 158"/>
                <p:cNvSpPr/>
                <p:nvPr/>
              </p:nvSpPr>
              <p:spPr>
                <a:xfrm>
                  <a:off x="5378421" y="5780404"/>
                  <a:ext cx="74578" cy="106653"/>
                </a:xfrm>
                <a:custGeom>
                  <a:avLst/>
                  <a:gdLst>
                    <a:gd name="connsiteX0" fmla="*/ 26063 w 74578"/>
                    <a:gd name="connsiteY0" fmla="*/ 1270 h 106653"/>
                    <a:gd name="connsiteX1" fmla="*/ 69878 w 74578"/>
                    <a:gd name="connsiteY1" fmla="*/ 15558 h 106653"/>
                    <a:gd name="connsiteX2" fmla="*/ 49876 w 74578"/>
                    <a:gd name="connsiteY2" fmla="*/ 105093 h 106653"/>
                    <a:gd name="connsiteX3" fmla="*/ 26063 w 74578"/>
                    <a:gd name="connsiteY3" fmla="*/ 1270 h 106653"/>
                  </a:gdLst>
                  <a:ahLst/>
                  <a:cxnLst>
                    <a:cxn ang="0">
                      <a:pos x="connsiteX0" y="connsiteY0"/>
                    </a:cxn>
                    <a:cxn ang="0">
                      <a:pos x="connsiteX1" y="connsiteY1"/>
                    </a:cxn>
                    <a:cxn ang="0">
                      <a:pos x="connsiteX2" y="connsiteY2"/>
                    </a:cxn>
                    <a:cxn ang="0">
                      <a:pos x="connsiteX3" y="connsiteY3"/>
                    </a:cxn>
                  </a:cxnLst>
                  <a:rect l="l" t="t" r="r" b="b"/>
                  <a:pathLst>
                    <a:path w="74578" h="106653">
                      <a:moveTo>
                        <a:pt x="26063" y="1270"/>
                      </a:moveTo>
                      <a:cubicBezTo>
                        <a:pt x="41303" y="-2540"/>
                        <a:pt x="60353" y="2222"/>
                        <a:pt x="69878" y="15558"/>
                      </a:cubicBezTo>
                      <a:cubicBezTo>
                        <a:pt x="71784" y="46038"/>
                        <a:pt x="87023" y="90805"/>
                        <a:pt x="49876" y="105093"/>
                      </a:cubicBezTo>
                      <a:cubicBezTo>
                        <a:pt x="-5369" y="120333"/>
                        <a:pt x="-16799" y="19368"/>
                        <a:pt x="26063" y="1270"/>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60" name="任意多边形: 形状 159"/>
                <p:cNvSpPr/>
                <p:nvPr/>
              </p:nvSpPr>
              <p:spPr>
                <a:xfrm>
                  <a:off x="5089594" y="5834062"/>
                  <a:ext cx="74860" cy="50598"/>
                </a:xfrm>
                <a:custGeom>
                  <a:avLst/>
                  <a:gdLst>
                    <a:gd name="connsiteX0" fmla="*/ 565 w 74860"/>
                    <a:gd name="connsiteY0" fmla="*/ 21907 h 50598"/>
                    <a:gd name="connsiteX1" fmla="*/ 74861 w 74860"/>
                    <a:gd name="connsiteY1" fmla="*/ 0 h 50598"/>
                    <a:gd name="connsiteX2" fmla="*/ 52953 w 74860"/>
                    <a:gd name="connsiteY2" fmla="*/ 45720 h 50598"/>
                    <a:gd name="connsiteX3" fmla="*/ 565 w 74860"/>
                    <a:gd name="connsiteY3" fmla="*/ 21907 h 50598"/>
                  </a:gdLst>
                  <a:ahLst/>
                  <a:cxnLst>
                    <a:cxn ang="0">
                      <a:pos x="connsiteX0" y="connsiteY0"/>
                    </a:cxn>
                    <a:cxn ang="0">
                      <a:pos x="connsiteX1" y="connsiteY1"/>
                    </a:cxn>
                    <a:cxn ang="0">
                      <a:pos x="connsiteX2" y="connsiteY2"/>
                    </a:cxn>
                    <a:cxn ang="0">
                      <a:pos x="connsiteX3" y="connsiteY3"/>
                    </a:cxn>
                  </a:cxnLst>
                  <a:rect l="l" t="t" r="r" b="b"/>
                  <a:pathLst>
                    <a:path w="74860" h="50598">
                      <a:moveTo>
                        <a:pt x="565" y="21907"/>
                      </a:moveTo>
                      <a:cubicBezTo>
                        <a:pt x="11043" y="-8573"/>
                        <a:pt x="50095" y="2857"/>
                        <a:pt x="74861" y="0"/>
                      </a:cubicBezTo>
                      <a:cubicBezTo>
                        <a:pt x="71050" y="16193"/>
                        <a:pt x="73908" y="40005"/>
                        <a:pt x="52953" y="45720"/>
                      </a:cubicBezTo>
                      <a:cubicBezTo>
                        <a:pt x="33903" y="56198"/>
                        <a:pt x="-5150" y="50482"/>
                        <a:pt x="565" y="21907"/>
                      </a:cubicBezTo>
                      <a:close/>
                    </a:path>
                  </a:pathLst>
                </a:custGeom>
                <a:solidFill>
                  <a:srgbClr val="304394"/>
                </a:solidFill>
                <a:ln w="9525" cap="flat">
                  <a:noFill/>
                  <a:prstDash val="solid"/>
                  <a:miter/>
                </a:ln>
              </p:spPr>
              <p:txBody>
                <a:bodyPr rtlCol="0" anchor="ctr"/>
                <a:lstStyle/>
                <a:p>
                  <a:endParaRPr lang="zh-CN" altLang="en-US" dirty="0">
                    <a:latin typeface="DINPro-Medium" panose="02000503030000020004" pitchFamily="50" charset="0"/>
                  </a:endParaRPr>
                </a:p>
              </p:txBody>
            </p:sp>
          </p:grpSp>
          <p:grpSp>
            <p:nvGrpSpPr>
              <p:cNvPr id="79" name="图形 175"/>
              <p:cNvGrpSpPr/>
              <p:nvPr/>
            </p:nvGrpSpPr>
            <p:grpSpPr>
              <a:xfrm>
                <a:off x="3353369" y="1318362"/>
                <a:ext cx="3939716" cy="3935073"/>
                <a:chOff x="3353369" y="1318362"/>
                <a:chExt cx="3939716" cy="3935073"/>
              </a:xfrm>
              <a:solidFill>
                <a:srgbClr val="A4BFE5"/>
              </a:solidFill>
            </p:grpSpPr>
            <p:sp>
              <p:nvSpPr>
                <p:cNvPr id="128" name="任意多边形: 形状 127"/>
                <p:cNvSpPr/>
                <p:nvPr/>
              </p:nvSpPr>
              <p:spPr>
                <a:xfrm>
                  <a:off x="3353369" y="1318362"/>
                  <a:ext cx="3283649" cy="3488904"/>
                </a:xfrm>
                <a:custGeom>
                  <a:avLst/>
                  <a:gdLst>
                    <a:gd name="connsiteX0" fmla="*/ 1222440 w 3283649"/>
                    <a:gd name="connsiteY0" fmla="*/ 148487 h 3488904"/>
                    <a:gd name="connsiteX1" fmla="*/ 2190180 w 3283649"/>
                    <a:gd name="connsiteY1" fmla="*/ 12280 h 3488904"/>
                    <a:gd name="connsiteX2" fmla="*/ 3283650 w 3283649"/>
                    <a:gd name="connsiteY2" fmla="*/ 503770 h 3488904"/>
                    <a:gd name="connsiteX3" fmla="*/ 3139823 w 3283649"/>
                    <a:gd name="connsiteY3" fmla="*/ 561872 h 3488904"/>
                    <a:gd name="connsiteX4" fmla="*/ 3139823 w 3283649"/>
                    <a:gd name="connsiteY4" fmla="*/ 724750 h 3488904"/>
                    <a:gd name="connsiteX5" fmla="*/ 3092198 w 3283649"/>
                    <a:gd name="connsiteY5" fmla="*/ 694270 h 3488904"/>
                    <a:gd name="connsiteX6" fmla="*/ 3091245 w 3283649"/>
                    <a:gd name="connsiteY6" fmla="*/ 552347 h 3488904"/>
                    <a:gd name="connsiteX7" fmla="*/ 2912175 w 3283649"/>
                    <a:gd name="connsiteY7" fmla="*/ 609497 h 3488904"/>
                    <a:gd name="connsiteX8" fmla="*/ 2838833 w 3283649"/>
                    <a:gd name="connsiteY8" fmla="*/ 639977 h 3488904"/>
                    <a:gd name="connsiteX9" fmla="*/ 2878838 w 3283649"/>
                    <a:gd name="connsiteY9" fmla="*/ 646645 h 3488904"/>
                    <a:gd name="connsiteX10" fmla="*/ 2846453 w 3283649"/>
                    <a:gd name="connsiteY10" fmla="*/ 651407 h 3488904"/>
                    <a:gd name="connsiteX11" fmla="*/ 2645475 w 3283649"/>
                    <a:gd name="connsiteY11" fmla="*/ 659980 h 3488904"/>
                    <a:gd name="connsiteX12" fmla="*/ 2197800 w 3283649"/>
                    <a:gd name="connsiteY12" fmla="*/ 820952 h 3488904"/>
                    <a:gd name="connsiteX13" fmla="*/ 2013968 w 3283649"/>
                    <a:gd name="connsiteY13" fmla="*/ 915250 h 3488904"/>
                    <a:gd name="connsiteX14" fmla="*/ 1964437 w 3283649"/>
                    <a:gd name="connsiteY14" fmla="*/ 933347 h 3488904"/>
                    <a:gd name="connsiteX15" fmla="*/ 1809180 w 3283649"/>
                    <a:gd name="connsiteY15" fmla="*/ 848575 h 3488904"/>
                    <a:gd name="connsiteX16" fmla="*/ 1520573 w 3283649"/>
                    <a:gd name="connsiteY16" fmla="*/ 718082 h 3488904"/>
                    <a:gd name="connsiteX17" fmla="*/ 1206248 w 3283649"/>
                    <a:gd name="connsiteY17" fmla="*/ 652360 h 3488904"/>
                    <a:gd name="connsiteX18" fmla="*/ 861443 w 3283649"/>
                    <a:gd name="connsiteY18" fmla="*/ 696175 h 3488904"/>
                    <a:gd name="connsiteX19" fmla="*/ 691898 w 3283649"/>
                    <a:gd name="connsiteY19" fmla="*/ 887627 h 3488904"/>
                    <a:gd name="connsiteX20" fmla="*/ 674752 w 3283649"/>
                    <a:gd name="connsiteY20" fmla="*/ 1270532 h 3488904"/>
                    <a:gd name="connsiteX21" fmla="*/ 843345 w 3283649"/>
                    <a:gd name="connsiteY21" fmla="*/ 1738210 h 3488904"/>
                    <a:gd name="connsiteX22" fmla="*/ 946215 w 3283649"/>
                    <a:gd name="connsiteY22" fmla="*/ 1616290 h 3488904"/>
                    <a:gd name="connsiteX23" fmla="*/ 751905 w 3283649"/>
                    <a:gd name="connsiteY23" fmla="*/ 1145755 h 3488904"/>
                    <a:gd name="connsiteX24" fmla="*/ 772860 w 3283649"/>
                    <a:gd name="connsiteY24" fmla="*/ 846670 h 3488904"/>
                    <a:gd name="connsiteX25" fmla="*/ 947168 w 3283649"/>
                    <a:gd name="connsiteY25" fmla="*/ 736180 h 3488904"/>
                    <a:gd name="connsiteX26" fmla="*/ 1161480 w 3283649"/>
                    <a:gd name="connsiteY26" fmla="*/ 736180 h 3488904"/>
                    <a:gd name="connsiteX27" fmla="*/ 1386270 w 3283649"/>
                    <a:gd name="connsiteY27" fmla="*/ 806665 h 3488904"/>
                    <a:gd name="connsiteX28" fmla="*/ 1748220 w 3283649"/>
                    <a:gd name="connsiteY28" fmla="*/ 1004785 h 3488904"/>
                    <a:gd name="connsiteX29" fmla="*/ 1597725 w 3283649"/>
                    <a:gd name="connsiteY29" fmla="*/ 1053362 h 3488904"/>
                    <a:gd name="connsiteX30" fmla="*/ 1519620 w 3283649"/>
                    <a:gd name="connsiteY30" fmla="*/ 1087652 h 3488904"/>
                    <a:gd name="connsiteX31" fmla="*/ 1516762 w 3283649"/>
                    <a:gd name="connsiteY31" fmla="*/ 1290535 h 3488904"/>
                    <a:gd name="connsiteX32" fmla="*/ 1393890 w 3283649"/>
                    <a:gd name="connsiteY32" fmla="*/ 1401025 h 3488904"/>
                    <a:gd name="connsiteX33" fmla="*/ 1291973 w 3283649"/>
                    <a:gd name="connsiteY33" fmla="*/ 1504847 h 3488904"/>
                    <a:gd name="connsiteX34" fmla="*/ 1516762 w 3283649"/>
                    <a:gd name="connsiteY34" fmla="*/ 1549615 h 3488904"/>
                    <a:gd name="connsiteX35" fmla="*/ 1515810 w 3283649"/>
                    <a:gd name="connsiteY35" fmla="*/ 1635340 h 3488904"/>
                    <a:gd name="connsiteX36" fmla="*/ 1264350 w 3283649"/>
                    <a:gd name="connsiteY36" fmla="*/ 1571522 h 3488904"/>
                    <a:gd name="connsiteX37" fmla="*/ 889065 w 3283649"/>
                    <a:gd name="connsiteY37" fmla="*/ 1820125 h 3488904"/>
                    <a:gd name="connsiteX38" fmla="*/ 857633 w 3283649"/>
                    <a:gd name="connsiteY38" fmla="*/ 2075395 h 3488904"/>
                    <a:gd name="connsiteX39" fmla="*/ 1053848 w 3283649"/>
                    <a:gd name="connsiteY39" fmla="*/ 2364002 h 3488904"/>
                    <a:gd name="connsiteX40" fmla="*/ 950977 w 3283649"/>
                    <a:gd name="connsiteY40" fmla="*/ 2401150 h 3488904"/>
                    <a:gd name="connsiteX41" fmla="*/ 945263 w 3283649"/>
                    <a:gd name="connsiteY41" fmla="*/ 2395435 h 3488904"/>
                    <a:gd name="connsiteX42" fmla="*/ 847155 w 3283649"/>
                    <a:gd name="connsiteY42" fmla="*/ 2290660 h 3488904"/>
                    <a:gd name="connsiteX43" fmla="*/ 762383 w 3283649"/>
                    <a:gd name="connsiteY43" fmla="*/ 2459252 h 3488904"/>
                    <a:gd name="connsiteX44" fmla="*/ 668085 w 3283649"/>
                    <a:gd name="connsiteY44" fmla="*/ 2490685 h 3488904"/>
                    <a:gd name="connsiteX45" fmla="*/ 657608 w 3283649"/>
                    <a:gd name="connsiteY45" fmla="*/ 2495447 h 3488904"/>
                    <a:gd name="connsiteX46" fmla="*/ 655702 w 3283649"/>
                    <a:gd name="connsiteY46" fmla="*/ 2671660 h 3488904"/>
                    <a:gd name="connsiteX47" fmla="*/ 664275 w 3283649"/>
                    <a:gd name="connsiteY47" fmla="*/ 2762147 h 3488904"/>
                    <a:gd name="connsiteX48" fmla="*/ 664275 w 3283649"/>
                    <a:gd name="connsiteY48" fmla="*/ 2822155 h 3488904"/>
                    <a:gd name="connsiteX49" fmla="*/ 661418 w 3283649"/>
                    <a:gd name="connsiteY49" fmla="*/ 2909785 h 3488904"/>
                    <a:gd name="connsiteX50" fmla="*/ 654750 w 3283649"/>
                    <a:gd name="connsiteY50" fmla="*/ 3119335 h 3488904"/>
                    <a:gd name="connsiteX51" fmla="*/ 674752 w 3283649"/>
                    <a:gd name="connsiteY51" fmla="*/ 3131717 h 3488904"/>
                    <a:gd name="connsiteX52" fmla="*/ 681420 w 3283649"/>
                    <a:gd name="connsiteY52" fmla="*/ 3129812 h 3488904"/>
                    <a:gd name="connsiteX53" fmla="*/ 715710 w 3283649"/>
                    <a:gd name="connsiteY53" fmla="*/ 3186010 h 3488904"/>
                    <a:gd name="connsiteX54" fmla="*/ 665227 w 3283649"/>
                    <a:gd name="connsiteY54" fmla="*/ 3203155 h 3488904"/>
                    <a:gd name="connsiteX55" fmla="*/ 665227 w 3283649"/>
                    <a:gd name="connsiteY55" fmla="*/ 3488905 h 3488904"/>
                    <a:gd name="connsiteX56" fmla="*/ 649988 w 3283649"/>
                    <a:gd name="connsiteY56" fmla="*/ 3436517 h 3488904"/>
                    <a:gd name="connsiteX57" fmla="*/ 597600 w 3283649"/>
                    <a:gd name="connsiteY57" fmla="*/ 3388892 h 3488904"/>
                    <a:gd name="connsiteX58" fmla="*/ 599505 w 3283649"/>
                    <a:gd name="connsiteY58" fmla="*/ 3227920 h 3488904"/>
                    <a:gd name="connsiteX59" fmla="*/ 588075 w 3283649"/>
                    <a:gd name="connsiteY59" fmla="*/ 3230777 h 3488904"/>
                    <a:gd name="connsiteX60" fmla="*/ 493777 w 3283649"/>
                    <a:gd name="connsiteY60" fmla="*/ 3262210 h 3488904"/>
                    <a:gd name="connsiteX61" fmla="*/ 483300 w 3283649"/>
                    <a:gd name="connsiteY61" fmla="*/ 3266972 h 3488904"/>
                    <a:gd name="connsiteX62" fmla="*/ 158497 w 3283649"/>
                    <a:gd name="connsiteY62" fmla="*/ 2746907 h 3488904"/>
                    <a:gd name="connsiteX63" fmla="*/ 34672 w 3283649"/>
                    <a:gd name="connsiteY63" fmla="*/ 1605812 h 3488904"/>
                    <a:gd name="connsiteX64" fmla="*/ 464250 w 3283649"/>
                    <a:gd name="connsiteY64" fmla="*/ 704747 h 3488904"/>
                    <a:gd name="connsiteX65" fmla="*/ 1222440 w 3283649"/>
                    <a:gd name="connsiteY65" fmla="*/ 148487 h 3488904"/>
                    <a:gd name="connsiteX66" fmla="*/ 208027 w 3283649"/>
                    <a:gd name="connsiteY66" fmla="*/ 1732495 h 3488904"/>
                    <a:gd name="connsiteX67" fmla="*/ 207075 w 3283649"/>
                    <a:gd name="connsiteY67" fmla="*/ 2095397 h 3488904"/>
                    <a:gd name="connsiteX68" fmla="*/ 227077 w 3283649"/>
                    <a:gd name="connsiteY68" fmla="*/ 2200172 h 3488904"/>
                    <a:gd name="connsiteX69" fmla="*/ 366143 w 3283649"/>
                    <a:gd name="connsiteY69" fmla="*/ 2283040 h 3488904"/>
                    <a:gd name="connsiteX70" fmla="*/ 588075 w 3283649"/>
                    <a:gd name="connsiteY70" fmla="*/ 2289707 h 3488904"/>
                    <a:gd name="connsiteX71" fmla="*/ 756668 w 3283649"/>
                    <a:gd name="connsiteY71" fmla="*/ 2215412 h 3488904"/>
                    <a:gd name="connsiteX72" fmla="*/ 788100 w 3283649"/>
                    <a:gd name="connsiteY72" fmla="*/ 2114447 h 3488904"/>
                    <a:gd name="connsiteX73" fmla="*/ 788100 w 3283649"/>
                    <a:gd name="connsiteY73" fmla="*/ 1731542 h 3488904"/>
                    <a:gd name="connsiteX74" fmla="*/ 658560 w 3283649"/>
                    <a:gd name="connsiteY74" fmla="*/ 1731542 h 3488904"/>
                    <a:gd name="connsiteX75" fmla="*/ 659513 w 3283649"/>
                    <a:gd name="connsiteY75" fmla="*/ 2103970 h 3488904"/>
                    <a:gd name="connsiteX76" fmla="*/ 635700 w 3283649"/>
                    <a:gd name="connsiteY76" fmla="*/ 2188742 h 3488904"/>
                    <a:gd name="connsiteX77" fmla="*/ 493777 w 3283649"/>
                    <a:gd name="connsiteY77" fmla="*/ 2231605 h 3488904"/>
                    <a:gd name="connsiteX78" fmla="*/ 361380 w 3283649"/>
                    <a:gd name="connsiteY78" fmla="*/ 2189695 h 3488904"/>
                    <a:gd name="connsiteX79" fmla="*/ 336615 w 3283649"/>
                    <a:gd name="connsiteY79" fmla="*/ 2103970 h 3488904"/>
                    <a:gd name="connsiteX80" fmla="*/ 337568 w 3283649"/>
                    <a:gd name="connsiteY80" fmla="*/ 1732495 h 3488904"/>
                    <a:gd name="connsiteX81" fmla="*/ 208027 w 3283649"/>
                    <a:gd name="connsiteY81" fmla="*/ 1732495 h 3488904"/>
                    <a:gd name="connsiteX82" fmla="*/ 501398 w 3283649"/>
                    <a:gd name="connsiteY82" fmla="*/ 2551645 h 3488904"/>
                    <a:gd name="connsiteX83" fmla="*/ 500445 w 3283649"/>
                    <a:gd name="connsiteY83" fmla="*/ 2801200 h 3488904"/>
                    <a:gd name="connsiteX84" fmla="*/ 594743 w 3283649"/>
                    <a:gd name="connsiteY84" fmla="*/ 2774530 h 3488904"/>
                    <a:gd name="connsiteX85" fmla="*/ 595695 w 3283649"/>
                    <a:gd name="connsiteY85" fmla="*/ 2516402 h 3488904"/>
                    <a:gd name="connsiteX86" fmla="*/ 501398 w 3283649"/>
                    <a:gd name="connsiteY86" fmla="*/ 2551645 h 3488904"/>
                    <a:gd name="connsiteX87" fmla="*/ 523305 w 3283649"/>
                    <a:gd name="connsiteY87" fmla="*/ 2869780 h 3488904"/>
                    <a:gd name="connsiteX88" fmla="*/ 500445 w 3283649"/>
                    <a:gd name="connsiteY88" fmla="*/ 2895497 h 3488904"/>
                    <a:gd name="connsiteX89" fmla="*/ 500445 w 3283649"/>
                    <a:gd name="connsiteY89" fmla="*/ 3179342 h 3488904"/>
                    <a:gd name="connsiteX90" fmla="*/ 593790 w 3283649"/>
                    <a:gd name="connsiteY90" fmla="*/ 3152672 h 3488904"/>
                    <a:gd name="connsiteX91" fmla="*/ 595695 w 3283649"/>
                    <a:gd name="connsiteY91" fmla="*/ 2847872 h 3488904"/>
                    <a:gd name="connsiteX92" fmla="*/ 523305 w 3283649"/>
                    <a:gd name="connsiteY92" fmla="*/ 2869780 h 348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283649" h="3488904">
                      <a:moveTo>
                        <a:pt x="1222440" y="148487"/>
                      </a:moveTo>
                      <a:cubicBezTo>
                        <a:pt x="1527240" y="22757"/>
                        <a:pt x="1863473" y="-24868"/>
                        <a:pt x="2190180" y="12280"/>
                      </a:cubicBezTo>
                      <a:cubicBezTo>
                        <a:pt x="2593088" y="58000"/>
                        <a:pt x="2983613" y="229450"/>
                        <a:pt x="3283650" y="503770"/>
                      </a:cubicBezTo>
                      <a:cubicBezTo>
                        <a:pt x="3234120" y="519010"/>
                        <a:pt x="3182685" y="532345"/>
                        <a:pt x="3139823" y="561872"/>
                      </a:cubicBezTo>
                      <a:cubicBezTo>
                        <a:pt x="3140775" y="616165"/>
                        <a:pt x="3139823" y="670457"/>
                        <a:pt x="3139823" y="724750"/>
                      </a:cubicBezTo>
                      <a:cubicBezTo>
                        <a:pt x="3123630" y="714272"/>
                        <a:pt x="3108390" y="704747"/>
                        <a:pt x="3092198" y="694270"/>
                      </a:cubicBezTo>
                      <a:cubicBezTo>
                        <a:pt x="3092198" y="646645"/>
                        <a:pt x="3092198" y="599972"/>
                        <a:pt x="3091245" y="552347"/>
                      </a:cubicBezTo>
                      <a:cubicBezTo>
                        <a:pt x="3031238" y="569492"/>
                        <a:pt x="2972183" y="591400"/>
                        <a:pt x="2912175" y="609497"/>
                      </a:cubicBezTo>
                      <a:cubicBezTo>
                        <a:pt x="2886458" y="617117"/>
                        <a:pt x="2861693" y="626642"/>
                        <a:pt x="2838833" y="639977"/>
                      </a:cubicBezTo>
                      <a:cubicBezTo>
                        <a:pt x="2849310" y="641882"/>
                        <a:pt x="2869313" y="644740"/>
                        <a:pt x="2878838" y="646645"/>
                      </a:cubicBezTo>
                      <a:cubicBezTo>
                        <a:pt x="2868360" y="648550"/>
                        <a:pt x="2856930" y="650455"/>
                        <a:pt x="2846453" y="651407"/>
                      </a:cubicBezTo>
                      <a:cubicBezTo>
                        <a:pt x="2779778" y="650455"/>
                        <a:pt x="2711198" y="646645"/>
                        <a:pt x="2645475" y="659980"/>
                      </a:cubicBezTo>
                      <a:cubicBezTo>
                        <a:pt x="2489265" y="692365"/>
                        <a:pt x="2338770" y="746657"/>
                        <a:pt x="2197800" y="820952"/>
                      </a:cubicBezTo>
                      <a:cubicBezTo>
                        <a:pt x="2136840" y="853337"/>
                        <a:pt x="2074928" y="881912"/>
                        <a:pt x="2013968" y="915250"/>
                      </a:cubicBezTo>
                      <a:cubicBezTo>
                        <a:pt x="1997775" y="920965"/>
                        <a:pt x="1980630" y="927632"/>
                        <a:pt x="1964437" y="933347"/>
                      </a:cubicBezTo>
                      <a:cubicBezTo>
                        <a:pt x="1915860" y="899057"/>
                        <a:pt x="1861568" y="875245"/>
                        <a:pt x="1809180" y="848575"/>
                      </a:cubicBezTo>
                      <a:cubicBezTo>
                        <a:pt x="1716787" y="797140"/>
                        <a:pt x="1619633" y="754277"/>
                        <a:pt x="1520573" y="718082"/>
                      </a:cubicBezTo>
                      <a:cubicBezTo>
                        <a:pt x="1417703" y="688555"/>
                        <a:pt x="1314833" y="650455"/>
                        <a:pt x="1206248" y="652360"/>
                      </a:cubicBezTo>
                      <a:cubicBezTo>
                        <a:pt x="1090995" y="653312"/>
                        <a:pt x="966218" y="637120"/>
                        <a:pt x="861443" y="696175"/>
                      </a:cubicBezTo>
                      <a:cubicBezTo>
                        <a:pt x="789052" y="741895"/>
                        <a:pt x="725235" y="807617"/>
                        <a:pt x="691898" y="887627"/>
                      </a:cubicBezTo>
                      <a:cubicBezTo>
                        <a:pt x="644273" y="1009547"/>
                        <a:pt x="656655" y="1143850"/>
                        <a:pt x="674752" y="1270532"/>
                      </a:cubicBezTo>
                      <a:cubicBezTo>
                        <a:pt x="709043" y="1432457"/>
                        <a:pt x="757620" y="1595335"/>
                        <a:pt x="843345" y="1738210"/>
                      </a:cubicBezTo>
                      <a:cubicBezTo>
                        <a:pt x="872873" y="1693442"/>
                        <a:pt x="914783" y="1659152"/>
                        <a:pt x="946215" y="1616290"/>
                      </a:cubicBezTo>
                      <a:cubicBezTo>
                        <a:pt x="865252" y="1466747"/>
                        <a:pt x="780480" y="1315300"/>
                        <a:pt x="751905" y="1145755"/>
                      </a:cubicBezTo>
                      <a:cubicBezTo>
                        <a:pt x="728093" y="1046695"/>
                        <a:pt x="730950" y="940015"/>
                        <a:pt x="772860" y="846670"/>
                      </a:cubicBezTo>
                      <a:cubicBezTo>
                        <a:pt x="809055" y="783805"/>
                        <a:pt x="880493" y="753325"/>
                        <a:pt x="947168" y="736180"/>
                      </a:cubicBezTo>
                      <a:cubicBezTo>
                        <a:pt x="1017652" y="726655"/>
                        <a:pt x="1090043" y="728560"/>
                        <a:pt x="1161480" y="736180"/>
                      </a:cubicBezTo>
                      <a:cubicBezTo>
                        <a:pt x="1237680" y="753325"/>
                        <a:pt x="1315785" y="769517"/>
                        <a:pt x="1386270" y="806665"/>
                      </a:cubicBezTo>
                      <a:cubicBezTo>
                        <a:pt x="1510095" y="866672"/>
                        <a:pt x="1633920" y="926680"/>
                        <a:pt x="1748220" y="1004785"/>
                      </a:cubicBezTo>
                      <a:cubicBezTo>
                        <a:pt x="1697737" y="1020025"/>
                        <a:pt x="1648208" y="1038122"/>
                        <a:pt x="1597725" y="1053362"/>
                      </a:cubicBezTo>
                      <a:cubicBezTo>
                        <a:pt x="1571055" y="1062887"/>
                        <a:pt x="1542480" y="1069555"/>
                        <a:pt x="1519620" y="1087652"/>
                      </a:cubicBezTo>
                      <a:cubicBezTo>
                        <a:pt x="1510095" y="1154327"/>
                        <a:pt x="1517715" y="1222907"/>
                        <a:pt x="1516762" y="1290535"/>
                      </a:cubicBezTo>
                      <a:cubicBezTo>
                        <a:pt x="1473900" y="1324825"/>
                        <a:pt x="1435800" y="1365782"/>
                        <a:pt x="1393890" y="1401025"/>
                      </a:cubicBezTo>
                      <a:cubicBezTo>
                        <a:pt x="1356743" y="1432457"/>
                        <a:pt x="1323405" y="1467700"/>
                        <a:pt x="1291973" y="1504847"/>
                      </a:cubicBezTo>
                      <a:cubicBezTo>
                        <a:pt x="1369125" y="1501990"/>
                        <a:pt x="1447230" y="1515325"/>
                        <a:pt x="1516762" y="1549615"/>
                      </a:cubicBezTo>
                      <a:cubicBezTo>
                        <a:pt x="1515810" y="1578190"/>
                        <a:pt x="1515810" y="1606765"/>
                        <a:pt x="1515810" y="1635340"/>
                      </a:cubicBezTo>
                      <a:cubicBezTo>
                        <a:pt x="1438658" y="1593430"/>
                        <a:pt x="1352933" y="1565807"/>
                        <a:pt x="1264350" y="1571522"/>
                      </a:cubicBezTo>
                      <a:cubicBezTo>
                        <a:pt x="1104330" y="1571522"/>
                        <a:pt x="953835" y="1675345"/>
                        <a:pt x="889065" y="1820125"/>
                      </a:cubicBezTo>
                      <a:cubicBezTo>
                        <a:pt x="851918" y="1899182"/>
                        <a:pt x="845250" y="1989670"/>
                        <a:pt x="857633" y="2075395"/>
                      </a:cubicBezTo>
                      <a:cubicBezTo>
                        <a:pt x="876683" y="2193505"/>
                        <a:pt x="949073" y="2304947"/>
                        <a:pt x="1053848" y="2364002"/>
                      </a:cubicBezTo>
                      <a:cubicBezTo>
                        <a:pt x="1019558" y="2374480"/>
                        <a:pt x="985268" y="2386862"/>
                        <a:pt x="950977" y="2401150"/>
                      </a:cubicBezTo>
                      <a:cubicBezTo>
                        <a:pt x="950025" y="2399245"/>
                        <a:pt x="947168" y="2397340"/>
                        <a:pt x="945263" y="2395435"/>
                      </a:cubicBezTo>
                      <a:cubicBezTo>
                        <a:pt x="913830" y="2359240"/>
                        <a:pt x="883350" y="2323045"/>
                        <a:pt x="847155" y="2290660"/>
                      </a:cubicBezTo>
                      <a:cubicBezTo>
                        <a:pt x="809055" y="2341142"/>
                        <a:pt x="782385" y="2399245"/>
                        <a:pt x="762383" y="2459252"/>
                      </a:cubicBezTo>
                      <a:cubicBezTo>
                        <a:pt x="730950" y="2469730"/>
                        <a:pt x="698565" y="2479255"/>
                        <a:pt x="668085" y="2490685"/>
                      </a:cubicBezTo>
                      <a:cubicBezTo>
                        <a:pt x="665227" y="2491637"/>
                        <a:pt x="660465" y="2494495"/>
                        <a:pt x="657608" y="2495447"/>
                      </a:cubicBezTo>
                      <a:cubicBezTo>
                        <a:pt x="654750" y="2554502"/>
                        <a:pt x="658560" y="2612605"/>
                        <a:pt x="655702" y="2671660"/>
                      </a:cubicBezTo>
                      <a:cubicBezTo>
                        <a:pt x="653798" y="2702140"/>
                        <a:pt x="657608" y="2732620"/>
                        <a:pt x="664275" y="2762147"/>
                      </a:cubicBezTo>
                      <a:cubicBezTo>
                        <a:pt x="667133" y="2782150"/>
                        <a:pt x="667133" y="2802152"/>
                        <a:pt x="664275" y="2822155"/>
                      </a:cubicBezTo>
                      <a:cubicBezTo>
                        <a:pt x="660465" y="2850730"/>
                        <a:pt x="658560" y="2880257"/>
                        <a:pt x="661418" y="2909785"/>
                      </a:cubicBezTo>
                      <a:cubicBezTo>
                        <a:pt x="667133" y="2980270"/>
                        <a:pt x="655702" y="3049802"/>
                        <a:pt x="654750" y="3119335"/>
                      </a:cubicBezTo>
                      <a:cubicBezTo>
                        <a:pt x="661418" y="3124097"/>
                        <a:pt x="668085" y="3127907"/>
                        <a:pt x="674752" y="3131717"/>
                      </a:cubicBezTo>
                      <a:lnTo>
                        <a:pt x="681420" y="3129812"/>
                      </a:lnTo>
                      <a:cubicBezTo>
                        <a:pt x="692850" y="3148862"/>
                        <a:pt x="704280" y="3166960"/>
                        <a:pt x="715710" y="3186010"/>
                      </a:cubicBezTo>
                      <a:cubicBezTo>
                        <a:pt x="698565" y="3191725"/>
                        <a:pt x="682373" y="3197440"/>
                        <a:pt x="665227" y="3203155"/>
                      </a:cubicBezTo>
                      <a:cubicBezTo>
                        <a:pt x="664275" y="3298405"/>
                        <a:pt x="664275" y="3393655"/>
                        <a:pt x="665227" y="3488905"/>
                      </a:cubicBezTo>
                      <a:cubicBezTo>
                        <a:pt x="660465" y="3471760"/>
                        <a:pt x="657608" y="3452710"/>
                        <a:pt x="649988" y="3436517"/>
                      </a:cubicBezTo>
                      <a:cubicBezTo>
                        <a:pt x="636652" y="3416515"/>
                        <a:pt x="615698" y="3403180"/>
                        <a:pt x="597600" y="3388892"/>
                      </a:cubicBezTo>
                      <a:cubicBezTo>
                        <a:pt x="598552" y="3334600"/>
                        <a:pt x="598552" y="3281260"/>
                        <a:pt x="599505" y="3227920"/>
                      </a:cubicBezTo>
                      <a:cubicBezTo>
                        <a:pt x="596648" y="3228872"/>
                        <a:pt x="590933" y="3229825"/>
                        <a:pt x="588075" y="3230777"/>
                      </a:cubicBezTo>
                      <a:cubicBezTo>
                        <a:pt x="555690" y="3238397"/>
                        <a:pt x="524258" y="3248875"/>
                        <a:pt x="493777" y="3262210"/>
                      </a:cubicBezTo>
                      <a:lnTo>
                        <a:pt x="483300" y="3266972"/>
                      </a:lnTo>
                      <a:cubicBezTo>
                        <a:pt x="349950" y="3110762"/>
                        <a:pt x="238508" y="2936455"/>
                        <a:pt x="158497" y="2746907"/>
                      </a:cubicBezTo>
                      <a:cubicBezTo>
                        <a:pt x="5145" y="2389720"/>
                        <a:pt x="-38670" y="1986812"/>
                        <a:pt x="34672" y="1605812"/>
                      </a:cubicBezTo>
                      <a:cubicBezTo>
                        <a:pt x="97538" y="1275295"/>
                        <a:pt x="246127" y="960970"/>
                        <a:pt x="464250" y="704747"/>
                      </a:cubicBezTo>
                      <a:cubicBezTo>
                        <a:pt x="670943" y="458050"/>
                        <a:pt x="931927" y="267550"/>
                        <a:pt x="1222440" y="148487"/>
                      </a:cubicBezTo>
                      <a:close/>
                      <a:moveTo>
                        <a:pt x="208027" y="1732495"/>
                      </a:moveTo>
                      <a:cubicBezTo>
                        <a:pt x="206122" y="1853462"/>
                        <a:pt x="208027" y="1974430"/>
                        <a:pt x="207075" y="2095397"/>
                      </a:cubicBezTo>
                      <a:cubicBezTo>
                        <a:pt x="207075" y="2130640"/>
                        <a:pt x="207075" y="2169692"/>
                        <a:pt x="227077" y="2200172"/>
                      </a:cubicBezTo>
                      <a:cubicBezTo>
                        <a:pt x="257558" y="2248750"/>
                        <a:pt x="312802" y="2272562"/>
                        <a:pt x="366143" y="2283040"/>
                      </a:cubicBezTo>
                      <a:cubicBezTo>
                        <a:pt x="439485" y="2297327"/>
                        <a:pt x="514733" y="2297327"/>
                        <a:pt x="588075" y="2289707"/>
                      </a:cubicBezTo>
                      <a:cubicBezTo>
                        <a:pt x="649035" y="2282087"/>
                        <a:pt x="715710" y="2264942"/>
                        <a:pt x="756668" y="2215412"/>
                      </a:cubicBezTo>
                      <a:cubicBezTo>
                        <a:pt x="780480" y="2187790"/>
                        <a:pt x="789052" y="2150642"/>
                        <a:pt x="788100" y="2114447"/>
                      </a:cubicBezTo>
                      <a:cubicBezTo>
                        <a:pt x="788100" y="1986812"/>
                        <a:pt x="788100" y="1859177"/>
                        <a:pt x="788100" y="1731542"/>
                      </a:cubicBezTo>
                      <a:cubicBezTo>
                        <a:pt x="745238" y="1729637"/>
                        <a:pt x="702375" y="1729637"/>
                        <a:pt x="658560" y="1731542"/>
                      </a:cubicBezTo>
                      <a:cubicBezTo>
                        <a:pt x="659513" y="1855367"/>
                        <a:pt x="658560" y="1980145"/>
                        <a:pt x="659513" y="2103970"/>
                      </a:cubicBezTo>
                      <a:cubicBezTo>
                        <a:pt x="659513" y="2133497"/>
                        <a:pt x="658560" y="2166835"/>
                        <a:pt x="635700" y="2188742"/>
                      </a:cubicBezTo>
                      <a:cubicBezTo>
                        <a:pt x="598552" y="2224937"/>
                        <a:pt x="543308" y="2230652"/>
                        <a:pt x="493777" y="2231605"/>
                      </a:cubicBezTo>
                      <a:cubicBezTo>
                        <a:pt x="447105" y="2229700"/>
                        <a:pt x="396623" y="2223032"/>
                        <a:pt x="361380" y="2189695"/>
                      </a:cubicBezTo>
                      <a:cubicBezTo>
                        <a:pt x="337568" y="2167787"/>
                        <a:pt x="336615" y="2133497"/>
                        <a:pt x="336615" y="2103970"/>
                      </a:cubicBezTo>
                      <a:cubicBezTo>
                        <a:pt x="337568" y="1980145"/>
                        <a:pt x="335663" y="1856320"/>
                        <a:pt x="337568" y="1732495"/>
                      </a:cubicBezTo>
                      <a:cubicBezTo>
                        <a:pt x="295658" y="1731542"/>
                        <a:pt x="251843" y="1731542"/>
                        <a:pt x="208027" y="1732495"/>
                      </a:cubicBezTo>
                      <a:close/>
                      <a:moveTo>
                        <a:pt x="501398" y="2551645"/>
                      </a:moveTo>
                      <a:cubicBezTo>
                        <a:pt x="498540" y="2634512"/>
                        <a:pt x="501398" y="2718332"/>
                        <a:pt x="500445" y="2801200"/>
                      </a:cubicBezTo>
                      <a:cubicBezTo>
                        <a:pt x="532830" y="2796437"/>
                        <a:pt x="564263" y="2785960"/>
                        <a:pt x="594743" y="2774530"/>
                      </a:cubicBezTo>
                      <a:cubicBezTo>
                        <a:pt x="596648" y="2688805"/>
                        <a:pt x="595695" y="2602127"/>
                        <a:pt x="595695" y="2516402"/>
                      </a:cubicBezTo>
                      <a:cubicBezTo>
                        <a:pt x="563310" y="2524975"/>
                        <a:pt x="526163" y="2527832"/>
                        <a:pt x="501398" y="2551645"/>
                      </a:cubicBezTo>
                      <a:close/>
                      <a:moveTo>
                        <a:pt x="523305" y="2869780"/>
                      </a:moveTo>
                      <a:cubicBezTo>
                        <a:pt x="512827" y="2873590"/>
                        <a:pt x="496635" y="2881210"/>
                        <a:pt x="500445" y="2895497"/>
                      </a:cubicBezTo>
                      <a:cubicBezTo>
                        <a:pt x="499493" y="2989795"/>
                        <a:pt x="500445" y="3085045"/>
                        <a:pt x="500445" y="3179342"/>
                      </a:cubicBezTo>
                      <a:cubicBezTo>
                        <a:pt x="531877" y="3170770"/>
                        <a:pt x="562358" y="3161245"/>
                        <a:pt x="593790" y="3152672"/>
                      </a:cubicBezTo>
                      <a:cubicBezTo>
                        <a:pt x="597600" y="3051707"/>
                        <a:pt x="594743" y="2949790"/>
                        <a:pt x="595695" y="2847872"/>
                      </a:cubicBezTo>
                      <a:cubicBezTo>
                        <a:pt x="570930" y="2854540"/>
                        <a:pt x="546165" y="2861207"/>
                        <a:pt x="523305" y="2869780"/>
                      </a:cubicBezTo>
                      <a:close/>
                    </a:path>
                  </a:pathLst>
                </a:custGeom>
                <a:solidFill>
                  <a:srgbClr val="A4BFE5"/>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29" name="任意多边形: 形状 128"/>
                <p:cNvSpPr/>
                <p:nvPr/>
              </p:nvSpPr>
              <p:spPr>
                <a:xfrm>
                  <a:off x="4062412" y="1847850"/>
                  <a:ext cx="3230673" cy="3405586"/>
                </a:xfrm>
                <a:custGeom>
                  <a:avLst/>
                  <a:gdLst>
                    <a:gd name="connsiteX0" fmla="*/ 2603183 w 3230673"/>
                    <a:gd name="connsiteY0" fmla="*/ 0 h 3405586"/>
                    <a:gd name="connsiteX1" fmla="*/ 2639378 w 3230673"/>
                    <a:gd name="connsiteY1" fmla="*/ 34290 h 3405586"/>
                    <a:gd name="connsiteX2" fmla="*/ 2643188 w 3230673"/>
                    <a:gd name="connsiteY2" fmla="*/ 245745 h 3405586"/>
                    <a:gd name="connsiteX3" fmla="*/ 2755583 w 3230673"/>
                    <a:gd name="connsiteY3" fmla="*/ 210503 h 3405586"/>
                    <a:gd name="connsiteX4" fmla="*/ 2769870 w 3230673"/>
                    <a:gd name="connsiteY4" fmla="*/ 173355 h 3405586"/>
                    <a:gd name="connsiteX5" fmla="*/ 3208973 w 3230673"/>
                    <a:gd name="connsiteY5" fmla="*/ 1142048 h 3405586"/>
                    <a:gd name="connsiteX6" fmla="*/ 3060383 w 3230673"/>
                    <a:gd name="connsiteY6" fmla="*/ 2239328 h 3405586"/>
                    <a:gd name="connsiteX7" fmla="*/ 2426018 w 3230673"/>
                    <a:gd name="connsiteY7" fmla="*/ 3025140 h 3405586"/>
                    <a:gd name="connsiteX8" fmla="*/ 1492568 w 3230673"/>
                    <a:gd name="connsiteY8" fmla="*/ 3391852 h 3405586"/>
                    <a:gd name="connsiteX9" fmla="*/ 364807 w 3230673"/>
                    <a:gd name="connsiteY9" fmla="*/ 3188018 h 3405586"/>
                    <a:gd name="connsiteX10" fmla="*/ 0 w 3230673"/>
                    <a:gd name="connsiteY10" fmla="*/ 2942273 h 3405586"/>
                    <a:gd name="connsiteX11" fmla="*/ 96203 w 3230673"/>
                    <a:gd name="connsiteY11" fmla="*/ 2910840 h 3405586"/>
                    <a:gd name="connsiteX12" fmla="*/ 96203 w 3230673"/>
                    <a:gd name="connsiteY12" fmla="*/ 2625090 h 3405586"/>
                    <a:gd name="connsiteX13" fmla="*/ 56197 w 3230673"/>
                    <a:gd name="connsiteY13" fmla="*/ 2637473 h 3405586"/>
                    <a:gd name="connsiteX14" fmla="*/ 41910 w 3230673"/>
                    <a:gd name="connsiteY14" fmla="*/ 2576513 h 3405586"/>
                    <a:gd name="connsiteX15" fmla="*/ 104775 w 3230673"/>
                    <a:gd name="connsiteY15" fmla="*/ 2546033 h 3405586"/>
                    <a:gd name="connsiteX16" fmla="*/ 103822 w 3230673"/>
                    <a:gd name="connsiteY16" fmla="*/ 2243138 h 3405586"/>
                    <a:gd name="connsiteX17" fmla="*/ 69533 w 3230673"/>
                    <a:gd name="connsiteY17" fmla="*/ 2249805 h 3405586"/>
                    <a:gd name="connsiteX18" fmla="*/ 91440 w 3230673"/>
                    <a:gd name="connsiteY18" fmla="*/ 2182178 h 3405586"/>
                    <a:gd name="connsiteX19" fmla="*/ 101917 w 3230673"/>
                    <a:gd name="connsiteY19" fmla="*/ 2150745 h 3405586"/>
                    <a:gd name="connsiteX20" fmla="*/ 166688 w 3230673"/>
                    <a:gd name="connsiteY20" fmla="*/ 2019300 h 3405586"/>
                    <a:gd name="connsiteX21" fmla="*/ 167640 w 3230673"/>
                    <a:gd name="connsiteY21" fmla="*/ 2149793 h 3405586"/>
                    <a:gd name="connsiteX22" fmla="*/ 289560 w 3230673"/>
                    <a:gd name="connsiteY22" fmla="*/ 2118360 h 3405586"/>
                    <a:gd name="connsiteX23" fmla="*/ 386715 w 3230673"/>
                    <a:gd name="connsiteY23" fmla="*/ 2082165 h 3405586"/>
                    <a:gd name="connsiteX24" fmla="*/ 398145 w 3230673"/>
                    <a:gd name="connsiteY24" fmla="*/ 2043113 h 3405586"/>
                    <a:gd name="connsiteX25" fmla="*/ 400050 w 3230673"/>
                    <a:gd name="connsiteY25" fmla="*/ 1860232 h 3405586"/>
                    <a:gd name="connsiteX26" fmla="*/ 501968 w 3230673"/>
                    <a:gd name="connsiteY26" fmla="*/ 1889760 h 3405586"/>
                    <a:gd name="connsiteX27" fmla="*/ 501015 w 3230673"/>
                    <a:gd name="connsiteY27" fmla="*/ 2759393 h 3405586"/>
                    <a:gd name="connsiteX28" fmla="*/ 389572 w 3230673"/>
                    <a:gd name="connsiteY28" fmla="*/ 2768918 h 3405586"/>
                    <a:gd name="connsiteX29" fmla="*/ 389572 w 3230673"/>
                    <a:gd name="connsiteY29" fmla="*/ 2528888 h 3405586"/>
                    <a:gd name="connsiteX30" fmla="*/ 179070 w 3230673"/>
                    <a:gd name="connsiteY30" fmla="*/ 2594610 h 3405586"/>
                    <a:gd name="connsiteX31" fmla="*/ 172403 w 3230673"/>
                    <a:gd name="connsiteY31" fmla="*/ 2740343 h 3405586"/>
                    <a:gd name="connsiteX32" fmla="*/ 100965 w 3230673"/>
                    <a:gd name="connsiteY32" fmla="*/ 2701290 h 3405586"/>
                    <a:gd name="connsiteX33" fmla="*/ 118110 w 3230673"/>
                    <a:gd name="connsiteY33" fmla="*/ 2774633 h 3405586"/>
                    <a:gd name="connsiteX34" fmla="*/ 171450 w 3230673"/>
                    <a:gd name="connsiteY34" fmla="*/ 2813685 h 3405586"/>
                    <a:gd name="connsiteX35" fmla="*/ 169545 w 3230673"/>
                    <a:gd name="connsiteY35" fmla="*/ 2882265 h 3405586"/>
                    <a:gd name="connsiteX36" fmla="*/ 172403 w 3230673"/>
                    <a:gd name="connsiteY36" fmla="*/ 2879408 h 3405586"/>
                    <a:gd name="connsiteX37" fmla="*/ 301942 w 3230673"/>
                    <a:gd name="connsiteY37" fmla="*/ 2842260 h 3405586"/>
                    <a:gd name="connsiteX38" fmla="*/ 609600 w 3230673"/>
                    <a:gd name="connsiteY38" fmla="*/ 2835593 h 3405586"/>
                    <a:gd name="connsiteX39" fmla="*/ 1036320 w 3230673"/>
                    <a:gd name="connsiteY39" fmla="*/ 2683193 h 3405586"/>
                    <a:gd name="connsiteX40" fmla="*/ 1270635 w 3230673"/>
                    <a:gd name="connsiteY40" fmla="*/ 2559368 h 3405586"/>
                    <a:gd name="connsiteX41" fmla="*/ 1505903 w 3230673"/>
                    <a:gd name="connsiteY41" fmla="*/ 2684145 h 3405586"/>
                    <a:gd name="connsiteX42" fmla="*/ 1729740 w 3230673"/>
                    <a:gd name="connsiteY42" fmla="*/ 2779395 h 3405586"/>
                    <a:gd name="connsiteX43" fmla="*/ 2032635 w 3230673"/>
                    <a:gd name="connsiteY43" fmla="*/ 2845118 h 3405586"/>
                    <a:gd name="connsiteX44" fmla="*/ 2371725 w 3230673"/>
                    <a:gd name="connsiteY44" fmla="*/ 2808923 h 3405586"/>
                    <a:gd name="connsiteX45" fmla="*/ 2570798 w 3230673"/>
                    <a:gd name="connsiteY45" fmla="*/ 2566035 h 3405586"/>
                    <a:gd name="connsiteX46" fmla="*/ 2579370 w 3230673"/>
                    <a:gd name="connsiteY46" fmla="*/ 2262188 h 3405586"/>
                    <a:gd name="connsiteX47" fmla="*/ 2466023 w 3230673"/>
                    <a:gd name="connsiteY47" fmla="*/ 1874520 h 3405586"/>
                    <a:gd name="connsiteX48" fmla="*/ 2298383 w 3230673"/>
                    <a:gd name="connsiteY48" fmla="*/ 1874520 h 3405586"/>
                    <a:gd name="connsiteX49" fmla="*/ 2475548 w 3230673"/>
                    <a:gd name="connsiteY49" fmla="*/ 2257425 h 3405586"/>
                    <a:gd name="connsiteX50" fmla="*/ 2508885 w 3230673"/>
                    <a:gd name="connsiteY50" fmla="*/ 2538413 h 3405586"/>
                    <a:gd name="connsiteX51" fmla="*/ 2435543 w 3230673"/>
                    <a:gd name="connsiteY51" fmla="*/ 2701290 h 3405586"/>
                    <a:gd name="connsiteX52" fmla="*/ 2253615 w 3230673"/>
                    <a:gd name="connsiteY52" fmla="*/ 2767965 h 3405586"/>
                    <a:gd name="connsiteX53" fmla="*/ 2016443 w 3230673"/>
                    <a:gd name="connsiteY53" fmla="*/ 2747010 h 3405586"/>
                    <a:gd name="connsiteX54" fmla="*/ 1672590 w 3230673"/>
                    <a:gd name="connsiteY54" fmla="*/ 2595563 h 3405586"/>
                    <a:gd name="connsiteX55" fmla="*/ 1453515 w 3230673"/>
                    <a:gd name="connsiteY55" fmla="*/ 2465070 h 3405586"/>
                    <a:gd name="connsiteX56" fmla="*/ 1734503 w 3230673"/>
                    <a:gd name="connsiteY56" fmla="*/ 2370773 h 3405586"/>
                    <a:gd name="connsiteX57" fmla="*/ 1734503 w 3230673"/>
                    <a:gd name="connsiteY57" fmla="*/ 2208848 h 3405586"/>
                    <a:gd name="connsiteX58" fmla="*/ 1844040 w 3230673"/>
                    <a:gd name="connsiteY58" fmla="*/ 2108835 h 3405586"/>
                    <a:gd name="connsiteX59" fmla="*/ 1914525 w 3230673"/>
                    <a:gd name="connsiteY59" fmla="*/ 2044065 h 3405586"/>
                    <a:gd name="connsiteX60" fmla="*/ 2046923 w 3230673"/>
                    <a:gd name="connsiteY60" fmla="*/ 1874520 h 3405586"/>
                    <a:gd name="connsiteX61" fmla="*/ 1816418 w 3230673"/>
                    <a:gd name="connsiteY61" fmla="*/ 1874520 h 3405586"/>
                    <a:gd name="connsiteX62" fmla="*/ 1735455 w 3230673"/>
                    <a:gd name="connsiteY62" fmla="*/ 1923098 h 3405586"/>
                    <a:gd name="connsiteX63" fmla="*/ 1734503 w 3230673"/>
                    <a:gd name="connsiteY63" fmla="*/ 1377315 h 3405586"/>
                    <a:gd name="connsiteX64" fmla="*/ 1469707 w 3230673"/>
                    <a:gd name="connsiteY64" fmla="*/ 1462088 h 3405586"/>
                    <a:gd name="connsiteX65" fmla="*/ 1269682 w 3230673"/>
                    <a:gd name="connsiteY65" fmla="*/ 1402080 h 3405586"/>
                    <a:gd name="connsiteX66" fmla="*/ 1498282 w 3230673"/>
                    <a:gd name="connsiteY66" fmla="*/ 1325880 h 3405586"/>
                    <a:gd name="connsiteX67" fmla="*/ 1505903 w 3230673"/>
                    <a:gd name="connsiteY67" fmla="*/ 1355407 h 3405586"/>
                    <a:gd name="connsiteX68" fmla="*/ 1635443 w 3230673"/>
                    <a:gd name="connsiteY68" fmla="*/ 1355407 h 3405586"/>
                    <a:gd name="connsiteX69" fmla="*/ 1615440 w 3230673"/>
                    <a:gd name="connsiteY69" fmla="*/ 1289685 h 3405586"/>
                    <a:gd name="connsiteX70" fmla="*/ 1786890 w 3230673"/>
                    <a:gd name="connsiteY70" fmla="*/ 1231582 h 3405586"/>
                    <a:gd name="connsiteX71" fmla="*/ 1788795 w 3230673"/>
                    <a:gd name="connsiteY71" fmla="*/ 1263968 h 3405586"/>
                    <a:gd name="connsiteX72" fmla="*/ 2009775 w 3230673"/>
                    <a:gd name="connsiteY72" fmla="*/ 1263968 h 3405586"/>
                    <a:gd name="connsiteX73" fmla="*/ 2010728 w 3230673"/>
                    <a:gd name="connsiteY73" fmla="*/ 1757363 h 3405586"/>
                    <a:gd name="connsiteX74" fmla="*/ 2139315 w 3230673"/>
                    <a:gd name="connsiteY74" fmla="*/ 1759268 h 3405586"/>
                    <a:gd name="connsiteX75" fmla="*/ 2140268 w 3230673"/>
                    <a:gd name="connsiteY75" fmla="*/ 1263968 h 3405586"/>
                    <a:gd name="connsiteX76" fmla="*/ 2363153 w 3230673"/>
                    <a:gd name="connsiteY76" fmla="*/ 1263968 h 3405586"/>
                    <a:gd name="connsiteX77" fmla="*/ 2363153 w 3230673"/>
                    <a:gd name="connsiteY77" fmla="*/ 1203007 h 3405586"/>
                    <a:gd name="connsiteX78" fmla="*/ 1872615 w 3230673"/>
                    <a:gd name="connsiteY78" fmla="*/ 1203007 h 3405586"/>
                    <a:gd name="connsiteX79" fmla="*/ 2057400 w 3230673"/>
                    <a:gd name="connsiteY79" fmla="*/ 1129665 h 3405586"/>
                    <a:gd name="connsiteX80" fmla="*/ 2062163 w 3230673"/>
                    <a:gd name="connsiteY80" fmla="*/ 1126807 h 3405586"/>
                    <a:gd name="connsiteX81" fmla="*/ 2062163 w 3230673"/>
                    <a:gd name="connsiteY81" fmla="*/ 207645 h 3405586"/>
                    <a:gd name="connsiteX82" fmla="*/ 2139315 w 3230673"/>
                    <a:gd name="connsiteY82" fmla="*/ 197167 h 3405586"/>
                    <a:gd name="connsiteX83" fmla="*/ 2140268 w 3230673"/>
                    <a:gd name="connsiteY83" fmla="*/ 412433 h 3405586"/>
                    <a:gd name="connsiteX84" fmla="*/ 2305050 w 3230673"/>
                    <a:gd name="connsiteY84" fmla="*/ 360997 h 3405586"/>
                    <a:gd name="connsiteX85" fmla="*/ 2383155 w 3230673"/>
                    <a:gd name="connsiteY85" fmla="*/ 332422 h 3405586"/>
                    <a:gd name="connsiteX86" fmla="*/ 2386965 w 3230673"/>
                    <a:gd name="connsiteY86" fmla="*/ 234315 h 3405586"/>
                    <a:gd name="connsiteX87" fmla="*/ 2434590 w 3230673"/>
                    <a:gd name="connsiteY87" fmla="*/ 259080 h 3405586"/>
                    <a:gd name="connsiteX88" fmla="*/ 2435543 w 3230673"/>
                    <a:gd name="connsiteY88" fmla="*/ 315278 h 3405586"/>
                    <a:gd name="connsiteX89" fmla="*/ 2475548 w 3230673"/>
                    <a:gd name="connsiteY89" fmla="*/ 304800 h 3405586"/>
                    <a:gd name="connsiteX90" fmla="*/ 2490788 w 3230673"/>
                    <a:gd name="connsiteY90" fmla="*/ 341947 h 3405586"/>
                    <a:gd name="connsiteX91" fmla="*/ 2440305 w 3230673"/>
                    <a:gd name="connsiteY91" fmla="*/ 361950 h 3405586"/>
                    <a:gd name="connsiteX92" fmla="*/ 2433638 w 3230673"/>
                    <a:gd name="connsiteY92" fmla="*/ 433388 h 3405586"/>
                    <a:gd name="connsiteX93" fmla="*/ 2435543 w 3230673"/>
                    <a:gd name="connsiteY93" fmla="*/ 693420 h 3405586"/>
                    <a:gd name="connsiteX94" fmla="*/ 2483168 w 3230673"/>
                    <a:gd name="connsiteY94" fmla="*/ 679132 h 3405586"/>
                    <a:gd name="connsiteX95" fmla="*/ 2475548 w 3230673"/>
                    <a:gd name="connsiteY95" fmla="*/ 724853 h 3405586"/>
                    <a:gd name="connsiteX96" fmla="*/ 2435543 w 3230673"/>
                    <a:gd name="connsiteY96" fmla="*/ 739140 h 3405586"/>
                    <a:gd name="connsiteX97" fmla="*/ 2433638 w 3230673"/>
                    <a:gd name="connsiteY97" fmla="*/ 838200 h 3405586"/>
                    <a:gd name="connsiteX98" fmla="*/ 2386013 w 3230673"/>
                    <a:gd name="connsiteY98" fmla="*/ 922972 h 3405586"/>
                    <a:gd name="connsiteX99" fmla="*/ 2385060 w 3230673"/>
                    <a:gd name="connsiteY99" fmla="*/ 756285 h 3405586"/>
                    <a:gd name="connsiteX100" fmla="*/ 2139315 w 3230673"/>
                    <a:gd name="connsiteY100" fmla="*/ 838200 h 3405586"/>
                    <a:gd name="connsiteX101" fmla="*/ 2145030 w 3230673"/>
                    <a:gd name="connsiteY101" fmla="*/ 1104900 h 3405586"/>
                    <a:gd name="connsiteX102" fmla="*/ 2138363 w 3230673"/>
                    <a:gd name="connsiteY102" fmla="*/ 1122998 h 3405586"/>
                    <a:gd name="connsiteX103" fmla="*/ 2374583 w 3230673"/>
                    <a:gd name="connsiteY103" fmla="*/ 1048703 h 3405586"/>
                    <a:gd name="connsiteX104" fmla="*/ 2485073 w 3230673"/>
                    <a:gd name="connsiteY104" fmla="*/ 1050607 h 3405586"/>
                    <a:gd name="connsiteX105" fmla="*/ 2503170 w 3230673"/>
                    <a:gd name="connsiteY105" fmla="*/ 991553 h 3405586"/>
                    <a:gd name="connsiteX106" fmla="*/ 2606993 w 3230673"/>
                    <a:gd name="connsiteY106" fmla="*/ 946785 h 3405586"/>
                    <a:gd name="connsiteX107" fmla="*/ 2603183 w 3230673"/>
                    <a:gd name="connsiteY107" fmla="*/ 684847 h 3405586"/>
                    <a:gd name="connsiteX108" fmla="*/ 2585085 w 3230673"/>
                    <a:gd name="connsiteY108" fmla="*/ 688657 h 3405586"/>
                    <a:gd name="connsiteX109" fmla="*/ 2586038 w 3230673"/>
                    <a:gd name="connsiteY109" fmla="*/ 646747 h 3405586"/>
                    <a:gd name="connsiteX110" fmla="*/ 2606993 w 3230673"/>
                    <a:gd name="connsiteY110" fmla="*/ 575310 h 3405586"/>
                    <a:gd name="connsiteX111" fmla="*/ 2603183 w 3230673"/>
                    <a:gd name="connsiteY111" fmla="*/ 305753 h 3405586"/>
                    <a:gd name="connsiteX112" fmla="*/ 2546033 w 3230673"/>
                    <a:gd name="connsiteY112" fmla="*/ 323850 h 3405586"/>
                    <a:gd name="connsiteX113" fmla="*/ 2526983 w 3230673"/>
                    <a:gd name="connsiteY113" fmla="*/ 287655 h 3405586"/>
                    <a:gd name="connsiteX114" fmla="*/ 2600325 w 3230673"/>
                    <a:gd name="connsiteY114" fmla="*/ 260033 h 3405586"/>
                    <a:gd name="connsiteX115" fmla="*/ 2606993 w 3230673"/>
                    <a:gd name="connsiteY115" fmla="*/ 203835 h 3405586"/>
                    <a:gd name="connsiteX116" fmla="*/ 2603183 w 3230673"/>
                    <a:gd name="connsiteY116" fmla="*/ 0 h 3405586"/>
                    <a:gd name="connsiteX117" fmla="*/ 2644140 w 3230673"/>
                    <a:gd name="connsiteY117" fmla="*/ 292417 h 3405586"/>
                    <a:gd name="connsiteX118" fmla="*/ 2639378 w 3230673"/>
                    <a:gd name="connsiteY118" fmla="*/ 442913 h 3405586"/>
                    <a:gd name="connsiteX119" fmla="*/ 2643188 w 3230673"/>
                    <a:gd name="connsiteY119" fmla="*/ 623888 h 3405586"/>
                    <a:gd name="connsiteX120" fmla="*/ 2767013 w 3230673"/>
                    <a:gd name="connsiteY120" fmla="*/ 576263 h 3405586"/>
                    <a:gd name="connsiteX121" fmla="*/ 2767965 w 3230673"/>
                    <a:gd name="connsiteY121" fmla="*/ 254317 h 3405586"/>
                    <a:gd name="connsiteX122" fmla="*/ 2644140 w 3230673"/>
                    <a:gd name="connsiteY122" fmla="*/ 292417 h 3405586"/>
                    <a:gd name="connsiteX123" fmla="*/ 2157413 w 3230673"/>
                    <a:gd name="connsiteY123" fmla="*/ 452438 h 3405586"/>
                    <a:gd name="connsiteX124" fmla="*/ 2137410 w 3230673"/>
                    <a:gd name="connsiteY124" fmla="*/ 500063 h 3405586"/>
                    <a:gd name="connsiteX125" fmla="*/ 2140268 w 3230673"/>
                    <a:gd name="connsiteY125" fmla="*/ 785813 h 3405586"/>
                    <a:gd name="connsiteX126" fmla="*/ 2147888 w 3230673"/>
                    <a:gd name="connsiteY126" fmla="*/ 788670 h 3405586"/>
                    <a:gd name="connsiteX127" fmla="*/ 2339340 w 3230673"/>
                    <a:gd name="connsiteY127" fmla="*/ 727710 h 3405586"/>
                    <a:gd name="connsiteX128" fmla="*/ 2384108 w 3230673"/>
                    <a:gd name="connsiteY128" fmla="*/ 691515 h 3405586"/>
                    <a:gd name="connsiteX129" fmla="*/ 2383155 w 3230673"/>
                    <a:gd name="connsiteY129" fmla="*/ 380047 h 3405586"/>
                    <a:gd name="connsiteX130" fmla="*/ 2157413 w 3230673"/>
                    <a:gd name="connsiteY130" fmla="*/ 452438 h 3405586"/>
                    <a:gd name="connsiteX131" fmla="*/ 2644140 w 3230673"/>
                    <a:gd name="connsiteY131" fmla="*/ 672465 h 3405586"/>
                    <a:gd name="connsiteX132" fmla="*/ 2639378 w 3230673"/>
                    <a:gd name="connsiteY132" fmla="*/ 756285 h 3405586"/>
                    <a:gd name="connsiteX133" fmla="*/ 2642235 w 3230673"/>
                    <a:gd name="connsiteY133" fmla="*/ 957263 h 3405586"/>
                    <a:gd name="connsiteX134" fmla="*/ 2764155 w 3230673"/>
                    <a:gd name="connsiteY134" fmla="*/ 918210 h 3405586"/>
                    <a:gd name="connsiteX135" fmla="*/ 2767013 w 3230673"/>
                    <a:gd name="connsiteY135" fmla="*/ 628650 h 3405586"/>
                    <a:gd name="connsiteX136" fmla="*/ 2644140 w 3230673"/>
                    <a:gd name="connsiteY136" fmla="*/ 672465 h 3405586"/>
                    <a:gd name="connsiteX137" fmla="*/ 2558415 w 3230673"/>
                    <a:gd name="connsiteY137" fmla="*/ 1291590 h 3405586"/>
                    <a:gd name="connsiteX138" fmla="*/ 2488883 w 3230673"/>
                    <a:gd name="connsiteY138" fmla="*/ 1509713 h 3405586"/>
                    <a:gd name="connsiteX139" fmla="*/ 2566988 w 3230673"/>
                    <a:gd name="connsiteY139" fmla="*/ 1689735 h 3405586"/>
                    <a:gd name="connsiteX140" fmla="*/ 2887027 w 3230673"/>
                    <a:gd name="connsiteY140" fmla="*/ 1760220 h 3405586"/>
                    <a:gd name="connsiteX141" fmla="*/ 3048000 w 3230673"/>
                    <a:gd name="connsiteY141" fmla="*/ 1685925 h 3405586"/>
                    <a:gd name="connsiteX142" fmla="*/ 3103245 w 3230673"/>
                    <a:gd name="connsiteY142" fmla="*/ 1536382 h 3405586"/>
                    <a:gd name="connsiteX143" fmla="*/ 2975610 w 3230673"/>
                    <a:gd name="connsiteY143" fmla="*/ 1536382 h 3405586"/>
                    <a:gd name="connsiteX144" fmla="*/ 2929890 w 3230673"/>
                    <a:gd name="connsiteY144" fmla="*/ 1663065 h 3405586"/>
                    <a:gd name="connsiteX145" fmla="*/ 2638425 w 3230673"/>
                    <a:gd name="connsiteY145" fmla="*/ 1597343 h 3405586"/>
                    <a:gd name="connsiteX146" fmla="*/ 2645093 w 3230673"/>
                    <a:gd name="connsiteY146" fmla="*/ 1358265 h 3405586"/>
                    <a:gd name="connsiteX147" fmla="*/ 2912745 w 3230673"/>
                    <a:gd name="connsiteY147" fmla="*/ 1277303 h 3405586"/>
                    <a:gd name="connsiteX148" fmla="*/ 2978468 w 3230673"/>
                    <a:gd name="connsiteY148" fmla="*/ 1401128 h 3405586"/>
                    <a:gd name="connsiteX149" fmla="*/ 3098483 w 3230673"/>
                    <a:gd name="connsiteY149" fmla="*/ 1401128 h 3405586"/>
                    <a:gd name="connsiteX150" fmla="*/ 3055620 w 3230673"/>
                    <a:gd name="connsiteY150" fmla="*/ 1277303 h 3405586"/>
                    <a:gd name="connsiteX151" fmla="*/ 2813685 w 3230673"/>
                    <a:gd name="connsiteY151" fmla="*/ 1195388 h 3405586"/>
                    <a:gd name="connsiteX152" fmla="*/ 2558415 w 3230673"/>
                    <a:gd name="connsiteY152" fmla="*/ 1291590 h 3405586"/>
                    <a:gd name="connsiteX153" fmla="*/ 181928 w 3230673"/>
                    <a:gd name="connsiteY153" fmla="*/ 2220278 h 3405586"/>
                    <a:gd name="connsiteX154" fmla="*/ 173355 w 3230673"/>
                    <a:gd name="connsiteY154" fmla="*/ 2242185 h 3405586"/>
                    <a:gd name="connsiteX155" fmla="*/ 180022 w 3230673"/>
                    <a:gd name="connsiteY155" fmla="*/ 2526030 h 3405586"/>
                    <a:gd name="connsiteX156" fmla="*/ 368618 w 3230673"/>
                    <a:gd name="connsiteY156" fmla="*/ 2463165 h 3405586"/>
                    <a:gd name="connsiteX157" fmla="*/ 390525 w 3230673"/>
                    <a:gd name="connsiteY157" fmla="*/ 2453640 h 3405586"/>
                    <a:gd name="connsiteX158" fmla="*/ 389572 w 3230673"/>
                    <a:gd name="connsiteY158" fmla="*/ 2151698 h 3405586"/>
                    <a:gd name="connsiteX159" fmla="*/ 181928 w 3230673"/>
                    <a:gd name="connsiteY159" fmla="*/ 2220278 h 340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3230673" h="3405586">
                      <a:moveTo>
                        <a:pt x="2603183" y="0"/>
                      </a:moveTo>
                      <a:cubicBezTo>
                        <a:pt x="2615565" y="10478"/>
                        <a:pt x="2629853" y="20955"/>
                        <a:pt x="2639378" y="34290"/>
                      </a:cubicBezTo>
                      <a:cubicBezTo>
                        <a:pt x="2642235" y="104775"/>
                        <a:pt x="2635568" y="175260"/>
                        <a:pt x="2643188" y="245745"/>
                      </a:cubicBezTo>
                      <a:cubicBezTo>
                        <a:pt x="2682240" y="239078"/>
                        <a:pt x="2719388" y="226695"/>
                        <a:pt x="2755583" y="210503"/>
                      </a:cubicBezTo>
                      <a:cubicBezTo>
                        <a:pt x="2770823" y="205740"/>
                        <a:pt x="2766060" y="185738"/>
                        <a:pt x="2769870" y="173355"/>
                      </a:cubicBezTo>
                      <a:cubicBezTo>
                        <a:pt x="3004185" y="445770"/>
                        <a:pt x="3154680" y="787718"/>
                        <a:pt x="3208973" y="1142048"/>
                      </a:cubicBezTo>
                      <a:cubicBezTo>
                        <a:pt x="3264218" y="1511618"/>
                        <a:pt x="3213735" y="1897380"/>
                        <a:pt x="3060383" y="2239328"/>
                      </a:cubicBezTo>
                      <a:cubicBezTo>
                        <a:pt x="2922270" y="2550795"/>
                        <a:pt x="2701290" y="2825115"/>
                        <a:pt x="2426018" y="3025140"/>
                      </a:cubicBezTo>
                      <a:cubicBezTo>
                        <a:pt x="2153603" y="3225165"/>
                        <a:pt x="1828800" y="3352800"/>
                        <a:pt x="1492568" y="3391852"/>
                      </a:cubicBezTo>
                      <a:cubicBezTo>
                        <a:pt x="1107757" y="3438525"/>
                        <a:pt x="709613" y="3365183"/>
                        <a:pt x="364807" y="3188018"/>
                      </a:cubicBezTo>
                      <a:cubicBezTo>
                        <a:pt x="235267" y="3119438"/>
                        <a:pt x="108585" y="3041333"/>
                        <a:pt x="0" y="2942273"/>
                      </a:cubicBezTo>
                      <a:cubicBezTo>
                        <a:pt x="32385" y="2931795"/>
                        <a:pt x="63817" y="2921318"/>
                        <a:pt x="96203" y="2910840"/>
                      </a:cubicBezTo>
                      <a:cubicBezTo>
                        <a:pt x="98108" y="2815590"/>
                        <a:pt x="95250" y="2720340"/>
                        <a:pt x="96203" y="2625090"/>
                      </a:cubicBezTo>
                      <a:cubicBezTo>
                        <a:pt x="82867" y="2628900"/>
                        <a:pt x="69533" y="2633663"/>
                        <a:pt x="56197" y="2637473"/>
                      </a:cubicBezTo>
                      <a:cubicBezTo>
                        <a:pt x="51435" y="2617470"/>
                        <a:pt x="46672" y="2596515"/>
                        <a:pt x="41910" y="2576513"/>
                      </a:cubicBezTo>
                      <a:cubicBezTo>
                        <a:pt x="63817" y="2568893"/>
                        <a:pt x="84772" y="2557463"/>
                        <a:pt x="104775" y="2546033"/>
                      </a:cubicBezTo>
                      <a:cubicBezTo>
                        <a:pt x="103822" y="2445068"/>
                        <a:pt x="103822" y="2344103"/>
                        <a:pt x="103822" y="2243138"/>
                      </a:cubicBezTo>
                      <a:cubicBezTo>
                        <a:pt x="92392" y="2245043"/>
                        <a:pt x="80963" y="2246948"/>
                        <a:pt x="69533" y="2249805"/>
                      </a:cubicBezTo>
                      <a:cubicBezTo>
                        <a:pt x="76200" y="2226945"/>
                        <a:pt x="83820" y="2204085"/>
                        <a:pt x="91440" y="2182178"/>
                      </a:cubicBezTo>
                      <a:cubicBezTo>
                        <a:pt x="95250" y="2171700"/>
                        <a:pt x="99060" y="2161223"/>
                        <a:pt x="101917" y="2150745"/>
                      </a:cubicBezTo>
                      <a:cubicBezTo>
                        <a:pt x="120015" y="2105025"/>
                        <a:pt x="144780" y="2063115"/>
                        <a:pt x="166688" y="2019300"/>
                      </a:cubicBezTo>
                      <a:cubicBezTo>
                        <a:pt x="165735" y="2063115"/>
                        <a:pt x="166688" y="2105978"/>
                        <a:pt x="167640" y="2149793"/>
                      </a:cubicBezTo>
                      <a:cubicBezTo>
                        <a:pt x="209550" y="2144078"/>
                        <a:pt x="249555" y="2131695"/>
                        <a:pt x="289560" y="2118360"/>
                      </a:cubicBezTo>
                      <a:cubicBezTo>
                        <a:pt x="321945" y="2106930"/>
                        <a:pt x="357188" y="2100263"/>
                        <a:pt x="386715" y="2082165"/>
                      </a:cubicBezTo>
                      <a:cubicBezTo>
                        <a:pt x="400050" y="2073593"/>
                        <a:pt x="396240" y="2056448"/>
                        <a:pt x="398145" y="2043113"/>
                      </a:cubicBezTo>
                      <a:cubicBezTo>
                        <a:pt x="399097" y="1982153"/>
                        <a:pt x="396240" y="1921193"/>
                        <a:pt x="400050" y="1860232"/>
                      </a:cubicBezTo>
                      <a:cubicBezTo>
                        <a:pt x="432435" y="1874520"/>
                        <a:pt x="467678" y="1884045"/>
                        <a:pt x="501968" y="1889760"/>
                      </a:cubicBezTo>
                      <a:cubicBezTo>
                        <a:pt x="501015" y="2179320"/>
                        <a:pt x="503872" y="2469833"/>
                        <a:pt x="501015" y="2759393"/>
                      </a:cubicBezTo>
                      <a:cubicBezTo>
                        <a:pt x="463868" y="2762250"/>
                        <a:pt x="426720" y="2766060"/>
                        <a:pt x="389572" y="2768918"/>
                      </a:cubicBezTo>
                      <a:cubicBezTo>
                        <a:pt x="389572" y="2688908"/>
                        <a:pt x="389572" y="2608898"/>
                        <a:pt x="389572" y="2528888"/>
                      </a:cubicBezTo>
                      <a:cubicBezTo>
                        <a:pt x="318135" y="2547938"/>
                        <a:pt x="250508" y="2575560"/>
                        <a:pt x="179070" y="2594610"/>
                      </a:cubicBezTo>
                      <a:cubicBezTo>
                        <a:pt x="169545" y="2642235"/>
                        <a:pt x="171450" y="2691765"/>
                        <a:pt x="172403" y="2740343"/>
                      </a:cubicBezTo>
                      <a:cubicBezTo>
                        <a:pt x="148590" y="2727960"/>
                        <a:pt x="124778" y="2714625"/>
                        <a:pt x="100965" y="2701290"/>
                      </a:cubicBezTo>
                      <a:cubicBezTo>
                        <a:pt x="104775" y="2726055"/>
                        <a:pt x="96203" y="2757488"/>
                        <a:pt x="118110" y="2774633"/>
                      </a:cubicBezTo>
                      <a:cubicBezTo>
                        <a:pt x="134303" y="2788920"/>
                        <a:pt x="153353" y="2801303"/>
                        <a:pt x="171450" y="2813685"/>
                      </a:cubicBezTo>
                      <a:cubicBezTo>
                        <a:pt x="170497" y="2836545"/>
                        <a:pt x="169545" y="2859405"/>
                        <a:pt x="169545" y="2882265"/>
                      </a:cubicBezTo>
                      <a:cubicBezTo>
                        <a:pt x="170497" y="2881313"/>
                        <a:pt x="171450" y="2880360"/>
                        <a:pt x="172403" y="2879408"/>
                      </a:cubicBezTo>
                      <a:cubicBezTo>
                        <a:pt x="216217" y="2867978"/>
                        <a:pt x="259080" y="2856548"/>
                        <a:pt x="301942" y="2842260"/>
                      </a:cubicBezTo>
                      <a:cubicBezTo>
                        <a:pt x="403860" y="2848928"/>
                        <a:pt x="508635" y="2851785"/>
                        <a:pt x="609600" y="2835593"/>
                      </a:cubicBezTo>
                      <a:cubicBezTo>
                        <a:pt x="757238" y="2801303"/>
                        <a:pt x="902018" y="2753678"/>
                        <a:pt x="1036320" y="2683193"/>
                      </a:cubicBezTo>
                      <a:cubicBezTo>
                        <a:pt x="1114425" y="2641283"/>
                        <a:pt x="1195388" y="2605088"/>
                        <a:pt x="1270635" y="2559368"/>
                      </a:cubicBezTo>
                      <a:cubicBezTo>
                        <a:pt x="1346835" y="2605088"/>
                        <a:pt x="1427798" y="2641283"/>
                        <a:pt x="1505903" y="2684145"/>
                      </a:cubicBezTo>
                      <a:cubicBezTo>
                        <a:pt x="1578293" y="2720340"/>
                        <a:pt x="1652588" y="2752725"/>
                        <a:pt x="1729740" y="2779395"/>
                      </a:cubicBezTo>
                      <a:cubicBezTo>
                        <a:pt x="1829753" y="2807018"/>
                        <a:pt x="1927860" y="2845118"/>
                        <a:pt x="2032635" y="2845118"/>
                      </a:cubicBezTo>
                      <a:cubicBezTo>
                        <a:pt x="2145983" y="2844165"/>
                        <a:pt x="2265998" y="2859405"/>
                        <a:pt x="2371725" y="2808923"/>
                      </a:cubicBezTo>
                      <a:cubicBezTo>
                        <a:pt x="2466023" y="2758440"/>
                        <a:pt x="2544128" y="2671763"/>
                        <a:pt x="2570798" y="2566035"/>
                      </a:cubicBezTo>
                      <a:cubicBezTo>
                        <a:pt x="2598420" y="2466975"/>
                        <a:pt x="2589848" y="2363153"/>
                        <a:pt x="2579370" y="2262188"/>
                      </a:cubicBezTo>
                      <a:cubicBezTo>
                        <a:pt x="2558415" y="2128838"/>
                        <a:pt x="2515553" y="1999298"/>
                        <a:pt x="2466023" y="1874520"/>
                      </a:cubicBezTo>
                      <a:cubicBezTo>
                        <a:pt x="2409825" y="1874520"/>
                        <a:pt x="2353628" y="1874520"/>
                        <a:pt x="2298383" y="1874520"/>
                      </a:cubicBezTo>
                      <a:cubicBezTo>
                        <a:pt x="2366010" y="1997393"/>
                        <a:pt x="2434590" y="2122170"/>
                        <a:pt x="2475548" y="2257425"/>
                      </a:cubicBezTo>
                      <a:cubicBezTo>
                        <a:pt x="2496503" y="2348865"/>
                        <a:pt x="2524125" y="2443163"/>
                        <a:pt x="2508885" y="2538413"/>
                      </a:cubicBezTo>
                      <a:cubicBezTo>
                        <a:pt x="2498408" y="2596515"/>
                        <a:pt x="2486025" y="2663190"/>
                        <a:pt x="2435543" y="2701290"/>
                      </a:cubicBezTo>
                      <a:cubicBezTo>
                        <a:pt x="2383155" y="2739390"/>
                        <a:pt x="2319338" y="2767965"/>
                        <a:pt x="2253615" y="2767965"/>
                      </a:cubicBezTo>
                      <a:cubicBezTo>
                        <a:pt x="2174558" y="2769870"/>
                        <a:pt x="2092643" y="2771775"/>
                        <a:pt x="2016443" y="2747010"/>
                      </a:cubicBezTo>
                      <a:cubicBezTo>
                        <a:pt x="1893570" y="2717483"/>
                        <a:pt x="1784032" y="2652713"/>
                        <a:pt x="1672590" y="2595563"/>
                      </a:cubicBezTo>
                      <a:cubicBezTo>
                        <a:pt x="1596390" y="2557463"/>
                        <a:pt x="1525905" y="2509838"/>
                        <a:pt x="1453515" y="2465070"/>
                      </a:cubicBezTo>
                      <a:cubicBezTo>
                        <a:pt x="1546860" y="2433638"/>
                        <a:pt x="1642110" y="2405063"/>
                        <a:pt x="1734503" y="2370773"/>
                      </a:cubicBezTo>
                      <a:cubicBezTo>
                        <a:pt x="1734503" y="2316480"/>
                        <a:pt x="1734503" y="2263140"/>
                        <a:pt x="1734503" y="2208848"/>
                      </a:cubicBezTo>
                      <a:cubicBezTo>
                        <a:pt x="1771650" y="2176463"/>
                        <a:pt x="1804988" y="2140268"/>
                        <a:pt x="1844040" y="2108835"/>
                      </a:cubicBezTo>
                      <a:cubicBezTo>
                        <a:pt x="1868805" y="2088832"/>
                        <a:pt x="1892618" y="2067878"/>
                        <a:pt x="1914525" y="2044065"/>
                      </a:cubicBezTo>
                      <a:cubicBezTo>
                        <a:pt x="1962150" y="1990725"/>
                        <a:pt x="2020253" y="1943100"/>
                        <a:pt x="2046923" y="1874520"/>
                      </a:cubicBezTo>
                      <a:cubicBezTo>
                        <a:pt x="1969770" y="1874520"/>
                        <a:pt x="1893570" y="1873568"/>
                        <a:pt x="1816418" y="1874520"/>
                      </a:cubicBezTo>
                      <a:cubicBezTo>
                        <a:pt x="1781175" y="1871663"/>
                        <a:pt x="1759268" y="1902143"/>
                        <a:pt x="1735455" y="1923098"/>
                      </a:cubicBezTo>
                      <a:cubicBezTo>
                        <a:pt x="1734503" y="1741170"/>
                        <a:pt x="1735455" y="1559243"/>
                        <a:pt x="1734503" y="1377315"/>
                      </a:cubicBezTo>
                      <a:cubicBezTo>
                        <a:pt x="1644968" y="1401128"/>
                        <a:pt x="1558290" y="1434465"/>
                        <a:pt x="1469707" y="1462088"/>
                      </a:cubicBezTo>
                      <a:cubicBezTo>
                        <a:pt x="1404938" y="1436370"/>
                        <a:pt x="1334453" y="1427798"/>
                        <a:pt x="1269682" y="1402080"/>
                      </a:cubicBezTo>
                      <a:cubicBezTo>
                        <a:pt x="1345882" y="1377315"/>
                        <a:pt x="1422082" y="1352550"/>
                        <a:pt x="1498282" y="1325880"/>
                      </a:cubicBezTo>
                      <a:cubicBezTo>
                        <a:pt x="1500188" y="1333500"/>
                        <a:pt x="1503998" y="1347788"/>
                        <a:pt x="1505903" y="1355407"/>
                      </a:cubicBezTo>
                      <a:cubicBezTo>
                        <a:pt x="1548765" y="1356360"/>
                        <a:pt x="1592580" y="1356360"/>
                        <a:pt x="1635443" y="1355407"/>
                      </a:cubicBezTo>
                      <a:cubicBezTo>
                        <a:pt x="1628775" y="1333500"/>
                        <a:pt x="1622107" y="1311593"/>
                        <a:pt x="1615440" y="1289685"/>
                      </a:cubicBezTo>
                      <a:cubicBezTo>
                        <a:pt x="1672590" y="1272540"/>
                        <a:pt x="1729740" y="1251585"/>
                        <a:pt x="1786890" y="1231582"/>
                      </a:cubicBezTo>
                      <a:cubicBezTo>
                        <a:pt x="1787843" y="1240155"/>
                        <a:pt x="1788795" y="1256348"/>
                        <a:pt x="1788795" y="1263968"/>
                      </a:cubicBezTo>
                      <a:cubicBezTo>
                        <a:pt x="1862138" y="1264920"/>
                        <a:pt x="1936432" y="1264920"/>
                        <a:pt x="2009775" y="1263968"/>
                      </a:cubicBezTo>
                      <a:cubicBezTo>
                        <a:pt x="2012632" y="1428750"/>
                        <a:pt x="2010728" y="1592580"/>
                        <a:pt x="2010728" y="1757363"/>
                      </a:cubicBezTo>
                      <a:cubicBezTo>
                        <a:pt x="2053590" y="1760220"/>
                        <a:pt x="2096453" y="1760220"/>
                        <a:pt x="2139315" y="1759268"/>
                      </a:cubicBezTo>
                      <a:cubicBezTo>
                        <a:pt x="2140268" y="1594485"/>
                        <a:pt x="2138363" y="1428750"/>
                        <a:pt x="2140268" y="1263968"/>
                      </a:cubicBezTo>
                      <a:cubicBezTo>
                        <a:pt x="2214563" y="1263968"/>
                        <a:pt x="2288858" y="1264920"/>
                        <a:pt x="2363153" y="1263968"/>
                      </a:cubicBezTo>
                      <a:cubicBezTo>
                        <a:pt x="2363153" y="1243965"/>
                        <a:pt x="2363153" y="1223963"/>
                        <a:pt x="2363153" y="1203007"/>
                      </a:cubicBezTo>
                      <a:cubicBezTo>
                        <a:pt x="2199323" y="1202055"/>
                        <a:pt x="2035493" y="1201103"/>
                        <a:pt x="1872615" y="1203007"/>
                      </a:cubicBezTo>
                      <a:cubicBezTo>
                        <a:pt x="1934528" y="1180148"/>
                        <a:pt x="2004060" y="1171575"/>
                        <a:pt x="2057400" y="1129665"/>
                      </a:cubicBezTo>
                      <a:lnTo>
                        <a:pt x="2062163" y="1126807"/>
                      </a:lnTo>
                      <a:cubicBezTo>
                        <a:pt x="2061210" y="820103"/>
                        <a:pt x="2062163" y="513397"/>
                        <a:pt x="2062163" y="207645"/>
                      </a:cubicBezTo>
                      <a:cubicBezTo>
                        <a:pt x="2087880" y="203835"/>
                        <a:pt x="2113598" y="200978"/>
                        <a:pt x="2139315" y="197167"/>
                      </a:cubicBezTo>
                      <a:cubicBezTo>
                        <a:pt x="2140268" y="268605"/>
                        <a:pt x="2139315" y="340995"/>
                        <a:pt x="2140268" y="412433"/>
                      </a:cubicBezTo>
                      <a:cubicBezTo>
                        <a:pt x="2196465" y="400050"/>
                        <a:pt x="2249805" y="378142"/>
                        <a:pt x="2305050" y="360997"/>
                      </a:cubicBezTo>
                      <a:cubicBezTo>
                        <a:pt x="2331720" y="352425"/>
                        <a:pt x="2359343" y="345758"/>
                        <a:pt x="2383155" y="332422"/>
                      </a:cubicBezTo>
                      <a:cubicBezTo>
                        <a:pt x="2389823" y="300038"/>
                        <a:pt x="2386013" y="266700"/>
                        <a:pt x="2386965" y="234315"/>
                      </a:cubicBezTo>
                      <a:cubicBezTo>
                        <a:pt x="2403158" y="242888"/>
                        <a:pt x="2418398" y="250508"/>
                        <a:pt x="2434590" y="259080"/>
                      </a:cubicBezTo>
                      <a:cubicBezTo>
                        <a:pt x="2434590" y="278130"/>
                        <a:pt x="2435543" y="297180"/>
                        <a:pt x="2435543" y="315278"/>
                      </a:cubicBezTo>
                      <a:cubicBezTo>
                        <a:pt x="2448878" y="311467"/>
                        <a:pt x="2462213" y="307658"/>
                        <a:pt x="2475548" y="304800"/>
                      </a:cubicBezTo>
                      <a:cubicBezTo>
                        <a:pt x="2480310" y="317183"/>
                        <a:pt x="2486025" y="329565"/>
                        <a:pt x="2490788" y="341947"/>
                      </a:cubicBezTo>
                      <a:cubicBezTo>
                        <a:pt x="2473643" y="347663"/>
                        <a:pt x="2456498" y="353378"/>
                        <a:pt x="2440305" y="361950"/>
                      </a:cubicBezTo>
                      <a:cubicBezTo>
                        <a:pt x="2431733" y="384810"/>
                        <a:pt x="2434590" y="409575"/>
                        <a:pt x="2433638" y="433388"/>
                      </a:cubicBezTo>
                      <a:cubicBezTo>
                        <a:pt x="2434590" y="520065"/>
                        <a:pt x="2431733" y="606743"/>
                        <a:pt x="2435543" y="693420"/>
                      </a:cubicBezTo>
                      <a:cubicBezTo>
                        <a:pt x="2451735" y="688657"/>
                        <a:pt x="2467928" y="683895"/>
                        <a:pt x="2483168" y="679132"/>
                      </a:cubicBezTo>
                      <a:cubicBezTo>
                        <a:pt x="2480310" y="694372"/>
                        <a:pt x="2478405" y="709613"/>
                        <a:pt x="2475548" y="724853"/>
                      </a:cubicBezTo>
                      <a:cubicBezTo>
                        <a:pt x="2462213" y="729615"/>
                        <a:pt x="2448878" y="734378"/>
                        <a:pt x="2435543" y="739140"/>
                      </a:cubicBezTo>
                      <a:cubicBezTo>
                        <a:pt x="2433638" y="772478"/>
                        <a:pt x="2433638" y="805815"/>
                        <a:pt x="2433638" y="838200"/>
                      </a:cubicBezTo>
                      <a:cubicBezTo>
                        <a:pt x="2419350" y="867728"/>
                        <a:pt x="2403158" y="895350"/>
                        <a:pt x="2386013" y="922972"/>
                      </a:cubicBezTo>
                      <a:cubicBezTo>
                        <a:pt x="2386013" y="867728"/>
                        <a:pt x="2386013" y="811530"/>
                        <a:pt x="2385060" y="756285"/>
                      </a:cubicBezTo>
                      <a:cubicBezTo>
                        <a:pt x="2302193" y="780097"/>
                        <a:pt x="2219325" y="805815"/>
                        <a:pt x="2139315" y="838200"/>
                      </a:cubicBezTo>
                      <a:cubicBezTo>
                        <a:pt x="2142173" y="926782"/>
                        <a:pt x="2133600" y="1016318"/>
                        <a:pt x="2145030" y="1104900"/>
                      </a:cubicBezTo>
                      <a:cubicBezTo>
                        <a:pt x="2143125" y="1109663"/>
                        <a:pt x="2140268" y="1118235"/>
                        <a:pt x="2138363" y="1122998"/>
                      </a:cubicBezTo>
                      <a:cubicBezTo>
                        <a:pt x="2218373" y="1103948"/>
                        <a:pt x="2295525" y="1072515"/>
                        <a:pt x="2374583" y="1048703"/>
                      </a:cubicBezTo>
                      <a:cubicBezTo>
                        <a:pt x="2410778" y="1048703"/>
                        <a:pt x="2447925" y="1050607"/>
                        <a:pt x="2485073" y="1050607"/>
                      </a:cubicBezTo>
                      <a:cubicBezTo>
                        <a:pt x="2490788" y="1030605"/>
                        <a:pt x="2496503" y="1011555"/>
                        <a:pt x="2503170" y="991553"/>
                      </a:cubicBezTo>
                      <a:cubicBezTo>
                        <a:pt x="2539365" y="980122"/>
                        <a:pt x="2574608" y="965835"/>
                        <a:pt x="2606993" y="946785"/>
                      </a:cubicBezTo>
                      <a:cubicBezTo>
                        <a:pt x="2604135" y="859155"/>
                        <a:pt x="2610803" y="771525"/>
                        <a:pt x="2603183" y="684847"/>
                      </a:cubicBezTo>
                      <a:cubicBezTo>
                        <a:pt x="2598420" y="685800"/>
                        <a:pt x="2589848" y="687705"/>
                        <a:pt x="2585085" y="688657"/>
                      </a:cubicBezTo>
                      <a:cubicBezTo>
                        <a:pt x="2585085" y="674370"/>
                        <a:pt x="2585085" y="661035"/>
                        <a:pt x="2586038" y="646747"/>
                      </a:cubicBezTo>
                      <a:cubicBezTo>
                        <a:pt x="2612708" y="633413"/>
                        <a:pt x="2606040" y="600075"/>
                        <a:pt x="2606993" y="575310"/>
                      </a:cubicBezTo>
                      <a:cubicBezTo>
                        <a:pt x="2604135" y="485775"/>
                        <a:pt x="2610803" y="395288"/>
                        <a:pt x="2603183" y="305753"/>
                      </a:cubicBezTo>
                      <a:cubicBezTo>
                        <a:pt x="2584133" y="311467"/>
                        <a:pt x="2565083" y="318135"/>
                        <a:pt x="2546033" y="323850"/>
                      </a:cubicBezTo>
                      <a:cubicBezTo>
                        <a:pt x="2539365" y="311467"/>
                        <a:pt x="2533650" y="300038"/>
                        <a:pt x="2526983" y="287655"/>
                      </a:cubicBezTo>
                      <a:cubicBezTo>
                        <a:pt x="2551748" y="279083"/>
                        <a:pt x="2577465" y="273367"/>
                        <a:pt x="2600325" y="260033"/>
                      </a:cubicBezTo>
                      <a:cubicBezTo>
                        <a:pt x="2607945" y="241935"/>
                        <a:pt x="2606040" y="222885"/>
                        <a:pt x="2606993" y="203835"/>
                      </a:cubicBezTo>
                      <a:cubicBezTo>
                        <a:pt x="2602230" y="136208"/>
                        <a:pt x="2602230" y="67628"/>
                        <a:pt x="2603183" y="0"/>
                      </a:cubicBezTo>
                      <a:close/>
                      <a:moveTo>
                        <a:pt x="2644140" y="292417"/>
                      </a:moveTo>
                      <a:cubicBezTo>
                        <a:pt x="2635568" y="341947"/>
                        <a:pt x="2640330" y="392430"/>
                        <a:pt x="2639378" y="442913"/>
                      </a:cubicBezTo>
                      <a:cubicBezTo>
                        <a:pt x="2640330" y="502920"/>
                        <a:pt x="2635568" y="563880"/>
                        <a:pt x="2643188" y="623888"/>
                      </a:cubicBezTo>
                      <a:cubicBezTo>
                        <a:pt x="2684145" y="609600"/>
                        <a:pt x="2733675" y="605790"/>
                        <a:pt x="2767013" y="576263"/>
                      </a:cubicBezTo>
                      <a:cubicBezTo>
                        <a:pt x="2769870" y="468630"/>
                        <a:pt x="2767965" y="360997"/>
                        <a:pt x="2767965" y="254317"/>
                      </a:cubicBezTo>
                      <a:cubicBezTo>
                        <a:pt x="2725103" y="262890"/>
                        <a:pt x="2685098" y="278130"/>
                        <a:pt x="2644140" y="292417"/>
                      </a:cubicBezTo>
                      <a:close/>
                      <a:moveTo>
                        <a:pt x="2157413" y="452438"/>
                      </a:moveTo>
                      <a:cubicBezTo>
                        <a:pt x="2134553" y="455295"/>
                        <a:pt x="2138363" y="482917"/>
                        <a:pt x="2137410" y="500063"/>
                      </a:cubicBezTo>
                      <a:cubicBezTo>
                        <a:pt x="2139315" y="595313"/>
                        <a:pt x="2134553" y="690563"/>
                        <a:pt x="2140268" y="785813"/>
                      </a:cubicBezTo>
                      <a:lnTo>
                        <a:pt x="2147888" y="788670"/>
                      </a:lnTo>
                      <a:cubicBezTo>
                        <a:pt x="2212658" y="771525"/>
                        <a:pt x="2274570" y="745807"/>
                        <a:pt x="2339340" y="727710"/>
                      </a:cubicBezTo>
                      <a:cubicBezTo>
                        <a:pt x="2356485" y="721043"/>
                        <a:pt x="2386965" y="716280"/>
                        <a:pt x="2384108" y="691515"/>
                      </a:cubicBezTo>
                      <a:cubicBezTo>
                        <a:pt x="2384108" y="587693"/>
                        <a:pt x="2385060" y="483870"/>
                        <a:pt x="2383155" y="380047"/>
                      </a:cubicBezTo>
                      <a:cubicBezTo>
                        <a:pt x="2306955" y="401003"/>
                        <a:pt x="2232660" y="427672"/>
                        <a:pt x="2157413" y="452438"/>
                      </a:cubicBezTo>
                      <a:close/>
                      <a:moveTo>
                        <a:pt x="2644140" y="672465"/>
                      </a:moveTo>
                      <a:cubicBezTo>
                        <a:pt x="2636520" y="700088"/>
                        <a:pt x="2640330" y="728663"/>
                        <a:pt x="2639378" y="756285"/>
                      </a:cubicBezTo>
                      <a:cubicBezTo>
                        <a:pt x="2641283" y="822960"/>
                        <a:pt x="2636520" y="890588"/>
                        <a:pt x="2642235" y="957263"/>
                      </a:cubicBezTo>
                      <a:cubicBezTo>
                        <a:pt x="2684145" y="947738"/>
                        <a:pt x="2724150" y="933450"/>
                        <a:pt x="2764155" y="918210"/>
                      </a:cubicBezTo>
                      <a:cubicBezTo>
                        <a:pt x="2771775" y="822007"/>
                        <a:pt x="2766060" y="725805"/>
                        <a:pt x="2767013" y="628650"/>
                      </a:cubicBezTo>
                      <a:cubicBezTo>
                        <a:pt x="2726055" y="641985"/>
                        <a:pt x="2682240" y="652463"/>
                        <a:pt x="2644140" y="672465"/>
                      </a:cubicBezTo>
                      <a:close/>
                      <a:moveTo>
                        <a:pt x="2558415" y="1291590"/>
                      </a:moveTo>
                      <a:cubicBezTo>
                        <a:pt x="2503170" y="1348740"/>
                        <a:pt x="2487930" y="1432560"/>
                        <a:pt x="2488883" y="1509713"/>
                      </a:cubicBezTo>
                      <a:cubicBezTo>
                        <a:pt x="2489835" y="1576388"/>
                        <a:pt x="2512695" y="1647825"/>
                        <a:pt x="2566988" y="1689735"/>
                      </a:cubicBezTo>
                      <a:cubicBezTo>
                        <a:pt x="2656523" y="1760220"/>
                        <a:pt x="2776538" y="1775460"/>
                        <a:pt x="2887027" y="1760220"/>
                      </a:cubicBezTo>
                      <a:cubicBezTo>
                        <a:pt x="2946083" y="1749743"/>
                        <a:pt x="3005138" y="1727835"/>
                        <a:pt x="3048000" y="1685925"/>
                      </a:cubicBezTo>
                      <a:cubicBezTo>
                        <a:pt x="3087052" y="1646873"/>
                        <a:pt x="3099435" y="1589723"/>
                        <a:pt x="3103245" y="1536382"/>
                      </a:cubicBezTo>
                      <a:cubicBezTo>
                        <a:pt x="3060383" y="1535430"/>
                        <a:pt x="3017520" y="1535430"/>
                        <a:pt x="2975610" y="1536382"/>
                      </a:cubicBezTo>
                      <a:cubicBezTo>
                        <a:pt x="2970848" y="1581150"/>
                        <a:pt x="2967038" y="1632585"/>
                        <a:pt x="2929890" y="1663065"/>
                      </a:cubicBezTo>
                      <a:cubicBezTo>
                        <a:pt x="2841308" y="1733550"/>
                        <a:pt x="2679383" y="1710690"/>
                        <a:pt x="2638425" y="1597343"/>
                      </a:cubicBezTo>
                      <a:cubicBezTo>
                        <a:pt x="2614613" y="1520190"/>
                        <a:pt x="2617470" y="1433513"/>
                        <a:pt x="2645093" y="1358265"/>
                      </a:cubicBezTo>
                      <a:cubicBezTo>
                        <a:pt x="2686050" y="1257300"/>
                        <a:pt x="2822258" y="1233488"/>
                        <a:pt x="2912745" y="1277303"/>
                      </a:cubicBezTo>
                      <a:cubicBezTo>
                        <a:pt x="2959418" y="1300163"/>
                        <a:pt x="2970848" y="1354455"/>
                        <a:pt x="2978468" y="1401128"/>
                      </a:cubicBezTo>
                      <a:cubicBezTo>
                        <a:pt x="3018473" y="1400175"/>
                        <a:pt x="3058477" y="1400175"/>
                        <a:pt x="3098483" y="1401128"/>
                      </a:cubicBezTo>
                      <a:cubicBezTo>
                        <a:pt x="3098483" y="1356360"/>
                        <a:pt x="3088958" y="1309688"/>
                        <a:pt x="3055620" y="1277303"/>
                      </a:cubicBezTo>
                      <a:cubicBezTo>
                        <a:pt x="2992755" y="1214438"/>
                        <a:pt x="2899410" y="1193482"/>
                        <a:pt x="2813685" y="1195388"/>
                      </a:cubicBezTo>
                      <a:cubicBezTo>
                        <a:pt x="2721293" y="1195388"/>
                        <a:pt x="2623185" y="1223010"/>
                        <a:pt x="2558415" y="1291590"/>
                      </a:cubicBezTo>
                      <a:close/>
                      <a:moveTo>
                        <a:pt x="181928" y="2220278"/>
                      </a:moveTo>
                      <a:cubicBezTo>
                        <a:pt x="180022" y="2225993"/>
                        <a:pt x="175260" y="2236470"/>
                        <a:pt x="173355" y="2242185"/>
                      </a:cubicBezTo>
                      <a:cubicBezTo>
                        <a:pt x="177165" y="2336483"/>
                        <a:pt x="165735" y="2432685"/>
                        <a:pt x="180022" y="2526030"/>
                      </a:cubicBezTo>
                      <a:cubicBezTo>
                        <a:pt x="241935" y="2503170"/>
                        <a:pt x="305753" y="2484120"/>
                        <a:pt x="368618" y="2463165"/>
                      </a:cubicBezTo>
                      <a:cubicBezTo>
                        <a:pt x="374332" y="2461260"/>
                        <a:pt x="385763" y="2456498"/>
                        <a:pt x="390525" y="2453640"/>
                      </a:cubicBezTo>
                      <a:cubicBezTo>
                        <a:pt x="390525" y="2352675"/>
                        <a:pt x="392430" y="2252663"/>
                        <a:pt x="389572" y="2151698"/>
                      </a:cubicBezTo>
                      <a:cubicBezTo>
                        <a:pt x="320040" y="2173605"/>
                        <a:pt x="251460" y="2197418"/>
                        <a:pt x="181928" y="2220278"/>
                      </a:cubicBezTo>
                      <a:close/>
                    </a:path>
                  </a:pathLst>
                </a:custGeom>
                <a:solidFill>
                  <a:srgbClr val="A4BFE5"/>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30" name="任意多边形: 形状 129"/>
                <p:cNvSpPr/>
                <p:nvPr/>
              </p:nvSpPr>
              <p:spPr>
                <a:xfrm>
                  <a:off x="4342142" y="3014447"/>
                  <a:ext cx="585139" cy="602195"/>
                </a:xfrm>
                <a:custGeom>
                  <a:avLst/>
                  <a:gdLst>
                    <a:gd name="connsiteX0" fmla="*/ 99364 w 585139"/>
                    <a:gd name="connsiteY0" fmla="*/ 68795 h 602195"/>
                    <a:gd name="connsiteX1" fmla="*/ 400354 w 585139"/>
                    <a:gd name="connsiteY1" fmla="*/ 12598 h 602195"/>
                    <a:gd name="connsiteX2" fmla="*/ 529894 w 585139"/>
                    <a:gd name="connsiteY2" fmla="*/ 93560 h 602195"/>
                    <a:gd name="connsiteX3" fmla="*/ 529894 w 585139"/>
                    <a:gd name="connsiteY3" fmla="*/ 296443 h 602195"/>
                    <a:gd name="connsiteX4" fmla="*/ 124129 w 585139"/>
                    <a:gd name="connsiteY4" fmla="*/ 298348 h 602195"/>
                    <a:gd name="connsiteX5" fmla="*/ 166992 w 585139"/>
                    <a:gd name="connsiteY5" fmla="*/ 445033 h 602195"/>
                    <a:gd name="connsiteX6" fmla="*/ 389877 w 585139"/>
                    <a:gd name="connsiteY6" fmla="*/ 485038 h 602195"/>
                    <a:gd name="connsiteX7" fmla="*/ 462267 w 585139"/>
                    <a:gd name="connsiteY7" fmla="*/ 390740 h 602195"/>
                    <a:gd name="connsiteX8" fmla="*/ 585139 w 585139"/>
                    <a:gd name="connsiteY8" fmla="*/ 390740 h 602195"/>
                    <a:gd name="connsiteX9" fmla="*/ 541325 w 585139"/>
                    <a:gd name="connsiteY9" fmla="*/ 504088 h 602195"/>
                    <a:gd name="connsiteX10" fmla="*/ 566089 w 585139"/>
                    <a:gd name="connsiteY10" fmla="*/ 502183 h 602195"/>
                    <a:gd name="connsiteX11" fmla="*/ 261289 w 585139"/>
                    <a:gd name="connsiteY11" fmla="*/ 602195 h 602195"/>
                    <a:gd name="connsiteX12" fmla="*/ 91744 w 585139"/>
                    <a:gd name="connsiteY12" fmla="*/ 521233 h 602195"/>
                    <a:gd name="connsiteX13" fmla="*/ 3162 w 585139"/>
                    <a:gd name="connsiteY13" fmla="*/ 248818 h 602195"/>
                    <a:gd name="connsiteX14" fmla="*/ 99364 w 585139"/>
                    <a:gd name="connsiteY14" fmla="*/ 68795 h 602195"/>
                    <a:gd name="connsiteX15" fmla="*/ 195567 w 585139"/>
                    <a:gd name="connsiteY15" fmla="*/ 117373 h 602195"/>
                    <a:gd name="connsiteX16" fmla="*/ 130797 w 585139"/>
                    <a:gd name="connsiteY16" fmla="*/ 212623 h 602195"/>
                    <a:gd name="connsiteX17" fmla="*/ 447027 w 585139"/>
                    <a:gd name="connsiteY17" fmla="*/ 213575 h 602195"/>
                    <a:gd name="connsiteX18" fmla="*/ 392735 w 585139"/>
                    <a:gd name="connsiteY18" fmla="*/ 113563 h 602195"/>
                    <a:gd name="connsiteX19" fmla="*/ 195567 w 585139"/>
                    <a:gd name="connsiteY19" fmla="*/ 117373 h 602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5139" h="602195">
                      <a:moveTo>
                        <a:pt x="99364" y="68795"/>
                      </a:moveTo>
                      <a:cubicBezTo>
                        <a:pt x="181279" y="215"/>
                        <a:pt x="299389" y="-14072"/>
                        <a:pt x="400354" y="12598"/>
                      </a:cubicBezTo>
                      <a:cubicBezTo>
                        <a:pt x="450837" y="25933"/>
                        <a:pt x="490842" y="60223"/>
                        <a:pt x="529894" y="93560"/>
                      </a:cubicBezTo>
                      <a:cubicBezTo>
                        <a:pt x="527989" y="161188"/>
                        <a:pt x="527037" y="228815"/>
                        <a:pt x="529894" y="296443"/>
                      </a:cubicBezTo>
                      <a:cubicBezTo>
                        <a:pt x="394639" y="301205"/>
                        <a:pt x="259384" y="297395"/>
                        <a:pt x="124129" y="298348"/>
                      </a:cubicBezTo>
                      <a:cubicBezTo>
                        <a:pt x="126987" y="348830"/>
                        <a:pt x="130797" y="405028"/>
                        <a:pt x="166992" y="445033"/>
                      </a:cubicBezTo>
                      <a:cubicBezTo>
                        <a:pt x="222237" y="505040"/>
                        <a:pt x="317487" y="517423"/>
                        <a:pt x="389877" y="485038"/>
                      </a:cubicBezTo>
                      <a:cubicBezTo>
                        <a:pt x="428929" y="468845"/>
                        <a:pt x="447027" y="426935"/>
                        <a:pt x="462267" y="390740"/>
                      </a:cubicBezTo>
                      <a:cubicBezTo>
                        <a:pt x="503225" y="388835"/>
                        <a:pt x="544182" y="388835"/>
                        <a:pt x="585139" y="390740"/>
                      </a:cubicBezTo>
                      <a:cubicBezTo>
                        <a:pt x="574662" y="429793"/>
                        <a:pt x="559422" y="467893"/>
                        <a:pt x="541325" y="504088"/>
                      </a:cubicBezTo>
                      <a:cubicBezTo>
                        <a:pt x="547992" y="503135"/>
                        <a:pt x="560375" y="502183"/>
                        <a:pt x="566089" y="502183"/>
                      </a:cubicBezTo>
                      <a:cubicBezTo>
                        <a:pt x="465125" y="536473"/>
                        <a:pt x="363207" y="568858"/>
                        <a:pt x="261289" y="602195"/>
                      </a:cubicBezTo>
                      <a:cubicBezTo>
                        <a:pt x="203187" y="580288"/>
                        <a:pt x="138417" y="566000"/>
                        <a:pt x="91744" y="521233"/>
                      </a:cubicBezTo>
                      <a:cubicBezTo>
                        <a:pt x="13639" y="455510"/>
                        <a:pt x="-9221" y="345973"/>
                        <a:pt x="3162" y="248818"/>
                      </a:cubicBezTo>
                      <a:cubicBezTo>
                        <a:pt x="10782" y="177380"/>
                        <a:pt x="44119" y="111658"/>
                        <a:pt x="99364" y="68795"/>
                      </a:cubicBezTo>
                      <a:close/>
                      <a:moveTo>
                        <a:pt x="195567" y="117373"/>
                      </a:moveTo>
                      <a:cubicBezTo>
                        <a:pt x="161277" y="138328"/>
                        <a:pt x="144132" y="176428"/>
                        <a:pt x="130797" y="212623"/>
                      </a:cubicBezTo>
                      <a:cubicBezTo>
                        <a:pt x="236525" y="215480"/>
                        <a:pt x="341300" y="214528"/>
                        <a:pt x="447027" y="213575"/>
                      </a:cubicBezTo>
                      <a:cubicBezTo>
                        <a:pt x="439407" y="176428"/>
                        <a:pt x="427025" y="134518"/>
                        <a:pt x="392735" y="113563"/>
                      </a:cubicBezTo>
                      <a:cubicBezTo>
                        <a:pt x="333679" y="76415"/>
                        <a:pt x="252717" y="80225"/>
                        <a:pt x="195567" y="117373"/>
                      </a:cubicBezTo>
                      <a:close/>
                    </a:path>
                  </a:pathLst>
                </a:custGeom>
                <a:solidFill>
                  <a:srgbClr val="A4BFE5"/>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31" name="任意多边形: 形状 130"/>
                <p:cNvSpPr/>
                <p:nvPr/>
              </p:nvSpPr>
              <p:spPr>
                <a:xfrm>
                  <a:off x="5036819" y="3288030"/>
                  <a:ext cx="361950" cy="183832"/>
                </a:xfrm>
                <a:custGeom>
                  <a:avLst/>
                  <a:gdLst>
                    <a:gd name="connsiteX0" fmla="*/ 36195 w 361950"/>
                    <a:gd name="connsiteY0" fmla="*/ 42863 h 183832"/>
                    <a:gd name="connsiteX1" fmla="*/ 175260 w 361950"/>
                    <a:gd name="connsiteY1" fmla="*/ 0 h 183832"/>
                    <a:gd name="connsiteX2" fmla="*/ 361950 w 361950"/>
                    <a:gd name="connsiteY2" fmla="*/ 63817 h 183832"/>
                    <a:gd name="connsiteX3" fmla="*/ 0 w 361950"/>
                    <a:gd name="connsiteY3" fmla="*/ 183832 h 183832"/>
                    <a:gd name="connsiteX4" fmla="*/ 36195 w 361950"/>
                    <a:gd name="connsiteY4" fmla="*/ 42863 h 18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83832">
                      <a:moveTo>
                        <a:pt x="36195" y="42863"/>
                      </a:moveTo>
                      <a:cubicBezTo>
                        <a:pt x="83820" y="31432"/>
                        <a:pt x="130493" y="17145"/>
                        <a:pt x="175260" y="0"/>
                      </a:cubicBezTo>
                      <a:cubicBezTo>
                        <a:pt x="235268" y="28575"/>
                        <a:pt x="300038" y="41910"/>
                        <a:pt x="361950" y="63817"/>
                      </a:cubicBezTo>
                      <a:cubicBezTo>
                        <a:pt x="241935" y="103822"/>
                        <a:pt x="120968" y="144780"/>
                        <a:pt x="0" y="183832"/>
                      </a:cubicBezTo>
                      <a:cubicBezTo>
                        <a:pt x="13335" y="137160"/>
                        <a:pt x="21908" y="89535"/>
                        <a:pt x="36195" y="42863"/>
                      </a:cubicBezTo>
                      <a:close/>
                    </a:path>
                  </a:pathLst>
                </a:custGeom>
                <a:solidFill>
                  <a:srgbClr val="A4BFE5"/>
                </a:solidFill>
                <a:ln w="9525" cap="flat">
                  <a:noFill/>
                  <a:prstDash val="solid"/>
                  <a:miter/>
                </a:ln>
              </p:spPr>
              <p:txBody>
                <a:bodyPr rtlCol="0" anchor="ctr"/>
                <a:lstStyle/>
                <a:p>
                  <a:endParaRPr lang="zh-CN" altLang="en-US" dirty="0">
                    <a:latin typeface="DINPro-Medium" panose="02000503030000020004" pitchFamily="50" charset="0"/>
                  </a:endParaRPr>
                </a:p>
              </p:txBody>
            </p:sp>
          </p:grpSp>
          <p:grpSp>
            <p:nvGrpSpPr>
              <p:cNvPr id="80" name="图形 175"/>
              <p:cNvGrpSpPr/>
              <p:nvPr/>
            </p:nvGrpSpPr>
            <p:grpSpPr>
              <a:xfrm>
                <a:off x="4881562" y="1744027"/>
                <a:ext cx="1949767" cy="1644967"/>
                <a:chOff x="4881562" y="1744027"/>
                <a:chExt cx="1949767" cy="1644967"/>
              </a:xfrm>
              <a:solidFill>
                <a:srgbClr val="A52223"/>
              </a:solidFill>
            </p:grpSpPr>
            <p:sp>
              <p:nvSpPr>
                <p:cNvPr id="118" name="任意多边形: 形状 117"/>
                <p:cNvSpPr/>
                <p:nvPr/>
              </p:nvSpPr>
              <p:spPr>
                <a:xfrm>
                  <a:off x="6700836" y="1744027"/>
                  <a:ext cx="130492" cy="349567"/>
                </a:xfrm>
                <a:custGeom>
                  <a:avLst/>
                  <a:gdLst>
                    <a:gd name="connsiteX0" fmla="*/ 6668 w 130492"/>
                    <a:gd name="connsiteY0" fmla="*/ 38100 h 349567"/>
                    <a:gd name="connsiteX1" fmla="*/ 125730 w 130492"/>
                    <a:gd name="connsiteY1" fmla="*/ 0 h 349567"/>
                    <a:gd name="connsiteX2" fmla="*/ 130493 w 130492"/>
                    <a:gd name="connsiteY2" fmla="*/ 277177 h 349567"/>
                    <a:gd name="connsiteX3" fmla="*/ 116205 w 130492"/>
                    <a:gd name="connsiteY3" fmla="*/ 314325 h 349567"/>
                    <a:gd name="connsiteX4" fmla="*/ 3810 w 130492"/>
                    <a:gd name="connsiteY4" fmla="*/ 349567 h 349567"/>
                    <a:gd name="connsiteX5" fmla="*/ 0 w 130492"/>
                    <a:gd name="connsiteY5" fmla="*/ 138113 h 349567"/>
                    <a:gd name="connsiteX6" fmla="*/ 6668 w 130492"/>
                    <a:gd name="connsiteY6" fmla="*/ 38100 h 34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 h="349567">
                      <a:moveTo>
                        <a:pt x="6668" y="38100"/>
                      </a:moveTo>
                      <a:cubicBezTo>
                        <a:pt x="46672" y="25717"/>
                        <a:pt x="85725" y="11430"/>
                        <a:pt x="125730" y="0"/>
                      </a:cubicBezTo>
                      <a:cubicBezTo>
                        <a:pt x="133350" y="92392"/>
                        <a:pt x="127635" y="184785"/>
                        <a:pt x="130493" y="277177"/>
                      </a:cubicBezTo>
                      <a:cubicBezTo>
                        <a:pt x="126682" y="289560"/>
                        <a:pt x="132397" y="309563"/>
                        <a:pt x="116205" y="314325"/>
                      </a:cubicBezTo>
                      <a:cubicBezTo>
                        <a:pt x="80010" y="329565"/>
                        <a:pt x="42863" y="342900"/>
                        <a:pt x="3810" y="349567"/>
                      </a:cubicBezTo>
                      <a:cubicBezTo>
                        <a:pt x="-3810" y="279082"/>
                        <a:pt x="2857" y="208597"/>
                        <a:pt x="0" y="138113"/>
                      </a:cubicBezTo>
                      <a:cubicBezTo>
                        <a:pt x="953" y="104775"/>
                        <a:pt x="-953" y="71438"/>
                        <a:pt x="6668" y="38100"/>
                      </a:cubicBezTo>
                      <a:close/>
                    </a:path>
                  </a:pathLst>
                </a:custGeom>
                <a:solidFill>
                  <a:srgbClr val="A52223"/>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19" name="任意多边形: 形状 118"/>
                <p:cNvSpPr/>
                <p:nvPr/>
              </p:nvSpPr>
              <p:spPr>
                <a:xfrm>
                  <a:off x="6493192" y="1820756"/>
                  <a:ext cx="171450" cy="342370"/>
                </a:xfrm>
                <a:custGeom>
                  <a:avLst/>
                  <a:gdLst>
                    <a:gd name="connsiteX0" fmla="*/ 0 w 171450"/>
                    <a:gd name="connsiteY0" fmla="*/ 58526 h 342370"/>
                    <a:gd name="connsiteX1" fmla="*/ 143827 w 171450"/>
                    <a:gd name="connsiteY1" fmla="*/ 423 h 342370"/>
                    <a:gd name="connsiteX2" fmla="*/ 171450 w 171450"/>
                    <a:gd name="connsiteY2" fmla="*/ 423 h 342370"/>
                    <a:gd name="connsiteX3" fmla="*/ 171450 w 171450"/>
                    <a:gd name="connsiteY3" fmla="*/ 26141 h 342370"/>
                    <a:gd name="connsiteX4" fmla="*/ 171450 w 171450"/>
                    <a:gd name="connsiteY4" fmla="*/ 231881 h 342370"/>
                    <a:gd name="connsiteX5" fmla="*/ 164782 w 171450"/>
                    <a:gd name="connsiteY5" fmla="*/ 288078 h 342370"/>
                    <a:gd name="connsiteX6" fmla="*/ 91440 w 171450"/>
                    <a:gd name="connsiteY6" fmla="*/ 315701 h 342370"/>
                    <a:gd name="connsiteX7" fmla="*/ 40957 w 171450"/>
                    <a:gd name="connsiteY7" fmla="*/ 331893 h 342370"/>
                    <a:gd name="connsiteX8" fmla="*/ 952 w 171450"/>
                    <a:gd name="connsiteY8" fmla="*/ 342371 h 342370"/>
                    <a:gd name="connsiteX9" fmla="*/ 0 w 171450"/>
                    <a:gd name="connsiteY9" fmla="*/ 286173 h 342370"/>
                    <a:gd name="connsiteX10" fmla="*/ 0 w 171450"/>
                    <a:gd name="connsiteY10" fmla="*/ 221403 h 342370"/>
                    <a:gd name="connsiteX11" fmla="*/ 0 w 171450"/>
                    <a:gd name="connsiteY11" fmla="*/ 58526 h 34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450" h="342370">
                      <a:moveTo>
                        <a:pt x="0" y="58526"/>
                      </a:moveTo>
                      <a:cubicBezTo>
                        <a:pt x="42863" y="28998"/>
                        <a:pt x="94297" y="15663"/>
                        <a:pt x="143827" y="423"/>
                      </a:cubicBezTo>
                      <a:cubicBezTo>
                        <a:pt x="153352" y="-529"/>
                        <a:pt x="161925" y="423"/>
                        <a:pt x="171450" y="423"/>
                      </a:cubicBezTo>
                      <a:cubicBezTo>
                        <a:pt x="171450" y="7091"/>
                        <a:pt x="171450" y="19473"/>
                        <a:pt x="171450" y="26141"/>
                      </a:cubicBezTo>
                      <a:cubicBezTo>
                        <a:pt x="171450" y="94721"/>
                        <a:pt x="171450" y="163301"/>
                        <a:pt x="171450" y="231881"/>
                      </a:cubicBezTo>
                      <a:cubicBezTo>
                        <a:pt x="170497" y="250931"/>
                        <a:pt x="172402" y="269981"/>
                        <a:pt x="164782" y="288078"/>
                      </a:cubicBezTo>
                      <a:cubicBezTo>
                        <a:pt x="141922" y="301413"/>
                        <a:pt x="116205" y="308081"/>
                        <a:pt x="91440" y="315701"/>
                      </a:cubicBezTo>
                      <a:cubicBezTo>
                        <a:pt x="74295" y="321416"/>
                        <a:pt x="58102" y="326178"/>
                        <a:pt x="40957" y="331893"/>
                      </a:cubicBezTo>
                      <a:cubicBezTo>
                        <a:pt x="27622" y="335703"/>
                        <a:pt x="14288" y="339513"/>
                        <a:pt x="952" y="342371"/>
                      </a:cubicBezTo>
                      <a:cubicBezTo>
                        <a:pt x="0" y="323321"/>
                        <a:pt x="0" y="304271"/>
                        <a:pt x="0" y="286173"/>
                      </a:cubicBezTo>
                      <a:cubicBezTo>
                        <a:pt x="0" y="264266"/>
                        <a:pt x="0" y="242358"/>
                        <a:pt x="0" y="221403"/>
                      </a:cubicBezTo>
                      <a:cubicBezTo>
                        <a:pt x="952" y="167111"/>
                        <a:pt x="952" y="112818"/>
                        <a:pt x="0" y="58526"/>
                      </a:cubicBezTo>
                      <a:close/>
                    </a:path>
                  </a:pathLst>
                </a:custGeom>
                <a:solidFill>
                  <a:srgbClr val="A52223"/>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20" name="任意多边形: 形状 119"/>
                <p:cNvSpPr/>
                <p:nvPr/>
              </p:nvSpPr>
              <p:spPr>
                <a:xfrm>
                  <a:off x="6194106" y="1870709"/>
                  <a:ext cx="253020" cy="390525"/>
                </a:xfrm>
                <a:custGeom>
                  <a:avLst/>
                  <a:gdLst>
                    <a:gd name="connsiteX0" fmla="*/ 72390 w 253020"/>
                    <a:gd name="connsiteY0" fmla="*/ 57150 h 390525"/>
                    <a:gd name="connsiteX1" fmla="*/ 251460 w 253020"/>
                    <a:gd name="connsiteY1" fmla="*/ 0 h 390525"/>
                    <a:gd name="connsiteX2" fmla="*/ 252413 w 253020"/>
                    <a:gd name="connsiteY2" fmla="*/ 141923 h 390525"/>
                    <a:gd name="connsiteX3" fmla="*/ 252413 w 253020"/>
                    <a:gd name="connsiteY3" fmla="*/ 212408 h 390525"/>
                    <a:gd name="connsiteX4" fmla="*/ 248603 w 253020"/>
                    <a:gd name="connsiteY4" fmla="*/ 310515 h 390525"/>
                    <a:gd name="connsiteX5" fmla="*/ 170498 w 253020"/>
                    <a:gd name="connsiteY5" fmla="*/ 339090 h 390525"/>
                    <a:gd name="connsiteX6" fmla="*/ 5715 w 253020"/>
                    <a:gd name="connsiteY6" fmla="*/ 390525 h 390525"/>
                    <a:gd name="connsiteX7" fmla="*/ 4763 w 253020"/>
                    <a:gd name="connsiteY7" fmla="*/ 175260 h 390525"/>
                    <a:gd name="connsiteX8" fmla="*/ 7620 w 253020"/>
                    <a:gd name="connsiteY8" fmla="*/ 100013 h 390525"/>
                    <a:gd name="connsiteX9" fmla="*/ 40005 w 253020"/>
                    <a:gd name="connsiteY9" fmla="*/ 95250 h 390525"/>
                    <a:gd name="connsiteX10" fmla="*/ 0 w 253020"/>
                    <a:gd name="connsiteY10" fmla="*/ 88583 h 390525"/>
                    <a:gd name="connsiteX11" fmla="*/ 72390 w 253020"/>
                    <a:gd name="connsiteY11" fmla="*/ 5715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020" h="390525">
                      <a:moveTo>
                        <a:pt x="72390" y="57150"/>
                      </a:moveTo>
                      <a:cubicBezTo>
                        <a:pt x="132398" y="39053"/>
                        <a:pt x="190500" y="17145"/>
                        <a:pt x="251460" y="0"/>
                      </a:cubicBezTo>
                      <a:cubicBezTo>
                        <a:pt x="252413" y="46673"/>
                        <a:pt x="252413" y="94298"/>
                        <a:pt x="252413" y="141923"/>
                      </a:cubicBezTo>
                      <a:cubicBezTo>
                        <a:pt x="252413" y="165735"/>
                        <a:pt x="252413" y="189548"/>
                        <a:pt x="252413" y="212408"/>
                      </a:cubicBezTo>
                      <a:cubicBezTo>
                        <a:pt x="251460" y="244793"/>
                        <a:pt x="256223" y="278130"/>
                        <a:pt x="248603" y="310515"/>
                      </a:cubicBezTo>
                      <a:cubicBezTo>
                        <a:pt x="223838" y="324803"/>
                        <a:pt x="196215" y="330518"/>
                        <a:pt x="170498" y="339090"/>
                      </a:cubicBezTo>
                      <a:cubicBezTo>
                        <a:pt x="115253" y="355283"/>
                        <a:pt x="61913" y="378143"/>
                        <a:pt x="5715" y="390525"/>
                      </a:cubicBezTo>
                      <a:cubicBezTo>
                        <a:pt x="4763" y="318135"/>
                        <a:pt x="5715" y="246698"/>
                        <a:pt x="4763" y="175260"/>
                      </a:cubicBezTo>
                      <a:cubicBezTo>
                        <a:pt x="4763" y="150495"/>
                        <a:pt x="5715" y="124778"/>
                        <a:pt x="7620" y="100013"/>
                      </a:cubicBezTo>
                      <a:cubicBezTo>
                        <a:pt x="18098" y="99060"/>
                        <a:pt x="29528" y="97155"/>
                        <a:pt x="40005" y="95250"/>
                      </a:cubicBezTo>
                      <a:cubicBezTo>
                        <a:pt x="29528" y="93345"/>
                        <a:pt x="9525" y="90488"/>
                        <a:pt x="0" y="88583"/>
                      </a:cubicBezTo>
                      <a:cubicBezTo>
                        <a:pt x="22860" y="74295"/>
                        <a:pt x="46673" y="64770"/>
                        <a:pt x="72390" y="57150"/>
                      </a:cubicBezTo>
                      <a:close/>
                    </a:path>
                  </a:pathLst>
                </a:custGeom>
                <a:solidFill>
                  <a:srgbClr val="A52223"/>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21" name="任意多边形: 形状 120"/>
                <p:cNvSpPr/>
                <p:nvPr/>
              </p:nvSpPr>
              <p:spPr>
                <a:xfrm>
                  <a:off x="4881562" y="2000250"/>
                  <a:ext cx="1241107" cy="1388744"/>
                </a:xfrm>
                <a:custGeom>
                  <a:avLst/>
                  <a:gdLst>
                    <a:gd name="connsiteX0" fmla="*/ 1122998 w 1241107"/>
                    <a:gd name="connsiteY0" fmla="*/ 30480 h 1388744"/>
                    <a:gd name="connsiteX1" fmla="*/ 1224915 w 1241107"/>
                    <a:gd name="connsiteY1" fmla="*/ 0 h 1388744"/>
                    <a:gd name="connsiteX2" fmla="*/ 1241107 w 1241107"/>
                    <a:gd name="connsiteY2" fmla="*/ 953 h 1388744"/>
                    <a:gd name="connsiteX3" fmla="*/ 1241107 w 1241107"/>
                    <a:gd name="connsiteY3" fmla="*/ 55245 h 1388744"/>
                    <a:gd name="connsiteX4" fmla="*/ 1241107 w 1241107"/>
                    <a:gd name="connsiteY4" fmla="*/ 974407 h 1388744"/>
                    <a:gd name="connsiteX5" fmla="*/ 1236345 w 1241107"/>
                    <a:gd name="connsiteY5" fmla="*/ 977265 h 1388744"/>
                    <a:gd name="connsiteX6" fmla="*/ 1135380 w 1241107"/>
                    <a:gd name="connsiteY6" fmla="*/ 1016318 h 1388744"/>
                    <a:gd name="connsiteX7" fmla="*/ 728663 w 1241107"/>
                    <a:gd name="connsiteY7" fmla="*/ 1148715 h 1388744"/>
                    <a:gd name="connsiteX8" fmla="*/ 751522 w 1241107"/>
                    <a:gd name="connsiteY8" fmla="*/ 1147763 h 1388744"/>
                    <a:gd name="connsiteX9" fmla="*/ 722947 w 1241107"/>
                    <a:gd name="connsiteY9" fmla="*/ 1155382 h 1388744"/>
                    <a:gd name="connsiteX10" fmla="*/ 196215 w 1241107"/>
                    <a:gd name="connsiteY10" fmla="*/ 1323975 h 1388744"/>
                    <a:gd name="connsiteX11" fmla="*/ 152400 w 1241107"/>
                    <a:gd name="connsiteY11" fmla="*/ 1339215 h 1388744"/>
                    <a:gd name="connsiteX12" fmla="*/ 0 w 1241107"/>
                    <a:gd name="connsiteY12" fmla="*/ 1388745 h 1388744"/>
                    <a:gd name="connsiteX13" fmla="*/ 0 w 1241107"/>
                    <a:gd name="connsiteY13" fmla="*/ 401955 h 1388744"/>
                    <a:gd name="connsiteX14" fmla="*/ 1122998 w 1241107"/>
                    <a:gd name="connsiteY14" fmla="*/ 30480 h 1388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1107" h="1388744">
                      <a:moveTo>
                        <a:pt x="1122998" y="30480"/>
                      </a:moveTo>
                      <a:cubicBezTo>
                        <a:pt x="1156335" y="19050"/>
                        <a:pt x="1189673" y="7620"/>
                        <a:pt x="1224915" y="0"/>
                      </a:cubicBezTo>
                      <a:cubicBezTo>
                        <a:pt x="1228725" y="0"/>
                        <a:pt x="1237298" y="0"/>
                        <a:pt x="1241107" y="953"/>
                      </a:cubicBezTo>
                      <a:cubicBezTo>
                        <a:pt x="1241107" y="19050"/>
                        <a:pt x="1241107" y="37147"/>
                        <a:pt x="1241107" y="55245"/>
                      </a:cubicBezTo>
                      <a:cubicBezTo>
                        <a:pt x="1241107" y="361950"/>
                        <a:pt x="1241107" y="668655"/>
                        <a:pt x="1241107" y="974407"/>
                      </a:cubicBezTo>
                      <a:lnTo>
                        <a:pt x="1236345" y="977265"/>
                      </a:lnTo>
                      <a:cubicBezTo>
                        <a:pt x="1203960" y="993457"/>
                        <a:pt x="1169670" y="1004888"/>
                        <a:pt x="1135380" y="1016318"/>
                      </a:cubicBezTo>
                      <a:cubicBezTo>
                        <a:pt x="999172" y="1060132"/>
                        <a:pt x="864870" y="1106805"/>
                        <a:pt x="728663" y="1148715"/>
                      </a:cubicBezTo>
                      <a:cubicBezTo>
                        <a:pt x="734378" y="1148715"/>
                        <a:pt x="745807" y="1147763"/>
                        <a:pt x="751522" y="1147763"/>
                      </a:cubicBezTo>
                      <a:cubicBezTo>
                        <a:pt x="741997" y="1150620"/>
                        <a:pt x="732472" y="1152525"/>
                        <a:pt x="722947" y="1155382"/>
                      </a:cubicBezTo>
                      <a:cubicBezTo>
                        <a:pt x="545782" y="1205865"/>
                        <a:pt x="373380" y="1271588"/>
                        <a:pt x="196215" y="1323975"/>
                      </a:cubicBezTo>
                      <a:cubicBezTo>
                        <a:pt x="179070" y="1319213"/>
                        <a:pt x="163830" y="1327785"/>
                        <a:pt x="152400" y="1339215"/>
                      </a:cubicBezTo>
                      <a:cubicBezTo>
                        <a:pt x="102870" y="1358265"/>
                        <a:pt x="51435" y="1374457"/>
                        <a:pt x="0" y="1388745"/>
                      </a:cubicBezTo>
                      <a:cubicBezTo>
                        <a:pt x="0" y="1060132"/>
                        <a:pt x="0" y="730568"/>
                        <a:pt x="0" y="401955"/>
                      </a:cubicBezTo>
                      <a:cubicBezTo>
                        <a:pt x="373380" y="277178"/>
                        <a:pt x="747713" y="154305"/>
                        <a:pt x="1122998" y="30480"/>
                      </a:cubicBezTo>
                      <a:close/>
                    </a:path>
                  </a:pathLst>
                </a:custGeom>
                <a:solidFill>
                  <a:srgbClr val="A52223"/>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22" name="任意多边形: 形状 121"/>
                <p:cNvSpPr/>
                <p:nvPr/>
              </p:nvSpPr>
              <p:spPr>
                <a:xfrm>
                  <a:off x="6701500" y="2102167"/>
                  <a:ext cx="129498" cy="369570"/>
                </a:xfrm>
                <a:custGeom>
                  <a:avLst/>
                  <a:gdLst>
                    <a:gd name="connsiteX0" fmla="*/ 5052 w 129498"/>
                    <a:gd name="connsiteY0" fmla="*/ 38100 h 369570"/>
                    <a:gd name="connsiteX1" fmla="*/ 128877 w 129498"/>
                    <a:gd name="connsiteY1" fmla="*/ 0 h 369570"/>
                    <a:gd name="connsiteX2" fmla="*/ 127924 w 129498"/>
                    <a:gd name="connsiteY2" fmla="*/ 321945 h 369570"/>
                    <a:gd name="connsiteX3" fmla="*/ 4099 w 129498"/>
                    <a:gd name="connsiteY3" fmla="*/ 369570 h 369570"/>
                    <a:gd name="connsiteX4" fmla="*/ 289 w 129498"/>
                    <a:gd name="connsiteY4" fmla="*/ 188595 h 369570"/>
                    <a:gd name="connsiteX5" fmla="*/ 5052 w 129498"/>
                    <a:gd name="connsiteY5" fmla="*/ 38100 h 36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498" h="369570">
                      <a:moveTo>
                        <a:pt x="5052" y="38100"/>
                      </a:moveTo>
                      <a:cubicBezTo>
                        <a:pt x="46009" y="23813"/>
                        <a:pt x="86014" y="8573"/>
                        <a:pt x="128877" y="0"/>
                      </a:cubicBezTo>
                      <a:cubicBezTo>
                        <a:pt x="128877" y="107633"/>
                        <a:pt x="130781" y="215265"/>
                        <a:pt x="127924" y="321945"/>
                      </a:cubicBezTo>
                      <a:cubicBezTo>
                        <a:pt x="94587" y="351473"/>
                        <a:pt x="45056" y="355283"/>
                        <a:pt x="4099" y="369570"/>
                      </a:cubicBezTo>
                      <a:cubicBezTo>
                        <a:pt x="-3521" y="309563"/>
                        <a:pt x="2194" y="248603"/>
                        <a:pt x="289" y="188595"/>
                      </a:cubicBezTo>
                      <a:cubicBezTo>
                        <a:pt x="2194" y="138113"/>
                        <a:pt x="-3521" y="87630"/>
                        <a:pt x="5052" y="38100"/>
                      </a:cubicBezTo>
                      <a:close/>
                    </a:path>
                  </a:pathLst>
                </a:custGeom>
                <a:solidFill>
                  <a:srgbClr val="A52223"/>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23" name="任意多边形: 形状 122"/>
                <p:cNvSpPr/>
                <p:nvPr/>
              </p:nvSpPr>
              <p:spPr>
                <a:xfrm>
                  <a:off x="6493999" y="2154554"/>
                  <a:ext cx="172285" cy="386714"/>
                </a:xfrm>
                <a:custGeom>
                  <a:avLst/>
                  <a:gdLst>
                    <a:gd name="connsiteX0" fmla="*/ 110634 w 172285"/>
                    <a:gd name="connsiteY0" fmla="*/ 18098 h 386714"/>
                    <a:gd name="connsiteX1" fmla="*/ 167784 w 172285"/>
                    <a:gd name="connsiteY1" fmla="*/ 0 h 386714"/>
                    <a:gd name="connsiteX2" fmla="*/ 171594 w 172285"/>
                    <a:gd name="connsiteY2" fmla="*/ 269558 h 386714"/>
                    <a:gd name="connsiteX3" fmla="*/ 150640 w 172285"/>
                    <a:gd name="connsiteY3" fmla="*/ 340995 h 386714"/>
                    <a:gd name="connsiteX4" fmla="*/ 49675 w 172285"/>
                    <a:gd name="connsiteY4" fmla="*/ 372427 h 386714"/>
                    <a:gd name="connsiteX5" fmla="*/ 2050 w 172285"/>
                    <a:gd name="connsiteY5" fmla="*/ 386715 h 386714"/>
                    <a:gd name="connsiteX6" fmla="*/ 144 w 172285"/>
                    <a:gd name="connsiteY6" fmla="*/ 126683 h 386714"/>
                    <a:gd name="connsiteX7" fmla="*/ 6812 w 172285"/>
                    <a:gd name="connsiteY7" fmla="*/ 55245 h 386714"/>
                    <a:gd name="connsiteX8" fmla="*/ 57294 w 172285"/>
                    <a:gd name="connsiteY8" fmla="*/ 35242 h 386714"/>
                    <a:gd name="connsiteX9" fmla="*/ 110634 w 172285"/>
                    <a:gd name="connsiteY9" fmla="*/ 18098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285" h="386714">
                      <a:moveTo>
                        <a:pt x="110634" y="18098"/>
                      </a:moveTo>
                      <a:cubicBezTo>
                        <a:pt x="129684" y="11430"/>
                        <a:pt x="148734" y="5715"/>
                        <a:pt x="167784" y="0"/>
                      </a:cubicBezTo>
                      <a:cubicBezTo>
                        <a:pt x="176357" y="89535"/>
                        <a:pt x="169690" y="180023"/>
                        <a:pt x="171594" y="269558"/>
                      </a:cubicBezTo>
                      <a:cubicBezTo>
                        <a:pt x="170642" y="294323"/>
                        <a:pt x="177309" y="327660"/>
                        <a:pt x="150640" y="340995"/>
                      </a:cubicBezTo>
                      <a:cubicBezTo>
                        <a:pt x="117302" y="351473"/>
                        <a:pt x="83012" y="361950"/>
                        <a:pt x="49675" y="372427"/>
                      </a:cubicBezTo>
                      <a:cubicBezTo>
                        <a:pt x="33482" y="377190"/>
                        <a:pt x="17290" y="381952"/>
                        <a:pt x="2050" y="386715"/>
                      </a:cubicBezTo>
                      <a:cubicBezTo>
                        <a:pt x="-1760" y="300038"/>
                        <a:pt x="1097" y="213360"/>
                        <a:pt x="144" y="126683"/>
                      </a:cubicBezTo>
                      <a:cubicBezTo>
                        <a:pt x="1097" y="102870"/>
                        <a:pt x="-2713" y="78105"/>
                        <a:pt x="6812" y="55245"/>
                      </a:cubicBezTo>
                      <a:cubicBezTo>
                        <a:pt x="23005" y="46673"/>
                        <a:pt x="40150" y="40958"/>
                        <a:pt x="57294" y="35242"/>
                      </a:cubicBezTo>
                      <a:cubicBezTo>
                        <a:pt x="74440" y="30480"/>
                        <a:pt x="92537" y="24765"/>
                        <a:pt x="110634" y="18098"/>
                      </a:cubicBezTo>
                      <a:close/>
                    </a:path>
                  </a:pathLst>
                </a:custGeom>
                <a:solidFill>
                  <a:srgbClr val="A52223"/>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24" name="任意多边形: 形状 123"/>
                <p:cNvSpPr/>
                <p:nvPr/>
              </p:nvSpPr>
              <p:spPr>
                <a:xfrm>
                  <a:off x="6199598" y="2226945"/>
                  <a:ext cx="247159" cy="408622"/>
                </a:xfrm>
                <a:custGeom>
                  <a:avLst/>
                  <a:gdLst>
                    <a:gd name="connsiteX0" fmla="*/ 20226 w 247159"/>
                    <a:gd name="connsiteY0" fmla="*/ 73342 h 408622"/>
                    <a:gd name="connsiteX1" fmla="*/ 245969 w 247159"/>
                    <a:gd name="connsiteY1" fmla="*/ 0 h 408622"/>
                    <a:gd name="connsiteX2" fmla="*/ 246921 w 247159"/>
                    <a:gd name="connsiteY2" fmla="*/ 311467 h 408622"/>
                    <a:gd name="connsiteX3" fmla="*/ 202154 w 247159"/>
                    <a:gd name="connsiteY3" fmla="*/ 347662 h 408622"/>
                    <a:gd name="connsiteX4" fmla="*/ 10701 w 247159"/>
                    <a:gd name="connsiteY4" fmla="*/ 408623 h 408622"/>
                    <a:gd name="connsiteX5" fmla="*/ 3082 w 247159"/>
                    <a:gd name="connsiteY5" fmla="*/ 405765 h 408622"/>
                    <a:gd name="connsiteX6" fmla="*/ 224 w 247159"/>
                    <a:gd name="connsiteY6" fmla="*/ 120015 h 408622"/>
                    <a:gd name="connsiteX7" fmla="*/ 20226 w 247159"/>
                    <a:gd name="connsiteY7" fmla="*/ 73342 h 40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159" h="408622">
                      <a:moveTo>
                        <a:pt x="20226" y="73342"/>
                      </a:moveTo>
                      <a:cubicBezTo>
                        <a:pt x="95474" y="48577"/>
                        <a:pt x="169769" y="21908"/>
                        <a:pt x="245969" y="0"/>
                      </a:cubicBezTo>
                      <a:cubicBezTo>
                        <a:pt x="247874" y="103822"/>
                        <a:pt x="246921" y="207645"/>
                        <a:pt x="246921" y="311467"/>
                      </a:cubicBezTo>
                      <a:cubicBezTo>
                        <a:pt x="249779" y="336233"/>
                        <a:pt x="220251" y="340995"/>
                        <a:pt x="202154" y="347662"/>
                      </a:cubicBezTo>
                      <a:cubicBezTo>
                        <a:pt x="137384" y="365760"/>
                        <a:pt x="75471" y="391477"/>
                        <a:pt x="10701" y="408623"/>
                      </a:cubicBezTo>
                      <a:lnTo>
                        <a:pt x="3082" y="405765"/>
                      </a:lnTo>
                      <a:cubicBezTo>
                        <a:pt x="-2633" y="310515"/>
                        <a:pt x="2129" y="215265"/>
                        <a:pt x="224" y="120015"/>
                      </a:cubicBezTo>
                      <a:cubicBezTo>
                        <a:pt x="224" y="103822"/>
                        <a:pt x="-3586" y="76200"/>
                        <a:pt x="20226" y="73342"/>
                      </a:cubicBezTo>
                      <a:close/>
                    </a:path>
                  </a:pathLst>
                </a:custGeom>
                <a:solidFill>
                  <a:srgbClr val="A52223"/>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25" name="任意多边形: 形状 124"/>
                <p:cNvSpPr/>
                <p:nvPr/>
              </p:nvSpPr>
              <p:spPr>
                <a:xfrm>
                  <a:off x="6701789" y="2477452"/>
                  <a:ext cx="129353" cy="328612"/>
                </a:xfrm>
                <a:custGeom>
                  <a:avLst/>
                  <a:gdLst>
                    <a:gd name="connsiteX0" fmla="*/ 4763 w 129353"/>
                    <a:gd name="connsiteY0" fmla="*/ 42863 h 328612"/>
                    <a:gd name="connsiteX1" fmla="*/ 128588 w 129353"/>
                    <a:gd name="connsiteY1" fmla="*/ 0 h 328612"/>
                    <a:gd name="connsiteX2" fmla="*/ 125730 w 129353"/>
                    <a:gd name="connsiteY2" fmla="*/ 289560 h 328612"/>
                    <a:gd name="connsiteX3" fmla="*/ 3810 w 129353"/>
                    <a:gd name="connsiteY3" fmla="*/ 328613 h 328612"/>
                    <a:gd name="connsiteX4" fmla="*/ 953 w 129353"/>
                    <a:gd name="connsiteY4" fmla="*/ 127635 h 328612"/>
                    <a:gd name="connsiteX5" fmla="*/ 4763 w 129353"/>
                    <a:gd name="connsiteY5" fmla="*/ 42863 h 32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353" h="328612">
                      <a:moveTo>
                        <a:pt x="4763" y="42863"/>
                      </a:moveTo>
                      <a:cubicBezTo>
                        <a:pt x="43815" y="21907"/>
                        <a:pt x="86678" y="12382"/>
                        <a:pt x="128588" y="0"/>
                      </a:cubicBezTo>
                      <a:cubicBezTo>
                        <a:pt x="127635" y="96203"/>
                        <a:pt x="132397" y="193357"/>
                        <a:pt x="125730" y="289560"/>
                      </a:cubicBezTo>
                      <a:cubicBezTo>
                        <a:pt x="85725" y="303847"/>
                        <a:pt x="45720" y="319088"/>
                        <a:pt x="3810" y="328613"/>
                      </a:cubicBezTo>
                      <a:cubicBezTo>
                        <a:pt x="-2858" y="261938"/>
                        <a:pt x="1905" y="194310"/>
                        <a:pt x="953" y="127635"/>
                      </a:cubicBezTo>
                      <a:cubicBezTo>
                        <a:pt x="953" y="99060"/>
                        <a:pt x="-2858" y="70485"/>
                        <a:pt x="4763" y="42863"/>
                      </a:cubicBezTo>
                      <a:close/>
                    </a:path>
                  </a:pathLst>
                </a:custGeom>
                <a:solidFill>
                  <a:srgbClr val="A52223"/>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26" name="任意多边形: 形状 125"/>
                <p:cNvSpPr/>
                <p:nvPr/>
              </p:nvSpPr>
              <p:spPr>
                <a:xfrm>
                  <a:off x="6494144" y="2533650"/>
                  <a:ext cx="171450" cy="319087"/>
                </a:xfrm>
                <a:custGeom>
                  <a:avLst/>
                  <a:gdLst>
                    <a:gd name="connsiteX0" fmla="*/ 41910 w 171450"/>
                    <a:gd name="connsiteY0" fmla="*/ 39053 h 319087"/>
                    <a:gd name="connsiteX1" fmla="*/ 149543 w 171450"/>
                    <a:gd name="connsiteY1" fmla="*/ 3810 h 319087"/>
                    <a:gd name="connsiteX2" fmla="*/ 167640 w 171450"/>
                    <a:gd name="connsiteY2" fmla="*/ 0 h 319087"/>
                    <a:gd name="connsiteX3" fmla="*/ 171450 w 171450"/>
                    <a:gd name="connsiteY3" fmla="*/ 261938 h 319087"/>
                    <a:gd name="connsiteX4" fmla="*/ 67628 w 171450"/>
                    <a:gd name="connsiteY4" fmla="*/ 306705 h 319087"/>
                    <a:gd name="connsiteX5" fmla="*/ 0 w 171450"/>
                    <a:gd name="connsiteY5" fmla="*/ 319088 h 319087"/>
                    <a:gd name="connsiteX6" fmla="*/ 0 w 171450"/>
                    <a:gd name="connsiteY6" fmla="*/ 153353 h 319087"/>
                    <a:gd name="connsiteX7" fmla="*/ 1905 w 171450"/>
                    <a:gd name="connsiteY7" fmla="*/ 54293 h 319087"/>
                    <a:gd name="connsiteX8" fmla="*/ 41910 w 171450"/>
                    <a:gd name="connsiteY8" fmla="*/ 39053 h 319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319087">
                      <a:moveTo>
                        <a:pt x="41910" y="39053"/>
                      </a:moveTo>
                      <a:cubicBezTo>
                        <a:pt x="78105" y="26670"/>
                        <a:pt x="113348" y="14288"/>
                        <a:pt x="149543" y="3810"/>
                      </a:cubicBezTo>
                      <a:cubicBezTo>
                        <a:pt x="154305" y="2857"/>
                        <a:pt x="162878" y="953"/>
                        <a:pt x="167640" y="0"/>
                      </a:cubicBezTo>
                      <a:cubicBezTo>
                        <a:pt x="175260" y="86678"/>
                        <a:pt x="168593" y="175260"/>
                        <a:pt x="171450" y="261938"/>
                      </a:cubicBezTo>
                      <a:cubicBezTo>
                        <a:pt x="139065" y="280988"/>
                        <a:pt x="103823" y="295275"/>
                        <a:pt x="67628" y="306705"/>
                      </a:cubicBezTo>
                      <a:cubicBezTo>
                        <a:pt x="45720" y="314325"/>
                        <a:pt x="22860" y="316230"/>
                        <a:pt x="0" y="319088"/>
                      </a:cubicBezTo>
                      <a:cubicBezTo>
                        <a:pt x="0" y="263843"/>
                        <a:pt x="0" y="208597"/>
                        <a:pt x="0" y="153353"/>
                      </a:cubicBezTo>
                      <a:cubicBezTo>
                        <a:pt x="0" y="120015"/>
                        <a:pt x="0" y="86678"/>
                        <a:pt x="1905" y="54293"/>
                      </a:cubicBezTo>
                      <a:cubicBezTo>
                        <a:pt x="15240" y="48578"/>
                        <a:pt x="28575" y="43815"/>
                        <a:pt x="41910" y="39053"/>
                      </a:cubicBezTo>
                      <a:close/>
                    </a:path>
                  </a:pathLst>
                </a:custGeom>
                <a:solidFill>
                  <a:srgbClr val="A52223"/>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27" name="任意多边形: 形状 126"/>
                <p:cNvSpPr/>
                <p:nvPr/>
              </p:nvSpPr>
              <p:spPr>
                <a:xfrm>
                  <a:off x="6196964" y="2605087"/>
                  <a:ext cx="249793" cy="366712"/>
                </a:xfrm>
                <a:custGeom>
                  <a:avLst/>
                  <a:gdLst>
                    <a:gd name="connsiteX0" fmla="*/ 2857 w 249793"/>
                    <a:gd name="connsiteY0" fmla="*/ 81915 h 366712"/>
                    <a:gd name="connsiteX1" fmla="*/ 248603 w 249793"/>
                    <a:gd name="connsiteY1" fmla="*/ 0 h 366712"/>
                    <a:gd name="connsiteX2" fmla="*/ 249555 w 249793"/>
                    <a:gd name="connsiteY2" fmla="*/ 166688 h 366712"/>
                    <a:gd name="connsiteX3" fmla="*/ 248603 w 249793"/>
                    <a:gd name="connsiteY3" fmla="*/ 283845 h 366712"/>
                    <a:gd name="connsiteX4" fmla="*/ 236220 w 249793"/>
                    <a:gd name="connsiteY4" fmla="*/ 292418 h 366712"/>
                    <a:gd name="connsiteX5" fmla="*/ 0 w 249793"/>
                    <a:gd name="connsiteY5" fmla="*/ 366713 h 366712"/>
                    <a:gd name="connsiteX6" fmla="*/ 6667 w 249793"/>
                    <a:gd name="connsiteY6" fmla="*/ 348615 h 366712"/>
                    <a:gd name="connsiteX7" fmla="*/ 2857 w 249793"/>
                    <a:gd name="connsiteY7" fmla="*/ 81915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793" h="366712">
                      <a:moveTo>
                        <a:pt x="2857" y="81915"/>
                      </a:moveTo>
                      <a:cubicBezTo>
                        <a:pt x="82867" y="49530"/>
                        <a:pt x="165735" y="23813"/>
                        <a:pt x="248603" y="0"/>
                      </a:cubicBezTo>
                      <a:cubicBezTo>
                        <a:pt x="249555" y="55245"/>
                        <a:pt x="248603" y="111443"/>
                        <a:pt x="249555" y="166688"/>
                      </a:cubicBezTo>
                      <a:cubicBezTo>
                        <a:pt x="249555" y="205740"/>
                        <a:pt x="250507" y="244793"/>
                        <a:pt x="248603" y="283845"/>
                      </a:cubicBezTo>
                      <a:cubicBezTo>
                        <a:pt x="245745" y="285750"/>
                        <a:pt x="240030" y="290513"/>
                        <a:pt x="236220" y="292418"/>
                      </a:cubicBezTo>
                      <a:cubicBezTo>
                        <a:pt x="157163" y="316230"/>
                        <a:pt x="80963" y="347663"/>
                        <a:pt x="0" y="366713"/>
                      </a:cubicBezTo>
                      <a:cubicBezTo>
                        <a:pt x="1905" y="361950"/>
                        <a:pt x="5715" y="353378"/>
                        <a:pt x="6667" y="348615"/>
                      </a:cubicBezTo>
                      <a:cubicBezTo>
                        <a:pt x="-3810" y="260032"/>
                        <a:pt x="5715" y="170497"/>
                        <a:pt x="2857" y="81915"/>
                      </a:cubicBezTo>
                      <a:close/>
                    </a:path>
                  </a:pathLst>
                </a:custGeom>
                <a:solidFill>
                  <a:srgbClr val="A52223"/>
                </a:solidFill>
                <a:ln w="9525" cap="flat">
                  <a:noFill/>
                  <a:prstDash val="solid"/>
                  <a:miter/>
                </a:ln>
              </p:spPr>
              <p:txBody>
                <a:bodyPr rtlCol="0" anchor="ctr"/>
                <a:lstStyle/>
                <a:p>
                  <a:endParaRPr lang="zh-CN" altLang="en-US" dirty="0">
                    <a:latin typeface="DINPro-Medium" panose="02000503030000020004" pitchFamily="50" charset="0"/>
                  </a:endParaRPr>
                </a:p>
              </p:txBody>
            </p:sp>
          </p:grpSp>
          <p:sp>
            <p:nvSpPr>
              <p:cNvPr id="81" name="任意多边形: 形状 80"/>
              <p:cNvSpPr/>
              <p:nvPr/>
            </p:nvSpPr>
            <p:spPr>
              <a:xfrm>
                <a:off x="4869095" y="2000250"/>
                <a:ext cx="1236429" cy="1394459"/>
              </a:xfrm>
              <a:custGeom>
                <a:avLst/>
                <a:gdLst>
                  <a:gd name="connsiteX0" fmla="*/ 1076410 w 1236429"/>
                  <a:gd name="connsiteY0" fmla="*/ 44767 h 1394459"/>
                  <a:gd name="connsiteX1" fmla="*/ 1223094 w 1236429"/>
                  <a:gd name="connsiteY1" fmla="*/ 0 h 1394459"/>
                  <a:gd name="connsiteX2" fmla="*/ 1236429 w 1236429"/>
                  <a:gd name="connsiteY2" fmla="*/ 953 h 1394459"/>
                  <a:gd name="connsiteX3" fmla="*/ 1134512 w 1236429"/>
                  <a:gd name="connsiteY3" fmla="*/ 31433 h 1394459"/>
                  <a:gd name="connsiteX4" fmla="*/ 10562 w 1236429"/>
                  <a:gd name="connsiteY4" fmla="*/ 401955 h 1394459"/>
                  <a:gd name="connsiteX5" fmla="*/ 10562 w 1236429"/>
                  <a:gd name="connsiteY5" fmla="*/ 1388745 h 1394459"/>
                  <a:gd name="connsiteX6" fmla="*/ 162962 w 1236429"/>
                  <a:gd name="connsiteY6" fmla="*/ 1339215 h 1394459"/>
                  <a:gd name="connsiteX7" fmla="*/ 206777 w 1236429"/>
                  <a:gd name="connsiteY7" fmla="*/ 1323975 h 1394459"/>
                  <a:gd name="connsiteX8" fmla="*/ 733510 w 1236429"/>
                  <a:gd name="connsiteY8" fmla="*/ 1155382 h 1394459"/>
                  <a:gd name="connsiteX9" fmla="*/ 688742 w 1236429"/>
                  <a:gd name="connsiteY9" fmla="*/ 1173480 h 1394459"/>
                  <a:gd name="connsiteX10" fmla="*/ 460142 w 1236429"/>
                  <a:gd name="connsiteY10" fmla="*/ 1249680 h 1394459"/>
                  <a:gd name="connsiteX11" fmla="*/ 342032 w 1236429"/>
                  <a:gd name="connsiteY11" fmla="*/ 1288732 h 1394459"/>
                  <a:gd name="connsiteX12" fmla="*/ 202967 w 1236429"/>
                  <a:gd name="connsiteY12" fmla="*/ 1331595 h 1394459"/>
                  <a:gd name="connsiteX13" fmla="*/ 3894 w 1236429"/>
                  <a:gd name="connsiteY13" fmla="*/ 1394460 h 1394459"/>
                  <a:gd name="connsiteX14" fmla="*/ 1989 w 1236429"/>
                  <a:gd name="connsiteY14" fmla="*/ 1310640 h 1394459"/>
                  <a:gd name="connsiteX15" fmla="*/ 1989 w 1236429"/>
                  <a:gd name="connsiteY15" fmla="*/ 1107757 h 1394459"/>
                  <a:gd name="connsiteX16" fmla="*/ 1037 w 1236429"/>
                  <a:gd name="connsiteY16" fmla="*/ 949643 h 1394459"/>
                  <a:gd name="connsiteX17" fmla="*/ 1989 w 1236429"/>
                  <a:gd name="connsiteY17" fmla="*/ 863918 h 1394459"/>
                  <a:gd name="connsiteX18" fmla="*/ 1989 w 1236429"/>
                  <a:gd name="connsiteY18" fmla="*/ 604838 h 1394459"/>
                  <a:gd name="connsiteX19" fmla="*/ 4847 w 1236429"/>
                  <a:gd name="connsiteY19" fmla="*/ 401955 h 1394459"/>
                  <a:gd name="connsiteX20" fmla="*/ 82952 w 1236429"/>
                  <a:gd name="connsiteY20" fmla="*/ 367665 h 1394459"/>
                  <a:gd name="connsiteX21" fmla="*/ 233447 w 1236429"/>
                  <a:gd name="connsiteY21" fmla="*/ 319088 h 1394459"/>
                  <a:gd name="connsiteX22" fmla="*/ 451569 w 1236429"/>
                  <a:gd name="connsiteY22" fmla="*/ 249555 h 1394459"/>
                  <a:gd name="connsiteX23" fmla="*/ 501099 w 1236429"/>
                  <a:gd name="connsiteY23" fmla="*/ 231458 h 1394459"/>
                  <a:gd name="connsiteX24" fmla="*/ 1076410 w 1236429"/>
                  <a:gd name="connsiteY24" fmla="*/ 44767 h 139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36429" h="1394459">
                    <a:moveTo>
                      <a:pt x="1076410" y="44767"/>
                    </a:moveTo>
                    <a:cubicBezTo>
                      <a:pt x="1124987" y="29528"/>
                      <a:pt x="1172612" y="9525"/>
                      <a:pt x="1223094" y="0"/>
                    </a:cubicBezTo>
                    <a:cubicBezTo>
                      <a:pt x="1226904" y="0"/>
                      <a:pt x="1233572" y="0"/>
                      <a:pt x="1236429" y="953"/>
                    </a:cubicBezTo>
                    <a:cubicBezTo>
                      <a:pt x="1201187" y="8572"/>
                      <a:pt x="1167849" y="20955"/>
                      <a:pt x="1134512" y="31433"/>
                    </a:cubicBezTo>
                    <a:cubicBezTo>
                      <a:pt x="760179" y="155258"/>
                      <a:pt x="385847" y="277178"/>
                      <a:pt x="10562" y="401955"/>
                    </a:cubicBezTo>
                    <a:cubicBezTo>
                      <a:pt x="10562" y="730568"/>
                      <a:pt x="10562" y="1060132"/>
                      <a:pt x="10562" y="1388745"/>
                    </a:cubicBezTo>
                    <a:cubicBezTo>
                      <a:pt x="61997" y="1374457"/>
                      <a:pt x="113432" y="1358265"/>
                      <a:pt x="162962" y="1339215"/>
                    </a:cubicBezTo>
                    <a:cubicBezTo>
                      <a:pt x="174392" y="1327785"/>
                      <a:pt x="189632" y="1319213"/>
                      <a:pt x="206777" y="1323975"/>
                    </a:cubicBezTo>
                    <a:cubicBezTo>
                      <a:pt x="383942" y="1272540"/>
                      <a:pt x="556344" y="1205865"/>
                      <a:pt x="733510" y="1155382"/>
                    </a:cubicBezTo>
                    <a:cubicBezTo>
                      <a:pt x="718269" y="1161098"/>
                      <a:pt x="703982" y="1167765"/>
                      <a:pt x="688742" y="1173480"/>
                    </a:cubicBezTo>
                    <a:cubicBezTo>
                      <a:pt x="612542" y="1200150"/>
                      <a:pt x="536342" y="1224915"/>
                      <a:pt x="460142" y="1249680"/>
                    </a:cubicBezTo>
                    <a:cubicBezTo>
                      <a:pt x="420137" y="1261110"/>
                      <a:pt x="381085" y="1273493"/>
                      <a:pt x="342032" y="1288732"/>
                    </a:cubicBezTo>
                    <a:cubicBezTo>
                      <a:pt x="296312" y="1305878"/>
                      <a:pt x="249639" y="1320165"/>
                      <a:pt x="202967" y="1331595"/>
                    </a:cubicBezTo>
                    <a:cubicBezTo>
                      <a:pt x="136292" y="1353503"/>
                      <a:pt x="72474" y="1380173"/>
                      <a:pt x="3894" y="1394460"/>
                    </a:cubicBezTo>
                    <a:cubicBezTo>
                      <a:pt x="2942" y="1366838"/>
                      <a:pt x="2942" y="1338263"/>
                      <a:pt x="1989" y="1310640"/>
                    </a:cubicBezTo>
                    <a:cubicBezTo>
                      <a:pt x="84" y="1243013"/>
                      <a:pt x="84" y="1175385"/>
                      <a:pt x="1989" y="1107757"/>
                    </a:cubicBezTo>
                    <a:cubicBezTo>
                      <a:pt x="3894" y="1055370"/>
                      <a:pt x="2942" y="1002030"/>
                      <a:pt x="1037" y="949643"/>
                    </a:cubicBezTo>
                    <a:cubicBezTo>
                      <a:pt x="84" y="921068"/>
                      <a:pt x="84" y="892493"/>
                      <a:pt x="1989" y="863918"/>
                    </a:cubicBezTo>
                    <a:cubicBezTo>
                      <a:pt x="3894" y="777240"/>
                      <a:pt x="3894" y="690563"/>
                      <a:pt x="1989" y="604838"/>
                    </a:cubicBezTo>
                    <a:cubicBezTo>
                      <a:pt x="2942" y="537210"/>
                      <a:pt x="-4678" y="469582"/>
                      <a:pt x="4847" y="401955"/>
                    </a:cubicBezTo>
                    <a:cubicBezTo>
                      <a:pt x="26754" y="383857"/>
                      <a:pt x="56282" y="377190"/>
                      <a:pt x="82952" y="367665"/>
                    </a:cubicBezTo>
                    <a:cubicBezTo>
                      <a:pt x="133435" y="352425"/>
                      <a:pt x="182964" y="334328"/>
                      <a:pt x="233447" y="319088"/>
                    </a:cubicBezTo>
                    <a:cubicBezTo>
                      <a:pt x="306789" y="299085"/>
                      <a:pt x="379179" y="273367"/>
                      <a:pt x="451569" y="249555"/>
                    </a:cubicBezTo>
                    <a:cubicBezTo>
                      <a:pt x="467762" y="243840"/>
                      <a:pt x="484907" y="238125"/>
                      <a:pt x="501099" y="231458"/>
                    </a:cubicBezTo>
                    <a:cubicBezTo>
                      <a:pt x="693504" y="172403"/>
                      <a:pt x="884004" y="105728"/>
                      <a:pt x="1076410" y="44767"/>
                    </a:cubicBezTo>
                    <a:close/>
                  </a:path>
                </a:pathLst>
              </a:custGeom>
              <a:solidFill>
                <a:srgbClr val="6B7CF1"/>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82" name="任意多边形: 形状 81"/>
              <p:cNvSpPr/>
              <p:nvPr/>
            </p:nvSpPr>
            <p:spPr>
              <a:xfrm>
                <a:off x="5610224" y="2977515"/>
                <a:ext cx="507682" cy="170497"/>
              </a:xfrm>
              <a:custGeom>
                <a:avLst/>
                <a:gdLst>
                  <a:gd name="connsiteX0" fmla="*/ 406718 w 507682"/>
                  <a:gd name="connsiteY0" fmla="*/ 39053 h 170497"/>
                  <a:gd name="connsiteX1" fmla="*/ 507682 w 507682"/>
                  <a:gd name="connsiteY1" fmla="*/ 0 h 170497"/>
                  <a:gd name="connsiteX2" fmla="*/ 322897 w 507682"/>
                  <a:gd name="connsiteY2" fmla="*/ 73342 h 170497"/>
                  <a:gd name="connsiteX3" fmla="*/ 238125 w 507682"/>
                  <a:gd name="connsiteY3" fmla="*/ 100965 h 170497"/>
                  <a:gd name="connsiteX4" fmla="*/ 66675 w 507682"/>
                  <a:gd name="connsiteY4" fmla="*/ 159067 h 170497"/>
                  <a:gd name="connsiteX5" fmla="*/ 22860 w 507682"/>
                  <a:gd name="connsiteY5" fmla="*/ 169545 h 170497"/>
                  <a:gd name="connsiteX6" fmla="*/ 0 w 507682"/>
                  <a:gd name="connsiteY6" fmla="*/ 170497 h 170497"/>
                  <a:gd name="connsiteX7" fmla="*/ 406718 w 507682"/>
                  <a:gd name="connsiteY7" fmla="*/ 39053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682" h="170497">
                    <a:moveTo>
                      <a:pt x="406718" y="39053"/>
                    </a:moveTo>
                    <a:cubicBezTo>
                      <a:pt x="441007" y="28575"/>
                      <a:pt x="475297" y="16192"/>
                      <a:pt x="507682" y="0"/>
                    </a:cubicBezTo>
                    <a:cubicBezTo>
                      <a:pt x="454343" y="41910"/>
                      <a:pt x="384810" y="50482"/>
                      <a:pt x="322897" y="73342"/>
                    </a:cubicBezTo>
                    <a:cubicBezTo>
                      <a:pt x="294322" y="80963"/>
                      <a:pt x="265747" y="91440"/>
                      <a:pt x="238125" y="100965"/>
                    </a:cubicBezTo>
                    <a:cubicBezTo>
                      <a:pt x="180975" y="120967"/>
                      <a:pt x="124778" y="140970"/>
                      <a:pt x="66675" y="159067"/>
                    </a:cubicBezTo>
                    <a:cubicBezTo>
                      <a:pt x="52388" y="162878"/>
                      <a:pt x="37147" y="166688"/>
                      <a:pt x="22860" y="169545"/>
                    </a:cubicBezTo>
                    <a:cubicBezTo>
                      <a:pt x="17145" y="169545"/>
                      <a:pt x="5715" y="170497"/>
                      <a:pt x="0" y="170497"/>
                    </a:cubicBezTo>
                    <a:cubicBezTo>
                      <a:pt x="136207" y="129540"/>
                      <a:pt x="270510" y="82867"/>
                      <a:pt x="406718" y="39053"/>
                    </a:cubicBezTo>
                    <a:close/>
                  </a:path>
                </a:pathLst>
              </a:custGeom>
              <a:solidFill>
                <a:srgbClr val="6B7CF1"/>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83" name="任意多边形: 形状 82"/>
              <p:cNvSpPr/>
              <p:nvPr/>
            </p:nvSpPr>
            <p:spPr>
              <a:xfrm>
                <a:off x="4230609" y="3703319"/>
                <a:ext cx="233757" cy="294322"/>
              </a:xfrm>
              <a:custGeom>
                <a:avLst/>
                <a:gdLst>
                  <a:gd name="connsiteX0" fmla="*/ 222327 w 233757"/>
                  <a:gd name="connsiteY0" fmla="*/ 0 h 294322"/>
                  <a:gd name="connsiteX1" fmla="*/ 233757 w 233757"/>
                  <a:gd name="connsiteY1" fmla="*/ 4763 h 294322"/>
                  <a:gd name="connsiteX2" fmla="*/ 231852 w 233757"/>
                  <a:gd name="connsiteY2" fmla="*/ 187643 h 294322"/>
                  <a:gd name="connsiteX3" fmla="*/ 220422 w 233757"/>
                  <a:gd name="connsiteY3" fmla="*/ 226695 h 294322"/>
                  <a:gd name="connsiteX4" fmla="*/ 123267 w 233757"/>
                  <a:gd name="connsiteY4" fmla="*/ 262890 h 294322"/>
                  <a:gd name="connsiteX5" fmla="*/ 1347 w 233757"/>
                  <a:gd name="connsiteY5" fmla="*/ 294323 h 294322"/>
                  <a:gd name="connsiteX6" fmla="*/ 394 w 233757"/>
                  <a:gd name="connsiteY6" fmla="*/ 163830 h 294322"/>
                  <a:gd name="connsiteX7" fmla="*/ 6110 w 233757"/>
                  <a:gd name="connsiteY7" fmla="*/ 33338 h 294322"/>
                  <a:gd name="connsiteX8" fmla="*/ 71832 w 233757"/>
                  <a:gd name="connsiteY8" fmla="*/ 5715 h 294322"/>
                  <a:gd name="connsiteX9" fmla="*/ 77547 w 233757"/>
                  <a:gd name="connsiteY9" fmla="*/ 11430 h 294322"/>
                  <a:gd name="connsiteX10" fmla="*/ 13730 w 233757"/>
                  <a:gd name="connsiteY10" fmla="*/ 35243 h 294322"/>
                  <a:gd name="connsiteX11" fmla="*/ 12777 w 233757"/>
                  <a:gd name="connsiteY11" fmla="*/ 289560 h 294322"/>
                  <a:gd name="connsiteX12" fmla="*/ 222327 w 233757"/>
                  <a:gd name="connsiteY12" fmla="*/ 219075 h 294322"/>
                  <a:gd name="connsiteX13" fmla="*/ 222327 w 233757"/>
                  <a:gd name="connsiteY13" fmla="*/ 0 h 29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757" h="294322">
                    <a:moveTo>
                      <a:pt x="222327" y="0"/>
                    </a:moveTo>
                    <a:cubicBezTo>
                      <a:pt x="225184" y="953"/>
                      <a:pt x="230899" y="3810"/>
                      <a:pt x="233757" y="4763"/>
                    </a:cubicBezTo>
                    <a:cubicBezTo>
                      <a:pt x="229947" y="65723"/>
                      <a:pt x="232805" y="126683"/>
                      <a:pt x="231852" y="187643"/>
                    </a:cubicBezTo>
                    <a:cubicBezTo>
                      <a:pt x="229947" y="200978"/>
                      <a:pt x="232805" y="218123"/>
                      <a:pt x="220422" y="226695"/>
                    </a:cubicBezTo>
                    <a:cubicBezTo>
                      <a:pt x="190895" y="244793"/>
                      <a:pt x="155652" y="251460"/>
                      <a:pt x="123267" y="262890"/>
                    </a:cubicBezTo>
                    <a:cubicBezTo>
                      <a:pt x="83262" y="277178"/>
                      <a:pt x="43257" y="288608"/>
                      <a:pt x="1347" y="294323"/>
                    </a:cubicBezTo>
                    <a:cubicBezTo>
                      <a:pt x="394" y="250508"/>
                      <a:pt x="-558" y="207645"/>
                      <a:pt x="394" y="163830"/>
                    </a:cubicBezTo>
                    <a:cubicBezTo>
                      <a:pt x="4205" y="120015"/>
                      <a:pt x="-558" y="76200"/>
                      <a:pt x="6110" y="33338"/>
                    </a:cubicBezTo>
                    <a:cubicBezTo>
                      <a:pt x="25160" y="19050"/>
                      <a:pt x="48972" y="13335"/>
                      <a:pt x="71832" y="5715"/>
                    </a:cubicBezTo>
                    <a:cubicBezTo>
                      <a:pt x="72785" y="6668"/>
                      <a:pt x="75642" y="9525"/>
                      <a:pt x="77547" y="11430"/>
                    </a:cubicBezTo>
                    <a:cubicBezTo>
                      <a:pt x="56592" y="20003"/>
                      <a:pt x="34685" y="27623"/>
                      <a:pt x="13730" y="35243"/>
                    </a:cubicBezTo>
                    <a:cubicBezTo>
                      <a:pt x="11824" y="120015"/>
                      <a:pt x="10872" y="204788"/>
                      <a:pt x="12777" y="289560"/>
                    </a:cubicBezTo>
                    <a:cubicBezTo>
                      <a:pt x="82310" y="265748"/>
                      <a:pt x="153747" y="244793"/>
                      <a:pt x="222327" y="219075"/>
                    </a:cubicBezTo>
                    <a:cubicBezTo>
                      <a:pt x="221374" y="146685"/>
                      <a:pt x="220422" y="73343"/>
                      <a:pt x="222327" y="0"/>
                    </a:cubicBezTo>
                    <a:close/>
                  </a:path>
                </a:pathLst>
              </a:custGeom>
              <a:solidFill>
                <a:srgbClr val="6B7CF1"/>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84" name="任意多边形: 形状 83"/>
              <p:cNvSpPr/>
              <p:nvPr/>
            </p:nvSpPr>
            <p:spPr>
              <a:xfrm>
                <a:off x="4013344" y="3760469"/>
                <a:ext cx="152890" cy="315277"/>
              </a:xfrm>
              <a:custGeom>
                <a:avLst/>
                <a:gdLst>
                  <a:gd name="connsiteX0" fmla="*/ 145270 w 152890"/>
                  <a:gd name="connsiteY0" fmla="*/ 0 h 315277"/>
                  <a:gd name="connsiteX1" fmla="*/ 152890 w 152890"/>
                  <a:gd name="connsiteY1" fmla="*/ 238125 h 315277"/>
                  <a:gd name="connsiteX2" fmla="*/ 142413 w 152890"/>
                  <a:gd name="connsiteY2" fmla="*/ 269558 h 315277"/>
                  <a:gd name="connsiteX3" fmla="*/ 9063 w 152890"/>
                  <a:gd name="connsiteY3" fmla="*/ 315278 h 315277"/>
                  <a:gd name="connsiteX4" fmla="*/ 490 w 152890"/>
                  <a:gd name="connsiteY4" fmla="*/ 224790 h 315277"/>
                  <a:gd name="connsiteX5" fmla="*/ 2395 w 152890"/>
                  <a:gd name="connsiteY5" fmla="*/ 48578 h 315277"/>
                  <a:gd name="connsiteX6" fmla="*/ 12873 w 152890"/>
                  <a:gd name="connsiteY6" fmla="*/ 43815 h 315277"/>
                  <a:gd name="connsiteX7" fmla="*/ 11920 w 152890"/>
                  <a:gd name="connsiteY7" fmla="*/ 300990 h 315277"/>
                  <a:gd name="connsiteX8" fmla="*/ 143365 w 152890"/>
                  <a:gd name="connsiteY8" fmla="*/ 257175 h 315277"/>
                  <a:gd name="connsiteX9" fmla="*/ 145270 w 152890"/>
                  <a:gd name="connsiteY9"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890" h="315277">
                    <a:moveTo>
                      <a:pt x="145270" y="0"/>
                    </a:moveTo>
                    <a:cubicBezTo>
                      <a:pt x="147175" y="80010"/>
                      <a:pt x="142413" y="159068"/>
                      <a:pt x="152890" y="238125"/>
                    </a:cubicBezTo>
                    <a:cubicBezTo>
                      <a:pt x="149080" y="248603"/>
                      <a:pt x="145270" y="259080"/>
                      <a:pt x="142413" y="269558"/>
                    </a:cubicBezTo>
                    <a:cubicBezTo>
                      <a:pt x="97645" y="282893"/>
                      <a:pt x="52878" y="299085"/>
                      <a:pt x="9063" y="315278"/>
                    </a:cubicBezTo>
                    <a:cubicBezTo>
                      <a:pt x="2395" y="285750"/>
                      <a:pt x="-1415" y="255270"/>
                      <a:pt x="490" y="224790"/>
                    </a:cubicBezTo>
                    <a:cubicBezTo>
                      <a:pt x="2395" y="165735"/>
                      <a:pt x="-462" y="107633"/>
                      <a:pt x="2395" y="48578"/>
                    </a:cubicBezTo>
                    <a:cubicBezTo>
                      <a:pt x="5253" y="47625"/>
                      <a:pt x="10015" y="44768"/>
                      <a:pt x="12873" y="43815"/>
                    </a:cubicBezTo>
                    <a:cubicBezTo>
                      <a:pt x="10968" y="129540"/>
                      <a:pt x="11920" y="215265"/>
                      <a:pt x="11920" y="300990"/>
                    </a:cubicBezTo>
                    <a:cubicBezTo>
                      <a:pt x="56688" y="288608"/>
                      <a:pt x="100503" y="274320"/>
                      <a:pt x="143365" y="257175"/>
                    </a:cubicBezTo>
                    <a:cubicBezTo>
                      <a:pt x="144318" y="172403"/>
                      <a:pt x="145270" y="85725"/>
                      <a:pt x="145270" y="0"/>
                    </a:cubicBezTo>
                    <a:close/>
                  </a:path>
                </a:pathLst>
              </a:custGeom>
              <a:solidFill>
                <a:srgbClr val="6B7CF1"/>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85" name="任意多边形: 形状 84"/>
              <p:cNvSpPr/>
              <p:nvPr/>
            </p:nvSpPr>
            <p:spPr>
              <a:xfrm>
                <a:off x="4013834" y="4091940"/>
                <a:ext cx="154305" cy="355282"/>
              </a:xfrm>
              <a:custGeom>
                <a:avLst/>
                <a:gdLst>
                  <a:gd name="connsiteX0" fmla="*/ 119063 w 154305"/>
                  <a:gd name="connsiteY0" fmla="*/ 6667 h 355282"/>
                  <a:gd name="connsiteX1" fmla="*/ 153353 w 154305"/>
                  <a:gd name="connsiteY1" fmla="*/ 0 h 355282"/>
                  <a:gd name="connsiteX2" fmla="*/ 154305 w 154305"/>
                  <a:gd name="connsiteY2" fmla="*/ 302895 h 355282"/>
                  <a:gd name="connsiteX3" fmla="*/ 91440 w 154305"/>
                  <a:gd name="connsiteY3" fmla="*/ 333375 h 355282"/>
                  <a:gd name="connsiteX4" fmla="*/ 26670 w 154305"/>
                  <a:gd name="connsiteY4" fmla="*/ 353378 h 355282"/>
                  <a:gd name="connsiteX5" fmla="*/ 20003 w 154305"/>
                  <a:gd name="connsiteY5" fmla="*/ 355282 h 355282"/>
                  <a:gd name="connsiteX6" fmla="*/ 0 w 154305"/>
                  <a:gd name="connsiteY6" fmla="*/ 342900 h 355282"/>
                  <a:gd name="connsiteX7" fmla="*/ 6668 w 154305"/>
                  <a:gd name="connsiteY7" fmla="*/ 133350 h 355282"/>
                  <a:gd name="connsiteX8" fmla="*/ 9525 w 154305"/>
                  <a:gd name="connsiteY8" fmla="*/ 45720 h 355282"/>
                  <a:gd name="connsiteX9" fmla="*/ 119063 w 154305"/>
                  <a:gd name="connsiteY9" fmla="*/ 6667 h 355282"/>
                  <a:gd name="connsiteX10" fmla="*/ 11430 w 154305"/>
                  <a:gd name="connsiteY10" fmla="*/ 53340 h 355282"/>
                  <a:gd name="connsiteX11" fmla="*/ 10478 w 154305"/>
                  <a:gd name="connsiteY11" fmla="*/ 329565 h 355282"/>
                  <a:gd name="connsiteX12" fmla="*/ 26670 w 154305"/>
                  <a:gd name="connsiteY12" fmla="*/ 345757 h 355282"/>
                  <a:gd name="connsiteX13" fmla="*/ 143828 w 154305"/>
                  <a:gd name="connsiteY13" fmla="*/ 305753 h 355282"/>
                  <a:gd name="connsiteX14" fmla="*/ 143828 w 154305"/>
                  <a:gd name="connsiteY14" fmla="*/ 8572 h 355282"/>
                  <a:gd name="connsiteX15" fmla="*/ 11430 w 154305"/>
                  <a:gd name="connsiteY15" fmla="*/ 53340 h 35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4305" h="355282">
                    <a:moveTo>
                      <a:pt x="119063" y="6667"/>
                    </a:moveTo>
                    <a:cubicBezTo>
                      <a:pt x="130493" y="4763"/>
                      <a:pt x="141923" y="1905"/>
                      <a:pt x="153353" y="0"/>
                    </a:cubicBezTo>
                    <a:cubicBezTo>
                      <a:pt x="153353" y="100965"/>
                      <a:pt x="152400" y="201930"/>
                      <a:pt x="154305" y="302895"/>
                    </a:cubicBezTo>
                    <a:cubicBezTo>
                      <a:pt x="134303" y="314325"/>
                      <a:pt x="113348" y="324803"/>
                      <a:pt x="91440" y="333375"/>
                    </a:cubicBezTo>
                    <a:cubicBezTo>
                      <a:pt x="69533" y="340042"/>
                      <a:pt x="48578" y="346710"/>
                      <a:pt x="26670" y="353378"/>
                    </a:cubicBezTo>
                    <a:lnTo>
                      <a:pt x="20003" y="355282"/>
                    </a:lnTo>
                    <a:cubicBezTo>
                      <a:pt x="13335" y="351472"/>
                      <a:pt x="6668" y="346710"/>
                      <a:pt x="0" y="342900"/>
                    </a:cubicBezTo>
                    <a:cubicBezTo>
                      <a:pt x="953" y="272415"/>
                      <a:pt x="12383" y="202882"/>
                      <a:pt x="6668" y="133350"/>
                    </a:cubicBezTo>
                    <a:cubicBezTo>
                      <a:pt x="4763" y="103822"/>
                      <a:pt x="5715" y="75247"/>
                      <a:pt x="9525" y="45720"/>
                    </a:cubicBezTo>
                    <a:cubicBezTo>
                      <a:pt x="45720" y="32385"/>
                      <a:pt x="81915" y="18097"/>
                      <a:pt x="119063" y="6667"/>
                    </a:cubicBezTo>
                    <a:close/>
                    <a:moveTo>
                      <a:pt x="11430" y="53340"/>
                    </a:moveTo>
                    <a:cubicBezTo>
                      <a:pt x="14288" y="145732"/>
                      <a:pt x="12383" y="238125"/>
                      <a:pt x="10478" y="329565"/>
                    </a:cubicBezTo>
                    <a:cubicBezTo>
                      <a:pt x="16193" y="335280"/>
                      <a:pt x="20955" y="340042"/>
                      <a:pt x="26670" y="345757"/>
                    </a:cubicBezTo>
                    <a:cubicBezTo>
                      <a:pt x="63818" y="327660"/>
                      <a:pt x="104775" y="318135"/>
                      <a:pt x="143828" y="305753"/>
                    </a:cubicBezTo>
                    <a:cubicBezTo>
                      <a:pt x="144780" y="206692"/>
                      <a:pt x="143828" y="107632"/>
                      <a:pt x="143828" y="8572"/>
                    </a:cubicBezTo>
                    <a:cubicBezTo>
                      <a:pt x="99060" y="22860"/>
                      <a:pt x="54293" y="38100"/>
                      <a:pt x="11430" y="53340"/>
                    </a:cubicBezTo>
                    <a:close/>
                  </a:path>
                </a:pathLst>
              </a:custGeom>
              <a:solidFill>
                <a:srgbClr val="6B7CF1"/>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86" name="任意多边形: 形状 85"/>
              <p:cNvSpPr/>
              <p:nvPr/>
            </p:nvSpPr>
            <p:spPr>
              <a:xfrm>
                <a:off x="3851909" y="4541519"/>
                <a:ext cx="106680" cy="318135"/>
              </a:xfrm>
              <a:custGeom>
                <a:avLst/>
                <a:gdLst>
                  <a:gd name="connsiteX0" fmla="*/ 95250 w 106680"/>
                  <a:gd name="connsiteY0" fmla="*/ 2858 h 318135"/>
                  <a:gd name="connsiteX1" fmla="*/ 106680 w 106680"/>
                  <a:gd name="connsiteY1" fmla="*/ 0 h 318135"/>
                  <a:gd name="connsiteX2" fmla="*/ 104775 w 106680"/>
                  <a:gd name="connsiteY2" fmla="*/ 160973 h 318135"/>
                  <a:gd name="connsiteX3" fmla="*/ 101918 w 106680"/>
                  <a:gd name="connsiteY3" fmla="*/ 281940 h 318135"/>
                  <a:gd name="connsiteX4" fmla="*/ 0 w 106680"/>
                  <a:gd name="connsiteY4" fmla="*/ 318135 h 318135"/>
                  <a:gd name="connsiteX5" fmla="*/ 1905 w 106680"/>
                  <a:gd name="connsiteY5" fmla="*/ 51435 h 318135"/>
                  <a:gd name="connsiteX6" fmla="*/ 9525 w 106680"/>
                  <a:gd name="connsiteY6" fmla="*/ 309563 h 318135"/>
                  <a:gd name="connsiteX7" fmla="*/ 96203 w 106680"/>
                  <a:gd name="connsiteY7" fmla="*/ 276225 h 318135"/>
                  <a:gd name="connsiteX8" fmla="*/ 95250 w 106680"/>
                  <a:gd name="connsiteY8" fmla="*/ 2858 h 31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680" h="318135">
                    <a:moveTo>
                      <a:pt x="95250" y="2858"/>
                    </a:moveTo>
                    <a:cubicBezTo>
                      <a:pt x="98108" y="1905"/>
                      <a:pt x="103823" y="953"/>
                      <a:pt x="106680" y="0"/>
                    </a:cubicBezTo>
                    <a:cubicBezTo>
                      <a:pt x="105728" y="53340"/>
                      <a:pt x="105728" y="107633"/>
                      <a:pt x="104775" y="160973"/>
                    </a:cubicBezTo>
                    <a:cubicBezTo>
                      <a:pt x="102870" y="200978"/>
                      <a:pt x="107633" y="241935"/>
                      <a:pt x="101918" y="281940"/>
                    </a:cubicBezTo>
                    <a:cubicBezTo>
                      <a:pt x="71438" y="302895"/>
                      <a:pt x="34290" y="308610"/>
                      <a:pt x="0" y="318135"/>
                    </a:cubicBezTo>
                    <a:cubicBezTo>
                      <a:pt x="2858" y="229553"/>
                      <a:pt x="953" y="140970"/>
                      <a:pt x="1905" y="51435"/>
                    </a:cubicBezTo>
                    <a:cubicBezTo>
                      <a:pt x="6668" y="137160"/>
                      <a:pt x="-3810" y="223838"/>
                      <a:pt x="9525" y="309563"/>
                    </a:cubicBezTo>
                    <a:cubicBezTo>
                      <a:pt x="39053" y="299085"/>
                      <a:pt x="67628" y="288607"/>
                      <a:pt x="96203" y="276225"/>
                    </a:cubicBezTo>
                    <a:cubicBezTo>
                      <a:pt x="93345" y="185738"/>
                      <a:pt x="97155" y="94298"/>
                      <a:pt x="95250" y="2858"/>
                    </a:cubicBezTo>
                    <a:close/>
                  </a:path>
                </a:pathLst>
              </a:custGeom>
              <a:solidFill>
                <a:srgbClr val="6B7CF1"/>
              </a:solidFill>
              <a:ln w="9525" cap="flat">
                <a:noFill/>
                <a:prstDash val="solid"/>
                <a:miter/>
              </a:ln>
            </p:spPr>
            <p:txBody>
              <a:bodyPr rtlCol="0" anchor="ctr"/>
              <a:lstStyle/>
              <a:p>
                <a:endParaRPr lang="zh-CN" altLang="en-US" dirty="0">
                  <a:latin typeface="DINPro-Medium" panose="02000503030000020004" pitchFamily="50" charset="0"/>
                </a:endParaRPr>
              </a:p>
            </p:txBody>
          </p:sp>
          <p:grpSp>
            <p:nvGrpSpPr>
              <p:cNvPr id="87" name="图形 175"/>
              <p:cNvGrpSpPr/>
              <p:nvPr/>
            </p:nvGrpSpPr>
            <p:grpSpPr>
              <a:xfrm>
                <a:off x="3852862" y="3224212"/>
                <a:ext cx="1943100" cy="1627822"/>
                <a:chOff x="3852862" y="3224212"/>
                <a:chExt cx="1943100" cy="1627822"/>
              </a:xfrm>
              <a:solidFill>
                <a:srgbClr val="232A48"/>
              </a:solidFill>
            </p:grpSpPr>
            <p:sp>
              <p:nvSpPr>
                <p:cNvPr id="88" name="任意多边形: 形状 87"/>
                <p:cNvSpPr/>
                <p:nvPr/>
              </p:nvSpPr>
              <p:spPr>
                <a:xfrm>
                  <a:off x="4564379" y="3224212"/>
                  <a:ext cx="1231582" cy="1398269"/>
                </a:xfrm>
                <a:custGeom>
                  <a:avLst/>
                  <a:gdLst>
                    <a:gd name="connsiteX0" fmla="*/ 965835 w 1231582"/>
                    <a:gd name="connsiteY0" fmla="*/ 84772 h 1398269"/>
                    <a:gd name="connsiteX1" fmla="*/ 1230630 w 1231582"/>
                    <a:gd name="connsiteY1" fmla="*/ 0 h 1398269"/>
                    <a:gd name="connsiteX2" fmla="*/ 1231582 w 1231582"/>
                    <a:gd name="connsiteY2" fmla="*/ 545782 h 1398269"/>
                    <a:gd name="connsiteX3" fmla="*/ 1231582 w 1231582"/>
                    <a:gd name="connsiteY3" fmla="*/ 831532 h 1398269"/>
                    <a:gd name="connsiteX4" fmla="*/ 1231582 w 1231582"/>
                    <a:gd name="connsiteY4" fmla="*/ 993457 h 1398269"/>
                    <a:gd name="connsiteX5" fmla="*/ 950595 w 1231582"/>
                    <a:gd name="connsiteY5" fmla="*/ 1087755 h 1398269"/>
                    <a:gd name="connsiteX6" fmla="*/ 305752 w 1231582"/>
                    <a:gd name="connsiteY6" fmla="*/ 1300163 h 1398269"/>
                    <a:gd name="connsiteX7" fmla="*/ 0 w 1231582"/>
                    <a:gd name="connsiteY7" fmla="*/ 1398270 h 1398269"/>
                    <a:gd name="connsiteX8" fmla="*/ 952 w 1231582"/>
                    <a:gd name="connsiteY8" fmla="*/ 1383030 h 1398269"/>
                    <a:gd name="connsiteX9" fmla="*/ 1905 w 1231582"/>
                    <a:gd name="connsiteY9" fmla="*/ 513397 h 1398269"/>
                    <a:gd name="connsiteX10" fmla="*/ 2857 w 1231582"/>
                    <a:gd name="connsiteY10" fmla="*/ 400050 h 1398269"/>
                    <a:gd name="connsiteX11" fmla="*/ 39052 w 1231582"/>
                    <a:gd name="connsiteY11" fmla="*/ 389572 h 1398269"/>
                    <a:gd name="connsiteX12" fmla="*/ 343852 w 1231582"/>
                    <a:gd name="connsiteY12" fmla="*/ 289560 h 1398269"/>
                    <a:gd name="connsiteX13" fmla="*/ 473392 w 1231582"/>
                    <a:gd name="connsiteY13" fmla="*/ 246697 h 1398269"/>
                    <a:gd name="connsiteX14" fmla="*/ 835342 w 1231582"/>
                    <a:gd name="connsiteY14" fmla="*/ 126682 h 1398269"/>
                    <a:gd name="connsiteX15" fmla="*/ 965835 w 1231582"/>
                    <a:gd name="connsiteY15" fmla="*/ 84772 h 139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1582" h="1398269">
                      <a:moveTo>
                        <a:pt x="965835" y="84772"/>
                      </a:moveTo>
                      <a:cubicBezTo>
                        <a:pt x="1054417" y="57150"/>
                        <a:pt x="1141095" y="24765"/>
                        <a:pt x="1230630" y="0"/>
                      </a:cubicBezTo>
                      <a:cubicBezTo>
                        <a:pt x="1231582" y="181928"/>
                        <a:pt x="1230630" y="363855"/>
                        <a:pt x="1231582" y="545782"/>
                      </a:cubicBezTo>
                      <a:cubicBezTo>
                        <a:pt x="1231582" y="641032"/>
                        <a:pt x="1231582" y="736282"/>
                        <a:pt x="1231582" y="831532"/>
                      </a:cubicBezTo>
                      <a:cubicBezTo>
                        <a:pt x="1231582" y="885825"/>
                        <a:pt x="1231582" y="939165"/>
                        <a:pt x="1231582" y="993457"/>
                      </a:cubicBezTo>
                      <a:cubicBezTo>
                        <a:pt x="1139190" y="1027747"/>
                        <a:pt x="1043940" y="1056323"/>
                        <a:pt x="950595" y="1087755"/>
                      </a:cubicBezTo>
                      <a:cubicBezTo>
                        <a:pt x="735330" y="1158240"/>
                        <a:pt x="521017" y="1228725"/>
                        <a:pt x="305752" y="1300163"/>
                      </a:cubicBezTo>
                      <a:cubicBezTo>
                        <a:pt x="203835" y="1332548"/>
                        <a:pt x="102870" y="1370648"/>
                        <a:pt x="0" y="1398270"/>
                      </a:cubicBezTo>
                      <a:cubicBezTo>
                        <a:pt x="0" y="1394460"/>
                        <a:pt x="952" y="1386840"/>
                        <a:pt x="952" y="1383030"/>
                      </a:cubicBezTo>
                      <a:cubicBezTo>
                        <a:pt x="3810" y="1093470"/>
                        <a:pt x="1905" y="802957"/>
                        <a:pt x="1905" y="513397"/>
                      </a:cubicBezTo>
                      <a:cubicBezTo>
                        <a:pt x="1905" y="475297"/>
                        <a:pt x="1905" y="438150"/>
                        <a:pt x="2857" y="400050"/>
                      </a:cubicBezTo>
                      <a:cubicBezTo>
                        <a:pt x="15240" y="396240"/>
                        <a:pt x="26670" y="393382"/>
                        <a:pt x="39052" y="389572"/>
                      </a:cubicBezTo>
                      <a:cubicBezTo>
                        <a:pt x="140017" y="355282"/>
                        <a:pt x="241935" y="322897"/>
                        <a:pt x="343852" y="289560"/>
                      </a:cubicBezTo>
                      <a:cubicBezTo>
                        <a:pt x="387667" y="276225"/>
                        <a:pt x="430530" y="260985"/>
                        <a:pt x="473392" y="246697"/>
                      </a:cubicBezTo>
                      <a:cubicBezTo>
                        <a:pt x="594360" y="207645"/>
                        <a:pt x="714375" y="167640"/>
                        <a:pt x="835342" y="126682"/>
                      </a:cubicBezTo>
                      <a:cubicBezTo>
                        <a:pt x="878205" y="114300"/>
                        <a:pt x="922020" y="99060"/>
                        <a:pt x="965835" y="84772"/>
                      </a:cubicBezTo>
                      <a:close/>
                    </a:path>
                  </a:pathLst>
                </a:custGeom>
                <a:solidFill>
                  <a:srgbClr val="232A48"/>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08" name="任意多边形: 形状 107"/>
                <p:cNvSpPr/>
                <p:nvPr/>
              </p:nvSpPr>
              <p:spPr>
                <a:xfrm>
                  <a:off x="4241808" y="3664267"/>
                  <a:ext cx="212080" cy="328612"/>
                </a:xfrm>
                <a:custGeom>
                  <a:avLst/>
                  <a:gdLst>
                    <a:gd name="connsiteX0" fmla="*/ 168266 w 212080"/>
                    <a:gd name="connsiteY0" fmla="*/ 13335 h 328612"/>
                    <a:gd name="connsiteX1" fmla="*/ 212081 w 212080"/>
                    <a:gd name="connsiteY1" fmla="*/ 0 h 328612"/>
                    <a:gd name="connsiteX2" fmla="*/ 211128 w 212080"/>
                    <a:gd name="connsiteY2" fmla="*/ 39052 h 328612"/>
                    <a:gd name="connsiteX3" fmla="*/ 210176 w 212080"/>
                    <a:gd name="connsiteY3" fmla="*/ 258127 h 328612"/>
                    <a:gd name="connsiteX4" fmla="*/ 626 w 212080"/>
                    <a:gd name="connsiteY4" fmla="*/ 328613 h 328612"/>
                    <a:gd name="connsiteX5" fmla="*/ 1578 w 212080"/>
                    <a:gd name="connsiteY5" fmla="*/ 74295 h 328612"/>
                    <a:gd name="connsiteX6" fmla="*/ 65396 w 212080"/>
                    <a:gd name="connsiteY6" fmla="*/ 50482 h 328612"/>
                    <a:gd name="connsiteX7" fmla="*/ 168266 w 212080"/>
                    <a:gd name="connsiteY7" fmla="*/ 13335 h 32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080" h="328612">
                      <a:moveTo>
                        <a:pt x="168266" y="13335"/>
                      </a:moveTo>
                      <a:cubicBezTo>
                        <a:pt x="182553" y="8572"/>
                        <a:pt x="197793" y="4763"/>
                        <a:pt x="212081" y="0"/>
                      </a:cubicBezTo>
                      <a:cubicBezTo>
                        <a:pt x="212081" y="9525"/>
                        <a:pt x="211128" y="28575"/>
                        <a:pt x="211128" y="39052"/>
                      </a:cubicBezTo>
                      <a:cubicBezTo>
                        <a:pt x="209223" y="112395"/>
                        <a:pt x="211128" y="185738"/>
                        <a:pt x="210176" y="258127"/>
                      </a:cubicBezTo>
                      <a:cubicBezTo>
                        <a:pt x="141596" y="283845"/>
                        <a:pt x="70158" y="304800"/>
                        <a:pt x="626" y="328613"/>
                      </a:cubicBezTo>
                      <a:cubicBezTo>
                        <a:pt x="-327" y="243840"/>
                        <a:pt x="-327" y="159067"/>
                        <a:pt x="1578" y="74295"/>
                      </a:cubicBezTo>
                      <a:cubicBezTo>
                        <a:pt x="22533" y="66675"/>
                        <a:pt x="44441" y="59055"/>
                        <a:pt x="65396" y="50482"/>
                      </a:cubicBezTo>
                      <a:cubicBezTo>
                        <a:pt x="99686" y="36195"/>
                        <a:pt x="133023" y="24765"/>
                        <a:pt x="168266" y="13335"/>
                      </a:cubicBezTo>
                      <a:close/>
                    </a:path>
                  </a:pathLst>
                </a:custGeom>
                <a:solidFill>
                  <a:srgbClr val="232A48"/>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09" name="任意多边形: 形状 108"/>
                <p:cNvSpPr/>
                <p:nvPr/>
              </p:nvSpPr>
              <p:spPr>
                <a:xfrm>
                  <a:off x="4024073" y="3761422"/>
                  <a:ext cx="134540" cy="300990"/>
                </a:xfrm>
                <a:custGeom>
                  <a:avLst/>
                  <a:gdLst>
                    <a:gd name="connsiteX0" fmla="*/ 95488 w 134540"/>
                    <a:gd name="connsiteY0" fmla="*/ 12383 h 300990"/>
                    <a:gd name="connsiteX1" fmla="*/ 134541 w 134540"/>
                    <a:gd name="connsiteY1" fmla="*/ 0 h 300990"/>
                    <a:gd name="connsiteX2" fmla="*/ 131683 w 134540"/>
                    <a:gd name="connsiteY2" fmla="*/ 257175 h 300990"/>
                    <a:gd name="connsiteX3" fmla="*/ 238 w 134540"/>
                    <a:gd name="connsiteY3" fmla="*/ 300990 h 300990"/>
                    <a:gd name="connsiteX4" fmla="*/ 1191 w 134540"/>
                    <a:gd name="connsiteY4" fmla="*/ 43815 h 300990"/>
                    <a:gd name="connsiteX5" fmla="*/ 95488 w 134540"/>
                    <a:gd name="connsiteY5" fmla="*/ 12383 h 30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40" h="300990">
                      <a:moveTo>
                        <a:pt x="95488" y="12383"/>
                      </a:moveTo>
                      <a:cubicBezTo>
                        <a:pt x="108823" y="7620"/>
                        <a:pt x="121206" y="3810"/>
                        <a:pt x="134541" y="0"/>
                      </a:cubicBezTo>
                      <a:cubicBezTo>
                        <a:pt x="134541" y="85725"/>
                        <a:pt x="133588" y="171450"/>
                        <a:pt x="131683" y="257175"/>
                      </a:cubicBezTo>
                      <a:cubicBezTo>
                        <a:pt x="88821" y="274320"/>
                        <a:pt x="45006" y="288608"/>
                        <a:pt x="238" y="300990"/>
                      </a:cubicBezTo>
                      <a:cubicBezTo>
                        <a:pt x="238" y="215265"/>
                        <a:pt x="-714" y="129540"/>
                        <a:pt x="1191" y="43815"/>
                      </a:cubicBezTo>
                      <a:cubicBezTo>
                        <a:pt x="31671" y="32385"/>
                        <a:pt x="64056" y="22860"/>
                        <a:pt x="95488" y="12383"/>
                      </a:cubicBezTo>
                      <a:close/>
                    </a:path>
                  </a:pathLst>
                </a:custGeom>
                <a:solidFill>
                  <a:srgbClr val="232A48"/>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11" name="任意多边形: 形状 110"/>
                <p:cNvSpPr/>
                <p:nvPr/>
              </p:nvSpPr>
              <p:spPr>
                <a:xfrm>
                  <a:off x="3853458" y="3834765"/>
                  <a:ext cx="95844" cy="284797"/>
                </a:xfrm>
                <a:custGeom>
                  <a:avLst/>
                  <a:gdLst>
                    <a:gd name="connsiteX0" fmla="*/ 1309 w 95844"/>
                    <a:gd name="connsiteY0" fmla="*/ 35242 h 284797"/>
                    <a:gd name="connsiteX1" fmla="*/ 95606 w 95844"/>
                    <a:gd name="connsiteY1" fmla="*/ 0 h 284797"/>
                    <a:gd name="connsiteX2" fmla="*/ 94654 w 95844"/>
                    <a:gd name="connsiteY2" fmla="*/ 258128 h 284797"/>
                    <a:gd name="connsiteX3" fmla="*/ 356 w 95844"/>
                    <a:gd name="connsiteY3" fmla="*/ 284797 h 284797"/>
                    <a:gd name="connsiteX4" fmla="*/ 1309 w 95844"/>
                    <a:gd name="connsiteY4" fmla="*/ 35242 h 28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44" h="284797">
                      <a:moveTo>
                        <a:pt x="1309" y="35242"/>
                      </a:moveTo>
                      <a:cubicBezTo>
                        <a:pt x="26074" y="11430"/>
                        <a:pt x="63221" y="8572"/>
                        <a:pt x="95606" y="0"/>
                      </a:cubicBezTo>
                      <a:cubicBezTo>
                        <a:pt x="95606" y="85725"/>
                        <a:pt x="96559" y="172403"/>
                        <a:pt x="94654" y="258128"/>
                      </a:cubicBezTo>
                      <a:cubicBezTo>
                        <a:pt x="64174" y="268605"/>
                        <a:pt x="32741" y="279082"/>
                        <a:pt x="356" y="284797"/>
                      </a:cubicBezTo>
                      <a:cubicBezTo>
                        <a:pt x="1309" y="200978"/>
                        <a:pt x="-1549" y="118110"/>
                        <a:pt x="1309" y="35242"/>
                      </a:cubicBezTo>
                      <a:close/>
                    </a:path>
                  </a:pathLst>
                </a:custGeom>
                <a:solidFill>
                  <a:srgbClr val="232A48"/>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12" name="任意多边形: 形状 111"/>
                <p:cNvSpPr/>
                <p:nvPr/>
              </p:nvSpPr>
              <p:spPr>
                <a:xfrm>
                  <a:off x="4235006" y="4000500"/>
                  <a:ext cx="218552" cy="374332"/>
                </a:xfrm>
                <a:custGeom>
                  <a:avLst/>
                  <a:gdLst>
                    <a:gd name="connsiteX0" fmla="*/ 9333 w 218552"/>
                    <a:gd name="connsiteY0" fmla="*/ 67628 h 374332"/>
                    <a:gd name="connsiteX1" fmla="*/ 216978 w 218552"/>
                    <a:gd name="connsiteY1" fmla="*/ 0 h 374332"/>
                    <a:gd name="connsiteX2" fmla="*/ 217930 w 218552"/>
                    <a:gd name="connsiteY2" fmla="*/ 301943 h 374332"/>
                    <a:gd name="connsiteX3" fmla="*/ 196023 w 218552"/>
                    <a:gd name="connsiteY3" fmla="*/ 311468 h 374332"/>
                    <a:gd name="connsiteX4" fmla="*/ 7428 w 218552"/>
                    <a:gd name="connsiteY4" fmla="*/ 374332 h 374332"/>
                    <a:gd name="connsiteX5" fmla="*/ 760 w 218552"/>
                    <a:gd name="connsiteY5" fmla="*/ 90488 h 374332"/>
                    <a:gd name="connsiteX6" fmla="*/ 9333 w 218552"/>
                    <a:gd name="connsiteY6" fmla="*/ 67628 h 37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552" h="374332">
                      <a:moveTo>
                        <a:pt x="9333" y="67628"/>
                      </a:moveTo>
                      <a:cubicBezTo>
                        <a:pt x="77913" y="44768"/>
                        <a:pt x="147445" y="20955"/>
                        <a:pt x="216978" y="0"/>
                      </a:cubicBezTo>
                      <a:cubicBezTo>
                        <a:pt x="219835" y="100965"/>
                        <a:pt x="217930" y="200978"/>
                        <a:pt x="217930" y="301943"/>
                      </a:cubicBezTo>
                      <a:cubicBezTo>
                        <a:pt x="212215" y="304800"/>
                        <a:pt x="200785" y="309563"/>
                        <a:pt x="196023" y="311468"/>
                      </a:cubicBezTo>
                      <a:cubicBezTo>
                        <a:pt x="133158" y="331470"/>
                        <a:pt x="69340" y="351472"/>
                        <a:pt x="7428" y="374332"/>
                      </a:cubicBezTo>
                      <a:cubicBezTo>
                        <a:pt x="-6860" y="280035"/>
                        <a:pt x="4570" y="184785"/>
                        <a:pt x="760" y="90488"/>
                      </a:cubicBezTo>
                      <a:cubicBezTo>
                        <a:pt x="2665" y="83820"/>
                        <a:pt x="7428" y="72390"/>
                        <a:pt x="9333" y="67628"/>
                      </a:cubicBezTo>
                      <a:close/>
                    </a:path>
                  </a:pathLst>
                </a:custGeom>
                <a:solidFill>
                  <a:srgbClr val="232A48"/>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13" name="任意多边形: 形状 112"/>
                <p:cNvSpPr/>
                <p:nvPr/>
              </p:nvSpPr>
              <p:spPr>
                <a:xfrm>
                  <a:off x="4024312" y="4100512"/>
                  <a:ext cx="133773" cy="337184"/>
                </a:xfrm>
                <a:custGeom>
                  <a:avLst/>
                  <a:gdLst>
                    <a:gd name="connsiteX0" fmla="*/ 953 w 133773"/>
                    <a:gd name="connsiteY0" fmla="*/ 44768 h 337184"/>
                    <a:gd name="connsiteX1" fmla="*/ 133350 w 133773"/>
                    <a:gd name="connsiteY1" fmla="*/ 0 h 337184"/>
                    <a:gd name="connsiteX2" fmla="*/ 133350 w 133773"/>
                    <a:gd name="connsiteY2" fmla="*/ 297180 h 337184"/>
                    <a:gd name="connsiteX3" fmla="*/ 16192 w 133773"/>
                    <a:gd name="connsiteY3" fmla="*/ 337185 h 337184"/>
                    <a:gd name="connsiteX4" fmla="*/ 0 w 133773"/>
                    <a:gd name="connsiteY4" fmla="*/ 320993 h 337184"/>
                    <a:gd name="connsiteX5" fmla="*/ 953 w 133773"/>
                    <a:gd name="connsiteY5" fmla="*/ 44768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73" h="337184">
                      <a:moveTo>
                        <a:pt x="953" y="44768"/>
                      </a:moveTo>
                      <a:cubicBezTo>
                        <a:pt x="44767" y="28575"/>
                        <a:pt x="88583" y="13335"/>
                        <a:pt x="133350" y="0"/>
                      </a:cubicBezTo>
                      <a:cubicBezTo>
                        <a:pt x="133350" y="99060"/>
                        <a:pt x="134303" y="198120"/>
                        <a:pt x="133350" y="297180"/>
                      </a:cubicBezTo>
                      <a:cubicBezTo>
                        <a:pt x="94297" y="310515"/>
                        <a:pt x="54292" y="319088"/>
                        <a:pt x="16192" y="337185"/>
                      </a:cubicBezTo>
                      <a:cubicBezTo>
                        <a:pt x="10478" y="331470"/>
                        <a:pt x="4763" y="326707"/>
                        <a:pt x="0" y="320993"/>
                      </a:cubicBezTo>
                      <a:cubicBezTo>
                        <a:pt x="1905" y="229553"/>
                        <a:pt x="3810" y="137160"/>
                        <a:pt x="953" y="44768"/>
                      </a:cubicBezTo>
                      <a:close/>
                    </a:path>
                  </a:pathLst>
                </a:custGeom>
                <a:solidFill>
                  <a:srgbClr val="232A48"/>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14" name="任意多边形: 形状 113"/>
                <p:cNvSpPr/>
                <p:nvPr/>
              </p:nvSpPr>
              <p:spPr>
                <a:xfrm>
                  <a:off x="3853217" y="4167187"/>
                  <a:ext cx="96395" cy="331469"/>
                </a:xfrm>
                <a:custGeom>
                  <a:avLst/>
                  <a:gdLst>
                    <a:gd name="connsiteX0" fmla="*/ 23457 w 96395"/>
                    <a:gd name="connsiteY0" fmla="*/ 20955 h 331469"/>
                    <a:gd name="connsiteX1" fmla="*/ 95847 w 96395"/>
                    <a:gd name="connsiteY1" fmla="*/ 0 h 331469"/>
                    <a:gd name="connsiteX2" fmla="*/ 93942 w 96395"/>
                    <a:gd name="connsiteY2" fmla="*/ 304800 h 331469"/>
                    <a:gd name="connsiteX3" fmla="*/ 597 w 96395"/>
                    <a:gd name="connsiteY3" fmla="*/ 331470 h 331469"/>
                    <a:gd name="connsiteX4" fmla="*/ 597 w 96395"/>
                    <a:gd name="connsiteY4" fmla="*/ 47625 h 331469"/>
                    <a:gd name="connsiteX5" fmla="*/ 23457 w 96395"/>
                    <a:gd name="connsiteY5" fmla="*/ 20955 h 3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395" h="331469">
                      <a:moveTo>
                        <a:pt x="23457" y="20955"/>
                      </a:moveTo>
                      <a:cubicBezTo>
                        <a:pt x="47269" y="11430"/>
                        <a:pt x="71082" y="5715"/>
                        <a:pt x="95847" y="0"/>
                      </a:cubicBezTo>
                      <a:cubicBezTo>
                        <a:pt x="94894" y="101918"/>
                        <a:pt x="98704" y="202882"/>
                        <a:pt x="93942" y="304800"/>
                      </a:cubicBezTo>
                      <a:cubicBezTo>
                        <a:pt x="62509" y="313372"/>
                        <a:pt x="32029" y="322897"/>
                        <a:pt x="597" y="331470"/>
                      </a:cubicBezTo>
                      <a:cubicBezTo>
                        <a:pt x="597" y="237172"/>
                        <a:pt x="-356" y="141922"/>
                        <a:pt x="597" y="47625"/>
                      </a:cubicBezTo>
                      <a:cubicBezTo>
                        <a:pt x="-3213" y="32385"/>
                        <a:pt x="12027" y="24765"/>
                        <a:pt x="23457" y="20955"/>
                      </a:cubicBezTo>
                      <a:close/>
                    </a:path>
                  </a:pathLst>
                </a:custGeom>
                <a:solidFill>
                  <a:srgbClr val="232A48"/>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15" name="任意多边形: 形状 114"/>
                <p:cNvSpPr/>
                <p:nvPr/>
              </p:nvSpPr>
              <p:spPr>
                <a:xfrm>
                  <a:off x="4234814" y="4377690"/>
                  <a:ext cx="218122" cy="350519"/>
                </a:xfrm>
                <a:custGeom>
                  <a:avLst/>
                  <a:gdLst>
                    <a:gd name="connsiteX0" fmla="*/ 7620 w 218122"/>
                    <a:gd name="connsiteY0" fmla="*/ 65722 h 350519"/>
                    <a:gd name="connsiteX1" fmla="*/ 218122 w 218122"/>
                    <a:gd name="connsiteY1" fmla="*/ 0 h 350519"/>
                    <a:gd name="connsiteX2" fmla="*/ 218122 w 218122"/>
                    <a:gd name="connsiteY2" fmla="*/ 240030 h 350519"/>
                    <a:gd name="connsiteX3" fmla="*/ 217170 w 218122"/>
                    <a:gd name="connsiteY3" fmla="*/ 284797 h 350519"/>
                    <a:gd name="connsiteX4" fmla="*/ 129540 w 218122"/>
                    <a:gd name="connsiteY4" fmla="*/ 313372 h 350519"/>
                    <a:gd name="connsiteX5" fmla="*/ 0 w 218122"/>
                    <a:gd name="connsiteY5" fmla="*/ 350520 h 350519"/>
                    <a:gd name="connsiteX6" fmla="*/ 952 w 218122"/>
                    <a:gd name="connsiteY6" fmla="*/ 211455 h 350519"/>
                    <a:gd name="connsiteX7" fmla="*/ 7620 w 218122"/>
                    <a:gd name="connsiteY7" fmla="*/ 65722 h 350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122" h="350519">
                      <a:moveTo>
                        <a:pt x="7620" y="65722"/>
                      </a:moveTo>
                      <a:cubicBezTo>
                        <a:pt x="78105" y="46672"/>
                        <a:pt x="146685" y="19050"/>
                        <a:pt x="218122" y="0"/>
                      </a:cubicBezTo>
                      <a:cubicBezTo>
                        <a:pt x="218122" y="80010"/>
                        <a:pt x="218122" y="160020"/>
                        <a:pt x="218122" y="240030"/>
                      </a:cubicBezTo>
                      <a:cubicBezTo>
                        <a:pt x="218122" y="255270"/>
                        <a:pt x="218122" y="269557"/>
                        <a:pt x="217170" y="284797"/>
                      </a:cubicBezTo>
                      <a:cubicBezTo>
                        <a:pt x="187642" y="294322"/>
                        <a:pt x="158115" y="303847"/>
                        <a:pt x="129540" y="313372"/>
                      </a:cubicBezTo>
                      <a:cubicBezTo>
                        <a:pt x="86677" y="327660"/>
                        <a:pt x="43815" y="339090"/>
                        <a:pt x="0" y="350520"/>
                      </a:cubicBezTo>
                      <a:cubicBezTo>
                        <a:pt x="952" y="303847"/>
                        <a:pt x="952" y="258128"/>
                        <a:pt x="952" y="211455"/>
                      </a:cubicBezTo>
                      <a:cubicBezTo>
                        <a:pt x="952" y="162878"/>
                        <a:pt x="-1905" y="113347"/>
                        <a:pt x="7620" y="65722"/>
                      </a:cubicBezTo>
                      <a:close/>
                    </a:path>
                  </a:pathLst>
                </a:custGeom>
                <a:solidFill>
                  <a:srgbClr val="232A48"/>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16" name="任意多边形: 形状 115"/>
                <p:cNvSpPr/>
                <p:nvPr/>
              </p:nvSpPr>
              <p:spPr>
                <a:xfrm>
                  <a:off x="4023597" y="4472940"/>
                  <a:ext cx="135291" cy="329565"/>
                </a:xfrm>
                <a:custGeom>
                  <a:avLst/>
                  <a:gdLst>
                    <a:gd name="connsiteX0" fmla="*/ 50244 w 135291"/>
                    <a:gd name="connsiteY0" fmla="*/ 27622 h 329565"/>
                    <a:gd name="connsiteX1" fmla="*/ 95012 w 135291"/>
                    <a:gd name="connsiteY1" fmla="*/ 12382 h 329565"/>
                    <a:gd name="connsiteX2" fmla="*/ 135017 w 135291"/>
                    <a:gd name="connsiteY2" fmla="*/ 0 h 329565"/>
                    <a:gd name="connsiteX3" fmla="*/ 135017 w 135291"/>
                    <a:gd name="connsiteY3" fmla="*/ 285750 h 329565"/>
                    <a:gd name="connsiteX4" fmla="*/ 38814 w 135291"/>
                    <a:gd name="connsiteY4" fmla="*/ 317182 h 329565"/>
                    <a:gd name="connsiteX5" fmla="*/ 714 w 135291"/>
                    <a:gd name="connsiteY5" fmla="*/ 329565 h 329565"/>
                    <a:gd name="connsiteX6" fmla="*/ 714 w 135291"/>
                    <a:gd name="connsiteY6" fmla="*/ 43815 h 329565"/>
                    <a:gd name="connsiteX7" fmla="*/ 50244 w 135291"/>
                    <a:gd name="connsiteY7" fmla="*/ 27622 h 32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291" h="329565">
                      <a:moveTo>
                        <a:pt x="50244" y="27622"/>
                      </a:moveTo>
                      <a:cubicBezTo>
                        <a:pt x="65484" y="22860"/>
                        <a:pt x="80724" y="17145"/>
                        <a:pt x="95012" y="12382"/>
                      </a:cubicBezTo>
                      <a:cubicBezTo>
                        <a:pt x="108347" y="7620"/>
                        <a:pt x="121682" y="3810"/>
                        <a:pt x="135017" y="0"/>
                      </a:cubicBezTo>
                      <a:cubicBezTo>
                        <a:pt x="134064" y="95250"/>
                        <a:pt x="135969" y="190500"/>
                        <a:pt x="135017" y="285750"/>
                      </a:cubicBezTo>
                      <a:cubicBezTo>
                        <a:pt x="102632" y="296228"/>
                        <a:pt x="71199" y="306705"/>
                        <a:pt x="38814" y="317182"/>
                      </a:cubicBezTo>
                      <a:cubicBezTo>
                        <a:pt x="26432" y="320992"/>
                        <a:pt x="13097" y="325755"/>
                        <a:pt x="714" y="329565"/>
                      </a:cubicBezTo>
                      <a:cubicBezTo>
                        <a:pt x="-238" y="234315"/>
                        <a:pt x="-238" y="139065"/>
                        <a:pt x="714" y="43815"/>
                      </a:cubicBezTo>
                      <a:cubicBezTo>
                        <a:pt x="16907" y="39053"/>
                        <a:pt x="33099" y="33338"/>
                        <a:pt x="50244" y="27622"/>
                      </a:cubicBezTo>
                      <a:close/>
                    </a:path>
                  </a:pathLst>
                </a:custGeom>
                <a:solidFill>
                  <a:srgbClr val="232A48"/>
                </a:solidFill>
                <a:ln w="9525" cap="flat">
                  <a:noFill/>
                  <a:prstDash val="solid"/>
                  <a:miter/>
                </a:ln>
              </p:spPr>
              <p:txBody>
                <a:bodyPr rtlCol="0" anchor="ctr"/>
                <a:lstStyle/>
                <a:p>
                  <a:endParaRPr lang="zh-CN" altLang="en-US" dirty="0">
                    <a:latin typeface="DINPro-Medium" panose="02000503030000020004" pitchFamily="50" charset="0"/>
                  </a:endParaRPr>
                </a:p>
              </p:txBody>
            </p:sp>
            <p:sp>
              <p:nvSpPr>
                <p:cNvPr id="117" name="任意多边形: 形状 116"/>
                <p:cNvSpPr/>
                <p:nvPr/>
              </p:nvSpPr>
              <p:spPr>
                <a:xfrm>
                  <a:off x="3852862" y="4544377"/>
                  <a:ext cx="94847" cy="307657"/>
                </a:xfrm>
                <a:custGeom>
                  <a:avLst/>
                  <a:gdLst>
                    <a:gd name="connsiteX0" fmla="*/ 0 w 94847"/>
                    <a:gd name="connsiteY0" fmla="*/ 31432 h 307657"/>
                    <a:gd name="connsiteX1" fmla="*/ 94297 w 94847"/>
                    <a:gd name="connsiteY1" fmla="*/ 0 h 307657"/>
                    <a:gd name="connsiteX2" fmla="*/ 94297 w 94847"/>
                    <a:gd name="connsiteY2" fmla="*/ 274320 h 307657"/>
                    <a:gd name="connsiteX3" fmla="*/ 7620 w 94847"/>
                    <a:gd name="connsiteY3" fmla="*/ 307658 h 307657"/>
                    <a:gd name="connsiteX4" fmla="*/ 0 w 94847"/>
                    <a:gd name="connsiteY4" fmla="*/ 49530 h 307657"/>
                    <a:gd name="connsiteX5" fmla="*/ 0 w 94847"/>
                    <a:gd name="connsiteY5" fmla="*/ 31432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847" h="307657">
                      <a:moveTo>
                        <a:pt x="0" y="31432"/>
                      </a:moveTo>
                      <a:cubicBezTo>
                        <a:pt x="30480" y="18097"/>
                        <a:pt x="61913" y="8572"/>
                        <a:pt x="94297" y="0"/>
                      </a:cubicBezTo>
                      <a:cubicBezTo>
                        <a:pt x="96203" y="91440"/>
                        <a:pt x="92392" y="182880"/>
                        <a:pt x="94297" y="274320"/>
                      </a:cubicBezTo>
                      <a:cubicBezTo>
                        <a:pt x="65722" y="286703"/>
                        <a:pt x="37147" y="297180"/>
                        <a:pt x="7620" y="307658"/>
                      </a:cubicBezTo>
                      <a:cubicBezTo>
                        <a:pt x="-5715" y="221932"/>
                        <a:pt x="4763" y="135255"/>
                        <a:pt x="0" y="49530"/>
                      </a:cubicBezTo>
                      <a:cubicBezTo>
                        <a:pt x="0" y="44767"/>
                        <a:pt x="0" y="36195"/>
                        <a:pt x="0" y="31432"/>
                      </a:cubicBezTo>
                      <a:close/>
                    </a:path>
                  </a:pathLst>
                </a:custGeom>
                <a:solidFill>
                  <a:srgbClr val="232A48"/>
                </a:solidFill>
                <a:ln w="9525" cap="flat">
                  <a:noFill/>
                  <a:prstDash val="solid"/>
                  <a:miter/>
                </a:ln>
              </p:spPr>
              <p:txBody>
                <a:bodyPr rtlCol="0" anchor="ctr"/>
                <a:lstStyle/>
                <a:p>
                  <a:endParaRPr lang="zh-CN" altLang="en-US" dirty="0">
                    <a:latin typeface="DINPro-Medium" panose="02000503030000020004" pitchFamily="50" charset="0"/>
                  </a:endParaRPr>
                </a:p>
              </p:txBody>
            </p:sp>
          </p:grpSp>
        </p:grpSp>
        <p:pic>
          <p:nvPicPr>
            <p:cNvPr id="77" name="图形 7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07195" y="582810"/>
              <a:ext cx="3136380" cy="530486"/>
            </a:xfrm>
            <a:prstGeom prst="rect">
              <a:avLst/>
            </a:prstGeom>
          </p:spPr>
        </p:pic>
      </p:grpSp>
      <p:sp>
        <p:nvSpPr>
          <p:cNvPr id="2" name="文本框 1"/>
          <p:cNvSpPr txBox="1"/>
          <p:nvPr/>
        </p:nvSpPr>
        <p:spPr>
          <a:xfrm>
            <a:off x="4546600" y="2040890"/>
            <a:ext cx="2372360" cy="430530"/>
          </a:xfrm>
          <a:prstGeom prst="rect">
            <a:avLst/>
          </a:prstGeom>
          <a:noFill/>
        </p:spPr>
        <p:txBody>
          <a:bodyPr wrap="square" lIns="0" tIns="0" rIns="0" bIns="0" rtlCol="0" anchor="t" anchorCtr="0">
            <a:spAutoFit/>
          </a:bodyPr>
          <a:lstStyle>
            <a:defPPr>
              <a:defRPr lang="zh-CN"/>
            </a:defPPr>
            <a:lvl1pPr algn="just">
              <a:defRPr sz="1200">
                <a:solidFill>
                  <a:schemeClr val="bg1">
                    <a:alpha val="50000"/>
                  </a:schemeClr>
                </a:solidFill>
                <a:ea typeface="苹方 粗体" panose="020B0600000000000000" pitchFamily="34" charset="-122"/>
              </a:defRPr>
            </a:lvl1pPr>
          </a:lstStyle>
          <a:p>
            <a:pPr algn="just"/>
            <a:r>
              <a:rPr lang="zh-CN" altLang="en-US" sz="2800" b="1" dirty="0">
                <a:ln w="12700">
                  <a:solidFill>
                    <a:schemeClr val="bg1"/>
                  </a:solidFill>
                </a:ln>
                <a:solidFill>
                  <a:srgbClr val="AF0B06"/>
                </a:solidFill>
                <a:effectLst>
                  <a:outerShdw blurRad="38100" dist="38100" dir="2700000" algn="tl">
                    <a:srgbClr val="000000">
                      <a:alpha val="29000"/>
                    </a:srgbClr>
                  </a:outerShdw>
                </a:effectLst>
                <a:uLnTx/>
                <a:uFillTx/>
                <a:latin typeface="微软雅黑" panose="020B0503020204020204" charset="-122"/>
                <a:ea typeface="微软雅黑" panose="020B0503020204020204" charset="-122"/>
                <a:cs typeface="微软雅黑" panose="020B0503020204020204" charset="-122"/>
              </a:rPr>
              <a:t>高级软件工程</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6"/>
          <p:cNvSpPr txBox="1">
            <a:spLocks noChangeArrowheads="1"/>
          </p:cNvSpPr>
          <p:nvPr/>
        </p:nvSpPr>
        <p:spPr bwMode="auto">
          <a:xfrm>
            <a:off x="194787" y="904518"/>
            <a:ext cx="34290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zh-CN" sz="2000" b="1" dirty="0">
                <a:latin typeface="楷体_GB2312" pitchFamily="49" charset="-122"/>
                <a:ea typeface="楷体_GB2312" pitchFamily="49" charset="-122"/>
              </a:rPr>
              <a:t>-- 除1级外，每个成熟度等级均有若干个关键过程域。</a:t>
            </a:r>
          </a:p>
          <a:p>
            <a:pPr eaLnBrk="1" hangingPunct="1"/>
            <a:r>
              <a:rPr kumimoji="1" lang="zh-CN" altLang="zh-CN" sz="2000" b="1" dirty="0">
                <a:latin typeface="楷体_GB2312" pitchFamily="49" charset="-122"/>
                <a:ea typeface="楷体_GB2312" pitchFamily="49" charset="-122"/>
              </a:rPr>
              <a:t>-- KPA表明，这一级的组织应该从这些方面去改进软件过程。</a:t>
            </a:r>
          </a:p>
        </p:txBody>
      </p:sp>
      <p:sp>
        <p:nvSpPr>
          <p:cNvPr id="87097" name="Text Box 8"/>
          <p:cNvSpPr txBox="1">
            <a:spLocks noChangeArrowheads="1"/>
          </p:cNvSpPr>
          <p:nvPr/>
        </p:nvSpPr>
        <p:spPr bwMode="auto">
          <a:xfrm>
            <a:off x="194015" y="33855"/>
            <a:ext cx="9220216" cy="584775"/>
          </a:xfrm>
          <a:prstGeom prst="rect">
            <a:avLst/>
          </a:prstGeom>
          <a:noFill/>
          <a:ln w="9525">
            <a:noFill/>
            <a:miter lim="800000"/>
            <a:headEnd/>
            <a:tailEnd/>
          </a:ln>
        </p:spPr>
        <p:txBody>
          <a:bodyPr wrap="none">
            <a:spAutoFit/>
          </a:bodyPr>
          <a:lstStyle/>
          <a:p>
            <a:pPr>
              <a:defRPr/>
            </a:pPr>
            <a:r>
              <a:rPr kumimoji="1" lang="en-US" altLang="zh-CN" sz="3200" b="1" dirty="0">
                <a:solidFill>
                  <a:schemeClr val="bg1"/>
                </a:solidFill>
                <a:latin typeface="+mj-ea"/>
                <a:ea typeface="+mj-ea"/>
                <a:cs typeface="Times New Roman" pitchFamily="18" charset="0"/>
              </a:rPr>
              <a:t>CMM</a:t>
            </a:r>
            <a:r>
              <a:rPr kumimoji="1" lang="zh-CN" altLang="en-US" sz="3200" b="1" dirty="0">
                <a:solidFill>
                  <a:schemeClr val="bg1"/>
                </a:solidFill>
                <a:latin typeface="+mj-ea"/>
                <a:ea typeface="+mj-ea"/>
                <a:cs typeface="Times New Roman" pitchFamily="18" charset="0"/>
              </a:rPr>
              <a:t>结构 关键过程域 </a:t>
            </a:r>
            <a:r>
              <a:rPr kumimoji="1" lang="en-US" altLang="zh-CN" sz="3200" b="1" dirty="0">
                <a:solidFill>
                  <a:schemeClr val="bg1"/>
                </a:solidFill>
                <a:latin typeface="+mj-ea"/>
                <a:ea typeface="+mj-ea"/>
                <a:cs typeface="Times New Roman" pitchFamily="18" charset="0"/>
              </a:rPr>
              <a:t>KPA—Key Process Area</a:t>
            </a:r>
            <a:endParaRPr kumimoji="1" lang="zh-CN" altLang="en-US" sz="3200" b="1" dirty="0">
              <a:solidFill>
                <a:schemeClr val="bg1"/>
              </a:solidFill>
              <a:latin typeface="+mj-ea"/>
              <a:ea typeface="+mj-ea"/>
              <a:cs typeface="Times New Roman" pitchFamily="18" charset="0"/>
            </a:endParaRPr>
          </a:p>
        </p:txBody>
      </p:sp>
      <p:grpSp>
        <p:nvGrpSpPr>
          <p:cNvPr id="33796" name="Group 65"/>
          <p:cNvGrpSpPr>
            <a:grpSpLocks/>
          </p:cNvGrpSpPr>
          <p:nvPr/>
        </p:nvGrpSpPr>
        <p:grpSpPr bwMode="auto">
          <a:xfrm>
            <a:off x="1143001" y="928688"/>
            <a:ext cx="10651977" cy="5721168"/>
            <a:chOff x="914" y="769"/>
            <a:chExt cx="4642" cy="2859"/>
          </a:xfrm>
        </p:grpSpPr>
        <p:sp>
          <p:nvSpPr>
            <p:cNvPr id="33798" name="Text Box 12"/>
            <p:cNvSpPr txBox="1">
              <a:spLocks noChangeArrowheads="1"/>
            </p:cNvSpPr>
            <p:nvPr/>
          </p:nvSpPr>
          <p:spPr bwMode="auto">
            <a:xfrm>
              <a:off x="3600" y="1008"/>
              <a:ext cx="99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a:t>过程变更管理       </a:t>
              </a:r>
              <a:r>
                <a:rPr kumimoji="1" lang="en-US" altLang="zh-CN" sz="1600" b="1"/>
                <a:t>PCM</a:t>
              </a:r>
            </a:p>
          </p:txBody>
        </p:sp>
        <p:sp>
          <p:nvSpPr>
            <p:cNvPr id="33799" name="Text Box 13"/>
            <p:cNvSpPr txBox="1">
              <a:spLocks noChangeArrowheads="1"/>
            </p:cNvSpPr>
            <p:nvPr/>
          </p:nvSpPr>
          <p:spPr bwMode="auto">
            <a:xfrm>
              <a:off x="3408" y="1128"/>
              <a:ext cx="111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a:t>技术变更管理            </a:t>
              </a:r>
              <a:r>
                <a:rPr kumimoji="1" lang="en-US" altLang="zh-CN" sz="1600" b="1"/>
                <a:t>TCM</a:t>
              </a:r>
            </a:p>
          </p:txBody>
        </p:sp>
        <p:sp>
          <p:nvSpPr>
            <p:cNvPr id="33800" name="Text Box 14"/>
            <p:cNvSpPr txBox="1">
              <a:spLocks noChangeArrowheads="1"/>
            </p:cNvSpPr>
            <p:nvPr/>
          </p:nvSpPr>
          <p:spPr bwMode="auto">
            <a:xfrm>
              <a:off x="3216" y="1248"/>
              <a:ext cx="1109"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a:t>缺陷预防       	    </a:t>
              </a:r>
              <a:r>
                <a:rPr kumimoji="1" lang="en-US" altLang="zh-CN" sz="1600" b="1"/>
                <a:t>DP</a:t>
              </a:r>
            </a:p>
          </p:txBody>
        </p:sp>
        <p:sp>
          <p:nvSpPr>
            <p:cNvPr id="33801" name="Text Box 15"/>
            <p:cNvSpPr txBox="1">
              <a:spLocks noChangeArrowheads="1"/>
            </p:cNvSpPr>
            <p:nvPr/>
          </p:nvSpPr>
          <p:spPr bwMode="auto">
            <a:xfrm>
              <a:off x="2956" y="1952"/>
              <a:ext cx="1000"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a:t>软件产品工程        </a:t>
              </a:r>
              <a:r>
                <a:rPr kumimoji="1" lang="en-US" altLang="zh-CN" sz="1600" b="1"/>
                <a:t>SPE</a:t>
              </a:r>
            </a:p>
          </p:txBody>
        </p:sp>
        <p:sp>
          <p:nvSpPr>
            <p:cNvPr id="33802" name="Text Box 16"/>
            <p:cNvSpPr txBox="1">
              <a:spLocks noChangeArrowheads="1"/>
            </p:cNvSpPr>
            <p:nvPr/>
          </p:nvSpPr>
          <p:spPr bwMode="auto">
            <a:xfrm>
              <a:off x="2757" y="2080"/>
              <a:ext cx="115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a:t>集成软件管理               </a:t>
              </a:r>
              <a:r>
                <a:rPr kumimoji="1" lang="en-US" altLang="zh-CN" sz="1600" b="1"/>
                <a:t>ISM</a:t>
              </a:r>
            </a:p>
          </p:txBody>
        </p:sp>
        <p:sp>
          <p:nvSpPr>
            <p:cNvPr id="33803" name="Text Box 17"/>
            <p:cNvSpPr txBox="1">
              <a:spLocks noChangeArrowheads="1"/>
            </p:cNvSpPr>
            <p:nvPr/>
          </p:nvSpPr>
          <p:spPr bwMode="auto">
            <a:xfrm>
              <a:off x="2592" y="2208"/>
              <a:ext cx="1200"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a:t>培训大纲	                        </a:t>
              </a:r>
              <a:r>
                <a:rPr kumimoji="1" lang="en-US" altLang="zh-CN" sz="1600" b="1"/>
                <a:t>TP</a:t>
              </a:r>
            </a:p>
          </p:txBody>
        </p:sp>
        <p:sp>
          <p:nvSpPr>
            <p:cNvPr id="33804" name="Text Box 18"/>
            <p:cNvSpPr txBox="1">
              <a:spLocks noChangeArrowheads="1"/>
            </p:cNvSpPr>
            <p:nvPr/>
          </p:nvSpPr>
          <p:spPr bwMode="auto">
            <a:xfrm>
              <a:off x="2444" y="2336"/>
              <a:ext cx="140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a:t>组织过程定义	             </a:t>
              </a:r>
              <a:r>
                <a:rPr kumimoji="1" lang="en-US" altLang="zh-CN" sz="1600" b="1"/>
                <a:t>OPD</a:t>
              </a:r>
            </a:p>
          </p:txBody>
        </p:sp>
        <p:sp>
          <p:nvSpPr>
            <p:cNvPr id="33805" name="Text Box 19"/>
            <p:cNvSpPr txBox="1">
              <a:spLocks noChangeArrowheads="1"/>
            </p:cNvSpPr>
            <p:nvPr/>
          </p:nvSpPr>
          <p:spPr bwMode="auto">
            <a:xfrm>
              <a:off x="2223" y="2464"/>
              <a:ext cx="1547"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a:t>组织过程关注	                   </a:t>
              </a:r>
              <a:r>
                <a:rPr kumimoji="1" lang="en-US" altLang="zh-CN" sz="1600" b="1"/>
                <a:t>OPF</a:t>
              </a:r>
            </a:p>
          </p:txBody>
        </p:sp>
        <p:sp>
          <p:nvSpPr>
            <p:cNvPr id="33806" name="Text Box 20"/>
            <p:cNvSpPr txBox="1">
              <a:spLocks noChangeArrowheads="1"/>
            </p:cNvSpPr>
            <p:nvPr/>
          </p:nvSpPr>
          <p:spPr bwMode="auto">
            <a:xfrm>
              <a:off x="2655" y="2624"/>
              <a:ext cx="920"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dirty="0"/>
                <a:t>软件配置管理    </a:t>
              </a:r>
              <a:r>
                <a:rPr kumimoji="1" lang="en-US" altLang="zh-CN" sz="1600" b="1" dirty="0"/>
                <a:t>SCM</a:t>
              </a:r>
            </a:p>
          </p:txBody>
        </p:sp>
        <p:sp>
          <p:nvSpPr>
            <p:cNvPr id="33807" name="Text Box 21"/>
            <p:cNvSpPr txBox="1">
              <a:spLocks noChangeArrowheads="1"/>
            </p:cNvSpPr>
            <p:nvPr/>
          </p:nvSpPr>
          <p:spPr bwMode="auto">
            <a:xfrm>
              <a:off x="2444" y="2752"/>
              <a:ext cx="1091"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a:t>软件质量保证           </a:t>
              </a:r>
              <a:r>
                <a:rPr kumimoji="1" lang="en-US" altLang="zh-CN" sz="1600" b="1"/>
                <a:t>SQA</a:t>
              </a:r>
            </a:p>
          </p:txBody>
        </p:sp>
        <p:sp>
          <p:nvSpPr>
            <p:cNvPr id="33808" name="Text Box 22"/>
            <p:cNvSpPr txBox="1">
              <a:spLocks noChangeArrowheads="1"/>
            </p:cNvSpPr>
            <p:nvPr/>
          </p:nvSpPr>
          <p:spPr bwMode="auto">
            <a:xfrm>
              <a:off x="2256" y="2880"/>
              <a:ext cx="110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a:t>软件子合同管理	 </a:t>
              </a:r>
              <a:r>
                <a:rPr kumimoji="1" lang="en-US" altLang="zh-CN" sz="1600" b="1"/>
                <a:t>SSM</a:t>
              </a:r>
            </a:p>
          </p:txBody>
        </p:sp>
        <p:sp>
          <p:nvSpPr>
            <p:cNvPr id="33809" name="Text Box 23"/>
            <p:cNvSpPr txBox="1">
              <a:spLocks noChangeArrowheads="1"/>
            </p:cNvSpPr>
            <p:nvPr/>
          </p:nvSpPr>
          <p:spPr bwMode="auto">
            <a:xfrm>
              <a:off x="2064" y="3008"/>
              <a:ext cx="1260"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a:t>软件项目追踪	        </a:t>
              </a:r>
              <a:r>
                <a:rPr kumimoji="1" lang="en-US" altLang="zh-CN" sz="1600" b="1"/>
                <a:t>SPT</a:t>
              </a:r>
            </a:p>
          </p:txBody>
        </p:sp>
        <p:sp>
          <p:nvSpPr>
            <p:cNvPr id="33810" name="Text Box 24"/>
            <p:cNvSpPr txBox="1">
              <a:spLocks noChangeArrowheads="1"/>
            </p:cNvSpPr>
            <p:nvPr/>
          </p:nvSpPr>
          <p:spPr bwMode="auto">
            <a:xfrm>
              <a:off x="1920" y="3136"/>
              <a:ext cx="1390"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a:t>软件项目策划	             </a:t>
              </a:r>
              <a:r>
                <a:rPr kumimoji="1" lang="en-US" altLang="zh-CN" sz="1600" b="1"/>
                <a:t>SPP</a:t>
              </a:r>
            </a:p>
          </p:txBody>
        </p:sp>
        <p:sp>
          <p:nvSpPr>
            <p:cNvPr id="33811" name="Text Box 25"/>
            <p:cNvSpPr txBox="1">
              <a:spLocks noChangeArrowheads="1"/>
            </p:cNvSpPr>
            <p:nvPr/>
          </p:nvSpPr>
          <p:spPr bwMode="auto">
            <a:xfrm>
              <a:off x="1776" y="3264"/>
              <a:ext cx="1477"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dirty="0"/>
                <a:t>需求管理		                  </a:t>
              </a:r>
              <a:r>
                <a:rPr kumimoji="1" lang="en-US" altLang="zh-CN" sz="1600" b="1" dirty="0"/>
                <a:t>RM</a:t>
              </a:r>
            </a:p>
          </p:txBody>
        </p:sp>
        <p:sp>
          <p:nvSpPr>
            <p:cNvPr id="33812" name="Text Box 26"/>
            <p:cNvSpPr txBox="1">
              <a:spLocks noChangeArrowheads="1"/>
            </p:cNvSpPr>
            <p:nvPr/>
          </p:nvSpPr>
          <p:spPr bwMode="auto">
            <a:xfrm>
              <a:off x="3312" y="1712"/>
              <a:ext cx="690"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a:t>同行评审     </a:t>
              </a:r>
              <a:r>
                <a:rPr kumimoji="1" lang="en-US" altLang="zh-CN" sz="1600" b="1"/>
                <a:t>PR</a:t>
              </a:r>
            </a:p>
          </p:txBody>
        </p:sp>
        <p:sp>
          <p:nvSpPr>
            <p:cNvPr id="33813" name="Text Box 27"/>
            <p:cNvSpPr txBox="1">
              <a:spLocks noChangeArrowheads="1"/>
            </p:cNvSpPr>
            <p:nvPr/>
          </p:nvSpPr>
          <p:spPr bwMode="auto">
            <a:xfrm>
              <a:off x="3120" y="1832"/>
              <a:ext cx="799"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a:t>组间协调	         </a:t>
              </a:r>
              <a:r>
                <a:rPr kumimoji="1" lang="en-US" altLang="zh-CN" sz="1600" b="1"/>
                <a:t>IC</a:t>
              </a:r>
            </a:p>
          </p:txBody>
        </p:sp>
        <p:sp>
          <p:nvSpPr>
            <p:cNvPr id="33814" name="Text Box 28"/>
            <p:cNvSpPr txBox="1">
              <a:spLocks noChangeArrowheads="1"/>
            </p:cNvSpPr>
            <p:nvPr/>
          </p:nvSpPr>
          <p:spPr bwMode="auto">
            <a:xfrm>
              <a:off x="3216" y="1408"/>
              <a:ext cx="1102"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a:t>软件质量管理           </a:t>
              </a:r>
              <a:r>
                <a:rPr kumimoji="1" lang="en-US" altLang="zh-CN" sz="1600" b="1"/>
                <a:t>SQM</a:t>
              </a:r>
            </a:p>
          </p:txBody>
        </p:sp>
        <p:sp>
          <p:nvSpPr>
            <p:cNvPr id="33815" name="Text Box 29"/>
            <p:cNvSpPr txBox="1">
              <a:spLocks noChangeArrowheads="1"/>
            </p:cNvSpPr>
            <p:nvPr/>
          </p:nvSpPr>
          <p:spPr bwMode="auto">
            <a:xfrm>
              <a:off x="2832" y="1536"/>
              <a:ext cx="1265"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a:t>定量过程管理	       </a:t>
              </a:r>
              <a:r>
                <a:rPr kumimoji="1" lang="en-US" altLang="zh-CN" sz="1600" b="1"/>
                <a:t>QPM</a:t>
              </a:r>
            </a:p>
          </p:txBody>
        </p:sp>
        <p:sp>
          <p:nvSpPr>
            <p:cNvPr id="33816" name="Line 30"/>
            <p:cNvSpPr>
              <a:spLocks noChangeShapeType="1"/>
            </p:cNvSpPr>
            <p:nvPr/>
          </p:nvSpPr>
          <p:spPr bwMode="auto">
            <a:xfrm flipH="1" flipV="1">
              <a:off x="2744" y="1416"/>
              <a:ext cx="2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7" name="Line 31"/>
            <p:cNvSpPr>
              <a:spLocks noChangeShapeType="1"/>
            </p:cNvSpPr>
            <p:nvPr/>
          </p:nvSpPr>
          <p:spPr bwMode="auto">
            <a:xfrm flipH="1" flipV="1">
              <a:off x="2536" y="1712"/>
              <a:ext cx="2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8" name="Line 32"/>
            <p:cNvSpPr>
              <a:spLocks noChangeShapeType="1"/>
            </p:cNvSpPr>
            <p:nvPr/>
          </p:nvSpPr>
          <p:spPr bwMode="auto">
            <a:xfrm flipH="1">
              <a:off x="2056" y="2640"/>
              <a:ext cx="2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9" name="AutoShape 34"/>
            <p:cNvSpPr>
              <a:spLocks noChangeArrowheads="1"/>
            </p:cNvSpPr>
            <p:nvPr/>
          </p:nvSpPr>
          <p:spPr bwMode="auto">
            <a:xfrm rot="-3573917">
              <a:off x="4974" y="1078"/>
              <a:ext cx="365" cy="271"/>
            </a:xfrm>
            <a:prstGeom prst="rightArrow">
              <a:avLst>
                <a:gd name="adj1" fmla="val 50000"/>
                <a:gd name="adj2" fmla="val 33672"/>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600" b="1"/>
            </a:p>
          </p:txBody>
        </p:sp>
        <p:sp>
          <p:nvSpPr>
            <p:cNvPr id="33820" name="AutoShape 39"/>
            <p:cNvSpPr>
              <a:spLocks noChangeArrowheads="1"/>
            </p:cNvSpPr>
            <p:nvPr/>
          </p:nvSpPr>
          <p:spPr bwMode="auto">
            <a:xfrm rot="-3573917">
              <a:off x="1622" y="2017"/>
              <a:ext cx="871" cy="271"/>
            </a:xfrm>
            <a:prstGeom prst="rightArrow">
              <a:avLst>
                <a:gd name="adj1" fmla="val 50000"/>
                <a:gd name="adj2" fmla="val 80351"/>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600" b="1"/>
            </a:p>
          </p:txBody>
        </p:sp>
        <p:sp>
          <p:nvSpPr>
            <p:cNvPr id="33821" name="AutoShape 40"/>
            <p:cNvSpPr>
              <a:spLocks noChangeArrowheads="1"/>
            </p:cNvSpPr>
            <p:nvPr/>
          </p:nvSpPr>
          <p:spPr bwMode="auto">
            <a:xfrm rot="-3573917">
              <a:off x="4104" y="2060"/>
              <a:ext cx="974" cy="271"/>
            </a:xfrm>
            <a:prstGeom prst="rightArrow">
              <a:avLst>
                <a:gd name="adj1" fmla="val 50000"/>
                <a:gd name="adj2" fmla="val 89852"/>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600" b="1"/>
            </a:p>
          </p:txBody>
        </p:sp>
        <p:sp>
          <p:nvSpPr>
            <p:cNvPr id="33822" name="AutoShape 41"/>
            <p:cNvSpPr>
              <a:spLocks noChangeArrowheads="1"/>
            </p:cNvSpPr>
            <p:nvPr/>
          </p:nvSpPr>
          <p:spPr bwMode="auto">
            <a:xfrm rot="-3573917">
              <a:off x="3687" y="2905"/>
              <a:ext cx="816" cy="271"/>
            </a:xfrm>
            <a:prstGeom prst="rightArrow">
              <a:avLst>
                <a:gd name="adj1" fmla="val 50000"/>
                <a:gd name="adj2" fmla="val 7527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600" b="1"/>
            </a:p>
          </p:txBody>
        </p:sp>
        <p:sp>
          <p:nvSpPr>
            <p:cNvPr id="33823" name="Text Box 42"/>
            <p:cNvSpPr txBox="1">
              <a:spLocks noChangeArrowheads="1"/>
            </p:cNvSpPr>
            <p:nvPr/>
          </p:nvSpPr>
          <p:spPr bwMode="auto">
            <a:xfrm>
              <a:off x="5295" y="1043"/>
              <a:ext cx="261"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dirty="0">
                  <a:solidFill>
                    <a:srgbClr val="000066"/>
                  </a:solidFill>
                </a:rPr>
                <a:t>优化</a:t>
              </a:r>
              <a:endParaRPr kumimoji="1" lang="zh-CN" altLang="en-US" sz="1600" b="1" dirty="0"/>
            </a:p>
          </p:txBody>
        </p:sp>
        <p:sp>
          <p:nvSpPr>
            <p:cNvPr id="33824" name="AutoShape 43"/>
            <p:cNvSpPr>
              <a:spLocks noChangeArrowheads="1"/>
            </p:cNvSpPr>
            <p:nvPr/>
          </p:nvSpPr>
          <p:spPr bwMode="auto">
            <a:xfrm rot="-3573917">
              <a:off x="4798" y="1444"/>
              <a:ext cx="305" cy="271"/>
            </a:xfrm>
            <a:prstGeom prst="rightArrow">
              <a:avLst>
                <a:gd name="adj1" fmla="val 50000"/>
                <a:gd name="adj2" fmla="val 2813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600" b="1"/>
            </a:p>
          </p:txBody>
        </p:sp>
        <p:sp>
          <p:nvSpPr>
            <p:cNvPr id="33825" name="Text Box 44"/>
            <p:cNvSpPr txBox="1">
              <a:spLocks noChangeArrowheads="1"/>
            </p:cNvSpPr>
            <p:nvPr/>
          </p:nvSpPr>
          <p:spPr bwMode="auto">
            <a:xfrm>
              <a:off x="5152" y="1469"/>
              <a:ext cx="351"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dirty="0">
                  <a:solidFill>
                    <a:srgbClr val="000066"/>
                  </a:solidFill>
                </a:rPr>
                <a:t>已管理</a:t>
              </a:r>
              <a:endParaRPr kumimoji="1" lang="zh-CN" altLang="en-US" sz="1600" b="1" dirty="0"/>
            </a:p>
          </p:txBody>
        </p:sp>
        <p:sp>
          <p:nvSpPr>
            <p:cNvPr id="33826" name="Text Box 45"/>
            <p:cNvSpPr txBox="1">
              <a:spLocks noChangeArrowheads="1"/>
            </p:cNvSpPr>
            <p:nvPr/>
          </p:nvSpPr>
          <p:spPr bwMode="auto">
            <a:xfrm>
              <a:off x="5096" y="1080"/>
              <a:ext cx="130"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dirty="0">
                  <a:solidFill>
                    <a:srgbClr val="FF0000"/>
                  </a:solidFill>
                </a:rPr>
                <a:t>5</a:t>
              </a:r>
            </a:p>
          </p:txBody>
        </p:sp>
        <p:sp>
          <p:nvSpPr>
            <p:cNvPr id="33827" name="Text Box 46"/>
            <p:cNvSpPr txBox="1">
              <a:spLocks noChangeArrowheads="1"/>
            </p:cNvSpPr>
            <p:nvPr/>
          </p:nvSpPr>
          <p:spPr bwMode="auto">
            <a:xfrm>
              <a:off x="5008" y="1200"/>
              <a:ext cx="171"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dirty="0">
                  <a:solidFill>
                    <a:srgbClr val="FF0000"/>
                  </a:solidFill>
                </a:rPr>
                <a:t>级</a:t>
              </a:r>
            </a:p>
          </p:txBody>
        </p:sp>
        <p:sp>
          <p:nvSpPr>
            <p:cNvPr id="33828" name="Text Box 47"/>
            <p:cNvSpPr txBox="1">
              <a:spLocks noChangeArrowheads="1"/>
            </p:cNvSpPr>
            <p:nvPr/>
          </p:nvSpPr>
          <p:spPr bwMode="auto">
            <a:xfrm>
              <a:off x="4837" y="1563"/>
              <a:ext cx="171"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dirty="0">
                  <a:solidFill>
                    <a:srgbClr val="FF0000"/>
                  </a:solidFill>
                </a:rPr>
                <a:t>级</a:t>
              </a:r>
            </a:p>
          </p:txBody>
        </p:sp>
        <p:sp>
          <p:nvSpPr>
            <p:cNvPr id="33829" name="Text Box 48"/>
            <p:cNvSpPr txBox="1">
              <a:spLocks noChangeArrowheads="1"/>
            </p:cNvSpPr>
            <p:nvPr/>
          </p:nvSpPr>
          <p:spPr bwMode="auto">
            <a:xfrm>
              <a:off x="4888" y="1456"/>
              <a:ext cx="130"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dirty="0">
                  <a:solidFill>
                    <a:srgbClr val="FF0000"/>
                  </a:solidFill>
                </a:rPr>
                <a:t>4</a:t>
              </a:r>
            </a:p>
          </p:txBody>
        </p:sp>
        <p:sp>
          <p:nvSpPr>
            <p:cNvPr id="33830" name="Line 49"/>
            <p:cNvSpPr>
              <a:spLocks noChangeShapeType="1"/>
            </p:cNvSpPr>
            <p:nvPr/>
          </p:nvSpPr>
          <p:spPr bwMode="auto">
            <a:xfrm>
              <a:off x="1536" y="3432"/>
              <a:ext cx="22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1" name="Text Box 50"/>
            <p:cNvSpPr txBox="1">
              <a:spLocks noChangeArrowheads="1"/>
            </p:cNvSpPr>
            <p:nvPr/>
          </p:nvSpPr>
          <p:spPr bwMode="auto">
            <a:xfrm>
              <a:off x="4420" y="2295"/>
              <a:ext cx="171"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dirty="0">
                  <a:solidFill>
                    <a:srgbClr val="FF0000"/>
                  </a:solidFill>
                </a:rPr>
                <a:t>级</a:t>
              </a:r>
            </a:p>
          </p:txBody>
        </p:sp>
        <p:sp>
          <p:nvSpPr>
            <p:cNvPr id="33832" name="Text Box 51"/>
            <p:cNvSpPr txBox="1">
              <a:spLocks noChangeArrowheads="1"/>
            </p:cNvSpPr>
            <p:nvPr/>
          </p:nvSpPr>
          <p:spPr bwMode="auto">
            <a:xfrm>
              <a:off x="4528" y="2064"/>
              <a:ext cx="130"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dirty="0">
                  <a:solidFill>
                    <a:srgbClr val="FF0000"/>
                  </a:solidFill>
                </a:rPr>
                <a:t>3</a:t>
              </a:r>
            </a:p>
          </p:txBody>
        </p:sp>
        <p:sp>
          <p:nvSpPr>
            <p:cNvPr id="33833" name="Text Box 52"/>
            <p:cNvSpPr txBox="1">
              <a:spLocks noChangeArrowheads="1"/>
            </p:cNvSpPr>
            <p:nvPr/>
          </p:nvSpPr>
          <p:spPr bwMode="auto">
            <a:xfrm>
              <a:off x="3926" y="3135"/>
              <a:ext cx="171"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dirty="0">
                  <a:solidFill>
                    <a:srgbClr val="FF0000"/>
                  </a:solidFill>
                </a:rPr>
                <a:t>级</a:t>
              </a:r>
            </a:p>
          </p:txBody>
        </p:sp>
        <p:sp>
          <p:nvSpPr>
            <p:cNvPr id="33834" name="Text Box 53"/>
            <p:cNvSpPr txBox="1">
              <a:spLocks noChangeArrowheads="1"/>
            </p:cNvSpPr>
            <p:nvPr/>
          </p:nvSpPr>
          <p:spPr bwMode="auto">
            <a:xfrm>
              <a:off x="4048" y="2880"/>
              <a:ext cx="130"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dirty="0">
                  <a:solidFill>
                    <a:srgbClr val="FF0000"/>
                  </a:solidFill>
                </a:rPr>
                <a:t>2</a:t>
              </a:r>
            </a:p>
          </p:txBody>
        </p:sp>
        <p:sp>
          <p:nvSpPr>
            <p:cNvPr id="33835" name="Text Box 54"/>
            <p:cNvSpPr txBox="1">
              <a:spLocks noChangeArrowheads="1"/>
            </p:cNvSpPr>
            <p:nvPr/>
          </p:nvSpPr>
          <p:spPr bwMode="auto">
            <a:xfrm>
              <a:off x="4888" y="1833"/>
              <a:ext cx="351"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dirty="0">
                  <a:solidFill>
                    <a:srgbClr val="000066"/>
                  </a:solidFill>
                </a:rPr>
                <a:t>已定义</a:t>
              </a:r>
              <a:endParaRPr kumimoji="1" lang="zh-CN" altLang="en-US" sz="1600" b="1" dirty="0"/>
            </a:p>
          </p:txBody>
        </p:sp>
        <p:sp>
          <p:nvSpPr>
            <p:cNvPr id="33836" name="Text Box 55"/>
            <p:cNvSpPr txBox="1">
              <a:spLocks noChangeArrowheads="1"/>
            </p:cNvSpPr>
            <p:nvPr/>
          </p:nvSpPr>
          <p:spPr bwMode="auto">
            <a:xfrm>
              <a:off x="4343" y="2705"/>
              <a:ext cx="351"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a:solidFill>
                    <a:srgbClr val="000066"/>
                  </a:solidFill>
                </a:rPr>
                <a:t>可重复</a:t>
              </a:r>
              <a:endParaRPr kumimoji="1" lang="zh-CN" altLang="en-US" sz="1600" b="1"/>
            </a:p>
          </p:txBody>
        </p:sp>
        <p:sp>
          <p:nvSpPr>
            <p:cNvPr id="33837" name="Text Box 56"/>
            <p:cNvSpPr txBox="1">
              <a:spLocks noChangeArrowheads="1"/>
            </p:cNvSpPr>
            <p:nvPr/>
          </p:nvSpPr>
          <p:spPr bwMode="auto">
            <a:xfrm>
              <a:off x="3911" y="3459"/>
              <a:ext cx="449"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dirty="0">
                  <a:solidFill>
                    <a:srgbClr val="000066"/>
                  </a:solidFill>
                </a:rPr>
                <a:t>初始</a:t>
              </a:r>
              <a:endParaRPr kumimoji="1" lang="zh-CN" altLang="en-US" sz="1600" b="1" dirty="0"/>
            </a:p>
          </p:txBody>
        </p:sp>
        <p:sp>
          <p:nvSpPr>
            <p:cNvPr id="33838" name="AutoShape 57"/>
            <p:cNvSpPr>
              <a:spLocks noChangeArrowheads="1"/>
            </p:cNvSpPr>
            <p:nvPr/>
          </p:nvSpPr>
          <p:spPr bwMode="auto">
            <a:xfrm rot="-3573917">
              <a:off x="1137" y="2904"/>
              <a:ext cx="816" cy="271"/>
            </a:xfrm>
            <a:prstGeom prst="rightArrow">
              <a:avLst>
                <a:gd name="adj1" fmla="val 50000"/>
                <a:gd name="adj2" fmla="val 7527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600" b="1"/>
            </a:p>
          </p:txBody>
        </p:sp>
        <p:sp>
          <p:nvSpPr>
            <p:cNvPr id="33839" name="AutoShape 58"/>
            <p:cNvSpPr>
              <a:spLocks noChangeArrowheads="1"/>
            </p:cNvSpPr>
            <p:nvPr/>
          </p:nvSpPr>
          <p:spPr bwMode="auto">
            <a:xfrm rot="-3573917">
              <a:off x="2310" y="1403"/>
              <a:ext cx="239" cy="271"/>
            </a:xfrm>
            <a:prstGeom prst="rightArrow">
              <a:avLst>
                <a:gd name="adj1" fmla="val 50000"/>
                <a:gd name="adj2" fmla="val 25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600" b="1"/>
            </a:p>
          </p:txBody>
        </p:sp>
        <p:sp>
          <p:nvSpPr>
            <p:cNvPr id="33840" name="AutoShape 59"/>
            <p:cNvSpPr>
              <a:spLocks noChangeArrowheads="1"/>
            </p:cNvSpPr>
            <p:nvPr/>
          </p:nvSpPr>
          <p:spPr bwMode="auto">
            <a:xfrm rot="-3573917">
              <a:off x="2492" y="993"/>
              <a:ext cx="365" cy="271"/>
            </a:xfrm>
            <a:prstGeom prst="rightArrow">
              <a:avLst>
                <a:gd name="adj1" fmla="val 50000"/>
                <a:gd name="adj2" fmla="val 33672"/>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600" b="1"/>
            </a:p>
          </p:txBody>
        </p:sp>
        <p:sp>
          <p:nvSpPr>
            <p:cNvPr id="33841" name="Text Box 60"/>
            <p:cNvSpPr txBox="1">
              <a:spLocks noChangeArrowheads="1"/>
            </p:cNvSpPr>
            <p:nvPr/>
          </p:nvSpPr>
          <p:spPr bwMode="auto">
            <a:xfrm>
              <a:off x="1440" y="2544"/>
              <a:ext cx="531"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a:solidFill>
                    <a:srgbClr val="000066"/>
                  </a:solidFill>
                </a:rPr>
                <a:t>规范化过程</a:t>
              </a:r>
              <a:endParaRPr kumimoji="1" lang="zh-CN" altLang="en-US" sz="1600" b="1"/>
            </a:p>
          </p:txBody>
        </p:sp>
        <p:sp>
          <p:nvSpPr>
            <p:cNvPr id="33842" name="Text Box 61"/>
            <p:cNvSpPr txBox="1">
              <a:spLocks noChangeArrowheads="1"/>
            </p:cNvSpPr>
            <p:nvPr/>
          </p:nvSpPr>
          <p:spPr bwMode="auto">
            <a:xfrm>
              <a:off x="1776" y="1632"/>
              <a:ext cx="531"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a:solidFill>
                    <a:srgbClr val="000066"/>
                  </a:solidFill>
                </a:rPr>
                <a:t>标准化过程</a:t>
              </a:r>
              <a:endParaRPr kumimoji="1" lang="zh-CN" altLang="en-US" sz="1600" b="1"/>
            </a:p>
          </p:txBody>
        </p:sp>
        <p:sp>
          <p:nvSpPr>
            <p:cNvPr id="33843" name="Text Box 62"/>
            <p:cNvSpPr txBox="1">
              <a:spLocks noChangeArrowheads="1"/>
            </p:cNvSpPr>
            <p:nvPr/>
          </p:nvSpPr>
          <p:spPr bwMode="auto">
            <a:xfrm>
              <a:off x="1993" y="1269"/>
              <a:ext cx="531"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a:solidFill>
                    <a:srgbClr val="000066"/>
                  </a:solidFill>
                </a:rPr>
                <a:t>可预测过程</a:t>
              </a:r>
              <a:endParaRPr kumimoji="1" lang="zh-CN" altLang="en-US" sz="1600" b="1"/>
            </a:p>
          </p:txBody>
        </p:sp>
        <p:sp>
          <p:nvSpPr>
            <p:cNvPr id="33844" name="Text Box 63"/>
            <p:cNvSpPr txBox="1">
              <a:spLocks noChangeArrowheads="1"/>
            </p:cNvSpPr>
            <p:nvPr/>
          </p:nvSpPr>
          <p:spPr bwMode="auto">
            <a:xfrm>
              <a:off x="2325" y="769"/>
              <a:ext cx="621"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a:solidFill>
                    <a:srgbClr val="000066"/>
                  </a:solidFill>
                </a:rPr>
                <a:t>持续改进过程</a:t>
              </a:r>
              <a:endParaRPr kumimoji="1" lang="zh-CN" altLang="en-US" sz="1600" b="1"/>
            </a:p>
          </p:txBody>
        </p:sp>
        <p:sp>
          <p:nvSpPr>
            <p:cNvPr id="33845" name="Text Box 64"/>
            <p:cNvSpPr txBox="1">
              <a:spLocks noChangeArrowheads="1"/>
            </p:cNvSpPr>
            <p:nvPr/>
          </p:nvSpPr>
          <p:spPr bwMode="auto">
            <a:xfrm>
              <a:off x="914" y="3375"/>
              <a:ext cx="441"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a:solidFill>
                    <a:srgbClr val="000066"/>
                  </a:solidFill>
                </a:rPr>
                <a:t>个别过程</a:t>
              </a:r>
              <a:endParaRPr kumimoji="1" lang="zh-CN" altLang="en-US" sz="1600" b="1"/>
            </a:p>
          </p:txBody>
        </p:sp>
      </p:grpSp>
      <p:sp>
        <p:nvSpPr>
          <p:cNvPr id="33797" name="Text Box 66"/>
          <p:cNvSpPr txBox="1">
            <a:spLocks noChangeArrowheads="1"/>
          </p:cNvSpPr>
          <p:nvPr/>
        </p:nvSpPr>
        <p:spPr bwMode="auto">
          <a:xfrm>
            <a:off x="4876801" y="6196014"/>
            <a:ext cx="1750484"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600" b="1"/>
              <a:t>关键过程域</a:t>
            </a:r>
          </a:p>
        </p:txBody>
      </p:sp>
    </p:spTree>
    <p:extLst>
      <p:ext uri="{BB962C8B-B14F-4D97-AF65-F5344CB8AC3E}">
        <p14:creationId xmlns:p14="http://schemas.microsoft.com/office/powerpoint/2010/main" val="2118404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2" name="Group 2"/>
          <p:cNvGrpSpPr>
            <a:grpSpLocks/>
          </p:cNvGrpSpPr>
          <p:nvPr/>
        </p:nvGrpSpPr>
        <p:grpSpPr bwMode="auto">
          <a:xfrm>
            <a:off x="609600" y="1268414"/>
            <a:ext cx="10972800" cy="4675187"/>
            <a:chOff x="288" y="912"/>
            <a:chExt cx="5184" cy="2928"/>
          </a:xfrm>
        </p:grpSpPr>
        <p:sp>
          <p:nvSpPr>
            <p:cNvPr id="66564" name="Rectangle 3"/>
            <p:cNvSpPr>
              <a:spLocks noChangeArrowheads="1"/>
            </p:cNvSpPr>
            <p:nvPr/>
          </p:nvSpPr>
          <p:spPr bwMode="auto">
            <a:xfrm>
              <a:off x="2448" y="912"/>
              <a:ext cx="816"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lang="en-US" altLang="zh-CN" sz="1800">
                  <a:solidFill>
                    <a:schemeClr val="bg1"/>
                  </a:solidFill>
                </a:rPr>
                <a:t>CMM1.1</a:t>
              </a:r>
            </a:p>
          </p:txBody>
        </p:sp>
        <p:sp>
          <p:nvSpPr>
            <p:cNvPr id="66565" name="Rectangle 4"/>
            <p:cNvSpPr>
              <a:spLocks noChangeArrowheads="1"/>
            </p:cNvSpPr>
            <p:nvPr/>
          </p:nvSpPr>
          <p:spPr bwMode="auto">
            <a:xfrm>
              <a:off x="672" y="1440"/>
              <a:ext cx="816"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lang="zh-CN" altLang="en-US" sz="1800">
                  <a:solidFill>
                    <a:schemeClr val="bg1"/>
                  </a:solidFill>
                </a:rPr>
                <a:t>第</a:t>
              </a:r>
              <a:r>
                <a:rPr lang="en-US" altLang="zh-CN" sz="1800">
                  <a:solidFill>
                    <a:schemeClr val="bg1"/>
                  </a:solidFill>
                </a:rPr>
                <a:t>2</a:t>
              </a:r>
              <a:r>
                <a:rPr lang="zh-CN" altLang="en-US" sz="1800">
                  <a:solidFill>
                    <a:schemeClr val="bg1"/>
                  </a:solidFill>
                </a:rPr>
                <a:t>级</a:t>
              </a:r>
            </a:p>
          </p:txBody>
        </p:sp>
        <p:sp>
          <p:nvSpPr>
            <p:cNvPr id="66566" name="Rectangle 5"/>
            <p:cNvSpPr>
              <a:spLocks noChangeArrowheads="1"/>
            </p:cNvSpPr>
            <p:nvPr/>
          </p:nvSpPr>
          <p:spPr bwMode="auto">
            <a:xfrm>
              <a:off x="1872" y="1440"/>
              <a:ext cx="816"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lang="zh-CN" altLang="en-US" sz="1800">
                  <a:solidFill>
                    <a:schemeClr val="bg1"/>
                  </a:solidFill>
                </a:rPr>
                <a:t>第</a:t>
              </a:r>
              <a:r>
                <a:rPr lang="en-US" altLang="zh-CN" sz="1800">
                  <a:solidFill>
                    <a:schemeClr val="bg1"/>
                  </a:solidFill>
                </a:rPr>
                <a:t>3</a:t>
              </a:r>
              <a:r>
                <a:rPr lang="zh-CN" altLang="en-US" sz="1800">
                  <a:solidFill>
                    <a:schemeClr val="bg1"/>
                  </a:solidFill>
                </a:rPr>
                <a:t>级</a:t>
              </a:r>
            </a:p>
          </p:txBody>
        </p:sp>
        <p:sp>
          <p:nvSpPr>
            <p:cNvPr id="66567" name="Rectangle 6"/>
            <p:cNvSpPr>
              <a:spLocks noChangeArrowheads="1"/>
            </p:cNvSpPr>
            <p:nvPr/>
          </p:nvSpPr>
          <p:spPr bwMode="auto">
            <a:xfrm>
              <a:off x="3120" y="1440"/>
              <a:ext cx="816"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lang="zh-CN" altLang="en-US" sz="1800">
                  <a:solidFill>
                    <a:schemeClr val="bg1"/>
                  </a:solidFill>
                </a:rPr>
                <a:t>第</a:t>
              </a:r>
              <a:r>
                <a:rPr lang="en-US" altLang="zh-CN" sz="1800">
                  <a:solidFill>
                    <a:schemeClr val="bg1"/>
                  </a:solidFill>
                </a:rPr>
                <a:t>4</a:t>
              </a:r>
              <a:r>
                <a:rPr lang="zh-CN" altLang="en-US" sz="1800">
                  <a:solidFill>
                    <a:schemeClr val="bg1"/>
                  </a:solidFill>
                </a:rPr>
                <a:t>级</a:t>
              </a:r>
            </a:p>
          </p:txBody>
        </p:sp>
        <p:sp>
          <p:nvSpPr>
            <p:cNvPr id="66568" name="Rectangle 7"/>
            <p:cNvSpPr>
              <a:spLocks noChangeArrowheads="1"/>
            </p:cNvSpPr>
            <p:nvPr/>
          </p:nvSpPr>
          <p:spPr bwMode="auto">
            <a:xfrm>
              <a:off x="336" y="2736"/>
              <a:ext cx="816"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lang="zh-CN" altLang="en-US" sz="1800">
                  <a:solidFill>
                    <a:schemeClr val="bg1"/>
                  </a:solidFill>
                </a:rPr>
                <a:t>执行承诺</a:t>
              </a:r>
            </a:p>
          </p:txBody>
        </p:sp>
        <p:sp>
          <p:nvSpPr>
            <p:cNvPr id="66569" name="Rectangle 8"/>
            <p:cNvSpPr>
              <a:spLocks noChangeArrowheads="1"/>
            </p:cNvSpPr>
            <p:nvPr/>
          </p:nvSpPr>
          <p:spPr bwMode="auto">
            <a:xfrm>
              <a:off x="4320" y="1440"/>
              <a:ext cx="816"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lang="zh-CN" altLang="en-US" sz="1800">
                  <a:solidFill>
                    <a:schemeClr val="bg1"/>
                  </a:solidFill>
                </a:rPr>
                <a:t>第</a:t>
              </a:r>
              <a:r>
                <a:rPr lang="en-US" altLang="zh-CN" sz="1800">
                  <a:solidFill>
                    <a:schemeClr val="bg1"/>
                  </a:solidFill>
                </a:rPr>
                <a:t>5</a:t>
              </a:r>
              <a:r>
                <a:rPr lang="zh-CN" altLang="en-US" sz="1800">
                  <a:solidFill>
                    <a:schemeClr val="bg1"/>
                  </a:solidFill>
                </a:rPr>
                <a:t>级</a:t>
              </a:r>
            </a:p>
          </p:txBody>
        </p:sp>
        <p:sp>
          <p:nvSpPr>
            <p:cNvPr id="66570" name="Rectangle 9"/>
            <p:cNvSpPr>
              <a:spLocks noChangeArrowheads="1"/>
            </p:cNvSpPr>
            <p:nvPr/>
          </p:nvSpPr>
          <p:spPr bwMode="auto">
            <a:xfrm>
              <a:off x="1440" y="2736"/>
              <a:ext cx="816"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lang="zh-CN" altLang="en-US" sz="1800">
                  <a:solidFill>
                    <a:schemeClr val="bg1"/>
                  </a:solidFill>
                </a:rPr>
                <a:t>执行能力</a:t>
              </a:r>
            </a:p>
          </p:txBody>
        </p:sp>
        <p:sp>
          <p:nvSpPr>
            <p:cNvPr id="66571" name="Rectangle 10"/>
            <p:cNvSpPr>
              <a:spLocks noChangeArrowheads="1"/>
            </p:cNvSpPr>
            <p:nvPr/>
          </p:nvSpPr>
          <p:spPr bwMode="auto">
            <a:xfrm>
              <a:off x="4656" y="2736"/>
              <a:ext cx="816"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lang="zh-CN" altLang="en-US" sz="1800">
                  <a:solidFill>
                    <a:schemeClr val="bg1"/>
                  </a:solidFill>
                </a:rPr>
                <a:t>实现验证</a:t>
              </a:r>
            </a:p>
          </p:txBody>
        </p:sp>
        <p:sp>
          <p:nvSpPr>
            <p:cNvPr id="66572" name="Rectangle 11"/>
            <p:cNvSpPr>
              <a:spLocks noChangeArrowheads="1"/>
            </p:cNvSpPr>
            <p:nvPr/>
          </p:nvSpPr>
          <p:spPr bwMode="auto">
            <a:xfrm>
              <a:off x="3600" y="2736"/>
              <a:ext cx="816"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lang="zh-CN" altLang="en-US" sz="1800">
                  <a:solidFill>
                    <a:schemeClr val="bg1"/>
                  </a:solidFill>
                </a:rPr>
                <a:t>测量与分析</a:t>
              </a:r>
            </a:p>
          </p:txBody>
        </p:sp>
        <p:sp>
          <p:nvSpPr>
            <p:cNvPr id="66573" name="Rectangle 12"/>
            <p:cNvSpPr>
              <a:spLocks noChangeArrowheads="1"/>
            </p:cNvSpPr>
            <p:nvPr/>
          </p:nvSpPr>
          <p:spPr bwMode="auto">
            <a:xfrm>
              <a:off x="2544" y="2736"/>
              <a:ext cx="816"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lang="zh-CN" altLang="en-US" sz="1800">
                  <a:solidFill>
                    <a:schemeClr val="bg1"/>
                  </a:solidFill>
                </a:rPr>
                <a:t>执行活动</a:t>
              </a:r>
            </a:p>
          </p:txBody>
        </p:sp>
        <p:sp>
          <p:nvSpPr>
            <p:cNvPr id="66574" name="Rectangle 13"/>
            <p:cNvSpPr>
              <a:spLocks noChangeArrowheads="1"/>
            </p:cNvSpPr>
            <p:nvPr/>
          </p:nvSpPr>
          <p:spPr bwMode="auto">
            <a:xfrm>
              <a:off x="336" y="3168"/>
              <a:ext cx="5136"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lang="zh-CN" altLang="en-US" sz="1800">
                  <a:solidFill>
                    <a:schemeClr val="bg1"/>
                  </a:solidFill>
                </a:rPr>
                <a:t>每个</a:t>
              </a:r>
              <a:r>
                <a:rPr lang="en-US" altLang="zh-CN" sz="1800">
                  <a:solidFill>
                    <a:schemeClr val="bg1"/>
                  </a:solidFill>
                </a:rPr>
                <a:t>KPA</a:t>
              </a:r>
              <a:r>
                <a:rPr lang="zh-CN" altLang="en-US" sz="1800">
                  <a:solidFill>
                    <a:schemeClr val="bg1"/>
                  </a:solidFill>
                </a:rPr>
                <a:t>有共同特性组成，共同特性包含关键实践</a:t>
              </a:r>
            </a:p>
          </p:txBody>
        </p:sp>
        <p:sp>
          <p:nvSpPr>
            <p:cNvPr id="66575" name="Rectangle 14"/>
            <p:cNvSpPr>
              <a:spLocks noChangeArrowheads="1"/>
            </p:cNvSpPr>
            <p:nvPr/>
          </p:nvSpPr>
          <p:spPr bwMode="auto">
            <a:xfrm>
              <a:off x="336" y="3600"/>
              <a:ext cx="5136"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lang="en-US" altLang="zh-CN" sz="1800">
                  <a:solidFill>
                    <a:schemeClr val="bg1"/>
                  </a:solidFill>
                </a:rPr>
                <a:t>CMM1.1</a:t>
              </a:r>
              <a:r>
                <a:rPr lang="zh-CN" altLang="en-US" sz="1800">
                  <a:solidFill>
                    <a:schemeClr val="bg1"/>
                  </a:solidFill>
                </a:rPr>
                <a:t>中共有</a:t>
              </a:r>
              <a:r>
                <a:rPr lang="en-US" altLang="zh-CN" sz="1800">
                  <a:solidFill>
                    <a:schemeClr val="bg1"/>
                  </a:solidFill>
                </a:rPr>
                <a:t>316</a:t>
              </a:r>
              <a:r>
                <a:rPr lang="zh-CN" altLang="en-US" sz="1800">
                  <a:solidFill>
                    <a:schemeClr val="bg1"/>
                  </a:solidFill>
                </a:rPr>
                <a:t>个关键实践</a:t>
              </a:r>
            </a:p>
          </p:txBody>
        </p:sp>
        <p:sp>
          <p:nvSpPr>
            <p:cNvPr id="66576" name="Rectangle 15"/>
            <p:cNvSpPr>
              <a:spLocks noChangeArrowheads="1"/>
            </p:cNvSpPr>
            <p:nvPr/>
          </p:nvSpPr>
          <p:spPr bwMode="auto">
            <a:xfrm>
              <a:off x="336" y="1920"/>
              <a:ext cx="192"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sp>
          <p:nvSpPr>
            <p:cNvPr id="66577" name="Rectangle 16"/>
            <p:cNvSpPr>
              <a:spLocks noChangeArrowheads="1"/>
            </p:cNvSpPr>
            <p:nvPr/>
          </p:nvSpPr>
          <p:spPr bwMode="auto">
            <a:xfrm>
              <a:off x="3504" y="1920"/>
              <a:ext cx="192"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sp>
          <p:nvSpPr>
            <p:cNvPr id="66578" name="Rectangle 17"/>
            <p:cNvSpPr>
              <a:spLocks noChangeArrowheads="1"/>
            </p:cNvSpPr>
            <p:nvPr/>
          </p:nvSpPr>
          <p:spPr bwMode="auto">
            <a:xfrm>
              <a:off x="3792" y="1920"/>
              <a:ext cx="192"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sp>
          <p:nvSpPr>
            <p:cNvPr id="66579" name="Rectangle 18"/>
            <p:cNvSpPr>
              <a:spLocks noChangeArrowheads="1"/>
            </p:cNvSpPr>
            <p:nvPr/>
          </p:nvSpPr>
          <p:spPr bwMode="auto">
            <a:xfrm>
              <a:off x="4080" y="1920"/>
              <a:ext cx="192"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sp>
          <p:nvSpPr>
            <p:cNvPr id="66580" name="Rectangle 19"/>
            <p:cNvSpPr>
              <a:spLocks noChangeArrowheads="1"/>
            </p:cNvSpPr>
            <p:nvPr/>
          </p:nvSpPr>
          <p:spPr bwMode="auto">
            <a:xfrm>
              <a:off x="4368" y="1920"/>
              <a:ext cx="192"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sp>
          <p:nvSpPr>
            <p:cNvPr id="66581" name="Rectangle 20"/>
            <p:cNvSpPr>
              <a:spLocks noChangeArrowheads="1"/>
            </p:cNvSpPr>
            <p:nvPr/>
          </p:nvSpPr>
          <p:spPr bwMode="auto">
            <a:xfrm>
              <a:off x="4944" y="1920"/>
              <a:ext cx="192"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sp>
          <p:nvSpPr>
            <p:cNvPr id="66582" name="Rectangle 21"/>
            <p:cNvSpPr>
              <a:spLocks noChangeArrowheads="1"/>
            </p:cNvSpPr>
            <p:nvPr/>
          </p:nvSpPr>
          <p:spPr bwMode="auto">
            <a:xfrm>
              <a:off x="1776" y="1920"/>
              <a:ext cx="192"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sp>
          <p:nvSpPr>
            <p:cNvPr id="66583" name="Rectangle 22"/>
            <p:cNvSpPr>
              <a:spLocks noChangeArrowheads="1"/>
            </p:cNvSpPr>
            <p:nvPr/>
          </p:nvSpPr>
          <p:spPr bwMode="auto">
            <a:xfrm>
              <a:off x="2064" y="1920"/>
              <a:ext cx="192"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sp>
          <p:nvSpPr>
            <p:cNvPr id="66584" name="Rectangle 23"/>
            <p:cNvSpPr>
              <a:spLocks noChangeArrowheads="1"/>
            </p:cNvSpPr>
            <p:nvPr/>
          </p:nvSpPr>
          <p:spPr bwMode="auto">
            <a:xfrm>
              <a:off x="2352" y="1920"/>
              <a:ext cx="192"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sp>
          <p:nvSpPr>
            <p:cNvPr id="66585" name="Rectangle 24"/>
            <p:cNvSpPr>
              <a:spLocks noChangeArrowheads="1"/>
            </p:cNvSpPr>
            <p:nvPr/>
          </p:nvSpPr>
          <p:spPr bwMode="auto">
            <a:xfrm>
              <a:off x="2640" y="1920"/>
              <a:ext cx="192"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sp>
          <p:nvSpPr>
            <p:cNvPr id="66586" name="Rectangle 25"/>
            <p:cNvSpPr>
              <a:spLocks noChangeArrowheads="1"/>
            </p:cNvSpPr>
            <p:nvPr/>
          </p:nvSpPr>
          <p:spPr bwMode="auto">
            <a:xfrm>
              <a:off x="2928" y="1920"/>
              <a:ext cx="192"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sp>
          <p:nvSpPr>
            <p:cNvPr id="66587" name="Rectangle 26"/>
            <p:cNvSpPr>
              <a:spLocks noChangeArrowheads="1"/>
            </p:cNvSpPr>
            <p:nvPr/>
          </p:nvSpPr>
          <p:spPr bwMode="auto">
            <a:xfrm>
              <a:off x="3216" y="1920"/>
              <a:ext cx="192"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sp>
          <p:nvSpPr>
            <p:cNvPr id="66588" name="Rectangle 27"/>
            <p:cNvSpPr>
              <a:spLocks noChangeArrowheads="1"/>
            </p:cNvSpPr>
            <p:nvPr/>
          </p:nvSpPr>
          <p:spPr bwMode="auto">
            <a:xfrm>
              <a:off x="624" y="1920"/>
              <a:ext cx="192"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sp>
          <p:nvSpPr>
            <p:cNvPr id="66589" name="Rectangle 28"/>
            <p:cNvSpPr>
              <a:spLocks noChangeArrowheads="1"/>
            </p:cNvSpPr>
            <p:nvPr/>
          </p:nvSpPr>
          <p:spPr bwMode="auto">
            <a:xfrm>
              <a:off x="4656" y="1920"/>
              <a:ext cx="192"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sp>
          <p:nvSpPr>
            <p:cNvPr id="66590" name="Rectangle 29"/>
            <p:cNvSpPr>
              <a:spLocks noChangeArrowheads="1"/>
            </p:cNvSpPr>
            <p:nvPr/>
          </p:nvSpPr>
          <p:spPr bwMode="auto">
            <a:xfrm>
              <a:off x="5232" y="1920"/>
              <a:ext cx="192"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sp>
          <p:nvSpPr>
            <p:cNvPr id="66591" name="Rectangle 30"/>
            <p:cNvSpPr>
              <a:spLocks noChangeArrowheads="1"/>
            </p:cNvSpPr>
            <p:nvPr/>
          </p:nvSpPr>
          <p:spPr bwMode="auto">
            <a:xfrm>
              <a:off x="912" y="1920"/>
              <a:ext cx="192"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sp>
          <p:nvSpPr>
            <p:cNvPr id="66592" name="Rectangle 31"/>
            <p:cNvSpPr>
              <a:spLocks noChangeArrowheads="1"/>
            </p:cNvSpPr>
            <p:nvPr/>
          </p:nvSpPr>
          <p:spPr bwMode="auto">
            <a:xfrm>
              <a:off x="1200" y="1920"/>
              <a:ext cx="192"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sp>
          <p:nvSpPr>
            <p:cNvPr id="66593" name="Rectangle 32"/>
            <p:cNvSpPr>
              <a:spLocks noChangeArrowheads="1"/>
            </p:cNvSpPr>
            <p:nvPr/>
          </p:nvSpPr>
          <p:spPr bwMode="auto">
            <a:xfrm>
              <a:off x="1488" y="1920"/>
              <a:ext cx="192"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sp>
          <p:nvSpPr>
            <p:cNvPr id="66594" name="Rectangle 33"/>
            <p:cNvSpPr>
              <a:spLocks noChangeArrowheads="1"/>
            </p:cNvSpPr>
            <p:nvPr/>
          </p:nvSpPr>
          <p:spPr bwMode="auto">
            <a:xfrm>
              <a:off x="288" y="2016"/>
              <a:ext cx="5184"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lang="en-US" altLang="zh-CN" sz="1800">
                  <a:solidFill>
                    <a:schemeClr val="bg1"/>
                  </a:solidFill>
                </a:rPr>
                <a:t>18</a:t>
              </a:r>
              <a:r>
                <a:rPr lang="zh-CN" altLang="en-US" sz="1800">
                  <a:solidFill>
                    <a:schemeClr val="bg1"/>
                  </a:solidFill>
                </a:rPr>
                <a:t>个关键过程域</a:t>
              </a:r>
              <a:r>
                <a:rPr lang="en-US" altLang="zh-CN" sz="1800">
                  <a:solidFill>
                    <a:schemeClr val="bg1"/>
                  </a:solidFill>
                </a:rPr>
                <a:t>KPA</a:t>
              </a:r>
            </a:p>
          </p:txBody>
        </p:sp>
        <p:sp>
          <p:nvSpPr>
            <p:cNvPr id="66595" name="Line 34"/>
            <p:cNvSpPr>
              <a:spLocks noChangeShapeType="1"/>
            </p:cNvSpPr>
            <p:nvPr/>
          </p:nvSpPr>
          <p:spPr bwMode="auto">
            <a:xfrm>
              <a:off x="1056" y="1296"/>
              <a:ext cx="37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96" name="Line 35"/>
            <p:cNvSpPr>
              <a:spLocks noChangeShapeType="1"/>
            </p:cNvSpPr>
            <p:nvPr/>
          </p:nvSpPr>
          <p:spPr bwMode="auto">
            <a:xfrm flipV="1">
              <a:off x="1056" y="129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97" name="Line 36"/>
            <p:cNvSpPr>
              <a:spLocks noChangeShapeType="1"/>
            </p:cNvSpPr>
            <p:nvPr/>
          </p:nvSpPr>
          <p:spPr bwMode="auto">
            <a:xfrm flipV="1">
              <a:off x="2256" y="129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98" name="Line 37"/>
            <p:cNvSpPr>
              <a:spLocks noChangeShapeType="1"/>
            </p:cNvSpPr>
            <p:nvPr/>
          </p:nvSpPr>
          <p:spPr bwMode="auto">
            <a:xfrm flipV="1">
              <a:off x="3504" y="129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99" name="Line 38"/>
            <p:cNvSpPr>
              <a:spLocks noChangeShapeType="1"/>
            </p:cNvSpPr>
            <p:nvPr/>
          </p:nvSpPr>
          <p:spPr bwMode="auto">
            <a:xfrm flipV="1">
              <a:off x="4800" y="129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00" name="Line 39"/>
            <p:cNvSpPr>
              <a:spLocks noChangeShapeType="1"/>
            </p:cNvSpPr>
            <p:nvPr/>
          </p:nvSpPr>
          <p:spPr bwMode="auto">
            <a:xfrm flipV="1">
              <a:off x="2880" y="115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01" name="Line 40"/>
            <p:cNvSpPr>
              <a:spLocks noChangeShapeType="1"/>
            </p:cNvSpPr>
            <p:nvPr/>
          </p:nvSpPr>
          <p:spPr bwMode="auto">
            <a:xfrm flipV="1">
              <a:off x="432" y="1680"/>
              <a:ext cx="62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02" name="Line 41"/>
            <p:cNvSpPr>
              <a:spLocks noChangeShapeType="1"/>
            </p:cNvSpPr>
            <p:nvPr/>
          </p:nvSpPr>
          <p:spPr bwMode="auto">
            <a:xfrm flipH="1">
              <a:off x="720" y="1680"/>
              <a:ext cx="336"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03" name="Line 42"/>
            <p:cNvSpPr>
              <a:spLocks noChangeShapeType="1"/>
            </p:cNvSpPr>
            <p:nvPr/>
          </p:nvSpPr>
          <p:spPr bwMode="auto">
            <a:xfrm flipH="1">
              <a:off x="1008" y="1680"/>
              <a:ext cx="4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04" name="Line 43"/>
            <p:cNvSpPr>
              <a:spLocks noChangeShapeType="1"/>
            </p:cNvSpPr>
            <p:nvPr/>
          </p:nvSpPr>
          <p:spPr bwMode="auto">
            <a:xfrm>
              <a:off x="1056" y="168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05" name="Line 44"/>
            <p:cNvSpPr>
              <a:spLocks noChangeShapeType="1"/>
            </p:cNvSpPr>
            <p:nvPr/>
          </p:nvSpPr>
          <p:spPr bwMode="auto">
            <a:xfrm>
              <a:off x="1056" y="1680"/>
              <a:ext cx="52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06" name="Line 45"/>
            <p:cNvSpPr>
              <a:spLocks noChangeShapeType="1"/>
            </p:cNvSpPr>
            <p:nvPr/>
          </p:nvSpPr>
          <p:spPr bwMode="auto">
            <a:xfrm>
              <a:off x="1056" y="1680"/>
              <a:ext cx="816"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07" name="Line 46"/>
            <p:cNvSpPr>
              <a:spLocks noChangeShapeType="1"/>
            </p:cNvSpPr>
            <p:nvPr/>
          </p:nvSpPr>
          <p:spPr bwMode="auto">
            <a:xfrm flipH="1">
              <a:off x="2160" y="1680"/>
              <a:ext cx="96"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08" name="Line 47"/>
            <p:cNvSpPr>
              <a:spLocks noChangeShapeType="1"/>
            </p:cNvSpPr>
            <p:nvPr/>
          </p:nvSpPr>
          <p:spPr bwMode="auto">
            <a:xfrm>
              <a:off x="2256" y="1680"/>
              <a:ext cx="1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09" name="Line 48"/>
            <p:cNvSpPr>
              <a:spLocks noChangeShapeType="1"/>
            </p:cNvSpPr>
            <p:nvPr/>
          </p:nvSpPr>
          <p:spPr bwMode="auto">
            <a:xfrm>
              <a:off x="2256" y="1680"/>
              <a:ext cx="48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10" name="Line 49"/>
            <p:cNvSpPr>
              <a:spLocks noChangeShapeType="1"/>
            </p:cNvSpPr>
            <p:nvPr/>
          </p:nvSpPr>
          <p:spPr bwMode="auto">
            <a:xfrm>
              <a:off x="2256" y="1680"/>
              <a:ext cx="76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11" name="Line 50"/>
            <p:cNvSpPr>
              <a:spLocks noChangeShapeType="1"/>
            </p:cNvSpPr>
            <p:nvPr/>
          </p:nvSpPr>
          <p:spPr bwMode="auto">
            <a:xfrm>
              <a:off x="2256" y="1680"/>
              <a:ext cx="1056"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12" name="Line 51"/>
            <p:cNvSpPr>
              <a:spLocks noChangeShapeType="1"/>
            </p:cNvSpPr>
            <p:nvPr/>
          </p:nvSpPr>
          <p:spPr bwMode="auto">
            <a:xfrm>
              <a:off x="2256" y="1680"/>
              <a:ext cx="13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13" name="Line 52"/>
            <p:cNvSpPr>
              <a:spLocks noChangeShapeType="1"/>
            </p:cNvSpPr>
            <p:nvPr/>
          </p:nvSpPr>
          <p:spPr bwMode="auto">
            <a:xfrm>
              <a:off x="2256" y="1680"/>
              <a:ext cx="163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14" name="Line 53"/>
            <p:cNvSpPr>
              <a:spLocks noChangeShapeType="1"/>
            </p:cNvSpPr>
            <p:nvPr/>
          </p:nvSpPr>
          <p:spPr bwMode="auto">
            <a:xfrm>
              <a:off x="3504" y="1680"/>
              <a:ext cx="67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15" name="Line 54"/>
            <p:cNvSpPr>
              <a:spLocks noChangeShapeType="1"/>
            </p:cNvSpPr>
            <p:nvPr/>
          </p:nvSpPr>
          <p:spPr bwMode="auto">
            <a:xfrm>
              <a:off x="3504" y="1680"/>
              <a:ext cx="96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16" name="Line 55"/>
            <p:cNvSpPr>
              <a:spLocks noChangeShapeType="1"/>
            </p:cNvSpPr>
            <p:nvPr/>
          </p:nvSpPr>
          <p:spPr bwMode="auto">
            <a:xfrm>
              <a:off x="4752" y="1680"/>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17" name="Line 56"/>
            <p:cNvSpPr>
              <a:spLocks noChangeShapeType="1"/>
            </p:cNvSpPr>
            <p:nvPr/>
          </p:nvSpPr>
          <p:spPr bwMode="auto">
            <a:xfrm>
              <a:off x="4752" y="1680"/>
              <a:ext cx="28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18" name="Line 57"/>
            <p:cNvSpPr>
              <a:spLocks noChangeShapeType="1"/>
            </p:cNvSpPr>
            <p:nvPr/>
          </p:nvSpPr>
          <p:spPr bwMode="auto">
            <a:xfrm>
              <a:off x="4752" y="1680"/>
              <a:ext cx="576"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19" name="Line 58"/>
            <p:cNvSpPr>
              <a:spLocks noChangeShapeType="1"/>
            </p:cNvSpPr>
            <p:nvPr/>
          </p:nvSpPr>
          <p:spPr bwMode="auto">
            <a:xfrm>
              <a:off x="768" y="2592"/>
              <a:ext cx="43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20" name="Line 59"/>
            <p:cNvSpPr>
              <a:spLocks noChangeShapeType="1"/>
            </p:cNvSpPr>
            <p:nvPr/>
          </p:nvSpPr>
          <p:spPr bwMode="auto">
            <a:xfrm>
              <a:off x="768" y="259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21" name="Line 60"/>
            <p:cNvSpPr>
              <a:spLocks noChangeShapeType="1"/>
            </p:cNvSpPr>
            <p:nvPr/>
          </p:nvSpPr>
          <p:spPr bwMode="auto">
            <a:xfrm flipV="1">
              <a:off x="1872" y="259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22" name="Line 61"/>
            <p:cNvSpPr>
              <a:spLocks noChangeShapeType="1"/>
            </p:cNvSpPr>
            <p:nvPr/>
          </p:nvSpPr>
          <p:spPr bwMode="auto">
            <a:xfrm flipV="1">
              <a:off x="2976" y="259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23" name="Line 62"/>
            <p:cNvSpPr>
              <a:spLocks noChangeShapeType="1"/>
            </p:cNvSpPr>
            <p:nvPr/>
          </p:nvSpPr>
          <p:spPr bwMode="auto">
            <a:xfrm flipV="1">
              <a:off x="4032" y="259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24" name="Line 63"/>
            <p:cNvSpPr>
              <a:spLocks noChangeShapeType="1"/>
            </p:cNvSpPr>
            <p:nvPr/>
          </p:nvSpPr>
          <p:spPr bwMode="auto">
            <a:xfrm flipV="1">
              <a:off x="5088" y="259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25" name="Line 64"/>
            <p:cNvSpPr>
              <a:spLocks noChangeShapeType="1"/>
            </p:cNvSpPr>
            <p:nvPr/>
          </p:nvSpPr>
          <p:spPr bwMode="auto">
            <a:xfrm flipV="1">
              <a:off x="1008" y="240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26" name="Line 65"/>
            <p:cNvSpPr>
              <a:spLocks noChangeShapeType="1"/>
            </p:cNvSpPr>
            <p:nvPr/>
          </p:nvSpPr>
          <p:spPr bwMode="auto">
            <a:xfrm>
              <a:off x="768" y="297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27" name="Line 66"/>
            <p:cNvSpPr>
              <a:spLocks noChangeShapeType="1"/>
            </p:cNvSpPr>
            <p:nvPr/>
          </p:nvSpPr>
          <p:spPr bwMode="auto">
            <a:xfrm>
              <a:off x="1872" y="297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28" name="Line 67"/>
            <p:cNvSpPr>
              <a:spLocks noChangeShapeType="1"/>
            </p:cNvSpPr>
            <p:nvPr/>
          </p:nvSpPr>
          <p:spPr bwMode="auto">
            <a:xfrm>
              <a:off x="2976" y="297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29" name="Line 68"/>
            <p:cNvSpPr>
              <a:spLocks noChangeShapeType="1"/>
            </p:cNvSpPr>
            <p:nvPr/>
          </p:nvSpPr>
          <p:spPr bwMode="auto">
            <a:xfrm>
              <a:off x="4032" y="297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30" name="Line 69"/>
            <p:cNvSpPr>
              <a:spLocks noChangeShapeType="1"/>
            </p:cNvSpPr>
            <p:nvPr/>
          </p:nvSpPr>
          <p:spPr bwMode="auto">
            <a:xfrm>
              <a:off x="5088" y="297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31" name="Line 70"/>
            <p:cNvSpPr>
              <a:spLocks noChangeShapeType="1"/>
            </p:cNvSpPr>
            <p:nvPr/>
          </p:nvSpPr>
          <p:spPr bwMode="auto">
            <a:xfrm>
              <a:off x="768" y="3408"/>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32" name="Line 71"/>
            <p:cNvSpPr>
              <a:spLocks noChangeShapeType="1"/>
            </p:cNvSpPr>
            <p:nvPr/>
          </p:nvSpPr>
          <p:spPr bwMode="auto">
            <a:xfrm>
              <a:off x="1872" y="3408"/>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33" name="Line 72"/>
            <p:cNvSpPr>
              <a:spLocks noChangeShapeType="1"/>
            </p:cNvSpPr>
            <p:nvPr/>
          </p:nvSpPr>
          <p:spPr bwMode="auto">
            <a:xfrm>
              <a:off x="2976" y="3408"/>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34" name="Line 73"/>
            <p:cNvSpPr>
              <a:spLocks noChangeShapeType="1"/>
            </p:cNvSpPr>
            <p:nvPr/>
          </p:nvSpPr>
          <p:spPr bwMode="auto">
            <a:xfrm>
              <a:off x="4032" y="3408"/>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35" name="Line 74"/>
            <p:cNvSpPr>
              <a:spLocks noChangeShapeType="1"/>
            </p:cNvSpPr>
            <p:nvPr/>
          </p:nvSpPr>
          <p:spPr bwMode="auto">
            <a:xfrm>
              <a:off x="5088" y="3408"/>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6563" name="Text Box 75"/>
          <p:cNvSpPr txBox="1">
            <a:spLocks noChangeArrowheads="1"/>
          </p:cNvSpPr>
          <p:nvPr/>
        </p:nvSpPr>
        <p:spPr bwMode="auto">
          <a:xfrm>
            <a:off x="4368800" y="6248401"/>
            <a:ext cx="325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lnSpc>
                <a:spcPct val="100000"/>
              </a:lnSpc>
              <a:buClrTx/>
              <a:buSzTx/>
              <a:buFontTx/>
              <a:buNone/>
            </a:pPr>
            <a:r>
              <a:rPr lang="en-US" altLang="zh-CN" sz="1800"/>
              <a:t>CMM1.1</a:t>
            </a:r>
            <a:r>
              <a:rPr lang="zh-CN" altLang="en-US" sz="1800"/>
              <a:t>的结构关系</a:t>
            </a:r>
          </a:p>
        </p:txBody>
      </p:sp>
    </p:spTree>
    <p:extLst>
      <p:ext uri="{BB962C8B-B14F-4D97-AF65-F5344CB8AC3E}">
        <p14:creationId xmlns:p14="http://schemas.microsoft.com/office/powerpoint/2010/main" val="98866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589" y="0"/>
            <a:ext cx="12188825" cy="6858001"/>
            <a:chOff x="1589" y="0"/>
            <a:chExt cx="12188825" cy="6858001"/>
          </a:xfrm>
        </p:grpSpPr>
        <p:grpSp>
          <p:nvGrpSpPr>
            <p:cNvPr id="40" name="组合 39">
              <a:extLst>
                <a:ext uri="{FF2B5EF4-FFF2-40B4-BE49-F238E27FC236}">
                  <a16:creationId xmlns:a16="http://schemas.microsoft.com/office/drawing/2014/main" id="{2696F137-3BA2-49F4-9484-B990FB8DBA98}"/>
                </a:ext>
              </a:extLst>
            </p:cNvPr>
            <p:cNvGrpSpPr/>
            <p:nvPr/>
          </p:nvGrpSpPr>
          <p:grpSpPr>
            <a:xfrm>
              <a:off x="1589" y="0"/>
              <a:ext cx="12188825" cy="6858001"/>
              <a:chOff x="1589" y="0"/>
              <a:chExt cx="12188825" cy="6858001"/>
            </a:xfrm>
          </p:grpSpPr>
          <p:sp>
            <p:nvSpPr>
              <p:cNvPr id="41" name="任意多边形 40">
                <a:extLst>
                  <a:ext uri="{FF2B5EF4-FFF2-40B4-BE49-F238E27FC236}">
                    <a16:creationId xmlns:a16="http://schemas.microsoft.com/office/drawing/2014/main" id="{0457D67D-F601-43D1-AA72-987A02F72BB8}"/>
                  </a:ext>
                </a:extLst>
              </p:cNvPr>
              <p:cNvSpPr/>
              <p:nvPr/>
            </p:nvSpPr>
            <p:spPr bwMode="auto">
              <a:xfrm>
                <a:off x="1589" y="5403847"/>
                <a:ext cx="2523898" cy="1454154"/>
              </a:xfrm>
              <a:custGeom>
                <a:avLst/>
                <a:gdLst>
                  <a:gd name="T0" fmla="*/ 2545 w 2752"/>
                  <a:gd name="T1" fmla="*/ 944 h 1585"/>
                  <a:gd name="T2" fmla="*/ 1030 w 2752"/>
                  <a:gd name="T3" fmla="*/ 944 h 1585"/>
                  <a:gd name="T4" fmla="*/ 426 w 2752"/>
                  <a:gd name="T5" fmla="*/ 327 h 1585"/>
                  <a:gd name="T6" fmla="*/ 0 w 2752"/>
                  <a:gd name="T7" fmla="*/ 134 h 1585"/>
                  <a:gd name="T8" fmla="*/ 0 w 2752"/>
                  <a:gd name="T9" fmla="*/ 1585 h 1585"/>
                  <a:gd name="T10" fmla="*/ 2744 w 2752"/>
                  <a:gd name="T11" fmla="*/ 1585 h 1585"/>
                  <a:gd name="T12" fmla="*/ 2545 w 2752"/>
                  <a:gd name="T13" fmla="*/ 944 h 1585"/>
                </a:gdLst>
                <a:ahLst/>
                <a:cxnLst>
                  <a:cxn ang="0">
                    <a:pos x="T0" y="T1"/>
                  </a:cxn>
                  <a:cxn ang="0">
                    <a:pos x="T2" y="T3"/>
                  </a:cxn>
                  <a:cxn ang="0">
                    <a:pos x="T4" y="T5"/>
                  </a:cxn>
                  <a:cxn ang="0">
                    <a:pos x="T6" y="T7"/>
                  </a:cxn>
                  <a:cxn ang="0">
                    <a:pos x="T8" y="T9"/>
                  </a:cxn>
                  <a:cxn ang="0">
                    <a:pos x="T10" y="T11"/>
                  </a:cxn>
                  <a:cxn ang="0">
                    <a:pos x="T12" y="T13"/>
                  </a:cxn>
                </a:cxnLst>
                <a:rect l="0" t="0" r="r" b="b"/>
                <a:pathLst>
                  <a:path w="2752" h="1585">
                    <a:moveTo>
                      <a:pt x="2545" y="944"/>
                    </a:moveTo>
                    <a:cubicBezTo>
                      <a:pt x="2295" y="510"/>
                      <a:pt x="1551" y="716"/>
                      <a:pt x="1030" y="944"/>
                    </a:cubicBezTo>
                    <a:cubicBezTo>
                      <a:pt x="509" y="1172"/>
                      <a:pt x="648" y="748"/>
                      <a:pt x="426" y="327"/>
                    </a:cubicBezTo>
                    <a:cubicBezTo>
                      <a:pt x="253" y="0"/>
                      <a:pt x="73" y="81"/>
                      <a:pt x="0" y="134"/>
                    </a:cubicBezTo>
                    <a:cubicBezTo>
                      <a:pt x="0" y="1585"/>
                      <a:pt x="0" y="1585"/>
                      <a:pt x="0" y="1585"/>
                    </a:cubicBezTo>
                    <a:cubicBezTo>
                      <a:pt x="2744" y="1585"/>
                      <a:pt x="2744" y="1585"/>
                      <a:pt x="2744" y="1585"/>
                    </a:cubicBezTo>
                    <a:cubicBezTo>
                      <a:pt x="2319" y="1449"/>
                      <a:pt x="2752" y="1302"/>
                      <a:pt x="2545" y="944"/>
                    </a:cubicBezTo>
                    <a:close/>
                  </a:path>
                </a:pathLst>
              </a:custGeom>
              <a:gradFill>
                <a:gsLst>
                  <a:gs pos="0">
                    <a:schemeClr val="accent3">
                      <a:lumMod val="20000"/>
                      <a:lumOff val="80000"/>
                      <a:alpha val="0"/>
                    </a:schemeClr>
                  </a:gs>
                  <a:gs pos="60000">
                    <a:schemeClr val="accent3">
                      <a:lumMod val="60000"/>
                      <a:lumOff val="40000"/>
                      <a:alpha val="40000"/>
                    </a:schemeClr>
                  </a:gs>
                  <a:gs pos="100000">
                    <a:schemeClr val="accent3"/>
                  </a:gs>
                </a:gsLst>
                <a:lin ang="7200000" scaled="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任意多边形 41">
                <a:extLst>
                  <a:ext uri="{FF2B5EF4-FFF2-40B4-BE49-F238E27FC236}">
                    <a16:creationId xmlns:a16="http://schemas.microsoft.com/office/drawing/2014/main" id="{A03BF4BE-FC90-4C52-9CCE-EDE525046802}"/>
                  </a:ext>
                </a:extLst>
              </p:cNvPr>
              <p:cNvSpPr/>
              <p:nvPr/>
            </p:nvSpPr>
            <p:spPr bwMode="auto">
              <a:xfrm>
                <a:off x="9390026" y="0"/>
                <a:ext cx="2800388" cy="1476422"/>
              </a:xfrm>
              <a:custGeom>
                <a:avLst/>
                <a:gdLst>
                  <a:gd name="T0" fmla="*/ 354 w 2444"/>
                  <a:gd name="T1" fmla="*/ 526 h 1288"/>
                  <a:gd name="T2" fmla="*/ 1598 w 2444"/>
                  <a:gd name="T3" fmla="*/ 526 h 1288"/>
                  <a:gd name="T4" fmla="*/ 2094 w 2444"/>
                  <a:gd name="T5" fmla="*/ 1033 h 1288"/>
                  <a:gd name="T6" fmla="*/ 2444 w 2444"/>
                  <a:gd name="T7" fmla="*/ 1192 h 1288"/>
                  <a:gd name="T8" fmla="*/ 2444 w 2444"/>
                  <a:gd name="T9" fmla="*/ 0 h 1288"/>
                  <a:gd name="T10" fmla="*/ 0 w 2444"/>
                  <a:gd name="T11" fmla="*/ 0 h 1288"/>
                  <a:gd name="T12" fmla="*/ 354 w 2444"/>
                  <a:gd name="T13" fmla="*/ 526 h 1288"/>
                </a:gdLst>
                <a:ahLst/>
                <a:cxnLst>
                  <a:cxn ang="0">
                    <a:pos x="T0" y="T1"/>
                  </a:cxn>
                  <a:cxn ang="0">
                    <a:pos x="T2" y="T3"/>
                  </a:cxn>
                  <a:cxn ang="0">
                    <a:pos x="T4" y="T5"/>
                  </a:cxn>
                  <a:cxn ang="0">
                    <a:pos x="T6" y="T7"/>
                  </a:cxn>
                  <a:cxn ang="0">
                    <a:pos x="T8" y="T9"/>
                  </a:cxn>
                  <a:cxn ang="0">
                    <a:pos x="T10" y="T11"/>
                  </a:cxn>
                  <a:cxn ang="0">
                    <a:pos x="T12" y="T13"/>
                  </a:cxn>
                </a:cxnLst>
                <a:rect l="0" t="0" r="r" b="b"/>
                <a:pathLst>
                  <a:path w="2444" h="1288">
                    <a:moveTo>
                      <a:pt x="354" y="526"/>
                    </a:moveTo>
                    <a:cubicBezTo>
                      <a:pt x="516" y="764"/>
                      <a:pt x="1170" y="714"/>
                      <a:pt x="1598" y="526"/>
                    </a:cubicBezTo>
                    <a:cubicBezTo>
                      <a:pt x="2026" y="339"/>
                      <a:pt x="1981" y="659"/>
                      <a:pt x="2094" y="1033"/>
                    </a:cubicBezTo>
                    <a:cubicBezTo>
                      <a:pt x="2172" y="1288"/>
                      <a:pt x="2400" y="1272"/>
                      <a:pt x="2444" y="1192"/>
                    </a:cubicBezTo>
                    <a:cubicBezTo>
                      <a:pt x="2444" y="0"/>
                      <a:pt x="2444" y="0"/>
                      <a:pt x="2444" y="0"/>
                    </a:cubicBezTo>
                    <a:cubicBezTo>
                      <a:pt x="0" y="0"/>
                      <a:pt x="0" y="0"/>
                      <a:pt x="0" y="0"/>
                    </a:cubicBezTo>
                    <a:cubicBezTo>
                      <a:pt x="565" y="116"/>
                      <a:pt x="163" y="246"/>
                      <a:pt x="354" y="526"/>
                    </a:cubicBezTo>
                    <a:close/>
                  </a:path>
                </a:pathLst>
              </a:custGeom>
              <a:gradFill>
                <a:gsLst>
                  <a:gs pos="0">
                    <a:schemeClr val="accent3">
                      <a:lumMod val="20000"/>
                      <a:lumOff val="80000"/>
                      <a:alpha val="0"/>
                    </a:schemeClr>
                  </a:gs>
                  <a:gs pos="60000">
                    <a:schemeClr val="accent3">
                      <a:lumMod val="60000"/>
                      <a:lumOff val="40000"/>
                      <a:alpha val="40000"/>
                    </a:schemeClr>
                  </a:gs>
                  <a:gs pos="100000">
                    <a:schemeClr val="accent3"/>
                  </a:gs>
                </a:gsLst>
                <a:lin ang="16800000" scaled="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椭圆 42">
                <a:extLst>
                  <a:ext uri="{FF2B5EF4-FFF2-40B4-BE49-F238E27FC236}">
                    <a16:creationId xmlns:a16="http://schemas.microsoft.com/office/drawing/2014/main" id="{D1168A95-12A1-4F92-8DB3-F19B29A62869}"/>
                  </a:ext>
                </a:extLst>
              </p:cNvPr>
              <p:cNvSpPr/>
              <p:nvPr/>
            </p:nvSpPr>
            <p:spPr>
              <a:xfrm rot="17100000">
                <a:off x="10372245" y="4964984"/>
                <a:ext cx="1076440" cy="1076440"/>
              </a:xfrm>
              <a:prstGeom prst="ellipse">
                <a:avLst/>
              </a:prstGeom>
              <a:gradFill>
                <a:gsLst>
                  <a:gs pos="0">
                    <a:schemeClr val="accent3">
                      <a:lumMod val="20000"/>
                      <a:lumOff val="80000"/>
                      <a:alpha val="0"/>
                    </a:schemeClr>
                  </a:gs>
                  <a:gs pos="60000">
                    <a:schemeClr val="accent3">
                      <a:lumMod val="60000"/>
                      <a:lumOff val="40000"/>
                      <a:alpha val="25000"/>
                    </a:schemeClr>
                  </a:gs>
                  <a:gs pos="100000">
                    <a:schemeClr val="accent3">
                      <a:alpha val="30000"/>
                    </a:schemeClr>
                  </a:gs>
                </a:gsLst>
                <a:lin ang="7200000" scaled="0"/>
              </a:gra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4" name="椭圆 43">
                <a:extLst>
                  <a:ext uri="{FF2B5EF4-FFF2-40B4-BE49-F238E27FC236}">
                    <a16:creationId xmlns:a16="http://schemas.microsoft.com/office/drawing/2014/main" id="{3192EB00-0564-4638-AE05-DEDD4CEBD734}"/>
                  </a:ext>
                </a:extLst>
              </p:cNvPr>
              <p:cNvSpPr/>
              <p:nvPr/>
            </p:nvSpPr>
            <p:spPr>
              <a:xfrm rot="17100000">
                <a:off x="9295183" y="6000563"/>
                <a:ext cx="470273" cy="470273"/>
              </a:xfrm>
              <a:prstGeom prst="ellipse">
                <a:avLst/>
              </a:prstGeom>
              <a:gradFill>
                <a:gsLst>
                  <a:gs pos="0">
                    <a:schemeClr val="accent3">
                      <a:lumMod val="20000"/>
                      <a:lumOff val="80000"/>
                      <a:alpha val="0"/>
                    </a:schemeClr>
                  </a:gs>
                  <a:gs pos="60000">
                    <a:schemeClr val="accent3">
                      <a:lumMod val="60000"/>
                      <a:lumOff val="40000"/>
                      <a:alpha val="25000"/>
                    </a:schemeClr>
                  </a:gs>
                  <a:gs pos="100000">
                    <a:schemeClr val="accent3">
                      <a:alpha val="30000"/>
                    </a:schemeClr>
                  </a:gs>
                </a:gsLst>
                <a:lin ang="7200000" scaled="0"/>
              </a:gra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grpSp>
        <p:grpSp>
          <p:nvGrpSpPr>
            <p:cNvPr id="2" name="组合 1">
              <a:extLst>
                <a:ext uri="{FF2B5EF4-FFF2-40B4-BE49-F238E27FC236}">
                  <a16:creationId xmlns:a16="http://schemas.microsoft.com/office/drawing/2014/main" id="{E9F44608-356E-46BD-8575-E452E7A1F22C}"/>
                </a:ext>
              </a:extLst>
            </p:cNvPr>
            <p:cNvGrpSpPr/>
            <p:nvPr/>
          </p:nvGrpSpPr>
          <p:grpSpPr>
            <a:xfrm>
              <a:off x="899689" y="450827"/>
              <a:ext cx="10847794" cy="6093885"/>
              <a:chOff x="899689" y="450827"/>
              <a:chExt cx="10847794" cy="6093885"/>
            </a:xfrm>
          </p:grpSpPr>
          <p:grpSp>
            <p:nvGrpSpPr>
              <p:cNvPr id="10" name="组合 9">
                <a:extLst>
                  <a:ext uri="{FF2B5EF4-FFF2-40B4-BE49-F238E27FC236}">
                    <a16:creationId xmlns:a16="http://schemas.microsoft.com/office/drawing/2014/main" id="{33BDA4C9-1AE5-4922-A1D2-E81E37EC4C74}"/>
                  </a:ext>
                </a:extLst>
              </p:cNvPr>
              <p:cNvGrpSpPr/>
              <p:nvPr/>
            </p:nvGrpSpPr>
            <p:grpSpPr>
              <a:xfrm>
                <a:off x="1355896" y="1673142"/>
                <a:ext cx="3314462" cy="3314462"/>
                <a:chOff x="4694094" y="3055004"/>
                <a:chExt cx="2615947" cy="2615947"/>
              </a:xfrm>
            </p:grpSpPr>
            <p:sp>
              <p:nvSpPr>
                <p:cNvPr id="11" name="椭圆 10">
                  <a:extLst>
                    <a:ext uri="{FF2B5EF4-FFF2-40B4-BE49-F238E27FC236}">
                      <a16:creationId xmlns:a16="http://schemas.microsoft.com/office/drawing/2014/main" id="{E76F1766-3700-421A-9D0C-72AE5D599E52}"/>
                    </a:ext>
                  </a:extLst>
                </p:cNvPr>
                <p:cNvSpPr/>
                <p:nvPr/>
              </p:nvSpPr>
              <p:spPr>
                <a:xfrm>
                  <a:off x="4694094" y="3055004"/>
                  <a:ext cx="2615947" cy="2615947"/>
                </a:xfrm>
                <a:prstGeom prst="ellipse">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400" b="1" dirty="0">
                    <a:solidFill>
                      <a:srgbClr val="FFFFFF"/>
                    </a:solidFill>
                  </a:endParaRPr>
                </a:p>
              </p:txBody>
            </p:sp>
            <p:sp>
              <p:nvSpPr>
                <p:cNvPr id="14" name="文本框 13">
                  <a:extLst>
                    <a:ext uri="{FF2B5EF4-FFF2-40B4-BE49-F238E27FC236}">
                      <a16:creationId xmlns:a16="http://schemas.microsoft.com/office/drawing/2014/main" id="{6307C54D-28FC-40F2-B51D-9750111F6AA3}"/>
                    </a:ext>
                  </a:extLst>
                </p:cNvPr>
                <p:cNvSpPr txBox="1"/>
                <p:nvPr/>
              </p:nvSpPr>
              <p:spPr>
                <a:xfrm>
                  <a:off x="4899255" y="4117960"/>
                  <a:ext cx="2205623" cy="510118"/>
                </a:xfrm>
                <a:prstGeom prst="rect">
                  <a:avLst/>
                </a:prstGeom>
                <a:noFill/>
              </p:spPr>
              <p:txBody>
                <a:bodyPr wrap="square" rtlCol="0">
                  <a:spAutoFit/>
                </a:bodyPr>
                <a:lstStyle/>
                <a:p>
                  <a:pPr algn="ctr"/>
                  <a:r>
                    <a:rPr lang="zh-CN" altLang="en-US" sz="3600" b="1" dirty="0">
                      <a:solidFill>
                        <a:srgbClr val="FFFFFF"/>
                      </a:solidFill>
                      <a:latin typeface="Arial" panose="020B0604020202020204" pitchFamily="34" charset="0"/>
                      <a:ea typeface="Microsoft YaHei" panose="020B0503020204020204" pitchFamily="34" charset="-122"/>
                    </a:rPr>
                    <a:t>目录</a:t>
                  </a:r>
                  <a:endParaRPr lang="en-US" altLang="zh-CN" sz="3600" b="1" dirty="0">
                    <a:solidFill>
                      <a:srgbClr val="FFFFFF"/>
                    </a:solidFill>
                    <a:latin typeface="Arial" panose="020B0604020202020204" pitchFamily="34" charset="0"/>
                    <a:ea typeface="Microsoft YaHei" panose="020B0503020204020204" pitchFamily="34" charset="-122"/>
                  </a:endParaRPr>
                </a:p>
              </p:txBody>
            </p:sp>
          </p:grpSp>
          <p:sp>
            <p:nvSpPr>
              <p:cNvPr id="15" name="椭圆 14">
                <a:extLst>
                  <a:ext uri="{FF2B5EF4-FFF2-40B4-BE49-F238E27FC236}">
                    <a16:creationId xmlns:a16="http://schemas.microsoft.com/office/drawing/2014/main" id="{FEA0A3A4-6FAD-47F8-8CF8-50EF974557A6}"/>
                  </a:ext>
                </a:extLst>
              </p:cNvPr>
              <p:cNvSpPr/>
              <p:nvPr/>
            </p:nvSpPr>
            <p:spPr>
              <a:xfrm>
                <a:off x="899689" y="1157738"/>
                <a:ext cx="903521" cy="920658"/>
              </a:xfrm>
              <a:prstGeom prst="ellipse">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椭圆 15">
                <a:extLst>
                  <a:ext uri="{FF2B5EF4-FFF2-40B4-BE49-F238E27FC236}">
                    <a16:creationId xmlns:a16="http://schemas.microsoft.com/office/drawing/2014/main" id="{4E8859B2-A141-4984-BF97-4D50A5076742}"/>
                  </a:ext>
                </a:extLst>
              </p:cNvPr>
              <p:cNvSpPr/>
              <p:nvPr/>
            </p:nvSpPr>
            <p:spPr>
              <a:xfrm>
                <a:off x="4138936" y="4437298"/>
                <a:ext cx="1659289" cy="1690761"/>
              </a:xfrm>
              <a:prstGeom prst="ellipse">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39" name="组合 38">
                <a:extLst>
                  <a:ext uri="{FF2B5EF4-FFF2-40B4-BE49-F238E27FC236}">
                    <a16:creationId xmlns:a16="http://schemas.microsoft.com/office/drawing/2014/main" id="{E6D6DEDF-81B9-4D9A-952D-8843B127283C}"/>
                  </a:ext>
                </a:extLst>
              </p:cNvPr>
              <p:cNvGrpSpPr/>
              <p:nvPr/>
            </p:nvGrpSpPr>
            <p:grpSpPr>
              <a:xfrm>
                <a:off x="6719183" y="450827"/>
                <a:ext cx="5028300" cy="6093885"/>
                <a:chOff x="6628776" y="345116"/>
                <a:chExt cx="5058728" cy="6130762"/>
              </a:xfrm>
            </p:grpSpPr>
            <p:sp>
              <p:nvSpPr>
                <p:cNvPr id="18" name="圆角矩形 17">
                  <a:extLst>
                    <a:ext uri="{FF2B5EF4-FFF2-40B4-BE49-F238E27FC236}">
                      <a16:creationId xmlns:a16="http://schemas.microsoft.com/office/drawing/2014/main" id="{94F479BA-FEC0-4F98-84FB-EF23973FD3FB}"/>
                    </a:ext>
                  </a:extLst>
                </p:cNvPr>
                <p:cNvSpPr/>
                <p:nvPr/>
              </p:nvSpPr>
              <p:spPr>
                <a:xfrm rot="5400000">
                  <a:off x="8682964" y="-1672600"/>
                  <a:ext cx="986824" cy="5022255"/>
                </a:xfrm>
                <a:prstGeom prst="roundRect">
                  <a:avLst>
                    <a:gd name="adj" fmla="val 4931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p>
              </p:txBody>
            </p:sp>
            <p:sp>
              <p:nvSpPr>
                <p:cNvPr id="19" name="文本框 18">
                  <a:extLst>
                    <a:ext uri="{FF2B5EF4-FFF2-40B4-BE49-F238E27FC236}">
                      <a16:creationId xmlns:a16="http://schemas.microsoft.com/office/drawing/2014/main" id="{712CB0CE-C9FD-44DC-9F8D-0EC4F74FF946}"/>
                    </a:ext>
                  </a:extLst>
                </p:cNvPr>
                <p:cNvSpPr txBox="1"/>
                <p:nvPr/>
              </p:nvSpPr>
              <p:spPr>
                <a:xfrm>
                  <a:off x="7811843" y="671646"/>
                  <a:ext cx="3696749" cy="464459"/>
                </a:xfrm>
                <a:prstGeom prst="rect">
                  <a:avLst/>
                </a:prstGeom>
                <a:noFill/>
              </p:spPr>
              <p:txBody>
                <a:bodyPr wrap="square" rtlCol="0">
                  <a:spAutoFit/>
                </a:bodyPr>
                <a:lstStyle/>
                <a:p>
                  <a:r>
                    <a:rPr lang="zh-CN" altLang="en-US" sz="2400" b="1" dirty="0">
                      <a:solidFill>
                        <a:srgbClr val="FF0000"/>
                      </a:solidFill>
                      <a:latin typeface="+mj-ea"/>
                      <a:ea typeface="+mj-ea"/>
                      <a:cs typeface="Times New Roman" panose="02020603050405020304" pitchFamily="18" charset="0"/>
                    </a:rPr>
                    <a:t>软件工程回顾与深度思考</a:t>
                  </a:r>
                  <a:endParaRPr lang="en-US" altLang="zh-CN" sz="2400" b="1" dirty="0">
                    <a:solidFill>
                      <a:srgbClr val="FF0000"/>
                    </a:solidFill>
                    <a:latin typeface="+mj-ea"/>
                    <a:ea typeface="+mj-ea"/>
                  </a:endParaRPr>
                </a:p>
              </p:txBody>
            </p:sp>
            <p:sp>
              <p:nvSpPr>
                <p:cNvPr id="21" name="文本框 20">
                  <a:extLst>
                    <a:ext uri="{FF2B5EF4-FFF2-40B4-BE49-F238E27FC236}">
                      <a16:creationId xmlns:a16="http://schemas.microsoft.com/office/drawing/2014/main" id="{C69D06E7-90EE-4E21-ACD8-2E72B03F9156}"/>
                    </a:ext>
                  </a:extLst>
                </p:cNvPr>
                <p:cNvSpPr txBox="1"/>
                <p:nvPr/>
              </p:nvSpPr>
              <p:spPr>
                <a:xfrm>
                  <a:off x="6959362" y="513999"/>
                  <a:ext cx="1014222" cy="774097"/>
                </a:xfrm>
                <a:prstGeom prst="rect">
                  <a:avLst/>
                </a:prstGeom>
                <a:noFill/>
              </p:spPr>
              <p:txBody>
                <a:bodyPr wrap="square" rtlCol="0">
                  <a:spAutoFit/>
                </a:bodyPr>
                <a:lstStyle/>
                <a:p>
                  <a:r>
                    <a:rPr lang="en-US" altLang="zh-CN" sz="4400" b="1" dirty="0">
                      <a:solidFill>
                        <a:srgbClr val="FF0000"/>
                      </a:solidFill>
                      <a:latin typeface="Arial" panose="020B0604020202020204" pitchFamily="34" charset="0"/>
                      <a:ea typeface="Microsoft YaHei" panose="020B0503020204020204" pitchFamily="34" charset="-122"/>
                    </a:rPr>
                    <a:t>1.1</a:t>
                  </a:r>
                </a:p>
              </p:txBody>
            </p:sp>
            <p:sp>
              <p:nvSpPr>
                <p:cNvPr id="22" name="圆角矩形 21">
                  <a:extLst>
                    <a:ext uri="{FF2B5EF4-FFF2-40B4-BE49-F238E27FC236}">
                      <a16:creationId xmlns:a16="http://schemas.microsoft.com/office/drawing/2014/main" id="{C790198B-8546-4783-808D-5B21CD0A3777}"/>
                    </a:ext>
                  </a:extLst>
                </p:cNvPr>
                <p:cNvSpPr/>
                <p:nvPr/>
              </p:nvSpPr>
              <p:spPr>
                <a:xfrm rot="5400000">
                  <a:off x="8635843" y="889832"/>
                  <a:ext cx="1081062" cy="5022253"/>
                </a:xfrm>
                <a:prstGeom prst="roundRect">
                  <a:avLst>
                    <a:gd name="adj" fmla="val 4931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p>
              </p:txBody>
            </p:sp>
            <p:sp>
              <p:nvSpPr>
                <p:cNvPr id="23" name="文本框 22">
                  <a:extLst>
                    <a:ext uri="{FF2B5EF4-FFF2-40B4-BE49-F238E27FC236}">
                      <a16:creationId xmlns:a16="http://schemas.microsoft.com/office/drawing/2014/main" id="{1295FF55-91B8-422A-B951-3B5D4672BE97}"/>
                    </a:ext>
                  </a:extLst>
                </p:cNvPr>
                <p:cNvSpPr txBox="1"/>
                <p:nvPr/>
              </p:nvSpPr>
              <p:spPr>
                <a:xfrm>
                  <a:off x="7857012" y="3207432"/>
                  <a:ext cx="3334518" cy="464459"/>
                </a:xfrm>
                <a:prstGeom prst="rect">
                  <a:avLst/>
                </a:prstGeom>
                <a:noFill/>
              </p:spPr>
              <p:txBody>
                <a:bodyPr wrap="square" rtlCol="0">
                  <a:spAutoFit/>
                </a:bodyPr>
                <a:lstStyle/>
                <a:p>
                  <a:r>
                    <a:rPr lang="zh-CN" altLang="en-US" sz="2400" b="1" dirty="0">
                      <a:solidFill>
                        <a:schemeClr val="bg2">
                          <a:lumMod val="50000"/>
                        </a:schemeClr>
                      </a:solidFill>
                      <a:latin typeface="Arial" panose="020B0604020202020204" pitchFamily="34" charset="0"/>
                      <a:ea typeface="Microsoft YaHei" panose="020B0503020204020204" pitchFamily="34" charset="-122"/>
                    </a:rPr>
                    <a:t>企业级架构设计与模式</a:t>
                  </a:r>
                  <a:endParaRPr lang="en-US" altLang="zh-CN" sz="2400" b="1" dirty="0">
                    <a:solidFill>
                      <a:schemeClr val="bg2">
                        <a:lumMod val="50000"/>
                      </a:schemeClr>
                    </a:solidFill>
                    <a:latin typeface="Arial" panose="020B0604020202020204" pitchFamily="34" charset="0"/>
                    <a:ea typeface="Microsoft YaHei" panose="020B0503020204020204" pitchFamily="34" charset="-122"/>
                  </a:endParaRPr>
                </a:p>
              </p:txBody>
            </p:sp>
            <p:sp>
              <p:nvSpPr>
                <p:cNvPr id="25" name="文本框 24">
                  <a:extLst>
                    <a:ext uri="{FF2B5EF4-FFF2-40B4-BE49-F238E27FC236}">
                      <a16:creationId xmlns:a16="http://schemas.microsoft.com/office/drawing/2014/main" id="{0E78502D-EC7F-4BE7-8E23-A53CBA4E4CA1}"/>
                    </a:ext>
                  </a:extLst>
                </p:cNvPr>
                <p:cNvSpPr txBox="1"/>
                <p:nvPr/>
              </p:nvSpPr>
              <p:spPr>
                <a:xfrm>
                  <a:off x="6959363" y="3029311"/>
                  <a:ext cx="1055767" cy="774097"/>
                </a:xfrm>
                <a:prstGeom prst="rect">
                  <a:avLst/>
                </a:prstGeom>
                <a:noFill/>
              </p:spPr>
              <p:txBody>
                <a:bodyPr wrap="square" rtlCol="0">
                  <a:spAutoFit/>
                </a:bodyPr>
                <a:lstStyle/>
                <a:p>
                  <a:r>
                    <a:rPr lang="en-US" altLang="zh-CN" sz="4400" b="1" dirty="0">
                      <a:solidFill>
                        <a:schemeClr val="bg2">
                          <a:lumMod val="50000"/>
                        </a:schemeClr>
                      </a:solidFill>
                      <a:latin typeface="Arial" panose="020B0604020202020204" pitchFamily="34" charset="0"/>
                      <a:ea typeface="Microsoft YaHei" panose="020B0503020204020204" pitchFamily="34" charset="-122"/>
                    </a:rPr>
                    <a:t>1.3</a:t>
                  </a:r>
                </a:p>
              </p:txBody>
            </p:sp>
            <p:sp>
              <p:nvSpPr>
                <p:cNvPr id="26" name="圆角矩形 25">
                  <a:extLst>
                    <a:ext uri="{FF2B5EF4-FFF2-40B4-BE49-F238E27FC236}">
                      <a16:creationId xmlns:a16="http://schemas.microsoft.com/office/drawing/2014/main" id="{2EF78860-CB52-4612-9CAE-950540B1F886}"/>
                    </a:ext>
                  </a:extLst>
                </p:cNvPr>
                <p:cNvSpPr/>
                <p:nvPr/>
              </p:nvSpPr>
              <p:spPr>
                <a:xfrm rot="5400000">
                  <a:off x="8637992" y="2143951"/>
                  <a:ext cx="1076764" cy="5022252"/>
                </a:xfrm>
                <a:prstGeom prst="roundRect">
                  <a:avLst>
                    <a:gd name="adj" fmla="val 4931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p>
              </p:txBody>
            </p:sp>
            <p:sp>
              <p:nvSpPr>
                <p:cNvPr id="27" name="文本框 26">
                  <a:extLst>
                    <a:ext uri="{FF2B5EF4-FFF2-40B4-BE49-F238E27FC236}">
                      <a16:creationId xmlns:a16="http://schemas.microsoft.com/office/drawing/2014/main" id="{5B698767-35B8-47AA-96EA-2D0749A24B2B}"/>
                    </a:ext>
                  </a:extLst>
                </p:cNvPr>
                <p:cNvSpPr txBox="1"/>
                <p:nvPr/>
              </p:nvSpPr>
              <p:spPr>
                <a:xfrm>
                  <a:off x="7857011" y="4438070"/>
                  <a:ext cx="3478226" cy="464459"/>
                </a:xfrm>
                <a:prstGeom prst="rect">
                  <a:avLst/>
                </a:prstGeom>
                <a:noFill/>
              </p:spPr>
              <p:txBody>
                <a:bodyPr wrap="square" rtlCol="0">
                  <a:spAutoFit/>
                </a:bodyPr>
                <a:lstStyle/>
                <a:p>
                  <a:r>
                    <a:rPr lang="en-US" altLang="zh-CN" sz="2400" b="1" dirty="0">
                      <a:solidFill>
                        <a:schemeClr val="bg2">
                          <a:lumMod val="50000"/>
                        </a:schemeClr>
                      </a:solidFill>
                      <a:latin typeface="Arial" panose="020B0604020202020204" pitchFamily="34" charset="0"/>
                      <a:ea typeface="Microsoft YaHei" panose="020B0503020204020204" pitchFamily="34" charset="-122"/>
                    </a:rPr>
                    <a:t>IT</a:t>
                  </a:r>
                  <a:r>
                    <a:rPr lang="zh-CN" altLang="en-US" sz="2400" b="1" dirty="0">
                      <a:solidFill>
                        <a:schemeClr val="bg2">
                          <a:lumMod val="50000"/>
                        </a:schemeClr>
                      </a:solidFill>
                      <a:latin typeface="Arial" panose="020B0604020202020204" pitchFamily="34" charset="0"/>
                      <a:ea typeface="Microsoft YaHei" panose="020B0503020204020204" pitchFamily="34" charset="-122"/>
                    </a:rPr>
                    <a:t>规划咨询方法论</a:t>
                  </a:r>
                  <a:endParaRPr lang="en-US" altLang="zh-CN" sz="2400" b="1" dirty="0">
                    <a:solidFill>
                      <a:schemeClr val="bg2">
                        <a:lumMod val="50000"/>
                      </a:schemeClr>
                    </a:solidFill>
                    <a:latin typeface="Arial" panose="020B0604020202020204" pitchFamily="34" charset="0"/>
                    <a:ea typeface="Microsoft YaHei" panose="020B0503020204020204" pitchFamily="34" charset="-122"/>
                  </a:endParaRPr>
                </a:p>
              </p:txBody>
            </p:sp>
            <p:sp>
              <p:nvSpPr>
                <p:cNvPr id="29" name="文本框 28">
                  <a:extLst>
                    <a:ext uri="{FF2B5EF4-FFF2-40B4-BE49-F238E27FC236}">
                      <a16:creationId xmlns:a16="http://schemas.microsoft.com/office/drawing/2014/main" id="{5B15A33C-30D1-4DE8-9EC1-3069845C6ABB}"/>
                    </a:ext>
                  </a:extLst>
                </p:cNvPr>
                <p:cNvSpPr txBox="1"/>
                <p:nvPr/>
              </p:nvSpPr>
              <p:spPr>
                <a:xfrm>
                  <a:off x="6959362" y="4285579"/>
                  <a:ext cx="1055767" cy="774097"/>
                </a:xfrm>
                <a:prstGeom prst="rect">
                  <a:avLst/>
                </a:prstGeom>
                <a:noFill/>
              </p:spPr>
              <p:txBody>
                <a:bodyPr wrap="square" rtlCol="0">
                  <a:spAutoFit/>
                </a:bodyPr>
                <a:lstStyle/>
                <a:p>
                  <a:r>
                    <a:rPr lang="en-US" altLang="zh-CN" sz="4400" b="1" dirty="0">
                      <a:solidFill>
                        <a:schemeClr val="bg2">
                          <a:lumMod val="50000"/>
                        </a:schemeClr>
                      </a:solidFill>
                      <a:latin typeface="Arial" panose="020B0604020202020204" pitchFamily="34" charset="0"/>
                      <a:ea typeface="Microsoft YaHei" panose="020B0503020204020204" pitchFamily="34" charset="-122"/>
                    </a:rPr>
                    <a:t>1.4</a:t>
                  </a:r>
                </a:p>
              </p:txBody>
            </p:sp>
            <p:sp>
              <p:nvSpPr>
                <p:cNvPr id="30" name="圆角矩形 29">
                  <a:extLst>
                    <a:ext uri="{FF2B5EF4-FFF2-40B4-BE49-F238E27FC236}">
                      <a16:creationId xmlns:a16="http://schemas.microsoft.com/office/drawing/2014/main" id="{30A8E25E-F4C7-4AED-B8B4-E3AD338849DA}"/>
                    </a:ext>
                  </a:extLst>
                </p:cNvPr>
                <p:cNvSpPr/>
                <p:nvPr/>
              </p:nvSpPr>
              <p:spPr>
                <a:xfrm rot="5400000">
                  <a:off x="8493949" y="3539966"/>
                  <a:ext cx="1107212" cy="4764612"/>
                </a:xfrm>
                <a:prstGeom prst="roundRect">
                  <a:avLst>
                    <a:gd name="adj" fmla="val 4931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p>
              </p:txBody>
            </p:sp>
            <p:sp>
              <p:nvSpPr>
                <p:cNvPr id="31" name="文本框 30">
                  <a:extLst>
                    <a:ext uri="{FF2B5EF4-FFF2-40B4-BE49-F238E27FC236}">
                      <a16:creationId xmlns:a16="http://schemas.microsoft.com/office/drawing/2014/main" id="{166BB252-D918-49E2-986F-2D22B9A5542A}"/>
                    </a:ext>
                  </a:extLst>
                </p:cNvPr>
                <p:cNvSpPr txBox="1"/>
                <p:nvPr/>
              </p:nvSpPr>
              <p:spPr>
                <a:xfrm>
                  <a:off x="7893743" y="5671985"/>
                  <a:ext cx="2584432" cy="464459"/>
                </a:xfrm>
                <a:prstGeom prst="rect">
                  <a:avLst/>
                </a:prstGeom>
                <a:noFill/>
              </p:spPr>
              <p:txBody>
                <a:bodyPr wrap="square" rtlCol="0">
                  <a:spAutoFit/>
                </a:bodyPr>
                <a:lstStyle/>
                <a:p>
                  <a:r>
                    <a:rPr lang="zh-CN" altLang="en-US" sz="2400" b="1" dirty="0">
                      <a:solidFill>
                        <a:schemeClr val="bg2">
                          <a:lumMod val="50000"/>
                        </a:schemeClr>
                      </a:solidFill>
                      <a:latin typeface="Arial" panose="020B0604020202020204" pitchFamily="34" charset="0"/>
                      <a:ea typeface="Microsoft YaHei" panose="020B0503020204020204" pitchFamily="34" charset="-122"/>
                    </a:rPr>
                    <a:t>案例与实践</a:t>
                  </a:r>
                  <a:endParaRPr lang="en-US" altLang="zh-CN" sz="2400" b="1" dirty="0">
                    <a:solidFill>
                      <a:schemeClr val="bg2">
                        <a:lumMod val="50000"/>
                      </a:schemeClr>
                    </a:solidFill>
                    <a:latin typeface="Arial" panose="020B0604020202020204" pitchFamily="34" charset="0"/>
                    <a:ea typeface="Microsoft YaHei" panose="020B0503020204020204" pitchFamily="34" charset="-122"/>
                  </a:endParaRPr>
                </a:p>
              </p:txBody>
            </p:sp>
            <p:sp>
              <p:nvSpPr>
                <p:cNvPr id="33" name="文本框 32">
                  <a:extLst>
                    <a:ext uri="{FF2B5EF4-FFF2-40B4-BE49-F238E27FC236}">
                      <a16:creationId xmlns:a16="http://schemas.microsoft.com/office/drawing/2014/main" id="{A2F3149B-F2F0-44E2-90B7-83A632F5F732}"/>
                    </a:ext>
                  </a:extLst>
                </p:cNvPr>
                <p:cNvSpPr txBox="1"/>
                <p:nvPr/>
              </p:nvSpPr>
              <p:spPr>
                <a:xfrm>
                  <a:off x="6959362" y="5537554"/>
                  <a:ext cx="1055767" cy="774097"/>
                </a:xfrm>
                <a:prstGeom prst="rect">
                  <a:avLst/>
                </a:prstGeom>
                <a:noFill/>
              </p:spPr>
              <p:txBody>
                <a:bodyPr wrap="square" rtlCol="0">
                  <a:spAutoFit/>
                </a:bodyPr>
                <a:lstStyle/>
                <a:p>
                  <a:r>
                    <a:rPr lang="en-US" altLang="zh-CN" sz="4400" b="1" dirty="0">
                      <a:solidFill>
                        <a:schemeClr val="bg2">
                          <a:lumMod val="50000"/>
                        </a:schemeClr>
                      </a:solidFill>
                      <a:latin typeface="Arial" panose="020B0604020202020204" pitchFamily="34" charset="0"/>
                      <a:ea typeface="Microsoft YaHei" panose="020B0503020204020204" pitchFamily="34" charset="-122"/>
                    </a:rPr>
                    <a:t>1.5</a:t>
                  </a:r>
                </a:p>
              </p:txBody>
            </p:sp>
            <p:sp>
              <p:nvSpPr>
                <p:cNvPr id="4" name="圆角矩形 21">
                  <a:extLst>
                    <a:ext uri="{FF2B5EF4-FFF2-40B4-BE49-F238E27FC236}">
                      <a16:creationId xmlns:a16="http://schemas.microsoft.com/office/drawing/2014/main" id="{6957F9C2-CC9F-8D36-0725-2188B3D4C476}"/>
                    </a:ext>
                  </a:extLst>
                </p:cNvPr>
                <p:cNvSpPr/>
                <p:nvPr/>
              </p:nvSpPr>
              <p:spPr>
                <a:xfrm rot="5400000">
                  <a:off x="8617598" y="-387267"/>
                  <a:ext cx="1081083" cy="5058728"/>
                </a:xfrm>
                <a:prstGeom prst="roundRect">
                  <a:avLst>
                    <a:gd name="adj" fmla="val 45463"/>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p>
              </p:txBody>
            </p:sp>
            <p:sp>
              <p:nvSpPr>
                <p:cNvPr id="5" name="文本框 4">
                  <a:extLst>
                    <a:ext uri="{FF2B5EF4-FFF2-40B4-BE49-F238E27FC236}">
                      <a16:creationId xmlns:a16="http://schemas.microsoft.com/office/drawing/2014/main" id="{A27F9CFA-67F6-7F2B-4D36-F466AA0F44FE}"/>
                    </a:ext>
                  </a:extLst>
                </p:cNvPr>
                <p:cNvSpPr txBox="1"/>
                <p:nvPr/>
              </p:nvSpPr>
              <p:spPr>
                <a:xfrm>
                  <a:off x="7820538" y="1948561"/>
                  <a:ext cx="3866964" cy="464459"/>
                </a:xfrm>
                <a:prstGeom prst="rect">
                  <a:avLst/>
                </a:prstGeom>
                <a:noFill/>
              </p:spPr>
              <p:txBody>
                <a:bodyPr wrap="square" rtlCol="0">
                  <a:spAutoFit/>
                </a:bodyPr>
                <a:lstStyle/>
                <a:p>
                  <a:r>
                    <a:rPr lang="zh-CN" altLang="en-US" sz="2400" b="1" dirty="0">
                      <a:solidFill>
                        <a:schemeClr val="bg2">
                          <a:lumMod val="50000"/>
                        </a:schemeClr>
                      </a:solidFill>
                      <a:latin typeface="Arial" panose="020B0604020202020204" pitchFamily="34" charset="0"/>
                      <a:ea typeface="Microsoft YaHei" panose="020B0503020204020204" pitchFamily="34" charset="-122"/>
                    </a:rPr>
                    <a:t>云计算时代的软件工程项目</a:t>
                  </a:r>
                  <a:endParaRPr lang="en-US" altLang="zh-CN" sz="2400" b="1" dirty="0">
                    <a:solidFill>
                      <a:schemeClr val="bg2">
                        <a:lumMod val="50000"/>
                      </a:schemeClr>
                    </a:solidFill>
                    <a:latin typeface="Arial" panose="020B0604020202020204" pitchFamily="34" charset="0"/>
                    <a:ea typeface="Microsoft YaHei" panose="020B0503020204020204" pitchFamily="34" charset="-122"/>
                  </a:endParaRPr>
                </a:p>
              </p:txBody>
            </p:sp>
            <p:sp>
              <p:nvSpPr>
                <p:cNvPr id="6" name="文本框 5">
                  <a:extLst>
                    <a:ext uri="{FF2B5EF4-FFF2-40B4-BE49-F238E27FC236}">
                      <a16:creationId xmlns:a16="http://schemas.microsoft.com/office/drawing/2014/main" id="{B9898DAF-387B-224A-F9F8-EF13B56D8660}"/>
                    </a:ext>
                  </a:extLst>
                </p:cNvPr>
                <p:cNvSpPr txBox="1"/>
                <p:nvPr/>
              </p:nvSpPr>
              <p:spPr>
                <a:xfrm>
                  <a:off x="6922889" y="1770439"/>
                  <a:ext cx="1055767" cy="774097"/>
                </a:xfrm>
                <a:prstGeom prst="rect">
                  <a:avLst/>
                </a:prstGeom>
                <a:noFill/>
              </p:spPr>
              <p:txBody>
                <a:bodyPr wrap="square" rtlCol="0">
                  <a:spAutoFit/>
                </a:bodyPr>
                <a:lstStyle/>
                <a:p>
                  <a:r>
                    <a:rPr lang="en-US" altLang="zh-CN" sz="4400" b="1" dirty="0">
                      <a:solidFill>
                        <a:schemeClr val="bg2">
                          <a:lumMod val="50000"/>
                        </a:schemeClr>
                      </a:solidFill>
                      <a:latin typeface="Arial" panose="020B0604020202020204" pitchFamily="34" charset="0"/>
                      <a:ea typeface="Microsoft YaHei" panose="020B0503020204020204" pitchFamily="34" charset="-122"/>
                    </a:rPr>
                    <a:t>1.2</a:t>
                  </a:r>
                </a:p>
              </p:txBody>
            </p:sp>
          </p:grpSp>
          <p:sp>
            <p:nvSpPr>
              <p:cNvPr id="34" name="椭圆 33">
                <a:extLst>
                  <a:ext uri="{FF2B5EF4-FFF2-40B4-BE49-F238E27FC236}">
                    <a16:creationId xmlns:a16="http://schemas.microsoft.com/office/drawing/2014/main" id="{E2AD1C74-93FA-4CA5-AC0B-43FB8AFD1FEE}"/>
                  </a:ext>
                </a:extLst>
              </p:cNvPr>
              <p:cNvSpPr/>
              <p:nvPr/>
            </p:nvSpPr>
            <p:spPr>
              <a:xfrm>
                <a:off x="4992915" y="2285281"/>
                <a:ext cx="479904" cy="489006"/>
              </a:xfrm>
              <a:prstGeom prst="ellipse">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spTree>
    <p:extLst>
      <p:ext uri="{BB962C8B-B14F-4D97-AF65-F5344CB8AC3E}">
        <p14:creationId xmlns:p14="http://schemas.microsoft.com/office/powerpoint/2010/main" val="694534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1026"/>
          <p:cNvSpPr txBox="1">
            <a:spLocks noChangeArrowheads="1"/>
          </p:cNvSpPr>
          <p:nvPr/>
        </p:nvSpPr>
        <p:spPr bwMode="auto">
          <a:xfrm>
            <a:off x="2700867" y="1184275"/>
            <a:ext cx="2659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b="1">
                <a:ea typeface="楷体_GB2312" pitchFamily="49" charset="-122"/>
              </a:rPr>
              <a:t>缺陷／千行源代码</a:t>
            </a:r>
            <a:endParaRPr kumimoji="1" lang="zh-CN" altLang="en-US" sz="1800" b="1">
              <a:ea typeface="楷体_GB2312" pitchFamily="49" charset="-122"/>
            </a:endParaRPr>
          </a:p>
        </p:txBody>
      </p:sp>
      <p:grpSp>
        <p:nvGrpSpPr>
          <p:cNvPr id="29699" name="Group 1027"/>
          <p:cNvGrpSpPr>
            <a:grpSpLocks/>
          </p:cNvGrpSpPr>
          <p:nvPr/>
        </p:nvGrpSpPr>
        <p:grpSpPr bwMode="auto">
          <a:xfrm>
            <a:off x="3782484" y="1697038"/>
            <a:ext cx="4726517" cy="3544888"/>
            <a:chOff x="1751" y="1008"/>
            <a:chExt cx="2233" cy="2233"/>
          </a:xfrm>
        </p:grpSpPr>
        <p:grpSp>
          <p:nvGrpSpPr>
            <p:cNvPr id="29703" name="Group 1028"/>
            <p:cNvGrpSpPr>
              <a:grpSpLocks/>
            </p:cNvGrpSpPr>
            <p:nvPr/>
          </p:nvGrpSpPr>
          <p:grpSpPr bwMode="auto">
            <a:xfrm>
              <a:off x="1968" y="1152"/>
              <a:ext cx="2016" cy="2016"/>
              <a:chOff x="1968" y="1152"/>
              <a:chExt cx="2016" cy="2016"/>
            </a:xfrm>
          </p:grpSpPr>
          <p:sp>
            <p:nvSpPr>
              <p:cNvPr id="29725" name="Rectangle 1029"/>
              <p:cNvSpPr>
                <a:spLocks noChangeArrowheads="1"/>
              </p:cNvSpPr>
              <p:nvPr/>
            </p:nvSpPr>
            <p:spPr bwMode="auto">
              <a:xfrm>
                <a:off x="1968" y="1152"/>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26" name="Rectangle 1030"/>
              <p:cNvSpPr>
                <a:spLocks noChangeArrowheads="1"/>
              </p:cNvSpPr>
              <p:nvPr/>
            </p:nvSpPr>
            <p:spPr bwMode="auto">
              <a:xfrm>
                <a:off x="1968" y="1488"/>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27" name="Rectangle 1031"/>
              <p:cNvSpPr>
                <a:spLocks noChangeArrowheads="1"/>
              </p:cNvSpPr>
              <p:nvPr/>
            </p:nvSpPr>
            <p:spPr bwMode="auto">
              <a:xfrm>
                <a:off x="1968" y="1824"/>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28" name="Rectangle 1032"/>
              <p:cNvSpPr>
                <a:spLocks noChangeArrowheads="1"/>
              </p:cNvSpPr>
              <p:nvPr/>
            </p:nvSpPr>
            <p:spPr bwMode="auto">
              <a:xfrm>
                <a:off x="1968" y="2160"/>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29" name="Rectangle 1033"/>
              <p:cNvSpPr>
                <a:spLocks noChangeArrowheads="1"/>
              </p:cNvSpPr>
              <p:nvPr/>
            </p:nvSpPr>
            <p:spPr bwMode="auto">
              <a:xfrm>
                <a:off x="1968" y="2496"/>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30" name="Rectangle 1034"/>
              <p:cNvSpPr>
                <a:spLocks noChangeArrowheads="1"/>
              </p:cNvSpPr>
              <p:nvPr/>
            </p:nvSpPr>
            <p:spPr bwMode="auto">
              <a:xfrm>
                <a:off x="1968" y="2832"/>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31" name="Rectangle 1035"/>
              <p:cNvSpPr>
                <a:spLocks noChangeArrowheads="1"/>
              </p:cNvSpPr>
              <p:nvPr/>
            </p:nvSpPr>
            <p:spPr bwMode="auto">
              <a:xfrm>
                <a:off x="2304" y="1152"/>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32" name="Rectangle 1036"/>
              <p:cNvSpPr>
                <a:spLocks noChangeArrowheads="1"/>
              </p:cNvSpPr>
              <p:nvPr/>
            </p:nvSpPr>
            <p:spPr bwMode="auto">
              <a:xfrm>
                <a:off x="2304" y="1488"/>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33" name="Rectangle 1037"/>
              <p:cNvSpPr>
                <a:spLocks noChangeArrowheads="1"/>
              </p:cNvSpPr>
              <p:nvPr/>
            </p:nvSpPr>
            <p:spPr bwMode="auto">
              <a:xfrm>
                <a:off x="2304" y="1824"/>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34" name="Rectangle 1038"/>
              <p:cNvSpPr>
                <a:spLocks noChangeArrowheads="1"/>
              </p:cNvSpPr>
              <p:nvPr/>
            </p:nvSpPr>
            <p:spPr bwMode="auto">
              <a:xfrm>
                <a:off x="2304" y="2160"/>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35" name="Rectangle 1039"/>
              <p:cNvSpPr>
                <a:spLocks noChangeArrowheads="1"/>
              </p:cNvSpPr>
              <p:nvPr/>
            </p:nvSpPr>
            <p:spPr bwMode="auto">
              <a:xfrm>
                <a:off x="2304" y="2496"/>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36" name="Rectangle 1040"/>
              <p:cNvSpPr>
                <a:spLocks noChangeArrowheads="1"/>
              </p:cNvSpPr>
              <p:nvPr/>
            </p:nvSpPr>
            <p:spPr bwMode="auto">
              <a:xfrm>
                <a:off x="2304" y="2832"/>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37" name="Rectangle 1041"/>
              <p:cNvSpPr>
                <a:spLocks noChangeArrowheads="1"/>
              </p:cNvSpPr>
              <p:nvPr/>
            </p:nvSpPr>
            <p:spPr bwMode="auto">
              <a:xfrm>
                <a:off x="2640" y="1152"/>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38" name="Rectangle 1042"/>
              <p:cNvSpPr>
                <a:spLocks noChangeArrowheads="1"/>
              </p:cNvSpPr>
              <p:nvPr/>
            </p:nvSpPr>
            <p:spPr bwMode="auto">
              <a:xfrm>
                <a:off x="2640" y="1488"/>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39" name="Rectangle 1043"/>
              <p:cNvSpPr>
                <a:spLocks noChangeArrowheads="1"/>
              </p:cNvSpPr>
              <p:nvPr/>
            </p:nvSpPr>
            <p:spPr bwMode="auto">
              <a:xfrm>
                <a:off x="2640" y="1824"/>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40" name="Rectangle 1044"/>
              <p:cNvSpPr>
                <a:spLocks noChangeArrowheads="1"/>
              </p:cNvSpPr>
              <p:nvPr/>
            </p:nvSpPr>
            <p:spPr bwMode="auto">
              <a:xfrm>
                <a:off x="2640" y="2160"/>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41" name="Rectangle 1045"/>
              <p:cNvSpPr>
                <a:spLocks noChangeArrowheads="1"/>
              </p:cNvSpPr>
              <p:nvPr/>
            </p:nvSpPr>
            <p:spPr bwMode="auto">
              <a:xfrm>
                <a:off x="2640" y="2496"/>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42" name="Rectangle 1046"/>
              <p:cNvSpPr>
                <a:spLocks noChangeArrowheads="1"/>
              </p:cNvSpPr>
              <p:nvPr/>
            </p:nvSpPr>
            <p:spPr bwMode="auto">
              <a:xfrm>
                <a:off x="2640" y="2832"/>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43" name="Rectangle 1047"/>
              <p:cNvSpPr>
                <a:spLocks noChangeArrowheads="1"/>
              </p:cNvSpPr>
              <p:nvPr/>
            </p:nvSpPr>
            <p:spPr bwMode="auto">
              <a:xfrm>
                <a:off x="2976" y="1152"/>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44" name="Rectangle 1048"/>
              <p:cNvSpPr>
                <a:spLocks noChangeArrowheads="1"/>
              </p:cNvSpPr>
              <p:nvPr/>
            </p:nvSpPr>
            <p:spPr bwMode="auto">
              <a:xfrm>
                <a:off x="2976" y="1488"/>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45" name="Rectangle 1049"/>
              <p:cNvSpPr>
                <a:spLocks noChangeArrowheads="1"/>
              </p:cNvSpPr>
              <p:nvPr/>
            </p:nvSpPr>
            <p:spPr bwMode="auto">
              <a:xfrm>
                <a:off x="2976" y="1824"/>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46" name="Rectangle 1050"/>
              <p:cNvSpPr>
                <a:spLocks noChangeArrowheads="1"/>
              </p:cNvSpPr>
              <p:nvPr/>
            </p:nvSpPr>
            <p:spPr bwMode="auto">
              <a:xfrm>
                <a:off x="2976" y="2160"/>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47" name="Rectangle 1051"/>
              <p:cNvSpPr>
                <a:spLocks noChangeArrowheads="1"/>
              </p:cNvSpPr>
              <p:nvPr/>
            </p:nvSpPr>
            <p:spPr bwMode="auto">
              <a:xfrm>
                <a:off x="2976" y="2496"/>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48" name="Rectangle 1052"/>
              <p:cNvSpPr>
                <a:spLocks noChangeArrowheads="1"/>
              </p:cNvSpPr>
              <p:nvPr/>
            </p:nvSpPr>
            <p:spPr bwMode="auto">
              <a:xfrm>
                <a:off x="2976" y="2832"/>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49" name="Rectangle 1053"/>
              <p:cNvSpPr>
                <a:spLocks noChangeArrowheads="1"/>
              </p:cNvSpPr>
              <p:nvPr/>
            </p:nvSpPr>
            <p:spPr bwMode="auto">
              <a:xfrm>
                <a:off x="3312" y="1152"/>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50" name="Rectangle 1054"/>
              <p:cNvSpPr>
                <a:spLocks noChangeArrowheads="1"/>
              </p:cNvSpPr>
              <p:nvPr/>
            </p:nvSpPr>
            <p:spPr bwMode="auto">
              <a:xfrm>
                <a:off x="3312" y="1488"/>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51" name="Rectangle 1055"/>
              <p:cNvSpPr>
                <a:spLocks noChangeArrowheads="1"/>
              </p:cNvSpPr>
              <p:nvPr/>
            </p:nvSpPr>
            <p:spPr bwMode="auto">
              <a:xfrm>
                <a:off x="3312" y="1824"/>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52" name="Rectangle 1056"/>
              <p:cNvSpPr>
                <a:spLocks noChangeArrowheads="1"/>
              </p:cNvSpPr>
              <p:nvPr/>
            </p:nvSpPr>
            <p:spPr bwMode="auto">
              <a:xfrm>
                <a:off x="3312" y="2160"/>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53" name="Rectangle 1057"/>
              <p:cNvSpPr>
                <a:spLocks noChangeArrowheads="1"/>
              </p:cNvSpPr>
              <p:nvPr/>
            </p:nvSpPr>
            <p:spPr bwMode="auto">
              <a:xfrm>
                <a:off x="3312" y="2496"/>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54" name="Rectangle 1058"/>
              <p:cNvSpPr>
                <a:spLocks noChangeArrowheads="1"/>
              </p:cNvSpPr>
              <p:nvPr/>
            </p:nvSpPr>
            <p:spPr bwMode="auto">
              <a:xfrm>
                <a:off x="3312" y="2832"/>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55" name="Rectangle 1059"/>
              <p:cNvSpPr>
                <a:spLocks noChangeArrowheads="1"/>
              </p:cNvSpPr>
              <p:nvPr/>
            </p:nvSpPr>
            <p:spPr bwMode="auto">
              <a:xfrm>
                <a:off x="3648" y="1152"/>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56" name="Rectangle 1060"/>
              <p:cNvSpPr>
                <a:spLocks noChangeArrowheads="1"/>
              </p:cNvSpPr>
              <p:nvPr/>
            </p:nvSpPr>
            <p:spPr bwMode="auto">
              <a:xfrm>
                <a:off x="3648" y="1488"/>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57" name="Rectangle 1061"/>
              <p:cNvSpPr>
                <a:spLocks noChangeArrowheads="1"/>
              </p:cNvSpPr>
              <p:nvPr/>
            </p:nvSpPr>
            <p:spPr bwMode="auto">
              <a:xfrm>
                <a:off x="3648" y="1824"/>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58" name="Rectangle 1062"/>
              <p:cNvSpPr>
                <a:spLocks noChangeArrowheads="1"/>
              </p:cNvSpPr>
              <p:nvPr/>
            </p:nvSpPr>
            <p:spPr bwMode="auto">
              <a:xfrm>
                <a:off x="3648" y="2160"/>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59" name="Rectangle 1063"/>
              <p:cNvSpPr>
                <a:spLocks noChangeArrowheads="1"/>
              </p:cNvSpPr>
              <p:nvPr/>
            </p:nvSpPr>
            <p:spPr bwMode="auto">
              <a:xfrm>
                <a:off x="3648" y="2496"/>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sp>
            <p:nvSpPr>
              <p:cNvPr id="29760" name="Rectangle 1064"/>
              <p:cNvSpPr>
                <a:spLocks noChangeArrowheads="1"/>
              </p:cNvSpPr>
              <p:nvPr/>
            </p:nvSpPr>
            <p:spPr bwMode="auto">
              <a:xfrm>
                <a:off x="3648" y="2832"/>
                <a:ext cx="33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a:p>
            </p:txBody>
          </p:sp>
        </p:grpSp>
        <p:sp>
          <p:nvSpPr>
            <p:cNvPr id="29704" name="Line 1065"/>
            <p:cNvSpPr>
              <a:spLocks noChangeShapeType="1"/>
            </p:cNvSpPr>
            <p:nvPr/>
          </p:nvSpPr>
          <p:spPr bwMode="auto">
            <a:xfrm>
              <a:off x="2304" y="1182"/>
              <a:ext cx="336" cy="1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05" name="Line 1066"/>
            <p:cNvSpPr>
              <a:spLocks noChangeShapeType="1"/>
            </p:cNvSpPr>
            <p:nvPr/>
          </p:nvSpPr>
          <p:spPr bwMode="auto">
            <a:xfrm>
              <a:off x="2640" y="2226"/>
              <a:ext cx="336"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06" name="Line 1067"/>
            <p:cNvSpPr>
              <a:spLocks noChangeShapeType="1"/>
            </p:cNvSpPr>
            <p:nvPr/>
          </p:nvSpPr>
          <p:spPr bwMode="auto">
            <a:xfrm>
              <a:off x="2976" y="2754"/>
              <a:ext cx="336"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07" name="Line 1068"/>
            <p:cNvSpPr>
              <a:spLocks noChangeShapeType="1"/>
            </p:cNvSpPr>
            <p:nvPr/>
          </p:nvSpPr>
          <p:spPr bwMode="auto">
            <a:xfrm>
              <a:off x="3312" y="3024"/>
              <a:ext cx="336" cy="1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08" name="Text Box 1069"/>
            <p:cNvSpPr txBox="1">
              <a:spLocks noChangeArrowheads="1"/>
            </p:cNvSpPr>
            <p:nvPr/>
          </p:nvSpPr>
          <p:spPr bwMode="auto">
            <a:xfrm>
              <a:off x="2062" y="1124"/>
              <a:ext cx="23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000" b="1"/>
                <a:t>11.95</a:t>
              </a:r>
            </a:p>
          </p:txBody>
        </p:sp>
        <p:sp>
          <p:nvSpPr>
            <p:cNvPr id="29709" name="Text Box 1070"/>
            <p:cNvSpPr txBox="1">
              <a:spLocks noChangeArrowheads="1"/>
            </p:cNvSpPr>
            <p:nvPr/>
          </p:nvSpPr>
          <p:spPr bwMode="auto">
            <a:xfrm>
              <a:off x="2392" y="2150"/>
              <a:ext cx="20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000" b="1"/>
                <a:t>5.52</a:t>
              </a:r>
            </a:p>
          </p:txBody>
        </p:sp>
        <p:sp>
          <p:nvSpPr>
            <p:cNvPr id="29710" name="Text Box 1071"/>
            <p:cNvSpPr txBox="1">
              <a:spLocks noChangeArrowheads="1"/>
            </p:cNvSpPr>
            <p:nvPr/>
          </p:nvSpPr>
          <p:spPr bwMode="auto">
            <a:xfrm>
              <a:off x="2736" y="2678"/>
              <a:ext cx="20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000" b="1"/>
                <a:t>2.39</a:t>
              </a:r>
            </a:p>
          </p:txBody>
        </p:sp>
        <p:sp>
          <p:nvSpPr>
            <p:cNvPr id="29711" name="Text Box 1072"/>
            <p:cNvSpPr txBox="1">
              <a:spLocks noChangeArrowheads="1"/>
            </p:cNvSpPr>
            <p:nvPr/>
          </p:nvSpPr>
          <p:spPr bwMode="auto">
            <a:xfrm>
              <a:off x="3072" y="2966"/>
              <a:ext cx="20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000" b="1"/>
                <a:t>0.92</a:t>
              </a:r>
            </a:p>
          </p:txBody>
        </p:sp>
        <p:sp>
          <p:nvSpPr>
            <p:cNvPr id="29712" name="Text Box 1073"/>
            <p:cNvSpPr txBox="1">
              <a:spLocks noChangeArrowheads="1"/>
            </p:cNvSpPr>
            <p:nvPr/>
          </p:nvSpPr>
          <p:spPr bwMode="auto">
            <a:xfrm>
              <a:off x="3618" y="3030"/>
              <a:ext cx="20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000" b="1"/>
                <a:t>0.32</a:t>
              </a:r>
            </a:p>
          </p:txBody>
        </p:sp>
        <p:sp>
          <p:nvSpPr>
            <p:cNvPr id="29713" name="Text Box 1074"/>
            <p:cNvSpPr txBox="1">
              <a:spLocks noChangeArrowheads="1"/>
            </p:cNvSpPr>
            <p:nvPr/>
          </p:nvSpPr>
          <p:spPr bwMode="auto">
            <a:xfrm>
              <a:off x="1755" y="1082"/>
              <a:ext cx="23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r" eaLnBrk="1" hangingPunct="1"/>
              <a:r>
                <a:rPr kumimoji="1" lang="zh-CN" altLang="en-US" sz="1000" b="1"/>
                <a:t>12.00</a:t>
              </a:r>
            </a:p>
          </p:txBody>
        </p:sp>
        <p:sp>
          <p:nvSpPr>
            <p:cNvPr id="29714" name="Text Box 1075"/>
            <p:cNvSpPr txBox="1">
              <a:spLocks noChangeArrowheads="1"/>
            </p:cNvSpPr>
            <p:nvPr/>
          </p:nvSpPr>
          <p:spPr bwMode="auto">
            <a:xfrm>
              <a:off x="1751" y="1412"/>
              <a:ext cx="23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r" eaLnBrk="1" hangingPunct="1"/>
              <a:r>
                <a:rPr kumimoji="1" lang="zh-CN" altLang="en-US" sz="1000" b="1"/>
                <a:t>10.00</a:t>
              </a:r>
            </a:p>
          </p:txBody>
        </p:sp>
        <p:sp>
          <p:nvSpPr>
            <p:cNvPr id="29715" name="Text Box 1076"/>
            <p:cNvSpPr txBox="1">
              <a:spLocks noChangeArrowheads="1"/>
            </p:cNvSpPr>
            <p:nvPr/>
          </p:nvSpPr>
          <p:spPr bwMode="auto">
            <a:xfrm>
              <a:off x="1778" y="1748"/>
              <a:ext cx="20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r" eaLnBrk="1" hangingPunct="1"/>
              <a:r>
                <a:rPr kumimoji="1" lang="zh-CN" altLang="en-US" sz="1000" b="1"/>
                <a:t>8.00</a:t>
              </a:r>
            </a:p>
          </p:txBody>
        </p:sp>
        <p:sp>
          <p:nvSpPr>
            <p:cNvPr id="29716" name="Text Box 1077"/>
            <p:cNvSpPr txBox="1">
              <a:spLocks noChangeArrowheads="1"/>
            </p:cNvSpPr>
            <p:nvPr/>
          </p:nvSpPr>
          <p:spPr bwMode="auto">
            <a:xfrm>
              <a:off x="1780" y="2082"/>
              <a:ext cx="20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r" eaLnBrk="1" hangingPunct="1"/>
              <a:r>
                <a:rPr kumimoji="1" lang="zh-CN" altLang="en-US" sz="1000" b="1"/>
                <a:t>6.00</a:t>
              </a:r>
            </a:p>
          </p:txBody>
        </p:sp>
        <p:sp>
          <p:nvSpPr>
            <p:cNvPr id="29717" name="Text Box 1078"/>
            <p:cNvSpPr txBox="1">
              <a:spLocks noChangeArrowheads="1"/>
            </p:cNvSpPr>
            <p:nvPr/>
          </p:nvSpPr>
          <p:spPr bwMode="auto">
            <a:xfrm>
              <a:off x="1780" y="2420"/>
              <a:ext cx="20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r" eaLnBrk="1" hangingPunct="1"/>
              <a:r>
                <a:rPr kumimoji="1" lang="zh-CN" altLang="en-US" sz="1000" b="1"/>
                <a:t>4.00</a:t>
              </a:r>
            </a:p>
          </p:txBody>
        </p:sp>
        <p:sp>
          <p:nvSpPr>
            <p:cNvPr id="29718" name="Text Box 1079"/>
            <p:cNvSpPr txBox="1">
              <a:spLocks noChangeArrowheads="1"/>
            </p:cNvSpPr>
            <p:nvPr/>
          </p:nvSpPr>
          <p:spPr bwMode="auto">
            <a:xfrm>
              <a:off x="1780" y="2748"/>
              <a:ext cx="20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r" eaLnBrk="1" hangingPunct="1"/>
              <a:r>
                <a:rPr kumimoji="1" lang="zh-CN" altLang="en-US" sz="1000" b="1"/>
                <a:t>2.00</a:t>
              </a:r>
            </a:p>
          </p:txBody>
        </p:sp>
        <p:sp>
          <p:nvSpPr>
            <p:cNvPr id="29719" name="Text Box 1080"/>
            <p:cNvSpPr txBox="1">
              <a:spLocks noChangeArrowheads="1"/>
            </p:cNvSpPr>
            <p:nvPr/>
          </p:nvSpPr>
          <p:spPr bwMode="auto">
            <a:xfrm>
              <a:off x="1780" y="3086"/>
              <a:ext cx="20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r" eaLnBrk="1" hangingPunct="1"/>
              <a:r>
                <a:rPr kumimoji="1" lang="zh-CN" altLang="en-US" sz="1000" b="1"/>
                <a:t>0.00</a:t>
              </a:r>
            </a:p>
          </p:txBody>
        </p:sp>
        <p:sp>
          <p:nvSpPr>
            <p:cNvPr id="29720" name="Text Box 1081"/>
            <p:cNvSpPr txBox="1">
              <a:spLocks noChangeArrowheads="1"/>
            </p:cNvSpPr>
            <p:nvPr/>
          </p:nvSpPr>
          <p:spPr bwMode="auto">
            <a:xfrm>
              <a:off x="2267" y="1008"/>
              <a:ext cx="12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r" eaLnBrk="1" hangingPunct="1"/>
              <a:r>
                <a:rPr kumimoji="1" lang="zh-CN" altLang="en-US" sz="1000" b="1"/>
                <a:t>1</a:t>
              </a:r>
            </a:p>
          </p:txBody>
        </p:sp>
        <p:sp>
          <p:nvSpPr>
            <p:cNvPr id="29721" name="Text Box 1082"/>
            <p:cNvSpPr txBox="1">
              <a:spLocks noChangeArrowheads="1"/>
            </p:cNvSpPr>
            <p:nvPr/>
          </p:nvSpPr>
          <p:spPr bwMode="auto">
            <a:xfrm>
              <a:off x="2597" y="1008"/>
              <a:ext cx="12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r" eaLnBrk="1" hangingPunct="1"/>
              <a:r>
                <a:rPr kumimoji="1" lang="zh-CN" altLang="en-US" sz="1000" b="1"/>
                <a:t>2</a:t>
              </a:r>
            </a:p>
          </p:txBody>
        </p:sp>
        <p:sp>
          <p:nvSpPr>
            <p:cNvPr id="29722" name="Text Box 1083"/>
            <p:cNvSpPr txBox="1">
              <a:spLocks noChangeArrowheads="1"/>
            </p:cNvSpPr>
            <p:nvPr/>
          </p:nvSpPr>
          <p:spPr bwMode="auto">
            <a:xfrm>
              <a:off x="2927" y="1008"/>
              <a:ext cx="12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r" eaLnBrk="1" hangingPunct="1"/>
              <a:r>
                <a:rPr kumimoji="1" lang="zh-CN" altLang="en-US" sz="1000" b="1"/>
                <a:t>3</a:t>
              </a:r>
            </a:p>
          </p:txBody>
        </p:sp>
        <p:sp>
          <p:nvSpPr>
            <p:cNvPr id="29723" name="Text Box 1084"/>
            <p:cNvSpPr txBox="1">
              <a:spLocks noChangeArrowheads="1"/>
            </p:cNvSpPr>
            <p:nvPr/>
          </p:nvSpPr>
          <p:spPr bwMode="auto">
            <a:xfrm>
              <a:off x="3263" y="1008"/>
              <a:ext cx="12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r" eaLnBrk="1" hangingPunct="1"/>
              <a:r>
                <a:rPr kumimoji="1" lang="zh-CN" altLang="en-US" sz="1000" b="1"/>
                <a:t>4</a:t>
              </a:r>
            </a:p>
          </p:txBody>
        </p:sp>
        <p:sp>
          <p:nvSpPr>
            <p:cNvPr id="29724" name="Text Box 1085"/>
            <p:cNvSpPr txBox="1">
              <a:spLocks noChangeArrowheads="1"/>
            </p:cNvSpPr>
            <p:nvPr/>
          </p:nvSpPr>
          <p:spPr bwMode="auto">
            <a:xfrm>
              <a:off x="3611" y="1008"/>
              <a:ext cx="12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r" eaLnBrk="1" hangingPunct="1"/>
              <a:r>
                <a:rPr kumimoji="1" lang="zh-CN" altLang="en-US" sz="1000" b="1"/>
                <a:t>5</a:t>
              </a:r>
            </a:p>
          </p:txBody>
        </p:sp>
      </p:grpSp>
      <p:sp>
        <p:nvSpPr>
          <p:cNvPr id="29700" name="Text Box 1086"/>
          <p:cNvSpPr txBox="1">
            <a:spLocks noChangeArrowheads="1"/>
          </p:cNvSpPr>
          <p:nvPr/>
        </p:nvSpPr>
        <p:spPr bwMode="auto">
          <a:xfrm>
            <a:off x="3556000" y="5224463"/>
            <a:ext cx="40831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zh-CN" b="1">
                <a:ea typeface="楷体_GB2312" pitchFamily="49" charset="-122"/>
              </a:rPr>
              <a:t>SEI软件开发过程成熟度等级</a:t>
            </a:r>
            <a:endParaRPr kumimoji="1" lang="zh-CN" altLang="zh-CN" sz="1800" b="1">
              <a:ea typeface="楷体_GB2312" pitchFamily="49" charset="-122"/>
            </a:endParaRPr>
          </a:p>
        </p:txBody>
      </p:sp>
      <p:sp>
        <p:nvSpPr>
          <p:cNvPr id="29701" name="Text Box 1087"/>
          <p:cNvSpPr txBox="1">
            <a:spLocks noChangeArrowheads="1"/>
          </p:cNvSpPr>
          <p:nvPr/>
        </p:nvSpPr>
        <p:spPr bwMode="auto">
          <a:xfrm>
            <a:off x="2781308" y="5844501"/>
            <a:ext cx="718818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3200" b="1" dirty="0">
                <a:solidFill>
                  <a:srgbClr val="FF0000"/>
                </a:solidFill>
                <a:ea typeface="楷体_GB2312" pitchFamily="49" charset="-122"/>
              </a:rPr>
              <a:t>软件缺陷随软件开发过程改进而减少。</a:t>
            </a:r>
          </a:p>
        </p:txBody>
      </p:sp>
      <p:sp>
        <p:nvSpPr>
          <p:cNvPr id="68" name="Rectangle 2"/>
          <p:cNvSpPr txBox="1">
            <a:spLocks noChangeArrowheads="1"/>
          </p:cNvSpPr>
          <p:nvPr/>
        </p:nvSpPr>
        <p:spPr>
          <a:xfrm>
            <a:off x="0" y="16670"/>
            <a:ext cx="9268884" cy="720725"/>
          </a:xfrm>
          <a:prstGeom prst="rect">
            <a:avLst/>
          </a:prstGeom>
        </p:spPr>
        <p:txBody>
          <a:bodyPr/>
          <a:lstStyle/>
          <a:p>
            <a:pPr algn="ctr" defTabSz="814388" eaLnBrk="1" hangingPunct="1">
              <a:lnSpc>
                <a:spcPct val="90000"/>
              </a:lnSpc>
              <a:defRPr/>
            </a:pPr>
            <a:r>
              <a:rPr lang="zh-CN" altLang="en-US" sz="4000" b="1" kern="0" dirty="0">
                <a:solidFill>
                  <a:schemeClr val="bg1"/>
                </a:solidFill>
                <a:effectLst>
                  <a:outerShdw blurRad="38100" dist="38100" dir="2700000" algn="tl">
                    <a:srgbClr val="C0C0C0"/>
                  </a:outerShdw>
                </a:effectLst>
                <a:latin typeface="黑体" panose="02010609060101010101" pitchFamily="49" charset="-122"/>
                <a:ea typeface="黑体" panose="02010609060101010101" pitchFamily="49" charset="-122"/>
                <a:cs typeface="+mj-cs"/>
              </a:rPr>
              <a:t>软件开发成熟度等级与缺陷下降</a:t>
            </a:r>
          </a:p>
        </p:txBody>
      </p:sp>
    </p:spTree>
    <p:extLst>
      <p:ext uri="{BB962C8B-B14F-4D97-AF65-F5344CB8AC3E}">
        <p14:creationId xmlns:p14="http://schemas.microsoft.com/office/powerpoint/2010/main" val="3785866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5384800" y="977900"/>
            <a:ext cx="2133600" cy="5334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ea typeface="楷体_GB2312" pitchFamily="49" charset="-122"/>
              </a:rPr>
              <a:t>成熟度等级</a:t>
            </a:r>
            <a:r>
              <a:rPr lang="en-US" altLang="zh-CN" sz="1800">
                <a:ea typeface="楷体_GB2312" pitchFamily="49" charset="-122"/>
              </a:rPr>
              <a:t>KPA</a:t>
            </a:r>
          </a:p>
        </p:txBody>
      </p:sp>
      <p:sp>
        <p:nvSpPr>
          <p:cNvPr id="55299" name="Oval 3"/>
          <p:cNvSpPr>
            <a:spLocks noChangeArrowheads="1"/>
          </p:cNvSpPr>
          <p:nvPr/>
        </p:nvSpPr>
        <p:spPr bwMode="auto">
          <a:xfrm>
            <a:off x="1727200" y="2730500"/>
            <a:ext cx="1320800" cy="533400"/>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ea typeface="楷体_GB2312" pitchFamily="49" charset="-122"/>
              </a:rPr>
              <a:t>约定</a:t>
            </a:r>
          </a:p>
        </p:txBody>
      </p:sp>
      <p:sp>
        <p:nvSpPr>
          <p:cNvPr id="55300" name="Rectangle 4"/>
          <p:cNvSpPr>
            <a:spLocks noChangeArrowheads="1"/>
          </p:cNvSpPr>
          <p:nvPr/>
        </p:nvSpPr>
        <p:spPr bwMode="auto">
          <a:xfrm>
            <a:off x="1625600" y="3644900"/>
            <a:ext cx="1524000" cy="4572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ea typeface="楷体_GB2312" pitchFamily="49" charset="-122"/>
              </a:rPr>
              <a:t>方针描述</a:t>
            </a:r>
          </a:p>
        </p:txBody>
      </p:sp>
      <p:sp>
        <p:nvSpPr>
          <p:cNvPr id="55301" name="Rectangle 5"/>
          <p:cNvSpPr>
            <a:spLocks noChangeArrowheads="1"/>
          </p:cNvSpPr>
          <p:nvPr/>
        </p:nvSpPr>
        <p:spPr bwMode="auto">
          <a:xfrm>
            <a:off x="1625600" y="4483100"/>
            <a:ext cx="1524000" cy="4572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ea typeface="楷体_GB2312" pitchFamily="49" charset="-122"/>
              </a:rPr>
              <a:t>领导</a:t>
            </a:r>
          </a:p>
        </p:txBody>
      </p:sp>
      <p:cxnSp>
        <p:nvCxnSpPr>
          <p:cNvPr id="55302" name="AutoShape 6"/>
          <p:cNvCxnSpPr>
            <a:cxnSpLocks noChangeShapeType="1"/>
            <a:stCxn id="55299" idx="4"/>
            <a:endCxn id="55300" idx="0"/>
          </p:cNvCxnSpPr>
          <p:nvPr/>
        </p:nvCxnSpPr>
        <p:spPr bwMode="auto">
          <a:xfrm>
            <a:off x="2387600" y="3263900"/>
            <a:ext cx="0" cy="3810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5303" name="AutoShape 7"/>
          <p:cNvCxnSpPr>
            <a:cxnSpLocks noChangeShapeType="1"/>
            <a:stCxn id="55300" idx="2"/>
            <a:endCxn id="55301" idx="0"/>
          </p:cNvCxnSpPr>
          <p:nvPr/>
        </p:nvCxnSpPr>
        <p:spPr bwMode="auto">
          <a:xfrm>
            <a:off x="2387600" y="4102100"/>
            <a:ext cx="0" cy="3810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55304" name="Oval 8"/>
          <p:cNvSpPr>
            <a:spLocks noChangeArrowheads="1"/>
          </p:cNvSpPr>
          <p:nvPr/>
        </p:nvSpPr>
        <p:spPr bwMode="auto">
          <a:xfrm>
            <a:off x="3759200" y="2730500"/>
            <a:ext cx="1320800" cy="533400"/>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ea typeface="楷体_GB2312" pitchFamily="49" charset="-122"/>
              </a:rPr>
              <a:t>能力</a:t>
            </a:r>
          </a:p>
        </p:txBody>
      </p:sp>
      <p:sp>
        <p:nvSpPr>
          <p:cNvPr id="55305" name="Rectangle 9"/>
          <p:cNvSpPr>
            <a:spLocks noChangeArrowheads="1"/>
          </p:cNvSpPr>
          <p:nvPr/>
        </p:nvSpPr>
        <p:spPr bwMode="auto">
          <a:xfrm>
            <a:off x="3657600" y="3644900"/>
            <a:ext cx="1524000" cy="4572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ea typeface="楷体_GB2312" pitchFamily="49" charset="-122"/>
              </a:rPr>
              <a:t>资源</a:t>
            </a:r>
          </a:p>
        </p:txBody>
      </p:sp>
      <p:sp>
        <p:nvSpPr>
          <p:cNvPr id="55306" name="Rectangle 10"/>
          <p:cNvSpPr>
            <a:spLocks noChangeArrowheads="1"/>
          </p:cNvSpPr>
          <p:nvPr/>
        </p:nvSpPr>
        <p:spPr bwMode="auto">
          <a:xfrm>
            <a:off x="3657600" y="4483100"/>
            <a:ext cx="1524000" cy="4572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ea typeface="楷体_GB2312" pitchFamily="49" charset="-122"/>
              </a:rPr>
              <a:t>培训</a:t>
            </a:r>
          </a:p>
        </p:txBody>
      </p:sp>
      <p:cxnSp>
        <p:nvCxnSpPr>
          <p:cNvPr id="55307" name="AutoShape 11"/>
          <p:cNvCxnSpPr>
            <a:cxnSpLocks noChangeShapeType="1"/>
            <a:stCxn id="55304" idx="4"/>
            <a:endCxn id="55305" idx="0"/>
          </p:cNvCxnSpPr>
          <p:nvPr/>
        </p:nvCxnSpPr>
        <p:spPr bwMode="auto">
          <a:xfrm>
            <a:off x="4419600" y="3263900"/>
            <a:ext cx="0" cy="3810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5308" name="AutoShape 12"/>
          <p:cNvCxnSpPr>
            <a:cxnSpLocks noChangeShapeType="1"/>
            <a:stCxn id="55305" idx="2"/>
            <a:endCxn id="55306" idx="0"/>
          </p:cNvCxnSpPr>
          <p:nvPr/>
        </p:nvCxnSpPr>
        <p:spPr bwMode="auto">
          <a:xfrm>
            <a:off x="4419600" y="4102100"/>
            <a:ext cx="0" cy="3810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55309" name="Oval 13"/>
          <p:cNvSpPr>
            <a:spLocks noChangeArrowheads="1"/>
          </p:cNvSpPr>
          <p:nvPr/>
        </p:nvSpPr>
        <p:spPr bwMode="auto">
          <a:xfrm>
            <a:off x="5791200" y="2730500"/>
            <a:ext cx="1320800" cy="533400"/>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ea typeface="楷体_GB2312" pitchFamily="49" charset="-122"/>
              </a:rPr>
              <a:t>活动</a:t>
            </a:r>
          </a:p>
        </p:txBody>
      </p:sp>
      <p:sp>
        <p:nvSpPr>
          <p:cNvPr id="55310" name="Rectangle 14"/>
          <p:cNvSpPr>
            <a:spLocks noChangeArrowheads="1"/>
          </p:cNvSpPr>
          <p:nvPr/>
        </p:nvSpPr>
        <p:spPr bwMode="auto">
          <a:xfrm>
            <a:off x="5689600" y="3644900"/>
            <a:ext cx="1524000" cy="4572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ea typeface="楷体_GB2312" pitchFamily="49" charset="-122"/>
              </a:rPr>
              <a:t>计划</a:t>
            </a:r>
          </a:p>
        </p:txBody>
      </p:sp>
      <p:sp>
        <p:nvSpPr>
          <p:cNvPr id="55311" name="Rectangle 15"/>
          <p:cNvSpPr>
            <a:spLocks noChangeArrowheads="1"/>
          </p:cNvSpPr>
          <p:nvPr/>
        </p:nvSpPr>
        <p:spPr bwMode="auto">
          <a:xfrm>
            <a:off x="5689600" y="4483100"/>
            <a:ext cx="1524000" cy="4572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ea typeface="楷体_GB2312" pitchFamily="49" charset="-122"/>
              </a:rPr>
              <a:t>规程</a:t>
            </a:r>
          </a:p>
        </p:txBody>
      </p:sp>
      <p:cxnSp>
        <p:nvCxnSpPr>
          <p:cNvPr id="55312" name="AutoShape 16"/>
          <p:cNvCxnSpPr>
            <a:cxnSpLocks noChangeShapeType="1"/>
            <a:stCxn id="55309" idx="4"/>
            <a:endCxn id="55310" idx="0"/>
          </p:cNvCxnSpPr>
          <p:nvPr/>
        </p:nvCxnSpPr>
        <p:spPr bwMode="auto">
          <a:xfrm>
            <a:off x="6451600" y="3263900"/>
            <a:ext cx="0" cy="3810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5313" name="AutoShape 17"/>
          <p:cNvCxnSpPr>
            <a:cxnSpLocks noChangeShapeType="1"/>
            <a:stCxn id="55310" idx="2"/>
            <a:endCxn id="55311" idx="0"/>
          </p:cNvCxnSpPr>
          <p:nvPr/>
        </p:nvCxnSpPr>
        <p:spPr bwMode="auto">
          <a:xfrm>
            <a:off x="6451600" y="4102100"/>
            <a:ext cx="0" cy="3810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55314" name="Oval 18"/>
          <p:cNvSpPr>
            <a:spLocks noChangeArrowheads="1"/>
          </p:cNvSpPr>
          <p:nvPr/>
        </p:nvSpPr>
        <p:spPr bwMode="auto">
          <a:xfrm>
            <a:off x="7823200" y="2730500"/>
            <a:ext cx="1320800" cy="533400"/>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ea typeface="楷体_GB2312" pitchFamily="49" charset="-122"/>
              </a:rPr>
              <a:t>度量</a:t>
            </a:r>
          </a:p>
        </p:txBody>
      </p:sp>
      <p:sp>
        <p:nvSpPr>
          <p:cNvPr id="55315" name="Rectangle 19"/>
          <p:cNvSpPr>
            <a:spLocks noChangeArrowheads="1"/>
          </p:cNvSpPr>
          <p:nvPr/>
        </p:nvSpPr>
        <p:spPr bwMode="auto">
          <a:xfrm>
            <a:off x="7721600" y="3644900"/>
            <a:ext cx="1524000" cy="4572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ea typeface="楷体_GB2312" pitchFamily="49" charset="-122"/>
              </a:rPr>
              <a:t>状态度量</a:t>
            </a:r>
          </a:p>
        </p:txBody>
      </p:sp>
      <p:sp>
        <p:nvSpPr>
          <p:cNvPr id="55316" name="Rectangle 20"/>
          <p:cNvSpPr>
            <a:spLocks noChangeArrowheads="1"/>
          </p:cNvSpPr>
          <p:nvPr/>
        </p:nvSpPr>
        <p:spPr bwMode="auto">
          <a:xfrm>
            <a:off x="7721600" y="4483100"/>
            <a:ext cx="1524000" cy="4572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ea typeface="楷体_GB2312" pitchFamily="49" charset="-122"/>
              </a:rPr>
              <a:t>可变性</a:t>
            </a:r>
          </a:p>
        </p:txBody>
      </p:sp>
      <p:cxnSp>
        <p:nvCxnSpPr>
          <p:cNvPr id="55317" name="AutoShape 21"/>
          <p:cNvCxnSpPr>
            <a:cxnSpLocks noChangeShapeType="1"/>
            <a:stCxn id="55314" idx="4"/>
            <a:endCxn id="55315" idx="0"/>
          </p:cNvCxnSpPr>
          <p:nvPr/>
        </p:nvCxnSpPr>
        <p:spPr bwMode="auto">
          <a:xfrm>
            <a:off x="8483600" y="3263900"/>
            <a:ext cx="0" cy="3810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5318" name="AutoShape 22"/>
          <p:cNvCxnSpPr>
            <a:cxnSpLocks noChangeShapeType="1"/>
            <a:stCxn id="55315" idx="2"/>
            <a:endCxn id="55316" idx="0"/>
          </p:cNvCxnSpPr>
          <p:nvPr/>
        </p:nvCxnSpPr>
        <p:spPr bwMode="auto">
          <a:xfrm>
            <a:off x="8483600" y="4102100"/>
            <a:ext cx="0" cy="3810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55319" name="Oval 23"/>
          <p:cNvSpPr>
            <a:spLocks noChangeArrowheads="1"/>
          </p:cNvSpPr>
          <p:nvPr/>
        </p:nvSpPr>
        <p:spPr bwMode="auto">
          <a:xfrm>
            <a:off x="9855200" y="2730500"/>
            <a:ext cx="1320800" cy="533400"/>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ea typeface="楷体_GB2312" pitchFamily="49" charset="-122"/>
              </a:rPr>
              <a:t>验证</a:t>
            </a:r>
          </a:p>
        </p:txBody>
      </p:sp>
      <p:sp>
        <p:nvSpPr>
          <p:cNvPr id="55320" name="Rectangle 24"/>
          <p:cNvSpPr>
            <a:spLocks noChangeArrowheads="1"/>
          </p:cNvSpPr>
          <p:nvPr/>
        </p:nvSpPr>
        <p:spPr bwMode="auto">
          <a:xfrm>
            <a:off x="9753600" y="3644900"/>
            <a:ext cx="1524000" cy="4572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ea typeface="楷体_GB2312" pitchFamily="49" charset="-122"/>
              </a:rPr>
              <a:t>管理者监督</a:t>
            </a:r>
          </a:p>
        </p:txBody>
      </p:sp>
      <p:sp>
        <p:nvSpPr>
          <p:cNvPr id="55321" name="Rectangle 25"/>
          <p:cNvSpPr>
            <a:spLocks noChangeArrowheads="1"/>
          </p:cNvSpPr>
          <p:nvPr/>
        </p:nvSpPr>
        <p:spPr bwMode="auto">
          <a:xfrm>
            <a:off x="9753600" y="4483100"/>
            <a:ext cx="1524000" cy="4572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en-US" altLang="zh-CN" sz="1800"/>
              <a:t>SQA</a:t>
            </a:r>
          </a:p>
        </p:txBody>
      </p:sp>
      <p:cxnSp>
        <p:nvCxnSpPr>
          <p:cNvPr id="55322" name="AutoShape 26"/>
          <p:cNvCxnSpPr>
            <a:cxnSpLocks noChangeShapeType="1"/>
            <a:stCxn id="55319" idx="4"/>
            <a:endCxn id="55320" idx="0"/>
          </p:cNvCxnSpPr>
          <p:nvPr/>
        </p:nvCxnSpPr>
        <p:spPr bwMode="auto">
          <a:xfrm>
            <a:off x="10515600" y="3263900"/>
            <a:ext cx="0" cy="3810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5323" name="AutoShape 27"/>
          <p:cNvCxnSpPr>
            <a:cxnSpLocks noChangeShapeType="1"/>
            <a:stCxn id="55320" idx="2"/>
            <a:endCxn id="55321" idx="0"/>
          </p:cNvCxnSpPr>
          <p:nvPr/>
        </p:nvCxnSpPr>
        <p:spPr bwMode="auto">
          <a:xfrm>
            <a:off x="10515600" y="4102100"/>
            <a:ext cx="0" cy="3810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55324" name="Rectangle 28"/>
          <p:cNvSpPr>
            <a:spLocks noChangeArrowheads="1"/>
          </p:cNvSpPr>
          <p:nvPr/>
        </p:nvSpPr>
        <p:spPr bwMode="auto">
          <a:xfrm>
            <a:off x="5689600" y="5168900"/>
            <a:ext cx="1524000" cy="4572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ea typeface="楷体_GB2312" pitchFamily="49" charset="-122"/>
              </a:rPr>
              <a:t>任务</a:t>
            </a:r>
          </a:p>
        </p:txBody>
      </p:sp>
      <p:sp>
        <p:nvSpPr>
          <p:cNvPr id="55325" name="Rectangle 29"/>
          <p:cNvSpPr>
            <a:spLocks noChangeArrowheads="1"/>
          </p:cNvSpPr>
          <p:nvPr/>
        </p:nvSpPr>
        <p:spPr bwMode="auto">
          <a:xfrm>
            <a:off x="5689600" y="5778500"/>
            <a:ext cx="1524000" cy="4572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ea typeface="楷体_GB2312" pitchFamily="49" charset="-122"/>
              </a:rPr>
              <a:t>评审</a:t>
            </a:r>
          </a:p>
        </p:txBody>
      </p:sp>
      <p:sp>
        <p:nvSpPr>
          <p:cNvPr id="55326" name="Oval 30"/>
          <p:cNvSpPr>
            <a:spLocks noChangeArrowheads="1"/>
          </p:cNvSpPr>
          <p:nvPr/>
        </p:nvSpPr>
        <p:spPr bwMode="auto">
          <a:xfrm>
            <a:off x="5384800" y="1739900"/>
            <a:ext cx="2133600" cy="838200"/>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ea typeface="楷体_GB2312" pitchFamily="49" charset="-122"/>
              </a:rPr>
              <a:t>目的与目标</a:t>
            </a:r>
          </a:p>
        </p:txBody>
      </p:sp>
      <p:sp>
        <p:nvSpPr>
          <p:cNvPr id="55327" name="Text Box 31"/>
          <p:cNvSpPr txBox="1">
            <a:spLocks noChangeArrowheads="1"/>
          </p:cNvSpPr>
          <p:nvPr/>
        </p:nvSpPr>
        <p:spPr bwMode="auto">
          <a:xfrm>
            <a:off x="3941234" y="6273800"/>
            <a:ext cx="30844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b="1">
                <a:ea typeface="楷体_GB2312" pitchFamily="49" charset="-122"/>
              </a:rPr>
              <a:t>    软件过程设计的</a:t>
            </a:r>
            <a:r>
              <a:rPr lang="en-US" altLang="zh-CN" sz="1800" b="1">
                <a:ea typeface="楷体_GB2312" pitchFamily="49" charset="-122"/>
              </a:rPr>
              <a:t>CMM</a:t>
            </a:r>
            <a:r>
              <a:rPr lang="zh-CN" altLang="en-US" sz="1800" b="1">
                <a:ea typeface="楷体_GB2312" pitchFamily="49" charset="-122"/>
              </a:rPr>
              <a:t>模型</a:t>
            </a:r>
            <a:endParaRPr lang="zh-CN" altLang="en-US" sz="1800">
              <a:ea typeface="楷体_GB2312" pitchFamily="49" charset="-122"/>
            </a:endParaRPr>
          </a:p>
        </p:txBody>
      </p:sp>
      <p:cxnSp>
        <p:nvCxnSpPr>
          <p:cNvPr id="55328" name="AutoShape 32"/>
          <p:cNvCxnSpPr>
            <a:cxnSpLocks noChangeShapeType="1"/>
            <a:stCxn id="55298" idx="2"/>
            <a:endCxn id="55326" idx="0"/>
          </p:cNvCxnSpPr>
          <p:nvPr/>
        </p:nvCxnSpPr>
        <p:spPr bwMode="auto">
          <a:xfrm>
            <a:off x="6451600" y="1511300"/>
            <a:ext cx="0" cy="2286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5329" name="AutoShape 33"/>
          <p:cNvCxnSpPr>
            <a:cxnSpLocks noChangeShapeType="1"/>
            <a:stCxn id="55326" idx="4"/>
            <a:endCxn id="55309" idx="0"/>
          </p:cNvCxnSpPr>
          <p:nvPr/>
        </p:nvCxnSpPr>
        <p:spPr bwMode="auto">
          <a:xfrm>
            <a:off x="6451600" y="2578100"/>
            <a:ext cx="0" cy="1524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5330" name="AutoShape 34"/>
          <p:cNvCxnSpPr>
            <a:cxnSpLocks noChangeShapeType="1"/>
            <a:stCxn id="55311" idx="2"/>
            <a:endCxn id="55324" idx="0"/>
          </p:cNvCxnSpPr>
          <p:nvPr/>
        </p:nvCxnSpPr>
        <p:spPr bwMode="auto">
          <a:xfrm>
            <a:off x="6451600" y="4940300"/>
            <a:ext cx="0" cy="2286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5331" name="AutoShape 35"/>
          <p:cNvCxnSpPr>
            <a:cxnSpLocks noChangeShapeType="1"/>
            <a:stCxn id="55324" idx="2"/>
            <a:endCxn id="55325" idx="0"/>
          </p:cNvCxnSpPr>
          <p:nvPr/>
        </p:nvCxnSpPr>
        <p:spPr bwMode="auto">
          <a:xfrm>
            <a:off x="6451600" y="5626100"/>
            <a:ext cx="0" cy="1524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5332" name="AutoShape 36"/>
          <p:cNvCxnSpPr>
            <a:cxnSpLocks noChangeShapeType="1"/>
            <a:stCxn id="55304" idx="2"/>
            <a:endCxn id="55299" idx="6"/>
          </p:cNvCxnSpPr>
          <p:nvPr/>
        </p:nvCxnSpPr>
        <p:spPr bwMode="auto">
          <a:xfrm flipH="1">
            <a:off x="3048000" y="2997200"/>
            <a:ext cx="7112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5333" name="AutoShape 37"/>
          <p:cNvCxnSpPr>
            <a:cxnSpLocks noChangeShapeType="1"/>
            <a:stCxn id="55309" idx="2"/>
            <a:endCxn id="55304" idx="6"/>
          </p:cNvCxnSpPr>
          <p:nvPr/>
        </p:nvCxnSpPr>
        <p:spPr bwMode="auto">
          <a:xfrm flipH="1">
            <a:off x="5080000" y="2997200"/>
            <a:ext cx="7112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5334" name="AutoShape 38"/>
          <p:cNvCxnSpPr>
            <a:cxnSpLocks noChangeShapeType="1"/>
            <a:stCxn id="55309" idx="6"/>
            <a:endCxn id="55314" idx="2"/>
          </p:cNvCxnSpPr>
          <p:nvPr/>
        </p:nvCxnSpPr>
        <p:spPr bwMode="auto">
          <a:xfrm>
            <a:off x="7112000" y="2997200"/>
            <a:ext cx="7112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5335" name="AutoShape 39"/>
          <p:cNvCxnSpPr>
            <a:cxnSpLocks noChangeShapeType="1"/>
            <a:stCxn id="55314" idx="6"/>
            <a:endCxn id="55319" idx="2"/>
          </p:cNvCxnSpPr>
          <p:nvPr/>
        </p:nvCxnSpPr>
        <p:spPr bwMode="auto">
          <a:xfrm>
            <a:off x="9144000" y="2997200"/>
            <a:ext cx="7112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4" name="Rectangle 2"/>
          <p:cNvSpPr txBox="1">
            <a:spLocks noChangeArrowheads="1"/>
          </p:cNvSpPr>
          <p:nvPr/>
        </p:nvSpPr>
        <p:spPr>
          <a:xfrm>
            <a:off x="-42333" y="49214"/>
            <a:ext cx="4762501" cy="688975"/>
          </a:xfrm>
          <a:prstGeom prst="rect">
            <a:avLst/>
          </a:prstGeom>
        </p:spPr>
        <p:txBody>
          <a:bodyPr/>
          <a:lstStyle/>
          <a:p>
            <a:pPr algn="ctr" defTabSz="814388" eaLnBrk="1" hangingPunct="1">
              <a:lnSpc>
                <a:spcPct val="90000"/>
              </a:lnSpc>
              <a:defRPr/>
            </a:pPr>
            <a:r>
              <a:rPr lang="en-US" altLang="zh-CN" sz="3600" b="1" kern="0" dirty="0">
                <a:solidFill>
                  <a:schemeClr val="bg1"/>
                </a:solidFill>
                <a:effectLst>
                  <a:outerShdw blurRad="38100" dist="38100" dir="2700000" algn="tl">
                    <a:srgbClr val="C0C0C0"/>
                  </a:outerShdw>
                </a:effectLst>
                <a:latin typeface="+mj-ea"/>
                <a:ea typeface="+mj-ea"/>
                <a:cs typeface="+mj-cs"/>
              </a:rPr>
              <a:t>SW-CMM</a:t>
            </a:r>
            <a:r>
              <a:rPr lang="zh-CN" altLang="en-US" sz="3600" b="1" kern="0" dirty="0">
                <a:solidFill>
                  <a:schemeClr val="bg1"/>
                </a:solidFill>
                <a:effectLst>
                  <a:outerShdw blurRad="38100" dist="38100" dir="2700000" algn="tl">
                    <a:srgbClr val="C0C0C0"/>
                  </a:outerShdw>
                </a:effectLst>
                <a:latin typeface="+mj-ea"/>
                <a:ea typeface="+mj-ea"/>
                <a:cs typeface="+mj-cs"/>
              </a:rPr>
              <a:t>过程设计</a:t>
            </a:r>
            <a:endParaRPr lang="zh-CN" altLang="en-US" sz="4000" b="1" kern="0" dirty="0">
              <a:solidFill>
                <a:schemeClr val="bg1"/>
              </a:solidFill>
              <a:effectLst>
                <a:outerShdw blurRad="38100" dist="38100" dir="2700000" algn="tl">
                  <a:srgbClr val="C0C0C0"/>
                </a:outerShdw>
              </a:effectLst>
              <a:latin typeface="+mj-ea"/>
              <a:ea typeface="+mj-ea"/>
              <a:cs typeface="+mj-cs"/>
            </a:endParaRPr>
          </a:p>
        </p:txBody>
      </p:sp>
      <p:sp>
        <p:nvSpPr>
          <p:cNvPr id="55337" name="Text Box 3"/>
          <p:cNvSpPr txBox="1">
            <a:spLocks noChangeArrowheads="1"/>
          </p:cNvSpPr>
          <p:nvPr/>
        </p:nvSpPr>
        <p:spPr bwMode="auto">
          <a:xfrm>
            <a:off x="1" y="928689"/>
            <a:ext cx="47625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2000" b="1"/>
              <a:t>-- </a:t>
            </a:r>
            <a:r>
              <a:rPr kumimoji="1" lang="en-US" altLang="zh-CN" sz="2000" b="1">
                <a:ea typeface="楷体_GB2312" pitchFamily="49" charset="-122"/>
              </a:rPr>
              <a:t>CMM</a:t>
            </a:r>
            <a:r>
              <a:rPr kumimoji="1" lang="zh-CN" altLang="en-US" sz="2000" b="1">
                <a:ea typeface="楷体_GB2312" pitchFamily="49" charset="-122"/>
              </a:rPr>
              <a:t>为过程设计或过程再设计提供了优良的模型。</a:t>
            </a:r>
          </a:p>
          <a:p>
            <a:pPr eaLnBrk="1" hangingPunct="1"/>
            <a:r>
              <a:rPr kumimoji="1" lang="zh-CN" altLang="en-US" sz="2000" b="1">
                <a:ea typeface="楷体_GB2312" pitchFamily="49" charset="-122"/>
              </a:rPr>
              <a:t>    它给出了在作软件过程设计时需要的组成构件模板。</a:t>
            </a:r>
          </a:p>
        </p:txBody>
      </p:sp>
    </p:spTree>
    <p:extLst>
      <p:ext uri="{BB962C8B-B14F-4D97-AF65-F5344CB8AC3E}">
        <p14:creationId xmlns:p14="http://schemas.microsoft.com/office/powerpoint/2010/main" val="2330099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0" y="857250"/>
          <a:ext cx="12192000" cy="5786438"/>
        </p:xfrm>
        <a:graphic>
          <a:graphicData uri="http://schemas.openxmlformats.org/presentationml/2006/ole">
            <mc:AlternateContent xmlns:mc="http://schemas.openxmlformats.org/markup-compatibility/2006">
              <mc:Choice xmlns:v="urn:schemas-microsoft-com:vml" Requires="v">
                <p:oleObj name="VISIO" r:id="rId2" imgW="7045452" imgH="6161532" progId="">
                  <p:embed/>
                </p:oleObj>
              </mc:Choice>
              <mc:Fallback>
                <p:oleObj name="VISIO" r:id="rId2" imgW="7045452" imgH="6161532" progId="">
                  <p:embed/>
                  <p:pic>
                    <p:nvPicPr>
                      <p:cNvPr id="307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250"/>
                        <a:ext cx="12192000" cy="578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8"/>
          <p:cNvSpPr txBox="1">
            <a:spLocks noChangeArrowheads="1"/>
          </p:cNvSpPr>
          <p:nvPr/>
        </p:nvSpPr>
        <p:spPr bwMode="auto">
          <a:xfrm>
            <a:off x="571501" y="130175"/>
            <a:ext cx="10572751" cy="584200"/>
          </a:xfrm>
          <a:prstGeom prst="rect">
            <a:avLst/>
          </a:prstGeom>
          <a:noFill/>
          <a:ln w="9525">
            <a:noFill/>
            <a:miter lim="800000"/>
            <a:headEnd/>
            <a:tailEnd/>
          </a:ln>
        </p:spPr>
        <p:txBody>
          <a:bodyPr>
            <a:spAutoFit/>
          </a:bodyPr>
          <a:lstStyle/>
          <a:p>
            <a:pPr eaLnBrk="1" hangingPunct="1">
              <a:defRPr/>
            </a:pPr>
            <a:r>
              <a:rPr kumimoji="1" lang="en-US" altLang="zh-CN" sz="3200" b="1" dirty="0">
                <a:solidFill>
                  <a:schemeClr val="bg1"/>
                </a:solidFill>
                <a:latin typeface="+mj-ea"/>
                <a:ea typeface="+mj-ea"/>
                <a:cs typeface="Times New Roman" panose="02020603050405020304" pitchFamily="18" charset="0"/>
              </a:rPr>
              <a:t>CMM</a:t>
            </a:r>
            <a:r>
              <a:rPr kumimoji="1" lang="zh-CN" altLang="en-US" sz="3200" b="1" dirty="0">
                <a:solidFill>
                  <a:schemeClr val="bg1"/>
                </a:solidFill>
                <a:latin typeface="+mj-ea"/>
                <a:ea typeface="+mj-ea"/>
                <a:cs typeface="Times New Roman" panose="02020603050405020304" pitchFamily="18" charset="0"/>
              </a:rPr>
              <a:t>结构 </a:t>
            </a:r>
            <a:r>
              <a:rPr kumimoji="1" lang="en-US" altLang="zh-CN" sz="3200" b="1" dirty="0">
                <a:solidFill>
                  <a:schemeClr val="bg1"/>
                </a:solidFill>
                <a:latin typeface="+mj-ea"/>
                <a:ea typeface="+mj-ea"/>
                <a:cs typeface="Times New Roman" panose="02020603050405020304" pitchFamily="18" charset="0"/>
              </a:rPr>
              <a:t>2</a:t>
            </a:r>
            <a:r>
              <a:rPr kumimoji="1" lang="zh-CN" altLang="en-US" sz="3200" b="1" dirty="0">
                <a:solidFill>
                  <a:schemeClr val="bg1"/>
                </a:solidFill>
                <a:latin typeface="+mj-ea"/>
                <a:ea typeface="+mj-ea"/>
                <a:cs typeface="Times New Roman" panose="02020603050405020304" pitchFamily="18" charset="0"/>
              </a:rPr>
              <a:t>级关键过程域</a:t>
            </a:r>
            <a:r>
              <a:rPr kumimoji="1" lang="en-US" altLang="zh-CN" sz="3200" b="1" dirty="0">
                <a:solidFill>
                  <a:schemeClr val="bg1"/>
                </a:solidFill>
                <a:latin typeface="+mj-ea"/>
                <a:ea typeface="+mj-ea"/>
                <a:cs typeface="Times New Roman" panose="02020603050405020304" pitchFamily="18" charset="0"/>
              </a:rPr>
              <a:t>——</a:t>
            </a:r>
            <a:r>
              <a:rPr kumimoji="1" lang="zh-CN" altLang="en-US" sz="3200" b="1" dirty="0">
                <a:solidFill>
                  <a:schemeClr val="bg1"/>
                </a:solidFill>
                <a:latin typeface="+mj-ea"/>
                <a:ea typeface="+mj-ea"/>
                <a:cs typeface="Times New Roman" panose="02020603050405020304" pitchFamily="18" charset="0"/>
              </a:rPr>
              <a:t>需求管理结构</a:t>
            </a:r>
          </a:p>
        </p:txBody>
      </p:sp>
    </p:spTree>
    <p:extLst>
      <p:ext uri="{BB962C8B-B14F-4D97-AF65-F5344CB8AC3E}">
        <p14:creationId xmlns:p14="http://schemas.microsoft.com/office/powerpoint/2010/main" val="731262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Rectangle 2"/>
          <p:cNvSpPr>
            <a:spLocks noGrp="1" noChangeArrowheads="1"/>
          </p:cNvSpPr>
          <p:nvPr>
            <p:ph type="title"/>
          </p:nvPr>
        </p:nvSpPr>
        <p:spPr>
          <a:xfrm>
            <a:off x="181158" y="-295770"/>
            <a:ext cx="10515600" cy="1325563"/>
          </a:xfrm>
        </p:spPr>
        <p:txBody>
          <a:bodyPr>
            <a:normAutofit/>
          </a:bodyPr>
          <a:lstStyle/>
          <a:p>
            <a:pPr>
              <a:defRPr/>
            </a:pPr>
            <a:r>
              <a:rPr lang="en-US" altLang="zh-CN" sz="4000" dirty="0">
                <a:solidFill>
                  <a:schemeClr val="bg1"/>
                </a:solidFill>
                <a:ea typeface="宋体" pitchFamily="2" charset="-122"/>
              </a:rPr>
              <a:t>CMM 2</a:t>
            </a:r>
            <a:r>
              <a:rPr lang="zh-CN" altLang="en-US" sz="4000" dirty="0">
                <a:solidFill>
                  <a:schemeClr val="bg1"/>
                </a:solidFill>
                <a:ea typeface="宋体" pitchFamily="2" charset="-122"/>
              </a:rPr>
              <a:t>级</a:t>
            </a:r>
            <a:r>
              <a:rPr lang="en-US" altLang="zh-CN" sz="4000" dirty="0">
                <a:solidFill>
                  <a:schemeClr val="bg1"/>
                </a:solidFill>
                <a:ea typeface="宋体" pitchFamily="2" charset="-122"/>
              </a:rPr>
              <a:t>SCM  KPA</a:t>
            </a:r>
          </a:p>
        </p:txBody>
      </p:sp>
      <p:sp>
        <p:nvSpPr>
          <p:cNvPr id="63491" name="Rectangle 3"/>
          <p:cNvSpPr>
            <a:spLocks noGrp="1" noChangeArrowheads="1"/>
          </p:cNvSpPr>
          <p:nvPr>
            <p:ph type="body" idx="1"/>
          </p:nvPr>
        </p:nvSpPr>
        <p:spPr>
          <a:xfrm>
            <a:off x="0" y="6165850"/>
            <a:ext cx="5689600" cy="457200"/>
          </a:xfrm>
        </p:spPr>
        <p:txBody>
          <a:bodyPr/>
          <a:lstStyle/>
          <a:p>
            <a:pPr>
              <a:buFont typeface="Arial" pitchFamily="34" charset="0"/>
              <a:buNone/>
            </a:pPr>
            <a:r>
              <a:rPr lang="en-US" altLang="zh-CN" sz="2600">
                <a:ea typeface="宋体" pitchFamily="2" charset="-122"/>
              </a:rPr>
              <a:t>     SCM   KPA </a:t>
            </a:r>
            <a:r>
              <a:rPr lang="zh-CN" altLang="en-US" sz="2600">
                <a:ea typeface="宋体" pitchFamily="2" charset="-122"/>
              </a:rPr>
              <a:t>结构</a:t>
            </a:r>
          </a:p>
        </p:txBody>
      </p:sp>
      <p:grpSp>
        <p:nvGrpSpPr>
          <p:cNvPr id="63492" name="Group 4"/>
          <p:cNvGrpSpPr>
            <a:grpSpLocks/>
          </p:cNvGrpSpPr>
          <p:nvPr/>
        </p:nvGrpSpPr>
        <p:grpSpPr bwMode="auto">
          <a:xfrm>
            <a:off x="239184" y="1196976"/>
            <a:ext cx="11328400" cy="5256213"/>
            <a:chOff x="1368" y="-10"/>
            <a:chExt cx="2953" cy="3994"/>
          </a:xfrm>
        </p:grpSpPr>
        <p:grpSp>
          <p:nvGrpSpPr>
            <p:cNvPr id="63494" name="Group 5"/>
            <p:cNvGrpSpPr>
              <a:grpSpLocks/>
            </p:cNvGrpSpPr>
            <p:nvPr/>
          </p:nvGrpSpPr>
          <p:grpSpPr bwMode="auto">
            <a:xfrm>
              <a:off x="1718" y="-10"/>
              <a:ext cx="2592" cy="1498"/>
              <a:chOff x="3060" y="9552"/>
              <a:chExt cx="6480" cy="3744"/>
            </a:xfrm>
          </p:grpSpPr>
          <p:grpSp>
            <p:nvGrpSpPr>
              <p:cNvPr id="63532" name="Group 6"/>
              <p:cNvGrpSpPr>
                <a:grpSpLocks/>
              </p:cNvGrpSpPr>
              <p:nvPr/>
            </p:nvGrpSpPr>
            <p:grpSpPr bwMode="auto">
              <a:xfrm>
                <a:off x="3060" y="9552"/>
                <a:ext cx="6480" cy="3744"/>
                <a:chOff x="3060" y="9552"/>
                <a:chExt cx="6480" cy="3744"/>
              </a:xfrm>
            </p:grpSpPr>
            <p:sp>
              <p:nvSpPr>
                <p:cNvPr id="63539" name="Rectangle 7"/>
                <p:cNvSpPr>
                  <a:spLocks noChangeArrowheads="1"/>
                </p:cNvSpPr>
                <p:nvPr/>
              </p:nvSpPr>
              <p:spPr bwMode="auto">
                <a:xfrm>
                  <a:off x="8640" y="11424"/>
                  <a:ext cx="900" cy="468"/>
                </a:xfrm>
                <a:prstGeom prst="rect">
                  <a:avLst/>
                </a:prstGeom>
                <a:solidFill>
                  <a:srgbClr val="FFFFFF"/>
                </a:solidFill>
                <a:ln w="9525">
                  <a:solidFill>
                    <a:srgbClr val="000000"/>
                  </a:solidFill>
                  <a:miter lim="800000"/>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en-US" altLang="zh-CN" sz="1200">
                      <a:latin typeface="Times New Roman" pitchFamily="18" charset="0"/>
                    </a:rPr>
                    <a:t>G1</a:t>
                  </a:r>
                </a:p>
                <a:p>
                  <a:pPr>
                    <a:lnSpc>
                      <a:spcPct val="100000"/>
                    </a:lnSpc>
                    <a:spcBef>
                      <a:spcPct val="0"/>
                    </a:spcBef>
                    <a:buClrTx/>
                    <a:buSzTx/>
                    <a:buFontTx/>
                    <a:buNone/>
                  </a:pPr>
                  <a:endParaRPr kumimoji="1" lang="zh-CN" altLang="en-US" sz="2800">
                    <a:latin typeface="Times New Roman" pitchFamily="18" charset="0"/>
                  </a:endParaRPr>
                </a:p>
              </p:txBody>
            </p:sp>
            <p:sp>
              <p:nvSpPr>
                <p:cNvPr id="63540" name="Rectangle 8"/>
                <p:cNvSpPr>
                  <a:spLocks noChangeArrowheads="1"/>
                </p:cNvSpPr>
                <p:nvPr/>
              </p:nvSpPr>
              <p:spPr bwMode="auto">
                <a:xfrm>
                  <a:off x="5220" y="9552"/>
                  <a:ext cx="1260" cy="468"/>
                </a:xfrm>
                <a:prstGeom prst="rect">
                  <a:avLst/>
                </a:prstGeom>
                <a:solidFill>
                  <a:srgbClr val="FFFFFF"/>
                </a:solidFill>
                <a:ln w="9525">
                  <a:solidFill>
                    <a:srgbClr val="000000"/>
                  </a:solidFill>
                  <a:miter lim="800000"/>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en-US" altLang="zh-CN" sz="1200">
                      <a:latin typeface="Times New Roman" pitchFamily="18" charset="0"/>
                    </a:rPr>
                    <a:t>2</a:t>
                  </a:r>
                  <a:r>
                    <a:rPr kumimoji="1" lang="zh-CN" altLang="en-US" sz="1200">
                      <a:latin typeface="Times New Roman" pitchFamily="18" charset="0"/>
                    </a:rPr>
                    <a:t>级</a:t>
                  </a:r>
                </a:p>
                <a:p>
                  <a:pPr>
                    <a:lnSpc>
                      <a:spcPct val="100000"/>
                    </a:lnSpc>
                    <a:spcBef>
                      <a:spcPct val="0"/>
                    </a:spcBef>
                    <a:buClrTx/>
                    <a:buSzTx/>
                    <a:buFontTx/>
                    <a:buNone/>
                  </a:pPr>
                  <a:endParaRPr kumimoji="1" lang="zh-CN" altLang="en-US" sz="2800">
                    <a:latin typeface="Times New Roman" pitchFamily="18" charset="0"/>
                  </a:endParaRPr>
                </a:p>
              </p:txBody>
            </p:sp>
            <p:sp>
              <p:nvSpPr>
                <p:cNvPr id="63541" name="Oval 9"/>
                <p:cNvSpPr>
                  <a:spLocks noChangeArrowheads="1"/>
                </p:cNvSpPr>
                <p:nvPr/>
              </p:nvSpPr>
              <p:spPr bwMode="auto">
                <a:xfrm>
                  <a:off x="3060" y="10644"/>
                  <a:ext cx="900" cy="468"/>
                </a:xfrm>
                <a:prstGeom prst="ellipse">
                  <a:avLst/>
                </a:prstGeom>
                <a:solidFill>
                  <a:srgbClr val="FFFFFF"/>
                </a:solidFill>
                <a:ln w="9525">
                  <a:solidFill>
                    <a:srgbClr val="000000"/>
                  </a:solidFill>
                  <a:round/>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en-US" altLang="zh-CN" sz="1200">
                      <a:latin typeface="Times New Roman" pitchFamily="18" charset="0"/>
                    </a:rPr>
                    <a:t>RM</a:t>
                  </a:r>
                </a:p>
                <a:p>
                  <a:pPr>
                    <a:lnSpc>
                      <a:spcPct val="100000"/>
                    </a:lnSpc>
                    <a:spcBef>
                      <a:spcPct val="0"/>
                    </a:spcBef>
                    <a:buClrTx/>
                    <a:buSzTx/>
                    <a:buFontTx/>
                    <a:buNone/>
                  </a:pPr>
                  <a:endParaRPr kumimoji="1" lang="zh-CN" altLang="en-US" sz="2800">
                    <a:latin typeface="Times New Roman" pitchFamily="18" charset="0"/>
                  </a:endParaRPr>
                </a:p>
              </p:txBody>
            </p:sp>
            <p:sp>
              <p:nvSpPr>
                <p:cNvPr id="63542" name="Oval 10"/>
                <p:cNvSpPr>
                  <a:spLocks noChangeArrowheads="1"/>
                </p:cNvSpPr>
                <p:nvPr/>
              </p:nvSpPr>
              <p:spPr bwMode="auto">
                <a:xfrm>
                  <a:off x="4140" y="10644"/>
                  <a:ext cx="900" cy="468"/>
                </a:xfrm>
                <a:prstGeom prst="ellipse">
                  <a:avLst/>
                </a:prstGeom>
                <a:solidFill>
                  <a:srgbClr val="FFFFFF"/>
                </a:solidFill>
                <a:ln w="9525">
                  <a:solidFill>
                    <a:srgbClr val="000000"/>
                  </a:solidFill>
                  <a:round/>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en-US" altLang="zh-CN" sz="1200">
                      <a:latin typeface="Times New Roman" pitchFamily="18" charset="0"/>
                    </a:rPr>
                    <a:t>SPP</a:t>
                  </a:r>
                </a:p>
                <a:p>
                  <a:pPr>
                    <a:lnSpc>
                      <a:spcPct val="100000"/>
                    </a:lnSpc>
                    <a:spcBef>
                      <a:spcPct val="0"/>
                    </a:spcBef>
                    <a:buClrTx/>
                    <a:buSzTx/>
                    <a:buFontTx/>
                    <a:buNone/>
                  </a:pPr>
                  <a:endParaRPr kumimoji="1" lang="zh-CN" altLang="en-US" sz="2800">
                    <a:latin typeface="Times New Roman" pitchFamily="18" charset="0"/>
                  </a:endParaRPr>
                </a:p>
              </p:txBody>
            </p:sp>
            <p:sp>
              <p:nvSpPr>
                <p:cNvPr id="63543" name="Oval 11"/>
                <p:cNvSpPr>
                  <a:spLocks noChangeArrowheads="1"/>
                </p:cNvSpPr>
                <p:nvPr/>
              </p:nvSpPr>
              <p:spPr bwMode="auto">
                <a:xfrm>
                  <a:off x="5220" y="10644"/>
                  <a:ext cx="900" cy="468"/>
                </a:xfrm>
                <a:prstGeom prst="ellipse">
                  <a:avLst/>
                </a:prstGeom>
                <a:solidFill>
                  <a:srgbClr val="FFFFFF"/>
                </a:solidFill>
                <a:ln w="9525">
                  <a:solidFill>
                    <a:srgbClr val="000000"/>
                  </a:solidFill>
                  <a:round/>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en-US" altLang="zh-CN" sz="1200">
                      <a:latin typeface="Times New Roman" pitchFamily="18" charset="0"/>
                    </a:rPr>
                    <a:t>SPTO</a:t>
                  </a:r>
                </a:p>
                <a:p>
                  <a:pPr>
                    <a:lnSpc>
                      <a:spcPct val="100000"/>
                    </a:lnSpc>
                    <a:spcBef>
                      <a:spcPct val="0"/>
                    </a:spcBef>
                    <a:buClrTx/>
                    <a:buSzTx/>
                    <a:buFontTx/>
                    <a:buNone/>
                  </a:pPr>
                  <a:endParaRPr kumimoji="1" lang="zh-CN" altLang="en-US" sz="2800">
                    <a:latin typeface="Times New Roman" pitchFamily="18" charset="0"/>
                  </a:endParaRPr>
                </a:p>
              </p:txBody>
            </p:sp>
            <p:sp>
              <p:nvSpPr>
                <p:cNvPr id="63544" name="Oval 12"/>
                <p:cNvSpPr>
                  <a:spLocks noChangeArrowheads="1"/>
                </p:cNvSpPr>
                <p:nvPr/>
              </p:nvSpPr>
              <p:spPr bwMode="auto">
                <a:xfrm>
                  <a:off x="6300" y="10644"/>
                  <a:ext cx="900" cy="468"/>
                </a:xfrm>
                <a:prstGeom prst="ellipse">
                  <a:avLst/>
                </a:prstGeom>
                <a:solidFill>
                  <a:srgbClr val="FFFFFF"/>
                </a:solidFill>
                <a:ln w="9525">
                  <a:solidFill>
                    <a:srgbClr val="000000"/>
                  </a:solidFill>
                  <a:round/>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en-US" altLang="zh-CN" sz="1200">
                      <a:latin typeface="Times New Roman" pitchFamily="18" charset="0"/>
                    </a:rPr>
                    <a:t>SSM</a:t>
                  </a:r>
                </a:p>
                <a:p>
                  <a:pPr>
                    <a:lnSpc>
                      <a:spcPct val="100000"/>
                    </a:lnSpc>
                    <a:spcBef>
                      <a:spcPct val="0"/>
                    </a:spcBef>
                    <a:buClrTx/>
                    <a:buSzTx/>
                    <a:buFontTx/>
                    <a:buNone/>
                  </a:pPr>
                  <a:endParaRPr kumimoji="1" lang="zh-CN" altLang="en-US" sz="2800">
                    <a:latin typeface="Times New Roman" pitchFamily="18" charset="0"/>
                  </a:endParaRPr>
                </a:p>
              </p:txBody>
            </p:sp>
            <p:sp>
              <p:nvSpPr>
                <p:cNvPr id="63545" name="Oval 13"/>
                <p:cNvSpPr>
                  <a:spLocks noChangeArrowheads="1"/>
                </p:cNvSpPr>
                <p:nvPr/>
              </p:nvSpPr>
              <p:spPr bwMode="auto">
                <a:xfrm>
                  <a:off x="7380" y="10644"/>
                  <a:ext cx="900" cy="468"/>
                </a:xfrm>
                <a:prstGeom prst="ellipse">
                  <a:avLst/>
                </a:prstGeom>
                <a:solidFill>
                  <a:srgbClr val="FFFFFF"/>
                </a:solidFill>
                <a:ln w="9525">
                  <a:solidFill>
                    <a:srgbClr val="000000"/>
                  </a:solidFill>
                  <a:round/>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en-US" altLang="zh-CN" sz="1200">
                      <a:latin typeface="Times New Roman" pitchFamily="18" charset="0"/>
                    </a:rPr>
                    <a:t>SQA</a:t>
                  </a:r>
                </a:p>
                <a:p>
                  <a:pPr>
                    <a:lnSpc>
                      <a:spcPct val="100000"/>
                    </a:lnSpc>
                    <a:spcBef>
                      <a:spcPct val="0"/>
                    </a:spcBef>
                    <a:buClrTx/>
                    <a:buSzTx/>
                    <a:buFontTx/>
                    <a:buNone/>
                  </a:pPr>
                  <a:endParaRPr kumimoji="1" lang="zh-CN" altLang="en-US" sz="2800">
                    <a:latin typeface="Times New Roman" pitchFamily="18" charset="0"/>
                  </a:endParaRPr>
                </a:p>
              </p:txBody>
            </p:sp>
            <p:sp>
              <p:nvSpPr>
                <p:cNvPr id="63546" name="Oval 14"/>
                <p:cNvSpPr>
                  <a:spLocks noChangeArrowheads="1"/>
                </p:cNvSpPr>
                <p:nvPr/>
              </p:nvSpPr>
              <p:spPr bwMode="auto">
                <a:xfrm>
                  <a:off x="8460" y="10644"/>
                  <a:ext cx="1080" cy="468"/>
                </a:xfrm>
                <a:prstGeom prst="ellipse">
                  <a:avLst/>
                </a:prstGeom>
                <a:solidFill>
                  <a:srgbClr val="FFFFFF"/>
                </a:solidFill>
                <a:ln w="9525">
                  <a:solidFill>
                    <a:srgbClr val="000000"/>
                  </a:solidFill>
                  <a:round/>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en-US" altLang="zh-CN" sz="1200">
                      <a:latin typeface="Times New Roman" pitchFamily="18" charset="0"/>
                    </a:rPr>
                    <a:t>SCM</a:t>
                  </a:r>
                </a:p>
                <a:p>
                  <a:pPr>
                    <a:lnSpc>
                      <a:spcPct val="100000"/>
                    </a:lnSpc>
                    <a:spcBef>
                      <a:spcPct val="0"/>
                    </a:spcBef>
                    <a:buClrTx/>
                    <a:buSzTx/>
                    <a:buFontTx/>
                    <a:buNone/>
                  </a:pPr>
                  <a:endParaRPr kumimoji="1" lang="zh-CN" altLang="en-US" sz="2800">
                    <a:latin typeface="Times New Roman" pitchFamily="18" charset="0"/>
                  </a:endParaRPr>
                </a:p>
              </p:txBody>
            </p:sp>
            <p:sp>
              <p:nvSpPr>
                <p:cNvPr id="63547" name="Line 15"/>
                <p:cNvSpPr>
                  <a:spLocks noChangeShapeType="1"/>
                </p:cNvSpPr>
                <p:nvPr/>
              </p:nvSpPr>
              <p:spPr bwMode="auto">
                <a:xfrm>
                  <a:off x="9000" y="11112"/>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8" name="Rectangle 16"/>
                <p:cNvSpPr>
                  <a:spLocks noChangeArrowheads="1"/>
                </p:cNvSpPr>
                <p:nvPr/>
              </p:nvSpPr>
              <p:spPr bwMode="auto">
                <a:xfrm>
                  <a:off x="8640" y="11892"/>
                  <a:ext cx="900" cy="468"/>
                </a:xfrm>
                <a:prstGeom prst="rect">
                  <a:avLst/>
                </a:prstGeom>
                <a:solidFill>
                  <a:srgbClr val="FFFFFF"/>
                </a:solidFill>
                <a:ln w="9525">
                  <a:solidFill>
                    <a:srgbClr val="000000"/>
                  </a:solidFill>
                  <a:miter lim="800000"/>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en-US" altLang="zh-CN" sz="1200">
                      <a:latin typeface="Times New Roman" pitchFamily="18" charset="0"/>
                    </a:rPr>
                    <a:t>G2</a:t>
                  </a:r>
                </a:p>
                <a:p>
                  <a:pPr>
                    <a:lnSpc>
                      <a:spcPct val="100000"/>
                    </a:lnSpc>
                    <a:spcBef>
                      <a:spcPct val="0"/>
                    </a:spcBef>
                    <a:buClrTx/>
                    <a:buSzTx/>
                    <a:buFontTx/>
                    <a:buNone/>
                  </a:pPr>
                  <a:endParaRPr kumimoji="1" lang="zh-CN" altLang="en-US" sz="2800">
                    <a:latin typeface="Times New Roman" pitchFamily="18" charset="0"/>
                  </a:endParaRPr>
                </a:p>
              </p:txBody>
            </p:sp>
            <p:sp>
              <p:nvSpPr>
                <p:cNvPr id="63549" name="Rectangle 17"/>
                <p:cNvSpPr>
                  <a:spLocks noChangeArrowheads="1"/>
                </p:cNvSpPr>
                <p:nvPr/>
              </p:nvSpPr>
              <p:spPr bwMode="auto">
                <a:xfrm>
                  <a:off x="8640" y="12360"/>
                  <a:ext cx="900" cy="468"/>
                </a:xfrm>
                <a:prstGeom prst="rect">
                  <a:avLst/>
                </a:prstGeom>
                <a:solidFill>
                  <a:srgbClr val="FFFFFF"/>
                </a:solidFill>
                <a:ln w="9525">
                  <a:solidFill>
                    <a:srgbClr val="000000"/>
                  </a:solidFill>
                  <a:miter lim="800000"/>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en-US" altLang="zh-CN" sz="1200">
                      <a:latin typeface="Times New Roman" pitchFamily="18" charset="0"/>
                    </a:rPr>
                    <a:t>G3</a:t>
                  </a:r>
                </a:p>
                <a:p>
                  <a:pPr>
                    <a:lnSpc>
                      <a:spcPct val="100000"/>
                    </a:lnSpc>
                    <a:spcBef>
                      <a:spcPct val="0"/>
                    </a:spcBef>
                    <a:buClrTx/>
                    <a:buSzTx/>
                    <a:buFontTx/>
                    <a:buNone/>
                  </a:pPr>
                  <a:endParaRPr kumimoji="1" lang="zh-CN" altLang="en-US" sz="2800">
                    <a:latin typeface="Times New Roman" pitchFamily="18" charset="0"/>
                  </a:endParaRPr>
                </a:p>
              </p:txBody>
            </p:sp>
            <p:sp>
              <p:nvSpPr>
                <p:cNvPr id="63550" name="Rectangle 18"/>
                <p:cNvSpPr>
                  <a:spLocks noChangeArrowheads="1"/>
                </p:cNvSpPr>
                <p:nvPr/>
              </p:nvSpPr>
              <p:spPr bwMode="auto">
                <a:xfrm>
                  <a:off x="8640" y="12828"/>
                  <a:ext cx="900" cy="468"/>
                </a:xfrm>
                <a:prstGeom prst="rect">
                  <a:avLst/>
                </a:prstGeom>
                <a:solidFill>
                  <a:srgbClr val="FFFFFF"/>
                </a:solidFill>
                <a:ln w="9525">
                  <a:solidFill>
                    <a:srgbClr val="000000"/>
                  </a:solidFill>
                  <a:miter lim="800000"/>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en-US" altLang="zh-CN" sz="1200">
                      <a:latin typeface="Times New Roman" pitchFamily="18" charset="0"/>
                    </a:rPr>
                    <a:t>G4</a:t>
                  </a:r>
                </a:p>
                <a:p>
                  <a:pPr>
                    <a:lnSpc>
                      <a:spcPct val="100000"/>
                    </a:lnSpc>
                    <a:spcBef>
                      <a:spcPct val="0"/>
                    </a:spcBef>
                    <a:buClrTx/>
                    <a:buSzTx/>
                    <a:buFontTx/>
                    <a:buNone/>
                  </a:pPr>
                  <a:endParaRPr kumimoji="1" lang="zh-CN" altLang="en-US" sz="2800">
                    <a:latin typeface="Times New Roman" pitchFamily="18" charset="0"/>
                  </a:endParaRPr>
                </a:p>
              </p:txBody>
            </p:sp>
            <p:grpSp>
              <p:nvGrpSpPr>
                <p:cNvPr id="63551" name="Group 19"/>
                <p:cNvGrpSpPr>
                  <a:grpSpLocks/>
                </p:cNvGrpSpPr>
                <p:nvPr/>
              </p:nvGrpSpPr>
              <p:grpSpPr bwMode="auto">
                <a:xfrm>
                  <a:off x="7380" y="11112"/>
                  <a:ext cx="900" cy="1248"/>
                  <a:chOff x="7380" y="11112"/>
                  <a:chExt cx="900" cy="1248"/>
                </a:xfrm>
              </p:grpSpPr>
              <p:sp>
                <p:nvSpPr>
                  <p:cNvPr id="63574" name="Line 20"/>
                  <p:cNvSpPr>
                    <a:spLocks noChangeShapeType="1"/>
                  </p:cNvSpPr>
                  <p:nvPr/>
                </p:nvSpPr>
                <p:spPr bwMode="auto">
                  <a:xfrm>
                    <a:off x="7740" y="11112"/>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75" name="Rectangle 21"/>
                  <p:cNvSpPr>
                    <a:spLocks noChangeArrowheads="1"/>
                  </p:cNvSpPr>
                  <p:nvPr/>
                </p:nvSpPr>
                <p:spPr bwMode="auto">
                  <a:xfrm>
                    <a:off x="7380" y="11424"/>
                    <a:ext cx="900" cy="468"/>
                  </a:xfrm>
                  <a:prstGeom prst="rect">
                    <a:avLst/>
                  </a:prstGeom>
                  <a:solidFill>
                    <a:srgbClr val="FFFFFF"/>
                  </a:solidFill>
                  <a:ln w="9525">
                    <a:solidFill>
                      <a:srgbClr val="000000"/>
                    </a:solidFill>
                    <a:miter lim="800000"/>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sp>
                <p:nvSpPr>
                  <p:cNvPr id="63576" name="Rectangle 22"/>
                  <p:cNvSpPr>
                    <a:spLocks noChangeArrowheads="1"/>
                  </p:cNvSpPr>
                  <p:nvPr/>
                </p:nvSpPr>
                <p:spPr bwMode="auto">
                  <a:xfrm>
                    <a:off x="7380" y="11892"/>
                    <a:ext cx="900" cy="468"/>
                  </a:xfrm>
                  <a:prstGeom prst="rect">
                    <a:avLst/>
                  </a:prstGeom>
                  <a:solidFill>
                    <a:srgbClr val="FFFFFF"/>
                  </a:solidFill>
                  <a:ln w="9525">
                    <a:solidFill>
                      <a:srgbClr val="000000"/>
                    </a:solidFill>
                    <a:miter lim="800000"/>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grpSp>
            <p:grpSp>
              <p:nvGrpSpPr>
                <p:cNvPr id="63552" name="Group 23"/>
                <p:cNvGrpSpPr>
                  <a:grpSpLocks/>
                </p:cNvGrpSpPr>
                <p:nvPr/>
              </p:nvGrpSpPr>
              <p:grpSpPr bwMode="auto">
                <a:xfrm>
                  <a:off x="3060" y="11112"/>
                  <a:ext cx="900" cy="1248"/>
                  <a:chOff x="7380" y="11112"/>
                  <a:chExt cx="900" cy="1248"/>
                </a:xfrm>
              </p:grpSpPr>
              <p:sp>
                <p:nvSpPr>
                  <p:cNvPr id="63571" name="Line 24"/>
                  <p:cNvSpPr>
                    <a:spLocks noChangeShapeType="1"/>
                  </p:cNvSpPr>
                  <p:nvPr/>
                </p:nvSpPr>
                <p:spPr bwMode="auto">
                  <a:xfrm>
                    <a:off x="7740" y="11112"/>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72" name="Rectangle 25"/>
                  <p:cNvSpPr>
                    <a:spLocks noChangeArrowheads="1"/>
                  </p:cNvSpPr>
                  <p:nvPr/>
                </p:nvSpPr>
                <p:spPr bwMode="auto">
                  <a:xfrm>
                    <a:off x="7380" y="11424"/>
                    <a:ext cx="900" cy="468"/>
                  </a:xfrm>
                  <a:prstGeom prst="rect">
                    <a:avLst/>
                  </a:prstGeom>
                  <a:solidFill>
                    <a:srgbClr val="FFFFFF"/>
                  </a:solidFill>
                  <a:ln w="9525">
                    <a:solidFill>
                      <a:srgbClr val="000000"/>
                    </a:solidFill>
                    <a:miter lim="800000"/>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sp>
                <p:nvSpPr>
                  <p:cNvPr id="63573" name="Rectangle 26"/>
                  <p:cNvSpPr>
                    <a:spLocks noChangeArrowheads="1"/>
                  </p:cNvSpPr>
                  <p:nvPr/>
                </p:nvSpPr>
                <p:spPr bwMode="auto">
                  <a:xfrm>
                    <a:off x="7380" y="11892"/>
                    <a:ext cx="900" cy="468"/>
                  </a:xfrm>
                  <a:prstGeom prst="rect">
                    <a:avLst/>
                  </a:prstGeom>
                  <a:solidFill>
                    <a:srgbClr val="FFFFFF"/>
                  </a:solidFill>
                  <a:ln w="9525">
                    <a:solidFill>
                      <a:srgbClr val="000000"/>
                    </a:solidFill>
                    <a:miter lim="800000"/>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grpSp>
            <p:grpSp>
              <p:nvGrpSpPr>
                <p:cNvPr id="63553" name="Group 27"/>
                <p:cNvGrpSpPr>
                  <a:grpSpLocks/>
                </p:cNvGrpSpPr>
                <p:nvPr/>
              </p:nvGrpSpPr>
              <p:grpSpPr bwMode="auto">
                <a:xfrm>
                  <a:off x="4140" y="11112"/>
                  <a:ext cx="900" cy="1248"/>
                  <a:chOff x="7380" y="11112"/>
                  <a:chExt cx="900" cy="1248"/>
                </a:xfrm>
              </p:grpSpPr>
              <p:sp>
                <p:nvSpPr>
                  <p:cNvPr id="63568" name="Line 28"/>
                  <p:cNvSpPr>
                    <a:spLocks noChangeShapeType="1"/>
                  </p:cNvSpPr>
                  <p:nvPr/>
                </p:nvSpPr>
                <p:spPr bwMode="auto">
                  <a:xfrm>
                    <a:off x="7740" y="11112"/>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69" name="Rectangle 29"/>
                  <p:cNvSpPr>
                    <a:spLocks noChangeArrowheads="1"/>
                  </p:cNvSpPr>
                  <p:nvPr/>
                </p:nvSpPr>
                <p:spPr bwMode="auto">
                  <a:xfrm>
                    <a:off x="7380" y="11424"/>
                    <a:ext cx="900" cy="468"/>
                  </a:xfrm>
                  <a:prstGeom prst="rect">
                    <a:avLst/>
                  </a:prstGeom>
                  <a:solidFill>
                    <a:srgbClr val="FFFFFF"/>
                  </a:solidFill>
                  <a:ln w="9525">
                    <a:solidFill>
                      <a:srgbClr val="000000"/>
                    </a:solidFill>
                    <a:miter lim="800000"/>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sp>
                <p:nvSpPr>
                  <p:cNvPr id="63570" name="Rectangle 30"/>
                  <p:cNvSpPr>
                    <a:spLocks noChangeArrowheads="1"/>
                  </p:cNvSpPr>
                  <p:nvPr/>
                </p:nvSpPr>
                <p:spPr bwMode="auto">
                  <a:xfrm>
                    <a:off x="7380" y="11892"/>
                    <a:ext cx="900" cy="468"/>
                  </a:xfrm>
                  <a:prstGeom prst="rect">
                    <a:avLst/>
                  </a:prstGeom>
                  <a:solidFill>
                    <a:srgbClr val="FFFFFF"/>
                  </a:solidFill>
                  <a:ln w="9525">
                    <a:solidFill>
                      <a:srgbClr val="000000"/>
                    </a:solidFill>
                    <a:miter lim="800000"/>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grpSp>
            <p:grpSp>
              <p:nvGrpSpPr>
                <p:cNvPr id="63554" name="Group 31"/>
                <p:cNvGrpSpPr>
                  <a:grpSpLocks/>
                </p:cNvGrpSpPr>
                <p:nvPr/>
              </p:nvGrpSpPr>
              <p:grpSpPr bwMode="auto">
                <a:xfrm>
                  <a:off x="5220" y="11112"/>
                  <a:ext cx="900" cy="1248"/>
                  <a:chOff x="7380" y="11112"/>
                  <a:chExt cx="900" cy="1248"/>
                </a:xfrm>
              </p:grpSpPr>
              <p:sp>
                <p:nvSpPr>
                  <p:cNvPr id="63565" name="Line 32"/>
                  <p:cNvSpPr>
                    <a:spLocks noChangeShapeType="1"/>
                  </p:cNvSpPr>
                  <p:nvPr/>
                </p:nvSpPr>
                <p:spPr bwMode="auto">
                  <a:xfrm>
                    <a:off x="7740" y="11112"/>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66" name="Rectangle 33"/>
                  <p:cNvSpPr>
                    <a:spLocks noChangeArrowheads="1"/>
                  </p:cNvSpPr>
                  <p:nvPr/>
                </p:nvSpPr>
                <p:spPr bwMode="auto">
                  <a:xfrm>
                    <a:off x="7380" y="11424"/>
                    <a:ext cx="900" cy="468"/>
                  </a:xfrm>
                  <a:prstGeom prst="rect">
                    <a:avLst/>
                  </a:prstGeom>
                  <a:solidFill>
                    <a:srgbClr val="FFFFFF"/>
                  </a:solidFill>
                  <a:ln w="9525">
                    <a:solidFill>
                      <a:srgbClr val="000000"/>
                    </a:solidFill>
                    <a:miter lim="800000"/>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sp>
                <p:nvSpPr>
                  <p:cNvPr id="63567" name="Rectangle 34"/>
                  <p:cNvSpPr>
                    <a:spLocks noChangeArrowheads="1"/>
                  </p:cNvSpPr>
                  <p:nvPr/>
                </p:nvSpPr>
                <p:spPr bwMode="auto">
                  <a:xfrm>
                    <a:off x="7380" y="11892"/>
                    <a:ext cx="900" cy="468"/>
                  </a:xfrm>
                  <a:prstGeom prst="rect">
                    <a:avLst/>
                  </a:prstGeom>
                  <a:solidFill>
                    <a:srgbClr val="FFFFFF"/>
                  </a:solidFill>
                  <a:ln w="9525">
                    <a:solidFill>
                      <a:srgbClr val="000000"/>
                    </a:solidFill>
                    <a:miter lim="800000"/>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grpSp>
            <p:grpSp>
              <p:nvGrpSpPr>
                <p:cNvPr id="63555" name="Group 35"/>
                <p:cNvGrpSpPr>
                  <a:grpSpLocks/>
                </p:cNvGrpSpPr>
                <p:nvPr/>
              </p:nvGrpSpPr>
              <p:grpSpPr bwMode="auto">
                <a:xfrm>
                  <a:off x="6300" y="11112"/>
                  <a:ext cx="900" cy="1248"/>
                  <a:chOff x="7380" y="11112"/>
                  <a:chExt cx="900" cy="1248"/>
                </a:xfrm>
              </p:grpSpPr>
              <p:sp>
                <p:nvSpPr>
                  <p:cNvPr id="63562" name="Line 36"/>
                  <p:cNvSpPr>
                    <a:spLocks noChangeShapeType="1"/>
                  </p:cNvSpPr>
                  <p:nvPr/>
                </p:nvSpPr>
                <p:spPr bwMode="auto">
                  <a:xfrm>
                    <a:off x="7740" y="11112"/>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63" name="Rectangle 37"/>
                  <p:cNvSpPr>
                    <a:spLocks noChangeArrowheads="1"/>
                  </p:cNvSpPr>
                  <p:nvPr/>
                </p:nvSpPr>
                <p:spPr bwMode="auto">
                  <a:xfrm>
                    <a:off x="7380" y="11424"/>
                    <a:ext cx="900" cy="468"/>
                  </a:xfrm>
                  <a:prstGeom prst="rect">
                    <a:avLst/>
                  </a:prstGeom>
                  <a:solidFill>
                    <a:srgbClr val="FFFFFF"/>
                  </a:solidFill>
                  <a:ln w="9525">
                    <a:solidFill>
                      <a:srgbClr val="000000"/>
                    </a:solidFill>
                    <a:miter lim="800000"/>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sp>
                <p:nvSpPr>
                  <p:cNvPr id="63564" name="Rectangle 38"/>
                  <p:cNvSpPr>
                    <a:spLocks noChangeArrowheads="1"/>
                  </p:cNvSpPr>
                  <p:nvPr/>
                </p:nvSpPr>
                <p:spPr bwMode="auto">
                  <a:xfrm>
                    <a:off x="7380" y="11892"/>
                    <a:ext cx="900" cy="468"/>
                  </a:xfrm>
                  <a:prstGeom prst="rect">
                    <a:avLst/>
                  </a:prstGeom>
                  <a:solidFill>
                    <a:srgbClr val="FFFFFF"/>
                  </a:solidFill>
                  <a:ln w="9525">
                    <a:solidFill>
                      <a:srgbClr val="000000"/>
                    </a:solidFill>
                    <a:miter lim="800000"/>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grpSp>
            <p:sp>
              <p:nvSpPr>
                <p:cNvPr id="63556" name="Rectangle 39"/>
                <p:cNvSpPr>
                  <a:spLocks noChangeArrowheads="1"/>
                </p:cNvSpPr>
                <p:nvPr/>
              </p:nvSpPr>
              <p:spPr bwMode="auto">
                <a:xfrm>
                  <a:off x="4140" y="12360"/>
                  <a:ext cx="900" cy="468"/>
                </a:xfrm>
                <a:prstGeom prst="rect">
                  <a:avLst/>
                </a:prstGeom>
                <a:solidFill>
                  <a:srgbClr val="FFFFFF"/>
                </a:solidFill>
                <a:ln w="9525">
                  <a:solidFill>
                    <a:srgbClr val="000000"/>
                  </a:solidFill>
                  <a:miter lim="800000"/>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sp>
              <p:nvSpPr>
                <p:cNvPr id="63557" name="Rectangle 40"/>
                <p:cNvSpPr>
                  <a:spLocks noChangeArrowheads="1"/>
                </p:cNvSpPr>
                <p:nvPr/>
              </p:nvSpPr>
              <p:spPr bwMode="auto">
                <a:xfrm>
                  <a:off x="5220" y="12360"/>
                  <a:ext cx="900" cy="468"/>
                </a:xfrm>
                <a:prstGeom prst="rect">
                  <a:avLst/>
                </a:prstGeom>
                <a:solidFill>
                  <a:srgbClr val="FFFFFF"/>
                </a:solidFill>
                <a:ln w="9525">
                  <a:solidFill>
                    <a:srgbClr val="000000"/>
                  </a:solidFill>
                  <a:miter lim="800000"/>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sp>
              <p:nvSpPr>
                <p:cNvPr id="63558" name="Rectangle 41"/>
                <p:cNvSpPr>
                  <a:spLocks noChangeArrowheads="1"/>
                </p:cNvSpPr>
                <p:nvPr/>
              </p:nvSpPr>
              <p:spPr bwMode="auto">
                <a:xfrm>
                  <a:off x="6300" y="12360"/>
                  <a:ext cx="900" cy="468"/>
                </a:xfrm>
                <a:prstGeom prst="rect">
                  <a:avLst/>
                </a:prstGeom>
                <a:solidFill>
                  <a:srgbClr val="FFFFFF"/>
                </a:solidFill>
                <a:ln w="9525">
                  <a:solidFill>
                    <a:srgbClr val="000000"/>
                  </a:solidFill>
                  <a:miter lim="800000"/>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sp>
              <p:nvSpPr>
                <p:cNvPr id="63559" name="Rectangle 42"/>
                <p:cNvSpPr>
                  <a:spLocks noChangeArrowheads="1"/>
                </p:cNvSpPr>
                <p:nvPr/>
              </p:nvSpPr>
              <p:spPr bwMode="auto">
                <a:xfrm>
                  <a:off x="7380" y="12360"/>
                  <a:ext cx="900" cy="468"/>
                </a:xfrm>
                <a:prstGeom prst="rect">
                  <a:avLst/>
                </a:prstGeom>
                <a:solidFill>
                  <a:srgbClr val="FFFFFF"/>
                </a:solidFill>
                <a:ln w="9525">
                  <a:solidFill>
                    <a:srgbClr val="000000"/>
                  </a:solidFill>
                  <a:miter lim="800000"/>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sp>
              <p:nvSpPr>
                <p:cNvPr id="63560" name="Rectangle 43"/>
                <p:cNvSpPr>
                  <a:spLocks noChangeArrowheads="1"/>
                </p:cNvSpPr>
                <p:nvPr/>
              </p:nvSpPr>
              <p:spPr bwMode="auto">
                <a:xfrm>
                  <a:off x="6300" y="12828"/>
                  <a:ext cx="900" cy="468"/>
                </a:xfrm>
                <a:prstGeom prst="rect">
                  <a:avLst/>
                </a:prstGeom>
                <a:solidFill>
                  <a:srgbClr val="FFFFFF"/>
                </a:solidFill>
                <a:ln w="9525">
                  <a:solidFill>
                    <a:srgbClr val="000000"/>
                  </a:solidFill>
                  <a:miter lim="800000"/>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sp>
              <p:nvSpPr>
                <p:cNvPr id="63561" name="Rectangle 44"/>
                <p:cNvSpPr>
                  <a:spLocks noChangeArrowheads="1"/>
                </p:cNvSpPr>
                <p:nvPr/>
              </p:nvSpPr>
              <p:spPr bwMode="auto">
                <a:xfrm>
                  <a:off x="7380" y="12828"/>
                  <a:ext cx="900" cy="468"/>
                </a:xfrm>
                <a:prstGeom prst="rect">
                  <a:avLst/>
                </a:prstGeom>
                <a:solidFill>
                  <a:srgbClr val="FFFFFF"/>
                </a:solidFill>
                <a:ln w="9525">
                  <a:solidFill>
                    <a:srgbClr val="000000"/>
                  </a:solidFill>
                  <a:miter lim="800000"/>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grpSp>
          <p:sp>
            <p:nvSpPr>
              <p:cNvPr id="63533" name="Line 45"/>
              <p:cNvSpPr>
                <a:spLocks noChangeShapeType="1"/>
              </p:cNvSpPr>
              <p:nvPr/>
            </p:nvSpPr>
            <p:spPr bwMode="auto">
              <a:xfrm flipH="1">
                <a:off x="5580" y="10020"/>
                <a:ext cx="18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4" name="Line 46"/>
              <p:cNvSpPr>
                <a:spLocks noChangeShapeType="1"/>
              </p:cNvSpPr>
              <p:nvPr/>
            </p:nvSpPr>
            <p:spPr bwMode="auto">
              <a:xfrm>
                <a:off x="5940" y="10020"/>
                <a:ext cx="72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5" name="Line 47"/>
              <p:cNvSpPr>
                <a:spLocks noChangeShapeType="1"/>
              </p:cNvSpPr>
              <p:nvPr/>
            </p:nvSpPr>
            <p:spPr bwMode="auto">
              <a:xfrm flipH="1">
                <a:off x="4860" y="10020"/>
                <a:ext cx="72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6" name="Line 48"/>
              <p:cNvSpPr>
                <a:spLocks noChangeShapeType="1"/>
              </p:cNvSpPr>
              <p:nvPr/>
            </p:nvSpPr>
            <p:spPr bwMode="auto">
              <a:xfrm flipH="1">
                <a:off x="3780" y="10020"/>
                <a:ext cx="162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7" name="Line 49"/>
              <p:cNvSpPr>
                <a:spLocks noChangeShapeType="1"/>
              </p:cNvSpPr>
              <p:nvPr/>
            </p:nvSpPr>
            <p:spPr bwMode="auto">
              <a:xfrm>
                <a:off x="6120" y="10020"/>
                <a:ext cx="144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8" name="Line 50"/>
              <p:cNvSpPr>
                <a:spLocks noChangeShapeType="1"/>
              </p:cNvSpPr>
              <p:nvPr/>
            </p:nvSpPr>
            <p:spPr bwMode="auto">
              <a:xfrm>
                <a:off x="6300" y="10020"/>
                <a:ext cx="252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3495" name="AutoShape 51"/>
            <p:cNvSpPr>
              <a:spLocks noChangeArrowheads="1"/>
            </p:cNvSpPr>
            <p:nvPr/>
          </p:nvSpPr>
          <p:spPr bwMode="auto">
            <a:xfrm>
              <a:off x="2294" y="2880"/>
              <a:ext cx="432" cy="192"/>
            </a:xfrm>
            <a:prstGeom prst="roundRect">
              <a:avLst>
                <a:gd name="adj" fmla="val 16667"/>
              </a:avLst>
            </a:prstGeom>
            <a:solidFill>
              <a:srgbClr val="FFFFFF"/>
            </a:solidFill>
            <a:ln w="9525">
              <a:solidFill>
                <a:srgbClr val="000000"/>
              </a:solidFill>
              <a:round/>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en-US" altLang="zh-CN" sz="1200">
                  <a:latin typeface="Times New Roman" pitchFamily="18" charset="0"/>
                </a:rPr>
                <a:t>Ab5</a:t>
              </a:r>
            </a:p>
            <a:p>
              <a:pPr>
                <a:lnSpc>
                  <a:spcPct val="100000"/>
                </a:lnSpc>
                <a:spcBef>
                  <a:spcPct val="0"/>
                </a:spcBef>
                <a:buClrTx/>
                <a:buSzTx/>
                <a:buFontTx/>
                <a:buNone/>
              </a:pPr>
              <a:endParaRPr kumimoji="1" lang="zh-CN" altLang="en-US" sz="2800">
                <a:latin typeface="Times New Roman" pitchFamily="18" charset="0"/>
              </a:endParaRPr>
            </a:p>
          </p:txBody>
        </p:sp>
        <p:sp>
          <p:nvSpPr>
            <p:cNvPr id="63496" name="AutoShape 52"/>
            <p:cNvSpPr>
              <a:spLocks noChangeArrowheads="1"/>
            </p:cNvSpPr>
            <p:nvPr/>
          </p:nvSpPr>
          <p:spPr bwMode="auto">
            <a:xfrm>
              <a:off x="3806" y="2496"/>
              <a:ext cx="432" cy="187"/>
            </a:xfrm>
            <a:prstGeom prst="roundRect">
              <a:avLst>
                <a:gd name="adj" fmla="val 16667"/>
              </a:avLst>
            </a:prstGeom>
            <a:solidFill>
              <a:srgbClr val="FFFFFF"/>
            </a:solidFill>
            <a:ln w="9525">
              <a:solidFill>
                <a:srgbClr val="000000"/>
              </a:solidFill>
              <a:round/>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en-US" altLang="zh-CN" sz="1200">
                  <a:latin typeface="Times New Roman" pitchFamily="18" charset="0"/>
                </a:rPr>
                <a:t>V3</a:t>
              </a:r>
            </a:p>
            <a:p>
              <a:pPr>
                <a:lnSpc>
                  <a:spcPct val="100000"/>
                </a:lnSpc>
                <a:spcBef>
                  <a:spcPct val="0"/>
                </a:spcBef>
                <a:buClrTx/>
                <a:buSzTx/>
                <a:buFontTx/>
                <a:buNone/>
              </a:pPr>
              <a:endParaRPr kumimoji="1" lang="zh-CN" altLang="en-US" sz="2800">
                <a:latin typeface="Times New Roman" pitchFamily="18" charset="0"/>
              </a:endParaRPr>
            </a:p>
          </p:txBody>
        </p:sp>
        <p:sp>
          <p:nvSpPr>
            <p:cNvPr id="63497" name="AutoShape 53"/>
            <p:cNvSpPr>
              <a:spLocks noChangeArrowheads="1"/>
            </p:cNvSpPr>
            <p:nvPr/>
          </p:nvSpPr>
          <p:spPr bwMode="auto">
            <a:xfrm>
              <a:off x="3806" y="2688"/>
              <a:ext cx="432" cy="187"/>
            </a:xfrm>
            <a:prstGeom prst="roundRect">
              <a:avLst>
                <a:gd name="adj" fmla="val 16667"/>
              </a:avLst>
            </a:prstGeom>
            <a:solidFill>
              <a:srgbClr val="FFFFFF"/>
            </a:solidFill>
            <a:ln w="9525">
              <a:solidFill>
                <a:srgbClr val="000000"/>
              </a:solidFill>
              <a:round/>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en-US" altLang="zh-CN" sz="1200">
                  <a:latin typeface="Times New Roman" pitchFamily="18" charset="0"/>
                </a:rPr>
                <a:t>V4</a:t>
              </a:r>
            </a:p>
            <a:p>
              <a:pPr>
                <a:lnSpc>
                  <a:spcPct val="100000"/>
                </a:lnSpc>
                <a:spcBef>
                  <a:spcPct val="0"/>
                </a:spcBef>
                <a:buClrTx/>
                <a:buSzTx/>
                <a:buFontTx/>
                <a:buNone/>
              </a:pPr>
              <a:endParaRPr kumimoji="1" lang="zh-CN" altLang="en-US" sz="2800">
                <a:latin typeface="Times New Roman" pitchFamily="18" charset="0"/>
              </a:endParaRPr>
            </a:p>
          </p:txBody>
        </p:sp>
        <p:grpSp>
          <p:nvGrpSpPr>
            <p:cNvPr id="63498" name="Group 54"/>
            <p:cNvGrpSpPr>
              <a:grpSpLocks/>
            </p:cNvGrpSpPr>
            <p:nvPr/>
          </p:nvGrpSpPr>
          <p:grpSpPr bwMode="auto">
            <a:xfrm>
              <a:off x="1790" y="1488"/>
              <a:ext cx="2448" cy="2496"/>
              <a:chOff x="3240" y="5964"/>
              <a:chExt cx="6120" cy="6240"/>
            </a:xfrm>
          </p:grpSpPr>
          <p:sp>
            <p:nvSpPr>
              <p:cNvPr id="63501" name="Line 55"/>
              <p:cNvSpPr>
                <a:spLocks noChangeShapeType="1"/>
              </p:cNvSpPr>
              <p:nvPr/>
            </p:nvSpPr>
            <p:spPr bwMode="auto">
              <a:xfrm>
                <a:off x="3780" y="6432"/>
                <a:ext cx="5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2" name="Line 56"/>
              <p:cNvSpPr>
                <a:spLocks noChangeShapeType="1"/>
              </p:cNvSpPr>
              <p:nvPr/>
            </p:nvSpPr>
            <p:spPr bwMode="auto">
              <a:xfrm>
                <a:off x="3780" y="6432"/>
                <a:ext cx="0" cy="10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3" name="Rectangle 57"/>
              <p:cNvSpPr>
                <a:spLocks noChangeArrowheads="1"/>
              </p:cNvSpPr>
              <p:nvPr/>
            </p:nvSpPr>
            <p:spPr bwMode="auto">
              <a:xfrm>
                <a:off x="3240" y="6744"/>
                <a:ext cx="1080" cy="468"/>
              </a:xfrm>
              <a:prstGeom prst="rect">
                <a:avLst/>
              </a:prstGeom>
              <a:solidFill>
                <a:srgbClr val="FFFFFF"/>
              </a:solidFill>
              <a:ln w="9525">
                <a:solidFill>
                  <a:srgbClr val="000000"/>
                </a:solidFill>
                <a:miter lim="800000"/>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zh-CN" altLang="en-US" sz="1200">
                    <a:latin typeface="Times New Roman" pitchFamily="18" charset="0"/>
                  </a:rPr>
                  <a:t>约定</a:t>
                </a:r>
              </a:p>
              <a:p>
                <a:pPr>
                  <a:lnSpc>
                    <a:spcPct val="100000"/>
                  </a:lnSpc>
                  <a:spcBef>
                    <a:spcPct val="0"/>
                  </a:spcBef>
                  <a:buClrTx/>
                  <a:buSzTx/>
                  <a:buFontTx/>
                  <a:buNone/>
                </a:pPr>
                <a:endParaRPr kumimoji="1" lang="zh-CN" altLang="en-US" sz="2800">
                  <a:latin typeface="Times New Roman" pitchFamily="18" charset="0"/>
                </a:endParaRPr>
              </a:p>
            </p:txBody>
          </p:sp>
          <p:sp>
            <p:nvSpPr>
              <p:cNvPr id="63504" name="Line 58"/>
              <p:cNvSpPr>
                <a:spLocks noChangeShapeType="1"/>
              </p:cNvSpPr>
              <p:nvPr/>
            </p:nvSpPr>
            <p:spPr bwMode="auto">
              <a:xfrm>
                <a:off x="5040" y="6432"/>
                <a:ext cx="0" cy="10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5" name="Rectangle 59"/>
              <p:cNvSpPr>
                <a:spLocks noChangeArrowheads="1"/>
              </p:cNvSpPr>
              <p:nvPr/>
            </p:nvSpPr>
            <p:spPr bwMode="auto">
              <a:xfrm>
                <a:off x="4500" y="6744"/>
                <a:ext cx="1080" cy="468"/>
              </a:xfrm>
              <a:prstGeom prst="rect">
                <a:avLst/>
              </a:prstGeom>
              <a:solidFill>
                <a:srgbClr val="FFFFFF"/>
              </a:solidFill>
              <a:ln w="9525">
                <a:solidFill>
                  <a:srgbClr val="000000"/>
                </a:solidFill>
                <a:miter lim="800000"/>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zh-CN" altLang="en-US" sz="1200">
                    <a:latin typeface="Times New Roman" pitchFamily="18" charset="0"/>
                  </a:rPr>
                  <a:t>能力</a:t>
                </a:r>
              </a:p>
              <a:p>
                <a:pPr>
                  <a:lnSpc>
                    <a:spcPct val="100000"/>
                  </a:lnSpc>
                  <a:spcBef>
                    <a:spcPct val="0"/>
                  </a:spcBef>
                  <a:buClrTx/>
                  <a:buSzTx/>
                  <a:buFontTx/>
                  <a:buNone/>
                </a:pPr>
                <a:endParaRPr kumimoji="1" lang="zh-CN" altLang="en-US" sz="2800">
                  <a:latin typeface="Times New Roman" pitchFamily="18" charset="0"/>
                </a:endParaRPr>
              </a:p>
            </p:txBody>
          </p:sp>
          <p:sp>
            <p:nvSpPr>
              <p:cNvPr id="63506" name="Line 60"/>
              <p:cNvSpPr>
                <a:spLocks noChangeShapeType="1"/>
              </p:cNvSpPr>
              <p:nvPr/>
            </p:nvSpPr>
            <p:spPr bwMode="auto">
              <a:xfrm>
                <a:off x="6300" y="6432"/>
                <a:ext cx="0" cy="10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7" name="Rectangle 61"/>
              <p:cNvSpPr>
                <a:spLocks noChangeArrowheads="1"/>
              </p:cNvSpPr>
              <p:nvPr/>
            </p:nvSpPr>
            <p:spPr bwMode="auto">
              <a:xfrm>
                <a:off x="5760" y="6744"/>
                <a:ext cx="1080" cy="468"/>
              </a:xfrm>
              <a:prstGeom prst="rect">
                <a:avLst/>
              </a:prstGeom>
              <a:solidFill>
                <a:srgbClr val="FFFFFF"/>
              </a:solidFill>
              <a:ln w="9525">
                <a:solidFill>
                  <a:srgbClr val="000000"/>
                </a:solidFill>
                <a:miter lim="800000"/>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zh-CN" altLang="en-US" sz="1200">
                    <a:latin typeface="Times New Roman" pitchFamily="18" charset="0"/>
                  </a:rPr>
                  <a:t>活动</a:t>
                </a:r>
              </a:p>
              <a:p>
                <a:pPr>
                  <a:lnSpc>
                    <a:spcPct val="100000"/>
                  </a:lnSpc>
                  <a:spcBef>
                    <a:spcPct val="0"/>
                  </a:spcBef>
                  <a:buClrTx/>
                  <a:buSzTx/>
                  <a:buFontTx/>
                  <a:buNone/>
                </a:pPr>
                <a:endParaRPr kumimoji="1" lang="zh-CN" altLang="en-US" sz="2800">
                  <a:latin typeface="Times New Roman" pitchFamily="18" charset="0"/>
                </a:endParaRPr>
              </a:p>
            </p:txBody>
          </p:sp>
          <p:sp>
            <p:nvSpPr>
              <p:cNvPr id="63508" name="Line 62"/>
              <p:cNvSpPr>
                <a:spLocks noChangeShapeType="1"/>
              </p:cNvSpPr>
              <p:nvPr/>
            </p:nvSpPr>
            <p:spPr bwMode="auto">
              <a:xfrm>
                <a:off x="7560" y="6432"/>
                <a:ext cx="0" cy="10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9" name="Rectangle 63"/>
              <p:cNvSpPr>
                <a:spLocks noChangeArrowheads="1"/>
              </p:cNvSpPr>
              <p:nvPr/>
            </p:nvSpPr>
            <p:spPr bwMode="auto">
              <a:xfrm>
                <a:off x="7020" y="6744"/>
                <a:ext cx="1080" cy="468"/>
              </a:xfrm>
              <a:prstGeom prst="rect">
                <a:avLst/>
              </a:prstGeom>
              <a:solidFill>
                <a:srgbClr val="FFFFFF"/>
              </a:solidFill>
              <a:ln w="9525">
                <a:solidFill>
                  <a:srgbClr val="000000"/>
                </a:solidFill>
                <a:miter lim="800000"/>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zh-CN" altLang="en-US" sz="1200">
                    <a:latin typeface="Times New Roman" pitchFamily="18" charset="0"/>
                  </a:rPr>
                  <a:t>测量</a:t>
                </a:r>
              </a:p>
              <a:p>
                <a:pPr>
                  <a:lnSpc>
                    <a:spcPct val="100000"/>
                  </a:lnSpc>
                  <a:spcBef>
                    <a:spcPct val="0"/>
                  </a:spcBef>
                  <a:buClrTx/>
                  <a:buSzTx/>
                  <a:buFontTx/>
                  <a:buNone/>
                </a:pPr>
                <a:endParaRPr kumimoji="1" lang="zh-CN" altLang="en-US" sz="2800">
                  <a:latin typeface="Times New Roman" pitchFamily="18" charset="0"/>
                </a:endParaRPr>
              </a:p>
            </p:txBody>
          </p:sp>
          <p:sp>
            <p:nvSpPr>
              <p:cNvPr id="63510" name="Line 64"/>
              <p:cNvSpPr>
                <a:spLocks noChangeShapeType="1"/>
              </p:cNvSpPr>
              <p:nvPr/>
            </p:nvSpPr>
            <p:spPr bwMode="auto">
              <a:xfrm>
                <a:off x="8820" y="6432"/>
                <a:ext cx="0" cy="10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1" name="Rectangle 65"/>
              <p:cNvSpPr>
                <a:spLocks noChangeArrowheads="1"/>
              </p:cNvSpPr>
              <p:nvPr/>
            </p:nvSpPr>
            <p:spPr bwMode="auto">
              <a:xfrm>
                <a:off x="8280" y="6744"/>
                <a:ext cx="1080" cy="468"/>
              </a:xfrm>
              <a:prstGeom prst="rect">
                <a:avLst/>
              </a:prstGeom>
              <a:solidFill>
                <a:srgbClr val="FFFFFF"/>
              </a:solidFill>
              <a:ln w="9525">
                <a:solidFill>
                  <a:srgbClr val="000000"/>
                </a:solidFill>
                <a:miter lim="800000"/>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zh-CN" altLang="en-US" sz="1200">
                    <a:latin typeface="Times New Roman" pitchFamily="18" charset="0"/>
                  </a:rPr>
                  <a:t>验证</a:t>
                </a:r>
              </a:p>
              <a:p>
                <a:pPr>
                  <a:lnSpc>
                    <a:spcPct val="100000"/>
                  </a:lnSpc>
                  <a:spcBef>
                    <a:spcPct val="0"/>
                  </a:spcBef>
                  <a:buClrTx/>
                  <a:buSzTx/>
                  <a:buFontTx/>
                  <a:buNone/>
                </a:pPr>
                <a:endParaRPr kumimoji="1" lang="zh-CN" altLang="en-US" sz="2800">
                  <a:latin typeface="Times New Roman" pitchFamily="18" charset="0"/>
                </a:endParaRPr>
              </a:p>
            </p:txBody>
          </p:sp>
          <p:sp>
            <p:nvSpPr>
              <p:cNvPr id="63512" name="Line 66"/>
              <p:cNvSpPr>
                <a:spLocks noChangeShapeType="1"/>
              </p:cNvSpPr>
              <p:nvPr/>
            </p:nvSpPr>
            <p:spPr bwMode="auto">
              <a:xfrm>
                <a:off x="9180" y="5964"/>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3" name="AutoShape 67"/>
              <p:cNvSpPr>
                <a:spLocks noChangeArrowheads="1"/>
              </p:cNvSpPr>
              <p:nvPr/>
            </p:nvSpPr>
            <p:spPr bwMode="auto">
              <a:xfrm>
                <a:off x="3240" y="7524"/>
                <a:ext cx="1080" cy="468"/>
              </a:xfrm>
              <a:prstGeom prst="roundRect">
                <a:avLst>
                  <a:gd name="adj" fmla="val 16667"/>
                </a:avLst>
              </a:prstGeom>
              <a:solidFill>
                <a:srgbClr val="FFFFFF"/>
              </a:solidFill>
              <a:ln w="9525">
                <a:solidFill>
                  <a:srgbClr val="000000"/>
                </a:solidFill>
                <a:round/>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en-US" altLang="zh-CN" sz="1200">
                    <a:latin typeface="Times New Roman" pitchFamily="18" charset="0"/>
                  </a:rPr>
                  <a:t>C1</a:t>
                </a:r>
              </a:p>
              <a:p>
                <a:pPr>
                  <a:lnSpc>
                    <a:spcPct val="100000"/>
                  </a:lnSpc>
                  <a:spcBef>
                    <a:spcPct val="0"/>
                  </a:spcBef>
                  <a:buClrTx/>
                  <a:buSzTx/>
                  <a:buFontTx/>
                  <a:buNone/>
                </a:pPr>
                <a:endParaRPr kumimoji="1" lang="zh-CN" altLang="en-US" sz="2800">
                  <a:latin typeface="Times New Roman" pitchFamily="18" charset="0"/>
                </a:endParaRPr>
              </a:p>
            </p:txBody>
          </p:sp>
          <p:sp>
            <p:nvSpPr>
              <p:cNvPr id="63514" name="AutoShape 68"/>
              <p:cNvSpPr>
                <a:spLocks noChangeArrowheads="1"/>
              </p:cNvSpPr>
              <p:nvPr/>
            </p:nvSpPr>
            <p:spPr bwMode="auto">
              <a:xfrm>
                <a:off x="4500" y="7524"/>
                <a:ext cx="1080" cy="468"/>
              </a:xfrm>
              <a:prstGeom prst="roundRect">
                <a:avLst>
                  <a:gd name="adj" fmla="val 16667"/>
                </a:avLst>
              </a:prstGeom>
              <a:solidFill>
                <a:srgbClr val="FFFFFF"/>
              </a:solidFill>
              <a:ln w="9525">
                <a:solidFill>
                  <a:srgbClr val="000000"/>
                </a:solidFill>
                <a:round/>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en-US" altLang="zh-CN" sz="1200">
                    <a:latin typeface="Times New Roman" pitchFamily="18" charset="0"/>
                  </a:rPr>
                  <a:t>Ab1</a:t>
                </a:r>
              </a:p>
              <a:p>
                <a:pPr>
                  <a:lnSpc>
                    <a:spcPct val="100000"/>
                  </a:lnSpc>
                  <a:spcBef>
                    <a:spcPct val="0"/>
                  </a:spcBef>
                  <a:buClrTx/>
                  <a:buSzTx/>
                  <a:buFontTx/>
                  <a:buNone/>
                </a:pPr>
                <a:endParaRPr kumimoji="1" lang="zh-CN" altLang="en-US" sz="2800">
                  <a:latin typeface="Times New Roman" pitchFamily="18" charset="0"/>
                </a:endParaRPr>
              </a:p>
            </p:txBody>
          </p:sp>
          <p:sp>
            <p:nvSpPr>
              <p:cNvPr id="63515" name="AutoShape 69"/>
              <p:cNvSpPr>
                <a:spLocks noChangeArrowheads="1"/>
              </p:cNvSpPr>
              <p:nvPr/>
            </p:nvSpPr>
            <p:spPr bwMode="auto">
              <a:xfrm>
                <a:off x="5760" y="7524"/>
                <a:ext cx="1080" cy="468"/>
              </a:xfrm>
              <a:prstGeom prst="roundRect">
                <a:avLst>
                  <a:gd name="adj" fmla="val 16667"/>
                </a:avLst>
              </a:prstGeom>
              <a:solidFill>
                <a:srgbClr val="FFFFFF"/>
              </a:solidFill>
              <a:ln w="9525">
                <a:solidFill>
                  <a:srgbClr val="000000"/>
                </a:solidFill>
                <a:round/>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en-US" altLang="zh-CN" sz="1200">
                    <a:latin typeface="Times New Roman" pitchFamily="18" charset="0"/>
                  </a:rPr>
                  <a:t>Ac1</a:t>
                </a:r>
              </a:p>
              <a:p>
                <a:pPr>
                  <a:lnSpc>
                    <a:spcPct val="100000"/>
                  </a:lnSpc>
                  <a:spcBef>
                    <a:spcPct val="0"/>
                  </a:spcBef>
                  <a:buClrTx/>
                  <a:buSzTx/>
                  <a:buFontTx/>
                  <a:buNone/>
                </a:pPr>
                <a:endParaRPr kumimoji="1" lang="zh-CN" altLang="en-US" sz="2800">
                  <a:latin typeface="Times New Roman" pitchFamily="18" charset="0"/>
                </a:endParaRPr>
              </a:p>
            </p:txBody>
          </p:sp>
          <p:sp>
            <p:nvSpPr>
              <p:cNvPr id="63516" name="AutoShape 70"/>
              <p:cNvSpPr>
                <a:spLocks noChangeArrowheads="1"/>
              </p:cNvSpPr>
              <p:nvPr/>
            </p:nvSpPr>
            <p:spPr bwMode="auto">
              <a:xfrm>
                <a:off x="7020" y="7524"/>
                <a:ext cx="1080" cy="468"/>
              </a:xfrm>
              <a:prstGeom prst="roundRect">
                <a:avLst>
                  <a:gd name="adj" fmla="val 16667"/>
                </a:avLst>
              </a:prstGeom>
              <a:solidFill>
                <a:srgbClr val="FFFFFF"/>
              </a:solidFill>
              <a:ln w="9525">
                <a:solidFill>
                  <a:srgbClr val="000000"/>
                </a:solidFill>
                <a:round/>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en-US" altLang="zh-CN" sz="1200">
                    <a:latin typeface="Times New Roman" pitchFamily="18" charset="0"/>
                  </a:rPr>
                  <a:t>M1</a:t>
                </a:r>
              </a:p>
              <a:p>
                <a:pPr>
                  <a:lnSpc>
                    <a:spcPct val="100000"/>
                  </a:lnSpc>
                  <a:spcBef>
                    <a:spcPct val="0"/>
                  </a:spcBef>
                  <a:buClrTx/>
                  <a:buSzTx/>
                  <a:buFontTx/>
                  <a:buNone/>
                </a:pPr>
                <a:endParaRPr kumimoji="1" lang="zh-CN" altLang="en-US" sz="2800">
                  <a:latin typeface="Times New Roman" pitchFamily="18" charset="0"/>
                </a:endParaRPr>
              </a:p>
            </p:txBody>
          </p:sp>
          <p:sp>
            <p:nvSpPr>
              <p:cNvPr id="63517" name="AutoShape 71"/>
              <p:cNvSpPr>
                <a:spLocks noChangeArrowheads="1"/>
              </p:cNvSpPr>
              <p:nvPr/>
            </p:nvSpPr>
            <p:spPr bwMode="auto">
              <a:xfrm>
                <a:off x="8280" y="7524"/>
                <a:ext cx="1080" cy="468"/>
              </a:xfrm>
              <a:prstGeom prst="roundRect">
                <a:avLst>
                  <a:gd name="adj" fmla="val 16667"/>
                </a:avLst>
              </a:prstGeom>
              <a:solidFill>
                <a:srgbClr val="FFFFFF"/>
              </a:solidFill>
              <a:ln w="9525">
                <a:solidFill>
                  <a:srgbClr val="000000"/>
                </a:solidFill>
                <a:round/>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en-US" altLang="zh-CN" sz="1200">
                    <a:latin typeface="Times New Roman" pitchFamily="18" charset="0"/>
                  </a:rPr>
                  <a:t>V1</a:t>
                </a:r>
              </a:p>
              <a:p>
                <a:pPr>
                  <a:lnSpc>
                    <a:spcPct val="100000"/>
                  </a:lnSpc>
                  <a:spcBef>
                    <a:spcPct val="0"/>
                  </a:spcBef>
                  <a:buClrTx/>
                  <a:buSzTx/>
                  <a:buFontTx/>
                  <a:buNone/>
                </a:pPr>
                <a:endParaRPr kumimoji="1" lang="zh-CN" altLang="en-US" sz="2800">
                  <a:latin typeface="Times New Roman" pitchFamily="18" charset="0"/>
                </a:endParaRPr>
              </a:p>
            </p:txBody>
          </p:sp>
          <p:grpSp>
            <p:nvGrpSpPr>
              <p:cNvPr id="63518" name="Group 72"/>
              <p:cNvGrpSpPr>
                <a:grpSpLocks/>
              </p:cNvGrpSpPr>
              <p:nvPr/>
            </p:nvGrpSpPr>
            <p:grpSpPr bwMode="auto">
              <a:xfrm>
                <a:off x="4500" y="7992"/>
                <a:ext cx="4860" cy="1404"/>
                <a:chOff x="4500" y="9240"/>
                <a:chExt cx="4860" cy="1404"/>
              </a:xfrm>
            </p:grpSpPr>
            <p:sp>
              <p:nvSpPr>
                <p:cNvPr id="63527" name="AutoShape 73"/>
                <p:cNvSpPr>
                  <a:spLocks noChangeArrowheads="1"/>
                </p:cNvSpPr>
                <p:nvPr/>
              </p:nvSpPr>
              <p:spPr bwMode="auto">
                <a:xfrm>
                  <a:off x="4500" y="9240"/>
                  <a:ext cx="1080" cy="468"/>
                </a:xfrm>
                <a:prstGeom prst="roundRect">
                  <a:avLst>
                    <a:gd name="adj" fmla="val 16667"/>
                  </a:avLst>
                </a:prstGeom>
                <a:solidFill>
                  <a:srgbClr val="FFFFFF"/>
                </a:solidFill>
                <a:ln w="9525">
                  <a:solidFill>
                    <a:srgbClr val="000000"/>
                  </a:solidFill>
                  <a:round/>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en-US" altLang="zh-CN" sz="1200">
                      <a:latin typeface="Times New Roman" pitchFamily="18" charset="0"/>
                    </a:rPr>
                    <a:t>Ab2</a:t>
                  </a:r>
                </a:p>
                <a:p>
                  <a:pPr>
                    <a:lnSpc>
                      <a:spcPct val="100000"/>
                    </a:lnSpc>
                    <a:spcBef>
                      <a:spcPct val="0"/>
                    </a:spcBef>
                    <a:buClrTx/>
                    <a:buSzTx/>
                    <a:buFontTx/>
                    <a:buNone/>
                  </a:pPr>
                  <a:endParaRPr kumimoji="1" lang="zh-CN" altLang="en-US" sz="2800">
                    <a:latin typeface="Times New Roman" pitchFamily="18" charset="0"/>
                  </a:endParaRPr>
                </a:p>
              </p:txBody>
            </p:sp>
            <p:sp>
              <p:nvSpPr>
                <p:cNvPr id="63528" name="AutoShape 74"/>
                <p:cNvSpPr>
                  <a:spLocks noChangeArrowheads="1"/>
                </p:cNvSpPr>
                <p:nvPr/>
              </p:nvSpPr>
              <p:spPr bwMode="auto">
                <a:xfrm>
                  <a:off x="5760" y="9240"/>
                  <a:ext cx="1080" cy="468"/>
                </a:xfrm>
                <a:prstGeom prst="roundRect">
                  <a:avLst>
                    <a:gd name="adj" fmla="val 16667"/>
                  </a:avLst>
                </a:prstGeom>
                <a:solidFill>
                  <a:srgbClr val="FFFFFF"/>
                </a:solidFill>
                <a:ln w="9525">
                  <a:solidFill>
                    <a:srgbClr val="000000"/>
                  </a:solidFill>
                  <a:round/>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en-US" altLang="zh-CN" sz="1200">
                      <a:latin typeface="Times New Roman" pitchFamily="18" charset="0"/>
                    </a:rPr>
                    <a:t>Ac2</a:t>
                  </a:r>
                </a:p>
                <a:p>
                  <a:pPr>
                    <a:lnSpc>
                      <a:spcPct val="100000"/>
                    </a:lnSpc>
                    <a:spcBef>
                      <a:spcPct val="0"/>
                    </a:spcBef>
                    <a:buClrTx/>
                    <a:buSzTx/>
                    <a:buFontTx/>
                    <a:buNone/>
                  </a:pPr>
                  <a:endParaRPr kumimoji="1" lang="zh-CN" altLang="en-US" sz="2800">
                    <a:latin typeface="Times New Roman" pitchFamily="18" charset="0"/>
                  </a:endParaRPr>
                </a:p>
              </p:txBody>
            </p:sp>
            <p:sp>
              <p:nvSpPr>
                <p:cNvPr id="63529" name="AutoShape 75"/>
                <p:cNvSpPr>
                  <a:spLocks noChangeArrowheads="1"/>
                </p:cNvSpPr>
                <p:nvPr/>
              </p:nvSpPr>
              <p:spPr bwMode="auto">
                <a:xfrm>
                  <a:off x="8280" y="9240"/>
                  <a:ext cx="1080" cy="468"/>
                </a:xfrm>
                <a:prstGeom prst="roundRect">
                  <a:avLst>
                    <a:gd name="adj" fmla="val 16667"/>
                  </a:avLst>
                </a:prstGeom>
                <a:solidFill>
                  <a:srgbClr val="FFFFFF"/>
                </a:solidFill>
                <a:ln w="9525">
                  <a:solidFill>
                    <a:srgbClr val="000000"/>
                  </a:solidFill>
                  <a:round/>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en-US" altLang="zh-CN" sz="1200">
                      <a:latin typeface="Times New Roman" pitchFamily="18" charset="0"/>
                    </a:rPr>
                    <a:t>V2</a:t>
                  </a:r>
                </a:p>
                <a:p>
                  <a:pPr>
                    <a:lnSpc>
                      <a:spcPct val="100000"/>
                    </a:lnSpc>
                    <a:spcBef>
                      <a:spcPct val="0"/>
                    </a:spcBef>
                    <a:buClrTx/>
                    <a:buSzTx/>
                    <a:buFontTx/>
                    <a:buNone/>
                  </a:pPr>
                  <a:endParaRPr kumimoji="1" lang="zh-CN" altLang="en-US" sz="2800">
                    <a:latin typeface="Times New Roman" pitchFamily="18" charset="0"/>
                  </a:endParaRPr>
                </a:p>
              </p:txBody>
            </p:sp>
            <p:sp>
              <p:nvSpPr>
                <p:cNvPr id="63530" name="AutoShape 76"/>
                <p:cNvSpPr>
                  <a:spLocks noChangeArrowheads="1"/>
                </p:cNvSpPr>
                <p:nvPr/>
              </p:nvSpPr>
              <p:spPr bwMode="auto">
                <a:xfrm>
                  <a:off x="4500" y="9708"/>
                  <a:ext cx="1080" cy="468"/>
                </a:xfrm>
                <a:prstGeom prst="roundRect">
                  <a:avLst>
                    <a:gd name="adj" fmla="val 16667"/>
                  </a:avLst>
                </a:prstGeom>
                <a:solidFill>
                  <a:srgbClr val="FFFFFF"/>
                </a:solidFill>
                <a:ln w="9525">
                  <a:solidFill>
                    <a:srgbClr val="000000"/>
                  </a:solidFill>
                  <a:round/>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en-US" altLang="zh-CN" sz="1200">
                      <a:latin typeface="Times New Roman" pitchFamily="18" charset="0"/>
                    </a:rPr>
                    <a:t>Ab3</a:t>
                  </a:r>
                </a:p>
                <a:p>
                  <a:pPr>
                    <a:lnSpc>
                      <a:spcPct val="100000"/>
                    </a:lnSpc>
                    <a:spcBef>
                      <a:spcPct val="0"/>
                    </a:spcBef>
                    <a:buClrTx/>
                    <a:buSzTx/>
                    <a:buFontTx/>
                    <a:buNone/>
                  </a:pPr>
                  <a:endParaRPr kumimoji="1" lang="zh-CN" altLang="en-US" sz="2800">
                    <a:latin typeface="Times New Roman" pitchFamily="18" charset="0"/>
                  </a:endParaRPr>
                </a:p>
              </p:txBody>
            </p:sp>
            <p:sp>
              <p:nvSpPr>
                <p:cNvPr id="63531" name="AutoShape 77"/>
                <p:cNvSpPr>
                  <a:spLocks noChangeArrowheads="1"/>
                </p:cNvSpPr>
                <p:nvPr/>
              </p:nvSpPr>
              <p:spPr bwMode="auto">
                <a:xfrm>
                  <a:off x="4500" y="10176"/>
                  <a:ext cx="1080" cy="468"/>
                </a:xfrm>
                <a:prstGeom prst="roundRect">
                  <a:avLst>
                    <a:gd name="adj" fmla="val 16667"/>
                  </a:avLst>
                </a:prstGeom>
                <a:solidFill>
                  <a:srgbClr val="FFFFFF"/>
                </a:solidFill>
                <a:ln w="9525">
                  <a:solidFill>
                    <a:srgbClr val="000000"/>
                  </a:solidFill>
                  <a:round/>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en-US" altLang="zh-CN" sz="1200">
                      <a:latin typeface="Times New Roman" pitchFamily="18" charset="0"/>
                    </a:rPr>
                    <a:t>Ab4</a:t>
                  </a:r>
                </a:p>
                <a:p>
                  <a:pPr>
                    <a:lnSpc>
                      <a:spcPct val="100000"/>
                    </a:lnSpc>
                    <a:spcBef>
                      <a:spcPct val="0"/>
                    </a:spcBef>
                    <a:buClrTx/>
                    <a:buSzTx/>
                    <a:buFontTx/>
                    <a:buNone/>
                  </a:pPr>
                  <a:endParaRPr kumimoji="1" lang="zh-CN" altLang="en-US" sz="2800">
                    <a:latin typeface="Times New Roman" pitchFamily="18" charset="0"/>
                  </a:endParaRPr>
                </a:p>
              </p:txBody>
            </p:sp>
          </p:grpSp>
          <p:sp>
            <p:nvSpPr>
              <p:cNvPr id="63519" name="AutoShape 78"/>
              <p:cNvSpPr>
                <a:spLocks noChangeArrowheads="1"/>
              </p:cNvSpPr>
              <p:nvPr/>
            </p:nvSpPr>
            <p:spPr bwMode="auto">
              <a:xfrm>
                <a:off x="5760" y="8460"/>
                <a:ext cx="1080" cy="468"/>
              </a:xfrm>
              <a:prstGeom prst="roundRect">
                <a:avLst>
                  <a:gd name="adj" fmla="val 16667"/>
                </a:avLst>
              </a:prstGeom>
              <a:solidFill>
                <a:srgbClr val="FFFFFF"/>
              </a:solidFill>
              <a:ln w="9525">
                <a:solidFill>
                  <a:srgbClr val="000000"/>
                </a:solidFill>
                <a:round/>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en-US" altLang="zh-CN" sz="1200">
                    <a:latin typeface="Times New Roman" pitchFamily="18" charset="0"/>
                  </a:rPr>
                  <a:t>Ac3</a:t>
                </a:r>
              </a:p>
              <a:p>
                <a:pPr>
                  <a:lnSpc>
                    <a:spcPct val="100000"/>
                  </a:lnSpc>
                  <a:spcBef>
                    <a:spcPct val="0"/>
                  </a:spcBef>
                  <a:buClrTx/>
                  <a:buSzTx/>
                  <a:buFontTx/>
                  <a:buNone/>
                </a:pPr>
                <a:endParaRPr kumimoji="1" lang="zh-CN" altLang="en-US" sz="2800">
                  <a:latin typeface="Times New Roman" pitchFamily="18" charset="0"/>
                </a:endParaRPr>
              </a:p>
            </p:txBody>
          </p:sp>
          <p:sp>
            <p:nvSpPr>
              <p:cNvPr id="63520" name="AutoShape 79"/>
              <p:cNvSpPr>
                <a:spLocks noChangeArrowheads="1"/>
              </p:cNvSpPr>
              <p:nvPr/>
            </p:nvSpPr>
            <p:spPr bwMode="auto">
              <a:xfrm>
                <a:off x="5760" y="8928"/>
                <a:ext cx="1080" cy="468"/>
              </a:xfrm>
              <a:prstGeom prst="roundRect">
                <a:avLst>
                  <a:gd name="adj" fmla="val 16667"/>
                </a:avLst>
              </a:prstGeom>
              <a:solidFill>
                <a:srgbClr val="FFFFFF"/>
              </a:solidFill>
              <a:ln w="9525">
                <a:solidFill>
                  <a:srgbClr val="000000"/>
                </a:solidFill>
                <a:round/>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en-US" altLang="zh-CN" sz="1200">
                    <a:latin typeface="Times New Roman" pitchFamily="18" charset="0"/>
                  </a:rPr>
                  <a:t>Ac4</a:t>
                </a:r>
              </a:p>
              <a:p>
                <a:pPr>
                  <a:lnSpc>
                    <a:spcPct val="100000"/>
                  </a:lnSpc>
                  <a:spcBef>
                    <a:spcPct val="0"/>
                  </a:spcBef>
                  <a:buClrTx/>
                  <a:buSzTx/>
                  <a:buFontTx/>
                  <a:buNone/>
                </a:pPr>
                <a:endParaRPr kumimoji="1" lang="zh-CN" altLang="en-US" sz="2800">
                  <a:latin typeface="Times New Roman" pitchFamily="18" charset="0"/>
                </a:endParaRPr>
              </a:p>
            </p:txBody>
          </p:sp>
          <p:sp>
            <p:nvSpPr>
              <p:cNvPr id="63521" name="AutoShape 80"/>
              <p:cNvSpPr>
                <a:spLocks noChangeArrowheads="1"/>
              </p:cNvSpPr>
              <p:nvPr/>
            </p:nvSpPr>
            <p:spPr bwMode="auto">
              <a:xfrm>
                <a:off x="5760" y="9396"/>
                <a:ext cx="1080" cy="468"/>
              </a:xfrm>
              <a:prstGeom prst="roundRect">
                <a:avLst>
                  <a:gd name="adj" fmla="val 16667"/>
                </a:avLst>
              </a:prstGeom>
              <a:solidFill>
                <a:srgbClr val="FFFFFF"/>
              </a:solidFill>
              <a:ln w="9525">
                <a:solidFill>
                  <a:srgbClr val="000000"/>
                </a:solidFill>
                <a:round/>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en-US" altLang="zh-CN" sz="1200">
                    <a:latin typeface="Times New Roman" pitchFamily="18" charset="0"/>
                  </a:rPr>
                  <a:t>Ac5</a:t>
                </a:r>
              </a:p>
              <a:p>
                <a:pPr>
                  <a:lnSpc>
                    <a:spcPct val="100000"/>
                  </a:lnSpc>
                  <a:spcBef>
                    <a:spcPct val="0"/>
                  </a:spcBef>
                  <a:buClrTx/>
                  <a:buSzTx/>
                  <a:buFontTx/>
                  <a:buNone/>
                </a:pPr>
                <a:endParaRPr kumimoji="1" lang="zh-CN" altLang="en-US" sz="2800">
                  <a:latin typeface="Times New Roman" pitchFamily="18" charset="0"/>
                </a:endParaRPr>
              </a:p>
            </p:txBody>
          </p:sp>
          <p:sp>
            <p:nvSpPr>
              <p:cNvPr id="63522" name="AutoShape 81"/>
              <p:cNvSpPr>
                <a:spLocks noChangeArrowheads="1"/>
              </p:cNvSpPr>
              <p:nvPr/>
            </p:nvSpPr>
            <p:spPr bwMode="auto">
              <a:xfrm>
                <a:off x="5760" y="9864"/>
                <a:ext cx="1080" cy="468"/>
              </a:xfrm>
              <a:prstGeom prst="roundRect">
                <a:avLst>
                  <a:gd name="adj" fmla="val 16667"/>
                </a:avLst>
              </a:prstGeom>
              <a:solidFill>
                <a:srgbClr val="FFFFFF"/>
              </a:solidFill>
              <a:ln w="9525">
                <a:solidFill>
                  <a:srgbClr val="000000"/>
                </a:solidFill>
                <a:round/>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en-US" altLang="zh-CN" sz="1200">
                    <a:latin typeface="Times New Roman" pitchFamily="18" charset="0"/>
                  </a:rPr>
                  <a:t>Ac6</a:t>
                </a:r>
              </a:p>
              <a:p>
                <a:pPr>
                  <a:lnSpc>
                    <a:spcPct val="100000"/>
                  </a:lnSpc>
                  <a:spcBef>
                    <a:spcPct val="0"/>
                  </a:spcBef>
                  <a:buClrTx/>
                  <a:buSzTx/>
                  <a:buFontTx/>
                  <a:buNone/>
                </a:pPr>
                <a:endParaRPr kumimoji="1" lang="zh-CN" altLang="en-US" sz="2800">
                  <a:latin typeface="Times New Roman" pitchFamily="18" charset="0"/>
                </a:endParaRPr>
              </a:p>
            </p:txBody>
          </p:sp>
          <p:sp>
            <p:nvSpPr>
              <p:cNvPr id="63523" name="AutoShape 82"/>
              <p:cNvSpPr>
                <a:spLocks noChangeArrowheads="1"/>
              </p:cNvSpPr>
              <p:nvPr/>
            </p:nvSpPr>
            <p:spPr bwMode="auto">
              <a:xfrm>
                <a:off x="5760" y="10332"/>
                <a:ext cx="1080" cy="468"/>
              </a:xfrm>
              <a:prstGeom prst="roundRect">
                <a:avLst>
                  <a:gd name="adj" fmla="val 16667"/>
                </a:avLst>
              </a:prstGeom>
              <a:solidFill>
                <a:srgbClr val="FFFFFF"/>
              </a:solidFill>
              <a:ln w="9525">
                <a:solidFill>
                  <a:srgbClr val="000000"/>
                </a:solidFill>
                <a:round/>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en-US" altLang="zh-CN" sz="1200">
                    <a:latin typeface="Times New Roman" pitchFamily="18" charset="0"/>
                  </a:rPr>
                  <a:t>Ac7</a:t>
                </a:r>
              </a:p>
              <a:p>
                <a:pPr>
                  <a:lnSpc>
                    <a:spcPct val="100000"/>
                  </a:lnSpc>
                  <a:spcBef>
                    <a:spcPct val="0"/>
                  </a:spcBef>
                  <a:buClrTx/>
                  <a:buSzTx/>
                  <a:buFontTx/>
                  <a:buNone/>
                </a:pPr>
                <a:endParaRPr kumimoji="1" lang="zh-CN" altLang="en-US" sz="2800">
                  <a:latin typeface="Times New Roman" pitchFamily="18" charset="0"/>
                </a:endParaRPr>
              </a:p>
            </p:txBody>
          </p:sp>
          <p:sp>
            <p:nvSpPr>
              <p:cNvPr id="63524" name="AutoShape 83"/>
              <p:cNvSpPr>
                <a:spLocks noChangeArrowheads="1"/>
              </p:cNvSpPr>
              <p:nvPr/>
            </p:nvSpPr>
            <p:spPr bwMode="auto">
              <a:xfrm>
                <a:off x="5760" y="10800"/>
                <a:ext cx="1080" cy="468"/>
              </a:xfrm>
              <a:prstGeom prst="roundRect">
                <a:avLst>
                  <a:gd name="adj" fmla="val 16667"/>
                </a:avLst>
              </a:prstGeom>
              <a:solidFill>
                <a:srgbClr val="FFFFFF"/>
              </a:solidFill>
              <a:ln w="9525">
                <a:solidFill>
                  <a:srgbClr val="000000"/>
                </a:solidFill>
                <a:round/>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en-US" altLang="zh-CN" sz="1200">
                    <a:latin typeface="Times New Roman" pitchFamily="18" charset="0"/>
                  </a:rPr>
                  <a:t>Ac8</a:t>
                </a:r>
              </a:p>
              <a:p>
                <a:pPr>
                  <a:lnSpc>
                    <a:spcPct val="100000"/>
                  </a:lnSpc>
                  <a:spcBef>
                    <a:spcPct val="0"/>
                  </a:spcBef>
                  <a:buClrTx/>
                  <a:buSzTx/>
                  <a:buFontTx/>
                  <a:buNone/>
                </a:pPr>
                <a:endParaRPr kumimoji="1" lang="zh-CN" altLang="en-US" sz="2800">
                  <a:latin typeface="Times New Roman" pitchFamily="18" charset="0"/>
                </a:endParaRPr>
              </a:p>
            </p:txBody>
          </p:sp>
          <p:sp>
            <p:nvSpPr>
              <p:cNvPr id="63525" name="AutoShape 84"/>
              <p:cNvSpPr>
                <a:spLocks noChangeArrowheads="1"/>
              </p:cNvSpPr>
              <p:nvPr/>
            </p:nvSpPr>
            <p:spPr bwMode="auto">
              <a:xfrm>
                <a:off x="5760" y="11268"/>
                <a:ext cx="1080" cy="468"/>
              </a:xfrm>
              <a:prstGeom prst="roundRect">
                <a:avLst>
                  <a:gd name="adj" fmla="val 16667"/>
                </a:avLst>
              </a:prstGeom>
              <a:solidFill>
                <a:srgbClr val="FFFFFF"/>
              </a:solidFill>
              <a:ln w="9525">
                <a:solidFill>
                  <a:srgbClr val="000000"/>
                </a:solidFill>
                <a:round/>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en-US" altLang="zh-CN" sz="1200">
                    <a:latin typeface="Times New Roman" pitchFamily="18" charset="0"/>
                  </a:rPr>
                  <a:t>Ac9</a:t>
                </a:r>
              </a:p>
              <a:p>
                <a:pPr>
                  <a:lnSpc>
                    <a:spcPct val="100000"/>
                  </a:lnSpc>
                  <a:spcBef>
                    <a:spcPct val="0"/>
                  </a:spcBef>
                  <a:buClrTx/>
                  <a:buSzTx/>
                  <a:buFontTx/>
                  <a:buNone/>
                </a:pPr>
                <a:endParaRPr kumimoji="1" lang="zh-CN" altLang="en-US" sz="2800">
                  <a:latin typeface="Times New Roman" pitchFamily="18" charset="0"/>
                </a:endParaRPr>
              </a:p>
            </p:txBody>
          </p:sp>
          <p:sp>
            <p:nvSpPr>
              <p:cNvPr id="63526" name="AutoShape 85"/>
              <p:cNvSpPr>
                <a:spLocks noChangeArrowheads="1"/>
              </p:cNvSpPr>
              <p:nvPr/>
            </p:nvSpPr>
            <p:spPr bwMode="auto">
              <a:xfrm>
                <a:off x="5760" y="11736"/>
                <a:ext cx="1080" cy="468"/>
              </a:xfrm>
              <a:prstGeom prst="roundRect">
                <a:avLst>
                  <a:gd name="adj" fmla="val 16667"/>
                </a:avLst>
              </a:prstGeom>
              <a:solidFill>
                <a:srgbClr val="FFFFFF"/>
              </a:solidFill>
              <a:ln w="9525">
                <a:solidFill>
                  <a:srgbClr val="000000"/>
                </a:solidFill>
                <a:round/>
                <a:headEnd/>
                <a:tailEnd/>
              </a:ln>
            </p:spPr>
            <p:txBody>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r>
                  <a:rPr kumimoji="1" lang="en-US" altLang="zh-CN" sz="1200">
                    <a:latin typeface="Times New Roman" pitchFamily="18" charset="0"/>
                  </a:rPr>
                  <a:t>Ac10</a:t>
                </a:r>
              </a:p>
              <a:p>
                <a:pPr>
                  <a:lnSpc>
                    <a:spcPct val="100000"/>
                  </a:lnSpc>
                  <a:spcBef>
                    <a:spcPct val="0"/>
                  </a:spcBef>
                  <a:buClrTx/>
                  <a:buSzTx/>
                  <a:buFontTx/>
                  <a:buNone/>
                </a:pPr>
                <a:endParaRPr kumimoji="1" lang="zh-CN" altLang="en-US" sz="2800">
                  <a:latin typeface="Times New Roman" pitchFamily="18" charset="0"/>
                </a:endParaRPr>
              </a:p>
            </p:txBody>
          </p:sp>
        </p:grpSp>
        <p:sp>
          <p:nvSpPr>
            <p:cNvPr id="63499" name="Rectangle 86"/>
            <p:cNvSpPr>
              <a:spLocks noChangeArrowheads="1"/>
            </p:cNvSpPr>
            <p:nvPr/>
          </p:nvSpPr>
          <p:spPr bwMode="auto">
            <a:xfrm>
              <a:off x="1368" y="384"/>
              <a:ext cx="2953" cy="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just" eaLnBrk="1" hangingPunct="1">
                <a:lnSpc>
                  <a:spcPct val="100000"/>
                </a:lnSpc>
                <a:spcBef>
                  <a:spcPct val="0"/>
                </a:spcBef>
                <a:buClrTx/>
                <a:buSzTx/>
                <a:buFontTx/>
                <a:buNone/>
              </a:pPr>
              <a:r>
                <a:rPr kumimoji="1" lang="zh-CN" altLang="en-US" sz="1200">
                  <a:latin typeface="Times New Roman" pitchFamily="18" charset="0"/>
                </a:rPr>
                <a:t> </a:t>
              </a:r>
            </a:p>
            <a:p>
              <a:pPr>
                <a:lnSpc>
                  <a:spcPct val="100000"/>
                </a:lnSpc>
                <a:spcBef>
                  <a:spcPct val="0"/>
                </a:spcBef>
                <a:buClrTx/>
                <a:buSzTx/>
                <a:buFontTx/>
                <a:buNone/>
              </a:pPr>
              <a:endParaRPr kumimoji="1" lang="zh-CN" altLang="en-US" sz="2800">
                <a:latin typeface="Times New Roman" pitchFamily="18" charset="0"/>
              </a:endParaRPr>
            </a:p>
          </p:txBody>
        </p:sp>
        <p:sp>
          <p:nvSpPr>
            <p:cNvPr id="63500" name="Rectangle 87"/>
            <p:cNvSpPr>
              <a:spLocks noChangeArrowheads="1"/>
            </p:cNvSpPr>
            <p:nvPr/>
          </p:nvSpPr>
          <p:spPr bwMode="auto">
            <a:xfrm>
              <a:off x="1368" y="384"/>
              <a:ext cx="2953" cy="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just" eaLnBrk="1" hangingPunct="1">
                <a:lnSpc>
                  <a:spcPct val="100000"/>
                </a:lnSpc>
                <a:spcBef>
                  <a:spcPct val="0"/>
                </a:spcBef>
                <a:buClrTx/>
                <a:buSzTx/>
                <a:buFontTx/>
                <a:buNone/>
              </a:pPr>
              <a:r>
                <a:rPr kumimoji="1" lang="zh-CN" altLang="en-US" sz="1200">
                  <a:latin typeface="Times New Roman" pitchFamily="18" charset="0"/>
                </a:rPr>
                <a:t> </a:t>
              </a:r>
            </a:p>
            <a:p>
              <a:pPr>
                <a:lnSpc>
                  <a:spcPct val="100000"/>
                </a:lnSpc>
                <a:spcBef>
                  <a:spcPct val="0"/>
                </a:spcBef>
                <a:buClrTx/>
                <a:buSzTx/>
                <a:buFontTx/>
                <a:buNone/>
              </a:pPr>
              <a:endParaRPr kumimoji="1" lang="zh-CN" altLang="en-US" sz="2800">
                <a:latin typeface="Times New Roman" pitchFamily="18" charset="0"/>
              </a:endParaRPr>
            </a:p>
          </p:txBody>
        </p:sp>
      </p:grpSp>
      <p:sp>
        <p:nvSpPr>
          <p:cNvPr id="63493" name="Text Box 88"/>
          <p:cNvSpPr txBox="1">
            <a:spLocks noChangeArrowheads="1"/>
          </p:cNvSpPr>
          <p:nvPr/>
        </p:nvSpPr>
        <p:spPr bwMode="auto">
          <a:xfrm>
            <a:off x="334434" y="1700213"/>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lnSpc>
                <a:spcPct val="100000"/>
              </a:lnSpc>
              <a:spcBef>
                <a:spcPct val="0"/>
              </a:spcBef>
              <a:buClrTx/>
              <a:buSzTx/>
              <a:buFontTx/>
              <a:buNone/>
            </a:pPr>
            <a:r>
              <a:rPr kumimoji="1" lang="zh-CN" altLang="en-US">
                <a:latin typeface="Times New Roman" pitchFamily="18" charset="0"/>
                <a:ea typeface="楷体_GB2312" pitchFamily="49" charset="-122"/>
              </a:rPr>
              <a:t>目标</a:t>
            </a:r>
          </a:p>
        </p:txBody>
      </p:sp>
    </p:spTree>
    <p:extLst>
      <p:ext uri="{BB962C8B-B14F-4D97-AF65-F5344CB8AC3E}">
        <p14:creationId xmlns:p14="http://schemas.microsoft.com/office/powerpoint/2010/main" val="2031301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body" idx="1"/>
          </p:nvPr>
        </p:nvSpPr>
        <p:spPr>
          <a:xfrm>
            <a:off x="1007533" y="0"/>
            <a:ext cx="10363200" cy="990600"/>
          </a:xfrm>
        </p:spPr>
        <p:txBody>
          <a:bodyPr/>
          <a:lstStyle/>
          <a:p>
            <a:pPr>
              <a:buFont typeface="Arial" pitchFamily="34" charset="0"/>
              <a:buNone/>
            </a:pPr>
            <a:r>
              <a:rPr lang="zh-CN" altLang="en-US" sz="3000">
                <a:solidFill>
                  <a:schemeClr val="bg1"/>
                </a:solidFill>
                <a:ea typeface="宋体" pitchFamily="2" charset="-122"/>
              </a:rPr>
              <a:t> </a:t>
            </a:r>
            <a:r>
              <a:rPr lang="en-US" altLang="zh-CN">
                <a:solidFill>
                  <a:schemeClr val="bg1"/>
                </a:solidFill>
                <a:ea typeface="宋体" pitchFamily="2" charset="-122"/>
              </a:rPr>
              <a:t>SCM</a:t>
            </a:r>
            <a:r>
              <a:rPr lang="zh-CN" altLang="en-US" sz="3000">
                <a:solidFill>
                  <a:schemeClr val="bg1"/>
                </a:solidFill>
                <a:ea typeface="宋体" pitchFamily="2" charset="-122"/>
              </a:rPr>
              <a:t>入口</a:t>
            </a:r>
            <a:r>
              <a:rPr lang="en-US" altLang="zh-CN" sz="3000">
                <a:solidFill>
                  <a:schemeClr val="bg1"/>
                </a:solidFill>
                <a:ea typeface="宋体" pitchFamily="2" charset="-122"/>
              </a:rPr>
              <a:t>-</a:t>
            </a:r>
            <a:r>
              <a:rPr lang="zh-CN" altLang="en-US" sz="3000">
                <a:solidFill>
                  <a:schemeClr val="bg1"/>
                </a:solidFill>
                <a:ea typeface="宋体" pitchFamily="2" charset="-122"/>
              </a:rPr>
              <a:t>任务</a:t>
            </a:r>
            <a:r>
              <a:rPr lang="en-US" altLang="zh-CN" sz="3000">
                <a:solidFill>
                  <a:schemeClr val="bg1"/>
                </a:solidFill>
                <a:ea typeface="宋体" pitchFamily="2" charset="-122"/>
              </a:rPr>
              <a:t>-</a:t>
            </a:r>
            <a:r>
              <a:rPr lang="zh-CN" altLang="en-US" sz="3000">
                <a:solidFill>
                  <a:schemeClr val="bg1"/>
                </a:solidFill>
                <a:ea typeface="宋体" pitchFamily="2" charset="-122"/>
              </a:rPr>
              <a:t>验证</a:t>
            </a:r>
            <a:r>
              <a:rPr lang="en-US" altLang="zh-CN" sz="3000">
                <a:solidFill>
                  <a:schemeClr val="bg1"/>
                </a:solidFill>
                <a:ea typeface="宋体" pitchFamily="2" charset="-122"/>
              </a:rPr>
              <a:t>-</a:t>
            </a:r>
            <a:r>
              <a:rPr lang="zh-CN" altLang="en-US" sz="3000">
                <a:solidFill>
                  <a:schemeClr val="bg1"/>
                </a:solidFill>
                <a:ea typeface="宋体" pitchFamily="2" charset="-122"/>
              </a:rPr>
              <a:t>出口（</a:t>
            </a:r>
            <a:r>
              <a:rPr lang="en-US" altLang="zh-CN" sz="3000">
                <a:solidFill>
                  <a:schemeClr val="bg1"/>
                </a:solidFill>
                <a:ea typeface="宋体" pitchFamily="2" charset="-122"/>
              </a:rPr>
              <a:t>ETVX</a:t>
            </a:r>
            <a:r>
              <a:rPr lang="zh-CN" altLang="en-US" sz="3000">
                <a:solidFill>
                  <a:schemeClr val="bg1"/>
                </a:solidFill>
                <a:ea typeface="宋体" pitchFamily="2" charset="-122"/>
              </a:rPr>
              <a:t>）</a:t>
            </a:r>
          </a:p>
        </p:txBody>
      </p:sp>
      <p:pic>
        <p:nvPicPr>
          <p:cNvPr id="77827" name="Picture 3" descr="e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25564"/>
            <a:ext cx="12192000" cy="527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7426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2"/>
          <p:cNvSpPr>
            <a:spLocks noGrp="1" noChangeArrowheads="1"/>
          </p:cNvSpPr>
          <p:nvPr>
            <p:ph type="title"/>
          </p:nvPr>
        </p:nvSpPr>
        <p:spPr>
          <a:xfrm>
            <a:off x="152400" y="-203200"/>
            <a:ext cx="10972800" cy="1143000"/>
          </a:xfrm>
        </p:spPr>
        <p:txBody>
          <a:bodyPr/>
          <a:lstStyle/>
          <a:p>
            <a:pPr>
              <a:defRPr/>
            </a:pPr>
            <a:r>
              <a:rPr lang="en-US" altLang="zh-CN" dirty="0">
                <a:solidFill>
                  <a:schemeClr val="bg1"/>
                </a:solidFill>
                <a:ea typeface="宋体" pitchFamily="2" charset="-122"/>
              </a:rPr>
              <a:t>RUP  </a:t>
            </a:r>
          </a:p>
        </p:txBody>
      </p:sp>
      <p:sp>
        <p:nvSpPr>
          <p:cNvPr id="95235" name="Text Box 3"/>
          <p:cNvSpPr txBox="1">
            <a:spLocks noChangeArrowheads="1"/>
          </p:cNvSpPr>
          <p:nvPr/>
        </p:nvSpPr>
        <p:spPr bwMode="auto">
          <a:xfrm>
            <a:off x="912284" y="2205039"/>
            <a:ext cx="104648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3200"/>
              <a:t>RUP</a:t>
            </a:r>
            <a:r>
              <a:rPr lang="zh-CN" altLang="en-US" sz="3200"/>
              <a:t>核心是解决可操作性问题，帮助开发人员尽可能少地依赖那些“不可描述的经验”。他详细给出了每个阶段参与该过程的各种焦色，然后表示在过程中，该角色创建的制品。</a:t>
            </a:r>
          </a:p>
        </p:txBody>
      </p:sp>
      <p:sp>
        <p:nvSpPr>
          <p:cNvPr id="95236" name="Text Box 4"/>
          <p:cNvSpPr txBox="1">
            <a:spLocks noChangeArrowheads="1"/>
          </p:cNvSpPr>
          <p:nvPr/>
        </p:nvSpPr>
        <p:spPr bwMode="auto">
          <a:xfrm>
            <a:off x="1219200" y="4038600"/>
            <a:ext cx="6197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buFontTx/>
              <a:buChar char="•"/>
            </a:pPr>
            <a:endParaRPr lang="zh-CN" altLang="en-US" sz="3200"/>
          </a:p>
        </p:txBody>
      </p:sp>
    </p:spTree>
    <p:extLst>
      <p:ext uri="{BB962C8B-B14F-4D97-AF65-F5344CB8AC3E}">
        <p14:creationId xmlns:p14="http://schemas.microsoft.com/office/powerpoint/2010/main" val="4105913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Rectangle 2"/>
          <p:cNvSpPr>
            <a:spLocks noGrp="1" noChangeArrowheads="1"/>
          </p:cNvSpPr>
          <p:nvPr>
            <p:ph type="title"/>
          </p:nvPr>
        </p:nvSpPr>
        <p:spPr>
          <a:xfrm>
            <a:off x="233464" y="-317904"/>
            <a:ext cx="10515600" cy="1325563"/>
          </a:xfrm>
        </p:spPr>
        <p:txBody>
          <a:bodyPr>
            <a:normAutofit/>
          </a:bodyPr>
          <a:lstStyle/>
          <a:p>
            <a:pPr>
              <a:defRPr/>
            </a:pPr>
            <a:r>
              <a:rPr lang="en-US" altLang="zh-CN" sz="4000" dirty="0">
                <a:solidFill>
                  <a:schemeClr val="bg1"/>
                </a:solidFill>
                <a:latin typeface="+mn-ea"/>
                <a:ea typeface="+mn-ea"/>
                <a:cs typeface="Times New Roman" pitchFamily="18" charset="0"/>
              </a:rPr>
              <a:t>RUP</a:t>
            </a:r>
            <a:r>
              <a:rPr lang="zh-CN" altLang="en-US" sz="4000" dirty="0">
                <a:solidFill>
                  <a:schemeClr val="bg1"/>
                </a:solidFill>
                <a:latin typeface="+mn-ea"/>
                <a:ea typeface="+mn-ea"/>
                <a:cs typeface="Times New Roman" pitchFamily="18" charset="0"/>
              </a:rPr>
              <a:t>捕获的</a:t>
            </a:r>
            <a:r>
              <a:rPr lang="en-US" altLang="zh-CN" sz="4000" dirty="0">
                <a:solidFill>
                  <a:schemeClr val="bg1"/>
                </a:solidFill>
                <a:latin typeface="+mn-ea"/>
                <a:ea typeface="+mn-ea"/>
                <a:cs typeface="Times New Roman" pitchFamily="18" charset="0"/>
              </a:rPr>
              <a:t>6</a:t>
            </a:r>
            <a:r>
              <a:rPr lang="zh-CN" altLang="en-US" sz="4000" dirty="0">
                <a:solidFill>
                  <a:schemeClr val="bg1"/>
                </a:solidFill>
                <a:latin typeface="+mn-ea"/>
                <a:ea typeface="+mn-ea"/>
                <a:cs typeface="Times New Roman" pitchFamily="18" charset="0"/>
              </a:rPr>
              <a:t>项最佳商业实践 </a:t>
            </a:r>
          </a:p>
        </p:txBody>
      </p:sp>
      <p:sp>
        <p:nvSpPr>
          <p:cNvPr id="80899" name="Rectangle 3"/>
          <p:cNvSpPr>
            <a:spLocks noGrp="1" noChangeArrowheads="1"/>
          </p:cNvSpPr>
          <p:nvPr>
            <p:ph type="body" idx="1"/>
          </p:nvPr>
        </p:nvSpPr>
        <p:spPr>
          <a:xfrm>
            <a:off x="282102" y="1007659"/>
            <a:ext cx="10418324" cy="865187"/>
          </a:xfrm>
        </p:spPr>
        <p:txBody>
          <a:bodyPr/>
          <a:lstStyle/>
          <a:p>
            <a:r>
              <a:rPr lang="zh-CN" altLang="en-US" sz="3200" b="1" dirty="0">
                <a:solidFill>
                  <a:srgbClr val="FF0000"/>
                </a:solidFill>
                <a:latin typeface="宋体" pitchFamily="2" charset="-122"/>
                <a:ea typeface="宋体" pitchFamily="2" charset="-122"/>
              </a:rPr>
              <a:t>被证明是解决软件开发过程中根本问题的方法</a:t>
            </a:r>
          </a:p>
        </p:txBody>
      </p:sp>
      <p:grpSp>
        <p:nvGrpSpPr>
          <p:cNvPr id="80900" name="Group 4"/>
          <p:cNvGrpSpPr>
            <a:grpSpLocks/>
          </p:cNvGrpSpPr>
          <p:nvPr/>
        </p:nvGrpSpPr>
        <p:grpSpPr bwMode="auto">
          <a:xfrm>
            <a:off x="1524001" y="2590801"/>
            <a:ext cx="9082617" cy="3160713"/>
            <a:chOff x="720" y="1632"/>
            <a:chExt cx="4291" cy="1991"/>
          </a:xfrm>
        </p:grpSpPr>
        <p:sp>
          <p:nvSpPr>
            <p:cNvPr id="80901" name="Rectangle 5"/>
            <p:cNvSpPr>
              <a:spLocks noChangeAspect="1" noChangeArrowheads="1"/>
            </p:cNvSpPr>
            <p:nvPr/>
          </p:nvSpPr>
          <p:spPr bwMode="ltGray">
            <a:xfrm>
              <a:off x="724" y="3125"/>
              <a:ext cx="4287" cy="498"/>
            </a:xfrm>
            <a:prstGeom prst="rect">
              <a:avLst/>
            </a:prstGeom>
            <a:gradFill rotWithShape="0">
              <a:gsLst>
                <a:gs pos="0">
                  <a:srgbClr val="FF66CC"/>
                </a:gs>
                <a:gs pos="100000">
                  <a:srgbClr val="8A0E5E"/>
                </a:gs>
              </a:gsLst>
              <a:path path="shape">
                <a:fillToRect l="50000" t="50000" r="50000" b="50000"/>
              </a:path>
            </a:gra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nSpc>
                  <a:spcPct val="90000"/>
                </a:lnSpc>
                <a:spcBef>
                  <a:spcPct val="50000"/>
                </a:spcBef>
                <a:buClr>
                  <a:srgbClr val="35C5FF"/>
                </a:buClr>
                <a:buSzPct val="100000"/>
                <a:buFont typeface="Arial" pitchFamily="34" charset="0"/>
                <a:buChar char="•"/>
              </a:pPr>
              <a:endParaRPr lang="zh-CN" altLang="en-US"/>
            </a:p>
          </p:txBody>
        </p:sp>
        <p:sp>
          <p:nvSpPr>
            <p:cNvPr id="962566" name="Text Box 6"/>
            <p:cNvSpPr txBox="1">
              <a:spLocks noChangeAspect="1" noChangeArrowheads="1"/>
            </p:cNvSpPr>
            <p:nvPr/>
          </p:nvSpPr>
          <p:spPr bwMode="auto">
            <a:xfrm>
              <a:off x="2458" y="3264"/>
              <a:ext cx="718" cy="231"/>
            </a:xfrm>
            <a:prstGeom prst="rect">
              <a:avLst/>
            </a:prstGeom>
            <a:noFill/>
            <a:ln w="12700">
              <a:noFill/>
              <a:miter lim="800000"/>
              <a:headEnd type="none" w="sm" len="sm"/>
              <a:tailEnd type="none" w="sm" len="sm"/>
            </a:ln>
            <a:effectLst/>
          </p:spPr>
          <p:txBody>
            <a:bodyPr>
              <a:spAutoFit/>
            </a:bodyPr>
            <a:lstStyle/>
            <a:p>
              <a:pPr>
                <a:defRPr/>
              </a:pPr>
              <a:r>
                <a:rPr lang="zh-CN" altLang="en-US" sz="1800" b="1">
                  <a:solidFill>
                    <a:schemeClr val="tx2"/>
                  </a:solidFill>
                  <a:effectLst>
                    <a:outerShdw blurRad="38100" dist="38100" dir="2700000" algn="tl">
                      <a:srgbClr val="C0C0C0"/>
                    </a:outerShdw>
                  </a:effectLst>
                </a:rPr>
                <a:t>控制变更</a:t>
              </a:r>
            </a:p>
          </p:txBody>
        </p:sp>
        <p:grpSp>
          <p:nvGrpSpPr>
            <p:cNvPr id="80903" name="Group 7"/>
            <p:cNvGrpSpPr>
              <a:grpSpLocks/>
            </p:cNvGrpSpPr>
            <p:nvPr/>
          </p:nvGrpSpPr>
          <p:grpSpPr bwMode="auto">
            <a:xfrm>
              <a:off x="730" y="1632"/>
              <a:ext cx="4278" cy="474"/>
              <a:chOff x="618" y="1317"/>
              <a:chExt cx="4278" cy="474"/>
            </a:xfrm>
          </p:grpSpPr>
          <p:sp>
            <p:nvSpPr>
              <p:cNvPr id="962568" name="Rectangle 8"/>
              <p:cNvSpPr>
                <a:spLocks noChangeAspect="1" noChangeArrowheads="1"/>
              </p:cNvSpPr>
              <p:nvPr/>
            </p:nvSpPr>
            <p:spPr bwMode="ltGray">
              <a:xfrm>
                <a:off x="618" y="1317"/>
                <a:ext cx="4278" cy="474"/>
              </a:xfrm>
              <a:prstGeom prst="rect">
                <a:avLst/>
              </a:prstGeom>
              <a:gradFill rotWithShape="0">
                <a:gsLst>
                  <a:gs pos="0">
                    <a:srgbClr val="FF66CC"/>
                  </a:gs>
                  <a:gs pos="100000">
                    <a:srgbClr val="8A0E5E"/>
                  </a:gs>
                </a:gsLst>
                <a:path path="shape">
                  <a:fillToRect l="50000" t="50000" r="50000" b="50000"/>
                </a:path>
              </a:gradFill>
              <a:ln w="28575">
                <a:noFill/>
                <a:miter lim="800000"/>
                <a:headEnd type="none" w="sm" len="sm"/>
                <a:tailEnd type="none" w="sm" len="sm"/>
              </a:ln>
              <a:effectLst/>
            </p:spPr>
            <p:txBody>
              <a:bodyPr wrap="none" anchor="ctr"/>
              <a:lstStyle/>
              <a:p>
                <a:pPr algn="ctr">
                  <a:defRPr/>
                </a:pPr>
                <a:endParaRPr lang="zh-CN" altLang="en-US" sz="1000" b="1">
                  <a:solidFill>
                    <a:schemeClr val="tx2"/>
                  </a:solidFill>
                  <a:effectLst>
                    <a:outerShdw blurRad="38100" dist="38100" dir="2700000" algn="tl">
                      <a:srgbClr val="000000"/>
                    </a:outerShdw>
                  </a:effectLst>
                </a:endParaRPr>
              </a:p>
            </p:txBody>
          </p:sp>
          <p:sp>
            <p:nvSpPr>
              <p:cNvPr id="962569" name="Text Box 9"/>
              <p:cNvSpPr txBox="1">
                <a:spLocks noChangeAspect="1" noChangeArrowheads="1"/>
              </p:cNvSpPr>
              <p:nvPr/>
            </p:nvSpPr>
            <p:spPr bwMode="auto">
              <a:xfrm>
                <a:off x="2033" y="1453"/>
                <a:ext cx="1487" cy="214"/>
              </a:xfrm>
              <a:prstGeom prst="rect">
                <a:avLst/>
              </a:prstGeom>
              <a:noFill/>
              <a:ln w="12700">
                <a:noFill/>
                <a:miter lim="800000"/>
                <a:headEnd type="none" w="sm" len="sm"/>
                <a:tailEnd type="none" w="sm" len="sm"/>
              </a:ln>
              <a:effectLst/>
            </p:spPr>
            <p:txBody>
              <a:bodyPr wrap="none" anchor="ctr"/>
              <a:lstStyle/>
              <a:p>
                <a:pPr algn="ctr">
                  <a:defRPr/>
                </a:pPr>
                <a:r>
                  <a:rPr lang="zh-CN" altLang="en-US" sz="1800" b="1">
                    <a:solidFill>
                      <a:schemeClr val="tx2"/>
                    </a:solidFill>
                    <a:effectLst>
                      <a:outerShdw blurRad="38100" dist="38100" dir="2700000" algn="tl">
                        <a:srgbClr val="C0C0C0"/>
                      </a:outerShdw>
                    </a:effectLst>
                  </a:rPr>
                  <a:t>迭代开发</a:t>
                </a:r>
              </a:p>
            </p:txBody>
          </p:sp>
        </p:grpSp>
        <p:sp>
          <p:nvSpPr>
            <p:cNvPr id="962570" name="Rectangle 10"/>
            <p:cNvSpPr>
              <a:spLocks noChangeAspect="1" noChangeArrowheads="1"/>
            </p:cNvSpPr>
            <p:nvPr/>
          </p:nvSpPr>
          <p:spPr bwMode="ltGray">
            <a:xfrm>
              <a:off x="1809" y="2147"/>
              <a:ext cx="1035" cy="951"/>
            </a:xfrm>
            <a:prstGeom prst="rect">
              <a:avLst/>
            </a:prstGeom>
            <a:gradFill rotWithShape="0">
              <a:gsLst>
                <a:gs pos="0">
                  <a:srgbClr val="FF66CC"/>
                </a:gs>
                <a:gs pos="100000">
                  <a:srgbClr val="8A0E5E"/>
                </a:gs>
              </a:gsLst>
              <a:path path="shape">
                <a:fillToRect l="50000" t="50000" r="50000" b="50000"/>
              </a:path>
            </a:gradFill>
            <a:ln w="28575">
              <a:noFill/>
              <a:miter lim="800000"/>
              <a:headEnd type="none" w="sm" len="sm"/>
              <a:tailEnd type="none" w="sm" len="sm"/>
            </a:ln>
            <a:effectLst/>
          </p:spPr>
          <p:txBody>
            <a:bodyPr wrap="none" anchor="ctr"/>
            <a:lstStyle/>
            <a:p>
              <a:pPr algn="ctr">
                <a:defRPr/>
              </a:pPr>
              <a:endParaRPr lang="zh-CN" altLang="en-US" sz="1800">
                <a:solidFill>
                  <a:schemeClr val="tx2"/>
                </a:solidFill>
                <a:effectLst>
                  <a:outerShdw blurRad="38100" dist="38100" dir="2700000" algn="tl">
                    <a:srgbClr val="000000"/>
                  </a:outerShdw>
                </a:effectLst>
              </a:endParaRPr>
            </a:p>
          </p:txBody>
        </p:sp>
        <p:sp>
          <p:nvSpPr>
            <p:cNvPr id="962571" name="Text Box 11"/>
            <p:cNvSpPr txBox="1">
              <a:spLocks noChangeAspect="1" noChangeArrowheads="1"/>
            </p:cNvSpPr>
            <p:nvPr/>
          </p:nvSpPr>
          <p:spPr bwMode="auto">
            <a:xfrm>
              <a:off x="1872" y="2400"/>
              <a:ext cx="854" cy="404"/>
            </a:xfrm>
            <a:prstGeom prst="rect">
              <a:avLst/>
            </a:prstGeom>
            <a:noFill/>
            <a:ln w="12700">
              <a:noFill/>
              <a:miter lim="800000"/>
              <a:headEnd type="none" w="sm" len="sm"/>
              <a:tailEnd type="none" w="sm" len="sm"/>
            </a:ln>
            <a:effectLst/>
          </p:spPr>
          <p:txBody>
            <a:bodyPr>
              <a:spAutoFit/>
            </a:bodyPr>
            <a:lstStyle/>
            <a:p>
              <a:pPr algn="ctr">
                <a:defRPr/>
              </a:pPr>
              <a:r>
                <a:rPr lang="zh-CN" altLang="en-US" sz="1800" b="1">
                  <a:solidFill>
                    <a:schemeClr val="tx2"/>
                  </a:solidFill>
                  <a:effectLst>
                    <a:outerShdw blurRad="38100" dist="38100" dir="2700000" algn="tl">
                      <a:srgbClr val="C0C0C0"/>
                    </a:outerShdw>
                  </a:effectLst>
                </a:rPr>
                <a:t>使用基于构件的架构</a:t>
              </a:r>
            </a:p>
          </p:txBody>
        </p:sp>
        <p:sp>
          <p:nvSpPr>
            <p:cNvPr id="962572" name="Rectangle 12"/>
            <p:cNvSpPr>
              <a:spLocks noChangeAspect="1" noChangeArrowheads="1"/>
            </p:cNvSpPr>
            <p:nvPr/>
          </p:nvSpPr>
          <p:spPr bwMode="ltGray">
            <a:xfrm>
              <a:off x="720" y="2145"/>
              <a:ext cx="1035" cy="951"/>
            </a:xfrm>
            <a:prstGeom prst="rect">
              <a:avLst/>
            </a:prstGeom>
            <a:gradFill rotWithShape="0">
              <a:gsLst>
                <a:gs pos="0">
                  <a:srgbClr val="FF66CC"/>
                </a:gs>
                <a:gs pos="100000">
                  <a:srgbClr val="8A0E5E"/>
                </a:gs>
              </a:gsLst>
              <a:path path="shape">
                <a:fillToRect l="50000" t="50000" r="50000" b="50000"/>
              </a:path>
            </a:gradFill>
            <a:ln w="28575">
              <a:noFill/>
              <a:miter lim="800000"/>
              <a:headEnd type="none" w="sm" len="sm"/>
              <a:tailEnd type="none" w="sm" len="sm"/>
            </a:ln>
            <a:effectLst/>
          </p:spPr>
          <p:txBody>
            <a:bodyPr wrap="none" anchor="ctr"/>
            <a:lstStyle/>
            <a:p>
              <a:pPr algn="ctr">
                <a:defRPr/>
              </a:pPr>
              <a:endParaRPr lang="zh-CN" altLang="en-US" sz="1800">
                <a:solidFill>
                  <a:schemeClr val="tx2"/>
                </a:solidFill>
                <a:effectLst>
                  <a:outerShdw blurRad="38100" dist="38100" dir="2700000" algn="tl">
                    <a:srgbClr val="000000"/>
                  </a:outerShdw>
                </a:effectLst>
              </a:endParaRPr>
            </a:p>
          </p:txBody>
        </p:sp>
        <p:sp>
          <p:nvSpPr>
            <p:cNvPr id="962573" name="Text Box 13"/>
            <p:cNvSpPr txBox="1">
              <a:spLocks noChangeAspect="1" noChangeArrowheads="1"/>
            </p:cNvSpPr>
            <p:nvPr/>
          </p:nvSpPr>
          <p:spPr bwMode="auto">
            <a:xfrm>
              <a:off x="966" y="2418"/>
              <a:ext cx="523" cy="233"/>
            </a:xfrm>
            <a:prstGeom prst="rect">
              <a:avLst/>
            </a:prstGeom>
            <a:noFill/>
            <a:ln w="12700">
              <a:noFill/>
              <a:miter lim="800000"/>
              <a:headEnd type="none" w="sm" len="sm"/>
              <a:tailEnd type="none" w="sm" len="sm"/>
            </a:ln>
            <a:effectLst/>
          </p:spPr>
          <p:txBody>
            <a:bodyPr wrap="none">
              <a:spAutoFit/>
            </a:bodyPr>
            <a:lstStyle/>
            <a:p>
              <a:pPr algn="ctr">
                <a:defRPr/>
              </a:pPr>
              <a:r>
                <a:rPr lang="zh-CN" altLang="en-US" sz="1800" b="1">
                  <a:solidFill>
                    <a:schemeClr val="tx2"/>
                  </a:solidFill>
                  <a:effectLst>
                    <a:outerShdw blurRad="38100" dist="38100" dir="2700000" algn="tl">
                      <a:srgbClr val="C0C0C0"/>
                    </a:outerShdw>
                  </a:effectLst>
                </a:rPr>
                <a:t>管理需求</a:t>
              </a:r>
              <a:endParaRPr lang="zh-CN" altLang="en-US" b="1" i="1" u="sng">
                <a:solidFill>
                  <a:schemeClr val="tx2"/>
                </a:solidFill>
                <a:effectLst>
                  <a:outerShdw blurRad="38100" dist="38100" dir="2700000" algn="tl">
                    <a:srgbClr val="C0C0C0"/>
                  </a:outerShdw>
                </a:effectLst>
              </a:endParaRPr>
            </a:p>
          </p:txBody>
        </p:sp>
        <p:sp>
          <p:nvSpPr>
            <p:cNvPr id="962574" name="Rectangle 14"/>
            <p:cNvSpPr>
              <a:spLocks noChangeAspect="1" noChangeArrowheads="1"/>
            </p:cNvSpPr>
            <p:nvPr/>
          </p:nvSpPr>
          <p:spPr bwMode="ltGray">
            <a:xfrm>
              <a:off x="2888" y="2145"/>
              <a:ext cx="1035" cy="951"/>
            </a:xfrm>
            <a:prstGeom prst="rect">
              <a:avLst/>
            </a:prstGeom>
            <a:gradFill rotWithShape="0">
              <a:gsLst>
                <a:gs pos="0">
                  <a:srgbClr val="FF66CC"/>
                </a:gs>
                <a:gs pos="100000">
                  <a:srgbClr val="8A0E5E"/>
                </a:gs>
              </a:gsLst>
              <a:path path="shape">
                <a:fillToRect l="50000" t="50000" r="50000" b="50000"/>
              </a:path>
            </a:gradFill>
            <a:ln w="28575">
              <a:noFill/>
              <a:miter lim="800000"/>
              <a:headEnd type="none" w="sm" len="sm"/>
              <a:tailEnd type="none" w="sm" len="sm"/>
            </a:ln>
            <a:effectLst/>
          </p:spPr>
          <p:txBody>
            <a:bodyPr wrap="none" anchor="ctr"/>
            <a:lstStyle/>
            <a:p>
              <a:pPr algn="ctr">
                <a:defRPr/>
              </a:pPr>
              <a:endParaRPr lang="zh-CN" altLang="en-US" sz="1800">
                <a:solidFill>
                  <a:schemeClr val="tx2"/>
                </a:solidFill>
                <a:effectLst>
                  <a:outerShdw blurRad="38100" dist="38100" dir="2700000" algn="tl">
                    <a:srgbClr val="000000"/>
                  </a:outerShdw>
                </a:effectLst>
              </a:endParaRPr>
            </a:p>
          </p:txBody>
        </p:sp>
        <p:sp>
          <p:nvSpPr>
            <p:cNvPr id="962575" name="Text Box 15"/>
            <p:cNvSpPr txBox="1">
              <a:spLocks noChangeAspect="1" noChangeArrowheads="1"/>
            </p:cNvSpPr>
            <p:nvPr/>
          </p:nvSpPr>
          <p:spPr bwMode="auto">
            <a:xfrm>
              <a:off x="3128" y="2470"/>
              <a:ext cx="508" cy="292"/>
            </a:xfrm>
            <a:prstGeom prst="rect">
              <a:avLst/>
            </a:prstGeom>
            <a:noFill/>
            <a:ln w="12700">
              <a:noFill/>
              <a:miter lim="800000"/>
              <a:headEnd type="none" w="sm" len="sm"/>
              <a:tailEnd type="none" w="sm" len="sm"/>
            </a:ln>
            <a:effectLst/>
          </p:spPr>
          <p:txBody>
            <a:bodyPr wrap="none" anchor="ctr"/>
            <a:lstStyle/>
            <a:p>
              <a:pPr algn="ctr">
                <a:lnSpc>
                  <a:spcPct val="75000"/>
                </a:lnSpc>
                <a:defRPr/>
              </a:pPr>
              <a:r>
                <a:rPr lang="zh-CN" altLang="en-US" sz="2000">
                  <a:solidFill>
                    <a:schemeClr val="tx2"/>
                  </a:solidFill>
                  <a:effectLst>
                    <a:outerShdw blurRad="38100" dist="38100" dir="2700000" algn="tl">
                      <a:srgbClr val="C0C0C0"/>
                    </a:outerShdw>
                  </a:effectLst>
                </a:rPr>
                <a:t>可视化建模</a:t>
              </a:r>
            </a:p>
          </p:txBody>
        </p:sp>
        <p:sp>
          <p:nvSpPr>
            <p:cNvPr id="962576" name="Rectangle 16"/>
            <p:cNvSpPr>
              <a:spLocks noChangeAspect="1" noChangeArrowheads="1"/>
            </p:cNvSpPr>
            <p:nvPr/>
          </p:nvSpPr>
          <p:spPr bwMode="ltGray">
            <a:xfrm>
              <a:off x="3968" y="2145"/>
              <a:ext cx="1035" cy="951"/>
            </a:xfrm>
            <a:prstGeom prst="rect">
              <a:avLst/>
            </a:prstGeom>
            <a:gradFill rotWithShape="0">
              <a:gsLst>
                <a:gs pos="0">
                  <a:srgbClr val="FF66CC"/>
                </a:gs>
                <a:gs pos="100000">
                  <a:srgbClr val="8A0E5E"/>
                </a:gs>
              </a:gsLst>
              <a:path path="shape">
                <a:fillToRect l="50000" t="50000" r="50000" b="50000"/>
              </a:path>
            </a:gradFill>
            <a:ln w="28575">
              <a:noFill/>
              <a:miter lim="800000"/>
              <a:headEnd type="none" w="sm" len="sm"/>
              <a:tailEnd type="none" w="sm" len="sm"/>
            </a:ln>
            <a:effectLst/>
          </p:spPr>
          <p:txBody>
            <a:bodyPr wrap="none" anchor="ctr"/>
            <a:lstStyle/>
            <a:p>
              <a:pPr algn="ctr">
                <a:defRPr/>
              </a:pPr>
              <a:endParaRPr lang="zh-CN" altLang="en-US" sz="1800">
                <a:solidFill>
                  <a:schemeClr val="tx2"/>
                </a:solidFill>
                <a:effectLst>
                  <a:outerShdw blurRad="38100" dist="38100" dir="2700000" algn="tl">
                    <a:srgbClr val="000000"/>
                  </a:outerShdw>
                </a:effectLst>
              </a:endParaRPr>
            </a:p>
          </p:txBody>
        </p:sp>
        <p:sp>
          <p:nvSpPr>
            <p:cNvPr id="962577" name="Text Box 17"/>
            <p:cNvSpPr txBox="1">
              <a:spLocks noChangeAspect="1" noChangeArrowheads="1"/>
            </p:cNvSpPr>
            <p:nvPr/>
          </p:nvSpPr>
          <p:spPr bwMode="auto">
            <a:xfrm>
              <a:off x="4216" y="2415"/>
              <a:ext cx="523" cy="233"/>
            </a:xfrm>
            <a:prstGeom prst="rect">
              <a:avLst/>
            </a:prstGeom>
            <a:noFill/>
            <a:ln w="12700">
              <a:noFill/>
              <a:miter lim="800000"/>
              <a:headEnd type="none" w="sm" len="sm"/>
              <a:tailEnd type="none" w="sm" len="sm"/>
            </a:ln>
            <a:effectLst/>
          </p:spPr>
          <p:txBody>
            <a:bodyPr wrap="none">
              <a:spAutoFit/>
            </a:bodyPr>
            <a:lstStyle/>
            <a:p>
              <a:pPr algn="ctr">
                <a:defRPr/>
              </a:pPr>
              <a:r>
                <a:rPr lang="zh-CN" altLang="en-US" sz="1800" b="1">
                  <a:solidFill>
                    <a:schemeClr val="tx2"/>
                  </a:solidFill>
                  <a:effectLst>
                    <a:outerShdw blurRad="38100" dist="38100" dir="2700000" algn="tl">
                      <a:srgbClr val="C0C0C0"/>
                    </a:outerShdw>
                  </a:effectLst>
                </a:rPr>
                <a:t>质量验证</a:t>
              </a:r>
            </a:p>
          </p:txBody>
        </p:sp>
      </p:grpSp>
    </p:spTree>
    <p:extLst>
      <p:ext uri="{BB962C8B-B14F-4D97-AF65-F5344CB8AC3E}">
        <p14:creationId xmlns:p14="http://schemas.microsoft.com/office/powerpoint/2010/main" val="613509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2"/>
          <p:cNvSpPr>
            <a:spLocks noGrp="1" noChangeArrowheads="1"/>
          </p:cNvSpPr>
          <p:nvPr>
            <p:ph type="title"/>
          </p:nvPr>
        </p:nvSpPr>
        <p:spPr>
          <a:xfrm>
            <a:off x="128081" y="79803"/>
            <a:ext cx="9347200" cy="585788"/>
          </a:xfrm>
        </p:spPr>
        <p:txBody>
          <a:bodyPr>
            <a:normAutofit/>
          </a:bodyPr>
          <a:lstStyle/>
          <a:p>
            <a:pPr>
              <a:defRPr/>
            </a:pPr>
            <a:r>
              <a:rPr lang="zh-CN" altLang="en-US" sz="3200" b="1" dirty="0">
                <a:solidFill>
                  <a:schemeClr val="bg1"/>
                </a:solidFill>
                <a:latin typeface="+mn-ea"/>
                <a:ea typeface="+mn-ea"/>
              </a:rPr>
              <a:t>最佳软件开发实践 </a:t>
            </a:r>
            <a:r>
              <a:rPr lang="en-US" altLang="zh-CN" sz="3200" b="1" dirty="0">
                <a:solidFill>
                  <a:schemeClr val="bg1"/>
                </a:solidFill>
                <a:latin typeface="+mn-ea"/>
                <a:ea typeface="+mn-ea"/>
              </a:rPr>
              <a:t>Best Practices</a:t>
            </a:r>
          </a:p>
        </p:txBody>
      </p:sp>
      <p:sp>
        <p:nvSpPr>
          <p:cNvPr id="81923" name="Rectangle 3"/>
          <p:cNvSpPr>
            <a:spLocks noGrp="1" noChangeArrowheads="1"/>
          </p:cNvSpPr>
          <p:nvPr>
            <p:ph type="body" idx="1"/>
          </p:nvPr>
        </p:nvSpPr>
        <p:spPr>
          <a:xfrm>
            <a:off x="0" y="1524000"/>
            <a:ext cx="12192000" cy="4530725"/>
          </a:xfrm>
        </p:spPr>
        <p:txBody>
          <a:bodyPr/>
          <a:lstStyle/>
          <a:p>
            <a:r>
              <a:rPr lang="zh-CN" altLang="en-US" sz="3200" b="1" dirty="0">
                <a:ea typeface="宋体" pitchFamily="2" charset="-122"/>
              </a:rPr>
              <a:t>迭代地开发软件  </a:t>
            </a:r>
            <a:r>
              <a:rPr lang="en-US" altLang="zh-CN" sz="3600" b="1" dirty="0">
                <a:ea typeface="宋体" pitchFamily="2" charset="-122"/>
              </a:rPr>
              <a:t>Develop Iteratively</a:t>
            </a:r>
          </a:p>
          <a:p>
            <a:r>
              <a:rPr lang="zh-CN" altLang="en-US" sz="3200" b="1" dirty="0">
                <a:ea typeface="宋体" pitchFamily="2" charset="-122"/>
              </a:rPr>
              <a:t>管理需求  </a:t>
            </a:r>
            <a:r>
              <a:rPr lang="en-US" altLang="zh-CN" sz="3600" b="1" dirty="0">
                <a:ea typeface="宋体" pitchFamily="2" charset="-122"/>
              </a:rPr>
              <a:t>Manage Requirements</a:t>
            </a:r>
          </a:p>
          <a:p>
            <a:r>
              <a:rPr lang="zh-CN" altLang="en-US" sz="3200" b="1" dirty="0">
                <a:ea typeface="宋体" pitchFamily="2" charset="-122"/>
              </a:rPr>
              <a:t>应用基于构件的构架  </a:t>
            </a:r>
            <a:r>
              <a:rPr lang="en-US" altLang="zh-CN" sz="3600" b="1" dirty="0">
                <a:ea typeface="宋体" pitchFamily="2" charset="-122"/>
              </a:rPr>
              <a:t>Use Component Architectures</a:t>
            </a:r>
          </a:p>
          <a:p>
            <a:r>
              <a:rPr lang="zh-CN" altLang="en-US" sz="3200" b="1" dirty="0">
                <a:ea typeface="宋体" pitchFamily="2" charset="-122"/>
              </a:rPr>
              <a:t>为软件建立可视化的模型  </a:t>
            </a:r>
            <a:r>
              <a:rPr lang="en-US" altLang="zh-CN" sz="3600" b="1" dirty="0">
                <a:ea typeface="宋体" pitchFamily="2" charset="-122"/>
              </a:rPr>
              <a:t>Model Visually (UML) </a:t>
            </a:r>
          </a:p>
          <a:p>
            <a:r>
              <a:rPr lang="zh-CN" altLang="en-US" sz="3200" b="1" dirty="0">
                <a:ea typeface="宋体" pitchFamily="2" charset="-122"/>
              </a:rPr>
              <a:t>不断地验证软件质量  </a:t>
            </a:r>
            <a:r>
              <a:rPr lang="en-US" altLang="zh-CN" sz="3600" b="1" dirty="0">
                <a:ea typeface="宋体" pitchFamily="2" charset="-122"/>
              </a:rPr>
              <a:t>Continuously Verify Quality</a:t>
            </a:r>
          </a:p>
          <a:p>
            <a:r>
              <a:rPr lang="zh-CN" altLang="en-US" sz="3200" b="1" dirty="0">
                <a:ea typeface="宋体" pitchFamily="2" charset="-122"/>
              </a:rPr>
              <a:t>控制软件的变更  </a:t>
            </a:r>
            <a:r>
              <a:rPr lang="en-US" altLang="zh-CN" sz="3600" b="1" dirty="0">
                <a:ea typeface="宋体" pitchFamily="2" charset="-122"/>
              </a:rPr>
              <a:t>Manage Change</a:t>
            </a:r>
          </a:p>
        </p:txBody>
      </p:sp>
    </p:spTree>
    <p:extLst>
      <p:ext uri="{BB962C8B-B14F-4D97-AF65-F5344CB8AC3E}">
        <p14:creationId xmlns:p14="http://schemas.microsoft.com/office/powerpoint/2010/main" val="1171888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Rectangle 2"/>
          <p:cNvSpPr>
            <a:spLocks noGrp="1" noChangeArrowheads="1"/>
          </p:cNvSpPr>
          <p:nvPr>
            <p:ph type="title"/>
          </p:nvPr>
        </p:nvSpPr>
        <p:spPr>
          <a:xfrm>
            <a:off x="272915" y="83586"/>
            <a:ext cx="9347200" cy="585788"/>
          </a:xfrm>
        </p:spPr>
        <p:txBody>
          <a:bodyPr/>
          <a:lstStyle/>
          <a:p>
            <a:pPr>
              <a:defRPr/>
            </a:pPr>
            <a:r>
              <a:rPr lang="en-US" altLang="zh-CN" sz="3600" b="1" dirty="0">
                <a:solidFill>
                  <a:schemeClr val="bg1"/>
                </a:solidFill>
                <a:latin typeface="+mn-ea"/>
                <a:ea typeface="+mn-ea"/>
              </a:rPr>
              <a:t>RUP</a:t>
            </a:r>
            <a:r>
              <a:rPr lang="zh-CN" altLang="en-US" sz="3600" b="1" dirty="0">
                <a:solidFill>
                  <a:schemeClr val="bg1"/>
                </a:solidFill>
                <a:latin typeface="+mn-ea"/>
                <a:ea typeface="+mn-ea"/>
              </a:rPr>
              <a:t>的三大特点</a:t>
            </a:r>
          </a:p>
        </p:txBody>
      </p:sp>
      <p:sp>
        <p:nvSpPr>
          <p:cNvPr id="84995" name="Rectangle 3"/>
          <p:cNvSpPr>
            <a:spLocks noGrp="1" noChangeArrowheads="1"/>
          </p:cNvSpPr>
          <p:nvPr>
            <p:ph type="body" idx="1"/>
          </p:nvPr>
        </p:nvSpPr>
        <p:spPr>
          <a:xfrm>
            <a:off x="624418" y="1557339"/>
            <a:ext cx="10966449" cy="3571875"/>
          </a:xfrm>
        </p:spPr>
        <p:txBody>
          <a:bodyPr/>
          <a:lstStyle/>
          <a:p>
            <a:r>
              <a:rPr lang="zh-CN" altLang="en-US" sz="4800" b="1" dirty="0">
                <a:ea typeface="宋体" pitchFamily="2" charset="-122"/>
              </a:rPr>
              <a:t>用例驱动</a:t>
            </a:r>
          </a:p>
          <a:p>
            <a:r>
              <a:rPr lang="zh-CN" altLang="en-US" sz="4800" b="1" dirty="0">
                <a:ea typeface="宋体" pitchFamily="2" charset="-122"/>
              </a:rPr>
              <a:t>以架构为中心</a:t>
            </a:r>
          </a:p>
          <a:p>
            <a:r>
              <a:rPr lang="zh-CN" altLang="en-US" sz="4800" b="1" dirty="0">
                <a:ea typeface="宋体" pitchFamily="2" charset="-122"/>
              </a:rPr>
              <a:t>迭代和增量开发</a:t>
            </a:r>
          </a:p>
        </p:txBody>
      </p:sp>
    </p:spTree>
    <p:extLst>
      <p:ext uri="{BB962C8B-B14F-4D97-AF65-F5344CB8AC3E}">
        <p14:creationId xmlns:p14="http://schemas.microsoft.com/office/powerpoint/2010/main" val="888937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8" name="Rectangle 2"/>
          <p:cNvSpPr>
            <a:spLocks noGrp="1" noChangeArrowheads="1"/>
          </p:cNvSpPr>
          <p:nvPr>
            <p:ph type="title"/>
          </p:nvPr>
        </p:nvSpPr>
        <p:spPr>
          <a:xfrm>
            <a:off x="313267" y="-312209"/>
            <a:ext cx="10515600" cy="1325563"/>
          </a:xfrm>
        </p:spPr>
        <p:txBody>
          <a:bodyPr>
            <a:normAutofit/>
          </a:bodyPr>
          <a:lstStyle/>
          <a:p>
            <a:pPr>
              <a:defRPr/>
            </a:pPr>
            <a:r>
              <a:rPr lang="en-US" altLang="zh-CN" sz="4000" b="1" dirty="0">
                <a:solidFill>
                  <a:schemeClr val="bg1"/>
                </a:solidFill>
                <a:latin typeface="+mn-ea"/>
                <a:ea typeface="+mn-ea"/>
              </a:rPr>
              <a:t>RUP</a:t>
            </a:r>
            <a:r>
              <a:rPr lang="zh-CN" altLang="en-US" sz="4000" b="1" dirty="0">
                <a:solidFill>
                  <a:schemeClr val="bg1"/>
                </a:solidFill>
                <a:latin typeface="+mn-ea"/>
                <a:ea typeface="+mn-ea"/>
              </a:rPr>
              <a:t>的关键概念</a:t>
            </a:r>
          </a:p>
        </p:txBody>
      </p:sp>
      <p:pic>
        <p:nvPicPr>
          <p:cNvPr id="90115"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31800" y="1341438"/>
            <a:ext cx="10947400" cy="5334000"/>
          </a:xfrm>
        </p:spPr>
      </p:pic>
    </p:spTree>
    <p:extLst>
      <p:ext uri="{BB962C8B-B14F-4D97-AF65-F5344CB8AC3E}">
        <p14:creationId xmlns:p14="http://schemas.microsoft.com/office/powerpoint/2010/main" val="324438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1906" name="Rectangle 2"/>
          <p:cNvSpPr>
            <a:spLocks noGrp="1" noChangeArrowheads="1"/>
          </p:cNvSpPr>
          <p:nvPr>
            <p:ph type="title"/>
          </p:nvPr>
        </p:nvSpPr>
        <p:spPr>
          <a:xfrm>
            <a:off x="186267" y="0"/>
            <a:ext cx="10164233" cy="836613"/>
          </a:xfrm>
        </p:spPr>
        <p:txBody>
          <a:bodyPr>
            <a:normAutofit/>
          </a:bodyPr>
          <a:lstStyle/>
          <a:p>
            <a:pPr eaLnBrk="1" hangingPunct="1">
              <a:defRPr/>
            </a:pPr>
            <a:r>
              <a:rPr lang="zh-CN" altLang="en-US" sz="3200" b="1" dirty="0">
                <a:solidFill>
                  <a:schemeClr val="bg1"/>
                </a:solidFill>
              </a:rPr>
              <a:t>软件开发与项目管理体系的核心</a:t>
            </a:r>
          </a:p>
        </p:txBody>
      </p:sp>
      <p:sp>
        <p:nvSpPr>
          <p:cNvPr id="21507" name="Rectangle 3"/>
          <p:cNvSpPr>
            <a:spLocks noGrp="1" noChangeArrowheads="1"/>
          </p:cNvSpPr>
          <p:nvPr>
            <p:ph type="body" idx="1"/>
          </p:nvPr>
        </p:nvSpPr>
        <p:spPr bwMode="auto">
          <a:xfrm>
            <a:off x="527052" y="1484314"/>
            <a:ext cx="10966449" cy="3571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600" b="1" dirty="0"/>
              <a:t>软件开发与管理的关注：质量与效率</a:t>
            </a:r>
          </a:p>
          <a:p>
            <a:pPr eaLnBrk="1" hangingPunct="1">
              <a:buFont typeface="Arial" pitchFamily="34" charset="0"/>
              <a:buNone/>
            </a:pPr>
            <a:endParaRPr lang="zh-CN" altLang="en-US" sz="3600" b="1" dirty="0"/>
          </a:p>
          <a:p>
            <a:pPr eaLnBrk="1" hangingPunct="1"/>
            <a:r>
              <a:rPr lang="zh-CN" altLang="en-US" sz="3600" b="1" dirty="0"/>
              <a:t>软件基本特点：构造与演化</a:t>
            </a:r>
          </a:p>
        </p:txBody>
      </p:sp>
    </p:spTree>
    <p:extLst>
      <p:ext uri="{BB962C8B-B14F-4D97-AF65-F5344CB8AC3E}">
        <p14:creationId xmlns:p14="http://schemas.microsoft.com/office/powerpoint/2010/main" val="3751060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descr="wk_proj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688"/>
            <a:ext cx="12192000" cy="666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8515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p:cNvSpPr>
            <a:spLocks noGrp="1" noChangeArrowheads="1"/>
          </p:cNvSpPr>
          <p:nvPr>
            <p:ph type="title"/>
          </p:nvPr>
        </p:nvSpPr>
        <p:spPr>
          <a:xfrm>
            <a:off x="192212" y="75660"/>
            <a:ext cx="9347200" cy="585788"/>
          </a:xfrm>
        </p:spPr>
        <p:txBody>
          <a:bodyPr/>
          <a:lstStyle/>
          <a:p>
            <a:pPr>
              <a:defRPr/>
            </a:pPr>
            <a:r>
              <a:rPr lang="en-US" altLang="zh-CN" sz="3600" dirty="0">
                <a:solidFill>
                  <a:schemeClr val="bg1"/>
                </a:solidFill>
                <a:ea typeface="宋体" pitchFamily="2" charset="-122"/>
              </a:rPr>
              <a:t> XP</a:t>
            </a:r>
          </a:p>
        </p:txBody>
      </p:sp>
      <p:sp>
        <p:nvSpPr>
          <p:cNvPr id="113667" name="Rectangle 3"/>
          <p:cNvSpPr>
            <a:spLocks noGrp="1" noChangeArrowheads="1"/>
          </p:cNvSpPr>
          <p:nvPr>
            <p:ph type="body" idx="1"/>
          </p:nvPr>
        </p:nvSpPr>
        <p:spPr>
          <a:xfrm>
            <a:off x="451796" y="1162455"/>
            <a:ext cx="9652000" cy="3200400"/>
          </a:xfrm>
        </p:spPr>
        <p:txBody>
          <a:bodyPr>
            <a:normAutofit fontScale="92500" lnSpcReduction="20000"/>
          </a:bodyPr>
          <a:lstStyle/>
          <a:p>
            <a:pPr>
              <a:lnSpc>
                <a:spcPct val="90000"/>
              </a:lnSpc>
            </a:pPr>
            <a:r>
              <a:rPr lang="en-US" altLang="zh-CN" sz="3000" b="1" dirty="0">
                <a:ea typeface="宋体" pitchFamily="2" charset="-122"/>
              </a:rPr>
              <a:t>XP</a:t>
            </a:r>
            <a:r>
              <a:rPr lang="zh-CN" altLang="en-US" sz="3000" b="1" dirty="0">
                <a:ea typeface="宋体" pitchFamily="2" charset="-122"/>
              </a:rPr>
              <a:t>（</a:t>
            </a:r>
            <a:r>
              <a:rPr lang="en-US" altLang="zh-CN" sz="3000" b="1" dirty="0">
                <a:ea typeface="宋体" pitchFamily="2" charset="-122"/>
              </a:rPr>
              <a:t>Extreme Programming</a:t>
            </a:r>
            <a:r>
              <a:rPr lang="zh-CN" altLang="en-US" sz="3000" b="1" dirty="0">
                <a:ea typeface="宋体" pitchFamily="2" charset="-122"/>
              </a:rPr>
              <a:t>），它是由</a:t>
            </a:r>
            <a:r>
              <a:rPr lang="en-US" altLang="zh-CN" sz="3000" b="1" dirty="0">
                <a:ea typeface="宋体" pitchFamily="2" charset="-122"/>
              </a:rPr>
              <a:t>Kent Beck</a:t>
            </a:r>
            <a:r>
              <a:rPr lang="zh-CN" altLang="en-US" sz="3000" b="1" dirty="0">
                <a:ea typeface="宋体" pitchFamily="2" charset="-122"/>
              </a:rPr>
              <a:t>大师提出的。大师在经历传统软件开发的痛苦之后，希望能够找到一种优秀的软件开发方法。大师总结了大量的软件的成功和失败的因素之后，提出了改进软件开发方法的四个要素：</a:t>
            </a:r>
            <a:r>
              <a:rPr lang="zh-CN" altLang="en-US" sz="3000" b="1" dirty="0">
                <a:solidFill>
                  <a:srgbClr val="FF0000"/>
                </a:solidFill>
                <a:ea typeface="宋体" pitchFamily="2" charset="-122"/>
              </a:rPr>
              <a:t>沟通（</a:t>
            </a:r>
            <a:r>
              <a:rPr lang="en-US" altLang="zh-CN" sz="3000" b="1" dirty="0">
                <a:solidFill>
                  <a:srgbClr val="FF0000"/>
                </a:solidFill>
                <a:ea typeface="宋体" pitchFamily="2" charset="-122"/>
              </a:rPr>
              <a:t>communication</a:t>
            </a:r>
            <a:r>
              <a:rPr lang="zh-CN" altLang="en-US" sz="3000" b="1" dirty="0">
                <a:solidFill>
                  <a:srgbClr val="FF0000"/>
                </a:solidFill>
                <a:ea typeface="宋体" pitchFamily="2" charset="-122"/>
              </a:rPr>
              <a:t>）、简单化（</a:t>
            </a:r>
            <a:r>
              <a:rPr lang="en-US" altLang="zh-CN" sz="3000" b="1" dirty="0">
                <a:solidFill>
                  <a:srgbClr val="FF0000"/>
                </a:solidFill>
                <a:ea typeface="宋体" pitchFamily="2" charset="-122"/>
              </a:rPr>
              <a:t>simplicity</a:t>
            </a:r>
            <a:r>
              <a:rPr lang="zh-CN" altLang="en-US" sz="3000" b="1" dirty="0">
                <a:solidFill>
                  <a:srgbClr val="FF0000"/>
                </a:solidFill>
                <a:ea typeface="宋体" pitchFamily="2" charset="-122"/>
              </a:rPr>
              <a:t>）、反馈（</a:t>
            </a:r>
            <a:r>
              <a:rPr lang="en-US" altLang="zh-CN" sz="3000" b="1" dirty="0">
                <a:solidFill>
                  <a:srgbClr val="FF0000"/>
                </a:solidFill>
                <a:ea typeface="宋体" pitchFamily="2" charset="-122"/>
              </a:rPr>
              <a:t>feedback</a:t>
            </a:r>
            <a:r>
              <a:rPr lang="zh-CN" altLang="en-US" sz="3000" b="1" dirty="0">
                <a:solidFill>
                  <a:srgbClr val="FF0000"/>
                </a:solidFill>
                <a:ea typeface="宋体" pitchFamily="2" charset="-122"/>
              </a:rPr>
              <a:t>）、勇气（</a:t>
            </a:r>
            <a:r>
              <a:rPr lang="en-US" altLang="zh-CN" sz="3000" b="1" dirty="0">
                <a:solidFill>
                  <a:srgbClr val="FF0000"/>
                </a:solidFill>
                <a:ea typeface="宋体" pitchFamily="2" charset="-122"/>
              </a:rPr>
              <a:t>courage</a:t>
            </a:r>
            <a:r>
              <a:rPr lang="zh-CN" altLang="en-US" sz="3000" b="1" dirty="0">
                <a:solidFill>
                  <a:srgbClr val="FF0000"/>
                </a:solidFill>
                <a:ea typeface="宋体" pitchFamily="2" charset="-122"/>
              </a:rPr>
              <a:t>）</a:t>
            </a:r>
            <a:r>
              <a:rPr lang="zh-CN" altLang="en-US" sz="3000" b="1" dirty="0">
                <a:ea typeface="宋体" pitchFamily="2" charset="-122"/>
              </a:rPr>
              <a:t>。</a:t>
            </a:r>
            <a:endParaRPr lang="en-US" altLang="zh-CN" sz="3000" b="1" dirty="0">
              <a:ea typeface="宋体" pitchFamily="2" charset="-122"/>
            </a:endParaRPr>
          </a:p>
          <a:p>
            <a:pPr>
              <a:lnSpc>
                <a:spcPct val="90000"/>
              </a:lnSpc>
            </a:pPr>
            <a:r>
              <a:rPr lang="zh-CN" altLang="en-US" sz="3000" b="1" dirty="0">
                <a:ea typeface="宋体" pitchFamily="2" charset="-122"/>
              </a:rPr>
              <a:t>这形成了</a:t>
            </a:r>
            <a:r>
              <a:rPr lang="en-US" altLang="zh-CN" sz="3000" b="1" dirty="0">
                <a:ea typeface="宋体" pitchFamily="2" charset="-122"/>
              </a:rPr>
              <a:t>XP</a:t>
            </a:r>
            <a:r>
              <a:rPr lang="zh-CN" altLang="en-US" sz="3000" b="1" dirty="0">
                <a:ea typeface="宋体" pitchFamily="2" charset="-122"/>
              </a:rPr>
              <a:t>的核心价值观。在经历了数年的发展，</a:t>
            </a:r>
            <a:r>
              <a:rPr lang="en-US" altLang="zh-CN" sz="3000" b="1" dirty="0">
                <a:ea typeface="宋体" pitchFamily="2" charset="-122"/>
              </a:rPr>
              <a:t>XP</a:t>
            </a:r>
            <a:r>
              <a:rPr lang="zh-CN" altLang="en-US" sz="3000" b="1" dirty="0">
                <a:ea typeface="宋体" pitchFamily="2" charset="-122"/>
              </a:rPr>
              <a:t>在软件开发的各方面都发展出了众多的方法来支持软件开发。 </a:t>
            </a:r>
            <a:br>
              <a:rPr lang="zh-CN" altLang="en-US" sz="3000" b="1" dirty="0">
                <a:ea typeface="宋体" pitchFamily="2" charset="-122"/>
              </a:rPr>
            </a:br>
            <a:endParaRPr lang="zh-CN" altLang="en-US" sz="3000" b="1" dirty="0">
              <a:ea typeface="宋体" pitchFamily="2" charset="-122"/>
            </a:endParaRPr>
          </a:p>
        </p:txBody>
      </p:sp>
    </p:spTree>
    <p:extLst>
      <p:ext uri="{BB962C8B-B14F-4D97-AF65-F5344CB8AC3E}">
        <p14:creationId xmlns:p14="http://schemas.microsoft.com/office/powerpoint/2010/main" val="4128174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898" name="Rectangle 2"/>
          <p:cNvSpPr>
            <a:spLocks noGrp="1" noChangeArrowheads="1"/>
          </p:cNvSpPr>
          <p:nvPr>
            <p:ph type="title"/>
          </p:nvPr>
        </p:nvSpPr>
        <p:spPr>
          <a:xfrm>
            <a:off x="217610" y="68454"/>
            <a:ext cx="9347200" cy="585788"/>
          </a:xfrm>
        </p:spPr>
        <p:txBody>
          <a:bodyPr/>
          <a:lstStyle/>
          <a:p>
            <a:pPr>
              <a:defRPr/>
            </a:pPr>
            <a:r>
              <a:rPr lang="zh-CN" altLang="en-US" sz="3600" b="1" dirty="0">
                <a:solidFill>
                  <a:schemeClr val="bg1"/>
                </a:solidFill>
                <a:latin typeface="+mn-ea"/>
                <a:ea typeface="+mn-ea"/>
              </a:rPr>
              <a:t>什么时候需要</a:t>
            </a:r>
            <a:r>
              <a:rPr lang="en-US" altLang="zh-CN" sz="3600" b="1" dirty="0">
                <a:solidFill>
                  <a:schemeClr val="bg1"/>
                </a:solidFill>
                <a:latin typeface="+mn-ea"/>
                <a:ea typeface="+mn-ea"/>
              </a:rPr>
              <a:t>XP</a:t>
            </a:r>
            <a:r>
              <a:rPr lang="zh-CN" altLang="en-US" sz="3600" b="1" dirty="0">
                <a:solidFill>
                  <a:schemeClr val="bg1"/>
                </a:solidFill>
                <a:latin typeface="+mn-ea"/>
                <a:ea typeface="+mn-ea"/>
              </a:rPr>
              <a:t>？</a:t>
            </a:r>
          </a:p>
        </p:txBody>
      </p:sp>
      <p:sp>
        <p:nvSpPr>
          <p:cNvPr id="116739" name="Rectangle 3"/>
          <p:cNvSpPr>
            <a:spLocks noGrp="1" noChangeArrowheads="1"/>
          </p:cNvSpPr>
          <p:nvPr>
            <p:ph type="body" idx="1"/>
          </p:nvPr>
        </p:nvSpPr>
        <p:spPr>
          <a:xfrm>
            <a:off x="507686" y="1241122"/>
            <a:ext cx="10966449" cy="3571875"/>
          </a:xfrm>
        </p:spPr>
        <p:txBody>
          <a:bodyPr/>
          <a:lstStyle/>
          <a:p>
            <a:r>
              <a:rPr lang="zh-CN" altLang="en-US" sz="3200" b="1" dirty="0">
                <a:latin typeface="宋体" pitchFamily="2" charset="-122"/>
                <a:ea typeface="宋体" pitchFamily="2" charset="-122"/>
              </a:rPr>
              <a:t>需求不明确、变化快</a:t>
            </a:r>
          </a:p>
          <a:p>
            <a:r>
              <a:rPr lang="zh-CN" altLang="en-US" sz="3200" b="1" dirty="0">
                <a:latin typeface="宋体" pitchFamily="2" charset="-122"/>
                <a:ea typeface="宋体" pitchFamily="2" charset="-122"/>
              </a:rPr>
              <a:t>高风险：</a:t>
            </a:r>
            <a:r>
              <a:rPr lang="zh-CN" altLang="en-US" sz="3200" b="1" dirty="0">
                <a:solidFill>
                  <a:srgbClr val="000000"/>
                </a:solidFill>
                <a:latin typeface="宋体" pitchFamily="2" charset="-122"/>
                <a:ea typeface="宋体" pitchFamily="2" charset="-122"/>
                <a:cs typeface="Times New Roman" pitchFamily="18" charset="0"/>
              </a:rPr>
              <a:t>在特定的时间内，</a:t>
            </a:r>
            <a:r>
              <a:rPr lang="zh-CN" altLang="en-US" sz="3200" b="1" dirty="0">
                <a:solidFill>
                  <a:srgbClr val="000000"/>
                </a:solidFill>
                <a:latin typeface="宋体" pitchFamily="2" charset="-122"/>
                <a:ea typeface="宋体" pitchFamily="2" charset="-122"/>
              </a:rPr>
              <a:t>面对一个相当难开发的系统</a:t>
            </a:r>
            <a:r>
              <a:rPr lang="zh-CN" altLang="en-US" sz="3200" b="1" dirty="0">
                <a:latin typeface="宋体" pitchFamily="2" charset="-122"/>
                <a:ea typeface="宋体" pitchFamily="2" charset="-122"/>
              </a:rPr>
              <a:t> </a:t>
            </a:r>
          </a:p>
          <a:p>
            <a:r>
              <a:rPr lang="zh-CN" altLang="en-US" sz="3200" b="1" dirty="0">
                <a:latin typeface="宋体" pitchFamily="2" charset="-122"/>
                <a:ea typeface="宋体" pitchFamily="2" charset="-122"/>
              </a:rPr>
              <a:t>中小型团队（人数不超过</a:t>
            </a:r>
            <a:r>
              <a:rPr lang="en-US" altLang="zh-CN" sz="3200" b="1" dirty="0">
                <a:latin typeface="TimesNewRoman" charset="0"/>
                <a:ea typeface="宋体" pitchFamily="2" charset="-122"/>
              </a:rPr>
              <a:t>10 </a:t>
            </a:r>
            <a:r>
              <a:rPr lang="zh-CN" altLang="en-US" sz="3200" b="1" dirty="0">
                <a:latin typeface="宋体" pitchFamily="2" charset="-122"/>
                <a:ea typeface="宋体" pitchFamily="2" charset="-122"/>
              </a:rPr>
              <a:t>个）</a:t>
            </a:r>
            <a:r>
              <a:rPr lang="zh-CN" altLang="en-US" sz="3200" b="1" dirty="0">
                <a:ea typeface="宋体" pitchFamily="2" charset="-122"/>
              </a:rPr>
              <a:t> </a:t>
            </a:r>
          </a:p>
        </p:txBody>
      </p:sp>
    </p:spTree>
    <p:extLst>
      <p:ext uri="{BB962C8B-B14F-4D97-AF65-F5344CB8AC3E}">
        <p14:creationId xmlns:p14="http://schemas.microsoft.com/office/powerpoint/2010/main" val="3904282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946" name="Rectangle 2"/>
          <p:cNvSpPr>
            <a:spLocks noGrp="1" noChangeArrowheads="1"/>
          </p:cNvSpPr>
          <p:nvPr>
            <p:ph type="title"/>
          </p:nvPr>
        </p:nvSpPr>
        <p:spPr>
          <a:xfrm>
            <a:off x="234184" y="97998"/>
            <a:ext cx="9347200" cy="585788"/>
          </a:xfrm>
        </p:spPr>
        <p:txBody>
          <a:bodyPr>
            <a:noAutofit/>
          </a:bodyPr>
          <a:lstStyle/>
          <a:p>
            <a:pPr>
              <a:defRPr/>
            </a:pPr>
            <a:r>
              <a:rPr lang="en-US" altLang="zh-CN" sz="3600" b="1" dirty="0">
                <a:solidFill>
                  <a:schemeClr val="bg1"/>
                </a:solidFill>
                <a:latin typeface="+mn-ea"/>
                <a:ea typeface="+mn-ea"/>
              </a:rPr>
              <a:t>XP</a:t>
            </a:r>
            <a:r>
              <a:rPr lang="zh-CN" altLang="en-US" sz="3600" b="1" dirty="0">
                <a:solidFill>
                  <a:schemeClr val="bg1"/>
                </a:solidFill>
                <a:latin typeface="+mn-ea"/>
                <a:ea typeface="+mn-ea"/>
              </a:rPr>
              <a:t>体现四个价值目标</a:t>
            </a:r>
          </a:p>
        </p:txBody>
      </p:sp>
      <p:sp>
        <p:nvSpPr>
          <p:cNvPr id="118787" name="Rectangle 3"/>
          <p:cNvSpPr>
            <a:spLocks noGrp="1" noChangeArrowheads="1"/>
          </p:cNvSpPr>
          <p:nvPr>
            <p:ph type="body" idx="1"/>
          </p:nvPr>
        </p:nvSpPr>
        <p:spPr>
          <a:xfrm>
            <a:off x="478503" y="1427839"/>
            <a:ext cx="10966449" cy="3571875"/>
          </a:xfrm>
        </p:spPr>
        <p:txBody>
          <a:bodyPr/>
          <a:lstStyle/>
          <a:p>
            <a:r>
              <a:rPr lang="zh-CN" altLang="en-US" sz="4000" b="1" dirty="0">
                <a:ea typeface="宋体" pitchFamily="2" charset="-122"/>
              </a:rPr>
              <a:t>沟通（</a:t>
            </a:r>
            <a:r>
              <a:rPr lang="en-US" altLang="zh-CN" sz="4000" b="1" dirty="0">
                <a:ea typeface="宋体" pitchFamily="2" charset="-122"/>
              </a:rPr>
              <a:t>communication</a:t>
            </a:r>
            <a:r>
              <a:rPr lang="zh-CN" altLang="en-US" sz="4000" b="1" dirty="0">
                <a:ea typeface="宋体" pitchFamily="2" charset="-122"/>
              </a:rPr>
              <a:t>）</a:t>
            </a:r>
          </a:p>
          <a:p>
            <a:r>
              <a:rPr lang="zh-CN" altLang="en-US" sz="4000" b="1" dirty="0">
                <a:ea typeface="宋体" pitchFamily="2" charset="-122"/>
              </a:rPr>
              <a:t>简化（</a:t>
            </a:r>
            <a:r>
              <a:rPr lang="en-US" altLang="zh-CN" sz="4000" b="1" dirty="0" err="1">
                <a:ea typeface="宋体" pitchFamily="2" charset="-122"/>
              </a:rPr>
              <a:t>simlicity</a:t>
            </a:r>
            <a:r>
              <a:rPr lang="zh-CN" altLang="en-US" sz="4000" b="1" dirty="0">
                <a:ea typeface="宋体" pitchFamily="2" charset="-122"/>
              </a:rPr>
              <a:t>）</a:t>
            </a:r>
          </a:p>
          <a:p>
            <a:r>
              <a:rPr lang="zh-CN" altLang="en-US" sz="4000" b="1" dirty="0">
                <a:ea typeface="宋体" pitchFamily="2" charset="-122"/>
              </a:rPr>
              <a:t>反馈（</a:t>
            </a:r>
            <a:r>
              <a:rPr lang="en-US" altLang="zh-CN" sz="4000" b="1" dirty="0">
                <a:ea typeface="宋体" pitchFamily="2" charset="-122"/>
              </a:rPr>
              <a:t>feedback</a:t>
            </a:r>
            <a:r>
              <a:rPr lang="zh-CN" altLang="en-US" sz="4000" b="1" dirty="0">
                <a:ea typeface="宋体" pitchFamily="2" charset="-122"/>
              </a:rPr>
              <a:t>）</a:t>
            </a:r>
          </a:p>
          <a:p>
            <a:r>
              <a:rPr lang="zh-CN" altLang="en-US" sz="4000" b="1" dirty="0">
                <a:ea typeface="宋体" pitchFamily="2" charset="-122"/>
              </a:rPr>
              <a:t>勇气（</a:t>
            </a:r>
            <a:r>
              <a:rPr lang="en-US" altLang="zh-CN" sz="4000" b="1" dirty="0">
                <a:ea typeface="宋体" pitchFamily="2" charset="-122"/>
              </a:rPr>
              <a:t>courage</a:t>
            </a:r>
            <a:r>
              <a:rPr lang="zh-CN" altLang="en-US" sz="4000" b="1" dirty="0">
                <a:ea typeface="宋体" pitchFamily="2" charset="-122"/>
              </a:rPr>
              <a:t>）</a:t>
            </a:r>
          </a:p>
        </p:txBody>
      </p:sp>
    </p:spTree>
    <p:extLst>
      <p:ext uri="{BB962C8B-B14F-4D97-AF65-F5344CB8AC3E}">
        <p14:creationId xmlns:p14="http://schemas.microsoft.com/office/powerpoint/2010/main" val="3904551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970" name="Rectangle 2"/>
          <p:cNvSpPr>
            <a:spLocks noGrp="1" noChangeArrowheads="1"/>
          </p:cNvSpPr>
          <p:nvPr>
            <p:ph type="title"/>
          </p:nvPr>
        </p:nvSpPr>
        <p:spPr>
          <a:xfrm>
            <a:off x="147090" y="36604"/>
            <a:ext cx="9347200" cy="585788"/>
          </a:xfrm>
        </p:spPr>
        <p:txBody>
          <a:bodyPr>
            <a:noAutofit/>
          </a:bodyPr>
          <a:lstStyle/>
          <a:p>
            <a:pPr>
              <a:defRPr/>
            </a:pPr>
            <a:r>
              <a:rPr lang="en-US" altLang="zh-CN" sz="3600" b="1" dirty="0">
                <a:solidFill>
                  <a:schemeClr val="bg1"/>
                </a:solidFill>
                <a:latin typeface="+mn-ea"/>
                <a:ea typeface="+mn-ea"/>
              </a:rPr>
              <a:t>XP</a:t>
            </a:r>
            <a:r>
              <a:rPr lang="zh-CN" altLang="en-US" sz="3600" b="1" dirty="0">
                <a:solidFill>
                  <a:schemeClr val="bg1"/>
                </a:solidFill>
                <a:latin typeface="+mn-ea"/>
                <a:ea typeface="+mn-ea"/>
              </a:rPr>
              <a:t>的</a:t>
            </a:r>
            <a:r>
              <a:rPr lang="en-US" altLang="zh-CN" sz="3600" b="1" dirty="0">
                <a:solidFill>
                  <a:schemeClr val="bg1"/>
                </a:solidFill>
                <a:latin typeface="+mn-ea"/>
                <a:ea typeface="+mn-ea"/>
              </a:rPr>
              <a:t>12</a:t>
            </a:r>
            <a:r>
              <a:rPr lang="zh-CN" altLang="en-US" sz="3600" b="1" dirty="0">
                <a:solidFill>
                  <a:schemeClr val="bg1"/>
                </a:solidFill>
                <a:latin typeface="+mn-ea"/>
                <a:ea typeface="+mn-ea"/>
              </a:rPr>
              <a:t>个核心实践与相互支持</a:t>
            </a:r>
          </a:p>
        </p:txBody>
      </p:sp>
      <p:sp>
        <p:nvSpPr>
          <p:cNvPr id="119811" name="Rectangle 3"/>
          <p:cNvSpPr>
            <a:spLocks noGrp="1" noChangeArrowheads="1"/>
          </p:cNvSpPr>
          <p:nvPr>
            <p:ph type="body" idx="1"/>
          </p:nvPr>
        </p:nvSpPr>
        <p:spPr>
          <a:xfrm>
            <a:off x="217258" y="808129"/>
            <a:ext cx="10972800" cy="4525962"/>
          </a:xfrm>
        </p:spPr>
        <p:txBody>
          <a:bodyPr>
            <a:normAutofit fontScale="77500" lnSpcReduction="20000"/>
          </a:bodyPr>
          <a:lstStyle/>
          <a:p>
            <a:pPr>
              <a:lnSpc>
                <a:spcPct val="90000"/>
              </a:lnSpc>
            </a:pPr>
            <a:r>
              <a:rPr lang="zh-CN" altLang="en-US" b="1" dirty="0">
                <a:latin typeface="宋体" pitchFamily="2" charset="-122"/>
                <a:ea typeface="宋体" pitchFamily="2" charset="-122"/>
              </a:rPr>
              <a:t>规划策略</a:t>
            </a:r>
            <a:r>
              <a:rPr lang="en-US" altLang="zh-CN" b="1" dirty="0">
                <a:latin typeface="Times New Roman" pitchFamily="18" charset="0"/>
                <a:ea typeface="宋体" pitchFamily="2" charset="-122"/>
                <a:cs typeface="Times New Roman" pitchFamily="18" charset="0"/>
              </a:rPr>
              <a:t>(Planning game)</a:t>
            </a:r>
            <a:r>
              <a:rPr lang="en-US" altLang="zh-CN" b="1" dirty="0">
                <a:ea typeface="宋体" pitchFamily="2" charset="-122"/>
              </a:rPr>
              <a:t> </a:t>
            </a:r>
          </a:p>
          <a:p>
            <a:pPr>
              <a:lnSpc>
                <a:spcPct val="90000"/>
              </a:lnSpc>
            </a:pPr>
            <a:r>
              <a:rPr lang="zh-CN" altLang="en-US" b="1" dirty="0">
                <a:latin typeface="宋体" pitchFamily="2" charset="-122"/>
                <a:ea typeface="宋体" pitchFamily="2" charset="-122"/>
              </a:rPr>
              <a:t>系统隐喻</a:t>
            </a:r>
            <a:r>
              <a:rPr lang="en-US" altLang="zh-CN" b="1" dirty="0">
                <a:latin typeface="Times New Roman" pitchFamily="18" charset="0"/>
                <a:ea typeface="宋体" pitchFamily="2" charset="-122"/>
              </a:rPr>
              <a:t>(System Metaphor)</a:t>
            </a:r>
            <a:r>
              <a:rPr lang="en-US" altLang="zh-CN" b="1" dirty="0">
                <a:ea typeface="宋体" pitchFamily="2" charset="-122"/>
              </a:rPr>
              <a:t> </a:t>
            </a:r>
          </a:p>
          <a:p>
            <a:pPr>
              <a:lnSpc>
                <a:spcPct val="90000"/>
              </a:lnSpc>
            </a:pPr>
            <a:r>
              <a:rPr lang="zh-CN" altLang="en-US" b="1" dirty="0">
                <a:latin typeface="宋体" pitchFamily="2" charset="-122"/>
                <a:ea typeface="宋体" pitchFamily="2" charset="-122"/>
              </a:rPr>
              <a:t>简单设计</a:t>
            </a:r>
            <a:r>
              <a:rPr lang="en-US" altLang="zh-CN" b="1" dirty="0">
                <a:latin typeface="Times New Roman" pitchFamily="18" charset="0"/>
                <a:ea typeface="宋体" pitchFamily="2" charset="-122"/>
              </a:rPr>
              <a:t>(Simple design)</a:t>
            </a:r>
            <a:r>
              <a:rPr lang="en-US" altLang="zh-CN" b="1" dirty="0">
                <a:ea typeface="宋体" pitchFamily="2" charset="-122"/>
              </a:rPr>
              <a:t> </a:t>
            </a:r>
          </a:p>
          <a:p>
            <a:pPr>
              <a:lnSpc>
                <a:spcPct val="90000"/>
              </a:lnSpc>
            </a:pPr>
            <a:r>
              <a:rPr lang="zh-CN" altLang="en-US" b="1" dirty="0">
                <a:latin typeface="宋体" pitchFamily="2" charset="-122"/>
                <a:ea typeface="宋体" pitchFamily="2" charset="-122"/>
              </a:rPr>
              <a:t>配对编程</a:t>
            </a:r>
            <a:r>
              <a:rPr lang="en-US" altLang="zh-CN" b="1" dirty="0">
                <a:latin typeface="Times New Roman" pitchFamily="18" charset="0"/>
                <a:ea typeface="宋体" pitchFamily="2" charset="-122"/>
              </a:rPr>
              <a:t>(pair programming)</a:t>
            </a:r>
            <a:r>
              <a:rPr lang="en-US" altLang="zh-CN" b="1" dirty="0">
                <a:ea typeface="宋体" pitchFamily="2" charset="-122"/>
              </a:rPr>
              <a:t> </a:t>
            </a:r>
          </a:p>
          <a:p>
            <a:pPr>
              <a:lnSpc>
                <a:spcPct val="90000"/>
              </a:lnSpc>
            </a:pPr>
            <a:r>
              <a:rPr lang="zh-CN" altLang="en-US" b="1" dirty="0">
                <a:latin typeface="宋体" pitchFamily="2" charset="-122"/>
                <a:ea typeface="宋体" pitchFamily="2" charset="-122"/>
              </a:rPr>
              <a:t>编码标准</a:t>
            </a:r>
            <a:r>
              <a:rPr lang="en-US" altLang="zh-CN" b="1" dirty="0">
                <a:latin typeface="Times New Roman" pitchFamily="18" charset="0"/>
                <a:ea typeface="宋体" pitchFamily="2" charset="-122"/>
              </a:rPr>
              <a:t>(Coding standards)</a:t>
            </a:r>
            <a:r>
              <a:rPr lang="en-US" altLang="zh-CN" b="1" dirty="0">
                <a:ea typeface="宋体" pitchFamily="2" charset="-122"/>
              </a:rPr>
              <a:t> </a:t>
            </a:r>
          </a:p>
          <a:p>
            <a:pPr>
              <a:lnSpc>
                <a:spcPct val="90000"/>
              </a:lnSpc>
            </a:pPr>
            <a:r>
              <a:rPr lang="zh-CN" altLang="en-US" b="1" dirty="0">
                <a:latin typeface="宋体" pitchFamily="2" charset="-122"/>
                <a:ea typeface="宋体" pitchFamily="2" charset="-122"/>
              </a:rPr>
              <a:t>测试驱动</a:t>
            </a:r>
            <a:r>
              <a:rPr lang="en-US" altLang="zh-CN" b="1" dirty="0">
                <a:latin typeface="Times New Roman" pitchFamily="18" charset="0"/>
                <a:ea typeface="宋体" pitchFamily="2" charset="-122"/>
              </a:rPr>
              <a:t>(Test-driven)</a:t>
            </a:r>
            <a:r>
              <a:rPr lang="en-US" altLang="zh-CN" b="1" dirty="0">
                <a:ea typeface="宋体" pitchFamily="2" charset="-122"/>
              </a:rPr>
              <a:t> </a:t>
            </a:r>
          </a:p>
          <a:p>
            <a:pPr>
              <a:lnSpc>
                <a:spcPct val="90000"/>
              </a:lnSpc>
            </a:pPr>
            <a:r>
              <a:rPr lang="zh-CN" altLang="en-US" b="1" dirty="0">
                <a:latin typeface="宋体" pitchFamily="2" charset="-122"/>
                <a:ea typeface="宋体" pitchFamily="2" charset="-122"/>
              </a:rPr>
              <a:t>重构（</a:t>
            </a:r>
            <a:r>
              <a:rPr lang="en-US" altLang="zh-CN" b="1" dirty="0">
                <a:latin typeface="Times New Roman" pitchFamily="18" charset="0"/>
                <a:ea typeface="宋体" pitchFamily="2" charset="-122"/>
              </a:rPr>
              <a:t>Refactoring</a:t>
            </a:r>
            <a:r>
              <a:rPr lang="zh-CN" altLang="en-US" b="1" dirty="0">
                <a:latin typeface="宋体" pitchFamily="2" charset="-122"/>
                <a:ea typeface="宋体" pitchFamily="2" charset="-122"/>
              </a:rPr>
              <a:t>）</a:t>
            </a:r>
            <a:r>
              <a:rPr lang="zh-CN" altLang="en-US" b="1" dirty="0">
                <a:ea typeface="宋体" pitchFamily="2" charset="-122"/>
              </a:rPr>
              <a:t> </a:t>
            </a:r>
          </a:p>
          <a:p>
            <a:pPr>
              <a:lnSpc>
                <a:spcPct val="90000"/>
              </a:lnSpc>
            </a:pPr>
            <a:r>
              <a:rPr lang="zh-CN" altLang="en-US" b="1" dirty="0">
                <a:latin typeface="宋体" pitchFamily="2" charset="-122"/>
                <a:ea typeface="宋体" pitchFamily="2" charset="-122"/>
              </a:rPr>
              <a:t>持续集成</a:t>
            </a:r>
            <a:r>
              <a:rPr lang="en-US" altLang="zh-CN" b="1" dirty="0">
                <a:latin typeface="Times New Roman" pitchFamily="18" charset="0"/>
                <a:ea typeface="宋体" pitchFamily="2" charset="-122"/>
              </a:rPr>
              <a:t>(Continuous integration)</a:t>
            </a:r>
            <a:r>
              <a:rPr lang="en-US" altLang="zh-CN" b="1" dirty="0">
                <a:ea typeface="宋体" pitchFamily="2" charset="-122"/>
              </a:rPr>
              <a:t> </a:t>
            </a:r>
          </a:p>
          <a:p>
            <a:pPr>
              <a:lnSpc>
                <a:spcPct val="90000"/>
              </a:lnSpc>
            </a:pPr>
            <a:r>
              <a:rPr lang="zh-CN" altLang="en-US" b="1" dirty="0">
                <a:latin typeface="宋体" pitchFamily="2" charset="-122"/>
                <a:ea typeface="宋体" pitchFamily="2" charset="-122"/>
              </a:rPr>
              <a:t>小发行版</a:t>
            </a:r>
            <a:r>
              <a:rPr lang="en-US" altLang="zh-CN" b="1" dirty="0">
                <a:latin typeface="Times New Roman" pitchFamily="18" charset="0"/>
                <a:ea typeface="宋体" pitchFamily="2" charset="-122"/>
              </a:rPr>
              <a:t>(Small releases)</a:t>
            </a:r>
            <a:r>
              <a:rPr lang="en-US" altLang="zh-CN" b="1" dirty="0">
                <a:ea typeface="宋体" pitchFamily="2" charset="-122"/>
              </a:rPr>
              <a:t> </a:t>
            </a:r>
          </a:p>
          <a:p>
            <a:pPr>
              <a:lnSpc>
                <a:spcPct val="90000"/>
              </a:lnSpc>
            </a:pPr>
            <a:r>
              <a:rPr lang="zh-CN" altLang="en-US" b="1" dirty="0">
                <a:latin typeface="宋体" pitchFamily="2" charset="-122"/>
                <a:ea typeface="宋体" pitchFamily="2" charset="-122"/>
              </a:rPr>
              <a:t>现场客户</a:t>
            </a:r>
            <a:r>
              <a:rPr lang="en-US" altLang="zh-CN" b="1" dirty="0">
                <a:latin typeface="Times New Roman" pitchFamily="18" charset="0"/>
                <a:ea typeface="宋体" pitchFamily="2" charset="-122"/>
              </a:rPr>
              <a:t>(On-site customer)</a:t>
            </a:r>
            <a:r>
              <a:rPr lang="en-US" altLang="zh-CN" b="1" dirty="0">
                <a:ea typeface="宋体" pitchFamily="2" charset="-122"/>
              </a:rPr>
              <a:t> </a:t>
            </a:r>
          </a:p>
          <a:p>
            <a:pPr>
              <a:lnSpc>
                <a:spcPct val="90000"/>
              </a:lnSpc>
            </a:pPr>
            <a:r>
              <a:rPr lang="zh-CN" altLang="en-US" b="1" dirty="0">
                <a:latin typeface="宋体" pitchFamily="2" charset="-122"/>
                <a:ea typeface="宋体" pitchFamily="2" charset="-122"/>
              </a:rPr>
              <a:t>集体代码所有权</a:t>
            </a:r>
            <a:r>
              <a:rPr lang="en-US" altLang="zh-CN" b="1" dirty="0">
                <a:latin typeface="Times New Roman" pitchFamily="18" charset="0"/>
                <a:ea typeface="宋体" pitchFamily="2" charset="-122"/>
              </a:rPr>
              <a:t>(Collective ownership)</a:t>
            </a:r>
            <a:r>
              <a:rPr lang="en-US" altLang="zh-CN" b="1" dirty="0">
                <a:ea typeface="宋体" pitchFamily="2" charset="-122"/>
              </a:rPr>
              <a:t> </a:t>
            </a:r>
          </a:p>
          <a:p>
            <a:pPr>
              <a:lnSpc>
                <a:spcPct val="90000"/>
              </a:lnSpc>
            </a:pPr>
            <a:r>
              <a:rPr lang="zh-CN" altLang="en-US" b="1" dirty="0">
                <a:latin typeface="宋体" pitchFamily="2" charset="-122"/>
                <a:ea typeface="宋体" pitchFamily="2" charset="-122"/>
              </a:rPr>
              <a:t>一周</a:t>
            </a:r>
            <a:r>
              <a:rPr lang="en-US" altLang="zh-CN" b="1" dirty="0">
                <a:latin typeface="Times New Roman" pitchFamily="18" charset="0"/>
                <a:ea typeface="宋体" pitchFamily="2" charset="-122"/>
              </a:rPr>
              <a:t>40</a:t>
            </a:r>
            <a:r>
              <a:rPr lang="zh-CN" altLang="en-US" b="1" dirty="0">
                <a:latin typeface="宋体" pitchFamily="2" charset="-122"/>
                <a:ea typeface="宋体" pitchFamily="2" charset="-122"/>
              </a:rPr>
              <a:t>小时</a:t>
            </a:r>
            <a:r>
              <a:rPr lang="zh-CN" altLang="en-US" b="1" dirty="0">
                <a:latin typeface="Times New Roman" pitchFamily="18" charset="0"/>
                <a:ea typeface="宋体" pitchFamily="2" charset="-122"/>
              </a:rPr>
              <a:t> </a:t>
            </a:r>
            <a:r>
              <a:rPr lang="en-US" altLang="zh-CN" b="1" dirty="0">
                <a:latin typeface="Times New Roman" pitchFamily="18" charset="0"/>
                <a:ea typeface="宋体" pitchFamily="2" charset="-122"/>
              </a:rPr>
              <a:t>(40-hour week)</a:t>
            </a:r>
            <a:r>
              <a:rPr lang="en-US" altLang="zh-CN" b="1" dirty="0">
                <a:ea typeface="宋体" pitchFamily="2" charset="-122"/>
              </a:rPr>
              <a:t> </a:t>
            </a:r>
          </a:p>
        </p:txBody>
      </p:sp>
      <p:grpSp>
        <p:nvGrpSpPr>
          <p:cNvPr id="4" name="Group 3"/>
          <p:cNvGrpSpPr>
            <a:grpSpLocks/>
          </p:cNvGrpSpPr>
          <p:nvPr/>
        </p:nvGrpSpPr>
        <p:grpSpPr bwMode="auto">
          <a:xfrm>
            <a:off x="4626708" y="1062832"/>
            <a:ext cx="7565292" cy="4114800"/>
            <a:chOff x="2700" y="6120"/>
            <a:chExt cx="7020" cy="4992"/>
          </a:xfrm>
        </p:grpSpPr>
        <p:sp>
          <p:nvSpPr>
            <p:cNvPr id="5" name="Text Box 4"/>
            <p:cNvSpPr txBox="1">
              <a:spLocks noChangeArrowheads="1"/>
            </p:cNvSpPr>
            <p:nvPr/>
          </p:nvSpPr>
          <p:spPr bwMode="auto">
            <a:xfrm>
              <a:off x="3600" y="6120"/>
              <a:ext cx="1080" cy="312"/>
            </a:xfrm>
            <a:prstGeom prst="rect">
              <a:avLst/>
            </a:prstGeom>
            <a:solidFill>
              <a:srgbClr val="FF9900"/>
            </a:solidFill>
            <a:ln w="9525">
              <a:solidFill>
                <a:srgbClr val="000000"/>
              </a:solidFill>
              <a:miter lim="800000"/>
              <a:headEnd/>
              <a:tailEnd/>
            </a:ln>
          </p:spPr>
          <p:txBody>
            <a:bodyPr lIns="0" tIns="0" rIns="0" bIns="0"/>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a:r>
                <a:rPr lang="zh-CN" altLang="en-US" sz="1600" b="1">
                  <a:latin typeface="Times New Roman" pitchFamily="18" charset="0"/>
                </a:rPr>
                <a:t>现场客户</a:t>
              </a:r>
            </a:p>
          </p:txBody>
        </p:sp>
        <p:sp>
          <p:nvSpPr>
            <p:cNvPr id="6" name="Text Box 5"/>
            <p:cNvSpPr txBox="1">
              <a:spLocks noChangeArrowheads="1"/>
            </p:cNvSpPr>
            <p:nvPr/>
          </p:nvSpPr>
          <p:spPr bwMode="auto">
            <a:xfrm>
              <a:off x="8640" y="6432"/>
              <a:ext cx="1080" cy="312"/>
            </a:xfrm>
            <a:prstGeom prst="rect">
              <a:avLst/>
            </a:prstGeom>
            <a:solidFill>
              <a:srgbClr val="FF9900"/>
            </a:solidFill>
            <a:ln w="9525">
              <a:solidFill>
                <a:srgbClr val="000000"/>
              </a:solidFill>
              <a:miter lim="800000"/>
              <a:headEnd/>
              <a:tailEnd/>
            </a:ln>
          </p:spPr>
          <p:txBody>
            <a:bodyPr lIns="0" tIns="0" rIns="0" bIns="0"/>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a:r>
                <a:rPr lang="zh-CN" altLang="en-US" sz="1600" b="1">
                  <a:latin typeface="Times New Roman" pitchFamily="18" charset="0"/>
                </a:rPr>
                <a:t>规划策略</a:t>
              </a:r>
            </a:p>
          </p:txBody>
        </p:sp>
        <p:sp>
          <p:nvSpPr>
            <p:cNvPr id="7" name="Text Box 6"/>
            <p:cNvSpPr txBox="1">
              <a:spLocks noChangeArrowheads="1"/>
            </p:cNvSpPr>
            <p:nvPr/>
          </p:nvSpPr>
          <p:spPr bwMode="auto">
            <a:xfrm>
              <a:off x="5760" y="6900"/>
              <a:ext cx="1620" cy="312"/>
            </a:xfrm>
            <a:prstGeom prst="rect">
              <a:avLst/>
            </a:prstGeom>
            <a:solidFill>
              <a:srgbClr val="FF9900"/>
            </a:solidFill>
            <a:ln w="9525">
              <a:solidFill>
                <a:srgbClr val="000000"/>
              </a:solidFill>
              <a:miter lim="800000"/>
              <a:headEnd/>
              <a:tailEnd/>
            </a:ln>
          </p:spPr>
          <p:txBody>
            <a:bodyPr lIns="0" tIns="0" rIns="0" bIns="0"/>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a:r>
                <a:rPr lang="zh-CN" altLang="en-US" sz="1600" b="1">
                  <a:latin typeface="Times New Roman" pitchFamily="18" charset="0"/>
                </a:rPr>
                <a:t>一周</a:t>
              </a:r>
              <a:r>
                <a:rPr lang="en-US" altLang="zh-CN" sz="1600" b="1">
                  <a:latin typeface="Times New Roman" pitchFamily="18" charset="0"/>
                </a:rPr>
                <a:t>40</a:t>
              </a:r>
              <a:r>
                <a:rPr lang="zh-CN" altLang="en-US" sz="1600" b="1">
                  <a:latin typeface="Times New Roman" pitchFamily="18" charset="0"/>
                </a:rPr>
                <a:t>小时</a:t>
              </a:r>
            </a:p>
          </p:txBody>
        </p:sp>
        <p:sp>
          <p:nvSpPr>
            <p:cNvPr id="8" name="Text Box 7"/>
            <p:cNvSpPr txBox="1">
              <a:spLocks noChangeArrowheads="1"/>
            </p:cNvSpPr>
            <p:nvPr/>
          </p:nvSpPr>
          <p:spPr bwMode="auto">
            <a:xfrm>
              <a:off x="8100" y="8772"/>
              <a:ext cx="1080" cy="312"/>
            </a:xfrm>
            <a:prstGeom prst="rect">
              <a:avLst/>
            </a:prstGeom>
            <a:solidFill>
              <a:srgbClr val="FF9900"/>
            </a:solidFill>
            <a:ln w="9525">
              <a:solidFill>
                <a:srgbClr val="000000"/>
              </a:solidFill>
              <a:miter lim="800000"/>
              <a:headEnd/>
              <a:tailEnd/>
            </a:ln>
          </p:spPr>
          <p:txBody>
            <a:bodyPr lIns="0" tIns="0" rIns="0" bIns="0"/>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a:r>
                <a:rPr lang="zh-CN" altLang="en-US" sz="1600" b="1">
                  <a:latin typeface="Times New Roman" pitchFamily="18" charset="0"/>
                </a:rPr>
                <a:t>小发行版</a:t>
              </a:r>
            </a:p>
          </p:txBody>
        </p:sp>
        <p:sp>
          <p:nvSpPr>
            <p:cNvPr id="9" name="Text Box 8"/>
            <p:cNvSpPr txBox="1">
              <a:spLocks noChangeArrowheads="1"/>
            </p:cNvSpPr>
            <p:nvPr/>
          </p:nvSpPr>
          <p:spPr bwMode="auto">
            <a:xfrm>
              <a:off x="6300" y="7992"/>
              <a:ext cx="1080" cy="312"/>
            </a:xfrm>
            <a:prstGeom prst="rect">
              <a:avLst/>
            </a:prstGeom>
            <a:solidFill>
              <a:srgbClr val="FF9900"/>
            </a:solidFill>
            <a:ln w="9525">
              <a:solidFill>
                <a:srgbClr val="000000"/>
              </a:solidFill>
              <a:miter lim="800000"/>
              <a:headEnd/>
              <a:tailEnd/>
            </a:ln>
          </p:spPr>
          <p:txBody>
            <a:bodyPr lIns="0" tIns="0" rIns="0" bIns="0"/>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a:r>
                <a:rPr lang="zh-CN" altLang="en-US" sz="1600" b="1">
                  <a:latin typeface="Times New Roman" pitchFamily="18" charset="0"/>
                </a:rPr>
                <a:t>简单设计</a:t>
              </a:r>
            </a:p>
          </p:txBody>
        </p:sp>
        <p:sp>
          <p:nvSpPr>
            <p:cNvPr id="10" name="Text Box 9"/>
            <p:cNvSpPr txBox="1">
              <a:spLocks noChangeArrowheads="1"/>
            </p:cNvSpPr>
            <p:nvPr/>
          </p:nvSpPr>
          <p:spPr bwMode="auto">
            <a:xfrm>
              <a:off x="5940" y="8928"/>
              <a:ext cx="1080" cy="312"/>
            </a:xfrm>
            <a:prstGeom prst="rect">
              <a:avLst/>
            </a:prstGeom>
            <a:solidFill>
              <a:srgbClr val="FF9900"/>
            </a:solidFill>
            <a:ln w="9525">
              <a:solidFill>
                <a:srgbClr val="000000"/>
              </a:solidFill>
              <a:miter lim="800000"/>
              <a:headEnd/>
              <a:tailEnd/>
            </a:ln>
          </p:spPr>
          <p:txBody>
            <a:bodyPr lIns="0" tIns="0" rIns="0" bIns="0"/>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a:r>
                <a:rPr lang="zh-CN" altLang="en-US" sz="1600" b="1">
                  <a:latin typeface="Times New Roman" pitchFamily="18" charset="0"/>
                </a:rPr>
                <a:t>测试驱动</a:t>
              </a:r>
            </a:p>
          </p:txBody>
        </p:sp>
        <p:sp>
          <p:nvSpPr>
            <p:cNvPr id="11" name="Text Box 10"/>
            <p:cNvSpPr txBox="1">
              <a:spLocks noChangeArrowheads="1"/>
            </p:cNvSpPr>
            <p:nvPr/>
          </p:nvSpPr>
          <p:spPr bwMode="auto">
            <a:xfrm>
              <a:off x="3960" y="9240"/>
              <a:ext cx="1080" cy="312"/>
            </a:xfrm>
            <a:prstGeom prst="rect">
              <a:avLst/>
            </a:prstGeom>
            <a:solidFill>
              <a:srgbClr val="FF9900"/>
            </a:solidFill>
            <a:ln w="9525">
              <a:solidFill>
                <a:srgbClr val="000000"/>
              </a:solidFill>
              <a:miter lim="800000"/>
              <a:headEnd/>
              <a:tailEnd/>
            </a:ln>
          </p:spPr>
          <p:txBody>
            <a:bodyPr lIns="0" tIns="0" rIns="0" bIns="0"/>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a:r>
                <a:rPr lang="zh-CN" altLang="en-US" sz="1600" b="1">
                  <a:latin typeface="Times New Roman" pitchFamily="18" charset="0"/>
                </a:rPr>
                <a:t>配对编程</a:t>
              </a:r>
            </a:p>
          </p:txBody>
        </p:sp>
        <p:sp>
          <p:nvSpPr>
            <p:cNvPr id="12" name="Text Box 11"/>
            <p:cNvSpPr txBox="1">
              <a:spLocks noChangeArrowheads="1"/>
            </p:cNvSpPr>
            <p:nvPr/>
          </p:nvSpPr>
          <p:spPr bwMode="auto">
            <a:xfrm>
              <a:off x="3240" y="7368"/>
              <a:ext cx="1080" cy="312"/>
            </a:xfrm>
            <a:prstGeom prst="rect">
              <a:avLst/>
            </a:prstGeom>
            <a:solidFill>
              <a:srgbClr val="FF9900"/>
            </a:solidFill>
            <a:ln w="9525">
              <a:solidFill>
                <a:srgbClr val="000000"/>
              </a:solidFill>
              <a:miter lim="800000"/>
              <a:headEnd/>
              <a:tailEnd/>
            </a:ln>
          </p:spPr>
          <p:txBody>
            <a:bodyPr lIns="0" tIns="0" rIns="0" bIns="0"/>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a:r>
                <a:rPr lang="zh-CN" altLang="en-US" sz="1600" b="1">
                  <a:latin typeface="Times New Roman" pitchFamily="18" charset="0"/>
                </a:rPr>
                <a:t>系统隐喻</a:t>
              </a:r>
            </a:p>
          </p:txBody>
        </p:sp>
        <p:sp>
          <p:nvSpPr>
            <p:cNvPr id="13" name="Text Box 12"/>
            <p:cNvSpPr txBox="1">
              <a:spLocks noChangeArrowheads="1"/>
            </p:cNvSpPr>
            <p:nvPr/>
          </p:nvSpPr>
          <p:spPr bwMode="auto">
            <a:xfrm>
              <a:off x="4140" y="8148"/>
              <a:ext cx="900" cy="312"/>
            </a:xfrm>
            <a:prstGeom prst="rect">
              <a:avLst/>
            </a:prstGeom>
            <a:solidFill>
              <a:srgbClr val="FF9900"/>
            </a:solidFill>
            <a:ln w="9525">
              <a:solidFill>
                <a:srgbClr val="000000"/>
              </a:solidFill>
              <a:miter lim="800000"/>
              <a:headEnd/>
              <a:tailEnd/>
            </a:ln>
          </p:spPr>
          <p:txBody>
            <a:bodyPr lIns="0" tIns="0" rIns="0" bIns="0"/>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a:r>
                <a:rPr lang="zh-CN" altLang="en-US" sz="1600" b="1">
                  <a:latin typeface="Times New Roman" pitchFamily="18" charset="0"/>
                </a:rPr>
                <a:t>重构</a:t>
              </a:r>
            </a:p>
          </p:txBody>
        </p:sp>
        <p:sp>
          <p:nvSpPr>
            <p:cNvPr id="14" name="Text Box 13"/>
            <p:cNvSpPr txBox="1">
              <a:spLocks noChangeArrowheads="1"/>
            </p:cNvSpPr>
            <p:nvPr/>
          </p:nvSpPr>
          <p:spPr bwMode="auto">
            <a:xfrm>
              <a:off x="4860" y="10020"/>
              <a:ext cx="1080" cy="312"/>
            </a:xfrm>
            <a:prstGeom prst="rect">
              <a:avLst/>
            </a:prstGeom>
            <a:solidFill>
              <a:srgbClr val="FF9900"/>
            </a:solidFill>
            <a:ln w="9525">
              <a:solidFill>
                <a:srgbClr val="000000"/>
              </a:solidFill>
              <a:miter lim="800000"/>
              <a:headEnd/>
              <a:tailEnd/>
            </a:ln>
          </p:spPr>
          <p:txBody>
            <a:bodyPr lIns="0" tIns="0" rIns="0" bIns="0"/>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a:r>
                <a:rPr lang="zh-CN" altLang="en-US" sz="1600" b="1">
                  <a:latin typeface="Times New Roman" pitchFamily="18" charset="0"/>
                </a:rPr>
                <a:t>编码标准</a:t>
              </a:r>
            </a:p>
          </p:txBody>
        </p:sp>
        <p:sp>
          <p:nvSpPr>
            <p:cNvPr id="15" name="Text Box 14"/>
            <p:cNvSpPr txBox="1">
              <a:spLocks noChangeArrowheads="1"/>
            </p:cNvSpPr>
            <p:nvPr/>
          </p:nvSpPr>
          <p:spPr bwMode="auto">
            <a:xfrm>
              <a:off x="2700" y="10800"/>
              <a:ext cx="1080" cy="312"/>
            </a:xfrm>
            <a:prstGeom prst="rect">
              <a:avLst/>
            </a:prstGeom>
            <a:solidFill>
              <a:srgbClr val="FF9900"/>
            </a:solidFill>
            <a:ln w="9525">
              <a:solidFill>
                <a:srgbClr val="000000"/>
              </a:solidFill>
              <a:miter lim="800000"/>
              <a:headEnd/>
              <a:tailEnd/>
            </a:ln>
          </p:spPr>
          <p:txBody>
            <a:bodyPr lIns="0" tIns="0" rIns="0" bIns="0"/>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a:r>
                <a:rPr lang="zh-CN" altLang="en-US" sz="1600" b="1">
                  <a:latin typeface="Times New Roman" pitchFamily="18" charset="0"/>
                </a:rPr>
                <a:t>集体所有权</a:t>
              </a:r>
            </a:p>
          </p:txBody>
        </p:sp>
        <p:sp>
          <p:nvSpPr>
            <p:cNvPr id="16" name="Text Box 15"/>
            <p:cNvSpPr txBox="1">
              <a:spLocks noChangeArrowheads="1"/>
            </p:cNvSpPr>
            <p:nvPr/>
          </p:nvSpPr>
          <p:spPr bwMode="auto">
            <a:xfrm>
              <a:off x="7740" y="10800"/>
              <a:ext cx="1080" cy="312"/>
            </a:xfrm>
            <a:prstGeom prst="rect">
              <a:avLst/>
            </a:prstGeom>
            <a:solidFill>
              <a:srgbClr val="FF9900"/>
            </a:solidFill>
            <a:ln w="9525">
              <a:solidFill>
                <a:srgbClr val="000000"/>
              </a:solidFill>
              <a:miter lim="800000"/>
              <a:headEnd/>
              <a:tailEnd/>
            </a:ln>
          </p:spPr>
          <p:txBody>
            <a:bodyPr lIns="0" tIns="0" rIns="0" bIns="0"/>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a:r>
                <a:rPr lang="zh-CN" altLang="en-US" sz="1600" b="1">
                  <a:latin typeface="Times New Roman" pitchFamily="18" charset="0"/>
                </a:rPr>
                <a:t>持续集成</a:t>
              </a:r>
            </a:p>
          </p:txBody>
        </p:sp>
        <p:sp>
          <p:nvSpPr>
            <p:cNvPr id="17" name="Line 16"/>
            <p:cNvSpPr>
              <a:spLocks noChangeShapeType="1"/>
            </p:cNvSpPr>
            <p:nvPr/>
          </p:nvSpPr>
          <p:spPr bwMode="auto">
            <a:xfrm>
              <a:off x="4680" y="6279"/>
              <a:ext cx="3960" cy="312"/>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18" name="Line 17"/>
            <p:cNvSpPr>
              <a:spLocks noChangeShapeType="1"/>
            </p:cNvSpPr>
            <p:nvPr/>
          </p:nvSpPr>
          <p:spPr bwMode="auto">
            <a:xfrm flipH="1">
              <a:off x="3780" y="6432"/>
              <a:ext cx="180" cy="9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19" name="Line 18"/>
            <p:cNvSpPr>
              <a:spLocks noChangeShapeType="1"/>
            </p:cNvSpPr>
            <p:nvPr/>
          </p:nvSpPr>
          <p:spPr bwMode="auto">
            <a:xfrm>
              <a:off x="3600" y="7680"/>
              <a:ext cx="540" cy="46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20" name="Line 19"/>
            <p:cNvSpPr>
              <a:spLocks noChangeShapeType="1"/>
            </p:cNvSpPr>
            <p:nvPr/>
          </p:nvSpPr>
          <p:spPr bwMode="auto">
            <a:xfrm>
              <a:off x="3528" y="7740"/>
              <a:ext cx="612" cy="150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21" name="Line 20"/>
            <p:cNvSpPr>
              <a:spLocks noChangeShapeType="1"/>
            </p:cNvSpPr>
            <p:nvPr/>
          </p:nvSpPr>
          <p:spPr bwMode="auto">
            <a:xfrm flipH="1">
              <a:off x="2880" y="8460"/>
              <a:ext cx="1440" cy="234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22" name="Line 21"/>
            <p:cNvSpPr>
              <a:spLocks noChangeShapeType="1"/>
            </p:cNvSpPr>
            <p:nvPr/>
          </p:nvSpPr>
          <p:spPr bwMode="auto">
            <a:xfrm flipV="1">
              <a:off x="3060" y="9552"/>
              <a:ext cx="1260" cy="124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23" name="Line 22"/>
            <p:cNvSpPr>
              <a:spLocks noChangeShapeType="1"/>
            </p:cNvSpPr>
            <p:nvPr/>
          </p:nvSpPr>
          <p:spPr bwMode="auto">
            <a:xfrm flipV="1">
              <a:off x="3420" y="9240"/>
              <a:ext cx="2700" cy="156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24" name="Line 23"/>
            <p:cNvSpPr>
              <a:spLocks noChangeShapeType="1"/>
            </p:cNvSpPr>
            <p:nvPr/>
          </p:nvSpPr>
          <p:spPr bwMode="auto">
            <a:xfrm flipV="1">
              <a:off x="3780" y="10332"/>
              <a:ext cx="1260" cy="46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25" name="Line 24"/>
            <p:cNvSpPr>
              <a:spLocks noChangeShapeType="1"/>
            </p:cNvSpPr>
            <p:nvPr/>
          </p:nvSpPr>
          <p:spPr bwMode="auto">
            <a:xfrm>
              <a:off x="3960" y="10956"/>
              <a:ext cx="378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26" name="Line 25"/>
            <p:cNvSpPr>
              <a:spLocks noChangeShapeType="1"/>
            </p:cNvSpPr>
            <p:nvPr/>
          </p:nvSpPr>
          <p:spPr bwMode="auto">
            <a:xfrm>
              <a:off x="5940" y="10332"/>
              <a:ext cx="1800" cy="46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27" name="Line 26"/>
            <p:cNvSpPr>
              <a:spLocks noChangeShapeType="1"/>
            </p:cNvSpPr>
            <p:nvPr/>
          </p:nvSpPr>
          <p:spPr bwMode="auto">
            <a:xfrm>
              <a:off x="4680" y="9552"/>
              <a:ext cx="540" cy="46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28" name="Line 27"/>
            <p:cNvSpPr>
              <a:spLocks noChangeShapeType="1"/>
            </p:cNvSpPr>
            <p:nvPr/>
          </p:nvSpPr>
          <p:spPr bwMode="auto">
            <a:xfrm>
              <a:off x="5040" y="9552"/>
              <a:ext cx="3060" cy="124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29" name="Line 28"/>
            <p:cNvSpPr>
              <a:spLocks noChangeShapeType="1"/>
            </p:cNvSpPr>
            <p:nvPr/>
          </p:nvSpPr>
          <p:spPr bwMode="auto">
            <a:xfrm>
              <a:off x="6660" y="9240"/>
              <a:ext cx="1620" cy="156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0" name="Line 29"/>
            <p:cNvSpPr>
              <a:spLocks noChangeShapeType="1"/>
            </p:cNvSpPr>
            <p:nvPr/>
          </p:nvSpPr>
          <p:spPr bwMode="auto">
            <a:xfrm flipH="1">
              <a:off x="8508" y="9084"/>
              <a:ext cx="180" cy="1716"/>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1" name="Line 30"/>
            <p:cNvSpPr>
              <a:spLocks noChangeShapeType="1"/>
            </p:cNvSpPr>
            <p:nvPr/>
          </p:nvSpPr>
          <p:spPr bwMode="auto">
            <a:xfrm flipH="1">
              <a:off x="8772" y="6744"/>
              <a:ext cx="360" cy="202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2" name="Line 31"/>
            <p:cNvSpPr>
              <a:spLocks noChangeShapeType="1"/>
            </p:cNvSpPr>
            <p:nvPr/>
          </p:nvSpPr>
          <p:spPr bwMode="auto">
            <a:xfrm flipH="1">
              <a:off x="7020" y="6744"/>
              <a:ext cx="1800" cy="2184"/>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3" name="Line 32"/>
            <p:cNvSpPr>
              <a:spLocks noChangeShapeType="1"/>
            </p:cNvSpPr>
            <p:nvPr/>
          </p:nvSpPr>
          <p:spPr bwMode="auto">
            <a:xfrm>
              <a:off x="7380" y="8148"/>
              <a:ext cx="900" cy="624"/>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4" name="Line 33"/>
            <p:cNvSpPr>
              <a:spLocks noChangeShapeType="1"/>
            </p:cNvSpPr>
            <p:nvPr/>
          </p:nvSpPr>
          <p:spPr bwMode="auto">
            <a:xfrm flipV="1">
              <a:off x="7020" y="8928"/>
              <a:ext cx="1080" cy="156"/>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5" name="Line 34"/>
            <p:cNvSpPr>
              <a:spLocks noChangeShapeType="1"/>
            </p:cNvSpPr>
            <p:nvPr/>
          </p:nvSpPr>
          <p:spPr bwMode="auto">
            <a:xfrm flipH="1">
              <a:off x="6660" y="8304"/>
              <a:ext cx="360" cy="624"/>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6" name="Line 35"/>
            <p:cNvSpPr>
              <a:spLocks noChangeShapeType="1"/>
            </p:cNvSpPr>
            <p:nvPr/>
          </p:nvSpPr>
          <p:spPr bwMode="auto">
            <a:xfrm>
              <a:off x="4140" y="6432"/>
              <a:ext cx="2160" cy="2496"/>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7" name="Line 36"/>
            <p:cNvSpPr>
              <a:spLocks noChangeShapeType="1"/>
            </p:cNvSpPr>
            <p:nvPr/>
          </p:nvSpPr>
          <p:spPr bwMode="auto">
            <a:xfrm>
              <a:off x="4860" y="8460"/>
              <a:ext cx="1080" cy="46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8" name="Line 37"/>
            <p:cNvSpPr>
              <a:spLocks noChangeShapeType="1"/>
            </p:cNvSpPr>
            <p:nvPr/>
          </p:nvSpPr>
          <p:spPr bwMode="auto">
            <a:xfrm flipV="1">
              <a:off x="5040" y="9084"/>
              <a:ext cx="900" cy="156"/>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9" name="Line 38"/>
            <p:cNvSpPr>
              <a:spLocks noChangeShapeType="1"/>
            </p:cNvSpPr>
            <p:nvPr/>
          </p:nvSpPr>
          <p:spPr bwMode="auto">
            <a:xfrm>
              <a:off x="4320" y="7524"/>
              <a:ext cx="1980" cy="624"/>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0" name="Line 39"/>
            <p:cNvSpPr>
              <a:spLocks noChangeShapeType="1"/>
            </p:cNvSpPr>
            <p:nvPr/>
          </p:nvSpPr>
          <p:spPr bwMode="auto">
            <a:xfrm>
              <a:off x="6840" y="7212"/>
              <a:ext cx="180" cy="78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1" name="Line 40"/>
            <p:cNvSpPr>
              <a:spLocks noChangeShapeType="1"/>
            </p:cNvSpPr>
            <p:nvPr/>
          </p:nvSpPr>
          <p:spPr bwMode="auto">
            <a:xfrm flipH="1">
              <a:off x="4500" y="7212"/>
              <a:ext cx="1980" cy="202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2" name="Line 41"/>
            <p:cNvSpPr>
              <a:spLocks noChangeShapeType="1"/>
            </p:cNvSpPr>
            <p:nvPr/>
          </p:nvSpPr>
          <p:spPr bwMode="auto">
            <a:xfrm>
              <a:off x="4500" y="6432"/>
              <a:ext cx="2160" cy="156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3" name="Line 42"/>
            <p:cNvSpPr>
              <a:spLocks noChangeShapeType="1"/>
            </p:cNvSpPr>
            <p:nvPr/>
          </p:nvSpPr>
          <p:spPr bwMode="auto">
            <a:xfrm flipV="1">
              <a:off x="4860" y="8304"/>
              <a:ext cx="1620" cy="936"/>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4" name="Line 43"/>
            <p:cNvSpPr>
              <a:spLocks noChangeShapeType="1"/>
            </p:cNvSpPr>
            <p:nvPr/>
          </p:nvSpPr>
          <p:spPr bwMode="auto">
            <a:xfrm flipH="1">
              <a:off x="4320" y="8460"/>
              <a:ext cx="180" cy="78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spTree>
    <p:extLst>
      <p:ext uri="{BB962C8B-B14F-4D97-AF65-F5344CB8AC3E}">
        <p14:creationId xmlns:p14="http://schemas.microsoft.com/office/powerpoint/2010/main" val="40512843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38" name="Rectangle 2"/>
          <p:cNvSpPr>
            <a:spLocks noGrp="1" noChangeArrowheads="1"/>
          </p:cNvSpPr>
          <p:nvPr>
            <p:ph type="title"/>
          </p:nvPr>
        </p:nvSpPr>
        <p:spPr>
          <a:xfrm>
            <a:off x="313267" y="97896"/>
            <a:ext cx="10164233" cy="533400"/>
          </a:xfrm>
        </p:spPr>
        <p:txBody>
          <a:bodyPr>
            <a:normAutofit fontScale="90000"/>
          </a:bodyPr>
          <a:lstStyle/>
          <a:p>
            <a:pPr>
              <a:defRPr/>
            </a:pPr>
            <a:r>
              <a:rPr lang="en-US" altLang="zh-CN" dirty="0">
                <a:solidFill>
                  <a:schemeClr val="bg1"/>
                </a:solidFill>
                <a:ea typeface="宋体" pitchFamily="2" charset="-122"/>
              </a:rPr>
              <a:t>XP vs. RUP</a:t>
            </a:r>
          </a:p>
        </p:txBody>
      </p:sp>
      <p:graphicFrame>
        <p:nvGraphicFramePr>
          <p:cNvPr id="987168" name="Group 32"/>
          <p:cNvGraphicFramePr>
            <a:graphicFrameLocks noGrp="1"/>
          </p:cNvGraphicFramePr>
          <p:nvPr/>
        </p:nvGraphicFramePr>
        <p:xfrm>
          <a:off x="406400" y="1371601"/>
          <a:ext cx="11480800" cy="4946649"/>
        </p:xfrm>
        <a:graphic>
          <a:graphicData uri="http://schemas.openxmlformats.org/drawingml/2006/table">
            <a:tbl>
              <a:tblPr/>
              <a:tblGrid>
                <a:gridCol w="56896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2030151">
                <a:tc gridSpan="2">
                  <a:txBody>
                    <a:bodyPr/>
                    <a:lstStyle/>
                    <a:p>
                      <a:pPr marL="0" marR="0" lvl="0" indent="0" algn="l" defTabSz="914400" rtl="0" eaLnBrk="0" fontAlgn="base" latinLnBrk="0" hangingPunct="0">
                        <a:lnSpc>
                          <a:spcPct val="95000"/>
                        </a:lnSpc>
                        <a:spcBef>
                          <a:spcPct val="50000"/>
                        </a:spcBef>
                        <a:spcAft>
                          <a:spcPct val="0"/>
                        </a:spcAft>
                        <a:buClr>
                          <a:srgbClr val="35C5FF"/>
                        </a:buClr>
                        <a:buSzPct val="100000"/>
                        <a:buFont typeface="Arial" pitchFamily="34" charset="0"/>
                        <a:buChar char="•"/>
                        <a:tabLst/>
                      </a:pPr>
                      <a:r>
                        <a:rPr kumimoji="0" lang="zh-CN" altLang="en-US" sz="2400" b="1" i="0" u="none" strike="noStrike" cap="none" normalizeH="0" baseline="0">
                          <a:ln>
                            <a:noFill/>
                          </a:ln>
                          <a:solidFill>
                            <a:schemeClr val="tx1"/>
                          </a:solidFill>
                          <a:effectLst/>
                          <a:latin typeface="宋体" pitchFamily="2" charset="-122"/>
                          <a:ea typeface="宋体" pitchFamily="2" charset="-122"/>
                        </a:rPr>
                        <a:t>面向对象</a:t>
                      </a:r>
                      <a:r>
                        <a:rPr kumimoji="0" lang="zh-CN" altLang="en-US" sz="2400" b="1" i="0" u="none" strike="noStrike" cap="none" normalizeH="0" baseline="0">
                          <a:ln>
                            <a:noFill/>
                          </a:ln>
                          <a:solidFill>
                            <a:schemeClr val="tx1"/>
                          </a:solidFill>
                          <a:effectLst/>
                          <a:latin typeface="Arial" pitchFamily="34" charset="0"/>
                          <a:ea typeface="宋体" pitchFamily="2" charset="-122"/>
                        </a:rPr>
                        <a:t> </a:t>
                      </a:r>
                    </a:p>
                    <a:p>
                      <a:pPr marL="0" marR="0" lvl="0" indent="0" algn="l" defTabSz="914400" rtl="0" eaLnBrk="0" fontAlgn="base" latinLnBrk="0" hangingPunct="0">
                        <a:lnSpc>
                          <a:spcPct val="95000"/>
                        </a:lnSpc>
                        <a:spcBef>
                          <a:spcPct val="50000"/>
                        </a:spcBef>
                        <a:spcAft>
                          <a:spcPct val="0"/>
                        </a:spcAft>
                        <a:buClr>
                          <a:srgbClr val="35C5FF"/>
                        </a:buClr>
                        <a:buSzPct val="100000"/>
                        <a:buFont typeface="Arial" pitchFamily="34" charset="0"/>
                        <a:buChar char="•"/>
                        <a:tabLst/>
                      </a:pPr>
                      <a:r>
                        <a:rPr kumimoji="0" lang="zh-CN" altLang="en-US" sz="2400" b="1" i="0" u="none" strike="noStrike" cap="none" normalizeH="0" baseline="0">
                          <a:ln>
                            <a:noFill/>
                          </a:ln>
                          <a:solidFill>
                            <a:schemeClr val="tx1"/>
                          </a:solidFill>
                          <a:effectLst/>
                          <a:latin typeface="宋体" pitchFamily="2" charset="-122"/>
                          <a:ea typeface="宋体" pitchFamily="2" charset="-122"/>
                        </a:rPr>
                        <a:t>风险驱动</a:t>
                      </a:r>
                      <a:r>
                        <a:rPr kumimoji="0" lang="zh-CN" altLang="en-US" sz="2400" b="1" i="0" u="none" strike="noStrike" cap="none" normalizeH="0" baseline="0">
                          <a:ln>
                            <a:noFill/>
                          </a:ln>
                          <a:solidFill>
                            <a:schemeClr val="tx1"/>
                          </a:solidFill>
                          <a:effectLst/>
                          <a:latin typeface="Arial" pitchFamily="34" charset="0"/>
                          <a:ea typeface="宋体" pitchFamily="2" charset="-122"/>
                        </a:rPr>
                        <a:t> </a:t>
                      </a:r>
                    </a:p>
                    <a:p>
                      <a:pPr marL="0" marR="0" lvl="0" indent="0" algn="l" defTabSz="914400" rtl="0" eaLnBrk="0" fontAlgn="base" latinLnBrk="0" hangingPunct="0">
                        <a:lnSpc>
                          <a:spcPct val="95000"/>
                        </a:lnSpc>
                        <a:spcBef>
                          <a:spcPct val="50000"/>
                        </a:spcBef>
                        <a:spcAft>
                          <a:spcPct val="0"/>
                        </a:spcAft>
                        <a:buClr>
                          <a:srgbClr val="35C5FF"/>
                        </a:buClr>
                        <a:buSzPct val="100000"/>
                        <a:buFont typeface="Arial" pitchFamily="34" charset="0"/>
                        <a:buChar char="•"/>
                        <a:tabLst/>
                      </a:pPr>
                      <a:r>
                        <a:rPr kumimoji="0" lang="zh-CN" altLang="en-US" sz="2400" b="1" i="0" u="none" strike="noStrike" cap="none" normalizeH="0" baseline="0">
                          <a:ln>
                            <a:noFill/>
                          </a:ln>
                          <a:solidFill>
                            <a:schemeClr val="tx1"/>
                          </a:solidFill>
                          <a:effectLst/>
                          <a:latin typeface="宋体" pitchFamily="2" charset="-122"/>
                          <a:ea typeface="宋体" pitchFamily="2" charset="-122"/>
                        </a:rPr>
                        <a:t>需求导向</a:t>
                      </a:r>
                      <a:r>
                        <a:rPr kumimoji="0" lang="zh-CN" altLang="en-US" sz="2400" b="1" i="0" u="none" strike="noStrike" cap="none" normalizeH="0" baseline="0">
                          <a:ln>
                            <a:noFill/>
                          </a:ln>
                          <a:solidFill>
                            <a:schemeClr val="tx1"/>
                          </a:solidFill>
                          <a:effectLst/>
                          <a:latin typeface="Arial" pitchFamily="34" charset="0"/>
                          <a:ea typeface="宋体" pitchFamily="2" charset="-122"/>
                        </a:rPr>
                        <a:t> </a:t>
                      </a:r>
                    </a:p>
                    <a:p>
                      <a:pPr marL="0" marR="0" lvl="0" indent="0" algn="l" defTabSz="914400" rtl="0" eaLnBrk="0" fontAlgn="base" latinLnBrk="0" hangingPunct="0">
                        <a:lnSpc>
                          <a:spcPct val="95000"/>
                        </a:lnSpc>
                        <a:spcBef>
                          <a:spcPct val="50000"/>
                        </a:spcBef>
                        <a:spcAft>
                          <a:spcPct val="0"/>
                        </a:spcAft>
                        <a:buClr>
                          <a:srgbClr val="35C5FF"/>
                        </a:buClr>
                        <a:buSzPct val="100000"/>
                        <a:buFont typeface="Arial" pitchFamily="34" charset="0"/>
                        <a:buChar char="•"/>
                        <a:tabLst/>
                      </a:pPr>
                      <a:r>
                        <a:rPr kumimoji="0" lang="zh-CN" altLang="en-US" sz="2400" b="1" i="0" u="none" strike="noStrike" cap="none" normalizeH="0" baseline="0">
                          <a:ln>
                            <a:noFill/>
                          </a:ln>
                          <a:solidFill>
                            <a:schemeClr val="tx1"/>
                          </a:solidFill>
                          <a:effectLst/>
                          <a:latin typeface="宋体" pitchFamily="2" charset="-122"/>
                          <a:ea typeface="宋体" pitchFamily="2" charset="-122"/>
                        </a:rPr>
                        <a:t>迭代，增量开发</a:t>
                      </a:r>
                      <a:r>
                        <a:rPr kumimoji="0" lang="zh-CN" altLang="en-US" sz="2400" b="1" i="0" u="none" strike="noStrike" cap="none" normalizeH="0" baseline="0">
                          <a:ln>
                            <a:noFill/>
                          </a:ln>
                          <a:solidFill>
                            <a:schemeClr val="tx1"/>
                          </a:solidFill>
                          <a:effectLst/>
                          <a:latin typeface="Arial" pitchFamily="34" charset="0"/>
                          <a:ea typeface="宋体" pitchFamily="2" charset="-122"/>
                        </a:rPr>
                        <a:t> </a:t>
                      </a:r>
                    </a:p>
                  </a:txBody>
                  <a:tcPr marL="121920" marR="121920" marT="45724" marB="4572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415962">
                <a:tc>
                  <a:txBody>
                    <a:bodyPr/>
                    <a:lstStyle/>
                    <a:p>
                      <a:pPr marL="0" marR="0" lvl="0" indent="0" algn="l" defTabSz="914400" rtl="0" eaLnBrk="0" fontAlgn="base" latinLnBrk="0" hangingPunct="0">
                        <a:lnSpc>
                          <a:spcPct val="95000"/>
                        </a:lnSpc>
                        <a:spcBef>
                          <a:spcPct val="50000"/>
                        </a:spcBef>
                        <a:spcAft>
                          <a:spcPct val="0"/>
                        </a:spcAft>
                        <a:buClr>
                          <a:srgbClr val="35C5FF"/>
                        </a:buClr>
                        <a:buSzPct val="100000"/>
                        <a:buFont typeface="Arial" pitchFamily="34" charset="0"/>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软件开发方法学</a:t>
                      </a:r>
                      <a:r>
                        <a:rPr kumimoji="0" lang="zh-CN" altLang="en-US" sz="2000" b="1" i="0" u="none" strike="noStrike" cap="none" normalizeH="0" baseline="0">
                          <a:ln>
                            <a:noFill/>
                          </a:ln>
                          <a:solidFill>
                            <a:schemeClr val="tx1"/>
                          </a:solidFill>
                          <a:effectLst/>
                          <a:latin typeface="Arial" pitchFamily="34" charset="0"/>
                          <a:ea typeface="宋体" pitchFamily="2" charset="-122"/>
                        </a:rPr>
                        <a:t> </a:t>
                      </a:r>
                    </a:p>
                  </a:txBody>
                  <a:tcPr marL="121920" marR="121920"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50000"/>
                        </a:spcBef>
                        <a:spcAft>
                          <a:spcPct val="0"/>
                        </a:spcAft>
                        <a:buClr>
                          <a:srgbClr val="35C5FF"/>
                        </a:buClr>
                        <a:buSzPct val="100000"/>
                        <a:buFont typeface="Arial" pitchFamily="34" charset="0"/>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过程框架</a:t>
                      </a:r>
                      <a:r>
                        <a:rPr kumimoji="0" lang="zh-CN" altLang="en-US" sz="2000" b="1" i="0" u="none" strike="noStrike" cap="none" normalizeH="0" baseline="0">
                          <a:ln>
                            <a:noFill/>
                          </a:ln>
                          <a:solidFill>
                            <a:schemeClr val="tx1"/>
                          </a:solidFill>
                          <a:effectLst/>
                          <a:latin typeface="Arial" pitchFamily="34" charset="0"/>
                          <a:ea typeface="宋体" pitchFamily="2" charset="-122"/>
                        </a:rPr>
                        <a:t> </a:t>
                      </a:r>
                    </a:p>
                  </a:txBody>
                  <a:tcPr marL="121920" marR="121920"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7550">
                <a:tc>
                  <a:txBody>
                    <a:bodyPr/>
                    <a:lstStyle/>
                    <a:p>
                      <a:pPr marL="0" marR="0" lvl="0" indent="0" algn="l" defTabSz="914400" rtl="0" eaLnBrk="0" fontAlgn="base" latinLnBrk="0" hangingPunct="0">
                        <a:lnSpc>
                          <a:spcPct val="95000"/>
                        </a:lnSpc>
                        <a:spcBef>
                          <a:spcPct val="50000"/>
                        </a:spcBef>
                        <a:spcAft>
                          <a:spcPct val="0"/>
                        </a:spcAft>
                        <a:buClr>
                          <a:srgbClr val="35C5FF"/>
                        </a:buClr>
                        <a:buSzPct val="100000"/>
                        <a:buFont typeface="Arial" pitchFamily="34" charset="0"/>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小巧灵活</a:t>
                      </a:r>
                      <a:r>
                        <a:rPr kumimoji="0" lang="zh-CN" altLang="en-US" sz="2000" b="1" i="0" u="none" strike="noStrike" cap="none" normalizeH="0" baseline="0">
                          <a:ln>
                            <a:noFill/>
                          </a:ln>
                          <a:solidFill>
                            <a:schemeClr val="tx1"/>
                          </a:solidFill>
                          <a:effectLst/>
                          <a:latin typeface="Arial" pitchFamily="34" charset="0"/>
                          <a:ea typeface="宋体" pitchFamily="2" charset="-122"/>
                        </a:rPr>
                        <a:t> </a:t>
                      </a:r>
                    </a:p>
                  </a:txBody>
                  <a:tcPr marL="121920" marR="121920"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50000"/>
                        </a:spcBef>
                        <a:spcAft>
                          <a:spcPct val="0"/>
                        </a:spcAft>
                        <a:buClr>
                          <a:srgbClr val="35C5FF"/>
                        </a:buClr>
                        <a:buSzPct val="100000"/>
                        <a:buFont typeface="Arial" pitchFamily="34" charset="0"/>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巨大复杂</a:t>
                      </a:r>
                      <a:r>
                        <a:rPr kumimoji="0" lang="zh-CN" altLang="en-US" sz="2000" b="1" i="0" u="none" strike="noStrike" cap="none" normalizeH="0" baseline="0">
                          <a:ln>
                            <a:noFill/>
                          </a:ln>
                          <a:solidFill>
                            <a:schemeClr val="tx1"/>
                          </a:solidFill>
                          <a:effectLst/>
                          <a:latin typeface="Arial" pitchFamily="34" charset="0"/>
                          <a:ea typeface="宋体" pitchFamily="2" charset="-122"/>
                        </a:rPr>
                        <a:t> </a:t>
                      </a:r>
                    </a:p>
                  </a:txBody>
                  <a:tcPr marL="121920" marR="121920"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5962">
                <a:tc>
                  <a:txBody>
                    <a:bodyPr/>
                    <a:lstStyle/>
                    <a:p>
                      <a:pPr marL="0" marR="0" lvl="0" indent="0" algn="l" defTabSz="914400" rtl="0" eaLnBrk="0" fontAlgn="base" latinLnBrk="0" hangingPunct="0">
                        <a:lnSpc>
                          <a:spcPct val="95000"/>
                        </a:lnSpc>
                        <a:spcBef>
                          <a:spcPct val="50000"/>
                        </a:spcBef>
                        <a:spcAft>
                          <a:spcPct val="0"/>
                        </a:spcAft>
                        <a:buClr>
                          <a:srgbClr val="35C5FF"/>
                        </a:buClr>
                        <a:buSzPct val="100000"/>
                        <a:buFont typeface="Arial" pitchFamily="34" charset="0"/>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变化是不变的</a:t>
                      </a:r>
                      <a:r>
                        <a:rPr kumimoji="0" lang="zh-CN" altLang="en-US" sz="2000" b="1" i="0" u="none" strike="noStrike" cap="none" normalizeH="0" baseline="0">
                          <a:ln>
                            <a:noFill/>
                          </a:ln>
                          <a:solidFill>
                            <a:schemeClr val="tx1"/>
                          </a:solidFill>
                          <a:effectLst/>
                          <a:latin typeface="Arial" pitchFamily="34" charset="0"/>
                          <a:ea typeface="宋体" pitchFamily="2" charset="-122"/>
                        </a:rPr>
                        <a:t> </a:t>
                      </a:r>
                    </a:p>
                  </a:txBody>
                  <a:tcPr marL="121920" marR="121920"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50000"/>
                        </a:spcBef>
                        <a:spcAft>
                          <a:spcPct val="0"/>
                        </a:spcAft>
                        <a:buClr>
                          <a:srgbClr val="35C5FF"/>
                        </a:buClr>
                        <a:buSzPct val="100000"/>
                        <a:buFont typeface="Arial" pitchFamily="34" charset="0"/>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控制变化</a:t>
                      </a:r>
                      <a:r>
                        <a:rPr kumimoji="0" lang="zh-CN" altLang="en-US" sz="2000" b="1" i="0" u="none" strike="noStrike" cap="none" normalizeH="0" baseline="0">
                          <a:ln>
                            <a:noFill/>
                          </a:ln>
                          <a:solidFill>
                            <a:schemeClr val="tx1"/>
                          </a:solidFill>
                          <a:effectLst/>
                          <a:latin typeface="Arial" pitchFamily="34" charset="0"/>
                          <a:ea typeface="宋体" pitchFamily="2" charset="-122"/>
                        </a:rPr>
                        <a:t> </a:t>
                      </a:r>
                    </a:p>
                  </a:txBody>
                  <a:tcPr marL="121920" marR="121920"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7550">
                <a:tc>
                  <a:txBody>
                    <a:bodyPr/>
                    <a:lstStyle/>
                    <a:p>
                      <a:pPr marL="0" marR="0" lvl="0" indent="0" algn="l" defTabSz="914400" rtl="0" eaLnBrk="0" fontAlgn="base" latinLnBrk="0" hangingPunct="0">
                        <a:lnSpc>
                          <a:spcPct val="95000"/>
                        </a:lnSpc>
                        <a:spcBef>
                          <a:spcPct val="50000"/>
                        </a:spcBef>
                        <a:spcAft>
                          <a:spcPct val="0"/>
                        </a:spcAft>
                        <a:buClr>
                          <a:srgbClr val="35C5FF"/>
                        </a:buClr>
                        <a:buSzPct val="100000"/>
                        <a:buFont typeface="Arial" pitchFamily="34" charset="0"/>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文档将成为制品</a:t>
                      </a:r>
                      <a:r>
                        <a:rPr kumimoji="0" lang="zh-CN" altLang="en-US" sz="2000" b="1" i="0" u="none" strike="noStrike" cap="none" normalizeH="0" baseline="0">
                          <a:ln>
                            <a:noFill/>
                          </a:ln>
                          <a:solidFill>
                            <a:schemeClr val="tx1"/>
                          </a:solidFill>
                          <a:effectLst/>
                          <a:latin typeface="Arial" pitchFamily="34" charset="0"/>
                          <a:ea typeface="宋体" pitchFamily="2" charset="-122"/>
                        </a:rPr>
                        <a:t> </a:t>
                      </a:r>
                    </a:p>
                  </a:txBody>
                  <a:tcPr marL="121920" marR="121920"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50000"/>
                        </a:spcBef>
                        <a:spcAft>
                          <a:spcPct val="0"/>
                        </a:spcAft>
                        <a:buClr>
                          <a:srgbClr val="35C5FF"/>
                        </a:buClr>
                        <a:buSzPct val="100000"/>
                        <a:buFont typeface="Arial" pitchFamily="34" charset="0"/>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文档就是代码和测试</a:t>
                      </a:r>
                      <a:r>
                        <a:rPr kumimoji="0" lang="zh-CN" altLang="en-US" sz="2000" b="1" i="0" u="none" strike="noStrike" cap="none" normalizeH="0" baseline="0">
                          <a:ln>
                            <a:noFill/>
                          </a:ln>
                          <a:solidFill>
                            <a:schemeClr val="tx1"/>
                          </a:solidFill>
                          <a:effectLst/>
                          <a:latin typeface="Arial" pitchFamily="34" charset="0"/>
                          <a:ea typeface="宋体" pitchFamily="2" charset="-122"/>
                        </a:rPr>
                        <a:t> </a:t>
                      </a:r>
                    </a:p>
                  </a:txBody>
                  <a:tcPr marL="121920" marR="121920"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5962">
                <a:tc>
                  <a:txBody>
                    <a:bodyPr/>
                    <a:lstStyle/>
                    <a:p>
                      <a:pPr marL="0" marR="0" lvl="0" indent="0" algn="l" defTabSz="914400" rtl="0" eaLnBrk="0" fontAlgn="base" latinLnBrk="0" hangingPunct="0">
                        <a:lnSpc>
                          <a:spcPct val="95000"/>
                        </a:lnSpc>
                        <a:spcBef>
                          <a:spcPct val="50000"/>
                        </a:spcBef>
                        <a:spcAft>
                          <a:spcPct val="0"/>
                        </a:spcAft>
                        <a:buClr>
                          <a:srgbClr val="35C5FF"/>
                        </a:buClr>
                        <a:buSzPct val="100000"/>
                        <a:buFont typeface="Arial" pitchFamily="34" charset="0"/>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计划设计</a:t>
                      </a:r>
                      <a:r>
                        <a:rPr kumimoji="0" lang="zh-CN" altLang="en-US" sz="2000" b="1" i="0" u="none" strike="noStrike" cap="none" normalizeH="0" baseline="0">
                          <a:ln>
                            <a:noFill/>
                          </a:ln>
                          <a:solidFill>
                            <a:schemeClr val="tx1"/>
                          </a:solidFill>
                          <a:effectLst/>
                          <a:latin typeface="Arial" pitchFamily="34" charset="0"/>
                          <a:ea typeface="宋体" pitchFamily="2" charset="-122"/>
                        </a:rPr>
                        <a:t> </a:t>
                      </a:r>
                    </a:p>
                  </a:txBody>
                  <a:tcPr marL="121920" marR="121920"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50000"/>
                        </a:spcBef>
                        <a:spcAft>
                          <a:spcPct val="0"/>
                        </a:spcAft>
                        <a:buClr>
                          <a:srgbClr val="35C5FF"/>
                        </a:buClr>
                        <a:buSzPct val="100000"/>
                        <a:buFont typeface="Arial" pitchFamily="34" charset="0"/>
                        <a:buNone/>
                        <a:tabLst/>
                      </a:pPr>
                      <a:r>
                        <a:rPr kumimoji="0" lang="zh-CN" altLang="en-US" sz="2000" b="1" i="0" u="none" strike="noStrike" cap="none" normalizeH="0" baseline="0">
                          <a:ln>
                            <a:noFill/>
                          </a:ln>
                          <a:solidFill>
                            <a:schemeClr val="tx1"/>
                          </a:solidFill>
                          <a:effectLst/>
                          <a:latin typeface="Arial" pitchFamily="34" charset="0"/>
                          <a:ea typeface="宋体" pitchFamily="2" charset="-122"/>
                        </a:rPr>
                        <a:t>演化设计</a:t>
                      </a:r>
                    </a:p>
                  </a:txBody>
                  <a:tcPr marL="121920" marR="121920"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17550">
                <a:tc>
                  <a:txBody>
                    <a:bodyPr/>
                    <a:lstStyle/>
                    <a:p>
                      <a:pPr marL="0" marR="0" lvl="0" indent="0" algn="l" defTabSz="914400" rtl="0" eaLnBrk="0" fontAlgn="base" latinLnBrk="0" hangingPunct="0">
                        <a:lnSpc>
                          <a:spcPct val="95000"/>
                        </a:lnSpc>
                        <a:spcBef>
                          <a:spcPct val="50000"/>
                        </a:spcBef>
                        <a:spcAft>
                          <a:spcPct val="0"/>
                        </a:spcAft>
                        <a:buClr>
                          <a:srgbClr val="35C5FF"/>
                        </a:buClr>
                        <a:buSzPct val="100000"/>
                        <a:buFont typeface="Arial" pitchFamily="34" charset="0"/>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以代码为中心，自底向上</a:t>
                      </a:r>
                      <a:r>
                        <a:rPr kumimoji="0" lang="zh-CN" altLang="en-US" sz="2000" b="1" i="0" u="none" strike="noStrike" cap="none" normalizeH="0" baseline="0">
                          <a:ln>
                            <a:noFill/>
                          </a:ln>
                          <a:solidFill>
                            <a:schemeClr val="tx1"/>
                          </a:solidFill>
                          <a:effectLst/>
                          <a:latin typeface="Arial" pitchFamily="34" charset="0"/>
                          <a:ea typeface="宋体" pitchFamily="2" charset="-122"/>
                        </a:rPr>
                        <a:t> </a:t>
                      </a:r>
                    </a:p>
                  </a:txBody>
                  <a:tcPr marL="121920" marR="121920"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50000"/>
                        </a:spcBef>
                        <a:spcAft>
                          <a:spcPct val="0"/>
                        </a:spcAft>
                        <a:buClr>
                          <a:srgbClr val="35C5FF"/>
                        </a:buClr>
                        <a:buSzPct val="100000"/>
                        <a:buFont typeface="Arial" pitchFamily="34" charset="0"/>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以架构为中心，自顶向下</a:t>
                      </a:r>
                      <a:r>
                        <a:rPr kumimoji="0" lang="zh-CN" altLang="en-US" sz="2000" b="1" i="0" u="none" strike="noStrike" cap="none" normalizeH="0" baseline="0">
                          <a:ln>
                            <a:noFill/>
                          </a:ln>
                          <a:solidFill>
                            <a:schemeClr val="tx1"/>
                          </a:solidFill>
                          <a:effectLst/>
                          <a:latin typeface="Arial" pitchFamily="34" charset="0"/>
                          <a:ea typeface="宋体" pitchFamily="2" charset="-122"/>
                        </a:rPr>
                        <a:t> </a:t>
                      </a:r>
                    </a:p>
                  </a:txBody>
                  <a:tcPr marL="121920" marR="121920"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15962">
                <a:tc>
                  <a:txBody>
                    <a:bodyPr/>
                    <a:lstStyle/>
                    <a:p>
                      <a:pPr marL="0" marR="0" lvl="0" indent="0" algn="l" defTabSz="914400" rtl="0" eaLnBrk="0" fontAlgn="base" latinLnBrk="0" hangingPunct="0">
                        <a:lnSpc>
                          <a:spcPct val="95000"/>
                        </a:lnSpc>
                        <a:spcBef>
                          <a:spcPct val="50000"/>
                        </a:spcBef>
                        <a:spcAft>
                          <a:spcPct val="0"/>
                        </a:spcAft>
                        <a:buClr>
                          <a:srgbClr val="35C5FF"/>
                        </a:buClr>
                        <a:buSzPct val="100000"/>
                        <a:buFont typeface="Arial" pitchFamily="34" charset="0"/>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从开发者的角度</a:t>
                      </a:r>
                      <a:r>
                        <a:rPr kumimoji="0" lang="zh-CN" altLang="en-US" sz="2000" b="1" i="0" u="none" strike="noStrike" cap="none" normalizeH="0" baseline="0">
                          <a:ln>
                            <a:noFill/>
                          </a:ln>
                          <a:solidFill>
                            <a:schemeClr val="tx1"/>
                          </a:solidFill>
                          <a:effectLst/>
                          <a:latin typeface="Arial" pitchFamily="34" charset="0"/>
                          <a:ea typeface="宋体" pitchFamily="2" charset="-122"/>
                        </a:rPr>
                        <a:t> </a:t>
                      </a:r>
                    </a:p>
                  </a:txBody>
                  <a:tcPr marL="121920" marR="121920"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50000"/>
                        </a:spcBef>
                        <a:spcAft>
                          <a:spcPct val="0"/>
                        </a:spcAft>
                        <a:buClr>
                          <a:srgbClr val="35C5FF"/>
                        </a:buClr>
                        <a:buSzPct val="100000"/>
                        <a:buFont typeface="Arial" pitchFamily="34" charset="0"/>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从机构的角度</a:t>
                      </a:r>
                      <a:r>
                        <a:rPr kumimoji="0" lang="zh-CN" altLang="en-US" sz="2000" b="1" i="0" u="none" strike="noStrike" cap="none" normalizeH="0" baseline="0">
                          <a:ln>
                            <a:noFill/>
                          </a:ln>
                          <a:solidFill>
                            <a:schemeClr val="tx1"/>
                          </a:solidFill>
                          <a:effectLst/>
                          <a:latin typeface="Arial" pitchFamily="34" charset="0"/>
                          <a:ea typeface="宋体" pitchFamily="2" charset="-122"/>
                        </a:rPr>
                        <a:t> </a:t>
                      </a:r>
                    </a:p>
                  </a:txBody>
                  <a:tcPr marL="121920" marR="121920"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65458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51468" y="-64746"/>
            <a:ext cx="10972512" cy="585788"/>
          </a:xfrm>
          <a:prstGeom prst="rect">
            <a:avLst/>
          </a:prstGeom>
        </p:spPr>
        <p:txBody>
          <a:bodyPr/>
          <a:lstStyle>
            <a:lvl1pPr algn="l" rtl="0" eaLnBrk="0" fontAlgn="base" hangingPunct="0">
              <a:spcBef>
                <a:spcPct val="0"/>
              </a:spcBef>
              <a:spcAft>
                <a:spcPct val="0"/>
              </a:spcAft>
              <a:defRPr kumimoji="1" sz="2800">
                <a:solidFill>
                  <a:srgbClr val="C00000"/>
                </a:solidFill>
                <a:latin typeface="+mn-ea"/>
                <a:ea typeface="+mn-ea"/>
                <a:cs typeface="黑体" charset="0"/>
              </a:defRPr>
            </a:lvl1pPr>
            <a:lvl2pPr algn="l" rtl="0" eaLnBrk="0" fontAlgn="base" hangingPunct="0">
              <a:spcBef>
                <a:spcPct val="0"/>
              </a:spcBef>
              <a:spcAft>
                <a:spcPct val="0"/>
              </a:spcAft>
              <a:defRPr kumimoji="1" sz="2800">
                <a:solidFill>
                  <a:srgbClr val="C00000"/>
                </a:solidFill>
                <a:latin typeface="Calibri" pitchFamily="34" charset="0"/>
                <a:ea typeface="黑体" pitchFamily="2" charset="-122"/>
                <a:cs typeface="黑体" charset="0"/>
              </a:defRPr>
            </a:lvl2pPr>
            <a:lvl3pPr algn="l" rtl="0" eaLnBrk="0" fontAlgn="base" hangingPunct="0">
              <a:spcBef>
                <a:spcPct val="0"/>
              </a:spcBef>
              <a:spcAft>
                <a:spcPct val="0"/>
              </a:spcAft>
              <a:defRPr kumimoji="1" sz="2800">
                <a:solidFill>
                  <a:srgbClr val="C00000"/>
                </a:solidFill>
                <a:latin typeface="Calibri" pitchFamily="34" charset="0"/>
                <a:ea typeface="黑体" pitchFamily="2" charset="-122"/>
                <a:cs typeface="黑体" charset="0"/>
              </a:defRPr>
            </a:lvl3pPr>
            <a:lvl4pPr algn="l" rtl="0" eaLnBrk="0" fontAlgn="base" hangingPunct="0">
              <a:spcBef>
                <a:spcPct val="0"/>
              </a:spcBef>
              <a:spcAft>
                <a:spcPct val="0"/>
              </a:spcAft>
              <a:defRPr kumimoji="1" sz="2800">
                <a:solidFill>
                  <a:srgbClr val="C00000"/>
                </a:solidFill>
                <a:latin typeface="Calibri" pitchFamily="34" charset="0"/>
                <a:ea typeface="黑体" pitchFamily="2" charset="-122"/>
                <a:cs typeface="黑体" charset="0"/>
              </a:defRPr>
            </a:lvl4pPr>
            <a:lvl5pPr algn="l" rtl="0" eaLnBrk="0" fontAlgn="base" hangingPunct="0">
              <a:spcBef>
                <a:spcPct val="0"/>
              </a:spcBef>
              <a:spcAft>
                <a:spcPct val="0"/>
              </a:spcAft>
              <a:defRPr kumimoji="1" sz="2800">
                <a:solidFill>
                  <a:srgbClr val="C00000"/>
                </a:solidFill>
                <a:latin typeface="Calibri" pitchFamily="34" charset="0"/>
                <a:ea typeface="黑体" pitchFamily="2" charset="-122"/>
                <a:cs typeface="黑体" charset="0"/>
              </a:defRPr>
            </a:lvl5pPr>
            <a:lvl6pPr marL="457200" algn="l" rtl="0" eaLnBrk="0" fontAlgn="base" hangingPunct="0">
              <a:spcBef>
                <a:spcPct val="0"/>
              </a:spcBef>
              <a:spcAft>
                <a:spcPct val="0"/>
              </a:spcAft>
              <a:defRPr sz="2800">
                <a:solidFill>
                  <a:srgbClr val="C00000"/>
                </a:solidFill>
                <a:latin typeface="Calibri" pitchFamily="34" charset="0"/>
                <a:ea typeface="黑体" pitchFamily="2" charset="-122"/>
              </a:defRPr>
            </a:lvl6pPr>
            <a:lvl7pPr marL="914400" algn="l" rtl="0" eaLnBrk="0" fontAlgn="base" hangingPunct="0">
              <a:spcBef>
                <a:spcPct val="0"/>
              </a:spcBef>
              <a:spcAft>
                <a:spcPct val="0"/>
              </a:spcAft>
              <a:defRPr sz="2800">
                <a:solidFill>
                  <a:srgbClr val="C00000"/>
                </a:solidFill>
                <a:latin typeface="Calibri" pitchFamily="34" charset="0"/>
                <a:ea typeface="黑体" pitchFamily="2" charset="-122"/>
              </a:defRPr>
            </a:lvl7pPr>
            <a:lvl8pPr marL="1371600" algn="l" rtl="0" eaLnBrk="0" fontAlgn="base" hangingPunct="0">
              <a:spcBef>
                <a:spcPct val="0"/>
              </a:spcBef>
              <a:spcAft>
                <a:spcPct val="0"/>
              </a:spcAft>
              <a:defRPr sz="2800">
                <a:solidFill>
                  <a:srgbClr val="C00000"/>
                </a:solidFill>
                <a:latin typeface="Calibri" pitchFamily="34" charset="0"/>
                <a:ea typeface="黑体" pitchFamily="2" charset="-122"/>
              </a:defRPr>
            </a:lvl8pPr>
            <a:lvl9pPr marL="1828800" algn="l" rtl="0" eaLnBrk="0" fontAlgn="base" hangingPunct="0">
              <a:spcBef>
                <a:spcPct val="0"/>
              </a:spcBef>
              <a:spcAft>
                <a:spcPct val="0"/>
              </a:spcAft>
              <a:defRPr sz="2800">
                <a:solidFill>
                  <a:srgbClr val="C00000"/>
                </a:solidFill>
                <a:latin typeface="Calibri" pitchFamily="34" charset="0"/>
                <a:ea typeface="黑体" pitchFamily="2" charset="-122"/>
              </a:defRPr>
            </a:lvl9pPr>
          </a:lstStyle>
          <a:p>
            <a:r>
              <a:rPr lang="zh-CN" altLang="en-US" sz="3600" b="1" kern="0" dirty="0">
                <a:solidFill>
                  <a:schemeClr val="bg1"/>
                </a:solidFill>
              </a:rPr>
              <a:t>思考：</a:t>
            </a:r>
          </a:p>
        </p:txBody>
      </p:sp>
      <p:sp>
        <p:nvSpPr>
          <p:cNvPr id="3" name="Rectangle 15"/>
          <p:cNvSpPr txBox="1">
            <a:spLocks noChangeArrowheads="1"/>
          </p:cNvSpPr>
          <p:nvPr/>
        </p:nvSpPr>
        <p:spPr>
          <a:xfrm>
            <a:off x="406707" y="846729"/>
            <a:ext cx="11785291" cy="3733702"/>
          </a:xfrm>
          <a:prstGeom prst="rect">
            <a:avLst/>
          </a:prstGeom>
          <a:effectLst>
            <a:outerShdw dist="35921" dir="2700000" algn="ctr" rotWithShape="0">
              <a:srgbClr val="DDDDDD"/>
            </a:outerShdw>
          </a:effectLst>
        </p:spPr>
        <p:txBody>
          <a:bodyPr/>
          <a:lstStyle>
            <a:lvl1pPr marL="342900" indent="-342900" algn="l" rtl="0" eaLnBrk="0" fontAlgn="base" hangingPunct="0">
              <a:lnSpc>
                <a:spcPct val="150000"/>
              </a:lnSpc>
              <a:spcBef>
                <a:spcPct val="20000"/>
              </a:spcBef>
              <a:spcAft>
                <a:spcPct val="0"/>
              </a:spcAft>
              <a:buSzPct val="90000"/>
              <a:buBlip>
                <a:blip r:embed="rId2"/>
              </a:buBlip>
              <a:defRPr kumimoji="1" sz="1800">
                <a:solidFill>
                  <a:schemeClr val="tx1"/>
                </a:solidFill>
                <a:latin typeface="+mn-ea"/>
                <a:ea typeface="+mn-ea"/>
                <a:cs typeface="微软雅黑" charset="0"/>
              </a:defRPr>
            </a:lvl1pPr>
            <a:lvl2pPr marL="742950" indent="-285750" algn="l" rtl="0" eaLnBrk="0" fontAlgn="base" hangingPunct="0">
              <a:lnSpc>
                <a:spcPct val="150000"/>
              </a:lnSpc>
              <a:spcBef>
                <a:spcPct val="20000"/>
              </a:spcBef>
              <a:spcAft>
                <a:spcPct val="0"/>
              </a:spcAft>
              <a:buSzPct val="75000"/>
              <a:buBlip>
                <a:blip r:embed="rId3"/>
              </a:buBlip>
              <a:defRPr kumimoji="1" sz="1600">
                <a:solidFill>
                  <a:schemeClr val="tx1"/>
                </a:solidFill>
                <a:latin typeface="+mn-ea"/>
                <a:ea typeface="+mn-ea"/>
                <a:cs typeface="微软雅黑" charset="0"/>
              </a:defRPr>
            </a:lvl2pPr>
            <a:lvl3pPr marL="1143000" indent="-228600" algn="l" rtl="0" eaLnBrk="0" fontAlgn="base" hangingPunct="0">
              <a:lnSpc>
                <a:spcPct val="150000"/>
              </a:lnSpc>
              <a:spcBef>
                <a:spcPct val="20000"/>
              </a:spcBef>
              <a:spcAft>
                <a:spcPct val="0"/>
              </a:spcAft>
              <a:buSzPct val="50000"/>
              <a:buBlip>
                <a:blip r:embed="rId3"/>
              </a:buBlip>
              <a:defRPr kumimoji="1" sz="1400">
                <a:solidFill>
                  <a:schemeClr val="tx1"/>
                </a:solidFill>
                <a:latin typeface="+mn-ea"/>
                <a:ea typeface="+mn-ea"/>
                <a:cs typeface="微软雅黑" charset="0"/>
              </a:defRPr>
            </a:lvl3pPr>
            <a:lvl4pPr marL="1600200" indent="-228600" algn="l" rtl="0" eaLnBrk="0" fontAlgn="base" hangingPunct="0">
              <a:spcBef>
                <a:spcPct val="20000"/>
              </a:spcBef>
              <a:spcAft>
                <a:spcPct val="0"/>
              </a:spcAft>
              <a:buFont typeface="Arial" pitchFamily="34" charset="0"/>
              <a:buChar char="–"/>
              <a:defRPr kumimoji="1" sz="2000">
                <a:solidFill>
                  <a:schemeClr val="tx1"/>
                </a:solidFill>
                <a:latin typeface="+mn-lt"/>
                <a:ea typeface="宋体" pitchFamily="2" charset="-122"/>
                <a:cs typeface="宋体" charset="0"/>
              </a:defRPr>
            </a:lvl4pPr>
            <a:lvl5pPr marL="2057400" indent="-228600" algn="l" rtl="0" eaLnBrk="0" fontAlgn="base" hangingPunct="0">
              <a:spcBef>
                <a:spcPct val="20000"/>
              </a:spcBef>
              <a:spcAft>
                <a:spcPct val="0"/>
              </a:spcAft>
              <a:buFont typeface="Arial" pitchFamily="34" charset="0"/>
              <a:buChar char="»"/>
              <a:defRPr kumimoji="1" sz="2000">
                <a:solidFill>
                  <a:schemeClr val="tx1"/>
                </a:solidFill>
                <a:latin typeface="+mn-lt"/>
                <a:ea typeface="宋体" pitchFamily="2"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defRPr>
            </a:lvl9pPr>
          </a:lstStyle>
          <a:p>
            <a:pPr eaLnBrk="1" hangingPunct="1">
              <a:lnSpc>
                <a:spcPct val="100000"/>
              </a:lnSpc>
              <a:buFont typeface="Wingdings" pitchFamily="2" charset="2"/>
              <a:buChar char="Ø"/>
              <a:defRPr/>
            </a:pPr>
            <a:r>
              <a:rPr lang="zh-CN" altLang="en-US" sz="2800" b="1" dirty="0">
                <a:solidFill>
                  <a:srgbClr val="FF0000"/>
                </a:solidFill>
                <a:latin typeface="楷体_GB2312" pitchFamily="49" charset="-122"/>
                <a:ea typeface="楷体_GB2312" pitchFamily="49" charset="-122"/>
              </a:rPr>
              <a:t>一个百人规模的软件企业一年的成本多少？</a:t>
            </a:r>
            <a:endParaRPr lang="en-US" altLang="zh-CN" sz="2800" b="1" dirty="0">
              <a:solidFill>
                <a:srgbClr val="FF0000"/>
              </a:solidFill>
              <a:latin typeface="楷体_GB2312" pitchFamily="49" charset="-122"/>
              <a:ea typeface="楷体_GB2312" pitchFamily="49" charset="-122"/>
            </a:endParaRPr>
          </a:p>
          <a:p>
            <a:pPr eaLnBrk="1" hangingPunct="1">
              <a:lnSpc>
                <a:spcPct val="100000"/>
              </a:lnSpc>
              <a:buFont typeface="Wingdings" pitchFamily="2" charset="2"/>
              <a:buChar char="Ø"/>
              <a:defRPr/>
            </a:pPr>
            <a:r>
              <a:rPr lang="zh-CN" altLang="en-US" sz="2800" b="1" dirty="0">
                <a:solidFill>
                  <a:srgbClr val="FF0000"/>
                </a:solidFill>
                <a:latin typeface="楷体_GB2312" pitchFamily="49" charset="-122"/>
                <a:ea typeface="楷体_GB2312" pitchFamily="49" charset="-122"/>
              </a:rPr>
              <a:t>如果签约软件项目一百万元，作为项目负责人可以承诺多少人、多长时间内完成？</a:t>
            </a:r>
            <a:endParaRPr lang="en-US" altLang="zh-CN" sz="2800" b="1" dirty="0">
              <a:solidFill>
                <a:srgbClr val="FF0000"/>
              </a:solidFill>
              <a:latin typeface="楷体_GB2312" pitchFamily="49" charset="-122"/>
              <a:ea typeface="楷体_GB2312" pitchFamily="49" charset="-122"/>
            </a:endParaRPr>
          </a:p>
          <a:p>
            <a:pPr marL="0" indent="0" eaLnBrk="1" hangingPunct="1">
              <a:lnSpc>
                <a:spcPct val="100000"/>
              </a:lnSpc>
              <a:buNone/>
              <a:defRPr/>
            </a:pPr>
            <a:r>
              <a:rPr lang="zh-CN" altLang="en-US" sz="2800" b="1" dirty="0">
                <a:latin typeface="楷体_GB2312" pitchFamily="49" charset="-122"/>
                <a:ea typeface="楷体_GB2312" pitchFamily="49" charset="-122"/>
              </a:rPr>
              <a:t>            </a:t>
            </a:r>
            <a:endParaRPr lang="en-US" altLang="zh-CN" sz="2800" b="1" dirty="0">
              <a:latin typeface="楷体_GB2312" pitchFamily="49" charset="-122"/>
              <a:ea typeface="楷体_GB2312" pitchFamily="49" charset="-122"/>
            </a:endParaRPr>
          </a:p>
          <a:p>
            <a:pPr marL="0" indent="0" eaLnBrk="1" hangingPunct="1">
              <a:lnSpc>
                <a:spcPct val="100000"/>
              </a:lnSpc>
              <a:buNone/>
              <a:defRPr/>
            </a:pPr>
            <a:endParaRPr lang="en-US" altLang="zh-CN" sz="2000" b="1" dirty="0">
              <a:latin typeface="楷体_GB2312" pitchFamily="49" charset="-122"/>
              <a:ea typeface="楷体_GB2312" pitchFamily="49" charset="-122"/>
            </a:endParaRPr>
          </a:p>
          <a:p>
            <a:pPr marL="0" indent="0" eaLnBrk="1" hangingPunct="1">
              <a:lnSpc>
                <a:spcPct val="100000"/>
              </a:lnSpc>
              <a:buNone/>
              <a:defRPr/>
            </a:pPr>
            <a:endParaRPr lang="en-US" altLang="zh-CN" sz="2000" b="1" dirty="0">
              <a:latin typeface="楷体_GB2312" pitchFamily="49" charset="-122"/>
              <a:ea typeface="楷体_GB2312" pitchFamily="49" charset="-122"/>
            </a:endParaRPr>
          </a:p>
        </p:txBody>
      </p:sp>
      <p:sp>
        <p:nvSpPr>
          <p:cNvPr id="4" name="Rectangle 15">
            <a:extLst>
              <a:ext uri="{FF2B5EF4-FFF2-40B4-BE49-F238E27FC236}">
                <a16:creationId xmlns:a16="http://schemas.microsoft.com/office/drawing/2014/main" id="{57F1788A-72C2-4B81-729B-18A9340FFC0E}"/>
              </a:ext>
            </a:extLst>
          </p:cNvPr>
          <p:cNvSpPr txBox="1">
            <a:spLocks noChangeArrowheads="1"/>
          </p:cNvSpPr>
          <p:nvPr/>
        </p:nvSpPr>
        <p:spPr>
          <a:xfrm>
            <a:off x="406708" y="2933713"/>
            <a:ext cx="11785291" cy="3733702"/>
          </a:xfrm>
          <a:prstGeom prst="rect">
            <a:avLst/>
          </a:prstGeom>
          <a:effectLst>
            <a:outerShdw dist="35921" dir="2700000" algn="ctr" rotWithShape="0">
              <a:srgbClr val="DDDDDD"/>
            </a:outerShdw>
          </a:effectLst>
        </p:spPr>
        <p:txBody>
          <a:bodyPr/>
          <a:lstStyle>
            <a:lvl1pPr marL="342900" indent="-342900" algn="l" rtl="0" eaLnBrk="0" fontAlgn="base" hangingPunct="0">
              <a:lnSpc>
                <a:spcPct val="150000"/>
              </a:lnSpc>
              <a:spcBef>
                <a:spcPct val="20000"/>
              </a:spcBef>
              <a:spcAft>
                <a:spcPct val="0"/>
              </a:spcAft>
              <a:buSzPct val="90000"/>
              <a:buBlip>
                <a:blip r:embed="rId2"/>
              </a:buBlip>
              <a:defRPr kumimoji="1" sz="1800">
                <a:solidFill>
                  <a:schemeClr val="tx1"/>
                </a:solidFill>
                <a:latin typeface="+mn-ea"/>
                <a:ea typeface="+mn-ea"/>
                <a:cs typeface="微软雅黑" charset="0"/>
              </a:defRPr>
            </a:lvl1pPr>
            <a:lvl2pPr marL="742950" indent="-285750" algn="l" rtl="0" eaLnBrk="0" fontAlgn="base" hangingPunct="0">
              <a:lnSpc>
                <a:spcPct val="150000"/>
              </a:lnSpc>
              <a:spcBef>
                <a:spcPct val="20000"/>
              </a:spcBef>
              <a:spcAft>
                <a:spcPct val="0"/>
              </a:spcAft>
              <a:buSzPct val="75000"/>
              <a:buBlip>
                <a:blip r:embed="rId3"/>
              </a:buBlip>
              <a:defRPr kumimoji="1" sz="1600">
                <a:solidFill>
                  <a:schemeClr val="tx1"/>
                </a:solidFill>
                <a:latin typeface="+mn-ea"/>
                <a:ea typeface="+mn-ea"/>
                <a:cs typeface="微软雅黑" charset="0"/>
              </a:defRPr>
            </a:lvl2pPr>
            <a:lvl3pPr marL="1143000" indent="-228600" algn="l" rtl="0" eaLnBrk="0" fontAlgn="base" hangingPunct="0">
              <a:lnSpc>
                <a:spcPct val="150000"/>
              </a:lnSpc>
              <a:spcBef>
                <a:spcPct val="20000"/>
              </a:spcBef>
              <a:spcAft>
                <a:spcPct val="0"/>
              </a:spcAft>
              <a:buSzPct val="50000"/>
              <a:buBlip>
                <a:blip r:embed="rId3"/>
              </a:buBlip>
              <a:defRPr kumimoji="1" sz="1400">
                <a:solidFill>
                  <a:schemeClr val="tx1"/>
                </a:solidFill>
                <a:latin typeface="+mn-ea"/>
                <a:ea typeface="+mn-ea"/>
                <a:cs typeface="微软雅黑" charset="0"/>
              </a:defRPr>
            </a:lvl3pPr>
            <a:lvl4pPr marL="1600200" indent="-228600" algn="l" rtl="0" eaLnBrk="0" fontAlgn="base" hangingPunct="0">
              <a:spcBef>
                <a:spcPct val="20000"/>
              </a:spcBef>
              <a:spcAft>
                <a:spcPct val="0"/>
              </a:spcAft>
              <a:buFont typeface="Arial" pitchFamily="34" charset="0"/>
              <a:buChar char="–"/>
              <a:defRPr kumimoji="1" sz="2000">
                <a:solidFill>
                  <a:schemeClr val="tx1"/>
                </a:solidFill>
                <a:latin typeface="+mn-lt"/>
                <a:ea typeface="宋体" pitchFamily="2" charset="-122"/>
                <a:cs typeface="宋体" charset="0"/>
              </a:defRPr>
            </a:lvl4pPr>
            <a:lvl5pPr marL="2057400" indent="-228600" algn="l" rtl="0" eaLnBrk="0" fontAlgn="base" hangingPunct="0">
              <a:spcBef>
                <a:spcPct val="20000"/>
              </a:spcBef>
              <a:spcAft>
                <a:spcPct val="0"/>
              </a:spcAft>
              <a:buFont typeface="Arial" pitchFamily="34" charset="0"/>
              <a:buChar char="»"/>
              <a:defRPr kumimoji="1" sz="2000">
                <a:solidFill>
                  <a:schemeClr val="tx1"/>
                </a:solidFill>
                <a:latin typeface="+mn-lt"/>
                <a:ea typeface="宋体" pitchFamily="2"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defRPr>
            </a:lvl9pPr>
          </a:lstStyle>
          <a:p>
            <a:pPr eaLnBrk="1" hangingPunct="1">
              <a:lnSpc>
                <a:spcPct val="100000"/>
              </a:lnSpc>
              <a:buFont typeface="Wingdings" pitchFamily="2" charset="2"/>
              <a:buChar char="Ø"/>
              <a:defRPr/>
            </a:pPr>
            <a:r>
              <a:rPr lang="zh-CN" altLang="en-US" sz="2800" b="1" dirty="0">
                <a:solidFill>
                  <a:srgbClr val="FF0000"/>
                </a:solidFill>
                <a:latin typeface="楷体_GB2312" pitchFamily="49" charset="-122"/>
                <a:ea typeface="楷体_GB2312" pitchFamily="49" charset="-122"/>
              </a:rPr>
              <a:t>中国载人航天项目使用的哪种过程模型？</a:t>
            </a:r>
            <a:endParaRPr lang="en-US" altLang="zh-CN" sz="2800" b="1" dirty="0">
              <a:solidFill>
                <a:srgbClr val="FF0000"/>
              </a:solidFill>
              <a:latin typeface="楷体_GB2312" pitchFamily="49" charset="-122"/>
              <a:ea typeface="楷体_GB2312" pitchFamily="49" charset="-122"/>
            </a:endParaRPr>
          </a:p>
          <a:p>
            <a:pPr eaLnBrk="1" hangingPunct="1">
              <a:lnSpc>
                <a:spcPct val="100000"/>
              </a:lnSpc>
              <a:buFont typeface="Wingdings" pitchFamily="2" charset="2"/>
              <a:buChar char="Ø"/>
              <a:defRPr/>
            </a:pPr>
            <a:r>
              <a:rPr lang="en-US" altLang="zh-CN" sz="2800" b="1" dirty="0">
                <a:solidFill>
                  <a:srgbClr val="FF0000"/>
                </a:solidFill>
                <a:latin typeface="楷体_GB2312" pitchFamily="49" charset="-122"/>
                <a:ea typeface="楷体_GB2312" pitchFamily="49" charset="-122"/>
              </a:rPr>
              <a:t>《</a:t>
            </a:r>
            <a:r>
              <a:rPr lang="zh-CN" altLang="en-US" sz="2800" b="1" dirty="0">
                <a:solidFill>
                  <a:srgbClr val="FF0000"/>
                </a:solidFill>
                <a:latin typeface="楷体_GB2312" pitchFamily="49" charset="-122"/>
                <a:ea typeface="楷体_GB2312" pitchFamily="49" charset="-122"/>
              </a:rPr>
              <a:t>软件项目管理体系</a:t>
            </a:r>
            <a:r>
              <a:rPr lang="en-US" altLang="zh-CN" sz="2800" b="1" dirty="0">
                <a:solidFill>
                  <a:srgbClr val="FF0000"/>
                </a:solidFill>
                <a:latin typeface="楷体_GB2312" pitchFamily="49" charset="-122"/>
                <a:ea typeface="楷体_GB2312" pitchFamily="49" charset="-122"/>
              </a:rPr>
              <a:t>CMM\XP\IPD</a:t>
            </a:r>
            <a:r>
              <a:rPr lang="zh-CN" altLang="en-US" sz="2800" b="1" dirty="0">
                <a:solidFill>
                  <a:srgbClr val="FF0000"/>
                </a:solidFill>
                <a:latin typeface="楷体_GB2312" pitchFamily="49" charset="-122"/>
                <a:ea typeface="楷体_GB2312" pitchFamily="49" charset="-122"/>
              </a:rPr>
              <a:t>说明对比</a:t>
            </a:r>
            <a:r>
              <a:rPr lang="en-US" altLang="zh-CN" sz="2800" b="1" dirty="0">
                <a:solidFill>
                  <a:srgbClr val="FF0000"/>
                </a:solidFill>
                <a:latin typeface="楷体_GB2312" pitchFamily="49" charset="-122"/>
                <a:ea typeface="楷体_GB2312" pitchFamily="49" charset="-122"/>
              </a:rPr>
              <a:t>》</a:t>
            </a:r>
          </a:p>
          <a:p>
            <a:pPr marL="0" indent="0" eaLnBrk="1" hangingPunct="1">
              <a:lnSpc>
                <a:spcPct val="100000"/>
              </a:lnSpc>
              <a:buNone/>
              <a:defRPr/>
            </a:pPr>
            <a:r>
              <a:rPr lang="zh-CN" altLang="en-US" sz="2800" b="1" dirty="0">
                <a:latin typeface="楷体_GB2312" pitchFamily="49" charset="-122"/>
                <a:ea typeface="楷体_GB2312" pitchFamily="49" charset="-122"/>
              </a:rPr>
              <a:t>            软件过程成熟度</a:t>
            </a:r>
            <a:r>
              <a:rPr lang="en-US" altLang="zh-CN" sz="2800" b="1" dirty="0">
                <a:latin typeface="楷体_GB2312" pitchFamily="49" charset="-122"/>
                <a:ea typeface="楷体_GB2312" pitchFamily="49" charset="-122"/>
              </a:rPr>
              <a:t>CMM</a:t>
            </a:r>
            <a:r>
              <a:rPr lang="zh-CN" altLang="en-US" sz="2800" b="1" dirty="0">
                <a:latin typeface="楷体_GB2312" pitchFamily="49" charset="-122"/>
                <a:ea typeface="楷体_GB2312" pitchFamily="49" charset="-122"/>
              </a:rPr>
              <a:t>；</a:t>
            </a:r>
            <a:endParaRPr lang="en-US" altLang="zh-CN" sz="2800" b="1" dirty="0">
              <a:latin typeface="楷体_GB2312" pitchFamily="49" charset="-122"/>
              <a:ea typeface="楷体_GB2312" pitchFamily="49" charset="-122"/>
            </a:endParaRPr>
          </a:p>
          <a:p>
            <a:pPr marL="0" indent="0" eaLnBrk="1" hangingPunct="1">
              <a:lnSpc>
                <a:spcPct val="100000"/>
              </a:lnSpc>
              <a:buNone/>
              <a:defRPr/>
            </a:pP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说明敏捷开发过程</a:t>
            </a:r>
            <a:r>
              <a:rPr lang="en-US" altLang="zh-CN" sz="2800" b="1" dirty="0">
                <a:latin typeface="楷体_GB2312" pitchFamily="49" charset="-122"/>
                <a:ea typeface="楷体_GB2312" pitchFamily="49" charset="-122"/>
              </a:rPr>
              <a:t>XP</a:t>
            </a:r>
            <a:r>
              <a:rPr lang="zh-CN" altLang="en-US" sz="2800" b="1" dirty="0">
                <a:latin typeface="楷体_GB2312" pitchFamily="49" charset="-122"/>
                <a:ea typeface="楷体_GB2312" pitchFamily="49" charset="-122"/>
              </a:rPr>
              <a:t>；</a:t>
            </a:r>
            <a:endParaRPr lang="en-US" altLang="zh-CN" sz="2800" b="1" dirty="0">
              <a:latin typeface="楷体_GB2312" pitchFamily="49" charset="-122"/>
              <a:ea typeface="楷体_GB2312" pitchFamily="49" charset="-122"/>
            </a:endParaRPr>
          </a:p>
          <a:p>
            <a:pPr marL="0" indent="0" eaLnBrk="1" hangingPunct="1">
              <a:lnSpc>
                <a:spcPct val="100000"/>
              </a:lnSpc>
              <a:buNone/>
              <a:defRPr/>
            </a:pP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说明集成化产品开发</a:t>
            </a:r>
            <a:r>
              <a:rPr lang="en-US" altLang="zh-CN" sz="2800" b="1" dirty="0">
                <a:latin typeface="楷体_GB2312" pitchFamily="49" charset="-122"/>
                <a:ea typeface="楷体_GB2312" pitchFamily="49" charset="-122"/>
              </a:rPr>
              <a:t>IPD;</a:t>
            </a:r>
          </a:p>
          <a:p>
            <a:pPr marL="0" indent="0" eaLnBrk="1" hangingPunct="1">
              <a:lnSpc>
                <a:spcPct val="100000"/>
              </a:lnSpc>
              <a:buNone/>
              <a:defRPr/>
            </a:pP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对比各类软件项目管理体系的适应范围与特点。</a:t>
            </a:r>
            <a:endParaRPr lang="en-US" altLang="zh-CN" sz="2800" b="1" dirty="0">
              <a:latin typeface="楷体_GB2312" pitchFamily="49" charset="-122"/>
              <a:ea typeface="楷体_GB2312" pitchFamily="49" charset="-122"/>
            </a:endParaRPr>
          </a:p>
          <a:p>
            <a:pPr marL="0" indent="0" eaLnBrk="1" hangingPunct="1">
              <a:lnSpc>
                <a:spcPct val="100000"/>
              </a:lnSpc>
              <a:buNone/>
              <a:defRPr/>
            </a:pPr>
            <a:endParaRPr lang="en-US" altLang="zh-CN" sz="2800" b="1" dirty="0">
              <a:latin typeface="楷体_GB2312" pitchFamily="49" charset="-122"/>
              <a:ea typeface="楷体_GB2312" pitchFamily="49" charset="-122"/>
            </a:endParaRPr>
          </a:p>
          <a:p>
            <a:pPr marL="0" indent="0" eaLnBrk="1" hangingPunct="1">
              <a:lnSpc>
                <a:spcPct val="100000"/>
              </a:lnSpc>
              <a:buNone/>
              <a:defRPr/>
            </a:pPr>
            <a:endParaRPr lang="en-US" altLang="zh-CN" sz="2000" b="1" dirty="0">
              <a:latin typeface="楷体_GB2312" pitchFamily="49" charset="-122"/>
              <a:ea typeface="楷体_GB2312" pitchFamily="49" charset="-122"/>
            </a:endParaRPr>
          </a:p>
          <a:p>
            <a:pPr marL="0" indent="0" eaLnBrk="1" hangingPunct="1">
              <a:lnSpc>
                <a:spcPct val="100000"/>
              </a:lnSpc>
              <a:buNone/>
              <a:defRPr/>
            </a:pPr>
            <a:endParaRPr lang="en-US" altLang="zh-CN" sz="2000" b="1" dirty="0">
              <a:latin typeface="楷体_GB2312" pitchFamily="49" charset="-122"/>
              <a:ea typeface="楷体_GB2312" pitchFamily="49" charset="-122"/>
            </a:endParaRPr>
          </a:p>
        </p:txBody>
      </p:sp>
    </p:spTree>
    <p:extLst>
      <p:ext uri="{BB962C8B-B14F-4D97-AF65-F5344CB8AC3E}">
        <p14:creationId xmlns:p14="http://schemas.microsoft.com/office/powerpoint/2010/main" val="13824513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589" y="0"/>
            <a:ext cx="12188825" cy="6858001"/>
            <a:chOff x="1589" y="0"/>
            <a:chExt cx="12188825" cy="6858001"/>
          </a:xfrm>
        </p:grpSpPr>
        <p:grpSp>
          <p:nvGrpSpPr>
            <p:cNvPr id="40" name="组合 39">
              <a:extLst>
                <a:ext uri="{FF2B5EF4-FFF2-40B4-BE49-F238E27FC236}">
                  <a16:creationId xmlns:a16="http://schemas.microsoft.com/office/drawing/2014/main" id="{2696F137-3BA2-49F4-9484-B990FB8DBA98}"/>
                </a:ext>
              </a:extLst>
            </p:cNvPr>
            <p:cNvGrpSpPr/>
            <p:nvPr/>
          </p:nvGrpSpPr>
          <p:grpSpPr>
            <a:xfrm>
              <a:off x="1589" y="0"/>
              <a:ext cx="12188825" cy="6858001"/>
              <a:chOff x="1589" y="0"/>
              <a:chExt cx="12188825" cy="6858001"/>
            </a:xfrm>
          </p:grpSpPr>
          <p:sp>
            <p:nvSpPr>
              <p:cNvPr id="41" name="任意多边形 40">
                <a:extLst>
                  <a:ext uri="{FF2B5EF4-FFF2-40B4-BE49-F238E27FC236}">
                    <a16:creationId xmlns:a16="http://schemas.microsoft.com/office/drawing/2014/main" id="{0457D67D-F601-43D1-AA72-987A02F72BB8}"/>
                  </a:ext>
                </a:extLst>
              </p:cNvPr>
              <p:cNvSpPr/>
              <p:nvPr/>
            </p:nvSpPr>
            <p:spPr bwMode="auto">
              <a:xfrm>
                <a:off x="1589" y="5403847"/>
                <a:ext cx="2523898" cy="1454154"/>
              </a:xfrm>
              <a:custGeom>
                <a:avLst/>
                <a:gdLst>
                  <a:gd name="T0" fmla="*/ 2545 w 2752"/>
                  <a:gd name="T1" fmla="*/ 944 h 1585"/>
                  <a:gd name="T2" fmla="*/ 1030 w 2752"/>
                  <a:gd name="T3" fmla="*/ 944 h 1585"/>
                  <a:gd name="T4" fmla="*/ 426 w 2752"/>
                  <a:gd name="T5" fmla="*/ 327 h 1585"/>
                  <a:gd name="T6" fmla="*/ 0 w 2752"/>
                  <a:gd name="T7" fmla="*/ 134 h 1585"/>
                  <a:gd name="T8" fmla="*/ 0 w 2752"/>
                  <a:gd name="T9" fmla="*/ 1585 h 1585"/>
                  <a:gd name="T10" fmla="*/ 2744 w 2752"/>
                  <a:gd name="T11" fmla="*/ 1585 h 1585"/>
                  <a:gd name="T12" fmla="*/ 2545 w 2752"/>
                  <a:gd name="T13" fmla="*/ 944 h 1585"/>
                </a:gdLst>
                <a:ahLst/>
                <a:cxnLst>
                  <a:cxn ang="0">
                    <a:pos x="T0" y="T1"/>
                  </a:cxn>
                  <a:cxn ang="0">
                    <a:pos x="T2" y="T3"/>
                  </a:cxn>
                  <a:cxn ang="0">
                    <a:pos x="T4" y="T5"/>
                  </a:cxn>
                  <a:cxn ang="0">
                    <a:pos x="T6" y="T7"/>
                  </a:cxn>
                  <a:cxn ang="0">
                    <a:pos x="T8" y="T9"/>
                  </a:cxn>
                  <a:cxn ang="0">
                    <a:pos x="T10" y="T11"/>
                  </a:cxn>
                  <a:cxn ang="0">
                    <a:pos x="T12" y="T13"/>
                  </a:cxn>
                </a:cxnLst>
                <a:rect l="0" t="0" r="r" b="b"/>
                <a:pathLst>
                  <a:path w="2752" h="1585">
                    <a:moveTo>
                      <a:pt x="2545" y="944"/>
                    </a:moveTo>
                    <a:cubicBezTo>
                      <a:pt x="2295" y="510"/>
                      <a:pt x="1551" y="716"/>
                      <a:pt x="1030" y="944"/>
                    </a:cubicBezTo>
                    <a:cubicBezTo>
                      <a:pt x="509" y="1172"/>
                      <a:pt x="648" y="748"/>
                      <a:pt x="426" y="327"/>
                    </a:cubicBezTo>
                    <a:cubicBezTo>
                      <a:pt x="253" y="0"/>
                      <a:pt x="73" y="81"/>
                      <a:pt x="0" y="134"/>
                    </a:cubicBezTo>
                    <a:cubicBezTo>
                      <a:pt x="0" y="1585"/>
                      <a:pt x="0" y="1585"/>
                      <a:pt x="0" y="1585"/>
                    </a:cubicBezTo>
                    <a:cubicBezTo>
                      <a:pt x="2744" y="1585"/>
                      <a:pt x="2744" y="1585"/>
                      <a:pt x="2744" y="1585"/>
                    </a:cubicBezTo>
                    <a:cubicBezTo>
                      <a:pt x="2319" y="1449"/>
                      <a:pt x="2752" y="1302"/>
                      <a:pt x="2545" y="944"/>
                    </a:cubicBezTo>
                    <a:close/>
                  </a:path>
                </a:pathLst>
              </a:custGeom>
              <a:gradFill>
                <a:gsLst>
                  <a:gs pos="0">
                    <a:schemeClr val="accent3">
                      <a:lumMod val="20000"/>
                      <a:lumOff val="80000"/>
                      <a:alpha val="0"/>
                    </a:schemeClr>
                  </a:gs>
                  <a:gs pos="60000">
                    <a:schemeClr val="accent3">
                      <a:lumMod val="60000"/>
                      <a:lumOff val="40000"/>
                      <a:alpha val="40000"/>
                    </a:schemeClr>
                  </a:gs>
                  <a:gs pos="100000">
                    <a:schemeClr val="accent3"/>
                  </a:gs>
                </a:gsLst>
                <a:lin ang="7200000" scaled="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任意多边形 41">
                <a:extLst>
                  <a:ext uri="{FF2B5EF4-FFF2-40B4-BE49-F238E27FC236}">
                    <a16:creationId xmlns:a16="http://schemas.microsoft.com/office/drawing/2014/main" id="{A03BF4BE-FC90-4C52-9CCE-EDE525046802}"/>
                  </a:ext>
                </a:extLst>
              </p:cNvPr>
              <p:cNvSpPr/>
              <p:nvPr/>
            </p:nvSpPr>
            <p:spPr bwMode="auto">
              <a:xfrm>
                <a:off x="9390026" y="0"/>
                <a:ext cx="2800388" cy="1476422"/>
              </a:xfrm>
              <a:custGeom>
                <a:avLst/>
                <a:gdLst>
                  <a:gd name="T0" fmla="*/ 354 w 2444"/>
                  <a:gd name="T1" fmla="*/ 526 h 1288"/>
                  <a:gd name="T2" fmla="*/ 1598 w 2444"/>
                  <a:gd name="T3" fmla="*/ 526 h 1288"/>
                  <a:gd name="T4" fmla="*/ 2094 w 2444"/>
                  <a:gd name="T5" fmla="*/ 1033 h 1288"/>
                  <a:gd name="T6" fmla="*/ 2444 w 2444"/>
                  <a:gd name="T7" fmla="*/ 1192 h 1288"/>
                  <a:gd name="T8" fmla="*/ 2444 w 2444"/>
                  <a:gd name="T9" fmla="*/ 0 h 1288"/>
                  <a:gd name="T10" fmla="*/ 0 w 2444"/>
                  <a:gd name="T11" fmla="*/ 0 h 1288"/>
                  <a:gd name="T12" fmla="*/ 354 w 2444"/>
                  <a:gd name="T13" fmla="*/ 526 h 1288"/>
                </a:gdLst>
                <a:ahLst/>
                <a:cxnLst>
                  <a:cxn ang="0">
                    <a:pos x="T0" y="T1"/>
                  </a:cxn>
                  <a:cxn ang="0">
                    <a:pos x="T2" y="T3"/>
                  </a:cxn>
                  <a:cxn ang="0">
                    <a:pos x="T4" y="T5"/>
                  </a:cxn>
                  <a:cxn ang="0">
                    <a:pos x="T6" y="T7"/>
                  </a:cxn>
                  <a:cxn ang="0">
                    <a:pos x="T8" y="T9"/>
                  </a:cxn>
                  <a:cxn ang="0">
                    <a:pos x="T10" y="T11"/>
                  </a:cxn>
                  <a:cxn ang="0">
                    <a:pos x="T12" y="T13"/>
                  </a:cxn>
                </a:cxnLst>
                <a:rect l="0" t="0" r="r" b="b"/>
                <a:pathLst>
                  <a:path w="2444" h="1288">
                    <a:moveTo>
                      <a:pt x="354" y="526"/>
                    </a:moveTo>
                    <a:cubicBezTo>
                      <a:pt x="516" y="764"/>
                      <a:pt x="1170" y="714"/>
                      <a:pt x="1598" y="526"/>
                    </a:cubicBezTo>
                    <a:cubicBezTo>
                      <a:pt x="2026" y="339"/>
                      <a:pt x="1981" y="659"/>
                      <a:pt x="2094" y="1033"/>
                    </a:cubicBezTo>
                    <a:cubicBezTo>
                      <a:pt x="2172" y="1288"/>
                      <a:pt x="2400" y="1272"/>
                      <a:pt x="2444" y="1192"/>
                    </a:cubicBezTo>
                    <a:cubicBezTo>
                      <a:pt x="2444" y="0"/>
                      <a:pt x="2444" y="0"/>
                      <a:pt x="2444" y="0"/>
                    </a:cubicBezTo>
                    <a:cubicBezTo>
                      <a:pt x="0" y="0"/>
                      <a:pt x="0" y="0"/>
                      <a:pt x="0" y="0"/>
                    </a:cubicBezTo>
                    <a:cubicBezTo>
                      <a:pt x="565" y="116"/>
                      <a:pt x="163" y="246"/>
                      <a:pt x="354" y="526"/>
                    </a:cubicBezTo>
                    <a:close/>
                  </a:path>
                </a:pathLst>
              </a:custGeom>
              <a:gradFill>
                <a:gsLst>
                  <a:gs pos="0">
                    <a:schemeClr val="accent3">
                      <a:lumMod val="20000"/>
                      <a:lumOff val="80000"/>
                      <a:alpha val="0"/>
                    </a:schemeClr>
                  </a:gs>
                  <a:gs pos="60000">
                    <a:schemeClr val="accent3">
                      <a:lumMod val="60000"/>
                      <a:lumOff val="40000"/>
                      <a:alpha val="40000"/>
                    </a:schemeClr>
                  </a:gs>
                  <a:gs pos="100000">
                    <a:schemeClr val="accent3"/>
                  </a:gs>
                </a:gsLst>
                <a:lin ang="16800000" scaled="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椭圆 42">
                <a:extLst>
                  <a:ext uri="{FF2B5EF4-FFF2-40B4-BE49-F238E27FC236}">
                    <a16:creationId xmlns:a16="http://schemas.microsoft.com/office/drawing/2014/main" id="{D1168A95-12A1-4F92-8DB3-F19B29A62869}"/>
                  </a:ext>
                </a:extLst>
              </p:cNvPr>
              <p:cNvSpPr/>
              <p:nvPr/>
            </p:nvSpPr>
            <p:spPr>
              <a:xfrm rot="17100000">
                <a:off x="10372245" y="4964984"/>
                <a:ext cx="1076440" cy="1076440"/>
              </a:xfrm>
              <a:prstGeom prst="ellipse">
                <a:avLst/>
              </a:prstGeom>
              <a:gradFill>
                <a:gsLst>
                  <a:gs pos="0">
                    <a:schemeClr val="accent3">
                      <a:lumMod val="20000"/>
                      <a:lumOff val="80000"/>
                      <a:alpha val="0"/>
                    </a:schemeClr>
                  </a:gs>
                  <a:gs pos="60000">
                    <a:schemeClr val="accent3">
                      <a:lumMod val="60000"/>
                      <a:lumOff val="40000"/>
                      <a:alpha val="25000"/>
                    </a:schemeClr>
                  </a:gs>
                  <a:gs pos="100000">
                    <a:schemeClr val="accent3">
                      <a:alpha val="30000"/>
                    </a:schemeClr>
                  </a:gs>
                </a:gsLst>
                <a:lin ang="7200000" scaled="0"/>
              </a:gra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4" name="椭圆 43">
                <a:extLst>
                  <a:ext uri="{FF2B5EF4-FFF2-40B4-BE49-F238E27FC236}">
                    <a16:creationId xmlns:a16="http://schemas.microsoft.com/office/drawing/2014/main" id="{3192EB00-0564-4638-AE05-DEDD4CEBD734}"/>
                  </a:ext>
                </a:extLst>
              </p:cNvPr>
              <p:cNvSpPr/>
              <p:nvPr/>
            </p:nvSpPr>
            <p:spPr>
              <a:xfrm rot="17100000">
                <a:off x="9295183" y="6000563"/>
                <a:ext cx="470273" cy="470273"/>
              </a:xfrm>
              <a:prstGeom prst="ellipse">
                <a:avLst/>
              </a:prstGeom>
              <a:gradFill>
                <a:gsLst>
                  <a:gs pos="0">
                    <a:schemeClr val="accent3">
                      <a:lumMod val="20000"/>
                      <a:lumOff val="80000"/>
                      <a:alpha val="0"/>
                    </a:schemeClr>
                  </a:gs>
                  <a:gs pos="60000">
                    <a:schemeClr val="accent3">
                      <a:lumMod val="60000"/>
                      <a:lumOff val="40000"/>
                      <a:alpha val="25000"/>
                    </a:schemeClr>
                  </a:gs>
                  <a:gs pos="100000">
                    <a:schemeClr val="accent3">
                      <a:alpha val="30000"/>
                    </a:schemeClr>
                  </a:gs>
                </a:gsLst>
                <a:lin ang="7200000" scaled="0"/>
              </a:gra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grpSp>
        <p:grpSp>
          <p:nvGrpSpPr>
            <p:cNvPr id="2" name="组合 1">
              <a:extLst>
                <a:ext uri="{FF2B5EF4-FFF2-40B4-BE49-F238E27FC236}">
                  <a16:creationId xmlns:a16="http://schemas.microsoft.com/office/drawing/2014/main" id="{E9F44608-356E-46BD-8575-E452E7A1F22C}"/>
                </a:ext>
              </a:extLst>
            </p:cNvPr>
            <p:cNvGrpSpPr/>
            <p:nvPr/>
          </p:nvGrpSpPr>
          <p:grpSpPr>
            <a:xfrm>
              <a:off x="899689" y="450827"/>
              <a:ext cx="10847794" cy="6093885"/>
              <a:chOff x="899689" y="450827"/>
              <a:chExt cx="10847794" cy="6093885"/>
            </a:xfrm>
          </p:grpSpPr>
          <p:grpSp>
            <p:nvGrpSpPr>
              <p:cNvPr id="10" name="组合 9">
                <a:extLst>
                  <a:ext uri="{FF2B5EF4-FFF2-40B4-BE49-F238E27FC236}">
                    <a16:creationId xmlns:a16="http://schemas.microsoft.com/office/drawing/2014/main" id="{33BDA4C9-1AE5-4922-A1D2-E81E37EC4C74}"/>
                  </a:ext>
                </a:extLst>
              </p:cNvPr>
              <p:cNvGrpSpPr/>
              <p:nvPr/>
            </p:nvGrpSpPr>
            <p:grpSpPr>
              <a:xfrm>
                <a:off x="1355896" y="1673142"/>
                <a:ext cx="3314462" cy="3314462"/>
                <a:chOff x="4694094" y="3055004"/>
                <a:chExt cx="2615947" cy="2615947"/>
              </a:xfrm>
            </p:grpSpPr>
            <p:sp>
              <p:nvSpPr>
                <p:cNvPr id="11" name="椭圆 10">
                  <a:extLst>
                    <a:ext uri="{FF2B5EF4-FFF2-40B4-BE49-F238E27FC236}">
                      <a16:creationId xmlns:a16="http://schemas.microsoft.com/office/drawing/2014/main" id="{E76F1766-3700-421A-9D0C-72AE5D599E52}"/>
                    </a:ext>
                  </a:extLst>
                </p:cNvPr>
                <p:cNvSpPr/>
                <p:nvPr/>
              </p:nvSpPr>
              <p:spPr>
                <a:xfrm>
                  <a:off x="4694094" y="3055004"/>
                  <a:ext cx="2615947" cy="2615947"/>
                </a:xfrm>
                <a:prstGeom prst="ellipse">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400" b="1" dirty="0">
                    <a:solidFill>
                      <a:srgbClr val="FFFFFF"/>
                    </a:solidFill>
                  </a:endParaRPr>
                </a:p>
              </p:txBody>
            </p:sp>
            <p:sp>
              <p:nvSpPr>
                <p:cNvPr id="14" name="文本框 13">
                  <a:extLst>
                    <a:ext uri="{FF2B5EF4-FFF2-40B4-BE49-F238E27FC236}">
                      <a16:creationId xmlns:a16="http://schemas.microsoft.com/office/drawing/2014/main" id="{6307C54D-28FC-40F2-B51D-9750111F6AA3}"/>
                    </a:ext>
                  </a:extLst>
                </p:cNvPr>
                <p:cNvSpPr txBox="1"/>
                <p:nvPr/>
              </p:nvSpPr>
              <p:spPr>
                <a:xfrm>
                  <a:off x="4899255" y="4117960"/>
                  <a:ext cx="2205623" cy="510118"/>
                </a:xfrm>
                <a:prstGeom prst="rect">
                  <a:avLst/>
                </a:prstGeom>
                <a:noFill/>
              </p:spPr>
              <p:txBody>
                <a:bodyPr wrap="square" rtlCol="0">
                  <a:spAutoFit/>
                </a:bodyPr>
                <a:lstStyle/>
                <a:p>
                  <a:pPr algn="ctr"/>
                  <a:r>
                    <a:rPr lang="zh-CN" altLang="en-US" sz="3600" b="1" dirty="0">
                      <a:solidFill>
                        <a:srgbClr val="FFFFFF"/>
                      </a:solidFill>
                      <a:latin typeface="Arial" panose="020B0604020202020204" pitchFamily="34" charset="0"/>
                      <a:ea typeface="Microsoft YaHei" panose="020B0503020204020204" pitchFamily="34" charset="-122"/>
                    </a:rPr>
                    <a:t>目录</a:t>
                  </a:r>
                  <a:endParaRPr lang="en-US" altLang="zh-CN" sz="3600" b="1" dirty="0">
                    <a:solidFill>
                      <a:srgbClr val="FFFFFF"/>
                    </a:solidFill>
                    <a:latin typeface="Arial" panose="020B0604020202020204" pitchFamily="34" charset="0"/>
                    <a:ea typeface="Microsoft YaHei" panose="020B0503020204020204" pitchFamily="34" charset="-122"/>
                  </a:endParaRPr>
                </a:p>
              </p:txBody>
            </p:sp>
          </p:grpSp>
          <p:sp>
            <p:nvSpPr>
              <p:cNvPr id="15" name="椭圆 14">
                <a:extLst>
                  <a:ext uri="{FF2B5EF4-FFF2-40B4-BE49-F238E27FC236}">
                    <a16:creationId xmlns:a16="http://schemas.microsoft.com/office/drawing/2014/main" id="{FEA0A3A4-6FAD-47F8-8CF8-50EF974557A6}"/>
                  </a:ext>
                </a:extLst>
              </p:cNvPr>
              <p:cNvSpPr/>
              <p:nvPr/>
            </p:nvSpPr>
            <p:spPr>
              <a:xfrm>
                <a:off x="899689" y="1157738"/>
                <a:ext cx="903521" cy="920658"/>
              </a:xfrm>
              <a:prstGeom prst="ellipse">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椭圆 15">
                <a:extLst>
                  <a:ext uri="{FF2B5EF4-FFF2-40B4-BE49-F238E27FC236}">
                    <a16:creationId xmlns:a16="http://schemas.microsoft.com/office/drawing/2014/main" id="{4E8859B2-A141-4984-BF97-4D50A5076742}"/>
                  </a:ext>
                </a:extLst>
              </p:cNvPr>
              <p:cNvSpPr/>
              <p:nvPr/>
            </p:nvSpPr>
            <p:spPr>
              <a:xfrm>
                <a:off x="4138936" y="4437298"/>
                <a:ext cx="1659289" cy="1690761"/>
              </a:xfrm>
              <a:prstGeom prst="ellipse">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39" name="组合 38">
                <a:extLst>
                  <a:ext uri="{FF2B5EF4-FFF2-40B4-BE49-F238E27FC236}">
                    <a16:creationId xmlns:a16="http://schemas.microsoft.com/office/drawing/2014/main" id="{E6D6DEDF-81B9-4D9A-952D-8843B127283C}"/>
                  </a:ext>
                </a:extLst>
              </p:cNvPr>
              <p:cNvGrpSpPr/>
              <p:nvPr/>
            </p:nvGrpSpPr>
            <p:grpSpPr>
              <a:xfrm>
                <a:off x="6719183" y="450827"/>
                <a:ext cx="5028300" cy="6093885"/>
                <a:chOff x="6628776" y="345116"/>
                <a:chExt cx="5058728" cy="6130762"/>
              </a:xfrm>
            </p:grpSpPr>
            <p:sp>
              <p:nvSpPr>
                <p:cNvPr id="18" name="圆角矩形 17">
                  <a:extLst>
                    <a:ext uri="{FF2B5EF4-FFF2-40B4-BE49-F238E27FC236}">
                      <a16:creationId xmlns:a16="http://schemas.microsoft.com/office/drawing/2014/main" id="{94F479BA-FEC0-4F98-84FB-EF23973FD3FB}"/>
                    </a:ext>
                  </a:extLst>
                </p:cNvPr>
                <p:cNvSpPr/>
                <p:nvPr/>
              </p:nvSpPr>
              <p:spPr>
                <a:xfrm rot="5400000">
                  <a:off x="8682964" y="-1672600"/>
                  <a:ext cx="986824" cy="5022255"/>
                </a:xfrm>
                <a:prstGeom prst="roundRect">
                  <a:avLst>
                    <a:gd name="adj" fmla="val 4931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2">
                        <a:lumMod val="90000"/>
                      </a:schemeClr>
                    </a:solidFill>
                  </a:endParaRPr>
                </a:p>
              </p:txBody>
            </p:sp>
            <p:sp>
              <p:nvSpPr>
                <p:cNvPr id="19" name="文本框 18">
                  <a:extLst>
                    <a:ext uri="{FF2B5EF4-FFF2-40B4-BE49-F238E27FC236}">
                      <a16:creationId xmlns:a16="http://schemas.microsoft.com/office/drawing/2014/main" id="{712CB0CE-C9FD-44DC-9F8D-0EC4F74FF946}"/>
                    </a:ext>
                  </a:extLst>
                </p:cNvPr>
                <p:cNvSpPr txBox="1"/>
                <p:nvPr/>
              </p:nvSpPr>
              <p:spPr>
                <a:xfrm>
                  <a:off x="7811843" y="671646"/>
                  <a:ext cx="3696749" cy="464459"/>
                </a:xfrm>
                <a:prstGeom prst="rect">
                  <a:avLst/>
                </a:prstGeom>
                <a:noFill/>
              </p:spPr>
              <p:txBody>
                <a:bodyPr wrap="square" rtlCol="0">
                  <a:spAutoFit/>
                </a:bodyPr>
                <a:lstStyle/>
                <a:p>
                  <a:r>
                    <a:rPr lang="zh-CN" altLang="en-US" sz="2400" b="1" dirty="0">
                      <a:solidFill>
                        <a:schemeClr val="bg1">
                          <a:lumMod val="50000"/>
                        </a:schemeClr>
                      </a:solidFill>
                      <a:latin typeface="+mj-ea"/>
                      <a:ea typeface="+mj-ea"/>
                      <a:cs typeface="Times New Roman" panose="02020603050405020304" pitchFamily="18" charset="0"/>
                    </a:rPr>
                    <a:t>软件工程回顾与深度思考</a:t>
                  </a:r>
                  <a:endParaRPr lang="en-US" altLang="zh-CN" sz="2400" b="1" dirty="0">
                    <a:solidFill>
                      <a:schemeClr val="bg1">
                        <a:lumMod val="50000"/>
                      </a:schemeClr>
                    </a:solidFill>
                    <a:latin typeface="+mj-ea"/>
                    <a:ea typeface="+mj-ea"/>
                  </a:endParaRPr>
                </a:p>
              </p:txBody>
            </p:sp>
            <p:sp>
              <p:nvSpPr>
                <p:cNvPr id="21" name="文本框 20">
                  <a:extLst>
                    <a:ext uri="{FF2B5EF4-FFF2-40B4-BE49-F238E27FC236}">
                      <a16:creationId xmlns:a16="http://schemas.microsoft.com/office/drawing/2014/main" id="{C69D06E7-90EE-4E21-ACD8-2E72B03F9156}"/>
                    </a:ext>
                  </a:extLst>
                </p:cNvPr>
                <p:cNvSpPr txBox="1"/>
                <p:nvPr/>
              </p:nvSpPr>
              <p:spPr>
                <a:xfrm>
                  <a:off x="6959362" y="513999"/>
                  <a:ext cx="1014222" cy="774097"/>
                </a:xfrm>
                <a:prstGeom prst="rect">
                  <a:avLst/>
                </a:prstGeom>
                <a:noFill/>
              </p:spPr>
              <p:txBody>
                <a:bodyPr wrap="square" rtlCol="0">
                  <a:spAutoFit/>
                </a:bodyPr>
                <a:lstStyle/>
                <a:p>
                  <a:r>
                    <a:rPr lang="en-US" altLang="zh-CN" sz="4400" b="1" dirty="0">
                      <a:solidFill>
                        <a:schemeClr val="bg1">
                          <a:lumMod val="50000"/>
                        </a:schemeClr>
                      </a:solidFill>
                      <a:latin typeface="Arial" panose="020B0604020202020204" pitchFamily="34" charset="0"/>
                      <a:ea typeface="Microsoft YaHei" panose="020B0503020204020204" pitchFamily="34" charset="-122"/>
                    </a:rPr>
                    <a:t>1.1</a:t>
                  </a:r>
                </a:p>
              </p:txBody>
            </p:sp>
            <p:sp>
              <p:nvSpPr>
                <p:cNvPr id="22" name="圆角矩形 21">
                  <a:extLst>
                    <a:ext uri="{FF2B5EF4-FFF2-40B4-BE49-F238E27FC236}">
                      <a16:creationId xmlns:a16="http://schemas.microsoft.com/office/drawing/2014/main" id="{C790198B-8546-4783-808D-5B21CD0A3777}"/>
                    </a:ext>
                  </a:extLst>
                </p:cNvPr>
                <p:cNvSpPr/>
                <p:nvPr/>
              </p:nvSpPr>
              <p:spPr>
                <a:xfrm rot="5400000">
                  <a:off x="8635843" y="889832"/>
                  <a:ext cx="1081062" cy="5022253"/>
                </a:xfrm>
                <a:prstGeom prst="roundRect">
                  <a:avLst>
                    <a:gd name="adj" fmla="val 4931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p>
              </p:txBody>
            </p:sp>
            <p:sp>
              <p:nvSpPr>
                <p:cNvPr id="23" name="文本框 22">
                  <a:extLst>
                    <a:ext uri="{FF2B5EF4-FFF2-40B4-BE49-F238E27FC236}">
                      <a16:creationId xmlns:a16="http://schemas.microsoft.com/office/drawing/2014/main" id="{1295FF55-91B8-422A-B951-3B5D4672BE97}"/>
                    </a:ext>
                  </a:extLst>
                </p:cNvPr>
                <p:cNvSpPr txBox="1"/>
                <p:nvPr/>
              </p:nvSpPr>
              <p:spPr>
                <a:xfrm>
                  <a:off x="7857012" y="3207432"/>
                  <a:ext cx="3334518" cy="464459"/>
                </a:xfrm>
                <a:prstGeom prst="rect">
                  <a:avLst/>
                </a:prstGeom>
                <a:noFill/>
              </p:spPr>
              <p:txBody>
                <a:bodyPr wrap="square" rtlCol="0">
                  <a:spAutoFit/>
                </a:bodyPr>
                <a:lstStyle/>
                <a:p>
                  <a:r>
                    <a:rPr lang="zh-CN" altLang="en-US" sz="2400" b="1" dirty="0">
                      <a:solidFill>
                        <a:schemeClr val="bg2">
                          <a:lumMod val="50000"/>
                        </a:schemeClr>
                      </a:solidFill>
                      <a:latin typeface="Arial" panose="020B0604020202020204" pitchFamily="34" charset="0"/>
                      <a:ea typeface="Microsoft YaHei" panose="020B0503020204020204" pitchFamily="34" charset="-122"/>
                    </a:rPr>
                    <a:t>企业级架构设计与模式</a:t>
                  </a:r>
                  <a:endParaRPr lang="en-US" altLang="zh-CN" sz="2400" b="1" dirty="0">
                    <a:solidFill>
                      <a:schemeClr val="bg2">
                        <a:lumMod val="50000"/>
                      </a:schemeClr>
                    </a:solidFill>
                    <a:latin typeface="Arial" panose="020B0604020202020204" pitchFamily="34" charset="0"/>
                    <a:ea typeface="Microsoft YaHei" panose="020B0503020204020204" pitchFamily="34" charset="-122"/>
                  </a:endParaRPr>
                </a:p>
              </p:txBody>
            </p:sp>
            <p:sp>
              <p:nvSpPr>
                <p:cNvPr id="25" name="文本框 24">
                  <a:extLst>
                    <a:ext uri="{FF2B5EF4-FFF2-40B4-BE49-F238E27FC236}">
                      <a16:creationId xmlns:a16="http://schemas.microsoft.com/office/drawing/2014/main" id="{0E78502D-EC7F-4BE7-8E23-A53CBA4E4CA1}"/>
                    </a:ext>
                  </a:extLst>
                </p:cNvPr>
                <p:cNvSpPr txBox="1"/>
                <p:nvPr/>
              </p:nvSpPr>
              <p:spPr>
                <a:xfrm>
                  <a:off x="6959363" y="3029311"/>
                  <a:ext cx="1055767" cy="774097"/>
                </a:xfrm>
                <a:prstGeom prst="rect">
                  <a:avLst/>
                </a:prstGeom>
                <a:noFill/>
              </p:spPr>
              <p:txBody>
                <a:bodyPr wrap="square" rtlCol="0">
                  <a:spAutoFit/>
                </a:bodyPr>
                <a:lstStyle/>
                <a:p>
                  <a:r>
                    <a:rPr lang="en-US" altLang="zh-CN" sz="4400" b="1" dirty="0">
                      <a:solidFill>
                        <a:schemeClr val="bg2">
                          <a:lumMod val="50000"/>
                        </a:schemeClr>
                      </a:solidFill>
                      <a:latin typeface="Arial" panose="020B0604020202020204" pitchFamily="34" charset="0"/>
                      <a:ea typeface="Microsoft YaHei" panose="020B0503020204020204" pitchFamily="34" charset="-122"/>
                    </a:rPr>
                    <a:t>1.3</a:t>
                  </a:r>
                </a:p>
              </p:txBody>
            </p:sp>
            <p:sp>
              <p:nvSpPr>
                <p:cNvPr id="26" name="圆角矩形 25">
                  <a:extLst>
                    <a:ext uri="{FF2B5EF4-FFF2-40B4-BE49-F238E27FC236}">
                      <a16:creationId xmlns:a16="http://schemas.microsoft.com/office/drawing/2014/main" id="{2EF78860-CB52-4612-9CAE-950540B1F886}"/>
                    </a:ext>
                  </a:extLst>
                </p:cNvPr>
                <p:cNvSpPr/>
                <p:nvPr/>
              </p:nvSpPr>
              <p:spPr>
                <a:xfrm rot="5400000">
                  <a:off x="8637992" y="2143951"/>
                  <a:ext cx="1076764" cy="5022252"/>
                </a:xfrm>
                <a:prstGeom prst="roundRect">
                  <a:avLst>
                    <a:gd name="adj" fmla="val 4931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p>
              </p:txBody>
            </p:sp>
            <p:sp>
              <p:nvSpPr>
                <p:cNvPr id="27" name="文本框 26">
                  <a:extLst>
                    <a:ext uri="{FF2B5EF4-FFF2-40B4-BE49-F238E27FC236}">
                      <a16:creationId xmlns:a16="http://schemas.microsoft.com/office/drawing/2014/main" id="{5B698767-35B8-47AA-96EA-2D0749A24B2B}"/>
                    </a:ext>
                  </a:extLst>
                </p:cNvPr>
                <p:cNvSpPr txBox="1"/>
                <p:nvPr/>
              </p:nvSpPr>
              <p:spPr>
                <a:xfrm>
                  <a:off x="7857011" y="4438070"/>
                  <a:ext cx="3478226" cy="464459"/>
                </a:xfrm>
                <a:prstGeom prst="rect">
                  <a:avLst/>
                </a:prstGeom>
                <a:noFill/>
              </p:spPr>
              <p:txBody>
                <a:bodyPr wrap="square" rtlCol="0">
                  <a:spAutoFit/>
                </a:bodyPr>
                <a:lstStyle/>
                <a:p>
                  <a:r>
                    <a:rPr lang="en-US" altLang="zh-CN" sz="2400" b="1" dirty="0">
                      <a:solidFill>
                        <a:schemeClr val="bg2">
                          <a:lumMod val="50000"/>
                        </a:schemeClr>
                      </a:solidFill>
                      <a:latin typeface="Arial" panose="020B0604020202020204" pitchFamily="34" charset="0"/>
                      <a:ea typeface="Microsoft YaHei" panose="020B0503020204020204" pitchFamily="34" charset="-122"/>
                    </a:rPr>
                    <a:t>IT</a:t>
                  </a:r>
                  <a:r>
                    <a:rPr lang="zh-CN" altLang="en-US" sz="2400" b="1" dirty="0">
                      <a:solidFill>
                        <a:schemeClr val="bg2">
                          <a:lumMod val="50000"/>
                        </a:schemeClr>
                      </a:solidFill>
                      <a:latin typeface="Arial" panose="020B0604020202020204" pitchFamily="34" charset="0"/>
                      <a:ea typeface="Microsoft YaHei" panose="020B0503020204020204" pitchFamily="34" charset="-122"/>
                    </a:rPr>
                    <a:t>规划咨询方法论</a:t>
                  </a:r>
                  <a:endParaRPr lang="en-US" altLang="zh-CN" sz="2400" b="1" dirty="0">
                    <a:solidFill>
                      <a:schemeClr val="bg2">
                        <a:lumMod val="50000"/>
                      </a:schemeClr>
                    </a:solidFill>
                    <a:latin typeface="Arial" panose="020B0604020202020204" pitchFamily="34" charset="0"/>
                    <a:ea typeface="Microsoft YaHei" panose="020B0503020204020204" pitchFamily="34" charset="-122"/>
                  </a:endParaRPr>
                </a:p>
              </p:txBody>
            </p:sp>
            <p:sp>
              <p:nvSpPr>
                <p:cNvPr id="29" name="文本框 28">
                  <a:extLst>
                    <a:ext uri="{FF2B5EF4-FFF2-40B4-BE49-F238E27FC236}">
                      <a16:creationId xmlns:a16="http://schemas.microsoft.com/office/drawing/2014/main" id="{5B15A33C-30D1-4DE8-9EC1-3069845C6ABB}"/>
                    </a:ext>
                  </a:extLst>
                </p:cNvPr>
                <p:cNvSpPr txBox="1"/>
                <p:nvPr/>
              </p:nvSpPr>
              <p:spPr>
                <a:xfrm>
                  <a:off x="6959362" y="4285579"/>
                  <a:ext cx="1055767" cy="774097"/>
                </a:xfrm>
                <a:prstGeom prst="rect">
                  <a:avLst/>
                </a:prstGeom>
                <a:noFill/>
              </p:spPr>
              <p:txBody>
                <a:bodyPr wrap="square" rtlCol="0">
                  <a:spAutoFit/>
                </a:bodyPr>
                <a:lstStyle/>
                <a:p>
                  <a:r>
                    <a:rPr lang="en-US" altLang="zh-CN" sz="4400" b="1" dirty="0">
                      <a:solidFill>
                        <a:schemeClr val="bg2">
                          <a:lumMod val="50000"/>
                        </a:schemeClr>
                      </a:solidFill>
                      <a:latin typeface="Arial" panose="020B0604020202020204" pitchFamily="34" charset="0"/>
                      <a:ea typeface="Microsoft YaHei" panose="020B0503020204020204" pitchFamily="34" charset="-122"/>
                    </a:rPr>
                    <a:t>1.4</a:t>
                  </a:r>
                </a:p>
              </p:txBody>
            </p:sp>
            <p:sp>
              <p:nvSpPr>
                <p:cNvPr id="30" name="圆角矩形 29">
                  <a:extLst>
                    <a:ext uri="{FF2B5EF4-FFF2-40B4-BE49-F238E27FC236}">
                      <a16:creationId xmlns:a16="http://schemas.microsoft.com/office/drawing/2014/main" id="{30A8E25E-F4C7-4AED-B8B4-E3AD338849DA}"/>
                    </a:ext>
                  </a:extLst>
                </p:cNvPr>
                <p:cNvSpPr/>
                <p:nvPr/>
              </p:nvSpPr>
              <p:spPr>
                <a:xfrm rot="5400000">
                  <a:off x="8493949" y="3539966"/>
                  <a:ext cx="1107212" cy="4764612"/>
                </a:xfrm>
                <a:prstGeom prst="roundRect">
                  <a:avLst>
                    <a:gd name="adj" fmla="val 4931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p>
              </p:txBody>
            </p:sp>
            <p:sp>
              <p:nvSpPr>
                <p:cNvPr id="31" name="文本框 30">
                  <a:extLst>
                    <a:ext uri="{FF2B5EF4-FFF2-40B4-BE49-F238E27FC236}">
                      <a16:creationId xmlns:a16="http://schemas.microsoft.com/office/drawing/2014/main" id="{166BB252-D918-49E2-986F-2D22B9A5542A}"/>
                    </a:ext>
                  </a:extLst>
                </p:cNvPr>
                <p:cNvSpPr txBox="1"/>
                <p:nvPr/>
              </p:nvSpPr>
              <p:spPr>
                <a:xfrm>
                  <a:off x="7893743" y="5671985"/>
                  <a:ext cx="2584432" cy="464459"/>
                </a:xfrm>
                <a:prstGeom prst="rect">
                  <a:avLst/>
                </a:prstGeom>
                <a:noFill/>
              </p:spPr>
              <p:txBody>
                <a:bodyPr wrap="square" rtlCol="0">
                  <a:spAutoFit/>
                </a:bodyPr>
                <a:lstStyle/>
                <a:p>
                  <a:r>
                    <a:rPr lang="zh-CN" altLang="en-US" sz="2400" b="1" dirty="0">
                      <a:solidFill>
                        <a:schemeClr val="bg2">
                          <a:lumMod val="50000"/>
                        </a:schemeClr>
                      </a:solidFill>
                      <a:latin typeface="Arial" panose="020B0604020202020204" pitchFamily="34" charset="0"/>
                      <a:ea typeface="Microsoft YaHei" panose="020B0503020204020204" pitchFamily="34" charset="-122"/>
                    </a:rPr>
                    <a:t>案例与实践</a:t>
                  </a:r>
                  <a:endParaRPr lang="en-US" altLang="zh-CN" sz="2400" b="1" dirty="0">
                    <a:solidFill>
                      <a:schemeClr val="bg2">
                        <a:lumMod val="50000"/>
                      </a:schemeClr>
                    </a:solidFill>
                    <a:latin typeface="Arial" panose="020B0604020202020204" pitchFamily="34" charset="0"/>
                    <a:ea typeface="Microsoft YaHei" panose="020B0503020204020204" pitchFamily="34" charset="-122"/>
                  </a:endParaRPr>
                </a:p>
              </p:txBody>
            </p:sp>
            <p:sp>
              <p:nvSpPr>
                <p:cNvPr id="33" name="文本框 32">
                  <a:extLst>
                    <a:ext uri="{FF2B5EF4-FFF2-40B4-BE49-F238E27FC236}">
                      <a16:creationId xmlns:a16="http://schemas.microsoft.com/office/drawing/2014/main" id="{A2F3149B-F2F0-44E2-90B7-83A632F5F732}"/>
                    </a:ext>
                  </a:extLst>
                </p:cNvPr>
                <p:cNvSpPr txBox="1"/>
                <p:nvPr/>
              </p:nvSpPr>
              <p:spPr>
                <a:xfrm>
                  <a:off x="6959362" y="5537554"/>
                  <a:ext cx="1055767" cy="774097"/>
                </a:xfrm>
                <a:prstGeom prst="rect">
                  <a:avLst/>
                </a:prstGeom>
                <a:noFill/>
              </p:spPr>
              <p:txBody>
                <a:bodyPr wrap="square" rtlCol="0">
                  <a:spAutoFit/>
                </a:bodyPr>
                <a:lstStyle/>
                <a:p>
                  <a:r>
                    <a:rPr lang="en-US" altLang="zh-CN" sz="4400" b="1" dirty="0">
                      <a:solidFill>
                        <a:schemeClr val="bg2">
                          <a:lumMod val="50000"/>
                        </a:schemeClr>
                      </a:solidFill>
                      <a:latin typeface="Arial" panose="020B0604020202020204" pitchFamily="34" charset="0"/>
                      <a:ea typeface="Microsoft YaHei" panose="020B0503020204020204" pitchFamily="34" charset="-122"/>
                    </a:rPr>
                    <a:t>1.5</a:t>
                  </a:r>
                </a:p>
              </p:txBody>
            </p:sp>
            <p:sp>
              <p:nvSpPr>
                <p:cNvPr id="4" name="圆角矩形 21">
                  <a:extLst>
                    <a:ext uri="{FF2B5EF4-FFF2-40B4-BE49-F238E27FC236}">
                      <a16:creationId xmlns:a16="http://schemas.microsoft.com/office/drawing/2014/main" id="{6957F9C2-CC9F-8D36-0725-2188B3D4C476}"/>
                    </a:ext>
                  </a:extLst>
                </p:cNvPr>
                <p:cNvSpPr/>
                <p:nvPr/>
              </p:nvSpPr>
              <p:spPr>
                <a:xfrm rot="5400000">
                  <a:off x="8617598" y="-387267"/>
                  <a:ext cx="1081083" cy="5058728"/>
                </a:xfrm>
                <a:prstGeom prst="roundRect">
                  <a:avLst>
                    <a:gd name="adj" fmla="val 45463"/>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p>
              </p:txBody>
            </p:sp>
            <p:sp>
              <p:nvSpPr>
                <p:cNvPr id="5" name="文本框 4">
                  <a:extLst>
                    <a:ext uri="{FF2B5EF4-FFF2-40B4-BE49-F238E27FC236}">
                      <a16:creationId xmlns:a16="http://schemas.microsoft.com/office/drawing/2014/main" id="{A27F9CFA-67F6-7F2B-4D36-F466AA0F44FE}"/>
                    </a:ext>
                  </a:extLst>
                </p:cNvPr>
                <p:cNvSpPr txBox="1"/>
                <p:nvPr/>
              </p:nvSpPr>
              <p:spPr>
                <a:xfrm>
                  <a:off x="7820538" y="1948561"/>
                  <a:ext cx="3866964" cy="464459"/>
                </a:xfrm>
                <a:prstGeom prst="rect">
                  <a:avLst/>
                </a:prstGeom>
                <a:noFill/>
              </p:spPr>
              <p:txBody>
                <a:bodyPr wrap="square" rtlCol="0">
                  <a:spAutoFit/>
                </a:bodyPr>
                <a:lstStyle/>
                <a:p>
                  <a:r>
                    <a:rPr lang="zh-CN" altLang="en-US" sz="2400" b="1" dirty="0">
                      <a:solidFill>
                        <a:srgbClr val="FF0000"/>
                      </a:solidFill>
                      <a:latin typeface="Arial" panose="020B0604020202020204" pitchFamily="34" charset="0"/>
                      <a:ea typeface="Microsoft YaHei" panose="020B0503020204020204" pitchFamily="34" charset="-122"/>
                    </a:rPr>
                    <a:t>云计算时代的软件工程项目</a:t>
                  </a:r>
                  <a:endParaRPr lang="en-US" altLang="zh-CN" sz="2400" b="1" dirty="0">
                    <a:solidFill>
                      <a:srgbClr val="FF0000"/>
                    </a:solidFill>
                    <a:latin typeface="Arial" panose="020B0604020202020204" pitchFamily="34" charset="0"/>
                    <a:ea typeface="Microsoft YaHei" panose="020B0503020204020204" pitchFamily="34" charset="-122"/>
                  </a:endParaRPr>
                </a:p>
              </p:txBody>
            </p:sp>
            <p:sp>
              <p:nvSpPr>
                <p:cNvPr id="6" name="文本框 5">
                  <a:extLst>
                    <a:ext uri="{FF2B5EF4-FFF2-40B4-BE49-F238E27FC236}">
                      <a16:creationId xmlns:a16="http://schemas.microsoft.com/office/drawing/2014/main" id="{B9898DAF-387B-224A-F9F8-EF13B56D8660}"/>
                    </a:ext>
                  </a:extLst>
                </p:cNvPr>
                <p:cNvSpPr txBox="1"/>
                <p:nvPr/>
              </p:nvSpPr>
              <p:spPr>
                <a:xfrm>
                  <a:off x="6922889" y="1770439"/>
                  <a:ext cx="1055767" cy="774097"/>
                </a:xfrm>
                <a:prstGeom prst="rect">
                  <a:avLst/>
                </a:prstGeom>
                <a:noFill/>
              </p:spPr>
              <p:txBody>
                <a:bodyPr wrap="square" rtlCol="0">
                  <a:spAutoFit/>
                </a:bodyPr>
                <a:lstStyle/>
                <a:p>
                  <a:r>
                    <a:rPr lang="en-US" altLang="zh-CN" sz="4400" b="1" dirty="0">
                      <a:solidFill>
                        <a:schemeClr val="bg2">
                          <a:lumMod val="50000"/>
                        </a:schemeClr>
                      </a:solidFill>
                      <a:latin typeface="Arial" panose="020B0604020202020204" pitchFamily="34" charset="0"/>
                      <a:ea typeface="Microsoft YaHei" panose="020B0503020204020204" pitchFamily="34" charset="-122"/>
                    </a:rPr>
                    <a:t>1.2</a:t>
                  </a:r>
                </a:p>
              </p:txBody>
            </p:sp>
          </p:grpSp>
          <p:sp>
            <p:nvSpPr>
              <p:cNvPr id="34" name="椭圆 33">
                <a:extLst>
                  <a:ext uri="{FF2B5EF4-FFF2-40B4-BE49-F238E27FC236}">
                    <a16:creationId xmlns:a16="http://schemas.microsoft.com/office/drawing/2014/main" id="{E2AD1C74-93FA-4CA5-AC0B-43FB8AFD1FEE}"/>
                  </a:ext>
                </a:extLst>
              </p:cNvPr>
              <p:cNvSpPr/>
              <p:nvPr/>
            </p:nvSpPr>
            <p:spPr>
              <a:xfrm>
                <a:off x="4992915" y="2285281"/>
                <a:ext cx="479904" cy="489006"/>
              </a:xfrm>
              <a:prstGeom prst="ellipse">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spTree>
    <p:extLst>
      <p:ext uri="{BB962C8B-B14F-4D97-AF65-F5344CB8AC3E}">
        <p14:creationId xmlns:p14="http://schemas.microsoft.com/office/powerpoint/2010/main" val="375164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76"/>
          <p:cNvGrpSpPr>
            <a:grpSpLocks/>
          </p:cNvGrpSpPr>
          <p:nvPr/>
        </p:nvGrpSpPr>
        <p:grpSpPr bwMode="auto">
          <a:xfrm>
            <a:off x="1873251" y="2592389"/>
            <a:ext cx="2237316" cy="4067175"/>
            <a:chOff x="885" y="1655"/>
            <a:chExt cx="1057" cy="2562"/>
          </a:xfrm>
        </p:grpSpPr>
        <p:sp>
          <p:nvSpPr>
            <p:cNvPr id="27885" name="AutoShape 4"/>
            <p:cNvSpPr>
              <a:spLocks noChangeArrowheads="1"/>
            </p:cNvSpPr>
            <p:nvPr/>
          </p:nvSpPr>
          <p:spPr bwMode="auto">
            <a:xfrm>
              <a:off x="990" y="1655"/>
              <a:ext cx="907" cy="2562"/>
            </a:xfrm>
            <a:prstGeom prst="roundRect">
              <a:avLst>
                <a:gd name="adj" fmla="val 0"/>
              </a:avLst>
            </a:prstGeom>
            <a:gradFill rotWithShape="1">
              <a:gsLst>
                <a:gs pos="0">
                  <a:srgbClr val="FFCC99"/>
                </a:gs>
                <a:gs pos="100000">
                  <a:srgbClr val="FF990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91337" tIns="45668" rIns="91337" bIns="45668"/>
            <a:lstStyle/>
            <a:p>
              <a:pPr algn="ctr">
                <a:spcBef>
                  <a:spcPct val="50000"/>
                </a:spcBef>
                <a:buClr>
                  <a:schemeClr val="accent2"/>
                </a:buClr>
                <a:buFont typeface="Wingdings" pitchFamily="2" charset="2"/>
                <a:buNone/>
              </a:pPr>
              <a:endParaRPr lang="de-DE" altLang="zh-CN" b="1">
                <a:solidFill>
                  <a:schemeClr val="bg1"/>
                </a:solidFill>
                <a:latin typeface="微软雅黑" pitchFamily="34" charset="-122"/>
                <a:ea typeface="微软雅黑" pitchFamily="34" charset="-122"/>
              </a:endParaRPr>
            </a:p>
          </p:txBody>
        </p:sp>
        <p:sp>
          <p:nvSpPr>
            <p:cNvPr id="27886" name="Freeform 30"/>
            <p:cNvSpPr>
              <a:spLocks/>
            </p:cNvSpPr>
            <p:nvPr/>
          </p:nvSpPr>
          <p:spPr bwMode="auto">
            <a:xfrm>
              <a:off x="990" y="3611"/>
              <a:ext cx="907" cy="272"/>
            </a:xfrm>
            <a:custGeom>
              <a:avLst/>
              <a:gdLst>
                <a:gd name="T0" fmla="*/ 0 w 907"/>
                <a:gd name="T1" fmla="*/ 181 h 272"/>
                <a:gd name="T2" fmla="*/ 499 w 907"/>
                <a:gd name="T3" fmla="*/ 0 h 272"/>
                <a:gd name="T4" fmla="*/ 589 w 907"/>
                <a:gd name="T5" fmla="*/ 136 h 272"/>
                <a:gd name="T6" fmla="*/ 907 w 907"/>
                <a:gd name="T7" fmla="*/ 45 h 272"/>
                <a:gd name="T8" fmla="*/ 907 w 907"/>
                <a:gd name="T9" fmla="*/ 136 h 272"/>
                <a:gd name="T10" fmla="*/ 589 w 907"/>
                <a:gd name="T11" fmla="*/ 181 h 272"/>
                <a:gd name="T12" fmla="*/ 499 w 907"/>
                <a:gd name="T13" fmla="*/ 45 h 272"/>
                <a:gd name="T14" fmla="*/ 0 w 907"/>
                <a:gd name="T15" fmla="*/ 272 h 272"/>
                <a:gd name="T16" fmla="*/ 0 w 907"/>
                <a:gd name="T17" fmla="*/ 181 h 2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7"/>
                <a:gd name="T28" fmla="*/ 0 h 272"/>
                <a:gd name="T29" fmla="*/ 907 w 907"/>
                <a:gd name="T30" fmla="*/ 272 h 2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7" h="272">
                  <a:moveTo>
                    <a:pt x="0" y="181"/>
                  </a:moveTo>
                  <a:lnTo>
                    <a:pt x="499" y="0"/>
                  </a:lnTo>
                  <a:lnTo>
                    <a:pt x="589" y="136"/>
                  </a:lnTo>
                  <a:lnTo>
                    <a:pt x="907" y="45"/>
                  </a:lnTo>
                  <a:lnTo>
                    <a:pt x="907" y="136"/>
                  </a:lnTo>
                  <a:lnTo>
                    <a:pt x="589" y="181"/>
                  </a:lnTo>
                  <a:lnTo>
                    <a:pt x="499" y="45"/>
                  </a:lnTo>
                  <a:lnTo>
                    <a:pt x="0" y="272"/>
                  </a:lnTo>
                  <a:lnTo>
                    <a:pt x="0" y="18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5132" name="Text Box 44"/>
            <p:cNvSpPr txBox="1">
              <a:spLocks noChangeArrowheads="1"/>
            </p:cNvSpPr>
            <p:nvPr/>
          </p:nvSpPr>
          <p:spPr bwMode="auto">
            <a:xfrm>
              <a:off x="1052" y="1696"/>
              <a:ext cx="772" cy="288"/>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200" b="1" dirty="0">
                  <a:solidFill>
                    <a:srgbClr val="FF0000"/>
                  </a:solidFill>
                  <a:latin typeface="微软雅黑" pitchFamily="34" charset="-122"/>
                  <a:ea typeface="微软雅黑" pitchFamily="34" charset="-122"/>
                </a:rPr>
                <a:t>Google</a:t>
              </a:r>
              <a:br>
                <a:rPr lang="en-US" altLang="zh-CN" sz="1200" b="1" dirty="0">
                  <a:solidFill>
                    <a:srgbClr val="FF0000"/>
                  </a:solidFill>
                  <a:latin typeface="微软雅黑" pitchFamily="34" charset="-122"/>
                  <a:ea typeface="微软雅黑" pitchFamily="34" charset="-122"/>
                </a:rPr>
              </a:br>
              <a:r>
                <a:rPr lang="en-US" altLang="zh-CN" sz="1200" b="1" dirty="0">
                  <a:solidFill>
                    <a:srgbClr val="FF0000"/>
                  </a:solidFill>
                  <a:latin typeface="微软雅黑" pitchFamily="34" charset="-122"/>
                  <a:ea typeface="微软雅黑" pitchFamily="34" charset="-122"/>
                </a:rPr>
                <a:t>File  System</a:t>
              </a:r>
            </a:p>
          </p:txBody>
        </p:sp>
        <p:sp>
          <p:nvSpPr>
            <p:cNvPr id="345133" name="Text Box 45"/>
            <p:cNvSpPr txBox="1">
              <a:spLocks noChangeArrowheads="1"/>
            </p:cNvSpPr>
            <p:nvPr/>
          </p:nvSpPr>
          <p:spPr bwMode="auto">
            <a:xfrm>
              <a:off x="964" y="2758"/>
              <a:ext cx="528" cy="523"/>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defRPr/>
              </a:pPr>
              <a:r>
                <a:rPr lang="en-US" altLang="zh-CN" sz="1200" dirty="0" err="1">
                  <a:latin typeface="微软雅黑" pitchFamily="34" charset="-122"/>
                  <a:ea typeface="微软雅黑" pitchFamily="34" charset="-122"/>
                </a:rPr>
                <a:t>BigTable</a:t>
              </a:r>
              <a:br>
                <a:rPr lang="en-US" altLang="zh-CN" sz="1200" dirty="0">
                  <a:latin typeface="微软雅黑" pitchFamily="34" charset="-122"/>
                  <a:ea typeface="微软雅黑" pitchFamily="34" charset="-122"/>
                </a:rPr>
              </a:br>
              <a:br>
                <a:rPr lang="en-US" altLang="zh-CN" sz="1200" dirty="0">
                  <a:latin typeface="微软雅黑" pitchFamily="34" charset="-122"/>
                  <a:ea typeface="微软雅黑" pitchFamily="34" charset="-122"/>
                </a:rPr>
              </a:br>
              <a:br>
                <a:rPr lang="en-US" altLang="zh-CN" sz="1200" dirty="0">
                  <a:latin typeface="微软雅黑" pitchFamily="34" charset="-122"/>
                  <a:ea typeface="微软雅黑" pitchFamily="34" charset="-122"/>
                </a:rPr>
              </a:br>
              <a:r>
                <a:rPr lang="en-US" altLang="zh-CN" sz="1200" dirty="0" err="1">
                  <a:latin typeface="微软雅黑" pitchFamily="34" charset="-122"/>
                  <a:ea typeface="微软雅黑" pitchFamily="34" charset="-122"/>
                </a:rPr>
                <a:t>HBase</a:t>
              </a:r>
              <a:endParaRPr lang="en-US" altLang="zh-CN" sz="1200" dirty="0">
                <a:latin typeface="微软雅黑" pitchFamily="34" charset="-122"/>
                <a:ea typeface="微软雅黑" pitchFamily="34" charset="-122"/>
              </a:endParaRPr>
            </a:p>
          </p:txBody>
        </p:sp>
        <p:sp>
          <p:nvSpPr>
            <p:cNvPr id="345134" name="Text Box 46"/>
            <p:cNvSpPr txBox="1">
              <a:spLocks noChangeArrowheads="1"/>
            </p:cNvSpPr>
            <p:nvPr/>
          </p:nvSpPr>
          <p:spPr bwMode="auto">
            <a:xfrm>
              <a:off x="1247" y="2870"/>
              <a:ext cx="635" cy="288"/>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r">
                <a:spcBef>
                  <a:spcPct val="50000"/>
                </a:spcBef>
                <a:defRPr/>
              </a:pPr>
              <a:r>
                <a:rPr lang="en-US" altLang="zh-CN" sz="1200" dirty="0">
                  <a:latin typeface="微软雅黑" pitchFamily="34" charset="-122"/>
                  <a:ea typeface="微软雅黑" pitchFamily="34" charset="-122"/>
                </a:rPr>
                <a:t>Amazon </a:t>
              </a:r>
              <a:br>
                <a:rPr lang="en-US" altLang="zh-CN" sz="1200" dirty="0">
                  <a:latin typeface="微软雅黑" pitchFamily="34" charset="-122"/>
                  <a:ea typeface="微软雅黑" pitchFamily="34" charset="-122"/>
                </a:rPr>
              </a:br>
              <a:r>
                <a:rPr lang="en-US" altLang="zh-CN" sz="1200" dirty="0">
                  <a:latin typeface="微软雅黑" pitchFamily="34" charset="-122"/>
                  <a:ea typeface="微软雅黑" pitchFamily="34" charset="-122"/>
                </a:rPr>
                <a:t>Simple DB</a:t>
              </a:r>
            </a:p>
          </p:txBody>
        </p:sp>
        <p:sp>
          <p:nvSpPr>
            <p:cNvPr id="345135" name="Text Box 47"/>
            <p:cNvSpPr txBox="1">
              <a:spLocks noChangeArrowheads="1"/>
            </p:cNvSpPr>
            <p:nvPr/>
          </p:nvSpPr>
          <p:spPr bwMode="auto">
            <a:xfrm>
              <a:off x="1202" y="2222"/>
              <a:ext cx="725" cy="465"/>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400" b="1" dirty="0" err="1">
                  <a:solidFill>
                    <a:srgbClr val="FF0000"/>
                  </a:solidFill>
                  <a:latin typeface="微软雅黑" pitchFamily="34" charset="-122"/>
                  <a:ea typeface="微软雅黑" pitchFamily="34" charset="-122"/>
                </a:rPr>
                <a:t>Hadoop</a:t>
              </a:r>
              <a:r>
                <a:rPr lang="en-US" altLang="zh-CN" sz="1400" b="1" dirty="0">
                  <a:solidFill>
                    <a:srgbClr val="FF0000"/>
                  </a:solidFill>
                  <a:latin typeface="微软雅黑" pitchFamily="34" charset="-122"/>
                  <a:ea typeface="微软雅黑" pitchFamily="34" charset="-122"/>
                </a:rPr>
                <a:t> </a:t>
              </a:r>
              <a:br>
                <a:rPr lang="en-US" altLang="zh-CN" sz="1400" b="1" dirty="0">
                  <a:solidFill>
                    <a:srgbClr val="FF0000"/>
                  </a:solidFill>
                  <a:latin typeface="微软雅黑" pitchFamily="34" charset="-122"/>
                  <a:ea typeface="微软雅黑" pitchFamily="34" charset="-122"/>
                </a:rPr>
              </a:br>
              <a:r>
                <a:rPr lang="en-US" altLang="zh-CN" sz="1400" b="1" dirty="0">
                  <a:solidFill>
                    <a:srgbClr val="FF0000"/>
                  </a:solidFill>
                  <a:latin typeface="微软雅黑" pitchFamily="34" charset="-122"/>
                  <a:ea typeface="微软雅黑" pitchFamily="34" charset="-122"/>
                </a:rPr>
                <a:t>Distributed File System</a:t>
              </a:r>
            </a:p>
          </p:txBody>
        </p:sp>
        <p:sp>
          <p:nvSpPr>
            <p:cNvPr id="345138" name="Text Box 50"/>
            <p:cNvSpPr txBox="1">
              <a:spLocks noChangeArrowheads="1"/>
            </p:cNvSpPr>
            <p:nvPr/>
          </p:nvSpPr>
          <p:spPr bwMode="auto">
            <a:xfrm>
              <a:off x="990" y="3265"/>
              <a:ext cx="952" cy="173"/>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200" dirty="0">
                  <a:latin typeface="微软雅黑" pitchFamily="34" charset="-122"/>
                  <a:ea typeface="微软雅黑" pitchFamily="34" charset="-122"/>
                </a:rPr>
                <a:t>MS SQL Service</a:t>
              </a:r>
            </a:p>
          </p:txBody>
        </p:sp>
        <p:sp>
          <p:nvSpPr>
            <p:cNvPr id="345140" name="Text Box 52"/>
            <p:cNvSpPr txBox="1">
              <a:spLocks noChangeArrowheads="1"/>
            </p:cNvSpPr>
            <p:nvPr/>
          </p:nvSpPr>
          <p:spPr bwMode="auto">
            <a:xfrm>
              <a:off x="1035" y="1968"/>
              <a:ext cx="862" cy="174"/>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200" dirty="0">
                  <a:latin typeface="微软雅黑" pitchFamily="34" charset="-122"/>
                  <a:ea typeface="微软雅黑" pitchFamily="34" charset="-122"/>
                </a:rPr>
                <a:t>Amazon Dynamo</a:t>
              </a:r>
            </a:p>
          </p:txBody>
        </p:sp>
        <p:grpSp>
          <p:nvGrpSpPr>
            <p:cNvPr id="27893" name="Group 238"/>
            <p:cNvGrpSpPr>
              <a:grpSpLocks/>
            </p:cNvGrpSpPr>
            <p:nvPr/>
          </p:nvGrpSpPr>
          <p:grpSpPr bwMode="auto">
            <a:xfrm>
              <a:off x="1081" y="3400"/>
              <a:ext cx="726" cy="472"/>
              <a:chOff x="3969" y="3067"/>
              <a:chExt cx="726" cy="472"/>
            </a:xfrm>
          </p:grpSpPr>
          <p:sp>
            <p:nvSpPr>
              <p:cNvPr id="27921" name="Freeform 239"/>
              <p:cNvSpPr>
                <a:spLocks/>
              </p:cNvSpPr>
              <p:nvPr/>
            </p:nvSpPr>
            <p:spPr bwMode="auto">
              <a:xfrm>
                <a:off x="3969" y="3102"/>
                <a:ext cx="719" cy="437"/>
              </a:xfrm>
              <a:custGeom>
                <a:avLst/>
                <a:gdLst>
                  <a:gd name="T0" fmla="*/ 3 w 1097"/>
                  <a:gd name="T1" fmla="*/ 1 h 683"/>
                  <a:gd name="T2" fmla="*/ 3 w 1097"/>
                  <a:gd name="T3" fmla="*/ 1 h 683"/>
                  <a:gd name="T4" fmla="*/ 3 w 1097"/>
                  <a:gd name="T5" fmla="*/ 1 h 683"/>
                  <a:gd name="T6" fmla="*/ 3 w 1097"/>
                  <a:gd name="T7" fmla="*/ 1 h 683"/>
                  <a:gd name="T8" fmla="*/ 3 w 1097"/>
                  <a:gd name="T9" fmla="*/ 1 h 683"/>
                  <a:gd name="T10" fmla="*/ 3 w 1097"/>
                  <a:gd name="T11" fmla="*/ 1 h 683"/>
                  <a:gd name="T12" fmla="*/ 3 w 1097"/>
                  <a:gd name="T13" fmla="*/ 1 h 683"/>
                  <a:gd name="T14" fmla="*/ 2 w 1097"/>
                  <a:gd name="T15" fmla="*/ 1 h 683"/>
                  <a:gd name="T16" fmla="*/ 2 w 1097"/>
                  <a:gd name="T17" fmla="*/ 1 h 683"/>
                  <a:gd name="T18" fmla="*/ 2 w 1097"/>
                  <a:gd name="T19" fmla="*/ 1 h 683"/>
                  <a:gd name="T20" fmla="*/ 1 w 1097"/>
                  <a:gd name="T21" fmla="*/ 0 h 683"/>
                  <a:gd name="T22" fmla="*/ 1 w 1097"/>
                  <a:gd name="T23" fmla="*/ 1 h 683"/>
                  <a:gd name="T24" fmla="*/ 1 w 1097"/>
                  <a:gd name="T25" fmla="*/ 1 h 683"/>
                  <a:gd name="T26" fmla="*/ 1 w 1097"/>
                  <a:gd name="T27" fmla="*/ 1 h 683"/>
                  <a:gd name="T28" fmla="*/ 1 w 1097"/>
                  <a:gd name="T29" fmla="*/ 1 h 683"/>
                  <a:gd name="T30" fmla="*/ 1 w 1097"/>
                  <a:gd name="T31" fmla="*/ 1 h 683"/>
                  <a:gd name="T32" fmla="*/ 1 w 1097"/>
                  <a:gd name="T33" fmla="*/ 1 h 683"/>
                  <a:gd name="T34" fmla="*/ 1 w 1097"/>
                  <a:gd name="T35" fmla="*/ 1 h 683"/>
                  <a:gd name="T36" fmla="*/ 0 w 1097"/>
                  <a:gd name="T37" fmla="*/ 1 h 683"/>
                  <a:gd name="T38" fmla="*/ 1 w 1097"/>
                  <a:gd name="T39" fmla="*/ 1 h 683"/>
                  <a:gd name="T40" fmla="*/ 1 w 1097"/>
                  <a:gd name="T41" fmla="*/ 1 h 683"/>
                  <a:gd name="T42" fmla="*/ 1 w 1097"/>
                  <a:gd name="T43" fmla="*/ 1 h 683"/>
                  <a:gd name="T44" fmla="*/ 1 w 1097"/>
                  <a:gd name="T45" fmla="*/ 1 h 683"/>
                  <a:gd name="T46" fmla="*/ 1 w 1097"/>
                  <a:gd name="T47" fmla="*/ 1 h 683"/>
                  <a:gd name="T48" fmla="*/ 1 w 1097"/>
                  <a:gd name="T49" fmla="*/ 1 h 683"/>
                  <a:gd name="T50" fmla="*/ 1 w 1097"/>
                  <a:gd name="T51" fmla="*/ 1 h 683"/>
                  <a:gd name="T52" fmla="*/ 1 w 1097"/>
                  <a:gd name="T53" fmla="*/ 1 h 683"/>
                  <a:gd name="T54" fmla="*/ 1 w 1097"/>
                  <a:gd name="T55" fmla="*/ 1 h 683"/>
                  <a:gd name="T56" fmla="*/ 1 w 1097"/>
                  <a:gd name="T57" fmla="*/ 1 h 683"/>
                  <a:gd name="T58" fmla="*/ 1 w 1097"/>
                  <a:gd name="T59" fmla="*/ 1 h 683"/>
                  <a:gd name="T60" fmla="*/ 1 w 1097"/>
                  <a:gd name="T61" fmla="*/ 1 h 683"/>
                  <a:gd name="T62" fmla="*/ 1 w 1097"/>
                  <a:gd name="T63" fmla="*/ 1 h 683"/>
                  <a:gd name="T64" fmla="*/ 1 w 1097"/>
                  <a:gd name="T65" fmla="*/ 1 h 683"/>
                  <a:gd name="T66" fmla="*/ 1 w 1097"/>
                  <a:gd name="T67" fmla="*/ 1 h 683"/>
                  <a:gd name="T68" fmla="*/ 1 w 1097"/>
                  <a:gd name="T69" fmla="*/ 1 h 683"/>
                  <a:gd name="T70" fmla="*/ 1 w 1097"/>
                  <a:gd name="T71" fmla="*/ 1 h 683"/>
                  <a:gd name="T72" fmla="*/ 2 w 1097"/>
                  <a:gd name="T73" fmla="*/ 1 h 683"/>
                  <a:gd name="T74" fmla="*/ 2 w 1097"/>
                  <a:gd name="T75" fmla="*/ 1 h 683"/>
                  <a:gd name="T76" fmla="*/ 2 w 1097"/>
                  <a:gd name="T77" fmla="*/ 1 h 683"/>
                  <a:gd name="T78" fmla="*/ 2 w 1097"/>
                  <a:gd name="T79" fmla="*/ 1 h 683"/>
                  <a:gd name="T80" fmla="*/ 2 w 1097"/>
                  <a:gd name="T81" fmla="*/ 1 h 683"/>
                  <a:gd name="T82" fmla="*/ 3 w 1097"/>
                  <a:gd name="T83" fmla="*/ 1 h 683"/>
                  <a:gd name="T84" fmla="*/ 3 w 1097"/>
                  <a:gd name="T85" fmla="*/ 1 h 683"/>
                  <a:gd name="T86" fmla="*/ 3 w 1097"/>
                  <a:gd name="T87" fmla="*/ 1 h 683"/>
                  <a:gd name="T88" fmla="*/ 3 w 1097"/>
                  <a:gd name="T89" fmla="*/ 1 h 683"/>
                  <a:gd name="T90" fmla="*/ 3 w 1097"/>
                  <a:gd name="T91" fmla="*/ 1 h 683"/>
                  <a:gd name="T92" fmla="*/ 3 w 1097"/>
                  <a:gd name="T93" fmla="*/ 1 h 683"/>
                  <a:gd name="T94" fmla="*/ 3 w 1097"/>
                  <a:gd name="T95" fmla="*/ 1 h 68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97"/>
                  <a:gd name="T145" fmla="*/ 0 h 683"/>
                  <a:gd name="T146" fmla="*/ 1097 w 1097"/>
                  <a:gd name="T147" fmla="*/ 683 h 68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97" h="683">
                    <a:moveTo>
                      <a:pt x="1096" y="369"/>
                    </a:moveTo>
                    <a:lnTo>
                      <a:pt x="1094" y="359"/>
                    </a:lnTo>
                    <a:lnTo>
                      <a:pt x="1091" y="349"/>
                    </a:lnTo>
                    <a:lnTo>
                      <a:pt x="1087" y="340"/>
                    </a:lnTo>
                    <a:lnTo>
                      <a:pt x="1081" y="331"/>
                    </a:lnTo>
                    <a:lnTo>
                      <a:pt x="1073" y="323"/>
                    </a:lnTo>
                    <a:lnTo>
                      <a:pt x="1065" y="315"/>
                    </a:lnTo>
                    <a:lnTo>
                      <a:pt x="1055" y="308"/>
                    </a:lnTo>
                    <a:lnTo>
                      <a:pt x="1045" y="301"/>
                    </a:lnTo>
                    <a:lnTo>
                      <a:pt x="1046" y="297"/>
                    </a:lnTo>
                    <a:lnTo>
                      <a:pt x="1049" y="291"/>
                    </a:lnTo>
                    <a:lnTo>
                      <a:pt x="1050" y="287"/>
                    </a:lnTo>
                    <a:lnTo>
                      <a:pt x="1051" y="281"/>
                    </a:lnTo>
                    <a:lnTo>
                      <a:pt x="1051" y="275"/>
                    </a:lnTo>
                    <a:lnTo>
                      <a:pt x="1052" y="271"/>
                    </a:lnTo>
                    <a:lnTo>
                      <a:pt x="1052" y="265"/>
                    </a:lnTo>
                    <a:lnTo>
                      <a:pt x="1051" y="260"/>
                    </a:lnTo>
                    <a:lnTo>
                      <a:pt x="1044" y="233"/>
                    </a:lnTo>
                    <a:lnTo>
                      <a:pt x="1030" y="209"/>
                    </a:lnTo>
                    <a:lnTo>
                      <a:pt x="1009" y="186"/>
                    </a:lnTo>
                    <a:lnTo>
                      <a:pt x="982" y="167"/>
                    </a:lnTo>
                    <a:lnTo>
                      <a:pt x="948" y="152"/>
                    </a:lnTo>
                    <a:lnTo>
                      <a:pt x="911" y="139"/>
                    </a:lnTo>
                    <a:lnTo>
                      <a:pt x="869" y="130"/>
                    </a:lnTo>
                    <a:lnTo>
                      <a:pt x="825" y="125"/>
                    </a:lnTo>
                    <a:lnTo>
                      <a:pt x="815" y="97"/>
                    </a:lnTo>
                    <a:lnTo>
                      <a:pt x="795" y="71"/>
                    </a:lnTo>
                    <a:lnTo>
                      <a:pt x="768" y="48"/>
                    </a:lnTo>
                    <a:lnTo>
                      <a:pt x="734" y="30"/>
                    </a:lnTo>
                    <a:lnTo>
                      <a:pt x="692" y="14"/>
                    </a:lnTo>
                    <a:lnTo>
                      <a:pt x="647" y="4"/>
                    </a:lnTo>
                    <a:lnTo>
                      <a:pt x="598" y="0"/>
                    </a:lnTo>
                    <a:lnTo>
                      <a:pt x="545" y="0"/>
                    </a:lnTo>
                    <a:lnTo>
                      <a:pt x="506" y="4"/>
                    </a:lnTo>
                    <a:lnTo>
                      <a:pt x="470" y="12"/>
                    </a:lnTo>
                    <a:lnTo>
                      <a:pt x="435" y="21"/>
                    </a:lnTo>
                    <a:lnTo>
                      <a:pt x="404" y="33"/>
                    </a:lnTo>
                    <a:lnTo>
                      <a:pt x="376" y="47"/>
                    </a:lnTo>
                    <a:lnTo>
                      <a:pt x="350" y="64"/>
                    </a:lnTo>
                    <a:lnTo>
                      <a:pt x="330" y="82"/>
                    </a:lnTo>
                    <a:lnTo>
                      <a:pt x="314" y="102"/>
                    </a:lnTo>
                    <a:lnTo>
                      <a:pt x="306" y="101"/>
                    </a:lnTo>
                    <a:lnTo>
                      <a:pt x="298" y="101"/>
                    </a:lnTo>
                    <a:lnTo>
                      <a:pt x="290" y="101"/>
                    </a:lnTo>
                    <a:lnTo>
                      <a:pt x="284" y="101"/>
                    </a:lnTo>
                    <a:lnTo>
                      <a:pt x="276" y="101"/>
                    </a:lnTo>
                    <a:lnTo>
                      <a:pt x="268" y="101"/>
                    </a:lnTo>
                    <a:lnTo>
                      <a:pt x="260" y="101"/>
                    </a:lnTo>
                    <a:lnTo>
                      <a:pt x="252" y="102"/>
                    </a:lnTo>
                    <a:lnTo>
                      <a:pt x="199" y="109"/>
                    </a:lnTo>
                    <a:lnTo>
                      <a:pt x="150" y="121"/>
                    </a:lnTo>
                    <a:lnTo>
                      <a:pt x="105" y="137"/>
                    </a:lnTo>
                    <a:lnTo>
                      <a:pt x="67" y="159"/>
                    </a:lnTo>
                    <a:lnTo>
                      <a:pt x="37" y="184"/>
                    </a:lnTo>
                    <a:lnTo>
                      <a:pt x="15" y="211"/>
                    </a:lnTo>
                    <a:lnTo>
                      <a:pt x="2" y="241"/>
                    </a:lnTo>
                    <a:lnTo>
                      <a:pt x="0" y="272"/>
                    </a:lnTo>
                    <a:lnTo>
                      <a:pt x="3" y="289"/>
                    </a:lnTo>
                    <a:lnTo>
                      <a:pt x="10" y="305"/>
                    </a:lnTo>
                    <a:lnTo>
                      <a:pt x="20" y="321"/>
                    </a:lnTo>
                    <a:lnTo>
                      <a:pt x="32" y="335"/>
                    </a:lnTo>
                    <a:lnTo>
                      <a:pt x="47" y="349"/>
                    </a:lnTo>
                    <a:lnTo>
                      <a:pt x="64" y="361"/>
                    </a:lnTo>
                    <a:lnTo>
                      <a:pt x="84" y="372"/>
                    </a:lnTo>
                    <a:lnTo>
                      <a:pt x="106" y="382"/>
                    </a:lnTo>
                    <a:lnTo>
                      <a:pt x="92" y="391"/>
                    </a:lnTo>
                    <a:lnTo>
                      <a:pt x="80" y="401"/>
                    </a:lnTo>
                    <a:lnTo>
                      <a:pt x="70" y="412"/>
                    </a:lnTo>
                    <a:lnTo>
                      <a:pt x="61" y="423"/>
                    </a:lnTo>
                    <a:lnTo>
                      <a:pt x="54" y="435"/>
                    </a:lnTo>
                    <a:lnTo>
                      <a:pt x="50" y="447"/>
                    </a:lnTo>
                    <a:lnTo>
                      <a:pt x="47" y="459"/>
                    </a:lnTo>
                    <a:lnTo>
                      <a:pt x="47" y="472"/>
                    </a:lnTo>
                    <a:lnTo>
                      <a:pt x="54" y="495"/>
                    </a:lnTo>
                    <a:lnTo>
                      <a:pt x="67" y="516"/>
                    </a:lnTo>
                    <a:lnTo>
                      <a:pt x="89" y="535"/>
                    </a:lnTo>
                    <a:lnTo>
                      <a:pt x="115" y="549"/>
                    </a:lnTo>
                    <a:lnTo>
                      <a:pt x="147" y="561"/>
                    </a:lnTo>
                    <a:lnTo>
                      <a:pt x="182" y="570"/>
                    </a:lnTo>
                    <a:lnTo>
                      <a:pt x="221" y="575"/>
                    </a:lnTo>
                    <a:lnTo>
                      <a:pt x="262" y="574"/>
                    </a:lnTo>
                    <a:lnTo>
                      <a:pt x="263" y="574"/>
                    </a:lnTo>
                    <a:lnTo>
                      <a:pt x="265" y="574"/>
                    </a:lnTo>
                    <a:lnTo>
                      <a:pt x="266" y="574"/>
                    </a:lnTo>
                    <a:lnTo>
                      <a:pt x="268" y="574"/>
                    </a:lnTo>
                    <a:lnTo>
                      <a:pt x="269" y="572"/>
                    </a:lnTo>
                    <a:lnTo>
                      <a:pt x="270" y="572"/>
                    </a:lnTo>
                    <a:lnTo>
                      <a:pt x="272" y="572"/>
                    </a:lnTo>
                    <a:lnTo>
                      <a:pt x="274" y="572"/>
                    </a:lnTo>
                    <a:lnTo>
                      <a:pt x="274" y="574"/>
                    </a:lnTo>
                    <a:lnTo>
                      <a:pt x="274" y="575"/>
                    </a:lnTo>
                    <a:lnTo>
                      <a:pt x="274" y="577"/>
                    </a:lnTo>
                    <a:lnTo>
                      <a:pt x="274" y="578"/>
                    </a:lnTo>
                    <a:lnTo>
                      <a:pt x="274" y="579"/>
                    </a:lnTo>
                    <a:lnTo>
                      <a:pt x="274" y="580"/>
                    </a:lnTo>
                    <a:lnTo>
                      <a:pt x="274" y="581"/>
                    </a:lnTo>
                    <a:lnTo>
                      <a:pt x="274" y="582"/>
                    </a:lnTo>
                    <a:lnTo>
                      <a:pt x="279" y="605"/>
                    </a:lnTo>
                    <a:lnTo>
                      <a:pt x="292" y="625"/>
                    </a:lnTo>
                    <a:lnTo>
                      <a:pt x="312" y="643"/>
                    </a:lnTo>
                    <a:lnTo>
                      <a:pt x="338" y="657"/>
                    </a:lnTo>
                    <a:lnTo>
                      <a:pt x="368" y="669"/>
                    </a:lnTo>
                    <a:lnTo>
                      <a:pt x="403" y="677"/>
                    </a:lnTo>
                    <a:lnTo>
                      <a:pt x="439" y="682"/>
                    </a:lnTo>
                    <a:lnTo>
                      <a:pt x="480" y="680"/>
                    </a:lnTo>
                    <a:lnTo>
                      <a:pt x="507" y="678"/>
                    </a:lnTo>
                    <a:lnTo>
                      <a:pt x="533" y="673"/>
                    </a:lnTo>
                    <a:lnTo>
                      <a:pt x="558" y="666"/>
                    </a:lnTo>
                    <a:lnTo>
                      <a:pt x="581" y="657"/>
                    </a:lnTo>
                    <a:lnTo>
                      <a:pt x="601" y="647"/>
                    </a:lnTo>
                    <a:lnTo>
                      <a:pt x="619" y="636"/>
                    </a:lnTo>
                    <a:lnTo>
                      <a:pt x="634" y="623"/>
                    </a:lnTo>
                    <a:lnTo>
                      <a:pt x="647" y="609"/>
                    </a:lnTo>
                    <a:lnTo>
                      <a:pt x="660" y="613"/>
                    </a:lnTo>
                    <a:lnTo>
                      <a:pt x="673" y="616"/>
                    </a:lnTo>
                    <a:lnTo>
                      <a:pt x="687" y="619"/>
                    </a:lnTo>
                    <a:lnTo>
                      <a:pt x="701" y="621"/>
                    </a:lnTo>
                    <a:lnTo>
                      <a:pt x="717" y="623"/>
                    </a:lnTo>
                    <a:lnTo>
                      <a:pt x="732" y="624"/>
                    </a:lnTo>
                    <a:lnTo>
                      <a:pt x="748" y="624"/>
                    </a:lnTo>
                    <a:lnTo>
                      <a:pt x="764" y="623"/>
                    </a:lnTo>
                    <a:lnTo>
                      <a:pt x="803" y="618"/>
                    </a:lnTo>
                    <a:lnTo>
                      <a:pt x="838" y="609"/>
                    </a:lnTo>
                    <a:lnTo>
                      <a:pt x="871" y="596"/>
                    </a:lnTo>
                    <a:lnTo>
                      <a:pt x="898" y="580"/>
                    </a:lnTo>
                    <a:lnTo>
                      <a:pt x="921" y="562"/>
                    </a:lnTo>
                    <a:lnTo>
                      <a:pt x="937" y="542"/>
                    </a:lnTo>
                    <a:lnTo>
                      <a:pt x="946" y="521"/>
                    </a:lnTo>
                    <a:lnTo>
                      <a:pt x="948" y="498"/>
                    </a:lnTo>
                    <a:lnTo>
                      <a:pt x="948" y="497"/>
                    </a:lnTo>
                    <a:lnTo>
                      <a:pt x="948" y="496"/>
                    </a:lnTo>
                    <a:lnTo>
                      <a:pt x="948" y="495"/>
                    </a:lnTo>
                    <a:lnTo>
                      <a:pt x="947" y="493"/>
                    </a:lnTo>
                    <a:lnTo>
                      <a:pt x="947" y="492"/>
                    </a:lnTo>
                    <a:lnTo>
                      <a:pt x="947" y="491"/>
                    </a:lnTo>
                    <a:lnTo>
                      <a:pt x="947" y="490"/>
                    </a:lnTo>
                    <a:lnTo>
                      <a:pt x="946" y="489"/>
                    </a:lnTo>
                    <a:lnTo>
                      <a:pt x="980" y="481"/>
                    </a:lnTo>
                    <a:lnTo>
                      <a:pt x="1009" y="471"/>
                    </a:lnTo>
                    <a:lnTo>
                      <a:pt x="1035" y="458"/>
                    </a:lnTo>
                    <a:lnTo>
                      <a:pt x="1057" y="443"/>
                    </a:lnTo>
                    <a:lnTo>
                      <a:pt x="1074" y="427"/>
                    </a:lnTo>
                    <a:lnTo>
                      <a:pt x="1088" y="408"/>
                    </a:lnTo>
                    <a:lnTo>
                      <a:pt x="1094" y="389"/>
                    </a:lnTo>
                    <a:lnTo>
                      <a:pt x="1096" y="369"/>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922" name="Freeform 240"/>
              <p:cNvSpPr>
                <a:spLocks/>
              </p:cNvSpPr>
              <p:nvPr/>
            </p:nvSpPr>
            <p:spPr bwMode="auto">
              <a:xfrm>
                <a:off x="3976" y="3067"/>
                <a:ext cx="719" cy="437"/>
              </a:xfrm>
              <a:custGeom>
                <a:avLst/>
                <a:gdLst>
                  <a:gd name="T0" fmla="*/ 3 w 1097"/>
                  <a:gd name="T1" fmla="*/ 1 h 683"/>
                  <a:gd name="T2" fmla="*/ 3 w 1097"/>
                  <a:gd name="T3" fmla="*/ 1 h 683"/>
                  <a:gd name="T4" fmla="*/ 3 w 1097"/>
                  <a:gd name="T5" fmla="*/ 1 h 683"/>
                  <a:gd name="T6" fmla="*/ 3 w 1097"/>
                  <a:gd name="T7" fmla="*/ 1 h 683"/>
                  <a:gd name="T8" fmla="*/ 3 w 1097"/>
                  <a:gd name="T9" fmla="*/ 1 h 683"/>
                  <a:gd name="T10" fmla="*/ 3 w 1097"/>
                  <a:gd name="T11" fmla="*/ 1 h 683"/>
                  <a:gd name="T12" fmla="*/ 3 w 1097"/>
                  <a:gd name="T13" fmla="*/ 1 h 683"/>
                  <a:gd name="T14" fmla="*/ 2 w 1097"/>
                  <a:gd name="T15" fmla="*/ 1 h 683"/>
                  <a:gd name="T16" fmla="*/ 2 w 1097"/>
                  <a:gd name="T17" fmla="*/ 1 h 683"/>
                  <a:gd name="T18" fmla="*/ 2 w 1097"/>
                  <a:gd name="T19" fmla="*/ 1 h 683"/>
                  <a:gd name="T20" fmla="*/ 1 w 1097"/>
                  <a:gd name="T21" fmla="*/ 1 h 683"/>
                  <a:gd name="T22" fmla="*/ 1 w 1097"/>
                  <a:gd name="T23" fmla="*/ 1 h 683"/>
                  <a:gd name="T24" fmla="*/ 1 w 1097"/>
                  <a:gd name="T25" fmla="*/ 1 h 683"/>
                  <a:gd name="T26" fmla="*/ 1 w 1097"/>
                  <a:gd name="T27" fmla="*/ 1 h 683"/>
                  <a:gd name="T28" fmla="*/ 1 w 1097"/>
                  <a:gd name="T29" fmla="*/ 1 h 683"/>
                  <a:gd name="T30" fmla="*/ 1 w 1097"/>
                  <a:gd name="T31" fmla="*/ 1 h 683"/>
                  <a:gd name="T32" fmla="*/ 1 w 1097"/>
                  <a:gd name="T33" fmla="*/ 1 h 683"/>
                  <a:gd name="T34" fmla="*/ 1 w 1097"/>
                  <a:gd name="T35" fmla="*/ 1 h 683"/>
                  <a:gd name="T36" fmla="*/ 0 w 1097"/>
                  <a:gd name="T37" fmla="*/ 1 h 683"/>
                  <a:gd name="T38" fmla="*/ 1 w 1097"/>
                  <a:gd name="T39" fmla="*/ 1 h 683"/>
                  <a:gd name="T40" fmla="*/ 1 w 1097"/>
                  <a:gd name="T41" fmla="*/ 1 h 683"/>
                  <a:gd name="T42" fmla="*/ 1 w 1097"/>
                  <a:gd name="T43" fmla="*/ 1 h 683"/>
                  <a:gd name="T44" fmla="*/ 1 w 1097"/>
                  <a:gd name="T45" fmla="*/ 1 h 683"/>
                  <a:gd name="T46" fmla="*/ 1 w 1097"/>
                  <a:gd name="T47" fmla="*/ 1 h 683"/>
                  <a:gd name="T48" fmla="*/ 1 w 1097"/>
                  <a:gd name="T49" fmla="*/ 1 h 683"/>
                  <a:gd name="T50" fmla="*/ 1 w 1097"/>
                  <a:gd name="T51" fmla="*/ 1 h 683"/>
                  <a:gd name="T52" fmla="*/ 1 w 1097"/>
                  <a:gd name="T53" fmla="*/ 1 h 683"/>
                  <a:gd name="T54" fmla="*/ 1 w 1097"/>
                  <a:gd name="T55" fmla="*/ 1 h 683"/>
                  <a:gd name="T56" fmla="*/ 1 w 1097"/>
                  <a:gd name="T57" fmla="*/ 1 h 683"/>
                  <a:gd name="T58" fmla="*/ 1 w 1097"/>
                  <a:gd name="T59" fmla="*/ 1 h 683"/>
                  <a:gd name="T60" fmla="*/ 1 w 1097"/>
                  <a:gd name="T61" fmla="*/ 1 h 683"/>
                  <a:gd name="T62" fmla="*/ 1 w 1097"/>
                  <a:gd name="T63" fmla="*/ 1 h 683"/>
                  <a:gd name="T64" fmla="*/ 1 w 1097"/>
                  <a:gd name="T65" fmla="*/ 1 h 683"/>
                  <a:gd name="T66" fmla="*/ 1 w 1097"/>
                  <a:gd name="T67" fmla="*/ 1 h 683"/>
                  <a:gd name="T68" fmla="*/ 1 w 1097"/>
                  <a:gd name="T69" fmla="*/ 1 h 683"/>
                  <a:gd name="T70" fmla="*/ 1 w 1097"/>
                  <a:gd name="T71" fmla="*/ 1 h 683"/>
                  <a:gd name="T72" fmla="*/ 2 w 1097"/>
                  <a:gd name="T73" fmla="*/ 1 h 683"/>
                  <a:gd name="T74" fmla="*/ 2 w 1097"/>
                  <a:gd name="T75" fmla="*/ 1 h 683"/>
                  <a:gd name="T76" fmla="*/ 2 w 1097"/>
                  <a:gd name="T77" fmla="*/ 1 h 683"/>
                  <a:gd name="T78" fmla="*/ 2 w 1097"/>
                  <a:gd name="T79" fmla="*/ 1 h 683"/>
                  <a:gd name="T80" fmla="*/ 2 w 1097"/>
                  <a:gd name="T81" fmla="*/ 1 h 683"/>
                  <a:gd name="T82" fmla="*/ 3 w 1097"/>
                  <a:gd name="T83" fmla="*/ 1 h 683"/>
                  <a:gd name="T84" fmla="*/ 3 w 1097"/>
                  <a:gd name="T85" fmla="*/ 1 h 683"/>
                  <a:gd name="T86" fmla="*/ 3 w 1097"/>
                  <a:gd name="T87" fmla="*/ 1 h 683"/>
                  <a:gd name="T88" fmla="*/ 3 w 1097"/>
                  <a:gd name="T89" fmla="*/ 1 h 683"/>
                  <a:gd name="T90" fmla="*/ 3 w 1097"/>
                  <a:gd name="T91" fmla="*/ 1 h 683"/>
                  <a:gd name="T92" fmla="*/ 3 w 1097"/>
                  <a:gd name="T93" fmla="*/ 1 h 683"/>
                  <a:gd name="T94" fmla="*/ 3 w 1097"/>
                  <a:gd name="T95" fmla="*/ 1 h 68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97"/>
                  <a:gd name="T145" fmla="*/ 0 h 683"/>
                  <a:gd name="T146" fmla="*/ 1097 w 1097"/>
                  <a:gd name="T147" fmla="*/ 683 h 68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97" h="683">
                    <a:moveTo>
                      <a:pt x="1096" y="369"/>
                    </a:moveTo>
                    <a:lnTo>
                      <a:pt x="1094" y="359"/>
                    </a:lnTo>
                    <a:lnTo>
                      <a:pt x="1091" y="350"/>
                    </a:lnTo>
                    <a:lnTo>
                      <a:pt x="1087" y="341"/>
                    </a:lnTo>
                    <a:lnTo>
                      <a:pt x="1081" y="332"/>
                    </a:lnTo>
                    <a:lnTo>
                      <a:pt x="1073" y="323"/>
                    </a:lnTo>
                    <a:lnTo>
                      <a:pt x="1065" y="315"/>
                    </a:lnTo>
                    <a:lnTo>
                      <a:pt x="1055" y="309"/>
                    </a:lnTo>
                    <a:lnTo>
                      <a:pt x="1045" y="302"/>
                    </a:lnTo>
                    <a:lnTo>
                      <a:pt x="1046" y="297"/>
                    </a:lnTo>
                    <a:lnTo>
                      <a:pt x="1049" y="292"/>
                    </a:lnTo>
                    <a:lnTo>
                      <a:pt x="1050" y="287"/>
                    </a:lnTo>
                    <a:lnTo>
                      <a:pt x="1051" y="281"/>
                    </a:lnTo>
                    <a:lnTo>
                      <a:pt x="1051" y="277"/>
                    </a:lnTo>
                    <a:lnTo>
                      <a:pt x="1052" y="271"/>
                    </a:lnTo>
                    <a:lnTo>
                      <a:pt x="1052" y="265"/>
                    </a:lnTo>
                    <a:lnTo>
                      <a:pt x="1051" y="260"/>
                    </a:lnTo>
                    <a:lnTo>
                      <a:pt x="1044" y="234"/>
                    </a:lnTo>
                    <a:lnTo>
                      <a:pt x="1030" y="210"/>
                    </a:lnTo>
                    <a:lnTo>
                      <a:pt x="1009" y="188"/>
                    </a:lnTo>
                    <a:lnTo>
                      <a:pt x="982" y="169"/>
                    </a:lnTo>
                    <a:lnTo>
                      <a:pt x="948" y="152"/>
                    </a:lnTo>
                    <a:lnTo>
                      <a:pt x="911" y="140"/>
                    </a:lnTo>
                    <a:lnTo>
                      <a:pt x="869" y="131"/>
                    </a:lnTo>
                    <a:lnTo>
                      <a:pt x="825" y="126"/>
                    </a:lnTo>
                    <a:lnTo>
                      <a:pt x="815" y="97"/>
                    </a:lnTo>
                    <a:lnTo>
                      <a:pt x="795" y="72"/>
                    </a:lnTo>
                    <a:lnTo>
                      <a:pt x="767" y="48"/>
                    </a:lnTo>
                    <a:lnTo>
                      <a:pt x="732" y="30"/>
                    </a:lnTo>
                    <a:lnTo>
                      <a:pt x="692" y="15"/>
                    </a:lnTo>
                    <a:lnTo>
                      <a:pt x="647" y="5"/>
                    </a:lnTo>
                    <a:lnTo>
                      <a:pt x="598" y="0"/>
                    </a:lnTo>
                    <a:lnTo>
                      <a:pt x="545" y="1"/>
                    </a:lnTo>
                    <a:lnTo>
                      <a:pt x="506" y="5"/>
                    </a:lnTo>
                    <a:lnTo>
                      <a:pt x="470" y="12"/>
                    </a:lnTo>
                    <a:lnTo>
                      <a:pt x="435" y="22"/>
                    </a:lnTo>
                    <a:lnTo>
                      <a:pt x="404" y="34"/>
                    </a:lnTo>
                    <a:lnTo>
                      <a:pt x="376" y="48"/>
                    </a:lnTo>
                    <a:lnTo>
                      <a:pt x="350" y="65"/>
                    </a:lnTo>
                    <a:lnTo>
                      <a:pt x="329" y="83"/>
                    </a:lnTo>
                    <a:lnTo>
                      <a:pt x="312" y="102"/>
                    </a:lnTo>
                    <a:lnTo>
                      <a:pt x="306" y="102"/>
                    </a:lnTo>
                    <a:lnTo>
                      <a:pt x="298" y="102"/>
                    </a:lnTo>
                    <a:lnTo>
                      <a:pt x="290" y="101"/>
                    </a:lnTo>
                    <a:lnTo>
                      <a:pt x="284" y="101"/>
                    </a:lnTo>
                    <a:lnTo>
                      <a:pt x="276" y="101"/>
                    </a:lnTo>
                    <a:lnTo>
                      <a:pt x="268" y="102"/>
                    </a:lnTo>
                    <a:lnTo>
                      <a:pt x="260" y="102"/>
                    </a:lnTo>
                    <a:lnTo>
                      <a:pt x="252" y="102"/>
                    </a:lnTo>
                    <a:lnTo>
                      <a:pt x="199" y="109"/>
                    </a:lnTo>
                    <a:lnTo>
                      <a:pt x="150" y="121"/>
                    </a:lnTo>
                    <a:lnTo>
                      <a:pt x="105" y="139"/>
                    </a:lnTo>
                    <a:lnTo>
                      <a:pt x="67" y="160"/>
                    </a:lnTo>
                    <a:lnTo>
                      <a:pt x="37" y="184"/>
                    </a:lnTo>
                    <a:lnTo>
                      <a:pt x="15" y="212"/>
                    </a:lnTo>
                    <a:lnTo>
                      <a:pt x="2" y="241"/>
                    </a:lnTo>
                    <a:lnTo>
                      <a:pt x="0" y="272"/>
                    </a:lnTo>
                    <a:lnTo>
                      <a:pt x="3" y="290"/>
                    </a:lnTo>
                    <a:lnTo>
                      <a:pt x="10" y="305"/>
                    </a:lnTo>
                    <a:lnTo>
                      <a:pt x="18" y="321"/>
                    </a:lnTo>
                    <a:lnTo>
                      <a:pt x="32" y="335"/>
                    </a:lnTo>
                    <a:lnTo>
                      <a:pt x="46" y="349"/>
                    </a:lnTo>
                    <a:lnTo>
                      <a:pt x="64" y="361"/>
                    </a:lnTo>
                    <a:lnTo>
                      <a:pt x="84" y="372"/>
                    </a:lnTo>
                    <a:lnTo>
                      <a:pt x="106" y="382"/>
                    </a:lnTo>
                    <a:lnTo>
                      <a:pt x="92" y="392"/>
                    </a:lnTo>
                    <a:lnTo>
                      <a:pt x="80" y="401"/>
                    </a:lnTo>
                    <a:lnTo>
                      <a:pt x="70" y="412"/>
                    </a:lnTo>
                    <a:lnTo>
                      <a:pt x="61" y="423"/>
                    </a:lnTo>
                    <a:lnTo>
                      <a:pt x="54" y="436"/>
                    </a:lnTo>
                    <a:lnTo>
                      <a:pt x="50" y="447"/>
                    </a:lnTo>
                    <a:lnTo>
                      <a:pt x="47" y="460"/>
                    </a:lnTo>
                    <a:lnTo>
                      <a:pt x="47" y="472"/>
                    </a:lnTo>
                    <a:lnTo>
                      <a:pt x="54" y="496"/>
                    </a:lnTo>
                    <a:lnTo>
                      <a:pt x="67" y="517"/>
                    </a:lnTo>
                    <a:lnTo>
                      <a:pt x="89" y="535"/>
                    </a:lnTo>
                    <a:lnTo>
                      <a:pt x="114" y="550"/>
                    </a:lnTo>
                    <a:lnTo>
                      <a:pt x="147" y="562"/>
                    </a:lnTo>
                    <a:lnTo>
                      <a:pt x="181" y="570"/>
                    </a:lnTo>
                    <a:lnTo>
                      <a:pt x="220" y="575"/>
                    </a:lnTo>
                    <a:lnTo>
                      <a:pt x="261" y="575"/>
                    </a:lnTo>
                    <a:lnTo>
                      <a:pt x="263" y="574"/>
                    </a:lnTo>
                    <a:lnTo>
                      <a:pt x="265" y="574"/>
                    </a:lnTo>
                    <a:lnTo>
                      <a:pt x="266" y="574"/>
                    </a:lnTo>
                    <a:lnTo>
                      <a:pt x="268" y="574"/>
                    </a:lnTo>
                    <a:lnTo>
                      <a:pt x="269" y="574"/>
                    </a:lnTo>
                    <a:lnTo>
                      <a:pt x="270" y="574"/>
                    </a:lnTo>
                    <a:lnTo>
                      <a:pt x="271" y="574"/>
                    </a:lnTo>
                    <a:lnTo>
                      <a:pt x="274" y="572"/>
                    </a:lnTo>
                    <a:lnTo>
                      <a:pt x="274" y="575"/>
                    </a:lnTo>
                    <a:lnTo>
                      <a:pt x="274" y="576"/>
                    </a:lnTo>
                    <a:lnTo>
                      <a:pt x="274" y="577"/>
                    </a:lnTo>
                    <a:lnTo>
                      <a:pt x="274" y="578"/>
                    </a:lnTo>
                    <a:lnTo>
                      <a:pt x="274" y="579"/>
                    </a:lnTo>
                    <a:lnTo>
                      <a:pt x="274" y="580"/>
                    </a:lnTo>
                    <a:lnTo>
                      <a:pt x="274" y="582"/>
                    </a:lnTo>
                    <a:lnTo>
                      <a:pt x="274" y="584"/>
                    </a:lnTo>
                    <a:lnTo>
                      <a:pt x="279" y="606"/>
                    </a:lnTo>
                    <a:lnTo>
                      <a:pt x="292" y="626"/>
                    </a:lnTo>
                    <a:lnTo>
                      <a:pt x="312" y="644"/>
                    </a:lnTo>
                    <a:lnTo>
                      <a:pt x="338" y="658"/>
                    </a:lnTo>
                    <a:lnTo>
                      <a:pt x="368" y="669"/>
                    </a:lnTo>
                    <a:lnTo>
                      <a:pt x="403" y="678"/>
                    </a:lnTo>
                    <a:lnTo>
                      <a:pt x="439" y="682"/>
                    </a:lnTo>
                    <a:lnTo>
                      <a:pt x="480" y="682"/>
                    </a:lnTo>
                    <a:lnTo>
                      <a:pt x="507" y="678"/>
                    </a:lnTo>
                    <a:lnTo>
                      <a:pt x="533" y="674"/>
                    </a:lnTo>
                    <a:lnTo>
                      <a:pt x="558" y="666"/>
                    </a:lnTo>
                    <a:lnTo>
                      <a:pt x="580" y="658"/>
                    </a:lnTo>
                    <a:lnTo>
                      <a:pt x="601" y="647"/>
                    </a:lnTo>
                    <a:lnTo>
                      <a:pt x="619" y="636"/>
                    </a:lnTo>
                    <a:lnTo>
                      <a:pt x="634" y="624"/>
                    </a:lnTo>
                    <a:lnTo>
                      <a:pt x="647" y="609"/>
                    </a:lnTo>
                    <a:lnTo>
                      <a:pt x="660" y="614"/>
                    </a:lnTo>
                    <a:lnTo>
                      <a:pt x="673" y="617"/>
                    </a:lnTo>
                    <a:lnTo>
                      <a:pt x="687" y="619"/>
                    </a:lnTo>
                    <a:lnTo>
                      <a:pt x="701" y="621"/>
                    </a:lnTo>
                    <a:lnTo>
                      <a:pt x="717" y="623"/>
                    </a:lnTo>
                    <a:lnTo>
                      <a:pt x="731" y="624"/>
                    </a:lnTo>
                    <a:lnTo>
                      <a:pt x="747" y="624"/>
                    </a:lnTo>
                    <a:lnTo>
                      <a:pt x="764" y="624"/>
                    </a:lnTo>
                    <a:lnTo>
                      <a:pt x="803" y="618"/>
                    </a:lnTo>
                    <a:lnTo>
                      <a:pt x="838" y="609"/>
                    </a:lnTo>
                    <a:lnTo>
                      <a:pt x="871" y="597"/>
                    </a:lnTo>
                    <a:lnTo>
                      <a:pt x="898" y="581"/>
                    </a:lnTo>
                    <a:lnTo>
                      <a:pt x="921" y="564"/>
                    </a:lnTo>
                    <a:lnTo>
                      <a:pt x="937" y="544"/>
                    </a:lnTo>
                    <a:lnTo>
                      <a:pt x="946" y="521"/>
                    </a:lnTo>
                    <a:lnTo>
                      <a:pt x="948" y="499"/>
                    </a:lnTo>
                    <a:lnTo>
                      <a:pt x="948" y="498"/>
                    </a:lnTo>
                    <a:lnTo>
                      <a:pt x="948" y="497"/>
                    </a:lnTo>
                    <a:lnTo>
                      <a:pt x="947" y="495"/>
                    </a:lnTo>
                    <a:lnTo>
                      <a:pt x="947" y="493"/>
                    </a:lnTo>
                    <a:lnTo>
                      <a:pt x="947" y="492"/>
                    </a:lnTo>
                    <a:lnTo>
                      <a:pt x="947" y="491"/>
                    </a:lnTo>
                    <a:lnTo>
                      <a:pt x="947" y="490"/>
                    </a:lnTo>
                    <a:lnTo>
                      <a:pt x="946" y="489"/>
                    </a:lnTo>
                    <a:lnTo>
                      <a:pt x="979" y="482"/>
                    </a:lnTo>
                    <a:lnTo>
                      <a:pt x="1009" y="471"/>
                    </a:lnTo>
                    <a:lnTo>
                      <a:pt x="1034" y="459"/>
                    </a:lnTo>
                    <a:lnTo>
                      <a:pt x="1057" y="443"/>
                    </a:lnTo>
                    <a:lnTo>
                      <a:pt x="1074" y="427"/>
                    </a:lnTo>
                    <a:lnTo>
                      <a:pt x="1088" y="409"/>
                    </a:lnTo>
                    <a:lnTo>
                      <a:pt x="1094" y="389"/>
                    </a:lnTo>
                    <a:lnTo>
                      <a:pt x="1096" y="369"/>
                    </a:lnTo>
                  </a:path>
                </a:pathLst>
              </a:custGeom>
              <a:solidFill>
                <a:srgbClr val="FFFF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nvGrpSpPr>
            <p:cNvPr id="27894" name="Group 242"/>
            <p:cNvGrpSpPr>
              <a:grpSpLocks/>
            </p:cNvGrpSpPr>
            <p:nvPr/>
          </p:nvGrpSpPr>
          <p:grpSpPr bwMode="auto">
            <a:xfrm>
              <a:off x="1172" y="3485"/>
              <a:ext cx="499" cy="278"/>
              <a:chOff x="570" y="2983"/>
              <a:chExt cx="1026" cy="586"/>
            </a:xfrm>
          </p:grpSpPr>
          <p:sp>
            <p:nvSpPr>
              <p:cNvPr id="27896" name="Freeform 243"/>
              <p:cNvSpPr>
                <a:spLocks/>
              </p:cNvSpPr>
              <p:nvPr/>
            </p:nvSpPr>
            <p:spPr bwMode="auto">
              <a:xfrm>
                <a:off x="785" y="3147"/>
                <a:ext cx="329" cy="177"/>
              </a:xfrm>
              <a:custGeom>
                <a:avLst/>
                <a:gdLst>
                  <a:gd name="T0" fmla="*/ 286 w 329"/>
                  <a:gd name="T1" fmla="*/ 128 h 177"/>
                  <a:gd name="T2" fmla="*/ 325 w 329"/>
                  <a:gd name="T3" fmla="*/ 118 h 177"/>
                  <a:gd name="T4" fmla="*/ 328 w 329"/>
                  <a:gd name="T5" fmla="*/ 176 h 177"/>
                  <a:gd name="T6" fmla="*/ 189 w 329"/>
                  <a:gd name="T7" fmla="*/ 155 h 177"/>
                  <a:gd name="T8" fmla="*/ 231 w 329"/>
                  <a:gd name="T9" fmla="*/ 143 h 177"/>
                  <a:gd name="T10" fmla="*/ 0 w 329"/>
                  <a:gd name="T11" fmla="*/ 17 h 177"/>
                  <a:gd name="T12" fmla="*/ 59 w 329"/>
                  <a:gd name="T13" fmla="*/ 0 h 177"/>
                  <a:gd name="T14" fmla="*/ 286 w 329"/>
                  <a:gd name="T15" fmla="*/ 128 h 177"/>
                  <a:gd name="T16" fmla="*/ 0 60000 65536"/>
                  <a:gd name="T17" fmla="*/ 0 60000 65536"/>
                  <a:gd name="T18" fmla="*/ 0 60000 65536"/>
                  <a:gd name="T19" fmla="*/ 0 60000 65536"/>
                  <a:gd name="T20" fmla="*/ 0 60000 65536"/>
                  <a:gd name="T21" fmla="*/ 0 60000 65536"/>
                  <a:gd name="T22" fmla="*/ 0 60000 65536"/>
                  <a:gd name="T23" fmla="*/ 0 60000 65536"/>
                  <a:gd name="T24" fmla="*/ 0 w 329"/>
                  <a:gd name="T25" fmla="*/ 0 h 177"/>
                  <a:gd name="T26" fmla="*/ 329 w 329"/>
                  <a:gd name="T27" fmla="*/ 177 h 17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9" h="177">
                    <a:moveTo>
                      <a:pt x="286" y="128"/>
                    </a:moveTo>
                    <a:lnTo>
                      <a:pt x="325" y="118"/>
                    </a:lnTo>
                    <a:lnTo>
                      <a:pt x="328" y="176"/>
                    </a:lnTo>
                    <a:lnTo>
                      <a:pt x="189" y="155"/>
                    </a:lnTo>
                    <a:lnTo>
                      <a:pt x="231" y="143"/>
                    </a:lnTo>
                    <a:lnTo>
                      <a:pt x="0" y="17"/>
                    </a:lnTo>
                    <a:lnTo>
                      <a:pt x="59" y="0"/>
                    </a:lnTo>
                    <a:lnTo>
                      <a:pt x="286" y="128"/>
                    </a:lnTo>
                  </a:path>
                </a:pathLst>
              </a:custGeom>
              <a:solidFill>
                <a:schemeClr val="bg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97" name="Freeform 244"/>
              <p:cNvSpPr>
                <a:spLocks/>
              </p:cNvSpPr>
              <p:nvPr/>
            </p:nvSpPr>
            <p:spPr bwMode="auto">
              <a:xfrm>
                <a:off x="676" y="3141"/>
                <a:ext cx="633" cy="243"/>
              </a:xfrm>
              <a:custGeom>
                <a:avLst/>
                <a:gdLst>
                  <a:gd name="T0" fmla="*/ 0 w 633"/>
                  <a:gd name="T1" fmla="*/ 139 h 243"/>
                  <a:gd name="T2" fmla="*/ 128 w 633"/>
                  <a:gd name="T3" fmla="*/ 208 h 243"/>
                  <a:gd name="T4" fmla="*/ 86 w 633"/>
                  <a:gd name="T5" fmla="*/ 221 h 243"/>
                  <a:gd name="T6" fmla="*/ 225 w 633"/>
                  <a:gd name="T7" fmla="*/ 242 h 243"/>
                  <a:gd name="T8" fmla="*/ 221 w 633"/>
                  <a:gd name="T9" fmla="*/ 183 h 243"/>
                  <a:gd name="T10" fmla="*/ 183 w 633"/>
                  <a:gd name="T11" fmla="*/ 194 h 243"/>
                  <a:gd name="T12" fmla="*/ 102 w 633"/>
                  <a:gd name="T13" fmla="*/ 148 h 243"/>
                  <a:gd name="T14" fmla="*/ 453 w 633"/>
                  <a:gd name="T15" fmla="*/ 42 h 243"/>
                  <a:gd name="T16" fmla="*/ 535 w 633"/>
                  <a:gd name="T17" fmla="*/ 86 h 243"/>
                  <a:gd name="T18" fmla="*/ 493 w 633"/>
                  <a:gd name="T19" fmla="*/ 99 h 243"/>
                  <a:gd name="T20" fmla="*/ 632 w 633"/>
                  <a:gd name="T21" fmla="*/ 120 h 243"/>
                  <a:gd name="T22" fmla="*/ 628 w 633"/>
                  <a:gd name="T23" fmla="*/ 61 h 243"/>
                  <a:gd name="T24" fmla="*/ 590 w 633"/>
                  <a:gd name="T25" fmla="*/ 71 h 243"/>
                  <a:gd name="T26" fmla="*/ 465 w 633"/>
                  <a:gd name="T27" fmla="*/ 0 h 243"/>
                  <a:gd name="T28" fmla="*/ 0 w 633"/>
                  <a:gd name="T29" fmla="*/ 139 h 2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33"/>
                  <a:gd name="T46" fmla="*/ 0 h 243"/>
                  <a:gd name="T47" fmla="*/ 633 w 633"/>
                  <a:gd name="T48" fmla="*/ 243 h 2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33" h="243">
                    <a:moveTo>
                      <a:pt x="0" y="139"/>
                    </a:moveTo>
                    <a:lnTo>
                      <a:pt x="128" y="208"/>
                    </a:lnTo>
                    <a:lnTo>
                      <a:pt x="86" y="221"/>
                    </a:lnTo>
                    <a:lnTo>
                      <a:pt x="225" y="242"/>
                    </a:lnTo>
                    <a:lnTo>
                      <a:pt x="221" y="183"/>
                    </a:lnTo>
                    <a:lnTo>
                      <a:pt x="183" y="194"/>
                    </a:lnTo>
                    <a:lnTo>
                      <a:pt x="102" y="148"/>
                    </a:lnTo>
                    <a:lnTo>
                      <a:pt x="453" y="42"/>
                    </a:lnTo>
                    <a:lnTo>
                      <a:pt x="535" y="86"/>
                    </a:lnTo>
                    <a:lnTo>
                      <a:pt x="493" y="99"/>
                    </a:lnTo>
                    <a:lnTo>
                      <a:pt x="632" y="120"/>
                    </a:lnTo>
                    <a:lnTo>
                      <a:pt x="628" y="61"/>
                    </a:lnTo>
                    <a:lnTo>
                      <a:pt x="590" y="71"/>
                    </a:lnTo>
                    <a:lnTo>
                      <a:pt x="465" y="0"/>
                    </a:lnTo>
                    <a:lnTo>
                      <a:pt x="0" y="139"/>
                    </a:lnTo>
                  </a:path>
                </a:pathLst>
              </a:custGeom>
              <a:solidFill>
                <a:schemeClr val="bg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nvGrpSpPr>
              <p:cNvPr id="27898" name="Group 245"/>
              <p:cNvGrpSpPr>
                <a:grpSpLocks/>
              </p:cNvGrpSpPr>
              <p:nvPr/>
            </p:nvGrpSpPr>
            <p:grpSpPr bwMode="auto">
              <a:xfrm>
                <a:off x="676" y="3134"/>
                <a:ext cx="633" cy="243"/>
                <a:chOff x="676" y="3134"/>
                <a:chExt cx="633" cy="243"/>
              </a:xfrm>
            </p:grpSpPr>
            <p:sp>
              <p:nvSpPr>
                <p:cNvPr id="27919" name="Freeform 246"/>
                <p:cNvSpPr>
                  <a:spLocks/>
                </p:cNvSpPr>
                <p:nvPr/>
              </p:nvSpPr>
              <p:spPr bwMode="auto">
                <a:xfrm>
                  <a:off x="785" y="3141"/>
                  <a:ext cx="329" cy="177"/>
                </a:xfrm>
                <a:custGeom>
                  <a:avLst/>
                  <a:gdLst>
                    <a:gd name="T0" fmla="*/ 286 w 329"/>
                    <a:gd name="T1" fmla="*/ 128 h 177"/>
                    <a:gd name="T2" fmla="*/ 325 w 329"/>
                    <a:gd name="T3" fmla="*/ 117 h 177"/>
                    <a:gd name="T4" fmla="*/ 328 w 329"/>
                    <a:gd name="T5" fmla="*/ 176 h 177"/>
                    <a:gd name="T6" fmla="*/ 189 w 329"/>
                    <a:gd name="T7" fmla="*/ 155 h 177"/>
                    <a:gd name="T8" fmla="*/ 231 w 329"/>
                    <a:gd name="T9" fmla="*/ 142 h 177"/>
                    <a:gd name="T10" fmla="*/ 0 w 329"/>
                    <a:gd name="T11" fmla="*/ 16 h 177"/>
                    <a:gd name="T12" fmla="*/ 59 w 329"/>
                    <a:gd name="T13" fmla="*/ 0 h 177"/>
                    <a:gd name="T14" fmla="*/ 286 w 329"/>
                    <a:gd name="T15" fmla="*/ 128 h 177"/>
                    <a:gd name="T16" fmla="*/ 0 60000 65536"/>
                    <a:gd name="T17" fmla="*/ 0 60000 65536"/>
                    <a:gd name="T18" fmla="*/ 0 60000 65536"/>
                    <a:gd name="T19" fmla="*/ 0 60000 65536"/>
                    <a:gd name="T20" fmla="*/ 0 60000 65536"/>
                    <a:gd name="T21" fmla="*/ 0 60000 65536"/>
                    <a:gd name="T22" fmla="*/ 0 60000 65536"/>
                    <a:gd name="T23" fmla="*/ 0 60000 65536"/>
                    <a:gd name="T24" fmla="*/ 0 w 329"/>
                    <a:gd name="T25" fmla="*/ 0 h 177"/>
                    <a:gd name="T26" fmla="*/ 329 w 329"/>
                    <a:gd name="T27" fmla="*/ 177 h 17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9" h="177">
                      <a:moveTo>
                        <a:pt x="286" y="128"/>
                      </a:moveTo>
                      <a:lnTo>
                        <a:pt x="325" y="117"/>
                      </a:lnTo>
                      <a:lnTo>
                        <a:pt x="328" y="176"/>
                      </a:lnTo>
                      <a:lnTo>
                        <a:pt x="189" y="155"/>
                      </a:lnTo>
                      <a:lnTo>
                        <a:pt x="231" y="142"/>
                      </a:lnTo>
                      <a:lnTo>
                        <a:pt x="0" y="16"/>
                      </a:lnTo>
                      <a:lnTo>
                        <a:pt x="59" y="0"/>
                      </a:lnTo>
                      <a:lnTo>
                        <a:pt x="286" y="128"/>
                      </a:lnTo>
                    </a:path>
                  </a:pathLst>
                </a:custGeom>
                <a:solidFill>
                  <a:srgbClr val="FFCC6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920" name="Freeform 247"/>
                <p:cNvSpPr>
                  <a:spLocks/>
                </p:cNvSpPr>
                <p:nvPr/>
              </p:nvSpPr>
              <p:spPr bwMode="auto">
                <a:xfrm>
                  <a:off x="676" y="3134"/>
                  <a:ext cx="633" cy="243"/>
                </a:xfrm>
                <a:custGeom>
                  <a:avLst/>
                  <a:gdLst>
                    <a:gd name="T0" fmla="*/ 0 w 633"/>
                    <a:gd name="T1" fmla="*/ 139 h 243"/>
                    <a:gd name="T2" fmla="*/ 128 w 633"/>
                    <a:gd name="T3" fmla="*/ 209 h 243"/>
                    <a:gd name="T4" fmla="*/ 86 w 633"/>
                    <a:gd name="T5" fmla="*/ 221 h 243"/>
                    <a:gd name="T6" fmla="*/ 225 w 633"/>
                    <a:gd name="T7" fmla="*/ 242 h 243"/>
                    <a:gd name="T8" fmla="*/ 221 w 633"/>
                    <a:gd name="T9" fmla="*/ 184 h 243"/>
                    <a:gd name="T10" fmla="*/ 183 w 633"/>
                    <a:gd name="T11" fmla="*/ 194 h 243"/>
                    <a:gd name="T12" fmla="*/ 102 w 633"/>
                    <a:gd name="T13" fmla="*/ 148 h 243"/>
                    <a:gd name="T14" fmla="*/ 453 w 633"/>
                    <a:gd name="T15" fmla="*/ 43 h 243"/>
                    <a:gd name="T16" fmla="*/ 535 w 633"/>
                    <a:gd name="T17" fmla="*/ 87 h 243"/>
                    <a:gd name="T18" fmla="*/ 493 w 633"/>
                    <a:gd name="T19" fmla="*/ 99 h 243"/>
                    <a:gd name="T20" fmla="*/ 632 w 633"/>
                    <a:gd name="T21" fmla="*/ 120 h 243"/>
                    <a:gd name="T22" fmla="*/ 628 w 633"/>
                    <a:gd name="T23" fmla="*/ 62 h 243"/>
                    <a:gd name="T24" fmla="*/ 590 w 633"/>
                    <a:gd name="T25" fmla="*/ 72 h 243"/>
                    <a:gd name="T26" fmla="*/ 465 w 633"/>
                    <a:gd name="T27" fmla="*/ 0 h 243"/>
                    <a:gd name="T28" fmla="*/ 0 w 633"/>
                    <a:gd name="T29" fmla="*/ 139 h 2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33"/>
                    <a:gd name="T46" fmla="*/ 0 h 243"/>
                    <a:gd name="T47" fmla="*/ 633 w 633"/>
                    <a:gd name="T48" fmla="*/ 243 h 2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33" h="243">
                      <a:moveTo>
                        <a:pt x="0" y="139"/>
                      </a:moveTo>
                      <a:lnTo>
                        <a:pt x="128" y="209"/>
                      </a:lnTo>
                      <a:lnTo>
                        <a:pt x="86" y="221"/>
                      </a:lnTo>
                      <a:lnTo>
                        <a:pt x="225" y="242"/>
                      </a:lnTo>
                      <a:lnTo>
                        <a:pt x="221" y="184"/>
                      </a:lnTo>
                      <a:lnTo>
                        <a:pt x="183" y="194"/>
                      </a:lnTo>
                      <a:lnTo>
                        <a:pt x="102" y="148"/>
                      </a:lnTo>
                      <a:lnTo>
                        <a:pt x="453" y="43"/>
                      </a:lnTo>
                      <a:lnTo>
                        <a:pt x="535" y="87"/>
                      </a:lnTo>
                      <a:lnTo>
                        <a:pt x="493" y="99"/>
                      </a:lnTo>
                      <a:lnTo>
                        <a:pt x="632" y="120"/>
                      </a:lnTo>
                      <a:lnTo>
                        <a:pt x="628" y="62"/>
                      </a:lnTo>
                      <a:lnTo>
                        <a:pt x="590" y="72"/>
                      </a:lnTo>
                      <a:lnTo>
                        <a:pt x="465" y="0"/>
                      </a:lnTo>
                      <a:lnTo>
                        <a:pt x="0" y="139"/>
                      </a:lnTo>
                    </a:path>
                  </a:pathLst>
                </a:custGeom>
                <a:solidFill>
                  <a:srgbClr val="FFCC6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nvGrpSpPr>
              <p:cNvPr id="27899" name="Group 248"/>
              <p:cNvGrpSpPr>
                <a:grpSpLocks/>
              </p:cNvGrpSpPr>
              <p:nvPr/>
            </p:nvGrpSpPr>
            <p:grpSpPr bwMode="auto">
              <a:xfrm>
                <a:off x="570" y="2983"/>
                <a:ext cx="352" cy="205"/>
                <a:chOff x="570" y="2983"/>
                <a:chExt cx="352" cy="205"/>
              </a:xfrm>
            </p:grpSpPr>
            <p:sp>
              <p:nvSpPr>
                <p:cNvPr id="27915" name="Freeform 249"/>
                <p:cNvSpPr>
                  <a:spLocks/>
                </p:cNvSpPr>
                <p:nvPr/>
              </p:nvSpPr>
              <p:spPr bwMode="auto">
                <a:xfrm>
                  <a:off x="570" y="3035"/>
                  <a:ext cx="352" cy="153"/>
                </a:xfrm>
                <a:custGeom>
                  <a:avLst/>
                  <a:gdLst>
                    <a:gd name="T0" fmla="*/ 351 w 352"/>
                    <a:gd name="T1" fmla="*/ 108 h 153"/>
                    <a:gd name="T2" fmla="*/ 152 w 352"/>
                    <a:gd name="T3" fmla="*/ 0 h 153"/>
                    <a:gd name="T4" fmla="*/ 0 w 352"/>
                    <a:gd name="T5" fmla="*/ 38 h 153"/>
                    <a:gd name="T6" fmla="*/ 190 w 352"/>
                    <a:gd name="T7" fmla="*/ 152 h 153"/>
                    <a:gd name="T8" fmla="*/ 351 w 352"/>
                    <a:gd name="T9" fmla="*/ 108 h 153"/>
                    <a:gd name="T10" fmla="*/ 0 60000 65536"/>
                    <a:gd name="T11" fmla="*/ 0 60000 65536"/>
                    <a:gd name="T12" fmla="*/ 0 60000 65536"/>
                    <a:gd name="T13" fmla="*/ 0 60000 65536"/>
                    <a:gd name="T14" fmla="*/ 0 60000 65536"/>
                    <a:gd name="T15" fmla="*/ 0 w 352"/>
                    <a:gd name="T16" fmla="*/ 0 h 153"/>
                    <a:gd name="T17" fmla="*/ 352 w 352"/>
                    <a:gd name="T18" fmla="*/ 153 h 153"/>
                  </a:gdLst>
                  <a:ahLst/>
                  <a:cxnLst>
                    <a:cxn ang="T10">
                      <a:pos x="T0" y="T1"/>
                    </a:cxn>
                    <a:cxn ang="T11">
                      <a:pos x="T2" y="T3"/>
                    </a:cxn>
                    <a:cxn ang="T12">
                      <a:pos x="T4" y="T5"/>
                    </a:cxn>
                    <a:cxn ang="T13">
                      <a:pos x="T6" y="T7"/>
                    </a:cxn>
                    <a:cxn ang="T14">
                      <a:pos x="T8" y="T9"/>
                    </a:cxn>
                  </a:cxnLst>
                  <a:rect l="T15" t="T16" r="T17" b="T18"/>
                  <a:pathLst>
                    <a:path w="352" h="153">
                      <a:moveTo>
                        <a:pt x="351" y="108"/>
                      </a:moveTo>
                      <a:lnTo>
                        <a:pt x="152" y="0"/>
                      </a:lnTo>
                      <a:lnTo>
                        <a:pt x="0" y="38"/>
                      </a:lnTo>
                      <a:lnTo>
                        <a:pt x="190" y="152"/>
                      </a:lnTo>
                      <a:lnTo>
                        <a:pt x="351" y="108"/>
                      </a:lnTo>
                    </a:path>
                  </a:pathLst>
                </a:custGeom>
                <a:solidFill>
                  <a:srgbClr val="0066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916" name="Freeform 250"/>
                <p:cNvSpPr>
                  <a:spLocks/>
                </p:cNvSpPr>
                <p:nvPr/>
              </p:nvSpPr>
              <p:spPr bwMode="auto">
                <a:xfrm>
                  <a:off x="570" y="3021"/>
                  <a:ext cx="352" cy="152"/>
                </a:xfrm>
                <a:custGeom>
                  <a:avLst/>
                  <a:gdLst>
                    <a:gd name="T0" fmla="*/ 351 w 352"/>
                    <a:gd name="T1" fmla="*/ 107 h 152"/>
                    <a:gd name="T2" fmla="*/ 152 w 352"/>
                    <a:gd name="T3" fmla="*/ 0 h 152"/>
                    <a:gd name="T4" fmla="*/ 0 w 352"/>
                    <a:gd name="T5" fmla="*/ 37 h 152"/>
                    <a:gd name="T6" fmla="*/ 190 w 352"/>
                    <a:gd name="T7" fmla="*/ 151 h 152"/>
                    <a:gd name="T8" fmla="*/ 351 w 352"/>
                    <a:gd name="T9" fmla="*/ 107 h 152"/>
                    <a:gd name="T10" fmla="*/ 0 60000 65536"/>
                    <a:gd name="T11" fmla="*/ 0 60000 65536"/>
                    <a:gd name="T12" fmla="*/ 0 60000 65536"/>
                    <a:gd name="T13" fmla="*/ 0 60000 65536"/>
                    <a:gd name="T14" fmla="*/ 0 60000 65536"/>
                    <a:gd name="T15" fmla="*/ 0 w 352"/>
                    <a:gd name="T16" fmla="*/ 0 h 152"/>
                    <a:gd name="T17" fmla="*/ 352 w 352"/>
                    <a:gd name="T18" fmla="*/ 152 h 152"/>
                  </a:gdLst>
                  <a:ahLst/>
                  <a:cxnLst>
                    <a:cxn ang="T10">
                      <a:pos x="T0" y="T1"/>
                    </a:cxn>
                    <a:cxn ang="T11">
                      <a:pos x="T2" y="T3"/>
                    </a:cxn>
                    <a:cxn ang="T12">
                      <a:pos x="T4" y="T5"/>
                    </a:cxn>
                    <a:cxn ang="T13">
                      <a:pos x="T6" y="T7"/>
                    </a:cxn>
                    <a:cxn ang="T14">
                      <a:pos x="T8" y="T9"/>
                    </a:cxn>
                  </a:cxnLst>
                  <a:rect l="T15" t="T16" r="T17" b="T18"/>
                  <a:pathLst>
                    <a:path w="352" h="152">
                      <a:moveTo>
                        <a:pt x="351" y="107"/>
                      </a:moveTo>
                      <a:lnTo>
                        <a:pt x="152" y="0"/>
                      </a:lnTo>
                      <a:lnTo>
                        <a:pt x="0" y="37"/>
                      </a:lnTo>
                      <a:lnTo>
                        <a:pt x="190" y="151"/>
                      </a:lnTo>
                      <a:lnTo>
                        <a:pt x="351" y="107"/>
                      </a:lnTo>
                    </a:path>
                  </a:pathLst>
                </a:custGeom>
                <a:solidFill>
                  <a:srgbClr val="0099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917" name="Freeform 251"/>
                <p:cNvSpPr>
                  <a:spLocks/>
                </p:cNvSpPr>
                <p:nvPr/>
              </p:nvSpPr>
              <p:spPr bwMode="auto">
                <a:xfrm>
                  <a:off x="570" y="3001"/>
                  <a:ext cx="352" cy="152"/>
                </a:xfrm>
                <a:custGeom>
                  <a:avLst/>
                  <a:gdLst>
                    <a:gd name="T0" fmla="*/ 351 w 352"/>
                    <a:gd name="T1" fmla="*/ 108 h 152"/>
                    <a:gd name="T2" fmla="*/ 152 w 352"/>
                    <a:gd name="T3" fmla="*/ 0 h 152"/>
                    <a:gd name="T4" fmla="*/ 0 w 352"/>
                    <a:gd name="T5" fmla="*/ 38 h 152"/>
                    <a:gd name="T6" fmla="*/ 190 w 352"/>
                    <a:gd name="T7" fmla="*/ 151 h 152"/>
                    <a:gd name="T8" fmla="*/ 351 w 352"/>
                    <a:gd name="T9" fmla="*/ 108 h 152"/>
                    <a:gd name="T10" fmla="*/ 0 60000 65536"/>
                    <a:gd name="T11" fmla="*/ 0 60000 65536"/>
                    <a:gd name="T12" fmla="*/ 0 60000 65536"/>
                    <a:gd name="T13" fmla="*/ 0 60000 65536"/>
                    <a:gd name="T14" fmla="*/ 0 60000 65536"/>
                    <a:gd name="T15" fmla="*/ 0 w 352"/>
                    <a:gd name="T16" fmla="*/ 0 h 152"/>
                    <a:gd name="T17" fmla="*/ 352 w 352"/>
                    <a:gd name="T18" fmla="*/ 152 h 152"/>
                  </a:gdLst>
                  <a:ahLst/>
                  <a:cxnLst>
                    <a:cxn ang="T10">
                      <a:pos x="T0" y="T1"/>
                    </a:cxn>
                    <a:cxn ang="T11">
                      <a:pos x="T2" y="T3"/>
                    </a:cxn>
                    <a:cxn ang="T12">
                      <a:pos x="T4" y="T5"/>
                    </a:cxn>
                    <a:cxn ang="T13">
                      <a:pos x="T6" y="T7"/>
                    </a:cxn>
                    <a:cxn ang="T14">
                      <a:pos x="T8" y="T9"/>
                    </a:cxn>
                  </a:cxnLst>
                  <a:rect l="T15" t="T16" r="T17" b="T18"/>
                  <a:pathLst>
                    <a:path w="352" h="152">
                      <a:moveTo>
                        <a:pt x="351" y="108"/>
                      </a:moveTo>
                      <a:lnTo>
                        <a:pt x="152" y="0"/>
                      </a:lnTo>
                      <a:lnTo>
                        <a:pt x="0" y="38"/>
                      </a:lnTo>
                      <a:lnTo>
                        <a:pt x="190" y="151"/>
                      </a:lnTo>
                      <a:lnTo>
                        <a:pt x="351" y="108"/>
                      </a:lnTo>
                    </a:path>
                  </a:pathLst>
                </a:custGeom>
                <a:solidFill>
                  <a:srgbClr val="99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918" name="Freeform 252"/>
                <p:cNvSpPr>
                  <a:spLocks/>
                </p:cNvSpPr>
                <p:nvPr/>
              </p:nvSpPr>
              <p:spPr bwMode="auto">
                <a:xfrm>
                  <a:off x="570" y="2983"/>
                  <a:ext cx="352" cy="152"/>
                </a:xfrm>
                <a:custGeom>
                  <a:avLst/>
                  <a:gdLst>
                    <a:gd name="T0" fmla="*/ 351 w 352"/>
                    <a:gd name="T1" fmla="*/ 108 h 152"/>
                    <a:gd name="T2" fmla="*/ 152 w 352"/>
                    <a:gd name="T3" fmla="*/ 0 h 152"/>
                    <a:gd name="T4" fmla="*/ 0 w 352"/>
                    <a:gd name="T5" fmla="*/ 37 h 152"/>
                    <a:gd name="T6" fmla="*/ 190 w 352"/>
                    <a:gd name="T7" fmla="*/ 151 h 152"/>
                    <a:gd name="T8" fmla="*/ 351 w 352"/>
                    <a:gd name="T9" fmla="*/ 108 h 152"/>
                    <a:gd name="T10" fmla="*/ 0 60000 65536"/>
                    <a:gd name="T11" fmla="*/ 0 60000 65536"/>
                    <a:gd name="T12" fmla="*/ 0 60000 65536"/>
                    <a:gd name="T13" fmla="*/ 0 60000 65536"/>
                    <a:gd name="T14" fmla="*/ 0 60000 65536"/>
                    <a:gd name="T15" fmla="*/ 0 w 352"/>
                    <a:gd name="T16" fmla="*/ 0 h 152"/>
                    <a:gd name="T17" fmla="*/ 352 w 352"/>
                    <a:gd name="T18" fmla="*/ 152 h 152"/>
                  </a:gdLst>
                  <a:ahLst/>
                  <a:cxnLst>
                    <a:cxn ang="T10">
                      <a:pos x="T0" y="T1"/>
                    </a:cxn>
                    <a:cxn ang="T11">
                      <a:pos x="T2" y="T3"/>
                    </a:cxn>
                    <a:cxn ang="T12">
                      <a:pos x="T4" y="T5"/>
                    </a:cxn>
                    <a:cxn ang="T13">
                      <a:pos x="T6" y="T7"/>
                    </a:cxn>
                    <a:cxn ang="T14">
                      <a:pos x="T8" y="T9"/>
                    </a:cxn>
                  </a:cxnLst>
                  <a:rect l="T15" t="T16" r="T17" b="T18"/>
                  <a:pathLst>
                    <a:path w="352" h="152">
                      <a:moveTo>
                        <a:pt x="351" y="108"/>
                      </a:moveTo>
                      <a:lnTo>
                        <a:pt x="152" y="0"/>
                      </a:lnTo>
                      <a:lnTo>
                        <a:pt x="0" y="37"/>
                      </a:lnTo>
                      <a:lnTo>
                        <a:pt x="190" y="151"/>
                      </a:lnTo>
                      <a:lnTo>
                        <a:pt x="351" y="108"/>
                      </a:lnTo>
                    </a:path>
                  </a:pathLst>
                </a:custGeom>
                <a:solidFill>
                  <a:srgbClr val="CCE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nvGrpSpPr>
              <p:cNvPr id="27900" name="Group 253"/>
              <p:cNvGrpSpPr>
                <a:grpSpLocks/>
              </p:cNvGrpSpPr>
              <p:nvPr/>
            </p:nvGrpSpPr>
            <p:grpSpPr bwMode="auto">
              <a:xfrm>
                <a:off x="1040" y="3299"/>
                <a:ext cx="352" cy="205"/>
                <a:chOff x="1040" y="3299"/>
                <a:chExt cx="352" cy="205"/>
              </a:xfrm>
            </p:grpSpPr>
            <p:sp>
              <p:nvSpPr>
                <p:cNvPr id="27911" name="Freeform 254"/>
                <p:cNvSpPr>
                  <a:spLocks/>
                </p:cNvSpPr>
                <p:nvPr/>
              </p:nvSpPr>
              <p:spPr bwMode="auto">
                <a:xfrm>
                  <a:off x="1040" y="3352"/>
                  <a:ext cx="352" cy="152"/>
                </a:xfrm>
                <a:custGeom>
                  <a:avLst/>
                  <a:gdLst>
                    <a:gd name="T0" fmla="*/ 351 w 352"/>
                    <a:gd name="T1" fmla="*/ 108 h 152"/>
                    <a:gd name="T2" fmla="*/ 152 w 352"/>
                    <a:gd name="T3" fmla="*/ 0 h 152"/>
                    <a:gd name="T4" fmla="*/ 0 w 352"/>
                    <a:gd name="T5" fmla="*/ 38 h 152"/>
                    <a:gd name="T6" fmla="*/ 190 w 352"/>
                    <a:gd name="T7" fmla="*/ 151 h 152"/>
                    <a:gd name="T8" fmla="*/ 351 w 352"/>
                    <a:gd name="T9" fmla="*/ 108 h 152"/>
                    <a:gd name="T10" fmla="*/ 0 60000 65536"/>
                    <a:gd name="T11" fmla="*/ 0 60000 65536"/>
                    <a:gd name="T12" fmla="*/ 0 60000 65536"/>
                    <a:gd name="T13" fmla="*/ 0 60000 65536"/>
                    <a:gd name="T14" fmla="*/ 0 60000 65536"/>
                    <a:gd name="T15" fmla="*/ 0 w 352"/>
                    <a:gd name="T16" fmla="*/ 0 h 152"/>
                    <a:gd name="T17" fmla="*/ 352 w 352"/>
                    <a:gd name="T18" fmla="*/ 152 h 152"/>
                  </a:gdLst>
                  <a:ahLst/>
                  <a:cxnLst>
                    <a:cxn ang="T10">
                      <a:pos x="T0" y="T1"/>
                    </a:cxn>
                    <a:cxn ang="T11">
                      <a:pos x="T2" y="T3"/>
                    </a:cxn>
                    <a:cxn ang="T12">
                      <a:pos x="T4" y="T5"/>
                    </a:cxn>
                    <a:cxn ang="T13">
                      <a:pos x="T6" y="T7"/>
                    </a:cxn>
                    <a:cxn ang="T14">
                      <a:pos x="T8" y="T9"/>
                    </a:cxn>
                  </a:cxnLst>
                  <a:rect l="T15" t="T16" r="T17" b="T18"/>
                  <a:pathLst>
                    <a:path w="352" h="152">
                      <a:moveTo>
                        <a:pt x="351" y="108"/>
                      </a:moveTo>
                      <a:lnTo>
                        <a:pt x="152" y="0"/>
                      </a:lnTo>
                      <a:lnTo>
                        <a:pt x="0" y="38"/>
                      </a:lnTo>
                      <a:lnTo>
                        <a:pt x="190" y="151"/>
                      </a:lnTo>
                      <a:lnTo>
                        <a:pt x="351" y="108"/>
                      </a:lnTo>
                    </a:path>
                  </a:pathLst>
                </a:custGeom>
                <a:solidFill>
                  <a:srgbClr val="0066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912" name="Freeform 255"/>
                <p:cNvSpPr>
                  <a:spLocks/>
                </p:cNvSpPr>
                <p:nvPr/>
              </p:nvSpPr>
              <p:spPr bwMode="auto">
                <a:xfrm>
                  <a:off x="1040" y="3337"/>
                  <a:ext cx="352" cy="153"/>
                </a:xfrm>
                <a:custGeom>
                  <a:avLst/>
                  <a:gdLst>
                    <a:gd name="T0" fmla="*/ 351 w 352"/>
                    <a:gd name="T1" fmla="*/ 108 h 153"/>
                    <a:gd name="T2" fmla="*/ 152 w 352"/>
                    <a:gd name="T3" fmla="*/ 0 h 153"/>
                    <a:gd name="T4" fmla="*/ 0 w 352"/>
                    <a:gd name="T5" fmla="*/ 38 h 153"/>
                    <a:gd name="T6" fmla="*/ 190 w 352"/>
                    <a:gd name="T7" fmla="*/ 152 h 153"/>
                    <a:gd name="T8" fmla="*/ 351 w 352"/>
                    <a:gd name="T9" fmla="*/ 108 h 153"/>
                    <a:gd name="T10" fmla="*/ 0 60000 65536"/>
                    <a:gd name="T11" fmla="*/ 0 60000 65536"/>
                    <a:gd name="T12" fmla="*/ 0 60000 65536"/>
                    <a:gd name="T13" fmla="*/ 0 60000 65536"/>
                    <a:gd name="T14" fmla="*/ 0 60000 65536"/>
                    <a:gd name="T15" fmla="*/ 0 w 352"/>
                    <a:gd name="T16" fmla="*/ 0 h 153"/>
                    <a:gd name="T17" fmla="*/ 352 w 352"/>
                    <a:gd name="T18" fmla="*/ 153 h 153"/>
                  </a:gdLst>
                  <a:ahLst/>
                  <a:cxnLst>
                    <a:cxn ang="T10">
                      <a:pos x="T0" y="T1"/>
                    </a:cxn>
                    <a:cxn ang="T11">
                      <a:pos x="T2" y="T3"/>
                    </a:cxn>
                    <a:cxn ang="T12">
                      <a:pos x="T4" y="T5"/>
                    </a:cxn>
                    <a:cxn ang="T13">
                      <a:pos x="T6" y="T7"/>
                    </a:cxn>
                    <a:cxn ang="T14">
                      <a:pos x="T8" y="T9"/>
                    </a:cxn>
                  </a:cxnLst>
                  <a:rect l="T15" t="T16" r="T17" b="T18"/>
                  <a:pathLst>
                    <a:path w="352" h="153">
                      <a:moveTo>
                        <a:pt x="351" y="108"/>
                      </a:moveTo>
                      <a:lnTo>
                        <a:pt x="152" y="0"/>
                      </a:lnTo>
                      <a:lnTo>
                        <a:pt x="0" y="38"/>
                      </a:lnTo>
                      <a:lnTo>
                        <a:pt x="190" y="152"/>
                      </a:lnTo>
                      <a:lnTo>
                        <a:pt x="351" y="108"/>
                      </a:lnTo>
                    </a:path>
                  </a:pathLst>
                </a:custGeom>
                <a:solidFill>
                  <a:srgbClr val="0099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913" name="Freeform 256"/>
                <p:cNvSpPr>
                  <a:spLocks/>
                </p:cNvSpPr>
                <p:nvPr/>
              </p:nvSpPr>
              <p:spPr bwMode="auto">
                <a:xfrm>
                  <a:off x="1040" y="3318"/>
                  <a:ext cx="352" cy="152"/>
                </a:xfrm>
                <a:custGeom>
                  <a:avLst/>
                  <a:gdLst>
                    <a:gd name="T0" fmla="*/ 351 w 352"/>
                    <a:gd name="T1" fmla="*/ 108 h 152"/>
                    <a:gd name="T2" fmla="*/ 152 w 352"/>
                    <a:gd name="T3" fmla="*/ 0 h 152"/>
                    <a:gd name="T4" fmla="*/ 0 w 352"/>
                    <a:gd name="T5" fmla="*/ 37 h 152"/>
                    <a:gd name="T6" fmla="*/ 190 w 352"/>
                    <a:gd name="T7" fmla="*/ 151 h 152"/>
                    <a:gd name="T8" fmla="*/ 351 w 352"/>
                    <a:gd name="T9" fmla="*/ 108 h 152"/>
                    <a:gd name="T10" fmla="*/ 0 60000 65536"/>
                    <a:gd name="T11" fmla="*/ 0 60000 65536"/>
                    <a:gd name="T12" fmla="*/ 0 60000 65536"/>
                    <a:gd name="T13" fmla="*/ 0 60000 65536"/>
                    <a:gd name="T14" fmla="*/ 0 60000 65536"/>
                    <a:gd name="T15" fmla="*/ 0 w 352"/>
                    <a:gd name="T16" fmla="*/ 0 h 152"/>
                    <a:gd name="T17" fmla="*/ 352 w 352"/>
                    <a:gd name="T18" fmla="*/ 152 h 152"/>
                  </a:gdLst>
                  <a:ahLst/>
                  <a:cxnLst>
                    <a:cxn ang="T10">
                      <a:pos x="T0" y="T1"/>
                    </a:cxn>
                    <a:cxn ang="T11">
                      <a:pos x="T2" y="T3"/>
                    </a:cxn>
                    <a:cxn ang="T12">
                      <a:pos x="T4" y="T5"/>
                    </a:cxn>
                    <a:cxn ang="T13">
                      <a:pos x="T6" y="T7"/>
                    </a:cxn>
                    <a:cxn ang="T14">
                      <a:pos x="T8" y="T9"/>
                    </a:cxn>
                  </a:cxnLst>
                  <a:rect l="T15" t="T16" r="T17" b="T18"/>
                  <a:pathLst>
                    <a:path w="352" h="152">
                      <a:moveTo>
                        <a:pt x="351" y="108"/>
                      </a:moveTo>
                      <a:lnTo>
                        <a:pt x="152" y="0"/>
                      </a:lnTo>
                      <a:lnTo>
                        <a:pt x="0" y="37"/>
                      </a:lnTo>
                      <a:lnTo>
                        <a:pt x="190" y="151"/>
                      </a:lnTo>
                      <a:lnTo>
                        <a:pt x="351" y="108"/>
                      </a:lnTo>
                    </a:path>
                  </a:pathLst>
                </a:custGeom>
                <a:solidFill>
                  <a:srgbClr val="99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914" name="Freeform 257"/>
                <p:cNvSpPr>
                  <a:spLocks/>
                </p:cNvSpPr>
                <p:nvPr/>
              </p:nvSpPr>
              <p:spPr bwMode="auto">
                <a:xfrm>
                  <a:off x="1040" y="3299"/>
                  <a:ext cx="352" cy="153"/>
                </a:xfrm>
                <a:custGeom>
                  <a:avLst/>
                  <a:gdLst>
                    <a:gd name="T0" fmla="*/ 351 w 352"/>
                    <a:gd name="T1" fmla="*/ 108 h 153"/>
                    <a:gd name="T2" fmla="*/ 152 w 352"/>
                    <a:gd name="T3" fmla="*/ 0 h 153"/>
                    <a:gd name="T4" fmla="*/ 0 w 352"/>
                    <a:gd name="T5" fmla="*/ 38 h 153"/>
                    <a:gd name="T6" fmla="*/ 190 w 352"/>
                    <a:gd name="T7" fmla="*/ 152 h 153"/>
                    <a:gd name="T8" fmla="*/ 351 w 352"/>
                    <a:gd name="T9" fmla="*/ 108 h 153"/>
                    <a:gd name="T10" fmla="*/ 0 60000 65536"/>
                    <a:gd name="T11" fmla="*/ 0 60000 65536"/>
                    <a:gd name="T12" fmla="*/ 0 60000 65536"/>
                    <a:gd name="T13" fmla="*/ 0 60000 65536"/>
                    <a:gd name="T14" fmla="*/ 0 60000 65536"/>
                    <a:gd name="T15" fmla="*/ 0 w 352"/>
                    <a:gd name="T16" fmla="*/ 0 h 153"/>
                    <a:gd name="T17" fmla="*/ 352 w 352"/>
                    <a:gd name="T18" fmla="*/ 153 h 153"/>
                  </a:gdLst>
                  <a:ahLst/>
                  <a:cxnLst>
                    <a:cxn ang="T10">
                      <a:pos x="T0" y="T1"/>
                    </a:cxn>
                    <a:cxn ang="T11">
                      <a:pos x="T2" y="T3"/>
                    </a:cxn>
                    <a:cxn ang="T12">
                      <a:pos x="T4" y="T5"/>
                    </a:cxn>
                    <a:cxn ang="T13">
                      <a:pos x="T6" y="T7"/>
                    </a:cxn>
                    <a:cxn ang="T14">
                      <a:pos x="T8" y="T9"/>
                    </a:cxn>
                  </a:cxnLst>
                  <a:rect l="T15" t="T16" r="T17" b="T18"/>
                  <a:pathLst>
                    <a:path w="352" h="153">
                      <a:moveTo>
                        <a:pt x="351" y="108"/>
                      </a:moveTo>
                      <a:lnTo>
                        <a:pt x="152" y="0"/>
                      </a:lnTo>
                      <a:lnTo>
                        <a:pt x="0" y="38"/>
                      </a:lnTo>
                      <a:lnTo>
                        <a:pt x="190" y="152"/>
                      </a:lnTo>
                      <a:lnTo>
                        <a:pt x="351" y="108"/>
                      </a:lnTo>
                    </a:path>
                  </a:pathLst>
                </a:custGeom>
                <a:solidFill>
                  <a:srgbClr val="CCE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nvGrpSpPr>
              <p:cNvPr id="27901" name="Group 258"/>
              <p:cNvGrpSpPr>
                <a:grpSpLocks/>
              </p:cNvGrpSpPr>
              <p:nvPr/>
            </p:nvGrpSpPr>
            <p:grpSpPr bwMode="auto">
              <a:xfrm>
                <a:off x="1244" y="3237"/>
                <a:ext cx="352" cy="205"/>
                <a:chOff x="1244" y="3237"/>
                <a:chExt cx="352" cy="205"/>
              </a:xfrm>
            </p:grpSpPr>
            <p:sp>
              <p:nvSpPr>
                <p:cNvPr id="27907" name="Freeform 259"/>
                <p:cNvSpPr>
                  <a:spLocks/>
                </p:cNvSpPr>
                <p:nvPr/>
              </p:nvSpPr>
              <p:spPr bwMode="auto">
                <a:xfrm>
                  <a:off x="1244" y="3289"/>
                  <a:ext cx="352" cy="153"/>
                </a:xfrm>
                <a:custGeom>
                  <a:avLst/>
                  <a:gdLst>
                    <a:gd name="T0" fmla="*/ 351 w 352"/>
                    <a:gd name="T1" fmla="*/ 108 h 153"/>
                    <a:gd name="T2" fmla="*/ 153 w 352"/>
                    <a:gd name="T3" fmla="*/ 0 h 153"/>
                    <a:gd name="T4" fmla="*/ 0 w 352"/>
                    <a:gd name="T5" fmla="*/ 38 h 153"/>
                    <a:gd name="T6" fmla="*/ 190 w 352"/>
                    <a:gd name="T7" fmla="*/ 152 h 153"/>
                    <a:gd name="T8" fmla="*/ 351 w 352"/>
                    <a:gd name="T9" fmla="*/ 108 h 153"/>
                    <a:gd name="T10" fmla="*/ 0 60000 65536"/>
                    <a:gd name="T11" fmla="*/ 0 60000 65536"/>
                    <a:gd name="T12" fmla="*/ 0 60000 65536"/>
                    <a:gd name="T13" fmla="*/ 0 60000 65536"/>
                    <a:gd name="T14" fmla="*/ 0 60000 65536"/>
                    <a:gd name="T15" fmla="*/ 0 w 352"/>
                    <a:gd name="T16" fmla="*/ 0 h 153"/>
                    <a:gd name="T17" fmla="*/ 352 w 352"/>
                    <a:gd name="T18" fmla="*/ 153 h 153"/>
                  </a:gdLst>
                  <a:ahLst/>
                  <a:cxnLst>
                    <a:cxn ang="T10">
                      <a:pos x="T0" y="T1"/>
                    </a:cxn>
                    <a:cxn ang="T11">
                      <a:pos x="T2" y="T3"/>
                    </a:cxn>
                    <a:cxn ang="T12">
                      <a:pos x="T4" y="T5"/>
                    </a:cxn>
                    <a:cxn ang="T13">
                      <a:pos x="T6" y="T7"/>
                    </a:cxn>
                    <a:cxn ang="T14">
                      <a:pos x="T8" y="T9"/>
                    </a:cxn>
                  </a:cxnLst>
                  <a:rect l="T15" t="T16" r="T17" b="T18"/>
                  <a:pathLst>
                    <a:path w="352" h="153">
                      <a:moveTo>
                        <a:pt x="351" y="108"/>
                      </a:moveTo>
                      <a:lnTo>
                        <a:pt x="153" y="0"/>
                      </a:lnTo>
                      <a:lnTo>
                        <a:pt x="0" y="38"/>
                      </a:lnTo>
                      <a:lnTo>
                        <a:pt x="190" y="152"/>
                      </a:lnTo>
                      <a:lnTo>
                        <a:pt x="351" y="108"/>
                      </a:lnTo>
                    </a:path>
                  </a:pathLst>
                </a:custGeom>
                <a:solidFill>
                  <a:srgbClr val="0066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908" name="Freeform 260"/>
                <p:cNvSpPr>
                  <a:spLocks/>
                </p:cNvSpPr>
                <p:nvPr/>
              </p:nvSpPr>
              <p:spPr bwMode="auto">
                <a:xfrm>
                  <a:off x="1244" y="3275"/>
                  <a:ext cx="352" cy="152"/>
                </a:xfrm>
                <a:custGeom>
                  <a:avLst/>
                  <a:gdLst>
                    <a:gd name="T0" fmla="*/ 351 w 352"/>
                    <a:gd name="T1" fmla="*/ 107 h 152"/>
                    <a:gd name="T2" fmla="*/ 153 w 352"/>
                    <a:gd name="T3" fmla="*/ 0 h 152"/>
                    <a:gd name="T4" fmla="*/ 0 w 352"/>
                    <a:gd name="T5" fmla="*/ 37 h 152"/>
                    <a:gd name="T6" fmla="*/ 190 w 352"/>
                    <a:gd name="T7" fmla="*/ 151 h 152"/>
                    <a:gd name="T8" fmla="*/ 351 w 352"/>
                    <a:gd name="T9" fmla="*/ 107 h 152"/>
                    <a:gd name="T10" fmla="*/ 0 60000 65536"/>
                    <a:gd name="T11" fmla="*/ 0 60000 65536"/>
                    <a:gd name="T12" fmla="*/ 0 60000 65536"/>
                    <a:gd name="T13" fmla="*/ 0 60000 65536"/>
                    <a:gd name="T14" fmla="*/ 0 60000 65536"/>
                    <a:gd name="T15" fmla="*/ 0 w 352"/>
                    <a:gd name="T16" fmla="*/ 0 h 152"/>
                    <a:gd name="T17" fmla="*/ 352 w 352"/>
                    <a:gd name="T18" fmla="*/ 152 h 152"/>
                  </a:gdLst>
                  <a:ahLst/>
                  <a:cxnLst>
                    <a:cxn ang="T10">
                      <a:pos x="T0" y="T1"/>
                    </a:cxn>
                    <a:cxn ang="T11">
                      <a:pos x="T2" y="T3"/>
                    </a:cxn>
                    <a:cxn ang="T12">
                      <a:pos x="T4" y="T5"/>
                    </a:cxn>
                    <a:cxn ang="T13">
                      <a:pos x="T6" y="T7"/>
                    </a:cxn>
                    <a:cxn ang="T14">
                      <a:pos x="T8" y="T9"/>
                    </a:cxn>
                  </a:cxnLst>
                  <a:rect l="T15" t="T16" r="T17" b="T18"/>
                  <a:pathLst>
                    <a:path w="352" h="152">
                      <a:moveTo>
                        <a:pt x="351" y="107"/>
                      </a:moveTo>
                      <a:lnTo>
                        <a:pt x="153" y="0"/>
                      </a:lnTo>
                      <a:lnTo>
                        <a:pt x="0" y="37"/>
                      </a:lnTo>
                      <a:lnTo>
                        <a:pt x="190" y="151"/>
                      </a:lnTo>
                      <a:lnTo>
                        <a:pt x="351" y="107"/>
                      </a:lnTo>
                    </a:path>
                  </a:pathLst>
                </a:custGeom>
                <a:solidFill>
                  <a:srgbClr val="0099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909" name="Freeform 261"/>
                <p:cNvSpPr>
                  <a:spLocks/>
                </p:cNvSpPr>
                <p:nvPr/>
              </p:nvSpPr>
              <p:spPr bwMode="auto">
                <a:xfrm>
                  <a:off x="1244" y="3255"/>
                  <a:ext cx="352" cy="152"/>
                </a:xfrm>
                <a:custGeom>
                  <a:avLst/>
                  <a:gdLst>
                    <a:gd name="T0" fmla="*/ 351 w 352"/>
                    <a:gd name="T1" fmla="*/ 108 h 152"/>
                    <a:gd name="T2" fmla="*/ 153 w 352"/>
                    <a:gd name="T3" fmla="*/ 0 h 152"/>
                    <a:gd name="T4" fmla="*/ 0 w 352"/>
                    <a:gd name="T5" fmla="*/ 38 h 152"/>
                    <a:gd name="T6" fmla="*/ 190 w 352"/>
                    <a:gd name="T7" fmla="*/ 151 h 152"/>
                    <a:gd name="T8" fmla="*/ 351 w 352"/>
                    <a:gd name="T9" fmla="*/ 108 h 152"/>
                    <a:gd name="T10" fmla="*/ 0 60000 65536"/>
                    <a:gd name="T11" fmla="*/ 0 60000 65536"/>
                    <a:gd name="T12" fmla="*/ 0 60000 65536"/>
                    <a:gd name="T13" fmla="*/ 0 60000 65536"/>
                    <a:gd name="T14" fmla="*/ 0 60000 65536"/>
                    <a:gd name="T15" fmla="*/ 0 w 352"/>
                    <a:gd name="T16" fmla="*/ 0 h 152"/>
                    <a:gd name="T17" fmla="*/ 352 w 352"/>
                    <a:gd name="T18" fmla="*/ 152 h 152"/>
                  </a:gdLst>
                  <a:ahLst/>
                  <a:cxnLst>
                    <a:cxn ang="T10">
                      <a:pos x="T0" y="T1"/>
                    </a:cxn>
                    <a:cxn ang="T11">
                      <a:pos x="T2" y="T3"/>
                    </a:cxn>
                    <a:cxn ang="T12">
                      <a:pos x="T4" y="T5"/>
                    </a:cxn>
                    <a:cxn ang="T13">
                      <a:pos x="T6" y="T7"/>
                    </a:cxn>
                    <a:cxn ang="T14">
                      <a:pos x="T8" y="T9"/>
                    </a:cxn>
                  </a:cxnLst>
                  <a:rect l="T15" t="T16" r="T17" b="T18"/>
                  <a:pathLst>
                    <a:path w="352" h="152">
                      <a:moveTo>
                        <a:pt x="351" y="108"/>
                      </a:moveTo>
                      <a:lnTo>
                        <a:pt x="153" y="0"/>
                      </a:lnTo>
                      <a:lnTo>
                        <a:pt x="0" y="38"/>
                      </a:lnTo>
                      <a:lnTo>
                        <a:pt x="190" y="151"/>
                      </a:lnTo>
                      <a:lnTo>
                        <a:pt x="351" y="108"/>
                      </a:lnTo>
                    </a:path>
                  </a:pathLst>
                </a:custGeom>
                <a:solidFill>
                  <a:srgbClr val="99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910" name="Freeform 262"/>
                <p:cNvSpPr>
                  <a:spLocks/>
                </p:cNvSpPr>
                <p:nvPr/>
              </p:nvSpPr>
              <p:spPr bwMode="auto">
                <a:xfrm>
                  <a:off x="1244" y="3237"/>
                  <a:ext cx="352" cy="152"/>
                </a:xfrm>
                <a:custGeom>
                  <a:avLst/>
                  <a:gdLst>
                    <a:gd name="T0" fmla="*/ 351 w 352"/>
                    <a:gd name="T1" fmla="*/ 108 h 152"/>
                    <a:gd name="T2" fmla="*/ 153 w 352"/>
                    <a:gd name="T3" fmla="*/ 0 h 152"/>
                    <a:gd name="T4" fmla="*/ 0 w 352"/>
                    <a:gd name="T5" fmla="*/ 37 h 152"/>
                    <a:gd name="T6" fmla="*/ 190 w 352"/>
                    <a:gd name="T7" fmla="*/ 151 h 152"/>
                    <a:gd name="T8" fmla="*/ 351 w 352"/>
                    <a:gd name="T9" fmla="*/ 108 h 152"/>
                    <a:gd name="T10" fmla="*/ 0 60000 65536"/>
                    <a:gd name="T11" fmla="*/ 0 60000 65536"/>
                    <a:gd name="T12" fmla="*/ 0 60000 65536"/>
                    <a:gd name="T13" fmla="*/ 0 60000 65536"/>
                    <a:gd name="T14" fmla="*/ 0 60000 65536"/>
                    <a:gd name="T15" fmla="*/ 0 w 352"/>
                    <a:gd name="T16" fmla="*/ 0 h 152"/>
                    <a:gd name="T17" fmla="*/ 352 w 352"/>
                    <a:gd name="T18" fmla="*/ 152 h 152"/>
                  </a:gdLst>
                  <a:ahLst/>
                  <a:cxnLst>
                    <a:cxn ang="T10">
                      <a:pos x="T0" y="T1"/>
                    </a:cxn>
                    <a:cxn ang="T11">
                      <a:pos x="T2" y="T3"/>
                    </a:cxn>
                    <a:cxn ang="T12">
                      <a:pos x="T4" y="T5"/>
                    </a:cxn>
                    <a:cxn ang="T13">
                      <a:pos x="T6" y="T7"/>
                    </a:cxn>
                    <a:cxn ang="T14">
                      <a:pos x="T8" y="T9"/>
                    </a:cxn>
                  </a:cxnLst>
                  <a:rect l="T15" t="T16" r="T17" b="T18"/>
                  <a:pathLst>
                    <a:path w="352" h="152">
                      <a:moveTo>
                        <a:pt x="351" y="108"/>
                      </a:moveTo>
                      <a:lnTo>
                        <a:pt x="153" y="0"/>
                      </a:lnTo>
                      <a:lnTo>
                        <a:pt x="0" y="37"/>
                      </a:lnTo>
                      <a:lnTo>
                        <a:pt x="190" y="151"/>
                      </a:lnTo>
                      <a:lnTo>
                        <a:pt x="351" y="108"/>
                      </a:lnTo>
                    </a:path>
                  </a:pathLst>
                </a:custGeom>
                <a:solidFill>
                  <a:srgbClr val="CCE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nvGrpSpPr>
              <p:cNvPr id="27902" name="Group 263"/>
              <p:cNvGrpSpPr>
                <a:grpSpLocks/>
              </p:cNvGrpSpPr>
              <p:nvPr/>
            </p:nvGrpSpPr>
            <p:grpSpPr bwMode="auto">
              <a:xfrm>
                <a:off x="824" y="3364"/>
                <a:ext cx="352" cy="205"/>
                <a:chOff x="824" y="3364"/>
                <a:chExt cx="352" cy="205"/>
              </a:xfrm>
            </p:grpSpPr>
            <p:sp>
              <p:nvSpPr>
                <p:cNvPr id="27903" name="Freeform 264"/>
                <p:cNvSpPr>
                  <a:spLocks/>
                </p:cNvSpPr>
                <p:nvPr/>
              </p:nvSpPr>
              <p:spPr bwMode="auto">
                <a:xfrm>
                  <a:off x="824" y="3416"/>
                  <a:ext cx="352" cy="153"/>
                </a:xfrm>
                <a:custGeom>
                  <a:avLst/>
                  <a:gdLst>
                    <a:gd name="T0" fmla="*/ 351 w 352"/>
                    <a:gd name="T1" fmla="*/ 108 h 153"/>
                    <a:gd name="T2" fmla="*/ 153 w 352"/>
                    <a:gd name="T3" fmla="*/ 0 h 153"/>
                    <a:gd name="T4" fmla="*/ 0 w 352"/>
                    <a:gd name="T5" fmla="*/ 38 h 153"/>
                    <a:gd name="T6" fmla="*/ 190 w 352"/>
                    <a:gd name="T7" fmla="*/ 152 h 153"/>
                    <a:gd name="T8" fmla="*/ 351 w 352"/>
                    <a:gd name="T9" fmla="*/ 108 h 153"/>
                    <a:gd name="T10" fmla="*/ 0 60000 65536"/>
                    <a:gd name="T11" fmla="*/ 0 60000 65536"/>
                    <a:gd name="T12" fmla="*/ 0 60000 65536"/>
                    <a:gd name="T13" fmla="*/ 0 60000 65536"/>
                    <a:gd name="T14" fmla="*/ 0 60000 65536"/>
                    <a:gd name="T15" fmla="*/ 0 w 352"/>
                    <a:gd name="T16" fmla="*/ 0 h 153"/>
                    <a:gd name="T17" fmla="*/ 352 w 352"/>
                    <a:gd name="T18" fmla="*/ 153 h 153"/>
                  </a:gdLst>
                  <a:ahLst/>
                  <a:cxnLst>
                    <a:cxn ang="T10">
                      <a:pos x="T0" y="T1"/>
                    </a:cxn>
                    <a:cxn ang="T11">
                      <a:pos x="T2" y="T3"/>
                    </a:cxn>
                    <a:cxn ang="T12">
                      <a:pos x="T4" y="T5"/>
                    </a:cxn>
                    <a:cxn ang="T13">
                      <a:pos x="T6" y="T7"/>
                    </a:cxn>
                    <a:cxn ang="T14">
                      <a:pos x="T8" y="T9"/>
                    </a:cxn>
                  </a:cxnLst>
                  <a:rect l="T15" t="T16" r="T17" b="T18"/>
                  <a:pathLst>
                    <a:path w="352" h="153">
                      <a:moveTo>
                        <a:pt x="351" y="108"/>
                      </a:moveTo>
                      <a:lnTo>
                        <a:pt x="153" y="0"/>
                      </a:lnTo>
                      <a:lnTo>
                        <a:pt x="0" y="38"/>
                      </a:lnTo>
                      <a:lnTo>
                        <a:pt x="190" y="152"/>
                      </a:lnTo>
                      <a:lnTo>
                        <a:pt x="351" y="108"/>
                      </a:lnTo>
                    </a:path>
                  </a:pathLst>
                </a:custGeom>
                <a:solidFill>
                  <a:srgbClr val="0066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904" name="Freeform 265"/>
                <p:cNvSpPr>
                  <a:spLocks/>
                </p:cNvSpPr>
                <p:nvPr/>
              </p:nvSpPr>
              <p:spPr bwMode="auto">
                <a:xfrm>
                  <a:off x="824" y="3402"/>
                  <a:ext cx="352" cy="152"/>
                </a:xfrm>
                <a:custGeom>
                  <a:avLst/>
                  <a:gdLst>
                    <a:gd name="T0" fmla="*/ 351 w 352"/>
                    <a:gd name="T1" fmla="*/ 108 h 152"/>
                    <a:gd name="T2" fmla="*/ 153 w 352"/>
                    <a:gd name="T3" fmla="*/ 0 h 152"/>
                    <a:gd name="T4" fmla="*/ 0 w 352"/>
                    <a:gd name="T5" fmla="*/ 37 h 152"/>
                    <a:gd name="T6" fmla="*/ 190 w 352"/>
                    <a:gd name="T7" fmla="*/ 151 h 152"/>
                    <a:gd name="T8" fmla="*/ 351 w 352"/>
                    <a:gd name="T9" fmla="*/ 108 h 152"/>
                    <a:gd name="T10" fmla="*/ 0 60000 65536"/>
                    <a:gd name="T11" fmla="*/ 0 60000 65536"/>
                    <a:gd name="T12" fmla="*/ 0 60000 65536"/>
                    <a:gd name="T13" fmla="*/ 0 60000 65536"/>
                    <a:gd name="T14" fmla="*/ 0 60000 65536"/>
                    <a:gd name="T15" fmla="*/ 0 w 352"/>
                    <a:gd name="T16" fmla="*/ 0 h 152"/>
                    <a:gd name="T17" fmla="*/ 352 w 352"/>
                    <a:gd name="T18" fmla="*/ 152 h 152"/>
                  </a:gdLst>
                  <a:ahLst/>
                  <a:cxnLst>
                    <a:cxn ang="T10">
                      <a:pos x="T0" y="T1"/>
                    </a:cxn>
                    <a:cxn ang="T11">
                      <a:pos x="T2" y="T3"/>
                    </a:cxn>
                    <a:cxn ang="T12">
                      <a:pos x="T4" y="T5"/>
                    </a:cxn>
                    <a:cxn ang="T13">
                      <a:pos x="T6" y="T7"/>
                    </a:cxn>
                    <a:cxn ang="T14">
                      <a:pos x="T8" y="T9"/>
                    </a:cxn>
                  </a:cxnLst>
                  <a:rect l="T15" t="T16" r="T17" b="T18"/>
                  <a:pathLst>
                    <a:path w="352" h="152">
                      <a:moveTo>
                        <a:pt x="351" y="108"/>
                      </a:moveTo>
                      <a:lnTo>
                        <a:pt x="153" y="0"/>
                      </a:lnTo>
                      <a:lnTo>
                        <a:pt x="0" y="37"/>
                      </a:lnTo>
                      <a:lnTo>
                        <a:pt x="190" y="151"/>
                      </a:lnTo>
                      <a:lnTo>
                        <a:pt x="351" y="108"/>
                      </a:lnTo>
                    </a:path>
                  </a:pathLst>
                </a:custGeom>
                <a:solidFill>
                  <a:srgbClr val="0099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905" name="Freeform 266"/>
                <p:cNvSpPr>
                  <a:spLocks/>
                </p:cNvSpPr>
                <p:nvPr/>
              </p:nvSpPr>
              <p:spPr bwMode="auto">
                <a:xfrm>
                  <a:off x="824" y="3382"/>
                  <a:ext cx="352" cy="152"/>
                </a:xfrm>
                <a:custGeom>
                  <a:avLst/>
                  <a:gdLst>
                    <a:gd name="T0" fmla="*/ 351 w 352"/>
                    <a:gd name="T1" fmla="*/ 108 h 152"/>
                    <a:gd name="T2" fmla="*/ 153 w 352"/>
                    <a:gd name="T3" fmla="*/ 0 h 152"/>
                    <a:gd name="T4" fmla="*/ 0 w 352"/>
                    <a:gd name="T5" fmla="*/ 38 h 152"/>
                    <a:gd name="T6" fmla="*/ 190 w 352"/>
                    <a:gd name="T7" fmla="*/ 151 h 152"/>
                    <a:gd name="T8" fmla="*/ 351 w 352"/>
                    <a:gd name="T9" fmla="*/ 108 h 152"/>
                    <a:gd name="T10" fmla="*/ 0 60000 65536"/>
                    <a:gd name="T11" fmla="*/ 0 60000 65536"/>
                    <a:gd name="T12" fmla="*/ 0 60000 65536"/>
                    <a:gd name="T13" fmla="*/ 0 60000 65536"/>
                    <a:gd name="T14" fmla="*/ 0 60000 65536"/>
                    <a:gd name="T15" fmla="*/ 0 w 352"/>
                    <a:gd name="T16" fmla="*/ 0 h 152"/>
                    <a:gd name="T17" fmla="*/ 352 w 352"/>
                    <a:gd name="T18" fmla="*/ 152 h 152"/>
                  </a:gdLst>
                  <a:ahLst/>
                  <a:cxnLst>
                    <a:cxn ang="T10">
                      <a:pos x="T0" y="T1"/>
                    </a:cxn>
                    <a:cxn ang="T11">
                      <a:pos x="T2" y="T3"/>
                    </a:cxn>
                    <a:cxn ang="T12">
                      <a:pos x="T4" y="T5"/>
                    </a:cxn>
                    <a:cxn ang="T13">
                      <a:pos x="T6" y="T7"/>
                    </a:cxn>
                    <a:cxn ang="T14">
                      <a:pos x="T8" y="T9"/>
                    </a:cxn>
                  </a:cxnLst>
                  <a:rect l="T15" t="T16" r="T17" b="T18"/>
                  <a:pathLst>
                    <a:path w="352" h="152">
                      <a:moveTo>
                        <a:pt x="351" y="108"/>
                      </a:moveTo>
                      <a:lnTo>
                        <a:pt x="153" y="0"/>
                      </a:lnTo>
                      <a:lnTo>
                        <a:pt x="0" y="38"/>
                      </a:lnTo>
                      <a:lnTo>
                        <a:pt x="190" y="151"/>
                      </a:lnTo>
                      <a:lnTo>
                        <a:pt x="351" y="108"/>
                      </a:lnTo>
                    </a:path>
                  </a:pathLst>
                </a:custGeom>
                <a:solidFill>
                  <a:srgbClr val="99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906" name="Freeform 267"/>
                <p:cNvSpPr>
                  <a:spLocks/>
                </p:cNvSpPr>
                <p:nvPr/>
              </p:nvSpPr>
              <p:spPr bwMode="auto">
                <a:xfrm>
                  <a:off x="824" y="3364"/>
                  <a:ext cx="352" cy="152"/>
                </a:xfrm>
                <a:custGeom>
                  <a:avLst/>
                  <a:gdLst>
                    <a:gd name="T0" fmla="*/ 351 w 352"/>
                    <a:gd name="T1" fmla="*/ 108 h 152"/>
                    <a:gd name="T2" fmla="*/ 153 w 352"/>
                    <a:gd name="T3" fmla="*/ 0 h 152"/>
                    <a:gd name="T4" fmla="*/ 0 w 352"/>
                    <a:gd name="T5" fmla="*/ 37 h 152"/>
                    <a:gd name="T6" fmla="*/ 190 w 352"/>
                    <a:gd name="T7" fmla="*/ 151 h 152"/>
                    <a:gd name="T8" fmla="*/ 351 w 352"/>
                    <a:gd name="T9" fmla="*/ 108 h 152"/>
                    <a:gd name="T10" fmla="*/ 0 60000 65536"/>
                    <a:gd name="T11" fmla="*/ 0 60000 65536"/>
                    <a:gd name="T12" fmla="*/ 0 60000 65536"/>
                    <a:gd name="T13" fmla="*/ 0 60000 65536"/>
                    <a:gd name="T14" fmla="*/ 0 60000 65536"/>
                    <a:gd name="T15" fmla="*/ 0 w 352"/>
                    <a:gd name="T16" fmla="*/ 0 h 152"/>
                    <a:gd name="T17" fmla="*/ 352 w 352"/>
                    <a:gd name="T18" fmla="*/ 152 h 152"/>
                  </a:gdLst>
                  <a:ahLst/>
                  <a:cxnLst>
                    <a:cxn ang="T10">
                      <a:pos x="T0" y="T1"/>
                    </a:cxn>
                    <a:cxn ang="T11">
                      <a:pos x="T2" y="T3"/>
                    </a:cxn>
                    <a:cxn ang="T12">
                      <a:pos x="T4" y="T5"/>
                    </a:cxn>
                    <a:cxn ang="T13">
                      <a:pos x="T6" y="T7"/>
                    </a:cxn>
                    <a:cxn ang="T14">
                      <a:pos x="T8" y="T9"/>
                    </a:cxn>
                  </a:cxnLst>
                  <a:rect l="T15" t="T16" r="T17" b="T18"/>
                  <a:pathLst>
                    <a:path w="352" h="152">
                      <a:moveTo>
                        <a:pt x="351" y="108"/>
                      </a:moveTo>
                      <a:lnTo>
                        <a:pt x="153" y="0"/>
                      </a:lnTo>
                      <a:lnTo>
                        <a:pt x="0" y="37"/>
                      </a:lnTo>
                      <a:lnTo>
                        <a:pt x="190" y="151"/>
                      </a:lnTo>
                      <a:lnTo>
                        <a:pt x="351" y="108"/>
                      </a:lnTo>
                    </a:path>
                  </a:pathLst>
                </a:custGeom>
                <a:solidFill>
                  <a:srgbClr val="CCE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sp>
          <p:nvSpPr>
            <p:cNvPr id="2" name="Text Box 52"/>
            <p:cNvSpPr txBox="1">
              <a:spLocks noChangeArrowheads="1"/>
            </p:cNvSpPr>
            <p:nvPr/>
          </p:nvSpPr>
          <p:spPr bwMode="auto">
            <a:xfrm>
              <a:off x="885" y="2359"/>
              <a:ext cx="453" cy="174"/>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200" dirty="0">
                  <a:latin typeface="微软雅黑" pitchFamily="34" charset="-122"/>
                  <a:ea typeface="微软雅黑" pitchFamily="34" charset="-122"/>
                </a:rPr>
                <a:t>Yahoo</a:t>
              </a:r>
            </a:p>
          </p:txBody>
        </p:sp>
      </p:grpSp>
      <p:grpSp>
        <p:nvGrpSpPr>
          <p:cNvPr id="14" name="Group 2"/>
          <p:cNvGrpSpPr>
            <a:grpSpLocks/>
          </p:cNvGrpSpPr>
          <p:nvPr/>
        </p:nvGrpSpPr>
        <p:grpSpPr bwMode="auto">
          <a:xfrm>
            <a:off x="10160000" y="2578101"/>
            <a:ext cx="2032000" cy="4067175"/>
            <a:chOff x="4800" y="1646"/>
            <a:chExt cx="960" cy="2562"/>
          </a:xfrm>
        </p:grpSpPr>
        <p:sp>
          <p:nvSpPr>
            <p:cNvPr id="27872" name="AutoShape 4"/>
            <p:cNvSpPr>
              <a:spLocks noChangeArrowheads="1"/>
            </p:cNvSpPr>
            <p:nvPr/>
          </p:nvSpPr>
          <p:spPr bwMode="auto">
            <a:xfrm>
              <a:off x="4800" y="1646"/>
              <a:ext cx="960" cy="2562"/>
            </a:xfrm>
            <a:prstGeom prst="roundRect">
              <a:avLst>
                <a:gd name="adj" fmla="val 0"/>
              </a:avLst>
            </a:prstGeom>
            <a:gradFill rotWithShape="1">
              <a:gsLst>
                <a:gs pos="0">
                  <a:srgbClr val="CCFF99"/>
                </a:gs>
                <a:gs pos="100000">
                  <a:srgbClr val="99FF33"/>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91337" tIns="45668" rIns="91337" bIns="45668"/>
            <a:lstStyle/>
            <a:p>
              <a:pPr algn="ctr">
                <a:spcBef>
                  <a:spcPct val="50000"/>
                </a:spcBef>
                <a:buClr>
                  <a:schemeClr val="accent2"/>
                </a:buClr>
                <a:buFont typeface="Wingdings" pitchFamily="2" charset="2"/>
                <a:buNone/>
              </a:pPr>
              <a:endParaRPr lang="de-DE" altLang="zh-CN" b="1">
                <a:solidFill>
                  <a:schemeClr val="bg1"/>
                </a:solidFill>
                <a:latin typeface="微软雅黑" pitchFamily="34" charset="-122"/>
                <a:ea typeface="微软雅黑" pitchFamily="34" charset="-122"/>
              </a:endParaRPr>
            </a:p>
          </p:txBody>
        </p:sp>
        <p:sp>
          <p:nvSpPr>
            <p:cNvPr id="27873" name="Freeform 33"/>
            <p:cNvSpPr>
              <a:spLocks/>
            </p:cNvSpPr>
            <p:nvPr/>
          </p:nvSpPr>
          <p:spPr bwMode="auto">
            <a:xfrm>
              <a:off x="4801" y="3611"/>
              <a:ext cx="907" cy="272"/>
            </a:xfrm>
            <a:custGeom>
              <a:avLst/>
              <a:gdLst>
                <a:gd name="T0" fmla="*/ 0 w 907"/>
                <a:gd name="T1" fmla="*/ 181 h 272"/>
                <a:gd name="T2" fmla="*/ 499 w 907"/>
                <a:gd name="T3" fmla="*/ 0 h 272"/>
                <a:gd name="T4" fmla="*/ 589 w 907"/>
                <a:gd name="T5" fmla="*/ 136 h 272"/>
                <a:gd name="T6" fmla="*/ 907 w 907"/>
                <a:gd name="T7" fmla="*/ 45 h 272"/>
                <a:gd name="T8" fmla="*/ 907 w 907"/>
                <a:gd name="T9" fmla="*/ 136 h 272"/>
                <a:gd name="T10" fmla="*/ 589 w 907"/>
                <a:gd name="T11" fmla="*/ 181 h 272"/>
                <a:gd name="T12" fmla="*/ 499 w 907"/>
                <a:gd name="T13" fmla="*/ 45 h 272"/>
                <a:gd name="T14" fmla="*/ 0 w 907"/>
                <a:gd name="T15" fmla="*/ 272 h 272"/>
                <a:gd name="T16" fmla="*/ 0 w 907"/>
                <a:gd name="T17" fmla="*/ 181 h 2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7"/>
                <a:gd name="T28" fmla="*/ 0 h 272"/>
                <a:gd name="T29" fmla="*/ 907 w 907"/>
                <a:gd name="T30" fmla="*/ 272 h 2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7" h="272">
                  <a:moveTo>
                    <a:pt x="0" y="181"/>
                  </a:moveTo>
                  <a:lnTo>
                    <a:pt x="499" y="0"/>
                  </a:lnTo>
                  <a:lnTo>
                    <a:pt x="589" y="136"/>
                  </a:lnTo>
                  <a:lnTo>
                    <a:pt x="907" y="45"/>
                  </a:lnTo>
                  <a:lnTo>
                    <a:pt x="907" y="136"/>
                  </a:lnTo>
                  <a:lnTo>
                    <a:pt x="589" y="181"/>
                  </a:lnTo>
                  <a:lnTo>
                    <a:pt x="499" y="45"/>
                  </a:lnTo>
                  <a:lnTo>
                    <a:pt x="0" y="272"/>
                  </a:lnTo>
                  <a:lnTo>
                    <a:pt x="0" y="18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5142" name="Text Box 54"/>
            <p:cNvSpPr txBox="1">
              <a:spLocks noChangeArrowheads="1"/>
            </p:cNvSpPr>
            <p:nvPr/>
          </p:nvSpPr>
          <p:spPr bwMode="auto">
            <a:xfrm>
              <a:off x="4846" y="1723"/>
              <a:ext cx="453" cy="173"/>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200" dirty="0">
                  <a:latin typeface="微软雅黑" pitchFamily="34" charset="-122"/>
                  <a:ea typeface="微软雅黑" pitchFamily="34" charset="-122"/>
                </a:rPr>
                <a:t>RIA</a:t>
              </a:r>
            </a:p>
          </p:txBody>
        </p:sp>
        <p:sp>
          <p:nvSpPr>
            <p:cNvPr id="345143" name="Text Box 55"/>
            <p:cNvSpPr txBox="1">
              <a:spLocks noChangeArrowheads="1"/>
            </p:cNvSpPr>
            <p:nvPr/>
          </p:nvSpPr>
          <p:spPr bwMode="auto">
            <a:xfrm>
              <a:off x="4901" y="1905"/>
              <a:ext cx="635" cy="173"/>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200" dirty="0">
                  <a:latin typeface="微软雅黑" pitchFamily="34" charset="-122"/>
                  <a:ea typeface="微软雅黑" pitchFamily="34" charset="-122"/>
                </a:rPr>
                <a:t>Flash/Flex</a:t>
              </a:r>
            </a:p>
          </p:txBody>
        </p:sp>
        <p:sp>
          <p:nvSpPr>
            <p:cNvPr id="345144" name="Text Box 56"/>
            <p:cNvSpPr txBox="1">
              <a:spLocks noChangeArrowheads="1"/>
            </p:cNvSpPr>
            <p:nvPr/>
          </p:nvSpPr>
          <p:spPr bwMode="auto">
            <a:xfrm>
              <a:off x="4800" y="2086"/>
              <a:ext cx="793" cy="194"/>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400" b="1" dirty="0">
                  <a:solidFill>
                    <a:srgbClr val="FF0000"/>
                  </a:solidFill>
                  <a:latin typeface="微软雅黑" pitchFamily="34" charset="-122"/>
                  <a:ea typeface="微软雅黑" pitchFamily="34" charset="-122"/>
                </a:rPr>
                <a:t>Java SWT</a:t>
              </a:r>
            </a:p>
          </p:txBody>
        </p:sp>
        <p:sp>
          <p:nvSpPr>
            <p:cNvPr id="345145" name="Text Box 57"/>
            <p:cNvSpPr txBox="1">
              <a:spLocks noChangeArrowheads="1"/>
            </p:cNvSpPr>
            <p:nvPr/>
          </p:nvSpPr>
          <p:spPr bwMode="auto">
            <a:xfrm>
              <a:off x="4846" y="2295"/>
              <a:ext cx="883" cy="174"/>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200" dirty="0">
                  <a:latin typeface="微软雅黑" pitchFamily="34" charset="-122"/>
                  <a:ea typeface="微软雅黑" pitchFamily="34" charset="-122"/>
                </a:rPr>
                <a:t>Silverlight/WPF</a:t>
              </a:r>
            </a:p>
          </p:txBody>
        </p:sp>
        <p:sp>
          <p:nvSpPr>
            <p:cNvPr id="345146" name="Text Box 58"/>
            <p:cNvSpPr txBox="1">
              <a:spLocks noChangeArrowheads="1"/>
            </p:cNvSpPr>
            <p:nvPr/>
          </p:nvSpPr>
          <p:spPr bwMode="auto">
            <a:xfrm>
              <a:off x="4846" y="2619"/>
              <a:ext cx="498" cy="192"/>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400" b="1">
                  <a:solidFill>
                    <a:srgbClr val="FF0000"/>
                  </a:solidFill>
                  <a:latin typeface="微软雅黑" pitchFamily="34" charset="-122"/>
                  <a:ea typeface="微软雅黑" pitchFamily="34" charset="-122"/>
                </a:rPr>
                <a:t>AJAX</a:t>
              </a:r>
            </a:p>
          </p:txBody>
        </p:sp>
        <p:sp>
          <p:nvSpPr>
            <p:cNvPr id="345147" name="Text Box 59"/>
            <p:cNvSpPr txBox="1">
              <a:spLocks noChangeArrowheads="1"/>
            </p:cNvSpPr>
            <p:nvPr/>
          </p:nvSpPr>
          <p:spPr bwMode="auto">
            <a:xfrm>
              <a:off x="4937" y="2857"/>
              <a:ext cx="725" cy="288"/>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200" dirty="0">
                  <a:latin typeface="微软雅黑" pitchFamily="34" charset="-122"/>
                  <a:ea typeface="微软雅黑" pitchFamily="34" charset="-122"/>
                </a:rPr>
                <a:t>Google Web Toolkit</a:t>
              </a:r>
            </a:p>
          </p:txBody>
        </p:sp>
        <p:sp>
          <p:nvSpPr>
            <p:cNvPr id="345148" name="Text Box 60"/>
            <p:cNvSpPr txBox="1">
              <a:spLocks noChangeArrowheads="1"/>
            </p:cNvSpPr>
            <p:nvPr/>
          </p:nvSpPr>
          <p:spPr bwMode="auto">
            <a:xfrm>
              <a:off x="4846" y="3174"/>
              <a:ext cx="453" cy="173"/>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200">
                  <a:latin typeface="微软雅黑" pitchFamily="34" charset="-122"/>
                  <a:ea typeface="微软雅黑" pitchFamily="34" charset="-122"/>
                </a:rPr>
                <a:t>DWR</a:t>
              </a:r>
            </a:p>
          </p:txBody>
        </p:sp>
        <p:grpSp>
          <p:nvGrpSpPr>
            <p:cNvPr id="27881" name="Group 234"/>
            <p:cNvGrpSpPr>
              <a:grpSpLocks/>
            </p:cNvGrpSpPr>
            <p:nvPr/>
          </p:nvGrpSpPr>
          <p:grpSpPr bwMode="auto">
            <a:xfrm>
              <a:off x="4891" y="3445"/>
              <a:ext cx="726" cy="454"/>
              <a:chOff x="3969" y="3067"/>
              <a:chExt cx="726" cy="454"/>
            </a:xfrm>
          </p:grpSpPr>
          <p:sp>
            <p:nvSpPr>
              <p:cNvPr id="27883" name="Freeform 235"/>
              <p:cNvSpPr>
                <a:spLocks/>
              </p:cNvSpPr>
              <p:nvPr/>
            </p:nvSpPr>
            <p:spPr bwMode="auto">
              <a:xfrm>
                <a:off x="3969" y="3084"/>
                <a:ext cx="719" cy="437"/>
              </a:xfrm>
              <a:custGeom>
                <a:avLst/>
                <a:gdLst>
                  <a:gd name="T0" fmla="*/ 3 w 1097"/>
                  <a:gd name="T1" fmla="*/ 1 h 683"/>
                  <a:gd name="T2" fmla="*/ 3 w 1097"/>
                  <a:gd name="T3" fmla="*/ 1 h 683"/>
                  <a:gd name="T4" fmla="*/ 3 w 1097"/>
                  <a:gd name="T5" fmla="*/ 1 h 683"/>
                  <a:gd name="T6" fmla="*/ 3 w 1097"/>
                  <a:gd name="T7" fmla="*/ 1 h 683"/>
                  <a:gd name="T8" fmla="*/ 3 w 1097"/>
                  <a:gd name="T9" fmla="*/ 1 h 683"/>
                  <a:gd name="T10" fmla="*/ 3 w 1097"/>
                  <a:gd name="T11" fmla="*/ 1 h 683"/>
                  <a:gd name="T12" fmla="*/ 3 w 1097"/>
                  <a:gd name="T13" fmla="*/ 1 h 683"/>
                  <a:gd name="T14" fmla="*/ 2 w 1097"/>
                  <a:gd name="T15" fmla="*/ 1 h 683"/>
                  <a:gd name="T16" fmla="*/ 2 w 1097"/>
                  <a:gd name="T17" fmla="*/ 1 h 683"/>
                  <a:gd name="T18" fmla="*/ 2 w 1097"/>
                  <a:gd name="T19" fmla="*/ 1 h 683"/>
                  <a:gd name="T20" fmla="*/ 1 w 1097"/>
                  <a:gd name="T21" fmla="*/ 0 h 683"/>
                  <a:gd name="T22" fmla="*/ 1 w 1097"/>
                  <a:gd name="T23" fmla="*/ 1 h 683"/>
                  <a:gd name="T24" fmla="*/ 1 w 1097"/>
                  <a:gd name="T25" fmla="*/ 1 h 683"/>
                  <a:gd name="T26" fmla="*/ 1 w 1097"/>
                  <a:gd name="T27" fmla="*/ 1 h 683"/>
                  <a:gd name="T28" fmla="*/ 1 w 1097"/>
                  <a:gd name="T29" fmla="*/ 1 h 683"/>
                  <a:gd name="T30" fmla="*/ 1 w 1097"/>
                  <a:gd name="T31" fmla="*/ 1 h 683"/>
                  <a:gd name="T32" fmla="*/ 1 w 1097"/>
                  <a:gd name="T33" fmla="*/ 1 h 683"/>
                  <a:gd name="T34" fmla="*/ 1 w 1097"/>
                  <a:gd name="T35" fmla="*/ 1 h 683"/>
                  <a:gd name="T36" fmla="*/ 0 w 1097"/>
                  <a:gd name="T37" fmla="*/ 1 h 683"/>
                  <a:gd name="T38" fmla="*/ 1 w 1097"/>
                  <a:gd name="T39" fmla="*/ 1 h 683"/>
                  <a:gd name="T40" fmla="*/ 1 w 1097"/>
                  <a:gd name="T41" fmla="*/ 1 h 683"/>
                  <a:gd name="T42" fmla="*/ 1 w 1097"/>
                  <a:gd name="T43" fmla="*/ 1 h 683"/>
                  <a:gd name="T44" fmla="*/ 1 w 1097"/>
                  <a:gd name="T45" fmla="*/ 1 h 683"/>
                  <a:gd name="T46" fmla="*/ 1 w 1097"/>
                  <a:gd name="T47" fmla="*/ 1 h 683"/>
                  <a:gd name="T48" fmla="*/ 1 w 1097"/>
                  <a:gd name="T49" fmla="*/ 1 h 683"/>
                  <a:gd name="T50" fmla="*/ 1 w 1097"/>
                  <a:gd name="T51" fmla="*/ 1 h 683"/>
                  <a:gd name="T52" fmla="*/ 1 w 1097"/>
                  <a:gd name="T53" fmla="*/ 1 h 683"/>
                  <a:gd name="T54" fmla="*/ 1 w 1097"/>
                  <a:gd name="T55" fmla="*/ 1 h 683"/>
                  <a:gd name="T56" fmla="*/ 1 w 1097"/>
                  <a:gd name="T57" fmla="*/ 1 h 683"/>
                  <a:gd name="T58" fmla="*/ 1 w 1097"/>
                  <a:gd name="T59" fmla="*/ 1 h 683"/>
                  <a:gd name="T60" fmla="*/ 1 w 1097"/>
                  <a:gd name="T61" fmla="*/ 1 h 683"/>
                  <a:gd name="T62" fmla="*/ 1 w 1097"/>
                  <a:gd name="T63" fmla="*/ 1 h 683"/>
                  <a:gd name="T64" fmla="*/ 1 w 1097"/>
                  <a:gd name="T65" fmla="*/ 1 h 683"/>
                  <a:gd name="T66" fmla="*/ 1 w 1097"/>
                  <a:gd name="T67" fmla="*/ 1 h 683"/>
                  <a:gd name="T68" fmla="*/ 1 w 1097"/>
                  <a:gd name="T69" fmla="*/ 1 h 683"/>
                  <a:gd name="T70" fmla="*/ 1 w 1097"/>
                  <a:gd name="T71" fmla="*/ 1 h 683"/>
                  <a:gd name="T72" fmla="*/ 2 w 1097"/>
                  <a:gd name="T73" fmla="*/ 1 h 683"/>
                  <a:gd name="T74" fmla="*/ 2 w 1097"/>
                  <a:gd name="T75" fmla="*/ 1 h 683"/>
                  <a:gd name="T76" fmla="*/ 2 w 1097"/>
                  <a:gd name="T77" fmla="*/ 1 h 683"/>
                  <a:gd name="T78" fmla="*/ 2 w 1097"/>
                  <a:gd name="T79" fmla="*/ 1 h 683"/>
                  <a:gd name="T80" fmla="*/ 2 w 1097"/>
                  <a:gd name="T81" fmla="*/ 1 h 683"/>
                  <a:gd name="T82" fmla="*/ 3 w 1097"/>
                  <a:gd name="T83" fmla="*/ 1 h 683"/>
                  <a:gd name="T84" fmla="*/ 3 w 1097"/>
                  <a:gd name="T85" fmla="*/ 1 h 683"/>
                  <a:gd name="T86" fmla="*/ 3 w 1097"/>
                  <a:gd name="T87" fmla="*/ 1 h 683"/>
                  <a:gd name="T88" fmla="*/ 3 w 1097"/>
                  <a:gd name="T89" fmla="*/ 1 h 683"/>
                  <a:gd name="T90" fmla="*/ 3 w 1097"/>
                  <a:gd name="T91" fmla="*/ 1 h 683"/>
                  <a:gd name="T92" fmla="*/ 3 w 1097"/>
                  <a:gd name="T93" fmla="*/ 1 h 683"/>
                  <a:gd name="T94" fmla="*/ 3 w 1097"/>
                  <a:gd name="T95" fmla="*/ 1 h 68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97"/>
                  <a:gd name="T145" fmla="*/ 0 h 683"/>
                  <a:gd name="T146" fmla="*/ 1097 w 1097"/>
                  <a:gd name="T147" fmla="*/ 683 h 68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97" h="683">
                    <a:moveTo>
                      <a:pt x="1096" y="369"/>
                    </a:moveTo>
                    <a:lnTo>
                      <a:pt x="1094" y="359"/>
                    </a:lnTo>
                    <a:lnTo>
                      <a:pt x="1091" y="349"/>
                    </a:lnTo>
                    <a:lnTo>
                      <a:pt x="1087" y="340"/>
                    </a:lnTo>
                    <a:lnTo>
                      <a:pt x="1081" y="331"/>
                    </a:lnTo>
                    <a:lnTo>
                      <a:pt x="1073" y="323"/>
                    </a:lnTo>
                    <a:lnTo>
                      <a:pt x="1065" y="315"/>
                    </a:lnTo>
                    <a:lnTo>
                      <a:pt x="1055" y="308"/>
                    </a:lnTo>
                    <a:lnTo>
                      <a:pt x="1045" y="301"/>
                    </a:lnTo>
                    <a:lnTo>
                      <a:pt x="1046" y="297"/>
                    </a:lnTo>
                    <a:lnTo>
                      <a:pt x="1049" y="291"/>
                    </a:lnTo>
                    <a:lnTo>
                      <a:pt x="1050" y="287"/>
                    </a:lnTo>
                    <a:lnTo>
                      <a:pt x="1051" y="281"/>
                    </a:lnTo>
                    <a:lnTo>
                      <a:pt x="1051" y="275"/>
                    </a:lnTo>
                    <a:lnTo>
                      <a:pt x="1052" y="271"/>
                    </a:lnTo>
                    <a:lnTo>
                      <a:pt x="1052" y="265"/>
                    </a:lnTo>
                    <a:lnTo>
                      <a:pt x="1051" y="260"/>
                    </a:lnTo>
                    <a:lnTo>
                      <a:pt x="1044" y="233"/>
                    </a:lnTo>
                    <a:lnTo>
                      <a:pt x="1030" y="209"/>
                    </a:lnTo>
                    <a:lnTo>
                      <a:pt x="1009" y="186"/>
                    </a:lnTo>
                    <a:lnTo>
                      <a:pt x="982" y="167"/>
                    </a:lnTo>
                    <a:lnTo>
                      <a:pt x="948" y="152"/>
                    </a:lnTo>
                    <a:lnTo>
                      <a:pt x="911" y="139"/>
                    </a:lnTo>
                    <a:lnTo>
                      <a:pt x="869" y="130"/>
                    </a:lnTo>
                    <a:lnTo>
                      <a:pt x="825" y="125"/>
                    </a:lnTo>
                    <a:lnTo>
                      <a:pt x="815" y="97"/>
                    </a:lnTo>
                    <a:lnTo>
                      <a:pt x="795" y="71"/>
                    </a:lnTo>
                    <a:lnTo>
                      <a:pt x="768" y="48"/>
                    </a:lnTo>
                    <a:lnTo>
                      <a:pt x="734" y="30"/>
                    </a:lnTo>
                    <a:lnTo>
                      <a:pt x="692" y="14"/>
                    </a:lnTo>
                    <a:lnTo>
                      <a:pt x="647" y="4"/>
                    </a:lnTo>
                    <a:lnTo>
                      <a:pt x="598" y="0"/>
                    </a:lnTo>
                    <a:lnTo>
                      <a:pt x="545" y="0"/>
                    </a:lnTo>
                    <a:lnTo>
                      <a:pt x="506" y="4"/>
                    </a:lnTo>
                    <a:lnTo>
                      <a:pt x="470" y="12"/>
                    </a:lnTo>
                    <a:lnTo>
                      <a:pt x="435" y="21"/>
                    </a:lnTo>
                    <a:lnTo>
                      <a:pt x="404" y="33"/>
                    </a:lnTo>
                    <a:lnTo>
                      <a:pt x="376" y="47"/>
                    </a:lnTo>
                    <a:lnTo>
                      <a:pt x="350" y="64"/>
                    </a:lnTo>
                    <a:lnTo>
                      <a:pt x="330" y="82"/>
                    </a:lnTo>
                    <a:lnTo>
                      <a:pt x="314" y="102"/>
                    </a:lnTo>
                    <a:lnTo>
                      <a:pt x="306" y="101"/>
                    </a:lnTo>
                    <a:lnTo>
                      <a:pt x="298" y="101"/>
                    </a:lnTo>
                    <a:lnTo>
                      <a:pt x="290" y="101"/>
                    </a:lnTo>
                    <a:lnTo>
                      <a:pt x="284" y="101"/>
                    </a:lnTo>
                    <a:lnTo>
                      <a:pt x="276" y="101"/>
                    </a:lnTo>
                    <a:lnTo>
                      <a:pt x="268" y="101"/>
                    </a:lnTo>
                    <a:lnTo>
                      <a:pt x="260" y="101"/>
                    </a:lnTo>
                    <a:lnTo>
                      <a:pt x="252" y="102"/>
                    </a:lnTo>
                    <a:lnTo>
                      <a:pt x="199" y="109"/>
                    </a:lnTo>
                    <a:lnTo>
                      <a:pt x="150" y="121"/>
                    </a:lnTo>
                    <a:lnTo>
                      <a:pt x="105" y="137"/>
                    </a:lnTo>
                    <a:lnTo>
                      <a:pt x="67" y="159"/>
                    </a:lnTo>
                    <a:lnTo>
                      <a:pt x="37" y="184"/>
                    </a:lnTo>
                    <a:lnTo>
                      <a:pt x="15" y="211"/>
                    </a:lnTo>
                    <a:lnTo>
                      <a:pt x="2" y="241"/>
                    </a:lnTo>
                    <a:lnTo>
                      <a:pt x="0" y="272"/>
                    </a:lnTo>
                    <a:lnTo>
                      <a:pt x="3" y="289"/>
                    </a:lnTo>
                    <a:lnTo>
                      <a:pt x="10" y="305"/>
                    </a:lnTo>
                    <a:lnTo>
                      <a:pt x="20" y="321"/>
                    </a:lnTo>
                    <a:lnTo>
                      <a:pt x="32" y="335"/>
                    </a:lnTo>
                    <a:lnTo>
                      <a:pt x="47" y="349"/>
                    </a:lnTo>
                    <a:lnTo>
                      <a:pt x="64" y="361"/>
                    </a:lnTo>
                    <a:lnTo>
                      <a:pt x="84" y="372"/>
                    </a:lnTo>
                    <a:lnTo>
                      <a:pt x="106" y="382"/>
                    </a:lnTo>
                    <a:lnTo>
                      <a:pt x="92" y="391"/>
                    </a:lnTo>
                    <a:lnTo>
                      <a:pt x="80" y="401"/>
                    </a:lnTo>
                    <a:lnTo>
                      <a:pt x="70" y="412"/>
                    </a:lnTo>
                    <a:lnTo>
                      <a:pt x="61" y="423"/>
                    </a:lnTo>
                    <a:lnTo>
                      <a:pt x="54" y="435"/>
                    </a:lnTo>
                    <a:lnTo>
                      <a:pt x="50" y="447"/>
                    </a:lnTo>
                    <a:lnTo>
                      <a:pt x="47" y="459"/>
                    </a:lnTo>
                    <a:lnTo>
                      <a:pt x="47" y="472"/>
                    </a:lnTo>
                    <a:lnTo>
                      <a:pt x="54" y="495"/>
                    </a:lnTo>
                    <a:lnTo>
                      <a:pt x="67" y="516"/>
                    </a:lnTo>
                    <a:lnTo>
                      <a:pt x="89" y="535"/>
                    </a:lnTo>
                    <a:lnTo>
                      <a:pt x="115" y="549"/>
                    </a:lnTo>
                    <a:lnTo>
                      <a:pt x="147" y="561"/>
                    </a:lnTo>
                    <a:lnTo>
                      <a:pt x="182" y="570"/>
                    </a:lnTo>
                    <a:lnTo>
                      <a:pt x="221" y="575"/>
                    </a:lnTo>
                    <a:lnTo>
                      <a:pt x="262" y="574"/>
                    </a:lnTo>
                    <a:lnTo>
                      <a:pt x="263" y="574"/>
                    </a:lnTo>
                    <a:lnTo>
                      <a:pt x="265" y="574"/>
                    </a:lnTo>
                    <a:lnTo>
                      <a:pt x="266" y="574"/>
                    </a:lnTo>
                    <a:lnTo>
                      <a:pt x="268" y="574"/>
                    </a:lnTo>
                    <a:lnTo>
                      <a:pt x="269" y="572"/>
                    </a:lnTo>
                    <a:lnTo>
                      <a:pt x="270" y="572"/>
                    </a:lnTo>
                    <a:lnTo>
                      <a:pt x="272" y="572"/>
                    </a:lnTo>
                    <a:lnTo>
                      <a:pt x="274" y="572"/>
                    </a:lnTo>
                    <a:lnTo>
                      <a:pt x="274" y="574"/>
                    </a:lnTo>
                    <a:lnTo>
                      <a:pt x="274" y="575"/>
                    </a:lnTo>
                    <a:lnTo>
                      <a:pt x="274" y="577"/>
                    </a:lnTo>
                    <a:lnTo>
                      <a:pt x="274" y="578"/>
                    </a:lnTo>
                    <a:lnTo>
                      <a:pt x="274" y="579"/>
                    </a:lnTo>
                    <a:lnTo>
                      <a:pt x="274" y="580"/>
                    </a:lnTo>
                    <a:lnTo>
                      <a:pt x="274" y="581"/>
                    </a:lnTo>
                    <a:lnTo>
                      <a:pt x="274" y="582"/>
                    </a:lnTo>
                    <a:lnTo>
                      <a:pt x="279" y="605"/>
                    </a:lnTo>
                    <a:lnTo>
                      <a:pt x="292" y="625"/>
                    </a:lnTo>
                    <a:lnTo>
                      <a:pt x="312" y="643"/>
                    </a:lnTo>
                    <a:lnTo>
                      <a:pt x="338" y="657"/>
                    </a:lnTo>
                    <a:lnTo>
                      <a:pt x="368" y="669"/>
                    </a:lnTo>
                    <a:lnTo>
                      <a:pt x="403" y="677"/>
                    </a:lnTo>
                    <a:lnTo>
                      <a:pt x="439" y="682"/>
                    </a:lnTo>
                    <a:lnTo>
                      <a:pt x="480" y="680"/>
                    </a:lnTo>
                    <a:lnTo>
                      <a:pt x="507" y="678"/>
                    </a:lnTo>
                    <a:lnTo>
                      <a:pt x="533" y="673"/>
                    </a:lnTo>
                    <a:lnTo>
                      <a:pt x="558" y="666"/>
                    </a:lnTo>
                    <a:lnTo>
                      <a:pt x="581" y="657"/>
                    </a:lnTo>
                    <a:lnTo>
                      <a:pt x="601" y="647"/>
                    </a:lnTo>
                    <a:lnTo>
                      <a:pt x="619" y="636"/>
                    </a:lnTo>
                    <a:lnTo>
                      <a:pt x="634" y="623"/>
                    </a:lnTo>
                    <a:lnTo>
                      <a:pt x="647" y="609"/>
                    </a:lnTo>
                    <a:lnTo>
                      <a:pt x="660" y="613"/>
                    </a:lnTo>
                    <a:lnTo>
                      <a:pt x="673" y="616"/>
                    </a:lnTo>
                    <a:lnTo>
                      <a:pt x="687" y="619"/>
                    </a:lnTo>
                    <a:lnTo>
                      <a:pt x="701" y="621"/>
                    </a:lnTo>
                    <a:lnTo>
                      <a:pt x="717" y="623"/>
                    </a:lnTo>
                    <a:lnTo>
                      <a:pt x="732" y="624"/>
                    </a:lnTo>
                    <a:lnTo>
                      <a:pt x="748" y="624"/>
                    </a:lnTo>
                    <a:lnTo>
                      <a:pt x="764" y="623"/>
                    </a:lnTo>
                    <a:lnTo>
                      <a:pt x="803" y="618"/>
                    </a:lnTo>
                    <a:lnTo>
                      <a:pt x="838" y="609"/>
                    </a:lnTo>
                    <a:lnTo>
                      <a:pt x="871" y="596"/>
                    </a:lnTo>
                    <a:lnTo>
                      <a:pt x="898" y="580"/>
                    </a:lnTo>
                    <a:lnTo>
                      <a:pt x="921" y="562"/>
                    </a:lnTo>
                    <a:lnTo>
                      <a:pt x="937" y="542"/>
                    </a:lnTo>
                    <a:lnTo>
                      <a:pt x="946" y="521"/>
                    </a:lnTo>
                    <a:lnTo>
                      <a:pt x="948" y="498"/>
                    </a:lnTo>
                    <a:lnTo>
                      <a:pt x="948" y="497"/>
                    </a:lnTo>
                    <a:lnTo>
                      <a:pt x="948" y="496"/>
                    </a:lnTo>
                    <a:lnTo>
                      <a:pt x="948" y="495"/>
                    </a:lnTo>
                    <a:lnTo>
                      <a:pt x="947" y="493"/>
                    </a:lnTo>
                    <a:lnTo>
                      <a:pt x="947" y="492"/>
                    </a:lnTo>
                    <a:lnTo>
                      <a:pt x="947" y="491"/>
                    </a:lnTo>
                    <a:lnTo>
                      <a:pt x="947" y="490"/>
                    </a:lnTo>
                    <a:lnTo>
                      <a:pt x="946" y="489"/>
                    </a:lnTo>
                    <a:lnTo>
                      <a:pt x="980" y="481"/>
                    </a:lnTo>
                    <a:lnTo>
                      <a:pt x="1009" y="471"/>
                    </a:lnTo>
                    <a:lnTo>
                      <a:pt x="1035" y="458"/>
                    </a:lnTo>
                    <a:lnTo>
                      <a:pt x="1057" y="443"/>
                    </a:lnTo>
                    <a:lnTo>
                      <a:pt x="1074" y="427"/>
                    </a:lnTo>
                    <a:lnTo>
                      <a:pt x="1088" y="408"/>
                    </a:lnTo>
                    <a:lnTo>
                      <a:pt x="1094" y="389"/>
                    </a:lnTo>
                    <a:lnTo>
                      <a:pt x="1096" y="369"/>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84" name="Freeform 236"/>
              <p:cNvSpPr>
                <a:spLocks/>
              </p:cNvSpPr>
              <p:nvPr/>
            </p:nvSpPr>
            <p:spPr bwMode="auto">
              <a:xfrm>
                <a:off x="3976" y="3067"/>
                <a:ext cx="719" cy="437"/>
              </a:xfrm>
              <a:custGeom>
                <a:avLst/>
                <a:gdLst>
                  <a:gd name="T0" fmla="*/ 3 w 1097"/>
                  <a:gd name="T1" fmla="*/ 1 h 683"/>
                  <a:gd name="T2" fmla="*/ 3 w 1097"/>
                  <a:gd name="T3" fmla="*/ 1 h 683"/>
                  <a:gd name="T4" fmla="*/ 3 w 1097"/>
                  <a:gd name="T5" fmla="*/ 1 h 683"/>
                  <a:gd name="T6" fmla="*/ 3 w 1097"/>
                  <a:gd name="T7" fmla="*/ 1 h 683"/>
                  <a:gd name="T8" fmla="*/ 3 w 1097"/>
                  <a:gd name="T9" fmla="*/ 1 h 683"/>
                  <a:gd name="T10" fmla="*/ 3 w 1097"/>
                  <a:gd name="T11" fmla="*/ 1 h 683"/>
                  <a:gd name="T12" fmla="*/ 3 w 1097"/>
                  <a:gd name="T13" fmla="*/ 1 h 683"/>
                  <a:gd name="T14" fmla="*/ 2 w 1097"/>
                  <a:gd name="T15" fmla="*/ 1 h 683"/>
                  <a:gd name="T16" fmla="*/ 2 w 1097"/>
                  <a:gd name="T17" fmla="*/ 1 h 683"/>
                  <a:gd name="T18" fmla="*/ 2 w 1097"/>
                  <a:gd name="T19" fmla="*/ 1 h 683"/>
                  <a:gd name="T20" fmla="*/ 1 w 1097"/>
                  <a:gd name="T21" fmla="*/ 1 h 683"/>
                  <a:gd name="T22" fmla="*/ 1 w 1097"/>
                  <a:gd name="T23" fmla="*/ 1 h 683"/>
                  <a:gd name="T24" fmla="*/ 1 w 1097"/>
                  <a:gd name="T25" fmla="*/ 1 h 683"/>
                  <a:gd name="T26" fmla="*/ 1 w 1097"/>
                  <a:gd name="T27" fmla="*/ 1 h 683"/>
                  <a:gd name="T28" fmla="*/ 1 w 1097"/>
                  <a:gd name="T29" fmla="*/ 1 h 683"/>
                  <a:gd name="T30" fmla="*/ 1 w 1097"/>
                  <a:gd name="T31" fmla="*/ 1 h 683"/>
                  <a:gd name="T32" fmla="*/ 1 w 1097"/>
                  <a:gd name="T33" fmla="*/ 1 h 683"/>
                  <a:gd name="T34" fmla="*/ 1 w 1097"/>
                  <a:gd name="T35" fmla="*/ 1 h 683"/>
                  <a:gd name="T36" fmla="*/ 0 w 1097"/>
                  <a:gd name="T37" fmla="*/ 1 h 683"/>
                  <a:gd name="T38" fmla="*/ 1 w 1097"/>
                  <a:gd name="T39" fmla="*/ 1 h 683"/>
                  <a:gd name="T40" fmla="*/ 1 w 1097"/>
                  <a:gd name="T41" fmla="*/ 1 h 683"/>
                  <a:gd name="T42" fmla="*/ 1 w 1097"/>
                  <a:gd name="T43" fmla="*/ 1 h 683"/>
                  <a:gd name="T44" fmla="*/ 1 w 1097"/>
                  <a:gd name="T45" fmla="*/ 1 h 683"/>
                  <a:gd name="T46" fmla="*/ 1 w 1097"/>
                  <a:gd name="T47" fmla="*/ 1 h 683"/>
                  <a:gd name="T48" fmla="*/ 1 w 1097"/>
                  <a:gd name="T49" fmla="*/ 1 h 683"/>
                  <a:gd name="T50" fmla="*/ 1 w 1097"/>
                  <a:gd name="T51" fmla="*/ 1 h 683"/>
                  <a:gd name="T52" fmla="*/ 1 w 1097"/>
                  <a:gd name="T53" fmla="*/ 1 h 683"/>
                  <a:gd name="T54" fmla="*/ 1 w 1097"/>
                  <a:gd name="T55" fmla="*/ 1 h 683"/>
                  <a:gd name="T56" fmla="*/ 1 w 1097"/>
                  <a:gd name="T57" fmla="*/ 1 h 683"/>
                  <a:gd name="T58" fmla="*/ 1 w 1097"/>
                  <a:gd name="T59" fmla="*/ 1 h 683"/>
                  <a:gd name="T60" fmla="*/ 1 w 1097"/>
                  <a:gd name="T61" fmla="*/ 1 h 683"/>
                  <a:gd name="T62" fmla="*/ 1 w 1097"/>
                  <a:gd name="T63" fmla="*/ 1 h 683"/>
                  <a:gd name="T64" fmla="*/ 1 w 1097"/>
                  <a:gd name="T65" fmla="*/ 1 h 683"/>
                  <a:gd name="T66" fmla="*/ 1 w 1097"/>
                  <a:gd name="T67" fmla="*/ 1 h 683"/>
                  <a:gd name="T68" fmla="*/ 1 w 1097"/>
                  <a:gd name="T69" fmla="*/ 1 h 683"/>
                  <a:gd name="T70" fmla="*/ 1 w 1097"/>
                  <a:gd name="T71" fmla="*/ 1 h 683"/>
                  <a:gd name="T72" fmla="*/ 2 w 1097"/>
                  <a:gd name="T73" fmla="*/ 1 h 683"/>
                  <a:gd name="T74" fmla="*/ 2 w 1097"/>
                  <a:gd name="T75" fmla="*/ 1 h 683"/>
                  <a:gd name="T76" fmla="*/ 2 w 1097"/>
                  <a:gd name="T77" fmla="*/ 1 h 683"/>
                  <a:gd name="T78" fmla="*/ 2 w 1097"/>
                  <a:gd name="T79" fmla="*/ 1 h 683"/>
                  <a:gd name="T80" fmla="*/ 2 w 1097"/>
                  <a:gd name="T81" fmla="*/ 1 h 683"/>
                  <a:gd name="T82" fmla="*/ 3 w 1097"/>
                  <a:gd name="T83" fmla="*/ 1 h 683"/>
                  <a:gd name="T84" fmla="*/ 3 w 1097"/>
                  <a:gd name="T85" fmla="*/ 1 h 683"/>
                  <a:gd name="T86" fmla="*/ 3 w 1097"/>
                  <a:gd name="T87" fmla="*/ 1 h 683"/>
                  <a:gd name="T88" fmla="*/ 3 w 1097"/>
                  <a:gd name="T89" fmla="*/ 1 h 683"/>
                  <a:gd name="T90" fmla="*/ 3 w 1097"/>
                  <a:gd name="T91" fmla="*/ 1 h 683"/>
                  <a:gd name="T92" fmla="*/ 3 w 1097"/>
                  <a:gd name="T93" fmla="*/ 1 h 683"/>
                  <a:gd name="T94" fmla="*/ 3 w 1097"/>
                  <a:gd name="T95" fmla="*/ 1 h 68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97"/>
                  <a:gd name="T145" fmla="*/ 0 h 683"/>
                  <a:gd name="T146" fmla="*/ 1097 w 1097"/>
                  <a:gd name="T147" fmla="*/ 683 h 68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97" h="683">
                    <a:moveTo>
                      <a:pt x="1096" y="369"/>
                    </a:moveTo>
                    <a:lnTo>
                      <a:pt x="1094" y="359"/>
                    </a:lnTo>
                    <a:lnTo>
                      <a:pt x="1091" y="350"/>
                    </a:lnTo>
                    <a:lnTo>
                      <a:pt x="1087" y="341"/>
                    </a:lnTo>
                    <a:lnTo>
                      <a:pt x="1081" y="332"/>
                    </a:lnTo>
                    <a:lnTo>
                      <a:pt x="1073" y="323"/>
                    </a:lnTo>
                    <a:lnTo>
                      <a:pt x="1065" y="315"/>
                    </a:lnTo>
                    <a:lnTo>
                      <a:pt x="1055" y="309"/>
                    </a:lnTo>
                    <a:lnTo>
                      <a:pt x="1045" y="302"/>
                    </a:lnTo>
                    <a:lnTo>
                      <a:pt x="1046" y="297"/>
                    </a:lnTo>
                    <a:lnTo>
                      <a:pt x="1049" y="292"/>
                    </a:lnTo>
                    <a:lnTo>
                      <a:pt x="1050" y="287"/>
                    </a:lnTo>
                    <a:lnTo>
                      <a:pt x="1051" y="281"/>
                    </a:lnTo>
                    <a:lnTo>
                      <a:pt x="1051" y="277"/>
                    </a:lnTo>
                    <a:lnTo>
                      <a:pt x="1052" y="271"/>
                    </a:lnTo>
                    <a:lnTo>
                      <a:pt x="1052" y="265"/>
                    </a:lnTo>
                    <a:lnTo>
                      <a:pt x="1051" y="260"/>
                    </a:lnTo>
                    <a:lnTo>
                      <a:pt x="1044" y="234"/>
                    </a:lnTo>
                    <a:lnTo>
                      <a:pt x="1030" y="210"/>
                    </a:lnTo>
                    <a:lnTo>
                      <a:pt x="1009" y="188"/>
                    </a:lnTo>
                    <a:lnTo>
                      <a:pt x="982" y="169"/>
                    </a:lnTo>
                    <a:lnTo>
                      <a:pt x="948" y="152"/>
                    </a:lnTo>
                    <a:lnTo>
                      <a:pt x="911" y="140"/>
                    </a:lnTo>
                    <a:lnTo>
                      <a:pt x="869" y="131"/>
                    </a:lnTo>
                    <a:lnTo>
                      <a:pt x="825" y="126"/>
                    </a:lnTo>
                    <a:lnTo>
                      <a:pt x="815" y="97"/>
                    </a:lnTo>
                    <a:lnTo>
                      <a:pt x="795" y="72"/>
                    </a:lnTo>
                    <a:lnTo>
                      <a:pt x="767" y="48"/>
                    </a:lnTo>
                    <a:lnTo>
                      <a:pt x="732" y="30"/>
                    </a:lnTo>
                    <a:lnTo>
                      <a:pt x="692" y="15"/>
                    </a:lnTo>
                    <a:lnTo>
                      <a:pt x="647" y="5"/>
                    </a:lnTo>
                    <a:lnTo>
                      <a:pt x="598" y="0"/>
                    </a:lnTo>
                    <a:lnTo>
                      <a:pt x="545" y="1"/>
                    </a:lnTo>
                    <a:lnTo>
                      <a:pt x="506" y="5"/>
                    </a:lnTo>
                    <a:lnTo>
                      <a:pt x="470" y="12"/>
                    </a:lnTo>
                    <a:lnTo>
                      <a:pt x="435" y="22"/>
                    </a:lnTo>
                    <a:lnTo>
                      <a:pt x="404" y="34"/>
                    </a:lnTo>
                    <a:lnTo>
                      <a:pt x="376" y="48"/>
                    </a:lnTo>
                    <a:lnTo>
                      <a:pt x="350" y="65"/>
                    </a:lnTo>
                    <a:lnTo>
                      <a:pt x="329" y="83"/>
                    </a:lnTo>
                    <a:lnTo>
                      <a:pt x="312" y="102"/>
                    </a:lnTo>
                    <a:lnTo>
                      <a:pt x="306" y="102"/>
                    </a:lnTo>
                    <a:lnTo>
                      <a:pt x="298" y="102"/>
                    </a:lnTo>
                    <a:lnTo>
                      <a:pt x="290" y="101"/>
                    </a:lnTo>
                    <a:lnTo>
                      <a:pt x="284" y="101"/>
                    </a:lnTo>
                    <a:lnTo>
                      <a:pt x="276" y="101"/>
                    </a:lnTo>
                    <a:lnTo>
                      <a:pt x="268" y="102"/>
                    </a:lnTo>
                    <a:lnTo>
                      <a:pt x="260" y="102"/>
                    </a:lnTo>
                    <a:lnTo>
                      <a:pt x="252" y="102"/>
                    </a:lnTo>
                    <a:lnTo>
                      <a:pt x="199" y="109"/>
                    </a:lnTo>
                    <a:lnTo>
                      <a:pt x="150" y="121"/>
                    </a:lnTo>
                    <a:lnTo>
                      <a:pt x="105" y="139"/>
                    </a:lnTo>
                    <a:lnTo>
                      <a:pt x="67" y="160"/>
                    </a:lnTo>
                    <a:lnTo>
                      <a:pt x="37" y="184"/>
                    </a:lnTo>
                    <a:lnTo>
                      <a:pt x="15" y="212"/>
                    </a:lnTo>
                    <a:lnTo>
                      <a:pt x="2" y="241"/>
                    </a:lnTo>
                    <a:lnTo>
                      <a:pt x="0" y="272"/>
                    </a:lnTo>
                    <a:lnTo>
                      <a:pt x="3" y="290"/>
                    </a:lnTo>
                    <a:lnTo>
                      <a:pt x="10" y="305"/>
                    </a:lnTo>
                    <a:lnTo>
                      <a:pt x="18" y="321"/>
                    </a:lnTo>
                    <a:lnTo>
                      <a:pt x="32" y="335"/>
                    </a:lnTo>
                    <a:lnTo>
                      <a:pt x="46" y="349"/>
                    </a:lnTo>
                    <a:lnTo>
                      <a:pt x="64" y="361"/>
                    </a:lnTo>
                    <a:lnTo>
                      <a:pt x="84" y="372"/>
                    </a:lnTo>
                    <a:lnTo>
                      <a:pt x="106" y="382"/>
                    </a:lnTo>
                    <a:lnTo>
                      <a:pt x="92" y="392"/>
                    </a:lnTo>
                    <a:lnTo>
                      <a:pt x="80" y="401"/>
                    </a:lnTo>
                    <a:lnTo>
                      <a:pt x="70" y="412"/>
                    </a:lnTo>
                    <a:lnTo>
                      <a:pt x="61" y="423"/>
                    </a:lnTo>
                    <a:lnTo>
                      <a:pt x="54" y="436"/>
                    </a:lnTo>
                    <a:lnTo>
                      <a:pt x="50" y="447"/>
                    </a:lnTo>
                    <a:lnTo>
                      <a:pt x="47" y="460"/>
                    </a:lnTo>
                    <a:lnTo>
                      <a:pt x="47" y="472"/>
                    </a:lnTo>
                    <a:lnTo>
                      <a:pt x="54" y="496"/>
                    </a:lnTo>
                    <a:lnTo>
                      <a:pt x="67" y="517"/>
                    </a:lnTo>
                    <a:lnTo>
                      <a:pt x="89" y="535"/>
                    </a:lnTo>
                    <a:lnTo>
                      <a:pt x="114" y="550"/>
                    </a:lnTo>
                    <a:lnTo>
                      <a:pt x="147" y="562"/>
                    </a:lnTo>
                    <a:lnTo>
                      <a:pt x="181" y="570"/>
                    </a:lnTo>
                    <a:lnTo>
                      <a:pt x="220" y="575"/>
                    </a:lnTo>
                    <a:lnTo>
                      <a:pt x="261" y="575"/>
                    </a:lnTo>
                    <a:lnTo>
                      <a:pt x="263" y="574"/>
                    </a:lnTo>
                    <a:lnTo>
                      <a:pt x="265" y="574"/>
                    </a:lnTo>
                    <a:lnTo>
                      <a:pt x="266" y="574"/>
                    </a:lnTo>
                    <a:lnTo>
                      <a:pt x="268" y="574"/>
                    </a:lnTo>
                    <a:lnTo>
                      <a:pt x="269" y="574"/>
                    </a:lnTo>
                    <a:lnTo>
                      <a:pt x="270" y="574"/>
                    </a:lnTo>
                    <a:lnTo>
                      <a:pt x="271" y="574"/>
                    </a:lnTo>
                    <a:lnTo>
                      <a:pt x="274" y="572"/>
                    </a:lnTo>
                    <a:lnTo>
                      <a:pt x="274" y="575"/>
                    </a:lnTo>
                    <a:lnTo>
                      <a:pt x="274" y="576"/>
                    </a:lnTo>
                    <a:lnTo>
                      <a:pt x="274" y="577"/>
                    </a:lnTo>
                    <a:lnTo>
                      <a:pt x="274" y="578"/>
                    </a:lnTo>
                    <a:lnTo>
                      <a:pt x="274" y="579"/>
                    </a:lnTo>
                    <a:lnTo>
                      <a:pt x="274" y="580"/>
                    </a:lnTo>
                    <a:lnTo>
                      <a:pt x="274" y="582"/>
                    </a:lnTo>
                    <a:lnTo>
                      <a:pt x="274" y="584"/>
                    </a:lnTo>
                    <a:lnTo>
                      <a:pt x="279" y="606"/>
                    </a:lnTo>
                    <a:lnTo>
                      <a:pt x="292" y="626"/>
                    </a:lnTo>
                    <a:lnTo>
                      <a:pt x="312" y="644"/>
                    </a:lnTo>
                    <a:lnTo>
                      <a:pt x="338" y="658"/>
                    </a:lnTo>
                    <a:lnTo>
                      <a:pt x="368" y="669"/>
                    </a:lnTo>
                    <a:lnTo>
                      <a:pt x="403" y="678"/>
                    </a:lnTo>
                    <a:lnTo>
                      <a:pt x="439" y="682"/>
                    </a:lnTo>
                    <a:lnTo>
                      <a:pt x="480" y="682"/>
                    </a:lnTo>
                    <a:lnTo>
                      <a:pt x="507" y="678"/>
                    </a:lnTo>
                    <a:lnTo>
                      <a:pt x="533" y="674"/>
                    </a:lnTo>
                    <a:lnTo>
                      <a:pt x="558" y="666"/>
                    </a:lnTo>
                    <a:lnTo>
                      <a:pt x="580" y="658"/>
                    </a:lnTo>
                    <a:lnTo>
                      <a:pt x="601" y="647"/>
                    </a:lnTo>
                    <a:lnTo>
                      <a:pt x="619" y="636"/>
                    </a:lnTo>
                    <a:lnTo>
                      <a:pt x="634" y="624"/>
                    </a:lnTo>
                    <a:lnTo>
                      <a:pt x="647" y="609"/>
                    </a:lnTo>
                    <a:lnTo>
                      <a:pt x="660" y="614"/>
                    </a:lnTo>
                    <a:lnTo>
                      <a:pt x="673" y="617"/>
                    </a:lnTo>
                    <a:lnTo>
                      <a:pt x="687" y="619"/>
                    </a:lnTo>
                    <a:lnTo>
                      <a:pt x="701" y="621"/>
                    </a:lnTo>
                    <a:lnTo>
                      <a:pt x="717" y="623"/>
                    </a:lnTo>
                    <a:lnTo>
                      <a:pt x="731" y="624"/>
                    </a:lnTo>
                    <a:lnTo>
                      <a:pt x="747" y="624"/>
                    </a:lnTo>
                    <a:lnTo>
                      <a:pt x="764" y="624"/>
                    </a:lnTo>
                    <a:lnTo>
                      <a:pt x="803" y="618"/>
                    </a:lnTo>
                    <a:lnTo>
                      <a:pt x="838" y="609"/>
                    </a:lnTo>
                    <a:lnTo>
                      <a:pt x="871" y="597"/>
                    </a:lnTo>
                    <a:lnTo>
                      <a:pt x="898" y="581"/>
                    </a:lnTo>
                    <a:lnTo>
                      <a:pt x="921" y="564"/>
                    </a:lnTo>
                    <a:lnTo>
                      <a:pt x="937" y="544"/>
                    </a:lnTo>
                    <a:lnTo>
                      <a:pt x="946" y="521"/>
                    </a:lnTo>
                    <a:lnTo>
                      <a:pt x="948" y="499"/>
                    </a:lnTo>
                    <a:lnTo>
                      <a:pt x="948" y="498"/>
                    </a:lnTo>
                    <a:lnTo>
                      <a:pt x="948" y="497"/>
                    </a:lnTo>
                    <a:lnTo>
                      <a:pt x="947" y="495"/>
                    </a:lnTo>
                    <a:lnTo>
                      <a:pt x="947" y="493"/>
                    </a:lnTo>
                    <a:lnTo>
                      <a:pt x="947" y="492"/>
                    </a:lnTo>
                    <a:lnTo>
                      <a:pt x="947" y="491"/>
                    </a:lnTo>
                    <a:lnTo>
                      <a:pt x="947" y="490"/>
                    </a:lnTo>
                    <a:lnTo>
                      <a:pt x="946" y="489"/>
                    </a:lnTo>
                    <a:lnTo>
                      <a:pt x="979" y="482"/>
                    </a:lnTo>
                    <a:lnTo>
                      <a:pt x="1009" y="471"/>
                    </a:lnTo>
                    <a:lnTo>
                      <a:pt x="1034" y="459"/>
                    </a:lnTo>
                    <a:lnTo>
                      <a:pt x="1057" y="443"/>
                    </a:lnTo>
                    <a:lnTo>
                      <a:pt x="1074" y="427"/>
                    </a:lnTo>
                    <a:lnTo>
                      <a:pt x="1088" y="409"/>
                    </a:lnTo>
                    <a:lnTo>
                      <a:pt x="1094" y="389"/>
                    </a:lnTo>
                    <a:lnTo>
                      <a:pt x="1096" y="369"/>
                    </a:lnTo>
                  </a:path>
                </a:pathLst>
              </a:custGeom>
              <a:solidFill>
                <a:srgbClr val="FFFF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pic>
          <p:nvPicPr>
            <p:cNvPr id="27882" name="Picture 237"/>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82" y="3457"/>
              <a:ext cx="476"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6"/>
          <p:cNvGrpSpPr>
            <a:grpSpLocks/>
          </p:cNvGrpSpPr>
          <p:nvPr/>
        </p:nvGrpSpPr>
        <p:grpSpPr bwMode="auto">
          <a:xfrm>
            <a:off x="8049684" y="2592388"/>
            <a:ext cx="2015067" cy="4068762"/>
            <a:chOff x="3803" y="1655"/>
            <a:chExt cx="952" cy="2563"/>
          </a:xfrm>
        </p:grpSpPr>
        <p:sp>
          <p:nvSpPr>
            <p:cNvPr id="27842" name="AutoShape 4"/>
            <p:cNvSpPr>
              <a:spLocks noChangeArrowheads="1"/>
            </p:cNvSpPr>
            <p:nvPr/>
          </p:nvSpPr>
          <p:spPr bwMode="auto">
            <a:xfrm>
              <a:off x="3848" y="1655"/>
              <a:ext cx="907" cy="2563"/>
            </a:xfrm>
            <a:prstGeom prst="roundRect">
              <a:avLst>
                <a:gd name="adj" fmla="val 0"/>
              </a:avLst>
            </a:prstGeom>
            <a:gradFill rotWithShape="1">
              <a:gsLst>
                <a:gs pos="0">
                  <a:srgbClr val="FFCC99"/>
                </a:gs>
                <a:gs pos="100000">
                  <a:srgbClr val="FF990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91337" tIns="45668" rIns="91337" bIns="45668" anchor="ctr" anchorCtr="1"/>
            <a:lstStyle/>
            <a:p>
              <a:pPr algn="ctr">
                <a:spcBef>
                  <a:spcPct val="50000"/>
                </a:spcBef>
                <a:buClr>
                  <a:schemeClr val="accent2"/>
                </a:buClr>
                <a:buFont typeface="Wingdings" pitchFamily="2" charset="2"/>
                <a:buNone/>
              </a:pPr>
              <a:endParaRPr lang="de-DE" altLang="zh-CN" b="1">
                <a:solidFill>
                  <a:schemeClr val="bg1"/>
                </a:solidFill>
                <a:latin typeface="微软雅黑" pitchFamily="34" charset="-122"/>
                <a:ea typeface="微软雅黑" pitchFamily="34" charset="-122"/>
              </a:endParaRPr>
            </a:p>
          </p:txBody>
        </p:sp>
        <p:sp>
          <p:nvSpPr>
            <p:cNvPr id="27843" name="Freeform 32"/>
            <p:cNvSpPr>
              <a:spLocks/>
            </p:cNvSpPr>
            <p:nvPr/>
          </p:nvSpPr>
          <p:spPr bwMode="auto">
            <a:xfrm>
              <a:off x="3848" y="3611"/>
              <a:ext cx="907" cy="272"/>
            </a:xfrm>
            <a:custGeom>
              <a:avLst/>
              <a:gdLst>
                <a:gd name="T0" fmla="*/ 0 w 907"/>
                <a:gd name="T1" fmla="*/ 181 h 272"/>
                <a:gd name="T2" fmla="*/ 499 w 907"/>
                <a:gd name="T3" fmla="*/ 0 h 272"/>
                <a:gd name="T4" fmla="*/ 589 w 907"/>
                <a:gd name="T5" fmla="*/ 136 h 272"/>
                <a:gd name="T6" fmla="*/ 907 w 907"/>
                <a:gd name="T7" fmla="*/ 45 h 272"/>
                <a:gd name="T8" fmla="*/ 907 w 907"/>
                <a:gd name="T9" fmla="*/ 136 h 272"/>
                <a:gd name="T10" fmla="*/ 589 w 907"/>
                <a:gd name="T11" fmla="*/ 181 h 272"/>
                <a:gd name="T12" fmla="*/ 499 w 907"/>
                <a:gd name="T13" fmla="*/ 45 h 272"/>
                <a:gd name="T14" fmla="*/ 0 w 907"/>
                <a:gd name="T15" fmla="*/ 272 h 272"/>
                <a:gd name="T16" fmla="*/ 0 w 907"/>
                <a:gd name="T17" fmla="*/ 181 h 2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7"/>
                <a:gd name="T28" fmla="*/ 0 h 272"/>
                <a:gd name="T29" fmla="*/ 907 w 907"/>
                <a:gd name="T30" fmla="*/ 272 h 2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7" h="272">
                  <a:moveTo>
                    <a:pt x="0" y="181"/>
                  </a:moveTo>
                  <a:lnTo>
                    <a:pt x="499" y="0"/>
                  </a:lnTo>
                  <a:lnTo>
                    <a:pt x="589" y="136"/>
                  </a:lnTo>
                  <a:lnTo>
                    <a:pt x="907" y="45"/>
                  </a:lnTo>
                  <a:lnTo>
                    <a:pt x="907" y="136"/>
                  </a:lnTo>
                  <a:lnTo>
                    <a:pt x="589" y="181"/>
                  </a:lnTo>
                  <a:lnTo>
                    <a:pt x="499" y="45"/>
                  </a:lnTo>
                  <a:lnTo>
                    <a:pt x="0" y="272"/>
                  </a:lnTo>
                  <a:lnTo>
                    <a:pt x="0" y="18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5153" name="Text Box 65"/>
            <p:cNvSpPr txBox="1">
              <a:spLocks noChangeArrowheads="1"/>
            </p:cNvSpPr>
            <p:nvPr/>
          </p:nvSpPr>
          <p:spPr bwMode="auto">
            <a:xfrm>
              <a:off x="3984" y="1768"/>
              <a:ext cx="726" cy="33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400" b="1">
                  <a:solidFill>
                    <a:srgbClr val="FF0000"/>
                  </a:solidFill>
                  <a:latin typeface="微软雅黑" pitchFamily="34" charset="-122"/>
                  <a:ea typeface="微软雅黑" pitchFamily="34" charset="-122"/>
                </a:rPr>
                <a:t>Google App Engine</a:t>
              </a:r>
            </a:p>
          </p:txBody>
        </p:sp>
        <p:sp>
          <p:nvSpPr>
            <p:cNvPr id="345154" name="Text Box 66"/>
            <p:cNvSpPr txBox="1">
              <a:spLocks noChangeArrowheads="1"/>
            </p:cNvSpPr>
            <p:nvPr/>
          </p:nvSpPr>
          <p:spPr bwMode="auto">
            <a:xfrm>
              <a:off x="3848" y="2222"/>
              <a:ext cx="726" cy="173"/>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200">
                  <a:latin typeface="微软雅黑" pitchFamily="34" charset="-122"/>
                  <a:ea typeface="微软雅黑" pitchFamily="34" charset="-122"/>
                </a:rPr>
                <a:t>MS Live .NET</a:t>
              </a:r>
            </a:p>
          </p:txBody>
        </p:sp>
        <p:sp>
          <p:nvSpPr>
            <p:cNvPr id="345155" name="Text Box 67"/>
            <p:cNvSpPr txBox="1">
              <a:spLocks noChangeArrowheads="1"/>
            </p:cNvSpPr>
            <p:nvPr/>
          </p:nvSpPr>
          <p:spPr bwMode="auto">
            <a:xfrm>
              <a:off x="3803" y="2932"/>
              <a:ext cx="952" cy="465"/>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400" b="1" dirty="0" err="1">
                  <a:solidFill>
                    <a:srgbClr val="FF0000"/>
                  </a:solidFill>
                  <a:latin typeface="微软雅黑" pitchFamily="34" charset="-122"/>
                  <a:ea typeface="微软雅黑" pitchFamily="34" charset="-122"/>
                </a:rPr>
                <a:t>Cordys</a:t>
              </a:r>
              <a:r>
                <a:rPr lang="en-US" altLang="zh-CN" sz="1400" b="1" dirty="0">
                  <a:solidFill>
                    <a:srgbClr val="FF0000"/>
                  </a:solidFill>
                  <a:latin typeface="微软雅黑" pitchFamily="34" charset="-122"/>
                  <a:ea typeface="微软雅黑" pitchFamily="34" charset="-122"/>
                </a:rPr>
                <a:t> Process Factory</a:t>
              </a:r>
              <a:br>
                <a:rPr lang="en-US" altLang="zh-CN" sz="1400" b="1" dirty="0">
                  <a:solidFill>
                    <a:srgbClr val="FF0000"/>
                  </a:solidFill>
                  <a:latin typeface="微软雅黑" pitchFamily="34" charset="-122"/>
                  <a:ea typeface="微软雅黑" pitchFamily="34" charset="-122"/>
                </a:rPr>
              </a:br>
              <a:r>
                <a:rPr lang="en-US" altLang="zh-CN" sz="1400" b="1" dirty="0">
                  <a:solidFill>
                    <a:srgbClr val="FF0000"/>
                  </a:solidFill>
                  <a:latin typeface="微软雅黑" pitchFamily="34" charset="-122"/>
                  <a:ea typeface="微软雅黑" pitchFamily="34" charset="-122"/>
                </a:rPr>
                <a:t>(BPM online)</a:t>
              </a:r>
            </a:p>
          </p:txBody>
        </p:sp>
        <p:sp>
          <p:nvSpPr>
            <p:cNvPr id="345157" name="Text Box 69"/>
            <p:cNvSpPr txBox="1">
              <a:spLocks noChangeArrowheads="1"/>
            </p:cNvSpPr>
            <p:nvPr/>
          </p:nvSpPr>
          <p:spPr bwMode="auto">
            <a:xfrm>
              <a:off x="3984" y="2494"/>
              <a:ext cx="726" cy="174"/>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200" dirty="0">
                  <a:latin typeface="微软雅黑" pitchFamily="34" charset="-122"/>
                  <a:ea typeface="微软雅黑" pitchFamily="34" charset="-122"/>
                </a:rPr>
                <a:t>Force.com APEX</a:t>
              </a:r>
            </a:p>
          </p:txBody>
        </p:sp>
        <p:grpSp>
          <p:nvGrpSpPr>
            <p:cNvPr id="27848" name="Group 71"/>
            <p:cNvGrpSpPr>
              <a:grpSpLocks/>
            </p:cNvGrpSpPr>
            <p:nvPr/>
          </p:nvGrpSpPr>
          <p:grpSpPr bwMode="auto">
            <a:xfrm>
              <a:off x="3939" y="3445"/>
              <a:ext cx="726" cy="454"/>
              <a:chOff x="3969" y="3067"/>
              <a:chExt cx="726" cy="454"/>
            </a:xfrm>
          </p:grpSpPr>
          <p:sp>
            <p:nvSpPr>
              <p:cNvPr id="27870" name="Freeform 72"/>
              <p:cNvSpPr>
                <a:spLocks/>
              </p:cNvSpPr>
              <p:nvPr/>
            </p:nvSpPr>
            <p:spPr bwMode="auto">
              <a:xfrm>
                <a:off x="3969" y="3084"/>
                <a:ext cx="719" cy="437"/>
              </a:xfrm>
              <a:custGeom>
                <a:avLst/>
                <a:gdLst>
                  <a:gd name="T0" fmla="*/ 3 w 1097"/>
                  <a:gd name="T1" fmla="*/ 1 h 683"/>
                  <a:gd name="T2" fmla="*/ 3 w 1097"/>
                  <a:gd name="T3" fmla="*/ 1 h 683"/>
                  <a:gd name="T4" fmla="*/ 3 w 1097"/>
                  <a:gd name="T5" fmla="*/ 1 h 683"/>
                  <a:gd name="T6" fmla="*/ 3 w 1097"/>
                  <a:gd name="T7" fmla="*/ 1 h 683"/>
                  <a:gd name="T8" fmla="*/ 3 w 1097"/>
                  <a:gd name="T9" fmla="*/ 1 h 683"/>
                  <a:gd name="T10" fmla="*/ 3 w 1097"/>
                  <a:gd name="T11" fmla="*/ 1 h 683"/>
                  <a:gd name="T12" fmla="*/ 3 w 1097"/>
                  <a:gd name="T13" fmla="*/ 1 h 683"/>
                  <a:gd name="T14" fmla="*/ 2 w 1097"/>
                  <a:gd name="T15" fmla="*/ 1 h 683"/>
                  <a:gd name="T16" fmla="*/ 2 w 1097"/>
                  <a:gd name="T17" fmla="*/ 1 h 683"/>
                  <a:gd name="T18" fmla="*/ 2 w 1097"/>
                  <a:gd name="T19" fmla="*/ 1 h 683"/>
                  <a:gd name="T20" fmla="*/ 1 w 1097"/>
                  <a:gd name="T21" fmla="*/ 0 h 683"/>
                  <a:gd name="T22" fmla="*/ 1 w 1097"/>
                  <a:gd name="T23" fmla="*/ 1 h 683"/>
                  <a:gd name="T24" fmla="*/ 1 w 1097"/>
                  <a:gd name="T25" fmla="*/ 1 h 683"/>
                  <a:gd name="T26" fmla="*/ 1 w 1097"/>
                  <a:gd name="T27" fmla="*/ 1 h 683"/>
                  <a:gd name="T28" fmla="*/ 1 w 1097"/>
                  <a:gd name="T29" fmla="*/ 1 h 683"/>
                  <a:gd name="T30" fmla="*/ 1 w 1097"/>
                  <a:gd name="T31" fmla="*/ 1 h 683"/>
                  <a:gd name="T32" fmla="*/ 1 w 1097"/>
                  <a:gd name="T33" fmla="*/ 1 h 683"/>
                  <a:gd name="T34" fmla="*/ 1 w 1097"/>
                  <a:gd name="T35" fmla="*/ 1 h 683"/>
                  <a:gd name="T36" fmla="*/ 0 w 1097"/>
                  <a:gd name="T37" fmla="*/ 1 h 683"/>
                  <a:gd name="T38" fmla="*/ 1 w 1097"/>
                  <a:gd name="T39" fmla="*/ 1 h 683"/>
                  <a:gd name="T40" fmla="*/ 1 w 1097"/>
                  <a:gd name="T41" fmla="*/ 1 h 683"/>
                  <a:gd name="T42" fmla="*/ 1 w 1097"/>
                  <a:gd name="T43" fmla="*/ 1 h 683"/>
                  <a:gd name="T44" fmla="*/ 1 w 1097"/>
                  <a:gd name="T45" fmla="*/ 1 h 683"/>
                  <a:gd name="T46" fmla="*/ 1 w 1097"/>
                  <a:gd name="T47" fmla="*/ 1 h 683"/>
                  <a:gd name="T48" fmla="*/ 1 w 1097"/>
                  <a:gd name="T49" fmla="*/ 1 h 683"/>
                  <a:gd name="T50" fmla="*/ 1 w 1097"/>
                  <a:gd name="T51" fmla="*/ 1 h 683"/>
                  <a:gd name="T52" fmla="*/ 1 w 1097"/>
                  <a:gd name="T53" fmla="*/ 1 h 683"/>
                  <a:gd name="T54" fmla="*/ 1 w 1097"/>
                  <a:gd name="T55" fmla="*/ 1 h 683"/>
                  <a:gd name="T56" fmla="*/ 1 w 1097"/>
                  <a:gd name="T57" fmla="*/ 1 h 683"/>
                  <a:gd name="T58" fmla="*/ 1 w 1097"/>
                  <a:gd name="T59" fmla="*/ 1 h 683"/>
                  <a:gd name="T60" fmla="*/ 1 w 1097"/>
                  <a:gd name="T61" fmla="*/ 1 h 683"/>
                  <a:gd name="T62" fmla="*/ 1 w 1097"/>
                  <a:gd name="T63" fmla="*/ 1 h 683"/>
                  <a:gd name="T64" fmla="*/ 1 w 1097"/>
                  <a:gd name="T65" fmla="*/ 1 h 683"/>
                  <a:gd name="T66" fmla="*/ 1 w 1097"/>
                  <a:gd name="T67" fmla="*/ 1 h 683"/>
                  <a:gd name="T68" fmla="*/ 1 w 1097"/>
                  <a:gd name="T69" fmla="*/ 1 h 683"/>
                  <a:gd name="T70" fmla="*/ 1 w 1097"/>
                  <a:gd name="T71" fmla="*/ 1 h 683"/>
                  <a:gd name="T72" fmla="*/ 2 w 1097"/>
                  <a:gd name="T73" fmla="*/ 1 h 683"/>
                  <a:gd name="T74" fmla="*/ 2 w 1097"/>
                  <a:gd name="T75" fmla="*/ 1 h 683"/>
                  <a:gd name="T76" fmla="*/ 2 w 1097"/>
                  <a:gd name="T77" fmla="*/ 1 h 683"/>
                  <a:gd name="T78" fmla="*/ 2 w 1097"/>
                  <a:gd name="T79" fmla="*/ 1 h 683"/>
                  <a:gd name="T80" fmla="*/ 2 w 1097"/>
                  <a:gd name="T81" fmla="*/ 1 h 683"/>
                  <a:gd name="T82" fmla="*/ 3 w 1097"/>
                  <a:gd name="T83" fmla="*/ 1 h 683"/>
                  <a:gd name="T84" fmla="*/ 3 w 1097"/>
                  <a:gd name="T85" fmla="*/ 1 h 683"/>
                  <a:gd name="T86" fmla="*/ 3 w 1097"/>
                  <a:gd name="T87" fmla="*/ 1 h 683"/>
                  <a:gd name="T88" fmla="*/ 3 w 1097"/>
                  <a:gd name="T89" fmla="*/ 1 h 683"/>
                  <a:gd name="T90" fmla="*/ 3 w 1097"/>
                  <a:gd name="T91" fmla="*/ 1 h 683"/>
                  <a:gd name="T92" fmla="*/ 3 w 1097"/>
                  <a:gd name="T93" fmla="*/ 1 h 683"/>
                  <a:gd name="T94" fmla="*/ 3 w 1097"/>
                  <a:gd name="T95" fmla="*/ 1 h 68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97"/>
                  <a:gd name="T145" fmla="*/ 0 h 683"/>
                  <a:gd name="T146" fmla="*/ 1097 w 1097"/>
                  <a:gd name="T147" fmla="*/ 683 h 68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97" h="683">
                    <a:moveTo>
                      <a:pt x="1096" y="369"/>
                    </a:moveTo>
                    <a:lnTo>
                      <a:pt x="1094" y="359"/>
                    </a:lnTo>
                    <a:lnTo>
                      <a:pt x="1091" y="349"/>
                    </a:lnTo>
                    <a:lnTo>
                      <a:pt x="1087" y="340"/>
                    </a:lnTo>
                    <a:lnTo>
                      <a:pt x="1081" y="331"/>
                    </a:lnTo>
                    <a:lnTo>
                      <a:pt x="1073" y="323"/>
                    </a:lnTo>
                    <a:lnTo>
                      <a:pt x="1065" y="315"/>
                    </a:lnTo>
                    <a:lnTo>
                      <a:pt x="1055" y="308"/>
                    </a:lnTo>
                    <a:lnTo>
                      <a:pt x="1045" y="301"/>
                    </a:lnTo>
                    <a:lnTo>
                      <a:pt x="1046" y="297"/>
                    </a:lnTo>
                    <a:lnTo>
                      <a:pt x="1049" y="291"/>
                    </a:lnTo>
                    <a:lnTo>
                      <a:pt x="1050" y="287"/>
                    </a:lnTo>
                    <a:lnTo>
                      <a:pt x="1051" y="281"/>
                    </a:lnTo>
                    <a:lnTo>
                      <a:pt x="1051" y="275"/>
                    </a:lnTo>
                    <a:lnTo>
                      <a:pt x="1052" y="271"/>
                    </a:lnTo>
                    <a:lnTo>
                      <a:pt x="1052" y="265"/>
                    </a:lnTo>
                    <a:lnTo>
                      <a:pt x="1051" y="260"/>
                    </a:lnTo>
                    <a:lnTo>
                      <a:pt x="1044" y="233"/>
                    </a:lnTo>
                    <a:lnTo>
                      <a:pt x="1030" y="209"/>
                    </a:lnTo>
                    <a:lnTo>
                      <a:pt x="1009" y="186"/>
                    </a:lnTo>
                    <a:lnTo>
                      <a:pt x="982" y="167"/>
                    </a:lnTo>
                    <a:lnTo>
                      <a:pt x="948" y="152"/>
                    </a:lnTo>
                    <a:lnTo>
                      <a:pt x="911" y="139"/>
                    </a:lnTo>
                    <a:lnTo>
                      <a:pt x="869" y="130"/>
                    </a:lnTo>
                    <a:lnTo>
                      <a:pt x="825" y="125"/>
                    </a:lnTo>
                    <a:lnTo>
                      <a:pt x="815" y="97"/>
                    </a:lnTo>
                    <a:lnTo>
                      <a:pt x="795" y="71"/>
                    </a:lnTo>
                    <a:lnTo>
                      <a:pt x="768" y="48"/>
                    </a:lnTo>
                    <a:lnTo>
                      <a:pt x="734" y="30"/>
                    </a:lnTo>
                    <a:lnTo>
                      <a:pt x="692" y="14"/>
                    </a:lnTo>
                    <a:lnTo>
                      <a:pt x="647" y="4"/>
                    </a:lnTo>
                    <a:lnTo>
                      <a:pt x="598" y="0"/>
                    </a:lnTo>
                    <a:lnTo>
                      <a:pt x="545" y="0"/>
                    </a:lnTo>
                    <a:lnTo>
                      <a:pt x="506" y="4"/>
                    </a:lnTo>
                    <a:lnTo>
                      <a:pt x="470" y="12"/>
                    </a:lnTo>
                    <a:lnTo>
                      <a:pt x="435" y="21"/>
                    </a:lnTo>
                    <a:lnTo>
                      <a:pt x="404" y="33"/>
                    </a:lnTo>
                    <a:lnTo>
                      <a:pt x="376" y="47"/>
                    </a:lnTo>
                    <a:lnTo>
                      <a:pt x="350" y="64"/>
                    </a:lnTo>
                    <a:lnTo>
                      <a:pt x="330" y="82"/>
                    </a:lnTo>
                    <a:lnTo>
                      <a:pt x="314" y="102"/>
                    </a:lnTo>
                    <a:lnTo>
                      <a:pt x="306" y="101"/>
                    </a:lnTo>
                    <a:lnTo>
                      <a:pt x="298" y="101"/>
                    </a:lnTo>
                    <a:lnTo>
                      <a:pt x="290" y="101"/>
                    </a:lnTo>
                    <a:lnTo>
                      <a:pt x="284" y="101"/>
                    </a:lnTo>
                    <a:lnTo>
                      <a:pt x="276" y="101"/>
                    </a:lnTo>
                    <a:lnTo>
                      <a:pt x="268" y="101"/>
                    </a:lnTo>
                    <a:lnTo>
                      <a:pt x="260" y="101"/>
                    </a:lnTo>
                    <a:lnTo>
                      <a:pt x="252" y="102"/>
                    </a:lnTo>
                    <a:lnTo>
                      <a:pt x="199" y="109"/>
                    </a:lnTo>
                    <a:lnTo>
                      <a:pt x="150" y="121"/>
                    </a:lnTo>
                    <a:lnTo>
                      <a:pt x="105" y="137"/>
                    </a:lnTo>
                    <a:lnTo>
                      <a:pt x="67" y="159"/>
                    </a:lnTo>
                    <a:lnTo>
                      <a:pt x="37" y="184"/>
                    </a:lnTo>
                    <a:lnTo>
                      <a:pt x="15" y="211"/>
                    </a:lnTo>
                    <a:lnTo>
                      <a:pt x="2" y="241"/>
                    </a:lnTo>
                    <a:lnTo>
                      <a:pt x="0" y="272"/>
                    </a:lnTo>
                    <a:lnTo>
                      <a:pt x="3" y="289"/>
                    </a:lnTo>
                    <a:lnTo>
                      <a:pt x="10" y="305"/>
                    </a:lnTo>
                    <a:lnTo>
                      <a:pt x="20" y="321"/>
                    </a:lnTo>
                    <a:lnTo>
                      <a:pt x="32" y="335"/>
                    </a:lnTo>
                    <a:lnTo>
                      <a:pt x="47" y="349"/>
                    </a:lnTo>
                    <a:lnTo>
                      <a:pt x="64" y="361"/>
                    </a:lnTo>
                    <a:lnTo>
                      <a:pt x="84" y="372"/>
                    </a:lnTo>
                    <a:lnTo>
                      <a:pt x="106" y="382"/>
                    </a:lnTo>
                    <a:lnTo>
                      <a:pt x="92" y="391"/>
                    </a:lnTo>
                    <a:lnTo>
                      <a:pt x="80" y="401"/>
                    </a:lnTo>
                    <a:lnTo>
                      <a:pt x="70" y="412"/>
                    </a:lnTo>
                    <a:lnTo>
                      <a:pt x="61" y="423"/>
                    </a:lnTo>
                    <a:lnTo>
                      <a:pt x="54" y="435"/>
                    </a:lnTo>
                    <a:lnTo>
                      <a:pt x="50" y="447"/>
                    </a:lnTo>
                    <a:lnTo>
                      <a:pt x="47" y="459"/>
                    </a:lnTo>
                    <a:lnTo>
                      <a:pt x="47" y="472"/>
                    </a:lnTo>
                    <a:lnTo>
                      <a:pt x="54" y="495"/>
                    </a:lnTo>
                    <a:lnTo>
                      <a:pt x="67" y="516"/>
                    </a:lnTo>
                    <a:lnTo>
                      <a:pt x="89" y="535"/>
                    </a:lnTo>
                    <a:lnTo>
                      <a:pt x="115" y="549"/>
                    </a:lnTo>
                    <a:lnTo>
                      <a:pt x="147" y="561"/>
                    </a:lnTo>
                    <a:lnTo>
                      <a:pt x="182" y="570"/>
                    </a:lnTo>
                    <a:lnTo>
                      <a:pt x="221" y="575"/>
                    </a:lnTo>
                    <a:lnTo>
                      <a:pt x="262" y="574"/>
                    </a:lnTo>
                    <a:lnTo>
                      <a:pt x="263" y="574"/>
                    </a:lnTo>
                    <a:lnTo>
                      <a:pt x="265" y="574"/>
                    </a:lnTo>
                    <a:lnTo>
                      <a:pt x="266" y="574"/>
                    </a:lnTo>
                    <a:lnTo>
                      <a:pt x="268" y="574"/>
                    </a:lnTo>
                    <a:lnTo>
                      <a:pt x="269" y="572"/>
                    </a:lnTo>
                    <a:lnTo>
                      <a:pt x="270" y="572"/>
                    </a:lnTo>
                    <a:lnTo>
                      <a:pt x="272" y="572"/>
                    </a:lnTo>
                    <a:lnTo>
                      <a:pt x="274" y="572"/>
                    </a:lnTo>
                    <a:lnTo>
                      <a:pt x="274" y="574"/>
                    </a:lnTo>
                    <a:lnTo>
                      <a:pt x="274" y="575"/>
                    </a:lnTo>
                    <a:lnTo>
                      <a:pt x="274" y="577"/>
                    </a:lnTo>
                    <a:lnTo>
                      <a:pt x="274" y="578"/>
                    </a:lnTo>
                    <a:lnTo>
                      <a:pt x="274" y="579"/>
                    </a:lnTo>
                    <a:lnTo>
                      <a:pt x="274" y="580"/>
                    </a:lnTo>
                    <a:lnTo>
                      <a:pt x="274" y="581"/>
                    </a:lnTo>
                    <a:lnTo>
                      <a:pt x="274" y="582"/>
                    </a:lnTo>
                    <a:lnTo>
                      <a:pt x="279" y="605"/>
                    </a:lnTo>
                    <a:lnTo>
                      <a:pt x="292" y="625"/>
                    </a:lnTo>
                    <a:lnTo>
                      <a:pt x="312" y="643"/>
                    </a:lnTo>
                    <a:lnTo>
                      <a:pt x="338" y="657"/>
                    </a:lnTo>
                    <a:lnTo>
                      <a:pt x="368" y="669"/>
                    </a:lnTo>
                    <a:lnTo>
                      <a:pt x="403" y="677"/>
                    </a:lnTo>
                    <a:lnTo>
                      <a:pt x="439" y="682"/>
                    </a:lnTo>
                    <a:lnTo>
                      <a:pt x="480" y="680"/>
                    </a:lnTo>
                    <a:lnTo>
                      <a:pt x="507" y="678"/>
                    </a:lnTo>
                    <a:lnTo>
                      <a:pt x="533" y="673"/>
                    </a:lnTo>
                    <a:lnTo>
                      <a:pt x="558" y="666"/>
                    </a:lnTo>
                    <a:lnTo>
                      <a:pt x="581" y="657"/>
                    </a:lnTo>
                    <a:lnTo>
                      <a:pt x="601" y="647"/>
                    </a:lnTo>
                    <a:lnTo>
                      <a:pt x="619" y="636"/>
                    </a:lnTo>
                    <a:lnTo>
                      <a:pt x="634" y="623"/>
                    </a:lnTo>
                    <a:lnTo>
                      <a:pt x="647" y="609"/>
                    </a:lnTo>
                    <a:lnTo>
                      <a:pt x="660" y="613"/>
                    </a:lnTo>
                    <a:lnTo>
                      <a:pt x="673" y="616"/>
                    </a:lnTo>
                    <a:lnTo>
                      <a:pt x="687" y="619"/>
                    </a:lnTo>
                    <a:lnTo>
                      <a:pt x="701" y="621"/>
                    </a:lnTo>
                    <a:lnTo>
                      <a:pt x="717" y="623"/>
                    </a:lnTo>
                    <a:lnTo>
                      <a:pt x="732" y="624"/>
                    </a:lnTo>
                    <a:lnTo>
                      <a:pt x="748" y="624"/>
                    </a:lnTo>
                    <a:lnTo>
                      <a:pt x="764" y="623"/>
                    </a:lnTo>
                    <a:lnTo>
                      <a:pt x="803" y="618"/>
                    </a:lnTo>
                    <a:lnTo>
                      <a:pt x="838" y="609"/>
                    </a:lnTo>
                    <a:lnTo>
                      <a:pt x="871" y="596"/>
                    </a:lnTo>
                    <a:lnTo>
                      <a:pt x="898" y="580"/>
                    </a:lnTo>
                    <a:lnTo>
                      <a:pt x="921" y="562"/>
                    </a:lnTo>
                    <a:lnTo>
                      <a:pt x="937" y="542"/>
                    </a:lnTo>
                    <a:lnTo>
                      <a:pt x="946" y="521"/>
                    </a:lnTo>
                    <a:lnTo>
                      <a:pt x="948" y="498"/>
                    </a:lnTo>
                    <a:lnTo>
                      <a:pt x="948" y="497"/>
                    </a:lnTo>
                    <a:lnTo>
                      <a:pt x="948" y="496"/>
                    </a:lnTo>
                    <a:lnTo>
                      <a:pt x="948" y="495"/>
                    </a:lnTo>
                    <a:lnTo>
                      <a:pt x="947" y="493"/>
                    </a:lnTo>
                    <a:lnTo>
                      <a:pt x="947" y="492"/>
                    </a:lnTo>
                    <a:lnTo>
                      <a:pt x="947" y="491"/>
                    </a:lnTo>
                    <a:lnTo>
                      <a:pt x="947" y="490"/>
                    </a:lnTo>
                    <a:lnTo>
                      <a:pt x="946" y="489"/>
                    </a:lnTo>
                    <a:lnTo>
                      <a:pt x="980" y="481"/>
                    </a:lnTo>
                    <a:lnTo>
                      <a:pt x="1009" y="471"/>
                    </a:lnTo>
                    <a:lnTo>
                      <a:pt x="1035" y="458"/>
                    </a:lnTo>
                    <a:lnTo>
                      <a:pt x="1057" y="443"/>
                    </a:lnTo>
                    <a:lnTo>
                      <a:pt x="1074" y="427"/>
                    </a:lnTo>
                    <a:lnTo>
                      <a:pt x="1088" y="408"/>
                    </a:lnTo>
                    <a:lnTo>
                      <a:pt x="1094" y="389"/>
                    </a:lnTo>
                    <a:lnTo>
                      <a:pt x="1096" y="369"/>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71" name="Freeform 73"/>
              <p:cNvSpPr>
                <a:spLocks/>
              </p:cNvSpPr>
              <p:nvPr/>
            </p:nvSpPr>
            <p:spPr bwMode="auto">
              <a:xfrm>
                <a:off x="3976" y="3067"/>
                <a:ext cx="719" cy="437"/>
              </a:xfrm>
              <a:custGeom>
                <a:avLst/>
                <a:gdLst>
                  <a:gd name="T0" fmla="*/ 3 w 1097"/>
                  <a:gd name="T1" fmla="*/ 1 h 683"/>
                  <a:gd name="T2" fmla="*/ 3 w 1097"/>
                  <a:gd name="T3" fmla="*/ 1 h 683"/>
                  <a:gd name="T4" fmla="*/ 3 w 1097"/>
                  <a:gd name="T5" fmla="*/ 1 h 683"/>
                  <a:gd name="T6" fmla="*/ 3 w 1097"/>
                  <a:gd name="T7" fmla="*/ 1 h 683"/>
                  <a:gd name="T8" fmla="*/ 3 w 1097"/>
                  <a:gd name="T9" fmla="*/ 1 h 683"/>
                  <a:gd name="T10" fmla="*/ 3 w 1097"/>
                  <a:gd name="T11" fmla="*/ 1 h 683"/>
                  <a:gd name="T12" fmla="*/ 3 w 1097"/>
                  <a:gd name="T13" fmla="*/ 1 h 683"/>
                  <a:gd name="T14" fmla="*/ 2 w 1097"/>
                  <a:gd name="T15" fmla="*/ 1 h 683"/>
                  <a:gd name="T16" fmla="*/ 2 w 1097"/>
                  <a:gd name="T17" fmla="*/ 1 h 683"/>
                  <a:gd name="T18" fmla="*/ 2 w 1097"/>
                  <a:gd name="T19" fmla="*/ 1 h 683"/>
                  <a:gd name="T20" fmla="*/ 1 w 1097"/>
                  <a:gd name="T21" fmla="*/ 1 h 683"/>
                  <a:gd name="T22" fmla="*/ 1 w 1097"/>
                  <a:gd name="T23" fmla="*/ 1 h 683"/>
                  <a:gd name="T24" fmla="*/ 1 w 1097"/>
                  <a:gd name="T25" fmla="*/ 1 h 683"/>
                  <a:gd name="T26" fmla="*/ 1 w 1097"/>
                  <a:gd name="T27" fmla="*/ 1 h 683"/>
                  <a:gd name="T28" fmla="*/ 1 w 1097"/>
                  <a:gd name="T29" fmla="*/ 1 h 683"/>
                  <a:gd name="T30" fmla="*/ 1 w 1097"/>
                  <a:gd name="T31" fmla="*/ 1 h 683"/>
                  <a:gd name="T32" fmla="*/ 1 w 1097"/>
                  <a:gd name="T33" fmla="*/ 1 h 683"/>
                  <a:gd name="T34" fmla="*/ 1 w 1097"/>
                  <a:gd name="T35" fmla="*/ 1 h 683"/>
                  <a:gd name="T36" fmla="*/ 0 w 1097"/>
                  <a:gd name="T37" fmla="*/ 1 h 683"/>
                  <a:gd name="T38" fmla="*/ 1 w 1097"/>
                  <a:gd name="T39" fmla="*/ 1 h 683"/>
                  <a:gd name="T40" fmla="*/ 1 w 1097"/>
                  <a:gd name="T41" fmla="*/ 1 h 683"/>
                  <a:gd name="T42" fmla="*/ 1 w 1097"/>
                  <a:gd name="T43" fmla="*/ 1 h 683"/>
                  <a:gd name="T44" fmla="*/ 1 w 1097"/>
                  <a:gd name="T45" fmla="*/ 1 h 683"/>
                  <a:gd name="T46" fmla="*/ 1 w 1097"/>
                  <a:gd name="T47" fmla="*/ 1 h 683"/>
                  <a:gd name="T48" fmla="*/ 1 w 1097"/>
                  <a:gd name="T49" fmla="*/ 1 h 683"/>
                  <a:gd name="T50" fmla="*/ 1 w 1097"/>
                  <a:gd name="T51" fmla="*/ 1 h 683"/>
                  <a:gd name="T52" fmla="*/ 1 w 1097"/>
                  <a:gd name="T53" fmla="*/ 1 h 683"/>
                  <a:gd name="T54" fmla="*/ 1 w 1097"/>
                  <a:gd name="T55" fmla="*/ 1 h 683"/>
                  <a:gd name="T56" fmla="*/ 1 w 1097"/>
                  <a:gd name="T57" fmla="*/ 1 h 683"/>
                  <a:gd name="T58" fmla="*/ 1 w 1097"/>
                  <a:gd name="T59" fmla="*/ 1 h 683"/>
                  <a:gd name="T60" fmla="*/ 1 w 1097"/>
                  <a:gd name="T61" fmla="*/ 1 h 683"/>
                  <a:gd name="T62" fmla="*/ 1 w 1097"/>
                  <a:gd name="T63" fmla="*/ 1 h 683"/>
                  <a:gd name="T64" fmla="*/ 1 w 1097"/>
                  <a:gd name="T65" fmla="*/ 1 h 683"/>
                  <a:gd name="T66" fmla="*/ 1 w 1097"/>
                  <a:gd name="T67" fmla="*/ 1 h 683"/>
                  <a:gd name="T68" fmla="*/ 1 w 1097"/>
                  <a:gd name="T69" fmla="*/ 1 h 683"/>
                  <a:gd name="T70" fmla="*/ 1 w 1097"/>
                  <a:gd name="T71" fmla="*/ 1 h 683"/>
                  <a:gd name="T72" fmla="*/ 2 w 1097"/>
                  <a:gd name="T73" fmla="*/ 1 h 683"/>
                  <a:gd name="T74" fmla="*/ 2 w 1097"/>
                  <a:gd name="T75" fmla="*/ 1 h 683"/>
                  <a:gd name="T76" fmla="*/ 2 w 1097"/>
                  <a:gd name="T77" fmla="*/ 1 h 683"/>
                  <a:gd name="T78" fmla="*/ 2 w 1097"/>
                  <a:gd name="T79" fmla="*/ 1 h 683"/>
                  <a:gd name="T80" fmla="*/ 2 w 1097"/>
                  <a:gd name="T81" fmla="*/ 1 h 683"/>
                  <a:gd name="T82" fmla="*/ 3 w 1097"/>
                  <a:gd name="T83" fmla="*/ 1 h 683"/>
                  <a:gd name="T84" fmla="*/ 3 w 1097"/>
                  <a:gd name="T85" fmla="*/ 1 h 683"/>
                  <a:gd name="T86" fmla="*/ 3 w 1097"/>
                  <a:gd name="T87" fmla="*/ 1 h 683"/>
                  <a:gd name="T88" fmla="*/ 3 w 1097"/>
                  <a:gd name="T89" fmla="*/ 1 h 683"/>
                  <a:gd name="T90" fmla="*/ 3 w 1097"/>
                  <a:gd name="T91" fmla="*/ 1 h 683"/>
                  <a:gd name="T92" fmla="*/ 3 w 1097"/>
                  <a:gd name="T93" fmla="*/ 1 h 683"/>
                  <a:gd name="T94" fmla="*/ 3 w 1097"/>
                  <a:gd name="T95" fmla="*/ 1 h 68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97"/>
                  <a:gd name="T145" fmla="*/ 0 h 683"/>
                  <a:gd name="T146" fmla="*/ 1097 w 1097"/>
                  <a:gd name="T147" fmla="*/ 683 h 68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97" h="683">
                    <a:moveTo>
                      <a:pt x="1096" y="369"/>
                    </a:moveTo>
                    <a:lnTo>
                      <a:pt x="1094" y="359"/>
                    </a:lnTo>
                    <a:lnTo>
                      <a:pt x="1091" y="350"/>
                    </a:lnTo>
                    <a:lnTo>
                      <a:pt x="1087" y="341"/>
                    </a:lnTo>
                    <a:lnTo>
                      <a:pt x="1081" y="332"/>
                    </a:lnTo>
                    <a:lnTo>
                      <a:pt x="1073" y="323"/>
                    </a:lnTo>
                    <a:lnTo>
                      <a:pt x="1065" y="315"/>
                    </a:lnTo>
                    <a:lnTo>
                      <a:pt x="1055" y="309"/>
                    </a:lnTo>
                    <a:lnTo>
                      <a:pt x="1045" y="302"/>
                    </a:lnTo>
                    <a:lnTo>
                      <a:pt x="1046" y="297"/>
                    </a:lnTo>
                    <a:lnTo>
                      <a:pt x="1049" y="292"/>
                    </a:lnTo>
                    <a:lnTo>
                      <a:pt x="1050" y="287"/>
                    </a:lnTo>
                    <a:lnTo>
                      <a:pt x="1051" y="281"/>
                    </a:lnTo>
                    <a:lnTo>
                      <a:pt x="1051" y="277"/>
                    </a:lnTo>
                    <a:lnTo>
                      <a:pt x="1052" y="271"/>
                    </a:lnTo>
                    <a:lnTo>
                      <a:pt x="1052" y="265"/>
                    </a:lnTo>
                    <a:lnTo>
                      <a:pt x="1051" y="260"/>
                    </a:lnTo>
                    <a:lnTo>
                      <a:pt x="1044" y="234"/>
                    </a:lnTo>
                    <a:lnTo>
                      <a:pt x="1030" y="210"/>
                    </a:lnTo>
                    <a:lnTo>
                      <a:pt x="1009" y="188"/>
                    </a:lnTo>
                    <a:lnTo>
                      <a:pt x="982" y="169"/>
                    </a:lnTo>
                    <a:lnTo>
                      <a:pt x="948" y="152"/>
                    </a:lnTo>
                    <a:lnTo>
                      <a:pt x="911" y="140"/>
                    </a:lnTo>
                    <a:lnTo>
                      <a:pt x="869" y="131"/>
                    </a:lnTo>
                    <a:lnTo>
                      <a:pt x="825" y="126"/>
                    </a:lnTo>
                    <a:lnTo>
                      <a:pt x="815" y="97"/>
                    </a:lnTo>
                    <a:lnTo>
                      <a:pt x="795" y="72"/>
                    </a:lnTo>
                    <a:lnTo>
                      <a:pt x="767" y="48"/>
                    </a:lnTo>
                    <a:lnTo>
                      <a:pt x="732" y="30"/>
                    </a:lnTo>
                    <a:lnTo>
                      <a:pt x="692" y="15"/>
                    </a:lnTo>
                    <a:lnTo>
                      <a:pt x="647" y="5"/>
                    </a:lnTo>
                    <a:lnTo>
                      <a:pt x="598" y="0"/>
                    </a:lnTo>
                    <a:lnTo>
                      <a:pt x="545" y="1"/>
                    </a:lnTo>
                    <a:lnTo>
                      <a:pt x="506" y="5"/>
                    </a:lnTo>
                    <a:lnTo>
                      <a:pt x="470" y="12"/>
                    </a:lnTo>
                    <a:lnTo>
                      <a:pt x="435" y="22"/>
                    </a:lnTo>
                    <a:lnTo>
                      <a:pt x="404" y="34"/>
                    </a:lnTo>
                    <a:lnTo>
                      <a:pt x="376" y="48"/>
                    </a:lnTo>
                    <a:lnTo>
                      <a:pt x="350" y="65"/>
                    </a:lnTo>
                    <a:lnTo>
                      <a:pt x="329" y="83"/>
                    </a:lnTo>
                    <a:lnTo>
                      <a:pt x="312" y="102"/>
                    </a:lnTo>
                    <a:lnTo>
                      <a:pt x="306" y="102"/>
                    </a:lnTo>
                    <a:lnTo>
                      <a:pt x="298" y="102"/>
                    </a:lnTo>
                    <a:lnTo>
                      <a:pt x="290" y="101"/>
                    </a:lnTo>
                    <a:lnTo>
                      <a:pt x="284" y="101"/>
                    </a:lnTo>
                    <a:lnTo>
                      <a:pt x="276" y="101"/>
                    </a:lnTo>
                    <a:lnTo>
                      <a:pt x="268" y="102"/>
                    </a:lnTo>
                    <a:lnTo>
                      <a:pt x="260" y="102"/>
                    </a:lnTo>
                    <a:lnTo>
                      <a:pt x="252" y="102"/>
                    </a:lnTo>
                    <a:lnTo>
                      <a:pt x="199" y="109"/>
                    </a:lnTo>
                    <a:lnTo>
                      <a:pt x="150" y="121"/>
                    </a:lnTo>
                    <a:lnTo>
                      <a:pt x="105" y="139"/>
                    </a:lnTo>
                    <a:lnTo>
                      <a:pt x="67" y="160"/>
                    </a:lnTo>
                    <a:lnTo>
                      <a:pt x="37" y="184"/>
                    </a:lnTo>
                    <a:lnTo>
                      <a:pt x="15" y="212"/>
                    </a:lnTo>
                    <a:lnTo>
                      <a:pt x="2" y="241"/>
                    </a:lnTo>
                    <a:lnTo>
                      <a:pt x="0" y="272"/>
                    </a:lnTo>
                    <a:lnTo>
                      <a:pt x="3" y="290"/>
                    </a:lnTo>
                    <a:lnTo>
                      <a:pt x="10" y="305"/>
                    </a:lnTo>
                    <a:lnTo>
                      <a:pt x="18" y="321"/>
                    </a:lnTo>
                    <a:lnTo>
                      <a:pt x="32" y="335"/>
                    </a:lnTo>
                    <a:lnTo>
                      <a:pt x="46" y="349"/>
                    </a:lnTo>
                    <a:lnTo>
                      <a:pt x="64" y="361"/>
                    </a:lnTo>
                    <a:lnTo>
                      <a:pt x="84" y="372"/>
                    </a:lnTo>
                    <a:lnTo>
                      <a:pt x="106" y="382"/>
                    </a:lnTo>
                    <a:lnTo>
                      <a:pt x="92" y="392"/>
                    </a:lnTo>
                    <a:lnTo>
                      <a:pt x="80" y="401"/>
                    </a:lnTo>
                    <a:lnTo>
                      <a:pt x="70" y="412"/>
                    </a:lnTo>
                    <a:lnTo>
                      <a:pt x="61" y="423"/>
                    </a:lnTo>
                    <a:lnTo>
                      <a:pt x="54" y="436"/>
                    </a:lnTo>
                    <a:lnTo>
                      <a:pt x="50" y="447"/>
                    </a:lnTo>
                    <a:lnTo>
                      <a:pt x="47" y="460"/>
                    </a:lnTo>
                    <a:lnTo>
                      <a:pt x="47" y="472"/>
                    </a:lnTo>
                    <a:lnTo>
                      <a:pt x="54" y="496"/>
                    </a:lnTo>
                    <a:lnTo>
                      <a:pt x="67" y="517"/>
                    </a:lnTo>
                    <a:lnTo>
                      <a:pt x="89" y="535"/>
                    </a:lnTo>
                    <a:lnTo>
                      <a:pt x="114" y="550"/>
                    </a:lnTo>
                    <a:lnTo>
                      <a:pt x="147" y="562"/>
                    </a:lnTo>
                    <a:lnTo>
                      <a:pt x="181" y="570"/>
                    </a:lnTo>
                    <a:lnTo>
                      <a:pt x="220" y="575"/>
                    </a:lnTo>
                    <a:lnTo>
                      <a:pt x="261" y="575"/>
                    </a:lnTo>
                    <a:lnTo>
                      <a:pt x="263" y="574"/>
                    </a:lnTo>
                    <a:lnTo>
                      <a:pt x="265" y="574"/>
                    </a:lnTo>
                    <a:lnTo>
                      <a:pt x="266" y="574"/>
                    </a:lnTo>
                    <a:lnTo>
                      <a:pt x="268" y="574"/>
                    </a:lnTo>
                    <a:lnTo>
                      <a:pt x="269" y="574"/>
                    </a:lnTo>
                    <a:lnTo>
                      <a:pt x="270" y="574"/>
                    </a:lnTo>
                    <a:lnTo>
                      <a:pt x="271" y="574"/>
                    </a:lnTo>
                    <a:lnTo>
                      <a:pt x="274" y="572"/>
                    </a:lnTo>
                    <a:lnTo>
                      <a:pt x="274" y="575"/>
                    </a:lnTo>
                    <a:lnTo>
                      <a:pt x="274" y="576"/>
                    </a:lnTo>
                    <a:lnTo>
                      <a:pt x="274" y="577"/>
                    </a:lnTo>
                    <a:lnTo>
                      <a:pt x="274" y="578"/>
                    </a:lnTo>
                    <a:lnTo>
                      <a:pt x="274" y="579"/>
                    </a:lnTo>
                    <a:lnTo>
                      <a:pt x="274" y="580"/>
                    </a:lnTo>
                    <a:lnTo>
                      <a:pt x="274" y="582"/>
                    </a:lnTo>
                    <a:lnTo>
                      <a:pt x="274" y="584"/>
                    </a:lnTo>
                    <a:lnTo>
                      <a:pt x="279" y="606"/>
                    </a:lnTo>
                    <a:lnTo>
                      <a:pt x="292" y="626"/>
                    </a:lnTo>
                    <a:lnTo>
                      <a:pt x="312" y="644"/>
                    </a:lnTo>
                    <a:lnTo>
                      <a:pt x="338" y="658"/>
                    </a:lnTo>
                    <a:lnTo>
                      <a:pt x="368" y="669"/>
                    </a:lnTo>
                    <a:lnTo>
                      <a:pt x="403" y="678"/>
                    </a:lnTo>
                    <a:lnTo>
                      <a:pt x="439" y="682"/>
                    </a:lnTo>
                    <a:lnTo>
                      <a:pt x="480" y="682"/>
                    </a:lnTo>
                    <a:lnTo>
                      <a:pt x="507" y="678"/>
                    </a:lnTo>
                    <a:lnTo>
                      <a:pt x="533" y="674"/>
                    </a:lnTo>
                    <a:lnTo>
                      <a:pt x="558" y="666"/>
                    </a:lnTo>
                    <a:lnTo>
                      <a:pt x="580" y="658"/>
                    </a:lnTo>
                    <a:lnTo>
                      <a:pt x="601" y="647"/>
                    </a:lnTo>
                    <a:lnTo>
                      <a:pt x="619" y="636"/>
                    </a:lnTo>
                    <a:lnTo>
                      <a:pt x="634" y="624"/>
                    </a:lnTo>
                    <a:lnTo>
                      <a:pt x="647" y="609"/>
                    </a:lnTo>
                    <a:lnTo>
                      <a:pt x="660" y="614"/>
                    </a:lnTo>
                    <a:lnTo>
                      <a:pt x="673" y="617"/>
                    </a:lnTo>
                    <a:lnTo>
                      <a:pt x="687" y="619"/>
                    </a:lnTo>
                    <a:lnTo>
                      <a:pt x="701" y="621"/>
                    </a:lnTo>
                    <a:lnTo>
                      <a:pt x="717" y="623"/>
                    </a:lnTo>
                    <a:lnTo>
                      <a:pt x="731" y="624"/>
                    </a:lnTo>
                    <a:lnTo>
                      <a:pt x="747" y="624"/>
                    </a:lnTo>
                    <a:lnTo>
                      <a:pt x="764" y="624"/>
                    </a:lnTo>
                    <a:lnTo>
                      <a:pt x="803" y="618"/>
                    </a:lnTo>
                    <a:lnTo>
                      <a:pt x="838" y="609"/>
                    </a:lnTo>
                    <a:lnTo>
                      <a:pt x="871" y="597"/>
                    </a:lnTo>
                    <a:lnTo>
                      <a:pt x="898" y="581"/>
                    </a:lnTo>
                    <a:lnTo>
                      <a:pt x="921" y="564"/>
                    </a:lnTo>
                    <a:lnTo>
                      <a:pt x="937" y="544"/>
                    </a:lnTo>
                    <a:lnTo>
                      <a:pt x="946" y="521"/>
                    </a:lnTo>
                    <a:lnTo>
                      <a:pt x="948" y="499"/>
                    </a:lnTo>
                    <a:lnTo>
                      <a:pt x="948" y="498"/>
                    </a:lnTo>
                    <a:lnTo>
                      <a:pt x="948" y="497"/>
                    </a:lnTo>
                    <a:lnTo>
                      <a:pt x="947" y="495"/>
                    </a:lnTo>
                    <a:lnTo>
                      <a:pt x="947" y="493"/>
                    </a:lnTo>
                    <a:lnTo>
                      <a:pt x="947" y="492"/>
                    </a:lnTo>
                    <a:lnTo>
                      <a:pt x="947" y="491"/>
                    </a:lnTo>
                    <a:lnTo>
                      <a:pt x="947" y="490"/>
                    </a:lnTo>
                    <a:lnTo>
                      <a:pt x="946" y="489"/>
                    </a:lnTo>
                    <a:lnTo>
                      <a:pt x="979" y="482"/>
                    </a:lnTo>
                    <a:lnTo>
                      <a:pt x="1009" y="471"/>
                    </a:lnTo>
                    <a:lnTo>
                      <a:pt x="1034" y="459"/>
                    </a:lnTo>
                    <a:lnTo>
                      <a:pt x="1057" y="443"/>
                    </a:lnTo>
                    <a:lnTo>
                      <a:pt x="1074" y="427"/>
                    </a:lnTo>
                    <a:lnTo>
                      <a:pt x="1088" y="409"/>
                    </a:lnTo>
                    <a:lnTo>
                      <a:pt x="1094" y="389"/>
                    </a:lnTo>
                    <a:lnTo>
                      <a:pt x="1096" y="369"/>
                    </a:lnTo>
                  </a:path>
                </a:pathLst>
              </a:custGeom>
              <a:solidFill>
                <a:srgbClr val="FFFF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nvGrpSpPr>
            <p:cNvPr id="27849" name="Group 74"/>
            <p:cNvGrpSpPr>
              <a:grpSpLocks/>
            </p:cNvGrpSpPr>
            <p:nvPr/>
          </p:nvGrpSpPr>
          <p:grpSpPr bwMode="auto">
            <a:xfrm>
              <a:off x="4045" y="3536"/>
              <a:ext cx="483" cy="249"/>
              <a:chOff x="4040" y="3120"/>
              <a:chExt cx="593" cy="306"/>
            </a:xfrm>
          </p:grpSpPr>
          <p:sp>
            <p:nvSpPr>
              <p:cNvPr id="27850" name="Freeform 75"/>
              <p:cNvSpPr>
                <a:spLocks/>
              </p:cNvSpPr>
              <p:nvPr/>
            </p:nvSpPr>
            <p:spPr bwMode="auto">
              <a:xfrm>
                <a:off x="4149" y="3301"/>
                <a:ext cx="114" cy="64"/>
              </a:xfrm>
              <a:custGeom>
                <a:avLst/>
                <a:gdLst>
                  <a:gd name="T0" fmla="*/ 1 w 173"/>
                  <a:gd name="T1" fmla="*/ 1 h 99"/>
                  <a:gd name="T2" fmla="*/ 1 w 173"/>
                  <a:gd name="T3" fmla="*/ 1 h 99"/>
                  <a:gd name="T4" fmla="*/ 1 w 173"/>
                  <a:gd name="T5" fmla="*/ 1 h 99"/>
                  <a:gd name="T6" fmla="*/ 0 w 173"/>
                  <a:gd name="T7" fmla="*/ 1 h 99"/>
                  <a:gd name="T8" fmla="*/ 1 w 173"/>
                  <a:gd name="T9" fmla="*/ 0 h 99"/>
                  <a:gd name="T10" fmla="*/ 1 w 173"/>
                  <a:gd name="T11" fmla="*/ 1 h 99"/>
                  <a:gd name="T12" fmla="*/ 1 w 173"/>
                  <a:gd name="T13" fmla="*/ 1 h 99"/>
                  <a:gd name="T14" fmla="*/ 1 w 173"/>
                  <a:gd name="T15" fmla="*/ 1 h 99"/>
                  <a:gd name="T16" fmla="*/ 0 60000 65536"/>
                  <a:gd name="T17" fmla="*/ 0 60000 65536"/>
                  <a:gd name="T18" fmla="*/ 0 60000 65536"/>
                  <a:gd name="T19" fmla="*/ 0 60000 65536"/>
                  <a:gd name="T20" fmla="*/ 0 60000 65536"/>
                  <a:gd name="T21" fmla="*/ 0 60000 65536"/>
                  <a:gd name="T22" fmla="*/ 0 60000 65536"/>
                  <a:gd name="T23" fmla="*/ 0 60000 65536"/>
                  <a:gd name="T24" fmla="*/ 0 w 173"/>
                  <a:gd name="T25" fmla="*/ 0 h 99"/>
                  <a:gd name="T26" fmla="*/ 173 w 173"/>
                  <a:gd name="T27" fmla="*/ 99 h 9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3" h="99">
                    <a:moveTo>
                      <a:pt x="172" y="81"/>
                    </a:moveTo>
                    <a:lnTo>
                      <a:pt x="123" y="98"/>
                    </a:lnTo>
                    <a:lnTo>
                      <a:pt x="29" y="42"/>
                    </a:lnTo>
                    <a:lnTo>
                      <a:pt x="0" y="52"/>
                    </a:lnTo>
                    <a:lnTo>
                      <a:pt x="12" y="0"/>
                    </a:lnTo>
                    <a:lnTo>
                      <a:pt x="117" y="20"/>
                    </a:lnTo>
                    <a:lnTo>
                      <a:pt x="79" y="30"/>
                    </a:lnTo>
                    <a:lnTo>
                      <a:pt x="172" y="81"/>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51" name="Freeform 76"/>
              <p:cNvSpPr>
                <a:spLocks/>
              </p:cNvSpPr>
              <p:nvPr/>
            </p:nvSpPr>
            <p:spPr bwMode="auto">
              <a:xfrm>
                <a:off x="4149" y="3298"/>
                <a:ext cx="114" cy="63"/>
              </a:xfrm>
              <a:custGeom>
                <a:avLst/>
                <a:gdLst>
                  <a:gd name="T0" fmla="*/ 1 w 173"/>
                  <a:gd name="T1" fmla="*/ 1 h 99"/>
                  <a:gd name="T2" fmla="*/ 1 w 173"/>
                  <a:gd name="T3" fmla="*/ 1 h 99"/>
                  <a:gd name="T4" fmla="*/ 1 w 173"/>
                  <a:gd name="T5" fmla="*/ 1 h 99"/>
                  <a:gd name="T6" fmla="*/ 0 w 173"/>
                  <a:gd name="T7" fmla="*/ 1 h 99"/>
                  <a:gd name="T8" fmla="*/ 1 w 173"/>
                  <a:gd name="T9" fmla="*/ 0 h 99"/>
                  <a:gd name="T10" fmla="*/ 1 w 173"/>
                  <a:gd name="T11" fmla="*/ 1 h 99"/>
                  <a:gd name="T12" fmla="*/ 1 w 173"/>
                  <a:gd name="T13" fmla="*/ 1 h 99"/>
                  <a:gd name="T14" fmla="*/ 1 w 173"/>
                  <a:gd name="T15" fmla="*/ 1 h 99"/>
                  <a:gd name="T16" fmla="*/ 0 60000 65536"/>
                  <a:gd name="T17" fmla="*/ 0 60000 65536"/>
                  <a:gd name="T18" fmla="*/ 0 60000 65536"/>
                  <a:gd name="T19" fmla="*/ 0 60000 65536"/>
                  <a:gd name="T20" fmla="*/ 0 60000 65536"/>
                  <a:gd name="T21" fmla="*/ 0 60000 65536"/>
                  <a:gd name="T22" fmla="*/ 0 60000 65536"/>
                  <a:gd name="T23" fmla="*/ 0 60000 65536"/>
                  <a:gd name="T24" fmla="*/ 0 w 173"/>
                  <a:gd name="T25" fmla="*/ 0 h 99"/>
                  <a:gd name="T26" fmla="*/ 173 w 173"/>
                  <a:gd name="T27" fmla="*/ 99 h 9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3" h="99">
                    <a:moveTo>
                      <a:pt x="172" y="81"/>
                    </a:moveTo>
                    <a:lnTo>
                      <a:pt x="123" y="98"/>
                    </a:lnTo>
                    <a:lnTo>
                      <a:pt x="29" y="42"/>
                    </a:lnTo>
                    <a:lnTo>
                      <a:pt x="0" y="51"/>
                    </a:lnTo>
                    <a:lnTo>
                      <a:pt x="12" y="0"/>
                    </a:lnTo>
                    <a:lnTo>
                      <a:pt x="117" y="20"/>
                    </a:lnTo>
                    <a:lnTo>
                      <a:pt x="79" y="28"/>
                    </a:lnTo>
                    <a:lnTo>
                      <a:pt x="172" y="81"/>
                    </a:lnTo>
                  </a:path>
                </a:pathLst>
              </a:custGeom>
              <a:solidFill>
                <a:srgbClr val="33CC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52" name="Freeform 77"/>
              <p:cNvSpPr>
                <a:spLocks/>
              </p:cNvSpPr>
              <p:nvPr/>
            </p:nvSpPr>
            <p:spPr bwMode="auto">
              <a:xfrm>
                <a:off x="4383" y="3241"/>
                <a:ext cx="114" cy="62"/>
              </a:xfrm>
              <a:custGeom>
                <a:avLst/>
                <a:gdLst>
                  <a:gd name="T0" fmla="*/ 0 w 173"/>
                  <a:gd name="T1" fmla="*/ 1 h 98"/>
                  <a:gd name="T2" fmla="*/ 1 w 173"/>
                  <a:gd name="T3" fmla="*/ 0 h 98"/>
                  <a:gd name="T4" fmla="*/ 1 w 173"/>
                  <a:gd name="T5" fmla="*/ 1 h 98"/>
                  <a:gd name="T6" fmla="*/ 1 w 173"/>
                  <a:gd name="T7" fmla="*/ 1 h 98"/>
                  <a:gd name="T8" fmla="*/ 1 w 173"/>
                  <a:gd name="T9" fmla="*/ 1 h 98"/>
                  <a:gd name="T10" fmla="*/ 1 w 173"/>
                  <a:gd name="T11" fmla="*/ 1 h 98"/>
                  <a:gd name="T12" fmla="*/ 1 w 173"/>
                  <a:gd name="T13" fmla="*/ 1 h 98"/>
                  <a:gd name="T14" fmla="*/ 0 w 173"/>
                  <a:gd name="T15" fmla="*/ 1 h 98"/>
                  <a:gd name="T16" fmla="*/ 0 60000 65536"/>
                  <a:gd name="T17" fmla="*/ 0 60000 65536"/>
                  <a:gd name="T18" fmla="*/ 0 60000 65536"/>
                  <a:gd name="T19" fmla="*/ 0 60000 65536"/>
                  <a:gd name="T20" fmla="*/ 0 60000 65536"/>
                  <a:gd name="T21" fmla="*/ 0 60000 65536"/>
                  <a:gd name="T22" fmla="*/ 0 60000 65536"/>
                  <a:gd name="T23" fmla="*/ 0 60000 65536"/>
                  <a:gd name="T24" fmla="*/ 0 w 173"/>
                  <a:gd name="T25" fmla="*/ 0 h 98"/>
                  <a:gd name="T26" fmla="*/ 173 w 173"/>
                  <a:gd name="T27" fmla="*/ 98 h 9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3" h="98">
                    <a:moveTo>
                      <a:pt x="0" y="16"/>
                    </a:moveTo>
                    <a:lnTo>
                      <a:pt x="47" y="0"/>
                    </a:lnTo>
                    <a:lnTo>
                      <a:pt x="142" y="55"/>
                    </a:lnTo>
                    <a:lnTo>
                      <a:pt x="172" y="45"/>
                    </a:lnTo>
                    <a:lnTo>
                      <a:pt x="158" y="97"/>
                    </a:lnTo>
                    <a:lnTo>
                      <a:pt x="54" y="76"/>
                    </a:lnTo>
                    <a:lnTo>
                      <a:pt x="92" y="67"/>
                    </a:lnTo>
                    <a:lnTo>
                      <a:pt x="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53" name="Freeform 78"/>
              <p:cNvSpPr>
                <a:spLocks/>
              </p:cNvSpPr>
              <p:nvPr/>
            </p:nvSpPr>
            <p:spPr bwMode="auto">
              <a:xfrm>
                <a:off x="4383" y="3235"/>
                <a:ext cx="114" cy="64"/>
              </a:xfrm>
              <a:custGeom>
                <a:avLst/>
                <a:gdLst>
                  <a:gd name="T0" fmla="*/ 0 w 173"/>
                  <a:gd name="T1" fmla="*/ 1 h 99"/>
                  <a:gd name="T2" fmla="*/ 1 w 173"/>
                  <a:gd name="T3" fmla="*/ 0 h 99"/>
                  <a:gd name="T4" fmla="*/ 1 w 173"/>
                  <a:gd name="T5" fmla="*/ 1 h 99"/>
                  <a:gd name="T6" fmla="*/ 1 w 173"/>
                  <a:gd name="T7" fmla="*/ 1 h 99"/>
                  <a:gd name="T8" fmla="*/ 1 w 173"/>
                  <a:gd name="T9" fmla="*/ 1 h 99"/>
                  <a:gd name="T10" fmla="*/ 1 w 173"/>
                  <a:gd name="T11" fmla="*/ 1 h 99"/>
                  <a:gd name="T12" fmla="*/ 1 w 173"/>
                  <a:gd name="T13" fmla="*/ 1 h 99"/>
                  <a:gd name="T14" fmla="*/ 0 w 173"/>
                  <a:gd name="T15" fmla="*/ 1 h 99"/>
                  <a:gd name="T16" fmla="*/ 0 60000 65536"/>
                  <a:gd name="T17" fmla="*/ 0 60000 65536"/>
                  <a:gd name="T18" fmla="*/ 0 60000 65536"/>
                  <a:gd name="T19" fmla="*/ 0 60000 65536"/>
                  <a:gd name="T20" fmla="*/ 0 60000 65536"/>
                  <a:gd name="T21" fmla="*/ 0 60000 65536"/>
                  <a:gd name="T22" fmla="*/ 0 60000 65536"/>
                  <a:gd name="T23" fmla="*/ 0 60000 65536"/>
                  <a:gd name="T24" fmla="*/ 0 w 173"/>
                  <a:gd name="T25" fmla="*/ 0 h 99"/>
                  <a:gd name="T26" fmla="*/ 173 w 173"/>
                  <a:gd name="T27" fmla="*/ 99 h 9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3" h="99">
                    <a:moveTo>
                      <a:pt x="0" y="16"/>
                    </a:moveTo>
                    <a:lnTo>
                      <a:pt x="47" y="0"/>
                    </a:lnTo>
                    <a:lnTo>
                      <a:pt x="142" y="55"/>
                    </a:lnTo>
                    <a:lnTo>
                      <a:pt x="172" y="46"/>
                    </a:lnTo>
                    <a:lnTo>
                      <a:pt x="158" y="98"/>
                    </a:lnTo>
                    <a:lnTo>
                      <a:pt x="54" y="77"/>
                    </a:lnTo>
                    <a:lnTo>
                      <a:pt x="92" y="69"/>
                    </a:lnTo>
                    <a:lnTo>
                      <a:pt x="0" y="16"/>
                    </a:lnTo>
                  </a:path>
                </a:pathLst>
              </a:custGeom>
              <a:solidFill>
                <a:srgbClr val="33CC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54" name="Freeform 79"/>
              <p:cNvSpPr>
                <a:spLocks/>
              </p:cNvSpPr>
              <p:nvPr/>
            </p:nvSpPr>
            <p:spPr bwMode="auto">
              <a:xfrm>
                <a:off x="4315" y="3339"/>
                <a:ext cx="70" cy="87"/>
              </a:xfrm>
              <a:custGeom>
                <a:avLst/>
                <a:gdLst>
                  <a:gd name="T0" fmla="*/ 1 w 107"/>
                  <a:gd name="T1" fmla="*/ 1 h 136"/>
                  <a:gd name="T2" fmla="*/ 1 w 107"/>
                  <a:gd name="T3" fmla="*/ 0 h 136"/>
                  <a:gd name="T4" fmla="*/ 0 w 107"/>
                  <a:gd name="T5" fmla="*/ 1 h 136"/>
                  <a:gd name="T6" fmla="*/ 0 w 107"/>
                  <a:gd name="T7" fmla="*/ 1 h 136"/>
                  <a:gd name="T8" fmla="*/ 1 w 107"/>
                  <a:gd name="T9" fmla="*/ 1 h 136"/>
                  <a:gd name="T10" fmla="*/ 0 60000 65536"/>
                  <a:gd name="T11" fmla="*/ 0 60000 65536"/>
                  <a:gd name="T12" fmla="*/ 0 60000 65536"/>
                  <a:gd name="T13" fmla="*/ 0 60000 65536"/>
                  <a:gd name="T14" fmla="*/ 0 60000 65536"/>
                  <a:gd name="T15" fmla="*/ 0 w 107"/>
                  <a:gd name="T16" fmla="*/ 0 h 136"/>
                  <a:gd name="T17" fmla="*/ 107 w 107"/>
                  <a:gd name="T18" fmla="*/ 136 h 136"/>
                </a:gdLst>
                <a:ahLst/>
                <a:cxnLst>
                  <a:cxn ang="T10">
                    <a:pos x="T0" y="T1"/>
                  </a:cxn>
                  <a:cxn ang="T11">
                    <a:pos x="T2" y="T3"/>
                  </a:cxn>
                  <a:cxn ang="T12">
                    <a:pos x="T4" y="T5"/>
                  </a:cxn>
                  <a:cxn ang="T13">
                    <a:pos x="T6" y="T7"/>
                  </a:cxn>
                  <a:cxn ang="T14">
                    <a:pos x="T8" y="T9"/>
                  </a:cxn>
                </a:cxnLst>
                <a:rect l="T15" t="T16" r="T17" b="T18"/>
                <a:pathLst>
                  <a:path w="107" h="136">
                    <a:moveTo>
                      <a:pt x="106" y="107"/>
                    </a:moveTo>
                    <a:lnTo>
                      <a:pt x="106" y="0"/>
                    </a:lnTo>
                    <a:lnTo>
                      <a:pt x="0" y="29"/>
                    </a:lnTo>
                    <a:lnTo>
                      <a:pt x="0" y="135"/>
                    </a:lnTo>
                    <a:lnTo>
                      <a:pt x="106" y="107"/>
                    </a:lnTo>
                  </a:path>
                </a:pathLst>
              </a:custGeom>
              <a:solidFill>
                <a:srgbClr val="99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55" name="Freeform 80"/>
              <p:cNvSpPr>
                <a:spLocks/>
              </p:cNvSpPr>
              <p:nvPr/>
            </p:nvSpPr>
            <p:spPr bwMode="auto">
              <a:xfrm>
                <a:off x="4259" y="3326"/>
                <a:ext cx="56" cy="100"/>
              </a:xfrm>
              <a:custGeom>
                <a:avLst/>
                <a:gdLst>
                  <a:gd name="T0" fmla="*/ 0 w 86"/>
                  <a:gd name="T1" fmla="*/ 1 h 156"/>
                  <a:gd name="T2" fmla="*/ 0 w 86"/>
                  <a:gd name="T3" fmla="*/ 0 h 156"/>
                  <a:gd name="T4" fmla="*/ 1 w 86"/>
                  <a:gd name="T5" fmla="*/ 1 h 156"/>
                  <a:gd name="T6" fmla="*/ 1 w 86"/>
                  <a:gd name="T7" fmla="*/ 1 h 156"/>
                  <a:gd name="T8" fmla="*/ 0 w 86"/>
                  <a:gd name="T9" fmla="*/ 1 h 156"/>
                  <a:gd name="T10" fmla="*/ 0 60000 65536"/>
                  <a:gd name="T11" fmla="*/ 0 60000 65536"/>
                  <a:gd name="T12" fmla="*/ 0 60000 65536"/>
                  <a:gd name="T13" fmla="*/ 0 60000 65536"/>
                  <a:gd name="T14" fmla="*/ 0 60000 65536"/>
                  <a:gd name="T15" fmla="*/ 0 w 86"/>
                  <a:gd name="T16" fmla="*/ 0 h 156"/>
                  <a:gd name="T17" fmla="*/ 86 w 86"/>
                  <a:gd name="T18" fmla="*/ 156 h 156"/>
                </a:gdLst>
                <a:ahLst/>
                <a:cxnLst>
                  <a:cxn ang="T10">
                    <a:pos x="T0" y="T1"/>
                  </a:cxn>
                  <a:cxn ang="T11">
                    <a:pos x="T2" y="T3"/>
                  </a:cxn>
                  <a:cxn ang="T12">
                    <a:pos x="T4" y="T5"/>
                  </a:cxn>
                  <a:cxn ang="T13">
                    <a:pos x="T6" y="T7"/>
                  </a:cxn>
                  <a:cxn ang="T14">
                    <a:pos x="T8" y="T9"/>
                  </a:cxn>
                </a:cxnLst>
                <a:rect l="T15" t="T16" r="T17" b="T18"/>
                <a:pathLst>
                  <a:path w="86" h="156">
                    <a:moveTo>
                      <a:pt x="0" y="105"/>
                    </a:moveTo>
                    <a:lnTo>
                      <a:pt x="0" y="0"/>
                    </a:lnTo>
                    <a:lnTo>
                      <a:pt x="85" y="49"/>
                    </a:lnTo>
                    <a:lnTo>
                      <a:pt x="85" y="155"/>
                    </a:lnTo>
                    <a:lnTo>
                      <a:pt x="0" y="105"/>
                    </a:lnTo>
                  </a:path>
                </a:pathLst>
              </a:custGeom>
              <a:solidFill>
                <a:srgbClr val="0099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56" name="Freeform 81"/>
              <p:cNvSpPr>
                <a:spLocks/>
              </p:cNvSpPr>
              <p:nvPr/>
            </p:nvSpPr>
            <p:spPr bwMode="auto">
              <a:xfrm>
                <a:off x="4259" y="3307"/>
                <a:ext cx="126" cy="51"/>
              </a:xfrm>
              <a:custGeom>
                <a:avLst/>
                <a:gdLst>
                  <a:gd name="T0" fmla="*/ 1 w 192"/>
                  <a:gd name="T1" fmla="*/ 0 h 79"/>
                  <a:gd name="T2" fmla="*/ 0 w 192"/>
                  <a:gd name="T3" fmla="*/ 1 h 79"/>
                  <a:gd name="T4" fmla="*/ 1 w 192"/>
                  <a:gd name="T5" fmla="*/ 1 h 79"/>
                  <a:gd name="T6" fmla="*/ 1 w 192"/>
                  <a:gd name="T7" fmla="*/ 1 h 79"/>
                  <a:gd name="T8" fmla="*/ 1 w 192"/>
                  <a:gd name="T9" fmla="*/ 0 h 79"/>
                  <a:gd name="T10" fmla="*/ 0 60000 65536"/>
                  <a:gd name="T11" fmla="*/ 0 60000 65536"/>
                  <a:gd name="T12" fmla="*/ 0 60000 65536"/>
                  <a:gd name="T13" fmla="*/ 0 60000 65536"/>
                  <a:gd name="T14" fmla="*/ 0 60000 65536"/>
                  <a:gd name="T15" fmla="*/ 0 w 192"/>
                  <a:gd name="T16" fmla="*/ 0 h 79"/>
                  <a:gd name="T17" fmla="*/ 192 w 192"/>
                  <a:gd name="T18" fmla="*/ 79 h 79"/>
                </a:gdLst>
                <a:ahLst/>
                <a:cxnLst>
                  <a:cxn ang="T10">
                    <a:pos x="T0" y="T1"/>
                  </a:cxn>
                  <a:cxn ang="T11">
                    <a:pos x="T2" y="T3"/>
                  </a:cxn>
                  <a:cxn ang="T12">
                    <a:pos x="T4" y="T5"/>
                  </a:cxn>
                  <a:cxn ang="T13">
                    <a:pos x="T6" y="T7"/>
                  </a:cxn>
                  <a:cxn ang="T14">
                    <a:pos x="T8" y="T9"/>
                  </a:cxn>
                </a:cxnLst>
                <a:rect l="T15" t="T16" r="T17" b="T18"/>
                <a:pathLst>
                  <a:path w="192" h="79">
                    <a:moveTo>
                      <a:pt x="107" y="0"/>
                    </a:moveTo>
                    <a:lnTo>
                      <a:pt x="0" y="28"/>
                    </a:lnTo>
                    <a:lnTo>
                      <a:pt x="84" y="78"/>
                    </a:lnTo>
                    <a:lnTo>
                      <a:pt x="191" y="49"/>
                    </a:lnTo>
                    <a:lnTo>
                      <a:pt x="107" y="0"/>
                    </a:lnTo>
                  </a:path>
                </a:pathLst>
              </a:custGeom>
              <a:solidFill>
                <a:srgbClr val="00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57" name="Freeform 82"/>
              <p:cNvSpPr>
                <a:spLocks/>
              </p:cNvSpPr>
              <p:nvPr/>
            </p:nvSpPr>
            <p:spPr bwMode="auto">
              <a:xfrm>
                <a:off x="4346" y="3152"/>
                <a:ext cx="70" cy="87"/>
              </a:xfrm>
              <a:custGeom>
                <a:avLst/>
                <a:gdLst>
                  <a:gd name="T0" fmla="*/ 1 w 107"/>
                  <a:gd name="T1" fmla="*/ 1 h 136"/>
                  <a:gd name="T2" fmla="*/ 1 w 107"/>
                  <a:gd name="T3" fmla="*/ 0 h 136"/>
                  <a:gd name="T4" fmla="*/ 0 w 107"/>
                  <a:gd name="T5" fmla="*/ 1 h 136"/>
                  <a:gd name="T6" fmla="*/ 0 w 107"/>
                  <a:gd name="T7" fmla="*/ 1 h 136"/>
                  <a:gd name="T8" fmla="*/ 1 w 107"/>
                  <a:gd name="T9" fmla="*/ 1 h 136"/>
                  <a:gd name="T10" fmla="*/ 0 60000 65536"/>
                  <a:gd name="T11" fmla="*/ 0 60000 65536"/>
                  <a:gd name="T12" fmla="*/ 0 60000 65536"/>
                  <a:gd name="T13" fmla="*/ 0 60000 65536"/>
                  <a:gd name="T14" fmla="*/ 0 60000 65536"/>
                  <a:gd name="T15" fmla="*/ 0 w 107"/>
                  <a:gd name="T16" fmla="*/ 0 h 136"/>
                  <a:gd name="T17" fmla="*/ 107 w 107"/>
                  <a:gd name="T18" fmla="*/ 136 h 136"/>
                </a:gdLst>
                <a:ahLst/>
                <a:cxnLst>
                  <a:cxn ang="T10">
                    <a:pos x="T0" y="T1"/>
                  </a:cxn>
                  <a:cxn ang="T11">
                    <a:pos x="T2" y="T3"/>
                  </a:cxn>
                  <a:cxn ang="T12">
                    <a:pos x="T4" y="T5"/>
                  </a:cxn>
                  <a:cxn ang="T13">
                    <a:pos x="T6" y="T7"/>
                  </a:cxn>
                  <a:cxn ang="T14">
                    <a:pos x="T8" y="T9"/>
                  </a:cxn>
                </a:cxnLst>
                <a:rect l="T15" t="T16" r="T17" b="T18"/>
                <a:pathLst>
                  <a:path w="107" h="136">
                    <a:moveTo>
                      <a:pt x="106" y="105"/>
                    </a:moveTo>
                    <a:lnTo>
                      <a:pt x="106" y="0"/>
                    </a:lnTo>
                    <a:lnTo>
                      <a:pt x="0" y="27"/>
                    </a:lnTo>
                    <a:lnTo>
                      <a:pt x="0" y="135"/>
                    </a:lnTo>
                    <a:lnTo>
                      <a:pt x="106" y="105"/>
                    </a:lnTo>
                  </a:path>
                </a:pathLst>
              </a:custGeom>
              <a:solidFill>
                <a:srgbClr val="99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58" name="Freeform 83"/>
              <p:cNvSpPr>
                <a:spLocks/>
              </p:cNvSpPr>
              <p:nvPr/>
            </p:nvSpPr>
            <p:spPr bwMode="auto">
              <a:xfrm>
                <a:off x="4290" y="3138"/>
                <a:ext cx="57" cy="100"/>
              </a:xfrm>
              <a:custGeom>
                <a:avLst/>
                <a:gdLst>
                  <a:gd name="T0" fmla="*/ 0 w 86"/>
                  <a:gd name="T1" fmla="*/ 1 h 156"/>
                  <a:gd name="T2" fmla="*/ 0 w 86"/>
                  <a:gd name="T3" fmla="*/ 0 h 156"/>
                  <a:gd name="T4" fmla="*/ 1 w 86"/>
                  <a:gd name="T5" fmla="*/ 1 h 156"/>
                  <a:gd name="T6" fmla="*/ 1 w 86"/>
                  <a:gd name="T7" fmla="*/ 1 h 156"/>
                  <a:gd name="T8" fmla="*/ 0 w 86"/>
                  <a:gd name="T9" fmla="*/ 1 h 156"/>
                  <a:gd name="T10" fmla="*/ 0 60000 65536"/>
                  <a:gd name="T11" fmla="*/ 0 60000 65536"/>
                  <a:gd name="T12" fmla="*/ 0 60000 65536"/>
                  <a:gd name="T13" fmla="*/ 0 60000 65536"/>
                  <a:gd name="T14" fmla="*/ 0 60000 65536"/>
                  <a:gd name="T15" fmla="*/ 0 w 86"/>
                  <a:gd name="T16" fmla="*/ 0 h 156"/>
                  <a:gd name="T17" fmla="*/ 86 w 86"/>
                  <a:gd name="T18" fmla="*/ 156 h 156"/>
                </a:gdLst>
                <a:ahLst/>
                <a:cxnLst>
                  <a:cxn ang="T10">
                    <a:pos x="T0" y="T1"/>
                  </a:cxn>
                  <a:cxn ang="T11">
                    <a:pos x="T2" y="T3"/>
                  </a:cxn>
                  <a:cxn ang="T12">
                    <a:pos x="T4" y="T5"/>
                  </a:cxn>
                  <a:cxn ang="T13">
                    <a:pos x="T6" y="T7"/>
                  </a:cxn>
                  <a:cxn ang="T14">
                    <a:pos x="T8" y="T9"/>
                  </a:cxn>
                </a:cxnLst>
                <a:rect l="T15" t="T16" r="T17" b="T18"/>
                <a:pathLst>
                  <a:path w="86" h="156">
                    <a:moveTo>
                      <a:pt x="0" y="107"/>
                    </a:moveTo>
                    <a:lnTo>
                      <a:pt x="0" y="0"/>
                    </a:lnTo>
                    <a:lnTo>
                      <a:pt x="85" y="49"/>
                    </a:lnTo>
                    <a:lnTo>
                      <a:pt x="85" y="155"/>
                    </a:lnTo>
                    <a:lnTo>
                      <a:pt x="0" y="107"/>
                    </a:lnTo>
                  </a:path>
                </a:pathLst>
              </a:custGeom>
              <a:solidFill>
                <a:srgbClr val="0099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59" name="Freeform 84"/>
              <p:cNvSpPr>
                <a:spLocks/>
              </p:cNvSpPr>
              <p:nvPr/>
            </p:nvSpPr>
            <p:spPr bwMode="auto">
              <a:xfrm>
                <a:off x="4290" y="3120"/>
                <a:ext cx="126" cy="50"/>
              </a:xfrm>
              <a:custGeom>
                <a:avLst/>
                <a:gdLst>
                  <a:gd name="T0" fmla="*/ 1 w 192"/>
                  <a:gd name="T1" fmla="*/ 0 h 78"/>
                  <a:gd name="T2" fmla="*/ 0 w 192"/>
                  <a:gd name="T3" fmla="*/ 1 h 78"/>
                  <a:gd name="T4" fmla="*/ 1 w 192"/>
                  <a:gd name="T5" fmla="*/ 1 h 78"/>
                  <a:gd name="T6" fmla="*/ 1 w 192"/>
                  <a:gd name="T7" fmla="*/ 1 h 78"/>
                  <a:gd name="T8" fmla="*/ 1 w 192"/>
                  <a:gd name="T9" fmla="*/ 0 h 78"/>
                  <a:gd name="T10" fmla="*/ 0 60000 65536"/>
                  <a:gd name="T11" fmla="*/ 0 60000 65536"/>
                  <a:gd name="T12" fmla="*/ 0 60000 65536"/>
                  <a:gd name="T13" fmla="*/ 0 60000 65536"/>
                  <a:gd name="T14" fmla="*/ 0 60000 65536"/>
                  <a:gd name="T15" fmla="*/ 0 w 192"/>
                  <a:gd name="T16" fmla="*/ 0 h 78"/>
                  <a:gd name="T17" fmla="*/ 192 w 192"/>
                  <a:gd name="T18" fmla="*/ 78 h 78"/>
                </a:gdLst>
                <a:ahLst/>
                <a:cxnLst>
                  <a:cxn ang="T10">
                    <a:pos x="T0" y="T1"/>
                  </a:cxn>
                  <a:cxn ang="T11">
                    <a:pos x="T2" y="T3"/>
                  </a:cxn>
                  <a:cxn ang="T12">
                    <a:pos x="T4" y="T5"/>
                  </a:cxn>
                  <a:cxn ang="T13">
                    <a:pos x="T6" y="T7"/>
                  </a:cxn>
                  <a:cxn ang="T14">
                    <a:pos x="T8" y="T9"/>
                  </a:cxn>
                </a:cxnLst>
                <a:rect l="T15" t="T16" r="T17" b="T18"/>
                <a:pathLst>
                  <a:path w="192" h="78">
                    <a:moveTo>
                      <a:pt x="106" y="0"/>
                    </a:moveTo>
                    <a:lnTo>
                      <a:pt x="0" y="27"/>
                    </a:lnTo>
                    <a:lnTo>
                      <a:pt x="84" y="77"/>
                    </a:lnTo>
                    <a:lnTo>
                      <a:pt x="191" y="49"/>
                    </a:lnTo>
                    <a:lnTo>
                      <a:pt x="106" y="0"/>
                    </a:lnTo>
                  </a:path>
                </a:pathLst>
              </a:custGeom>
              <a:solidFill>
                <a:srgbClr val="00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60" name="Freeform 85"/>
              <p:cNvSpPr>
                <a:spLocks/>
              </p:cNvSpPr>
              <p:nvPr/>
            </p:nvSpPr>
            <p:spPr bwMode="auto">
              <a:xfrm>
                <a:off x="4096" y="3216"/>
                <a:ext cx="69" cy="86"/>
              </a:xfrm>
              <a:custGeom>
                <a:avLst/>
                <a:gdLst>
                  <a:gd name="T0" fmla="*/ 1 w 106"/>
                  <a:gd name="T1" fmla="*/ 1 h 135"/>
                  <a:gd name="T2" fmla="*/ 1 w 106"/>
                  <a:gd name="T3" fmla="*/ 0 h 135"/>
                  <a:gd name="T4" fmla="*/ 0 w 106"/>
                  <a:gd name="T5" fmla="*/ 1 h 135"/>
                  <a:gd name="T6" fmla="*/ 0 w 106"/>
                  <a:gd name="T7" fmla="*/ 1 h 135"/>
                  <a:gd name="T8" fmla="*/ 1 w 106"/>
                  <a:gd name="T9" fmla="*/ 1 h 135"/>
                  <a:gd name="T10" fmla="*/ 0 60000 65536"/>
                  <a:gd name="T11" fmla="*/ 0 60000 65536"/>
                  <a:gd name="T12" fmla="*/ 0 60000 65536"/>
                  <a:gd name="T13" fmla="*/ 0 60000 65536"/>
                  <a:gd name="T14" fmla="*/ 0 60000 65536"/>
                  <a:gd name="T15" fmla="*/ 0 w 106"/>
                  <a:gd name="T16" fmla="*/ 0 h 135"/>
                  <a:gd name="T17" fmla="*/ 106 w 106"/>
                  <a:gd name="T18" fmla="*/ 135 h 135"/>
                </a:gdLst>
                <a:ahLst/>
                <a:cxnLst>
                  <a:cxn ang="T10">
                    <a:pos x="T0" y="T1"/>
                  </a:cxn>
                  <a:cxn ang="T11">
                    <a:pos x="T2" y="T3"/>
                  </a:cxn>
                  <a:cxn ang="T12">
                    <a:pos x="T4" y="T5"/>
                  </a:cxn>
                  <a:cxn ang="T13">
                    <a:pos x="T6" y="T7"/>
                  </a:cxn>
                  <a:cxn ang="T14">
                    <a:pos x="T8" y="T9"/>
                  </a:cxn>
                </a:cxnLst>
                <a:rect l="T15" t="T16" r="T17" b="T18"/>
                <a:pathLst>
                  <a:path w="106" h="135">
                    <a:moveTo>
                      <a:pt x="105" y="105"/>
                    </a:moveTo>
                    <a:lnTo>
                      <a:pt x="105" y="0"/>
                    </a:lnTo>
                    <a:lnTo>
                      <a:pt x="0" y="27"/>
                    </a:lnTo>
                    <a:lnTo>
                      <a:pt x="0" y="134"/>
                    </a:lnTo>
                    <a:lnTo>
                      <a:pt x="105" y="105"/>
                    </a:lnTo>
                  </a:path>
                </a:pathLst>
              </a:custGeom>
              <a:solidFill>
                <a:srgbClr val="99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61" name="Freeform 86"/>
              <p:cNvSpPr>
                <a:spLocks/>
              </p:cNvSpPr>
              <p:nvPr/>
            </p:nvSpPr>
            <p:spPr bwMode="auto">
              <a:xfrm>
                <a:off x="4040" y="3201"/>
                <a:ext cx="56" cy="100"/>
              </a:xfrm>
              <a:custGeom>
                <a:avLst/>
                <a:gdLst>
                  <a:gd name="T0" fmla="*/ 0 w 86"/>
                  <a:gd name="T1" fmla="*/ 1 h 156"/>
                  <a:gd name="T2" fmla="*/ 0 w 86"/>
                  <a:gd name="T3" fmla="*/ 0 h 156"/>
                  <a:gd name="T4" fmla="*/ 1 w 86"/>
                  <a:gd name="T5" fmla="*/ 1 h 156"/>
                  <a:gd name="T6" fmla="*/ 1 w 86"/>
                  <a:gd name="T7" fmla="*/ 1 h 156"/>
                  <a:gd name="T8" fmla="*/ 0 w 86"/>
                  <a:gd name="T9" fmla="*/ 1 h 156"/>
                  <a:gd name="T10" fmla="*/ 0 60000 65536"/>
                  <a:gd name="T11" fmla="*/ 0 60000 65536"/>
                  <a:gd name="T12" fmla="*/ 0 60000 65536"/>
                  <a:gd name="T13" fmla="*/ 0 60000 65536"/>
                  <a:gd name="T14" fmla="*/ 0 60000 65536"/>
                  <a:gd name="T15" fmla="*/ 0 w 86"/>
                  <a:gd name="T16" fmla="*/ 0 h 156"/>
                  <a:gd name="T17" fmla="*/ 86 w 86"/>
                  <a:gd name="T18" fmla="*/ 156 h 156"/>
                </a:gdLst>
                <a:ahLst/>
                <a:cxnLst>
                  <a:cxn ang="T10">
                    <a:pos x="T0" y="T1"/>
                  </a:cxn>
                  <a:cxn ang="T11">
                    <a:pos x="T2" y="T3"/>
                  </a:cxn>
                  <a:cxn ang="T12">
                    <a:pos x="T4" y="T5"/>
                  </a:cxn>
                  <a:cxn ang="T13">
                    <a:pos x="T6" y="T7"/>
                  </a:cxn>
                  <a:cxn ang="T14">
                    <a:pos x="T8" y="T9"/>
                  </a:cxn>
                </a:cxnLst>
                <a:rect l="T15" t="T16" r="T17" b="T18"/>
                <a:pathLst>
                  <a:path w="86" h="156">
                    <a:moveTo>
                      <a:pt x="0" y="107"/>
                    </a:moveTo>
                    <a:lnTo>
                      <a:pt x="0" y="0"/>
                    </a:lnTo>
                    <a:lnTo>
                      <a:pt x="85" y="49"/>
                    </a:lnTo>
                    <a:lnTo>
                      <a:pt x="85" y="155"/>
                    </a:lnTo>
                    <a:lnTo>
                      <a:pt x="0" y="107"/>
                    </a:lnTo>
                  </a:path>
                </a:pathLst>
              </a:custGeom>
              <a:solidFill>
                <a:srgbClr val="0099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62" name="Freeform 87"/>
              <p:cNvSpPr>
                <a:spLocks/>
              </p:cNvSpPr>
              <p:nvPr/>
            </p:nvSpPr>
            <p:spPr bwMode="auto">
              <a:xfrm>
                <a:off x="4040" y="3184"/>
                <a:ext cx="125" cy="49"/>
              </a:xfrm>
              <a:custGeom>
                <a:avLst/>
                <a:gdLst>
                  <a:gd name="T0" fmla="*/ 1 w 191"/>
                  <a:gd name="T1" fmla="*/ 0 h 77"/>
                  <a:gd name="T2" fmla="*/ 0 w 191"/>
                  <a:gd name="T3" fmla="*/ 1 h 77"/>
                  <a:gd name="T4" fmla="*/ 1 w 191"/>
                  <a:gd name="T5" fmla="*/ 1 h 77"/>
                  <a:gd name="T6" fmla="*/ 1 w 191"/>
                  <a:gd name="T7" fmla="*/ 1 h 77"/>
                  <a:gd name="T8" fmla="*/ 1 w 191"/>
                  <a:gd name="T9" fmla="*/ 0 h 77"/>
                  <a:gd name="T10" fmla="*/ 0 60000 65536"/>
                  <a:gd name="T11" fmla="*/ 0 60000 65536"/>
                  <a:gd name="T12" fmla="*/ 0 60000 65536"/>
                  <a:gd name="T13" fmla="*/ 0 60000 65536"/>
                  <a:gd name="T14" fmla="*/ 0 60000 65536"/>
                  <a:gd name="T15" fmla="*/ 0 w 191"/>
                  <a:gd name="T16" fmla="*/ 0 h 77"/>
                  <a:gd name="T17" fmla="*/ 191 w 191"/>
                  <a:gd name="T18" fmla="*/ 77 h 77"/>
                </a:gdLst>
                <a:ahLst/>
                <a:cxnLst>
                  <a:cxn ang="T10">
                    <a:pos x="T0" y="T1"/>
                  </a:cxn>
                  <a:cxn ang="T11">
                    <a:pos x="T2" y="T3"/>
                  </a:cxn>
                  <a:cxn ang="T12">
                    <a:pos x="T4" y="T5"/>
                  </a:cxn>
                  <a:cxn ang="T13">
                    <a:pos x="T6" y="T7"/>
                  </a:cxn>
                  <a:cxn ang="T14">
                    <a:pos x="T8" y="T9"/>
                  </a:cxn>
                </a:cxnLst>
                <a:rect l="T15" t="T16" r="T17" b="T18"/>
                <a:pathLst>
                  <a:path w="191" h="77">
                    <a:moveTo>
                      <a:pt x="105" y="0"/>
                    </a:moveTo>
                    <a:lnTo>
                      <a:pt x="0" y="27"/>
                    </a:lnTo>
                    <a:lnTo>
                      <a:pt x="84" y="76"/>
                    </a:lnTo>
                    <a:lnTo>
                      <a:pt x="190" y="48"/>
                    </a:lnTo>
                    <a:lnTo>
                      <a:pt x="105" y="0"/>
                    </a:lnTo>
                  </a:path>
                </a:pathLst>
              </a:custGeom>
              <a:solidFill>
                <a:srgbClr val="00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63" name="Freeform 88"/>
              <p:cNvSpPr>
                <a:spLocks/>
              </p:cNvSpPr>
              <p:nvPr/>
            </p:nvSpPr>
            <p:spPr bwMode="auto">
              <a:xfrm>
                <a:off x="4563" y="3275"/>
                <a:ext cx="70" cy="87"/>
              </a:xfrm>
              <a:custGeom>
                <a:avLst/>
                <a:gdLst>
                  <a:gd name="T0" fmla="*/ 1 w 106"/>
                  <a:gd name="T1" fmla="*/ 1 h 136"/>
                  <a:gd name="T2" fmla="*/ 1 w 106"/>
                  <a:gd name="T3" fmla="*/ 0 h 136"/>
                  <a:gd name="T4" fmla="*/ 0 w 106"/>
                  <a:gd name="T5" fmla="*/ 1 h 136"/>
                  <a:gd name="T6" fmla="*/ 0 w 106"/>
                  <a:gd name="T7" fmla="*/ 1 h 136"/>
                  <a:gd name="T8" fmla="*/ 1 w 106"/>
                  <a:gd name="T9" fmla="*/ 1 h 136"/>
                  <a:gd name="T10" fmla="*/ 0 60000 65536"/>
                  <a:gd name="T11" fmla="*/ 0 60000 65536"/>
                  <a:gd name="T12" fmla="*/ 0 60000 65536"/>
                  <a:gd name="T13" fmla="*/ 0 60000 65536"/>
                  <a:gd name="T14" fmla="*/ 0 60000 65536"/>
                  <a:gd name="T15" fmla="*/ 0 w 106"/>
                  <a:gd name="T16" fmla="*/ 0 h 136"/>
                  <a:gd name="T17" fmla="*/ 106 w 106"/>
                  <a:gd name="T18" fmla="*/ 136 h 136"/>
                </a:gdLst>
                <a:ahLst/>
                <a:cxnLst>
                  <a:cxn ang="T10">
                    <a:pos x="T0" y="T1"/>
                  </a:cxn>
                  <a:cxn ang="T11">
                    <a:pos x="T2" y="T3"/>
                  </a:cxn>
                  <a:cxn ang="T12">
                    <a:pos x="T4" y="T5"/>
                  </a:cxn>
                  <a:cxn ang="T13">
                    <a:pos x="T6" y="T7"/>
                  </a:cxn>
                  <a:cxn ang="T14">
                    <a:pos x="T8" y="T9"/>
                  </a:cxn>
                </a:cxnLst>
                <a:rect l="T15" t="T16" r="T17" b="T18"/>
                <a:pathLst>
                  <a:path w="106" h="136">
                    <a:moveTo>
                      <a:pt x="105" y="107"/>
                    </a:moveTo>
                    <a:lnTo>
                      <a:pt x="105" y="0"/>
                    </a:lnTo>
                    <a:lnTo>
                      <a:pt x="0" y="29"/>
                    </a:lnTo>
                    <a:lnTo>
                      <a:pt x="0" y="135"/>
                    </a:lnTo>
                    <a:lnTo>
                      <a:pt x="105" y="107"/>
                    </a:lnTo>
                  </a:path>
                </a:pathLst>
              </a:custGeom>
              <a:solidFill>
                <a:srgbClr val="99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64" name="Freeform 89"/>
              <p:cNvSpPr>
                <a:spLocks/>
              </p:cNvSpPr>
              <p:nvPr/>
            </p:nvSpPr>
            <p:spPr bwMode="auto">
              <a:xfrm>
                <a:off x="4507" y="3262"/>
                <a:ext cx="57" cy="100"/>
              </a:xfrm>
              <a:custGeom>
                <a:avLst/>
                <a:gdLst>
                  <a:gd name="T0" fmla="*/ 0 w 86"/>
                  <a:gd name="T1" fmla="*/ 1 h 156"/>
                  <a:gd name="T2" fmla="*/ 0 w 86"/>
                  <a:gd name="T3" fmla="*/ 0 h 156"/>
                  <a:gd name="T4" fmla="*/ 1 w 86"/>
                  <a:gd name="T5" fmla="*/ 1 h 156"/>
                  <a:gd name="T6" fmla="*/ 1 w 86"/>
                  <a:gd name="T7" fmla="*/ 1 h 156"/>
                  <a:gd name="T8" fmla="*/ 0 w 86"/>
                  <a:gd name="T9" fmla="*/ 1 h 156"/>
                  <a:gd name="T10" fmla="*/ 0 60000 65536"/>
                  <a:gd name="T11" fmla="*/ 0 60000 65536"/>
                  <a:gd name="T12" fmla="*/ 0 60000 65536"/>
                  <a:gd name="T13" fmla="*/ 0 60000 65536"/>
                  <a:gd name="T14" fmla="*/ 0 60000 65536"/>
                  <a:gd name="T15" fmla="*/ 0 w 86"/>
                  <a:gd name="T16" fmla="*/ 0 h 156"/>
                  <a:gd name="T17" fmla="*/ 86 w 86"/>
                  <a:gd name="T18" fmla="*/ 156 h 156"/>
                </a:gdLst>
                <a:ahLst/>
                <a:cxnLst>
                  <a:cxn ang="T10">
                    <a:pos x="T0" y="T1"/>
                  </a:cxn>
                  <a:cxn ang="T11">
                    <a:pos x="T2" y="T3"/>
                  </a:cxn>
                  <a:cxn ang="T12">
                    <a:pos x="T4" y="T5"/>
                  </a:cxn>
                  <a:cxn ang="T13">
                    <a:pos x="T6" y="T7"/>
                  </a:cxn>
                  <a:cxn ang="T14">
                    <a:pos x="T8" y="T9"/>
                  </a:cxn>
                </a:cxnLst>
                <a:rect l="T15" t="T16" r="T17" b="T18"/>
                <a:pathLst>
                  <a:path w="86" h="156">
                    <a:moveTo>
                      <a:pt x="0" y="105"/>
                    </a:moveTo>
                    <a:lnTo>
                      <a:pt x="0" y="0"/>
                    </a:lnTo>
                    <a:lnTo>
                      <a:pt x="85" y="49"/>
                    </a:lnTo>
                    <a:lnTo>
                      <a:pt x="85" y="155"/>
                    </a:lnTo>
                    <a:lnTo>
                      <a:pt x="0" y="105"/>
                    </a:lnTo>
                  </a:path>
                </a:pathLst>
              </a:custGeom>
              <a:solidFill>
                <a:srgbClr val="0099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65" name="Freeform 90"/>
              <p:cNvSpPr>
                <a:spLocks/>
              </p:cNvSpPr>
              <p:nvPr/>
            </p:nvSpPr>
            <p:spPr bwMode="auto">
              <a:xfrm>
                <a:off x="4507" y="3244"/>
                <a:ext cx="126" cy="50"/>
              </a:xfrm>
              <a:custGeom>
                <a:avLst/>
                <a:gdLst>
                  <a:gd name="T0" fmla="*/ 1 w 191"/>
                  <a:gd name="T1" fmla="*/ 0 h 79"/>
                  <a:gd name="T2" fmla="*/ 0 w 191"/>
                  <a:gd name="T3" fmla="*/ 1 h 79"/>
                  <a:gd name="T4" fmla="*/ 1 w 191"/>
                  <a:gd name="T5" fmla="*/ 1 h 79"/>
                  <a:gd name="T6" fmla="*/ 1 w 191"/>
                  <a:gd name="T7" fmla="*/ 1 h 79"/>
                  <a:gd name="T8" fmla="*/ 1 w 191"/>
                  <a:gd name="T9" fmla="*/ 0 h 79"/>
                  <a:gd name="T10" fmla="*/ 0 60000 65536"/>
                  <a:gd name="T11" fmla="*/ 0 60000 65536"/>
                  <a:gd name="T12" fmla="*/ 0 60000 65536"/>
                  <a:gd name="T13" fmla="*/ 0 60000 65536"/>
                  <a:gd name="T14" fmla="*/ 0 60000 65536"/>
                  <a:gd name="T15" fmla="*/ 0 w 191"/>
                  <a:gd name="T16" fmla="*/ 0 h 79"/>
                  <a:gd name="T17" fmla="*/ 191 w 191"/>
                  <a:gd name="T18" fmla="*/ 79 h 79"/>
                </a:gdLst>
                <a:ahLst/>
                <a:cxnLst>
                  <a:cxn ang="T10">
                    <a:pos x="T0" y="T1"/>
                  </a:cxn>
                  <a:cxn ang="T11">
                    <a:pos x="T2" y="T3"/>
                  </a:cxn>
                  <a:cxn ang="T12">
                    <a:pos x="T4" y="T5"/>
                  </a:cxn>
                  <a:cxn ang="T13">
                    <a:pos x="T6" y="T7"/>
                  </a:cxn>
                  <a:cxn ang="T14">
                    <a:pos x="T8" y="T9"/>
                  </a:cxn>
                </a:cxnLst>
                <a:rect l="T15" t="T16" r="T17" b="T18"/>
                <a:pathLst>
                  <a:path w="191" h="79">
                    <a:moveTo>
                      <a:pt x="105" y="0"/>
                    </a:moveTo>
                    <a:lnTo>
                      <a:pt x="0" y="28"/>
                    </a:lnTo>
                    <a:lnTo>
                      <a:pt x="84" y="78"/>
                    </a:lnTo>
                    <a:lnTo>
                      <a:pt x="190" y="49"/>
                    </a:lnTo>
                    <a:lnTo>
                      <a:pt x="105" y="0"/>
                    </a:lnTo>
                  </a:path>
                </a:pathLst>
              </a:custGeom>
              <a:solidFill>
                <a:srgbClr val="00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66" name="Freeform 91"/>
              <p:cNvSpPr>
                <a:spLocks/>
              </p:cNvSpPr>
              <p:nvPr/>
            </p:nvSpPr>
            <p:spPr bwMode="auto">
              <a:xfrm>
                <a:off x="4177" y="3218"/>
                <a:ext cx="115" cy="48"/>
              </a:xfrm>
              <a:custGeom>
                <a:avLst/>
                <a:gdLst>
                  <a:gd name="T0" fmla="*/ 0 w 175"/>
                  <a:gd name="T1" fmla="*/ 1 h 74"/>
                  <a:gd name="T2" fmla="*/ 1 w 175"/>
                  <a:gd name="T3" fmla="*/ 1 h 74"/>
                  <a:gd name="T4" fmla="*/ 1 w 175"/>
                  <a:gd name="T5" fmla="*/ 1 h 74"/>
                  <a:gd name="T6" fmla="*/ 1 w 175"/>
                  <a:gd name="T7" fmla="*/ 1 h 74"/>
                  <a:gd name="T8" fmla="*/ 1 w 175"/>
                  <a:gd name="T9" fmla="*/ 1 h 74"/>
                  <a:gd name="T10" fmla="*/ 1 w 175"/>
                  <a:gd name="T11" fmla="*/ 0 h 74"/>
                  <a:gd name="T12" fmla="*/ 1 w 175"/>
                  <a:gd name="T13" fmla="*/ 1 h 74"/>
                  <a:gd name="T14" fmla="*/ 0 w 175"/>
                  <a:gd name="T15" fmla="*/ 1 h 74"/>
                  <a:gd name="T16" fmla="*/ 0 60000 65536"/>
                  <a:gd name="T17" fmla="*/ 0 60000 65536"/>
                  <a:gd name="T18" fmla="*/ 0 60000 65536"/>
                  <a:gd name="T19" fmla="*/ 0 60000 65536"/>
                  <a:gd name="T20" fmla="*/ 0 60000 65536"/>
                  <a:gd name="T21" fmla="*/ 0 60000 65536"/>
                  <a:gd name="T22" fmla="*/ 0 60000 65536"/>
                  <a:gd name="T23" fmla="*/ 0 60000 65536"/>
                  <a:gd name="T24" fmla="*/ 0 w 175"/>
                  <a:gd name="T25" fmla="*/ 0 h 74"/>
                  <a:gd name="T26" fmla="*/ 175 w 175"/>
                  <a:gd name="T27" fmla="*/ 74 h 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5" h="74">
                    <a:moveTo>
                      <a:pt x="0" y="44"/>
                    </a:moveTo>
                    <a:lnTo>
                      <a:pt x="42" y="73"/>
                    </a:lnTo>
                    <a:lnTo>
                      <a:pt x="148" y="42"/>
                    </a:lnTo>
                    <a:lnTo>
                      <a:pt x="174" y="58"/>
                    </a:lnTo>
                    <a:lnTo>
                      <a:pt x="174" y="5"/>
                    </a:lnTo>
                    <a:lnTo>
                      <a:pt x="68" y="0"/>
                    </a:lnTo>
                    <a:lnTo>
                      <a:pt x="102" y="17"/>
                    </a:lnTo>
                    <a:lnTo>
                      <a:pt x="0" y="44"/>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67" name="Freeform 92"/>
              <p:cNvSpPr>
                <a:spLocks/>
              </p:cNvSpPr>
              <p:nvPr/>
            </p:nvSpPr>
            <p:spPr bwMode="auto">
              <a:xfrm>
                <a:off x="4176" y="3213"/>
                <a:ext cx="115" cy="48"/>
              </a:xfrm>
              <a:custGeom>
                <a:avLst/>
                <a:gdLst>
                  <a:gd name="T0" fmla="*/ 0 w 175"/>
                  <a:gd name="T1" fmla="*/ 1 h 75"/>
                  <a:gd name="T2" fmla="*/ 1 w 175"/>
                  <a:gd name="T3" fmla="*/ 1 h 75"/>
                  <a:gd name="T4" fmla="*/ 1 w 175"/>
                  <a:gd name="T5" fmla="*/ 1 h 75"/>
                  <a:gd name="T6" fmla="*/ 1 w 175"/>
                  <a:gd name="T7" fmla="*/ 1 h 75"/>
                  <a:gd name="T8" fmla="*/ 1 w 175"/>
                  <a:gd name="T9" fmla="*/ 1 h 75"/>
                  <a:gd name="T10" fmla="*/ 1 w 175"/>
                  <a:gd name="T11" fmla="*/ 0 h 75"/>
                  <a:gd name="T12" fmla="*/ 1 w 175"/>
                  <a:gd name="T13" fmla="*/ 1 h 75"/>
                  <a:gd name="T14" fmla="*/ 0 w 175"/>
                  <a:gd name="T15" fmla="*/ 1 h 75"/>
                  <a:gd name="T16" fmla="*/ 0 60000 65536"/>
                  <a:gd name="T17" fmla="*/ 0 60000 65536"/>
                  <a:gd name="T18" fmla="*/ 0 60000 65536"/>
                  <a:gd name="T19" fmla="*/ 0 60000 65536"/>
                  <a:gd name="T20" fmla="*/ 0 60000 65536"/>
                  <a:gd name="T21" fmla="*/ 0 60000 65536"/>
                  <a:gd name="T22" fmla="*/ 0 60000 65536"/>
                  <a:gd name="T23" fmla="*/ 0 60000 65536"/>
                  <a:gd name="T24" fmla="*/ 0 w 175"/>
                  <a:gd name="T25" fmla="*/ 0 h 75"/>
                  <a:gd name="T26" fmla="*/ 175 w 175"/>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5" h="75">
                    <a:moveTo>
                      <a:pt x="0" y="45"/>
                    </a:moveTo>
                    <a:lnTo>
                      <a:pt x="41" y="74"/>
                    </a:lnTo>
                    <a:lnTo>
                      <a:pt x="147" y="43"/>
                    </a:lnTo>
                    <a:lnTo>
                      <a:pt x="172" y="60"/>
                    </a:lnTo>
                    <a:lnTo>
                      <a:pt x="174" y="6"/>
                    </a:lnTo>
                    <a:lnTo>
                      <a:pt x="68" y="0"/>
                    </a:lnTo>
                    <a:lnTo>
                      <a:pt x="101" y="19"/>
                    </a:lnTo>
                    <a:lnTo>
                      <a:pt x="0" y="45"/>
                    </a:lnTo>
                  </a:path>
                </a:pathLst>
              </a:custGeom>
              <a:solidFill>
                <a:srgbClr val="33CC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68" name="Freeform 93"/>
              <p:cNvSpPr>
                <a:spLocks/>
              </p:cNvSpPr>
              <p:nvPr/>
            </p:nvSpPr>
            <p:spPr bwMode="auto">
              <a:xfrm>
                <a:off x="4410" y="3346"/>
                <a:ext cx="114" cy="48"/>
              </a:xfrm>
              <a:custGeom>
                <a:avLst/>
                <a:gdLst>
                  <a:gd name="T0" fmla="*/ 1 w 174"/>
                  <a:gd name="T1" fmla="*/ 1 h 75"/>
                  <a:gd name="T2" fmla="*/ 1 w 174"/>
                  <a:gd name="T3" fmla="*/ 0 h 75"/>
                  <a:gd name="T4" fmla="*/ 1 w 174"/>
                  <a:gd name="T5" fmla="*/ 1 h 75"/>
                  <a:gd name="T6" fmla="*/ 0 w 174"/>
                  <a:gd name="T7" fmla="*/ 1 h 75"/>
                  <a:gd name="T8" fmla="*/ 0 w 174"/>
                  <a:gd name="T9" fmla="*/ 1 h 75"/>
                  <a:gd name="T10" fmla="*/ 1 w 174"/>
                  <a:gd name="T11" fmla="*/ 1 h 75"/>
                  <a:gd name="T12" fmla="*/ 1 w 174"/>
                  <a:gd name="T13" fmla="*/ 1 h 75"/>
                  <a:gd name="T14" fmla="*/ 1 w 174"/>
                  <a:gd name="T15" fmla="*/ 1 h 75"/>
                  <a:gd name="T16" fmla="*/ 0 60000 65536"/>
                  <a:gd name="T17" fmla="*/ 0 60000 65536"/>
                  <a:gd name="T18" fmla="*/ 0 60000 65536"/>
                  <a:gd name="T19" fmla="*/ 0 60000 65536"/>
                  <a:gd name="T20" fmla="*/ 0 60000 65536"/>
                  <a:gd name="T21" fmla="*/ 0 60000 65536"/>
                  <a:gd name="T22" fmla="*/ 0 60000 65536"/>
                  <a:gd name="T23" fmla="*/ 0 60000 65536"/>
                  <a:gd name="T24" fmla="*/ 0 w 174"/>
                  <a:gd name="T25" fmla="*/ 0 h 75"/>
                  <a:gd name="T26" fmla="*/ 174 w 174"/>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4" h="75">
                    <a:moveTo>
                      <a:pt x="173" y="28"/>
                    </a:moveTo>
                    <a:lnTo>
                      <a:pt x="130" y="0"/>
                    </a:lnTo>
                    <a:lnTo>
                      <a:pt x="25" y="30"/>
                    </a:lnTo>
                    <a:lnTo>
                      <a:pt x="0" y="13"/>
                    </a:lnTo>
                    <a:lnTo>
                      <a:pt x="0" y="67"/>
                    </a:lnTo>
                    <a:lnTo>
                      <a:pt x="105" y="74"/>
                    </a:lnTo>
                    <a:lnTo>
                      <a:pt x="70" y="54"/>
                    </a:lnTo>
                    <a:lnTo>
                      <a:pt x="173" y="28"/>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69" name="Freeform 94"/>
              <p:cNvSpPr>
                <a:spLocks/>
              </p:cNvSpPr>
              <p:nvPr/>
            </p:nvSpPr>
            <p:spPr bwMode="auto">
              <a:xfrm>
                <a:off x="4410" y="3342"/>
                <a:ext cx="114" cy="48"/>
              </a:xfrm>
              <a:custGeom>
                <a:avLst/>
                <a:gdLst>
                  <a:gd name="T0" fmla="*/ 1 w 174"/>
                  <a:gd name="T1" fmla="*/ 1 h 74"/>
                  <a:gd name="T2" fmla="*/ 1 w 174"/>
                  <a:gd name="T3" fmla="*/ 0 h 74"/>
                  <a:gd name="T4" fmla="*/ 1 w 174"/>
                  <a:gd name="T5" fmla="*/ 1 h 74"/>
                  <a:gd name="T6" fmla="*/ 1 w 174"/>
                  <a:gd name="T7" fmla="*/ 1 h 74"/>
                  <a:gd name="T8" fmla="*/ 0 w 174"/>
                  <a:gd name="T9" fmla="*/ 1 h 74"/>
                  <a:gd name="T10" fmla="*/ 1 w 174"/>
                  <a:gd name="T11" fmla="*/ 1 h 74"/>
                  <a:gd name="T12" fmla="*/ 1 w 174"/>
                  <a:gd name="T13" fmla="*/ 1 h 74"/>
                  <a:gd name="T14" fmla="*/ 1 w 174"/>
                  <a:gd name="T15" fmla="*/ 1 h 74"/>
                  <a:gd name="T16" fmla="*/ 0 60000 65536"/>
                  <a:gd name="T17" fmla="*/ 0 60000 65536"/>
                  <a:gd name="T18" fmla="*/ 0 60000 65536"/>
                  <a:gd name="T19" fmla="*/ 0 60000 65536"/>
                  <a:gd name="T20" fmla="*/ 0 60000 65536"/>
                  <a:gd name="T21" fmla="*/ 0 60000 65536"/>
                  <a:gd name="T22" fmla="*/ 0 60000 65536"/>
                  <a:gd name="T23" fmla="*/ 0 60000 65536"/>
                  <a:gd name="T24" fmla="*/ 0 w 174"/>
                  <a:gd name="T25" fmla="*/ 0 h 74"/>
                  <a:gd name="T26" fmla="*/ 174 w 174"/>
                  <a:gd name="T27" fmla="*/ 74 h 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4" h="74">
                    <a:moveTo>
                      <a:pt x="173" y="27"/>
                    </a:moveTo>
                    <a:lnTo>
                      <a:pt x="131" y="0"/>
                    </a:lnTo>
                    <a:lnTo>
                      <a:pt x="26" y="29"/>
                    </a:lnTo>
                    <a:lnTo>
                      <a:pt x="1" y="13"/>
                    </a:lnTo>
                    <a:lnTo>
                      <a:pt x="0" y="66"/>
                    </a:lnTo>
                    <a:lnTo>
                      <a:pt x="105" y="73"/>
                    </a:lnTo>
                    <a:lnTo>
                      <a:pt x="72" y="54"/>
                    </a:lnTo>
                    <a:lnTo>
                      <a:pt x="173" y="27"/>
                    </a:lnTo>
                  </a:path>
                </a:pathLst>
              </a:custGeom>
              <a:solidFill>
                <a:srgbClr val="33CC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grpSp>
        <p:nvGrpSpPr>
          <p:cNvPr id="19" name="Group 47"/>
          <p:cNvGrpSpPr>
            <a:grpSpLocks/>
          </p:cNvGrpSpPr>
          <p:nvPr/>
        </p:nvGrpSpPr>
        <p:grpSpPr bwMode="auto">
          <a:xfrm>
            <a:off x="6129867" y="2571751"/>
            <a:ext cx="2078567" cy="4087813"/>
            <a:chOff x="2896" y="1642"/>
            <a:chExt cx="982" cy="2575"/>
          </a:xfrm>
        </p:grpSpPr>
        <p:sp>
          <p:nvSpPr>
            <p:cNvPr id="27784" name="AutoShape 4"/>
            <p:cNvSpPr>
              <a:spLocks noChangeArrowheads="1"/>
            </p:cNvSpPr>
            <p:nvPr/>
          </p:nvSpPr>
          <p:spPr bwMode="auto">
            <a:xfrm>
              <a:off x="2896" y="1655"/>
              <a:ext cx="907" cy="2562"/>
            </a:xfrm>
            <a:prstGeom prst="roundRect">
              <a:avLst>
                <a:gd name="adj" fmla="val 0"/>
              </a:avLst>
            </a:prstGeom>
            <a:gradFill rotWithShape="1">
              <a:gsLst>
                <a:gs pos="0">
                  <a:srgbClr val="99CCFF">
                    <a:alpha val="60001"/>
                  </a:srgbClr>
                </a:gs>
                <a:gs pos="100000">
                  <a:srgbClr val="3399FF">
                    <a:alpha val="60001"/>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91337" tIns="45668" rIns="91337" bIns="45668"/>
            <a:lstStyle/>
            <a:p>
              <a:pPr algn="ctr">
                <a:spcBef>
                  <a:spcPct val="50000"/>
                </a:spcBef>
                <a:buClr>
                  <a:schemeClr val="accent2"/>
                </a:buClr>
                <a:buFont typeface="Wingdings" pitchFamily="2" charset="2"/>
                <a:buNone/>
              </a:pPr>
              <a:endParaRPr lang="de-DE" altLang="zh-CN" b="1">
                <a:solidFill>
                  <a:schemeClr val="bg1"/>
                </a:solidFill>
                <a:latin typeface="微软雅黑" pitchFamily="34" charset="-122"/>
                <a:ea typeface="微软雅黑" pitchFamily="34" charset="-122"/>
              </a:endParaRPr>
            </a:p>
          </p:txBody>
        </p:sp>
        <p:sp>
          <p:nvSpPr>
            <p:cNvPr id="27785" name="Freeform 9"/>
            <p:cNvSpPr>
              <a:spLocks/>
            </p:cNvSpPr>
            <p:nvPr/>
          </p:nvSpPr>
          <p:spPr bwMode="auto">
            <a:xfrm>
              <a:off x="2896" y="3611"/>
              <a:ext cx="907" cy="272"/>
            </a:xfrm>
            <a:custGeom>
              <a:avLst/>
              <a:gdLst>
                <a:gd name="T0" fmla="*/ 0 w 907"/>
                <a:gd name="T1" fmla="*/ 181 h 272"/>
                <a:gd name="T2" fmla="*/ 499 w 907"/>
                <a:gd name="T3" fmla="*/ 0 h 272"/>
                <a:gd name="T4" fmla="*/ 589 w 907"/>
                <a:gd name="T5" fmla="*/ 136 h 272"/>
                <a:gd name="T6" fmla="*/ 907 w 907"/>
                <a:gd name="T7" fmla="*/ 45 h 272"/>
                <a:gd name="T8" fmla="*/ 907 w 907"/>
                <a:gd name="T9" fmla="*/ 136 h 272"/>
                <a:gd name="T10" fmla="*/ 589 w 907"/>
                <a:gd name="T11" fmla="*/ 181 h 272"/>
                <a:gd name="T12" fmla="*/ 499 w 907"/>
                <a:gd name="T13" fmla="*/ 45 h 272"/>
                <a:gd name="T14" fmla="*/ 0 w 907"/>
                <a:gd name="T15" fmla="*/ 272 h 272"/>
                <a:gd name="T16" fmla="*/ 0 w 907"/>
                <a:gd name="T17" fmla="*/ 181 h 2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7"/>
                <a:gd name="T28" fmla="*/ 0 h 272"/>
                <a:gd name="T29" fmla="*/ 907 w 907"/>
                <a:gd name="T30" fmla="*/ 272 h 2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7" h="272">
                  <a:moveTo>
                    <a:pt x="0" y="181"/>
                  </a:moveTo>
                  <a:lnTo>
                    <a:pt x="499" y="0"/>
                  </a:lnTo>
                  <a:lnTo>
                    <a:pt x="589" y="136"/>
                  </a:lnTo>
                  <a:lnTo>
                    <a:pt x="907" y="45"/>
                  </a:lnTo>
                  <a:lnTo>
                    <a:pt x="907" y="136"/>
                  </a:lnTo>
                  <a:lnTo>
                    <a:pt x="589" y="181"/>
                  </a:lnTo>
                  <a:lnTo>
                    <a:pt x="499" y="45"/>
                  </a:lnTo>
                  <a:lnTo>
                    <a:pt x="0" y="272"/>
                  </a:lnTo>
                  <a:lnTo>
                    <a:pt x="0" y="18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7786" name="Group 10"/>
            <p:cNvGrpSpPr>
              <a:grpSpLocks/>
            </p:cNvGrpSpPr>
            <p:nvPr/>
          </p:nvGrpSpPr>
          <p:grpSpPr bwMode="auto">
            <a:xfrm>
              <a:off x="2986" y="3445"/>
              <a:ext cx="726" cy="454"/>
              <a:chOff x="3969" y="3067"/>
              <a:chExt cx="726" cy="454"/>
            </a:xfrm>
          </p:grpSpPr>
          <p:sp>
            <p:nvSpPr>
              <p:cNvPr id="27840" name="Freeform 11"/>
              <p:cNvSpPr>
                <a:spLocks/>
              </p:cNvSpPr>
              <p:nvPr/>
            </p:nvSpPr>
            <p:spPr bwMode="auto">
              <a:xfrm>
                <a:off x="3969" y="3084"/>
                <a:ext cx="719" cy="437"/>
              </a:xfrm>
              <a:custGeom>
                <a:avLst/>
                <a:gdLst>
                  <a:gd name="T0" fmla="*/ 3 w 1097"/>
                  <a:gd name="T1" fmla="*/ 1 h 683"/>
                  <a:gd name="T2" fmla="*/ 3 w 1097"/>
                  <a:gd name="T3" fmla="*/ 1 h 683"/>
                  <a:gd name="T4" fmla="*/ 3 w 1097"/>
                  <a:gd name="T5" fmla="*/ 1 h 683"/>
                  <a:gd name="T6" fmla="*/ 3 w 1097"/>
                  <a:gd name="T7" fmla="*/ 1 h 683"/>
                  <a:gd name="T8" fmla="*/ 3 w 1097"/>
                  <a:gd name="T9" fmla="*/ 1 h 683"/>
                  <a:gd name="T10" fmla="*/ 3 w 1097"/>
                  <a:gd name="T11" fmla="*/ 1 h 683"/>
                  <a:gd name="T12" fmla="*/ 3 w 1097"/>
                  <a:gd name="T13" fmla="*/ 1 h 683"/>
                  <a:gd name="T14" fmla="*/ 2 w 1097"/>
                  <a:gd name="T15" fmla="*/ 1 h 683"/>
                  <a:gd name="T16" fmla="*/ 2 w 1097"/>
                  <a:gd name="T17" fmla="*/ 1 h 683"/>
                  <a:gd name="T18" fmla="*/ 2 w 1097"/>
                  <a:gd name="T19" fmla="*/ 1 h 683"/>
                  <a:gd name="T20" fmla="*/ 1 w 1097"/>
                  <a:gd name="T21" fmla="*/ 0 h 683"/>
                  <a:gd name="T22" fmla="*/ 1 w 1097"/>
                  <a:gd name="T23" fmla="*/ 1 h 683"/>
                  <a:gd name="T24" fmla="*/ 1 w 1097"/>
                  <a:gd name="T25" fmla="*/ 1 h 683"/>
                  <a:gd name="T26" fmla="*/ 1 w 1097"/>
                  <a:gd name="T27" fmla="*/ 1 h 683"/>
                  <a:gd name="T28" fmla="*/ 1 w 1097"/>
                  <a:gd name="T29" fmla="*/ 1 h 683"/>
                  <a:gd name="T30" fmla="*/ 1 w 1097"/>
                  <a:gd name="T31" fmla="*/ 1 h 683"/>
                  <a:gd name="T32" fmla="*/ 1 w 1097"/>
                  <a:gd name="T33" fmla="*/ 1 h 683"/>
                  <a:gd name="T34" fmla="*/ 1 w 1097"/>
                  <a:gd name="T35" fmla="*/ 1 h 683"/>
                  <a:gd name="T36" fmla="*/ 0 w 1097"/>
                  <a:gd name="T37" fmla="*/ 1 h 683"/>
                  <a:gd name="T38" fmla="*/ 1 w 1097"/>
                  <a:gd name="T39" fmla="*/ 1 h 683"/>
                  <a:gd name="T40" fmla="*/ 1 w 1097"/>
                  <a:gd name="T41" fmla="*/ 1 h 683"/>
                  <a:gd name="T42" fmla="*/ 1 w 1097"/>
                  <a:gd name="T43" fmla="*/ 1 h 683"/>
                  <a:gd name="T44" fmla="*/ 1 w 1097"/>
                  <a:gd name="T45" fmla="*/ 1 h 683"/>
                  <a:gd name="T46" fmla="*/ 1 w 1097"/>
                  <a:gd name="T47" fmla="*/ 1 h 683"/>
                  <a:gd name="T48" fmla="*/ 1 w 1097"/>
                  <a:gd name="T49" fmla="*/ 1 h 683"/>
                  <a:gd name="T50" fmla="*/ 1 w 1097"/>
                  <a:gd name="T51" fmla="*/ 1 h 683"/>
                  <a:gd name="T52" fmla="*/ 1 w 1097"/>
                  <a:gd name="T53" fmla="*/ 1 h 683"/>
                  <a:gd name="T54" fmla="*/ 1 w 1097"/>
                  <a:gd name="T55" fmla="*/ 1 h 683"/>
                  <a:gd name="T56" fmla="*/ 1 w 1097"/>
                  <a:gd name="T57" fmla="*/ 1 h 683"/>
                  <a:gd name="T58" fmla="*/ 1 w 1097"/>
                  <a:gd name="T59" fmla="*/ 1 h 683"/>
                  <a:gd name="T60" fmla="*/ 1 w 1097"/>
                  <a:gd name="T61" fmla="*/ 1 h 683"/>
                  <a:gd name="T62" fmla="*/ 1 w 1097"/>
                  <a:gd name="T63" fmla="*/ 1 h 683"/>
                  <a:gd name="T64" fmla="*/ 1 w 1097"/>
                  <a:gd name="T65" fmla="*/ 1 h 683"/>
                  <a:gd name="T66" fmla="*/ 1 w 1097"/>
                  <a:gd name="T67" fmla="*/ 1 h 683"/>
                  <a:gd name="T68" fmla="*/ 1 w 1097"/>
                  <a:gd name="T69" fmla="*/ 1 h 683"/>
                  <a:gd name="T70" fmla="*/ 1 w 1097"/>
                  <a:gd name="T71" fmla="*/ 1 h 683"/>
                  <a:gd name="T72" fmla="*/ 2 w 1097"/>
                  <a:gd name="T73" fmla="*/ 1 h 683"/>
                  <a:gd name="T74" fmla="*/ 2 w 1097"/>
                  <a:gd name="T75" fmla="*/ 1 h 683"/>
                  <a:gd name="T76" fmla="*/ 2 w 1097"/>
                  <a:gd name="T77" fmla="*/ 1 h 683"/>
                  <a:gd name="T78" fmla="*/ 2 w 1097"/>
                  <a:gd name="T79" fmla="*/ 1 h 683"/>
                  <a:gd name="T80" fmla="*/ 2 w 1097"/>
                  <a:gd name="T81" fmla="*/ 1 h 683"/>
                  <a:gd name="T82" fmla="*/ 3 w 1097"/>
                  <a:gd name="T83" fmla="*/ 1 h 683"/>
                  <a:gd name="T84" fmla="*/ 3 w 1097"/>
                  <a:gd name="T85" fmla="*/ 1 h 683"/>
                  <a:gd name="T86" fmla="*/ 3 w 1097"/>
                  <a:gd name="T87" fmla="*/ 1 h 683"/>
                  <a:gd name="T88" fmla="*/ 3 w 1097"/>
                  <a:gd name="T89" fmla="*/ 1 h 683"/>
                  <a:gd name="T90" fmla="*/ 3 w 1097"/>
                  <a:gd name="T91" fmla="*/ 1 h 683"/>
                  <a:gd name="T92" fmla="*/ 3 w 1097"/>
                  <a:gd name="T93" fmla="*/ 1 h 683"/>
                  <a:gd name="T94" fmla="*/ 3 w 1097"/>
                  <a:gd name="T95" fmla="*/ 1 h 68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97"/>
                  <a:gd name="T145" fmla="*/ 0 h 683"/>
                  <a:gd name="T146" fmla="*/ 1097 w 1097"/>
                  <a:gd name="T147" fmla="*/ 683 h 68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97" h="683">
                    <a:moveTo>
                      <a:pt x="1096" y="369"/>
                    </a:moveTo>
                    <a:lnTo>
                      <a:pt x="1094" y="359"/>
                    </a:lnTo>
                    <a:lnTo>
                      <a:pt x="1091" y="349"/>
                    </a:lnTo>
                    <a:lnTo>
                      <a:pt x="1087" y="340"/>
                    </a:lnTo>
                    <a:lnTo>
                      <a:pt x="1081" y="331"/>
                    </a:lnTo>
                    <a:lnTo>
                      <a:pt x="1073" y="323"/>
                    </a:lnTo>
                    <a:lnTo>
                      <a:pt x="1065" y="315"/>
                    </a:lnTo>
                    <a:lnTo>
                      <a:pt x="1055" y="308"/>
                    </a:lnTo>
                    <a:lnTo>
                      <a:pt x="1045" y="301"/>
                    </a:lnTo>
                    <a:lnTo>
                      <a:pt x="1046" y="297"/>
                    </a:lnTo>
                    <a:lnTo>
                      <a:pt x="1049" y="291"/>
                    </a:lnTo>
                    <a:lnTo>
                      <a:pt x="1050" y="287"/>
                    </a:lnTo>
                    <a:lnTo>
                      <a:pt x="1051" y="281"/>
                    </a:lnTo>
                    <a:lnTo>
                      <a:pt x="1051" y="275"/>
                    </a:lnTo>
                    <a:lnTo>
                      <a:pt x="1052" y="271"/>
                    </a:lnTo>
                    <a:lnTo>
                      <a:pt x="1052" y="265"/>
                    </a:lnTo>
                    <a:lnTo>
                      <a:pt x="1051" y="260"/>
                    </a:lnTo>
                    <a:lnTo>
                      <a:pt x="1044" y="233"/>
                    </a:lnTo>
                    <a:lnTo>
                      <a:pt x="1030" y="209"/>
                    </a:lnTo>
                    <a:lnTo>
                      <a:pt x="1009" y="186"/>
                    </a:lnTo>
                    <a:lnTo>
                      <a:pt x="982" y="167"/>
                    </a:lnTo>
                    <a:lnTo>
                      <a:pt x="948" y="152"/>
                    </a:lnTo>
                    <a:lnTo>
                      <a:pt x="911" y="139"/>
                    </a:lnTo>
                    <a:lnTo>
                      <a:pt x="869" y="130"/>
                    </a:lnTo>
                    <a:lnTo>
                      <a:pt x="825" y="125"/>
                    </a:lnTo>
                    <a:lnTo>
                      <a:pt x="815" y="97"/>
                    </a:lnTo>
                    <a:lnTo>
                      <a:pt x="795" y="71"/>
                    </a:lnTo>
                    <a:lnTo>
                      <a:pt x="768" y="48"/>
                    </a:lnTo>
                    <a:lnTo>
                      <a:pt x="734" y="30"/>
                    </a:lnTo>
                    <a:lnTo>
                      <a:pt x="692" y="14"/>
                    </a:lnTo>
                    <a:lnTo>
                      <a:pt x="647" y="4"/>
                    </a:lnTo>
                    <a:lnTo>
                      <a:pt x="598" y="0"/>
                    </a:lnTo>
                    <a:lnTo>
                      <a:pt x="545" y="0"/>
                    </a:lnTo>
                    <a:lnTo>
                      <a:pt x="506" y="4"/>
                    </a:lnTo>
                    <a:lnTo>
                      <a:pt x="470" y="12"/>
                    </a:lnTo>
                    <a:lnTo>
                      <a:pt x="435" y="21"/>
                    </a:lnTo>
                    <a:lnTo>
                      <a:pt x="404" y="33"/>
                    </a:lnTo>
                    <a:lnTo>
                      <a:pt x="376" y="47"/>
                    </a:lnTo>
                    <a:lnTo>
                      <a:pt x="350" y="64"/>
                    </a:lnTo>
                    <a:lnTo>
                      <a:pt x="330" y="82"/>
                    </a:lnTo>
                    <a:lnTo>
                      <a:pt x="314" y="102"/>
                    </a:lnTo>
                    <a:lnTo>
                      <a:pt x="306" y="101"/>
                    </a:lnTo>
                    <a:lnTo>
                      <a:pt x="298" y="101"/>
                    </a:lnTo>
                    <a:lnTo>
                      <a:pt x="290" y="101"/>
                    </a:lnTo>
                    <a:lnTo>
                      <a:pt x="284" y="101"/>
                    </a:lnTo>
                    <a:lnTo>
                      <a:pt x="276" y="101"/>
                    </a:lnTo>
                    <a:lnTo>
                      <a:pt x="268" y="101"/>
                    </a:lnTo>
                    <a:lnTo>
                      <a:pt x="260" y="101"/>
                    </a:lnTo>
                    <a:lnTo>
                      <a:pt x="252" y="102"/>
                    </a:lnTo>
                    <a:lnTo>
                      <a:pt x="199" y="109"/>
                    </a:lnTo>
                    <a:lnTo>
                      <a:pt x="150" y="121"/>
                    </a:lnTo>
                    <a:lnTo>
                      <a:pt x="105" y="137"/>
                    </a:lnTo>
                    <a:lnTo>
                      <a:pt x="67" y="159"/>
                    </a:lnTo>
                    <a:lnTo>
                      <a:pt x="37" y="184"/>
                    </a:lnTo>
                    <a:lnTo>
                      <a:pt x="15" y="211"/>
                    </a:lnTo>
                    <a:lnTo>
                      <a:pt x="2" y="241"/>
                    </a:lnTo>
                    <a:lnTo>
                      <a:pt x="0" y="272"/>
                    </a:lnTo>
                    <a:lnTo>
                      <a:pt x="3" y="289"/>
                    </a:lnTo>
                    <a:lnTo>
                      <a:pt x="10" y="305"/>
                    </a:lnTo>
                    <a:lnTo>
                      <a:pt x="20" y="321"/>
                    </a:lnTo>
                    <a:lnTo>
                      <a:pt x="32" y="335"/>
                    </a:lnTo>
                    <a:lnTo>
                      <a:pt x="47" y="349"/>
                    </a:lnTo>
                    <a:lnTo>
                      <a:pt x="64" y="361"/>
                    </a:lnTo>
                    <a:lnTo>
                      <a:pt x="84" y="372"/>
                    </a:lnTo>
                    <a:lnTo>
                      <a:pt x="106" y="382"/>
                    </a:lnTo>
                    <a:lnTo>
                      <a:pt x="92" y="391"/>
                    </a:lnTo>
                    <a:lnTo>
                      <a:pt x="80" y="401"/>
                    </a:lnTo>
                    <a:lnTo>
                      <a:pt x="70" y="412"/>
                    </a:lnTo>
                    <a:lnTo>
                      <a:pt x="61" y="423"/>
                    </a:lnTo>
                    <a:lnTo>
                      <a:pt x="54" y="435"/>
                    </a:lnTo>
                    <a:lnTo>
                      <a:pt x="50" y="447"/>
                    </a:lnTo>
                    <a:lnTo>
                      <a:pt x="47" y="459"/>
                    </a:lnTo>
                    <a:lnTo>
                      <a:pt x="47" y="472"/>
                    </a:lnTo>
                    <a:lnTo>
                      <a:pt x="54" y="495"/>
                    </a:lnTo>
                    <a:lnTo>
                      <a:pt x="67" y="516"/>
                    </a:lnTo>
                    <a:lnTo>
                      <a:pt x="89" y="535"/>
                    </a:lnTo>
                    <a:lnTo>
                      <a:pt x="115" y="549"/>
                    </a:lnTo>
                    <a:lnTo>
                      <a:pt x="147" y="561"/>
                    </a:lnTo>
                    <a:lnTo>
                      <a:pt x="182" y="570"/>
                    </a:lnTo>
                    <a:lnTo>
                      <a:pt x="221" y="575"/>
                    </a:lnTo>
                    <a:lnTo>
                      <a:pt x="262" y="574"/>
                    </a:lnTo>
                    <a:lnTo>
                      <a:pt x="263" y="574"/>
                    </a:lnTo>
                    <a:lnTo>
                      <a:pt x="265" y="574"/>
                    </a:lnTo>
                    <a:lnTo>
                      <a:pt x="266" y="574"/>
                    </a:lnTo>
                    <a:lnTo>
                      <a:pt x="268" y="574"/>
                    </a:lnTo>
                    <a:lnTo>
                      <a:pt x="269" y="572"/>
                    </a:lnTo>
                    <a:lnTo>
                      <a:pt x="270" y="572"/>
                    </a:lnTo>
                    <a:lnTo>
                      <a:pt x="272" y="572"/>
                    </a:lnTo>
                    <a:lnTo>
                      <a:pt x="274" y="572"/>
                    </a:lnTo>
                    <a:lnTo>
                      <a:pt x="274" y="574"/>
                    </a:lnTo>
                    <a:lnTo>
                      <a:pt x="274" y="575"/>
                    </a:lnTo>
                    <a:lnTo>
                      <a:pt x="274" y="577"/>
                    </a:lnTo>
                    <a:lnTo>
                      <a:pt x="274" y="578"/>
                    </a:lnTo>
                    <a:lnTo>
                      <a:pt x="274" y="579"/>
                    </a:lnTo>
                    <a:lnTo>
                      <a:pt x="274" y="580"/>
                    </a:lnTo>
                    <a:lnTo>
                      <a:pt x="274" y="581"/>
                    </a:lnTo>
                    <a:lnTo>
                      <a:pt x="274" y="582"/>
                    </a:lnTo>
                    <a:lnTo>
                      <a:pt x="279" y="605"/>
                    </a:lnTo>
                    <a:lnTo>
                      <a:pt x="292" y="625"/>
                    </a:lnTo>
                    <a:lnTo>
                      <a:pt x="312" y="643"/>
                    </a:lnTo>
                    <a:lnTo>
                      <a:pt x="338" y="657"/>
                    </a:lnTo>
                    <a:lnTo>
                      <a:pt x="368" y="669"/>
                    </a:lnTo>
                    <a:lnTo>
                      <a:pt x="403" y="677"/>
                    </a:lnTo>
                    <a:lnTo>
                      <a:pt x="439" y="682"/>
                    </a:lnTo>
                    <a:lnTo>
                      <a:pt x="480" y="680"/>
                    </a:lnTo>
                    <a:lnTo>
                      <a:pt x="507" y="678"/>
                    </a:lnTo>
                    <a:lnTo>
                      <a:pt x="533" y="673"/>
                    </a:lnTo>
                    <a:lnTo>
                      <a:pt x="558" y="666"/>
                    </a:lnTo>
                    <a:lnTo>
                      <a:pt x="581" y="657"/>
                    </a:lnTo>
                    <a:lnTo>
                      <a:pt x="601" y="647"/>
                    </a:lnTo>
                    <a:lnTo>
                      <a:pt x="619" y="636"/>
                    </a:lnTo>
                    <a:lnTo>
                      <a:pt x="634" y="623"/>
                    </a:lnTo>
                    <a:lnTo>
                      <a:pt x="647" y="609"/>
                    </a:lnTo>
                    <a:lnTo>
                      <a:pt x="660" y="613"/>
                    </a:lnTo>
                    <a:lnTo>
                      <a:pt x="673" y="616"/>
                    </a:lnTo>
                    <a:lnTo>
                      <a:pt x="687" y="619"/>
                    </a:lnTo>
                    <a:lnTo>
                      <a:pt x="701" y="621"/>
                    </a:lnTo>
                    <a:lnTo>
                      <a:pt x="717" y="623"/>
                    </a:lnTo>
                    <a:lnTo>
                      <a:pt x="732" y="624"/>
                    </a:lnTo>
                    <a:lnTo>
                      <a:pt x="748" y="624"/>
                    </a:lnTo>
                    <a:lnTo>
                      <a:pt x="764" y="623"/>
                    </a:lnTo>
                    <a:lnTo>
                      <a:pt x="803" y="618"/>
                    </a:lnTo>
                    <a:lnTo>
                      <a:pt x="838" y="609"/>
                    </a:lnTo>
                    <a:lnTo>
                      <a:pt x="871" y="596"/>
                    </a:lnTo>
                    <a:lnTo>
                      <a:pt x="898" y="580"/>
                    </a:lnTo>
                    <a:lnTo>
                      <a:pt x="921" y="562"/>
                    </a:lnTo>
                    <a:lnTo>
                      <a:pt x="937" y="542"/>
                    </a:lnTo>
                    <a:lnTo>
                      <a:pt x="946" y="521"/>
                    </a:lnTo>
                    <a:lnTo>
                      <a:pt x="948" y="498"/>
                    </a:lnTo>
                    <a:lnTo>
                      <a:pt x="948" y="497"/>
                    </a:lnTo>
                    <a:lnTo>
                      <a:pt x="948" y="496"/>
                    </a:lnTo>
                    <a:lnTo>
                      <a:pt x="948" y="495"/>
                    </a:lnTo>
                    <a:lnTo>
                      <a:pt x="947" y="493"/>
                    </a:lnTo>
                    <a:lnTo>
                      <a:pt x="947" y="492"/>
                    </a:lnTo>
                    <a:lnTo>
                      <a:pt x="947" y="491"/>
                    </a:lnTo>
                    <a:lnTo>
                      <a:pt x="947" y="490"/>
                    </a:lnTo>
                    <a:lnTo>
                      <a:pt x="946" y="489"/>
                    </a:lnTo>
                    <a:lnTo>
                      <a:pt x="980" y="481"/>
                    </a:lnTo>
                    <a:lnTo>
                      <a:pt x="1009" y="471"/>
                    </a:lnTo>
                    <a:lnTo>
                      <a:pt x="1035" y="458"/>
                    </a:lnTo>
                    <a:lnTo>
                      <a:pt x="1057" y="443"/>
                    </a:lnTo>
                    <a:lnTo>
                      <a:pt x="1074" y="427"/>
                    </a:lnTo>
                    <a:lnTo>
                      <a:pt x="1088" y="408"/>
                    </a:lnTo>
                    <a:lnTo>
                      <a:pt x="1094" y="389"/>
                    </a:lnTo>
                    <a:lnTo>
                      <a:pt x="1096" y="369"/>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41" name="Freeform 12"/>
              <p:cNvSpPr>
                <a:spLocks/>
              </p:cNvSpPr>
              <p:nvPr/>
            </p:nvSpPr>
            <p:spPr bwMode="auto">
              <a:xfrm>
                <a:off x="3976" y="3067"/>
                <a:ext cx="719" cy="437"/>
              </a:xfrm>
              <a:custGeom>
                <a:avLst/>
                <a:gdLst>
                  <a:gd name="T0" fmla="*/ 3 w 1097"/>
                  <a:gd name="T1" fmla="*/ 1 h 683"/>
                  <a:gd name="T2" fmla="*/ 3 w 1097"/>
                  <a:gd name="T3" fmla="*/ 1 h 683"/>
                  <a:gd name="T4" fmla="*/ 3 w 1097"/>
                  <a:gd name="T5" fmla="*/ 1 h 683"/>
                  <a:gd name="T6" fmla="*/ 3 w 1097"/>
                  <a:gd name="T7" fmla="*/ 1 h 683"/>
                  <a:gd name="T8" fmla="*/ 3 w 1097"/>
                  <a:gd name="T9" fmla="*/ 1 h 683"/>
                  <a:gd name="T10" fmla="*/ 3 w 1097"/>
                  <a:gd name="T11" fmla="*/ 1 h 683"/>
                  <a:gd name="T12" fmla="*/ 3 w 1097"/>
                  <a:gd name="T13" fmla="*/ 1 h 683"/>
                  <a:gd name="T14" fmla="*/ 2 w 1097"/>
                  <a:gd name="T15" fmla="*/ 1 h 683"/>
                  <a:gd name="T16" fmla="*/ 2 w 1097"/>
                  <a:gd name="T17" fmla="*/ 1 h 683"/>
                  <a:gd name="T18" fmla="*/ 2 w 1097"/>
                  <a:gd name="T19" fmla="*/ 1 h 683"/>
                  <a:gd name="T20" fmla="*/ 1 w 1097"/>
                  <a:gd name="T21" fmla="*/ 1 h 683"/>
                  <a:gd name="T22" fmla="*/ 1 w 1097"/>
                  <a:gd name="T23" fmla="*/ 1 h 683"/>
                  <a:gd name="T24" fmla="*/ 1 w 1097"/>
                  <a:gd name="T25" fmla="*/ 1 h 683"/>
                  <a:gd name="T26" fmla="*/ 1 w 1097"/>
                  <a:gd name="T27" fmla="*/ 1 h 683"/>
                  <a:gd name="T28" fmla="*/ 1 w 1097"/>
                  <a:gd name="T29" fmla="*/ 1 h 683"/>
                  <a:gd name="T30" fmla="*/ 1 w 1097"/>
                  <a:gd name="T31" fmla="*/ 1 h 683"/>
                  <a:gd name="T32" fmla="*/ 1 w 1097"/>
                  <a:gd name="T33" fmla="*/ 1 h 683"/>
                  <a:gd name="T34" fmla="*/ 1 w 1097"/>
                  <a:gd name="T35" fmla="*/ 1 h 683"/>
                  <a:gd name="T36" fmla="*/ 0 w 1097"/>
                  <a:gd name="T37" fmla="*/ 1 h 683"/>
                  <a:gd name="T38" fmla="*/ 1 w 1097"/>
                  <a:gd name="T39" fmla="*/ 1 h 683"/>
                  <a:gd name="T40" fmla="*/ 1 w 1097"/>
                  <a:gd name="T41" fmla="*/ 1 h 683"/>
                  <a:gd name="T42" fmla="*/ 1 w 1097"/>
                  <a:gd name="T43" fmla="*/ 1 h 683"/>
                  <a:gd name="T44" fmla="*/ 1 w 1097"/>
                  <a:gd name="T45" fmla="*/ 1 h 683"/>
                  <a:gd name="T46" fmla="*/ 1 w 1097"/>
                  <a:gd name="T47" fmla="*/ 1 h 683"/>
                  <a:gd name="T48" fmla="*/ 1 w 1097"/>
                  <a:gd name="T49" fmla="*/ 1 h 683"/>
                  <a:gd name="T50" fmla="*/ 1 w 1097"/>
                  <a:gd name="T51" fmla="*/ 1 h 683"/>
                  <a:gd name="T52" fmla="*/ 1 w 1097"/>
                  <a:gd name="T53" fmla="*/ 1 h 683"/>
                  <a:gd name="T54" fmla="*/ 1 w 1097"/>
                  <a:gd name="T55" fmla="*/ 1 h 683"/>
                  <a:gd name="T56" fmla="*/ 1 w 1097"/>
                  <a:gd name="T57" fmla="*/ 1 h 683"/>
                  <a:gd name="T58" fmla="*/ 1 w 1097"/>
                  <a:gd name="T59" fmla="*/ 1 h 683"/>
                  <a:gd name="T60" fmla="*/ 1 w 1097"/>
                  <a:gd name="T61" fmla="*/ 1 h 683"/>
                  <a:gd name="T62" fmla="*/ 1 w 1097"/>
                  <a:gd name="T63" fmla="*/ 1 h 683"/>
                  <a:gd name="T64" fmla="*/ 1 w 1097"/>
                  <a:gd name="T65" fmla="*/ 1 h 683"/>
                  <a:gd name="T66" fmla="*/ 1 w 1097"/>
                  <a:gd name="T67" fmla="*/ 1 h 683"/>
                  <a:gd name="T68" fmla="*/ 1 w 1097"/>
                  <a:gd name="T69" fmla="*/ 1 h 683"/>
                  <a:gd name="T70" fmla="*/ 1 w 1097"/>
                  <a:gd name="T71" fmla="*/ 1 h 683"/>
                  <a:gd name="T72" fmla="*/ 2 w 1097"/>
                  <a:gd name="T73" fmla="*/ 1 h 683"/>
                  <a:gd name="T74" fmla="*/ 2 w 1097"/>
                  <a:gd name="T75" fmla="*/ 1 h 683"/>
                  <a:gd name="T76" fmla="*/ 2 w 1097"/>
                  <a:gd name="T77" fmla="*/ 1 h 683"/>
                  <a:gd name="T78" fmla="*/ 2 w 1097"/>
                  <a:gd name="T79" fmla="*/ 1 h 683"/>
                  <a:gd name="T80" fmla="*/ 2 w 1097"/>
                  <a:gd name="T81" fmla="*/ 1 h 683"/>
                  <a:gd name="T82" fmla="*/ 3 w 1097"/>
                  <a:gd name="T83" fmla="*/ 1 h 683"/>
                  <a:gd name="T84" fmla="*/ 3 w 1097"/>
                  <a:gd name="T85" fmla="*/ 1 h 683"/>
                  <a:gd name="T86" fmla="*/ 3 w 1097"/>
                  <a:gd name="T87" fmla="*/ 1 h 683"/>
                  <a:gd name="T88" fmla="*/ 3 w 1097"/>
                  <a:gd name="T89" fmla="*/ 1 h 683"/>
                  <a:gd name="T90" fmla="*/ 3 w 1097"/>
                  <a:gd name="T91" fmla="*/ 1 h 683"/>
                  <a:gd name="T92" fmla="*/ 3 w 1097"/>
                  <a:gd name="T93" fmla="*/ 1 h 683"/>
                  <a:gd name="T94" fmla="*/ 3 w 1097"/>
                  <a:gd name="T95" fmla="*/ 1 h 68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97"/>
                  <a:gd name="T145" fmla="*/ 0 h 683"/>
                  <a:gd name="T146" fmla="*/ 1097 w 1097"/>
                  <a:gd name="T147" fmla="*/ 683 h 68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97" h="683">
                    <a:moveTo>
                      <a:pt x="1096" y="369"/>
                    </a:moveTo>
                    <a:lnTo>
                      <a:pt x="1094" y="359"/>
                    </a:lnTo>
                    <a:lnTo>
                      <a:pt x="1091" y="350"/>
                    </a:lnTo>
                    <a:lnTo>
                      <a:pt x="1087" y="341"/>
                    </a:lnTo>
                    <a:lnTo>
                      <a:pt x="1081" y="332"/>
                    </a:lnTo>
                    <a:lnTo>
                      <a:pt x="1073" y="323"/>
                    </a:lnTo>
                    <a:lnTo>
                      <a:pt x="1065" y="315"/>
                    </a:lnTo>
                    <a:lnTo>
                      <a:pt x="1055" y="309"/>
                    </a:lnTo>
                    <a:lnTo>
                      <a:pt x="1045" y="302"/>
                    </a:lnTo>
                    <a:lnTo>
                      <a:pt x="1046" y="297"/>
                    </a:lnTo>
                    <a:lnTo>
                      <a:pt x="1049" y="292"/>
                    </a:lnTo>
                    <a:lnTo>
                      <a:pt x="1050" y="287"/>
                    </a:lnTo>
                    <a:lnTo>
                      <a:pt x="1051" y="281"/>
                    </a:lnTo>
                    <a:lnTo>
                      <a:pt x="1051" y="277"/>
                    </a:lnTo>
                    <a:lnTo>
                      <a:pt x="1052" y="271"/>
                    </a:lnTo>
                    <a:lnTo>
                      <a:pt x="1052" y="265"/>
                    </a:lnTo>
                    <a:lnTo>
                      <a:pt x="1051" y="260"/>
                    </a:lnTo>
                    <a:lnTo>
                      <a:pt x="1044" y="234"/>
                    </a:lnTo>
                    <a:lnTo>
                      <a:pt x="1030" y="210"/>
                    </a:lnTo>
                    <a:lnTo>
                      <a:pt x="1009" y="188"/>
                    </a:lnTo>
                    <a:lnTo>
                      <a:pt x="982" y="169"/>
                    </a:lnTo>
                    <a:lnTo>
                      <a:pt x="948" y="152"/>
                    </a:lnTo>
                    <a:lnTo>
                      <a:pt x="911" y="140"/>
                    </a:lnTo>
                    <a:lnTo>
                      <a:pt x="869" y="131"/>
                    </a:lnTo>
                    <a:lnTo>
                      <a:pt x="825" y="126"/>
                    </a:lnTo>
                    <a:lnTo>
                      <a:pt x="815" y="97"/>
                    </a:lnTo>
                    <a:lnTo>
                      <a:pt x="795" y="72"/>
                    </a:lnTo>
                    <a:lnTo>
                      <a:pt x="767" y="48"/>
                    </a:lnTo>
                    <a:lnTo>
                      <a:pt x="732" y="30"/>
                    </a:lnTo>
                    <a:lnTo>
                      <a:pt x="692" y="15"/>
                    </a:lnTo>
                    <a:lnTo>
                      <a:pt x="647" y="5"/>
                    </a:lnTo>
                    <a:lnTo>
                      <a:pt x="598" y="0"/>
                    </a:lnTo>
                    <a:lnTo>
                      <a:pt x="545" y="1"/>
                    </a:lnTo>
                    <a:lnTo>
                      <a:pt x="506" y="5"/>
                    </a:lnTo>
                    <a:lnTo>
                      <a:pt x="470" y="12"/>
                    </a:lnTo>
                    <a:lnTo>
                      <a:pt x="435" y="22"/>
                    </a:lnTo>
                    <a:lnTo>
                      <a:pt x="404" y="34"/>
                    </a:lnTo>
                    <a:lnTo>
                      <a:pt x="376" y="48"/>
                    </a:lnTo>
                    <a:lnTo>
                      <a:pt x="350" y="65"/>
                    </a:lnTo>
                    <a:lnTo>
                      <a:pt x="329" y="83"/>
                    </a:lnTo>
                    <a:lnTo>
                      <a:pt x="312" y="102"/>
                    </a:lnTo>
                    <a:lnTo>
                      <a:pt x="306" y="102"/>
                    </a:lnTo>
                    <a:lnTo>
                      <a:pt x="298" y="102"/>
                    </a:lnTo>
                    <a:lnTo>
                      <a:pt x="290" y="101"/>
                    </a:lnTo>
                    <a:lnTo>
                      <a:pt x="284" y="101"/>
                    </a:lnTo>
                    <a:lnTo>
                      <a:pt x="276" y="101"/>
                    </a:lnTo>
                    <a:lnTo>
                      <a:pt x="268" y="102"/>
                    </a:lnTo>
                    <a:lnTo>
                      <a:pt x="260" y="102"/>
                    </a:lnTo>
                    <a:lnTo>
                      <a:pt x="252" y="102"/>
                    </a:lnTo>
                    <a:lnTo>
                      <a:pt x="199" y="109"/>
                    </a:lnTo>
                    <a:lnTo>
                      <a:pt x="150" y="121"/>
                    </a:lnTo>
                    <a:lnTo>
                      <a:pt x="105" y="139"/>
                    </a:lnTo>
                    <a:lnTo>
                      <a:pt x="67" y="160"/>
                    </a:lnTo>
                    <a:lnTo>
                      <a:pt x="37" y="184"/>
                    </a:lnTo>
                    <a:lnTo>
                      <a:pt x="15" y="212"/>
                    </a:lnTo>
                    <a:lnTo>
                      <a:pt x="2" y="241"/>
                    </a:lnTo>
                    <a:lnTo>
                      <a:pt x="0" y="272"/>
                    </a:lnTo>
                    <a:lnTo>
                      <a:pt x="3" y="290"/>
                    </a:lnTo>
                    <a:lnTo>
                      <a:pt x="10" y="305"/>
                    </a:lnTo>
                    <a:lnTo>
                      <a:pt x="18" y="321"/>
                    </a:lnTo>
                    <a:lnTo>
                      <a:pt x="32" y="335"/>
                    </a:lnTo>
                    <a:lnTo>
                      <a:pt x="46" y="349"/>
                    </a:lnTo>
                    <a:lnTo>
                      <a:pt x="64" y="361"/>
                    </a:lnTo>
                    <a:lnTo>
                      <a:pt x="84" y="372"/>
                    </a:lnTo>
                    <a:lnTo>
                      <a:pt x="106" y="382"/>
                    </a:lnTo>
                    <a:lnTo>
                      <a:pt x="92" y="392"/>
                    </a:lnTo>
                    <a:lnTo>
                      <a:pt x="80" y="401"/>
                    </a:lnTo>
                    <a:lnTo>
                      <a:pt x="70" y="412"/>
                    </a:lnTo>
                    <a:lnTo>
                      <a:pt x="61" y="423"/>
                    </a:lnTo>
                    <a:lnTo>
                      <a:pt x="54" y="436"/>
                    </a:lnTo>
                    <a:lnTo>
                      <a:pt x="50" y="447"/>
                    </a:lnTo>
                    <a:lnTo>
                      <a:pt x="47" y="460"/>
                    </a:lnTo>
                    <a:lnTo>
                      <a:pt x="47" y="472"/>
                    </a:lnTo>
                    <a:lnTo>
                      <a:pt x="54" y="496"/>
                    </a:lnTo>
                    <a:lnTo>
                      <a:pt x="67" y="517"/>
                    </a:lnTo>
                    <a:lnTo>
                      <a:pt x="89" y="535"/>
                    </a:lnTo>
                    <a:lnTo>
                      <a:pt x="114" y="550"/>
                    </a:lnTo>
                    <a:lnTo>
                      <a:pt x="147" y="562"/>
                    </a:lnTo>
                    <a:lnTo>
                      <a:pt x="181" y="570"/>
                    </a:lnTo>
                    <a:lnTo>
                      <a:pt x="220" y="575"/>
                    </a:lnTo>
                    <a:lnTo>
                      <a:pt x="261" y="575"/>
                    </a:lnTo>
                    <a:lnTo>
                      <a:pt x="263" y="574"/>
                    </a:lnTo>
                    <a:lnTo>
                      <a:pt x="265" y="574"/>
                    </a:lnTo>
                    <a:lnTo>
                      <a:pt x="266" y="574"/>
                    </a:lnTo>
                    <a:lnTo>
                      <a:pt x="268" y="574"/>
                    </a:lnTo>
                    <a:lnTo>
                      <a:pt x="269" y="574"/>
                    </a:lnTo>
                    <a:lnTo>
                      <a:pt x="270" y="574"/>
                    </a:lnTo>
                    <a:lnTo>
                      <a:pt x="271" y="574"/>
                    </a:lnTo>
                    <a:lnTo>
                      <a:pt x="274" y="572"/>
                    </a:lnTo>
                    <a:lnTo>
                      <a:pt x="274" y="575"/>
                    </a:lnTo>
                    <a:lnTo>
                      <a:pt x="274" y="576"/>
                    </a:lnTo>
                    <a:lnTo>
                      <a:pt x="274" y="577"/>
                    </a:lnTo>
                    <a:lnTo>
                      <a:pt x="274" y="578"/>
                    </a:lnTo>
                    <a:lnTo>
                      <a:pt x="274" y="579"/>
                    </a:lnTo>
                    <a:lnTo>
                      <a:pt x="274" y="580"/>
                    </a:lnTo>
                    <a:lnTo>
                      <a:pt x="274" y="582"/>
                    </a:lnTo>
                    <a:lnTo>
                      <a:pt x="274" y="584"/>
                    </a:lnTo>
                    <a:lnTo>
                      <a:pt x="279" y="606"/>
                    </a:lnTo>
                    <a:lnTo>
                      <a:pt x="292" y="626"/>
                    </a:lnTo>
                    <a:lnTo>
                      <a:pt x="312" y="644"/>
                    </a:lnTo>
                    <a:lnTo>
                      <a:pt x="338" y="658"/>
                    </a:lnTo>
                    <a:lnTo>
                      <a:pt x="368" y="669"/>
                    </a:lnTo>
                    <a:lnTo>
                      <a:pt x="403" y="678"/>
                    </a:lnTo>
                    <a:lnTo>
                      <a:pt x="439" y="682"/>
                    </a:lnTo>
                    <a:lnTo>
                      <a:pt x="480" y="682"/>
                    </a:lnTo>
                    <a:lnTo>
                      <a:pt x="507" y="678"/>
                    </a:lnTo>
                    <a:lnTo>
                      <a:pt x="533" y="674"/>
                    </a:lnTo>
                    <a:lnTo>
                      <a:pt x="558" y="666"/>
                    </a:lnTo>
                    <a:lnTo>
                      <a:pt x="580" y="658"/>
                    </a:lnTo>
                    <a:lnTo>
                      <a:pt x="601" y="647"/>
                    </a:lnTo>
                    <a:lnTo>
                      <a:pt x="619" y="636"/>
                    </a:lnTo>
                    <a:lnTo>
                      <a:pt x="634" y="624"/>
                    </a:lnTo>
                    <a:lnTo>
                      <a:pt x="647" y="609"/>
                    </a:lnTo>
                    <a:lnTo>
                      <a:pt x="660" y="614"/>
                    </a:lnTo>
                    <a:lnTo>
                      <a:pt x="673" y="617"/>
                    </a:lnTo>
                    <a:lnTo>
                      <a:pt x="687" y="619"/>
                    </a:lnTo>
                    <a:lnTo>
                      <a:pt x="701" y="621"/>
                    </a:lnTo>
                    <a:lnTo>
                      <a:pt x="717" y="623"/>
                    </a:lnTo>
                    <a:lnTo>
                      <a:pt x="731" y="624"/>
                    </a:lnTo>
                    <a:lnTo>
                      <a:pt x="747" y="624"/>
                    </a:lnTo>
                    <a:lnTo>
                      <a:pt x="764" y="624"/>
                    </a:lnTo>
                    <a:lnTo>
                      <a:pt x="803" y="618"/>
                    </a:lnTo>
                    <a:lnTo>
                      <a:pt x="838" y="609"/>
                    </a:lnTo>
                    <a:lnTo>
                      <a:pt x="871" y="597"/>
                    </a:lnTo>
                    <a:lnTo>
                      <a:pt x="898" y="581"/>
                    </a:lnTo>
                    <a:lnTo>
                      <a:pt x="921" y="564"/>
                    </a:lnTo>
                    <a:lnTo>
                      <a:pt x="937" y="544"/>
                    </a:lnTo>
                    <a:lnTo>
                      <a:pt x="946" y="521"/>
                    </a:lnTo>
                    <a:lnTo>
                      <a:pt x="948" y="499"/>
                    </a:lnTo>
                    <a:lnTo>
                      <a:pt x="948" y="498"/>
                    </a:lnTo>
                    <a:lnTo>
                      <a:pt x="948" y="497"/>
                    </a:lnTo>
                    <a:lnTo>
                      <a:pt x="947" y="495"/>
                    </a:lnTo>
                    <a:lnTo>
                      <a:pt x="947" y="493"/>
                    </a:lnTo>
                    <a:lnTo>
                      <a:pt x="947" y="492"/>
                    </a:lnTo>
                    <a:lnTo>
                      <a:pt x="947" y="491"/>
                    </a:lnTo>
                    <a:lnTo>
                      <a:pt x="947" y="490"/>
                    </a:lnTo>
                    <a:lnTo>
                      <a:pt x="946" y="489"/>
                    </a:lnTo>
                    <a:lnTo>
                      <a:pt x="979" y="482"/>
                    </a:lnTo>
                    <a:lnTo>
                      <a:pt x="1009" y="471"/>
                    </a:lnTo>
                    <a:lnTo>
                      <a:pt x="1034" y="459"/>
                    </a:lnTo>
                    <a:lnTo>
                      <a:pt x="1057" y="443"/>
                    </a:lnTo>
                    <a:lnTo>
                      <a:pt x="1074" y="427"/>
                    </a:lnTo>
                    <a:lnTo>
                      <a:pt x="1088" y="409"/>
                    </a:lnTo>
                    <a:lnTo>
                      <a:pt x="1094" y="389"/>
                    </a:lnTo>
                    <a:lnTo>
                      <a:pt x="1096" y="369"/>
                    </a:lnTo>
                  </a:path>
                </a:pathLst>
              </a:custGeom>
              <a:solidFill>
                <a:srgbClr val="FFFF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sp>
          <p:nvSpPr>
            <p:cNvPr id="345149" name="Text Box 61"/>
            <p:cNvSpPr txBox="1">
              <a:spLocks noChangeArrowheads="1"/>
            </p:cNvSpPr>
            <p:nvPr/>
          </p:nvSpPr>
          <p:spPr bwMode="auto">
            <a:xfrm>
              <a:off x="3039" y="1642"/>
              <a:ext cx="590" cy="192"/>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400" b="1" dirty="0">
                  <a:solidFill>
                    <a:srgbClr val="FF0000"/>
                  </a:solidFill>
                  <a:latin typeface="微软雅黑" pitchFamily="34" charset="-122"/>
                  <a:ea typeface="微软雅黑" pitchFamily="34" charset="-122"/>
                </a:rPr>
                <a:t>SOA</a:t>
              </a:r>
            </a:p>
          </p:txBody>
        </p:sp>
        <p:sp>
          <p:nvSpPr>
            <p:cNvPr id="345150" name="Text Box 62"/>
            <p:cNvSpPr txBox="1">
              <a:spLocks noChangeArrowheads="1"/>
            </p:cNvSpPr>
            <p:nvPr/>
          </p:nvSpPr>
          <p:spPr bwMode="auto">
            <a:xfrm>
              <a:off x="3064" y="1815"/>
              <a:ext cx="589" cy="154"/>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000" dirty="0">
                  <a:latin typeface="微软雅黑" pitchFamily="34" charset="-122"/>
                  <a:ea typeface="微软雅黑" pitchFamily="34" charset="-122"/>
                </a:rPr>
                <a:t>Open API </a:t>
              </a:r>
            </a:p>
          </p:txBody>
        </p:sp>
        <p:sp>
          <p:nvSpPr>
            <p:cNvPr id="345151" name="Text Box 63"/>
            <p:cNvSpPr txBox="1">
              <a:spLocks noChangeArrowheads="1"/>
            </p:cNvSpPr>
            <p:nvPr/>
          </p:nvSpPr>
          <p:spPr bwMode="auto">
            <a:xfrm>
              <a:off x="2925" y="1979"/>
              <a:ext cx="953" cy="154"/>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000" dirty="0">
                  <a:latin typeface="微软雅黑" pitchFamily="34" charset="-122"/>
                  <a:ea typeface="微软雅黑" pitchFamily="34" charset="-122"/>
                </a:rPr>
                <a:t>REST/SOAP/XML </a:t>
              </a:r>
            </a:p>
          </p:txBody>
        </p:sp>
        <p:sp>
          <p:nvSpPr>
            <p:cNvPr id="345152" name="Text Box 64"/>
            <p:cNvSpPr txBox="1">
              <a:spLocks noChangeArrowheads="1"/>
            </p:cNvSpPr>
            <p:nvPr/>
          </p:nvSpPr>
          <p:spPr bwMode="auto">
            <a:xfrm>
              <a:off x="2925" y="2976"/>
              <a:ext cx="771" cy="194"/>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400" b="1">
                  <a:solidFill>
                    <a:srgbClr val="FF0000"/>
                  </a:solidFill>
                  <a:latin typeface="微软雅黑" pitchFamily="34" charset="-122"/>
                  <a:ea typeface="微软雅黑" pitchFamily="34" charset="-122"/>
                </a:rPr>
                <a:t>Multi-Tenacy</a:t>
              </a:r>
              <a:r>
                <a:rPr lang="en-US" altLang="zh-CN" sz="1200">
                  <a:latin typeface="微软雅黑" pitchFamily="34" charset="-122"/>
                  <a:ea typeface="微软雅黑" pitchFamily="34" charset="-122"/>
                </a:rPr>
                <a:t> </a:t>
              </a:r>
            </a:p>
          </p:txBody>
        </p:sp>
        <p:sp>
          <p:nvSpPr>
            <p:cNvPr id="345156" name="Text Box 68"/>
            <p:cNvSpPr txBox="1">
              <a:spLocks noChangeArrowheads="1"/>
            </p:cNvSpPr>
            <p:nvPr/>
          </p:nvSpPr>
          <p:spPr bwMode="auto">
            <a:xfrm>
              <a:off x="2925" y="2160"/>
              <a:ext cx="862" cy="33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400" b="1" dirty="0">
                  <a:solidFill>
                    <a:srgbClr val="FF0000"/>
                  </a:solidFill>
                  <a:latin typeface="微软雅黑" pitchFamily="34" charset="-122"/>
                  <a:ea typeface="微软雅黑" pitchFamily="34" charset="-122"/>
                </a:rPr>
                <a:t>Service Metering &amp; Monitoring</a:t>
              </a:r>
            </a:p>
          </p:txBody>
        </p:sp>
        <p:sp>
          <p:nvSpPr>
            <p:cNvPr id="345158" name="Text Box 70"/>
            <p:cNvSpPr txBox="1">
              <a:spLocks noChangeArrowheads="1"/>
            </p:cNvSpPr>
            <p:nvPr/>
          </p:nvSpPr>
          <p:spPr bwMode="auto">
            <a:xfrm>
              <a:off x="2979" y="2795"/>
              <a:ext cx="717" cy="194"/>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400" b="1" dirty="0">
                  <a:solidFill>
                    <a:srgbClr val="FF0000"/>
                  </a:solidFill>
                  <a:latin typeface="微软雅黑" pitchFamily="34" charset="-122"/>
                  <a:ea typeface="微软雅黑" pitchFamily="34" charset="-122"/>
                </a:rPr>
                <a:t>Mash-up</a:t>
              </a:r>
            </a:p>
          </p:txBody>
        </p:sp>
        <p:grpSp>
          <p:nvGrpSpPr>
            <p:cNvPr id="27793" name="Group 95"/>
            <p:cNvGrpSpPr>
              <a:grpSpLocks/>
            </p:cNvGrpSpPr>
            <p:nvPr/>
          </p:nvGrpSpPr>
          <p:grpSpPr bwMode="auto">
            <a:xfrm>
              <a:off x="3163" y="3470"/>
              <a:ext cx="348" cy="394"/>
              <a:chOff x="1763" y="1050"/>
              <a:chExt cx="908" cy="1051"/>
            </a:xfrm>
          </p:grpSpPr>
          <p:grpSp>
            <p:nvGrpSpPr>
              <p:cNvPr id="27796" name="Group 96"/>
              <p:cNvGrpSpPr>
                <a:grpSpLocks/>
              </p:cNvGrpSpPr>
              <p:nvPr/>
            </p:nvGrpSpPr>
            <p:grpSpPr bwMode="auto">
              <a:xfrm>
                <a:off x="1763" y="1736"/>
                <a:ext cx="907" cy="365"/>
                <a:chOff x="1763" y="1736"/>
                <a:chExt cx="907" cy="365"/>
              </a:xfrm>
            </p:grpSpPr>
            <p:sp>
              <p:nvSpPr>
                <p:cNvPr id="27836" name="Freeform 97"/>
                <p:cNvSpPr>
                  <a:spLocks/>
                </p:cNvSpPr>
                <p:nvPr/>
              </p:nvSpPr>
              <p:spPr bwMode="auto">
                <a:xfrm>
                  <a:off x="1798" y="1943"/>
                  <a:ext cx="91" cy="158"/>
                </a:xfrm>
                <a:custGeom>
                  <a:avLst/>
                  <a:gdLst>
                    <a:gd name="T0" fmla="*/ 0 w 91"/>
                    <a:gd name="T1" fmla="*/ 0 h 158"/>
                    <a:gd name="T2" fmla="*/ 0 w 91"/>
                    <a:gd name="T3" fmla="*/ 157 h 158"/>
                    <a:gd name="T4" fmla="*/ 1 w 91"/>
                    <a:gd name="T5" fmla="*/ 155 h 158"/>
                    <a:gd name="T6" fmla="*/ 2 w 91"/>
                    <a:gd name="T7" fmla="*/ 153 h 158"/>
                    <a:gd name="T8" fmla="*/ 5 w 91"/>
                    <a:gd name="T9" fmla="*/ 149 h 158"/>
                    <a:gd name="T10" fmla="*/ 7 w 91"/>
                    <a:gd name="T11" fmla="*/ 142 h 158"/>
                    <a:gd name="T12" fmla="*/ 11 w 91"/>
                    <a:gd name="T13" fmla="*/ 135 h 158"/>
                    <a:gd name="T14" fmla="*/ 15 w 91"/>
                    <a:gd name="T15" fmla="*/ 127 h 158"/>
                    <a:gd name="T16" fmla="*/ 20 w 91"/>
                    <a:gd name="T17" fmla="*/ 118 h 158"/>
                    <a:gd name="T18" fmla="*/ 23 w 91"/>
                    <a:gd name="T19" fmla="*/ 109 h 158"/>
                    <a:gd name="T20" fmla="*/ 27 w 91"/>
                    <a:gd name="T21" fmla="*/ 102 h 158"/>
                    <a:gd name="T22" fmla="*/ 32 w 91"/>
                    <a:gd name="T23" fmla="*/ 99 h 158"/>
                    <a:gd name="T24" fmla="*/ 37 w 91"/>
                    <a:gd name="T25" fmla="*/ 98 h 158"/>
                    <a:gd name="T26" fmla="*/ 42 w 91"/>
                    <a:gd name="T27" fmla="*/ 99 h 158"/>
                    <a:gd name="T28" fmla="*/ 48 w 91"/>
                    <a:gd name="T29" fmla="*/ 101 h 158"/>
                    <a:gd name="T30" fmla="*/ 55 w 91"/>
                    <a:gd name="T31" fmla="*/ 102 h 158"/>
                    <a:gd name="T32" fmla="*/ 62 w 91"/>
                    <a:gd name="T33" fmla="*/ 102 h 158"/>
                    <a:gd name="T34" fmla="*/ 72 w 91"/>
                    <a:gd name="T35" fmla="*/ 101 h 158"/>
                    <a:gd name="T36" fmla="*/ 80 w 91"/>
                    <a:gd name="T37" fmla="*/ 98 h 158"/>
                    <a:gd name="T38" fmla="*/ 86 w 91"/>
                    <a:gd name="T39" fmla="*/ 94 h 158"/>
                    <a:gd name="T40" fmla="*/ 88 w 91"/>
                    <a:gd name="T41" fmla="*/ 91 h 158"/>
                    <a:gd name="T42" fmla="*/ 90 w 91"/>
                    <a:gd name="T43" fmla="*/ 89 h 158"/>
                    <a:gd name="T44" fmla="*/ 90 w 91"/>
                    <a:gd name="T45" fmla="*/ 86 h 158"/>
                    <a:gd name="T46" fmla="*/ 90 w 91"/>
                    <a:gd name="T47" fmla="*/ 83 h 158"/>
                    <a:gd name="T48" fmla="*/ 88 w 91"/>
                    <a:gd name="T49" fmla="*/ 82 h 158"/>
                    <a:gd name="T50" fmla="*/ 88 w 91"/>
                    <a:gd name="T51" fmla="*/ 81 h 158"/>
                    <a:gd name="T52" fmla="*/ 83 w 91"/>
                    <a:gd name="T53" fmla="*/ 77 h 158"/>
                    <a:gd name="T54" fmla="*/ 73 w 91"/>
                    <a:gd name="T55" fmla="*/ 67 h 158"/>
                    <a:gd name="T56" fmla="*/ 60 w 91"/>
                    <a:gd name="T57" fmla="*/ 55 h 158"/>
                    <a:gd name="T58" fmla="*/ 43 w 91"/>
                    <a:gd name="T59" fmla="*/ 39 h 158"/>
                    <a:gd name="T60" fmla="*/ 27 w 91"/>
                    <a:gd name="T61" fmla="*/ 25 h 158"/>
                    <a:gd name="T62" fmla="*/ 13 w 91"/>
                    <a:gd name="T63" fmla="*/ 13 h 158"/>
                    <a:gd name="T64" fmla="*/ 3 w 91"/>
                    <a:gd name="T65" fmla="*/ 3 h 158"/>
                    <a:gd name="T66" fmla="*/ 0 w 91"/>
                    <a:gd name="T67" fmla="*/ 0 h 15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1"/>
                    <a:gd name="T103" fmla="*/ 0 h 158"/>
                    <a:gd name="T104" fmla="*/ 91 w 91"/>
                    <a:gd name="T105" fmla="*/ 158 h 15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1" h="158">
                      <a:moveTo>
                        <a:pt x="0" y="0"/>
                      </a:moveTo>
                      <a:lnTo>
                        <a:pt x="0" y="157"/>
                      </a:lnTo>
                      <a:lnTo>
                        <a:pt x="1" y="155"/>
                      </a:lnTo>
                      <a:lnTo>
                        <a:pt x="2" y="153"/>
                      </a:lnTo>
                      <a:lnTo>
                        <a:pt x="5" y="149"/>
                      </a:lnTo>
                      <a:lnTo>
                        <a:pt x="7" y="142"/>
                      </a:lnTo>
                      <a:lnTo>
                        <a:pt x="11" y="135"/>
                      </a:lnTo>
                      <a:lnTo>
                        <a:pt x="15" y="127"/>
                      </a:lnTo>
                      <a:lnTo>
                        <a:pt x="20" y="118"/>
                      </a:lnTo>
                      <a:lnTo>
                        <a:pt x="23" y="109"/>
                      </a:lnTo>
                      <a:lnTo>
                        <a:pt x="27" y="102"/>
                      </a:lnTo>
                      <a:lnTo>
                        <a:pt x="32" y="99"/>
                      </a:lnTo>
                      <a:lnTo>
                        <a:pt x="37" y="98"/>
                      </a:lnTo>
                      <a:lnTo>
                        <a:pt x="42" y="99"/>
                      </a:lnTo>
                      <a:lnTo>
                        <a:pt x="48" y="101"/>
                      </a:lnTo>
                      <a:lnTo>
                        <a:pt x="55" y="102"/>
                      </a:lnTo>
                      <a:lnTo>
                        <a:pt x="62" y="102"/>
                      </a:lnTo>
                      <a:lnTo>
                        <a:pt x="72" y="101"/>
                      </a:lnTo>
                      <a:lnTo>
                        <a:pt x="80" y="98"/>
                      </a:lnTo>
                      <a:lnTo>
                        <a:pt x="86" y="94"/>
                      </a:lnTo>
                      <a:lnTo>
                        <a:pt x="88" y="91"/>
                      </a:lnTo>
                      <a:lnTo>
                        <a:pt x="90" y="89"/>
                      </a:lnTo>
                      <a:lnTo>
                        <a:pt x="90" y="86"/>
                      </a:lnTo>
                      <a:lnTo>
                        <a:pt x="90" y="83"/>
                      </a:lnTo>
                      <a:lnTo>
                        <a:pt x="88" y="82"/>
                      </a:lnTo>
                      <a:lnTo>
                        <a:pt x="88" y="81"/>
                      </a:lnTo>
                      <a:lnTo>
                        <a:pt x="83" y="77"/>
                      </a:lnTo>
                      <a:lnTo>
                        <a:pt x="73" y="67"/>
                      </a:lnTo>
                      <a:lnTo>
                        <a:pt x="60" y="55"/>
                      </a:lnTo>
                      <a:lnTo>
                        <a:pt x="43" y="39"/>
                      </a:lnTo>
                      <a:lnTo>
                        <a:pt x="27" y="25"/>
                      </a:lnTo>
                      <a:lnTo>
                        <a:pt x="13" y="13"/>
                      </a:lnTo>
                      <a:lnTo>
                        <a:pt x="3" y="3"/>
                      </a:lnTo>
                      <a:lnTo>
                        <a:pt x="0" y="0"/>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37" name="Freeform 98"/>
                <p:cNvSpPr>
                  <a:spLocks/>
                </p:cNvSpPr>
                <p:nvPr/>
              </p:nvSpPr>
              <p:spPr bwMode="auto">
                <a:xfrm>
                  <a:off x="1766" y="1919"/>
                  <a:ext cx="139" cy="122"/>
                </a:xfrm>
                <a:custGeom>
                  <a:avLst/>
                  <a:gdLst>
                    <a:gd name="T0" fmla="*/ 138 w 139"/>
                    <a:gd name="T1" fmla="*/ 103 h 122"/>
                    <a:gd name="T2" fmla="*/ 0 w 139"/>
                    <a:gd name="T3" fmla="*/ 0 h 122"/>
                    <a:gd name="T4" fmla="*/ 0 w 139"/>
                    <a:gd name="T5" fmla="*/ 17 h 122"/>
                    <a:gd name="T6" fmla="*/ 138 w 139"/>
                    <a:gd name="T7" fmla="*/ 121 h 122"/>
                    <a:gd name="T8" fmla="*/ 138 w 139"/>
                    <a:gd name="T9" fmla="*/ 103 h 122"/>
                    <a:gd name="T10" fmla="*/ 0 60000 65536"/>
                    <a:gd name="T11" fmla="*/ 0 60000 65536"/>
                    <a:gd name="T12" fmla="*/ 0 60000 65536"/>
                    <a:gd name="T13" fmla="*/ 0 60000 65536"/>
                    <a:gd name="T14" fmla="*/ 0 60000 65536"/>
                    <a:gd name="T15" fmla="*/ 0 w 139"/>
                    <a:gd name="T16" fmla="*/ 0 h 122"/>
                    <a:gd name="T17" fmla="*/ 139 w 139"/>
                    <a:gd name="T18" fmla="*/ 122 h 122"/>
                  </a:gdLst>
                  <a:ahLst/>
                  <a:cxnLst>
                    <a:cxn ang="T10">
                      <a:pos x="T0" y="T1"/>
                    </a:cxn>
                    <a:cxn ang="T11">
                      <a:pos x="T2" y="T3"/>
                    </a:cxn>
                    <a:cxn ang="T12">
                      <a:pos x="T4" y="T5"/>
                    </a:cxn>
                    <a:cxn ang="T13">
                      <a:pos x="T6" y="T7"/>
                    </a:cxn>
                    <a:cxn ang="T14">
                      <a:pos x="T8" y="T9"/>
                    </a:cxn>
                  </a:cxnLst>
                  <a:rect l="T15" t="T16" r="T17" b="T18"/>
                  <a:pathLst>
                    <a:path w="139" h="122">
                      <a:moveTo>
                        <a:pt x="138" y="103"/>
                      </a:moveTo>
                      <a:lnTo>
                        <a:pt x="0" y="0"/>
                      </a:lnTo>
                      <a:lnTo>
                        <a:pt x="0" y="17"/>
                      </a:lnTo>
                      <a:lnTo>
                        <a:pt x="138" y="121"/>
                      </a:lnTo>
                      <a:lnTo>
                        <a:pt x="138" y="103"/>
                      </a:lnTo>
                    </a:path>
                  </a:pathLst>
                </a:custGeom>
                <a:solidFill>
                  <a:srgbClr val="00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38" name="Freeform 99"/>
                <p:cNvSpPr>
                  <a:spLocks/>
                </p:cNvSpPr>
                <p:nvPr/>
              </p:nvSpPr>
              <p:spPr bwMode="auto">
                <a:xfrm>
                  <a:off x="1902" y="1839"/>
                  <a:ext cx="768" cy="202"/>
                </a:xfrm>
                <a:custGeom>
                  <a:avLst/>
                  <a:gdLst>
                    <a:gd name="T0" fmla="*/ 767 w 768"/>
                    <a:gd name="T1" fmla="*/ 18 h 202"/>
                    <a:gd name="T2" fmla="*/ 767 w 768"/>
                    <a:gd name="T3" fmla="*/ 0 h 202"/>
                    <a:gd name="T4" fmla="*/ 0 w 768"/>
                    <a:gd name="T5" fmla="*/ 181 h 202"/>
                    <a:gd name="T6" fmla="*/ 2 w 768"/>
                    <a:gd name="T7" fmla="*/ 201 h 202"/>
                    <a:gd name="T8" fmla="*/ 767 w 768"/>
                    <a:gd name="T9" fmla="*/ 18 h 202"/>
                    <a:gd name="T10" fmla="*/ 0 60000 65536"/>
                    <a:gd name="T11" fmla="*/ 0 60000 65536"/>
                    <a:gd name="T12" fmla="*/ 0 60000 65536"/>
                    <a:gd name="T13" fmla="*/ 0 60000 65536"/>
                    <a:gd name="T14" fmla="*/ 0 60000 65536"/>
                    <a:gd name="T15" fmla="*/ 0 w 768"/>
                    <a:gd name="T16" fmla="*/ 0 h 202"/>
                    <a:gd name="T17" fmla="*/ 768 w 768"/>
                    <a:gd name="T18" fmla="*/ 202 h 202"/>
                  </a:gdLst>
                  <a:ahLst/>
                  <a:cxnLst>
                    <a:cxn ang="T10">
                      <a:pos x="T0" y="T1"/>
                    </a:cxn>
                    <a:cxn ang="T11">
                      <a:pos x="T2" y="T3"/>
                    </a:cxn>
                    <a:cxn ang="T12">
                      <a:pos x="T4" y="T5"/>
                    </a:cxn>
                    <a:cxn ang="T13">
                      <a:pos x="T6" y="T7"/>
                    </a:cxn>
                    <a:cxn ang="T14">
                      <a:pos x="T8" y="T9"/>
                    </a:cxn>
                  </a:cxnLst>
                  <a:rect l="T15" t="T16" r="T17" b="T18"/>
                  <a:pathLst>
                    <a:path w="768" h="202">
                      <a:moveTo>
                        <a:pt x="767" y="18"/>
                      </a:moveTo>
                      <a:lnTo>
                        <a:pt x="767" y="0"/>
                      </a:lnTo>
                      <a:lnTo>
                        <a:pt x="0" y="181"/>
                      </a:lnTo>
                      <a:lnTo>
                        <a:pt x="2" y="201"/>
                      </a:lnTo>
                      <a:lnTo>
                        <a:pt x="767" y="18"/>
                      </a:lnTo>
                    </a:path>
                  </a:pathLst>
                </a:custGeom>
                <a:solidFill>
                  <a:srgbClr val="99FF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39" name="Freeform 100"/>
                <p:cNvSpPr>
                  <a:spLocks/>
                </p:cNvSpPr>
                <p:nvPr/>
              </p:nvSpPr>
              <p:spPr bwMode="auto">
                <a:xfrm>
                  <a:off x="1763" y="1736"/>
                  <a:ext cx="907" cy="290"/>
                </a:xfrm>
                <a:custGeom>
                  <a:avLst/>
                  <a:gdLst>
                    <a:gd name="T0" fmla="*/ 906 w 907"/>
                    <a:gd name="T1" fmla="*/ 103 h 290"/>
                    <a:gd name="T2" fmla="*/ 769 w 907"/>
                    <a:gd name="T3" fmla="*/ 0 h 290"/>
                    <a:gd name="T4" fmla="*/ 0 w 907"/>
                    <a:gd name="T5" fmla="*/ 183 h 290"/>
                    <a:gd name="T6" fmla="*/ 143 w 907"/>
                    <a:gd name="T7" fmla="*/ 289 h 290"/>
                    <a:gd name="T8" fmla="*/ 906 w 907"/>
                    <a:gd name="T9" fmla="*/ 103 h 290"/>
                    <a:gd name="T10" fmla="*/ 0 60000 65536"/>
                    <a:gd name="T11" fmla="*/ 0 60000 65536"/>
                    <a:gd name="T12" fmla="*/ 0 60000 65536"/>
                    <a:gd name="T13" fmla="*/ 0 60000 65536"/>
                    <a:gd name="T14" fmla="*/ 0 60000 65536"/>
                    <a:gd name="T15" fmla="*/ 0 w 907"/>
                    <a:gd name="T16" fmla="*/ 0 h 290"/>
                    <a:gd name="T17" fmla="*/ 907 w 907"/>
                    <a:gd name="T18" fmla="*/ 290 h 290"/>
                  </a:gdLst>
                  <a:ahLst/>
                  <a:cxnLst>
                    <a:cxn ang="T10">
                      <a:pos x="T0" y="T1"/>
                    </a:cxn>
                    <a:cxn ang="T11">
                      <a:pos x="T2" y="T3"/>
                    </a:cxn>
                    <a:cxn ang="T12">
                      <a:pos x="T4" y="T5"/>
                    </a:cxn>
                    <a:cxn ang="T13">
                      <a:pos x="T6" y="T7"/>
                    </a:cxn>
                    <a:cxn ang="T14">
                      <a:pos x="T8" y="T9"/>
                    </a:cxn>
                  </a:cxnLst>
                  <a:rect l="T15" t="T16" r="T17" b="T18"/>
                  <a:pathLst>
                    <a:path w="907" h="290">
                      <a:moveTo>
                        <a:pt x="906" y="103"/>
                      </a:moveTo>
                      <a:lnTo>
                        <a:pt x="769" y="0"/>
                      </a:lnTo>
                      <a:lnTo>
                        <a:pt x="0" y="183"/>
                      </a:lnTo>
                      <a:lnTo>
                        <a:pt x="143" y="289"/>
                      </a:lnTo>
                      <a:lnTo>
                        <a:pt x="906" y="103"/>
                      </a:lnTo>
                    </a:path>
                  </a:pathLst>
                </a:custGeom>
                <a:solidFill>
                  <a:srgbClr val="33CC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nvGrpSpPr>
              <p:cNvPr id="27797" name="Group 101"/>
              <p:cNvGrpSpPr>
                <a:grpSpLocks/>
              </p:cNvGrpSpPr>
              <p:nvPr/>
            </p:nvGrpSpPr>
            <p:grpSpPr bwMode="auto">
              <a:xfrm>
                <a:off x="2318" y="1631"/>
                <a:ext cx="291" cy="238"/>
                <a:chOff x="2318" y="1631"/>
                <a:chExt cx="291" cy="238"/>
              </a:xfrm>
            </p:grpSpPr>
            <p:sp>
              <p:nvSpPr>
                <p:cNvPr id="27834" name="Freeform 102"/>
                <p:cNvSpPr>
                  <a:spLocks/>
                </p:cNvSpPr>
                <p:nvPr/>
              </p:nvSpPr>
              <p:spPr bwMode="auto">
                <a:xfrm>
                  <a:off x="2389" y="1631"/>
                  <a:ext cx="220" cy="234"/>
                </a:xfrm>
                <a:custGeom>
                  <a:avLst/>
                  <a:gdLst>
                    <a:gd name="T0" fmla="*/ 93 w 220"/>
                    <a:gd name="T1" fmla="*/ 0 h 234"/>
                    <a:gd name="T2" fmla="*/ 0 w 220"/>
                    <a:gd name="T3" fmla="*/ 233 h 234"/>
                    <a:gd name="T4" fmla="*/ 219 w 220"/>
                    <a:gd name="T5" fmla="*/ 191 h 234"/>
                    <a:gd name="T6" fmla="*/ 93 w 220"/>
                    <a:gd name="T7" fmla="*/ 0 h 234"/>
                    <a:gd name="T8" fmla="*/ 0 60000 65536"/>
                    <a:gd name="T9" fmla="*/ 0 60000 65536"/>
                    <a:gd name="T10" fmla="*/ 0 60000 65536"/>
                    <a:gd name="T11" fmla="*/ 0 60000 65536"/>
                    <a:gd name="T12" fmla="*/ 0 w 220"/>
                    <a:gd name="T13" fmla="*/ 0 h 234"/>
                    <a:gd name="T14" fmla="*/ 220 w 220"/>
                    <a:gd name="T15" fmla="*/ 234 h 234"/>
                  </a:gdLst>
                  <a:ahLst/>
                  <a:cxnLst>
                    <a:cxn ang="T8">
                      <a:pos x="T0" y="T1"/>
                    </a:cxn>
                    <a:cxn ang="T9">
                      <a:pos x="T2" y="T3"/>
                    </a:cxn>
                    <a:cxn ang="T10">
                      <a:pos x="T4" y="T5"/>
                    </a:cxn>
                    <a:cxn ang="T11">
                      <a:pos x="T6" y="T7"/>
                    </a:cxn>
                  </a:cxnLst>
                  <a:rect l="T12" t="T13" r="T14" b="T15"/>
                  <a:pathLst>
                    <a:path w="220" h="234">
                      <a:moveTo>
                        <a:pt x="93" y="0"/>
                      </a:moveTo>
                      <a:lnTo>
                        <a:pt x="0" y="233"/>
                      </a:lnTo>
                      <a:lnTo>
                        <a:pt x="219" y="191"/>
                      </a:lnTo>
                      <a:lnTo>
                        <a:pt x="93" y="0"/>
                      </a:lnTo>
                    </a:path>
                  </a:pathLst>
                </a:custGeom>
                <a:solidFill>
                  <a:srgbClr val="FFCC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35" name="Freeform 103"/>
                <p:cNvSpPr>
                  <a:spLocks/>
                </p:cNvSpPr>
                <p:nvPr/>
              </p:nvSpPr>
              <p:spPr bwMode="auto">
                <a:xfrm>
                  <a:off x="2318" y="1632"/>
                  <a:ext cx="166" cy="237"/>
                </a:xfrm>
                <a:custGeom>
                  <a:avLst/>
                  <a:gdLst>
                    <a:gd name="T0" fmla="*/ 165 w 166"/>
                    <a:gd name="T1" fmla="*/ 0 h 237"/>
                    <a:gd name="T2" fmla="*/ 0 w 166"/>
                    <a:gd name="T3" fmla="*/ 167 h 237"/>
                    <a:gd name="T4" fmla="*/ 79 w 166"/>
                    <a:gd name="T5" fmla="*/ 236 h 237"/>
                    <a:gd name="T6" fmla="*/ 165 w 166"/>
                    <a:gd name="T7" fmla="*/ 0 h 237"/>
                    <a:gd name="T8" fmla="*/ 0 60000 65536"/>
                    <a:gd name="T9" fmla="*/ 0 60000 65536"/>
                    <a:gd name="T10" fmla="*/ 0 60000 65536"/>
                    <a:gd name="T11" fmla="*/ 0 60000 65536"/>
                    <a:gd name="T12" fmla="*/ 0 w 166"/>
                    <a:gd name="T13" fmla="*/ 0 h 237"/>
                    <a:gd name="T14" fmla="*/ 166 w 166"/>
                    <a:gd name="T15" fmla="*/ 237 h 237"/>
                  </a:gdLst>
                  <a:ahLst/>
                  <a:cxnLst>
                    <a:cxn ang="T8">
                      <a:pos x="T0" y="T1"/>
                    </a:cxn>
                    <a:cxn ang="T9">
                      <a:pos x="T2" y="T3"/>
                    </a:cxn>
                    <a:cxn ang="T10">
                      <a:pos x="T4" y="T5"/>
                    </a:cxn>
                    <a:cxn ang="T11">
                      <a:pos x="T6" y="T7"/>
                    </a:cxn>
                  </a:cxnLst>
                  <a:rect l="T12" t="T13" r="T14" b="T15"/>
                  <a:pathLst>
                    <a:path w="166" h="237">
                      <a:moveTo>
                        <a:pt x="165" y="0"/>
                      </a:moveTo>
                      <a:lnTo>
                        <a:pt x="0" y="167"/>
                      </a:lnTo>
                      <a:lnTo>
                        <a:pt x="79" y="236"/>
                      </a:lnTo>
                      <a:lnTo>
                        <a:pt x="165" y="0"/>
                      </a:lnTo>
                    </a:path>
                  </a:pathLst>
                </a:custGeom>
                <a:solidFill>
                  <a:srgbClr val="FF99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nvGrpSpPr>
              <p:cNvPr id="27798" name="Group 104"/>
              <p:cNvGrpSpPr>
                <a:grpSpLocks/>
              </p:cNvGrpSpPr>
              <p:nvPr/>
            </p:nvGrpSpPr>
            <p:grpSpPr bwMode="auto">
              <a:xfrm>
                <a:off x="2121" y="1699"/>
                <a:ext cx="222" cy="224"/>
                <a:chOff x="2121" y="1699"/>
                <a:chExt cx="222" cy="224"/>
              </a:xfrm>
            </p:grpSpPr>
            <p:sp>
              <p:nvSpPr>
                <p:cNvPr id="27832" name="Freeform 105"/>
                <p:cNvSpPr>
                  <a:spLocks/>
                </p:cNvSpPr>
                <p:nvPr/>
              </p:nvSpPr>
              <p:spPr bwMode="auto">
                <a:xfrm>
                  <a:off x="2121" y="1699"/>
                  <a:ext cx="222" cy="224"/>
                </a:xfrm>
                <a:custGeom>
                  <a:avLst/>
                  <a:gdLst>
                    <a:gd name="T0" fmla="*/ 111 w 222"/>
                    <a:gd name="T1" fmla="*/ 220 h 224"/>
                    <a:gd name="T2" fmla="*/ 132 w 222"/>
                    <a:gd name="T3" fmla="*/ 214 h 224"/>
                    <a:gd name="T4" fmla="*/ 153 w 222"/>
                    <a:gd name="T5" fmla="*/ 204 h 224"/>
                    <a:gd name="T6" fmla="*/ 171 w 222"/>
                    <a:gd name="T7" fmla="*/ 190 h 224"/>
                    <a:gd name="T8" fmla="*/ 188 w 222"/>
                    <a:gd name="T9" fmla="*/ 173 h 224"/>
                    <a:gd name="T10" fmla="*/ 201 w 222"/>
                    <a:gd name="T11" fmla="*/ 154 h 224"/>
                    <a:gd name="T12" fmla="*/ 212 w 222"/>
                    <a:gd name="T13" fmla="*/ 134 h 224"/>
                    <a:gd name="T14" fmla="*/ 218 w 222"/>
                    <a:gd name="T15" fmla="*/ 112 h 224"/>
                    <a:gd name="T16" fmla="*/ 221 w 222"/>
                    <a:gd name="T17" fmla="*/ 90 h 224"/>
                    <a:gd name="T18" fmla="*/ 218 w 222"/>
                    <a:gd name="T19" fmla="*/ 69 h 224"/>
                    <a:gd name="T20" fmla="*/ 212 w 222"/>
                    <a:gd name="T21" fmla="*/ 50 h 224"/>
                    <a:gd name="T22" fmla="*/ 201 w 222"/>
                    <a:gd name="T23" fmla="*/ 33 h 224"/>
                    <a:gd name="T24" fmla="*/ 188 w 222"/>
                    <a:gd name="T25" fmla="*/ 18 h 224"/>
                    <a:gd name="T26" fmla="*/ 171 w 222"/>
                    <a:gd name="T27" fmla="*/ 8 h 224"/>
                    <a:gd name="T28" fmla="*/ 153 w 222"/>
                    <a:gd name="T29" fmla="*/ 3 h 224"/>
                    <a:gd name="T30" fmla="*/ 132 w 222"/>
                    <a:gd name="T31" fmla="*/ 0 h 224"/>
                    <a:gd name="T32" fmla="*/ 111 w 222"/>
                    <a:gd name="T33" fmla="*/ 2 h 224"/>
                    <a:gd name="T34" fmla="*/ 88 w 222"/>
                    <a:gd name="T35" fmla="*/ 8 h 224"/>
                    <a:gd name="T36" fmla="*/ 67 w 222"/>
                    <a:gd name="T37" fmla="*/ 18 h 224"/>
                    <a:gd name="T38" fmla="*/ 49 w 222"/>
                    <a:gd name="T39" fmla="*/ 33 h 224"/>
                    <a:gd name="T40" fmla="*/ 32 w 222"/>
                    <a:gd name="T41" fmla="*/ 49 h 224"/>
                    <a:gd name="T42" fmla="*/ 19 w 222"/>
                    <a:gd name="T43" fmla="*/ 68 h 224"/>
                    <a:gd name="T44" fmla="*/ 8 w 222"/>
                    <a:gd name="T45" fmla="*/ 89 h 224"/>
                    <a:gd name="T46" fmla="*/ 2 w 222"/>
                    <a:gd name="T47" fmla="*/ 110 h 224"/>
                    <a:gd name="T48" fmla="*/ 0 w 222"/>
                    <a:gd name="T49" fmla="*/ 132 h 224"/>
                    <a:gd name="T50" fmla="*/ 2 w 222"/>
                    <a:gd name="T51" fmla="*/ 154 h 224"/>
                    <a:gd name="T52" fmla="*/ 8 w 222"/>
                    <a:gd name="T53" fmla="*/ 173 h 224"/>
                    <a:gd name="T54" fmla="*/ 19 w 222"/>
                    <a:gd name="T55" fmla="*/ 190 h 224"/>
                    <a:gd name="T56" fmla="*/ 32 w 222"/>
                    <a:gd name="T57" fmla="*/ 204 h 224"/>
                    <a:gd name="T58" fmla="*/ 49 w 222"/>
                    <a:gd name="T59" fmla="*/ 214 h 224"/>
                    <a:gd name="T60" fmla="*/ 67 w 222"/>
                    <a:gd name="T61" fmla="*/ 220 h 224"/>
                    <a:gd name="T62" fmla="*/ 88 w 222"/>
                    <a:gd name="T63" fmla="*/ 223 h 224"/>
                    <a:gd name="T64" fmla="*/ 111 w 222"/>
                    <a:gd name="T65" fmla="*/ 220 h 22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2"/>
                    <a:gd name="T100" fmla="*/ 0 h 224"/>
                    <a:gd name="T101" fmla="*/ 222 w 222"/>
                    <a:gd name="T102" fmla="*/ 224 h 22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2" h="224">
                      <a:moveTo>
                        <a:pt x="111" y="220"/>
                      </a:moveTo>
                      <a:lnTo>
                        <a:pt x="132" y="214"/>
                      </a:lnTo>
                      <a:lnTo>
                        <a:pt x="153" y="204"/>
                      </a:lnTo>
                      <a:lnTo>
                        <a:pt x="171" y="190"/>
                      </a:lnTo>
                      <a:lnTo>
                        <a:pt x="188" y="173"/>
                      </a:lnTo>
                      <a:lnTo>
                        <a:pt x="201" y="154"/>
                      </a:lnTo>
                      <a:lnTo>
                        <a:pt x="212" y="134"/>
                      </a:lnTo>
                      <a:lnTo>
                        <a:pt x="218" y="112"/>
                      </a:lnTo>
                      <a:lnTo>
                        <a:pt x="221" y="90"/>
                      </a:lnTo>
                      <a:lnTo>
                        <a:pt x="218" y="69"/>
                      </a:lnTo>
                      <a:lnTo>
                        <a:pt x="212" y="50"/>
                      </a:lnTo>
                      <a:lnTo>
                        <a:pt x="201" y="33"/>
                      </a:lnTo>
                      <a:lnTo>
                        <a:pt x="188" y="18"/>
                      </a:lnTo>
                      <a:lnTo>
                        <a:pt x="171" y="8"/>
                      </a:lnTo>
                      <a:lnTo>
                        <a:pt x="153" y="3"/>
                      </a:lnTo>
                      <a:lnTo>
                        <a:pt x="132" y="0"/>
                      </a:lnTo>
                      <a:lnTo>
                        <a:pt x="111" y="2"/>
                      </a:lnTo>
                      <a:lnTo>
                        <a:pt x="88" y="8"/>
                      </a:lnTo>
                      <a:lnTo>
                        <a:pt x="67" y="18"/>
                      </a:lnTo>
                      <a:lnTo>
                        <a:pt x="49" y="33"/>
                      </a:lnTo>
                      <a:lnTo>
                        <a:pt x="32" y="49"/>
                      </a:lnTo>
                      <a:lnTo>
                        <a:pt x="19" y="68"/>
                      </a:lnTo>
                      <a:lnTo>
                        <a:pt x="8" y="89"/>
                      </a:lnTo>
                      <a:lnTo>
                        <a:pt x="2" y="110"/>
                      </a:lnTo>
                      <a:lnTo>
                        <a:pt x="0" y="132"/>
                      </a:lnTo>
                      <a:lnTo>
                        <a:pt x="2" y="154"/>
                      </a:lnTo>
                      <a:lnTo>
                        <a:pt x="8" y="173"/>
                      </a:lnTo>
                      <a:lnTo>
                        <a:pt x="19" y="190"/>
                      </a:lnTo>
                      <a:lnTo>
                        <a:pt x="32" y="204"/>
                      </a:lnTo>
                      <a:lnTo>
                        <a:pt x="49" y="214"/>
                      </a:lnTo>
                      <a:lnTo>
                        <a:pt x="67" y="220"/>
                      </a:lnTo>
                      <a:lnTo>
                        <a:pt x="88" y="223"/>
                      </a:lnTo>
                      <a:lnTo>
                        <a:pt x="111" y="220"/>
                      </a:lnTo>
                    </a:path>
                  </a:pathLst>
                </a:custGeom>
                <a:solidFill>
                  <a:srgbClr val="99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33" name="Freeform 106"/>
                <p:cNvSpPr>
                  <a:spLocks/>
                </p:cNvSpPr>
                <p:nvPr/>
              </p:nvSpPr>
              <p:spPr bwMode="auto">
                <a:xfrm>
                  <a:off x="2146" y="1746"/>
                  <a:ext cx="193" cy="173"/>
                </a:xfrm>
                <a:custGeom>
                  <a:avLst/>
                  <a:gdLst>
                    <a:gd name="T0" fmla="*/ 67 w 193"/>
                    <a:gd name="T1" fmla="*/ 172 h 173"/>
                    <a:gd name="T2" fmla="*/ 72 w 193"/>
                    <a:gd name="T3" fmla="*/ 172 h 173"/>
                    <a:gd name="T4" fmla="*/ 79 w 193"/>
                    <a:gd name="T5" fmla="*/ 172 h 173"/>
                    <a:gd name="T6" fmla="*/ 88 w 193"/>
                    <a:gd name="T7" fmla="*/ 169 h 173"/>
                    <a:gd name="T8" fmla="*/ 97 w 193"/>
                    <a:gd name="T9" fmla="*/ 167 h 173"/>
                    <a:gd name="T10" fmla="*/ 108 w 193"/>
                    <a:gd name="T11" fmla="*/ 163 h 173"/>
                    <a:gd name="T12" fmla="*/ 120 w 193"/>
                    <a:gd name="T13" fmla="*/ 157 h 173"/>
                    <a:gd name="T14" fmla="*/ 131 w 193"/>
                    <a:gd name="T15" fmla="*/ 150 h 173"/>
                    <a:gd name="T16" fmla="*/ 142 w 193"/>
                    <a:gd name="T17" fmla="*/ 140 h 173"/>
                    <a:gd name="T18" fmla="*/ 153 w 193"/>
                    <a:gd name="T19" fmla="*/ 130 h 173"/>
                    <a:gd name="T20" fmla="*/ 162 w 193"/>
                    <a:gd name="T21" fmla="*/ 121 h 173"/>
                    <a:gd name="T22" fmla="*/ 169 w 193"/>
                    <a:gd name="T23" fmla="*/ 112 h 173"/>
                    <a:gd name="T24" fmla="*/ 174 w 193"/>
                    <a:gd name="T25" fmla="*/ 104 h 173"/>
                    <a:gd name="T26" fmla="*/ 178 w 193"/>
                    <a:gd name="T27" fmla="*/ 97 h 173"/>
                    <a:gd name="T28" fmla="*/ 180 w 193"/>
                    <a:gd name="T29" fmla="*/ 92 h 173"/>
                    <a:gd name="T30" fmla="*/ 183 w 193"/>
                    <a:gd name="T31" fmla="*/ 87 h 173"/>
                    <a:gd name="T32" fmla="*/ 184 w 193"/>
                    <a:gd name="T33" fmla="*/ 83 h 173"/>
                    <a:gd name="T34" fmla="*/ 189 w 193"/>
                    <a:gd name="T35" fmla="*/ 64 h 173"/>
                    <a:gd name="T36" fmla="*/ 192 w 193"/>
                    <a:gd name="T37" fmla="*/ 47 h 173"/>
                    <a:gd name="T38" fmla="*/ 192 w 193"/>
                    <a:gd name="T39" fmla="*/ 32 h 173"/>
                    <a:gd name="T40" fmla="*/ 189 w 193"/>
                    <a:gd name="T41" fmla="*/ 21 h 173"/>
                    <a:gd name="T42" fmla="*/ 186 w 193"/>
                    <a:gd name="T43" fmla="*/ 12 h 173"/>
                    <a:gd name="T44" fmla="*/ 183 w 193"/>
                    <a:gd name="T45" fmla="*/ 5 h 173"/>
                    <a:gd name="T46" fmla="*/ 179 w 193"/>
                    <a:gd name="T47" fmla="*/ 1 h 173"/>
                    <a:gd name="T48" fmla="*/ 178 w 193"/>
                    <a:gd name="T49" fmla="*/ 0 h 173"/>
                    <a:gd name="T50" fmla="*/ 179 w 193"/>
                    <a:gd name="T51" fmla="*/ 3 h 173"/>
                    <a:gd name="T52" fmla="*/ 179 w 193"/>
                    <a:gd name="T53" fmla="*/ 11 h 173"/>
                    <a:gd name="T54" fmla="*/ 179 w 193"/>
                    <a:gd name="T55" fmla="*/ 24 h 173"/>
                    <a:gd name="T56" fmla="*/ 177 w 193"/>
                    <a:gd name="T57" fmla="*/ 40 h 173"/>
                    <a:gd name="T58" fmla="*/ 170 w 193"/>
                    <a:gd name="T59" fmla="*/ 59 h 173"/>
                    <a:gd name="T60" fmla="*/ 159 w 193"/>
                    <a:gd name="T61" fmla="*/ 79 h 173"/>
                    <a:gd name="T62" fmla="*/ 140 w 193"/>
                    <a:gd name="T63" fmla="*/ 101 h 173"/>
                    <a:gd name="T64" fmla="*/ 114 w 193"/>
                    <a:gd name="T65" fmla="*/ 121 h 173"/>
                    <a:gd name="T66" fmla="*/ 108 w 193"/>
                    <a:gd name="T67" fmla="*/ 125 h 173"/>
                    <a:gd name="T68" fmla="*/ 102 w 193"/>
                    <a:gd name="T69" fmla="*/ 129 h 173"/>
                    <a:gd name="T70" fmla="*/ 94 w 193"/>
                    <a:gd name="T71" fmla="*/ 133 h 173"/>
                    <a:gd name="T72" fmla="*/ 85 w 193"/>
                    <a:gd name="T73" fmla="*/ 138 h 173"/>
                    <a:gd name="T74" fmla="*/ 75 w 193"/>
                    <a:gd name="T75" fmla="*/ 141 h 173"/>
                    <a:gd name="T76" fmla="*/ 64 w 193"/>
                    <a:gd name="T77" fmla="*/ 145 h 173"/>
                    <a:gd name="T78" fmla="*/ 52 w 193"/>
                    <a:gd name="T79" fmla="*/ 147 h 173"/>
                    <a:gd name="T80" fmla="*/ 40 w 193"/>
                    <a:gd name="T81" fmla="*/ 148 h 173"/>
                    <a:gd name="T82" fmla="*/ 30 w 193"/>
                    <a:gd name="T83" fmla="*/ 149 h 173"/>
                    <a:gd name="T84" fmla="*/ 21 w 193"/>
                    <a:gd name="T85" fmla="*/ 149 h 173"/>
                    <a:gd name="T86" fmla="*/ 13 w 193"/>
                    <a:gd name="T87" fmla="*/ 149 h 173"/>
                    <a:gd name="T88" fmla="*/ 8 w 193"/>
                    <a:gd name="T89" fmla="*/ 148 h 173"/>
                    <a:gd name="T90" fmla="*/ 4 w 193"/>
                    <a:gd name="T91" fmla="*/ 148 h 173"/>
                    <a:gd name="T92" fmla="*/ 2 w 193"/>
                    <a:gd name="T93" fmla="*/ 148 h 173"/>
                    <a:gd name="T94" fmla="*/ 0 w 193"/>
                    <a:gd name="T95" fmla="*/ 148 h 173"/>
                    <a:gd name="T96" fmla="*/ 0 w 193"/>
                    <a:gd name="T97" fmla="*/ 148 h 173"/>
                    <a:gd name="T98" fmla="*/ 1 w 193"/>
                    <a:gd name="T99" fmla="*/ 148 h 173"/>
                    <a:gd name="T100" fmla="*/ 2 w 193"/>
                    <a:gd name="T101" fmla="*/ 151 h 173"/>
                    <a:gd name="T102" fmla="*/ 5 w 193"/>
                    <a:gd name="T103" fmla="*/ 155 h 173"/>
                    <a:gd name="T104" fmla="*/ 12 w 193"/>
                    <a:gd name="T105" fmla="*/ 158 h 173"/>
                    <a:gd name="T106" fmla="*/ 20 w 193"/>
                    <a:gd name="T107" fmla="*/ 163 h 173"/>
                    <a:gd name="T108" fmla="*/ 32 w 193"/>
                    <a:gd name="T109" fmla="*/ 167 h 173"/>
                    <a:gd name="T110" fmla="*/ 47 w 193"/>
                    <a:gd name="T111" fmla="*/ 170 h 173"/>
                    <a:gd name="T112" fmla="*/ 67 w 193"/>
                    <a:gd name="T113" fmla="*/ 172 h 1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3"/>
                    <a:gd name="T172" fmla="*/ 0 h 173"/>
                    <a:gd name="T173" fmla="*/ 193 w 193"/>
                    <a:gd name="T174" fmla="*/ 173 h 1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3" h="173">
                      <a:moveTo>
                        <a:pt x="67" y="172"/>
                      </a:moveTo>
                      <a:lnTo>
                        <a:pt x="72" y="172"/>
                      </a:lnTo>
                      <a:lnTo>
                        <a:pt x="79" y="172"/>
                      </a:lnTo>
                      <a:lnTo>
                        <a:pt x="88" y="169"/>
                      </a:lnTo>
                      <a:lnTo>
                        <a:pt x="97" y="167"/>
                      </a:lnTo>
                      <a:lnTo>
                        <a:pt x="108" y="163"/>
                      </a:lnTo>
                      <a:lnTo>
                        <a:pt x="120" y="157"/>
                      </a:lnTo>
                      <a:lnTo>
                        <a:pt x="131" y="150"/>
                      </a:lnTo>
                      <a:lnTo>
                        <a:pt x="142" y="140"/>
                      </a:lnTo>
                      <a:lnTo>
                        <a:pt x="153" y="130"/>
                      </a:lnTo>
                      <a:lnTo>
                        <a:pt x="162" y="121"/>
                      </a:lnTo>
                      <a:lnTo>
                        <a:pt x="169" y="112"/>
                      </a:lnTo>
                      <a:lnTo>
                        <a:pt x="174" y="104"/>
                      </a:lnTo>
                      <a:lnTo>
                        <a:pt x="178" y="97"/>
                      </a:lnTo>
                      <a:lnTo>
                        <a:pt x="180" y="92"/>
                      </a:lnTo>
                      <a:lnTo>
                        <a:pt x="183" y="87"/>
                      </a:lnTo>
                      <a:lnTo>
                        <a:pt x="184" y="83"/>
                      </a:lnTo>
                      <a:lnTo>
                        <a:pt x="189" y="64"/>
                      </a:lnTo>
                      <a:lnTo>
                        <a:pt x="192" y="47"/>
                      </a:lnTo>
                      <a:lnTo>
                        <a:pt x="192" y="32"/>
                      </a:lnTo>
                      <a:lnTo>
                        <a:pt x="189" y="21"/>
                      </a:lnTo>
                      <a:lnTo>
                        <a:pt x="186" y="12"/>
                      </a:lnTo>
                      <a:lnTo>
                        <a:pt x="183" y="5"/>
                      </a:lnTo>
                      <a:lnTo>
                        <a:pt x="179" y="1"/>
                      </a:lnTo>
                      <a:lnTo>
                        <a:pt x="178" y="0"/>
                      </a:lnTo>
                      <a:lnTo>
                        <a:pt x="179" y="3"/>
                      </a:lnTo>
                      <a:lnTo>
                        <a:pt x="179" y="11"/>
                      </a:lnTo>
                      <a:lnTo>
                        <a:pt x="179" y="24"/>
                      </a:lnTo>
                      <a:lnTo>
                        <a:pt x="177" y="40"/>
                      </a:lnTo>
                      <a:lnTo>
                        <a:pt x="170" y="59"/>
                      </a:lnTo>
                      <a:lnTo>
                        <a:pt x="159" y="79"/>
                      </a:lnTo>
                      <a:lnTo>
                        <a:pt x="140" y="101"/>
                      </a:lnTo>
                      <a:lnTo>
                        <a:pt x="114" y="121"/>
                      </a:lnTo>
                      <a:lnTo>
                        <a:pt x="108" y="125"/>
                      </a:lnTo>
                      <a:lnTo>
                        <a:pt x="102" y="129"/>
                      </a:lnTo>
                      <a:lnTo>
                        <a:pt x="94" y="133"/>
                      </a:lnTo>
                      <a:lnTo>
                        <a:pt x="85" y="138"/>
                      </a:lnTo>
                      <a:lnTo>
                        <a:pt x="75" y="141"/>
                      </a:lnTo>
                      <a:lnTo>
                        <a:pt x="64" y="145"/>
                      </a:lnTo>
                      <a:lnTo>
                        <a:pt x="52" y="147"/>
                      </a:lnTo>
                      <a:lnTo>
                        <a:pt x="40" y="148"/>
                      </a:lnTo>
                      <a:lnTo>
                        <a:pt x="30" y="149"/>
                      </a:lnTo>
                      <a:lnTo>
                        <a:pt x="21" y="149"/>
                      </a:lnTo>
                      <a:lnTo>
                        <a:pt x="13" y="149"/>
                      </a:lnTo>
                      <a:lnTo>
                        <a:pt x="8" y="148"/>
                      </a:lnTo>
                      <a:lnTo>
                        <a:pt x="4" y="148"/>
                      </a:lnTo>
                      <a:lnTo>
                        <a:pt x="2" y="148"/>
                      </a:lnTo>
                      <a:lnTo>
                        <a:pt x="0" y="148"/>
                      </a:lnTo>
                      <a:lnTo>
                        <a:pt x="1" y="148"/>
                      </a:lnTo>
                      <a:lnTo>
                        <a:pt x="2" y="151"/>
                      </a:lnTo>
                      <a:lnTo>
                        <a:pt x="5" y="155"/>
                      </a:lnTo>
                      <a:lnTo>
                        <a:pt x="12" y="158"/>
                      </a:lnTo>
                      <a:lnTo>
                        <a:pt x="20" y="163"/>
                      </a:lnTo>
                      <a:lnTo>
                        <a:pt x="32" y="167"/>
                      </a:lnTo>
                      <a:lnTo>
                        <a:pt x="47" y="170"/>
                      </a:lnTo>
                      <a:lnTo>
                        <a:pt x="67" y="172"/>
                      </a:lnTo>
                    </a:path>
                  </a:pathLst>
                </a:custGeom>
                <a:solidFill>
                  <a:srgbClr val="00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sp>
            <p:nvSpPr>
              <p:cNvPr id="27799" name="Freeform 107"/>
              <p:cNvSpPr>
                <a:spLocks/>
              </p:cNvSpPr>
              <p:nvPr/>
            </p:nvSpPr>
            <p:spPr bwMode="auto">
              <a:xfrm>
                <a:off x="1798" y="1643"/>
                <a:ext cx="91" cy="158"/>
              </a:xfrm>
              <a:custGeom>
                <a:avLst/>
                <a:gdLst>
                  <a:gd name="T0" fmla="*/ 0 w 91"/>
                  <a:gd name="T1" fmla="*/ 0 h 158"/>
                  <a:gd name="T2" fmla="*/ 0 w 91"/>
                  <a:gd name="T3" fmla="*/ 157 h 158"/>
                  <a:gd name="T4" fmla="*/ 1 w 91"/>
                  <a:gd name="T5" fmla="*/ 155 h 158"/>
                  <a:gd name="T6" fmla="*/ 2 w 91"/>
                  <a:gd name="T7" fmla="*/ 153 h 158"/>
                  <a:gd name="T8" fmla="*/ 5 w 91"/>
                  <a:gd name="T9" fmla="*/ 149 h 158"/>
                  <a:gd name="T10" fmla="*/ 7 w 91"/>
                  <a:gd name="T11" fmla="*/ 142 h 158"/>
                  <a:gd name="T12" fmla="*/ 11 w 91"/>
                  <a:gd name="T13" fmla="*/ 135 h 158"/>
                  <a:gd name="T14" fmla="*/ 15 w 91"/>
                  <a:gd name="T15" fmla="*/ 127 h 158"/>
                  <a:gd name="T16" fmla="*/ 20 w 91"/>
                  <a:gd name="T17" fmla="*/ 118 h 158"/>
                  <a:gd name="T18" fmla="*/ 23 w 91"/>
                  <a:gd name="T19" fmla="*/ 110 h 158"/>
                  <a:gd name="T20" fmla="*/ 27 w 91"/>
                  <a:gd name="T21" fmla="*/ 102 h 158"/>
                  <a:gd name="T22" fmla="*/ 32 w 91"/>
                  <a:gd name="T23" fmla="*/ 99 h 158"/>
                  <a:gd name="T24" fmla="*/ 37 w 91"/>
                  <a:gd name="T25" fmla="*/ 98 h 158"/>
                  <a:gd name="T26" fmla="*/ 42 w 91"/>
                  <a:gd name="T27" fmla="*/ 99 h 158"/>
                  <a:gd name="T28" fmla="*/ 48 w 91"/>
                  <a:gd name="T29" fmla="*/ 101 h 158"/>
                  <a:gd name="T30" fmla="*/ 55 w 91"/>
                  <a:gd name="T31" fmla="*/ 102 h 158"/>
                  <a:gd name="T32" fmla="*/ 62 w 91"/>
                  <a:gd name="T33" fmla="*/ 102 h 158"/>
                  <a:gd name="T34" fmla="*/ 72 w 91"/>
                  <a:gd name="T35" fmla="*/ 101 h 158"/>
                  <a:gd name="T36" fmla="*/ 80 w 91"/>
                  <a:gd name="T37" fmla="*/ 98 h 158"/>
                  <a:gd name="T38" fmla="*/ 86 w 91"/>
                  <a:gd name="T39" fmla="*/ 94 h 158"/>
                  <a:gd name="T40" fmla="*/ 88 w 91"/>
                  <a:gd name="T41" fmla="*/ 91 h 158"/>
                  <a:gd name="T42" fmla="*/ 90 w 91"/>
                  <a:gd name="T43" fmla="*/ 89 h 158"/>
                  <a:gd name="T44" fmla="*/ 90 w 91"/>
                  <a:gd name="T45" fmla="*/ 86 h 158"/>
                  <a:gd name="T46" fmla="*/ 90 w 91"/>
                  <a:gd name="T47" fmla="*/ 85 h 158"/>
                  <a:gd name="T48" fmla="*/ 88 w 91"/>
                  <a:gd name="T49" fmla="*/ 82 h 158"/>
                  <a:gd name="T50" fmla="*/ 88 w 91"/>
                  <a:gd name="T51" fmla="*/ 82 h 158"/>
                  <a:gd name="T52" fmla="*/ 83 w 91"/>
                  <a:gd name="T53" fmla="*/ 78 h 158"/>
                  <a:gd name="T54" fmla="*/ 73 w 91"/>
                  <a:gd name="T55" fmla="*/ 67 h 158"/>
                  <a:gd name="T56" fmla="*/ 60 w 91"/>
                  <a:gd name="T57" fmla="*/ 55 h 158"/>
                  <a:gd name="T58" fmla="*/ 43 w 91"/>
                  <a:gd name="T59" fmla="*/ 41 h 158"/>
                  <a:gd name="T60" fmla="*/ 27 w 91"/>
                  <a:gd name="T61" fmla="*/ 25 h 158"/>
                  <a:gd name="T62" fmla="*/ 13 w 91"/>
                  <a:gd name="T63" fmla="*/ 13 h 158"/>
                  <a:gd name="T64" fmla="*/ 3 w 91"/>
                  <a:gd name="T65" fmla="*/ 3 h 158"/>
                  <a:gd name="T66" fmla="*/ 0 w 91"/>
                  <a:gd name="T67" fmla="*/ 0 h 15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1"/>
                  <a:gd name="T103" fmla="*/ 0 h 158"/>
                  <a:gd name="T104" fmla="*/ 91 w 91"/>
                  <a:gd name="T105" fmla="*/ 158 h 15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1" h="158">
                    <a:moveTo>
                      <a:pt x="0" y="0"/>
                    </a:moveTo>
                    <a:lnTo>
                      <a:pt x="0" y="157"/>
                    </a:lnTo>
                    <a:lnTo>
                      <a:pt x="1" y="155"/>
                    </a:lnTo>
                    <a:lnTo>
                      <a:pt x="2" y="153"/>
                    </a:lnTo>
                    <a:lnTo>
                      <a:pt x="5" y="149"/>
                    </a:lnTo>
                    <a:lnTo>
                      <a:pt x="7" y="142"/>
                    </a:lnTo>
                    <a:lnTo>
                      <a:pt x="11" y="135"/>
                    </a:lnTo>
                    <a:lnTo>
                      <a:pt x="15" y="127"/>
                    </a:lnTo>
                    <a:lnTo>
                      <a:pt x="20" y="118"/>
                    </a:lnTo>
                    <a:lnTo>
                      <a:pt x="23" y="110"/>
                    </a:lnTo>
                    <a:lnTo>
                      <a:pt x="27" y="102"/>
                    </a:lnTo>
                    <a:lnTo>
                      <a:pt x="32" y="99"/>
                    </a:lnTo>
                    <a:lnTo>
                      <a:pt x="37" y="98"/>
                    </a:lnTo>
                    <a:lnTo>
                      <a:pt x="42" y="99"/>
                    </a:lnTo>
                    <a:lnTo>
                      <a:pt x="48" y="101"/>
                    </a:lnTo>
                    <a:lnTo>
                      <a:pt x="55" y="102"/>
                    </a:lnTo>
                    <a:lnTo>
                      <a:pt x="62" y="102"/>
                    </a:lnTo>
                    <a:lnTo>
                      <a:pt x="72" y="101"/>
                    </a:lnTo>
                    <a:lnTo>
                      <a:pt x="80" y="98"/>
                    </a:lnTo>
                    <a:lnTo>
                      <a:pt x="86" y="94"/>
                    </a:lnTo>
                    <a:lnTo>
                      <a:pt x="88" y="91"/>
                    </a:lnTo>
                    <a:lnTo>
                      <a:pt x="90" y="89"/>
                    </a:lnTo>
                    <a:lnTo>
                      <a:pt x="90" y="86"/>
                    </a:lnTo>
                    <a:lnTo>
                      <a:pt x="90" y="85"/>
                    </a:lnTo>
                    <a:lnTo>
                      <a:pt x="88" y="82"/>
                    </a:lnTo>
                    <a:lnTo>
                      <a:pt x="83" y="78"/>
                    </a:lnTo>
                    <a:lnTo>
                      <a:pt x="73" y="67"/>
                    </a:lnTo>
                    <a:lnTo>
                      <a:pt x="60" y="55"/>
                    </a:lnTo>
                    <a:lnTo>
                      <a:pt x="43" y="41"/>
                    </a:lnTo>
                    <a:lnTo>
                      <a:pt x="27" y="25"/>
                    </a:lnTo>
                    <a:lnTo>
                      <a:pt x="13" y="13"/>
                    </a:lnTo>
                    <a:lnTo>
                      <a:pt x="3" y="3"/>
                    </a:lnTo>
                    <a:lnTo>
                      <a:pt x="0" y="0"/>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00" name="Freeform 108"/>
              <p:cNvSpPr>
                <a:spLocks/>
              </p:cNvSpPr>
              <p:nvPr/>
            </p:nvSpPr>
            <p:spPr bwMode="auto">
              <a:xfrm>
                <a:off x="1763" y="1432"/>
                <a:ext cx="908" cy="303"/>
              </a:xfrm>
              <a:custGeom>
                <a:avLst/>
                <a:gdLst>
                  <a:gd name="T0" fmla="*/ 907 w 908"/>
                  <a:gd name="T1" fmla="*/ 110 h 303"/>
                  <a:gd name="T2" fmla="*/ 769 w 908"/>
                  <a:gd name="T3" fmla="*/ 0 h 303"/>
                  <a:gd name="T4" fmla="*/ 0 w 908"/>
                  <a:gd name="T5" fmla="*/ 192 h 303"/>
                  <a:gd name="T6" fmla="*/ 137 w 908"/>
                  <a:gd name="T7" fmla="*/ 302 h 303"/>
                  <a:gd name="T8" fmla="*/ 907 w 908"/>
                  <a:gd name="T9" fmla="*/ 110 h 303"/>
                  <a:gd name="T10" fmla="*/ 0 60000 65536"/>
                  <a:gd name="T11" fmla="*/ 0 60000 65536"/>
                  <a:gd name="T12" fmla="*/ 0 60000 65536"/>
                  <a:gd name="T13" fmla="*/ 0 60000 65536"/>
                  <a:gd name="T14" fmla="*/ 0 60000 65536"/>
                  <a:gd name="T15" fmla="*/ 0 w 908"/>
                  <a:gd name="T16" fmla="*/ 0 h 303"/>
                  <a:gd name="T17" fmla="*/ 908 w 908"/>
                  <a:gd name="T18" fmla="*/ 303 h 303"/>
                </a:gdLst>
                <a:ahLst/>
                <a:cxnLst>
                  <a:cxn ang="T10">
                    <a:pos x="T0" y="T1"/>
                  </a:cxn>
                  <a:cxn ang="T11">
                    <a:pos x="T2" y="T3"/>
                  </a:cxn>
                  <a:cxn ang="T12">
                    <a:pos x="T4" y="T5"/>
                  </a:cxn>
                  <a:cxn ang="T13">
                    <a:pos x="T6" y="T7"/>
                  </a:cxn>
                  <a:cxn ang="T14">
                    <a:pos x="T8" y="T9"/>
                  </a:cxn>
                </a:cxnLst>
                <a:rect l="T15" t="T16" r="T17" b="T18"/>
                <a:pathLst>
                  <a:path w="908" h="303">
                    <a:moveTo>
                      <a:pt x="907" y="110"/>
                    </a:moveTo>
                    <a:lnTo>
                      <a:pt x="769" y="0"/>
                    </a:lnTo>
                    <a:lnTo>
                      <a:pt x="0" y="192"/>
                    </a:lnTo>
                    <a:lnTo>
                      <a:pt x="137" y="302"/>
                    </a:lnTo>
                    <a:lnTo>
                      <a:pt x="907" y="110"/>
                    </a:lnTo>
                  </a:path>
                </a:pathLst>
              </a:custGeom>
              <a:solidFill>
                <a:srgbClr val="33CC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01" name="Freeform 109"/>
              <p:cNvSpPr>
                <a:spLocks/>
              </p:cNvSpPr>
              <p:nvPr/>
            </p:nvSpPr>
            <p:spPr bwMode="auto">
              <a:xfrm>
                <a:off x="1766" y="1618"/>
                <a:ext cx="139" cy="123"/>
              </a:xfrm>
              <a:custGeom>
                <a:avLst/>
                <a:gdLst>
                  <a:gd name="T0" fmla="*/ 138 w 139"/>
                  <a:gd name="T1" fmla="*/ 104 h 123"/>
                  <a:gd name="T2" fmla="*/ 0 w 139"/>
                  <a:gd name="T3" fmla="*/ 0 h 123"/>
                  <a:gd name="T4" fmla="*/ 0 w 139"/>
                  <a:gd name="T5" fmla="*/ 17 h 123"/>
                  <a:gd name="T6" fmla="*/ 138 w 139"/>
                  <a:gd name="T7" fmla="*/ 122 h 123"/>
                  <a:gd name="T8" fmla="*/ 138 w 139"/>
                  <a:gd name="T9" fmla="*/ 104 h 123"/>
                  <a:gd name="T10" fmla="*/ 0 60000 65536"/>
                  <a:gd name="T11" fmla="*/ 0 60000 65536"/>
                  <a:gd name="T12" fmla="*/ 0 60000 65536"/>
                  <a:gd name="T13" fmla="*/ 0 60000 65536"/>
                  <a:gd name="T14" fmla="*/ 0 60000 65536"/>
                  <a:gd name="T15" fmla="*/ 0 w 139"/>
                  <a:gd name="T16" fmla="*/ 0 h 123"/>
                  <a:gd name="T17" fmla="*/ 139 w 139"/>
                  <a:gd name="T18" fmla="*/ 123 h 123"/>
                </a:gdLst>
                <a:ahLst/>
                <a:cxnLst>
                  <a:cxn ang="T10">
                    <a:pos x="T0" y="T1"/>
                  </a:cxn>
                  <a:cxn ang="T11">
                    <a:pos x="T2" y="T3"/>
                  </a:cxn>
                  <a:cxn ang="T12">
                    <a:pos x="T4" y="T5"/>
                  </a:cxn>
                  <a:cxn ang="T13">
                    <a:pos x="T6" y="T7"/>
                  </a:cxn>
                  <a:cxn ang="T14">
                    <a:pos x="T8" y="T9"/>
                  </a:cxn>
                </a:cxnLst>
                <a:rect l="T15" t="T16" r="T17" b="T18"/>
                <a:pathLst>
                  <a:path w="139" h="123">
                    <a:moveTo>
                      <a:pt x="138" y="104"/>
                    </a:moveTo>
                    <a:lnTo>
                      <a:pt x="0" y="0"/>
                    </a:lnTo>
                    <a:lnTo>
                      <a:pt x="0" y="17"/>
                    </a:lnTo>
                    <a:lnTo>
                      <a:pt x="138" y="122"/>
                    </a:lnTo>
                    <a:lnTo>
                      <a:pt x="138" y="104"/>
                    </a:lnTo>
                  </a:path>
                </a:pathLst>
              </a:custGeom>
              <a:solidFill>
                <a:srgbClr val="00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02" name="Freeform 110"/>
              <p:cNvSpPr>
                <a:spLocks/>
              </p:cNvSpPr>
              <p:nvPr/>
            </p:nvSpPr>
            <p:spPr bwMode="auto">
              <a:xfrm>
                <a:off x="1905" y="1537"/>
                <a:ext cx="765" cy="205"/>
              </a:xfrm>
              <a:custGeom>
                <a:avLst/>
                <a:gdLst>
                  <a:gd name="T0" fmla="*/ 764 w 765"/>
                  <a:gd name="T1" fmla="*/ 18 h 205"/>
                  <a:gd name="T2" fmla="*/ 764 w 765"/>
                  <a:gd name="T3" fmla="*/ 0 h 205"/>
                  <a:gd name="T4" fmla="*/ 1 w 765"/>
                  <a:gd name="T5" fmla="*/ 179 h 205"/>
                  <a:gd name="T6" fmla="*/ 0 w 765"/>
                  <a:gd name="T7" fmla="*/ 204 h 205"/>
                  <a:gd name="T8" fmla="*/ 764 w 765"/>
                  <a:gd name="T9" fmla="*/ 18 h 205"/>
                  <a:gd name="T10" fmla="*/ 0 60000 65536"/>
                  <a:gd name="T11" fmla="*/ 0 60000 65536"/>
                  <a:gd name="T12" fmla="*/ 0 60000 65536"/>
                  <a:gd name="T13" fmla="*/ 0 60000 65536"/>
                  <a:gd name="T14" fmla="*/ 0 60000 65536"/>
                  <a:gd name="T15" fmla="*/ 0 w 765"/>
                  <a:gd name="T16" fmla="*/ 0 h 205"/>
                  <a:gd name="T17" fmla="*/ 765 w 765"/>
                  <a:gd name="T18" fmla="*/ 205 h 205"/>
                </a:gdLst>
                <a:ahLst/>
                <a:cxnLst>
                  <a:cxn ang="T10">
                    <a:pos x="T0" y="T1"/>
                  </a:cxn>
                  <a:cxn ang="T11">
                    <a:pos x="T2" y="T3"/>
                  </a:cxn>
                  <a:cxn ang="T12">
                    <a:pos x="T4" y="T5"/>
                  </a:cxn>
                  <a:cxn ang="T13">
                    <a:pos x="T6" y="T7"/>
                  </a:cxn>
                  <a:cxn ang="T14">
                    <a:pos x="T8" y="T9"/>
                  </a:cxn>
                </a:cxnLst>
                <a:rect l="T15" t="T16" r="T17" b="T18"/>
                <a:pathLst>
                  <a:path w="765" h="205">
                    <a:moveTo>
                      <a:pt x="764" y="18"/>
                    </a:moveTo>
                    <a:lnTo>
                      <a:pt x="764" y="0"/>
                    </a:lnTo>
                    <a:lnTo>
                      <a:pt x="1" y="179"/>
                    </a:lnTo>
                    <a:lnTo>
                      <a:pt x="0" y="204"/>
                    </a:lnTo>
                    <a:lnTo>
                      <a:pt x="764" y="18"/>
                    </a:lnTo>
                  </a:path>
                </a:pathLst>
              </a:custGeom>
              <a:solidFill>
                <a:srgbClr val="99FF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nvGrpSpPr>
              <p:cNvPr id="27803" name="Group 111"/>
              <p:cNvGrpSpPr>
                <a:grpSpLocks/>
              </p:cNvGrpSpPr>
              <p:nvPr/>
            </p:nvGrpSpPr>
            <p:grpSpPr bwMode="auto">
              <a:xfrm>
                <a:off x="2108" y="1385"/>
                <a:ext cx="291" cy="238"/>
                <a:chOff x="2108" y="1385"/>
                <a:chExt cx="291" cy="238"/>
              </a:xfrm>
            </p:grpSpPr>
            <p:sp>
              <p:nvSpPr>
                <p:cNvPr id="27830" name="Freeform 112"/>
                <p:cNvSpPr>
                  <a:spLocks/>
                </p:cNvSpPr>
                <p:nvPr/>
              </p:nvSpPr>
              <p:spPr bwMode="auto">
                <a:xfrm>
                  <a:off x="2180" y="1385"/>
                  <a:ext cx="219" cy="234"/>
                </a:xfrm>
                <a:custGeom>
                  <a:avLst/>
                  <a:gdLst>
                    <a:gd name="T0" fmla="*/ 92 w 219"/>
                    <a:gd name="T1" fmla="*/ 0 h 234"/>
                    <a:gd name="T2" fmla="*/ 0 w 219"/>
                    <a:gd name="T3" fmla="*/ 233 h 234"/>
                    <a:gd name="T4" fmla="*/ 218 w 219"/>
                    <a:gd name="T5" fmla="*/ 191 h 234"/>
                    <a:gd name="T6" fmla="*/ 92 w 219"/>
                    <a:gd name="T7" fmla="*/ 0 h 234"/>
                    <a:gd name="T8" fmla="*/ 0 60000 65536"/>
                    <a:gd name="T9" fmla="*/ 0 60000 65536"/>
                    <a:gd name="T10" fmla="*/ 0 60000 65536"/>
                    <a:gd name="T11" fmla="*/ 0 60000 65536"/>
                    <a:gd name="T12" fmla="*/ 0 w 219"/>
                    <a:gd name="T13" fmla="*/ 0 h 234"/>
                    <a:gd name="T14" fmla="*/ 219 w 219"/>
                    <a:gd name="T15" fmla="*/ 234 h 234"/>
                  </a:gdLst>
                  <a:ahLst/>
                  <a:cxnLst>
                    <a:cxn ang="T8">
                      <a:pos x="T0" y="T1"/>
                    </a:cxn>
                    <a:cxn ang="T9">
                      <a:pos x="T2" y="T3"/>
                    </a:cxn>
                    <a:cxn ang="T10">
                      <a:pos x="T4" y="T5"/>
                    </a:cxn>
                    <a:cxn ang="T11">
                      <a:pos x="T6" y="T7"/>
                    </a:cxn>
                  </a:cxnLst>
                  <a:rect l="T12" t="T13" r="T14" b="T15"/>
                  <a:pathLst>
                    <a:path w="219" h="234">
                      <a:moveTo>
                        <a:pt x="92" y="0"/>
                      </a:moveTo>
                      <a:lnTo>
                        <a:pt x="0" y="233"/>
                      </a:lnTo>
                      <a:lnTo>
                        <a:pt x="218" y="191"/>
                      </a:lnTo>
                      <a:lnTo>
                        <a:pt x="92" y="0"/>
                      </a:lnTo>
                    </a:path>
                  </a:pathLst>
                </a:custGeom>
                <a:solidFill>
                  <a:srgbClr val="FFCC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31" name="Freeform 113"/>
                <p:cNvSpPr>
                  <a:spLocks/>
                </p:cNvSpPr>
                <p:nvPr/>
              </p:nvSpPr>
              <p:spPr bwMode="auto">
                <a:xfrm>
                  <a:off x="2108" y="1386"/>
                  <a:ext cx="165" cy="237"/>
                </a:xfrm>
                <a:custGeom>
                  <a:avLst/>
                  <a:gdLst>
                    <a:gd name="T0" fmla="*/ 164 w 165"/>
                    <a:gd name="T1" fmla="*/ 0 h 237"/>
                    <a:gd name="T2" fmla="*/ 0 w 165"/>
                    <a:gd name="T3" fmla="*/ 167 h 237"/>
                    <a:gd name="T4" fmla="*/ 79 w 165"/>
                    <a:gd name="T5" fmla="*/ 236 h 237"/>
                    <a:gd name="T6" fmla="*/ 164 w 165"/>
                    <a:gd name="T7" fmla="*/ 0 h 237"/>
                    <a:gd name="T8" fmla="*/ 0 60000 65536"/>
                    <a:gd name="T9" fmla="*/ 0 60000 65536"/>
                    <a:gd name="T10" fmla="*/ 0 60000 65536"/>
                    <a:gd name="T11" fmla="*/ 0 60000 65536"/>
                    <a:gd name="T12" fmla="*/ 0 w 165"/>
                    <a:gd name="T13" fmla="*/ 0 h 237"/>
                    <a:gd name="T14" fmla="*/ 165 w 165"/>
                    <a:gd name="T15" fmla="*/ 237 h 237"/>
                  </a:gdLst>
                  <a:ahLst/>
                  <a:cxnLst>
                    <a:cxn ang="T8">
                      <a:pos x="T0" y="T1"/>
                    </a:cxn>
                    <a:cxn ang="T9">
                      <a:pos x="T2" y="T3"/>
                    </a:cxn>
                    <a:cxn ang="T10">
                      <a:pos x="T4" y="T5"/>
                    </a:cxn>
                    <a:cxn ang="T11">
                      <a:pos x="T6" y="T7"/>
                    </a:cxn>
                  </a:cxnLst>
                  <a:rect l="T12" t="T13" r="T14" b="T15"/>
                  <a:pathLst>
                    <a:path w="165" h="237">
                      <a:moveTo>
                        <a:pt x="164" y="0"/>
                      </a:moveTo>
                      <a:lnTo>
                        <a:pt x="0" y="167"/>
                      </a:lnTo>
                      <a:lnTo>
                        <a:pt x="79" y="236"/>
                      </a:lnTo>
                      <a:lnTo>
                        <a:pt x="164" y="0"/>
                      </a:lnTo>
                    </a:path>
                  </a:pathLst>
                </a:custGeom>
                <a:solidFill>
                  <a:srgbClr val="FF99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nvGrpSpPr>
              <p:cNvPr id="27804" name="Group 114"/>
              <p:cNvGrpSpPr>
                <a:grpSpLocks/>
              </p:cNvGrpSpPr>
              <p:nvPr/>
            </p:nvGrpSpPr>
            <p:grpSpPr bwMode="auto">
              <a:xfrm>
                <a:off x="1880" y="1455"/>
                <a:ext cx="222" cy="225"/>
                <a:chOff x="1880" y="1455"/>
                <a:chExt cx="222" cy="225"/>
              </a:xfrm>
            </p:grpSpPr>
            <p:sp>
              <p:nvSpPr>
                <p:cNvPr id="27828" name="Freeform 115"/>
                <p:cNvSpPr>
                  <a:spLocks/>
                </p:cNvSpPr>
                <p:nvPr/>
              </p:nvSpPr>
              <p:spPr bwMode="auto">
                <a:xfrm>
                  <a:off x="1880" y="1455"/>
                  <a:ext cx="222" cy="225"/>
                </a:xfrm>
                <a:custGeom>
                  <a:avLst/>
                  <a:gdLst>
                    <a:gd name="T0" fmla="*/ 111 w 222"/>
                    <a:gd name="T1" fmla="*/ 221 h 225"/>
                    <a:gd name="T2" fmla="*/ 132 w 222"/>
                    <a:gd name="T3" fmla="*/ 215 h 225"/>
                    <a:gd name="T4" fmla="*/ 153 w 222"/>
                    <a:gd name="T5" fmla="*/ 204 h 225"/>
                    <a:gd name="T6" fmla="*/ 171 w 222"/>
                    <a:gd name="T7" fmla="*/ 191 h 225"/>
                    <a:gd name="T8" fmla="*/ 188 w 222"/>
                    <a:gd name="T9" fmla="*/ 174 h 225"/>
                    <a:gd name="T10" fmla="*/ 201 w 222"/>
                    <a:gd name="T11" fmla="*/ 155 h 225"/>
                    <a:gd name="T12" fmla="*/ 212 w 222"/>
                    <a:gd name="T13" fmla="*/ 135 h 225"/>
                    <a:gd name="T14" fmla="*/ 218 w 222"/>
                    <a:gd name="T15" fmla="*/ 113 h 225"/>
                    <a:gd name="T16" fmla="*/ 221 w 222"/>
                    <a:gd name="T17" fmla="*/ 90 h 225"/>
                    <a:gd name="T18" fmla="*/ 218 w 222"/>
                    <a:gd name="T19" fmla="*/ 69 h 225"/>
                    <a:gd name="T20" fmla="*/ 212 w 222"/>
                    <a:gd name="T21" fmla="*/ 50 h 225"/>
                    <a:gd name="T22" fmla="*/ 201 w 222"/>
                    <a:gd name="T23" fmla="*/ 33 h 225"/>
                    <a:gd name="T24" fmla="*/ 188 w 222"/>
                    <a:gd name="T25" fmla="*/ 19 h 225"/>
                    <a:gd name="T26" fmla="*/ 171 w 222"/>
                    <a:gd name="T27" fmla="*/ 8 h 225"/>
                    <a:gd name="T28" fmla="*/ 153 w 222"/>
                    <a:gd name="T29" fmla="*/ 3 h 225"/>
                    <a:gd name="T30" fmla="*/ 132 w 222"/>
                    <a:gd name="T31" fmla="*/ 0 h 225"/>
                    <a:gd name="T32" fmla="*/ 111 w 222"/>
                    <a:gd name="T33" fmla="*/ 2 h 225"/>
                    <a:gd name="T34" fmla="*/ 88 w 222"/>
                    <a:gd name="T35" fmla="*/ 8 h 225"/>
                    <a:gd name="T36" fmla="*/ 67 w 222"/>
                    <a:gd name="T37" fmla="*/ 19 h 225"/>
                    <a:gd name="T38" fmla="*/ 49 w 222"/>
                    <a:gd name="T39" fmla="*/ 33 h 225"/>
                    <a:gd name="T40" fmla="*/ 32 w 222"/>
                    <a:gd name="T41" fmla="*/ 49 h 225"/>
                    <a:gd name="T42" fmla="*/ 19 w 222"/>
                    <a:gd name="T43" fmla="*/ 68 h 225"/>
                    <a:gd name="T44" fmla="*/ 8 w 222"/>
                    <a:gd name="T45" fmla="*/ 89 h 225"/>
                    <a:gd name="T46" fmla="*/ 2 w 222"/>
                    <a:gd name="T47" fmla="*/ 110 h 225"/>
                    <a:gd name="T48" fmla="*/ 0 w 222"/>
                    <a:gd name="T49" fmla="*/ 133 h 225"/>
                    <a:gd name="T50" fmla="*/ 2 w 222"/>
                    <a:gd name="T51" fmla="*/ 155 h 225"/>
                    <a:gd name="T52" fmla="*/ 8 w 222"/>
                    <a:gd name="T53" fmla="*/ 174 h 225"/>
                    <a:gd name="T54" fmla="*/ 19 w 222"/>
                    <a:gd name="T55" fmla="*/ 191 h 225"/>
                    <a:gd name="T56" fmla="*/ 32 w 222"/>
                    <a:gd name="T57" fmla="*/ 204 h 225"/>
                    <a:gd name="T58" fmla="*/ 49 w 222"/>
                    <a:gd name="T59" fmla="*/ 215 h 225"/>
                    <a:gd name="T60" fmla="*/ 67 w 222"/>
                    <a:gd name="T61" fmla="*/ 221 h 225"/>
                    <a:gd name="T62" fmla="*/ 88 w 222"/>
                    <a:gd name="T63" fmla="*/ 224 h 225"/>
                    <a:gd name="T64" fmla="*/ 111 w 222"/>
                    <a:gd name="T65" fmla="*/ 221 h 2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2"/>
                    <a:gd name="T100" fmla="*/ 0 h 225"/>
                    <a:gd name="T101" fmla="*/ 222 w 222"/>
                    <a:gd name="T102" fmla="*/ 225 h 2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2" h="225">
                      <a:moveTo>
                        <a:pt x="111" y="221"/>
                      </a:moveTo>
                      <a:lnTo>
                        <a:pt x="132" y="215"/>
                      </a:lnTo>
                      <a:lnTo>
                        <a:pt x="153" y="204"/>
                      </a:lnTo>
                      <a:lnTo>
                        <a:pt x="171" y="191"/>
                      </a:lnTo>
                      <a:lnTo>
                        <a:pt x="188" y="174"/>
                      </a:lnTo>
                      <a:lnTo>
                        <a:pt x="201" y="155"/>
                      </a:lnTo>
                      <a:lnTo>
                        <a:pt x="212" y="135"/>
                      </a:lnTo>
                      <a:lnTo>
                        <a:pt x="218" y="113"/>
                      </a:lnTo>
                      <a:lnTo>
                        <a:pt x="221" y="90"/>
                      </a:lnTo>
                      <a:lnTo>
                        <a:pt x="218" y="69"/>
                      </a:lnTo>
                      <a:lnTo>
                        <a:pt x="212" y="50"/>
                      </a:lnTo>
                      <a:lnTo>
                        <a:pt x="201" y="33"/>
                      </a:lnTo>
                      <a:lnTo>
                        <a:pt x="188" y="19"/>
                      </a:lnTo>
                      <a:lnTo>
                        <a:pt x="171" y="8"/>
                      </a:lnTo>
                      <a:lnTo>
                        <a:pt x="153" y="3"/>
                      </a:lnTo>
                      <a:lnTo>
                        <a:pt x="132" y="0"/>
                      </a:lnTo>
                      <a:lnTo>
                        <a:pt x="111" y="2"/>
                      </a:lnTo>
                      <a:lnTo>
                        <a:pt x="88" y="8"/>
                      </a:lnTo>
                      <a:lnTo>
                        <a:pt x="67" y="19"/>
                      </a:lnTo>
                      <a:lnTo>
                        <a:pt x="49" y="33"/>
                      </a:lnTo>
                      <a:lnTo>
                        <a:pt x="32" y="49"/>
                      </a:lnTo>
                      <a:lnTo>
                        <a:pt x="19" y="68"/>
                      </a:lnTo>
                      <a:lnTo>
                        <a:pt x="8" y="89"/>
                      </a:lnTo>
                      <a:lnTo>
                        <a:pt x="2" y="110"/>
                      </a:lnTo>
                      <a:lnTo>
                        <a:pt x="0" y="133"/>
                      </a:lnTo>
                      <a:lnTo>
                        <a:pt x="2" y="155"/>
                      </a:lnTo>
                      <a:lnTo>
                        <a:pt x="8" y="174"/>
                      </a:lnTo>
                      <a:lnTo>
                        <a:pt x="19" y="191"/>
                      </a:lnTo>
                      <a:lnTo>
                        <a:pt x="32" y="204"/>
                      </a:lnTo>
                      <a:lnTo>
                        <a:pt x="49" y="215"/>
                      </a:lnTo>
                      <a:lnTo>
                        <a:pt x="67" y="221"/>
                      </a:lnTo>
                      <a:lnTo>
                        <a:pt x="88" y="224"/>
                      </a:lnTo>
                      <a:lnTo>
                        <a:pt x="111" y="221"/>
                      </a:lnTo>
                    </a:path>
                  </a:pathLst>
                </a:custGeom>
                <a:solidFill>
                  <a:srgbClr val="99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29" name="Freeform 116"/>
                <p:cNvSpPr>
                  <a:spLocks/>
                </p:cNvSpPr>
                <p:nvPr/>
              </p:nvSpPr>
              <p:spPr bwMode="auto">
                <a:xfrm>
                  <a:off x="1905" y="1503"/>
                  <a:ext cx="193" cy="173"/>
                </a:xfrm>
                <a:custGeom>
                  <a:avLst/>
                  <a:gdLst>
                    <a:gd name="T0" fmla="*/ 67 w 193"/>
                    <a:gd name="T1" fmla="*/ 172 h 173"/>
                    <a:gd name="T2" fmla="*/ 72 w 193"/>
                    <a:gd name="T3" fmla="*/ 172 h 173"/>
                    <a:gd name="T4" fmla="*/ 79 w 193"/>
                    <a:gd name="T5" fmla="*/ 172 h 173"/>
                    <a:gd name="T6" fmla="*/ 88 w 193"/>
                    <a:gd name="T7" fmla="*/ 169 h 173"/>
                    <a:gd name="T8" fmla="*/ 97 w 193"/>
                    <a:gd name="T9" fmla="*/ 167 h 173"/>
                    <a:gd name="T10" fmla="*/ 108 w 193"/>
                    <a:gd name="T11" fmla="*/ 163 h 173"/>
                    <a:gd name="T12" fmla="*/ 120 w 193"/>
                    <a:gd name="T13" fmla="*/ 157 h 173"/>
                    <a:gd name="T14" fmla="*/ 131 w 193"/>
                    <a:gd name="T15" fmla="*/ 150 h 173"/>
                    <a:gd name="T16" fmla="*/ 142 w 193"/>
                    <a:gd name="T17" fmla="*/ 140 h 173"/>
                    <a:gd name="T18" fmla="*/ 153 w 193"/>
                    <a:gd name="T19" fmla="*/ 130 h 173"/>
                    <a:gd name="T20" fmla="*/ 162 w 193"/>
                    <a:gd name="T21" fmla="*/ 121 h 173"/>
                    <a:gd name="T22" fmla="*/ 169 w 193"/>
                    <a:gd name="T23" fmla="*/ 112 h 173"/>
                    <a:gd name="T24" fmla="*/ 174 w 193"/>
                    <a:gd name="T25" fmla="*/ 104 h 173"/>
                    <a:gd name="T26" fmla="*/ 178 w 193"/>
                    <a:gd name="T27" fmla="*/ 97 h 173"/>
                    <a:gd name="T28" fmla="*/ 180 w 193"/>
                    <a:gd name="T29" fmla="*/ 92 h 173"/>
                    <a:gd name="T30" fmla="*/ 183 w 193"/>
                    <a:gd name="T31" fmla="*/ 87 h 173"/>
                    <a:gd name="T32" fmla="*/ 184 w 193"/>
                    <a:gd name="T33" fmla="*/ 83 h 173"/>
                    <a:gd name="T34" fmla="*/ 189 w 193"/>
                    <a:gd name="T35" fmla="*/ 64 h 173"/>
                    <a:gd name="T36" fmla="*/ 192 w 193"/>
                    <a:gd name="T37" fmla="*/ 47 h 173"/>
                    <a:gd name="T38" fmla="*/ 192 w 193"/>
                    <a:gd name="T39" fmla="*/ 32 h 173"/>
                    <a:gd name="T40" fmla="*/ 189 w 193"/>
                    <a:gd name="T41" fmla="*/ 21 h 173"/>
                    <a:gd name="T42" fmla="*/ 186 w 193"/>
                    <a:gd name="T43" fmla="*/ 12 h 173"/>
                    <a:gd name="T44" fmla="*/ 183 w 193"/>
                    <a:gd name="T45" fmla="*/ 5 h 173"/>
                    <a:gd name="T46" fmla="*/ 179 w 193"/>
                    <a:gd name="T47" fmla="*/ 1 h 173"/>
                    <a:gd name="T48" fmla="*/ 178 w 193"/>
                    <a:gd name="T49" fmla="*/ 0 h 173"/>
                    <a:gd name="T50" fmla="*/ 179 w 193"/>
                    <a:gd name="T51" fmla="*/ 3 h 173"/>
                    <a:gd name="T52" fmla="*/ 179 w 193"/>
                    <a:gd name="T53" fmla="*/ 11 h 173"/>
                    <a:gd name="T54" fmla="*/ 179 w 193"/>
                    <a:gd name="T55" fmla="*/ 24 h 173"/>
                    <a:gd name="T56" fmla="*/ 177 w 193"/>
                    <a:gd name="T57" fmla="*/ 40 h 173"/>
                    <a:gd name="T58" fmla="*/ 170 w 193"/>
                    <a:gd name="T59" fmla="*/ 59 h 173"/>
                    <a:gd name="T60" fmla="*/ 159 w 193"/>
                    <a:gd name="T61" fmla="*/ 79 h 173"/>
                    <a:gd name="T62" fmla="*/ 140 w 193"/>
                    <a:gd name="T63" fmla="*/ 101 h 173"/>
                    <a:gd name="T64" fmla="*/ 114 w 193"/>
                    <a:gd name="T65" fmla="*/ 121 h 173"/>
                    <a:gd name="T66" fmla="*/ 108 w 193"/>
                    <a:gd name="T67" fmla="*/ 125 h 173"/>
                    <a:gd name="T68" fmla="*/ 102 w 193"/>
                    <a:gd name="T69" fmla="*/ 129 h 173"/>
                    <a:gd name="T70" fmla="*/ 94 w 193"/>
                    <a:gd name="T71" fmla="*/ 133 h 173"/>
                    <a:gd name="T72" fmla="*/ 85 w 193"/>
                    <a:gd name="T73" fmla="*/ 138 h 173"/>
                    <a:gd name="T74" fmla="*/ 75 w 193"/>
                    <a:gd name="T75" fmla="*/ 141 h 173"/>
                    <a:gd name="T76" fmla="*/ 64 w 193"/>
                    <a:gd name="T77" fmla="*/ 145 h 173"/>
                    <a:gd name="T78" fmla="*/ 52 w 193"/>
                    <a:gd name="T79" fmla="*/ 147 h 173"/>
                    <a:gd name="T80" fmla="*/ 40 w 193"/>
                    <a:gd name="T81" fmla="*/ 148 h 173"/>
                    <a:gd name="T82" fmla="*/ 30 w 193"/>
                    <a:gd name="T83" fmla="*/ 149 h 173"/>
                    <a:gd name="T84" fmla="*/ 21 w 193"/>
                    <a:gd name="T85" fmla="*/ 149 h 173"/>
                    <a:gd name="T86" fmla="*/ 13 w 193"/>
                    <a:gd name="T87" fmla="*/ 149 h 173"/>
                    <a:gd name="T88" fmla="*/ 8 w 193"/>
                    <a:gd name="T89" fmla="*/ 148 h 173"/>
                    <a:gd name="T90" fmla="*/ 4 w 193"/>
                    <a:gd name="T91" fmla="*/ 148 h 173"/>
                    <a:gd name="T92" fmla="*/ 2 w 193"/>
                    <a:gd name="T93" fmla="*/ 148 h 173"/>
                    <a:gd name="T94" fmla="*/ 0 w 193"/>
                    <a:gd name="T95" fmla="*/ 148 h 173"/>
                    <a:gd name="T96" fmla="*/ 0 w 193"/>
                    <a:gd name="T97" fmla="*/ 148 h 173"/>
                    <a:gd name="T98" fmla="*/ 1 w 193"/>
                    <a:gd name="T99" fmla="*/ 148 h 173"/>
                    <a:gd name="T100" fmla="*/ 2 w 193"/>
                    <a:gd name="T101" fmla="*/ 151 h 173"/>
                    <a:gd name="T102" fmla="*/ 5 w 193"/>
                    <a:gd name="T103" fmla="*/ 155 h 173"/>
                    <a:gd name="T104" fmla="*/ 12 w 193"/>
                    <a:gd name="T105" fmla="*/ 158 h 173"/>
                    <a:gd name="T106" fmla="*/ 20 w 193"/>
                    <a:gd name="T107" fmla="*/ 163 h 173"/>
                    <a:gd name="T108" fmla="*/ 32 w 193"/>
                    <a:gd name="T109" fmla="*/ 167 h 173"/>
                    <a:gd name="T110" fmla="*/ 47 w 193"/>
                    <a:gd name="T111" fmla="*/ 170 h 173"/>
                    <a:gd name="T112" fmla="*/ 67 w 193"/>
                    <a:gd name="T113" fmla="*/ 172 h 1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3"/>
                    <a:gd name="T172" fmla="*/ 0 h 173"/>
                    <a:gd name="T173" fmla="*/ 193 w 193"/>
                    <a:gd name="T174" fmla="*/ 173 h 1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3" h="173">
                      <a:moveTo>
                        <a:pt x="67" y="172"/>
                      </a:moveTo>
                      <a:lnTo>
                        <a:pt x="72" y="172"/>
                      </a:lnTo>
                      <a:lnTo>
                        <a:pt x="79" y="172"/>
                      </a:lnTo>
                      <a:lnTo>
                        <a:pt x="88" y="169"/>
                      </a:lnTo>
                      <a:lnTo>
                        <a:pt x="97" y="167"/>
                      </a:lnTo>
                      <a:lnTo>
                        <a:pt x="108" y="163"/>
                      </a:lnTo>
                      <a:lnTo>
                        <a:pt x="120" y="157"/>
                      </a:lnTo>
                      <a:lnTo>
                        <a:pt x="131" y="150"/>
                      </a:lnTo>
                      <a:lnTo>
                        <a:pt x="142" y="140"/>
                      </a:lnTo>
                      <a:lnTo>
                        <a:pt x="153" y="130"/>
                      </a:lnTo>
                      <a:lnTo>
                        <a:pt x="162" y="121"/>
                      </a:lnTo>
                      <a:lnTo>
                        <a:pt x="169" y="112"/>
                      </a:lnTo>
                      <a:lnTo>
                        <a:pt x="174" y="104"/>
                      </a:lnTo>
                      <a:lnTo>
                        <a:pt x="178" y="97"/>
                      </a:lnTo>
                      <a:lnTo>
                        <a:pt x="180" y="92"/>
                      </a:lnTo>
                      <a:lnTo>
                        <a:pt x="183" y="87"/>
                      </a:lnTo>
                      <a:lnTo>
                        <a:pt x="184" y="83"/>
                      </a:lnTo>
                      <a:lnTo>
                        <a:pt x="189" y="64"/>
                      </a:lnTo>
                      <a:lnTo>
                        <a:pt x="192" y="47"/>
                      </a:lnTo>
                      <a:lnTo>
                        <a:pt x="192" y="32"/>
                      </a:lnTo>
                      <a:lnTo>
                        <a:pt x="189" y="21"/>
                      </a:lnTo>
                      <a:lnTo>
                        <a:pt x="186" y="12"/>
                      </a:lnTo>
                      <a:lnTo>
                        <a:pt x="183" y="5"/>
                      </a:lnTo>
                      <a:lnTo>
                        <a:pt x="179" y="1"/>
                      </a:lnTo>
                      <a:lnTo>
                        <a:pt x="178" y="0"/>
                      </a:lnTo>
                      <a:lnTo>
                        <a:pt x="179" y="3"/>
                      </a:lnTo>
                      <a:lnTo>
                        <a:pt x="179" y="11"/>
                      </a:lnTo>
                      <a:lnTo>
                        <a:pt x="179" y="24"/>
                      </a:lnTo>
                      <a:lnTo>
                        <a:pt x="177" y="40"/>
                      </a:lnTo>
                      <a:lnTo>
                        <a:pt x="170" y="59"/>
                      </a:lnTo>
                      <a:lnTo>
                        <a:pt x="159" y="79"/>
                      </a:lnTo>
                      <a:lnTo>
                        <a:pt x="140" y="101"/>
                      </a:lnTo>
                      <a:lnTo>
                        <a:pt x="114" y="121"/>
                      </a:lnTo>
                      <a:lnTo>
                        <a:pt x="108" y="125"/>
                      </a:lnTo>
                      <a:lnTo>
                        <a:pt x="102" y="129"/>
                      </a:lnTo>
                      <a:lnTo>
                        <a:pt x="94" y="133"/>
                      </a:lnTo>
                      <a:lnTo>
                        <a:pt x="85" y="138"/>
                      </a:lnTo>
                      <a:lnTo>
                        <a:pt x="75" y="141"/>
                      </a:lnTo>
                      <a:lnTo>
                        <a:pt x="64" y="145"/>
                      </a:lnTo>
                      <a:lnTo>
                        <a:pt x="52" y="147"/>
                      </a:lnTo>
                      <a:lnTo>
                        <a:pt x="40" y="148"/>
                      </a:lnTo>
                      <a:lnTo>
                        <a:pt x="30" y="149"/>
                      </a:lnTo>
                      <a:lnTo>
                        <a:pt x="21" y="149"/>
                      </a:lnTo>
                      <a:lnTo>
                        <a:pt x="13" y="149"/>
                      </a:lnTo>
                      <a:lnTo>
                        <a:pt x="8" y="148"/>
                      </a:lnTo>
                      <a:lnTo>
                        <a:pt x="4" y="148"/>
                      </a:lnTo>
                      <a:lnTo>
                        <a:pt x="2" y="148"/>
                      </a:lnTo>
                      <a:lnTo>
                        <a:pt x="0" y="148"/>
                      </a:lnTo>
                      <a:lnTo>
                        <a:pt x="1" y="148"/>
                      </a:lnTo>
                      <a:lnTo>
                        <a:pt x="2" y="151"/>
                      </a:lnTo>
                      <a:lnTo>
                        <a:pt x="5" y="155"/>
                      </a:lnTo>
                      <a:lnTo>
                        <a:pt x="12" y="158"/>
                      </a:lnTo>
                      <a:lnTo>
                        <a:pt x="20" y="163"/>
                      </a:lnTo>
                      <a:lnTo>
                        <a:pt x="32" y="167"/>
                      </a:lnTo>
                      <a:lnTo>
                        <a:pt x="47" y="170"/>
                      </a:lnTo>
                      <a:lnTo>
                        <a:pt x="67" y="172"/>
                      </a:lnTo>
                    </a:path>
                  </a:pathLst>
                </a:custGeom>
                <a:solidFill>
                  <a:srgbClr val="00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nvGrpSpPr>
              <p:cNvPr id="27805" name="Group 117"/>
              <p:cNvGrpSpPr>
                <a:grpSpLocks/>
              </p:cNvGrpSpPr>
              <p:nvPr/>
            </p:nvGrpSpPr>
            <p:grpSpPr bwMode="auto">
              <a:xfrm>
                <a:off x="1763" y="1153"/>
                <a:ext cx="907" cy="365"/>
                <a:chOff x="1763" y="1153"/>
                <a:chExt cx="907" cy="365"/>
              </a:xfrm>
            </p:grpSpPr>
            <p:sp>
              <p:nvSpPr>
                <p:cNvPr id="27824" name="Freeform 118"/>
                <p:cNvSpPr>
                  <a:spLocks/>
                </p:cNvSpPr>
                <p:nvPr/>
              </p:nvSpPr>
              <p:spPr bwMode="auto">
                <a:xfrm>
                  <a:off x="1798" y="1360"/>
                  <a:ext cx="91" cy="158"/>
                </a:xfrm>
                <a:custGeom>
                  <a:avLst/>
                  <a:gdLst>
                    <a:gd name="T0" fmla="*/ 0 w 91"/>
                    <a:gd name="T1" fmla="*/ 0 h 158"/>
                    <a:gd name="T2" fmla="*/ 0 w 91"/>
                    <a:gd name="T3" fmla="*/ 157 h 158"/>
                    <a:gd name="T4" fmla="*/ 1 w 91"/>
                    <a:gd name="T5" fmla="*/ 155 h 158"/>
                    <a:gd name="T6" fmla="*/ 2 w 91"/>
                    <a:gd name="T7" fmla="*/ 153 h 158"/>
                    <a:gd name="T8" fmla="*/ 5 w 91"/>
                    <a:gd name="T9" fmla="*/ 149 h 158"/>
                    <a:gd name="T10" fmla="*/ 7 w 91"/>
                    <a:gd name="T11" fmla="*/ 142 h 158"/>
                    <a:gd name="T12" fmla="*/ 11 w 91"/>
                    <a:gd name="T13" fmla="*/ 135 h 158"/>
                    <a:gd name="T14" fmla="*/ 15 w 91"/>
                    <a:gd name="T15" fmla="*/ 127 h 158"/>
                    <a:gd name="T16" fmla="*/ 20 w 91"/>
                    <a:gd name="T17" fmla="*/ 118 h 158"/>
                    <a:gd name="T18" fmla="*/ 23 w 91"/>
                    <a:gd name="T19" fmla="*/ 109 h 158"/>
                    <a:gd name="T20" fmla="*/ 27 w 91"/>
                    <a:gd name="T21" fmla="*/ 102 h 158"/>
                    <a:gd name="T22" fmla="*/ 32 w 91"/>
                    <a:gd name="T23" fmla="*/ 99 h 158"/>
                    <a:gd name="T24" fmla="*/ 37 w 91"/>
                    <a:gd name="T25" fmla="*/ 98 h 158"/>
                    <a:gd name="T26" fmla="*/ 42 w 91"/>
                    <a:gd name="T27" fmla="*/ 99 h 158"/>
                    <a:gd name="T28" fmla="*/ 48 w 91"/>
                    <a:gd name="T29" fmla="*/ 101 h 158"/>
                    <a:gd name="T30" fmla="*/ 55 w 91"/>
                    <a:gd name="T31" fmla="*/ 102 h 158"/>
                    <a:gd name="T32" fmla="*/ 62 w 91"/>
                    <a:gd name="T33" fmla="*/ 102 h 158"/>
                    <a:gd name="T34" fmla="*/ 72 w 91"/>
                    <a:gd name="T35" fmla="*/ 101 h 158"/>
                    <a:gd name="T36" fmla="*/ 80 w 91"/>
                    <a:gd name="T37" fmla="*/ 98 h 158"/>
                    <a:gd name="T38" fmla="*/ 86 w 91"/>
                    <a:gd name="T39" fmla="*/ 94 h 158"/>
                    <a:gd name="T40" fmla="*/ 88 w 91"/>
                    <a:gd name="T41" fmla="*/ 91 h 158"/>
                    <a:gd name="T42" fmla="*/ 90 w 91"/>
                    <a:gd name="T43" fmla="*/ 89 h 158"/>
                    <a:gd name="T44" fmla="*/ 90 w 91"/>
                    <a:gd name="T45" fmla="*/ 86 h 158"/>
                    <a:gd name="T46" fmla="*/ 90 w 91"/>
                    <a:gd name="T47" fmla="*/ 83 h 158"/>
                    <a:gd name="T48" fmla="*/ 88 w 91"/>
                    <a:gd name="T49" fmla="*/ 82 h 158"/>
                    <a:gd name="T50" fmla="*/ 88 w 91"/>
                    <a:gd name="T51" fmla="*/ 81 h 158"/>
                    <a:gd name="T52" fmla="*/ 83 w 91"/>
                    <a:gd name="T53" fmla="*/ 77 h 158"/>
                    <a:gd name="T54" fmla="*/ 73 w 91"/>
                    <a:gd name="T55" fmla="*/ 67 h 158"/>
                    <a:gd name="T56" fmla="*/ 60 w 91"/>
                    <a:gd name="T57" fmla="*/ 55 h 158"/>
                    <a:gd name="T58" fmla="*/ 43 w 91"/>
                    <a:gd name="T59" fmla="*/ 39 h 158"/>
                    <a:gd name="T60" fmla="*/ 27 w 91"/>
                    <a:gd name="T61" fmla="*/ 25 h 158"/>
                    <a:gd name="T62" fmla="*/ 13 w 91"/>
                    <a:gd name="T63" fmla="*/ 13 h 158"/>
                    <a:gd name="T64" fmla="*/ 3 w 91"/>
                    <a:gd name="T65" fmla="*/ 3 h 158"/>
                    <a:gd name="T66" fmla="*/ 0 w 91"/>
                    <a:gd name="T67" fmla="*/ 0 h 15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1"/>
                    <a:gd name="T103" fmla="*/ 0 h 158"/>
                    <a:gd name="T104" fmla="*/ 91 w 91"/>
                    <a:gd name="T105" fmla="*/ 158 h 15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1" h="158">
                      <a:moveTo>
                        <a:pt x="0" y="0"/>
                      </a:moveTo>
                      <a:lnTo>
                        <a:pt x="0" y="157"/>
                      </a:lnTo>
                      <a:lnTo>
                        <a:pt x="1" y="155"/>
                      </a:lnTo>
                      <a:lnTo>
                        <a:pt x="2" y="153"/>
                      </a:lnTo>
                      <a:lnTo>
                        <a:pt x="5" y="149"/>
                      </a:lnTo>
                      <a:lnTo>
                        <a:pt x="7" y="142"/>
                      </a:lnTo>
                      <a:lnTo>
                        <a:pt x="11" y="135"/>
                      </a:lnTo>
                      <a:lnTo>
                        <a:pt x="15" y="127"/>
                      </a:lnTo>
                      <a:lnTo>
                        <a:pt x="20" y="118"/>
                      </a:lnTo>
                      <a:lnTo>
                        <a:pt x="23" y="109"/>
                      </a:lnTo>
                      <a:lnTo>
                        <a:pt x="27" y="102"/>
                      </a:lnTo>
                      <a:lnTo>
                        <a:pt x="32" y="99"/>
                      </a:lnTo>
                      <a:lnTo>
                        <a:pt x="37" y="98"/>
                      </a:lnTo>
                      <a:lnTo>
                        <a:pt x="42" y="99"/>
                      </a:lnTo>
                      <a:lnTo>
                        <a:pt x="48" y="101"/>
                      </a:lnTo>
                      <a:lnTo>
                        <a:pt x="55" y="102"/>
                      </a:lnTo>
                      <a:lnTo>
                        <a:pt x="62" y="102"/>
                      </a:lnTo>
                      <a:lnTo>
                        <a:pt x="72" y="101"/>
                      </a:lnTo>
                      <a:lnTo>
                        <a:pt x="80" y="98"/>
                      </a:lnTo>
                      <a:lnTo>
                        <a:pt x="86" y="94"/>
                      </a:lnTo>
                      <a:lnTo>
                        <a:pt x="88" y="91"/>
                      </a:lnTo>
                      <a:lnTo>
                        <a:pt x="90" y="89"/>
                      </a:lnTo>
                      <a:lnTo>
                        <a:pt x="90" y="86"/>
                      </a:lnTo>
                      <a:lnTo>
                        <a:pt x="90" y="83"/>
                      </a:lnTo>
                      <a:lnTo>
                        <a:pt x="88" y="82"/>
                      </a:lnTo>
                      <a:lnTo>
                        <a:pt x="88" y="81"/>
                      </a:lnTo>
                      <a:lnTo>
                        <a:pt x="83" y="77"/>
                      </a:lnTo>
                      <a:lnTo>
                        <a:pt x="73" y="67"/>
                      </a:lnTo>
                      <a:lnTo>
                        <a:pt x="60" y="55"/>
                      </a:lnTo>
                      <a:lnTo>
                        <a:pt x="43" y="39"/>
                      </a:lnTo>
                      <a:lnTo>
                        <a:pt x="27" y="25"/>
                      </a:lnTo>
                      <a:lnTo>
                        <a:pt x="13" y="13"/>
                      </a:lnTo>
                      <a:lnTo>
                        <a:pt x="3" y="3"/>
                      </a:lnTo>
                      <a:lnTo>
                        <a:pt x="0" y="0"/>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25" name="Freeform 119"/>
                <p:cNvSpPr>
                  <a:spLocks/>
                </p:cNvSpPr>
                <p:nvPr/>
              </p:nvSpPr>
              <p:spPr bwMode="auto">
                <a:xfrm>
                  <a:off x="1766" y="1336"/>
                  <a:ext cx="139" cy="122"/>
                </a:xfrm>
                <a:custGeom>
                  <a:avLst/>
                  <a:gdLst>
                    <a:gd name="T0" fmla="*/ 138 w 139"/>
                    <a:gd name="T1" fmla="*/ 103 h 122"/>
                    <a:gd name="T2" fmla="*/ 0 w 139"/>
                    <a:gd name="T3" fmla="*/ 0 h 122"/>
                    <a:gd name="T4" fmla="*/ 0 w 139"/>
                    <a:gd name="T5" fmla="*/ 17 h 122"/>
                    <a:gd name="T6" fmla="*/ 138 w 139"/>
                    <a:gd name="T7" fmla="*/ 121 h 122"/>
                    <a:gd name="T8" fmla="*/ 138 w 139"/>
                    <a:gd name="T9" fmla="*/ 103 h 122"/>
                    <a:gd name="T10" fmla="*/ 0 60000 65536"/>
                    <a:gd name="T11" fmla="*/ 0 60000 65536"/>
                    <a:gd name="T12" fmla="*/ 0 60000 65536"/>
                    <a:gd name="T13" fmla="*/ 0 60000 65536"/>
                    <a:gd name="T14" fmla="*/ 0 60000 65536"/>
                    <a:gd name="T15" fmla="*/ 0 w 139"/>
                    <a:gd name="T16" fmla="*/ 0 h 122"/>
                    <a:gd name="T17" fmla="*/ 139 w 139"/>
                    <a:gd name="T18" fmla="*/ 122 h 122"/>
                  </a:gdLst>
                  <a:ahLst/>
                  <a:cxnLst>
                    <a:cxn ang="T10">
                      <a:pos x="T0" y="T1"/>
                    </a:cxn>
                    <a:cxn ang="T11">
                      <a:pos x="T2" y="T3"/>
                    </a:cxn>
                    <a:cxn ang="T12">
                      <a:pos x="T4" y="T5"/>
                    </a:cxn>
                    <a:cxn ang="T13">
                      <a:pos x="T6" y="T7"/>
                    </a:cxn>
                    <a:cxn ang="T14">
                      <a:pos x="T8" y="T9"/>
                    </a:cxn>
                  </a:cxnLst>
                  <a:rect l="T15" t="T16" r="T17" b="T18"/>
                  <a:pathLst>
                    <a:path w="139" h="122">
                      <a:moveTo>
                        <a:pt x="138" y="103"/>
                      </a:moveTo>
                      <a:lnTo>
                        <a:pt x="0" y="0"/>
                      </a:lnTo>
                      <a:lnTo>
                        <a:pt x="0" y="17"/>
                      </a:lnTo>
                      <a:lnTo>
                        <a:pt x="138" y="121"/>
                      </a:lnTo>
                      <a:lnTo>
                        <a:pt x="138" y="103"/>
                      </a:lnTo>
                    </a:path>
                  </a:pathLst>
                </a:custGeom>
                <a:solidFill>
                  <a:srgbClr val="00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26" name="Freeform 120"/>
                <p:cNvSpPr>
                  <a:spLocks/>
                </p:cNvSpPr>
                <p:nvPr/>
              </p:nvSpPr>
              <p:spPr bwMode="auto">
                <a:xfrm>
                  <a:off x="1902" y="1256"/>
                  <a:ext cx="768" cy="202"/>
                </a:xfrm>
                <a:custGeom>
                  <a:avLst/>
                  <a:gdLst>
                    <a:gd name="T0" fmla="*/ 767 w 768"/>
                    <a:gd name="T1" fmla="*/ 18 h 202"/>
                    <a:gd name="T2" fmla="*/ 767 w 768"/>
                    <a:gd name="T3" fmla="*/ 0 h 202"/>
                    <a:gd name="T4" fmla="*/ 0 w 768"/>
                    <a:gd name="T5" fmla="*/ 181 h 202"/>
                    <a:gd name="T6" fmla="*/ 2 w 768"/>
                    <a:gd name="T7" fmla="*/ 201 h 202"/>
                    <a:gd name="T8" fmla="*/ 767 w 768"/>
                    <a:gd name="T9" fmla="*/ 18 h 202"/>
                    <a:gd name="T10" fmla="*/ 0 60000 65536"/>
                    <a:gd name="T11" fmla="*/ 0 60000 65536"/>
                    <a:gd name="T12" fmla="*/ 0 60000 65536"/>
                    <a:gd name="T13" fmla="*/ 0 60000 65536"/>
                    <a:gd name="T14" fmla="*/ 0 60000 65536"/>
                    <a:gd name="T15" fmla="*/ 0 w 768"/>
                    <a:gd name="T16" fmla="*/ 0 h 202"/>
                    <a:gd name="T17" fmla="*/ 768 w 768"/>
                    <a:gd name="T18" fmla="*/ 202 h 202"/>
                  </a:gdLst>
                  <a:ahLst/>
                  <a:cxnLst>
                    <a:cxn ang="T10">
                      <a:pos x="T0" y="T1"/>
                    </a:cxn>
                    <a:cxn ang="T11">
                      <a:pos x="T2" y="T3"/>
                    </a:cxn>
                    <a:cxn ang="T12">
                      <a:pos x="T4" y="T5"/>
                    </a:cxn>
                    <a:cxn ang="T13">
                      <a:pos x="T6" y="T7"/>
                    </a:cxn>
                    <a:cxn ang="T14">
                      <a:pos x="T8" y="T9"/>
                    </a:cxn>
                  </a:cxnLst>
                  <a:rect l="T15" t="T16" r="T17" b="T18"/>
                  <a:pathLst>
                    <a:path w="768" h="202">
                      <a:moveTo>
                        <a:pt x="767" y="18"/>
                      </a:moveTo>
                      <a:lnTo>
                        <a:pt x="767" y="0"/>
                      </a:lnTo>
                      <a:lnTo>
                        <a:pt x="0" y="181"/>
                      </a:lnTo>
                      <a:lnTo>
                        <a:pt x="2" y="201"/>
                      </a:lnTo>
                      <a:lnTo>
                        <a:pt x="767" y="18"/>
                      </a:lnTo>
                    </a:path>
                  </a:pathLst>
                </a:custGeom>
                <a:solidFill>
                  <a:srgbClr val="99FF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27" name="Freeform 121"/>
                <p:cNvSpPr>
                  <a:spLocks/>
                </p:cNvSpPr>
                <p:nvPr/>
              </p:nvSpPr>
              <p:spPr bwMode="auto">
                <a:xfrm>
                  <a:off x="1763" y="1153"/>
                  <a:ext cx="907" cy="288"/>
                </a:xfrm>
                <a:custGeom>
                  <a:avLst/>
                  <a:gdLst>
                    <a:gd name="T0" fmla="*/ 906 w 907"/>
                    <a:gd name="T1" fmla="*/ 103 h 288"/>
                    <a:gd name="T2" fmla="*/ 769 w 907"/>
                    <a:gd name="T3" fmla="*/ 0 h 288"/>
                    <a:gd name="T4" fmla="*/ 0 w 907"/>
                    <a:gd name="T5" fmla="*/ 182 h 288"/>
                    <a:gd name="T6" fmla="*/ 143 w 907"/>
                    <a:gd name="T7" fmla="*/ 287 h 288"/>
                    <a:gd name="T8" fmla="*/ 906 w 907"/>
                    <a:gd name="T9" fmla="*/ 103 h 288"/>
                    <a:gd name="T10" fmla="*/ 0 60000 65536"/>
                    <a:gd name="T11" fmla="*/ 0 60000 65536"/>
                    <a:gd name="T12" fmla="*/ 0 60000 65536"/>
                    <a:gd name="T13" fmla="*/ 0 60000 65536"/>
                    <a:gd name="T14" fmla="*/ 0 60000 65536"/>
                    <a:gd name="T15" fmla="*/ 0 w 907"/>
                    <a:gd name="T16" fmla="*/ 0 h 288"/>
                    <a:gd name="T17" fmla="*/ 907 w 907"/>
                    <a:gd name="T18" fmla="*/ 288 h 288"/>
                  </a:gdLst>
                  <a:ahLst/>
                  <a:cxnLst>
                    <a:cxn ang="T10">
                      <a:pos x="T0" y="T1"/>
                    </a:cxn>
                    <a:cxn ang="T11">
                      <a:pos x="T2" y="T3"/>
                    </a:cxn>
                    <a:cxn ang="T12">
                      <a:pos x="T4" y="T5"/>
                    </a:cxn>
                    <a:cxn ang="T13">
                      <a:pos x="T6" y="T7"/>
                    </a:cxn>
                    <a:cxn ang="T14">
                      <a:pos x="T8" y="T9"/>
                    </a:cxn>
                  </a:cxnLst>
                  <a:rect l="T15" t="T16" r="T17" b="T18"/>
                  <a:pathLst>
                    <a:path w="907" h="288">
                      <a:moveTo>
                        <a:pt x="906" y="103"/>
                      </a:moveTo>
                      <a:lnTo>
                        <a:pt x="769" y="0"/>
                      </a:lnTo>
                      <a:lnTo>
                        <a:pt x="0" y="182"/>
                      </a:lnTo>
                      <a:lnTo>
                        <a:pt x="143" y="287"/>
                      </a:lnTo>
                      <a:lnTo>
                        <a:pt x="906" y="103"/>
                      </a:lnTo>
                    </a:path>
                  </a:pathLst>
                </a:custGeom>
                <a:solidFill>
                  <a:srgbClr val="33CC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nvGrpSpPr>
              <p:cNvPr id="27806" name="Group 122"/>
              <p:cNvGrpSpPr>
                <a:grpSpLocks/>
              </p:cNvGrpSpPr>
              <p:nvPr/>
            </p:nvGrpSpPr>
            <p:grpSpPr bwMode="auto">
              <a:xfrm>
                <a:off x="1838" y="1160"/>
                <a:ext cx="292" cy="238"/>
                <a:chOff x="1838" y="1160"/>
                <a:chExt cx="292" cy="238"/>
              </a:xfrm>
            </p:grpSpPr>
            <p:sp>
              <p:nvSpPr>
                <p:cNvPr id="27822" name="Freeform 123"/>
                <p:cNvSpPr>
                  <a:spLocks/>
                </p:cNvSpPr>
                <p:nvPr/>
              </p:nvSpPr>
              <p:spPr bwMode="auto">
                <a:xfrm>
                  <a:off x="1911" y="1160"/>
                  <a:ext cx="219" cy="235"/>
                </a:xfrm>
                <a:custGeom>
                  <a:avLst/>
                  <a:gdLst>
                    <a:gd name="T0" fmla="*/ 92 w 219"/>
                    <a:gd name="T1" fmla="*/ 0 h 235"/>
                    <a:gd name="T2" fmla="*/ 0 w 219"/>
                    <a:gd name="T3" fmla="*/ 234 h 235"/>
                    <a:gd name="T4" fmla="*/ 218 w 219"/>
                    <a:gd name="T5" fmla="*/ 192 h 235"/>
                    <a:gd name="T6" fmla="*/ 92 w 219"/>
                    <a:gd name="T7" fmla="*/ 0 h 235"/>
                    <a:gd name="T8" fmla="*/ 0 60000 65536"/>
                    <a:gd name="T9" fmla="*/ 0 60000 65536"/>
                    <a:gd name="T10" fmla="*/ 0 60000 65536"/>
                    <a:gd name="T11" fmla="*/ 0 60000 65536"/>
                    <a:gd name="T12" fmla="*/ 0 w 219"/>
                    <a:gd name="T13" fmla="*/ 0 h 235"/>
                    <a:gd name="T14" fmla="*/ 219 w 219"/>
                    <a:gd name="T15" fmla="*/ 235 h 235"/>
                  </a:gdLst>
                  <a:ahLst/>
                  <a:cxnLst>
                    <a:cxn ang="T8">
                      <a:pos x="T0" y="T1"/>
                    </a:cxn>
                    <a:cxn ang="T9">
                      <a:pos x="T2" y="T3"/>
                    </a:cxn>
                    <a:cxn ang="T10">
                      <a:pos x="T4" y="T5"/>
                    </a:cxn>
                    <a:cxn ang="T11">
                      <a:pos x="T6" y="T7"/>
                    </a:cxn>
                  </a:cxnLst>
                  <a:rect l="T12" t="T13" r="T14" b="T15"/>
                  <a:pathLst>
                    <a:path w="219" h="235">
                      <a:moveTo>
                        <a:pt x="92" y="0"/>
                      </a:moveTo>
                      <a:lnTo>
                        <a:pt x="0" y="234"/>
                      </a:lnTo>
                      <a:lnTo>
                        <a:pt x="218" y="192"/>
                      </a:lnTo>
                      <a:lnTo>
                        <a:pt x="92" y="0"/>
                      </a:lnTo>
                    </a:path>
                  </a:pathLst>
                </a:custGeom>
                <a:solidFill>
                  <a:srgbClr val="FFCC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23" name="Freeform 124"/>
                <p:cNvSpPr>
                  <a:spLocks/>
                </p:cNvSpPr>
                <p:nvPr/>
              </p:nvSpPr>
              <p:spPr bwMode="auto">
                <a:xfrm>
                  <a:off x="1838" y="1162"/>
                  <a:ext cx="167" cy="236"/>
                </a:xfrm>
                <a:custGeom>
                  <a:avLst/>
                  <a:gdLst>
                    <a:gd name="T0" fmla="*/ 166 w 167"/>
                    <a:gd name="T1" fmla="*/ 0 h 236"/>
                    <a:gd name="T2" fmla="*/ 0 w 167"/>
                    <a:gd name="T3" fmla="*/ 166 h 236"/>
                    <a:gd name="T4" fmla="*/ 80 w 167"/>
                    <a:gd name="T5" fmla="*/ 235 h 236"/>
                    <a:gd name="T6" fmla="*/ 166 w 167"/>
                    <a:gd name="T7" fmla="*/ 0 h 236"/>
                    <a:gd name="T8" fmla="*/ 0 60000 65536"/>
                    <a:gd name="T9" fmla="*/ 0 60000 65536"/>
                    <a:gd name="T10" fmla="*/ 0 60000 65536"/>
                    <a:gd name="T11" fmla="*/ 0 60000 65536"/>
                    <a:gd name="T12" fmla="*/ 0 w 167"/>
                    <a:gd name="T13" fmla="*/ 0 h 236"/>
                    <a:gd name="T14" fmla="*/ 167 w 167"/>
                    <a:gd name="T15" fmla="*/ 236 h 236"/>
                  </a:gdLst>
                  <a:ahLst/>
                  <a:cxnLst>
                    <a:cxn ang="T8">
                      <a:pos x="T0" y="T1"/>
                    </a:cxn>
                    <a:cxn ang="T9">
                      <a:pos x="T2" y="T3"/>
                    </a:cxn>
                    <a:cxn ang="T10">
                      <a:pos x="T4" y="T5"/>
                    </a:cxn>
                    <a:cxn ang="T11">
                      <a:pos x="T6" y="T7"/>
                    </a:cxn>
                  </a:cxnLst>
                  <a:rect l="T12" t="T13" r="T14" b="T15"/>
                  <a:pathLst>
                    <a:path w="167" h="236">
                      <a:moveTo>
                        <a:pt x="166" y="0"/>
                      </a:moveTo>
                      <a:lnTo>
                        <a:pt x="0" y="166"/>
                      </a:lnTo>
                      <a:lnTo>
                        <a:pt x="80" y="235"/>
                      </a:lnTo>
                      <a:lnTo>
                        <a:pt x="166" y="0"/>
                      </a:lnTo>
                    </a:path>
                  </a:pathLst>
                </a:custGeom>
                <a:solidFill>
                  <a:srgbClr val="FF99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nvGrpSpPr>
              <p:cNvPr id="27807" name="Group 125"/>
              <p:cNvGrpSpPr>
                <a:grpSpLocks/>
              </p:cNvGrpSpPr>
              <p:nvPr/>
            </p:nvGrpSpPr>
            <p:grpSpPr bwMode="auto">
              <a:xfrm>
                <a:off x="2384" y="1050"/>
                <a:ext cx="222" cy="224"/>
                <a:chOff x="2384" y="1050"/>
                <a:chExt cx="222" cy="224"/>
              </a:xfrm>
            </p:grpSpPr>
            <p:sp>
              <p:nvSpPr>
                <p:cNvPr id="27820" name="Freeform 126"/>
                <p:cNvSpPr>
                  <a:spLocks/>
                </p:cNvSpPr>
                <p:nvPr/>
              </p:nvSpPr>
              <p:spPr bwMode="auto">
                <a:xfrm>
                  <a:off x="2384" y="1050"/>
                  <a:ext cx="222" cy="224"/>
                </a:xfrm>
                <a:custGeom>
                  <a:avLst/>
                  <a:gdLst>
                    <a:gd name="T0" fmla="*/ 111 w 222"/>
                    <a:gd name="T1" fmla="*/ 220 h 224"/>
                    <a:gd name="T2" fmla="*/ 132 w 222"/>
                    <a:gd name="T3" fmla="*/ 214 h 224"/>
                    <a:gd name="T4" fmla="*/ 153 w 222"/>
                    <a:gd name="T5" fmla="*/ 204 h 224"/>
                    <a:gd name="T6" fmla="*/ 171 w 222"/>
                    <a:gd name="T7" fmla="*/ 190 h 224"/>
                    <a:gd name="T8" fmla="*/ 188 w 222"/>
                    <a:gd name="T9" fmla="*/ 173 h 224"/>
                    <a:gd name="T10" fmla="*/ 201 w 222"/>
                    <a:gd name="T11" fmla="*/ 154 h 224"/>
                    <a:gd name="T12" fmla="*/ 212 w 222"/>
                    <a:gd name="T13" fmla="*/ 134 h 224"/>
                    <a:gd name="T14" fmla="*/ 218 w 222"/>
                    <a:gd name="T15" fmla="*/ 112 h 224"/>
                    <a:gd name="T16" fmla="*/ 221 w 222"/>
                    <a:gd name="T17" fmla="*/ 90 h 224"/>
                    <a:gd name="T18" fmla="*/ 218 w 222"/>
                    <a:gd name="T19" fmla="*/ 69 h 224"/>
                    <a:gd name="T20" fmla="*/ 212 w 222"/>
                    <a:gd name="T21" fmla="*/ 50 h 224"/>
                    <a:gd name="T22" fmla="*/ 201 w 222"/>
                    <a:gd name="T23" fmla="*/ 33 h 224"/>
                    <a:gd name="T24" fmla="*/ 188 w 222"/>
                    <a:gd name="T25" fmla="*/ 18 h 224"/>
                    <a:gd name="T26" fmla="*/ 171 w 222"/>
                    <a:gd name="T27" fmla="*/ 8 h 224"/>
                    <a:gd name="T28" fmla="*/ 153 w 222"/>
                    <a:gd name="T29" fmla="*/ 3 h 224"/>
                    <a:gd name="T30" fmla="*/ 132 w 222"/>
                    <a:gd name="T31" fmla="*/ 0 h 224"/>
                    <a:gd name="T32" fmla="*/ 111 w 222"/>
                    <a:gd name="T33" fmla="*/ 2 h 224"/>
                    <a:gd name="T34" fmla="*/ 88 w 222"/>
                    <a:gd name="T35" fmla="*/ 8 h 224"/>
                    <a:gd name="T36" fmla="*/ 67 w 222"/>
                    <a:gd name="T37" fmla="*/ 18 h 224"/>
                    <a:gd name="T38" fmla="*/ 49 w 222"/>
                    <a:gd name="T39" fmla="*/ 33 h 224"/>
                    <a:gd name="T40" fmla="*/ 32 w 222"/>
                    <a:gd name="T41" fmla="*/ 49 h 224"/>
                    <a:gd name="T42" fmla="*/ 19 w 222"/>
                    <a:gd name="T43" fmla="*/ 68 h 224"/>
                    <a:gd name="T44" fmla="*/ 8 w 222"/>
                    <a:gd name="T45" fmla="*/ 89 h 224"/>
                    <a:gd name="T46" fmla="*/ 2 w 222"/>
                    <a:gd name="T47" fmla="*/ 110 h 224"/>
                    <a:gd name="T48" fmla="*/ 0 w 222"/>
                    <a:gd name="T49" fmla="*/ 132 h 224"/>
                    <a:gd name="T50" fmla="*/ 2 w 222"/>
                    <a:gd name="T51" fmla="*/ 154 h 224"/>
                    <a:gd name="T52" fmla="*/ 8 w 222"/>
                    <a:gd name="T53" fmla="*/ 173 h 224"/>
                    <a:gd name="T54" fmla="*/ 19 w 222"/>
                    <a:gd name="T55" fmla="*/ 190 h 224"/>
                    <a:gd name="T56" fmla="*/ 32 w 222"/>
                    <a:gd name="T57" fmla="*/ 204 h 224"/>
                    <a:gd name="T58" fmla="*/ 49 w 222"/>
                    <a:gd name="T59" fmla="*/ 214 h 224"/>
                    <a:gd name="T60" fmla="*/ 67 w 222"/>
                    <a:gd name="T61" fmla="*/ 220 h 224"/>
                    <a:gd name="T62" fmla="*/ 88 w 222"/>
                    <a:gd name="T63" fmla="*/ 223 h 224"/>
                    <a:gd name="T64" fmla="*/ 111 w 222"/>
                    <a:gd name="T65" fmla="*/ 220 h 22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2"/>
                    <a:gd name="T100" fmla="*/ 0 h 224"/>
                    <a:gd name="T101" fmla="*/ 222 w 222"/>
                    <a:gd name="T102" fmla="*/ 224 h 22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2" h="224">
                      <a:moveTo>
                        <a:pt x="111" y="220"/>
                      </a:moveTo>
                      <a:lnTo>
                        <a:pt x="132" y="214"/>
                      </a:lnTo>
                      <a:lnTo>
                        <a:pt x="153" y="204"/>
                      </a:lnTo>
                      <a:lnTo>
                        <a:pt x="171" y="190"/>
                      </a:lnTo>
                      <a:lnTo>
                        <a:pt x="188" y="173"/>
                      </a:lnTo>
                      <a:lnTo>
                        <a:pt x="201" y="154"/>
                      </a:lnTo>
                      <a:lnTo>
                        <a:pt x="212" y="134"/>
                      </a:lnTo>
                      <a:lnTo>
                        <a:pt x="218" y="112"/>
                      </a:lnTo>
                      <a:lnTo>
                        <a:pt x="221" y="90"/>
                      </a:lnTo>
                      <a:lnTo>
                        <a:pt x="218" y="69"/>
                      </a:lnTo>
                      <a:lnTo>
                        <a:pt x="212" y="50"/>
                      </a:lnTo>
                      <a:lnTo>
                        <a:pt x="201" y="33"/>
                      </a:lnTo>
                      <a:lnTo>
                        <a:pt x="188" y="18"/>
                      </a:lnTo>
                      <a:lnTo>
                        <a:pt x="171" y="8"/>
                      </a:lnTo>
                      <a:lnTo>
                        <a:pt x="153" y="3"/>
                      </a:lnTo>
                      <a:lnTo>
                        <a:pt x="132" y="0"/>
                      </a:lnTo>
                      <a:lnTo>
                        <a:pt x="111" y="2"/>
                      </a:lnTo>
                      <a:lnTo>
                        <a:pt x="88" y="8"/>
                      </a:lnTo>
                      <a:lnTo>
                        <a:pt x="67" y="18"/>
                      </a:lnTo>
                      <a:lnTo>
                        <a:pt x="49" y="33"/>
                      </a:lnTo>
                      <a:lnTo>
                        <a:pt x="32" y="49"/>
                      </a:lnTo>
                      <a:lnTo>
                        <a:pt x="19" y="68"/>
                      </a:lnTo>
                      <a:lnTo>
                        <a:pt x="8" y="89"/>
                      </a:lnTo>
                      <a:lnTo>
                        <a:pt x="2" y="110"/>
                      </a:lnTo>
                      <a:lnTo>
                        <a:pt x="0" y="132"/>
                      </a:lnTo>
                      <a:lnTo>
                        <a:pt x="2" y="154"/>
                      </a:lnTo>
                      <a:lnTo>
                        <a:pt x="8" y="173"/>
                      </a:lnTo>
                      <a:lnTo>
                        <a:pt x="19" y="190"/>
                      </a:lnTo>
                      <a:lnTo>
                        <a:pt x="32" y="204"/>
                      </a:lnTo>
                      <a:lnTo>
                        <a:pt x="49" y="214"/>
                      </a:lnTo>
                      <a:lnTo>
                        <a:pt x="67" y="220"/>
                      </a:lnTo>
                      <a:lnTo>
                        <a:pt x="88" y="223"/>
                      </a:lnTo>
                      <a:lnTo>
                        <a:pt x="111" y="220"/>
                      </a:lnTo>
                    </a:path>
                  </a:pathLst>
                </a:custGeom>
                <a:solidFill>
                  <a:srgbClr val="99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21" name="Freeform 127"/>
                <p:cNvSpPr>
                  <a:spLocks/>
                </p:cNvSpPr>
                <p:nvPr/>
              </p:nvSpPr>
              <p:spPr bwMode="auto">
                <a:xfrm>
                  <a:off x="2409" y="1098"/>
                  <a:ext cx="193" cy="172"/>
                </a:xfrm>
                <a:custGeom>
                  <a:avLst/>
                  <a:gdLst>
                    <a:gd name="T0" fmla="*/ 67 w 193"/>
                    <a:gd name="T1" fmla="*/ 171 h 172"/>
                    <a:gd name="T2" fmla="*/ 72 w 193"/>
                    <a:gd name="T3" fmla="*/ 171 h 172"/>
                    <a:gd name="T4" fmla="*/ 79 w 193"/>
                    <a:gd name="T5" fmla="*/ 171 h 172"/>
                    <a:gd name="T6" fmla="*/ 88 w 193"/>
                    <a:gd name="T7" fmla="*/ 168 h 172"/>
                    <a:gd name="T8" fmla="*/ 97 w 193"/>
                    <a:gd name="T9" fmla="*/ 166 h 172"/>
                    <a:gd name="T10" fmla="*/ 108 w 193"/>
                    <a:gd name="T11" fmla="*/ 162 h 172"/>
                    <a:gd name="T12" fmla="*/ 120 w 193"/>
                    <a:gd name="T13" fmla="*/ 156 h 172"/>
                    <a:gd name="T14" fmla="*/ 131 w 193"/>
                    <a:gd name="T15" fmla="*/ 149 h 172"/>
                    <a:gd name="T16" fmla="*/ 142 w 193"/>
                    <a:gd name="T17" fmla="*/ 139 h 172"/>
                    <a:gd name="T18" fmla="*/ 153 w 193"/>
                    <a:gd name="T19" fmla="*/ 129 h 172"/>
                    <a:gd name="T20" fmla="*/ 162 w 193"/>
                    <a:gd name="T21" fmla="*/ 120 h 172"/>
                    <a:gd name="T22" fmla="*/ 169 w 193"/>
                    <a:gd name="T23" fmla="*/ 111 h 172"/>
                    <a:gd name="T24" fmla="*/ 174 w 193"/>
                    <a:gd name="T25" fmla="*/ 103 h 172"/>
                    <a:gd name="T26" fmla="*/ 178 w 193"/>
                    <a:gd name="T27" fmla="*/ 97 h 172"/>
                    <a:gd name="T28" fmla="*/ 180 w 193"/>
                    <a:gd name="T29" fmla="*/ 91 h 172"/>
                    <a:gd name="T30" fmla="*/ 183 w 193"/>
                    <a:gd name="T31" fmla="*/ 87 h 172"/>
                    <a:gd name="T32" fmla="*/ 184 w 193"/>
                    <a:gd name="T33" fmla="*/ 82 h 172"/>
                    <a:gd name="T34" fmla="*/ 189 w 193"/>
                    <a:gd name="T35" fmla="*/ 63 h 172"/>
                    <a:gd name="T36" fmla="*/ 192 w 193"/>
                    <a:gd name="T37" fmla="*/ 46 h 172"/>
                    <a:gd name="T38" fmla="*/ 192 w 193"/>
                    <a:gd name="T39" fmla="*/ 32 h 172"/>
                    <a:gd name="T40" fmla="*/ 189 w 193"/>
                    <a:gd name="T41" fmla="*/ 21 h 172"/>
                    <a:gd name="T42" fmla="*/ 186 w 193"/>
                    <a:gd name="T43" fmla="*/ 12 h 172"/>
                    <a:gd name="T44" fmla="*/ 183 w 193"/>
                    <a:gd name="T45" fmla="*/ 5 h 172"/>
                    <a:gd name="T46" fmla="*/ 179 w 193"/>
                    <a:gd name="T47" fmla="*/ 1 h 172"/>
                    <a:gd name="T48" fmla="*/ 178 w 193"/>
                    <a:gd name="T49" fmla="*/ 0 h 172"/>
                    <a:gd name="T50" fmla="*/ 179 w 193"/>
                    <a:gd name="T51" fmla="*/ 3 h 172"/>
                    <a:gd name="T52" fmla="*/ 179 w 193"/>
                    <a:gd name="T53" fmla="*/ 11 h 172"/>
                    <a:gd name="T54" fmla="*/ 179 w 193"/>
                    <a:gd name="T55" fmla="*/ 24 h 172"/>
                    <a:gd name="T56" fmla="*/ 177 w 193"/>
                    <a:gd name="T57" fmla="*/ 40 h 172"/>
                    <a:gd name="T58" fmla="*/ 170 w 193"/>
                    <a:gd name="T59" fmla="*/ 59 h 172"/>
                    <a:gd name="T60" fmla="*/ 159 w 193"/>
                    <a:gd name="T61" fmla="*/ 79 h 172"/>
                    <a:gd name="T62" fmla="*/ 140 w 193"/>
                    <a:gd name="T63" fmla="*/ 100 h 172"/>
                    <a:gd name="T64" fmla="*/ 114 w 193"/>
                    <a:gd name="T65" fmla="*/ 120 h 172"/>
                    <a:gd name="T66" fmla="*/ 108 w 193"/>
                    <a:gd name="T67" fmla="*/ 125 h 172"/>
                    <a:gd name="T68" fmla="*/ 102 w 193"/>
                    <a:gd name="T69" fmla="*/ 128 h 172"/>
                    <a:gd name="T70" fmla="*/ 94 w 193"/>
                    <a:gd name="T71" fmla="*/ 133 h 172"/>
                    <a:gd name="T72" fmla="*/ 85 w 193"/>
                    <a:gd name="T73" fmla="*/ 137 h 172"/>
                    <a:gd name="T74" fmla="*/ 75 w 193"/>
                    <a:gd name="T75" fmla="*/ 140 h 172"/>
                    <a:gd name="T76" fmla="*/ 64 w 193"/>
                    <a:gd name="T77" fmla="*/ 144 h 172"/>
                    <a:gd name="T78" fmla="*/ 52 w 193"/>
                    <a:gd name="T79" fmla="*/ 146 h 172"/>
                    <a:gd name="T80" fmla="*/ 40 w 193"/>
                    <a:gd name="T81" fmla="*/ 147 h 172"/>
                    <a:gd name="T82" fmla="*/ 30 w 193"/>
                    <a:gd name="T83" fmla="*/ 148 h 172"/>
                    <a:gd name="T84" fmla="*/ 21 w 193"/>
                    <a:gd name="T85" fmla="*/ 148 h 172"/>
                    <a:gd name="T86" fmla="*/ 13 w 193"/>
                    <a:gd name="T87" fmla="*/ 148 h 172"/>
                    <a:gd name="T88" fmla="*/ 8 w 193"/>
                    <a:gd name="T89" fmla="*/ 147 h 172"/>
                    <a:gd name="T90" fmla="*/ 4 w 193"/>
                    <a:gd name="T91" fmla="*/ 147 h 172"/>
                    <a:gd name="T92" fmla="*/ 2 w 193"/>
                    <a:gd name="T93" fmla="*/ 147 h 172"/>
                    <a:gd name="T94" fmla="*/ 0 w 193"/>
                    <a:gd name="T95" fmla="*/ 147 h 172"/>
                    <a:gd name="T96" fmla="*/ 0 w 193"/>
                    <a:gd name="T97" fmla="*/ 147 h 172"/>
                    <a:gd name="T98" fmla="*/ 1 w 193"/>
                    <a:gd name="T99" fmla="*/ 147 h 172"/>
                    <a:gd name="T100" fmla="*/ 2 w 193"/>
                    <a:gd name="T101" fmla="*/ 150 h 172"/>
                    <a:gd name="T102" fmla="*/ 5 w 193"/>
                    <a:gd name="T103" fmla="*/ 154 h 172"/>
                    <a:gd name="T104" fmla="*/ 12 w 193"/>
                    <a:gd name="T105" fmla="*/ 157 h 172"/>
                    <a:gd name="T106" fmla="*/ 20 w 193"/>
                    <a:gd name="T107" fmla="*/ 162 h 172"/>
                    <a:gd name="T108" fmla="*/ 32 w 193"/>
                    <a:gd name="T109" fmla="*/ 166 h 172"/>
                    <a:gd name="T110" fmla="*/ 47 w 193"/>
                    <a:gd name="T111" fmla="*/ 169 h 172"/>
                    <a:gd name="T112" fmla="*/ 67 w 193"/>
                    <a:gd name="T113" fmla="*/ 171 h 1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3"/>
                    <a:gd name="T172" fmla="*/ 0 h 172"/>
                    <a:gd name="T173" fmla="*/ 193 w 193"/>
                    <a:gd name="T174" fmla="*/ 172 h 1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3" h="172">
                      <a:moveTo>
                        <a:pt x="67" y="171"/>
                      </a:moveTo>
                      <a:lnTo>
                        <a:pt x="72" y="171"/>
                      </a:lnTo>
                      <a:lnTo>
                        <a:pt x="79" y="171"/>
                      </a:lnTo>
                      <a:lnTo>
                        <a:pt x="88" y="168"/>
                      </a:lnTo>
                      <a:lnTo>
                        <a:pt x="97" y="166"/>
                      </a:lnTo>
                      <a:lnTo>
                        <a:pt x="108" y="162"/>
                      </a:lnTo>
                      <a:lnTo>
                        <a:pt x="120" y="156"/>
                      </a:lnTo>
                      <a:lnTo>
                        <a:pt x="131" y="149"/>
                      </a:lnTo>
                      <a:lnTo>
                        <a:pt x="142" y="139"/>
                      </a:lnTo>
                      <a:lnTo>
                        <a:pt x="153" y="129"/>
                      </a:lnTo>
                      <a:lnTo>
                        <a:pt x="162" y="120"/>
                      </a:lnTo>
                      <a:lnTo>
                        <a:pt x="169" y="111"/>
                      </a:lnTo>
                      <a:lnTo>
                        <a:pt x="174" y="103"/>
                      </a:lnTo>
                      <a:lnTo>
                        <a:pt x="178" y="97"/>
                      </a:lnTo>
                      <a:lnTo>
                        <a:pt x="180" y="91"/>
                      </a:lnTo>
                      <a:lnTo>
                        <a:pt x="183" y="87"/>
                      </a:lnTo>
                      <a:lnTo>
                        <a:pt x="184" y="82"/>
                      </a:lnTo>
                      <a:lnTo>
                        <a:pt x="189" y="63"/>
                      </a:lnTo>
                      <a:lnTo>
                        <a:pt x="192" y="46"/>
                      </a:lnTo>
                      <a:lnTo>
                        <a:pt x="192" y="32"/>
                      </a:lnTo>
                      <a:lnTo>
                        <a:pt x="189" y="21"/>
                      </a:lnTo>
                      <a:lnTo>
                        <a:pt x="186" y="12"/>
                      </a:lnTo>
                      <a:lnTo>
                        <a:pt x="183" y="5"/>
                      </a:lnTo>
                      <a:lnTo>
                        <a:pt x="179" y="1"/>
                      </a:lnTo>
                      <a:lnTo>
                        <a:pt x="178" y="0"/>
                      </a:lnTo>
                      <a:lnTo>
                        <a:pt x="179" y="3"/>
                      </a:lnTo>
                      <a:lnTo>
                        <a:pt x="179" y="11"/>
                      </a:lnTo>
                      <a:lnTo>
                        <a:pt x="179" y="24"/>
                      </a:lnTo>
                      <a:lnTo>
                        <a:pt x="177" y="40"/>
                      </a:lnTo>
                      <a:lnTo>
                        <a:pt x="170" y="59"/>
                      </a:lnTo>
                      <a:lnTo>
                        <a:pt x="159" y="79"/>
                      </a:lnTo>
                      <a:lnTo>
                        <a:pt x="140" y="100"/>
                      </a:lnTo>
                      <a:lnTo>
                        <a:pt x="114" y="120"/>
                      </a:lnTo>
                      <a:lnTo>
                        <a:pt x="108" y="125"/>
                      </a:lnTo>
                      <a:lnTo>
                        <a:pt x="102" y="128"/>
                      </a:lnTo>
                      <a:lnTo>
                        <a:pt x="94" y="133"/>
                      </a:lnTo>
                      <a:lnTo>
                        <a:pt x="85" y="137"/>
                      </a:lnTo>
                      <a:lnTo>
                        <a:pt x="75" y="140"/>
                      </a:lnTo>
                      <a:lnTo>
                        <a:pt x="64" y="144"/>
                      </a:lnTo>
                      <a:lnTo>
                        <a:pt x="52" y="146"/>
                      </a:lnTo>
                      <a:lnTo>
                        <a:pt x="40" y="147"/>
                      </a:lnTo>
                      <a:lnTo>
                        <a:pt x="30" y="148"/>
                      </a:lnTo>
                      <a:lnTo>
                        <a:pt x="21" y="148"/>
                      </a:lnTo>
                      <a:lnTo>
                        <a:pt x="13" y="148"/>
                      </a:lnTo>
                      <a:lnTo>
                        <a:pt x="8" y="147"/>
                      </a:lnTo>
                      <a:lnTo>
                        <a:pt x="4" y="147"/>
                      </a:lnTo>
                      <a:lnTo>
                        <a:pt x="2" y="147"/>
                      </a:lnTo>
                      <a:lnTo>
                        <a:pt x="0" y="147"/>
                      </a:lnTo>
                      <a:lnTo>
                        <a:pt x="1" y="147"/>
                      </a:lnTo>
                      <a:lnTo>
                        <a:pt x="2" y="150"/>
                      </a:lnTo>
                      <a:lnTo>
                        <a:pt x="5" y="154"/>
                      </a:lnTo>
                      <a:lnTo>
                        <a:pt x="12" y="157"/>
                      </a:lnTo>
                      <a:lnTo>
                        <a:pt x="20" y="162"/>
                      </a:lnTo>
                      <a:lnTo>
                        <a:pt x="32" y="166"/>
                      </a:lnTo>
                      <a:lnTo>
                        <a:pt x="47" y="169"/>
                      </a:lnTo>
                      <a:lnTo>
                        <a:pt x="67" y="171"/>
                      </a:lnTo>
                    </a:path>
                  </a:pathLst>
                </a:custGeom>
                <a:solidFill>
                  <a:srgbClr val="00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nvGrpSpPr>
              <p:cNvPr id="27808" name="Group 128"/>
              <p:cNvGrpSpPr>
                <a:grpSpLocks/>
              </p:cNvGrpSpPr>
              <p:nvPr/>
            </p:nvGrpSpPr>
            <p:grpSpPr bwMode="auto">
              <a:xfrm>
                <a:off x="2122" y="1083"/>
                <a:ext cx="227" cy="253"/>
                <a:chOff x="2122" y="1083"/>
                <a:chExt cx="227" cy="253"/>
              </a:xfrm>
            </p:grpSpPr>
            <p:sp>
              <p:nvSpPr>
                <p:cNvPr id="27817" name="Freeform 129"/>
                <p:cNvSpPr>
                  <a:spLocks/>
                </p:cNvSpPr>
                <p:nvPr/>
              </p:nvSpPr>
              <p:spPr bwMode="auto">
                <a:xfrm>
                  <a:off x="2124" y="1114"/>
                  <a:ext cx="55" cy="222"/>
                </a:xfrm>
                <a:custGeom>
                  <a:avLst/>
                  <a:gdLst>
                    <a:gd name="T0" fmla="*/ 0 w 55"/>
                    <a:gd name="T1" fmla="*/ 0 h 222"/>
                    <a:gd name="T2" fmla="*/ 0 w 55"/>
                    <a:gd name="T3" fmla="*/ 169 h 222"/>
                    <a:gd name="T4" fmla="*/ 54 w 55"/>
                    <a:gd name="T5" fmla="*/ 221 h 222"/>
                    <a:gd name="T6" fmla="*/ 54 w 55"/>
                    <a:gd name="T7" fmla="*/ 51 h 222"/>
                    <a:gd name="T8" fmla="*/ 0 w 55"/>
                    <a:gd name="T9" fmla="*/ 0 h 222"/>
                    <a:gd name="T10" fmla="*/ 0 60000 65536"/>
                    <a:gd name="T11" fmla="*/ 0 60000 65536"/>
                    <a:gd name="T12" fmla="*/ 0 60000 65536"/>
                    <a:gd name="T13" fmla="*/ 0 60000 65536"/>
                    <a:gd name="T14" fmla="*/ 0 60000 65536"/>
                    <a:gd name="T15" fmla="*/ 0 w 55"/>
                    <a:gd name="T16" fmla="*/ 0 h 222"/>
                    <a:gd name="T17" fmla="*/ 55 w 55"/>
                    <a:gd name="T18" fmla="*/ 222 h 222"/>
                  </a:gdLst>
                  <a:ahLst/>
                  <a:cxnLst>
                    <a:cxn ang="T10">
                      <a:pos x="T0" y="T1"/>
                    </a:cxn>
                    <a:cxn ang="T11">
                      <a:pos x="T2" y="T3"/>
                    </a:cxn>
                    <a:cxn ang="T12">
                      <a:pos x="T4" y="T5"/>
                    </a:cxn>
                    <a:cxn ang="T13">
                      <a:pos x="T6" y="T7"/>
                    </a:cxn>
                    <a:cxn ang="T14">
                      <a:pos x="T8" y="T9"/>
                    </a:cxn>
                  </a:cxnLst>
                  <a:rect l="T15" t="T16" r="T17" b="T18"/>
                  <a:pathLst>
                    <a:path w="55" h="222">
                      <a:moveTo>
                        <a:pt x="0" y="0"/>
                      </a:moveTo>
                      <a:lnTo>
                        <a:pt x="0" y="169"/>
                      </a:lnTo>
                      <a:lnTo>
                        <a:pt x="54" y="221"/>
                      </a:lnTo>
                      <a:lnTo>
                        <a:pt x="54" y="51"/>
                      </a:lnTo>
                      <a:lnTo>
                        <a:pt x="0" y="0"/>
                      </a:lnTo>
                    </a:path>
                  </a:pathLst>
                </a:custGeom>
                <a:solidFill>
                  <a:srgbClr val="99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18" name="Freeform 130"/>
                <p:cNvSpPr>
                  <a:spLocks/>
                </p:cNvSpPr>
                <p:nvPr/>
              </p:nvSpPr>
              <p:spPr bwMode="auto">
                <a:xfrm>
                  <a:off x="2122" y="1083"/>
                  <a:ext cx="227" cy="181"/>
                </a:xfrm>
                <a:custGeom>
                  <a:avLst/>
                  <a:gdLst>
                    <a:gd name="T0" fmla="*/ 0 w 227"/>
                    <a:gd name="T1" fmla="*/ 32 h 181"/>
                    <a:gd name="T2" fmla="*/ 59 w 227"/>
                    <a:gd name="T3" fmla="*/ 86 h 181"/>
                    <a:gd name="T4" fmla="*/ 128 w 227"/>
                    <a:gd name="T5" fmla="*/ 180 h 181"/>
                    <a:gd name="T6" fmla="*/ 226 w 227"/>
                    <a:gd name="T7" fmla="*/ 49 h 181"/>
                    <a:gd name="T8" fmla="*/ 170 w 227"/>
                    <a:gd name="T9" fmla="*/ 0 h 181"/>
                    <a:gd name="T10" fmla="*/ 0 w 227"/>
                    <a:gd name="T11" fmla="*/ 32 h 181"/>
                    <a:gd name="T12" fmla="*/ 0 60000 65536"/>
                    <a:gd name="T13" fmla="*/ 0 60000 65536"/>
                    <a:gd name="T14" fmla="*/ 0 60000 65536"/>
                    <a:gd name="T15" fmla="*/ 0 60000 65536"/>
                    <a:gd name="T16" fmla="*/ 0 60000 65536"/>
                    <a:gd name="T17" fmla="*/ 0 60000 65536"/>
                    <a:gd name="T18" fmla="*/ 0 w 227"/>
                    <a:gd name="T19" fmla="*/ 0 h 181"/>
                    <a:gd name="T20" fmla="*/ 227 w 227"/>
                    <a:gd name="T21" fmla="*/ 181 h 181"/>
                  </a:gdLst>
                  <a:ahLst/>
                  <a:cxnLst>
                    <a:cxn ang="T12">
                      <a:pos x="T0" y="T1"/>
                    </a:cxn>
                    <a:cxn ang="T13">
                      <a:pos x="T2" y="T3"/>
                    </a:cxn>
                    <a:cxn ang="T14">
                      <a:pos x="T4" y="T5"/>
                    </a:cxn>
                    <a:cxn ang="T15">
                      <a:pos x="T6" y="T7"/>
                    </a:cxn>
                    <a:cxn ang="T16">
                      <a:pos x="T8" y="T9"/>
                    </a:cxn>
                    <a:cxn ang="T17">
                      <a:pos x="T10" y="T11"/>
                    </a:cxn>
                  </a:cxnLst>
                  <a:rect l="T18" t="T19" r="T20" b="T21"/>
                  <a:pathLst>
                    <a:path w="227" h="181">
                      <a:moveTo>
                        <a:pt x="0" y="32"/>
                      </a:moveTo>
                      <a:lnTo>
                        <a:pt x="59" y="86"/>
                      </a:lnTo>
                      <a:lnTo>
                        <a:pt x="128" y="180"/>
                      </a:lnTo>
                      <a:lnTo>
                        <a:pt x="226" y="49"/>
                      </a:lnTo>
                      <a:lnTo>
                        <a:pt x="170" y="0"/>
                      </a:lnTo>
                      <a:lnTo>
                        <a:pt x="0" y="32"/>
                      </a:lnTo>
                    </a:path>
                  </a:pathLst>
                </a:custGeom>
                <a:solidFill>
                  <a:srgbClr val="CCCC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19" name="Freeform 131"/>
                <p:cNvSpPr>
                  <a:spLocks/>
                </p:cNvSpPr>
                <p:nvPr/>
              </p:nvSpPr>
              <p:spPr bwMode="auto">
                <a:xfrm>
                  <a:off x="2175" y="1133"/>
                  <a:ext cx="174" cy="203"/>
                </a:xfrm>
                <a:custGeom>
                  <a:avLst/>
                  <a:gdLst>
                    <a:gd name="T0" fmla="*/ 0 w 174"/>
                    <a:gd name="T1" fmla="*/ 32 h 203"/>
                    <a:gd name="T2" fmla="*/ 0 w 174"/>
                    <a:gd name="T3" fmla="*/ 202 h 203"/>
                    <a:gd name="T4" fmla="*/ 173 w 174"/>
                    <a:gd name="T5" fmla="*/ 169 h 203"/>
                    <a:gd name="T6" fmla="*/ 173 w 174"/>
                    <a:gd name="T7" fmla="*/ 0 h 203"/>
                    <a:gd name="T8" fmla="*/ 0 w 174"/>
                    <a:gd name="T9" fmla="*/ 32 h 203"/>
                    <a:gd name="T10" fmla="*/ 0 60000 65536"/>
                    <a:gd name="T11" fmla="*/ 0 60000 65536"/>
                    <a:gd name="T12" fmla="*/ 0 60000 65536"/>
                    <a:gd name="T13" fmla="*/ 0 60000 65536"/>
                    <a:gd name="T14" fmla="*/ 0 60000 65536"/>
                    <a:gd name="T15" fmla="*/ 0 w 174"/>
                    <a:gd name="T16" fmla="*/ 0 h 203"/>
                    <a:gd name="T17" fmla="*/ 174 w 174"/>
                    <a:gd name="T18" fmla="*/ 203 h 203"/>
                  </a:gdLst>
                  <a:ahLst/>
                  <a:cxnLst>
                    <a:cxn ang="T10">
                      <a:pos x="T0" y="T1"/>
                    </a:cxn>
                    <a:cxn ang="T11">
                      <a:pos x="T2" y="T3"/>
                    </a:cxn>
                    <a:cxn ang="T12">
                      <a:pos x="T4" y="T5"/>
                    </a:cxn>
                    <a:cxn ang="T13">
                      <a:pos x="T6" y="T7"/>
                    </a:cxn>
                    <a:cxn ang="T14">
                      <a:pos x="T8" y="T9"/>
                    </a:cxn>
                  </a:cxnLst>
                  <a:rect l="T15" t="T16" r="T17" b="T18"/>
                  <a:pathLst>
                    <a:path w="174" h="203">
                      <a:moveTo>
                        <a:pt x="0" y="32"/>
                      </a:moveTo>
                      <a:lnTo>
                        <a:pt x="0" y="202"/>
                      </a:lnTo>
                      <a:lnTo>
                        <a:pt x="173" y="169"/>
                      </a:lnTo>
                      <a:lnTo>
                        <a:pt x="173" y="0"/>
                      </a:lnTo>
                      <a:lnTo>
                        <a:pt x="0" y="32"/>
                      </a:lnTo>
                    </a:path>
                  </a:pathLst>
                </a:custGeom>
                <a:solidFill>
                  <a:srgbClr val="FFFF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nvGrpSpPr>
              <p:cNvPr id="27809" name="Group 132"/>
              <p:cNvGrpSpPr>
                <a:grpSpLocks/>
              </p:cNvGrpSpPr>
              <p:nvPr/>
            </p:nvGrpSpPr>
            <p:grpSpPr bwMode="auto">
              <a:xfrm>
                <a:off x="2380" y="1317"/>
                <a:ext cx="227" cy="253"/>
                <a:chOff x="2380" y="1317"/>
                <a:chExt cx="227" cy="253"/>
              </a:xfrm>
            </p:grpSpPr>
            <p:sp>
              <p:nvSpPr>
                <p:cNvPr id="27814" name="Freeform 133"/>
                <p:cNvSpPr>
                  <a:spLocks/>
                </p:cNvSpPr>
                <p:nvPr/>
              </p:nvSpPr>
              <p:spPr bwMode="auto">
                <a:xfrm>
                  <a:off x="2382" y="1348"/>
                  <a:ext cx="55" cy="222"/>
                </a:xfrm>
                <a:custGeom>
                  <a:avLst/>
                  <a:gdLst>
                    <a:gd name="T0" fmla="*/ 0 w 55"/>
                    <a:gd name="T1" fmla="*/ 0 h 222"/>
                    <a:gd name="T2" fmla="*/ 0 w 55"/>
                    <a:gd name="T3" fmla="*/ 169 h 222"/>
                    <a:gd name="T4" fmla="*/ 54 w 55"/>
                    <a:gd name="T5" fmla="*/ 221 h 222"/>
                    <a:gd name="T6" fmla="*/ 54 w 55"/>
                    <a:gd name="T7" fmla="*/ 51 h 222"/>
                    <a:gd name="T8" fmla="*/ 0 w 55"/>
                    <a:gd name="T9" fmla="*/ 0 h 222"/>
                    <a:gd name="T10" fmla="*/ 0 60000 65536"/>
                    <a:gd name="T11" fmla="*/ 0 60000 65536"/>
                    <a:gd name="T12" fmla="*/ 0 60000 65536"/>
                    <a:gd name="T13" fmla="*/ 0 60000 65536"/>
                    <a:gd name="T14" fmla="*/ 0 60000 65536"/>
                    <a:gd name="T15" fmla="*/ 0 w 55"/>
                    <a:gd name="T16" fmla="*/ 0 h 222"/>
                    <a:gd name="T17" fmla="*/ 55 w 55"/>
                    <a:gd name="T18" fmla="*/ 222 h 222"/>
                  </a:gdLst>
                  <a:ahLst/>
                  <a:cxnLst>
                    <a:cxn ang="T10">
                      <a:pos x="T0" y="T1"/>
                    </a:cxn>
                    <a:cxn ang="T11">
                      <a:pos x="T2" y="T3"/>
                    </a:cxn>
                    <a:cxn ang="T12">
                      <a:pos x="T4" y="T5"/>
                    </a:cxn>
                    <a:cxn ang="T13">
                      <a:pos x="T6" y="T7"/>
                    </a:cxn>
                    <a:cxn ang="T14">
                      <a:pos x="T8" y="T9"/>
                    </a:cxn>
                  </a:cxnLst>
                  <a:rect l="T15" t="T16" r="T17" b="T18"/>
                  <a:pathLst>
                    <a:path w="55" h="222">
                      <a:moveTo>
                        <a:pt x="0" y="0"/>
                      </a:moveTo>
                      <a:lnTo>
                        <a:pt x="0" y="169"/>
                      </a:lnTo>
                      <a:lnTo>
                        <a:pt x="54" y="221"/>
                      </a:lnTo>
                      <a:lnTo>
                        <a:pt x="54" y="51"/>
                      </a:lnTo>
                      <a:lnTo>
                        <a:pt x="0" y="0"/>
                      </a:lnTo>
                    </a:path>
                  </a:pathLst>
                </a:custGeom>
                <a:solidFill>
                  <a:srgbClr val="99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15" name="Freeform 134"/>
                <p:cNvSpPr>
                  <a:spLocks/>
                </p:cNvSpPr>
                <p:nvPr/>
              </p:nvSpPr>
              <p:spPr bwMode="auto">
                <a:xfrm>
                  <a:off x="2380" y="1317"/>
                  <a:ext cx="227" cy="181"/>
                </a:xfrm>
                <a:custGeom>
                  <a:avLst/>
                  <a:gdLst>
                    <a:gd name="T0" fmla="*/ 0 w 227"/>
                    <a:gd name="T1" fmla="*/ 32 h 181"/>
                    <a:gd name="T2" fmla="*/ 59 w 227"/>
                    <a:gd name="T3" fmla="*/ 86 h 181"/>
                    <a:gd name="T4" fmla="*/ 128 w 227"/>
                    <a:gd name="T5" fmla="*/ 180 h 181"/>
                    <a:gd name="T6" fmla="*/ 226 w 227"/>
                    <a:gd name="T7" fmla="*/ 49 h 181"/>
                    <a:gd name="T8" fmla="*/ 170 w 227"/>
                    <a:gd name="T9" fmla="*/ 0 h 181"/>
                    <a:gd name="T10" fmla="*/ 0 w 227"/>
                    <a:gd name="T11" fmla="*/ 32 h 181"/>
                    <a:gd name="T12" fmla="*/ 0 60000 65536"/>
                    <a:gd name="T13" fmla="*/ 0 60000 65536"/>
                    <a:gd name="T14" fmla="*/ 0 60000 65536"/>
                    <a:gd name="T15" fmla="*/ 0 60000 65536"/>
                    <a:gd name="T16" fmla="*/ 0 60000 65536"/>
                    <a:gd name="T17" fmla="*/ 0 60000 65536"/>
                    <a:gd name="T18" fmla="*/ 0 w 227"/>
                    <a:gd name="T19" fmla="*/ 0 h 181"/>
                    <a:gd name="T20" fmla="*/ 227 w 227"/>
                    <a:gd name="T21" fmla="*/ 181 h 181"/>
                  </a:gdLst>
                  <a:ahLst/>
                  <a:cxnLst>
                    <a:cxn ang="T12">
                      <a:pos x="T0" y="T1"/>
                    </a:cxn>
                    <a:cxn ang="T13">
                      <a:pos x="T2" y="T3"/>
                    </a:cxn>
                    <a:cxn ang="T14">
                      <a:pos x="T4" y="T5"/>
                    </a:cxn>
                    <a:cxn ang="T15">
                      <a:pos x="T6" y="T7"/>
                    </a:cxn>
                    <a:cxn ang="T16">
                      <a:pos x="T8" y="T9"/>
                    </a:cxn>
                    <a:cxn ang="T17">
                      <a:pos x="T10" y="T11"/>
                    </a:cxn>
                  </a:cxnLst>
                  <a:rect l="T18" t="T19" r="T20" b="T21"/>
                  <a:pathLst>
                    <a:path w="227" h="181">
                      <a:moveTo>
                        <a:pt x="0" y="32"/>
                      </a:moveTo>
                      <a:lnTo>
                        <a:pt x="59" y="86"/>
                      </a:lnTo>
                      <a:lnTo>
                        <a:pt x="128" y="180"/>
                      </a:lnTo>
                      <a:lnTo>
                        <a:pt x="226" y="49"/>
                      </a:lnTo>
                      <a:lnTo>
                        <a:pt x="170" y="0"/>
                      </a:lnTo>
                      <a:lnTo>
                        <a:pt x="0" y="32"/>
                      </a:lnTo>
                    </a:path>
                  </a:pathLst>
                </a:custGeom>
                <a:solidFill>
                  <a:srgbClr val="CCCC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16" name="Freeform 135"/>
                <p:cNvSpPr>
                  <a:spLocks/>
                </p:cNvSpPr>
                <p:nvPr/>
              </p:nvSpPr>
              <p:spPr bwMode="auto">
                <a:xfrm>
                  <a:off x="2433" y="1367"/>
                  <a:ext cx="174" cy="203"/>
                </a:xfrm>
                <a:custGeom>
                  <a:avLst/>
                  <a:gdLst>
                    <a:gd name="T0" fmla="*/ 0 w 174"/>
                    <a:gd name="T1" fmla="*/ 32 h 203"/>
                    <a:gd name="T2" fmla="*/ 0 w 174"/>
                    <a:gd name="T3" fmla="*/ 202 h 203"/>
                    <a:gd name="T4" fmla="*/ 173 w 174"/>
                    <a:gd name="T5" fmla="*/ 169 h 203"/>
                    <a:gd name="T6" fmla="*/ 173 w 174"/>
                    <a:gd name="T7" fmla="*/ 0 h 203"/>
                    <a:gd name="T8" fmla="*/ 0 w 174"/>
                    <a:gd name="T9" fmla="*/ 32 h 203"/>
                    <a:gd name="T10" fmla="*/ 0 60000 65536"/>
                    <a:gd name="T11" fmla="*/ 0 60000 65536"/>
                    <a:gd name="T12" fmla="*/ 0 60000 65536"/>
                    <a:gd name="T13" fmla="*/ 0 60000 65536"/>
                    <a:gd name="T14" fmla="*/ 0 60000 65536"/>
                    <a:gd name="T15" fmla="*/ 0 w 174"/>
                    <a:gd name="T16" fmla="*/ 0 h 203"/>
                    <a:gd name="T17" fmla="*/ 174 w 174"/>
                    <a:gd name="T18" fmla="*/ 203 h 203"/>
                  </a:gdLst>
                  <a:ahLst/>
                  <a:cxnLst>
                    <a:cxn ang="T10">
                      <a:pos x="T0" y="T1"/>
                    </a:cxn>
                    <a:cxn ang="T11">
                      <a:pos x="T2" y="T3"/>
                    </a:cxn>
                    <a:cxn ang="T12">
                      <a:pos x="T4" y="T5"/>
                    </a:cxn>
                    <a:cxn ang="T13">
                      <a:pos x="T6" y="T7"/>
                    </a:cxn>
                    <a:cxn ang="T14">
                      <a:pos x="T8" y="T9"/>
                    </a:cxn>
                  </a:cxnLst>
                  <a:rect l="T15" t="T16" r="T17" b="T18"/>
                  <a:pathLst>
                    <a:path w="174" h="203">
                      <a:moveTo>
                        <a:pt x="0" y="32"/>
                      </a:moveTo>
                      <a:lnTo>
                        <a:pt x="0" y="202"/>
                      </a:lnTo>
                      <a:lnTo>
                        <a:pt x="173" y="169"/>
                      </a:lnTo>
                      <a:lnTo>
                        <a:pt x="173" y="0"/>
                      </a:lnTo>
                      <a:lnTo>
                        <a:pt x="0" y="32"/>
                      </a:lnTo>
                    </a:path>
                  </a:pathLst>
                </a:custGeom>
                <a:solidFill>
                  <a:srgbClr val="FFFF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nvGrpSpPr>
              <p:cNvPr id="27810" name="Group 136"/>
              <p:cNvGrpSpPr>
                <a:grpSpLocks/>
              </p:cNvGrpSpPr>
              <p:nvPr/>
            </p:nvGrpSpPr>
            <p:grpSpPr bwMode="auto">
              <a:xfrm>
                <a:off x="1864" y="1737"/>
                <a:ext cx="227" cy="253"/>
                <a:chOff x="1864" y="1737"/>
                <a:chExt cx="227" cy="253"/>
              </a:xfrm>
            </p:grpSpPr>
            <p:sp>
              <p:nvSpPr>
                <p:cNvPr id="27811" name="Freeform 137"/>
                <p:cNvSpPr>
                  <a:spLocks/>
                </p:cNvSpPr>
                <p:nvPr/>
              </p:nvSpPr>
              <p:spPr bwMode="auto">
                <a:xfrm>
                  <a:off x="1866" y="1768"/>
                  <a:ext cx="55" cy="222"/>
                </a:xfrm>
                <a:custGeom>
                  <a:avLst/>
                  <a:gdLst>
                    <a:gd name="T0" fmla="*/ 0 w 55"/>
                    <a:gd name="T1" fmla="*/ 0 h 222"/>
                    <a:gd name="T2" fmla="*/ 0 w 55"/>
                    <a:gd name="T3" fmla="*/ 169 h 222"/>
                    <a:gd name="T4" fmla="*/ 54 w 55"/>
                    <a:gd name="T5" fmla="*/ 221 h 222"/>
                    <a:gd name="T6" fmla="*/ 54 w 55"/>
                    <a:gd name="T7" fmla="*/ 51 h 222"/>
                    <a:gd name="T8" fmla="*/ 0 w 55"/>
                    <a:gd name="T9" fmla="*/ 0 h 222"/>
                    <a:gd name="T10" fmla="*/ 0 60000 65536"/>
                    <a:gd name="T11" fmla="*/ 0 60000 65536"/>
                    <a:gd name="T12" fmla="*/ 0 60000 65536"/>
                    <a:gd name="T13" fmla="*/ 0 60000 65536"/>
                    <a:gd name="T14" fmla="*/ 0 60000 65536"/>
                    <a:gd name="T15" fmla="*/ 0 w 55"/>
                    <a:gd name="T16" fmla="*/ 0 h 222"/>
                    <a:gd name="T17" fmla="*/ 55 w 55"/>
                    <a:gd name="T18" fmla="*/ 222 h 222"/>
                  </a:gdLst>
                  <a:ahLst/>
                  <a:cxnLst>
                    <a:cxn ang="T10">
                      <a:pos x="T0" y="T1"/>
                    </a:cxn>
                    <a:cxn ang="T11">
                      <a:pos x="T2" y="T3"/>
                    </a:cxn>
                    <a:cxn ang="T12">
                      <a:pos x="T4" y="T5"/>
                    </a:cxn>
                    <a:cxn ang="T13">
                      <a:pos x="T6" y="T7"/>
                    </a:cxn>
                    <a:cxn ang="T14">
                      <a:pos x="T8" y="T9"/>
                    </a:cxn>
                  </a:cxnLst>
                  <a:rect l="T15" t="T16" r="T17" b="T18"/>
                  <a:pathLst>
                    <a:path w="55" h="222">
                      <a:moveTo>
                        <a:pt x="0" y="0"/>
                      </a:moveTo>
                      <a:lnTo>
                        <a:pt x="0" y="169"/>
                      </a:lnTo>
                      <a:lnTo>
                        <a:pt x="54" y="221"/>
                      </a:lnTo>
                      <a:lnTo>
                        <a:pt x="54" y="51"/>
                      </a:lnTo>
                      <a:lnTo>
                        <a:pt x="0" y="0"/>
                      </a:lnTo>
                    </a:path>
                  </a:pathLst>
                </a:custGeom>
                <a:solidFill>
                  <a:srgbClr val="99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12" name="Freeform 138"/>
                <p:cNvSpPr>
                  <a:spLocks/>
                </p:cNvSpPr>
                <p:nvPr/>
              </p:nvSpPr>
              <p:spPr bwMode="auto">
                <a:xfrm>
                  <a:off x="1864" y="1737"/>
                  <a:ext cx="227" cy="181"/>
                </a:xfrm>
                <a:custGeom>
                  <a:avLst/>
                  <a:gdLst>
                    <a:gd name="T0" fmla="*/ 0 w 227"/>
                    <a:gd name="T1" fmla="*/ 32 h 181"/>
                    <a:gd name="T2" fmla="*/ 59 w 227"/>
                    <a:gd name="T3" fmla="*/ 86 h 181"/>
                    <a:gd name="T4" fmla="*/ 128 w 227"/>
                    <a:gd name="T5" fmla="*/ 180 h 181"/>
                    <a:gd name="T6" fmla="*/ 226 w 227"/>
                    <a:gd name="T7" fmla="*/ 49 h 181"/>
                    <a:gd name="T8" fmla="*/ 170 w 227"/>
                    <a:gd name="T9" fmla="*/ 0 h 181"/>
                    <a:gd name="T10" fmla="*/ 0 w 227"/>
                    <a:gd name="T11" fmla="*/ 32 h 181"/>
                    <a:gd name="T12" fmla="*/ 0 60000 65536"/>
                    <a:gd name="T13" fmla="*/ 0 60000 65536"/>
                    <a:gd name="T14" fmla="*/ 0 60000 65536"/>
                    <a:gd name="T15" fmla="*/ 0 60000 65536"/>
                    <a:gd name="T16" fmla="*/ 0 60000 65536"/>
                    <a:gd name="T17" fmla="*/ 0 60000 65536"/>
                    <a:gd name="T18" fmla="*/ 0 w 227"/>
                    <a:gd name="T19" fmla="*/ 0 h 181"/>
                    <a:gd name="T20" fmla="*/ 227 w 227"/>
                    <a:gd name="T21" fmla="*/ 181 h 181"/>
                  </a:gdLst>
                  <a:ahLst/>
                  <a:cxnLst>
                    <a:cxn ang="T12">
                      <a:pos x="T0" y="T1"/>
                    </a:cxn>
                    <a:cxn ang="T13">
                      <a:pos x="T2" y="T3"/>
                    </a:cxn>
                    <a:cxn ang="T14">
                      <a:pos x="T4" y="T5"/>
                    </a:cxn>
                    <a:cxn ang="T15">
                      <a:pos x="T6" y="T7"/>
                    </a:cxn>
                    <a:cxn ang="T16">
                      <a:pos x="T8" y="T9"/>
                    </a:cxn>
                    <a:cxn ang="T17">
                      <a:pos x="T10" y="T11"/>
                    </a:cxn>
                  </a:cxnLst>
                  <a:rect l="T18" t="T19" r="T20" b="T21"/>
                  <a:pathLst>
                    <a:path w="227" h="181">
                      <a:moveTo>
                        <a:pt x="0" y="32"/>
                      </a:moveTo>
                      <a:lnTo>
                        <a:pt x="59" y="86"/>
                      </a:lnTo>
                      <a:lnTo>
                        <a:pt x="128" y="180"/>
                      </a:lnTo>
                      <a:lnTo>
                        <a:pt x="226" y="49"/>
                      </a:lnTo>
                      <a:lnTo>
                        <a:pt x="170" y="0"/>
                      </a:lnTo>
                      <a:lnTo>
                        <a:pt x="0" y="32"/>
                      </a:lnTo>
                    </a:path>
                  </a:pathLst>
                </a:custGeom>
                <a:solidFill>
                  <a:srgbClr val="CCCC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813" name="Freeform 139"/>
                <p:cNvSpPr>
                  <a:spLocks/>
                </p:cNvSpPr>
                <p:nvPr/>
              </p:nvSpPr>
              <p:spPr bwMode="auto">
                <a:xfrm>
                  <a:off x="1917" y="1787"/>
                  <a:ext cx="174" cy="203"/>
                </a:xfrm>
                <a:custGeom>
                  <a:avLst/>
                  <a:gdLst>
                    <a:gd name="T0" fmla="*/ 0 w 174"/>
                    <a:gd name="T1" fmla="*/ 32 h 203"/>
                    <a:gd name="T2" fmla="*/ 0 w 174"/>
                    <a:gd name="T3" fmla="*/ 202 h 203"/>
                    <a:gd name="T4" fmla="*/ 173 w 174"/>
                    <a:gd name="T5" fmla="*/ 169 h 203"/>
                    <a:gd name="T6" fmla="*/ 173 w 174"/>
                    <a:gd name="T7" fmla="*/ 0 h 203"/>
                    <a:gd name="T8" fmla="*/ 0 w 174"/>
                    <a:gd name="T9" fmla="*/ 32 h 203"/>
                    <a:gd name="T10" fmla="*/ 0 60000 65536"/>
                    <a:gd name="T11" fmla="*/ 0 60000 65536"/>
                    <a:gd name="T12" fmla="*/ 0 60000 65536"/>
                    <a:gd name="T13" fmla="*/ 0 60000 65536"/>
                    <a:gd name="T14" fmla="*/ 0 60000 65536"/>
                    <a:gd name="T15" fmla="*/ 0 w 174"/>
                    <a:gd name="T16" fmla="*/ 0 h 203"/>
                    <a:gd name="T17" fmla="*/ 174 w 174"/>
                    <a:gd name="T18" fmla="*/ 203 h 203"/>
                  </a:gdLst>
                  <a:ahLst/>
                  <a:cxnLst>
                    <a:cxn ang="T10">
                      <a:pos x="T0" y="T1"/>
                    </a:cxn>
                    <a:cxn ang="T11">
                      <a:pos x="T2" y="T3"/>
                    </a:cxn>
                    <a:cxn ang="T12">
                      <a:pos x="T4" y="T5"/>
                    </a:cxn>
                    <a:cxn ang="T13">
                      <a:pos x="T6" y="T7"/>
                    </a:cxn>
                    <a:cxn ang="T14">
                      <a:pos x="T8" y="T9"/>
                    </a:cxn>
                  </a:cxnLst>
                  <a:rect l="T15" t="T16" r="T17" b="T18"/>
                  <a:pathLst>
                    <a:path w="174" h="203">
                      <a:moveTo>
                        <a:pt x="0" y="32"/>
                      </a:moveTo>
                      <a:lnTo>
                        <a:pt x="0" y="202"/>
                      </a:lnTo>
                      <a:lnTo>
                        <a:pt x="173" y="169"/>
                      </a:lnTo>
                      <a:lnTo>
                        <a:pt x="173" y="0"/>
                      </a:lnTo>
                      <a:lnTo>
                        <a:pt x="0" y="32"/>
                      </a:lnTo>
                    </a:path>
                  </a:pathLst>
                </a:custGeom>
                <a:solidFill>
                  <a:srgbClr val="FFFF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sp>
          <p:nvSpPr>
            <p:cNvPr id="3" name="Text Box 70"/>
            <p:cNvSpPr txBox="1">
              <a:spLocks noChangeArrowheads="1"/>
            </p:cNvSpPr>
            <p:nvPr/>
          </p:nvSpPr>
          <p:spPr bwMode="auto">
            <a:xfrm>
              <a:off x="3114" y="2623"/>
              <a:ext cx="408" cy="192"/>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400" b="1" dirty="0">
                  <a:solidFill>
                    <a:srgbClr val="FF0000"/>
                  </a:solidFill>
                  <a:latin typeface="微软雅黑" pitchFamily="34" charset="-122"/>
                  <a:ea typeface="微软雅黑" pitchFamily="34" charset="-122"/>
                </a:rPr>
                <a:t>BPM</a:t>
              </a:r>
            </a:p>
          </p:txBody>
        </p:sp>
        <p:sp>
          <p:nvSpPr>
            <p:cNvPr id="4" name="Text Box 64"/>
            <p:cNvSpPr txBox="1">
              <a:spLocks noChangeArrowheads="1"/>
            </p:cNvSpPr>
            <p:nvPr/>
          </p:nvSpPr>
          <p:spPr bwMode="auto">
            <a:xfrm>
              <a:off x="2971" y="3203"/>
              <a:ext cx="771" cy="192"/>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400" b="1" dirty="0">
                  <a:solidFill>
                    <a:srgbClr val="FF0000"/>
                  </a:solidFill>
                  <a:latin typeface="微软雅黑" pitchFamily="34" charset="-122"/>
                  <a:ea typeface="微软雅黑" pitchFamily="34" charset="-122"/>
                </a:rPr>
                <a:t>Security</a:t>
              </a:r>
              <a:endParaRPr lang="en-US" altLang="zh-CN" sz="1200" dirty="0">
                <a:latin typeface="微软雅黑" pitchFamily="34" charset="-122"/>
                <a:ea typeface="微软雅黑" pitchFamily="34" charset="-122"/>
              </a:endParaRPr>
            </a:p>
          </p:txBody>
        </p:sp>
      </p:grpSp>
      <p:grpSp>
        <p:nvGrpSpPr>
          <p:cNvPr id="28705" name="Group 106"/>
          <p:cNvGrpSpPr>
            <a:grpSpLocks/>
          </p:cNvGrpSpPr>
          <p:nvPr/>
        </p:nvGrpSpPr>
        <p:grpSpPr bwMode="auto">
          <a:xfrm>
            <a:off x="4112684" y="2592389"/>
            <a:ext cx="1919816" cy="4067175"/>
            <a:chOff x="1943" y="1655"/>
            <a:chExt cx="907" cy="2562"/>
          </a:xfrm>
        </p:grpSpPr>
        <p:sp>
          <p:nvSpPr>
            <p:cNvPr id="27687" name="AutoShape 4"/>
            <p:cNvSpPr>
              <a:spLocks noChangeArrowheads="1"/>
            </p:cNvSpPr>
            <p:nvPr/>
          </p:nvSpPr>
          <p:spPr bwMode="auto">
            <a:xfrm>
              <a:off x="1943" y="1655"/>
              <a:ext cx="907" cy="2562"/>
            </a:xfrm>
            <a:prstGeom prst="roundRect">
              <a:avLst>
                <a:gd name="adj" fmla="val 0"/>
              </a:avLst>
            </a:prstGeom>
            <a:gradFill rotWithShape="1">
              <a:gsLst>
                <a:gs pos="0">
                  <a:srgbClr val="CCFF99"/>
                </a:gs>
                <a:gs pos="100000">
                  <a:srgbClr val="99FF33"/>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91337" tIns="45668" rIns="91337" bIns="45668" anchor="ctr" anchorCtr="1"/>
            <a:lstStyle/>
            <a:p>
              <a:pPr algn="ctr">
                <a:spcBef>
                  <a:spcPct val="50000"/>
                </a:spcBef>
                <a:buClr>
                  <a:schemeClr val="accent2"/>
                </a:buClr>
                <a:buFont typeface="Wingdings" pitchFamily="2" charset="2"/>
                <a:buNone/>
              </a:pPr>
              <a:endParaRPr lang="de-DE" altLang="zh-CN" b="1">
                <a:solidFill>
                  <a:schemeClr val="bg1"/>
                </a:solidFill>
                <a:latin typeface="微软雅黑" pitchFamily="34" charset="-122"/>
                <a:ea typeface="微软雅黑" pitchFamily="34" charset="-122"/>
              </a:endParaRPr>
            </a:p>
          </p:txBody>
        </p:sp>
        <p:sp>
          <p:nvSpPr>
            <p:cNvPr id="27688" name="Freeform 31"/>
            <p:cNvSpPr>
              <a:spLocks/>
            </p:cNvSpPr>
            <p:nvPr/>
          </p:nvSpPr>
          <p:spPr bwMode="auto">
            <a:xfrm>
              <a:off x="1943" y="3611"/>
              <a:ext cx="907" cy="272"/>
            </a:xfrm>
            <a:custGeom>
              <a:avLst/>
              <a:gdLst>
                <a:gd name="T0" fmla="*/ 0 w 907"/>
                <a:gd name="T1" fmla="*/ 181 h 272"/>
                <a:gd name="T2" fmla="*/ 499 w 907"/>
                <a:gd name="T3" fmla="*/ 0 h 272"/>
                <a:gd name="T4" fmla="*/ 589 w 907"/>
                <a:gd name="T5" fmla="*/ 136 h 272"/>
                <a:gd name="T6" fmla="*/ 907 w 907"/>
                <a:gd name="T7" fmla="*/ 45 h 272"/>
                <a:gd name="T8" fmla="*/ 907 w 907"/>
                <a:gd name="T9" fmla="*/ 136 h 272"/>
                <a:gd name="T10" fmla="*/ 589 w 907"/>
                <a:gd name="T11" fmla="*/ 181 h 272"/>
                <a:gd name="T12" fmla="*/ 499 w 907"/>
                <a:gd name="T13" fmla="*/ 45 h 272"/>
                <a:gd name="T14" fmla="*/ 0 w 907"/>
                <a:gd name="T15" fmla="*/ 272 h 272"/>
                <a:gd name="T16" fmla="*/ 0 w 907"/>
                <a:gd name="T17" fmla="*/ 181 h 2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7"/>
                <a:gd name="T28" fmla="*/ 0 h 272"/>
                <a:gd name="T29" fmla="*/ 907 w 907"/>
                <a:gd name="T30" fmla="*/ 272 h 2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7" h="272">
                  <a:moveTo>
                    <a:pt x="0" y="181"/>
                  </a:moveTo>
                  <a:lnTo>
                    <a:pt x="499" y="0"/>
                  </a:lnTo>
                  <a:lnTo>
                    <a:pt x="589" y="136"/>
                  </a:lnTo>
                  <a:lnTo>
                    <a:pt x="907" y="45"/>
                  </a:lnTo>
                  <a:lnTo>
                    <a:pt x="907" y="136"/>
                  </a:lnTo>
                  <a:lnTo>
                    <a:pt x="589" y="181"/>
                  </a:lnTo>
                  <a:lnTo>
                    <a:pt x="499" y="45"/>
                  </a:lnTo>
                  <a:lnTo>
                    <a:pt x="0" y="272"/>
                  </a:lnTo>
                  <a:lnTo>
                    <a:pt x="0" y="18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5136" name="Text Box 48"/>
            <p:cNvSpPr txBox="1">
              <a:spLocks noChangeArrowheads="1"/>
            </p:cNvSpPr>
            <p:nvPr/>
          </p:nvSpPr>
          <p:spPr bwMode="auto">
            <a:xfrm>
              <a:off x="2026" y="2695"/>
              <a:ext cx="680" cy="194"/>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400" b="1" dirty="0">
                  <a:solidFill>
                    <a:srgbClr val="FF0000"/>
                  </a:solidFill>
                  <a:latin typeface="微软雅黑" pitchFamily="34" charset="-122"/>
                  <a:ea typeface="微软雅黑" pitchFamily="34" charset="-122"/>
                </a:rPr>
                <a:t>Map-Reduce</a:t>
              </a:r>
            </a:p>
          </p:txBody>
        </p:sp>
        <p:sp>
          <p:nvSpPr>
            <p:cNvPr id="345137" name="Text Box 49"/>
            <p:cNvSpPr txBox="1">
              <a:spLocks noChangeArrowheads="1"/>
            </p:cNvSpPr>
            <p:nvPr/>
          </p:nvSpPr>
          <p:spPr bwMode="auto">
            <a:xfrm>
              <a:off x="2023" y="3042"/>
              <a:ext cx="682" cy="291"/>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200" b="1" dirty="0" err="1">
                  <a:solidFill>
                    <a:srgbClr val="FF0000"/>
                  </a:solidFill>
                  <a:latin typeface="微软雅黑" pitchFamily="34" charset="-122"/>
                  <a:ea typeface="微软雅黑" pitchFamily="34" charset="-122"/>
                </a:rPr>
                <a:t>Hadoop</a:t>
              </a:r>
              <a:br>
                <a:rPr lang="en-US" altLang="zh-CN" sz="1200" b="1" dirty="0">
                  <a:solidFill>
                    <a:srgbClr val="FF0000"/>
                  </a:solidFill>
                  <a:latin typeface="微软雅黑" pitchFamily="34" charset="-122"/>
                  <a:ea typeface="微软雅黑" pitchFamily="34" charset="-122"/>
                </a:rPr>
              </a:br>
              <a:r>
                <a:rPr lang="en-US" altLang="zh-CN" sz="1200" b="1" dirty="0">
                  <a:solidFill>
                    <a:srgbClr val="FF0000"/>
                  </a:solidFill>
                  <a:latin typeface="微软雅黑" pitchFamily="34" charset="-122"/>
                  <a:ea typeface="微软雅黑" pitchFamily="34" charset="-122"/>
                </a:rPr>
                <a:t>Map-Reduce</a:t>
              </a:r>
            </a:p>
          </p:txBody>
        </p:sp>
        <p:sp>
          <p:nvSpPr>
            <p:cNvPr id="345139" name="Text Box 51"/>
            <p:cNvSpPr txBox="1">
              <a:spLocks noChangeArrowheads="1"/>
            </p:cNvSpPr>
            <p:nvPr/>
          </p:nvSpPr>
          <p:spPr bwMode="auto">
            <a:xfrm>
              <a:off x="2051" y="1705"/>
              <a:ext cx="680" cy="174"/>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200" dirty="0">
                  <a:latin typeface="微软雅黑" pitchFamily="34" charset="-122"/>
                  <a:ea typeface="微软雅黑" pitchFamily="34" charset="-122"/>
                </a:rPr>
                <a:t>Grid Computing</a:t>
              </a:r>
            </a:p>
          </p:txBody>
        </p:sp>
        <p:sp>
          <p:nvSpPr>
            <p:cNvPr id="345141" name="Text Box 53"/>
            <p:cNvSpPr txBox="1">
              <a:spLocks noChangeArrowheads="1"/>
            </p:cNvSpPr>
            <p:nvPr/>
          </p:nvSpPr>
          <p:spPr bwMode="auto">
            <a:xfrm>
              <a:off x="2079" y="2042"/>
              <a:ext cx="680" cy="173"/>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200" dirty="0">
                  <a:latin typeface="微软雅黑" pitchFamily="34" charset="-122"/>
                  <a:ea typeface="微软雅黑" pitchFamily="34" charset="-122"/>
                </a:rPr>
                <a:t>Open MPI </a:t>
              </a:r>
            </a:p>
          </p:txBody>
        </p:sp>
        <p:grpSp>
          <p:nvGrpSpPr>
            <p:cNvPr id="27693" name="Group 140"/>
            <p:cNvGrpSpPr>
              <a:grpSpLocks/>
            </p:cNvGrpSpPr>
            <p:nvPr/>
          </p:nvGrpSpPr>
          <p:grpSpPr bwMode="auto">
            <a:xfrm>
              <a:off x="2034" y="3432"/>
              <a:ext cx="726" cy="454"/>
              <a:chOff x="3969" y="3067"/>
              <a:chExt cx="726" cy="454"/>
            </a:xfrm>
          </p:grpSpPr>
          <p:sp>
            <p:nvSpPr>
              <p:cNvPr id="27782" name="Freeform 141"/>
              <p:cNvSpPr>
                <a:spLocks/>
              </p:cNvSpPr>
              <p:nvPr/>
            </p:nvSpPr>
            <p:spPr bwMode="auto">
              <a:xfrm>
                <a:off x="3969" y="3084"/>
                <a:ext cx="719" cy="437"/>
              </a:xfrm>
              <a:custGeom>
                <a:avLst/>
                <a:gdLst>
                  <a:gd name="T0" fmla="*/ 3 w 1097"/>
                  <a:gd name="T1" fmla="*/ 1 h 683"/>
                  <a:gd name="T2" fmla="*/ 3 w 1097"/>
                  <a:gd name="T3" fmla="*/ 1 h 683"/>
                  <a:gd name="T4" fmla="*/ 3 w 1097"/>
                  <a:gd name="T5" fmla="*/ 1 h 683"/>
                  <a:gd name="T6" fmla="*/ 3 w 1097"/>
                  <a:gd name="T7" fmla="*/ 1 h 683"/>
                  <a:gd name="T8" fmla="*/ 3 w 1097"/>
                  <a:gd name="T9" fmla="*/ 1 h 683"/>
                  <a:gd name="T10" fmla="*/ 3 w 1097"/>
                  <a:gd name="T11" fmla="*/ 1 h 683"/>
                  <a:gd name="T12" fmla="*/ 3 w 1097"/>
                  <a:gd name="T13" fmla="*/ 1 h 683"/>
                  <a:gd name="T14" fmla="*/ 2 w 1097"/>
                  <a:gd name="T15" fmla="*/ 1 h 683"/>
                  <a:gd name="T16" fmla="*/ 2 w 1097"/>
                  <a:gd name="T17" fmla="*/ 1 h 683"/>
                  <a:gd name="T18" fmla="*/ 2 w 1097"/>
                  <a:gd name="T19" fmla="*/ 1 h 683"/>
                  <a:gd name="T20" fmla="*/ 1 w 1097"/>
                  <a:gd name="T21" fmla="*/ 0 h 683"/>
                  <a:gd name="T22" fmla="*/ 1 w 1097"/>
                  <a:gd name="T23" fmla="*/ 1 h 683"/>
                  <a:gd name="T24" fmla="*/ 1 w 1097"/>
                  <a:gd name="T25" fmla="*/ 1 h 683"/>
                  <a:gd name="T26" fmla="*/ 1 w 1097"/>
                  <a:gd name="T27" fmla="*/ 1 h 683"/>
                  <a:gd name="T28" fmla="*/ 1 w 1097"/>
                  <a:gd name="T29" fmla="*/ 1 h 683"/>
                  <a:gd name="T30" fmla="*/ 1 w 1097"/>
                  <a:gd name="T31" fmla="*/ 1 h 683"/>
                  <a:gd name="T32" fmla="*/ 1 w 1097"/>
                  <a:gd name="T33" fmla="*/ 1 h 683"/>
                  <a:gd name="T34" fmla="*/ 1 w 1097"/>
                  <a:gd name="T35" fmla="*/ 1 h 683"/>
                  <a:gd name="T36" fmla="*/ 0 w 1097"/>
                  <a:gd name="T37" fmla="*/ 1 h 683"/>
                  <a:gd name="T38" fmla="*/ 1 w 1097"/>
                  <a:gd name="T39" fmla="*/ 1 h 683"/>
                  <a:gd name="T40" fmla="*/ 1 w 1097"/>
                  <a:gd name="T41" fmla="*/ 1 h 683"/>
                  <a:gd name="T42" fmla="*/ 1 w 1097"/>
                  <a:gd name="T43" fmla="*/ 1 h 683"/>
                  <a:gd name="T44" fmla="*/ 1 w 1097"/>
                  <a:gd name="T45" fmla="*/ 1 h 683"/>
                  <a:gd name="T46" fmla="*/ 1 w 1097"/>
                  <a:gd name="T47" fmla="*/ 1 h 683"/>
                  <a:gd name="T48" fmla="*/ 1 w 1097"/>
                  <a:gd name="T49" fmla="*/ 1 h 683"/>
                  <a:gd name="T50" fmla="*/ 1 w 1097"/>
                  <a:gd name="T51" fmla="*/ 1 h 683"/>
                  <a:gd name="T52" fmla="*/ 1 w 1097"/>
                  <a:gd name="T53" fmla="*/ 1 h 683"/>
                  <a:gd name="T54" fmla="*/ 1 w 1097"/>
                  <a:gd name="T55" fmla="*/ 1 h 683"/>
                  <a:gd name="T56" fmla="*/ 1 w 1097"/>
                  <a:gd name="T57" fmla="*/ 1 h 683"/>
                  <a:gd name="T58" fmla="*/ 1 w 1097"/>
                  <a:gd name="T59" fmla="*/ 1 h 683"/>
                  <a:gd name="T60" fmla="*/ 1 w 1097"/>
                  <a:gd name="T61" fmla="*/ 1 h 683"/>
                  <a:gd name="T62" fmla="*/ 1 w 1097"/>
                  <a:gd name="T63" fmla="*/ 1 h 683"/>
                  <a:gd name="T64" fmla="*/ 1 w 1097"/>
                  <a:gd name="T65" fmla="*/ 1 h 683"/>
                  <a:gd name="T66" fmla="*/ 1 w 1097"/>
                  <a:gd name="T67" fmla="*/ 1 h 683"/>
                  <a:gd name="T68" fmla="*/ 1 w 1097"/>
                  <a:gd name="T69" fmla="*/ 1 h 683"/>
                  <a:gd name="T70" fmla="*/ 1 w 1097"/>
                  <a:gd name="T71" fmla="*/ 1 h 683"/>
                  <a:gd name="T72" fmla="*/ 2 w 1097"/>
                  <a:gd name="T73" fmla="*/ 1 h 683"/>
                  <a:gd name="T74" fmla="*/ 2 w 1097"/>
                  <a:gd name="T75" fmla="*/ 1 h 683"/>
                  <a:gd name="T76" fmla="*/ 2 w 1097"/>
                  <a:gd name="T77" fmla="*/ 1 h 683"/>
                  <a:gd name="T78" fmla="*/ 2 w 1097"/>
                  <a:gd name="T79" fmla="*/ 1 h 683"/>
                  <a:gd name="T80" fmla="*/ 2 w 1097"/>
                  <a:gd name="T81" fmla="*/ 1 h 683"/>
                  <a:gd name="T82" fmla="*/ 3 w 1097"/>
                  <a:gd name="T83" fmla="*/ 1 h 683"/>
                  <a:gd name="T84" fmla="*/ 3 w 1097"/>
                  <a:gd name="T85" fmla="*/ 1 h 683"/>
                  <a:gd name="T86" fmla="*/ 3 w 1097"/>
                  <a:gd name="T87" fmla="*/ 1 h 683"/>
                  <a:gd name="T88" fmla="*/ 3 w 1097"/>
                  <a:gd name="T89" fmla="*/ 1 h 683"/>
                  <a:gd name="T90" fmla="*/ 3 w 1097"/>
                  <a:gd name="T91" fmla="*/ 1 h 683"/>
                  <a:gd name="T92" fmla="*/ 3 w 1097"/>
                  <a:gd name="T93" fmla="*/ 1 h 683"/>
                  <a:gd name="T94" fmla="*/ 3 w 1097"/>
                  <a:gd name="T95" fmla="*/ 1 h 68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97"/>
                  <a:gd name="T145" fmla="*/ 0 h 683"/>
                  <a:gd name="T146" fmla="*/ 1097 w 1097"/>
                  <a:gd name="T147" fmla="*/ 683 h 68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97" h="683">
                    <a:moveTo>
                      <a:pt x="1096" y="369"/>
                    </a:moveTo>
                    <a:lnTo>
                      <a:pt x="1094" y="359"/>
                    </a:lnTo>
                    <a:lnTo>
                      <a:pt x="1091" y="349"/>
                    </a:lnTo>
                    <a:lnTo>
                      <a:pt x="1087" y="340"/>
                    </a:lnTo>
                    <a:lnTo>
                      <a:pt x="1081" y="331"/>
                    </a:lnTo>
                    <a:lnTo>
                      <a:pt x="1073" y="323"/>
                    </a:lnTo>
                    <a:lnTo>
                      <a:pt x="1065" y="315"/>
                    </a:lnTo>
                    <a:lnTo>
                      <a:pt x="1055" y="308"/>
                    </a:lnTo>
                    <a:lnTo>
                      <a:pt x="1045" y="301"/>
                    </a:lnTo>
                    <a:lnTo>
                      <a:pt x="1046" y="297"/>
                    </a:lnTo>
                    <a:lnTo>
                      <a:pt x="1049" y="291"/>
                    </a:lnTo>
                    <a:lnTo>
                      <a:pt x="1050" y="287"/>
                    </a:lnTo>
                    <a:lnTo>
                      <a:pt x="1051" y="281"/>
                    </a:lnTo>
                    <a:lnTo>
                      <a:pt x="1051" y="275"/>
                    </a:lnTo>
                    <a:lnTo>
                      <a:pt x="1052" y="271"/>
                    </a:lnTo>
                    <a:lnTo>
                      <a:pt x="1052" y="265"/>
                    </a:lnTo>
                    <a:lnTo>
                      <a:pt x="1051" y="260"/>
                    </a:lnTo>
                    <a:lnTo>
                      <a:pt x="1044" y="233"/>
                    </a:lnTo>
                    <a:lnTo>
                      <a:pt x="1030" y="209"/>
                    </a:lnTo>
                    <a:lnTo>
                      <a:pt x="1009" y="186"/>
                    </a:lnTo>
                    <a:lnTo>
                      <a:pt x="982" y="167"/>
                    </a:lnTo>
                    <a:lnTo>
                      <a:pt x="948" y="152"/>
                    </a:lnTo>
                    <a:lnTo>
                      <a:pt x="911" y="139"/>
                    </a:lnTo>
                    <a:lnTo>
                      <a:pt x="869" y="130"/>
                    </a:lnTo>
                    <a:lnTo>
                      <a:pt x="825" y="125"/>
                    </a:lnTo>
                    <a:lnTo>
                      <a:pt x="815" y="97"/>
                    </a:lnTo>
                    <a:lnTo>
                      <a:pt x="795" y="71"/>
                    </a:lnTo>
                    <a:lnTo>
                      <a:pt x="768" y="48"/>
                    </a:lnTo>
                    <a:lnTo>
                      <a:pt x="734" y="30"/>
                    </a:lnTo>
                    <a:lnTo>
                      <a:pt x="692" y="14"/>
                    </a:lnTo>
                    <a:lnTo>
                      <a:pt x="647" y="4"/>
                    </a:lnTo>
                    <a:lnTo>
                      <a:pt x="598" y="0"/>
                    </a:lnTo>
                    <a:lnTo>
                      <a:pt x="545" y="0"/>
                    </a:lnTo>
                    <a:lnTo>
                      <a:pt x="506" y="4"/>
                    </a:lnTo>
                    <a:lnTo>
                      <a:pt x="470" y="12"/>
                    </a:lnTo>
                    <a:lnTo>
                      <a:pt x="435" y="21"/>
                    </a:lnTo>
                    <a:lnTo>
                      <a:pt x="404" y="33"/>
                    </a:lnTo>
                    <a:lnTo>
                      <a:pt x="376" y="47"/>
                    </a:lnTo>
                    <a:lnTo>
                      <a:pt x="350" y="64"/>
                    </a:lnTo>
                    <a:lnTo>
                      <a:pt x="330" y="82"/>
                    </a:lnTo>
                    <a:lnTo>
                      <a:pt x="314" y="102"/>
                    </a:lnTo>
                    <a:lnTo>
                      <a:pt x="306" y="101"/>
                    </a:lnTo>
                    <a:lnTo>
                      <a:pt x="298" y="101"/>
                    </a:lnTo>
                    <a:lnTo>
                      <a:pt x="290" y="101"/>
                    </a:lnTo>
                    <a:lnTo>
                      <a:pt x="284" y="101"/>
                    </a:lnTo>
                    <a:lnTo>
                      <a:pt x="276" y="101"/>
                    </a:lnTo>
                    <a:lnTo>
                      <a:pt x="268" y="101"/>
                    </a:lnTo>
                    <a:lnTo>
                      <a:pt x="260" y="101"/>
                    </a:lnTo>
                    <a:lnTo>
                      <a:pt x="252" y="102"/>
                    </a:lnTo>
                    <a:lnTo>
                      <a:pt x="199" y="109"/>
                    </a:lnTo>
                    <a:lnTo>
                      <a:pt x="150" y="121"/>
                    </a:lnTo>
                    <a:lnTo>
                      <a:pt x="105" y="137"/>
                    </a:lnTo>
                    <a:lnTo>
                      <a:pt x="67" y="159"/>
                    </a:lnTo>
                    <a:lnTo>
                      <a:pt x="37" y="184"/>
                    </a:lnTo>
                    <a:lnTo>
                      <a:pt x="15" y="211"/>
                    </a:lnTo>
                    <a:lnTo>
                      <a:pt x="2" y="241"/>
                    </a:lnTo>
                    <a:lnTo>
                      <a:pt x="0" y="272"/>
                    </a:lnTo>
                    <a:lnTo>
                      <a:pt x="3" y="289"/>
                    </a:lnTo>
                    <a:lnTo>
                      <a:pt x="10" y="305"/>
                    </a:lnTo>
                    <a:lnTo>
                      <a:pt x="20" y="321"/>
                    </a:lnTo>
                    <a:lnTo>
                      <a:pt x="32" y="335"/>
                    </a:lnTo>
                    <a:lnTo>
                      <a:pt x="47" y="349"/>
                    </a:lnTo>
                    <a:lnTo>
                      <a:pt x="64" y="361"/>
                    </a:lnTo>
                    <a:lnTo>
                      <a:pt x="84" y="372"/>
                    </a:lnTo>
                    <a:lnTo>
                      <a:pt x="106" y="382"/>
                    </a:lnTo>
                    <a:lnTo>
                      <a:pt x="92" y="391"/>
                    </a:lnTo>
                    <a:lnTo>
                      <a:pt x="80" y="401"/>
                    </a:lnTo>
                    <a:lnTo>
                      <a:pt x="70" y="412"/>
                    </a:lnTo>
                    <a:lnTo>
                      <a:pt x="61" y="423"/>
                    </a:lnTo>
                    <a:lnTo>
                      <a:pt x="54" y="435"/>
                    </a:lnTo>
                    <a:lnTo>
                      <a:pt x="50" y="447"/>
                    </a:lnTo>
                    <a:lnTo>
                      <a:pt x="47" y="459"/>
                    </a:lnTo>
                    <a:lnTo>
                      <a:pt x="47" y="472"/>
                    </a:lnTo>
                    <a:lnTo>
                      <a:pt x="54" y="495"/>
                    </a:lnTo>
                    <a:lnTo>
                      <a:pt x="67" y="516"/>
                    </a:lnTo>
                    <a:lnTo>
                      <a:pt x="89" y="535"/>
                    </a:lnTo>
                    <a:lnTo>
                      <a:pt x="115" y="549"/>
                    </a:lnTo>
                    <a:lnTo>
                      <a:pt x="147" y="561"/>
                    </a:lnTo>
                    <a:lnTo>
                      <a:pt x="182" y="570"/>
                    </a:lnTo>
                    <a:lnTo>
                      <a:pt x="221" y="575"/>
                    </a:lnTo>
                    <a:lnTo>
                      <a:pt x="262" y="574"/>
                    </a:lnTo>
                    <a:lnTo>
                      <a:pt x="263" y="574"/>
                    </a:lnTo>
                    <a:lnTo>
                      <a:pt x="265" y="574"/>
                    </a:lnTo>
                    <a:lnTo>
                      <a:pt x="266" y="574"/>
                    </a:lnTo>
                    <a:lnTo>
                      <a:pt x="268" y="574"/>
                    </a:lnTo>
                    <a:lnTo>
                      <a:pt x="269" y="572"/>
                    </a:lnTo>
                    <a:lnTo>
                      <a:pt x="270" y="572"/>
                    </a:lnTo>
                    <a:lnTo>
                      <a:pt x="272" y="572"/>
                    </a:lnTo>
                    <a:lnTo>
                      <a:pt x="274" y="572"/>
                    </a:lnTo>
                    <a:lnTo>
                      <a:pt x="274" y="574"/>
                    </a:lnTo>
                    <a:lnTo>
                      <a:pt x="274" y="575"/>
                    </a:lnTo>
                    <a:lnTo>
                      <a:pt x="274" y="577"/>
                    </a:lnTo>
                    <a:lnTo>
                      <a:pt x="274" y="578"/>
                    </a:lnTo>
                    <a:lnTo>
                      <a:pt x="274" y="579"/>
                    </a:lnTo>
                    <a:lnTo>
                      <a:pt x="274" y="580"/>
                    </a:lnTo>
                    <a:lnTo>
                      <a:pt x="274" y="581"/>
                    </a:lnTo>
                    <a:lnTo>
                      <a:pt x="274" y="582"/>
                    </a:lnTo>
                    <a:lnTo>
                      <a:pt x="279" y="605"/>
                    </a:lnTo>
                    <a:lnTo>
                      <a:pt x="292" y="625"/>
                    </a:lnTo>
                    <a:lnTo>
                      <a:pt x="312" y="643"/>
                    </a:lnTo>
                    <a:lnTo>
                      <a:pt x="338" y="657"/>
                    </a:lnTo>
                    <a:lnTo>
                      <a:pt x="368" y="669"/>
                    </a:lnTo>
                    <a:lnTo>
                      <a:pt x="403" y="677"/>
                    </a:lnTo>
                    <a:lnTo>
                      <a:pt x="439" y="682"/>
                    </a:lnTo>
                    <a:lnTo>
                      <a:pt x="480" y="680"/>
                    </a:lnTo>
                    <a:lnTo>
                      <a:pt x="507" y="678"/>
                    </a:lnTo>
                    <a:lnTo>
                      <a:pt x="533" y="673"/>
                    </a:lnTo>
                    <a:lnTo>
                      <a:pt x="558" y="666"/>
                    </a:lnTo>
                    <a:lnTo>
                      <a:pt x="581" y="657"/>
                    </a:lnTo>
                    <a:lnTo>
                      <a:pt x="601" y="647"/>
                    </a:lnTo>
                    <a:lnTo>
                      <a:pt x="619" y="636"/>
                    </a:lnTo>
                    <a:lnTo>
                      <a:pt x="634" y="623"/>
                    </a:lnTo>
                    <a:lnTo>
                      <a:pt x="647" y="609"/>
                    </a:lnTo>
                    <a:lnTo>
                      <a:pt x="660" y="613"/>
                    </a:lnTo>
                    <a:lnTo>
                      <a:pt x="673" y="616"/>
                    </a:lnTo>
                    <a:lnTo>
                      <a:pt x="687" y="619"/>
                    </a:lnTo>
                    <a:lnTo>
                      <a:pt x="701" y="621"/>
                    </a:lnTo>
                    <a:lnTo>
                      <a:pt x="717" y="623"/>
                    </a:lnTo>
                    <a:lnTo>
                      <a:pt x="732" y="624"/>
                    </a:lnTo>
                    <a:lnTo>
                      <a:pt x="748" y="624"/>
                    </a:lnTo>
                    <a:lnTo>
                      <a:pt x="764" y="623"/>
                    </a:lnTo>
                    <a:lnTo>
                      <a:pt x="803" y="618"/>
                    </a:lnTo>
                    <a:lnTo>
                      <a:pt x="838" y="609"/>
                    </a:lnTo>
                    <a:lnTo>
                      <a:pt x="871" y="596"/>
                    </a:lnTo>
                    <a:lnTo>
                      <a:pt x="898" y="580"/>
                    </a:lnTo>
                    <a:lnTo>
                      <a:pt x="921" y="562"/>
                    </a:lnTo>
                    <a:lnTo>
                      <a:pt x="937" y="542"/>
                    </a:lnTo>
                    <a:lnTo>
                      <a:pt x="946" y="521"/>
                    </a:lnTo>
                    <a:lnTo>
                      <a:pt x="948" y="498"/>
                    </a:lnTo>
                    <a:lnTo>
                      <a:pt x="948" y="497"/>
                    </a:lnTo>
                    <a:lnTo>
                      <a:pt x="948" y="496"/>
                    </a:lnTo>
                    <a:lnTo>
                      <a:pt x="948" y="495"/>
                    </a:lnTo>
                    <a:lnTo>
                      <a:pt x="947" y="493"/>
                    </a:lnTo>
                    <a:lnTo>
                      <a:pt x="947" y="492"/>
                    </a:lnTo>
                    <a:lnTo>
                      <a:pt x="947" y="491"/>
                    </a:lnTo>
                    <a:lnTo>
                      <a:pt x="947" y="490"/>
                    </a:lnTo>
                    <a:lnTo>
                      <a:pt x="946" y="489"/>
                    </a:lnTo>
                    <a:lnTo>
                      <a:pt x="980" y="481"/>
                    </a:lnTo>
                    <a:lnTo>
                      <a:pt x="1009" y="471"/>
                    </a:lnTo>
                    <a:lnTo>
                      <a:pt x="1035" y="458"/>
                    </a:lnTo>
                    <a:lnTo>
                      <a:pt x="1057" y="443"/>
                    </a:lnTo>
                    <a:lnTo>
                      <a:pt x="1074" y="427"/>
                    </a:lnTo>
                    <a:lnTo>
                      <a:pt x="1088" y="408"/>
                    </a:lnTo>
                    <a:lnTo>
                      <a:pt x="1094" y="389"/>
                    </a:lnTo>
                    <a:lnTo>
                      <a:pt x="1096" y="369"/>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83" name="Freeform 142"/>
              <p:cNvSpPr>
                <a:spLocks/>
              </p:cNvSpPr>
              <p:nvPr/>
            </p:nvSpPr>
            <p:spPr bwMode="auto">
              <a:xfrm>
                <a:off x="3976" y="3067"/>
                <a:ext cx="719" cy="437"/>
              </a:xfrm>
              <a:custGeom>
                <a:avLst/>
                <a:gdLst>
                  <a:gd name="T0" fmla="*/ 3 w 1097"/>
                  <a:gd name="T1" fmla="*/ 1 h 683"/>
                  <a:gd name="T2" fmla="*/ 3 w 1097"/>
                  <a:gd name="T3" fmla="*/ 1 h 683"/>
                  <a:gd name="T4" fmla="*/ 3 w 1097"/>
                  <a:gd name="T5" fmla="*/ 1 h 683"/>
                  <a:gd name="T6" fmla="*/ 3 w 1097"/>
                  <a:gd name="T7" fmla="*/ 1 h 683"/>
                  <a:gd name="T8" fmla="*/ 3 w 1097"/>
                  <a:gd name="T9" fmla="*/ 1 h 683"/>
                  <a:gd name="T10" fmla="*/ 3 w 1097"/>
                  <a:gd name="T11" fmla="*/ 1 h 683"/>
                  <a:gd name="T12" fmla="*/ 3 w 1097"/>
                  <a:gd name="T13" fmla="*/ 1 h 683"/>
                  <a:gd name="T14" fmla="*/ 2 w 1097"/>
                  <a:gd name="T15" fmla="*/ 1 h 683"/>
                  <a:gd name="T16" fmla="*/ 2 w 1097"/>
                  <a:gd name="T17" fmla="*/ 1 h 683"/>
                  <a:gd name="T18" fmla="*/ 2 w 1097"/>
                  <a:gd name="T19" fmla="*/ 1 h 683"/>
                  <a:gd name="T20" fmla="*/ 1 w 1097"/>
                  <a:gd name="T21" fmla="*/ 1 h 683"/>
                  <a:gd name="T22" fmla="*/ 1 w 1097"/>
                  <a:gd name="T23" fmla="*/ 1 h 683"/>
                  <a:gd name="T24" fmla="*/ 1 w 1097"/>
                  <a:gd name="T25" fmla="*/ 1 h 683"/>
                  <a:gd name="T26" fmla="*/ 1 w 1097"/>
                  <a:gd name="T27" fmla="*/ 1 h 683"/>
                  <a:gd name="T28" fmla="*/ 1 w 1097"/>
                  <a:gd name="T29" fmla="*/ 1 h 683"/>
                  <a:gd name="T30" fmla="*/ 1 w 1097"/>
                  <a:gd name="T31" fmla="*/ 1 h 683"/>
                  <a:gd name="T32" fmla="*/ 1 w 1097"/>
                  <a:gd name="T33" fmla="*/ 1 h 683"/>
                  <a:gd name="T34" fmla="*/ 1 w 1097"/>
                  <a:gd name="T35" fmla="*/ 1 h 683"/>
                  <a:gd name="T36" fmla="*/ 0 w 1097"/>
                  <a:gd name="T37" fmla="*/ 1 h 683"/>
                  <a:gd name="T38" fmla="*/ 1 w 1097"/>
                  <a:gd name="T39" fmla="*/ 1 h 683"/>
                  <a:gd name="T40" fmla="*/ 1 w 1097"/>
                  <a:gd name="T41" fmla="*/ 1 h 683"/>
                  <a:gd name="T42" fmla="*/ 1 w 1097"/>
                  <a:gd name="T43" fmla="*/ 1 h 683"/>
                  <a:gd name="T44" fmla="*/ 1 w 1097"/>
                  <a:gd name="T45" fmla="*/ 1 h 683"/>
                  <a:gd name="T46" fmla="*/ 1 w 1097"/>
                  <a:gd name="T47" fmla="*/ 1 h 683"/>
                  <a:gd name="T48" fmla="*/ 1 w 1097"/>
                  <a:gd name="T49" fmla="*/ 1 h 683"/>
                  <a:gd name="T50" fmla="*/ 1 w 1097"/>
                  <a:gd name="T51" fmla="*/ 1 h 683"/>
                  <a:gd name="T52" fmla="*/ 1 w 1097"/>
                  <a:gd name="T53" fmla="*/ 1 h 683"/>
                  <a:gd name="T54" fmla="*/ 1 w 1097"/>
                  <a:gd name="T55" fmla="*/ 1 h 683"/>
                  <a:gd name="T56" fmla="*/ 1 w 1097"/>
                  <a:gd name="T57" fmla="*/ 1 h 683"/>
                  <a:gd name="T58" fmla="*/ 1 w 1097"/>
                  <a:gd name="T59" fmla="*/ 1 h 683"/>
                  <a:gd name="T60" fmla="*/ 1 w 1097"/>
                  <a:gd name="T61" fmla="*/ 1 h 683"/>
                  <a:gd name="T62" fmla="*/ 1 w 1097"/>
                  <a:gd name="T63" fmla="*/ 1 h 683"/>
                  <a:gd name="T64" fmla="*/ 1 w 1097"/>
                  <a:gd name="T65" fmla="*/ 1 h 683"/>
                  <a:gd name="T66" fmla="*/ 1 w 1097"/>
                  <a:gd name="T67" fmla="*/ 1 h 683"/>
                  <a:gd name="T68" fmla="*/ 1 w 1097"/>
                  <a:gd name="T69" fmla="*/ 1 h 683"/>
                  <a:gd name="T70" fmla="*/ 1 w 1097"/>
                  <a:gd name="T71" fmla="*/ 1 h 683"/>
                  <a:gd name="T72" fmla="*/ 2 w 1097"/>
                  <a:gd name="T73" fmla="*/ 1 h 683"/>
                  <a:gd name="T74" fmla="*/ 2 w 1097"/>
                  <a:gd name="T75" fmla="*/ 1 h 683"/>
                  <a:gd name="T76" fmla="*/ 2 w 1097"/>
                  <a:gd name="T77" fmla="*/ 1 h 683"/>
                  <a:gd name="T78" fmla="*/ 2 w 1097"/>
                  <a:gd name="T79" fmla="*/ 1 h 683"/>
                  <a:gd name="T80" fmla="*/ 2 w 1097"/>
                  <a:gd name="T81" fmla="*/ 1 h 683"/>
                  <a:gd name="T82" fmla="*/ 3 w 1097"/>
                  <a:gd name="T83" fmla="*/ 1 h 683"/>
                  <a:gd name="T84" fmla="*/ 3 w 1097"/>
                  <a:gd name="T85" fmla="*/ 1 h 683"/>
                  <a:gd name="T86" fmla="*/ 3 w 1097"/>
                  <a:gd name="T87" fmla="*/ 1 h 683"/>
                  <a:gd name="T88" fmla="*/ 3 w 1097"/>
                  <a:gd name="T89" fmla="*/ 1 h 683"/>
                  <a:gd name="T90" fmla="*/ 3 w 1097"/>
                  <a:gd name="T91" fmla="*/ 1 h 683"/>
                  <a:gd name="T92" fmla="*/ 3 w 1097"/>
                  <a:gd name="T93" fmla="*/ 1 h 683"/>
                  <a:gd name="T94" fmla="*/ 3 w 1097"/>
                  <a:gd name="T95" fmla="*/ 1 h 68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97"/>
                  <a:gd name="T145" fmla="*/ 0 h 683"/>
                  <a:gd name="T146" fmla="*/ 1097 w 1097"/>
                  <a:gd name="T147" fmla="*/ 683 h 68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97" h="683">
                    <a:moveTo>
                      <a:pt x="1096" y="369"/>
                    </a:moveTo>
                    <a:lnTo>
                      <a:pt x="1094" y="359"/>
                    </a:lnTo>
                    <a:lnTo>
                      <a:pt x="1091" y="350"/>
                    </a:lnTo>
                    <a:lnTo>
                      <a:pt x="1087" y="341"/>
                    </a:lnTo>
                    <a:lnTo>
                      <a:pt x="1081" y="332"/>
                    </a:lnTo>
                    <a:lnTo>
                      <a:pt x="1073" y="323"/>
                    </a:lnTo>
                    <a:lnTo>
                      <a:pt x="1065" y="315"/>
                    </a:lnTo>
                    <a:lnTo>
                      <a:pt x="1055" y="309"/>
                    </a:lnTo>
                    <a:lnTo>
                      <a:pt x="1045" y="302"/>
                    </a:lnTo>
                    <a:lnTo>
                      <a:pt x="1046" y="297"/>
                    </a:lnTo>
                    <a:lnTo>
                      <a:pt x="1049" y="292"/>
                    </a:lnTo>
                    <a:lnTo>
                      <a:pt x="1050" y="287"/>
                    </a:lnTo>
                    <a:lnTo>
                      <a:pt x="1051" y="281"/>
                    </a:lnTo>
                    <a:lnTo>
                      <a:pt x="1051" y="277"/>
                    </a:lnTo>
                    <a:lnTo>
                      <a:pt x="1052" y="271"/>
                    </a:lnTo>
                    <a:lnTo>
                      <a:pt x="1052" y="265"/>
                    </a:lnTo>
                    <a:lnTo>
                      <a:pt x="1051" y="260"/>
                    </a:lnTo>
                    <a:lnTo>
                      <a:pt x="1044" y="234"/>
                    </a:lnTo>
                    <a:lnTo>
                      <a:pt x="1030" y="210"/>
                    </a:lnTo>
                    <a:lnTo>
                      <a:pt x="1009" y="188"/>
                    </a:lnTo>
                    <a:lnTo>
                      <a:pt x="982" y="169"/>
                    </a:lnTo>
                    <a:lnTo>
                      <a:pt x="948" y="152"/>
                    </a:lnTo>
                    <a:lnTo>
                      <a:pt x="911" y="140"/>
                    </a:lnTo>
                    <a:lnTo>
                      <a:pt x="869" y="131"/>
                    </a:lnTo>
                    <a:lnTo>
                      <a:pt x="825" y="126"/>
                    </a:lnTo>
                    <a:lnTo>
                      <a:pt x="815" y="97"/>
                    </a:lnTo>
                    <a:lnTo>
                      <a:pt x="795" y="72"/>
                    </a:lnTo>
                    <a:lnTo>
                      <a:pt x="767" y="48"/>
                    </a:lnTo>
                    <a:lnTo>
                      <a:pt x="732" y="30"/>
                    </a:lnTo>
                    <a:lnTo>
                      <a:pt x="692" y="15"/>
                    </a:lnTo>
                    <a:lnTo>
                      <a:pt x="647" y="5"/>
                    </a:lnTo>
                    <a:lnTo>
                      <a:pt x="598" y="0"/>
                    </a:lnTo>
                    <a:lnTo>
                      <a:pt x="545" y="1"/>
                    </a:lnTo>
                    <a:lnTo>
                      <a:pt x="506" y="5"/>
                    </a:lnTo>
                    <a:lnTo>
                      <a:pt x="470" y="12"/>
                    </a:lnTo>
                    <a:lnTo>
                      <a:pt x="435" y="22"/>
                    </a:lnTo>
                    <a:lnTo>
                      <a:pt x="404" y="34"/>
                    </a:lnTo>
                    <a:lnTo>
                      <a:pt x="376" y="48"/>
                    </a:lnTo>
                    <a:lnTo>
                      <a:pt x="350" y="65"/>
                    </a:lnTo>
                    <a:lnTo>
                      <a:pt x="329" y="83"/>
                    </a:lnTo>
                    <a:lnTo>
                      <a:pt x="312" y="102"/>
                    </a:lnTo>
                    <a:lnTo>
                      <a:pt x="306" y="102"/>
                    </a:lnTo>
                    <a:lnTo>
                      <a:pt x="298" y="102"/>
                    </a:lnTo>
                    <a:lnTo>
                      <a:pt x="290" y="101"/>
                    </a:lnTo>
                    <a:lnTo>
                      <a:pt x="284" y="101"/>
                    </a:lnTo>
                    <a:lnTo>
                      <a:pt x="276" y="101"/>
                    </a:lnTo>
                    <a:lnTo>
                      <a:pt x="268" y="102"/>
                    </a:lnTo>
                    <a:lnTo>
                      <a:pt x="260" y="102"/>
                    </a:lnTo>
                    <a:lnTo>
                      <a:pt x="252" y="102"/>
                    </a:lnTo>
                    <a:lnTo>
                      <a:pt x="199" y="109"/>
                    </a:lnTo>
                    <a:lnTo>
                      <a:pt x="150" y="121"/>
                    </a:lnTo>
                    <a:lnTo>
                      <a:pt x="105" y="139"/>
                    </a:lnTo>
                    <a:lnTo>
                      <a:pt x="67" y="160"/>
                    </a:lnTo>
                    <a:lnTo>
                      <a:pt x="37" y="184"/>
                    </a:lnTo>
                    <a:lnTo>
                      <a:pt x="15" y="212"/>
                    </a:lnTo>
                    <a:lnTo>
                      <a:pt x="2" y="241"/>
                    </a:lnTo>
                    <a:lnTo>
                      <a:pt x="0" y="272"/>
                    </a:lnTo>
                    <a:lnTo>
                      <a:pt x="3" y="290"/>
                    </a:lnTo>
                    <a:lnTo>
                      <a:pt x="10" y="305"/>
                    </a:lnTo>
                    <a:lnTo>
                      <a:pt x="18" y="321"/>
                    </a:lnTo>
                    <a:lnTo>
                      <a:pt x="32" y="335"/>
                    </a:lnTo>
                    <a:lnTo>
                      <a:pt x="46" y="349"/>
                    </a:lnTo>
                    <a:lnTo>
                      <a:pt x="64" y="361"/>
                    </a:lnTo>
                    <a:lnTo>
                      <a:pt x="84" y="372"/>
                    </a:lnTo>
                    <a:lnTo>
                      <a:pt x="106" y="382"/>
                    </a:lnTo>
                    <a:lnTo>
                      <a:pt x="92" y="392"/>
                    </a:lnTo>
                    <a:lnTo>
                      <a:pt x="80" y="401"/>
                    </a:lnTo>
                    <a:lnTo>
                      <a:pt x="70" y="412"/>
                    </a:lnTo>
                    <a:lnTo>
                      <a:pt x="61" y="423"/>
                    </a:lnTo>
                    <a:lnTo>
                      <a:pt x="54" y="436"/>
                    </a:lnTo>
                    <a:lnTo>
                      <a:pt x="50" y="447"/>
                    </a:lnTo>
                    <a:lnTo>
                      <a:pt x="47" y="460"/>
                    </a:lnTo>
                    <a:lnTo>
                      <a:pt x="47" y="472"/>
                    </a:lnTo>
                    <a:lnTo>
                      <a:pt x="54" y="496"/>
                    </a:lnTo>
                    <a:lnTo>
                      <a:pt x="67" y="517"/>
                    </a:lnTo>
                    <a:lnTo>
                      <a:pt x="89" y="535"/>
                    </a:lnTo>
                    <a:lnTo>
                      <a:pt x="114" y="550"/>
                    </a:lnTo>
                    <a:lnTo>
                      <a:pt x="147" y="562"/>
                    </a:lnTo>
                    <a:lnTo>
                      <a:pt x="181" y="570"/>
                    </a:lnTo>
                    <a:lnTo>
                      <a:pt x="220" y="575"/>
                    </a:lnTo>
                    <a:lnTo>
                      <a:pt x="261" y="575"/>
                    </a:lnTo>
                    <a:lnTo>
                      <a:pt x="263" y="574"/>
                    </a:lnTo>
                    <a:lnTo>
                      <a:pt x="265" y="574"/>
                    </a:lnTo>
                    <a:lnTo>
                      <a:pt x="266" y="574"/>
                    </a:lnTo>
                    <a:lnTo>
                      <a:pt x="268" y="574"/>
                    </a:lnTo>
                    <a:lnTo>
                      <a:pt x="269" y="574"/>
                    </a:lnTo>
                    <a:lnTo>
                      <a:pt x="270" y="574"/>
                    </a:lnTo>
                    <a:lnTo>
                      <a:pt x="271" y="574"/>
                    </a:lnTo>
                    <a:lnTo>
                      <a:pt x="274" y="572"/>
                    </a:lnTo>
                    <a:lnTo>
                      <a:pt x="274" y="575"/>
                    </a:lnTo>
                    <a:lnTo>
                      <a:pt x="274" y="576"/>
                    </a:lnTo>
                    <a:lnTo>
                      <a:pt x="274" y="577"/>
                    </a:lnTo>
                    <a:lnTo>
                      <a:pt x="274" y="578"/>
                    </a:lnTo>
                    <a:lnTo>
                      <a:pt x="274" y="579"/>
                    </a:lnTo>
                    <a:lnTo>
                      <a:pt x="274" y="580"/>
                    </a:lnTo>
                    <a:lnTo>
                      <a:pt x="274" y="582"/>
                    </a:lnTo>
                    <a:lnTo>
                      <a:pt x="274" y="584"/>
                    </a:lnTo>
                    <a:lnTo>
                      <a:pt x="279" y="606"/>
                    </a:lnTo>
                    <a:lnTo>
                      <a:pt x="292" y="626"/>
                    </a:lnTo>
                    <a:lnTo>
                      <a:pt x="312" y="644"/>
                    </a:lnTo>
                    <a:lnTo>
                      <a:pt x="338" y="658"/>
                    </a:lnTo>
                    <a:lnTo>
                      <a:pt x="368" y="669"/>
                    </a:lnTo>
                    <a:lnTo>
                      <a:pt x="403" y="678"/>
                    </a:lnTo>
                    <a:lnTo>
                      <a:pt x="439" y="682"/>
                    </a:lnTo>
                    <a:lnTo>
                      <a:pt x="480" y="682"/>
                    </a:lnTo>
                    <a:lnTo>
                      <a:pt x="507" y="678"/>
                    </a:lnTo>
                    <a:lnTo>
                      <a:pt x="533" y="674"/>
                    </a:lnTo>
                    <a:lnTo>
                      <a:pt x="558" y="666"/>
                    </a:lnTo>
                    <a:lnTo>
                      <a:pt x="580" y="658"/>
                    </a:lnTo>
                    <a:lnTo>
                      <a:pt x="601" y="647"/>
                    </a:lnTo>
                    <a:lnTo>
                      <a:pt x="619" y="636"/>
                    </a:lnTo>
                    <a:lnTo>
                      <a:pt x="634" y="624"/>
                    </a:lnTo>
                    <a:lnTo>
                      <a:pt x="647" y="609"/>
                    </a:lnTo>
                    <a:lnTo>
                      <a:pt x="660" y="614"/>
                    </a:lnTo>
                    <a:lnTo>
                      <a:pt x="673" y="617"/>
                    </a:lnTo>
                    <a:lnTo>
                      <a:pt x="687" y="619"/>
                    </a:lnTo>
                    <a:lnTo>
                      <a:pt x="701" y="621"/>
                    </a:lnTo>
                    <a:lnTo>
                      <a:pt x="717" y="623"/>
                    </a:lnTo>
                    <a:lnTo>
                      <a:pt x="731" y="624"/>
                    </a:lnTo>
                    <a:lnTo>
                      <a:pt x="747" y="624"/>
                    </a:lnTo>
                    <a:lnTo>
                      <a:pt x="764" y="624"/>
                    </a:lnTo>
                    <a:lnTo>
                      <a:pt x="803" y="618"/>
                    </a:lnTo>
                    <a:lnTo>
                      <a:pt x="838" y="609"/>
                    </a:lnTo>
                    <a:lnTo>
                      <a:pt x="871" y="597"/>
                    </a:lnTo>
                    <a:lnTo>
                      <a:pt x="898" y="581"/>
                    </a:lnTo>
                    <a:lnTo>
                      <a:pt x="921" y="564"/>
                    </a:lnTo>
                    <a:lnTo>
                      <a:pt x="937" y="544"/>
                    </a:lnTo>
                    <a:lnTo>
                      <a:pt x="946" y="521"/>
                    </a:lnTo>
                    <a:lnTo>
                      <a:pt x="948" y="499"/>
                    </a:lnTo>
                    <a:lnTo>
                      <a:pt x="948" y="498"/>
                    </a:lnTo>
                    <a:lnTo>
                      <a:pt x="948" y="497"/>
                    </a:lnTo>
                    <a:lnTo>
                      <a:pt x="947" y="495"/>
                    </a:lnTo>
                    <a:lnTo>
                      <a:pt x="947" y="493"/>
                    </a:lnTo>
                    <a:lnTo>
                      <a:pt x="947" y="492"/>
                    </a:lnTo>
                    <a:lnTo>
                      <a:pt x="947" y="491"/>
                    </a:lnTo>
                    <a:lnTo>
                      <a:pt x="947" y="490"/>
                    </a:lnTo>
                    <a:lnTo>
                      <a:pt x="946" y="489"/>
                    </a:lnTo>
                    <a:lnTo>
                      <a:pt x="979" y="482"/>
                    </a:lnTo>
                    <a:lnTo>
                      <a:pt x="1009" y="471"/>
                    </a:lnTo>
                    <a:lnTo>
                      <a:pt x="1034" y="459"/>
                    </a:lnTo>
                    <a:lnTo>
                      <a:pt x="1057" y="443"/>
                    </a:lnTo>
                    <a:lnTo>
                      <a:pt x="1074" y="427"/>
                    </a:lnTo>
                    <a:lnTo>
                      <a:pt x="1088" y="409"/>
                    </a:lnTo>
                    <a:lnTo>
                      <a:pt x="1094" y="389"/>
                    </a:lnTo>
                    <a:lnTo>
                      <a:pt x="1096" y="369"/>
                    </a:lnTo>
                  </a:path>
                </a:pathLst>
              </a:custGeom>
              <a:solidFill>
                <a:srgbClr val="FFFF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nvGrpSpPr>
            <p:cNvPr id="27694" name="Group 143"/>
            <p:cNvGrpSpPr>
              <a:grpSpLocks/>
            </p:cNvGrpSpPr>
            <p:nvPr/>
          </p:nvGrpSpPr>
          <p:grpSpPr bwMode="auto">
            <a:xfrm>
              <a:off x="2396" y="3491"/>
              <a:ext cx="272" cy="234"/>
              <a:chOff x="1952" y="1229"/>
              <a:chExt cx="937" cy="825"/>
            </a:xfrm>
          </p:grpSpPr>
          <p:sp>
            <p:nvSpPr>
              <p:cNvPr id="27754" name="Freeform 144"/>
              <p:cNvSpPr>
                <a:spLocks/>
              </p:cNvSpPr>
              <p:nvPr/>
            </p:nvSpPr>
            <p:spPr bwMode="auto">
              <a:xfrm>
                <a:off x="2056" y="1320"/>
                <a:ext cx="245" cy="516"/>
              </a:xfrm>
              <a:custGeom>
                <a:avLst/>
                <a:gdLst>
                  <a:gd name="T0" fmla="*/ 0 w 245"/>
                  <a:gd name="T1" fmla="*/ 381 h 516"/>
                  <a:gd name="T2" fmla="*/ 0 w 245"/>
                  <a:gd name="T3" fmla="*/ 0 h 516"/>
                  <a:gd name="T4" fmla="*/ 244 w 245"/>
                  <a:gd name="T5" fmla="*/ 133 h 516"/>
                  <a:gd name="T6" fmla="*/ 244 w 245"/>
                  <a:gd name="T7" fmla="*/ 515 h 516"/>
                  <a:gd name="T8" fmla="*/ 0 w 245"/>
                  <a:gd name="T9" fmla="*/ 381 h 516"/>
                  <a:gd name="T10" fmla="*/ 0 60000 65536"/>
                  <a:gd name="T11" fmla="*/ 0 60000 65536"/>
                  <a:gd name="T12" fmla="*/ 0 60000 65536"/>
                  <a:gd name="T13" fmla="*/ 0 60000 65536"/>
                  <a:gd name="T14" fmla="*/ 0 60000 65536"/>
                  <a:gd name="T15" fmla="*/ 0 w 245"/>
                  <a:gd name="T16" fmla="*/ 0 h 516"/>
                  <a:gd name="T17" fmla="*/ 245 w 245"/>
                  <a:gd name="T18" fmla="*/ 516 h 516"/>
                </a:gdLst>
                <a:ahLst/>
                <a:cxnLst>
                  <a:cxn ang="T10">
                    <a:pos x="T0" y="T1"/>
                  </a:cxn>
                  <a:cxn ang="T11">
                    <a:pos x="T2" y="T3"/>
                  </a:cxn>
                  <a:cxn ang="T12">
                    <a:pos x="T4" y="T5"/>
                  </a:cxn>
                  <a:cxn ang="T13">
                    <a:pos x="T6" y="T7"/>
                  </a:cxn>
                  <a:cxn ang="T14">
                    <a:pos x="T8" y="T9"/>
                  </a:cxn>
                </a:cxnLst>
                <a:rect l="T15" t="T16" r="T17" b="T18"/>
                <a:pathLst>
                  <a:path w="245" h="516">
                    <a:moveTo>
                      <a:pt x="0" y="381"/>
                    </a:moveTo>
                    <a:lnTo>
                      <a:pt x="0" y="0"/>
                    </a:lnTo>
                    <a:lnTo>
                      <a:pt x="244" y="133"/>
                    </a:lnTo>
                    <a:lnTo>
                      <a:pt x="244" y="515"/>
                    </a:lnTo>
                    <a:lnTo>
                      <a:pt x="0" y="381"/>
                    </a:lnTo>
                  </a:path>
                </a:pathLst>
              </a:custGeom>
              <a:solidFill>
                <a:srgbClr val="CC66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55" name="Freeform 145"/>
              <p:cNvSpPr>
                <a:spLocks/>
              </p:cNvSpPr>
              <p:nvPr/>
            </p:nvSpPr>
            <p:spPr bwMode="auto">
              <a:xfrm>
                <a:off x="2056" y="1430"/>
                <a:ext cx="59" cy="107"/>
              </a:xfrm>
              <a:custGeom>
                <a:avLst/>
                <a:gdLst>
                  <a:gd name="T0" fmla="*/ 58 w 59"/>
                  <a:gd name="T1" fmla="*/ 66 h 107"/>
                  <a:gd name="T2" fmla="*/ 1 w 59"/>
                  <a:gd name="T3" fmla="*/ 0 h 107"/>
                  <a:gd name="T4" fmla="*/ 0 w 59"/>
                  <a:gd name="T5" fmla="*/ 57 h 107"/>
                  <a:gd name="T6" fmla="*/ 6 w 59"/>
                  <a:gd name="T7" fmla="*/ 67 h 107"/>
                  <a:gd name="T8" fmla="*/ 12 w 59"/>
                  <a:gd name="T9" fmla="*/ 76 h 107"/>
                  <a:gd name="T10" fmla="*/ 18 w 59"/>
                  <a:gd name="T11" fmla="*/ 85 h 107"/>
                  <a:gd name="T12" fmla="*/ 23 w 59"/>
                  <a:gd name="T13" fmla="*/ 92 h 107"/>
                  <a:gd name="T14" fmla="*/ 27 w 59"/>
                  <a:gd name="T15" fmla="*/ 98 h 107"/>
                  <a:gd name="T16" fmla="*/ 30 w 59"/>
                  <a:gd name="T17" fmla="*/ 102 h 107"/>
                  <a:gd name="T18" fmla="*/ 31 w 59"/>
                  <a:gd name="T19" fmla="*/ 104 h 107"/>
                  <a:gd name="T20" fmla="*/ 32 w 59"/>
                  <a:gd name="T21" fmla="*/ 106 h 107"/>
                  <a:gd name="T22" fmla="*/ 58 w 59"/>
                  <a:gd name="T23" fmla="*/ 66 h 10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9"/>
                  <a:gd name="T37" fmla="*/ 0 h 107"/>
                  <a:gd name="T38" fmla="*/ 59 w 59"/>
                  <a:gd name="T39" fmla="*/ 107 h 10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9" h="107">
                    <a:moveTo>
                      <a:pt x="58" y="66"/>
                    </a:moveTo>
                    <a:lnTo>
                      <a:pt x="1" y="0"/>
                    </a:lnTo>
                    <a:lnTo>
                      <a:pt x="0" y="57"/>
                    </a:lnTo>
                    <a:lnTo>
                      <a:pt x="6" y="67"/>
                    </a:lnTo>
                    <a:lnTo>
                      <a:pt x="12" y="76"/>
                    </a:lnTo>
                    <a:lnTo>
                      <a:pt x="18" y="85"/>
                    </a:lnTo>
                    <a:lnTo>
                      <a:pt x="23" y="92"/>
                    </a:lnTo>
                    <a:lnTo>
                      <a:pt x="27" y="98"/>
                    </a:lnTo>
                    <a:lnTo>
                      <a:pt x="30" y="102"/>
                    </a:lnTo>
                    <a:lnTo>
                      <a:pt x="31" y="104"/>
                    </a:lnTo>
                    <a:lnTo>
                      <a:pt x="32" y="106"/>
                    </a:lnTo>
                    <a:lnTo>
                      <a:pt x="58" y="6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56" name="Freeform 146"/>
              <p:cNvSpPr>
                <a:spLocks/>
              </p:cNvSpPr>
              <p:nvPr/>
            </p:nvSpPr>
            <p:spPr bwMode="auto">
              <a:xfrm>
                <a:off x="2083" y="1490"/>
                <a:ext cx="158" cy="213"/>
              </a:xfrm>
              <a:custGeom>
                <a:avLst/>
                <a:gdLst>
                  <a:gd name="T0" fmla="*/ 77 w 158"/>
                  <a:gd name="T1" fmla="*/ 197 h 213"/>
                  <a:gd name="T2" fmla="*/ 93 w 158"/>
                  <a:gd name="T3" fmla="*/ 206 h 213"/>
                  <a:gd name="T4" fmla="*/ 108 w 158"/>
                  <a:gd name="T5" fmla="*/ 210 h 213"/>
                  <a:gd name="T6" fmla="*/ 121 w 158"/>
                  <a:gd name="T7" fmla="*/ 212 h 213"/>
                  <a:gd name="T8" fmla="*/ 133 w 158"/>
                  <a:gd name="T9" fmla="*/ 208 h 213"/>
                  <a:gd name="T10" fmla="*/ 143 w 158"/>
                  <a:gd name="T11" fmla="*/ 200 h 213"/>
                  <a:gd name="T12" fmla="*/ 150 w 158"/>
                  <a:gd name="T13" fmla="*/ 190 h 213"/>
                  <a:gd name="T14" fmla="*/ 154 w 158"/>
                  <a:gd name="T15" fmla="*/ 176 h 213"/>
                  <a:gd name="T16" fmla="*/ 157 w 158"/>
                  <a:gd name="T17" fmla="*/ 159 h 213"/>
                  <a:gd name="T18" fmla="*/ 154 w 158"/>
                  <a:gd name="T19" fmla="*/ 139 h 213"/>
                  <a:gd name="T20" fmla="*/ 150 w 158"/>
                  <a:gd name="T21" fmla="*/ 118 h 213"/>
                  <a:gd name="T22" fmla="*/ 143 w 158"/>
                  <a:gd name="T23" fmla="*/ 98 h 213"/>
                  <a:gd name="T24" fmla="*/ 133 w 158"/>
                  <a:gd name="T25" fmla="*/ 78 h 213"/>
                  <a:gd name="T26" fmla="*/ 121 w 158"/>
                  <a:gd name="T27" fmla="*/ 59 h 213"/>
                  <a:gd name="T28" fmla="*/ 108 w 158"/>
                  <a:gd name="T29" fmla="*/ 42 h 213"/>
                  <a:gd name="T30" fmla="*/ 93 w 158"/>
                  <a:gd name="T31" fmla="*/ 26 h 213"/>
                  <a:gd name="T32" fmla="*/ 77 w 158"/>
                  <a:gd name="T33" fmla="*/ 14 h 213"/>
                  <a:gd name="T34" fmla="*/ 62 w 158"/>
                  <a:gd name="T35" fmla="*/ 5 h 213"/>
                  <a:gd name="T36" fmla="*/ 47 w 158"/>
                  <a:gd name="T37" fmla="*/ 1 h 213"/>
                  <a:gd name="T38" fmla="*/ 35 w 158"/>
                  <a:gd name="T39" fmla="*/ 0 h 213"/>
                  <a:gd name="T40" fmla="*/ 22 w 158"/>
                  <a:gd name="T41" fmla="*/ 3 h 213"/>
                  <a:gd name="T42" fmla="*/ 13 w 158"/>
                  <a:gd name="T43" fmla="*/ 11 h 213"/>
                  <a:gd name="T44" fmla="*/ 5 w 158"/>
                  <a:gd name="T45" fmla="*/ 21 h 213"/>
                  <a:gd name="T46" fmla="*/ 1 w 158"/>
                  <a:gd name="T47" fmla="*/ 35 h 213"/>
                  <a:gd name="T48" fmla="*/ 0 w 158"/>
                  <a:gd name="T49" fmla="*/ 52 h 213"/>
                  <a:gd name="T50" fmla="*/ 1 w 158"/>
                  <a:gd name="T51" fmla="*/ 72 h 213"/>
                  <a:gd name="T52" fmla="*/ 5 w 158"/>
                  <a:gd name="T53" fmla="*/ 93 h 213"/>
                  <a:gd name="T54" fmla="*/ 13 w 158"/>
                  <a:gd name="T55" fmla="*/ 113 h 213"/>
                  <a:gd name="T56" fmla="*/ 22 w 158"/>
                  <a:gd name="T57" fmla="*/ 133 h 213"/>
                  <a:gd name="T58" fmla="*/ 35 w 158"/>
                  <a:gd name="T59" fmla="*/ 152 h 213"/>
                  <a:gd name="T60" fmla="*/ 47 w 158"/>
                  <a:gd name="T61" fmla="*/ 169 h 213"/>
                  <a:gd name="T62" fmla="*/ 62 w 158"/>
                  <a:gd name="T63" fmla="*/ 185 h 213"/>
                  <a:gd name="T64" fmla="*/ 77 w 158"/>
                  <a:gd name="T65" fmla="*/ 197 h 2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8"/>
                  <a:gd name="T100" fmla="*/ 0 h 213"/>
                  <a:gd name="T101" fmla="*/ 158 w 158"/>
                  <a:gd name="T102" fmla="*/ 213 h 2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8" h="213">
                    <a:moveTo>
                      <a:pt x="77" y="197"/>
                    </a:moveTo>
                    <a:lnTo>
                      <a:pt x="93" y="206"/>
                    </a:lnTo>
                    <a:lnTo>
                      <a:pt x="108" y="210"/>
                    </a:lnTo>
                    <a:lnTo>
                      <a:pt x="121" y="212"/>
                    </a:lnTo>
                    <a:lnTo>
                      <a:pt x="133" y="208"/>
                    </a:lnTo>
                    <a:lnTo>
                      <a:pt x="143" y="200"/>
                    </a:lnTo>
                    <a:lnTo>
                      <a:pt x="150" y="190"/>
                    </a:lnTo>
                    <a:lnTo>
                      <a:pt x="154" y="176"/>
                    </a:lnTo>
                    <a:lnTo>
                      <a:pt x="157" y="159"/>
                    </a:lnTo>
                    <a:lnTo>
                      <a:pt x="154" y="139"/>
                    </a:lnTo>
                    <a:lnTo>
                      <a:pt x="150" y="118"/>
                    </a:lnTo>
                    <a:lnTo>
                      <a:pt x="143" y="98"/>
                    </a:lnTo>
                    <a:lnTo>
                      <a:pt x="133" y="78"/>
                    </a:lnTo>
                    <a:lnTo>
                      <a:pt x="121" y="59"/>
                    </a:lnTo>
                    <a:lnTo>
                      <a:pt x="108" y="42"/>
                    </a:lnTo>
                    <a:lnTo>
                      <a:pt x="93" y="26"/>
                    </a:lnTo>
                    <a:lnTo>
                      <a:pt x="77" y="14"/>
                    </a:lnTo>
                    <a:lnTo>
                      <a:pt x="62" y="5"/>
                    </a:lnTo>
                    <a:lnTo>
                      <a:pt x="47" y="1"/>
                    </a:lnTo>
                    <a:lnTo>
                      <a:pt x="35" y="0"/>
                    </a:lnTo>
                    <a:lnTo>
                      <a:pt x="22" y="3"/>
                    </a:lnTo>
                    <a:lnTo>
                      <a:pt x="13" y="11"/>
                    </a:lnTo>
                    <a:lnTo>
                      <a:pt x="5" y="21"/>
                    </a:lnTo>
                    <a:lnTo>
                      <a:pt x="1" y="35"/>
                    </a:lnTo>
                    <a:lnTo>
                      <a:pt x="0" y="52"/>
                    </a:lnTo>
                    <a:lnTo>
                      <a:pt x="1" y="72"/>
                    </a:lnTo>
                    <a:lnTo>
                      <a:pt x="5" y="93"/>
                    </a:lnTo>
                    <a:lnTo>
                      <a:pt x="13" y="113"/>
                    </a:lnTo>
                    <a:lnTo>
                      <a:pt x="22" y="133"/>
                    </a:lnTo>
                    <a:lnTo>
                      <a:pt x="35" y="152"/>
                    </a:lnTo>
                    <a:lnTo>
                      <a:pt x="47" y="169"/>
                    </a:lnTo>
                    <a:lnTo>
                      <a:pt x="62" y="185"/>
                    </a:lnTo>
                    <a:lnTo>
                      <a:pt x="77" y="197"/>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57" name="Freeform 147"/>
              <p:cNvSpPr>
                <a:spLocks/>
              </p:cNvSpPr>
              <p:nvPr/>
            </p:nvSpPr>
            <p:spPr bwMode="auto">
              <a:xfrm>
                <a:off x="2663" y="1852"/>
                <a:ext cx="217" cy="202"/>
              </a:xfrm>
              <a:custGeom>
                <a:avLst/>
                <a:gdLst>
                  <a:gd name="T0" fmla="*/ 216 w 217"/>
                  <a:gd name="T1" fmla="*/ 140 h 202"/>
                  <a:gd name="T2" fmla="*/ 216 w 217"/>
                  <a:gd name="T3" fmla="*/ 0 h 202"/>
                  <a:gd name="T4" fmla="*/ 0 w 217"/>
                  <a:gd name="T5" fmla="*/ 59 h 202"/>
                  <a:gd name="T6" fmla="*/ 0 w 217"/>
                  <a:gd name="T7" fmla="*/ 201 h 202"/>
                  <a:gd name="T8" fmla="*/ 216 w 217"/>
                  <a:gd name="T9" fmla="*/ 140 h 202"/>
                  <a:gd name="T10" fmla="*/ 0 60000 65536"/>
                  <a:gd name="T11" fmla="*/ 0 60000 65536"/>
                  <a:gd name="T12" fmla="*/ 0 60000 65536"/>
                  <a:gd name="T13" fmla="*/ 0 60000 65536"/>
                  <a:gd name="T14" fmla="*/ 0 60000 65536"/>
                  <a:gd name="T15" fmla="*/ 0 w 217"/>
                  <a:gd name="T16" fmla="*/ 0 h 202"/>
                  <a:gd name="T17" fmla="*/ 217 w 217"/>
                  <a:gd name="T18" fmla="*/ 202 h 202"/>
                </a:gdLst>
                <a:ahLst/>
                <a:cxnLst>
                  <a:cxn ang="T10">
                    <a:pos x="T0" y="T1"/>
                  </a:cxn>
                  <a:cxn ang="T11">
                    <a:pos x="T2" y="T3"/>
                  </a:cxn>
                  <a:cxn ang="T12">
                    <a:pos x="T4" y="T5"/>
                  </a:cxn>
                  <a:cxn ang="T13">
                    <a:pos x="T6" y="T7"/>
                  </a:cxn>
                  <a:cxn ang="T14">
                    <a:pos x="T8" y="T9"/>
                  </a:cxn>
                </a:cxnLst>
                <a:rect l="T15" t="T16" r="T17" b="T18"/>
                <a:pathLst>
                  <a:path w="217" h="202">
                    <a:moveTo>
                      <a:pt x="216" y="140"/>
                    </a:moveTo>
                    <a:lnTo>
                      <a:pt x="216" y="0"/>
                    </a:lnTo>
                    <a:lnTo>
                      <a:pt x="0" y="59"/>
                    </a:lnTo>
                    <a:lnTo>
                      <a:pt x="0" y="201"/>
                    </a:lnTo>
                    <a:lnTo>
                      <a:pt x="216" y="140"/>
                    </a:lnTo>
                  </a:path>
                </a:pathLst>
              </a:custGeom>
              <a:solidFill>
                <a:srgbClr val="FF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58" name="Freeform 148"/>
              <p:cNvSpPr>
                <a:spLocks/>
              </p:cNvSpPr>
              <p:nvPr/>
            </p:nvSpPr>
            <p:spPr bwMode="auto">
              <a:xfrm>
                <a:off x="2617" y="1886"/>
                <a:ext cx="47" cy="168"/>
              </a:xfrm>
              <a:custGeom>
                <a:avLst/>
                <a:gdLst>
                  <a:gd name="T0" fmla="*/ 0 w 47"/>
                  <a:gd name="T1" fmla="*/ 141 h 168"/>
                  <a:gd name="T2" fmla="*/ 0 w 47"/>
                  <a:gd name="T3" fmla="*/ 0 h 168"/>
                  <a:gd name="T4" fmla="*/ 46 w 47"/>
                  <a:gd name="T5" fmla="*/ 25 h 168"/>
                  <a:gd name="T6" fmla="*/ 46 w 47"/>
                  <a:gd name="T7" fmla="*/ 167 h 168"/>
                  <a:gd name="T8" fmla="*/ 0 w 47"/>
                  <a:gd name="T9" fmla="*/ 141 h 168"/>
                  <a:gd name="T10" fmla="*/ 0 60000 65536"/>
                  <a:gd name="T11" fmla="*/ 0 60000 65536"/>
                  <a:gd name="T12" fmla="*/ 0 60000 65536"/>
                  <a:gd name="T13" fmla="*/ 0 60000 65536"/>
                  <a:gd name="T14" fmla="*/ 0 60000 65536"/>
                  <a:gd name="T15" fmla="*/ 0 w 47"/>
                  <a:gd name="T16" fmla="*/ 0 h 168"/>
                  <a:gd name="T17" fmla="*/ 47 w 47"/>
                  <a:gd name="T18" fmla="*/ 168 h 168"/>
                </a:gdLst>
                <a:ahLst/>
                <a:cxnLst>
                  <a:cxn ang="T10">
                    <a:pos x="T0" y="T1"/>
                  </a:cxn>
                  <a:cxn ang="T11">
                    <a:pos x="T2" y="T3"/>
                  </a:cxn>
                  <a:cxn ang="T12">
                    <a:pos x="T4" y="T5"/>
                  </a:cxn>
                  <a:cxn ang="T13">
                    <a:pos x="T6" y="T7"/>
                  </a:cxn>
                  <a:cxn ang="T14">
                    <a:pos x="T8" y="T9"/>
                  </a:cxn>
                </a:cxnLst>
                <a:rect l="T15" t="T16" r="T17" b="T18"/>
                <a:pathLst>
                  <a:path w="47" h="168">
                    <a:moveTo>
                      <a:pt x="0" y="141"/>
                    </a:moveTo>
                    <a:lnTo>
                      <a:pt x="0" y="0"/>
                    </a:lnTo>
                    <a:lnTo>
                      <a:pt x="46" y="25"/>
                    </a:lnTo>
                    <a:lnTo>
                      <a:pt x="46" y="167"/>
                    </a:lnTo>
                    <a:lnTo>
                      <a:pt x="0" y="141"/>
                    </a:lnTo>
                  </a:path>
                </a:pathLst>
              </a:custGeom>
              <a:solidFill>
                <a:srgbClr val="CC66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59" name="Freeform 149"/>
              <p:cNvSpPr>
                <a:spLocks/>
              </p:cNvSpPr>
              <p:nvPr/>
            </p:nvSpPr>
            <p:spPr bwMode="auto">
              <a:xfrm>
                <a:off x="2300" y="1363"/>
                <a:ext cx="345" cy="474"/>
              </a:xfrm>
              <a:custGeom>
                <a:avLst/>
                <a:gdLst>
                  <a:gd name="T0" fmla="*/ 344 w 345"/>
                  <a:gd name="T1" fmla="*/ 379 h 474"/>
                  <a:gd name="T2" fmla="*/ 344 w 345"/>
                  <a:gd name="T3" fmla="*/ 0 h 474"/>
                  <a:gd name="T4" fmla="*/ 0 w 345"/>
                  <a:gd name="T5" fmla="*/ 93 h 474"/>
                  <a:gd name="T6" fmla="*/ 0 w 345"/>
                  <a:gd name="T7" fmla="*/ 473 h 474"/>
                  <a:gd name="T8" fmla="*/ 344 w 345"/>
                  <a:gd name="T9" fmla="*/ 379 h 474"/>
                  <a:gd name="T10" fmla="*/ 0 60000 65536"/>
                  <a:gd name="T11" fmla="*/ 0 60000 65536"/>
                  <a:gd name="T12" fmla="*/ 0 60000 65536"/>
                  <a:gd name="T13" fmla="*/ 0 60000 65536"/>
                  <a:gd name="T14" fmla="*/ 0 60000 65536"/>
                  <a:gd name="T15" fmla="*/ 0 w 345"/>
                  <a:gd name="T16" fmla="*/ 0 h 474"/>
                  <a:gd name="T17" fmla="*/ 345 w 345"/>
                  <a:gd name="T18" fmla="*/ 474 h 474"/>
                </a:gdLst>
                <a:ahLst/>
                <a:cxnLst>
                  <a:cxn ang="T10">
                    <a:pos x="T0" y="T1"/>
                  </a:cxn>
                  <a:cxn ang="T11">
                    <a:pos x="T2" y="T3"/>
                  </a:cxn>
                  <a:cxn ang="T12">
                    <a:pos x="T4" y="T5"/>
                  </a:cxn>
                  <a:cxn ang="T13">
                    <a:pos x="T6" y="T7"/>
                  </a:cxn>
                  <a:cxn ang="T14">
                    <a:pos x="T8" y="T9"/>
                  </a:cxn>
                </a:cxnLst>
                <a:rect l="T15" t="T16" r="T17" b="T18"/>
                <a:pathLst>
                  <a:path w="345" h="474">
                    <a:moveTo>
                      <a:pt x="344" y="379"/>
                    </a:moveTo>
                    <a:lnTo>
                      <a:pt x="344" y="0"/>
                    </a:lnTo>
                    <a:lnTo>
                      <a:pt x="0" y="93"/>
                    </a:lnTo>
                    <a:lnTo>
                      <a:pt x="0" y="473"/>
                    </a:lnTo>
                    <a:lnTo>
                      <a:pt x="344" y="379"/>
                    </a:lnTo>
                  </a:path>
                </a:pathLst>
              </a:custGeom>
              <a:solidFill>
                <a:srgbClr val="FFCC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60" name="Freeform 150"/>
              <p:cNvSpPr>
                <a:spLocks/>
              </p:cNvSpPr>
              <p:nvPr/>
            </p:nvSpPr>
            <p:spPr bwMode="auto">
              <a:xfrm>
                <a:off x="2364" y="1504"/>
                <a:ext cx="218" cy="248"/>
              </a:xfrm>
              <a:custGeom>
                <a:avLst/>
                <a:gdLst>
                  <a:gd name="T0" fmla="*/ 217 w 218"/>
                  <a:gd name="T1" fmla="*/ 189 h 248"/>
                  <a:gd name="T2" fmla="*/ 217 w 218"/>
                  <a:gd name="T3" fmla="*/ 0 h 248"/>
                  <a:gd name="T4" fmla="*/ 0 w 218"/>
                  <a:gd name="T5" fmla="*/ 57 h 248"/>
                  <a:gd name="T6" fmla="*/ 0 w 218"/>
                  <a:gd name="T7" fmla="*/ 247 h 248"/>
                  <a:gd name="T8" fmla="*/ 217 w 218"/>
                  <a:gd name="T9" fmla="*/ 189 h 248"/>
                  <a:gd name="T10" fmla="*/ 0 60000 65536"/>
                  <a:gd name="T11" fmla="*/ 0 60000 65536"/>
                  <a:gd name="T12" fmla="*/ 0 60000 65536"/>
                  <a:gd name="T13" fmla="*/ 0 60000 65536"/>
                  <a:gd name="T14" fmla="*/ 0 60000 65536"/>
                  <a:gd name="T15" fmla="*/ 0 w 218"/>
                  <a:gd name="T16" fmla="*/ 0 h 248"/>
                  <a:gd name="T17" fmla="*/ 218 w 218"/>
                  <a:gd name="T18" fmla="*/ 248 h 248"/>
                </a:gdLst>
                <a:ahLst/>
                <a:cxnLst>
                  <a:cxn ang="T10">
                    <a:pos x="T0" y="T1"/>
                  </a:cxn>
                  <a:cxn ang="T11">
                    <a:pos x="T2" y="T3"/>
                  </a:cxn>
                  <a:cxn ang="T12">
                    <a:pos x="T4" y="T5"/>
                  </a:cxn>
                  <a:cxn ang="T13">
                    <a:pos x="T6" y="T7"/>
                  </a:cxn>
                  <a:cxn ang="T14">
                    <a:pos x="T8" y="T9"/>
                  </a:cxn>
                </a:cxnLst>
                <a:rect l="T15" t="T16" r="T17" b="T18"/>
                <a:pathLst>
                  <a:path w="218" h="248">
                    <a:moveTo>
                      <a:pt x="217" y="189"/>
                    </a:moveTo>
                    <a:lnTo>
                      <a:pt x="217" y="0"/>
                    </a:lnTo>
                    <a:lnTo>
                      <a:pt x="0" y="57"/>
                    </a:lnTo>
                    <a:lnTo>
                      <a:pt x="0" y="247"/>
                    </a:lnTo>
                    <a:lnTo>
                      <a:pt x="217" y="189"/>
                    </a:lnTo>
                  </a:path>
                </a:pathLst>
              </a:custGeom>
              <a:solidFill>
                <a:srgbClr val="3333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61" name="Freeform 151"/>
              <p:cNvSpPr>
                <a:spLocks/>
              </p:cNvSpPr>
              <p:nvPr/>
            </p:nvSpPr>
            <p:spPr bwMode="auto">
              <a:xfrm>
                <a:off x="2364" y="1676"/>
                <a:ext cx="278" cy="234"/>
              </a:xfrm>
              <a:custGeom>
                <a:avLst/>
                <a:gdLst>
                  <a:gd name="T0" fmla="*/ 0 w 278"/>
                  <a:gd name="T1" fmla="*/ 0 h 234"/>
                  <a:gd name="T2" fmla="*/ 0 w 278"/>
                  <a:gd name="T3" fmla="*/ 75 h 234"/>
                  <a:gd name="T4" fmla="*/ 277 w 278"/>
                  <a:gd name="T5" fmla="*/ 233 h 234"/>
                  <a:gd name="T6" fmla="*/ 277 w 278"/>
                  <a:gd name="T7" fmla="*/ 157 h 234"/>
                  <a:gd name="T8" fmla="*/ 0 w 278"/>
                  <a:gd name="T9" fmla="*/ 0 h 234"/>
                  <a:gd name="T10" fmla="*/ 0 60000 65536"/>
                  <a:gd name="T11" fmla="*/ 0 60000 65536"/>
                  <a:gd name="T12" fmla="*/ 0 60000 65536"/>
                  <a:gd name="T13" fmla="*/ 0 60000 65536"/>
                  <a:gd name="T14" fmla="*/ 0 60000 65536"/>
                  <a:gd name="T15" fmla="*/ 0 w 278"/>
                  <a:gd name="T16" fmla="*/ 0 h 234"/>
                  <a:gd name="T17" fmla="*/ 278 w 278"/>
                  <a:gd name="T18" fmla="*/ 234 h 234"/>
                </a:gdLst>
                <a:ahLst/>
                <a:cxnLst>
                  <a:cxn ang="T10">
                    <a:pos x="T0" y="T1"/>
                  </a:cxn>
                  <a:cxn ang="T11">
                    <a:pos x="T2" y="T3"/>
                  </a:cxn>
                  <a:cxn ang="T12">
                    <a:pos x="T4" y="T5"/>
                  </a:cxn>
                  <a:cxn ang="T13">
                    <a:pos x="T6" y="T7"/>
                  </a:cxn>
                  <a:cxn ang="T14">
                    <a:pos x="T8" y="T9"/>
                  </a:cxn>
                </a:cxnLst>
                <a:rect l="T15" t="T16" r="T17" b="T18"/>
                <a:pathLst>
                  <a:path w="278" h="234">
                    <a:moveTo>
                      <a:pt x="0" y="0"/>
                    </a:moveTo>
                    <a:lnTo>
                      <a:pt x="0" y="75"/>
                    </a:lnTo>
                    <a:lnTo>
                      <a:pt x="277" y="233"/>
                    </a:lnTo>
                    <a:lnTo>
                      <a:pt x="277" y="157"/>
                    </a:lnTo>
                    <a:lnTo>
                      <a:pt x="0" y="0"/>
                    </a:lnTo>
                  </a:path>
                </a:pathLst>
              </a:custGeom>
              <a:solidFill>
                <a:srgbClr val="86868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62" name="Freeform 152"/>
              <p:cNvSpPr>
                <a:spLocks/>
              </p:cNvSpPr>
              <p:nvPr/>
            </p:nvSpPr>
            <p:spPr bwMode="auto">
              <a:xfrm>
                <a:off x="2053" y="1229"/>
                <a:ext cx="592" cy="231"/>
              </a:xfrm>
              <a:custGeom>
                <a:avLst/>
                <a:gdLst>
                  <a:gd name="T0" fmla="*/ 591 w 592"/>
                  <a:gd name="T1" fmla="*/ 135 h 231"/>
                  <a:gd name="T2" fmla="*/ 343 w 592"/>
                  <a:gd name="T3" fmla="*/ 0 h 231"/>
                  <a:gd name="T4" fmla="*/ 0 w 592"/>
                  <a:gd name="T5" fmla="*/ 92 h 231"/>
                  <a:gd name="T6" fmla="*/ 247 w 592"/>
                  <a:gd name="T7" fmla="*/ 230 h 231"/>
                  <a:gd name="T8" fmla="*/ 591 w 592"/>
                  <a:gd name="T9" fmla="*/ 135 h 231"/>
                  <a:gd name="T10" fmla="*/ 0 60000 65536"/>
                  <a:gd name="T11" fmla="*/ 0 60000 65536"/>
                  <a:gd name="T12" fmla="*/ 0 60000 65536"/>
                  <a:gd name="T13" fmla="*/ 0 60000 65536"/>
                  <a:gd name="T14" fmla="*/ 0 60000 65536"/>
                  <a:gd name="T15" fmla="*/ 0 w 592"/>
                  <a:gd name="T16" fmla="*/ 0 h 231"/>
                  <a:gd name="T17" fmla="*/ 592 w 592"/>
                  <a:gd name="T18" fmla="*/ 231 h 231"/>
                </a:gdLst>
                <a:ahLst/>
                <a:cxnLst>
                  <a:cxn ang="T10">
                    <a:pos x="T0" y="T1"/>
                  </a:cxn>
                  <a:cxn ang="T11">
                    <a:pos x="T2" y="T3"/>
                  </a:cxn>
                  <a:cxn ang="T12">
                    <a:pos x="T4" y="T5"/>
                  </a:cxn>
                  <a:cxn ang="T13">
                    <a:pos x="T6" y="T7"/>
                  </a:cxn>
                  <a:cxn ang="T14">
                    <a:pos x="T8" y="T9"/>
                  </a:cxn>
                </a:cxnLst>
                <a:rect l="T15" t="T16" r="T17" b="T18"/>
                <a:pathLst>
                  <a:path w="592" h="231">
                    <a:moveTo>
                      <a:pt x="591" y="135"/>
                    </a:moveTo>
                    <a:lnTo>
                      <a:pt x="343" y="0"/>
                    </a:lnTo>
                    <a:lnTo>
                      <a:pt x="0" y="92"/>
                    </a:lnTo>
                    <a:lnTo>
                      <a:pt x="247" y="230"/>
                    </a:lnTo>
                    <a:lnTo>
                      <a:pt x="591" y="135"/>
                    </a:lnTo>
                  </a:path>
                </a:pathLst>
              </a:custGeom>
              <a:solidFill>
                <a:srgbClr val="FF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63" name="Freeform 153"/>
              <p:cNvSpPr>
                <a:spLocks/>
              </p:cNvSpPr>
              <p:nvPr/>
            </p:nvSpPr>
            <p:spPr bwMode="auto">
              <a:xfrm>
                <a:off x="1952" y="1299"/>
                <a:ext cx="166" cy="229"/>
              </a:xfrm>
              <a:custGeom>
                <a:avLst/>
                <a:gdLst>
                  <a:gd name="T0" fmla="*/ 165 w 166"/>
                  <a:gd name="T1" fmla="*/ 187 h 229"/>
                  <a:gd name="T2" fmla="*/ 160 w 166"/>
                  <a:gd name="T3" fmla="*/ 180 h 229"/>
                  <a:gd name="T4" fmla="*/ 145 w 166"/>
                  <a:gd name="T5" fmla="*/ 160 h 229"/>
                  <a:gd name="T6" fmla="*/ 126 w 166"/>
                  <a:gd name="T7" fmla="*/ 133 h 229"/>
                  <a:gd name="T8" fmla="*/ 103 w 166"/>
                  <a:gd name="T9" fmla="*/ 101 h 229"/>
                  <a:gd name="T10" fmla="*/ 80 w 166"/>
                  <a:gd name="T11" fmla="*/ 68 h 229"/>
                  <a:gd name="T12" fmla="*/ 60 w 166"/>
                  <a:gd name="T13" fmla="*/ 40 h 229"/>
                  <a:gd name="T14" fmla="*/ 47 w 166"/>
                  <a:gd name="T15" fmla="*/ 19 h 229"/>
                  <a:gd name="T16" fmla="*/ 40 w 166"/>
                  <a:gd name="T17" fmla="*/ 11 h 229"/>
                  <a:gd name="T18" fmla="*/ 39 w 166"/>
                  <a:gd name="T19" fmla="*/ 8 h 229"/>
                  <a:gd name="T20" fmla="*/ 37 w 166"/>
                  <a:gd name="T21" fmla="*/ 6 h 229"/>
                  <a:gd name="T22" fmla="*/ 32 w 166"/>
                  <a:gd name="T23" fmla="*/ 4 h 229"/>
                  <a:gd name="T24" fmla="*/ 28 w 166"/>
                  <a:gd name="T25" fmla="*/ 3 h 229"/>
                  <a:gd name="T26" fmla="*/ 23 w 166"/>
                  <a:gd name="T27" fmla="*/ 1 h 229"/>
                  <a:gd name="T28" fmla="*/ 20 w 166"/>
                  <a:gd name="T29" fmla="*/ 0 h 229"/>
                  <a:gd name="T30" fmla="*/ 15 w 166"/>
                  <a:gd name="T31" fmla="*/ 0 h 229"/>
                  <a:gd name="T32" fmla="*/ 13 w 166"/>
                  <a:gd name="T33" fmla="*/ 2 h 229"/>
                  <a:gd name="T34" fmla="*/ 11 w 166"/>
                  <a:gd name="T35" fmla="*/ 3 h 229"/>
                  <a:gd name="T36" fmla="*/ 7 w 166"/>
                  <a:gd name="T37" fmla="*/ 5 h 229"/>
                  <a:gd name="T38" fmla="*/ 4 w 166"/>
                  <a:gd name="T39" fmla="*/ 8 h 229"/>
                  <a:gd name="T40" fmla="*/ 1 w 166"/>
                  <a:gd name="T41" fmla="*/ 13 h 229"/>
                  <a:gd name="T42" fmla="*/ 0 w 166"/>
                  <a:gd name="T43" fmla="*/ 19 h 229"/>
                  <a:gd name="T44" fmla="*/ 1 w 166"/>
                  <a:gd name="T45" fmla="*/ 25 h 229"/>
                  <a:gd name="T46" fmla="*/ 5 w 166"/>
                  <a:gd name="T47" fmla="*/ 35 h 229"/>
                  <a:gd name="T48" fmla="*/ 13 w 166"/>
                  <a:gd name="T49" fmla="*/ 47 h 229"/>
                  <a:gd name="T50" fmla="*/ 26 w 166"/>
                  <a:gd name="T51" fmla="*/ 64 h 229"/>
                  <a:gd name="T52" fmla="*/ 46 w 166"/>
                  <a:gd name="T53" fmla="*/ 89 h 229"/>
                  <a:gd name="T54" fmla="*/ 66 w 166"/>
                  <a:gd name="T55" fmla="*/ 119 h 229"/>
                  <a:gd name="T56" fmla="*/ 87 w 166"/>
                  <a:gd name="T57" fmla="*/ 150 h 229"/>
                  <a:gd name="T58" fmla="*/ 107 w 166"/>
                  <a:gd name="T59" fmla="*/ 179 h 229"/>
                  <a:gd name="T60" fmla="*/ 124 w 166"/>
                  <a:gd name="T61" fmla="*/ 204 h 229"/>
                  <a:gd name="T62" fmla="*/ 135 w 166"/>
                  <a:gd name="T63" fmla="*/ 221 h 229"/>
                  <a:gd name="T64" fmla="*/ 140 w 166"/>
                  <a:gd name="T65" fmla="*/ 228 h 229"/>
                  <a:gd name="T66" fmla="*/ 165 w 166"/>
                  <a:gd name="T67" fmla="*/ 187 h 22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6"/>
                  <a:gd name="T103" fmla="*/ 0 h 229"/>
                  <a:gd name="T104" fmla="*/ 166 w 166"/>
                  <a:gd name="T105" fmla="*/ 229 h 22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6" h="229">
                    <a:moveTo>
                      <a:pt x="165" y="187"/>
                    </a:moveTo>
                    <a:lnTo>
                      <a:pt x="160" y="180"/>
                    </a:lnTo>
                    <a:lnTo>
                      <a:pt x="145" y="160"/>
                    </a:lnTo>
                    <a:lnTo>
                      <a:pt x="126" y="133"/>
                    </a:lnTo>
                    <a:lnTo>
                      <a:pt x="103" y="101"/>
                    </a:lnTo>
                    <a:lnTo>
                      <a:pt x="80" y="68"/>
                    </a:lnTo>
                    <a:lnTo>
                      <a:pt x="60" y="40"/>
                    </a:lnTo>
                    <a:lnTo>
                      <a:pt x="47" y="19"/>
                    </a:lnTo>
                    <a:lnTo>
                      <a:pt x="40" y="11"/>
                    </a:lnTo>
                    <a:lnTo>
                      <a:pt x="39" y="8"/>
                    </a:lnTo>
                    <a:lnTo>
                      <a:pt x="37" y="6"/>
                    </a:lnTo>
                    <a:lnTo>
                      <a:pt x="32" y="4"/>
                    </a:lnTo>
                    <a:lnTo>
                      <a:pt x="28" y="3"/>
                    </a:lnTo>
                    <a:lnTo>
                      <a:pt x="23" y="1"/>
                    </a:lnTo>
                    <a:lnTo>
                      <a:pt x="20" y="0"/>
                    </a:lnTo>
                    <a:lnTo>
                      <a:pt x="15" y="0"/>
                    </a:lnTo>
                    <a:lnTo>
                      <a:pt x="13" y="2"/>
                    </a:lnTo>
                    <a:lnTo>
                      <a:pt x="11" y="3"/>
                    </a:lnTo>
                    <a:lnTo>
                      <a:pt x="7" y="5"/>
                    </a:lnTo>
                    <a:lnTo>
                      <a:pt x="4" y="8"/>
                    </a:lnTo>
                    <a:lnTo>
                      <a:pt x="1" y="13"/>
                    </a:lnTo>
                    <a:lnTo>
                      <a:pt x="0" y="19"/>
                    </a:lnTo>
                    <a:lnTo>
                      <a:pt x="1" y="25"/>
                    </a:lnTo>
                    <a:lnTo>
                      <a:pt x="5" y="35"/>
                    </a:lnTo>
                    <a:lnTo>
                      <a:pt x="13" y="47"/>
                    </a:lnTo>
                    <a:lnTo>
                      <a:pt x="26" y="64"/>
                    </a:lnTo>
                    <a:lnTo>
                      <a:pt x="46" y="89"/>
                    </a:lnTo>
                    <a:lnTo>
                      <a:pt x="66" y="119"/>
                    </a:lnTo>
                    <a:lnTo>
                      <a:pt x="87" y="150"/>
                    </a:lnTo>
                    <a:lnTo>
                      <a:pt x="107" y="179"/>
                    </a:lnTo>
                    <a:lnTo>
                      <a:pt x="124" y="204"/>
                    </a:lnTo>
                    <a:lnTo>
                      <a:pt x="135" y="221"/>
                    </a:lnTo>
                    <a:lnTo>
                      <a:pt x="140" y="228"/>
                    </a:lnTo>
                    <a:lnTo>
                      <a:pt x="165" y="187"/>
                    </a:lnTo>
                  </a:path>
                </a:pathLst>
              </a:custGeom>
              <a:solidFill>
                <a:srgbClr val="FF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64" name="Freeform 154"/>
              <p:cNvSpPr>
                <a:spLocks/>
              </p:cNvSpPr>
              <p:nvPr/>
            </p:nvSpPr>
            <p:spPr bwMode="auto">
              <a:xfrm>
                <a:off x="1965" y="1319"/>
                <a:ext cx="131" cy="172"/>
              </a:xfrm>
              <a:custGeom>
                <a:avLst/>
                <a:gdLst>
                  <a:gd name="T0" fmla="*/ 0 w 131"/>
                  <a:gd name="T1" fmla="*/ 9 h 172"/>
                  <a:gd name="T2" fmla="*/ 9 w 131"/>
                  <a:gd name="T3" fmla="*/ 0 h 172"/>
                  <a:gd name="T4" fmla="*/ 130 w 131"/>
                  <a:gd name="T5" fmla="*/ 171 h 172"/>
                  <a:gd name="T6" fmla="*/ 0 w 131"/>
                  <a:gd name="T7" fmla="*/ 9 h 172"/>
                  <a:gd name="T8" fmla="*/ 0 60000 65536"/>
                  <a:gd name="T9" fmla="*/ 0 60000 65536"/>
                  <a:gd name="T10" fmla="*/ 0 60000 65536"/>
                  <a:gd name="T11" fmla="*/ 0 60000 65536"/>
                  <a:gd name="T12" fmla="*/ 0 w 131"/>
                  <a:gd name="T13" fmla="*/ 0 h 172"/>
                  <a:gd name="T14" fmla="*/ 131 w 131"/>
                  <a:gd name="T15" fmla="*/ 172 h 172"/>
                </a:gdLst>
                <a:ahLst/>
                <a:cxnLst>
                  <a:cxn ang="T8">
                    <a:pos x="T0" y="T1"/>
                  </a:cxn>
                  <a:cxn ang="T9">
                    <a:pos x="T2" y="T3"/>
                  </a:cxn>
                  <a:cxn ang="T10">
                    <a:pos x="T4" y="T5"/>
                  </a:cxn>
                  <a:cxn ang="T11">
                    <a:pos x="T6" y="T7"/>
                  </a:cxn>
                </a:cxnLst>
                <a:rect l="T12" t="T13" r="T14" b="T15"/>
                <a:pathLst>
                  <a:path w="131" h="172">
                    <a:moveTo>
                      <a:pt x="0" y="9"/>
                    </a:moveTo>
                    <a:lnTo>
                      <a:pt x="9" y="0"/>
                    </a:lnTo>
                    <a:lnTo>
                      <a:pt x="130" y="171"/>
                    </a:lnTo>
                    <a:lnTo>
                      <a:pt x="0" y="9"/>
                    </a:lnTo>
                  </a:path>
                </a:pathLst>
              </a:custGeom>
              <a:solidFill>
                <a:srgbClr val="CC66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65" name="Freeform 155"/>
              <p:cNvSpPr>
                <a:spLocks/>
              </p:cNvSpPr>
              <p:nvPr/>
            </p:nvSpPr>
            <p:spPr bwMode="auto">
              <a:xfrm>
                <a:off x="2122" y="1473"/>
                <a:ext cx="157" cy="213"/>
              </a:xfrm>
              <a:custGeom>
                <a:avLst/>
                <a:gdLst>
                  <a:gd name="T0" fmla="*/ 78 w 157"/>
                  <a:gd name="T1" fmla="*/ 197 h 213"/>
                  <a:gd name="T2" fmla="*/ 94 w 157"/>
                  <a:gd name="T3" fmla="*/ 206 h 213"/>
                  <a:gd name="T4" fmla="*/ 108 w 157"/>
                  <a:gd name="T5" fmla="*/ 210 h 213"/>
                  <a:gd name="T6" fmla="*/ 122 w 157"/>
                  <a:gd name="T7" fmla="*/ 212 h 213"/>
                  <a:gd name="T8" fmla="*/ 133 w 157"/>
                  <a:gd name="T9" fmla="*/ 208 h 213"/>
                  <a:gd name="T10" fmla="*/ 143 w 157"/>
                  <a:gd name="T11" fmla="*/ 200 h 213"/>
                  <a:gd name="T12" fmla="*/ 150 w 157"/>
                  <a:gd name="T13" fmla="*/ 190 h 213"/>
                  <a:gd name="T14" fmla="*/ 154 w 157"/>
                  <a:gd name="T15" fmla="*/ 176 h 213"/>
                  <a:gd name="T16" fmla="*/ 156 w 157"/>
                  <a:gd name="T17" fmla="*/ 159 h 213"/>
                  <a:gd name="T18" fmla="*/ 154 w 157"/>
                  <a:gd name="T19" fmla="*/ 139 h 213"/>
                  <a:gd name="T20" fmla="*/ 150 w 157"/>
                  <a:gd name="T21" fmla="*/ 118 h 213"/>
                  <a:gd name="T22" fmla="*/ 143 w 157"/>
                  <a:gd name="T23" fmla="*/ 98 h 213"/>
                  <a:gd name="T24" fmla="*/ 133 w 157"/>
                  <a:gd name="T25" fmla="*/ 78 h 213"/>
                  <a:gd name="T26" fmla="*/ 122 w 157"/>
                  <a:gd name="T27" fmla="*/ 59 h 213"/>
                  <a:gd name="T28" fmla="*/ 108 w 157"/>
                  <a:gd name="T29" fmla="*/ 42 h 213"/>
                  <a:gd name="T30" fmla="*/ 94 w 157"/>
                  <a:gd name="T31" fmla="*/ 26 h 213"/>
                  <a:gd name="T32" fmla="*/ 78 w 157"/>
                  <a:gd name="T33" fmla="*/ 14 h 213"/>
                  <a:gd name="T34" fmla="*/ 62 w 157"/>
                  <a:gd name="T35" fmla="*/ 5 h 213"/>
                  <a:gd name="T36" fmla="*/ 48 w 157"/>
                  <a:gd name="T37" fmla="*/ 1 h 213"/>
                  <a:gd name="T38" fmla="*/ 34 w 157"/>
                  <a:gd name="T39" fmla="*/ 0 h 213"/>
                  <a:gd name="T40" fmla="*/ 23 w 157"/>
                  <a:gd name="T41" fmla="*/ 3 h 213"/>
                  <a:gd name="T42" fmla="*/ 13 w 157"/>
                  <a:gd name="T43" fmla="*/ 11 h 213"/>
                  <a:gd name="T44" fmla="*/ 6 w 157"/>
                  <a:gd name="T45" fmla="*/ 21 h 213"/>
                  <a:gd name="T46" fmla="*/ 2 w 157"/>
                  <a:gd name="T47" fmla="*/ 35 h 213"/>
                  <a:gd name="T48" fmla="*/ 0 w 157"/>
                  <a:gd name="T49" fmla="*/ 52 h 213"/>
                  <a:gd name="T50" fmla="*/ 2 w 157"/>
                  <a:gd name="T51" fmla="*/ 72 h 213"/>
                  <a:gd name="T52" fmla="*/ 6 w 157"/>
                  <a:gd name="T53" fmla="*/ 93 h 213"/>
                  <a:gd name="T54" fmla="*/ 13 w 157"/>
                  <a:gd name="T55" fmla="*/ 113 h 213"/>
                  <a:gd name="T56" fmla="*/ 23 w 157"/>
                  <a:gd name="T57" fmla="*/ 133 h 213"/>
                  <a:gd name="T58" fmla="*/ 34 w 157"/>
                  <a:gd name="T59" fmla="*/ 152 h 213"/>
                  <a:gd name="T60" fmla="*/ 48 w 157"/>
                  <a:gd name="T61" fmla="*/ 170 h 213"/>
                  <a:gd name="T62" fmla="*/ 62 w 157"/>
                  <a:gd name="T63" fmla="*/ 185 h 213"/>
                  <a:gd name="T64" fmla="*/ 78 w 157"/>
                  <a:gd name="T65" fmla="*/ 197 h 2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7"/>
                  <a:gd name="T100" fmla="*/ 0 h 213"/>
                  <a:gd name="T101" fmla="*/ 157 w 157"/>
                  <a:gd name="T102" fmla="*/ 213 h 2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7" h="213">
                    <a:moveTo>
                      <a:pt x="78" y="197"/>
                    </a:moveTo>
                    <a:lnTo>
                      <a:pt x="94" y="206"/>
                    </a:lnTo>
                    <a:lnTo>
                      <a:pt x="108" y="210"/>
                    </a:lnTo>
                    <a:lnTo>
                      <a:pt x="122" y="212"/>
                    </a:lnTo>
                    <a:lnTo>
                      <a:pt x="133" y="208"/>
                    </a:lnTo>
                    <a:lnTo>
                      <a:pt x="143" y="200"/>
                    </a:lnTo>
                    <a:lnTo>
                      <a:pt x="150" y="190"/>
                    </a:lnTo>
                    <a:lnTo>
                      <a:pt x="154" y="176"/>
                    </a:lnTo>
                    <a:lnTo>
                      <a:pt x="156" y="159"/>
                    </a:lnTo>
                    <a:lnTo>
                      <a:pt x="154" y="139"/>
                    </a:lnTo>
                    <a:lnTo>
                      <a:pt x="150" y="118"/>
                    </a:lnTo>
                    <a:lnTo>
                      <a:pt x="143" y="98"/>
                    </a:lnTo>
                    <a:lnTo>
                      <a:pt x="133" y="78"/>
                    </a:lnTo>
                    <a:lnTo>
                      <a:pt x="122" y="59"/>
                    </a:lnTo>
                    <a:lnTo>
                      <a:pt x="108" y="42"/>
                    </a:lnTo>
                    <a:lnTo>
                      <a:pt x="94" y="26"/>
                    </a:lnTo>
                    <a:lnTo>
                      <a:pt x="78" y="14"/>
                    </a:lnTo>
                    <a:lnTo>
                      <a:pt x="62" y="5"/>
                    </a:lnTo>
                    <a:lnTo>
                      <a:pt x="48" y="1"/>
                    </a:lnTo>
                    <a:lnTo>
                      <a:pt x="34" y="0"/>
                    </a:lnTo>
                    <a:lnTo>
                      <a:pt x="23" y="3"/>
                    </a:lnTo>
                    <a:lnTo>
                      <a:pt x="13" y="11"/>
                    </a:lnTo>
                    <a:lnTo>
                      <a:pt x="6" y="21"/>
                    </a:lnTo>
                    <a:lnTo>
                      <a:pt x="2" y="35"/>
                    </a:lnTo>
                    <a:lnTo>
                      <a:pt x="0" y="52"/>
                    </a:lnTo>
                    <a:lnTo>
                      <a:pt x="2" y="72"/>
                    </a:lnTo>
                    <a:lnTo>
                      <a:pt x="6" y="93"/>
                    </a:lnTo>
                    <a:lnTo>
                      <a:pt x="13" y="113"/>
                    </a:lnTo>
                    <a:lnTo>
                      <a:pt x="23" y="133"/>
                    </a:lnTo>
                    <a:lnTo>
                      <a:pt x="34" y="152"/>
                    </a:lnTo>
                    <a:lnTo>
                      <a:pt x="48" y="170"/>
                    </a:lnTo>
                    <a:lnTo>
                      <a:pt x="62" y="185"/>
                    </a:lnTo>
                    <a:lnTo>
                      <a:pt x="78" y="197"/>
                    </a:lnTo>
                  </a:path>
                </a:pathLst>
              </a:custGeom>
              <a:solidFill>
                <a:srgbClr val="FFCC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66" name="Freeform 156"/>
              <p:cNvSpPr>
                <a:spLocks/>
              </p:cNvSpPr>
              <p:nvPr/>
            </p:nvSpPr>
            <p:spPr bwMode="auto">
              <a:xfrm>
                <a:off x="2122" y="1474"/>
                <a:ext cx="132" cy="223"/>
              </a:xfrm>
              <a:custGeom>
                <a:avLst/>
                <a:gdLst>
                  <a:gd name="T0" fmla="*/ 131 w 132"/>
                  <a:gd name="T1" fmla="*/ 209 h 223"/>
                  <a:gd name="T2" fmla="*/ 30 w 132"/>
                  <a:gd name="T3" fmla="*/ 0 h 223"/>
                  <a:gd name="T4" fmla="*/ 0 w 132"/>
                  <a:gd name="T5" fmla="*/ 13 h 223"/>
                  <a:gd name="T6" fmla="*/ 100 w 132"/>
                  <a:gd name="T7" fmla="*/ 222 h 223"/>
                  <a:gd name="T8" fmla="*/ 131 w 132"/>
                  <a:gd name="T9" fmla="*/ 209 h 223"/>
                  <a:gd name="T10" fmla="*/ 0 60000 65536"/>
                  <a:gd name="T11" fmla="*/ 0 60000 65536"/>
                  <a:gd name="T12" fmla="*/ 0 60000 65536"/>
                  <a:gd name="T13" fmla="*/ 0 60000 65536"/>
                  <a:gd name="T14" fmla="*/ 0 60000 65536"/>
                  <a:gd name="T15" fmla="*/ 0 w 132"/>
                  <a:gd name="T16" fmla="*/ 0 h 223"/>
                  <a:gd name="T17" fmla="*/ 132 w 132"/>
                  <a:gd name="T18" fmla="*/ 223 h 223"/>
                </a:gdLst>
                <a:ahLst/>
                <a:cxnLst>
                  <a:cxn ang="T10">
                    <a:pos x="T0" y="T1"/>
                  </a:cxn>
                  <a:cxn ang="T11">
                    <a:pos x="T2" y="T3"/>
                  </a:cxn>
                  <a:cxn ang="T12">
                    <a:pos x="T4" y="T5"/>
                  </a:cxn>
                  <a:cxn ang="T13">
                    <a:pos x="T6" y="T7"/>
                  </a:cxn>
                  <a:cxn ang="T14">
                    <a:pos x="T8" y="T9"/>
                  </a:cxn>
                </a:cxnLst>
                <a:rect l="T15" t="T16" r="T17" b="T18"/>
                <a:pathLst>
                  <a:path w="132" h="223">
                    <a:moveTo>
                      <a:pt x="131" y="209"/>
                    </a:moveTo>
                    <a:lnTo>
                      <a:pt x="30" y="0"/>
                    </a:lnTo>
                    <a:lnTo>
                      <a:pt x="0" y="13"/>
                    </a:lnTo>
                    <a:lnTo>
                      <a:pt x="100" y="222"/>
                    </a:lnTo>
                    <a:lnTo>
                      <a:pt x="131" y="209"/>
                    </a:lnTo>
                  </a:path>
                </a:pathLst>
              </a:custGeom>
              <a:solidFill>
                <a:srgbClr val="FFCC6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67" name="Freeform 157"/>
              <p:cNvSpPr>
                <a:spLocks/>
              </p:cNvSpPr>
              <p:nvPr/>
            </p:nvSpPr>
            <p:spPr bwMode="auto">
              <a:xfrm>
                <a:off x="2092" y="1486"/>
                <a:ext cx="158" cy="213"/>
              </a:xfrm>
              <a:custGeom>
                <a:avLst/>
                <a:gdLst>
                  <a:gd name="T0" fmla="*/ 79 w 158"/>
                  <a:gd name="T1" fmla="*/ 198 h 213"/>
                  <a:gd name="T2" fmla="*/ 94 w 158"/>
                  <a:gd name="T3" fmla="*/ 207 h 213"/>
                  <a:gd name="T4" fmla="*/ 109 w 158"/>
                  <a:gd name="T5" fmla="*/ 212 h 213"/>
                  <a:gd name="T6" fmla="*/ 121 w 158"/>
                  <a:gd name="T7" fmla="*/ 212 h 213"/>
                  <a:gd name="T8" fmla="*/ 134 w 158"/>
                  <a:gd name="T9" fmla="*/ 208 h 213"/>
                  <a:gd name="T10" fmla="*/ 143 w 158"/>
                  <a:gd name="T11" fmla="*/ 201 h 213"/>
                  <a:gd name="T12" fmla="*/ 151 w 158"/>
                  <a:gd name="T13" fmla="*/ 190 h 213"/>
                  <a:gd name="T14" fmla="*/ 155 w 158"/>
                  <a:gd name="T15" fmla="*/ 177 h 213"/>
                  <a:gd name="T16" fmla="*/ 157 w 158"/>
                  <a:gd name="T17" fmla="*/ 159 h 213"/>
                  <a:gd name="T18" fmla="*/ 155 w 158"/>
                  <a:gd name="T19" fmla="*/ 139 h 213"/>
                  <a:gd name="T20" fmla="*/ 151 w 158"/>
                  <a:gd name="T21" fmla="*/ 119 h 213"/>
                  <a:gd name="T22" fmla="*/ 143 w 158"/>
                  <a:gd name="T23" fmla="*/ 99 h 213"/>
                  <a:gd name="T24" fmla="*/ 134 w 158"/>
                  <a:gd name="T25" fmla="*/ 78 h 213"/>
                  <a:gd name="T26" fmla="*/ 121 w 158"/>
                  <a:gd name="T27" fmla="*/ 59 h 213"/>
                  <a:gd name="T28" fmla="*/ 109 w 158"/>
                  <a:gd name="T29" fmla="*/ 41 h 213"/>
                  <a:gd name="T30" fmla="*/ 94 w 158"/>
                  <a:gd name="T31" fmla="*/ 27 h 213"/>
                  <a:gd name="T32" fmla="*/ 79 w 158"/>
                  <a:gd name="T33" fmla="*/ 13 h 213"/>
                  <a:gd name="T34" fmla="*/ 63 w 158"/>
                  <a:gd name="T35" fmla="*/ 5 h 213"/>
                  <a:gd name="T36" fmla="*/ 48 w 158"/>
                  <a:gd name="T37" fmla="*/ 0 h 213"/>
                  <a:gd name="T38" fmla="*/ 35 w 158"/>
                  <a:gd name="T39" fmla="*/ 0 h 213"/>
                  <a:gd name="T40" fmla="*/ 22 w 158"/>
                  <a:gd name="T41" fmla="*/ 3 h 213"/>
                  <a:gd name="T42" fmla="*/ 13 w 158"/>
                  <a:gd name="T43" fmla="*/ 10 h 213"/>
                  <a:gd name="T44" fmla="*/ 6 w 158"/>
                  <a:gd name="T45" fmla="*/ 21 h 213"/>
                  <a:gd name="T46" fmla="*/ 2 w 158"/>
                  <a:gd name="T47" fmla="*/ 34 h 213"/>
                  <a:gd name="T48" fmla="*/ 0 w 158"/>
                  <a:gd name="T49" fmla="*/ 53 h 213"/>
                  <a:gd name="T50" fmla="*/ 2 w 158"/>
                  <a:gd name="T51" fmla="*/ 72 h 213"/>
                  <a:gd name="T52" fmla="*/ 6 w 158"/>
                  <a:gd name="T53" fmla="*/ 92 h 213"/>
                  <a:gd name="T54" fmla="*/ 13 w 158"/>
                  <a:gd name="T55" fmla="*/ 113 h 213"/>
                  <a:gd name="T56" fmla="*/ 22 w 158"/>
                  <a:gd name="T57" fmla="*/ 133 h 213"/>
                  <a:gd name="T58" fmla="*/ 35 w 158"/>
                  <a:gd name="T59" fmla="*/ 152 h 213"/>
                  <a:gd name="T60" fmla="*/ 48 w 158"/>
                  <a:gd name="T61" fmla="*/ 170 h 213"/>
                  <a:gd name="T62" fmla="*/ 63 w 158"/>
                  <a:gd name="T63" fmla="*/ 186 h 213"/>
                  <a:gd name="T64" fmla="*/ 79 w 158"/>
                  <a:gd name="T65" fmla="*/ 198 h 2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8"/>
                  <a:gd name="T100" fmla="*/ 0 h 213"/>
                  <a:gd name="T101" fmla="*/ 158 w 158"/>
                  <a:gd name="T102" fmla="*/ 213 h 2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8" h="213">
                    <a:moveTo>
                      <a:pt x="79" y="198"/>
                    </a:moveTo>
                    <a:lnTo>
                      <a:pt x="94" y="207"/>
                    </a:lnTo>
                    <a:lnTo>
                      <a:pt x="109" y="212"/>
                    </a:lnTo>
                    <a:lnTo>
                      <a:pt x="121" y="212"/>
                    </a:lnTo>
                    <a:lnTo>
                      <a:pt x="134" y="208"/>
                    </a:lnTo>
                    <a:lnTo>
                      <a:pt x="143" y="201"/>
                    </a:lnTo>
                    <a:lnTo>
                      <a:pt x="151" y="190"/>
                    </a:lnTo>
                    <a:lnTo>
                      <a:pt x="155" y="177"/>
                    </a:lnTo>
                    <a:lnTo>
                      <a:pt x="157" y="159"/>
                    </a:lnTo>
                    <a:lnTo>
                      <a:pt x="155" y="139"/>
                    </a:lnTo>
                    <a:lnTo>
                      <a:pt x="151" y="119"/>
                    </a:lnTo>
                    <a:lnTo>
                      <a:pt x="143" y="99"/>
                    </a:lnTo>
                    <a:lnTo>
                      <a:pt x="134" y="78"/>
                    </a:lnTo>
                    <a:lnTo>
                      <a:pt x="121" y="59"/>
                    </a:lnTo>
                    <a:lnTo>
                      <a:pt x="109" y="41"/>
                    </a:lnTo>
                    <a:lnTo>
                      <a:pt x="94" y="27"/>
                    </a:lnTo>
                    <a:lnTo>
                      <a:pt x="79" y="13"/>
                    </a:lnTo>
                    <a:lnTo>
                      <a:pt x="63" y="5"/>
                    </a:lnTo>
                    <a:lnTo>
                      <a:pt x="48" y="0"/>
                    </a:lnTo>
                    <a:lnTo>
                      <a:pt x="35" y="0"/>
                    </a:lnTo>
                    <a:lnTo>
                      <a:pt x="22" y="3"/>
                    </a:lnTo>
                    <a:lnTo>
                      <a:pt x="13" y="10"/>
                    </a:lnTo>
                    <a:lnTo>
                      <a:pt x="6" y="21"/>
                    </a:lnTo>
                    <a:lnTo>
                      <a:pt x="2" y="34"/>
                    </a:lnTo>
                    <a:lnTo>
                      <a:pt x="0" y="53"/>
                    </a:lnTo>
                    <a:lnTo>
                      <a:pt x="2" y="72"/>
                    </a:lnTo>
                    <a:lnTo>
                      <a:pt x="6" y="92"/>
                    </a:lnTo>
                    <a:lnTo>
                      <a:pt x="13" y="113"/>
                    </a:lnTo>
                    <a:lnTo>
                      <a:pt x="22" y="133"/>
                    </a:lnTo>
                    <a:lnTo>
                      <a:pt x="35" y="152"/>
                    </a:lnTo>
                    <a:lnTo>
                      <a:pt x="48" y="170"/>
                    </a:lnTo>
                    <a:lnTo>
                      <a:pt x="63" y="186"/>
                    </a:lnTo>
                    <a:lnTo>
                      <a:pt x="79" y="198"/>
                    </a:lnTo>
                  </a:path>
                </a:pathLst>
              </a:custGeom>
              <a:solidFill>
                <a:srgbClr val="FF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68" name="Freeform 158"/>
              <p:cNvSpPr>
                <a:spLocks/>
              </p:cNvSpPr>
              <p:nvPr/>
            </p:nvSpPr>
            <p:spPr bwMode="auto">
              <a:xfrm>
                <a:off x="2364" y="1546"/>
                <a:ext cx="495" cy="330"/>
              </a:xfrm>
              <a:custGeom>
                <a:avLst/>
                <a:gdLst>
                  <a:gd name="T0" fmla="*/ 494 w 495"/>
                  <a:gd name="T1" fmla="*/ 245 h 330"/>
                  <a:gd name="T2" fmla="*/ 66 w 495"/>
                  <a:gd name="T3" fmla="*/ 0 h 330"/>
                  <a:gd name="T4" fmla="*/ 46 w 495"/>
                  <a:gd name="T5" fmla="*/ 3 h 330"/>
                  <a:gd name="T6" fmla="*/ 0 w 495"/>
                  <a:gd name="T7" fmla="*/ 15 h 330"/>
                  <a:gd name="T8" fmla="*/ 0 w 495"/>
                  <a:gd name="T9" fmla="*/ 143 h 330"/>
                  <a:gd name="T10" fmla="*/ 312 w 495"/>
                  <a:gd name="T11" fmla="*/ 329 h 330"/>
                  <a:gd name="T12" fmla="*/ 494 w 495"/>
                  <a:gd name="T13" fmla="*/ 245 h 330"/>
                  <a:gd name="T14" fmla="*/ 0 60000 65536"/>
                  <a:gd name="T15" fmla="*/ 0 60000 65536"/>
                  <a:gd name="T16" fmla="*/ 0 60000 65536"/>
                  <a:gd name="T17" fmla="*/ 0 60000 65536"/>
                  <a:gd name="T18" fmla="*/ 0 60000 65536"/>
                  <a:gd name="T19" fmla="*/ 0 60000 65536"/>
                  <a:gd name="T20" fmla="*/ 0 60000 65536"/>
                  <a:gd name="T21" fmla="*/ 0 w 495"/>
                  <a:gd name="T22" fmla="*/ 0 h 330"/>
                  <a:gd name="T23" fmla="*/ 495 w 495"/>
                  <a:gd name="T24" fmla="*/ 330 h 3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5" h="330">
                    <a:moveTo>
                      <a:pt x="494" y="245"/>
                    </a:moveTo>
                    <a:lnTo>
                      <a:pt x="66" y="0"/>
                    </a:lnTo>
                    <a:lnTo>
                      <a:pt x="46" y="3"/>
                    </a:lnTo>
                    <a:lnTo>
                      <a:pt x="0" y="15"/>
                    </a:lnTo>
                    <a:lnTo>
                      <a:pt x="0" y="143"/>
                    </a:lnTo>
                    <a:lnTo>
                      <a:pt x="312" y="329"/>
                    </a:lnTo>
                    <a:lnTo>
                      <a:pt x="494" y="245"/>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69" name="Freeform 159"/>
              <p:cNvSpPr>
                <a:spLocks/>
              </p:cNvSpPr>
              <p:nvPr/>
            </p:nvSpPr>
            <p:spPr bwMode="auto">
              <a:xfrm>
                <a:off x="2371" y="1706"/>
                <a:ext cx="49" cy="67"/>
              </a:xfrm>
              <a:custGeom>
                <a:avLst/>
                <a:gdLst>
                  <a:gd name="T0" fmla="*/ 23 w 49"/>
                  <a:gd name="T1" fmla="*/ 61 h 67"/>
                  <a:gd name="T2" fmla="*/ 29 w 49"/>
                  <a:gd name="T3" fmla="*/ 63 h 67"/>
                  <a:gd name="T4" fmla="*/ 33 w 49"/>
                  <a:gd name="T5" fmla="*/ 66 h 67"/>
                  <a:gd name="T6" fmla="*/ 37 w 49"/>
                  <a:gd name="T7" fmla="*/ 66 h 67"/>
                  <a:gd name="T8" fmla="*/ 41 w 49"/>
                  <a:gd name="T9" fmla="*/ 64 h 67"/>
                  <a:gd name="T10" fmla="*/ 43 w 49"/>
                  <a:gd name="T11" fmla="*/ 62 h 67"/>
                  <a:gd name="T12" fmla="*/ 45 w 49"/>
                  <a:gd name="T13" fmla="*/ 59 h 67"/>
                  <a:gd name="T14" fmla="*/ 48 w 49"/>
                  <a:gd name="T15" fmla="*/ 54 h 67"/>
                  <a:gd name="T16" fmla="*/ 48 w 49"/>
                  <a:gd name="T17" fmla="*/ 49 h 67"/>
                  <a:gd name="T18" fmla="*/ 48 w 49"/>
                  <a:gd name="T19" fmla="*/ 43 h 67"/>
                  <a:gd name="T20" fmla="*/ 45 w 49"/>
                  <a:gd name="T21" fmla="*/ 36 h 67"/>
                  <a:gd name="T22" fmla="*/ 43 w 49"/>
                  <a:gd name="T23" fmla="*/ 30 h 67"/>
                  <a:gd name="T24" fmla="*/ 41 w 49"/>
                  <a:gd name="T25" fmla="*/ 24 h 67"/>
                  <a:gd name="T26" fmla="*/ 37 w 49"/>
                  <a:gd name="T27" fmla="*/ 17 h 67"/>
                  <a:gd name="T28" fmla="*/ 33 w 49"/>
                  <a:gd name="T29" fmla="*/ 13 h 67"/>
                  <a:gd name="T30" fmla="*/ 29 w 49"/>
                  <a:gd name="T31" fmla="*/ 7 h 67"/>
                  <a:gd name="T32" fmla="*/ 23 w 49"/>
                  <a:gd name="T33" fmla="*/ 4 h 67"/>
                  <a:gd name="T34" fmla="*/ 18 w 49"/>
                  <a:gd name="T35" fmla="*/ 1 h 67"/>
                  <a:gd name="T36" fmla="*/ 14 w 49"/>
                  <a:gd name="T37" fmla="*/ 0 h 67"/>
                  <a:gd name="T38" fmla="*/ 10 w 49"/>
                  <a:gd name="T39" fmla="*/ 0 h 67"/>
                  <a:gd name="T40" fmla="*/ 6 w 49"/>
                  <a:gd name="T41" fmla="*/ 1 h 67"/>
                  <a:gd name="T42" fmla="*/ 3 w 49"/>
                  <a:gd name="T43" fmla="*/ 3 h 67"/>
                  <a:gd name="T44" fmla="*/ 2 w 49"/>
                  <a:gd name="T45" fmla="*/ 6 h 67"/>
                  <a:gd name="T46" fmla="*/ 0 w 49"/>
                  <a:gd name="T47" fmla="*/ 11 h 67"/>
                  <a:gd name="T48" fmla="*/ 0 w 49"/>
                  <a:gd name="T49" fmla="*/ 16 h 67"/>
                  <a:gd name="T50" fmla="*/ 0 w 49"/>
                  <a:gd name="T51" fmla="*/ 22 h 67"/>
                  <a:gd name="T52" fmla="*/ 2 w 49"/>
                  <a:gd name="T53" fmla="*/ 29 h 67"/>
                  <a:gd name="T54" fmla="*/ 3 w 49"/>
                  <a:gd name="T55" fmla="*/ 34 h 67"/>
                  <a:gd name="T56" fmla="*/ 6 w 49"/>
                  <a:gd name="T57" fmla="*/ 41 h 67"/>
                  <a:gd name="T58" fmla="*/ 10 w 49"/>
                  <a:gd name="T59" fmla="*/ 46 h 67"/>
                  <a:gd name="T60" fmla="*/ 14 w 49"/>
                  <a:gd name="T61" fmla="*/ 52 h 67"/>
                  <a:gd name="T62" fmla="*/ 18 w 49"/>
                  <a:gd name="T63" fmla="*/ 57 h 67"/>
                  <a:gd name="T64" fmla="*/ 23 w 49"/>
                  <a:gd name="T65" fmla="*/ 61 h 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9"/>
                  <a:gd name="T100" fmla="*/ 0 h 67"/>
                  <a:gd name="T101" fmla="*/ 49 w 49"/>
                  <a:gd name="T102" fmla="*/ 67 h 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9" h="67">
                    <a:moveTo>
                      <a:pt x="23" y="61"/>
                    </a:moveTo>
                    <a:lnTo>
                      <a:pt x="29" y="63"/>
                    </a:lnTo>
                    <a:lnTo>
                      <a:pt x="33" y="66"/>
                    </a:lnTo>
                    <a:lnTo>
                      <a:pt x="37" y="66"/>
                    </a:lnTo>
                    <a:lnTo>
                      <a:pt x="41" y="64"/>
                    </a:lnTo>
                    <a:lnTo>
                      <a:pt x="43" y="62"/>
                    </a:lnTo>
                    <a:lnTo>
                      <a:pt x="45" y="59"/>
                    </a:lnTo>
                    <a:lnTo>
                      <a:pt x="48" y="54"/>
                    </a:lnTo>
                    <a:lnTo>
                      <a:pt x="48" y="49"/>
                    </a:lnTo>
                    <a:lnTo>
                      <a:pt x="48" y="43"/>
                    </a:lnTo>
                    <a:lnTo>
                      <a:pt x="45" y="36"/>
                    </a:lnTo>
                    <a:lnTo>
                      <a:pt x="43" y="30"/>
                    </a:lnTo>
                    <a:lnTo>
                      <a:pt x="41" y="24"/>
                    </a:lnTo>
                    <a:lnTo>
                      <a:pt x="37" y="17"/>
                    </a:lnTo>
                    <a:lnTo>
                      <a:pt x="33" y="13"/>
                    </a:lnTo>
                    <a:lnTo>
                      <a:pt x="29" y="7"/>
                    </a:lnTo>
                    <a:lnTo>
                      <a:pt x="23" y="4"/>
                    </a:lnTo>
                    <a:lnTo>
                      <a:pt x="18" y="1"/>
                    </a:lnTo>
                    <a:lnTo>
                      <a:pt x="14" y="0"/>
                    </a:lnTo>
                    <a:lnTo>
                      <a:pt x="10" y="0"/>
                    </a:lnTo>
                    <a:lnTo>
                      <a:pt x="6" y="1"/>
                    </a:lnTo>
                    <a:lnTo>
                      <a:pt x="3" y="3"/>
                    </a:lnTo>
                    <a:lnTo>
                      <a:pt x="2" y="6"/>
                    </a:lnTo>
                    <a:lnTo>
                      <a:pt x="0" y="11"/>
                    </a:lnTo>
                    <a:lnTo>
                      <a:pt x="0" y="16"/>
                    </a:lnTo>
                    <a:lnTo>
                      <a:pt x="0" y="22"/>
                    </a:lnTo>
                    <a:lnTo>
                      <a:pt x="2" y="29"/>
                    </a:lnTo>
                    <a:lnTo>
                      <a:pt x="3" y="34"/>
                    </a:lnTo>
                    <a:lnTo>
                      <a:pt x="6" y="41"/>
                    </a:lnTo>
                    <a:lnTo>
                      <a:pt x="10" y="46"/>
                    </a:lnTo>
                    <a:lnTo>
                      <a:pt x="14" y="52"/>
                    </a:lnTo>
                    <a:lnTo>
                      <a:pt x="18" y="57"/>
                    </a:lnTo>
                    <a:lnTo>
                      <a:pt x="23" y="61"/>
                    </a:lnTo>
                  </a:path>
                </a:pathLst>
              </a:custGeom>
              <a:solidFill>
                <a:schemeClr val="bg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70" name="Freeform 160"/>
              <p:cNvSpPr>
                <a:spLocks/>
              </p:cNvSpPr>
              <p:nvPr/>
            </p:nvSpPr>
            <p:spPr bwMode="auto">
              <a:xfrm>
                <a:off x="2421" y="1735"/>
                <a:ext cx="49" cy="67"/>
              </a:xfrm>
              <a:custGeom>
                <a:avLst/>
                <a:gdLst>
                  <a:gd name="T0" fmla="*/ 23 w 49"/>
                  <a:gd name="T1" fmla="*/ 61 h 67"/>
                  <a:gd name="T2" fmla="*/ 29 w 49"/>
                  <a:gd name="T3" fmla="*/ 63 h 67"/>
                  <a:gd name="T4" fmla="*/ 33 w 49"/>
                  <a:gd name="T5" fmla="*/ 64 h 67"/>
                  <a:gd name="T6" fmla="*/ 36 w 49"/>
                  <a:gd name="T7" fmla="*/ 66 h 67"/>
                  <a:gd name="T8" fmla="*/ 41 w 49"/>
                  <a:gd name="T9" fmla="*/ 64 h 67"/>
                  <a:gd name="T10" fmla="*/ 43 w 49"/>
                  <a:gd name="T11" fmla="*/ 62 h 67"/>
                  <a:gd name="T12" fmla="*/ 45 w 49"/>
                  <a:gd name="T13" fmla="*/ 59 h 67"/>
                  <a:gd name="T14" fmla="*/ 46 w 49"/>
                  <a:gd name="T15" fmla="*/ 54 h 67"/>
                  <a:gd name="T16" fmla="*/ 48 w 49"/>
                  <a:gd name="T17" fmla="*/ 49 h 67"/>
                  <a:gd name="T18" fmla="*/ 46 w 49"/>
                  <a:gd name="T19" fmla="*/ 42 h 67"/>
                  <a:gd name="T20" fmla="*/ 45 w 49"/>
                  <a:gd name="T21" fmla="*/ 36 h 67"/>
                  <a:gd name="T22" fmla="*/ 43 w 49"/>
                  <a:gd name="T23" fmla="*/ 30 h 67"/>
                  <a:gd name="T24" fmla="*/ 41 w 49"/>
                  <a:gd name="T25" fmla="*/ 23 h 67"/>
                  <a:gd name="T26" fmla="*/ 36 w 49"/>
                  <a:gd name="T27" fmla="*/ 17 h 67"/>
                  <a:gd name="T28" fmla="*/ 33 w 49"/>
                  <a:gd name="T29" fmla="*/ 12 h 67"/>
                  <a:gd name="T30" fmla="*/ 29 w 49"/>
                  <a:gd name="T31" fmla="*/ 7 h 67"/>
                  <a:gd name="T32" fmla="*/ 23 w 49"/>
                  <a:gd name="T33" fmla="*/ 4 h 67"/>
                  <a:gd name="T34" fmla="*/ 18 w 49"/>
                  <a:gd name="T35" fmla="*/ 1 h 67"/>
                  <a:gd name="T36" fmla="*/ 14 w 49"/>
                  <a:gd name="T37" fmla="*/ 0 h 67"/>
                  <a:gd name="T38" fmla="*/ 10 w 49"/>
                  <a:gd name="T39" fmla="*/ 0 h 67"/>
                  <a:gd name="T40" fmla="*/ 6 w 49"/>
                  <a:gd name="T41" fmla="*/ 1 h 67"/>
                  <a:gd name="T42" fmla="*/ 3 w 49"/>
                  <a:gd name="T43" fmla="*/ 3 h 67"/>
                  <a:gd name="T44" fmla="*/ 1 w 49"/>
                  <a:gd name="T45" fmla="*/ 6 h 67"/>
                  <a:gd name="T46" fmla="*/ 0 w 49"/>
                  <a:gd name="T47" fmla="*/ 10 h 67"/>
                  <a:gd name="T48" fmla="*/ 0 w 49"/>
                  <a:gd name="T49" fmla="*/ 15 h 67"/>
                  <a:gd name="T50" fmla="*/ 0 w 49"/>
                  <a:gd name="T51" fmla="*/ 22 h 67"/>
                  <a:gd name="T52" fmla="*/ 1 w 49"/>
                  <a:gd name="T53" fmla="*/ 27 h 67"/>
                  <a:gd name="T54" fmla="*/ 3 w 49"/>
                  <a:gd name="T55" fmla="*/ 34 h 67"/>
                  <a:gd name="T56" fmla="*/ 6 w 49"/>
                  <a:gd name="T57" fmla="*/ 41 h 67"/>
                  <a:gd name="T58" fmla="*/ 10 w 49"/>
                  <a:gd name="T59" fmla="*/ 46 h 67"/>
                  <a:gd name="T60" fmla="*/ 14 w 49"/>
                  <a:gd name="T61" fmla="*/ 52 h 67"/>
                  <a:gd name="T62" fmla="*/ 18 w 49"/>
                  <a:gd name="T63" fmla="*/ 57 h 67"/>
                  <a:gd name="T64" fmla="*/ 23 w 49"/>
                  <a:gd name="T65" fmla="*/ 61 h 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9"/>
                  <a:gd name="T100" fmla="*/ 0 h 67"/>
                  <a:gd name="T101" fmla="*/ 49 w 49"/>
                  <a:gd name="T102" fmla="*/ 67 h 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9" h="67">
                    <a:moveTo>
                      <a:pt x="23" y="61"/>
                    </a:moveTo>
                    <a:lnTo>
                      <a:pt x="29" y="63"/>
                    </a:lnTo>
                    <a:lnTo>
                      <a:pt x="33" y="64"/>
                    </a:lnTo>
                    <a:lnTo>
                      <a:pt x="36" y="66"/>
                    </a:lnTo>
                    <a:lnTo>
                      <a:pt x="41" y="64"/>
                    </a:lnTo>
                    <a:lnTo>
                      <a:pt x="43" y="62"/>
                    </a:lnTo>
                    <a:lnTo>
                      <a:pt x="45" y="59"/>
                    </a:lnTo>
                    <a:lnTo>
                      <a:pt x="46" y="54"/>
                    </a:lnTo>
                    <a:lnTo>
                      <a:pt x="48" y="49"/>
                    </a:lnTo>
                    <a:lnTo>
                      <a:pt x="46" y="42"/>
                    </a:lnTo>
                    <a:lnTo>
                      <a:pt x="45" y="36"/>
                    </a:lnTo>
                    <a:lnTo>
                      <a:pt x="43" y="30"/>
                    </a:lnTo>
                    <a:lnTo>
                      <a:pt x="41" y="23"/>
                    </a:lnTo>
                    <a:lnTo>
                      <a:pt x="36" y="17"/>
                    </a:lnTo>
                    <a:lnTo>
                      <a:pt x="33" y="12"/>
                    </a:lnTo>
                    <a:lnTo>
                      <a:pt x="29" y="7"/>
                    </a:lnTo>
                    <a:lnTo>
                      <a:pt x="23" y="4"/>
                    </a:lnTo>
                    <a:lnTo>
                      <a:pt x="18" y="1"/>
                    </a:lnTo>
                    <a:lnTo>
                      <a:pt x="14" y="0"/>
                    </a:lnTo>
                    <a:lnTo>
                      <a:pt x="10" y="0"/>
                    </a:lnTo>
                    <a:lnTo>
                      <a:pt x="6" y="1"/>
                    </a:lnTo>
                    <a:lnTo>
                      <a:pt x="3" y="3"/>
                    </a:lnTo>
                    <a:lnTo>
                      <a:pt x="1" y="6"/>
                    </a:lnTo>
                    <a:lnTo>
                      <a:pt x="0" y="10"/>
                    </a:lnTo>
                    <a:lnTo>
                      <a:pt x="0" y="15"/>
                    </a:lnTo>
                    <a:lnTo>
                      <a:pt x="0" y="22"/>
                    </a:lnTo>
                    <a:lnTo>
                      <a:pt x="1" y="27"/>
                    </a:lnTo>
                    <a:lnTo>
                      <a:pt x="3" y="34"/>
                    </a:lnTo>
                    <a:lnTo>
                      <a:pt x="6" y="41"/>
                    </a:lnTo>
                    <a:lnTo>
                      <a:pt x="10" y="46"/>
                    </a:lnTo>
                    <a:lnTo>
                      <a:pt x="14" y="52"/>
                    </a:lnTo>
                    <a:lnTo>
                      <a:pt x="18" y="57"/>
                    </a:lnTo>
                    <a:lnTo>
                      <a:pt x="23" y="61"/>
                    </a:lnTo>
                  </a:path>
                </a:pathLst>
              </a:custGeom>
              <a:solidFill>
                <a:schemeClr val="bg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71" name="Freeform 161"/>
              <p:cNvSpPr>
                <a:spLocks/>
              </p:cNvSpPr>
              <p:nvPr/>
            </p:nvSpPr>
            <p:spPr bwMode="auto">
              <a:xfrm>
                <a:off x="2469" y="1763"/>
                <a:ext cx="50" cy="67"/>
              </a:xfrm>
              <a:custGeom>
                <a:avLst/>
                <a:gdLst>
                  <a:gd name="T0" fmla="*/ 24 w 50"/>
                  <a:gd name="T1" fmla="*/ 61 h 67"/>
                  <a:gd name="T2" fmla="*/ 28 w 50"/>
                  <a:gd name="T3" fmla="*/ 64 h 67"/>
                  <a:gd name="T4" fmla="*/ 33 w 50"/>
                  <a:gd name="T5" fmla="*/ 66 h 67"/>
                  <a:gd name="T6" fmla="*/ 37 w 50"/>
                  <a:gd name="T7" fmla="*/ 66 h 67"/>
                  <a:gd name="T8" fmla="*/ 41 w 50"/>
                  <a:gd name="T9" fmla="*/ 64 h 67"/>
                  <a:gd name="T10" fmla="*/ 44 w 50"/>
                  <a:gd name="T11" fmla="*/ 62 h 67"/>
                  <a:gd name="T12" fmla="*/ 46 w 50"/>
                  <a:gd name="T13" fmla="*/ 59 h 67"/>
                  <a:gd name="T14" fmla="*/ 47 w 50"/>
                  <a:gd name="T15" fmla="*/ 54 h 67"/>
                  <a:gd name="T16" fmla="*/ 49 w 50"/>
                  <a:gd name="T17" fmla="*/ 49 h 67"/>
                  <a:gd name="T18" fmla="*/ 47 w 50"/>
                  <a:gd name="T19" fmla="*/ 43 h 67"/>
                  <a:gd name="T20" fmla="*/ 46 w 50"/>
                  <a:gd name="T21" fmla="*/ 36 h 67"/>
                  <a:gd name="T22" fmla="*/ 44 w 50"/>
                  <a:gd name="T23" fmla="*/ 31 h 67"/>
                  <a:gd name="T24" fmla="*/ 41 w 50"/>
                  <a:gd name="T25" fmla="*/ 24 h 67"/>
                  <a:gd name="T26" fmla="*/ 37 w 50"/>
                  <a:gd name="T27" fmla="*/ 19 h 67"/>
                  <a:gd name="T28" fmla="*/ 33 w 50"/>
                  <a:gd name="T29" fmla="*/ 13 h 67"/>
                  <a:gd name="T30" fmla="*/ 28 w 50"/>
                  <a:gd name="T31" fmla="*/ 8 h 67"/>
                  <a:gd name="T32" fmla="*/ 24 w 50"/>
                  <a:gd name="T33" fmla="*/ 4 h 67"/>
                  <a:gd name="T34" fmla="*/ 20 w 50"/>
                  <a:gd name="T35" fmla="*/ 2 h 67"/>
                  <a:gd name="T36" fmla="*/ 15 w 50"/>
                  <a:gd name="T37" fmla="*/ 1 h 67"/>
                  <a:gd name="T38" fmla="*/ 11 w 50"/>
                  <a:gd name="T39" fmla="*/ 0 h 67"/>
                  <a:gd name="T40" fmla="*/ 7 w 50"/>
                  <a:gd name="T41" fmla="*/ 1 h 67"/>
                  <a:gd name="T42" fmla="*/ 4 w 50"/>
                  <a:gd name="T43" fmla="*/ 3 h 67"/>
                  <a:gd name="T44" fmla="*/ 2 w 50"/>
                  <a:gd name="T45" fmla="*/ 6 h 67"/>
                  <a:gd name="T46" fmla="*/ 1 w 50"/>
                  <a:gd name="T47" fmla="*/ 11 h 67"/>
                  <a:gd name="T48" fmla="*/ 0 w 50"/>
                  <a:gd name="T49" fmla="*/ 16 h 67"/>
                  <a:gd name="T50" fmla="*/ 1 w 50"/>
                  <a:gd name="T51" fmla="*/ 22 h 67"/>
                  <a:gd name="T52" fmla="*/ 2 w 50"/>
                  <a:gd name="T53" fmla="*/ 29 h 67"/>
                  <a:gd name="T54" fmla="*/ 4 w 50"/>
                  <a:gd name="T55" fmla="*/ 35 h 67"/>
                  <a:gd name="T56" fmla="*/ 7 w 50"/>
                  <a:gd name="T57" fmla="*/ 41 h 67"/>
                  <a:gd name="T58" fmla="*/ 11 w 50"/>
                  <a:gd name="T59" fmla="*/ 48 h 67"/>
                  <a:gd name="T60" fmla="*/ 15 w 50"/>
                  <a:gd name="T61" fmla="*/ 53 h 67"/>
                  <a:gd name="T62" fmla="*/ 20 w 50"/>
                  <a:gd name="T63" fmla="*/ 58 h 67"/>
                  <a:gd name="T64" fmla="*/ 24 w 50"/>
                  <a:gd name="T65" fmla="*/ 61 h 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67"/>
                  <a:gd name="T101" fmla="*/ 50 w 50"/>
                  <a:gd name="T102" fmla="*/ 67 h 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67">
                    <a:moveTo>
                      <a:pt x="24" y="61"/>
                    </a:moveTo>
                    <a:lnTo>
                      <a:pt x="28" y="64"/>
                    </a:lnTo>
                    <a:lnTo>
                      <a:pt x="33" y="66"/>
                    </a:lnTo>
                    <a:lnTo>
                      <a:pt x="37" y="66"/>
                    </a:lnTo>
                    <a:lnTo>
                      <a:pt x="41" y="64"/>
                    </a:lnTo>
                    <a:lnTo>
                      <a:pt x="44" y="62"/>
                    </a:lnTo>
                    <a:lnTo>
                      <a:pt x="46" y="59"/>
                    </a:lnTo>
                    <a:lnTo>
                      <a:pt x="47" y="54"/>
                    </a:lnTo>
                    <a:lnTo>
                      <a:pt x="49" y="49"/>
                    </a:lnTo>
                    <a:lnTo>
                      <a:pt x="47" y="43"/>
                    </a:lnTo>
                    <a:lnTo>
                      <a:pt x="46" y="36"/>
                    </a:lnTo>
                    <a:lnTo>
                      <a:pt x="44" y="31"/>
                    </a:lnTo>
                    <a:lnTo>
                      <a:pt x="41" y="24"/>
                    </a:lnTo>
                    <a:lnTo>
                      <a:pt x="37" y="19"/>
                    </a:lnTo>
                    <a:lnTo>
                      <a:pt x="33" y="13"/>
                    </a:lnTo>
                    <a:lnTo>
                      <a:pt x="28" y="8"/>
                    </a:lnTo>
                    <a:lnTo>
                      <a:pt x="24" y="4"/>
                    </a:lnTo>
                    <a:lnTo>
                      <a:pt x="20" y="2"/>
                    </a:lnTo>
                    <a:lnTo>
                      <a:pt x="15" y="1"/>
                    </a:lnTo>
                    <a:lnTo>
                      <a:pt x="11" y="0"/>
                    </a:lnTo>
                    <a:lnTo>
                      <a:pt x="7" y="1"/>
                    </a:lnTo>
                    <a:lnTo>
                      <a:pt x="4" y="3"/>
                    </a:lnTo>
                    <a:lnTo>
                      <a:pt x="2" y="6"/>
                    </a:lnTo>
                    <a:lnTo>
                      <a:pt x="1" y="11"/>
                    </a:lnTo>
                    <a:lnTo>
                      <a:pt x="0" y="16"/>
                    </a:lnTo>
                    <a:lnTo>
                      <a:pt x="1" y="22"/>
                    </a:lnTo>
                    <a:lnTo>
                      <a:pt x="2" y="29"/>
                    </a:lnTo>
                    <a:lnTo>
                      <a:pt x="4" y="35"/>
                    </a:lnTo>
                    <a:lnTo>
                      <a:pt x="7" y="41"/>
                    </a:lnTo>
                    <a:lnTo>
                      <a:pt x="11" y="48"/>
                    </a:lnTo>
                    <a:lnTo>
                      <a:pt x="15" y="53"/>
                    </a:lnTo>
                    <a:lnTo>
                      <a:pt x="20" y="58"/>
                    </a:lnTo>
                    <a:lnTo>
                      <a:pt x="24" y="61"/>
                    </a:lnTo>
                  </a:path>
                </a:pathLst>
              </a:custGeom>
              <a:solidFill>
                <a:schemeClr val="bg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72" name="Freeform 162"/>
              <p:cNvSpPr>
                <a:spLocks/>
              </p:cNvSpPr>
              <p:nvPr/>
            </p:nvSpPr>
            <p:spPr bwMode="auto">
              <a:xfrm>
                <a:off x="2518" y="1793"/>
                <a:ext cx="51" cy="67"/>
              </a:xfrm>
              <a:custGeom>
                <a:avLst/>
                <a:gdLst>
                  <a:gd name="T0" fmla="*/ 25 w 51"/>
                  <a:gd name="T1" fmla="*/ 61 h 67"/>
                  <a:gd name="T2" fmla="*/ 29 w 51"/>
                  <a:gd name="T3" fmla="*/ 64 h 67"/>
                  <a:gd name="T4" fmla="*/ 34 w 51"/>
                  <a:gd name="T5" fmla="*/ 66 h 67"/>
                  <a:gd name="T6" fmla="*/ 38 w 51"/>
                  <a:gd name="T7" fmla="*/ 66 h 67"/>
                  <a:gd name="T8" fmla="*/ 42 w 51"/>
                  <a:gd name="T9" fmla="*/ 64 h 67"/>
                  <a:gd name="T10" fmla="*/ 45 w 51"/>
                  <a:gd name="T11" fmla="*/ 62 h 67"/>
                  <a:gd name="T12" fmla="*/ 47 w 51"/>
                  <a:gd name="T13" fmla="*/ 59 h 67"/>
                  <a:gd name="T14" fmla="*/ 48 w 51"/>
                  <a:gd name="T15" fmla="*/ 55 h 67"/>
                  <a:gd name="T16" fmla="*/ 50 w 51"/>
                  <a:gd name="T17" fmla="*/ 50 h 67"/>
                  <a:gd name="T18" fmla="*/ 48 w 51"/>
                  <a:gd name="T19" fmla="*/ 43 h 67"/>
                  <a:gd name="T20" fmla="*/ 47 w 51"/>
                  <a:gd name="T21" fmla="*/ 37 h 67"/>
                  <a:gd name="T22" fmla="*/ 45 w 51"/>
                  <a:gd name="T23" fmla="*/ 30 h 67"/>
                  <a:gd name="T24" fmla="*/ 42 w 51"/>
                  <a:gd name="T25" fmla="*/ 23 h 67"/>
                  <a:gd name="T26" fmla="*/ 38 w 51"/>
                  <a:gd name="T27" fmla="*/ 18 h 67"/>
                  <a:gd name="T28" fmla="*/ 34 w 51"/>
                  <a:gd name="T29" fmla="*/ 12 h 67"/>
                  <a:gd name="T30" fmla="*/ 29 w 51"/>
                  <a:gd name="T31" fmla="*/ 7 h 67"/>
                  <a:gd name="T32" fmla="*/ 25 w 51"/>
                  <a:gd name="T33" fmla="*/ 3 h 67"/>
                  <a:gd name="T34" fmla="*/ 19 w 51"/>
                  <a:gd name="T35" fmla="*/ 1 h 67"/>
                  <a:gd name="T36" fmla="*/ 14 w 51"/>
                  <a:gd name="T37" fmla="*/ 0 h 67"/>
                  <a:gd name="T38" fmla="*/ 11 w 51"/>
                  <a:gd name="T39" fmla="*/ 0 h 67"/>
                  <a:gd name="T40" fmla="*/ 6 w 51"/>
                  <a:gd name="T41" fmla="*/ 0 h 67"/>
                  <a:gd name="T42" fmla="*/ 4 w 51"/>
                  <a:gd name="T43" fmla="*/ 2 h 67"/>
                  <a:gd name="T44" fmla="*/ 2 w 51"/>
                  <a:gd name="T45" fmla="*/ 5 h 67"/>
                  <a:gd name="T46" fmla="*/ 1 w 51"/>
                  <a:gd name="T47" fmla="*/ 10 h 67"/>
                  <a:gd name="T48" fmla="*/ 0 w 51"/>
                  <a:gd name="T49" fmla="*/ 15 h 67"/>
                  <a:gd name="T50" fmla="*/ 1 w 51"/>
                  <a:gd name="T51" fmla="*/ 22 h 67"/>
                  <a:gd name="T52" fmla="*/ 2 w 51"/>
                  <a:gd name="T53" fmla="*/ 28 h 67"/>
                  <a:gd name="T54" fmla="*/ 4 w 51"/>
                  <a:gd name="T55" fmla="*/ 35 h 67"/>
                  <a:gd name="T56" fmla="*/ 6 w 51"/>
                  <a:gd name="T57" fmla="*/ 42 h 67"/>
                  <a:gd name="T58" fmla="*/ 11 w 51"/>
                  <a:gd name="T59" fmla="*/ 47 h 67"/>
                  <a:gd name="T60" fmla="*/ 14 w 51"/>
                  <a:gd name="T61" fmla="*/ 53 h 67"/>
                  <a:gd name="T62" fmla="*/ 19 w 51"/>
                  <a:gd name="T63" fmla="*/ 58 h 67"/>
                  <a:gd name="T64" fmla="*/ 25 w 51"/>
                  <a:gd name="T65" fmla="*/ 61 h 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
                  <a:gd name="T100" fmla="*/ 0 h 67"/>
                  <a:gd name="T101" fmla="*/ 51 w 51"/>
                  <a:gd name="T102" fmla="*/ 67 h 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 h="67">
                    <a:moveTo>
                      <a:pt x="25" y="61"/>
                    </a:moveTo>
                    <a:lnTo>
                      <a:pt x="29" y="64"/>
                    </a:lnTo>
                    <a:lnTo>
                      <a:pt x="34" y="66"/>
                    </a:lnTo>
                    <a:lnTo>
                      <a:pt x="38" y="66"/>
                    </a:lnTo>
                    <a:lnTo>
                      <a:pt x="42" y="64"/>
                    </a:lnTo>
                    <a:lnTo>
                      <a:pt x="45" y="62"/>
                    </a:lnTo>
                    <a:lnTo>
                      <a:pt x="47" y="59"/>
                    </a:lnTo>
                    <a:lnTo>
                      <a:pt x="48" y="55"/>
                    </a:lnTo>
                    <a:lnTo>
                      <a:pt x="50" y="50"/>
                    </a:lnTo>
                    <a:lnTo>
                      <a:pt x="48" y="43"/>
                    </a:lnTo>
                    <a:lnTo>
                      <a:pt x="47" y="37"/>
                    </a:lnTo>
                    <a:lnTo>
                      <a:pt x="45" y="30"/>
                    </a:lnTo>
                    <a:lnTo>
                      <a:pt x="42" y="23"/>
                    </a:lnTo>
                    <a:lnTo>
                      <a:pt x="38" y="18"/>
                    </a:lnTo>
                    <a:lnTo>
                      <a:pt x="34" y="12"/>
                    </a:lnTo>
                    <a:lnTo>
                      <a:pt x="29" y="7"/>
                    </a:lnTo>
                    <a:lnTo>
                      <a:pt x="25" y="3"/>
                    </a:lnTo>
                    <a:lnTo>
                      <a:pt x="19" y="1"/>
                    </a:lnTo>
                    <a:lnTo>
                      <a:pt x="14" y="0"/>
                    </a:lnTo>
                    <a:lnTo>
                      <a:pt x="11" y="0"/>
                    </a:lnTo>
                    <a:lnTo>
                      <a:pt x="6" y="0"/>
                    </a:lnTo>
                    <a:lnTo>
                      <a:pt x="4" y="2"/>
                    </a:lnTo>
                    <a:lnTo>
                      <a:pt x="2" y="5"/>
                    </a:lnTo>
                    <a:lnTo>
                      <a:pt x="1" y="10"/>
                    </a:lnTo>
                    <a:lnTo>
                      <a:pt x="0" y="15"/>
                    </a:lnTo>
                    <a:lnTo>
                      <a:pt x="1" y="22"/>
                    </a:lnTo>
                    <a:lnTo>
                      <a:pt x="2" y="28"/>
                    </a:lnTo>
                    <a:lnTo>
                      <a:pt x="4" y="35"/>
                    </a:lnTo>
                    <a:lnTo>
                      <a:pt x="6" y="42"/>
                    </a:lnTo>
                    <a:lnTo>
                      <a:pt x="11" y="47"/>
                    </a:lnTo>
                    <a:lnTo>
                      <a:pt x="14" y="53"/>
                    </a:lnTo>
                    <a:lnTo>
                      <a:pt x="19" y="58"/>
                    </a:lnTo>
                    <a:lnTo>
                      <a:pt x="25" y="61"/>
                    </a:lnTo>
                  </a:path>
                </a:pathLst>
              </a:custGeom>
              <a:solidFill>
                <a:schemeClr val="bg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73" name="Freeform 163"/>
              <p:cNvSpPr>
                <a:spLocks/>
              </p:cNvSpPr>
              <p:nvPr/>
            </p:nvSpPr>
            <p:spPr bwMode="auto">
              <a:xfrm>
                <a:off x="2568" y="1821"/>
                <a:ext cx="49" cy="68"/>
              </a:xfrm>
              <a:custGeom>
                <a:avLst/>
                <a:gdLst>
                  <a:gd name="T0" fmla="*/ 24 w 49"/>
                  <a:gd name="T1" fmla="*/ 62 h 68"/>
                  <a:gd name="T2" fmla="*/ 29 w 49"/>
                  <a:gd name="T3" fmla="*/ 65 h 68"/>
                  <a:gd name="T4" fmla="*/ 33 w 49"/>
                  <a:gd name="T5" fmla="*/ 67 h 68"/>
                  <a:gd name="T6" fmla="*/ 37 w 49"/>
                  <a:gd name="T7" fmla="*/ 67 h 68"/>
                  <a:gd name="T8" fmla="*/ 41 w 49"/>
                  <a:gd name="T9" fmla="*/ 65 h 68"/>
                  <a:gd name="T10" fmla="*/ 44 w 49"/>
                  <a:gd name="T11" fmla="*/ 63 h 68"/>
                  <a:gd name="T12" fmla="*/ 46 w 49"/>
                  <a:gd name="T13" fmla="*/ 60 h 68"/>
                  <a:gd name="T14" fmla="*/ 48 w 49"/>
                  <a:gd name="T15" fmla="*/ 55 h 68"/>
                  <a:gd name="T16" fmla="*/ 48 w 49"/>
                  <a:gd name="T17" fmla="*/ 49 h 68"/>
                  <a:gd name="T18" fmla="*/ 48 w 49"/>
                  <a:gd name="T19" fmla="*/ 44 h 68"/>
                  <a:gd name="T20" fmla="*/ 46 w 49"/>
                  <a:gd name="T21" fmla="*/ 37 h 68"/>
                  <a:gd name="T22" fmla="*/ 44 w 49"/>
                  <a:gd name="T23" fmla="*/ 31 h 68"/>
                  <a:gd name="T24" fmla="*/ 41 w 49"/>
                  <a:gd name="T25" fmla="*/ 24 h 68"/>
                  <a:gd name="T26" fmla="*/ 37 w 49"/>
                  <a:gd name="T27" fmla="*/ 19 h 68"/>
                  <a:gd name="T28" fmla="*/ 33 w 49"/>
                  <a:gd name="T29" fmla="*/ 13 h 68"/>
                  <a:gd name="T30" fmla="*/ 29 w 49"/>
                  <a:gd name="T31" fmla="*/ 9 h 68"/>
                  <a:gd name="T32" fmla="*/ 24 w 49"/>
                  <a:gd name="T33" fmla="*/ 4 h 68"/>
                  <a:gd name="T34" fmla="*/ 18 w 49"/>
                  <a:gd name="T35" fmla="*/ 2 h 68"/>
                  <a:gd name="T36" fmla="*/ 14 w 49"/>
                  <a:gd name="T37" fmla="*/ 0 h 68"/>
                  <a:gd name="T38" fmla="*/ 11 w 49"/>
                  <a:gd name="T39" fmla="*/ 0 h 68"/>
                  <a:gd name="T40" fmla="*/ 6 w 49"/>
                  <a:gd name="T41" fmla="*/ 1 h 68"/>
                  <a:gd name="T42" fmla="*/ 4 w 49"/>
                  <a:gd name="T43" fmla="*/ 3 h 68"/>
                  <a:gd name="T44" fmla="*/ 2 w 49"/>
                  <a:gd name="T45" fmla="*/ 6 h 68"/>
                  <a:gd name="T46" fmla="*/ 0 w 49"/>
                  <a:gd name="T47" fmla="*/ 11 h 68"/>
                  <a:gd name="T48" fmla="*/ 0 w 49"/>
                  <a:gd name="T49" fmla="*/ 17 h 68"/>
                  <a:gd name="T50" fmla="*/ 0 w 49"/>
                  <a:gd name="T51" fmla="*/ 22 h 68"/>
                  <a:gd name="T52" fmla="*/ 2 w 49"/>
                  <a:gd name="T53" fmla="*/ 29 h 68"/>
                  <a:gd name="T54" fmla="*/ 4 w 49"/>
                  <a:gd name="T55" fmla="*/ 36 h 68"/>
                  <a:gd name="T56" fmla="*/ 6 w 49"/>
                  <a:gd name="T57" fmla="*/ 42 h 68"/>
                  <a:gd name="T58" fmla="*/ 11 w 49"/>
                  <a:gd name="T59" fmla="*/ 48 h 68"/>
                  <a:gd name="T60" fmla="*/ 14 w 49"/>
                  <a:gd name="T61" fmla="*/ 53 h 68"/>
                  <a:gd name="T62" fmla="*/ 18 w 49"/>
                  <a:gd name="T63" fmla="*/ 59 h 68"/>
                  <a:gd name="T64" fmla="*/ 24 w 49"/>
                  <a:gd name="T65" fmla="*/ 62 h 6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9"/>
                  <a:gd name="T100" fmla="*/ 0 h 68"/>
                  <a:gd name="T101" fmla="*/ 49 w 49"/>
                  <a:gd name="T102" fmla="*/ 68 h 6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9" h="68">
                    <a:moveTo>
                      <a:pt x="24" y="62"/>
                    </a:moveTo>
                    <a:lnTo>
                      <a:pt x="29" y="65"/>
                    </a:lnTo>
                    <a:lnTo>
                      <a:pt x="33" y="67"/>
                    </a:lnTo>
                    <a:lnTo>
                      <a:pt x="37" y="67"/>
                    </a:lnTo>
                    <a:lnTo>
                      <a:pt x="41" y="65"/>
                    </a:lnTo>
                    <a:lnTo>
                      <a:pt x="44" y="63"/>
                    </a:lnTo>
                    <a:lnTo>
                      <a:pt x="46" y="60"/>
                    </a:lnTo>
                    <a:lnTo>
                      <a:pt x="48" y="55"/>
                    </a:lnTo>
                    <a:lnTo>
                      <a:pt x="48" y="49"/>
                    </a:lnTo>
                    <a:lnTo>
                      <a:pt x="48" y="44"/>
                    </a:lnTo>
                    <a:lnTo>
                      <a:pt x="46" y="37"/>
                    </a:lnTo>
                    <a:lnTo>
                      <a:pt x="44" y="31"/>
                    </a:lnTo>
                    <a:lnTo>
                      <a:pt x="41" y="24"/>
                    </a:lnTo>
                    <a:lnTo>
                      <a:pt x="37" y="19"/>
                    </a:lnTo>
                    <a:lnTo>
                      <a:pt x="33" y="13"/>
                    </a:lnTo>
                    <a:lnTo>
                      <a:pt x="29" y="9"/>
                    </a:lnTo>
                    <a:lnTo>
                      <a:pt x="24" y="4"/>
                    </a:lnTo>
                    <a:lnTo>
                      <a:pt x="18" y="2"/>
                    </a:lnTo>
                    <a:lnTo>
                      <a:pt x="14" y="0"/>
                    </a:lnTo>
                    <a:lnTo>
                      <a:pt x="11" y="0"/>
                    </a:lnTo>
                    <a:lnTo>
                      <a:pt x="6" y="1"/>
                    </a:lnTo>
                    <a:lnTo>
                      <a:pt x="4" y="3"/>
                    </a:lnTo>
                    <a:lnTo>
                      <a:pt x="2" y="6"/>
                    </a:lnTo>
                    <a:lnTo>
                      <a:pt x="0" y="11"/>
                    </a:lnTo>
                    <a:lnTo>
                      <a:pt x="0" y="17"/>
                    </a:lnTo>
                    <a:lnTo>
                      <a:pt x="0" y="22"/>
                    </a:lnTo>
                    <a:lnTo>
                      <a:pt x="2" y="29"/>
                    </a:lnTo>
                    <a:lnTo>
                      <a:pt x="4" y="36"/>
                    </a:lnTo>
                    <a:lnTo>
                      <a:pt x="6" y="42"/>
                    </a:lnTo>
                    <a:lnTo>
                      <a:pt x="11" y="48"/>
                    </a:lnTo>
                    <a:lnTo>
                      <a:pt x="14" y="53"/>
                    </a:lnTo>
                    <a:lnTo>
                      <a:pt x="18" y="59"/>
                    </a:lnTo>
                    <a:lnTo>
                      <a:pt x="24" y="62"/>
                    </a:lnTo>
                  </a:path>
                </a:pathLst>
              </a:custGeom>
              <a:solidFill>
                <a:schemeClr val="bg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74" name="Freeform 164"/>
              <p:cNvSpPr>
                <a:spLocks/>
              </p:cNvSpPr>
              <p:nvPr/>
            </p:nvSpPr>
            <p:spPr bwMode="auto">
              <a:xfrm>
                <a:off x="2617" y="1851"/>
                <a:ext cx="50" cy="67"/>
              </a:xfrm>
              <a:custGeom>
                <a:avLst/>
                <a:gdLst>
                  <a:gd name="T0" fmla="*/ 23 w 50"/>
                  <a:gd name="T1" fmla="*/ 61 h 67"/>
                  <a:gd name="T2" fmla="*/ 29 w 50"/>
                  <a:gd name="T3" fmla="*/ 63 h 67"/>
                  <a:gd name="T4" fmla="*/ 34 w 50"/>
                  <a:gd name="T5" fmla="*/ 66 h 67"/>
                  <a:gd name="T6" fmla="*/ 38 w 50"/>
                  <a:gd name="T7" fmla="*/ 66 h 67"/>
                  <a:gd name="T8" fmla="*/ 42 w 50"/>
                  <a:gd name="T9" fmla="*/ 64 h 67"/>
                  <a:gd name="T10" fmla="*/ 44 w 50"/>
                  <a:gd name="T11" fmla="*/ 62 h 67"/>
                  <a:gd name="T12" fmla="*/ 46 w 50"/>
                  <a:gd name="T13" fmla="*/ 59 h 67"/>
                  <a:gd name="T14" fmla="*/ 49 w 50"/>
                  <a:gd name="T15" fmla="*/ 54 h 67"/>
                  <a:gd name="T16" fmla="*/ 49 w 50"/>
                  <a:gd name="T17" fmla="*/ 49 h 67"/>
                  <a:gd name="T18" fmla="*/ 49 w 50"/>
                  <a:gd name="T19" fmla="*/ 43 h 67"/>
                  <a:gd name="T20" fmla="*/ 46 w 50"/>
                  <a:gd name="T21" fmla="*/ 36 h 67"/>
                  <a:gd name="T22" fmla="*/ 44 w 50"/>
                  <a:gd name="T23" fmla="*/ 30 h 67"/>
                  <a:gd name="T24" fmla="*/ 42 w 50"/>
                  <a:gd name="T25" fmla="*/ 24 h 67"/>
                  <a:gd name="T26" fmla="*/ 38 w 50"/>
                  <a:gd name="T27" fmla="*/ 17 h 67"/>
                  <a:gd name="T28" fmla="*/ 34 w 50"/>
                  <a:gd name="T29" fmla="*/ 13 h 67"/>
                  <a:gd name="T30" fmla="*/ 29 w 50"/>
                  <a:gd name="T31" fmla="*/ 7 h 67"/>
                  <a:gd name="T32" fmla="*/ 23 w 50"/>
                  <a:gd name="T33" fmla="*/ 4 h 67"/>
                  <a:gd name="T34" fmla="*/ 19 w 50"/>
                  <a:gd name="T35" fmla="*/ 1 h 67"/>
                  <a:gd name="T36" fmla="*/ 14 w 50"/>
                  <a:gd name="T37" fmla="*/ 0 h 67"/>
                  <a:gd name="T38" fmla="*/ 10 w 50"/>
                  <a:gd name="T39" fmla="*/ 0 h 67"/>
                  <a:gd name="T40" fmla="*/ 6 w 50"/>
                  <a:gd name="T41" fmla="*/ 1 h 67"/>
                  <a:gd name="T42" fmla="*/ 3 w 50"/>
                  <a:gd name="T43" fmla="*/ 3 h 67"/>
                  <a:gd name="T44" fmla="*/ 1 w 50"/>
                  <a:gd name="T45" fmla="*/ 6 h 67"/>
                  <a:gd name="T46" fmla="*/ 0 w 50"/>
                  <a:gd name="T47" fmla="*/ 11 h 67"/>
                  <a:gd name="T48" fmla="*/ 0 w 50"/>
                  <a:gd name="T49" fmla="*/ 16 h 67"/>
                  <a:gd name="T50" fmla="*/ 0 w 50"/>
                  <a:gd name="T51" fmla="*/ 22 h 67"/>
                  <a:gd name="T52" fmla="*/ 1 w 50"/>
                  <a:gd name="T53" fmla="*/ 29 h 67"/>
                  <a:gd name="T54" fmla="*/ 3 w 50"/>
                  <a:gd name="T55" fmla="*/ 34 h 67"/>
                  <a:gd name="T56" fmla="*/ 6 w 50"/>
                  <a:gd name="T57" fmla="*/ 41 h 67"/>
                  <a:gd name="T58" fmla="*/ 10 w 50"/>
                  <a:gd name="T59" fmla="*/ 46 h 67"/>
                  <a:gd name="T60" fmla="*/ 14 w 50"/>
                  <a:gd name="T61" fmla="*/ 52 h 67"/>
                  <a:gd name="T62" fmla="*/ 19 w 50"/>
                  <a:gd name="T63" fmla="*/ 57 h 67"/>
                  <a:gd name="T64" fmla="*/ 23 w 50"/>
                  <a:gd name="T65" fmla="*/ 61 h 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67"/>
                  <a:gd name="T101" fmla="*/ 50 w 50"/>
                  <a:gd name="T102" fmla="*/ 67 h 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67">
                    <a:moveTo>
                      <a:pt x="23" y="61"/>
                    </a:moveTo>
                    <a:lnTo>
                      <a:pt x="29" y="63"/>
                    </a:lnTo>
                    <a:lnTo>
                      <a:pt x="34" y="66"/>
                    </a:lnTo>
                    <a:lnTo>
                      <a:pt x="38" y="66"/>
                    </a:lnTo>
                    <a:lnTo>
                      <a:pt x="42" y="64"/>
                    </a:lnTo>
                    <a:lnTo>
                      <a:pt x="44" y="62"/>
                    </a:lnTo>
                    <a:lnTo>
                      <a:pt x="46" y="59"/>
                    </a:lnTo>
                    <a:lnTo>
                      <a:pt x="49" y="54"/>
                    </a:lnTo>
                    <a:lnTo>
                      <a:pt x="49" y="49"/>
                    </a:lnTo>
                    <a:lnTo>
                      <a:pt x="49" y="43"/>
                    </a:lnTo>
                    <a:lnTo>
                      <a:pt x="46" y="36"/>
                    </a:lnTo>
                    <a:lnTo>
                      <a:pt x="44" y="30"/>
                    </a:lnTo>
                    <a:lnTo>
                      <a:pt x="42" y="24"/>
                    </a:lnTo>
                    <a:lnTo>
                      <a:pt x="38" y="17"/>
                    </a:lnTo>
                    <a:lnTo>
                      <a:pt x="34" y="13"/>
                    </a:lnTo>
                    <a:lnTo>
                      <a:pt x="29" y="7"/>
                    </a:lnTo>
                    <a:lnTo>
                      <a:pt x="23" y="4"/>
                    </a:lnTo>
                    <a:lnTo>
                      <a:pt x="19" y="1"/>
                    </a:lnTo>
                    <a:lnTo>
                      <a:pt x="14" y="0"/>
                    </a:lnTo>
                    <a:lnTo>
                      <a:pt x="10" y="0"/>
                    </a:lnTo>
                    <a:lnTo>
                      <a:pt x="6" y="1"/>
                    </a:lnTo>
                    <a:lnTo>
                      <a:pt x="3" y="3"/>
                    </a:lnTo>
                    <a:lnTo>
                      <a:pt x="1" y="6"/>
                    </a:lnTo>
                    <a:lnTo>
                      <a:pt x="0" y="11"/>
                    </a:lnTo>
                    <a:lnTo>
                      <a:pt x="0" y="16"/>
                    </a:lnTo>
                    <a:lnTo>
                      <a:pt x="0" y="22"/>
                    </a:lnTo>
                    <a:lnTo>
                      <a:pt x="1" y="29"/>
                    </a:lnTo>
                    <a:lnTo>
                      <a:pt x="3" y="34"/>
                    </a:lnTo>
                    <a:lnTo>
                      <a:pt x="6" y="41"/>
                    </a:lnTo>
                    <a:lnTo>
                      <a:pt x="10" y="46"/>
                    </a:lnTo>
                    <a:lnTo>
                      <a:pt x="14" y="52"/>
                    </a:lnTo>
                    <a:lnTo>
                      <a:pt x="19" y="57"/>
                    </a:lnTo>
                    <a:lnTo>
                      <a:pt x="23" y="61"/>
                    </a:lnTo>
                  </a:path>
                </a:pathLst>
              </a:custGeom>
              <a:solidFill>
                <a:schemeClr val="bg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75" name="Freeform 165"/>
              <p:cNvSpPr>
                <a:spLocks/>
              </p:cNvSpPr>
              <p:nvPr/>
            </p:nvSpPr>
            <p:spPr bwMode="auto">
              <a:xfrm>
                <a:off x="2624" y="1791"/>
                <a:ext cx="265" cy="126"/>
              </a:xfrm>
              <a:custGeom>
                <a:avLst/>
                <a:gdLst>
                  <a:gd name="T0" fmla="*/ 255 w 265"/>
                  <a:gd name="T1" fmla="*/ 65 h 126"/>
                  <a:gd name="T2" fmla="*/ 257 w 265"/>
                  <a:gd name="T3" fmla="*/ 65 h 126"/>
                  <a:gd name="T4" fmla="*/ 258 w 265"/>
                  <a:gd name="T5" fmla="*/ 64 h 126"/>
                  <a:gd name="T6" fmla="*/ 259 w 265"/>
                  <a:gd name="T7" fmla="*/ 61 h 126"/>
                  <a:gd name="T8" fmla="*/ 261 w 265"/>
                  <a:gd name="T9" fmla="*/ 60 h 126"/>
                  <a:gd name="T10" fmla="*/ 261 w 265"/>
                  <a:gd name="T11" fmla="*/ 58 h 126"/>
                  <a:gd name="T12" fmla="*/ 262 w 265"/>
                  <a:gd name="T13" fmla="*/ 55 h 126"/>
                  <a:gd name="T14" fmla="*/ 262 w 265"/>
                  <a:gd name="T15" fmla="*/ 52 h 126"/>
                  <a:gd name="T16" fmla="*/ 264 w 265"/>
                  <a:gd name="T17" fmla="*/ 49 h 126"/>
                  <a:gd name="T18" fmla="*/ 262 w 265"/>
                  <a:gd name="T19" fmla="*/ 43 h 126"/>
                  <a:gd name="T20" fmla="*/ 261 w 265"/>
                  <a:gd name="T21" fmla="*/ 37 h 126"/>
                  <a:gd name="T22" fmla="*/ 259 w 265"/>
                  <a:gd name="T23" fmla="*/ 30 h 126"/>
                  <a:gd name="T24" fmla="*/ 256 w 265"/>
                  <a:gd name="T25" fmla="*/ 24 h 126"/>
                  <a:gd name="T26" fmla="*/ 252 w 265"/>
                  <a:gd name="T27" fmla="*/ 18 h 126"/>
                  <a:gd name="T28" fmla="*/ 248 w 265"/>
                  <a:gd name="T29" fmla="*/ 13 h 126"/>
                  <a:gd name="T30" fmla="*/ 243 w 265"/>
                  <a:gd name="T31" fmla="*/ 7 h 126"/>
                  <a:gd name="T32" fmla="*/ 239 w 265"/>
                  <a:gd name="T33" fmla="*/ 4 h 126"/>
                  <a:gd name="T34" fmla="*/ 237 w 265"/>
                  <a:gd name="T35" fmla="*/ 3 h 126"/>
                  <a:gd name="T36" fmla="*/ 233 w 265"/>
                  <a:gd name="T37" fmla="*/ 1 h 126"/>
                  <a:gd name="T38" fmla="*/ 231 w 265"/>
                  <a:gd name="T39" fmla="*/ 1 h 126"/>
                  <a:gd name="T40" fmla="*/ 229 w 265"/>
                  <a:gd name="T41" fmla="*/ 0 h 126"/>
                  <a:gd name="T42" fmla="*/ 226 w 265"/>
                  <a:gd name="T43" fmla="*/ 0 h 126"/>
                  <a:gd name="T44" fmla="*/ 225 w 265"/>
                  <a:gd name="T45" fmla="*/ 0 h 126"/>
                  <a:gd name="T46" fmla="*/ 223 w 265"/>
                  <a:gd name="T47" fmla="*/ 0 h 126"/>
                  <a:gd name="T48" fmla="*/ 221 w 265"/>
                  <a:gd name="T49" fmla="*/ 1 h 126"/>
                  <a:gd name="T50" fmla="*/ 0 w 265"/>
                  <a:gd name="T51" fmla="*/ 59 h 126"/>
                  <a:gd name="T52" fmla="*/ 2 w 265"/>
                  <a:gd name="T53" fmla="*/ 59 h 126"/>
                  <a:gd name="T54" fmla="*/ 3 w 265"/>
                  <a:gd name="T55" fmla="*/ 58 h 126"/>
                  <a:gd name="T56" fmla="*/ 5 w 265"/>
                  <a:gd name="T57" fmla="*/ 58 h 126"/>
                  <a:gd name="T58" fmla="*/ 7 w 265"/>
                  <a:gd name="T59" fmla="*/ 59 h 126"/>
                  <a:gd name="T60" fmla="*/ 10 w 265"/>
                  <a:gd name="T61" fmla="*/ 59 h 126"/>
                  <a:gd name="T62" fmla="*/ 12 w 265"/>
                  <a:gd name="T63" fmla="*/ 60 h 126"/>
                  <a:gd name="T64" fmla="*/ 14 w 265"/>
                  <a:gd name="T65" fmla="*/ 61 h 126"/>
                  <a:gd name="T66" fmla="*/ 16 w 265"/>
                  <a:gd name="T67" fmla="*/ 63 h 126"/>
                  <a:gd name="T68" fmla="*/ 22 w 265"/>
                  <a:gd name="T69" fmla="*/ 67 h 126"/>
                  <a:gd name="T70" fmla="*/ 26 w 265"/>
                  <a:gd name="T71" fmla="*/ 72 h 126"/>
                  <a:gd name="T72" fmla="*/ 31 w 265"/>
                  <a:gd name="T73" fmla="*/ 77 h 126"/>
                  <a:gd name="T74" fmla="*/ 34 w 265"/>
                  <a:gd name="T75" fmla="*/ 83 h 126"/>
                  <a:gd name="T76" fmla="*/ 37 w 265"/>
                  <a:gd name="T77" fmla="*/ 90 h 126"/>
                  <a:gd name="T78" fmla="*/ 39 w 265"/>
                  <a:gd name="T79" fmla="*/ 95 h 126"/>
                  <a:gd name="T80" fmla="*/ 41 w 265"/>
                  <a:gd name="T81" fmla="*/ 102 h 126"/>
                  <a:gd name="T82" fmla="*/ 41 w 265"/>
                  <a:gd name="T83" fmla="*/ 109 h 126"/>
                  <a:gd name="T84" fmla="*/ 41 w 265"/>
                  <a:gd name="T85" fmla="*/ 111 h 126"/>
                  <a:gd name="T86" fmla="*/ 41 w 265"/>
                  <a:gd name="T87" fmla="*/ 114 h 126"/>
                  <a:gd name="T88" fmla="*/ 40 w 265"/>
                  <a:gd name="T89" fmla="*/ 117 h 126"/>
                  <a:gd name="T90" fmla="*/ 39 w 265"/>
                  <a:gd name="T91" fmla="*/ 119 h 126"/>
                  <a:gd name="T92" fmla="*/ 38 w 265"/>
                  <a:gd name="T93" fmla="*/ 121 h 126"/>
                  <a:gd name="T94" fmla="*/ 37 w 265"/>
                  <a:gd name="T95" fmla="*/ 122 h 126"/>
                  <a:gd name="T96" fmla="*/ 34 w 265"/>
                  <a:gd name="T97" fmla="*/ 123 h 126"/>
                  <a:gd name="T98" fmla="*/ 33 w 265"/>
                  <a:gd name="T99" fmla="*/ 125 h 126"/>
                  <a:gd name="T100" fmla="*/ 255 w 265"/>
                  <a:gd name="T101" fmla="*/ 65 h 12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65"/>
                  <a:gd name="T154" fmla="*/ 0 h 126"/>
                  <a:gd name="T155" fmla="*/ 265 w 265"/>
                  <a:gd name="T156" fmla="*/ 126 h 12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65" h="126">
                    <a:moveTo>
                      <a:pt x="255" y="65"/>
                    </a:moveTo>
                    <a:lnTo>
                      <a:pt x="257" y="65"/>
                    </a:lnTo>
                    <a:lnTo>
                      <a:pt x="258" y="64"/>
                    </a:lnTo>
                    <a:lnTo>
                      <a:pt x="259" y="61"/>
                    </a:lnTo>
                    <a:lnTo>
                      <a:pt x="261" y="60"/>
                    </a:lnTo>
                    <a:lnTo>
                      <a:pt x="261" y="58"/>
                    </a:lnTo>
                    <a:lnTo>
                      <a:pt x="262" y="55"/>
                    </a:lnTo>
                    <a:lnTo>
                      <a:pt x="262" y="52"/>
                    </a:lnTo>
                    <a:lnTo>
                      <a:pt x="264" y="49"/>
                    </a:lnTo>
                    <a:lnTo>
                      <a:pt x="262" y="43"/>
                    </a:lnTo>
                    <a:lnTo>
                      <a:pt x="261" y="37"/>
                    </a:lnTo>
                    <a:lnTo>
                      <a:pt x="259" y="30"/>
                    </a:lnTo>
                    <a:lnTo>
                      <a:pt x="256" y="24"/>
                    </a:lnTo>
                    <a:lnTo>
                      <a:pt x="252" y="18"/>
                    </a:lnTo>
                    <a:lnTo>
                      <a:pt x="248" y="13"/>
                    </a:lnTo>
                    <a:lnTo>
                      <a:pt x="243" y="7"/>
                    </a:lnTo>
                    <a:lnTo>
                      <a:pt x="239" y="4"/>
                    </a:lnTo>
                    <a:lnTo>
                      <a:pt x="237" y="3"/>
                    </a:lnTo>
                    <a:lnTo>
                      <a:pt x="233" y="1"/>
                    </a:lnTo>
                    <a:lnTo>
                      <a:pt x="231" y="1"/>
                    </a:lnTo>
                    <a:lnTo>
                      <a:pt x="229" y="0"/>
                    </a:lnTo>
                    <a:lnTo>
                      <a:pt x="226" y="0"/>
                    </a:lnTo>
                    <a:lnTo>
                      <a:pt x="225" y="0"/>
                    </a:lnTo>
                    <a:lnTo>
                      <a:pt x="223" y="0"/>
                    </a:lnTo>
                    <a:lnTo>
                      <a:pt x="221" y="1"/>
                    </a:lnTo>
                    <a:lnTo>
                      <a:pt x="0" y="59"/>
                    </a:lnTo>
                    <a:lnTo>
                      <a:pt x="2" y="59"/>
                    </a:lnTo>
                    <a:lnTo>
                      <a:pt x="3" y="58"/>
                    </a:lnTo>
                    <a:lnTo>
                      <a:pt x="5" y="58"/>
                    </a:lnTo>
                    <a:lnTo>
                      <a:pt x="7" y="59"/>
                    </a:lnTo>
                    <a:lnTo>
                      <a:pt x="10" y="59"/>
                    </a:lnTo>
                    <a:lnTo>
                      <a:pt x="12" y="60"/>
                    </a:lnTo>
                    <a:lnTo>
                      <a:pt x="14" y="61"/>
                    </a:lnTo>
                    <a:lnTo>
                      <a:pt x="16" y="63"/>
                    </a:lnTo>
                    <a:lnTo>
                      <a:pt x="22" y="67"/>
                    </a:lnTo>
                    <a:lnTo>
                      <a:pt x="26" y="72"/>
                    </a:lnTo>
                    <a:lnTo>
                      <a:pt x="31" y="77"/>
                    </a:lnTo>
                    <a:lnTo>
                      <a:pt x="34" y="83"/>
                    </a:lnTo>
                    <a:lnTo>
                      <a:pt x="37" y="90"/>
                    </a:lnTo>
                    <a:lnTo>
                      <a:pt x="39" y="95"/>
                    </a:lnTo>
                    <a:lnTo>
                      <a:pt x="41" y="102"/>
                    </a:lnTo>
                    <a:lnTo>
                      <a:pt x="41" y="109"/>
                    </a:lnTo>
                    <a:lnTo>
                      <a:pt x="41" y="111"/>
                    </a:lnTo>
                    <a:lnTo>
                      <a:pt x="41" y="114"/>
                    </a:lnTo>
                    <a:lnTo>
                      <a:pt x="40" y="117"/>
                    </a:lnTo>
                    <a:lnTo>
                      <a:pt x="39" y="119"/>
                    </a:lnTo>
                    <a:lnTo>
                      <a:pt x="38" y="121"/>
                    </a:lnTo>
                    <a:lnTo>
                      <a:pt x="37" y="122"/>
                    </a:lnTo>
                    <a:lnTo>
                      <a:pt x="34" y="123"/>
                    </a:lnTo>
                    <a:lnTo>
                      <a:pt x="33" y="125"/>
                    </a:lnTo>
                    <a:lnTo>
                      <a:pt x="255" y="65"/>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76" name="Freeform 166"/>
              <p:cNvSpPr>
                <a:spLocks/>
              </p:cNvSpPr>
              <p:nvPr/>
            </p:nvSpPr>
            <p:spPr bwMode="auto">
              <a:xfrm>
                <a:off x="2664" y="1810"/>
                <a:ext cx="196" cy="62"/>
              </a:xfrm>
              <a:custGeom>
                <a:avLst/>
                <a:gdLst>
                  <a:gd name="T0" fmla="*/ 195 w 196"/>
                  <a:gd name="T1" fmla="*/ 6 h 62"/>
                  <a:gd name="T2" fmla="*/ 193 w 196"/>
                  <a:gd name="T3" fmla="*/ 0 h 62"/>
                  <a:gd name="T4" fmla="*/ 0 w 196"/>
                  <a:gd name="T5" fmla="*/ 54 h 62"/>
                  <a:gd name="T6" fmla="*/ 0 w 196"/>
                  <a:gd name="T7" fmla="*/ 61 h 62"/>
                  <a:gd name="T8" fmla="*/ 195 w 196"/>
                  <a:gd name="T9" fmla="*/ 6 h 62"/>
                  <a:gd name="T10" fmla="*/ 0 60000 65536"/>
                  <a:gd name="T11" fmla="*/ 0 60000 65536"/>
                  <a:gd name="T12" fmla="*/ 0 60000 65536"/>
                  <a:gd name="T13" fmla="*/ 0 60000 65536"/>
                  <a:gd name="T14" fmla="*/ 0 60000 65536"/>
                  <a:gd name="T15" fmla="*/ 0 w 196"/>
                  <a:gd name="T16" fmla="*/ 0 h 62"/>
                  <a:gd name="T17" fmla="*/ 196 w 196"/>
                  <a:gd name="T18" fmla="*/ 62 h 62"/>
                </a:gdLst>
                <a:ahLst/>
                <a:cxnLst>
                  <a:cxn ang="T10">
                    <a:pos x="T0" y="T1"/>
                  </a:cxn>
                  <a:cxn ang="T11">
                    <a:pos x="T2" y="T3"/>
                  </a:cxn>
                  <a:cxn ang="T12">
                    <a:pos x="T4" y="T5"/>
                  </a:cxn>
                  <a:cxn ang="T13">
                    <a:pos x="T6" y="T7"/>
                  </a:cxn>
                  <a:cxn ang="T14">
                    <a:pos x="T8" y="T9"/>
                  </a:cxn>
                </a:cxnLst>
                <a:rect l="T15" t="T16" r="T17" b="T18"/>
                <a:pathLst>
                  <a:path w="196" h="62">
                    <a:moveTo>
                      <a:pt x="195" y="6"/>
                    </a:moveTo>
                    <a:lnTo>
                      <a:pt x="193" y="0"/>
                    </a:lnTo>
                    <a:lnTo>
                      <a:pt x="0" y="54"/>
                    </a:lnTo>
                    <a:lnTo>
                      <a:pt x="0" y="61"/>
                    </a:lnTo>
                    <a:lnTo>
                      <a:pt x="195" y="6"/>
                    </a:lnTo>
                  </a:path>
                </a:pathLst>
              </a:custGeom>
              <a:solidFill>
                <a:srgbClr val="86868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77" name="Freeform 167"/>
              <p:cNvSpPr>
                <a:spLocks/>
              </p:cNvSpPr>
              <p:nvPr/>
            </p:nvSpPr>
            <p:spPr bwMode="auto">
              <a:xfrm>
                <a:off x="2676" y="1825"/>
                <a:ext cx="195" cy="62"/>
              </a:xfrm>
              <a:custGeom>
                <a:avLst/>
                <a:gdLst>
                  <a:gd name="T0" fmla="*/ 194 w 195"/>
                  <a:gd name="T1" fmla="*/ 6 h 62"/>
                  <a:gd name="T2" fmla="*/ 194 w 195"/>
                  <a:gd name="T3" fmla="*/ 0 h 62"/>
                  <a:gd name="T4" fmla="*/ 0 w 195"/>
                  <a:gd name="T5" fmla="*/ 54 h 62"/>
                  <a:gd name="T6" fmla="*/ 1 w 195"/>
                  <a:gd name="T7" fmla="*/ 61 h 62"/>
                  <a:gd name="T8" fmla="*/ 194 w 195"/>
                  <a:gd name="T9" fmla="*/ 6 h 62"/>
                  <a:gd name="T10" fmla="*/ 0 60000 65536"/>
                  <a:gd name="T11" fmla="*/ 0 60000 65536"/>
                  <a:gd name="T12" fmla="*/ 0 60000 65536"/>
                  <a:gd name="T13" fmla="*/ 0 60000 65536"/>
                  <a:gd name="T14" fmla="*/ 0 60000 65536"/>
                  <a:gd name="T15" fmla="*/ 0 w 195"/>
                  <a:gd name="T16" fmla="*/ 0 h 62"/>
                  <a:gd name="T17" fmla="*/ 195 w 195"/>
                  <a:gd name="T18" fmla="*/ 62 h 62"/>
                </a:gdLst>
                <a:ahLst/>
                <a:cxnLst>
                  <a:cxn ang="T10">
                    <a:pos x="T0" y="T1"/>
                  </a:cxn>
                  <a:cxn ang="T11">
                    <a:pos x="T2" y="T3"/>
                  </a:cxn>
                  <a:cxn ang="T12">
                    <a:pos x="T4" y="T5"/>
                  </a:cxn>
                  <a:cxn ang="T13">
                    <a:pos x="T6" y="T7"/>
                  </a:cxn>
                  <a:cxn ang="T14">
                    <a:pos x="T8" y="T9"/>
                  </a:cxn>
                </a:cxnLst>
                <a:rect l="T15" t="T16" r="T17" b="T18"/>
                <a:pathLst>
                  <a:path w="195" h="62">
                    <a:moveTo>
                      <a:pt x="194" y="6"/>
                    </a:moveTo>
                    <a:lnTo>
                      <a:pt x="194" y="0"/>
                    </a:lnTo>
                    <a:lnTo>
                      <a:pt x="0" y="54"/>
                    </a:lnTo>
                    <a:lnTo>
                      <a:pt x="1" y="61"/>
                    </a:lnTo>
                    <a:lnTo>
                      <a:pt x="194" y="6"/>
                    </a:lnTo>
                  </a:path>
                </a:pathLst>
              </a:custGeom>
              <a:solidFill>
                <a:srgbClr val="86868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nvGrpSpPr>
              <p:cNvPr id="27778" name="Group 168"/>
              <p:cNvGrpSpPr>
                <a:grpSpLocks/>
              </p:cNvGrpSpPr>
              <p:nvPr/>
            </p:nvGrpSpPr>
            <p:grpSpPr bwMode="auto">
              <a:xfrm>
                <a:off x="2546" y="1580"/>
                <a:ext cx="239" cy="244"/>
                <a:chOff x="2546" y="1580"/>
                <a:chExt cx="239" cy="244"/>
              </a:xfrm>
            </p:grpSpPr>
            <p:sp>
              <p:nvSpPr>
                <p:cNvPr id="27779" name="Freeform 169"/>
                <p:cNvSpPr>
                  <a:spLocks/>
                </p:cNvSpPr>
                <p:nvPr/>
              </p:nvSpPr>
              <p:spPr bwMode="auto">
                <a:xfrm>
                  <a:off x="2646" y="1633"/>
                  <a:ext cx="139" cy="191"/>
                </a:xfrm>
                <a:custGeom>
                  <a:avLst/>
                  <a:gdLst>
                    <a:gd name="T0" fmla="*/ 138 w 139"/>
                    <a:gd name="T1" fmla="*/ 152 h 191"/>
                    <a:gd name="T2" fmla="*/ 138 w 139"/>
                    <a:gd name="T3" fmla="*/ 0 h 191"/>
                    <a:gd name="T4" fmla="*/ 0 w 139"/>
                    <a:gd name="T5" fmla="*/ 37 h 191"/>
                    <a:gd name="T6" fmla="*/ 0 w 139"/>
                    <a:gd name="T7" fmla="*/ 190 h 191"/>
                    <a:gd name="T8" fmla="*/ 138 w 139"/>
                    <a:gd name="T9" fmla="*/ 152 h 191"/>
                    <a:gd name="T10" fmla="*/ 0 60000 65536"/>
                    <a:gd name="T11" fmla="*/ 0 60000 65536"/>
                    <a:gd name="T12" fmla="*/ 0 60000 65536"/>
                    <a:gd name="T13" fmla="*/ 0 60000 65536"/>
                    <a:gd name="T14" fmla="*/ 0 60000 65536"/>
                    <a:gd name="T15" fmla="*/ 0 w 139"/>
                    <a:gd name="T16" fmla="*/ 0 h 191"/>
                    <a:gd name="T17" fmla="*/ 139 w 139"/>
                    <a:gd name="T18" fmla="*/ 191 h 191"/>
                  </a:gdLst>
                  <a:ahLst/>
                  <a:cxnLst>
                    <a:cxn ang="T10">
                      <a:pos x="T0" y="T1"/>
                    </a:cxn>
                    <a:cxn ang="T11">
                      <a:pos x="T2" y="T3"/>
                    </a:cxn>
                    <a:cxn ang="T12">
                      <a:pos x="T4" y="T5"/>
                    </a:cxn>
                    <a:cxn ang="T13">
                      <a:pos x="T6" y="T7"/>
                    </a:cxn>
                    <a:cxn ang="T14">
                      <a:pos x="T8" y="T9"/>
                    </a:cxn>
                  </a:cxnLst>
                  <a:rect l="T15" t="T16" r="T17" b="T18"/>
                  <a:pathLst>
                    <a:path w="139" h="191">
                      <a:moveTo>
                        <a:pt x="138" y="152"/>
                      </a:moveTo>
                      <a:lnTo>
                        <a:pt x="138" y="0"/>
                      </a:lnTo>
                      <a:lnTo>
                        <a:pt x="0" y="37"/>
                      </a:lnTo>
                      <a:lnTo>
                        <a:pt x="0" y="190"/>
                      </a:lnTo>
                      <a:lnTo>
                        <a:pt x="138" y="152"/>
                      </a:lnTo>
                    </a:path>
                  </a:pathLst>
                </a:custGeom>
                <a:solidFill>
                  <a:srgbClr val="00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80" name="Freeform 170"/>
                <p:cNvSpPr>
                  <a:spLocks/>
                </p:cNvSpPr>
                <p:nvPr/>
              </p:nvSpPr>
              <p:spPr bwMode="auto">
                <a:xfrm>
                  <a:off x="2549" y="1616"/>
                  <a:ext cx="98" cy="208"/>
                </a:xfrm>
                <a:custGeom>
                  <a:avLst/>
                  <a:gdLst>
                    <a:gd name="T0" fmla="*/ 0 w 98"/>
                    <a:gd name="T1" fmla="*/ 153 h 208"/>
                    <a:gd name="T2" fmla="*/ 0 w 98"/>
                    <a:gd name="T3" fmla="*/ 0 h 208"/>
                    <a:gd name="T4" fmla="*/ 97 w 98"/>
                    <a:gd name="T5" fmla="*/ 54 h 208"/>
                    <a:gd name="T6" fmla="*/ 97 w 98"/>
                    <a:gd name="T7" fmla="*/ 207 h 208"/>
                    <a:gd name="T8" fmla="*/ 0 w 98"/>
                    <a:gd name="T9" fmla="*/ 153 h 208"/>
                    <a:gd name="T10" fmla="*/ 0 60000 65536"/>
                    <a:gd name="T11" fmla="*/ 0 60000 65536"/>
                    <a:gd name="T12" fmla="*/ 0 60000 65536"/>
                    <a:gd name="T13" fmla="*/ 0 60000 65536"/>
                    <a:gd name="T14" fmla="*/ 0 60000 65536"/>
                    <a:gd name="T15" fmla="*/ 0 w 98"/>
                    <a:gd name="T16" fmla="*/ 0 h 208"/>
                    <a:gd name="T17" fmla="*/ 98 w 98"/>
                    <a:gd name="T18" fmla="*/ 208 h 208"/>
                  </a:gdLst>
                  <a:ahLst/>
                  <a:cxnLst>
                    <a:cxn ang="T10">
                      <a:pos x="T0" y="T1"/>
                    </a:cxn>
                    <a:cxn ang="T11">
                      <a:pos x="T2" y="T3"/>
                    </a:cxn>
                    <a:cxn ang="T12">
                      <a:pos x="T4" y="T5"/>
                    </a:cxn>
                    <a:cxn ang="T13">
                      <a:pos x="T6" y="T7"/>
                    </a:cxn>
                    <a:cxn ang="T14">
                      <a:pos x="T8" y="T9"/>
                    </a:cxn>
                  </a:cxnLst>
                  <a:rect l="T15" t="T16" r="T17" b="T18"/>
                  <a:pathLst>
                    <a:path w="98" h="208">
                      <a:moveTo>
                        <a:pt x="0" y="153"/>
                      </a:moveTo>
                      <a:lnTo>
                        <a:pt x="0" y="0"/>
                      </a:lnTo>
                      <a:lnTo>
                        <a:pt x="97" y="54"/>
                      </a:lnTo>
                      <a:lnTo>
                        <a:pt x="97" y="207"/>
                      </a:lnTo>
                      <a:lnTo>
                        <a:pt x="0" y="153"/>
                      </a:lnTo>
                    </a:path>
                  </a:pathLst>
                </a:custGeom>
                <a:solidFill>
                  <a:srgbClr val="0066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81" name="Freeform 171"/>
                <p:cNvSpPr>
                  <a:spLocks/>
                </p:cNvSpPr>
                <p:nvPr/>
              </p:nvSpPr>
              <p:spPr bwMode="auto">
                <a:xfrm>
                  <a:off x="2546" y="1580"/>
                  <a:ext cx="237" cy="99"/>
                </a:xfrm>
                <a:custGeom>
                  <a:avLst/>
                  <a:gdLst>
                    <a:gd name="T0" fmla="*/ 236 w 237"/>
                    <a:gd name="T1" fmla="*/ 54 h 99"/>
                    <a:gd name="T2" fmla="*/ 137 w 237"/>
                    <a:gd name="T3" fmla="*/ 0 h 99"/>
                    <a:gd name="T4" fmla="*/ 0 w 237"/>
                    <a:gd name="T5" fmla="*/ 37 h 99"/>
                    <a:gd name="T6" fmla="*/ 100 w 237"/>
                    <a:gd name="T7" fmla="*/ 98 h 99"/>
                    <a:gd name="T8" fmla="*/ 236 w 237"/>
                    <a:gd name="T9" fmla="*/ 54 h 99"/>
                    <a:gd name="T10" fmla="*/ 0 60000 65536"/>
                    <a:gd name="T11" fmla="*/ 0 60000 65536"/>
                    <a:gd name="T12" fmla="*/ 0 60000 65536"/>
                    <a:gd name="T13" fmla="*/ 0 60000 65536"/>
                    <a:gd name="T14" fmla="*/ 0 60000 65536"/>
                    <a:gd name="T15" fmla="*/ 0 w 237"/>
                    <a:gd name="T16" fmla="*/ 0 h 99"/>
                    <a:gd name="T17" fmla="*/ 237 w 237"/>
                    <a:gd name="T18" fmla="*/ 99 h 99"/>
                  </a:gdLst>
                  <a:ahLst/>
                  <a:cxnLst>
                    <a:cxn ang="T10">
                      <a:pos x="T0" y="T1"/>
                    </a:cxn>
                    <a:cxn ang="T11">
                      <a:pos x="T2" y="T3"/>
                    </a:cxn>
                    <a:cxn ang="T12">
                      <a:pos x="T4" y="T5"/>
                    </a:cxn>
                    <a:cxn ang="T13">
                      <a:pos x="T6" y="T7"/>
                    </a:cxn>
                    <a:cxn ang="T14">
                      <a:pos x="T8" y="T9"/>
                    </a:cxn>
                  </a:cxnLst>
                  <a:rect l="T15" t="T16" r="T17" b="T18"/>
                  <a:pathLst>
                    <a:path w="237" h="99">
                      <a:moveTo>
                        <a:pt x="236" y="54"/>
                      </a:moveTo>
                      <a:lnTo>
                        <a:pt x="137" y="0"/>
                      </a:lnTo>
                      <a:lnTo>
                        <a:pt x="0" y="37"/>
                      </a:lnTo>
                      <a:lnTo>
                        <a:pt x="100" y="98"/>
                      </a:lnTo>
                      <a:lnTo>
                        <a:pt x="236" y="54"/>
                      </a:lnTo>
                    </a:path>
                  </a:pathLst>
                </a:custGeom>
                <a:solidFill>
                  <a:srgbClr val="0099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grpSp>
          <p:nvGrpSpPr>
            <p:cNvPr id="27695" name="Group 172"/>
            <p:cNvGrpSpPr>
              <a:grpSpLocks/>
            </p:cNvGrpSpPr>
            <p:nvPr/>
          </p:nvGrpSpPr>
          <p:grpSpPr bwMode="auto">
            <a:xfrm>
              <a:off x="2260" y="3536"/>
              <a:ext cx="272" cy="234"/>
              <a:chOff x="1952" y="1229"/>
              <a:chExt cx="937" cy="825"/>
            </a:xfrm>
          </p:grpSpPr>
          <p:sp>
            <p:nvSpPr>
              <p:cNvPr id="27726" name="Freeform 173"/>
              <p:cNvSpPr>
                <a:spLocks/>
              </p:cNvSpPr>
              <p:nvPr/>
            </p:nvSpPr>
            <p:spPr bwMode="auto">
              <a:xfrm>
                <a:off x="2056" y="1320"/>
                <a:ext cx="245" cy="516"/>
              </a:xfrm>
              <a:custGeom>
                <a:avLst/>
                <a:gdLst>
                  <a:gd name="T0" fmla="*/ 0 w 245"/>
                  <a:gd name="T1" fmla="*/ 381 h 516"/>
                  <a:gd name="T2" fmla="*/ 0 w 245"/>
                  <a:gd name="T3" fmla="*/ 0 h 516"/>
                  <a:gd name="T4" fmla="*/ 244 w 245"/>
                  <a:gd name="T5" fmla="*/ 133 h 516"/>
                  <a:gd name="T6" fmla="*/ 244 w 245"/>
                  <a:gd name="T7" fmla="*/ 515 h 516"/>
                  <a:gd name="T8" fmla="*/ 0 w 245"/>
                  <a:gd name="T9" fmla="*/ 381 h 516"/>
                  <a:gd name="T10" fmla="*/ 0 60000 65536"/>
                  <a:gd name="T11" fmla="*/ 0 60000 65536"/>
                  <a:gd name="T12" fmla="*/ 0 60000 65536"/>
                  <a:gd name="T13" fmla="*/ 0 60000 65536"/>
                  <a:gd name="T14" fmla="*/ 0 60000 65536"/>
                  <a:gd name="T15" fmla="*/ 0 w 245"/>
                  <a:gd name="T16" fmla="*/ 0 h 516"/>
                  <a:gd name="T17" fmla="*/ 245 w 245"/>
                  <a:gd name="T18" fmla="*/ 516 h 516"/>
                </a:gdLst>
                <a:ahLst/>
                <a:cxnLst>
                  <a:cxn ang="T10">
                    <a:pos x="T0" y="T1"/>
                  </a:cxn>
                  <a:cxn ang="T11">
                    <a:pos x="T2" y="T3"/>
                  </a:cxn>
                  <a:cxn ang="T12">
                    <a:pos x="T4" y="T5"/>
                  </a:cxn>
                  <a:cxn ang="T13">
                    <a:pos x="T6" y="T7"/>
                  </a:cxn>
                  <a:cxn ang="T14">
                    <a:pos x="T8" y="T9"/>
                  </a:cxn>
                </a:cxnLst>
                <a:rect l="T15" t="T16" r="T17" b="T18"/>
                <a:pathLst>
                  <a:path w="245" h="516">
                    <a:moveTo>
                      <a:pt x="0" y="381"/>
                    </a:moveTo>
                    <a:lnTo>
                      <a:pt x="0" y="0"/>
                    </a:lnTo>
                    <a:lnTo>
                      <a:pt x="244" y="133"/>
                    </a:lnTo>
                    <a:lnTo>
                      <a:pt x="244" y="515"/>
                    </a:lnTo>
                    <a:lnTo>
                      <a:pt x="0" y="381"/>
                    </a:lnTo>
                  </a:path>
                </a:pathLst>
              </a:custGeom>
              <a:solidFill>
                <a:srgbClr val="CC66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27" name="Freeform 174"/>
              <p:cNvSpPr>
                <a:spLocks/>
              </p:cNvSpPr>
              <p:nvPr/>
            </p:nvSpPr>
            <p:spPr bwMode="auto">
              <a:xfrm>
                <a:off x="2056" y="1430"/>
                <a:ext cx="59" cy="107"/>
              </a:xfrm>
              <a:custGeom>
                <a:avLst/>
                <a:gdLst>
                  <a:gd name="T0" fmla="*/ 58 w 59"/>
                  <a:gd name="T1" fmla="*/ 66 h 107"/>
                  <a:gd name="T2" fmla="*/ 1 w 59"/>
                  <a:gd name="T3" fmla="*/ 0 h 107"/>
                  <a:gd name="T4" fmla="*/ 0 w 59"/>
                  <a:gd name="T5" fmla="*/ 57 h 107"/>
                  <a:gd name="T6" fmla="*/ 6 w 59"/>
                  <a:gd name="T7" fmla="*/ 67 h 107"/>
                  <a:gd name="T8" fmla="*/ 12 w 59"/>
                  <a:gd name="T9" fmla="*/ 76 h 107"/>
                  <a:gd name="T10" fmla="*/ 18 w 59"/>
                  <a:gd name="T11" fmla="*/ 85 h 107"/>
                  <a:gd name="T12" fmla="*/ 23 w 59"/>
                  <a:gd name="T13" fmla="*/ 92 h 107"/>
                  <a:gd name="T14" fmla="*/ 27 w 59"/>
                  <a:gd name="T15" fmla="*/ 98 h 107"/>
                  <a:gd name="T16" fmla="*/ 30 w 59"/>
                  <a:gd name="T17" fmla="*/ 102 h 107"/>
                  <a:gd name="T18" fmla="*/ 31 w 59"/>
                  <a:gd name="T19" fmla="*/ 104 h 107"/>
                  <a:gd name="T20" fmla="*/ 32 w 59"/>
                  <a:gd name="T21" fmla="*/ 106 h 107"/>
                  <a:gd name="T22" fmla="*/ 58 w 59"/>
                  <a:gd name="T23" fmla="*/ 66 h 10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9"/>
                  <a:gd name="T37" fmla="*/ 0 h 107"/>
                  <a:gd name="T38" fmla="*/ 59 w 59"/>
                  <a:gd name="T39" fmla="*/ 107 h 10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9" h="107">
                    <a:moveTo>
                      <a:pt x="58" y="66"/>
                    </a:moveTo>
                    <a:lnTo>
                      <a:pt x="1" y="0"/>
                    </a:lnTo>
                    <a:lnTo>
                      <a:pt x="0" y="57"/>
                    </a:lnTo>
                    <a:lnTo>
                      <a:pt x="6" y="67"/>
                    </a:lnTo>
                    <a:lnTo>
                      <a:pt x="12" y="76"/>
                    </a:lnTo>
                    <a:lnTo>
                      <a:pt x="18" y="85"/>
                    </a:lnTo>
                    <a:lnTo>
                      <a:pt x="23" y="92"/>
                    </a:lnTo>
                    <a:lnTo>
                      <a:pt x="27" y="98"/>
                    </a:lnTo>
                    <a:lnTo>
                      <a:pt x="30" y="102"/>
                    </a:lnTo>
                    <a:lnTo>
                      <a:pt x="31" y="104"/>
                    </a:lnTo>
                    <a:lnTo>
                      <a:pt x="32" y="106"/>
                    </a:lnTo>
                    <a:lnTo>
                      <a:pt x="58" y="6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28" name="Freeform 175"/>
              <p:cNvSpPr>
                <a:spLocks/>
              </p:cNvSpPr>
              <p:nvPr/>
            </p:nvSpPr>
            <p:spPr bwMode="auto">
              <a:xfrm>
                <a:off x="2083" y="1490"/>
                <a:ext cx="158" cy="213"/>
              </a:xfrm>
              <a:custGeom>
                <a:avLst/>
                <a:gdLst>
                  <a:gd name="T0" fmla="*/ 77 w 158"/>
                  <a:gd name="T1" fmla="*/ 197 h 213"/>
                  <a:gd name="T2" fmla="*/ 93 w 158"/>
                  <a:gd name="T3" fmla="*/ 206 h 213"/>
                  <a:gd name="T4" fmla="*/ 108 w 158"/>
                  <a:gd name="T5" fmla="*/ 210 h 213"/>
                  <a:gd name="T6" fmla="*/ 121 w 158"/>
                  <a:gd name="T7" fmla="*/ 212 h 213"/>
                  <a:gd name="T8" fmla="*/ 133 w 158"/>
                  <a:gd name="T9" fmla="*/ 208 h 213"/>
                  <a:gd name="T10" fmla="*/ 143 w 158"/>
                  <a:gd name="T11" fmla="*/ 200 h 213"/>
                  <a:gd name="T12" fmla="*/ 150 w 158"/>
                  <a:gd name="T13" fmla="*/ 190 h 213"/>
                  <a:gd name="T14" fmla="*/ 154 w 158"/>
                  <a:gd name="T15" fmla="*/ 176 h 213"/>
                  <a:gd name="T16" fmla="*/ 157 w 158"/>
                  <a:gd name="T17" fmla="*/ 159 h 213"/>
                  <a:gd name="T18" fmla="*/ 154 w 158"/>
                  <a:gd name="T19" fmla="*/ 139 h 213"/>
                  <a:gd name="T20" fmla="*/ 150 w 158"/>
                  <a:gd name="T21" fmla="*/ 118 h 213"/>
                  <a:gd name="T22" fmla="*/ 143 w 158"/>
                  <a:gd name="T23" fmla="*/ 98 h 213"/>
                  <a:gd name="T24" fmla="*/ 133 w 158"/>
                  <a:gd name="T25" fmla="*/ 78 h 213"/>
                  <a:gd name="T26" fmla="*/ 121 w 158"/>
                  <a:gd name="T27" fmla="*/ 59 h 213"/>
                  <a:gd name="T28" fmla="*/ 108 w 158"/>
                  <a:gd name="T29" fmla="*/ 42 h 213"/>
                  <a:gd name="T30" fmla="*/ 93 w 158"/>
                  <a:gd name="T31" fmla="*/ 26 h 213"/>
                  <a:gd name="T32" fmla="*/ 77 w 158"/>
                  <a:gd name="T33" fmla="*/ 14 h 213"/>
                  <a:gd name="T34" fmla="*/ 62 w 158"/>
                  <a:gd name="T35" fmla="*/ 5 h 213"/>
                  <a:gd name="T36" fmla="*/ 47 w 158"/>
                  <a:gd name="T37" fmla="*/ 1 h 213"/>
                  <a:gd name="T38" fmla="*/ 35 w 158"/>
                  <a:gd name="T39" fmla="*/ 0 h 213"/>
                  <a:gd name="T40" fmla="*/ 22 w 158"/>
                  <a:gd name="T41" fmla="*/ 3 h 213"/>
                  <a:gd name="T42" fmla="*/ 13 w 158"/>
                  <a:gd name="T43" fmla="*/ 11 h 213"/>
                  <a:gd name="T44" fmla="*/ 5 w 158"/>
                  <a:gd name="T45" fmla="*/ 21 h 213"/>
                  <a:gd name="T46" fmla="*/ 1 w 158"/>
                  <a:gd name="T47" fmla="*/ 35 h 213"/>
                  <a:gd name="T48" fmla="*/ 0 w 158"/>
                  <a:gd name="T49" fmla="*/ 52 h 213"/>
                  <a:gd name="T50" fmla="*/ 1 w 158"/>
                  <a:gd name="T51" fmla="*/ 72 h 213"/>
                  <a:gd name="T52" fmla="*/ 5 w 158"/>
                  <a:gd name="T53" fmla="*/ 93 h 213"/>
                  <a:gd name="T54" fmla="*/ 13 w 158"/>
                  <a:gd name="T55" fmla="*/ 113 h 213"/>
                  <a:gd name="T56" fmla="*/ 22 w 158"/>
                  <a:gd name="T57" fmla="*/ 133 h 213"/>
                  <a:gd name="T58" fmla="*/ 35 w 158"/>
                  <a:gd name="T59" fmla="*/ 152 h 213"/>
                  <a:gd name="T60" fmla="*/ 47 w 158"/>
                  <a:gd name="T61" fmla="*/ 169 h 213"/>
                  <a:gd name="T62" fmla="*/ 62 w 158"/>
                  <a:gd name="T63" fmla="*/ 185 h 213"/>
                  <a:gd name="T64" fmla="*/ 77 w 158"/>
                  <a:gd name="T65" fmla="*/ 197 h 2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8"/>
                  <a:gd name="T100" fmla="*/ 0 h 213"/>
                  <a:gd name="T101" fmla="*/ 158 w 158"/>
                  <a:gd name="T102" fmla="*/ 213 h 2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8" h="213">
                    <a:moveTo>
                      <a:pt x="77" y="197"/>
                    </a:moveTo>
                    <a:lnTo>
                      <a:pt x="93" y="206"/>
                    </a:lnTo>
                    <a:lnTo>
                      <a:pt x="108" y="210"/>
                    </a:lnTo>
                    <a:lnTo>
                      <a:pt x="121" y="212"/>
                    </a:lnTo>
                    <a:lnTo>
                      <a:pt x="133" y="208"/>
                    </a:lnTo>
                    <a:lnTo>
                      <a:pt x="143" y="200"/>
                    </a:lnTo>
                    <a:lnTo>
                      <a:pt x="150" y="190"/>
                    </a:lnTo>
                    <a:lnTo>
                      <a:pt x="154" y="176"/>
                    </a:lnTo>
                    <a:lnTo>
                      <a:pt x="157" y="159"/>
                    </a:lnTo>
                    <a:lnTo>
                      <a:pt x="154" y="139"/>
                    </a:lnTo>
                    <a:lnTo>
                      <a:pt x="150" y="118"/>
                    </a:lnTo>
                    <a:lnTo>
                      <a:pt x="143" y="98"/>
                    </a:lnTo>
                    <a:lnTo>
                      <a:pt x="133" y="78"/>
                    </a:lnTo>
                    <a:lnTo>
                      <a:pt x="121" y="59"/>
                    </a:lnTo>
                    <a:lnTo>
                      <a:pt x="108" y="42"/>
                    </a:lnTo>
                    <a:lnTo>
                      <a:pt x="93" y="26"/>
                    </a:lnTo>
                    <a:lnTo>
                      <a:pt x="77" y="14"/>
                    </a:lnTo>
                    <a:lnTo>
                      <a:pt x="62" y="5"/>
                    </a:lnTo>
                    <a:lnTo>
                      <a:pt x="47" y="1"/>
                    </a:lnTo>
                    <a:lnTo>
                      <a:pt x="35" y="0"/>
                    </a:lnTo>
                    <a:lnTo>
                      <a:pt x="22" y="3"/>
                    </a:lnTo>
                    <a:lnTo>
                      <a:pt x="13" y="11"/>
                    </a:lnTo>
                    <a:lnTo>
                      <a:pt x="5" y="21"/>
                    </a:lnTo>
                    <a:lnTo>
                      <a:pt x="1" y="35"/>
                    </a:lnTo>
                    <a:lnTo>
                      <a:pt x="0" y="52"/>
                    </a:lnTo>
                    <a:lnTo>
                      <a:pt x="1" y="72"/>
                    </a:lnTo>
                    <a:lnTo>
                      <a:pt x="5" y="93"/>
                    </a:lnTo>
                    <a:lnTo>
                      <a:pt x="13" y="113"/>
                    </a:lnTo>
                    <a:lnTo>
                      <a:pt x="22" y="133"/>
                    </a:lnTo>
                    <a:lnTo>
                      <a:pt x="35" y="152"/>
                    </a:lnTo>
                    <a:lnTo>
                      <a:pt x="47" y="169"/>
                    </a:lnTo>
                    <a:lnTo>
                      <a:pt x="62" y="185"/>
                    </a:lnTo>
                    <a:lnTo>
                      <a:pt x="77" y="197"/>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29" name="Freeform 176"/>
              <p:cNvSpPr>
                <a:spLocks/>
              </p:cNvSpPr>
              <p:nvPr/>
            </p:nvSpPr>
            <p:spPr bwMode="auto">
              <a:xfrm>
                <a:off x="2663" y="1852"/>
                <a:ext cx="217" cy="202"/>
              </a:xfrm>
              <a:custGeom>
                <a:avLst/>
                <a:gdLst>
                  <a:gd name="T0" fmla="*/ 216 w 217"/>
                  <a:gd name="T1" fmla="*/ 140 h 202"/>
                  <a:gd name="T2" fmla="*/ 216 w 217"/>
                  <a:gd name="T3" fmla="*/ 0 h 202"/>
                  <a:gd name="T4" fmla="*/ 0 w 217"/>
                  <a:gd name="T5" fmla="*/ 59 h 202"/>
                  <a:gd name="T6" fmla="*/ 0 w 217"/>
                  <a:gd name="T7" fmla="*/ 201 h 202"/>
                  <a:gd name="T8" fmla="*/ 216 w 217"/>
                  <a:gd name="T9" fmla="*/ 140 h 202"/>
                  <a:gd name="T10" fmla="*/ 0 60000 65536"/>
                  <a:gd name="T11" fmla="*/ 0 60000 65536"/>
                  <a:gd name="T12" fmla="*/ 0 60000 65536"/>
                  <a:gd name="T13" fmla="*/ 0 60000 65536"/>
                  <a:gd name="T14" fmla="*/ 0 60000 65536"/>
                  <a:gd name="T15" fmla="*/ 0 w 217"/>
                  <a:gd name="T16" fmla="*/ 0 h 202"/>
                  <a:gd name="T17" fmla="*/ 217 w 217"/>
                  <a:gd name="T18" fmla="*/ 202 h 202"/>
                </a:gdLst>
                <a:ahLst/>
                <a:cxnLst>
                  <a:cxn ang="T10">
                    <a:pos x="T0" y="T1"/>
                  </a:cxn>
                  <a:cxn ang="T11">
                    <a:pos x="T2" y="T3"/>
                  </a:cxn>
                  <a:cxn ang="T12">
                    <a:pos x="T4" y="T5"/>
                  </a:cxn>
                  <a:cxn ang="T13">
                    <a:pos x="T6" y="T7"/>
                  </a:cxn>
                  <a:cxn ang="T14">
                    <a:pos x="T8" y="T9"/>
                  </a:cxn>
                </a:cxnLst>
                <a:rect l="T15" t="T16" r="T17" b="T18"/>
                <a:pathLst>
                  <a:path w="217" h="202">
                    <a:moveTo>
                      <a:pt x="216" y="140"/>
                    </a:moveTo>
                    <a:lnTo>
                      <a:pt x="216" y="0"/>
                    </a:lnTo>
                    <a:lnTo>
                      <a:pt x="0" y="59"/>
                    </a:lnTo>
                    <a:lnTo>
                      <a:pt x="0" y="201"/>
                    </a:lnTo>
                    <a:lnTo>
                      <a:pt x="216" y="140"/>
                    </a:lnTo>
                  </a:path>
                </a:pathLst>
              </a:custGeom>
              <a:solidFill>
                <a:srgbClr val="FF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30" name="Freeform 177"/>
              <p:cNvSpPr>
                <a:spLocks/>
              </p:cNvSpPr>
              <p:nvPr/>
            </p:nvSpPr>
            <p:spPr bwMode="auto">
              <a:xfrm>
                <a:off x="2617" y="1886"/>
                <a:ext cx="47" cy="168"/>
              </a:xfrm>
              <a:custGeom>
                <a:avLst/>
                <a:gdLst>
                  <a:gd name="T0" fmla="*/ 0 w 47"/>
                  <a:gd name="T1" fmla="*/ 141 h 168"/>
                  <a:gd name="T2" fmla="*/ 0 w 47"/>
                  <a:gd name="T3" fmla="*/ 0 h 168"/>
                  <a:gd name="T4" fmla="*/ 46 w 47"/>
                  <a:gd name="T5" fmla="*/ 25 h 168"/>
                  <a:gd name="T6" fmla="*/ 46 w 47"/>
                  <a:gd name="T7" fmla="*/ 167 h 168"/>
                  <a:gd name="T8" fmla="*/ 0 w 47"/>
                  <a:gd name="T9" fmla="*/ 141 h 168"/>
                  <a:gd name="T10" fmla="*/ 0 60000 65536"/>
                  <a:gd name="T11" fmla="*/ 0 60000 65536"/>
                  <a:gd name="T12" fmla="*/ 0 60000 65536"/>
                  <a:gd name="T13" fmla="*/ 0 60000 65536"/>
                  <a:gd name="T14" fmla="*/ 0 60000 65536"/>
                  <a:gd name="T15" fmla="*/ 0 w 47"/>
                  <a:gd name="T16" fmla="*/ 0 h 168"/>
                  <a:gd name="T17" fmla="*/ 47 w 47"/>
                  <a:gd name="T18" fmla="*/ 168 h 168"/>
                </a:gdLst>
                <a:ahLst/>
                <a:cxnLst>
                  <a:cxn ang="T10">
                    <a:pos x="T0" y="T1"/>
                  </a:cxn>
                  <a:cxn ang="T11">
                    <a:pos x="T2" y="T3"/>
                  </a:cxn>
                  <a:cxn ang="T12">
                    <a:pos x="T4" y="T5"/>
                  </a:cxn>
                  <a:cxn ang="T13">
                    <a:pos x="T6" y="T7"/>
                  </a:cxn>
                  <a:cxn ang="T14">
                    <a:pos x="T8" y="T9"/>
                  </a:cxn>
                </a:cxnLst>
                <a:rect l="T15" t="T16" r="T17" b="T18"/>
                <a:pathLst>
                  <a:path w="47" h="168">
                    <a:moveTo>
                      <a:pt x="0" y="141"/>
                    </a:moveTo>
                    <a:lnTo>
                      <a:pt x="0" y="0"/>
                    </a:lnTo>
                    <a:lnTo>
                      <a:pt x="46" y="25"/>
                    </a:lnTo>
                    <a:lnTo>
                      <a:pt x="46" y="167"/>
                    </a:lnTo>
                    <a:lnTo>
                      <a:pt x="0" y="141"/>
                    </a:lnTo>
                  </a:path>
                </a:pathLst>
              </a:custGeom>
              <a:solidFill>
                <a:srgbClr val="CC66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31" name="Freeform 178"/>
              <p:cNvSpPr>
                <a:spLocks/>
              </p:cNvSpPr>
              <p:nvPr/>
            </p:nvSpPr>
            <p:spPr bwMode="auto">
              <a:xfrm>
                <a:off x="2300" y="1363"/>
                <a:ext cx="345" cy="474"/>
              </a:xfrm>
              <a:custGeom>
                <a:avLst/>
                <a:gdLst>
                  <a:gd name="T0" fmla="*/ 344 w 345"/>
                  <a:gd name="T1" fmla="*/ 379 h 474"/>
                  <a:gd name="T2" fmla="*/ 344 w 345"/>
                  <a:gd name="T3" fmla="*/ 0 h 474"/>
                  <a:gd name="T4" fmla="*/ 0 w 345"/>
                  <a:gd name="T5" fmla="*/ 93 h 474"/>
                  <a:gd name="T6" fmla="*/ 0 w 345"/>
                  <a:gd name="T7" fmla="*/ 473 h 474"/>
                  <a:gd name="T8" fmla="*/ 344 w 345"/>
                  <a:gd name="T9" fmla="*/ 379 h 474"/>
                  <a:gd name="T10" fmla="*/ 0 60000 65536"/>
                  <a:gd name="T11" fmla="*/ 0 60000 65536"/>
                  <a:gd name="T12" fmla="*/ 0 60000 65536"/>
                  <a:gd name="T13" fmla="*/ 0 60000 65536"/>
                  <a:gd name="T14" fmla="*/ 0 60000 65536"/>
                  <a:gd name="T15" fmla="*/ 0 w 345"/>
                  <a:gd name="T16" fmla="*/ 0 h 474"/>
                  <a:gd name="T17" fmla="*/ 345 w 345"/>
                  <a:gd name="T18" fmla="*/ 474 h 474"/>
                </a:gdLst>
                <a:ahLst/>
                <a:cxnLst>
                  <a:cxn ang="T10">
                    <a:pos x="T0" y="T1"/>
                  </a:cxn>
                  <a:cxn ang="T11">
                    <a:pos x="T2" y="T3"/>
                  </a:cxn>
                  <a:cxn ang="T12">
                    <a:pos x="T4" y="T5"/>
                  </a:cxn>
                  <a:cxn ang="T13">
                    <a:pos x="T6" y="T7"/>
                  </a:cxn>
                  <a:cxn ang="T14">
                    <a:pos x="T8" y="T9"/>
                  </a:cxn>
                </a:cxnLst>
                <a:rect l="T15" t="T16" r="T17" b="T18"/>
                <a:pathLst>
                  <a:path w="345" h="474">
                    <a:moveTo>
                      <a:pt x="344" y="379"/>
                    </a:moveTo>
                    <a:lnTo>
                      <a:pt x="344" y="0"/>
                    </a:lnTo>
                    <a:lnTo>
                      <a:pt x="0" y="93"/>
                    </a:lnTo>
                    <a:lnTo>
                      <a:pt x="0" y="473"/>
                    </a:lnTo>
                    <a:lnTo>
                      <a:pt x="344" y="379"/>
                    </a:lnTo>
                  </a:path>
                </a:pathLst>
              </a:custGeom>
              <a:solidFill>
                <a:srgbClr val="FFCC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32" name="Freeform 179"/>
              <p:cNvSpPr>
                <a:spLocks/>
              </p:cNvSpPr>
              <p:nvPr/>
            </p:nvSpPr>
            <p:spPr bwMode="auto">
              <a:xfrm>
                <a:off x="2364" y="1504"/>
                <a:ext cx="218" cy="248"/>
              </a:xfrm>
              <a:custGeom>
                <a:avLst/>
                <a:gdLst>
                  <a:gd name="T0" fmla="*/ 217 w 218"/>
                  <a:gd name="T1" fmla="*/ 189 h 248"/>
                  <a:gd name="T2" fmla="*/ 217 w 218"/>
                  <a:gd name="T3" fmla="*/ 0 h 248"/>
                  <a:gd name="T4" fmla="*/ 0 w 218"/>
                  <a:gd name="T5" fmla="*/ 57 h 248"/>
                  <a:gd name="T6" fmla="*/ 0 w 218"/>
                  <a:gd name="T7" fmla="*/ 247 h 248"/>
                  <a:gd name="T8" fmla="*/ 217 w 218"/>
                  <a:gd name="T9" fmla="*/ 189 h 248"/>
                  <a:gd name="T10" fmla="*/ 0 60000 65536"/>
                  <a:gd name="T11" fmla="*/ 0 60000 65536"/>
                  <a:gd name="T12" fmla="*/ 0 60000 65536"/>
                  <a:gd name="T13" fmla="*/ 0 60000 65536"/>
                  <a:gd name="T14" fmla="*/ 0 60000 65536"/>
                  <a:gd name="T15" fmla="*/ 0 w 218"/>
                  <a:gd name="T16" fmla="*/ 0 h 248"/>
                  <a:gd name="T17" fmla="*/ 218 w 218"/>
                  <a:gd name="T18" fmla="*/ 248 h 248"/>
                </a:gdLst>
                <a:ahLst/>
                <a:cxnLst>
                  <a:cxn ang="T10">
                    <a:pos x="T0" y="T1"/>
                  </a:cxn>
                  <a:cxn ang="T11">
                    <a:pos x="T2" y="T3"/>
                  </a:cxn>
                  <a:cxn ang="T12">
                    <a:pos x="T4" y="T5"/>
                  </a:cxn>
                  <a:cxn ang="T13">
                    <a:pos x="T6" y="T7"/>
                  </a:cxn>
                  <a:cxn ang="T14">
                    <a:pos x="T8" y="T9"/>
                  </a:cxn>
                </a:cxnLst>
                <a:rect l="T15" t="T16" r="T17" b="T18"/>
                <a:pathLst>
                  <a:path w="218" h="248">
                    <a:moveTo>
                      <a:pt x="217" y="189"/>
                    </a:moveTo>
                    <a:lnTo>
                      <a:pt x="217" y="0"/>
                    </a:lnTo>
                    <a:lnTo>
                      <a:pt x="0" y="57"/>
                    </a:lnTo>
                    <a:lnTo>
                      <a:pt x="0" y="247"/>
                    </a:lnTo>
                    <a:lnTo>
                      <a:pt x="217" y="189"/>
                    </a:lnTo>
                  </a:path>
                </a:pathLst>
              </a:custGeom>
              <a:solidFill>
                <a:srgbClr val="3333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33" name="Freeform 180"/>
              <p:cNvSpPr>
                <a:spLocks/>
              </p:cNvSpPr>
              <p:nvPr/>
            </p:nvSpPr>
            <p:spPr bwMode="auto">
              <a:xfrm>
                <a:off x="2364" y="1676"/>
                <a:ext cx="278" cy="234"/>
              </a:xfrm>
              <a:custGeom>
                <a:avLst/>
                <a:gdLst>
                  <a:gd name="T0" fmla="*/ 0 w 278"/>
                  <a:gd name="T1" fmla="*/ 0 h 234"/>
                  <a:gd name="T2" fmla="*/ 0 w 278"/>
                  <a:gd name="T3" fmla="*/ 75 h 234"/>
                  <a:gd name="T4" fmla="*/ 277 w 278"/>
                  <a:gd name="T5" fmla="*/ 233 h 234"/>
                  <a:gd name="T6" fmla="*/ 277 w 278"/>
                  <a:gd name="T7" fmla="*/ 157 h 234"/>
                  <a:gd name="T8" fmla="*/ 0 w 278"/>
                  <a:gd name="T9" fmla="*/ 0 h 234"/>
                  <a:gd name="T10" fmla="*/ 0 60000 65536"/>
                  <a:gd name="T11" fmla="*/ 0 60000 65536"/>
                  <a:gd name="T12" fmla="*/ 0 60000 65536"/>
                  <a:gd name="T13" fmla="*/ 0 60000 65536"/>
                  <a:gd name="T14" fmla="*/ 0 60000 65536"/>
                  <a:gd name="T15" fmla="*/ 0 w 278"/>
                  <a:gd name="T16" fmla="*/ 0 h 234"/>
                  <a:gd name="T17" fmla="*/ 278 w 278"/>
                  <a:gd name="T18" fmla="*/ 234 h 234"/>
                </a:gdLst>
                <a:ahLst/>
                <a:cxnLst>
                  <a:cxn ang="T10">
                    <a:pos x="T0" y="T1"/>
                  </a:cxn>
                  <a:cxn ang="T11">
                    <a:pos x="T2" y="T3"/>
                  </a:cxn>
                  <a:cxn ang="T12">
                    <a:pos x="T4" y="T5"/>
                  </a:cxn>
                  <a:cxn ang="T13">
                    <a:pos x="T6" y="T7"/>
                  </a:cxn>
                  <a:cxn ang="T14">
                    <a:pos x="T8" y="T9"/>
                  </a:cxn>
                </a:cxnLst>
                <a:rect l="T15" t="T16" r="T17" b="T18"/>
                <a:pathLst>
                  <a:path w="278" h="234">
                    <a:moveTo>
                      <a:pt x="0" y="0"/>
                    </a:moveTo>
                    <a:lnTo>
                      <a:pt x="0" y="75"/>
                    </a:lnTo>
                    <a:lnTo>
                      <a:pt x="277" y="233"/>
                    </a:lnTo>
                    <a:lnTo>
                      <a:pt x="277" y="157"/>
                    </a:lnTo>
                    <a:lnTo>
                      <a:pt x="0" y="0"/>
                    </a:lnTo>
                  </a:path>
                </a:pathLst>
              </a:custGeom>
              <a:solidFill>
                <a:srgbClr val="86868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34" name="Freeform 181"/>
              <p:cNvSpPr>
                <a:spLocks/>
              </p:cNvSpPr>
              <p:nvPr/>
            </p:nvSpPr>
            <p:spPr bwMode="auto">
              <a:xfrm>
                <a:off x="2053" y="1229"/>
                <a:ext cx="592" cy="231"/>
              </a:xfrm>
              <a:custGeom>
                <a:avLst/>
                <a:gdLst>
                  <a:gd name="T0" fmla="*/ 591 w 592"/>
                  <a:gd name="T1" fmla="*/ 135 h 231"/>
                  <a:gd name="T2" fmla="*/ 343 w 592"/>
                  <a:gd name="T3" fmla="*/ 0 h 231"/>
                  <a:gd name="T4" fmla="*/ 0 w 592"/>
                  <a:gd name="T5" fmla="*/ 92 h 231"/>
                  <a:gd name="T6" fmla="*/ 247 w 592"/>
                  <a:gd name="T7" fmla="*/ 230 h 231"/>
                  <a:gd name="T8" fmla="*/ 591 w 592"/>
                  <a:gd name="T9" fmla="*/ 135 h 231"/>
                  <a:gd name="T10" fmla="*/ 0 60000 65536"/>
                  <a:gd name="T11" fmla="*/ 0 60000 65536"/>
                  <a:gd name="T12" fmla="*/ 0 60000 65536"/>
                  <a:gd name="T13" fmla="*/ 0 60000 65536"/>
                  <a:gd name="T14" fmla="*/ 0 60000 65536"/>
                  <a:gd name="T15" fmla="*/ 0 w 592"/>
                  <a:gd name="T16" fmla="*/ 0 h 231"/>
                  <a:gd name="T17" fmla="*/ 592 w 592"/>
                  <a:gd name="T18" fmla="*/ 231 h 231"/>
                </a:gdLst>
                <a:ahLst/>
                <a:cxnLst>
                  <a:cxn ang="T10">
                    <a:pos x="T0" y="T1"/>
                  </a:cxn>
                  <a:cxn ang="T11">
                    <a:pos x="T2" y="T3"/>
                  </a:cxn>
                  <a:cxn ang="T12">
                    <a:pos x="T4" y="T5"/>
                  </a:cxn>
                  <a:cxn ang="T13">
                    <a:pos x="T6" y="T7"/>
                  </a:cxn>
                  <a:cxn ang="T14">
                    <a:pos x="T8" y="T9"/>
                  </a:cxn>
                </a:cxnLst>
                <a:rect l="T15" t="T16" r="T17" b="T18"/>
                <a:pathLst>
                  <a:path w="592" h="231">
                    <a:moveTo>
                      <a:pt x="591" y="135"/>
                    </a:moveTo>
                    <a:lnTo>
                      <a:pt x="343" y="0"/>
                    </a:lnTo>
                    <a:lnTo>
                      <a:pt x="0" y="92"/>
                    </a:lnTo>
                    <a:lnTo>
                      <a:pt x="247" y="230"/>
                    </a:lnTo>
                    <a:lnTo>
                      <a:pt x="591" y="135"/>
                    </a:lnTo>
                  </a:path>
                </a:pathLst>
              </a:custGeom>
              <a:solidFill>
                <a:srgbClr val="FF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35" name="Freeform 182"/>
              <p:cNvSpPr>
                <a:spLocks/>
              </p:cNvSpPr>
              <p:nvPr/>
            </p:nvSpPr>
            <p:spPr bwMode="auto">
              <a:xfrm>
                <a:off x="1952" y="1299"/>
                <a:ext cx="166" cy="229"/>
              </a:xfrm>
              <a:custGeom>
                <a:avLst/>
                <a:gdLst>
                  <a:gd name="T0" fmla="*/ 165 w 166"/>
                  <a:gd name="T1" fmla="*/ 187 h 229"/>
                  <a:gd name="T2" fmla="*/ 160 w 166"/>
                  <a:gd name="T3" fmla="*/ 180 h 229"/>
                  <a:gd name="T4" fmla="*/ 145 w 166"/>
                  <a:gd name="T5" fmla="*/ 160 h 229"/>
                  <a:gd name="T6" fmla="*/ 126 w 166"/>
                  <a:gd name="T7" fmla="*/ 133 h 229"/>
                  <a:gd name="T8" fmla="*/ 103 w 166"/>
                  <a:gd name="T9" fmla="*/ 101 h 229"/>
                  <a:gd name="T10" fmla="*/ 80 w 166"/>
                  <a:gd name="T11" fmla="*/ 68 h 229"/>
                  <a:gd name="T12" fmla="*/ 60 w 166"/>
                  <a:gd name="T13" fmla="*/ 40 h 229"/>
                  <a:gd name="T14" fmla="*/ 47 w 166"/>
                  <a:gd name="T15" fmla="*/ 19 h 229"/>
                  <a:gd name="T16" fmla="*/ 40 w 166"/>
                  <a:gd name="T17" fmla="*/ 11 h 229"/>
                  <a:gd name="T18" fmla="*/ 39 w 166"/>
                  <a:gd name="T19" fmla="*/ 8 h 229"/>
                  <a:gd name="T20" fmla="*/ 37 w 166"/>
                  <a:gd name="T21" fmla="*/ 6 h 229"/>
                  <a:gd name="T22" fmla="*/ 32 w 166"/>
                  <a:gd name="T23" fmla="*/ 4 h 229"/>
                  <a:gd name="T24" fmla="*/ 28 w 166"/>
                  <a:gd name="T25" fmla="*/ 3 h 229"/>
                  <a:gd name="T26" fmla="*/ 23 w 166"/>
                  <a:gd name="T27" fmla="*/ 1 h 229"/>
                  <a:gd name="T28" fmla="*/ 20 w 166"/>
                  <a:gd name="T29" fmla="*/ 0 h 229"/>
                  <a:gd name="T30" fmla="*/ 15 w 166"/>
                  <a:gd name="T31" fmla="*/ 0 h 229"/>
                  <a:gd name="T32" fmla="*/ 13 w 166"/>
                  <a:gd name="T33" fmla="*/ 2 h 229"/>
                  <a:gd name="T34" fmla="*/ 11 w 166"/>
                  <a:gd name="T35" fmla="*/ 3 h 229"/>
                  <a:gd name="T36" fmla="*/ 7 w 166"/>
                  <a:gd name="T37" fmla="*/ 5 h 229"/>
                  <a:gd name="T38" fmla="*/ 4 w 166"/>
                  <a:gd name="T39" fmla="*/ 8 h 229"/>
                  <a:gd name="T40" fmla="*/ 1 w 166"/>
                  <a:gd name="T41" fmla="*/ 13 h 229"/>
                  <a:gd name="T42" fmla="*/ 0 w 166"/>
                  <a:gd name="T43" fmla="*/ 19 h 229"/>
                  <a:gd name="T44" fmla="*/ 1 w 166"/>
                  <a:gd name="T45" fmla="*/ 25 h 229"/>
                  <a:gd name="T46" fmla="*/ 5 w 166"/>
                  <a:gd name="T47" fmla="*/ 35 h 229"/>
                  <a:gd name="T48" fmla="*/ 13 w 166"/>
                  <a:gd name="T49" fmla="*/ 47 h 229"/>
                  <a:gd name="T50" fmla="*/ 26 w 166"/>
                  <a:gd name="T51" fmla="*/ 64 h 229"/>
                  <a:gd name="T52" fmla="*/ 46 w 166"/>
                  <a:gd name="T53" fmla="*/ 89 h 229"/>
                  <a:gd name="T54" fmla="*/ 66 w 166"/>
                  <a:gd name="T55" fmla="*/ 119 h 229"/>
                  <a:gd name="T56" fmla="*/ 87 w 166"/>
                  <a:gd name="T57" fmla="*/ 150 h 229"/>
                  <a:gd name="T58" fmla="*/ 107 w 166"/>
                  <a:gd name="T59" fmla="*/ 179 h 229"/>
                  <a:gd name="T60" fmla="*/ 124 w 166"/>
                  <a:gd name="T61" fmla="*/ 204 h 229"/>
                  <a:gd name="T62" fmla="*/ 135 w 166"/>
                  <a:gd name="T63" fmla="*/ 221 h 229"/>
                  <a:gd name="T64" fmla="*/ 140 w 166"/>
                  <a:gd name="T65" fmla="*/ 228 h 229"/>
                  <a:gd name="T66" fmla="*/ 165 w 166"/>
                  <a:gd name="T67" fmla="*/ 187 h 22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6"/>
                  <a:gd name="T103" fmla="*/ 0 h 229"/>
                  <a:gd name="T104" fmla="*/ 166 w 166"/>
                  <a:gd name="T105" fmla="*/ 229 h 22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6" h="229">
                    <a:moveTo>
                      <a:pt x="165" y="187"/>
                    </a:moveTo>
                    <a:lnTo>
                      <a:pt x="160" y="180"/>
                    </a:lnTo>
                    <a:lnTo>
                      <a:pt x="145" y="160"/>
                    </a:lnTo>
                    <a:lnTo>
                      <a:pt x="126" y="133"/>
                    </a:lnTo>
                    <a:lnTo>
                      <a:pt x="103" y="101"/>
                    </a:lnTo>
                    <a:lnTo>
                      <a:pt x="80" y="68"/>
                    </a:lnTo>
                    <a:lnTo>
                      <a:pt x="60" y="40"/>
                    </a:lnTo>
                    <a:lnTo>
                      <a:pt x="47" y="19"/>
                    </a:lnTo>
                    <a:lnTo>
                      <a:pt x="40" y="11"/>
                    </a:lnTo>
                    <a:lnTo>
                      <a:pt x="39" y="8"/>
                    </a:lnTo>
                    <a:lnTo>
                      <a:pt x="37" y="6"/>
                    </a:lnTo>
                    <a:lnTo>
                      <a:pt x="32" y="4"/>
                    </a:lnTo>
                    <a:lnTo>
                      <a:pt x="28" y="3"/>
                    </a:lnTo>
                    <a:lnTo>
                      <a:pt x="23" y="1"/>
                    </a:lnTo>
                    <a:lnTo>
                      <a:pt x="20" y="0"/>
                    </a:lnTo>
                    <a:lnTo>
                      <a:pt x="15" y="0"/>
                    </a:lnTo>
                    <a:lnTo>
                      <a:pt x="13" y="2"/>
                    </a:lnTo>
                    <a:lnTo>
                      <a:pt x="11" y="3"/>
                    </a:lnTo>
                    <a:lnTo>
                      <a:pt x="7" y="5"/>
                    </a:lnTo>
                    <a:lnTo>
                      <a:pt x="4" y="8"/>
                    </a:lnTo>
                    <a:lnTo>
                      <a:pt x="1" y="13"/>
                    </a:lnTo>
                    <a:lnTo>
                      <a:pt x="0" y="19"/>
                    </a:lnTo>
                    <a:lnTo>
                      <a:pt x="1" y="25"/>
                    </a:lnTo>
                    <a:lnTo>
                      <a:pt x="5" y="35"/>
                    </a:lnTo>
                    <a:lnTo>
                      <a:pt x="13" y="47"/>
                    </a:lnTo>
                    <a:lnTo>
                      <a:pt x="26" y="64"/>
                    </a:lnTo>
                    <a:lnTo>
                      <a:pt x="46" y="89"/>
                    </a:lnTo>
                    <a:lnTo>
                      <a:pt x="66" y="119"/>
                    </a:lnTo>
                    <a:lnTo>
                      <a:pt x="87" y="150"/>
                    </a:lnTo>
                    <a:lnTo>
                      <a:pt x="107" y="179"/>
                    </a:lnTo>
                    <a:lnTo>
                      <a:pt x="124" y="204"/>
                    </a:lnTo>
                    <a:lnTo>
                      <a:pt x="135" y="221"/>
                    </a:lnTo>
                    <a:lnTo>
                      <a:pt x="140" y="228"/>
                    </a:lnTo>
                    <a:lnTo>
                      <a:pt x="165" y="187"/>
                    </a:lnTo>
                  </a:path>
                </a:pathLst>
              </a:custGeom>
              <a:solidFill>
                <a:srgbClr val="FF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36" name="Freeform 183"/>
              <p:cNvSpPr>
                <a:spLocks/>
              </p:cNvSpPr>
              <p:nvPr/>
            </p:nvSpPr>
            <p:spPr bwMode="auto">
              <a:xfrm>
                <a:off x="1965" y="1319"/>
                <a:ext cx="131" cy="172"/>
              </a:xfrm>
              <a:custGeom>
                <a:avLst/>
                <a:gdLst>
                  <a:gd name="T0" fmla="*/ 0 w 131"/>
                  <a:gd name="T1" fmla="*/ 9 h 172"/>
                  <a:gd name="T2" fmla="*/ 9 w 131"/>
                  <a:gd name="T3" fmla="*/ 0 h 172"/>
                  <a:gd name="T4" fmla="*/ 130 w 131"/>
                  <a:gd name="T5" fmla="*/ 171 h 172"/>
                  <a:gd name="T6" fmla="*/ 0 w 131"/>
                  <a:gd name="T7" fmla="*/ 9 h 172"/>
                  <a:gd name="T8" fmla="*/ 0 60000 65536"/>
                  <a:gd name="T9" fmla="*/ 0 60000 65536"/>
                  <a:gd name="T10" fmla="*/ 0 60000 65536"/>
                  <a:gd name="T11" fmla="*/ 0 60000 65536"/>
                  <a:gd name="T12" fmla="*/ 0 w 131"/>
                  <a:gd name="T13" fmla="*/ 0 h 172"/>
                  <a:gd name="T14" fmla="*/ 131 w 131"/>
                  <a:gd name="T15" fmla="*/ 172 h 172"/>
                </a:gdLst>
                <a:ahLst/>
                <a:cxnLst>
                  <a:cxn ang="T8">
                    <a:pos x="T0" y="T1"/>
                  </a:cxn>
                  <a:cxn ang="T9">
                    <a:pos x="T2" y="T3"/>
                  </a:cxn>
                  <a:cxn ang="T10">
                    <a:pos x="T4" y="T5"/>
                  </a:cxn>
                  <a:cxn ang="T11">
                    <a:pos x="T6" y="T7"/>
                  </a:cxn>
                </a:cxnLst>
                <a:rect l="T12" t="T13" r="T14" b="T15"/>
                <a:pathLst>
                  <a:path w="131" h="172">
                    <a:moveTo>
                      <a:pt x="0" y="9"/>
                    </a:moveTo>
                    <a:lnTo>
                      <a:pt x="9" y="0"/>
                    </a:lnTo>
                    <a:lnTo>
                      <a:pt x="130" y="171"/>
                    </a:lnTo>
                    <a:lnTo>
                      <a:pt x="0" y="9"/>
                    </a:lnTo>
                  </a:path>
                </a:pathLst>
              </a:custGeom>
              <a:solidFill>
                <a:srgbClr val="CC66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37" name="Freeform 184"/>
              <p:cNvSpPr>
                <a:spLocks/>
              </p:cNvSpPr>
              <p:nvPr/>
            </p:nvSpPr>
            <p:spPr bwMode="auto">
              <a:xfrm>
                <a:off x="2122" y="1473"/>
                <a:ext cx="157" cy="213"/>
              </a:xfrm>
              <a:custGeom>
                <a:avLst/>
                <a:gdLst>
                  <a:gd name="T0" fmla="*/ 78 w 157"/>
                  <a:gd name="T1" fmla="*/ 197 h 213"/>
                  <a:gd name="T2" fmla="*/ 94 w 157"/>
                  <a:gd name="T3" fmla="*/ 206 h 213"/>
                  <a:gd name="T4" fmla="*/ 108 w 157"/>
                  <a:gd name="T5" fmla="*/ 210 h 213"/>
                  <a:gd name="T6" fmla="*/ 122 w 157"/>
                  <a:gd name="T7" fmla="*/ 212 h 213"/>
                  <a:gd name="T8" fmla="*/ 133 w 157"/>
                  <a:gd name="T9" fmla="*/ 208 h 213"/>
                  <a:gd name="T10" fmla="*/ 143 w 157"/>
                  <a:gd name="T11" fmla="*/ 200 h 213"/>
                  <a:gd name="T12" fmla="*/ 150 w 157"/>
                  <a:gd name="T13" fmla="*/ 190 h 213"/>
                  <a:gd name="T14" fmla="*/ 154 w 157"/>
                  <a:gd name="T15" fmla="*/ 176 h 213"/>
                  <a:gd name="T16" fmla="*/ 156 w 157"/>
                  <a:gd name="T17" fmla="*/ 159 h 213"/>
                  <a:gd name="T18" fmla="*/ 154 w 157"/>
                  <a:gd name="T19" fmla="*/ 139 h 213"/>
                  <a:gd name="T20" fmla="*/ 150 w 157"/>
                  <a:gd name="T21" fmla="*/ 118 h 213"/>
                  <a:gd name="T22" fmla="*/ 143 w 157"/>
                  <a:gd name="T23" fmla="*/ 98 h 213"/>
                  <a:gd name="T24" fmla="*/ 133 w 157"/>
                  <a:gd name="T25" fmla="*/ 78 h 213"/>
                  <a:gd name="T26" fmla="*/ 122 w 157"/>
                  <a:gd name="T27" fmla="*/ 59 h 213"/>
                  <a:gd name="T28" fmla="*/ 108 w 157"/>
                  <a:gd name="T29" fmla="*/ 42 h 213"/>
                  <a:gd name="T30" fmla="*/ 94 w 157"/>
                  <a:gd name="T31" fmla="*/ 26 h 213"/>
                  <a:gd name="T32" fmla="*/ 78 w 157"/>
                  <a:gd name="T33" fmla="*/ 14 h 213"/>
                  <a:gd name="T34" fmla="*/ 62 w 157"/>
                  <a:gd name="T35" fmla="*/ 5 h 213"/>
                  <a:gd name="T36" fmla="*/ 48 w 157"/>
                  <a:gd name="T37" fmla="*/ 1 h 213"/>
                  <a:gd name="T38" fmla="*/ 34 w 157"/>
                  <a:gd name="T39" fmla="*/ 0 h 213"/>
                  <a:gd name="T40" fmla="*/ 23 w 157"/>
                  <a:gd name="T41" fmla="*/ 3 h 213"/>
                  <a:gd name="T42" fmla="*/ 13 w 157"/>
                  <a:gd name="T43" fmla="*/ 11 h 213"/>
                  <a:gd name="T44" fmla="*/ 6 w 157"/>
                  <a:gd name="T45" fmla="*/ 21 h 213"/>
                  <a:gd name="T46" fmla="*/ 2 w 157"/>
                  <a:gd name="T47" fmla="*/ 35 h 213"/>
                  <a:gd name="T48" fmla="*/ 0 w 157"/>
                  <a:gd name="T49" fmla="*/ 52 h 213"/>
                  <a:gd name="T50" fmla="*/ 2 w 157"/>
                  <a:gd name="T51" fmla="*/ 72 h 213"/>
                  <a:gd name="T52" fmla="*/ 6 w 157"/>
                  <a:gd name="T53" fmla="*/ 93 h 213"/>
                  <a:gd name="T54" fmla="*/ 13 w 157"/>
                  <a:gd name="T55" fmla="*/ 113 h 213"/>
                  <a:gd name="T56" fmla="*/ 23 w 157"/>
                  <a:gd name="T57" fmla="*/ 133 h 213"/>
                  <a:gd name="T58" fmla="*/ 34 w 157"/>
                  <a:gd name="T59" fmla="*/ 152 h 213"/>
                  <a:gd name="T60" fmla="*/ 48 w 157"/>
                  <a:gd name="T61" fmla="*/ 170 h 213"/>
                  <a:gd name="T62" fmla="*/ 62 w 157"/>
                  <a:gd name="T63" fmla="*/ 185 h 213"/>
                  <a:gd name="T64" fmla="*/ 78 w 157"/>
                  <a:gd name="T65" fmla="*/ 197 h 2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7"/>
                  <a:gd name="T100" fmla="*/ 0 h 213"/>
                  <a:gd name="T101" fmla="*/ 157 w 157"/>
                  <a:gd name="T102" fmla="*/ 213 h 2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7" h="213">
                    <a:moveTo>
                      <a:pt x="78" y="197"/>
                    </a:moveTo>
                    <a:lnTo>
                      <a:pt x="94" y="206"/>
                    </a:lnTo>
                    <a:lnTo>
                      <a:pt x="108" y="210"/>
                    </a:lnTo>
                    <a:lnTo>
                      <a:pt x="122" y="212"/>
                    </a:lnTo>
                    <a:lnTo>
                      <a:pt x="133" y="208"/>
                    </a:lnTo>
                    <a:lnTo>
                      <a:pt x="143" y="200"/>
                    </a:lnTo>
                    <a:lnTo>
                      <a:pt x="150" y="190"/>
                    </a:lnTo>
                    <a:lnTo>
                      <a:pt x="154" y="176"/>
                    </a:lnTo>
                    <a:lnTo>
                      <a:pt x="156" y="159"/>
                    </a:lnTo>
                    <a:lnTo>
                      <a:pt x="154" y="139"/>
                    </a:lnTo>
                    <a:lnTo>
                      <a:pt x="150" y="118"/>
                    </a:lnTo>
                    <a:lnTo>
                      <a:pt x="143" y="98"/>
                    </a:lnTo>
                    <a:lnTo>
                      <a:pt x="133" y="78"/>
                    </a:lnTo>
                    <a:lnTo>
                      <a:pt x="122" y="59"/>
                    </a:lnTo>
                    <a:lnTo>
                      <a:pt x="108" y="42"/>
                    </a:lnTo>
                    <a:lnTo>
                      <a:pt x="94" y="26"/>
                    </a:lnTo>
                    <a:lnTo>
                      <a:pt x="78" y="14"/>
                    </a:lnTo>
                    <a:lnTo>
                      <a:pt x="62" y="5"/>
                    </a:lnTo>
                    <a:lnTo>
                      <a:pt x="48" y="1"/>
                    </a:lnTo>
                    <a:lnTo>
                      <a:pt x="34" y="0"/>
                    </a:lnTo>
                    <a:lnTo>
                      <a:pt x="23" y="3"/>
                    </a:lnTo>
                    <a:lnTo>
                      <a:pt x="13" y="11"/>
                    </a:lnTo>
                    <a:lnTo>
                      <a:pt x="6" y="21"/>
                    </a:lnTo>
                    <a:lnTo>
                      <a:pt x="2" y="35"/>
                    </a:lnTo>
                    <a:lnTo>
                      <a:pt x="0" y="52"/>
                    </a:lnTo>
                    <a:lnTo>
                      <a:pt x="2" y="72"/>
                    </a:lnTo>
                    <a:lnTo>
                      <a:pt x="6" y="93"/>
                    </a:lnTo>
                    <a:lnTo>
                      <a:pt x="13" y="113"/>
                    </a:lnTo>
                    <a:lnTo>
                      <a:pt x="23" y="133"/>
                    </a:lnTo>
                    <a:lnTo>
                      <a:pt x="34" y="152"/>
                    </a:lnTo>
                    <a:lnTo>
                      <a:pt x="48" y="170"/>
                    </a:lnTo>
                    <a:lnTo>
                      <a:pt x="62" y="185"/>
                    </a:lnTo>
                    <a:lnTo>
                      <a:pt x="78" y="197"/>
                    </a:lnTo>
                  </a:path>
                </a:pathLst>
              </a:custGeom>
              <a:solidFill>
                <a:srgbClr val="FFCC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38" name="Freeform 185"/>
              <p:cNvSpPr>
                <a:spLocks/>
              </p:cNvSpPr>
              <p:nvPr/>
            </p:nvSpPr>
            <p:spPr bwMode="auto">
              <a:xfrm>
                <a:off x="2122" y="1474"/>
                <a:ext cx="132" cy="223"/>
              </a:xfrm>
              <a:custGeom>
                <a:avLst/>
                <a:gdLst>
                  <a:gd name="T0" fmla="*/ 131 w 132"/>
                  <a:gd name="T1" fmla="*/ 209 h 223"/>
                  <a:gd name="T2" fmla="*/ 30 w 132"/>
                  <a:gd name="T3" fmla="*/ 0 h 223"/>
                  <a:gd name="T4" fmla="*/ 0 w 132"/>
                  <a:gd name="T5" fmla="*/ 13 h 223"/>
                  <a:gd name="T6" fmla="*/ 100 w 132"/>
                  <a:gd name="T7" fmla="*/ 222 h 223"/>
                  <a:gd name="T8" fmla="*/ 131 w 132"/>
                  <a:gd name="T9" fmla="*/ 209 h 223"/>
                  <a:gd name="T10" fmla="*/ 0 60000 65536"/>
                  <a:gd name="T11" fmla="*/ 0 60000 65536"/>
                  <a:gd name="T12" fmla="*/ 0 60000 65536"/>
                  <a:gd name="T13" fmla="*/ 0 60000 65536"/>
                  <a:gd name="T14" fmla="*/ 0 60000 65536"/>
                  <a:gd name="T15" fmla="*/ 0 w 132"/>
                  <a:gd name="T16" fmla="*/ 0 h 223"/>
                  <a:gd name="T17" fmla="*/ 132 w 132"/>
                  <a:gd name="T18" fmla="*/ 223 h 223"/>
                </a:gdLst>
                <a:ahLst/>
                <a:cxnLst>
                  <a:cxn ang="T10">
                    <a:pos x="T0" y="T1"/>
                  </a:cxn>
                  <a:cxn ang="T11">
                    <a:pos x="T2" y="T3"/>
                  </a:cxn>
                  <a:cxn ang="T12">
                    <a:pos x="T4" y="T5"/>
                  </a:cxn>
                  <a:cxn ang="T13">
                    <a:pos x="T6" y="T7"/>
                  </a:cxn>
                  <a:cxn ang="T14">
                    <a:pos x="T8" y="T9"/>
                  </a:cxn>
                </a:cxnLst>
                <a:rect l="T15" t="T16" r="T17" b="T18"/>
                <a:pathLst>
                  <a:path w="132" h="223">
                    <a:moveTo>
                      <a:pt x="131" y="209"/>
                    </a:moveTo>
                    <a:lnTo>
                      <a:pt x="30" y="0"/>
                    </a:lnTo>
                    <a:lnTo>
                      <a:pt x="0" y="13"/>
                    </a:lnTo>
                    <a:lnTo>
                      <a:pt x="100" y="222"/>
                    </a:lnTo>
                    <a:lnTo>
                      <a:pt x="131" y="209"/>
                    </a:lnTo>
                  </a:path>
                </a:pathLst>
              </a:custGeom>
              <a:solidFill>
                <a:srgbClr val="FFCC6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39" name="Freeform 186"/>
              <p:cNvSpPr>
                <a:spLocks/>
              </p:cNvSpPr>
              <p:nvPr/>
            </p:nvSpPr>
            <p:spPr bwMode="auto">
              <a:xfrm>
                <a:off x="2092" y="1486"/>
                <a:ext cx="158" cy="213"/>
              </a:xfrm>
              <a:custGeom>
                <a:avLst/>
                <a:gdLst>
                  <a:gd name="T0" fmla="*/ 79 w 158"/>
                  <a:gd name="T1" fmla="*/ 198 h 213"/>
                  <a:gd name="T2" fmla="*/ 94 w 158"/>
                  <a:gd name="T3" fmla="*/ 207 h 213"/>
                  <a:gd name="T4" fmla="*/ 109 w 158"/>
                  <a:gd name="T5" fmla="*/ 212 h 213"/>
                  <a:gd name="T6" fmla="*/ 121 w 158"/>
                  <a:gd name="T7" fmla="*/ 212 h 213"/>
                  <a:gd name="T8" fmla="*/ 134 w 158"/>
                  <a:gd name="T9" fmla="*/ 208 h 213"/>
                  <a:gd name="T10" fmla="*/ 143 w 158"/>
                  <a:gd name="T11" fmla="*/ 201 h 213"/>
                  <a:gd name="T12" fmla="*/ 151 w 158"/>
                  <a:gd name="T13" fmla="*/ 190 h 213"/>
                  <a:gd name="T14" fmla="*/ 155 w 158"/>
                  <a:gd name="T15" fmla="*/ 177 h 213"/>
                  <a:gd name="T16" fmla="*/ 157 w 158"/>
                  <a:gd name="T17" fmla="*/ 159 h 213"/>
                  <a:gd name="T18" fmla="*/ 155 w 158"/>
                  <a:gd name="T19" fmla="*/ 139 h 213"/>
                  <a:gd name="T20" fmla="*/ 151 w 158"/>
                  <a:gd name="T21" fmla="*/ 119 h 213"/>
                  <a:gd name="T22" fmla="*/ 143 w 158"/>
                  <a:gd name="T23" fmla="*/ 99 h 213"/>
                  <a:gd name="T24" fmla="*/ 134 w 158"/>
                  <a:gd name="T25" fmla="*/ 78 h 213"/>
                  <a:gd name="T26" fmla="*/ 121 w 158"/>
                  <a:gd name="T27" fmla="*/ 59 h 213"/>
                  <a:gd name="T28" fmla="*/ 109 w 158"/>
                  <a:gd name="T29" fmla="*/ 41 h 213"/>
                  <a:gd name="T30" fmla="*/ 94 w 158"/>
                  <a:gd name="T31" fmla="*/ 27 h 213"/>
                  <a:gd name="T32" fmla="*/ 79 w 158"/>
                  <a:gd name="T33" fmla="*/ 13 h 213"/>
                  <a:gd name="T34" fmla="*/ 63 w 158"/>
                  <a:gd name="T35" fmla="*/ 5 h 213"/>
                  <a:gd name="T36" fmla="*/ 48 w 158"/>
                  <a:gd name="T37" fmla="*/ 0 h 213"/>
                  <a:gd name="T38" fmla="*/ 35 w 158"/>
                  <a:gd name="T39" fmla="*/ 0 h 213"/>
                  <a:gd name="T40" fmla="*/ 22 w 158"/>
                  <a:gd name="T41" fmla="*/ 3 h 213"/>
                  <a:gd name="T42" fmla="*/ 13 w 158"/>
                  <a:gd name="T43" fmla="*/ 10 h 213"/>
                  <a:gd name="T44" fmla="*/ 6 w 158"/>
                  <a:gd name="T45" fmla="*/ 21 h 213"/>
                  <a:gd name="T46" fmla="*/ 2 w 158"/>
                  <a:gd name="T47" fmla="*/ 34 h 213"/>
                  <a:gd name="T48" fmla="*/ 0 w 158"/>
                  <a:gd name="T49" fmla="*/ 53 h 213"/>
                  <a:gd name="T50" fmla="*/ 2 w 158"/>
                  <a:gd name="T51" fmla="*/ 72 h 213"/>
                  <a:gd name="T52" fmla="*/ 6 w 158"/>
                  <a:gd name="T53" fmla="*/ 92 h 213"/>
                  <a:gd name="T54" fmla="*/ 13 w 158"/>
                  <a:gd name="T55" fmla="*/ 113 h 213"/>
                  <a:gd name="T56" fmla="*/ 22 w 158"/>
                  <a:gd name="T57" fmla="*/ 133 h 213"/>
                  <a:gd name="T58" fmla="*/ 35 w 158"/>
                  <a:gd name="T59" fmla="*/ 152 h 213"/>
                  <a:gd name="T60" fmla="*/ 48 w 158"/>
                  <a:gd name="T61" fmla="*/ 170 h 213"/>
                  <a:gd name="T62" fmla="*/ 63 w 158"/>
                  <a:gd name="T63" fmla="*/ 186 h 213"/>
                  <a:gd name="T64" fmla="*/ 79 w 158"/>
                  <a:gd name="T65" fmla="*/ 198 h 2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8"/>
                  <a:gd name="T100" fmla="*/ 0 h 213"/>
                  <a:gd name="T101" fmla="*/ 158 w 158"/>
                  <a:gd name="T102" fmla="*/ 213 h 2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8" h="213">
                    <a:moveTo>
                      <a:pt x="79" y="198"/>
                    </a:moveTo>
                    <a:lnTo>
                      <a:pt x="94" y="207"/>
                    </a:lnTo>
                    <a:lnTo>
                      <a:pt x="109" y="212"/>
                    </a:lnTo>
                    <a:lnTo>
                      <a:pt x="121" y="212"/>
                    </a:lnTo>
                    <a:lnTo>
                      <a:pt x="134" y="208"/>
                    </a:lnTo>
                    <a:lnTo>
                      <a:pt x="143" y="201"/>
                    </a:lnTo>
                    <a:lnTo>
                      <a:pt x="151" y="190"/>
                    </a:lnTo>
                    <a:lnTo>
                      <a:pt x="155" y="177"/>
                    </a:lnTo>
                    <a:lnTo>
                      <a:pt x="157" y="159"/>
                    </a:lnTo>
                    <a:lnTo>
                      <a:pt x="155" y="139"/>
                    </a:lnTo>
                    <a:lnTo>
                      <a:pt x="151" y="119"/>
                    </a:lnTo>
                    <a:lnTo>
                      <a:pt x="143" y="99"/>
                    </a:lnTo>
                    <a:lnTo>
                      <a:pt x="134" y="78"/>
                    </a:lnTo>
                    <a:lnTo>
                      <a:pt x="121" y="59"/>
                    </a:lnTo>
                    <a:lnTo>
                      <a:pt x="109" y="41"/>
                    </a:lnTo>
                    <a:lnTo>
                      <a:pt x="94" y="27"/>
                    </a:lnTo>
                    <a:lnTo>
                      <a:pt x="79" y="13"/>
                    </a:lnTo>
                    <a:lnTo>
                      <a:pt x="63" y="5"/>
                    </a:lnTo>
                    <a:lnTo>
                      <a:pt x="48" y="0"/>
                    </a:lnTo>
                    <a:lnTo>
                      <a:pt x="35" y="0"/>
                    </a:lnTo>
                    <a:lnTo>
                      <a:pt x="22" y="3"/>
                    </a:lnTo>
                    <a:lnTo>
                      <a:pt x="13" y="10"/>
                    </a:lnTo>
                    <a:lnTo>
                      <a:pt x="6" y="21"/>
                    </a:lnTo>
                    <a:lnTo>
                      <a:pt x="2" y="34"/>
                    </a:lnTo>
                    <a:lnTo>
                      <a:pt x="0" y="53"/>
                    </a:lnTo>
                    <a:lnTo>
                      <a:pt x="2" y="72"/>
                    </a:lnTo>
                    <a:lnTo>
                      <a:pt x="6" y="92"/>
                    </a:lnTo>
                    <a:lnTo>
                      <a:pt x="13" y="113"/>
                    </a:lnTo>
                    <a:lnTo>
                      <a:pt x="22" y="133"/>
                    </a:lnTo>
                    <a:lnTo>
                      <a:pt x="35" y="152"/>
                    </a:lnTo>
                    <a:lnTo>
                      <a:pt x="48" y="170"/>
                    </a:lnTo>
                    <a:lnTo>
                      <a:pt x="63" y="186"/>
                    </a:lnTo>
                    <a:lnTo>
                      <a:pt x="79" y="198"/>
                    </a:lnTo>
                  </a:path>
                </a:pathLst>
              </a:custGeom>
              <a:solidFill>
                <a:srgbClr val="FF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40" name="Freeform 187"/>
              <p:cNvSpPr>
                <a:spLocks/>
              </p:cNvSpPr>
              <p:nvPr/>
            </p:nvSpPr>
            <p:spPr bwMode="auto">
              <a:xfrm>
                <a:off x="2364" y="1546"/>
                <a:ext cx="495" cy="330"/>
              </a:xfrm>
              <a:custGeom>
                <a:avLst/>
                <a:gdLst>
                  <a:gd name="T0" fmla="*/ 494 w 495"/>
                  <a:gd name="T1" fmla="*/ 245 h 330"/>
                  <a:gd name="T2" fmla="*/ 66 w 495"/>
                  <a:gd name="T3" fmla="*/ 0 h 330"/>
                  <a:gd name="T4" fmla="*/ 46 w 495"/>
                  <a:gd name="T5" fmla="*/ 3 h 330"/>
                  <a:gd name="T6" fmla="*/ 0 w 495"/>
                  <a:gd name="T7" fmla="*/ 15 h 330"/>
                  <a:gd name="T8" fmla="*/ 0 w 495"/>
                  <a:gd name="T9" fmla="*/ 143 h 330"/>
                  <a:gd name="T10" fmla="*/ 312 w 495"/>
                  <a:gd name="T11" fmla="*/ 329 h 330"/>
                  <a:gd name="T12" fmla="*/ 494 w 495"/>
                  <a:gd name="T13" fmla="*/ 245 h 330"/>
                  <a:gd name="T14" fmla="*/ 0 60000 65536"/>
                  <a:gd name="T15" fmla="*/ 0 60000 65536"/>
                  <a:gd name="T16" fmla="*/ 0 60000 65536"/>
                  <a:gd name="T17" fmla="*/ 0 60000 65536"/>
                  <a:gd name="T18" fmla="*/ 0 60000 65536"/>
                  <a:gd name="T19" fmla="*/ 0 60000 65536"/>
                  <a:gd name="T20" fmla="*/ 0 60000 65536"/>
                  <a:gd name="T21" fmla="*/ 0 w 495"/>
                  <a:gd name="T22" fmla="*/ 0 h 330"/>
                  <a:gd name="T23" fmla="*/ 495 w 495"/>
                  <a:gd name="T24" fmla="*/ 330 h 3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5" h="330">
                    <a:moveTo>
                      <a:pt x="494" y="245"/>
                    </a:moveTo>
                    <a:lnTo>
                      <a:pt x="66" y="0"/>
                    </a:lnTo>
                    <a:lnTo>
                      <a:pt x="46" y="3"/>
                    </a:lnTo>
                    <a:lnTo>
                      <a:pt x="0" y="15"/>
                    </a:lnTo>
                    <a:lnTo>
                      <a:pt x="0" y="143"/>
                    </a:lnTo>
                    <a:lnTo>
                      <a:pt x="312" y="329"/>
                    </a:lnTo>
                    <a:lnTo>
                      <a:pt x="494" y="245"/>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41" name="Freeform 188"/>
              <p:cNvSpPr>
                <a:spLocks/>
              </p:cNvSpPr>
              <p:nvPr/>
            </p:nvSpPr>
            <p:spPr bwMode="auto">
              <a:xfrm>
                <a:off x="2371" y="1706"/>
                <a:ext cx="49" cy="67"/>
              </a:xfrm>
              <a:custGeom>
                <a:avLst/>
                <a:gdLst>
                  <a:gd name="T0" fmla="*/ 23 w 49"/>
                  <a:gd name="T1" fmla="*/ 61 h 67"/>
                  <a:gd name="T2" fmla="*/ 29 w 49"/>
                  <a:gd name="T3" fmla="*/ 63 h 67"/>
                  <a:gd name="T4" fmla="*/ 33 w 49"/>
                  <a:gd name="T5" fmla="*/ 66 h 67"/>
                  <a:gd name="T6" fmla="*/ 37 w 49"/>
                  <a:gd name="T7" fmla="*/ 66 h 67"/>
                  <a:gd name="T8" fmla="*/ 41 w 49"/>
                  <a:gd name="T9" fmla="*/ 64 h 67"/>
                  <a:gd name="T10" fmla="*/ 43 w 49"/>
                  <a:gd name="T11" fmla="*/ 62 h 67"/>
                  <a:gd name="T12" fmla="*/ 45 w 49"/>
                  <a:gd name="T13" fmla="*/ 59 h 67"/>
                  <a:gd name="T14" fmla="*/ 48 w 49"/>
                  <a:gd name="T15" fmla="*/ 54 h 67"/>
                  <a:gd name="T16" fmla="*/ 48 w 49"/>
                  <a:gd name="T17" fmla="*/ 49 h 67"/>
                  <a:gd name="T18" fmla="*/ 48 w 49"/>
                  <a:gd name="T19" fmla="*/ 43 h 67"/>
                  <a:gd name="T20" fmla="*/ 45 w 49"/>
                  <a:gd name="T21" fmla="*/ 36 h 67"/>
                  <a:gd name="T22" fmla="*/ 43 w 49"/>
                  <a:gd name="T23" fmla="*/ 30 h 67"/>
                  <a:gd name="T24" fmla="*/ 41 w 49"/>
                  <a:gd name="T25" fmla="*/ 24 h 67"/>
                  <a:gd name="T26" fmla="*/ 37 w 49"/>
                  <a:gd name="T27" fmla="*/ 17 h 67"/>
                  <a:gd name="T28" fmla="*/ 33 w 49"/>
                  <a:gd name="T29" fmla="*/ 13 h 67"/>
                  <a:gd name="T30" fmla="*/ 29 w 49"/>
                  <a:gd name="T31" fmla="*/ 7 h 67"/>
                  <a:gd name="T32" fmla="*/ 23 w 49"/>
                  <a:gd name="T33" fmla="*/ 4 h 67"/>
                  <a:gd name="T34" fmla="*/ 18 w 49"/>
                  <a:gd name="T35" fmla="*/ 1 h 67"/>
                  <a:gd name="T36" fmla="*/ 14 w 49"/>
                  <a:gd name="T37" fmla="*/ 0 h 67"/>
                  <a:gd name="T38" fmla="*/ 10 w 49"/>
                  <a:gd name="T39" fmla="*/ 0 h 67"/>
                  <a:gd name="T40" fmla="*/ 6 w 49"/>
                  <a:gd name="T41" fmla="*/ 1 h 67"/>
                  <a:gd name="T42" fmla="*/ 3 w 49"/>
                  <a:gd name="T43" fmla="*/ 3 h 67"/>
                  <a:gd name="T44" fmla="*/ 2 w 49"/>
                  <a:gd name="T45" fmla="*/ 6 h 67"/>
                  <a:gd name="T46" fmla="*/ 0 w 49"/>
                  <a:gd name="T47" fmla="*/ 11 h 67"/>
                  <a:gd name="T48" fmla="*/ 0 w 49"/>
                  <a:gd name="T49" fmla="*/ 16 h 67"/>
                  <a:gd name="T50" fmla="*/ 0 w 49"/>
                  <a:gd name="T51" fmla="*/ 22 h 67"/>
                  <a:gd name="T52" fmla="*/ 2 w 49"/>
                  <a:gd name="T53" fmla="*/ 29 h 67"/>
                  <a:gd name="T54" fmla="*/ 3 w 49"/>
                  <a:gd name="T55" fmla="*/ 34 h 67"/>
                  <a:gd name="T56" fmla="*/ 6 w 49"/>
                  <a:gd name="T57" fmla="*/ 41 h 67"/>
                  <a:gd name="T58" fmla="*/ 10 w 49"/>
                  <a:gd name="T59" fmla="*/ 46 h 67"/>
                  <a:gd name="T60" fmla="*/ 14 w 49"/>
                  <a:gd name="T61" fmla="*/ 52 h 67"/>
                  <a:gd name="T62" fmla="*/ 18 w 49"/>
                  <a:gd name="T63" fmla="*/ 57 h 67"/>
                  <a:gd name="T64" fmla="*/ 23 w 49"/>
                  <a:gd name="T65" fmla="*/ 61 h 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9"/>
                  <a:gd name="T100" fmla="*/ 0 h 67"/>
                  <a:gd name="T101" fmla="*/ 49 w 49"/>
                  <a:gd name="T102" fmla="*/ 67 h 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9" h="67">
                    <a:moveTo>
                      <a:pt x="23" y="61"/>
                    </a:moveTo>
                    <a:lnTo>
                      <a:pt x="29" y="63"/>
                    </a:lnTo>
                    <a:lnTo>
                      <a:pt x="33" y="66"/>
                    </a:lnTo>
                    <a:lnTo>
                      <a:pt x="37" y="66"/>
                    </a:lnTo>
                    <a:lnTo>
                      <a:pt x="41" y="64"/>
                    </a:lnTo>
                    <a:lnTo>
                      <a:pt x="43" y="62"/>
                    </a:lnTo>
                    <a:lnTo>
                      <a:pt x="45" y="59"/>
                    </a:lnTo>
                    <a:lnTo>
                      <a:pt x="48" y="54"/>
                    </a:lnTo>
                    <a:lnTo>
                      <a:pt x="48" y="49"/>
                    </a:lnTo>
                    <a:lnTo>
                      <a:pt x="48" y="43"/>
                    </a:lnTo>
                    <a:lnTo>
                      <a:pt x="45" y="36"/>
                    </a:lnTo>
                    <a:lnTo>
                      <a:pt x="43" y="30"/>
                    </a:lnTo>
                    <a:lnTo>
                      <a:pt x="41" y="24"/>
                    </a:lnTo>
                    <a:lnTo>
                      <a:pt x="37" y="17"/>
                    </a:lnTo>
                    <a:lnTo>
                      <a:pt x="33" y="13"/>
                    </a:lnTo>
                    <a:lnTo>
                      <a:pt x="29" y="7"/>
                    </a:lnTo>
                    <a:lnTo>
                      <a:pt x="23" y="4"/>
                    </a:lnTo>
                    <a:lnTo>
                      <a:pt x="18" y="1"/>
                    </a:lnTo>
                    <a:lnTo>
                      <a:pt x="14" y="0"/>
                    </a:lnTo>
                    <a:lnTo>
                      <a:pt x="10" y="0"/>
                    </a:lnTo>
                    <a:lnTo>
                      <a:pt x="6" y="1"/>
                    </a:lnTo>
                    <a:lnTo>
                      <a:pt x="3" y="3"/>
                    </a:lnTo>
                    <a:lnTo>
                      <a:pt x="2" y="6"/>
                    </a:lnTo>
                    <a:lnTo>
                      <a:pt x="0" y="11"/>
                    </a:lnTo>
                    <a:lnTo>
                      <a:pt x="0" y="16"/>
                    </a:lnTo>
                    <a:lnTo>
                      <a:pt x="0" y="22"/>
                    </a:lnTo>
                    <a:lnTo>
                      <a:pt x="2" y="29"/>
                    </a:lnTo>
                    <a:lnTo>
                      <a:pt x="3" y="34"/>
                    </a:lnTo>
                    <a:lnTo>
                      <a:pt x="6" y="41"/>
                    </a:lnTo>
                    <a:lnTo>
                      <a:pt x="10" y="46"/>
                    </a:lnTo>
                    <a:lnTo>
                      <a:pt x="14" y="52"/>
                    </a:lnTo>
                    <a:lnTo>
                      <a:pt x="18" y="57"/>
                    </a:lnTo>
                    <a:lnTo>
                      <a:pt x="23" y="61"/>
                    </a:lnTo>
                  </a:path>
                </a:pathLst>
              </a:custGeom>
              <a:solidFill>
                <a:schemeClr val="bg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42" name="Freeform 189"/>
              <p:cNvSpPr>
                <a:spLocks/>
              </p:cNvSpPr>
              <p:nvPr/>
            </p:nvSpPr>
            <p:spPr bwMode="auto">
              <a:xfrm>
                <a:off x="2421" y="1735"/>
                <a:ext cx="49" cy="67"/>
              </a:xfrm>
              <a:custGeom>
                <a:avLst/>
                <a:gdLst>
                  <a:gd name="T0" fmla="*/ 23 w 49"/>
                  <a:gd name="T1" fmla="*/ 61 h 67"/>
                  <a:gd name="T2" fmla="*/ 29 w 49"/>
                  <a:gd name="T3" fmla="*/ 63 h 67"/>
                  <a:gd name="T4" fmla="*/ 33 w 49"/>
                  <a:gd name="T5" fmla="*/ 64 h 67"/>
                  <a:gd name="T6" fmla="*/ 36 w 49"/>
                  <a:gd name="T7" fmla="*/ 66 h 67"/>
                  <a:gd name="T8" fmla="*/ 41 w 49"/>
                  <a:gd name="T9" fmla="*/ 64 h 67"/>
                  <a:gd name="T10" fmla="*/ 43 w 49"/>
                  <a:gd name="T11" fmla="*/ 62 h 67"/>
                  <a:gd name="T12" fmla="*/ 45 w 49"/>
                  <a:gd name="T13" fmla="*/ 59 h 67"/>
                  <a:gd name="T14" fmla="*/ 46 w 49"/>
                  <a:gd name="T15" fmla="*/ 54 h 67"/>
                  <a:gd name="T16" fmla="*/ 48 w 49"/>
                  <a:gd name="T17" fmla="*/ 49 h 67"/>
                  <a:gd name="T18" fmla="*/ 46 w 49"/>
                  <a:gd name="T19" fmla="*/ 42 h 67"/>
                  <a:gd name="T20" fmla="*/ 45 w 49"/>
                  <a:gd name="T21" fmla="*/ 36 h 67"/>
                  <a:gd name="T22" fmla="*/ 43 w 49"/>
                  <a:gd name="T23" fmla="*/ 30 h 67"/>
                  <a:gd name="T24" fmla="*/ 41 w 49"/>
                  <a:gd name="T25" fmla="*/ 23 h 67"/>
                  <a:gd name="T26" fmla="*/ 36 w 49"/>
                  <a:gd name="T27" fmla="*/ 17 h 67"/>
                  <a:gd name="T28" fmla="*/ 33 w 49"/>
                  <a:gd name="T29" fmla="*/ 12 h 67"/>
                  <a:gd name="T30" fmla="*/ 29 w 49"/>
                  <a:gd name="T31" fmla="*/ 7 h 67"/>
                  <a:gd name="T32" fmla="*/ 23 w 49"/>
                  <a:gd name="T33" fmla="*/ 4 h 67"/>
                  <a:gd name="T34" fmla="*/ 18 w 49"/>
                  <a:gd name="T35" fmla="*/ 1 h 67"/>
                  <a:gd name="T36" fmla="*/ 14 w 49"/>
                  <a:gd name="T37" fmla="*/ 0 h 67"/>
                  <a:gd name="T38" fmla="*/ 10 w 49"/>
                  <a:gd name="T39" fmla="*/ 0 h 67"/>
                  <a:gd name="T40" fmla="*/ 6 w 49"/>
                  <a:gd name="T41" fmla="*/ 1 h 67"/>
                  <a:gd name="T42" fmla="*/ 3 w 49"/>
                  <a:gd name="T43" fmla="*/ 3 h 67"/>
                  <a:gd name="T44" fmla="*/ 1 w 49"/>
                  <a:gd name="T45" fmla="*/ 6 h 67"/>
                  <a:gd name="T46" fmla="*/ 0 w 49"/>
                  <a:gd name="T47" fmla="*/ 10 h 67"/>
                  <a:gd name="T48" fmla="*/ 0 w 49"/>
                  <a:gd name="T49" fmla="*/ 15 h 67"/>
                  <a:gd name="T50" fmla="*/ 0 w 49"/>
                  <a:gd name="T51" fmla="*/ 22 h 67"/>
                  <a:gd name="T52" fmla="*/ 1 w 49"/>
                  <a:gd name="T53" fmla="*/ 27 h 67"/>
                  <a:gd name="T54" fmla="*/ 3 w 49"/>
                  <a:gd name="T55" fmla="*/ 34 h 67"/>
                  <a:gd name="T56" fmla="*/ 6 w 49"/>
                  <a:gd name="T57" fmla="*/ 41 h 67"/>
                  <a:gd name="T58" fmla="*/ 10 w 49"/>
                  <a:gd name="T59" fmla="*/ 46 h 67"/>
                  <a:gd name="T60" fmla="*/ 14 w 49"/>
                  <a:gd name="T61" fmla="*/ 52 h 67"/>
                  <a:gd name="T62" fmla="*/ 18 w 49"/>
                  <a:gd name="T63" fmla="*/ 57 h 67"/>
                  <a:gd name="T64" fmla="*/ 23 w 49"/>
                  <a:gd name="T65" fmla="*/ 61 h 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9"/>
                  <a:gd name="T100" fmla="*/ 0 h 67"/>
                  <a:gd name="T101" fmla="*/ 49 w 49"/>
                  <a:gd name="T102" fmla="*/ 67 h 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9" h="67">
                    <a:moveTo>
                      <a:pt x="23" y="61"/>
                    </a:moveTo>
                    <a:lnTo>
                      <a:pt x="29" y="63"/>
                    </a:lnTo>
                    <a:lnTo>
                      <a:pt x="33" y="64"/>
                    </a:lnTo>
                    <a:lnTo>
                      <a:pt x="36" y="66"/>
                    </a:lnTo>
                    <a:lnTo>
                      <a:pt x="41" y="64"/>
                    </a:lnTo>
                    <a:lnTo>
                      <a:pt x="43" y="62"/>
                    </a:lnTo>
                    <a:lnTo>
                      <a:pt x="45" y="59"/>
                    </a:lnTo>
                    <a:lnTo>
                      <a:pt x="46" y="54"/>
                    </a:lnTo>
                    <a:lnTo>
                      <a:pt x="48" y="49"/>
                    </a:lnTo>
                    <a:lnTo>
                      <a:pt x="46" y="42"/>
                    </a:lnTo>
                    <a:lnTo>
                      <a:pt x="45" y="36"/>
                    </a:lnTo>
                    <a:lnTo>
                      <a:pt x="43" y="30"/>
                    </a:lnTo>
                    <a:lnTo>
                      <a:pt x="41" y="23"/>
                    </a:lnTo>
                    <a:lnTo>
                      <a:pt x="36" y="17"/>
                    </a:lnTo>
                    <a:lnTo>
                      <a:pt x="33" y="12"/>
                    </a:lnTo>
                    <a:lnTo>
                      <a:pt x="29" y="7"/>
                    </a:lnTo>
                    <a:lnTo>
                      <a:pt x="23" y="4"/>
                    </a:lnTo>
                    <a:lnTo>
                      <a:pt x="18" y="1"/>
                    </a:lnTo>
                    <a:lnTo>
                      <a:pt x="14" y="0"/>
                    </a:lnTo>
                    <a:lnTo>
                      <a:pt x="10" y="0"/>
                    </a:lnTo>
                    <a:lnTo>
                      <a:pt x="6" y="1"/>
                    </a:lnTo>
                    <a:lnTo>
                      <a:pt x="3" y="3"/>
                    </a:lnTo>
                    <a:lnTo>
                      <a:pt x="1" y="6"/>
                    </a:lnTo>
                    <a:lnTo>
                      <a:pt x="0" y="10"/>
                    </a:lnTo>
                    <a:lnTo>
                      <a:pt x="0" y="15"/>
                    </a:lnTo>
                    <a:lnTo>
                      <a:pt x="0" y="22"/>
                    </a:lnTo>
                    <a:lnTo>
                      <a:pt x="1" y="27"/>
                    </a:lnTo>
                    <a:lnTo>
                      <a:pt x="3" y="34"/>
                    </a:lnTo>
                    <a:lnTo>
                      <a:pt x="6" y="41"/>
                    </a:lnTo>
                    <a:lnTo>
                      <a:pt x="10" y="46"/>
                    </a:lnTo>
                    <a:lnTo>
                      <a:pt x="14" y="52"/>
                    </a:lnTo>
                    <a:lnTo>
                      <a:pt x="18" y="57"/>
                    </a:lnTo>
                    <a:lnTo>
                      <a:pt x="23" y="61"/>
                    </a:lnTo>
                  </a:path>
                </a:pathLst>
              </a:custGeom>
              <a:solidFill>
                <a:schemeClr val="bg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43" name="Freeform 190"/>
              <p:cNvSpPr>
                <a:spLocks/>
              </p:cNvSpPr>
              <p:nvPr/>
            </p:nvSpPr>
            <p:spPr bwMode="auto">
              <a:xfrm>
                <a:off x="2469" y="1763"/>
                <a:ext cx="50" cy="67"/>
              </a:xfrm>
              <a:custGeom>
                <a:avLst/>
                <a:gdLst>
                  <a:gd name="T0" fmla="*/ 24 w 50"/>
                  <a:gd name="T1" fmla="*/ 61 h 67"/>
                  <a:gd name="T2" fmla="*/ 28 w 50"/>
                  <a:gd name="T3" fmla="*/ 64 h 67"/>
                  <a:gd name="T4" fmla="*/ 33 w 50"/>
                  <a:gd name="T5" fmla="*/ 66 h 67"/>
                  <a:gd name="T6" fmla="*/ 37 w 50"/>
                  <a:gd name="T7" fmla="*/ 66 h 67"/>
                  <a:gd name="T8" fmla="*/ 41 w 50"/>
                  <a:gd name="T9" fmla="*/ 64 h 67"/>
                  <a:gd name="T10" fmla="*/ 44 w 50"/>
                  <a:gd name="T11" fmla="*/ 62 h 67"/>
                  <a:gd name="T12" fmla="*/ 46 w 50"/>
                  <a:gd name="T13" fmla="*/ 59 h 67"/>
                  <a:gd name="T14" fmla="*/ 47 w 50"/>
                  <a:gd name="T15" fmla="*/ 54 h 67"/>
                  <a:gd name="T16" fmla="*/ 49 w 50"/>
                  <a:gd name="T17" fmla="*/ 49 h 67"/>
                  <a:gd name="T18" fmla="*/ 47 w 50"/>
                  <a:gd name="T19" fmla="*/ 43 h 67"/>
                  <a:gd name="T20" fmla="*/ 46 w 50"/>
                  <a:gd name="T21" fmla="*/ 36 h 67"/>
                  <a:gd name="T22" fmla="*/ 44 w 50"/>
                  <a:gd name="T23" fmla="*/ 31 h 67"/>
                  <a:gd name="T24" fmla="*/ 41 w 50"/>
                  <a:gd name="T25" fmla="*/ 24 h 67"/>
                  <a:gd name="T26" fmla="*/ 37 w 50"/>
                  <a:gd name="T27" fmla="*/ 19 h 67"/>
                  <a:gd name="T28" fmla="*/ 33 w 50"/>
                  <a:gd name="T29" fmla="*/ 13 h 67"/>
                  <a:gd name="T30" fmla="*/ 28 w 50"/>
                  <a:gd name="T31" fmla="*/ 8 h 67"/>
                  <a:gd name="T32" fmla="*/ 24 w 50"/>
                  <a:gd name="T33" fmla="*/ 4 h 67"/>
                  <a:gd name="T34" fmla="*/ 20 w 50"/>
                  <a:gd name="T35" fmla="*/ 2 h 67"/>
                  <a:gd name="T36" fmla="*/ 15 w 50"/>
                  <a:gd name="T37" fmla="*/ 1 h 67"/>
                  <a:gd name="T38" fmla="*/ 11 w 50"/>
                  <a:gd name="T39" fmla="*/ 0 h 67"/>
                  <a:gd name="T40" fmla="*/ 7 w 50"/>
                  <a:gd name="T41" fmla="*/ 1 h 67"/>
                  <a:gd name="T42" fmla="*/ 4 w 50"/>
                  <a:gd name="T43" fmla="*/ 3 h 67"/>
                  <a:gd name="T44" fmla="*/ 2 w 50"/>
                  <a:gd name="T45" fmla="*/ 6 h 67"/>
                  <a:gd name="T46" fmla="*/ 1 w 50"/>
                  <a:gd name="T47" fmla="*/ 11 h 67"/>
                  <a:gd name="T48" fmla="*/ 0 w 50"/>
                  <a:gd name="T49" fmla="*/ 16 h 67"/>
                  <a:gd name="T50" fmla="*/ 1 w 50"/>
                  <a:gd name="T51" fmla="*/ 22 h 67"/>
                  <a:gd name="T52" fmla="*/ 2 w 50"/>
                  <a:gd name="T53" fmla="*/ 29 h 67"/>
                  <a:gd name="T54" fmla="*/ 4 w 50"/>
                  <a:gd name="T55" fmla="*/ 35 h 67"/>
                  <a:gd name="T56" fmla="*/ 7 w 50"/>
                  <a:gd name="T57" fmla="*/ 41 h 67"/>
                  <a:gd name="T58" fmla="*/ 11 w 50"/>
                  <a:gd name="T59" fmla="*/ 48 h 67"/>
                  <a:gd name="T60" fmla="*/ 15 w 50"/>
                  <a:gd name="T61" fmla="*/ 53 h 67"/>
                  <a:gd name="T62" fmla="*/ 20 w 50"/>
                  <a:gd name="T63" fmla="*/ 58 h 67"/>
                  <a:gd name="T64" fmla="*/ 24 w 50"/>
                  <a:gd name="T65" fmla="*/ 61 h 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67"/>
                  <a:gd name="T101" fmla="*/ 50 w 50"/>
                  <a:gd name="T102" fmla="*/ 67 h 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67">
                    <a:moveTo>
                      <a:pt x="24" y="61"/>
                    </a:moveTo>
                    <a:lnTo>
                      <a:pt x="28" y="64"/>
                    </a:lnTo>
                    <a:lnTo>
                      <a:pt x="33" y="66"/>
                    </a:lnTo>
                    <a:lnTo>
                      <a:pt x="37" y="66"/>
                    </a:lnTo>
                    <a:lnTo>
                      <a:pt x="41" y="64"/>
                    </a:lnTo>
                    <a:lnTo>
                      <a:pt x="44" y="62"/>
                    </a:lnTo>
                    <a:lnTo>
                      <a:pt x="46" y="59"/>
                    </a:lnTo>
                    <a:lnTo>
                      <a:pt x="47" y="54"/>
                    </a:lnTo>
                    <a:lnTo>
                      <a:pt x="49" y="49"/>
                    </a:lnTo>
                    <a:lnTo>
                      <a:pt x="47" y="43"/>
                    </a:lnTo>
                    <a:lnTo>
                      <a:pt x="46" y="36"/>
                    </a:lnTo>
                    <a:lnTo>
                      <a:pt x="44" y="31"/>
                    </a:lnTo>
                    <a:lnTo>
                      <a:pt x="41" y="24"/>
                    </a:lnTo>
                    <a:lnTo>
                      <a:pt x="37" y="19"/>
                    </a:lnTo>
                    <a:lnTo>
                      <a:pt x="33" y="13"/>
                    </a:lnTo>
                    <a:lnTo>
                      <a:pt x="28" y="8"/>
                    </a:lnTo>
                    <a:lnTo>
                      <a:pt x="24" y="4"/>
                    </a:lnTo>
                    <a:lnTo>
                      <a:pt x="20" y="2"/>
                    </a:lnTo>
                    <a:lnTo>
                      <a:pt x="15" y="1"/>
                    </a:lnTo>
                    <a:lnTo>
                      <a:pt x="11" y="0"/>
                    </a:lnTo>
                    <a:lnTo>
                      <a:pt x="7" y="1"/>
                    </a:lnTo>
                    <a:lnTo>
                      <a:pt x="4" y="3"/>
                    </a:lnTo>
                    <a:lnTo>
                      <a:pt x="2" y="6"/>
                    </a:lnTo>
                    <a:lnTo>
                      <a:pt x="1" y="11"/>
                    </a:lnTo>
                    <a:lnTo>
                      <a:pt x="0" y="16"/>
                    </a:lnTo>
                    <a:lnTo>
                      <a:pt x="1" y="22"/>
                    </a:lnTo>
                    <a:lnTo>
                      <a:pt x="2" y="29"/>
                    </a:lnTo>
                    <a:lnTo>
                      <a:pt x="4" y="35"/>
                    </a:lnTo>
                    <a:lnTo>
                      <a:pt x="7" y="41"/>
                    </a:lnTo>
                    <a:lnTo>
                      <a:pt x="11" y="48"/>
                    </a:lnTo>
                    <a:lnTo>
                      <a:pt x="15" y="53"/>
                    </a:lnTo>
                    <a:lnTo>
                      <a:pt x="20" y="58"/>
                    </a:lnTo>
                    <a:lnTo>
                      <a:pt x="24" y="61"/>
                    </a:lnTo>
                  </a:path>
                </a:pathLst>
              </a:custGeom>
              <a:solidFill>
                <a:schemeClr val="bg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44" name="Freeform 191"/>
              <p:cNvSpPr>
                <a:spLocks/>
              </p:cNvSpPr>
              <p:nvPr/>
            </p:nvSpPr>
            <p:spPr bwMode="auto">
              <a:xfrm>
                <a:off x="2518" y="1793"/>
                <a:ext cx="51" cy="67"/>
              </a:xfrm>
              <a:custGeom>
                <a:avLst/>
                <a:gdLst>
                  <a:gd name="T0" fmla="*/ 25 w 51"/>
                  <a:gd name="T1" fmla="*/ 61 h 67"/>
                  <a:gd name="T2" fmla="*/ 29 w 51"/>
                  <a:gd name="T3" fmla="*/ 64 h 67"/>
                  <a:gd name="T4" fmla="*/ 34 w 51"/>
                  <a:gd name="T5" fmla="*/ 66 h 67"/>
                  <a:gd name="T6" fmla="*/ 38 w 51"/>
                  <a:gd name="T7" fmla="*/ 66 h 67"/>
                  <a:gd name="T8" fmla="*/ 42 w 51"/>
                  <a:gd name="T9" fmla="*/ 64 h 67"/>
                  <a:gd name="T10" fmla="*/ 45 w 51"/>
                  <a:gd name="T11" fmla="*/ 62 h 67"/>
                  <a:gd name="T12" fmla="*/ 47 w 51"/>
                  <a:gd name="T13" fmla="*/ 59 h 67"/>
                  <a:gd name="T14" fmla="*/ 48 w 51"/>
                  <a:gd name="T15" fmla="*/ 55 h 67"/>
                  <a:gd name="T16" fmla="*/ 50 w 51"/>
                  <a:gd name="T17" fmla="*/ 50 h 67"/>
                  <a:gd name="T18" fmla="*/ 48 w 51"/>
                  <a:gd name="T19" fmla="*/ 43 h 67"/>
                  <a:gd name="T20" fmla="*/ 47 w 51"/>
                  <a:gd name="T21" fmla="*/ 37 h 67"/>
                  <a:gd name="T22" fmla="*/ 45 w 51"/>
                  <a:gd name="T23" fmla="*/ 30 h 67"/>
                  <a:gd name="T24" fmla="*/ 42 w 51"/>
                  <a:gd name="T25" fmla="*/ 23 h 67"/>
                  <a:gd name="T26" fmla="*/ 38 w 51"/>
                  <a:gd name="T27" fmla="*/ 18 h 67"/>
                  <a:gd name="T28" fmla="*/ 34 w 51"/>
                  <a:gd name="T29" fmla="*/ 12 h 67"/>
                  <a:gd name="T30" fmla="*/ 29 w 51"/>
                  <a:gd name="T31" fmla="*/ 7 h 67"/>
                  <a:gd name="T32" fmla="*/ 25 w 51"/>
                  <a:gd name="T33" fmla="*/ 3 h 67"/>
                  <a:gd name="T34" fmla="*/ 19 w 51"/>
                  <a:gd name="T35" fmla="*/ 1 h 67"/>
                  <a:gd name="T36" fmla="*/ 14 w 51"/>
                  <a:gd name="T37" fmla="*/ 0 h 67"/>
                  <a:gd name="T38" fmla="*/ 11 w 51"/>
                  <a:gd name="T39" fmla="*/ 0 h 67"/>
                  <a:gd name="T40" fmla="*/ 6 w 51"/>
                  <a:gd name="T41" fmla="*/ 0 h 67"/>
                  <a:gd name="T42" fmla="*/ 4 w 51"/>
                  <a:gd name="T43" fmla="*/ 2 h 67"/>
                  <a:gd name="T44" fmla="*/ 2 w 51"/>
                  <a:gd name="T45" fmla="*/ 5 h 67"/>
                  <a:gd name="T46" fmla="*/ 1 w 51"/>
                  <a:gd name="T47" fmla="*/ 10 h 67"/>
                  <a:gd name="T48" fmla="*/ 0 w 51"/>
                  <a:gd name="T49" fmla="*/ 15 h 67"/>
                  <a:gd name="T50" fmla="*/ 1 w 51"/>
                  <a:gd name="T51" fmla="*/ 22 h 67"/>
                  <a:gd name="T52" fmla="*/ 2 w 51"/>
                  <a:gd name="T53" fmla="*/ 28 h 67"/>
                  <a:gd name="T54" fmla="*/ 4 w 51"/>
                  <a:gd name="T55" fmla="*/ 35 h 67"/>
                  <a:gd name="T56" fmla="*/ 6 w 51"/>
                  <a:gd name="T57" fmla="*/ 42 h 67"/>
                  <a:gd name="T58" fmla="*/ 11 w 51"/>
                  <a:gd name="T59" fmla="*/ 47 h 67"/>
                  <a:gd name="T60" fmla="*/ 14 w 51"/>
                  <a:gd name="T61" fmla="*/ 53 h 67"/>
                  <a:gd name="T62" fmla="*/ 19 w 51"/>
                  <a:gd name="T63" fmla="*/ 58 h 67"/>
                  <a:gd name="T64" fmla="*/ 25 w 51"/>
                  <a:gd name="T65" fmla="*/ 61 h 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
                  <a:gd name="T100" fmla="*/ 0 h 67"/>
                  <a:gd name="T101" fmla="*/ 51 w 51"/>
                  <a:gd name="T102" fmla="*/ 67 h 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 h="67">
                    <a:moveTo>
                      <a:pt x="25" y="61"/>
                    </a:moveTo>
                    <a:lnTo>
                      <a:pt x="29" y="64"/>
                    </a:lnTo>
                    <a:lnTo>
                      <a:pt x="34" y="66"/>
                    </a:lnTo>
                    <a:lnTo>
                      <a:pt x="38" y="66"/>
                    </a:lnTo>
                    <a:lnTo>
                      <a:pt x="42" y="64"/>
                    </a:lnTo>
                    <a:lnTo>
                      <a:pt x="45" y="62"/>
                    </a:lnTo>
                    <a:lnTo>
                      <a:pt x="47" y="59"/>
                    </a:lnTo>
                    <a:lnTo>
                      <a:pt x="48" y="55"/>
                    </a:lnTo>
                    <a:lnTo>
                      <a:pt x="50" y="50"/>
                    </a:lnTo>
                    <a:lnTo>
                      <a:pt x="48" y="43"/>
                    </a:lnTo>
                    <a:lnTo>
                      <a:pt x="47" y="37"/>
                    </a:lnTo>
                    <a:lnTo>
                      <a:pt x="45" y="30"/>
                    </a:lnTo>
                    <a:lnTo>
                      <a:pt x="42" y="23"/>
                    </a:lnTo>
                    <a:lnTo>
                      <a:pt x="38" y="18"/>
                    </a:lnTo>
                    <a:lnTo>
                      <a:pt x="34" y="12"/>
                    </a:lnTo>
                    <a:lnTo>
                      <a:pt x="29" y="7"/>
                    </a:lnTo>
                    <a:lnTo>
                      <a:pt x="25" y="3"/>
                    </a:lnTo>
                    <a:lnTo>
                      <a:pt x="19" y="1"/>
                    </a:lnTo>
                    <a:lnTo>
                      <a:pt x="14" y="0"/>
                    </a:lnTo>
                    <a:lnTo>
                      <a:pt x="11" y="0"/>
                    </a:lnTo>
                    <a:lnTo>
                      <a:pt x="6" y="0"/>
                    </a:lnTo>
                    <a:lnTo>
                      <a:pt x="4" y="2"/>
                    </a:lnTo>
                    <a:lnTo>
                      <a:pt x="2" y="5"/>
                    </a:lnTo>
                    <a:lnTo>
                      <a:pt x="1" y="10"/>
                    </a:lnTo>
                    <a:lnTo>
                      <a:pt x="0" y="15"/>
                    </a:lnTo>
                    <a:lnTo>
                      <a:pt x="1" y="22"/>
                    </a:lnTo>
                    <a:lnTo>
                      <a:pt x="2" y="28"/>
                    </a:lnTo>
                    <a:lnTo>
                      <a:pt x="4" y="35"/>
                    </a:lnTo>
                    <a:lnTo>
                      <a:pt x="6" y="42"/>
                    </a:lnTo>
                    <a:lnTo>
                      <a:pt x="11" y="47"/>
                    </a:lnTo>
                    <a:lnTo>
                      <a:pt x="14" y="53"/>
                    </a:lnTo>
                    <a:lnTo>
                      <a:pt x="19" y="58"/>
                    </a:lnTo>
                    <a:lnTo>
                      <a:pt x="25" y="61"/>
                    </a:lnTo>
                  </a:path>
                </a:pathLst>
              </a:custGeom>
              <a:solidFill>
                <a:schemeClr val="bg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45" name="Freeform 192"/>
              <p:cNvSpPr>
                <a:spLocks/>
              </p:cNvSpPr>
              <p:nvPr/>
            </p:nvSpPr>
            <p:spPr bwMode="auto">
              <a:xfrm>
                <a:off x="2568" y="1821"/>
                <a:ext cx="49" cy="68"/>
              </a:xfrm>
              <a:custGeom>
                <a:avLst/>
                <a:gdLst>
                  <a:gd name="T0" fmla="*/ 24 w 49"/>
                  <a:gd name="T1" fmla="*/ 62 h 68"/>
                  <a:gd name="T2" fmla="*/ 29 w 49"/>
                  <a:gd name="T3" fmla="*/ 65 h 68"/>
                  <a:gd name="T4" fmla="*/ 33 w 49"/>
                  <a:gd name="T5" fmla="*/ 67 h 68"/>
                  <a:gd name="T6" fmla="*/ 37 w 49"/>
                  <a:gd name="T7" fmla="*/ 67 h 68"/>
                  <a:gd name="T8" fmla="*/ 41 w 49"/>
                  <a:gd name="T9" fmla="*/ 65 h 68"/>
                  <a:gd name="T10" fmla="*/ 44 w 49"/>
                  <a:gd name="T11" fmla="*/ 63 h 68"/>
                  <a:gd name="T12" fmla="*/ 46 w 49"/>
                  <a:gd name="T13" fmla="*/ 60 h 68"/>
                  <a:gd name="T14" fmla="*/ 48 w 49"/>
                  <a:gd name="T15" fmla="*/ 55 h 68"/>
                  <a:gd name="T16" fmla="*/ 48 w 49"/>
                  <a:gd name="T17" fmla="*/ 49 h 68"/>
                  <a:gd name="T18" fmla="*/ 48 w 49"/>
                  <a:gd name="T19" fmla="*/ 44 h 68"/>
                  <a:gd name="T20" fmla="*/ 46 w 49"/>
                  <a:gd name="T21" fmla="*/ 37 h 68"/>
                  <a:gd name="T22" fmla="*/ 44 w 49"/>
                  <a:gd name="T23" fmla="*/ 31 h 68"/>
                  <a:gd name="T24" fmla="*/ 41 w 49"/>
                  <a:gd name="T25" fmla="*/ 24 h 68"/>
                  <a:gd name="T26" fmla="*/ 37 w 49"/>
                  <a:gd name="T27" fmla="*/ 19 h 68"/>
                  <a:gd name="T28" fmla="*/ 33 w 49"/>
                  <a:gd name="T29" fmla="*/ 13 h 68"/>
                  <a:gd name="T30" fmla="*/ 29 w 49"/>
                  <a:gd name="T31" fmla="*/ 9 h 68"/>
                  <a:gd name="T32" fmla="*/ 24 w 49"/>
                  <a:gd name="T33" fmla="*/ 4 h 68"/>
                  <a:gd name="T34" fmla="*/ 18 w 49"/>
                  <a:gd name="T35" fmla="*/ 2 h 68"/>
                  <a:gd name="T36" fmla="*/ 14 w 49"/>
                  <a:gd name="T37" fmla="*/ 0 h 68"/>
                  <a:gd name="T38" fmla="*/ 11 w 49"/>
                  <a:gd name="T39" fmla="*/ 0 h 68"/>
                  <a:gd name="T40" fmla="*/ 6 w 49"/>
                  <a:gd name="T41" fmla="*/ 1 h 68"/>
                  <a:gd name="T42" fmla="*/ 4 w 49"/>
                  <a:gd name="T43" fmla="*/ 3 h 68"/>
                  <a:gd name="T44" fmla="*/ 2 w 49"/>
                  <a:gd name="T45" fmla="*/ 6 h 68"/>
                  <a:gd name="T46" fmla="*/ 0 w 49"/>
                  <a:gd name="T47" fmla="*/ 11 h 68"/>
                  <a:gd name="T48" fmla="*/ 0 w 49"/>
                  <a:gd name="T49" fmla="*/ 17 h 68"/>
                  <a:gd name="T50" fmla="*/ 0 w 49"/>
                  <a:gd name="T51" fmla="*/ 22 h 68"/>
                  <a:gd name="T52" fmla="*/ 2 w 49"/>
                  <a:gd name="T53" fmla="*/ 29 h 68"/>
                  <a:gd name="T54" fmla="*/ 4 w 49"/>
                  <a:gd name="T55" fmla="*/ 36 h 68"/>
                  <a:gd name="T56" fmla="*/ 6 w 49"/>
                  <a:gd name="T57" fmla="*/ 42 h 68"/>
                  <a:gd name="T58" fmla="*/ 11 w 49"/>
                  <a:gd name="T59" fmla="*/ 48 h 68"/>
                  <a:gd name="T60" fmla="*/ 14 w 49"/>
                  <a:gd name="T61" fmla="*/ 53 h 68"/>
                  <a:gd name="T62" fmla="*/ 18 w 49"/>
                  <a:gd name="T63" fmla="*/ 59 h 68"/>
                  <a:gd name="T64" fmla="*/ 24 w 49"/>
                  <a:gd name="T65" fmla="*/ 62 h 6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9"/>
                  <a:gd name="T100" fmla="*/ 0 h 68"/>
                  <a:gd name="T101" fmla="*/ 49 w 49"/>
                  <a:gd name="T102" fmla="*/ 68 h 6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9" h="68">
                    <a:moveTo>
                      <a:pt x="24" y="62"/>
                    </a:moveTo>
                    <a:lnTo>
                      <a:pt x="29" y="65"/>
                    </a:lnTo>
                    <a:lnTo>
                      <a:pt x="33" y="67"/>
                    </a:lnTo>
                    <a:lnTo>
                      <a:pt x="37" y="67"/>
                    </a:lnTo>
                    <a:lnTo>
                      <a:pt x="41" y="65"/>
                    </a:lnTo>
                    <a:lnTo>
                      <a:pt x="44" y="63"/>
                    </a:lnTo>
                    <a:lnTo>
                      <a:pt x="46" y="60"/>
                    </a:lnTo>
                    <a:lnTo>
                      <a:pt x="48" y="55"/>
                    </a:lnTo>
                    <a:lnTo>
                      <a:pt x="48" y="49"/>
                    </a:lnTo>
                    <a:lnTo>
                      <a:pt x="48" y="44"/>
                    </a:lnTo>
                    <a:lnTo>
                      <a:pt x="46" y="37"/>
                    </a:lnTo>
                    <a:lnTo>
                      <a:pt x="44" y="31"/>
                    </a:lnTo>
                    <a:lnTo>
                      <a:pt x="41" y="24"/>
                    </a:lnTo>
                    <a:lnTo>
                      <a:pt x="37" y="19"/>
                    </a:lnTo>
                    <a:lnTo>
                      <a:pt x="33" y="13"/>
                    </a:lnTo>
                    <a:lnTo>
                      <a:pt x="29" y="9"/>
                    </a:lnTo>
                    <a:lnTo>
                      <a:pt x="24" y="4"/>
                    </a:lnTo>
                    <a:lnTo>
                      <a:pt x="18" y="2"/>
                    </a:lnTo>
                    <a:lnTo>
                      <a:pt x="14" y="0"/>
                    </a:lnTo>
                    <a:lnTo>
                      <a:pt x="11" y="0"/>
                    </a:lnTo>
                    <a:lnTo>
                      <a:pt x="6" y="1"/>
                    </a:lnTo>
                    <a:lnTo>
                      <a:pt x="4" y="3"/>
                    </a:lnTo>
                    <a:lnTo>
                      <a:pt x="2" y="6"/>
                    </a:lnTo>
                    <a:lnTo>
                      <a:pt x="0" y="11"/>
                    </a:lnTo>
                    <a:lnTo>
                      <a:pt x="0" y="17"/>
                    </a:lnTo>
                    <a:lnTo>
                      <a:pt x="0" y="22"/>
                    </a:lnTo>
                    <a:lnTo>
                      <a:pt x="2" y="29"/>
                    </a:lnTo>
                    <a:lnTo>
                      <a:pt x="4" y="36"/>
                    </a:lnTo>
                    <a:lnTo>
                      <a:pt x="6" y="42"/>
                    </a:lnTo>
                    <a:lnTo>
                      <a:pt x="11" y="48"/>
                    </a:lnTo>
                    <a:lnTo>
                      <a:pt x="14" y="53"/>
                    </a:lnTo>
                    <a:lnTo>
                      <a:pt x="18" y="59"/>
                    </a:lnTo>
                    <a:lnTo>
                      <a:pt x="24" y="62"/>
                    </a:lnTo>
                  </a:path>
                </a:pathLst>
              </a:custGeom>
              <a:solidFill>
                <a:schemeClr val="bg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46" name="Freeform 193"/>
              <p:cNvSpPr>
                <a:spLocks/>
              </p:cNvSpPr>
              <p:nvPr/>
            </p:nvSpPr>
            <p:spPr bwMode="auto">
              <a:xfrm>
                <a:off x="2617" y="1851"/>
                <a:ext cx="50" cy="67"/>
              </a:xfrm>
              <a:custGeom>
                <a:avLst/>
                <a:gdLst>
                  <a:gd name="T0" fmla="*/ 23 w 50"/>
                  <a:gd name="T1" fmla="*/ 61 h 67"/>
                  <a:gd name="T2" fmla="*/ 29 w 50"/>
                  <a:gd name="T3" fmla="*/ 63 h 67"/>
                  <a:gd name="T4" fmla="*/ 34 w 50"/>
                  <a:gd name="T5" fmla="*/ 66 h 67"/>
                  <a:gd name="T6" fmla="*/ 38 w 50"/>
                  <a:gd name="T7" fmla="*/ 66 h 67"/>
                  <a:gd name="T8" fmla="*/ 42 w 50"/>
                  <a:gd name="T9" fmla="*/ 64 h 67"/>
                  <a:gd name="T10" fmla="*/ 44 w 50"/>
                  <a:gd name="T11" fmla="*/ 62 h 67"/>
                  <a:gd name="T12" fmla="*/ 46 w 50"/>
                  <a:gd name="T13" fmla="*/ 59 h 67"/>
                  <a:gd name="T14" fmla="*/ 49 w 50"/>
                  <a:gd name="T15" fmla="*/ 54 h 67"/>
                  <a:gd name="T16" fmla="*/ 49 w 50"/>
                  <a:gd name="T17" fmla="*/ 49 h 67"/>
                  <a:gd name="T18" fmla="*/ 49 w 50"/>
                  <a:gd name="T19" fmla="*/ 43 h 67"/>
                  <a:gd name="T20" fmla="*/ 46 w 50"/>
                  <a:gd name="T21" fmla="*/ 36 h 67"/>
                  <a:gd name="T22" fmla="*/ 44 w 50"/>
                  <a:gd name="T23" fmla="*/ 30 h 67"/>
                  <a:gd name="T24" fmla="*/ 42 w 50"/>
                  <a:gd name="T25" fmla="*/ 24 h 67"/>
                  <a:gd name="T26" fmla="*/ 38 w 50"/>
                  <a:gd name="T27" fmla="*/ 17 h 67"/>
                  <a:gd name="T28" fmla="*/ 34 w 50"/>
                  <a:gd name="T29" fmla="*/ 13 h 67"/>
                  <a:gd name="T30" fmla="*/ 29 w 50"/>
                  <a:gd name="T31" fmla="*/ 7 h 67"/>
                  <a:gd name="T32" fmla="*/ 23 w 50"/>
                  <a:gd name="T33" fmla="*/ 4 h 67"/>
                  <a:gd name="T34" fmla="*/ 19 w 50"/>
                  <a:gd name="T35" fmla="*/ 1 h 67"/>
                  <a:gd name="T36" fmla="*/ 14 w 50"/>
                  <a:gd name="T37" fmla="*/ 0 h 67"/>
                  <a:gd name="T38" fmla="*/ 10 w 50"/>
                  <a:gd name="T39" fmla="*/ 0 h 67"/>
                  <a:gd name="T40" fmla="*/ 6 w 50"/>
                  <a:gd name="T41" fmla="*/ 1 h 67"/>
                  <a:gd name="T42" fmla="*/ 3 w 50"/>
                  <a:gd name="T43" fmla="*/ 3 h 67"/>
                  <a:gd name="T44" fmla="*/ 1 w 50"/>
                  <a:gd name="T45" fmla="*/ 6 h 67"/>
                  <a:gd name="T46" fmla="*/ 0 w 50"/>
                  <a:gd name="T47" fmla="*/ 11 h 67"/>
                  <a:gd name="T48" fmla="*/ 0 w 50"/>
                  <a:gd name="T49" fmla="*/ 16 h 67"/>
                  <a:gd name="T50" fmla="*/ 0 w 50"/>
                  <a:gd name="T51" fmla="*/ 22 h 67"/>
                  <a:gd name="T52" fmla="*/ 1 w 50"/>
                  <a:gd name="T53" fmla="*/ 29 h 67"/>
                  <a:gd name="T54" fmla="*/ 3 w 50"/>
                  <a:gd name="T55" fmla="*/ 34 h 67"/>
                  <a:gd name="T56" fmla="*/ 6 w 50"/>
                  <a:gd name="T57" fmla="*/ 41 h 67"/>
                  <a:gd name="T58" fmla="*/ 10 w 50"/>
                  <a:gd name="T59" fmla="*/ 46 h 67"/>
                  <a:gd name="T60" fmla="*/ 14 w 50"/>
                  <a:gd name="T61" fmla="*/ 52 h 67"/>
                  <a:gd name="T62" fmla="*/ 19 w 50"/>
                  <a:gd name="T63" fmla="*/ 57 h 67"/>
                  <a:gd name="T64" fmla="*/ 23 w 50"/>
                  <a:gd name="T65" fmla="*/ 61 h 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67"/>
                  <a:gd name="T101" fmla="*/ 50 w 50"/>
                  <a:gd name="T102" fmla="*/ 67 h 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67">
                    <a:moveTo>
                      <a:pt x="23" y="61"/>
                    </a:moveTo>
                    <a:lnTo>
                      <a:pt x="29" y="63"/>
                    </a:lnTo>
                    <a:lnTo>
                      <a:pt x="34" y="66"/>
                    </a:lnTo>
                    <a:lnTo>
                      <a:pt x="38" y="66"/>
                    </a:lnTo>
                    <a:lnTo>
                      <a:pt x="42" y="64"/>
                    </a:lnTo>
                    <a:lnTo>
                      <a:pt x="44" y="62"/>
                    </a:lnTo>
                    <a:lnTo>
                      <a:pt x="46" y="59"/>
                    </a:lnTo>
                    <a:lnTo>
                      <a:pt x="49" y="54"/>
                    </a:lnTo>
                    <a:lnTo>
                      <a:pt x="49" y="49"/>
                    </a:lnTo>
                    <a:lnTo>
                      <a:pt x="49" y="43"/>
                    </a:lnTo>
                    <a:lnTo>
                      <a:pt x="46" y="36"/>
                    </a:lnTo>
                    <a:lnTo>
                      <a:pt x="44" y="30"/>
                    </a:lnTo>
                    <a:lnTo>
                      <a:pt x="42" y="24"/>
                    </a:lnTo>
                    <a:lnTo>
                      <a:pt x="38" y="17"/>
                    </a:lnTo>
                    <a:lnTo>
                      <a:pt x="34" y="13"/>
                    </a:lnTo>
                    <a:lnTo>
                      <a:pt x="29" y="7"/>
                    </a:lnTo>
                    <a:lnTo>
                      <a:pt x="23" y="4"/>
                    </a:lnTo>
                    <a:lnTo>
                      <a:pt x="19" y="1"/>
                    </a:lnTo>
                    <a:lnTo>
                      <a:pt x="14" y="0"/>
                    </a:lnTo>
                    <a:lnTo>
                      <a:pt x="10" y="0"/>
                    </a:lnTo>
                    <a:lnTo>
                      <a:pt x="6" y="1"/>
                    </a:lnTo>
                    <a:lnTo>
                      <a:pt x="3" y="3"/>
                    </a:lnTo>
                    <a:lnTo>
                      <a:pt x="1" y="6"/>
                    </a:lnTo>
                    <a:lnTo>
                      <a:pt x="0" y="11"/>
                    </a:lnTo>
                    <a:lnTo>
                      <a:pt x="0" y="16"/>
                    </a:lnTo>
                    <a:lnTo>
                      <a:pt x="0" y="22"/>
                    </a:lnTo>
                    <a:lnTo>
                      <a:pt x="1" y="29"/>
                    </a:lnTo>
                    <a:lnTo>
                      <a:pt x="3" y="34"/>
                    </a:lnTo>
                    <a:lnTo>
                      <a:pt x="6" y="41"/>
                    </a:lnTo>
                    <a:lnTo>
                      <a:pt x="10" y="46"/>
                    </a:lnTo>
                    <a:lnTo>
                      <a:pt x="14" y="52"/>
                    </a:lnTo>
                    <a:lnTo>
                      <a:pt x="19" y="57"/>
                    </a:lnTo>
                    <a:lnTo>
                      <a:pt x="23" y="61"/>
                    </a:lnTo>
                  </a:path>
                </a:pathLst>
              </a:custGeom>
              <a:solidFill>
                <a:schemeClr val="bg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47" name="Freeform 194"/>
              <p:cNvSpPr>
                <a:spLocks/>
              </p:cNvSpPr>
              <p:nvPr/>
            </p:nvSpPr>
            <p:spPr bwMode="auto">
              <a:xfrm>
                <a:off x="2624" y="1791"/>
                <a:ext cx="265" cy="126"/>
              </a:xfrm>
              <a:custGeom>
                <a:avLst/>
                <a:gdLst>
                  <a:gd name="T0" fmla="*/ 255 w 265"/>
                  <a:gd name="T1" fmla="*/ 65 h 126"/>
                  <a:gd name="T2" fmla="*/ 257 w 265"/>
                  <a:gd name="T3" fmla="*/ 65 h 126"/>
                  <a:gd name="T4" fmla="*/ 258 w 265"/>
                  <a:gd name="T5" fmla="*/ 64 h 126"/>
                  <a:gd name="T6" fmla="*/ 259 w 265"/>
                  <a:gd name="T7" fmla="*/ 61 h 126"/>
                  <a:gd name="T8" fmla="*/ 261 w 265"/>
                  <a:gd name="T9" fmla="*/ 60 h 126"/>
                  <a:gd name="T10" fmla="*/ 261 w 265"/>
                  <a:gd name="T11" fmla="*/ 58 h 126"/>
                  <a:gd name="T12" fmla="*/ 262 w 265"/>
                  <a:gd name="T13" fmla="*/ 55 h 126"/>
                  <a:gd name="T14" fmla="*/ 262 w 265"/>
                  <a:gd name="T15" fmla="*/ 52 h 126"/>
                  <a:gd name="T16" fmla="*/ 264 w 265"/>
                  <a:gd name="T17" fmla="*/ 49 h 126"/>
                  <a:gd name="T18" fmla="*/ 262 w 265"/>
                  <a:gd name="T19" fmla="*/ 43 h 126"/>
                  <a:gd name="T20" fmla="*/ 261 w 265"/>
                  <a:gd name="T21" fmla="*/ 37 h 126"/>
                  <a:gd name="T22" fmla="*/ 259 w 265"/>
                  <a:gd name="T23" fmla="*/ 30 h 126"/>
                  <a:gd name="T24" fmla="*/ 256 w 265"/>
                  <a:gd name="T25" fmla="*/ 24 h 126"/>
                  <a:gd name="T26" fmla="*/ 252 w 265"/>
                  <a:gd name="T27" fmla="*/ 18 h 126"/>
                  <a:gd name="T28" fmla="*/ 248 w 265"/>
                  <a:gd name="T29" fmla="*/ 13 h 126"/>
                  <a:gd name="T30" fmla="*/ 243 w 265"/>
                  <a:gd name="T31" fmla="*/ 7 h 126"/>
                  <a:gd name="T32" fmla="*/ 239 w 265"/>
                  <a:gd name="T33" fmla="*/ 4 h 126"/>
                  <a:gd name="T34" fmla="*/ 237 w 265"/>
                  <a:gd name="T35" fmla="*/ 3 h 126"/>
                  <a:gd name="T36" fmla="*/ 233 w 265"/>
                  <a:gd name="T37" fmla="*/ 1 h 126"/>
                  <a:gd name="T38" fmla="*/ 231 w 265"/>
                  <a:gd name="T39" fmla="*/ 1 h 126"/>
                  <a:gd name="T40" fmla="*/ 229 w 265"/>
                  <a:gd name="T41" fmla="*/ 0 h 126"/>
                  <a:gd name="T42" fmla="*/ 226 w 265"/>
                  <a:gd name="T43" fmla="*/ 0 h 126"/>
                  <a:gd name="T44" fmla="*/ 225 w 265"/>
                  <a:gd name="T45" fmla="*/ 0 h 126"/>
                  <a:gd name="T46" fmla="*/ 223 w 265"/>
                  <a:gd name="T47" fmla="*/ 0 h 126"/>
                  <a:gd name="T48" fmla="*/ 221 w 265"/>
                  <a:gd name="T49" fmla="*/ 1 h 126"/>
                  <a:gd name="T50" fmla="*/ 0 w 265"/>
                  <a:gd name="T51" fmla="*/ 59 h 126"/>
                  <a:gd name="T52" fmla="*/ 2 w 265"/>
                  <a:gd name="T53" fmla="*/ 59 h 126"/>
                  <a:gd name="T54" fmla="*/ 3 w 265"/>
                  <a:gd name="T55" fmla="*/ 58 h 126"/>
                  <a:gd name="T56" fmla="*/ 5 w 265"/>
                  <a:gd name="T57" fmla="*/ 58 h 126"/>
                  <a:gd name="T58" fmla="*/ 7 w 265"/>
                  <a:gd name="T59" fmla="*/ 59 h 126"/>
                  <a:gd name="T60" fmla="*/ 10 w 265"/>
                  <a:gd name="T61" fmla="*/ 59 h 126"/>
                  <a:gd name="T62" fmla="*/ 12 w 265"/>
                  <a:gd name="T63" fmla="*/ 60 h 126"/>
                  <a:gd name="T64" fmla="*/ 14 w 265"/>
                  <a:gd name="T65" fmla="*/ 61 h 126"/>
                  <a:gd name="T66" fmla="*/ 16 w 265"/>
                  <a:gd name="T67" fmla="*/ 63 h 126"/>
                  <a:gd name="T68" fmla="*/ 22 w 265"/>
                  <a:gd name="T69" fmla="*/ 67 h 126"/>
                  <a:gd name="T70" fmla="*/ 26 w 265"/>
                  <a:gd name="T71" fmla="*/ 72 h 126"/>
                  <a:gd name="T72" fmla="*/ 31 w 265"/>
                  <a:gd name="T73" fmla="*/ 77 h 126"/>
                  <a:gd name="T74" fmla="*/ 34 w 265"/>
                  <a:gd name="T75" fmla="*/ 83 h 126"/>
                  <a:gd name="T76" fmla="*/ 37 w 265"/>
                  <a:gd name="T77" fmla="*/ 90 h 126"/>
                  <a:gd name="T78" fmla="*/ 39 w 265"/>
                  <a:gd name="T79" fmla="*/ 95 h 126"/>
                  <a:gd name="T80" fmla="*/ 41 w 265"/>
                  <a:gd name="T81" fmla="*/ 102 h 126"/>
                  <a:gd name="T82" fmla="*/ 41 w 265"/>
                  <a:gd name="T83" fmla="*/ 109 h 126"/>
                  <a:gd name="T84" fmla="*/ 41 w 265"/>
                  <a:gd name="T85" fmla="*/ 111 h 126"/>
                  <a:gd name="T86" fmla="*/ 41 w 265"/>
                  <a:gd name="T87" fmla="*/ 114 h 126"/>
                  <a:gd name="T88" fmla="*/ 40 w 265"/>
                  <a:gd name="T89" fmla="*/ 117 h 126"/>
                  <a:gd name="T90" fmla="*/ 39 w 265"/>
                  <a:gd name="T91" fmla="*/ 119 h 126"/>
                  <a:gd name="T92" fmla="*/ 38 w 265"/>
                  <a:gd name="T93" fmla="*/ 121 h 126"/>
                  <a:gd name="T94" fmla="*/ 37 w 265"/>
                  <a:gd name="T95" fmla="*/ 122 h 126"/>
                  <a:gd name="T96" fmla="*/ 34 w 265"/>
                  <a:gd name="T97" fmla="*/ 123 h 126"/>
                  <a:gd name="T98" fmla="*/ 33 w 265"/>
                  <a:gd name="T99" fmla="*/ 125 h 126"/>
                  <a:gd name="T100" fmla="*/ 255 w 265"/>
                  <a:gd name="T101" fmla="*/ 65 h 12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65"/>
                  <a:gd name="T154" fmla="*/ 0 h 126"/>
                  <a:gd name="T155" fmla="*/ 265 w 265"/>
                  <a:gd name="T156" fmla="*/ 126 h 12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65" h="126">
                    <a:moveTo>
                      <a:pt x="255" y="65"/>
                    </a:moveTo>
                    <a:lnTo>
                      <a:pt x="257" y="65"/>
                    </a:lnTo>
                    <a:lnTo>
                      <a:pt x="258" y="64"/>
                    </a:lnTo>
                    <a:lnTo>
                      <a:pt x="259" y="61"/>
                    </a:lnTo>
                    <a:lnTo>
                      <a:pt x="261" y="60"/>
                    </a:lnTo>
                    <a:lnTo>
                      <a:pt x="261" y="58"/>
                    </a:lnTo>
                    <a:lnTo>
                      <a:pt x="262" y="55"/>
                    </a:lnTo>
                    <a:lnTo>
                      <a:pt x="262" y="52"/>
                    </a:lnTo>
                    <a:lnTo>
                      <a:pt x="264" y="49"/>
                    </a:lnTo>
                    <a:lnTo>
                      <a:pt x="262" y="43"/>
                    </a:lnTo>
                    <a:lnTo>
                      <a:pt x="261" y="37"/>
                    </a:lnTo>
                    <a:lnTo>
                      <a:pt x="259" y="30"/>
                    </a:lnTo>
                    <a:lnTo>
                      <a:pt x="256" y="24"/>
                    </a:lnTo>
                    <a:lnTo>
                      <a:pt x="252" y="18"/>
                    </a:lnTo>
                    <a:lnTo>
                      <a:pt x="248" y="13"/>
                    </a:lnTo>
                    <a:lnTo>
                      <a:pt x="243" y="7"/>
                    </a:lnTo>
                    <a:lnTo>
                      <a:pt x="239" y="4"/>
                    </a:lnTo>
                    <a:lnTo>
                      <a:pt x="237" y="3"/>
                    </a:lnTo>
                    <a:lnTo>
                      <a:pt x="233" y="1"/>
                    </a:lnTo>
                    <a:lnTo>
                      <a:pt x="231" y="1"/>
                    </a:lnTo>
                    <a:lnTo>
                      <a:pt x="229" y="0"/>
                    </a:lnTo>
                    <a:lnTo>
                      <a:pt x="226" y="0"/>
                    </a:lnTo>
                    <a:lnTo>
                      <a:pt x="225" y="0"/>
                    </a:lnTo>
                    <a:lnTo>
                      <a:pt x="223" y="0"/>
                    </a:lnTo>
                    <a:lnTo>
                      <a:pt x="221" y="1"/>
                    </a:lnTo>
                    <a:lnTo>
                      <a:pt x="0" y="59"/>
                    </a:lnTo>
                    <a:lnTo>
                      <a:pt x="2" y="59"/>
                    </a:lnTo>
                    <a:lnTo>
                      <a:pt x="3" y="58"/>
                    </a:lnTo>
                    <a:lnTo>
                      <a:pt x="5" y="58"/>
                    </a:lnTo>
                    <a:lnTo>
                      <a:pt x="7" y="59"/>
                    </a:lnTo>
                    <a:lnTo>
                      <a:pt x="10" y="59"/>
                    </a:lnTo>
                    <a:lnTo>
                      <a:pt x="12" y="60"/>
                    </a:lnTo>
                    <a:lnTo>
                      <a:pt x="14" y="61"/>
                    </a:lnTo>
                    <a:lnTo>
                      <a:pt x="16" y="63"/>
                    </a:lnTo>
                    <a:lnTo>
                      <a:pt x="22" y="67"/>
                    </a:lnTo>
                    <a:lnTo>
                      <a:pt x="26" y="72"/>
                    </a:lnTo>
                    <a:lnTo>
                      <a:pt x="31" y="77"/>
                    </a:lnTo>
                    <a:lnTo>
                      <a:pt x="34" y="83"/>
                    </a:lnTo>
                    <a:lnTo>
                      <a:pt x="37" y="90"/>
                    </a:lnTo>
                    <a:lnTo>
                      <a:pt x="39" y="95"/>
                    </a:lnTo>
                    <a:lnTo>
                      <a:pt x="41" y="102"/>
                    </a:lnTo>
                    <a:lnTo>
                      <a:pt x="41" y="109"/>
                    </a:lnTo>
                    <a:lnTo>
                      <a:pt x="41" y="111"/>
                    </a:lnTo>
                    <a:lnTo>
                      <a:pt x="41" y="114"/>
                    </a:lnTo>
                    <a:lnTo>
                      <a:pt x="40" y="117"/>
                    </a:lnTo>
                    <a:lnTo>
                      <a:pt x="39" y="119"/>
                    </a:lnTo>
                    <a:lnTo>
                      <a:pt x="38" y="121"/>
                    </a:lnTo>
                    <a:lnTo>
                      <a:pt x="37" y="122"/>
                    </a:lnTo>
                    <a:lnTo>
                      <a:pt x="34" y="123"/>
                    </a:lnTo>
                    <a:lnTo>
                      <a:pt x="33" y="125"/>
                    </a:lnTo>
                    <a:lnTo>
                      <a:pt x="255" y="65"/>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48" name="Freeform 195"/>
              <p:cNvSpPr>
                <a:spLocks/>
              </p:cNvSpPr>
              <p:nvPr/>
            </p:nvSpPr>
            <p:spPr bwMode="auto">
              <a:xfrm>
                <a:off x="2664" y="1810"/>
                <a:ext cx="196" cy="62"/>
              </a:xfrm>
              <a:custGeom>
                <a:avLst/>
                <a:gdLst>
                  <a:gd name="T0" fmla="*/ 195 w 196"/>
                  <a:gd name="T1" fmla="*/ 6 h 62"/>
                  <a:gd name="T2" fmla="*/ 193 w 196"/>
                  <a:gd name="T3" fmla="*/ 0 h 62"/>
                  <a:gd name="T4" fmla="*/ 0 w 196"/>
                  <a:gd name="T5" fmla="*/ 54 h 62"/>
                  <a:gd name="T6" fmla="*/ 0 w 196"/>
                  <a:gd name="T7" fmla="*/ 61 h 62"/>
                  <a:gd name="T8" fmla="*/ 195 w 196"/>
                  <a:gd name="T9" fmla="*/ 6 h 62"/>
                  <a:gd name="T10" fmla="*/ 0 60000 65536"/>
                  <a:gd name="T11" fmla="*/ 0 60000 65536"/>
                  <a:gd name="T12" fmla="*/ 0 60000 65536"/>
                  <a:gd name="T13" fmla="*/ 0 60000 65536"/>
                  <a:gd name="T14" fmla="*/ 0 60000 65536"/>
                  <a:gd name="T15" fmla="*/ 0 w 196"/>
                  <a:gd name="T16" fmla="*/ 0 h 62"/>
                  <a:gd name="T17" fmla="*/ 196 w 196"/>
                  <a:gd name="T18" fmla="*/ 62 h 62"/>
                </a:gdLst>
                <a:ahLst/>
                <a:cxnLst>
                  <a:cxn ang="T10">
                    <a:pos x="T0" y="T1"/>
                  </a:cxn>
                  <a:cxn ang="T11">
                    <a:pos x="T2" y="T3"/>
                  </a:cxn>
                  <a:cxn ang="T12">
                    <a:pos x="T4" y="T5"/>
                  </a:cxn>
                  <a:cxn ang="T13">
                    <a:pos x="T6" y="T7"/>
                  </a:cxn>
                  <a:cxn ang="T14">
                    <a:pos x="T8" y="T9"/>
                  </a:cxn>
                </a:cxnLst>
                <a:rect l="T15" t="T16" r="T17" b="T18"/>
                <a:pathLst>
                  <a:path w="196" h="62">
                    <a:moveTo>
                      <a:pt x="195" y="6"/>
                    </a:moveTo>
                    <a:lnTo>
                      <a:pt x="193" y="0"/>
                    </a:lnTo>
                    <a:lnTo>
                      <a:pt x="0" y="54"/>
                    </a:lnTo>
                    <a:lnTo>
                      <a:pt x="0" y="61"/>
                    </a:lnTo>
                    <a:lnTo>
                      <a:pt x="195" y="6"/>
                    </a:lnTo>
                  </a:path>
                </a:pathLst>
              </a:custGeom>
              <a:solidFill>
                <a:srgbClr val="86868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49" name="Freeform 196"/>
              <p:cNvSpPr>
                <a:spLocks/>
              </p:cNvSpPr>
              <p:nvPr/>
            </p:nvSpPr>
            <p:spPr bwMode="auto">
              <a:xfrm>
                <a:off x="2676" y="1825"/>
                <a:ext cx="195" cy="62"/>
              </a:xfrm>
              <a:custGeom>
                <a:avLst/>
                <a:gdLst>
                  <a:gd name="T0" fmla="*/ 194 w 195"/>
                  <a:gd name="T1" fmla="*/ 6 h 62"/>
                  <a:gd name="T2" fmla="*/ 194 w 195"/>
                  <a:gd name="T3" fmla="*/ 0 h 62"/>
                  <a:gd name="T4" fmla="*/ 0 w 195"/>
                  <a:gd name="T5" fmla="*/ 54 h 62"/>
                  <a:gd name="T6" fmla="*/ 1 w 195"/>
                  <a:gd name="T7" fmla="*/ 61 h 62"/>
                  <a:gd name="T8" fmla="*/ 194 w 195"/>
                  <a:gd name="T9" fmla="*/ 6 h 62"/>
                  <a:gd name="T10" fmla="*/ 0 60000 65536"/>
                  <a:gd name="T11" fmla="*/ 0 60000 65536"/>
                  <a:gd name="T12" fmla="*/ 0 60000 65536"/>
                  <a:gd name="T13" fmla="*/ 0 60000 65536"/>
                  <a:gd name="T14" fmla="*/ 0 60000 65536"/>
                  <a:gd name="T15" fmla="*/ 0 w 195"/>
                  <a:gd name="T16" fmla="*/ 0 h 62"/>
                  <a:gd name="T17" fmla="*/ 195 w 195"/>
                  <a:gd name="T18" fmla="*/ 62 h 62"/>
                </a:gdLst>
                <a:ahLst/>
                <a:cxnLst>
                  <a:cxn ang="T10">
                    <a:pos x="T0" y="T1"/>
                  </a:cxn>
                  <a:cxn ang="T11">
                    <a:pos x="T2" y="T3"/>
                  </a:cxn>
                  <a:cxn ang="T12">
                    <a:pos x="T4" y="T5"/>
                  </a:cxn>
                  <a:cxn ang="T13">
                    <a:pos x="T6" y="T7"/>
                  </a:cxn>
                  <a:cxn ang="T14">
                    <a:pos x="T8" y="T9"/>
                  </a:cxn>
                </a:cxnLst>
                <a:rect l="T15" t="T16" r="T17" b="T18"/>
                <a:pathLst>
                  <a:path w="195" h="62">
                    <a:moveTo>
                      <a:pt x="194" y="6"/>
                    </a:moveTo>
                    <a:lnTo>
                      <a:pt x="194" y="0"/>
                    </a:lnTo>
                    <a:lnTo>
                      <a:pt x="0" y="54"/>
                    </a:lnTo>
                    <a:lnTo>
                      <a:pt x="1" y="61"/>
                    </a:lnTo>
                    <a:lnTo>
                      <a:pt x="194" y="6"/>
                    </a:lnTo>
                  </a:path>
                </a:pathLst>
              </a:custGeom>
              <a:solidFill>
                <a:srgbClr val="86868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nvGrpSpPr>
              <p:cNvPr id="27750" name="Group 197"/>
              <p:cNvGrpSpPr>
                <a:grpSpLocks/>
              </p:cNvGrpSpPr>
              <p:nvPr/>
            </p:nvGrpSpPr>
            <p:grpSpPr bwMode="auto">
              <a:xfrm>
                <a:off x="2546" y="1580"/>
                <a:ext cx="239" cy="244"/>
                <a:chOff x="2546" y="1580"/>
                <a:chExt cx="239" cy="244"/>
              </a:xfrm>
            </p:grpSpPr>
            <p:sp>
              <p:nvSpPr>
                <p:cNvPr id="27751" name="Freeform 198"/>
                <p:cNvSpPr>
                  <a:spLocks/>
                </p:cNvSpPr>
                <p:nvPr/>
              </p:nvSpPr>
              <p:spPr bwMode="auto">
                <a:xfrm>
                  <a:off x="2646" y="1633"/>
                  <a:ext cx="139" cy="191"/>
                </a:xfrm>
                <a:custGeom>
                  <a:avLst/>
                  <a:gdLst>
                    <a:gd name="T0" fmla="*/ 138 w 139"/>
                    <a:gd name="T1" fmla="*/ 152 h 191"/>
                    <a:gd name="T2" fmla="*/ 138 w 139"/>
                    <a:gd name="T3" fmla="*/ 0 h 191"/>
                    <a:gd name="T4" fmla="*/ 0 w 139"/>
                    <a:gd name="T5" fmla="*/ 37 h 191"/>
                    <a:gd name="T6" fmla="*/ 0 w 139"/>
                    <a:gd name="T7" fmla="*/ 190 h 191"/>
                    <a:gd name="T8" fmla="*/ 138 w 139"/>
                    <a:gd name="T9" fmla="*/ 152 h 191"/>
                    <a:gd name="T10" fmla="*/ 0 60000 65536"/>
                    <a:gd name="T11" fmla="*/ 0 60000 65536"/>
                    <a:gd name="T12" fmla="*/ 0 60000 65536"/>
                    <a:gd name="T13" fmla="*/ 0 60000 65536"/>
                    <a:gd name="T14" fmla="*/ 0 60000 65536"/>
                    <a:gd name="T15" fmla="*/ 0 w 139"/>
                    <a:gd name="T16" fmla="*/ 0 h 191"/>
                    <a:gd name="T17" fmla="*/ 139 w 139"/>
                    <a:gd name="T18" fmla="*/ 191 h 191"/>
                  </a:gdLst>
                  <a:ahLst/>
                  <a:cxnLst>
                    <a:cxn ang="T10">
                      <a:pos x="T0" y="T1"/>
                    </a:cxn>
                    <a:cxn ang="T11">
                      <a:pos x="T2" y="T3"/>
                    </a:cxn>
                    <a:cxn ang="T12">
                      <a:pos x="T4" y="T5"/>
                    </a:cxn>
                    <a:cxn ang="T13">
                      <a:pos x="T6" y="T7"/>
                    </a:cxn>
                    <a:cxn ang="T14">
                      <a:pos x="T8" y="T9"/>
                    </a:cxn>
                  </a:cxnLst>
                  <a:rect l="T15" t="T16" r="T17" b="T18"/>
                  <a:pathLst>
                    <a:path w="139" h="191">
                      <a:moveTo>
                        <a:pt x="138" y="152"/>
                      </a:moveTo>
                      <a:lnTo>
                        <a:pt x="138" y="0"/>
                      </a:lnTo>
                      <a:lnTo>
                        <a:pt x="0" y="37"/>
                      </a:lnTo>
                      <a:lnTo>
                        <a:pt x="0" y="190"/>
                      </a:lnTo>
                      <a:lnTo>
                        <a:pt x="138" y="152"/>
                      </a:lnTo>
                    </a:path>
                  </a:pathLst>
                </a:custGeom>
                <a:solidFill>
                  <a:srgbClr val="00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52" name="Freeform 199"/>
                <p:cNvSpPr>
                  <a:spLocks/>
                </p:cNvSpPr>
                <p:nvPr/>
              </p:nvSpPr>
              <p:spPr bwMode="auto">
                <a:xfrm>
                  <a:off x="2549" y="1616"/>
                  <a:ext cx="98" cy="208"/>
                </a:xfrm>
                <a:custGeom>
                  <a:avLst/>
                  <a:gdLst>
                    <a:gd name="T0" fmla="*/ 0 w 98"/>
                    <a:gd name="T1" fmla="*/ 153 h 208"/>
                    <a:gd name="T2" fmla="*/ 0 w 98"/>
                    <a:gd name="T3" fmla="*/ 0 h 208"/>
                    <a:gd name="T4" fmla="*/ 97 w 98"/>
                    <a:gd name="T5" fmla="*/ 54 h 208"/>
                    <a:gd name="T6" fmla="*/ 97 w 98"/>
                    <a:gd name="T7" fmla="*/ 207 h 208"/>
                    <a:gd name="T8" fmla="*/ 0 w 98"/>
                    <a:gd name="T9" fmla="*/ 153 h 208"/>
                    <a:gd name="T10" fmla="*/ 0 60000 65536"/>
                    <a:gd name="T11" fmla="*/ 0 60000 65536"/>
                    <a:gd name="T12" fmla="*/ 0 60000 65536"/>
                    <a:gd name="T13" fmla="*/ 0 60000 65536"/>
                    <a:gd name="T14" fmla="*/ 0 60000 65536"/>
                    <a:gd name="T15" fmla="*/ 0 w 98"/>
                    <a:gd name="T16" fmla="*/ 0 h 208"/>
                    <a:gd name="T17" fmla="*/ 98 w 98"/>
                    <a:gd name="T18" fmla="*/ 208 h 208"/>
                  </a:gdLst>
                  <a:ahLst/>
                  <a:cxnLst>
                    <a:cxn ang="T10">
                      <a:pos x="T0" y="T1"/>
                    </a:cxn>
                    <a:cxn ang="T11">
                      <a:pos x="T2" y="T3"/>
                    </a:cxn>
                    <a:cxn ang="T12">
                      <a:pos x="T4" y="T5"/>
                    </a:cxn>
                    <a:cxn ang="T13">
                      <a:pos x="T6" y="T7"/>
                    </a:cxn>
                    <a:cxn ang="T14">
                      <a:pos x="T8" y="T9"/>
                    </a:cxn>
                  </a:cxnLst>
                  <a:rect l="T15" t="T16" r="T17" b="T18"/>
                  <a:pathLst>
                    <a:path w="98" h="208">
                      <a:moveTo>
                        <a:pt x="0" y="153"/>
                      </a:moveTo>
                      <a:lnTo>
                        <a:pt x="0" y="0"/>
                      </a:lnTo>
                      <a:lnTo>
                        <a:pt x="97" y="54"/>
                      </a:lnTo>
                      <a:lnTo>
                        <a:pt x="97" y="207"/>
                      </a:lnTo>
                      <a:lnTo>
                        <a:pt x="0" y="153"/>
                      </a:lnTo>
                    </a:path>
                  </a:pathLst>
                </a:custGeom>
                <a:solidFill>
                  <a:srgbClr val="0066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53" name="Freeform 200"/>
                <p:cNvSpPr>
                  <a:spLocks/>
                </p:cNvSpPr>
                <p:nvPr/>
              </p:nvSpPr>
              <p:spPr bwMode="auto">
                <a:xfrm>
                  <a:off x="2546" y="1580"/>
                  <a:ext cx="237" cy="99"/>
                </a:xfrm>
                <a:custGeom>
                  <a:avLst/>
                  <a:gdLst>
                    <a:gd name="T0" fmla="*/ 236 w 237"/>
                    <a:gd name="T1" fmla="*/ 54 h 99"/>
                    <a:gd name="T2" fmla="*/ 137 w 237"/>
                    <a:gd name="T3" fmla="*/ 0 h 99"/>
                    <a:gd name="T4" fmla="*/ 0 w 237"/>
                    <a:gd name="T5" fmla="*/ 37 h 99"/>
                    <a:gd name="T6" fmla="*/ 100 w 237"/>
                    <a:gd name="T7" fmla="*/ 98 h 99"/>
                    <a:gd name="T8" fmla="*/ 236 w 237"/>
                    <a:gd name="T9" fmla="*/ 54 h 99"/>
                    <a:gd name="T10" fmla="*/ 0 60000 65536"/>
                    <a:gd name="T11" fmla="*/ 0 60000 65536"/>
                    <a:gd name="T12" fmla="*/ 0 60000 65536"/>
                    <a:gd name="T13" fmla="*/ 0 60000 65536"/>
                    <a:gd name="T14" fmla="*/ 0 60000 65536"/>
                    <a:gd name="T15" fmla="*/ 0 w 237"/>
                    <a:gd name="T16" fmla="*/ 0 h 99"/>
                    <a:gd name="T17" fmla="*/ 237 w 237"/>
                    <a:gd name="T18" fmla="*/ 99 h 99"/>
                  </a:gdLst>
                  <a:ahLst/>
                  <a:cxnLst>
                    <a:cxn ang="T10">
                      <a:pos x="T0" y="T1"/>
                    </a:cxn>
                    <a:cxn ang="T11">
                      <a:pos x="T2" y="T3"/>
                    </a:cxn>
                    <a:cxn ang="T12">
                      <a:pos x="T4" y="T5"/>
                    </a:cxn>
                    <a:cxn ang="T13">
                      <a:pos x="T6" y="T7"/>
                    </a:cxn>
                    <a:cxn ang="T14">
                      <a:pos x="T8" y="T9"/>
                    </a:cxn>
                  </a:cxnLst>
                  <a:rect l="T15" t="T16" r="T17" b="T18"/>
                  <a:pathLst>
                    <a:path w="237" h="99">
                      <a:moveTo>
                        <a:pt x="236" y="54"/>
                      </a:moveTo>
                      <a:lnTo>
                        <a:pt x="137" y="0"/>
                      </a:lnTo>
                      <a:lnTo>
                        <a:pt x="0" y="37"/>
                      </a:lnTo>
                      <a:lnTo>
                        <a:pt x="100" y="98"/>
                      </a:lnTo>
                      <a:lnTo>
                        <a:pt x="236" y="54"/>
                      </a:lnTo>
                    </a:path>
                  </a:pathLst>
                </a:custGeom>
                <a:solidFill>
                  <a:srgbClr val="0099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grpSp>
          <p:nvGrpSpPr>
            <p:cNvPr id="27696" name="Group 201"/>
            <p:cNvGrpSpPr>
              <a:grpSpLocks/>
            </p:cNvGrpSpPr>
            <p:nvPr/>
          </p:nvGrpSpPr>
          <p:grpSpPr bwMode="auto">
            <a:xfrm>
              <a:off x="2124" y="3581"/>
              <a:ext cx="272" cy="234"/>
              <a:chOff x="1952" y="1229"/>
              <a:chExt cx="937" cy="825"/>
            </a:xfrm>
          </p:grpSpPr>
          <p:sp>
            <p:nvSpPr>
              <p:cNvPr id="27698" name="Freeform 202"/>
              <p:cNvSpPr>
                <a:spLocks/>
              </p:cNvSpPr>
              <p:nvPr/>
            </p:nvSpPr>
            <p:spPr bwMode="auto">
              <a:xfrm>
                <a:off x="2056" y="1320"/>
                <a:ext cx="245" cy="516"/>
              </a:xfrm>
              <a:custGeom>
                <a:avLst/>
                <a:gdLst>
                  <a:gd name="T0" fmla="*/ 0 w 245"/>
                  <a:gd name="T1" fmla="*/ 381 h 516"/>
                  <a:gd name="T2" fmla="*/ 0 w 245"/>
                  <a:gd name="T3" fmla="*/ 0 h 516"/>
                  <a:gd name="T4" fmla="*/ 244 w 245"/>
                  <a:gd name="T5" fmla="*/ 133 h 516"/>
                  <a:gd name="T6" fmla="*/ 244 w 245"/>
                  <a:gd name="T7" fmla="*/ 515 h 516"/>
                  <a:gd name="T8" fmla="*/ 0 w 245"/>
                  <a:gd name="T9" fmla="*/ 381 h 516"/>
                  <a:gd name="T10" fmla="*/ 0 60000 65536"/>
                  <a:gd name="T11" fmla="*/ 0 60000 65536"/>
                  <a:gd name="T12" fmla="*/ 0 60000 65536"/>
                  <a:gd name="T13" fmla="*/ 0 60000 65536"/>
                  <a:gd name="T14" fmla="*/ 0 60000 65536"/>
                  <a:gd name="T15" fmla="*/ 0 w 245"/>
                  <a:gd name="T16" fmla="*/ 0 h 516"/>
                  <a:gd name="T17" fmla="*/ 245 w 245"/>
                  <a:gd name="T18" fmla="*/ 516 h 516"/>
                </a:gdLst>
                <a:ahLst/>
                <a:cxnLst>
                  <a:cxn ang="T10">
                    <a:pos x="T0" y="T1"/>
                  </a:cxn>
                  <a:cxn ang="T11">
                    <a:pos x="T2" y="T3"/>
                  </a:cxn>
                  <a:cxn ang="T12">
                    <a:pos x="T4" y="T5"/>
                  </a:cxn>
                  <a:cxn ang="T13">
                    <a:pos x="T6" y="T7"/>
                  </a:cxn>
                  <a:cxn ang="T14">
                    <a:pos x="T8" y="T9"/>
                  </a:cxn>
                </a:cxnLst>
                <a:rect l="T15" t="T16" r="T17" b="T18"/>
                <a:pathLst>
                  <a:path w="245" h="516">
                    <a:moveTo>
                      <a:pt x="0" y="381"/>
                    </a:moveTo>
                    <a:lnTo>
                      <a:pt x="0" y="0"/>
                    </a:lnTo>
                    <a:lnTo>
                      <a:pt x="244" y="133"/>
                    </a:lnTo>
                    <a:lnTo>
                      <a:pt x="244" y="515"/>
                    </a:lnTo>
                    <a:lnTo>
                      <a:pt x="0" y="381"/>
                    </a:lnTo>
                  </a:path>
                </a:pathLst>
              </a:custGeom>
              <a:solidFill>
                <a:srgbClr val="CC66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699" name="Freeform 203"/>
              <p:cNvSpPr>
                <a:spLocks/>
              </p:cNvSpPr>
              <p:nvPr/>
            </p:nvSpPr>
            <p:spPr bwMode="auto">
              <a:xfrm>
                <a:off x="2056" y="1430"/>
                <a:ext cx="59" cy="107"/>
              </a:xfrm>
              <a:custGeom>
                <a:avLst/>
                <a:gdLst>
                  <a:gd name="T0" fmla="*/ 58 w 59"/>
                  <a:gd name="T1" fmla="*/ 66 h 107"/>
                  <a:gd name="T2" fmla="*/ 1 w 59"/>
                  <a:gd name="T3" fmla="*/ 0 h 107"/>
                  <a:gd name="T4" fmla="*/ 0 w 59"/>
                  <a:gd name="T5" fmla="*/ 57 h 107"/>
                  <a:gd name="T6" fmla="*/ 6 w 59"/>
                  <a:gd name="T7" fmla="*/ 67 h 107"/>
                  <a:gd name="T8" fmla="*/ 12 w 59"/>
                  <a:gd name="T9" fmla="*/ 76 h 107"/>
                  <a:gd name="T10" fmla="*/ 18 w 59"/>
                  <a:gd name="T11" fmla="*/ 85 h 107"/>
                  <a:gd name="T12" fmla="*/ 23 w 59"/>
                  <a:gd name="T13" fmla="*/ 92 h 107"/>
                  <a:gd name="T14" fmla="*/ 27 w 59"/>
                  <a:gd name="T15" fmla="*/ 98 h 107"/>
                  <a:gd name="T16" fmla="*/ 30 w 59"/>
                  <a:gd name="T17" fmla="*/ 102 h 107"/>
                  <a:gd name="T18" fmla="*/ 31 w 59"/>
                  <a:gd name="T19" fmla="*/ 104 h 107"/>
                  <a:gd name="T20" fmla="*/ 32 w 59"/>
                  <a:gd name="T21" fmla="*/ 106 h 107"/>
                  <a:gd name="T22" fmla="*/ 58 w 59"/>
                  <a:gd name="T23" fmla="*/ 66 h 10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9"/>
                  <a:gd name="T37" fmla="*/ 0 h 107"/>
                  <a:gd name="T38" fmla="*/ 59 w 59"/>
                  <a:gd name="T39" fmla="*/ 107 h 10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9" h="107">
                    <a:moveTo>
                      <a:pt x="58" y="66"/>
                    </a:moveTo>
                    <a:lnTo>
                      <a:pt x="1" y="0"/>
                    </a:lnTo>
                    <a:lnTo>
                      <a:pt x="0" y="57"/>
                    </a:lnTo>
                    <a:lnTo>
                      <a:pt x="6" y="67"/>
                    </a:lnTo>
                    <a:lnTo>
                      <a:pt x="12" y="76"/>
                    </a:lnTo>
                    <a:lnTo>
                      <a:pt x="18" y="85"/>
                    </a:lnTo>
                    <a:lnTo>
                      <a:pt x="23" y="92"/>
                    </a:lnTo>
                    <a:lnTo>
                      <a:pt x="27" y="98"/>
                    </a:lnTo>
                    <a:lnTo>
                      <a:pt x="30" y="102"/>
                    </a:lnTo>
                    <a:lnTo>
                      <a:pt x="31" y="104"/>
                    </a:lnTo>
                    <a:lnTo>
                      <a:pt x="32" y="106"/>
                    </a:lnTo>
                    <a:lnTo>
                      <a:pt x="58" y="6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00" name="Freeform 204"/>
              <p:cNvSpPr>
                <a:spLocks/>
              </p:cNvSpPr>
              <p:nvPr/>
            </p:nvSpPr>
            <p:spPr bwMode="auto">
              <a:xfrm>
                <a:off x="2083" y="1490"/>
                <a:ext cx="158" cy="213"/>
              </a:xfrm>
              <a:custGeom>
                <a:avLst/>
                <a:gdLst>
                  <a:gd name="T0" fmla="*/ 77 w 158"/>
                  <a:gd name="T1" fmla="*/ 197 h 213"/>
                  <a:gd name="T2" fmla="*/ 93 w 158"/>
                  <a:gd name="T3" fmla="*/ 206 h 213"/>
                  <a:gd name="T4" fmla="*/ 108 w 158"/>
                  <a:gd name="T5" fmla="*/ 210 h 213"/>
                  <a:gd name="T6" fmla="*/ 121 w 158"/>
                  <a:gd name="T7" fmla="*/ 212 h 213"/>
                  <a:gd name="T8" fmla="*/ 133 w 158"/>
                  <a:gd name="T9" fmla="*/ 208 h 213"/>
                  <a:gd name="T10" fmla="*/ 143 w 158"/>
                  <a:gd name="T11" fmla="*/ 200 h 213"/>
                  <a:gd name="T12" fmla="*/ 150 w 158"/>
                  <a:gd name="T13" fmla="*/ 190 h 213"/>
                  <a:gd name="T14" fmla="*/ 154 w 158"/>
                  <a:gd name="T15" fmla="*/ 176 h 213"/>
                  <a:gd name="T16" fmla="*/ 157 w 158"/>
                  <a:gd name="T17" fmla="*/ 159 h 213"/>
                  <a:gd name="T18" fmla="*/ 154 w 158"/>
                  <a:gd name="T19" fmla="*/ 139 h 213"/>
                  <a:gd name="T20" fmla="*/ 150 w 158"/>
                  <a:gd name="T21" fmla="*/ 118 h 213"/>
                  <a:gd name="T22" fmla="*/ 143 w 158"/>
                  <a:gd name="T23" fmla="*/ 98 h 213"/>
                  <a:gd name="T24" fmla="*/ 133 w 158"/>
                  <a:gd name="T25" fmla="*/ 78 h 213"/>
                  <a:gd name="T26" fmla="*/ 121 w 158"/>
                  <a:gd name="T27" fmla="*/ 59 h 213"/>
                  <a:gd name="T28" fmla="*/ 108 w 158"/>
                  <a:gd name="T29" fmla="*/ 42 h 213"/>
                  <a:gd name="T30" fmla="*/ 93 w 158"/>
                  <a:gd name="T31" fmla="*/ 26 h 213"/>
                  <a:gd name="T32" fmla="*/ 77 w 158"/>
                  <a:gd name="T33" fmla="*/ 14 h 213"/>
                  <a:gd name="T34" fmla="*/ 62 w 158"/>
                  <a:gd name="T35" fmla="*/ 5 h 213"/>
                  <a:gd name="T36" fmla="*/ 47 w 158"/>
                  <a:gd name="T37" fmla="*/ 1 h 213"/>
                  <a:gd name="T38" fmla="*/ 35 w 158"/>
                  <a:gd name="T39" fmla="*/ 0 h 213"/>
                  <a:gd name="T40" fmla="*/ 22 w 158"/>
                  <a:gd name="T41" fmla="*/ 3 h 213"/>
                  <a:gd name="T42" fmla="*/ 13 w 158"/>
                  <a:gd name="T43" fmla="*/ 11 h 213"/>
                  <a:gd name="T44" fmla="*/ 5 w 158"/>
                  <a:gd name="T45" fmla="*/ 21 h 213"/>
                  <a:gd name="T46" fmla="*/ 1 w 158"/>
                  <a:gd name="T47" fmla="*/ 35 h 213"/>
                  <a:gd name="T48" fmla="*/ 0 w 158"/>
                  <a:gd name="T49" fmla="*/ 52 h 213"/>
                  <a:gd name="T50" fmla="*/ 1 w 158"/>
                  <a:gd name="T51" fmla="*/ 72 h 213"/>
                  <a:gd name="T52" fmla="*/ 5 w 158"/>
                  <a:gd name="T53" fmla="*/ 93 h 213"/>
                  <a:gd name="T54" fmla="*/ 13 w 158"/>
                  <a:gd name="T55" fmla="*/ 113 h 213"/>
                  <a:gd name="T56" fmla="*/ 22 w 158"/>
                  <a:gd name="T57" fmla="*/ 133 h 213"/>
                  <a:gd name="T58" fmla="*/ 35 w 158"/>
                  <a:gd name="T59" fmla="*/ 152 h 213"/>
                  <a:gd name="T60" fmla="*/ 47 w 158"/>
                  <a:gd name="T61" fmla="*/ 169 h 213"/>
                  <a:gd name="T62" fmla="*/ 62 w 158"/>
                  <a:gd name="T63" fmla="*/ 185 h 213"/>
                  <a:gd name="T64" fmla="*/ 77 w 158"/>
                  <a:gd name="T65" fmla="*/ 197 h 2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8"/>
                  <a:gd name="T100" fmla="*/ 0 h 213"/>
                  <a:gd name="T101" fmla="*/ 158 w 158"/>
                  <a:gd name="T102" fmla="*/ 213 h 2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8" h="213">
                    <a:moveTo>
                      <a:pt x="77" y="197"/>
                    </a:moveTo>
                    <a:lnTo>
                      <a:pt x="93" y="206"/>
                    </a:lnTo>
                    <a:lnTo>
                      <a:pt x="108" y="210"/>
                    </a:lnTo>
                    <a:lnTo>
                      <a:pt x="121" y="212"/>
                    </a:lnTo>
                    <a:lnTo>
                      <a:pt x="133" y="208"/>
                    </a:lnTo>
                    <a:lnTo>
                      <a:pt x="143" y="200"/>
                    </a:lnTo>
                    <a:lnTo>
                      <a:pt x="150" y="190"/>
                    </a:lnTo>
                    <a:lnTo>
                      <a:pt x="154" y="176"/>
                    </a:lnTo>
                    <a:lnTo>
                      <a:pt x="157" y="159"/>
                    </a:lnTo>
                    <a:lnTo>
                      <a:pt x="154" y="139"/>
                    </a:lnTo>
                    <a:lnTo>
                      <a:pt x="150" y="118"/>
                    </a:lnTo>
                    <a:lnTo>
                      <a:pt x="143" y="98"/>
                    </a:lnTo>
                    <a:lnTo>
                      <a:pt x="133" y="78"/>
                    </a:lnTo>
                    <a:lnTo>
                      <a:pt x="121" y="59"/>
                    </a:lnTo>
                    <a:lnTo>
                      <a:pt x="108" y="42"/>
                    </a:lnTo>
                    <a:lnTo>
                      <a:pt x="93" y="26"/>
                    </a:lnTo>
                    <a:lnTo>
                      <a:pt x="77" y="14"/>
                    </a:lnTo>
                    <a:lnTo>
                      <a:pt x="62" y="5"/>
                    </a:lnTo>
                    <a:lnTo>
                      <a:pt x="47" y="1"/>
                    </a:lnTo>
                    <a:lnTo>
                      <a:pt x="35" y="0"/>
                    </a:lnTo>
                    <a:lnTo>
                      <a:pt x="22" y="3"/>
                    </a:lnTo>
                    <a:lnTo>
                      <a:pt x="13" y="11"/>
                    </a:lnTo>
                    <a:lnTo>
                      <a:pt x="5" y="21"/>
                    </a:lnTo>
                    <a:lnTo>
                      <a:pt x="1" y="35"/>
                    </a:lnTo>
                    <a:lnTo>
                      <a:pt x="0" y="52"/>
                    </a:lnTo>
                    <a:lnTo>
                      <a:pt x="1" y="72"/>
                    </a:lnTo>
                    <a:lnTo>
                      <a:pt x="5" y="93"/>
                    </a:lnTo>
                    <a:lnTo>
                      <a:pt x="13" y="113"/>
                    </a:lnTo>
                    <a:lnTo>
                      <a:pt x="22" y="133"/>
                    </a:lnTo>
                    <a:lnTo>
                      <a:pt x="35" y="152"/>
                    </a:lnTo>
                    <a:lnTo>
                      <a:pt x="47" y="169"/>
                    </a:lnTo>
                    <a:lnTo>
                      <a:pt x="62" y="185"/>
                    </a:lnTo>
                    <a:lnTo>
                      <a:pt x="77" y="197"/>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01" name="Freeform 205"/>
              <p:cNvSpPr>
                <a:spLocks/>
              </p:cNvSpPr>
              <p:nvPr/>
            </p:nvSpPr>
            <p:spPr bwMode="auto">
              <a:xfrm>
                <a:off x="2663" y="1852"/>
                <a:ext cx="217" cy="202"/>
              </a:xfrm>
              <a:custGeom>
                <a:avLst/>
                <a:gdLst>
                  <a:gd name="T0" fmla="*/ 216 w 217"/>
                  <a:gd name="T1" fmla="*/ 140 h 202"/>
                  <a:gd name="T2" fmla="*/ 216 w 217"/>
                  <a:gd name="T3" fmla="*/ 0 h 202"/>
                  <a:gd name="T4" fmla="*/ 0 w 217"/>
                  <a:gd name="T5" fmla="*/ 59 h 202"/>
                  <a:gd name="T6" fmla="*/ 0 w 217"/>
                  <a:gd name="T7" fmla="*/ 201 h 202"/>
                  <a:gd name="T8" fmla="*/ 216 w 217"/>
                  <a:gd name="T9" fmla="*/ 140 h 202"/>
                  <a:gd name="T10" fmla="*/ 0 60000 65536"/>
                  <a:gd name="T11" fmla="*/ 0 60000 65536"/>
                  <a:gd name="T12" fmla="*/ 0 60000 65536"/>
                  <a:gd name="T13" fmla="*/ 0 60000 65536"/>
                  <a:gd name="T14" fmla="*/ 0 60000 65536"/>
                  <a:gd name="T15" fmla="*/ 0 w 217"/>
                  <a:gd name="T16" fmla="*/ 0 h 202"/>
                  <a:gd name="T17" fmla="*/ 217 w 217"/>
                  <a:gd name="T18" fmla="*/ 202 h 202"/>
                </a:gdLst>
                <a:ahLst/>
                <a:cxnLst>
                  <a:cxn ang="T10">
                    <a:pos x="T0" y="T1"/>
                  </a:cxn>
                  <a:cxn ang="T11">
                    <a:pos x="T2" y="T3"/>
                  </a:cxn>
                  <a:cxn ang="T12">
                    <a:pos x="T4" y="T5"/>
                  </a:cxn>
                  <a:cxn ang="T13">
                    <a:pos x="T6" y="T7"/>
                  </a:cxn>
                  <a:cxn ang="T14">
                    <a:pos x="T8" y="T9"/>
                  </a:cxn>
                </a:cxnLst>
                <a:rect l="T15" t="T16" r="T17" b="T18"/>
                <a:pathLst>
                  <a:path w="217" h="202">
                    <a:moveTo>
                      <a:pt x="216" y="140"/>
                    </a:moveTo>
                    <a:lnTo>
                      <a:pt x="216" y="0"/>
                    </a:lnTo>
                    <a:lnTo>
                      <a:pt x="0" y="59"/>
                    </a:lnTo>
                    <a:lnTo>
                      <a:pt x="0" y="201"/>
                    </a:lnTo>
                    <a:lnTo>
                      <a:pt x="216" y="140"/>
                    </a:lnTo>
                  </a:path>
                </a:pathLst>
              </a:custGeom>
              <a:solidFill>
                <a:srgbClr val="FF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02" name="Freeform 206"/>
              <p:cNvSpPr>
                <a:spLocks/>
              </p:cNvSpPr>
              <p:nvPr/>
            </p:nvSpPr>
            <p:spPr bwMode="auto">
              <a:xfrm>
                <a:off x="2617" y="1886"/>
                <a:ext cx="47" cy="168"/>
              </a:xfrm>
              <a:custGeom>
                <a:avLst/>
                <a:gdLst>
                  <a:gd name="T0" fmla="*/ 0 w 47"/>
                  <a:gd name="T1" fmla="*/ 141 h 168"/>
                  <a:gd name="T2" fmla="*/ 0 w 47"/>
                  <a:gd name="T3" fmla="*/ 0 h 168"/>
                  <a:gd name="T4" fmla="*/ 46 w 47"/>
                  <a:gd name="T5" fmla="*/ 25 h 168"/>
                  <a:gd name="T6" fmla="*/ 46 w 47"/>
                  <a:gd name="T7" fmla="*/ 167 h 168"/>
                  <a:gd name="T8" fmla="*/ 0 w 47"/>
                  <a:gd name="T9" fmla="*/ 141 h 168"/>
                  <a:gd name="T10" fmla="*/ 0 60000 65536"/>
                  <a:gd name="T11" fmla="*/ 0 60000 65536"/>
                  <a:gd name="T12" fmla="*/ 0 60000 65536"/>
                  <a:gd name="T13" fmla="*/ 0 60000 65536"/>
                  <a:gd name="T14" fmla="*/ 0 60000 65536"/>
                  <a:gd name="T15" fmla="*/ 0 w 47"/>
                  <a:gd name="T16" fmla="*/ 0 h 168"/>
                  <a:gd name="T17" fmla="*/ 47 w 47"/>
                  <a:gd name="T18" fmla="*/ 168 h 168"/>
                </a:gdLst>
                <a:ahLst/>
                <a:cxnLst>
                  <a:cxn ang="T10">
                    <a:pos x="T0" y="T1"/>
                  </a:cxn>
                  <a:cxn ang="T11">
                    <a:pos x="T2" y="T3"/>
                  </a:cxn>
                  <a:cxn ang="T12">
                    <a:pos x="T4" y="T5"/>
                  </a:cxn>
                  <a:cxn ang="T13">
                    <a:pos x="T6" y="T7"/>
                  </a:cxn>
                  <a:cxn ang="T14">
                    <a:pos x="T8" y="T9"/>
                  </a:cxn>
                </a:cxnLst>
                <a:rect l="T15" t="T16" r="T17" b="T18"/>
                <a:pathLst>
                  <a:path w="47" h="168">
                    <a:moveTo>
                      <a:pt x="0" y="141"/>
                    </a:moveTo>
                    <a:lnTo>
                      <a:pt x="0" y="0"/>
                    </a:lnTo>
                    <a:lnTo>
                      <a:pt x="46" y="25"/>
                    </a:lnTo>
                    <a:lnTo>
                      <a:pt x="46" y="167"/>
                    </a:lnTo>
                    <a:lnTo>
                      <a:pt x="0" y="141"/>
                    </a:lnTo>
                  </a:path>
                </a:pathLst>
              </a:custGeom>
              <a:solidFill>
                <a:srgbClr val="CC66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03" name="Freeform 207"/>
              <p:cNvSpPr>
                <a:spLocks/>
              </p:cNvSpPr>
              <p:nvPr/>
            </p:nvSpPr>
            <p:spPr bwMode="auto">
              <a:xfrm>
                <a:off x="2300" y="1363"/>
                <a:ext cx="345" cy="474"/>
              </a:xfrm>
              <a:custGeom>
                <a:avLst/>
                <a:gdLst>
                  <a:gd name="T0" fmla="*/ 344 w 345"/>
                  <a:gd name="T1" fmla="*/ 379 h 474"/>
                  <a:gd name="T2" fmla="*/ 344 w 345"/>
                  <a:gd name="T3" fmla="*/ 0 h 474"/>
                  <a:gd name="T4" fmla="*/ 0 w 345"/>
                  <a:gd name="T5" fmla="*/ 93 h 474"/>
                  <a:gd name="T6" fmla="*/ 0 w 345"/>
                  <a:gd name="T7" fmla="*/ 473 h 474"/>
                  <a:gd name="T8" fmla="*/ 344 w 345"/>
                  <a:gd name="T9" fmla="*/ 379 h 474"/>
                  <a:gd name="T10" fmla="*/ 0 60000 65536"/>
                  <a:gd name="T11" fmla="*/ 0 60000 65536"/>
                  <a:gd name="T12" fmla="*/ 0 60000 65536"/>
                  <a:gd name="T13" fmla="*/ 0 60000 65536"/>
                  <a:gd name="T14" fmla="*/ 0 60000 65536"/>
                  <a:gd name="T15" fmla="*/ 0 w 345"/>
                  <a:gd name="T16" fmla="*/ 0 h 474"/>
                  <a:gd name="T17" fmla="*/ 345 w 345"/>
                  <a:gd name="T18" fmla="*/ 474 h 474"/>
                </a:gdLst>
                <a:ahLst/>
                <a:cxnLst>
                  <a:cxn ang="T10">
                    <a:pos x="T0" y="T1"/>
                  </a:cxn>
                  <a:cxn ang="T11">
                    <a:pos x="T2" y="T3"/>
                  </a:cxn>
                  <a:cxn ang="T12">
                    <a:pos x="T4" y="T5"/>
                  </a:cxn>
                  <a:cxn ang="T13">
                    <a:pos x="T6" y="T7"/>
                  </a:cxn>
                  <a:cxn ang="T14">
                    <a:pos x="T8" y="T9"/>
                  </a:cxn>
                </a:cxnLst>
                <a:rect l="T15" t="T16" r="T17" b="T18"/>
                <a:pathLst>
                  <a:path w="345" h="474">
                    <a:moveTo>
                      <a:pt x="344" y="379"/>
                    </a:moveTo>
                    <a:lnTo>
                      <a:pt x="344" y="0"/>
                    </a:lnTo>
                    <a:lnTo>
                      <a:pt x="0" y="93"/>
                    </a:lnTo>
                    <a:lnTo>
                      <a:pt x="0" y="473"/>
                    </a:lnTo>
                    <a:lnTo>
                      <a:pt x="344" y="379"/>
                    </a:lnTo>
                  </a:path>
                </a:pathLst>
              </a:custGeom>
              <a:solidFill>
                <a:srgbClr val="FFCC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04" name="Freeform 208"/>
              <p:cNvSpPr>
                <a:spLocks/>
              </p:cNvSpPr>
              <p:nvPr/>
            </p:nvSpPr>
            <p:spPr bwMode="auto">
              <a:xfrm>
                <a:off x="2364" y="1504"/>
                <a:ext cx="218" cy="248"/>
              </a:xfrm>
              <a:custGeom>
                <a:avLst/>
                <a:gdLst>
                  <a:gd name="T0" fmla="*/ 217 w 218"/>
                  <a:gd name="T1" fmla="*/ 189 h 248"/>
                  <a:gd name="T2" fmla="*/ 217 w 218"/>
                  <a:gd name="T3" fmla="*/ 0 h 248"/>
                  <a:gd name="T4" fmla="*/ 0 w 218"/>
                  <a:gd name="T5" fmla="*/ 57 h 248"/>
                  <a:gd name="T6" fmla="*/ 0 w 218"/>
                  <a:gd name="T7" fmla="*/ 247 h 248"/>
                  <a:gd name="T8" fmla="*/ 217 w 218"/>
                  <a:gd name="T9" fmla="*/ 189 h 248"/>
                  <a:gd name="T10" fmla="*/ 0 60000 65536"/>
                  <a:gd name="T11" fmla="*/ 0 60000 65536"/>
                  <a:gd name="T12" fmla="*/ 0 60000 65536"/>
                  <a:gd name="T13" fmla="*/ 0 60000 65536"/>
                  <a:gd name="T14" fmla="*/ 0 60000 65536"/>
                  <a:gd name="T15" fmla="*/ 0 w 218"/>
                  <a:gd name="T16" fmla="*/ 0 h 248"/>
                  <a:gd name="T17" fmla="*/ 218 w 218"/>
                  <a:gd name="T18" fmla="*/ 248 h 248"/>
                </a:gdLst>
                <a:ahLst/>
                <a:cxnLst>
                  <a:cxn ang="T10">
                    <a:pos x="T0" y="T1"/>
                  </a:cxn>
                  <a:cxn ang="T11">
                    <a:pos x="T2" y="T3"/>
                  </a:cxn>
                  <a:cxn ang="T12">
                    <a:pos x="T4" y="T5"/>
                  </a:cxn>
                  <a:cxn ang="T13">
                    <a:pos x="T6" y="T7"/>
                  </a:cxn>
                  <a:cxn ang="T14">
                    <a:pos x="T8" y="T9"/>
                  </a:cxn>
                </a:cxnLst>
                <a:rect l="T15" t="T16" r="T17" b="T18"/>
                <a:pathLst>
                  <a:path w="218" h="248">
                    <a:moveTo>
                      <a:pt x="217" y="189"/>
                    </a:moveTo>
                    <a:lnTo>
                      <a:pt x="217" y="0"/>
                    </a:lnTo>
                    <a:lnTo>
                      <a:pt x="0" y="57"/>
                    </a:lnTo>
                    <a:lnTo>
                      <a:pt x="0" y="247"/>
                    </a:lnTo>
                    <a:lnTo>
                      <a:pt x="217" y="189"/>
                    </a:lnTo>
                  </a:path>
                </a:pathLst>
              </a:custGeom>
              <a:solidFill>
                <a:srgbClr val="3333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05" name="Freeform 209"/>
              <p:cNvSpPr>
                <a:spLocks/>
              </p:cNvSpPr>
              <p:nvPr/>
            </p:nvSpPr>
            <p:spPr bwMode="auto">
              <a:xfrm>
                <a:off x="2364" y="1676"/>
                <a:ext cx="278" cy="234"/>
              </a:xfrm>
              <a:custGeom>
                <a:avLst/>
                <a:gdLst>
                  <a:gd name="T0" fmla="*/ 0 w 278"/>
                  <a:gd name="T1" fmla="*/ 0 h 234"/>
                  <a:gd name="T2" fmla="*/ 0 w 278"/>
                  <a:gd name="T3" fmla="*/ 75 h 234"/>
                  <a:gd name="T4" fmla="*/ 277 w 278"/>
                  <a:gd name="T5" fmla="*/ 233 h 234"/>
                  <a:gd name="T6" fmla="*/ 277 w 278"/>
                  <a:gd name="T7" fmla="*/ 157 h 234"/>
                  <a:gd name="T8" fmla="*/ 0 w 278"/>
                  <a:gd name="T9" fmla="*/ 0 h 234"/>
                  <a:gd name="T10" fmla="*/ 0 60000 65536"/>
                  <a:gd name="T11" fmla="*/ 0 60000 65536"/>
                  <a:gd name="T12" fmla="*/ 0 60000 65536"/>
                  <a:gd name="T13" fmla="*/ 0 60000 65536"/>
                  <a:gd name="T14" fmla="*/ 0 60000 65536"/>
                  <a:gd name="T15" fmla="*/ 0 w 278"/>
                  <a:gd name="T16" fmla="*/ 0 h 234"/>
                  <a:gd name="T17" fmla="*/ 278 w 278"/>
                  <a:gd name="T18" fmla="*/ 234 h 234"/>
                </a:gdLst>
                <a:ahLst/>
                <a:cxnLst>
                  <a:cxn ang="T10">
                    <a:pos x="T0" y="T1"/>
                  </a:cxn>
                  <a:cxn ang="T11">
                    <a:pos x="T2" y="T3"/>
                  </a:cxn>
                  <a:cxn ang="T12">
                    <a:pos x="T4" y="T5"/>
                  </a:cxn>
                  <a:cxn ang="T13">
                    <a:pos x="T6" y="T7"/>
                  </a:cxn>
                  <a:cxn ang="T14">
                    <a:pos x="T8" y="T9"/>
                  </a:cxn>
                </a:cxnLst>
                <a:rect l="T15" t="T16" r="T17" b="T18"/>
                <a:pathLst>
                  <a:path w="278" h="234">
                    <a:moveTo>
                      <a:pt x="0" y="0"/>
                    </a:moveTo>
                    <a:lnTo>
                      <a:pt x="0" y="75"/>
                    </a:lnTo>
                    <a:lnTo>
                      <a:pt x="277" y="233"/>
                    </a:lnTo>
                    <a:lnTo>
                      <a:pt x="277" y="157"/>
                    </a:lnTo>
                    <a:lnTo>
                      <a:pt x="0" y="0"/>
                    </a:lnTo>
                  </a:path>
                </a:pathLst>
              </a:custGeom>
              <a:solidFill>
                <a:srgbClr val="86868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06" name="Freeform 210"/>
              <p:cNvSpPr>
                <a:spLocks/>
              </p:cNvSpPr>
              <p:nvPr/>
            </p:nvSpPr>
            <p:spPr bwMode="auto">
              <a:xfrm>
                <a:off x="2053" y="1229"/>
                <a:ext cx="592" cy="231"/>
              </a:xfrm>
              <a:custGeom>
                <a:avLst/>
                <a:gdLst>
                  <a:gd name="T0" fmla="*/ 591 w 592"/>
                  <a:gd name="T1" fmla="*/ 135 h 231"/>
                  <a:gd name="T2" fmla="*/ 343 w 592"/>
                  <a:gd name="T3" fmla="*/ 0 h 231"/>
                  <a:gd name="T4" fmla="*/ 0 w 592"/>
                  <a:gd name="T5" fmla="*/ 92 h 231"/>
                  <a:gd name="T6" fmla="*/ 247 w 592"/>
                  <a:gd name="T7" fmla="*/ 230 h 231"/>
                  <a:gd name="T8" fmla="*/ 591 w 592"/>
                  <a:gd name="T9" fmla="*/ 135 h 231"/>
                  <a:gd name="T10" fmla="*/ 0 60000 65536"/>
                  <a:gd name="T11" fmla="*/ 0 60000 65536"/>
                  <a:gd name="T12" fmla="*/ 0 60000 65536"/>
                  <a:gd name="T13" fmla="*/ 0 60000 65536"/>
                  <a:gd name="T14" fmla="*/ 0 60000 65536"/>
                  <a:gd name="T15" fmla="*/ 0 w 592"/>
                  <a:gd name="T16" fmla="*/ 0 h 231"/>
                  <a:gd name="T17" fmla="*/ 592 w 592"/>
                  <a:gd name="T18" fmla="*/ 231 h 231"/>
                </a:gdLst>
                <a:ahLst/>
                <a:cxnLst>
                  <a:cxn ang="T10">
                    <a:pos x="T0" y="T1"/>
                  </a:cxn>
                  <a:cxn ang="T11">
                    <a:pos x="T2" y="T3"/>
                  </a:cxn>
                  <a:cxn ang="T12">
                    <a:pos x="T4" y="T5"/>
                  </a:cxn>
                  <a:cxn ang="T13">
                    <a:pos x="T6" y="T7"/>
                  </a:cxn>
                  <a:cxn ang="T14">
                    <a:pos x="T8" y="T9"/>
                  </a:cxn>
                </a:cxnLst>
                <a:rect l="T15" t="T16" r="T17" b="T18"/>
                <a:pathLst>
                  <a:path w="592" h="231">
                    <a:moveTo>
                      <a:pt x="591" y="135"/>
                    </a:moveTo>
                    <a:lnTo>
                      <a:pt x="343" y="0"/>
                    </a:lnTo>
                    <a:lnTo>
                      <a:pt x="0" y="92"/>
                    </a:lnTo>
                    <a:lnTo>
                      <a:pt x="247" y="230"/>
                    </a:lnTo>
                    <a:lnTo>
                      <a:pt x="591" y="135"/>
                    </a:lnTo>
                  </a:path>
                </a:pathLst>
              </a:custGeom>
              <a:solidFill>
                <a:srgbClr val="FF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07" name="Freeform 211"/>
              <p:cNvSpPr>
                <a:spLocks/>
              </p:cNvSpPr>
              <p:nvPr/>
            </p:nvSpPr>
            <p:spPr bwMode="auto">
              <a:xfrm>
                <a:off x="1952" y="1299"/>
                <a:ext cx="166" cy="229"/>
              </a:xfrm>
              <a:custGeom>
                <a:avLst/>
                <a:gdLst>
                  <a:gd name="T0" fmla="*/ 165 w 166"/>
                  <a:gd name="T1" fmla="*/ 187 h 229"/>
                  <a:gd name="T2" fmla="*/ 160 w 166"/>
                  <a:gd name="T3" fmla="*/ 180 h 229"/>
                  <a:gd name="T4" fmla="*/ 145 w 166"/>
                  <a:gd name="T5" fmla="*/ 160 h 229"/>
                  <a:gd name="T6" fmla="*/ 126 w 166"/>
                  <a:gd name="T7" fmla="*/ 133 h 229"/>
                  <a:gd name="T8" fmla="*/ 103 w 166"/>
                  <a:gd name="T9" fmla="*/ 101 h 229"/>
                  <a:gd name="T10" fmla="*/ 80 w 166"/>
                  <a:gd name="T11" fmla="*/ 68 h 229"/>
                  <a:gd name="T12" fmla="*/ 60 w 166"/>
                  <a:gd name="T13" fmla="*/ 40 h 229"/>
                  <a:gd name="T14" fmla="*/ 47 w 166"/>
                  <a:gd name="T15" fmla="*/ 19 h 229"/>
                  <a:gd name="T16" fmla="*/ 40 w 166"/>
                  <a:gd name="T17" fmla="*/ 11 h 229"/>
                  <a:gd name="T18" fmla="*/ 39 w 166"/>
                  <a:gd name="T19" fmla="*/ 8 h 229"/>
                  <a:gd name="T20" fmla="*/ 37 w 166"/>
                  <a:gd name="T21" fmla="*/ 6 h 229"/>
                  <a:gd name="T22" fmla="*/ 32 w 166"/>
                  <a:gd name="T23" fmla="*/ 4 h 229"/>
                  <a:gd name="T24" fmla="*/ 28 w 166"/>
                  <a:gd name="T25" fmla="*/ 3 h 229"/>
                  <a:gd name="T26" fmla="*/ 23 w 166"/>
                  <a:gd name="T27" fmla="*/ 1 h 229"/>
                  <a:gd name="T28" fmla="*/ 20 w 166"/>
                  <a:gd name="T29" fmla="*/ 0 h 229"/>
                  <a:gd name="T30" fmla="*/ 15 w 166"/>
                  <a:gd name="T31" fmla="*/ 0 h 229"/>
                  <a:gd name="T32" fmla="*/ 13 w 166"/>
                  <a:gd name="T33" fmla="*/ 2 h 229"/>
                  <a:gd name="T34" fmla="*/ 11 w 166"/>
                  <a:gd name="T35" fmla="*/ 3 h 229"/>
                  <a:gd name="T36" fmla="*/ 7 w 166"/>
                  <a:gd name="T37" fmla="*/ 5 h 229"/>
                  <a:gd name="T38" fmla="*/ 4 w 166"/>
                  <a:gd name="T39" fmla="*/ 8 h 229"/>
                  <a:gd name="T40" fmla="*/ 1 w 166"/>
                  <a:gd name="T41" fmla="*/ 13 h 229"/>
                  <a:gd name="T42" fmla="*/ 0 w 166"/>
                  <a:gd name="T43" fmla="*/ 19 h 229"/>
                  <a:gd name="T44" fmla="*/ 1 w 166"/>
                  <a:gd name="T45" fmla="*/ 25 h 229"/>
                  <a:gd name="T46" fmla="*/ 5 w 166"/>
                  <a:gd name="T47" fmla="*/ 35 h 229"/>
                  <a:gd name="T48" fmla="*/ 13 w 166"/>
                  <a:gd name="T49" fmla="*/ 47 h 229"/>
                  <a:gd name="T50" fmla="*/ 26 w 166"/>
                  <a:gd name="T51" fmla="*/ 64 h 229"/>
                  <a:gd name="T52" fmla="*/ 46 w 166"/>
                  <a:gd name="T53" fmla="*/ 89 h 229"/>
                  <a:gd name="T54" fmla="*/ 66 w 166"/>
                  <a:gd name="T55" fmla="*/ 119 h 229"/>
                  <a:gd name="T56" fmla="*/ 87 w 166"/>
                  <a:gd name="T57" fmla="*/ 150 h 229"/>
                  <a:gd name="T58" fmla="*/ 107 w 166"/>
                  <a:gd name="T59" fmla="*/ 179 h 229"/>
                  <a:gd name="T60" fmla="*/ 124 w 166"/>
                  <a:gd name="T61" fmla="*/ 204 h 229"/>
                  <a:gd name="T62" fmla="*/ 135 w 166"/>
                  <a:gd name="T63" fmla="*/ 221 h 229"/>
                  <a:gd name="T64" fmla="*/ 140 w 166"/>
                  <a:gd name="T65" fmla="*/ 228 h 229"/>
                  <a:gd name="T66" fmla="*/ 165 w 166"/>
                  <a:gd name="T67" fmla="*/ 187 h 22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6"/>
                  <a:gd name="T103" fmla="*/ 0 h 229"/>
                  <a:gd name="T104" fmla="*/ 166 w 166"/>
                  <a:gd name="T105" fmla="*/ 229 h 22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6" h="229">
                    <a:moveTo>
                      <a:pt x="165" y="187"/>
                    </a:moveTo>
                    <a:lnTo>
                      <a:pt x="160" y="180"/>
                    </a:lnTo>
                    <a:lnTo>
                      <a:pt x="145" y="160"/>
                    </a:lnTo>
                    <a:lnTo>
                      <a:pt x="126" y="133"/>
                    </a:lnTo>
                    <a:lnTo>
                      <a:pt x="103" y="101"/>
                    </a:lnTo>
                    <a:lnTo>
                      <a:pt x="80" y="68"/>
                    </a:lnTo>
                    <a:lnTo>
                      <a:pt x="60" y="40"/>
                    </a:lnTo>
                    <a:lnTo>
                      <a:pt x="47" y="19"/>
                    </a:lnTo>
                    <a:lnTo>
                      <a:pt x="40" y="11"/>
                    </a:lnTo>
                    <a:lnTo>
                      <a:pt x="39" y="8"/>
                    </a:lnTo>
                    <a:lnTo>
                      <a:pt x="37" y="6"/>
                    </a:lnTo>
                    <a:lnTo>
                      <a:pt x="32" y="4"/>
                    </a:lnTo>
                    <a:lnTo>
                      <a:pt x="28" y="3"/>
                    </a:lnTo>
                    <a:lnTo>
                      <a:pt x="23" y="1"/>
                    </a:lnTo>
                    <a:lnTo>
                      <a:pt x="20" y="0"/>
                    </a:lnTo>
                    <a:lnTo>
                      <a:pt x="15" y="0"/>
                    </a:lnTo>
                    <a:lnTo>
                      <a:pt x="13" y="2"/>
                    </a:lnTo>
                    <a:lnTo>
                      <a:pt x="11" y="3"/>
                    </a:lnTo>
                    <a:lnTo>
                      <a:pt x="7" y="5"/>
                    </a:lnTo>
                    <a:lnTo>
                      <a:pt x="4" y="8"/>
                    </a:lnTo>
                    <a:lnTo>
                      <a:pt x="1" y="13"/>
                    </a:lnTo>
                    <a:lnTo>
                      <a:pt x="0" y="19"/>
                    </a:lnTo>
                    <a:lnTo>
                      <a:pt x="1" y="25"/>
                    </a:lnTo>
                    <a:lnTo>
                      <a:pt x="5" y="35"/>
                    </a:lnTo>
                    <a:lnTo>
                      <a:pt x="13" y="47"/>
                    </a:lnTo>
                    <a:lnTo>
                      <a:pt x="26" y="64"/>
                    </a:lnTo>
                    <a:lnTo>
                      <a:pt x="46" y="89"/>
                    </a:lnTo>
                    <a:lnTo>
                      <a:pt x="66" y="119"/>
                    </a:lnTo>
                    <a:lnTo>
                      <a:pt x="87" y="150"/>
                    </a:lnTo>
                    <a:lnTo>
                      <a:pt x="107" y="179"/>
                    </a:lnTo>
                    <a:lnTo>
                      <a:pt x="124" y="204"/>
                    </a:lnTo>
                    <a:lnTo>
                      <a:pt x="135" y="221"/>
                    </a:lnTo>
                    <a:lnTo>
                      <a:pt x="140" y="228"/>
                    </a:lnTo>
                    <a:lnTo>
                      <a:pt x="165" y="187"/>
                    </a:lnTo>
                  </a:path>
                </a:pathLst>
              </a:custGeom>
              <a:solidFill>
                <a:srgbClr val="FF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08" name="Freeform 212"/>
              <p:cNvSpPr>
                <a:spLocks/>
              </p:cNvSpPr>
              <p:nvPr/>
            </p:nvSpPr>
            <p:spPr bwMode="auto">
              <a:xfrm>
                <a:off x="1965" y="1319"/>
                <a:ext cx="131" cy="172"/>
              </a:xfrm>
              <a:custGeom>
                <a:avLst/>
                <a:gdLst>
                  <a:gd name="T0" fmla="*/ 0 w 131"/>
                  <a:gd name="T1" fmla="*/ 9 h 172"/>
                  <a:gd name="T2" fmla="*/ 9 w 131"/>
                  <a:gd name="T3" fmla="*/ 0 h 172"/>
                  <a:gd name="T4" fmla="*/ 130 w 131"/>
                  <a:gd name="T5" fmla="*/ 171 h 172"/>
                  <a:gd name="T6" fmla="*/ 0 w 131"/>
                  <a:gd name="T7" fmla="*/ 9 h 172"/>
                  <a:gd name="T8" fmla="*/ 0 60000 65536"/>
                  <a:gd name="T9" fmla="*/ 0 60000 65536"/>
                  <a:gd name="T10" fmla="*/ 0 60000 65536"/>
                  <a:gd name="T11" fmla="*/ 0 60000 65536"/>
                  <a:gd name="T12" fmla="*/ 0 w 131"/>
                  <a:gd name="T13" fmla="*/ 0 h 172"/>
                  <a:gd name="T14" fmla="*/ 131 w 131"/>
                  <a:gd name="T15" fmla="*/ 172 h 172"/>
                </a:gdLst>
                <a:ahLst/>
                <a:cxnLst>
                  <a:cxn ang="T8">
                    <a:pos x="T0" y="T1"/>
                  </a:cxn>
                  <a:cxn ang="T9">
                    <a:pos x="T2" y="T3"/>
                  </a:cxn>
                  <a:cxn ang="T10">
                    <a:pos x="T4" y="T5"/>
                  </a:cxn>
                  <a:cxn ang="T11">
                    <a:pos x="T6" y="T7"/>
                  </a:cxn>
                </a:cxnLst>
                <a:rect l="T12" t="T13" r="T14" b="T15"/>
                <a:pathLst>
                  <a:path w="131" h="172">
                    <a:moveTo>
                      <a:pt x="0" y="9"/>
                    </a:moveTo>
                    <a:lnTo>
                      <a:pt x="9" y="0"/>
                    </a:lnTo>
                    <a:lnTo>
                      <a:pt x="130" y="171"/>
                    </a:lnTo>
                    <a:lnTo>
                      <a:pt x="0" y="9"/>
                    </a:lnTo>
                  </a:path>
                </a:pathLst>
              </a:custGeom>
              <a:solidFill>
                <a:srgbClr val="CC66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09" name="Freeform 213"/>
              <p:cNvSpPr>
                <a:spLocks/>
              </p:cNvSpPr>
              <p:nvPr/>
            </p:nvSpPr>
            <p:spPr bwMode="auto">
              <a:xfrm>
                <a:off x="2122" y="1473"/>
                <a:ext cx="157" cy="213"/>
              </a:xfrm>
              <a:custGeom>
                <a:avLst/>
                <a:gdLst>
                  <a:gd name="T0" fmla="*/ 78 w 157"/>
                  <a:gd name="T1" fmla="*/ 197 h 213"/>
                  <a:gd name="T2" fmla="*/ 94 w 157"/>
                  <a:gd name="T3" fmla="*/ 206 h 213"/>
                  <a:gd name="T4" fmla="*/ 108 w 157"/>
                  <a:gd name="T5" fmla="*/ 210 h 213"/>
                  <a:gd name="T6" fmla="*/ 122 w 157"/>
                  <a:gd name="T7" fmla="*/ 212 h 213"/>
                  <a:gd name="T8" fmla="*/ 133 w 157"/>
                  <a:gd name="T9" fmla="*/ 208 h 213"/>
                  <a:gd name="T10" fmla="*/ 143 w 157"/>
                  <a:gd name="T11" fmla="*/ 200 h 213"/>
                  <a:gd name="T12" fmla="*/ 150 w 157"/>
                  <a:gd name="T13" fmla="*/ 190 h 213"/>
                  <a:gd name="T14" fmla="*/ 154 w 157"/>
                  <a:gd name="T15" fmla="*/ 176 h 213"/>
                  <a:gd name="T16" fmla="*/ 156 w 157"/>
                  <a:gd name="T17" fmla="*/ 159 h 213"/>
                  <a:gd name="T18" fmla="*/ 154 w 157"/>
                  <a:gd name="T19" fmla="*/ 139 h 213"/>
                  <a:gd name="T20" fmla="*/ 150 w 157"/>
                  <a:gd name="T21" fmla="*/ 118 h 213"/>
                  <a:gd name="T22" fmla="*/ 143 w 157"/>
                  <a:gd name="T23" fmla="*/ 98 h 213"/>
                  <a:gd name="T24" fmla="*/ 133 w 157"/>
                  <a:gd name="T25" fmla="*/ 78 h 213"/>
                  <a:gd name="T26" fmla="*/ 122 w 157"/>
                  <a:gd name="T27" fmla="*/ 59 h 213"/>
                  <a:gd name="T28" fmla="*/ 108 w 157"/>
                  <a:gd name="T29" fmla="*/ 42 h 213"/>
                  <a:gd name="T30" fmla="*/ 94 w 157"/>
                  <a:gd name="T31" fmla="*/ 26 h 213"/>
                  <a:gd name="T32" fmla="*/ 78 w 157"/>
                  <a:gd name="T33" fmla="*/ 14 h 213"/>
                  <a:gd name="T34" fmla="*/ 62 w 157"/>
                  <a:gd name="T35" fmla="*/ 5 h 213"/>
                  <a:gd name="T36" fmla="*/ 48 w 157"/>
                  <a:gd name="T37" fmla="*/ 1 h 213"/>
                  <a:gd name="T38" fmla="*/ 34 w 157"/>
                  <a:gd name="T39" fmla="*/ 0 h 213"/>
                  <a:gd name="T40" fmla="*/ 23 w 157"/>
                  <a:gd name="T41" fmla="*/ 3 h 213"/>
                  <a:gd name="T42" fmla="*/ 13 w 157"/>
                  <a:gd name="T43" fmla="*/ 11 h 213"/>
                  <a:gd name="T44" fmla="*/ 6 w 157"/>
                  <a:gd name="T45" fmla="*/ 21 h 213"/>
                  <a:gd name="T46" fmla="*/ 2 w 157"/>
                  <a:gd name="T47" fmla="*/ 35 h 213"/>
                  <a:gd name="T48" fmla="*/ 0 w 157"/>
                  <a:gd name="T49" fmla="*/ 52 h 213"/>
                  <a:gd name="T50" fmla="*/ 2 w 157"/>
                  <a:gd name="T51" fmla="*/ 72 h 213"/>
                  <a:gd name="T52" fmla="*/ 6 w 157"/>
                  <a:gd name="T53" fmla="*/ 93 h 213"/>
                  <a:gd name="T54" fmla="*/ 13 w 157"/>
                  <a:gd name="T55" fmla="*/ 113 h 213"/>
                  <a:gd name="T56" fmla="*/ 23 w 157"/>
                  <a:gd name="T57" fmla="*/ 133 h 213"/>
                  <a:gd name="T58" fmla="*/ 34 w 157"/>
                  <a:gd name="T59" fmla="*/ 152 h 213"/>
                  <a:gd name="T60" fmla="*/ 48 w 157"/>
                  <a:gd name="T61" fmla="*/ 170 h 213"/>
                  <a:gd name="T62" fmla="*/ 62 w 157"/>
                  <a:gd name="T63" fmla="*/ 185 h 213"/>
                  <a:gd name="T64" fmla="*/ 78 w 157"/>
                  <a:gd name="T65" fmla="*/ 197 h 2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7"/>
                  <a:gd name="T100" fmla="*/ 0 h 213"/>
                  <a:gd name="T101" fmla="*/ 157 w 157"/>
                  <a:gd name="T102" fmla="*/ 213 h 2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7" h="213">
                    <a:moveTo>
                      <a:pt x="78" y="197"/>
                    </a:moveTo>
                    <a:lnTo>
                      <a:pt x="94" y="206"/>
                    </a:lnTo>
                    <a:lnTo>
                      <a:pt x="108" y="210"/>
                    </a:lnTo>
                    <a:lnTo>
                      <a:pt x="122" y="212"/>
                    </a:lnTo>
                    <a:lnTo>
                      <a:pt x="133" y="208"/>
                    </a:lnTo>
                    <a:lnTo>
                      <a:pt x="143" y="200"/>
                    </a:lnTo>
                    <a:lnTo>
                      <a:pt x="150" y="190"/>
                    </a:lnTo>
                    <a:lnTo>
                      <a:pt x="154" y="176"/>
                    </a:lnTo>
                    <a:lnTo>
                      <a:pt x="156" y="159"/>
                    </a:lnTo>
                    <a:lnTo>
                      <a:pt x="154" y="139"/>
                    </a:lnTo>
                    <a:lnTo>
                      <a:pt x="150" y="118"/>
                    </a:lnTo>
                    <a:lnTo>
                      <a:pt x="143" y="98"/>
                    </a:lnTo>
                    <a:lnTo>
                      <a:pt x="133" y="78"/>
                    </a:lnTo>
                    <a:lnTo>
                      <a:pt x="122" y="59"/>
                    </a:lnTo>
                    <a:lnTo>
                      <a:pt x="108" y="42"/>
                    </a:lnTo>
                    <a:lnTo>
                      <a:pt x="94" y="26"/>
                    </a:lnTo>
                    <a:lnTo>
                      <a:pt x="78" y="14"/>
                    </a:lnTo>
                    <a:lnTo>
                      <a:pt x="62" y="5"/>
                    </a:lnTo>
                    <a:lnTo>
                      <a:pt x="48" y="1"/>
                    </a:lnTo>
                    <a:lnTo>
                      <a:pt x="34" y="0"/>
                    </a:lnTo>
                    <a:lnTo>
                      <a:pt x="23" y="3"/>
                    </a:lnTo>
                    <a:lnTo>
                      <a:pt x="13" y="11"/>
                    </a:lnTo>
                    <a:lnTo>
                      <a:pt x="6" y="21"/>
                    </a:lnTo>
                    <a:lnTo>
                      <a:pt x="2" y="35"/>
                    </a:lnTo>
                    <a:lnTo>
                      <a:pt x="0" y="52"/>
                    </a:lnTo>
                    <a:lnTo>
                      <a:pt x="2" y="72"/>
                    </a:lnTo>
                    <a:lnTo>
                      <a:pt x="6" y="93"/>
                    </a:lnTo>
                    <a:lnTo>
                      <a:pt x="13" y="113"/>
                    </a:lnTo>
                    <a:lnTo>
                      <a:pt x="23" y="133"/>
                    </a:lnTo>
                    <a:lnTo>
                      <a:pt x="34" y="152"/>
                    </a:lnTo>
                    <a:lnTo>
                      <a:pt x="48" y="170"/>
                    </a:lnTo>
                    <a:lnTo>
                      <a:pt x="62" y="185"/>
                    </a:lnTo>
                    <a:lnTo>
                      <a:pt x="78" y="197"/>
                    </a:lnTo>
                  </a:path>
                </a:pathLst>
              </a:custGeom>
              <a:solidFill>
                <a:srgbClr val="FFCC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10" name="Freeform 214"/>
              <p:cNvSpPr>
                <a:spLocks/>
              </p:cNvSpPr>
              <p:nvPr/>
            </p:nvSpPr>
            <p:spPr bwMode="auto">
              <a:xfrm>
                <a:off x="2122" y="1474"/>
                <a:ext cx="132" cy="223"/>
              </a:xfrm>
              <a:custGeom>
                <a:avLst/>
                <a:gdLst>
                  <a:gd name="T0" fmla="*/ 131 w 132"/>
                  <a:gd name="T1" fmla="*/ 209 h 223"/>
                  <a:gd name="T2" fmla="*/ 30 w 132"/>
                  <a:gd name="T3" fmla="*/ 0 h 223"/>
                  <a:gd name="T4" fmla="*/ 0 w 132"/>
                  <a:gd name="T5" fmla="*/ 13 h 223"/>
                  <a:gd name="T6" fmla="*/ 100 w 132"/>
                  <a:gd name="T7" fmla="*/ 222 h 223"/>
                  <a:gd name="T8" fmla="*/ 131 w 132"/>
                  <a:gd name="T9" fmla="*/ 209 h 223"/>
                  <a:gd name="T10" fmla="*/ 0 60000 65536"/>
                  <a:gd name="T11" fmla="*/ 0 60000 65536"/>
                  <a:gd name="T12" fmla="*/ 0 60000 65536"/>
                  <a:gd name="T13" fmla="*/ 0 60000 65536"/>
                  <a:gd name="T14" fmla="*/ 0 60000 65536"/>
                  <a:gd name="T15" fmla="*/ 0 w 132"/>
                  <a:gd name="T16" fmla="*/ 0 h 223"/>
                  <a:gd name="T17" fmla="*/ 132 w 132"/>
                  <a:gd name="T18" fmla="*/ 223 h 223"/>
                </a:gdLst>
                <a:ahLst/>
                <a:cxnLst>
                  <a:cxn ang="T10">
                    <a:pos x="T0" y="T1"/>
                  </a:cxn>
                  <a:cxn ang="T11">
                    <a:pos x="T2" y="T3"/>
                  </a:cxn>
                  <a:cxn ang="T12">
                    <a:pos x="T4" y="T5"/>
                  </a:cxn>
                  <a:cxn ang="T13">
                    <a:pos x="T6" y="T7"/>
                  </a:cxn>
                  <a:cxn ang="T14">
                    <a:pos x="T8" y="T9"/>
                  </a:cxn>
                </a:cxnLst>
                <a:rect l="T15" t="T16" r="T17" b="T18"/>
                <a:pathLst>
                  <a:path w="132" h="223">
                    <a:moveTo>
                      <a:pt x="131" y="209"/>
                    </a:moveTo>
                    <a:lnTo>
                      <a:pt x="30" y="0"/>
                    </a:lnTo>
                    <a:lnTo>
                      <a:pt x="0" y="13"/>
                    </a:lnTo>
                    <a:lnTo>
                      <a:pt x="100" y="222"/>
                    </a:lnTo>
                    <a:lnTo>
                      <a:pt x="131" y="209"/>
                    </a:lnTo>
                  </a:path>
                </a:pathLst>
              </a:custGeom>
              <a:solidFill>
                <a:srgbClr val="FFCC6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11" name="Freeform 215"/>
              <p:cNvSpPr>
                <a:spLocks/>
              </p:cNvSpPr>
              <p:nvPr/>
            </p:nvSpPr>
            <p:spPr bwMode="auto">
              <a:xfrm>
                <a:off x="2092" y="1486"/>
                <a:ext cx="158" cy="213"/>
              </a:xfrm>
              <a:custGeom>
                <a:avLst/>
                <a:gdLst>
                  <a:gd name="T0" fmla="*/ 79 w 158"/>
                  <a:gd name="T1" fmla="*/ 198 h 213"/>
                  <a:gd name="T2" fmla="*/ 94 w 158"/>
                  <a:gd name="T3" fmla="*/ 207 h 213"/>
                  <a:gd name="T4" fmla="*/ 109 w 158"/>
                  <a:gd name="T5" fmla="*/ 212 h 213"/>
                  <a:gd name="T6" fmla="*/ 121 w 158"/>
                  <a:gd name="T7" fmla="*/ 212 h 213"/>
                  <a:gd name="T8" fmla="*/ 134 w 158"/>
                  <a:gd name="T9" fmla="*/ 208 h 213"/>
                  <a:gd name="T10" fmla="*/ 143 w 158"/>
                  <a:gd name="T11" fmla="*/ 201 h 213"/>
                  <a:gd name="T12" fmla="*/ 151 w 158"/>
                  <a:gd name="T13" fmla="*/ 190 h 213"/>
                  <a:gd name="T14" fmla="*/ 155 w 158"/>
                  <a:gd name="T15" fmla="*/ 177 h 213"/>
                  <a:gd name="T16" fmla="*/ 157 w 158"/>
                  <a:gd name="T17" fmla="*/ 159 h 213"/>
                  <a:gd name="T18" fmla="*/ 155 w 158"/>
                  <a:gd name="T19" fmla="*/ 139 h 213"/>
                  <a:gd name="T20" fmla="*/ 151 w 158"/>
                  <a:gd name="T21" fmla="*/ 119 h 213"/>
                  <a:gd name="T22" fmla="*/ 143 w 158"/>
                  <a:gd name="T23" fmla="*/ 99 h 213"/>
                  <a:gd name="T24" fmla="*/ 134 w 158"/>
                  <a:gd name="T25" fmla="*/ 78 h 213"/>
                  <a:gd name="T26" fmla="*/ 121 w 158"/>
                  <a:gd name="T27" fmla="*/ 59 h 213"/>
                  <a:gd name="T28" fmla="*/ 109 w 158"/>
                  <a:gd name="T29" fmla="*/ 41 h 213"/>
                  <a:gd name="T30" fmla="*/ 94 w 158"/>
                  <a:gd name="T31" fmla="*/ 27 h 213"/>
                  <a:gd name="T32" fmla="*/ 79 w 158"/>
                  <a:gd name="T33" fmla="*/ 13 h 213"/>
                  <a:gd name="T34" fmla="*/ 63 w 158"/>
                  <a:gd name="T35" fmla="*/ 5 h 213"/>
                  <a:gd name="T36" fmla="*/ 48 w 158"/>
                  <a:gd name="T37" fmla="*/ 0 h 213"/>
                  <a:gd name="T38" fmla="*/ 35 w 158"/>
                  <a:gd name="T39" fmla="*/ 0 h 213"/>
                  <a:gd name="T40" fmla="*/ 22 w 158"/>
                  <a:gd name="T41" fmla="*/ 3 h 213"/>
                  <a:gd name="T42" fmla="*/ 13 w 158"/>
                  <a:gd name="T43" fmla="*/ 10 h 213"/>
                  <a:gd name="T44" fmla="*/ 6 w 158"/>
                  <a:gd name="T45" fmla="*/ 21 h 213"/>
                  <a:gd name="T46" fmla="*/ 2 w 158"/>
                  <a:gd name="T47" fmla="*/ 34 h 213"/>
                  <a:gd name="T48" fmla="*/ 0 w 158"/>
                  <a:gd name="T49" fmla="*/ 53 h 213"/>
                  <a:gd name="T50" fmla="*/ 2 w 158"/>
                  <a:gd name="T51" fmla="*/ 72 h 213"/>
                  <a:gd name="T52" fmla="*/ 6 w 158"/>
                  <a:gd name="T53" fmla="*/ 92 h 213"/>
                  <a:gd name="T54" fmla="*/ 13 w 158"/>
                  <a:gd name="T55" fmla="*/ 113 h 213"/>
                  <a:gd name="T56" fmla="*/ 22 w 158"/>
                  <a:gd name="T57" fmla="*/ 133 h 213"/>
                  <a:gd name="T58" fmla="*/ 35 w 158"/>
                  <a:gd name="T59" fmla="*/ 152 h 213"/>
                  <a:gd name="T60" fmla="*/ 48 w 158"/>
                  <a:gd name="T61" fmla="*/ 170 h 213"/>
                  <a:gd name="T62" fmla="*/ 63 w 158"/>
                  <a:gd name="T63" fmla="*/ 186 h 213"/>
                  <a:gd name="T64" fmla="*/ 79 w 158"/>
                  <a:gd name="T65" fmla="*/ 198 h 2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8"/>
                  <a:gd name="T100" fmla="*/ 0 h 213"/>
                  <a:gd name="T101" fmla="*/ 158 w 158"/>
                  <a:gd name="T102" fmla="*/ 213 h 2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8" h="213">
                    <a:moveTo>
                      <a:pt x="79" y="198"/>
                    </a:moveTo>
                    <a:lnTo>
                      <a:pt x="94" y="207"/>
                    </a:lnTo>
                    <a:lnTo>
                      <a:pt x="109" y="212"/>
                    </a:lnTo>
                    <a:lnTo>
                      <a:pt x="121" y="212"/>
                    </a:lnTo>
                    <a:lnTo>
                      <a:pt x="134" y="208"/>
                    </a:lnTo>
                    <a:lnTo>
                      <a:pt x="143" y="201"/>
                    </a:lnTo>
                    <a:lnTo>
                      <a:pt x="151" y="190"/>
                    </a:lnTo>
                    <a:lnTo>
                      <a:pt x="155" y="177"/>
                    </a:lnTo>
                    <a:lnTo>
                      <a:pt x="157" y="159"/>
                    </a:lnTo>
                    <a:lnTo>
                      <a:pt x="155" y="139"/>
                    </a:lnTo>
                    <a:lnTo>
                      <a:pt x="151" y="119"/>
                    </a:lnTo>
                    <a:lnTo>
                      <a:pt x="143" y="99"/>
                    </a:lnTo>
                    <a:lnTo>
                      <a:pt x="134" y="78"/>
                    </a:lnTo>
                    <a:lnTo>
                      <a:pt x="121" y="59"/>
                    </a:lnTo>
                    <a:lnTo>
                      <a:pt x="109" y="41"/>
                    </a:lnTo>
                    <a:lnTo>
                      <a:pt x="94" y="27"/>
                    </a:lnTo>
                    <a:lnTo>
                      <a:pt x="79" y="13"/>
                    </a:lnTo>
                    <a:lnTo>
                      <a:pt x="63" y="5"/>
                    </a:lnTo>
                    <a:lnTo>
                      <a:pt x="48" y="0"/>
                    </a:lnTo>
                    <a:lnTo>
                      <a:pt x="35" y="0"/>
                    </a:lnTo>
                    <a:lnTo>
                      <a:pt x="22" y="3"/>
                    </a:lnTo>
                    <a:lnTo>
                      <a:pt x="13" y="10"/>
                    </a:lnTo>
                    <a:lnTo>
                      <a:pt x="6" y="21"/>
                    </a:lnTo>
                    <a:lnTo>
                      <a:pt x="2" y="34"/>
                    </a:lnTo>
                    <a:lnTo>
                      <a:pt x="0" y="53"/>
                    </a:lnTo>
                    <a:lnTo>
                      <a:pt x="2" y="72"/>
                    </a:lnTo>
                    <a:lnTo>
                      <a:pt x="6" y="92"/>
                    </a:lnTo>
                    <a:lnTo>
                      <a:pt x="13" y="113"/>
                    </a:lnTo>
                    <a:lnTo>
                      <a:pt x="22" y="133"/>
                    </a:lnTo>
                    <a:lnTo>
                      <a:pt x="35" y="152"/>
                    </a:lnTo>
                    <a:lnTo>
                      <a:pt x="48" y="170"/>
                    </a:lnTo>
                    <a:lnTo>
                      <a:pt x="63" y="186"/>
                    </a:lnTo>
                    <a:lnTo>
                      <a:pt x="79" y="198"/>
                    </a:lnTo>
                  </a:path>
                </a:pathLst>
              </a:custGeom>
              <a:solidFill>
                <a:srgbClr val="FF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12" name="Freeform 216"/>
              <p:cNvSpPr>
                <a:spLocks/>
              </p:cNvSpPr>
              <p:nvPr/>
            </p:nvSpPr>
            <p:spPr bwMode="auto">
              <a:xfrm>
                <a:off x="2364" y="1546"/>
                <a:ext cx="495" cy="330"/>
              </a:xfrm>
              <a:custGeom>
                <a:avLst/>
                <a:gdLst>
                  <a:gd name="T0" fmla="*/ 494 w 495"/>
                  <a:gd name="T1" fmla="*/ 245 h 330"/>
                  <a:gd name="T2" fmla="*/ 66 w 495"/>
                  <a:gd name="T3" fmla="*/ 0 h 330"/>
                  <a:gd name="T4" fmla="*/ 46 w 495"/>
                  <a:gd name="T5" fmla="*/ 3 h 330"/>
                  <a:gd name="T6" fmla="*/ 0 w 495"/>
                  <a:gd name="T7" fmla="*/ 15 h 330"/>
                  <a:gd name="T8" fmla="*/ 0 w 495"/>
                  <a:gd name="T9" fmla="*/ 143 h 330"/>
                  <a:gd name="T10" fmla="*/ 312 w 495"/>
                  <a:gd name="T11" fmla="*/ 329 h 330"/>
                  <a:gd name="T12" fmla="*/ 494 w 495"/>
                  <a:gd name="T13" fmla="*/ 245 h 330"/>
                  <a:gd name="T14" fmla="*/ 0 60000 65536"/>
                  <a:gd name="T15" fmla="*/ 0 60000 65536"/>
                  <a:gd name="T16" fmla="*/ 0 60000 65536"/>
                  <a:gd name="T17" fmla="*/ 0 60000 65536"/>
                  <a:gd name="T18" fmla="*/ 0 60000 65536"/>
                  <a:gd name="T19" fmla="*/ 0 60000 65536"/>
                  <a:gd name="T20" fmla="*/ 0 60000 65536"/>
                  <a:gd name="T21" fmla="*/ 0 w 495"/>
                  <a:gd name="T22" fmla="*/ 0 h 330"/>
                  <a:gd name="T23" fmla="*/ 495 w 495"/>
                  <a:gd name="T24" fmla="*/ 330 h 3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5" h="330">
                    <a:moveTo>
                      <a:pt x="494" y="245"/>
                    </a:moveTo>
                    <a:lnTo>
                      <a:pt x="66" y="0"/>
                    </a:lnTo>
                    <a:lnTo>
                      <a:pt x="46" y="3"/>
                    </a:lnTo>
                    <a:lnTo>
                      <a:pt x="0" y="15"/>
                    </a:lnTo>
                    <a:lnTo>
                      <a:pt x="0" y="143"/>
                    </a:lnTo>
                    <a:lnTo>
                      <a:pt x="312" y="329"/>
                    </a:lnTo>
                    <a:lnTo>
                      <a:pt x="494" y="245"/>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13" name="Freeform 217"/>
              <p:cNvSpPr>
                <a:spLocks/>
              </p:cNvSpPr>
              <p:nvPr/>
            </p:nvSpPr>
            <p:spPr bwMode="auto">
              <a:xfrm>
                <a:off x="2371" y="1706"/>
                <a:ext cx="49" cy="67"/>
              </a:xfrm>
              <a:custGeom>
                <a:avLst/>
                <a:gdLst>
                  <a:gd name="T0" fmla="*/ 23 w 49"/>
                  <a:gd name="T1" fmla="*/ 61 h 67"/>
                  <a:gd name="T2" fmla="*/ 29 w 49"/>
                  <a:gd name="T3" fmla="*/ 63 h 67"/>
                  <a:gd name="T4" fmla="*/ 33 w 49"/>
                  <a:gd name="T5" fmla="*/ 66 h 67"/>
                  <a:gd name="T6" fmla="*/ 37 w 49"/>
                  <a:gd name="T7" fmla="*/ 66 h 67"/>
                  <a:gd name="T8" fmla="*/ 41 w 49"/>
                  <a:gd name="T9" fmla="*/ 64 h 67"/>
                  <a:gd name="T10" fmla="*/ 43 w 49"/>
                  <a:gd name="T11" fmla="*/ 62 h 67"/>
                  <a:gd name="T12" fmla="*/ 45 w 49"/>
                  <a:gd name="T13" fmla="*/ 59 h 67"/>
                  <a:gd name="T14" fmla="*/ 48 w 49"/>
                  <a:gd name="T15" fmla="*/ 54 h 67"/>
                  <a:gd name="T16" fmla="*/ 48 w 49"/>
                  <a:gd name="T17" fmla="*/ 49 h 67"/>
                  <a:gd name="T18" fmla="*/ 48 w 49"/>
                  <a:gd name="T19" fmla="*/ 43 h 67"/>
                  <a:gd name="T20" fmla="*/ 45 w 49"/>
                  <a:gd name="T21" fmla="*/ 36 h 67"/>
                  <a:gd name="T22" fmla="*/ 43 w 49"/>
                  <a:gd name="T23" fmla="*/ 30 h 67"/>
                  <a:gd name="T24" fmla="*/ 41 w 49"/>
                  <a:gd name="T25" fmla="*/ 24 h 67"/>
                  <a:gd name="T26" fmla="*/ 37 w 49"/>
                  <a:gd name="T27" fmla="*/ 17 h 67"/>
                  <a:gd name="T28" fmla="*/ 33 w 49"/>
                  <a:gd name="T29" fmla="*/ 13 h 67"/>
                  <a:gd name="T30" fmla="*/ 29 w 49"/>
                  <a:gd name="T31" fmla="*/ 7 h 67"/>
                  <a:gd name="T32" fmla="*/ 23 w 49"/>
                  <a:gd name="T33" fmla="*/ 4 h 67"/>
                  <a:gd name="T34" fmla="*/ 18 w 49"/>
                  <a:gd name="T35" fmla="*/ 1 h 67"/>
                  <a:gd name="T36" fmla="*/ 14 w 49"/>
                  <a:gd name="T37" fmla="*/ 0 h 67"/>
                  <a:gd name="T38" fmla="*/ 10 w 49"/>
                  <a:gd name="T39" fmla="*/ 0 h 67"/>
                  <a:gd name="T40" fmla="*/ 6 w 49"/>
                  <a:gd name="T41" fmla="*/ 1 h 67"/>
                  <a:gd name="T42" fmla="*/ 3 w 49"/>
                  <a:gd name="T43" fmla="*/ 3 h 67"/>
                  <a:gd name="T44" fmla="*/ 2 w 49"/>
                  <a:gd name="T45" fmla="*/ 6 h 67"/>
                  <a:gd name="T46" fmla="*/ 0 w 49"/>
                  <a:gd name="T47" fmla="*/ 11 h 67"/>
                  <a:gd name="T48" fmla="*/ 0 w 49"/>
                  <a:gd name="T49" fmla="*/ 16 h 67"/>
                  <a:gd name="T50" fmla="*/ 0 w 49"/>
                  <a:gd name="T51" fmla="*/ 22 h 67"/>
                  <a:gd name="T52" fmla="*/ 2 w 49"/>
                  <a:gd name="T53" fmla="*/ 29 h 67"/>
                  <a:gd name="T54" fmla="*/ 3 w 49"/>
                  <a:gd name="T55" fmla="*/ 34 h 67"/>
                  <a:gd name="T56" fmla="*/ 6 w 49"/>
                  <a:gd name="T57" fmla="*/ 41 h 67"/>
                  <a:gd name="T58" fmla="*/ 10 w 49"/>
                  <a:gd name="T59" fmla="*/ 46 h 67"/>
                  <a:gd name="T60" fmla="*/ 14 w 49"/>
                  <a:gd name="T61" fmla="*/ 52 h 67"/>
                  <a:gd name="T62" fmla="*/ 18 w 49"/>
                  <a:gd name="T63" fmla="*/ 57 h 67"/>
                  <a:gd name="T64" fmla="*/ 23 w 49"/>
                  <a:gd name="T65" fmla="*/ 61 h 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9"/>
                  <a:gd name="T100" fmla="*/ 0 h 67"/>
                  <a:gd name="T101" fmla="*/ 49 w 49"/>
                  <a:gd name="T102" fmla="*/ 67 h 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9" h="67">
                    <a:moveTo>
                      <a:pt x="23" y="61"/>
                    </a:moveTo>
                    <a:lnTo>
                      <a:pt x="29" y="63"/>
                    </a:lnTo>
                    <a:lnTo>
                      <a:pt x="33" y="66"/>
                    </a:lnTo>
                    <a:lnTo>
                      <a:pt x="37" y="66"/>
                    </a:lnTo>
                    <a:lnTo>
                      <a:pt x="41" y="64"/>
                    </a:lnTo>
                    <a:lnTo>
                      <a:pt x="43" y="62"/>
                    </a:lnTo>
                    <a:lnTo>
                      <a:pt x="45" y="59"/>
                    </a:lnTo>
                    <a:lnTo>
                      <a:pt x="48" y="54"/>
                    </a:lnTo>
                    <a:lnTo>
                      <a:pt x="48" y="49"/>
                    </a:lnTo>
                    <a:lnTo>
                      <a:pt x="48" y="43"/>
                    </a:lnTo>
                    <a:lnTo>
                      <a:pt x="45" y="36"/>
                    </a:lnTo>
                    <a:lnTo>
                      <a:pt x="43" y="30"/>
                    </a:lnTo>
                    <a:lnTo>
                      <a:pt x="41" y="24"/>
                    </a:lnTo>
                    <a:lnTo>
                      <a:pt x="37" y="17"/>
                    </a:lnTo>
                    <a:lnTo>
                      <a:pt x="33" y="13"/>
                    </a:lnTo>
                    <a:lnTo>
                      <a:pt x="29" y="7"/>
                    </a:lnTo>
                    <a:lnTo>
                      <a:pt x="23" y="4"/>
                    </a:lnTo>
                    <a:lnTo>
                      <a:pt x="18" y="1"/>
                    </a:lnTo>
                    <a:lnTo>
                      <a:pt x="14" y="0"/>
                    </a:lnTo>
                    <a:lnTo>
                      <a:pt x="10" y="0"/>
                    </a:lnTo>
                    <a:lnTo>
                      <a:pt x="6" y="1"/>
                    </a:lnTo>
                    <a:lnTo>
                      <a:pt x="3" y="3"/>
                    </a:lnTo>
                    <a:lnTo>
                      <a:pt x="2" y="6"/>
                    </a:lnTo>
                    <a:lnTo>
                      <a:pt x="0" y="11"/>
                    </a:lnTo>
                    <a:lnTo>
                      <a:pt x="0" y="16"/>
                    </a:lnTo>
                    <a:lnTo>
                      <a:pt x="0" y="22"/>
                    </a:lnTo>
                    <a:lnTo>
                      <a:pt x="2" y="29"/>
                    </a:lnTo>
                    <a:lnTo>
                      <a:pt x="3" y="34"/>
                    </a:lnTo>
                    <a:lnTo>
                      <a:pt x="6" y="41"/>
                    </a:lnTo>
                    <a:lnTo>
                      <a:pt x="10" y="46"/>
                    </a:lnTo>
                    <a:lnTo>
                      <a:pt x="14" y="52"/>
                    </a:lnTo>
                    <a:lnTo>
                      <a:pt x="18" y="57"/>
                    </a:lnTo>
                    <a:lnTo>
                      <a:pt x="23" y="61"/>
                    </a:lnTo>
                  </a:path>
                </a:pathLst>
              </a:custGeom>
              <a:solidFill>
                <a:schemeClr val="bg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14" name="Freeform 218"/>
              <p:cNvSpPr>
                <a:spLocks/>
              </p:cNvSpPr>
              <p:nvPr/>
            </p:nvSpPr>
            <p:spPr bwMode="auto">
              <a:xfrm>
                <a:off x="2421" y="1735"/>
                <a:ext cx="49" cy="67"/>
              </a:xfrm>
              <a:custGeom>
                <a:avLst/>
                <a:gdLst>
                  <a:gd name="T0" fmla="*/ 23 w 49"/>
                  <a:gd name="T1" fmla="*/ 61 h 67"/>
                  <a:gd name="T2" fmla="*/ 29 w 49"/>
                  <a:gd name="T3" fmla="*/ 63 h 67"/>
                  <a:gd name="T4" fmla="*/ 33 w 49"/>
                  <a:gd name="T5" fmla="*/ 64 h 67"/>
                  <a:gd name="T6" fmla="*/ 36 w 49"/>
                  <a:gd name="T7" fmla="*/ 66 h 67"/>
                  <a:gd name="T8" fmla="*/ 41 w 49"/>
                  <a:gd name="T9" fmla="*/ 64 h 67"/>
                  <a:gd name="T10" fmla="*/ 43 w 49"/>
                  <a:gd name="T11" fmla="*/ 62 h 67"/>
                  <a:gd name="T12" fmla="*/ 45 w 49"/>
                  <a:gd name="T13" fmla="*/ 59 h 67"/>
                  <a:gd name="T14" fmla="*/ 46 w 49"/>
                  <a:gd name="T15" fmla="*/ 54 h 67"/>
                  <a:gd name="T16" fmla="*/ 48 w 49"/>
                  <a:gd name="T17" fmla="*/ 49 h 67"/>
                  <a:gd name="T18" fmla="*/ 46 w 49"/>
                  <a:gd name="T19" fmla="*/ 42 h 67"/>
                  <a:gd name="T20" fmla="*/ 45 w 49"/>
                  <a:gd name="T21" fmla="*/ 36 h 67"/>
                  <a:gd name="T22" fmla="*/ 43 w 49"/>
                  <a:gd name="T23" fmla="*/ 30 h 67"/>
                  <a:gd name="T24" fmla="*/ 41 w 49"/>
                  <a:gd name="T25" fmla="*/ 23 h 67"/>
                  <a:gd name="T26" fmla="*/ 36 w 49"/>
                  <a:gd name="T27" fmla="*/ 17 h 67"/>
                  <a:gd name="T28" fmla="*/ 33 w 49"/>
                  <a:gd name="T29" fmla="*/ 12 h 67"/>
                  <a:gd name="T30" fmla="*/ 29 w 49"/>
                  <a:gd name="T31" fmla="*/ 7 h 67"/>
                  <a:gd name="T32" fmla="*/ 23 w 49"/>
                  <a:gd name="T33" fmla="*/ 4 h 67"/>
                  <a:gd name="T34" fmla="*/ 18 w 49"/>
                  <a:gd name="T35" fmla="*/ 1 h 67"/>
                  <a:gd name="T36" fmla="*/ 14 w 49"/>
                  <a:gd name="T37" fmla="*/ 0 h 67"/>
                  <a:gd name="T38" fmla="*/ 10 w 49"/>
                  <a:gd name="T39" fmla="*/ 0 h 67"/>
                  <a:gd name="T40" fmla="*/ 6 w 49"/>
                  <a:gd name="T41" fmla="*/ 1 h 67"/>
                  <a:gd name="T42" fmla="*/ 3 w 49"/>
                  <a:gd name="T43" fmla="*/ 3 h 67"/>
                  <a:gd name="T44" fmla="*/ 1 w 49"/>
                  <a:gd name="T45" fmla="*/ 6 h 67"/>
                  <a:gd name="T46" fmla="*/ 0 w 49"/>
                  <a:gd name="T47" fmla="*/ 10 h 67"/>
                  <a:gd name="T48" fmla="*/ 0 w 49"/>
                  <a:gd name="T49" fmla="*/ 15 h 67"/>
                  <a:gd name="T50" fmla="*/ 0 w 49"/>
                  <a:gd name="T51" fmla="*/ 22 h 67"/>
                  <a:gd name="T52" fmla="*/ 1 w 49"/>
                  <a:gd name="T53" fmla="*/ 27 h 67"/>
                  <a:gd name="T54" fmla="*/ 3 w 49"/>
                  <a:gd name="T55" fmla="*/ 34 h 67"/>
                  <a:gd name="T56" fmla="*/ 6 w 49"/>
                  <a:gd name="T57" fmla="*/ 41 h 67"/>
                  <a:gd name="T58" fmla="*/ 10 w 49"/>
                  <a:gd name="T59" fmla="*/ 46 h 67"/>
                  <a:gd name="T60" fmla="*/ 14 w 49"/>
                  <a:gd name="T61" fmla="*/ 52 h 67"/>
                  <a:gd name="T62" fmla="*/ 18 w 49"/>
                  <a:gd name="T63" fmla="*/ 57 h 67"/>
                  <a:gd name="T64" fmla="*/ 23 w 49"/>
                  <a:gd name="T65" fmla="*/ 61 h 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9"/>
                  <a:gd name="T100" fmla="*/ 0 h 67"/>
                  <a:gd name="T101" fmla="*/ 49 w 49"/>
                  <a:gd name="T102" fmla="*/ 67 h 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9" h="67">
                    <a:moveTo>
                      <a:pt x="23" y="61"/>
                    </a:moveTo>
                    <a:lnTo>
                      <a:pt x="29" y="63"/>
                    </a:lnTo>
                    <a:lnTo>
                      <a:pt x="33" y="64"/>
                    </a:lnTo>
                    <a:lnTo>
                      <a:pt x="36" y="66"/>
                    </a:lnTo>
                    <a:lnTo>
                      <a:pt x="41" y="64"/>
                    </a:lnTo>
                    <a:lnTo>
                      <a:pt x="43" y="62"/>
                    </a:lnTo>
                    <a:lnTo>
                      <a:pt x="45" y="59"/>
                    </a:lnTo>
                    <a:lnTo>
                      <a:pt x="46" y="54"/>
                    </a:lnTo>
                    <a:lnTo>
                      <a:pt x="48" y="49"/>
                    </a:lnTo>
                    <a:lnTo>
                      <a:pt x="46" y="42"/>
                    </a:lnTo>
                    <a:lnTo>
                      <a:pt x="45" y="36"/>
                    </a:lnTo>
                    <a:lnTo>
                      <a:pt x="43" y="30"/>
                    </a:lnTo>
                    <a:lnTo>
                      <a:pt x="41" y="23"/>
                    </a:lnTo>
                    <a:lnTo>
                      <a:pt x="36" y="17"/>
                    </a:lnTo>
                    <a:lnTo>
                      <a:pt x="33" y="12"/>
                    </a:lnTo>
                    <a:lnTo>
                      <a:pt x="29" y="7"/>
                    </a:lnTo>
                    <a:lnTo>
                      <a:pt x="23" y="4"/>
                    </a:lnTo>
                    <a:lnTo>
                      <a:pt x="18" y="1"/>
                    </a:lnTo>
                    <a:lnTo>
                      <a:pt x="14" y="0"/>
                    </a:lnTo>
                    <a:lnTo>
                      <a:pt x="10" y="0"/>
                    </a:lnTo>
                    <a:lnTo>
                      <a:pt x="6" y="1"/>
                    </a:lnTo>
                    <a:lnTo>
                      <a:pt x="3" y="3"/>
                    </a:lnTo>
                    <a:lnTo>
                      <a:pt x="1" y="6"/>
                    </a:lnTo>
                    <a:lnTo>
                      <a:pt x="0" y="10"/>
                    </a:lnTo>
                    <a:lnTo>
                      <a:pt x="0" y="15"/>
                    </a:lnTo>
                    <a:lnTo>
                      <a:pt x="0" y="22"/>
                    </a:lnTo>
                    <a:lnTo>
                      <a:pt x="1" y="27"/>
                    </a:lnTo>
                    <a:lnTo>
                      <a:pt x="3" y="34"/>
                    </a:lnTo>
                    <a:lnTo>
                      <a:pt x="6" y="41"/>
                    </a:lnTo>
                    <a:lnTo>
                      <a:pt x="10" y="46"/>
                    </a:lnTo>
                    <a:lnTo>
                      <a:pt x="14" y="52"/>
                    </a:lnTo>
                    <a:lnTo>
                      <a:pt x="18" y="57"/>
                    </a:lnTo>
                    <a:lnTo>
                      <a:pt x="23" y="61"/>
                    </a:lnTo>
                  </a:path>
                </a:pathLst>
              </a:custGeom>
              <a:solidFill>
                <a:schemeClr val="bg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15" name="Freeform 219"/>
              <p:cNvSpPr>
                <a:spLocks/>
              </p:cNvSpPr>
              <p:nvPr/>
            </p:nvSpPr>
            <p:spPr bwMode="auto">
              <a:xfrm>
                <a:off x="2469" y="1763"/>
                <a:ext cx="50" cy="67"/>
              </a:xfrm>
              <a:custGeom>
                <a:avLst/>
                <a:gdLst>
                  <a:gd name="T0" fmla="*/ 24 w 50"/>
                  <a:gd name="T1" fmla="*/ 61 h 67"/>
                  <a:gd name="T2" fmla="*/ 28 w 50"/>
                  <a:gd name="T3" fmla="*/ 64 h 67"/>
                  <a:gd name="T4" fmla="*/ 33 w 50"/>
                  <a:gd name="T5" fmla="*/ 66 h 67"/>
                  <a:gd name="T6" fmla="*/ 37 w 50"/>
                  <a:gd name="T7" fmla="*/ 66 h 67"/>
                  <a:gd name="T8" fmla="*/ 41 w 50"/>
                  <a:gd name="T9" fmla="*/ 64 h 67"/>
                  <a:gd name="T10" fmla="*/ 44 w 50"/>
                  <a:gd name="T11" fmla="*/ 62 h 67"/>
                  <a:gd name="T12" fmla="*/ 46 w 50"/>
                  <a:gd name="T13" fmla="*/ 59 h 67"/>
                  <a:gd name="T14" fmla="*/ 47 w 50"/>
                  <a:gd name="T15" fmla="*/ 54 h 67"/>
                  <a:gd name="T16" fmla="*/ 49 w 50"/>
                  <a:gd name="T17" fmla="*/ 49 h 67"/>
                  <a:gd name="T18" fmla="*/ 47 w 50"/>
                  <a:gd name="T19" fmla="*/ 43 h 67"/>
                  <a:gd name="T20" fmla="*/ 46 w 50"/>
                  <a:gd name="T21" fmla="*/ 36 h 67"/>
                  <a:gd name="T22" fmla="*/ 44 w 50"/>
                  <a:gd name="T23" fmla="*/ 31 h 67"/>
                  <a:gd name="T24" fmla="*/ 41 w 50"/>
                  <a:gd name="T25" fmla="*/ 24 h 67"/>
                  <a:gd name="T26" fmla="*/ 37 w 50"/>
                  <a:gd name="T27" fmla="*/ 19 h 67"/>
                  <a:gd name="T28" fmla="*/ 33 w 50"/>
                  <a:gd name="T29" fmla="*/ 13 h 67"/>
                  <a:gd name="T30" fmla="*/ 28 w 50"/>
                  <a:gd name="T31" fmla="*/ 8 h 67"/>
                  <a:gd name="T32" fmla="*/ 24 w 50"/>
                  <a:gd name="T33" fmla="*/ 4 h 67"/>
                  <a:gd name="T34" fmla="*/ 20 w 50"/>
                  <a:gd name="T35" fmla="*/ 2 h 67"/>
                  <a:gd name="T36" fmla="*/ 15 w 50"/>
                  <a:gd name="T37" fmla="*/ 1 h 67"/>
                  <a:gd name="T38" fmla="*/ 11 w 50"/>
                  <a:gd name="T39" fmla="*/ 0 h 67"/>
                  <a:gd name="T40" fmla="*/ 7 w 50"/>
                  <a:gd name="T41" fmla="*/ 1 h 67"/>
                  <a:gd name="T42" fmla="*/ 4 w 50"/>
                  <a:gd name="T43" fmla="*/ 3 h 67"/>
                  <a:gd name="T44" fmla="*/ 2 w 50"/>
                  <a:gd name="T45" fmla="*/ 6 h 67"/>
                  <a:gd name="T46" fmla="*/ 1 w 50"/>
                  <a:gd name="T47" fmla="*/ 11 h 67"/>
                  <a:gd name="T48" fmla="*/ 0 w 50"/>
                  <a:gd name="T49" fmla="*/ 16 h 67"/>
                  <a:gd name="T50" fmla="*/ 1 w 50"/>
                  <a:gd name="T51" fmla="*/ 22 h 67"/>
                  <a:gd name="T52" fmla="*/ 2 w 50"/>
                  <a:gd name="T53" fmla="*/ 29 h 67"/>
                  <a:gd name="T54" fmla="*/ 4 w 50"/>
                  <a:gd name="T55" fmla="*/ 35 h 67"/>
                  <a:gd name="T56" fmla="*/ 7 w 50"/>
                  <a:gd name="T57" fmla="*/ 41 h 67"/>
                  <a:gd name="T58" fmla="*/ 11 w 50"/>
                  <a:gd name="T59" fmla="*/ 48 h 67"/>
                  <a:gd name="T60" fmla="*/ 15 w 50"/>
                  <a:gd name="T61" fmla="*/ 53 h 67"/>
                  <a:gd name="T62" fmla="*/ 20 w 50"/>
                  <a:gd name="T63" fmla="*/ 58 h 67"/>
                  <a:gd name="T64" fmla="*/ 24 w 50"/>
                  <a:gd name="T65" fmla="*/ 61 h 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67"/>
                  <a:gd name="T101" fmla="*/ 50 w 50"/>
                  <a:gd name="T102" fmla="*/ 67 h 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67">
                    <a:moveTo>
                      <a:pt x="24" y="61"/>
                    </a:moveTo>
                    <a:lnTo>
                      <a:pt x="28" y="64"/>
                    </a:lnTo>
                    <a:lnTo>
                      <a:pt x="33" y="66"/>
                    </a:lnTo>
                    <a:lnTo>
                      <a:pt x="37" y="66"/>
                    </a:lnTo>
                    <a:lnTo>
                      <a:pt x="41" y="64"/>
                    </a:lnTo>
                    <a:lnTo>
                      <a:pt x="44" y="62"/>
                    </a:lnTo>
                    <a:lnTo>
                      <a:pt x="46" y="59"/>
                    </a:lnTo>
                    <a:lnTo>
                      <a:pt x="47" y="54"/>
                    </a:lnTo>
                    <a:lnTo>
                      <a:pt x="49" y="49"/>
                    </a:lnTo>
                    <a:lnTo>
                      <a:pt x="47" y="43"/>
                    </a:lnTo>
                    <a:lnTo>
                      <a:pt x="46" y="36"/>
                    </a:lnTo>
                    <a:lnTo>
                      <a:pt x="44" y="31"/>
                    </a:lnTo>
                    <a:lnTo>
                      <a:pt x="41" y="24"/>
                    </a:lnTo>
                    <a:lnTo>
                      <a:pt x="37" y="19"/>
                    </a:lnTo>
                    <a:lnTo>
                      <a:pt x="33" y="13"/>
                    </a:lnTo>
                    <a:lnTo>
                      <a:pt x="28" y="8"/>
                    </a:lnTo>
                    <a:lnTo>
                      <a:pt x="24" y="4"/>
                    </a:lnTo>
                    <a:lnTo>
                      <a:pt x="20" y="2"/>
                    </a:lnTo>
                    <a:lnTo>
                      <a:pt x="15" y="1"/>
                    </a:lnTo>
                    <a:lnTo>
                      <a:pt x="11" y="0"/>
                    </a:lnTo>
                    <a:lnTo>
                      <a:pt x="7" y="1"/>
                    </a:lnTo>
                    <a:lnTo>
                      <a:pt x="4" y="3"/>
                    </a:lnTo>
                    <a:lnTo>
                      <a:pt x="2" y="6"/>
                    </a:lnTo>
                    <a:lnTo>
                      <a:pt x="1" y="11"/>
                    </a:lnTo>
                    <a:lnTo>
                      <a:pt x="0" y="16"/>
                    </a:lnTo>
                    <a:lnTo>
                      <a:pt x="1" y="22"/>
                    </a:lnTo>
                    <a:lnTo>
                      <a:pt x="2" y="29"/>
                    </a:lnTo>
                    <a:lnTo>
                      <a:pt x="4" y="35"/>
                    </a:lnTo>
                    <a:lnTo>
                      <a:pt x="7" y="41"/>
                    </a:lnTo>
                    <a:lnTo>
                      <a:pt x="11" y="48"/>
                    </a:lnTo>
                    <a:lnTo>
                      <a:pt x="15" y="53"/>
                    </a:lnTo>
                    <a:lnTo>
                      <a:pt x="20" y="58"/>
                    </a:lnTo>
                    <a:lnTo>
                      <a:pt x="24" y="61"/>
                    </a:lnTo>
                  </a:path>
                </a:pathLst>
              </a:custGeom>
              <a:solidFill>
                <a:schemeClr val="bg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16" name="Freeform 220"/>
              <p:cNvSpPr>
                <a:spLocks/>
              </p:cNvSpPr>
              <p:nvPr/>
            </p:nvSpPr>
            <p:spPr bwMode="auto">
              <a:xfrm>
                <a:off x="2518" y="1793"/>
                <a:ext cx="51" cy="67"/>
              </a:xfrm>
              <a:custGeom>
                <a:avLst/>
                <a:gdLst>
                  <a:gd name="T0" fmla="*/ 25 w 51"/>
                  <a:gd name="T1" fmla="*/ 61 h 67"/>
                  <a:gd name="T2" fmla="*/ 29 w 51"/>
                  <a:gd name="T3" fmla="*/ 64 h 67"/>
                  <a:gd name="T4" fmla="*/ 34 w 51"/>
                  <a:gd name="T5" fmla="*/ 66 h 67"/>
                  <a:gd name="T6" fmla="*/ 38 w 51"/>
                  <a:gd name="T7" fmla="*/ 66 h 67"/>
                  <a:gd name="T8" fmla="*/ 42 w 51"/>
                  <a:gd name="T9" fmla="*/ 64 h 67"/>
                  <a:gd name="T10" fmla="*/ 45 w 51"/>
                  <a:gd name="T11" fmla="*/ 62 h 67"/>
                  <a:gd name="T12" fmla="*/ 47 w 51"/>
                  <a:gd name="T13" fmla="*/ 59 h 67"/>
                  <a:gd name="T14" fmla="*/ 48 w 51"/>
                  <a:gd name="T15" fmla="*/ 55 h 67"/>
                  <a:gd name="T16" fmla="*/ 50 w 51"/>
                  <a:gd name="T17" fmla="*/ 50 h 67"/>
                  <a:gd name="T18" fmla="*/ 48 w 51"/>
                  <a:gd name="T19" fmla="*/ 43 h 67"/>
                  <a:gd name="T20" fmla="*/ 47 w 51"/>
                  <a:gd name="T21" fmla="*/ 37 h 67"/>
                  <a:gd name="T22" fmla="*/ 45 w 51"/>
                  <a:gd name="T23" fmla="*/ 30 h 67"/>
                  <a:gd name="T24" fmla="*/ 42 w 51"/>
                  <a:gd name="T25" fmla="*/ 23 h 67"/>
                  <a:gd name="T26" fmla="*/ 38 w 51"/>
                  <a:gd name="T27" fmla="*/ 18 h 67"/>
                  <a:gd name="T28" fmla="*/ 34 w 51"/>
                  <a:gd name="T29" fmla="*/ 12 h 67"/>
                  <a:gd name="T30" fmla="*/ 29 w 51"/>
                  <a:gd name="T31" fmla="*/ 7 h 67"/>
                  <a:gd name="T32" fmla="*/ 25 w 51"/>
                  <a:gd name="T33" fmla="*/ 3 h 67"/>
                  <a:gd name="T34" fmla="*/ 19 w 51"/>
                  <a:gd name="T35" fmla="*/ 1 h 67"/>
                  <a:gd name="T36" fmla="*/ 14 w 51"/>
                  <a:gd name="T37" fmla="*/ 0 h 67"/>
                  <a:gd name="T38" fmla="*/ 11 w 51"/>
                  <a:gd name="T39" fmla="*/ 0 h 67"/>
                  <a:gd name="T40" fmla="*/ 6 w 51"/>
                  <a:gd name="T41" fmla="*/ 0 h 67"/>
                  <a:gd name="T42" fmla="*/ 4 w 51"/>
                  <a:gd name="T43" fmla="*/ 2 h 67"/>
                  <a:gd name="T44" fmla="*/ 2 w 51"/>
                  <a:gd name="T45" fmla="*/ 5 h 67"/>
                  <a:gd name="T46" fmla="*/ 1 w 51"/>
                  <a:gd name="T47" fmla="*/ 10 h 67"/>
                  <a:gd name="T48" fmla="*/ 0 w 51"/>
                  <a:gd name="T49" fmla="*/ 15 h 67"/>
                  <a:gd name="T50" fmla="*/ 1 w 51"/>
                  <a:gd name="T51" fmla="*/ 22 h 67"/>
                  <a:gd name="T52" fmla="*/ 2 w 51"/>
                  <a:gd name="T53" fmla="*/ 28 h 67"/>
                  <a:gd name="T54" fmla="*/ 4 w 51"/>
                  <a:gd name="T55" fmla="*/ 35 h 67"/>
                  <a:gd name="T56" fmla="*/ 6 w 51"/>
                  <a:gd name="T57" fmla="*/ 42 h 67"/>
                  <a:gd name="T58" fmla="*/ 11 w 51"/>
                  <a:gd name="T59" fmla="*/ 47 h 67"/>
                  <a:gd name="T60" fmla="*/ 14 w 51"/>
                  <a:gd name="T61" fmla="*/ 53 h 67"/>
                  <a:gd name="T62" fmla="*/ 19 w 51"/>
                  <a:gd name="T63" fmla="*/ 58 h 67"/>
                  <a:gd name="T64" fmla="*/ 25 w 51"/>
                  <a:gd name="T65" fmla="*/ 61 h 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
                  <a:gd name="T100" fmla="*/ 0 h 67"/>
                  <a:gd name="T101" fmla="*/ 51 w 51"/>
                  <a:gd name="T102" fmla="*/ 67 h 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 h="67">
                    <a:moveTo>
                      <a:pt x="25" y="61"/>
                    </a:moveTo>
                    <a:lnTo>
                      <a:pt x="29" y="64"/>
                    </a:lnTo>
                    <a:lnTo>
                      <a:pt x="34" y="66"/>
                    </a:lnTo>
                    <a:lnTo>
                      <a:pt x="38" y="66"/>
                    </a:lnTo>
                    <a:lnTo>
                      <a:pt x="42" y="64"/>
                    </a:lnTo>
                    <a:lnTo>
                      <a:pt x="45" y="62"/>
                    </a:lnTo>
                    <a:lnTo>
                      <a:pt x="47" y="59"/>
                    </a:lnTo>
                    <a:lnTo>
                      <a:pt x="48" y="55"/>
                    </a:lnTo>
                    <a:lnTo>
                      <a:pt x="50" y="50"/>
                    </a:lnTo>
                    <a:lnTo>
                      <a:pt x="48" y="43"/>
                    </a:lnTo>
                    <a:lnTo>
                      <a:pt x="47" y="37"/>
                    </a:lnTo>
                    <a:lnTo>
                      <a:pt x="45" y="30"/>
                    </a:lnTo>
                    <a:lnTo>
                      <a:pt x="42" y="23"/>
                    </a:lnTo>
                    <a:lnTo>
                      <a:pt x="38" y="18"/>
                    </a:lnTo>
                    <a:lnTo>
                      <a:pt x="34" y="12"/>
                    </a:lnTo>
                    <a:lnTo>
                      <a:pt x="29" y="7"/>
                    </a:lnTo>
                    <a:lnTo>
                      <a:pt x="25" y="3"/>
                    </a:lnTo>
                    <a:lnTo>
                      <a:pt x="19" y="1"/>
                    </a:lnTo>
                    <a:lnTo>
                      <a:pt x="14" y="0"/>
                    </a:lnTo>
                    <a:lnTo>
                      <a:pt x="11" y="0"/>
                    </a:lnTo>
                    <a:lnTo>
                      <a:pt x="6" y="0"/>
                    </a:lnTo>
                    <a:lnTo>
                      <a:pt x="4" y="2"/>
                    </a:lnTo>
                    <a:lnTo>
                      <a:pt x="2" y="5"/>
                    </a:lnTo>
                    <a:lnTo>
                      <a:pt x="1" y="10"/>
                    </a:lnTo>
                    <a:lnTo>
                      <a:pt x="0" y="15"/>
                    </a:lnTo>
                    <a:lnTo>
                      <a:pt x="1" y="22"/>
                    </a:lnTo>
                    <a:lnTo>
                      <a:pt x="2" y="28"/>
                    </a:lnTo>
                    <a:lnTo>
                      <a:pt x="4" y="35"/>
                    </a:lnTo>
                    <a:lnTo>
                      <a:pt x="6" y="42"/>
                    </a:lnTo>
                    <a:lnTo>
                      <a:pt x="11" y="47"/>
                    </a:lnTo>
                    <a:lnTo>
                      <a:pt x="14" y="53"/>
                    </a:lnTo>
                    <a:lnTo>
                      <a:pt x="19" y="58"/>
                    </a:lnTo>
                    <a:lnTo>
                      <a:pt x="25" y="61"/>
                    </a:lnTo>
                  </a:path>
                </a:pathLst>
              </a:custGeom>
              <a:solidFill>
                <a:schemeClr val="bg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17" name="Freeform 221"/>
              <p:cNvSpPr>
                <a:spLocks/>
              </p:cNvSpPr>
              <p:nvPr/>
            </p:nvSpPr>
            <p:spPr bwMode="auto">
              <a:xfrm>
                <a:off x="2568" y="1821"/>
                <a:ext cx="49" cy="68"/>
              </a:xfrm>
              <a:custGeom>
                <a:avLst/>
                <a:gdLst>
                  <a:gd name="T0" fmla="*/ 24 w 49"/>
                  <a:gd name="T1" fmla="*/ 62 h 68"/>
                  <a:gd name="T2" fmla="*/ 29 w 49"/>
                  <a:gd name="T3" fmla="*/ 65 h 68"/>
                  <a:gd name="T4" fmla="*/ 33 w 49"/>
                  <a:gd name="T5" fmla="*/ 67 h 68"/>
                  <a:gd name="T6" fmla="*/ 37 w 49"/>
                  <a:gd name="T7" fmla="*/ 67 h 68"/>
                  <a:gd name="T8" fmla="*/ 41 w 49"/>
                  <a:gd name="T9" fmla="*/ 65 h 68"/>
                  <a:gd name="T10" fmla="*/ 44 w 49"/>
                  <a:gd name="T11" fmla="*/ 63 h 68"/>
                  <a:gd name="T12" fmla="*/ 46 w 49"/>
                  <a:gd name="T13" fmla="*/ 60 h 68"/>
                  <a:gd name="T14" fmla="*/ 48 w 49"/>
                  <a:gd name="T15" fmla="*/ 55 h 68"/>
                  <a:gd name="T16" fmla="*/ 48 w 49"/>
                  <a:gd name="T17" fmla="*/ 49 h 68"/>
                  <a:gd name="T18" fmla="*/ 48 w 49"/>
                  <a:gd name="T19" fmla="*/ 44 h 68"/>
                  <a:gd name="T20" fmla="*/ 46 w 49"/>
                  <a:gd name="T21" fmla="*/ 37 h 68"/>
                  <a:gd name="T22" fmla="*/ 44 w 49"/>
                  <a:gd name="T23" fmla="*/ 31 h 68"/>
                  <a:gd name="T24" fmla="*/ 41 w 49"/>
                  <a:gd name="T25" fmla="*/ 24 h 68"/>
                  <a:gd name="T26" fmla="*/ 37 w 49"/>
                  <a:gd name="T27" fmla="*/ 19 h 68"/>
                  <a:gd name="T28" fmla="*/ 33 w 49"/>
                  <a:gd name="T29" fmla="*/ 13 h 68"/>
                  <a:gd name="T30" fmla="*/ 29 w 49"/>
                  <a:gd name="T31" fmla="*/ 9 h 68"/>
                  <a:gd name="T32" fmla="*/ 24 w 49"/>
                  <a:gd name="T33" fmla="*/ 4 h 68"/>
                  <a:gd name="T34" fmla="*/ 18 w 49"/>
                  <a:gd name="T35" fmla="*/ 2 h 68"/>
                  <a:gd name="T36" fmla="*/ 14 w 49"/>
                  <a:gd name="T37" fmla="*/ 0 h 68"/>
                  <a:gd name="T38" fmla="*/ 11 w 49"/>
                  <a:gd name="T39" fmla="*/ 0 h 68"/>
                  <a:gd name="T40" fmla="*/ 6 w 49"/>
                  <a:gd name="T41" fmla="*/ 1 h 68"/>
                  <a:gd name="T42" fmla="*/ 4 w 49"/>
                  <a:gd name="T43" fmla="*/ 3 h 68"/>
                  <a:gd name="T44" fmla="*/ 2 w 49"/>
                  <a:gd name="T45" fmla="*/ 6 h 68"/>
                  <a:gd name="T46" fmla="*/ 0 w 49"/>
                  <a:gd name="T47" fmla="*/ 11 h 68"/>
                  <a:gd name="T48" fmla="*/ 0 w 49"/>
                  <a:gd name="T49" fmla="*/ 17 h 68"/>
                  <a:gd name="T50" fmla="*/ 0 w 49"/>
                  <a:gd name="T51" fmla="*/ 22 h 68"/>
                  <a:gd name="T52" fmla="*/ 2 w 49"/>
                  <a:gd name="T53" fmla="*/ 29 h 68"/>
                  <a:gd name="T54" fmla="*/ 4 w 49"/>
                  <a:gd name="T55" fmla="*/ 36 h 68"/>
                  <a:gd name="T56" fmla="*/ 6 w 49"/>
                  <a:gd name="T57" fmla="*/ 42 h 68"/>
                  <a:gd name="T58" fmla="*/ 11 w 49"/>
                  <a:gd name="T59" fmla="*/ 48 h 68"/>
                  <a:gd name="T60" fmla="*/ 14 w 49"/>
                  <a:gd name="T61" fmla="*/ 53 h 68"/>
                  <a:gd name="T62" fmla="*/ 18 w 49"/>
                  <a:gd name="T63" fmla="*/ 59 h 68"/>
                  <a:gd name="T64" fmla="*/ 24 w 49"/>
                  <a:gd name="T65" fmla="*/ 62 h 6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9"/>
                  <a:gd name="T100" fmla="*/ 0 h 68"/>
                  <a:gd name="T101" fmla="*/ 49 w 49"/>
                  <a:gd name="T102" fmla="*/ 68 h 6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9" h="68">
                    <a:moveTo>
                      <a:pt x="24" y="62"/>
                    </a:moveTo>
                    <a:lnTo>
                      <a:pt x="29" y="65"/>
                    </a:lnTo>
                    <a:lnTo>
                      <a:pt x="33" y="67"/>
                    </a:lnTo>
                    <a:lnTo>
                      <a:pt x="37" y="67"/>
                    </a:lnTo>
                    <a:lnTo>
                      <a:pt x="41" y="65"/>
                    </a:lnTo>
                    <a:lnTo>
                      <a:pt x="44" y="63"/>
                    </a:lnTo>
                    <a:lnTo>
                      <a:pt x="46" y="60"/>
                    </a:lnTo>
                    <a:lnTo>
                      <a:pt x="48" y="55"/>
                    </a:lnTo>
                    <a:lnTo>
                      <a:pt x="48" y="49"/>
                    </a:lnTo>
                    <a:lnTo>
                      <a:pt x="48" y="44"/>
                    </a:lnTo>
                    <a:lnTo>
                      <a:pt x="46" y="37"/>
                    </a:lnTo>
                    <a:lnTo>
                      <a:pt x="44" y="31"/>
                    </a:lnTo>
                    <a:lnTo>
                      <a:pt x="41" y="24"/>
                    </a:lnTo>
                    <a:lnTo>
                      <a:pt x="37" y="19"/>
                    </a:lnTo>
                    <a:lnTo>
                      <a:pt x="33" y="13"/>
                    </a:lnTo>
                    <a:lnTo>
                      <a:pt x="29" y="9"/>
                    </a:lnTo>
                    <a:lnTo>
                      <a:pt x="24" y="4"/>
                    </a:lnTo>
                    <a:lnTo>
                      <a:pt x="18" y="2"/>
                    </a:lnTo>
                    <a:lnTo>
                      <a:pt x="14" y="0"/>
                    </a:lnTo>
                    <a:lnTo>
                      <a:pt x="11" y="0"/>
                    </a:lnTo>
                    <a:lnTo>
                      <a:pt x="6" y="1"/>
                    </a:lnTo>
                    <a:lnTo>
                      <a:pt x="4" y="3"/>
                    </a:lnTo>
                    <a:lnTo>
                      <a:pt x="2" y="6"/>
                    </a:lnTo>
                    <a:lnTo>
                      <a:pt x="0" y="11"/>
                    </a:lnTo>
                    <a:lnTo>
                      <a:pt x="0" y="17"/>
                    </a:lnTo>
                    <a:lnTo>
                      <a:pt x="0" y="22"/>
                    </a:lnTo>
                    <a:lnTo>
                      <a:pt x="2" y="29"/>
                    </a:lnTo>
                    <a:lnTo>
                      <a:pt x="4" y="36"/>
                    </a:lnTo>
                    <a:lnTo>
                      <a:pt x="6" y="42"/>
                    </a:lnTo>
                    <a:lnTo>
                      <a:pt x="11" y="48"/>
                    </a:lnTo>
                    <a:lnTo>
                      <a:pt x="14" y="53"/>
                    </a:lnTo>
                    <a:lnTo>
                      <a:pt x="18" y="59"/>
                    </a:lnTo>
                    <a:lnTo>
                      <a:pt x="24" y="62"/>
                    </a:lnTo>
                  </a:path>
                </a:pathLst>
              </a:custGeom>
              <a:solidFill>
                <a:schemeClr val="bg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18" name="Freeform 222"/>
              <p:cNvSpPr>
                <a:spLocks/>
              </p:cNvSpPr>
              <p:nvPr/>
            </p:nvSpPr>
            <p:spPr bwMode="auto">
              <a:xfrm>
                <a:off x="2617" y="1851"/>
                <a:ext cx="50" cy="67"/>
              </a:xfrm>
              <a:custGeom>
                <a:avLst/>
                <a:gdLst>
                  <a:gd name="T0" fmla="*/ 23 w 50"/>
                  <a:gd name="T1" fmla="*/ 61 h 67"/>
                  <a:gd name="T2" fmla="*/ 29 w 50"/>
                  <a:gd name="T3" fmla="*/ 63 h 67"/>
                  <a:gd name="T4" fmla="*/ 34 w 50"/>
                  <a:gd name="T5" fmla="*/ 66 h 67"/>
                  <a:gd name="T6" fmla="*/ 38 w 50"/>
                  <a:gd name="T7" fmla="*/ 66 h 67"/>
                  <a:gd name="T8" fmla="*/ 42 w 50"/>
                  <a:gd name="T9" fmla="*/ 64 h 67"/>
                  <a:gd name="T10" fmla="*/ 44 w 50"/>
                  <a:gd name="T11" fmla="*/ 62 h 67"/>
                  <a:gd name="T12" fmla="*/ 46 w 50"/>
                  <a:gd name="T13" fmla="*/ 59 h 67"/>
                  <a:gd name="T14" fmla="*/ 49 w 50"/>
                  <a:gd name="T15" fmla="*/ 54 h 67"/>
                  <a:gd name="T16" fmla="*/ 49 w 50"/>
                  <a:gd name="T17" fmla="*/ 49 h 67"/>
                  <a:gd name="T18" fmla="*/ 49 w 50"/>
                  <a:gd name="T19" fmla="*/ 43 h 67"/>
                  <a:gd name="T20" fmla="*/ 46 w 50"/>
                  <a:gd name="T21" fmla="*/ 36 h 67"/>
                  <a:gd name="T22" fmla="*/ 44 w 50"/>
                  <a:gd name="T23" fmla="*/ 30 h 67"/>
                  <a:gd name="T24" fmla="*/ 42 w 50"/>
                  <a:gd name="T25" fmla="*/ 24 h 67"/>
                  <a:gd name="T26" fmla="*/ 38 w 50"/>
                  <a:gd name="T27" fmla="*/ 17 h 67"/>
                  <a:gd name="T28" fmla="*/ 34 w 50"/>
                  <a:gd name="T29" fmla="*/ 13 h 67"/>
                  <a:gd name="T30" fmla="*/ 29 w 50"/>
                  <a:gd name="T31" fmla="*/ 7 h 67"/>
                  <a:gd name="T32" fmla="*/ 23 w 50"/>
                  <a:gd name="T33" fmla="*/ 4 h 67"/>
                  <a:gd name="T34" fmla="*/ 19 w 50"/>
                  <a:gd name="T35" fmla="*/ 1 h 67"/>
                  <a:gd name="T36" fmla="*/ 14 w 50"/>
                  <a:gd name="T37" fmla="*/ 0 h 67"/>
                  <a:gd name="T38" fmla="*/ 10 w 50"/>
                  <a:gd name="T39" fmla="*/ 0 h 67"/>
                  <a:gd name="T40" fmla="*/ 6 w 50"/>
                  <a:gd name="T41" fmla="*/ 1 h 67"/>
                  <a:gd name="T42" fmla="*/ 3 w 50"/>
                  <a:gd name="T43" fmla="*/ 3 h 67"/>
                  <a:gd name="T44" fmla="*/ 1 w 50"/>
                  <a:gd name="T45" fmla="*/ 6 h 67"/>
                  <a:gd name="T46" fmla="*/ 0 w 50"/>
                  <a:gd name="T47" fmla="*/ 11 h 67"/>
                  <a:gd name="T48" fmla="*/ 0 w 50"/>
                  <a:gd name="T49" fmla="*/ 16 h 67"/>
                  <a:gd name="T50" fmla="*/ 0 w 50"/>
                  <a:gd name="T51" fmla="*/ 22 h 67"/>
                  <a:gd name="T52" fmla="*/ 1 w 50"/>
                  <a:gd name="T53" fmla="*/ 29 h 67"/>
                  <a:gd name="T54" fmla="*/ 3 w 50"/>
                  <a:gd name="T55" fmla="*/ 34 h 67"/>
                  <a:gd name="T56" fmla="*/ 6 w 50"/>
                  <a:gd name="T57" fmla="*/ 41 h 67"/>
                  <a:gd name="T58" fmla="*/ 10 w 50"/>
                  <a:gd name="T59" fmla="*/ 46 h 67"/>
                  <a:gd name="T60" fmla="*/ 14 w 50"/>
                  <a:gd name="T61" fmla="*/ 52 h 67"/>
                  <a:gd name="T62" fmla="*/ 19 w 50"/>
                  <a:gd name="T63" fmla="*/ 57 h 67"/>
                  <a:gd name="T64" fmla="*/ 23 w 50"/>
                  <a:gd name="T65" fmla="*/ 61 h 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67"/>
                  <a:gd name="T101" fmla="*/ 50 w 50"/>
                  <a:gd name="T102" fmla="*/ 67 h 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67">
                    <a:moveTo>
                      <a:pt x="23" y="61"/>
                    </a:moveTo>
                    <a:lnTo>
                      <a:pt x="29" y="63"/>
                    </a:lnTo>
                    <a:lnTo>
                      <a:pt x="34" y="66"/>
                    </a:lnTo>
                    <a:lnTo>
                      <a:pt x="38" y="66"/>
                    </a:lnTo>
                    <a:lnTo>
                      <a:pt x="42" y="64"/>
                    </a:lnTo>
                    <a:lnTo>
                      <a:pt x="44" y="62"/>
                    </a:lnTo>
                    <a:lnTo>
                      <a:pt x="46" y="59"/>
                    </a:lnTo>
                    <a:lnTo>
                      <a:pt x="49" y="54"/>
                    </a:lnTo>
                    <a:lnTo>
                      <a:pt x="49" y="49"/>
                    </a:lnTo>
                    <a:lnTo>
                      <a:pt x="49" y="43"/>
                    </a:lnTo>
                    <a:lnTo>
                      <a:pt x="46" y="36"/>
                    </a:lnTo>
                    <a:lnTo>
                      <a:pt x="44" y="30"/>
                    </a:lnTo>
                    <a:lnTo>
                      <a:pt x="42" y="24"/>
                    </a:lnTo>
                    <a:lnTo>
                      <a:pt x="38" y="17"/>
                    </a:lnTo>
                    <a:lnTo>
                      <a:pt x="34" y="13"/>
                    </a:lnTo>
                    <a:lnTo>
                      <a:pt x="29" y="7"/>
                    </a:lnTo>
                    <a:lnTo>
                      <a:pt x="23" y="4"/>
                    </a:lnTo>
                    <a:lnTo>
                      <a:pt x="19" y="1"/>
                    </a:lnTo>
                    <a:lnTo>
                      <a:pt x="14" y="0"/>
                    </a:lnTo>
                    <a:lnTo>
                      <a:pt x="10" y="0"/>
                    </a:lnTo>
                    <a:lnTo>
                      <a:pt x="6" y="1"/>
                    </a:lnTo>
                    <a:lnTo>
                      <a:pt x="3" y="3"/>
                    </a:lnTo>
                    <a:lnTo>
                      <a:pt x="1" y="6"/>
                    </a:lnTo>
                    <a:lnTo>
                      <a:pt x="0" y="11"/>
                    </a:lnTo>
                    <a:lnTo>
                      <a:pt x="0" y="16"/>
                    </a:lnTo>
                    <a:lnTo>
                      <a:pt x="0" y="22"/>
                    </a:lnTo>
                    <a:lnTo>
                      <a:pt x="1" y="29"/>
                    </a:lnTo>
                    <a:lnTo>
                      <a:pt x="3" y="34"/>
                    </a:lnTo>
                    <a:lnTo>
                      <a:pt x="6" y="41"/>
                    </a:lnTo>
                    <a:lnTo>
                      <a:pt x="10" y="46"/>
                    </a:lnTo>
                    <a:lnTo>
                      <a:pt x="14" y="52"/>
                    </a:lnTo>
                    <a:lnTo>
                      <a:pt x="19" y="57"/>
                    </a:lnTo>
                    <a:lnTo>
                      <a:pt x="23" y="61"/>
                    </a:lnTo>
                  </a:path>
                </a:pathLst>
              </a:custGeom>
              <a:solidFill>
                <a:schemeClr val="bg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19" name="Freeform 223"/>
              <p:cNvSpPr>
                <a:spLocks/>
              </p:cNvSpPr>
              <p:nvPr/>
            </p:nvSpPr>
            <p:spPr bwMode="auto">
              <a:xfrm>
                <a:off x="2624" y="1791"/>
                <a:ext cx="265" cy="126"/>
              </a:xfrm>
              <a:custGeom>
                <a:avLst/>
                <a:gdLst>
                  <a:gd name="T0" fmla="*/ 255 w 265"/>
                  <a:gd name="T1" fmla="*/ 65 h 126"/>
                  <a:gd name="T2" fmla="*/ 257 w 265"/>
                  <a:gd name="T3" fmla="*/ 65 h 126"/>
                  <a:gd name="T4" fmla="*/ 258 w 265"/>
                  <a:gd name="T5" fmla="*/ 64 h 126"/>
                  <a:gd name="T6" fmla="*/ 259 w 265"/>
                  <a:gd name="T7" fmla="*/ 61 h 126"/>
                  <a:gd name="T8" fmla="*/ 261 w 265"/>
                  <a:gd name="T9" fmla="*/ 60 h 126"/>
                  <a:gd name="T10" fmla="*/ 261 w 265"/>
                  <a:gd name="T11" fmla="*/ 58 h 126"/>
                  <a:gd name="T12" fmla="*/ 262 w 265"/>
                  <a:gd name="T13" fmla="*/ 55 h 126"/>
                  <a:gd name="T14" fmla="*/ 262 w 265"/>
                  <a:gd name="T15" fmla="*/ 52 h 126"/>
                  <a:gd name="T16" fmla="*/ 264 w 265"/>
                  <a:gd name="T17" fmla="*/ 49 h 126"/>
                  <a:gd name="T18" fmla="*/ 262 w 265"/>
                  <a:gd name="T19" fmla="*/ 43 h 126"/>
                  <a:gd name="T20" fmla="*/ 261 w 265"/>
                  <a:gd name="T21" fmla="*/ 37 h 126"/>
                  <a:gd name="T22" fmla="*/ 259 w 265"/>
                  <a:gd name="T23" fmla="*/ 30 h 126"/>
                  <a:gd name="T24" fmla="*/ 256 w 265"/>
                  <a:gd name="T25" fmla="*/ 24 h 126"/>
                  <a:gd name="T26" fmla="*/ 252 w 265"/>
                  <a:gd name="T27" fmla="*/ 18 h 126"/>
                  <a:gd name="T28" fmla="*/ 248 w 265"/>
                  <a:gd name="T29" fmla="*/ 13 h 126"/>
                  <a:gd name="T30" fmla="*/ 243 w 265"/>
                  <a:gd name="T31" fmla="*/ 7 h 126"/>
                  <a:gd name="T32" fmla="*/ 239 w 265"/>
                  <a:gd name="T33" fmla="*/ 4 h 126"/>
                  <a:gd name="T34" fmla="*/ 237 w 265"/>
                  <a:gd name="T35" fmla="*/ 3 h 126"/>
                  <a:gd name="T36" fmla="*/ 233 w 265"/>
                  <a:gd name="T37" fmla="*/ 1 h 126"/>
                  <a:gd name="T38" fmla="*/ 231 w 265"/>
                  <a:gd name="T39" fmla="*/ 1 h 126"/>
                  <a:gd name="T40" fmla="*/ 229 w 265"/>
                  <a:gd name="T41" fmla="*/ 0 h 126"/>
                  <a:gd name="T42" fmla="*/ 226 w 265"/>
                  <a:gd name="T43" fmla="*/ 0 h 126"/>
                  <a:gd name="T44" fmla="*/ 225 w 265"/>
                  <a:gd name="T45" fmla="*/ 0 h 126"/>
                  <a:gd name="T46" fmla="*/ 223 w 265"/>
                  <a:gd name="T47" fmla="*/ 0 h 126"/>
                  <a:gd name="T48" fmla="*/ 221 w 265"/>
                  <a:gd name="T49" fmla="*/ 1 h 126"/>
                  <a:gd name="T50" fmla="*/ 0 w 265"/>
                  <a:gd name="T51" fmla="*/ 59 h 126"/>
                  <a:gd name="T52" fmla="*/ 2 w 265"/>
                  <a:gd name="T53" fmla="*/ 59 h 126"/>
                  <a:gd name="T54" fmla="*/ 3 w 265"/>
                  <a:gd name="T55" fmla="*/ 58 h 126"/>
                  <a:gd name="T56" fmla="*/ 5 w 265"/>
                  <a:gd name="T57" fmla="*/ 58 h 126"/>
                  <a:gd name="T58" fmla="*/ 7 w 265"/>
                  <a:gd name="T59" fmla="*/ 59 h 126"/>
                  <a:gd name="T60" fmla="*/ 10 w 265"/>
                  <a:gd name="T61" fmla="*/ 59 h 126"/>
                  <a:gd name="T62" fmla="*/ 12 w 265"/>
                  <a:gd name="T63" fmla="*/ 60 h 126"/>
                  <a:gd name="T64" fmla="*/ 14 w 265"/>
                  <a:gd name="T65" fmla="*/ 61 h 126"/>
                  <a:gd name="T66" fmla="*/ 16 w 265"/>
                  <a:gd name="T67" fmla="*/ 63 h 126"/>
                  <a:gd name="T68" fmla="*/ 22 w 265"/>
                  <a:gd name="T69" fmla="*/ 67 h 126"/>
                  <a:gd name="T70" fmla="*/ 26 w 265"/>
                  <a:gd name="T71" fmla="*/ 72 h 126"/>
                  <a:gd name="T72" fmla="*/ 31 w 265"/>
                  <a:gd name="T73" fmla="*/ 77 h 126"/>
                  <a:gd name="T74" fmla="*/ 34 w 265"/>
                  <a:gd name="T75" fmla="*/ 83 h 126"/>
                  <a:gd name="T76" fmla="*/ 37 w 265"/>
                  <a:gd name="T77" fmla="*/ 90 h 126"/>
                  <a:gd name="T78" fmla="*/ 39 w 265"/>
                  <a:gd name="T79" fmla="*/ 95 h 126"/>
                  <a:gd name="T80" fmla="*/ 41 w 265"/>
                  <a:gd name="T81" fmla="*/ 102 h 126"/>
                  <a:gd name="T82" fmla="*/ 41 w 265"/>
                  <a:gd name="T83" fmla="*/ 109 h 126"/>
                  <a:gd name="T84" fmla="*/ 41 w 265"/>
                  <a:gd name="T85" fmla="*/ 111 h 126"/>
                  <a:gd name="T86" fmla="*/ 41 w 265"/>
                  <a:gd name="T87" fmla="*/ 114 h 126"/>
                  <a:gd name="T88" fmla="*/ 40 w 265"/>
                  <a:gd name="T89" fmla="*/ 117 h 126"/>
                  <a:gd name="T90" fmla="*/ 39 w 265"/>
                  <a:gd name="T91" fmla="*/ 119 h 126"/>
                  <a:gd name="T92" fmla="*/ 38 w 265"/>
                  <a:gd name="T93" fmla="*/ 121 h 126"/>
                  <a:gd name="T94" fmla="*/ 37 w 265"/>
                  <a:gd name="T95" fmla="*/ 122 h 126"/>
                  <a:gd name="T96" fmla="*/ 34 w 265"/>
                  <a:gd name="T97" fmla="*/ 123 h 126"/>
                  <a:gd name="T98" fmla="*/ 33 w 265"/>
                  <a:gd name="T99" fmla="*/ 125 h 126"/>
                  <a:gd name="T100" fmla="*/ 255 w 265"/>
                  <a:gd name="T101" fmla="*/ 65 h 12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65"/>
                  <a:gd name="T154" fmla="*/ 0 h 126"/>
                  <a:gd name="T155" fmla="*/ 265 w 265"/>
                  <a:gd name="T156" fmla="*/ 126 h 12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65" h="126">
                    <a:moveTo>
                      <a:pt x="255" y="65"/>
                    </a:moveTo>
                    <a:lnTo>
                      <a:pt x="257" y="65"/>
                    </a:lnTo>
                    <a:lnTo>
                      <a:pt x="258" y="64"/>
                    </a:lnTo>
                    <a:lnTo>
                      <a:pt x="259" y="61"/>
                    </a:lnTo>
                    <a:lnTo>
                      <a:pt x="261" y="60"/>
                    </a:lnTo>
                    <a:lnTo>
                      <a:pt x="261" y="58"/>
                    </a:lnTo>
                    <a:lnTo>
                      <a:pt x="262" y="55"/>
                    </a:lnTo>
                    <a:lnTo>
                      <a:pt x="262" y="52"/>
                    </a:lnTo>
                    <a:lnTo>
                      <a:pt x="264" y="49"/>
                    </a:lnTo>
                    <a:lnTo>
                      <a:pt x="262" y="43"/>
                    </a:lnTo>
                    <a:lnTo>
                      <a:pt x="261" y="37"/>
                    </a:lnTo>
                    <a:lnTo>
                      <a:pt x="259" y="30"/>
                    </a:lnTo>
                    <a:lnTo>
                      <a:pt x="256" y="24"/>
                    </a:lnTo>
                    <a:lnTo>
                      <a:pt x="252" y="18"/>
                    </a:lnTo>
                    <a:lnTo>
                      <a:pt x="248" y="13"/>
                    </a:lnTo>
                    <a:lnTo>
                      <a:pt x="243" y="7"/>
                    </a:lnTo>
                    <a:lnTo>
                      <a:pt x="239" y="4"/>
                    </a:lnTo>
                    <a:lnTo>
                      <a:pt x="237" y="3"/>
                    </a:lnTo>
                    <a:lnTo>
                      <a:pt x="233" y="1"/>
                    </a:lnTo>
                    <a:lnTo>
                      <a:pt x="231" y="1"/>
                    </a:lnTo>
                    <a:lnTo>
                      <a:pt x="229" y="0"/>
                    </a:lnTo>
                    <a:lnTo>
                      <a:pt x="226" y="0"/>
                    </a:lnTo>
                    <a:lnTo>
                      <a:pt x="225" y="0"/>
                    </a:lnTo>
                    <a:lnTo>
                      <a:pt x="223" y="0"/>
                    </a:lnTo>
                    <a:lnTo>
                      <a:pt x="221" y="1"/>
                    </a:lnTo>
                    <a:lnTo>
                      <a:pt x="0" y="59"/>
                    </a:lnTo>
                    <a:lnTo>
                      <a:pt x="2" y="59"/>
                    </a:lnTo>
                    <a:lnTo>
                      <a:pt x="3" y="58"/>
                    </a:lnTo>
                    <a:lnTo>
                      <a:pt x="5" y="58"/>
                    </a:lnTo>
                    <a:lnTo>
                      <a:pt x="7" y="59"/>
                    </a:lnTo>
                    <a:lnTo>
                      <a:pt x="10" y="59"/>
                    </a:lnTo>
                    <a:lnTo>
                      <a:pt x="12" y="60"/>
                    </a:lnTo>
                    <a:lnTo>
                      <a:pt x="14" y="61"/>
                    </a:lnTo>
                    <a:lnTo>
                      <a:pt x="16" y="63"/>
                    </a:lnTo>
                    <a:lnTo>
                      <a:pt x="22" y="67"/>
                    </a:lnTo>
                    <a:lnTo>
                      <a:pt x="26" y="72"/>
                    </a:lnTo>
                    <a:lnTo>
                      <a:pt x="31" y="77"/>
                    </a:lnTo>
                    <a:lnTo>
                      <a:pt x="34" y="83"/>
                    </a:lnTo>
                    <a:lnTo>
                      <a:pt x="37" y="90"/>
                    </a:lnTo>
                    <a:lnTo>
                      <a:pt x="39" y="95"/>
                    </a:lnTo>
                    <a:lnTo>
                      <a:pt x="41" y="102"/>
                    </a:lnTo>
                    <a:lnTo>
                      <a:pt x="41" y="109"/>
                    </a:lnTo>
                    <a:lnTo>
                      <a:pt x="41" y="111"/>
                    </a:lnTo>
                    <a:lnTo>
                      <a:pt x="41" y="114"/>
                    </a:lnTo>
                    <a:lnTo>
                      <a:pt x="40" y="117"/>
                    </a:lnTo>
                    <a:lnTo>
                      <a:pt x="39" y="119"/>
                    </a:lnTo>
                    <a:lnTo>
                      <a:pt x="38" y="121"/>
                    </a:lnTo>
                    <a:lnTo>
                      <a:pt x="37" y="122"/>
                    </a:lnTo>
                    <a:lnTo>
                      <a:pt x="34" y="123"/>
                    </a:lnTo>
                    <a:lnTo>
                      <a:pt x="33" y="125"/>
                    </a:lnTo>
                    <a:lnTo>
                      <a:pt x="255" y="65"/>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20" name="Freeform 224"/>
              <p:cNvSpPr>
                <a:spLocks/>
              </p:cNvSpPr>
              <p:nvPr/>
            </p:nvSpPr>
            <p:spPr bwMode="auto">
              <a:xfrm>
                <a:off x="2664" y="1810"/>
                <a:ext cx="196" cy="62"/>
              </a:xfrm>
              <a:custGeom>
                <a:avLst/>
                <a:gdLst>
                  <a:gd name="T0" fmla="*/ 195 w 196"/>
                  <a:gd name="T1" fmla="*/ 6 h 62"/>
                  <a:gd name="T2" fmla="*/ 193 w 196"/>
                  <a:gd name="T3" fmla="*/ 0 h 62"/>
                  <a:gd name="T4" fmla="*/ 0 w 196"/>
                  <a:gd name="T5" fmla="*/ 54 h 62"/>
                  <a:gd name="T6" fmla="*/ 0 w 196"/>
                  <a:gd name="T7" fmla="*/ 61 h 62"/>
                  <a:gd name="T8" fmla="*/ 195 w 196"/>
                  <a:gd name="T9" fmla="*/ 6 h 62"/>
                  <a:gd name="T10" fmla="*/ 0 60000 65536"/>
                  <a:gd name="T11" fmla="*/ 0 60000 65536"/>
                  <a:gd name="T12" fmla="*/ 0 60000 65536"/>
                  <a:gd name="T13" fmla="*/ 0 60000 65536"/>
                  <a:gd name="T14" fmla="*/ 0 60000 65536"/>
                  <a:gd name="T15" fmla="*/ 0 w 196"/>
                  <a:gd name="T16" fmla="*/ 0 h 62"/>
                  <a:gd name="T17" fmla="*/ 196 w 196"/>
                  <a:gd name="T18" fmla="*/ 62 h 62"/>
                </a:gdLst>
                <a:ahLst/>
                <a:cxnLst>
                  <a:cxn ang="T10">
                    <a:pos x="T0" y="T1"/>
                  </a:cxn>
                  <a:cxn ang="T11">
                    <a:pos x="T2" y="T3"/>
                  </a:cxn>
                  <a:cxn ang="T12">
                    <a:pos x="T4" y="T5"/>
                  </a:cxn>
                  <a:cxn ang="T13">
                    <a:pos x="T6" y="T7"/>
                  </a:cxn>
                  <a:cxn ang="T14">
                    <a:pos x="T8" y="T9"/>
                  </a:cxn>
                </a:cxnLst>
                <a:rect l="T15" t="T16" r="T17" b="T18"/>
                <a:pathLst>
                  <a:path w="196" h="62">
                    <a:moveTo>
                      <a:pt x="195" y="6"/>
                    </a:moveTo>
                    <a:lnTo>
                      <a:pt x="193" y="0"/>
                    </a:lnTo>
                    <a:lnTo>
                      <a:pt x="0" y="54"/>
                    </a:lnTo>
                    <a:lnTo>
                      <a:pt x="0" y="61"/>
                    </a:lnTo>
                    <a:lnTo>
                      <a:pt x="195" y="6"/>
                    </a:lnTo>
                  </a:path>
                </a:pathLst>
              </a:custGeom>
              <a:solidFill>
                <a:srgbClr val="86868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21" name="Freeform 225"/>
              <p:cNvSpPr>
                <a:spLocks/>
              </p:cNvSpPr>
              <p:nvPr/>
            </p:nvSpPr>
            <p:spPr bwMode="auto">
              <a:xfrm>
                <a:off x="2676" y="1825"/>
                <a:ext cx="195" cy="62"/>
              </a:xfrm>
              <a:custGeom>
                <a:avLst/>
                <a:gdLst>
                  <a:gd name="T0" fmla="*/ 194 w 195"/>
                  <a:gd name="T1" fmla="*/ 6 h 62"/>
                  <a:gd name="T2" fmla="*/ 194 w 195"/>
                  <a:gd name="T3" fmla="*/ 0 h 62"/>
                  <a:gd name="T4" fmla="*/ 0 w 195"/>
                  <a:gd name="T5" fmla="*/ 54 h 62"/>
                  <a:gd name="T6" fmla="*/ 1 w 195"/>
                  <a:gd name="T7" fmla="*/ 61 h 62"/>
                  <a:gd name="T8" fmla="*/ 194 w 195"/>
                  <a:gd name="T9" fmla="*/ 6 h 62"/>
                  <a:gd name="T10" fmla="*/ 0 60000 65536"/>
                  <a:gd name="T11" fmla="*/ 0 60000 65536"/>
                  <a:gd name="T12" fmla="*/ 0 60000 65536"/>
                  <a:gd name="T13" fmla="*/ 0 60000 65536"/>
                  <a:gd name="T14" fmla="*/ 0 60000 65536"/>
                  <a:gd name="T15" fmla="*/ 0 w 195"/>
                  <a:gd name="T16" fmla="*/ 0 h 62"/>
                  <a:gd name="T17" fmla="*/ 195 w 195"/>
                  <a:gd name="T18" fmla="*/ 62 h 62"/>
                </a:gdLst>
                <a:ahLst/>
                <a:cxnLst>
                  <a:cxn ang="T10">
                    <a:pos x="T0" y="T1"/>
                  </a:cxn>
                  <a:cxn ang="T11">
                    <a:pos x="T2" y="T3"/>
                  </a:cxn>
                  <a:cxn ang="T12">
                    <a:pos x="T4" y="T5"/>
                  </a:cxn>
                  <a:cxn ang="T13">
                    <a:pos x="T6" y="T7"/>
                  </a:cxn>
                  <a:cxn ang="T14">
                    <a:pos x="T8" y="T9"/>
                  </a:cxn>
                </a:cxnLst>
                <a:rect l="T15" t="T16" r="T17" b="T18"/>
                <a:pathLst>
                  <a:path w="195" h="62">
                    <a:moveTo>
                      <a:pt x="194" y="6"/>
                    </a:moveTo>
                    <a:lnTo>
                      <a:pt x="194" y="0"/>
                    </a:lnTo>
                    <a:lnTo>
                      <a:pt x="0" y="54"/>
                    </a:lnTo>
                    <a:lnTo>
                      <a:pt x="1" y="61"/>
                    </a:lnTo>
                    <a:lnTo>
                      <a:pt x="194" y="6"/>
                    </a:lnTo>
                  </a:path>
                </a:pathLst>
              </a:custGeom>
              <a:solidFill>
                <a:srgbClr val="86868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nvGrpSpPr>
              <p:cNvPr id="27722" name="Group 226"/>
              <p:cNvGrpSpPr>
                <a:grpSpLocks/>
              </p:cNvGrpSpPr>
              <p:nvPr/>
            </p:nvGrpSpPr>
            <p:grpSpPr bwMode="auto">
              <a:xfrm>
                <a:off x="2546" y="1580"/>
                <a:ext cx="239" cy="244"/>
                <a:chOff x="2546" y="1580"/>
                <a:chExt cx="239" cy="244"/>
              </a:xfrm>
            </p:grpSpPr>
            <p:sp>
              <p:nvSpPr>
                <p:cNvPr id="27723" name="Freeform 227"/>
                <p:cNvSpPr>
                  <a:spLocks/>
                </p:cNvSpPr>
                <p:nvPr/>
              </p:nvSpPr>
              <p:spPr bwMode="auto">
                <a:xfrm>
                  <a:off x="2646" y="1633"/>
                  <a:ext cx="139" cy="191"/>
                </a:xfrm>
                <a:custGeom>
                  <a:avLst/>
                  <a:gdLst>
                    <a:gd name="T0" fmla="*/ 138 w 139"/>
                    <a:gd name="T1" fmla="*/ 152 h 191"/>
                    <a:gd name="T2" fmla="*/ 138 w 139"/>
                    <a:gd name="T3" fmla="*/ 0 h 191"/>
                    <a:gd name="T4" fmla="*/ 0 w 139"/>
                    <a:gd name="T5" fmla="*/ 37 h 191"/>
                    <a:gd name="T6" fmla="*/ 0 w 139"/>
                    <a:gd name="T7" fmla="*/ 190 h 191"/>
                    <a:gd name="T8" fmla="*/ 138 w 139"/>
                    <a:gd name="T9" fmla="*/ 152 h 191"/>
                    <a:gd name="T10" fmla="*/ 0 60000 65536"/>
                    <a:gd name="T11" fmla="*/ 0 60000 65536"/>
                    <a:gd name="T12" fmla="*/ 0 60000 65536"/>
                    <a:gd name="T13" fmla="*/ 0 60000 65536"/>
                    <a:gd name="T14" fmla="*/ 0 60000 65536"/>
                    <a:gd name="T15" fmla="*/ 0 w 139"/>
                    <a:gd name="T16" fmla="*/ 0 h 191"/>
                    <a:gd name="T17" fmla="*/ 139 w 139"/>
                    <a:gd name="T18" fmla="*/ 191 h 191"/>
                  </a:gdLst>
                  <a:ahLst/>
                  <a:cxnLst>
                    <a:cxn ang="T10">
                      <a:pos x="T0" y="T1"/>
                    </a:cxn>
                    <a:cxn ang="T11">
                      <a:pos x="T2" y="T3"/>
                    </a:cxn>
                    <a:cxn ang="T12">
                      <a:pos x="T4" y="T5"/>
                    </a:cxn>
                    <a:cxn ang="T13">
                      <a:pos x="T6" y="T7"/>
                    </a:cxn>
                    <a:cxn ang="T14">
                      <a:pos x="T8" y="T9"/>
                    </a:cxn>
                  </a:cxnLst>
                  <a:rect l="T15" t="T16" r="T17" b="T18"/>
                  <a:pathLst>
                    <a:path w="139" h="191">
                      <a:moveTo>
                        <a:pt x="138" y="152"/>
                      </a:moveTo>
                      <a:lnTo>
                        <a:pt x="138" y="0"/>
                      </a:lnTo>
                      <a:lnTo>
                        <a:pt x="0" y="37"/>
                      </a:lnTo>
                      <a:lnTo>
                        <a:pt x="0" y="190"/>
                      </a:lnTo>
                      <a:lnTo>
                        <a:pt x="138" y="152"/>
                      </a:lnTo>
                    </a:path>
                  </a:pathLst>
                </a:custGeom>
                <a:solidFill>
                  <a:srgbClr val="00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24" name="Freeform 228"/>
                <p:cNvSpPr>
                  <a:spLocks/>
                </p:cNvSpPr>
                <p:nvPr/>
              </p:nvSpPr>
              <p:spPr bwMode="auto">
                <a:xfrm>
                  <a:off x="2549" y="1616"/>
                  <a:ext cx="98" cy="208"/>
                </a:xfrm>
                <a:custGeom>
                  <a:avLst/>
                  <a:gdLst>
                    <a:gd name="T0" fmla="*/ 0 w 98"/>
                    <a:gd name="T1" fmla="*/ 153 h 208"/>
                    <a:gd name="T2" fmla="*/ 0 w 98"/>
                    <a:gd name="T3" fmla="*/ 0 h 208"/>
                    <a:gd name="T4" fmla="*/ 97 w 98"/>
                    <a:gd name="T5" fmla="*/ 54 h 208"/>
                    <a:gd name="T6" fmla="*/ 97 w 98"/>
                    <a:gd name="T7" fmla="*/ 207 h 208"/>
                    <a:gd name="T8" fmla="*/ 0 w 98"/>
                    <a:gd name="T9" fmla="*/ 153 h 208"/>
                    <a:gd name="T10" fmla="*/ 0 60000 65536"/>
                    <a:gd name="T11" fmla="*/ 0 60000 65536"/>
                    <a:gd name="T12" fmla="*/ 0 60000 65536"/>
                    <a:gd name="T13" fmla="*/ 0 60000 65536"/>
                    <a:gd name="T14" fmla="*/ 0 60000 65536"/>
                    <a:gd name="T15" fmla="*/ 0 w 98"/>
                    <a:gd name="T16" fmla="*/ 0 h 208"/>
                    <a:gd name="T17" fmla="*/ 98 w 98"/>
                    <a:gd name="T18" fmla="*/ 208 h 208"/>
                  </a:gdLst>
                  <a:ahLst/>
                  <a:cxnLst>
                    <a:cxn ang="T10">
                      <a:pos x="T0" y="T1"/>
                    </a:cxn>
                    <a:cxn ang="T11">
                      <a:pos x="T2" y="T3"/>
                    </a:cxn>
                    <a:cxn ang="T12">
                      <a:pos x="T4" y="T5"/>
                    </a:cxn>
                    <a:cxn ang="T13">
                      <a:pos x="T6" y="T7"/>
                    </a:cxn>
                    <a:cxn ang="T14">
                      <a:pos x="T8" y="T9"/>
                    </a:cxn>
                  </a:cxnLst>
                  <a:rect l="T15" t="T16" r="T17" b="T18"/>
                  <a:pathLst>
                    <a:path w="98" h="208">
                      <a:moveTo>
                        <a:pt x="0" y="153"/>
                      </a:moveTo>
                      <a:lnTo>
                        <a:pt x="0" y="0"/>
                      </a:lnTo>
                      <a:lnTo>
                        <a:pt x="97" y="54"/>
                      </a:lnTo>
                      <a:lnTo>
                        <a:pt x="97" y="207"/>
                      </a:lnTo>
                      <a:lnTo>
                        <a:pt x="0" y="153"/>
                      </a:lnTo>
                    </a:path>
                  </a:pathLst>
                </a:custGeom>
                <a:solidFill>
                  <a:srgbClr val="0066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725" name="Freeform 229"/>
                <p:cNvSpPr>
                  <a:spLocks/>
                </p:cNvSpPr>
                <p:nvPr/>
              </p:nvSpPr>
              <p:spPr bwMode="auto">
                <a:xfrm>
                  <a:off x="2546" y="1580"/>
                  <a:ext cx="237" cy="99"/>
                </a:xfrm>
                <a:custGeom>
                  <a:avLst/>
                  <a:gdLst>
                    <a:gd name="T0" fmla="*/ 236 w 237"/>
                    <a:gd name="T1" fmla="*/ 54 h 99"/>
                    <a:gd name="T2" fmla="*/ 137 w 237"/>
                    <a:gd name="T3" fmla="*/ 0 h 99"/>
                    <a:gd name="T4" fmla="*/ 0 w 237"/>
                    <a:gd name="T5" fmla="*/ 37 h 99"/>
                    <a:gd name="T6" fmla="*/ 100 w 237"/>
                    <a:gd name="T7" fmla="*/ 98 h 99"/>
                    <a:gd name="T8" fmla="*/ 236 w 237"/>
                    <a:gd name="T9" fmla="*/ 54 h 99"/>
                    <a:gd name="T10" fmla="*/ 0 60000 65536"/>
                    <a:gd name="T11" fmla="*/ 0 60000 65536"/>
                    <a:gd name="T12" fmla="*/ 0 60000 65536"/>
                    <a:gd name="T13" fmla="*/ 0 60000 65536"/>
                    <a:gd name="T14" fmla="*/ 0 60000 65536"/>
                    <a:gd name="T15" fmla="*/ 0 w 237"/>
                    <a:gd name="T16" fmla="*/ 0 h 99"/>
                    <a:gd name="T17" fmla="*/ 237 w 237"/>
                    <a:gd name="T18" fmla="*/ 99 h 99"/>
                  </a:gdLst>
                  <a:ahLst/>
                  <a:cxnLst>
                    <a:cxn ang="T10">
                      <a:pos x="T0" y="T1"/>
                    </a:cxn>
                    <a:cxn ang="T11">
                      <a:pos x="T2" y="T3"/>
                    </a:cxn>
                    <a:cxn ang="T12">
                      <a:pos x="T4" y="T5"/>
                    </a:cxn>
                    <a:cxn ang="T13">
                      <a:pos x="T6" y="T7"/>
                    </a:cxn>
                    <a:cxn ang="T14">
                      <a:pos x="T8" y="T9"/>
                    </a:cxn>
                  </a:cxnLst>
                  <a:rect l="T15" t="T16" r="T17" b="T18"/>
                  <a:pathLst>
                    <a:path w="237" h="99">
                      <a:moveTo>
                        <a:pt x="236" y="54"/>
                      </a:moveTo>
                      <a:lnTo>
                        <a:pt x="137" y="0"/>
                      </a:lnTo>
                      <a:lnTo>
                        <a:pt x="0" y="37"/>
                      </a:lnTo>
                      <a:lnTo>
                        <a:pt x="100" y="98"/>
                      </a:lnTo>
                      <a:lnTo>
                        <a:pt x="236" y="54"/>
                      </a:lnTo>
                    </a:path>
                  </a:pathLst>
                </a:custGeom>
                <a:solidFill>
                  <a:srgbClr val="0099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grpSp>
        <p:sp>
          <p:nvSpPr>
            <p:cNvPr id="5" name="Text Box 48"/>
            <p:cNvSpPr txBox="1">
              <a:spLocks noChangeArrowheads="1"/>
            </p:cNvSpPr>
            <p:nvPr/>
          </p:nvSpPr>
          <p:spPr bwMode="auto">
            <a:xfrm>
              <a:off x="2040" y="2314"/>
              <a:ext cx="680" cy="173"/>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200" b="1" dirty="0">
                  <a:solidFill>
                    <a:srgbClr val="FF0000"/>
                  </a:solidFill>
                  <a:latin typeface="微软雅黑" pitchFamily="34" charset="-122"/>
                  <a:ea typeface="微软雅黑" pitchFamily="34" charset="-122"/>
                </a:rPr>
                <a:t>Cluster</a:t>
              </a:r>
            </a:p>
          </p:txBody>
        </p:sp>
      </p:grpSp>
      <p:grpSp>
        <p:nvGrpSpPr>
          <p:cNvPr id="28718" name="Group 242"/>
          <p:cNvGrpSpPr>
            <a:grpSpLocks/>
          </p:cNvGrpSpPr>
          <p:nvPr/>
        </p:nvGrpSpPr>
        <p:grpSpPr bwMode="auto">
          <a:xfrm>
            <a:off x="80434" y="2590801"/>
            <a:ext cx="1919817" cy="4067175"/>
            <a:chOff x="38" y="1654"/>
            <a:chExt cx="907" cy="2562"/>
          </a:xfrm>
        </p:grpSpPr>
        <p:sp>
          <p:nvSpPr>
            <p:cNvPr id="27676" name="AutoShape 4"/>
            <p:cNvSpPr>
              <a:spLocks noChangeArrowheads="1"/>
            </p:cNvSpPr>
            <p:nvPr/>
          </p:nvSpPr>
          <p:spPr bwMode="auto">
            <a:xfrm>
              <a:off x="38" y="1654"/>
              <a:ext cx="907" cy="2562"/>
            </a:xfrm>
            <a:prstGeom prst="roundRect">
              <a:avLst>
                <a:gd name="adj" fmla="val 0"/>
              </a:avLst>
            </a:prstGeom>
            <a:gradFill rotWithShape="1">
              <a:gsLst>
                <a:gs pos="0">
                  <a:srgbClr val="99CCFF">
                    <a:alpha val="60001"/>
                  </a:srgbClr>
                </a:gs>
                <a:gs pos="100000">
                  <a:srgbClr val="3399FF">
                    <a:alpha val="60001"/>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91337" tIns="45668" rIns="91337" bIns="45668"/>
            <a:lstStyle/>
            <a:p>
              <a:pPr algn="ctr">
                <a:spcBef>
                  <a:spcPct val="50000"/>
                </a:spcBef>
                <a:buClr>
                  <a:schemeClr val="accent2"/>
                </a:buClr>
                <a:buFont typeface="Wingdings" pitchFamily="2" charset="2"/>
                <a:buNone/>
              </a:pPr>
              <a:endParaRPr lang="de-DE" altLang="zh-CN" sz="1400">
                <a:solidFill>
                  <a:schemeClr val="bg1"/>
                </a:solidFill>
                <a:latin typeface="微软雅黑" pitchFamily="34" charset="-122"/>
                <a:ea typeface="微软雅黑" pitchFamily="34" charset="-122"/>
              </a:endParaRPr>
            </a:p>
          </p:txBody>
        </p:sp>
        <p:sp>
          <p:nvSpPr>
            <p:cNvPr id="27677" name="Freeform 29"/>
            <p:cNvSpPr>
              <a:spLocks/>
            </p:cNvSpPr>
            <p:nvPr/>
          </p:nvSpPr>
          <p:spPr bwMode="auto">
            <a:xfrm>
              <a:off x="38" y="3611"/>
              <a:ext cx="907" cy="272"/>
            </a:xfrm>
            <a:custGeom>
              <a:avLst/>
              <a:gdLst>
                <a:gd name="T0" fmla="*/ 0 w 907"/>
                <a:gd name="T1" fmla="*/ 181 h 272"/>
                <a:gd name="T2" fmla="*/ 499 w 907"/>
                <a:gd name="T3" fmla="*/ 0 h 272"/>
                <a:gd name="T4" fmla="*/ 589 w 907"/>
                <a:gd name="T5" fmla="*/ 136 h 272"/>
                <a:gd name="T6" fmla="*/ 907 w 907"/>
                <a:gd name="T7" fmla="*/ 45 h 272"/>
                <a:gd name="T8" fmla="*/ 907 w 907"/>
                <a:gd name="T9" fmla="*/ 136 h 272"/>
                <a:gd name="T10" fmla="*/ 589 w 907"/>
                <a:gd name="T11" fmla="*/ 181 h 272"/>
                <a:gd name="T12" fmla="*/ 499 w 907"/>
                <a:gd name="T13" fmla="*/ 45 h 272"/>
                <a:gd name="T14" fmla="*/ 0 w 907"/>
                <a:gd name="T15" fmla="*/ 272 h 272"/>
                <a:gd name="T16" fmla="*/ 0 w 907"/>
                <a:gd name="T17" fmla="*/ 181 h 2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7"/>
                <a:gd name="T28" fmla="*/ 0 h 272"/>
                <a:gd name="T29" fmla="*/ 907 w 907"/>
                <a:gd name="T30" fmla="*/ 272 h 2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7" h="272">
                  <a:moveTo>
                    <a:pt x="0" y="181"/>
                  </a:moveTo>
                  <a:lnTo>
                    <a:pt x="499" y="0"/>
                  </a:lnTo>
                  <a:lnTo>
                    <a:pt x="589" y="136"/>
                  </a:lnTo>
                  <a:lnTo>
                    <a:pt x="907" y="45"/>
                  </a:lnTo>
                  <a:lnTo>
                    <a:pt x="907" y="136"/>
                  </a:lnTo>
                  <a:lnTo>
                    <a:pt x="589" y="181"/>
                  </a:lnTo>
                  <a:lnTo>
                    <a:pt x="499" y="45"/>
                  </a:lnTo>
                  <a:lnTo>
                    <a:pt x="0" y="272"/>
                  </a:lnTo>
                  <a:lnTo>
                    <a:pt x="0" y="18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5128" name="Text Box 40"/>
            <p:cNvSpPr txBox="1">
              <a:spLocks noChangeArrowheads="1"/>
            </p:cNvSpPr>
            <p:nvPr/>
          </p:nvSpPr>
          <p:spPr bwMode="auto">
            <a:xfrm>
              <a:off x="157" y="1696"/>
              <a:ext cx="635" cy="330"/>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400" b="1">
                  <a:solidFill>
                    <a:srgbClr val="FF0000"/>
                  </a:solidFill>
                  <a:latin typeface="微软雅黑" pitchFamily="34" charset="-122"/>
                  <a:ea typeface="微软雅黑" pitchFamily="34" charset="-122"/>
                </a:rPr>
                <a:t>Virtual Machine</a:t>
              </a:r>
            </a:p>
          </p:txBody>
        </p:sp>
        <p:sp>
          <p:nvSpPr>
            <p:cNvPr id="345129" name="Text Box 41"/>
            <p:cNvSpPr txBox="1">
              <a:spLocks noChangeArrowheads="1"/>
            </p:cNvSpPr>
            <p:nvPr/>
          </p:nvSpPr>
          <p:spPr bwMode="auto">
            <a:xfrm>
              <a:off x="119" y="2058"/>
              <a:ext cx="703" cy="288"/>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200" b="1" dirty="0">
                  <a:solidFill>
                    <a:srgbClr val="FF0000"/>
                  </a:solidFill>
                  <a:latin typeface="微软雅黑" pitchFamily="34" charset="-122"/>
                  <a:ea typeface="微软雅黑" pitchFamily="34" charset="-122"/>
                </a:rPr>
                <a:t>Elastic Computing</a:t>
              </a:r>
            </a:p>
          </p:txBody>
        </p:sp>
        <p:sp>
          <p:nvSpPr>
            <p:cNvPr id="345130" name="Text Box 42"/>
            <p:cNvSpPr txBox="1">
              <a:spLocks noChangeArrowheads="1"/>
            </p:cNvSpPr>
            <p:nvPr/>
          </p:nvSpPr>
          <p:spPr bwMode="auto">
            <a:xfrm>
              <a:off x="38" y="2403"/>
              <a:ext cx="884" cy="174"/>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200" dirty="0">
                  <a:latin typeface="微软雅黑" pitchFamily="34" charset="-122"/>
                  <a:ea typeface="微软雅黑" pitchFamily="34" charset="-122"/>
                </a:rPr>
                <a:t>Storage Virtualization</a:t>
              </a:r>
            </a:p>
          </p:txBody>
        </p:sp>
        <p:sp>
          <p:nvSpPr>
            <p:cNvPr id="345131" name="Text Box 43"/>
            <p:cNvSpPr txBox="1">
              <a:spLocks noChangeArrowheads="1"/>
            </p:cNvSpPr>
            <p:nvPr/>
          </p:nvSpPr>
          <p:spPr bwMode="auto">
            <a:xfrm>
              <a:off x="191" y="3084"/>
              <a:ext cx="635" cy="174"/>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200" dirty="0">
                  <a:latin typeface="微软雅黑" pitchFamily="34" charset="-122"/>
                  <a:ea typeface="微软雅黑" pitchFamily="34" charset="-122"/>
                </a:rPr>
                <a:t>Virtual Network</a:t>
              </a:r>
            </a:p>
          </p:txBody>
        </p:sp>
        <p:grpSp>
          <p:nvGrpSpPr>
            <p:cNvPr id="27682" name="Group 230"/>
            <p:cNvGrpSpPr>
              <a:grpSpLocks/>
            </p:cNvGrpSpPr>
            <p:nvPr/>
          </p:nvGrpSpPr>
          <p:grpSpPr bwMode="auto">
            <a:xfrm>
              <a:off x="128" y="3400"/>
              <a:ext cx="726" cy="454"/>
              <a:chOff x="3969" y="3067"/>
              <a:chExt cx="726" cy="454"/>
            </a:xfrm>
          </p:grpSpPr>
          <p:sp>
            <p:nvSpPr>
              <p:cNvPr id="27685" name="Freeform 231"/>
              <p:cNvSpPr>
                <a:spLocks/>
              </p:cNvSpPr>
              <p:nvPr/>
            </p:nvSpPr>
            <p:spPr bwMode="auto">
              <a:xfrm>
                <a:off x="3969" y="3084"/>
                <a:ext cx="719" cy="437"/>
              </a:xfrm>
              <a:custGeom>
                <a:avLst/>
                <a:gdLst>
                  <a:gd name="T0" fmla="*/ 3 w 1097"/>
                  <a:gd name="T1" fmla="*/ 1 h 683"/>
                  <a:gd name="T2" fmla="*/ 3 w 1097"/>
                  <a:gd name="T3" fmla="*/ 1 h 683"/>
                  <a:gd name="T4" fmla="*/ 3 w 1097"/>
                  <a:gd name="T5" fmla="*/ 1 h 683"/>
                  <a:gd name="T6" fmla="*/ 3 w 1097"/>
                  <a:gd name="T7" fmla="*/ 1 h 683"/>
                  <a:gd name="T8" fmla="*/ 3 w 1097"/>
                  <a:gd name="T9" fmla="*/ 1 h 683"/>
                  <a:gd name="T10" fmla="*/ 3 w 1097"/>
                  <a:gd name="T11" fmla="*/ 1 h 683"/>
                  <a:gd name="T12" fmla="*/ 3 w 1097"/>
                  <a:gd name="T13" fmla="*/ 1 h 683"/>
                  <a:gd name="T14" fmla="*/ 2 w 1097"/>
                  <a:gd name="T15" fmla="*/ 1 h 683"/>
                  <a:gd name="T16" fmla="*/ 2 w 1097"/>
                  <a:gd name="T17" fmla="*/ 1 h 683"/>
                  <a:gd name="T18" fmla="*/ 2 w 1097"/>
                  <a:gd name="T19" fmla="*/ 1 h 683"/>
                  <a:gd name="T20" fmla="*/ 1 w 1097"/>
                  <a:gd name="T21" fmla="*/ 0 h 683"/>
                  <a:gd name="T22" fmla="*/ 1 w 1097"/>
                  <a:gd name="T23" fmla="*/ 1 h 683"/>
                  <a:gd name="T24" fmla="*/ 1 w 1097"/>
                  <a:gd name="T25" fmla="*/ 1 h 683"/>
                  <a:gd name="T26" fmla="*/ 1 w 1097"/>
                  <a:gd name="T27" fmla="*/ 1 h 683"/>
                  <a:gd name="T28" fmla="*/ 1 w 1097"/>
                  <a:gd name="T29" fmla="*/ 1 h 683"/>
                  <a:gd name="T30" fmla="*/ 1 w 1097"/>
                  <a:gd name="T31" fmla="*/ 1 h 683"/>
                  <a:gd name="T32" fmla="*/ 1 w 1097"/>
                  <a:gd name="T33" fmla="*/ 1 h 683"/>
                  <a:gd name="T34" fmla="*/ 1 w 1097"/>
                  <a:gd name="T35" fmla="*/ 1 h 683"/>
                  <a:gd name="T36" fmla="*/ 0 w 1097"/>
                  <a:gd name="T37" fmla="*/ 1 h 683"/>
                  <a:gd name="T38" fmla="*/ 1 w 1097"/>
                  <a:gd name="T39" fmla="*/ 1 h 683"/>
                  <a:gd name="T40" fmla="*/ 1 w 1097"/>
                  <a:gd name="T41" fmla="*/ 1 h 683"/>
                  <a:gd name="T42" fmla="*/ 1 w 1097"/>
                  <a:gd name="T43" fmla="*/ 1 h 683"/>
                  <a:gd name="T44" fmla="*/ 1 w 1097"/>
                  <a:gd name="T45" fmla="*/ 1 h 683"/>
                  <a:gd name="T46" fmla="*/ 1 w 1097"/>
                  <a:gd name="T47" fmla="*/ 1 h 683"/>
                  <a:gd name="T48" fmla="*/ 1 w 1097"/>
                  <a:gd name="T49" fmla="*/ 1 h 683"/>
                  <a:gd name="T50" fmla="*/ 1 w 1097"/>
                  <a:gd name="T51" fmla="*/ 1 h 683"/>
                  <a:gd name="T52" fmla="*/ 1 w 1097"/>
                  <a:gd name="T53" fmla="*/ 1 h 683"/>
                  <a:gd name="T54" fmla="*/ 1 w 1097"/>
                  <a:gd name="T55" fmla="*/ 1 h 683"/>
                  <a:gd name="T56" fmla="*/ 1 w 1097"/>
                  <a:gd name="T57" fmla="*/ 1 h 683"/>
                  <a:gd name="T58" fmla="*/ 1 w 1097"/>
                  <a:gd name="T59" fmla="*/ 1 h 683"/>
                  <a:gd name="T60" fmla="*/ 1 w 1097"/>
                  <a:gd name="T61" fmla="*/ 1 h 683"/>
                  <a:gd name="T62" fmla="*/ 1 w 1097"/>
                  <a:gd name="T63" fmla="*/ 1 h 683"/>
                  <a:gd name="T64" fmla="*/ 1 w 1097"/>
                  <a:gd name="T65" fmla="*/ 1 h 683"/>
                  <a:gd name="T66" fmla="*/ 1 w 1097"/>
                  <a:gd name="T67" fmla="*/ 1 h 683"/>
                  <a:gd name="T68" fmla="*/ 1 w 1097"/>
                  <a:gd name="T69" fmla="*/ 1 h 683"/>
                  <a:gd name="T70" fmla="*/ 1 w 1097"/>
                  <a:gd name="T71" fmla="*/ 1 h 683"/>
                  <a:gd name="T72" fmla="*/ 2 w 1097"/>
                  <a:gd name="T73" fmla="*/ 1 h 683"/>
                  <a:gd name="T74" fmla="*/ 2 w 1097"/>
                  <a:gd name="T75" fmla="*/ 1 h 683"/>
                  <a:gd name="T76" fmla="*/ 2 w 1097"/>
                  <a:gd name="T77" fmla="*/ 1 h 683"/>
                  <a:gd name="T78" fmla="*/ 2 w 1097"/>
                  <a:gd name="T79" fmla="*/ 1 h 683"/>
                  <a:gd name="T80" fmla="*/ 2 w 1097"/>
                  <a:gd name="T81" fmla="*/ 1 h 683"/>
                  <a:gd name="T82" fmla="*/ 3 w 1097"/>
                  <a:gd name="T83" fmla="*/ 1 h 683"/>
                  <a:gd name="T84" fmla="*/ 3 w 1097"/>
                  <a:gd name="T85" fmla="*/ 1 h 683"/>
                  <a:gd name="T86" fmla="*/ 3 w 1097"/>
                  <a:gd name="T87" fmla="*/ 1 h 683"/>
                  <a:gd name="T88" fmla="*/ 3 w 1097"/>
                  <a:gd name="T89" fmla="*/ 1 h 683"/>
                  <a:gd name="T90" fmla="*/ 3 w 1097"/>
                  <a:gd name="T91" fmla="*/ 1 h 683"/>
                  <a:gd name="T92" fmla="*/ 3 w 1097"/>
                  <a:gd name="T93" fmla="*/ 1 h 683"/>
                  <a:gd name="T94" fmla="*/ 3 w 1097"/>
                  <a:gd name="T95" fmla="*/ 1 h 68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97"/>
                  <a:gd name="T145" fmla="*/ 0 h 683"/>
                  <a:gd name="T146" fmla="*/ 1097 w 1097"/>
                  <a:gd name="T147" fmla="*/ 683 h 68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97" h="683">
                    <a:moveTo>
                      <a:pt x="1096" y="369"/>
                    </a:moveTo>
                    <a:lnTo>
                      <a:pt x="1094" y="359"/>
                    </a:lnTo>
                    <a:lnTo>
                      <a:pt x="1091" y="349"/>
                    </a:lnTo>
                    <a:lnTo>
                      <a:pt x="1087" y="340"/>
                    </a:lnTo>
                    <a:lnTo>
                      <a:pt x="1081" y="331"/>
                    </a:lnTo>
                    <a:lnTo>
                      <a:pt x="1073" y="323"/>
                    </a:lnTo>
                    <a:lnTo>
                      <a:pt x="1065" y="315"/>
                    </a:lnTo>
                    <a:lnTo>
                      <a:pt x="1055" y="308"/>
                    </a:lnTo>
                    <a:lnTo>
                      <a:pt x="1045" y="301"/>
                    </a:lnTo>
                    <a:lnTo>
                      <a:pt x="1046" y="297"/>
                    </a:lnTo>
                    <a:lnTo>
                      <a:pt x="1049" y="291"/>
                    </a:lnTo>
                    <a:lnTo>
                      <a:pt x="1050" y="287"/>
                    </a:lnTo>
                    <a:lnTo>
                      <a:pt x="1051" y="281"/>
                    </a:lnTo>
                    <a:lnTo>
                      <a:pt x="1051" y="275"/>
                    </a:lnTo>
                    <a:lnTo>
                      <a:pt x="1052" y="271"/>
                    </a:lnTo>
                    <a:lnTo>
                      <a:pt x="1052" y="265"/>
                    </a:lnTo>
                    <a:lnTo>
                      <a:pt x="1051" y="260"/>
                    </a:lnTo>
                    <a:lnTo>
                      <a:pt x="1044" y="233"/>
                    </a:lnTo>
                    <a:lnTo>
                      <a:pt x="1030" y="209"/>
                    </a:lnTo>
                    <a:lnTo>
                      <a:pt x="1009" y="186"/>
                    </a:lnTo>
                    <a:lnTo>
                      <a:pt x="982" y="167"/>
                    </a:lnTo>
                    <a:lnTo>
                      <a:pt x="948" y="152"/>
                    </a:lnTo>
                    <a:lnTo>
                      <a:pt x="911" y="139"/>
                    </a:lnTo>
                    <a:lnTo>
                      <a:pt x="869" y="130"/>
                    </a:lnTo>
                    <a:lnTo>
                      <a:pt x="825" y="125"/>
                    </a:lnTo>
                    <a:lnTo>
                      <a:pt x="815" y="97"/>
                    </a:lnTo>
                    <a:lnTo>
                      <a:pt x="795" y="71"/>
                    </a:lnTo>
                    <a:lnTo>
                      <a:pt x="768" y="48"/>
                    </a:lnTo>
                    <a:lnTo>
                      <a:pt x="734" y="30"/>
                    </a:lnTo>
                    <a:lnTo>
                      <a:pt x="692" y="14"/>
                    </a:lnTo>
                    <a:lnTo>
                      <a:pt x="647" y="4"/>
                    </a:lnTo>
                    <a:lnTo>
                      <a:pt x="598" y="0"/>
                    </a:lnTo>
                    <a:lnTo>
                      <a:pt x="545" y="0"/>
                    </a:lnTo>
                    <a:lnTo>
                      <a:pt x="506" y="4"/>
                    </a:lnTo>
                    <a:lnTo>
                      <a:pt x="470" y="12"/>
                    </a:lnTo>
                    <a:lnTo>
                      <a:pt x="435" y="21"/>
                    </a:lnTo>
                    <a:lnTo>
                      <a:pt x="404" y="33"/>
                    </a:lnTo>
                    <a:lnTo>
                      <a:pt x="376" y="47"/>
                    </a:lnTo>
                    <a:lnTo>
                      <a:pt x="350" y="64"/>
                    </a:lnTo>
                    <a:lnTo>
                      <a:pt x="330" y="82"/>
                    </a:lnTo>
                    <a:lnTo>
                      <a:pt x="314" y="102"/>
                    </a:lnTo>
                    <a:lnTo>
                      <a:pt x="306" y="101"/>
                    </a:lnTo>
                    <a:lnTo>
                      <a:pt x="298" y="101"/>
                    </a:lnTo>
                    <a:lnTo>
                      <a:pt x="290" y="101"/>
                    </a:lnTo>
                    <a:lnTo>
                      <a:pt x="284" y="101"/>
                    </a:lnTo>
                    <a:lnTo>
                      <a:pt x="276" y="101"/>
                    </a:lnTo>
                    <a:lnTo>
                      <a:pt x="268" y="101"/>
                    </a:lnTo>
                    <a:lnTo>
                      <a:pt x="260" y="101"/>
                    </a:lnTo>
                    <a:lnTo>
                      <a:pt x="252" y="102"/>
                    </a:lnTo>
                    <a:lnTo>
                      <a:pt x="199" y="109"/>
                    </a:lnTo>
                    <a:lnTo>
                      <a:pt x="150" y="121"/>
                    </a:lnTo>
                    <a:lnTo>
                      <a:pt x="105" y="137"/>
                    </a:lnTo>
                    <a:lnTo>
                      <a:pt x="67" y="159"/>
                    </a:lnTo>
                    <a:lnTo>
                      <a:pt x="37" y="184"/>
                    </a:lnTo>
                    <a:lnTo>
                      <a:pt x="15" y="211"/>
                    </a:lnTo>
                    <a:lnTo>
                      <a:pt x="2" y="241"/>
                    </a:lnTo>
                    <a:lnTo>
                      <a:pt x="0" y="272"/>
                    </a:lnTo>
                    <a:lnTo>
                      <a:pt x="3" y="289"/>
                    </a:lnTo>
                    <a:lnTo>
                      <a:pt x="10" y="305"/>
                    </a:lnTo>
                    <a:lnTo>
                      <a:pt x="20" y="321"/>
                    </a:lnTo>
                    <a:lnTo>
                      <a:pt x="32" y="335"/>
                    </a:lnTo>
                    <a:lnTo>
                      <a:pt x="47" y="349"/>
                    </a:lnTo>
                    <a:lnTo>
                      <a:pt x="64" y="361"/>
                    </a:lnTo>
                    <a:lnTo>
                      <a:pt x="84" y="372"/>
                    </a:lnTo>
                    <a:lnTo>
                      <a:pt x="106" y="382"/>
                    </a:lnTo>
                    <a:lnTo>
                      <a:pt x="92" y="391"/>
                    </a:lnTo>
                    <a:lnTo>
                      <a:pt x="80" y="401"/>
                    </a:lnTo>
                    <a:lnTo>
                      <a:pt x="70" y="412"/>
                    </a:lnTo>
                    <a:lnTo>
                      <a:pt x="61" y="423"/>
                    </a:lnTo>
                    <a:lnTo>
                      <a:pt x="54" y="435"/>
                    </a:lnTo>
                    <a:lnTo>
                      <a:pt x="50" y="447"/>
                    </a:lnTo>
                    <a:lnTo>
                      <a:pt x="47" y="459"/>
                    </a:lnTo>
                    <a:lnTo>
                      <a:pt x="47" y="472"/>
                    </a:lnTo>
                    <a:lnTo>
                      <a:pt x="54" y="495"/>
                    </a:lnTo>
                    <a:lnTo>
                      <a:pt x="67" y="516"/>
                    </a:lnTo>
                    <a:lnTo>
                      <a:pt x="89" y="535"/>
                    </a:lnTo>
                    <a:lnTo>
                      <a:pt x="115" y="549"/>
                    </a:lnTo>
                    <a:lnTo>
                      <a:pt x="147" y="561"/>
                    </a:lnTo>
                    <a:lnTo>
                      <a:pt x="182" y="570"/>
                    </a:lnTo>
                    <a:lnTo>
                      <a:pt x="221" y="575"/>
                    </a:lnTo>
                    <a:lnTo>
                      <a:pt x="262" y="574"/>
                    </a:lnTo>
                    <a:lnTo>
                      <a:pt x="263" y="574"/>
                    </a:lnTo>
                    <a:lnTo>
                      <a:pt x="265" y="574"/>
                    </a:lnTo>
                    <a:lnTo>
                      <a:pt x="266" y="574"/>
                    </a:lnTo>
                    <a:lnTo>
                      <a:pt x="268" y="574"/>
                    </a:lnTo>
                    <a:lnTo>
                      <a:pt x="269" y="572"/>
                    </a:lnTo>
                    <a:lnTo>
                      <a:pt x="270" y="572"/>
                    </a:lnTo>
                    <a:lnTo>
                      <a:pt x="272" y="572"/>
                    </a:lnTo>
                    <a:lnTo>
                      <a:pt x="274" y="572"/>
                    </a:lnTo>
                    <a:lnTo>
                      <a:pt x="274" y="574"/>
                    </a:lnTo>
                    <a:lnTo>
                      <a:pt x="274" y="575"/>
                    </a:lnTo>
                    <a:lnTo>
                      <a:pt x="274" y="577"/>
                    </a:lnTo>
                    <a:lnTo>
                      <a:pt x="274" y="578"/>
                    </a:lnTo>
                    <a:lnTo>
                      <a:pt x="274" y="579"/>
                    </a:lnTo>
                    <a:lnTo>
                      <a:pt x="274" y="580"/>
                    </a:lnTo>
                    <a:lnTo>
                      <a:pt x="274" y="581"/>
                    </a:lnTo>
                    <a:lnTo>
                      <a:pt x="274" y="582"/>
                    </a:lnTo>
                    <a:lnTo>
                      <a:pt x="279" y="605"/>
                    </a:lnTo>
                    <a:lnTo>
                      <a:pt x="292" y="625"/>
                    </a:lnTo>
                    <a:lnTo>
                      <a:pt x="312" y="643"/>
                    </a:lnTo>
                    <a:lnTo>
                      <a:pt x="338" y="657"/>
                    </a:lnTo>
                    <a:lnTo>
                      <a:pt x="368" y="669"/>
                    </a:lnTo>
                    <a:lnTo>
                      <a:pt x="403" y="677"/>
                    </a:lnTo>
                    <a:lnTo>
                      <a:pt x="439" y="682"/>
                    </a:lnTo>
                    <a:lnTo>
                      <a:pt x="480" y="680"/>
                    </a:lnTo>
                    <a:lnTo>
                      <a:pt x="507" y="678"/>
                    </a:lnTo>
                    <a:lnTo>
                      <a:pt x="533" y="673"/>
                    </a:lnTo>
                    <a:lnTo>
                      <a:pt x="558" y="666"/>
                    </a:lnTo>
                    <a:lnTo>
                      <a:pt x="581" y="657"/>
                    </a:lnTo>
                    <a:lnTo>
                      <a:pt x="601" y="647"/>
                    </a:lnTo>
                    <a:lnTo>
                      <a:pt x="619" y="636"/>
                    </a:lnTo>
                    <a:lnTo>
                      <a:pt x="634" y="623"/>
                    </a:lnTo>
                    <a:lnTo>
                      <a:pt x="647" y="609"/>
                    </a:lnTo>
                    <a:lnTo>
                      <a:pt x="660" y="613"/>
                    </a:lnTo>
                    <a:lnTo>
                      <a:pt x="673" y="616"/>
                    </a:lnTo>
                    <a:lnTo>
                      <a:pt x="687" y="619"/>
                    </a:lnTo>
                    <a:lnTo>
                      <a:pt x="701" y="621"/>
                    </a:lnTo>
                    <a:lnTo>
                      <a:pt x="717" y="623"/>
                    </a:lnTo>
                    <a:lnTo>
                      <a:pt x="732" y="624"/>
                    </a:lnTo>
                    <a:lnTo>
                      <a:pt x="748" y="624"/>
                    </a:lnTo>
                    <a:lnTo>
                      <a:pt x="764" y="623"/>
                    </a:lnTo>
                    <a:lnTo>
                      <a:pt x="803" y="618"/>
                    </a:lnTo>
                    <a:lnTo>
                      <a:pt x="838" y="609"/>
                    </a:lnTo>
                    <a:lnTo>
                      <a:pt x="871" y="596"/>
                    </a:lnTo>
                    <a:lnTo>
                      <a:pt x="898" y="580"/>
                    </a:lnTo>
                    <a:lnTo>
                      <a:pt x="921" y="562"/>
                    </a:lnTo>
                    <a:lnTo>
                      <a:pt x="937" y="542"/>
                    </a:lnTo>
                    <a:lnTo>
                      <a:pt x="946" y="521"/>
                    </a:lnTo>
                    <a:lnTo>
                      <a:pt x="948" y="498"/>
                    </a:lnTo>
                    <a:lnTo>
                      <a:pt x="948" y="497"/>
                    </a:lnTo>
                    <a:lnTo>
                      <a:pt x="948" y="496"/>
                    </a:lnTo>
                    <a:lnTo>
                      <a:pt x="948" y="495"/>
                    </a:lnTo>
                    <a:lnTo>
                      <a:pt x="947" y="493"/>
                    </a:lnTo>
                    <a:lnTo>
                      <a:pt x="947" y="492"/>
                    </a:lnTo>
                    <a:lnTo>
                      <a:pt x="947" y="491"/>
                    </a:lnTo>
                    <a:lnTo>
                      <a:pt x="947" y="490"/>
                    </a:lnTo>
                    <a:lnTo>
                      <a:pt x="946" y="489"/>
                    </a:lnTo>
                    <a:lnTo>
                      <a:pt x="980" y="481"/>
                    </a:lnTo>
                    <a:lnTo>
                      <a:pt x="1009" y="471"/>
                    </a:lnTo>
                    <a:lnTo>
                      <a:pt x="1035" y="458"/>
                    </a:lnTo>
                    <a:lnTo>
                      <a:pt x="1057" y="443"/>
                    </a:lnTo>
                    <a:lnTo>
                      <a:pt x="1074" y="427"/>
                    </a:lnTo>
                    <a:lnTo>
                      <a:pt x="1088" y="408"/>
                    </a:lnTo>
                    <a:lnTo>
                      <a:pt x="1094" y="389"/>
                    </a:lnTo>
                    <a:lnTo>
                      <a:pt x="1096" y="369"/>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27686" name="Freeform 232"/>
              <p:cNvSpPr>
                <a:spLocks/>
              </p:cNvSpPr>
              <p:nvPr/>
            </p:nvSpPr>
            <p:spPr bwMode="auto">
              <a:xfrm>
                <a:off x="3976" y="3067"/>
                <a:ext cx="719" cy="437"/>
              </a:xfrm>
              <a:custGeom>
                <a:avLst/>
                <a:gdLst>
                  <a:gd name="T0" fmla="*/ 3 w 1097"/>
                  <a:gd name="T1" fmla="*/ 1 h 683"/>
                  <a:gd name="T2" fmla="*/ 3 w 1097"/>
                  <a:gd name="T3" fmla="*/ 1 h 683"/>
                  <a:gd name="T4" fmla="*/ 3 w 1097"/>
                  <a:gd name="T5" fmla="*/ 1 h 683"/>
                  <a:gd name="T6" fmla="*/ 3 w 1097"/>
                  <a:gd name="T7" fmla="*/ 1 h 683"/>
                  <a:gd name="T8" fmla="*/ 3 w 1097"/>
                  <a:gd name="T9" fmla="*/ 1 h 683"/>
                  <a:gd name="T10" fmla="*/ 3 w 1097"/>
                  <a:gd name="T11" fmla="*/ 1 h 683"/>
                  <a:gd name="T12" fmla="*/ 3 w 1097"/>
                  <a:gd name="T13" fmla="*/ 1 h 683"/>
                  <a:gd name="T14" fmla="*/ 2 w 1097"/>
                  <a:gd name="T15" fmla="*/ 1 h 683"/>
                  <a:gd name="T16" fmla="*/ 2 w 1097"/>
                  <a:gd name="T17" fmla="*/ 1 h 683"/>
                  <a:gd name="T18" fmla="*/ 2 w 1097"/>
                  <a:gd name="T19" fmla="*/ 1 h 683"/>
                  <a:gd name="T20" fmla="*/ 1 w 1097"/>
                  <a:gd name="T21" fmla="*/ 1 h 683"/>
                  <a:gd name="T22" fmla="*/ 1 w 1097"/>
                  <a:gd name="T23" fmla="*/ 1 h 683"/>
                  <a:gd name="T24" fmla="*/ 1 w 1097"/>
                  <a:gd name="T25" fmla="*/ 1 h 683"/>
                  <a:gd name="T26" fmla="*/ 1 w 1097"/>
                  <a:gd name="T27" fmla="*/ 1 h 683"/>
                  <a:gd name="T28" fmla="*/ 1 w 1097"/>
                  <a:gd name="T29" fmla="*/ 1 h 683"/>
                  <a:gd name="T30" fmla="*/ 1 w 1097"/>
                  <a:gd name="T31" fmla="*/ 1 h 683"/>
                  <a:gd name="T32" fmla="*/ 1 w 1097"/>
                  <a:gd name="T33" fmla="*/ 1 h 683"/>
                  <a:gd name="T34" fmla="*/ 1 w 1097"/>
                  <a:gd name="T35" fmla="*/ 1 h 683"/>
                  <a:gd name="T36" fmla="*/ 0 w 1097"/>
                  <a:gd name="T37" fmla="*/ 1 h 683"/>
                  <a:gd name="T38" fmla="*/ 1 w 1097"/>
                  <a:gd name="T39" fmla="*/ 1 h 683"/>
                  <a:gd name="T40" fmla="*/ 1 w 1097"/>
                  <a:gd name="T41" fmla="*/ 1 h 683"/>
                  <a:gd name="T42" fmla="*/ 1 w 1097"/>
                  <a:gd name="T43" fmla="*/ 1 h 683"/>
                  <a:gd name="T44" fmla="*/ 1 w 1097"/>
                  <a:gd name="T45" fmla="*/ 1 h 683"/>
                  <a:gd name="T46" fmla="*/ 1 w 1097"/>
                  <a:gd name="T47" fmla="*/ 1 h 683"/>
                  <a:gd name="T48" fmla="*/ 1 w 1097"/>
                  <a:gd name="T49" fmla="*/ 1 h 683"/>
                  <a:gd name="T50" fmla="*/ 1 w 1097"/>
                  <a:gd name="T51" fmla="*/ 1 h 683"/>
                  <a:gd name="T52" fmla="*/ 1 w 1097"/>
                  <a:gd name="T53" fmla="*/ 1 h 683"/>
                  <a:gd name="T54" fmla="*/ 1 w 1097"/>
                  <a:gd name="T55" fmla="*/ 1 h 683"/>
                  <a:gd name="T56" fmla="*/ 1 w 1097"/>
                  <a:gd name="T57" fmla="*/ 1 h 683"/>
                  <a:gd name="T58" fmla="*/ 1 w 1097"/>
                  <a:gd name="T59" fmla="*/ 1 h 683"/>
                  <a:gd name="T60" fmla="*/ 1 w 1097"/>
                  <a:gd name="T61" fmla="*/ 1 h 683"/>
                  <a:gd name="T62" fmla="*/ 1 w 1097"/>
                  <a:gd name="T63" fmla="*/ 1 h 683"/>
                  <a:gd name="T64" fmla="*/ 1 w 1097"/>
                  <a:gd name="T65" fmla="*/ 1 h 683"/>
                  <a:gd name="T66" fmla="*/ 1 w 1097"/>
                  <a:gd name="T67" fmla="*/ 1 h 683"/>
                  <a:gd name="T68" fmla="*/ 1 w 1097"/>
                  <a:gd name="T69" fmla="*/ 1 h 683"/>
                  <a:gd name="T70" fmla="*/ 1 w 1097"/>
                  <a:gd name="T71" fmla="*/ 1 h 683"/>
                  <a:gd name="T72" fmla="*/ 2 w 1097"/>
                  <a:gd name="T73" fmla="*/ 1 h 683"/>
                  <a:gd name="T74" fmla="*/ 2 w 1097"/>
                  <a:gd name="T75" fmla="*/ 1 h 683"/>
                  <a:gd name="T76" fmla="*/ 2 w 1097"/>
                  <a:gd name="T77" fmla="*/ 1 h 683"/>
                  <a:gd name="T78" fmla="*/ 2 w 1097"/>
                  <a:gd name="T79" fmla="*/ 1 h 683"/>
                  <a:gd name="T80" fmla="*/ 2 w 1097"/>
                  <a:gd name="T81" fmla="*/ 1 h 683"/>
                  <a:gd name="T82" fmla="*/ 3 w 1097"/>
                  <a:gd name="T83" fmla="*/ 1 h 683"/>
                  <a:gd name="T84" fmla="*/ 3 w 1097"/>
                  <a:gd name="T85" fmla="*/ 1 h 683"/>
                  <a:gd name="T86" fmla="*/ 3 w 1097"/>
                  <a:gd name="T87" fmla="*/ 1 h 683"/>
                  <a:gd name="T88" fmla="*/ 3 w 1097"/>
                  <a:gd name="T89" fmla="*/ 1 h 683"/>
                  <a:gd name="T90" fmla="*/ 3 w 1097"/>
                  <a:gd name="T91" fmla="*/ 1 h 683"/>
                  <a:gd name="T92" fmla="*/ 3 w 1097"/>
                  <a:gd name="T93" fmla="*/ 1 h 683"/>
                  <a:gd name="T94" fmla="*/ 3 w 1097"/>
                  <a:gd name="T95" fmla="*/ 1 h 68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97"/>
                  <a:gd name="T145" fmla="*/ 0 h 683"/>
                  <a:gd name="T146" fmla="*/ 1097 w 1097"/>
                  <a:gd name="T147" fmla="*/ 683 h 68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97" h="683">
                    <a:moveTo>
                      <a:pt x="1096" y="369"/>
                    </a:moveTo>
                    <a:lnTo>
                      <a:pt x="1094" y="359"/>
                    </a:lnTo>
                    <a:lnTo>
                      <a:pt x="1091" y="350"/>
                    </a:lnTo>
                    <a:lnTo>
                      <a:pt x="1087" y="341"/>
                    </a:lnTo>
                    <a:lnTo>
                      <a:pt x="1081" y="332"/>
                    </a:lnTo>
                    <a:lnTo>
                      <a:pt x="1073" y="323"/>
                    </a:lnTo>
                    <a:lnTo>
                      <a:pt x="1065" y="315"/>
                    </a:lnTo>
                    <a:lnTo>
                      <a:pt x="1055" y="309"/>
                    </a:lnTo>
                    <a:lnTo>
                      <a:pt x="1045" y="302"/>
                    </a:lnTo>
                    <a:lnTo>
                      <a:pt x="1046" y="297"/>
                    </a:lnTo>
                    <a:lnTo>
                      <a:pt x="1049" y="292"/>
                    </a:lnTo>
                    <a:lnTo>
                      <a:pt x="1050" y="287"/>
                    </a:lnTo>
                    <a:lnTo>
                      <a:pt x="1051" y="281"/>
                    </a:lnTo>
                    <a:lnTo>
                      <a:pt x="1051" y="277"/>
                    </a:lnTo>
                    <a:lnTo>
                      <a:pt x="1052" y="271"/>
                    </a:lnTo>
                    <a:lnTo>
                      <a:pt x="1052" y="265"/>
                    </a:lnTo>
                    <a:lnTo>
                      <a:pt x="1051" y="260"/>
                    </a:lnTo>
                    <a:lnTo>
                      <a:pt x="1044" y="234"/>
                    </a:lnTo>
                    <a:lnTo>
                      <a:pt x="1030" y="210"/>
                    </a:lnTo>
                    <a:lnTo>
                      <a:pt x="1009" y="188"/>
                    </a:lnTo>
                    <a:lnTo>
                      <a:pt x="982" y="169"/>
                    </a:lnTo>
                    <a:lnTo>
                      <a:pt x="948" y="152"/>
                    </a:lnTo>
                    <a:lnTo>
                      <a:pt x="911" y="140"/>
                    </a:lnTo>
                    <a:lnTo>
                      <a:pt x="869" y="131"/>
                    </a:lnTo>
                    <a:lnTo>
                      <a:pt x="825" y="126"/>
                    </a:lnTo>
                    <a:lnTo>
                      <a:pt x="815" y="97"/>
                    </a:lnTo>
                    <a:lnTo>
                      <a:pt x="795" y="72"/>
                    </a:lnTo>
                    <a:lnTo>
                      <a:pt x="767" y="48"/>
                    </a:lnTo>
                    <a:lnTo>
                      <a:pt x="732" y="30"/>
                    </a:lnTo>
                    <a:lnTo>
                      <a:pt x="692" y="15"/>
                    </a:lnTo>
                    <a:lnTo>
                      <a:pt x="647" y="5"/>
                    </a:lnTo>
                    <a:lnTo>
                      <a:pt x="598" y="0"/>
                    </a:lnTo>
                    <a:lnTo>
                      <a:pt x="545" y="1"/>
                    </a:lnTo>
                    <a:lnTo>
                      <a:pt x="506" y="5"/>
                    </a:lnTo>
                    <a:lnTo>
                      <a:pt x="470" y="12"/>
                    </a:lnTo>
                    <a:lnTo>
                      <a:pt x="435" y="22"/>
                    </a:lnTo>
                    <a:lnTo>
                      <a:pt x="404" y="34"/>
                    </a:lnTo>
                    <a:lnTo>
                      <a:pt x="376" y="48"/>
                    </a:lnTo>
                    <a:lnTo>
                      <a:pt x="350" y="65"/>
                    </a:lnTo>
                    <a:lnTo>
                      <a:pt x="329" y="83"/>
                    </a:lnTo>
                    <a:lnTo>
                      <a:pt x="312" y="102"/>
                    </a:lnTo>
                    <a:lnTo>
                      <a:pt x="306" y="102"/>
                    </a:lnTo>
                    <a:lnTo>
                      <a:pt x="298" y="102"/>
                    </a:lnTo>
                    <a:lnTo>
                      <a:pt x="290" y="101"/>
                    </a:lnTo>
                    <a:lnTo>
                      <a:pt x="284" y="101"/>
                    </a:lnTo>
                    <a:lnTo>
                      <a:pt x="276" y="101"/>
                    </a:lnTo>
                    <a:lnTo>
                      <a:pt x="268" y="102"/>
                    </a:lnTo>
                    <a:lnTo>
                      <a:pt x="260" y="102"/>
                    </a:lnTo>
                    <a:lnTo>
                      <a:pt x="252" y="102"/>
                    </a:lnTo>
                    <a:lnTo>
                      <a:pt x="199" y="109"/>
                    </a:lnTo>
                    <a:lnTo>
                      <a:pt x="150" y="121"/>
                    </a:lnTo>
                    <a:lnTo>
                      <a:pt x="105" y="139"/>
                    </a:lnTo>
                    <a:lnTo>
                      <a:pt x="67" y="160"/>
                    </a:lnTo>
                    <a:lnTo>
                      <a:pt x="37" y="184"/>
                    </a:lnTo>
                    <a:lnTo>
                      <a:pt x="15" y="212"/>
                    </a:lnTo>
                    <a:lnTo>
                      <a:pt x="2" y="241"/>
                    </a:lnTo>
                    <a:lnTo>
                      <a:pt x="0" y="272"/>
                    </a:lnTo>
                    <a:lnTo>
                      <a:pt x="3" y="290"/>
                    </a:lnTo>
                    <a:lnTo>
                      <a:pt x="10" y="305"/>
                    </a:lnTo>
                    <a:lnTo>
                      <a:pt x="18" y="321"/>
                    </a:lnTo>
                    <a:lnTo>
                      <a:pt x="32" y="335"/>
                    </a:lnTo>
                    <a:lnTo>
                      <a:pt x="46" y="349"/>
                    </a:lnTo>
                    <a:lnTo>
                      <a:pt x="64" y="361"/>
                    </a:lnTo>
                    <a:lnTo>
                      <a:pt x="84" y="372"/>
                    </a:lnTo>
                    <a:lnTo>
                      <a:pt x="106" y="382"/>
                    </a:lnTo>
                    <a:lnTo>
                      <a:pt x="92" y="392"/>
                    </a:lnTo>
                    <a:lnTo>
                      <a:pt x="80" y="401"/>
                    </a:lnTo>
                    <a:lnTo>
                      <a:pt x="70" y="412"/>
                    </a:lnTo>
                    <a:lnTo>
                      <a:pt x="61" y="423"/>
                    </a:lnTo>
                    <a:lnTo>
                      <a:pt x="54" y="436"/>
                    </a:lnTo>
                    <a:lnTo>
                      <a:pt x="50" y="447"/>
                    </a:lnTo>
                    <a:lnTo>
                      <a:pt x="47" y="460"/>
                    </a:lnTo>
                    <a:lnTo>
                      <a:pt x="47" y="472"/>
                    </a:lnTo>
                    <a:lnTo>
                      <a:pt x="54" y="496"/>
                    </a:lnTo>
                    <a:lnTo>
                      <a:pt x="67" y="517"/>
                    </a:lnTo>
                    <a:lnTo>
                      <a:pt x="89" y="535"/>
                    </a:lnTo>
                    <a:lnTo>
                      <a:pt x="114" y="550"/>
                    </a:lnTo>
                    <a:lnTo>
                      <a:pt x="147" y="562"/>
                    </a:lnTo>
                    <a:lnTo>
                      <a:pt x="181" y="570"/>
                    </a:lnTo>
                    <a:lnTo>
                      <a:pt x="220" y="575"/>
                    </a:lnTo>
                    <a:lnTo>
                      <a:pt x="261" y="575"/>
                    </a:lnTo>
                    <a:lnTo>
                      <a:pt x="263" y="574"/>
                    </a:lnTo>
                    <a:lnTo>
                      <a:pt x="265" y="574"/>
                    </a:lnTo>
                    <a:lnTo>
                      <a:pt x="266" y="574"/>
                    </a:lnTo>
                    <a:lnTo>
                      <a:pt x="268" y="574"/>
                    </a:lnTo>
                    <a:lnTo>
                      <a:pt x="269" y="574"/>
                    </a:lnTo>
                    <a:lnTo>
                      <a:pt x="270" y="574"/>
                    </a:lnTo>
                    <a:lnTo>
                      <a:pt x="271" y="574"/>
                    </a:lnTo>
                    <a:lnTo>
                      <a:pt x="274" y="572"/>
                    </a:lnTo>
                    <a:lnTo>
                      <a:pt x="274" y="575"/>
                    </a:lnTo>
                    <a:lnTo>
                      <a:pt x="274" y="576"/>
                    </a:lnTo>
                    <a:lnTo>
                      <a:pt x="274" y="577"/>
                    </a:lnTo>
                    <a:lnTo>
                      <a:pt x="274" y="578"/>
                    </a:lnTo>
                    <a:lnTo>
                      <a:pt x="274" y="579"/>
                    </a:lnTo>
                    <a:lnTo>
                      <a:pt x="274" y="580"/>
                    </a:lnTo>
                    <a:lnTo>
                      <a:pt x="274" y="582"/>
                    </a:lnTo>
                    <a:lnTo>
                      <a:pt x="274" y="584"/>
                    </a:lnTo>
                    <a:lnTo>
                      <a:pt x="279" y="606"/>
                    </a:lnTo>
                    <a:lnTo>
                      <a:pt x="292" y="626"/>
                    </a:lnTo>
                    <a:lnTo>
                      <a:pt x="312" y="644"/>
                    </a:lnTo>
                    <a:lnTo>
                      <a:pt x="338" y="658"/>
                    </a:lnTo>
                    <a:lnTo>
                      <a:pt x="368" y="669"/>
                    </a:lnTo>
                    <a:lnTo>
                      <a:pt x="403" y="678"/>
                    </a:lnTo>
                    <a:lnTo>
                      <a:pt x="439" y="682"/>
                    </a:lnTo>
                    <a:lnTo>
                      <a:pt x="480" y="682"/>
                    </a:lnTo>
                    <a:lnTo>
                      <a:pt x="507" y="678"/>
                    </a:lnTo>
                    <a:lnTo>
                      <a:pt x="533" y="674"/>
                    </a:lnTo>
                    <a:lnTo>
                      <a:pt x="558" y="666"/>
                    </a:lnTo>
                    <a:lnTo>
                      <a:pt x="580" y="658"/>
                    </a:lnTo>
                    <a:lnTo>
                      <a:pt x="601" y="647"/>
                    </a:lnTo>
                    <a:lnTo>
                      <a:pt x="619" y="636"/>
                    </a:lnTo>
                    <a:lnTo>
                      <a:pt x="634" y="624"/>
                    </a:lnTo>
                    <a:lnTo>
                      <a:pt x="647" y="609"/>
                    </a:lnTo>
                    <a:lnTo>
                      <a:pt x="660" y="614"/>
                    </a:lnTo>
                    <a:lnTo>
                      <a:pt x="673" y="617"/>
                    </a:lnTo>
                    <a:lnTo>
                      <a:pt x="687" y="619"/>
                    </a:lnTo>
                    <a:lnTo>
                      <a:pt x="701" y="621"/>
                    </a:lnTo>
                    <a:lnTo>
                      <a:pt x="717" y="623"/>
                    </a:lnTo>
                    <a:lnTo>
                      <a:pt x="731" y="624"/>
                    </a:lnTo>
                    <a:lnTo>
                      <a:pt x="747" y="624"/>
                    </a:lnTo>
                    <a:lnTo>
                      <a:pt x="764" y="624"/>
                    </a:lnTo>
                    <a:lnTo>
                      <a:pt x="803" y="618"/>
                    </a:lnTo>
                    <a:lnTo>
                      <a:pt x="838" y="609"/>
                    </a:lnTo>
                    <a:lnTo>
                      <a:pt x="871" y="597"/>
                    </a:lnTo>
                    <a:lnTo>
                      <a:pt x="898" y="581"/>
                    </a:lnTo>
                    <a:lnTo>
                      <a:pt x="921" y="564"/>
                    </a:lnTo>
                    <a:lnTo>
                      <a:pt x="937" y="544"/>
                    </a:lnTo>
                    <a:lnTo>
                      <a:pt x="946" y="521"/>
                    </a:lnTo>
                    <a:lnTo>
                      <a:pt x="948" y="499"/>
                    </a:lnTo>
                    <a:lnTo>
                      <a:pt x="948" y="498"/>
                    </a:lnTo>
                    <a:lnTo>
                      <a:pt x="948" y="497"/>
                    </a:lnTo>
                    <a:lnTo>
                      <a:pt x="947" y="495"/>
                    </a:lnTo>
                    <a:lnTo>
                      <a:pt x="947" y="493"/>
                    </a:lnTo>
                    <a:lnTo>
                      <a:pt x="947" y="492"/>
                    </a:lnTo>
                    <a:lnTo>
                      <a:pt x="947" y="491"/>
                    </a:lnTo>
                    <a:lnTo>
                      <a:pt x="947" y="490"/>
                    </a:lnTo>
                    <a:lnTo>
                      <a:pt x="946" y="489"/>
                    </a:lnTo>
                    <a:lnTo>
                      <a:pt x="979" y="482"/>
                    </a:lnTo>
                    <a:lnTo>
                      <a:pt x="1009" y="471"/>
                    </a:lnTo>
                    <a:lnTo>
                      <a:pt x="1034" y="459"/>
                    </a:lnTo>
                    <a:lnTo>
                      <a:pt x="1057" y="443"/>
                    </a:lnTo>
                    <a:lnTo>
                      <a:pt x="1074" y="427"/>
                    </a:lnTo>
                    <a:lnTo>
                      <a:pt x="1088" y="409"/>
                    </a:lnTo>
                    <a:lnTo>
                      <a:pt x="1094" y="389"/>
                    </a:lnTo>
                    <a:lnTo>
                      <a:pt x="1096" y="369"/>
                    </a:lnTo>
                  </a:path>
                </a:pathLst>
              </a:custGeom>
              <a:solidFill>
                <a:srgbClr val="FFFF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pic>
          <p:nvPicPr>
            <p:cNvPr id="27683" name="Picture 31" descr="virtualization"/>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4" y="3485"/>
              <a:ext cx="62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5329" name="Text Box 241"/>
            <p:cNvSpPr txBox="1">
              <a:spLocks noChangeArrowheads="1"/>
            </p:cNvSpPr>
            <p:nvPr/>
          </p:nvSpPr>
          <p:spPr bwMode="auto">
            <a:xfrm>
              <a:off x="121" y="2667"/>
              <a:ext cx="703" cy="291"/>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altLang="zh-CN" sz="1200" dirty="0">
                  <a:latin typeface="微软雅黑" pitchFamily="34" charset="-122"/>
                  <a:ea typeface="微软雅黑" pitchFamily="34" charset="-122"/>
                </a:rPr>
                <a:t>Storage Area Network</a:t>
              </a:r>
            </a:p>
          </p:txBody>
        </p:sp>
      </p:grpSp>
      <p:sp>
        <p:nvSpPr>
          <p:cNvPr id="27656" name="WordArt 2"/>
          <p:cNvSpPr>
            <a:spLocks noChangeArrowheads="1" noChangeShapeType="1" noTextEdit="1"/>
          </p:cNvSpPr>
          <p:nvPr/>
        </p:nvSpPr>
        <p:spPr bwMode="auto">
          <a:xfrm>
            <a:off x="8144933" y="1954213"/>
            <a:ext cx="287867" cy="215900"/>
          </a:xfrm>
          <a:prstGeom prst="rect">
            <a:avLst/>
          </a:prstGeom>
        </p:spPr>
        <p:txBody>
          <a:bodyPr wrap="none" fromWordArt="1">
            <a:prstTxWarp prst="textPlain">
              <a:avLst>
                <a:gd name="adj" fmla="val 50000"/>
              </a:avLst>
            </a:prstTxWarp>
          </a:bodyPr>
          <a:lstStyle/>
          <a:p>
            <a:pPr algn="ctr"/>
            <a:r>
              <a:rPr lang="en-US" altLang="zh-CN" sz="3600" i="1" kern="10">
                <a:ln w="9525">
                  <a:solidFill>
                    <a:srgbClr val="808080"/>
                  </a:solidFill>
                  <a:round/>
                  <a:headEnd/>
                  <a:tailEnd/>
                </a:ln>
                <a:solidFill>
                  <a:srgbClr val="FFFFFF"/>
                </a:solidFill>
                <a:latin typeface="微软雅黑"/>
                <a:ea typeface="微软雅黑"/>
              </a:rPr>
              <a:t>5</a:t>
            </a:r>
            <a:endParaRPr lang="zh-CN" altLang="en-US" sz="3600" i="1" kern="10">
              <a:ln w="9525">
                <a:solidFill>
                  <a:srgbClr val="808080"/>
                </a:solidFill>
                <a:round/>
                <a:headEnd/>
                <a:tailEnd/>
              </a:ln>
              <a:solidFill>
                <a:srgbClr val="FFFFFF"/>
              </a:solidFill>
              <a:latin typeface="微软雅黑"/>
              <a:ea typeface="微软雅黑"/>
            </a:endParaRPr>
          </a:p>
        </p:txBody>
      </p:sp>
      <p:sp>
        <p:nvSpPr>
          <p:cNvPr id="27657" name="WordArt 3"/>
          <p:cNvSpPr>
            <a:spLocks noChangeArrowheads="1" noChangeShapeType="1" noTextEdit="1"/>
          </p:cNvSpPr>
          <p:nvPr/>
        </p:nvSpPr>
        <p:spPr bwMode="auto">
          <a:xfrm>
            <a:off x="10257367" y="1954213"/>
            <a:ext cx="287867" cy="215900"/>
          </a:xfrm>
          <a:prstGeom prst="rect">
            <a:avLst/>
          </a:prstGeom>
        </p:spPr>
        <p:txBody>
          <a:bodyPr wrap="none" fromWordArt="1">
            <a:prstTxWarp prst="textPlain">
              <a:avLst>
                <a:gd name="adj" fmla="val 50000"/>
              </a:avLst>
            </a:prstTxWarp>
          </a:bodyPr>
          <a:lstStyle/>
          <a:p>
            <a:pPr algn="ctr"/>
            <a:r>
              <a:rPr lang="en-US" altLang="zh-CN" sz="3600" i="1" kern="10">
                <a:ln w="9525">
                  <a:solidFill>
                    <a:srgbClr val="808080"/>
                  </a:solidFill>
                  <a:round/>
                  <a:headEnd/>
                  <a:tailEnd/>
                </a:ln>
                <a:solidFill>
                  <a:srgbClr val="FFFFFF"/>
                </a:solidFill>
                <a:latin typeface="微软雅黑"/>
                <a:ea typeface="微软雅黑"/>
              </a:rPr>
              <a:t>6</a:t>
            </a:r>
            <a:endParaRPr lang="zh-CN" altLang="en-US" sz="3600" i="1" kern="10">
              <a:ln w="9525">
                <a:solidFill>
                  <a:srgbClr val="808080"/>
                </a:solidFill>
                <a:round/>
                <a:headEnd/>
                <a:tailEnd/>
              </a:ln>
              <a:solidFill>
                <a:srgbClr val="FFFFFF"/>
              </a:solidFill>
              <a:latin typeface="微软雅黑"/>
              <a:ea typeface="微软雅黑"/>
            </a:endParaRPr>
          </a:p>
        </p:txBody>
      </p:sp>
      <p:sp>
        <p:nvSpPr>
          <p:cNvPr id="27658" name="WordArt 4"/>
          <p:cNvSpPr>
            <a:spLocks noChangeArrowheads="1" noChangeShapeType="1" noTextEdit="1"/>
          </p:cNvSpPr>
          <p:nvPr/>
        </p:nvSpPr>
        <p:spPr bwMode="auto">
          <a:xfrm>
            <a:off x="6127751" y="1954213"/>
            <a:ext cx="287867" cy="215900"/>
          </a:xfrm>
          <a:prstGeom prst="rect">
            <a:avLst/>
          </a:prstGeom>
        </p:spPr>
        <p:txBody>
          <a:bodyPr wrap="none" fromWordArt="1">
            <a:prstTxWarp prst="textPlain">
              <a:avLst>
                <a:gd name="adj" fmla="val 50000"/>
              </a:avLst>
            </a:prstTxWarp>
          </a:bodyPr>
          <a:lstStyle/>
          <a:p>
            <a:pPr algn="ctr"/>
            <a:r>
              <a:rPr lang="en-US" altLang="zh-CN" sz="3600" i="1" kern="10">
                <a:ln w="9525">
                  <a:solidFill>
                    <a:srgbClr val="808080"/>
                  </a:solidFill>
                  <a:round/>
                  <a:headEnd/>
                  <a:tailEnd/>
                </a:ln>
                <a:solidFill>
                  <a:srgbClr val="FFFFFF"/>
                </a:solidFill>
                <a:latin typeface="微软雅黑"/>
                <a:ea typeface="微软雅黑"/>
              </a:rPr>
              <a:t>4</a:t>
            </a:r>
            <a:endParaRPr lang="zh-CN" altLang="en-US" sz="3600" i="1" kern="10">
              <a:ln w="9525">
                <a:solidFill>
                  <a:srgbClr val="808080"/>
                </a:solidFill>
                <a:round/>
                <a:headEnd/>
                <a:tailEnd/>
              </a:ln>
              <a:solidFill>
                <a:srgbClr val="FFFFFF"/>
              </a:solidFill>
              <a:latin typeface="微软雅黑"/>
              <a:ea typeface="微软雅黑"/>
            </a:endParaRPr>
          </a:p>
        </p:txBody>
      </p:sp>
      <p:sp>
        <p:nvSpPr>
          <p:cNvPr id="27659" name="WordArt 5"/>
          <p:cNvSpPr>
            <a:spLocks noChangeArrowheads="1" noChangeShapeType="1" noTextEdit="1"/>
          </p:cNvSpPr>
          <p:nvPr/>
        </p:nvSpPr>
        <p:spPr bwMode="auto">
          <a:xfrm>
            <a:off x="2040467" y="1954213"/>
            <a:ext cx="342900" cy="215900"/>
          </a:xfrm>
          <a:prstGeom prst="rect">
            <a:avLst/>
          </a:prstGeom>
        </p:spPr>
        <p:txBody>
          <a:bodyPr wrap="none" fromWordArt="1">
            <a:prstTxWarp prst="textPlain">
              <a:avLst>
                <a:gd name="adj" fmla="val 50000"/>
              </a:avLst>
            </a:prstTxWarp>
          </a:bodyPr>
          <a:lstStyle/>
          <a:p>
            <a:pPr algn="ctr"/>
            <a:r>
              <a:rPr lang="en-US" altLang="zh-CN" sz="3600" i="1" kern="10">
                <a:ln w="9525">
                  <a:solidFill>
                    <a:srgbClr val="808080"/>
                  </a:solidFill>
                  <a:round/>
                  <a:headEnd/>
                  <a:tailEnd/>
                </a:ln>
                <a:solidFill>
                  <a:srgbClr val="FFFFFF"/>
                </a:solidFill>
                <a:latin typeface="微软雅黑"/>
                <a:ea typeface="微软雅黑"/>
              </a:rPr>
              <a:t>2</a:t>
            </a:r>
            <a:endParaRPr lang="zh-CN" altLang="en-US" sz="3600" i="1" kern="10">
              <a:ln w="9525">
                <a:solidFill>
                  <a:srgbClr val="808080"/>
                </a:solidFill>
                <a:round/>
                <a:headEnd/>
                <a:tailEnd/>
              </a:ln>
              <a:solidFill>
                <a:srgbClr val="FFFFFF"/>
              </a:solidFill>
              <a:latin typeface="微软雅黑"/>
              <a:ea typeface="微软雅黑"/>
            </a:endParaRPr>
          </a:p>
        </p:txBody>
      </p:sp>
      <p:sp>
        <p:nvSpPr>
          <p:cNvPr id="27660" name="WordArt 268"/>
          <p:cNvSpPr>
            <a:spLocks noChangeArrowheads="1" noChangeShapeType="1" noTextEdit="1"/>
          </p:cNvSpPr>
          <p:nvPr/>
        </p:nvSpPr>
        <p:spPr bwMode="auto">
          <a:xfrm>
            <a:off x="175684" y="1954213"/>
            <a:ext cx="287867" cy="215900"/>
          </a:xfrm>
          <a:prstGeom prst="rect">
            <a:avLst/>
          </a:prstGeom>
        </p:spPr>
        <p:txBody>
          <a:bodyPr wrap="none" fromWordArt="1">
            <a:prstTxWarp prst="textPlain">
              <a:avLst>
                <a:gd name="adj" fmla="val 50000"/>
              </a:avLst>
            </a:prstTxWarp>
          </a:bodyPr>
          <a:lstStyle/>
          <a:p>
            <a:pPr algn="ctr"/>
            <a:r>
              <a:rPr lang="en-US" altLang="zh-CN" sz="3600" i="1" kern="10">
                <a:ln w="9525">
                  <a:solidFill>
                    <a:srgbClr val="808080"/>
                  </a:solidFill>
                  <a:round/>
                  <a:headEnd/>
                  <a:tailEnd/>
                </a:ln>
                <a:solidFill>
                  <a:srgbClr val="FFFFFF"/>
                </a:solidFill>
                <a:latin typeface="微软雅黑"/>
                <a:ea typeface="微软雅黑"/>
              </a:rPr>
              <a:t>1</a:t>
            </a:r>
            <a:endParaRPr lang="zh-CN" altLang="en-US" sz="3600" i="1" kern="10">
              <a:ln w="9525">
                <a:solidFill>
                  <a:srgbClr val="808080"/>
                </a:solidFill>
                <a:round/>
                <a:headEnd/>
                <a:tailEnd/>
              </a:ln>
              <a:solidFill>
                <a:srgbClr val="FFFFFF"/>
              </a:solidFill>
              <a:latin typeface="微软雅黑"/>
              <a:ea typeface="微软雅黑"/>
            </a:endParaRPr>
          </a:p>
        </p:txBody>
      </p:sp>
      <p:sp>
        <p:nvSpPr>
          <p:cNvPr id="27661" name="WordArt 269"/>
          <p:cNvSpPr>
            <a:spLocks noChangeArrowheads="1" noChangeShapeType="1" noTextEdit="1"/>
          </p:cNvSpPr>
          <p:nvPr/>
        </p:nvSpPr>
        <p:spPr bwMode="auto">
          <a:xfrm>
            <a:off x="4112684" y="1954213"/>
            <a:ext cx="287867" cy="215900"/>
          </a:xfrm>
          <a:prstGeom prst="rect">
            <a:avLst/>
          </a:prstGeom>
        </p:spPr>
        <p:txBody>
          <a:bodyPr wrap="none" fromWordArt="1">
            <a:prstTxWarp prst="textPlain">
              <a:avLst>
                <a:gd name="adj" fmla="val 50000"/>
              </a:avLst>
            </a:prstTxWarp>
          </a:bodyPr>
          <a:lstStyle/>
          <a:p>
            <a:pPr algn="ctr"/>
            <a:r>
              <a:rPr lang="en-US" altLang="zh-CN" sz="3600" i="1" kern="10">
                <a:ln w="9525">
                  <a:solidFill>
                    <a:srgbClr val="808080"/>
                  </a:solidFill>
                  <a:round/>
                  <a:headEnd/>
                  <a:tailEnd/>
                </a:ln>
                <a:solidFill>
                  <a:srgbClr val="FFFFFF"/>
                </a:solidFill>
                <a:latin typeface="微软雅黑"/>
                <a:ea typeface="微软雅黑"/>
              </a:rPr>
              <a:t>3</a:t>
            </a:r>
            <a:endParaRPr lang="zh-CN" altLang="en-US" sz="3600" i="1" kern="10">
              <a:ln w="9525">
                <a:solidFill>
                  <a:srgbClr val="808080"/>
                </a:solidFill>
                <a:round/>
                <a:headEnd/>
                <a:tailEnd/>
              </a:ln>
              <a:solidFill>
                <a:srgbClr val="FFFFFF"/>
              </a:solidFill>
              <a:latin typeface="微软雅黑"/>
              <a:ea typeface="微软雅黑"/>
            </a:endParaRPr>
          </a:p>
        </p:txBody>
      </p:sp>
      <p:sp>
        <p:nvSpPr>
          <p:cNvPr id="27662" name="AutoShape 4"/>
          <p:cNvSpPr>
            <a:spLocks noChangeArrowheads="1"/>
          </p:cNvSpPr>
          <p:nvPr/>
        </p:nvSpPr>
        <p:spPr bwMode="auto">
          <a:xfrm>
            <a:off x="6129868" y="1981200"/>
            <a:ext cx="1919817" cy="611188"/>
          </a:xfrm>
          <a:prstGeom prst="roundRect">
            <a:avLst>
              <a:gd name="adj" fmla="val 0"/>
            </a:avLst>
          </a:prstGeom>
          <a:gradFill rotWithShape="1">
            <a:gsLst>
              <a:gs pos="0">
                <a:srgbClr val="99CCFF">
                  <a:alpha val="17000"/>
                </a:srgbClr>
              </a:gs>
              <a:gs pos="100000">
                <a:srgbClr val="3399FF">
                  <a:alpha val="17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91337" tIns="45668" rIns="91337" bIns="45668" anchor="ctr" anchorCtr="1"/>
          <a:lstStyle/>
          <a:p>
            <a:pPr algn="ctr">
              <a:spcBef>
                <a:spcPct val="50000"/>
              </a:spcBef>
              <a:buClr>
                <a:schemeClr val="accent2"/>
              </a:buClr>
              <a:buFont typeface="Wingdings" pitchFamily="2" charset="2"/>
              <a:buNone/>
            </a:pPr>
            <a:r>
              <a:rPr lang="zh-CN" altLang="de-DE" sz="1400" b="1">
                <a:latin typeface="微软雅黑" pitchFamily="34" charset="-122"/>
                <a:ea typeface="微软雅黑" pitchFamily="34" charset="-122"/>
              </a:rPr>
              <a:t>面向服务的</a:t>
            </a:r>
            <a:br>
              <a:rPr lang="zh-CN" altLang="de-DE" sz="1400" b="1">
                <a:latin typeface="微软雅黑" pitchFamily="34" charset="-122"/>
                <a:ea typeface="微软雅黑" pitchFamily="34" charset="-122"/>
              </a:rPr>
            </a:br>
            <a:r>
              <a:rPr lang="zh-CN" altLang="de-DE" sz="1400" b="1">
                <a:latin typeface="微软雅黑" pitchFamily="34" charset="-122"/>
                <a:ea typeface="微软雅黑" pitchFamily="34" charset="-122"/>
              </a:rPr>
              <a:t>应用组装及管理</a:t>
            </a:r>
          </a:p>
        </p:txBody>
      </p:sp>
      <p:sp>
        <p:nvSpPr>
          <p:cNvPr id="27663" name="AutoShape 4"/>
          <p:cNvSpPr>
            <a:spLocks noChangeArrowheads="1"/>
          </p:cNvSpPr>
          <p:nvPr/>
        </p:nvSpPr>
        <p:spPr bwMode="auto">
          <a:xfrm>
            <a:off x="2095501" y="1981200"/>
            <a:ext cx="1919817" cy="611188"/>
          </a:xfrm>
          <a:prstGeom prst="roundRect">
            <a:avLst>
              <a:gd name="adj" fmla="val 0"/>
            </a:avLst>
          </a:prstGeom>
          <a:gradFill rotWithShape="1">
            <a:gsLst>
              <a:gs pos="0">
                <a:srgbClr val="FFCC99">
                  <a:alpha val="17000"/>
                </a:srgbClr>
              </a:gs>
              <a:gs pos="100000">
                <a:srgbClr val="FF9900">
                  <a:alpha val="17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91337" tIns="45668" rIns="91337" bIns="45668" anchor="ctr" anchorCtr="1"/>
          <a:lstStyle/>
          <a:p>
            <a:pPr algn="r">
              <a:spcBef>
                <a:spcPct val="50000"/>
              </a:spcBef>
              <a:buClr>
                <a:schemeClr val="accent2"/>
              </a:buClr>
              <a:buFont typeface="Wingdings" pitchFamily="2" charset="2"/>
              <a:buNone/>
            </a:pPr>
            <a:r>
              <a:rPr lang="zh-CN" altLang="de-DE" sz="1400" b="1">
                <a:latin typeface="微软雅黑" pitchFamily="34" charset="-122"/>
                <a:ea typeface="微软雅黑" pitchFamily="34" charset="-122"/>
              </a:rPr>
              <a:t>大规模分布式</a:t>
            </a:r>
            <a:br>
              <a:rPr lang="zh-CN" altLang="de-DE" sz="1400" b="1">
                <a:latin typeface="微软雅黑" pitchFamily="34" charset="-122"/>
                <a:ea typeface="微软雅黑" pitchFamily="34" charset="-122"/>
              </a:rPr>
            </a:br>
            <a:r>
              <a:rPr lang="zh-CN" altLang="de-DE" sz="1400" b="1">
                <a:latin typeface="微软雅黑" pitchFamily="34" charset="-122"/>
                <a:ea typeface="微软雅黑" pitchFamily="34" charset="-122"/>
              </a:rPr>
              <a:t>数据管理技术</a:t>
            </a:r>
          </a:p>
        </p:txBody>
      </p:sp>
      <p:sp>
        <p:nvSpPr>
          <p:cNvPr id="27664" name="AutoShape 4"/>
          <p:cNvSpPr>
            <a:spLocks noChangeArrowheads="1"/>
          </p:cNvSpPr>
          <p:nvPr/>
        </p:nvSpPr>
        <p:spPr bwMode="auto">
          <a:xfrm>
            <a:off x="4112684" y="1981200"/>
            <a:ext cx="1919816" cy="611188"/>
          </a:xfrm>
          <a:prstGeom prst="roundRect">
            <a:avLst>
              <a:gd name="adj" fmla="val 0"/>
            </a:avLst>
          </a:prstGeom>
          <a:gradFill rotWithShape="1">
            <a:gsLst>
              <a:gs pos="0">
                <a:srgbClr val="CCFF99">
                  <a:alpha val="17000"/>
                </a:srgbClr>
              </a:gs>
              <a:gs pos="100000">
                <a:srgbClr val="99FF33">
                  <a:alpha val="17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91337" tIns="45668" rIns="91337" bIns="45668" anchor="ctr" anchorCtr="1"/>
          <a:lstStyle/>
          <a:p>
            <a:pPr algn="ctr">
              <a:spcBef>
                <a:spcPct val="50000"/>
              </a:spcBef>
              <a:buClr>
                <a:schemeClr val="accent2"/>
              </a:buClr>
              <a:buFont typeface="Wingdings" pitchFamily="2" charset="2"/>
              <a:buNone/>
            </a:pPr>
            <a:r>
              <a:rPr lang="zh-CN" altLang="de-DE" sz="1400" b="1">
                <a:latin typeface="微软雅黑" pitchFamily="34" charset="-122"/>
                <a:ea typeface="微软雅黑" pitchFamily="34" charset="-122"/>
              </a:rPr>
              <a:t>分布式的</a:t>
            </a:r>
            <a:br>
              <a:rPr lang="zh-CN" altLang="de-DE" sz="1400" b="1">
                <a:latin typeface="微软雅黑" pitchFamily="34" charset="-122"/>
                <a:ea typeface="微软雅黑" pitchFamily="34" charset="-122"/>
              </a:rPr>
            </a:br>
            <a:r>
              <a:rPr lang="zh-CN" altLang="de-DE" sz="1400" b="1">
                <a:latin typeface="微软雅黑" pitchFamily="34" charset="-122"/>
                <a:ea typeface="微软雅黑" pitchFamily="34" charset="-122"/>
              </a:rPr>
              <a:t>并行编程模式</a:t>
            </a:r>
          </a:p>
        </p:txBody>
      </p:sp>
      <p:sp>
        <p:nvSpPr>
          <p:cNvPr id="27665" name="AutoShape 4"/>
          <p:cNvSpPr>
            <a:spLocks noChangeArrowheads="1"/>
          </p:cNvSpPr>
          <p:nvPr/>
        </p:nvSpPr>
        <p:spPr bwMode="auto">
          <a:xfrm>
            <a:off x="8144934" y="1981200"/>
            <a:ext cx="1919817" cy="611188"/>
          </a:xfrm>
          <a:prstGeom prst="roundRect">
            <a:avLst>
              <a:gd name="adj" fmla="val 0"/>
            </a:avLst>
          </a:prstGeom>
          <a:gradFill rotWithShape="1">
            <a:gsLst>
              <a:gs pos="0">
                <a:srgbClr val="FFCC99">
                  <a:alpha val="17000"/>
                </a:srgbClr>
              </a:gs>
              <a:gs pos="100000">
                <a:srgbClr val="FF9900">
                  <a:alpha val="17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91337" tIns="45668" rIns="91337" bIns="45668" anchor="ctr" anchorCtr="1"/>
          <a:lstStyle/>
          <a:p>
            <a:pPr algn="r">
              <a:spcBef>
                <a:spcPct val="50000"/>
              </a:spcBef>
              <a:buClr>
                <a:schemeClr val="accent2"/>
              </a:buClr>
              <a:buFont typeface="Wingdings" pitchFamily="2" charset="2"/>
              <a:buNone/>
            </a:pPr>
            <a:r>
              <a:rPr lang="zh-CN" altLang="de-DE" sz="1400" b="1">
                <a:latin typeface="微软雅黑" pitchFamily="34" charset="-122"/>
                <a:ea typeface="微软雅黑" pitchFamily="34" charset="-122"/>
              </a:rPr>
              <a:t>在线的服务开发</a:t>
            </a:r>
            <a:br>
              <a:rPr lang="zh-CN" altLang="de-DE" sz="1400" b="1">
                <a:latin typeface="微软雅黑" pitchFamily="34" charset="-122"/>
                <a:ea typeface="微软雅黑" pitchFamily="34" charset="-122"/>
              </a:rPr>
            </a:br>
            <a:r>
              <a:rPr lang="zh-CN" altLang="de-DE" sz="1400" b="1">
                <a:latin typeface="微软雅黑" pitchFamily="34" charset="-122"/>
                <a:ea typeface="微软雅黑" pitchFamily="34" charset="-122"/>
              </a:rPr>
              <a:t>测试及编排技术</a:t>
            </a:r>
          </a:p>
        </p:txBody>
      </p:sp>
      <p:sp>
        <p:nvSpPr>
          <p:cNvPr id="27666" name="AutoShape 4"/>
          <p:cNvSpPr>
            <a:spLocks noChangeArrowheads="1"/>
          </p:cNvSpPr>
          <p:nvPr/>
        </p:nvSpPr>
        <p:spPr bwMode="auto">
          <a:xfrm>
            <a:off x="10162117" y="1981200"/>
            <a:ext cx="1919816" cy="611188"/>
          </a:xfrm>
          <a:prstGeom prst="roundRect">
            <a:avLst>
              <a:gd name="adj" fmla="val 0"/>
            </a:avLst>
          </a:prstGeom>
          <a:gradFill rotWithShape="1">
            <a:gsLst>
              <a:gs pos="0">
                <a:srgbClr val="CCFF99">
                  <a:alpha val="17000"/>
                </a:srgbClr>
              </a:gs>
              <a:gs pos="100000">
                <a:srgbClr val="99FF33">
                  <a:alpha val="17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91337" tIns="45668" rIns="91337" bIns="45668" anchor="ctr" anchorCtr="1"/>
          <a:lstStyle/>
          <a:p>
            <a:pPr algn="ctr">
              <a:spcBef>
                <a:spcPct val="50000"/>
              </a:spcBef>
              <a:buClr>
                <a:schemeClr val="accent2"/>
              </a:buClr>
              <a:buFont typeface="Wingdings" pitchFamily="2" charset="2"/>
              <a:buNone/>
            </a:pPr>
            <a:r>
              <a:rPr lang="zh-CN" altLang="de-DE" sz="1400" b="1">
                <a:latin typeface="微软雅黑" pitchFamily="34" charset="-122"/>
                <a:ea typeface="微软雅黑" pitchFamily="34" charset="-122"/>
              </a:rPr>
              <a:t>前端展现</a:t>
            </a:r>
            <a:br>
              <a:rPr lang="zh-CN" altLang="de-DE" sz="1400" b="1">
                <a:latin typeface="微软雅黑" pitchFamily="34" charset="-122"/>
                <a:ea typeface="微软雅黑" pitchFamily="34" charset="-122"/>
              </a:rPr>
            </a:br>
            <a:r>
              <a:rPr lang="zh-CN" altLang="de-DE" sz="1400" b="1">
                <a:latin typeface="微软雅黑" pitchFamily="34" charset="-122"/>
                <a:ea typeface="微软雅黑" pitchFamily="34" charset="-122"/>
              </a:rPr>
              <a:t>及交互技术</a:t>
            </a:r>
            <a:endParaRPr lang="de-DE" altLang="zh-CN" sz="1400" b="1">
              <a:latin typeface="微软雅黑" pitchFamily="34" charset="-122"/>
              <a:ea typeface="微软雅黑" pitchFamily="34" charset="-122"/>
            </a:endParaRPr>
          </a:p>
        </p:txBody>
      </p:sp>
      <p:sp>
        <p:nvSpPr>
          <p:cNvPr id="345123" name="Text Box 35"/>
          <p:cNvSpPr txBox="1">
            <a:spLocks noChangeArrowheads="1"/>
          </p:cNvSpPr>
          <p:nvPr/>
        </p:nvSpPr>
        <p:spPr bwMode="auto">
          <a:xfrm>
            <a:off x="2095501" y="6099175"/>
            <a:ext cx="1824567" cy="579438"/>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zh-CN" altLang="en-US" sz="1400" dirty="0">
                <a:latin typeface="微软雅黑" pitchFamily="34" charset="-122"/>
                <a:ea typeface="微软雅黑" pitchFamily="34" charset="-122"/>
              </a:rPr>
              <a:t>技术成熟度</a:t>
            </a:r>
            <a:br>
              <a:rPr lang="zh-CN" altLang="en-US" sz="1400" dirty="0">
                <a:latin typeface="微软雅黑" pitchFamily="34" charset="-122"/>
                <a:ea typeface="微软雅黑" pitchFamily="34" charset="-122"/>
              </a:rPr>
            </a:br>
            <a:r>
              <a:rPr lang="zh-CN" altLang="en-US" dirty="0">
                <a:latin typeface="微软雅黑" pitchFamily="34" charset="-122"/>
                <a:ea typeface="微软雅黑" pitchFamily="34" charset="-122"/>
              </a:rPr>
              <a:t>★★★★</a:t>
            </a:r>
            <a:r>
              <a:rPr lang="zh-CN" altLang="en-US" sz="1200" dirty="0">
                <a:latin typeface="微软雅黑" pitchFamily="34" charset="-122"/>
                <a:ea typeface="微软雅黑" pitchFamily="34" charset="-122"/>
              </a:rPr>
              <a:t>☆</a:t>
            </a:r>
          </a:p>
        </p:txBody>
      </p:sp>
      <p:sp>
        <p:nvSpPr>
          <p:cNvPr id="345124" name="Text Box 36"/>
          <p:cNvSpPr txBox="1">
            <a:spLocks noChangeArrowheads="1"/>
          </p:cNvSpPr>
          <p:nvPr/>
        </p:nvSpPr>
        <p:spPr bwMode="auto">
          <a:xfrm>
            <a:off x="4112685" y="6099175"/>
            <a:ext cx="1824567" cy="579438"/>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zh-CN" altLang="en-US" sz="1400" dirty="0">
                <a:latin typeface="微软雅黑" pitchFamily="34" charset="-122"/>
                <a:ea typeface="微软雅黑" pitchFamily="34" charset="-122"/>
              </a:rPr>
              <a:t>技术成熟度</a:t>
            </a:r>
            <a:br>
              <a:rPr lang="zh-CN" altLang="en-US" sz="1400" dirty="0">
                <a:latin typeface="微软雅黑" pitchFamily="34" charset="-122"/>
                <a:ea typeface="微软雅黑" pitchFamily="34" charset="-122"/>
              </a:rPr>
            </a:br>
            <a:r>
              <a:rPr lang="zh-CN" altLang="en-US" dirty="0">
                <a:latin typeface="微软雅黑" pitchFamily="34" charset="-122"/>
                <a:ea typeface="微软雅黑" pitchFamily="34" charset="-122"/>
              </a:rPr>
              <a:t>★★★★</a:t>
            </a:r>
            <a:r>
              <a:rPr lang="zh-CN" altLang="en-US" sz="1200" dirty="0">
                <a:latin typeface="微软雅黑" pitchFamily="34" charset="-122"/>
                <a:ea typeface="微软雅黑" pitchFamily="34" charset="-122"/>
              </a:rPr>
              <a:t>☆</a:t>
            </a:r>
          </a:p>
        </p:txBody>
      </p:sp>
      <p:sp>
        <p:nvSpPr>
          <p:cNvPr id="345125" name="Text Box 37"/>
          <p:cNvSpPr txBox="1">
            <a:spLocks noChangeArrowheads="1"/>
          </p:cNvSpPr>
          <p:nvPr/>
        </p:nvSpPr>
        <p:spPr bwMode="auto">
          <a:xfrm>
            <a:off x="6127751" y="6099175"/>
            <a:ext cx="1824567" cy="579438"/>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zh-CN" altLang="en-US" sz="1400" dirty="0">
                <a:latin typeface="微软雅黑" pitchFamily="34" charset="-122"/>
                <a:ea typeface="微软雅黑" pitchFamily="34" charset="-122"/>
              </a:rPr>
              <a:t>技术成熟度</a:t>
            </a:r>
            <a:br>
              <a:rPr lang="zh-CN" altLang="en-US" sz="1400" dirty="0">
                <a:latin typeface="微软雅黑" pitchFamily="34" charset="-122"/>
                <a:ea typeface="微软雅黑" pitchFamily="34" charset="-122"/>
              </a:rPr>
            </a:br>
            <a:r>
              <a:rPr lang="zh-CN" altLang="en-US" dirty="0">
                <a:latin typeface="微软雅黑" pitchFamily="34" charset="-122"/>
                <a:ea typeface="微软雅黑" pitchFamily="34" charset="-122"/>
              </a:rPr>
              <a:t>★★★</a:t>
            </a:r>
            <a:r>
              <a:rPr lang="zh-CN" altLang="en-US" sz="1200" dirty="0">
                <a:latin typeface="微软雅黑" pitchFamily="34" charset="-122"/>
                <a:ea typeface="微软雅黑" pitchFamily="34" charset="-122"/>
              </a:rPr>
              <a:t>☆☆</a:t>
            </a:r>
          </a:p>
        </p:txBody>
      </p:sp>
      <p:sp>
        <p:nvSpPr>
          <p:cNvPr id="345126" name="Text Box 38"/>
          <p:cNvSpPr txBox="1">
            <a:spLocks noChangeArrowheads="1"/>
          </p:cNvSpPr>
          <p:nvPr/>
        </p:nvSpPr>
        <p:spPr bwMode="auto">
          <a:xfrm>
            <a:off x="8212667" y="6099175"/>
            <a:ext cx="1824567" cy="579438"/>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zh-CN" altLang="en-US" sz="1400" dirty="0">
                <a:latin typeface="微软雅黑" pitchFamily="34" charset="-122"/>
                <a:ea typeface="微软雅黑" pitchFamily="34" charset="-122"/>
              </a:rPr>
              <a:t>技术成熟度</a:t>
            </a:r>
            <a:br>
              <a:rPr lang="zh-CN" altLang="en-US" sz="1400" dirty="0">
                <a:latin typeface="微软雅黑" pitchFamily="34" charset="-122"/>
                <a:ea typeface="微软雅黑" pitchFamily="34" charset="-122"/>
              </a:rPr>
            </a:br>
            <a:r>
              <a:rPr lang="zh-CN" altLang="en-US" dirty="0">
                <a:latin typeface="微软雅黑" pitchFamily="34" charset="-122"/>
                <a:ea typeface="微软雅黑" pitchFamily="34" charset="-122"/>
              </a:rPr>
              <a:t>★★</a:t>
            </a:r>
            <a:r>
              <a:rPr lang="zh-CN" altLang="en-US" sz="1200" dirty="0">
                <a:latin typeface="微软雅黑" pitchFamily="34" charset="-122"/>
                <a:ea typeface="微软雅黑" pitchFamily="34" charset="-122"/>
              </a:rPr>
              <a:t>☆☆☆</a:t>
            </a:r>
          </a:p>
        </p:txBody>
      </p:sp>
      <p:sp>
        <p:nvSpPr>
          <p:cNvPr id="345127" name="Text Box 39"/>
          <p:cNvSpPr txBox="1">
            <a:spLocks noChangeArrowheads="1"/>
          </p:cNvSpPr>
          <p:nvPr/>
        </p:nvSpPr>
        <p:spPr bwMode="auto">
          <a:xfrm>
            <a:off x="10160001" y="6099175"/>
            <a:ext cx="1824567" cy="579438"/>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zh-CN" altLang="en-US" sz="1400">
                <a:latin typeface="微软雅黑" pitchFamily="34" charset="-122"/>
                <a:ea typeface="微软雅黑" pitchFamily="34" charset="-122"/>
              </a:rPr>
              <a:t>技术成熟度</a:t>
            </a:r>
            <a:br>
              <a:rPr lang="zh-CN" altLang="en-US" sz="1400">
                <a:latin typeface="微软雅黑" pitchFamily="34" charset="-122"/>
                <a:ea typeface="微软雅黑" pitchFamily="34" charset="-122"/>
              </a:rPr>
            </a:br>
            <a:r>
              <a:rPr lang="zh-CN" altLang="en-US">
                <a:latin typeface="微软雅黑" pitchFamily="34" charset="-122"/>
                <a:ea typeface="微软雅黑" pitchFamily="34" charset="-122"/>
              </a:rPr>
              <a:t>★★★</a:t>
            </a:r>
            <a:r>
              <a:rPr lang="zh-CN" altLang="en-US" sz="1200">
                <a:latin typeface="微软雅黑" pitchFamily="34" charset="-122"/>
                <a:ea typeface="微软雅黑" pitchFamily="34" charset="-122"/>
              </a:rPr>
              <a:t>☆☆</a:t>
            </a:r>
          </a:p>
        </p:txBody>
      </p:sp>
      <p:sp>
        <p:nvSpPr>
          <p:cNvPr id="27672" name="AutoShape 4"/>
          <p:cNvSpPr>
            <a:spLocks noChangeArrowheads="1"/>
          </p:cNvSpPr>
          <p:nvPr/>
        </p:nvSpPr>
        <p:spPr bwMode="auto">
          <a:xfrm>
            <a:off x="80434" y="1979614"/>
            <a:ext cx="1919817" cy="611187"/>
          </a:xfrm>
          <a:prstGeom prst="roundRect">
            <a:avLst>
              <a:gd name="adj" fmla="val 0"/>
            </a:avLst>
          </a:prstGeom>
          <a:gradFill rotWithShape="1">
            <a:gsLst>
              <a:gs pos="0">
                <a:srgbClr val="99CCFF">
                  <a:alpha val="17000"/>
                </a:srgbClr>
              </a:gs>
              <a:gs pos="100000">
                <a:srgbClr val="3399FF">
                  <a:alpha val="17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91337" tIns="45668" rIns="91337" bIns="45668" anchor="ctr" anchorCtr="1"/>
          <a:lstStyle/>
          <a:p>
            <a:pPr algn="ctr">
              <a:spcBef>
                <a:spcPct val="50000"/>
              </a:spcBef>
              <a:buClr>
                <a:schemeClr val="accent2"/>
              </a:buClr>
              <a:buFont typeface="Wingdings" pitchFamily="2" charset="2"/>
              <a:buNone/>
            </a:pPr>
            <a:r>
              <a:rPr lang="zh-CN" altLang="de-DE" sz="1400" b="1">
                <a:latin typeface="微软雅黑" pitchFamily="34" charset="-122"/>
                <a:ea typeface="微软雅黑" pitchFamily="34" charset="-122"/>
              </a:rPr>
              <a:t>虚拟化技术</a:t>
            </a:r>
          </a:p>
        </p:txBody>
      </p:sp>
      <p:sp>
        <p:nvSpPr>
          <p:cNvPr id="345122" name="Text Box 34"/>
          <p:cNvSpPr txBox="1">
            <a:spLocks noChangeArrowheads="1"/>
          </p:cNvSpPr>
          <p:nvPr/>
        </p:nvSpPr>
        <p:spPr bwMode="auto">
          <a:xfrm>
            <a:off x="80434" y="6099175"/>
            <a:ext cx="1824567" cy="579438"/>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zh-CN" altLang="en-US" sz="1400" dirty="0">
                <a:latin typeface="微软雅黑" pitchFamily="34" charset="-122"/>
                <a:ea typeface="微软雅黑" pitchFamily="34" charset="-122"/>
              </a:rPr>
              <a:t>技术成熟度</a:t>
            </a:r>
            <a:br>
              <a:rPr lang="zh-CN" altLang="en-US" sz="1400" dirty="0">
                <a:latin typeface="微软雅黑" pitchFamily="34" charset="-122"/>
                <a:ea typeface="微软雅黑" pitchFamily="34" charset="-122"/>
              </a:rPr>
            </a:br>
            <a:r>
              <a:rPr lang="zh-CN" altLang="en-US" dirty="0">
                <a:latin typeface="微软雅黑" pitchFamily="34" charset="-122"/>
                <a:ea typeface="微软雅黑" pitchFamily="34" charset="-122"/>
              </a:rPr>
              <a:t>★★★★</a:t>
            </a:r>
            <a:r>
              <a:rPr lang="zh-CN" altLang="en-US" sz="1200" dirty="0">
                <a:latin typeface="微软雅黑" pitchFamily="34" charset="-122"/>
                <a:ea typeface="微软雅黑" pitchFamily="34" charset="-122"/>
              </a:rPr>
              <a:t>☆</a:t>
            </a:r>
          </a:p>
        </p:txBody>
      </p:sp>
      <p:sp>
        <p:nvSpPr>
          <p:cNvPr id="276" name="TextBox 275"/>
          <p:cNvSpPr txBox="1">
            <a:spLocks noChangeArrowheads="1"/>
          </p:cNvSpPr>
          <p:nvPr/>
        </p:nvSpPr>
        <p:spPr bwMode="auto">
          <a:xfrm>
            <a:off x="228600" y="735014"/>
            <a:ext cx="11719984" cy="903287"/>
          </a:xfrm>
          <a:prstGeom prst="rect">
            <a:avLst/>
          </a:prstGeom>
          <a:solidFill>
            <a:schemeClr val="bg1">
              <a:lumMod val="95000"/>
            </a:schemeClr>
          </a:solidFill>
          <a:ln w="12700">
            <a:solidFill>
              <a:schemeClr val="bg1">
                <a:lumMod val="75000"/>
              </a:schemeClr>
            </a:solidFill>
            <a:prstDash val="dash"/>
            <a:miter lim="800000"/>
            <a:headEnd/>
            <a:tailEnd/>
          </a:ln>
          <a:effectLst/>
        </p:spPr>
        <p:txBody>
          <a:bodyPr anchor="ctr"/>
          <a:lstStyle/>
          <a:p>
            <a:pPr marL="371475" indent="-285750">
              <a:lnSpc>
                <a:spcPct val="150000"/>
              </a:lnSpc>
              <a:buClr>
                <a:schemeClr val="bg1">
                  <a:lumMod val="50000"/>
                </a:schemeClr>
              </a:buClr>
              <a:buFontTx/>
              <a:buBlip>
                <a:blip r:embed="rId5"/>
              </a:buBlip>
              <a:defRPr/>
            </a:pPr>
            <a:r>
              <a:rPr lang="zh-CN" altLang="en-US" sz="2000" b="1" dirty="0">
                <a:latin typeface="微软雅黑" pitchFamily="34" charset="-122"/>
                <a:ea typeface="微软雅黑" pitchFamily="34" charset="-122"/>
                <a:cs typeface="Arial" pitchFamily="34" charset="0"/>
              </a:rPr>
              <a:t>产业界、学术界研发推广了一系列企业计算核心技术，极大地推进了云计算的发展。</a:t>
            </a:r>
            <a:endParaRPr lang="zh-CN" altLang="en-US" sz="2000" b="1" dirty="0">
              <a:latin typeface="微软雅黑" pitchFamily="34" charset="-122"/>
              <a:ea typeface="微软雅黑" pitchFamily="34" charset="-122"/>
            </a:endParaRPr>
          </a:p>
        </p:txBody>
      </p:sp>
      <p:sp>
        <p:nvSpPr>
          <p:cNvPr id="277" name="标题 1"/>
          <p:cNvSpPr txBox="1">
            <a:spLocks/>
          </p:cNvSpPr>
          <p:nvPr/>
        </p:nvSpPr>
        <p:spPr>
          <a:xfrm>
            <a:off x="239350" y="-27384"/>
            <a:ext cx="11649969" cy="656877"/>
          </a:xfrm>
          <a:prstGeom prst="rect">
            <a:avLst/>
          </a:prstGeom>
        </p:spPr>
        <p:txBody>
          <a:bodyPr anchor="ctr">
            <a:noAutofit/>
          </a:bodyPr>
          <a:lstStyle>
            <a:lvl1pPr algn="l" rtl="0" eaLnBrk="0" fontAlgn="base" hangingPunct="0">
              <a:lnSpc>
                <a:spcPct val="150000"/>
              </a:lnSpc>
              <a:spcBef>
                <a:spcPct val="0"/>
              </a:spcBef>
              <a:spcAft>
                <a:spcPct val="0"/>
              </a:spcAft>
              <a:defRPr sz="2800" b="1">
                <a:solidFill>
                  <a:srgbClr val="FF0000"/>
                </a:solidFill>
                <a:latin typeface="微软雅黑" pitchFamily="34" charset="-122"/>
                <a:ea typeface="微软雅黑" pitchFamily="34" charset="-122"/>
                <a:cs typeface="+mj-cs"/>
              </a:defRPr>
            </a:lvl1pPr>
            <a:lvl2pPr algn="l" rtl="0" eaLnBrk="0" fontAlgn="base" hangingPunct="0">
              <a:spcBef>
                <a:spcPct val="0"/>
              </a:spcBef>
              <a:spcAft>
                <a:spcPct val="0"/>
              </a:spcAft>
              <a:defRPr sz="2800">
                <a:solidFill>
                  <a:srgbClr val="C00000"/>
                </a:solidFill>
                <a:latin typeface="Calibri" pitchFamily="34" charset="0"/>
                <a:ea typeface="黑体" pitchFamily="2" charset="-122"/>
              </a:defRPr>
            </a:lvl2pPr>
            <a:lvl3pPr algn="l" rtl="0" eaLnBrk="0" fontAlgn="base" hangingPunct="0">
              <a:spcBef>
                <a:spcPct val="0"/>
              </a:spcBef>
              <a:spcAft>
                <a:spcPct val="0"/>
              </a:spcAft>
              <a:defRPr sz="2800">
                <a:solidFill>
                  <a:srgbClr val="C00000"/>
                </a:solidFill>
                <a:latin typeface="Calibri" pitchFamily="34" charset="0"/>
                <a:ea typeface="黑体" pitchFamily="2" charset="-122"/>
              </a:defRPr>
            </a:lvl3pPr>
            <a:lvl4pPr algn="l" rtl="0" eaLnBrk="0" fontAlgn="base" hangingPunct="0">
              <a:spcBef>
                <a:spcPct val="0"/>
              </a:spcBef>
              <a:spcAft>
                <a:spcPct val="0"/>
              </a:spcAft>
              <a:defRPr sz="2800">
                <a:solidFill>
                  <a:srgbClr val="C00000"/>
                </a:solidFill>
                <a:latin typeface="Calibri" pitchFamily="34" charset="0"/>
                <a:ea typeface="黑体" pitchFamily="2" charset="-122"/>
              </a:defRPr>
            </a:lvl4pPr>
            <a:lvl5pPr algn="l" rtl="0" eaLnBrk="0" fontAlgn="base" hangingPunct="0">
              <a:spcBef>
                <a:spcPct val="0"/>
              </a:spcBef>
              <a:spcAft>
                <a:spcPct val="0"/>
              </a:spcAft>
              <a:defRPr sz="2800">
                <a:solidFill>
                  <a:srgbClr val="C00000"/>
                </a:solidFill>
                <a:latin typeface="Calibri" pitchFamily="34" charset="0"/>
                <a:ea typeface="黑体" pitchFamily="2" charset="-122"/>
              </a:defRPr>
            </a:lvl5pPr>
            <a:lvl6pPr marL="457200" algn="l" rtl="0" eaLnBrk="0" fontAlgn="base" hangingPunct="0">
              <a:spcBef>
                <a:spcPct val="0"/>
              </a:spcBef>
              <a:spcAft>
                <a:spcPct val="0"/>
              </a:spcAft>
              <a:defRPr sz="2800">
                <a:solidFill>
                  <a:srgbClr val="C00000"/>
                </a:solidFill>
                <a:latin typeface="Calibri" pitchFamily="34" charset="0"/>
                <a:ea typeface="黑体" pitchFamily="2" charset="-122"/>
              </a:defRPr>
            </a:lvl6pPr>
            <a:lvl7pPr marL="914400" algn="l" rtl="0" eaLnBrk="0" fontAlgn="base" hangingPunct="0">
              <a:spcBef>
                <a:spcPct val="0"/>
              </a:spcBef>
              <a:spcAft>
                <a:spcPct val="0"/>
              </a:spcAft>
              <a:defRPr sz="2800">
                <a:solidFill>
                  <a:srgbClr val="C00000"/>
                </a:solidFill>
                <a:latin typeface="Calibri" pitchFamily="34" charset="0"/>
                <a:ea typeface="黑体" pitchFamily="2" charset="-122"/>
              </a:defRPr>
            </a:lvl7pPr>
            <a:lvl8pPr marL="1371600" algn="l" rtl="0" eaLnBrk="0" fontAlgn="base" hangingPunct="0">
              <a:spcBef>
                <a:spcPct val="0"/>
              </a:spcBef>
              <a:spcAft>
                <a:spcPct val="0"/>
              </a:spcAft>
              <a:defRPr sz="2800">
                <a:solidFill>
                  <a:srgbClr val="C00000"/>
                </a:solidFill>
                <a:latin typeface="Calibri" pitchFamily="34" charset="0"/>
                <a:ea typeface="黑体" pitchFamily="2" charset="-122"/>
              </a:defRPr>
            </a:lvl8pPr>
            <a:lvl9pPr marL="1828800" algn="l" rtl="0" eaLnBrk="0" fontAlgn="base" hangingPunct="0">
              <a:spcBef>
                <a:spcPct val="0"/>
              </a:spcBef>
              <a:spcAft>
                <a:spcPct val="0"/>
              </a:spcAft>
              <a:defRPr sz="2800">
                <a:solidFill>
                  <a:srgbClr val="C00000"/>
                </a:solidFill>
                <a:latin typeface="Calibri" pitchFamily="34" charset="0"/>
                <a:ea typeface="黑体" pitchFamily="2" charset="-122"/>
              </a:defRPr>
            </a:lvl9pPr>
          </a:lstStyle>
          <a:p>
            <a:pPr>
              <a:defRPr/>
            </a:pPr>
            <a:r>
              <a:rPr lang="zh-CN" altLang="en-US" sz="3200" kern="0" dirty="0">
                <a:solidFill>
                  <a:schemeClr val="bg1"/>
                </a:solidFill>
              </a:rPr>
              <a:t>新一代企业计算的六大核心技术已经成熟</a:t>
            </a:r>
          </a:p>
        </p:txBody>
      </p:sp>
    </p:spTree>
    <p:extLst>
      <p:ext uri="{BB962C8B-B14F-4D97-AF65-F5344CB8AC3E}">
        <p14:creationId xmlns:p14="http://schemas.microsoft.com/office/powerpoint/2010/main" val="398944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nodeType="clickEffect">
                                  <p:stCondLst>
                                    <p:cond delay="0"/>
                                  </p:stCondLst>
                                  <p:childTnLst>
                                    <p:set>
                                      <p:cBhvr>
                                        <p:cTn id="6" dur="1" fill="hold">
                                          <p:stCondLst>
                                            <p:cond delay="0"/>
                                          </p:stCondLst>
                                        </p:cTn>
                                        <p:tgtEl>
                                          <p:spTgt spid="28718"/>
                                        </p:tgtEl>
                                        <p:attrNameLst>
                                          <p:attrName>style.visibility</p:attrName>
                                        </p:attrNameLst>
                                      </p:cBhvr>
                                      <p:to>
                                        <p:strVal val="visible"/>
                                      </p:to>
                                    </p:set>
                                    <p:animEffect transition="in" filter="slide(fromTop)">
                                      <p:cBhvr>
                                        <p:cTn id="7" dur="500"/>
                                        <p:tgtEl>
                                          <p:spTgt spid="287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lide(fromTop)">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1" fill="hold" nodeType="clickEffect">
                                  <p:stCondLst>
                                    <p:cond delay="0"/>
                                  </p:stCondLst>
                                  <p:childTnLst>
                                    <p:set>
                                      <p:cBhvr>
                                        <p:cTn id="16" dur="1" fill="hold">
                                          <p:stCondLst>
                                            <p:cond delay="0"/>
                                          </p:stCondLst>
                                        </p:cTn>
                                        <p:tgtEl>
                                          <p:spTgt spid="28705"/>
                                        </p:tgtEl>
                                        <p:attrNameLst>
                                          <p:attrName>style.visibility</p:attrName>
                                        </p:attrNameLst>
                                      </p:cBhvr>
                                      <p:to>
                                        <p:strVal val="visible"/>
                                      </p:to>
                                    </p:set>
                                    <p:animEffect transition="in" filter="slide(fromTop)">
                                      <p:cBhvr>
                                        <p:cTn id="17" dur="500"/>
                                        <p:tgtEl>
                                          <p:spTgt spid="2870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slide(fromTop)">
                                      <p:cBhvr>
                                        <p:cTn id="22" dur="500"/>
                                        <p:tgtEl>
                                          <p:spTgt spid="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1"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slide(fromTop)">
                                      <p:cBhvr>
                                        <p:cTn id="27" dur="500"/>
                                        <p:tgtEl>
                                          <p:spTgt spid="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1"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slide(fromTop)">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4800" y="-313608"/>
            <a:ext cx="10515600" cy="1325563"/>
          </a:xfrm>
        </p:spPr>
        <p:txBody>
          <a:bodyPr/>
          <a:lstStyle/>
          <a:p>
            <a:r>
              <a:rPr lang="zh-CN" altLang="en-US" sz="3600" b="1" dirty="0">
                <a:solidFill>
                  <a:schemeClr val="bg1"/>
                </a:solidFill>
              </a:rPr>
              <a:t>大数据的发展方向</a:t>
            </a:r>
          </a:p>
        </p:txBody>
      </p:sp>
      <p:graphicFrame>
        <p:nvGraphicFramePr>
          <p:cNvPr id="3" name="图示 2"/>
          <p:cNvGraphicFramePr/>
          <p:nvPr/>
        </p:nvGraphicFramePr>
        <p:xfrm>
          <a:off x="3860645" y="1397000"/>
          <a:ext cx="8128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p:cNvSpPr/>
          <p:nvPr/>
        </p:nvSpPr>
        <p:spPr>
          <a:xfrm>
            <a:off x="507987" y="1219258"/>
            <a:ext cx="4673637" cy="2308324"/>
          </a:xfrm>
          <a:prstGeom prst="rect">
            <a:avLst/>
          </a:prstGeom>
        </p:spPr>
        <p:txBody>
          <a:bodyPr wrap="square">
            <a:spAutoFit/>
          </a:bodyPr>
          <a:lstStyle/>
          <a:p>
            <a:pPr>
              <a:lnSpc>
                <a:spcPct val="150000"/>
              </a:lnSpc>
            </a:pPr>
            <a:r>
              <a:rPr lang="zh-CN" altLang="en-US" sz="2400" dirty="0">
                <a:solidFill>
                  <a:srgbClr val="C00000"/>
                </a:solidFill>
                <a:latin typeface="+mn-ea"/>
                <a:ea typeface="+mn-ea"/>
              </a:rPr>
              <a:t>云计算是基础设施架构</a:t>
            </a:r>
          </a:p>
          <a:p>
            <a:pPr>
              <a:lnSpc>
                <a:spcPct val="150000"/>
              </a:lnSpc>
            </a:pPr>
            <a:r>
              <a:rPr lang="zh-CN" altLang="en-US" sz="2400" dirty="0">
                <a:solidFill>
                  <a:srgbClr val="C00000"/>
                </a:solidFill>
                <a:latin typeface="+mn-ea"/>
                <a:ea typeface="+mn-ea"/>
              </a:rPr>
              <a:t>大数据是灵魂资产</a:t>
            </a:r>
          </a:p>
          <a:p>
            <a:pPr>
              <a:lnSpc>
                <a:spcPct val="150000"/>
              </a:lnSpc>
            </a:pPr>
            <a:r>
              <a:rPr lang="zh-CN" altLang="en-US" sz="2400" dirty="0">
                <a:solidFill>
                  <a:srgbClr val="C00000"/>
                </a:solidFill>
                <a:latin typeface="+mn-ea"/>
                <a:ea typeface="+mn-ea"/>
              </a:rPr>
              <a:t>分析、挖掘是手段</a:t>
            </a:r>
          </a:p>
          <a:p>
            <a:pPr>
              <a:lnSpc>
                <a:spcPct val="150000"/>
              </a:lnSpc>
            </a:pPr>
            <a:r>
              <a:rPr lang="zh-CN" altLang="en-US" sz="2400" dirty="0">
                <a:solidFill>
                  <a:srgbClr val="C00000"/>
                </a:solidFill>
                <a:latin typeface="+mn-ea"/>
                <a:ea typeface="+mn-ea"/>
              </a:rPr>
              <a:t>发现和预测是最终目标</a:t>
            </a:r>
          </a:p>
        </p:txBody>
      </p:sp>
      <p:pic>
        <p:nvPicPr>
          <p:cNvPr id="5" name="图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6133" y="3734885"/>
            <a:ext cx="2980187" cy="1676356"/>
          </a:xfrm>
          <a:prstGeom prst="rect">
            <a:avLst/>
          </a:prstGeom>
        </p:spPr>
      </p:pic>
    </p:spTree>
    <p:extLst>
      <p:ext uri="{BB962C8B-B14F-4D97-AF65-F5344CB8AC3E}">
        <p14:creationId xmlns:p14="http://schemas.microsoft.com/office/powerpoint/2010/main" val="343386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Line 2"/>
          <p:cNvSpPr>
            <a:spLocks noChangeShapeType="1"/>
          </p:cNvSpPr>
          <p:nvPr/>
        </p:nvSpPr>
        <p:spPr bwMode="auto">
          <a:xfrm>
            <a:off x="6652684" y="2835275"/>
            <a:ext cx="233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699" name="Line 3"/>
          <p:cNvSpPr>
            <a:spLocks noChangeShapeType="1"/>
          </p:cNvSpPr>
          <p:nvPr/>
        </p:nvSpPr>
        <p:spPr bwMode="auto">
          <a:xfrm>
            <a:off x="4620684" y="1692275"/>
            <a:ext cx="609600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700" name="Line 4"/>
          <p:cNvSpPr>
            <a:spLocks noChangeShapeType="1"/>
          </p:cNvSpPr>
          <p:nvPr/>
        </p:nvSpPr>
        <p:spPr bwMode="auto">
          <a:xfrm>
            <a:off x="3299884" y="1082675"/>
            <a:ext cx="589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62213" name="Rectangle 5"/>
          <p:cNvSpPr>
            <a:spLocks noGrp="1" noChangeArrowheads="1"/>
          </p:cNvSpPr>
          <p:nvPr>
            <p:ph type="title"/>
          </p:nvPr>
        </p:nvSpPr>
        <p:spPr>
          <a:xfrm>
            <a:off x="263960" y="95052"/>
            <a:ext cx="11176000" cy="457200"/>
          </a:xfrm>
        </p:spPr>
        <p:txBody>
          <a:bodyPr>
            <a:noAutofit/>
          </a:bodyPr>
          <a:lstStyle/>
          <a:p>
            <a:pPr>
              <a:defRPr/>
            </a:pPr>
            <a:r>
              <a:rPr lang="zh-CN" altLang="en-US" sz="3200" b="1">
                <a:solidFill>
                  <a:schemeClr val="bg1"/>
                </a:solidFill>
                <a:latin typeface="黑体" panose="02010609060101010101" pitchFamily="49" charset="-122"/>
                <a:ea typeface="黑体" panose="02010609060101010101" pitchFamily="49" charset="-122"/>
              </a:rPr>
              <a:t>软件工程（生命周期各阶段的基本任务）</a:t>
            </a:r>
          </a:p>
        </p:txBody>
      </p:sp>
      <p:sp>
        <p:nvSpPr>
          <p:cNvPr id="29702" name="Text Box 6"/>
          <p:cNvSpPr txBox="1">
            <a:spLocks noChangeArrowheads="1"/>
          </p:cNvSpPr>
          <p:nvPr/>
        </p:nvSpPr>
        <p:spPr bwMode="auto">
          <a:xfrm>
            <a:off x="1775884" y="1006475"/>
            <a:ext cx="1524000" cy="376238"/>
          </a:xfrm>
          <a:prstGeom prst="rect">
            <a:avLst/>
          </a:prstGeom>
          <a:solidFill>
            <a:schemeClr val="accent1"/>
          </a:solidFill>
          <a:ln w="9525">
            <a:solidFill>
              <a:schemeClr val="tx1"/>
            </a:solidFill>
            <a:miter lim="800000"/>
            <a:headEnd/>
            <a:tailEnd/>
          </a:ln>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kumimoji="1" lang="zh-CN" altLang="en-US" sz="1800">
                <a:solidFill>
                  <a:schemeClr val="bg1"/>
                </a:solidFill>
                <a:latin typeface="Times New Roman" pitchFamily="18" charset="0"/>
              </a:rPr>
              <a:t>问题定义</a:t>
            </a:r>
          </a:p>
        </p:txBody>
      </p:sp>
      <p:sp>
        <p:nvSpPr>
          <p:cNvPr id="29703" name="Text Box 7"/>
          <p:cNvSpPr txBox="1">
            <a:spLocks noChangeArrowheads="1"/>
          </p:cNvSpPr>
          <p:nvPr/>
        </p:nvSpPr>
        <p:spPr bwMode="auto">
          <a:xfrm>
            <a:off x="2791884" y="1539875"/>
            <a:ext cx="1828800" cy="376238"/>
          </a:xfrm>
          <a:prstGeom prst="rect">
            <a:avLst/>
          </a:prstGeom>
          <a:solidFill>
            <a:schemeClr val="hlink"/>
          </a:solidFill>
          <a:ln w="9525">
            <a:solidFill>
              <a:schemeClr val="tx1"/>
            </a:solidFill>
            <a:miter lim="800000"/>
            <a:headEnd/>
            <a:tailEnd/>
          </a:ln>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kumimoji="1" lang="zh-CN" altLang="en-US" sz="1800">
                <a:solidFill>
                  <a:schemeClr val="bg1"/>
                </a:solidFill>
                <a:latin typeface="Times New Roman" pitchFamily="18" charset="0"/>
              </a:rPr>
              <a:t>可行性研究</a:t>
            </a:r>
          </a:p>
        </p:txBody>
      </p:sp>
      <p:sp>
        <p:nvSpPr>
          <p:cNvPr id="29704" name="Text Box 8"/>
          <p:cNvSpPr txBox="1">
            <a:spLocks noChangeArrowheads="1"/>
          </p:cNvSpPr>
          <p:nvPr/>
        </p:nvSpPr>
        <p:spPr bwMode="auto">
          <a:xfrm>
            <a:off x="4315884" y="2073275"/>
            <a:ext cx="1524000" cy="376238"/>
          </a:xfrm>
          <a:prstGeom prst="rect">
            <a:avLst/>
          </a:prstGeom>
          <a:solidFill>
            <a:srgbClr val="00FFFF"/>
          </a:solidFill>
          <a:ln w="9525">
            <a:solidFill>
              <a:schemeClr val="tx1"/>
            </a:solidFill>
            <a:miter lim="800000"/>
            <a:headEnd/>
            <a:tailEnd/>
          </a:ln>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kumimoji="1" lang="zh-CN" altLang="en-US" sz="1800">
                <a:latin typeface="Times New Roman" pitchFamily="18" charset="0"/>
              </a:rPr>
              <a:t>需求分析</a:t>
            </a:r>
          </a:p>
        </p:txBody>
      </p:sp>
      <p:sp>
        <p:nvSpPr>
          <p:cNvPr id="29705" name="Text Box 9"/>
          <p:cNvSpPr txBox="1">
            <a:spLocks noChangeArrowheads="1"/>
          </p:cNvSpPr>
          <p:nvPr/>
        </p:nvSpPr>
        <p:spPr bwMode="auto">
          <a:xfrm>
            <a:off x="5128684" y="2682875"/>
            <a:ext cx="1524000" cy="376238"/>
          </a:xfrm>
          <a:prstGeom prst="rect">
            <a:avLst/>
          </a:prstGeom>
          <a:solidFill>
            <a:srgbClr val="99CCFF"/>
          </a:solidFill>
          <a:ln w="9525">
            <a:solidFill>
              <a:schemeClr val="tx1"/>
            </a:solidFill>
            <a:miter lim="800000"/>
            <a:headEnd/>
            <a:tailEnd/>
          </a:ln>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kumimoji="1" lang="zh-CN" altLang="en-US" sz="1800">
                <a:latin typeface="Times New Roman" pitchFamily="18" charset="0"/>
              </a:rPr>
              <a:t>总体设计</a:t>
            </a:r>
          </a:p>
        </p:txBody>
      </p:sp>
      <p:sp>
        <p:nvSpPr>
          <p:cNvPr id="29706" name="Text Box 10"/>
          <p:cNvSpPr txBox="1">
            <a:spLocks noChangeArrowheads="1"/>
          </p:cNvSpPr>
          <p:nvPr/>
        </p:nvSpPr>
        <p:spPr bwMode="auto">
          <a:xfrm>
            <a:off x="6043084" y="3292475"/>
            <a:ext cx="1524000" cy="376238"/>
          </a:xfrm>
          <a:prstGeom prst="rect">
            <a:avLst/>
          </a:prstGeom>
          <a:solidFill>
            <a:srgbClr val="FFFF00"/>
          </a:solidFill>
          <a:ln w="9525">
            <a:solidFill>
              <a:schemeClr val="tx1"/>
            </a:solidFill>
            <a:miter lim="800000"/>
            <a:headEnd/>
            <a:tailEnd/>
          </a:ln>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kumimoji="1" lang="zh-CN" altLang="en-US" sz="1800">
                <a:latin typeface="Times New Roman" pitchFamily="18" charset="0"/>
              </a:rPr>
              <a:t>详细设计</a:t>
            </a:r>
          </a:p>
        </p:txBody>
      </p:sp>
      <p:sp>
        <p:nvSpPr>
          <p:cNvPr id="29707" name="Text Box 11"/>
          <p:cNvSpPr txBox="1">
            <a:spLocks noChangeArrowheads="1"/>
          </p:cNvSpPr>
          <p:nvPr/>
        </p:nvSpPr>
        <p:spPr bwMode="auto">
          <a:xfrm>
            <a:off x="6855884" y="3902075"/>
            <a:ext cx="2641600" cy="376238"/>
          </a:xfrm>
          <a:prstGeom prst="rect">
            <a:avLst/>
          </a:prstGeom>
          <a:solidFill>
            <a:srgbClr val="FFCC00"/>
          </a:solidFill>
          <a:ln w="9525">
            <a:solidFill>
              <a:schemeClr val="tx1"/>
            </a:solidFill>
            <a:miter lim="800000"/>
            <a:headEnd/>
            <a:tailEnd/>
          </a:ln>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kumimoji="1" lang="zh-CN" altLang="en-US" sz="1800">
                <a:latin typeface="Times New Roman" pitchFamily="18" charset="0"/>
              </a:rPr>
              <a:t>编码与单元测试</a:t>
            </a:r>
          </a:p>
        </p:txBody>
      </p:sp>
      <p:sp>
        <p:nvSpPr>
          <p:cNvPr id="29708" name="Text Box 12"/>
          <p:cNvSpPr txBox="1">
            <a:spLocks noChangeArrowheads="1"/>
          </p:cNvSpPr>
          <p:nvPr/>
        </p:nvSpPr>
        <p:spPr bwMode="auto">
          <a:xfrm>
            <a:off x="8786284" y="4511675"/>
            <a:ext cx="1625600" cy="376238"/>
          </a:xfrm>
          <a:prstGeom prst="rect">
            <a:avLst/>
          </a:prstGeom>
          <a:solidFill>
            <a:srgbClr val="CC0066"/>
          </a:solidFill>
          <a:ln w="9525">
            <a:solidFill>
              <a:schemeClr val="tx1"/>
            </a:solidFill>
            <a:miter lim="800000"/>
            <a:headEnd/>
            <a:tailEnd/>
          </a:ln>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kumimoji="1" lang="zh-CN" altLang="en-US" sz="1800">
                <a:solidFill>
                  <a:schemeClr val="bg1"/>
                </a:solidFill>
                <a:latin typeface="Times New Roman" pitchFamily="18" charset="0"/>
              </a:rPr>
              <a:t>综合测试</a:t>
            </a:r>
          </a:p>
        </p:txBody>
      </p:sp>
      <p:sp>
        <p:nvSpPr>
          <p:cNvPr id="29709" name="Text Box 13"/>
          <p:cNvSpPr txBox="1">
            <a:spLocks noChangeArrowheads="1"/>
          </p:cNvSpPr>
          <p:nvPr/>
        </p:nvSpPr>
        <p:spPr bwMode="auto">
          <a:xfrm>
            <a:off x="9903884" y="5349875"/>
            <a:ext cx="1524000" cy="376238"/>
          </a:xfrm>
          <a:prstGeom prst="rect">
            <a:avLst/>
          </a:prstGeom>
          <a:solidFill>
            <a:srgbClr val="0000FF"/>
          </a:solidFill>
          <a:ln w="9525">
            <a:solidFill>
              <a:schemeClr val="tx1"/>
            </a:solidFill>
            <a:miter lim="800000"/>
            <a:headEnd/>
            <a:tailEnd/>
          </a:ln>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kumimoji="1" lang="zh-CN" altLang="en-US" sz="1800">
                <a:solidFill>
                  <a:schemeClr val="bg1"/>
                </a:solidFill>
                <a:latin typeface="Times New Roman" pitchFamily="18" charset="0"/>
              </a:rPr>
              <a:t>软件维护</a:t>
            </a:r>
          </a:p>
        </p:txBody>
      </p:sp>
      <p:sp>
        <p:nvSpPr>
          <p:cNvPr id="29710" name="Line 14"/>
          <p:cNvSpPr>
            <a:spLocks noChangeShapeType="1"/>
          </p:cNvSpPr>
          <p:nvPr/>
        </p:nvSpPr>
        <p:spPr bwMode="auto">
          <a:xfrm>
            <a:off x="3299884" y="1235075"/>
            <a:ext cx="60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1" name="Line 15"/>
          <p:cNvSpPr>
            <a:spLocks noChangeShapeType="1"/>
          </p:cNvSpPr>
          <p:nvPr/>
        </p:nvSpPr>
        <p:spPr bwMode="auto">
          <a:xfrm>
            <a:off x="3909484" y="1235075"/>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12" name="Line 16"/>
          <p:cNvSpPr>
            <a:spLocks noChangeShapeType="1"/>
          </p:cNvSpPr>
          <p:nvPr/>
        </p:nvSpPr>
        <p:spPr bwMode="auto">
          <a:xfrm>
            <a:off x="4620684" y="1768475"/>
            <a:ext cx="508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3" name="Line 17"/>
          <p:cNvSpPr>
            <a:spLocks noChangeShapeType="1"/>
          </p:cNvSpPr>
          <p:nvPr/>
        </p:nvSpPr>
        <p:spPr bwMode="auto">
          <a:xfrm>
            <a:off x="5128684" y="1768475"/>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14" name="Line 18"/>
          <p:cNvSpPr>
            <a:spLocks noChangeShapeType="1"/>
          </p:cNvSpPr>
          <p:nvPr/>
        </p:nvSpPr>
        <p:spPr bwMode="auto">
          <a:xfrm>
            <a:off x="5839884" y="2301875"/>
            <a:ext cx="406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5" name="Line 19"/>
          <p:cNvSpPr>
            <a:spLocks noChangeShapeType="1"/>
          </p:cNvSpPr>
          <p:nvPr/>
        </p:nvSpPr>
        <p:spPr bwMode="auto">
          <a:xfrm>
            <a:off x="6246284" y="2301875"/>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16" name="Line 20"/>
          <p:cNvSpPr>
            <a:spLocks noChangeShapeType="1"/>
          </p:cNvSpPr>
          <p:nvPr/>
        </p:nvSpPr>
        <p:spPr bwMode="auto">
          <a:xfrm>
            <a:off x="6652684" y="2987675"/>
            <a:ext cx="406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7" name="Line 21"/>
          <p:cNvSpPr>
            <a:spLocks noChangeShapeType="1"/>
          </p:cNvSpPr>
          <p:nvPr/>
        </p:nvSpPr>
        <p:spPr bwMode="auto">
          <a:xfrm>
            <a:off x="7059084" y="2987675"/>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18" name="Line 22"/>
          <p:cNvSpPr>
            <a:spLocks noChangeShapeType="1"/>
          </p:cNvSpPr>
          <p:nvPr/>
        </p:nvSpPr>
        <p:spPr bwMode="auto">
          <a:xfrm>
            <a:off x="7567084" y="3444875"/>
            <a:ext cx="81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9" name="Line 23"/>
          <p:cNvSpPr>
            <a:spLocks noChangeShapeType="1"/>
          </p:cNvSpPr>
          <p:nvPr/>
        </p:nvSpPr>
        <p:spPr bwMode="auto">
          <a:xfrm>
            <a:off x="8379884" y="3444875"/>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20" name="Line 24"/>
          <p:cNvSpPr>
            <a:spLocks noChangeShapeType="1"/>
          </p:cNvSpPr>
          <p:nvPr/>
        </p:nvSpPr>
        <p:spPr bwMode="auto">
          <a:xfrm>
            <a:off x="9497484" y="4130675"/>
            <a:ext cx="508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1" name="Line 25"/>
          <p:cNvSpPr>
            <a:spLocks noChangeShapeType="1"/>
          </p:cNvSpPr>
          <p:nvPr/>
        </p:nvSpPr>
        <p:spPr bwMode="auto">
          <a:xfrm>
            <a:off x="10005484" y="4130675"/>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22" name="Line 26"/>
          <p:cNvSpPr>
            <a:spLocks noChangeShapeType="1"/>
          </p:cNvSpPr>
          <p:nvPr/>
        </p:nvSpPr>
        <p:spPr bwMode="auto">
          <a:xfrm>
            <a:off x="10411884" y="4740275"/>
            <a:ext cx="60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3" name="Line 27"/>
          <p:cNvSpPr>
            <a:spLocks noChangeShapeType="1"/>
          </p:cNvSpPr>
          <p:nvPr/>
        </p:nvSpPr>
        <p:spPr bwMode="auto">
          <a:xfrm>
            <a:off x="11021484" y="4740275"/>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24" name="Line 28"/>
          <p:cNvSpPr>
            <a:spLocks noChangeShapeType="1"/>
          </p:cNvSpPr>
          <p:nvPr/>
        </p:nvSpPr>
        <p:spPr bwMode="auto">
          <a:xfrm flipH="1">
            <a:off x="9395884" y="5502275"/>
            <a:ext cx="508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5" name="Line 29"/>
          <p:cNvSpPr>
            <a:spLocks noChangeShapeType="1"/>
          </p:cNvSpPr>
          <p:nvPr/>
        </p:nvSpPr>
        <p:spPr bwMode="auto">
          <a:xfrm flipV="1">
            <a:off x="9395884" y="4892675"/>
            <a:ext cx="0" cy="609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29726" name="Line 30"/>
          <p:cNvSpPr>
            <a:spLocks noChangeShapeType="1"/>
          </p:cNvSpPr>
          <p:nvPr/>
        </p:nvSpPr>
        <p:spPr bwMode="auto">
          <a:xfrm flipH="1">
            <a:off x="7871884" y="4816475"/>
            <a:ext cx="91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7" name="Line 31"/>
          <p:cNvSpPr>
            <a:spLocks noChangeShapeType="1"/>
          </p:cNvSpPr>
          <p:nvPr/>
        </p:nvSpPr>
        <p:spPr bwMode="auto">
          <a:xfrm flipV="1">
            <a:off x="7871884" y="4283075"/>
            <a:ext cx="0" cy="5334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29728" name="Line 32"/>
          <p:cNvSpPr>
            <a:spLocks noChangeShapeType="1"/>
          </p:cNvSpPr>
          <p:nvPr/>
        </p:nvSpPr>
        <p:spPr bwMode="auto">
          <a:xfrm flipH="1">
            <a:off x="6449484" y="4130675"/>
            <a:ext cx="406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9" name="Line 33"/>
          <p:cNvSpPr>
            <a:spLocks noChangeShapeType="1"/>
          </p:cNvSpPr>
          <p:nvPr/>
        </p:nvSpPr>
        <p:spPr bwMode="auto">
          <a:xfrm flipV="1">
            <a:off x="6449484" y="3673475"/>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30" name="Line 34"/>
          <p:cNvSpPr>
            <a:spLocks noChangeShapeType="1"/>
          </p:cNvSpPr>
          <p:nvPr/>
        </p:nvSpPr>
        <p:spPr bwMode="auto">
          <a:xfrm flipH="1">
            <a:off x="5535084" y="3521075"/>
            <a:ext cx="508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1" name="Line 35"/>
          <p:cNvSpPr>
            <a:spLocks noChangeShapeType="1"/>
          </p:cNvSpPr>
          <p:nvPr/>
        </p:nvSpPr>
        <p:spPr bwMode="auto">
          <a:xfrm flipV="1">
            <a:off x="5535084" y="3063875"/>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32" name="Line 36"/>
          <p:cNvSpPr>
            <a:spLocks noChangeShapeType="1"/>
          </p:cNvSpPr>
          <p:nvPr/>
        </p:nvSpPr>
        <p:spPr bwMode="auto">
          <a:xfrm flipH="1">
            <a:off x="4722284" y="2911475"/>
            <a:ext cx="406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3" name="Line 37"/>
          <p:cNvSpPr>
            <a:spLocks noChangeShapeType="1"/>
          </p:cNvSpPr>
          <p:nvPr/>
        </p:nvSpPr>
        <p:spPr bwMode="auto">
          <a:xfrm flipV="1">
            <a:off x="4722284" y="2454275"/>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34" name="Line 38"/>
          <p:cNvSpPr>
            <a:spLocks noChangeShapeType="1"/>
          </p:cNvSpPr>
          <p:nvPr/>
        </p:nvSpPr>
        <p:spPr bwMode="auto">
          <a:xfrm flipH="1">
            <a:off x="3503084" y="2225675"/>
            <a:ext cx="81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5" name="Line 39"/>
          <p:cNvSpPr>
            <a:spLocks noChangeShapeType="1"/>
          </p:cNvSpPr>
          <p:nvPr/>
        </p:nvSpPr>
        <p:spPr bwMode="auto">
          <a:xfrm flipV="1">
            <a:off x="3503084" y="1920875"/>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36" name="Line 40"/>
          <p:cNvSpPr>
            <a:spLocks noChangeShapeType="1"/>
          </p:cNvSpPr>
          <p:nvPr/>
        </p:nvSpPr>
        <p:spPr bwMode="auto">
          <a:xfrm flipH="1">
            <a:off x="2182284" y="1768475"/>
            <a:ext cx="60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7" name="Line 41"/>
          <p:cNvSpPr>
            <a:spLocks noChangeShapeType="1"/>
          </p:cNvSpPr>
          <p:nvPr/>
        </p:nvSpPr>
        <p:spPr bwMode="auto">
          <a:xfrm flipV="1">
            <a:off x="2182284" y="1387475"/>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38" name="Text Box 42"/>
          <p:cNvSpPr txBox="1">
            <a:spLocks noChangeArrowheads="1"/>
          </p:cNvSpPr>
          <p:nvPr/>
        </p:nvSpPr>
        <p:spPr bwMode="auto">
          <a:xfrm>
            <a:off x="3503084" y="854075"/>
            <a:ext cx="2540000" cy="307777"/>
          </a:xfrm>
          <a:prstGeom prst="rect">
            <a:avLst/>
          </a:prstGeom>
          <a:solidFill>
            <a:schemeClr val="accent1"/>
          </a:solidFill>
          <a:ln w="9525">
            <a:solidFill>
              <a:schemeClr val="tx1"/>
            </a:solidFill>
            <a:miter lim="800000"/>
            <a:headEnd/>
            <a:tailEnd/>
          </a:ln>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kumimoji="1" lang="zh-CN" altLang="en-US" sz="1400">
                <a:solidFill>
                  <a:schemeClr val="bg1"/>
                </a:solidFill>
                <a:latin typeface="Times New Roman" pitchFamily="18" charset="0"/>
              </a:rPr>
              <a:t>要解决的问题是什么？</a:t>
            </a:r>
          </a:p>
        </p:txBody>
      </p:sp>
      <p:sp>
        <p:nvSpPr>
          <p:cNvPr id="29739" name="Text Box 43"/>
          <p:cNvSpPr txBox="1">
            <a:spLocks noChangeArrowheads="1"/>
          </p:cNvSpPr>
          <p:nvPr/>
        </p:nvSpPr>
        <p:spPr bwMode="auto">
          <a:xfrm>
            <a:off x="6347884" y="777875"/>
            <a:ext cx="2235200" cy="527050"/>
          </a:xfrm>
          <a:prstGeom prst="rect">
            <a:avLst/>
          </a:prstGeom>
          <a:solidFill>
            <a:schemeClr val="accent1"/>
          </a:solidFill>
          <a:ln w="9525">
            <a:solidFill>
              <a:schemeClr val="tx1"/>
            </a:solidFill>
            <a:miter lim="800000"/>
            <a:headEnd/>
            <a:tailEnd/>
          </a:ln>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spcBef>
                <a:spcPct val="50000"/>
              </a:spcBef>
            </a:pPr>
            <a:r>
              <a:rPr kumimoji="1" lang="zh-CN" altLang="en-US" sz="1400">
                <a:solidFill>
                  <a:schemeClr val="bg1"/>
                </a:solidFill>
                <a:latin typeface="Times New Roman" pitchFamily="18" charset="0"/>
              </a:rPr>
              <a:t>问题性质、工程目标和规模的报告</a:t>
            </a:r>
          </a:p>
        </p:txBody>
      </p:sp>
      <p:sp>
        <p:nvSpPr>
          <p:cNvPr id="29740" name="Text Box 44"/>
          <p:cNvSpPr txBox="1">
            <a:spLocks noChangeArrowheads="1"/>
          </p:cNvSpPr>
          <p:nvPr/>
        </p:nvSpPr>
        <p:spPr bwMode="auto">
          <a:xfrm>
            <a:off x="8887884" y="930276"/>
            <a:ext cx="3048000" cy="314325"/>
          </a:xfrm>
          <a:prstGeom prst="rect">
            <a:avLst/>
          </a:prstGeom>
          <a:solidFill>
            <a:schemeClr val="accent1"/>
          </a:solidFill>
          <a:ln w="9525">
            <a:solidFill>
              <a:schemeClr val="tx1"/>
            </a:solidFill>
            <a:miter lim="800000"/>
            <a:headEnd/>
            <a:tailEnd/>
          </a:ln>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kumimoji="1" lang="zh-CN" altLang="en-US" sz="1400">
                <a:solidFill>
                  <a:schemeClr val="bg1"/>
                </a:solidFill>
                <a:latin typeface="Times New Roman" pitchFamily="18" charset="0"/>
              </a:rPr>
              <a:t>分析员：实际用户</a:t>
            </a:r>
            <a:r>
              <a:rPr kumimoji="1" lang="en-US" altLang="zh-CN" sz="1400">
                <a:solidFill>
                  <a:schemeClr val="bg1"/>
                </a:solidFill>
                <a:latin typeface="Times New Roman" pitchFamily="18" charset="0"/>
              </a:rPr>
              <a:t>+</a:t>
            </a:r>
            <a:r>
              <a:rPr kumimoji="1" lang="zh-CN" altLang="en-US" sz="1400">
                <a:solidFill>
                  <a:schemeClr val="bg1"/>
                </a:solidFill>
                <a:latin typeface="Times New Roman" pitchFamily="18" charset="0"/>
              </a:rPr>
              <a:t>负责人</a:t>
            </a:r>
          </a:p>
        </p:txBody>
      </p:sp>
      <p:sp>
        <p:nvSpPr>
          <p:cNvPr id="29741" name="Text Box 45"/>
          <p:cNvSpPr txBox="1">
            <a:spLocks noChangeArrowheads="1"/>
          </p:cNvSpPr>
          <p:nvPr/>
        </p:nvSpPr>
        <p:spPr bwMode="auto">
          <a:xfrm>
            <a:off x="5331884" y="1539875"/>
            <a:ext cx="2032000" cy="307777"/>
          </a:xfrm>
          <a:prstGeom prst="rect">
            <a:avLst/>
          </a:prstGeom>
          <a:solidFill>
            <a:schemeClr val="hlink"/>
          </a:solidFill>
          <a:ln w="9525">
            <a:solidFill>
              <a:schemeClr val="tx1"/>
            </a:solidFill>
            <a:miter lim="800000"/>
            <a:headEnd/>
            <a:tailEnd/>
          </a:ln>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kumimoji="1" lang="zh-CN" altLang="en-US" sz="1400">
                <a:solidFill>
                  <a:schemeClr val="bg1"/>
                </a:solidFill>
                <a:latin typeface="Times New Roman" pitchFamily="18" charset="0"/>
              </a:rPr>
              <a:t>是否有解决办法？</a:t>
            </a:r>
          </a:p>
        </p:txBody>
      </p:sp>
      <p:sp>
        <p:nvSpPr>
          <p:cNvPr id="29742" name="Rectangle 46"/>
          <p:cNvSpPr>
            <a:spLocks noChangeArrowheads="1"/>
          </p:cNvSpPr>
          <p:nvPr/>
        </p:nvSpPr>
        <p:spPr bwMode="auto">
          <a:xfrm>
            <a:off x="10716685" y="1539876"/>
            <a:ext cx="723275" cy="307777"/>
          </a:xfrm>
          <a:prstGeom prst="rect">
            <a:avLst/>
          </a:prstGeom>
          <a:solidFill>
            <a:schemeClr val="hlink"/>
          </a:solidFill>
          <a:ln w="9525">
            <a:solidFill>
              <a:schemeClr val="tx1"/>
            </a:solidFill>
            <a:miter lim="800000"/>
            <a:headEnd/>
            <a:tailEnd/>
          </a:ln>
        </p:spPr>
        <p:txBody>
          <a:bodyPr wrap="none">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kumimoji="1" lang="zh-CN" altLang="en-US" sz="1400">
                <a:solidFill>
                  <a:schemeClr val="bg1"/>
                </a:solidFill>
                <a:latin typeface="Times New Roman" pitchFamily="18" charset="0"/>
              </a:rPr>
              <a:t>分析员</a:t>
            </a:r>
          </a:p>
        </p:txBody>
      </p:sp>
      <p:sp>
        <p:nvSpPr>
          <p:cNvPr id="29743" name="Text Box 47"/>
          <p:cNvSpPr txBox="1">
            <a:spLocks noChangeArrowheads="1"/>
          </p:cNvSpPr>
          <p:nvPr/>
        </p:nvSpPr>
        <p:spPr bwMode="auto">
          <a:xfrm>
            <a:off x="7668684" y="1463675"/>
            <a:ext cx="2743200" cy="738664"/>
          </a:xfrm>
          <a:prstGeom prst="rect">
            <a:avLst/>
          </a:prstGeom>
          <a:solidFill>
            <a:schemeClr val="hlink"/>
          </a:solidFill>
          <a:ln w="9525">
            <a:solidFill>
              <a:schemeClr val="tx1"/>
            </a:solidFill>
            <a:miter lim="800000"/>
            <a:headEnd/>
            <a:tailEnd/>
          </a:ln>
        </p:spPr>
        <p:txBody>
          <a:bodyPr lIns="18000" rIns="18000">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kumimoji="1" lang="zh-CN" altLang="en-US" sz="1400">
                <a:solidFill>
                  <a:schemeClr val="bg1"/>
                </a:solidFill>
                <a:latin typeface="Times New Roman" pitchFamily="18" charset="0"/>
              </a:rPr>
              <a:t>        高层逻辑模型，准确和具体的工程规模和目标，成本</a:t>
            </a:r>
            <a:r>
              <a:rPr kumimoji="1" lang="en-US" altLang="zh-CN" sz="1400">
                <a:solidFill>
                  <a:schemeClr val="bg1"/>
                </a:solidFill>
                <a:latin typeface="Times New Roman" pitchFamily="18" charset="0"/>
              </a:rPr>
              <a:t>/</a:t>
            </a:r>
            <a:r>
              <a:rPr kumimoji="1" lang="zh-CN" altLang="en-US" sz="1400">
                <a:solidFill>
                  <a:schemeClr val="bg1"/>
                </a:solidFill>
                <a:latin typeface="Times New Roman" pitchFamily="18" charset="0"/>
              </a:rPr>
              <a:t>效益分析等可行性报告</a:t>
            </a:r>
          </a:p>
        </p:txBody>
      </p:sp>
      <p:sp>
        <p:nvSpPr>
          <p:cNvPr id="29744" name="Text Box 48"/>
          <p:cNvSpPr txBox="1">
            <a:spLocks noChangeArrowheads="1"/>
          </p:cNvSpPr>
          <p:nvPr/>
        </p:nvSpPr>
        <p:spPr bwMode="auto">
          <a:xfrm>
            <a:off x="150284" y="1920876"/>
            <a:ext cx="2540000" cy="739775"/>
          </a:xfrm>
          <a:prstGeom prst="rect">
            <a:avLst/>
          </a:prstGeom>
          <a:solidFill>
            <a:schemeClr val="accent1"/>
          </a:solidFill>
          <a:ln w="9525">
            <a:solidFill>
              <a:schemeClr val="tx1"/>
            </a:solidFill>
            <a:miter lim="800000"/>
            <a:headEnd/>
            <a:tailEnd/>
          </a:ln>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spcBef>
                <a:spcPct val="50000"/>
              </a:spcBef>
            </a:pPr>
            <a:r>
              <a:rPr kumimoji="1" lang="zh-CN" altLang="en-US" sz="1400">
                <a:solidFill>
                  <a:schemeClr val="bg2"/>
                </a:solidFill>
                <a:latin typeface="Times New Roman" pitchFamily="18" charset="0"/>
              </a:rPr>
              <a:t>为了解决的问题，目标系统必须做什么？准确确定系统的功能</a:t>
            </a:r>
          </a:p>
        </p:txBody>
      </p:sp>
      <p:sp>
        <p:nvSpPr>
          <p:cNvPr id="29745" name="Text Box 49"/>
          <p:cNvSpPr txBox="1">
            <a:spLocks noChangeArrowheads="1"/>
          </p:cNvSpPr>
          <p:nvPr/>
        </p:nvSpPr>
        <p:spPr bwMode="auto">
          <a:xfrm>
            <a:off x="658284" y="3368675"/>
            <a:ext cx="3759200" cy="630942"/>
          </a:xfrm>
          <a:prstGeom prst="rect">
            <a:avLst/>
          </a:prstGeom>
          <a:solidFill>
            <a:schemeClr val="accent1"/>
          </a:solidFill>
          <a:ln w="9525">
            <a:solidFill>
              <a:schemeClr val="tx1"/>
            </a:solidFill>
            <a:miter lim="800000"/>
            <a:headEnd/>
            <a:tailEnd/>
          </a:ln>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spcBef>
                <a:spcPct val="50000"/>
              </a:spcBef>
            </a:pPr>
            <a:r>
              <a:rPr kumimoji="1" lang="zh-CN" altLang="en-US" sz="1400">
                <a:solidFill>
                  <a:schemeClr val="bg1"/>
                </a:solidFill>
                <a:latin typeface="Times New Roman" pitchFamily="18" charset="0"/>
              </a:rPr>
              <a:t>系统的逻辑模型</a:t>
            </a:r>
          </a:p>
          <a:p>
            <a:pPr algn="ctr" eaLnBrk="1" hangingPunct="1">
              <a:spcBef>
                <a:spcPct val="50000"/>
              </a:spcBef>
            </a:pPr>
            <a:r>
              <a:rPr kumimoji="1" lang="zh-CN" altLang="en-US" sz="1400">
                <a:solidFill>
                  <a:schemeClr val="bg1"/>
                </a:solidFill>
                <a:latin typeface="Times New Roman" pitchFamily="18" charset="0"/>
              </a:rPr>
              <a:t>（数据流图</a:t>
            </a:r>
            <a:r>
              <a:rPr kumimoji="1" lang="en-US" altLang="zh-CN" sz="1400">
                <a:solidFill>
                  <a:schemeClr val="bg1"/>
                </a:solidFill>
                <a:latin typeface="Times New Roman" pitchFamily="18" charset="0"/>
              </a:rPr>
              <a:t>+</a:t>
            </a:r>
            <a:r>
              <a:rPr kumimoji="1" lang="zh-CN" altLang="en-US" sz="1400">
                <a:solidFill>
                  <a:schemeClr val="bg1"/>
                </a:solidFill>
                <a:latin typeface="Times New Roman" pitchFamily="18" charset="0"/>
              </a:rPr>
              <a:t>数据字典</a:t>
            </a:r>
            <a:r>
              <a:rPr kumimoji="1" lang="en-US" altLang="zh-CN" sz="1400">
                <a:solidFill>
                  <a:schemeClr val="bg1"/>
                </a:solidFill>
                <a:latin typeface="Times New Roman" pitchFamily="18" charset="0"/>
              </a:rPr>
              <a:t>+</a:t>
            </a:r>
            <a:r>
              <a:rPr kumimoji="1" lang="zh-CN" altLang="en-US" sz="1400">
                <a:solidFill>
                  <a:schemeClr val="bg1"/>
                </a:solidFill>
                <a:latin typeface="Times New Roman" pitchFamily="18" charset="0"/>
              </a:rPr>
              <a:t>简要算法）</a:t>
            </a:r>
          </a:p>
        </p:txBody>
      </p:sp>
      <p:sp>
        <p:nvSpPr>
          <p:cNvPr id="29746" name="Line 50"/>
          <p:cNvSpPr>
            <a:spLocks noChangeShapeType="1"/>
          </p:cNvSpPr>
          <p:nvPr/>
        </p:nvSpPr>
        <p:spPr bwMode="auto">
          <a:xfrm flipH="1">
            <a:off x="2690284" y="2378075"/>
            <a:ext cx="1625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9747" name="Line 51"/>
          <p:cNvSpPr>
            <a:spLocks noChangeShapeType="1"/>
          </p:cNvSpPr>
          <p:nvPr/>
        </p:nvSpPr>
        <p:spPr bwMode="auto">
          <a:xfrm flipH="1">
            <a:off x="3909484" y="2378075"/>
            <a:ext cx="4064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9748" name="Text Box 52"/>
          <p:cNvSpPr txBox="1">
            <a:spLocks noChangeArrowheads="1"/>
          </p:cNvSpPr>
          <p:nvPr/>
        </p:nvSpPr>
        <p:spPr bwMode="auto">
          <a:xfrm>
            <a:off x="7262284" y="2530475"/>
            <a:ext cx="1320800" cy="527050"/>
          </a:xfrm>
          <a:prstGeom prst="rect">
            <a:avLst/>
          </a:prstGeom>
          <a:solidFill>
            <a:srgbClr val="99CCFF"/>
          </a:solidFill>
          <a:ln w="9525">
            <a:solidFill>
              <a:schemeClr val="tx1"/>
            </a:solidFill>
            <a:miter lim="800000"/>
            <a:headEnd/>
            <a:tailEnd/>
          </a:ln>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kumimoji="1" lang="zh-CN" altLang="en-US" sz="1400">
                <a:latin typeface="Times New Roman" pitchFamily="18" charset="0"/>
              </a:rPr>
              <a:t>如何解决这些问题</a:t>
            </a:r>
          </a:p>
        </p:txBody>
      </p:sp>
      <p:sp>
        <p:nvSpPr>
          <p:cNvPr id="29749" name="Text Box 53"/>
          <p:cNvSpPr txBox="1">
            <a:spLocks noChangeArrowheads="1"/>
          </p:cNvSpPr>
          <p:nvPr/>
        </p:nvSpPr>
        <p:spPr bwMode="auto">
          <a:xfrm>
            <a:off x="8989484" y="2530475"/>
            <a:ext cx="1219200" cy="527050"/>
          </a:xfrm>
          <a:prstGeom prst="rect">
            <a:avLst/>
          </a:prstGeom>
          <a:solidFill>
            <a:srgbClr val="99CCFF"/>
          </a:solidFill>
          <a:ln w="9525">
            <a:solidFill>
              <a:schemeClr val="tx1"/>
            </a:solidFill>
            <a:miter lim="800000"/>
            <a:headEnd/>
            <a:tailEnd/>
          </a:ln>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kumimoji="1" lang="zh-CN" altLang="en-US" sz="1400">
                <a:latin typeface="Times New Roman" pitchFamily="18" charset="0"/>
              </a:rPr>
              <a:t>模块划分软件结构</a:t>
            </a:r>
          </a:p>
        </p:txBody>
      </p:sp>
      <p:sp>
        <p:nvSpPr>
          <p:cNvPr id="29750" name="Text Box 54"/>
          <p:cNvSpPr txBox="1">
            <a:spLocks noChangeArrowheads="1"/>
          </p:cNvSpPr>
          <p:nvPr/>
        </p:nvSpPr>
        <p:spPr bwMode="auto">
          <a:xfrm>
            <a:off x="1064684" y="5121276"/>
            <a:ext cx="4673600" cy="633413"/>
          </a:xfrm>
          <a:prstGeom prst="rect">
            <a:avLst/>
          </a:prstGeom>
          <a:solidFill>
            <a:srgbClr val="FFFF00"/>
          </a:solidFill>
          <a:ln w="9525">
            <a:solidFill>
              <a:schemeClr val="tx1"/>
            </a:solidFill>
            <a:miter lim="800000"/>
            <a:headEnd/>
            <a:tailEnd/>
          </a:ln>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spcBef>
                <a:spcPct val="50000"/>
              </a:spcBef>
            </a:pPr>
            <a:r>
              <a:rPr kumimoji="1" lang="zh-CN" altLang="en-US" sz="1400">
                <a:latin typeface="Times New Roman" pitchFamily="18" charset="0"/>
              </a:rPr>
              <a:t>如何具体地实现系统：每个模块的流程图</a:t>
            </a:r>
          </a:p>
          <a:p>
            <a:pPr algn="ctr" eaLnBrk="1" hangingPunct="1">
              <a:spcBef>
                <a:spcPct val="50000"/>
              </a:spcBef>
            </a:pPr>
            <a:r>
              <a:rPr kumimoji="1" lang="zh-CN" altLang="en-US" sz="1400">
                <a:latin typeface="Times New Roman" pitchFamily="18" charset="0"/>
              </a:rPr>
              <a:t>（程序的详细规格说明）</a:t>
            </a:r>
          </a:p>
        </p:txBody>
      </p:sp>
      <p:sp>
        <p:nvSpPr>
          <p:cNvPr id="29751" name="Line 55"/>
          <p:cNvSpPr>
            <a:spLocks noChangeShapeType="1"/>
          </p:cNvSpPr>
          <p:nvPr/>
        </p:nvSpPr>
        <p:spPr bwMode="auto">
          <a:xfrm flipH="1">
            <a:off x="5027084" y="3597275"/>
            <a:ext cx="10160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9752" name="Text Box 56"/>
          <p:cNvSpPr txBox="1">
            <a:spLocks noChangeArrowheads="1"/>
          </p:cNvSpPr>
          <p:nvPr/>
        </p:nvSpPr>
        <p:spPr bwMode="auto">
          <a:xfrm>
            <a:off x="6449484" y="5502275"/>
            <a:ext cx="2641600" cy="527050"/>
          </a:xfrm>
          <a:prstGeom prst="rect">
            <a:avLst/>
          </a:prstGeom>
          <a:solidFill>
            <a:srgbClr val="99CCFF"/>
          </a:solidFill>
          <a:ln w="9525">
            <a:solidFill>
              <a:schemeClr val="tx1"/>
            </a:solidFill>
            <a:miter lim="800000"/>
            <a:headEnd/>
            <a:tailEnd/>
          </a:ln>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kumimoji="1" lang="zh-CN" altLang="en-US" sz="1400">
                <a:latin typeface="Times New Roman" pitchFamily="18" charset="0"/>
              </a:rPr>
              <a:t>通过各种类型的测试，使软件达到预定的要求</a:t>
            </a:r>
          </a:p>
        </p:txBody>
      </p:sp>
      <p:sp>
        <p:nvSpPr>
          <p:cNvPr id="29753" name="Line 57"/>
          <p:cNvSpPr>
            <a:spLocks noChangeShapeType="1"/>
          </p:cNvSpPr>
          <p:nvPr/>
        </p:nvSpPr>
        <p:spPr bwMode="auto">
          <a:xfrm flipH="1">
            <a:off x="9497484" y="3749675"/>
            <a:ext cx="508000" cy="3810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754" name="Text Box 58"/>
          <p:cNvSpPr txBox="1">
            <a:spLocks noChangeArrowheads="1"/>
          </p:cNvSpPr>
          <p:nvPr/>
        </p:nvSpPr>
        <p:spPr bwMode="auto">
          <a:xfrm>
            <a:off x="9091084" y="3216275"/>
            <a:ext cx="2641600" cy="527050"/>
          </a:xfrm>
          <a:prstGeom prst="rect">
            <a:avLst/>
          </a:prstGeom>
          <a:solidFill>
            <a:schemeClr val="hlink"/>
          </a:solidFill>
          <a:ln w="9525">
            <a:solidFill>
              <a:schemeClr val="tx1"/>
            </a:solidFill>
            <a:miter lim="800000"/>
            <a:headEnd/>
            <a:tailEnd/>
          </a:ln>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kumimoji="1" lang="zh-CN" altLang="en-US" sz="1400">
                <a:solidFill>
                  <a:schemeClr val="bg1"/>
                </a:solidFill>
                <a:latin typeface="Times New Roman" pitchFamily="18" charset="0"/>
              </a:rPr>
              <a:t>写出正确的容易理解和容易维护的程序模块</a:t>
            </a:r>
          </a:p>
        </p:txBody>
      </p:sp>
      <p:sp>
        <p:nvSpPr>
          <p:cNvPr id="29755" name="Line 59"/>
          <p:cNvSpPr>
            <a:spLocks noChangeShapeType="1"/>
          </p:cNvSpPr>
          <p:nvPr/>
        </p:nvSpPr>
        <p:spPr bwMode="auto">
          <a:xfrm flipH="1">
            <a:off x="8583084" y="4892675"/>
            <a:ext cx="4064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9756" name="Text Box 60"/>
          <p:cNvSpPr txBox="1">
            <a:spLocks noChangeArrowheads="1"/>
          </p:cNvSpPr>
          <p:nvPr/>
        </p:nvSpPr>
        <p:spPr bwMode="auto">
          <a:xfrm>
            <a:off x="8481484" y="6188075"/>
            <a:ext cx="3454400" cy="527050"/>
          </a:xfrm>
          <a:prstGeom prst="rect">
            <a:avLst/>
          </a:prstGeom>
          <a:solidFill>
            <a:srgbClr val="FFFF00"/>
          </a:solidFill>
          <a:ln w="9525">
            <a:solidFill>
              <a:schemeClr val="tx1"/>
            </a:solidFill>
            <a:miter lim="800000"/>
            <a:headEnd/>
            <a:tailEnd/>
          </a:ln>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spcBef>
                <a:spcPct val="50000"/>
              </a:spcBef>
            </a:pPr>
            <a:r>
              <a:rPr kumimoji="1" lang="zh-CN" altLang="en-US" sz="1400">
                <a:latin typeface="Times New Roman" pitchFamily="18" charset="0"/>
              </a:rPr>
              <a:t>      通过各种必要的维护活动使系统持久地满足用户的需要</a:t>
            </a:r>
          </a:p>
        </p:txBody>
      </p:sp>
      <p:sp>
        <p:nvSpPr>
          <p:cNvPr id="29757" name="Line 61"/>
          <p:cNvSpPr>
            <a:spLocks noChangeShapeType="1"/>
          </p:cNvSpPr>
          <p:nvPr/>
        </p:nvSpPr>
        <p:spPr bwMode="auto">
          <a:xfrm>
            <a:off x="10513484" y="5730875"/>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179076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71" name="Rectangle 15"/>
          <p:cNvSpPr>
            <a:spLocks noGrp="1" noChangeArrowheads="1"/>
          </p:cNvSpPr>
          <p:nvPr>
            <p:ph type="title"/>
          </p:nvPr>
        </p:nvSpPr>
        <p:spPr>
          <a:xfrm>
            <a:off x="160866" y="95745"/>
            <a:ext cx="2619904" cy="476250"/>
          </a:xfrm>
          <a:effectLst>
            <a:outerShdw dist="35921" dir="2700000" algn="ctr" rotWithShape="0">
              <a:schemeClr val="tx1"/>
            </a:outerShdw>
          </a:effectLst>
        </p:spPr>
        <p:txBody>
          <a:bodyPr>
            <a:normAutofit fontScale="90000"/>
          </a:bodyPr>
          <a:lstStyle/>
          <a:p>
            <a:pPr algn="r" eaLnBrk="1" hangingPunct="1">
              <a:defRPr/>
            </a:pPr>
            <a:r>
              <a:rPr lang="zh-CN" altLang="en-US" sz="3200" b="1" dirty="0">
                <a:solidFill>
                  <a:schemeClr val="bg1"/>
                </a:solidFill>
                <a:effectLst>
                  <a:outerShdw blurRad="38100" dist="38100" dir="2700000" algn="tl">
                    <a:srgbClr val="000000">
                      <a:alpha val="43137"/>
                    </a:srgbClr>
                  </a:outerShdw>
                </a:effectLst>
              </a:rPr>
              <a:t>改变商业模式</a:t>
            </a:r>
          </a:p>
        </p:txBody>
      </p:sp>
      <p:sp>
        <p:nvSpPr>
          <p:cNvPr id="14" name="圆角矩形 13"/>
          <p:cNvSpPr/>
          <p:nvPr/>
        </p:nvSpPr>
        <p:spPr bwMode="auto">
          <a:xfrm>
            <a:off x="1102784" y="838201"/>
            <a:ext cx="3073400" cy="574675"/>
          </a:xfrm>
          <a:prstGeom prst="roundRect">
            <a:avLst/>
          </a:prstGeom>
          <a:noFill/>
          <a:ln w="25400" cap="flat" cmpd="sng" algn="ctr">
            <a:solidFill>
              <a:schemeClr val="accent6"/>
            </a:solidFill>
            <a:prstDash val="solid"/>
            <a:round/>
            <a:headEnd type="none" w="med" len="med"/>
            <a:tailEnd type="none" w="med" len="med"/>
          </a:ln>
          <a:effectLst/>
        </p:spPr>
        <p:txBody>
          <a:bodyPr/>
          <a:lstStyle/>
          <a:p>
            <a:pPr>
              <a:defRPr/>
            </a:pPr>
            <a:r>
              <a:rPr lang="zh-CN" altLang="en-US" sz="2400" dirty="0">
                <a:solidFill>
                  <a:schemeClr val="accent6"/>
                </a:solidFill>
              </a:rPr>
              <a:t>卖</a:t>
            </a:r>
            <a:r>
              <a:rPr lang="en-US" altLang="zh-CN" sz="2400" dirty="0">
                <a:solidFill>
                  <a:schemeClr val="accent6"/>
                </a:solidFill>
              </a:rPr>
              <a:t>license</a:t>
            </a:r>
            <a:endParaRPr lang="zh-CN" altLang="en-US" sz="2400" dirty="0">
              <a:solidFill>
                <a:schemeClr val="accent6"/>
              </a:solidFill>
            </a:endParaRPr>
          </a:p>
        </p:txBody>
      </p:sp>
      <p:sp>
        <p:nvSpPr>
          <p:cNvPr id="15" name="圆角矩形 14"/>
          <p:cNvSpPr/>
          <p:nvPr/>
        </p:nvSpPr>
        <p:spPr bwMode="auto">
          <a:xfrm>
            <a:off x="8113184" y="765176"/>
            <a:ext cx="3071283" cy="576263"/>
          </a:xfrm>
          <a:prstGeom prst="roundRect">
            <a:avLst/>
          </a:prstGeom>
          <a:noFill/>
          <a:ln w="25400" cap="flat" cmpd="sng" algn="ctr">
            <a:solidFill>
              <a:schemeClr val="accent6"/>
            </a:solidFill>
            <a:prstDash val="solid"/>
            <a:round/>
            <a:headEnd type="none" w="med" len="med"/>
            <a:tailEnd type="none" w="med" len="med"/>
          </a:ln>
          <a:effectLst/>
        </p:spPr>
        <p:txBody>
          <a:bodyPr/>
          <a:lstStyle/>
          <a:p>
            <a:pPr>
              <a:defRPr/>
            </a:pPr>
            <a:r>
              <a:rPr lang="zh-CN" altLang="en-US" sz="2400" dirty="0">
                <a:solidFill>
                  <a:schemeClr val="accent6"/>
                </a:solidFill>
              </a:rPr>
              <a:t>卖服务</a:t>
            </a:r>
          </a:p>
        </p:txBody>
      </p:sp>
      <p:sp>
        <p:nvSpPr>
          <p:cNvPr id="16" name="右箭头 15"/>
          <p:cNvSpPr/>
          <p:nvPr/>
        </p:nvSpPr>
        <p:spPr bwMode="auto">
          <a:xfrm flipV="1">
            <a:off x="5039785" y="838200"/>
            <a:ext cx="2112433" cy="503238"/>
          </a:xfrm>
          <a:prstGeom prst="rightArrow">
            <a:avLst/>
          </a:prstGeom>
          <a:solidFill>
            <a:schemeClr val="accent6"/>
          </a:solidFill>
          <a:ln w="14351" cap="flat" cmpd="sng" algn="ctr">
            <a:noFill/>
            <a:prstDash val="solid"/>
            <a:round/>
            <a:headEnd type="none" w="med" len="med"/>
            <a:tailEnd type="none" w="med" len="med"/>
          </a:ln>
          <a:effectLst/>
        </p:spPr>
        <p:txBody>
          <a:bodyPr/>
          <a:lstStyle/>
          <a:p>
            <a:pPr>
              <a:defRPr/>
            </a:pPr>
            <a:endParaRPr lang="zh-CN" altLang="en-US"/>
          </a:p>
        </p:txBody>
      </p:sp>
      <p:grpSp>
        <p:nvGrpSpPr>
          <p:cNvPr id="22536" name="Group 4"/>
          <p:cNvGrpSpPr>
            <a:grpSpLocks/>
          </p:cNvGrpSpPr>
          <p:nvPr/>
        </p:nvGrpSpPr>
        <p:grpSpPr bwMode="auto">
          <a:xfrm>
            <a:off x="2641600" y="3598863"/>
            <a:ext cx="7112000" cy="1371600"/>
            <a:chOff x="1248" y="2640"/>
            <a:chExt cx="3360" cy="864"/>
          </a:xfrm>
        </p:grpSpPr>
        <p:grpSp>
          <p:nvGrpSpPr>
            <p:cNvPr id="22563" name="Group 5"/>
            <p:cNvGrpSpPr>
              <a:grpSpLocks/>
            </p:cNvGrpSpPr>
            <p:nvPr/>
          </p:nvGrpSpPr>
          <p:grpSpPr bwMode="auto">
            <a:xfrm>
              <a:off x="1248" y="2640"/>
              <a:ext cx="3360" cy="864"/>
              <a:chOff x="1248" y="2640"/>
              <a:chExt cx="3360" cy="864"/>
            </a:xfrm>
          </p:grpSpPr>
          <p:sp>
            <p:nvSpPr>
              <p:cNvPr id="22567" name="Freeform 6"/>
              <p:cNvSpPr>
                <a:spLocks/>
              </p:cNvSpPr>
              <p:nvPr/>
            </p:nvSpPr>
            <p:spPr bwMode="gray">
              <a:xfrm>
                <a:off x="1248" y="2832"/>
                <a:ext cx="3360" cy="672"/>
              </a:xfrm>
              <a:custGeom>
                <a:avLst/>
                <a:gdLst>
                  <a:gd name="T0" fmla="*/ 0 w 2202"/>
                  <a:gd name="T1" fmla="*/ 101920 h 529"/>
                  <a:gd name="T2" fmla="*/ 7815500 w 2202"/>
                  <a:gd name="T3" fmla="*/ 1 h 529"/>
                  <a:gd name="T4" fmla="*/ 15695807 w 2202"/>
                  <a:gd name="T5" fmla="*/ 0 h 529"/>
                  <a:gd name="T6" fmla="*/ 24002822 w 2202"/>
                  <a:gd name="T7" fmla="*/ 102255 h 529"/>
                  <a:gd name="T8" fmla="*/ 519033 w 2202"/>
                  <a:gd name="T9" fmla="*/ 101920 h 529"/>
                  <a:gd name="T10" fmla="*/ 0 60000 65536"/>
                  <a:gd name="T11" fmla="*/ 0 60000 65536"/>
                  <a:gd name="T12" fmla="*/ 0 60000 65536"/>
                  <a:gd name="T13" fmla="*/ 0 60000 65536"/>
                  <a:gd name="T14" fmla="*/ 0 60000 65536"/>
                  <a:gd name="T15" fmla="*/ 0 w 2202"/>
                  <a:gd name="T16" fmla="*/ 0 h 529"/>
                  <a:gd name="T17" fmla="*/ 2202 w 2202"/>
                  <a:gd name="T18" fmla="*/ 529 h 529"/>
                </a:gdLst>
                <a:ahLst/>
                <a:cxnLst>
                  <a:cxn ang="T10">
                    <a:pos x="T0" y="T1"/>
                  </a:cxn>
                  <a:cxn ang="T11">
                    <a:pos x="T2" y="T3"/>
                  </a:cxn>
                  <a:cxn ang="T12">
                    <a:pos x="T4" y="T5"/>
                  </a:cxn>
                  <a:cxn ang="T13">
                    <a:pos x="T6" y="T7"/>
                  </a:cxn>
                  <a:cxn ang="T14">
                    <a:pos x="T8" y="T9"/>
                  </a:cxn>
                </a:cxnLst>
                <a:rect l="T15" t="T16" r="T17" b="T18"/>
                <a:pathLst>
                  <a:path w="2202" h="529">
                    <a:moveTo>
                      <a:pt x="0" y="528"/>
                    </a:moveTo>
                    <a:lnTo>
                      <a:pt x="717" y="1"/>
                    </a:lnTo>
                    <a:lnTo>
                      <a:pt x="1440" y="0"/>
                    </a:lnTo>
                    <a:lnTo>
                      <a:pt x="2202" y="529"/>
                    </a:lnTo>
                    <a:lnTo>
                      <a:pt x="48" y="528"/>
                    </a:lnTo>
                  </a:path>
                </a:pathLst>
              </a:custGeom>
              <a:gradFill rotWithShape="1">
                <a:gsLst>
                  <a:gs pos="0">
                    <a:srgbClr val="FFFFFF"/>
                  </a:gs>
                  <a:gs pos="100000">
                    <a:srgbClr val="97CCF3"/>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2568" name="Group 7"/>
              <p:cNvGrpSpPr>
                <a:grpSpLocks/>
              </p:cNvGrpSpPr>
              <p:nvPr/>
            </p:nvGrpSpPr>
            <p:grpSpPr bwMode="auto">
              <a:xfrm>
                <a:off x="2016" y="2640"/>
                <a:ext cx="1968" cy="864"/>
                <a:chOff x="2016" y="2640"/>
                <a:chExt cx="1968" cy="864"/>
              </a:xfrm>
            </p:grpSpPr>
            <p:sp>
              <p:nvSpPr>
                <p:cNvPr id="22569" name="Line 8"/>
                <p:cNvSpPr>
                  <a:spLocks noChangeShapeType="1"/>
                </p:cNvSpPr>
                <p:nvPr/>
              </p:nvSpPr>
              <p:spPr bwMode="gray">
                <a:xfrm flipV="1">
                  <a:off x="2016" y="2784"/>
                  <a:ext cx="528" cy="72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0" name="Line 9"/>
                <p:cNvSpPr>
                  <a:spLocks noChangeShapeType="1"/>
                </p:cNvSpPr>
                <p:nvPr/>
              </p:nvSpPr>
              <p:spPr bwMode="gray">
                <a:xfrm flipV="1">
                  <a:off x="2592" y="2640"/>
                  <a:ext cx="96" cy="864"/>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1" name="Line 10"/>
                <p:cNvSpPr>
                  <a:spLocks noChangeShapeType="1"/>
                </p:cNvSpPr>
                <p:nvPr/>
              </p:nvSpPr>
              <p:spPr bwMode="gray">
                <a:xfrm flipV="1">
                  <a:off x="3024" y="2688"/>
                  <a:ext cx="0" cy="816"/>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2" name="Line 11"/>
                <p:cNvSpPr>
                  <a:spLocks noChangeShapeType="1"/>
                </p:cNvSpPr>
                <p:nvPr/>
              </p:nvSpPr>
              <p:spPr bwMode="gray">
                <a:xfrm flipH="1" flipV="1">
                  <a:off x="3216" y="2736"/>
                  <a:ext cx="288" cy="7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3" name="Line 12"/>
                <p:cNvSpPr>
                  <a:spLocks noChangeShapeType="1"/>
                </p:cNvSpPr>
                <p:nvPr/>
              </p:nvSpPr>
              <p:spPr bwMode="gray">
                <a:xfrm flipH="1" flipV="1">
                  <a:off x="3360" y="2784"/>
                  <a:ext cx="624" cy="72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2564" name="Line 13"/>
            <p:cNvSpPr>
              <a:spLocks noChangeShapeType="1"/>
            </p:cNvSpPr>
            <p:nvPr/>
          </p:nvSpPr>
          <p:spPr bwMode="gray">
            <a:xfrm>
              <a:off x="1632" y="3264"/>
              <a:ext cx="2592"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5" name="Line 14"/>
            <p:cNvSpPr>
              <a:spLocks noChangeShapeType="1"/>
            </p:cNvSpPr>
            <p:nvPr/>
          </p:nvSpPr>
          <p:spPr bwMode="gray">
            <a:xfrm>
              <a:off x="1920" y="3072"/>
              <a:ext cx="2016"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6" name="Line 15"/>
            <p:cNvSpPr>
              <a:spLocks noChangeShapeType="1"/>
            </p:cNvSpPr>
            <p:nvPr/>
          </p:nvSpPr>
          <p:spPr bwMode="gray">
            <a:xfrm>
              <a:off x="2112" y="2928"/>
              <a:ext cx="1632"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537" name="Group 16"/>
          <p:cNvGrpSpPr>
            <a:grpSpLocks/>
          </p:cNvGrpSpPr>
          <p:nvPr/>
        </p:nvGrpSpPr>
        <p:grpSpPr bwMode="auto">
          <a:xfrm>
            <a:off x="609601" y="1854201"/>
            <a:ext cx="3407833" cy="2430463"/>
            <a:chOff x="294" y="1536"/>
            <a:chExt cx="1722" cy="1387"/>
          </a:xfrm>
        </p:grpSpPr>
        <p:pic>
          <p:nvPicPr>
            <p:cNvPr id="22561" name="Picture 17" descr="pan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flipH="1">
              <a:off x="298" y="1536"/>
              <a:ext cx="1711" cy="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62" name="Freeform 18"/>
            <p:cNvSpPr>
              <a:spLocks/>
            </p:cNvSpPr>
            <p:nvPr/>
          </p:nvSpPr>
          <p:spPr bwMode="gray">
            <a:xfrm>
              <a:off x="294" y="1538"/>
              <a:ext cx="1722" cy="1382"/>
            </a:xfrm>
            <a:custGeom>
              <a:avLst/>
              <a:gdLst>
                <a:gd name="T0" fmla="*/ 6 w 1722"/>
                <a:gd name="T1" fmla="*/ 79 h 1382"/>
                <a:gd name="T2" fmla="*/ 6 w 1722"/>
                <a:gd name="T3" fmla="*/ 1300 h 1382"/>
                <a:gd name="T4" fmla="*/ 46 w 1722"/>
                <a:gd name="T5" fmla="*/ 1367 h 1382"/>
                <a:gd name="T6" fmla="*/ 121 w 1722"/>
                <a:gd name="T7" fmla="*/ 1381 h 1382"/>
                <a:gd name="T8" fmla="*/ 1658 w 1722"/>
                <a:gd name="T9" fmla="*/ 1312 h 1382"/>
                <a:gd name="T10" fmla="*/ 1696 w 1722"/>
                <a:gd name="T11" fmla="*/ 1286 h 1382"/>
                <a:gd name="T12" fmla="*/ 1714 w 1722"/>
                <a:gd name="T13" fmla="*/ 1247 h 1382"/>
                <a:gd name="T14" fmla="*/ 1715 w 1722"/>
                <a:gd name="T15" fmla="*/ 157 h 1382"/>
                <a:gd name="T16" fmla="*/ 1689 w 1722"/>
                <a:gd name="T17" fmla="*/ 87 h 1382"/>
                <a:gd name="T18" fmla="*/ 1637 w 1722"/>
                <a:gd name="T19" fmla="*/ 67 h 1382"/>
                <a:gd name="T20" fmla="*/ 95 w 1722"/>
                <a:gd name="T21" fmla="*/ 0 h 1382"/>
                <a:gd name="T22" fmla="*/ 29 w 1722"/>
                <a:gd name="T23" fmla="*/ 31 h 1382"/>
                <a:gd name="T24" fmla="*/ 6 w 1722"/>
                <a:gd name="T25" fmla="*/ 79 h 13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22"/>
                <a:gd name="T40" fmla="*/ 0 h 1382"/>
                <a:gd name="T41" fmla="*/ 1722 w 1722"/>
                <a:gd name="T42" fmla="*/ 1382 h 138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22" h="1382">
                  <a:moveTo>
                    <a:pt x="6" y="79"/>
                  </a:moveTo>
                  <a:cubicBezTo>
                    <a:pt x="0" y="294"/>
                    <a:pt x="3" y="1087"/>
                    <a:pt x="6" y="1300"/>
                  </a:cubicBezTo>
                  <a:cubicBezTo>
                    <a:pt x="8" y="1336"/>
                    <a:pt x="36" y="1359"/>
                    <a:pt x="46" y="1367"/>
                  </a:cubicBezTo>
                  <a:cubicBezTo>
                    <a:pt x="60" y="1381"/>
                    <a:pt x="109" y="1382"/>
                    <a:pt x="121" y="1381"/>
                  </a:cubicBezTo>
                  <a:cubicBezTo>
                    <a:pt x="368" y="1362"/>
                    <a:pt x="1388" y="1336"/>
                    <a:pt x="1658" y="1312"/>
                  </a:cubicBezTo>
                  <a:cubicBezTo>
                    <a:pt x="1658" y="1315"/>
                    <a:pt x="1684" y="1300"/>
                    <a:pt x="1696" y="1286"/>
                  </a:cubicBezTo>
                  <a:cubicBezTo>
                    <a:pt x="1708" y="1272"/>
                    <a:pt x="1714" y="1250"/>
                    <a:pt x="1714" y="1247"/>
                  </a:cubicBezTo>
                  <a:cubicBezTo>
                    <a:pt x="1714" y="1065"/>
                    <a:pt x="1722" y="347"/>
                    <a:pt x="1715" y="157"/>
                  </a:cubicBezTo>
                  <a:cubicBezTo>
                    <a:pt x="1715" y="124"/>
                    <a:pt x="1711" y="104"/>
                    <a:pt x="1689" y="87"/>
                  </a:cubicBezTo>
                  <a:cubicBezTo>
                    <a:pt x="1667" y="70"/>
                    <a:pt x="1659" y="73"/>
                    <a:pt x="1637" y="67"/>
                  </a:cubicBezTo>
                  <a:cubicBezTo>
                    <a:pt x="1375" y="49"/>
                    <a:pt x="360" y="16"/>
                    <a:pt x="95" y="0"/>
                  </a:cubicBezTo>
                  <a:cubicBezTo>
                    <a:pt x="72" y="0"/>
                    <a:pt x="41" y="14"/>
                    <a:pt x="29" y="31"/>
                  </a:cubicBezTo>
                  <a:cubicBezTo>
                    <a:pt x="17" y="48"/>
                    <a:pt x="13" y="49"/>
                    <a:pt x="6" y="79"/>
                  </a:cubicBezTo>
                  <a:close/>
                </a:path>
              </a:pathLst>
            </a:custGeom>
            <a:solidFill>
              <a:schemeClr val="accent1">
                <a:alpha val="30196"/>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nvGrpSpPr>
          <p:cNvPr id="22538" name="Group 19"/>
          <p:cNvGrpSpPr>
            <a:grpSpLocks/>
          </p:cNvGrpSpPr>
          <p:nvPr/>
        </p:nvGrpSpPr>
        <p:grpSpPr bwMode="auto">
          <a:xfrm>
            <a:off x="2235200" y="4970463"/>
            <a:ext cx="8026400" cy="685800"/>
            <a:chOff x="1776" y="3504"/>
            <a:chExt cx="2400" cy="336"/>
          </a:xfrm>
        </p:grpSpPr>
        <p:sp>
          <p:nvSpPr>
            <p:cNvPr id="34" name="AutoShape 20"/>
            <p:cNvSpPr>
              <a:spLocks noChangeArrowheads="1"/>
            </p:cNvSpPr>
            <p:nvPr/>
          </p:nvSpPr>
          <p:spPr bwMode="gray">
            <a:xfrm>
              <a:off x="1776" y="3504"/>
              <a:ext cx="2400" cy="336"/>
            </a:xfrm>
            <a:prstGeom prst="roundRect">
              <a:avLst>
                <a:gd name="adj" fmla="val 50000"/>
              </a:avLst>
            </a:prstGeom>
            <a:gradFill rotWithShape="1">
              <a:gsLst>
                <a:gs pos="0">
                  <a:srgbClr val="97CCF3"/>
                </a:gs>
                <a:gs pos="50000">
                  <a:srgbClr val="97CCF3">
                    <a:gamma/>
                    <a:shade val="84706"/>
                    <a:invGamma/>
                  </a:srgbClr>
                </a:gs>
                <a:gs pos="100000">
                  <a:srgbClr val="97CCF3"/>
                </a:gs>
              </a:gsLst>
              <a:lin ang="2700000" scaled="1"/>
            </a:gradFill>
            <a:ln w="38100" algn="ctr">
              <a:solidFill>
                <a:schemeClr val="bg1"/>
              </a:solidFill>
              <a:round/>
              <a:headEnd/>
              <a:tailEnd/>
            </a:ln>
            <a:effectLst/>
          </p:spPr>
          <p:txBody>
            <a:bodyPr wrap="none" anchor="ctr"/>
            <a:lstStyle/>
            <a:p>
              <a:pPr eaLnBrk="0" hangingPunct="0">
                <a:defRPr/>
              </a:pPr>
              <a:endParaRPr lang="zh-CN" altLang="zh-CN" sz="1400">
                <a:solidFill>
                  <a:schemeClr val="bg1"/>
                </a:solidFill>
                <a:effectLst>
                  <a:outerShdw blurRad="38100" dist="38100" dir="2700000" algn="tl">
                    <a:srgbClr val="000000"/>
                  </a:outerShdw>
                </a:effectLst>
                <a:latin typeface="Verdana" pitchFamily="34" charset="0"/>
              </a:endParaRPr>
            </a:p>
          </p:txBody>
        </p:sp>
        <p:sp>
          <p:nvSpPr>
            <p:cNvPr id="35" name="AutoShape 21"/>
            <p:cNvSpPr>
              <a:spLocks noChangeArrowheads="1"/>
            </p:cNvSpPr>
            <p:nvPr/>
          </p:nvSpPr>
          <p:spPr bwMode="gray">
            <a:xfrm>
              <a:off x="1890" y="3558"/>
              <a:ext cx="2160" cy="215"/>
            </a:xfrm>
            <a:prstGeom prst="roundRect">
              <a:avLst>
                <a:gd name="adj" fmla="val 50000"/>
              </a:avLst>
            </a:prstGeom>
            <a:gradFill rotWithShape="1">
              <a:gsLst>
                <a:gs pos="0">
                  <a:srgbClr val="97CCF3"/>
                </a:gs>
                <a:gs pos="50000">
                  <a:srgbClr val="97CCF3">
                    <a:gamma/>
                    <a:tint val="39216"/>
                    <a:invGamma/>
                  </a:srgbClr>
                </a:gs>
                <a:gs pos="100000">
                  <a:srgbClr val="97CCF3"/>
                </a:gs>
              </a:gsLst>
              <a:lin ang="2700000" scaled="1"/>
            </a:gradFill>
            <a:ln w="19050" algn="ctr">
              <a:solidFill>
                <a:schemeClr val="bg1"/>
              </a:solidFill>
              <a:round/>
              <a:headEnd/>
              <a:tailEnd/>
            </a:ln>
            <a:effectLst/>
          </p:spPr>
          <p:txBody>
            <a:bodyPr wrap="none" anchor="ctr"/>
            <a:lstStyle/>
            <a:p>
              <a:pPr eaLnBrk="0" hangingPunct="0">
                <a:defRPr/>
              </a:pPr>
              <a:r>
                <a:rPr lang="zh-CN" altLang="en-US" dirty="0">
                  <a:solidFill>
                    <a:schemeClr val="tx2"/>
                  </a:solidFill>
                  <a:effectLst>
                    <a:outerShdw blurRad="38100" dist="38100" dir="2700000" algn="tl">
                      <a:srgbClr val="FFFFFF"/>
                    </a:outerShdw>
                  </a:effectLst>
                  <a:latin typeface="Verdana" pitchFamily="34" charset="0"/>
                </a:rPr>
                <a:t>从对</a:t>
              </a:r>
              <a:r>
                <a:rPr lang="en-US" altLang="zh-CN" dirty="0">
                  <a:solidFill>
                    <a:schemeClr val="tx2"/>
                  </a:solidFill>
                  <a:effectLst>
                    <a:outerShdw blurRad="38100" dist="38100" dir="2700000" algn="tl">
                      <a:srgbClr val="FFFFFF"/>
                    </a:outerShdw>
                  </a:effectLst>
                  <a:latin typeface="Verdana" pitchFamily="34" charset="0"/>
                </a:rPr>
                <a:t>license</a:t>
              </a:r>
              <a:r>
                <a:rPr lang="zh-CN" altLang="en-US" dirty="0">
                  <a:solidFill>
                    <a:schemeClr val="tx2"/>
                  </a:solidFill>
                  <a:effectLst>
                    <a:outerShdw blurRad="38100" dist="38100" dir="2700000" algn="tl">
                      <a:srgbClr val="FFFFFF"/>
                    </a:outerShdw>
                  </a:effectLst>
                  <a:latin typeface="Verdana" pitchFamily="34" charset="0"/>
                </a:rPr>
                <a:t>的需求到对整体解决方案、服务的需求</a:t>
              </a:r>
              <a:endParaRPr lang="en-US" altLang="zh-CN" dirty="0">
                <a:solidFill>
                  <a:schemeClr val="tx2"/>
                </a:solidFill>
                <a:effectLst>
                  <a:outerShdw blurRad="38100" dist="38100" dir="2700000" algn="tl">
                    <a:srgbClr val="FFFFFF"/>
                  </a:outerShdw>
                </a:effectLst>
                <a:latin typeface="Verdana" pitchFamily="34" charset="0"/>
              </a:endParaRPr>
            </a:p>
          </p:txBody>
        </p:sp>
      </p:grpSp>
      <p:sp>
        <p:nvSpPr>
          <p:cNvPr id="22539" name="Text Box 22"/>
          <p:cNvSpPr txBox="1">
            <a:spLocks noChangeArrowheads="1"/>
          </p:cNvSpPr>
          <p:nvPr/>
        </p:nvSpPr>
        <p:spPr bwMode="gray">
          <a:xfrm>
            <a:off x="812800" y="2159001"/>
            <a:ext cx="28448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buFontTx/>
              <a:buChar char="•"/>
            </a:pPr>
            <a:r>
              <a:rPr lang="zh-CN" altLang="en-US">
                <a:solidFill>
                  <a:srgbClr val="FFFFFF"/>
                </a:solidFill>
              </a:rPr>
              <a:t>易复制、利润率高</a:t>
            </a:r>
            <a:endParaRPr lang="en-US" altLang="zh-CN">
              <a:solidFill>
                <a:srgbClr val="FFFFFF"/>
              </a:solidFill>
            </a:endParaRPr>
          </a:p>
          <a:p>
            <a:pPr algn="l" eaLnBrk="1" hangingPunct="1">
              <a:spcBef>
                <a:spcPct val="50000"/>
              </a:spcBef>
              <a:buFontTx/>
              <a:buChar char="•"/>
            </a:pPr>
            <a:r>
              <a:rPr lang="zh-CN" altLang="en-US">
                <a:solidFill>
                  <a:srgbClr val="FFFFFF"/>
                </a:solidFill>
              </a:rPr>
              <a:t>边际成本为零</a:t>
            </a:r>
            <a:endParaRPr lang="en-US" altLang="zh-CN">
              <a:solidFill>
                <a:srgbClr val="FFFFFF"/>
              </a:solidFill>
            </a:endParaRPr>
          </a:p>
          <a:p>
            <a:pPr algn="l" eaLnBrk="1" hangingPunct="1">
              <a:spcBef>
                <a:spcPct val="50000"/>
              </a:spcBef>
              <a:buFontTx/>
              <a:buChar char="•"/>
            </a:pPr>
            <a:r>
              <a:rPr lang="zh-CN" altLang="en-US">
                <a:solidFill>
                  <a:srgbClr val="FFFFFF"/>
                </a:solidFill>
              </a:rPr>
              <a:t>卖人头</a:t>
            </a:r>
            <a:endParaRPr lang="en-US" altLang="zh-CN">
              <a:solidFill>
                <a:srgbClr val="FFFFFF"/>
              </a:solidFill>
            </a:endParaRPr>
          </a:p>
          <a:p>
            <a:pPr algn="l" eaLnBrk="1" hangingPunct="1">
              <a:spcBef>
                <a:spcPct val="50000"/>
              </a:spcBef>
              <a:buFontTx/>
              <a:buChar char="•"/>
            </a:pPr>
            <a:r>
              <a:rPr lang="zh-CN" altLang="en-US">
                <a:solidFill>
                  <a:srgbClr val="FFFFFF"/>
                </a:solidFill>
              </a:rPr>
              <a:t>盗版</a:t>
            </a:r>
            <a:endParaRPr lang="en-US" altLang="zh-CN">
              <a:solidFill>
                <a:srgbClr val="FFFFFF"/>
              </a:solidFill>
            </a:endParaRPr>
          </a:p>
        </p:txBody>
      </p:sp>
      <p:grpSp>
        <p:nvGrpSpPr>
          <p:cNvPr id="22540" name="Group 24"/>
          <p:cNvGrpSpPr>
            <a:grpSpLocks/>
          </p:cNvGrpSpPr>
          <p:nvPr/>
        </p:nvGrpSpPr>
        <p:grpSpPr bwMode="auto">
          <a:xfrm flipH="1">
            <a:off x="8183034" y="1854201"/>
            <a:ext cx="3500967" cy="2354263"/>
            <a:chOff x="294" y="1536"/>
            <a:chExt cx="1722" cy="1387"/>
          </a:xfrm>
        </p:grpSpPr>
        <p:pic>
          <p:nvPicPr>
            <p:cNvPr id="22557" name="Picture 25" descr="pan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flipH="1">
              <a:off x="298" y="1536"/>
              <a:ext cx="1711" cy="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8" name="Freeform 26"/>
            <p:cNvSpPr>
              <a:spLocks/>
            </p:cNvSpPr>
            <p:nvPr/>
          </p:nvSpPr>
          <p:spPr bwMode="gray">
            <a:xfrm>
              <a:off x="294" y="1538"/>
              <a:ext cx="1722" cy="1382"/>
            </a:xfrm>
            <a:custGeom>
              <a:avLst/>
              <a:gdLst>
                <a:gd name="T0" fmla="*/ 6 w 1722"/>
                <a:gd name="T1" fmla="*/ 79 h 1382"/>
                <a:gd name="T2" fmla="*/ 6 w 1722"/>
                <a:gd name="T3" fmla="*/ 1300 h 1382"/>
                <a:gd name="T4" fmla="*/ 46 w 1722"/>
                <a:gd name="T5" fmla="*/ 1367 h 1382"/>
                <a:gd name="T6" fmla="*/ 121 w 1722"/>
                <a:gd name="T7" fmla="*/ 1381 h 1382"/>
                <a:gd name="T8" fmla="*/ 1658 w 1722"/>
                <a:gd name="T9" fmla="*/ 1312 h 1382"/>
                <a:gd name="T10" fmla="*/ 1696 w 1722"/>
                <a:gd name="T11" fmla="*/ 1286 h 1382"/>
                <a:gd name="T12" fmla="*/ 1714 w 1722"/>
                <a:gd name="T13" fmla="*/ 1247 h 1382"/>
                <a:gd name="T14" fmla="*/ 1715 w 1722"/>
                <a:gd name="T15" fmla="*/ 157 h 1382"/>
                <a:gd name="T16" fmla="*/ 1689 w 1722"/>
                <a:gd name="T17" fmla="*/ 87 h 1382"/>
                <a:gd name="T18" fmla="*/ 1637 w 1722"/>
                <a:gd name="T19" fmla="*/ 67 h 1382"/>
                <a:gd name="T20" fmla="*/ 95 w 1722"/>
                <a:gd name="T21" fmla="*/ 0 h 1382"/>
                <a:gd name="T22" fmla="*/ 29 w 1722"/>
                <a:gd name="T23" fmla="*/ 31 h 1382"/>
                <a:gd name="T24" fmla="*/ 6 w 1722"/>
                <a:gd name="T25" fmla="*/ 79 h 13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22"/>
                <a:gd name="T40" fmla="*/ 0 h 1382"/>
                <a:gd name="T41" fmla="*/ 1722 w 1722"/>
                <a:gd name="T42" fmla="*/ 1382 h 138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22" h="1382">
                  <a:moveTo>
                    <a:pt x="6" y="79"/>
                  </a:moveTo>
                  <a:cubicBezTo>
                    <a:pt x="0" y="294"/>
                    <a:pt x="3" y="1087"/>
                    <a:pt x="6" y="1300"/>
                  </a:cubicBezTo>
                  <a:cubicBezTo>
                    <a:pt x="8" y="1336"/>
                    <a:pt x="36" y="1359"/>
                    <a:pt x="46" y="1367"/>
                  </a:cubicBezTo>
                  <a:cubicBezTo>
                    <a:pt x="60" y="1381"/>
                    <a:pt x="109" y="1382"/>
                    <a:pt x="121" y="1381"/>
                  </a:cubicBezTo>
                  <a:cubicBezTo>
                    <a:pt x="368" y="1362"/>
                    <a:pt x="1388" y="1336"/>
                    <a:pt x="1658" y="1312"/>
                  </a:cubicBezTo>
                  <a:cubicBezTo>
                    <a:pt x="1658" y="1315"/>
                    <a:pt x="1684" y="1300"/>
                    <a:pt x="1696" y="1286"/>
                  </a:cubicBezTo>
                  <a:cubicBezTo>
                    <a:pt x="1708" y="1272"/>
                    <a:pt x="1714" y="1250"/>
                    <a:pt x="1714" y="1247"/>
                  </a:cubicBezTo>
                  <a:cubicBezTo>
                    <a:pt x="1714" y="1065"/>
                    <a:pt x="1722" y="347"/>
                    <a:pt x="1715" y="157"/>
                  </a:cubicBezTo>
                  <a:cubicBezTo>
                    <a:pt x="1715" y="124"/>
                    <a:pt x="1711" y="104"/>
                    <a:pt x="1689" y="87"/>
                  </a:cubicBezTo>
                  <a:cubicBezTo>
                    <a:pt x="1667" y="70"/>
                    <a:pt x="1659" y="73"/>
                    <a:pt x="1637" y="67"/>
                  </a:cubicBezTo>
                  <a:cubicBezTo>
                    <a:pt x="1375" y="49"/>
                    <a:pt x="360" y="16"/>
                    <a:pt x="95" y="0"/>
                  </a:cubicBezTo>
                  <a:cubicBezTo>
                    <a:pt x="72" y="0"/>
                    <a:pt x="41" y="14"/>
                    <a:pt x="29" y="31"/>
                  </a:cubicBezTo>
                  <a:cubicBezTo>
                    <a:pt x="17" y="48"/>
                    <a:pt x="13" y="49"/>
                    <a:pt x="6" y="79"/>
                  </a:cubicBezTo>
                  <a:close/>
                </a:path>
              </a:pathLst>
            </a:custGeom>
            <a:solidFill>
              <a:schemeClr val="accent1">
                <a:alpha val="30196"/>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22541" name="Text Box 27"/>
          <p:cNvSpPr txBox="1">
            <a:spLocks noChangeArrowheads="1"/>
          </p:cNvSpPr>
          <p:nvPr/>
        </p:nvSpPr>
        <p:spPr bwMode="gray">
          <a:xfrm>
            <a:off x="8284634" y="2235201"/>
            <a:ext cx="3282951"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buFontTx/>
              <a:buChar char="•"/>
            </a:pPr>
            <a:r>
              <a:rPr lang="zh-CN" altLang="en-US">
                <a:solidFill>
                  <a:srgbClr val="FFFFFF"/>
                </a:solidFill>
              </a:rPr>
              <a:t>客户粘度高</a:t>
            </a:r>
            <a:endParaRPr lang="en-US" altLang="zh-CN">
              <a:solidFill>
                <a:srgbClr val="FFFFFF"/>
              </a:solidFill>
            </a:endParaRPr>
          </a:p>
          <a:p>
            <a:pPr algn="l" eaLnBrk="1" hangingPunct="1">
              <a:spcBef>
                <a:spcPct val="50000"/>
              </a:spcBef>
              <a:buFontTx/>
              <a:buChar char="•"/>
            </a:pPr>
            <a:r>
              <a:rPr lang="zh-CN" altLang="en-US">
                <a:solidFill>
                  <a:srgbClr val="FFFFFF"/>
                </a:solidFill>
              </a:rPr>
              <a:t>软硬一体化</a:t>
            </a:r>
            <a:endParaRPr lang="en-US" altLang="zh-CN">
              <a:solidFill>
                <a:srgbClr val="FFFFFF"/>
              </a:solidFill>
            </a:endParaRPr>
          </a:p>
          <a:p>
            <a:pPr algn="l" eaLnBrk="1" hangingPunct="1">
              <a:spcBef>
                <a:spcPct val="50000"/>
              </a:spcBef>
              <a:buFontTx/>
              <a:buChar char="•"/>
            </a:pPr>
            <a:r>
              <a:rPr lang="zh-CN" altLang="en-US">
                <a:solidFill>
                  <a:srgbClr val="FFFFFF"/>
                </a:solidFill>
              </a:rPr>
              <a:t>利润率较卖</a:t>
            </a:r>
            <a:r>
              <a:rPr lang="en-US" altLang="zh-CN">
                <a:solidFill>
                  <a:srgbClr val="FFFFFF"/>
                </a:solidFill>
              </a:rPr>
              <a:t>license</a:t>
            </a:r>
            <a:r>
              <a:rPr lang="zh-CN" altLang="en-US">
                <a:solidFill>
                  <a:srgbClr val="FFFFFF"/>
                </a:solidFill>
              </a:rPr>
              <a:t>低，需要解决复用问题</a:t>
            </a:r>
            <a:endParaRPr lang="en-US" altLang="zh-CN">
              <a:solidFill>
                <a:srgbClr val="FFFFFF"/>
              </a:solidFill>
            </a:endParaRPr>
          </a:p>
        </p:txBody>
      </p:sp>
      <p:grpSp>
        <p:nvGrpSpPr>
          <p:cNvPr id="22542" name="Group 28"/>
          <p:cNvGrpSpPr>
            <a:grpSpLocks/>
          </p:cNvGrpSpPr>
          <p:nvPr/>
        </p:nvGrpSpPr>
        <p:grpSpPr bwMode="auto">
          <a:xfrm>
            <a:off x="4165600" y="2159001"/>
            <a:ext cx="3860800" cy="1325563"/>
            <a:chOff x="1973" y="1027"/>
            <a:chExt cx="1926" cy="937"/>
          </a:xfrm>
        </p:grpSpPr>
        <p:sp>
          <p:nvSpPr>
            <p:cNvPr id="43" name="Oval 29"/>
            <p:cNvSpPr>
              <a:spLocks noChangeArrowheads="1"/>
            </p:cNvSpPr>
            <p:nvPr/>
          </p:nvSpPr>
          <p:spPr bwMode="gray">
            <a:xfrm>
              <a:off x="1994" y="1057"/>
              <a:ext cx="1905" cy="907"/>
            </a:xfrm>
            <a:prstGeom prst="ellipse">
              <a:avLst/>
            </a:prstGeom>
            <a:gradFill rotWithShape="1">
              <a:gsLst>
                <a:gs pos="0">
                  <a:srgbClr val="0066CC">
                    <a:gamma/>
                    <a:shade val="63529"/>
                    <a:invGamma/>
                  </a:srgbClr>
                </a:gs>
                <a:gs pos="100000">
                  <a:srgbClr val="0066CC"/>
                </a:gs>
              </a:gsLst>
              <a:lin ang="2700000" scaled="1"/>
            </a:gradFill>
            <a:ln w="9525">
              <a:noFill/>
              <a:round/>
              <a:headEnd/>
              <a:tailEnd/>
            </a:ln>
            <a:effectLst>
              <a:outerShdw dist="35921" dir="2700000" algn="ctr" rotWithShape="0">
                <a:srgbClr val="000000"/>
              </a:outerShdw>
            </a:effectLst>
          </p:spPr>
          <p:txBody>
            <a:bodyPr wrap="none" anchor="ctr"/>
            <a:lstStyle/>
            <a:p>
              <a:pPr>
                <a:defRPr/>
              </a:pPr>
              <a:endParaRPr lang="zh-CN" altLang="en-US"/>
            </a:p>
          </p:txBody>
        </p:sp>
        <p:sp>
          <p:nvSpPr>
            <p:cNvPr id="22556" name="Oval 30"/>
            <p:cNvSpPr>
              <a:spLocks noChangeArrowheads="1"/>
            </p:cNvSpPr>
            <p:nvPr/>
          </p:nvSpPr>
          <p:spPr bwMode="gray">
            <a:xfrm>
              <a:off x="1973" y="1027"/>
              <a:ext cx="1905" cy="907"/>
            </a:xfrm>
            <a:prstGeom prst="ellipse">
              <a:avLst/>
            </a:prstGeom>
            <a:gradFill rotWithShape="1">
              <a:gsLst>
                <a:gs pos="0">
                  <a:srgbClr val="9BC7F3"/>
                </a:gs>
                <a:gs pos="100000">
                  <a:srgbClr val="1D80E3"/>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22543" name="Oval 31"/>
          <p:cNvSpPr>
            <a:spLocks noChangeArrowheads="1"/>
          </p:cNvSpPr>
          <p:nvPr/>
        </p:nvSpPr>
        <p:spPr bwMode="gray">
          <a:xfrm>
            <a:off x="4347634" y="2082800"/>
            <a:ext cx="3456517" cy="1149350"/>
          </a:xfrm>
          <a:prstGeom prst="ellipse">
            <a:avLst/>
          </a:prstGeom>
          <a:gradFill rotWithShape="1">
            <a:gsLst>
              <a:gs pos="0">
                <a:srgbClr val="765E00"/>
              </a:gs>
              <a:gs pos="100000">
                <a:srgbClr val="FFCC00"/>
              </a:gs>
            </a:gsLst>
            <a:lin ang="27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p>
        </p:txBody>
      </p:sp>
      <p:sp>
        <p:nvSpPr>
          <p:cNvPr id="22544" name="Oval 32"/>
          <p:cNvSpPr>
            <a:spLocks noChangeArrowheads="1"/>
          </p:cNvSpPr>
          <p:nvPr/>
        </p:nvSpPr>
        <p:spPr bwMode="gray">
          <a:xfrm>
            <a:off x="4392085" y="2089151"/>
            <a:ext cx="3371849" cy="1120775"/>
          </a:xfrm>
          <a:prstGeom prst="ellipse">
            <a:avLst/>
          </a:prstGeom>
          <a:gradFill rotWithShape="1">
            <a:gsLst>
              <a:gs pos="0">
                <a:srgbClr val="FFCC00">
                  <a:alpha val="0"/>
                </a:srgbClr>
              </a:gs>
              <a:gs pos="100000">
                <a:srgbClr val="FFEDA6"/>
              </a:gs>
            </a:gsLst>
            <a:lin ang="27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p>
        </p:txBody>
      </p:sp>
      <p:sp>
        <p:nvSpPr>
          <p:cNvPr id="22545" name="Oval 33"/>
          <p:cNvSpPr>
            <a:spLocks noChangeArrowheads="1"/>
          </p:cNvSpPr>
          <p:nvPr/>
        </p:nvSpPr>
        <p:spPr bwMode="gray">
          <a:xfrm>
            <a:off x="4428067" y="2100263"/>
            <a:ext cx="3208867" cy="1046162"/>
          </a:xfrm>
          <a:prstGeom prst="ellipse">
            <a:avLst/>
          </a:prstGeom>
          <a:gradFill rotWithShape="1">
            <a:gsLst>
              <a:gs pos="0">
                <a:srgbClr val="CAA200"/>
              </a:gs>
              <a:gs pos="100000">
                <a:srgbClr val="FFCC00">
                  <a:alpha val="48000"/>
                </a:srgbClr>
              </a:gs>
            </a:gsLst>
            <a:lin ang="27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p>
        </p:txBody>
      </p:sp>
      <p:sp>
        <p:nvSpPr>
          <p:cNvPr id="22546" name="Oval 34"/>
          <p:cNvSpPr>
            <a:spLocks noChangeArrowheads="1"/>
          </p:cNvSpPr>
          <p:nvPr/>
        </p:nvSpPr>
        <p:spPr bwMode="gray">
          <a:xfrm>
            <a:off x="4597401" y="2124076"/>
            <a:ext cx="2823633" cy="847725"/>
          </a:xfrm>
          <a:prstGeom prst="ellipse">
            <a:avLst/>
          </a:prstGeom>
          <a:gradFill rotWithShape="1">
            <a:gsLst>
              <a:gs pos="0">
                <a:srgbClr val="FFFFFF"/>
              </a:gs>
              <a:gs pos="100000">
                <a:srgbClr val="FFCC00">
                  <a:alpha val="37999"/>
                </a:srgbClr>
              </a:gs>
            </a:gsLst>
            <a:lin ang="27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p>
        </p:txBody>
      </p:sp>
      <p:sp>
        <p:nvSpPr>
          <p:cNvPr id="22547" name="Text Box 35"/>
          <p:cNvSpPr txBox="1">
            <a:spLocks noChangeArrowheads="1"/>
          </p:cNvSpPr>
          <p:nvPr/>
        </p:nvSpPr>
        <p:spPr bwMode="gray">
          <a:xfrm>
            <a:off x="4464051" y="2278063"/>
            <a:ext cx="265970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000000"/>
                </a:solidFill>
              </a:rPr>
              <a:t>因泛在计算而导致</a:t>
            </a:r>
            <a:endParaRPr lang="en-US" altLang="zh-CN" sz="2400" b="1">
              <a:solidFill>
                <a:srgbClr val="000000"/>
              </a:solidFill>
            </a:endParaRPr>
          </a:p>
          <a:p>
            <a:r>
              <a:rPr lang="zh-CN" altLang="en-US" sz="2400" b="1">
                <a:solidFill>
                  <a:srgbClr val="000000"/>
                </a:solidFill>
              </a:rPr>
              <a:t>行业需求变化</a:t>
            </a:r>
            <a:endParaRPr lang="en-US" altLang="zh-CN" sz="2400" b="1">
              <a:solidFill>
                <a:srgbClr val="000000"/>
              </a:solidFill>
            </a:endParaRPr>
          </a:p>
        </p:txBody>
      </p:sp>
      <p:grpSp>
        <p:nvGrpSpPr>
          <p:cNvPr id="22548" name="Group 36"/>
          <p:cNvGrpSpPr>
            <a:grpSpLocks/>
          </p:cNvGrpSpPr>
          <p:nvPr/>
        </p:nvGrpSpPr>
        <p:grpSpPr bwMode="auto">
          <a:xfrm>
            <a:off x="5384800" y="3683000"/>
            <a:ext cx="609600" cy="1138238"/>
            <a:chOff x="2304" y="1344"/>
            <a:chExt cx="498" cy="1245"/>
          </a:xfrm>
        </p:grpSpPr>
        <p:sp>
          <p:nvSpPr>
            <p:cNvPr id="22553" name="Freeform 37"/>
            <p:cNvSpPr>
              <a:spLocks/>
            </p:cNvSpPr>
            <p:nvPr/>
          </p:nvSpPr>
          <p:spPr bwMode="gray">
            <a:xfrm>
              <a:off x="2425" y="1344"/>
              <a:ext cx="233" cy="254"/>
            </a:xfrm>
            <a:custGeom>
              <a:avLst/>
              <a:gdLst>
                <a:gd name="T0" fmla="*/ 7 w 267"/>
                <a:gd name="T1" fmla="*/ 0 h 292"/>
                <a:gd name="T2" fmla="*/ 8 w 267"/>
                <a:gd name="T3" fmla="*/ 3 h 292"/>
                <a:gd name="T4" fmla="*/ 9 w 267"/>
                <a:gd name="T5" fmla="*/ 3 h 292"/>
                <a:gd name="T6" fmla="*/ 10 w 267"/>
                <a:gd name="T7" fmla="*/ 3 h 292"/>
                <a:gd name="T8" fmla="*/ 11 w 267"/>
                <a:gd name="T9" fmla="*/ 3 h 292"/>
                <a:gd name="T10" fmla="*/ 12 w 267"/>
                <a:gd name="T11" fmla="*/ 3 h 292"/>
                <a:gd name="T12" fmla="*/ 13 w 267"/>
                <a:gd name="T13" fmla="*/ 3 h 292"/>
                <a:gd name="T14" fmla="*/ 13 w 267"/>
                <a:gd name="T15" fmla="*/ 5 h 292"/>
                <a:gd name="T16" fmla="*/ 13 w 267"/>
                <a:gd name="T17" fmla="*/ 7 h 292"/>
                <a:gd name="T18" fmla="*/ 13 w 267"/>
                <a:gd name="T19" fmla="*/ 8 h 292"/>
                <a:gd name="T20" fmla="*/ 13 w 267"/>
                <a:gd name="T21" fmla="*/ 9 h 292"/>
                <a:gd name="T22" fmla="*/ 12 w 267"/>
                <a:gd name="T23" fmla="*/ 10 h 292"/>
                <a:gd name="T24" fmla="*/ 11 w 267"/>
                <a:gd name="T25" fmla="*/ 11 h 292"/>
                <a:gd name="T26" fmla="*/ 10 w 267"/>
                <a:gd name="T27" fmla="*/ 12 h 292"/>
                <a:gd name="T28" fmla="*/ 9 w 267"/>
                <a:gd name="T29" fmla="*/ 13 h 292"/>
                <a:gd name="T30" fmla="*/ 8 w 267"/>
                <a:gd name="T31" fmla="*/ 14 h 292"/>
                <a:gd name="T32" fmla="*/ 7 w 267"/>
                <a:gd name="T33" fmla="*/ 14 h 292"/>
                <a:gd name="T34" fmla="*/ 5 w 267"/>
                <a:gd name="T35" fmla="*/ 14 h 292"/>
                <a:gd name="T36" fmla="*/ 3 w 267"/>
                <a:gd name="T37" fmla="*/ 13 h 292"/>
                <a:gd name="T38" fmla="*/ 3 w 267"/>
                <a:gd name="T39" fmla="*/ 12 h 292"/>
                <a:gd name="T40" fmla="*/ 3 w 267"/>
                <a:gd name="T41" fmla="*/ 11 h 292"/>
                <a:gd name="T42" fmla="*/ 3 w 267"/>
                <a:gd name="T43" fmla="*/ 10 h 292"/>
                <a:gd name="T44" fmla="*/ 3 w 267"/>
                <a:gd name="T45" fmla="*/ 8 h 292"/>
                <a:gd name="T46" fmla="*/ 0 w 267"/>
                <a:gd name="T47" fmla="*/ 7 h 292"/>
                <a:gd name="T48" fmla="*/ 3 w 267"/>
                <a:gd name="T49" fmla="*/ 5 h 292"/>
                <a:gd name="T50" fmla="*/ 3 w 267"/>
                <a:gd name="T51" fmla="*/ 3 h 292"/>
                <a:gd name="T52" fmla="*/ 3 w 267"/>
                <a:gd name="T53" fmla="*/ 3 h 292"/>
                <a:gd name="T54" fmla="*/ 3 w 267"/>
                <a:gd name="T55" fmla="*/ 3 h 292"/>
                <a:gd name="T56" fmla="*/ 3 w 267"/>
                <a:gd name="T57" fmla="*/ 3 h 292"/>
                <a:gd name="T58" fmla="*/ 5 w 267"/>
                <a:gd name="T59" fmla="*/ 3 h 292"/>
                <a:gd name="T60" fmla="*/ 7 w 267"/>
                <a:gd name="T61" fmla="*/ 0 h 29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67"/>
                <a:gd name="T94" fmla="*/ 0 h 292"/>
                <a:gd name="T95" fmla="*/ 267 w 267"/>
                <a:gd name="T96" fmla="*/ 292 h 29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chemeClr val="accent2"/>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22554" name="Freeform 38"/>
            <p:cNvSpPr>
              <a:spLocks/>
            </p:cNvSpPr>
            <p:nvPr/>
          </p:nvSpPr>
          <p:spPr bwMode="gray">
            <a:xfrm>
              <a:off x="2304" y="1625"/>
              <a:ext cx="498" cy="964"/>
            </a:xfrm>
            <a:custGeom>
              <a:avLst/>
              <a:gdLst>
                <a:gd name="T0" fmla="*/ 3 w 573"/>
                <a:gd name="T1" fmla="*/ 3 h 1111"/>
                <a:gd name="T2" fmla="*/ 3 w 573"/>
                <a:gd name="T3" fmla="*/ 3 h 1111"/>
                <a:gd name="T4" fmla="*/ 3 w 573"/>
                <a:gd name="T5" fmla="*/ 3 h 1111"/>
                <a:gd name="T6" fmla="*/ 0 w 573"/>
                <a:gd name="T7" fmla="*/ 23 h 1111"/>
                <a:gd name="T8" fmla="*/ 1 w 573"/>
                <a:gd name="T9" fmla="*/ 23 h 1111"/>
                <a:gd name="T10" fmla="*/ 3 w 573"/>
                <a:gd name="T11" fmla="*/ 23 h 1111"/>
                <a:gd name="T12" fmla="*/ 3 w 573"/>
                <a:gd name="T13" fmla="*/ 24 h 1111"/>
                <a:gd name="T14" fmla="*/ 3 w 573"/>
                <a:gd name="T15" fmla="*/ 24 h 1111"/>
                <a:gd name="T16" fmla="*/ 3 w 573"/>
                <a:gd name="T17" fmla="*/ 24 h 1111"/>
                <a:gd name="T18" fmla="*/ 4 w 573"/>
                <a:gd name="T19" fmla="*/ 23 h 1111"/>
                <a:gd name="T20" fmla="*/ 5 w 573"/>
                <a:gd name="T21" fmla="*/ 23 h 1111"/>
                <a:gd name="T22" fmla="*/ 5 w 573"/>
                <a:gd name="T23" fmla="*/ 23 h 1111"/>
                <a:gd name="T24" fmla="*/ 5 w 573"/>
                <a:gd name="T25" fmla="*/ 8 h 1111"/>
                <a:gd name="T26" fmla="*/ 6 w 573"/>
                <a:gd name="T27" fmla="*/ 47 h 1111"/>
                <a:gd name="T28" fmla="*/ 7 w 573"/>
                <a:gd name="T29" fmla="*/ 47 h 1111"/>
                <a:gd name="T30" fmla="*/ 7 w 573"/>
                <a:gd name="T31" fmla="*/ 49 h 1111"/>
                <a:gd name="T32" fmla="*/ 8 w 573"/>
                <a:gd name="T33" fmla="*/ 49 h 1111"/>
                <a:gd name="T34" fmla="*/ 9 w 573"/>
                <a:gd name="T35" fmla="*/ 49 h 1111"/>
                <a:gd name="T36" fmla="*/ 10 w 573"/>
                <a:gd name="T37" fmla="*/ 49 h 1111"/>
                <a:gd name="T38" fmla="*/ 12 w 573"/>
                <a:gd name="T39" fmla="*/ 49 h 1111"/>
                <a:gd name="T40" fmla="*/ 12 w 573"/>
                <a:gd name="T41" fmla="*/ 47 h 1111"/>
                <a:gd name="T42" fmla="*/ 13 w 573"/>
                <a:gd name="T43" fmla="*/ 47 h 1111"/>
                <a:gd name="T44" fmla="*/ 13 w 573"/>
                <a:gd name="T45" fmla="*/ 23 h 1111"/>
                <a:gd name="T46" fmla="*/ 14 w 573"/>
                <a:gd name="T47" fmla="*/ 23 h 1111"/>
                <a:gd name="T48" fmla="*/ 14 w 573"/>
                <a:gd name="T49" fmla="*/ 23 h 1111"/>
                <a:gd name="T50" fmla="*/ 14 w 573"/>
                <a:gd name="T51" fmla="*/ 27 h 1111"/>
                <a:gd name="T52" fmla="*/ 14 w 573"/>
                <a:gd name="T53" fmla="*/ 30 h 1111"/>
                <a:gd name="T54" fmla="*/ 14 w 573"/>
                <a:gd name="T55" fmla="*/ 32 h 1111"/>
                <a:gd name="T56" fmla="*/ 14 w 573"/>
                <a:gd name="T57" fmla="*/ 37 h 1111"/>
                <a:gd name="T58" fmla="*/ 14 w 573"/>
                <a:gd name="T59" fmla="*/ 41 h 1111"/>
                <a:gd name="T60" fmla="*/ 14 w 573"/>
                <a:gd name="T61" fmla="*/ 44 h 1111"/>
                <a:gd name="T62" fmla="*/ 14 w 573"/>
                <a:gd name="T63" fmla="*/ 47 h 1111"/>
                <a:gd name="T64" fmla="*/ 14 w 573"/>
                <a:gd name="T65" fmla="*/ 47 h 1111"/>
                <a:gd name="T66" fmla="*/ 15 w 573"/>
                <a:gd name="T67" fmla="*/ 49 h 1111"/>
                <a:gd name="T68" fmla="*/ 16 w 573"/>
                <a:gd name="T69" fmla="*/ 49 h 1111"/>
                <a:gd name="T70" fmla="*/ 17 w 573"/>
                <a:gd name="T71" fmla="*/ 49 h 1111"/>
                <a:gd name="T72" fmla="*/ 18 w 573"/>
                <a:gd name="T73" fmla="*/ 49 h 1111"/>
                <a:gd name="T74" fmla="*/ 20 w 573"/>
                <a:gd name="T75" fmla="*/ 49 h 1111"/>
                <a:gd name="T76" fmla="*/ 20 w 573"/>
                <a:gd name="T77" fmla="*/ 47 h 1111"/>
                <a:gd name="T78" fmla="*/ 20 w 573"/>
                <a:gd name="T79" fmla="*/ 47 h 1111"/>
                <a:gd name="T80" fmla="*/ 21 w 573"/>
                <a:gd name="T81" fmla="*/ 8 h 1111"/>
                <a:gd name="T82" fmla="*/ 21 w 573"/>
                <a:gd name="T83" fmla="*/ 23 h 1111"/>
                <a:gd name="T84" fmla="*/ 21 w 573"/>
                <a:gd name="T85" fmla="*/ 23 h 1111"/>
                <a:gd name="T86" fmla="*/ 22 w 573"/>
                <a:gd name="T87" fmla="*/ 24 h 1111"/>
                <a:gd name="T88" fmla="*/ 23 w 573"/>
                <a:gd name="T89" fmla="*/ 24 h 1111"/>
                <a:gd name="T90" fmla="*/ 24 w 573"/>
                <a:gd name="T91" fmla="*/ 24 h 1111"/>
                <a:gd name="T92" fmla="*/ 25 w 573"/>
                <a:gd name="T93" fmla="*/ 24 h 1111"/>
                <a:gd name="T94" fmla="*/ 26 w 573"/>
                <a:gd name="T95" fmla="*/ 23 h 1111"/>
                <a:gd name="T96" fmla="*/ 26 w 573"/>
                <a:gd name="T97" fmla="*/ 23 h 1111"/>
                <a:gd name="T98" fmla="*/ 26 w 573"/>
                <a:gd name="T99" fmla="*/ 3 h 1111"/>
                <a:gd name="T100" fmla="*/ 24 w 573"/>
                <a:gd name="T101" fmla="*/ 3 h 1111"/>
                <a:gd name="T102" fmla="*/ 23 w 573"/>
                <a:gd name="T103" fmla="*/ 3 h 1111"/>
                <a:gd name="T104" fmla="*/ 4 w 573"/>
                <a:gd name="T105" fmla="*/ 0 h 11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73"/>
                <a:gd name="T160" fmla="*/ 0 h 1111"/>
                <a:gd name="T161" fmla="*/ 573 w 573"/>
                <a:gd name="T162" fmla="*/ 1111 h 11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close/>
                </a:path>
              </a:pathLst>
            </a:custGeom>
            <a:solidFill>
              <a:schemeClr val="accent2"/>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grpSp>
      <p:grpSp>
        <p:nvGrpSpPr>
          <p:cNvPr id="22549" name="Group 39"/>
          <p:cNvGrpSpPr>
            <a:grpSpLocks/>
          </p:cNvGrpSpPr>
          <p:nvPr/>
        </p:nvGrpSpPr>
        <p:grpSpPr bwMode="auto">
          <a:xfrm>
            <a:off x="6096000" y="3683000"/>
            <a:ext cx="609600" cy="1138238"/>
            <a:chOff x="2880" y="1344"/>
            <a:chExt cx="498" cy="1245"/>
          </a:xfrm>
        </p:grpSpPr>
        <p:sp>
          <p:nvSpPr>
            <p:cNvPr id="22551" name="Freeform 40"/>
            <p:cNvSpPr>
              <a:spLocks/>
            </p:cNvSpPr>
            <p:nvPr/>
          </p:nvSpPr>
          <p:spPr bwMode="gray">
            <a:xfrm>
              <a:off x="3001" y="1344"/>
              <a:ext cx="233" cy="254"/>
            </a:xfrm>
            <a:custGeom>
              <a:avLst/>
              <a:gdLst>
                <a:gd name="T0" fmla="*/ 7 w 267"/>
                <a:gd name="T1" fmla="*/ 0 h 292"/>
                <a:gd name="T2" fmla="*/ 8 w 267"/>
                <a:gd name="T3" fmla="*/ 3 h 292"/>
                <a:gd name="T4" fmla="*/ 9 w 267"/>
                <a:gd name="T5" fmla="*/ 3 h 292"/>
                <a:gd name="T6" fmla="*/ 10 w 267"/>
                <a:gd name="T7" fmla="*/ 3 h 292"/>
                <a:gd name="T8" fmla="*/ 11 w 267"/>
                <a:gd name="T9" fmla="*/ 3 h 292"/>
                <a:gd name="T10" fmla="*/ 12 w 267"/>
                <a:gd name="T11" fmla="*/ 3 h 292"/>
                <a:gd name="T12" fmla="*/ 13 w 267"/>
                <a:gd name="T13" fmla="*/ 3 h 292"/>
                <a:gd name="T14" fmla="*/ 13 w 267"/>
                <a:gd name="T15" fmla="*/ 5 h 292"/>
                <a:gd name="T16" fmla="*/ 13 w 267"/>
                <a:gd name="T17" fmla="*/ 7 h 292"/>
                <a:gd name="T18" fmla="*/ 13 w 267"/>
                <a:gd name="T19" fmla="*/ 8 h 292"/>
                <a:gd name="T20" fmla="*/ 13 w 267"/>
                <a:gd name="T21" fmla="*/ 9 h 292"/>
                <a:gd name="T22" fmla="*/ 12 w 267"/>
                <a:gd name="T23" fmla="*/ 10 h 292"/>
                <a:gd name="T24" fmla="*/ 11 w 267"/>
                <a:gd name="T25" fmla="*/ 11 h 292"/>
                <a:gd name="T26" fmla="*/ 10 w 267"/>
                <a:gd name="T27" fmla="*/ 12 h 292"/>
                <a:gd name="T28" fmla="*/ 9 w 267"/>
                <a:gd name="T29" fmla="*/ 13 h 292"/>
                <a:gd name="T30" fmla="*/ 8 w 267"/>
                <a:gd name="T31" fmla="*/ 14 h 292"/>
                <a:gd name="T32" fmla="*/ 7 w 267"/>
                <a:gd name="T33" fmla="*/ 14 h 292"/>
                <a:gd name="T34" fmla="*/ 5 w 267"/>
                <a:gd name="T35" fmla="*/ 14 h 292"/>
                <a:gd name="T36" fmla="*/ 3 w 267"/>
                <a:gd name="T37" fmla="*/ 13 h 292"/>
                <a:gd name="T38" fmla="*/ 3 w 267"/>
                <a:gd name="T39" fmla="*/ 12 h 292"/>
                <a:gd name="T40" fmla="*/ 3 w 267"/>
                <a:gd name="T41" fmla="*/ 11 h 292"/>
                <a:gd name="T42" fmla="*/ 3 w 267"/>
                <a:gd name="T43" fmla="*/ 10 h 292"/>
                <a:gd name="T44" fmla="*/ 3 w 267"/>
                <a:gd name="T45" fmla="*/ 8 h 292"/>
                <a:gd name="T46" fmla="*/ 0 w 267"/>
                <a:gd name="T47" fmla="*/ 7 h 292"/>
                <a:gd name="T48" fmla="*/ 3 w 267"/>
                <a:gd name="T49" fmla="*/ 5 h 292"/>
                <a:gd name="T50" fmla="*/ 3 w 267"/>
                <a:gd name="T51" fmla="*/ 3 h 292"/>
                <a:gd name="T52" fmla="*/ 3 w 267"/>
                <a:gd name="T53" fmla="*/ 3 h 292"/>
                <a:gd name="T54" fmla="*/ 3 w 267"/>
                <a:gd name="T55" fmla="*/ 3 h 292"/>
                <a:gd name="T56" fmla="*/ 3 w 267"/>
                <a:gd name="T57" fmla="*/ 3 h 292"/>
                <a:gd name="T58" fmla="*/ 5 w 267"/>
                <a:gd name="T59" fmla="*/ 3 h 292"/>
                <a:gd name="T60" fmla="*/ 7 w 267"/>
                <a:gd name="T61" fmla="*/ 0 h 29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67"/>
                <a:gd name="T94" fmla="*/ 0 h 292"/>
                <a:gd name="T95" fmla="*/ 267 w 267"/>
                <a:gd name="T96" fmla="*/ 292 h 29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chemeClr val="accent1"/>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22552" name="Freeform 41"/>
            <p:cNvSpPr>
              <a:spLocks/>
            </p:cNvSpPr>
            <p:nvPr/>
          </p:nvSpPr>
          <p:spPr bwMode="gray">
            <a:xfrm>
              <a:off x="2880" y="1625"/>
              <a:ext cx="498" cy="964"/>
            </a:xfrm>
            <a:custGeom>
              <a:avLst/>
              <a:gdLst>
                <a:gd name="T0" fmla="*/ 3 w 573"/>
                <a:gd name="T1" fmla="*/ 3 h 1111"/>
                <a:gd name="T2" fmla="*/ 3 w 573"/>
                <a:gd name="T3" fmla="*/ 3 h 1111"/>
                <a:gd name="T4" fmla="*/ 3 w 573"/>
                <a:gd name="T5" fmla="*/ 3 h 1111"/>
                <a:gd name="T6" fmla="*/ 0 w 573"/>
                <a:gd name="T7" fmla="*/ 23 h 1111"/>
                <a:gd name="T8" fmla="*/ 1 w 573"/>
                <a:gd name="T9" fmla="*/ 23 h 1111"/>
                <a:gd name="T10" fmla="*/ 3 w 573"/>
                <a:gd name="T11" fmla="*/ 23 h 1111"/>
                <a:gd name="T12" fmla="*/ 3 w 573"/>
                <a:gd name="T13" fmla="*/ 24 h 1111"/>
                <a:gd name="T14" fmla="*/ 3 w 573"/>
                <a:gd name="T15" fmla="*/ 24 h 1111"/>
                <a:gd name="T16" fmla="*/ 3 w 573"/>
                <a:gd name="T17" fmla="*/ 24 h 1111"/>
                <a:gd name="T18" fmla="*/ 4 w 573"/>
                <a:gd name="T19" fmla="*/ 23 h 1111"/>
                <a:gd name="T20" fmla="*/ 5 w 573"/>
                <a:gd name="T21" fmla="*/ 23 h 1111"/>
                <a:gd name="T22" fmla="*/ 5 w 573"/>
                <a:gd name="T23" fmla="*/ 23 h 1111"/>
                <a:gd name="T24" fmla="*/ 5 w 573"/>
                <a:gd name="T25" fmla="*/ 8 h 1111"/>
                <a:gd name="T26" fmla="*/ 6 w 573"/>
                <a:gd name="T27" fmla="*/ 47 h 1111"/>
                <a:gd name="T28" fmla="*/ 7 w 573"/>
                <a:gd name="T29" fmla="*/ 47 h 1111"/>
                <a:gd name="T30" fmla="*/ 7 w 573"/>
                <a:gd name="T31" fmla="*/ 49 h 1111"/>
                <a:gd name="T32" fmla="*/ 8 w 573"/>
                <a:gd name="T33" fmla="*/ 49 h 1111"/>
                <a:gd name="T34" fmla="*/ 9 w 573"/>
                <a:gd name="T35" fmla="*/ 49 h 1111"/>
                <a:gd name="T36" fmla="*/ 10 w 573"/>
                <a:gd name="T37" fmla="*/ 49 h 1111"/>
                <a:gd name="T38" fmla="*/ 12 w 573"/>
                <a:gd name="T39" fmla="*/ 49 h 1111"/>
                <a:gd name="T40" fmla="*/ 12 w 573"/>
                <a:gd name="T41" fmla="*/ 47 h 1111"/>
                <a:gd name="T42" fmla="*/ 13 w 573"/>
                <a:gd name="T43" fmla="*/ 47 h 1111"/>
                <a:gd name="T44" fmla="*/ 13 w 573"/>
                <a:gd name="T45" fmla="*/ 23 h 1111"/>
                <a:gd name="T46" fmla="*/ 14 w 573"/>
                <a:gd name="T47" fmla="*/ 23 h 1111"/>
                <a:gd name="T48" fmla="*/ 14 w 573"/>
                <a:gd name="T49" fmla="*/ 23 h 1111"/>
                <a:gd name="T50" fmla="*/ 14 w 573"/>
                <a:gd name="T51" fmla="*/ 27 h 1111"/>
                <a:gd name="T52" fmla="*/ 14 w 573"/>
                <a:gd name="T53" fmla="*/ 30 h 1111"/>
                <a:gd name="T54" fmla="*/ 14 w 573"/>
                <a:gd name="T55" fmla="*/ 32 h 1111"/>
                <a:gd name="T56" fmla="*/ 14 w 573"/>
                <a:gd name="T57" fmla="*/ 37 h 1111"/>
                <a:gd name="T58" fmla="*/ 14 w 573"/>
                <a:gd name="T59" fmla="*/ 41 h 1111"/>
                <a:gd name="T60" fmla="*/ 14 w 573"/>
                <a:gd name="T61" fmla="*/ 44 h 1111"/>
                <a:gd name="T62" fmla="*/ 14 w 573"/>
                <a:gd name="T63" fmla="*/ 47 h 1111"/>
                <a:gd name="T64" fmla="*/ 14 w 573"/>
                <a:gd name="T65" fmla="*/ 47 h 1111"/>
                <a:gd name="T66" fmla="*/ 15 w 573"/>
                <a:gd name="T67" fmla="*/ 49 h 1111"/>
                <a:gd name="T68" fmla="*/ 16 w 573"/>
                <a:gd name="T69" fmla="*/ 49 h 1111"/>
                <a:gd name="T70" fmla="*/ 17 w 573"/>
                <a:gd name="T71" fmla="*/ 49 h 1111"/>
                <a:gd name="T72" fmla="*/ 18 w 573"/>
                <a:gd name="T73" fmla="*/ 49 h 1111"/>
                <a:gd name="T74" fmla="*/ 20 w 573"/>
                <a:gd name="T75" fmla="*/ 49 h 1111"/>
                <a:gd name="T76" fmla="*/ 20 w 573"/>
                <a:gd name="T77" fmla="*/ 47 h 1111"/>
                <a:gd name="T78" fmla="*/ 20 w 573"/>
                <a:gd name="T79" fmla="*/ 47 h 1111"/>
                <a:gd name="T80" fmla="*/ 21 w 573"/>
                <a:gd name="T81" fmla="*/ 8 h 1111"/>
                <a:gd name="T82" fmla="*/ 21 w 573"/>
                <a:gd name="T83" fmla="*/ 23 h 1111"/>
                <a:gd name="T84" fmla="*/ 21 w 573"/>
                <a:gd name="T85" fmla="*/ 23 h 1111"/>
                <a:gd name="T86" fmla="*/ 22 w 573"/>
                <a:gd name="T87" fmla="*/ 24 h 1111"/>
                <a:gd name="T88" fmla="*/ 23 w 573"/>
                <a:gd name="T89" fmla="*/ 24 h 1111"/>
                <a:gd name="T90" fmla="*/ 24 w 573"/>
                <a:gd name="T91" fmla="*/ 24 h 1111"/>
                <a:gd name="T92" fmla="*/ 25 w 573"/>
                <a:gd name="T93" fmla="*/ 24 h 1111"/>
                <a:gd name="T94" fmla="*/ 26 w 573"/>
                <a:gd name="T95" fmla="*/ 23 h 1111"/>
                <a:gd name="T96" fmla="*/ 26 w 573"/>
                <a:gd name="T97" fmla="*/ 23 h 1111"/>
                <a:gd name="T98" fmla="*/ 26 w 573"/>
                <a:gd name="T99" fmla="*/ 3 h 1111"/>
                <a:gd name="T100" fmla="*/ 24 w 573"/>
                <a:gd name="T101" fmla="*/ 3 h 1111"/>
                <a:gd name="T102" fmla="*/ 23 w 573"/>
                <a:gd name="T103" fmla="*/ 3 h 1111"/>
                <a:gd name="T104" fmla="*/ 4 w 573"/>
                <a:gd name="T105" fmla="*/ 0 h 11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73"/>
                <a:gd name="T160" fmla="*/ 0 h 1111"/>
                <a:gd name="T161" fmla="*/ 573 w 573"/>
                <a:gd name="T162" fmla="*/ 1111 h 11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close/>
                </a:path>
              </a:pathLst>
            </a:custGeom>
            <a:solidFill>
              <a:schemeClr val="accent1"/>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grpSp>
      <p:sp>
        <p:nvSpPr>
          <p:cNvPr id="49" name="Rectangle 1"/>
          <p:cNvSpPr>
            <a:spLocks noChangeArrowheads="1"/>
          </p:cNvSpPr>
          <p:nvPr/>
        </p:nvSpPr>
        <p:spPr bwMode="auto">
          <a:xfrm>
            <a:off x="334434" y="5928311"/>
            <a:ext cx="11425767" cy="338554"/>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marL="285750" lvl="4" indent="-285750" algn="l" eaLnBrk="0" hangingPunct="0">
              <a:buClr>
                <a:srgbClr val="000565"/>
              </a:buClr>
              <a:buFontTx/>
              <a:buBlip>
                <a:blip r:embed="rId4"/>
              </a:buBlip>
              <a:tabLst>
                <a:tab pos="2660650" algn="l"/>
              </a:tabLst>
              <a:defRPr/>
            </a:pPr>
            <a:r>
              <a:rPr lang="zh-CN" altLang="en-US" sz="1600" b="1">
                <a:solidFill>
                  <a:srgbClr val="000099"/>
                </a:solidFill>
                <a:ea typeface="楷体_GB2312" pitchFamily="49" charset="-122"/>
              </a:rPr>
              <a:t>利用好海量的大数据，解决中国软件公司卖人头、卖授权、无粘度的商业模式，转变为以数据服务为核心的新商业模式。</a:t>
            </a:r>
            <a:endParaRPr lang="zh-CN" altLang="en-US" sz="1600" b="1" dirty="0">
              <a:solidFill>
                <a:srgbClr val="000099"/>
              </a:solidFill>
              <a:ea typeface="楷体_GB2312" pitchFamily="49" charset="-122"/>
            </a:endParaRPr>
          </a:p>
        </p:txBody>
      </p:sp>
    </p:spTree>
    <p:extLst>
      <p:ext uri="{BB962C8B-B14F-4D97-AF65-F5344CB8AC3E}">
        <p14:creationId xmlns:p14="http://schemas.microsoft.com/office/powerpoint/2010/main" val="3794621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2" name="Group 1"/>
          <p:cNvGrpSpPr>
            <a:grpSpLocks/>
          </p:cNvGrpSpPr>
          <p:nvPr/>
        </p:nvGrpSpPr>
        <p:grpSpPr bwMode="auto">
          <a:xfrm>
            <a:off x="239185" y="2779714"/>
            <a:ext cx="11298767" cy="3673475"/>
            <a:chOff x="0" y="0"/>
            <a:chExt cx="668" cy="290"/>
          </a:xfrm>
        </p:grpSpPr>
        <p:sp>
          <p:nvSpPr>
            <p:cNvPr id="30760" name="AutoShape 2"/>
            <p:cNvSpPr>
              <a:spLocks/>
            </p:cNvSpPr>
            <p:nvPr/>
          </p:nvSpPr>
          <p:spPr bwMode="auto">
            <a:xfrm>
              <a:off x="142" y="56"/>
              <a:ext cx="83" cy="185"/>
            </a:xfrm>
            <a:prstGeom prst="roundRect">
              <a:avLst>
                <a:gd name="adj" fmla="val 16667"/>
              </a:avLst>
            </a:pr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defTabSz="914400" eaLnBrk="1"/>
              <a:endParaRPr lang="zh-CN" altLang="zh-CN" sz="1800">
                <a:latin typeface="微软雅黑" pitchFamily="34" charset="-122"/>
                <a:ea typeface="微软雅黑" pitchFamily="34" charset="-122"/>
              </a:endParaRPr>
            </a:p>
          </p:txBody>
        </p:sp>
        <p:sp>
          <p:nvSpPr>
            <p:cNvPr id="30761" name="AutoShape 3"/>
            <p:cNvSpPr>
              <a:spLocks/>
            </p:cNvSpPr>
            <p:nvPr/>
          </p:nvSpPr>
          <p:spPr bwMode="auto">
            <a:xfrm>
              <a:off x="79" y="55"/>
              <a:ext cx="58" cy="2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50800" tIns="50800" rIns="50800" bIns="50800"/>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algn="ctr" defTabSz="914400" eaLnBrk="1">
                <a:spcBef>
                  <a:spcPts val="800"/>
                </a:spcBef>
              </a:pPr>
              <a:r>
                <a:rPr lang="zh-CN" altLang="zh-CN" sz="1400">
                  <a:latin typeface="微软雅黑" pitchFamily="34" charset="-122"/>
                  <a:ea typeface="微软雅黑" pitchFamily="34" charset="-122"/>
                  <a:sym typeface="Heiti SC Light" charset="0"/>
                </a:rPr>
                <a:t>大数据</a:t>
              </a:r>
              <a:endParaRPr lang="zh-CN" altLang="zh-CN">
                <a:latin typeface="微软雅黑" pitchFamily="34" charset="-122"/>
                <a:ea typeface="微软雅黑" pitchFamily="34" charset="-122"/>
              </a:endParaRPr>
            </a:p>
          </p:txBody>
        </p:sp>
        <p:grpSp>
          <p:nvGrpSpPr>
            <p:cNvPr id="30762" name="Group 4"/>
            <p:cNvGrpSpPr>
              <a:grpSpLocks/>
            </p:cNvGrpSpPr>
            <p:nvPr/>
          </p:nvGrpSpPr>
          <p:grpSpPr bwMode="auto">
            <a:xfrm>
              <a:off x="81" y="102"/>
              <a:ext cx="35" cy="44"/>
              <a:chOff x="0" y="0"/>
              <a:chExt cx="34" cy="43"/>
            </a:xfrm>
          </p:grpSpPr>
          <p:grpSp>
            <p:nvGrpSpPr>
              <p:cNvPr id="30799" name="Group 5"/>
              <p:cNvGrpSpPr>
                <a:grpSpLocks/>
              </p:cNvGrpSpPr>
              <p:nvPr/>
            </p:nvGrpSpPr>
            <p:grpSpPr bwMode="auto">
              <a:xfrm>
                <a:off x="0" y="21"/>
                <a:ext cx="34" cy="22"/>
                <a:chOff x="0" y="0"/>
                <a:chExt cx="34" cy="22"/>
              </a:xfrm>
            </p:grpSpPr>
            <p:sp>
              <p:nvSpPr>
                <p:cNvPr id="30815" name="AutoShape 6"/>
                <p:cNvSpPr>
                  <a:spLocks/>
                </p:cNvSpPr>
                <p:nvPr/>
              </p:nvSpPr>
              <p:spPr bwMode="auto">
                <a:xfrm>
                  <a:off x="0" y="2"/>
                  <a:ext cx="34" cy="2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10800"/>
                      </a:moveTo>
                      <a:lnTo>
                        <a:pt x="0" y="10800"/>
                      </a:lnTo>
                      <a:cubicBezTo>
                        <a:pt x="0" y="4835"/>
                        <a:pt x="4835" y="0"/>
                        <a:pt x="10800" y="0"/>
                      </a:cubicBezTo>
                      <a:cubicBezTo>
                        <a:pt x="16764" y="0"/>
                        <a:pt x="21600" y="4835"/>
                        <a:pt x="21600" y="10800"/>
                      </a:cubicBezTo>
                      <a:cubicBezTo>
                        <a:pt x="21600" y="16764"/>
                        <a:pt x="16764" y="21600"/>
                        <a:pt x="10800" y="21600"/>
                      </a:cubicBezTo>
                      <a:cubicBezTo>
                        <a:pt x="4835" y="21600"/>
                        <a:pt x="0" y="16764"/>
                        <a:pt x="0" y="10800"/>
                      </a:cubicBezTo>
                      <a:close/>
                    </a:path>
                  </a:pathLst>
                </a:custGeom>
                <a:solidFill>
                  <a:srgbClr val="CC9900"/>
                </a:solidFill>
                <a:ln>
                  <a:noFill/>
                </a:ln>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nchor="ctr"/>
                <a:lstStyle/>
                <a:p>
                  <a:endParaRPr lang="zh-CN" altLang="en-US"/>
                </a:p>
              </p:txBody>
            </p:sp>
            <p:sp>
              <p:nvSpPr>
                <p:cNvPr id="30816" name="AutoShape 7"/>
                <p:cNvSpPr>
                  <a:spLocks/>
                </p:cNvSpPr>
                <p:nvPr/>
              </p:nvSpPr>
              <p:spPr bwMode="auto">
                <a:xfrm>
                  <a:off x="0" y="0"/>
                  <a:ext cx="34" cy="2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10800"/>
                      </a:moveTo>
                      <a:lnTo>
                        <a:pt x="0" y="10800"/>
                      </a:lnTo>
                      <a:cubicBezTo>
                        <a:pt x="0" y="4835"/>
                        <a:pt x="4835" y="0"/>
                        <a:pt x="10800" y="0"/>
                      </a:cubicBezTo>
                      <a:cubicBezTo>
                        <a:pt x="16764" y="0"/>
                        <a:pt x="21600" y="4835"/>
                        <a:pt x="21600" y="10800"/>
                      </a:cubicBezTo>
                      <a:cubicBezTo>
                        <a:pt x="21600" y="16764"/>
                        <a:pt x="16764" y="21600"/>
                        <a:pt x="10800" y="21600"/>
                      </a:cubicBezTo>
                      <a:cubicBezTo>
                        <a:pt x="4835" y="21600"/>
                        <a:pt x="0" y="16764"/>
                        <a:pt x="0" y="10800"/>
                      </a:cubicBezTo>
                      <a:close/>
                    </a:path>
                  </a:pathLst>
                </a:custGeom>
                <a:gradFill rotWithShape="0">
                  <a:gsLst>
                    <a:gs pos="0">
                      <a:srgbClr val="CC9900"/>
                    </a:gs>
                    <a:gs pos="100000">
                      <a:srgbClr val="5E4700"/>
                    </a:gs>
                  </a:gsLst>
                  <a:lin ang="2700000"/>
                </a:gradFill>
                <a:ln>
                  <a:noFill/>
                </a:ln>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nchor="ctr"/>
                <a:lstStyle/>
                <a:p>
                  <a:endParaRPr lang="zh-CN" altLang="en-US"/>
                </a:p>
              </p:txBody>
            </p:sp>
          </p:grpSp>
          <p:grpSp>
            <p:nvGrpSpPr>
              <p:cNvPr id="30800" name="Group 8"/>
              <p:cNvGrpSpPr>
                <a:grpSpLocks/>
              </p:cNvGrpSpPr>
              <p:nvPr/>
            </p:nvGrpSpPr>
            <p:grpSpPr bwMode="auto">
              <a:xfrm>
                <a:off x="0" y="17"/>
                <a:ext cx="34" cy="22"/>
                <a:chOff x="0" y="0"/>
                <a:chExt cx="34" cy="22"/>
              </a:xfrm>
            </p:grpSpPr>
            <p:sp>
              <p:nvSpPr>
                <p:cNvPr id="30813" name="AutoShape 9"/>
                <p:cNvSpPr>
                  <a:spLocks/>
                </p:cNvSpPr>
                <p:nvPr/>
              </p:nvSpPr>
              <p:spPr bwMode="auto">
                <a:xfrm>
                  <a:off x="0" y="2"/>
                  <a:ext cx="34" cy="2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10800"/>
                      </a:moveTo>
                      <a:lnTo>
                        <a:pt x="0" y="10800"/>
                      </a:lnTo>
                      <a:cubicBezTo>
                        <a:pt x="0" y="4835"/>
                        <a:pt x="4835" y="0"/>
                        <a:pt x="10800" y="0"/>
                      </a:cubicBezTo>
                      <a:cubicBezTo>
                        <a:pt x="16764" y="0"/>
                        <a:pt x="21600" y="4835"/>
                        <a:pt x="21600" y="10800"/>
                      </a:cubicBezTo>
                      <a:cubicBezTo>
                        <a:pt x="21600" y="16764"/>
                        <a:pt x="16764" y="21600"/>
                        <a:pt x="10800" y="21600"/>
                      </a:cubicBezTo>
                      <a:cubicBezTo>
                        <a:pt x="4835" y="21600"/>
                        <a:pt x="0" y="16764"/>
                        <a:pt x="0" y="10800"/>
                      </a:cubicBezTo>
                      <a:close/>
                    </a:path>
                  </a:pathLst>
                </a:custGeom>
                <a:solidFill>
                  <a:srgbClr val="CC9900"/>
                </a:solidFill>
                <a:ln>
                  <a:noFill/>
                </a:ln>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nchor="ctr"/>
                <a:lstStyle/>
                <a:p>
                  <a:endParaRPr lang="zh-CN" altLang="en-US"/>
                </a:p>
              </p:txBody>
            </p:sp>
            <p:sp>
              <p:nvSpPr>
                <p:cNvPr id="30814" name="AutoShape 10"/>
                <p:cNvSpPr>
                  <a:spLocks/>
                </p:cNvSpPr>
                <p:nvPr/>
              </p:nvSpPr>
              <p:spPr bwMode="auto">
                <a:xfrm>
                  <a:off x="0" y="0"/>
                  <a:ext cx="34" cy="2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10800"/>
                      </a:moveTo>
                      <a:lnTo>
                        <a:pt x="0" y="10800"/>
                      </a:lnTo>
                      <a:cubicBezTo>
                        <a:pt x="0" y="4835"/>
                        <a:pt x="4835" y="0"/>
                        <a:pt x="10800" y="0"/>
                      </a:cubicBezTo>
                      <a:cubicBezTo>
                        <a:pt x="16764" y="0"/>
                        <a:pt x="21600" y="4835"/>
                        <a:pt x="21600" y="10800"/>
                      </a:cubicBezTo>
                      <a:cubicBezTo>
                        <a:pt x="21600" y="16764"/>
                        <a:pt x="16764" y="21600"/>
                        <a:pt x="10800" y="21600"/>
                      </a:cubicBezTo>
                      <a:cubicBezTo>
                        <a:pt x="4835" y="21600"/>
                        <a:pt x="0" y="16764"/>
                        <a:pt x="0" y="10800"/>
                      </a:cubicBezTo>
                      <a:close/>
                    </a:path>
                  </a:pathLst>
                </a:custGeom>
                <a:gradFill rotWithShape="0">
                  <a:gsLst>
                    <a:gs pos="0">
                      <a:srgbClr val="CC9900"/>
                    </a:gs>
                    <a:gs pos="100000">
                      <a:srgbClr val="5E4700"/>
                    </a:gs>
                  </a:gsLst>
                  <a:lin ang="2700000"/>
                </a:gradFill>
                <a:ln>
                  <a:noFill/>
                </a:ln>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nchor="ctr"/>
                <a:lstStyle/>
                <a:p>
                  <a:endParaRPr lang="zh-CN" altLang="en-US"/>
                </a:p>
              </p:txBody>
            </p:sp>
          </p:grpSp>
          <p:grpSp>
            <p:nvGrpSpPr>
              <p:cNvPr id="30801" name="Group 11"/>
              <p:cNvGrpSpPr>
                <a:grpSpLocks/>
              </p:cNvGrpSpPr>
              <p:nvPr/>
            </p:nvGrpSpPr>
            <p:grpSpPr bwMode="auto">
              <a:xfrm>
                <a:off x="0" y="12"/>
                <a:ext cx="34" cy="23"/>
                <a:chOff x="0" y="0"/>
                <a:chExt cx="34" cy="22"/>
              </a:xfrm>
            </p:grpSpPr>
            <p:sp>
              <p:nvSpPr>
                <p:cNvPr id="30811" name="AutoShape 12"/>
                <p:cNvSpPr>
                  <a:spLocks/>
                </p:cNvSpPr>
                <p:nvPr/>
              </p:nvSpPr>
              <p:spPr bwMode="auto">
                <a:xfrm>
                  <a:off x="0" y="2"/>
                  <a:ext cx="34" cy="2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10800"/>
                      </a:moveTo>
                      <a:lnTo>
                        <a:pt x="0" y="10800"/>
                      </a:lnTo>
                      <a:cubicBezTo>
                        <a:pt x="0" y="4835"/>
                        <a:pt x="4835" y="0"/>
                        <a:pt x="10800" y="0"/>
                      </a:cubicBezTo>
                      <a:cubicBezTo>
                        <a:pt x="16764" y="0"/>
                        <a:pt x="21600" y="4835"/>
                        <a:pt x="21600" y="10800"/>
                      </a:cubicBezTo>
                      <a:cubicBezTo>
                        <a:pt x="21600" y="16764"/>
                        <a:pt x="16764" y="21600"/>
                        <a:pt x="10800" y="21600"/>
                      </a:cubicBezTo>
                      <a:cubicBezTo>
                        <a:pt x="4835" y="21600"/>
                        <a:pt x="0" y="16764"/>
                        <a:pt x="0" y="10800"/>
                      </a:cubicBezTo>
                      <a:close/>
                    </a:path>
                  </a:pathLst>
                </a:custGeom>
                <a:solidFill>
                  <a:srgbClr val="CC9900"/>
                </a:solidFill>
                <a:ln>
                  <a:noFill/>
                </a:ln>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nchor="ctr"/>
                <a:lstStyle/>
                <a:p>
                  <a:endParaRPr lang="zh-CN" altLang="en-US"/>
                </a:p>
              </p:txBody>
            </p:sp>
            <p:sp>
              <p:nvSpPr>
                <p:cNvPr id="30812" name="AutoShape 13"/>
                <p:cNvSpPr>
                  <a:spLocks/>
                </p:cNvSpPr>
                <p:nvPr/>
              </p:nvSpPr>
              <p:spPr bwMode="auto">
                <a:xfrm>
                  <a:off x="0" y="0"/>
                  <a:ext cx="34" cy="2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10800"/>
                      </a:moveTo>
                      <a:lnTo>
                        <a:pt x="0" y="10800"/>
                      </a:lnTo>
                      <a:cubicBezTo>
                        <a:pt x="0" y="4835"/>
                        <a:pt x="4835" y="0"/>
                        <a:pt x="10800" y="0"/>
                      </a:cubicBezTo>
                      <a:cubicBezTo>
                        <a:pt x="16764" y="0"/>
                        <a:pt x="21600" y="4835"/>
                        <a:pt x="21600" y="10800"/>
                      </a:cubicBezTo>
                      <a:cubicBezTo>
                        <a:pt x="21600" y="16764"/>
                        <a:pt x="16764" y="21600"/>
                        <a:pt x="10800" y="21600"/>
                      </a:cubicBezTo>
                      <a:cubicBezTo>
                        <a:pt x="4835" y="21600"/>
                        <a:pt x="0" y="16764"/>
                        <a:pt x="0" y="10800"/>
                      </a:cubicBezTo>
                      <a:close/>
                    </a:path>
                  </a:pathLst>
                </a:custGeom>
                <a:gradFill rotWithShape="0">
                  <a:gsLst>
                    <a:gs pos="0">
                      <a:srgbClr val="CC9900"/>
                    </a:gs>
                    <a:gs pos="100000">
                      <a:srgbClr val="5E4700"/>
                    </a:gs>
                  </a:gsLst>
                  <a:lin ang="2700000"/>
                </a:gradFill>
                <a:ln>
                  <a:noFill/>
                </a:ln>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nchor="ctr"/>
                <a:lstStyle/>
                <a:p>
                  <a:endParaRPr lang="zh-CN" altLang="en-US"/>
                </a:p>
              </p:txBody>
            </p:sp>
          </p:grpSp>
          <p:grpSp>
            <p:nvGrpSpPr>
              <p:cNvPr id="30802" name="Group 14"/>
              <p:cNvGrpSpPr>
                <a:grpSpLocks/>
              </p:cNvGrpSpPr>
              <p:nvPr/>
            </p:nvGrpSpPr>
            <p:grpSpPr bwMode="auto">
              <a:xfrm>
                <a:off x="0" y="8"/>
                <a:ext cx="34" cy="22"/>
                <a:chOff x="0" y="0"/>
                <a:chExt cx="34" cy="22"/>
              </a:xfrm>
            </p:grpSpPr>
            <p:sp>
              <p:nvSpPr>
                <p:cNvPr id="30809" name="AutoShape 15"/>
                <p:cNvSpPr>
                  <a:spLocks/>
                </p:cNvSpPr>
                <p:nvPr/>
              </p:nvSpPr>
              <p:spPr bwMode="auto">
                <a:xfrm>
                  <a:off x="0" y="2"/>
                  <a:ext cx="34" cy="2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10800"/>
                      </a:moveTo>
                      <a:lnTo>
                        <a:pt x="0" y="10800"/>
                      </a:lnTo>
                      <a:cubicBezTo>
                        <a:pt x="0" y="4835"/>
                        <a:pt x="4835" y="0"/>
                        <a:pt x="10800" y="0"/>
                      </a:cubicBezTo>
                      <a:cubicBezTo>
                        <a:pt x="16764" y="0"/>
                        <a:pt x="21600" y="4835"/>
                        <a:pt x="21600" y="10800"/>
                      </a:cubicBezTo>
                      <a:cubicBezTo>
                        <a:pt x="21600" y="16764"/>
                        <a:pt x="16764" y="21600"/>
                        <a:pt x="10800" y="21600"/>
                      </a:cubicBezTo>
                      <a:cubicBezTo>
                        <a:pt x="4835" y="21600"/>
                        <a:pt x="0" y="16764"/>
                        <a:pt x="0" y="10800"/>
                      </a:cubicBezTo>
                      <a:close/>
                    </a:path>
                  </a:pathLst>
                </a:custGeom>
                <a:solidFill>
                  <a:srgbClr val="CC9900"/>
                </a:solidFill>
                <a:ln>
                  <a:noFill/>
                </a:ln>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nchor="ctr"/>
                <a:lstStyle/>
                <a:p>
                  <a:endParaRPr lang="zh-CN" altLang="en-US"/>
                </a:p>
              </p:txBody>
            </p:sp>
            <p:sp>
              <p:nvSpPr>
                <p:cNvPr id="30810" name="AutoShape 16"/>
                <p:cNvSpPr>
                  <a:spLocks/>
                </p:cNvSpPr>
                <p:nvPr/>
              </p:nvSpPr>
              <p:spPr bwMode="auto">
                <a:xfrm>
                  <a:off x="0" y="0"/>
                  <a:ext cx="34" cy="2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10800"/>
                      </a:moveTo>
                      <a:lnTo>
                        <a:pt x="0" y="10800"/>
                      </a:lnTo>
                      <a:cubicBezTo>
                        <a:pt x="0" y="4835"/>
                        <a:pt x="4835" y="0"/>
                        <a:pt x="10800" y="0"/>
                      </a:cubicBezTo>
                      <a:cubicBezTo>
                        <a:pt x="16764" y="0"/>
                        <a:pt x="21600" y="4835"/>
                        <a:pt x="21600" y="10800"/>
                      </a:cubicBezTo>
                      <a:cubicBezTo>
                        <a:pt x="21600" y="16764"/>
                        <a:pt x="16764" y="21600"/>
                        <a:pt x="10800" y="21600"/>
                      </a:cubicBezTo>
                      <a:cubicBezTo>
                        <a:pt x="4835" y="21600"/>
                        <a:pt x="0" y="16764"/>
                        <a:pt x="0" y="10800"/>
                      </a:cubicBezTo>
                      <a:close/>
                    </a:path>
                  </a:pathLst>
                </a:custGeom>
                <a:gradFill rotWithShape="0">
                  <a:gsLst>
                    <a:gs pos="0">
                      <a:srgbClr val="CC9900"/>
                    </a:gs>
                    <a:gs pos="100000">
                      <a:srgbClr val="5E4700"/>
                    </a:gs>
                  </a:gsLst>
                  <a:lin ang="2700000"/>
                </a:gradFill>
                <a:ln>
                  <a:noFill/>
                </a:ln>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nchor="ctr"/>
                <a:lstStyle/>
                <a:p>
                  <a:endParaRPr lang="zh-CN" altLang="en-US"/>
                </a:p>
              </p:txBody>
            </p:sp>
          </p:grpSp>
          <p:grpSp>
            <p:nvGrpSpPr>
              <p:cNvPr id="30803" name="Group 17"/>
              <p:cNvGrpSpPr>
                <a:grpSpLocks/>
              </p:cNvGrpSpPr>
              <p:nvPr/>
            </p:nvGrpSpPr>
            <p:grpSpPr bwMode="auto">
              <a:xfrm>
                <a:off x="0" y="4"/>
                <a:ext cx="34" cy="22"/>
                <a:chOff x="0" y="0"/>
                <a:chExt cx="34" cy="22"/>
              </a:xfrm>
            </p:grpSpPr>
            <p:sp>
              <p:nvSpPr>
                <p:cNvPr id="30807" name="AutoShape 18"/>
                <p:cNvSpPr>
                  <a:spLocks/>
                </p:cNvSpPr>
                <p:nvPr/>
              </p:nvSpPr>
              <p:spPr bwMode="auto">
                <a:xfrm>
                  <a:off x="0" y="2"/>
                  <a:ext cx="34" cy="2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10800"/>
                      </a:moveTo>
                      <a:lnTo>
                        <a:pt x="0" y="10800"/>
                      </a:lnTo>
                      <a:cubicBezTo>
                        <a:pt x="0" y="4835"/>
                        <a:pt x="4835" y="0"/>
                        <a:pt x="10800" y="0"/>
                      </a:cubicBezTo>
                      <a:cubicBezTo>
                        <a:pt x="16764" y="0"/>
                        <a:pt x="21600" y="4835"/>
                        <a:pt x="21600" y="10800"/>
                      </a:cubicBezTo>
                      <a:cubicBezTo>
                        <a:pt x="21600" y="16764"/>
                        <a:pt x="16764" y="21600"/>
                        <a:pt x="10800" y="21600"/>
                      </a:cubicBezTo>
                      <a:cubicBezTo>
                        <a:pt x="4835" y="21600"/>
                        <a:pt x="0" y="16764"/>
                        <a:pt x="0" y="10800"/>
                      </a:cubicBezTo>
                      <a:close/>
                    </a:path>
                  </a:pathLst>
                </a:custGeom>
                <a:solidFill>
                  <a:srgbClr val="CC9900"/>
                </a:solidFill>
                <a:ln>
                  <a:noFill/>
                </a:ln>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nchor="ctr"/>
                <a:lstStyle/>
                <a:p>
                  <a:endParaRPr lang="zh-CN" altLang="en-US"/>
                </a:p>
              </p:txBody>
            </p:sp>
            <p:sp>
              <p:nvSpPr>
                <p:cNvPr id="30808" name="AutoShape 19"/>
                <p:cNvSpPr>
                  <a:spLocks/>
                </p:cNvSpPr>
                <p:nvPr/>
              </p:nvSpPr>
              <p:spPr bwMode="auto">
                <a:xfrm>
                  <a:off x="0" y="0"/>
                  <a:ext cx="34" cy="2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10800"/>
                      </a:moveTo>
                      <a:lnTo>
                        <a:pt x="0" y="10800"/>
                      </a:lnTo>
                      <a:cubicBezTo>
                        <a:pt x="0" y="4835"/>
                        <a:pt x="4835" y="0"/>
                        <a:pt x="10800" y="0"/>
                      </a:cubicBezTo>
                      <a:cubicBezTo>
                        <a:pt x="16764" y="0"/>
                        <a:pt x="21600" y="4835"/>
                        <a:pt x="21600" y="10800"/>
                      </a:cubicBezTo>
                      <a:cubicBezTo>
                        <a:pt x="21600" y="16764"/>
                        <a:pt x="16764" y="21600"/>
                        <a:pt x="10800" y="21600"/>
                      </a:cubicBezTo>
                      <a:cubicBezTo>
                        <a:pt x="4835" y="21600"/>
                        <a:pt x="0" y="16764"/>
                        <a:pt x="0" y="10800"/>
                      </a:cubicBezTo>
                      <a:close/>
                    </a:path>
                  </a:pathLst>
                </a:custGeom>
                <a:gradFill rotWithShape="0">
                  <a:gsLst>
                    <a:gs pos="0">
                      <a:srgbClr val="CC9900"/>
                    </a:gs>
                    <a:gs pos="100000">
                      <a:srgbClr val="5E4700"/>
                    </a:gs>
                  </a:gsLst>
                  <a:lin ang="2700000"/>
                </a:gradFill>
                <a:ln>
                  <a:noFill/>
                </a:ln>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nchor="ctr"/>
                <a:lstStyle/>
                <a:p>
                  <a:endParaRPr lang="zh-CN" altLang="en-US"/>
                </a:p>
              </p:txBody>
            </p:sp>
          </p:grpSp>
          <p:grpSp>
            <p:nvGrpSpPr>
              <p:cNvPr id="30804" name="Group 20"/>
              <p:cNvGrpSpPr>
                <a:grpSpLocks/>
              </p:cNvGrpSpPr>
              <p:nvPr/>
            </p:nvGrpSpPr>
            <p:grpSpPr bwMode="auto">
              <a:xfrm>
                <a:off x="0" y="0"/>
                <a:ext cx="34" cy="22"/>
                <a:chOff x="0" y="0"/>
                <a:chExt cx="34" cy="22"/>
              </a:xfrm>
            </p:grpSpPr>
            <p:sp>
              <p:nvSpPr>
                <p:cNvPr id="30805" name="AutoShape 21"/>
                <p:cNvSpPr>
                  <a:spLocks/>
                </p:cNvSpPr>
                <p:nvPr/>
              </p:nvSpPr>
              <p:spPr bwMode="auto">
                <a:xfrm>
                  <a:off x="0" y="2"/>
                  <a:ext cx="34" cy="2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10800"/>
                      </a:moveTo>
                      <a:lnTo>
                        <a:pt x="0" y="10800"/>
                      </a:lnTo>
                      <a:cubicBezTo>
                        <a:pt x="0" y="4835"/>
                        <a:pt x="4835" y="0"/>
                        <a:pt x="10800" y="0"/>
                      </a:cubicBezTo>
                      <a:cubicBezTo>
                        <a:pt x="16764" y="0"/>
                        <a:pt x="21600" y="4835"/>
                        <a:pt x="21600" y="10800"/>
                      </a:cubicBezTo>
                      <a:cubicBezTo>
                        <a:pt x="21600" y="16764"/>
                        <a:pt x="16764" y="21600"/>
                        <a:pt x="10800" y="21600"/>
                      </a:cubicBezTo>
                      <a:cubicBezTo>
                        <a:pt x="4835" y="21600"/>
                        <a:pt x="0" y="16764"/>
                        <a:pt x="0" y="10800"/>
                      </a:cubicBezTo>
                      <a:close/>
                    </a:path>
                  </a:pathLst>
                </a:custGeom>
                <a:solidFill>
                  <a:srgbClr val="CC9900"/>
                </a:solidFill>
                <a:ln>
                  <a:noFill/>
                </a:ln>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nchor="ctr"/>
                <a:lstStyle/>
                <a:p>
                  <a:endParaRPr lang="zh-CN" altLang="en-US"/>
                </a:p>
              </p:txBody>
            </p:sp>
            <p:sp>
              <p:nvSpPr>
                <p:cNvPr id="30806" name="AutoShape 22"/>
                <p:cNvSpPr>
                  <a:spLocks/>
                </p:cNvSpPr>
                <p:nvPr/>
              </p:nvSpPr>
              <p:spPr bwMode="auto">
                <a:xfrm>
                  <a:off x="0" y="0"/>
                  <a:ext cx="34" cy="2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10800"/>
                      </a:moveTo>
                      <a:lnTo>
                        <a:pt x="0" y="10800"/>
                      </a:lnTo>
                      <a:cubicBezTo>
                        <a:pt x="0" y="4835"/>
                        <a:pt x="4835" y="0"/>
                        <a:pt x="10800" y="0"/>
                      </a:cubicBezTo>
                      <a:cubicBezTo>
                        <a:pt x="16764" y="0"/>
                        <a:pt x="21600" y="4835"/>
                        <a:pt x="21600" y="10800"/>
                      </a:cubicBezTo>
                      <a:cubicBezTo>
                        <a:pt x="21600" y="16764"/>
                        <a:pt x="16764" y="21600"/>
                        <a:pt x="10800" y="21600"/>
                      </a:cubicBezTo>
                      <a:cubicBezTo>
                        <a:pt x="4835" y="21600"/>
                        <a:pt x="0" y="16764"/>
                        <a:pt x="0" y="10800"/>
                      </a:cubicBezTo>
                      <a:close/>
                    </a:path>
                  </a:pathLst>
                </a:custGeom>
                <a:gradFill rotWithShape="0">
                  <a:gsLst>
                    <a:gs pos="0">
                      <a:srgbClr val="CC9900"/>
                    </a:gs>
                    <a:gs pos="100000">
                      <a:srgbClr val="5E4700"/>
                    </a:gs>
                  </a:gsLst>
                  <a:lin ang="2700000"/>
                </a:gradFill>
                <a:ln>
                  <a:noFill/>
                </a:ln>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nchor="ctr"/>
                <a:lstStyle/>
                <a:p>
                  <a:endParaRPr lang="zh-CN" altLang="en-US"/>
                </a:p>
              </p:txBody>
            </p:sp>
          </p:grpSp>
        </p:grpSp>
        <p:sp>
          <p:nvSpPr>
            <p:cNvPr id="30763" name="AutoShape 23"/>
            <p:cNvSpPr>
              <a:spLocks/>
            </p:cNvSpPr>
            <p:nvPr/>
          </p:nvSpPr>
          <p:spPr bwMode="auto">
            <a:xfrm>
              <a:off x="56" y="145"/>
              <a:ext cx="78" cy="2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50800" tIns="50800" rIns="50800" bIns="50800"/>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algn="ctr" defTabSz="914400" eaLnBrk="1">
                <a:spcBef>
                  <a:spcPts val="800"/>
                </a:spcBef>
              </a:pPr>
              <a:r>
                <a:rPr lang="zh-CN" altLang="zh-CN" sz="1400">
                  <a:latin typeface="微软雅黑" pitchFamily="34" charset="-122"/>
                  <a:ea typeface="微软雅黑" pitchFamily="34" charset="-122"/>
                  <a:sym typeface="Heiti SC Light" charset="0"/>
                </a:rPr>
                <a:t>分析系统</a:t>
              </a:r>
              <a:endParaRPr lang="zh-CN" altLang="zh-CN">
                <a:latin typeface="微软雅黑" pitchFamily="34" charset="-122"/>
                <a:ea typeface="微软雅黑" pitchFamily="34" charset="-122"/>
              </a:endParaRPr>
            </a:p>
          </p:txBody>
        </p:sp>
        <p:pic>
          <p:nvPicPr>
            <p:cNvPr id="30764" name="Picture 24" descr="image57.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 y="142"/>
              <a:ext cx="73" cy="86"/>
            </a:xfrm>
            <a:prstGeom prst="rect">
              <a:avLst/>
            </a:prstGeom>
            <a:noFill/>
            <a:ln w="9525">
              <a:solidFill>
                <a:srgbClr val="000000"/>
              </a:solidFill>
              <a:prstDash val="lgDash"/>
              <a:round/>
              <a:headEnd/>
              <a:tailEnd/>
            </a:ln>
            <a:extLst>
              <a:ext uri="{909E8E84-426E-40DD-AFC4-6F175D3DCCD1}">
                <a14:hiddenFill xmlns:a14="http://schemas.microsoft.com/office/drawing/2010/main">
                  <a:solidFill>
                    <a:srgbClr val="FFFFFF"/>
                  </a:solidFill>
                </a14:hiddenFill>
              </a:ext>
            </a:extLst>
          </p:spPr>
        </p:pic>
        <p:pic>
          <p:nvPicPr>
            <p:cNvPr id="30765" name="Picture 25" descr="image58.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 y="142"/>
              <a:ext cx="73" cy="86"/>
            </a:xfrm>
            <a:prstGeom prst="rect">
              <a:avLst/>
            </a:prstGeom>
            <a:noFill/>
            <a:ln w="9525">
              <a:solidFill>
                <a:srgbClr val="000000"/>
              </a:solidFill>
              <a:prstDash val="lgDash"/>
              <a:round/>
              <a:headEnd/>
              <a:tailEnd/>
            </a:ln>
            <a:extLst>
              <a:ext uri="{909E8E84-426E-40DD-AFC4-6F175D3DCCD1}">
                <a14:hiddenFill xmlns:a14="http://schemas.microsoft.com/office/drawing/2010/main">
                  <a:solidFill>
                    <a:srgbClr val="FFFFFF"/>
                  </a:solidFill>
                </a14:hiddenFill>
              </a:ext>
            </a:extLst>
          </p:spPr>
        </p:pic>
        <p:pic>
          <p:nvPicPr>
            <p:cNvPr id="30766" name="Picture 26" descr="image59.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2" y="145"/>
              <a:ext cx="73" cy="85"/>
            </a:xfrm>
            <a:prstGeom prst="rect">
              <a:avLst/>
            </a:prstGeom>
            <a:noFill/>
            <a:ln w="9525">
              <a:solidFill>
                <a:srgbClr val="000000"/>
              </a:solidFill>
              <a:prstDash val="lgDash"/>
              <a:round/>
              <a:headEnd/>
              <a:tailEnd/>
            </a:ln>
            <a:extLst>
              <a:ext uri="{909E8E84-426E-40DD-AFC4-6F175D3DCCD1}">
                <a14:hiddenFill xmlns:a14="http://schemas.microsoft.com/office/drawing/2010/main">
                  <a:solidFill>
                    <a:srgbClr val="FFFFFF"/>
                  </a:solidFill>
                </a14:hiddenFill>
              </a:ext>
            </a:extLst>
          </p:spPr>
        </p:pic>
        <p:sp>
          <p:nvSpPr>
            <p:cNvPr id="30767" name="AutoShape 27"/>
            <p:cNvSpPr>
              <a:spLocks/>
            </p:cNvSpPr>
            <p:nvPr/>
          </p:nvSpPr>
          <p:spPr bwMode="auto">
            <a:xfrm rot="5400000">
              <a:off x="49" y="105"/>
              <a:ext cx="25" cy="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5428" y="0"/>
                  </a:moveTo>
                  <a:lnTo>
                    <a:pt x="9257" y="7200"/>
                  </a:lnTo>
                  <a:lnTo>
                    <a:pt x="12343" y="7200"/>
                  </a:lnTo>
                  <a:lnTo>
                    <a:pt x="12343" y="14400"/>
                  </a:lnTo>
                  <a:lnTo>
                    <a:pt x="0" y="14400"/>
                  </a:lnTo>
                  <a:lnTo>
                    <a:pt x="0" y="21600"/>
                  </a:lnTo>
                  <a:lnTo>
                    <a:pt x="18513" y="21600"/>
                  </a:lnTo>
                  <a:lnTo>
                    <a:pt x="18513" y="7200"/>
                  </a:lnTo>
                  <a:lnTo>
                    <a:pt x="21600" y="7200"/>
                  </a:lnTo>
                  <a:close/>
                </a:path>
              </a:pathLst>
            </a:custGeom>
            <a:solidFill>
              <a:srgbClr val="B2B2B2"/>
            </a:solidFill>
            <a:ln>
              <a:noFill/>
            </a:ln>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nchor="ctr"/>
            <a:lstStyle/>
            <a:p>
              <a:endParaRPr lang="zh-CN" altLang="en-US"/>
            </a:p>
          </p:txBody>
        </p:sp>
        <p:sp>
          <p:nvSpPr>
            <p:cNvPr id="30768" name="AutoShape 28"/>
            <p:cNvSpPr>
              <a:spLocks/>
            </p:cNvSpPr>
            <p:nvPr/>
          </p:nvSpPr>
          <p:spPr bwMode="auto">
            <a:xfrm>
              <a:off x="120" y="109"/>
              <a:ext cx="22" cy="34"/>
            </a:xfrm>
            <a:prstGeom prst="rightArrow">
              <a:avLst>
                <a:gd name="adj1" fmla="val 50000"/>
                <a:gd name="adj2" fmla="val 25000"/>
              </a:avLst>
            </a:prstGeom>
            <a:solidFill>
              <a:srgbClr val="B2B2B2"/>
            </a:solidFill>
            <a:ln>
              <a:noFill/>
            </a:ln>
            <a:extLst>
              <a:ext uri="{91240B29-F687-4F45-9708-019B960494DF}">
                <a14:hiddenLine xmlns:a14="http://schemas.microsoft.com/office/drawing/2010/main" w="12700">
                  <a:solidFill>
                    <a:srgbClr val="000000"/>
                  </a:solidFill>
                  <a:miter lim="0"/>
                  <a:headEnd/>
                  <a:tailEnd/>
                </a14:hiddenLine>
              </a:ext>
            </a:extLst>
          </p:spPr>
          <p:txBody>
            <a:bodyPr lIns="0" tIns="0" rIns="0" bIns="0" anchor="ctr"/>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defTabSz="914400" eaLnBrk="1"/>
              <a:endParaRPr lang="zh-CN" altLang="zh-CN" sz="1800">
                <a:latin typeface="微软雅黑" pitchFamily="34" charset="-122"/>
                <a:ea typeface="微软雅黑" pitchFamily="34" charset="-122"/>
              </a:endParaRPr>
            </a:p>
          </p:txBody>
        </p:sp>
        <p:sp>
          <p:nvSpPr>
            <p:cNvPr id="30769" name="AutoShape 29"/>
            <p:cNvSpPr>
              <a:spLocks/>
            </p:cNvSpPr>
            <p:nvPr/>
          </p:nvSpPr>
          <p:spPr bwMode="auto">
            <a:xfrm>
              <a:off x="223" y="109"/>
              <a:ext cx="23" cy="34"/>
            </a:xfrm>
            <a:prstGeom prst="rightArrow">
              <a:avLst>
                <a:gd name="adj1" fmla="val 50000"/>
                <a:gd name="adj2" fmla="val 25000"/>
              </a:avLst>
            </a:prstGeom>
            <a:solidFill>
              <a:srgbClr val="B2B2B2"/>
            </a:solidFill>
            <a:ln>
              <a:noFill/>
            </a:ln>
            <a:extLst>
              <a:ext uri="{91240B29-F687-4F45-9708-019B960494DF}">
                <a14:hiddenLine xmlns:a14="http://schemas.microsoft.com/office/drawing/2010/main" w="12700">
                  <a:solidFill>
                    <a:srgbClr val="000000"/>
                  </a:solidFill>
                  <a:miter lim="0"/>
                  <a:headEnd/>
                  <a:tailEnd/>
                </a14:hiddenLine>
              </a:ext>
            </a:extLst>
          </p:spPr>
          <p:txBody>
            <a:bodyPr lIns="0" tIns="0" rIns="0" bIns="0" anchor="ctr"/>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defTabSz="914400" eaLnBrk="1"/>
              <a:endParaRPr lang="zh-CN" altLang="zh-CN" sz="1800">
                <a:latin typeface="微软雅黑" pitchFamily="34" charset="-122"/>
                <a:ea typeface="微软雅黑" pitchFamily="34" charset="-122"/>
              </a:endParaRPr>
            </a:p>
          </p:txBody>
        </p:sp>
        <p:sp>
          <p:nvSpPr>
            <p:cNvPr id="30770" name="AutoShape 30"/>
            <p:cNvSpPr>
              <a:spLocks/>
            </p:cNvSpPr>
            <p:nvPr/>
          </p:nvSpPr>
          <p:spPr bwMode="auto">
            <a:xfrm>
              <a:off x="327" y="109"/>
              <a:ext cx="22" cy="34"/>
            </a:xfrm>
            <a:prstGeom prst="rightArrow">
              <a:avLst>
                <a:gd name="adj1" fmla="val 50000"/>
                <a:gd name="adj2" fmla="val 25000"/>
              </a:avLst>
            </a:prstGeom>
            <a:solidFill>
              <a:srgbClr val="B2B2B2"/>
            </a:solidFill>
            <a:ln>
              <a:noFill/>
            </a:ln>
            <a:extLst>
              <a:ext uri="{91240B29-F687-4F45-9708-019B960494DF}">
                <a14:hiddenLine xmlns:a14="http://schemas.microsoft.com/office/drawing/2010/main" w="12700">
                  <a:solidFill>
                    <a:srgbClr val="000000"/>
                  </a:solidFill>
                  <a:miter lim="0"/>
                  <a:headEnd/>
                  <a:tailEnd/>
                </a14:hiddenLine>
              </a:ext>
            </a:extLst>
          </p:spPr>
          <p:txBody>
            <a:bodyPr lIns="0" tIns="0" rIns="0" bIns="0" anchor="ctr"/>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defTabSz="914400" eaLnBrk="1"/>
              <a:endParaRPr lang="zh-CN" altLang="zh-CN" sz="1800">
                <a:latin typeface="微软雅黑" pitchFamily="34" charset="-122"/>
                <a:ea typeface="微软雅黑" pitchFamily="34" charset="-122"/>
              </a:endParaRPr>
            </a:p>
          </p:txBody>
        </p:sp>
        <p:pic>
          <p:nvPicPr>
            <p:cNvPr id="30771" name="Picture 31" descr="image60.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 y="142"/>
              <a:ext cx="72" cy="86"/>
            </a:xfrm>
            <a:prstGeom prst="rect">
              <a:avLst/>
            </a:prstGeom>
            <a:noFill/>
            <a:ln w="9525">
              <a:solidFill>
                <a:srgbClr val="000000"/>
              </a:solidFill>
              <a:prstDash val="lgDash"/>
              <a:round/>
              <a:headEnd/>
              <a:tailEnd/>
            </a:ln>
            <a:extLst>
              <a:ext uri="{909E8E84-426E-40DD-AFC4-6F175D3DCCD1}">
                <a14:hiddenFill xmlns:a14="http://schemas.microsoft.com/office/drawing/2010/main">
                  <a:solidFill>
                    <a:srgbClr val="FFFFFF"/>
                  </a:solidFill>
                </a14:hiddenFill>
              </a:ext>
            </a:extLst>
          </p:spPr>
        </p:pic>
        <p:sp>
          <p:nvSpPr>
            <p:cNvPr id="30772" name="AutoShape 32"/>
            <p:cNvSpPr>
              <a:spLocks/>
            </p:cNvSpPr>
            <p:nvPr/>
          </p:nvSpPr>
          <p:spPr bwMode="auto">
            <a:xfrm>
              <a:off x="535" y="113"/>
              <a:ext cx="23" cy="34"/>
            </a:xfrm>
            <a:prstGeom prst="rightArrow">
              <a:avLst>
                <a:gd name="adj1" fmla="val 50000"/>
                <a:gd name="adj2" fmla="val 25000"/>
              </a:avLst>
            </a:prstGeom>
            <a:solidFill>
              <a:srgbClr val="B2B2B2"/>
            </a:solidFill>
            <a:ln>
              <a:noFill/>
            </a:ln>
            <a:extLst>
              <a:ext uri="{91240B29-F687-4F45-9708-019B960494DF}">
                <a14:hiddenLine xmlns:a14="http://schemas.microsoft.com/office/drawing/2010/main" w="12700">
                  <a:solidFill>
                    <a:srgbClr val="000000"/>
                  </a:solidFill>
                  <a:miter lim="0"/>
                  <a:headEnd/>
                  <a:tailEnd/>
                </a14:hiddenLine>
              </a:ext>
            </a:extLst>
          </p:spPr>
          <p:txBody>
            <a:bodyPr lIns="0" tIns="0" rIns="0" bIns="0" anchor="ctr"/>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algn="ctr" defTabSz="914400" eaLnBrk="1"/>
              <a:endParaRPr lang="zh-CN" altLang="zh-CN" sz="1800">
                <a:latin typeface="微软雅黑" pitchFamily="34" charset="-122"/>
                <a:ea typeface="微软雅黑" pitchFamily="34" charset="-122"/>
                <a:cs typeface="Arial" pitchFamily="34" charset="0"/>
                <a:sym typeface="Arial" pitchFamily="34" charset="0"/>
              </a:endParaRPr>
            </a:p>
          </p:txBody>
        </p:sp>
        <p:sp>
          <p:nvSpPr>
            <p:cNvPr id="30773" name="AutoShape 33"/>
            <p:cNvSpPr>
              <a:spLocks/>
            </p:cNvSpPr>
            <p:nvPr/>
          </p:nvSpPr>
          <p:spPr bwMode="auto">
            <a:xfrm>
              <a:off x="431" y="113"/>
              <a:ext cx="22" cy="34"/>
            </a:xfrm>
            <a:prstGeom prst="rightArrow">
              <a:avLst>
                <a:gd name="adj1" fmla="val 50000"/>
                <a:gd name="adj2" fmla="val 25000"/>
              </a:avLst>
            </a:prstGeom>
            <a:solidFill>
              <a:srgbClr val="B2B2B2"/>
            </a:solidFill>
            <a:ln>
              <a:noFill/>
            </a:ln>
            <a:extLst>
              <a:ext uri="{91240B29-F687-4F45-9708-019B960494DF}">
                <a14:hiddenLine xmlns:a14="http://schemas.microsoft.com/office/drawing/2010/main" w="12700">
                  <a:solidFill>
                    <a:srgbClr val="000000"/>
                  </a:solidFill>
                  <a:miter lim="0"/>
                  <a:headEnd/>
                  <a:tailEnd/>
                </a14:hiddenLine>
              </a:ext>
            </a:extLst>
          </p:spPr>
          <p:txBody>
            <a:bodyPr lIns="0" tIns="0" rIns="0" bIns="0" anchor="ctr"/>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defTabSz="914400" eaLnBrk="1"/>
              <a:endParaRPr lang="zh-CN" altLang="zh-CN" sz="1800">
                <a:latin typeface="微软雅黑" pitchFamily="34" charset="-122"/>
                <a:ea typeface="微软雅黑" pitchFamily="34" charset="-122"/>
              </a:endParaRPr>
            </a:p>
          </p:txBody>
        </p:sp>
        <p:sp>
          <p:nvSpPr>
            <p:cNvPr id="30774" name="AutoShape 34"/>
            <p:cNvSpPr>
              <a:spLocks/>
            </p:cNvSpPr>
            <p:nvPr/>
          </p:nvSpPr>
          <p:spPr bwMode="auto">
            <a:xfrm>
              <a:off x="639" y="186"/>
              <a:ext cx="23" cy="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solidFill>
              <a:srgbClr val="B2B2B2"/>
            </a:solidFill>
            <a:ln>
              <a:noFill/>
            </a:ln>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nchor="ctr"/>
            <a:lstStyle/>
            <a:p>
              <a:endParaRPr lang="zh-CN" altLang="en-US"/>
            </a:p>
          </p:txBody>
        </p:sp>
        <p:sp>
          <p:nvSpPr>
            <p:cNvPr id="30775" name="AutoShape 35"/>
            <p:cNvSpPr>
              <a:spLocks/>
            </p:cNvSpPr>
            <p:nvPr/>
          </p:nvSpPr>
          <p:spPr bwMode="auto">
            <a:xfrm>
              <a:off x="661" y="186"/>
              <a:ext cx="7" cy="1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solidFill>
              <a:srgbClr val="B2B2B2"/>
            </a:solidFill>
            <a:ln>
              <a:noFill/>
            </a:ln>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nchor="ctr"/>
            <a:lstStyle/>
            <a:p>
              <a:endParaRPr lang="zh-CN" altLang="en-US"/>
            </a:p>
          </p:txBody>
        </p:sp>
        <p:sp>
          <p:nvSpPr>
            <p:cNvPr id="30776" name="AutoShape 36"/>
            <p:cNvSpPr>
              <a:spLocks/>
            </p:cNvSpPr>
            <p:nvPr/>
          </p:nvSpPr>
          <p:spPr bwMode="auto">
            <a:xfrm rot="-5400000">
              <a:off x="330" y="-48"/>
              <a:ext cx="7" cy="66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solidFill>
              <a:srgbClr val="B2B2B2"/>
            </a:solidFill>
            <a:ln>
              <a:noFill/>
            </a:ln>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nchor="ctr"/>
            <a:lstStyle/>
            <a:p>
              <a:endParaRPr lang="zh-CN" altLang="en-US"/>
            </a:p>
          </p:txBody>
        </p:sp>
        <p:sp>
          <p:nvSpPr>
            <p:cNvPr id="30777" name="AutoShape 37"/>
            <p:cNvSpPr>
              <a:spLocks/>
            </p:cNvSpPr>
            <p:nvPr/>
          </p:nvSpPr>
          <p:spPr bwMode="auto">
            <a:xfrm>
              <a:off x="1" y="79"/>
              <a:ext cx="7" cy="21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solidFill>
              <a:srgbClr val="B2B2B2"/>
            </a:solidFill>
            <a:ln>
              <a:noFill/>
            </a:ln>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nchor="ctr"/>
            <a:lstStyle/>
            <a:p>
              <a:endParaRPr lang="zh-CN" altLang="en-US"/>
            </a:p>
          </p:txBody>
        </p:sp>
        <p:sp>
          <p:nvSpPr>
            <p:cNvPr id="30778" name="AutoShape 38"/>
            <p:cNvSpPr>
              <a:spLocks/>
            </p:cNvSpPr>
            <p:nvPr/>
          </p:nvSpPr>
          <p:spPr bwMode="auto">
            <a:xfrm>
              <a:off x="2" y="73"/>
              <a:ext cx="23" cy="11"/>
            </a:xfrm>
            <a:prstGeom prst="rightArrow">
              <a:avLst>
                <a:gd name="adj1" fmla="val 50000"/>
                <a:gd name="adj2" fmla="val 51682"/>
              </a:avLst>
            </a:prstGeom>
            <a:solidFill>
              <a:srgbClr val="B2B2B2"/>
            </a:solidFill>
            <a:ln>
              <a:noFill/>
            </a:ln>
            <a:extLst>
              <a:ext uri="{91240B29-F687-4F45-9708-019B960494DF}">
                <a14:hiddenLine xmlns:a14="http://schemas.microsoft.com/office/drawing/2010/main" w="12700">
                  <a:solidFill>
                    <a:srgbClr val="000000"/>
                  </a:solidFill>
                  <a:miter lim="0"/>
                  <a:headEnd/>
                  <a:tailEnd/>
                </a14:hiddenLine>
              </a:ext>
            </a:extLst>
          </p:spPr>
          <p:txBody>
            <a:bodyPr lIns="0" tIns="0" rIns="0" bIns="0" anchor="ctr"/>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defTabSz="914400" eaLnBrk="1"/>
              <a:endParaRPr lang="zh-CN" altLang="zh-CN" sz="1800">
                <a:latin typeface="微软雅黑" pitchFamily="34" charset="-122"/>
                <a:ea typeface="微软雅黑" pitchFamily="34" charset="-122"/>
              </a:endParaRPr>
            </a:p>
          </p:txBody>
        </p:sp>
        <p:sp>
          <p:nvSpPr>
            <p:cNvPr id="30779" name="AutoShape 39"/>
            <p:cNvSpPr>
              <a:spLocks/>
            </p:cNvSpPr>
            <p:nvPr/>
          </p:nvSpPr>
          <p:spPr bwMode="auto">
            <a:xfrm rot="-5400000">
              <a:off x="152" y="256"/>
              <a:ext cx="55" cy="12"/>
            </a:xfrm>
            <a:prstGeom prst="rightArrow">
              <a:avLst>
                <a:gd name="adj1" fmla="val 50000"/>
                <a:gd name="adj2" fmla="val 115899"/>
              </a:avLst>
            </a:prstGeom>
            <a:solidFill>
              <a:srgbClr val="B2B2B2"/>
            </a:solidFill>
            <a:ln>
              <a:noFill/>
            </a:ln>
            <a:extLst>
              <a:ext uri="{91240B29-F687-4F45-9708-019B960494DF}">
                <a14:hiddenLine xmlns:a14="http://schemas.microsoft.com/office/drawing/2010/main" w="12700">
                  <a:solidFill>
                    <a:srgbClr val="000000"/>
                  </a:solidFill>
                  <a:miter lim="0"/>
                  <a:headEnd/>
                  <a:tailEnd/>
                </a14:hiddenLine>
              </a:ext>
            </a:extLst>
          </p:spPr>
          <p:txBody>
            <a:bodyPr lIns="0" tIns="0" rIns="0" bIns="0" anchor="ctr"/>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defTabSz="914400" eaLnBrk="1"/>
              <a:endParaRPr lang="zh-CN" altLang="zh-CN" sz="1800">
                <a:latin typeface="微软雅黑" pitchFamily="34" charset="-122"/>
                <a:ea typeface="微软雅黑" pitchFamily="34" charset="-122"/>
              </a:endParaRPr>
            </a:p>
          </p:txBody>
        </p:sp>
        <p:sp>
          <p:nvSpPr>
            <p:cNvPr id="30780" name="AutoShape 40"/>
            <p:cNvSpPr>
              <a:spLocks/>
            </p:cNvSpPr>
            <p:nvPr/>
          </p:nvSpPr>
          <p:spPr bwMode="auto">
            <a:xfrm rot="-5400000">
              <a:off x="256" y="256"/>
              <a:ext cx="55" cy="12"/>
            </a:xfrm>
            <a:prstGeom prst="rightArrow">
              <a:avLst>
                <a:gd name="adj1" fmla="val 50000"/>
                <a:gd name="adj2" fmla="val 115899"/>
              </a:avLst>
            </a:prstGeom>
            <a:solidFill>
              <a:srgbClr val="B2B2B2"/>
            </a:solidFill>
            <a:ln>
              <a:noFill/>
            </a:ln>
            <a:extLst>
              <a:ext uri="{91240B29-F687-4F45-9708-019B960494DF}">
                <a14:hiddenLine xmlns:a14="http://schemas.microsoft.com/office/drawing/2010/main" w="12700">
                  <a:solidFill>
                    <a:srgbClr val="000000"/>
                  </a:solidFill>
                  <a:miter lim="0"/>
                  <a:headEnd/>
                  <a:tailEnd/>
                </a14:hiddenLine>
              </a:ext>
            </a:extLst>
          </p:spPr>
          <p:txBody>
            <a:bodyPr lIns="0" tIns="0" rIns="0" bIns="0" anchor="ctr"/>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defTabSz="914400" eaLnBrk="1"/>
              <a:endParaRPr lang="zh-CN" altLang="zh-CN" sz="1800">
                <a:latin typeface="微软雅黑" pitchFamily="34" charset="-122"/>
                <a:ea typeface="微软雅黑" pitchFamily="34" charset="-122"/>
              </a:endParaRPr>
            </a:p>
          </p:txBody>
        </p:sp>
        <p:sp>
          <p:nvSpPr>
            <p:cNvPr id="30781" name="AutoShape 41"/>
            <p:cNvSpPr>
              <a:spLocks/>
            </p:cNvSpPr>
            <p:nvPr/>
          </p:nvSpPr>
          <p:spPr bwMode="auto">
            <a:xfrm rot="-5400000">
              <a:off x="360" y="256"/>
              <a:ext cx="55" cy="12"/>
            </a:xfrm>
            <a:prstGeom prst="rightArrow">
              <a:avLst>
                <a:gd name="adj1" fmla="val 50000"/>
                <a:gd name="adj2" fmla="val 115899"/>
              </a:avLst>
            </a:prstGeom>
            <a:solidFill>
              <a:srgbClr val="B2B2B2"/>
            </a:solidFill>
            <a:ln>
              <a:noFill/>
            </a:ln>
            <a:extLst>
              <a:ext uri="{91240B29-F687-4F45-9708-019B960494DF}">
                <a14:hiddenLine xmlns:a14="http://schemas.microsoft.com/office/drawing/2010/main" w="12700">
                  <a:solidFill>
                    <a:srgbClr val="000000"/>
                  </a:solidFill>
                  <a:miter lim="0"/>
                  <a:headEnd/>
                  <a:tailEnd/>
                </a14:hiddenLine>
              </a:ext>
            </a:extLst>
          </p:spPr>
          <p:txBody>
            <a:bodyPr lIns="0" tIns="0" rIns="0" bIns="0" anchor="ctr"/>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defTabSz="914400" eaLnBrk="1"/>
              <a:endParaRPr lang="zh-CN" altLang="zh-CN" sz="1800">
                <a:latin typeface="微软雅黑" pitchFamily="34" charset="-122"/>
                <a:ea typeface="微软雅黑" pitchFamily="34" charset="-122"/>
              </a:endParaRPr>
            </a:p>
          </p:txBody>
        </p:sp>
        <p:sp>
          <p:nvSpPr>
            <p:cNvPr id="30782" name="AutoShape 42"/>
            <p:cNvSpPr>
              <a:spLocks/>
            </p:cNvSpPr>
            <p:nvPr/>
          </p:nvSpPr>
          <p:spPr bwMode="auto">
            <a:xfrm rot="-5400000">
              <a:off x="464" y="256"/>
              <a:ext cx="55" cy="12"/>
            </a:xfrm>
            <a:prstGeom prst="rightArrow">
              <a:avLst>
                <a:gd name="adj1" fmla="val 50000"/>
                <a:gd name="adj2" fmla="val 115899"/>
              </a:avLst>
            </a:prstGeom>
            <a:solidFill>
              <a:srgbClr val="B2B2B2"/>
            </a:solidFill>
            <a:ln>
              <a:noFill/>
            </a:ln>
            <a:extLst>
              <a:ext uri="{91240B29-F687-4F45-9708-019B960494DF}">
                <a14:hiddenLine xmlns:a14="http://schemas.microsoft.com/office/drawing/2010/main" w="12700">
                  <a:solidFill>
                    <a:srgbClr val="000000"/>
                  </a:solidFill>
                  <a:miter lim="0"/>
                  <a:headEnd/>
                  <a:tailEnd/>
                </a14:hiddenLine>
              </a:ext>
            </a:extLst>
          </p:spPr>
          <p:txBody>
            <a:bodyPr lIns="0" tIns="0" rIns="0" bIns="0" anchor="ctr"/>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defTabSz="914400" eaLnBrk="1"/>
              <a:endParaRPr lang="zh-CN" altLang="zh-CN" sz="1800">
                <a:latin typeface="微软雅黑" pitchFamily="34" charset="-122"/>
                <a:ea typeface="微软雅黑" pitchFamily="34" charset="-122"/>
              </a:endParaRPr>
            </a:p>
          </p:txBody>
        </p:sp>
        <p:sp>
          <p:nvSpPr>
            <p:cNvPr id="30783" name="Line 43"/>
            <p:cNvSpPr>
              <a:spLocks noChangeShapeType="1"/>
            </p:cNvSpPr>
            <p:nvPr/>
          </p:nvSpPr>
          <p:spPr bwMode="auto">
            <a:xfrm flipV="1">
              <a:off x="180" y="18"/>
              <a:ext cx="1" cy="39"/>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84" name="Line 44"/>
            <p:cNvSpPr>
              <a:spLocks noChangeShapeType="1"/>
            </p:cNvSpPr>
            <p:nvPr/>
          </p:nvSpPr>
          <p:spPr bwMode="auto">
            <a:xfrm flipV="1">
              <a:off x="495" y="16"/>
              <a:ext cx="1" cy="39"/>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85" name="Line 45"/>
            <p:cNvSpPr>
              <a:spLocks noChangeShapeType="1"/>
            </p:cNvSpPr>
            <p:nvPr/>
          </p:nvSpPr>
          <p:spPr bwMode="auto">
            <a:xfrm flipH="1">
              <a:off x="403" y="16"/>
              <a:ext cx="93" cy="1"/>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86" name="AutoShape 46"/>
            <p:cNvSpPr>
              <a:spLocks/>
            </p:cNvSpPr>
            <p:nvPr/>
          </p:nvSpPr>
          <p:spPr bwMode="auto">
            <a:xfrm>
              <a:off x="269" y="0"/>
              <a:ext cx="156" cy="2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50800" tIns="50800" rIns="50800" bIns="50800"/>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algn="ctr" defTabSz="914400" eaLnBrk="1">
                <a:spcBef>
                  <a:spcPts val="1200"/>
                </a:spcBef>
              </a:pPr>
              <a:r>
                <a:rPr lang="zh-CN" altLang="zh-CN" sz="2000">
                  <a:solidFill>
                    <a:srgbClr val="FF0000"/>
                  </a:solidFill>
                  <a:latin typeface="微软雅黑" pitchFamily="34" charset="-122"/>
                  <a:ea typeface="微软雅黑" pitchFamily="34" charset="-122"/>
                  <a:sym typeface="Heiti SC Light" charset="0"/>
                </a:rPr>
                <a:t>基于数据</a:t>
              </a:r>
              <a:endParaRPr lang="zh-CN" altLang="zh-CN">
                <a:latin typeface="微软雅黑" pitchFamily="34" charset="-122"/>
                <a:ea typeface="微软雅黑" pitchFamily="34" charset="-122"/>
              </a:endParaRPr>
            </a:p>
          </p:txBody>
        </p:sp>
        <p:pic>
          <p:nvPicPr>
            <p:cNvPr id="30787" name="Picture 47" descr="image61.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5" y="143"/>
              <a:ext cx="72" cy="85"/>
            </a:xfrm>
            <a:prstGeom prst="rect">
              <a:avLst/>
            </a:prstGeom>
            <a:noFill/>
            <a:ln w="9525">
              <a:solidFill>
                <a:srgbClr val="000000"/>
              </a:solidFill>
              <a:prstDash val="lgDash"/>
              <a:round/>
              <a:headEnd/>
              <a:tailEnd/>
            </a:ln>
            <a:extLst>
              <a:ext uri="{909E8E84-426E-40DD-AFC4-6F175D3DCCD1}">
                <a14:hiddenFill xmlns:a14="http://schemas.microsoft.com/office/drawing/2010/main">
                  <a:solidFill>
                    <a:srgbClr val="FFFFFF"/>
                  </a:solidFill>
                </a14:hiddenFill>
              </a:ext>
            </a:extLst>
          </p:spPr>
        </p:pic>
        <p:sp>
          <p:nvSpPr>
            <p:cNvPr id="2" name="AutoShape 48"/>
            <p:cNvSpPr>
              <a:spLocks/>
            </p:cNvSpPr>
            <p:nvPr/>
          </p:nvSpPr>
          <p:spPr bwMode="auto">
            <a:xfrm>
              <a:off x="143" y="81"/>
              <a:ext cx="80" cy="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gradFill rotWithShape="0">
              <a:gsLst>
                <a:gs pos="0">
                  <a:srgbClr val="EDEDED"/>
                </a:gs>
                <a:gs pos="65001">
                  <a:srgbClr val="CFCFCF"/>
                </a:gs>
                <a:gs pos="100000">
                  <a:srgbClr val="BABABA"/>
                </a:gs>
              </a:gsLst>
              <a:lin ang="5400000"/>
            </a:gradFill>
            <a:ln w="12700" cap="flat" cmpd="sng">
              <a:noFill/>
              <a:prstDash val="solid"/>
              <a:miter lim="0"/>
              <a:headEnd/>
              <a:tailEnd/>
            </a:ln>
            <a:effectLst>
              <a:outerShdw dist="20000" dir="5400000" algn="ctr" rotWithShape="0">
                <a:srgbClr val="000000">
                  <a:alpha val="37999"/>
                </a:srgbClr>
              </a:outerShdw>
            </a:effectLst>
          </p:spPr>
          <p:txBody>
            <a:bodyPr lIns="50800" tIns="50800" rIns="50800" bIns="50800" anchor="b"/>
            <a:lstStyle/>
            <a:p>
              <a:pPr algn="ctr" defTabSz="914400">
                <a:defRPr/>
              </a:pPr>
              <a:r>
                <a:rPr lang="zh-CN" sz="1600">
                  <a:solidFill>
                    <a:srgbClr val="FF0000"/>
                  </a:solidFill>
                  <a:latin typeface="微软雅黑" pitchFamily="34" charset="-122"/>
                  <a:ea typeface="微软雅黑" pitchFamily="34" charset="-122"/>
                  <a:cs typeface="Helvetica" charset="0"/>
                  <a:sym typeface="Helvetica" charset="0"/>
                </a:rPr>
                <a:t>柔性生产</a:t>
              </a:r>
              <a:endParaRPr lang="zh-CN">
                <a:latin typeface="微软雅黑" pitchFamily="34" charset="-122"/>
                <a:ea typeface="微软雅黑" pitchFamily="34" charset="-122"/>
                <a:cs typeface="Helvetica" charset="0"/>
                <a:sym typeface="Helvetica" charset="0"/>
              </a:endParaRPr>
            </a:p>
          </p:txBody>
        </p:sp>
        <p:sp>
          <p:nvSpPr>
            <p:cNvPr id="3" name="AutoShape 49"/>
            <p:cNvSpPr>
              <a:spLocks/>
            </p:cNvSpPr>
            <p:nvPr/>
          </p:nvSpPr>
          <p:spPr bwMode="auto">
            <a:xfrm>
              <a:off x="246" y="81"/>
              <a:ext cx="83" cy="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gradFill rotWithShape="0">
              <a:gsLst>
                <a:gs pos="0">
                  <a:srgbClr val="EDEDED"/>
                </a:gs>
                <a:gs pos="65001">
                  <a:srgbClr val="CFCFCF"/>
                </a:gs>
                <a:gs pos="100000">
                  <a:srgbClr val="BABABA"/>
                </a:gs>
              </a:gsLst>
              <a:lin ang="5400000"/>
            </a:gradFill>
            <a:ln w="12700" cap="flat" cmpd="sng">
              <a:noFill/>
              <a:prstDash val="solid"/>
              <a:miter lim="0"/>
              <a:headEnd/>
              <a:tailEnd/>
            </a:ln>
            <a:effectLst>
              <a:outerShdw dist="20000" dir="5400000" algn="ctr" rotWithShape="0">
                <a:srgbClr val="000000">
                  <a:alpha val="37999"/>
                </a:srgbClr>
              </a:outerShdw>
            </a:effectLst>
          </p:spPr>
          <p:txBody>
            <a:bodyPr lIns="50800" tIns="50800" rIns="50800" bIns="50800" anchor="b"/>
            <a:lstStyle/>
            <a:p>
              <a:pPr algn="ctr" defTabSz="914400">
                <a:defRPr/>
              </a:pPr>
              <a:r>
                <a:rPr lang="zh-CN" sz="1600">
                  <a:solidFill>
                    <a:srgbClr val="FF0000"/>
                  </a:solidFill>
                  <a:latin typeface="微软雅黑" pitchFamily="34" charset="-122"/>
                  <a:ea typeface="微软雅黑" pitchFamily="34" charset="-122"/>
                  <a:cs typeface="Helvetica" charset="0"/>
                  <a:sym typeface="Helvetica" charset="0"/>
                </a:rPr>
                <a:t>柔性运营</a:t>
              </a:r>
              <a:endParaRPr lang="zh-CN">
                <a:latin typeface="微软雅黑" pitchFamily="34" charset="-122"/>
                <a:ea typeface="微软雅黑" pitchFamily="34" charset="-122"/>
                <a:cs typeface="Helvetica" charset="0"/>
                <a:sym typeface="Helvetica" charset="0"/>
              </a:endParaRPr>
            </a:p>
          </p:txBody>
        </p:sp>
        <p:sp>
          <p:nvSpPr>
            <p:cNvPr id="4" name="AutoShape 50"/>
            <p:cNvSpPr>
              <a:spLocks/>
            </p:cNvSpPr>
            <p:nvPr/>
          </p:nvSpPr>
          <p:spPr bwMode="auto">
            <a:xfrm>
              <a:off x="350" y="79"/>
              <a:ext cx="81" cy="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gradFill rotWithShape="0">
              <a:gsLst>
                <a:gs pos="0">
                  <a:srgbClr val="EDEDED"/>
                </a:gs>
                <a:gs pos="65001">
                  <a:srgbClr val="CFCFCF"/>
                </a:gs>
                <a:gs pos="100000">
                  <a:srgbClr val="BABABA"/>
                </a:gs>
              </a:gsLst>
              <a:lin ang="5400000"/>
            </a:gradFill>
            <a:ln w="12700" cap="flat" cmpd="sng">
              <a:noFill/>
              <a:prstDash val="solid"/>
              <a:miter lim="0"/>
              <a:headEnd/>
              <a:tailEnd/>
            </a:ln>
            <a:effectLst>
              <a:outerShdw dist="20000" dir="5400000" algn="ctr" rotWithShape="0">
                <a:srgbClr val="000000">
                  <a:alpha val="37999"/>
                </a:srgbClr>
              </a:outerShdw>
            </a:effectLst>
          </p:spPr>
          <p:txBody>
            <a:bodyPr lIns="50800" tIns="50800" rIns="50800" bIns="50800" anchor="b"/>
            <a:lstStyle/>
            <a:p>
              <a:pPr algn="ctr" defTabSz="914400">
                <a:defRPr/>
              </a:pPr>
              <a:r>
                <a:rPr lang="zh-CN" sz="1600">
                  <a:solidFill>
                    <a:srgbClr val="FF0000"/>
                  </a:solidFill>
                  <a:latin typeface="微软雅黑" pitchFamily="34" charset="-122"/>
                  <a:ea typeface="微软雅黑" pitchFamily="34" charset="-122"/>
                  <a:cs typeface="Helvetica" charset="0"/>
                  <a:sym typeface="Helvetica" charset="0"/>
                </a:rPr>
                <a:t>精准营销</a:t>
              </a:r>
              <a:endParaRPr lang="zh-CN">
                <a:latin typeface="微软雅黑" pitchFamily="34" charset="-122"/>
                <a:ea typeface="微软雅黑" pitchFamily="34" charset="-122"/>
                <a:cs typeface="Helvetica" charset="0"/>
                <a:sym typeface="Helvetica" charset="0"/>
              </a:endParaRPr>
            </a:p>
          </p:txBody>
        </p:sp>
        <p:sp>
          <p:nvSpPr>
            <p:cNvPr id="5" name="AutoShape 51"/>
            <p:cNvSpPr>
              <a:spLocks/>
            </p:cNvSpPr>
            <p:nvPr/>
          </p:nvSpPr>
          <p:spPr bwMode="auto">
            <a:xfrm>
              <a:off x="452" y="78"/>
              <a:ext cx="84" cy="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gradFill rotWithShape="0">
              <a:gsLst>
                <a:gs pos="0">
                  <a:srgbClr val="EDEDED"/>
                </a:gs>
                <a:gs pos="65001">
                  <a:srgbClr val="CFCFCF"/>
                </a:gs>
                <a:gs pos="100000">
                  <a:srgbClr val="BABABA"/>
                </a:gs>
              </a:gsLst>
              <a:lin ang="5400000"/>
            </a:gradFill>
            <a:ln w="12700" cap="flat" cmpd="sng">
              <a:noFill/>
              <a:prstDash val="solid"/>
              <a:miter lim="0"/>
              <a:headEnd/>
              <a:tailEnd/>
            </a:ln>
            <a:effectLst>
              <a:outerShdw dist="20000" dir="5400000" algn="ctr" rotWithShape="0">
                <a:srgbClr val="000000">
                  <a:alpha val="37999"/>
                </a:srgbClr>
              </a:outerShdw>
            </a:effectLst>
          </p:spPr>
          <p:txBody>
            <a:bodyPr lIns="50800" tIns="50800" rIns="50800" bIns="50800" anchor="b"/>
            <a:lstStyle/>
            <a:p>
              <a:pPr algn="ctr" defTabSz="914400">
                <a:defRPr/>
              </a:pPr>
              <a:r>
                <a:rPr lang="zh-CN" sz="1600">
                  <a:solidFill>
                    <a:srgbClr val="FF0000"/>
                  </a:solidFill>
                  <a:latin typeface="微软雅黑" pitchFamily="34" charset="-122"/>
                  <a:ea typeface="微软雅黑" pitchFamily="34" charset="-122"/>
                  <a:cs typeface="Helvetica" charset="0"/>
                  <a:sym typeface="Helvetica" charset="0"/>
                </a:rPr>
                <a:t>通路优化</a:t>
              </a:r>
              <a:endParaRPr lang="zh-CN">
                <a:latin typeface="微软雅黑" pitchFamily="34" charset="-122"/>
                <a:ea typeface="微软雅黑" pitchFamily="34" charset="-122"/>
                <a:cs typeface="Helvetica" charset="0"/>
                <a:sym typeface="Helvetica" charset="0"/>
              </a:endParaRPr>
            </a:p>
          </p:txBody>
        </p:sp>
        <p:sp>
          <p:nvSpPr>
            <p:cNvPr id="6" name="AutoShape 52"/>
            <p:cNvSpPr>
              <a:spLocks/>
            </p:cNvSpPr>
            <p:nvPr/>
          </p:nvSpPr>
          <p:spPr bwMode="auto">
            <a:xfrm>
              <a:off x="558" y="80"/>
              <a:ext cx="81" cy="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gradFill rotWithShape="0">
              <a:gsLst>
                <a:gs pos="0">
                  <a:srgbClr val="EDEDED"/>
                </a:gs>
                <a:gs pos="65001">
                  <a:srgbClr val="CFCFCF"/>
                </a:gs>
                <a:gs pos="100000">
                  <a:srgbClr val="BABABA"/>
                </a:gs>
              </a:gsLst>
              <a:lin ang="5400000"/>
            </a:gradFill>
            <a:ln w="12700" cap="flat" cmpd="sng">
              <a:noFill/>
              <a:prstDash val="solid"/>
              <a:miter lim="0"/>
              <a:headEnd/>
              <a:tailEnd/>
            </a:ln>
            <a:effectLst>
              <a:outerShdw dist="20000" dir="5400000" algn="ctr" rotWithShape="0">
                <a:srgbClr val="000000">
                  <a:alpha val="37999"/>
                </a:srgbClr>
              </a:outerShdw>
            </a:effectLst>
          </p:spPr>
          <p:txBody>
            <a:bodyPr lIns="50800" tIns="50800" rIns="50800" bIns="50800" anchor="b"/>
            <a:lstStyle/>
            <a:p>
              <a:pPr algn="ctr" defTabSz="914400">
                <a:defRPr/>
              </a:pPr>
              <a:r>
                <a:rPr lang="zh-CN" sz="1600">
                  <a:solidFill>
                    <a:srgbClr val="FF0000"/>
                  </a:solidFill>
                  <a:latin typeface="微软雅黑" pitchFamily="34" charset="-122"/>
                  <a:ea typeface="微软雅黑" pitchFamily="34" charset="-122"/>
                  <a:cs typeface="Helvetica" charset="0"/>
                  <a:sym typeface="Helvetica" charset="0"/>
                </a:rPr>
                <a:t>科学决策</a:t>
              </a:r>
              <a:endParaRPr lang="zh-CN">
                <a:latin typeface="微软雅黑" pitchFamily="34" charset="-122"/>
                <a:ea typeface="微软雅黑" pitchFamily="34" charset="-122"/>
                <a:cs typeface="Helvetica" charset="0"/>
                <a:sym typeface="Helvetica" charset="0"/>
              </a:endParaRPr>
            </a:p>
          </p:txBody>
        </p:sp>
        <p:sp>
          <p:nvSpPr>
            <p:cNvPr id="30793" name="AutoShape 53"/>
            <p:cNvSpPr>
              <a:spLocks/>
            </p:cNvSpPr>
            <p:nvPr/>
          </p:nvSpPr>
          <p:spPr bwMode="auto">
            <a:xfrm>
              <a:off x="245" y="56"/>
              <a:ext cx="83" cy="185"/>
            </a:xfrm>
            <a:prstGeom prst="roundRect">
              <a:avLst>
                <a:gd name="adj" fmla="val 16667"/>
              </a:avLst>
            </a:pr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defTabSz="914400" eaLnBrk="1"/>
              <a:endParaRPr lang="zh-CN" altLang="zh-CN" sz="1800">
                <a:latin typeface="微软雅黑" pitchFamily="34" charset="-122"/>
                <a:ea typeface="微软雅黑" pitchFamily="34" charset="-122"/>
              </a:endParaRPr>
            </a:p>
          </p:txBody>
        </p:sp>
        <p:sp>
          <p:nvSpPr>
            <p:cNvPr id="30794" name="AutoShape 54"/>
            <p:cNvSpPr>
              <a:spLocks/>
            </p:cNvSpPr>
            <p:nvPr/>
          </p:nvSpPr>
          <p:spPr bwMode="auto">
            <a:xfrm>
              <a:off x="454" y="56"/>
              <a:ext cx="83" cy="185"/>
            </a:xfrm>
            <a:prstGeom prst="roundRect">
              <a:avLst>
                <a:gd name="adj" fmla="val 16667"/>
              </a:avLst>
            </a:pr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defTabSz="914400" eaLnBrk="1"/>
              <a:endParaRPr lang="zh-CN" altLang="zh-CN" sz="1800">
                <a:latin typeface="微软雅黑" pitchFamily="34" charset="-122"/>
                <a:ea typeface="微软雅黑" pitchFamily="34" charset="-122"/>
              </a:endParaRPr>
            </a:p>
          </p:txBody>
        </p:sp>
        <p:sp>
          <p:nvSpPr>
            <p:cNvPr id="30795" name="AutoShape 55"/>
            <p:cNvSpPr>
              <a:spLocks/>
            </p:cNvSpPr>
            <p:nvPr/>
          </p:nvSpPr>
          <p:spPr bwMode="auto">
            <a:xfrm>
              <a:off x="558" y="56"/>
              <a:ext cx="83" cy="185"/>
            </a:xfrm>
            <a:prstGeom prst="roundRect">
              <a:avLst>
                <a:gd name="adj" fmla="val 16667"/>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defTabSz="914400" eaLnBrk="1"/>
              <a:endParaRPr lang="zh-CN" altLang="zh-CN" sz="1800">
                <a:latin typeface="微软雅黑" pitchFamily="34" charset="-122"/>
                <a:ea typeface="微软雅黑" pitchFamily="34" charset="-122"/>
              </a:endParaRPr>
            </a:p>
          </p:txBody>
        </p:sp>
        <p:sp>
          <p:nvSpPr>
            <p:cNvPr id="30796" name="Line 56"/>
            <p:cNvSpPr>
              <a:spLocks noChangeShapeType="1"/>
            </p:cNvSpPr>
            <p:nvPr/>
          </p:nvSpPr>
          <p:spPr bwMode="auto">
            <a:xfrm flipH="1">
              <a:off x="178" y="21"/>
              <a:ext cx="116" cy="1"/>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0797" name="Picture 57" descr="image62.jp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 y="39"/>
              <a:ext cx="62" cy="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pic>
        <p:sp>
          <p:nvSpPr>
            <p:cNvPr id="30798" name="AutoShape 58"/>
            <p:cNvSpPr>
              <a:spLocks/>
            </p:cNvSpPr>
            <p:nvPr/>
          </p:nvSpPr>
          <p:spPr bwMode="auto">
            <a:xfrm>
              <a:off x="350" y="56"/>
              <a:ext cx="83" cy="185"/>
            </a:xfrm>
            <a:prstGeom prst="roundRect">
              <a:avLst>
                <a:gd name="adj" fmla="val 16667"/>
              </a:avLst>
            </a:pr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defTabSz="914400" eaLnBrk="1"/>
              <a:endParaRPr lang="zh-CN" altLang="zh-CN" sz="1800">
                <a:latin typeface="微软雅黑" pitchFamily="34" charset="-122"/>
                <a:ea typeface="微软雅黑" pitchFamily="34" charset="-122"/>
              </a:endParaRPr>
            </a:p>
          </p:txBody>
        </p:sp>
      </p:grpSp>
      <p:grpSp>
        <p:nvGrpSpPr>
          <p:cNvPr id="30723" name="Group 59"/>
          <p:cNvGrpSpPr>
            <a:grpSpLocks/>
          </p:cNvGrpSpPr>
          <p:nvPr/>
        </p:nvGrpSpPr>
        <p:grpSpPr bwMode="auto">
          <a:xfrm>
            <a:off x="717552" y="935791"/>
            <a:ext cx="3168649" cy="1791535"/>
            <a:chOff x="0" y="-32"/>
            <a:chExt cx="188" cy="142"/>
          </a:xfrm>
        </p:grpSpPr>
        <p:pic>
          <p:nvPicPr>
            <p:cNvPr id="30757" name="Picture 60" descr="image63.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 y="1"/>
              <a:ext cx="138"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pic>
        <p:sp>
          <p:nvSpPr>
            <p:cNvPr id="30758" name="AutoShape 61"/>
            <p:cNvSpPr>
              <a:spLocks/>
            </p:cNvSpPr>
            <p:nvPr/>
          </p:nvSpPr>
          <p:spPr bwMode="auto">
            <a:xfrm>
              <a:off x="0" y="0"/>
              <a:ext cx="188" cy="107"/>
            </a:xfrm>
            <a:prstGeom prst="roundRect">
              <a:avLst>
                <a:gd name="adj" fmla="val 16667"/>
              </a:avLst>
            </a:prstGeom>
            <a:noFill/>
            <a:ln w="6350">
              <a:solidFill>
                <a:srgbClr val="595959"/>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algn="ctr" defTabSz="914400" eaLnBrk="1"/>
              <a:endParaRPr lang="zh-CN" altLang="zh-CN" sz="2000">
                <a:solidFill>
                  <a:srgbClr val="FFFFFF"/>
                </a:solidFill>
                <a:latin typeface="微软雅黑" pitchFamily="34" charset="-122"/>
                <a:ea typeface="微软雅黑" pitchFamily="34" charset="-122"/>
              </a:endParaRPr>
            </a:p>
          </p:txBody>
        </p:sp>
        <p:sp>
          <p:nvSpPr>
            <p:cNvPr id="30759" name="AutoShape 62"/>
            <p:cNvSpPr>
              <a:spLocks/>
            </p:cNvSpPr>
            <p:nvPr/>
          </p:nvSpPr>
          <p:spPr bwMode="auto">
            <a:xfrm>
              <a:off x="8" y="-32"/>
              <a:ext cx="94" cy="2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50800" tIns="50800" rIns="50800" bIns="50800"/>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defTabSz="914400" eaLnBrk="1"/>
              <a:r>
                <a:rPr lang="zh-CN" altLang="zh-CN" sz="1800" dirty="0">
                  <a:latin typeface="微软雅黑" pitchFamily="34" charset="-122"/>
                  <a:ea typeface="微软雅黑" pitchFamily="34" charset="-122"/>
                </a:rPr>
                <a:t>物</a:t>
              </a:r>
              <a:r>
                <a:rPr lang="zh-CN" altLang="en-US" sz="1800" dirty="0">
                  <a:latin typeface="微软雅黑" pitchFamily="34" charset="-122"/>
                  <a:ea typeface="微软雅黑" pitchFamily="34" charset="-122"/>
                </a:rPr>
                <a:t>的</a:t>
              </a:r>
              <a:r>
                <a:rPr lang="zh-CN" altLang="zh-CN" sz="1800" dirty="0">
                  <a:latin typeface="微软雅黑" pitchFamily="34" charset="-122"/>
                  <a:ea typeface="微软雅黑" pitchFamily="34" charset="-122"/>
                </a:rPr>
                <a:t>维度</a:t>
              </a:r>
              <a:endParaRPr lang="zh-CN" altLang="zh-CN" sz="1600" dirty="0">
                <a:latin typeface="微软雅黑" pitchFamily="34" charset="-122"/>
                <a:ea typeface="微软雅黑" pitchFamily="34" charset="-122"/>
              </a:endParaRPr>
            </a:p>
          </p:txBody>
        </p:sp>
      </p:grpSp>
      <p:grpSp>
        <p:nvGrpSpPr>
          <p:cNvPr id="30724" name="Group 63"/>
          <p:cNvGrpSpPr>
            <a:grpSpLocks/>
          </p:cNvGrpSpPr>
          <p:nvPr/>
        </p:nvGrpSpPr>
        <p:grpSpPr bwMode="auto">
          <a:xfrm>
            <a:off x="8206318" y="935785"/>
            <a:ext cx="3168649" cy="1804241"/>
            <a:chOff x="0" y="-32"/>
            <a:chExt cx="188" cy="143"/>
          </a:xfrm>
        </p:grpSpPr>
        <p:sp>
          <p:nvSpPr>
            <p:cNvPr id="30743" name="AutoShape 64"/>
            <p:cNvSpPr>
              <a:spLocks/>
            </p:cNvSpPr>
            <p:nvPr/>
          </p:nvSpPr>
          <p:spPr bwMode="auto">
            <a:xfrm>
              <a:off x="112" y="10"/>
              <a:ext cx="64" cy="46"/>
            </a:xfrm>
            <a:prstGeom prst="roundRect">
              <a:avLst>
                <a:gd name="adj" fmla="val 16667"/>
              </a:avLst>
            </a:prstGeom>
            <a:noFill/>
            <a:ln w="25400">
              <a:solidFill>
                <a:srgbClr val="8EB4E3"/>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algn="ctr" defTabSz="914400" eaLnBrk="1"/>
              <a:endParaRPr lang="zh-CN" altLang="zh-CN" sz="2000">
                <a:solidFill>
                  <a:srgbClr val="FFFFFF"/>
                </a:solidFill>
                <a:latin typeface="微软雅黑" pitchFamily="34" charset="-122"/>
                <a:ea typeface="微软雅黑" pitchFamily="34" charset="-122"/>
              </a:endParaRPr>
            </a:p>
          </p:txBody>
        </p:sp>
        <p:sp>
          <p:nvSpPr>
            <p:cNvPr id="30744" name="AutoShape 65"/>
            <p:cNvSpPr>
              <a:spLocks/>
            </p:cNvSpPr>
            <p:nvPr/>
          </p:nvSpPr>
          <p:spPr bwMode="auto">
            <a:xfrm>
              <a:off x="0" y="0"/>
              <a:ext cx="188" cy="110"/>
            </a:xfrm>
            <a:prstGeom prst="roundRect">
              <a:avLst>
                <a:gd name="adj" fmla="val 16667"/>
              </a:avLst>
            </a:prstGeom>
            <a:noFill/>
            <a:ln w="6350">
              <a:solidFill>
                <a:srgbClr val="595959"/>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algn="ctr" defTabSz="914400" eaLnBrk="1"/>
              <a:endParaRPr lang="zh-CN" altLang="zh-CN" sz="2000">
                <a:solidFill>
                  <a:srgbClr val="FFFFFF"/>
                </a:solidFill>
                <a:latin typeface="微软雅黑" pitchFamily="34" charset="-122"/>
                <a:ea typeface="微软雅黑" pitchFamily="34" charset="-122"/>
              </a:endParaRPr>
            </a:p>
          </p:txBody>
        </p:sp>
        <p:sp>
          <p:nvSpPr>
            <p:cNvPr id="30745" name="AutoShape 66"/>
            <p:cNvSpPr>
              <a:spLocks/>
            </p:cNvSpPr>
            <p:nvPr/>
          </p:nvSpPr>
          <p:spPr bwMode="auto">
            <a:xfrm>
              <a:off x="8" y="-32"/>
              <a:ext cx="120" cy="2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50800" tIns="50800" rIns="50800" bIns="50800"/>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defTabSz="914400" eaLnBrk="1"/>
              <a:r>
                <a:rPr lang="zh-CN" altLang="zh-CN" sz="1800" dirty="0">
                  <a:latin typeface="微软雅黑" pitchFamily="34" charset="-122"/>
                  <a:ea typeface="微软雅黑" pitchFamily="34" charset="-122"/>
                </a:rPr>
                <a:t>社会</a:t>
              </a:r>
              <a:r>
                <a:rPr lang="zh-CN" altLang="en-US" sz="1800" dirty="0">
                  <a:latin typeface="微软雅黑" pitchFamily="34" charset="-122"/>
                  <a:ea typeface="微软雅黑" pitchFamily="34" charset="-122"/>
                </a:rPr>
                <a:t>化</a:t>
              </a:r>
              <a:r>
                <a:rPr lang="zh-CN" altLang="zh-CN" sz="1800" dirty="0">
                  <a:latin typeface="微软雅黑" pitchFamily="34" charset="-122"/>
                  <a:ea typeface="微软雅黑" pitchFamily="34" charset="-122"/>
                </a:rPr>
                <a:t>维度</a:t>
              </a:r>
              <a:endParaRPr lang="zh-CN" altLang="zh-CN" sz="1600" dirty="0">
                <a:latin typeface="微软雅黑" pitchFamily="34" charset="-122"/>
                <a:ea typeface="微软雅黑" pitchFamily="34" charset="-122"/>
              </a:endParaRPr>
            </a:p>
          </p:txBody>
        </p:sp>
        <p:pic>
          <p:nvPicPr>
            <p:cNvPr id="30746" name="Picture 67" descr="image64.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 y="5"/>
              <a:ext cx="57"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pic>
        <p:sp>
          <p:nvSpPr>
            <p:cNvPr id="30747" name="AutoShape 68"/>
            <p:cNvSpPr>
              <a:spLocks/>
            </p:cNvSpPr>
            <p:nvPr/>
          </p:nvSpPr>
          <p:spPr bwMode="auto">
            <a:xfrm>
              <a:off x="44" y="9"/>
              <a:ext cx="64" cy="46"/>
            </a:xfrm>
            <a:prstGeom prst="roundRect">
              <a:avLst>
                <a:gd name="adj" fmla="val 16667"/>
              </a:avLst>
            </a:prstGeom>
            <a:noFill/>
            <a:ln w="25400">
              <a:solidFill>
                <a:srgbClr val="C4BD97"/>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algn="ctr" defTabSz="914400" eaLnBrk="1"/>
              <a:endParaRPr lang="zh-CN" altLang="zh-CN" sz="2000">
                <a:solidFill>
                  <a:srgbClr val="FFFFFF"/>
                </a:solidFill>
                <a:latin typeface="微软雅黑" pitchFamily="34" charset="-122"/>
                <a:ea typeface="微软雅黑" pitchFamily="34" charset="-122"/>
              </a:endParaRPr>
            </a:p>
          </p:txBody>
        </p:sp>
        <p:sp>
          <p:nvSpPr>
            <p:cNvPr id="24604" name="AutoShape 69"/>
            <p:cNvSpPr>
              <a:spLocks/>
            </p:cNvSpPr>
            <p:nvPr/>
          </p:nvSpPr>
          <p:spPr bwMode="auto">
            <a:xfrm>
              <a:off x="46" y="41"/>
              <a:ext cx="57" cy="21"/>
            </a:xfrm>
            <a:custGeom>
              <a:avLst/>
              <a:gdLst>
                <a:gd name="T0" fmla="*/ 25 w 21600"/>
                <a:gd name="T1" fmla="*/ 10 h 21600"/>
                <a:gd name="T2" fmla="*/ 25 w 21600"/>
                <a:gd name="T3" fmla="*/ 10 h 21600"/>
                <a:gd name="T4" fmla="*/ 25 w 21600"/>
                <a:gd name="T5" fmla="*/ 10 h 21600"/>
                <a:gd name="T6" fmla="*/ 25 w 21600"/>
                <a:gd name="T7" fmla="*/ 1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w="12700">
              <a:noFill/>
              <a:miter lim="0"/>
              <a:headEnd/>
              <a:tailEnd/>
            </a:ln>
          </p:spPr>
          <p:txBody>
            <a:bodyPr lIns="50800" tIns="50800" rIns="50800" bIns="50800"/>
            <a:lstStyle/>
            <a:p>
              <a:pPr defTabSz="914400">
                <a:defRPr/>
              </a:pPr>
              <a:r>
                <a:rPr lang="zh-CN" sz="1050" b="1">
                  <a:latin typeface="微软雅黑" pitchFamily="34" charset="-122"/>
                  <a:ea typeface="微软雅黑" pitchFamily="34" charset="-122"/>
                  <a:cs typeface="Helvetica" charset="0"/>
                  <a:sym typeface="Helvetica" charset="0"/>
                </a:rPr>
                <a:t>地理特征</a:t>
              </a:r>
              <a:endParaRPr lang="zh-CN" sz="1400">
                <a:latin typeface="微软雅黑" pitchFamily="34" charset="-122"/>
                <a:ea typeface="微软雅黑" pitchFamily="34" charset="-122"/>
                <a:cs typeface="Helvetica" charset="0"/>
                <a:sym typeface="Helvetica" charset="0"/>
              </a:endParaRPr>
            </a:p>
          </p:txBody>
        </p:sp>
        <p:pic>
          <p:nvPicPr>
            <p:cNvPr id="30749" name="Picture 70" descr="image65.jp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9" y="11"/>
              <a:ext cx="50" cy="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pic>
        <p:sp>
          <p:nvSpPr>
            <p:cNvPr id="24606" name="AutoShape 71"/>
            <p:cNvSpPr>
              <a:spLocks/>
            </p:cNvSpPr>
            <p:nvPr/>
          </p:nvSpPr>
          <p:spPr bwMode="auto">
            <a:xfrm>
              <a:off x="113" y="42"/>
              <a:ext cx="57" cy="21"/>
            </a:xfrm>
            <a:custGeom>
              <a:avLst/>
              <a:gdLst>
                <a:gd name="T0" fmla="*/ 25 w 21600"/>
                <a:gd name="T1" fmla="*/ 10 h 21600"/>
                <a:gd name="T2" fmla="*/ 25 w 21600"/>
                <a:gd name="T3" fmla="*/ 10 h 21600"/>
                <a:gd name="T4" fmla="*/ 25 w 21600"/>
                <a:gd name="T5" fmla="*/ 10 h 21600"/>
                <a:gd name="T6" fmla="*/ 25 w 21600"/>
                <a:gd name="T7" fmla="*/ 1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w="12700">
              <a:noFill/>
              <a:miter lim="0"/>
              <a:headEnd/>
              <a:tailEnd/>
            </a:ln>
          </p:spPr>
          <p:txBody>
            <a:bodyPr lIns="50800" tIns="50800" rIns="50800" bIns="50800"/>
            <a:lstStyle/>
            <a:p>
              <a:pPr defTabSz="914400">
                <a:defRPr/>
              </a:pPr>
              <a:r>
                <a:rPr lang="zh-CN" sz="1050" b="1">
                  <a:latin typeface="微软雅黑" pitchFamily="34" charset="-122"/>
                  <a:ea typeface="微软雅黑" pitchFamily="34" charset="-122"/>
                  <a:cs typeface="Helvetica" charset="0"/>
                  <a:sym typeface="Helvetica" charset="0"/>
                </a:rPr>
                <a:t>社交关系</a:t>
              </a:r>
              <a:endParaRPr lang="zh-CN" sz="1400">
                <a:latin typeface="微软雅黑" pitchFamily="34" charset="-122"/>
                <a:ea typeface="微软雅黑" pitchFamily="34" charset="-122"/>
                <a:cs typeface="Helvetica" charset="0"/>
                <a:sym typeface="Helvetica" charset="0"/>
              </a:endParaRPr>
            </a:p>
          </p:txBody>
        </p:sp>
        <p:sp>
          <p:nvSpPr>
            <p:cNvPr id="30751" name="AutoShape 72"/>
            <p:cNvSpPr>
              <a:spLocks/>
            </p:cNvSpPr>
            <p:nvPr/>
          </p:nvSpPr>
          <p:spPr bwMode="auto">
            <a:xfrm>
              <a:off x="44" y="58"/>
              <a:ext cx="63" cy="46"/>
            </a:xfrm>
            <a:prstGeom prst="roundRect">
              <a:avLst>
                <a:gd name="adj" fmla="val 16667"/>
              </a:avLst>
            </a:prstGeom>
            <a:noFill/>
            <a:ln w="25400">
              <a:solidFill>
                <a:srgbClr val="E6B9B8"/>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algn="ctr" defTabSz="914400" eaLnBrk="1"/>
              <a:endParaRPr lang="zh-CN" altLang="zh-CN" sz="2000">
                <a:solidFill>
                  <a:srgbClr val="FFFFFF"/>
                </a:solidFill>
                <a:latin typeface="微软雅黑" pitchFamily="34" charset="-122"/>
                <a:ea typeface="微软雅黑" pitchFamily="34" charset="-122"/>
              </a:endParaRPr>
            </a:p>
          </p:txBody>
        </p:sp>
        <p:pic>
          <p:nvPicPr>
            <p:cNvPr id="30752" name="Picture 73" descr="image66.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 y="60"/>
              <a:ext cx="52" cy="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pic>
        <p:sp>
          <p:nvSpPr>
            <p:cNvPr id="24609" name="AutoShape 74"/>
            <p:cNvSpPr>
              <a:spLocks/>
            </p:cNvSpPr>
            <p:nvPr/>
          </p:nvSpPr>
          <p:spPr bwMode="auto">
            <a:xfrm>
              <a:off x="46" y="88"/>
              <a:ext cx="57" cy="21"/>
            </a:xfrm>
            <a:custGeom>
              <a:avLst/>
              <a:gdLst>
                <a:gd name="T0" fmla="*/ 25 w 21600"/>
                <a:gd name="T1" fmla="*/ 10 h 21600"/>
                <a:gd name="T2" fmla="*/ 25 w 21600"/>
                <a:gd name="T3" fmla="*/ 10 h 21600"/>
                <a:gd name="T4" fmla="*/ 25 w 21600"/>
                <a:gd name="T5" fmla="*/ 10 h 21600"/>
                <a:gd name="T6" fmla="*/ 25 w 21600"/>
                <a:gd name="T7" fmla="*/ 1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w="12700">
              <a:noFill/>
              <a:miter lim="0"/>
              <a:headEnd/>
              <a:tailEnd/>
            </a:ln>
          </p:spPr>
          <p:txBody>
            <a:bodyPr lIns="50800" tIns="50800" rIns="50800" bIns="50800"/>
            <a:lstStyle/>
            <a:p>
              <a:pPr defTabSz="914400">
                <a:defRPr/>
              </a:pPr>
              <a:r>
                <a:rPr lang="zh-CN" sz="1050" b="1">
                  <a:latin typeface="微软雅黑" pitchFamily="34" charset="-122"/>
                  <a:ea typeface="微软雅黑" pitchFamily="34" charset="-122"/>
                  <a:cs typeface="Helvetica" charset="0"/>
                  <a:sym typeface="Helvetica" charset="0"/>
                </a:rPr>
                <a:t>竞争分析</a:t>
              </a:r>
              <a:endParaRPr lang="zh-CN" sz="1400">
                <a:latin typeface="微软雅黑" pitchFamily="34" charset="-122"/>
                <a:ea typeface="微软雅黑" pitchFamily="34" charset="-122"/>
                <a:cs typeface="Helvetica" charset="0"/>
                <a:sym typeface="Helvetica" charset="0"/>
              </a:endParaRPr>
            </a:p>
          </p:txBody>
        </p:sp>
        <p:sp>
          <p:nvSpPr>
            <p:cNvPr id="30754" name="AutoShape 75"/>
            <p:cNvSpPr>
              <a:spLocks/>
            </p:cNvSpPr>
            <p:nvPr/>
          </p:nvSpPr>
          <p:spPr bwMode="auto">
            <a:xfrm>
              <a:off x="112" y="60"/>
              <a:ext cx="63" cy="46"/>
            </a:xfrm>
            <a:prstGeom prst="roundRect">
              <a:avLst>
                <a:gd name="adj" fmla="val 16667"/>
              </a:avLst>
            </a:prstGeom>
            <a:noFill/>
            <a:ln w="25400">
              <a:solidFill>
                <a:srgbClr val="E6B9B8"/>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algn="ctr" defTabSz="914400" eaLnBrk="1"/>
              <a:endParaRPr lang="zh-CN" altLang="zh-CN" sz="2000">
                <a:solidFill>
                  <a:srgbClr val="FFFFFF"/>
                </a:solidFill>
                <a:latin typeface="微软雅黑" pitchFamily="34" charset="-122"/>
                <a:ea typeface="微软雅黑" pitchFamily="34" charset="-122"/>
              </a:endParaRPr>
            </a:p>
          </p:txBody>
        </p:sp>
        <p:pic>
          <p:nvPicPr>
            <p:cNvPr id="30755" name="Picture 76" descr="image67.jp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0" y="61"/>
              <a:ext cx="49" cy="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pic>
        <p:sp>
          <p:nvSpPr>
            <p:cNvPr id="24612" name="AutoShape 77"/>
            <p:cNvSpPr>
              <a:spLocks/>
            </p:cNvSpPr>
            <p:nvPr/>
          </p:nvSpPr>
          <p:spPr bwMode="auto">
            <a:xfrm>
              <a:off x="113" y="90"/>
              <a:ext cx="57" cy="21"/>
            </a:xfrm>
            <a:custGeom>
              <a:avLst/>
              <a:gdLst>
                <a:gd name="T0" fmla="*/ 25 w 21600"/>
                <a:gd name="T1" fmla="*/ 10 h 21600"/>
                <a:gd name="T2" fmla="*/ 25 w 21600"/>
                <a:gd name="T3" fmla="*/ 10 h 21600"/>
                <a:gd name="T4" fmla="*/ 25 w 21600"/>
                <a:gd name="T5" fmla="*/ 10 h 21600"/>
                <a:gd name="T6" fmla="*/ 25 w 21600"/>
                <a:gd name="T7" fmla="*/ 1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w="12700">
              <a:noFill/>
              <a:miter lim="0"/>
              <a:headEnd/>
              <a:tailEnd/>
            </a:ln>
          </p:spPr>
          <p:txBody>
            <a:bodyPr lIns="50800" tIns="50800" rIns="50800" bIns="50800"/>
            <a:lstStyle/>
            <a:p>
              <a:pPr defTabSz="914400">
                <a:defRPr/>
              </a:pPr>
              <a:r>
                <a:rPr lang="zh-CN" sz="1050" b="1">
                  <a:latin typeface="微软雅黑" pitchFamily="34" charset="-122"/>
                  <a:ea typeface="微软雅黑" pitchFamily="34" charset="-122"/>
                  <a:cs typeface="Helvetica" charset="0"/>
                  <a:sym typeface="Helvetica" charset="0"/>
                </a:rPr>
                <a:t>舆情现状</a:t>
              </a:r>
              <a:endParaRPr lang="zh-CN" sz="1400">
                <a:latin typeface="微软雅黑" pitchFamily="34" charset="-122"/>
                <a:ea typeface="微软雅黑" pitchFamily="34" charset="-122"/>
                <a:cs typeface="Helvetica" charset="0"/>
                <a:sym typeface="Helvetica" charset="0"/>
              </a:endParaRPr>
            </a:p>
          </p:txBody>
        </p:sp>
      </p:grpSp>
      <p:sp>
        <p:nvSpPr>
          <p:cNvPr id="30725" name="Line 78"/>
          <p:cNvSpPr>
            <a:spLocks noChangeShapeType="1"/>
          </p:cNvSpPr>
          <p:nvPr/>
        </p:nvSpPr>
        <p:spPr bwMode="auto">
          <a:xfrm>
            <a:off x="4174067" y="1411288"/>
            <a:ext cx="0" cy="1244600"/>
          </a:xfrm>
          <a:prstGeom prst="line">
            <a:avLst/>
          </a:prstGeom>
          <a:noFill/>
          <a:ln w="9525">
            <a:solidFill>
              <a:srgbClr val="E5001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26" name="Line 79"/>
          <p:cNvSpPr>
            <a:spLocks noChangeShapeType="1"/>
          </p:cNvSpPr>
          <p:nvPr/>
        </p:nvSpPr>
        <p:spPr bwMode="auto">
          <a:xfrm>
            <a:off x="7918451" y="1411288"/>
            <a:ext cx="0" cy="1244600"/>
          </a:xfrm>
          <a:prstGeom prst="line">
            <a:avLst/>
          </a:prstGeom>
          <a:noFill/>
          <a:ln w="9525">
            <a:solidFill>
              <a:srgbClr val="E5001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727" name="Group 80"/>
          <p:cNvGrpSpPr>
            <a:grpSpLocks/>
          </p:cNvGrpSpPr>
          <p:nvPr/>
        </p:nvGrpSpPr>
        <p:grpSpPr bwMode="auto">
          <a:xfrm>
            <a:off x="4461933" y="923294"/>
            <a:ext cx="3168651" cy="1802445"/>
            <a:chOff x="0" y="-33"/>
            <a:chExt cx="188" cy="143"/>
          </a:xfrm>
        </p:grpSpPr>
        <p:sp>
          <p:nvSpPr>
            <p:cNvPr id="30733" name="AutoShape 81"/>
            <p:cNvSpPr>
              <a:spLocks/>
            </p:cNvSpPr>
            <p:nvPr/>
          </p:nvSpPr>
          <p:spPr bwMode="auto">
            <a:xfrm>
              <a:off x="112" y="10"/>
              <a:ext cx="64" cy="46"/>
            </a:xfrm>
            <a:prstGeom prst="roundRect">
              <a:avLst>
                <a:gd name="adj" fmla="val 16667"/>
              </a:avLst>
            </a:prstGeom>
            <a:noFill/>
            <a:ln w="25400">
              <a:solidFill>
                <a:srgbClr val="8EB4E3"/>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algn="ctr" defTabSz="914400" eaLnBrk="1"/>
              <a:endParaRPr lang="zh-CN" altLang="zh-CN" sz="2000">
                <a:solidFill>
                  <a:srgbClr val="FFFFFF"/>
                </a:solidFill>
                <a:latin typeface="微软雅黑" pitchFamily="34" charset="-122"/>
                <a:ea typeface="微软雅黑" pitchFamily="34" charset="-122"/>
              </a:endParaRPr>
            </a:p>
          </p:txBody>
        </p:sp>
        <p:sp>
          <p:nvSpPr>
            <p:cNvPr id="30734" name="AutoShape 82"/>
            <p:cNvSpPr>
              <a:spLocks/>
            </p:cNvSpPr>
            <p:nvPr/>
          </p:nvSpPr>
          <p:spPr bwMode="auto">
            <a:xfrm>
              <a:off x="0" y="0"/>
              <a:ext cx="188" cy="110"/>
            </a:xfrm>
            <a:prstGeom prst="roundRect">
              <a:avLst>
                <a:gd name="adj" fmla="val 16667"/>
              </a:avLst>
            </a:prstGeom>
            <a:noFill/>
            <a:ln w="6350">
              <a:solidFill>
                <a:srgbClr val="595959"/>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algn="ctr" defTabSz="914400" eaLnBrk="1"/>
              <a:endParaRPr lang="zh-CN" altLang="zh-CN" sz="2000">
                <a:solidFill>
                  <a:srgbClr val="FFFFFF"/>
                </a:solidFill>
                <a:latin typeface="微软雅黑" pitchFamily="34" charset="-122"/>
                <a:ea typeface="微软雅黑" pitchFamily="34" charset="-122"/>
              </a:endParaRPr>
            </a:p>
          </p:txBody>
        </p:sp>
        <p:sp>
          <p:nvSpPr>
            <p:cNvPr id="30735" name="AutoShape 83"/>
            <p:cNvSpPr>
              <a:spLocks/>
            </p:cNvSpPr>
            <p:nvPr/>
          </p:nvSpPr>
          <p:spPr bwMode="auto">
            <a:xfrm>
              <a:off x="6" y="-33"/>
              <a:ext cx="94" cy="2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50800" tIns="50800" rIns="50800" bIns="50800"/>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defTabSz="914400" eaLnBrk="1"/>
              <a:r>
                <a:rPr lang="zh-CN" altLang="en-US" sz="1800" dirty="0">
                  <a:latin typeface="微软雅黑" pitchFamily="34" charset="-122"/>
                  <a:ea typeface="微软雅黑" pitchFamily="34" charset="-122"/>
                </a:rPr>
                <a:t>人的</a:t>
              </a:r>
              <a:r>
                <a:rPr lang="zh-CN" altLang="zh-CN" sz="1800" dirty="0">
                  <a:latin typeface="微软雅黑" pitchFamily="34" charset="-122"/>
                  <a:ea typeface="微软雅黑" pitchFamily="34" charset="-122"/>
                </a:rPr>
                <a:t>维度</a:t>
              </a:r>
              <a:endParaRPr lang="zh-CN" altLang="zh-CN" sz="1600" dirty="0">
                <a:latin typeface="微软雅黑" pitchFamily="34" charset="-122"/>
                <a:ea typeface="微软雅黑" pitchFamily="34" charset="-122"/>
              </a:endParaRPr>
            </a:p>
          </p:txBody>
        </p:sp>
        <p:sp>
          <p:nvSpPr>
            <p:cNvPr id="30736" name="AutoShape 84"/>
            <p:cNvSpPr>
              <a:spLocks/>
            </p:cNvSpPr>
            <p:nvPr/>
          </p:nvSpPr>
          <p:spPr bwMode="auto">
            <a:xfrm>
              <a:off x="44" y="9"/>
              <a:ext cx="64" cy="46"/>
            </a:xfrm>
            <a:prstGeom prst="roundRect">
              <a:avLst>
                <a:gd name="adj" fmla="val 16667"/>
              </a:avLst>
            </a:prstGeom>
            <a:noFill/>
            <a:ln w="25400">
              <a:solidFill>
                <a:srgbClr val="C4BD97"/>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algn="ctr" defTabSz="914400" eaLnBrk="1"/>
              <a:endParaRPr lang="zh-CN" altLang="zh-CN" sz="2000">
                <a:solidFill>
                  <a:srgbClr val="FFFFFF"/>
                </a:solidFill>
                <a:latin typeface="微软雅黑" pitchFamily="34" charset="-122"/>
                <a:ea typeface="微软雅黑" pitchFamily="34" charset="-122"/>
              </a:endParaRPr>
            </a:p>
          </p:txBody>
        </p:sp>
        <p:sp>
          <p:nvSpPr>
            <p:cNvPr id="24593" name="AutoShape 85"/>
            <p:cNvSpPr>
              <a:spLocks/>
            </p:cNvSpPr>
            <p:nvPr/>
          </p:nvSpPr>
          <p:spPr bwMode="auto">
            <a:xfrm>
              <a:off x="46" y="42"/>
              <a:ext cx="64" cy="18"/>
            </a:xfrm>
            <a:custGeom>
              <a:avLst/>
              <a:gdLst>
                <a:gd name="T0" fmla="*/ 25 w 21600"/>
                <a:gd name="T1" fmla="*/ 10 h 21600"/>
                <a:gd name="T2" fmla="*/ 25 w 21600"/>
                <a:gd name="T3" fmla="*/ 10 h 21600"/>
                <a:gd name="T4" fmla="*/ 25 w 21600"/>
                <a:gd name="T5" fmla="*/ 10 h 21600"/>
                <a:gd name="T6" fmla="*/ 25 w 21600"/>
                <a:gd name="T7" fmla="*/ 1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w="12700">
              <a:noFill/>
              <a:miter lim="0"/>
              <a:headEnd/>
              <a:tailEnd/>
            </a:ln>
          </p:spPr>
          <p:txBody>
            <a:bodyPr lIns="50800" tIns="50800" rIns="50800" bIns="50800"/>
            <a:lstStyle/>
            <a:p>
              <a:pPr defTabSz="914400">
                <a:defRPr/>
              </a:pPr>
              <a:r>
                <a:rPr lang="zh-CN" sz="1050" b="1">
                  <a:latin typeface="微软雅黑" pitchFamily="34" charset="-122"/>
                  <a:ea typeface="微软雅黑" pitchFamily="34" charset="-122"/>
                  <a:cs typeface="Helvetica" charset="0"/>
                  <a:sym typeface="Helvetica" charset="0"/>
                </a:rPr>
                <a:t>行为轨迹</a:t>
              </a:r>
              <a:endParaRPr lang="zh-CN" sz="1400">
                <a:latin typeface="微软雅黑" pitchFamily="34" charset="-122"/>
                <a:ea typeface="微软雅黑" pitchFamily="34" charset="-122"/>
                <a:cs typeface="Helvetica" charset="0"/>
                <a:sym typeface="Helvetica" charset="0"/>
              </a:endParaRPr>
            </a:p>
          </p:txBody>
        </p:sp>
        <p:sp>
          <p:nvSpPr>
            <p:cNvPr id="24594" name="AutoShape 86"/>
            <p:cNvSpPr>
              <a:spLocks/>
            </p:cNvSpPr>
            <p:nvPr/>
          </p:nvSpPr>
          <p:spPr bwMode="auto">
            <a:xfrm>
              <a:off x="113" y="40"/>
              <a:ext cx="64" cy="18"/>
            </a:xfrm>
            <a:custGeom>
              <a:avLst/>
              <a:gdLst>
                <a:gd name="T0" fmla="*/ 25 w 21600"/>
                <a:gd name="T1" fmla="*/ 10 h 21600"/>
                <a:gd name="T2" fmla="*/ 25 w 21600"/>
                <a:gd name="T3" fmla="*/ 10 h 21600"/>
                <a:gd name="T4" fmla="*/ 25 w 21600"/>
                <a:gd name="T5" fmla="*/ 10 h 21600"/>
                <a:gd name="T6" fmla="*/ 25 w 21600"/>
                <a:gd name="T7" fmla="*/ 1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w="12700">
              <a:noFill/>
              <a:miter lim="0"/>
              <a:headEnd/>
              <a:tailEnd/>
            </a:ln>
          </p:spPr>
          <p:txBody>
            <a:bodyPr lIns="50800" tIns="50800" rIns="50800" bIns="50800"/>
            <a:lstStyle/>
            <a:p>
              <a:pPr defTabSz="914400">
                <a:defRPr/>
              </a:pPr>
              <a:r>
                <a:rPr lang="zh-CN" sz="1050" b="1">
                  <a:latin typeface="微软雅黑" pitchFamily="34" charset="-122"/>
                  <a:ea typeface="微软雅黑" pitchFamily="34" charset="-122"/>
                  <a:cs typeface="Helvetica" charset="0"/>
                  <a:sym typeface="Helvetica" charset="0"/>
                </a:rPr>
                <a:t>交易信息</a:t>
              </a:r>
              <a:endParaRPr lang="zh-CN" sz="1400">
                <a:latin typeface="微软雅黑" pitchFamily="34" charset="-122"/>
                <a:ea typeface="微软雅黑" pitchFamily="34" charset="-122"/>
                <a:cs typeface="Helvetica" charset="0"/>
                <a:sym typeface="Helvetica" charset="0"/>
              </a:endParaRPr>
            </a:p>
          </p:txBody>
        </p:sp>
        <p:sp>
          <p:nvSpPr>
            <p:cNvPr id="30739" name="AutoShape 87"/>
            <p:cNvSpPr>
              <a:spLocks/>
            </p:cNvSpPr>
            <p:nvPr/>
          </p:nvSpPr>
          <p:spPr bwMode="auto">
            <a:xfrm>
              <a:off x="44" y="58"/>
              <a:ext cx="63" cy="46"/>
            </a:xfrm>
            <a:prstGeom prst="roundRect">
              <a:avLst>
                <a:gd name="adj" fmla="val 16667"/>
              </a:avLst>
            </a:prstGeom>
            <a:noFill/>
            <a:ln w="25400">
              <a:solidFill>
                <a:srgbClr val="E6B9B8"/>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algn="ctr" defTabSz="914400" eaLnBrk="1"/>
              <a:endParaRPr lang="zh-CN" altLang="zh-CN" sz="2000">
                <a:solidFill>
                  <a:srgbClr val="FFFFFF"/>
                </a:solidFill>
                <a:latin typeface="微软雅黑" pitchFamily="34" charset="-122"/>
                <a:ea typeface="微软雅黑" pitchFamily="34" charset="-122"/>
              </a:endParaRPr>
            </a:p>
          </p:txBody>
        </p:sp>
        <p:sp>
          <p:nvSpPr>
            <p:cNvPr id="24596" name="AutoShape 88"/>
            <p:cNvSpPr>
              <a:spLocks/>
            </p:cNvSpPr>
            <p:nvPr/>
          </p:nvSpPr>
          <p:spPr bwMode="auto">
            <a:xfrm>
              <a:off x="46" y="89"/>
              <a:ext cx="64" cy="18"/>
            </a:xfrm>
            <a:custGeom>
              <a:avLst/>
              <a:gdLst>
                <a:gd name="T0" fmla="*/ 25 w 21600"/>
                <a:gd name="T1" fmla="*/ 10 h 21600"/>
                <a:gd name="T2" fmla="*/ 25 w 21600"/>
                <a:gd name="T3" fmla="*/ 10 h 21600"/>
                <a:gd name="T4" fmla="*/ 25 w 21600"/>
                <a:gd name="T5" fmla="*/ 10 h 21600"/>
                <a:gd name="T6" fmla="*/ 25 w 21600"/>
                <a:gd name="T7" fmla="*/ 1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w="12700">
              <a:noFill/>
              <a:miter lim="0"/>
              <a:headEnd/>
              <a:tailEnd/>
            </a:ln>
          </p:spPr>
          <p:txBody>
            <a:bodyPr lIns="50800" tIns="50800" rIns="50800" bIns="50800"/>
            <a:lstStyle/>
            <a:p>
              <a:pPr defTabSz="914400">
                <a:defRPr/>
              </a:pPr>
              <a:r>
                <a:rPr lang="zh-CN" sz="1050" b="1">
                  <a:latin typeface="微软雅黑" pitchFamily="34" charset="-122"/>
                  <a:ea typeface="微软雅黑" pitchFamily="34" charset="-122"/>
                  <a:cs typeface="Helvetica" charset="0"/>
                  <a:sym typeface="Helvetica" charset="0"/>
                </a:rPr>
                <a:t>交互信息</a:t>
              </a:r>
              <a:endParaRPr lang="zh-CN" sz="1400">
                <a:latin typeface="微软雅黑" pitchFamily="34" charset="-122"/>
                <a:ea typeface="微软雅黑" pitchFamily="34" charset="-122"/>
                <a:cs typeface="Helvetica" charset="0"/>
                <a:sym typeface="Helvetica" charset="0"/>
              </a:endParaRPr>
            </a:p>
          </p:txBody>
        </p:sp>
        <p:sp>
          <p:nvSpPr>
            <p:cNvPr id="30741" name="AutoShape 89"/>
            <p:cNvSpPr>
              <a:spLocks/>
            </p:cNvSpPr>
            <p:nvPr/>
          </p:nvSpPr>
          <p:spPr bwMode="auto">
            <a:xfrm>
              <a:off x="112" y="60"/>
              <a:ext cx="63" cy="46"/>
            </a:xfrm>
            <a:prstGeom prst="roundRect">
              <a:avLst>
                <a:gd name="adj" fmla="val 16667"/>
              </a:avLst>
            </a:prstGeom>
            <a:noFill/>
            <a:ln w="25400">
              <a:solidFill>
                <a:srgbClr val="E6B9B8"/>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algn="ctr" defTabSz="914400" eaLnBrk="1"/>
              <a:endParaRPr lang="zh-CN" altLang="zh-CN" sz="2000">
                <a:solidFill>
                  <a:srgbClr val="FFFFFF"/>
                </a:solidFill>
                <a:latin typeface="微软雅黑" pitchFamily="34" charset="-122"/>
                <a:ea typeface="微软雅黑" pitchFamily="34" charset="-122"/>
              </a:endParaRPr>
            </a:p>
          </p:txBody>
        </p:sp>
        <p:sp>
          <p:nvSpPr>
            <p:cNvPr id="24598" name="AutoShape 90"/>
            <p:cNvSpPr>
              <a:spLocks/>
            </p:cNvSpPr>
            <p:nvPr/>
          </p:nvSpPr>
          <p:spPr bwMode="auto">
            <a:xfrm>
              <a:off x="113" y="91"/>
              <a:ext cx="64" cy="18"/>
            </a:xfrm>
            <a:custGeom>
              <a:avLst/>
              <a:gdLst>
                <a:gd name="T0" fmla="*/ 25 w 21600"/>
                <a:gd name="T1" fmla="*/ 10 h 21600"/>
                <a:gd name="T2" fmla="*/ 25 w 21600"/>
                <a:gd name="T3" fmla="*/ 10 h 21600"/>
                <a:gd name="T4" fmla="*/ 25 w 21600"/>
                <a:gd name="T5" fmla="*/ 10 h 21600"/>
                <a:gd name="T6" fmla="*/ 25 w 21600"/>
                <a:gd name="T7" fmla="*/ 1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w="12700">
              <a:noFill/>
              <a:miter lim="0"/>
              <a:headEnd/>
              <a:tailEnd/>
            </a:ln>
          </p:spPr>
          <p:txBody>
            <a:bodyPr lIns="50800" tIns="50800" rIns="50800" bIns="50800"/>
            <a:lstStyle/>
            <a:p>
              <a:pPr defTabSz="914400">
                <a:defRPr/>
              </a:pPr>
              <a:r>
                <a:rPr lang="zh-CN" sz="1050" b="1">
                  <a:latin typeface="微软雅黑" pitchFamily="34" charset="-122"/>
                  <a:ea typeface="微软雅黑" pitchFamily="34" charset="-122"/>
                  <a:cs typeface="Helvetica" charset="0"/>
                  <a:sym typeface="Helvetica" charset="0"/>
                </a:rPr>
                <a:t>物流配送</a:t>
              </a:r>
              <a:endParaRPr lang="zh-CN" sz="1400">
                <a:latin typeface="微软雅黑" pitchFamily="34" charset="-122"/>
                <a:ea typeface="微软雅黑" pitchFamily="34" charset="-122"/>
                <a:cs typeface="Helvetica" charset="0"/>
                <a:sym typeface="Helvetica" charset="0"/>
              </a:endParaRPr>
            </a:p>
          </p:txBody>
        </p:sp>
      </p:grpSp>
      <p:pic>
        <p:nvPicPr>
          <p:cNvPr id="30728" name="Picture 91" descr="image68.jpg"/>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79117" y="2132013"/>
            <a:ext cx="8636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pic>
      <p:pic>
        <p:nvPicPr>
          <p:cNvPr id="30729" name="Picture 92" descr="image69.jp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327651" y="1484314"/>
            <a:ext cx="865716"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pic>
      <p:pic>
        <p:nvPicPr>
          <p:cNvPr id="30730" name="Picture 93" descr="image70.jpg"/>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479118" y="1484313"/>
            <a:ext cx="768349"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pic>
      <p:pic>
        <p:nvPicPr>
          <p:cNvPr id="30731" name="Picture 94" descr="image71.jp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327651" y="2132014"/>
            <a:ext cx="8636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pic>
      <p:sp>
        <p:nvSpPr>
          <p:cNvPr id="30732" name="AutoShape 95"/>
          <p:cNvSpPr>
            <a:spLocks/>
          </p:cNvSpPr>
          <p:nvPr/>
        </p:nvSpPr>
        <p:spPr bwMode="auto">
          <a:xfrm>
            <a:off x="762134" y="33338"/>
            <a:ext cx="10657417" cy="6477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50800" tIns="50800" rIns="50800" bIns="50800" anchor="ctr"/>
          <a:lstStyle>
            <a:lvl1pPr eaLnBrk="0">
              <a:defRPr sz="1200">
                <a:solidFill>
                  <a:srgbClr val="000000"/>
                </a:solidFill>
                <a:latin typeface="Helvetica" pitchFamily="34" charset="0"/>
                <a:cs typeface="Helvetica" pitchFamily="34" charset="0"/>
                <a:sym typeface="Helvetica" pitchFamily="34" charset="0"/>
              </a:defRPr>
            </a:lvl1pPr>
            <a:lvl2pPr marL="742950" indent="-285750" eaLnBrk="0">
              <a:defRPr sz="1200">
                <a:solidFill>
                  <a:srgbClr val="000000"/>
                </a:solidFill>
                <a:latin typeface="Helvetica" pitchFamily="34" charset="0"/>
                <a:cs typeface="Helvetica" pitchFamily="34" charset="0"/>
                <a:sym typeface="Helvetica" pitchFamily="34" charset="0"/>
              </a:defRPr>
            </a:lvl2pPr>
            <a:lvl3pPr marL="1143000" indent="-228600" eaLnBrk="0">
              <a:defRPr sz="1200">
                <a:solidFill>
                  <a:srgbClr val="000000"/>
                </a:solidFill>
                <a:latin typeface="Helvetica" pitchFamily="34" charset="0"/>
                <a:cs typeface="Helvetica" pitchFamily="34" charset="0"/>
                <a:sym typeface="Helvetica" pitchFamily="34" charset="0"/>
              </a:defRPr>
            </a:lvl3pPr>
            <a:lvl4pPr marL="1600200" indent="-228600" eaLnBrk="0">
              <a:defRPr sz="1200">
                <a:solidFill>
                  <a:srgbClr val="000000"/>
                </a:solidFill>
                <a:latin typeface="Helvetica" pitchFamily="34" charset="0"/>
                <a:cs typeface="Helvetica" pitchFamily="34" charset="0"/>
                <a:sym typeface="Helvetica" pitchFamily="34" charset="0"/>
              </a:defRPr>
            </a:lvl4pPr>
            <a:lvl5pPr marL="2057400" indent="-228600" eaLnBrk="0">
              <a:defRPr sz="1200">
                <a:solidFill>
                  <a:srgbClr val="000000"/>
                </a:solidFill>
                <a:latin typeface="Helvetica" pitchFamily="34" charset="0"/>
                <a:cs typeface="Helvetica" pitchFamily="34" charset="0"/>
                <a:sym typeface="Helvetica" pitchFamily="34" charset="0"/>
              </a:defRPr>
            </a:lvl5pPr>
            <a:lvl6pPr marL="25146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6pPr>
            <a:lvl7pPr marL="29718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7pPr>
            <a:lvl8pPr marL="34290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8pPr>
            <a:lvl9pPr marL="3886200" indent="-228600" eaLnBrk="0" fontAlgn="base" hangingPunct="0">
              <a:spcBef>
                <a:spcPct val="0"/>
              </a:spcBef>
              <a:spcAft>
                <a:spcPct val="0"/>
              </a:spcAft>
              <a:defRPr sz="1200">
                <a:solidFill>
                  <a:srgbClr val="000000"/>
                </a:solidFill>
                <a:latin typeface="Helvetica" pitchFamily="34" charset="0"/>
                <a:cs typeface="Helvetica" pitchFamily="34" charset="0"/>
                <a:sym typeface="Helvetica" pitchFamily="34" charset="0"/>
              </a:defRPr>
            </a:lvl9pPr>
          </a:lstStyle>
          <a:p>
            <a:pPr defTabSz="914400" eaLnBrk="1"/>
            <a:r>
              <a:rPr lang="zh-CN" altLang="zh-CN" sz="3200" b="1" dirty="0">
                <a:solidFill>
                  <a:schemeClr val="bg1"/>
                </a:solidFill>
                <a:latin typeface="微软雅黑" pitchFamily="34" charset="-122"/>
                <a:ea typeface="微软雅黑" pitchFamily="34" charset="-122"/>
              </a:rPr>
              <a:t>基于</a:t>
            </a:r>
            <a:r>
              <a:rPr lang="zh-CN" altLang="en-US" sz="3200" b="1" dirty="0">
                <a:solidFill>
                  <a:schemeClr val="bg1"/>
                </a:solidFill>
                <a:latin typeface="微软雅黑" pitchFamily="34" charset="-122"/>
                <a:ea typeface="微软雅黑" pitchFamily="34" charset="-122"/>
              </a:rPr>
              <a:t>大</a:t>
            </a:r>
            <a:r>
              <a:rPr lang="zh-CN" altLang="zh-CN" sz="3200" b="1" dirty="0">
                <a:solidFill>
                  <a:schemeClr val="bg1"/>
                </a:solidFill>
                <a:latin typeface="微软雅黑" pitchFamily="34" charset="-122"/>
                <a:ea typeface="微软雅黑" pitchFamily="34" charset="-122"/>
              </a:rPr>
              <a:t>数据</a:t>
            </a:r>
            <a:r>
              <a:rPr lang="zh-CN" altLang="en-US" sz="3200" b="1" dirty="0">
                <a:solidFill>
                  <a:schemeClr val="bg1"/>
                </a:solidFill>
                <a:latin typeface="微软雅黑" pitchFamily="34" charset="-122"/>
                <a:ea typeface="微软雅黑" pitchFamily="34" charset="-122"/>
              </a:rPr>
              <a:t>分析</a:t>
            </a:r>
            <a:r>
              <a:rPr lang="zh-CN" altLang="zh-CN" sz="3200" b="1" dirty="0">
                <a:solidFill>
                  <a:schemeClr val="bg1"/>
                </a:solidFill>
                <a:latin typeface="微软雅黑" pitchFamily="34" charset="-122"/>
                <a:ea typeface="微软雅黑" pitchFamily="34" charset="-122"/>
              </a:rPr>
              <a:t>才能让“</a:t>
            </a:r>
            <a:r>
              <a:rPr lang="zh-CN" altLang="en-US" sz="3200" b="1" dirty="0">
                <a:solidFill>
                  <a:schemeClr val="bg1"/>
                </a:solidFill>
                <a:latin typeface="微软雅黑" pitchFamily="34" charset="-122"/>
                <a:ea typeface="微软雅黑" pitchFamily="34" charset="-122"/>
              </a:rPr>
              <a:t>创新</a:t>
            </a:r>
            <a:r>
              <a:rPr lang="zh-CN" altLang="zh-CN" sz="3200" b="1" dirty="0">
                <a:solidFill>
                  <a:schemeClr val="bg1"/>
                </a:solidFill>
                <a:latin typeface="微软雅黑" pitchFamily="34" charset="-122"/>
                <a:ea typeface="微软雅黑" pitchFamily="34" charset="-122"/>
              </a:rPr>
              <a:t>”有所依</a:t>
            </a:r>
            <a:endParaRPr lang="zh-CN" altLang="zh-CN" sz="11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738246947"/>
      </p:ext>
    </p:extLst>
  </p:cSld>
  <p:clrMapOvr>
    <a:masterClrMapping/>
  </p:clrMapOvr>
  <p:transition spd="slow">
    <p:dissolv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3940" y="74703"/>
            <a:ext cx="10495571" cy="490066"/>
          </a:xfrm>
        </p:spPr>
        <p:txBody>
          <a:bodyPr/>
          <a:lstStyle/>
          <a:p>
            <a:r>
              <a:rPr lang="zh-CN" altLang="en-US" b="1" dirty="0">
                <a:solidFill>
                  <a:schemeClr val="bg1"/>
                </a:solidFill>
              </a:rPr>
              <a:t>大数据即将带来一场生活、工作与思维的大变革</a:t>
            </a:r>
          </a:p>
        </p:txBody>
      </p:sp>
      <p:sp>
        <p:nvSpPr>
          <p:cNvPr id="4" name="圆角矩形 3"/>
          <p:cNvSpPr/>
          <p:nvPr/>
        </p:nvSpPr>
        <p:spPr>
          <a:xfrm>
            <a:off x="4064053" y="838268"/>
            <a:ext cx="7873872" cy="228594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rPr>
              <a:t>         </a:t>
            </a:r>
            <a:r>
              <a:rPr lang="zh-CN" altLang="en-US" sz="2400" dirty="0">
                <a:solidFill>
                  <a:schemeClr val="tx1"/>
                </a:solidFill>
                <a:latin typeface="华文中宋" panose="02010600040101010101" pitchFamily="2" charset="-122"/>
                <a:ea typeface="华文中宋" panose="02010600040101010101" pitchFamily="2" charset="-122"/>
              </a:rPr>
              <a:t>大数据开启了一次重大的时代转型。就像望远镜让我们能够感觉宇宙，显微镜让我们能够观测微生物一样，大数据正在改变我们的生活以及理解世界的方式，成为企业新发明和新服务的源泉，而更多的改变正蓄势待发⋯⋯</a:t>
            </a:r>
          </a:p>
        </p:txBody>
      </p:sp>
      <p:sp>
        <p:nvSpPr>
          <p:cNvPr id="5" name="Rectangle 3"/>
          <p:cNvSpPr txBox="1">
            <a:spLocks noChangeArrowheads="1"/>
          </p:cNvSpPr>
          <p:nvPr/>
        </p:nvSpPr>
        <p:spPr>
          <a:xfrm>
            <a:off x="277672" y="3352803"/>
            <a:ext cx="11277464" cy="3185461"/>
          </a:xfrm>
          <a:prstGeom prst="rect">
            <a:avLst/>
          </a:prstGeom>
        </p:spPr>
        <p:txBody>
          <a:bodyPr/>
          <a:lstStyle/>
          <a:p>
            <a:pPr marL="342900" indent="-342900" defTabSz="914400" eaLnBrk="0" hangingPunct="0">
              <a:lnSpc>
                <a:spcPts val="2600"/>
              </a:lnSpc>
              <a:spcBef>
                <a:spcPct val="20000"/>
              </a:spcBef>
              <a:buFontTx/>
              <a:buChar char="•"/>
              <a:defRPr/>
            </a:pPr>
            <a:r>
              <a:rPr lang="zh-CN" altLang="en-US" sz="2400" b="1" kern="0" dirty="0">
                <a:latin typeface="微软雅黑" pitchFamily="34" charset="-122"/>
                <a:ea typeface="微软雅黑" pitchFamily="34" charset="-122"/>
              </a:rPr>
              <a:t>大数据时代最大的转变就是，放弃对</a:t>
            </a:r>
            <a:r>
              <a:rPr lang="zh-CN" altLang="en-US" sz="2400" b="1" kern="0" dirty="0">
                <a:solidFill>
                  <a:srgbClr val="FF0000"/>
                </a:solidFill>
                <a:latin typeface="微软雅黑" pitchFamily="34" charset="-122"/>
                <a:ea typeface="微软雅黑" pitchFamily="34" charset="-122"/>
              </a:rPr>
              <a:t>因果关系</a:t>
            </a:r>
            <a:r>
              <a:rPr lang="zh-CN" altLang="en-US" sz="2400" b="1" kern="0" dirty="0">
                <a:latin typeface="微软雅黑" pitchFamily="34" charset="-122"/>
                <a:ea typeface="微软雅黑" pitchFamily="34" charset="-122"/>
              </a:rPr>
              <a:t>的渴求，而取而代之关注</a:t>
            </a:r>
            <a:r>
              <a:rPr lang="zh-CN" altLang="en-US" sz="2400" b="1" kern="0" dirty="0">
                <a:solidFill>
                  <a:srgbClr val="FF0000"/>
                </a:solidFill>
                <a:latin typeface="微软雅黑" pitchFamily="34" charset="-122"/>
                <a:ea typeface="微软雅黑" pitchFamily="34" charset="-122"/>
              </a:rPr>
              <a:t>相关关系</a:t>
            </a:r>
            <a:r>
              <a:rPr lang="zh-CN" altLang="en-US" sz="2400" b="1" kern="0" dirty="0">
                <a:latin typeface="微软雅黑" pitchFamily="34" charset="-122"/>
                <a:ea typeface="微软雅黑" pitchFamily="34" charset="-122"/>
              </a:rPr>
              <a:t>。也就是说</a:t>
            </a:r>
            <a:r>
              <a:rPr lang="zh-CN" altLang="en-US" sz="2400" b="1" kern="0" dirty="0">
                <a:solidFill>
                  <a:srgbClr val="FF0000"/>
                </a:solidFill>
                <a:latin typeface="微软雅黑" pitchFamily="34" charset="-122"/>
                <a:ea typeface="微软雅黑" pitchFamily="34" charset="-122"/>
              </a:rPr>
              <a:t>只要知道“是什么”，而不需要知道“为什么”</a:t>
            </a:r>
            <a:r>
              <a:rPr lang="zh-CN" altLang="en-US" sz="2400" b="1" kern="0" dirty="0">
                <a:latin typeface="微软雅黑" pitchFamily="34" charset="-122"/>
                <a:ea typeface="微软雅黑" pitchFamily="34" charset="-122"/>
              </a:rPr>
              <a:t>。这就颠覆了千百年来人类的思维惯例，对人类的认知和与世界交流的方式提出了全新的挑战。</a:t>
            </a:r>
          </a:p>
          <a:p>
            <a:pPr marL="342900" indent="-342900" defTabSz="914400" eaLnBrk="0" hangingPunct="0">
              <a:lnSpc>
                <a:spcPts val="2600"/>
              </a:lnSpc>
              <a:spcBef>
                <a:spcPct val="20000"/>
              </a:spcBef>
              <a:buFontTx/>
              <a:buChar char="•"/>
              <a:defRPr/>
            </a:pPr>
            <a:r>
              <a:rPr lang="zh-CN" altLang="en-US" sz="2400" b="1" kern="0" dirty="0">
                <a:solidFill>
                  <a:srgbClr val="FF0000"/>
                </a:solidFill>
                <a:latin typeface="微软雅黑" pitchFamily="34" charset="-122"/>
                <a:ea typeface="微软雅黑" pitchFamily="34" charset="-122"/>
              </a:rPr>
              <a:t>大数据的核心就是预测。</a:t>
            </a:r>
            <a:r>
              <a:rPr lang="zh-CN" altLang="en-US" sz="2400" b="1" kern="0" dirty="0">
                <a:latin typeface="微软雅黑" pitchFamily="34" charset="-122"/>
                <a:ea typeface="微软雅黑" pitchFamily="34" charset="-122"/>
              </a:rPr>
              <a:t>大数据将为人类的生活创造前所未有的可量化的维度。</a:t>
            </a:r>
          </a:p>
          <a:p>
            <a:pPr marL="342900" indent="-342900" defTabSz="914400" eaLnBrk="0" hangingPunct="0">
              <a:lnSpc>
                <a:spcPts val="2600"/>
              </a:lnSpc>
              <a:spcBef>
                <a:spcPct val="20000"/>
              </a:spcBef>
              <a:buFontTx/>
              <a:buChar char="•"/>
              <a:defRPr/>
            </a:pPr>
            <a:r>
              <a:rPr lang="zh-CN" altLang="en-US" sz="2400" b="1" kern="0" dirty="0">
                <a:latin typeface="微软雅黑" pitchFamily="34" charset="-122"/>
                <a:ea typeface="微软雅黑" pitchFamily="34" charset="-122"/>
              </a:rPr>
              <a:t>谷歌、微软、亚马逊、</a:t>
            </a:r>
            <a:r>
              <a:rPr lang="en-US" altLang="zh-CN" sz="2400" b="1" kern="0" dirty="0">
                <a:latin typeface="微软雅黑" pitchFamily="34" charset="-122"/>
                <a:ea typeface="微软雅黑" pitchFamily="34" charset="-122"/>
              </a:rPr>
              <a:t>IBM</a:t>
            </a:r>
            <a:r>
              <a:rPr lang="zh-CN" altLang="en-US" sz="2400" b="1" kern="0" dirty="0">
                <a:latin typeface="微软雅黑" pitchFamily="34" charset="-122"/>
                <a:ea typeface="微软雅黑" pitchFamily="34" charset="-122"/>
              </a:rPr>
              <a:t>、苹果、</a:t>
            </a:r>
            <a:r>
              <a:rPr lang="en-US" altLang="zh-CN" sz="2400" b="1" kern="0" dirty="0" err="1">
                <a:latin typeface="微软雅黑" pitchFamily="34" charset="-122"/>
                <a:ea typeface="微软雅黑" pitchFamily="34" charset="-122"/>
              </a:rPr>
              <a:t>facebook</a:t>
            </a:r>
            <a:r>
              <a:rPr lang="zh-CN" altLang="en-US" sz="2400" b="1" kern="0" dirty="0">
                <a:latin typeface="微软雅黑" pitchFamily="34" charset="-122"/>
                <a:ea typeface="微软雅黑" pitchFamily="34" charset="-122"/>
              </a:rPr>
              <a:t>、</a:t>
            </a:r>
            <a:r>
              <a:rPr lang="en-US" altLang="zh-CN" sz="2400" b="1" kern="0" dirty="0">
                <a:latin typeface="微软雅黑" pitchFamily="34" charset="-122"/>
                <a:ea typeface="微软雅黑" pitchFamily="34" charset="-122"/>
              </a:rPr>
              <a:t>twitter</a:t>
            </a:r>
            <a:r>
              <a:rPr lang="zh-CN" altLang="en-US" sz="2400" b="1" kern="0" dirty="0">
                <a:latin typeface="微软雅黑" pitchFamily="34" charset="-122"/>
                <a:ea typeface="微软雅黑" pitchFamily="34" charset="-122"/>
              </a:rPr>
              <a:t>、</a:t>
            </a:r>
            <a:r>
              <a:rPr lang="en-US" altLang="zh-CN" sz="2400" b="1" kern="0" dirty="0">
                <a:latin typeface="微软雅黑" pitchFamily="34" charset="-122"/>
                <a:ea typeface="微软雅黑" pitchFamily="34" charset="-122"/>
              </a:rPr>
              <a:t>VISA</a:t>
            </a:r>
            <a:r>
              <a:rPr lang="zh-CN" altLang="en-US" sz="2400" b="1" kern="0" dirty="0">
                <a:latin typeface="微软雅黑" pitchFamily="34" charset="-122"/>
                <a:ea typeface="微软雅黑" pitchFamily="34" charset="-122"/>
              </a:rPr>
              <a:t>等大数据先锋们就是最具价值的应用</a:t>
            </a:r>
          </a:p>
        </p:txBody>
      </p:sp>
      <p:pic>
        <p:nvPicPr>
          <p:cNvPr id="6146" name="Picture 2" descr="http://t12.baidu.com/it/u=2741897802,1585049205&amp;fm=21&amp;gp=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940" y="1028763"/>
            <a:ext cx="3706917" cy="182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17764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4952" y="-36583"/>
            <a:ext cx="10190923" cy="745704"/>
          </a:xfrm>
        </p:spPr>
        <p:txBody>
          <a:bodyPr/>
          <a:lstStyle/>
          <a:p>
            <a:r>
              <a:rPr lang="zh-CN" altLang="en-US" sz="3600" b="1" dirty="0">
                <a:solidFill>
                  <a:schemeClr val="bg1"/>
                </a:solidFill>
              </a:rPr>
              <a:t>预测，大数据的核心</a:t>
            </a:r>
          </a:p>
        </p:txBody>
      </p:sp>
      <p:pic>
        <p:nvPicPr>
          <p:cNvPr id="7170" name="Picture 2" descr="http://www.zijiayoucn.com/uploadfile/2013/0503/2013050301473394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59893" y="5333949"/>
            <a:ext cx="2031947" cy="1523961"/>
          </a:xfrm>
          <a:prstGeom prst="rect">
            <a:avLst/>
          </a:prstGeom>
          <a:noFill/>
          <a:extLst>
            <a:ext uri="{909E8E84-426E-40DD-AFC4-6F175D3DCCD1}">
              <a14:hiddenFill xmlns:a14="http://schemas.microsoft.com/office/drawing/2010/main">
                <a:solidFill>
                  <a:srgbClr val="FFFFFF"/>
                </a:solidFill>
              </a14:hiddenFill>
            </a:ext>
          </a:extLst>
        </p:spPr>
      </p:pic>
      <p:sp>
        <p:nvSpPr>
          <p:cNvPr id="3" name="圆角矩形 2"/>
          <p:cNvSpPr/>
          <p:nvPr/>
        </p:nvSpPr>
        <p:spPr>
          <a:xfrm>
            <a:off x="138152" y="762070"/>
            <a:ext cx="11886888" cy="44194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FF0000"/>
                </a:solidFill>
              </a:rPr>
              <a:t>大数据的核心就是预测。</a:t>
            </a:r>
            <a:r>
              <a:rPr lang="zh-CN" altLang="en-US" sz="2000" dirty="0">
                <a:solidFill>
                  <a:schemeClr val="tx1"/>
                </a:solidFill>
              </a:rPr>
              <a:t>它通常被视为人工智能的一部分，或者更确切地说，被视为一种机器学习。大数据不是要教机器像人一样思考，相反，它是把数学算法运用到海量的数据上来预测事情发生的可能性。例如，预测一封邮件被作为垃圾邮件过滤掉的可能性，预测一个地区爆发流感的可能性。</a:t>
            </a:r>
            <a:endParaRPr lang="en-US" altLang="zh-CN" sz="2000" dirty="0">
              <a:solidFill>
                <a:schemeClr val="tx1"/>
              </a:solidFill>
            </a:endParaRPr>
          </a:p>
          <a:p>
            <a:pPr>
              <a:spcBef>
                <a:spcPts val="600"/>
              </a:spcBef>
              <a:spcAft>
                <a:spcPts val="600"/>
              </a:spcAft>
            </a:pPr>
            <a:r>
              <a:rPr lang="zh-CN" altLang="en-US" sz="2000" dirty="0">
                <a:solidFill>
                  <a:schemeClr val="tx1"/>
                </a:solidFill>
              </a:rPr>
              <a:t>预测系统之所以能够成功，关键在于它们是建立在海量数据的基础之上的。在不久的将来，世界许多现在单纯依靠人类判断力的领域都会被计算机系统所改变甚至取代。</a:t>
            </a:r>
            <a:endParaRPr lang="en-US" altLang="zh-CN" sz="2000" dirty="0">
              <a:solidFill>
                <a:schemeClr val="tx1"/>
              </a:solidFill>
            </a:endParaRPr>
          </a:p>
          <a:p>
            <a:r>
              <a:rPr lang="zh-CN" altLang="en-US" sz="2000" dirty="0">
                <a:solidFill>
                  <a:schemeClr val="tx1"/>
                </a:solidFill>
              </a:rPr>
              <a:t>对我们而言，</a:t>
            </a:r>
            <a:r>
              <a:rPr lang="zh-CN" altLang="en-US" sz="2000" b="1" dirty="0">
                <a:solidFill>
                  <a:srgbClr val="FF0000"/>
                </a:solidFill>
              </a:rPr>
              <a:t>危险不再是隐私的泄露，而是被预知的可能性</a:t>
            </a:r>
            <a:r>
              <a:rPr lang="en-US" altLang="zh-CN" sz="2000" dirty="0">
                <a:solidFill>
                  <a:schemeClr val="tx1"/>
                </a:solidFill>
              </a:rPr>
              <a:t>——</a:t>
            </a:r>
            <a:r>
              <a:rPr lang="zh-CN" altLang="en-US" sz="2000" dirty="0">
                <a:solidFill>
                  <a:schemeClr val="tx1"/>
                </a:solidFill>
              </a:rPr>
              <a:t>这些能预测我们可能生病、拖欠还款和犯罪的算法会让我们无法购买保险、无法贷款、甚至在犯罪前就被预先逮捕。</a:t>
            </a:r>
            <a:endParaRPr lang="en-US" altLang="zh-CN" sz="2000" dirty="0">
              <a:solidFill>
                <a:schemeClr val="tx1"/>
              </a:solidFill>
            </a:endParaRPr>
          </a:p>
        </p:txBody>
      </p:sp>
      <p:sp>
        <p:nvSpPr>
          <p:cNvPr id="5" name="TextBox 4"/>
          <p:cNvSpPr txBox="1"/>
          <p:nvPr/>
        </p:nvSpPr>
        <p:spPr>
          <a:xfrm>
            <a:off x="304952" y="5349874"/>
            <a:ext cx="9854941" cy="1446550"/>
          </a:xfrm>
          <a:prstGeom prst="rect">
            <a:avLst/>
          </a:prstGeom>
          <a:noFill/>
        </p:spPr>
        <p:txBody>
          <a:bodyPr wrap="square" rtlCol="0">
            <a:spAutoFit/>
          </a:bodyPr>
          <a:lstStyle/>
          <a:p>
            <a:r>
              <a:rPr lang="zh-CN" altLang="en-US" sz="3200" b="1" dirty="0">
                <a:solidFill>
                  <a:srgbClr val="FF0000"/>
                </a:solidFill>
              </a:rPr>
              <a:t>大数据时代也需要新的规章制度</a:t>
            </a:r>
            <a:endParaRPr lang="en-US" altLang="zh-CN" sz="3200" b="1" dirty="0">
              <a:solidFill>
                <a:srgbClr val="FF0000"/>
              </a:solidFill>
            </a:endParaRPr>
          </a:p>
          <a:p>
            <a:r>
              <a:rPr lang="en-US" altLang="zh-CN" sz="3200" b="1" dirty="0">
                <a:solidFill>
                  <a:srgbClr val="FF0000"/>
                </a:solidFill>
              </a:rPr>
              <a:t>        ——</a:t>
            </a:r>
            <a:r>
              <a:rPr lang="zh-CN" altLang="en-US" sz="3200" b="1" dirty="0">
                <a:solidFill>
                  <a:srgbClr val="FF0000"/>
                </a:solidFill>
              </a:rPr>
              <a:t>来捍卫数据权势下的个人权利！</a:t>
            </a:r>
          </a:p>
          <a:p>
            <a:endParaRPr lang="zh-CN" altLang="en-US" sz="2400" dirty="0"/>
          </a:p>
        </p:txBody>
      </p:sp>
    </p:spTree>
    <p:extLst>
      <p:ext uri="{BB962C8B-B14F-4D97-AF65-F5344CB8AC3E}">
        <p14:creationId xmlns:p14="http://schemas.microsoft.com/office/powerpoint/2010/main" val="96666766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35" y="59661"/>
            <a:ext cx="10190923" cy="593308"/>
          </a:xfrm>
        </p:spPr>
        <p:txBody>
          <a:bodyPr/>
          <a:lstStyle/>
          <a:p>
            <a:r>
              <a:rPr lang="zh-CN" altLang="en-US" sz="3200" b="1" dirty="0">
                <a:solidFill>
                  <a:schemeClr val="bg1"/>
                </a:solidFill>
              </a:rPr>
              <a:t>大数据时代的三大思维变革</a:t>
            </a:r>
          </a:p>
        </p:txBody>
      </p:sp>
      <p:sp>
        <p:nvSpPr>
          <p:cNvPr id="3" name="灯片编号占位符 2"/>
          <p:cNvSpPr txBox="1">
            <a:spLocks/>
          </p:cNvSpPr>
          <p:nvPr/>
        </p:nvSpPr>
        <p:spPr bwMode="auto">
          <a:xfrm>
            <a:off x="9444921" y="6641398"/>
            <a:ext cx="2969432" cy="32934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宋体" pitchFamily="2" charset="-122"/>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宋体" pitchFamily="2" charset="-122"/>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宋体" pitchFamily="2" charset="-122"/>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宋体" pitchFamily="2" charset="-122"/>
                <a:cs typeface="+mn-cs"/>
              </a:defRPr>
            </a:lvl9pPr>
          </a:lstStyle>
          <a:p>
            <a:pPr eaLnBrk="1" hangingPunct="1"/>
            <a:r>
              <a:rPr lang="zh-CN" altLang="en-US"/>
              <a:t> </a:t>
            </a:r>
            <a:fld id="{C7C687C1-C195-40EA-BD30-14586E886FE8}" type="slidenum">
              <a:rPr lang="zh-CN" altLang="en-US" smtClean="0"/>
              <a:pPr eaLnBrk="1" hangingPunct="1"/>
              <a:t>44</a:t>
            </a:fld>
            <a:r>
              <a:rPr lang="en-US" altLang="zh-CN"/>
              <a:t> </a:t>
            </a:r>
          </a:p>
        </p:txBody>
      </p:sp>
      <p:sp>
        <p:nvSpPr>
          <p:cNvPr id="4" name="Arc 2"/>
          <p:cNvSpPr>
            <a:spLocks/>
          </p:cNvSpPr>
          <p:nvPr/>
        </p:nvSpPr>
        <p:spPr bwMode="auto">
          <a:xfrm>
            <a:off x="2058200" y="2438426"/>
            <a:ext cx="8250072" cy="3046414"/>
          </a:xfrm>
          <a:custGeom>
            <a:avLst/>
            <a:gdLst>
              <a:gd name="T0" fmla="*/ 0 w 43200"/>
              <a:gd name="T1" fmla="*/ 2147483647 h 21600"/>
              <a:gd name="T2" fmla="*/ 2147483647 w 43200"/>
              <a:gd name="T3" fmla="*/ 2147483647 h 21600"/>
              <a:gd name="T4" fmla="*/ 2147483647 w 43200"/>
              <a:gd name="T5" fmla="*/ 2147483647 h 21600"/>
              <a:gd name="T6" fmla="*/ 0 60000 65536"/>
              <a:gd name="T7" fmla="*/ 0 60000 65536"/>
              <a:gd name="T8" fmla="*/ 0 60000 65536"/>
            </a:gdLst>
            <a:ahLst/>
            <a:cxnLst>
              <a:cxn ang="T6">
                <a:pos x="T0" y="T1"/>
              </a:cxn>
              <a:cxn ang="T7">
                <a:pos x="T2" y="T3"/>
              </a:cxn>
              <a:cxn ang="T8">
                <a:pos x="T4" y="T5"/>
              </a:cxn>
            </a:cxnLst>
            <a:rect l="0" t="0" r="r" b="b"/>
            <a:pathLst>
              <a:path w="43200" h="21600" fill="none" extrusionOk="0">
                <a:moveTo>
                  <a:pt x="0" y="21600"/>
                </a:moveTo>
                <a:cubicBezTo>
                  <a:pt x="0" y="9670"/>
                  <a:pt x="9670" y="0"/>
                  <a:pt x="21600" y="0"/>
                </a:cubicBezTo>
                <a:cubicBezTo>
                  <a:pt x="33529" y="0"/>
                  <a:pt x="43200" y="9670"/>
                  <a:pt x="43200" y="21600"/>
                </a:cubicBezTo>
              </a:path>
              <a:path w="43200" h="21600" stroke="0" extrusionOk="0">
                <a:moveTo>
                  <a:pt x="0" y="21600"/>
                </a:moveTo>
                <a:cubicBezTo>
                  <a:pt x="0" y="9670"/>
                  <a:pt x="9670" y="0"/>
                  <a:pt x="21600" y="0"/>
                </a:cubicBezTo>
                <a:cubicBezTo>
                  <a:pt x="33529" y="0"/>
                  <a:pt x="43200" y="9670"/>
                  <a:pt x="43200" y="21600"/>
                </a:cubicBezTo>
                <a:lnTo>
                  <a:pt x="21600" y="21600"/>
                </a:lnTo>
                <a:lnTo>
                  <a:pt x="0" y="21600"/>
                </a:lnTo>
                <a:close/>
              </a:path>
            </a:pathLst>
          </a:custGeom>
          <a:noFill/>
          <a:ln w="635000">
            <a:solidFill>
              <a:schemeClr val="folHlink"/>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5" name="Rectangle 3"/>
          <p:cNvSpPr>
            <a:spLocks noChangeArrowheads="1"/>
          </p:cNvSpPr>
          <p:nvPr/>
        </p:nvSpPr>
        <p:spPr bwMode="auto">
          <a:xfrm>
            <a:off x="1365333" y="5140514"/>
            <a:ext cx="1385735" cy="531652"/>
          </a:xfrm>
          <a:prstGeom prst="rect">
            <a:avLst/>
          </a:prstGeom>
          <a:solidFill>
            <a:schemeClr val="accent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6" name="Rectangle 4"/>
          <p:cNvSpPr>
            <a:spLocks noChangeArrowheads="1"/>
          </p:cNvSpPr>
          <p:nvPr/>
        </p:nvSpPr>
        <p:spPr bwMode="auto">
          <a:xfrm>
            <a:off x="9641388" y="5134394"/>
            <a:ext cx="1333769" cy="550472"/>
          </a:xfrm>
          <a:prstGeom prst="rect">
            <a:avLst/>
          </a:prstGeom>
          <a:solidFill>
            <a:schemeClr val="accent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7" name="Rectangle 6"/>
          <p:cNvSpPr>
            <a:spLocks noChangeArrowheads="1"/>
          </p:cNvSpPr>
          <p:nvPr/>
        </p:nvSpPr>
        <p:spPr bwMode="auto">
          <a:xfrm>
            <a:off x="304953" y="5320209"/>
            <a:ext cx="11313535" cy="945682"/>
          </a:xfrm>
          <a:prstGeom prst="rect">
            <a:avLst/>
          </a:prstGeom>
          <a:solidFill>
            <a:schemeClr val="tx2">
              <a:lumMod val="20000"/>
              <a:lumOff val="80000"/>
            </a:schemeClr>
          </a:solidFill>
          <a:ln w="6350">
            <a:solidFill>
              <a:schemeClr val="accent2"/>
            </a:solidFill>
            <a:miter lim="800000"/>
            <a:headEnd/>
            <a:tailEnd/>
          </a:ln>
          <a:effectLst>
            <a:outerShdw dist="35921" dir="2700000" algn="ctr" rotWithShape="0">
              <a:schemeClr val="hlink"/>
            </a:outerShdw>
          </a:effectLst>
        </p:spPr>
        <p:txBody>
          <a:bodyPr wrap="none" lIns="72000" tIns="0" rIns="0" bIns="0"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chemeClr val="bg2"/>
              </a:solidFill>
            </a:endParaRPr>
          </a:p>
        </p:txBody>
      </p:sp>
      <p:sp>
        <p:nvSpPr>
          <p:cNvPr id="8" name="Text Box 7"/>
          <p:cNvSpPr txBox="1">
            <a:spLocks noChangeArrowheads="1"/>
          </p:cNvSpPr>
          <p:nvPr/>
        </p:nvSpPr>
        <p:spPr bwMode="auto">
          <a:xfrm flipH="1">
            <a:off x="5080027" y="5485274"/>
            <a:ext cx="2939917" cy="615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4000" b="1" dirty="0">
                <a:solidFill>
                  <a:srgbClr val="FF0000"/>
                </a:solidFill>
              </a:rPr>
              <a:t>大数据</a:t>
            </a:r>
          </a:p>
        </p:txBody>
      </p:sp>
      <p:sp>
        <p:nvSpPr>
          <p:cNvPr id="9" name="AutoShape 8"/>
          <p:cNvSpPr>
            <a:spLocks noChangeArrowheads="1"/>
          </p:cNvSpPr>
          <p:nvPr/>
        </p:nvSpPr>
        <p:spPr bwMode="auto">
          <a:xfrm flipV="1">
            <a:off x="4288943" y="4828437"/>
            <a:ext cx="3855312" cy="357571"/>
          </a:xfrm>
          <a:prstGeom prst="triangle">
            <a:avLst>
              <a:gd name="adj" fmla="val 50000"/>
            </a:avLst>
          </a:prstGeom>
          <a:solidFill>
            <a:schemeClr val="hlink"/>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2400"/>
          </a:p>
        </p:txBody>
      </p:sp>
      <p:sp>
        <p:nvSpPr>
          <p:cNvPr id="14" name="Text Box 13"/>
          <p:cNvSpPr txBox="1">
            <a:spLocks noChangeArrowheads="1"/>
          </p:cNvSpPr>
          <p:nvPr/>
        </p:nvSpPr>
        <p:spPr bwMode="auto">
          <a:xfrm flipH="1">
            <a:off x="8887372" y="4422425"/>
            <a:ext cx="2360699" cy="246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a:t>…</a:t>
            </a:r>
          </a:p>
        </p:txBody>
      </p:sp>
      <p:sp>
        <p:nvSpPr>
          <p:cNvPr id="17" name="Oval 16"/>
          <p:cNvSpPr>
            <a:spLocks noChangeArrowheads="1"/>
          </p:cNvSpPr>
          <p:nvPr/>
        </p:nvSpPr>
        <p:spPr bwMode="auto">
          <a:xfrm>
            <a:off x="4273654" y="1752645"/>
            <a:ext cx="3752695" cy="1676355"/>
          </a:xfrm>
          <a:prstGeom prst="ellipse">
            <a:avLst/>
          </a:prstGeom>
          <a:solidFill>
            <a:schemeClr val="tx2">
              <a:lumMod val="20000"/>
              <a:lumOff val="80000"/>
            </a:schemeClr>
          </a:solidFill>
          <a:ln w="6350">
            <a:solidFill>
              <a:schemeClr val="tx1"/>
            </a:solidFill>
            <a:round/>
            <a:headEnd/>
            <a:tailEnd/>
          </a:ln>
          <a:effectLst/>
        </p:spPr>
        <p:txBody>
          <a:bodyPr wrap="none" lIns="0" tIns="0" rIns="0" bIns="0"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3200" b="1" dirty="0">
                <a:solidFill>
                  <a:srgbClr val="FF0000"/>
                </a:solidFill>
              </a:rPr>
              <a:t>更多</a:t>
            </a:r>
            <a:endParaRPr lang="en-US" altLang="zh-CN" sz="3200" b="1" dirty="0">
              <a:solidFill>
                <a:srgbClr val="FF0000"/>
              </a:solidFill>
            </a:endParaRPr>
          </a:p>
          <a:p>
            <a:pPr algn="ctr" eaLnBrk="1" hangingPunct="1"/>
            <a:r>
              <a:rPr lang="zh-CN" altLang="en-US" sz="2400" b="1" dirty="0">
                <a:latin typeface="+mn-ea"/>
                <a:ea typeface="+mn-ea"/>
              </a:rPr>
              <a:t>不是随机样本，</a:t>
            </a:r>
            <a:endParaRPr lang="en-US" altLang="zh-CN" sz="2400" b="1" dirty="0">
              <a:latin typeface="+mn-ea"/>
              <a:ea typeface="+mn-ea"/>
            </a:endParaRPr>
          </a:p>
          <a:p>
            <a:pPr algn="ctr" eaLnBrk="1" hangingPunct="1"/>
            <a:r>
              <a:rPr lang="zh-CN" altLang="en-US" sz="2400" b="1" dirty="0">
                <a:latin typeface="+mn-ea"/>
                <a:ea typeface="+mn-ea"/>
              </a:rPr>
              <a:t>而是全体数据</a:t>
            </a:r>
          </a:p>
        </p:txBody>
      </p:sp>
      <p:sp>
        <p:nvSpPr>
          <p:cNvPr id="19" name="Oval 16"/>
          <p:cNvSpPr>
            <a:spLocks noChangeArrowheads="1"/>
          </p:cNvSpPr>
          <p:nvPr/>
        </p:nvSpPr>
        <p:spPr bwMode="auto">
          <a:xfrm>
            <a:off x="594589" y="3356972"/>
            <a:ext cx="3752695" cy="1676355"/>
          </a:xfrm>
          <a:prstGeom prst="ellipse">
            <a:avLst/>
          </a:prstGeom>
          <a:solidFill>
            <a:schemeClr val="tx2">
              <a:lumMod val="20000"/>
              <a:lumOff val="80000"/>
            </a:schemeClr>
          </a:solidFill>
          <a:ln w="6350">
            <a:solidFill>
              <a:schemeClr val="tx1"/>
            </a:solidFill>
            <a:round/>
            <a:headEnd/>
            <a:tailEnd/>
          </a:ln>
          <a:effectLst/>
        </p:spPr>
        <p:txBody>
          <a:bodyPr wrap="none" lIns="0" tIns="0" rIns="0" bIns="0"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3200" b="1" dirty="0">
                <a:solidFill>
                  <a:srgbClr val="FF0000"/>
                </a:solidFill>
              </a:rPr>
              <a:t>更杂</a:t>
            </a:r>
            <a:endParaRPr lang="en-US" altLang="zh-CN" sz="3200" b="1" dirty="0">
              <a:solidFill>
                <a:srgbClr val="FF0000"/>
              </a:solidFill>
            </a:endParaRPr>
          </a:p>
          <a:p>
            <a:pPr algn="ctr"/>
            <a:r>
              <a:rPr lang="zh-CN" altLang="en-US" sz="2400" b="1" dirty="0">
                <a:latin typeface="+mn-ea"/>
                <a:ea typeface="+mn-ea"/>
              </a:rPr>
              <a:t>不是精确性，</a:t>
            </a:r>
          </a:p>
          <a:p>
            <a:pPr algn="ctr"/>
            <a:r>
              <a:rPr lang="zh-CN" altLang="en-US" sz="2400" b="1" dirty="0">
                <a:latin typeface="+mn-ea"/>
                <a:ea typeface="+mn-ea"/>
              </a:rPr>
              <a:t>而是混杂性</a:t>
            </a:r>
          </a:p>
        </p:txBody>
      </p:sp>
      <p:sp>
        <p:nvSpPr>
          <p:cNvPr id="20" name="Oval 16"/>
          <p:cNvSpPr>
            <a:spLocks noChangeArrowheads="1"/>
          </p:cNvSpPr>
          <p:nvPr/>
        </p:nvSpPr>
        <p:spPr bwMode="auto">
          <a:xfrm>
            <a:off x="7939810" y="3400551"/>
            <a:ext cx="3752695" cy="1676355"/>
          </a:xfrm>
          <a:prstGeom prst="ellipse">
            <a:avLst/>
          </a:prstGeom>
          <a:solidFill>
            <a:schemeClr val="tx2">
              <a:lumMod val="20000"/>
              <a:lumOff val="80000"/>
            </a:schemeClr>
          </a:solidFill>
          <a:ln w="6350">
            <a:solidFill>
              <a:schemeClr val="tx1"/>
            </a:solidFill>
            <a:round/>
            <a:headEnd/>
            <a:tailEnd/>
          </a:ln>
          <a:effectLst/>
        </p:spPr>
        <p:txBody>
          <a:bodyPr wrap="none" lIns="0" tIns="0" rIns="0" bIns="0"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3200" b="1" dirty="0">
                <a:solidFill>
                  <a:srgbClr val="FF0000"/>
                </a:solidFill>
              </a:rPr>
              <a:t>更好</a:t>
            </a:r>
            <a:endParaRPr lang="en-US" altLang="zh-CN" sz="3200" b="1" dirty="0">
              <a:solidFill>
                <a:srgbClr val="FF0000"/>
              </a:solidFill>
            </a:endParaRPr>
          </a:p>
          <a:p>
            <a:pPr algn="ctr"/>
            <a:r>
              <a:rPr lang="zh-CN" altLang="en-US" sz="2400" b="1" dirty="0">
                <a:latin typeface="+mn-ea"/>
                <a:ea typeface="+mn-ea"/>
              </a:rPr>
              <a:t>不是因果关系，</a:t>
            </a:r>
            <a:endParaRPr lang="en-US" altLang="zh-CN" sz="2400" b="1" dirty="0">
              <a:latin typeface="+mn-ea"/>
              <a:ea typeface="+mn-ea"/>
            </a:endParaRPr>
          </a:p>
          <a:p>
            <a:pPr algn="ctr"/>
            <a:r>
              <a:rPr lang="zh-CN" altLang="en-US" sz="2400" b="1" dirty="0">
                <a:latin typeface="+mn-ea"/>
                <a:ea typeface="+mn-ea"/>
              </a:rPr>
              <a:t>而是相关关系</a:t>
            </a:r>
          </a:p>
        </p:txBody>
      </p:sp>
      <p:sp>
        <p:nvSpPr>
          <p:cNvPr id="22" name="TextBox 21"/>
          <p:cNvSpPr txBox="1"/>
          <p:nvPr/>
        </p:nvSpPr>
        <p:spPr>
          <a:xfrm>
            <a:off x="304953" y="762071"/>
            <a:ext cx="8558753" cy="830997"/>
          </a:xfrm>
          <a:prstGeom prst="rect">
            <a:avLst/>
          </a:prstGeom>
          <a:noFill/>
        </p:spPr>
        <p:txBody>
          <a:bodyPr wrap="none" rtlCol="0">
            <a:spAutoFit/>
          </a:bodyPr>
          <a:lstStyle/>
          <a:p>
            <a:r>
              <a:rPr lang="zh-CN" altLang="en-US" sz="2400" b="1" dirty="0"/>
              <a:t>        大数据的核心代表着我们分析信息时的三个转变，这些转</a:t>
            </a:r>
            <a:endParaRPr lang="en-US" altLang="zh-CN" sz="2400" b="1" dirty="0"/>
          </a:p>
          <a:p>
            <a:r>
              <a:rPr lang="zh-CN" altLang="en-US" sz="2400" b="1" dirty="0"/>
              <a:t>变将改变我们理解和组建社会的方法</a:t>
            </a:r>
          </a:p>
        </p:txBody>
      </p:sp>
    </p:spTree>
    <p:extLst>
      <p:ext uri="{BB962C8B-B14F-4D97-AF65-F5344CB8AC3E}">
        <p14:creationId xmlns:p14="http://schemas.microsoft.com/office/powerpoint/2010/main" val="236561550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477" y="93052"/>
            <a:ext cx="10190923" cy="490066"/>
          </a:xfrm>
        </p:spPr>
        <p:txBody>
          <a:bodyPr/>
          <a:lstStyle/>
          <a:p>
            <a:br>
              <a:rPr lang="zh-CN" altLang="en-US" b="1" dirty="0">
                <a:solidFill>
                  <a:schemeClr val="bg1"/>
                </a:solidFill>
              </a:rPr>
            </a:br>
            <a:r>
              <a:rPr lang="zh-CN" altLang="en-US" b="1" dirty="0">
                <a:solidFill>
                  <a:schemeClr val="bg1"/>
                </a:solidFill>
              </a:rPr>
              <a:t>关联物，预测的关键</a:t>
            </a:r>
            <a:br>
              <a:rPr lang="zh-CN" altLang="en-US" b="1" dirty="0">
                <a:solidFill>
                  <a:schemeClr val="bg1"/>
                </a:solidFill>
              </a:rPr>
            </a:br>
            <a:endParaRPr lang="zh-CN" altLang="en-US" b="1" dirty="0">
              <a:solidFill>
                <a:schemeClr val="bg1"/>
              </a:solidFill>
            </a:endParaRPr>
          </a:p>
        </p:txBody>
      </p:sp>
      <p:grpSp>
        <p:nvGrpSpPr>
          <p:cNvPr id="4" name="Group 3"/>
          <p:cNvGrpSpPr>
            <a:grpSpLocks/>
          </p:cNvGrpSpPr>
          <p:nvPr/>
        </p:nvGrpSpPr>
        <p:grpSpPr bwMode="auto">
          <a:xfrm>
            <a:off x="1445423" y="1455685"/>
            <a:ext cx="2893484" cy="4030663"/>
            <a:chOff x="720" y="1299"/>
            <a:chExt cx="1367" cy="2539"/>
          </a:xfrm>
        </p:grpSpPr>
        <p:sp>
          <p:nvSpPr>
            <p:cNvPr id="5" name="AutoShape 4"/>
            <p:cNvSpPr>
              <a:spLocks noChangeArrowheads="1"/>
            </p:cNvSpPr>
            <p:nvPr/>
          </p:nvSpPr>
          <p:spPr bwMode="gray">
            <a:xfrm>
              <a:off x="720" y="1490"/>
              <a:ext cx="1363" cy="1800"/>
            </a:xfrm>
            <a:prstGeom prst="roundRect">
              <a:avLst>
                <a:gd name="adj" fmla="val 17509"/>
              </a:avLst>
            </a:prstGeom>
            <a:gradFill rotWithShape="1">
              <a:gsLst>
                <a:gs pos="0">
                  <a:srgbClr val="4E91D4"/>
                </a:gs>
                <a:gs pos="100000">
                  <a:srgbClr val="3477A4"/>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6" name="AutoShape 5"/>
            <p:cNvSpPr>
              <a:spLocks noChangeArrowheads="1"/>
            </p:cNvSpPr>
            <p:nvPr/>
          </p:nvSpPr>
          <p:spPr bwMode="gray">
            <a:xfrm>
              <a:off x="741" y="1495"/>
              <a:ext cx="1322" cy="1766"/>
            </a:xfrm>
            <a:prstGeom prst="roundRect">
              <a:avLst>
                <a:gd name="adj" fmla="val 16667"/>
              </a:avLst>
            </a:prstGeom>
            <a:solidFill>
              <a:srgbClr val="3CA1E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7" name="AutoShape 6"/>
            <p:cNvSpPr>
              <a:spLocks noChangeArrowheads="1"/>
            </p:cNvSpPr>
            <p:nvPr/>
          </p:nvSpPr>
          <p:spPr bwMode="gray">
            <a:xfrm>
              <a:off x="752" y="2795"/>
              <a:ext cx="1304" cy="447"/>
            </a:xfrm>
            <a:prstGeom prst="roundRect">
              <a:avLst>
                <a:gd name="adj" fmla="val 50000"/>
              </a:avLst>
            </a:prstGeom>
            <a:gradFill rotWithShape="1">
              <a:gsLst>
                <a:gs pos="0">
                  <a:srgbClr val="3CA1E6">
                    <a:alpha val="0"/>
                  </a:srgbClr>
                </a:gs>
                <a:gs pos="100000">
                  <a:srgbClr val="9BCFF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8" name="AutoShape 7"/>
            <p:cNvSpPr>
              <a:spLocks noChangeArrowheads="1"/>
            </p:cNvSpPr>
            <p:nvPr/>
          </p:nvSpPr>
          <p:spPr bwMode="gray">
            <a:xfrm>
              <a:off x="752" y="1509"/>
              <a:ext cx="1304" cy="446"/>
            </a:xfrm>
            <a:prstGeom prst="roundRect">
              <a:avLst>
                <a:gd name="adj" fmla="val 50000"/>
              </a:avLst>
            </a:prstGeom>
            <a:gradFill rotWithShape="1">
              <a:gsLst>
                <a:gs pos="0">
                  <a:srgbClr val="BEE0F7"/>
                </a:gs>
                <a:gs pos="100000">
                  <a:srgbClr val="3CA1E6">
                    <a:alpha val="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9" name="AutoShape 8"/>
            <p:cNvSpPr>
              <a:spLocks noChangeArrowheads="1"/>
            </p:cNvSpPr>
            <p:nvPr/>
          </p:nvSpPr>
          <p:spPr bwMode="gray">
            <a:xfrm>
              <a:off x="724" y="3290"/>
              <a:ext cx="1363" cy="548"/>
            </a:xfrm>
            <a:prstGeom prst="roundRect">
              <a:avLst>
                <a:gd name="adj" fmla="val 40389"/>
              </a:avLst>
            </a:prstGeom>
            <a:gradFill rotWithShape="1">
              <a:gsLst>
                <a:gs pos="0">
                  <a:srgbClr val="729EB4"/>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0" name="AutoShape 9"/>
            <p:cNvSpPr>
              <a:spLocks noChangeArrowheads="1"/>
            </p:cNvSpPr>
            <p:nvPr/>
          </p:nvSpPr>
          <p:spPr bwMode="gray">
            <a:xfrm>
              <a:off x="752" y="3305"/>
              <a:ext cx="1304" cy="487"/>
            </a:xfrm>
            <a:prstGeom prst="roundRect">
              <a:avLst>
                <a:gd name="adj" fmla="val 50000"/>
              </a:avLst>
            </a:prstGeom>
            <a:gradFill rotWithShape="1">
              <a:gsLst>
                <a:gs pos="0">
                  <a:srgbClr val="7DAFD4"/>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nvGrpSpPr>
            <p:cNvPr id="11" name="Group 10"/>
            <p:cNvGrpSpPr>
              <a:grpSpLocks/>
            </p:cNvGrpSpPr>
            <p:nvPr/>
          </p:nvGrpSpPr>
          <p:grpSpPr bwMode="auto">
            <a:xfrm>
              <a:off x="1189" y="1299"/>
              <a:ext cx="405" cy="392"/>
              <a:chOff x="1289" y="587"/>
              <a:chExt cx="668" cy="647"/>
            </a:xfrm>
          </p:grpSpPr>
          <p:sp>
            <p:nvSpPr>
              <p:cNvPr id="14" name="Oval 11"/>
              <p:cNvSpPr>
                <a:spLocks noChangeArrowheads="1"/>
              </p:cNvSpPr>
              <p:nvPr/>
            </p:nvSpPr>
            <p:spPr bwMode="gray">
              <a:xfrm>
                <a:off x="1289" y="646"/>
                <a:ext cx="668" cy="540"/>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5" name="Oval 12"/>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6" name="Oval 13"/>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7" name="Oval 14"/>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8" name="Oval 15"/>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sp>
          <p:nvSpPr>
            <p:cNvPr id="12" name="Text Box 16"/>
            <p:cNvSpPr txBox="1">
              <a:spLocks noChangeArrowheads="1"/>
            </p:cNvSpPr>
            <p:nvPr/>
          </p:nvSpPr>
          <p:spPr bwMode="gray">
            <a:xfrm>
              <a:off x="1303" y="1354"/>
              <a:ext cx="16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a:solidFill>
                    <a:srgbClr val="000000"/>
                  </a:solidFill>
                </a:rPr>
                <a:t>1</a:t>
              </a:r>
              <a:endParaRPr lang="en-US" altLang="zh-CN"/>
            </a:p>
          </p:txBody>
        </p:sp>
        <p:sp>
          <p:nvSpPr>
            <p:cNvPr id="13" name="Text Box 17"/>
            <p:cNvSpPr txBox="1">
              <a:spLocks noChangeArrowheads="1"/>
            </p:cNvSpPr>
            <p:nvPr/>
          </p:nvSpPr>
          <p:spPr bwMode="gray">
            <a:xfrm>
              <a:off x="768" y="1776"/>
              <a:ext cx="1296" cy="1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b="1" dirty="0"/>
                <a:t>在大数据的背景下，通过应用相关关系，我们可以比以前更容易、更快捷、更清楚地分析事物。</a:t>
              </a:r>
              <a:endParaRPr lang="en-US" altLang="zh-CN" sz="2800" b="1" dirty="0"/>
            </a:p>
          </p:txBody>
        </p:sp>
      </p:grpSp>
      <p:grpSp>
        <p:nvGrpSpPr>
          <p:cNvPr id="19" name="Group 18"/>
          <p:cNvGrpSpPr>
            <a:grpSpLocks/>
          </p:cNvGrpSpPr>
          <p:nvPr/>
        </p:nvGrpSpPr>
        <p:grpSpPr bwMode="auto">
          <a:xfrm>
            <a:off x="4595023" y="1455685"/>
            <a:ext cx="2889251" cy="4030663"/>
            <a:chOff x="2208" y="1299"/>
            <a:chExt cx="1365" cy="2539"/>
          </a:xfrm>
        </p:grpSpPr>
        <p:sp>
          <p:nvSpPr>
            <p:cNvPr id="20" name="AutoShape 19"/>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1" name="AutoShape 20"/>
            <p:cNvSpPr>
              <a:spLocks noChangeArrowheads="1"/>
            </p:cNvSpPr>
            <p:nvPr/>
          </p:nvSpPr>
          <p:spPr bwMode="gray">
            <a:xfrm>
              <a:off x="2229" y="1495"/>
              <a:ext cx="1322" cy="1766"/>
            </a:xfrm>
            <a:prstGeom prst="roundRect">
              <a:avLst>
                <a:gd name="adj" fmla="val 16667"/>
              </a:avLst>
            </a:prstGeom>
            <a:solidFill>
              <a:srgbClr val="73E77E"/>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2" name="AutoShape 21"/>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B3F2B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3" name="AutoShape 22"/>
            <p:cNvSpPr>
              <a:spLocks noChangeArrowheads="1"/>
            </p:cNvSpPr>
            <p:nvPr/>
          </p:nvSpPr>
          <p:spPr bwMode="gray">
            <a:xfrm>
              <a:off x="2240" y="1509"/>
              <a:ext cx="1304" cy="446"/>
            </a:xfrm>
            <a:prstGeom prst="roundRect">
              <a:avLst>
                <a:gd name="adj" fmla="val 50000"/>
              </a:avLst>
            </a:prstGeom>
            <a:gradFill rotWithShape="1">
              <a:gsLst>
                <a:gs pos="0">
                  <a:srgbClr val="D0F7D4"/>
                </a:gs>
                <a:gs pos="100000">
                  <a:srgbClr val="73E77E"/>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4" name="Oval 23"/>
            <p:cNvSpPr>
              <a:spLocks noChangeArrowheads="1"/>
            </p:cNvSpPr>
            <p:nvPr/>
          </p:nvSpPr>
          <p:spPr bwMode="gray">
            <a:xfrm>
              <a:off x="2677" y="1335"/>
              <a:ext cx="405" cy="327"/>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5" name="Oval 24"/>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6" name="Oval 25"/>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7" name="Oval 26"/>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8" name="Oval 27"/>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9" name="Text Box 28"/>
            <p:cNvSpPr txBox="1">
              <a:spLocks noChangeArrowheads="1"/>
            </p:cNvSpPr>
            <p:nvPr/>
          </p:nvSpPr>
          <p:spPr bwMode="gray">
            <a:xfrm>
              <a:off x="2791" y="1354"/>
              <a:ext cx="16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a:solidFill>
                    <a:srgbClr val="000000"/>
                  </a:solidFill>
                </a:rPr>
                <a:t>2</a:t>
              </a:r>
              <a:endParaRPr lang="en-US" altLang="zh-CN"/>
            </a:p>
          </p:txBody>
        </p:sp>
        <p:sp>
          <p:nvSpPr>
            <p:cNvPr id="30" name="Text Box 29"/>
            <p:cNvSpPr txBox="1">
              <a:spLocks noChangeArrowheads="1"/>
            </p:cNvSpPr>
            <p:nvPr/>
          </p:nvSpPr>
          <p:spPr bwMode="gray">
            <a:xfrm>
              <a:off x="2256" y="1776"/>
              <a:ext cx="1296" cy="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b="1" dirty="0">
                  <a:solidFill>
                    <a:srgbClr val="FF0000"/>
                  </a:solidFill>
                </a:rPr>
                <a:t>相关关系的核心是量化两个数据值之间的数理关系。</a:t>
              </a:r>
              <a:r>
                <a:rPr lang="zh-CN" altLang="en-US" dirty="0"/>
                <a:t>相关关系强是指当一个数据值增加时，其他数据值很有可能会随之增加。</a:t>
              </a:r>
              <a:endParaRPr lang="en-US" altLang="zh-CN" sz="2400" dirty="0"/>
            </a:p>
          </p:txBody>
        </p:sp>
        <p:sp>
          <p:nvSpPr>
            <p:cNvPr id="31" name="AutoShape 30"/>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32" name="AutoShape 31"/>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grpSp>
        <p:nvGrpSpPr>
          <p:cNvPr id="33" name="Group 32"/>
          <p:cNvGrpSpPr>
            <a:grpSpLocks/>
          </p:cNvGrpSpPr>
          <p:nvPr/>
        </p:nvGrpSpPr>
        <p:grpSpPr bwMode="auto">
          <a:xfrm>
            <a:off x="7736157" y="1455685"/>
            <a:ext cx="2893484" cy="4030663"/>
            <a:chOff x="3692" y="1299"/>
            <a:chExt cx="1367" cy="2539"/>
          </a:xfrm>
        </p:grpSpPr>
        <p:sp>
          <p:nvSpPr>
            <p:cNvPr id="34" name="AutoShape 33"/>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35" name="AutoShape 34"/>
            <p:cNvSpPr>
              <a:spLocks noChangeArrowheads="1"/>
            </p:cNvSpPr>
            <p:nvPr/>
          </p:nvSpPr>
          <p:spPr bwMode="gray">
            <a:xfrm>
              <a:off x="3717" y="1495"/>
              <a:ext cx="1322" cy="1766"/>
            </a:xfrm>
            <a:prstGeom prst="roundRect">
              <a:avLst>
                <a:gd name="adj" fmla="val 16667"/>
              </a:avLst>
            </a:prstGeom>
            <a:solidFill>
              <a:srgbClr val="E9E065"/>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36" name="AutoShape 35"/>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F2EDA6"/>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37" name="AutoShape 36"/>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nvGrpSpPr>
            <p:cNvPr id="38" name="Group 37"/>
            <p:cNvGrpSpPr>
              <a:grpSpLocks/>
            </p:cNvGrpSpPr>
            <p:nvPr/>
          </p:nvGrpSpPr>
          <p:grpSpPr bwMode="auto">
            <a:xfrm>
              <a:off x="4165" y="1299"/>
              <a:ext cx="405" cy="392"/>
              <a:chOff x="1289" y="587"/>
              <a:chExt cx="668" cy="647"/>
            </a:xfrm>
          </p:grpSpPr>
          <p:sp>
            <p:nvSpPr>
              <p:cNvPr id="43" name="Oval 38"/>
              <p:cNvSpPr>
                <a:spLocks noChangeArrowheads="1"/>
              </p:cNvSpPr>
              <p:nvPr/>
            </p:nvSpPr>
            <p:spPr bwMode="gray">
              <a:xfrm>
                <a:off x="1289" y="646"/>
                <a:ext cx="668" cy="540"/>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44" name="Oval 39"/>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45" name="Oval 40"/>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46" name="Oval 41"/>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47" name="Oval 42"/>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sp>
          <p:nvSpPr>
            <p:cNvPr id="39" name="Text Box 43"/>
            <p:cNvSpPr txBox="1">
              <a:spLocks noChangeArrowheads="1"/>
            </p:cNvSpPr>
            <p:nvPr/>
          </p:nvSpPr>
          <p:spPr bwMode="gray">
            <a:xfrm>
              <a:off x="4279" y="1354"/>
              <a:ext cx="16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400">
                  <a:solidFill>
                    <a:srgbClr val="000000"/>
                  </a:solidFill>
                </a:rPr>
                <a:t>3</a:t>
              </a:r>
              <a:endParaRPr lang="en-US" altLang="zh-CN"/>
            </a:p>
          </p:txBody>
        </p:sp>
        <p:sp>
          <p:nvSpPr>
            <p:cNvPr id="40" name="Text Box 44"/>
            <p:cNvSpPr txBox="1">
              <a:spLocks noChangeArrowheads="1"/>
            </p:cNvSpPr>
            <p:nvPr/>
          </p:nvSpPr>
          <p:spPr bwMode="gray">
            <a:xfrm>
              <a:off x="3744" y="1726"/>
              <a:ext cx="1296" cy="1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600" dirty="0"/>
                <a:t>通过良好的关联物，相关关系可以帮助我们捕捉现在和预测未来。如果</a:t>
              </a:r>
              <a:r>
                <a:rPr lang="en-US" altLang="zh-CN" sz="1600" dirty="0"/>
                <a:t>A</a:t>
              </a:r>
              <a:r>
                <a:rPr lang="zh-CN" altLang="en-US" sz="1600" dirty="0"/>
                <a:t>和</a:t>
              </a:r>
              <a:r>
                <a:rPr lang="en-US" altLang="zh-CN" sz="1600" dirty="0"/>
                <a:t>B</a:t>
              </a:r>
              <a:r>
                <a:rPr lang="zh-CN" altLang="en-US" sz="1600" dirty="0"/>
                <a:t>经常一起发生，我们只需要注意到</a:t>
              </a:r>
              <a:r>
                <a:rPr lang="en-US" altLang="zh-CN" sz="1600" dirty="0"/>
                <a:t>B</a:t>
              </a:r>
              <a:r>
                <a:rPr lang="zh-CN" altLang="en-US" sz="1600" dirty="0"/>
                <a:t>发生了，就可以预测</a:t>
              </a:r>
              <a:r>
                <a:rPr lang="en-US" altLang="zh-CN" sz="1600" dirty="0"/>
                <a:t>A</a:t>
              </a:r>
              <a:r>
                <a:rPr lang="zh-CN" altLang="en-US" sz="1600" dirty="0"/>
                <a:t>也发生了，当然这种预测只是可能性。</a:t>
              </a:r>
              <a:endParaRPr lang="en-US" altLang="zh-CN" sz="2000" dirty="0"/>
            </a:p>
          </p:txBody>
        </p:sp>
        <p:sp>
          <p:nvSpPr>
            <p:cNvPr id="41" name="AutoShape 45"/>
            <p:cNvSpPr>
              <a:spLocks noChangeArrowheads="1"/>
            </p:cNvSpPr>
            <p:nvPr/>
          </p:nvSpPr>
          <p:spPr bwMode="gray">
            <a:xfrm>
              <a:off x="3692" y="3290"/>
              <a:ext cx="1363" cy="548"/>
            </a:xfrm>
            <a:prstGeom prst="roundRect">
              <a:avLst>
                <a:gd name="adj" fmla="val 40389"/>
              </a:avLst>
            </a:prstGeom>
            <a:gradFill rotWithShape="1">
              <a:gsLst>
                <a:gs pos="0">
                  <a:srgbClr val="99BACC"/>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42" name="AutoShape 46"/>
            <p:cNvSpPr>
              <a:spLocks noChangeArrowheads="1"/>
            </p:cNvSpPr>
            <p:nvPr/>
          </p:nvSpPr>
          <p:spPr bwMode="gray">
            <a:xfrm>
              <a:off x="3720" y="3305"/>
              <a:ext cx="1304" cy="487"/>
            </a:xfrm>
            <a:prstGeom prst="roundRect">
              <a:avLst>
                <a:gd name="adj" fmla="val 50000"/>
              </a:avLst>
            </a:prstGeom>
            <a:gradFill rotWithShape="1">
              <a:gsLst>
                <a:gs pos="0">
                  <a:srgbClr val="C8DAD4"/>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spTree>
    <p:extLst>
      <p:ext uri="{BB962C8B-B14F-4D97-AF65-F5344CB8AC3E}">
        <p14:creationId xmlns:p14="http://schemas.microsoft.com/office/powerpoint/2010/main" val="84557708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3010" y="109495"/>
            <a:ext cx="10190923" cy="490066"/>
          </a:xfrm>
        </p:spPr>
        <p:txBody>
          <a:bodyPr/>
          <a:lstStyle/>
          <a:p>
            <a:r>
              <a:rPr lang="zh-CN" altLang="en-US" b="1" dirty="0">
                <a:solidFill>
                  <a:schemeClr val="bg1"/>
                </a:solidFill>
              </a:rPr>
              <a:t>数据化：一切皆可量化</a:t>
            </a:r>
          </a:p>
        </p:txBody>
      </p:sp>
      <p:sp>
        <p:nvSpPr>
          <p:cNvPr id="5" name="AutoShape 18"/>
          <p:cNvSpPr>
            <a:spLocks noChangeArrowheads="1"/>
          </p:cNvSpPr>
          <p:nvPr/>
        </p:nvSpPr>
        <p:spPr bwMode="auto">
          <a:xfrm>
            <a:off x="628069" y="836305"/>
            <a:ext cx="11277304" cy="3690825"/>
          </a:xfrm>
          <a:prstGeom prst="roundRect">
            <a:avLst>
              <a:gd name="adj" fmla="val 13745"/>
            </a:avLst>
          </a:prstGeom>
          <a:noFill/>
          <a:ln w="19050" cmpd="sng">
            <a:solidFill>
              <a:srgbClr val="80808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84150" indent="-184150" eaLnBrk="0" hangingPunct="0">
              <a:buClrTx/>
              <a:buFont typeface="Times New Roman" pitchFamily="18" charset="0"/>
              <a:buChar char="•"/>
            </a:pPr>
            <a:r>
              <a:rPr lang="zh-CN" altLang="en-US" sz="2400" b="1" dirty="0">
                <a:solidFill>
                  <a:srgbClr val="FF0000"/>
                </a:solidFill>
              </a:rPr>
              <a:t>重点在信息本身，而不是信息技术</a:t>
            </a:r>
            <a:endParaRPr lang="en-US" altLang="zh-CN" sz="2400" b="1" dirty="0">
              <a:solidFill>
                <a:srgbClr val="FF0000"/>
              </a:solidFill>
            </a:endParaRPr>
          </a:p>
          <a:p>
            <a:pPr marL="184150" indent="-184150" eaLnBrk="0" hangingPunct="0">
              <a:buClrTx/>
              <a:buFont typeface="Times New Roman" pitchFamily="18" charset="0"/>
              <a:buChar char="•"/>
            </a:pPr>
            <a:r>
              <a:rPr lang="zh-CN" altLang="en-US" sz="2400" dirty="0"/>
              <a:t>今天，技术专家都默认大数据的发展和计算机的变革是同步的。但事实并不是这样的。毫无疑问，</a:t>
            </a:r>
            <a:r>
              <a:rPr lang="zh-CN" altLang="en-US" sz="2400" b="1" dirty="0">
                <a:solidFill>
                  <a:srgbClr val="FF0000"/>
                </a:solidFill>
              </a:rPr>
              <a:t>是现代信息系统让大数据成了可能。</a:t>
            </a:r>
            <a:endParaRPr lang="en-US" altLang="zh-CN" sz="2400" b="1" dirty="0">
              <a:solidFill>
                <a:srgbClr val="FF0000"/>
              </a:solidFill>
            </a:endParaRPr>
          </a:p>
          <a:p>
            <a:pPr marL="184150" indent="-184150" eaLnBrk="0" hangingPunct="0">
              <a:buClrTx/>
              <a:buFont typeface="Times New Roman" pitchFamily="18" charset="0"/>
              <a:buChar char="•"/>
            </a:pPr>
            <a:r>
              <a:rPr lang="zh-CN" altLang="en-US" sz="2400" dirty="0"/>
              <a:t>大数据发展的核心动力来源于人类测量、记录和分析世界的渴望。信息技术变革随处可见，但是如今的信息技术变革的重点在</a:t>
            </a:r>
            <a:r>
              <a:rPr lang="zh-CN" altLang="en-US" sz="2400" dirty="0">
                <a:solidFill>
                  <a:srgbClr val="FF0000"/>
                </a:solidFill>
              </a:rPr>
              <a:t>“</a:t>
            </a:r>
            <a:r>
              <a:rPr lang="en-US" altLang="zh-CN" sz="2400" dirty="0">
                <a:solidFill>
                  <a:srgbClr val="FF0000"/>
                </a:solidFill>
              </a:rPr>
              <a:t>T”</a:t>
            </a:r>
            <a:r>
              <a:rPr lang="zh-CN" altLang="en-US" sz="2400" dirty="0">
                <a:solidFill>
                  <a:srgbClr val="FF0000"/>
                </a:solidFill>
              </a:rPr>
              <a:t>（技术）上</a:t>
            </a:r>
            <a:r>
              <a:rPr lang="zh-CN" altLang="en-US" sz="2400" dirty="0"/>
              <a:t>，而不是在</a:t>
            </a:r>
            <a:r>
              <a:rPr lang="zh-CN" altLang="en-US" sz="2400" dirty="0">
                <a:solidFill>
                  <a:srgbClr val="FF0000"/>
                </a:solidFill>
              </a:rPr>
              <a:t>“</a:t>
            </a:r>
            <a:r>
              <a:rPr lang="en-US" altLang="zh-CN" sz="2400" dirty="0">
                <a:solidFill>
                  <a:srgbClr val="FF0000"/>
                </a:solidFill>
              </a:rPr>
              <a:t>I”</a:t>
            </a:r>
            <a:r>
              <a:rPr lang="zh-CN" altLang="en-US" sz="2400" dirty="0">
                <a:solidFill>
                  <a:srgbClr val="FF0000"/>
                </a:solidFill>
              </a:rPr>
              <a:t>（信息）上</a:t>
            </a:r>
            <a:r>
              <a:rPr lang="zh-CN" altLang="en-US" sz="2400" dirty="0"/>
              <a:t>。现在，我们是时候把聚光灯打向</a:t>
            </a:r>
            <a:r>
              <a:rPr lang="zh-CN" altLang="en-US" sz="2400" dirty="0">
                <a:solidFill>
                  <a:srgbClr val="FF0000"/>
                </a:solidFill>
              </a:rPr>
              <a:t>“</a:t>
            </a:r>
            <a:r>
              <a:rPr lang="en-US" altLang="zh-CN" sz="2400" dirty="0">
                <a:solidFill>
                  <a:srgbClr val="FF0000"/>
                </a:solidFill>
              </a:rPr>
              <a:t>I”</a:t>
            </a:r>
            <a:r>
              <a:rPr lang="zh-CN" altLang="en-US" sz="2400" dirty="0"/>
              <a:t>，开始关注信息本身了。</a:t>
            </a:r>
            <a:endParaRPr lang="zh-CN" sz="2400" dirty="0">
              <a:latin typeface="微软雅黑" pitchFamily="34" charset="-122"/>
              <a:ea typeface="微软雅黑" pitchFamily="34" charset="-122"/>
            </a:endParaRPr>
          </a:p>
        </p:txBody>
      </p:sp>
      <p:pic>
        <p:nvPicPr>
          <p:cNvPr id="13314" name="Picture 2" descr="http://img0.pconline.com.cn/pconline/1305/31/3323107_index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3565" y="4826756"/>
            <a:ext cx="4572040" cy="20368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a:spLocks noChangeArrowheads="1"/>
          </p:cNvSpPr>
          <p:nvPr/>
        </p:nvSpPr>
        <p:spPr bwMode="auto">
          <a:xfrm>
            <a:off x="0" y="4826755"/>
            <a:ext cx="7213731" cy="2031246"/>
          </a:xfrm>
          <a:prstGeom prst="rect">
            <a:avLst/>
          </a:prstGeom>
          <a:solidFill>
            <a:schemeClr val="bg1">
              <a:lumMod val="95000"/>
            </a:schemeClr>
          </a:solidFill>
          <a:ln w="12700">
            <a:solidFill>
              <a:schemeClr val="bg1">
                <a:lumMod val="75000"/>
              </a:schemeClr>
            </a:solidFill>
            <a:prstDash val="dash"/>
            <a:miter lim="800000"/>
            <a:headEnd/>
            <a:tailEnd/>
          </a:ln>
          <a:effectLst/>
        </p:spPr>
        <p:txBody>
          <a:bodyPr/>
          <a:lstStyle/>
          <a:p>
            <a:r>
              <a:rPr lang="zh-CN" altLang="en-US" sz="2400" b="1" dirty="0">
                <a:solidFill>
                  <a:srgbClr val="FF0000"/>
                </a:solidFill>
              </a:rPr>
              <a:t>“数据化”与“数字化”的区别</a:t>
            </a:r>
            <a:endParaRPr lang="zh-CN" altLang="en-US" sz="2400" dirty="0">
              <a:solidFill>
                <a:srgbClr val="FF0000"/>
              </a:solidFill>
            </a:endParaRPr>
          </a:p>
          <a:p>
            <a:r>
              <a:rPr lang="zh-CN" altLang="en-US" sz="2000" b="1" dirty="0"/>
              <a:t>“数据化”</a:t>
            </a:r>
            <a:r>
              <a:rPr lang="zh-CN" altLang="en-US" sz="2000" dirty="0"/>
              <a:t>是指一种把现象转变为可制表分析的量化形式的过程。</a:t>
            </a:r>
          </a:p>
          <a:p>
            <a:r>
              <a:rPr lang="zh-CN" altLang="en-US" sz="2000" b="1" dirty="0"/>
              <a:t>“数字化”</a:t>
            </a:r>
            <a:r>
              <a:rPr lang="zh-CN" altLang="en-US" sz="2000" dirty="0"/>
              <a:t>指的是把模拟数据转变成</a:t>
            </a:r>
            <a:r>
              <a:rPr lang="en-US" altLang="zh-CN" sz="2000" dirty="0"/>
              <a:t>0</a:t>
            </a:r>
            <a:r>
              <a:rPr lang="zh-CN" altLang="en-US" sz="2000" dirty="0"/>
              <a:t>和</a:t>
            </a:r>
            <a:r>
              <a:rPr lang="en-US" altLang="zh-CN" sz="2000" dirty="0"/>
              <a:t>1</a:t>
            </a:r>
            <a:r>
              <a:rPr lang="zh-CN" altLang="en-US" sz="2000" dirty="0"/>
              <a:t>表示的二进制码，这样电脑就可以处理这些数据了。</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702511430"/>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877" y="202615"/>
            <a:ext cx="10190923" cy="651753"/>
          </a:xfrm>
        </p:spPr>
        <p:txBody>
          <a:bodyPr/>
          <a:lstStyle/>
          <a:p>
            <a:r>
              <a:rPr lang="zh-CN" altLang="en-US" b="1" dirty="0">
                <a:solidFill>
                  <a:schemeClr val="bg1"/>
                </a:solidFill>
              </a:rPr>
              <a:t>量化一切，数据化的核心</a:t>
            </a:r>
            <a:br>
              <a:rPr lang="zh-CN" altLang="en-US" b="1" dirty="0">
                <a:solidFill>
                  <a:schemeClr val="bg1"/>
                </a:solidFill>
              </a:rPr>
            </a:br>
            <a:endParaRPr lang="zh-CN" altLang="en-US" b="1" dirty="0">
              <a:solidFill>
                <a:schemeClr val="bg1"/>
              </a:solidFill>
            </a:endParaRPr>
          </a:p>
        </p:txBody>
      </p:sp>
      <p:sp>
        <p:nvSpPr>
          <p:cNvPr id="3" name="AutoShape 24"/>
          <p:cNvSpPr>
            <a:spLocks noChangeArrowheads="1"/>
          </p:cNvSpPr>
          <p:nvPr/>
        </p:nvSpPr>
        <p:spPr bwMode="auto">
          <a:xfrm>
            <a:off x="127765" y="762070"/>
            <a:ext cx="11930963" cy="2215432"/>
          </a:xfrm>
          <a:prstGeom prst="roundRect">
            <a:avLst>
              <a:gd name="adj" fmla="val 13745"/>
            </a:avLst>
          </a:prstGeom>
          <a:noFill/>
          <a:ln w="19050" cmpd="sng">
            <a:solidFill>
              <a:srgbClr val="80808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84150" indent="-184150" eaLnBrk="0" hangingPunct="0">
              <a:buClrTx/>
              <a:buFont typeface="Times New Roman" pitchFamily="18" charset="0"/>
              <a:buChar char="•"/>
            </a:pPr>
            <a:r>
              <a:rPr lang="zh-CN" altLang="en-US" dirty="0"/>
              <a:t>“数据”（</a:t>
            </a:r>
            <a:r>
              <a:rPr lang="en-US" altLang="zh-CN" dirty="0"/>
              <a:t>data</a:t>
            </a:r>
            <a:r>
              <a:rPr lang="zh-CN" altLang="en-US" dirty="0"/>
              <a:t>）这个词在拉丁文里是“已知”的意思，也可以理解为“事实”。</a:t>
            </a:r>
            <a:endParaRPr lang="en-US" altLang="zh-CN" dirty="0"/>
          </a:p>
          <a:p>
            <a:pPr marL="184150" indent="-184150" eaLnBrk="0" hangingPunct="0">
              <a:spcBef>
                <a:spcPts val="600"/>
              </a:spcBef>
              <a:spcAft>
                <a:spcPts val="600"/>
              </a:spcAft>
              <a:buClrTx/>
              <a:buFont typeface="Times New Roman" pitchFamily="18" charset="0"/>
              <a:buChar char="•"/>
            </a:pPr>
            <a:r>
              <a:rPr lang="zh-CN" altLang="en-US" dirty="0"/>
              <a:t>计量和记录一起促成了数据的诞生，</a:t>
            </a:r>
            <a:r>
              <a:rPr lang="en-US" altLang="zh-CN" dirty="0"/>
              <a:t> </a:t>
            </a:r>
            <a:r>
              <a:rPr lang="zh-CN" altLang="en-US" dirty="0"/>
              <a:t>数据化并非新概念，伴随着数据记录技术的发展，数据化一直是一个纯靠人力的费时费力的过程。因为数据化的实现有一点必不可少，那就是要从潜在的数据中挖掘出巨大的价值，然后揭示出新的深刻洞见。</a:t>
            </a:r>
            <a:endParaRPr lang="en-US" altLang="zh-CN" dirty="0"/>
          </a:p>
          <a:p>
            <a:pPr marL="184150" indent="-184150" eaLnBrk="0" hangingPunct="0">
              <a:buClrTx/>
              <a:buFont typeface="Times New Roman" pitchFamily="18" charset="0"/>
              <a:buChar char="•"/>
            </a:pPr>
            <a:r>
              <a:rPr lang="zh-CN" altLang="en-US" dirty="0"/>
              <a:t>计算机的出现带来了数字测量和存储设备，这样就大大提高了数据化的效率。计算机也使得通过数学分析挖掘出数据更大的价值变成了可能。简而言之，数字化带来了数据化，但是</a:t>
            </a:r>
            <a:r>
              <a:rPr lang="zh-CN" altLang="en-US" b="1" dirty="0">
                <a:solidFill>
                  <a:srgbClr val="FF0000"/>
                </a:solidFill>
              </a:rPr>
              <a:t>数字化无法取代数据化。</a:t>
            </a:r>
            <a:endParaRPr lang="zh-CN" altLang="zh-CN" b="1" dirty="0">
              <a:solidFill>
                <a:srgbClr val="FF0000"/>
              </a:solidFill>
              <a:latin typeface="微软雅黑" pitchFamily="34" charset="-122"/>
              <a:ea typeface="微软雅黑" pitchFamily="34" charset="-122"/>
            </a:endParaRPr>
          </a:p>
        </p:txBody>
      </p:sp>
      <p:sp>
        <p:nvSpPr>
          <p:cNvPr id="4" name="矩形 3"/>
          <p:cNvSpPr/>
          <p:nvPr/>
        </p:nvSpPr>
        <p:spPr>
          <a:xfrm>
            <a:off x="203355" y="3246365"/>
            <a:ext cx="11727768" cy="1196189"/>
          </a:xfrm>
          <a:prstGeom prst="rect">
            <a:avLst/>
          </a:prstGeom>
          <a:gradFill>
            <a:gsLst>
              <a:gs pos="0">
                <a:schemeClr val="bg1">
                  <a:lumMod val="95000"/>
                </a:schemeClr>
              </a:gs>
              <a:gs pos="100000">
                <a:schemeClr val="bg1">
                  <a:lumMod val="8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bwMode="auto">
          <a:xfrm>
            <a:off x="203355" y="3246365"/>
            <a:ext cx="11727768" cy="467998"/>
          </a:xfrm>
          <a:prstGeom prst="rect">
            <a:avLst/>
          </a:prstGeom>
          <a:solidFill>
            <a:srgbClr val="C00000"/>
          </a:solidFill>
          <a:ln>
            <a:headEnd type="none" w="med" len="med"/>
            <a:tailEnd type="none" w="med" len="med"/>
          </a:ln>
          <a:effectLst>
            <a:outerShdw blurRad="40000" dist="23000" dir="5400000" rotWithShape="0">
              <a:schemeClr val="bg1">
                <a:lumMod val="50000"/>
                <a:alpha val="35000"/>
              </a:schemeClr>
            </a:outerShdw>
          </a:effectLst>
        </p:spPr>
        <p:style>
          <a:lnRef idx="0">
            <a:schemeClr val="accent5"/>
          </a:lnRef>
          <a:fillRef idx="3">
            <a:schemeClr val="accent5"/>
          </a:fillRef>
          <a:effectRef idx="3">
            <a:schemeClr val="accent5"/>
          </a:effectRef>
          <a:fontRef idx="minor">
            <a:schemeClr val="lt1"/>
          </a:fontRef>
        </p:style>
        <p:txBody>
          <a:bodyPr wrap="none" lIns="180000" rIns="180000" anchor="ctr"/>
          <a:lstStyle/>
          <a:p>
            <a:pPr fontAlgn="auto">
              <a:spcBef>
                <a:spcPts val="0"/>
              </a:spcBef>
              <a:spcAft>
                <a:spcPts val="0"/>
              </a:spcAft>
              <a:defRPr/>
            </a:pPr>
            <a:r>
              <a:rPr lang="en-US" altLang="zh-CN" sz="2400" dirty="0" err="1">
                <a:solidFill>
                  <a:schemeClr val="bg1"/>
                </a:solidFill>
                <a:latin typeface="Arial" pitchFamily="34" charset="0"/>
                <a:ea typeface="微软雅黑" pitchFamily="34" charset="-122"/>
                <a:cs typeface="Arial" pitchFamily="34" charset="0"/>
              </a:rPr>
              <a:t>facebook</a:t>
            </a:r>
            <a:r>
              <a:rPr lang="zh-CN" altLang="en-US" sz="2400" dirty="0">
                <a:solidFill>
                  <a:schemeClr val="bg1"/>
                </a:solidFill>
                <a:latin typeface="Arial" pitchFamily="34" charset="0"/>
                <a:ea typeface="微软雅黑" pitchFamily="34" charset="-122"/>
                <a:cs typeface="Arial" pitchFamily="34" charset="0"/>
              </a:rPr>
              <a:t>将关系数据化</a:t>
            </a:r>
            <a:endParaRPr lang="en-US" altLang="zh-CN" sz="2400" dirty="0">
              <a:solidFill>
                <a:schemeClr val="bg1"/>
              </a:solidFill>
              <a:latin typeface="Arial" pitchFamily="34" charset="0"/>
              <a:ea typeface="微软雅黑" pitchFamily="34" charset="-122"/>
              <a:cs typeface="Arial" pitchFamily="34" charset="0"/>
            </a:endParaRPr>
          </a:p>
        </p:txBody>
      </p:sp>
      <p:sp>
        <p:nvSpPr>
          <p:cNvPr id="6" name="TextBox 5"/>
          <p:cNvSpPr txBox="1"/>
          <p:nvPr/>
        </p:nvSpPr>
        <p:spPr>
          <a:xfrm>
            <a:off x="347178" y="3796222"/>
            <a:ext cx="11770665" cy="369332"/>
          </a:xfrm>
          <a:prstGeom prst="rect">
            <a:avLst/>
          </a:prstGeom>
          <a:noFill/>
        </p:spPr>
        <p:txBody>
          <a:bodyPr wrap="square" rtlCol="0">
            <a:spAutoFit/>
          </a:bodyPr>
          <a:lstStyle/>
          <a:p>
            <a:r>
              <a:rPr lang="zh-CN" altLang="en-US" dirty="0"/>
              <a:t>社交关系在过去一直被视作信息而存在，但从未被正式界定为数据，直到</a:t>
            </a:r>
            <a:r>
              <a:rPr lang="en-US" altLang="zh-CN" dirty="0" err="1"/>
              <a:t>facebook</a:t>
            </a:r>
            <a:r>
              <a:rPr lang="en-US" altLang="zh-CN" dirty="0"/>
              <a:t>“</a:t>
            </a:r>
            <a:r>
              <a:rPr lang="zh-CN" altLang="en-US" dirty="0"/>
              <a:t>社交图谱”的出现。</a:t>
            </a:r>
          </a:p>
        </p:txBody>
      </p:sp>
      <p:sp>
        <p:nvSpPr>
          <p:cNvPr id="7" name="矩形 6"/>
          <p:cNvSpPr/>
          <p:nvPr/>
        </p:nvSpPr>
        <p:spPr>
          <a:xfrm>
            <a:off x="260877" y="5585524"/>
            <a:ext cx="11727768" cy="1196189"/>
          </a:xfrm>
          <a:prstGeom prst="rect">
            <a:avLst/>
          </a:prstGeom>
          <a:gradFill>
            <a:gsLst>
              <a:gs pos="0">
                <a:schemeClr val="bg1">
                  <a:lumMod val="95000"/>
                </a:schemeClr>
              </a:gs>
              <a:gs pos="100000">
                <a:schemeClr val="bg1">
                  <a:lumMod val="8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bwMode="auto">
          <a:xfrm>
            <a:off x="260877" y="5585524"/>
            <a:ext cx="11727768" cy="467998"/>
          </a:xfrm>
          <a:prstGeom prst="rect">
            <a:avLst/>
          </a:prstGeom>
          <a:solidFill>
            <a:srgbClr val="C00000"/>
          </a:solidFill>
          <a:ln>
            <a:headEnd type="none" w="med" len="med"/>
            <a:tailEnd type="none" w="med" len="med"/>
          </a:ln>
          <a:effectLst>
            <a:outerShdw blurRad="40000" dist="23000" dir="5400000" rotWithShape="0">
              <a:schemeClr val="bg1">
                <a:lumMod val="50000"/>
                <a:alpha val="35000"/>
              </a:schemeClr>
            </a:outerShdw>
          </a:effectLst>
        </p:spPr>
        <p:style>
          <a:lnRef idx="0">
            <a:schemeClr val="accent5"/>
          </a:lnRef>
          <a:fillRef idx="3">
            <a:schemeClr val="accent5"/>
          </a:fillRef>
          <a:effectRef idx="3">
            <a:schemeClr val="accent5"/>
          </a:effectRef>
          <a:fontRef idx="minor">
            <a:schemeClr val="lt1"/>
          </a:fontRef>
        </p:style>
        <p:txBody>
          <a:bodyPr wrap="none" lIns="180000" rIns="180000" anchor="ctr"/>
          <a:lstStyle/>
          <a:p>
            <a:pPr fontAlgn="auto">
              <a:spcBef>
                <a:spcPts val="0"/>
              </a:spcBef>
              <a:spcAft>
                <a:spcPts val="0"/>
              </a:spcAft>
              <a:defRPr/>
            </a:pPr>
            <a:r>
              <a:rPr lang="en-US" altLang="zh-CN" sz="2400" b="1" dirty="0"/>
              <a:t>LinkedIn</a:t>
            </a:r>
            <a:r>
              <a:rPr lang="zh-CN" altLang="en-US" sz="2400" b="1" dirty="0"/>
              <a:t>将经历数据化</a:t>
            </a:r>
            <a:endParaRPr lang="en-US" altLang="zh-CN" sz="2400" dirty="0">
              <a:solidFill>
                <a:schemeClr val="bg1"/>
              </a:solidFill>
              <a:latin typeface="Arial" pitchFamily="34" charset="0"/>
              <a:ea typeface="微软雅黑" pitchFamily="34" charset="-122"/>
              <a:cs typeface="Arial" pitchFamily="34" charset="0"/>
            </a:endParaRPr>
          </a:p>
        </p:txBody>
      </p:sp>
      <p:sp>
        <p:nvSpPr>
          <p:cNvPr id="9" name="TextBox 8"/>
          <p:cNvSpPr txBox="1"/>
          <p:nvPr/>
        </p:nvSpPr>
        <p:spPr>
          <a:xfrm>
            <a:off x="347178" y="6056151"/>
            <a:ext cx="11770665" cy="646331"/>
          </a:xfrm>
          <a:prstGeom prst="rect">
            <a:avLst/>
          </a:prstGeom>
          <a:noFill/>
        </p:spPr>
        <p:txBody>
          <a:bodyPr wrap="square" rtlCol="0">
            <a:spAutoFit/>
          </a:bodyPr>
          <a:lstStyle/>
          <a:p>
            <a:r>
              <a:rPr lang="en-US" altLang="zh-CN" dirty="0"/>
              <a:t>LinkedIn</a:t>
            </a:r>
            <a:r>
              <a:rPr lang="zh-CN" altLang="en-US" dirty="0"/>
              <a:t>将我们过去漫长的经历进行了数据化处理，把信息转化为现在和将来的预测：我们可以认识谁，或者哪里存在一份心仪的工作。</a:t>
            </a:r>
          </a:p>
        </p:txBody>
      </p:sp>
      <p:sp>
        <p:nvSpPr>
          <p:cNvPr id="10" name="矩形 9"/>
          <p:cNvSpPr/>
          <p:nvPr/>
        </p:nvSpPr>
        <p:spPr>
          <a:xfrm>
            <a:off x="203355" y="4434525"/>
            <a:ext cx="11727768" cy="1196189"/>
          </a:xfrm>
          <a:prstGeom prst="rect">
            <a:avLst/>
          </a:prstGeom>
          <a:gradFill>
            <a:gsLst>
              <a:gs pos="0">
                <a:schemeClr val="bg1">
                  <a:lumMod val="95000"/>
                </a:schemeClr>
              </a:gs>
              <a:gs pos="100000">
                <a:schemeClr val="bg1">
                  <a:lumMod val="8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bwMode="auto">
          <a:xfrm>
            <a:off x="203355" y="4434525"/>
            <a:ext cx="11727768" cy="467998"/>
          </a:xfrm>
          <a:prstGeom prst="rect">
            <a:avLst/>
          </a:prstGeom>
          <a:solidFill>
            <a:srgbClr val="C00000"/>
          </a:solidFill>
          <a:ln>
            <a:headEnd type="none" w="med" len="med"/>
            <a:tailEnd type="none" w="med" len="med"/>
          </a:ln>
          <a:effectLst>
            <a:outerShdw blurRad="40000" dist="23000" dir="5400000" rotWithShape="0">
              <a:schemeClr val="bg1">
                <a:lumMod val="50000"/>
                <a:alpha val="35000"/>
              </a:schemeClr>
            </a:outerShdw>
          </a:effectLst>
        </p:spPr>
        <p:style>
          <a:lnRef idx="0">
            <a:schemeClr val="accent5"/>
          </a:lnRef>
          <a:fillRef idx="3">
            <a:schemeClr val="accent5"/>
          </a:fillRef>
          <a:effectRef idx="3">
            <a:schemeClr val="accent5"/>
          </a:effectRef>
          <a:fontRef idx="minor">
            <a:schemeClr val="lt1"/>
          </a:fontRef>
        </p:style>
        <p:txBody>
          <a:bodyPr wrap="none" lIns="180000" rIns="180000" anchor="ctr"/>
          <a:lstStyle/>
          <a:p>
            <a:pPr fontAlgn="auto">
              <a:spcBef>
                <a:spcPts val="0"/>
              </a:spcBef>
              <a:spcAft>
                <a:spcPts val="0"/>
              </a:spcAft>
              <a:defRPr/>
            </a:pPr>
            <a:r>
              <a:rPr lang="en-US" altLang="zh-CN" sz="2400" b="1" dirty="0"/>
              <a:t>twitter</a:t>
            </a:r>
            <a:r>
              <a:rPr lang="zh-CN" altLang="en-US" sz="2400" b="1" dirty="0"/>
              <a:t>将情感数据化</a:t>
            </a:r>
            <a:endParaRPr lang="en-US" altLang="zh-CN" sz="2400" dirty="0">
              <a:solidFill>
                <a:schemeClr val="bg1"/>
              </a:solidFill>
              <a:latin typeface="Arial" pitchFamily="34" charset="0"/>
              <a:ea typeface="微软雅黑" pitchFamily="34" charset="-122"/>
              <a:cs typeface="Arial" pitchFamily="34" charset="0"/>
            </a:endParaRPr>
          </a:p>
        </p:txBody>
      </p:sp>
      <p:sp>
        <p:nvSpPr>
          <p:cNvPr id="12" name="TextBox 11"/>
          <p:cNvSpPr txBox="1"/>
          <p:nvPr/>
        </p:nvSpPr>
        <p:spPr>
          <a:xfrm>
            <a:off x="297016" y="4976355"/>
            <a:ext cx="11770665" cy="646331"/>
          </a:xfrm>
          <a:prstGeom prst="rect">
            <a:avLst/>
          </a:prstGeom>
          <a:noFill/>
        </p:spPr>
        <p:txBody>
          <a:bodyPr wrap="square" rtlCol="0">
            <a:spAutoFit/>
          </a:bodyPr>
          <a:lstStyle/>
          <a:p>
            <a:r>
              <a:rPr lang="en-US" altLang="zh-CN" dirty="0"/>
              <a:t>twitter</a:t>
            </a:r>
            <a:r>
              <a:rPr lang="zh-CN" altLang="en-US" dirty="0"/>
              <a:t>通过创新，让人们能轻易记录以及分享他们零散的想法，那些曾被遗忘在时光中的碎片，使情绪数据化得以实现。</a:t>
            </a:r>
          </a:p>
        </p:txBody>
      </p:sp>
    </p:spTree>
    <p:extLst>
      <p:ext uri="{BB962C8B-B14F-4D97-AF65-F5344CB8AC3E}">
        <p14:creationId xmlns:p14="http://schemas.microsoft.com/office/powerpoint/2010/main" val="225111379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15"/>
          <p:cNvSpPr txBox="1">
            <a:spLocks noChangeArrowheads="1"/>
          </p:cNvSpPr>
          <p:nvPr/>
        </p:nvSpPr>
        <p:spPr bwMode="auto">
          <a:xfrm>
            <a:off x="399790" y="45227"/>
            <a:ext cx="7406978" cy="80551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大数据的</a:t>
            </a:r>
            <a:r>
              <a:rPr lang="en-US" altLang="zh-CN"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4V+1C </a:t>
            </a: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特征分析</a:t>
            </a:r>
          </a:p>
        </p:txBody>
      </p:sp>
      <p:sp>
        <p:nvSpPr>
          <p:cNvPr id="14343" name="矩形 9"/>
          <p:cNvSpPr>
            <a:spLocks noChangeArrowheads="1"/>
          </p:cNvSpPr>
          <p:nvPr/>
        </p:nvSpPr>
        <p:spPr bwMode="auto">
          <a:xfrm>
            <a:off x="247183" y="5725302"/>
            <a:ext cx="11806990" cy="830997"/>
          </a:xfrm>
          <a:prstGeom prst="rect">
            <a:avLst/>
          </a:prstGeom>
          <a:solidFill>
            <a:schemeClr val="bg1"/>
          </a:solidFill>
          <a:ln w="25400" cmpd="sng">
            <a:solidFill>
              <a:schemeClr val="accent2"/>
            </a:solidFill>
            <a:miter lim="800000"/>
            <a:headEnd/>
            <a:tailEnd/>
          </a:ln>
          <a:effectLst>
            <a:outerShdw dist="38100" dir="2700000" algn="ctr" rotWithShape="0">
              <a:srgbClr val="000000">
                <a:alpha val="39000"/>
              </a:srgbClr>
            </a:outerShdw>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2400" b="1" dirty="0">
                <a:solidFill>
                  <a:srgbClr val="000000"/>
                </a:solidFill>
                <a:latin typeface="微软雅黑" panose="020B0503020204020204" pitchFamily="34" charset="-122"/>
                <a:ea typeface="微软雅黑" panose="020B0503020204020204" pitchFamily="34" charset="-122"/>
              </a:rPr>
              <a:t>“大量化</a:t>
            </a:r>
            <a:r>
              <a:rPr lang="en-US" altLang="zh-CN" sz="2400" b="1" dirty="0">
                <a:solidFill>
                  <a:srgbClr val="000000"/>
                </a:solidFill>
                <a:latin typeface="微软雅黑" panose="020B0503020204020204" pitchFamily="34" charset="-122"/>
                <a:ea typeface="微软雅黑" panose="020B0503020204020204" pitchFamily="34" charset="-122"/>
              </a:rPr>
              <a:t>(Volume)</a:t>
            </a:r>
            <a:r>
              <a:rPr lang="zh-CN" altLang="en-US" sz="2400" b="1" dirty="0">
                <a:solidFill>
                  <a:srgbClr val="000000"/>
                </a:solidFill>
                <a:latin typeface="微软雅黑" panose="020B0503020204020204" pitchFamily="34" charset="-122"/>
                <a:ea typeface="微软雅黑" panose="020B0503020204020204" pitchFamily="34" charset="-122"/>
              </a:rPr>
              <a:t>、多样化</a:t>
            </a:r>
            <a:r>
              <a:rPr lang="en-US" altLang="zh-CN" sz="2400" b="1" dirty="0">
                <a:solidFill>
                  <a:srgbClr val="000000"/>
                </a:solidFill>
                <a:latin typeface="微软雅黑" panose="020B0503020204020204" pitchFamily="34" charset="-122"/>
                <a:ea typeface="微软雅黑" panose="020B0503020204020204" pitchFamily="34" charset="-122"/>
              </a:rPr>
              <a:t>(Variety)</a:t>
            </a:r>
            <a:r>
              <a:rPr lang="zh-CN" altLang="en-US" sz="2400" b="1" dirty="0">
                <a:solidFill>
                  <a:srgbClr val="000000"/>
                </a:solidFill>
                <a:latin typeface="微软雅黑" panose="020B0503020204020204" pitchFamily="34" charset="-122"/>
                <a:ea typeface="微软雅黑" panose="020B0503020204020204" pitchFamily="34" charset="-122"/>
              </a:rPr>
              <a:t>、快速化</a:t>
            </a:r>
            <a:r>
              <a:rPr lang="en-US" altLang="zh-CN" sz="2400" b="1" dirty="0">
                <a:solidFill>
                  <a:srgbClr val="000000"/>
                </a:solidFill>
                <a:latin typeface="微软雅黑" panose="020B0503020204020204" pitchFamily="34" charset="-122"/>
                <a:ea typeface="微软雅黑" panose="020B0503020204020204" pitchFamily="34" charset="-122"/>
              </a:rPr>
              <a:t>(Velocity)</a:t>
            </a:r>
            <a:r>
              <a:rPr lang="zh-CN" altLang="en-US" sz="2400" b="1" dirty="0">
                <a:solidFill>
                  <a:srgbClr val="000000"/>
                </a:solidFill>
                <a:latin typeface="微软雅黑" panose="020B0503020204020204" pitchFamily="34" charset="-122"/>
                <a:ea typeface="微软雅黑" panose="020B0503020204020204" pitchFamily="34" charset="-122"/>
              </a:rPr>
              <a:t>、价值密度低（</a:t>
            </a:r>
            <a:r>
              <a:rPr lang="en-US" altLang="zh-CN" sz="2400" b="1" dirty="0">
                <a:solidFill>
                  <a:srgbClr val="000000"/>
                </a:solidFill>
                <a:latin typeface="微软雅黑" panose="020B0503020204020204" pitchFamily="34" charset="-122"/>
                <a:ea typeface="微软雅黑" panose="020B0503020204020204" pitchFamily="34" charset="-122"/>
              </a:rPr>
              <a:t>Value</a:t>
            </a:r>
            <a:r>
              <a:rPr lang="zh-CN" altLang="en-US" sz="2400" b="1" dirty="0">
                <a:solidFill>
                  <a:srgbClr val="000000"/>
                </a:solidFill>
                <a:latin typeface="微软雅黑" panose="020B0503020204020204" pitchFamily="34" charset="-122"/>
                <a:ea typeface="微软雅黑" panose="020B0503020204020204" pitchFamily="34" charset="-122"/>
              </a:rPr>
              <a:t>）”就是“大数据”的显著特征，或者说，只有具备这些特点的数据，才是大数据。</a:t>
            </a:r>
            <a:endParaRPr lang="zh-CN" altLang="en-US" sz="2400" dirty="0">
              <a:solidFill>
                <a:srgbClr val="000000"/>
              </a:solidFill>
              <a:latin typeface="微软雅黑" panose="020B0503020204020204" pitchFamily="34" charset="-122"/>
              <a:ea typeface="微软雅黑" panose="020B0503020204020204" pitchFamily="34" charset="-122"/>
            </a:endParaRPr>
          </a:p>
        </p:txBody>
      </p:sp>
      <p:grpSp>
        <p:nvGrpSpPr>
          <p:cNvPr id="2" name="组合 2"/>
          <p:cNvGrpSpPr/>
          <p:nvPr/>
        </p:nvGrpSpPr>
        <p:grpSpPr>
          <a:xfrm>
            <a:off x="114284" y="4263387"/>
            <a:ext cx="12434637" cy="680366"/>
            <a:chOff x="604691" y="3790068"/>
            <a:chExt cx="11637441" cy="680366"/>
          </a:xfrm>
        </p:grpSpPr>
        <p:sp>
          <p:nvSpPr>
            <p:cNvPr id="8" name="文本框 7"/>
            <p:cNvSpPr txBox="1"/>
            <p:nvPr/>
          </p:nvSpPr>
          <p:spPr>
            <a:xfrm>
              <a:off x="604691" y="3790068"/>
              <a:ext cx="7199312" cy="379591"/>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lvl1pPr>
                <a:defRPr kumimoji="1" sz="2400" baseline="-25000">
                  <a:solidFill>
                    <a:schemeClr val="tx1"/>
                  </a:solidFill>
                  <a:latin typeface="Arial" panose="020B0604020202020204" pitchFamily="34" charset="0"/>
                  <a:ea typeface="宋体" panose="02010600030101010101" pitchFamily="2" charset="-122"/>
                </a:defRPr>
              </a:lvl1pPr>
              <a:lvl2pPr marL="742950" indent="-285750">
                <a:defRPr kumimoji="1" sz="2400" baseline="-25000">
                  <a:solidFill>
                    <a:schemeClr val="tx1"/>
                  </a:solidFill>
                  <a:latin typeface="Arial" panose="020B0604020202020204" pitchFamily="34" charset="0"/>
                  <a:ea typeface="宋体" panose="02010600030101010101" pitchFamily="2" charset="-122"/>
                </a:defRPr>
              </a:lvl2pPr>
              <a:lvl3pPr marL="1143000" indent="-228600">
                <a:defRPr kumimoji="1" sz="2400" baseline="-25000">
                  <a:solidFill>
                    <a:schemeClr val="tx1"/>
                  </a:solidFill>
                  <a:latin typeface="Arial" panose="020B0604020202020204" pitchFamily="34" charset="0"/>
                  <a:ea typeface="宋体" panose="02010600030101010101" pitchFamily="2" charset="-122"/>
                </a:defRPr>
              </a:lvl3pPr>
              <a:lvl4pPr marL="1600200" indent="-228600">
                <a:defRPr kumimoji="1" sz="2400" baseline="-25000">
                  <a:solidFill>
                    <a:schemeClr val="tx1"/>
                  </a:solidFill>
                  <a:latin typeface="Arial" panose="020B0604020202020204" pitchFamily="34" charset="0"/>
                  <a:ea typeface="宋体" panose="02010600030101010101" pitchFamily="2" charset="-122"/>
                </a:defRPr>
              </a:lvl4pPr>
              <a:lvl5pPr marL="2057400" indent="-228600">
                <a:defRPr kumimoji="1" sz="2400" baseline="-250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baseline="-250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baseline="-250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baseline="-250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baseline="-25000">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0090"/>
                  </a:solidFill>
                  <a:latin typeface="微软雅黑" panose="020B0503020204020204" pitchFamily="34" charset="-122"/>
                  <a:ea typeface="微软雅黑" panose="020B0503020204020204" pitchFamily="34" charset="-122"/>
                </a:rPr>
                <a:t>移动互联网思维的</a:t>
              </a:r>
              <a:r>
                <a:rPr lang="en-US" altLang="zh-CN" sz="2800" b="1" dirty="0">
                  <a:solidFill>
                    <a:srgbClr val="000090"/>
                  </a:solidFill>
                  <a:latin typeface="微软雅黑" panose="020B0503020204020204" pitchFamily="34" charset="-122"/>
                  <a:ea typeface="微软雅黑" panose="020B0503020204020204" pitchFamily="34" charset="-122"/>
                </a:rPr>
                <a:t> 5 F </a:t>
              </a:r>
              <a:r>
                <a:rPr lang="zh-CN" altLang="en-US" sz="2800" b="1" dirty="0">
                  <a:solidFill>
                    <a:srgbClr val="000090"/>
                  </a:solidFill>
                  <a:latin typeface="微软雅黑" panose="020B0503020204020204" pitchFamily="34" charset="-122"/>
                  <a:ea typeface="微软雅黑" panose="020B0503020204020204" pitchFamily="34" charset="-122"/>
                </a:rPr>
                <a:t>：</a:t>
              </a:r>
              <a:r>
                <a:rPr lang="en-US" altLang="zh-CN" sz="2800" b="1" dirty="0">
                  <a:solidFill>
                    <a:srgbClr val="000090"/>
                  </a:solidFill>
                  <a:latin typeface="微软雅黑" panose="020B0503020204020204" pitchFamily="34" charset="-122"/>
                  <a:ea typeface="微软雅黑" panose="020B0503020204020204" pitchFamily="34" charset="-122"/>
                </a:rPr>
                <a:t> Fragment / Fans  / Focus / Fast / First</a:t>
              </a:r>
              <a:endParaRPr lang="zh-CN" altLang="en-US" sz="2800" b="1" dirty="0">
                <a:solidFill>
                  <a:srgbClr val="00009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313205" y="3947214"/>
              <a:ext cx="5759450" cy="523220"/>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lvl1pPr>
                <a:defRPr kumimoji="1" sz="2400" baseline="-25000">
                  <a:solidFill>
                    <a:schemeClr val="tx1"/>
                  </a:solidFill>
                  <a:latin typeface="Arial" panose="020B0604020202020204" pitchFamily="34" charset="0"/>
                  <a:ea typeface="宋体" panose="02010600030101010101" pitchFamily="2" charset="-122"/>
                </a:defRPr>
              </a:lvl1pPr>
              <a:lvl2pPr marL="742950" indent="-285750">
                <a:defRPr kumimoji="1" sz="2400" baseline="-25000">
                  <a:solidFill>
                    <a:schemeClr val="tx1"/>
                  </a:solidFill>
                  <a:latin typeface="Arial" panose="020B0604020202020204" pitchFamily="34" charset="0"/>
                  <a:ea typeface="宋体" panose="02010600030101010101" pitchFamily="2" charset="-122"/>
                </a:defRPr>
              </a:lvl2pPr>
              <a:lvl3pPr marL="1143000" indent="-228600">
                <a:defRPr kumimoji="1" sz="2400" baseline="-25000">
                  <a:solidFill>
                    <a:schemeClr val="tx1"/>
                  </a:solidFill>
                  <a:latin typeface="Arial" panose="020B0604020202020204" pitchFamily="34" charset="0"/>
                  <a:ea typeface="宋体" panose="02010600030101010101" pitchFamily="2" charset="-122"/>
                </a:defRPr>
              </a:lvl3pPr>
              <a:lvl4pPr marL="1600200" indent="-228600">
                <a:defRPr kumimoji="1" sz="2400" baseline="-25000">
                  <a:solidFill>
                    <a:schemeClr val="tx1"/>
                  </a:solidFill>
                  <a:latin typeface="Arial" panose="020B0604020202020204" pitchFamily="34" charset="0"/>
                  <a:ea typeface="宋体" panose="02010600030101010101" pitchFamily="2" charset="-122"/>
                </a:defRPr>
              </a:lvl4pPr>
              <a:lvl5pPr marL="2057400" indent="-228600">
                <a:defRPr kumimoji="1" sz="2400" baseline="-250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baseline="-250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baseline="-250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baseline="-250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baseline="-25000">
                  <a:solidFill>
                    <a:schemeClr val="tx1"/>
                  </a:solidFill>
                  <a:latin typeface="Arial" panose="020B0604020202020204" pitchFamily="34" charset="0"/>
                  <a:ea typeface="宋体" panose="02010600030101010101" pitchFamily="2" charset="-122"/>
                </a:defRPr>
              </a:lvl9pPr>
            </a:lstStyle>
            <a:p>
              <a:r>
                <a:rPr lang="en-US" altLang="zh-CN" sz="2800" b="1" dirty="0">
                  <a:solidFill>
                    <a:srgbClr val="000090"/>
                  </a:solidFill>
                  <a:latin typeface="微软雅黑" panose="020B0503020204020204" pitchFamily="34" charset="-122"/>
                  <a:ea typeface="微软雅黑" panose="020B0503020204020204" pitchFamily="34" charset="-122"/>
                </a:rPr>
                <a:t>     </a:t>
              </a:r>
              <a:r>
                <a:rPr lang="zh-CN" altLang="en-US" sz="2800" b="1" dirty="0">
                  <a:solidFill>
                    <a:srgbClr val="000090"/>
                  </a:solidFill>
                  <a:latin typeface="微软雅黑" panose="020B0503020204020204" pitchFamily="34" charset="-122"/>
                  <a:ea typeface="微软雅黑" panose="020B0503020204020204" pitchFamily="34" charset="-122"/>
                </a:rPr>
                <a:t>碎片</a:t>
              </a:r>
              <a:r>
                <a:rPr lang="en-US" altLang="zh-CN" sz="2800" b="1" baseline="0" dirty="0">
                  <a:solidFill>
                    <a:srgbClr val="000090"/>
                  </a:solidFill>
                  <a:latin typeface="微软雅黑" panose="020B0503020204020204" pitchFamily="34" charset="-122"/>
                  <a:ea typeface="微软雅黑" panose="020B0503020204020204" pitchFamily="34" charset="-122"/>
                </a:rPr>
                <a:t> </a:t>
              </a:r>
              <a:r>
                <a:rPr lang="en-US" altLang="zh-CN" sz="2800" b="1" dirty="0">
                  <a:solidFill>
                    <a:srgbClr val="000090"/>
                  </a:solidFill>
                  <a:latin typeface="微软雅黑" panose="020B0503020204020204" pitchFamily="34" charset="-122"/>
                  <a:ea typeface="微软雅黑" panose="020B0503020204020204" pitchFamily="34" charset="-122"/>
                </a:rPr>
                <a:t>/  </a:t>
              </a:r>
              <a:r>
                <a:rPr lang="zh-CN" altLang="en-US" sz="2800" b="1" dirty="0">
                  <a:solidFill>
                    <a:srgbClr val="000090"/>
                  </a:solidFill>
                  <a:latin typeface="微软雅黑" panose="020B0503020204020204" pitchFamily="34" charset="-122"/>
                  <a:ea typeface="微软雅黑" panose="020B0503020204020204" pitchFamily="34" charset="-122"/>
                </a:rPr>
                <a:t>粉丝</a:t>
              </a:r>
              <a:r>
                <a:rPr lang="en-US" altLang="zh-CN" sz="2800" b="1" dirty="0">
                  <a:solidFill>
                    <a:srgbClr val="000090"/>
                  </a:solidFill>
                  <a:latin typeface="微软雅黑" panose="020B0503020204020204" pitchFamily="34" charset="-122"/>
                  <a:ea typeface="微软雅黑" panose="020B0503020204020204" pitchFamily="34" charset="-122"/>
                </a:rPr>
                <a:t>  /   </a:t>
              </a:r>
              <a:r>
                <a:rPr lang="zh-CN" altLang="en-US" sz="2800" b="1" dirty="0">
                  <a:solidFill>
                    <a:srgbClr val="000090"/>
                  </a:solidFill>
                  <a:latin typeface="微软雅黑" panose="020B0503020204020204" pitchFamily="34" charset="-122"/>
                  <a:ea typeface="微软雅黑" panose="020B0503020204020204" pitchFamily="34" charset="-122"/>
                </a:rPr>
                <a:t>集中</a:t>
              </a:r>
              <a:r>
                <a:rPr lang="en-US" altLang="zh-CN" sz="2800" b="1" dirty="0">
                  <a:solidFill>
                    <a:srgbClr val="000090"/>
                  </a:solidFill>
                  <a:latin typeface="微软雅黑" panose="020B0503020204020204" pitchFamily="34" charset="-122"/>
                  <a:ea typeface="微软雅黑" panose="020B0503020204020204" pitchFamily="34" charset="-122"/>
                </a:rPr>
                <a:t>  /   </a:t>
              </a:r>
              <a:r>
                <a:rPr lang="zh-CN" altLang="en-US" sz="2800" b="1" dirty="0">
                  <a:solidFill>
                    <a:srgbClr val="000090"/>
                  </a:solidFill>
                  <a:latin typeface="微软雅黑" panose="020B0503020204020204" pitchFamily="34" charset="-122"/>
                  <a:ea typeface="微软雅黑" panose="020B0503020204020204" pitchFamily="34" charset="-122"/>
                </a:rPr>
                <a:t>快速</a:t>
              </a:r>
              <a:r>
                <a:rPr lang="en-US" altLang="zh-CN" sz="2800" b="1" dirty="0">
                  <a:solidFill>
                    <a:srgbClr val="000090"/>
                  </a:solidFill>
                  <a:latin typeface="微软雅黑" panose="020B0503020204020204" pitchFamily="34" charset="-122"/>
                  <a:ea typeface="微软雅黑" panose="020B0503020204020204" pitchFamily="34" charset="-122"/>
                </a:rPr>
                <a:t> / </a:t>
              </a:r>
              <a:r>
                <a:rPr lang="zh-CN" altLang="en-US" sz="2800" b="1" dirty="0">
                  <a:solidFill>
                    <a:srgbClr val="000090"/>
                  </a:solidFill>
                  <a:latin typeface="微软雅黑" panose="020B0503020204020204" pitchFamily="34" charset="-122"/>
                  <a:ea typeface="微软雅黑" panose="020B0503020204020204" pitchFamily="34" charset="-122"/>
                </a:rPr>
                <a:t>先手</a:t>
              </a:r>
            </a:p>
          </p:txBody>
        </p:sp>
        <p:sp>
          <p:nvSpPr>
            <p:cNvPr id="10" name="文本框 12"/>
            <p:cNvSpPr txBox="1">
              <a:spLocks noChangeArrowheads="1"/>
            </p:cNvSpPr>
            <p:nvPr/>
          </p:nvSpPr>
          <p:spPr bwMode="auto">
            <a:xfrm>
              <a:off x="7956759" y="3791477"/>
              <a:ext cx="4285373" cy="379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baseline="-25000">
                  <a:solidFill>
                    <a:schemeClr val="tx1"/>
                  </a:solidFill>
                  <a:latin typeface="Arial" panose="020B0604020202020204" pitchFamily="34" charset="0"/>
                  <a:ea typeface="宋体" panose="02010600030101010101" pitchFamily="2" charset="-122"/>
                </a:defRPr>
              </a:lvl1pPr>
              <a:lvl2pPr marL="742950" indent="-285750">
                <a:defRPr kumimoji="1" sz="2400" baseline="-25000">
                  <a:solidFill>
                    <a:schemeClr val="tx1"/>
                  </a:solidFill>
                  <a:latin typeface="Arial" panose="020B0604020202020204" pitchFamily="34" charset="0"/>
                  <a:ea typeface="宋体" panose="02010600030101010101" pitchFamily="2" charset="-122"/>
                </a:defRPr>
              </a:lvl2pPr>
              <a:lvl3pPr marL="1143000" indent="-228600">
                <a:defRPr kumimoji="1" sz="2400" baseline="-25000">
                  <a:solidFill>
                    <a:schemeClr val="tx1"/>
                  </a:solidFill>
                  <a:latin typeface="Arial" panose="020B0604020202020204" pitchFamily="34" charset="0"/>
                  <a:ea typeface="宋体" panose="02010600030101010101" pitchFamily="2" charset="-122"/>
                </a:defRPr>
              </a:lvl3pPr>
              <a:lvl4pPr marL="1600200" indent="-228600">
                <a:defRPr kumimoji="1" sz="2400" baseline="-25000">
                  <a:solidFill>
                    <a:schemeClr val="tx1"/>
                  </a:solidFill>
                  <a:latin typeface="Arial" panose="020B0604020202020204" pitchFamily="34" charset="0"/>
                  <a:ea typeface="宋体" panose="02010600030101010101" pitchFamily="2" charset="-122"/>
                </a:defRPr>
              </a:lvl4pPr>
              <a:lvl5pPr marL="2057400" indent="-228600">
                <a:defRPr kumimoji="1" sz="2400" baseline="-250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baseline="-250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baseline="-250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baseline="-250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baseline="-25000">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FF0000"/>
                  </a:solidFill>
                  <a:latin typeface="微软雅黑" panose="020B0503020204020204" pitchFamily="34" charset="-122"/>
                  <a:ea typeface="微软雅黑" panose="020B0503020204020204" pitchFamily="34" charset="-122"/>
                </a:rPr>
                <a:t>人性化的用户体验推动应用和消费</a:t>
              </a:r>
            </a:p>
          </p:txBody>
        </p:sp>
      </p:grpSp>
      <p:grpSp>
        <p:nvGrpSpPr>
          <p:cNvPr id="3" name="组合 1"/>
          <p:cNvGrpSpPr/>
          <p:nvPr/>
        </p:nvGrpSpPr>
        <p:grpSpPr>
          <a:xfrm>
            <a:off x="785332" y="5039443"/>
            <a:ext cx="11206694" cy="477211"/>
            <a:chOff x="324439" y="4717315"/>
            <a:chExt cx="8287179" cy="477211"/>
          </a:xfrm>
        </p:grpSpPr>
        <p:sp>
          <p:nvSpPr>
            <p:cNvPr id="11" name="文本框 13"/>
            <p:cNvSpPr txBox="1">
              <a:spLocks noChangeArrowheads="1"/>
            </p:cNvSpPr>
            <p:nvPr/>
          </p:nvSpPr>
          <p:spPr bwMode="auto">
            <a:xfrm>
              <a:off x="324439" y="4717315"/>
              <a:ext cx="34559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aseline="-25000">
                  <a:solidFill>
                    <a:schemeClr val="tx1"/>
                  </a:solidFill>
                  <a:latin typeface="Arial" panose="020B0604020202020204" pitchFamily="34" charset="0"/>
                  <a:ea typeface="宋体" panose="02010600030101010101" pitchFamily="2" charset="-122"/>
                </a:defRPr>
              </a:lvl1pPr>
              <a:lvl2pPr marL="742950" indent="-285750">
                <a:defRPr kumimoji="1" sz="2400" baseline="-25000">
                  <a:solidFill>
                    <a:schemeClr val="tx1"/>
                  </a:solidFill>
                  <a:latin typeface="Arial" panose="020B0604020202020204" pitchFamily="34" charset="0"/>
                  <a:ea typeface="宋体" panose="02010600030101010101" pitchFamily="2" charset="-122"/>
                </a:defRPr>
              </a:lvl2pPr>
              <a:lvl3pPr marL="1143000" indent="-228600">
                <a:defRPr kumimoji="1" sz="2400" baseline="-25000">
                  <a:solidFill>
                    <a:schemeClr val="tx1"/>
                  </a:solidFill>
                  <a:latin typeface="Arial" panose="020B0604020202020204" pitchFamily="34" charset="0"/>
                  <a:ea typeface="宋体" panose="02010600030101010101" pitchFamily="2" charset="-122"/>
                </a:defRPr>
              </a:lvl3pPr>
              <a:lvl4pPr marL="1600200" indent="-228600">
                <a:defRPr kumimoji="1" sz="2400" baseline="-25000">
                  <a:solidFill>
                    <a:schemeClr val="tx1"/>
                  </a:solidFill>
                  <a:latin typeface="Arial" panose="020B0604020202020204" pitchFamily="34" charset="0"/>
                  <a:ea typeface="宋体" panose="02010600030101010101" pitchFamily="2" charset="-122"/>
                </a:defRPr>
              </a:lvl4pPr>
              <a:lvl5pPr marL="2057400" indent="-228600">
                <a:defRPr kumimoji="1" sz="2400" baseline="-250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baseline="-250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baseline="-250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baseline="-250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baseline="-25000">
                  <a:solidFill>
                    <a:schemeClr val="tx1"/>
                  </a:solidFill>
                  <a:latin typeface="Arial" panose="020B0604020202020204" pitchFamily="34" charset="0"/>
                  <a:ea typeface="宋体" panose="02010600030101010101" pitchFamily="2" charset="-122"/>
                </a:defRPr>
              </a:lvl9pPr>
            </a:lstStyle>
            <a:p>
              <a:r>
                <a:rPr lang="zh-CN" altLang="en-US" sz="3600" b="1" dirty="0">
                  <a:solidFill>
                    <a:srgbClr val="FF0000"/>
                  </a:solidFill>
                  <a:latin typeface="微软雅黑" panose="020B0503020204020204" pitchFamily="34" charset="-122"/>
                  <a:ea typeface="微软雅黑" panose="020B0503020204020204" pitchFamily="34" charset="-122"/>
                </a:rPr>
                <a:t>企业应用是天生的大数据</a:t>
              </a:r>
            </a:p>
          </p:txBody>
        </p:sp>
        <p:sp>
          <p:nvSpPr>
            <p:cNvPr id="12" name="文本框 14"/>
            <p:cNvSpPr txBox="1">
              <a:spLocks noChangeArrowheads="1"/>
            </p:cNvSpPr>
            <p:nvPr/>
          </p:nvSpPr>
          <p:spPr bwMode="auto">
            <a:xfrm>
              <a:off x="4292030" y="4732861"/>
              <a:ext cx="43195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aseline="-25000">
                  <a:solidFill>
                    <a:schemeClr val="tx1"/>
                  </a:solidFill>
                  <a:latin typeface="Arial" panose="020B0604020202020204" pitchFamily="34" charset="0"/>
                  <a:ea typeface="宋体" panose="02010600030101010101" pitchFamily="2" charset="-122"/>
                </a:defRPr>
              </a:lvl1pPr>
              <a:lvl2pPr marL="742950" indent="-285750">
                <a:defRPr kumimoji="1" sz="2400" baseline="-25000">
                  <a:solidFill>
                    <a:schemeClr val="tx1"/>
                  </a:solidFill>
                  <a:latin typeface="Arial" panose="020B0604020202020204" pitchFamily="34" charset="0"/>
                  <a:ea typeface="宋体" panose="02010600030101010101" pitchFamily="2" charset="-122"/>
                </a:defRPr>
              </a:lvl2pPr>
              <a:lvl3pPr marL="1143000" indent="-228600">
                <a:defRPr kumimoji="1" sz="2400" baseline="-25000">
                  <a:solidFill>
                    <a:schemeClr val="tx1"/>
                  </a:solidFill>
                  <a:latin typeface="Arial" panose="020B0604020202020204" pitchFamily="34" charset="0"/>
                  <a:ea typeface="宋体" panose="02010600030101010101" pitchFamily="2" charset="-122"/>
                </a:defRPr>
              </a:lvl3pPr>
              <a:lvl4pPr marL="1600200" indent="-228600">
                <a:defRPr kumimoji="1" sz="2400" baseline="-25000">
                  <a:solidFill>
                    <a:schemeClr val="tx1"/>
                  </a:solidFill>
                  <a:latin typeface="Arial" panose="020B0604020202020204" pitchFamily="34" charset="0"/>
                  <a:ea typeface="宋体" panose="02010600030101010101" pitchFamily="2" charset="-122"/>
                </a:defRPr>
              </a:lvl4pPr>
              <a:lvl5pPr marL="2057400" indent="-228600">
                <a:defRPr kumimoji="1" sz="2400" baseline="-250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baseline="-250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baseline="-250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baseline="-250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baseline="-25000">
                  <a:solidFill>
                    <a:schemeClr val="tx1"/>
                  </a:solidFill>
                  <a:latin typeface="Arial" panose="020B0604020202020204" pitchFamily="34" charset="0"/>
                  <a:ea typeface="宋体" panose="02010600030101010101" pitchFamily="2" charset="-122"/>
                </a:defRPr>
              </a:lvl9pPr>
            </a:lstStyle>
            <a:p>
              <a:r>
                <a:rPr lang="zh-CN" altLang="en-US" sz="3600" b="1" dirty="0">
                  <a:solidFill>
                    <a:srgbClr val="000090"/>
                  </a:solidFill>
                  <a:latin typeface="微软雅黑" panose="020B0503020204020204" pitchFamily="34" charset="-122"/>
                  <a:ea typeface="微软雅黑" panose="020B0503020204020204" pitchFamily="34" charset="-122"/>
                </a:rPr>
                <a:t>大数据可以极大改善用户体验</a:t>
              </a:r>
            </a:p>
          </p:txBody>
        </p:sp>
      </p:grpSp>
      <p:sp>
        <p:nvSpPr>
          <p:cNvPr id="13" name="任意多边形 12"/>
          <p:cNvSpPr/>
          <p:nvPr/>
        </p:nvSpPr>
        <p:spPr>
          <a:xfrm>
            <a:off x="6434722" y="2398367"/>
            <a:ext cx="429819" cy="158278"/>
          </a:xfrm>
          <a:custGeom>
            <a:avLst/>
            <a:gdLst>
              <a:gd name="connsiteX0" fmla="*/ 0 w 362857"/>
              <a:gd name="connsiteY0" fmla="*/ 79555 h 79555"/>
              <a:gd name="connsiteX1" fmla="*/ 217714 w 362857"/>
              <a:gd name="connsiteY1" fmla="*/ 6983 h 79555"/>
              <a:gd name="connsiteX2" fmla="*/ 362857 w 362857"/>
              <a:gd name="connsiteY2" fmla="*/ 6983 h 79555"/>
            </a:gdLst>
            <a:ahLst/>
            <a:cxnLst>
              <a:cxn ang="0">
                <a:pos x="connsiteX0" y="connsiteY0"/>
              </a:cxn>
              <a:cxn ang="0">
                <a:pos x="connsiteX1" y="connsiteY1"/>
              </a:cxn>
              <a:cxn ang="0">
                <a:pos x="connsiteX2" y="connsiteY2"/>
              </a:cxn>
            </a:cxnLst>
            <a:rect l="l" t="t" r="r" b="b"/>
            <a:pathLst>
              <a:path w="362857" h="79555">
                <a:moveTo>
                  <a:pt x="0" y="79555"/>
                </a:moveTo>
                <a:cubicBezTo>
                  <a:pt x="78619" y="49316"/>
                  <a:pt x="157238" y="19078"/>
                  <a:pt x="217714" y="6983"/>
                </a:cubicBezTo>
                <a:cubicBezTo>
                  <a:pt x="278190" y="-5112"/>
                  <a:pt x="320523" y="935"/>
                  <a:pt x="362857" y="6983"/>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sp>
        <p:nvSpPr>
          <p:cNvPr id="14" name="椭圆 13"/>
          <p:cNvSpPr/>
          <p:nvPr/>
        </p:nvSpPr>
        <p:spPr>
          <a:xfrm>
            <a:off x="4935290" y="2187248"/>
            <a:ext cx="1600203" cy="1600203"/>
          </a:xfrm>
          <a:prstGeom prst="ellipse">
            <a:avLst/>
          </a:pr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sp>
        <p:nvSpPr>
          <p:cNvPr id="15" name="椭圆 14"/>
          <p:cNvSpPr/>
          <p:nvPr/>
        </p:nvSpPr>
        <p:spPr>
          <a:xfrm>
            <a:off x="5036060" y="2288018"/>
            <a:ext cx="1398662" cy="1398662"/>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sp>
        <p:nvSpPr>
          <p:cNvPr id="16" name="文本框 15"/>
          <p:cNvSpPr txBox="1"/>
          <p:nvPr/>
        </p:nvSpPr>
        <p:spPr>
          <a:xfrm>
            <a:off x="5419388" y="3040559"/>
            <a:ext cx="731290" cy="600164"/>
          </a:xfrm>
          <a:prstGeom prst="rect">
            <a:avLst/>
          </a:prstGeom>
          <a:noFill/>
        </p:spPr>
        <p:txBody>
          <a:bodyPr wrap="none" rtlCol="0">
            <a:spAutoFit/>
          </a:bodyPr>
          <a:lstStyle/>
          <a:p>
            <a:r>
              <a:rPr lang="en-US" altLang="zh-CN" sz="3300" b="1" dirty="0">
                <a:solidFill>
                  <a:schemeClr val="bg1"/>
                </a:solidFill>
                <a:latin typeface="微软雅黑" panose="020B0503020204020204" pitchFamily="34" charset="-122"/>
                <a:ea typeface="微软雅黑" panose="020B0503020204020204" pitchFamily="34" charset="-122"/>
              </a:rPr>
              <a:t>1C</a:t>
            </a:r>
            <a:endParaRPr lang="zh-CN" altLang="en-US" sz="3300" b="1"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5410373" y="2394438"/>
            <a:ext cx="748923" cy="600164"/>
          </a:xfrm>
          <a:prstGeom prst="rect">
            <a:avLst/>
          </a:prstGeom>
        </p:spPr>
        <p:txBody>
          <a:bodyPr wrap="none">
            <a:spAutoFit/>
          </a:bodyPr>
          <a:lstStyle/>
          <a:p>
            <a:r>
              <a:rPr lang="en-US" altLang="zh-CN" sz="3300" b="1" dirty="0">
                <a:solidFill>
                  <a:schemeClr val="bg1"/>
                </a:solidFill>
                <a:latin typeface="微软雅黑" panose="020B0503020204020204" pitchFamily="34" charset="-122"/>
                <a:ea typeface="微软雅黑" panose="020B0503020204020204" pitchFamily="34" charset="-122"/>
              </a:rPr>
              <a:t>4V</a:t>
            </a:r>
          </a:p>
        </p:txBody>
      </p:sp>
      <p:sp>
        <p:nvSpPr>
          <p:cNvPr id="18" name="加号 17"/>
          <p:cNvSpPr/>
          <p:nvPr/>
        </p:nvSpPr>
        <p:spPr>
          <a:xfrm>
            <a:off x="5621491" y="2842226"/>
            <a:ext cx="227803" cy="258587"/>
          </a:xfrm>
          <a:prstGeom prst="mathPlus">
            <a:avLst>
              <a:gd name="adj1" fmla="val 167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grpSp>
        <p:nvGrpSpPr>
          <p:cNvPr id="4" name="组合 18"/>
          <p:cNvGrpSpPr/>
          <p:nvPr/>
        </p:nvGrpSpPr>
        <p:grpSpPr>
          <a:xfrm>
            <a:off x="6863757" y="2274567"/>
            <a:ext cx="2333042" cy="369332"/>
            <a:chOff x="7162018" y="3663532"/>
            <a:chExt cx="2333042" cy="369332"/>
          </a:xfrm>
        </p:grpSpPr>
        <p:sp>
          <p:nvSpPr>
            <p:cNvPr id="20" name="圆角矩形 19"/>
            <p:cNvSpPr/>
            <p:nvPr/>
          </p:nvSpPr>
          <p:spPr>
            <a:xfrm>
              <a:off x="7162018" y="3675465"/>
              <a:ext cx="2231058" cy="32238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sp>
          <p:nvSpPr>
            <p:cNvPr id="21" name="矩形 20"/>
            <p:cNvSpPr/>
            <p:nvPr/>
          </p:nvSpPr>
          <p:spPr>
            <a:xfrm>
              <a:off x="7258742" y="3663532"/>
              <a:ext cx="2236318" cy="369332"/>
            </a:xfrm>
            <a:prstGeom prst="rect">
              <a:avLst/>
            </a:prstGeom>
          </p:spPr>
          <p:txBody>
            <a:bodyPr wrap="none">
              <a:spAutoFit/>
            </a:bodyPr>
            <a:lstStyle/>
            <a:p>
              <a:r>
                <a:rPr lang="zh-CN" altLang="en-US" b="1" kern="500" spc="225" dirty="0">
                  <a:solidFill>
                    <a:schemeClr val="bg1"/>
                  </a:solidFill>
                  <a:latin typeface="微软雅黑" panose="020B0503020204020204" pitchFamily="34" charset="-122"/>
                  <a:ea typeface="微软雅黑" panose="020B0503020204020204" pitchFamily="34" charset="-122"/>
                </a:rPr>
                <a:t>多样（</a:t>
              </a:r>
              <a:r>
                <a:rPr lang="en-US" altLang="zh-CN" b="1" kern="500" spc="225" dirty="0">
                  <a:solidFill>
                    <a:srgbClr val="7AB850"/>
                  </a:solidFill>
                  <a:latin typeface="微软雅黑" panose="020B0503020204020204" pitchFamily="34" charset="-122"/>
                  <a:ea typeface="微软雅黑" panose="020B0503020204020204" pitchFamily="34" charset="-122"/>
                </a:rPr>
                <a:t>V</a:t>
              </a:r>
              <a:r>
                <a:rPr lang="en-US" altLang="zh-CN" b="1" kern="500" spc="225" dirty="0">
                  <a:solidFill>
                    <a:schemeClr val="bg1"/>
                  </a:solidFill>
                  <a:latin typeface="微软雅黑" panose="020B0503020204020204" pitchFamily="34" charset="-122"/>
                  <a:ea typeface="微软雅黑" panose="020B0503020204020204" pitchFamily="34" charset="-122"/>
                </a:rPr>
                <a:t>ariety</a:t>
              </a:r>
              <a:r>
                <a:rPr lang="zh-CN" altLang="en-US" b="1" kern="500" spc="225" dirty="0">
                  <a:solidFill>
                    <a:schemeClr val="bg1"/>
                  </a:solidFill>
                  <a:latin typeface="微软雅黑" panose="020B0503020204020204" pitchFamily="34" charset="-122"/>
                  <a:ea typeface="微软雅黑" panose="020B0503020204020204" pitchFamily="34" charset="-122"/>
                </a:rPr>
                <a:t>）</a:t>
              </a:r>
              <a:endParaRPr lang="zh-CN" altLang="en-US" b="1" spc="225" dirty="0">
                <a:solidFill>
                  <a:schemeClr val="bg1"/>
                </a:solidFill>
                <a:latin typeface="微软雅黑" panose="020B0503020204020204" pitchFamily="34" charset="-122"/>
                <a:ea typeface="微软雅黑" panose="020B0503020204020204" pitchFamily="34" charset="-122"/>
              </a:endParaRPr>
            </a:p>
          </p:txBody>
        </p:sp>
      </p:grpSp>
      <p:grpSp>
        <p:nvGrpSpPr>
          <p:cNvPr id="5" name="组合 21"/>
          <p:cNvGrpSpPr/>
          <p:nvPr/>
        </p:nvGrpSpPr>
        <p:grpSpPr>
          <a:xfrm>
            <a:off x="1441997" y="2096941"/>
            <a:ext cx="2471529" cy="369332"/>
            <a:chOff x="1802606" y="3076512"/>
            <a:chExt cx="2471529" cy="369332"/>
          </a:xfrm>
        </p:grpSpPr>
        <p:sp>
          <p:nvSpPr>
            <p:cNvPr id="23" name="圆角矩形 22"/>
            <p:cNvSpPr/>
            <p:nvPr/>
          </p:nvSpPr>
          <p:spPr>
            <a:xfrm>
              <a:off x="1802606" y="3076514"/>
              <a:ext cx="2343366" cy="346248"/>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sp>
          <p:nvSpPr>
            <p:cNvPr id="24" name="矩形 23"/>
            <p:cNvSpPr/>
            <p:nvPr/>
          </p:nvSpPr>
          <p:spPr>
            <a:xfrm>
              <a:off x="1898228" y="3076512"/>
              <a:ext cx="2375907" cy="369332"/>
            </a:xfrm>
            <a:prstGeom prst="rect">
              <a:avLst/>
            </a:prstGeom>
          </p:spPr>
          <p:txBody>
            <a:bodyPr wrap="none">
              <a:spAutoFit/>
            </a:bodyPr>
            <a:lstStyle/>
            <a:p>
              <a:r>
                <a:rPr lang="zh-CN" altLang="en-US" b="1" kern="500" spc="225" dirty="0">
                  <a:solidFill>
                    <a:schemeClr val="bg1"/>
                  </a:solidFill>
                  <a:latin typeface="微软雅黑" panose="020B0503020204020204" pitchFamily="34" charset="-122"/>
                  <a:ea typeface="微软雅黑" panose="020B0503020204020204" pitchFamily="34" charset="-122"/>
                </a:rPr>
                <a:t>快速（</a:t>
              </a:r>
              <a:r>
                <a:rPr lang="en-US" altLang="zh-CN" b="1" kern="500" spc="225" dirty="0">
                  <a:solidFill>
                    <a:srgbClr val="7AB850"/>
                  </a:solidFill>
                  <a:latin typeface="微软雅黑" panose="020B0503020204020204" pitchFamily="34" charset="-122"/>
                  <a:ea typeface="微软雅黑" panose="020B0503020204020204" pitchFamily="34" charset="-122"/>
                </a:rPr>
                <a:t>V</a:t>
              </a:r>
              <a:r>
                <a:rPr lang="en-US" altLang="zh-CN" b="1" kern="500" spc="225" dirty="0">
                  <a:solidFill>
                    <a:schemeClr val="bg1"/>
                  </a:solidFill>
                  <a:latin typeface="微软雅黑" panose="020B0503020204020204" pitchFamily="34" charset="-122"/>
                  <a:ea typeface="微软雅黑" panose="020B0503020204020204" pitchFamily="34" charset="-122"/>
                </a:rPr>
                <a:t>elocity</a:t>
              </a:r>
              <a:r>
                <a:rPr lang="zh-CN" altLang="en-US" b="1" kern="500" spc="225" dirty="0">
                  <a:solidFill>
                    <a:schemeClr val="bg1"/>
                  </a:solidFill>
                  <a:latin typeface="微软雅黑" panose="020B0503020204020204" pitchFamily="34" charset="-122"/>
                  <a:ea typeface="微软雅黑" panose="020B0503020204020204" pitchFamily="34" charset="-122"/>
                </a:rPr>
                <a:t>）</a:t>
              </a:r>
              <a:endParaRPr lang="zh-CN" altLang="en-US" b="1" spc="225" dirty="0">
                <a:solidFill>
                  <a:schemeClr val="bg1"/>
                </a:solidFill>
                <a:latin typeface="微软雅黑" panose="020B0503020204020204" pitchFamily="34" charset="-122"/>
                <a:ea typeface="微软雅黑" panose="020B0503020204020204" pitchFamily="34" charset="-122"/>
              </a:endParaRPr>
            </a:p>
          </p:txBody>
        </p:sp>
      </p:grpSp>
      <p:grpSp>
        <p:nvGrpSpPr>
          <p:cNvPr id="6" name="组合 24"/>
          <p:cNvGrpSpPr/>
          <p:nvPr/>
        </p:nvGrpSpPr>
        <p:grpSpPr>
          <a:xfrm>
            <a:off x="1452928" y="939711"/>
            <a:ext cx="2868596" cy="377931"/>
            <a:chOff x="1813537" y="1582419"/>
            <a:chExt cx="2868596" cy="377931"/>
          </a:xfrm>
        </p:grpSpPr>
        <p:sp>
          <p:nvSpPr>
            <p:cNvPr id="26" name="圆角矩形 25"/>
            <p:cNvSpPr/>
            <p:nvPr/>
          </p:nvSpPr>
          <p:spPr>
            <a:xfrm>
              <a:off x="1813537" y="1582419"/>
              <a:ext cx="2815269" cy="36344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sp>
          <p:nvSpPr>
            <p:cNvPr id="27" name="矩形 26"/>
            <p:cNvSpPr/>
            <p:nvPr/>
          </p:nvSpPr>
          <p:spPr>
            <a:xfrm>
              <a:off x="1907014" y="1591018"/>
              <a:ext cx="2775119" cy="369332"/>
            </a:xfrm>
            <a:prstGeom prst="rect">
              <a:avLst/>
            </a:prstGeom>
          </p:spPr>
          <p:txBody>
            <a:bodyPr wrap="none">
              <a:spAutoFit/>
            </a:bodyPr>
            <a:lstStyle/>
            <a:p>
              <a:r>
                <a:rPr lang="zh-CN" altLang="en-US" b="1" kern="500" spc="225" dirty="0">
                  <a:solidFill>
                    <a:schemeClr val="bg1"/>
                  </a:solidFill>
                  <a:latin typeface="微软雅黑" panose="020B0503020204020204" pitchFamily="34" charset="-122"/>
                  <a:ea typeface="微软雅黑" panose="020B0503020204020204" pitchFamily="34" charset="-122"/>
                </a:rPr>
                <a:t>价值密度低（</a:t>
              </a:r>
              <a:r>
                <a:rPr lang="en-US" altLang="zh-CN" b="1" kern="500" spc="225" dirty="0">
                  <a:solidFill>
                    <a:srgbClr val="7AB850"/>
                  </a:solidFill>
                  <a:latin typeface="微软雅黑" panose="020B0503020204020204" pitchFamily="34" charset="-122"/>
                  <a:ea typeface="微软雅黑" panose="020B0503020204020204" pitchFamily="34" charset="-122"/>
                </a:rPr>
                <a:t>V</a:t>
              </a:r>
              <a:r>
                <a:rPr lang="en-US" altLang="zh-CN" b="1" kern="500" spc="225" dirty="0">
                  <a:solidFill>
                    <a:schemeClr val="bg1"/>
                  </a:solidFill>
                  <a:latin typeface="微软雅黑" panose="020B0503020204020204" pitchFamily="34" charset="-122"/>
                  <a:ea typeface="微软雅黑" panose="020B0503020204020204" pitchFamily="34" charset="-122"/>
                </a:rPr>
                <a:t>alue</a:t>
              </a:r>
              <a:r>
                <a:rPr lang="zh-CN" altLang="en-US" b="1" kern="500" spc="225" dirty="0">
                  <a:solidFill>
                    <a:schemeClr val="bg1"/>
                  </a:solidFill>
                  <a:latin typeface="微软雅黑" panose="020B0503020204020204" pitchFamily="34" charset="-122"/>
                  <a:ea typeface="微软雅黑" panose="020B0503020204020204" pitchFamily="34" charset="-122"/>
                </a:rPr>
                <a:t>）</a:t>
              </a:r>
              <a:endParaRPr lang="zh-CN" altLang="en-US" b="1" spc="225" dirty="0">
                <a:solidFill>
                  <a:schemeClr val="bg1"/>
                </a:solidFill>
                <a:latin typeface="微软雅黑" panose="020B0503020204020204" pitchFamily="34" charset="-122"/>
                <a:ea typeface="微软雅黑" panose="020B0503020204020204" pitchFamily="34" charset="-122"/>
              </a:endParaRPr>
            </a:p>
          </p:txBody>
        </p:sp>
      </p:grpSp>
      <p:grpSp>
        <p:nvGrpSpPr>
          <p:cNvPr id="7" name="组合 27"/>
          <p:cNvGrpSpPr/>
          <p:nvPr/>
        </p:nvGrpSpPr>
        <p:grpSpPr>
          <a:xfrm>
            <a:off x="1388556" y="3533003"/>
            <a:ext cx="3169361" cy="369332"/>
            <a:chOff x="1712344" y="4610025"/>
            <a:chExt cx="3169361" cy="369332"/>
          </a:xfrm>
        </p:grpSpPr>
        <p:sp>
          <p:nvSpPr>
            <p:cNvPr id="29" name="圆角矩形 28"/>
            <p:cNvSpPr/>
            <p:nvPr/>
          </p:nvSpPr>
          <p:spPr>
            <a:xfrm>
              <a:off x="1712344" y="4621567"/>
              <a:ext cx="3066529" cy="346248"/>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sp>
          <p:nvSpPr>
            <p:cNvPr id="30" name="矩形 29"/>
            <p:cNvSpPr/>
            <p:nvPr/>
          </p:nvSpPr>
          <p:spPr>
            <a:xfrm>
              <a:off x="1785986" y="4610025"/>
              <a:ext cx="3095719" cy="369332"/>
            </a:xfrm>
            <a:prstGeom prst="rect">
              <a:avLst/>
            </a:prstGeom>
          </p:spPr>
          <p:txBody>
            <a:bodyPr wrap="none">
              <a:spAutoFit/>
            </a:bodyPr>
            <a:lstStyle/>
            <a:p>
              <a:r>
                <a:rPr lang="zh-CN" altLang="en-US" b="1" kern="500" spc="225" dirty="0">
                  <a:solidFill>
                    <a:schemeClr val="bg1"/>
                  </a:solidFill>
                  <a:latin typeface="微软雅黑" panose="020B0503020204020204" pitchFamily="34" charset="-122"/>
                  <a:ea typeface="微软雅黑" panose="020B0503020204020204" pitchFamily="34" charset="-122"/>
                </a:rPr>
                <a:t>复杂度（</a:t>
              </a:r>
              <a:r>
                <a:rPr lang="en-US" altLang="zh-CN" b="1" kern="500" spc="225" dirty="0">
                  <a:solidFill>
                    <a:srgbClr val="7AB850"/>
                  </a:solidFill>
                  <a:latin typeface="微软雅黑" panose="020B0503020204020204" pitchFamily="34" charset="-122"/>
                  <a:ea typeface="微软雅黑" panose="020B0503020204020204" pitchFamily="34" charset="-122"/>
                </a:rPr>
                <a:t>C</a:t>
              </a:r>
              <a:r>
                <a:rPr lang="en-US" altLang="zh-CN" b="1" kern="500" spc="225" dirty="0">
                  <a:solidFill>
                    <a:schemeClr val="bg1"/>
                  </a:solidFill>
                  <a:latin typeface="微软雅黑" panose="020B0503020204020204" pitchFamily="34" charset="-122"/>
                  <a:ea typeface="微软雅黑" panose="020B0503020204020204" pitchFamily="34" charset="-122"/>
                </a:rPr>
                <a:t>omplexity</a:t>
              </a:r>
              <a:r>
                <a:rPr lang="zh-CN" altLang="en-US" b="1" kern="500" spc="225" dirty="0">
                  <a:solidFill>
                    <a:schemeClr val="bg1"/>
                  </a:solidFill>
                  <a:latin typeface="微软雅黑" panose="020B0503020204020204" pitchFamily="34" charset="-122"/>
                  <a:ea typeface="微软雅黑" panose="020B0503020204020204" pitchFamily="34" charset="-122"/>
                </a:rPr>
                <a:t>）</a:t>
              </a:r>
              <a:endParaRPr lang="zh-CN" altLang="en-US" b="1" spc="225" dirty="0">
                <a:solidFill>
                  <a:schemeClr val="bg1"/>
                </a:solidFill>
                <a:latin typeface="微软雅黑" panose="020B0503020204020204" pitchFamily="34" charset="-122"/>
                <a:ea typeface="微软雅黑" panose="020B0503020204020204" pitchFamily="34" charset="-122"/>
              </a:endParaRPr>
            </a:p>
          </p:txBody>
        </p:sp>
      </p:grpSp>
      <p:grpSp>
        <p:nvGrpSpPr>
          <p:cNvPr id="19" name="组合 30"/>
          <p:cNvGrpSpPr/>
          <p:nvPr/>
        </p:nvGrpSpPr>
        <p:grpSpPr>
          <a:xfrm>
            <a:off x="6767350" y="956110"/>
            <a:ext cx="3411263" cy="1054028"/>
            <a:chOff x="7127959" y="1598818"/>
            <a:chExt cx="3411263" cy="1054028"/>
          </a:xfrm>
        </p:grpSpPr>
        <p:grpSp>
          <p:nvGrpSpPr>
            <p:cNvPr id="22" name="组合 31"/>
            <p:cNvGrpSpPr/>
            <p:nvPr/>
          </p:nvGrpSpPr>
          <p:grpSpPr>
            <a:xfrm>
              <a:off x="7162019" y="1598818"/>
              <a:ext cx="2876653" cy="372743"/>
              <a:chOff x="7892653" y="2132469"/>
              <a:chExt cx="3835537" cy="496991"/>
            </a:xfrm>
          </p:grpSpPr>
          <p:sp>
            <p:nvSpPr>
              <p:cNvPr id="34" name="圆角矩形 33"/>
              <p:cNvSpPr/>
              <p:nvPr/>
            </p:nvSpPr>
            <p:spPr>
              <a:xfrm>
                <a:off x="7892653" y="2132469"/>
                <a:ext cx="3739185" cy="47076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sp>
            <p:nvSpPr>
              <p:cNvPr id="35" name="矩形 34"/>
              <p:cNvSpPr/>
              <p:nvPr/>
            </p:nvSpPr>
            <p:spPr>
              <a:xfrm>
                <a:off x="8021620" y="2137018"/>
                <a:ext cx="3706570" cy="492442"/>
              </a:xfrm>
              <a:prstGeom prst="rect">
                <a:avLst/>
              </a:prstGeom>
            </p:spPr>
            <p:txBody>
              <a:bodyPr wrap="none">
                <a:spAutoFit/>
              </a:bodyPr>
              <a:lstStyle/>
              <a:p>
                <a:r>
                  <a:rPr lang="zh-CN" altLang="zh-CN" b="1" kern="500" spc="225" dirty="0">
                    <a:solidFill>
                      <a:schemeClr val="bg1"/>
                    </a:solidFill>
                    <a:latin typeface="微软雅黑" panose="020B0503020204020204" pitchFamily="34" charset="-122"/>
                    <a:ea typeface="微软雅黑" panose="020B0503020204020204" pitchFamily="34" charset="-122"/>
                  </a:rPr>
                  <a:t>数据量大（</a:t>
                </a:r>
                <a:r>
                  <a:rPr lang="en-US" altLang="zh-CN" b="1" kern="500" spc="225" dirty="0">
                    <a:solidFill>
                      <a:srgbClr val="7AB850"/>
                    </a:solidFill>
                    <a:latin typeface="微软雅黑" panose="020B0503020204020204" pitchFamily="34" charset="-122"/>
                    <a:ea typeface="微软雅黑" panose="020B0503020204020204" pitchFamily="34" charset="-122"/>
                  </a:rPr>
                  <a:t>V</a:t>
                </a:r>
                <a:r>
                  <a:rPr lang="en-US" altLang="zh-CN" b="1" kern="500" spc="225" dirty="0">
                    <a:solidFill>
                      <a:schemeClr val="bg1"/>
                    </a:solidFill>
                    <a:latin typeface="微软雅黑" panose="020B0503020204020204" pitchFamily="34" charset="-122"/>
                    <a:ea typeface="微软雅黑" panose="020B0503020204020204" pitchFamily="34" charset="-122"/>
                  </a:rPr>
                  <a:t>olume</a:t>
                </a:r>
                <a:r>
                  <a:rPr lang="zh-CN" altLang="zh-CN" b="1" kern="500" spc="225" dirty="0">
                    <a:solidFill>
                      <a:schemeClr val="bg1"/>
                    </a:solidFill>
                    <a:latin typeface="微软雅黑" panose="020B0503020204020204" pitchFamily="34" charset="-122"/>
                    <a:ea typeface="微软雅黑" panose="020B0503020204020204" pitchFamily="34" charset="-122"/>
                  </a:rPr>
                  <a:t>）</a:t>
                </a:r>
                <a:endParaRPr lang="zh-CN" altLang="en-US" b="1" spc="225" dirty="0">
                  <a:solidFill>
                    <a:schemeClr val="bg1"/>
                  </a:solidFill>
                  <a:latin typeface="微软雅黑" panose="020B0503020204020204" pitchFamily="34" charset="-122"/>
                  <a:ea typeface="微软雅黑" panose="020B0503020204020204" pitchFamily="34" charset="-122"/>
                </a:endParaRPr>
              </a:p>
            </p:txBody>
          </p:sp>
        </p:grpSp>
        <p:sp>
          <p:nvSpPr>
            <p:cNvPr id="33" name="矩形 32"/>
            <p:cNvSpPr/>
            <p:nvPr/>
          </p:nvSpPr>
          <p:spPr>
            <a:xfrm>
              <a:off x="7127959" y="1937265"/>
              <a:ext cx="3411263" cy="715581"/>
            </a:xfrm>
            <a:prstGeom prst="rect">
              <a:avLst/>
            </a:prstGeom>
          </p:spPr>
          <p:txBody>
            <a:bodyPr wrap="square">
              <a:spAutoFit/>
            </a:bodyPr>
            <a:lstStyle/>
            <a:p>
              <a:pPr>
                <a:lnSpc>
                  <a:spcPct val="150000"/>
                </a:lnSpc>
              </a:pPr>
              <a:r>
                <a:rPr lang="zh-CN" altLang="en-US" sz="1350" b="1" dirty="0">
                  <a:solidFill>
                    <a:schemeClr val="tx1">
                      <a:lumMod val="50000"/>
                      <a:lumOff val="50000"/>
                    </a:schemeClr>
                  </a:solidFill>
                  <a:latin typeface="微软雅黑" panose="020B0503020204020204" pitchFamily="34" charset="-122"/>
                  <a:ea typeface="微软雅黑" panose="020B0503020204020204" pitchFamily="34" charset="-122"/>
                </a:rPr>
                <a:t>存储的数据量巨大，</a:t>
              </a:r>
              <a:r>
                <a:rPr lang="en-US" altLang="zh-CN" sz="1350" b="1" dirty="0">
                  <a:solidFill>
                    <a:schemeClr val="tx1">
                      <a:lumMod val="50000"/>
                      <a:lumOff val="50000"/>
                    </a:schemeClr>
                  </a:solidFill>
                  <a:latin typeface="微软雅黑" panose="020B0503020204020204" pitchFamily="34" charset="-122"/>
                  <a:ea typeface="微软雅黑" panose="020B0503020204020204" pitchFamily="34" charset="-122"/>
                </a:rPr>
                <a:t>PB</a:t>
              </a:r>
              <a:r>
                <a:rPr lang="zh-CN" altLang="en-US" sz="1350" b="1" dirty="0">
                  <a:solidFill>
                    <a:schemeClr val="tx1">
                      <a:lumMod val="50000"/>
                      <a:lumOff val="50000"/>
                    </a:schemeClr>
                  </a:solidFill>
                  <a:latin typeface="微软雅黑" panose="020B0503020204020204" pitchFamily="34" charset="-122"/>
                  <a:ea typeface="微软雅黑" panose="020B0503020204020204" pitchFamily="34" charset="-122"/>
                </a:rPr>
                <a:t>级别是常态，因而对其分析的计算量也大。</a:t>
              </a:r>
            </a:p>
          </p:txBody>
        </p:sp>
      </p:grpSp>
      <p:sp>
        <p:nvSpPr>
          <p:cNvPr id="36" name="矩形 35"/>
          <p:cNvSpPr/>
          <p:nvPr/>
        </p:nvSpPr>
        <p:spPr>
          <a:xfrm>
            <a:off x="6829698" y="2608885"/>
            <a:ext cx="5424650" cy="1027204"/>
          </a:xfrm>
          <a:prstGeom prst="rect">
            <a:avLst/>
          </a:prstGeom>
        </p:spPr>
        <p:txBody>
          <a:bodyPr wrap="square">
            <a:spAutoFit/>
          </a:bodyPr>
          <a:lstStyle/>
          <a:p>
            <a:pPr>
              <a:lnSpc>
                <a:spcPct val="150000"/>
              </a:lnSpc>
            </a:pPr>
            <a:r>
              <a:rPr lang="zh-CN" altLang="en-US" sz="1350" b="1" dirty="0">
                <a:solidFill>
                  <a:schemeClr val="tx1">
                    <a:lumMod val="50000"/>
                    <a:lumOff val="50000"/>
                  </a:schemeClr>
                </a:solidFill>
                <a:latin typeface="微软雅黑" panose="020B0503020204020204" pitchFamily="34" charset="-122"/>
                <a:ea typeface="微软雅黑" panose="020B0503020204020204" pitchFamily="34" charset="-122"/>
              </a:rPr>
              <a:t>数据的来源及格式多样，数据格式除了传统的结构化数据外，还包括半结构化或非结构化数据，比如用户上传的音频和视频内容。而随着人类活动的进一步拓宽，数据的来源更加多样。</a:t>
            </a:r>
          </a:p>
        </p:txBody>
      </p:sp>
      <p:sp>
        <p:nvSpPr>
          <p:cNvPr id="37" name="矩形 36"/>
          <p:cNvSpPr/>
          <p:nvPr/>
        </p:nvSpPr>
        <p:spPr>
          <a:xfrm>
            <a:off x="114284" y="3890793"/>
            <a:ext cx="3330493" cy="403957"/>
          </a:xfrm>
          <a:prstGeom prst="rect">
            <a:avLst/>
          </a:prstGeom>
        </p:spPr>
        <p:txBody>
          <a:bodyPr wrap="square">
            <a:spAutoFit/>
          </a:bodyPr>
          <a:lstStyle/>
          <a:p>
            <a:pPr>
              <a:lnSpc>
                <a:spcPct val="150000"/>
              </a:lnSpc>
            </a:pPr>
            <a:r>
              <a:rPr lang="zh-CN" altLang="en-US" sz="1350" b="1" dirty="0">
                <a:solidFill>
                  <a:schemeClr val="tx1">
                    <a:lumMod val="50000"/>
                    <a:lumOff val="50000"/>
                  </a:schemeClr>
                </a:solidFill>
                <a:latin typeface="微软雅黑" panose="020B0503020204020204" pitchFamily="34" charset="-122"/>
                <a:ea typeface="微软雅黑" panose="020B0503020204020204" pitchFamily="34" charset="-122"/>
              </a:rPr>
              <a:t>对数据的处理和分析的难度大。</a:t>
            </a:r>
          </a:p>
        </p:txBody>
      </p:sp>
      <p:sp>
        <p:nvSpPr>
          <p:cNvPr id="38" name="矩形 37"/>
          <p:cNvSpPr/>
          <p:nvPr/>
        </p:nvSpPr>
        <p:spPr>
          <a:xfrm>
            <a:off x="114284" y="2424056"/>
            <a:ext cx="4153913" cy="1027204"/>
          </a:xfrm>
          <a:prstGeom prst="rect">
            <a:avLst/>
          </a:prstGeom>
        </p:spPr>
        <p:txBody>
          <a:bodyPr wrap="square">
            <a:spAutoFit/>
          </a:bodyPr>
          <a:lstStyle/>
          <a:p>
            <a:pPr>
              <a:lnSpc>
                <a:spcPct val="150000"/>
              </a:lnSpc>
            </a:pPr>
            <a:r>
              <a:rPr lang="zh-CN" altLang="en-US" sz="1350" b="1" dirty="0">
                <a:solidFill>
                  <a:schemeClr val="tx1">
                    <a:lumMod val="50000"/>
                    <a:lumOff val="50000"/>
                  </a:schemeClr>
                </a:solidFill>
                <a:latin typeface="微软雅黑" panose="020B0503020204020204" pitchFamily="34" charset="-122"/>
                <a:ea typeface="微软雅黑" panose="020B0503020204020204" pitchFamily="34" charset="-122"/>
              </a:rPr>
              <a:t>数据增长速度快，而且越新的数据价值越大，这就要求对数据的处理速度也要快，以便能够从数据中及时地提取知识，发现价值。</a:t>
            </a:r>
          </a:p>
        </p:txBody>
      </p:sp>
      <p:sp>
        <p:nvSpPr>
          <p:cNvPr id="39" name="矩形 38"/>
          <p:cNvSpPr/>
          <p:nvPr/>
        </p:nvSpPr>
        <p:spPr>
          <a:xfrm>
            <a:off x="114285" y="1284539"/>
            <a:ext cx="4623426" cy="715581"/>
          </a:xfrm>
          <a:prstGeom prst="rect">
            <a:avLst/>
          </a:prstGeom>
        </p:spPr>
        <p:txBody>
          <a:bodyPr wrap="square">
            <a:spAutoFit/>
          </a:bodyPr>
          <a:lstStyle/>
          <a:p>
            <a:pPr>
              <a:lnSpc>
                <a:spcPct val="150000"/>
              </a:lnSpc>
            </a:pPr>
            <a:r>
              <a:rPr lang="zh-CN" altLang="en-US" sz="1350" b="1" dirty="0">
                <a:solidFill>
                  <a:schemeClr val="tx1">
                    <a:lumMod val="50000"/>
                    <a:lumOff val="50000"/>
                  </a:schemeClr>
                </a:solidFill>
                <a:latin typeface="微软雅黑" panose="020B0503020204020204" pitchFamily="34" charset="-122"/>
                <a:ea typeface="微软雅黑" panose="020B0503020204020204" pitchFamily="34" charset="-122"/>
              </a:rPr>
              <a:t>在成本可接受的条件下，通过快速采集、发现和分析，从大量、多种类别的数据中提取价值的体系架构。</a:t>
            </a:r>
          </a:p>
        </p:txBody>
      </p:sp>
      <p:sp>
        <p:nvSpPr>
          <p:cNvPr id="40" name="任意多边形 39"/>
          <p:cNvSpPr/>
          <p:nvPr/>
        </p:nvSpPr>
        <p:spPr>
          <a:xfrm>
            <a:off x="4276707" y="1093565"/>
            <a:ext cx="1182133" cy="1137557"/>
          </a:xfrm>
          <a:custGeom>
            <a:avLst/>
            <a:gdLst>
              <a:gd name="connsiteX0" fmla="*/ 0 w 2129671"/>
              <a:gd name="connsiteY0" fmla="*/ 0 h 1465942"/>
              <a:gd name="connsiteX1" fmla="*/ 1886857 w 2129671"/>
              <a:gd name="connsiteY1" fmla="*/ 304800 h 1465942"/>
              <a:gd name="connsiteX2" fmla="*/ 2046514 w 2129671"/>
              <a:gd name="connsiteY2" fmla="*/ 1465942 h 1465942"/>
              <a:gd name="connsiteX0" fmla="*/ 0 w 3575982"/>
              <a:gd name="connsiteY0" fmla="*/ 0 h 1516742"/>
              <a:gd name="connsiteX1" fmla="*/ 1886857 w 3575982"/>
              <a:gd name="connsiteY1" fmla="*/ 304800 h 1516742"/>
              <a:gd name="connsiteX2" fmla="*/ 3571865 w 3575982"/>
              <a:gd name="connsiteY2" fmla="*/ 1516742 h 1516742"/>
              <a:gd name="connsiteX0" fmla="*/ 0 w 3571864"/>
              <a:gd name="connsiteY0" fmla="*/ 0 h 1516742"/>
              <a:gd name="connsiteX1" fmla="*/ 1886857 w 3571864"/>
              <a:gd name="connsiteY1" fmla="*/ 304800 h 1516742"/>
              <a:gd name="connsiteX2" fmla="*/ 3571865 w 3571864"/>
              <a:gd name="connsiteY2" fmla="*/ 1516742 h 1516742"/>
              <a:gd name="connsiteX0" fmla="*/ 0 w 3571864"/>
              <a:gd name="connsiteY0" fmla="*/ 0 h 1516742"/>
              <a:gd name="connsiteX1" fmla="*/ 2232219 w 3571864"/>
              <a:gd name="connsiteY1" fmla="*/ 635000 h 1516742"/>
              <a:gd name="connsiteX2" fmla="*/ 3571865 w 3571864"/>
              <a:gd name="connsiteY2" fmla="*/ 1516742 h 1516742"/>
              <a:gd name="connsiteX0" fmla="*/ 0 w 3571864"/>
              <a:gd name="connsiteY0" fmla="*/ 0 h 1516742"/>
              <a:gd name="connsiteX1" fmla="*/ 2232219 w 3571864"/>
              <a:gd name="connsiteY1" fmla="*/ 635000 h 1516742"/>
              <a:gd name="connsiteX2" fmla="*/ 3571865 w 3571864"/>
              <a:gd name="connsiteY2" fmla="*/ 1516742 h 1516742"/>
              <a:gd name="connsiteX0" fmla="*/ 0 w 3571864"/>
              <a:gd name="connsiteY0" fmla="*/ 0 h 1516742"/>
              <a:gd name="connsiteX1" fmla="*/ 2232219 w 3571864"/>
              <a:gd name="connsiteY1" fmla="*/ 635000 h 1516742"/>
              <a:gd name="connsiteX2" fmla="*/ 3571865 w 3571864"/>
              <a:gd name="connsiteY2" fmla="*/ 1516742 h 1516742"/>
            </a:gdLst>
            <a:ahLst/>
            <a:cxnLst>
              <a:cxn ang="0">
                <a:pos x="connsiteX0" y="connsiteY0"/>
              </a:cxn>
              <a:cxn ang="0">
                <a:pos x="connsiteX1" y="connsiteY1"/>
              </a:cxn>
              <a:cxn ang="0">
                <a:pos x="connsiteX2" y="connsiteY2"/>
              </a:cxn>
            </a:cxnLst>
            <a:rect l="l" t="t" r="r" b="b"/>
            <a:pathLst>
              <a:path w="3571864" h="1516742">
                <a:moveTo>
                  <a:pt x="0" y="0"/>
                </a:moveTo>
                <a:cubicBezTo>
                  <a:pt x="772885" y="30238"/>
                  <a:pt x="1603331" y="327176"/>
                  <a:pt x="2232219" y="635000"/>
                </a:cubicBezTo>
                <a:cubicBezTo>
                  <a:pt x="2861107" y="942824"/>
                  <a:pt x="2943074" y="1045633"/>
                  <a:pt x="3571865" y="1516742"/>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sp>
        <p:nvSpPr>
          <p:cNvPr id="41" name="任意多边形 40"/>
          <p:cNvSpPr/>
          <p:nvPr/>
        </p:nvSpPr>
        <p:spPr>
          <a:xfrm rot="646343">
            <a:off x="3790391" y="2257517"/>
            <a:ext cx="1258357" cy="272662"/>
          </a:xfrm>
          <a:custGeom>
            <a:avLst/>
            <a:gdLst>
              <a:gd name="connsiteX0" fmla="*/ 0 w 1625600"/>
              <a:gd name="connsiteY0" fmla="*/ 465 h 189150"/>
              <a:gd name="connsiteX1" fmla="*/ 1306286 w 1625600"/>
              <a:gd name="connsiteY1" fmla="*/ 29493 h 189150"/>
              <a:gd name="connsiteX2" fmla="*/ 1625600 w 1625600"/>
              <a:gd name="connsiteY2" fmla="*/ 189150 h 189150"/>
              <a:gd name="connsiteX3" fmla="*/ 1625600 w 1625600"/>
              <a:gd name="connsiteY3" fmla="*/ 189150 h 189150"/>
              <a:gd name="connsiteX0" fmla="*/ 0 w 1625600"/>
              <a:gd name="connsiteY0" fmla="*/ 71882 h 260567"/>
              <a:gd name="connsiteX1" fmla="*/ 957943 w 1625600"/>
              <a:gd name="connsiteY1" fmla="*/ 6335 h 260567"/>
              <a:gd name="connsiteX2" fmla="*/ 1625600 w 1625600"/>
              <a:gd name="connsiteY2" fmla="*/ 260567 h 260567"/>
              <a:gd name="connsiteX3" fmla="*/ 1625600 w 1625600"/>
              <a:gd name="connsiteY3" fmla="*/ 260567 h 260567"/>
              <a:gd name="connsiteX0" fmla="*/ 0 w 1625600"/>
              <a:gd name="connsiteY0" fmla="*/ 76367 h 265052"/>
              <a:gd name="connsiteX1" fmla="*/ 957943 w 1625600"/>
              <a:gd name="connsiteY1" fmla="*/ 10820 h 265052"/>
              <a:gd name="connsiteX2" fmla="*/ 1625600 w 1625600"/>
              <a:gd name="connsiteY2" fmla="*/ 265052 h 265052"/>
              <a:gd name="connsiteX3" fmla="*/ 1625600 w 1625600"/>
              <a:gd name="connsiteY3" fmla="*/ 265052 h 265052"/>
            </a:gdLst>
            <a:ahLst/>
            <a:cxnLst>
              <a:cxn ang="0">
                <a:pos x="connsiteX0" y="connsiteY0"/>
              </a:cxn>
              <a:cxn ang="0">
                <a:pos x="connsiteX1" y="connsiteY1"/>
              </a:cxn>
              <a:cxn ang="0">
                <a:pos x="connsiteX2" y="connsiteY2"/>
              </a:cxn>
              <a:cxn ang="0">
                <a:pos x="connsiteX3" y="connsiteY3"/>
              </a:cxn>
            </a:cxnLst>
            <a:rect l="l" t="t" r="r" b="b"/>
            <a:pathLst>
              <a:path w="1625600" h="265052">
                <a:moveTo>
                  <a:pt x="0" y="76367"/>
                </a:moveTo>
                <a:cubicBezTo>
                  <a:pt x="343505" y="21115"/>
                  <a:pt x="687010" y="-20627"/>
                  <a:pt x="957943" y="10820"/>
                </a:cubicBezTo>
                <a:cubicBezTo>
                  <a:pt x="1228876" y="42267"/>
                  <a:pt x="1514324" y="222680"/>
                  <a:pt x="1625600" y="265052"/>
                </a:cubicBezTo>
                <a:lnTo>
                  <a:pt x="1625600" y="265052"/>
                </a:ln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sp>
        <p:nvSpPr>
          <p:cNvPr id="42" name="任意多边形 41"/>
          <p:cNvSpPr/>
          <p:nvPr/>
        </p:nvSpPr>
        <p:spPr>
          <a:xfrm>
            <a:off x="4455084" y="3562496"/>
            <a:ext cx="712025" cy="205927"/>
          </a:xfrm>
          <a:custGeom>
            <a:avLst/>
            <a:gdLst>
              <a:gd name="connsiteX0" fmla="*/ 0 w 1480457"/>
              <a:gd name="connsiteY0" fmla="*/ 508000 h 526178"/>
              <a:gd name="connsiteX1" fmla="*/ 769257 w 1480457"/>
              <a:gd name="connsiteY1" fmla="*/ 464457 h 526178"/>
              <a:gd name="connsiteX2" fmla="*/ 1480457 w 1480457"/>
              <a:gd name="connsiteY2" fmla="*/ 0 h 526178"/>
            </a:gdLst>
            <a:ahLst/>
            <a:cxnLst>
              <a:cxn ang="0">
                <a:pos x="connsiteX0" y="connsiteY0"/>
              </a:cxn>
              <a:cxn ang="0">
                <a:pos x="connsiteX1" y="connsiteY1"/>
              </a:cxn>
              <a:cxn ang="0">
                <a:pos x="connsiteX2" y="connsiteY2"/>
              </a:cxn>
            </a:cxnLst>
            <a:rect l="l" t="t" r="r" b="b"/>
            <a:pathLst>
              <a:path w="1480457" h="526178">
                <a:moveTo>
                  <a:pt x="0" y="508000"/>
                </a:moveTo>
                <a:cubicBezTo>
                  <a:pt x="261257" y="528562"/>
                  <a:pt x="522514" y="549124"/>
                  <a:pt x="769257" y="464457"/>
                </a:cubicBezTo>
                <a:cubicBezTo>
                  <a:pt x="1016000" y="379790"/>
                  <a:pt x="1248228" y="189895"/>
                  <a:pt x="1480457" y="0"/>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sp>
        <p:nvSpPr>
          <p:cNvPr id="43" name="任意多边形 42"/>
          <p:cNvSpPr/>
          <p:nvPr/>
        </p:nvSpPr>
        <p:spPr>
          <a:xfrm rot="971766">
            <a:off x="6099289" y="1002245"/>
            <a:ext cx="538758" cy="1318133"/>
          </a:xfrm>
          <a:custGeom>
            <a:avLst/>
            <a:gdLst>
              <a:gd name="connsiteX0" fmla="*/ 17322 w 1004294"/>
              <a:gd name="connsiteY0" fmla="*/ 1465943 h 1465943"/>
              <a:gd name="connsiteX1" fmla="*/ 133437 w 1004294"/>
              <a:gd name="connsiteY1" fmla="*/ 537029 h 1465943"/>
              <a:gd name="connsiteX2" fmla="*/ 1004294 w 1004294"/>
              <a:gd name="connsiteY2" fmla="*/ 0 h 1465943"/>
              <a:gd name="connsiteX0" fmla="*/ 688 w 1633324"/>
              <a:gd name="connsiteY0" fmla="*/ 1444002 h 1444002"/>
              <a:gd name="connsiteX1" fmla="*/ 762467 w 1633324"/>
              <a:gd name="connsiteY1" fmla="*/ 537029 h 1444002"/>
              <a:gd name="connsiteX2" fmla="*/ 1633324 w 1633324"/>
              <a:gd name="connsiteY2" fmla="*/ 0 h 1444002"/>
              <a:gd name="connsiteX0" fmla="*/ 2761 w 1635397"/>
              <a:gd name="connsiteY0" fmla="*/ 1444002 h 1444002"/>
              <a:gd name="connsiteX1" fmla="*/ 281252 w 1635397"/>
              <a:gd name="connsiteY1" fmla="*/ 596491 h 1444002"/>
              <a:gd name="connsiteX2" fmla="*/ 1635397 w 1635397"/>
              <a:gd name="connsiteY2" fmla="*/ 0 h 1444002"/>
              <a:gd name="connsiteX0" fmla="*/ 2761 w 1635397"/>
              <a:gd name="connsiteY0" fmla="*/ 1444002 h 1444002"/>
              <a:gd name="connsiteX1" fmla="*/ 281252 w 1635397"/>
              <a:gd name="connsiteY1" fmla="*/ 596491 h 1444002"/>
              <a:gd name="connsiteX2" fmla="*/ 1635397 w 1635397"/>
              <a:gd name="connsiteY2" fmla="*/ 0 h 1444002"/>
              <a:gd name="connsiteX0" fmla="*/ 38303 w 1670939"/>
              <a:gd name="connsiteY0" fmla="*/ 1444002 h 1444002"/>
              <a:gd name="connsiteX1" fmla="*/ 316794 w 1670939"/>
              <a:gd name="connsiteY1" fmla="*/ 596491 h 1444002"/>
              <a:gd name="connsiteX2" fmla="*/ 1670939 w 1670939"/>
              <a:gd name="connsiteY2" fmla="*/ 0 h 1444002"/>
              <a:gd name="connsiteX0" fmla="*/ 2175 w 1634811"/>
              <a:gd name="connsiteY0" fmla="*/ 1444002 h 1444002"/>
              <a:gd name="connsiteX1" fmla="*/ 591374 w 1634811"/>
              <a:gd name="connsiteY1" fmla="*/ 630399 h 1444002"/>
              <a:gd name="connsiteX2" fmla="*/ 1634811 w 1634811"/>
              <a:gd name="connsiteY2" fmla="*/ 0 h 1444002"/>
              <a:gd name="connsiteX0" fmla="*/ 0 w 1632636"/>
              <a:gd name="connsiteY0" fmla="*/ 1444002 h 1444002"/>
              <a:gd name="connsiteX1" fmla="*/ 589199 w 1632636"/>
              <a:gd name="connsiteY1" fmla="*/ 630399 h 1444002"/>
              <a:gd name="connsiteX2" fmla="*/ 1632636 w 1632636"/>
              <a:gd name="connsiteY2" fmla="*/ 0 h 1444002"/>
              <a:gd name="connsiteX0" fmla="*/ 0 w 1703563"/>
              <a:gd name="connsiteY0" fmla="*/ 1396840 h 1396840"/>
              <a:gd name="connsiteX1" fmla="*/ 660126 w 1703563"/>
              <a:gd name="connsiteY1" fmla="*/ 630399 h 1396840"/>
              <a:gd name="connsiteX2" fmla="*/ 1703563 w 1703563"/>
              <a:gd name="connsiteY2" fmla="*/ 0 h 1396840"/>
            </a:gdLst>
            <a:ahLst/>
            <a:cxnLst>
              <a:cxn ang="0">
                <a:pos x="connsiteX0" y="connsiteY0"/>
              </a:cxn>
              <a:cxn ang="0">
                <a:pos x="connsiteX1" y="connsiteY1"/>
              </a:cxn>
              <a:cxn ang="0">
                <a:pos x="connsiteX2" y="connsiteY2"/>
              </a:cxn>
            </a:cxnLst>
            <a:rect l="l" t="t" r="r" b="b"/>
            <a:pathLst>
              <a:path w="1703563" h="1396840">
                <a:moveTo>
                  <a:pt x="0" y="1396840"/>
                </a:moveTo>
                <a:cubicBezTo>
                  <a:pt x="37494" y="1352400"/>
                  <a:pt x="376199" y="863206"/>
                  <a:pt x="660126" y="630399"/>
                </a:cubicBezTo>
                <a:cubicBezTo>
                  <a:pt x="944053" y="397592"/>
                  <a:pt x="1350382" y="146352"/>
                  <a:pt x="1703563" y="0"/>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spTree>
    <p:extLst>
      <p:ext uri="{BB962C8B-B14F-4D97-AF65-F5344CB8AC3E}">
        <p14:creationId xmlns:p14="http://schemas.microsoft.com/office/powerpoint/2010/main" val="920191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078120" y="886659"/>
            <a:ext cx="9755325" cy="5478916"/>
            <a:chOff x="1976232" y="1379084"/>
            <a:chExt cx="8332541" cy="4112760"/>
          </a:xfrm>
        </p:grpSpPr>
        <p:sp>
          <p:nvSpPr>
            <p:cNvPr id="21" name="矩形 20"/>
            <p:cNvSpPr/>
            <p:nvPr/>
          </p:nvSpPr>
          <p:spPr>
            <a:xfrm>
              <a:off x="1976232" y="1575293"/>
              <a:ext cx="8332541" cy="3916551"/>
            </a:xfrm>
            <a:prstGeom prst="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 name="组合 9"/>
            <p:cNvGrpSpPr/>
            <p:nvPr/>
          </p:nvGrpSpPr>
          <p:grpSpPr>
            <a:xfrm>
              <a:off x="2140388" y="1843429"/>
              <a:ext cx="8064720" cy="3531192"/>
              <a:chOff x="2140388" y="1843429"/>
              <a:chExt cx="8064720" cy="3531192"/>
            </a:xfrm>
          </p:grpSpPr>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b="6819"/>
              <a:stretch/>
            </p:blipFill>
            <p:spPr>
              <a:xfrm>
                <a:off x="2142158" y="1851527"/>
                <a:ext cx="2723668" cy="1692793"/>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1514" y="1851527"/>
                <a:ext cx="2799554" cy="1695003"/>
              </a:xfrm>
              <a:prstGeom prst="rect">
                <a:avLst/>
              </a:prstGeom>
            </p:spPr>
          </p:pic>
          <p:pic>
            <p:nvPicPr>
              <p:cNvPr id="15" name="图片 14"/>
              <p:cNvPicPr>
                <a:picLocks noChangeAspect="1"/>
              </p:cNvPicPr>
              <p:nvPr/>
            </p:nvPicPr>
            <p:blipFill>
              <a:blip r:embed="rId5"/>
              <a:stretch>
                <a:fillRect/>
              </a:stretch>
            </p:blipFill>
            <p:spPr>
              <a:xfrm>
                <a:off x="7775774" y="1843429"/>
                <a:ext cx="2429334" cy="1700533"/>
              </a:xfrm>
              <a:prstGeom prst="rect">
                <a:avLst/>
              </a:prstGeom>
            </p:spPr>
          </p:pic>
          <p:pic>
            <p:nvPicPr>
              <p:cNvPr id="16" name="图片 15"/>
              <p:cNvPicPr>
                <a:picLocks noChangeAspect="1"/>
              </p:cNvPicPr>
              <p:nvPr/>
            </p:nvPicPr>
            <p:blipFill>
              <a:blip r:embed="rId6"/>
              <a:stretch>
                <a:fillRect/>
              </a:stretch>
            </p:blipFill>
            <p:spPr>
              <a:xfrm>
                <a:off x="2140388" y="3577714"/>
                <a:ext cx="1917984" cy="1783726"/>
              </a:xfrm>
              <a:prstGeom prst="rect">
                <a:avLst/>
              </a:prstGeom>
            </p:spPr>
          </p:pic>
          <p:pic>
            <p:nvPicPr>
              <p:cNvPr id="17" name="图片 16"/>
              <p:cNvPicPr>
                <a:picLocks noChangeAspect="1"/>
              </p:cNvPicPr>
              <p:nvPr/>
            </p:nvPicPr>
            <p:blipFill rotWithShape="1">
              <a:blip r:embed="rId7"/>
              <a:srcRect l="5554" r="6943" b="11198"/>
              <a:stretch/>
            </p:blipFill>
            <p:spPr>
              <a:xfrm>
                <a:off x="4114757" y="3583668"/>
                <a:ext cx="2558898" cy="1777772"/>
              </a:xfrm>
              <a:prstGeom prst="rect">
                <a:avLst/>
              </a:prstGeom>
            </p:spPr>
          </p:pic>
          <p:pic>
            <p:nvPicPr>
              <p:cNvPr id="18" name="图片 17"/>
              <p:cNvPicPr>
                <a:picLocks noChangeAspect="1"/>
              </p:cNvPicPr>
              <p:nvPr/>
            </p:nvPicPr>
            <p:blipFill rotWithShape="1">
              <a:blip r:embed="rId8"/>
              <a:srcRect l="7409" t="11636" r="4762"/>
              <a:stretch/>
            </p:blipFill>
            <p:spPr>
              <a:xfrm>
                <a:off x="6715824" y="3583668"/>
                <a:ext cx="1797794" cy="1778130"/>
              </a:xfrm>
              <a:prstGeom prst="rect">
                <a:avLst/>
              </a:prstGeom>
            </p:spPr>
          </p:pic>
          <p:pic>
            <p:nvPicPr>
              <p:cNvPr id="19" name="图片 18"/>
              <p:cNvPicPr>
                <a:picLocks noChangeAspect="1"/>
              </p:cNvPicPr>
              <p:nvPr/>
            </p:nvPicPr>
            <p:blipFill rotWithShape="1">
              <a:blip r:embed="rId9"/>
              <a:srcRect l="15625" r="13000"/>
              <a:stretch/>
            </p:blipFill>
            <p:spPr>
              <a:xfrm>
                <a:off x="8564555" y="3583668"/>
                <a:ext cx="1620028" cy="1790953"/>
              </a:xfrm>
              <a:prstGeom prst="rect">
                <a:avLst/>
              </a:prstGeom>
            </p:spPr>
          </p:pic>
        </p:grpSp>
        <p:sp>
          <p:nvSpPr>
            <p:cNvPr id="11" name="矩形 10"/>
            <p:cNvSpPr/>
            <p:nvPr/>
          </p:nvSpPr>
          <p:spPr>
            <a:xfrm>
              <a:off x="4966769" y="1379084"/>
              <a:ext cx="2459328" cy="415498"/>
            </a:xfrm>
            <a:prstGeom prst="rect">
              <a:avLst/>
            </a:prstGeom>
            <a:solidFill>
              <a:schemeClr val="tx1">
                <a:lumMod val="65000"/>
                <a:lumOff val="35000"/>
              </a:schemeClr>
            </a:solidFill>
          </p:spPr>
          <p:txBody>
            <a:bodyPr wrap="none">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rPr>
                <a:t>云计算的</a:t>
              </a:r>
              <a:r>
                <a:rPr lang="en-US" altLang="zh-CN" sz="2100" spc="225" dirty="0">
                  <a:solidFill>
                    <a:schemeClr val="bg1"/>
                  </a:solidFill>
                  <a:latin typeface="微软雅黑" panose="020B0503020204020204" pitchFamily="34" charset="-122"/>
                  <a:ea typeface="微软雅黑" panose="020B0503020204020204" pitchFamily="34" charset="-122"/>
                </a:rPr>
                <a:t>7</a:t>
              </a:r>
              <a:r>
                <a:rPr lang="zh-CN" altLang="en-US" sz="2100" spc="225" dirty="0">
                  <a:solidFill>
                    <a:schemeClr val="bg1"/>
                  </a:solidFill>
                  <a:latin typeface="微软雅黑" panose="020B0503020204020204" pitchFamily="34" charset="-122"/>
                  <a:ea typeface="微软雅黑" panose="020B0503020204020204" pitchFamily="34" charset="-122"/>
                </a:rPr>
                <a:t>个特点</a:t>
              </a:r>
            </a:p>
          </p:txBody>
        </p:sp>
        <p:grpSp>
          <p:nvGrpSpPr>
            <p:cNvPr id="3" name="组合 8"/>
            <p:cNvGrpSpPr/>
            <p:nvPr/>
          </p:nvGrpSpPr>
          <p:grpSpPr>
            <a:xfrm>
              <a:off x="2504367" y="2729840"/>
              <a:ext cx="1904349" cy="648885"/>
              <a:chOff x="2504367" y="2729840"/>
              <a:chExt cx="1904349" cy="648885"/>
            </a:xfrm>
          </p:grpSpPr>
          <p:sp>
            <p:nvSpPr>
              <p:cNvPr id="22" name="矩形 21"/>
              <p:cNvSpPr/>
              <p:nvPr/>
            </p:nvSpPr>
            <p:spPr>
              <a:xfrm>
                <a:off x="2504367" y="2729840"/>
                <a:ext cx="1904349" cy="648885"/>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矩形 28"/>
              <p:cNvSpPr/>
              <p:nvPr/>
            </p:nvSpPr>
            <p:spPr>
              <a:xfrm>
                <a:off x="2591993" y="2773921"/>
                <a:ext cx="1743075" cy="56072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p:cNvSpPr txBox="1"/>
              <p:nvPr/>
            </p:nvSpPr>
            <p:spPr>
              <a:xfrm>
                <a:off x="2796199" y="2834992"/>
                <a:ext cx="1487279"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超大规模</a:t>
                </a:r>
              </a:p>
            </p:txBody>
          </p:sp>
        </p:grpSp>
        <p:grpSp>
          <p:nvGrpSpPr>
            <p:cNvPr id="4" name="组合 7"/>
            <p:cNvGrpSpPr/>
            <p:nvPr/>
          </p:nvGrpSpPr>
          <p:grpSpPr>
            <a:xfrm>
              <a:off x="5375378" y="2729840"/>
              <a:ext cx="1904349" cy="648885"/>
              <a:chOff x="5375378" y="2729840"/>
              <a:chExt cx="1904349" cy="648885"/>
            </a:xfrm>
          </p:grpSpPr>
          <p:sp>
            <p:nvSpPr>
              <p:cNvPr id="33" name="矩形 32"/>
              <p:cNvSpPr/>
              <p:nvPr/>
            </p:nvSpPr>
            <p:spPr>
              <a:xfrm>
                <a:off x="5375378" y="2729840"/>
                <a:ext cx="1904349" cy="648885"/>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矩形 33"/>
              <p:cNvSpPr/>
              <p:nvPr/>
            </p:nvSpPr>
            <p:spPr>
              <a:xfrm>
                <a:off x="5463004" y="2773921"/>
                <a:ext cx="1743075" cy="56072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文本框 34"/>
              <p:cNvSpPr txBox="1"/>
              <p:nvPr/>
            </p:nvSpPr>
            <p:spPr>
              <a:xfrm>
                <a:off x="5731480" y="2826451"/>
                <a:ext cx="1487279"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虚 拟 化</a:t>
                </a:r>
              </a:p>
            </p:txBody>
          </p:sp>
        </p:grpSp>
        <p:grpSp>
          <p:nvGrpSpPr>
            <p:cNvPr id="5" name="组合 6"/>
            <p:cNvGrpSpPr/>
            <p:nvPr/>
          </p:nvGrpSpPr>
          <p:grpSpPr>
            <a:xfrm>
              <a:off x="8057746" y="2729840"/>
              <a:ext cx="1904349" cy="648885"/>
              <a:chOff x="8057746" y="2729840"/>
              <a:chExt cx="1904349" cy="648885"/>
            </a:xfrm>
          </p:grpSpPr>
          <p:sp>
            <p:nvSpPr>
              <p:cNvPr id="37" name="矩形 36"/>
              <p:cNvSpPr/>
              <p:nvPr/>
            </p:nvSpPr>
            <p:spPr>
              <a:xfrm>
                <a:off x="8057746" y="2729840"/>
                <a:ext cx="1904349" cy="648885"/>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8" name="矩形 37"/>
              <p:cNvSpPr/>
              <p:nvPr/>
            </p:nvSpPr>
            <p:spPr>
              <a:xfrm>
                <a:off x="8145372" y="2773921"/>
                <a:ext cx="1743075" cy="56072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9" name="文本框 38"/>
              <p:cNvSpPr txBox="1"/>
              <p:nvPr/>
            </p:nvSpPr>
            <p:spPr>
              <a:xfrm>
                <a:off x="8413848" y="2826451"/>
                <a:ext cx="1487279"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高可靠性</a:t>
                </a:r>
              </a:p>
            </p:txBody>
          </p:sp>
        </p:grpSp>
        <p:grpSp>
          <p:nvGrpSpPr>
            <p:cNvPr id="6" name="组合 5"/>
            <p:cNvGrpSpPr/>
            <p:nvPr/>
          </p:nvGrpSpPr>
          <p:grpSpPr>
            <a:xfrm>
              <a:off x="2154023" y="4601136"/>
              <a:ext cx="1904349" cy="648885"/>
              <a:chOff x="2154023" y="4601136"/>
              <a:chExt cx="1904349" cy="648885"/>
            </a:xfrm>
          </p:grpSpPr>
          <p:sp>
            <p:nvSpPr>
              <p:cNvPr id="41" name="矩形 40"/>
              <p:cNvSpPr/>
              <p:nvPr/>
            </p:nvSpPr>
            <p:spPr>
              <a:xfrm>
                <a:off x="2154023" y="4601136"/>
                <a:ext cx="1904349" cy="648885"/>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矩形 41"/>
              <p:cNvSpPr/>
              <p:nvPr/>
            </p:nvSpPr>
            <p:spPr>
              <a:xfrm>
                <a:off x="2241649" y="4645217"/>
                <a:ext cx="1743075" cy="56072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3" name="文本框 42"/>
              <p:cNvSpPr txBox="1"/>
              <p:nvPr/>
            </p:nvSpPr>
            <p:spPr>
              <a:xfrm>
                <a:off x="2497445" y="4706288"/>
                <a:ext cx="1487279"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通 用 性</a:t>
                </a:r>
              </a:p>
            </p:txBody>
          </p:sp>
        </p:grpSp>
        <p:grpSp>
          <p:nvGrpSpPr>
            <p:cNvPr id="7" name="组合 4"/>
            <p:cNvGrpSpPr/>
            <p:nvPr/>
          </p:nvGrpSpPr>
          <p:grpSpPr>
            <a:xfrm>
              <a:off x="4442032" y="4601136"/>
              <a:ext cx="1904349" cy="648885"/>
              <a:chOff x="4442032" y="4601136"/>
              <a:chExt cx="1904349" cy="648885"/>
            </a:xfrm>
          </p:grpSpPr>
          <p:sp>
            <p:nvSpPr>
              <p:cNvPr id="45" name="矩形 44"/>
              <p:cNvSpPr/>
              <p:nvPr/>
            </p:nvSpPr>
            <p:spPr>
              <a:xfrm>
                <a:off x="4442032" y="4601136"/>
                <a:ext cx="1904349" cy="648885"/>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矩形 45"/>
              <p:cNvSpPr/>
              <p:nvPr/>
            </p:nvSpPr>
            <p:spPr>
              <a:xfrm>
                <a:off x="4529658" y="4645217"/>
                <a:ext cx="1743075" cy="56072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文本框 46"/>
              <p:cNvSpPr txBox="1"/>
              <p:nvPr/>
            </p:nvSpPr>
            <p:spPr>
              <a:xfrm>
                <a:off x="4573200" y="4706288"/>
                <a:ext cx="1743075"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高可伸缩性</a:t>
                </a:r>
              </a:p>
            </p:txBody>
          </p:sp>
        </p:grpSp>
        <p:grpSp>
          <p:nvGrpSpPr>
            <p:cNvPr id="8" name="组合 3"/>
            <p:cNvGrpSpPr/>
            <p:nvPr/>
          </p:nvGrpSpPr>
          <p:grpSpPr>
            <a:xfrm>
              <a:off x="6761280" y="4601136"/>
              <a:ext cx="1775082" cy="648885"/>
              <a:chOff x="6761280" y="4601136"/>
              <a:chExt cx="1775082" cy="648885"/>
            </a:xfrm>
          </p:grpSpPr>
          <p:sp>
            <p:nvSpPr>
              <p:cNvPr id="49" name="矩形 48"/>
              <p:cNvSpPr/>
              <p:nvPr/>
            </p:nvSpPr>
            <p:spPr>
              <a:xfrm>
                <a:off x="6761280" y="4601136"/>
                <a:ext cx="1729625" cy="648885"/>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6840866" y="4645217"/>
                <a:ext cx="1583148" cy="56072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文本框 50"/>
              <p:cNvSpPr txBox="1"/>
              <p:nvPr/>
            </p:nvSpPr>
            <p:spPr>
              <a:xfrm>
                <a:off x="6953214" y="4706288"/>
                <a:ext cx="158314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按需服务</a:t>
                </a:r>
              </a:p>
            </p:txBody>
          </p:sp>
        </p:grpSp>
        <p:grpSp>
          <p:nvGrpSpPr>
            <p:cNvPr id="9" name="组合 2"/>
            <p:cNvGrpSpPr/>
            <p:nvPr/>
          </p:nvGrpSpPr>
          <p:grpSpPr>
            <a:xfrm>
              <a:off x="8575439" y="4601136"/>
              <a:ext cx="1640555" cy="648885"/>
              <a:chOff x="8575439" y="4601136"/>
              <a:chExt cx="1640555" cy="648885"/>
            </a:xfrm>
          </p:grpSpPr>
          <p:sp>
            <p:nvSpPr>
              <p:cNvPr id="53" name="矩形 52"/>
              <p:cNvSpPr/>
              <p:nvPr/>
            </p:nvSpPr>
            <p:spPr>
              <a:xfrm>
                <a:off x="8575439" y="4601136"/>
                <a:ext cx="1598543" cy="648885"/>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矩形 53"/>
              <p:cNvSpPr/>
              <p:nvPr/>
            </p:nvSpPr>
            <p:spPr>
              <a:xfrm>
                <a:off x="8648993" y="4645217"/>
                <a:ext cx="1463167" cy="56072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5" name="文本框 54"/>
              <p:cNvSpPr txBox="1"/>
              <p:nvPr/>
            </p:nvSpPr>
            <p:spPr>
              <a:xfrm>
                <a:off x="8752826" y="4706288"/>
                <a:ext cx="146316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极其廉价</a:t>
                </a:r>
              </a:p>
            </p:txBody>
          </p:sp>
        </p:grpSp>
      </p:grpSp>
      <p:sp>
        <p:nvSpPr>
          <p:cNvPr id="61" name="文本框 60"/>
          <p:cNvSpPr txBox="1"/>
          <p:nvPr/>
        </p:nvSpPr>
        <p:spPr>
          <a:xfrm>
            <a:off x="207454" y="82509"/>
            <a:ext cx="7218643" cy="584775"/>
          </a:xfrm>
          <a:prstGeom prst="rect">
            <a:avLst/>
          </a:prstGeom>
          <a:noFill/>
        </p:spPr>
        <p:txBody>
          <a:bodyPr wrap="none" rtlCol="0">
            <a:spAutoFit/>
          </a:bodyPr>
          <a:lstStyle/>
          <a:p>
            <a:r>
              <a:rPr lang="zh-CN" altLang="en-US" sz="3200" b="1" spc="225" dirty="0">
                <a:solidFill>
                  <a:schemeClr val="bg1"/>
                </a:solidFill>
                <a:latin typeface="微软雅黑" panose="020B0503020204020204" pitchFamily="34" charset="-122"/>
                <a:ea typeface="微软雅黑" panose="020B0503020204020204" pitchFamily="34" charset="-122"/>
              </a:rPr>
              <a:t>云计算</a:t>
            </a:r>
            <a:r>
              <a:rPr lang="en-US" altLang="zh-CN" sz="3200" b="1" spc="225" dirty="0">
                <a:solidFill>
                  <a:schemeClr val="bg1"/>
                </a:solidFill>
                <a:latin typeface="微软雅黑" panose="020B0503020204020204" pitchFamily="34" charset="-122"/>
                <a:ea typeface="微软雅黑" panose="020B0503020204020204" pitchFamily="34" charset="-122"/>
              </a:rPr>
              <a:t>——</a:t>
            </a:r>
            <a:r>
              <a:rPr lang="zh-CN" altLang="en-US" sz="3200" b="1" spc="225" dirty="0">
                <a:solidFill>
                  <a:schemeClr val="bg1"/>
                </a:solidFill>
                <a:latin typeface="微软雅黑" panose="020B0503020204020204" pitchFamily="34" charset="-122"/>
                <a:ea typeface="微软雅黑" panose="020B0503020204020204" pitchFamily="34" charset="-122"/>
              </a:rPr>
              <a:t>大数据的计算</a:t>
            </a:r>
            <a:r>
              <a:rPr lang="en-US" altLang="zh-CN" sz="3200" b="1" spc="225" dirty="0">
                <a:solidFill>
                  <a:schemeClr val="bg1"/>
                </a:solidFill>
                <a:latin typeface="微软雅黑" panose="020B0503020204020204" pitchFamily="34" charset="-122"/>
                <a:ea typeface="微软雅黑" panose="020B0503020204020204" pitchFamily="34" charset="-122"/>
              </a:rPr>
              <a:t>(</a:t>
            </a:r>
            <a:r>
              <a:rPr lang="zh-CN" altLang="en-US" sz="3200" b="1" spc="225" dirty="0">
                <a:solidFill>
                  <a:schemeClr val="bg1"/>
                </a:solidFill>
                <a:latin typeface="微软雅黑" panose="020B0503020204020204" pitchFamily="34" charset="-122"/>
                <a:ea typeface="微软雅黑" panose="020B0503020204020204" pitchFamily="34" charset="-122"/>
              </a:rPr>
              <a:t>七个特点</a:t>
            </a:r>
            <a:r>
              <a:rPr lang="en-US" altLang="zh-CN" sz="3200" b="1" spc="225" dirty="0">
                <a:solidFill>
                  <a:schemeClr val="bg1"/>
                </a:solidFill>
                <a:latin typeface="微软雅黑" panose="020B0503020204020204" pitchFamily="34" charset="-122"/>
                <a:ea typeface="微软雅黑" panose="020B0503020204020204" pitchFamily="34" charset="-122"/>
              </a:rPr>
              <a:t>)</a:t>
            </a:r>
            <a:endParaRPr lang="zh-CN" altLang="en-US" sz="3200" b="1" spc="225"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0384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5602" name="Rectangle 2"/>
          <p:cNvSpPr>
            <a:spLocks noGrp="1" noChangeArrowheads="1"/>
          </p:cNvSpPr>
          <p:nvPr>
            <p:ph type="title"/>
          </p:nvPr>
        </p:nvSpPr>
        <p:spPr>
          <a:xfrm>
            <a:off x="228060" y="-87007"/>
            <a:ext cx="10164233" cy="836613"/>
          </a:xfrm>
        </p:spPr>
        <p:txBody>
          <a:bodyPr/>
          <a:lstStyle/>
          <a:p>
            <a:pPr>
              <a:defRPr/>
            </a:pPr>
            <a:r>
              <a:rPr lang="zh-CN" altLang="en-US" sz="3600" b="1" dirty="0">
                <a:solidFill>
                  <a:schemeClr val="bg1"/>
                </a:solidFill>
                <a:latin typeface="黑体" panose="02010609060101010101" pitchFamily="49" charset="-122"/>
                <a:ea typeface="黑体" panose="02010609060101010101" pitchFamily="49" charset="-122"/>
              </a:rPr>
              <a:t>软件质量</a:t>
            </a:r>
          </a:p>
        </p:txBody>
      </p:sp>
      <p:sp>
        <p:nvSpPr>
          <p:cNvPr id="8195" name="Rectangle 3"/>
          <p:cNvSpPr>
            <a:spLocks noGrp="1" noChangeArrowheads="1"/>
          </p:cNvSpPr>
          <p:nvPr>
            <p:ph type="body" idx="1"/>
          </p:nvPr>
        </p:nvSpPr>
        <p:spPr bwMode="auto">
          <a:xfrm>
            <a:off x="624418" y="1916114"/>
            <a:ext cx="10966449" cy="3571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 typeface="Arial" pitchFamily="34" charset="0"/>
              <a:buNone/>
            </a:pPr>
            <a:r>
              <a:rPr lang="zh-CN" altLang="en-US" sz="4000" b="1" dirty="0">
                <a:ea typeface="宋体" pitchFamily="2" charset="-122"/>
              </a:rPr>
              <a:t>软件质量定义</a:t>
            </a:r>
          </a:p>
          <a:p>
            <a:pPr>
              <a:buFont typeface="Arial" pitchFamily="34" charset="0"/>
              <a:buNone/>
            </a:pPr>
            <a:r>
              <a:rPr lang="zh-CN" altLang="en-US" sz="4000" b="1" dirty="0">
                <a:ea typeface="宋体" pitchFamily="2" charset="-122"/>
              </a:rPr>
              <a:t>           明确声明的功能和性能需求、明确文档化过的开发标准、以及专业人员开发的软件所应具有的所有隐含特征都得到满足。</a:t>
            </a:r>
          </a:p>
        </p:txBody>
      </p:sp>
    </p:spTree>
    <p:extLst>
      <p:ext uri="{BB962C8B-B14F-4D97-AF65-F5344CB8AC3E}">
        <p14:creationId xmlns:p14="http://schemas.microsoft.com/office/powerpoint/2010/main" val="3915298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a:spLocks noGrp="1"/>
          </p:cNvSpPr>
          <p:nvPr>
            <p:ph type="title"/>
          </p:nvPr>
        </p:nvSpPr>
        <p:spPr>
          <a:xfrm>
            <a:off x="191069" y="127461"/>
            <a:ext cx="12000931" cy="525528"/>
          </a:xfrm>
          <a:noFill/>
          <a:ln>
            <a:noFill/>
          </a:ln>
        </p:spPr>
        <p:style>
          <a:lnRef idx="2">
            <a:schemeClr val="accent1"/>
          </a:lnRef>
          <a:fillRef idx="1">
            <a:schemeClr val="lt1"/>
          </a:fillRef>
          <a:effectRef idx="0">
            <a:schemeClr val="accent1"/>
          </a:effectRef>
          <a:fontRef idx="minor">
            <a:schemeClr val="dk1"/>
          </a:fontRef>
        </p:style>
        <p:txBody>
          <a:bodyPr>
            <a:noAutofit/>
          </a:bodyPr>
          <a:lstStyle/>
          <a:p>
            <a:r>
              <a:rPr lang="zh-CN" altLang="en-US" sz="2800" b="1" dirty="0">
                <a:solidFill>
                  <a:schemeClr val="bg1"/>
                </a:solidFill>
              </a:rPr>
              <a:t>云计算的五个基本特征、三种服务模式和四种部署模型</a:t>
            </a:r>
            <a:endParaRPr lang="en-US" altLang="zh-CN" sz="2800" b="1" dirty="0">
              <a:solidFill>
                <a:schemeClr val="bg1"/>
              </a:solidFill>
            </a:endParaRPr>
          </a:p>
        </p:txBody>
      </p:sp>
      <p:grpSp>
        <p:nvGrpSpPr>
          <p:cNvPr id="2" name="组合 1"/>
          <p:cNvGrpSpPr/>
          <p:nvPr/>
        </p:nvGrpSpPr>
        <p:grpSpPr>
          <a:xfrm>
            <a:off x="883799" y="1082939"/>
            <a:ext cx="10402900" cy="5195031"/>
            <a:chOff x="2057507" y="1860861"/>
            <a:chExt cx="7573431" cy="3948617"/>
          </a:xfrm>
        </p:grpSpPr>
        <p:sp>
          <p:nvSpPr>
            <p:cNvPr id="19" name="流程图: 可选过程 18"/>
            <p:cNvSpPr/>
            <p:nvPr/>
          </p:nvSpPr>
          <p:spPr>
            <a:xfrm>
              <a:off x="2057507" y="1860861"/>
              <a:ext cx="7573431" cy="1224000"/>
            </a:xfrm>
            <a:prstGeom prst="flowChartAlternateProcess">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altLang="zh-CN" sz="2800" dirty="0">
                  <a:solidFill>
                    <a:srgbClr val="FF0000"/>
                  </a:solidFill>
                  <a:latin typeface="微软雅黑" pitchFamily="34" charset="-122"/>
                  <a:ea typeface="微软雅黑" pitchFamily="34" charset="-122"/>
                </a:rPr>
                <a:t>5</a:t>
              </a:r>
              <a:r>
                <a:rPr lang="zh-CN" altLang="en-US" sz="2800" dirty="0">
                  <a:solidFill>
                    <a:srgbClr val="FF0000"/>
                  </a:solidFill>
                  <a:latin typeface="微软雅黑" pitchFamily="34" charset="-122"/>
                  <a:ea typeface="微软雅黑" pitchFamily="34" charset="-122"/>
                </a:rPr>
                <a:t>个基本特征</a:t>
              </a:r>
            </a:p>
          </p:txBody>
        </p:sp>
        <p:sp>
          <p:nvSpPr>
            <p:cNvPr id="20" name="流程图: 可选过程 19"/>
            <p:cNvSpPr/>
            <p:nvPr/>
          </p:nvSpPr>
          <p:spPr>
            <a:xfrm>
              <a:off x="2057507" y="3223169"/>
              <a:ext cx="7573431" cy="1224000"/>
            </a:xfrm>
            <a:prstGeom prst="flowChartAlternateProcess">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altLang="zh-CN" sz="2800" dirty="0">
                  <a:solidFill>
                    <a:srgbClr val="FF0000"/>
                  </a:solidFill>
                  <a:latin typeface="微软雅黑" pitchFamily="34" charset="-122"/>
                  <a:ea typeface="微软雅黑" pitchFamily="34" charset="-122"/>
                </a:rPr>
                <a:t>3</a:t>
              </a:r>
              <a:r>
                <a:rPr lang="zh-CN" altLang="en-US" sz="2800" dirty="0">
                  <a:solidFill>
                    <a:srgbClr val="FF0000"/>
                  </a:solidFill>
                  <a:latin typeface="微软雅黑" pitchFamily="34" charset="-122"/>
                  <a:ea typeface="微软雅黑" pitchFamily="34" charset="-122"/>
                </a:rPr>
                <a:t>种服务模式</a:t>
              </a:r>
            </a:p>
          </p:txBody>
        </p:sp>
        <p:sp>
          <p:nvSpPr>
            <p:cNvPr id="21" name="流程图: 可选过程 20"/>
            <p:cNvSpPr/>
            <p:nvPr/>
          </p:nvSpPr>
          <p:spPr>
            <a:xfrm>
              <a:off x="2057507" y="4585478"/>
              <a:ext cx="7573431" cy="1224000"/>
            </a:xfrm>
            <a:prstGeom prst="flowChartAlternateProcess">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altLang="zh-CN" sz="2800" dirty="0">
                  <a:solidFill>
                    <a:srgbClr val="FF0000"/>
                  </a:solidFill>
                  <a:latin typeface="微软雅黑" pitchFamily="34" charset="-122"/>
                  <a:ea typeface="微软雅黑" pitchFamily="34" charset="-122"/>
                </a:rPr>
                <a:t>4</a:t>
              </a:r>
              <a:r>
                <a:rPr lang="zh-CN" altLang="en-US" sz="2800" dirty="0">
                  <a:solidFill>
                    <a:srgbClr val="FF0000"/>
                  </a:solidFill>
                  <a:latin typeface="微软雅黑" pitchFamily="34" charset="-122"/>
                  <a:ea typeface="微软雅黑" pitchFamily="34" charset="-122"/>
                </a:rPr>
                <a:t>种部署模型</a:t>
              </a:r>
            </a:p>
          </p:txBody>
        </p:sp>
        <p:sp>
          <p:nvSpPr>
            <p:cNvPr id="22" name="流程图: 可选过程 21"/>
            <p:cNvSpPr/>
            <p:nvPr/>
          </p:nvSpPr>
          <p:spPr>
            <a:xfrm>
              <a:off x="2956697" y="2251152"/>
              <a:ext cx="1890366" cy="36000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dirty="0">
                  <a:solidFill>
                    <a:schemeClr val="tx1"/>
                  </a:solidFill>
                  <a:latin typeface="微软雅黑" pitchFamily="34" charset="-122"/>
                  <a:ea typeface="微软雅黑" pitchFamily="34" charset="-122"/>
                </a:rPr>
                <a:t>自助服务</a:t>
              </a:r>
            </a:p>
          </p:txBody>
        </p:sp>
        <p:sp>
          <p:nvSpPr>
            <p:cNvPr id="23" name="流程图: 可选过程 22"/>
            <p:cNvSpPr/>
            <p:nvPr/>
          </p:nvSpPr>
          <p:spPr>
            <a:xfrm>
              <a:off x="5094013" y="2251152"/>
              <a:ext cx="1890366" cy="36000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dirty="0">
                  <a:solidFill>
                    <a:schemeClr val="tx1"/>
                  </a:solidFill>
                  <a:latin typeface="微软雅黑" pitchFamily="34" charset="-122"/>
                  <a:ea typeface="微软雅黑" pitchFamily="34" charset="-122"/>
                </a:rPr>
                <a:t>广泛的网络访问</a:t>
              </a:r>
            </a:p>
          </p:txBody>
        </p:sp>
        <p:sp>
          <p:nvSpPr>
            <p:cNvPr id="24" name="流程图: 可选过程 23"/>
            <p:cNvSpPr/>
            <p:nvPr/>
          </p:nvSpPr>
          <p:spPr>
            <a:xfrm>
              <a:off x="7231330" y="2251152"/>
              <a:ext cx="1890366" cy="36000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dirty="0">
                  <a:solidFill>
                    <a:schemeClr val="tx1"/>
                  </a:solidFill>
                  <a:latin typeface="微软雅黑" pitchFamily="34" charset="-122"/>
                  <a:ea typeface="微软雅黑" pitchFamily="34" charset="-122"/>
                </a:rPr>
                <a:t>资源池化</a:t>
              </a:r>
            </a:p>
          </p:txBody>
        </p:sp>
        <p:sp>
          <p:nvSpPr>
            <p:cNvPr id="25" name="流程图: 可选过程 24"/>
            <p:cNvSpPr/>
            <p:nvPr/>
          </p:nvSpPr>
          <p:spPr>
            <a:xfrm>
              <a:off x="4025355" y="2658979"/>
              <a:ext cx="1890366" cy="36000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dirty="0">
                  <a:solidFill>
                    <a:schemeClr val="tx1"/>
                  </a:solidFill>
                  <a:latin typeface="微软雅黑" pitchFamily="34" charset="-122"/>
                  <a:ea typeface="微软雅黑" pitchFamily="34" charset="-122"/>
                </a:rPr>
                <a:t>快速弹性</a:t>
              </a:r>
            </a:p>
          </p:txBody>
        </p:sp>
        <p:sp>
          <p:nvSpPr>
            <p:cNvPr id="26" name="流程图: 可选过程 25"/>
            <p:cNvSpPr/>
            <p:nvPr/>
          </p:nvSpPr>
          <p:spPr>
            <a:xfrm>
              <a:off x="6162671" y="2658979"/>
              <a:ext cx="1890366" cy="36000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dirty="0">
                  <a:solidFill>
                    <a:schemeClr val="tx1"/>
                  </a:solidFill>
                  <a:latin typeface="微软雅黑" pitchFamily="34" charset="-122"/>
                  <a:ea typeface="微软雅黑" pitchFamily="34" charset="-122"/>
                </a:rPr>
                <a:t>计费服务</a:t>
              </a:r>
            </a:p>
          </p:txBody>
        </p:sp>
        <p:sp>
          <p:nvSpPr>
            <p:cNvPr id="27" name="流程图: 可选过程 26"/>
            <p:cNvSpPr/>
            <p:nvPr/>
          </p:nvSpPr>
          <p:spPr>
            <a:xfrm>
              <a:off x="2956697" y="3655169"/>
              <a:ext cx="1890366" cy="72000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dirty="0">
                  <a:solidFill>
                    <a:schemeClr val="tx1"/>
                  </a:solidFill>
                  <a:latin typeface="微软雅黑" pitchFamily="34" charset="-122"/>
                  <a:ea typeface="微软雅黑" pitchFamily="34" charset="-122"/>
                </a:rPr>
                <a:t>基础设施即服务</a:t>
              </a:r>
              <a:endParaRPr lang="en-US" altLang="zh-CN" sz="2400" dirty="0">
                <a:solidFill>
                  <a:schemeClr val="tx1"/>
                </a:solidFill>
                <a:latin typeface="微软雅黑" pitchFamily="34" charset="-122"/>
                <a:ea typeface="微软雅黑" pitchFamily="34" charset="-122"/>
              </a:endParaRPr>
            </a:p>
            <a:p>
              <a:pPr algn="ctr"/>
              <a:r>
                <a:rPr lang="en-US" altLang="zh-CN" sz="2400" dirty="0">
                  <a:solidFill>
                    <a:schemeClr val="tx1"/>
                  </a:solidFill>
                  <a:latin typeface="微软雅黑" pitchFamily="34" charset="-122"/>
                  <a:ea typeface="微软雅黑" pitchFamily="34" charset="-122"/>
                </a:rPr>
                <a:t>IaaS</a:t>
              </a:r>
              <a:endParaRPr lang="zh-CN" altLang="en-US" sz="2400" dirty="0">
                <a:solidFill>
                  <a:schemeClr val="tx1"/>
                </a:solidFill>
                <a:latin typeface="微软雅黑" pitchFamily="34" charset="-122"/>
                <a:ea typeface="微软雅黑" pitchFamily="34" charset="-122"/>
              </a:endParaRPr>
            </a:p>
          </p:txBody>
        </p:sp>
        <p:sp>
          <p:nvSpPr>
            <p:cNvPr id="28" name="流程图: 可选过程 27"/>
            <p:cNvSpPr/>
            <p:nvPr/>
          </p:nvSpPr>
          <p:spPr>
            <a:xfrm>
              <a:off x="5094013" y="3655169"/>
              <a:ext cx="1890366" cy="72000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dirty="0">
                  <a:solidFill>
                    <a:schemeClr val="tx1"/>
                  </a:solidFill>
                  <a:latin typeface="微软雅黑" pitchFamily="34" charset="-122"/>
                  <a:ea typeface="微软雅黑" pitchFamily="34" charset="-122"/>
                </a:rPr>
                <a:t>平台即服务</a:t>
              </a:r>
              <a:endParaRPr lang="en-US" altLang="zh-CN" sz="2400" dirty="0">
                <a:solidFill>
                  <a:schemeClr val="tx1"/>
                </a:solidFill>
                <a:latin typeface="微软雅黑" pitchFamily="34" charset="-122"/>
                <a:ea typeface="微软雅黑" pitchFamily="34" charset="-122"/>
              </a:endParaRPr>
            </a:p>
            <a:p>
              <a:pPr algn="ctr"/>
              <a:r>
                <a:rPr lang="en-US" altLang="zh-CN" sz="2400" dirty="0">
                  <a:solidFill>
                    <a:schemeClr val="tx1"/>
                  </a:solidFill>
                  <a:latin typeface="微软雅黑" pitchFamily="34" charset="-122"/>
                  <a:ea typeface="微软雅黑" pitchFamily="34" charset="-122"/>
                </a:rPr>
                <a:t>PaaS</a:t>
              </a:r>
              <a:endParaRPr lang="zh-CN" altLang="en-US" sz="2400" dirty="0">
                <a:solidFill>
                  <a:schemeClr val="tx1"/>
                </a:solidFill>
                <a:latin typeface="微软雅黑" pitchFamily="34" charset="-122"/>
                <a:ea typeface="微软雅黑" pitchFamily="34" charset="-122"/>
              </a:endParaRPr>
            </a:p>
          </p:txBody>
        </p:sp>
        <p:sp>
          <p:nvSpPr>
            <p:cNvPr id="29" name="流程图: 可选过程 28"/>
            <p:cNvSpPr/>
            <p:nvPr/>
          </p:nvSpPr>
          <p:spPr>
            <a:xfrm>
              <a:off x="7231330" y="3655169"/>
              <a:ext cx="1890366" cy="72000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dirty="0">
                  <a:solidFill>
                    <a:schemeClr val="tx1"/>
                  </a:solidFill>
                  <a:latin typeface="微软雅黑" pitchFamily="34" charset="-122"/>
                  <a:ea typeface="微软雅黑" pitchFamily="34" charset="-122"/>
                </a:rPr>
                <a:t>软件即服务</a:t>
              </a:r>
              <a:endParaRPr lang="en-US" altLang="zh-CN" sz="2400" dirty="0">
                <a:solidFill>
                  <a:schemeClr val="tx1"/>
                </a:solidFill>
                <a:latin typeface="微软雅黑" pitchFamily="34" charset="-122"/>
                <a:ea typeface="微软雅黑" pitchFamily="34" charset="-122"/>
              </a:endParaRPr>
            </a:p>
            <a:p>
              <a:pPr algn="ctr"/>
              <a:r>
                <a:rPr lang="en-US" altLang="zh-CN" sz="2400" dirty="0">
                  <a:solidFill>
                    <a:schemeClr val="tx1"/>
                  </a:solidFill>
                  <a:latin typeface="微软雅黑" pitchFamily="34" charset="-122"/>
                  <a:ea typeface="微软雅黑" pitchFamily="34" charset="-122"/>
                </a:rPr>
                <a:t>SaaS</a:t>
              </a:r>
              <a:endParaRPr lang="zh-CN" altLang="en-US" sz="2400" dirty="0">
                <a:solidFill>
                  <a:schemeClr val="tx1"/>
                </a:solidFill>
                <a:latin typeface="微软雅黑" pitchFamily="34" charset="-122"/>
                <a:ea typeface="微软雅黑" pitchFamily="34" charset="-122"/>
              </a:endParaRPr>
            </a:p>
          </p:txBody>
        </p:sp>
        <p:sp>
          <p:nvSpPr>
            <p:cNvPr id="30" name="KSO_Shape"/>
            <p:cNvSpPr>
              <a:spLocks/>
            </p:cNvSpPr>
            <p:nvPr/>
          </p:nvSpPr>
          <p:spPr bwMode="auto">
            <a:xfrm>
              <a:off x="2872253" y="5047194"/>
              <a:ext cx="1274627" cy="432000"/>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r>
                <a:rPr lang="zh-CN" altLang="en-US" sz="2400" dirty="0">
                  <a:latin typeface="微软雅黑" pitchFamily="34" charset="-122"/>
                  <a:ea typeface="微软雅黑" pitchFamily="34" charset="-122"/>
                </a:rPr>
                <a:t>公有云</a:t>
              </a:r>
            </a:p>
          </p:txBody>
        </p:sp>
        <p:sp>
          <p:nvSpPr>
            <p:cNvPr id="31" name="KSO_Shape"/>
            <p:cNvSpPr>
              <a:spLocks/>
            </p:cNvSpPr>
            <p:nvPr/>
          </p:nvSpPr>
          <p:spPr bwMode="auto">
            <a:xfrm>
              <a:off x="4580557" y="5047194"/>
              <a:ext cx="1274627" cy="432000"/>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r>
                <a:rPr lang="zh-CN" altLang="en-US" sz="2400" dirty="0">
                  <a:latin typeface="微软雅黑" pitchFamily="34" charset="-122"/>
                  <a:ea typeface="微软雅黑" pitchFamily="34" charset="-122"/>
                </a:rPr>
                <a:t>私有云</a:t>
              </a:r>
            </a:p>
          </p:txBody>
        </p:sp>
        <p:sp>
          <p:nvSpPr>
            <p:cNvPr id="32" name="KSO_Shape"/>
            <p:cNvSpPr>
              <a:spLocks/>
            </p:cNvSpPr>
            <p:nvPr/>
          </p:nvSpPr>
          <p:spPr bwMode="auto">
            <a:xfrm>
              <a:off x="6288861" y="5047194"/>
              <a:ext cx="1274627" cy="432000"/>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r>
                <a:rPr lang="zh-CN" altLang="en-US" sz="2400" dirty="0">
                  <a:latin typeface="微软雅黑" pitchFamily="34" charset="-122"/>
                  <a:ea typeface="微软雅黑" pitchFamily="34" charset="-122"/>
                </a:rPr>
                <a:t>社区云</a:t>
              </a:r>
            </a:p>
          </p:txBody>
        </p:sp>
        <p:sp>
          <p:nvSpPr>
            <p:cNvPr id="33" name="KSO_Shape"/>
            <p:cNvSpPr>
              <a:spLocks/>
            </p:cNvSpPr>
            <p:nvPr/>
          </p:nvSpPr>
          <p:spPr bwMode="auto">
            <a:xfrm>
              <a:off x="7997166" y="5047194"/>
              <a:ext cx="1274627" cy="432000"/>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r>
                <a:rPr lang="zh-CN" altLang="en-US" sz="2400" dirty="0">
                  <a:latin typeface="微软雅黑" pitchFamily="34" charset="-122"/>
                  <a:ea typeface="微软雅黑" pitchFamily="34" charset="-122"/>
                </a:rPr>
                <a:t>混合云</a:t>
              </a:r>
            </a:p>
          </p:txBody>
        </p:sp>
      </p:grpSp>
    </p:spTree>
    <p:extLst>
      <p:ext uri="{BB962C8B-B14F-4D97-AF65-F5344CB8AC3E}">
        <p14:creationId xmlns:p14="http://schemas.microsoft.com/office/powerpoint/2010/main" val="16447697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下箭头 1"/>
          <p:cNvSpPr/>
          <p:nvPr/>
        </p:nvSpPr>
        <p:spPr>
          <a:xfrm>
            <a:off x="6000751" y="6202364"/>
            <a:ext cx="169333" cy="1793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cxnSp>
        <p:nvCxnSpPr>
          <p:cNvPr id="3" name="直接连接符 2"/>
          <p:cNvCxnSpPr/>
          <p:nvPr/>
        </p:nvCxnSpPr>
        <p:spPr>
          <a:xfrm>
            <a:off x="9359900" y="4491039"/>
            <a:ext cx="0" cy="1277937"/>
          </a:xfrm>
          <a:prstGeom prst="line">
            <a:avLst/>
          </a:prstGeom>
          <a:ln w="38100">
            <a:tailEnd type="stealt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775884" y="4527550"/>
            <a:ext cx="0" cy="1277938"/>
          </a:xfrm>
          <a:prstGeom prst="line">
            <a:avLst/>
          </a:prstGeom>
          <a:ln w="38100">
            <a:tailEnd type="stealt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9552517" y="3481388"/>
            <a:ext cx="0" cy="1243012"/>
          </a:xfrm>
          <a:prstGeom prst="line">
            <a:avLst/>
          </a:prstGeom>
          <a:ln w="38100">
            <a:tailEnd type="stealt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951567" y="3481388"/>
            <a:ext cx="0" cy="1243012"/>
          </a:xfrm>
          <a:prstGeom prst="line">
            <a:avLst/>
          </a:prstGeom>
          <a:ln w="38100">
            <a:tailEnd type="stealth"/>
          </a:ln>
        </p:spPr>
        <p:style>
          <a:lnRef idx="1">
            <a:schemeClr val="accent1"/>
          </a:lnRef>
          <a:fillRef idx="0">
            <a:schemeClr val="accent1"/>
          </a:fillRef>
          <a:effectRef idx="0">
            <a:schemeClr val="accent1"/>
          </a:effectRef>
          <a:fontRef idx="minor">
            <a:schemeClr val="tx1"/>
          </a:fontRef>
        </p:style>
      </p:cxnSp>
      <p:sp>
        <p:nvSpPr>
          <p:cNvPr id="7" name="圆角矩形 6"/>
          <p:cNvSpPr/>
          <p:nvPr/>
        </p:nvSpPr>
        <p:spPr>
          <a:xfrm>
            <a:off x="4175787" y="3338860"/>
            <a:ext cx="1986732" cy="594196"/>
          </a:xfrm>
          <a:prstGeom prst="roundRect">
            <a:avLst>
              <a:gd name="adj" fmla="val 16667"/>
            </a:avLst>
          </a:prstGeom>
          <a:solidFill>
            <a:srgbClr val="80ABE0"/>
          </a:solidFill>
          <a:ln w="12700">
            <a:solidFill>
              <a:srgbClr val="3333FF"/>
            </a:solidFill>
          </a:ln>
          <a:effectLst>
            <a:outerShdw dist="736600" sx="145000" sy="145000" kx="-800400" algn="bl" rotWithShape="0">
              <a:prstClr val="black">
                <a:alpha val="20000"/>
              </a:prstClr>
            </a:outerShdw>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zh-CN" altLang="en-US" sz="1600" b="1" dirty="0">
                <a:solidFill>
                  <a:srgbClr val="000000"/>
                </a:solidFill>
                <a:latin typeface="微软雅黑" pitchFamily="34" charset="-122"/>
              </a:rPr>
              <a:t>流程服务云</a:t>
            </a:r>
            <a:endParaRPr lang="en-US" altLang="zh-CN" sz="1600" b="1" dirty="0">
              <a:solidFill>
                <a:srgbClr val="000000"/>
              </a:solidFill>
              <a:latin typeface="微软雅黑" pitchFamily="34" charset="-122"/>
            </a:endParaRPr>
          </a:p>
          <a:p>
            <a:pPr algn="ctr">
              <a:defRPr/>
            </a:pPr>
            <a:r>
              <a:rPr lang="zh-CN" altLang="en-US" sz="1400" b="1" dirty="0">
                <a:solidFill>
                  <a:srgbClr val="000000"/>
                </a:solidFill>
                <a:latin typeface="微软雅黑" pitchFamily="34" charset="-122"/>
              </a:rPr>
              <a:t>规划与设计</a:t>
            </a:r>
          </a:p>
        </p:txBody>
      </p:sp>
      <p:sp>
        <p:nvSpPr>
          <p:cNvPr id="8" name="圆角矩形 7"/>
          <p:cNvSpPr/>
          <p:nvPr/>
        </p:nvSpPr>
        <p:spPr>
          <a:xfrm>
            <a:off x="7920203" y="3933056"/>
            <a:ext cx="2052003" cy="594196"/>
          </a:xfrm>
          <a:prstGeom prst="roundRect">
            <a:avLst>
              <a:gd name="adj" fmla="val 16667"/>
            </a:avLst>
          </a:prstGeom>
          <a:solidFill>
            <a:srgbClr val="80ABE0"/>
          </a:solidFill>
          <a:ln w="12700">
            <a:solidFill>
              <a:srgbClr val="3333FF"/>
            </a:solidFill>
          </a:ln>
          <a:effectLst>
            <a:outerShdw dist="736600" sx="145000" sy="145000" kx="-800400" algn="bl" rotWithShape="0">
              <a:prstClr val="black">
                <a:alpha val="20000"/>
              </a:prstClr>
            </a:outerShdw>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zh-CN" altLang="en-US" sz="1600" b="1" dirty="0">
                <a:solidFill>
                  <a:srgbClr val="000000"/>
                </a:solidFill>
                <a:latin typeface="微软雅黑" pitchFamily="34" charset="-122"/>
              </a:rPr>
              <a:t>数据服务云</a:t>
            </a:r>
            <a:endParaRPr lang="en-US" altLang="zh-CN" sz="1600" b="1" dirty="0">
              <a:solidFill>
                <a:srgbClr val="000000"/>
              </a:solidFill>
              <a:latin typeface="微软雅黑" pitchFamily="34" charset="-122"/>
            </a:endParaRPr>
          </a:p>
          <a:p>
            <a:pPr algn="ctr">
              <a:defRPr/>
            </a:pPr>
            <a:r>
              <a:rPr lang="zh-CN" altLang="en-US" sz="1400" b="1" dirty="0">
                <a:solidFill>
                  <a:srgbClr val="000000"/>
                </a:solidFill>
                <a:latin typeface="微软雅黑" pitchFamily="34" charset="-122"/>
              </a:rPr>
              <a:t>规划与设计</a:t>
            </a:r>
          </a:p>
        </p:txBody>
      </p:sp>
      <p:sp>
        <p:nvSpPr>
          <p:cNvPr id="9" name="圆角矩形 8"/>
          <p:cNvSpPr/>
          <p:nvPr/>
        </p:nvSpPr>
        <p:spPr>
          <a:xfrm>
            <a:off x="47327" y="3933056"/>
            <a:ext cx="2033948" cy="594196"/>
          </a:xfrm>
          <a:prstGeom prst="roundRect">
            <a:avLst>
              <a:gd name="adj" fmla="val 16667"/>
            </a:avLst>
          </a:prstGeom>
          <a:solidFill>
            <a:srgbClr val="80ABE0"/>
          </a:solidFill>
          <a:ln w="12700">
            <a:solidFill>
              <a:srgbClr val="3333FF"/>
            </a:solidFill>
          </a:ln>
          <a:effectLst>
            <a:outerShdw dist="736600" sx="145000" sy="145000" kx="-800400" algn="bl" rotWithShape="0">
              <a:prstClr val="black">
                <a:alpha val="20000"/>
              </a:prstClr>
            </a:outerShdw>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zh-CN" altLang="en-US" sz="1600" b="1" dirty="0">
                <a:solidFill>
                  <a:srgbClr val="000000"/>
                </a:solidFill>
                <a:latin typeface="微软雅黑" pitchFamily="34" charset="-122"/>
              </a:rPr>
              <a:t>管控应用云</a:t>
            </a:r>
            <a:endParaRPr lang="en-US" altLang="zh-CN" sz="1600" b="1" dirty="0">
              <a:solidFill>
                <a:srgbClr val="000000"/>
              </a:solidFill>
              <a:latin typeface="微软雅黑" pitchFamily="34" charset="-122"/>
            </a:endParaRPr>
          </a:p>
          <a:p>
            <a:pPr algn="ctr">
              <a:defRPr/>
            </a:pPr>
            <a:r>
              <a:rPr lang="zh-CN" altLang="en-US" sz="1400" b="1" dirty="0">
                <a:solidFill>
                  <a:srgbClr val="000000"/>
                </a:solidFill>
                <a:latin typeface="微软雅黑" pitchFamily="34" charset="-122"/>
              </a:rPr>
              <a:t>规划与实现</a:t>
            </a:r>
          </a:p>
        </p:txBody>
      </p:sp>
      <p:sp>
        <p:nvSpPr>
          <p:cNvPr id="10" name="圆角矩形 9"/>
          <p:cNvSpPr/>
          <p:nvPr/>
        </p:nvSpPr>
        <p:spPr>
          <a:xfrm>
            <a:off x="125616" y="5013176"/>
            <a:ext cx="2033947" cy="594196"/>
          </a:xfrm>
          <a:prstGeom prst="roundRect">
            <a:avLst>
              <a:gd name="adj" fmla="val 16667"/>
            </a:avLst>
          </a:prstGeom>
          <a:solidFill>
            <a:srgbClr val="80ABE0"/>
          </a:solidFill>
          <a:ln w="12700">
            <a:solidFill>
              <a:srgbClr val="3333FF"/>
            </a:solidFill>
          </a:ln>
          <a:effectLst>
            <a:outerShdw dist="736600" sx="145000" sy="145000" kx="-800400" algn="bl" rotWithShape="0">
              <a:prstClr val="black">
                <a:alpha val="20000"/>
              </a:prstClr>
            </a:outerShdw>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zh-CN" altLang="en-US" sz="1600" b="1" dirty="0">
                <a:solidFill>
                  <a:srgbClr val="000000"/>
                </a:solidFill>
                <a:latin typeface="微软雅黑" pitchFamily="34" charset="-122"/>
              </a:rPr>
              <a:t>业务应用云</a:t>
            </a:r>
            <a:endParaRPr lang="en-US" altLang="zh-CN" sz="1600" b="1" dirty="0">
              <a:solidFill>
                <a:srgbClr val="000000"/>
              </a:solidFill>
              <a:latin typeface="微软雅黑" pitchFamily="34" charset="-122"/>
            </a:endParaRPr>
          </a:p>
          <a:p>
            <a:pPr algn="ctr">
              <a:defRPr/>
            </a:pPr>
            <a:r>
              <a:rPr lang="zh-CN" altLang="en-US" sz="1400" b="1" dirty="0">
                <a:solidFill>
                  <a:srgbClr val="000000"/>
                </a:solidFill>
                <a:latin typeface="微软雅黑" pitchFamily="34" charset="-122"/>
              </a:rPr>
              <a:t>规划与实现</a:t>
            </a:r>
          </a:p>
        </p:txBody>
      </p:sp>
      <p:sp>
        <p:nvSpPr>
          <p:cNvPr id="11" name="圆角矩形 10"/>
          <p:cNvSpPr/>
          <p:nvPr/>
        </p:nvSpPr>
        <p:spPr>
          <a:xfrm>
            <a:off x="7824192" y="4995044"/>
            <a:ext cx="2034973" cy="594196"/>
          </a:xfrm>
          <a:prstGeom prst="roundRect">
            <a:avLst>
              <a:gd name="adj" fmla="val 16667"/>
            </a:avLst>
          </a:prstGeom>
          <a:solidFill>
            <a:srgbClr val="80ABE0"/>
          </a:solidFill>
          <a:ln w="12700">
            <a:solidFill>
              <a:srgbClr val="3333FF"/>
            </a:solidFill>
          </a:ln>
          <a:effectLst>
            <a:outerShdw dist="736600" sx="145000" sy="145000" kx="-800400" algn="bl" rotWithShape="0">
              <a:prstClr val="black">
                <a:alpha val="20000"/>
              </a:prstClr>
            </a:outerShdw>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zh-CN" altLang="en-US" sz="1600" b="1" dirty="0">
                <a:solidFill>
                  <a:srgbClr val="000000"/>
                </a:solidFill>
                <a:latin typeface="微软雅黑" pitchFamily="34" charset="-122"/>
              </a:rPr>
              <a:t>信息安全云</a:t>
            </a:r>
            <a:endParaRPr lang="en-US" altLang="zh-CN" sz="1600" b="1" dirty="0">
              <a:solidFill>
                <a:srgbClr val="000000"/>
              </a:solidFill>
              <a:latin typeface="微软雅黑" pitchFamily="34" charset="-122"/>
            </a:endParaRPr>
          </a:p>
          <a:p>
            <a:pPr algn="ctr">
              <a:defRPr/>
            </a:pPr>
            <a:r>
              <a:rPr lang="zh-CN" altLang="en-US" sz="1400" b="1" dirty="0">
                <a:solidFill>
                  <a:srgbClr val="000000"/>
                </a:solidFill>
                <a:latin typeface="微软雅黑" pitchFamily="34" charset="-122"/>
              </a:rPr>
              <a:t>规划与设计</a:t>
            </a:r>
          </a:p>
        </p:txBody>
      </p:sp>
      <p:sp>
        <p:nvSpPr>
          <p:cNvPr id="12" name="同侧圆角矩形 11"/>
          <p:cNvSpPr/>
          <p:nvPr/>
        </p:nvSpPr>
        <p:spPr>
          <a:xfrm>
            <a:off x="3323323" y="908721"/>
            <a:ext cx="5652997" cy="334963"/>
          </a:xfrm>
          <a:prstGeom prst="round2SameRect">
            <a:avLst>
              <a:gd name="adj1" fmla="val 39558"/>
              <a:gd name="adj2" fmla="val 0"/>
            </a:avLst>
          </a:prstGeom>
          <a:solidFill>
            <a:srgbClr val="C9DFFF"/>
          </a:solidFill>
          <a:ln w="12700">
            <a:gradFill>
              <a:gsLst>
                <a:gs pos="0">
                  <a:schemeClr val="tx2">
                    <a:lumMod val="60000"/>
                    <a:lumOff val="40000"/>
                  </a:schemeClr>
                </a:gs>
                <a:gs pos="50000">
                  <a:schemeClr val="tx2">
                    <a:lumMod val="20000"/>
                    <a:lumOff val="80000"/>
                  </a:schemeClr>
                </a:gs>
                <a:gs pos="100000">
                  <a:srgbClr val="3399FF"/>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zh-CN" altLang="en-US" sz="1600" b="1" dirty="0">
                <a:solidFill>
                  <a:srgbClr val="000000"/>
                </a:solidFill>
                <a:latin typeface="微软雅黑" pitchFamily="34" charset="-122"/>
              </a:rPr>
              <a:t>项目背景分析及战略价值定位、可行性分析</a:t>
            </a:r>
          </a:p>
        </p:txBody>
      </p:sp>
      <p:sp>
        <p:nvSpPr>
          <p:cNvPr id="13" name="同侧圆角矩形 12"/>
          <p:cNvSpPr/>
          <p:nvPr/>
        </p:nvSpPr>
        <p:spPr>
          <a:xfrm>
            <a:off x="4212210" y="1365846"/>
            <a:ext cx="3603615" cy="334963"/>
          </a:xfrm>
          <a:prstGeom prst="round2SameRect">
            <a:avLst>
              <a:gd name="adj1" fmla="val 39558"/>
              <a:gd name="adj2" fmla="val 0"/>
            </a:avLst>
          </a:prstGeom>
          <a:solidFill>
            <a:srgbClr val="C9DFFF"/>
          </a:solidFill>
          <a:ln w="12700">
            <a:gradFill>
              <a:gsLst>
                <a:gs pos="0">
                  <a:schemeClr val="tx2">
                    <a:lumMod val="60000"/>
                    <a:lumOff val="40000"/>
                  </a:schemeClr>
                </a:gs>
                <a:gs pos="50000">
                  <a:schemeClr val="tx2">
                    <a:lumMod val="20000"/>
                    <a:lumOff val="80000"/>
                  </a:schemeClr>
                </a:gs>
                <a:gs pos="100000">
                  <a:srgbClr val="3399FF"/>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zh-CN" altLang="en-US" sz="1600" b="1" dirty="0">
                <a:solidFill>
                  <a:srgbClr val="000000"/>
                </a:solidFill>
                <a:latin typeface="微软雅黑" pitchFamily="34" charset="-122"/>
              </a:rPr>
              <a:t>发展战略解析</a:t>
            </a:r>
          </a:p>
        </p:txBody>
      </p:sp>
      <p:sp>
        <p:nvSpPr>
          <p:cNvPr id="14" name="同侧圆角矩形 13"/>
          <p:cNvSpPr/>
          <p:nvPr/>
        </p:nvSpPr>
        <p:spPr>
          <a:xfrm>
            <a:off x="341650" y="1878966"/>
            <a:ext cx="3603615" cy="334963"/>
          </a:xfrm>
          <a:prstGeom prst="round2SameRect">
            <a:avLst>
              <a:gd name="adj1" fmla="val 39558"/>
              <a:gd name="adj2" fmla="val 0"/>
            </a:avLst>
          </a:prstGeom>
          <a:solidFill>
            <a:srgbClr val="C9DFFF"/>
          </a:solidFill>
          <a:ln w="12700">
            <a:gradFill>
              <a:gsLst>
                <a:gs pos="0">
                  <a:schemeClr val="tx2">
                    <a:lumMod val="60000"/>
                    <a:lumOff val="40000"/>
                  </a:schemeClr>
                </a:gs>
                <a:gs pos="50000">
                  <a:schemeClr val="tx2">
                    <a:lumMod val="20000"/>
                    <a:lumOff val="80000"/>
                  </a:schemeClr>
                </a:gs>
                <a:gs pos="100000">
                  <a:srgbClr val="3399FF"/>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zh-CN" altLang="en-US" sz="1600" b="1" dirty="0">
                <a:solidFill>
                  <a:srgbClr val="000000"/>
                </a:solidFill>
                <a:latin typeface="微软雅黑" pitchFamily="34" charset="-122"/>
              </a:rPr>
              <a:t>创新与信息化诉求分析</a:t>
            </a:r>
          </a:p>
        </p:txBody>
      </p:sp>
      <p:sp>
        <p:nvSpPr>
          <p:cNvPr id="15" name="同侧圆角矩形 14"/>
          <p:cNvSpPr/>
          <p:nvPr/>
        </p:nvSpPr>
        <p:spPr>
          <a:xfrm>
            <a:off x="4218362" y="1878966"/>
            <a:ext cx="3603615" cy="334963"/>
          </a:xfrm>
          <a:prstGeom prst="round2SameRect">
            <a:avLst>
              <a:gd name="adj1" fmla="val 39558"/>
              <a:gd name="adj2" fmla="val 0"/>
            </a:avLst>
          </a:prstGeom>
          <a:solidFill>
            <a:srgbClr val="C9DFFF"/>
          </a:solidFill>
          <a:ln w="12700">
            <a:gradFill>
              <a:gsLst>
                <a:gs pos="0">
                  <a:schemeClr val="tx2">
                    <a:lumMod val="60000"/>
                    <a:lumOff val="40000"/>
                  </a:schemeClr>
                </a:gs>
                <a:gs pos="50000">
                  <a:schemeClr val="tx2">
                    <a:lumMod val="20000"/>
                    <a:lumOff val="80000"/>
                  </a:schemeClr>
                </a:gs>
                <a:gs pos="100000">
                  <a:srgbClr val="3399FF"/>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zh-CN" altLang="en-US" sz="1600" b="1" dirty="0">
                <a:solidFill>
                  <a:srgbClr val="000000"/>
                </a:solidFill>
                <a:latin typeface="微软雅黑" pitchFamily="34" charset="-122"/>
              </a:rPr>
              <a:t>商业价值链</a:t>
            </a:r>
            <a:r>
              <a:rPr lang="en-US" altLang="zh-CN" sz="1600" b="1" dirty="0">
                <a:solidFill>
                  <a:srgbClr val="000000"/>
                </a:solidFill>
                <a:latin typeface="微软雅黑" pitchFamily="34" charset="-122"/>
              </a:rPr>
              <a:t>/</a:t>
            </a:r>
            <a:r>
              <a:rPr lang="zh-CN" altLang="en-US" sz="1600" b="1" dirty="0">
                <a:solidFill>
                  <a:srgbClr val="000000"/>
                </a:solidFill>
                <a:latin typeface="微软雅黑" pitchFamily="34" charset="-122"/>
              </a:rPr>
              <a:t>生态链分析</a:t>
            </a:r>
          </a:p>
        </p:txBody>
      </p:sp>
      <p:sp>
        <p:nvSpPr>
          <p:cNvPr id="16" name="同侧圆角矩形 15"/>
          <p:cNvSpPr/>
          <p:nvPr/>
        </p:nvSpPr>
        <p:spPr>
          <a:xfrm>
            <a:off x="8061005" y="1869901"/>
            <a:ext cx="3603615" cy="334963"/>
          </a:xfrm>
          <a:prstGeom prst="round2SameRect">
            <a:avLst>
              <a:gd name="adj1" fmla="val 39558"/>
              <a:gd name="adj2" fmla="val 0"/>
            </a:avLst>
          </a:prstGeom>
          <a:solidFill>
            <a:srgbClr val="C9DFFF"/>
          </a:solidFill>
          <a:ln w="12700">
            <a:gradFill>
              <a:gsLst>
                <a:gs pos="0">
                  <a:schemeClr val="tx2">
                    <a:lumMod val="60000"/>
                    <a:lumOff val="40000"/>
                  </a:schemeClr>
                </a:gs>
                <a:gs pos="50000">
                  <a:schemeClr val="tx2">
                    <a:lumMod val="20000"/>
                    <a:lumOff val="80000"/>
                  </a:schemeClr>
                </a:gs>
                <a:gs pos="100000">
                  <a:srgbClr val="3399FF"/>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zh-CN" altLang="en-US" sz="1600" b="1" dirty="0">
                <a:solidFill>
                  <a:srgbClr val="000000"/>
                </a:solidFill>
                <a:latin typeface="微软雅黑" pitchFamily="34" charset="-122"/>
              </a:rPr>
              <a:t>云战略愿景设计</a:t>
            </a:r>
          </a:p>
        </p:txBody>
      </p:sp>
      <p:sp>
        <p:nvSpPr>
          <p:cNvPr id="17" name="圆角矩形 16"/>
          <p:cNvSpPr/>
          <p:nvPr/>
        </p:nvSpPr>
        <p:spPr>
          <a:xfrm>
            <a:off x="719403" y="2420888"/>
            <a:ext cx="2723748" cy="432048"/>
          </a:xfrm>
          <a:prstGeom prst="roundRect">
            <a:avLst/>
          </a:prstGeom>
          <a:solidFill>
            <a:srgbClr val="C9DFFF"/>
          </a:solidFill>
          <a:ln w="12700">
            <a:gradFill>
              <a:gsLst>
                <a:gs pos="0">
                  <a:schemeClr val="tx2">
                    <a:lumMod val="60000"/>
                    <a:lumOff val="40000"/>
                  </a:schemeClr>
                </a:gs>
                <a:gs pos="50000">
                  <a:schemeClr val="tx2">
                    <a:lumMod val="20000"/>
                    <a:lumOff val="80000"/>
                  </a:schemeClr>
                </a:gs>
                <a:gs pos="100000">
                  <a:srgbClr val="3399FF"/>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zh-CN" altLang="en-US" sz="1600" b="1" dirty="0">
                <a:solidFill>
                  <a:srgbClr val="000000"/>
                </a:solidFill>
                <a:latin typeface="微软雅黑" pitchFamily="34" charset="-122"/>
              </a:rPr>
              <a:t>目标策略及步骤规划</a:t>
            </a:r>
          </a:p>
        </p:txBody>
      </p:sp>
      <p:sp>
        <p:nvSpPr>
          <p:cNvPr id="18" name="圆角矩形 17"/>
          <p:cNvSpPr/>
          <p:nvPr/>
        </p:nvSpPr>
        <p:spPr>
          <a:xfrm>
            <a:off x="8644051" y="2406487"/>
            <a:ext cx="2636525" cy="432048"/>
          </a:xfrm>
          <a:prstGeom prst="roundRect">
            <a:avLst/>
          </a:prstGeom>
          <a:solidFill>
            <a:srgbClr val="C9DFFF"/>
          </a:solidFill>
          <a:ln w="12700">
            <a:gradFill>
              <a:gsLst>
                <a:gs pos="0">
                  <a:schemeClr val="tx2">
                    <a:lumMod val="60000"/>
                    <a:lumOff val="40000"/>
                  </a:schemeClr>
                </a:gs>
                <a:gs pos="50000">
                  <a:schemeClr val="tx2">
                    <a:lumMod val="20000"/>
                    <a:lumOff val="80000"/>
                  </a:schemeClr>
                </a:gs>
                <a:gs pos="100000">
                  <a:srgbClr val="3399FF"/>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zh-CN" altLang="en-US" sz="1600" b="1" dirty="0">
                <a:solidFill>
                  <a:srgbClr val="000000"/>
                </a:solidFill>
                <a:latin typeface="微软雅黑" pitchFamily="34" charset="-122"/>
              </a:rPr>
              <a:t>云蓝图体系规划</a:t>
            </a:r>
          </a:p>
        </p:txBody>
      </p:sp>
      <p:sp>
        <p:nvSpPr>
          <p:cNvPr id="19" name="圆角矩形 18"/>
          <p:cNvSpPr/>
          <p:nvPr/>
        </p:nvSpPr>
        <p:spPr>
          <a:xfrm>
            <a:off x="3714456" y="2420888"/>
            <a:ext cx="4677301" cy="432048"/>
          </a:xfrm>
          <a:prstGeom prst="roundRect">
            <a:avLst/>
          </a:prstGeom>
          <a:solidFill>
            <a:srgbClr val="C9DFFF"/>
          </a:solidFill>
          <a:ln w="12700">
            <a:gradFill>
              <a:gsLst>
                <a:gs pos="0">
                  <a:schemeClr val="tx2">
                    <a:lumMod val="60000"/>
                    <a:lumOff val="40000"/>
                  </a:schemeClr>
                </a:gs>
                <a:gs pos="50000">
                  <a:schemeClr val="tx2">
                    <a:lumMod val="20000"/>
                    <a:lumOff val="80000"/>
                  </a:schemeClr>
                </a:gs>
                <a:gs pos="100000">
                  <a:srgbClr val="3399FF"/>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zh-CN" altLang="en-US" sz="1600" b="1" dirty="0">
                <a:solidFill>
                  <a:srgbClr val="000000"/>
                </a:solidFill>
                <a:latin typeface="微软雅黑" pitchFamily="34" charset="-122"/>
              </a:rPr>
              <a:t>核心运营模式与价值流程分析</a:t>
            </a:r>
          </a:p>
        </p:txBody>
      </p:sp>
      <p:sp>
        <p:nvSpPr>
          <p:cNvPr id="20" name="圆角矩形 19"/>
          <p:cNvSpPr/>
          <p:nvPr/>
        </p:nvSpPr>
        <p:spPr>
          <a:xfrm>
            <a:off x="8391756" y="3049089"/>
            <a:ext cx="3272861" cy="432048"/>
          </a:xfrm>
          <a:prstGeom prst="roundRect">
            <a:avLst/>
          </a:prstGeom>
          <a:solidFill>
            <a:srgbClr val="C9DFFF"/>
          </a:solidFill>
          <a:ln w="12700">
            <a:gradFill>
              <a:gsLst>
                <a:gs pos="0">
                  <a:schemeClr val="tx2">
                    <a:lumMod val="60000"/>
                    <a:lumOff val="40000"/>
                  </a:schemeClr>
                </a:gs>
                <a:gs pos="50000">
                  <a:schemeClr val="tx2">
                    <a:lumMod val="20000"/>
                    <a:lumOff val="80000"/>
                  </a:schemeClr>
                </a:gs>
                <a:gs pos="100000">
                  <a:srgbClr val="3399FF"/>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zh-CN" altLang="en-US" sz="1600" b="1" dirty="0">
                <a:solidFill>
                  <a:srgbClr val="000000"/>
                </a:solidFill>
                <a:latin typeface="微软雅黑" pitchFamily="34" charset="-122"/>
              </a:rPr>
              <a:t>云服务总体</a:t>
            </a:r>
            <a:r>
              <a:rPr lang="en-US" altLang="zh-CN" sz="1600" b="1" dirty="0">
                <a:solidFill>
                  <a:srgbClr val="000000"/>
                </a:solidFill>
                <a:latin typeface="微软雅黑" pitchFamily="34" charset="-122"/>
              </a:rPr>
              <a:t>SOA</a:t>
            </a:r>
            <a:r>
              <a:rPr lang="zh-CN" altLang="en-US" sz="1600" b="1" dirty="0">
                <a:solidFill>
                  <a:srgbClr val="000000"/>
                </a:solidFill>
                <a:latin typeface="微软雅黑" pitchFamily="34" charset="-122"/>
              </a:rPr>
              <a:t>架构规划</a:t>
            </a:r>
          </a:p>
        </p:txBody>
      </p:sp>
      <p:sp>
        <p:nvSpPr>
          <p:cNvPr id="21" name="圆角矩形 20"/>
          <p:cNvSpPr/>
          <p:nvPr/>
        </p:nvSpPr>
        <p:spPr>
          <a:xfrm>
            <a:off x="315419" y="3049089"/>
            <a:ext cx="3272861" cy="432048"/>
          </a:xfrm>
          <a:prstGeom prst="roundRect">
            <a:avLst/>
          </a:prstGeom>
          <a:solidFill>
            <a:srgbClr val="C9DFFF"/>
          </a:solidFill>
          <a:ln w="12700">
            <a:gradFill>
              <a:gsLst>
                <a:gs pos="0">
                  <a:schemeClr val="tx2">
                    <a:lumMod val="60000"/>
                    <a:lumOff val="40000"/>
                  </a:schemeClr>
                </a:gs>
                <a:gs pos="50000">
                  <a:schemeClr val="tx2">
                    <a:lumMod val="20000"/>
                    <a:lumOff val="80000"/>
                  </a:schemeClr>
                </a:gs>
                <a:gs pos="100000">
                  <a:srgbClr val="3399FF"/>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zh-CN" altLang="en-US" sz="1600" b="1" dirty="0">
                <a:solidFill>
                  <a:srgbClr val="000000"/>
                </a:solidFill>
                <a:latin typeface="微软雅黑" pitchFamily="34" charset="-122"/>
              </a:rPr>
              <a:t>云应用聚集视图总体设计</a:t>
            </a:r>
          </a:p>
        </p:txBody>
      </p:sp>
      <p:sp>
        <p:nvSpPr>
          <p:cNvPr id="22" name="圆角矩形 21"/>
          <p:cNvSpPr/>
          <p:nvPr/>
        </p:nvSpPr>
        <p:spPr>
          <a:xfrm>
            <a:off x="4464052" y="4221164"/>
            <a:ext cx="3077633" cy="1089025"/>
          </a:xfrm>
          <a:prstGeom prst="roundRect">
            <a:avLst/>
          </a:prstGeom>
          <a:solidFill>
            <a:srgbClr val="C9DFFF"/>
          </a:solidFill>
          <a:ln w="12700"/>
          <a:effectLst>
            <a:outerShdw blurRad="406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err="1">
                <a:solidFill>
                  <a:srgbClr val="000000"/>
                </a:solidFill>
                <a:latin typeface="微软雅黑" pitchFamily="34" charset="-122"/>
              </a:rPr>
              <a:t>PaaS</a:t>
            </a:r>
            <a:r>
              <a:rPr lang="zh-CN" altLang="en-US" sz="1600" b="1" dirty="0">
                <a:solidFill>
                  <a:srgbClr val="000000"/>
                </a:solidFill>
                <a:latin typeface="微软雅黑" pitchFamily="34" charset="-122"/>
              </a:rPr>
              <a:t>平台及部署规划</a:t>
            </a:r>
            <a:endParaRPr lang="en-US" altLang="zh-CN" sz="1600" b="1" dirty="0">
              <a:solidFill>
                <a:srgbClr val="000000"/>
              </a:solidFill>
              <a:latin typeface="微软雅黑" pitchFamily="34" charset="-122"/>
            </a:endParaRPr>
          </a:p>
          <a:p>
            <a:pPr algn="ctr">
              <a:lnSpc>
                <a:spcPts val="1800"/>
              </a:lnSpc>
              <a:defRPr/>
            </a:pPr>
            <a:r>
              <a:rPr lang="zh-CN" altLang="en-US" sz="1400" dirty="0">
                <a:solidFill>
                  <a:srgbClr val="000000"/>
                </a:solidFill>
                <a:latin typeface="微软雅黑" pitchFamily="34" charset="-122"/>
              </a:rPr>
              <a:t>体系结构、规范标准</a:t>
            </a:r>
            <a:endParaRPr lang="en-US" altLang="zh-CN" sz="1400" dirty="0">
              <a:solidFill>
                <a:srgbClr val="000000"/>
              </a:solidFill>
              <a:latin typeface="微软雅黑" pitchFamily="34" charset="-122"/>
            </a:endParaRPr>
          </a:p>
          <a:p>
            <a:pPr algn="ctr">
              <a:lnSpc>
                <a:spcPts val="1800"/>
              </a:lnSpc>
              <a:defRPr/>
            </a:pPr>
            <a:r>
              <a:rPr lang="zh-CN" altLang="en-US" sz="1400" dirty="0">
                <a:solidFill>
                  <a:srgbClr val="000000"/>
                </a:solidFill>
                <a:latin typeface="微软雅黑" pitchFamily="34" charset="-122"/>
              </a:rPr>
              <a:t>虚拟化、部署策略</a:t>
            </a:r>
            <a:endParaRPr lang="en-US" altLang="zh-CN" sz="1400" dirty="0">
              <a:solidFill>
                <a:srgbClr val="000000"/>
              </a:solidFill>
              <a:latin typeface="微软雅黑" pitchFamily="34" charset="-122"/>
            </a:endParaRPr>
          </a:p>
        </p:txBody>
      </p:sp>
      <p:sp>
        <p:nvSpPr>
          <p:cNvPr id="23" name="同侧圆角矩形 22"/>
          <p:cNvSpPr/>
          <p:nvPr/>
        </p:nvSpPr>
        <p:spPr>
          <a:xfrm flipV="1">
            <a:off x="1295468" y="5783695"/>
            <a:ext cx="5664629" cy="453614"/>
          </a:xfrm>
          <a:prstGeom prst="round2SameRect">
            <a:avLst>
              <a:gd name="adj1" fmla="val 39558"/>
              <a:gd name="adj2" fmla="val 0"/>
            </a:avLst>
          </a:prstGeom>
          <a:solidFill>
            <a:srgbClr val="C9DFFF"/>
          </a:solidFill>
          <a:ln w="12700">
            <a:gradFill>
              <a:gsLst>
                <a:gs pos="0">
                  <a:schemeClr val="tx2">
                    <a:lumMod val="60000"/>
                    <a:lumOff val="40000"/>
                  </a:schemeClr>
                </a:gs>
                <a:gs pos="50000">
                  <a:schemeClr val="tx2">
                    <a:lumMod val="20000"/>
                    <a:lumOff val="80000"/>
                  </a:schemeClr>
                </a:gs>
                <a:gs pos="100000">
                  <a:srgbClr val="3399FF"/>
                </a:gs>
              </a:gsLst>
              <a:lin ang="5400000" scaled="0"/>
            </a:gradFill>
          </a:ln>
          <a:effectLst>
            <a:outerShdw blurRad="38100" dist="2247900" sx="109000" sy="109000" kx="-800400" algn="bl" rotWithShape="0">
              <a:schemeClr val="tx1">
                <a:lumMod val="50000"/>
                <a:lumOff val="50000"/>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endParaRPr lang="zh-CN" altLang="en-US" sz="1600" b="1" dirty="0">
              <a:solidFill>
                <a:srgbClr val="000000"/>
              </a:solidFill>
              <a:latin typeface="微软雅黑" pitchFamily="34" charset="-122"/>
            </a:endParaRPr>
          </a:p>
        </p:txBody>
      </p:sp>
      <p:sp>
        <p:nvSpPr>
          <p:cNvPr id="57390" name="TextBox 23"/>
          <p:cNvSpPr txBox="1">
            <a:spLocks noChangeArrowheads="1"/>
          </p:cNvSpPr>
          <p:nvPr/>
        </p:nvSpPr>
        <p:spPr bwMode="auto">
          <a:xfrm>
            <a:off x="3100918" y="5826126"/>
            <a:ext cx="27559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600" b="1">
                <a:solidFill>
                  <a:srgbClr val="000000"/>
                </a:solidFill>
                <a:latin typeface="微软雅黑" pitchFamily="34" charset="-122"/>
                <a:ea typeface="微软雅黑" pitchFamily="34" charset="-122"/>
              </a:rPr>
              <a:t>IaaS</a:t>
            </a:r>
            <a:r>
              <a:rPr lang="zh-CN" altLang="en-US" sz="1600" b="1">
                <a:solidFill>
                  <a:srgbClr val="000000"/>
                </a:solidFill>
                <a:latin typeface="微软雅黑" pitchFamily="34" charset="-122"/>
                <a:ea typeface="微软雅黑" pitchFamily="34" charset="-122"/>
              </a:rPr>
              <a:t>平台及部署规划</a:t>
            </a:r>
          </a:p>
        </p:txBody>
      </p:sp>
      <p:sp>
        <p:nvSpPr>
          <p:cNvPr id="25" name="同侧圆角矩形 24"/>
          <p:cNvSpPr/>
          <p:nvPr/>
        </p:nvSpPr>
        <p:spPr>
          <a:xfrm flipV="1">
            <a:off x="3122763" y="6379998"/>
            <a:ext cx="5950307" cy="433378"/>
          </a:xfrm>
          <a:prstGeom prst="round2SameRect">
            <a:avLst>
              <a:gd name="adj1" fmla="val 39558"/>
              <a:gd name="adj2" fmla="val 0"/>
            </a:avLst>
          </a:prstGeom>
          <a:solidFill>
            <a:srgbClr val="C9DFFF"/>
          </a:solidFill>
          <a:ln w="12700">
            <a:gradFill>
              <a:gsLst>
                <a:gs pos="0">
                  <a:schemeClr val="tx2">
                    <a:lumMod val="60000"/>
                    <a:lumOff val="40000"/>
                  </a:schemeClr>
                </a:gs>
                <a:gs pos="50000">
                  <a:schemeClr val="tx2">
                    <a:lumMod val="20000"/>
                    <a:lumOff val="80000"/>
                  </a:schemeClr>
                </a:gs>
                <a:gs pos="100000">
                  <a:srgbClr val="3399FF"/>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endParaRPr lang="zh-CN" altLang="en-US" sz="1600" b="1" dirty="0">
              <a:solidFill>
                <a:srgbClr val="000000"/>
              </a:solidFill>
              <a:latin typeface="微软雅黑" pitchFamily="34" charset="-122"/>
            </a:endParaRPr>
          </a:p>
        </p:txBody>
      </p:sp>
      <p:sp>
        <p:nvSpPr>
          <p:cNvPr id="57394" name="TextBox 25"/>
          <p:cNvSpPr txBox="1">
            <a:spLocks noChangeArrowheads="1"/>
          </p:cNvSpPr>
          <p:nvPr/>
        </p:nvSpPr>
        <p:spPr bwMode="auto">
          <a:xfrm>
            <a:off x="4271433" y="6453189"/>
            <a:ext cx="3905251"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1600" b="1" dirty="0">
                <a:solidFill>
                  <a:srgbClr val="000000"/>
                </a:solidFill>
                <a:latin typeface="微软雅黑" pitchFamily="34" charset="-122"/>
                <a:ea typeface="微软雅黑" pitchFamily="34" charset="-122"/>
              </a:rPr>
              <a:t>管理体系规划</a:t>
            </a:r>
            <a:endParaRPr lang="en-US" altLang="zh-CN" sz="1600" b="1" dirty="0">
              <a:solidFill>
                <a:srgbClr val="000000"/>
              </a:solidFill>
              <a:latin typeface="微软雅黑" pitchFamily="34" charset="-122"/>
              <a:ea typeface="微软雅黑" pitchFamily="34" charset="-122"/>
            </a:endParaRPr>
          </a:p>
        </p:txBody>
      </p:sp>
      <p:sp>
        <p:nvSpPr>
          <p:cNvPr id="57395" name="TextBox 26"/>
          <p:cNvSpPr txBox="1">
            <a:spLocks noChangeArrowheads="1"/>
          </p:cNvSpPr>
          <p:nvPr/>
        </p:nvSpPr>
        <p:spPr bwMode="auto">
          <a:xfrm>
            <a:off x="6288618" y="3051175"/>
            <a:ext cx="2355849"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Clr>
                <a:srgbClr val="823634"/>
              </a:buClr>
              <a:buSzPct val="80000"/>
              <a:buFont typeface="Wingdings" pitchFamily="2" charset="2"/>
              <a:buChar char="l"/>
            </a:pPr>
            <a:r>
              <a:rPr lang="zh-CN" altLang="en-US" sz="1400">
                <a:solidFill>
                  <a:srgbClr val="000000"/>
                </a:solidFill>
                <a:latin typeface="微软雅黑" pitchFamily="34" charset="-122"/>
                <a:ea typeface="微软雅黑" pitchFamily="34" charset="-122"/>
              </a:rPr>
              <a:t>流程逐级细化</a:t>
            </a:r>
            <a:endParaRPr lang="en-US" altLang="zh-CN" sz="1400">
              <a:solidFill>
                <a:srgbClr val="000000"/>
              </a:solidFill>
              <a:latin typeface="微软雅黑" pitchFamily="34" charset="-122"/>
              <a:ea typeface="微软雅黑" pitchFamily="34" charset="-122"/>
            </a:endParaRPr>
          </a:p>
          <a:p>
            <a:pPr eaLnBrk="1" hangingPunct="1">
              <a:buClr>
                <a:srgbClr val="823634"/>
              </a:buClr>
              <a:buSzPct val="80000"/>
              <a:buFont typeface="Wingdings" pitchFamily="2" charset="2"/>
              <a:buChar char="l"/>
            </a:pPr>
            <a:r>
              <a:rPr lang="zh-CN" altLang="en-US" sz="1400">
                <a:solidFill>
                  <a:srgbClr val="000000"/>
                </a:solidFill>
                <a:latin typeface="微软雅黑" pitchFamily="34" charset="-122"/>
                <a:ea typeface="微软雅黑" pitchFamily="34" charset="-122"/>
              </a:rPr>
              <a:t>服务总线规划</a:t>
            </a:r>
            <a:endParaRPr lang="en-US" altLang="zh-CN" sz="1400">
              <a:solidFill>
                <a:srgbClr val="000000"/>
              </a:solidFill>
              <a:latin typeface="微软雅黑" pitchFamily="34" charset="-122"/>
              <a:ea typeface="微软雅黑" pitchFamily="34" charset="-122"/>
            </a:endParaRPr>
          </a:p>
          <a:p>
            <a:pPr eaLnBrk="1" hangingPunct="1">
              <a:buClr>
                <a:srgbClr val="823634"/>
              </a:buClr>
              <a:buSzPct val="80000"/>
              <a:buFont typeface="Wingdings" pitchFamily="2" charset="2"/>
              <a:buChar char="l"/>
            </a:pPr>
            <a:r>
              <a:rPr lang="en-US" altLang="zh-CN" sz="1400">
                <a:solidFill>
                  <a:srgbClr val="000000"/>
                </a:solidFill>
                <a:latin typeface="微软雅黑" pitchFamily="34" charset="-122"/>
                <a:ea typeface="微软雅黑" pitchFamily="34" charset="-122"/>
              </a:rPr>
              <a:t>SOA</a:t>
            </a:r>
            <a:r>
              <a:rPr lang="zh-CN" altLang="en-US" sz="1400">
                <a:solidFill>
                  <a:srgbClr val="000000"/>
                </a:solidFill>
                <a:latin typeface="微软雅黑" pitchFamily="34" charset="-122"/>
                <a:ea typeface="微软雅黑" pitchFamily="34" charset="-122"/>
              </a:rPr>
              <a:t>服务设计</a:t>
            </a:r>
            <a:endParaRPr lang="en-US" altLang="zh-CN" sz="1400">
              <a:solidFill>
                <a:srgbClr val="000000"/>
              </a:solidFill>
              <a:latin typeface="微软雅黑" pitchFamily="34" charset="-122"/>
              <a:ea typeface="微软雅黑" pitchFamily="34" charset="-122"/>
            </a:endParaRPr>
          </a:p>
          <a:p>
            <a:pPr eaLnBrk="1" hangingPunct="1">
              <a:buClr>
                <a:srgbClr val="823634"/>
              </a:buClr>
              <a:buSzPct val="80000"/>
              <a:buFont typeface="Wingdings" pitchFamily="2" charset="2"/>
              <a:buChar char="l"/>
            </a:pPr>
            <a:r>
              <a:rPr lang="zh-CN" altLang="en-US" sz="1400">
                <a:solidFill>
                  <a:srgbClr val="000000"/>
                </a:solidFill>
                <a:latin typeface="微软雅黑" pitchFamily="34" charset="-122"/>
                <a:ea typeface="微软雅黑" pitchFamily="34" charset="-122"/>
              </a:rPr>
              <a:t>服务流程设计</a:t>
            </a:r>
          </a:p>
        </p:txBody>
      </p:sp>
      <p:sp>
        <p:nvSpPr>
          <p:cNvPr id="57396" name="TextBox 27"/>
          <p:cNvSpPr txBox="1">
            <a:spLocks noChangeArrowheads="1"/>
          </p:cNvSpPr>
          <p:nvPr/>
        </p:nvSpPr>
        <p:spPr bwMode="auto">
          <a:xfrm>
            <a:off x="9980085" y="3627439"/>
            <a:ext cx="2355849"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Clr>
                <a:srgbClr val="823634"/>
              </a:buClr>
              <a:buSzPct val="80000"/>
              <a:buFont typeface="Wingdings" pitchFamily="2" charset="2"/>
              <a:buChar char="l"/>
            </a:pPr>
            <a:r>
              <a:rPr lang="zh-CN" altLang="en-US" sz="1400">
                <a:solidFill>
                  <a:srgbClr val="000000"/>
                </a:solidFill>
                <a:latin typeface="微软雅黑" pitchFamily="34" charset="-122"/>
                <a:ea typeface="微软雅黑" pitchFamily="34" charset="-122"/>
              </a:rPr>
              <a:t>数据中心</a:t>
            </a:r>
            <a:r>
              <a:rPr lang="en-US" altLang="zh-CN" sz="1400">
                <a:solidFill>
                  <a:srgbClr val="000000"/>
                </a:solidFill>
                <a:latin typeface="微软雅黑" pitchFamily="34" charset="-122"/>
                <a:ea typeface="微软雅黑" pitchFamily="34" charset="-122"/>
              </a:rPr>
              <a:t>/</a:t>
            </a:r>
            <a:r>
              <a:rPr lang="zh-CN" altLang="en-US" sz="1400">
                <a:solidFill>
                  <a:srgbClr val="000000"/>
                </a:solidFill>
                <a:latin typeface="微软雅黑" pitchFamily="34" charset="-122"/>
                <a:ea typeface="微软雅黑" pitchFamily="34" charset="-122"/>
              </a:rPr>
              <a:t>库规划</a:t>
            </a:r>
            <a:endParaRPr lang="en-US" altLang="zh-CN" sz="1400">
              <a:solidFill>
                <a:srgbClr val="000000"/>
              </a:solidFill>
              <a:latin typeface="微软雅黑" pitchFamily="34" charset="-122"/>
              <a:ea typeface="微软雅黑" pitchFamily="34" charset="-122"/>
            </a:endParaRPr>
          </a:p>
          <a:p>
            <a:pPr eaLnBrk="1" hangingPunct="1">
              <a:buClr>
                <a:srgbClr val="823634"/>
              </a:buClr>
              <a:buSzPct val="80000"/>
              <a:buFont typeface="Wingdings" pitchFamily="2" charset="2"/>
              <a:buChar char="l"/>
            </a:pPr>
            <a:r>
              <a:rPr lang="zh-CN" altLang="en-US" sz="1400">
                <a:solidFill>
                  <a:srgbClr val="000000"/>
                </a:solidFill>
                <a:latin typeface="微软雅黑" pitchFamily="34" charset="-122"/>
                <a:ea typeface="微软雅黑" pitchFamily="34" charset="-122"/>
              </a:rPr>
              <a:t>数据仓库</a:t>
            </a:r>
            <a:r>
              <a:rPr lang="en-US" altLang="zh-CN" sz="1400">
                <a:solidFill>
                  <a:srgbClr val="000000"/>
                </a:solidFill>
                <a:latin typeface="微软雅黑" pitchFamily="34" charset="-122"/>
                <a:ea typeface="微软雅黑" pitchFamily="34" charset="-122"/>
              </a:rPr>
              <a:t>/</a:t>
            </a:r>
            <a:r>
              <a:rPr lang="zh-CN" altLang="en-US" sz="1400">
                <a:solidFill>
                  <a:srgbClr val="000000"/>
                </a:solidFill>
                <a:latin typeface="微软雅黑" pitchFamily="34" charset="-122"/>
                <a:ea typeface="微软雅黑" pitchFamily="34" charset="-122"/>
              </a:rPr>
              <a:t>商业</a:t>
            </a:r>
            <a:endParaRPr lang="en-US" altLang="zh-CN" sz="1400">
              <a:solidFill>
                <a:srgbClr val="000000"/>
              </a:solidFill>
              <a:latin typeface="微软雅黑" pitchFamily="34" charset="-122"/>
              <a:ea typeface="微软雅黑" pitchFamily="34" charset="-122"/>
            </a:endParaRPr>
          </a:p>
          <a:p>
            <a:pPr eaLnBrk="1" hangingPunct="1">
              <a:buClr>
                <a:srgbClr val="823634"/>
              </a:buClr>
              <a:buSzPct val="80000"/>
            </a:pPr>
            <a:r>
              <a:rPr lang="en-US" altLang="zh-CN" sz="1400">
                <a:solidFill>
                  <a:srgbClr val="000000"/>
                </a:solidFill>
                <a:latin typeface="微软雅黑" pitchFamily="34" charset="-122"/>
                <a:ea typeface="微软雅黑" pitchFamily="34" charset="-122"/>
              </a:rPr>
              <a:t>  </a:t>
            </a:r>
            <a:r>
              <a:rPr lang="zh-CN" altLang="en-US" sz="1400">
                <a:solidFill>
                  <a:srgbClr val="000000"/>
                </a:solidFill>
                <a:latin typeface="微软雅黑" pitchFamily="34" charset="-122"/>
                <a:ea typeface="微软雅黑" pitchFamily="34" charset="-122"/>
              </a:rPr>
              <a:t>分析规划、设计</a:t>
            </a:r>
            <a:endParaRPr lang="en-US" altLang="zh-CN" sz="1400">
              <a:solidFill>
                <a:srgbClr val="000000"/>
              </a:solidFill>
              <a:latin typeface="微软雅黑" pitchFamily="34" charset="-122"/>
              <a:ea typeface="微软雅黑" pitchFamily="34" charset="-122"/>
            </a:endParaRPr>
          </a:p>
          <a:p>
            <a:pPr eaLnBrk="1" hangingPunct="1">
              <a:buClr>
                <a:srgbClr val="823634"/>
              </a:buClr>
              <a:buSzPct val="80000"/>
              <a:buFont typeface="Wingdings" pitchFamily="2" charset="2"/>
              <a:buChar char="l"/>
            </a:pPr>
            <a:r>
              <a:rPr lang="zh-CN" altLang="en-US" sz="1400">
                <a:solidFill>
                  <a:srgbClr val="000000"/>
                </a:solidFill>
                <a:latin typeface="微软雅黑" pitchFamily="34" charset="-122"/>
                <a:ea typeface="微软雅黑" pitchFamily="34" charset="-122"/>
              </a:rPr>
              <a:t>主数据</a:t>
            </a:r>
            <a:r>
              <a:rPr lang="en-US" altLang="zh-CN" sz="1400">
                <a:solidFill>
                  <a:srgbClr val="000000"/>
                </a:solidFill>
                <a:latin typeface="微软雅黑" pitchFamily="34" charset="-122"/>
                <a:ea typeface="微软雅黑" pitchFamily="34" charset="-122"/>
              </a:rPr>
              <a:t>/</a:t>
            </a:r>
            <a:r>
              <a:rPr lang="zh-CN" altLang="en-US" sz="1400">
                <a:solidFill>
                  <a:srgbClr val="000000"/>
                </a:solidFill>
                <a:latin typeface="微软雅黑" pitchFamily="34" charset="-122"/>
                <a:ea typeface="微软雅黑" pitchFamily="34" charset="-122"/>
              </a:rPr>
              <a:t>元数据规划</a:t>
            </a:r>
            <a:endParaRPr lang="en-US" altLang="zh-CN" sz="1400">
              <a:solidFill>
                <a:srgbClr val="000000"/>
              </a:solidFill>
              <a:latin typeface="微软雅黑" pitchFamily="34" charset="-122"/>
              <a:ea typeface="微软雅黑" pitchFamily="34" charset="-122"/>
            </a:endParaRPr>
          </a:p>
        </p:txBody>
      </p:sp>
      <p:sp>
        <p:nvSpPr>
          <p:cNvPr id="57397" name="TextBox 28"/>
          <p:cNvSpPr txBox="1">
            <a:spLocks noChangeArrowheads="1"/>
          </p:cNvSpPr>
          <p:nvPr/>
        </p:nvSpPr>
        <p:spPr bwMode="auto">
          <a:xfrm>
            <a:off x="2203452" y="3627439"/>
            <a:ext cx="2355849"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Clr>
                <a:srgbClr val="823634"/>
              </a:buClr>
              <a:buSzPct val="80000"/>
              <a:buFont typeface="Wingdings" pitchFamily="2" charset="2"/>
              <a:buChar char="l"/>
            </a:pPr>
            <a:r>
              <a:rPr lang="zh-CN" altLang="en-US" sz="1400">
                <a:solidFill>
                  <a:srgbClr val="000000"/>
                </a:solidFill>
                <a:latin typeface="微软雅黑" pitchFamily="34" charset="-122"/>
                <a:ea typeface="微软雅黑" pitchFamily="34" charset="-122"/>
              </a:rPr>
              <a:t>管控模式分析</a:t>
            </a:r>
            <a:endParaRPr lang="en-US" altLang="zh-CN" sz="1400">
              <a:solidFill>
                <a:srgbClr val="000000"/>
              </a:solidFill>
              <a:latin typeface="微软雅黑" pitchFamily="34" charset="-122"/>
              <a:ea typeface="微软雅黑" pitchFamily="34" charset="-122"/>
            </a:endParaRPr>
          </a:p>
          <a:p>
            <a:pPr eaLnBrk="1" hangingPunct="1">
              <a:buClr>
                <a:srgbClr val="823634"/>
              </a:buClr>
              <a:buSzPct val="80000"/>
              <a:buFont typeface="Wingdings" pitchFamily="2" charset="2"/>
              <a:buChar char="l"/>
            </a:pPr>
            <a:r>
              <a:rPr lang="zh-CN" altLang="en-US" sz="1400">
                <a:solidFill>
                  <a:srgbClr val="000000"/>
                </a:solidFill>
                <a:latin typeface="微软雅黑" pitchFamily="34" charset="-122"/>
                <a:ea typeface="微软雅黑" pitchFamily="34" charset="-122"/>
              </a:rPr>
              <a:t>管控流程分析</a:t>
            </a:r>
            <a:endParaRPr lang="en-US" altLang="zh-CN" sz="1400">
              <a:solidFill>
                <a:srgbClr val="000000"/>
              </a:solidFill>
              <a:latin typeface="微软雅黑" pitchFamily="34" charset="-122"/>
              <a:ea typeface="微软雅黑" pitchFamily="34" charset="-122"/>
            </a:endParaRPr>
          </a:p>
          <a:p>
            <a:pPr eaLnBrk="1" hangingPunct="1">
              <a:buClr>
                <a:srgbClr val="823634"/>
              </a:buClr>
              <a:buSzPct val="80000"/>
              <a:buFont typeface="Wingdings" pitchFamily="2" charset="2"/>
              <a:buChar char="l"/>
            </a:pPr>
            <a:r>
              <a:rPr lang="en-US" altLang="zh-CN" sz="1400">
                <a:solidFill>
                  <a:srgbClr val="000000"/>
                </a:solidFill>
                <a:latin typeface="微软雅黑" pitchFamily="34" charset="-122"/>
                <a:ea typeface="微软雅黑" pitchFamily="34" charset="-122"/>
              </a:rPr>
              <a:t>HR/FI/EAM…</a:t>
            </a:r>
          </a:p>
          <a:p>
            <a:pPr eaLnBrk="1" hangingPunct="1">
              <a:buClr>
                <a:srgbClr val="823634"/>
              </a:buClr>
              <a:buSzPct val="80000"/>
            </a:pPr>
            <a:r>
              <a:rPr lang="zh-CN" altLang="en-US" sz="1400">
                <a:solidFill>
                  <a:srgbClr val="000000"/>
                </a:solidFill>
                <a:latin typeface="微软雅黑" pitchFamily="34" charset="-122"/>
                <a:ea typeface="微软雅黑" pitchFamily="34" charset="-122"/>
              </a:rPr>
              <a:t>  共享服务设计</a:t>
            </a:r>
            <a:endParaRPr lang="en-US" altLang="zh-CN" sz="1400">
              <a:solidFill>
                <a:srgbClr val="000000"/>
              </a:solidFill>
              <a:latin typeface="微软雅黑" pitchFamily="34" charset="-122"/>
              <a:ea typeface="微软雅黑" pitchFamily="34" charset="-122"/>
            </a:endParaRPr>
          </a:p>
        </p:txBody>
      </p:sp>
      <p:sp>
        <p:nvSpPr>
          <p:cNvPr id="57398" name="TextBox 29"/>
          <p:cNvSpPr txBox="1">
            <a:spLocks noChangeArrowheads="1"/>
          </p:cNvSpPr>
          <p:nvPr/>
        </p:nvSpPr>
        <p:spPr bwMode="auto">
          <a:xfrm>
            <a:off x="2256367" y="4724400"/>
            <a:ext cx="2355851"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Clr>
                <a:srgbClr val="823634"/>
              </a:buClr>
              <a:buSzPct val="80000"/>
              <a:buFont typeface="Wingdings" pitchFamily="2" charset="2"/>
              <a:buChar char="l"/>
            </a:pPr>
            <a:r>
              <a:rPr lang="zh-CN" altLang="en-US" sz="1400">
                <a:solidFill>
                  <a:srgbClr val="000000"/>
                </a:solidFill>
                <a:latin typeface="微软雅黑" pitchFamily="34" charset="-122"/>
                <a:ea typeface="微软雅黑" pitchFamily="34" charset="-122"/>
              </a:rPr>
              <a:t>运营流程细化</a:t>
            </a:r>
            <a:endParaRPr lang="en-US" altLang="zh-CN" sz="1400">
              <a:solidFill>
                <a:srgbClr val="000000"/>
              </a:solidFill>
              <a:latin typeface="微软雅黑" pitchFamily="34" charset="-122"/>
              <a:ea typeface="微软雅黑" pitchFamily="34" charset="-122"/>
            </a:endParaRPr>
          </a:p>
          <a:p>
            <a:pPr eaLnBrk="1" hangingPunct="1">
              <a:buClr>
                <a:srgbClr val="823634"/>
              </a:buClr>
              <a:buSzPct val="80000"/>
              <a:buFont typeface="Wingdings" pitchFamily="2" charset="2"/>
              <a:buChar char="l"/>
            </a:pPr>
            <a:r>
              <a:rPr lang="en-US" altLang="zh-CN" sz="1400">
                <a:solidFill>
                  <a:srgbClr val="000000"/>
                </a:solidFill>
                <a:latin typeface="微软雅黑" pitchFamily="34" charset="-122"/>
                <a:ea typeface="微软雅黑" pitchFamily="34" charset="-122"/>
              </a:rPr>
              <a:t>S</a:t>
            </a:r>
            <a:r>
              <a:rPr lang="en-US" altLang="zh-CN" sz="1000">
                <a:solidFill>
                  <a:srgbClr val="000000"/>
                </a:solidFill>
                <a:latin typeface="微软雅黑" pitchFamily="34" charset="-122"/>
                <a:ea typeface="微软雅黑" pitchFamily="34" charset="-122"/>
              </a:rPr>
              <a:t>CM/CRM/PP/PM…</a:t>
            </a:r>
          </a:p>
          <a:p>
            <a:pPr eaLnBrk="1" hangingPunct="1">
              <a:buClr>
                <a:srgbClr val="823634"/>
              </a:buClr>
              <a:buSzPct val="80000"/>
            </a:pPr>
            <a:r>
              <a:rPr lang="en-US" altLang="zh-CN" sz="1400">
                <a:solidFill>
                  <a:srgbClr val="000000"/>
                </a:solidFill>
                <a:latin typeface="微软雅黑" pitchFamily="34" charset="-122"/>
                <a:ea typeface="微软雅黑" pitchFamily="34" charset="-122"/>
              </a:rPr>
              <a:t>  </a:t>
            </a:r>
            <a:r>
              <a:rPr lang="zh-CN" altLang="en-US" sz="1400">
                <a:solidFill>
                  <a:srgbClr val="000000"/>
                </a:solidFill>
                <a:latin typeface="微软雅黑" pitchFamily="34" charset="-122"/>
                <a:ea typeface="微软雅黑" pitchFamily="34" charset="-122"/>
              </a:rPr>
              <a:t>规划</a:t>
            </a:r>
            <a:r>
              <a:rPr lang="en-US" altLang="zh-CN" sz="1400">
                <a:solidFill>
                  <a:srgbClr val="000000"/>
                </a:solidFill>
                <a:latin typeface="微软雅黑" pitchFamily="34" charset="-122"/>
                <a:ea typeface="微软雅黑" pitchFamily="34" charset="-122"/>
              </a:rPr>
              <a:t>/</a:t>
            </a:r>
            <a:r>
              <a:rPr lang="zh-CN" altLang="en-US" sz="1400">
                <a:solidFill>
                  <a:srgbClr val="000000"/>
                </a:solidFill>
                <a:latin typeface="微软雅黑" pitchFamily="34" charset="-122"/>
                <a:ea typeface="微软雅黑" pitchFamily="34" charset="-122"/>
              </a:rPr>
              <a:t>服务设计</a:t>
            </a:r>
          </a:p>
          <a:p>
            <a:pPr eaLnBrk="1" hangingPunct="1">
              <a:buClr>
                <a:srgbClr val="823634"/>
              </a:buClr>
              <a:buSzPct val="80000"/>
              <a:buFont typeface="Wingdings" pitchFamily="2" charset="2"/>
              <a:buChar char="l"/>
            </a:pPr>
            <a:r>
              <a:rPr lang="zh-CN" altLang="en-US" sz="1400">
                <a:solidFill>
                  <a:srgbClr val="000000"/>
                </a:solidFill>
                <a:latin typeface="微软雅黑" pitchFamily="34" charset="-122"/>
                <a:ea typeface="微软雅黑" pitchFamily="34" charset="-122"/>
              </a:rPr>
              <a:t>客户化实现设计</a:t>
            </a:r>
            <a:endParaRPr lang="en-US" altLang="zh-CN" sz="1400">
              <a:solidFill>
                <a:srgbClr val="000000"/>
              </a:solidFill>
              <a:latin typeface="微软雅黑" pitchFamily="34" charset="-122"/>
              <a:ea typeface="微软雅黑" pitchFamily="34" charset="-122"/>
            </a:endParaRPr>
          </a:p>
        </p:txBody>
      </p:sp>
      <p:sp>
        <p:nvSpPr>
          <p:cNvPr id="57399" name="TextBox 30"/>
          <p:cNvSpPr txBox="1">
            <a:spLocks noChangeArrowheads="1"/>
          </p:cNvSpPr>
          <p:nvPr/>
        </p:nvSpPr>
        <p:spPr bwMode="auto">
          <a:xfrm>
            <a:off x="9884833" y="4652964"/>
            <a:ext cx="2355851"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Clr>
                <a:srgbClr val="823634"/>
              </a:buClr>
              <a:buSzPct val="80000"/>
              <a:buFont typeface="Wingdings" pitchFamily="2" charset="2"/>
              <a:buChar char="l"/>
            </a:pPr>
            <a:r>
              <a:rPr lang="en-US" altLang="zh-CN" sz="1400">
                <a:solidFill>
                  <a:srgbClr val="000000"/>
                </a:solidFill>
                <a:latin typeface="微软雅黑" pitchFamily="34" charset="-122"/>
                <a:ea typeface="微软雅黑" pitchFamily="34" charset="-122"/>
              </a:rPr>
              <a:t>SOA</a:t>
            </a:r>
            <a:r>
              <a:rPr lang="zh-CN" altLang="en-US" sz="1400">
                <a:solidFill>
                  <a:srgbClr val="000000"/>
                </a:solidFill>
                <a:latin typeface="微软雅黑" pitchFamily="34" charset="-122"/>
                <a:ea typeface="微软雅黑" pitchFamily="34" charset="-122"/>
              </a:rPr>
              <a:t>服务安全规划</a:t>
            </a:r>
            <a:endParaRPr lang="en-US" altLang="zh-CN" sz="1400">
              <a:solidFill>
                <a:srgbClr val="000000"/>
              </a:solidFill>
              <a:latin typeface="微软雅黑" pitchFamily="34" charset="-122"/>
              <a:ea typeface="微软雅黑" pitchFamily="34" charset="-122"/>
            </a:endParaRPr>
          </a:p>
          <a:p>
            <a:pPr eaLnBrk="1" hangingPunct="1">
              <a:buClr>
                <a:srgbClr val="823634"/>
              </a:buClr>
              <a:buSzPct val="80000"/>
              <a:buFont typeface="Wingdings" pitchFamily="2" charset="2"/>
              <a:buChar char="l"/>
            </a:pPr>
            <a:r>
              <a:rPr lang="en-US" altLang="zh-CN" sz="1400">
                <a:solidFill>
                  <a:srgbClr val="000000"/>
                </a:solidFill>
                <a:latin typeface="微软雅黑" pitchFamily="34" charset="-122"/>
                <a:ea typeface="微软雅黑" pitchFamily="34" charset="-122"/>
              </a:rPr>
              <a:t>SSO/CA</a:t>
            </a:r>
            <a:r>
              <a:rPr lang="zh-CN" altLang="en-US" sz="1400">
                <a:solidFill>
                  <a:srgbClr val="000000"/>
                </a:solidFill>
                <a:latin typeface="微软雅黑" pitchFamily="34" charset="-122"/>
                <a:ea typeface="微软雅黑" pitchFamily="34" charset="-122"/>
              </a:rPr>
              <a:t>认证规划</a:t>
            </a:r>
          </a:p>
          <a:p>
            <a:pPr eaLnBrk="1" hangingPunct="1">
              <a:buClr>
                <a:srgbClr val="823634"/>
              </a:buClr>
              <a:buSzPct val="80000"/>
              <a:buFont typeface="Wingdings" pitchFamily="2" charset="2"/>
              <a:buChar char="l"/>
            </a:pPr>
            <a:r>
              <a:rPr lang="zh-CN" altLang="en-US" sz="1400">
                <a:solidFill>
                  <a:srgbClr val="000000"/>
                </a:solidFill>
                <a:latin typeface="微软雅黑" pitchFamily="34" charset="-122"/>
                <a:ea typeface="微软雅黑" pitchFamily="34" charset="-122"/>
              </a:rPr>
              <a:t>设备</a:t>
            </a:r>
            <a:r>
              <a:rPr lang="en-US" altLang="zh-CN" sz="1400">
                <a:solidFill>
                  <a:srgbClr val="000000"/>
                </a:solidFill>
                <a:latin typeface="微软雅黑" pitchFamily="34" charset="-122"/>
                <a:ea typeface="微软雅黑" pitchFamily="34" charset="-122"/>
              </a:rPr>
              <a:t>/</a:t>
            </a:r>
            <a:r>
              <a:rPr lang="zh-CN" altLang="en-US" sz="1400">
                <a:solidFill>
                  <a:srgbClr val="000000"/>
                </a:solidFill>
                <a:latin typeface="微软雅黑" pitchFamily="34" charset="-122"/>
                <a:ea typeface="微软雅黑" pitchFamily="34" charset="-122"/>
              </a:rPr>
              <a:t>虚拟资源及</a:t>
            </a:r>
            <a:endParaRPr lang="en-US" altLang="zh-CN" sz="1400">
              <a:solidFill>
                <a:srgbClr val="000000"/>
              </a:solidFill>
              <a:latin typeface="微软雅黑" pitchFamily="34" charset="-122"/>
              <a:ea typeface="微软雅黑" pitchFamily="34" charset="-122"/>
            </a:endParaRPr>
          </a:p>
          <a:p>
            <a:pPr eaLnBrk="1" hangingPunct="1">
              <a:buClr>
                <a:srgbClr val="823634"/>
              </a:buClr>
              <a:buSzPct val="80000"/>
            </a:pPr>
            <a:r>
              <a:rPr lang="en-US" altLang="zh-CN" sz="1400">
                <a:solidFill>
                  <a:srgbClr val="000000"/>
                </a:solidFill>
                <a:latin typeface="微软雅黑" pitchFamily="34" charset="-122"/>
                <a:ea typeface="微软雅黑" pitchFamily="34" charset="-122"/>
              </a:rPr>
              <a:t>  </a:t>
            </a:r>
            <a:r>
              <a:rPr lang="zh-CN" altLang="en-US" sz="1400">
                <a:solidFill>
                  <a:srgbClr val="000000"/>
                </a:solidFill>
                <a:latin typeface="微软雅黑" pitchFamily="34" charset="-122"/>
                <a:ea typeface="微软雅黑" pitchFamily="34" charset="-122"/>
              </a:rPr>
              <a:t>网络安全规划</a:t>
            </a:r>
            <a:endParaRPr lang="en-US" altLang="zh-CN" sz="1400">
              <a:solidFill>
                <a:srgbClr val="000000"/>
              </a:solidFill>
              <a:latin typeface="微软雅黑" pitchFamily="34" charset="-122"/>
              <a:ea typeface="微软雅黑" pitchFamily="34" charset="-122"/>
            </a:endParaRPr>
          </a:p>
          <a:p>
            <a:pPr eaLnBrk="1" hangingPunct="1">
              <a:buClr>
                <a:srgbClr val="823634"/>
              </a:buClr>
              <a:buSzPct val="80000"/>
              <a:buFont typeface="Wingdings" pitchFamily="2" charset="2"/>
              <a:buChar char="l"/>
            </a:pPr>
            <a:endParaRPr lang="en-US" altLang="zh-CN" sz="1400">
              <a:solidFill>
                <a:srgbClr val="000000"/>
              </a:solidFill>
              <a:latin typeface="微软雅黑" pitchFamily="34" charset="-122"/>
              <a:ea typeface="微软雅黑" pitchFamily="34" charset="-122"/>
            </a:endParaRPr>
          </a:p>
        </p:txBody>
      </p:sp>
      <p:sp>
        <p:nvSpPr>
          <p:cNvPr id="57400" name="TextBox 31"/>
          <p:cNvSpPr txBox="1">
            <a:spLocks noChangeArrowheads="1"/>
          </p:cNvSpPr>
          <p:nvPr/>
        </p:nvSpPr>
        <p:spPr bwMode="auto">
          <a:xfrm>
            <a:off x="6959600" y="5732464"/>
            <a:ext cx="3490384"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Clr>
                <a:srgbClr val="823634"/>
              </a:buClr>
              <a:buSzPct val="80000"/>
            </a:pPr>
            <a:r>
              <a:rPr lang="zh-CN" altLang="en-US" sz="1400">
                <a:solidFill>
                  <a:srgbClr val="000000"/>
                </a:solidFill>
                <a:latin typeface="微软雅黑" pitchFamily="34" charset="-122"/>
                <a:ea typeface="微软雅黑" pitchFamily="34" charset="-122"/>
              </a:rPr>
              <a:t>计算资源、存储资源、网络资源需求、池化与部署架构规划</a:t>
            </a:r>
            <a:endParaRPr lang="en-US" altLang="zh-CN" sz="1400">
              <a:solidFill>
                <a:srgbClr val="000000"/>
              </a:solidFill>
              <a:latin typeface="微软雅黑" pitchFamily="34" charset="-122"/>
              <a:ea typeface="微软雅黑" pitchFamily="34" charset="-122"/>
            </a:endParaRPr>
          </a:p>
        </p:txBody>
      </p:sp>
      <p:cxnSp>
        <p:nvCxnSpPr>
          <p:cNvPr id="33" name="直接连接符 32"/>
          <p:cNvCxnSpPr/>
          <p:nvPr/>
        </p:nvCxnSpPr>
        <p:spPr>
          <a:xfrm>
            <a:off x="6096000" y="1249363"/>
            <a:ext cx="0" cy="144462"/>
          </a:xfrm>
          <a:prstGeom prst="line">
            <a:avLst/>
          </a:prstGeom>
          <a:ln>
            <a:tailEnd type="stealth"/>
          </a:ln>
        </p:spPr>
        <p:style>
          <a:lnRef idx="3">
            <a:schemeClr val="accent1"/>
          </a:lnRef>
          <a:fillRef idx="0">
            <a:schemeClr val="accent1"/>
          </a:fillRef>
          <a:effectRef idx="2">
            <a:schemeClr val="accent1"/>
          </a:effectRef>
          <a:fontRef idx="minor">
            <a:schemeClr val="tx1"/>
          </a:fontRef>
        </p:style>
      </p:cxnSp>
      <p:cxnSp>
        <p:nvCxnSpPr>
          <p:cNvPr id="34" name="直接连接符 33"/>
          <p:cNvCxnSpPr/>
          <p:nvPr/>
        </p:nvCxnSpPr>
        <p:spPr>
          <a:xfrm>
            <a:off x="6096000" y="1700214"/>
            <a:ext cx="0" cy="180975"/>
          </a:xfrm>
          <a:prstGeom prst="line">
            <a:avLst/>
          </a:prstGeom>
          <a:ln>
            <a:tailEnd type="stealth"/>
          </a:ln>
        </p:spPr>
        <p:style>
          <a:lnRef idx="3">
            <a:schemeClr val="accent1"/>
          </a:lnRef>
          <a:fillRef idx="0">
            <a:schemeClr val="accent1"/>
          </a:fillRef>
          <a:effectRef idx="2">
            <a:schemeClr val="accent1"/>
          </a:effectRef>
          <a:fontRef idx="minor">
            <a:schemeClr val="tx1"/>
          </a:fontRef>
        </p:style>
      </p:cxnSp>
      <p:sp>
        <p:nvSpPr>
          <p:cNvPr id="35" name="任意多边形 34"/>
          <p:cNvSpPr/>
          <p:nvPr/>
        </p:nvSpPr>
        <p:spPr>
          <a:xfrm>
            <a:off x="7823200" y="1570038"/>
            <a:ext cx="2000251" cy="292100"/>
          </a:xfrm>
          <a:custGeom>
            <a:avLst/>
            <a:gdLst>
              <a:gd name="connsiteX0" fmla="*/ 0 w 1484244"/>
              <a:gd name="connsiteY0" fmla="*/ 0 h 304800"/>
              <a:gd name="connsiteX1" fmla="*/ 1484244 w 1484244"/>
              <a:gd name="connsiteY1" fmla="*/ 0 h 304800"/>
              <a:gd name="connsiteX2" fmla="*/ 1484244 w 1484244"/>
              <a:gd name="connsiteY2" fmla="*/ 304800 h 304800"/>
            </a:gdLst>
            <a:ahLst/>
            <a:cxnLst>
              <a:cxn ang="0">
                <a:pos x="connsiteX0" y="connsiteY0"/>
              </a:cxn>
              <a:cxn ang="0">
                <a:pos x="connsiteX1" y="connsiteY1"/>
              </a:cxn>
              <a:cxn ang="0">
                <a:pos x="connsiteX2" y="connsiteY2"/>
              </a:cxn>
            </a:cxnLst>
            <a:rect l="l" t="t" r="r" b="b"/>
            <a:pathLst>
              <a:path w="1484244" h="304800">
                <a:moveTo>
                  <a:pt x="0" y="0"/>
                </a:moveTo>
                <a:lnTo>
                  <a:pt x="1484244" y="0"/>
                </a:lnTo>
                <a:lnTo>
                  <a:pt x="1484244" y="304800"/>
                </a:lnTo>
              </a:path>
            </a:pathLst>
          </a:custGeom>
          <a:ln w="38100">
            <a:tail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srgbClr val="000000"/>
              </a:solidFill>
            </a:endParaRPr>
          </a:p>
        </p:txBody>
      </p:sp>
      <p:sp>
        <p:nvSpPr>
          <p:cNvPr id="36" name="任意多边形 35"/>
          <p:cNvSpPr/>
          <p:nvPr/>
        </p:nvSpPr>
        <p:spPr>
          <a:xfrm flipH="1">
            <a:off x="2256367" y="1557338"/>
            <a:ext cx="1979084" cy="304800"/>
          </a:xfrm>
          <a:custGeom>
            <a:avLst/>
            <a:gdLst>
              <a:gd name="connsiteX0" fmla="*/ 0 w 1484244"/>
              <a:gd name="connsiteY0" fmla="*/ 0 h 304800"/>
              <a:gd name="connsiteX1" fmla="*/ 1484244 w 1484244"/>
              <a:gd name="connsiteY1" fmla="*/ 0 h 304800"/>
              <a:gd name="connsiteX2" fmla="*/ 1484244 w 1484244"/>
              <a:gd name="connsiteY2" fmla="*/ 304800 h 304800"/>
            </a:gdLst>
            <a:ahLst/>
            <a:cxnLst>
              <a:cxn ang="0">
                <a:pos x="connsiteX0" y="connsiteY0"/>
              </a:cxn>
              <a:cxn ang="0">
                <a:pos x="connsiteX1" y="connsiteY1"/>
              </a:cxn>
              <a:cxn ang="0">
                <a:pos x="connsiteX2" y="connsiteY2"/>
              </a:cxn>
            </a:cxnLst>
            <a:rect l="l" t="t" r="r" b="b"/>
            <a:pathLst>
              <a:path w="1484244" h="304800">
                <a:moveTo>
                  <a:pt x="0" y="0"/>
                </a:moveTo>
                <a:lnTo>
                  <a:pt x="1484244" y="0"/>
                </a:lnTo>
                <a:lnTo>
                  <a:pt x="1484244" y="304800"/>
                </a:lnTo>
              </a:path>
            </a:pathLst>
          </a:custGeom>
          <a:ln w="38100">
            <a:tail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srgbClr val="000000"/>
              </a:solidFill>
            </a:endParaRPr>
          </a:p>
        </p:txBody>
      </p:sp>
      <p:cxnSp>
        <p:nvCxnSpPr>
          <p:cNvPr id="37" name="直接连接符 36"/>
          <p:cNvCxnSpPr/>
          <p:nvPr/>
        </p:nvCxnSpPr>
        <p:spPr>
          <a:xfrm>
            <a:off x="6096000" y="2241550"/>
            <a:ext cx="0" cy="179388"/>
          </a:xfrm>
          <a:prstGeom prst="line">
            <a:avLst/>
          </a:prstGeom>
          <a:ln>
            <a:tailEnd type="stealth"/>
          </a:ln>
        </p:spPr>
        <p:style>
          <a:lnRef idx="3">
            <a:schemeClr val="accent1"/>
          </a:lnRef>
          <a:fillRef idx="0">
            <a:schemeClr val="accent1"/>
          </a:fillRef>
          <a:effectRef idx="2">
            <a:schemeClr val="accent1"/>
          </a:effectRef>
          <a:fontRef idx="minor">
            <a:schemeClr val="tx1"/>
          </a:fontRef>
        </p:style>
      </p:cxnSp>
      <p:cxnSp>
        <p:nvCxnSpPr>
          <p:cNvPr id="38" name="直接连接符 37"/>
          <p:cNvCxnSpPr/>
          <p:nvPr/>
        </p:nvCxnSpPr>
        <p:spPr>
          <a:xfrm>
            <a:off x="9840384" y="2241550"/>
            <a:ext cx="0" cy="179388"/>
          </a:xfrm>
          <a:prstGeom prst="line">
            <a:avLst/>
          </a:prstGeom>
          <a:ln w="38100">
            <a:tailEnd type="stealt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256367" y="2241550"/>
            <a:ext cx="0" cy="179388"/>
          </a:xfrm>
          <a:prstGeom prst="line">
            <a:avLst/>
          </a:prstGeom>
          <a:ln w="38100">
            <a:tailEnd type="stealth"/>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9840384" y="2852739"/>
            <a:ext cx="0" cy="180975"/>
          </a:xfrm>
          <a:prstGeom prst="line">
            <a:avLst/>
          </a:prstGeom>
          <a:ln w="38100">
            <a:tailEnd type="stealt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2256367" y="2852739"/>
            <a:ext cx="0" cy="180975"/>
          </a:xfrm>
          <a:prstGeom prst="line">
            <a:avLst/>
          </a:prstGeom>
          <a:ln w="38100">
            <a:tailEnd type="stealt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16200000">
            <a:off x="7943851" y="1939925"/>
            <a:ext cx="0" cy="241300"/>
          </a:xfrm>
          <a:prstGeom prst="line">
            <a:avLst/>
          </a:prstGeom>
          <a:ln w="38100">
            <a:tailEnd type="stealt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5400000" flipH="1">
            <a:off x="4103159" y="1940983"/>
            <a:ext cx="0" cy="239184"/>
          </a:xfrm>
          <a:prstGeom prst="line">
            <a:avLst/>
          </a:prstGeom>
          <a:ln w="38100">
            <a:tailEnd type="stealth"/>
          </a:ln>
        </p:spPr>
        <p:style>
          <a:lnRef idx="1">
            <a:schemeClr val="accent1"/>
          </a:lnRef>
          <a:fillRef idx="0">
            <a:schemeClr val="accent1"/>
          </a:fillRef>
          <a:effectRef idx="0">
            <a:schemeClr val="accent1"/>
          </a:effectRef>
          <a:fontRef idx="minor">
            <a:schemeClr val="tx1"/>
          </a:fontRef>
        </p:style>
      </p:cxnSp>
      <p:sp>
        <p:nvSpPr>
          <p:cNvPr id="44" name="下箭头 43"/>
          <p:cNvSpPr/>
          <p:nvPr/>
        </p:nvSpPr>
        <p:spPr>
          <a:xfrm>
            <a:off x="6019800" y="2889250"/>
            <a:ext cx="171451" cy="1793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cxnSp>
        <p:nvCxnSpPr>
          <p:cNvPr id="45" name="直接连接符 44"/>
          <p:cNvCxnSpPr/>
          <p:nvPr/>
        </p:nvCxnSpPr>
        <p:spPr>
          <a:xfrm rot="5400000" flipH="1">
            <a:off x="8280401" y="3163888"/>
            <a:ext cx="0" cy="241300"/>
          </a:xfrm>
          <a:prstGeom prst="line">
            <a:avLst/>
          </a:prstGeom>
          <a:ln w="38100">
            <a:tailEnd type="stealth"/>
          </a:ln>
        </p:spPr>
        <p:style>
          <a:lnRef idx="1">
            <a:schemeClr val="accent1"/>
          </a:lnRef>
          <a:fillRef idx="0">
            <a:schemeClr val="accent1"/>
          </a:fillRef>
          <a:effectRef idx="0">
            <a:schemeClr val="accent1"/>
          </a:effectRef>
          <a:fontRef idx="minor">
            <a:schemeClr val="tx1"/>
          </a:fontRef>
        </p:style>
      </p:cxnSp>
      <p:sp>
        <p:nvSpPr>
          <p:cNvPr id="46" name="任意多边形 45"/>
          <p:cNvSpPr/>
          <p:nvPr/>
        </p:nvSpPr>
        <p:spPr>
          <a:xfrm>
            <a:off x="3591985" y="3179763"/>
            <a:ext cx="1255183" cy="146050"/>
          </a:xfrm>
          <a:custGeom>
            <a:avLst/>
            <a:gdLst>
              <a:gd name="connsiteX0" fmla="*/ 0 w 1484244"/>
              <a:gd name="connsiteY0" fmla="*/ 0 h 304800"/>
              <a:gd name="connsiteX1" fmla="*/ 1484244 w 1484244"/>
              <a:gd name="connsiteY1" fmla="*/ 0 h 304800"/>
              <a:gd name="connsiteX2" fmla="*/ 1484244 w 1484244"/>
              <a:gd name="connsiteY2" fmla="*/ 304800 h 304800"/>
            </a:gdLst>
            <a:ahLst/>
            <a:cxnLst>
              <a:cxn ang="0">
                <a:pos x="connsiteX0" y="connsiteY0"/>
              </a:cxn>
              <a:cxn ang="0">
                <a:pos x="connsiteX1" y="connsiteY1"/>
              </a:cxn>
              <a:cxn ang="0">
                <a:pos x="connsiteX2" y="connsiteY2"/>
              </a:cxn>
            </a:cxnLst>
            <a:rect l="l" t="t" r="r" b="b"/>
            <a:pathLst>
              <a:path w="1484244" h="304800">
                <a:moveTo>
                  <a:pt x="0" y="0"/>
                </a:moveTo>
                <a:lnTo>
                  <a:pt x="1484244" y="0"/>
                </a:lnTo>
                <a:lnTo>
                  <a:pt x="1484244" y="304800"/>
                </a:lnTo>
              </a:path>
            </a:pathLst>
          </a:custGeom>
          <a:ln w="38100">
            <a:tail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srgbClr val="000000"/>
              </a:solidFill>
            </a:endParaRPr>
          </a:p>
        </p:txBody>
      </p:sp>
      <p:cxnSp>
        <p:nvCxnSpPr>
          <p:cNvPr id="47" name="直接连接符 46"/>
          <p:cNvCxnSpPr/>
          <p:nvPr/>
        </p:nvCxnSpPr>
        <p:spPr>
          <a:xfrm>
            <a:off x="2256367" y="3465514"/>
            <a:ext cx="0" cy="179387"/>
          </a:xfrm>
          <a:prstGeom prst="line">
            <a:avLst/>
          </a:prstGeom>
          <a:ln w="38100">
            <a:tailEnd type="stealt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840384" y="3465514"/>
            <a:ext cx="0" cy="179387"/>
          </a:xfrm>
          <a:prstGeom prst="line">
            <a:avLst/>
          </a:prstGeom>
          <a:ln w="38100">
            <a:tailEnd type="stealth"/>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6096000" y="3914776"/>
            <a:ext cx="2117" cy="315913"/>
          </a:xfrm>
          <a:prstGeom prst="line">
            <a:avLst/>
          </a:prstGeom>
          <a:ln w="38100">
            <a:tailEnd type="stealth"/>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104218" y="4383088"/>
            <a:ext cx="359833" cy="0"/>
          </a:xfrm>
          <a:prstGeom prst="line">
            <a:avLst/>
          </a:prstGeom>
          <a:ln w="38100">
            <a:tailEnd type="stealth"/>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176184" y="5013325"/>
            <a:ext cx="287867" cy="0"/>
          </a:xfrm>
          <a:prstGeom prst="line">
            <a:avLst/>
          </a:prstGeom>
          <a:ln w="38100">
            <a:tailEnd type="stealth"/>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7535334" y="4383088"/>
            <a:ext cx="359833" cy="0"/>
          </a:xfrm>
          <a:prstGeom prst="line">
            <a:avLst/>
          </a:prstGeom>
          <a:ln w="38100">
            <a:tailEnd type="stealth"/>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flipV="1">
            <a:off x="7535333" y="5013325"/>
            <a:ext cx="287867" cy="0"/>
          </a:xfrm>
          <a:prstGeom prst="line">
            <a:avLst/>
          </a:prstGeom>
          <a:ln w="38100">
            <a:tailEnd type="stealth"/>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488017" y="5624514"/>
            <a:ext cx="0" cy="180975"/>
          </a:xfrm>
          <a:prstGeom prst="line">
            <a:avLst/>
          </a:prstGeom>
          <a:ln w="38100">
            <a:tailEnd type="stealth"/>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9072033" y="5589589"/>
            <a:ext cx="0" cy="179387"/>
          </a:xfrm>
          <a:prstGeom prst="line">
            <a:avLst/>
          </a:prstGeom>
          <a:ln w="38100">
            <a:tailEnd type="stealth"/>
          </a:ln>
        </p:spPr>
        <p:style>
          <a:lnRef idx="1">
            <a:schemeClr val="accent1"/>
          </a:lnRef>
          <a:fillRef idx="0">
            <a:schemeClr val="accent1"/>
          </a:fillRef>
          <a:effectRef idx="0">
            <a:schemeClr val="accent1"/>
          </a:effectRef>
          <a:fontRef idx="minor">
            <a:schemeClr val="tx1"/>
          </a:fontRef>
        </p:style>
      </p:cxnSp>
      <p:sp>
        <p:nvSpPr>
          <p:cNvPr id="56" name="下箭头 55"/>
          <p:cNvSpPr/>
          <p:nvPr/>
        </p:nvSpPr>
        <p:spPr>
          <a:xfrm>
            <a:off x="6000751" y="5337175"/>
            <a:ext cx="160867" cy="431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57425" name="TextBox 56"/>
          <p:cNvSpPr txBox="1">
            <a:spLocks noChangeArrowheads="1"/>
          </p:cNvSpPr>
          <p:nvPr/>
        </p:nvSpPr>
        <p:spPr bwMode="auto">
          <a:xfrm>
            <a:off x="850901" y="115889"/>
            <a:ext cx="10629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2800" b="1" dirty="0">
                <a:solidFill>
                  <a:schemeClr val="bg1"/>
                </a:solidFill>
                <a:latin typeface="微软雅黑" pitchFamily="34" charset="-122"/>
                <a:ea typeface="微软雅黑" pitchFamily="34" charset="-122"/>
              </a:rPr>
              <a:t>IT</a:t>
            </a:r>
            <a:r>
              <a:rPr lang="zh-CN" altLang="en-US" sz="2800" b="1" dirty="0">
                <a:solidFill>
                  <a:schemeClr val="bg1"/>
                </a:solidFill>
                <a:latin typeface="微软雅黑" pitchFamily="34" charset="-122"/>
                <a:ea typeface="微软雅黑" pitchFamily="34" charset="-122"/>
              </a:rPr>
              <a:t>规划咨询与软件项目设计</a:t>
            </a:r>
            <a:r>
              <a:rPr lang="en-US" altLang="zh-CN" sz="2800" b="1" dirty="0">
                <a:solidFill>
                  <a:schemeClr val="bg1"/>
                </a:solidFill>
                <a:latin typeface="微软雅黑" pitchFamily="34" charset="-122"/>
                <a:ea typeface="微软雅黑" pitchFamily="34" charset="-122"/>
              </a:rPr>
              <a:t>——</a:t>
            </a:r>
            <a:r>
              <a:rPr lang="zh-CN" altLang="en-US" sz="2800" b="1" dirty="0">
                <a:solidFill>
                  <a:schemeClr val="bg1"/>
                </a:solidFill>
                <a:latin typeface="微软雅黑" pitchFamily="34" charset="-122"/>
                <a:ea typeface="微软雅黑" pitchFamily="34" charset="-122"/>
              </a:rPr>
              <a:t>拨云见日，找到合理的“设计”</a:t>
            </a:r>
          </a:p>
        </p:txBody>
      </p:sp>
    </p:spTree>
    <p:extLst>
      <p:ext uri="{BB962C8B-B14F-4D97-AF65-F5344CB8AC3E}">
        <p14:creationId xmlns:p14="http://schemas.microsoft.com/office/powerpoint/2010/main" val="3011878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noChangeArrowheads="1"/>
          </p:cNvSpPr>
          <p:nvPr>
            <p:ph type="title" idx="4294967295"/>
          </p:nvPr>
        </p:nvSpPr>
        <p:spPr bwMode="auto">
          <a:xfrm>
            <a:off x="413502" y="140105"/>
            <a:ext cx="10907359" cy="53553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“中国制造</a:t>
            </a:r>
            <a:r>
              <a:rPr lang="en-US" altLang="zh-CN"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2025</a:t>
            </a: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”与“工业</a:t>
            </a:r>
            <a:r>
              <a:rPr lang="en-US" altLang="zh-CN"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4.0</a:t>
            </a: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”趋势展望</a:t>
            </a:r>
          </a:p>
        </p:txBody>
      </p:sp>
      <p:sp>
        <p:nvSpPr>
          <p:cNvPr id="7171" name="矩形 10"/>
          <p:cNvSpPr>
            <a:spLocks noChangeArrowheads="1"/>
          </p:cNvSpPr>
          <p:nvPr/>
        </p:nvSpPr>
        <p:spPr bwMode="auto">
          <a:xfrm>
            <a:off x="413502" y="5270786"/>
            <a:ext cx="1511300" cy="1133475"/>
          </a:xfrm>
          <a:prstGeom prst="rect">
            <a:avLst/>
          </a:prstGeom>
          <a:solidFill>
            <a:srgbClr val="92D050"/>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sz="2000" b="1">
              <a:latin typeface="宋体" panose="02010600030101010101" pitchFamily="2" charset="-122"/>
              <a:sym typeface="宋体" panose="02010600030101010101" pitchFamily="2" charset="-122"/>
            </a:endParaRPr>
          </a:p>
        </p:txBody>
      </p:sp>
      <p:pic>
        <p:nvPicPr>
          <p:cNvPr id="71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502" y="1313149"/>
            <a:ext cx="1511300"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pic>
        <p:nvPicPr>
          <p:cNvPr id="717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502" y="3235611"/>
            <a:ext cx="1511300"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sp>
        <p:nvSpPr>
          <p:cNvPr id="7174" name="TextBox 13"/>
          <p:cNvSpPr>
            <a:spLocks noChangeArrowheads="1"/>
          </p:cNvSpPr>
          <p:nvPr/>
        </p:nvSpPr>
        <p:spPr bwMode="auto">
          <a:xfrm>
            <a:off x="629402" y="5423186"/>
            <a:ext cx="1116013" cy="830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p>
            <a:pPr algn="ctr"/>
            <a:r>
              <a:rPr lang="zh-CN" altLang="en-US" sz="2400" b="1" dirty="0">
                <a:solidFill>
                  <a:srgbClr val="000000"/>
                </a:solidFill>
                <a:ea typeface="微软雅黑" panose="020B0503020204020204" pitchFamily="34" charset="-122"/>
                <a:sym typeface="宋体" panose="02010600030101010101" pitchFamily="2" charset="-122"/>
              </a:rPr>
              <a:t>下一个增长极？</a:t>
            </a:r>
            <a:endParaRPr lang="zh-CN" altLang="en-US" b="1" dirty="0">
              <a:ea typeface="微软雅黑" panose="020B0503020204020204" pitchFamily="34" charset="-122"/>
            </a:endParaRPr>
          </a:p>
        </p:txBody>
      </p:sp>
      <p:sp>
        <p:nvSpPr>
          <p:cNvPr id="7175" name="直接箭头连接符 14"/>
          <p:cNvSpPr>
            <a:spLocks noChangeShapeType="1"/>
          </p:cNvSpPr>
          <p:nvPr/>
        </p:nvSpPr>
        <p:spPr bwMode="auto">
          <a:xfrm>
            <a:off x="1132640" y="4535774"/>
            <a:ext cx="1587" cy="644525"/>
          </a:xfrm>
          <a:prstGeom prst="straightConnector1">
            <a:avLst/>
          </a:prstGeom>
          <a:noFill/>
          <a:ln w="28575" cap="flat" cmpd="sng">
            <a:solidFill>
              <a:srgbClr val="BFBFBF"/>
            </a:solidFill>
            <a:bevel/>
            <a:headEnd/>
            <a:tailEnd type="arrow" w="med" len="med"/>
          </a:ln>
          <a:extLst>
            <a:ext uri="{909E8E84-426E-40DD-AFC4-6F175D3DCCD1}">
              <a14:hiddenFill xmlns:a14="http://schemas.microsoft.com/office/drawing/2010/main">
                <a:noFill/>
              </a14:hiddenFill>
            </a:ext>
          </a:extLst>
        </p:spPr>
        <p:txBody>
          <a:bodyPr/>
          <a:lstStyle/>
          <a:p>
            <a:endParaRPr lang="zh-CN" altLang="en-US" sz="2000" b="1"/>
          </a:p>
        </p:txBody>
      </p:sp>
      <p:sp>
        <p:nvSpPr>
          <p:cNvPr id="7176" name="圆角矩形 15"/>
          <p:cNvSpPr>
            <a:spLocks noChangeArrowheads="1"/>
          </p:cNvSpPr>
          <p:nvPr/>
        </p:nvSpPr>
        <p:spPr bwMode="auto">
          <a:xfrm>
            <a:off x="263525" y="981075"/>
            <a:ext cx="5400675" cy="5688013"/>
          </a:xfrm>
          <a:prstGeom prst="roundRect">
            <a:avLst>
              <a:gd name="adj" fmla="val 8894"/>
            </a:avLst>
          </a:prstGeom>
          <a:noFill/>
          <a:ln w="25400" cap="flat" cmpd="sng">
            <a:solidFill>
              <a:srgbClr val="9BBB59"/>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sz="2000" b="1">
              <a:latin typeface="宋体" panose="02010600030101010101" pitchFamily="2" charset="-122"/>
              <a:sym typeface="宋体" panose="02010600030101010101" pitchFamily="2" charset="-122"/>
            </a:endParaRPr>
          </a:p>
        </p:txBody>
      </p:sp>
      <p:graphicFrame>
        <p:nvGraphicFramePr>
          <p:cNvPr id="7177" name="表格 16"/>
          <p:cNvGraphicFramePr>
            <a:graphicFrameLocks noGrp="1"/>
          </p:cNvGraphicFramePr>
          <p:nvPr/>
        </p:nvGraphicFramePr>
        <p:xfrm>
          <a:off x="2229445" y="1392068"/>
          <a:ext cx="3147775" cy="5149967"/>
        </p:xfrm>
        <a:graphic>
          <a:graphicData uri="http://schemas.openxmlformats.org/drawingml/2006/table">
            <a:tbl>
              <a:tblPr/>
              <a:tblGrid>
                <a:gridCol w="3147775">
                  <a:extLst>
                    <a:ext uri="{9D8B030D-6E8A-4147-A177-3AD203B41FA5}">
                      <a16:colId xmlns:a16="http://schemas.microsoft.com/office/drawing/2014/main" val="20000"/>
                    </a:ext>
                  </a:extLst>
                </a:gridCol>
              </a:tblGrid>
              <a:tr h="1218047">
                <a:tc>
                  <a:txBody>
                    <a:bodyPr/>
                    <a:lstStyle>
                      <a:lvl1pPr defTabSz="0">
                        <a:spcBef>
                          <a:spcPct val="20000"/>
                        </a:spcBef>
                        <a:defRPr sz="39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indent="152400" defTabSz="0">
                        <a:spcBef>
                          <a:spcPct val="20000"/>
                        </a:spcBef>
                        <a:defRPr sz="33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indent="304800" defTabSz="0">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indent="457200" defTabSz="0">
                        <a:spcBef>
                          <a:spcPct val="20000"/>
                        </a:spcBef>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indent="609600" defTabSz="0">
                        <a:spcBef>
                          <a:spcPct val="20000"/>
                        </a:spcBef>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indent="609600" defTabSz="0" eaLnBrk="0" fontAlgn="base" hangingPunct="0">
                        <a:spcBef>
                          <a:spcPct val="20000"/>
                        </a:spcBef>
                        <a:spcAft>
                          <a:spcPct val="0"/>
                        </a:spcAft>
                        <a:buFont typeface="Arial" panose="020B0604020202020204" pitchFamily="34" charset="0"/>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indent="609600" defTabSz="0" eaLnBrk="0" fontAlgn="base" hangingPunct="0">
                        <a:spcBef>
                          <a:spcPct val="20000"/>
                        </a:spcBef>
                        <a:spcAft>
                          <a:spcPct val="0"/>
                        </a:spcAft>
                        <a:buFont typeface="Arial" panose="020B0604020202020204" pitchFamily="34" charset="0"/>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indent="609600" defTabSz="0" eaLnBrk="0" fontAlgn="base" hangingPunct="0">
                        <a:spcBef>
                          <a:spcPct val="20000"/>
                        </a:spcBef>
                        <a:spcAft>
                          <a:spcPct val="0"/>
                        </a:spcAft>
                        <a:buFont typeface="Arial" panose="020B0604020202020204" pitchFamily="34" charset="0"/>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indent="609600" defTabSz="0" eaLnBrk="0" fontAlgn="base" hangingPunct="0">
                        <a:spcBef>
                          <a:spcPct val="20000"/>
                        </a:spcBef>
                        <a:spcAft>
                          <a:spcPct val="0"/>
                        </a:spcAft>
                        <a:buFont typeface="Arial" panose="020B0604020202020204" pitchFamily="34" charset="0"/>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rPr>
                        <a:t>1.0</a:t>
                      </a:r>
                      <a:endParaRPr kumimoji="0" lang="zh-CN" altLang="en-US" sz="20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l"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anose="02010600030101010101" pitchFamily="2" charset="-122"/>
                          <a:ea typeface="宋体" panose="02010600030101010101" pitchFamily="2" charset="-122"/>
                          <a:sym typeface="宋体" panose="02010600030101010101" pitchFamily="2" charset="-122"/>
                        </a:rPr>
                        <a:t>   中小企业、龙头企业</a:t>
                      </a:r>
                    </a:p>
                  </a:txBody>
                  <a:tcPr horzOverflow="overflow">
                    <a:lnL w="12700" cap="flat" cmpd="sng" algn="ctr">
                      <a:solidFill>
                        <a:srgbClr val="FFFFFF"/>
                      </a:solidFill>
                      <a:prstDash val="solid"/>
                      <a:bevel/>
                      <a:headEnd type="none" w="med" len="med"/>
                      <a:tailEnd type="none" w="med" len="med"/>
                    </a:lnL>
                    <a:lnR w="12700" cap="flat" cmpd="sng" algn="ctr">
                      <a:solidFill>
                        <a:srgbClr val="FFFFFF"/>
                      </a:solidFill>
                      <a:prstDash val="solid"/>
                      <a:bevel/>
                      <a:headEnd type="none" w="med" len="med"/>
                      <a:tailEnd type="none" w="med" len="med"/>
                    </a:lnR>
                    <a:lnT w="12700" cap="flat" cmpd="sng" algn="ctr">
                      <a:solidFill>
                        <a:srgbClr val="FFFFFF"/>
                      </a:solidFill>
                      <a:prstDash val="solid"/>
                      <a:bevel/>
                      <a:headEnd type="none" w="med" len="med"/>
                      <a:tailEnd type="none" w="med" len="med"/>
                    </a:lnT>
                    <a:lnB w="38100" cap="flat" cmpd="sng" algn="ctr">
                      <a:solidFill>
                        <a:srgbClr val="FFFFFF"/>
                      </a:solidFill>
                      <a:prstDash val="solid"/>
                      <a:bevel/>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10000"/>
                  </a:ext>
                </a:extLst>
              </a:tr>
              <a:tr h="1219467">
                <a:tc>
                  <a:txBody>
                    <a:bodyPr/>
                    <a:lstStyle>
                      <a:lvl1pPr defTabSz="0">
                        <a:spcBef>
                          <a:spcPct val="20000"/>
                        </a:spcBef>
                        <a:defRPr sz="39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indent="152400" defTabSz="0">
                        <a:spcBef>
                          <a:spcPct val="20000"/>
                        </a:spcBef>
                        <a:defRPr sz="33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indent="304800" defTabSz="0">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indent="457200" defTabSz="0">
                        <a:spcBef>
                          <a:spcPct val="20000"/>
                        </a:spcBef>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indent="609600" defTabSz="0">
                        <a:spcBef>
                          <a:spcPct val="20000"/>
                        </a:spcBef>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indent="609600" defTabSz="0" eaLnBrk="0" fontAlgn="base" hangingPunct="0">
                        <a:spcBef>
                          <a:spcPct val="20000"/>
                        </a:spcBef>
                        <a:spcAft>
                          <a:spcPct val="0"/>
                        </a:spcAft>
                        <a:buFont typeface="Arial" panose="020B0604020202020204" pitchFamily="34" charset="0"/>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indent="609600" defTabSz="0" eaLnBrk="0" fontAlgn="base" hangingPunct="0">
                        <a:spcBef>
                          <a:spcPct val="20000"/>
                        </a:spcBef>
                        <a:spcAft>
                          <a:spcPct val="0"/>
                        </a:spcAft>
                        <a:buFont typeface="Arial" panose="020B0604020202020204" pitchFamily="34" charset="0"/>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indent="609600" defTabSz="0" eaLnBrk="0" fontAlgn="base" hangingPunct="0">
                        <a:spcBef>
                          <a:spcPct val="20000"/>
                        </a:spcBef>
                        <a:spcAft>
                          <a:spcPct val="0"/>
                        </a:spcAft>
                        <a:buFont typeface="Arial" panose="020B0604020202020204" pitchFamily="34" charset="0"/>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indent="609600" defTabSz="0" eaLnBrk="0" fontAlgn="base" hangingPunct="0">
                        <a:spcBef>
                          <a:spcPct val="20000"/>
                        </a:spcBef>
                        <a:spcAft>
                          <a:spcPct val="0"/>
                        </a:spcAft>
                        <a:buFont typeface="Arial" panose="020B0604020202020204" pitchFamily="34" charset="0"/>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微软雅黑" panose="020B0503020204020204" pitchFamily="34" charset="-122"/>
                        </a:rPr>
                        <a:t>2.0</a:t>
                      </a:r>
                      <a:endParaRPr kumimoji="0" lang="zh-CN" altLang="en-US" sz="20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微软雅黑" panose="020B0503020204020204" pitchFamily="34" charset="-122"/>
                        </a:rPr>
                        <a:t>大型企业</a:t>
                      </a:r>
                      <a:endParaRPr kumimoji="0" lang="en-US" altLang="zh-CN" sz="20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宋体" panose="02010600030101010101" pitchFamily="2" charset="-122"/>
                        </a:rPr>
                        <a:t>跨国企业</a:t>
                      </a:r>
                    </a:p>
                    <a:p>
                      <a:pPr marL="0" marR="0" lvl="0" indent="0" algn="l" defTabSz="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rgbClr val="000000"/>
                        </a:solidFill>
                        <a:effectLst/>
                        <a:latin typeface="宋体" panose="02010600030101010101" pitchFamily="2" charset="-122"/>
                        <a:ea typeface="宋体" panose="02010600030101010101" pitchFamily="2" charset="-122"/>
                        <a:sym typeface="宋体" panose="02010600030101010101" pitchFamily="2" charset="-122"/>
                      </a:endParaRPr>
                    </a:p>
                  </a:txBody>
                  <a:tcPr horzOverflow="overflow">
                    <a:lnL w="12700" cap="flat" cmpd="sng" algn="ctr">
                      <a:solidFill>
                        <a:srgbClr val="FFFFFF"/>
                      </a:solidFill>
                      <a:prstDash val="solid"/>
                      <a:bevel/>
                      <a:headEnd type="none" w="med" len="med"/>
                      <a:tailEnd type="none" w="med" len="med"/>
                    </a:lnL>
                    <a:lnR w="12700" cap="flat" cmpd="sng" algn="ctr">
                      <a:solidFill>
                        <a:srgbClr val="FFFFFF"/>
                      </a:solidFill>
                      <a:prstDash val="solid"/>
                      <a:bevel/>
                      <a:headEnd type="none" w="med" len="med"/>
                      <a:tailEnd type="none" w="med" len="med"/>
                    </a:lnR>
                    <a:lnT w="38100" cap="flat" cmpd="sng" algn="ctr">
                      <a:solidFill>
                        <a:srgbClr val="FFFFFF"/>
                      </a:solidFill>
                      <a:prstDash val="solid"/>
                      <a:bevel/>
                      <a:headEnd type="none" w="med" len="med"/>
                      <a:tailEnd type="none" w="med" len="med"/>
                    </a:lnT>
                    <a:lnB w="12700" cap="flat" cmpd="sng" algn="ctr">
                      <a:solidFill>
                        <a:srgbClr val="FFFFFF"/>
                      </a:solidFill>
                      <a:prstDash val="solid"/>
                      <a:bevel/>
                      <a:headEnd type="none" w="med" len="med"/>
                      <a:tailEnd type="none" w="med" len="med"/>
                    </a:lnB>
                    <a:lnTlToBr>
                      <a:noFill/>
                    </a:lnTlToBr>
                    <a:lnBlToTr>
                      <a:noFill/>
                    </a:lnBlToTr>
                    <a:solidFill>
                      <a:srgbClr val="CFD8E7"/>
                    </a:solidFill>
                  </a:tcPr>
                </a:tc>
                <a:extLst>
                  <a:ext uri="{0D108BD9-81ED-4DB2-BD59-A6C34878D82A}">
                    <a16:rowId xmlns:a16="http://schemas.microsoft.com/office/drawing/2014/main" val="10001"/>
                  </a:ext>
                </a:extLst>
              </a:tr>
              <a:tr h="1218047">
                <a:tc>
                  <a:txBody>
                    <a:bodyPr/>
                    <a:lstStyle>
                      <a:lvl1pPr defTabSz="0">
                        <a:spcBef>
                          <a:spcPct val="20000"/>
                        </a:spcBef>
                        <a:defRPr sz="39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indent="152400" defTabSz="0">
                        <a:spcBef>
                          <a:spcPct val="20000"/>
                        </a:spcBef>
                        <a:defRPr sz="33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indent="304800" defTabSz="0">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indent="457200" defTabSz="0">
                        <a:spcBef>
                          <a:spcPct val="20000"/>
                        </a:spcBef>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indent="609600" defTabSz="0">
                        <a:spcBef>
                          <a:spcPct val="20000"/>
                        </a:spcBef>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indent="609600" defTabSz="0" eaLnBrk="0" fontAlgn="base" hangingPunct="0">
                        <a:spcBef>
                          <a:spcPct val="20000"/>
                        </a:spcBef>
                        <a:spcAft>
                          <a:spcPct val="0"/>
                        </a:spcAft>
                        <a:buFont typeface="Arial" panose="020B0604020202020204" pitchFamily="34" charset="0"/>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indent="609600" defTabSz="0" eaLnBrk="0" fontAlgn="base" hangingPunct="0">
                        <a:spcBef>
                          <a:spcPct val="20000"/>
                        </a:spcBef>
                        <a:spcAft>
                          <a:spcPct val="0"/>
                        </a:spcAft>
                        <a:buFont typeface="Arial" panose="020B0604020202020204" pitchFamily="34" charset="0"/>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indent="609600" defTabSz="0" eaLnBrk="0" fontAlgn="base" hangingPunct="0">
                        <a:spcBef>
                          <a:spcPct val="20000"/>
                        </a:spcBef>
                        <a:spcAft>
                          <a:spcPct val="0"/>
                        </a:spcAft>
                        <a:buFont typeface="Arial" panose="020B0604020202020204" pitchFamily="34" charset="0"/>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indent="609600" defTabSz="0" eaLnBrk="0" fontAlgn="base" hangingPunct="0">
                        <a:spcBef>
                          <a:spcPct val="20000"/>
                        </a:spcBef>
                        <a:spcAft>
                          <a:spcPct val="0"/>
                        </a:spcAft>
                        <a:buFont typeface="Arial" panose="020B0604020202020204" pitchFamily="34" charset="0"/>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微软雅黑" panose="020B0503020204020204" pitchFamily="34" charset="-122"/>
                        </a:rPr>
                        <a:t>3.0</a:t>
                      </a:r>
                      <a:endParaRPr kumimoji="0" lang="zh-CN" altLang="en-US" sz="20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微软雅黑" panose="020B0503020204020204" pitchFamily="34" charset="-122"/>
                        </a:rPr>
                        <a:t>自动化机械化精细生产</a:t>
                      </a:r>
                      <a:endParaRPr kumimoji="0" lang="en-US" altLang="zh-CN" sz="20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微软雅黑" panose="020B0503020204020204" pitchFamily="34" charset="-122"/>
                        </a:rPr>
                        <a:t>专精特新</a:t>
                      </a:r>
                    </a:p>
                    <a:p>
                      <a:pPr marL="0" marR="0" lvl="0" indent="0" algn="l" defTabSz="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rgbClr val="000000"/>
                        </a:solidFill>
                        <a:effectLst/>
                        <a:latin typeface="宋体" panose="02010600030101010101" pitchFamily="2" charset="-122"/>
                        <a:ea typeface="宋体" panose="02010600030101010101" pitchFamily="2" charset="-122"/>
                        <a:sym typeface="宋体" panose="02010600030101010101" pitchFamily="2" charset="-122"/>
                      </a:endParaRPr>
                    </a:p>
                  </a:txBody>
                  <a:tcPr horzOverflow="overflow">
                    <a:lnL w="12700" cap="flat" cmpd="sng" algn="ctr">
                      <a:solidFill>
                        <a:srgbClr val="FFFFFF"/>
                      </a:solidFill>
                      <a:prstDash val="solid"/>
                      <a:bevel/>
                      <a:headEnd type="none" w="med" len="med"/>
                      <a:tailEnd type="none" w="med" len="med"/>
                    </a:lnL>
                    <a:lnR w="12700" cap="flat" cmpd="sng" algn="ctr">
                      <a:solidFill>
                        <a:srgbClr val="FFFFFF"/>
                      </a:solidFill>
                      <a:prstDash val="solid"/>
                      <a:bevel/>
                      <a:headEnd type="none" w="med" len="med"/>
                      <a:tailEnd type="none" w="med" len="med"/>
                    </a:lnR>
                    <a:lnT w="12700" cap="flat" cmpd="sng" algn="ctr">
                      <a:solidFill>
                        <a:srgbClr val="FFFFFF"/>
                      </a:solidFill>
                      <a:prstDash val="solid"/>
                      <a:bevel/>
                      <a:headEnd type="none" w="med" len="med"/>
                      <a:tailEnd type="none" w="med" len="med"/>
                    </a:lnT>
                    <a:lnB w="12700" cap="flat" cmpd="sng" algn="ctr">
                      <a:solidFill>
                        <a:srgbClr val="FFFFFF"/>
                      </a:solidFill>
                      <a:prstDash val="solid"/>
                      <a:bevel/>
                      <a:headEnd type="none" w="med" len="med"/>
                      <a:tailEnd type="none" w="med" len="med"/>
                    </a:lnB>
                    <a:lnTlToBr>
                      <a:noFill/>
                    </a:lnTlToBr>
                    <a:lnBlToTr>
                      <a:noFill/>
                    </a:lnBlToTr>
                    <a:solidFill>
                      <a:srgbClr val="E9ECF4"/>
                    </a:solidFill>
                  </a:tcPr>
                </a:tc>
                <a:extLst>
                  <a:ext uri="{0D108BD9-81ED-4DB2-BD59-A6C34878D82A}">
                    <a16:rowId xmlns:a16="http://schemas.microsoft.com/office/drawing/2014/main" val="10002"/>
                  </a:ext>
                </a:extLst>
              </a:tr>
              <a:tr h="1219467">
                <a:tc>
                  <a:txBody>
                    <a:bodyPr/>
                    <a:lstStyle>
                      <a:lvl1pPr defTabSz="0">
                        <a:spcBef>
                          <a:spcPct val="20000"/>
                        </a:spcBef>
                        <a:defRPr sz="39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indent="152400" defTabSz="0">
                        <a:spcBef>
                          <a:spcPct val="20000"/>
                        </a:spcBef>
                        <a:defRPr sz="33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indent="304800" defTabSz="0">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indent="457200" defTabSz="0">
                        <a:spcBef>
                          <a:spcPct val="20000"/>
                        </a:spcBef>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indent="609600" defTabSz="0">
                        <a:spcBef>
                          <a:spcPct val="20000"/>
                        </a:spcBef>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indent="609600" defTabSz="0" eaLnBrk="0" fontAlgn="base" hangingPunct="0">
                        <a:spcBef>
                          <a:spcPct val="20000"/>
                        </a:spcBef>
                        <a:spcAft>
                          <a:spcPct val="0"/>
                        </a:spcAft>
                        <a:buFont typeface="Arial" panose="020B0604020202020204" pitchFamily="34" charset="0"/>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indent="609600" defTabSz="0" eaLnBrk="0" fontAlgn="base" hangingPunct="0">
                        <a:spcBef>
                          <a:spcPct val="20000"/>
                        </a:spcBef>
                        <a:spcAft>
                          <a:spcPct val="0"/>
                        </a:spcAft>
                        <a:buFont typeface="Arial" panose="020B0604020202020204" pitchFamily="34" charset="0"/>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indent="609600" defTabSz="0" eaLnBrk="0" fontAlgn="base" hangingPunct="0">
                        <a:spcBef>
                          <a:spcPct val="20000"/>
                        </a:spcBef>
                        <a:spcAft>
                          <a:spcPct val="0"/>
                        </a:spcAft>
                        <a:buFont typeface="Arial" panose="020B0604020202020204" pitchFamily="34" charset="0"/>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indent="609600" defTabSz="0" eaLnBrk="0" fontAlgn="base" hangingPunct="0">
                        <a:spcBef>
                          <a:spcPct val="20000"/>
                        </a:spcBef>
                        <a:spcAft>
                          <a:spcPct val="0"/>
                        </a:spcAft>
                        <a:buFont typeface="Arial" panose="020B0604020202020204" pitchFamily="34" charset="0"/>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微软雅黑" panose="020B0503020204020204" pitchFamily="34" charset="-122"/>
                        </a:rPr>
                        <a:t>4.0</a:t>
                      </a:r>
                      <a:endParaRPr kumimoji="0" lang="zh-CN" altLang="en-US" sz="20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微软雅黑" panose="020B0503020204020204" pitchFamily="34" charset="-122"/>
                        </a:rPr>
                        <a:t>融合互联网的智能化生产</a:t>
                      </a:r>
                      <a:endParaRPr kumimoji="0" lang="en-US" altLang="zh-CN" sz="20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微软雅黑" panose="020B0503020204020204" pitchFamily="34" charset="-122"/>
                        </a:rPr>
                        <a:t>工业互联网</a:t>
                      </a:r>
                    </a:p>
                    <a:p>
                      <a:pPr marL="0" marR="0" lvl="0" indent="0" algn="l" defTabSz="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rgbClr val="000000"/>
                        </a:solidFill>
                        <a:effectLst/>
                        <a:latin typeface="宋体" panose="02010600030101010101" pitchFamily="2" charset="-122"/>
                        <a:ea typeface="宋体" panose="02010600030101010101" pitchFamily="2" charset="-122"/>
                        <a:sym typeface="宋体" panose="02010600030101010101" pitchFamily="2" charset="-122"/>
                      </a:endParaRPr>
                    </a:p>
                  </a:txBody>
                  <a:tcPr horzOverflow="overflow">
                    <a:lnL w="12700" cap="flat" cmpd="sng" algn="ctr">
                      <a:solidFill>
                        <a:srgbClr val="FFFFFF"/>
                      </a:solidFill>
                      <a:prstDash val="solid"/>
                      <a:bevel/>
                      <a:headEnd type="none" w="med" len="med"/>
                      <a:tailEnd type="none" w="med" len="med"/>
                    </a:lnL>
                    <a:lnR w="12700" cap="flat" cmpd="sng" algn="ctr">
                      <a:solidFill>
                        <a:srgbClr val="FFFFFF"/>
                      </a:solidFill>
                      <a:prstDash val="solid"/>
                      <a:bevel/>
                      <a:headEnd type="none" w="med" len="med"/>
                      <a:tailEnd type="none" w="med" len="med"/>
                    </a:lnR>
                    <a:lnT w="12700" cap="flat" cmpd="sng" algn="ctr">
                      <a:solidFill>
                        <a:srgbClr val="FFFFFF"/>
                      </a:solidFill>
                      <a:prstDash val="solid"/>
                      <a:bevel/>
                      <a:headEnd type="none" w="med" len="med"/>
                      <a:tailEnd type="none" w="med" len="med"/>
                    </a:lnT>
                    <a:lnB w="12700" cap="flat" cmpd="sng" algn="ctr">
                      <a:solidFill>
                        <a:srgbClr val="FFFFFF"/>
                      </a:solidFill>
                      <a:prstDash val="solid"/>
                      <a:bevel/>
                      <a:headEnd type="none" w="med" len="med"/>
                      <a:tailEnd type="none" w="med" len="med"/>
                    </a:lnB>
                    <a:lnTlToBr>
                      <a:noFill/>
                    </a:lnTlToBr>
                    <a:lnBlToTr>
                      <a:noFill/>
                    </a:lnBlToTr>
                    <a:solidFill>
                      <a:srgbClr val="CFD8E7"/>
                    </a:solidFill>
                  </a:tcPr>
                </a:tc>
                <a:extLst>
                  <a:ext uri="{0D108BD9-81ED-4DB2-BD59-A6C34878D82A}">
                    <a16:rowId xmlns:a16="http://schemas.microsoft.com/office/drawing/2014/main" val="10003"/>
                  </a:ext>
                </a:extLst>
              </a:tr>
            </a:tbl>
          </a:graphicData>
        </a:graphic>
      </p:graphicFrame>
      <p:sp>
        <p:nvSpPr>
          <p:cNvPr id="7189" name="直接箭头连接符 17"/>
          <p:cNvSpPr>
            <a:spLocks noChangeShapeType="1"/>
          </p:cNvSpPr>
          <p:nvPr/>
        </p:nvSpPr>
        <p:spPr bwMode="auto">
          <a:xfrm>
            <a:off x="1132640" y="2519649"/>
            <a:ext cx="1587" cy="644525"/>
          </a:xfrm>
          <a:prstGeom prst="straightConnector1">
            <a:avLst/>
          </a:prstGeom>
          <a:noFill/>
          <a:ln w="28575" cap="flat" cmpd="sng">
            <a:solidFill>
              <a:srgbClr val="BFBFBF"/>
            </a:solidFill>
            <a:bevel/>
            <a:headEnd/>
            <a:tailEnd type="arrow" w="med" len="med"/>
          </a:ln>
          <a:extLst>
            <a:ext uri="{909E8E84-426E-40DD-AFC4-6F175D3DCCD1}">
              <a14:hiddenFill xmlns:a14="http://schemas.microsoft.com/office/drawing/2010/main">
                <a:noFill/>
              </a14:hiddenFill>
            </a:ext>
          </a:extLst>
        </p:spPr>
        <p:txBody>
          <a:bodyPr/>
          <a:lstStyle/>
          <a:p>
            <a:endParaRPr lang="zh-CN" altLang="en-US" sz="2000" b="1"/>
          </a:p>
        </p:txBody>
      </p:sp>
      <p:sp>
        <p:nvSpPr>
          <p:cNvPr id="7190" name="TextBox 19"/>
          <p:cNvSpPr>
            <a:spLocks noChangeArrowheads="1"/>
          </p:cNvSpPr>
          <p:nvPr/>
        </p:nvSpPr>
        <p:spPr bwMode="auto">
          <a:xfrm>
            <a:off x="6914151" y="966148"/>
            <a:ext cx="37993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“互联网</a:t>
            </a:r>
            <a:r>
              <a:rPr lang="en-US" altLang="zh-CN"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”将带来的转变</a:t>
            </a:r>
            <a:endParaRPr lang="zh-CN" altLang="en-US" b="1" dirty="0">
              <a:ea typeface="微软雅黑" panose="020B0503020204020204" pitchFamily="34" charset="-122"/>
            </a:endParaRPr>
          </a:p>
        </p:txBody>
      </p:sp>
      <p:pic>
        <p:nvPicPr>
          <p:cNvPr id="7191" name="Picture 2" descr="C:\Users\wangruilin\Desktop\2012516954697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4563" y="2849563"/>
            <a:ext cx="2589212"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2" name="Picture 3" descr="C:\Users\wangruilin\Desktop\258026dd56b1081a96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4563" y="1447800"/>
            <a:ext cx="2589212"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3" name="TextBox 20"/>
          <p:cNvSpPr>
            <a:spLocks noChangeArrowheads="1"/>
          </p:cNvSpPr>
          <p:nvPr/>
        </p:nvSpPr>
        <p:spPr bwMode="auto">
          <a:xfrm>
            <a:off x="8616950" y="1844675"/>
            <a:ext cx="31686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1600">
                <a:solidFill>
                  <a:schemeClr val="tx1"/>
                </a:solidFill>
                <a:latin typeface="Arial" panose="020B0604020202020204" pitchFamily="34" charset="0"/>
                <a:ea typeface="微软雅黑" panose="020B0503020204020204" pitchFamily="34" charset="-122"/>
              </a:defRPr>
            </a:lvl1pPr>
            <a:lvl2pPr>
              <a:defRPr sz="1600">
                <a:solidFill>
                  <a:schemeClr val="tx1"/>
                </a:solidFill>
                <a:latin typeface="Arial" panose="020B0604020202020204" pitchFamily="34" charset="0"/>
                <a:ea typeface="微软雅黑" panose="020B0503020204020204" pitchFamily="34" charset="-122"/>
              </a:defRPr>
            </a:lvl2pPr>
            <a:lvl3pPr>
              <a:defRPr sz="1600">
                <a:solidFill>
                  <a:schemeClr val="tx1"/>
                </a:solidFill>
                <a:latin typeface="Arial" panose="020B0604020202020204" pitchFamily="34" charset="0"/>
                <a:ea typeface="微软雅黑" panose="020B0503020204020204" pitchFamily="34" charset="-122"/>
              </a:defRPr>
            </a:lvl3pPr>
            <a:lvl4pPr>
              <a:defRPr sz="1600">
                <a:solidFill>
                  <a:schemeClr val="tx1"/>
                </a:solidFill>
                <a:latin typeface="Arial" panose="020B0604020202020204" pitchFamily="34" charset="0"/>
                <a:ea typeface="微软雅黑" panose="020B0503020204020204" pitchFamily="34" charset="-122"/>
              </a:defRPr>
            </a:lvl4pPr>
            <a:lvl5pPr>
              <a:defRPr sz="1600">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Char char="•"/>
            </a:pPr>
            <a:r>
              <a:rPr lang="zh-CN" altLang="en-US" sz="1800" b="1" dirty="0"/>
              <a:t>规模化</a:t>
            </a:r>
          </a:p>
        </p:txBody>
      </p:sp>
      <p:pic>
        <p:nvPicPr>
          <p:cNvPr id="7195" name="Picture 4" descr="C:\Users\wangruilin\Desktop\16130871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4563" y="4165600"/>
            <a:ext cx="2589212"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6" name="TextBox 26"/>
          <p:cNvSpPr>
            <a:spLocks noChangeArrowheads="1"/>
          </p:cNvSpPr>
          <p:nvPr/>
        </p:nvSpPr>
        <p:spPr bwMode="auto">
          <a:xfrm>
            <a:off x="8616950" y="4581525"/>
            <a:ext cx="3168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1600">
                <a:solidFill>
                  <a:schemeClr val="tx1"/>
                </a:solidFill>
                <a:latin typeface="Arial" panose="020B0604020202020204" pitchFamily="34" charset="0"/>
                <a:ea typeface="微软雅黑" panose="020B0503020204020204" pitchFamily="34" charset="-122"/>
              </a:defRPr>
            </a:lvl1pPr>
            <a:lvl2pPr>
              <a:defRPr sz="1600">
                <a:solidFill>
                  <a:schemeClr val="tx1"/>
                </a:solidFill>
                <a:latin typeface="Arial" panose="020B0604020202020204" pitchFamily="34" charset="0"/>
                <a:ea typeface="微软雅黑" panose="020B0503020204020204" pitchFamily="34" charset="-122"/>
              </a:defRPr>
            </a:lvl2pPr>
            <a:lvl3pPr>
              <a:defRPr sz="1600">
                <a:solidFill>
                  <a:schemeClr val="tx1"/>
                </a:solidFill>
                <a:latin typeface="Arial" panose="020B0604020202020204" pitchFamily="34" charset="0"/>
                <a:ea typeface="微软雅黑" panose="020B0503020204020204" pitchFamily="34" charset="-122"/>
              </a:defRPr>
            </a:lvl3pPr>
            <a:lvl4pPr>
              <a:defRPr sz="1600">
                <a:solidFill>
                  <a:schemeClr val="tx1"/>
                </a:solidFill>
                <a:latin typeface="Arial" panose="020B0604020202020204" pitchFamily="34" charset="0"/>
                <a:ea typeface="微软雅黑" panose="020B0503020204020204" pitchFamily="34" charset="-122"/>
              </a:defRPr>
            </a:lvl4pPr>
            <a:lvl5pPr>
              <a:defRPr sz="1600">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Char char="•"/>
            </a:pPr>
            <a:r>
              <a:rPr lang="zh-CN" altLang="en-US" sz="1800" b="1" dirty="0"/>
              <a:t>个性化</a:t>
            </a:r>
          </a:p>
          <a:p>
            <a:pPr>
              <a:buFont typeface="Arial" panose="020B0604020202020204" pitchFamily="34" charset="0"/>
              <a:buChar char="•"/>
            </a:pPr>
            <a:endParaRPr lang="zh-CN" altLang="en-US" sz="1800" b="1" dirty="0"/>
          </a:p>
        </p:txBody>
      </p:sp>
      <p:pic>
        <p:nvPicPr>
          <p:cNvPr id="7197" name="Picture 5" descr="C:\Users\wangruilin\Desktop\201508171522060160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0913" y="5407025"/>
            <a:ext cx="258921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8" name="TextBox 28"/>
          <p:cNvSpPr>
            <a:spLocks noChangeArrowheads="1"/>
          </p:cNvSpPr>
          <p:nvPr/>
        </p:nvSpPr>
        <p:spPr bwMode="auto">
          <a:xfrm>
            <a:off x="8616950" y="5815013"/>
            <a:ext cx="35750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sz="1600">
                <a:solidFill>
                  <a:schemeClr val="tx1"/>
                </a:solidFill>
                <a:latin typeface="Arial" panose="020B0604020202020204" pitchFamily="34" charset="0"/>
                <a:ea typeface="微软雅黑" panose="020B0503020204020204" pitchFamily="34" charset="-122"/>
              </a:defRPr>
            </a:lvl1pPr>
            <a:lvl2pPr>
              <a:defRPr sz="1600">
                <a:solidFill>
                  <a:schemeClr val="tx1"/>
                </a:solidFill>
                <a:latin typeface="Arial" panose="020B0604020202020204" pitchFamily="34" charset="0"/>
                <a:ea typeface="微软雅黑" panose="020B0503020204020204" pitchFamily="34" charset="-122"/>
              </a:defRPr>
            </a:lvl2pPr>
            <a:lvl3pPr>
              <a:defRPr sz="1600">
                <a:solidFill>
                  <a:schemeClr val="tx1"/>
                </a:solidFill>
                <a:latin typeface="Arial" panose="020B0604020202020204" pitchFamily="34" charset="0"/>
                <a:ea typeface="微软雅黑" panose="020B0503020204020204" pitchFamily="34" charset="-122"/>
              </a:defRPr>
            </a:lvl3pPr>
            <a:lvl4pPr>
              <a:defRPr sz="1600">
                <a:solidFill>
                  <a:schemeClr val="tx1"/>
                </a:solidFill>
                <a:latin typeface="Arial" panose="020B0604020202020204" pitchFamily="34" charset="0"/>
                <a:ea typeface="微软雅黑" panose="020B0503020204020204" pitchFamily="34" charset="-122"/>
              </a:defRPr>
            </a:lvl4pPr>
            <a:lvl5pPr>
              <a:defRPr sz="1600">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Char char="•"/>
            </a:pPr>
            <a:r>
              <a:rPr lang="zh-CN" altLang="en-US" sz="1800" b="1" dirty="0"/>
              <a:t>持续产出与服务</a:t>
            </a:r>
          </a:p>
        </p:txBody>
      </p:sp>
      <p:sp>
        <p:nvSpPr>
          <p:cNvPr id="22" name="TextBox 26"/>
          <p:cNvSpPr>
            <a:spLocks noChangeArrowheads="1"/>
          </p:cNvSpPr>
          <p:nvPr/>
        </p:nvSpPr>
        <p:spPr bwMode="auto">
          <a:xfrm>
            <a:off x="8660493" y="3133725"/>
            <a:ext cx="31686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1600">
                <a:solidFill>
                  <a:schemeClr val="tx1"/>
                </a:solidFill>
                <a:latin typeface="Arial" panose="020B0604020202020204" pitchFamily="34" charset="0"/>
                <a:ea typeface="微软雅黑" panose="020B0503020204020204" pitchFamily="34" charset="-122"/>
              </a:defRPr>
            </a:lvl1pPr>
            <a:lvl2pPr>
              <a:defRPr sz="1600">
                <a:solidFill>
                  <a:schemeClr val="tx1"/>
                </a:solidFill>
                <a:latin typeface="Arial" panose="020B0604020202020204" pitchFamily="34" charset="0"/>
                <a:ea typeface="微软雅黑" panose="020B0503020204020204" pitchFamily="34" charset="-122"/>
              </a:defRPr>
            </a:lvl2pPr>
            <a:lvl3pPr>
              <a:defRPr sz="1600">
                <a:solidFill>
                  <a:schemeClr val="tx1"/>
                </a:solidFill>
                <a:latin typeface="Arial" panose="020B0604020202020204" pitchFamily="34" charset="0"/>
                <a:ea typeface="微软雅黑" panose="020B0503020204020204" pitchFamily="34" charset="-122"/>
              </a:defRPr>
            </a:lvl3pPr>
            <a:lvl4pPr>
              <a:defRPr sz="1600">
                <a:solidFill>
                  <a:schemeClr val="tx1"/>
                </a:solidFill>
                <a:latin typeface="Arial" panose="020B0604020202020204" pitchFamily="34" charset="0"/>
                <a:ea typeface="微软雅黑" panose="020B0503020204020204" pitchFamily="34" charset="-122"/>
              </a:defRPr>
            </a:lvl4pPr>
            <a:lvl5pPr>
              <a:defRPr sz="1600">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Char char="•"/>
            </a:pPr>
            <a:r>
              <a:rPr lang="zh-CN" altLang="en-US" sz="1800" b="1" dirty="0"/>
              <a:t>效益化</a:t>
            </a:r>
          </a:p>
        </p:txBody>
      </p:sp>
    </p:spTree>
    <p:extLst>
      <p:ext uri="{BB962C8B-B14F-4D97-AF65-F5344CB8AC3E}">
        <p14:creationId xmlns:p14="http://schemas.microsoft.com/office/powerpoint/2010/main" val="14277788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68401" y="-64746"/>
            <a:ext cx="10972512" cy="585788"/>
          </a:xfrm>
          <a:prstGeom prst="rect">
            <a:avLst/>
          </a:prstGeom>
        </p:spPr>
        <p:txBody>
          <a:bodyPr/>
          <a:lstStyle>
            <a:lvl1pPr algn="l" rtl="0" eaLnBrk="0" fontAlgn="base" hangingPunct="0">
              <a:spcBef>
                <a:spcPct val="0"/>
              </a:spcBef>
              <a:spcAft>
                <a:spcPct val="0"/>
              </a:spcAft>
              <a:defRPr kumimoji="1" sz="2800">
                <a:solidFill>
                  <a:srgbClr val="C00000"/>
                </a:solidFill>
                <a:latin typeface="+mn-ea"/>
                <a:ea typeface="+mn-ea"/>
                <a:cs typeface="黑体" charset="0"/>
              </a:defRPr>
            </a:lvl1pPr>
            <a:lvl2pPr algn="l" rtl="0" eaLnBrk="0" fontAlgn="base" hangingPunct="0">
              <a:spcBef>
                <a:spcPct val="0"/>
              </a:spcBef>
              <a:spcAft>
                <a:spcPct val="0"/>
              </a:spcAft>
              <a:defRPr kumimoji="1" sz="2800">
                <a:solidFill>
                  <a:srgbClr val="C00000"/>
                </a:solidFill>
                <a:latin typeface="Calibri" pitchFamily="34" charset="0"/>
                <a:ea typeface="黑体" pitchFamily="2" charset="-122"/>
                <a:cs typeface="黑体" charset="0"/>
              </a:defRPr>
            </a:lvl2pPr>
            <a:lvl3pPr algn="l" rtl="0" eaLnBrk="0" fontAlgn="base" hangingPunct="0">
              <a:spcBef>
                <a:spcPct val="0"/>
              </a:spcBef>
              <a:spcAft>
                <a:spcPct val="0"/>
              </a:spcAft>
              <a:defRPr kumimoji="1" sz="2800">
                <a:solidFill>
                  <a:srgbClr val="C00000"/>
                </a:solidFill>
                <a:latin typeface="Calibri" pitchFamily="34" charset="0"/>
                <a:ea typeface="黑体" pitchFamily="2" charset="-122"/>
                <a:cs typeface="黑体" charset="0"/>
              </a:defRPr>
            </a:lvl3pPr>
            <a:lvl4pPr algn="l" rtl="0" eaLnBrk="0" fontAlgn="base" hangingPunct="0">
              <a:spcBef>
                <a:spcPct val="0"/>
              </a:spcBef>
              <a:spcAft>
                <a:spcPct val="0"/>
              </a:spcAft>
              <a:defRPr kumimoji="1" sz="2800">
                <a:solidFill>
                  <a:srgbClr val="C00000"/>
                </a:solidFill>
                <a:latin typeface="Calibri" pitchFamily="34" charset="0"/>
                <a:ea typeface="黑体" pitchFamily="2" charset="-122"/>
                <a:cs typeface="黑体" charset="0"/>
              </a:defRPr>
            </a:lvl4pPr>
            <a:lvl5pPr algn="l" rtl="0" eaLnBrk="0" fontAlgn="base" hangingPunct="0">
              <a:spcBef>
                <a:spcPct val="0"/>
              </a:spcBef>
              <a:spcAft>
                <a:spcPct val="0"/>
              </a:spcAft>
              <a:defRPr kumimoji="1" sz="2800">
                <a:solidFill>
                  <a:srgbClr val="C00000"/>
                </a:solidFill>
                <a:latin typeface="Calibri" pitchFamily="34" charset="0"/>
                <a:ea typeface="黑体" pitchFamily="2" charset="-122"/>
                <a:cs typeface="黑体" charset="0"/>
              </a:defRPr>
            </a:lvl5pPr>
            <a:lvl6pPr marL="457200" algn="l" rtl="0" eaLnBrk="0" fontAlgn="base" hangingPunct="0">
              <a:spcBef>
                <a:spcPct val="0"/>
              </a:spcBef>
              <a:spcAft>
                <a:spcPct val="0"/>
              </a:spcAft>
              <a:defRPr sz="2800">
                <a:solidFill>
                  <a:srgbClr val="C00000"/>
                </a:solidFill>
                <a:latin typeface="Calibri" pitchFamily="34" charset="0"/>
                <a:ea typeface="黑体" pitchFamily="2" charset="-122"/>
              </a:defRPr>
            </a:lvl6pPr>
            <a:lvl7pPr marL="914400" algn="l" rtl="0" eaLnBrk="0" fontAlgn="base" hangingPunct="0">
              <a:spcBef>
                <a:spcPct val="0"/>
              </a:spcBef>
              <a:spcAft>
                <a:spcPct val="0"/>
              </a:spcAft>
              <a:defRPr sz="2800">
                <a:solidFill>
                  <a:srgbClr val="C00000"/>
                </a:solidFill>
                <a:latin typeface="Calibri" pitchFamily="34" charset="0"/>
                <a:ea typeface="黑体" pitchFamily="2" charset="-122"/>
              </a:defRPr>
            </a:lvl7pPr>
            <a:lvl8pPr marL="1371600" algn="l" rtl="0" eaLnBrk="0" fontAlgn="base" hangingPunct="0">
              <a:spcBef>
                <a:spcPct val="0"/>
              </a:spcBef>
              <a:spcAft>
                <a:spcPct val="0"/>
              </a:spcAft>
              <a:defRPr sz="2800">
                <a:solidFill>
                  <a:srgbClr val="C00000"/>
                </a:solidFill>
                <a:latin typeface="Calibri" pitchFamily="34" charset="0"/>
                <a:ea typeface="黑体" pitchFamily="2" charset="-122"/>
              </a:defRPr>
            </a:lvl8pPr>
            <a:lvl9pPr marL="1828800" algn="l" rtl="0" eaLnBrk="0" fontAlgn="base" hangingPunct="0">
              <a:spcBef>
                <a:spcPct val="0"/>
              </a:spcBef>
              <a:spcAft>
                <a:spcPct val="0"/>
              </a:spcAft>
              <a:defRPr sz="2800">
                <a:solidFill>
                  <a:srgbClr val="C00000"/>
                </a:solidFill>
                <a:latin typeface="Calibri" pitchFamily="34" charset="0"/>
                <a:ea typeface="黑体" pitchFamily="2" charset="-122"/>
              </a:defRPr>
            </a:lvl9pPr>
          </a:lstStyle>
          <a:p>
            <a:r>
              <a:rPr lang="zh-CN" altLang="en-US" sz="4000" b="1" kern="0" dirty="0">
                <a:solidFill>
                  <a:schemeClr val="bg1"/>
                </a:solidFill>
              </a:rPr>
              <a:t>思考</a:t>
            </a:r>
            <a:r>
              <a:rPr lang="zh-CN" altLang="en-US" sz="4000" b="1" kern="0" dirty="0"/>
              <a:t>：</a:t>
            </a:r>
          </a:p>
        </p:txBody>
      </p:sp>
      <p:sp>
        <p:nvSpPr>
          <p:cNvPr id="3" name="Rectangle 15"/>
          <p:cNvSpPr txBox="1">
            <a:spLocks noChangeArrowheads="1"/>
          </p:cNvSpPr>
          <p:nvPr/>
        </p:nvSpPr>
        <p:spPr>
          <a:xfrm>
            <a:off x="406709" y="1066862"/>
            <a:ext cx="11785291" cy="3733702"/>
          </a:xfrm>
          <a:prstGeom prst="rect">
            <a:avLst/>
          </a:prstGeom>
          <a:effectLst>
            <a:outerShdw dist="35921" dir="2700000" algn="ctr" rotWithShape="0">
              <a:srgbClr val="DDDDDD"/>
            </a:outerShdw>
          </a:effectLst>
        </p:spPr>
        <p:txBody>
          <a:bodyPr/>
          <a:lstStyle>
            <a:lvl1pPr marL="342900" indent="-342900" algn="l" rtl="0" eaLnBrk="0" fontAlgn="base" hangingPunct="0">
              <a:lnSpc>
                <a:spcPct val="150000"/>
              </a:lnSpc>
              <a:spcBef>
                <a:spcPct val="20000"/>
              </a:spcBef>
              <a:spcAft>
                <a:spcPct val="0"/>
              </a:spcAft>
              <a:buSzPct val="90000"/>
              <a:buBlip>
                <a:blip r:embed="rId2"/>
              </a:buBlip>
              <a:defRPr kumimoji="1" sz="1800">
                <a:solidFill>
                  <a:schemeClr val="tx1"/>
                </a:solidFill>
                <a:latin typeface="+mn-ea"/>
                <a:ea typeface="+mn-ea"/>
                <a:cs typeface="微软雅黑" charset="0"/>
              </a:defRPr>
            </a:lvl1pPr>
            <a:lvl2pPr marL="742950" indent="-285750" algn="l" rtl="0" eaLnBrk="0" fontAlgn="base" hangingPunct="0">
              <a:lnSpc>
                <a:spcPct val="150000"/>
              </a:lnSpc>
              <a:spcBef>
                <a:spcPct val="20000"/>
              </a:spcBef>
              <a:spcAft>
                <a:spcPct val="0"/>
              </a:spcAft>
              <a:buSzPct val="75000"/>
              <a:buBlip>
                <a:blip r:embed="rId3"/>
              </a:buBlip>
              <a:defRPr kumimoji="1" sz="1600">
                <a:solidFill>
                  <a:schemeClr val="tx1"/>
                </a:solidFill>
                <a:latin typeface="+mn-ea"/>
                <a:ea typeface="+mn-ea"/>
                <a:cs typeface="微软雅黑" charset="0"/>
              </a:defRPr>
            </a:lvl2pPr>
            <a:lvl3pPr marL="1143000" indent="-228600" algn="l" rtl="0" eaLnBrk="0" fontAlgn="base" hangingPunct="0">
              <a:lnSpc>
                <a:spcPct val="150000"/>
              </a:lnSpc>
              <a:spcBef>
                <a:spcPct val="20000"/>
              </a:spcBef>
              <a:spcAft>
                <a:spcPct val="0"/>
              </a:spcAft>
              <a:buSzPct val="50000"/>
              <a:buBlip>
                <a:blip r:embed="rId3"/>
              </a:buBlip>
              <a:defRPr kumimoji="1" sz="1400">
                <a:solidFill>
                  <a:schemeClr val="tx1"/>
                </a:solidFill>
                <a:latin typeface="+mn-ea"/>
                <a:ea typeface="+mn-ea"/>
                <a:cs typeface="微软雅黑" charset="0"/>
              </a:defRPr>
            </a:lvl3pPr>
            <a:lvl4pPr marL="1600200" indent="-228600" algn="l" rtl="0" eaLnBrk="0" fontAlgn="base" hangingPunct="0">
              <a:spcBef>
                <a:spcPct val="20000"/>
              </a:spcBef>
              <a:spcAft>
                <a:spcPct val="0"/>
              </a:spcAft>
              <a:buFont typeface="Arial" pitchFamily="34" charset="0"/>
              <a:buChar char="–"/>
              <a:defRPr kumimoji="1" sz="2000">
                <a:solidFill>
                  <a:schemeClr val="tx1"/>
                </a:solidFill>
                <a:latin typeface="+mn-lt"/>
                <a:ea typeface="宋体" pitchFamily="2" charset="-122"/>
                <a:cs typeface="宋体" charset="0"/>
              </a:defRPr>
            </a:lvl4pPr>
            <a:lvl5pPr marL="2057400" indent="-228600" algn="l" rtl="0" eaLnBrk="0" fontAlgn="base" hangingPunct="0">
              <a:spcBef>
                <a:spcPct val="20000"/>
              </a:spcBef>
              <a:spcAft>
                <a:spcPct val="0"/>
              </a:spcAft>
              <a:buFont typeface="Arial" pitchFamily="34" charset="0"/>
              <a:buChar char="»"/>
              <a:defRPr kumimoji="1" sz="2000">
                <a:solidFill>
                  <a:schemeClr val="tx1"/>
                </a:solidFill>
                <a:latin typeface="+mn-lt"/>
                <a:ea typeface="宋体" pitchFamily="2"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defRPr>
            </a:lvl9pPr>
          </a:lstStyle>
          <a:p>
            <a:pPr eaLnBrk="1" hangingPunct="1">
              <a:lnSpc>
                <a:spcPct val="100000"/>
              </a:lnSpc>
              <a:buFont typeface="Wingdings" pitchFamily="2" charset="2"/>
              <a:buChar char="Ø"/>
              <a:defRPr/>
            </a:pPr>
            <a:r>
              <a:rPr lang="zh-CN" altLang="en-US" sz="2800" b="1" dirty="0">
                <a:solidFill>
                  <a:srgbClr val="FF0000"/>
                </a:solidFill>
                <a:latin typeface="楷体_GB2312" pitchFamily="49" charset="-122"/>
                <a:ea typeface="楷体_GB2312" pitchFamily="49" charset="-122"/>
              </a:rPr>
              <a:t>举例近年社会的技术进步，颠覆的商业模式。</a:t>
            </a:r>
            <a:endParaRPr lang="en-US" altLang="zh-CN" sz="2800" b="1" dirty="0">
              <a:solidFill>
                <a:srgbClr val="FF0000"/>
              </a:solidFill>
              <a:latin typeface="楷体_GB2312" pitchFamily="49" charset="-122"/>
              <a:ea typeface="楷体_GB2312" pitchFamily="49" charset="-122"/>
            </a:endParaRPr>
          </a:p>
          <a:p>
            <a:pPr eaLnBrk="1" hangingPunct="1">
              <a:lnSpc>
                <a:spcPct val="100000"/>
              </a:lnSpc>
              <a:buFont typeface="Wingdings" pitchFamily="2" charset="2"/>
              <a:buChar char="Ø"/>
              <a:defRPr/>
            </a:pPr>
            <a:r>
              <a:rPr lang="zh-CN" altLang="en-US" sz="2800" b="1" dirty="0">
                <a:solidFill>
                  <a:srgbClr val="FF0000"/>
                </a:solidFill>
                <a:latin typeface="楷体_GB2312" pitchFamily="49" charset="-122"/>
                <a:ea typeface="楷体_GB2312" pitchFamily="49" charset="-122"/>
              </a:rPr>
              <a:t>大数据时代如何颠覆思维模式？科学的定义有何变化？</a:t>
            </a:r>
            <a:endParaRPr lang="en-US" altLang="zh-CN" sz="2800" b="1" dirty="0">
              <a:solidFill>
                <a:srgbClr val="FF0000"/>
              </a:solidFill>
              <a:latin typeface="楷体_GB2312" pitchFamily="49" charset="-122"/>
              <a:ea typeface="楷体_GB2312" pitchFamily="49" charset="-122"/>
            </a:endParaRPr>
          </a:p>
          <a:p>
            <a:pPr eaLnBrk="1" hangingPunct="1">
              <a:lnSpc>
                <a:spcPct val="100000"/>
              </a:lnSpc>
              <a:buFont typeface="Wingdings" pitchFamily="2" charset="2"/>
              <a:buChar char="Ø"/>
              <a:defRPr/>
            </a:pPr>
            <a:r>
              <a:rPr lang="zh-CN" altLang="en-US" sz="2800" b="1" dirty="0">
                <a:solidFill>
                  <a:srgbClr val="FF0000"/>
                </a:solidFill>
                <a:latin typeface="楷体_GB2312" pitchFamily="49" charset="-122"/>
                <a:ea typeface="楷体_GB2312" pitchFamily="49" charset="-122"/>
              </a:rPr>
              <a:t>六个字概括描述大数据概念？</a:t>
            </a:r>
            <a:endParaRPr lang="en-US" altLang="zh-CN" sz="2800" b="1" dirty="0">
              <a:solidFill>
                <a:srgbClr val="FF0000"/>
              </a:solidFill>
              <a:latin typeface="楷体_GB2312" pitchFamily="49" charset="-122"/>
              <a:ea typeface="楷体_GB2312" pitchFamily="49" charset="-122"/>
            </a:endParaRPr>
          </a:p>
          <a:p>
            <a:pPr eaLnBrk="1" hangingPunct="1">
              <a:lnSpc>
                <a:spcPct val="100000"/>
              </a:lnSpc>
              <a:buFont typeface="Wingdings" pitchFamily="2" charset="2"/>
              <a:buChar char="Ø"/>
              <a:defRPr/>
            </a:pPr>
            <a:r>
              <a:rPr lang="zh-CN" altLang="en-US" sz="2800" b="1" dirty="0">
                <a:solidFill>
                  <a:srgbClr val="FF0000"/>
                </a:solidFill>
                <a:latin typeface="楷体_GB2312" pitchFamily="49" charset="-122"/>
                <a:ea typeface="楷体_GB2312" pitchFamily="49" charset="-122"/>
              </a:rPr>
              <a:t>元宇宙是什么？</a:t>
            </a:r>
            <a:endParaRPr lang="en-US" altLang="zh-CN" sz="2800" b="1" dirty="0">
              <a:solidFill>
                <a:srgbClr val="FF0000"/>
              </a:solidFill>
              <a:latin typeface="楷体_GB2312" pitchFamily="49" charset="-122"/>
              <a:ea typeface="楷体_GB2312" pitchFamily="49" charset="-122"/>
            </a:endParaRPr>
          </a:p>
          <a:p>
            <a:pPr eaLnBrk="1" hangingPunct="1">
              <a:lnSpc>
                <a:spcPct val="100000"/>
              </a:lnSpc>
              <a:buFont typeface="Wingdings" pitchFamily="2" charset="2"/>
              <a:buChar char="Ø"/>
              <a:defRPr/>
            </a:pPr>
            <a:r>
              <a:rPr lang="zh-CN" altLang="en-US" sz="2800" b="1" dirty="0">
                <a:solidFill>
                  <a:srgbClr val="FF0000"/>
                </a:solidFill>
                <a:latin typeface="楷体_GB2312" pitchFamily="49" charset="-122"/>
                <a:ea typeface="楷体_GB2312" pitchFamily="49" charset="-122"/>
              </a:rPr>
              <a:t>城市大脑、智慧城市（智慧教育、智慧农业）、数字中国（数字乡村）有何区别和关联？</a:t>
            </a:r>
            <a:endParaRPr lang="en-US" altLang="zh-CN" sz="2800" b="1" dirty="0">
              <a:solidFill>
                <a:srgbClr val="FF0000"/>
              </a:solidFill>
              <a:latin typeface="楷体_GB2312" pitchFamily="49" charset="-122"/>
              <a:ea typeface="楷体_GB2312" pitchFamily="49" charset="-122"/>
            </a:endParaRPr>
          </a:p>
          <a:p>
            <a:pPr eaLnBrk="1" hangingPunct="1">
              <a:lnSpc>
                <a:spcPct val="100000"/>
              </a:lnSpc>
              <a:buFont typeface="Wingdings" pitchFamily="2" charset="2"/>
              <a:buChar char="Ø"/>
              <a:defRPr/>
            </a:pPr>
            <a:r>
              <a:rPr lang="zh-CN" altLang="en-US" sz="2800" b="1" dirty="0">
                <a:solidFill>
                  <a:srgbClr val="FF0000"/>
                </a:solidFill>
                <a:latin typeface="楷体_GB2312" pitchFamily="49" charset="-122"/>
                <a:ea typeface="楷体_GB2312" pitchFamily="49" charset="-122"/>
              </a:rPr>
              <a:t>中国</a:t>
            </a:r>
            <a:r>
              <a:rPr lang="en-US" altLang="zh-CN" sz="2800" b="1" dirty="0">
                <a:solidFill>
                  <a:srgbClr val="FF0000"/>
                </a:solidFill>
                <a:latin typeface="楷体_GB2312" pitchFamily="49" charset="-122"/>
                <a:ea typeface="楷体_GB2312" pitchFamily="49" charset="-122"/>
              </a:rPr>
              <a:t>2025</a:t>
            </a:r>
            <a:r>
              <a:rPr lang="zh-CN" altLang="en-US" sz="2800" b="1" dirty="0">
                <a:solidFill>
                  <a:srgbClr val="FF0000"/>
                </a:solidFill>
                <a:latin typeface="楷体_GB2312" pitchFamily="49" charset="-122"/>
                <a:ea typeface="楷体_GB2312" pitchFamily="49" charset="-122"/>
              </a:rPr>
              <a:t>制造的核心是什么？</a:t>
            </a:r>
            <a:endParaRPr lang="en-US" altLang="zh-CN" sz="2800" b="1" dirty="0">
              <a:solidFill>
                <a:srgbClr val="FF0000"/>
              </a:solidFill>
              <a:latin typeface="楷体_GB2312" pitchFamily="49" charset="-122"/>
              <a:ea typeface="楷体_GB2312" pitchFamily="49" charset="-122"/>
            </a:endParaRPr>
          </a:p>
          <a:p>
            <a:pPr marL="0" indent="0" eaLnBrk="1" hangingPunct="1">
              <a:lnSpc>
                <a:spcPct val="100000"/>
              </a:lnSpc>
              <a:buNone/>
              <a:defRPr/>
            </a:pPr>
            <a:r>
              <a:rPr lang="zh-CN" altLang="en-US" sz="2800" b="1" dirty="0">
                <a:latin typeface="楷体_GB2312" pitchFamily="49" charset="-122"/>
                <a:ea typeface="楷体_GB2312" pitchFamily="49" charset="-122"/>
              </a:rPr>
              <a:t>            </a:t>
            </a:r>
            <a:endParaRPr lang="en-US" altLang="zh-CN" sz="2800" b="1" dirty="0">
              <a:latin typeface="楷体_GB2312" pitchFamily="49" charset="-122"/>
              <a:ea typeface="楷体_GB2312" pitchFamily="49" charset="-122"/>
            </a:endParaRPr>
          </a:p>
          <a:p>
            <a:pPr marL="0" indent="0" eaLnBrk="1" hangingPunct="1">
              <a:lnSpc>
                <a:spcPct val="100000"/>
              </a:lnSpc>
              <a:buNone/>
              <a:defRPr/>
            </a:pPr>
            <a:endParaRPr lang="en-US" altLang="zh-CN" sz="2000" b="1" dirty="0">
              <a:latin typeface="楷体_GB2312" pitchFamily="49" charset="-122"/>
              <a:ea typeface="楷体_GB2312" pitchFamily="49" charset="-122"/>
            </a:endParaRPr>
          </a:p>
          <a:p>
            <a:pPr marL="0" indent="0" eaLnBrk="1" hangingPunct="1">
              <a:lnSpc>
                <a:spcPct val="100000"/>
              </a:lnSpc>
              <a:buNone/>
              <a:defRPr/>
            </a:pPr>
            <a:endParaRPr lang="en-US" altLang="zh-CN" sz="2000" b="1" dirty="0">
              <a:latin typeface="楷体_GB2312" pitchFamily="49" charset="-122"/>
              <a:ea typeface="楷体_GB2312" pitchFamily="49" charset="-122"/>
            </a:endParaRPr>
          </a:p>
        </p:txBody>
      </p:sp>
    </p:spTree>
    <p:extLst>
      <p:ext uri="{BB962C8B-B14F-4D97-AF65-F5344CB8AC3E}">
        <p14:creationId xmlns:p14="http://schemas.microsoft.com/office/powerpoint/2010/main" val="4123268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589" y="0"/>
            <a:ext cx="12188825" cy="6858001"/>
            <a:chOff x="1589" y="0"/>
            <a:chExt cx="12188825" cy="6858001"/>
          </a:xfrm>
        </p:grpSpPr>
        <p:grpSp>
          <p:nvGrpSpPr>
            <p:cNvPr id="40" name="组合 39">
              <a:extLst>
                <a:ext uri="{FF2B5EF4-FFF2-40B4-BE49-F238E27FC236}">
                  <a16:creationId xmlns:a16="http://schemas.microsoft.com/office/drawing/2014/main" id="{2696F137-3BA2-49F4-9484-B990FB8DBA98}"/>
                </a:ext>
              </a:extLst>
            </p:cNvPr>
            <p:cNvGrpSpPr/>
            <p:nvPr/>
          </p:nvGrpSpPr>
          <p:grpSpPr>
            <a:xfrm>
              <a:off x="1589" y="0"/>
              <a:ext cx="12188825" cy="6858001"/>
              <a:chOff x="1589" y="0"/>
              <a:chExt cx="12188825" cy="6858001"/>
            </a:xfrm>
          </p:grpSpPr>
          <p:sp>
            <p:nvSpPr>
              <p:cNvPr id="41" name="任意多边形 40">
                <a:extLst>
                  <a:ext uri="{FF2B5EF4-FFF2-40B4-BE49-F238E27FC236}">
                    <a16:creationId xmlns:a16="http://schemas.microsoft.com/office/drawing/2014/main" id="{0457D67D-F601-43D1-AA72-987A02F72BB8}"/>
                  </a:ext>
                </a:extLst>
              </p:cNvPr>
              <p:cNvSpPr/>
              <p:nvPr/>
            </p:nvSpPr>
            <p:spPr bwMode="auto">
              <a:xfrm>
                <a:off x="1589" y="5403847"/>
                <a:ext cx="2523898" cy="1454154"/>
              </a:xfrm>
              <a:custGeom>
                <a:avLst/>
                <a:gdLst>
                  <a:gd name="T0" fmla="*/ 2545 w 2752"/>
                  <a:gd name="T1" fmla="*/ 944 h 1585"/>
                  <a:gd name="T2" fmla="*/ 1030 w 2752"/>
                  <a:gd name="T3" fmla="*/ 944 h 1585"/>
                  <a:gd name="T4" fmla="*/ 426 w 2752"/>
                  <a:gd name="T5" fmla="*/ 327 h 1585"/>
                  <a:gd name="T6" fmla="*/ 0 w 2752"/>
                  <a:gd name="T7" fmla="*/ 134 h 1585"/>
                  <a:gd name="T8" fmla="*/ 0 w 2752"/>
                  <a:gd name="T9" fmla="*/ 1585 h 1585"/>
                  <a:gd name="T10" fmla="*/ 2744 w 2752"/>
                  <a:gd name="T11" fmla="*/ 1585 h 1585"/>
                  <a:gd name="T12" fmla="*/ 2545 w 2752"/>
                  <a:gd name="T13" fmla="*/ 944 h 1585"/>
                </a:gdLst>
                <a:ahLst/>
                <a:cxnLst>
                  <a:cxn ang="0">
                    <a:pos x="T0" y="T1"/>
                  </a:cxn>
                  <a:cxn ang="0">
                    <a:pos x="T2" y="T3"/>
                  </a:cxn>
                  <a:cxn ang="0">
                    <a:pos x="T4" y="T5"/>
                  </a:cxn>
                  <a:cxn ang="0">
                    <a:pos x="T6" y="T7"/>
                  </a:cxn>
                  <a:cxn ang="0">
                    <a:pos x="T8" y="T9"/>
                  </a:cxn>
                  <a:cxn ang="0">
                    <a:pos x="T10" y="T11"/>
                  </a:cxn>
                  <a:cxn ang="0">
                    <a:pos x="T12" y="T13"/>
                  </a:cxn>
                </a:cxnLst>
                <a:rect l="0" t="0" r="r" b="b"/>
                <a:pathLst>
                  <a:path w="2752" h="1585">
                    <a:moveTo>
                      <a:pt x="2545" y="944"/>
                    </a:moveTo>
                    <a:cubicBezTo>
                      <a:pt x="2295" y="510"/>
                      <a:pt x="1551" y="716"/>
                      <a:pt x="1030" y="944"/>
                    </a:cubicBezTo>
                    <a:cubicBezTo>
                      <a:pt x="509" y="1172"/>
                      <a:pt x="648" y="748"/>
                      <a:pt x="426" y="327"/>
                    </a:cubicBezTo>
                    <a:cubicBezTo>
                      <a:pt x="253" y="0"/>
                      <a:pt x="73" y="81"/>
                      <a:pt x="0" y="134"/>
                    </a:cubicBezTo>
                    <a:cubicBezTo>
                      <a:pt x="0" y="1585"/>
                      <a:pt x="0" y="1585"/>
                      <a:pt x="0" y="1585"/>
                    </a:cubicBezTo>
                    <a:cubicBezTo>
                      <a:pt x="2744" y="1585"/>
                      <a:pt x="2744" y="1585"/>
                      <a:pt x="2744" y="1585"/>
                    </a:cubicBezTo>
                    <a:cubicBezTo>
                      <a:pt x="2319" y="1449"/>
                      <a:pt x="2752" y="1302"/>
                      <a:pt x="2545" y="944"/>
                    </a:cubicBezTo>
                    <a:close/>
                  </a:path>
                </a:pathLst>
              </a:custGeom>
              <a:gradFill>
                <a:gsLst>
                  <a:gs pos="0">
                    <a:schemeClr val="accent3">
                      <a:lumMod val="20000"/>
                      <a:lumOff val="80000"/>
                      <a:alpha val="0"/>
                    </a:schemeClr>
                  </a:gs>
                  <a:gs pos="60000">
                    <a:schemeClr val="accent3">
                      <a:lumMod val="60000"/>
                      <a:lumOff val="40000"/>
                      <a:alpha val="40000"/>
                    </a:schemeClr>
                  </a:gs>
                  <a:gs pos="100000">
                    <a:schemeClr val="accent3"/>
                  </a:gs>
                </a:gsLst>
                <a:lin ang="7200000" scaled="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任意多边形 41">
                <a:extLst>
                  <a:ext uri="{FF2B5EF4-FFF2-40B4-BE49-F238E27FC236}">
                    <a16:creationId xmlns:a16="http://schemas.microsoft.com/office/drawing/2014/main" id="{A03BF4BE-FC90-4C52-9CCE-EDE525046802}"/>
                  </a:ext>
                </a:extLst>
              </p:cNvPr>
              <p:cNvSpPr/>
              <p:nvPr/>
            </p:nvSpPr>
            <p:spPr bwMode="auto">
              <a:xfrm>
                <a:off x="9390026" y="0"/>
                <a:ext cx="2800388" cy="1476422"/>
              </a:xfrm>
              <a:custGeom>
                <a:avLst/>
                <a:gdLst>
                  <a:gd name="T0" fmla="*/ 354 w 2444"/>
                  <a:gd name="T1" fmla="*/ 526 h 1288"/>
                  <a:gd name="T2" fmla="*/ 1598 w 2444"/>
                  <a:gd name="T3" fmla="*/ 526 h 1288"/>
                  <a:gd name="T4" fmla="*/ 2094 w 2444"/>
                  <a:gd name="T5" fmla="*/ 1033 h 1288"/>
                  <a:gd name="T6" fmla="*/ 2444 w 2444"/>
                  <a:gd name="T7" fmla="*/ 1192 h 1288"/>
                  <a:gd name="T8" fmla="*/ 2444 w 2444"/>
                  <a:gd name="T9" fmla="*/ 0 h 1288"/>
                  <a:gd name="T10" fmla="*/ 0 w 2444"/>
                  <a:gd name="T11" fmla="*/ 0 h 1288"/>
                  <a:gd name="T12" fmla="*/ 354 w 2444"/>
                  <a:gd name="T13" fmla="*/ 526 h 1288"/>
                </a:gdLst>
                <a:ahLst/>
                <a:cxnLst>
                  <a:cxn ang="0">
                    <a:pos x="T0" y="T1"/>
                  </a:cxn>
                  <a:cxn ang="0">
                    <a:pos x="T2" y="T3"/>
                  </a:cxn>
                  <a:cxn ang="0">
                    <a:pos x="T4" y="T5"/>
                  </a:cxn>
                  <a:cxn ang="0">
                    <a:pos x="T6" y="T7"/>
                  </a:cxn>
                  <a:cxn ang="0">
                    <a:pos x="T8" y="T9"/>
                  </a:cxn>
                  <a:cxn ang="0">
                    <a:pos x="T10" y="T11"/>
                  </a:cxn>
                  <a:cxn ang="0">
                    <a:pos x="T12" y="T13"/>
                  </a:cxn>
                </a:cxnLst>
                <a:rect l="0" t="0" r="r" b="b"/>
                <a:pathLst>
                  <a:path w="2444" h="1288">
                    <a:moveTo>
                      <a:pt x="354" y="526"/>
                    </a:moveTo>
                    <a:cubicBezTo>
                      <a:pt x="516" y="764"/>
                      <a:pt x="1170" y="714"/>
                      <a:pt x="1598" y="526"/>
                    </a:cubicBezTo>
                    <a:cubicBezTo>
                      <a:pt x="2026" y="339"/>
                      <a:pt x="1981" y="659"/>
                      <a:pt x="2094" y="1033"/>
                    </a:cubicBezTo>
                    <a:cubicBezTo>
                      <a:pt x="2172" y="1288"/>
                      <a:pt x="2400" y="1272"/>
                      <a:pt x="2444" y="1192"/>
                    </a:cubicBezTo>
                    <a:cubicBezTo>
                      <a:pt x="2444" y="0"/>
                      <a:pt x="2444" y="0"/>
                      <a:pt x="2444" y="0"/>
                    </a:cubicBezTo>
                    <a:cubicBezTo>
                      <a:pt x="0" y="0"/>
                      <a:pt x="0" y="0"/>
                      <a:pt x="0" y="0"/>
                    </a:cubicBezTo>
                    <a:cubicBezTo>
                      <a:pt x="565" y="116"/>
                      <a:pt x="163" y="246"/>
                      <a:pt x="354" y="526"/>
                    </a:cubicBezTo>
                    <a:close/>
                  </a:path>
                </a:pathLst>
              </a:custGeom>
              <a:gradFill>
                <a:gsLst>
                  <a:gs pos="0">
                    <a:schemeClr val="accent3">
                      <a:lumMod val="20000"/>
                      <a:lumOff val="80000"/>
                      <a:alpha val="0"/>
                    </a:schemeClr>
                  </a:gs>
                  <a:gs pos="60000">
                    <a:schemeClr val="accent3">
                      <a:lumMod val="60000"/>
                      <a:lumOff val="40000"/>
                      <a:alpha val="40000"/>
                    </a:schemeClr>
                  </a:gs>
                  <a:gs pos="100000">
                    <a:schemeClr val="accent3"/>
                  </a:gs>
                </a:gsLst>
                <a:lin ang="16800000" scaled="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椭圆 42">
                <a:extLst>
                  <a:ext uri="{FF2B5EF4-FFF2-40B4-BE49-F238E27FC236}">
                    <a16:creationId xmlns:a16="http://schemas.microsoft.com/office/drawing/2014/main" id="{D1168A95-12A1-4F92-8DB3-F19B29A62869}"/>
                  </a:ext>
                </a:extLst>
              </p:cNvPr>
              <p:cNvSpPr/>
              <p:nvPr/>
            </p:nvSpPr>
            <p:spPr>
              <a:xfrm rot="17100000">
                <a:off x="10372245" y="4964984"/>
                <a:ext cx="1076440" cy="1076440"/>
              </a:xfrm>
              <a:prstGeom prst="ellipse">
                <a:avLst/>
              </a:prstGeom>
              <a:gradFill>
                <a:gsLst>
                  <a:gs pos="0">
                    <a:schemeClr val="accent3">
                      <a:lumMod val="20000"/>
                      <a:lumOff val="80000"/>
                      <a:alpha val="0"/>
                    </a:schemeClr>
                  </a:gs>
                  <a:gs pos="60000">
                    <a:schemeClr val="accent3">
                      <a:lumMod val="60000"/>
                      <a:lumOff val="40000"/>
                      <a:alpha val="25000"/>
                    </a:schemeClr>
                  </a:gs>
                  <a:gs pos="100000">
                    <a:schemeClr val="accent3">
                      <a:alpha val="30000"/>
                    </a:schemeClr>
                  </a:gs>
                </a:gsLst>
                <a:lin ang="7200000" scaled="0"/>
              </a:gra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4" name="椭圆 43">
                <a:extLst>
                  <a:ext uri="{FF2B5EF4-FFF2-40B4-BE49-F238E27FC236}">
                    <a16:creationId xmlns:a16="http://schemas.microsoft.com/office/drawing/2014/main" id="{3192EB00-0564-4638-AE05-DEDD4CEBD734}"/>
                  </a:ext>
                </a:extLst>
              </p:cNvPr>
              <p:cNvSpPr/>
              <p:nvPr/>
            </p:nvSpPr>
            <p:spPr>
              <a:xfrm rot="17100000">
                <a:off x="9295183" y="6000563"/>
                <a:ext cx="470273" cy="470273"/>
              </a:xfrm>
              <a:prstGeom prst="ellipse">
                <a:avLst/>
              </a:prstGeom>
              <a:gradFill>
                <a:gsLst>
                  <a:gs pos="0">
                    <a:schemeClr val="accent3">
                      <a:lumMod val="20000"/>
                      <a:lumOff val="80000"/>
                      <a:alpha val="0"/>
                    </a:schemeClr>
                  </a:gs>
                  <a:gs pos="60000">
                    <a:schemeClr val="accent3">
                      <a:lumMod val="60000"/>
                      <a:lumOff val="40000"/>
                      <a:alpha val="25000"/>
                    </a:schemeClr>
                  </a:gs>
                  <a:gs pos="100000">
                    <a:schemeClr val="accent3">
                      <a:alpha val="30000"/>
                    </a:schemeClr>
                  </a:gs>
                </a:gsLst>
                <a:lin ang="7200000" scaled="0"/>
              </a:gra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grpSp>
        <p:grpSp>
          <p:nvGrpSpPr>
            <p:cNvPr id="2" name="组合 1">
              <a:extLst>
                <a:ext uri="{FF2B5EF4-FFF2-40B4-BE49-F238E27FC236}">
                  <a16:creationId xmlns:a16="http://schemas.microsoft.com/office/drawing/2014/main" id="{E9F44608-356E-46BD-8575-E452E7A1F22C}"/>
                </a:ext>
              </a:extLst>
            </p:cNvPr>
            <p:cNvGrpSpPr/>
            <p:nvPr/>
          </p:nvGrpSpPr>
          <p:grpSpPr>
            <a:xfrm>
              <a:off x="899689" y="450827"/>
              <a:ext cx="10847794" cy="6093885"/>
              <a:chOff x="899689" y="450827"/>
              <a:chExt cx="10847794" cy="6093885"/>
            </a:xfrm>
          </p:grpSpPr>
          <p:grpSp>
            <p:nvGrpSpPr>
              <p:cNvPr id="10" name="组合 9">
                <a:extLst>
                  <a:ext uri="{FF2B5EF4-FFF2-40B4-BE49-F238E27FC236}">
                    <a16:creationId xmlns:a16="http://schemas.microsoft.com/office/drawing/2014/main" id="{33BDA4C9-1AE5-4922-A1D2-E81E37EC4C74}"/>
                  </a:ext>
                </a:extLst>
              </p:cNvPr>
              <p:cNvGrpSpPr/>
              <p:nvPr/>
            </p:nvGrpSpPr>
            <p:grpSpPr>
              <a:xfrm>
                <a:off x="1355896" y="1673142"/>
                <a:ext cx="3314462" cy="3314462"/>
                <a:chOff x="4694094" y="3055004"/>
                <a:chExt cx="2615947" cy="2615947"/>
              </a:xfrm>
            </p:grpSpPr>
            <p:sp>
              <p:nvSpPr>
                <p:cNvPr id="11" name="椭圆 10">
                  <a:extLst>
                    <a:ext uri="{FF2B5EF4-FFF2-40B4-BE49-F238E27FC236}">
                      <a16:creationId xmlns:a16="http://schemas.microsoft.com/office/drawing/2014/main" id="{E76F1766-3700-421A-9D0C-72AE5D599E52}"/>
                    </a:ext>
                  </a:extLst>
                </p:cNvPr>
                <p:cNvSpPr/>
                <p:nvPr/>
              </p:nvSpPr>
              <p:spPr>
                <a:xfrm>
                  <a:off x="4694094" y="3055004"/>
                  <a:ext cx="2615947" cy="2615947"/>
                </a:xfrm>
                <a:prstGeom prst="ellipse">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400" b="1" dirty="0">
                    <a:solidFill>
                      <a:srgbClr val="FFFFFF"/>
                    </a:solidFill>
                  </a:endParaRPr>
                </a:p>
              </p:txBody>
            </p:sp>
            <p:sp>
              <p:nvSpPr>
                <p:cNvPr id="14" name="文本框 13">
                  <a:extLst>
                    <a:ext uri="{FF2B5EF4-FFF2-40B4-BE49-F238E27FC236}">
                      <a16:creationId xmlns:a16="http://schemas.microsoft.com/office/drawing/2014/main" id="{6307C54D-28FC-40F2-B51D-9750111F6AA3}"/>
                    </a:ext>
                  </a:extLst>
                </p:cNvPr>
                <p:cNvSpPr txBox="1"/>
                <p:nvPr/>
              </p:nvSpPr>
              <p:spPr>
                <a:xfrm>
                  <a:off x="4899255" y="4117960"/>
                  <a:ext cx="2205623" cy="510118"/>
                </a:xfrm>
                <a:prstGeom prst="rect">
                  <a:avLst/>
                </a:prstGeom>
                <a:noFill/>
              </p:spPr>
              <p:txBody>
                <a:bodyPr wrap="square" rtlCol="0">
                  <a:spAutoFit/>
                </a:bodyPr>
                <a:lstStyle/>
                <a:p>
                  <a:pPr algn="ctr"/>
                  <a:r>
                    <a:rPr lang="zh-CN" altLang="en-US" sz="3600" b="1" dirty="0">
                      <a:solidFill>
                        <a:srgbClr val="FFFFFF"/>
                      </a:solidFill>
                      <a:latin typeface="Arial" panose="020B0604020202020204" pitchFamily="34" charset="0"/>
                      <a:ea typeface="Microsoft YaHei" panose="020B0503020204020204" pitchFamily="34" charset="-122"/>
                    </a:rPr>
                    <a:t>目录</a:t>
                  </a:r>
                  <a:endParaRPr lang="en-US" altLang="zh-CN" sz="3600" b="1" dirty="0">
                    <a:solidFill>
                      <a:srgbClr val="FFFFFF"/>
                    </a:solidFill>
                    <a:latin typeface="Arial" panose="020B0604020202020204" pitchFamily="34" charset="0"/>
                    <a:ea typeface="Microsoft YaHei" panose="020B0503020204020204" pitchFamily="34" charset="-122"/>
                  </a:endParaRPr>
                </a:p>
              </p:txBody>
            </p:sp>
          </p:grpSp>
          <p:sp>
            <p:nvSpPr>
              <p:cNvPr id="15" name="椭圆 14">
                <a:extLst>
                  <a:ext uri="{FF2B5EF4-FFF2-40B4-BE49-F238E27FC236}">
                    <a16:creationId xmlns:a16="http://schemas.microsoft.com/office/drawing/2014/main" id="{FEA0A3A4-6FAD-47F8-8CF8-50EF974557A6}"/>
                  </a:ext>
                </a:extLst>
              </p:cNvPr>
              <p:cNvSpPr/>
              <p:nvPr/>
            </p:nvSpPr>
            <p:spPr>
              <a:xfrm>
                <a:off x="899689" y="1157738"/>
                <a:ext cx="903521" cy="920658"/>
              </a:xfrm>
              <a:prstGeom prst="ellipse">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椭圆 15">
                <a:extLst>
                  <a:ext uri="{FF2B5EF4-FFF2-40B4-BE49-F238E27FC236}">
                    <a16:creationId xmlns:a16="http://schemas.microsoft.com/office/drawing/2014/main" id="{4E8859B2-A141-4984-BF97-4D50A5076742}"/>
                  </a:ext>
                </a:extLst>
              </p:cNvPr>
              <p:cNvSpPr/>
              <p:nvPr/>
            </p:nvSpPr>
            <p:spPr>
              <a:xfrm>
                <a:off x="4138936" y="4437298"/>
                <a:ext cx="1659289" cy="1690761"/>
              </a:xfrm>
              <a:prstGeom prst="ellipse">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39" name="组合 38">
                <a:extLst>
                  <a:ext uri="{FF2B5EF4-FFF2-40B4-BE49-F238E27FC236}">
                    <a16:creationId xmlns:a16="http://schemas.microsoft.com/office/drawing/2014/main" id="{E6D6DEDF-81B9-4D9A-952D-8843B127283C}"/>
                  </a:ext>
                </a:extLst>
              </p:cNvPr>
              <p:cNvGrpSpPr/>
              <p:nvPr/>
            </p:nvGrpSpPr>
            <p:grpSpPr>
              <a:xfrm>
                <a:off x="6719183" y="450827"/>
                <a:ext cx="5028300" cy="6093885"/>
                <a:chOff x="6628776" y="345116"/>
                <a:chExt cx="5058728" cy="6130762"/>
              </a:xfrm>
            </p:grpSpPr>
            <p:sp>
              <p:nvSpPr>
                <p:cNvPr id="18" name="圆角矩形 17">
                  <a:extLst>
                    <a:ext uri="{FF2B5EF4-FFF2-40B4-BE49-F238E27FC236}">
                      <a16:creationId xmlns:a16="http://schemas.microsoft.com/office/drawing/2014/main" id="{94F479BA-FEC0-4F98-84FB-EF23973FD3FB}"/>
                    </a:ext>
                  </a:extLst>
                </p:cNvPr>
                <p:cNvSpPr/>
                <p:nvPr/>
              </p:nvSpPr>
              <p:spPr>
                <a:xfrm rot="5400000">
                  <a:off x="8682964" y="-1672600"/>
                  <a:ext cx="986824" cy="5022255"/>
                </a:xfrm>
                <a:prstGeom prst="roundRect">
                  <a:avLst>
                    <a:gd name="adj" fmla="val 4931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p>
              </p:txBody>
            </p:sp>
            <p:sp>
              <p:nvSpPr>
                <p:cNvPr id="19" name="文本框 18">
                  <a:extLst>
                    <a:ext uri="{FF2B5EF4-FFF2-40B4-BE49-F238E27FC236}">
                      <a16:creationId xmlns:a16="http://schemas.microsoft.com/office/drawing/2014/main" id="{712CB0CE-C9FD-44DC-9F8D-0EC4F74FF946}"/>
                    </a:ext>
                  </a:extLst>
                </p:cNvPr>
                <p:cNvSpPr txBox="1"/>
                <p:nvPr/>
              </p:nvSpPr>
              <p:spPr>
                <a:xfrm>
                  <a:off x="7811843" y="671646"/>
                  <a:ext cx="3696749" cy="464459"/>
                </a:xfrm>
                <a:prstGeom prst="rect">
                  <a:avLst/>
                </a:prstGeom>
                <a:noFill/>
              </p:spPr>
              <p:txBody>
                <a:bodyPr wrap="square" rtlCol="0">
                  <a:spAutoFit/>
                </a:bodyPr>
                <a:lstStyle/>
                <a:p>
                  <a:r>
                    <a:rPr lang="zh-CN" altLang="en-US" sz="2400" b="1" dirty="0">
                      <a:solidFill>
                        <a:schemeClr val="bg1">
                          <a:lumMod val="50000"/>
                        </a:schemeClr>
                      </a:solidFill>
                      <a:latin typeface="+mj-ea"/>
                      <a:ea typeface="+mj-ea"/>
                      <a:cs typeface="Times New Roman" panose="02020603050405020304" pitchFamily="18" charset="0"/>
                    </a:rPr>
                    <a:t>软件工程回顾与深度思考</a:t>
                  </a:r>
                  <a:endParaRPr lang="en-US" altLang="zh-CN" sz="2400" b="1" dirty="0">
                    <a:solidFill>
                      <a:schemeClr val="bg1">
                        <a:lumMod val="50000"/>
                      </a:schemeClr>
                    </a:solidFill>
                    <a:latin typeface="+mj-ea"/>
                    <a:ea typeface="+mj-ea"/>
                  </a:endParaRPr>
                </a:p>
              </p:txBody>
            </p:sp>
            <p:sp>
              <p:nvSpPr>
                <p:cNvPr id="21" name="文本框 20">
                  <a:extLst>
                    <a:ext uri="{FF2B5EF4-FFF2-40B4-BE49-F238E27FC236}">
                      <a16:creationId xmlns:a16="http://schemas.microsoft.com/office/drawing/2014/main" id="{C69D06E7-90EE-4E21-ACD8-2E72B03F9156}"/>
                    </a:ext>
                  </a:extLst>
                </p:cNvPr>
                <p:cNvSpPr txBox="1"/>
                <p:nvPr/>
              </p:nvSpPr>
              <p:spPr>
                <a:xfrm>
                  <a:off x="6959362" y="513999"/>
                  <a:ext cx="1014222" cy="774097"/>
                </a:xfrm>
                <a:prstGeom prst="rect">
                  <a:avLst/>
                </a:prstGeom>
                <a:noFill/>
              </p:spPr>
              <p:txBody>
                <a:bodyPr wrap="square" rtlCol="0">
                  <a:spAutoFit/>
                </a:bodyPr>
                <a:lstStyle/>
                <a:p>
                  <a:r>
                    <a:rPr lang="en-US" altLang="zh-CN" sz="4400" b="1" dirty="0">
                      <a:solidFill>
                        <a:schemeClr val="bg1">
                          <a:lumMod val="50000"/>
                        </a:schemeClr>
                      </a:solidFill>
                      <a:latin typeface="Arial" panose="020B0604020202020204" pitchFamily="34" charset="0"/>
                      <a:ea typeface="Microsoft YaHei" panose="020B0503020204020204" pitchFamily="34" charset="-122"/>
                    </a:rPr>
                    <a:t>1.1</a:t>
                  </a:r>
                </a:p>
              </p:txBody>
            </p:sp>
            <p:sp>
              <p:nvSpPr>
                <p:cNvPr id="22" name="圆角矩形 21">
                  <a:extLst>
                    <a:ext uri="{FF2B5EF4-FFF2-40B4-BE49-F238E27FC236}">
                      <a16:creationId xmlns:a16="http://schemas.microsoft.com/office/drawing/2014/main" id="{C790198B-8546-4783-808D-5B21CD0A3777}"/>
                    </a:ext>
                  </a:extLst>
                </p:cNvPr>
                <p:cNvSpPr/>
                <p:nvPr/>
              </p:nvSpPr>
              <p:spPr>
                <a:xfrm rot="5400000">
                  <a:off x="8635843" y="889832"/>
                  <a:ext cx="1081062" cy="5022253"/>
                </a:xfrm>
                <a:prstGeom prst="roundRect">
                  <a:avLst>
                    <a:gd name="adj" fmla="val 4931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p>
              </p:txBody>
            </p:sp>
            <p:sp>
              <p:nvSpPr>
                <p:cNvPr id="23" name="文本框 22">
                  <a:extLst>
                    <a:ext uri="{FF2B5EF4-FFF2-40B4-BE49-F238E27FC236}">
                      <a16:creationId xmlns:a16="http://schemas.microsoft.com/office/drawing/2014/main" id="{1295FF55-91B8-422A-B951-3B5D4672BE97}"/>
                    </a:ext>
                  </a:extLst>
                </p:cNvPr>
                <p:cNvSpPr txBox="1"/>
                <p:nvPr/>
              </p:nvSpPr>
              <p:spPr>
                <a:xfrm>
                  <a:off x="7857012" y="3207432"/>
                  <a:ext cx="3334518" cy="464459"/>
                </a:xfrm>
                <a:prstGeom prst="rect">
                  <a:avLst/>
                </a:prstGeom>
                <a:noFill/>
              </p:spPr>
              <p:txBody>
                <a:bodyPr wrap="square" rtlCol="0">
                  <a:spAutoFit/>
                </a:bodyPr>
                <a:lstStyle/>
                <a:p>
                  <a:r>
                    <a:rPr lang="zh-CN" altLang="en-US" sz="2400" b="1" dirty="0">
                      <a:solidFill>
                        <a:srgbClr val="FF0000"/>
                      </a:solidFill>
                      <a:latin typeface="Arial" panose="020B0604020202020204" pitchFamily="34" charset="0"/>
                      <a:ea typeface="Microsoft YaHei" panose="020B0503020204020204" pitchFamily="34" charset="-122"/>
                    </a:rPr>
                    <a:t>企业级架构设计与模式</a:t>
                  </a:r>
                  <a:endParaRPr lang="en-US" altLang="zh-CN" sz="2400" b="1" dirty="0">
                    <a:solidFill>
                      <a:srgbClr val="FF0000"/>
                    </a:solidFill>
                    <a:latin typeface="Arial" panose="020B0604020202020204" pitchFamily="34" charset="0"/>
                    <a:ea typeface="Microsoft YaHei" panose="020B0503020204020204" pitchFamily="34" charset="-122"/>
                  </a:endParaRPr>
                </a:p>
              </p:txBody>
            </p:sp>
            <p:sp>
              <p:nvSpPr>
                <p:cNvPr id="25" name="文本框 24">
                  <a:extLst>
                    <a:ext uri="{FF2B5EF4-FFF2-40B4-BE49-F238E27FC236}">
                      <a16:creationId xmlns:a16="http://schemas.microsoft.com/office/drawing/2014/main" id="{0E78502D-EC7F-4BE7-8E23-A53CBA4E4CA1}"/>
                    </a:ext>
                  </a:extLst>
                </p:cNvPr>
                <p:cNvSpPr txBox="1"/>
                <p:nvPr/>
              </p:nvSpPr>
              <p:spPr>
                <a:xfrm>
                  <a:off x="6959363" y="3029311"/>
                  <a:ext cx="1055767" cy="774097"/>
                </a:xfrm>
                <a:prstGeom prst="rect">
                  <a:avLst/>
                </a:prstGeom>
                <a:noFill/>
              </p:spPr>
              <p:txBody>
                <a:bodyPr wrap="square" rtlCol="0">
                  <a:spAutoFit/>
                </a:bodyPr>
                <a:lstStyle/>
                <a:p>
                  <a:r>
                    <a:rPr lang="en-US" altLang="zh-CN" sz="4400" b="1" dirty="0">
                      <a:solidFill>
                        <a:srgbClr val="FF0000"/>
                      </a:solidFill>
                      <a:latin typeface="Arial" panose="020B0604020202020204" pitchFamily="34" charset="0"/>
                      <a:ea typeface="Microsoft YaHei" panose="020B0503020204020204" pitchFamily="34" charset="-122"/>
                    </a:rPr>
                    <a:t>1.3</a:t>
                  </a:r>
                </a:p>
              </p:txBody>
            </p:sp>
            <p:sp>
              <p:nvSpPr>
                <p:cNvPr id="26" name="圆角矩形 25">
                  <a:extLst>
                    <a:ext uri="{FF2B5EF4-FFF2-40B4-BE49-F238E27FC236}">
                      <a16:creationId xmlns:a16="http://schemas.microsoft.com/office/drawing/2014/main" id="{2EF78860-CB52-4612-9CAE-950540B1F886}"/>
                    </a:ext>
                  </a:extLst>
                </p:cNvPr>
                <p:cNvSpPr/>
                <p:nvPr/>
              </p:nvSpPr>
              <p:spPr>
                <a:xfrm rot="5400000">
                  <a:off x="8637992" y="2143951"/>
                  <a:ext cx="1076764" cy="5022252"/>
                </a:xfrm>
                <a:prstGeom prst="roundRect">
                  <a:avLst>
                    <a:gd name="adj" fmla="val 4931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p>
              </p:txBody>
            </p:sp>
            <p:sp>
              <p:nvSpPr>
                <p:cNvPr id="27" name="文本框 26">
                  <a:extLst>
                    <a:ext uri="{FF2B5EF4-FFF2-40B4-BE49-F238E27FC236}">
                      <a16:creationId xmlns:a16="http://schemas.microsoft.com/office/drawing/2014/main" id="{5B698767-35B8-47AA-96EA-2D0749A24B2B}"/>
                    </a:ext>
                  </a:extLst>
                </p:cNvPr>
                <p:cNvSpPr txBox="1"/>
                <p:nvPr/>
              </p:nvSpPr>
              <p:spPr>
                <a:xfrm>
                  <a:off x="7857011" y="4438070"/>
                  <a:ext cx="3478226" cy="464459"/>
                </a:xfrm>
                <a:prstGeom prst="rect">
                  <a:avLst/>
                </a:prstGeom>
                <a:noFill/>
              </p:spPr>
              <p:txBody>
                <a:bodyPr wrap="square" rtlCol="0">
                  <a:spAutoFit/>
                </a:bodyPr>
                <a:lstStyle/>
                <a:p>
                  <a:r>
                    <a:rPr lang="en-US" altLang="zh-CN" sz="2400" b="1" dirty="0">
                      <a:solidFill>
                        <a:schemeClr val="bg2">
                          <a:lumMod val="50000"/>
                        </a:schemeClr>
                      </a:solidFill>
                      <a:latin typeface="Arial" panose="020B0604020202020204" pitchFamily="34" charset="0"/>
                      <a:ea typeface="Microsoft YaHei" panose="020B0503020204020204" pitchFamily="34" charset="-122"/>
                    </a:rPr>
                    <a:t>IT</a:t>
                  </a:r>
                  <a:r>
                    <a:rPr lang="zh-CN" altLang="en-US" sz="2400" b="1" dirty="0">
                      <a:solidFill>
                        <a:schemeClr val="bg2">
                          <a:lumMod val="50000"/>
                        </a:schemeClr>
                      </a:solidFill>
                      <a:latin typeface="Arial" panose="020B0604020202020204" pitchFamily="34" charset="0"/>
                      <a:ea typeface="Microsoft YaHei" panose="020B0503020204020204" pitchFamily="34" charset="-122"/>
                    </a:rPr>
                    <a:t>规划咨询方法论</a:t>
                  </a:r>
                  <a:endParaRPr lang="en-US" altLang="zh-CN" sz="2400" b="1" dirty="0">
                    <a:solidFill>
                      <a:schemeClr val="bg2">
                        <a:lumMod val="50000"/>
                      </a:schemeClr>
                    </a:solidFill>
                    <a:latin typeface="Arial" panose="020B0604020202020204" pitchFamily="34" charset="0"/>
                    <a:ea typeface="Microsoft YaHei" panose="020B0503020204020204" pitchFamily="34" charset="-122"/>
                  </a:endParaRPr>
                </a:p>
              </p:txBody>
            </p:sp>
            <p:sp>
              <p:nvSpPr>
                <p:cNvPr id="29" name="文本框 28">
                  <a:extLst>
                    <a:ext uri="{FF2B5EF4-FFF2-40B4-BE49-F238E27FC236}">
                      <a16:creationId xmlns:a16="http://schemas.microsoft.com/office/drawing/2014/main" id="{5B15A33C-30D1-4DE8-9EC1-3069845C6ABB}"/>
                    </a:ext>
                  </a:extLst>
                </p:cNvPr>
                <p:cNvSpPr txBox="1"/>
                <p:nvPr/>
              </p:nvSpPr>
              <p:spPr>
                <a:xfrm>
                  <a:off x="6959362" y="4285579"/>
                  <a:ext cx="1055767" cy="774097"/>
                </a:xfrm>
                <a:prstGeom prst="rect">
                  <a:avLst/>
                </a:prstGeom>
                <a:noFill/>
              </p:spPr>
              <p:txBody>
                <a:bodyPr wrap="square" rtlCol="0">
                  <a:spAutoFit/>
                </a:bodyPr>
                <a:lstStyle/>
                <a:p>
                  <a:r>
                    <a:rPr lang="en-US" altLang="zh-CN" sz="4400" b="1" dirty="0">
                      <a:solidFill>
                        <a:schemeClr val="bg2">
                          <a:lumMod val="50000"/>
                        </a:schemeClr>
                      </a:solidFill>
                      <a:latin typeface="Arial" panose="020B0604020202020204" pitchFamily="34" charset="0"/>
                      <a:ea typeface="Microsoft YaHei" panose="020B0503020204020204" pitchFamily="34" charset="-122"/>
                    </a:rPr>
                    <a:t>1.4</a:t>
                  </a:r>
                </a:p>
              </p:txBody>
            </p:sp>
            <p:sp>
              <p:nvSpPr>
                <p:cNvPr id="30" name="圆角矩形 29">
                  <a:extLst>
                    <a:ext uri="{FF2B5EF4-FFF2-40B4-BE49-F238E27FC236}">
                      <a16:creationId xmlns:a16="http://schemas.microsoft.com/office/drawing/2014/main" id="{30A8E25E-F4C7-4AED-B8B4-E3AD338849DA}"/>
                    </a:ext>
                  </a:extLst>
                </p:cNvPr>
                <p:cNvSpPr/>
                <p:nvPr/>
              </p:nvSpPr>
              <p:spPr>
                <a:xfrm rot="5400000">
                  <a:off x="8493949" y="3539966"/>
                  <a:ext cx="1107212" cy="4764612"/>
                </a:xfrm>
                <a:prstGeom prst="roundRect">
                  <a:avLst>
                    <a:gd name="adj" fmla="val 4931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p>
              </p:txBody>
            </p:sp>
            <p:sp>
              <p:nvSpPr>
                <p:cNvPr id="31" name="文本框 30">
                  <a:extLst>
                    <a:ext uri="{FF2B5EF4-FFF2-40B4-BE49-F238E27FC236}">
                      <a16:creationId xmlns:a16="http://schemas.microsoft.com/office/drawing/2014/main" id="{166BB252-D918-49E2-986F-2D22B9A5542A}"/>
                    </a:ext>
                  </a:extLst>
                </p:cNvPr>
                <p:cNvSpPr txBox="1"/>
                <p:nvPr/>
              </p:nvSpPr>
              <p:spPr>
                <a:xfrm>
                  <a:off x="7893743" y="5671985"/>
                  <a:ext cx="2584432" cy="464459"/>
                </a:xfrm>
                <a:prstGeom prst="rect">
                  <a:avLst/>
                </a:prstGeom>
                <a:noFill/>
              </p:spPr>
              <p:txBody>
                <a:bodyPr wrap="square" rtlCol="0">
                  <a:spAutoFit/>
                </a:bodyPr>
                <a:lstStyle/>
                <a:p>
                  <a:r>
                    <a:rPr lang="zh-CN" altLang="en-US" sz="2400" b="1" dirty="0">
                      <a:solidFill>
                        <a:schemeClr val="bg2">
                          <a:lumMod val="50000"/>
                        </a:schemeClr>
                      </a:solidFill>
                      <a:latin typeface="Arial" panose="020B0604020202020204" pitchFamily="34" charset="0"/>
                      <a:ea typeface="Microsoft YaHei" panose="020B0503020204020204" pitchFamily="34" charset="-122"/>
                    </a:rPr>
                    <a:t>案例与实践</a:t>
                  </a:r>
                  <a:endParaRPr lang="en-US" altLang="zh-CN" sz="2400" b="1" dirty="0">
                    <a:solidFill>
                      <a:schemeClr val="bg2">
                        <a:lumMod val="50000"/>
                      </a:schemeClr>
                    </a:solidFill>
                    <a:latin typeface="Arial" panose="020B0604020202020204" pitchFamily="34" charset="0"/>
                    <a:ea typeface="Microsoft YaHei" panose="020B0503020204020204" pitchFamily="34" charset="-122"/>
                  </a:endParaRPr>
                </a:p>
              </p:txBody>
            </p:sp>
            <p:sp>
              <p:nvSpPr>
                <p:cNvPr id="33" name="文本框 32">
                  <a:extLst>
                    <a:ext uri="{FF2B5EF4-FFF2-40B4-BE49-F238E27FC236}">
                      <a16:creationId xmlns:a16="http://schemas.microsoft.com/office/drawing/2014/main" id="{A2F3149B-F2F0-44E2-90B7-83A632F5F732}"/>
                    </a:ext>
                  </a:extLst>
                </p:cNvPr>
                <p:cNvSpPr txBox="1"/>
                <p:nvPr/>
              </p:nvSpPr>
              <p:spPr>
                <a:xfrm>
                  <a:off x="6959362" y="5537554"/>
                  <a:ext cx="1055767" cy="774097"/>
                </a:xfrm>
                <a:prstGeom prst="rect">
                  <a:avLst/>
                </a:prstGeom>
                <a:noFill/>
              </p:spPr>
              <p:txBody>
                <a:bodyPr wrap="square" rtlCol="0">
                  <a:spAutoFit/>
                </a:bodyPr>
                <a:lstStyle/>
                <a:p>
                  <a:r>
                    <a:rPr lang="en-US" altLang="zh-CN" sz="4400" b="1" dirty="0">
                      <a:solidFill>
                        <a:schemeClr val="bg2">
                          <a:lumMod val="50000"/>
                        </a:schemeClr>
                      </a:solidFill>
                      <a:latin typeface="Arial" panose="020B0604020202020204" pitchFamily="34" charset="0"/>
                      <a:ea typeface="Microsoft YaHei" panose="020B0503020204020204" pitchFamily="34" charset="-122"/>
                    </a:rPr>
                    <a:t>1.5</a:t>
                  </a:r>
                </a:p>
              </p:txBody>
            </p:sp>
            <p:sp>
              <p:nvSpPr>
                <p:cNvPr id="4" name="圆角矩形 21">
                  <a:extLst>
                    <a:ext uri="{FF2B5EF4-FFF2-40B4-BE49-F238E27FC236}">
                      <a16:creationId xmlns:a16="http://schemas.microsoft.com/office/drawing/2014/main" id="{6957F9C2-CC9F-8D36-0725-2188B3D4C476}"/>
                    </a:ext>
                  </a:extLst>
                </p:cNvPr>
                <p:cNvSpPr/>
                <p:nvPr/>
              </p:nvSpPr>
              <p:spPr>
                <a:xfrm rot="5400000">
                  <a:off x="8617598" y="-387267"/>
                  <a:ext cx="1081083" cy="5058728"/>
                </a:xfrm>
                <a:prstGeom prst="roundRect">
                  <a:avLst>
                    <a:gd name="adj" fmla="val 45463"/>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p>
              </p:txBody>
            </p:sp>
            <p:sp>
              <p:nvSpPr>
                <p:cNvPr id="5" name="文本框 4">
                  <a:extLst>
                    <a:ext uri="{FF2B5EF4-FFF2-40B4-BE49-F238E27FC236}">
                      <a16:creationId xmlns:a16="http://schemas.microsoft.com/office/drawing/2014/main" id="{A27F9CFA-67F6-7F2B-4D36-F466AA0F44FE}"/>
                    </a:ext>
                  </a:extLst>
                </p:cNvPr>
                <p:cNvSpPr txBox="1"/>
                <p:nvPr/>
              </p:nvSpPr>
              <p:spPr>
                <a:xfrm>
                  <a:off x="7820538" y="1948561"/>
                  <a:ext cx="3866964" cy="464459"/>
                </a:xfrm>
                <a:prstGeom prst="rect">
                  <a:avLst/>
                </a:prstGeom>
                <a:noFill/>
              </p:spPr>
              <p:txBody>
                <a:bodyPr wrap="square" rtlCol="0">
                  <a:spAutoFit/>
                </a:bodyPr>
                <a:lstStyle/>
                <a:p>
                  <a:r>
                    <a:rPr lang="zh-CN" altLang="en-US" sz="2400" b="1" dirty="0">
                      <a:solidFill>
                        <a:schemeClr val="bg2">
                          <a:lumMod val="50000"/>
                        </a:schemeClr>
                      </a:solidFill>
                      <a:latin typeface="Arial" panose="020B0604020202020204" pitchFamily="34" charset="0"/>
                      <a:ea typeface="Microsoft YaHei" panose="020B0503020204020204" pitchFamily="34" charset="-122"/>
                    </a:rPr>
                    <a:t>云计算时代的软件工程项目</a:t>
                  </a:r>
                  <a:endParaRPr lang="en-US" altLang="zh-CN" sz="2400" b="1" dirty="0">
                    <a:solidFill>
                      <a:schemeClr val="bg2">
                        <a:lumMod val="50000"/>
                      </a:schemeClr>
                    </a:solidFill>
                    <a:latin typeface="Arial" panose="020B0604020202020204" pitchFamily="34" charset="0"/>
                    <a:ea typeface="Microsoft YaHei" panose="020B0503020204020204" pitchFamily="34" charset="-122"/>
                  </a:endParaRPr>
                </a:p>
              </p:txBody>
            </p:sp>
            <p:sp>
              <p:nvSpPr>
                <p:cNvPr id="6" name="文本框 5">
                  <a:extLst>
                    <a:ext uri="{FF2B5EF4-FFF2-40B4-BE49-F238E27FC236}">
                      <a16:creationId xmlns:a16="http://schemas.microsoft.com/office/drawing/2014/main" id="{B9898DAF-387B-224A-F9F8-EF13B56D8660}"/>
                    </a:ext>
                  </a:extLst>
                </p:cNvPr>
                <p:cNvSpPr txBox="1"/>
                <p:nvPr/>
              </p:nvSpPr>
              <p:spPr>
                <a:xfrm>
                  <a:off x="6922889" y="1770439"/>
                  <a:ext cx="1055767" cy="774097"/>
                </a:xfrm>
                <a:prstGeom prst="rect">
                  <a:avLst/>
                </a:prstGeom>
                <a:noFill/>
              </p:spPr>
              <p:txBody>
                <a:bodyPr wrap="square" rtlCol="0">
                  <a:spAutoFit/>
                </a:bodyPr>
                <a:lstStyle/>
                <a:p>
                  <a:r>
                    <a:rPr lang="en-US" altLang="zh-CN" sz="4400" b="1" dirty="0">
                      <a:solidFill>
                        <a:schemeClr val="bg2">
                          <a:lumMod val="50000"/>
                        </a:schemeClr>
                      </a:solidFill>
                      <a:latin typeface="Arial" panose="020B0604020202020204" pitchFamily="34" charset="0"/>
                      <a:ea typeface="Microsoft YaHei" panose="020B0503020204020204" pitchFamily="34" charset="-122"/>
                    </a:rPr>
                    <a:t>1.2</a:t>
                  </a:r>
                </a:p>
              </p:txBody>
            </p:sp>
          </p:grpSp>
          <p:sp>
            <p:nvSpPr>
              <p:cNvPr id="34" name="椭圆 33">
                <a:extLst>
                  <a:ext uri="{FF2B5EF4-FFF2-40B4-BE49-F238E27FC236}">
                    <a16:creationId xmlns:a16="http://schemas.microsoft.com/office/drawing/2014/main" id="{E2AD1C74-93FA-4CA5-AC0B-43FB8AFD1FEE}"/>
                  </a:ext>
                </a:extLst>
              </p:cNvPr>
              <p:cNvSpPr/>
              <p:nvPr/>
            </p:nvSpPr>
            <p:spPr>
              <a:xfrm>
                <a:off x="4992915" y="2285281"/>
                <a:ext cx="479904" cy="489006"/>
              </a:xfrm>
              <a:prstGeom prst="ellipse">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spTree>
    <p:extLst>
      <p:ext uri="{BB962C8B-B14F-4D97-AF65-F5344CB8AC3E}">
        <p14:creationId xmlns:p14="http://schemas.microsoft.com/office/powerpoint/2010/main" val="216688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914466"/>
            <a:ext cx="12336693" cy="5638652"/>
            <a:chOff x="-146753" y="908720"/>
            <a:chExt cx="9399273" cy="5191892"/>
          </a:xfrm>
        </p:grpSpPr>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908720"/>
              <a:ext cx="9180512" cy="5191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907704" y="1988840"/>
              <a:ext cx="1157937" cy="340069"/>
            </a:xfrm>
            <a:prstGeom prst="rect">
              <a:avLst/>
            </a:prstGeom>
            <a:noFill/>
          </p:spPr>
          <p:txBody>
            <a:bodyPr vert="horz" wrap="square" rtlCol="0">
              <a:spAutoFit/>
            </a:bodyPr>
            <a:lstStyle/>
            <a:p>
              <a:r>
                <a:rPr lang="zh-CN" altLang="en-US" sz="1800" b="1" dirty="0">
                  <a:solidFill>
                    <a:schemeClr val="tx1">
                      <a:lumMod val="65000"/>
                      <a:lumOff val="35000"/>
                    </a:schemeClr>
                  </a:solidFill>
                  <a:latin typeface="微软雅黑" pitchFamily="34" charset="-122"/>
                  <a:ea typeface="微软雅黑" pitchFamily="34" charset="-122"/>
                </a:rPr>
                <a:t>财务管理</a:t>
              </a:r>
            </a:p>
          </p:txBody>
        </p:sp>
        <p:sp>
          <p:nvSpPr>
            <p:cNvPr id="6" name="TextBox 5"/>
            <p:cNvSpPr txBox="1"/>
            <p:nvPr/>
          </p:nvSpPr>
          <p:spPr>
            <a:xfrm>
              <a:off x="2609586" y="2699628"/>
              <a:ext cx="1674382" cy="340069"/>
            </a:xfrm>
            <a:prstGeom prst="rect">
              <a:avLst/>
            </a:prstGeom>
            <a:noFill/>
          </p:spPr>
          <p:txBody>
            <a:bodyPr vert="horz" wrap="square" rtlCol="0">
              <a:spAutoFit/>
            </a:bodyPr>
            <a:lstStyle/>
            <a:p>
              <a:r>
                <a:rPr lang="zh-CN" altLang="en-US" sz="1800" b="1" dirty="0">
                  <a:solidFill>
                    <a:schemeClr val="tx1">
                      <a:lumMod val="65000"/>
                      <a:lumOff val="35000"/>
                    </a:schemeClr>
                  </a:solidFill>
                  <a:latin typeface="微软雅黑" pitchFamily="34" charset="-122"/>
                  <a:ea typeface="微软雅黑" pitchFamily="34" charset="-122"/>
                </a:rPr>
                <a:t>人力资源</a:t>
              </a:r>
            </a:p>
          </p:txBody>
        </p:sp>
        <p:sp>
          <p:nvSpPr>
            <p:cNvPr id="7" name="TextBox 6"/>
            <p:cNvSpPr txBox="1"/>
            <p:nvPr/>
          </p:nvSpPr>
          <p:spPr>
            <a:xfrm>
              <a:off x="1472752" y="2448262"/>
              <a:ext cx="1731096" cy="340069"/>
            </a:xfrm>
            <a:prstGeom prst="rect">
              <a:avLst/>
            </a:prstGeom>
            <a:noFill/>
          </p:spPr>
          <p:txBody>
            <a:bodyPr vert="horz" wrap="square" rtlCol="0">
              <a:spAutoFit/>
            </a:bodyPr>
            <a:lstStyle/>
            <a:p>
              <a:r>
                <a:rPr lang="zh-CN" altLang="en-US" sz="1800" b="1" dirty="0">
                  <a:solidFill>
                    <a:schemeClr val="tx1">
                      <a:lumMod val="65000"/>
                      <a:lumOff val="35000"/>
                    </a:schemeClr>
                  </a:solidFill>
                  <a:latin typeface="微软雅黑" pitchFamily="34" charset="-122"/>
                  <a:ea typeface="微软雅黑" pitchFamily="34" charset="-122"/>
                </a:rPr>
                <a:t>客户关系管理</a:t>
              </a:r>
            </a:p>
          </p:txBody>
        </p:sp>
        <p:sp>
          <p:nvSpPr>
            <p:cNvPr id="8" name="TextBox 7"/>
            <p:cNvSpPr txBox="1"/>
            <p:nvPr/>
          </p:nvSpPr>
          <p:spPr>
            <a:xfrm>
              <a:off x="4119820" y="1737474"/>
              <a:ext cx="1157937" cy="340069"/>
            </a:xfrm>
            <a:prstGeom prst="rect">
              <a:avLst/>
            </a:prstGeom>
            <a:noFill/>
          </p:spPr>
          <p:txBody>
            <a:bodyPr vert="horz" wrap="square" rtlCol="0">
              <a:spAutoFit/>
            </a:bodyPr>
            <a:lstStyle/>
            <a:p>
              <a:r>
                <a:rPr lang="zh-CN" altLang="en-US" sz="1800" b="1" dirty="0">
                  <a:solidFill>
                    <a:schemeClr val="tx1">
                      <a:lumMod val="65000"/>
                      <a:lumOff val="35000"/>
                    </a:schemeClr>
                  </a:solidFill>
                  <a:latin typeface="微软雅黑" pitchFamily="34" charset="-122"/>
                  <a:ea typeface="微软雅黑" pitchFamily="34" charset="-122"/>
                </a:rPr>
                <a:t>协同办公</a:t>
              </a:r>
            </a:p>
          </p:txBody>
        </p:sp>
        <p:sp>
          <p:nvSpPr>
            <p:cNvPr id="9" name="TextBox 8"/>
            <p:cNvSpPr txBox="1"/>
            <p:nvPr/>
          </p:nvSpPr>
          <p:spPr>
            <a:xfrm>
              <a:off x="3911185" y="2664286"/>
              <a:ext cx="1596919" cy="340069"/>
            </a:xfrm>
            <a:prstGeom prst="rect">
              <a:avLst/>
            </a:prstGeom>
            <a:noFill/>
          </p:spPr>
          <p:txBody>
            <a:bodyPr vert="horz" wrap="square" rtlCol="0">
              <a:spAutoFit/>
            </a:bodyPr>
            <a:lstStyle/>
            <a:p>
              <a:r>
                <a:rPr lang="zh-CN" altLang="en-US" sz="1800" b="1" dirty="0">
                  <a:solidFill>
                    <a:schemeClr val="tx1">
                      <a:lumMod val="65000"/>
                      <a:lumOff val="35000"/>
                    </a:schemeClr>
                  </a:solidFill>
                  <a:latin typeface="微软雅黑" pitchFamily="34" charset="-122"/>
                  <a:ea typeface="微软雅黑" pitchFamily="34" charset="-122"/>
                </a:rPr>
                <a:t>生产管理</a:t>
              </a:r>
            </a:p>
          </p:txBody>
        </p:sp>
        <p:sp>
          <p:nvSpPr>
            <p:cNvPr id="10" name="TextBox 9"/>
            <p:cNvSpPr txBox="1"/>
            <p:nvPr/>
          </p:nvSpPr>
          <p:spPr>
            <a:xfrm>
              <a:off x="3102955" y="2241530"/>
              <a:ext cx="1531029" cy="340069"/>
            </a:xfrm>
            <a:prstGeom prst="rect">
              <a:avLst/>
            </a:prstGeom>
            <a:noFill/>
          </p:spPr>
          <p:txBody>
            <a:bodyPr vert="horz" wrap="square" rtlCol="0">
              <a:spAutoFit/>
            </a:bodyPr>
            <a:lstStyle/>
            <a:p>
              <a:r>
                <a:rPr lang="zh-CN" altLang="en-US" sz="1800" b="1" dirty="0">
                  <a:solidFill>
                    <a:schemeClr val="tx1">
                      <a:lumMod val="65000"/>
                      <a:lumOff val="35000"/>
                    </a:schemeClr>
                  </a:solidFill>
                  <a:latin typeface="微软雅黑" pitchFamily="34" charset="-122"/>
                  <a:ea typeface="微软雅黑" pitchFamily="34" charset="-122"/>
                </a:rPr>
                <a:t>供应链管理</a:t>
              </a:r>
            </a:p>
          </p:txBody>
        </p:sp>
        <p:sp>
          <p:nvSpPr>
            <p:cNvPr id="11" name="TextBox 10"/>
            <p:cNvSpPr txBox="1"/>
            <p:nvPr/>
          </p:nvSpPr>
          <p:spPr>
            <a:xfrm>
              <a:off x="1109807" y="2843644"/>
              <a:ext cx="1157937" cy="340069"/>
            </a:xfrm>
            <a:prstGeom prst="rect">
              <a:avLst/>
            </a:prstGeom>
            <a:noFill/>
          </p:spPr>
          <p:txBody>
            <a:bodyPr vert="horz" wrap="square" rtlCol="0">
              <a:spAutoFit/>
            </a:bodyPr>
            <a:lstStyle/>
            <a:p>
              <a:r>
                <a:rPr lang="zh-CN" altLang="en-US" sz="1800" b="1" dirty="0">
                  <a:solidFill>
                    <a:schemeClr val="tx1">
                      <a:lumMod val="65000"/>
                      <a:lumOff val="35000"/>
                    </a:schemeClr>
                  </a:solidFill>
                  <a:latin typeface="微软雅黑" pitchFamily="34" charset="-122"/>
                  <a:ea typeface="微软雅黑" pitchFamily="34" charset="-122"/>
                </a:rPr>
                <a:t>协同设计</a:t>
              </a:r>
            </a:p>
          </p:txBody>
        </p:sp>
        <p:sp>
          <p:nvSpPr>
            <p:cNvPr id="12" name="TextBox 11"/>
            <p:cNvSpPr txBox="1"/>
            <p:nvPr/>
          </p:nvSpPr>
          <p:spPr>
            <a:xfrm>
              <a:off x="5070247" y="1412776"/>
              <a:ext cx="1157937" cy="340069"/>
            </a:xfrm>
            <a:prstGeom prst="rect">
              <a:avLst/>
            </a:prstGeom>
            <a:noFill/>
          </p:spPr>
          <p:txBody>
            <a:bodyPr vert="horz" wrap="square" rtlCol="0">
              <a:spAutoFit/>
            </a:bodyPr>
            <a:lstStyle>
              <a:defPPr>
                <a:defRPr lang="zh-CN"/>
              </a:defPPr>
              <a:lvl1pPr>
                <a:defRPr b="1">
                  <a:solidFill>
                    <a:schemeClr val="accent6">
                      <a:lumMod val="75000"/>
                    </a:schemeClr>
                  </a:solidFill>
                  <a:latin typeface="微软雅黑" pitchFamily="34" charset="-122"/>
                  <a:ea typeface="微软雅黑" pitchFamily="34" charset="-122"/>
                </a:defRPr>
              </a:lvl1pPr>
            </a:lstStyle>
            <a:p>
              <a:r>
                <a:rPr lang="zh-CN" altLang="en-US" sz="1800" dirty="0">
                  <a:solidFill>
                    <a:schemeClr val="tx2"/>
                  </a:solidFill>
                </a:rPr>
                <a:t>界面集成</a:t>
              </a:r>
            </a:p>
          </p:txBody>
        </p:sp>
        <p:sp>
          <p:nvSpPr>
            <p:cNvPr id="13" name="TextBox 12"/>
            <p:cNvSpPr txBox="1"/>
            <p:nvPr/>
          </p:nvSpPr>
          <p:spPr>
            <a:xfrm>
              <a:off x="4404743" y="2166709"/>
              <a:ext cx="1373961" cy="340069"/>
            </a:xfrm>
            <a:prstGeom prst="rect">
              <a:avLst/>
            </a:prstGeom>
            <a:noFill/>
          </p:spPr>
          <p:txBody>
            <a:bodyPr vert="horz" wrap="square" rtlCol="0">
              <a:spAutoFit/>
            </a:bodyPr>
            <a:lstStyle/>
            <a:p>
              <a:r>
                <a:rPr lang="zh-CN" altLang="en-US" sz="1800" b="1" dirty="0">
                  <a:solidFill>
                    <a:schemeClr val="tx1">
                      <a:lumMod val="65000"/>
                      <a:lumOff val="35000"/>
                    </a:schemeClr>
                  </a:solidFill>
                  <a:latin typeface="微软雅黑" pitchFamily="34" charset="-122"/>
                  <a:ea typeface="微软雅黑" pitchFamily="34" charset="-122"/>
                </a:rPr>
                <a:t>资产管理</a:t>
              </a:r>
            </a:p>
          </p:txBody>
        </p:sp>
        <p:sp>
          <p:nvSpPr>
            <p:cNvPr id="14" name="TextBox 13"/>
            <p:cNvSpPr txBox="1"/>
            <p:nvPr/>
          </p:nvSpPr>
          <p:spPr>
            <a:xfrm>
              <a:off x="1655283" y="4886275"/>
              <a:ext cx="1764589" cy="340069"/>
            </a:xfrm>
            <a:prstGeom prst="rect">
              <a:avLst/>
            </a:prstGeom>
            <a:noFill/>
          </p:spPr>
          <p:txBody>
            <a:bodyPr vert="horz" wrap="square" rtlCol="0">
              <a:spAutoFit/>
            </a:bodyPr>
            <a:lstStyle/>
            <a:p>
              <a:r>
                <a:rPr lang="zh-CN" altLang="en-US" sz="1800" b="1" dirty="0">
                  <a:solidFill>
                    <a:schemeClr val="bg1"/>
                  </a:solidFill>
                  <a:latin typeface="微软雅黑" pitchFamily="34" charset="-122"/>
                  <a:ea typeface="微软雅黑" pitchFamily="34" charset="-122"/>
                </a:rPr>
                <a:t>主数据平台</a:t>
              </a:r>
            </a:p>
          </p:txBody>
        </p:sp>
        <p:sp>
          <p:nvSpPr>
            <p:cNvPr id="15" name="TextBox 14"/>
            <p:cNvSpPr txBox="1"/>
            <p:nvPr/>
          </p:nvSpPr>
          <p:spPr>
            <a:xfrm>
              <a:off x="6944429" y="4413702"/>
              <a:ext cx="2308091" cy="340069"/>
            </a:xfrm>
            <a:prstGeom prst="rect">
              <a:avLst/>
            </a:prstGeom>
            <a:noFill/>
          </p:spPr>
          <p:txBody>
            <a:bodyPr vert="horz" wrap="square" rtlCol="0">
              <a:spAutoFit/>
            </a:bodyPr>
            <a:lstStyle/>
            <a:p>
              <a:r>
                <a:rPr lang="zh-CN" altLang="en-US" sz="1800" b="1" dirty="0">
                  <a:solidFill>
                    <a:schemeClr val="bg1"/>
                  </a:solidFill>
                  <a:latin typeface="微软雅黑" pitchFamily="34" charset="-122"/>
                  <a:ea typeface="微软雅黑" pitchFamily="34" charset="-122"/>
                </a:rPr>
                <a:t>可扩展性与二次开发</a:t>
              </a:r>
            </a:p>
          </p:txBody>
        </p:sp>
        <p:sp>
          <p:nvSpPr>
            <p:cNvPr id="16" name="TextBox 15"/>
            <p:cNvSpPr txBox="1"/>
            <p:nvPr/>
          </p:nvSpPr>
          <p:spPr>
            <a:xfrm>
              <a:off x="3102956" y="4922584"/>
              <a:ext cx="1970084" cy="340069"/>
            </a:xfrm>
            <a:prstGeom prst="rect">
              <a:avLst/>
            </a:prstGeom>
            <a:noFill/>
          </p:spPr>
          <p:txBody>
            <a:bodyPr vert="horz" wrap="square" rtlCol="0">
              <a:spAutoFit/>
            </a:bodyPr>
            <a:lstStyle/>
            <a:p>
              <a:r>
                <a:rPr lang="zh-CN" altLang="en-US" sz="1800" b="1" dirty="0">
                  <a:solidFill>
                    <a:schemeClr val="bg1"/>
                  </a:solidFill>
                  <a:latin typeface="微软雅黑" pitchFamily="34" charset="-122"/>
                  <a:ea typeface="微软雅黑" pitchFamily="34" charset="-122"/>
                </a:rPr>
                <a:t>企业服务总线</a:t>
              </a:r>
            </a:p>
          </p:txBody>
        </p:sp>
        <p:sp>
          <p:nvSpPr>
            <p:cNvPr id="17" name="TextBox 16"/>
            <p:cNvSpPr txBox="1"/>
            <p:nvPr/>
          </p:nvSpPr>
          <p:spPr>
            <a:xfrm>
              <a:off x="7267957" y="4922584"/>
              <a:ext cx="1552515" cy="340069"/>
            </a:xfrm>
            <a:prstGeom prst="rect">
              <a:avLst/>
            </a:prstGeom>
            <a:noFill/>
          </p:spPr>
          <p:txBody>
            <a:bodyPr vert="horz" wrap="square" rtlCol="0">
              <a:spAutoFit/>
            </a:bodyPr>
            <a:lstStyle/>
            <a:p>
              <a:r>
                <a:rPr lang="zh-CN" altLang="en-US" sz="1800" b="1" dirty="0">
                  <a:solidFill>
                    <a:schemeClr val="bg1"/>
                  </a:solidFill>
                  <a:latin typeface="微软雅黑" pitchFamily="34" charset="-122"/>
                  <a:ea typeface="微软雅黑" pitchFamily="34" charset="-122"/>
                </a:rPr>
                <a:t>企业门户</a:t>
              </a:r>
            </a:p>
          </p:txBody>
        </p:sp>
        <p:sp>
          <p:nvSpPr>
            <p:cNvPr id="18" name="TextBox 17"/>
            <p:cNvSpPr txBox="1"/>
            <p:nvPr/>
          </p:nvSpPr>
          <p:spPr>
            <a:xfrm>
              <a:off x="4825582" y="4922584"/>
              <a:ext cx="3058786" cy="340069"/>
            </a:xfrm>
            <a:prstGeom prst="rect">
              <a:avLst/>
            </a:prstGeom>
            <a:noFill/>
          </p:spPr>
          <p:txBody>
            <a:bodyPr vert="horz" wrap="square" rtlCol="0">
              <a:spAutoFit/>
            </a:bodyPr>
            <a:lstStyle/>
            <a:p>
              <a:r>
                <a:rPr lang="zh-CN" altLang="en-US" sz="1800" b="1" dirty="0">
                  <a:solidFill>
                    <a:schemeClr val="bg1"/>
                  </a:solidFill>
                  <a:latin typeface="微软雅黑" pitchFamily="34" charset="-122"/>
                  <a:ea typeface="微软雅黑" pitchFamily="34" charset="-122"/>
                </a:rPr>
                <a:t>数据中心与数据仓库</a:t>
              </a:r>
            </a:p>
          </p:txBody>
        </p:sp>
        <p:sp>
          <p:nvSpPr>
            <p:cNvPr id="19" name="TextBox 18"/>
            <p:cNvSpPr txBox="1"/>
            <p:nvPr/>
          </p:nvSpPr>
          <p:spPr>
            <a:xfrm>
              <a:off x="755576" y="5291916"/>
              <a:ext cx="1552515" cy="340069"/>
            </a:xfrm>
            <a:prstGeom prst="rect">
              <a:avLst/>
            </a:prstGeom>
            <a:noFill/>
          </p:spPr>
          <p:txBody>
            <a:bodyPr vert="horz" wrap="square" rtlCol="0">
              <a:spAutoFit/>
            </a:bodyPr>
            <a:lstStyle/>
            <a:p>
              <a:r>
                <a:rPr lang="zh-CN" altLang="en-US" sz="1800" b="1" dirty="0">
                  <a:solidFill>
                    <a:schemeClr val="bg1"/>
                  </a:solidFill>
                  <a:latin typeface="微软雅黑" pitchFamily="34" charset="-122"/>
                  <a:ea typeface="微软雅黑" pitchFamily="34" charset="-122"/>
                </a:rPr>
                <a:t>消息引擎</a:t>
              </a:r>
            </a:p>
          </p:txBody>
        </p:sp>
        <p:sp>
          <p:nvSpPr>
            <p:cNvPr id="20" name="TextBox 19"/>
            <p:cNvSpPr txBox="1"/>
            <p:nvPr/>
          </p:nvSpPr>
          <p:spPr>
            <a:xfrm>
              <a:off x="5735029" y="4413702"/>
              <a:ext cx="1552515" cy="340069"/>
            </a:xfrm>
            <a:prstGeom prst="rect">
              <a:avLst/>
            </a:prstGeom>
            <a:noFill/>
          </p:spPr>
          <p:txBody>
            <a:bodyPr vert="horz" wrap="square" rtlCol="0">
              <a:spAutoFit/>
            </a:bodyPr>
            <a:lstStyle/>
            <a:p>
              <a:r>
                <a:rPr lang="zh-CN" altLang="en-US" sz="1800" b="1" dirty="0">
                  <a:solidFill>
                    <a:schemeClr val="bg1"/>
                  </a:solidFill>
                  <a:latin typeface="微软雅黑" pitchFamily="34" charset="-122"/>
                  <a:ea typeface="微软雅黑" pitchFamily="34" charset="-122"/>
                </a:rPr>
                <a:t>应用集成</a:t>
              </a:r>
            </a:p>
          </p:txBody>
        </p:sp>
        <p:sp>
          <p:nvSpPr>
            <p:cNvPr id="21" name="TextBox 20"/>
            <p:cNvSpPr txBox="1"/>
            <p:nvPr/>
          </p:nvSpPr>
          <p:spPr>
            <a:xfrm>
              <a:off x="3081471" y="5448300"/>
              <a:ext cx="1552515" cy="340069"/>
            </a:xfrm>
            <a:prstGeom prst="rect">
              <a:avLst/>
            </a:prstGeom>
            <a:noFill/>
          </p:spPr>
          <p:txBody>
            <a:bodyPr vert="horz" wrap="square" rtlCol="0">
              <a:spAutoFit/>
            </a:bodyPr>
            <a:lstStyle/>
            <a:p>
              <a:r>
                <a:rPr lang="zh-CN" altLang="en-US" sz="1800" b="1" dirty="0">
                  <a:solidFill>
                    <a:schemeClr val="bg1"/>
                  </a:solidFill>
                  <a:latin typeface="微软雅黑" pitchFamily="34" charset="-122"/>
                  <a:ea typeface="微软雅黑" pitchFamily="34" charset="-122"/>
                </a:rPr>
                <a:t>网络资源</a:t>
              </a:r>
            </a:p>
          </p:txBody>
        </p:sp>
        <p:sp>
          <p:nvSpPr>
            <p:cNvPr id="22" name="TextBox 21"/>
            <p:cNvSpPr txBox="1"/>
            <p:nvPr/>
          </p:nvSpPr>
          <p:spPr>
            <a:xfrm>
              <a:off x="6746580" y="5445224"/>
              <a:ext cx="2361924" cy="340069"/>
            </a:xfrm>
            <a:prstGeom prst="rect">
              <a:avLst/>
            </a:prstGeom>
            <a:noFill/>
          </p:spPr>
          <p:txBody>
            <a:bodyPr vert="horz" wrap="square" rtlCol="0">
              <a:spAutoFit/>
            </a:bodyPr>
            <a:lstStyle/>
            <a:p>
              <a:r>
                <a:rPr lang="zh-CN" altLang="en-US" sz="1800" b="1" dirty="0">
                  <a:solidFill>
                    <a:schemeClr val="bg1"/>
                  </a:solidFill>
                  <a:latin typeface="微软雅黑" pitchFamily="34" charset="-122"/>
                  <a:ea typeface="微软雅黑" pitchFamily="34" charset="-122"/>
                </a:rPr>
                <a:t>自动化、职能化设备</a:t>
              </a:r>
            </a:p>
          </p:txBody>
        </p:sp>
        <p:sp>
          <p:nvSpPr>
            <p:cNvPr id="23" name="TextBox 22"/>
            <p:cNvSpPr txBox="1"/>
            <p:nvPr/>
          </p:nvSpPr>
          <p:spPr>
            <a:xfrm>
              <a:off x="1757879" y="5448300"/>
              <a:ext cx="1552515" cy="340069"/>
            </a:xfrm>
            <a:prstGeom prst="rect">
              <a:avLst/>
            </a:prstGeom>
            <a:noFill/>
          </p:spPr>
          <p:txBody>
            <a:bodyPr vert="horz" wrap="square" rtlCol="0">
              <a:spAutoFit/>
            </a:bodyPr>
            <a:lstStyle/>
            <a:p>
              <a:r>
                <a:rPr lang="zh-CN" altLang="en-US" sz="1800" b="1" dirty="0">
                  <a:solidFill>
                    <a:schemeClr val="bg1"/>
                  </a:solidFill>
                  <a:latin typeface="微软雅黑" pitchFamily="34" charset="-122"/>
                  <a:ea typeface="微软雅黑" pitchFamily="34" charset="-122"/>
                </a:rPr>
                <a:t>计算资源</a:t>
              </a:r>
            </a:p>
          </p:txBody>
        </p:sp>
        <p:sp>
          <p:nvSpPr>
            <p:cNvPr id="24" name="TextBox 23"/>
            <p:cNvSpPr txBox="1"/>
            <p:nvPr/>
          </p:nvSpPr>
          <p:spPr>
            <a:xfrm>
              <a:off x="4404743" y="5448300"/>
              <a:ext cx="1552515" cy="340069"/>
            </a:xfrm>
            <a:prstGeom prst="rect">
              <a:avLst/>
            </a:prstGeom>
            <a:noFill/>
          </p:spPr>
          <p:txBody>
            <a:bodyPr vert="horz" wrap="square" rtlCol="0">
              <a:spAutoFit/>
            </a:bodyPr>
            <a:lstStyle/>
            <a:p>
              <a:r>
                <a:rPr lang="zh-CN" altLang="en-US" sz="1800" b="1" dirty="0">
                  <a:solidFill>
                    <a:schemeClr val="bg1"/>
                  </a:solidFill>
                  <a:latin typeface="微软雅黑" pitchFamily="34" charset="-122"/>
                  <a:ea typeface="微软雅黑" pitchFamily="34" charset="-122"/>
                </a:rPr>
                <a:t>存储资源</a:t>
              </a:r>
            </a:p>
          </p:txBody>
        </p:sp>
        <p:sp>
          <p:nvSpPr>
            <p:cNvPr id="25" name="TextBox 24"/>
            <p:cNvSpPr txBox="1"/>
            <p:nvPr/>
          </p:nvSpPr>
          <p:spPr>
            <a:xfrm>
              <a:off x="625531" y="4427820"/>
              <a:ext cx="1764589" cy="340069"/>
            </a:xfrm>
            <a:prstGeom prst="rect">
              <a:avLst/>
            </a:prstGeom>
            <a:noFill/>
          </p:spPr>
          <p:txBody>
            <a:bodyPr vert="horz" wrap="square" rtlCol="0">
              <a:spAutoFit/>
            </a:bodyPr>
            <a:lstStyle/>
            <a:p>
              <a:r>
                <a:rPr lang="zh-CN" altLang="en-US" sz="1800" b="1" dirty="0">
                  <a:solidFill>
                    <a:schemeClr val="bg1"/>
                  </a:solidFill>
                  <a:latin typeface="微软雅黑" pitchFamily="34" charset="-122"/>
                  <a:ea typeface="微软雅黑" pitchFamily="34" charset="-122"/>
                </a:rPr>
                <a:t>数据架构</a:t>
              </a:r>
            </a:p>
          </p:txBody>
        </p:sp>
        <p:sp>
          <p:nvSpPr>
            <p:cNvPr id="26" name="TextBox 25"/>
            <p:cNvSpPr txBox="1"/>
            <p:nvPr/>
          </p:nvSpPr>
          <p:spPr>
            <a:xfrm>
              <a:off x="1691680" y="4427820"/>
              <a:ext cx="1334848" cy="340069"/>
            </a:xfrm>
            <a:prstGeom prst="rect">
              <a:avLst/>
            </a:prstGeom>
            <a:noFill/>
          </p:spPr>
          <p:txBody>
            <a:bodyPr vert="horz" wrap="square" rtlCol="0">
              <a:spAutoFit/>
            </a:bodyPr>
            <a:lstStyle/>
            <a:p>
              <a:r>
                <a:rPr lang="zh-CN" altLang="en-US" sz="1800" b="1" dirty="0">
                  <a:solidFill>
                    <a:schemeClr val="bg1"/>
                  </a:solidFill>
                  <a:latin typeface="微软雅黑" pitchFamily="34" charset="-122"/>
                  <a:ea typeface="微软雅黑" pitchFamily="34" charset="-122"/>
                </a:rPr>
                <a:t>部署架构</a:t>
              </a:r>
            </a:p>
          </p:txBody>
        </p:sp>
        <p:sp>
          <p:nvSpPr>
            <p:cNvPr id="27" name="TextBox 26"/>
            <p:cNvSpPr txBox="1"/>
            <p:nvPr/>
          </p:nvSpPr>
          <p:spPr>
            <a:xfrm>
              <a:off x="2843808" y="4427820"/>
              <a:ext cx="1224135" cy="340069"/>
            </a:xfrm>
            <a:prstGeom prst="rect">
              <a:avLst/>
            </a:prstGeom>
            <a:noFill/>
          </p:spPr>
          <p:txBody>
            <a:bodyPr vert="horz" wrap="square" rtlCol="0">
              <a:spAutoFit/>
            </a:bodyPr>
            <a:lstStyle/>
            <a:p>
              <a:r>
                <a:rPr lang="zh-CN" altLang="en-US" sz="1800" b="1" dirty="0">
                  <a:solidFill>
                    <a:schemeClr val="bg1"/>
                  </a:solidFill>
                  <a:latin typeface="微软雅黑" pitchFamily="34" charset="-122"/>
                  <a:ea typeface="微软雅黑" pitchFamily="34" charset="-122"/>
                </a:rPr>
                <a:t>逻辑架构</a:t>
              </a:r>
            </a:p>
          </p:txBody>
        </p:sp>
        <p:sp>
          <p:nvSpPr>
            <p:cNvPr id="28" name="TextBox 27"/>
            <p:cNvSpPr txBox="1"/>
            <p:nvPr/>
          </p:nvSpPr>
          <p:spPr>
            <a:xfrm>
              <a:off x="4067944" y="4437112"/>
              <a:ext cx="1882636" cy="340069"/>
            </a:xfrm>
            <a:prstGeom prst="rect">
              <a:avLst/>
            </a:prstGeom>
            <a:noFill/>
          </p:spPr>
          <p:txBody>
            <a:bodyPr vert="horz" wrap="square" rtlCol="0">
              <a:spAutoFit/>
            </a:bodyPr>
            <a:lstStyle/>
            <a:p>
              <a:r>
                <a:rPr lang="zh-CN" altLang="en-US" sz="1800" b="1" dirty="0">
                  <a:solidFill>
                    <a:schemeClr val="bg1"/>
                  </a:solidFill>
                  <a:latin typeface="微软雅黑" pitchFamily="34" charset="-122"/>
                  <a:ea typeface="微软雅黑" pitchFamily="34" charset="-122"/>
                </a:rPr>
                <a:t>异构技术整合</a:t>
              </a:r>
            </a:p>
          </p:txBody>
        </p:sp>
        <p:sp>
          <p:nvSpPr>
            <p:cNvPr id="29" name="TextBox 28"/>
            <p:cNvSpPr txBox="1"/>
            <p:nvPr/>
          </p:nvSpPr>
          <p:spPr>
            <a:xfrm>
              <a:off x="5611773" y="5445224"/>
              <a:ext cx="1552515" cy="340069"/>
            </a:xfrm>
            <a:prstGeom prst="rect">
              <a:avLst/>
            </a:prstGeom>
            <a:noFill/>
          </p:spPr>
          <p:txBody>
            <a:bodyPr vert="horz" wrap="square" rtlCol="0">
              <a:spAutoFit/>
            </a:bodyPr>
            <a:lstStyle/>
            <a:p>
              <a:r>
                <a:rPr lang="zh-CN" altLang="en-US" sz="1800" b="1" dirty="0">
                  <a:solidFill>
                    <a:schemeClr val="bg1"/>
                  </a:solidFill>
                  <a:latin typeface="微软雅黑" pitchFamily="34" charset="-122"/>
                  <a:ea typeface="微软雅黑" pitchFamily="34" charset="-122"/>
                </a:rPr>
                <a:t>通讯资源</a:t>
              </a:r>
            </a:p>
          </p:txBody>
        </p:sp>
        <p:sp>
          <p:nvSpPr>
            <p:cNvPr id="30" name="TextBox 29"/>
            <p:cNvSpPr txBox="1"/>
            <p:nvPr/>
          </p:nvSpPr>
          <p:spPr>
            <a:xfrm>
              <a:off x="1799299" y="3933056"/>
              <a:ext cx="1764589" cy="340069"/>
            </a:xfrm>
            <a:prstGeom prst="rect">
              <a:avLst/>
            </a:prstGeom>
            <a:noFill/>
          </p:spPr>
          <p:txBody>
            <a:bodyPr vert="horz" wrap="square" rtlCol="0">
              <a:spAutoFit/>
            </a:bodyPr>
            <a:lstStyle/>
            <a:p>
              <a:r>
                <a:rPr lang="zh-CN" altLang="en-US" sz="1800" b="1" dirty="0">
                  <a:solidFill>
                    <a:schemeClr val="bg1"/>
                  </a:solidFill>
                  <a:latin typeface="微软雅黑" pitchFamily="34" charset="-122"/>
                  <a:ea typeface="微软雅黑" pitchFamily="34" charset="-122"/>
                </a:rPr>
                <a:t>集团化多组织</a:t>
              </a:r>
            </a:p>
          </p:txBody>
        </p:sp>
        <p:sp>
          <p:nvSpPr>
            <p:cNvPr id="31" name="TextBox 30"/>
            <p:cNvSpPr txBox="1"/>
            <p:nvPr/>
          </p:nvSpPr>
          <p:spPr>
            <a:xfrm>
              <a:off x="3347864" y="3724118"/>
              <a:ext cx="1764589" cy="340069"/>
            </a:xfrm>
            <a:prstGeom prst="rect">
              <a:avLst/>
            </a:prstGeom>
            <a:noFill/>
          </p:spPr>
          <p:txBody>
            <a:bodyPr vert="horz" wrap="square" rtlCol="0">
              <a:spAutoFit/>
            </a:bodyPr>
            <a:lstStyle/>
            <a:p>
              <a:r>
                <a:rPr lang="zh-CN" altLang="en-US" sz="1800" b="1" dirty="0">
                  <a:solidFill>
                    <a:schemeClr val="bg1"/>
                  </a:solidFill>
                  <a:latin typeface="微软雅黑" pitchFamily="34" charset="-122"/>
                  <a:ea typeface="微软雅黑" pitchFamily="34" charset="-122"/>
                </a:rPr>
                <a:t>国际化支持</a:t>
              </a:r>
            </a:p>
          </p:txBody>
        </p:sp>
        <p:sp>
          <p:nvSpPr>
            <p:cNvPr id="32" name="TextBox 31"/>
            <p:cNvSpPr txBox="1"/>
            <p:nvPr/>
          </p:nvSpPr>
          <p:spPr>
            <a:xfrm>
              <a:off x="-146753" y="908720"/>
              <a:ext cx="571906" cy="2788526"/>
            </a:xfrm>
            <a:prstGeom prst="rect">
              <a:avLst/>
            </a:prstGeom>
            <a:solidFill>
              <a:srgbClr val="FFCC99"/>
            </a:solidFill>
            <a:ln>
              <a:solidFill>
                <a:schemeClr val="bg1">
                  <a:lumMod val="65000"/>
                </a:schemeClr>
              </a:solidFill>
            </a:ln>
          </p:spPr>
          <p:txBody>
            <a:bodyPr vert="eaVert" wrap="square" rtlCol="0">
              <a:noAutofit/>
            </a:bodyPr>
            <a:lstStyle/>
            <a:p>
              <a:pPr algn="ctr"/>
              <a:r>
                <a:rPr lang="zh-CN" altLang="en-US" b="1" dirty="0">
                  <a:latin typeface="微软雅黑" pitchFamily="34" charset="-122"/>
                  <a:ea typeface="微软雅黑" pitchFamily="34" charset="-122"/>
                </a:rPr>
                <a:t>功能性实现</a:t>
              </a:r>
            </a:p>
          </p:txBody>
        </p:sp>
        <p:sp>
          <p:nvSpPr>
            <p:cNvPr id="33" name="TextBox 32"/>
            <p:cNvSpPr txBox="1"/>
            <p:nvPr/>
          </p:nvSpPr>
          <p:spPr>
            <a:xfrm>
              <a:off x="-146753" y="3712987"/>
              <a:ext cx="571906" cy="2387625"/>
            </a:xfrm>
            <a:prstGeom prst="rect">
              <a:avLst/>
            </a:prstGeom>
            <a:solidFill>
              <a:srgbClr val="FFCC99"/>
            </a:solidFill>
            <a:ln>
              <a:solidFill>
                <a:schemeClr val="bg1">
                  <a:lumMod val="65000"/>
                </a:schemeClr>
              </a:solidFill>
            </a:ln>
          </p:spPr>
          <p:txBody>
            <a:bodyPr vert="eaVert" wrap="square" rtlCol="0">
              <a:noAutofit/>
            </a:bodyPr>
            <a:lstStyle/>
            <a:p>
              <a:pPr algn="ctr"/>
              <a:r>
                <a:rPr lang="zh-CN" altLang="en-US" b="1" dirty="0">
                  <a:latin typeface="微软雅黑" pitchFamily="34" charset="-122"/>
                  <a:ea typeface="微软雅黑" pitchFamily="34" charset="-122"/>
                </a:rPr>
                <a:t>结构性实现</a:t>
              </a:r>
            </a:p>
          </p:txBody>
        </p:sp>
        <p:sp>
          <p:nvSpPr>
            <p:cNvPr id="34" name="TextBox 33"/>
            <p:cNvSpPr txBox="1"/>
            <p:nvPr/>
          </p:nvSpPr>
          <p:spPr>
            <a:xfrm>
              <a:off x="4716016" y="3744828"/>
              <a:ext cx="2030615" cy="340069"/>
            </a:xfrm>
            <a:prstGeom prst="rect">
              <a:avLst/>
            </a:prstGeom>
            <a:noFill/>
          </p:spPr>
          <p:txBody>
            <a:bodyPr vert="horz" wrap="square" rtlCol="0">
              <a:spAutoFit/>
            </a:bodyPr>
            <a:lstStyle/>
            <a:p>
              <a:r>
                <a:rPr lang="zh-CN" altLang="en-US" sz="1800" b="1" dirty="0">
                  <a:solidFill>
                    <a:schemeClr val="bg1"/>
                  </a:solidFill>
                  <a:latin typeface="微软雅黑" pitchFamily="34" charset="-122"/>
                  <a:ea typeface="微软雅黑" pitchFamily="34" charset="-122"/>
                </a:rPr>
                <a:t>流程化支持</a:t>
              </a:r>
            </a:p>
          </p:txBody>
        </p:sp>
        <p:sp>
          <p:nvSpPr>
            <p:cNvPr id="35" name="TextBox 34"/>
            <p:cNvSpPr txBox="1"/>
            <p:nvPr/>
          </p:nvSpPr>
          <p:spPr>
            <a:xfrm>
              <a:off x="899592" y="3676382"/>
              <a:ext cx="1764589" cy="340069"/>
            </a:xfrm>
            <a:prstGeom prst="rect">
              <a:avLst/>
            </a:prstGeom>
            <a:noFill/>
          </p:spPr>
          <p:txBody>
            <a:bodyPr vert="horz" wrap="square" rtlCol="0">
              <a:spAutoFit/>
            </a:bodyPr>
            <a:lstStyle/>
            <a:p>
              <a:r>
                <a:rPr lang="zh-CN" altLang="en-US" sz="1800" b="1" dirty="0">
                  <a:solidFill>
                    <a:schemeClr val="bg1"/>
                  </a:solidFill>
                  <a:latin typeface="微软雅黑" pitchFamily="34" charset="-122"/>
                  <a:ea typeface="微软雅黑" pitchFamily="34" charset="-122"/>
                </a:rPr>
                <a:t>企业建模</a:t>
              </a:r>
            </a:p>
          </p:txBody>
        </p:sp>
        <p:sp>
          <p:nvSpPr>
            <p:cNvPr id="36" name="TextBox 35"/>
            <p:cNvSpPr txBox="1"/>
            <p:nvPr/>
          </p:nvSpPr>
          <p:spPr>
            <a:xfrm>
              <a:off x="539552" y="908720"/>
              <a:ext cx="3174161" cy="425086"/>
            </a:xfrm>
            <a:prstGeom prst="rect">
              <a:avLst/>
            </a:prstGeom>
            <a:noFill/>
          </p:spPr>
          <p:txBody>
            <a:bodyPr vert="horz" wrap="square" rtlCol="0">
              <a:spAutoFit/>
            </a:bodyPr>
            <a:lstStyle/>
            <a:p>
              <a:r>
                <a:rPr lang="zh-CN" altLang="en-US" sz="2400" b="1" dirty="0">
                  <a:solidFill>
                    <a:schemeClr val="tx2">
                      <a:lumMod val="75000"/>
                    </a:schemeClr>
                  </a:solidFill>
                  <a:latin typeface="微软雅黑" pitchFamily="34" charset="-122"/>
                  <a:ea typeface="微软雅黑" pitchFamily="34" charset="-122"/>
                </a:rPr>
                <a:t>信息化系统“冰山”效应</a:t>
              </a:r>
            </a:p>
          </p:txBody>
        </p:sp>
        <p:sp>
          <p:nvSpPr>
            <p:cNvPr id="37" name="TextBox 36"/>
            <p:cNvSpPr txBox="1"/>
            <p:nvPr/>
          </p:nvSpPr>
          <p:spPr>
            <a:xfrm>
              <a:off x="6156176" y="3861048"/>
              <a:ext cx="1445840" cy="340069"/>
            </a:xfrm>
            <a:prstGeom prst="rect">
              <a:avLst/>
            </a:prstGeom>
            <a:noFill/>
          </p:spPr>
          <p:txBody>
            <a:bodyPr vert="horz" wrap="square" rtlCol="0">
              <a:spAutoFit/>
            </a:bodyPr>
            <a:lstStyle/>
            <a:p>
              <a:r>
                <a:rPr lang="zh-CN" altLang="en-US" sz="1800" b="1" dirty="0">
                  <a:solidFill>
                    <a:schemeClr val="bg1"/>
                  </a:solidFill>
                  <a:latin typeface="微软雅黑" pitchFamily="34" charset="-122"/>
                  <a:ea typeface="微软雅黑" pitchFamily="34" charset="-122"/>
                </a:rPr>
                <a:t>标准化管理</a:t>
              </a:r>
            </a:p>
          </p:txBody>
        </p:sp>
        <p:sp>
          <p:nvSpPr>
            <p:cNvPr id="38" name="TextBox 37"/>
            <p:cNvSpPr txBox="1"/>
            <p:nvPr/>
          </p:nvSpPr>
          <p:spPr>
            <a:xfrm>
              <a:off x="6582544" y="3347700"/>
              <a:ext cx="1445840" cy="340069"/>
            </a:xfrm>
            <a:prstGeom prst="rect">
              <a:avLst/>
            </a:prstGeom>
            <a:noFill/>
          </p:spPr>
          <p:txBody>
            <a:bodyPr vert="horz" wrap="square" rtlCol="0">
              <a:spAutoFit/>
            </a:bodyPr>
            <a:lstStyle/>
            <a:p>
              <a:r>
                <a:rPr lang="zh-CN" altLang="en-US" sz="1800" b="1" dirty="0">
                  <a:solidFill>
                    <a:schemeClr val="bg1"/>
                  </a:solidFill>
                  <a:latin typeface="微软雅黑" pitchFamily="34" charset="-122"/>
                  <a:ea typeface="微软雅黑" pitchFamily="34" charset="-122"/>
                </a:rPr>
                <a:t>智能化决策</a:t>
              </a:r>
            </a:p>
          </p:txBody>
        </p:sp>
        <p:sp>
          <p:nvSpPr>
            <p:cNvPr id="39" name="TextBox 38"/>
            <p:cNvSpPr txBox="1"/>
            <p:nvPr/>
          </p:nvSpPr>
          <p:spPr>
            <a:xfrm>
              <a:off x="7596336" y="3861048"/>
              <a:ext cx="1445840" cy="340069"/>
            </a:xfrm>
            <a:prstGeom prst="rect">
              <a:avLst/>
            </a:prstGeom>
            <a:noFill/>
          </p:spPr>
          <p:txBody>
            <a:bodyPr vert="horz" wrap="square" rtlCol="0">
              <a:spAutoFit/>
            </a:bodyPr>
            <a:lstStyle/>
            <a:p>
              <a:r>
                <a:rPr lang="zh-CN" altLang="en-US" sz="1800" b="1" dirty="0">
                  <a:solidFill>
                    <a:schemeClr val="bg1"/>
                  </a:solidFill>
                  <a:latin typeface="微软雅黑" pitchFamily="34" charset="-122"/>
                  <a:ea typeface="微软雅黑" pitchFamily="34" charset="-122"/>
                </a:rPr>
                <a:t>精细化运营</a:t>
              </a:r>
            </a:p>
          </p:txBody>
        </p:sp>
        <p:sp>
          <p:nvSpPr>
            <p:cNvPr id="40" name="TextBox 39"/>
            <p:cNvSpPr txBox="1"/>
            <p:nvPr/>
          </p:nvSpPr>
          <p:spPr>
            <a:xfrm>
              <a:off x="1904799" y="3131232"/>
              <a:ext cx="1157937" cy="340069"/>
            </a:xfrm>
            <a:prstGeom prst="rect">
              <a:avLst/>
            </a:prstGeom>
            <a:noFill/>
          </p:spPr>
          <p:txBody>
            <a:bodyPr vert="horz" wrap="square" rtlCol="0">
              <a:spAutoFit/>
            </a:bodyPr>
            <a:lstStyle/>
            <a:p>
              <a:r>
                <a:rPr lang="zh-CN" altLang="en-US" sz="1800" b="1" dirty="0">
                  <a:solidFill>
                    <a:schemeClr val="tx1">
                      <a:lumMod val="65000"/>
                      <a:lumOff val="35000"/>
                    </a:schemeClr>
                  </a:solidFill>
                  <a:latin typeface="微软雅黑" pitchFamily="34" charset="-122"/>
                  <a:ea typeface="微软雅黑" pitchFamily="34" charset="-122"/>
                </a:rPr>
                <a:t>知识管理</a:t>
              </a:r>
            </a:p>
          </p:txBody>
        </p:sp>
        <p:sp>
          <p:nvSpPr>
            <p:cNvPr id="41" name="TextBox 40"/>
            <p:cNvSpPr txBox="1"/>
            <p:nvPr/>
          </p:nvSpPr>
          <p:spPr>
            <a:xfrm>
              <a:off x="3203848" y="3059668"/>
              <a:ext cx="1157937" cy="340069"/>
            </a:xfrm>
            <a:prstGeom prst="rect">
              <a:avLst/>
            </a:prstGeom>
            <a:noFill/>
          </p:spPr>
          <p:txBody>
            <a:bodyPr vert="horz" wrap="square" rtlCol="0">
              <a:spAutoFit/>
            </a:bodyPr>
            <a:lstStyle/>
            <a:p>
              <a:r>
                <a:rPr lang="zh-CN" altLang="en-US" sz="1800" b="1" dirty="0">
                  <a:solidFill>
                    <a:schemeClr val="tx1">
                      <a:lumMod val="65000"/>
                      <a:lumOff val="35000"/>
                    </a:schemeClr>
                  </a:solidFill>
                  <a:latin typeface="微软雅黑" pitchFamily="34" charset="-122"/>
                  <a:ea typeface="微软雅黑" pitchFamily="34" charset="-122"/>
                </a:rPr>
                <a:t>项目管理</a:t>
              </a:r>
            </a:p>
          </p:txBody>
        </p:sp>
        <p:sp>
          <p:nvSpPr>
            <p:cNvPr id="42" name="TextBox 41"/>
            <p:cNvSpPr txBox="1"/>
            <p:nvPr/>
          </p:nvSpPr>
          <p:spPr>
            <a:xfrm>
              <a:off x="4964552" y="1043444"/>
              <a:ext cx="1551664" cy="340069"/>
            </a:xfrm>
            <a:prstGeom prst="rect">
              <a:avLst/>
            </a:prstGeom>
            <a:noFill/>
          </p:spPr>
          <p:txBody>
            <a:bodyPr vert="horz" wrap="square" rtlCol="0">
              <a:spAutoFit/>
            </a:bodyPr>
            <a:lstStyle/>
            <a:p>
              <a:r>
                <a:rPr lang="zh-CN" altLang="en-US" sz="1800" b="1" dirty="0">
                  <a:solidFill>
                    <a:schemeClr val="tx2"/>
                  </a:solidFill>
                  <a:latin typeface="微软雅黑" pitchFamily="34" charset="-122"/>
                  <a:ea typeface="微软雅黑" pitchFamily="34" charset="-122"/>
                </a:rPr>
                <a:t>领导驾驶舱</a:t>
              </a:r>
            </a:p>
          </p:txBody>
        </p:sp>
        <p:sp>
          <p:nvSpPr>
            <p:cNvPr id="43" name="TextBox 42"/>
            <p:cNvSpPr txBox="1"/>
            <p:nvPr/>
          </p:nvSpPr>
          <p:spPr>
            <a:xfrm>
              <a:off x="6404712" y="1547500"/>
              <a:ext cx="1335640" cy="340069"/>
            </a:xfrm>
            <a:prstGeom prst="rect">
              <a:avLst/>
            </a:prstGeom>
            <a:noFill/>
          </p:spPr>
          <p:txBody>
            <a:bodyPr vert="horz" wrap="square" rtlCol="0">
              <a:spAutoFit/>
            </a:bodyPr>
            <a:lstStyle>
              <a:defPPr>
                <a:defRPr lang="zh-CN"/>
              </a:defPPr>
              <a:lvl1pPr>
                <a:defRPr b="1">
                  <a:solidFill>
                    <a:schemeClr val="accent6">
                      <a:lumMod val="75000"/>
                    </a:schemeClr>
                  </a:solidFill>
                  <a:latin typeface="微软雅黑" pitchFamily="34" charset="-122"/>
                  <a:ea typeface="微软雅黑" pitchFamily="34" charset="-122"/>
                </a:defRPr>
              </a:lvl1pPr>
            </a:lstStyle>
            <a:p>
              <a:r>
                <a:rPr lang="en-US" altLang="zh-CN" sz="1800" dirty="0">
                  <a:solidFill>
                    <a:schemeClr val="tx2"/>
                  </a:solidFill>
                </a:rPr>
                <a:t>KPI</a:t>
              </a:r>
              <a:r>
                <a:rPr lang="zh-CN" altLang="en-US" sz="1800" dirty="0">
                  <a:solidFill>
                    <a:schemeClr val="tx2"/>
                  </a:solidFill>
                </a:rPr>
                <a:t>分析</a:t>
              </a:r>
            </a:p>
          </p:txBody>
        </p:sp>
        <p:sp>
          <p:nvSpPr>
            <p:cNvPr id="44" name="TextBox 43"/>
            <p:cNvSpPr txBox="1"/>
            <p:nvPr/>
          </p:nvSpPr>
          <p:spPr>
            <a:xfrm>
              <a:off x="6332704" y="2060848"/>
              <a:ext cx="1335640" cy="340069"/>
            </a:xfrm>
            <a:prstGeom prst="rect">
              <a:avLst/>
            </a:prstGeom>
            <a:noFill/>
          </p:spPr>
          <p:txBody>
            <a:bodyPr vert="horz" wrap="square" rtlCol="0">
              <a:spAutoFit/>
            </a:bodyPr>
            <a:lstStyle>
              <a:defPPr>
                <a:defRPr lang="zh-CN"/>
              </a:defPPr>
              <a:lvl1pPr>
                <a:defRPr b="1">
                  <a:solidFill>
                    <a:schemeClr val="accent6">
                      <a:lumMod val="75000"/>
                    </a:schemeClr>
                  </a:solidFill>
                  <a:latin typeface="微软雅黑" pitchFamily="34" charset="-122"/>
                  <a:ea typeface="微软雅黑" pitchFamily="34" charset="-122"/>
                </a:defRPr>
              </a:lvl1pPr>
            </a:lstStyle>
            <a:p>
              <a:r>
                <a:rPr lang="zh-CN" altLang="en-US" sz="1800" dirty="0">
                  <a:solidFill>
                    <a:schemeClr val="tx2"/>
                  </a:solidFill>
                </a:rPr>
                <a:t>主题分析</a:t>
              </a:r>
            </a:p>
          </p:txBody>
        </p:sp>
        <p:sp>
          <p:nvSpPr>
            <p:cNvPr id="45" name="TextBox 44"/>
            <p:cNvSpPr txBox="1"/>
            <p:nvPr/>
          </p:nvSpPr>
          <p:spPr>
            <a:xfrm>
              <a:off x="6588224" y="2492896"/>
              <a:ext cx="1335640" cy="340069"/>
            </a:xfrm>
            <a:prstGeom prst="rect">
              <a:avLst/>
            </a:prstGeom>
            <a:noFill/>
          </p:spPr>
          <p:txBody>
            <a:bodyPr vert="horz" wrap="square" rtlCol="0">
              <a:spAutoFit/>
            </a:bodyPr>
            <a:lstStyle>
              <a:defPPr>
                <a:defRPr lang="zh-CN"/>
              </a:defPPr>
              <a:lvl1pPr>
                <a:defRPr b="1">
                  <a:solidFill>
                    <a:schemeClr val="accent6">
                      <a:lumMod val="75000"/>
                    </a:schemeClr>
                  </a:solidFill>
                  <a:latin typeface="微软雅黑" pitchFamily="34" charset="-122"/>
                  <a:ea typeface="微软雅黑" pitchFamily="34" charset="-122"/>
                </a:defRPr>
              </a:lvl1pPr>
            </a:lstStyle>
            <a:p>
              <a:r>
                <a:rPr lang="zh-CN" altLang="en-US" sz="1800" dirty="0">
                  <a:solidFill>
                    <a:schemeClr val="tx2"/>
                  </a:solidFill>
                </a:rPr>
                <a:t>业务预警</a:t>
              </a:r>
            </a:p>
          </p:txBody>
        </p:sp>
        <p:sp>
          <p:nvSpPr>
            <p:cNvPr id="46" name="TextBox 45"/>
            <p:cNvSpPr txBox="1"/>
            <p:nvPr/>
          </p:nvSpPr>
          <p:spPr>
            <a:xfrm>
              <a:off x="5358279" y="1844824"/>
              <a:ext cx="1157937" cy="340069"/>
            </a:xfrm>
            <a:prstGeom prst="rect">
              <a:avLst/>
            </a:prstGeom>
            <a:noFill/>
          </p:spPr>
          <p:txBody>
            <a:bodyPr vert="horz" wrap="square" rtlCol="0">
              <a:spAutoFit/>
            </a:bodyPr>
            <a:lstStyle>
              <a:defPPr>
                <a:defRPr lang="zh-CN"/>
              </a:defPPr>
              <a:lvl1pPr>
                <a:defRPr b="1">
                  <a:solidFill>
                    <a:schemeClr val="accent6">
                      <a:lumMod val="75000"/>
                    </a:schemeClr>
                  </a:solidFill>
                  <a:latin typeface="微软雅黑" pitchFamily="34" charset="-122"/>
                  <a:ea typeface="微软雅黑" pitchFamily="34" charset="-122"/>
                </a:defRPr>
              </a:lvl1pPr>
            </a:lstStyle>
            <a:p>
              <a:r>
                <a:rPr lang="zh-CN" altLang="en-US" sz="1800" dirty="0">
                  <a:solidFill>
                    <a:schemeClr val="tx2"/>
                  </a:solidFill>
                </a:rPr>
                <a:t>业务流转</a:t>
              </a:r>
            </a:p>
          </p:txBody>
        </p:sp>
        <p:sp>
          <p:nvSpPr>
            <p:cNvPr id="47" name="任意多边形 46"/>
            <p:cNvSpPr/>
            <p:nvPr/>
          </p:nvSpPr>
          <p:spPr>
            <a:xfrm>
              <a:off x="4540862" y="1293731"/>
              <a:ext cx="2347098" cy="2037602"/>
            </a:xfrm>
            <a:custGeom>
              <a:avLst/>
              <a:gdLst>
                <a:gd name="connsiteX0" fmla="*/ 3348318 w 5914742"/>
                <a:gd name="connsiteY0" fmla="*/ 0 h 3455894"/>
                <a:gd name="connsiteX1" fmla="*/ 5795683 w 5914742"/>
                <a:gd name="connsiteY1" fmla="*/ 2259106 h 3455894"/>
                <a:gd name="connsiteX2" fmla="*/ 0 w 5914742"/>
                <a:gd name="connsiteY2" fmla="*/ 3455894 h 3455894"/>
                <a:gd name="connsiteX0" fmla="*/ 3348318 w 5405748"/>
                <a:gd name="connsiteY0" fmla="*/ 0 h 3455894"/>
                <a:gd name="connsiteX1" fmla="*/ 5244353 w 5405748"/>
                <a:gd name="connsiteY1" fmla="*/ 2554941 h 3455894"/>
                <a:gd name="connsiteX2" fmla="*/ 0 w 5405748"/>
                <a:gd name="connsiteY2" fmla="*/ 3455894 h 3455894"/>
                <a:gd name="connsiteX0" fmla="*/ 3321424 w 5377147"/>
                <a:gd name="connsiteY0" fmla="*/ 0 h 3872753"/>
                <a:gd name="connsiteX1" fmla="*/ 5217459 w 5377147"/>
                <a:gd name="connsiteY1" fmla="*/ 2554941 h 3872753"/>
                <a:gd name="connsiteX2" fmla="*/ 0 w 5377147"/>
                <a:gd name="connsiteY2" fmla="*/ 3872753 h 3872753"/>
                <a:gd name="connsiteX0" fmla="*/ 3119718 w 5347013"/>
                <a:gd name="connsiteY0" fmla="*/ 0 h 3765176"/>
                <a:gd name="connsiteX1" fmla="*/ 5217459 w 5347013"/>
                <a:gd name="connsiteY1" fmla="*/ 2447364 h 3765176"/>
                <a:gd name="connsiteX2" fmla="*/ 0 w 5347013"/>
                <a:gd name="connsiteY2" fmla="*/ 3765176 h 3765176"/>
                <a:gd name="connsiteX0" fmla="*/ 3052483 w 5338190"/>
                <a:gd name="connsiteY0" fmla="*/ 0 h 3886200"/>
                <a:gd name="connsiteX1" fmla="*/ 5217459 w 5338190"/>
                <a:gd name="connsiteY1" fmla="*/ 2568388 h 3886200"/>
                <a:gd name="connsiteX2" fmla="*/ 0 w 5338190"/>
                <a:gd name="connsiteY2" fmla="*/ 3886200 h 3886200"/>
                <a:gd name="connsiteX0" fmla="*/ 3052483 w 5140094"/>
                <a:gd name="connsiteY0" fmla="*/ 0 h 3886200"/>
                <a:gd name="connsiteX1" fmla="*/ 5002306 w 5140094"/>
                <a:gd name="connsiteY1" fmla="*/ 2595282 h 3886200"/>
                <a:gd name="connsiteX2" fmla="*/ 0 w 5140094"/>
                <a:gd name="connsiteY2" fmla="*/ 3886200 h 3886200"/>
                <a:gd name="connsiteX0" fmla="*/ 3160060 w 5254292"/>
                <a:gd name="connsiteY0" fmla="*/ 0 h 4007224"/>
                <a:gd name="connsiteX1" fmla="*/ 5109883 w 5254292"/>
                <a:gd name="connsiteY1" fmla="*/ 2595282 h 4007224"/>
                <a:gd name="connsiteX2" fmla="*/ 0 w 5254292"/>
                <a:gd name="connsiteY2" fmla="*/ 4007224 h 4007224"/>
                <a:gd name="connsiteX0" fmla="*/ 3294531 w 5397104"/>
                <a:gd name="connsiteY0" fmla="*/ 0 h 4074459"/>
                <a:gd name="connsiteX1" fmla="*/ 5244354 w 5397104"/>
                <a:gd name="connsiteY1" fmla="*/ 2595282 h 4074459"/>
                <a:gd name="connsiteX2" fmla="*/ 0 w 5397104"/>
                <a:gd name="connsiteY2" fmla="*/ 4074459 h 4074459"/>
                <a:gd name="connsiteX0" fmla="*/ 2837331 w 5338973"/>
                <a:gd name="connsiteY0" fmla="*/ 0 h 4558553"/>
                <a:gd name="connsiteX1" fmla="*/ 5244354 w 5338973"/>
                <a:gd name="connsiteY1" fmla="*/ 3079376 h 4558553"/>
                <a:gd name="connsiteX2" fmla="*/ 0 w 5338973"/>
                <a:gd name="connsiteY2" fmla="*/ 4558553 h 4558553"/>
                <a:gd name="connsiteX0" fmla="*/ 3267637 w 5392944"/>
                <a:gd name="connsiteY0" fmla="*/ 0 h 4518212"/>
                <a:gd name="connsiteX1" fmla="*/ 5244354 w 5392944"/>
                <a:gd name="connsiteY1" fmla="*/ 3039035 h 4518212"/>
                <a:gd name="connsiteX2" fmla="*/ 0 w 5392944"/>
                <a:gd name="connsiteY2" fmla="*/ 4518212 h 4518212"/>
                <a:gd name="connsiteX0" fmla="*/ 3267637 w 5164474"/>
                <a:gd name="connsiteY0" fmla="*/ 0 h 4518212"/>
                <a:gd name="connsiteX1" fmla="*/ 4988860 w 5164474"/>
                <a:gd name="connsiteY1" fmla="*/ 3012141 h 4518212"/>
                <a:gd name="connsiteX2" fmla="*/ 0 w 5164474"/>
                <a:gd name="connsiteY2" fmla="*/ 4518212 h 4518212"/>
                <a:gd name="connsiteX0" fmla="*/ 3267637 w 4998568"/>
                <a:gd name="connsiteY0" fmla="*/ 0 h 4518212"/>
                <a:gd name="connsiteX1" fmla="*/ 4796355 w 4998568"/>
                <a:gd name="connsiteY1" fmla="*/ 2691299 h 4518212"/>
                <a:gd name="connsiteX2" fmla="*/ 0 w 4998568"/>
                <a:gd name="connsiteY2" fmla="*/ 4518212 h 4518212"/>
                <a:gd name="connsiteX0" fmla="*/ 0 w 3220516"/>
                <a:gd name="connsiteY0" fmla="*/ 0 h 3186717"/>
                <a:gd name="connsiteX1" fmla="*/ 1528718 w 3220516"/>
                <a:gd name="connsiteY1" fmla="*/ 2691299 h 3186717"/>
                <a:gd name="connsiteX2" fmla="*/ 2315015 w 3220516"/>
                <a:gd name="connsiteY2" fmla="*/ 3186717 h 3186717"/>
                <a:gd name="connsiteX0" fmla="*/ 0 w 3233547"/>
                <a:gd name="connsiteY0" fmla="*/ 0 h 3186717"/>
                <a:gd name="connsiteX1" fmla="*/ 1608928 w 3233547"/>
                <a:gd name="connsiteY1" fmla="*/ 2193993 h 3186717"/>
                <a:gd name="connsiteX2" fmla="*/ 2315015 w 3233547"/>
                <a:gd name="connsiteY2" fmla="*/ 3186717 h 3186717"/>
                <a:gd name="connsiteX0" fmla="*/ 0 w 3614254"/>
                <a:gd name="connsiteY0" fmla="*/ 0 h 3042338"/>
                <a:gd name="connsiteX1" fmla="*/ 1608928 w 3614254"/>
                <a:gd name="connsiteY1" fmla="*/ 2193993 h 3042338"/>
                <a:gd name="connsiteX2" fmla="*/ 2764194 w 3614254"/>
                <a:gd name="connsiteY2" fmla="*/ 3042338 h 3042338"/>
                <a:gd name="connsiteX0" fmla="*/ 0 w 2764194"/>
                <a:gd name="connsiteY0" fmla="*/ 0 h 3042338"/>
                <a:gd name="connsiteX1" fmla="*/ 1608928 w 2764194"/>
                <a:gd name="connsiteY1" fmla="*/ 2193993 h 3042338"/>
                <a:gd name="connsiteX2" fmla="*/ 2764194 w 2764194"/>
                <a:gd name="connsiteY2" fmla="*/ 3042338 h 3042338"/>
                <a:gd name="connsiteX0" fmla="*/ 0 w 2764194"/>
                <a:gd name="connsiteY0" fmla="*/ 0 h 3042338"/>
                <a:gd name="connsiteX1" fmla="*/ 1608928 w 2764194"/>
                <a:gd name="connsiteY1" fmla="*/ 2193993 h 3042338"/>
                <a:gd name="connsiteX2" fmla="*/ 2764194 w 2764194"/>
                <a:gd name="connsiteY2" fmla="*/ 3042338 h 3042338"/>
                <a:gd name="connsiteX0" fmla="*/ 0 w 2764194"/>
                <a:gd name="connsiteY0" fmla="*/ 0 h 3042338"/>
                <a:gd name="connsiteX1" fmla="*/ 1608928 w 2764194"/>
                <a:gd name="connsiteY1" fmla="*/ 2193993 h 3042338"/>
                <a:gd name="connsiteX2" fmla="*/ 2764194 w 2764194"/>
                <a:gd name="connsiteY2" fmla="*/ 3042338 h 3042338"/>
                <a:gd name="connsiteX0" fmla="*/ 0 w 2764194"/>
                <a:gd name="connsiteY0" fmla="*/ 0 h 3042338"/>
                <a:gd name="connsiteX1" fmla="*/ 1608928 w 2764194"/>
                <a:gd name="connsiteY1" fmla="*/ 2193993 h 3042338"/>
                <a:gd name="connsiteX2" fmla="*/ 2764194 w 2764194"/>
                <a:gd name="connsiteY2" fmla="*/ 3042338 h 3042338"/>
                <a:gd name="connsiteX0" fmla="*/ 0 w 2764194"/>
                <a:gd name="connsiteY0" fmla="*/ 0 h 3042338"/>
                <a:gd name="connsiteX1" fmla="*/ 1608928 w 2764194"/>
                <a:gd name="connsiteY1" fmla="*/ 2193993 h 3042338"/>
                <a:gd name="connsiteX2" fmla="*/ 2764194 w 2764194"/>
                <a:gd name="connsiteY2" fmla="*/ 3042338 h 3042338"/>
                <a:gd name="connsiteX0" fmla="*/ 0 w 2764194"/>
                <a:gd name="connsiteY0" fmla="*/ 0 h 3042338"/>
                <a:gd name="connsiteX1" fmla="*/ 1608928 w 2764194"/>
                <a:gd name="connsiteY1" fmla="*/ 2193993 h 3042338"/>
                <a:gd name="connsiteX2" fmla="*/ 2764194 w 2764194"/>
                <a:gd name="connsiteY2" fmla="*/ 3042338 h 3042338"/>
                <a:gd name="connsiteX0" fmla="*/ 0 w 2764194"/>
                <a:gd name="connsiteY0" fmla="*/ 0 h 3042338"/>
                <a:gd name="connsiteX1" fmla="*/ 1608928 w 2764194"/>
                <a:gd name="connsiteY1" fmla="*/ 2193993 h 3042338"/>
                <a:gd name="connsiteX2" fmla="*/ 2764194 w 2764194"/>
                <a:gd name="connsiteY2" fmla="*/ 3042338 h 3042338"/>
                <a:gd name="connsiteX0" fmla="*/ 0 w 2764194"/>
                <a:gd name="connsiteY0" fmla="*/ 0 h 3042338"/>
                <a:gd name="connsiteX1" fmla="*/ 1608928 w 2764194"/>
                <a:gd name="connsiteY1" fmla="*/ 2193993 h 3042338"/>
                <a:gd name="connsiteX2" fmla="*/ 2764194 w 2764194"/>
                <a:gd name="connsiteY2" fmla="*/ 3042338 h 3042338"/>
                <a:gd name="connsiteX0" fmla="*/ 0 w 2651899"/>
                <a:gd name="connsiteY0" fmla="*/ 0 h 3060887"/>
                <a:gd name="connsiteX1" fmla="*/ 1608928 w 2651899"/>
                <a:gd name="connsiteY1" fmla="*/ 2193993 h 3060887"/>
                <a:gd name="connsiteX2" fmla="*/ 2651899 w 2651899"/>
                <a:gd name="connsiteY2" fmla="*/ 3060887 h 3060887"/>
                <a:gd name="connsiteX0" fmla="*/ 0 w 2651899"/>
                <a:gd name="connsiteY0" fmla="*/ 0 h 3060887"/>
                <a:gd name="connsiteX1" fmla="*/ 1608928 w 2651899"/>
                <a:gd name="connsiteY1" fmla="*/ 2193993 h 3060887"/>
                <a:gd name="connsiteX2" fmla="*/ 2651899 w 2651899"/>
                <a:gd name="connsiteY2" fmla="*/ 3060887 h 3060887"/>
                <a:gd name="connsiteX0" fmla="*/ 0 w 2651899"/>
                <a:gd name="connsiteY0" fmla="*/ 0 h 3060887"/>
                <a:gd name="connsiteX1" fmla="*/ 1608928 w 2651899"/>
                <a:gd name="connsiteY1" fmla="*/ 2193993 h 3060887"/>
                <a:gd name="connsiteX2" fmla="*/ 2651899 w 2651899"/>
                <a:gd name="connsiteY2" fmla="*/ 3060887 h 3060887"/>
                <a:gd name="connsiteX0" fmla="*/ 0 w 2651899"/>
                <a:gd name="connsiteY0" fmla="*/ 0 h 3060887"/>
                <a:gd name="connsiteX1" fmla="*/ 1608928 w 2651899"/>
                <a:gd name="connsiteY1" fmla="*/ 2193993 h 3060887"/>
                <a:gd name="connsiteX2" fmla="*/ 2651899 w 2651899"/>
                <a:gd name="connsiteY2" fmla="*/ 3060887 h 3060887"/>
                <a:gd name="connsiteX0" fmla="*/ 0 w 2170636"/>
                <a:gd name="connsiteY0" fmla="*/ 0 h 2838299"/>
                <a:gd name="connsiteX1" fmla="*/ 1127665 w 2170636"/>
                <a:gd name="connsiteY1" fmla="*/ 1971405 h 2838299"/>
                <a:gd name="connsiteX2" fmla="*/ 2170636 w 2170636"/>
                <a:gd name="connsiteY2" fmla="*/ 2838299 h 2838299"/>
                <a:gd name="connsiteX0" fmla="*/ 0 w 2170636"/>
                <a:gd name="connsiteY0" fmla="*/ 0 h 2838299"/>
                <a:gd name="connsiteX1" fmla="*/ 1400381 w 2170636"/>
                <a:gd name="connsiteY1" fmla="*/ 1711718 h 2838299"/>
                <a:gd name="connsiteX2" fmla="*/ 2170636 w 2170636"/>
                <a:gd name="connsiteY2" fmla="*/ 2838299 h 2838299"/>
                <a:gd name="connsiteX0" fmla="*/ 0 w 2411267"/>
                <a:gd name="connsiteY0" fmla="*/ 0 h 2597162"/>
                <a:gd name="connsiteX1" fmla="*/ 1400381 w 2411267"/>
                <a:gd name="connsiteY1" fmla="*/ 1711718 h 2597162"/>
                <a:gd name="connsiteX2" fmla="*/ 2411267 w 2411267"/>
                <a:gd name="connsiteY2" fmla="*/ 2597162 h 2597162"/>
                <a:gd name="connsiteX0" fmla="*/ 0 w 2411267"/>
                <a:gd name="connsiteY0" fmla="*/ 0 h 2597162"/>
                <a:gd name="connsiteX1" fmla="*/ 1336213 w 2411267"/>
                <a:gd name="connsiteY1" fmla="*/ 1860111 h 2597162"/>
                <a:gd name="connsiteX2" fmla="*/ 2411267 w 2411267"/>
                <a:gd name="connsiteY2" fmla="*/ 2597162 h 2597162"/>
                <a:gd name="connsiteX0" fmla="*/ 0 w 2411267"/>
                <a:gd name="connsiteY0" fmla="*/ 0 h 2597162"/>
                <a:gd name="connsiteX1" fmla="*/ 1336213 w 2411267"/>
                <a:gd name="connsiteY1" fmla="*/ 1860111 h 2597162"/>
                <a:gd name="connsiteX2" fmla="*/ 2411267 w 2411267"/>
                <a:gd name="connsiteY2" fmla="*/ 2597162 h 2597162"/>
                <a:gd name="connsiteX0" fmla="*/ 0 w 2170635"/>
                <a:gd name="connsiteY0" fmla="*/ 0 h 2226181"/>
                <a:gd name="connsiteX1" fmla="*/ 1095581 w 2170635"/>
                <a:gd name="connsiteY1" fmla="*/ 1489130 h 2226181"/>
                <a:gd name="connsiteX2" fmla="*/ 2170635 w 2170635"/>
                <a:gd name="connsiteY2" fmla="*/ 2226181 h 2226181"/>
                <a:gd name="connsiteX0" fmla="*/ 0 w 2170635"/>
                <a:gd name="connsiteY0" fmla="*/ 0 h 2226181"/>
                <a:gd name="connsiteX1" fmla="*/ 1304128 w 2170635"/>
                <a:gd name="connsiteY1" fmla="*/ 1656072 h 2226181"/>
                <a:gd name="connsiteX2" fmla="*/ 2170635 w 2170635"/>
                <a:gd name="connsiteY2" fmla="*/ 2226181 h 2226181"/>
                <a:gd name="connsiteX0" fmla="*/ 0 w 2282930"/>
                <a:gd name="connsiteY0" fmla="*/ 0 h 2356023"/>
                <a:gd name="connsiteX1" fmla="*/ 1416423 w 2282930"/>
                <a:gd name="connsiteY1" fmla="*/ 1785914 h 2356023"/>
                <a:gd name="connsiteX2" fmla="*/ 2282930 w 2282930"/>
                <a:gd name="connsiteY2" fmla="*/ 2356023 h 2356023"/>
                <a:gd name="connsiteX0" fmla="*/ 0 w 2282930"/>
                <a:gd name="connsiteY0" fmla="*/ 0 h 2356023"/>
                <a:gd name="connsiteX1" fmla="*/ 1416423 w 2282930"/>
                <a:gd name="connsiteY1" fmla="*/ 1785914 h 2356023"/>
                <a:gd name="connsiteX2" fmla="*/ 2282930 w 2282930"/>
                <a:gd name="connsiteY2" fmla="*/ 2356023 h 2356023"/>
                <a:gd name="connsiteX0" fmla="*/ 0 w 2347098"/>
                <a:gd name="connsiteY0" fmla="*/ 0 h 2356023"/>
                <a:gd name="connsiteX1" fmla="*/ 1416423 w 2347098"/>
                <a:gd name="connsiteY1" fmla="*/ 1785914 h 2356023"/>
                <a:gd name="connsiteX2" fmla="*/ 2347098 w 2347098"/>
                <a:gd name="connsiteY2" fmla="*/ 2356023 h 2356023"/>
                <a:gd name="connsiteX0" fmla="*/ 0 w 2347098"/>
                <a:gd name="connsiteY0" fmla="*/ 0 h 2356023"/>
                <a:gd name="connsiteX1" fmla="*/ 1416423 w 2347098"/>
                <a:gd name="connsiteY1" fmla="*/ 1785914 h 2356023"/>
                <a:gd name="connsiteX2" fmla="*/ 2347098 w 2347098"/>
                <a:gd name="connsiteY2" fmla="*/ 2356023 h 2356023"/>
                <a:gd name="connsiteX0" fmla="*/ 0 w 2347098"/>
                <a:gd name="connsiteY0" fmla="*/ 0 h 2356023"/>
                <a:gd name="connsiteX1" fmla="*/ 1336213 w 2347098"/>
                <a:gd name="connsiteY1" fmla="*/ 1915757 h 2356023"/>
                <a:gd name="connsiteX2" fmla="*/ 2347098 w 2347098"/>
                <a:gd name="connsiteY2" fmla="*/ 2356023 h 2356023"/>
                <a:gd name="connsiteX0" fmla="*/ 0 w 2234803"/>
                <a:gd name="connsiteY0" fmla="*/ 0 h 2374572"/>
                <a:gd name="connsiteX1" fmla="*/ 1223918 w 2234803"/>
                <a:gd name="connsiteY1" fmla="*/ 1934306 h 2374572"/>
                <a:gd name="connsiteX2" fmla="*/ 2234803 w 2234803"/>
                <a:gd name="connsiteY2" fmla="*/ 2374572 h 2374572"/>
                <a:gd name="connsiteX0" fmla="*/ 0 w 2234803"/>
                <a:gd name="connsiteY0" fmla="*/ 0 h 2374572"/>
                <a:gd name="connsiteX1" fmla="*/ 1272044 w 2234803"/>
                <a:gd name="connsiteY1" fmla="*/ 1767365 h 2374572"/>
                <a:gd name="connsiteX2" fmla="*/ 2234803 w 2234803"/>
                <a:gd name="connsiteY2" fmla="*/ 2374572 h 2374572"/>
                <a:gd name="connsiteX0" fmla="*/ 0 w 2347098"/>
                <a:gd name="connsiteY0" fmla="*/ 0 h 2356023"/>
                <a:gd name="connsiteX1" fmla="*/ 1272044 w 2347098"/>
                <a:gd name="connsiteY1" fmla="*/ 1767365 h 2356023"/>
                <a:gd name="connsiteX2" fmla="*/ 2347098 w 2347098"/>
                <a:gd name="connsiteY2" fmla="*/ 2356023 h 2356023"/>
              </a:gdLst>
              <a:ahLst/>
              <a:cxnLst>
                <a:cxn ang="0">
                  <a:pos x="connsiteX0" y="connsiteY0"/>
                </a:cxn>
                <a:cxn ang="0">
                  <a:pos x="connsiteX1" y="connsiteY1"/>
                </a:cxn>
                <a:cxn ang="0">
                  <a:pos x="connsiteX2" y="connsiteY2"/>
                </a:cxn>
              </a:cxnLst>
              <a:rect l="l" t="t" r="r" b="b"/>
              <a:pathLst>
                <a:path w="2347098" h="2356023">
                  <a:moveTo>
                    <a:pt x="0" y="0"/>
                  </a:moveTo>
                  <a:cubicBezTo>
                    <a:pt x="1310204" y="989954"/>
                    <a:pt x="597451" y="788740"/>
                    <a:pt x="1272044" y="1767365"/>
                  </a:cubicBezTo>
                  <a:cubicBezTo>
                    <a:pt x="1898512" y="2238657"/>
                    <a:pt x="1741449" y="1804989"/>
                    <a:pt x="2347098" y="2356023"/>
                  </a:cubicBezTo>
                </a:path>
              </a:pathLst>
            </a:custGeom>
            <a:ln w="38100">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0">
                <a:latin typeface="微软雅黑" pitchFamily="34" charset="-122"/>
                <a:ea typeface="微软雅黑" pitchFamily="34" charset="-122"/>
              </a:endParaRPr>
            </a:p>
          </p:txBody>
        </p:sp>
      </p:grpSp>
      <p:sp>
        <p:nvSpPr>
          <p:cNvPr id="48" name="标题 1"/>
          <p:cNvSpPr>
            <a:spLocks noGrp="1"/>
          </p:cNvSpPr>
          <p:nvPr>
            <p:ph type="title"/>
          </p:nvPr>
        </p:nvSpPr>
        <p:spPr>
          <a:xfrm>
            <a:off x="666168" y="25091"/>
            <a:ext cx="10972800" cy="635000"/>
          </a:xfrm>
          <a:noFill/>
          <a:ln w="9525">
            <a:noFill/>
            <a:miter lim="800000"/>
            <a:headEnd/>
            <a:tailEnd/>
          </a:ln>
        </p:spPr>
        <p:txBody>
          <a:bodyPr vert="horz" wrap="square" lIns="91440" tIns="45720" rIns="91440" bIns="45720" numCol="1" anchor="ctr" anchorCtr="0" compatLnSpc="1">
            <a:prstTxWarp prst="textNoShape">
              <a:avLst/>
            </a:prstTxWarp>
            <a:noAutofit/>
          </a:bodyPr>
          <a:lstStyle/>
          <a:p>
            <a:r>
              <a:rPr kumimoji="1" lang="zh-CN" altLang="en-US" sz="3200" b="1" kern="1200" dirty="0">
                <a:solidFill>
                  <a:schemeClr val="bg1"/>
                </a:solidFill>
                <a:latin typeface="微软雅黑" pitchFamily="34" charset="-122"/>
                <a:ea typeface="微软雅黑" pitchFamily="34" charset="-122"/>
                <a:cs typeface="+mn-cs"/>
              </a:rPr>
              <a:t>信息化系统架构设计决定软件项目的成败</a:t>
            </a:r>
          </a:p>
        </p:txBody>
      </p:sp>
    </p:spTree>
    <p:extLst>
      <p:ext uri="{BB962C8B-B14F-4D97-AF65-F5344CB8AC3E}">
        <p14:creationId xmlns:p14="http://schemas.microsoft.com/office/powerpoint/2010/main" val="333069594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灯片编号占位符 3"/>
          <p:cNvSpPr txBox="1">
            <a:spLocks noGrp="1"/>
          </p:cNvSpPr>
          <p:nvPr/>
        </p:nvSpPr>
        <p:spPr bwMode="auto">
          <a:xfrm>
            <a:off x="9692217" y="6511926"/>
            <a:ext cx="2258483" cy="269875"/>
          </a:xfrm>
          <a:prstGeom prst="rect">
            <a:avLst/>
          </a:prstGeom>
          <a:noFill/>
          <a:ln w="12700">
            <a:noFill/>
            <a:miter lim="800000"/>
            <a:headEnd/>
            <a:tailEnd/>
          </a:ln>
        </p:spPr>
        <p:txBody>
          <a:bodyPr lIns="90488" tIns="44450" rIns="90488" bIns="44450" anchor="b"/>
          <a:lstStyle/>
          <a:p>
            <a:pPr algn="r" eaLnBrk="0" hangingPunct="0">
              <a:lnSpc>
                <a:spcPct val="80000"/>
              </a:lnSpc>
            </a:pPr>
            <a:fld id="{782D0EAB-1DF1-40AF-80B0-6BB10535EEC7}" type="slidenum">
              <a:rPr lang="en-US" altLang="zh-CN" sz="1000">
                <a:latin typeface="Agfa Rotis Sans Serif ExBd"/>
                <a:ea typeface="华文细黑" pitchFamily="2" charset="-122"/>
              </a:rPr>
              <a:pPr algn="r" eaLnBrk="0" hangingPunct="0">
                <a:lnSpc>
                  <a:spcPct val="80000"/>
                </a:lnSpc>
              </a:pPr>
              <a:t>56</a:t>
            </a:fld>
            <a:endParaRPr lang="en-US" altLang="zh-CN" sz="1000">
              <a:latin typeface="Agfa Rotis Sans Serif ExBd"/>
              <a:ea typeface="华文细黑" pitchFamily="2" charset="-122"/>
            </a:endParaRPr>
          </a:p>
        </p:txBody>
      </p:sp>
      <p:sp>
        <p:nvSpPr>
          <p:cNvPr id="30723" name="页脚占位符 4"/>
          <p:cNvSpPr txBox="1">
            <a:spLocks noGrp="1"/>
          </p:cNvSpPr>
          <p:nvPr/>
        </p:nvSpPr>
        <p:spPr bwMode="auto">
          <a:xfrm>
            <a:off x="0" y="6072188"/>
            <a:ext cx="11254317" cy="457200"/>
          </a:xfrm>
          <a:prstGeom prst="rect">
            <a:avLst/>
          </a:prstGeom>
          <a:noFill/>
          <a:ln w="12700">
            <a:noFill/>
            <a:miter lim="800000"/>
            <a:headEnd/>
            <a:tailEnd/>
          </a:ln>
        </p:spPr>
        <p:txBody>
          <a:bodyPr anchor="b"/>
          <a:lstStyle/>
          <a:p>
            <a:pPr eaLnBrk="0" hangingPunct="0"/>
            <a:r>
              <a:rPr lang="en-US" altLang="zh-CN" sz="1000" dirty="0">
                <a:latin typeface="Agfa Rotis Sans Serif ExBd"/>
                <a:ea typeface="华文细黑" pitchFamily="2" charset="-122"/>
              </a:rPr>
              <a:t>Copyright © 2019 Accenture All Rights Reserved.</a:t>
            </a:r>
          </a:p>
        </p:txBody>
      </p:sp>
      <p:sp>
        <p:nvSpPr>
          <p:cNvPr id="30724" name="Rectangle 4"/>
          <p:cNvSpPr>
            <a:spLocks noChangeArrowheads="1"/>
          </p:cNvSpPr>
          <p:nvPr/>
        </p:nvSpPr>
        <p:spPr bwMode="invGray">
          <a:xfrm>
            <a:off x="3350684" y="2052638"/>
            <a:ext cx="5943600" cy="2705100"/>
          </a:xfrm>
          <a:prstGeom prst="rect">
            <a:avLst/>
          </a:prstGeom>
          <a:solidFill>
            <a:srgbClr val="C00000"/>
          </a:solidFill>
          <a:ln w="15875" algn="ctr">
            <a:solidFill>
              <a:schemeClr val="bg1"/>
            </a:solidFill>
            <a:miter lim="800000"/>
            <a:headEnd/>
            <a:tailEnd/>
          </a:ln>
        </p:spPr>
        <p:txBody>
          <a:bodyPr wrap="none" lIns="90000" tIns="46800" rIns="90000" bIns="46800" anchor="ctr"/>
          <a:lstStyle/>
          <a:p>
            <a:pPr algn="r" eaLnBrk="0" hangingPunct="0">
              <a:lnSpc>
                <a:spcPct val="80000"/>
              </a:lnSpc>
            </a:pPr>
            <a:endParaRPr lang="zh-CN" altLang="en-US" sz="1200" b="1">
              <a:latin typeface="Agfa Rotis Sans Serif ExBd"/>
              <a:ea typeface="华文细黑" pitchFamily="2" charset="-122"/>
            </a:endParaRPr>
          </a:p>
        </p:txBody>
      </p:sp>
      <p:sp>
        <p:nvSpPr>
          <p:cNvPr id="30725" name="Rectangle 5"/>
          <p:cNvSpPr>
            <a:spLocks noChangeArrowheads="1"/>
          </p:cNvSpPr>
          <p:nvPr/>
        </p:nvSpPr>
        <p:spPr bwMode="invGray">
          <a:xfrm>
            <a:off x="3858684" y="3222626"/>
            <a:ext cx="5020733" cy="658813"/>
          </a:xfrm>
          <a:prstGeom prst="rect">
            <a:avLst/>
          </a:prstGeom>
          <a:solidFill>
            <a:srgbClr val="C00000"/>
          </a:solidFill>
          <a:ln w="15875">
            <a:solidFill>
              <a:schemeClr val="bg1"/>
            </a:solidFill>
            <a:miter lim="800000"/>
            <a:headEnd/>
            <a:tailEnd/>
          </a:ln>
        </p:spPr>
        <p:txBody>
          <a:bodyPr lIns="88900" tIns="44450" rIns="88900" bIns="44450" anchor="ctr"/>
          <a:lstStyle/>
          <a:p>
            <a:pPr algn="ctr" defTabSz="841375" eaLnBrk="0" hangingPunct="0"/>
            <a:r>
              <a:rPr lang="zh-CN" altLang="en-US" sz="1500" b="1">
                <a:solidFill>
                  <a:schemeClr val="bg1"/>
                </a:solidFill>
                <a:latin typeface="Agfa Rotis Sans Serif ExBd"/>
                <a:ea typeface="华文细黑" pitchFamily="2" charset="-122"/>
              </a:rPr>
              <a:t>战略匹配</a:t>
            </a:r>
          </a:p>
        </p:txBody>
      </p:sp>
      <p:sp>
        <p:nvSpPr>
          <p:cNvPr id="30726" name="Rectangle 6"/>
          <p:cNvSpPr>
            <a:spLocks noChangeArrowheads="1"/>
          </p:cNvSpPr>
          <p:nvPr/>
        </p:nvSpPr>
        <p:spPr bwMode="invGray">
          <a:xfrm>
            <a:off x="3858685" y="3881439"/>
            <a:ext cx="1545167" cy="884237"/>
          </a:xfrm>
          <a:prstGeom prst="rect">
            <a:avLst/>
          </a:prstGeom>
          <a:solidFill>
            <a:srgbClr val="C00000"/>
          </a:solidFill>
          <a:ln w="15875">
            <a:solidFill>
              <a:schemeClr val="bg1"/>
            </a:solidFill>
            <a:miter lim="800000"/>
            <a:headEnd/>
            <a:tailEnd/>
          </a:ln>
        </p:spPr>
        <p:txBody>
          <a:bodyPr lIns="88900" tIns="44450" rIns="88900" bIns="44450" anchor="ctr"/>
          <a:lstStyle/>
          <a:p>
            <a:pPr algn="ctr" defTabSz="841375" eaLnBrk="0" hangingPunct="0"/>
            <a:r>
              <a:rPr lang="zh-CN" altLang="en-US" sz="1500" b="1">
                <a:solidFill>
                  <a:schemeClr val="bg1"/>
                </a:solidFill>
                <a:latin typeface="Agfa Rotis Sans Serif ExBd"/>
                <a:ea typeface="华文细黑" pitchFamily="2" charset="-122"/>
              </a:rPr>
              <a:t>绩效衡量和激励机制</a:t>
            </a:r>
          </a:p>
        </p:txBody>
      </p:sp>
      <p:sp>
        <p:nvSpPr>
          <p:cNvPr id="30727" name="Rectangle 7"/>
          <p:cNvSpPr>
            <a:spLocks noChangeArrowheads="1"/>
          </p:cNvSpPr>
          <p:nvPr/>
        </p:nvSpPr>
        <p:spPr bwMode="invGray">
          <a:xfrm>
            <a:off x="5403851" y="3881439"/>
            <a:ext cx="1540933" cy="884237"/>
          </a:xfrm>
          <a:prstGeom prst="rect">
            <a:avLst/>
          </a:prstGeom>
          <a:solidFill>
            <a:srgbClr val="C00000"/>
          </a:solidFill>
          <a:ln w="15875">
            <a:solidFill>
              <a:schemeClr val="bg1"/>
            </a:solidFill>
            <a:miter lim="800000"/>
            <a:headEnd/>
            <a:tailEnd/>
          </a:ln>
        </p:spPr>
        <p:txBody>
          <a:bodyPr lIns="0" tIns="0" rIns="0" bIns="0" anchor="ctr"/>
          <a:lstStyle/>
          <a:p>
            <a:pPr algn="ctr" defTabSz="841375" eaLnBrk="0" hangingPunct="0"/>
            <a:r>
              <a:rPr lang="en-US" altLang="zh-CN" sz="1500" b="1">
                <a:solidFill>
                  <a:schemeClr val="bg1"/>
                </a:solidFill>
                <a:latin typeface="Agfa Rotis Sans Serif ExBd"/>
                <a:ea typeface="华文细黑" pitchFamily="2" charset="-122"/>
              </a:rPr>
              <a:t>IT</a:t>
            </a:r>
            <a:r>
              <a:rPr lang="zh-CN" altLang="en-US" sz="1500" b="1">
                <a:solidFill>
                  <a:schemeClr val="bg1"/>
                </a:solidFill>
                <a:latin typeface="Agfa Rotis Sans Serif ExBd"/>
                <a:ea typeface="华文细黑" pitchFamily="2" charset="-122"/>
              </a:rPr>
              <a:t>财务管理</a:t>
            </a:r>
          </a:p>
        </p:txBody>
      </p:sp>
      <p:sp>
        <p:nvSpPr>
          <p:cNvPr id="30728" name="Rectangle 8"/>
          <p:cNvSpPr>
            <a:spLocks noChangeArrowheads="1"/>
          </p:cNvSpPr>
          <p:nvPr/>
        </p:nvSpPr>
        <p:spPr bwMode="invGray">
          <a:xfrm>
            <a:off x="6944785" y="3881439"/>
            <a:ext cx="1934633" cy="884237"/>
          </a:xfrm>
          <a:prstGeom prst="rect">
            <a:avLst/>
          </a:prstGeom>
          <a:solidFill>
            <a:srgbClr val="C00000"/>
          </a:solidFill>
          <a:ln w="15875">
            <a:solidFill>
              <a:schemeClr val="bg1"/>
            </a:solidFill>
            <a:miter lim="800000"/>
            <a:headEnd/>
            <a:tailEnd/>
          </a:ln>
        </p:spPr>
        <p:txBody>
          <a:bodyPr lIns="88900" tIns="44450" rIns="88900" bIns="44450" anchor="ctr"/>
          <a:lstStyle/>
          <a:p>
            <a:pPr algn="ctr" defTabSz="841375" eaLnBrk="0" hangingPunct="0"/>
            <a:endParaRPr lang="zh-CN" altLang="en-US" sz="1500" b="1">
              <a:solidFill>
                <a:schemeClr val="bg1"/>
              </a:solidFill>
              <a:latin typeface="Agfa Rotis Sans Serif ExBd"/>
              <a:ea typeface="华文细黑" pitchFamily="2" charset="-122"/>
            </a:endParaRPr>
          </a:p>
          <a:p>
            <a:pPr algn="ctr" defTabSz="841375" eaLnBrk="0" hangingPunct="0"/>
            <a:r>
              <a:rPr lang="zh-CN" altLang="en-US" sz="1500" b="1">
                <a:solidFill>
                  <a:schemeClr val="bg1"/>
                </a:solidFill>
                <a:latin typeface="Agfa Rotis Sans Serif ExBd"/>
                <a:ea typeface="华文细黑" pitchFamily="2" charset="-122"/>
              </a:rPr>
              <a:t>资源分配</a:t>
            </a:r>
          </a:p>
          <a:p>
            <a:pPr algn="ctr" defTabSz="841375" eaLnBrk="0" hangingPunct="0"/>
            <a:r>
              <a:rPr lang="zh-CN" altLang="en-US" sz="1500" b="1">
                <a:solidFill>
                  <a:schemeClr val="bg1"/>
                </a:solidFill>
                <a:latin typeface="Agfa Rotis Sans Serif ExBd"/>
                <a:ea typeface="华文细黑" pitchFamily="2" charset="-122"/>
              </a:rPr>
              <a:t>（需求管理）</a:t>
            </a:r>
          </a:p>
          <a:p>
            <a:pPr algn="ctr" defTabSz="841375" eaLnBrk="0" hangingPunct="0"/>
            <a:endParaRPr lang="en-US" altLang="zh-CN" sz="1500" b="1">
              <a:solidFill>
                <a:schemeClr val="bg1"/>
              </a:solidFill>
              <a:latin typeface="Agfa Rotis Sans Serif ExBd"/>
              <a:ea typeface="华文细黑" pitchFamily="2" charset="-122"/>
            </a:endParaRPr>
          </a:p>
        </p:txBody>
      </p:sp>
      <p:sp>
        <p:nvSpPr>
          <p:cNvPr id="30729" name="Rectangle 9"/>
          <p:cNvSpPr>
            <a:spLocks noChangeArrowheads="1"/>
          </p:cNvSpPr>
          <p:nvPr/>
        </p:nvSpPr>
        <p:spPr bwMode="invGray">
          <a:xfrm>
            <a:off x="3858684" y="2560639"/>
            <a:ext cx="5020733" cy="661987"/>
          </a:xfrm>
          <a:prstGeom prst="rect">
            <a:avLst/>
          </a:prstGeom>
          <a:solidFill>
            <a:srgbClr val="C00000"/>
          </a:solidFill>
          <a:ln w="15875">
            <a:solidFill>
              <a:schemeClr val="bg1"/>
            </a:solidFill>
            <a:miter lim="800000"/>
            <a:headEnd/>
            <a:tailEnd/>
          </a:ln>
        </p:spPr>
        <p:txBody>
          <a:bodyPr lIns="88900" tIns="44450" rIns="88900" bIns="44450" anchor="ctr"/>
          <a:lstStyle/>
          <a:p>
            <a:pPr algn="ctr" defTabSz="841375" eaLnBrk="0" hangingPunct="0"/>
            <a:r>
              <a:rPr lang="zh-CN" altLang="en-US" sz="1500" b="1">
                <a:solidFill>
                  <a:schemeClr val="bg1"/>
                </a:solidFill>
                <a:latin typeface="Agfa Rotis Sans Serif ExBd"/>
                <a:ea typeface="华文细黑" pitchFamily="2" charset="-122"/>
              </a:rPr>
              <a:t>领导力</a:t>
            </a:r>
          </a:p>
        </p:txBody>
      </p:sp>
      <p:sp>
        <p:nvSpPr>
          <p:cNvPr id="30730" name="Rectangle 10"/>
          <p:cNvSpPr>
            <a:spLocks noChangeArrowheads="1"/>
          </p:cNvSpPr>
          <p:nvPr/>
        </p:nvSpPr>
        <p:spPr bwMode="invGray">
          <a:xfrm>
            <a:off x="3333751" y="4757738"/>
            <a:ext cx="5943600" cy="584200"/>
          </a:xfrm>
          <a:prstGeom prst="rect">
            <a:avLst/>
          </a:prstGeom>
          <a:solidFill>
            <a:srgbClr val="C00000"/>
          </a:solidFill>
          <a:ln w="15875" algn="ctr">
            <a:solidFill>
              <a:schemeClr val="bg1"/>
            </a:solidFill>
            <a:miter lim="800000"/>
            <a:headEnd/>
            <a:tailEnd/>
          </a:ln>
        </p:spPr>
        <p:txBody>
          <a:bodyPr wrap="none" lIns="90000" tIns="46800" rIns="90000" bIns="46800" anchor="ctr"/>
          <a:lstStyle/>
          <a:p>
            <a:pPr algn="ctr" eaLnBrk="0" hangingPunct="0"/>
            <a:r>
              <a:rPr lang="zh-CN" altLang="en-US" sz="1500" b="1">
                <a:solidFill>
                  <a:schemeClr val="bg1"/>
                </a:solidFill>
                <a:latin typeface="Agfa Rotis Sans Serif ExBd"/>
                <a:ea typeface="华文细黑" pitchFamily="2" charset="-122"/>
              </a:rPr>
              <a:t>风险管理</a:t>
            </a:r>
          </a:p>
        </p:txBody>
      </p:sp>
      <p:sp>
        <p:nvSpPr>
          <p:cNvPr id="30731" name="Text Box 11"/>
          <p:cNvSpPr txBox="1">
            <a:spLocks noChangeArrowheads="1"/>
          </p:cNvSpPr>
          <p:nvPr/>
        </p:nvSpPr>
        <p:spPr bwMode="invGray">
          <a:xfrm>
            <a:off x="5908011" y="2160589"/>
            <a:ext cx="566479" cy="325346"/>
          </a:xfrm>
          <a:prstGeom prst="rect">
            <a:avLst/>
          </a:prstGeom>
          <a:solidFill>
            <a:srgbClr val="C00000"/>
          </a:solidFill>
          <a:ln w="15875" algn="ctr">
            <a:noFill/>
            <a:miter lim="800000"/>
            <a:headEnd/>
            <a:tailEnd/>
          </a:ln>
        </p:spPr>
        <p:txBody>
          <a:bodyPr wrap="none" lIns="90000" tIns="46800" rIns="90000" bIns="46800">
            <a:spAutoFit/>
          </a:bodyPr>
          <a:lstStyle/>
          <a:p>
            <a:pPr algn="ctr" eaLnBrk="0" hangingPunct="0"/>
            <a:r>
              <a:rPr lang="zh-CN" altLang="en-GB" sz="1500" b="1">
                <a:solidFill>
                  <a:schemeClr val="bg1"/>
                </a:solidFill>
                <a:latin typeface="Agfa Rotis Sans Serif ExBd"/>
                <a:ea typeface="华文细黑" pitchFamily="2" charset="-122"/>
              </a:rPr>
              <a:t>价值</a:t>
            </a:r>
            <a:endParaRPr lang="zh-CN" altLang="en-US" sz="1500" b="1">
              <a:solidFill>
                <a:schemeClr val="bg1"/>
              </a:solidFill>
              <a:latin typeface="Agfa Rotis Sans Serif ExBd"/>
              <a:ea typeface="华文细黑" pitchFamily="2" charset="-122"/>
            </a:endParaRPr>
          </a:p>
        </p:txBody>
      </p:sp>
      <p:sp>
        <p:nvSpPr>
          <p:cNvPr id="30732" name="Text Box 12"/>
          <p:cNvSpPr txBox="1">
            <a:spLocks noChangeArrowheads="1"/>
          </p:cNvSpPr>
          <p:nvPr/>
        </p:nvSpPr>
        <p:spPr bwMode="gray">
          <a:xfrm>
            <a:off x="370418" y="1762125"/>
            <a:ext cx="2832100" cy="325346"/>
          </a:xfrm>
          <a:prstGeom prst="rect">
            <a:avLst/>
          </a:prstGeom>
          <a:noFill/>
          <a:ln w="12700" algn="ctr">
            <a:noFill/>
            <a:miter lim="800000"/>
            <a:headEnd/>
            <a:tailEnd/>
          </a:ln>
        </p:spPr>
        <p:txBody>
          <a:bodyPr lIns="90000" tIns="46800" rIns="90000" bIns="46800">
            <a:spAutoFit/>
          </a:bodyPr>
          <a:lstStyle/>
          <a:p>
            <a:pPr marL="111125" indent="-111125" eaLnBrk="0" hangingPunct="0"/>
            <a:r>
              <a:rPr lang="zh-CN" altLang="en-US" sz="1500">
                <a:latin typeface="Agfa Rotis Sans Serif ExBd"/>
                <a:ea typeface="华文细黑" pitchFamily="2" charset="-122"/>
              </a:rPr>
              <a:t>协调</a:t>
            </a:r>
            <a:r>
              <a:rPr lang="en-US" altLang="zh-CN" sz="1500">
                <a:latin typeface="Agfa Rotis Sans Serif ExBd"/>
                <a:ea typeface="华文细黑" pitchFamily="2" charset="-122"/>
              </a:rPr>
              <a:t>,</a:t>
            </a:r>
            <a:r>
              <a:rPr lang="zh-CN" altLang="en-US" sz="1500">
                <a:latin typeface="Agfa Rotis Sans Serif ExBd"/>
                <a:ea typeface="华文细黑" pitchFamily="2" charset="-122"/>
              </a:rPr>
              <a:t>衡量</a:t>
            </a:r>
          </a:p>
        </p:txBody>
      </p:sp>
      <p:sp>
        <p:nvSpPr>
          <p:cNvPr id="30733" name="Text Box 13"/>
          <p:cNvSpPr txBox="1">
            <a:spLocks noChangeArrowheads="1"/>
          </p:cNvSpPr>
          <p:nvPr/>
        </p:nvSpPr>
        <p:spPr bwMode="gray">
          <a:xfrm>
            <a:off x="334433" y="2889251"/>
            <a:ext cx="1890184" cy="1017844"/>
          </a:xfrm>
          <a:prstGeom prst="rect">
            <a:avLst/>
          </a:prstGeom>
          <a:noFill/>
          <a:ln w="12700" algn="ctr">
            <a:noFill/>
            <a:miter lim="800000"/>
            <a:headEnd/>
            <a:tailEnd/>
          </a:ln>
        </p:spPr>
        <p:txBody>
          <a:bodyPr lIns="90000" tIns="46800" rIns="90000" bIns="46800">
            <a:spAutoFit/>
          </a:bodyPr>
          <a:lstStyle/>
          <a:p>
            <a:pPr eaLnBrk="0" hangingPunct="0">
              <a:buClr>
                <a:schemeClr val="tx1"/>
              </a:buClr>
            </a:pPr>
            <a:r>
              <a:rPr lang="zh-CN" altLang="en-GB" sz="1500">
                <a:latin typeface="Agfa Rotis Sans Serif ExBd"/>
                <a:ea typeface="华文细黑" pitchFamily="2" charset="-122"/>
              </a:rPr>
              <a:t>专注于价值创造， 明确清晰的业务目标，</a:t>
            </a:r>
            <a:r>
              <a:rPr lang="en-GB" altLang="zh-CN" sz="1500">
                <a:latin typeface="Agfa Rotis Sans Serif ExBd"/>
                <a:ea typeface="华文细黑" pitchFamily="2" charset="-122"/>
              </a:rPr>
              <a:t>IT</a:t>
            </a:r>
            <a:r>
              <a:rPr lang="zh-CN" altLang="en-GB" sz="1500">
                <a:latin typeface="Agfa Rotis Sans Serif ExBd"/>
                <a:ea typeface="华文细黑" pitchFamily="2" charset="-122"/>
              </a:rPr>
              <a:t>与业务目标紧密匹配</a:t>
            </a:r>
            <a:endParaRPr lang="en-GB" altLang="zh-CN" sz="1500">
              <a:latin typeface="Agfa Rotis Sans Serif ExBd"/>
              <a:ea typeface="华文细黑" pitchFamily="2" charset="-122"/>
            </a:endParaRPr>
          </a:p>
        </p:txBody>
      </p:sp>
      <p:sp>
        <p:nvSpPr>
          <p:cNvPr id="30734" name="Text Box 14"/>
          <p:cNvSpPr txBox="1">
            <a:spLocks noChangeArrowheads="1"/>
          </p:cNvSpPr>
          <p:nvPr/>
        </p:nvSpPr>
        <p:spPr bwMode="gray">
          <a:xfrm>
            <a:off x="9345084" y="1484313"/>
            <a:ext cx="2226733" cy="787011"/>
          </a:xfrm>
          <a:prstGeom prst="rect">
            <a:avLst/>
          </a:prstGeom>
          <a:noFill/>
          <a:ln w="12700" algn="ctr">
            <a:noFill/>
            <a:miter lim="800000"/>
            <a:headEnd/>
            <a:tailEnd/>
          </a:ln>
        </p:spPr>
        <p:txBody>
          <a:bodyPr lIns="90000" tIns="46800" rIns="90000" bIns="46800">
            <a:spAutoFit/>
          </a:bodyPr>
          <a:lstStyle/>
          <a:p>
            <a:pPr eaLnBrk="0" hangingPunct="0"/>
            <a:r>
              <a:rPr lang="zh-CN" altLang="en-GB" sz="1500">
                <a:latin typeface="Agfa Rotis Sans Serif ExBd"/>
                <a:ea typeface="华文细黑" pitchFamily="2" charset="-122"/>
              </a:rPr>
              <a:t>以价值为推动力的领导层</a:t>
            </a:r>
            <a:r>
              <a:rPr lang="en-US" altLang="zh-CN" sz="1500">
                <a:latin typeface="Agfa Rotis Sans Serif ExBd"/>
                <a:ea typeface="华文细黑" pitchFamily="2" charset="-122"/>
              </a:rPr>
              <a:t>,</a:t>
            </a:r>
            <a:r>
              <a:rPr lang="zh-CN" altLang="en-GB" sz="1500">
                <a:latin typeface="Agfa Rotis Sans Serif ExBd"/>
                <a:ea typeface="华文细黑" pitchFamily="2" charset="-122"/>
              </a:rPr>
              <a:t>强力有效的决策团体和决策机制</a:t>
            </a:r>
            <a:r>
              <a:rPr lang="zh-CN" altLang="en-GB" sz="1500">
                <a:solidFill>
                  <a:srgbClr val="000000"/>
                </a:solidFill>
                <a:latin typeface="Agfa Rotis Sans Serif ExBd"/>
                <a:ea typeface="华文细黑" pitchFamily="2" charset="-122"/>
              </a:rPr>
              <a:t>。</a:t>
            </a:r>
            <a:endParaRPr lang="en-GB" altLang="zh-CN" sz="1500">
              <a:solidFill>
                <a:srgbClr val="000000"/>
              </a:solidFill>
              <a:latin typeface="Agfa Rotis Sans Serif ExBd"/>
              <a:ea typeface="华文细黑" pitchFamily="2" charset="-122"/>
            </a:endParaRPr>
          </a:p>
        </p:txBody>
      </p:sp>
      <p:cxnSp>
        <p:nvCxnSpPr>
          <p:cNvPr id="30735" name="AutoShape 15"/>
          <p:cNvCxnSpPr>
            <a:cxnSpLocks noChangeShapeType="1"/>
            <a:stCxn id="30732" idx="2"/>
            <a:endCxn id="30731" idx="1"/>
          </p:cNvCxnSpPr>
          <p:nvPr/>
        </p:nvCxnSpPr>
        <p:spPr bwMode="auto">
          <a:xfrm>
            <a:off x="1786468" y="2087471"/>
            <a:ext cx="4121543" cy="235791"/>
          </a:xfrm>
          <a:prstGeom prst="straightConnector1">
            <a:avLst/>
          </a:prstGeom>
          <a:noFill/>
          <a:ln w="31750">
            <a:solidFill>
              <a:srgbClr val="FF9900"/>
            </a:solidFill>
            <a:round/>
            <a:headEnd type="oval" w="med" len="med"/>
            <a:tailEnd type="oval" w="med" len="med"/>
          </a:ln>
        </p:spPr>
      </p:cxnSp>
      <p:sp>
        <p:nvSpPr>
          <p:cNvPr id="30736" name="Text Box 16"/>
          <p:cNvSpPr txBox="1">
            <a:spLocks noChangeArrowheads="1"/>
          </p:cNvSpPr>
          <p:nvPr/>
        </p:nvSpPr>
        <p:spPr bwMode="gray">
          <a:xfrm>
            <a:off x="317500" y="4338639"/>
            <a:ext cx="3202517" cy="325346"/>
          </a:xfrm>
          <a:prstGeom prst="rect">
            <a:avLst/>
          </a:prstGeom>
          <a:noFill/>
          <a:ln w="12700" algn="ctr">
            <a:noFill/>
            <a:miter lim="800000"/>
            <a:headEnd/>
            <a:tailEnd/>
          </a:ln>
        </p:spPr>
        <p:txBody>
          <a:bodyPr lIns="90000" tIns="46800" rIns="90000" bIns="46800">
            <a:spAutoFit/>
          </a:bodyPr>
          <a:lstStyle/>
          <a:p>
            <a:pPr eaLnBrk="0" hangingPunct="0"/>
            <a:r>
              <a:rPr lang="zh-CN" altLang="en-GB" sz="1500">
                <a:latin typeface="Agfa Rotis Sans Serif ExBd"/>
                <a:ea typeface="华文细黑" pitchFamily="2" charset="-122"/>
              </a:rPr>
              <a:t>与业务目标紧密结合</a:t>
            </a:r>
            <a:endParaRPr lang="en-GB" altLang="zh-CN" sz="1500">
              <a:latin typeface="Agfa Rotis Sans Serif ExBd"/>
              <a:ea typeface="华文细黑" pitchFamily="2" charset="-122"/>
            </a:endParaRPr>
          </a:p>
        </p:txBody>
      </p:sp>
      <p:sp>
        <p:nvSpPr>
          <p:cNvPr id="30737" name="Line 17"/>
          <p:cNvSpPr>
            <a:spLocks noChangeShapeType="1"/>
          </p:cNvSpPr>
          <p:nvPr/>
        </p:nvSpPr>
        <p:spPr bwMode="auto">
          <a:xfrm flipV="1">
            <a:off x="6883400" y="2074864"/>
            <a:ext cx="2423584" cy="803275"/>
          </a:xfrm>
          <a:prstGeom prst="line">
            <a:avLst/>
          </a:prstGeom>
          <a:noFill/>
          <a:ln w="31750">
            <a:solidFill>
              <a:srgbClr val="FF9900"/>
            </a:solidFill>
            <a:round/>
            <a:headEnd type="oval" w="med" len="med"/>
            <a:tailEnd type="oval" w="med" len="med"/>
          </a:ln>
        </p:spPr>
        <p:txBody>
          <a:bodyPr wrap="none" lIns="72000" tIns="72000" rIns="72000" bIns="72000"/>
          <a:lstStyle/>
          <a:p>
            <a:endParaRPr lang="zh-CN" altLang="en-US"/>
          </a:p>
        </p:txBody>
      </p:sp>
      <p:sp>
        <p:nvSpPr>
          <p:cNvPr id="30738" name="Text Box 18"/>
          <p:cNvSpPr txBox="1">
            <a:spLocks noChangeArrowheads="1"/>
          </p:cNvSpPr>
          <p:nvPr/>
        </p:nvSpPr>
        <p:spPr bwMode="gray">
          <a:xfrm>
            <a:off x="9668933" y="2868614"/>
            <a:ext cx="2116667" cy="787011"/>
          </a:xfrm>
          <a:prstGeom prst="rect">
            <a:avLst/>
          </a:prstGeom>
          <a:noFill/>
          <a:ln w="12700" algn="ctr">
            <a:noFill/>
            <a:miter lim="800000"/>
            <a:headEnd/>
            <a:tailEnd/>
          </a:ln>
        </p:spPr>
        <p:txBody>
          <a:bodyPr lIns="90000" tIns="46800" rIns="90000" bIns="46800">
            <a:spAutoFit/>
          </a:bodyPr>
          <a:lstStyle/>
          <a:p>
            <a:pPr eaLnBrk="0" hangingPunct="0"/>
            <a:r>
              <a:rPr lang="zh-CN" altLang="en-US" sz="1500">
                <a:latin typeface="Agfa Rotis Sans Serif ExBd"/>
                <a:ea typeface="华文细黑" pitchFamily="2" charset="-122"/>
              </a:rPr>
              <a:t>与职责相匹配</a:t>
            </a:r>
          </a:p>
          <a:p>
            <a:pPr eaLnBrk="0" hangingPunct="0"/>
            <a:r>
              <a:rPr lang="zh-CN" altLang="en-US" sz="1500">
                <a:latin typeface="Agfa Rotis Sans Serif ExBd"/>
                <a:ea typeface="华文细黑" pitchFamily="2" charset="-122"/>
              </a:rPr>
              <a:t>的责任定位</a:t>
            </a:r>
          </a:p>
          <a:p>
            <a:pPr eaLnBrk="0" hangingPunct="0"/>
            <a:endParaRPr lang="en-US" altLang="zh-CN" sz="1500">
              <a:latin typeface="Agfa Rotis Sans Serif ExBd"/>
              <a:ea typeface="华文细黑" pitchFamily="2" charset="-122"/>
            </a:endParaRPr>
          </a:p>
        </p:txBody>
      </p:sp>
      <p:sp>
        <p:nvSpPr>
          <p:cNvPr id="30739" name="Line 19"/>
          <p:cNvSpPr>
            <a:spLocks noChangeShapeType="1"/>
          </p:cNvSpPr>
          <p:nvPr/>
        </p:nvSpPr>
        <p:spPr bwMode="auto">
          <a:xfrm>
            <a:off x="2457452" y="3548064"/>
            <a:ext cx="1593849" cy="1587"/>
          </a:xfrm>
          <a:prstGeom prst="line">
            <a:avLst/>
          </a:prstGeom>
          <a:noFill/>
          <a:ln w="31750">
            <a:solidFill>
              <a:srgbClr val="FF9900"/>
            </a:solidFill>
            <a:round/>
            <a:headEnd type="oval" w="med" len="med"/>
            <a:tailEnd type="oval" w="med" len="med"/>
          </a:ln>
        </p:spPr>
        <p:txBody>
          <a:bodyPr wrap="none" lIns="72000" tIns="72000" rIns="72000" bIns="72000"/>
          <a:lstStyle/>
          <a:p>
            <a:endParaRPr lang="zh-CN" altLang="en-US"/>
          </a:p>
        </p:txBody>
      </p:sp>
      <p:sp>
        <p:nvSpPr>
          <p:cNvPr id="30740" name="Line 20"/>
          <p:cNvSpPr>
            <a:spLocks noChangeShapeType="1"/>
          </p:cNvSpPr>
          <p:nvPr/>
        </p:nvSpPr>
        <p:spPr bwMode="auto">
          <a:xfrm flipV="1">
            <a:off x="3014133" y="4433889"/>
            <a:ext cx="924984" cy="15875"/>
          </a:xfrm>
          <a:prstGeom prst="line">
            <a:avLst/>
          </a:prstGeom>
          <a:noFill/>
          <a:ln w="31750">
            <a:solidFill>
              <a:srgbClr val="FF9900"/>
            </a:solidFill>
            <a:round/>
            <a:headEnd type="oval" w="med" len="med"/>
            <a:tailEnd type="oval" w="med" len="med"/>
          </a:ln>
        </p:spPr>
        <p:txBody>
          <a:bodyPr wrap="none" lIns="72000" tIns="72000" rIns="72000" bIns="72000"/>
          <a:lstStyle/>
          <a:p>
            <a:endParaRPr lang="zh-CN" altLang="en-US"/>
          </a:p>
        </p:txBody>
      </p:sp>
      <p:sp>
        <p:nvSpPr>
          <p:cNvPr id="30741" name="Line 21"/>
          <p:cNvSpPr>
            <a:spLocks noChangeShapeType="1"/>
          </p:cNvSpPr>
          <p:nvPr/>
        </p:nvSpPr>
        <p:spPr bwMode="auto">
          <a:xfrm flipV="1">
            <a:off x="6625166" y="3222625"/>
            <a:ext cx="3016251" cy="865188"/>
          </a:xfrm>
          <a:prstGeom prst="line">
            <a:avLst/>
          </a:prstGeom>
          <a:noFill/>
          <a:ln w="31750">
            <a:solidFill>
              <a:srgbClr val="FF9900"/>
            </a:solidFill>
            <a:round/>
            <a:headEnd type="oval" w="med" len="med"/>
            <a:tailEnd type="oval" w="med" len="med"/>
          </a:ln>
        </p:spPr>
        <p:txBody>
          <a:bodyPr wrap="none" lIns="72000" tIns="72000" rIns="72000" bIns="72000"/>
          <a:lstStyle/>
          <a:p>
            <a:endParaRPr lang="zh-CN" altLang="en-US"/>
          </a:p>
        </p:txBody>
      </p:sp>
      <p:sp>
        <p:nvSpPr>
          <p:cNvPr id="30742" name="Text Box 22"/>
          <p:cNvSpPr txBox="1">
            <a:spLocks noChangeArrowheads="1"/>
          </p:cNvSpPr>
          <p:nvPr/>
        </p:nvSpPr>
        <p:spPr bwMode="gray">
          <a:xfrm>
            <a:off x="3234267" y="5521326"/>
            <a:ext cx="5909733" cy="325346"/>
          </a:xfrm>
          <a:prstGeom prst="rect">
            <a:avLst/>
          </a:prstGeom>
          <a:noFill/>
          <a:ln w="12700" algn="ctr">
            <a:noFill/>
            <a:miter lim="800000"/>
            <a:headEnd/>
            <a:tailEnd/>
          </a:ln>
        </p:spPr>
        <p:txBody>
          <a:bodyPr lIns="90000" tIns="46800" rIns="90000" bIns="46800">
            <a:spAutoFit/>
          </a:bodyPr>
          <a:lstStyle/>
          <a:p>
            <a:pPr algn="ctr" eaLnBrk="0" hangingPunct="0"/>
            <a:r>
              <a:rPr lang="zh-CN" altLang="en-US" sz="1500">
                <a:latin typeface="Agfa Rotis Sans Serif ExBd"/>
                <a:ea typeface="华文细黑" pitchFamily="2" charset="-122"/>
              </a:rPr>
              <a:t>企业治理、法律法规要求，</a:t>
            </a:r>
            <a:r>
              <a:rPr lang="en-US" altLang="zh-CN" sz="1500">
                <a:latin typeface="Agfa Rotis Sans Serif ExBd"/>
                <a:ea typeface="华文细黑" pitchFamily="2" charset="-122"/>
              </a:rPr>
              <a:t>ROI</a:t>
            </a:r>
            <a:r>
              <a:rPr lang="zh-CN" altLang="en-US" sz="1500">
                <a:latin typeface="Agfa Rotis Sans Serif ExBd"/>
                <a:ea typeface="华文细黑" pitchFamily="2" charset="-122"/>
              </a:rPr>
              <a:t>期望在不断增长</a:t>
            </a:r>
          </a:p>
        </p:txBody>
      </p:sp>
      <p:sp>
        <p:nvSpPr>
          <p:cNvPr id="30743" name="Line 23"/>
          <p:cNvSpPr>
            <a:spLocks noChangeShapeType="1"/>
          </p:cNvSpPr>
          <p:nvPr/>
        </p:nvSpPr>
        <p:spPr bwMode="auto">
          <a:xfrm>
            <a:off x="8369301" y="4560889"/>
            <a:ext cx="952500" cy="441325"/>
          </a:xfrm>
          <a:prstGeom prst="line">
            <a:avLst/>
          </a:prstGeom>
          <a:noFill/>
          <a:ln w="31750">
            <a:solidFill>
              <a:srgbClr val="FF9900"/>
            </a:solidFill>
            <a:round/>
            <a:headEnd type="oval" w="med" len="med"/>
            <a:tailEnd type="oval" w="med" len="med"/>
          </a:ln>
        </p:spPr>
        <p:txBody>
          <a:bodyPr wrap="none" lIns="72000" tIns="72000" rIns="72000" bIns="72000"/>
          <a:lstStyle/>
          <a:p>
            <a:endParaRPr lang="zh-CN" altLang="en-US"/>
          </a:p>
        </p:txBody>
      </p:sp>
      <p:sp>
        <p:nvSpPr>
          <p:cNvPr id="30744" name="Line 24"/>
          <p:cNvSpPr>
            <a:spLocks noChangeShapeType="1"/>
          </p:cNvSpPr>
          <p:nvPr/>
        </p:nvSpPr>
        <p:spPr bwMode="auto">
          <a:xfrm>
            <a:off x="6187017" y="5218114"/>
            <a:ext cx="0" cy="268287"/>
          </a:xfrm>
          <a:prstGeom prst="line">
            <a:avLst/>
          </a:prstGeom>
          <a:noFill/>
          <a:ln w="31750">
            <a:solidFill>
              <a:srgbClr val="FF9900"/>
            </a:solidFill>
            <a:round/>
            <a:headEnd type="oval" w="med" len="med"/>
            <a:tailEnd type="oval" w="med" len="med"/>
          </a:ln>
        </p:spPr>
        <p:txBody>
          <a:bodyPr wrap="none" lIns="72000" tIns="72000" rIns="72000" bIns="72000"/>
          <a:lstStyle/>
          <a:p>
            <a:endParaRPr lang="zh-CN" altLang="en-US"/>
          </a:p>
        </p:txBody>
      </p:sp>
      <p:sp>
        <p:nvSpPr>
          <p:cNvPr id="30745" name="Text Box 25"/>
          <p:cNvSpPr txBox="1">
            <a:spLocks noChangeArrowheads="1"/>
          </p:cNvSpPr>
          <p:nvPr/>
        </p:nvSpPr>
        <p:spPr bwMode="gray">
          <a:xfrm>
            <a:off x="8828618" y="4489451"/>
            <a:ext cx="2440516" cy="1017844"/>
          </a:xfrm>
          <a:prstGeom prst="rect">
            <a:avLst/>
          </a:prstGeom>
          <a:noFill/>
          <a:ln w="12700" algn="ctr">
            <a:noFill/>
            <a:miter lim="800000"/>
            <a:headEnd/>
            <a:tailEnd/>
          </a:ln>
        </p:spPr>
        <p:txBody>
          <a:bodyPr lIns="90000" tIns="46800" rIns="90000" bIns="46800">
            <a:spAutoFit/>
          </a:bodyPr>
          <a:lstStyle/>
          <a:p>
            <a:pPr lvl="1" eaLnBrk="0" hangingPunct="0">
              <a:buClr>
                <a:schemeClr val="tx1"/>
              </a:buClr>
            </a:pPr>
            <a:r>
              <a:rPr lang="zh-CN" altLang="en-GB" sz="1500">
                <a:latin typeface="Agfa Rotis Sans Serif ExBd"/>
                <a:ea typeface="华文细黑" pitchFamily="2" charset="-122"/>
              </a:rPr>
              <a:t> 专注于价值的优先级排序，平衡长期、短期战略；有效地跟踪管理</a:t>
            </a:r>
            <a:endParaRPr lang="zh-CN" altLang="en-US" sz="1500">
              <a:latin typeface="Agfa Rotis Sans Serif ExBd"/>
              <a:ea typeface="华文细黑" pitchFamily="2" charset="-122"/>
            </a:endParaRPr>
          </a:p>
        </p:txBody>
      </p:sp>
      <p:sp>
        <p:nvSpPr>
          <p:cNvPr id="30746" name="Rectangle 2"/>
          <p:cNvSpPr>
            <a:spLocks noChangeArrowheads="1"/>
          </p:cNvSpPr>
          <p:nvPr/>
        </p:nvSpPr>
        <p:spPr bwMode="auto">
          <a:xfrm>
            <a:off x="101601" y="83057"/>
            <a:ext cx="9590616" cy="576263"/>
          </a:xfrm>
          <a:prstGeom prst="rect">
            <a:avLst/>
          </a:prstGeom>
          <a:noFill/>
          <a:ln w="9525">
            <a:noFill/>
            <a:miter lim="800000"/>
            <a:headEnd/>
            <a:tailEnd/>
          </a:ln>
        </p:spPr>
        <p:txBody>
          <a:bodyPr wrap="none" anchor="ctr"/>
          <a:lstStyle/>
          <a:p>
            <a:pPr marL="342900" indent="-342900"/>
            <a:r>
              <a:rPr lang="zh-CN" altLang="en-US" sz="3200" b="1" dirty="0">
                <a:solidFill>
                  <a:schemeClr val="bg1"/>
                </a:solidFill>
                <a:effectLst>
                  <a:outerShdw blurRad="38100" dist="38100" dir="2700000" algn="tl">
                    <a:srgbClr val="000000">
                      <a:alpha val="43137"/>
                    </a:srgbClr>
                  </a:outerShdw>
                </a:effectLst>
                <a:latin typeface="+mj-ea"/>
                <a:ea typeface="+mj-ea"/>
              </a:rPr>
              <a:t>企业</a:t>
            </a:r>
            <a:r>
              <a:rPr lang="en-US" altLang="zh-CN" sz="3200" b="1" dirty="0">
                <a:solidFill>
                  <a:schemeClr val="bg1"/>
                </a:solidFill>
                <a:effectLst>
                  <a:outerShdw blurRad="38100" dist="38100" dir="2700000" algn="tl">
                    <a:srgbClr val="000000">
                      <a:alpha val="43137"/>
                    </a:srgbClr>
                  </a:outerShdw>
                </a:effectLst>
                <a:latin typeface="+mj-ea"/>
                <a:ea typeface="+mj-ea"/>
              </a:rPr>
              <a:t>IT</a:t>
            </a:r>
            <a:r>
              <a:rPr lang="zh-CN" altLang="en-US" sz="3200" b="1" dirty="0">
                <a:solidFill>
                  <a:schemeClr val="bg1"/>
                </a:solidFill>
                <a:effectLst>
                  <a:outerShdw blurRad="38100" dist="38100" dir="2700000" algn="tl">
                    <a:srgbClr val="000000">
                      <a:alpha val="43137"/>
                    </a:srgbClr>
                  </a:outerShdw>
                </a:effectLst>
                <a:latin typeface="+mj-ea"/>
                <a:ea typeface="+mj-ea"/>
              </a:rPr>
              <a:t>治理框架</a:t>
            </a:r>
          </a:p>
        </p:txBody>
      </p:sp>
      <p:sp>
        <p:nvSpPr>
          <p:cNvPr id="30747" name="Rectangle 8"/>
          <p:cNvSpPr>
            <a:spLocks noChangeArrowheads="1"/>
          </p:cNvSpPr>
          <p:nvPr/>
        </p:nvSpPr>
        <p:spPr bwMode="auto">
          <a:xfrm>
            <a:off x="5503334" y="1341438"/>
            <a:ext cx="1230071" cy="349702"/>
          </a:xfrm>
          <a:prstGeom prst="rect">
            <a:avLst/>
          </a:prstGeom>
          <a:noFill/>
          <a:ln w="6350" algn="ctr">
            <a:noFill/>
            <a:miter lim="800000"/>
            <a:headEnd/>
            <a:tailEnd/>
          </a:ln>
        </p:spPr>
        <p:txBody>
          <a:bodyPr wrap="none" lIns="36000" tIns="36000" rIns="36000" bIns="36000">
            <a:spAutoFit/>
          </a:bodyPr>
          <a:lstStyle/>
          <a:p>
            <a:pPr eaLnBrk="0" hangingPunct="0"/>
            <a:r>
              <a:rPr lang="en-US" altLang="zh-CN" b="1">
                <a:latin typeface="Agfa Rotis Semisans ExBd"/>
                <a:ea typeface="华文细黑" pitchFamily="2" charset="-122"/>
              </a:rPr>
              <a:t>IT</a:t>
            </a:r>
            <a:r>
              <a:rPr lang="zh-CN" altLang="en-US" b="1">
                <a:latin typeface="Agfa Rotis Semisans ExBd"/>
                <a:ea typeface="华文细黑" pitchFamily="2" charset="-122"/>
              </a:rPr>
              <a:t>治理模型</a:t>
            </a:r>
          </a:p>
        </p:txBody>
      </p:sp>
    </p:spTree>
    <p:extLst>
      <p:ext uri="{BB962C8B-B14F-4D97-AF65-F5344CB8AC3E}">
        <p14:creationId xmlns:p14="http://schemas.microsoft.com/office/powerpoint/2010/main" val="36738792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ChangeArrowheads="1"/>
          </p:cNvSpPr>
          <p:nvPr/>
        </p:nvSpPr>
        <p:spPr bwMode="auto">
          <a:xfrm>
            <a:off x="89959" y="48420"/>
            <a:ext cx="9590616" cy="576263"/>
          </a:xfrm>
          <a:prstGeom prst="rect">
            <a:avLst/>
          </a:prstGeom>
          <a:noFill/>
          <a:ln w="9525">
            <a:noFill/>
            <a:miter lim="800000"/>
            <a:headEnd/>
            <a:tailEnd/>
          </a:ln>
        </p:spPr>
        <p:txBody>
          <a:bodyPr wrap="none" anchor="ctr"/>
          <a:lstStyle/>
          <a:p>
            <a:pPr marL="342900" indent="-342900">
              <a:defRPr/>
            </a:pPr>
            <a:r>
              <a:rPr lang="en-US" altLang="zh-CN" sz="3200" b="1" dirty="0">
                <a:solidFill>
                  <a:schemeClr val="bg1"/>
                </a:solidFill>
                <a:effectLst>
                  <a:outerShdw blurRad="38100" dist="38100" dir="2700000" algn="tl">
                    <a:srgbClr val="000000">
                      <a:alpha val="43137"/>
                    </a:srgbClr>
                  </a:outerShdw>
                </a:effectLst>
                <a:latin typeface="+mj-ea"/>
                <a:ea typeface="+mj-ea"/>
              </a:rPr>
              <a:t>IT</a:t>
            </a:r>
            <a:r>
              <a:rPr lang="zh-CN" altLang="en-US" sz="3200" b="1" dirty="0">
                <a:solidFill>
                  <a:schemeClr val="bg1"/>
                </a:solidFill>
                <a:effectLst>
                  <a:outerShdw blurRad="38100" dist="38100" dir="2700000" algn="tl">
                    <a:srgbClr val="000000">
                      <a:alpha val="43137"/>
                    </a:srgbClr>
                  </a:outerShdw>
                </a:effectLst>
                <a:latin typeface="+mj-ea"/>
                <a:ea typeface="+mj-ea"/>
              </a:rPr>
              <a:t>部门企业组织中能力的演变</a:t>
            </a:r>
          </a:p>
        </p:txBody>
      </p:sp>
      <p:sp>
        <p:nvSpPr>
          <p:cNvPr id="43012" name="Line 3"/>
          <p:cNvSpPr>
            <a:spLocks noChangeShapeType="1"/>
          </p:cNvSpPr>
          <p:nvPr/>
        </p:nvSpPr>
        <p:spPr bwMode="auto">
          <a:xfrm flipV="1">
            <a:off x="3676651" y="1285875"/>
            <a:ext cx="35983" cy="2984500"/>
          </a:xfrm>
          <a:prstGeom prst="line">
            <a:avLst/>
          </a:prstGeom>
          <a:noFill/>
          <a:ln w="57150">
            <a:solidFill>
              <a:srgbClr val="FF6600"/>
            </a:solidFill>
            <a:round/>
            <a:headEnd/>
            <a:tailEnd type="triangle" w="med" len="med"/>
          </a:ln>
        </p:spPr>
        <p:txBody>
          <a:bodyPr/>
          <a:lstStyle/>
          <a:p>
            <a:endParaRPr lang="zh-CN" altLang="en-US"/>
          </a:p>
        </p:txBody>
      </p:sp>
      <p:sp>
        <p:nvSpPr>
          <p:cNvPr id="43013" name="Freeform 4"/>
          <p:cNvSpPr>
            <a:spLocks/>
          </p:cNvSpPr>
          <p:nvPr/>
        </p:nvSpPr>
        <p:spPr bwMode="auto">
          <a:xfrm>
            <a:off x="3945467" y="2870201"/>
            <a:ext cx="2055284" cy="1211263"/>
          </a:xfrm>
          <a:custGeom>
            <a:avLst/>
            <a:gdLst>
              <a:gd name="T0" fmla="*/ 0 w 907"/>
              <a:gd name="T1" fmla="*/ 2147483647 h 817"/>
              <a:gd name="T2" fmla="*/ 2147483647 w 907"/>
              <a:gd name="T3" fmla="*/ 2147483647 h 817"/>
              <a:gd name="T4" fmla="*/ 2147483647 w 907"/>
              <a:gd name="T5" fmla="*/ 2147483647 h 817"/>
              <a:gd name="T6" fmla="*/ 2147483647 w 907"/>
              <a:gd name="T7" fmla="*/ 0 h 817"/>
              <a:gd name="T8" fmla="*/ 0 60000 65536"/>
              <a:gd name="T9" fmla="*/ 0 60000 65536"/>
              <a:gd name="T10" fmla="*/ 0 60000 65536"/>
              <a:gd name="T11" fmla="*/ 0 60000 65536"/>
              <a:gd name="T12" fmla="*/ 0 w 907"/>
              <a:gd name="T13" fmla="*/ 0 h 817"/>
              <a:gd name="T14" fmla="*/ 907 w 907"/>
              <a:gd name="T15" fmla="*/ 817 h 817"/>
            </a:gdLst>
            <a:ahLst/>
            <a:cxnLst>
              <a:cxn ang="T8">
                <a:pos x="T0" y="T1"/>
              </a:cxn>
              <a:cxn ang="T9">
                <a:pos x="T2" y="T3"/>
              </a:cxn>
              <a:cxn ang="T10">
                <a:pos x="T4" y="T5"/>
              </a:cxn>
              <a:cxn ang="T11">
                <a:pos x="T6" y="T7"/>
              </a:cxn>
            </a:cxnLst>
            <a:rect l="T12" t="T13" r="T14" b="T15"/>
            <a:pathLst>
              <a:path w="907" h="817">
                <a:moveTo>
                  <a:pt x="0" y="817"/>
                </a:moveTo>
                <a:cubicBezTo>
                  <a:pt x="158" y="801"/>
                  <a:pt x="317" y="786"/>
                  <a:pt x="408" y="680"/>
                </a:cubicBezTo>
                <a:cubicBezTo>
                  <a:pt x="499" y="574"/>
                  <a:pt x="461" y="295"/>
                  <a:pt x="544" y="182"/>
                </a:cubicBezTo>
                <a:cubicBezTo>
                  <a:pt x="627" y="69"/>
                  <a:pt x="847" y="30"/>
                  <a:pt x="907" y="0"/>
                </a:cubicBezTo>
              </a:path>
            </a:pathLst>
          </a:custGeom>
          <a:noFill/>
          <a:ln w="38100">
            <a:solidFill>
              <a:srgbClr val="993300"/>
            </a:solidFill>
            <a:round/>
            <a:headEnd/>
            <a:tailEnd/>
          </a:ln>
        </p:spPr>
        <p:txBody>
          <a:bodyPr/>
          <a:lstStyle/>
          <a:p>
            <a:endParaRPr lang="zh-CN" altLang="en-US"/>
          </a:p>
        </p:txBody>
      </p:sp>
      <p:sp>
        <p:nvSpPr>
          <p:cNvPr id="43014" name="Freeform 5"/>
          <p:cNvSpPr>
            <a:spLocks/>
          </p:cNvSpPr>
          <p:nvPr/>
        </p:nvSpPr>
        <p:spPr bwMode="auto">
          <a:xfrm>
            <a:off x="5810251" y="1717675"/>
            <a:ext cx="2015067" cy="1181100"/>
          </a:xfrm>
          <a:custGeom>
            <a:avLst/>
            <a:gdLst>
              <a:gd name="T0" fmla="*/ 0 w 907"/>
              <a:gd name="T1" fmla="*/ 2147483647 h 817"/>
              <a:gd name="T2" fmla="*/ 2147483647 w 907"/>
              <a:gd name="T3" fmla="*/ 2147483647 h 817"/>
              <a:gd name="T4" fmla="*/ 2147483647 w 907"/>
              <a:gd name="T5" fmla="*/ 2147483647 h 817"/>
              <a:gd name="T6" fmla="*/ 2147483647 w 907"/>
              <a:gd name="T7" fmla="*/ 0 h 817"/>
              <a:gd name="T8" fmla="*/ 0 60000 65536"/>
              <a:gd name="T9" fmla="*/ 0 60000 65536"/>
              <a:gd name="T10" fmla="*/ 0 60000 65536"/>
              <a:gd name="T11" fmla="*/ 0 60000 65536"/>
              <a:gd name="T12" fmla="*/ 0 w 907"/>
              <a:gd name="T13" fmla="*/ 0 h 817"/>
              <a:gd name="T14" fmla="*/ 907 w 907"/>
              <a:gd name="T15" fmla="*/ 817 h 817"/>
            </a:gdLst>
            <a:ahLst/>
            <a:cxnLst>
              <a:cxn ang="T8">
                <a:pos x="T0" y="T1"/>
              </a:cxn>
              <a:cxn ang="T9">
                <a:pos x="T2" y="T3"/>
              </a:cxn>
              <a:cxn ang="T10">
                <a:pos x="T4" y="T5"/>
              </a:cxn>
              <a:cxn ang="T11">
                <a:pos x="T6" y="T7"/>
              </a:cxn>
            </a:cxnLst>
            <a:rect l="T12" t="T13" r="T14" b="T15"/>
            <a:pathLst>
              <a:path w="907" h="817">
                <a:moveTo>
                  <a:pt x="0" y="817"/>
                </a:moveTo>
                <a:cubicBezTo>
                  <a:pt x="158" y="801"/>
                  <a:pt x="317" y="786"/>
                  <a:pt x="408" y="680"/>
                </a:cubicBezTo>
                <a:cubicBezTo>
                  <a:pt x="499" y="574"/>
                  <a:pt x="461" y="295"/>
                  <a:pt x="544" y="182"/>
                </a:cubicBezTo>
                <a:cubicBezTo>
                  <a:pt x="627" y="69"/>
                  <a:pt x="847" y="30"/>
                  <a:pt x="907" y="0"/>
                </a:cubicBezTo>
              </a:path>
            </a:pathLst>
          </a:custGeom>
          <a:noFill/>
          <a:ln w="38100">
            <a:solidFill>
              <a:srgbClr val="993300"/>
            </a:solidFill>
            <a:round/>
            <a:headEnd/>
            <a:tailEnd/>
          </a:ln>
        </p:spPr>
        <p:txBody>
          <a:bodyPr/>
          <a:lstStyle/>
          <a:p>
            <a:endParaRPr lang="zh-CN" altLang="en-US"/>
          </a:p>
        </p:txBody>
      </p:sp>
      <p:sp>
        <p:nvSpPr>
          <p:cNvPr id="43015" name="AutoShape 6"/>
          <p:cNvSpPr>
            <a:spLocks noChangeArrowheads="1"/>
          </p:cNvSpPr>
          <p:nvPr/>
        </p:nvSpPr>
        <p:spPr bwMode="auto">
          <a:xfrm>
            <a:off x="4597400" y="3838575"/>
            <a:ext cx="287867" cy="2159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tx2"/>
          </a:solidFill>
          <a:ln w="9525">
            <a:noFill/>
            <a:round/>
            <a:headEnd/>
            <a:tailEnd/>
          </a:ln>
        </p:spPr>
        <p:txBody>
          <a:bodyPr wrap="none" anchor="ctr"/>
          <a:lstStyle/>
          <a:p>
            <a:endParaRPr lang="zh-CN" altLang="en-US"/>
          </a:p>
        </p:txBody>
      </p:sp>
      <p:sp>
        <p:nvSpPr>
          <p:cNvPr id="43016" name="AutoShape 7"/>
          <p:cNvSpPr>
            <a:spLocks noChangeArrowheads="1"/>
          </p:cNvSpPr>
          <p:nvPr/>
        </p:nvSpPr>
        <p:spPr bwMode="auto">
          <a:xfrm>
            <a:off x="5772151" y="2771775"/>
            <a:ext cx="287867" cy="2159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tx2"/>
          </a:solidFill>
          <a:ln w="9525">
            <a:noFill/>
            <a:round/>
            <a:headEnd/>
            <a:tailEnd/>
          </a:ln>
        </p:spPr>
        <p:txBody>
          <a:bodyPr wrap="none" anchor="ctr"/>
          <a:lstStyle/>
          <a:p>
            <a:endParaRPr lang="zh-CN" altLang="en-US"/>
          </a:p>
        </p:txBody>
      </p:sp>
      <p:sp>
        <p:nvSpPr>
          <p:cNvPr id="43017" name="AutoShape 8"/>
          <p:cNvSpPr>
            <a:spLocks noChangeArrowheads="1"/>
          </p:cNvSpPr>
          <p:nvPr/>
        </p:nvSpPr>
        <p:spPr bwMode="auto">
          <a:xfrm>
            <a:off x="7442200" y="1662113"/>
            <a:ext cx="287867" cy="2159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tx2"/>
          </a:solidFill>
          <a:ln w="9525">
            <a:noFill/>
            <a:round/>
            <a:headEnd/>
            <a:tailEnd/>
          </a:ln>
        </p:spPr>
        <p:txBody>
          <a:bodyPr wrap="none" anchor="ctr"/>
          <a:lstStyle/>
          <a:p>
            <a:endParaRPr lang="zh-CN" altLang="en-US"/>
          </a:p>
        </p:txBody>
      </p:sp>
      <p:sp>
        <p:nvSpPr>
          <p:cNvPr id="43018" name="Rectangle 9"/>
          <p:cNvSpPr>
            <a:spLocks noChangeArrowheads="1"/>
          </p:cNvSpPr>
          <p:nvPr/>
        </p:nvSpPr>
        <p:spPr bwMode="auto">
          <a:xfrm>
            <a:off x="8401051" y="3990975"/>
            <a:ext cx="1344083" cy="431800"/>
          </a:xfrm>
          <a:prstGeom prst="rect">
            <a:avLst/>
          </a:prstGeom>
          <a:noFill/>
          <a:ln w="9525">
            <a:noFill/>
            <a:miter lim="800000"/>
            <a:headEnd/>
            <a:tailEnd/>
          </a:ln>
        </p:spPr>
        <p:txBody>
          <a:bodyPr wrap="none" anchor="ctr"/>
          <a:lstStyle/>
          <a:p>
            <a:pPr marL="342900" indent="-342900"/>
            <a:r>
              <a:rPr lang="zh-CN" altLang="en-US" sz="1600">
                <a:latin typeface="华文细黑" pitchFamily="2" charset="-122"/>
                <a:ea typeface="华文细黑" pitchFamily="2" charset="-122"/>
              </a:rPr>
              <a:t>时间</a:t>
            </a:r>
          </a:p>
        </p:txBody>
      </p:sp>
      <p:sp>
        <p:nvSpPr>
          <p:cNvPr id="43019" name="Rectangle 10"/>
          <p:cNvSpPr>
            <a:spLocks noChangeArrowheads="1"/>
          </p:cNvSpPr>
          <p:nvPr/>
        </p:nvSpPr>
        <p:spPr bwMode="auto">
          <a:xfrm>
            <a:off x="2544234" y="908050"/>
            <a:ext cx="1824567" cy="431800"/>
          </a:xfrm>
          <a:prstGeom prst="rect">
            <a:avLst/>
          </a:prstGeom>
          <a:noFill/>
          <a:ln w="9525">
            <a:noFill/>
            <a:miter lim="800000"/>
            <a:headEnd/>
            <a:tailEnd/>
          </a:ln>
        </p:spPr>
        <p:txBody>
          <a:bodyPr wrap="none" anchor="ctr"/>
          <a:lstStyle/>
          <a:p>
            <a:pPr marL="342900" indent="-342900"/>
            <a:r>
              <a:rPr lang="en-US" altLang="zh-CN" sz="1600">
                <a:latin typeface="华文细黑" pitchFamily="2" charset="-122"/>
                <a:ea typeface="华文细黑" pitchFamily="2" charset="-122"/>
              </a:rPr>
              <a:t>IT</a:t>
            </a:r>
            <a:r>
              <a:rPr lang="zh-CN" altLang="en-US" sz="1600">
                <a:latin typeface="华文细黑" pitchFamily="2" charset="-122"/>
                <a:ea typeface="华文细黑" pitchFamily="2" charset="-122"/>
              </a:rPr>
              <a:t>部门的成熟度</a:t>
            </a:r>
          </a:p>
        </p:txBody>
      </p:sp>
      <p:sp>
        <p:nvSpPr>
          <p:cNvPr id="43020" name="Rectangle 11"/>
          <p:cNvSpPr>
            <a:spLocks noChangeArrowheads="1"/>
          </p:cNvSpPr>
          <p:nvPr/>
        </p:nvSpPr>
        <p:spPr bwMode="auto">
          <a:xfrm>
            <a:off x="1602318" y="3694113"/>
            <a:ext cx="1824567" cy="431800"/>
          </a:xfrm>
          <a:prstGeom prst="rect">
            <a:avLst/>
          </a:prstGeom>
          <a:noFill/>
          <a:ln w="9525">
            <a:noFill/>
            <a:miter lim="800000"/>
            <a:headEnd/>
            <a:tailEnd/>
          </a:ln>
        </p:spPr>
        <p:txBody>
          <a:bodyPr wrap="none" anchor="ctr"/>
          <a:lstStyle/>
          <a:p>
            <a:pPr marL="342900" indent="-342900"/>
            <a:r>
              <a:rPr lang="zh-CN" altLang="en-US" sz="2000">
                <a:latin typeface="黑体" pitchFamily="2" charset="-122"/>
                <a:ea typeface="黑体" pitchFamily="2" charset="-122"/>
              </a:rPr>
              <a:t>技术提供者</a:t>
            </a:r>
          </a:p>
        </p:txBody>
      </p:sp>
      <p:sp>
        <p:nvSpPr>
          <p:cNvPr id="43021" name="Rectangle 12"/>
          <p:cNvSpPr>
            <a:spLocks noChangeArrowheads="1"/>
          </p:cNvSpPr>
          <p:nvPr/>
        </p:nvSpPr>
        <p:spPr bwMode="auto">
          <a:xfrm>
            <a:off x="1623485" y="2598738"/>
            <a:ext cx="1824567" cy="431800"/>
          </a:xfrm>
          <a:prstGeom prst="rect">
            <a:avLst/>
          </a:prstGeom>
          <a:noFill/>
          <a:ln w="9525">
            <a:noFill/>
            <a:miter lim="800000"/>
            <a:headEnd/>
            <a:tailEnd/>
          </a:ln>
        </p:spPr>
        <p:txBody>
          <a:bodyPr wrap="none" anchor="ctr"/>
          <a:lstStyle/>
          <a:p>
            <a:pPr marL="342900" indent="-342900"/>
            <a:r>
              <a:rPr lang="zh-CN" altLang="en-US" sz="2000">
                <a:latin typeface="黑体" pitchFamily="2" charset="-122"/>
                <a:ea typeface="黑体" pitchFamily="2" charset="-122"/>
              </a:rPr>
              <a:t>服务提供者</a:t>
            </a:r>
          </a:p>
        </p:txBody>
      </p:sp>
      <p:sp>
        <p:nvSpPr>
          <p:cNvPr id="43022" name="Rectangle 13"/>
          <p:cNvSpPr>
            <a:spLocks noChangeArrowheads="1"/>
          </p:cNvSpPr>
          <p:nvPr/>
        </p:nvSpPr>
        <p:spPr bwMode="auto">
          <a:xfrm>
            <a:off x="1509185" y="1446213"/>
            <a:ext cx="1824567" cy="431800"/>
          </a:xfrm>
          <a:prstGeom prst="rect">
            <a:avLst/>
          </a:prstGeom>
          <a:noFill/>
          <a:ln w="9525">
            <a:noFill/>
            <a:miter lim="800000"/>
            <a:headEnd/>
            <a:tailEnd/>
          </a:ln>
        </p:spPr>
        <p:txBody>
          <a:bodyPr wrap="none" anchor="ctr"/>
          <a:lstStyle/>
          <a:p>
            <a:pPr marL="342900" indent="-342900"/>
            <a:r>
              <a:rPr lang="zh-CN" altLang="en-US" sz="2000" dirty="0">
                <a:latin typeface="黑体" pitchFamily="2" charset="-122"/>
                <a:ea typeface="黑体" pitchFamily="2" charset="-122"/>
              </a:rPr>
              <a:t> 业务决策</a:t>
            </a:r>
            <a:endParaRPr lang="en-US" altLang="zh-CN" sz="2000" dirty="0">
              <a:latin typeface="黑体" pitchFamily="2" charset="-122"/>
              <a:ea typeface="黑体" pitchFamily="2" charset="-122"/>
            </a:endParaRPr>
          </a:p>
        </p:txBody>
      </p:sp>
      <p:sp>
        <p:nvSpPr>
          <p:cNvPr id="43023" name="Rectangle 14"/>
          <p:cNvSpPr>
            <a:spLocks noChangeArrowheads="1"/>
          </p:cNvSpPr>
          <p:nvPr/>
        </p:nvSpPr>
        <p:spPr bwMode="auto">
          <a:xfrm>
            <a:off x="5058834" y="3621089"/>
            <a:ext cx="2688167" cy="504825"/>
          </a:xfrm>
          <a:prstGeom prst="rect">
            <a:avLst/>
          </a:prstGeom>
          <a:noFill/>
          <a:ln w="9525">
            <a:noFill/>
            <a:miter lim="800000"/>
            <a:headEnd/>
            <a:tailEnd/>
          </a:ln>
        </p:spPr>
        <p:txBody>
          <a:bodyPr wrap="none" anchor="ctr"/>
          <a:lstStyle/>
          <a:p>
            <a:pPr marL="342900" indent="-342900"/>
            <a:r>
              <a:rPr lang="en-US" altLang="zh-CN" sz="1600">
                <a:latin typeface="华文细黑" pitchFamily="2" charset="-122"/>
                <a:ea typeface="华文细黑" pitchFamily="2" charset="-122"/>
              </a:rPr>
              <a:t>IT </a:t>
            </a:r>
            <a:r>
              <a:rPr lang="zh-CN" altLang="en-US" sz="1600">
                <a:latin typeface="华文细黑" pitchFamily="2" charset="-122"/>
                <a:ea typeface="华文细黑" pitchFamily="2" charset="-122"/>
              </a:rPr>
              <a:t>基础架构管理</a:t>
            </a:r>
            <a:r>
              <a:rPr lang="en-US" altLang="zh-CN" sz="1600">
                <a:latin typeface="华文细黑" pitchFamily="2" charset="-122"/>
                <a:ea typeface="华文细黑" pitchFamily="2" charset="-122"/>
              </a:rPr>
              <a:t>(ITIM)</a:t>
            </a:r>
          </a:p>
        </p:txBody>
      </p:sp>
      <p:sp>
        <p:nvSpPr>
          <p:cNvPr id="43024" name="Rectangle 15"/>
          <p:cNvSpPr>
            <a:spLocks noChangeArrowheads="1"/>
          </p:cNvSpPr>
          <p:nvPr/>
        </p:nvSpPr>
        <p:spPr bwMode="auto">
          <a:xfrm>
            <a:off x="4292601" y="2181226"/>
            <a:ext cx="2688167" cy="504825"/>
          </a:xfrm>
          <a:prstGeom prst="rect">
            <a:avLst/>
          </a:prstGeom>
          <a:noFill/>
          <a:ln w="9525">
            <a:noFill/>
            <a:miter lim="800000"/>
            <a:headEnd/>
            <a:tailEnd/>
          </a:ln>
        </p:spPr>
        <p:txBody>
          <a:bodyPr wrap="none" anchor="ctr"/>
          <a:lstStyle/>
          <a:p>
            <a:pPr marL="342900" indent="-342900"/>
            <a:r>
              <a:rPr lang="en-US" altLang="zh-CN" sz="1600">
                <a:latin typeface="华文细黑" pitchFamily="2" charset="-122"/>
                <a:ea typeface="华文细黑" pitchFamily="2" charset="-122"/>
              </a:rPr>
              <a:t>IT </a:t>
            </a:r>
            <a:r>
              <a:rPr lang="zh-CN" altLang="en-US" sz="1600">
                <a:latin typeface="华文细黑" pitchFamily="2" charset="-122"/>
                <a:ea typeface="华文细黑" pitchFamily="2" charset="-122"/>
              </a:rPr>
              <a:t>服务管理</a:t>
            </a:r>
            <a:r>
              <a:rPr lang="en-US" altLang="zh-CN" sz="1600">
                <a:latin typeface="华文细黑" pitchFamily="2" charset="-122"/>
                <a:ea typeface="华文细黑" pitchFamily="2" charset="-122"/>
              </a:rPr>
              <a:t>(ITSM)</a:t>
            </a:r>
          </a:p>
        </p:txBody>
      </p:sp>
      <p:sp>
        <p:nvSpPr>
          <p:cNvPr id="43025" name="Rectangle 16"/>
          <p:cNvSpPr>
            <a:spLocks noChangeArrowheads="1"/>
          </p:cNvSpPr>
          <p:nvPr/>
        </p:nvSpPr>
        <p:spPr bwMode="auto">
          <a:xfrm>
            <a:off x="6019801" y="1244601"/>
            <a:ext cx="2688167" cy="504825"/>
          </a:xfrm>
          <a:prstGeom prst="rect">
            <a:avLst/>
          </a:prstGeom>
          <a:noFill/>
          <a:ln w="9525">
            <a:noFill/>
            <a:miter lim="800000"/>
            <a:headEnd/>
            <a:tailEnd/>
          </a:ln>
        </p:spPr>
        <p:txBody>
          <a:bodyPr wrap="none" anchor="ctr"/>
          <a:lstStyle/>
          <a:p>
            <a:pPr marL="342900" indent="-342900"/>
            <a:r>
              <a:rPr lang="en-US" altLang="zh-CN" sz="1600">
                <a:latin typeface="华文细黑" pitchFamily="2" charset="-122"/>
                <a:ea typeface="华文细黑" pitchFamily="2" charset="-122"/>
              </a:rPr>
              <a:t>IT</a:t>
            </a:r>
            <a:r>
              <a:rPr lang="zh-CN" altLang="en-US" sz="1600">
                <a:latin typeface="华文细黑" pitchFamily="2" charset="-122"/>
                <a:ea typeface="华文细黑" pitchFamily="2" charset="-122"/>
              </a:rPr>
              <a:t>治理</a:t>
            </a:r>
            <a:r>
              <a:rPr lang="en-US" altLang="zh-CN" sz="1600">
                <a:latin typeface="华文细黑" pitchFamily="2" charset="-122"/>
                <a:ea typeface="华文细黑" pitchFamily="2" charset="-122"/>
              </a:rPr>
              <a:t>(ITG)</a:t>
            </a:r>
          </a:p>
        </p:txBody>
      </p:sp>
      <p:graphicFrame>
        <p:nvGraphicFramePr>
          <p:cNvPr id="18" name="Group 17"/>
          <p:cNvGraphicFramePr>
            <a:graphicFrameLocks noGrp="1"/>
          </p:cNvGraphicFramePr>
          <p:nvPr/>
        </p:nvGraphicFramePr>
        <p:xfrm>
          <a:off x="1102785" y="4422775"/>
          <a:ext cx="9986433" cy="1908810"/>
        </p:xfrm>
        <a:graphic>
          <a:graphicData uri="http://schemas.openxmlformats.org/drawingml/2006/table">
            <a:tbl>
              <a:tblPr/>
              <a:tblGrid>
                <a:gridCol w="4993216">
                  <a:extLst>
                    <a:ext uri="{9D8B030D-6E8A-4147-A177-3AD203B41FA5}">
                      <a16:colId xmlns:a16="http://schemas.microsoft.com/office/drawing/2014/main" val="20000"/>
                    </a:ext>
                  </a:extLst>
                </a:gridCol>
                <a:gridCol w="4993217">
                  <a:extLst>
                    <a:ext uri="{9D8B030D-6E8A-4147-A177-3AD203B41FA5}">
                      <a16:colId xmlns:a16="http://schemas.microsoft.com/office/drawing/2014/main" val="20001"/>
                    </a:ext>
                  </a:extLst>
                </a:gridCol>
              </a:tblGrid>
              <a:tr h="238125">
                <a:tc>
                  <a:txBody>
                    <a:bodyPr/>
                    <a:lstStyle/>
                    <a:p>
                      <a:pPr marL="0" marR="0" lvl="0" indent="0" algn="l" defTabSz="914400" rtl="0" eaLnBrk="0" fontAlgn="base" latinLnBrk="0" hangingPunct="0">
                        <a:lnSpc>
                          <a:spcPct val="100000"/>
                        </a:lnSpc>
                        <a:spcBef>
                          <a:spcPct val="20000"/>
                        </a:spcBef>
                        <a:spcAft>
                          <a:spcPct val="25000"/>
                        </a:spcAft>
                        <a:buClr>
                          <a:schemeClr val="hlink"/>
                        </a:buClr>
                        <a:buSzTx/>
                        <a:buFont typeface="Wingdings" pitchFamily="2" charset="2"/>
                        <a:buNone/>
                        <a:tabLst/>
                      </a:pPr>
                      <a:r>
                        <a:rPr kumimoji="0" lang="zh-CN" altLang="en-US" sz="1800" b="1" i="0" u="none" strike="noStrike" cap="none" normalizeH="0" baseline="0" dirty="0">
                          <a:ln>
                            <a:noFill/>
                          </a:ln>
                          <a:solidFill>
                            <a:schemeClr val="tx1"/>
                          </a:solidFill>
                          <a:effectLst/>
                          <a:latin typeface="华文中宋" pitchFamily="2" charset="-122"/>
                          <a:ea typeface="华文中宋" pitchFamily="2" charset="-122"/>
                        </a:rPr>
                        <a:t>服务提供者</a:t>
                      </a:r>
                    </a:p>
                  </a:txBody>
                  <a:tcPr marL="121920" marR="121920" horzOverflow="overflow">
                    <a:lnL w="28575" cap="flat" cmpd="sng" algn="ctr">
                      <a:solidFill>
                        <a:srgbClr val="FF6600"/>
                      </a:solidFill>
                      <a:prstDash val="solid"/>
                      <a:round/>
                      <a:headEnd type="none" w="med" len="med"/>
                      <a:tailEnd type="none" w="med" len="med"/>
                    </a:lnL>
                    <a:lnR w="28575" cap="flat" cmpd="sng" algn="ctr">
                      <a:solidFill>
                        <a:srgbClr val="FF6600"/>
                      </a:solidFill>
                      <a:prstDash val="solid"/>
                      <a:round/>
                      <a:headEnd type="none" w="med" len="med"/>
                      <a:tailEnd type="none" w="med" len="med"/>
                    </a:lnR>
                    <a:lnT w="28575" cap="flat" cmpd="sng" algn="ctr">
                      <a:solidFill>
                        <a:srgbClr val="FF6600"/>
                      </a:solidFill>
                      <a:prstDash val="solid"/>
                      <a:round/>
                      <a:headEnd type="none" w="med" len="med"/>
                      <a:tailEnd type="none" w="med" len="med"/>
                    </a:lnT>
                    <a:lnB w="28575" cap="flat" cmpd="sng" algn="ctr">
                      <a:solidFill>
                        <a:srgbClr val="FF66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25000"/>
                        </a:spcAft>
                        <a:buClr>
                          <a:schemeClr val="hlink"/>
                        </a:buClr>
                        <a:buSzTx/>
                        <a:buFont typeface="Wingdings" pitchFamily="2" charset="2"/>
                        <a:buNone/>
                        <a:tabLst/>
                      </a:pPr>
                      <a:r>
                        <a:rPr kumimoji="0" lang="zh-CN" altLang="en-US" sz="1800" b="1" i="0" u="none" strike="noStrike" cap="none" normalizeH="0" baseline="0" dirty="0">
                          <a:ln>
                            <a:noFill/>
                          </a:ln>
                          <a:solidFill>
                            <a:schemeClr val="tx1"/>
                          </a:solidFill>
                          <a:effectLst/>
                          <a:latin typeface="华文中宋" pitchFamily="2" charset="-122"/>
                          <a:ea typeface="华文中宋" pitchFamily="2" charset="-122"/>
                        </a:rPr>
                        <a:t>业务决策</a:t>
                      </a:r>
                    </a:p>
                  </a:txBody>
                  <a:tcPr marL="121920" marR="121920" horzOverflow="overflow">
                    <a:lnL w="28575" cap="flat" cmpd="sng" algn="ctr">
                      <a:solidFill>
                        <a:srgbClr val="FF6600"/>
                      </a:solidFill>
                      <a:prstDash val="solid"/>
                      <a:round/>
                      <a:headEnd type="none" w="med" len="med"/>
                      <a:tailEnd type="none" w="med" len="med"/>
                    </a:lnL>
                    <a:lnR w="28575" cap="flat" cmpd="sng" algn="ctr">
                      <a:solidFill>
                        <a:srgbClr val="FF6600"/>
                      </a:solidFill>
                      <a:prstDash val="solid"/>
                      <a:round/>
                      <a:headEnd type="none" w="med" len="med"/>
                      <a:tailEnd type="none" w="med" len="med"/>
                    </a:lnR>
                    <a:lnT w="28575" cap="flat" cmpd="sng" algn="ctr">
                      <a:solidFill>
                        <a:srgbClr val="FF6600"/>
                      </a:solidFill>
                      <a:prstDash val="solid"/>
                      <a:round/>
                      <a:headEnd type="none" w="med" len="med"/>
                      <a:tailEnd type="none" w="med" len="med"/>
                    </a:lnT>
                    <a:lnB w="28575" cap="flat" cmpd="sng" algn="ctr">
                      <a:solidFill>
                        <a:srgbClr val="FF66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43050">
                <a:tc>
                  <a:txBody>
                    <a:bodyPr/>
                    <a:lstStyle/>
                    <a:p>
                      <a:pPr marL="0" marR="0" lvl="0" indent="0" algn="l" defTabSz="914400" rtl="0" eaLnBrk="0" fontAlgn="base" latinLnBrk="0" hangingPunct="0">
                        <a:lnSpc>
                          <a:spcPct val="100000"/>
                        </a:lnSpc>
                        <a:spcBef>
                          <a:spcPct val="20000"/>
                        </a:spcBef>
                        <a:spcAft>
                          <a:spcPct val="25000"/>
                        </a:spcAft>
                        <a:buClr>
                          <a:schemeClr val="hlink"/>
                        </a:buClr>
                        <a:buSzTx/>
                        <a:buFont typeface="Wingdings" pitchFamily="2" charset="2"/>
                        <a:buChar char="n"/>
                        <a:tabLst/>
                      </a:pPr>
                      <a:r>
                        <a:rPr kumimoji="0" lang="en-US" altLang="zh-CN" sz="1400" b="0" i="0" u="none" strike="noStrike" cap="none" normalizeH="0" baseline="0">
                          <a:ln>
                            <a:noFill/>
                          </a:ln>
                          <a:solidFill>
                            <a:schemeClr val="tx1"/>
                          </a:solidFill>
                          <a:effectLst/>
                          <a:latin typeface="黑体" pitchFamily="2" charset="-122"/>
                          <a:ea typeface="黑体" pitchFamily="2" charset="-122"/>
                        </a:rPr>
                        <a:t>IT</a:t>
                      </a:r>
                      <a:r>
                        <a:rPr kumimoji="0" lang="zh-CN" altLang="en-US" sz="1400" b="0" i="0" u="none" strike="noStrike" cap="none" normalizeH="0" baseline="0">
                          <a:ln>
                            <a:noFill/>
                          </a:ln>
                          <a:solidFill>
                            <a:schemeClr val="tx1"/>
                          </a:solidFill>
                          <a:effectLst/>
                          <a:latin typeface="黑体" pitchFamily="2" charset="-122"/>
                          <a:ea typeface="黑体" pitchFamily="2" charset="-122"/>
                        </a:rPr>
                        <a:t>的作用是提高效率</a:t>
                      </a:r>
                    </a:p>
                    <a:p>
                      <a:pPr marL="0" marR="0" lvl="0" indent="0" algn="l" defTabSz="914400" rtl="0" eaLnBrk="0" fontAlgn="base" latinLnBrk="0" hangingPunct="0">
                        <a:lnSpc>
                          <a:spcPct val="100000"/>
                        </a:lnSpc>
                        <a:spcBef>
                          <a:spcPct val="20000"/>
                        </a:spcBef>
                        <a:spcAft>
                          <a:spcPct val="25000"/>
                        </a:spcAft>
                        <a:buClr>
                          <a:schemeClr val="hlink"/>
                        </a:buClr>
                        <a:buSzTx/>
                        <a:buFont typeface="Wingdings" pitchFamily="2" charset="2"/>
                        <a:buChar char="n"/>
                        <a:tabLst/>
                      </a:pPr>
                      <a:r>
                        <a:rPr kumimoji="0" lang="en-US" altLang="zh-CN" sz="1400" b="0" i="0" u="none" strike="noStrike" cap="none" normalizeH="0" baseline="0">
                          <a:ln>
                            <a:noFill/>
                          </a:ln>
                          <a:solidFill>
                            <a:schemeClr val="tx1"/>
                          </a:solidFill>
                          <a:effectLst/>
                          <a:latin typeface="黑体" pitchFamily="2" charset="-122"/>
                          <a:ea typeface="黑体" pitchFamily="2" charset="-122"/>
                        </a:rPr>
                        <a:t>IT</a:t>
                      </a:r>
                      <a:r>
                        <a:rPr kumimoji="0" lang="zh-CN" altLang="en-US" sz="1400" b="0" i="0" u="none" strike="noStrike" cap="none" normalizeH="0" baseline="0">
                          <a:ln>
                            <a:noFill/>
                          </a:ln>
                          <a:solidFill>
                            <a:schemeClr val="tx1"/>
                          </a:solidFill>
                          <a:effectLst/>
                          <a:latin typeface="黑体" pitchFamily="2" charset="-122"/>
                          <a:ea typeface="黑体" pitchFamily="2" charset="-122"/>
                        </a:rPr>
                        <a:t>预算是由外部基准驱动的</a:t>
                      </a:r>
                    </a:p>
                    <a:p>
                      <a:pPr marL="0" marR="0" lvl="0" indent="0" algn="l" defTabSz="914400" rtl="0" eaLnBrk="0" fontAlgn="base" latinLnBrk="0" hangingPunct="0">
                        <a:lnSpc>
                          <a:spcPct val="100000"/>
                        </a:lnSpc>
                        <a:spcBef>
                          <a:spcPct val="20000"/>
                        </a:spcBef>
                        <a:spcAft>
                          <a:spcPct val="25000"/>
                        </a:spcAft>
                        <a:buClr>
                          <a:schemeClr val="hlink"/>
                        </a:buClr>
                        <a:buSzTx/>
                        <a:buFont typeface="Wingdings" pitchFamily="2" charset="2"/>
                        <a:buChar char="n"/>
                        <a:tabLst/>
                      </a:pPr>
                      <a:r>
                        <a:rPr kumimoji="0" lang="en-US" altLang="zh-CN" sz="1400" b="0" i="0" u="none" strike="noStrike" cap="none" normalizeH="0" baseline="0">
                          <a:ln>
                            <a:noFill/>
                          </a:ln>
                          <a:solidFill>
                            <a:schemeClr val="tx1"/>
                          </a:solidFill>
                          <a:effectLst/>
                          <a:latin typeface="黑体" pitchFamily="2" charset="-122"/>
                          <a:ea typeface="黑体" pitchFamily="2" charset="-122"/>
                        </a:rPr>
                        <a:t>IT</a:t>
                      </a:r>
                      <a:r>
                        <a:rPr kumimoji="0" lang="zh-CN" altLang="en-US" sz="1400" b="0" i="0" u="none" strike="noStrike" cap="none" normalizeH="0" baseline="0">
                          <a:ln>
                            <a:noFill/>
                          </a:ln>
                          <a:solidFill>
                            <a:schemeClr val="tx1"/>
                          </a:solidFill>
                          <a:effectLst/>
                          <a:latin typeface="黑体" pitchFamily="2" charset="-122"/>
                          <a:ea typeface="黑体" pitchFamily="2" charset="-122"/>
                        </a:rPr>
                        <a:t>与业务分离</a:t>
                      </a:r>
                    </a:p>
                    <a:p>
                      <a:pPr marL="0" marR="0" lvl="0" indent="0" algn="l" defTabSz="914400" rtl="0" eaLnBrk="0" fontAlgn="base" latinLnBrk="0" hangingPunct="0">
                        <a:lnSpc>
                          <a:spcPct val="100000"/>
                        </a:lnSpc>
                        <a:spcBef>
                          <a:spcPct val="20000"/>
                        </a:spcBef>
                        <a:spcAft>
                          <a:spcPct val="25000"/>
                        </a:spcAft>
                        <a:buClr>
                          <a:schemeClr val="hlink"/>
                        </a:buClr>
                        <a:buSzTx/>
                        <a:buFont typeface="Wingdings" pitchFamily="2" charset="2"/>
                        <a:buChar char="n"/>
                        <a:tabLst/>
                      </a:pPr>
                      <a:r>
                        <a:rPr kumimoji="0" lang="en-US" altLang="zh-CN" sz="1400" b="0" i="0" u="none" strike="noStrike" cap="none" normalizeH="0" baseline="0">
                          <a:ln>
                            <a:noFill/>
                          </a:ln>
                          <a:solidFill>
                            <a:schemeClr val="tx1"/>
                          </a:solidFill>
                          <a:effectLst/>
                          <a:latin typeface="黑体" pitchFamily="2" charset="-122"/>
                          <a:ea typeface="黑体" pitchFamily="2" charset="-122"/>
                        </a:rPr>
                        <a:t>IT</a:t>
                      </a:r>
                      <a:r>
                        <a:rPr kumimoji="0" lang="zh-CN" altLang="en-US" sz="1400" b="0" i="0" u="none" strike="noStrike" cap="none" normalizeH="0" baseline="0">
                          <a:ln>
                            <a:noFill/>
                          </a:ln>
                          <a:solidFill>
                            <a:schemeClr val="tx1"/>
                          </a:solidFill>
                          <a:effectLst/>
                          <a:latin typeface="黑体" pitchFamily="2" charset="-122"/>
                          <a:ea typeface="黑体" pitchFamily="2" charset="-122"/>
                        </a:rPr>
                        <a:t>是一项成本中心，应该加以控制</a:t>
                      </a:r>
                    </a:p>
                    <a:p>
                      <a:pPr marL="0" marR="0" lvl="0" indent="0" algn="l" defTabSz="914400" rtl="0" eaLnBrk="0" fontAlgn="base" latinLnBrk="0" hangingPunct="0">
                        <a:lnSpc>
                          <a:spcPct val="100000"/>
                        </a:lnSpc>
                        <a:spcBef>
                          <a:spcPct val="20000"/>
                        </a:spcBef>
                        <a:spcAft>
                          <a:spcPct val="25000"/>
                        </a:spcAft>
                        <a:buClr>
                          <a:schemeClr val="hlink"/>
                        </a:buClr>
                        <a:buSzTx/>
                        <a:buFont typeface="Wingdings" pitchFamily="2" charset="2"/>
                        <a:buChar char="n"/>
                        <a:tabLst/>
                      </a:pPr>
                      <a:r>
                        <a:rPr kumimoji="0" lang="en-US" altLang="zh-CN" sz="1400" b="0" i="0" u="none" strike="noStrike" cap="none" normalizeH="0" baseline="0">
                          <a:ln>
                            <a:noFill/>
                          </a:ln>
                          <a:solidFill>
                            <a:schemeClr val="tx1"/>
                          </a:solidFill>
                          <a:effectLst/>
                          <a:latin typeface="黑体" pitchFamily="2" charset="-122"/>
                          <a:ea typeface="黑体" pitchFamily="2" charset="-122"/>
                        </a:rPr>
                        <a:t>IT</a:t>
                      </a:r>
                      <a:r>
                        <a:rPr kumimoji="0" lang="zh-CN" altLang="en-US" sz="1400" b="0" i="0" u="none" strike="noStrike" cap="none" normalizeH="0" baseline="0">
                          <a:ln>
                            <a:noFill/>
                          </a:ln>
                          <a:solidFill>
                            <a:schemeClr val="tx1"/>
                          </a:solidFill>
                          <a:effectLst/>
                          <a:latin typeface="黑体" pitchFamily="2" charset="-122"/>
                          <a:ea typeface="黑体" pitchFamily="2" charset="-122"/>
                        </a:rPr>
                        <a:t>管理者是技术专家 </a:t>
                      </a:r>
                      <a:endParaRPr kumimoji="0" lang="en-US" altLang="zh-CN" sz="1400" b="0" i="0" u="none" strike="noStrike" cap="none" normalizeH="0" baseline="0">
                        <a:ln>
                          <a:noFill/>
                        </a:ln>
                        <a:solidFill>
                          <a:schemeClr val="tx1"/>
                        </a:solidFill>
                        <a:effectLst/>
                        <a:latin typeface="黑体" pitchFamily="2" charset="-122"/>
                        <a:ea typeface="黑体" pitchFamily="2" charset="-122"/>
                      </a:endParaRPr>
                    </a:p>
                  </a:txBody>
                  <a:tcPr marL="121920" marR="121920" horzOverflow="overflow">
                    <a:lnL w="28575" cap="flat" cmpd="sng" algn="ctr">
                      <a:solidFill>
                        <a:srgbClr val="FF6600"/>
                      </a:solidFill>
                      <a:prstDash val="solid"/>
                      <a:round/>
                      <a:headEnd type="none" w="med" len="med"/>
                      <a:tailEnd type="none" w="med" len="med"/>
                    </a:lnL>
                    <a:lnR w="28575" cap="flat" cmpd="sng" algn="ctr">
                      <a:solidFill>
                        <a:srgbClr val="FF6600"/>
                      </a:solidFill>
                      <a:prstDash val="solid"/>
                      <a:round/>
                      <a:headEnd type="none" w="med" len="med"/>
                      <a:tailEnd type="none" w="med" len="med"/>
                    </a:lnR>
                    <a:lnT w="28575" cap="flat" cmpd="sng" algn="ctr">
                      <a:solidFill>
                        <a:srgbClr val="FF6600"/>
                      </a:solidFill>
                      <a:prstDash val="solid"/>
                      <a:round/>
                      <a:headEnd type="none" w="med" len="med"/>
                      <a:tailEnd type="none" w="med" len="med"/>
                    </a:lnT>
                    <a:lnB w="28575" cap="flat" cmpd="sng" algn="ctr">
                      <a:solidFill>
                        <a:srgbClr val="FF66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25000"/>
                        </a:spcAft>
                        <a:buClr>
                          <a:schemeClr val="hlink"/>
                        </a:buClr>
                        <a:buSzTx/>
                        <a:buFont typeface="Wingdings" pitchFamily="2" charset="2"/>
                        <a:buChar char="n"/>
                        <a:tabLst/>
                      </a:pPr>
                      <a:r>
                        <a:rPr kumimoji="0" lang="en-US" altLang="zh-CN" sz="1400" b="0" i="0" u="none" strike="noStrike" cap="none" normalizeH="0" baseline="0">
                          <a:ln>
                            <a:noFill/>
                          </a:ln>
                          <a:solidFill>
                            <a:schemeClr val="tx1"/>
                          </a:solidFill>
                          <a:effectLst/>
                          <a:latin typeface="黑体" pitchFamily="2" charset="-122"/>
                          <a:ea typeface="黑体" pitchFamily="2" charset="-122"/>
                        </a:rPr>
                        <a:t>IT</a:t>
                      </a:r>
                      <a:r>
                        <a:rPr kumimoji="0" lang="zh-CN" altLang="en-US" sz="1400" b="0" i="0" u="none" strike="noStrike" cap="none" normalizeH="0" baseline="0">
                          <a:ln>
                            <a:noFill/>
                          </a:ln>
                          <a:solidFill>
                            <a:schemeClr val="tx1"/>
                          </a:solidFill>
                          <a:effectLst/>
                          <a:latin typeface="黑体" pitchFamily="2" charset="-122"/>
                          <a:ea typeface="黑体" pitchFamily="2" charset="-122"/>
                        </a:rPr>
                        <a:t>的作用是促进业务增长</a:t>
                      </a:r>
                    </a:p>
                    <a:p>
                      <a:pPr marL="0" marR="0" lvl="0" indent="0" algn="l" defTabSz="914400" rtl="0" eaLnBrk="0" fontAlgn="base" latinLnBrk="0" hangingPunct="0">
                        <a:lnSpc>
                          <a:spcPct val="100000"/>
                        </a:lnSpc>
                        <a:spcBef>
                          <a:spcPct val="20000"/>
                        </a:spcBef>
                        <a:spcAft>
                          <a:spcPct val="25000"/>
                        </a:spcAft>
                        <a:buClr>
                          <a:schemeClr val="hlink"/>
                        </a:buClr>
                        <a:buSzTx/>
                        <a:buFont typeface="Wingdings" pitchFamily="2" charset="2"/>
                        <a:buChar char="n"/>
                        <a:tabLst/>
                      </a:pPr>
                      <a:r>
                        <a:rPr kumimoji="0" lang="en-US" altLang="zh-CN" sz="1400" b="0" i="0" u="none" strike="noStrike" cap="none" normalizeH="0" baseline="0">
                          <a:ln>
                            <a:noFill/>
                          </a:ln>
                          <a:solidFill>
                            <a:schemeClr val="tx1"/>
                          </a:solidFill>
                          <a:effectLst/>
                          <a:latin typeface="黑体" pitchFamily="2" charset="-122"/>
                          <a:ea typeface="黑体" pitchFamily="2" charset="-122"/>
                        </a:rPr>
                        <a:t>IT</a:t>
                      </a:r>
                      <a:r>
                        <a:rPr kumimoji="0" lang="zh-CN" altLang="en-US" sz="1400" b="0" i="0" u="none" strike="noStrike" cap="none" normalizeH="0" baseline="0">
                          <a:ln>
                            <a:noFill/>
                          </a:ln>
                          <a:solidFill>
                            <a:schemeClr val="tx1"/>
                          </a:solidFill>
                          <a:effectLst/>
                          <a:latin typeface="黑体" pitchFamily="2" charset="-122"/>
                          <a:ea typeface="黑体" pitchFamily="2" charset="-122"/>
                        </a:rPr>
                        <a:t>预算是由业务战略驱动的</a:t>
                      </a:r>
                    </a:p>
                    <a:p>
                      <a:pPr marL="0" marR="0" lvl="0" indent="0" algn="l" defTabSz="914400" rtl="0" eaLnBrk="0" fontAlgn="base" latinLnBrk="0" hangingPunct="0">
                        <a:lnSpc>
                          <a:spcPct val="100000"/>
                        </a:lnSpc>
                        <a:spcBef>
                          <a:spcPct val="20000"/>
                        </a:spcBef>
                        <a:spcAft>
                          <a:spcPct val="25000"/>
                        </a:spcAft>
                        <a:buClr>
                          <a:schemeClr val="hlink"/>
                        </a:buClr>
                        <a:buSzTx/>
                        <a:buFont typeface="Wingdings" pitchFamily="2" charset="2"/>
                        <a:buChar char="n"/>
                        <a:tabLst/>
                      </a:pPr>
                      <a:r>
                        <a:rPr kumimoji="0" lang="en-US" altLang="zh-CN" sz="1400" b="0" i="0" u="none" strike="noStrike" cap="none" normalizeH="0" baseline="0">
                          <a:ln>
                            <a:noFill/>
                          </a:ln>
                          <a:solidFill>
                            <a:schemeClr val="tx1"/>
                          </a:solidFill>
                          <a:effectLst/>
                          <a:latin typeface="黑体" pitchFamily="2" charset="-122"/>
                          <a:ea typeface="黑体" pitchFamily="2" charset="-122"/>
                        </a:rPr>
                        <a:t>IT</a:t>
                      </a:r>
                      <a:r>
                        <a:rPr kumimoji="0" lang="zh-CN" altLang="en-US" sz="1400" b="0" i="0" u="none" strike="noStrike" cap="none" normalizeH="0" baseline="0">
                          <a:ln>
                            <a:noFill/>
                          </a:ln>
                          <a:solidFill>
                            <a:schemeClr val="tx1"/>
                          </a:solidFill>
                          <a:effectLst/>
                          <a:latin typeface="黑体" pitchFamily="2" charset="-122"/>
                          <a:ea typeface="黑体" pitchFamily="2" charset="-122"/>
                        </a:rPr>
                        <a:t>与业务密不可分</a:t>
                      </a:r>
                    </a:p>
                    <a:p>
                      <a:pPr marL="0" marR="0" lvl="0" indent="0" algn="l" defTabSz="914400" rtl="0" eaLnBrk="0" fontAlgn="base" latinLnBrk="0" hangingPunct="0">
                        <a:lnSpc>
                          <a:spcPct val="100000"/>
                        </a:lnSpc>
                        <a:spcBef>
                          <a:spcPct val="20000"/>
                        </a:spcBef>
                        <a:spcAft>
                          <a:spcPct val="25000"/>
                        </a:spcAft>
                        <a:buClr>
                          <a:schemeClr val="hlink"/>
                        </a:buClr>
                        <a:buSzTx/>
                        <a:buFont typeface="Wingdings" pitchFamily="2" charset="2"/>
                        <a:buChar char="n"/>
                        <a:tabLst/>
                      </a:pPr>
                      <a:r>
                        <a:rPr kumimoji="0" lang="en-US" altLang="zh-CN" sz="1400" b="0" i="0" u="none" strike="noStrike" cap="none" normalizeH="0" baseline="0">
                          <a:ln>
                            <a:noFill/>
                          </a:ln>
                          <a:solidFill>
                            <a:schemeClr val="tx1"/>
                          </a:solidFill>
                          <a:effectLst/>
                          <a:latin typeface="黑体" pitchFamily="2" charset="-122"/>
                          <a:ea typeface="黑体" pitchFamily="2" charset="-122"/>
                        </a:rPr>
                        <a:t>IT</a:t>
                      </a:r>
                      <a:r>
                        <a:rPr kumimoji="0" lang="zh-CN" altLang="en-US" sz="1400" b="0" i="0" u="none" strike="noStrike" cap="none" normalizeH="0" baseline="0">
                          <a:ln>
                            <a:noFill/>
                          </a:ln>
                          <a:solidFill>
                            <a:schemeClr val="tx1"/>
                          </a:solidFill>
                          <a:effectLst/>
                          <a:latin typeface="黑体" pitchFamily="2" charset="-122"/>
                          <a:ea typeface="黑体" pitchFamily="2" charset="-122"/>
                        </a:rPr>
                        <a:t>是一项投资，应该加强管理</a:t>
                      </a:r>
                    </a:p>
                    <a:p>
                      <a:pPr marL="0" marR="0" lvl="0" indent="0" algn="l" defTabSz="914400" rtl="0" eaLnBrk="0" fontAlgn="base" latinLnBrk="0" hangingPunct="0">
                        <a:lnSpc>
                          <a:spcPct val="100000"/>
                        </a:lnSpc>
                        <a:spcBef>
                          <a:spcPct val="20000"/>
                        </a:spcBef>
                        <a:spcAft>
                          <a:spcPct val="25000"/>
                        </a:spcAft>
                        <a:buClr>
                          <a:schemeClr val="hlink"/>
                        </a:buClr>
                        <a:buSzTx/>
                        <a:buFont typeface="Wingdings" pitchFamily="2" charset="2"/>
                        <a:buChar char="n"/>
                        <a:tabLst/>
                      </a:pPr>
                      <a:r>
                        <a:rPr kumimoji="0" lang="en-US" altLang="zh-CN" sz="1400" b="0" i="0" u="none" strike="noStrike" cap="none" normalizeH="0" baseline="0">
                          <a:ln>
                            <a:noFill/>
                          </a:ln>
                          <a:solidFill>
                            <a:schemeClr val="tx1"/>
                          </a:solidFill>
                          <a:effectLst/>
                          <a:latin typeface="黑体" pitchFamily="2" charset="-122"/>
                          <a:ea typeface="黑体" pitchFamily="2" charset="-122"/>
                        </a:rPr>
                        <a:t>IT</a:t>
                      </a:r>
                      <a:r>
                        <a:rPr kumimoji="0" lang="zh-CN" altLang="en-US" sz="1400" b="0" i="0" u="none" strike="noStrike" cap="none" normalizeH="0" baseline="0">
                          <a:ln>
                            <a:noFill/>
                          </a:ln>
                          <a:solidFill>
                            <a:schemeClr val="tx1"/>
                          </a:solidFill>
                          <a:effectLst/>
                          <a:latin typeface="黑体" pitchFamily="2" charset="-122"/>
                          <a:ea typeface="黑体" pitchFamily="2" charset="-122"/>
                        </a:rPr>
                        <a:t>管理者是提供解决业务问题方案的专家</a:t>
                      </a:r>
                      <a:r>
                        <a:rPr kumimoji="0" lang="zh-CN" altLang="en-US" sz="1400" b="0" i="0" u="none" strike="noStrike" cap="none" normalizeH="0" baseline="0">
                          <a:ln>
                            <a:noFill/>
                          </a:ln>
                          <a:solidFill>
                            <a:schemeClr val="tx1"/>
                          </a:solidFill>
                          <a:effectLst/>
                          <a:latin typeface="楷体_GB2312" pitchFamily="49" charset="-122"/>
                          <a:ea typeface="楷体_GB2312" pitchFamily="49" charset="-122"/>
                        </a:rPr>
                        <a:t> </a:t>
                      </a:r>
                    </a:p>
                  </a:txBody>
                  <a:tcPr marL="121920" marR="121920" horzOverflow="overflow">
                    <a:lnL w="28575" cap="flat" cmpd="sng" algn="ctr">
                      <a:solidFill>
                        <a:srgbClr val="FF6600"/>
                      </a:solidFill>
                      <a:prstDash val="solid"/>
                      <a:round/>
                      <a:headEnd type="none" w="med" len="med"/>
                      <a:tailEnd type="none" w="med" len="med"/>
                    </a:lnL>
                    <a:lnR w="28575" cap="flat" cmpd="sng" algn="ctr">
                      <a:solidFill>
                        <a:srgbClr val="FF6600"/>
                      </a:solidFill>
                      <a:prstDash val="solid"/>
                      <a:round/>
                      <a:headEnd type="none" w="med" len="med"/>
                      <a:tailEnd type="none" w="med" len="med"/>
                    </a:lnR>
                    <a:lnT w="28575" cap="flat" cmpd="sng" algn="ctr">
                      <a:solidFill>
                        <a:srgbClr val="FF6600"/>
                      </a:solidFill>
                      <a:prstDash val="solid"/>
                      <a:round/>
                      <a:headEnd type="none" w="med" len="med"/>
                      <a:tailEnd type="none" w="med" len="med"/>
                    </a:lnT>
                    <a:lnB w="28575" cap="flat" cmpd="sng" algn="ctr">
                      <a:solidFill>
                        <a:srgbClr val="FF66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3037" name="Line 28"/>
          <p:cNvSpPr>
            <a:spLocks noChangeShapeType="1"/>
          </p:cNvSpPr>
          <p:nvPr/>
        </p:nvSpPr>
        <p:spPr bwMode="auto">
          <a:xfrm>
            <a:off x="3680885" y="4251325"/>
            <a:ext cx="4415367" cy="0"/>
          </a:xfrm>
          <a:prstGeom prst="line">
            <a:avLst/>
          </a:prstGeom>
          <a:noFill/>
          <a:ln w="57150">
            <a:solidFill>
              <a:srgbClr val="FF6600"/>
            </a:solidFill>
            <a:round/>
            <a:headEnd/>
            <a:tailEnd type="triangle" w="med" len="med"/>
          </a:ln>
        </p:spPr>
        <p:txBody>
          <a:bodyPr/>
          <a:lstStyle/>
          <a:p>
            <a:endParaRPr lang="zh-CN" altLang="en-US"/>
          </a:p>
        </p:txBody>
      </p:sp>
    </p:spTree>
    <p:extLst>
      <p:ext uri="{BB962C8B-B14F-4D97-AF65-F5344CB8AC3E}">
        <p14:creationId xmlns:p14="http://schemas.microsoft.com/office/powerpoint/2010/main" val="2181940468"/>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92618" y="65089"/>
            <a:ext cx="8303683" cy="792162"/>
          </a:xfrm>
          <a:prstGeom prst="rect">
            <a:avLst/>
          </a:prstGeom>
        </p:spPr>
        <p:txBody>
          <a:bodyPr/>
          <a:lstStyle/>
          <a:p>
            <a:pPr eaLnBrk="0" hangingPunct="0">
              <a:buClr>
                <a:schemeClr val="tx1"/>
              </a:buClr>
              <a:buFont typeface="Wingdings" pitchFamily="2" charset="2"/>
              <a:buNone/>
              <a:defRPr/>
            </a:pPr>
            <a:r>
              <a:rPr lang="en-US" altLang="zh-CN" sz="3200" b="1" kern="0" dirty="0">
                <a:solidFill>
                  <a:schemeClr val="bg1"/>
                </a:solidFill>
                <a:effectLst>
                  <a:outerShdw blurRad="38100" dist="38100" dir="2700000" algn="tl">
                    <a:srgbClr val="000000">
                      <a:alpha val="43137"/>
                    </a:srgbClr>
                  </a:outerShdw>
                </a:effectLst>
                <a:latin typeface="+mj-ea"/>
                <a:ea typeface="+mj-ea"/>
                <a:cs typeface="+mj-cs"/>
              </a:rPr>
              <a:t>IT</a:t>
            </a:r>
            <a:r>
              <a:rPr lang="zh-CN" altLang="en-US" sz="3200" b="1" kern="0" dirty="0">
                <a:solidFill>
                  <a:schemeClr val="bg1"/>
                </a:solidFill>
                <a:effectLst>
                  <a:outerShdw blurRad="38100" dist="38100" dir="2700000" algn="tl">
                    <a:srgbClr val="000000">
                      <a:alpha val="43137"/>
                    </a:srgbClr>
                  </a:outerShdw>
                </a:effectLst>
                <a:latin typeface="+mj-ea"/>
                <a:ea typeface="+mj-ea"/>
                <a:cs typeface="+mj-cs"/>
              </a:rPr>
              <a:t>治理与</a:t>
            </a:r>
            <a:r>
              <a:rPr lang="en-US" altLang="zh-CN" sz="3200" b="1" kern="0" dirty="0">
                <a:solidFill>
                  <a:schemeClr val="bg1"/>
                </a:solidFill>
                <a:effectLst>
                  <a:outerShdw blurRad="38100" dist="38100" dir="2700000" algn="tl">
                    <a:srgbClr val="000000">
                      <a:alpha val="43137"/>
                    </a:srgbClr>
                  </a:outerShdw>
                </a:effectLst>
                <a:latin typeface="+mj-ea"/>
                <a:ea typeface="+mj-ea"/>
                <a:cs typeface="+mj-cs"/>
              </a:rPr>
              <a:t>IT</a:t>
            </a:r>
            <a:r>
              <a:rPr lang="zh-CN" altLang="en-US" sz="3200" b="1" kern="0" dirty="0">
                <a:solidFill>
                  <a:schemeClr val="bg1"/>
                </a:solidFill>
                <a:effectLst>
                  <a:outerShdw blurRad="38100" dist="38100" dir="2700000" algn="tl">
                    <a:srgbClr val="000000">
                      <a:alpha val="43137"/>
                    </a:srgbClr>
                  </a:outerShdw>
                </a:effectLst>
                <a:latin typeface="+mj-ea"/>
                <a:ea typeface="+mj-ea"/>
                <a:cs typeface="+mj-cs"/>
              </a:rPr>
              <a:t>管理的差异分析</a:t>
            </a:r>
          </a:p>
        </p:txBody>
      </p:sp>
      <p:graphicFrame>
        <p:nvGraphicFramePr>
          <p:cNvPr id="4" name="Group 85"/>
          <p:cNvGraphicFramePr>
            <a:graphicFrameLocks/>
          </p:cNvGraphicFramePr>
          <p:nvPr/>
        </p:nvGraphicFramePr>
        <p:xfrm>
          <a:off x="192618" y="1698626"/>
          <a:ext cx="11713633" cy="4658043"/>
        </p:xfrm>
        <a:graphic>
          <a:graphicData uri="http://schemas.openxmlformats.org/drawingml/2006/table">
            <a:tbl>
              <a:tblPr/>
              <a:tblGrid>
                <a:gridCol w="1919816">
                  <a:extLst>
                    <a:ext uri="{9D8B030D-6E8A-4147-A177-3AD203B41FA5}">
                      <a16:colId xmlns:a16="http://schemas.microsoft.com/office/drawing/2014/main" val="20000"/>
                    </a:ext>
                  </a:extLst>
                </a:gridCol>
                <a:gridCol w="4800600">
                  <a:extLst>
                    <a:ext uri="{9D8B030D-6E8A-4147-A177-3AD203B41FA5}">
                      <a16:colId xmlns:a16="http://schemas.microsoft.com/office/drawing/2014/main" val="20001"/>
                    </a:ext>
                  </a:extLst>
                </a:gridCol>
                <a:gridCol w="4993217">
                  <a:extLst>
                    <a:ext uri="{9D8B030D-6E8A-4147-A177-3AD203B41FA5}">
                      <a16:colId xmlns:a16="http://schemas.microsoft.com/office/drawing/2014/main" val="20002"/>
                    </a:ext>
                  </a:extLst>
                </a:gridCol>
              </a:tblGrid>
              <a:tr h="360363">
                <a:tc>
                  <a:txBody>
                    <a:bodyPr/>
                    <a:lstStyle/>
                    <a:p>
                      <a:pPr marL="0" marR="0" lvl="0" indent="0" algn="ctr" defTabSz="914400" rtl="0" eaLnBrk="0" fontAlgn="base" latinLnBrk="0" hangingPunct="0">
                        <a:lnSpc>
                          <a:spcPct val="100000"/>
                        </a:lnSpc>
                        <a:spcBef>
                          <a:spcPct val="20000"/>
                        </a:spcBef>
                        <a:spcAft>
                          <a:spcPct val="25000"/>
                        </a:spcAft>
                        <a:buClr>
                          <a:schemeClr val="hlink"/>
                        </a:buClr>
                        <a:buSzTx/>
                        <a:buFont typeface="Wingdings" pitchFamily="2" charset="2"/>
                        <a:buNone/>
                        <a:tabLst/>
                      </a:pPr>
                      <a:endParaRPr kumimoji="0" lang="zh-CN" altLang="en-US" sz="1400" b="0" i="0" u="none" strike="noStrike" cap="none" normalizeH="0" baseline="0" dirty="0">
                        <a:ln>
                          <a:noFill/>
                        </a:ln>
                        <a:solidFill>
                          <a:schemeClr val="bg1"/>
                        </a:solidFill>
                        <a:effectLst/>
                        <a:latin typeface="楷体_GB2312" pitchFamily="49" charset="-122"/>
                        <a:ea typeface="黑体" pitchFamily="2" charset="-122"/>
                      </a:endParaRPr>
                    </a:p>
                  </a:txBody>
                  <a:tcPr marL="121920" marR="121920" anchor="ctr"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25000"/>
                        </a:spcAft>
                        <a:buClr>
                          <a:schemeClr val="hlink"/>
                        </a:buClr>
                        <a:buSzTx/>
                        <a:buFont typeface="Wingdings" pitchFamily="2" charset="2"/>
                        <a:buNone/>
                        <a:tabLst/>
                      </a:pPr>
                      <a:r>
                        <a:rPr kumimoji="0" lang="zh-CN" altLang="en-US" sz="2400" b="0" i="0" u="none" strike="noStrike" cap="none" normalizeH="0" baseline="0" dirty="0">
                          <a:ln>
                            <a:noFill/>
                          </a:ln>
                          <a:solidFill>
                            <a:schemeClr val="accent2"/>
                          </a:solidFill>
                          <a:effectLst/>
                          <a:latin typeface="黑体" pitchFamily="2" charset="-122"/>
                          <a:ea typeface="黑体" pitchFamily="2" charset="-122"/>
                        </a:rPr>
                        <a:t>企业</a:t>
                      </a:r>
                      <a:r>
                        <a:rPr kumimoji="0" lang="en-US" altLang="zh-CN" sz="2400" b="0" i="0" u="none" strike="noStrike" cap="none" normalizeH="0" baseline="0" dirty="0">
                          <a:ln>
                            <a:noFill/>
                          </a:ln>
                          <a:solidFill>
                            <a:schemeClr val="accent2"/>
                          </a:solidFill>
                          <a:effectLst/>
                          <a:latin typeface="黑体" pitchFamily="2" charset="-122"/>
                          <a:ea typeface="黑体" pitchFamily="2" charset="-122"/>
                        </a:rPr>
                        <a:t>IT</a:t>
                      </a:r>
                      <a:r>
                        <a:rPr kumimoji="0" lang="zh-CN" altLang="en-US" sz="2400" b="0" i="0" u="none" strike="noStrike" cap="none" normalizeH="0" baseline="0" dirty="0">
                          <a:ln>
                            <a:noFill/>
                          </a:ln>
                          <a:solidFill>
                            <a:schemeClr val="accent2"/>
                          </a:solidFill>
                          <a:effectLst/>
                          <a:latin typeface="黑体" pitchFamily="2" charset="-122"/>
                          <a:ea typeface="黑体" pitchFamily="2" charset="-122"/>
                        </a:rPr>
                        <a:t>治理</a:t>
                      </a:r>
                    </a:p>
                  </a:txBody>
                  <a:tcPr marL="121920" marR="121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25000"/>
                        </a:spcAft>
                        <a:buClr>
                          <a:schemeClr val="hlink"/>
                        </a:buClr>
                        <a:buSzTx/>
                        <a:buFont typeface="Wingdings" pitchFamily="2" charset="2"/>
                        <a:buNone/>
                        <a:tabLst/>
                      </a:pPr>
                      <a:r>
                        <a:rPr kumimoji="0" lang="zh-CN" altLang="en-US" sz="2400" b="0" i="0" u="none" strike="noStrike" cap="none" normalizeH="0" baseline="0" dirty="0">
                          <a:ln>
                            <a:noFill/>
                          </a:ln>
                          <a:solidFill>
                            <a:schemeClr val="accent2"/>
                          </a:solidFill>
                          <a:effectLst/>
                          <a:latin typeface="黑体" pitchFamily="2" charset="-122"/>
                          <a:ea typeface="黑体" pitchFamily="2" charset="-122"/>
                        </a:rPr>
                        <a:t>企业</a:t>
                      </a:r>
                      <a:r>
                        <a:rPr kumimoji="0" lang="en-US" altLang="zh-CN" sz="2400" b="0" i="0" u="none" strike="noStrike" cap="none" normalizeH="0" baseline="0" dirty="0">
                          <a:ln>
                            <a:noFill/>
                          </a:ln>
                          <a:solidFill>
                            <a:schemeClr val="accent2"/>
                          </a:solidFill>
                          <a:effectLst/>
                          <a:latin typeface="黑体" pitchFamily="2" charset="-122"/>
                          <a:ea typeface="黑体" pitchFamily="2" charset="-122"/>
                        </a:rPr>
                        <a:t>IT</a:t>
                      </a:r>
                      <a:r>
                        <a:rPr kumimoji="0" lang="zh-CN" altLang="en-US" sz="2400" b="0" i="0" u="none" strike="noStrike" cap="none" normalizeH="0" baseline="0" dirty="0">
                          <a:ln>
                            <a:noFill/>
                          </a:ln>
                          <a:solidFill>
                            <a:schemeClr val="accent2"/>
                          </a:solidFill>
                          <a:effectLst/>
                          <a:latin typeface="黑体" pitchFamily="2" charset="-122"/>
                          <a:ea typeface="黑体" pitchFamily="2" charset="-122"/>
                        </a:rPr>
                        <a:t>管理</a:t>
                      </a:r>
                    </a:p>
                  </a:txBody>
                  <a:tcPr marL="121920" marR="121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70000"/>
                      </a:schemeClr>
                    </a:solidFill>
                  </a:tcPr>
                </a:tc>
                <a:extLst>
                  <a:ext uri="{0D108BD9-81ED-4DB2-BD59-A6C34878D82A}">
                    <a16:rowId xmlns:a16="http://schemas.microsoft.com/office/drawing/2014/main" val="10000"/>
                  </a:ext>
                </a:extLst>
              </a:tr>
              <a:tr h="533400">
                <a:tc>
                  <a:txBody>
                    <a:bodyPr/>
                    <a:lstStyle/>
                    <a:p>
                      <a:pPr marL="0" marR="0" lvl="0" indent="0" algn="ctr" defTabSz="914400" rtl="0" eaLnBrk="0" fontAlgn="base" latinLnBrk="0" hangingPunct="0">
                        <a:lnSpc>
                          <a:spcPct val="100000"/>
                        </a:lnSpc>
                        <a:spcBef>
                          <a:spcPct val="20000"/>
                        </a:spcBef>
                        <a:spcAft>
                          <a:spcPct val="25000"/>
                        </a:spcAft>
                        <a:buClr>
                          <a:schemeClr val="hlink"/>
                        </a:buClr>
                        <a:buSzTx/>
                        <a:buFont typeface="Wingdings" pitchFamily="2" charset="2"/>
                        <a:buNone/>
                        <a:tabLst/>
                      </a:pPr>
                      <a:r>
                        <a:rPr kumimoji="0" lang="zh-CN" altLang="en-US" sz="1800" b="0" i="0" u="none" strike="noStrike" cap="none" normalizeH="0" baseline="0">
                          <a:ln>
                            <a:noFill/>
                          </a:ln>
                          <a:solidFill>
                            <a:schemeClr val="tx1"/>
                          </a:solidFill>
                          <a:effectLst/>
                          <a:latin typeface="楷体_GB2312" pitchFamily="49" charset="-122"/>
                          <a:ea typeface="黑体" pitchFamily="2" charset="-122"/>
                        </a:rPr>
                        <a:t>执行主体</a:t>
                      </a:r>
                    </a:p>
                  </a:txBody>
                  <a:tcPr marL="121920" marR="121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D528D"/>
                    </a:solidFill>
                  </a:tcPr>
                </a:tc>
                <a:tc>
                  <a:txBody>
                    <a:bodyPr/>
                    <a:lstStyle/>
                    <a:p>
                      <a:pPr marL="0" marR="0" lvl="0" indent="0" algn="ctr" defTabSz="914400" rtl="0" eaLnBrk="0" fontAlgn="base" latinLnBrk="0" hangingPunct="0">
                        <a:lnSpc>
                          <a:spcPct val="100000"/>
                        </a:lnSpc>
                        <a:spcBef>
                          <a:spcPct val="20000"/>
                        </a:spcBef>
                        <a:spcAft>
                          <a:spcPct val="25000"/>
                        </a:spcAft>
                        <a:buClr>
                          <a:schemeClr val="hlink"/>
                        </a:buClr>
                        <a:buSzTx/>
                        <a:buFont typeface="Wingdings" pitchFamily="2" charset="2"/>
                        <a:buNone/>
                        <a:tabLst/>
                      </a:pPr>
                      <a:r>
                        <a:rPr kumimoji="0" lang="zh-CN" altLang="en-US" sz="1800" b="0" i="0" u="none" strike="noStrike" cap="none" normalizeH="0" baseline="0" dirty="0">
                          <a:ln>
                            <a:noFill/>
                          </a:ln>
                          <a:solidFill>
                            <a:schemeClr val="tx1"/>
                          </a:solidFill>
                          <a:effectLst/>
                          <a:latin typeface="华文中宋" pitchFamily="2" charset="-122"/>
                          <a:ea typeface="华文中宋" pitchFamily="2" charset="-122"/>
                        </a:rPr>
                        <a:t>股东及董事会</a:t>
                      </a:r>
                      <a:r>
                        <a:rPr kumimoji="0" lang="en-US" altLang="zh-CN" sz="1800" b="0" i="0" u="none" strike="noStrike" cap="none" normalizeH="0" baseline="0" dirty="0">
                          <a:ln>
                            <a:noFill/>
                          </a:ln>
                          <a:solidFill>
                            <a:schemeClr val="tx1"/>
                          </a:solidFill>
                          <a:effectLst/>
                          <a:latin typeface="华文中宋" pitchFamily="2" charset="-122"/>
                          <a:ea typeface="华文中宋" pitchFamily="2" charset="-122"/>
                        </a:rPr>
                        <a:t>(</a:t>
                      </a:r>
                      <a:r>
                        <a:rPr kumimoji="0" lang="zh-CN" altLang="en-US" sz="1800" b="0" i="0" u="none" strike="noStrike" cap="none" normalizeH="0" baseline="0" dirty="0">
                          <a:ln>
                            <a:noFill/>
                          </a:ln>
                          <a:solidFill>
                            <a:schemeClr val="tx1"/>
                          </a:solidFill>
                          <a:effectLst/>
                          <a:latin typeface="华文中宋" pitchFamily="2" charset="-122"/>
                          <a:ea typeface="华文中宋" pitchFamily="2" charset="-122"/>
                        </a:rPr>
                        <a:t>投资人</a:t>
                      </a:r>
                      <a:r>
                        <a:rPr kumimoji="0" lang="en-US" altLang="zh-CN" sz="1800" b="0" i="0" u="none" strike="noStrike" cap="none" normalizeH="0" baseline="0" dirty="0">
                          <a:ln>
                            <a:noFill/>
                          </a:ln>
                          <a:solidFill>
                            <a:schemeClr val="tx1"/>
                          </a:solidFill>
                          <a:effectLst/>
                          <a:latin typeface="华文中宋" pitchFamily="2" charset="-122"/>
                          <a:ea typeface="华文中宋" pitchFamily="2" charset="-122"/>
                        </a:rPr>
                        <a:t>)</a:t>
                      </a:r>
                    </a:p>
                  </a:txBody>
                  <a:tcPr marL="121920" marR="121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80000"/>
                      </a:schemeClr>
                    </a:solidFill>
                  </a:tcPr>
                </a:tc>
                <a:tc>
                  <a:txBody>
                    <a:bodyPr/>
                    <a:lstStyle/>
                    <a:p>
                      <a:pPr marL="0" marR="0" lvl="0" indent="0" algn="ctr" defTabSz="914400" rtl="0" eaLnBrk="0" fontAlgn="base" latinLnBrk="0" hangingPunct="0">
                        <a:lnSpc>
                          <a:spcPct val="100000"/>
                        </a:lnSpc>
                        <a:spcBef>
                          <a:spcPct val="20000"/>
                        </a:spcBef>
                        <a:spcAft>
                          <a:spcPct val="25000"/>
                        </a:spcAft>
                        <a:buClr>
                          <a:schemeClr val="hlink"/>
                        </a:buClr>
                        <a:buSzTx/>
                        <a:buFont typeface="Wingdings" pitchFamily="2" charset="2"/>
                        <a:buNone/>
                        <a:tabLst/>
                      </a:pPr>
                      <a:r>
                        <a:rPr kumimoji="0" lang="zh-CN" altLang="en-US" sz="1800" b="0" i="0" u="none" strike="noStrike" cap="none" normalizeH="0" baseline="0">
                          <a:ln>
                            <a:noFill/>
                          </a:ln>
                          <a:solidFill>
                            <a:schemeClr val="tx1"/>
                          </a:solidFill>
                          <a:effectLst/>
                          <a:latin typeface="华文中宋" pitchFamily="2" charset="-122"/>
                          <a:ea typeface="华文中宋" pitchFamily="2" charset="-122"/>
                        </a:rPr>
                        <a:t>企业管理层</a:t>
                      </a:r>
                      <a:endParaRPr kumimoji="0" lang="en-US" altLang="zh-CN" sz="1800" b="0" i="0" u="none" strike="noStrike" cap="none" normalizeH="0" baseline="0">
                        <a:ln>
                          <a:noFill/>
                        </a:ln>
                        <a:solidFill>
                          <a:schemeClr val="tx1"/>
                        </a:solidFill>
                        <a:effectLst/>
                        <a:latin typeface="华文中宋" pitchFamily="2" charset="-122"/>
                        <a:ea typeface="华文中宋" pitchFamily="2" charset="-122"/>
                      </a:endParaRPr>
                    </a:p>
                  </a:txBody>
                  <a:tcPr marL="121920" marR="121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82001"/>
                      </a:schemeClr>
                    </a:solidFill>
                  </a:tcPr>
                </a:tc>
                <a:extLst>
                  <a:ext uri="{0D108BD9-81ED-4DB2-BD59-A6C34878D82A}">
                    <a16:rowId xmlns:a16="http://schemas.microsoft.com/office/drawing/2014/main" val="10001"/>
                  </a:ext>
                </a:extLst>
              </a:tr>
              <a:tr h="727075">
                <a:tc>
                  <a:txBody>
                    <a:bodyPr/>
                    <a:lstStyle/>
                    <a:p>
                      <a:pPr marL="0" marR="0" lvl="0" indent="0" algn="ctr" defTabSz="914400" rtl="0" eaLnBrk="0" fontAlgn="base" latinLnBrk="0" hangingPunct="0">
                        <a:lnSpc>
                          <a:spcPct val="100000"/>
                        </a:lnSpc>
                        <a:spcBef>
                          <a:spcPct val="20000"/>
                        </a:spcBef>
                        <a:spcAft>
                          <a:spcPct val="25000"/>
                        </a:spcAft>
                        <a:buClr>
                          <a:schemeClr val="hlink"/>
                        </a:buClr>
                        <a:buSzTx/>
                        <a:buFont typeface="Wingdings" pitchFamily="2" charset="2"/>
                        <a:buNone/>
                        <a:tabLst/>
                      </a:pPr>
                      <a:r>
                        <a:rPr kumimoji="0" lang="zh-CN" altLang="en-US" sz="1800" b="0" i="0" u="none" strike="noStrike" cap="none" normalizeH="0" baseline="0">
                          <a:ln>
                            <a:noFill/>
                          </a:ln>
                          <a:solidFill>
                            <a:schemeClr val="tx1"/>
                          </a:solidFill>
                          <a:effectLst/>
                          <a:latin typeface="楷体_GB2312" pitchFamily="49" charset="-122"/>
                          <a:ea typeface="黑体" pitchFamily="2" charset="-122"/>
                        </a:rPr>
                        <a:t>目标</a:t>
                      </a:r>
                    </a:p>
                  </a:txBody>
                  <a:tcPr marL="121920" marR="121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D528D">
                        <a:alpha val="70000"/>
                      </a:srgbClr>
                    </a:solidFill>
                  </a:tcPr>
                </a:tc>
                <a:tc>
                  <a:txBody>
                    <a:bodyPr/>
                    <a:lstStyle/>
                    <a:p>
                      <a:pPr marL="0" marR="0" lvl="0" indent="0" algn="ctr" defTabSz="914400" rtl="0" eaLnBrk="0" fontAlgn="base" latinLnBrk="0" hangingPunct="0">
                        <a:lnSpc>
                          <a:spcPct val="100000"/>
                        </a:lnSpc>
                        <a:spcBef>
                          <a:spcPct val="20000"/>
                        </a:spcBef>
                        <a:spcAft>
                          <a:spcPct val="25000"/>
                        </a:spcAft>
                        <a:buClr>
                          <a:schemeClr val="hlink"/>
                        </a:buClr>
                        <a:buSzTx/>
                        <a:buFont typeface="Wingdings" pitchFamily="2" charset="2"/>
                        <a:buNone/>
                        <a:tabLst/>
                      </a:pPr>
                      <a:r>
                        <a:rPr kumimoji="0" lang="zh-CN" altLang="en-US" sz="1800" b="0" i="0" u="none" strike="noStrike" cap="none" normalizeH="0" baseline="0">
                          <a:ln>
                            <a:noFill/>
                          </a:ln>
                          <a:solidFill>
                            <a:schemeClr val="tx1"/>
                          </a:solidFill>
                          <a:effectLst/>
                          <a:latin typeface="华文中宋" pitchFamily="2" charset="-122"/>
                          <a:ea typeface="华文中宋" pitchFamily="2" charset="-122"/>
                        </a:rPr>
                        <a:t>实现利益相关者利益的平衡</a:t>
                      </a:r>
                      <a:endParaRPr kumimoji="0" lang="en-US" altLang="zh-CN" sz="1800" b="0" i="0" u="none" strike="noStrike" cap="none" normalizeH="0" baseline="0">
                        <a:ln>
                          <a:noFill/>
                        </a:ln>
                        <a:solidFill>
                          <a:schemeClr val="tx1"/>
                        </a:solidFill>
                        <a:effectLst/>
                        <a:latin typeface="华文中宋" pitchFamily="2" charset="-122"/>
                        <a:ea typeface="华文中宋" pitchFamily="2" charset="-122"/>
                      </a:endParaRPr>
                    </a:p>
                  </a:txBody>
                  <a:tcPr marL="121920" marR="121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48000"/>
                      </a:schemeClr>
                    </a:solidFill>
                  </a:tcPr>
                </a:tc>
                <a:tc>
                  <a:txBody>
                    <a:bodyPr/>
                    <a:lstStyle/>
                    <a:p>
                      <a:pPr marL="0" marR="0" lvl="0" indent="0" algn="ctr" defTabSz="914400" rtl="0" eaLnBrk="0" fontAlgn="base" latinLnBrk="0" hangingPunct="0">
                        <a:lnSpc>
                          <a:spcPct val="100000"/>
                        </a:lnSpc>
                        <a:spcBef>
                          <a:spcPct val="20000"/>
                        </a:spcBef>
                        <a:spcAft>
                          <a:spcPct val="25000"/>
                        </a:spcAft>
                        <a:buClr>
                          <a:schemeClr val="hlink"/>
                        </a:buClr>
                        <a:buSzTx/>
                        <a:buFont typeface="Wingdings" pitchFamily="2" charset="2"/>
                        <a:buNone/>
                        <a:tabLst/>
                      </a:pPr>
                      <a:r>
                        <a:rPr kumimoji="0" lang="zh-CN" altLang="en-US" sz="1800" b="0" i="0" u="none" strike="noStrike" cap="none" normalizeH="0" baseline="0">
                          <a:ln>
                            <a:noFill/>
                          </a:ln>
                          <a:solidFill>
                            <a:schemeClr val="tx1"/>
                          </a:solidFill>
                          <a:effectLst/>
                          <a:latin typeface="华文中宋" pitchFamily="2" charset="-122"/>
                          <a:ea typeface="华文中宋" pitchFamily="2" charset="-122"/>
                        </a:rPr>
                        <a:t>实现效率最大化</a:t>
                      </a:r>
                    </a:p>
                  </a:txBody>
                  <a:tcPr marL="121920" marR="121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extLst>
                  <a:ext uri="{0D108BD9-81ED-4DB2-BD59-A6C34878D82A}">
                    <a16:rowId xmlns:a16="http://schemas.microsoft.com/office/drawing/2014/main" val="10002"/>
                  </a:ext>
                </a:extLst>
              </a:tr>
              <a:tr h="534988">
                <a:tc>
                  <a:txBody>
                    <a:bodyPr/>
                    <a:lstStyle/>
                    <a:p>
                      <a:pPr marL="0" marR="0" lvl="0" indent="0" algn="ctr" defTabSz="914400" rtl="0" eaLnBrk="0" fontAlgn="base" latinLnBrk="0" hangingPunct="0">
                        <a:lnSpc>
                          <a:spcPct val="100000"/>
                        </a:lnSpc>
                        <a:spcBef>
                          <a:spcPct val="20000"/>
                        </a:spcBef>
                        <a:spcAft>
                          <a:spcPct val="25000"/>
                        </a:spcAft>
                        <a:buClr>
                          <a:schemeClr val="hlink"/>
                        </a:buClr>
                        <a:buSzTx/>
                        <a:buFont typeface="Wingdings" pitchFamily="2" charset="2"/>
                        <a:buNone/>
                        <a:tabLst/>
                      </a:pPr>
                      <a:r>
                        <a:rPr kumimoji="0" lang="zh-CN" altLang="en-US" sz="1800" b="0" i="0" u="none" strike="noStrike" cap="none" normalizeH="0" baseline="0">
                          <a:ln>
                            <a:noFill/>
                          </a:ln>
                          <a:solidFill>
                            <a:schemeClr val="tx1"/>
                          </a:solidFill>
                          <a:effectLst/>
                          <a:latin typeface="楷体_GB2312" pitchFamily="49" charset="-122"/>
                          <a:ea typeface="黑体" pitchFamily="2" charset="-122"/>
                        </a:rPr>
                        <a:t>主要任务</a:t>
                      </a:r>
                    </a:p>
                  </a:txBody>
                  <a:tcPr marL="121920" marR="121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D528D"/>
                    </a:solidFill>
                  </a:tcPr>
                </a:tc>
                <a:tc>
                  <a:txBody>
                    <a:bodyPr/>
                    <a:lstStyle/>
                    <a:p>
                      <a:pPr marL="0" marR="0" lvl="0" indent="0" algn="ctr" defTabSz="914400" rtl="0" eaLnBrk="0" fontAlgn="base" latinLnBrk="0" hangingPunct="0">
                        <a:lnSpc>
                          <a:spcPct val="100000"/>
                        </a:lnSpc>
                        <a:spcBef>
                          <a:spcPct val="20000"/>
                        </a:spcBef>
                        <a:spcAft>
                          <a:spcPct val="25000"/>
                        </a:spcAft>
                        <a:buClr>
                          <a:schemeClr val="hlink"/>
                        </a:buClr>
                        <a:buSzTx/>
                        <a:buFont typeface="Wingdings" pitchFamily="2" charset="2"/>
                        <a:buNone/>
                        <a:tabLst/>
                      </a:pPr>
                      <a:r>
                        <a:rPr kumimoji="0" lang="en-US" altLang="zh-CN" sz="1800" b="0" i="0" u="none" strike="noStrike" cap="none" normalizeH="0" baseline="0">
                          <a:ln>
                            <a:noFill/>
                          </a:ln>
                          <a:solidFill>
                            <a:schemeClr val="tx1"/>
                          </a:solidFill>
                          <a:effectLst/>
                          <a:latin typeface="华文中宋" pitchFamily="2" charset="-122"/>
                          <a:ea typeface="华文中宋" pitchFamily="2" charset="-122"/>
                        </a:rPr>
                        <a:t>IT</a:t>
                      </a:r>
                      <a:r>
                        <a:rPr kumimoji="0" lang="zh-CN" altLang="en-US" sz="1800" b="0" i="0" u="none" strike="noStrike" cap="none" normalizeH="0" baseline="0">
                          <a:ln>
                            <a:noFill/>
                          </a:ln>
                          <a:solidFill>
                            <a:schemeClr val="tx1"/>
                          </a:solidFill>
                          <a:effectLst/>
                          <a:latin typeface="华文中宋" pitchFamily="2" charset="-122"/>
                          <a:ea typeface="华文中宋" pitchFamily="2" charset="-122"/>
                        </a:rPr>
                        <a:t>资源投入、使用过程中的权责配置</a:t>
                      </a:r>
                    </a:p>
                  </a:txBody>
                  <a:tcPr marL="121920" marR="121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80000"/>
                      </a:schemeClr>
                    </a:solidFill>
                  </a:tcPr>
                </a:tc>
                <a:tc>
                  <a:txBody>
                    <a:bodyPr/>
                    <a:lstStyle/>
                    <a:p>
                      <a:pPr marL="0" marR="0" lvl="0" indent="0" algn="ctr" defTabSz="914400" rtl="0" eaLnBrk="0" fontAlgn="base" latinLnBrk="0" hangingPunct="0">
                        <a:lnSpc>
                          <a:spcPct val="100000"/>
                        </a:lnSpc>
                        <a:spcBef>
                          <a:spcPct val="20000"/>
                        </a:spcBef>
                        <a:spcAft>
                          <a:spcPct val="25000"/>
                        </a:spcAft>
                        <a:buClr>
                          <a:schemeClr val="hlink"/>
                        </a:buClr>
                        <a:buSzTx/>
                        <a:buFont typeface="Wingdings" pitchFamily="2" charset="2"/>
                        <a:buNone/>
                        <a:tabLst/>
                      </a:pPr>
                      <a:r>
                        <a:rPr kumimoji="0" lang="en-US" altLang="zh-CN" sz="1800" b="0" i="0" u="none" strike="noStrike" cap="none" normalizeH="0" baseline="0">
                          <a:ln>
                            <a:noFill/>
                          </a:ln>
                          <a:solidFill>
                            <a:schemeClr val="tx1"/>
                          </a:solidFill>
                          <a:effectLst/>
                          <a:latin typeface="华文中宋" pitchFamily="2" charset="-122"/>
                          <a:ea typeface="华文中宋" pitchFamily="2" charset="-122"/>
                        </a:rPr>
                        <a:t>IT</a:t>
                      </a:r>
                      <a:r>
                        <a:rPr kumimoji="0" lang="zh-CN" altLang="en-US" sz="1800" b="0" i="0" u="none" strike="noStrike" cap="none" normalizeH="0" baseline="0">
                          <a:ln>
                            <a:noFill/>
                          </a:ln>
                          <a:solidFill>
                            <a:schemeClr val="tx1"/>
                          </a:solidFill>
                          <a:effectLst/>
                          <a:latin typeface="华文中宋" pitchFamily="2" charset="-122"/>
                          <a:ea typeface="华文中宋" pitchFamily="2" charset="-122"/>
                        </a:rPr>
                        <a:t>资源的有效利用</a:t>
                      </a:r>
                    </a:p>
                  </a:txBody>
                  <a:tcPr marL="121920" marR="121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82001"/>
                      </a:schemeClr>
                    </a:solidFill>
                  </a:tcPr>
                </a:tc>
                <a:extLst>
                  <a:ext uri="{0D108BD9-81ED-4DB2-BD59-A6C34878D82A}">
                    <a16:rowId xmlns:a16="http://schemas.microsoft.com/office/drawing/2014/main" val="10003"/>
                  </a:ext>
                </a:extLst>
              </a:tr>
              <a:tr h="533400">
                <a:tc>
                  <a:txBody>
                    <a:bodyPr/>
                    <a:lstStyle/>
                    <a:p>
                      <a:pPr marL="0" marR="0" lvl="0" indent="0" algn="ctr" defTabSz="914400" rtl="0" eaLnBrk="0" fontAlgn="base" latinLnBrk="0" hangingPunct="0">
                        <a:lnSpc>
                          <a:spcPct val="100000"/>
                        </a:lnSpc>
                        <a:spcBef>
                          <a:spcPct val="20000"/>
                        </a:spcBef>
                        <a:spcAft>
                          <a:spcPct val="25000"/>
                        </a:spcAft>
                        <a:buClr>
                          <a:schemeClr val="hlink"/>
                        </a:buClr>
                        <a:buSzTx/>
                        <a:buFont typeface="Wingdings" pitchFamily="2" charset="2"/>
                        <a:buNone/>
                        <a:tabLst/>
                      </a:pPr>
                      <a:r>
                        <a:rPr kumimoji="0" lang="zh-CN" altLang="en-US" sz="1800" b="0" i="0" u="none" strike="noStrike" cap="none" normalizeH="0" baseline="0">
                          <a:ln>
                            <a:noFill/>
                          </a:ln>
                          <a:solidFill>
                            <a:schemeClr val="tx1"/>
                          </a:solidFill>
                          <a:effectLst/>
                          <a:latin typeface="楷体_GB2312" pitchFamily="49" charset="-122"/>
                          <a:ea typeface="黑体" pitchFamily="2" charset="-122"/>
                        </a:rPr>
                        <a:t>在企业发挥中的地位</a:t>
                      </a:r>
                    </a:p>
                  </a:txBody>
                  <a:tcPr marL="121920" marR="121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D528D">
                        <a:alpha val="70000"/>
                      </a:srgbClr>
                    </a:solidFill>
                  </a:tcPr>
                </a:tc>
                <a:tc>
                  <a:txBody>
                    <a:bodyPr/>
                    <a:lstStyle/>
                    <a:p>
                      <a:pPr marL="0" marR="0" lvl="0" indent="0" algn="ctr" defTabSz="914400" rtl="0" eaLnBrk="0" fontAlgn="base" latinLnBrk="0" hangingPunct="0">
                        <a:lnSpc>
                          <a:spcPct val="100000"/>
                        </a:lnSpc>
                        <a:spcBef>
                          <a:spcPct val="20000"/>
                        </a:spcBef>
                        <a:spcAft>
                          <a:spcPct val="25000"/>
                        </a:spcAft>
                        <a:buClr>
                          <a:schemeClr val="hlink"/>
                        </a:buClr>
                        <a:buSzTx/>
                        <a:buFont typeface="Wingdings" pitchFamily="2" charset="2"/>
                        <a:buNone/>
                        <a:tabLst/>
                      </a:pPr>
                      <a:r>
                        <a:rPr kumimoji="0" lang="zh-CN" altLang="en-US" sz="1800" b="0" i="0" u="none" strike="noStrike" cap="none" normalizeH="0" baseline="0">
                          <a:ln>
                            <a:noFill/>
                          </a:ln>
                          <a:solidFill>
                            <a:schemeClr val="tx1"/>
                          </a:solidFill>
                          <a:effectLst/>
                          <a:latin typeface="华文中宋" pitchFamily="2" charset="-122"/>
                          <a:ea typeface="华文中宋" pitchFamily="2" charset="-122"/>
                        </a:rPr>
                        <a:t>确定企业</a:t>
                      </a:r>
                      <a:r>
                        <a:rPr kumimoji="0" lang="en-US" altLang="zh-CN" sz="1800" b="0" i="0" u="none" strike="noStrike" cap="none" normalizeH="0" baseline="0">
                          <a:ln>
                            <a:noFill/>
                          </a:ln>
                          <a:solidFill>
                            <a:schemeClr val="tx1"/>
                          </a:solidFill>
                          <a:effectLst/>
                          <a:latin typeface="华文中宋" pitchFamily="2" charset="-122"/>
                          <a:ea typeface="华文中宋" pitchFamily="2" charset="-122"/>
                        </a:rPr>
                        <a:t>IT</a:t>
                      </a:r>
                      <a:r>
                        <a:rPr kumimoji="0" lang="zh-CN" altLang="en-US" sz="1800" b="0" i="0" u="none" strike="noStrike" cap="none" normalizeH="0" baseline="0">
                          <a:ln>
                            <a:noFill/>
                          </a:ln>
                          <a:solidFill>
                            <a:schemeClr val="tx1"/>
                          </a:solidFill>
                          <a:effectLst/>
                          <a:latin typeface="华文中宋" pitchFamily="2" charset="-122"/>
                          <a:ea typeface="华文中宋" pitchFamily="2" charset="-122"/>
                        </a:rPr>
                        <a:t>应用的基本框架，以确保</a:t>
                      </a:r>
                      <a:r>
                        <a:rPr kumimoji="0" lang="en-US" altLang="zh-CN" sz="1800" b="0" i="0" u="none" strike="noStrike" cap="none" normalizeH="0" baseline="0">
                          <a:ln>
                            <a:noFill/>
                          </a:ln>
                          <a:solidFill>
                            <a:schemeClr val="tx1"/>
                          </a:solidFill>
                          <a:effectLst/>
                          <a:latin typeface="华文中宋" pitchFamily="2" charset="-122"/>
                          <a:ea typeface="华文中宋" pitchFamily="2" charset="-122"/>
                        </a:rPr>
                        <a:t>IT</a:t>
                      </a:r>
                      <a:r>
                        <a:rPr kumimoji="0" lang="zh-CN" altLang="en-US" sz="1800" b="0" i="0" u="none" strike="noStrike" cap="none" normalizeH="0" baseline="0">
                          <a:ln>
                            <a:noFill/>
                          </a:ln>
                          <a:solidFill>
                            <a:schemeClr val="tx1"/>
                          </a:solidFill>
                          <a:effectLst/>
                          <a:latin typeface="华文中宋" pitchFamily="2" charset="-122"/>
                          <a:ea typeface="华文中宋" pitchFamily="2" charset="-122"/>
                        </a:rPr>
                        <a:t>管理处于正确的轨道</a:t>
                      </a:r>
                    </a:p>
                  </a:txBody>
                  <a:tcPr marL="121920" marR="121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48000"/>
                      </a:schemeClr>
                    </a:solidFill>
                  </a:tcPr>
                </a:tc>
                <a:tc>
                  <a:txBody>
                    <a:bodyPr/>
                    <a:lstStyle/>
                    <a:p>
                      <a:pPr marL="0" marR="0" lvl="0" indent="0" algn="ctr" defTabSz="914400" rtl="0" eaLnBrk="0" fontAlgn="base" latinLnBrk="0" hangingPunct="0">
                        <a:lnSpc>
                          <a:spcPct val="100000"/>
                        </a:lnSpc>
                        <a:spcBef>
                          <a:spcPct val="20000"/>
                        </a:spcBef>
                        <a:spcAft>
                          <a:spcPct val="25000"/>
                        </a:spcAft>
                        <a:buClr>
                          <a:schemeClr val="hlink"/>
                        </a:buClr>
                        <a:buSzTx/>
                        <a:buFont typeface="Wingdings" pitchFamily="2" charset="2"/>
                        <a:buNone/>
                        <a:tabLst/>
                      </a:pPr>
                      <a:r>
                        <a:rPr kumimoji="0" lang="zh-CN" altLang="en-US" sz="1800" b="0" i="0" u="none" strike="noStrike" cap="none" normalizeH="0" baseline="0">
                          <a:ln>
                            <a:noFill/>
                          </a:ln>
                          <a:solidFill>
                            <a:schemeClr val="tx1"/>
                          </a:solidFill>
                          <a:effectLst/>
                          <a:latin typeface="华文中宋" pitchFamily="2" charset="-122"/>
                          <a:ea typeface="华文中宋" pitchFamily="2" charset="-122"/>
                        </a:rPr>
                        <a:t>在现有</a:t>
                      </a:r>
                      <a:r>
                        <a:rPr kumimoji="0" lang="en-US" altLang="zh-CN" sz="1800" b="0" i="0" u="none" strike="noStrike" cap="none" normalizeH="0" baseline="0">
                          <a:ln>
                            <a:noFill/>
                          </a:ln>
                          <a:solidFill>
                            <a:schemeClr val="tx1"/>
                          </a:solidFill>
                          <a:effectLst/>
                          <a:latin typeface="华文中宋" pitchFamily="2" charset="-122"/>
                          <a:ea typeface="华文中宋" pitchFamily="2" charset="-122"/>
                        </a:rPr>
                        <a:t>IT</a:t>
                      </a:r>
                      <a:r>
                        <a:rPr kumimoji="0" lang="zh-CN" altLang="en-US" sz="1800" b="0" i="0" u="none" strike="noStrike" cap="none" normalizeH="0" baseline="0">
                          <a:ln>
                            <a:noFill/>
                          </a:ln>
                          <a:solidFill>
                            <a:schemeClr val="tx1"/>
                          </a:solidFill>
                          <a:effectLst/>
                          <a:latin typeface="华文中宋" pitchFamily="2" charset="-122"/>
                          <a:ea typeface="华文中宋" pitchFamily="2" charset="-122"/>
                        </a:rPr>
                        <a:t>治理框架下确定企业具体的发挥路径及手段</a:t>
                      </a:r>
                    </a:p>
                  </a:txBody>
                  <a:tcPr marL="121920" marR="121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extLst>
                  <a:ext uri="{0D108BD9-81ED-4DB2-BD59-A6C34878D82A}">
                    <a16:rowId xmlns:a16="http://schemas.microsoft.com/office/drawing/2014/main" val="10004"/>
                  </a:ext>
                </a:extLst>
              </a:tr>
              <a:tr h="727075">
                <a:tc>
                  <a:txBody>
                    <a:bodyPr/>
                    <a:lstStyle/>
                    <a:p>
                      <a:pPr marL="0" marR="0" lvl="0" indent="0" algn="ctr" defTabSz="914400" rtl="0" eaLnBrk="0" fontAlgn="base" latinLnBrk="0" hangingPunct="0">
                        <a:lnSpc>
                          <a:spcPct val="100000"/>
                        </a:lnSpc>
                        <a:spcBef>
                          <a:spcPct val="20000"/>
                        </a:spcBef>
                        <a:spcAft>
                          <a:spcPct val="25000"/>
                        </a:spcAft>
                        <a:buClr>
                          <a:schemeClr val="hlink"/>
                        </a:buClr>
                        <a:buSzTx/>
                        <a:buFont typeface="Wingdings" pitchFamily="2" charset="2"/>
                        <a:buNone/>
                        <a:tabLst/>
                      </a:pPr>
                      <a:r>
                        <a:rPr kumimoji="0" lang="zh-CN" altLang="en-US" sz="1800" b="0" i="0" u="none" strike="noStrike" cap="none" normalizeH="0" baseline="0">
                          <a:ln>
                            <a:noFill/>
                          </a:ln>
                          <a:solidFill>
                            <a:schemeClr val="tx1"/>
                          </a:solidFill>
                          <a:effectLst/>
                          <a:latin typeface="楷体_GB2312" pitchFamily="49" charset="-122"/>
                          <a:ea typeface="黑体" pitchFamily="2" charset="-122"/>
                        </a:rPr>
                        <a:t>运行基础</a:t>
                      </a:r>
                      <a:endParaRPr kumimoji="0" lang="en-US" altLang="zh-CN" sz="1800" b="0" i="0" u="none" strike="noStrike" cap="none" normalizeH="0" baseline="0">
                        <a:ln>
                          <a:noFill/>
                        </a:ln>
                        <a:solidFill>
                          <a:schemeClr val="tx1"/>
                        </a:solidFill>
                        <a:effectLst/>
                        <a:latin typeface="楷体_GB2312" pitchFamily="49" charset="-122"/>
                        <a:ea typeface="黑体" pitchFamily="2" charset="-122"/>
                      </a:endParaRPr>
                    </a:p>
                  </a:txBody>
                  <a:tcPr marL="121920" marR="121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D528D"/>
                    </a:solidFill>
                  </a:tcPr>
                </a:tc>
                <a:tc>
                  <a:txBody>
                    <a:bodyPr/>
                    <a:lstStyle/>
                    <a:p>
                      <a:pPr marL="0" marR="0" lvl="0" indent="0" algn="ctr" defTabSz="914400" rtl="0" eaLnBrk="0" fontAlgn="base" latinLnBrk="0" hangingPunct="0">
                        <a:lnSpc>
                          <a:spcPct val="100000"/>
                        </a:lnSpc>
                        <a:spcBef>
                          <a:spcPct val="20000"/>
                        </a:spcBef>
                        <a:spcAft>
                          <a:spcPct val="25000"/>
                        </a:spcAft>
                        <a:buClr>
                          <a:schemeClr val="hlink"/>
                        </a:buClr>
                        <a:buSzTx/>
                        <a:buFont typeface="Wingdings" pitchFamily="2" charset="2"/>
                        <a:buNone/>
                        <a:tabLst/>
                      </a:pPr>
                      <a:r>
                        <a:rPr kumimoji="0" lang="zh-CN" altLang="en-US" sz="1800" b="0" i="0" u="none" strike="noStrike" cap="none" normalizeH="0" baseline="0">
                          <a:ln>
                            <a:noFill/>
                          </a:ln>
                          <a:solidFill>
                            <a:schemeClr val="tx1"/>
                          </a:solidFill>
                          <a:effectLst/>
                          <a:latin typeface="华文中宋" pitchFamily="2" charset="-122"/>
                          <a:ea typeface="华文中宋" pitchFamily="2" charset="-122"/>
                        </a:rPr>
                        <a:t>良好的公司治理框架</a:t>
                      </a:r>
                    </a:p>
                  </a:txBody>
                  <a:tcPr marL="121920" marR="121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25000"/>
                        </a:spcAft>
                        <a:buClr>
                          <a:schemeClr val="hlink"/>
                        </a:buClr>
                        <a:buSzTx/>
                        <a:buFont typeface="Wingdings" pitchFamily="2" charset="2"/>
                        <a:buNone/>
                        <a:tabLst/>
                      </a:pPr>
                      <a:r>
                        <a:rPr kumimoji="0" lang="zh-CN" altLang="en-US" sz="1800" b="0" i="0" u="none" strike="noStrike" cap="none" normalizeH="0" baseline="0">
                          <a:ln>
                            <a:noFill/>
                          </a:ln>
                          <a:solidFill>
                            <a:schemeClr val="tx1"/>
                          </a:solidFill>
                          <a:effectLst/>
                          <a:latin typeface="华文中宋" pitchFamily="2" charset="-122"/>
                          <a:ea typeface="华文中宋" pitchFamily="2" charset="-122"/>
                        </a:rPr>
                        <a:t>良好的企业管理基础</a:t>
                      </a:r>
                    </a:p>
                  </a:txBody>
                  <a:tcPr marL="121920" marR="121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5"/>
                  </a:ext>
                </a:extLst>
              </a:tr>
              <a:tr h="1038225">
                <a:tc>
                  <a:txBody>
                    <a:bodyPr/>
                    <a:lstStyle/>
                    <a:p>
                      <a:pPr marL="0" marR="0" lvl="0" indent="0" algn="ctr" defTabSz="914400" rtl="0" eaLnBrk="0" fontAlgn="base" latinLnBrk="0" hangingPunct="0">
                        <a:lnSpc>
                          <a:spcPct val="100000"/>
                        </a:lnSpc>
                        <a:spcBef>
                          <a:spcPct val="20000"/>
                        </a:spcBef>
                        <a:spcAft>
                          <a:spcPct val="25000"/>
                        </a:spcAft>
                        <a:buClr>
                          <a:schemeClr val="hlink"/>
                        </a:buClr>
                        <a:buSzTx/>
                        <a:buFont typeface="Wingdings" pitchFamily="2" charset="2"/>
                        <a:buNone/>
                        <a:tabLst/>
                      </a:pPr>
                      <a:r>
                        <a:rPr kumimoji="0" lang="zh-CN" altLang="en-US" sz="1800" b="0" i="0" u="none" strike="noStrike" cap="none" normalizeH="0" baseline="0">
                          <a:ln>
                            <a:noFill/>
                          </a:ln>
                          <a:solidFill>
                            <a:schemeClr val="tx1"/>
                          </a:solidFill>
                          <a:effectLst/>
                          <a:latin typeface="楷体_GB2312" pitchFamily="49" charset="-122"/>
                          <a:ea typeface="黑体" pitchFamily="2" charset="-122"/>
                        </a:rPr>
                        <a:t>实施方法</a:t>
                      </a:r>
                    </a:p>
                  </a:txBody>
                  <a:tcPr marL="121920" marR="121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D528D">
                        <a:alpha val="70000"/>
                      </a:srgbClr>
                    </a:solidFill>
                  </a:tcPr>
                </a:tc>
                <a:tc>
                  <a:txBody>
                    <a:bodyPr/>
                    <a:lstStyle/>
                    <a:p>
                      <a:pPr marL="0" marR="0" lvl="0" indent="0" algn="ctr" defTabSz="914400" rtl="0" eaLnBrk="0" fontAlgn="base" latinLnBrk="0" hangingPunct="0">
                        <a:lnSpc>
                          <a:spcPct val="100000"/>
                        </a:lnSpc>
                        <a:spcBef>
                          <a:spcPct val="20000"/>
                        </a:spcBef>
                        <a:spcAft>
                          <a:spcPct val="25000"/>
                        </a:spcAft>
                        <a:buClr>
                          <a:schemeClr val="hlink"/>
                        </a:buClr>
                        <a:buSzTx/>
                        <a:buFont typeface="Wingdings" pitchFamily="2" charset="2"/>
                        <a:buNone/>
                        <a:tabLst/>
                      </a:pPr>
                      <a:r>
                        <a:rPr kumimoji="0" lang="en-US" altLang="zh-CN" sz="1800" b="0" i="0" u="none" strike="noStrike" cap="none" normalizeH="0" baseline="0" dirty="0">
                          <a:ln>
                            <a:noFill/>
                          </a:ln>
                          <a:solidFill>
                            <a:schemeClr val="tx1"/>
                          </a:solidFill>
                          <a:effectLst/>
                          <a:latin typeface="华文中宋" pitchFamily="2" charset="-122"/>
                          <a:ea typeface="华文中宋" pitchFamily="2" charset="-122"/>
                        </a:rPr>
                        <a:t>COBIT</a:t>
                      </a:r>
                    </a:p>
                  </a:txBody>
                  <a:tcPr marL="121920" marR="121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48000"/>
                      </a:schemeClr>
                    </a:solidFill>
                  </a:tcPr>
                </a:tc>
                <a:tc>
                  <a:txBody>
                    <a:bodyPr/>
                    <a:lstStyle/>
                    <a:p>
                      <a:pPr marL="0" marR="0" lvl="0" indent="0" algn="l" defTabSz="914400" rtl="0" eaLnBrk="0" fontAlgn="base" latinLnBrk="0" hangingPunct="0">
                        <a:lnSpc>
                          <a:spcPct val="100000"/>
                        </a:lnSpc>
                        <a:spcBef>
                          <a:spcPct val="20000"/>
                        </a:spcBef>
                        <a:spcAft>
                          <a:spcPct val="25000"/>
                        </a:spcAft>
                        <a:buClr>
                          <a:schemeClr val="hlink"/>
                        </a:buClr>
                        <a:buSzTx/>
                        <a:buFont typeface="Wingdings" pitchFamily="2" charset="2"/>
                        <a:buNone/>
                        <a:tabLst/>
                      </a:pPr>
                      <a:r>
                        <a:rPr kumimoji="0" lang="en-US" altLang="zh-CN" sz="1800" b="0" i="0" u="none" strike="noStrike" cap="none" normalizeH="0" baseline="0" dirty="0">
                          <a:ln>
                            <a:noFill/>
                          </a:ln>
                          <a:solidFill>
                            <a:schemeClr val="tx1"/>
                          </a:solidFill>
                          <a:effectLst/>
                          <a:latin typeface="华文中宋" pitchFamily="2" charset="-122"/>
                          <a:ea typeface="华文中宋" pitchFamily="2" charset="-122"/>
                        </a:rPr>
                        <a:t> ITIL\ISO17799\CMMI\</a:t>
                      </a:r>
                      <a:r>
                        <a:rPr kumimoji="0" lang="en-US" altLang="zh-CN" sz="1800" b="0" i="0" u="none" strike="noStrike" cap="none" normalizeH="0" baseline="0" dirty="0" err="1">
                          <a:ln>
                            <a:noFill/>
                          </a:ln>
                          <a:solidFill>
                            <a:schemeClr val="tx1"/>
                          </a:solidFill>
                          <a:effectLst/>
                          <a:latin typeface="华文中宋" pitchFamily="2" charset="-122"/>
                          <a:ea typeface="华文中宋" pitchFamily="2" charset="-122"/>
                        </a:rPr>
                        <a:t>PMBok</a:t>
                      </a:r>
                      <a:r>
                        <a:rPr kumimoji="0" lang="zh-CN" altLang="en-US" sz="1800" b="0" i="0" u="none" strike="noStrike" cap="none" normalizeH="0" baseline="0" dirty="0">
                          <a:ln>
                            <a:noFill/>
                          </a:ln>
                          <a:solidFill>
                            <a:schemeClr val="tx1"/>
                          </a:solidFill>
                          <a:effectLst/>
                          <a:latin typeface="华文中宋" pitchFamily="2" charset="-122"/>
                          <a:ea typeface="华文中宋" pitchFamily="2" charset="-122"/>
                        </a:rPr>
                        <a:t>等</a:t>
                      </a:r>
                    </a:p>
                  </a:txBody>
                  <a:tcPr marL="121920" marR="121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extLst>
                  <a:ext uri="{0D108BD9-81ED-4DB2-BD59-A6C34878D82A}">
                    <a16:rowId xmlns:a16="http://schemas.microsoft.com/office/drawing/2014/main" val="10006"/>
                  </a:ext>
                </a:extLst>
              </a:tr>
            </a:tbl>
          </a:graphicData>
        </a:graphic>
      </p:graphicFrame>
      <p:sp>
        <p:nvSpPr>
          <p:cNvPr id="46117" name="Rectangle 3"/>
          <p:cNvSpPr>
            <a:spLocks noChangeArrowheads="1"/>
          </p:cNvSpPr>
          <p:nvPr/>
        </p:nvSpPr>
        <p:spPr bwMode="auto">
          <a:xfrm>
            <a:off x="0" y="857251"/>
            <a:ext cx="12192000" cy="461665"/>
          </a:xfrm>
          <a:prstGeom prst="rect">
            <a:avLst/>
          </a:prstGeom>
          <a:noFill/>
          <a:ln w="9525">
            <a:noFill/>
            <a:miter lim="800000"/>
            <a:headEnd/>
            <a:tailEnd/>
          </a:ln>
        </p:spPr>
        <p:txBody>
          <a:bodyPr>
            <a:spAutoFit/>
          </a:bodyPr>
          <a:lstStyle/>
          <a:p>
            <a:pPr>
              <a:buFont typeface="Wingdings" pitchFamily="2" charset="2"/>
              <a:buChar char="n"/>
            </a:pPr>
            <a:r>
              <a:rPr lang="zh-CN" altLang="en-US" sz="2400">
                <a:latin typeface="华文细黑" pitchFamily="2" charset="-122"/>
                <a:ea typeface="华文细黑" pitchFamily="2" charset="-122"/>
              </a:rPr>
              <a:t>治理和管理的区别就在于：</a:t>
            </a:r>
            <a:r>
              <a:rPr lang="zh-CN" altLang="en-US" sz="2400">
                <a:solidFill>
                  <a:srgbClr val="FF0000"/>
                </a:solidFill>
                <a:latin typeface="华文细黑" pitchFamily="2" charset="-122"/>
                <a:ea typeface="华文细黑" pitchFamily="2" charset="-122"/>
              </a:rPr>
              <a:t>治理</a:t>
            </a:r>
            <a:r>
              <a:rPr lang="zh-CN" altLang="en-US" sz="2400">
                <a:latin typeface="华文细黑" pitchFamily="2" charset="-122"/>
                <a:ea typeface="华文细黑" pitchFamily="2" charset="-122"/>
              </a:rPr>
              <a:t>是决定由谁来进行决策，</a:t>
            </a:r>
            <a:r>
              <a:rPr lang="zh-CN" altLang="en-US" sz="2400">
                <a:solidFill>
                  <a:srgbClr val="FF0000"/>
                </a:solidFill>
                <a:latin typeface="华文细黑" pitchFamily="2" charset="-122"/>
                <a:ea typeface="华文细黑" pitchFamily="2" charset="-122"/>
              </a:rPr>
              <a:t>管理</a:t>
            </a:r>
            <a:r>
              <a:rPr lang="zh-CN" altLang="en-US" sz="2400">
                <a:latin typeface="华文细黑" pitchFamily="2" charset="-122"/>
                <a:ea typeface="华文细黑" pitchFamily="2" charset="-122"/>
              </a:rPr>
              <a:t>则是制定和执行这些决策。 </a:t>
            </a:r>
          </a:p>
        </p:txBody>
      </p:sp>
    </p:spTree>
    <p:extLst>
      <p:ext uri="{BB962C8B-B14F-4D97-AF65-F5344CB8AC3E}">
        <p14:creationId xmlns:p14="http://schemas.microsoft.com/office/powerpoint/2010/main" val="180231782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ChartWiring"/>
          <p:cNvPicPr>
            <a:picLocks noChangeAspect="1" noChangeArrowheads="1"/>
          </p:cNvPicPr>
          <p:nvPr/>
        </p:nvPicPr>
        <p:blipFill>
          <a:blip r:embed="rId3" cstate="print">
            <a:lum bright="-18000" contrast="18000"/>
          </a:blip>
          <a:srcRect r="6883"/>
          <a:stretch>
            <a:fillRect/>
          </a:stretch>
        </p:blipFill>
        <p:spPr bwMode="auto">
          <a:xfrm>
            <a:off x="7476983" y="1219201"/>
            <a:ext cx="4715015" cy="5105399"/>
          </a:xfrm>
          <a:prstGeom prst="rect">
            <a:avLst/>
          </a:prstGeom>
          <a:noFill/>
          <a:ln w="9525">
            <a:noFill/>
            <a:miter lim="800000"/>
            <a:headEnd/>
            <a:tailEnd/>
          </a:ln>
        </p:spPr>
      </p:pic>
      <p:sp>
        <p:nvSpPr>
          <p:cNvPr id="8" name="内容占位符 7"/>
          <p:cNvSpPr>
            <a:spLocks noGrp="1"/>
          </p:cNvSpPr>
          <p:nvPr>
            <p:ph idx="1"/>
          </p:nvPr>
        </p:nvSpPr>
        <p:spPr>
          <a:xfrm>
            <a:off x="1016000" y="1143000"/>
            <a:ext cx="6908800" cy="3200400"/>
          </a:xfrm>
        </p:spPr>
        <p:txBody>
          <a:bodyPr/>
          <a:lstStyle/>
          <a:p>
            <a:r>
              <a:rPr lang="zh-CN" altLang="en-US" sz="1900" dirty="0">
                <a:latin typeface="Arial" pitchFamily="34" charset="0"/>
                <a:ea typeface="微软雅黑" pitchFamily="34" charset="-122"/>
                <a:cs typeface="Arial" pitchFamily="34" charset="0"/>
              </a:rPr>
              <a:t>资产不断重组，母子公司组织管理融合能力</a:t>
            </a:r>
          </a:p>
          <a:p>
            <a:r>
              <a:rPr lang="zh-CN" altLang="en-US" sz="1900" dirty="0">
                <a:latin typeface="Arial" pitchFamily="34" charset="0"/>
                <a:ea typeface="微软雅黑" pitchFamily="34" charset="-122"/>
                <a:cs typeface="Arial" pitchFamily="34" charset="0"/>
              </a:rPr>
              <a:t>以客户经营为主线的市场营销能力</a:t>
            </a:r>
          </a:p>
          <a:p>
            <a:r>
              <a:rPr lang="zh-CN" altLang="en-US" sz="1900" dirty="0">
                <a:latin typeface="Arial" pitchFamily="34" charset="0"/>
                <a:ea typeface="微软雅黑" pitchFamily="34" charset="-122"/>
                <a:cs typeface="Arial" pitchFamily="34" charset="0"/>
              </a:rPr>
              <a:t>多工厂、衍生产品的计划协同生产能力</a:t>
            </a:r>
          </a:p>
          <a:p>
            <a:r>
              <a:rPr lang="zh-CN" altLang="en-US" sz="1900" dirty="0">
                <a:latin typeface="Arial" pitchFamily="34" charset="0"/>
                <a:ea typeface="微软雅黑" pitchFamily="34" charset="-122"/>
                <a:cs typeface="Arial" pitchFamily="34" charset="0"/>
              </a:rPr>
              <a:t>创新技术研发与工程投资项目的综合企业管理能力 </a:t>
            </a:r>
          </a:p>
          <a:p>
            <a:r>
              <a:rPr lang="zh-CN" altLang="en-US" sz="1900" dirty="0">
                <a:latin typeface="Arial" pitchFamily="34" charset="0"/>
                <a:ea typeface="微软雅黑" pitchFamily="34" charset="-122"/>
                <a:cs typeface="Arial" pitchFamily="34" charset="0"/>
              </a:rPr>
              <a:t>不同成员机构财务核算、预算与资金管控协调能力</a:t>
            </a:r>
          </a:p>
          <a:p>
            <a:r>
              <a:rPr lang="zh-CN" altLang="en-US" sz="1900" dirty="0">
                <a:latin typeface="Arial" pitchFamily="34" charset="0"/>
                <a:ea typeface="微软雅黑" pitchFamily="34" charset="-122"/>
                <a:cs typeface="Arial" pitchFamily="34" charset="0"/>
              </a:rPr>
              <a:t>不同领域人才培养、激励机制与管理能力</a:t>
            </a:r>
          </a:p>
          <a:p>
            <a:r>
              <a:rPr lang="zh-CN" altLang="en-US" sz="1900" dirty="0">
                <a:latin typeface="Arial" pitchFamily="34" charset="0"/>
                <a:ea typeface="微软雅黑" pitchFamily="34" charset="-122"/>
                <a:cs typeface="Arial" pitchFamily="34" charset="0"/>
              </a:rPr>
              <a:t>综合性多元产业板块管理问题</a:t>
            </a:r>
          </a:p>
          <a:p>
            <a:r>
              <a:rPr lang="en-US" altLang="zh-CN" sz="1900" dirty="0">
                <a:latin typeface="Arial" pitchFamily="34" charset="0"/>
                <a:ea typeface="微软雅黑" pitchFamily="34" charset="-122"/>
                <a:cs typeface="Arial" pitchFamily="34" charset="0"/>
              </a:rPr>
              <a:t>……</a:t>
            </a:r>
            <a:endParaRPr lang="zh-CN" altLang="en-US" sz="1900" dirty="0">
              <a:latin typeface="Arial" pitchFamily="34" charset="0"/>
              <a:ea typeface="微软雅黑" pitchFamily="34" charset="-122"/>
              <a:cs typeface="Arial" pitchFamily="34" charset="0"/>
            </a:endParaRPr>
          </a:p>
        </p:txBody>
      </p:sp>
      <p:sp>
        <p:nvSpPr>
          <p:cNvPr id="9" name="矩形 8"/>
          <p:cNvSpPr/>
          <p:nvPr/>
        </p:nvSpPr>
        <p:spPr bwMode="auto">
          <a:xfrm>
            <a:off x="829810" y="4794250"/>
            <a:ext cx="6299200" cy="1143000"/>
          </a:xfrm>
          <a:prstGeom prst="rect">
            <a:avLst/>
          </a:prstGeom>
          <a:solidFill>
            <a:srgbClr val="C00000"/>
          </a:solidFill>
          <a:ln>
            <a:headEnd type="none" w="med" len="med"/>
            <a:tailEnd type="none" w="med" len="med"/>
          </a:ln>
          <a:effectLst>
            <a:outerShdw blurRad="40000" dist="23000" dir="5400000" rotWithShape="0">
              <a:schemeClr val="bg1">
                <a:lumMod val="50000"/>
                <a:alpha val="35000"/>
              </a:schemeClr>
            </a:outerShdw>
          </a:effectLst>
        </p:spPr>
        <p:style>
          <a:lnRef idx="0">
            <a:schemeClr val="accent5"/>
          </a:lnRef>
          <a:fillRef idx="3">
            <a:schemeClr val="accent5"/>
          </a:fillRef>
          <a:effectRef idx="3">
            <a:schemeClr val="accent5"/>
          </a:effectRef>
          <a:fontRef idx="minor">
            <a:schemeClr val="lt1"/>
          </a:fontRef>
        </p:style>
        <p:txBody>
          <a:bodyPr wrap="none" anchor="ctr"/>
          <a:lstStyle/>
          <a:p>
            <a:pPr fontAlgn="auto">
              <a:lnSpc>
                <a:spcPct val="130000"/>
              </a:lnSpc>
              <a:spcBef>
                <a:spcPts val="0"/>
              </a:spcBef>
              <a:spcAft>
                <a:spcPts val="0"/>
              </a:spcAft>
              <a:defRPr/>
            </a:pPr>
            <a:r>
              <a:rPr lang="zh-CN" altLang="en-US" sz="2400" dirty="0">
                <a:solidFill>
                  <a:schemeClr val="bg1"/>
                </a:solidFill>
                <a:latin typeface="Arial" pitchFamily="34" charset="0"/>
                <a:ea typeface="微软雅黑" pitchFamily="34" charset="-122"/>
                <a:cs typeface="Arial" pitchFamily="34" charset="0"/>
              </a:rPr>
              <a:t>例：多业务板块的跨组织信息资</a:t>
            </a:r>
            <a:endParaRPr lang="en-US" altLang="zh-CN" sz="2400" dirty="0">
              <a:solidFill>
                <a:schemeClr val="bg1"/>
              </a:solidFill>
              <a:latin typeface="Arial" pitchFamily="34" charset="0"/>
              <a:ea typeface="微软雅黑" pitchFamily="34" charset="-122"/>
              <a:cs typeface="Arial" pitchFamily="34" charset="0"/>
            </a:endParaRPr>
          </a:p>
          <a:p>
            <a:pPr fontAlgn="auto">
              <a:lnSpc>
                <a:spcPct val="130000"/>
              </a:lnSpc>
              <a:spcBef>
                <a:spcPts val="0"/>
              </a:spcBef>
              <a:spcAft>
                <a:spcPts val="0"/>
              </a:spcAft>
              <a:defRPr/>
            </a:pPr>
            <a:r>
              <a:rPr lang="zh-CN" altLang="en-US" sz="2400" dirty="0">
                <a:solidFill>
                  <a:schemeClr val="bg1"/>
                </a:solidFill>
                <a:latin typeface="Arial" pitchFamily="34" charset="0"/>
                <a:ea typeface="微软雅黑" pitchFamily="34" charset="-122"/>
                <a:cs typeface="Arial" pitchFamily="34" charset="0"/>
              </a:rPr>
              <a:t>源的共享需求，遍布集团型企业</a:t>
            </a:r>
            <a:r>
              <a:rPr lang="en-US" altLang="zh-CN" sz="2400" dirty="0">
                <a:solidFill>
                  <a:schemeClr val="bg1"/>
                </a:solidFill>
                <a:latin typeface="Arial" pitchFamily="34" charset="0"/>
                <a:ea typeface="微软雅黑" pitchFamily="34" charset="-122"/>
                <a:cs typeface="Arial" pitchFamily="34" charset="0"/>
              </a:rPr>
              <a:t>……</a:t>
            </a:r>
          </a:p>
        </p:txBody>
      </p:sp>
      <p:sp>
        <p:nvSpPr>
          <p:cNvPr id="10" name="Rectangle 3"/>
          <p:cNvSpPr>
            <a:spLocks noGrp="1" noChangeArrowheads="1"/>
          </p:cNvSpPr>
          <p:nvPr>
            <p:ph type="title" idx="4294967295"/>
          </p:nvPr>
        </p:nvSpPr>
        <p:spPr>
          <a:xfrm>
            <a:off x="711341" y="0"/>
            <a:ext cx="11480656" cy="6921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a:defRPr/>
            </a:pPr>
            <a:r>
              <a:rPr lang="zh-CN" altLang="en-US" sz="3200" b="1" dirty="0">
                <a:solidFill>
                  <a:schemeClr val="bg1"/>
                </a:solidFill>
                <a:effectLst>
                  <a:outerShdw blurRad="38100" dist="38100" dir="2700000" algn="tl">
                    <a:srgbClr val="C0C0C0"/>
                  </a:outerShdw>
                </a:effectLst>
                <a:latin typeface="+mj-ea"/>
              </a:rPr>
              <a:t>软件系统的‘繁杂度’需要项目管理与集成</a:t>
            </a:r>
          </a:p>
        </p:txBody>
      </p:sp>
    </p:spTree>
    <p:extLst>
      <p:ext uri="{BB962C8B-B14F-4D97-AF65-F5344CB8AC3E}">
        <p14:creationId xmlns:p14="http://schemas.microsoft.com/office/powerpoint/2010/main" val="1047131119"/>
      </p:ext>
    </p:extLst>
  </p:cSld>
  <p:clrMapOvr>
    <a:masterClrMapping/>
  </p:clrMapOvr>
  <p:transition>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818" name="Rectangle 2"/>
          <p:cNvSpPr>
            <a:spLocks noGrp="1" noChangeArrowheads="1"/>
          </p:cNvSpPr>
          <p:nvPr>
            <p:ph type="title"/>
          </p:nvPr>
        </p:nvSpPr>
        <p:spPr>
          <a:xfrm>
            <a:off x="196396" y="-44271"/>
            <a:ext cx="10164233" cy="836613"/>
          </a:xfrm>
        </p:spPr>
        <p:txBody>
          <a:bodyPr>
            <a:normAutofit/>
          </a:bodyPr>
          <a:lstStyle/>
          <a:p>
            <a:pPr>
              <a:defRPr/>
            </a:pPr>
            <a:r>
              <a:rPr lang="zh-CN" altLang="en-US" sz="3200" b="1" dirty="0">
                <a:solidFill>
                  <a:schemeClr val="bg1"/>
                </a:solidFill>
                <a:latin typeface="黑体" panose="02010609060101010101" pitchFamily="49" charset="-122"/>
                <a:ea typeface="黑体" panose="02010609060101010101" pitchFamily="49" charset="-122"/>
              </a:rPr>
              <a:t>软件质量</a:t>
            </a:r>
          </a:p>
        </p:txBody>
      </p:sp>
      <p:sp>
        <p:nvSpPr>
          <p:cNvPr id="19459" name="Rectangle 3"/>
          <p:cNvSpPr>
            <a:spLocks noGrp="1" noChangeArrowheads="1"/>
          </p:cNvSpPr>
          <p:nvPr>
            <p:ph type="body" idx="1"/>
          </p:nvPr>
        </p:nvSpPr>
        <p:spPr bwMode="auto">
          <a:xfrm>
            <a:off x="2159000" y="1268413"/>
            <a:ext cx="9527117" cy="1223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 typeface="Arial" pitchFamily="34" charset="0"/>
              <a:buNone/>
            </a:pPr>
            <a:r>
              <a:rPr lang="en-US" altLang="zh-CN" sz="3600" b="1" dirty="0">
                <a:ea typeface="宋体" pitchFamily="2" charset="-122"/>
              </a:rPr>
              <a:t>McCall</a:t>
            </a:r>
            <a:r>
              <a:rPr lang="zh-CN" altLang="en-US" sz="3600" b="1" dirty="0">
                <a:ea typeface="宋体" pitchFamily="2" charset="-122"/>
              </a:rPr>
              <a:t>模型中的软件质量要素</a:t>
            </a:r>
          </a:p>
        </p:txBody>
      </p:sp>
      <p:sp>
        <p:nvSpPr>
          <p:cNvPr id="19460" name="Line 4"/>
          <p:cNvSpPr>
            <a:spLocks noChangeShapeType="1"/>
          </p:cNvSpPr>
          <p:nvPr/>
        </p:nvSpPr>
        <p:spPr bwMode="auto">
          <a:xfrm flipH="1">
            <a:off x="3454400" y="2492375"/>
            <a:ext cx="2641600" cy="27432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1" name="Line 5"/>
          <p:cNvSpPr>
            <a:spLocks noChangeShapeType="1"/>
          </p:cNvSpPr>
          <p:nvPr/>
        </p:nvSpPr>
        <p:spPr bwMode="auto">
          <a:xfrm>
            <a:off x="6096000" y="2492375"/>
            <a:ext cx="2540000" cy="27432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2" name="Line 6"/>
          <p:cNvSpPr>
            <a:spLocks noChangeShapeType="1"/>
          </p:cNvSpPr>
          <p:nvPr/>
        </p:nvSpPr>
        <p:spPr bwMode="auto">
          <a:xfrm>
            <a:off x="3454400" y="5235575"/>
            <a:ext cx="518160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3" name="Line 7"/>
          <p:cNvSpPr>
            <a:spLocks noChangeShapeType="1"/>
          </p:cNvSpPr>
          <p:nvPr/>
        </p:nvSpPr>
        <p:spPr bwMode="auto">
          <a:xfrm>
            <a:off x="6096000" y="2492375"/>
            <a:ext cx="0" cy="16764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4" name="Line 8"/>
          <p:cNvSpPr>
            <a:spLocks noChangeShapeType="1"/>
          </p:cNvSpPr>
          <p:nvPr/>
        </p:nvSpPr>
        <p:spPr bwMode="auto">
          <a:xfrm flipH="1">
            <a:off x="3454400" y="4168775"/>
            <a:ext cx="2641600" cy="10668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5" name="Line 9"/>
          <p:cNvSpPr>
            <a:spLocks noChangeShapeType="1"/>
          </p:cNvSpPr>
          <p:nvPr/>
        </p:nvSpPr>
        <p:spPr bwMode="auto">
          <a:xfrm>
            <a:off x="6096000" y="4168775"/>
            <a:ext cx="2540000" cy="10668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6" name="Text Box 10"/>
          <p:cNvSpPr txBox="1">
            <a:spLocks noChangeArrowheads="1"/>
          </p:cNvSpPr>
          <p:nvPr/>
        </p:nvSpPr>
        <p:spPr bwMode="auto">
          <a:xfrm>
            <a:off x="4876801" y="3482976"/>
            <a:ext cx="8034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lnSpc>
                <a:spcPct val="100000"/>
              </a:lnSpc>
              <a:spcBef>
                <a:spcPct val="0"/>
              </a:spcBef>
              <a:buClrTx/>
              <a:buSzTx/>
              <a:buFontTx/>
              <a:buNone/>
            </a:pPr>
            <a:r>
              <a:rPr kumimoji="1" lang="zh-CN" altLang="en-US" b="1">
                <a:latin typeface="Times New Roman" pitchFamily="18" charset="0"/>
              </a:rPr>
              <a:t>产品</a:t>
            </a:r>
          </a:p>
          <a:p>
            <a:pPr eaLnBrk="1" hangingPunct="1">
              <a:lnSpc>
                <a:spcPct val="100000"/>
              </a:lnSpc>
              <a:spcBef>
                <a:spcPct val="0"/>
              </a:spcBef>
              <a:buClrTx/>
              <a:buSzTx/>
              <a:buFontTx/>
              <a:buNone/>
            </a:pPr>
            <a:r>
              <a:rPr kumimoji="1" lang="zh-CN" altLang="en-US" b="1">
                <a:latin typeface="Times New Roman" pitchFamily="18" charset="0"/>
              </a:rPr>
              <a:t>修改</a:t>
            </a:r>
          </a:p>
        </p:txBody>
      </p:sp>
      <p:sp>
        <p:nvSpPr>
          <p:cNvPr id="19467" name="Text Box 11"/>
          <p:cNvSpPr txBox="1">
            <a:spLocks noChangeArrowheads="1"/>
          </p:cNvSpPr>
          <p:nvPr/>
        </p:nvSpPr>
        <p:spPr bwMode="auto">
          <a:xfrm>
            <a:off x="6197601" y="3482976"/>
            <a:ext cx="14351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lnSpc>
                <a:spcPct val="100000"/>
              </a:lnSpc>
              <a:spcBef>
                <a:spcPct val="0"/>
              </a:spcBef>
              <a:buClrTx/>
              <a:buSzTx/>
              <a:buFontTx/>
              <a:buNone/>
            </a:pPr>
            <a:r>
              <a:rPr kumimoji="1" lang="zh-CN" altLang="en-US" b="1">
                <a:latin typeface="Times New Roman" pitchFamily="18" charset="0"/>
              </a:rPr>
              <a:t>产品</a:t>
            </a:r>
          </a:p>
          <a:p>
            <a:pPr eaLnBrk="1" hangingPunct="1">
              <a:lnSpc>
                <a:spcPct val="100000"/>
              </a:lnSpc>
              <a:spcBef>
                <a:spcPct val="0"/>
              </a:spcBef>
              <a:buClrTx/>
              <a:buSzTx/>
              <a:buFontTx/>
              <a:buNone/>
            </a:pPr>
            <a:r>
              <a:rPr kumimoji="1" lang="zh-CN" altLang="en-US" b="1">
                <a:latin typeface="Times New Roman" pitchFamily="18" charset="0"/>
              </a:rPr>
              <a:t>变迁</a:t>
            </a:r>
          </a:p>
        </p:txBody>
      </p:sp>
      <p:sp>
        <p:nvSpPr>
          <p:cNvPr id="19468" name="Text Box 12"/>
          <p:cNvSpPr txBox="1">
            <a:spLocks noChangeArrowheads="1"/>
          </p:cNvSpPr>
          <p:nvPr/>
        </p:nvSpPr>
        <p:spPr bwMode="auto">
          <a:xfrm>
            <a:off x="5588000" y="4397376"/>
            <a:ext cx="165946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lnSpc>
                <a:spcPct val="100000"/>
              </a:lnSpc>
              <a:spcBef>
                <a:spcPct val="0"/>
              </a:spcBef>
              <a:buClrTx/>
              <a:buSzTx/>
              <a:buFontTx/>
              <a:buNone/>
            </a:pPr>
            <a:r>
              <a:rPr kumimoji="1" lang="zh-CN" altLang="en-US" b="1">
                <a:latin typeface="Times New Roman" pitchFamily="18" charset="0"/>
              </a:rPr>
              <a:t>产品</a:t>
            </a:r>
          </a:p>
          <a:p>
            <a:pPr eaLnBrk="1" hangingPunct="1">
              <a:lnSpc>
                <a:spcPct val="100000"/>
              </a:lnSpc>
              <a:spcBef>
                <a:spcPct val="0"/>
              </a:spcBef>
              <a:buClrTx/>
              <a:buSzTx/>
              <a:buFontTx/>
              <a:buNone/>
            </a:pPr>
            <a:r>
              <a:rPr kumimoji="1" lang="zh-CN" altLang="en-US" b="1">
                <a:latin typeface="Times New Roman" pitchFamily="18" charset="0"/>
              </a:rPr>
              <a:t>运行</a:t>
            </a:r>
          </a:p>
        </p:txBody>
      </p:sp>
      <p:sp>
        <p:nvSpPr>
          <p:cNvPr id="19469" name="Text Box 13"/>
          <p:cNvSpPr txBox="1">
            <a:spLocks noChangeArrowheads="1"/>
          </p:cNvSpPr>
          <p:nvPr/>
        </p:nvSpPr>
        <p:spPr bwMode="auto">
          <a:xfrm>
            <a:off x="2639484" y="2513013"/>
            <a:ext cx="216534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lnSpc>
                <a:spcPct val="100000"/>
              </a:lnSpc>
              <a:spcBef>
                <a:spcPct val="0"/>
              </a:spcBef>
              <a:buClrTx/>
              <a:buSzTx/>
              <a:buFontTx/>
              <a:buNone/>
            </a:pPr>
            <a:r>
              <a:rPr kumimoji="1" lang="zh-CN" altLang="en-US" b="1">
                <a:latin typeface="Times New Roman" pitchFamily="18" charset="0"/>
              </a:rPr>
              <a:t>易维护性</a:t>
            </a:r>
          </a:p>
          <a:p>
            <a:pPr eaLnBrk="1" hangingPunct="1">
              <a:lnSpc>
                <a:spcPct val="100000"/>
              </a:lnSpc>
              <a:spcBef>
                <a:spcPct val="0"/>
              </a:spcBef>
              <a:buClrTx/>
              <a:buSzTx/>
              <a:buFontTx/>
              <a:buNone/>
            </a:pPr>
            <a:r>
              <a:rPr kumimoji="1" lang="zh-CN" altLang="en-US" b="1">
                <a:latin typeface="Times New Roman" pitchFamily="18" charset="0"/>
              </a:rPr>
              <a:t>灵活性</a:t>
            </a:r>
          </a:p>
          <a:p>
            <a:pPr eaLnBrk="1" hangingPunct="1">
              <a:lnSpc>
                <a:spcPct val="100000"/>
              </a:lnSpc>
              <a:spcBef>
                <a:spcPct val="0"/>
              </a:spcBef>
              <a:buClrTx/>
              <a:buSzTx/>
              <a:buFontTx/>
              <a:buNone/>
            </a:pPr>
            <a:r>
              <a:rPr kumimoji="1" lang="zh-CN" altLang="en-US" b="1">
                <a:latin typeface="Times New Roman" pitchFamily="18" charset="0"/>
              </a:rPr>
              <a:t>易测试性</a:t>
            </a:r>
          </a:p>
        </p:txBody>
      </p:sp>
      <p:sp>
        <p:nvSpPr>
          <p:cNvPr id="19470" name="Text Box 14"/>
          <p:cNvSpPr txBox="1">
            <a:spLocks noChangeArrowheads="1"/>
          </p:cNvSpPr>
          <p:nvPr/>
        </p:nvSpPr>
        <p:spPr bwMode="auto">
          <a:xfrm>
            <a:off x="7518400" y="2492375"/>
            <a:ext cx="222673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lnSpc>
                <a:spcPct val="100000"/>
              </a:lnSpc>
              <a:spcBef>
                <a:spcPct val="0"/>
              </a:spcBef>
              <a:buClrTx/>
              <a:buSzTx/>
              <a:buFontTx/>
              <a:buNone/>
            </a:pPr>
            <a:r>
              <a:rPr kumimoji="1" lang="zh-CN" altLang="en-US" b="1">
                <a:latin typeface="Times New Roman" pitchFamily="18" charset="0"/>
              </a:rPr>
              <a:t>易移植性</a:t>
            </a:r>
          </a:p>
          <a:p>
            <a:pPr eaLnBrk="1" hangingPunct="1">
              <a:lnSpc>
                <a:spcPct val="100000"/>
              </a:lnSpc>
              <a:spcBef>
                <a:spcPct val="0"/>
              </a:spcBef>
              <a:buClrTx/>
              <a:buSzTx/>
              <a:buFontTx/>
              <a:buNone/>
            </a:pPr>
            <a:r>
              <a:rPr kumimoji="1" lang="zh-CN" altLang="en-US" b="1">
                <a:latin typeface="Times New Roman" pitchFamily="18" charset="0"/>
              </a:rPr>
              <a:t>易复用性</a:t>
            </a:r>
          </a:p>
          <a:p>
            <a:pPr eaLnBrk="1" hangingPunct="1">
              <a:lnSpc>
                <a:spcPct val="100000"/>
              </a:lnSpc>
              <a:spcBef>
                <a:spcPct val="0"/>
              </a:spcBef>
              <a:buClrTx/>
              <a:buSzTx/>
              <a:buFontTx/>
              <a:buNone/>
            </a:pPr>
            <a:r>
              <a:rPr kumimoji="1" lang="zh-CN" altLang="en-US" b="1">
                <a:latin typeface="Times New Roman" pitchFamily="18" charset="0"/>
              </a:rPr>
              <a:t>互用性</a:t>
            </a:r>
            <a:endParaRPr kumimoji="1" lang="zh-CN" altLang="en-US" sz="3200" b="1">
              <a:latin typeface="Times New Roman" pitchFamily="18" charset="0"/>
            </a:endParaRPr>
          </a:p>
        </p:txBody>
      </p:sp>
      <p:sp>
        <p:nvSpPr>
          <p:cNvPr id="19471" name="Text Box 15"/>
          <p:cNvSpPr txBox="1">
            <a:spLocks noChangeArrowheads="1"/>
          </p:cNvSpPr>
          <p:nvPr/>
        </p:nvSpPr>
        <p:spPr bwMode="auto">
          <a:xfrm>
            <a:off x="3657600" y="5464176"/>
            <a:ext cx="358463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lnSpc>
                <a:spcPct val="100000"/>
              </a:lnSpc>
              <a:spcBef>
                <a:spcPct val="0"/>
              </a:spcBef>
              <a:buClrTx/>
              <a:buSzTx/>
              <a:buFontTx/>
              <a:buNone/>
            </a:pPr>
            <a:r>
              <a:rPr kumimoji="1" lang="zh-CN" altLang="en-US" b="1">
                <a:latin typeface="Times New Roman" pitchFamily="18" charset="0"/>
              </a:rPr>
              <a:t>正确性    可靠性    高效率</a:t>
            </a:r>
          </a:p>
          <a:p>
            <a:pPr eaLnBrk="1" hangingPunct="1">
              <a:lnSpc>
                <a:spcPct val="100000"/>
              </a:lnSpc>
              <a:spcBef>
                <a:spcPct val="0"/>
              </a:spcBef>
              <a:buClrTx/>
              <a:buSzTx/>
              <a:buFontTx/>
              <a:buNone/>
            </a:pPr>
            <a:r>
              <a:rPr kumimoji="1" lang="zh-CN" altLang="en-US" b="1">
                <a:latin typeface="Times New Roman" pitchFamily="18" charset="0"/>
              </a:rPr>
              <a:t>完整性    易使用性</a:t>
            </a:r>
          </a:p>
        </p:txBody>
      </p:sp>
    </p:spTree>
    <p:extLst>
      <p:ext uri="{BB962C8B-B14F-4D97-AF65-F5344CB8AC3E}">
        <p14:creationId xmlns:p14="http://schemas.microsoft.com/office/powerpoint/2010/main" val="15257814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4440703" y="834948"/>
            <a:ext cx="7613649" cy="5700713"/>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55299" name="Rectangle 4"/>
          <p:cNvSpPr>
            <a:spLocks noChangeArrowheads="1"/>
          </p:cNvSpPr>
          <p:nvPr/>
        </p:nvSpPr>
        <p:spPr bwMode="auto">
          <a:xfrm>
            <a:off x="4800640" y="1050848"/>
            <a:ext cx="3860800" cy="5484813"/>
          </a:xfrm>
          <a:prstGeom prst="rect">
            <a:avLst/>
          </a:prstGeom>
          <a:noFill/>
          <a:ln w="9525">
            <a:noFill/>
            <a:miter lim="800000"/>
            <a:headEnd/>
            <a:tailEnd/>
          </a:ln>
        </p:spPr>
        <p:txBody>
          <a:bodyPr lIns="0" tIns="0" rIns="0" bIns="0" anchor="ctr">
            <a:spAutoFit/>
          </a:bodyPr>
          <a:lstStyle/>
          <a:p>
            <a:pPr indent="173038" eaLnBrk="0" hangingPunct="0">
              <a:lnSpc>
                <a:spcPct val="110000"/>
              </a:lnSpc>
              <a:tabLst>
                <a:tab pos="0" algn="l"/>
              </a:tabLst>
            </a:pPr>
            <a:r>
              <a:rPr lang="zh-CN" altLang="en-US" b="1" dirty="0">
                <a:solidFill>
                  <a:srgbClr val="C00000"/>
                </a:solidFill>
                <a:latin typeface="华文细黑" pitchFamily="2" charset="-122"/>
                <a:ea typeface="华文细黑" pitchFamily="2" charset="-122"/>
              </a:rPr>
              <a:t>信息化领导力</a:t>
            </a:r>
            <a:endParaRPr lang="en-US" altLang="zh-CN" b="1" dirty="0">
              <a:solidFill>
                <a:srgbClr val="C00000"/>
              </a:solidFill>
              <a:latin typeface="华文细黑" pitchFamily="2" charset="-122"/>
              <a:ea typeface="华文细黑" pitchFamily="2" charset="-122"/>
            </a:endParaRPr>
          </a:p>
          <a:p>
            <a:pPr indent="173038" eaLnBrk="0" hangingPunct="0">
              <a:lnSpc>
                <a:spcPct val="110000"/>
              </a:lnSpc>
              <a:tabLst>
                <a:tab pos="0" algn="l"/>
              </a:tabLst>
            </a:pPr>
            <a:r>
              <a:rPr lang="en-US" altLang="zh-CN" dirty="0">
                <a:latin typeface="华文细黑" pitchFamily="2" charset="-122"/>
                <a:ea typeface="华文细黑" pitchFamily="2" charset="-122"/>
              </a:rPr>
              <a:t>    1</a:t>
            </a:r>
            <a:r>
              <a:rPr lang="zh-CN" altLang="en-US" dirty="0">
                <a:latin typeface="华文细黑" pitchFamily="2" charset="-122"/>
                <a:ea typeface="华文细黑" pitchFamily="2" charset="-122"/>
              </a:rPr>
              <a:t>、认知度与推动力</a:t>
            </a:r>
          </a:p>
          <a:p>
            <a:pPr indent="173038" eaLnBrk="0" hangingPunct="0">
              <a:lnSpc>
                <a:spcPct val="110000"/>
              </a:lnSpc>
              <a:tabLst>
                <a:tab pos="0" algn="l"/>
              </a:tabLst>
            </a:pPr>
            <a:r>
              <a:rPr lang="en-US" altLang="zh-CN" dirty="0">
                <a:latin typeface="华文细黑" pitchFamily="2" charset="-122"/>
                <a:ea typeface="华文细黑" pitchFamily="2" charset="-122"/>
              </a:rPr>
              <a:t>     2</a:t>
            </a:r>
            <a:r>
              <a:rPr lang="zh-CN" altLang="en-US" dirty="0">
                <a:latin typeface="华文细黑" pitchFamily="2" charset="-122"/>
                <a:ea typeface="华文细黑" pitchFamily="2" charset="-122"/>
              </a:rPr>
              <a:t>、信息化战略与规划</a:t>
            </a:r>
          </a:p>
          <a:p>
            <a:pPr indent="173038" eaLnBrk="0" hangingPunct="0">
              <a:lnSpc>
                <a:spcPct val="110000"/>
              </a:lnSpc>
              <a:tabLst>
                <a:tab pos="0" algn="l"/>
              </a:tabLst>
            </a:pPr>
            <a:r>
              <a:rPr lang="en-US" altLang="zh-CN" dirty="0">
                <a:latin typeface="华文细黑" pitchFamily="2" charset="-122"/>
                <a:ea typeface="华文细黑" pitchFamily="2" charset="-122"/>
              </a:rPr>
              <a:t>     3</a:t>
            </a:r>
            <a:r>
              <a:rPr lang="zh-CN" altLang="en-US" dirty="0">
                <a:latin typeface="华文细黑" pitchFamily="2" charset="-122"/>
                <a:ea typeface="华文细黑" pitchFamily="2" charset="-122"/>
              </a:rPr>
              <a:t>、信息化工作执行力</a:t>
            </a:r>
          </a:p>
          <a:p>
            <a:pPr indent="173038" eaLnBrk="0" hangingPunct="0">
              <a:lnSpc>
                <a:spcPct val="110000"/>
              </a:lnSpc>
              <a:tabLst>
                <a:tab pos="0" algn="l"/>
              </a:tabLst>
            </a:pPr>
            <a:r>
              <a:rPr lang="zh-CN" altLang="en-US" b="1" dirty="0">
                <a:solidFill>
                  <a:srgbClr val="C00000"/>
                </a:solidFill>
                <a:latin typeface="华文细黑" pitchFamily="2" charset="-122"/>
                <a:ea typeface="华文细黑" pitchFamily="2" charset="-122"/>
              </a:rPr>
              <a:t>信息化基础建设</a:t>
            </a:r>
          </a:p>
          <a:p>
            <a:pPr indent="173038" eaLnBrk="0" hangingPunct="0">
              <a:lnSpc>
                <a:spcPct val="110000"/>
              </a:lnSpc>
              <a:tabLst>
                <a:tab pos="0" algn="l"/>
              </a:tabLst>
            </a:pPr>
            <a:r>
              <a:rPr lang="en-US" altLang="zh-CN" dirty="0">
                <a:latin typeface="华文细黑" pitchFamily="2" charset="-122"/>
                <a:ea typeface="华文细黑" pitchFamily="2" charset="-122"/>
              </a:rPr>
              <a:t>     1</a:t>
            </a:r>
            <a:r>
              <a:rPr lang="zh-CN" altLang="en-US" dirty="0">
                <a:latin typeface="华文细黑" pitchFamily="2" charset="-122"/>
                <a:ea typeface="华文细黑" pitchFamily="2" charset="-122"/>
              </a:rPr>
              <a:t>、信息化投资策略与投</a:t>
            </a:r>
            <a:endParaRPr lang="en-US" altLang="zh-CN" dirty="0">
              <a:latin typeface="华文细黑" pitchFamily="2" charset="-122"/>
              <a:ea typeface="华文细黑" pitchFamily="2" charset="-122"/>
            </a:endParaRPr>
          </a:p>
          <a:p>
            <a:pPr indent="173038" eaLnBrk="0" hangingPunct="0">
              <a:lnSpc>
                <a:spcPct val="110000"/>
              </a:lnSpc>
              <a:tabLst>
                <a:tab pos="0" algn="l"/>
              </a:tabLst>
            </a:pPr>
            <a:r>
              <a:rPr lang="en-US" altLang="zh-CN" dirty="0">
                <a:latin typeface="华文细黑" pitchFamily="2" charset="-122"/>
                <a:ea typeface="华文细黑" pitchFamily="2" charset="-122"/>
              </a:rPr>
              <a:t>            </a:t>
            </a:r>
            <a:r>
              <a:rPr lang="zh-CN" altLang="en-US" dirty="0">
                <a:latin typeface="华文细黑" pitchFamily="2" charset="-122"/>
                <a:ea typeface="华文细黑" pitchFamily="2" charset="-122"/>
              </a:rPr>
              <a:t>资结构</a:t>
            </a:r>
          </a:p>
          <a:p>
            <a:pPr indent="173038" eaLnBrk="0" hangingPunct="0">
              <a:lnSpc>
                <a:spcPct val="110000"/>
              </a:lnSpc>
              <a:tabLst>
                <a:tab pos="0" algn="l"/>
              </a:tabLst>
            </a:pPr>
            <a:r>
              <a:rPr lang="en-US" altLang="zh-CN" dirty="0">
                <a:latin typeface="华文细黑" pitchFamily="2" charset="-122"/>
                <a:ea typeface="华文细黑" pitchFamily="2" charset="-122"/>
              </a:rPr>
              <a:t>     2</a:t>
            </a:r>
            <a:r>
              <a:rPr lang="zh-CN" altLang="en-US" dirty="0">
                <a:latin typeface="华文细黑" pitchFamily="2" charset="-122"/>
                <a:ea typeface="华文细黑" pitchFamily="2" charset="-122"/>
              </a:rPr>
              <a:t>、系统架构技术路线</a:t>
            </a:r>
          </a:p>
          <a:p>
            <a:pPr indent="173038" eaLnBrk="0" hangingPunct="0">
              <a:lnSpc>
                <a:spcPct val="110000"/>
              </a:lnSpc>
              <a:tabLst>
                <a:tab pos="0" algn="l"/>
              </a:tabLst>
            </a:pPr>
            <a:r>
              <a:rPr lang="en-US" altLang="zh-CN" dirty="0">
                <a:latin typeface="华文细黑" pitchFamily="2" charset="-122"/>
                <a:ea typeface="华文细黑" pitchFamily="2" charset="-122"/>
              </a:rPr>
              <a:t>     3</a:t>
            </a:r>
            <a:r>
              <a:rPr lang="zh-CN" altLang="en-US" dirty="0">
                <a:latin typeface="华文细黑" pitchFamily="2" charset="-122"/>
                <a:ea typeface="华文细黑" pitchFamily="2" charset="-122"/>
              </a:rPr>
              <a:t>、信息化标准规范与管</a:t>
            </a:r>
            <a:endParaRPr lang="en-US" altLang="zh-CN" dirty="0">
              <a:latin typeface="华文细黑" pitchFamily="2" charset="-122"/>
              <a:ea typeface="华文细黑" pitchFamily="2" charset="-122"/>
            </a:endParaRPr>
          </a:p>
          <a:p>
            <a:pPr indent="173038" eaLnBrk="0" hangingPunct="0">
              <a:lnSpc>
                <a:spcPct val="110000"/>
              </a:lnSpc>
              <a:tabLst>
                <a:tab pos="0" algn="l"/>
              </a:tabLst>
            </a:pPr>
            <a:r>
              <a:rPr lang="en-US" altLang="zh-CN" dirty="0">
                <a:latin typeface="华文细黑" pitchFamily="2" charset="-122"/>
                <a:ea typeface="华文细黑" pitchFamily="2" charset="-122"/>
              </a:rPr>
              <a:t>            </a:t>
            </a:r>
            <a:r>
              <a:rPr lang="zh-CN" altLang="en-US" dirty="0">
                <a:latin typeface="华文细黑" pitchFamily="2" charset="-122"/>
                <a:ea typeface="华文细黑" pitchFamily="2" charset="-122"/>
              </a:rPr>
              <a:t>控体系</a:t>
            </a:r>
          </a:p>
          <a:p>
            <a:pPr indent="173038" eaLnBrk="0" hangingPunct="0">
              <a:lnSpc>
                <a:spcPct val="110000"/>
              </a:lnSpc>
              <a:tabLst>
                <a:tab pos="0" algn="l"/>
              </a:tabLst>
            </a:pPr>
            <a:r>
              <a:rPr lang="en-US" altLang="zh-CN" dirty="0">
                <a:latin typeface="华文细黑" pitchFamily="2" charset="-122"/>
                <a:ea typeface="华文细黑" pitchFamily="2" charset="-122"/>
              </a:rPr>
              <a:t>     4</a:t>
            </a:r>
            <a:r>
              <a:rPr lang="zh-CN" altLang="en-US" dirty="0">
                <a:latin typeface="华文细黑" pitchFamily="2" charset="-122"/>
                <a:ea typeface="华文细黑" pitchFamily="2" charset="-122"/>
              </a:rPr>
              <a:t>、基础设施 建  设水平</a:t>
            </a:r>
          </a:p>
          <a:p>
            <a:pPr indent="173038" eaLnBrk="0" hangingPunct="0">
              <a:lnSpc>
                <a:spcPct val="110000"/>
              </a:lnSpc>
              <a:tabLst>
                <a:tab pos="0" algn="l"/>
              </a:tabLst>
            </a:pPr>
            <a:r>
              <a:rPr lang="zh-CN" altLang="en-US" b="1" dirty="0">
                <a:solidFill>
                  <a:srgbClr val="C00000"/>
                </a:solidFill>
                <a:latin typeface="华文细黑" pitchFamily="2" charset="-122"/>
                <a:ea typeface="华文细黑" pitchFamily="2" charset="-122"/>
              </a:rPr>
              <a:t>信息化应用与效果</a:t>
            </a:r>
          </a:p>
          <a:p>
            <a:pPr indent="173038" eaLnBrk="0" hangingPunct="0">
              <a:lnSpc>
                <a:spcPct val="110000"/>
              </a:lnSpc>
              <a:tabLst>
                <a:tab pos="0" algn="l"/>
              </a:tabLst>
            </a:pPr>
            <a:r>
              <a:rPr lang="en-US" altLang="zh-CN" dirty="0">
                <a:latin typeface="华文细黑" pitchFamily="2" charset="-122"/>
                <a:ea typeface="华文细黑" pitchFamily="2" charset="-122"/>
              </a:rPr>
              <a:t>     1</a:t>
            </a:r>
            <a:r>
              <a:rPr lang="zh-CN" altLang="en-US" dirty="0">
                <a:latin typeface="华文细黑" pitchFamily="2" charset="-122"/>
                <a:ea typeface="华文细黑" pitchFamily="2" charset="-122"/>
              </a:rPr>
              <a:t>、主营业务信息化</a:t>
            </a:r>
          </a:p>
          <a:p>
            <a:pPr indent="173038" eaLnBrk="0" hangingPunct="0">
              <a:lnSpc>
                <a:spcPct val="110000"/>
              </a:lnSpc>
              <a:tabLst>
                <a:tab pos="0" algn="l"/>
              </a:tabLst>
            </a:pPr>
            <a:r>
              <a:rPr lang="en-US" altLang="zh-CN" dirty="0">
                <a:latin typeface="华文细黑" pitchFamily="2" charset="-122"/>
                <a:ea typeface="华文细黑" pitchFamily="2" charset="-122"/>
              </a:rPr>
              <a:t>     2</a:t>
            </a:r>
            <a:r>
              <a:rPr lang="zh-CN" altLang="en-US" dirty="0">
                <a:latin typeface="华文细黑" pitchFamily="2" charset="-122"/>
                <a:ea typeface="华文细黑" pitchFamily="2" charset="-122"/>
              </a:rPr>
              <a:t>、管理信息化</a:t>
            </a:r>
          </a:p>
          <a:p>
            <a:pPr indent="173038" eaLnBrk="0" hangingPunct="0">
              <a:lnSpc>
                <a:spcPct val="110000"/>
              </a:lnSpc>
              <a:tabLst>
                <a:tab pos="0" algn="l"/>
              </a:tabLst>
            </a:pPr>
            <a:r>
              <a:rPr lang="en-US" altLang="zh-CN" dirty="0">
                <a:latin typeface="华文细黑" pitchFamily="2" charset="-122"/>
                <a:ea typeface="华文细黑" pitchFamily="2" charset="-122"/>
              </a:rPr>
              <a:t>     3</a:t>
            </a:r>
            <a:r>
              <a:rPr lang="zh-CN" altLang="en-US" dirty="0">
                <a:latin typeface="华文细黑" pitchFamily="2" charset="-122"/>
                <a:ea typeface="华文细黑" pitchFamily="2" charset="-122"/>
              </a:rPr>
              <a:t>、企业协同与电子商务</a:t>
            </a:r>
          </a:p>
          <a:p>
            <a:pPr indent="173038" eaLnBrk="0" hangingPunct="0">
              <a:lnSpc>
                <a:spcPct val="110000"/>
              </a:lnSpc>
              <a:tabLst>
                <a:tab pos="0" algn="l"/>
              </a:tabLst>
            </a:pPr>
            <a:r>
              <a:rPr lang="en-US" altLang="zh-CN" dirty="0">
                <a:latin typeface="华文细黑" pitchFamily="2" charset="-122"/>
                <a:ea typeface="华文细黑" pitchFamily="2" charset="-122"/>
              </a:rPr>
              <a:t>     4</a:t>
            </a:r>
            <a:r>
              <a:rPr lang="zh-CN" altLang="en-US" dirty="0">
                <a:latin typeface="华文细黑" pitchFamily="2" charset="-122"/>
                <a:ea typeface="华文细黑" pitchFamily="2" charset="-122"/>
              </a:rPr>
              <a:t>、信息化集成水平</a:t>
            </a:r>
          </a:p>
          <a:p>
            <a:pPr indent="173038" eaLnBrk="0" hangingPunct="0">
              <a:lnSpc>
                <a:spcPct val="110000"/>
              </a:lnSpc>
              <a:tabLst>
                <a:tab pos="0" algn="l"/>
              </a:tabLst>
            </a:pPr>
            <a:r>
              <a:rPr lang="en-US" altLang="zh-CN" dirty="0">
                <a:latin typeface="华文细黑" pitchFamily="2" charset="-122"/>
                <a:ea typeface="华文细黑" pitchFamily="2" charset="-122"/>
              </a:rPr>
              <a:t>     5</a:t>
            </a:r>
            <a:r>
              <a:rPr lang="zh-CN" altLang="en-US" dirty="0">
                <a:latin typeface="华文细黑" pitchFamily="2" charset="-122"/>
                <a:ea typeface="华文细黑" pitchFamily="2" charset="-122"/>
              </a:rPr>
              <a:t>、变革与创新</a:t>
            </a:r>
            <a:endParaRPr lang="en-US" altLang="zh-CN" dirty="0">
              <a:latin typeface="华文细黑" pitchFamily="2" charset="-122"/>
              <a:ea typeface="华文细黑" pitchFamily="2" charset="-122"/>
            </a:endParaRPr>
          </a:p>
          <a:p>
            <a:pPr indent="173038" eaLnBrk="0" hangingPunct="0">
              <a:lnSpc>
                <a:spcPct val="110000"/>
              </a:lnSpc>
              <a:tabLst>
                <a:tab pos="0" algn="l"/>
              </a:tabLst>
            </a:pPr>
            <a:endParaRPr lang="zh-CN" altLang="en-US" dirty="0">
              <a:latin typeface="华文细黑" pitchFamily="2" charset="-122"/>
              <a:ea typeface="华文细黑" pitchFamily="2" charset="-122"/>
            </a:endParaRPr>
          </a:p>
        </p:txBody>
      </p:sp>
      <p:sp>
        <p:nvSpPr>
          <p:cNvPr id="55300" name="Rectangle 4"/>
          <p:cNvSpPr>
            <a:spLocks noChangeArrowheads="1"/>
          </p:cNvSpPr>
          <p:nvPr/>
        </p:nvSpPr>
        <p:spPr bwMode="auto">
          <a:xfrm>
            <a:off x="8383966" y="742893"/>
            <a:ext cx="3520016" cy="3323987"/>
          </a:xfrm>
          <a:prstGeom prst="rect">
            <a:avLst/>
          </a:prstGeom>
          <a:noFill/>
          <a:ln w="9525">
            <a:noFill/>
            <a:miter lim="800000"/>
            <a:headEnd/>
            <a:tailEnd/>
          </a:ln>
        </p:spPr>
        <p:txBody>
          <a:bodyPr lIns="0" tIns="0" rIns="0" bIns="0" anchor="ctr">
            <a:spAutoFit/>
          </a:bodyPr>
          <a:lstStyle/>
          <a:p>
            <a:pPr indent="173038" eaLnBrk="0" hangingPunct="0">
              <a:lnSpc>
                <a:spcPct val="120000"/>
              </a:lnSpc>
              <a:tabLst>
                <a:tab pos="0" algn="l"/>
              </a:tabLst>
            </a:pPr>
            <a:r>
              <a:rPr lang="zh-CN" altLang="en-US" dirty="0">
                <a:latin typeface="Agfa Rotis Semisans ExBd"/>
                <a:ea typeface="华文细黑" pitchFamily="2" charset="-122"/>
              </a:rPr>
              <a:t>	</a:t>
            </a:r>
          </a:p>
          <a:p>
            <a:pPr indent="173038" eaLnBrk="0" hangingPunct="0">
              <a:lnSpc>
                <a:spcPct val="120000"/>
              </a:lnSpc>
              <a:tabLst>
                <a:tab pos="0" algn="l"/>
              </a:tabLst>
            </a:pPr>
            <a:r>
              <a:rPr lang="zh-CN" altLang="en-US" b="1" dirty="0">
                <a:solidFill>
                  <a:srgbClr val="C00000"/>
                </a:solidFill>
                <a:latin typeface="Agfa Rotis Semisans ExBd"/>
                <a:ea typeface="华文细黑" pitchFamily="2" charset="-122"/>
              </a:rPr>
              <a:t>服务管理与</a:t>
            </a:r>
            <a:r>
              <a:rPr lang="en-US" altLang="zh-CN" b="1" dirty="0">
                <a:solidFill>
                  <a:srgbClr val="C00000"/>
                </a:solidFill>
                <a:latin typeface="Agfa Rotis Semisans ExBd"/>
                <a:ea typeface="华文细黑" pitchFamily="2" charset="-122"/>
              </a:rPr>
              <a:t>IT</a:t>
            </a:r>
            <a:r>
              <a:rPr lang="zh-CN" altLang="en-US" b="1" dirty="0">
                <a:solidFill>
                  <a:srgbClr val="C00000"/>
                </a:solidFill>
                <a:latin typeface="Agfa Rotis Semisans ExBd"/>
                <a:ea typeface="华文细黑" pitchFamily="2" charset="-122"/>
              </a:rPr>
              <a:t>治理</a:t>
            </a:r>
          </a:p>
          <a:p>
            <a:pPr indent="173038" eaLnBrk="0" hangingPunct="0">
              <a:lnSpc>
                <a:spcPct val="120000"/>
              </a:lnSpc>
              <a:tabLst>
                <a:tab pos="0" algn="l"/>
              </a:tabLst>
            </a:pPr>
            <a:r>
              <a:rPr lang="en-US" altLang="zh-CN" dirty="0">
                <a:latin typeface="Agfa Rotis Semisans ExBd"/>
                <a:ea typeface="华文细黑" pitchFamily="2" charset="-122"/>
              </a:rPr>
              <a:t>     1</a:t>
            </a:r>
            <a:r>
              <a:rPr lang="zh-CN" altLang="en-US" dirty="0">
                <a:latin typeface="Agfa Rotis Semisans ExBd"/>
                <a:ea typeface="华文细黑" pitchFamily="2" charset="-122"/>
              </a:rPr>
              <a:t>、信息化建设项目管理</a:t>
            </a:r>
          </a:p>
          <a:p>
            <a:pPr indent="173038" eaLnBrk="0" hangingPunct="0">
              <a:lnSpc>
                <a:spcPct val="120000"/>
              </a:lnSpc>
              <a:tabLst>
                <a:tab pos="0" algn="l"/>
              </a:tabLst>
            </a:pPr>
            <a:r>
              <a:rPr lang="en-US" altLang="zh-CN" dirty="0">
                <a:latin typeface="Agfa Rotis Semisans ExBd"/>
                <a:ea typeface="华文细黑" pitchFamily="2" charset="-122"/>
              </a:rPr>
              <a:t>     2</a:t>
            </a:r>
            <a:r>
              <a:rPr lang="zh-CN" altLang="en-US" dirty="0">
                <a:latin typeface="Agfa Rotis Semisans ExBd"/>
                <a:ea typeface="华文细黑" pitchFamily="2" charset="-122"/>
              </a:rPr>
              <a:t>、信息安全管理</a:t>
            </a:r>
          </a:p>
          <a:p>
            <a:pPr indent="173038" eaLnBrk="0" hangingPunct="0">
              <a:lnSpc>
                <a:spcPct val="120000"/>
              </a:lnSpc>
              <a:tabLst>
                <a:tab pos="0" algn="l"/>
              </a:tabLst>
            </a:pPr>
            <a:r>
              <a:rPr lang="en-US" altLang="zh-CN" dirty="0">
                <a:latin typeface="Agfa Rotis Semisans ExBd"/>
                <a:ea typeface="华文细黑" pitchFamily="2" charset="-122"/>
              </a:rPr>
              <a:t>     3</a:t>
            </a:r>
            <a:r>
              <a:rPr lang="zh-CN" altLang="en-US" dirty="0">
                <a:latin typeface="Agfa Rotis Semisans ExBd"/>
                <a:ea typeface="华文细黑" pitchFamily="2" charset="-122"/>
              </a:rPr>
              <a:t>、运维管理</a:t>
            </a:r>
          </a:p>
          <a:p>
            <a:pPr indent="173038" eaLnBrk="0" hangingPunct="0">
              <a:lnSpc>
                <a:spcPct val="120000"/>
              </a:lnSpc>
              <a:tabLst>
                <a:tab pos="0" algn="l"/>
              </a:tabLst>
            </a:pPr>
            <a:r>
              <a:rPr lang="en-US" altLang="zh-CN" dirty="0">
                <a:latin typeface="Agfa Rotis Semisans ExBd"/>
                <a:ea typeface="华文细黑" pitchFamily="2" charset="-122"/>
              </a:rPr>
              <a:t>     4</a:t>
            </a:r>
            <a:r>
              <a:rPr lang="zh-CN" altLang="en-US" dirty="0">
                <a:latin typeface="Agfa Rotis Semisans ExBd"/>
                <a:ea typeface="华文细黑" pitchFamily="2" charset="-122"/>
              </a:rPr>
              <a:t>、</a:t>
            </a:r>
            <a:r>
              <a:rPr lang="en-US" altLang="zh-CN" dirty="0">
                <a:latin typeface="Agfa Rotis Semisans ExBd"/>
                <a:ea typeface="华文细黑" pitchFamily="2" charset="-122"/>
              </a:rPr>
              <a:t>IT</a:t>
            </a:r>
            <a:r>
              <a:rPr lang="zh-CN" altLang="en-US" dirty="0">
                <a:latin typeface="Agfa Rotis Semisans ExBd"/>
                <a:ea typeface="华文细黑" pitchFamily="2" charset="-122"/>
              </a:rPr>
              <a:t>绩效管理</a:t>
            </a:r>
          </a:p>
          <a:p>
            <a:pPr indent="173038" eaLnBrk="0" hangingPunct="0">
              <a:lnSpc>
                <a:spcPct val="120000"/>
              </a:lnSpc>
              <a:tabLst>
                <a:tab pos="0" algn="l"/>
              </a:tabLst>
            </a:pPr>
            <a:r>
              <a:rPr lang="en-US" altLang="zh-CN" dirty="0">
                <a:latin typeface="Agfa Rotis Semisans ExBd"/>
                <a:ea typeface="华文细黑" pitchFamily="2" charset="-122"/>
              </a:rPr>
              <a:t>     5</a:t>
            </a:r>
            <a:r>
              <a:rPr lang="zh-CN" altLang="en-US" dirty="0">
                <a:latin typeface="Agfa Rotis Semisans ExBd"/>
                <a:ea typeface="华文细黑" pitchFamily="2" charset="-122"/>
              </a:rPr>
              <a:t>、</a:t>
            </a:r>
            <a:r>
              <a:rPr lang="en-US" altLang="zh-CN" dirty="0">
                <a:latin typeface="Agfa Rotis Semisans ExBd"/>
                <a:ea typeface="华文细黑" pitchFamily="2" charset="-122"/>
              </a:rPr>
              <a:t>IT</a:t>
            </a:r>
            <a:r>
              <a:rPr lang="zh-CN" altLang="en-US" dirty="0">
                <a:latin typeface="Agfa Rotis Semisans ExBd"/>
                <a:ea typeface="华文细黑" pitchFamily="2" charset="-122"/>
              </a:rPr>
              <a:t>治理</a:t>
            </a:r>
          </a:p>
          <a:p>
            <a:pPr indent="173038" eaLnBrk="0" hangingPunct="0">
              <a:lnSpc>
                <a:spcPct val="120000"/>
              </a:lnSpc>
              <a:tabLst>
                <a:tab pos="0" algn="l"/>
              </a:tabLst>
            </a:pPr>
            <a:r>
              <a:rPr lang="zh-CN" altLang="en-US" b="1" dirty="0">
                <a:solidFill>
                  <a:srgbClr val="C00000"/>
                </a:solidFill>
                <a:latin typeface="Agfa Rotis Semisans ExBd"/>
                <a:ea typeface="华文细黑" pitchFamily="2" charset="-122"/>
              </a:rPr>
              <a:t>信息化人力资源</a:t>
            </a:r>
          </a:p>
          <a:p>
            <a:pPr indent="173038" eaLnBrk="0" hangingPunct="0">
              <a:lnSpc>
                <a:spcPct val="120000"/>
              </a:lnSpc>
              <a:tabLst>
                <a:tab pos="0" algn="l"/>
              </a:tabLst>
            </a:pPr>
            <a:r>
              <a:rPr lang="pt-BR" altLang="zh-CN" dirty="0">
                <a:latin typeface="Agfa Rotis Semisans ExBd"/>
                <a:ea typeface="华文细黑" pitchFamily="2" charset="-122"/>
              </a:rPr>
              <a:t>     1</a:t>
            </a:r>
            <a:r>
              <a:rPr lang="zh-CN" altLang="pt-BR" dirty="0">
                <a:latin typeface="Agfa Rotis Semisans ExBd"/>
                <a:ea typeface="华文细黑" pitchFamily="2" charset="-122"/>
              </a:rPr>
              <a:t>、</a:t>
            </a:r>
            <a:r>
              <a:rPr lang="zh-CN" altLang="en-US" dirty="0">
                <a:latin typeface="Agfa Rotis Semisans ExBd"/>
                <a:ea typeface="华文细黑" pitchFamily="2" charset="-122"/>
              </a:rPr>
              <a:t>信息化培训</a:t>
            </a:r>
          </a:p>
          <a:p>
            <a:pPr indent="173038" eaLnBrk="0" hangingPunct="0">
              <a:lnSpc>
                <a:spcPct val="120000"/>
              </a:lnSpc>
              <a:tabLst>
                <a:tab pos="0" algn="l"/>
              </a:tabLst>
            </a:pPr>
            <a:r>
              <a:rPr lang="en-US" altLang="zh-CN" dirty="0">
                <a:latin typeface="Agfa Rotis Semisans ExBd"/>
                <a:ea typeface="华文细黑" pitchFamily="2" charset="-122"/>
              </a:rPr>
              <a:t>     2</a:t>
            </a:r>
            <a:r>
              <a:rPr lang="zh-CN" altLang="en-US" dirty="0">
                <a:latin typeface="Agfa Rotis Semisans ExBd"/>
                <a:ea typeface="华文细黑" pitchFamily="2" charset="-122"/>
              </a:rPr>
              <a:t>、信息化人才</a:t>
            </a:r>
          </a:p>
        </p:txBody>
      </p:sp>
      <p:graphicFrame>
        <p:nvGraphicFramePr>
          <p:cNvPr id="7" name="Group 137"/>
          <p:cNvGraphicFramePr>
            <a:graphicFrameLocks/>
          </p:cNvGraphicFramePr>
          <p:nvPr/>
        </p:nvGraphicFramePr>
        <p:xfrm>
          <a:off x="175684" y="928689"/>
          <a:ext cx="4110568" cy="2714643"/>
        </p:xfrm>
        <a:graphic>
          <a:graphicData uri="http://schemas.openxmlformats.org/drawingml/2006/table">
            <a:tbl>
              <a:tblPr/>
              <a:tblGrid>
                <a:gridCol w="1478621">
                  <a:extLst>
                    <a:ext uri="{9D8B030D-6E8A-4147-A177-3AD203B41FA5}">
                      <a16:colId xmlns:a16="http://schemas.microsoft.com/office/drawing/2014/main" val="20000"/>
                    </a:ext>
                  </a:extLst>
                </a:gridCol>
                <a:gridCol w="1344408">
                  <a:extLst>
                    <a:ext uri="{9D8B030D-6E8A-4147-A177-3AD203B41FA5}">
                      <a16:colId xmlns:a16="http://schemas.microsoft.com/office/drawing/2014/main" val="20001"/>
                    </a:ext>
                  </a:extLst>
                </a:gridCol>
                <a:gridCol w="1287539">
                  <a:extLst>
                    <a:ext uri="{9D8B030D-6E8A-4147-A177-3AD203B41FA5}">
                      <a16:colId xmlns:a16="http://schemas.microsoft.com/office/drawing/2014/main" val="20002"/>
                    </a:ext>
                  </a:extLst>
                </a:gridCol>
              </a:tblGrid>
              <a:tr h="450886">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bg1"/>
                          </a:solidFill>
                          <a:effectLst/>
                          <a:latin typeface="Agfa Rotis Semisans ExBd" pitchFamily="34" charset="0"/>
                          <a:ea typeface="华文细黑" pitchFamily="2" charset="-122"/>
                          <a:cs typeface="Arial" pitchFamily="34" charset="0"/>
                        </a:rPr>
                        <a:t> </a:t>
                      </a:r>
                      <a:r>
                        <a:rPr kumimoji="0" lang="zh-CN" altLang="en-US" sz="1600" b="1" i="0" u="none" strike="noStrike" cap="none" normalizeH="0" baseline="0" dirty="0">
                          <a:ln>
                            <a:noFill/>
                          </a:ln>
                          <a:solidFill>
                            <a:schemeClr val="bg1"/>
                          </a:solidFill>
                          <a:effectLst/>
                          <a:latin typeface="Agfa Rotis Semisans ExBd" pitchFamily="34" charset="0"/>
                          <a:ea typeface="华文细黑" pitchFamily="2" charset="-122"/>
                          <a:cs typeface="Arial" pitchFamily="34" charset="0"/>
                        </a:rPr>
                        <a:t>等级划分</a:t>
                      </a:r>
                      <a:endParaRPr kumimoji="0" lang="en-US" altLang="zh-CN" sz="4400" b="1" i="0" u="none" strike="noStrike" cap="none" normalizeH="0" baseline="0" dirty="0">
                        <a:ln>
                          <a:noFill/>
                        </a:ln>
                        <a:solidFill>
                          <a:schemeClr val="bg1"/>
                        </a:solidFill>
                        <a:effectLst/>
                        <a:latin typeface="Agfa Rotis Semisans ExBd" pitchFamily="34" charset="0"/>
                        <a:ea typeface="华文细黑" pitchFamily="2" charset="-122"/>
                      </a:endParaRPr>
                    </a:p>
                  </a:txBody>
                  <a:tcPr marL="120000" marR="120000" marT="46800" marB="4680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0000"/>
                    </a:solidFill>
                  </a:tcPr>
                </a:tc>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bg1"/>
                          </a:solidFill>
                          <a:effectLst/>
                          <a:latin typeface="Agfa Rotis Semisans ExBd" pitchFamily="34" charset="0"/>
                          <a:ea typeface="华文细黑" pitchFamily="2" charset="-122"/>
                          <a:cs typeface="Arial" pitchFamily="34" charset="0"/>
                        </a:rPr>
                        <a:t>企业数量</a:t>
                      </a:r>
                      <a:endParaRPr kumimoji="0" lang="zh-CN" altLang="en-US" sz="4400" b="0" i="0" u="none" strike="noStrike" cap="none" normalizeH="0" baseline="0" dirty="0">
                        <a:ln>
                          <a:noFill/>
                        </a:ln>
                        <a:solidFill>
                          <a:schemeClr val="bg1"/>
                        </a:solidFill>
                        <a:effectLst/>
                        <a:latin typeface="Agfa Rotis Semisans ExBd" pitchFamily="34" charset="0"/>
                        <a:ea typeface="华文细黑" pitchFamily="2" charset="-122"/>
                      </a:endParaRPr>
                    </a:p>
                  </a:txBody>
                  <a:tcPr marL="120000" marR="120000" marT="46800" marB="4680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0000"/>
                    </a:solidFill>
                  </a:tcPr>
                </a:tc>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bg1"/>
                          </a:solidFill>
                          <a:effectLst/>
                          <a:latin typeface="Agfa Rotis Semisans ExBd" pitchFamily="34" charset="0"/>
                          <a:ea typeface="华文细黑" pitchFamily="2" charset="-122"/>
                          <a:cs typeface="Arial" pitchFamily="34" charset="0"/>
                        </a:rPr>
                        <a:t>占</a:t>
                      </a:r>
                      <a:r>
                        <a:rPr kumimoji="0" lang="en-US" altLang="zh-CN" sz="1600" b="1" i="0" u="none" strike="noStrike" cap="none" normalizeH="0" baseline="0" dirty="0">
                          <a:ln>
                            <a:noFill/>
                          </a:ln>
                          <a:solidFill>
                            <a:schemeClr val="bg1"/>
                          </a:solidFill>
                          <a:effectLst/>
                          <a:latin typeface="Agfa Rotis Semisans ExBd" pitchFamily="34" charset="0"/>
                          <a:ea typeface="华文细黑" pitchFamily="2" charset="-122"/>
                          <a:cs typeface="Arial" pitchFamily="34" charset="0"/>
                        </a:rPr>
                        <a:t>%</a:t>
                      </a:r>
                      <a:r>
                        <a:rPr kumimoji="0" lang="zh-CN" altLang="en-US" sz="1600" b="1" i="0" u="none" strike="noStrike" cap="none" normalizeH="0" baseline="0" dirty="0">
                          <a:ln>
                            <a:noFill/>
                          </a:ln>
                          <a:solidFill>
                            <a:schemeClr val="bg1"/>
                          </a:solidFill>
                          <a:effectLst/>
                          <a:latin typeface="Agfa Rotis Semisans ExBd" pitchFamily="34" charset="0"/>
                          <a:ea typeface="华文细黑" pitchFamily="2" charset="-122"/>
                          <a:cs typeface="Arial" pitchFamily="34" charset="0"/>
                        </a:rPr>
                        <a:t>比</a:t>
                      </a:r>
                      <a:endParaRPr kumimoji="0" lang="zh-CN" altLang="en-US" sz="4400" b="0" i="0" u="none" strike="noStrike" cap="none" normalizeH="0" baseline="0" dirty="0">
                        <a:ln>
                          <a:noFill/>
                        </a:ln>
                        <a:solidFill>
                          <a:schemeClr val="bg1"/>
                        </a:solidFill>
                        <a:effectLst/>
                        <a:latin typeface="Agfa Rotis Semisans ExBd" pitchFamily="34" charset="0"/>
                        <a:ea typeface="华文细黑" pitchFamily="2" charset="-122"/>
                      </a:endParaRPr>
                    </a:p>
                  </a:txBody>
                  <a:tcPr marL="120000" marR="120000" marT="46800" marB="4680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0000"/>
                    </a:solidFill>
                  </a:tcPr>
                </a:tc>
                <a:extLst>
                  <a:ext uri="{0D108BD9-81ED-4DB2-BD59-A6C34878D82A}">
                    <a16:rowId xmlns:a16="http://schemas.microsoft.com/office/drawing/2014/main" val="10000"/>
                  </a:ext>
                </a:extLst>
              </a:tr>
              <a:tr h="450886">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gfa Rotis Semisans ExBd" pitchFamily="34" charset="0"/>
                          <a:ea typeface="华文细黑" pitchFamily="2" charset="-122"/>
                          <a:cs typeface="Arial" pitchFamily="34" charset="0"/>
                        </a:rPr>
                        <a:t>A </a:t>
                      </a:r>
                      <a:r>
                        <a:rPr kumimoji="0" lang="zh-CN" altLang="en-US" sz="1600" b="1" i="0" u="none" strike="noStrike" cap="none" normalizeH="0" baseline="0">
                          <a:ln>
                            <a:noFill/>
                          </a:ln>
                          <a:solidFill>
                            <a:schemeClr val="tx1"/>
                          </a:solidFill>
                          <a:effectLst/>
                          <a:latin typeface="Agfa Rotis Semisans ExBd" pitchFamily="34" charset="0"/>
                          <a:ea typeface="华文细黑" pitchFamily="2" charset="-122"/>
                          <a:cs typeface="Arial" pitchFamily="34" charset="0"/>
                        </a:rPr>
                        <a:t>级企业</a:t>
                      </a:r>
                      <a:endParaRPr kumimoji="0" lang="zh-CN" altLang="en-US" sz="4400" b="0" i="0" u="none" strike="noStrike" cap="none" normalizeH="0" baseline="0">
                        <a:ln>
                          <a:noFill/>
                        </a:ln>
                        <a:solidFill>
                          <a:schemeClr val="tx1"/>
                        </a:solidFill>
                        <a:effectLst/>
                        <a:latin typeface="Agfa Rotis Semisans ExBd" pitchFamily="34" charset="0"/>
                        <a:ea typeface="华文细黑" pitchFamily="2" charset="-122"/>
                      </a:endParaRPr>
                    </a:p>
                  </a:txBody>
                  <a:tcPr marL="120000" marR="120000" marT="46800" marB="4680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gfa Rotis Semisans ExBd" pitchFamily="34" charset="0"/>
                          <a:ea typeface="华文细黑" pitchFamily="2" charset="-122"/>
                          <a:cs typeface="Arial" pitchFamily="34" charset="0"/>
                        </a:rPr>
                        <a:t>10</a:t>
                      </a:r>
                      <a:endParaRPr kumimoji="0" lang="en-US" altLang="zh-CN" sz="4400" b="0" i="0" u="none" strike="noStrike" cap="none" normalizeH="0" baseline="0" dirty="0">
                        <a:ln>
                          <a:noFill/>
                        </a:ln>
                        <a:solidFill>
                          <a:schemeClr val="tx1"/>
                        </a:solidFill>
                        <a:effectLst/>
                        <a:latin typeface="Agfa Rotis Semisans ExBd" pitchFamily="34" charset="0"/>
                        <a:ea typeface="华文细黑" pitchFamily="2" charset="-122"/>
                      </a:endParaRPr>
                    </a:p>
                  </a:txBody>
                  <a:tcPr marL="120000" marR="120000" marT="46800" marB="4680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gfa Rotis Semisans ExBd" pitchFamily="34" charset="0"/>
                          <a:ea typeface="华文细黑" pitchFamily="2" charset="-122"/>
                          <a:cs typeface="Arial" pitchFamily="34" charset="0"/>
                        </a:rPr>
                        <a:t>6.90%</a:t>
                      </a:r>
                      <a:endParaRPr kumimoji="0" lang="en-US" altLang="zh-CN" sz="4400" b="0" i="0" u="none" strike="noStrike" cap="none" normalizeH="0" baseline="0" dirty="0">
                        <a:ln>
                          <a:noFill/>
                        </a:ln>
                        <a:solidFill>
                          <a:schemeClr val="tx1"/>
                        </a:solidFill>
                        <a:effectLst/>
                        <a:latin typeface="Agfa Rotis Semisans ExBd" pitchFamily="34" charset="0"/>
                        <a:ea typeface="华文细黑" pitchFamily="2" charset="-122"/>
                      </a:endParaRPr>
                    </a:p>
                  </a:txBody>
                  <a:tcPr marL="120000" marR="120000" marT="46800" marB="4680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0886">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gfa Rotis Semisans ExBd" pitchFamily="34" charset="0"/>
                          <a:ea typeface="华文细黑" pitchFamily="2" charset="-122"/>
                          <a:cs typeface="Arial" pitchFamily="34" charset="0"/>
                        </a:rPr>
                        <a:t>B </a:t>
                      </a:r>
                      <a:r>
                        <a:rPr kumimoji="0" lang="zh-CN" altLang="en-US" sz="1600" b="1" i="0" u="none" strike="noStrike" cap="none" normalizeH="0" baseline="0" dirty="0">
                          <a:ln>
                            <a:noFill/>
                          </a:ln>
                          <a:solidFill>
                            <a:schemeClr val="tx1"/>
                          </a:solidFill>
                          <a:effectLst/>
                          <a:latin typeface="Agfa Rotis Semisans ExBd" pitchFamily="34" charset="0"/>
                          <a:ea typeface="华文细黑" pitchFamily="2" charset="-122"/>
                          <a:cs typeface="Arial" pitchFamily="34" charset="0"/>
                        </a:rPr>
                        <a:t>级企业</a:t>
                      </a:r>
                      <a:endParaRPr kumimoji="0" lang="zh-CN" altLang="en-US" sz="4400" b="0" i="0" u="none" strike="noStrike" cap="none" normalizeH="0" baseline="0" dirty="0">
                        <a:ln>
                          <a:noFill/>
                        </a:ln>
                        <a:solidFill>
                          <a:schemeClr val="tx1"/>
                        </a:solidFill>
                        <a:effectLst/>
                        <a:latin typeface="Agfa Rotis Semisans ExBd" pitchFamily="34" charset="0"/>
                        <a:ea typeface="华文细黑" pitchFamily="2" charset="-122"/>
                      </a:endParaRPr>
                    </a:p>
                  </a:txBody>
                  <a:tcPr marL="120000" marR="120000" marT="46800" marB="4680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gfa Rotis Semisans ExBd" pitchFamily="34" charset="0"/>
                          <a:ea typeface="华文细黑" pitchFamily="2" charset="-122"/>
                          <a:cs typeface="Arial" pitchFamily="34" charset="0"/>
                        </a:rPr>
                        <a:t>27</a:t>
                      </a:r>
                      <a:endParaRPr kumimoji="0" lang="en-US" altLang="zh-CN" sz="4400" b="0" i="0" u="none" strike="noStrike" cap="none" normalizeH="0" baseline="0" dirty="0">
                        <a:ln>
                          <a:noFill/>
                        </a:ln>
                        <a:solidFill>
                          <a:schemeClr val="tx1"/>
                        </a:solidFill>
                        <a:effectLst/>
                        <a:latin typeface="Agfa Rotis Semisans ExBd" pitchFamily="34" charset="0"/>
                        <a:ea typeface="华文细黑" pitchFamily="2" charset="-122"/>
                      </a:endParaRPr>
                    </a:p>
                  </a:txBody>
                  <a:tcPr marL="120000" marR="120000" marT="46800" marB="4680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gfa Rotis Semisans ExBd" pitchFamily="34" charset="0"/>
                          <a:ea typeface="华文细黑" pitchFamily="2" charset="-122"/>
                          <a:cs typeface="Arial" pitchFamily="34" charset="0"/>
                        </a:rPr>
                        <a:t>18.60%</a:t>
                      </a:r>
                      <a:endParaRPr kumimoji="0" lang="en-US" altLang="zh-CN" sz="4400" b="0" i="0" u="none" strike="noStrike" cap="none" normalizeH="0" baseline="0" dirty="0">
                        <a:ln>
                          <a:noFill/>
                        </a:ln>
                        <a:solidFill>
                          <a:schemeClr val="tx1"/>
                        </a:solidFill>
                        <a:effectLst/>
                        <a:latin typeface="Agfa Rotis Semisans ExBd" pitchFamily="34" charset="0"/>
                        <a:ea typeface="华文细黑" pitchFamily="2" charset="-122"/>
                      </a:endParaRPr>
                    </a:p>
                  </a:txBody>
                  <a:tcPr marL="120000" marR="120000" marT="46800" marB="4680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0213">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gfa Rotis Semisans ExBd" pitchFamily="34" charset="0"/>
                          <a:ea typeface="华文细黑" pitchFamily="2" charset="-122"/>
                          <a:cs typeface="Arial" pitchFamily="34" charset="0"/>
                        </a:rPr>
                        <a:t>C </a:t>
                      </a:r>
                      <a:r>
                        <a:rPr kumimoji="0" lang="zh-CN" altLang="en-US" sz="1600" b="1" i="0" u="none" strike="noStrike" cap="none" normalizeH="0" baseline="0" dirty="0">
                          <a:ln>
                            <a:noFill/>
                          </a:ln>
                          <a:solidFill>
                            <a:schemeClr val="tx1"/>
                          </a:solidFill>
                          <a:effectLst/>
                          <a:latin typeface="Agfa Rotis Semisans ExBd" pitchFamily="34" charset="0"/>
                          <a:ea typeface="华文细黑" pitchFamily="2" charset="-122"/>
                          <a:cs typeface="Arial" pitchFamily="34" charset="0"/>
                        </a:rPr>
                        <a:t>级企业</a:t>
                      </a:r>
                      <a:endParaRPr kumimoji="0" lang="zh-CN" altLang="en-US" sz="4400" b="0" i="0" u="none" strike="noStrike" cap="none" normalizeH="0" baseline="0" dirty="0">
                        <a:ln>
                          <a:noFill/>
                        </a:ln>
                        <a:solidFill>
                          <a:schemeClr val="tx1"/>
                        </a:solidFill>
                        <a:effectLst/>
                        <a:latin typeface="Agfa Rotis Semisans ExBd" pitchFamily="34" charset="0"/>
                        <a:ea typeface="华文细黑" pitchFamily="2" charset="-122"/>
                      </a:endParaRPr>
                    </a:p>
                  </a:txBody>
                  <a:tcPr marL="120000" marR="120000" marT="46800" marB="4680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10000"/>
                        <a:lumOff val="90000"/>
                      </a:schemeClr>
                    </a:solid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gfa Rotis Semisans ExBd" pitchFamily="34" charset="0"/>
                          <a:ea typeface="华文细黑" pitchFamily="2" charset="-122"/>
                          <a:cs typeface="Arial" pitchFamily="34" charset="0"/>
                        </a:rPr>
                        <a:t>59</a:t>
                      </a:r>
                      <a:endParaRPr kumimoji="0" lang="en-US" altLang="zh-CN" sz="4400" b="0" i="0" u="none" strike="noStrike" cap="none" normalizeH="0" baseline="0" dirty="0">
                        <a:ln>
                          <a:noFill/>
                        </a:ln>
                        <a:solidFill>
                          <a:schemeClr val="tx1"/>
                        </a:solidFill>
                        <a:effectLst/>
                        <a:latin typeface="Agfa Rotis Semisans ExBd" pitchFamily="34" charset="0"/>
                        <a:ea typeface="华文细黑" pitchFamily="2" charset="-122"/>
                      </a:endParaRPr>
                    </a:p>
                  </a:txBody>
                  <a:tcPr marL="120000" marR="120000" marT="46800" marB="4680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10000"/>
                        <a:lumOff val="90000"/>
                      </a:schemeClr>
                    </a:solid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gfa Rotis Semisans ExBd" pitchFamily="34" charset="0"/>
                          <a:ea typeface="华文细黑" pitchFamily="2" charset="-122"/>
                          <a:cs typeface="Arial" pitchFamily="34" charset="0"/>
                        </a:rPr>
                        <a:t>40.70%</a:t>
                      </a:r>
                      <a:endParaRPr kumimoji="0" lang="en-US" altLang="zh-CN" sz="4400" b="0" i="0" u="none" strike="noStrike" cap="none" normalizeH="0" baseline="0" dirty="0">
                        <a:ln>
                          <a:noFill/>
                        </a:ln>
                        <a:solidFill>
                          <a:schemeClr val="tx1"/>
                        </a:solidFill>
                        <a:effectLst/>
                        <a:latin typeface="Agfa Rotis Semisans ExBd" pitchFamily="34" charset="0"/>
                        <a:ea typeface="华文细黑" pitchFamily="2" charset="-122"/>
                      </a:endParaRPr>
                    </a:p>
                  </a:txBody>
                  <a:tcPr marL="120000" marR="120000" marT="46800" marB="4680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10000"/>
                        <a:lumOff val="90000"/>
                      </a:schemeClr>
                    </a:solidFill>
                  </a:tcPr>
                </a:tc>
                <a:extLst>
                  <a:ext uri="{0D108BD9-81ED-4DB2-BD59-A6C34878D82A}">
                    <a16:rowId xmlns:a16="http://schemas.microsoft.com/office/drawing/2014/main" val="10003"/>
                  </a:ext>
                </a:extLst>
              </a:tr>
              <a:tr h="450886">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Agfa Rotis Semisans ExBd" pitchFamily="34" charset="0"/>
                          <a:ea typeface="华文细黑" pitchFamily="2" charset="-122"/>
                          <a:cs typeface="Arial" pitchFamily="34" charset="0"/>
                        </a:rPr>
                        <a:t>D </a:t>
                      </a:r>
                      <a:r>
                        <a:rPr kumimoji="0" lang="zh-CN" altLang="en-US" sz="1600" b="1" i="0" u="none" strike="noStrike" cap="none" normalizeH="0" baseline="0">
                          <a:ln>
                            <a:noFill/>
                          </a:ln>
                          <a:solidFill>
                            <a:schemeClr val="tx1"/>
                          </a:solidFill>
                          <a:effectLst/>
                          <a:latin typeface="Agfa Rotis Semisans ExBd" pitchFamily="34" charset="0"/>
                          <a:ea typeface="华文细黑" pitchFamily="2" charset="-122"/>
                          <a:cs typeface="Arial" pitchFamily="34" charset="0"/>
                        </a:rPr>
                        <a:t>级企业</a:t>
                      </a:r>
                      <a:endParaRPr kumimoji="0" lang="zh-CN" altLang="en-US" sz="4400" b="0" i="0" u="none" strike="noStrike" cap="none" normalizeH="0" baseline="0">
                        <a:ln>
                          <a:noFill/>
                        </a:ln>
                        <a:solidFill>
                          <a:schemeClr val="tx1"/>
                        </a:solidFill>
                        <a:effectLst/>
                        <a:latin typeface="Agfa Rotis Semisans ExBd" pitchFamily="34" charset="0"/>
                        <a:ea typeface="华文细黑" pitchFamily="2" charset="-122"/>
                      </a:endParaRPr>
                    </a:p>
                  </a:txBody>
                  <a:tcPr marL="120000" marR="120000" marT="46800" marB="4680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10000"/>
                        <a:lumOff val="90000"/>
                      </a:schemeClr>
                    </a:solid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gfa Rotis Semisans ExBd" pitchFamily="34" charset="0"/>
                          <a:ea typeface="华文细黑" pitchFamily="2" charset="-122"/>
                          <a:cs typeface="Arial" pitchFamily="34" charset="0"/>
                        </a:rPr>
                        <a:t>35</a:t>
                      </a:r>
                      <a:endParaRPr kumimoji="0" lang="en-US" altLang="zh-CN" sz="4400" b="0" i="0" u="none" strike="noStrike" cap="none" normalizeH="0" baseline="0" dirty="0">
                        <a:ln>
                          <a:noFill/>
                        </a:ln>
                        <a:solidFill>
                          <a:schemeClr val="tx1"/>
                        </a:solidFill>
                        <a:effectLst/>
                        <a:latin typeface="Agfa Rotis Semisans ExBd" pitchFamily="34" charset="0"/>
                        <a:ea typeface="华文细黑" pitchFamily="2" charset="-122"/>
                      </a:endParaRPr>
                    </a:p>
                  </a:txBody>
                  <a:tcPr marL="120000" marR="120000" marT="46800" marB="4680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10000"/>
                        <a:lumOff val="90000"/>
                      </a:schemeClr>
                    </a:solid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gfa Rotis Semisans ExBd" pitchFamily="34" charset="0"/>
                          <a:ea typeface="华文细黑" pitchFamily="2" charset="-122"/>
                          <a:cs typeface="Arial" pitchFamily="34" charset="0"/>
                        </a:rPr>
                        <a:t>24.14%</a:t>
                      </a:r>
                      <a:endParaRPr kumimoji="0" lang="en-US" altLang="zh-CN" sz="4400" b="0" i="0" u="none" strike="noStrike" cap="none" normalizeH="0" baseline="0" dirty="0">
                        <a:ln>
                          <a:noFill/>
                        </a:ln>
                        <a:solidFill>
                          <a:schemeClr val="tx1"/>
                        </a:solidFill>
                        <a:effectLst/>
                        <a:latin typeface="Agfa Rotis Semisans ExBd" pitchFamily="34" charset="0"/>
                        <a:ea typeface="华文细黑" pitchFamily="2" charset="-122"/>
                      </a:endParaRPr>
                    </a:p>
                  </a:txBody>
                  <a:tcPr marL="120000" marR="120000" marT="46800" marB="4680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10000"/>
                        <a:lumOff val="90000"/>
                      </a:schemeClr>
                    </a:solidFill>
                  </a:tcPr>
                </a:tc>
                <a:extLst>
                  <a:ext uri="{0D108BD9-81ED-4DB2-BD59-A6C34878D82A}">
                    <a16:rowId xmlns:a16="http://schemas.microsoft.com/office/drawing/2014/main" val="10004"/>
                  </a:ext>
                </a:extLst>
              </a:tr>
              <a:tr h="450886">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gfa Rotis Semisans ExBd" pitchFamily="34" charset="0"/>
                          <a:ea typeface="华文细黑" pitchFamily="2" charset="-122"/>
                          <a:cs typeface="Arial" pitchFamily="34" charset="0"/>
                        </a:rPr>
                        <a:t>E </a:t>
                      </a:r>
                      <a:r>
                        <a:rPr kumimoji="0" lang="zh-CN" altLang="en-US" sz="1600" b="1" i="0" u="none" strike="noStrike" cap="none" normalizeH="0" baseline="0" dirty="0">
                          <a:ln>
                            <a:noFill/>
                          </a:ln>
                          <a:solidFill>
                            <a:schemeClr val="tx1"/>
                          </a:solidFill>
                          <a:effectLst/>
                          <a:latin typeface="Agfa Rotis Semisans ExBd" pitchFamily="34" charset="0"/>
                          <a:ea typeface="华文细黑" pitchFamily="2" charset="-122"/>
                          <a:cs typeface="Arial" pitchFamily="34" charset="0"/>
                        </a:rPr>
                        <a:t>级企业</a:t>
                      </a:r>
                      <a:endParaRPr kumimoji="0" lang="zh-CN" altLang="en-US" sz="4400" b="0" i="0" u="none" strike="noStrike" cap="none" normalizeH="0" baseline="0" dirty="0">
                        <a:ln>
                          <a:noFill/>
                        </a:ln>
                        <a:solidFill>
                          <a:schemeClr val="tx1"/>
                        </a:solidFill>
                        <a:effectLst/>
                        <a:latin typeface="Agfa Rotis Semisans ExBd" pitchFamily="34" charset="0"/>
                        <a:ea typeface="华文细黑" pitchFamily="2" charset="-122"/>
                      </a:endParaRPr>
                    </a:p>
                  </a:txBody>
                  <a:tcPr marL="120000" marR="120000" marT="46800" marB="4680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10000"/>
                        <a:lumOff val="90000"/>
                      </a:schemeClr>
                    </a:solid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gfa Rotis Semisans ExBd" pitchFamily="34" charset="0"/>
                          <a:ea typeface="华文细黑" pitchFamily="2" charset="-122"/>
                          <a:cs typeface="Arial" pitchFamily="34" charset="0"/>
                        </a:rPr>
                        <a:t>14</a:t>
                      </a:r>
                      <a:endParaRPr kumimoji="0" lang="en-US" altLang="zh-CN" sz="4400" b="0" i="0" u="none" strike="noStrike" cap="none" normalizeH="0" baseline="0" dirty="0">
                        <a:ln>
                          <a:noFill/>
                        </a:ln>
                        <a:solidFill>
                          <a:schemeClr val="tx1"/>
                        </a:solidFill>
                        <a:effectLst/>
                        <a:latin typeface="Agfa Rotis Semisans ExBd" pitchFamily="34" charset="0"/>
                        <a:ea typeface="华文细黑" pitchFamily="2" charset="-122"/>
                      </a:endParaRPr>
                    </a:p>
                  </a:txBody>
                  <a:tcPr marL="120000" marR="120000" marT="46800" marB="4680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10000"/>
                        <a:lumOff val="90000"/>
                      </a:schemeClr>
                    </a:solid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gfa Rotis Semisans ExBd" pitchFamily="34" charset="0"/>
                          <a:ea typeface="华文细黑" pitchFamily="2" charset="-122"/>
                          <a:cs typeface="Arial" pitchFamily="34" charset="0"/>
                        </a:rPr>
                        <a:t>9.66%</a:t>
                      </a:r>
                      <a:endParaRPr kumimoji="0" lang="en-US" altLang="zh-CN" sz="4400" b="0" i="0" u="none" strike="noStrike" cap="none" normalizeH="0" baseline="0" dirty="0">
                        <a:ln>
                          <a:noFill/>
                        </a:ln>
                        <a:solidFill>
                          <a:schemeClr val="tx1"/>
                        </a:solidFill>
                        <a:effectLst/>
                        <a:latin typeface="Agfa Rotis Semisans ExBd" pitchFamily="34" charset="0"/>
                        <a:ea typeface="华文细黑" pitchFamily="2" charset="-122"/>
                      </a:endParaRPr>
                    </a:p>
                  </a:txBody>
                  <a:tcPr marL="120000" marR="120000" marT="46800" marB="4680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10000"/>
                        <a:lumOff val="90000"/>
                      </a:schemeClr>
                    </a:solidFill>
                  </a:tcPr>
                </a:tc>
                <a:extLst>
                  <a:ext uri="{0D108BD9-81ED-4DB2-BD59-A6C34878D82A}">
                    <a16:rowId xmlns:a16="http://schemas.microsoft.com/office/drawing/2014/main" val="10005"/>
                  </a:ext>
                </a:extLst>
              </a:tr>
            </a:tbl>
          </a:graphicData>
        </a:graphic>
      </p:graphicFrame>
      <p:sp>
        <p:nvSpPr>
          <p:cNvPr id="8" name="标题 4"/>
          <p:cNvSpPr txBox="1">
            <a:spLocks/>
          </p:cNvSpPr>
          <p:nvPr/>
        </p:nvSpPr>
        <p:spPr bwMode="auto">
          <a:xfrm>
            <a:off x="92982" y="87541"/>
            <a:ext cx="11811000" cy="528637"/>
          </a:xfrm>
          <a:prstGeom prst="rect">
            <a:avLst/>
          </a:prstGeom>
          <a:noFill/>
          <a:ln w="9525">
            <a:noFill/>
            <a:miter lim="800000"/>
            <a:headEnd/>
            <a:tailEnd/>
          </a:ln>
        </p:spPr>
        <p:txBody>
          <a:bodyPr anchor="ctr"/>
          <a:lstStyle/>
          <a:p>
            <a:pPr>
              <a:defRPr/>
            </a:pPr>
            <a:r>
              <a:rPr lang="zh-CN" altLang="en-US" sz="3200" b="1" dirty="0">
                <a:solidFill>
                  <a:schemeClr val="bg1"/>
                </a:solidFill>
                <a:effectLst>
                  <a:outerShdw blurRad="38100" dist="38100" dir="2700000" algn="tl">
                    <a:srgbClr val="000000">
                      <a:alpha val="43137"/>
                    </a:srgbClr>
                  </a:outerShdw>
                </a:effectLst>
                <a:latin typeface="+mj-ea"/>
                <a:ea typeface="+mj-ea"/>
                <a:cs typeface="+mj-cs"/>
              </a:rPr>
              <a:t>国务院中央国资委信息化推进策略</a:t>
            </a:r>
            <a:r>
              <a:rPr lang="en-US" altLang="zh-CN" sz="3200" b="1" dirty="0">
                <a:solidFill>
                  <a:schemeClr val="bg1"/>
                </a:solidFill>
                <a:effectLst>
                  <a:outerShdw blurRad="38100" dist="38100" dir="2700000" algn="tl">
                    <a:srgbClr val="000000">
                      <a:alpha val="43137"/>
                    </a:srgbClr>
                  </a:outerShdw>
                </a:effectLst>
                <a:latin typeface="+mj-ea"/>
                <a:ea typeface="+mj-ea"/>
                <a:cs typeface="+mj-cs"/>
              </a:rPr>
              <a:t>(20</a:t>
            </a:r>
            <a:r>
              <a:rPr lang="zh-CN" altLang="en-US" sz="3200" b="1" dirty="0">
                <a:solidFill>
                  <a:schemeClr val="bg1"/>
                </a:solidFill>
                <a:effectLst>
                  <a:outerShdw blurRad="38100" dist="38100" dir="2700000" algn="tl">
                    <a:srgbClr val="000000">
                      <a:alpha val="43137"/>
                    </a:srgbClr>
                  </a:outerShdw>
                </a:effectLst>
                <a:latin typeface="+mj-ea"/>
                <a:ea typeface="+mj-ea"/>
                <a:cs typeface="+mj-cs"/>
              </a:rPr>
              <a:t>年数据）</a:t>
            </a:r>
          </a:p>
        </p:txBody>
      </p:sp>
      <p:sp>
        <p:nvSpPr>
          <p:cNvPr id="9" name="Rectangle 1056"/>
          <p:cNvSpPr>
            <a:spLocks noChangeArrowheads="1"/>
          </p:cNvSpPr>
          <p:nvPr/>
        </p:nvSpPr>
        <p:spPr bwMode="auto">
          <a:xfrm>
            <a:off x="0" y="3685305"/>
            <a:ext cx="4267248" cy="2587504"/>
          </a:xfrm>
          <a:prstGeom prst="rect">
            <a:avLst/>
          </a:prstGeom>
          <a:solidFill>
            <a:schemeClr val="bg1"/>
          </a:solidFill>
          <a:ln w="9525">
            <a:solidFill>
              <a:schemeClr val="bg1">
                <a:lumMod val="85000"/>
              </a:schemeClr>
            </a:solidFill>
            <a:miter lim="800000"/>
            <a:headEnd/>
            <a:tailEnd/>
          </a:ln>
          <a:effectLst>
            <a:outerShdw dist="107763" dir="2700000" algn="ctr" rotWithShape="0">
              <a:srgbClr val="000000"/>
            </a:outerShdw>
          </a:effectLst>
        </p:spPr>
        <p:txBody>
          <a:bodyPr wrap="square" lIns="90000" tIns="46800" rIns="90000" bIns="46800">
            <a:spAutoFit/>
          </a:bodyPr>
          <a:lstStyle/>
          <a:p>
            <a:pPr marL="0" marR="0" lvl="0" indent="0" algn="ctr" defTabSz="914400" eaLnBrk="1" fontAlgn="auto" latinLnBrk="0" hangingPunct="1">
              <a:spcBef>
                <a:spcPct val="50000"/>
              </a:spcBef>
              <a:spcAft>
                <a:spcPts val="0"/>
              </a:spcAft>
              <a:buClrTx/>
              <a:buSzPct val="50000"/>
              <a:buFontTx/>
              <a:buNone/>
              <a:tabLst/>
              <a:defRPr/>
            </a:pPr>
            <a:r>
              <a:rPr lang="zh-CN" altLang="en-US" b="1" kern="0" dirty="0">
                <a:solidFill>
                  <a:srgbClr val="FF0000"/>
                </a:solidFill>
                <a:latin typeface="华文楷体" pitchFamily="2" charset="-122"/>
                <a:ea typeface="华文楷体" pitchFamily="2" charset="-122"/>
              </a:rPr>
              <a:t>央企评级背景</a:t>
            </a:r>
            <a:endParaRPr lang="en-US" altLang="zh-CN" b="1" kern="0" dirty="0">
              <a:solidFill>
                <a:srgbClr val="FF0000"/>
              </a:solidFill>
              <a:latin typeface="华文楷体" pitchFamily="2" charset="-122"/>
              <a:ea typeface="华文楷体" pitchFamily="2" charset="-122"/>
            </a:endParaRPr>
          </a:p>
          <a:p>
            <a:pPr marL="115888" indent="-115888" algn="ctr" fontAlgn="auto">
              <a:spcBef>
                <a:spcPct val="50000"/>
              </a:spcBef>
              <a:spcAft>
                <a:spcPts val="0"/>
              </a:spcAft>
              <a:buFontTx/>
              <a:buChar char="–"/>
              <a:defRPr/>
            </a:pPr>
            <a:r>
              <a:rPr lang="en-US" altLang="en-US" sz="1600" kern="0" dirty="0">
                <a:solidFill>
                  <a:sysClr val="windowText" lastClr="000000"/>
                </a:solidFill>
                <a:latin typeface="华文楷体" pitchFamily="2" charset="-122"/>
                <a:ea typeface="华文楷体" pitchFamily="2" charset="-122"/>
              </a:rPr>
              <a:t>2018</a:t>
            </a:r>
            <a:r>
              <a:rPr lang="zh-CN" altLang="en-US" sz="1600" kern="0" dirty="0">
                <a:solidFill>
                  <a:sysClr val="windowText" lastClr="000000"/>
                </a:solidFill>
                <a:latin typeface="华文楷体" pitchFamily="2" charset="-122"/>
                <a:ea typeface="华文楷体" pitchFamily="2" charset="-122"/>
              </a:rPr>
              <a:t>年</a:t>
            </a:r>
            <a:r>
              <a:rPr lang="en-US" altLang="en-US" sz="1600" kern="0" dirty="0">
                <a:solidFill>
                  <a:sysClr val="windowText" lastClr="000000"/>
                </a:solidFill>
                <a:latin typeface="华文楷体" pitchFamily="2" charset="-122"/>
                <a:ea typeface="华文楷体" pitchFamily="2" charset="-122"/>
              </a:rPr>
              <a:t>7</a:t>
            </a:r>
            <a:r>
              <a:rPr lang="zh-CN" altLang="en-US" sz="1600" kern="0" dirty="0">
                <a:solidFill>
                  <a:sysClr val="windowText" lastClr="000000"/>
                </a:solidFill>
                <a:latin typeface="华文楷体" pitchFamily="2" charset="-122"/>
                <a:ea typeface="华文楷体" pitchFamily="2" charset="-122"/>
              </a:rPr>
              <a:t>月</a:t>
            </a:r>
            <a:r>
              <a:rPr lang="en-US" altLang="en-US" sz="1600" kern="0" dirty="0">
                <a:solidFill>
                  <a:sysClr val="windowText" lastClr="000000"/>
                </a:solidFill>
                <a:latin typeface="华文楷体" pitchFamily="2" charset="-122"/>
                <a:ea typeface="华文楷体" pitchFamily="2" charset="-122"/>
              </a:rPr>
              <a:t>4</a:t>
            </a:r>
            <a:r>
              <a:rPr lang="zh-CN" altLang="en-US" sz="1600" kern="0" dirty="0">
                <a:solidFill>
                  <a:sysClr val="windowText" lastClr="000000"/>
                </a:solidFill>
                <a:latin typeface="华文楷体" pitchFamily="2" charset="-122"/>
                <a:ea typeface="华文楷体" pitchFamily="2" charset="-122"/>
              </a:rPr>
              <a:t>日，国资委下发</a:t>
            </a:r>
            <a:r>
              <a:rPr lang="en-US" altLang="zh-CN" sz="1600" kern="0" dirty="0">
                <a:solidFill>
                  <a:sysClr val="windowText" lastClr="000000"/>
                </a:solidFill>
                <a:latin typeface="华文楷体" pitchFamily="2" charset="-122"/>
                <a:ea typeface="华文楷体" pitchFamily="2" charset="-122"/>
              </a:rPr>
              <a:t>《</a:t>
            </a:r>
            <a:r>
              <a:rPr lang="zh-CN" altLang="en-US" sz="1600" kern="0" dirty="0">
                <a:solidFill>
                  <a:sysClr val="windowText" lastClr="000000"/>
                </a:solidFill>
                <a:latin typeface="华文楷体" pitchFamily="2" charset="-122"/>
                <a:ea typeface="华文楷体" pitchFamily="2" charset="-122"/>
              </a:rPr>
              <a:t>中央企业信息化水平评价暂行办法</a:t>
            </a:r>
            <a:r>
              <a:rPr lang="en-US" altLang="zh-CN" sz="1600" kern="0" dirty="0">
                <a:solidFill>
                  <a:sysClr val="windowText" lastClr="000000"/>
                </a:solidFill>
                <a:latin typeface="华文楷体" pitchFamily="2" charset="-122"/>
                <a:ea typeface="华文楷体" pitchFamily="2" charset="-122"/>
              </a:rPr>
              <a:t>》</a:t>
            </a:r>
            <a:r>
              <a:rPr lang="zh-CN" altLang="en-US" sz="1600" kern="0" dirty="0">
                <a:solidFill>
                  <a:sysClr val="windowText" lastClr="000000"/>
                </a:solidFill>
                <a:latin typeface="华文楷体" pitchFamily="2" charset="-122"/>
                <a:ea typeface="华文楷体" pitchFamily="2" charset="-122"/>
              </a:rPr>
              <a:t>，提出央企业信息化水平评价体系，建立特定的指标体系和权重体系；</a:t>
            </a:r>
            <a:endParaRPr lang="en-US" altLang="zh-CN" sz="1600" kern="0" dirty="0">
              <a:solidFill>
                <a:sysClr val="windowText" lastClr="000000"/>
              </a:solidFill>
              <a:latin typeface="华文楷体" pitchFamily="2" charset="-122"/>
              <a:ea typeface="华文楷体" pitchFamily="2" charset="-122"/>
            </a:endParaRPr>
          </a:p>
          <a:p>
            <a:pPr marL="115888" indent="-115888" algn="ctr" fontAlgn="auto">
              <a:spcBef>
                <a:spcPct val="50000"/>
              </a:spcBef>
              <a:spcAft>
                <a:spcPts val="0"/>
              </a:spcAft>
              <a:buFontTx/>
              <a:buChar char="–"/>
              <a:defRPr/>
            </a:pPr>
            <a:r>
              <a:rPr lang="en-US" altLang="en-US" sz="1600" kern="0" dirty="0">
                <a:solidFill>
                  <a:sysClr val="windowText" lastClr="000000"/>
                </a:solidFill>
                <a:latin typeface="华文楷体" pitchFamily="2" charset="-122"/>
                <a:ea typeface="华文楷体" pitchFamily="2" charset="-122"/>
              </a:rPr>
              <a:t>2019</a:t>
            </a:r>
            <a:r>
              <a:rPr lang="zh-CN" altLang="en-US" sz="1600" kern="0" dirty="0">
                <a:solidFill>
                  <a:sysClr val="windowText" lastClr="000000"/>
                </a:solidFill>
                <a:latin typeface="华文楷体" pitchFamily="2" charset="-122"/>
                <a:ea typeface="华文楷体" pitchFamily="2" charset="-122"/>
              </a:rPr>
              <a:t>年</a:t>
            </a:r>
            <a:r>
              <a:rPr lang="en-US" altLang="en-US" sz="1600" kern="0" dirty="0">
                <a:solidFill>
                  <a:sysClr val="windowText" lastClr="000000"/>
                </a:solidFill>
                <a:latin typeface="华文楷体" pitchFamily="2" charset="-122"/>
                <a:ea typeface="华文楷体" pitchFamily="2" charset="-122"/>
              </a:rPr>
              <a:t>4</a:t>
            </a:r>
            <a:r>
              <a:rPr lang="zh-CN" altLang="en-US" sz="1600" kern="0" dirty="0">
                <a:solidFill>
                  <a:sysClr val="windowText" lastClr="000000"/>
                </a:solidFill>
                <a:latin typeface="华文楷体" pitchFamily="2" charset="-122"/>
                <a:ea typeface="华文楷体" pitchFamily="2" charset="-122"/>
              </a:rPr>
              <a:t>月</a:t>
            </a:r>
            <a:r>
              <a:rPr lang="en-US" altLang="en-US" sz="1600" kern="0" dirty="0">
                <a:solidFill>
                  <a:sysClr val="windowText" lastClr="000000"/>
                </a:solidFill>
                <a:latin typeface="华文楷体" pitchFamily="2" charset="-122"/>
                <a:ea typeface="华文楷体" pitchFamily="2" charset="-122"/>
              </a:rPr>
              <a:t>28</a:t>
            </a:r>
            <a:r>
              <a:rPr lang="zh-CN" altLang="en-US" sz="1600" kern="0" dirty="0">
                <a:solidFill>
                  <a:sysClr val="windowText" lastClr="000000"/>
                </a:solidFill>
                <a:latin typeface="华文楷体" pitchFamily="2" charset="-122"/>
                <a:ea typeface="华文楷体" pitchFamily="2" charset="-122"/>
              </a:rPr>
              <a:t>日，国资委发布</a:t>
            </a:r>
            <a:r>
              <a:rPr lang="en-US" altLang="zh-CN" sz="1600" kern="0" dirty="0">
                <a:solidFill>
                  <a:sysClr val="windowText" lastClr="000000"/>
                </a:solidFill>
                <a:latin typeface="华文楷体" pitchFamily="2" charset="-122"/>
                <a:ea typeface="华文楷体" pitchFamily="2" charset="-122"/>
              </a:rPr>
              <a:t>《</a:t>
            </a:r>
            <a:r>
              <a:rPr lang="zh-CN" altLang="en-US" sz="1600" kern="0" dirty="0">
                <a:solidFill>
                  <a:sysClr val="windowText" lastClr="000000"/>
                </a:solidFill>
                <a:latin typeface="华文楷体" pitchFamily="2" charset="-122"/>
                <a:ea typeface="华文楷体" pitchFamily="2" charset="-122"/>
              </a:rPr>
              <a:t>关于进一步推进中央企业信息化工作的意见</a:t>
            </a:r>
            <a:r>
              <a:rPr lang="en-US" altLang="zh-CN" sz="1600" kern="0" dirty="0">
                <a:solidFill>
                  <a:sysClr val="windowText" lastClr="000000"/>
                </a:solidFill>
                <a:latin typeface="华文楷体" pitchFamily="2" charset="-122"/>
                <a:ea typeface="华文楷体" pitchFamily="2" charset="-122"/>
              </a:rPr>
              <a:t>》</a:t>
            </a:r>
            <a:r>
              <a:rPr lang="zh-CN" altLang="en-US" sz="1600" kern="0" dirty="0">
                <a:solidFill>
                  <a:sysClr val="windowText" lastClr="000000"/>
                </a:solidFill>
                <a:latin typeface="华文楷体" pitchFamily="2" charset="-122"/>
                <a:ea typeface="华文楷体" pitchFamily="2" charset="-122"/>
              </a:rPr>
              <a:t>，提出加快推进中央企业信息化建设，实现</a:t>
            </a:r>
            <a:r>
              <a:rPr lang="en-US" altLang="en-US" sz="1600" kern="0" dirty="0">
                <a:solidFill>
                  <a:sysClr val="windowText" lastClr="000000"/>
                </a:solidFill>
                <a:latin typeface="华文楷体" pitchFamily="2" charset="-122"/>
                <a:ea typeface="华文楷体" pitchFamily="2" charset="-122"/>
              </a:rPr>
              <a:t>2030</a:t>
            </a:r>
            <a:r>
              <a:rPr lang="zh-CN" altLang="en-US" sz="1600" kern="0" dirty="0">
                <a:solidFill>
                  <a:sysClr val="windowText" lastClr="000000"/>
                </a:solidFill>
                <a:latin typeface="华文楷体" pitchFamily="2" charset="-122"/>
                <a:ea typeface="华文楷体" pitchFamily="2" charset="-122"/>
              </a:rPr>
              <a:t>年信息化发展目标。</a:t>
            </a:r>
          </a:p>
        </p:txBody>
      </p:sp>
    </p:spTree>
    <p:extLst>
      <p:ext uri="{BB962C8B-B14F-4D97-AF65-F5344CB8AC3E}">
        <p14:creationId xmlns:p14="http://schemas.microsoft.com/office/powerpoint/2010/main" val="258613082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图片 126" descr="图片1.png"/>
          <p:cNvPicPr>
            <a:picLocks noChangeAspect="1"/>
          </p:cNvPicPr>
          <p:nvPr/>
        </p:nvPicPr>
        <p:blipFill>
          <a:blip r:embed="rId3" cstate="print"/>
          <a:stretch>
            <a:fillRect/>
          </a:stretch>
        </p:blipFill>
        <p:spPr>
          <a:xfrm>
            <a:off x="142928" y="5303004"/>
            <a:ext cx="6969072" cy="1524000"/>
          </a:xfrm>
          <a:prstGeom prst="rect">
            <a:avLst/>
          </a:prstGeom>
          <a:solidFill>
            <a:schemeClr val="bg1"/>
          </a:solidFill>
        </p:spPr>
      </p:pic>
      <p:pic>
        <p:nvPicPr>
          <p:cNvPr id="128" name="图片 127" descr="图片1.png"/>
          <p:cNvPicPr>
            <a:picLocks noChangeAspect="1"/>
          </p:cNvPicPr>
          <p:nvPr/>
        </p:nvPicPr>
        <p:blipFill>
          <a:blip r:embed="rId3" cstate="print"/>
          <a:stretch>
            <a:fillRect/>
          </a:stretch>
        </p:blipFill>
        <p:spPr>
          <a:xfrm>
            <a:off x="4775200" y="5303004"/>
            <a:ext cx="6908800" cy="1524000"/>
          </a:xfrm>
          <a:prstGeom prst="rect">
            <a:avLst/>
          </a:prstGeom>
          <a:solidFill>
            <a:schemeClr val="bg1"/>
          </a:solidFill>
        </p:spPr>
      </p:pic>
      <p:sp>
        <p:nvSpPr>
          <p:cNvPr id="21" name="Rectangle 1056"/>
          <p:cNvSpPr>
            <a:spLocks noChangeArrowheads="1"/>
          </p:cNvSpPr>
          <p:nvPr/>
        </p:nvSpPr>
        <p:spPr bwMode="auto">
          <a:xfrm>
            <a:off x="690880" y="912131"/>
            <a:ext cx="5080000" cy="463846"/>
          </a:xfrm>
          <a:prstGeom prst="rect">
            <a:avLst/>
          </a:prstGeom>
          <a:solidFill>
            <a:srgbClr val="ECECEC"/>
          </a:solidFill>
          <a:ln w="9525">
            <a:solidFill>
              <a:srgbClr val="9F9F9F"/>
            </a:solidFill>
            <a:miter lim="800000"/>
            <a:headEnd/>
            <a:tailEnd/>
          </a:ln>
          <a:effectLst>
            <a:outerShdw dist="107950" dir="2700000" algn="bl" rotWithShape="0">
              <a:prstClr val="black"/>
            </a:outerShdw>
          </a:effectLst>
        </p:spPr>
        <p:txBody>
          <a:bodyPr wrap="none" anchor="ctr"/>
          <a:lstStyle/>
          <a:p>
            <a:pPr algn="ctr">
              <a:defRPr/>
            </a:pPr>
            <a:r>
              <a:rPr kumimoji="1" lang="zh-CN" altLang="en-US" b="1" dirty="0">
                <a:solidFill>
                  <a:srgbClr val="FF0000"/>
                </a:solidFill>
                <a:latin typeface="华文楷体" pitchFamily="2" charset="-122"/>
                <a:ea typeface="华文楷体" pitchFamily="2" charset="-122"/>
              </a:rPr>
              <a:t>央企十个信息化规范</a:t>
            </a:r>
            <a:endParaRPr kumimoji="1" lang="en-US" altLang="zh-CN" b="1" dirty="0">
              <a:solidFill>
                <a:srgbClr val="FF0000"/>
              </a:solidFill>
              <a:latin typeface="华文楷体" pitchFamily="2" charset="-122"/>
              <a:ea typeface="华文楷体" pitchFamily="2" charset="-122"/>
            </a:endParaRPr>
          </a:p>
        </p:txBody>
      </p:sp>
      <p:sp>
        <p:nvSpPr>
          <p:cNvPr id="2" name="Rectangle 2"/>
          <p:cNvSpPr txBox="1">
            <a:spLocks/>
          </p:cNvSpPr>
          <p:nvPr/>
        </p:nvSpPr>
        <p:spPr bwMode="auto">
          <a:xfrm>
            <a:off x="131074" y="34570"/>
            <a:ext cx="11175867" cy="5857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800" b="1" kern="0" dirty="0">
                <a:solidFill>
                  <a:schemeClr val="bg1"/>
                </a:solidFill>
                <a:latin typeface="+mn-ea"/>
                <a:ea typeface="+mn-ea"/>
                <a:cs typeface="+mj-cs"/>
              </a:rPr>
              <a:t>央企信息化评级分析参考（一）</a:t>
            </a:r>
            <a:endParaRPr kumimoji="0" lang="zh-CN" altLang="en-US" sz="2800" b="1" i="0" u="none" strike="noStrike" kern="0" cap="none" spc="0" normalizeH="0" baseline="0" noProof="0" dirty="0">
              <a:ln>
                <a:noFill/>
              </a:ln>
              <a:solidFill>
                <a:schemeClr val="bg1"/>
              </a:solidFill>
              <a:effectLst/>
              <a:uLnTx/>
              <a:uFillTx/>
              <a:latin typeface="+mn-ea"/>
              <a:ea typeface="+mn-ea"/>
              <a:cs typeface="+mj-cs"/>
            </a:endParaRPr>
          </a:p>
        </p:txBody>
      </p:sp>
      <p:grpSp>
        <p:nvGrpSpPr>
          <p:cNvPr id="3" name="Group 6"/>
          <p:cNvGrpSpPr>
            <a:grpSpLocks/>
          </p:cNvGrpSpPr>
          <p:nvPr/>
        </p:nvGrpSpPr>
        <p:grpSpPr bwMode="auto">
          <a:xfrm>
            <a:off x="1300480" y="1036322"/>
            <a:ext cx="406400" cy="219075"/>
            <a:chOff x="2239" y="3797"/>
            <a:chExt cx="192" cy="138"/>
          </a:xfrm>
          <a:solidFill>
            <a:schemeClr val="tx1"/>
          </a:solidFill>
        </p:grpSpPr>
        <p:sp>
          <p:nvSpPr>
            <p:cNvPr id="13" name="Rectangle 7"/>
            <p:cNvSpPr>
              <a:spLocks noChangeArrowheads="1"/>
            </p:cNvSpPr>
            <p:nvPr/>
          </p:nvSpPr>
          <p:spPr bwMode="auto">
            <a:xfrm>
              <a:off x="2378" y="3880"/>
              <a:ext cx="26" cy="28"/>
            </a:xfrm>
            <a:prstGeom prst="rect">
              <a:avLst/>
            </a:prstGeom>
            <a:grpFill/>
            <a:ln w="9525">
              <a:solidFill>
                <a:schemeClr val="tx1"/>
              </a:solidFill>
              <a:miter lim="800000"/>
              <a:headEnd/>
              <a:tailEnd/>
            </a:ln>
            <a:effectLst/>
          </p:spPr>
          <p:txBody>
            <a:bodyPr wrap="none" lIns="92075" tIns="46038" rIns="92075" bIns="46038"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华文楷体" pitchFamily="2" charset="-122"/>
                <a:ea typeface="华文楷体" pitchFamily="2" charset="-122"/>
              </a:endParaRPr>
            </a:p>
          </p:txBody>
        </p:sp>
        <p:sp>
          <p:nvSpPr>
            <p:cNvPr id="14" name="Rectangle 8"/>
            <p:cNvSpPr>
              <a:spLocks noChangeArrowheads="1"/>
            </p:cNvSpPr>
            <p:nvPr/>
          </p:nvSpPr>
          <p:spPr bwMode="auto">
            <a:xfrm>
              <a:off x="2377" y="3826"/>
              <a:ext cx="27" cy="27"/>
            </a:xfrm>
            <a:prstGeom prst="rect">
              <a:avLst/>
            </a:prstGeom>
            <a:grpFill/>
            <a:ln w="9525">
              <a:solidFill>
                <a:schemeClr val="tx1"/>
              </a:solidFill>
              <a:miter lim="800000"/>
              <a:headEnd/>
              <a:tailEnd/>
            </a:ln>
            <a:effectLst/>
          </p:spPr>
          <p:txBody>
            <a:bodyPr wrap="none" lIns="92075" tIns="46038" rIns="92075" bIns="46038"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华文楷体" pitchFamily="2" charset="-122"/>
                <a:ea typeface="华文楷体" pitchFamily="2" charset="-122"/>
              </a:endParaRPr>
            </a:p>
          </p:txBody>
        </p:sp>
        <p:sp>
          <p:nvSpPr>
            <p:cNvPr id="15" name="Rectangle 9"/>
            <p:cNvSpPr>
              <a:spLocks noChangeArrowheads="1"/>
            </p:cNvSpPr>
            <p:nvPr/>
          </p:nvSpPr>
          <p:spPr bwMode="auto">
            <a:xfrm>
              <a:off x="2404" y="3853"/>
              <a:ext cx="27" cy="27"/>
            </a:xfrm>
            <a:prstGeom prst="rect">
              <a:avLst/>
            </a:prstGeom>
            <a:grpFill/>
            <a:ln w="9525">
              <a:solidFill>
                <a:schemeClr val="tx1"/>
              </a:solidFill>
              <a:miter lim="800000"/>
              <a:headEnd/>
              <a:tailEnd/>
            </a:ln>
            <a:effectLst/>
          </p:spPr>
          <p:txBody>
            <a:bodyPr wrap="none" lIns="92075" tIns="46038" rIns="92075" bIns="46038"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华文楷体" pitchFamily="2" charset="-122"/>
                <a:ea typeface="华文楷体" pitchFamily="2" charset="-122"/>
              </a:endParaRPr>
            </a:p>
          </p:txBody>
        </p:sp>
        <p:sp>
          <p:nvSpPr>
            <p:cNvPr id="16" name="Rectangle 10"/>
            <p:cNvSpPr>
              <a:spLocks noChangeArrowheads="1"/>
            </p:cNvSpPr>
            <p:nvPr/>
          </p:nvSpPr>
          <p:spPr bwMode="auto">
            <a:xfrm>
              <a:off x="2351" y="3797"/>
              <a:ext cx="26" cy="27"/>
            </a:xfrm>
            <a:prstGeom prst="rect">
              <a:avLst/>
            </a:prstGeom>
            <a:grpFill/>
            <a:ln w="9525">
              <a:solidFill>
                <a:schemeClr val="tx1"/>
              </a:solidFill>
              <a:miter lim="800000"/>
              <a:headEnd/>
              <a:tailEnd/>
            </a:ln>
            <a:effectLst/>
          </p:spPr>
          <p:txBody>
            <a:bodyPr wrap="none" lIns="92075" tIns="46038" rIns="92075" bIns="46038"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华文楷体" pitchFamily="2" charset="-122"/>
                <a:ea typeface="华文楷体" pitchFamily="2" charset="-122"/>
              </a:endParaRPr>
            </a:p>
          </p:txBody>
        </p:sp>
        <p:sp>
          <p:nvSpPr>
            <p:cNvPr id="17" name="Rectangle 11"/>
            <p:cNvSpPr>
              <a:spLocks noChangeArrowheads="1"/>
            </p:cNvSpPr>
            <p:nvPr/>
          </p:nvSpPr>
          <p:spPr bwMode="auto">
            <a:xfrm>
              <a:off x="2349" y="3908"/>
              <a:ext cx="28" cy="27"/>
            </a:xfrm>
            <a:prstGeom prst="rect">
              <a:avLst/>
            </a:prstGeom>
            <a:grpFill/>
            <a:ln w="9525">
              <a:solidFill>
                <a:schemeClr val="tx1"/>
              </a:solidFill>
              <a:miter lim="800000"/>
              <a:headEnd/>
              <a:tailEnd/>
            </a:ln>
            <a:effectLst/>
          </p:spPr>
          <p:txBody>
            <a:bodyPr wrap="none" lIns="92075" tIns="46038" rIns="92075" bIns="46038"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华文楷体" pitchFamily="2" charset="-122"/>
                <a:ea typeface="华文楷体" pitchFamily="2" charset="-122"/>
              </a:endParaRPr>
            </a:p>
          </p:txBody>
        </p:sp>
        <p:sp>
          <p:nvSpPr>
            <p:cNvPr id="18" name="Rectangle 12"/>
            <p:cNvSpPr>
              <a:spLocks noChangeArrowheads="1"/>
            </p:cNvSpPr>
            <p:nvPr/>
          </p:nvSpPr>
          <p:spPr bwMode="auto">
            <a:xfrm>
              <a:off x="2351" y="3853"/>
              <a:ext cx="27" cy="27"/>
            </a:xfrm>
            <a:prstGeom prst="rect">
              <a:avLst/>
            </a:prstGeom>
            <a:grpFill/>
            <a:ln w="9525">
              <a:solidFill>
                <a:schemeClr val="tx1"/>
              </a:solidFill>
              <a:miter lim="800000"/>
              <a:headEnd/>
              <a:tailEnd/>
            </a:ln>
            <a:effectLst/>
          </p:spPr>
          <p:txBody>
            <a:bodyPr wrap="none" lIns="92075" tIns="46038" rIns="92075" bIns="46038"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华文楷体" pitchFamily="2" charset="-122"/>
                <a:ea typeface="华文楷体" pitchFamily="2" charset="-122"/>
              </a:endParaRPr>
            </a:p>
          </p:txBody>
        </p:sp>
        <p:sp>
          <p:nvSpPr>
            <p:cNvPr id="19" name="Rectangle 13"/>
            <p:cNvSpPr>
              <a:spLocks noChangeArrowheads="1"/>
            </p:cNvSpPr>
            <p:nvPr/>
          </p:nvSpPr>
          <p:spPr bwMode="auto">
            <a:xfrm>
              <a:off x="2295" y="3853"/>
              <a:ext cx="27" cy="27"/>
            </a:xfrm>
            <a:prstGeom prst="rect">
              <a:avLst/>
            </a:prstGeom>
            <a:grpFill/>
            <a:ln w="9525">
              <a:solidFill>
                <a:schemeClr val="tx1"/>
              </a:solidFill>
              <a:miter lim="800000"/>
              <a:headEnd/>
              <a:tailEnd/>
            </a:ln>
            <a:effectLst/>
          </p:spPr>
          <p:txBody>
            <a:bodyPr wrap="none" lIns="92075" tIns="46038" rIns="92075" bIns="46038"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华文楷体" pitchFamily="2" charset="-122"/>
                <a:ea typeface="华文楷体" pitchFamily="2" charset="-122"/>
              </a:endParaRPr>
            </a:p>
          </p:txBody>
        </p:sp>
        <p:sp>
          <p:nvSpPr>
            <p:cNvPr id="20" name="Rectangle 14"/>
            <p:cNvSpPr>
              <a:spLocks noChangeArrowheads="1"/>
            </p:cNvSpPr>
            <p:nvPr/>
          </p:nvSpPr>
          <p:spPr bwMode="auto">
            <a:xfrm>
              <a:off x="2239" y="3853"/>
              <a:ext cx="27" cy="27"/>
            </a:xfrm>
            <a:prstGeom prst="rect">
              <a:avLst/>
            </a:prstGeom>
            <a:grpFill/>
            <a:ln w="9525">
              <a:solidFill>
                <a:schemeClr val="tx1"/>
              </a:solidFill>
              <a:miter lim="800000"/>
              <a:headEnd/>
              <a:tailEnd/>
            </a:ln>
            <a:effectLst/>
          </p:spPr>
          <p:txBody>
            <a:bodyPr wrap="none" lIns="92075" tIns="46038" rIns="92075" bIns="46038"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华文楷体" pitchFamily="2" charset="-122"/>
                <a:ea typeface="华文楷体" pitchFamily="2" charset="-122"/>
              </a:endParaRPr>
            </a:p>
          </p:txBody>
        </p:sp>
      </p:grpSp>
      <p:sp>
        <p:nvSpPr>
          <p:cNvPr id="22" name="Rectangle 1056"/>
          <p:cNvSpPr>
            <a:spLocks noChangeArrowheads="1"/>
          </p:cNvSpPr>
          <p:nvPr/>
        </p:nvSpPr>
        <p:spPr bwMode="auto">
          <a:xfrm>
            <a:off x="6177280" y="914401"/>
            <a:ext cx="5181600" cy="463846"/>
          </a:xfrm>
          <a:prstGeom prst="rect">
            <a:avLst/>
          </a:prstGeom>
          <a:solidFill>
            <a:srgbClr val="ECECEC"/>
          </a:solidFill>
          <a:ln w="9525">
            <a:solidFill>
              <a:srgbClr val="9F9F9F"/>
            </a:solidFill>
            <a:miter lim="800000"/>
            <a:headEnd/>
            <a:tailEnd/>
          </a:ln>
          <a:effectLst>
            <a:outerShdw dist="107950" dir="2700000" algn="bl" rotWithShape="0">
              <a:prstClr val="black"/>
            </a:outerShdw>
          </a:effectLst>
        </p:spPr>
        <p:txBody>
          <a:bodyPr wrap="none" anchor="ctr"/>
          <a:lstStyle/>
          <a:p>
            <a:pPr algn="ctr">
              <a:defRPr/>
            </a:pPr>
            <a:r>
              <a:rPr kumimoji="1" lang="zh-CN" altLang="en-US" b="1" dirty="0">
                <a:solidFill>
                  <a:srgbClr val="FF0000"/>
                </a:solidFill>
                <a:latin typeface="华文楷体" pitchFamily="2" charset="-122"/>
                <a:ea typeface="华文楷体" pitchFamily="2" charset="-122"/>
              </a:rPr>
              <a:t>“登高计划”要求</a:t>
            </a:r>
            <a:endParaRPr kumimoji="1" lang="en-US" altLang="zh-CN" b="1" dirty="0">
              <a:solidFill>
                <a:srgbClr val="FF0000"/>
              </a:solidFill>
              <a:latin typeface="华文楷体" pitchFamily="2" charset="-122"/>
              <a:ea typeface="华文楷体" pitchFamily="2" charset="-122"/>
            </a:endParaRPr>
          </a:p>
        </p:txBody>
      </p:sp>
      <p:sp>
        <p:nvSpPr>
          <p:cNvPr id="23" name="Freeform 1032"/>
          <p:cNvSpPr>
            <a:spLocks/>
          </p:cNvSpPr>
          <p:nvPr/>
        </p:nvSpPr>
        <p:spPr bwMode="auto">
          <a:xfrm>
            <a:off x="690881" y="1584961"/>
            <a:ext cx="5079999" cy="3276600"/>
          </a:xfrm>
          <a:custGeom>
            <a:avLst/>
            <a:gdLst/>
            <a:ahLst/>
            <a:cxnLst>
              <a:cxn ang="0">
                <a:pos x="0" y="0"/>
              </a:cxn>
              <a:cxn ang="0">
                <a:pos x="0" y="392"/>
              </a:cxn>
              <a:cxn ang="0">
                <a:pos x="3" y="847"/>
              </a:cxn>
              <a:cxn ang="0">
                <a:pos x="1371" y="849"/>
              </a:cxn>
              <a:cxn ang="0">
                <a:pos x="2742" y="849"/>
              </a:cxn>
              <a:cxn ang="0">
                <a:pos x="2742" y="0"/>
              </a:cxn>
              <a:cxn ang="0">
                <a:pos x="0" y="0"/>
              </a:cxn>
            </a:cxnLst>
            <a:rect l="0" t="0" r="r" b="b"/>
            <a:pathLst>
              <a:path w="2742" h="849">
                <a:moveTo>
                  <a:pt x="0" y="0"/>
                </a:moveTo>
                <a:lnTo>
                  <a:pt x="0" y="392"/>
                </a:lnTo>
                <a:lnTo>
                  <a:pt x="3" y="847"/>
                </a:lnTo>
                <a:lnTo>
                  <a:pt x="1371" y="849"/>
                </a:lnTo>
                <a:lnTo>
                  <a:pt x="2742" y="849"/>
                </a:lnTo>
                <a:lnTo>
                  <a:pt x="2742" y="0"/>
                </a:lnTo>
                <a:lnTo>
                  <a:pt x="0" y="0"/>
                </a:lnTo>
              </a:path>
            </a:pathLst>
          </a:custGeom>
          <a:solidFill>
            <a:schemeClr val="bg1"/>
          </a:solidFill>
          <a:ln w="9525">
            <a:solidFill>
              <a:srgbClr val="9F9F9F"/>
            </a:solidFill>
            <a:miter lim="800000"/>
            <a:headEnd/>
            <a:tailEnd/>
          </a:ln>
          <a:effectLst>
            <a:outerShdw dist="107950" dir="2700000" algn="bl" rotWithShape="0">
              <a:prstClr val="black"/>
            </a:outerShdw>
          </a:effectLst>
        </p:spPr>
        <p:txBody>
          <a:bodyPr wrap="none" anchor="ctr"/>
          <a:lstStyle/>
          <a:p>
            <a:pPr marL="0" marR="0" lvl="0" indent="0" algn="ctr" defTabSz="914400" eaLnBrk="1" latinLnBrk="0" hangingPunct="1">
              <a:lnSpc>
                <a:spcPct val="100000"/>
              </a:lnSpc>
              <a:buClrTx/>
              <a:buSzTx/>
              <a:buFontTx/>
              <a:buNone/>
              <a:tabLst/>
              <a:defRPr/>
            </a:pPr>
            <a:endParaRPr kumimoji="1" lang="zh-CN" altLang="en-US" sz="2400">
              <a:latin typeface="华文楷体" pitchFamily="2" charset="-122"/>
              <a:ea typeface="华文楷体" pitchFamily="2" charset="-122"/>
            </a:endParaRPr>
          </a:p>
        </p:txBody>
      </p:sp>
      <p:sp>
        <p:nvSpPr>
          <p:cNvPr id="24" name="Freeform 1032"/>
          <p:cNvSpPr>
            <a:spLocks/>
          </p:cNvSpPr>
          <p:nvPr/>
        </p:nvSpPr>
        <p:spPr bwMode="auto">
          <a:xfrm>
            <a:off x="6197600" y="1584961"/>
            <a:ext cx="5161280" cy="3276600"/>
          </a:xfrm>
          <a:custGeom>
            <a:avLst/>
            <a:gdLst/>
            <a:ahLst/>
            <a:cxnLst>
              <a:cxn ang="0">
                <a:pos x="0" y="0"/>
              </a:cxn>
              <a:cxn ang="0">
                <a:pos x="0" y="392"/>
              </a:cxn>
              <a:cxn ang="0">
                <a:pos x="3" y="847"/>
              </a:cxn>
              <a:cxn ang="0">
                <a:pos x="1371" y="849"/>
              </a:cxn>
              <a:cxn ang="0">
                <a:pos x="2742" y="849"/>
              </a:cxn>
              <a:cxn ang="0">
                <a:pos x="2742" y="0"/>
              </a:cxn>
              <a:cxn ang="0">
                <a:pos x="0" y="0"/>
              </a:cxn>
            </a:cxnLst>
            <a:rect l="0" t="0" r="r" b="b"/>
            <a:pathLst>
              <a:path w="2742" h="849">
                <a:moveTo>
                  <a:pt x="0" y="0"/>
                </a:moveTo>
                <a:lnTo>
                  <a:pt x="0" y="392"/>
                </a:lnTo>
                <a:lnTo>
                  <a:pt x="3" y="847"/>
                </a:lnTo>
                <a:lnTo>
                  <a:pt x="1371" y="849"/>
                </a:lnTo>
                <a:lnTo>
                  <a:pt x="2742" y="849"/>
                </a:lnTo>
                <a:lnTo>
                  <a:pt x="2742" y="0"/>
                </a:lnTo>
                <a:lnTo>
                  <a:pt x="0" y="0"/>
                </a:lnTo>
              </a:path>
            </a:pathLst>
          </a:custGeom>
          <a:solidFill>
            <a:schemeClr val="bg1"/>
          </a:solidFill>
          <a:ln w="9525">
            <a:solidFill>
              <a:srgbClr val="9F9F9F"/>
            </a:solidFill>
            <a:miter lim="800000"/>
            <a:headEnd/>
            <a:tailEnd/>
          </a:ln>
          <a:effectLst>
            <a:outerShdw dist="107950" dir="2700000" algn="bl" rotWithShape="0">
              <a:prstClr val="black"/>
            </a:outerShdw>
          </a:effectLst>
        </p:spPr>
        <p:txBody>
          <a:bodyPr wrap="none" anchor="ctr"/>
          <a:lstStyle/>
          <a:p>
            <a:pPr algn="ctr">
              <a:defRPr/>
            </a:pPr>
            <a:endParaRPr kumimoji="1" lang="zh-CN" altLang="en-US" sz="2400">
              <a:latin typeface="华文楷体" pitchFamily="2" charset="-122"/>
              <a:ea typeface="华文楷体" pitchFamily="2" charset="-122"/>
            </a:endParaRPr>
          </a:p>
        </p:txBody>
      </p:sp>
      <p:sp>
        <p:nvSpPr>
          <p:cNvPr id="25" name="AutoShape 9"/>
          <p:cNvSpPr>
            <a:spLocks noChangeArrowheads="1"/>
          </p:cNvSpPr>
          <p:nvPr/>
        </p:nvSpPr>
        <p:spPr bwMode="auto">
          <a:xfrm flipV="1">
            <a:off x="3068320" y="4998720"/>
            <a:ext cx="5974080" cy="259080"/>
          </a:xfrm>
          <a:prstGeom prst="triangle">
            <a:avLst>
              <a:gd name="adj" fmla="val 50000"/>
            </a:avLst>
          </a:prstGeom>
          <a:solidFill>
            <a:schemeClr val="tx1">
              <a:lumMod val="50000"/>
              <a:lumOff val="50000"/>
            </a:schemeClr>
          </a:solidFill>
          <a:ln w="6350">
            <a:noFill/>
            <a:miter lim="800000"/>
            <a:headEnd/>
            <a:tailEnd/>
          </a:ln>
          <a:effectLst/>
        </p:spPr>
        <p:txBody>
          <a:bodyPr wrap="none" lIns="0" tIns="0" rIns="0" bIns="0" anchor="ctr"/>
          <a:lstStyle/>
          <a:p>
            <a:pPr marL="0" marR="0" lvl="0" indent="0" algn="ctr" defTabSz="914400" eaLnBrk="1" latinLnBrk="0" hangingPunct="1">
              <a:lnSpc>
                <a:spcPct val="100000"/>
              </a:lnSpc>
              <a:buClrTx/>
              <a:buSzTx/>
              <a:buFontTx/>
              <a:buNone/>
              <a:tabLst/>
              <a:defRPr/>
            </a:pPr>
            <a:endParaRPr kumimoji="1" lang="zh-CN" altLang="en-US" sz="2400">
              <a:latin typeface="华文楷体" pitchFamily="2" charset="-122"/>
              <a:ea typeface="华文楷体" pitchFamily="2" charset="-122"/>
            </a:endParaRPr>
          </a:p>
        </p:txBody>
      </p:sp>
      <p:sp>
        <p:nvSpPr>
          <p:cNvPr id="65538" name="Rectangle 2"/>
          <p:cNvSpPr>
            <a:spLocks noChangeArrowheads="1"/>
          </p:cNvSpPr>
          <p:nvPr/>
        </p:nvSpPr>
        <p:spPr bwMode="auto">
          <a:xfrm>
            <a:off x="726032" y="1584962"/>
            <a:ext cx="4943249" cy="3323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Char char="•"/>
              <a:tabLst/>
            </a:pPr>
            <a:r>
              <a:rPr kumimoji="0" lang="en-US" altLang="zh-CN" sz="1400" b="0" i="0" u="none" strike="noStrike" cap="none" normalizeH="0" baseline="0" dirty="0">
                <a:ln>
                  <a:noFill/>
                </a:ln>
                <a:solidFill>
                  <a:schemeClr val="tx1"/>
                </a:solidFill>
                <a:effectLst/>
                <a:latin typeface="华文楷体" pitchFamily="2" charset="-122"/>
                <a:ea typeface="华文楷体" pitchFamily="2" charset="-122"/>
                <a:cs typeface="Times New Roman" pitchFamily="18" charset="0"/>
              </a:rPr>
              <a:t>ERP</a:t>
            </a: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cs typeface="Times New Roman" pitchFamily="18" charset="0"/>
              </a:rPr>
              <a:t>示范工程；</a:t>
            </a:r>
            <a:endParaRPr kumimoji="0" lang="zh-CN" altLang="en-US" sz="1400" b="0" i="0" u="none" strike="noStrike" cap="none" normalizeH="0" baseline="0" dirty="0">
              <a:ln>
                <a:noFill/>
              </a:ln>
              <a:solidFill>
                <a:schemeClr val="tx1"/>
              </a:solidFill>
              <a:effectLst/>
              <a:latin typeface="华文楷体" pitchFamily="2" charset="-122"/>
              <a:ea typeface="华文楷体" pitchFamily="2" charset="-122"/>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cs typeface="Times New Roman" pitchFamily="18" charset="0"/>
              </a:rPr>
              <a:t>重大设备物资管理示范工程；</a:t>
            </a:r>
            <a:endParaRPr kumimoji="0" lang="zh-CN" altLang="en-US" sz="1400" b="0" i="0" u="none" strike="noStrike" cap="none" normalizeH="0" baseline="0" dirty="0">
              <a:ln>
                <a:noFill/>
              </a:ln>
              <a:solidFill>
                <a:schemeClr val="tx1"/>
              </a:solidFill>
              <a:effectLst/>
              <a:latin typeface="华文楷体" pitchFamily="2" charset="-122"/>
              <a:ea typeface="华文楷体" pitchFamily="2" charset="-122"/>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cs typeface="Times New Roman" pitchFamily="18" charset="0"/>
              </a:rPr>
              <a:t>资金集中管理示范工程；</a:t>
            </a:r>
            <a:endParaRPr kumimoji="0" lang="zh-CN" altLang="en-US" sz="1400" b="0" i="0" u="none" strike="noStrike" cap="none" normalizeH="0" baseline="0" dirty="0">
              <a:ln>
                <a:noFill/>
              </a:ln>
              <a:solidFill>
                <a:schemeClr val="tx1"/>
              </a:solidFill>
              <a:effectLst/>
              <a:latin typeface="华文楷体" pitchFamily="2" charset="-122"/>
              <a:ea typeface="华文楷体" pitchFamily="2" charset="-122"/>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cs typeface="Times New Roman" pitchFamily="18" charset="0"/>
              </a:rPr>
              <a:t>决策支持与综合管理信息系统示范工程；</a:t>
            </a:r>
            <a:endParaRPr kumimoji="0" lang="zh-CN" altLang="en-US" sz="1400" b="0" i="0" u="none" strike="noStrike" cap="none" normalizeH="0" baseline="0" dirty="0">
              <a:ln>
                <a:noFill/>
              </a:ln>
              <a:solidFill>
                <a:schemeClr val="tx1"/>
              </a:solidFill>
              <a:effectLst/>
              <a:latin typeface="华文楷体" pitchFamily="2" charset="-122"/>
              <a:ea typeface="华文楷体" pitchFamily="2" charset="-122"/>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cs typeface="Times New Roman" pitchFamily="18" charset="0"/>
              </a:rPr>
              <a:t>技术创新示范工程；</a:t>
            </a:r>
            <a:endParaRPr kumimoji="0" lang="zh-CN" altLang="en-US" sz="1400" b="0" i="0" u="none" strike="noStrike" cap="none" normalizeH="0" baseline="0" dirty="0">
              <a:ln>
                <a:noFill/>
              </a:ln>
              <a:solidFill>
                <a:schemeClr val="tx1"/>
              </a:solidFill>
              <a:effectLst/>
              <a:latin typeface="华文楷体" pitchFamily="2" charset="-122"/>
              <a:ea typeface="华文楷体" pitchFamily="2" charset="-122"/>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cs typeface="Times New Roman" pitchFamily="18" charset="0"/>
              </a:rPr>
              <a:t>风险防范管理系统示范工程；</a:t>
            </a:r>
            <a:endParaRPr kumimoji="0" lang="zh-CN" altLang="en-US" sz="1400" b="0" i="0" u="none" strike="noStrike" cap="none" normalizeH="0" baseline="0" dirty="0">
              <a:ln>
                <a:noFill/>
              </a:ln>
              <a:solidFill>
                <a:schemeClr val="tx1"/>
              </a:solidFill>
              <a:effectLst/>
              <a:latin typeface="华文楷体" pitchFamily="2" charset="-122"/>
              <a:ea typeface="华文楷体" pitchFamily="2" charset="-122"/>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cs typeface="Times New Roman" pitchFamily="18" charset="0"/>
              </a:rPr>
              <a:t>人力资源系统示范工程；</a:t>
            </a:r>
            <a:endParaRPr kumimoji="0" lang="zh-CN" altLang="en-US" sz="1400" b="0" i="0" u="none" strike="noStrike" cap="none" normalizeH="0" baseline="0" dirty="0">
              <a:ln>
                <a:noFill/>
              </a:ln>
              <a:solidFill>
                <a:schemeClr val="tx1"/>
              </a:solidFill>
              <a:effectLst/>
              <a:latin typeface="华文楷体" pitchFamily="2" charset="-122"/>
              <a:ea typeface="华文楷体" pitchFamily="2" charset="-122"/>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cs typeface="Times New Roman" pitchFamily="18" charset="0"/>
              </a:rPr>
              <a:t>电子商务示范工程；</a:t>
            </a:r>
            <a:endParaRPr kumimoji="0" lang="zh-CN" altLang="en-US" sz="1400" b="0" i="0" u="none" strike="noStrike" cap="none" normalizeH="0" baseline="0" dirty="0">
              <a:ln>
                <a:noFill/>
              </a:ln>
              <a:solidFill>
                <a:schemeClr val="tx1"/>
              </a:solidFill>
              <a:effectLst/>
              <a:latin typeface="华文楷体" pitchFamily="2" charset="-122"/>
              <a:ea typeface="华文楷体" pitchFamily="2" charset="-122"/>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cs typeface="Times New Roman" pitchFamily="18" charset="0"/>
              </a:rPr>
              <a:t>信息安全示范工程；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cs typeface="Times New Roman" pitchFamily="18" charset="0"/>
              </a:rPr>
              <a:t>软件资产管理系统示范工程。</a:t>
            </a:r>
            <a:endParaRPr kumimoji="0" lang="zh-CN" altLang="en-US" sz="1400" b="0" i="0" u="none" strike="noStrike" cap="none" normalizeH="0" baseline="0" dirty="0">
              <a:ln>
                <a:noFill/>
              </a:ln>
              <a:solidFill>
                <a:schemeClr val="tx1"/>
              </a:solidFill>
              <a:effectLst/>
              <a:latin typeface="华文楷体" pitchFamily="2" charset="-122"/>
              <a:ea typeface="华文楷体" pitchFamily="2" charset="-122"/>
            </a:endParaRPr>
          </a:p>
        </p:txBody>
      </p:sp>
      <p:sp>
        <p:nvSpPr>
          <p:cNvPr id="29" name="Rectangle 1"/>
          <p:cNvSpPr>
            <a:spLocks noChangeArrowheads="1"/>
          </p:cNvSpPr>
          <p:nvPr/>
        </p:nvSpPr>
        <p:spPr bwMode="auto">
          <a:xfrm>
            <a:off x="6177280" y="1584962"/>
            <a:ext cx="4978400" cy="3323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eaLnBrk="1" hangingPunct="1">
              <a:lnSpc>
                <a:spcPct val="150000"/>
              </a:lnSpc>
              <a:buFontTx/>
              <a:buChar char="•"/>
            </a:pPr>
            <a:r>
              <a:rPr lang="zh-CN" altLang="zh-CN" sz="1400" dirty="0">
                <a:latin typeface="华文楷体" pitchFamily="2" charset="-122"/>
                <a:ea typeface="华文楷体" pitchFamily="2" charset="-122"/>
                <a:cs typeface="Times New Roman" pitchFamily="18" charset="0"/>
              </a:rPr>
              <a:t>制订信息化发展</a:t>
            </a:r>
            <a:r>
              <a:rPr lang="zh-CN" altLang="en-US" sz="1400" dirty="0">
                <a:latin typeface="华文楷体" pitchFamily="2" charset="-122"/>
                <a:ea typeface="华文楷体" pitchFamily="2" charset="-122"/>
                <a:cs typeface="Times New Roman" pitchFamily="18" charset="0"/>
              </a:rPr>
              <a:t>“登高计划”；</a:t>
            </a:r>
          </a:p>
          <a:p>
            <a:pPr eaLnBrk="0" hangingPunct="0">
              <a:lnSpc>
                <a:spcPct val="150000"/>
              </a:lnSpc>
              <a:buFontTx/>
              <a:buChar char="•"/>
            </a:pPr>
            <a:r>
              <a:rPr lang="zh-CN" altLang="en-US" sz="1400" dirty="0">
                <a:latin typeface="华文楷体" pitchFamily="2" charset="-122"/>
                <a:ea typeface="华文楷体" pitchFamily="2" charset="-122"/>
                <a:cs typeface="Times New Roman" pitchFamily="18" charset="0"/>
              </a:rPr>
              <a:t>建立</a:t>
            </a:r>
            <a:r>
              <a:rPr lang="en-US" altLang="zh-CN" sz="1400" dirty="0">
                <a:latin typeface="华文楷体" pitchFamily="2" charset="-122"/>
                <a:ea typeface="华文楷体" pitchFamily="2" charset="-122"/>
                <a:cs typeface="Times New Roman" pitchFamily="18" charset="0"/>
              </a:rPr>
              <a:t>CIO</a:t>
            </a:r>
            <a:r>
              <a:rPr lang="zh-CN" altLang="en-US" sz="1400" dirty="0">
                <a:latin typeface="华文楷体" pitchFamily="2" charset="-122"/>
                <a:ea typeface="华文楷体" pitchFamily="2" charset="-122"/>
                <a:cs typeface="Times New Roman" pitchFamily="18" charset="0"/>
              </a:rPr>
              <a:t>制度，设立信息专职管理部门；</a:t>
            </a:r>
          </a:p>
          <a:p>
            <a:pPr eaLnBrk="0" hangingPunct="0">
              <a:lnSpc>
                <a:spcPct val="150000"/>
              </a:lnSpc>
              <a:buFontTx/>
              <a:buChar char="•"/>
            </a:pPr>
            <a:r>
              <a:rPr lang="zh-CN" altLang="en-US" sz="1400" dirty="0">
                <a:latin typeface="华文楷体" pitchFamily="2" charset="-122"/>
                <a:ea typeface="华文楷体" pitchFamily="2" charset="-122"/>
                <a:cs typeface="Times New Roman" pitchFamily="18" charset="0"/>
              </a:rPr>
              <a:t>建立信息化绩效考核制度；</a:t>
            </a:r>
          </a:p>
          <a:p>
            <a:pPr eaLnBrk="0" hangingPunct="0">
              <a:lnSpc>
                <a:spcPct val="150000"/>
              </a:lnSpc>
              <a:buFontTx/>
              <a:buChar char="•"/>
            </a:pPr>
            <a:r>
              <a:rPr lang="zh-CN" altLang="en-US" sz="1400" dirty="0">
                <a:latin typeface="华文楷体" pitchFamily="2" charset="-122"/>
                <a:ea typeface="华文楷体" pitchFamily="2" charset="-122"/>
                <a:cs typeface="Times New Roman" pitchFamily="18" charset="0"/>
              </a:rPr>
              <a:t>建立软件资产管理制度；</a:t>
            </a:r>
          </a:p>
          <a:p>
            <a:pPr eaLnBrk="0" hangingPunct="0">
              <a:lnSpc>
                <a:spcPct val="150000"/>
              </a:lnSpc>
              <a:buFontTx/>
              <a:buChar char="•"/>
            </a:pPr>
            <a:r>
              <a:rPr lang="zh-CN" altLang="en-US" sz="1400" dirty="0">
                <a:latin typeface="华文楷体" pitchFamily="2" charset="-122"/>
                <a:ea typeface="华文楷体" pitchFamily="2" charset="-122"/>
                <a:cs typeface="Times New Roman" pitchFamily="18" charset="0"/>
              </a:rPr>
              <a:t>建立信息安全等级保护制度；</a:t>
            </a:r>
          </a:p>
          <a:p>
            <a:pPr eaLnBrk="0" hangingPunct="0">
              <a:lnSpc>
                <a:spcPct val="150000"/>
              </a:lnSpc>
              <a:buFontTx/>
              <a:buChar char="•"/>
            </a:pPr>
            <a:r>
              <a:rPr lang="zh-CN" altLang="en-US" sz="1400" dirty="0">
                <a:latin typeface="华文楷体" pitchFamily="2" charset="-122"/>
                <a:ea typeface="华文楷体" pitchFamily="2" charset="-122"/>
                <a:cs typeface="Times New Roman" pitchFamily="18" charset="0"/>
              </a:rPr>
              <a:t>树立信息化示范工程；</a:t>
            </a:r>
          </a:p>
          <a:p>
            <a:pPr eaLnBrk="0" hangingPunct="0">
              <a:lnSpc>
                <a:spcPct val="150000"/>
              </a:lnSpc>
              <a:buFontTx/>
              <a:buChar char="•"/>
            </a:pPr>
            <a:r>
              <a:rPr lang="zh-CN" altLang="en-US" sz="1400" dirty="0">
                <a:latin typeface="华文楷体" pitchFamily="2" charset="-122"/>
                <a:ea typeface="华文楷体" pitchFamily="2" charset="-122"/>
                <a:cs typeface="Times New Roman" pitchFamily="18" charset="0"/>
              </a:rPr>
              <a:t>实施央企业信息化建设成果的共享；</a:t>
            </a:r>
          </a:p>
          <a:p>
            <a:pPr eaLnBrk="0" hangingPunct="0">
              <a:lnSpc>
                <a:spcPct val="150000"/>
              </a:lnSpc>
              <a:buFontTx/>
              <a:buChar char="•"/>
            </a:pPr>
            <a:r>
              <a:rPr lang="zh-CN" altLang="en-US" sz="1400" dirty="0">
                <a:latin typeface="华文楷体" pitchFamily="2" charset="-122"/>
                <a:ea typeface="华文楷体" pitchFamily="2" charset="-122"/>
                <a:cs typeface="Times New Roman" pitchFamily="18" charset="0"/>
              </a:rPr>
              <a:t>开展中央企业信息化合作外包；</a:t>
            </a:r>
          </a:p>
          <a:p>
            <a:pPr eaLnBrk="0" hangingPunct="0">
              <a:lnSpc>
                <a:spcPct val="150000"/>
              </a:lnSpc>
              <a:buFontTx/>
              <a:buChar char="•"/>
            </a:pPr>
            <a:r>
              <a:rPr lang="zh-CN" altLang="en-US" sz="1400" dirty="0">
                <a:latin typeface="华文楷体" pitchFamily="2" charset="-122"/>
                <a:ea typeface="华文楷体" pitchFamily="2" charset="-122"/>
                <a:cs typeface="Times New Roman" pitchFamily="18" charset="0"/>
              </a:rPr>
              <a:t>组织开展中央企业门户网站绩效评估工作；</a:t>
            </a:r>
          </a:p>
          <a:p>
            <a:pPr eaLnBrk="0" hangingPunct="0">
              <a:lnSpc>
                <a:spcPct val="150000"/>
              </a:lnSpc>
              <a:buFontTx/>
              <a:buChar char="•"/>
            </a:pPr>
            <a:r>
              <a:rPr lang="zh-CN" altLang="en-US" sz="1400" dirty="0">
                <a:latin typeface="华文楷体" pitchFamily="2" charset="-122"/>
                <a:ea typeface="华文楷体" pitchFamily="2" charset="-122"/>
                <a:cs typeface="Times New Roman" pitchFamily="18" charset="0"/>
              </a:rPr>
              <a:t>国资委表彰央企业信息化工作先进集。</a:t>
            </a:r>
          </a:p>
        </p:txBody>
      </p:sp>
      <p:grpSp>
        <p:nvGrpSpPr>
          <p:cNvPr id="4" name="Group 6"/>
          <p:cNvGrpSpPr>
            <a:grpSpLocks/>
          </p:cNvGrpSpPr>
          <p:nvPr/>
        </p:nvGrpSpPr>
        <p:grpSpPr bwMode="auto">
          <a:xfrm>
            <a:off x="6990080" y="1021082"/>
            <a:ext cx="406400" cy="219075"/>
            <a:chOff x="2239" y="3797"/>
            <a:chExt cx="192" cy="138"/>
          </a:xfrm>
          <a:solidFill>
            <a:schemeClr val="tx1"/>
          </a:solidFill>
        </p:grpSpPr>
        <p:sp>
          <p:nvSpPr>
            <p:cNvPr id="32" name="Rectangle 7"/>
            <p:cNvSpPr>
              <a:spLocks noChangeArrowheads="1"/>
            </p:cNvSpPr>
            <p:nvPr/>
          </p:nvSpPr>
          <p:spPr bwMode="auto">
            <a:xfrm>
              <a:off x="2378" y="3880"/>
              <a:ext cx="26" cy="28"/>
            </a:xfrm>
            <a:prstGeom prst="rect">
              <a:avLst/>
            </a:prstGeom>
            <a:grpFill/>
            <a:ln w="9525">
              <a:solidFill>
                <a:schemeClr val="tx1"/>
              </a:solidFill>
              <a:miter lim="800000"/>
              <a:headEnd/>
              <a:tailEnd/>
            </a:ln>
            <a:effectLst/>
          </p:spPr>
          <p:txBody>
            <a:bodyPr wrap="none" lIns="92075" tIns="46038" rIns="92075" bIns="46038"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华文楷体" pitchFamily="2" charset="-122"/>
                <a:ea typeface="华文楷体" pitchFamily="2" charset="-122"/>
              </a:endParaRPr>
            </a:p>
          </p:txBody>
        </p:sp>
        <p:sp>
          <p:nvSpPr>
            <p:cNvPr id="33" name="Rectangle 8"/>
            <p:cNvSpPr>
              <a:spLocks noChangeArrowheads="1"/>
            </p:cNvSpPr>
            <p:nvPr/>
          </p:nvSpPr>
          <p:spPr bwMode="auto">
            <a:xfrm>
              <a:off x="2377" y="3826"/>
              <a:ext cx="27" cy="27"/>
            </a:xfrm>
            <a:prstGeom prst="rect">
              <a:avLst/>
            </a:prstGeom>
            <a:grpFill/>
            <a:ln w="9525">
              <a:solidFill>
                <a:schemeClr val="tx1"/>
              </a:solidFill>
              <a:miter lim="800000"/>
              <a:headEnd/>
              <a:tailEnd/>
            </a:ln>
            <a:effectLst/>
          </p:spPr>
          <p:txBody>
            <a:bodyPr wrap="none" lIns="92075" tIns="46038" rIns="92075" bIns="46038"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华文楷体" pitchFamily="2" charset="-122"/>
                <a:ea typeface="华文楷体" pitchFamily="2" charset="-122"/>
              </a:endParaRPr>
            </a:p>
          </p:txBody>
        </p:sp>
        <p:sp>
          <p:nvSpPr>
            <p:cNvPr id="34" name="Rectangle 9"/>
            <p:cNvSpPr>
              <a:spLocks noChangeArrowheads="1"/>
            </p:cNvSpPr>
            <p:nvPr/>
          </p:nvSpPr>
          <p:spPr bwMode="auto">
            <a:xfrm>
              <a:off x="2404" y="3853"/>
              <a:ext cx="27" cy="27"/>
            </a:xfrm>
            <a:prstGeom prst="rect">
              <a:avLst/>
            </a:prstGeom>
            <a:grpFill/>
            <a:ln w="9525">
              <a:solidFill>
                <a:schemeClr val="tx1"/>
              </a:solidFill>
              <a:miter lim="800000"/>
              <a:headEnd/>
              <a:tailEnd/>
            </a:ln>
            <a:effectLst/>
          </p:spPr>
          <p:txBody>
            <a:bodyPr wrap="none" lIns="92075" tIns="46038" rIns="92075" bIns="46038"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华文楷体" pitchFamily="2" charset="-122"/>
                <a:ea typeface="华文楷体" pitchFamily="2" charset="-122"/>
              </a:endParaRPr>
            </a:p>
          </p:txBody>
        </p:sp>
        <p:sp>
          <p:nvSpPr>
            <p:cNvPr id="35" name="Rectangle 10"/>
            <p:cNvSpPr>
              <a:spLocks noChangeArrowheads="1"/>
            </p:cNvSpPr>
            <p:nvPr/>
          </p:nvSpPr>
          <p:spPr bwMode="auto">
            <a:xfrm>
              <a:off x="2351" y="3797"/>
              <a:ext cx="26" cy="27"/>
            </a:xfrm>
            <a:prstGeom prst="rect">
              <a:avLst/>
            </a:prstGeom>
            <a:grpFill/>
            <a:ln w="9525">
              <a:solidFill>
                <a:schemeClr val="tx1"/>
              </a:solidFill>
              <a:miter lim="800000"/>
              <a:headEnd/>
              <a:tailEnd/>
            </a:ln>
            <a:effectLst/>
          </p:spPr>
          <p:txBody>
            <a:bodyPr wrap="none" lIns="92075" tIns="46038" rIns="92075" bIns="46038"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华文楷体" pitchFamily="2" charset="-122"/>
                <a:ea typeface="华文楷体" pitchFamily="2" charset="-122"/>
              </a:endParaRPr>
            </a:p>
          </p:txBody>
        </p:sp>
        <p:sp>
          <p:nvSpPr>
            <p:cNvPr id="36" name="Rectangle 11"/>
            <p:cNvSpPr>
              <a:spLocks noChangeArrowheads="1"/>
            </p:cNvSpPr>
            <p:nvPr/>
          </p:nvSpPr>
          <p:spPr bwMode="auto">
            <a:xfrm>
              <a:off x="2349" y="3908"/>
              <a:ext cx="28" cy="27"/>
            </a:xfrm>
            <a:prstGeom prst="rect">
              <a:avLst/>
            </a:prstGeom>
            <a:grpFill/>
            <a:ln w="9525">
              <a:solidFill>
                <a:schemeClr val="tx1"/>
              </a:solidFill>
              <a:miter lim="800000"/>
              <a:headEnd/>
              <a:tailEnd/>
            </a:ln>
            <a:effectLst/>
          </p:spPr>
          <p:txBody>
            <a:bodyPr wrap="none" lIns="92075" tIns="46038" rIns="92075" bIns="46038"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华文楷体" pitchFamily="2" charset="-122"/>
                <a:ea typeface="华文楷体" pitchFamily="2" charset="-122"/>
              </a:endParaRPr>
            </a:p>
          </p:txBody>
        </p:sp>
        <p:sp>
          <p:nvSpPr>
            <p:cNvPr id="37" name="Rectangle 12"/>
            <p:cNvSpPr>
              <a:spLocks noChangeArrowheads="1"/>
            </p:cNvSpPr>
            <p:nvPr/>
          </p:nvSpPr>
          <p:spPr bwMode="auto">
            <a:xfrm>
              <a:off x="2351" y="3853"/>
              <a:ext cx="27" cy="27"/>
            </a:xfrm>
            <a:prstGeom prst="rect">
              <a:avLst/>
            </a:prstGeom>
            <a:grpFill/>
            <a:ln w="9525">
              <a:solidFill>
                <a:schemeClr val="tx1"/>
              </a:solidFill>
              <a:miter lim="800000"/>
              <a:headEnd/>
              <a:tailEnd/>
            </a:ln>
            <a:effectLst/>
          </p:spPr>
          <p:txBody>
            <a:bodyPr wrap="none" lIns="92075" tIns="46038" rIns="92075" bIns="46038"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华文楷体" pitchFamily="2" charset="-122"/>
                <a:ea typeface="华文楷体" pitchFamily="2" charset="-122"/>
              </a:endParaRPr>
            </a:p>
          </p:txBody>
        </p:sp>
        <p:sp>
          <p:nvSpPr>
            <p:cNvPr id="38" name="Rectangle 13"/>
            <p:cNvSpPr>
              <a:spLocks noChangeArrowheads="1"/>
            </p:cNvSpPr>
            <p:nvPr/>
          </p:nvSpPr>
          <p:spPr bwMode="auto">
            <a:xfrm>
              <a:off x="2295" y="3853"/>
              <a:ext cx="27" cy="27"/>
            </a:xfrm>
            <a:prstGeom prst="rect">
              <a:avLst/>
            </a:prstGeom>
            <a:grpFill/>
            <a:ln w="9525">
              <a:solidFill>
                <a:schemeClr val="tx1"/>
              </a:solidFill>
              <a:miter lim="800000"/>
              <a:headEnd/>
              <a:tailEnd/>
            </a:ln>
            <a:effectLst/>
          </p:spPr>
          <p:txBody>
            <a:bodyPr wrap="none" lIns="92075" tIns="46038" rIns="92075" bIns="46038"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华文楷体" pitchFamily="2" charset="-122"/>
                <a:ea typeface="华文楷体" pitchFamily="2" charset="-122"/>
              </a:endParaRPr>
            </a:p>
          </p:txBody>
        </p:sp>
        <p:sp>
          <p:nvSpPr>
            <p:cNvPr id="39" name="Rectangle 14"/>
            <p:cNvSpPr>
              <a:spLocks noChangeArrowheads="1"/>
            </p:cNvSpPr>
            <p:nvPr/>
          </p:nvSpPr>
          <p:spPr bwMode="auto">
            <a:xfrm>
              <a:off x="2239" y="3853"/>
              <a:ext cx="27" cy="27"/>
            </a:xfrm>
            <a:prstGeom prst="rect">
              <a:avLst/>
            </a:prstGeom>
            <a:grpFill/>
            <a:ln w="9525">
              <a:solidFill>
                <a:schemeClr val="tx1"/>
              </a:solidFill>
              <a:miter lim="800000"/>
              <a:headEnd/>
              <a:tailEnd/>
            </a:ln>
            <a:effectLst/>
          </p:spPr>
          <p:txBody>
            <a:bodyPr wrap="none" lIns="92075" tIns="46038" rIns="92075" bIns="46038"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华文楷体" pitchFamily="2" charset="-122"/>
                <a:ea typeface="华文楷体" pitchFamily="2" charset="-122"/>
              </a:endParaRPr>
            </a:p>
          </p:txBody>
        </p:sp>
      </p:grpSp>
      <p:grpSp>
        <p:nvGrpSpPr>
          <p:cNvPr id="5" name="Group 4"/>
          <p:cNvGrpSpPr>
            <a:grpSpLocks/>
          </p:cNvGrpSpPr>
          <p:nvPr/>
        </p:nvGrpSpPr>
        <p:grpSpPr bwMode="auto">
          <a:xfrm rot="10800000">
            <a:off x="4931757" y="5426539"/>
            <a:ext cx="1963284" cy="1282643"/>
            <a:chOff x="1970" y="1399"/>
            <a:chExt cx="1090" cy="1093"/>
          </a:xfrm>
        </p:grpSpPr>
        <p:sp>
          <p:nvSpPr>
            <p:cNvPr id="41" name="Arc 5"/>
            <p:cNvSpPr>
              <a:spLocks/>
            </p:cNvSpPr>
            <p:nvPr/>
          </p:nvSpPr>
          <p:spPr bwMode="auto">
            <a:xfrm>
              <a:off x="2514" y="1399"/>
              <a:ext cx="546" cy="826"/>
            </a:xfrm>
            <a:custGeom>
              <a:avLst/>
              <a:gdLst>
                <a:gd name="G0" fmla="+- 0 0 0"/>
                <a:gd name="G1" fmla="+- 21600 0 0"/>
                <a:gd name="G2" fmla="+- 21600 0 0"/>
                <a:gd name="T0" fmla="*/ 0 w 21600"/>
                <a:gd name="T1" fmla="*/ 0 h 32682"/>
                <a:gd name="T2" fmla="*/ 18541 w 21600"/>
                <a:gd name="T3" fmla="*/ 32682 h 32682"/>
                <a:gd name="T4" fmla="*/ 0 w 21600"/>
                <a:gd name="T5" fmla="*/ 21600 h 32682"/>
              </a:gdLst>
              <a:ahLst/>
              <a:cxnLst>
                <a:cxn ang="0">
                  <a:pos x="T0" y="T1"/>
                </a:cxn>
                <a:cxn ang="0">
                  <a:pos x="T2" y="T3"/>
                </a:cxn>
                <a:cxn ang="0">
                  <a:pos x="T4" y="T5"/>
                </a:cxn>
              </a:cxnLst>
              <a:rect l="0" t="0" r="r" b="b"/>
              <a:pathLst>
                <a:path w="21600" h="32682" fill="none" extrusionOk="0">
                  <a:moveTo>
                    <a:pt x="-1" y="0"/>
                  </a:moveTo>
                  <a:cubicBezTo>
                    <a:pt x="11929" y="0"/>
                    <a:pt x="21600" y="9670"/>
                    <a:pt x="21600" y="21600"/>
                  </a:cubicBezTo>
                  <a:cubicBezTo>
                    <a:pt x="21600" y="25502"/>
                    <a:pt x="20542" y="29332"/>
                    <a:pt x="18540" y="32681"/>
                  </a:cubicBezTo>
                </a:path>
                <a:path w="21600" h="32682" stroke="0" extrusionOk="0">
                  <a:moveTo>
                    <a:pt x="-1" y="0"/>
                  </a:moveTo>
                  <a:cubicBezTo>
                    <a:pt x="11929" y="0"/>
                    <a:pt x="21600" y="9670"/>
                    <a:pt x="21600" y="21600"/>
                  </a:cubicBezTo>
                  <a:cubicBezTo>
                    <a:pt x="21600" y="25502"/>
                    <a:pt x="20542" y="29332"/>
                    <a:pt x="18540" y="32681"/>
                  </a:cubicBezTo>
                  <a:lnTo>
                    <a:pt x="0" y="21600"/>
                  </a:lnTo>
                  <a:close/>
                </a:path>
              </a:pathLst>
            </a:custGeom>
            <a:noFill/>
            <a:ln w="38100">
              <a:solidFill>
                <a:srgbClr val="C2C2C2"/>
              </a:solidFill>
              <a:round/>
              <a:headEnd type="none" w="sm" len="sm"/>
              <a:tailEnd type="triangle" w="med" len="med"/>
            </a:ln>
            <a:effectLst>
              <a:prstShdw prst="shdw18" dist="17961" dir="13500000">
                <a:srgbClr val="C2C2C2">
                  <a:gamma/>
                  <a:shade val="60000"/>
                  <a:invGamma/>
                </a:srgbClr>
              </a:prstShdw>
            </a:effectLst>
          </p:spPr>
          <p:txBody>
            <a:bodyPr wrap="none" lIns="0" tIns="0" rIns="0" bIns="0" anchor="ctr"/>
            <a:lstStyle/>
            <a:p>
              <a:endParaRPr lang="zh-CN" altLang="en-US">
                <a:latin typeface="华文楷体" pitchFamily="2" charset="-122"/>
                <a:ea typeface="华文楷体" pitchFamily="2" charset="-122"/>
              </a:endParaRPr>
            </a:p>
          </p:txBody>
        </p:sp>
        <p:sp>
          <p:nvSpPr>
            <p:cNvPr id="42" name="Arc 6"/>
            <p:cNvSpPr>
              <a:spLocks/>
            </p:cNvSpPr>
            <p:nvPr/>
          </p:nvSpPr>
          <p:spPr bwMode="auto">
            <a:xfrm>
              <a:off x="2055" y="1946"/>
              <a:ext cx="906" cy="546"/>
            </a:xfrm>
            <a:custGeom>
              <a:avLst/>
              <a:gdLst>
                <a:gd name="G0" fmla="+- 18162 0 0"/>
                <a:gd name="G1" fmla="+- 0 0 0"/>
                <a:gd name="G2" fmla="+- 21600 0 0"/>
                <a:gd name="T0" fmla="*/ 35846 w 35846"/>
                <a:gd name="T1" fmla="*/ 12402 h 21600"/>
                <a:gd name="T2" fmla="*/ 0 w 35846"/>
                <a:gd name="T3" fmla="*/ 11692 h 21600"/>
                <a:gd name="T4" fmla="*/ 18162 w 35846"/>
                <a:gd name="T5" fmla="*/ 0 h 21600"/>
              </a:gdLst>
              <a:ahLst/>
              <a:cxnLst>
                <a:cxn ang="0">
                  <a:pos x="T0" y="T1"/>
                </a:cxn>
                <a:cxn ang="0">
                  <a:pos x="T2" y="T3"/>
                </a:cxn>
                <a:cxn ang="0">
                  <a:pos x="T4" y="T5"/>
                </a:cxn>
              </a:cxnLst>
              <a:rect l="0" t="0" r="r" b="b"/>
              <a:pathLst>
                <a:path w="35846" h="21600" fill="none" extrusionOk="0">
                  <a:moveTo>
                    <a:pt x="35846" y="12402"/>
                  </a:moveTo>
                  <a:cubicBezTo>
                    <a:pt x="31803" y="18167"/>
                    <a:pt x="25203" y="21599"/>
                    <a:pt x="18162" y="21600"/>
                  </a:cubicBezTo>
                  <a:cubicBezTo>
                    <a:pt x="10817" y="21600"/>
                    <a:pt x="3975" y="17867"/>
                    <a:pt x="0" y="11691"/>
                  </a:cubicBezTo>
                </a:path>
                <a:path w="35846" h="21600" stroke="0" extrusionOk="0">
                  <a:moveTo>
                    <a:pt x="35846" y="12402"/>
                  </a:moveTo>
                  <a:cubicBezTo>
                    <a:pt x="31803" y="18167"/>
                    <a:pt x="25203" y="21599"/>
                    <a:pt x="18162" y="21600"/>
                  </a:cubicBezTo>
                  <a:cubicBezTo>
                    <a:pt x="10817" y="21600"/>
                    <a:pt x="3975" y="17867"/>
                    <a:pt x="0" y="11691"/>
                  </a:cubicBezTo>
                  <a:lnTo>
                    <a:pt x="18162" y="0"/>
                  </a:lnTo>
                  <a:close/>
                </a:path>
              </a:pathLst>
            </a:custGeom>
            <a:noFill/>
            <a:ln w="38100">
              <a:solidFill>
                <a:srgbClr val="C2C2C2"/>
              </a:solidFill>
              <a:round/>
              <a:headEnd type="none" w="sm" len="sm"/>
              <a:tailEnd type="triangle" w="med" len="med"/>
            </a:ln>
            <a:effectLst>
              <a:prstShdw prst="shdw18" dist="17961" dir="13500000">
                <a:srgbClr val="C2C2C2">
                  <a:gamma/>
                  <a:shade val="60000"/>
                  <a:invGamma/>
                </a:srgbClr>
              </a:prstShdw>
            </a:effectLst>
          </p:spPr>
          <p:txBody>
            <a:bodyPr wrap="none" lIns="0" tIns="0" rIns="0" bIns="0" anchor="ctr"/>
            <a:lstStyle/>
            <a:p>
              <a:endParaRPr lang="zh-CN" altLang="en-US">
                <a:latin typeface="华文楷体" pitchFamily="2" charset="-122"/>
                <a:ea typeface="华文楷体" pitchFamily="2" charset="-122"/>
              </a:endParaRPr>
            </a:p>
          </p:txBody>
        </p:sp>
        <p:sp>
          <p:nvSpPr>
            <p:cNvPr id="43" name="Arc 7"/>
            <p:cNvSpPr>
              <a:spLocks/>
            </p:cNvSpPr>
            <p:nvPr/>
          </p:nvSpPr>
          <p:spPr bwMode="auto">
            <a:xfrm>
              <a:off x="1970" y="1402"/>
              <a:ext cx="546" cy="806"/>
            </a:xfrm>
            <a:custGeom>
              <a:avLst/>
              <a:gdLst>
                <a:gd name="G0" fmla="+- 21600 0 0"/>
                <a:gd name="G1" fmla="+- 21572 0 0"/>
                <a:gd name="G2" fmla="+- 21600 0 0"/>
                <a:gd name="T0" fmla="*/ 2633 w 21600"/>
                <a:gd name="T1" fmla="*/ 31908 h 31908"/>
                <a:gd name="T2" fmla="*/ 20491 w 21600"/>
                <a:gd name="T3" fmla="*/ 0 h 31908"/>
                <a:gd name="T4" fmla="*/ 21600 w 21600"/>
                <a:gd name="T5" fmla="*/ 21572 h 31908"/>
              </a:gdLst>
              <a:ahLst/>
              <a:cxnLst>
                <a:cxn ang="0">
                  <a:pos x="T0" y="T1"/>
                </a:cxn>
                <a:cxn ang="0">
                  <a:pos x="T2" y="T3"/>
                </a:cxn>
                <a:cxn ang="0">
                  <a:pos x="T4" y="T5"/>
                </a:cxn>
              </a:cxnLst>
              <a:rect l="0" t="0" r="r" b="b"/>
              <a:pathLst>
                <a:path w="21600" h="31908" fill="none" extrusionOk="0">
                  <a:moveTo>
                    <a:pt x="2633" y="31907"/>
                  </a:moveTo>
                  <a:cubicBezTo>
                    <a:pt x="905" y="28736"/>
                    <a:pt x="0" y="25183"/>
                    <a:pt x="0" y="21572"/>
                  </a:cubicBezTo>
                  <a:cubicBezTo>
                    <a:pt x="-1" y="10073"/>
                    <a:pt x="9007" y="590"/>
                    <a:pt x="20491" y="0"/>
                  </a:cubicBezTo>
                </a:path>
                <a:path w="21600" h="31908" stroke="0" extrusionOk="0">
                  <a:moveTo>
                    <a:pt x="2633" y="31907"/>
                  </a:moveTo>
                  <a:cubicBezTo>
                    <a:pt x="905" y="28736"/>
                    <a:pt x="0" y="25183"/>
                    <a:pt x="0" y="21572"/>
                  </a:cubicBezTo>
                  <a:cubicBezTo>
                    <a:pt x="-1" y="10073"/>
                    <a:pt x="9007" y="590"/>
                    <a:pt x="20491" y="0"/>
                  </a:cubicBezTo>
                  <a:lnTo>
                    <a:pt x="21600" y="21572"/>
                  </a:lnTo>
                  <a:close/>
                </a:path>
              </a:pathLst>
            </a:custGeom>
            <a:noFill/>
            <a:ln w="38100">
              <a:solidFill>
                <a:srgbClr val="C2C2C2"/>
              </a:solidFill>
              <a:round/>
              <a:headEnd type="none" w="sm" len="sm"/>
              <a:tailEnd type="triangle" w="med" len="med"/>
            </a:ln>
            <a:effectLst>
              <a:prstShdw prst="shdw18" dist="17961" dir="13500000">
                <a:srgbClr val="C2C2C2">
                  <a:gamma/>
                  <a:shade val="60000"/>
                  <a:invGamma/>
                </a:srgbClr>
              </a:prstShdw>
            </a:effectLst>
          </p:spPr>
          <p:txBody>
            <a:bodyPr wrap="none" lIns="0" tIns="0" rIns="0" bIns="0" anchor="ctr"/>
            <a:lstStyle/>
            <a:p>
              <a:endParaRPr lang="zh-CN" altLang="en-US">
                <a:latin typeface="华文楷体" pitchFamily="2" charset="-122"/>
                <a:ea typeface="华文楷体" pitchFamily="2" charset="-122"/>
              </a:endParaRPr>
            </a:p>
          </p:txBody>
        </p:sp>
      </p:grpSp>
      <p:grpSp>
        <p:nvGrpSpPr>
          <p:cNvPr id="6" name="Group 8"/>
          <p:cNvGrpSpPr>
            <a:grpSpLocks/>
          </p:cNvGrpSpPr>
          <p:nvPr/>
        </p:nvGrpSpPr>
        <p:grpSpPr bwMode="auto">
          <a:xfrm rot="10800000">
            <a:off x="2618893" y="5440888"/>
            <a:ext cx="1961520" cy="1281493"/>
            <a:chOff x="3249" y="1412"/>
            <a:chExt cx="1111" cy="1115"/>
          </a:xfrm>
        </p:grpSpPr>
        <p:sp>
          <p:nvSpPr>
            <p:cNvPr id="45" name="Arc 9"/>
            <p:cNvSpPr>
              <a:spLocks/>
            </p:cNvSpPr>
            <p:nvPr/>
          </p:nvSpPr>
          <p:spPr bwMode="auto">
            <a:xfrm>
              <a:off x="3803" y="1412"/>
              <a:ext cx="557" cy="557"/>
            </a:xfrm>
            <a:custGeom>
              <a:avLst/>
              <a:gdLst>
                <a:gd name="G0" fmla="+- 0 0 0"/>
                <a:gd name="G1" fmla="+- 21600 0 0"/>
                <a:gd name="G2" fmla="+- 21600 0 0"/>
                <a:gd name="T0" fmla="*/ 0 w 21598"/>
                <a:gd name="T1" fmla="*/ 0 h 21600"/>
                <a:gd name="T2" fmla="*/ 21598 w 21598"/>
                <a:gd name="T3" fmla="*/ 21290 h 21600"/>
                <a:gd name="T4" fmla="*/ 0 w 21598"/>
                <a:gd name="T5" fmla="*/ 21600 h 21600"/>
              </a:gdLst>
              <a:ahLst/>
              <a:cxnLst>
                <a:cxn ang="0">
                  <a:pos x="T0" y="T1"/>
                </a:cxn>
                <a:cxn ang="0">
                  <a:pos x="T2" y="T3"/>
                </a:cxn>
                <a:cxn ang="0">
                  <a:pos x="T4" y="T5"/>
                </a:cxn>
              </a:cxnLst>
              <a:rect l="0" t="0" r="r" b="b"/>
              <a:pathLst>
                <a:path w="21598" h="21600" fill="none" extrusionOk="0">
                  <a:moveTo>
                    <a:pt x="-1" y="0"/>
                  </a:moveTo>
                  <a:cubicBezTo>
                    <a:pt x="11808" y="0"/>
                    <a:pt x="21428" y="9482"/>
                    <a:pt x="21597" y="21290"/>
                  </a:cubicBezTo>
                </a:path>
                <a:path w="21598" h="21600" stroke="0" extrusionOk="0">
                  <a:moveTo>
                    <a:pt x="-1" y="0"/>
                  </a:moveTo>
                  <a:cubicBezTo>
                    <a:pt x="11808" y="0"/>
                    <a:pt x="21428" y="9482"/>
                    <a:pt x="21597" y="21290"/>
                  </a:cubicBezTo>
                  <a:lnTo>
                    <a:pt x="0" y="21600"/>
                  </a:lnTo>
                  <a:close/>
                </a:path>
              </a:pathLst>
            </a:custGeom>
            <a:noFill/>
            <a:ln w="38100">
              <a:solidFill>
                <a:srgbClr val="C2C2C2"/>
              </a:solidFill>
              <a:round/>
              <a:headEnd type="none" w="sm" len="sm"/>
              <a:tailEnd type="triangle" w="med" len="med"/>
            </a:ln>
            <a:effectLst>
              <a:prstShdw prst="shdw18" dist="17961" dir="13500000">
                <a:srgbClr val="C2C2C2">
                  <a:gamma/>
                  <a:shade val="60000"/>
                  <a:invGamma/>
                </a:srgbClr>
              </a:prstShdw>
            </a:effectLst>
          </p:spPr>
          <p:txBody>
            <a:bodyPr wrap="none" lIns="0" tIns="0" rIns="0" bIns="0" anchor="ctr"/>
            <a:lstStyle/>
            <a:p>
              <a:endParaRPr lang="zh-CN" altLang="en-US">
                <a:latin typeface="华文楷体" pitchFamily="2" charset="-122"/>
                <a:ea typeface="华文楷体" pitchFamily="2" charset="-122"/>
              </a:endParaRPr>
            </a:p>
          </p:txBody>
        </p:sp>
        <p:sp>
          <p:nvSpPr>
            <p:cNvPr id="46" name="Arc 10"/>
            <p:cNvSpPr>
              <a:spLocks/>
            </p:cNvSpPr>
            <p:nvPr/>
          </p:nvSpPr>
          <p:spPr bwMode="auto">
            <a:xfrm>
              <a:off x="3804" y="1970"/>
              <a:ext cx="556" cy="555"/>
            </a:xfrm>
            <a:custGeom>
              <a:avLst/>
              <a:gdLst>
                <a:gd name="G0" fmla="+- 0 0 0"/>
                <a:gd name="G1" fmla="+- 0 0 0"/>
                <a:gd name="G2" fmla="+- 21600 0 0"/>
                <a:gd name="T0" fmla="*/ 21581 w 21581"/>
                <a:gd name="T1" fmla="*/ 916 h 21519"/>
                <a:gd name="T2" fmla="*/ 1871 w 21581"/>
                <a:gd name="T3" fmla="*/ 21519 h 21519"/>
                <a:gd name="T4" fmla="*/ 0 w 21581"/>
                <a:gd name="T5" fmla="*/ 0 h 21519"/>
              </a:gdLst>
              <a:ahLst/>
              <a:cxnLst>
                <a:cxn ang="0">
                  <a:pos x="T0" y="T1"/>
                </a:cxn>
                <a:cxn ang="0">
                  <a:pos x="T2" y="T3"/>
                </a:cxn>
                <a:cxn ang="0">
                  <a:pos x="T4" y="T5"/>
                </a:cxn>
              </a:cxnLst>
              <a:rect l="0" t="0" r="r" b="b"/>
              <a:pathLst>
                <a:path w="21581" h="21519" fill="none" extrusionOk="0">
                  <a:moveTo>
                    <a:pt x="21580" y="915"/>
                  </a:moveTo>
                  <a:cubicBezTo>
                    <a:pt x="21120" y="11760"/>
                    <a:pt x="12684" y="20578"/>
                    <a:pt x="1870" y="21518"/>
                  </a:cubicBezTo>
                </a:path>
                <a:path w="21581" h="21519" stroke="0" extrusionOk="0">
                  <a:moveTo>
                    <a:pt x="21580" y="915"/>
                  </a:moveTo>
                  <a:cubicBezTo>
                    <a:pt x="21120" y="11760"/>
                    <a:pt x="12684" y="20578"/>
                    <a:pt x="1870" y="21518"/>
                  </a:cubicBezTo>
                  <a:lnTo>
                    <a:pt x="0" y="0"/>
                  </a:lnTo>
                  <a:close/>
                </a:path>
              </a:pathLst>
            </a:custGeom>
            <a:noFill/>
            <a:ln w="38100">
              <a:solidFill>
                <a:srgbClr val="C2C2C2"/>
              </a:solidFill>
              <a:round/>
              <a:headEnd type="none" w="sm" len="sm"/>
              <a:tailEnd type="triangle" w="med" len="med"/>
            </a:ln>
            <a:effectLst>
              <a:prstShdw prst="shdw18" dist="17961" dir="13500000">
                <a:srgbClr val="C2C2C2">
                  <a:gamma/>
                  <a:shade val="60000"/>
                  <a:invGamma/>
                </a:srgbClr>
              </a:prstShdw>
            </a:effectLst>
          </p:spPr>
          <p:txBody>
            <a:bodyPr wrap="none" lIns="0" tIns="0" rIns="0" bIns="0" anchor="ctr"/>
            <a:lstStyle/>
            <a:p>
              <a:endParaRPr lang="zh-CN" altLang="en-US">
                <a:latin typeface="华文楷体" pitchFamily="2" charset="-122"/>
                <a:ea typeface="华文楷体" pitchFamily="2" charset="-122"/>
              </a:endParaRPr>
            </a:p>
          </p:txBody>
        </p:sp>
        <p:sp>
          <p:nvSpPr>
            <p:cNvPr id="47" name="Arc 11"/>
            <p:cNvSpPr>
              <a:spLocks/>
            </p:cNvSpPr>
            <p:nvPr/>
          </p:nvSpPr>
          <p:spPr bwMode="auto">
            <a:xfrm>
              <a:off x="3249" y="1415"/>
              <a:ext cx="557" cy="559"/>
            </a:xfrm>
            <a:custGeom>
              <a:avLst/>
              <a:gdLst>
                <a:gd name="G0" fmla="+- 21600 0 0"/>
                <a:gd name="G1" fmla="+- 21572 0 0"/>
                <a:gd name="G2" fmla="+- 21600 0 0"/>
                <a:gd name="T0" fmla="*/ 0 w 21600"/>
                <a:gd name="T1" fmla="*/ 21690 h 21690"/>
                <a:gd name="T2" fmla="*/ 20491 w 21600"/>
                <a:gd name="T3" fmla="*/ 0 h 21690"/>
                <a:gd name="T4" fmla="*/ 21600 w 21600"/>
                <a:gd name="T5" fmla="*/ 21572 h 21690"/>
              </a:gdLst>
              <a:ahLst/>
              <a:cxnLst>
                <a:cxn ang="0">
                  <a:pos x="T0" y="T1"/>
                </a:cxn>
                <a:cxn ang="0">
                  <a:pos x="T2" y="T3"/>
                </a:cxn>
                <a:cxn ang="0">
                  <a:pos x="T4" y="T5"/>
                </a:cxn>
              </a:cxnLst>
              <a:rect l="0" t="0" r="r" b="b"/>
              <a:pathLst>
                <a:path w="21600" h="21690" fill="none" extrusionOk="0">
                  <a:moveTo>
                    <a:pt x="0" y="21689"/>
                  </a:moveTo>
                  <a:cubicBezTo>
                    <a:pt x="0" y="21650"/>
                    <a:pt x="0" y="21611"/>
                    <a:pt x="0" y="21572"/>
                  </a:cubicBezTo>
                  <a:cubicBezTo>
                    <a:pt x="-1" y="10073"/>
                    <a:pt x="9007" y="590"/>
                    <a:pt x="20491" y="0"/>
                  </a:cubicBezTo>
                </a:path>
                <a:path w="21600" h="21690" stroke="0" extrusionOk="0">
                  <a:moveTo>
                    <a:pt x="0" y="21689"/>
                  </a:moveTo>
                  <a:cubicBezTo>
                    <a:pt x="0" y="21650"/>
                    <a:pt x="0" y="21611"/>
                    <a:pt x="0" y="21572"/>
                  </a:cubicBezTo>
                  <a:cubicBezTo>
                    <a:pt x="-1" y="10073"/>
                    <a:pt x="9007" y="590"/>
                    <a:pt x="20491" y="0"/>
                  </a:cubicBezTo>
                  <a:lnTo>
                    <a:pt x="21600" y="21572"/>
                  </a:lnTo>
                  <a:close/>
                </a:path>
              </a:pathLst>
            </a:custGeom>
            <a:noFill/>
            <a:ln w="38100">
              <a:solidFill>
                <a:srgbClr val="C2C2C2"/>
              </a:solidFill>
              <a:round/>
              <a:headEnd type="none" w="sm" len="sm"/>
              <a:tailEnd type="triangle" w="med" len="med"/>
            </a:ln>
            <a:effectLst>
              <a:prstShdw prst="shdw18" dist="17961" dir="13500000">
                <a:srgbClr val="C2C2C2">
                  <a:gamma/>
                  <a:shade val="60000"/>
                  <a:invGamma/>
                </a:srgbClr>
              </a:prstShdw>
            </a:effectLst>
          </p:spPr>
          <p:txBody>
            <a:bodyPr wrap="none" lIns="0" tIns="0" rIns="0" bIns="0" anchor="ctr"/>
            <a:lstStyle/>
            <a:p>
              <a:endParaRPr lang="zh-CN" altLang="en-US">
                <a:latin typeface="华文楷体" pitchFamily="2" charset="-122"/>
                <a:ea typeface="华文楷体" pitchFamily="2" charset="-122"/>
              </a:endParaRPr>
            </a:p>
          </p:txBody>
        </p:sp>
        <p:sp>
          <p:nvSpPr>
            <p:cNvPr id="48" name="Arc 12"/>
            <p:cNvSpPr>
              <a:spLocks/>
            </p:cNvSpPr>
            <p:nvPr/>
          </p:nvSpPr>
          <p:spPr bwMode="auto">
            <a:xfrm>
              <a:off x="3252" y="1970"/>
              <a:ext cx="559" cy="557"/>
            </a:xfrm>
            <a:custGeom>
              <a:avLst/>
              <a:gdLst>
                <a:gd name="G0" fmla="+- 21536 0 0"/>
                <a:gd name="G1" fmla="+- 0 0 0"/>
                <a:gd name="G2" fmla="+- 21600 0 0"/>
                <a:gd name="T0" fmla="*/ 21697 w 21697"/>
                <a:gd name="T1" fmla="*/ 21599 h 21600"/>
                <a:gd name="T2" fmla="*/ 0 w 21697"/>
                <a:gd name="T3" fmla="*/ 1666 h 21600"/>
                <a:gd name="T4" fmla="*/ 21536 w 21697"/>
                <a:gd name="T5" fmla="*/ 0 h 21600"/>
              </a:gdLst>
              <a:ahLst/>
              <a:cxnLst>
                <a:cxn ang="0">
                  <a:pos x="T0" y="T1"/>
                </a:cxn>
                <a:cxn ang="0">
                  <a:pos x="T2" y="T3"/>
                </a:cxn>
                <a:cxn ang="0">
                  <a:pos x="T4" y="T5"/>
                </a:cxn>
              </a:cxnLst>
              <a:rect l="0" t="0" r="r" b="b"/>
              <a:pathLst>
                <a:path w="21697" h="21600" fill="none" extrusionOk="0">
                  <a:moveTo>
                    <a:pt x="21697" y="21599"/>
                  </a:moveTo>
                  <a:cubicBezTo>
                    <a:pt x="21643" y="21599"/>
                    <a:pt x="21589" y="21599"/>
                    <a:pt x="21536" y="21600"/>
                  </a:cubicBezTo>
                  <a:cubicBezTo>
                    <a:pt x="10252" y="21600"/>
                    <a:pt x="870" y="12915"/>
                    <a:pt x="0" y="1665"/>
                  </a:cubicBezTo>
                </a:path>
                <a:path w="21697" h="21600" stroke="0" extrusionOk="0">
                  <a:moveTo>
                    <a:pt x="21697" y="21599"/>
                  </a:moveTo>
                  <a:cubicBezTo>
                    <a:pt x="21643" y="21599"/>
                    <a:pt x="21589" y="21599"/>
                    <a:pt x="21536" y="21600"/>
                  </a:cubicBezTo>
                  <a:cubicBezTo>
                    <a:pt x="10252" y="21600"/>
                    <a:pt x="870" y="12915"/>
                    <a:pt x="0" y="1665"/>
                  </a:cubicBezTo>
                  <a:lnTo>
                    <a:pt x="21536" y="0"/>
                  </a:lnTo>
                  <a:close/>
                </a:path>
              </a:pathLst>
            </a:custGeom>
            <a:noFill/>
            <a:ln w="38100">
              <a:solidFill>
                <a:srgbClr val="C2C2C2"/>
              </a:solidFill>
              <a:round/>
              <a:headEnd type="none" w="sm" len="sm"/>
              <a:tailEnd type="triangle" w="med" len="med"/>
            </a:ln>
            <a:effectLst>
              <a:prstShdw prst="shdw18" dist="17961" dir="13500000">
                <a:srgbClr val="C2C2C2">
                  <a:gamma/>
                  <a:shade val="60000"/>
                  <a:invGamma/>
                </a:srgbClr>
              </a:prstShdw>
            </a:effectLst>
          </p:spPr>
          <p:txBody>
            <a:bodyPr wrap="none" lIns="0" tIns="0" rIns="0" bIns="0" anchor="ctr"/>
            <a:lstStyle/>
            <a:p>
              <a:endParaRPr lang="zh-CN" altLang="en-US">
                <a:latin typeface="华文楷体" pitchFamily="2" charset="-122"/>
                <a:ea typeface="华文楷体" pitchFamily="2" charset="-122"/>
              </a:endParaRPr>
            </a:p>
          </p:txBody>
        </p:sp>
      </p:grpSp>
      <p:grpSp>
        <p:nvGrpSpPr>
          <p:cNvPr id="7" name="Group 13"/>
          <p:cNvGrpSpPr>
            <a:grpSpLocks/>
          </p:cNvGrpSpPr>
          <p:nvPr/>
        </p:nvGrpSpPr>
        <p:grpSpPr bwMode="auto">
          <a:xfrm rot="10800000">
            <a:off x="290144" y="5426538"/>
            <a:ext cx="1959753" cy="1280344"/>
            <a:chOff x="4570" y="1413"/>
            <a:chExt cx="1110" cy="1114"/>
          </a:xfrm>
        </p:grpSpPr>
        <p:sp>
          <p:nvSpPr>
            <p:cNvPr id="50" name="Arc 14"/>
            <p:cNvSpPr>
              <a:spLocks/>
            </p:cNvSpPr>
            <p:nvPr/>
          </p:nvSpPr>
          <p:spPr bwMode="auto">
            <a:xfrm>
              <a:off x="5123" y="1413"/>
              <a:ext cx="523" cy="557"/>
            </a:xfrm>
            <a:custGeom>
              <a:avLst/>
              <a:gdLst>
                <a:gd name="G0" fmla="+- 0 0 0"/>
                <a:gd name="G1" fmla="+- 21600 0 0"/>
                <a:gd name="G2" fmla="+- 21600 0 0"/>
                <a:gd name="T0" fmla="*/ 0 w 20290"/>
                <a:gd name="T1" fmla="*/ 0 h 21600"/>
                <a:gd name="T2" fmla="*/ 20290 w 20290"/>
                <a:gd name="T3" fmla="*/ 14193 h 21600"/>
                <a:gd name="T4" fmla="*/ 0 w 20290"/>
                <a:gd name="T5" fmla="*/ 21600 h 21600"/>
              </a:gdLst>
              <a:ahLst/>
              <a:cxnLst>
                <a:cxn ang="0">
                  <a:pos x="T0" y="T1"/>
                </a:cxn>
                <a:cxn ang="0">
                  <a:pos x="T2" y="T3"/>
                </a:cxn>
                <a:cxn ang="0">
                  <a:pos x="T4" y="T5"/>
                </a:cxn>
              </a:cxnLst>
              <a:rect l="0" t="0" r="r" b="b"/>
              <a:pathLst>
                <a:path w="20290" h="21600" fill="none" extrusionOk="0">
                  <a:moveTo>
                    <a:pt x="-1" y="0"/>
                  </a:moveTo>
                  <a:cubicBezTo>
                    <a:pt x="9073" y="0"/>
                    <a:pt x="17178" y="5670"/>
                    <a:pt x="20290" y="14192"/>
                  </a:cubicBezTo>
                </a:path>
                <a:path w="20290" h="21600" stroke="0" extrusionOk="0">
                  <a:moveTo>
                    <a:pt x="-1" y="0"/>
                  </a:moveTo>
                  <a:cubicBezTo>
                    <a:pt x="9073" y="0"/>
                    <a:pt x="17178" y="5670"/>
                    <a:pt x="20290" y="14192"/>
                  </a:cubicBezTo>
                  <a:lnTo>
                    <a:pt x="0" y="21600"/>
                  </a:lnTo>
                  <a:close/>
                </a:path>
              </a:pathLst>
            </a:custGeom>
            <a:noFill/>
            <a:ln w="38100">
              <a:solidFill>
                <a:srgbClr val="C2C2C2"/>
              </a:solidFill>
              <a:round/>
              <a:headEnd type="none" w="sm" len="sm"/>
              <a:tailEnd type="triangle" w="med" len="med"/>
            </a:ln>
            <a:effectLst>
              <a:prstShdw prst="shdw18" dist="17961" dir="13500000">
                <a:srgbClr val="C2C2C2">
                  <a:gamma/>
                  <a:shade val="60000"/>
                  <a:invGamma/>
                </a:srgbClr>
              </a:prstShdw>
            </a:effectLst>
          </p:spPr>
          <p:txBody>
            <a:bodyPr wrap="none" lIns="0" tIns="0" rIns="0" bIns="0" anchor="ctr"/>
            <a:lstStyle/>
            <a:p>
              <a:endParaRPr lang="zh-CN" altLang="en-US">
                <a:latin typeface="华文楷体" pitchFamily="2" charset="-122"/>
                <a:ea typeface="华文楷体" pitchFamily="2" charset="-122"/>
              </a:endParaRPr>
            </a:p>
          </p:txBody>
        </p:sp>
        <p:sp>
          <p:nvSpPr>
            <p:cNvPr id="51" name="Arc 15"/>
            <p:cNvSpPr>
              <a:spLocks/>
            </p:cNvSpPr>
            <p:nvPr/>
          </p:nvSpPr>
          <p:spPr bwMode="auto">
            <a:xfrm>
              <a:off x="5124" y="1840"/>
              <a:ext cx="556" cy="551"/>
            </a:xfrm>
            <a:custGeom>
              <a:avLst/>
              <a:gdLst>
                <a:gd name="G0" fmla="+- 0 0 0"/>
                <a:gd name="G1" fmla="+- 5044 0 0"/>
                <a:gd name="G2" fmla="+- 21600 0 0"/>
                <a:gd name="T0" fmla="*/ 21003 w 21600"/>
                <a:gd name="T1" fmla="*/ 0 h 21364"/>
                <a:gd name="T2" fmla="*/ 14150 w 21600"/>
                <a:gd name="T3" fmla="*/ 21364 h 21364"/>
                <a:gd name="T4" fmla="*/ 0 w 21600"/>
                <a:gd name="T5" fmla="*/ 5044 h 21364"/>
              </a:gdLst>
              <a:ahLst/>
              <a:cxnLst>
                <a:cxn ang="0">
                  <a:pos x="T0" y="T1"/>
                </a:cxn>
                <a:cxn ang="0">
                  <a:pos x="T2" y="T3"/>
                </a:cxn>
                <a:cxn ang="0">
                  <a:pos x="T4" y="T5"/>
                </a:cxn>
              </a:cxnLst>
              <a:rect l="0" t="0" r="r" b="b"/>
              <a:pathLst>
                <a:path w="21600" h="21364" fill="none" extrusionOk="0">
                  <a:moveTo>
                    <a:pt x="21002" y="0"/>
                  </a:moveTo>
                  <a:cubicBezTo>
                    <a:pt x="21399" y="1652"/>
                    <a:pt x="21600" y="3345"/>
                    <a:pt x="21600" y="5044"/>
                  </a:cubicBezTo>
                  <a:cubicBezTo>
                    <a:pt x="21600" y="11306"/>
                    <a:pt x="18881" y="17261"/>
                    <a:pt x="14149" y="21363"/>
                  </a:cubicBezTo>
                </a:path>
                <a:path w="21600" h="21364" stroke="0" extrusionOk="0">
                  <a:moveTo>
                    <a:pt x="21002" y="0"/>
                  </a:moveTo>
                  <a:cubicBezTo>
                    <a:pt x="21399" y="1652"/>
                    <a:pt x="21600" y="3345"/>
                    <a:pt x="21600" y="5044"/>
                  </a:cubicBezTo>
                  <a:cubicBezTo>
                    <a:pt x="21600" y="11306"/>
                    <a:pt x="18881" y="17261"/>
                    <a:pt x="14149" y="21363"/>
                  </a:cubicBezTo>
                  <a:lnTo>
                    <a:pt x="0" y="5044"/>
                  </a:lnTo>
                  <a:close/>
                </a:path>
              </a:pathLst>
            </a:custGeom>
            <a:noFill/>
            <a:ln w="38100">
              <a:solidFill>
                <a:srgbClr val="C2C2C2"/>
              </a:solidFill>
              <a:round/>
              <a:headEnd type="none" w="sm" len="sm"/>
              <a:tailEnd type="triangle" w="med" len="med"/>
            </a:ln>
            <a:effectLst>
              <a:prstShdw prst="shdw18" dist="17961" dir="13500000">
                <a:srgbClr val="C2C2C2">
                  <a:gamma/>
                  <a:shade val="60000"/>
                  <a:invGamma/>
                </a:srgbClr>
              </a:prstShdw>
            </a:effectLst>
          </p:spPr>
          <p:txBody>
            <a:bodyPr wrap="none" lIns="0" tIns="0" rIns="0" bIns="0" anchor="ctr"/>
            <a:lstStyle/>
            <a:p>
              <a:endParaRPr lang="zh-CN" altLang="en-US">
                <a:latin typeface="华文楷体" pitchFamily="2" charset="-122"/>
                <a:ea typeface="华文楷体" pitchFamily="2" charset="-122"/>
              </a:endParaRPr>
            </a:p>
          </p:txBody>
        </p:sp>
        <p:sp>
          <p:nvSpPr>
            <p:cNvPr id="52" name="Arc 16"/>
            <p:cNvSpPr>
              <a:spLocks/>
            </p:cNvSpPr>
            <p:nvPr/>
          </p:nvSpPr>
          <p:spPr bwMode="auto">
            <a:xfrm>
              <a:off x="4599" y="1416"/>
              <a:ext cx="528" cy="556"/>
            </a:xfrm>
            <a:custGeom>
              <a:avLst/>
              <a:gdLst>
                <a:gd name="G0" fmla="+- 20474 0 0"/>
                <a:gd name="G1" fmla="+- 21572 0 0"/>
                <a:gd name="G2" fmla="+- 21600 0 0"/>
                <a:gd name="T0" fmla="*/ 0 w 20474"/>
                <a:gd name="T1" fmla="*/ 14689 h 21572"/>
                <a:gd name="T2" fmla="*/ 19365 w 20474"/>
                <a:gd name="T3" fmla="*/ 0 h 21572"/>
                <a:gd name="T4" fmla="*/ 20474 w 20474"/>
                <a:gd name="T5" fmla="*/ 21572 h 21572"/>
              </a:gdLst>
              <a:ahLst/>
              <a:cxnLst>
                <a:cxn ang="0">
                  <a:pos x="T0" y="T1"/>
                </a:cxn>
                <a:cxn ang="0">
                  <a:pos x="T2" y="T3"/>
                </a:cxn>
                <a:cxn ang="0">
                  <a:pos x="T4" y="T5"/>
                </a:cxn>
              </a:cxnLst>
              <a:rect l="0" t="0" r="r" b="b"/>
              <a:pathLst>
                <a:path w="20474" h="21572" fill="none" extrusionOk="0">
                  <a:moveTo>
                    <a:pt x="0" y="14689"/>
                  </a:moveTo>
                  <a:cubicBezTo>
                    <a:pt x="2826" y="6281"/>
                    <a:pt x="10506" y="455"/>
                    <a:pt x="19365" y="0"/>
                  </a:cubicBezTo>
                </a:path>
                <a:path w="20474" h="21572" stroke="0" extrusionOk="0">
                  <a:moveTo>
                    <a:pt x="0" y="14689"/>
                  </a:moveTo>
                  <a:cubicBezTo>
                    <a:pt x="2826" y="6281"/>
                    <a:pt x="10506" y="455"/>
                    <a:pt x="19365" y="0"/>
                  </a:cubicBezTo>
                  <a:lnTo>
                    <a:pt x="20474" y="21572"/>
                  </a:lnTo>
                  <a:close/>
                </a:path>
              </a:pathLst>
            </a:custGeom>
            <a:noFill/>
            <a:ln w="38100">
              <a:solidFill>
                <a:srgbClr val="C2C2C2"/>
              </a:solidFill>
              <a:round/>
              <a:headEnd type="none" w="sm" len="sm"/>
              <a:tailEnd type="triangle" w="med" len="med"/>
            </a:ln>
            <a:effectLst>
              <a:prstShdw prst="shdw18" dist="17961" dir="13500000">
                <a:srgbClr val="C2C2C2">
                  <a:gamma/>
                  <a:shade val="60000"/>
                  <a:invGamma/>
                </a:srgbClr>
              </a:prstShdw>
            </a:effectLst>
          </p:spPr>
          <p:txBody>
            <a:bodyPr wrap="none" lIns="0" tIns="0" rIns="0" bIns="0" anchor="ctr"/>
            <a:lstStyle/>
            <a:p>
              <a:endParaRPr lang="zh-CN" altLang="en-US">
                <a:latin typeface="华文楷体" pitchFamily="2" charset="-122"/>
                <a:ea typeface="华文楷体" pitchFamily="2" charset="-122"/>
              </a:endParaRPr>
            </a:p>
          </p:txBody>
        </p:sp>
        <p:sp>
          <p:nvSpPr>
            <p:cNvPr id="53" name="Arc 17"/>
            <p:cNvSpPr>
              <a:spLocks/>
            </p:cNvSpPr>
            <p:nvPr/>
          </p:nvSpPr>
          <p:spPr bwMode="auto">
            <a:xfrm>
              <a:off x="4845" y="1970"/>
              <a:ext cx="609" cy="557"/>
            </a:xfrm>
            <a:custGeom>
              <a:avLst/>
              <a:gdLst>
                <a:gd name="G0" fmla="+- 11047 0 0"/>
                <a:gd name="G1" fmla="+- 0 0 0"/>
                <a:gd name="G2" fmla="+- 21600 0 0"/>
                <a:gd name="T0" fmla="*/ 23624 w 23624"/>
                <a:gd name="T1" fmla="*/ 17561 h 21600"/>
                <a:gd name="T2" fmla="*/ 0 w 23624"/>
                <a:gd name="T3" fmla="*/ 18561 h 21600"/>
                <a:gd name="T4" fmla="*/ 11047 w 23624"/>
                <a:gd name="T5" fmla="*/ 0 h 21600"/>
              </a:gdLst>
              <a:ahLst/>
              <a:cxnLst>
                <a:cxn ang="0">
                  <a:pos x="T0" y="T1"/>
                </a:cxn>
                <a:cxn ang="0">
                  <a:pos x="T2" y="T3"/>
                </a:cxn>
                <a:cxn ang="0">
                  <a:pos x="T4" y="T5"/>
                </a:cxn>
              </a:cxnLst>
              <a:rect l="0" t="0" r="r" b="b"/>
              <a:pathLst>
                <a:path w="23624" h="21600" fill="none" extrusionOk="0">
                  <a:moveTo>
                    <a:pt x="23623" y="17560"/>
                  </a:moveTo>
                  <a:cubicBezTo>
                    <a:pt x="19956" y="20187"/>
                    <a:pt x="15558" y="21599"/>
                    <a:pt x="11047" y="21600"/>
                  </a:cubicBezTo>
                  <a:cubicBezTo>
                    <a:pt x="7158" y="21600"/>
                    <a:pt x="3341" y="20550"/>
                    <a:pt x="-1" y="18561"/>
                  </a:cubicBezTo>
                </a:path>
                <a:path w="23624" h="21600" stroke="0" extrusionOk="0">
                  <a:moveTo>
                    <a:pt x="23623" y="17560"/>
                  </a:moveTo>
                  <a:cubicBezTo>
                    <a:pt x="19956" y="20187"/>
                    <a:pt x="15558" y="21599"/>
                    <a:pt x="11047" y="21600"/>
                  </a:cubicBezTo>
                  <a:cubicBezTo>
                    <a:pt x="7158" y="21600"/>
                    <a:pt x="3341" y="20550"/>
                    <a:pt x="-1" y="18561"/>
                  </a:cubicBezTo>
                  <a:lnTo>
                    <a:pt x="11047" y="0"/>
                  </a:lnTo>
                  <a:close/>
                </a:path>
              </a:pathLst>
            </a:custGeom>
            <a:noFill/>
            <a:ln w="38100">
              <a:solidFill>
                <a:srgbClr val="C2C2C2"/>
              </a:solidFill>
              <a:round/>
              <a:headEnd type="none" w="sm" len="sm"/>
              <a:tailEnd type="triangle" w="med" len="med"/>
            </a:ln>
            <a:effectLst>
              <a:prstShdw prst="shdw18" dist="17961" dir="13500000">
                <a:srgbClr val="C2C2C2">
                  <a:gamma/>
                  <a:shade val="60000"/>
                  <a:invGamma/>
                </a:srgbClr>
              </a:prstShdw>
            </a:effectLst>
          </p:spPr>
          <p:txBody>
            <a:bodyPr wrap="none" lIns="0" tIns="0" rIns="0" bIns="0" anchor="ctr"/>
            <a:lstStyle/>
            <a:p>
              <a:endParaRPr lang="zh-CN" altLang="en-US">
                <a:latin typeface="华文楷体" pitchFamily="2" charset="-122"/>
                <a:ea typeface="华文楷体" pitchFamily="2" charset="-122"/>
              </a:endParaRPr>
            </a:p>
          </p:txBody>
        </p:sp>
        <p:sp>
          <p:nvSpPr>
            <p:cNvPr id="54" name="Arc 18"/>
            <p:cNvSpPr>
              <a:spLocks/>
            </p:cNvSpPr>
            <p:nvPr/>
          </p:nvSpPr>
          <p:spPr bwMode="auto">
            <a:xfrm>
              <a:off x="4570" y="1844"/>
              <a:ext cx="556" cy="572"/>
            </a:xfrm>
            <a:custGeom>
              <a:avLst/>
              <a:gdLst>
                <a:gd name="G0" fmla="+- 21600 0 0"/>
                <a:gd name="G1" fmla="+- 4900 0 0"/>
                <a:gd name="G2" fmla="+- 21600 0 0"/>
                <a:gd name="T0" fmla="*/ 8650 w 21600"/>
                <a:gd name="T1" fmla="*/ 22188 h 22188"/>
                <a:gd name="T2" fmla="*/ 563 w 21600"/>
                <a:gd name="T3" fmla="*/ 0 h 22188"/>
                <a:gd name="T4" fmla="*/ 21600 w 21600"/>
                <a:gd name="T5" fmla="*/ 4900 h 22188"/>
              </a:gdLst>
              <a:ahLst/>
              <a:cxnLst>
                <a:cxn ang="0">
                  <a:pos x="T0" y="T1"/>
                </a:cxn>
                <a:cxn ang="0">
                  <a:pos x="T2" y="T3"/>
                </a:cxn>
                <a:cxn ang="0">
                  <a:pos x="T4" y="T5"/>
                </a:cxn>
              </a:cxnLst>
              <a:rect l="0" t="0" r="r" b="b"/>
              <a:pathLst>
                <a:path w="21600" h="22188" fill="none" extrusionOk="0">
                  <a:moveTo>
                    <a:pt x="8650" y="22187"/>
                  </a:moveTo>
                  <a:cubicBezTo>
                    <a:pt x="3205" y="18108"/>
                    <a:pt x="0" y="11703"/>
                    <a:pt x="0" y="4900"/>
                  </a:cubicBezTo>
                  <a:cubicBezTo>
                    <a:pt x="-1" y="3250"/>
                    <a:pt x="188" y="1606"/>
                    <a:pt x="563" y="0"/>
                  </a:cubicBezTo>
                </a:path>
                <a:path w="21600" h="22188" stroke="0" extrusionOk="0">
                  <a:moveTo>
                    <a:pt x="8650" y="22187"/>
                  </a:moveTo>
                  <a:cubicBezTo>
                    <a:pt x="3205" y="18108"/>
                    <a:pt x="0" y="11703"/>
                    <a:pt x="0" y="4900"/>
                  </a:cubicBezTo>
                  <a:cubicBezTo>
                    <a:pt x="-1" y="3250"/>
                    <a:pt x="188" y="1606"/>
                    <a:pt x="563" y="0"/>
                  </a:cubicBezTo>
                  <a:lnTo>
                    <a:pt x="21600" y="4900"/>
                  </a:lnTo>
                  <a:close/>
                </a:path>
              </a:pathLst>
            </a:custGeom>
            <a:noFill/>
            <a:ln w="38100">
              <a:solidFill>
                <a:srgbClr val="C2C2C2"/>
              </a:solidFill>
              <a:round/>
              <a:headEnd type="none" w="sm" len="sm"/>
              <a:tailEnd type="triangle" w="med" len="med"/>
            </a:ln>
            <a:effectLst>
              <a:prstShdw prst="shdw18" dist="17961" dir="13500000">
                <a:srgbClr val="C2C2C2">
                  <a:gamma/>
                  <a:shade val="60000"/>
                  <a:invGamma/>
                </a:srgbClr>
              </a:prstShdw>
            </a:effectLst>
          </p:spPr>
          <p:txBody>
            <a:bodyPr wrap="none" lIns="0" tIns="0" rIns="0" bIns="0" anchor="ctr"/>
            <a:lstStyle/>
            <a:p>
              <a:endParaRPr lang="zh-CN" altLang="en-US">
                <a:latin typeface="华文楷体" pitchFamily="2" charset="-122"/>
                <a:ea typeface="华文楷体" pitchFamily="2" charset="-122"/>
              </a:endParaRPr>
            </a:p>
          </p:txBody>
        </p:sp>
      </p:grpSp>
      <p:sp>
        <p:nvSpPr>
          <p:cNvPr id="58" name="Rectangle 25"/>
          <p:cNvSpPr>
            <a:spLocks noChangeArrowheads="1"/>
          </p:cNvSpPr>
          <p:nvPr/>
        </p:nvSpPr>
        <p:spPr bwMode="auto">
          <a:xfrm>
            <a:off x="535744" y="5882819"/>
            <a:ext cx="1463710" cy="276999"/>
          </a:xfrm>
          <a:prstGeom prst="rect">
            <a:avLst/>
          </a:prstGeom>
          <a:noFill/>
          <a:ln w="6350">
            <a:noFill/>
            <a:miter lim="800000"/>
            <a:headEnd/>
            <a:tailEnd/>
          </a:ln>
          <a:effectLst/>
        </p:spPr>
        <p:txBody>
          <a:bodyPr wrap="square" lIns="0" tIns="0" rIns="0" bIns="0">
            <a:spAutoFit/>
          </a:bodyPr>
          <a:lstStyle/>
          <a:p>
            <a:pPr marL="161925" lvl="1" indent="-160338" algn="ctr" defTabSz="330200">
              <a:spcAft>
                <a:spcPct val="20000"/>
              </a:spcAft>
              <a:buClr>
                <a:srgbClr val="E6E6E6"/>
              </a:buClr>
              <a:buSzPct val="140000"/>
              <a:buFont typeface="Wingdings" pitchFamily="2" charset="2"/>
              <a:buNone/>
              <a:tabLst>
                <a:tab pos="8521700" algn="r"/>
              </a:tabLst>
            </a:pPr>
            <a:r>
              <a:rPr kumimoji="0" lang="zh-CN" altLang="en-US" sz="1800" b="1" dirty="0">
                <a:latin typeface="华文楷体" pitchFamily="2" charset="-122"/>
                <a:ea typeface="华文楷体" pitchFamily="2" charset="-122"/>
              </a:rPr>
              <a:t>信息化领导力</a:t>
            </a:r>
            <a:r>
              <a:rPr kumimoji="0" lang="en-US" altLang="de-DE" sz="1800" b="1" dirty="0">
                <a:latin typeface="华文楷体" pitchFamily="2" charset="-122"/>
                <a:ea typeface="华文楷体" pitchFamily="2" charset="-122"/>
              </a:rPr>
              <a:t> </a:t>
            </a:r>
          </a:p>
        </p:txBody>
      </p:sp>
      <p:sp>
        <p:nvSpPr>
          <p:cNvPr id="59" name="Rectangle 26"/>
          <p:cNvSpPr>
            <a:spLocks noChangeArrowheads="1"/>
          </p:cNvSpPr>
          <p:nvPr/>
        </p:nvSpPr>
        <p:spPr bwMode="auto">
          <a:xfrm>
            <a:off x="2737969" y="5927013"/>
            <a:ext cx="1639633" cy="276999"/>
          </a:xfrm>
          <a:prstGeom prst="rect">
            <a:avLst/>
          </a:prstGeom>
          <a:noFill/>
          <a:ln w="6350">
            <a:noFill/>
            <a:miter lim="800000"/>
            <a:headEnd/>
            <a:tailEnd/>
          </a:ln>
          <a:effectLst/>
        </p:spPr>
        <p:txBody>
          <a:bodyPr wrap="square" lIns="0" tIns="0" rIns="0" bIns="0">
            <a:spAutoFit/>
          </a:bodyPr>
          <a:lstStyle/>
          <a:p>
            <a:pPr marL="161925" lvl="1" indent="-160338" algn="ctr" defTabSz="330200">
              <a:spcAft>
                <a:spcPct val="20000"/>
              </a:spcAft>
              <a:buClr>
                <a:srgbClr val="E6E6E6"/>
              </a:buClr>
              <a:buSzPct val="140000"/>
              <a:buFont typeface="Wingdings" pitchFamily="2" charset="2"/>
              <a:buNone/>
              <a:tabLst>
                <a:tab pos="8521700" algn="r"/>
              </a:tabLst>
            </a:pPr>
            <a:r>
              <a:rPr kumimoji="0" lang="zh-CN" altLang="en-US" sz="1800" b="1" dirty="0">
                <a:latin typeface="华文楷体" pitchFamily="2" charset="-122"/>
                <a:ea typeface="华文楷体" pitchFamily="2" charset="-122"/>
              </a:rPr>
              <a:t>信息化基础建设</a:t>
            </a:r>
            <a:endParaRPr kumimoji="0" lang="en-US" altLang="de-DE" sz="1800" b="1" dirty="0">
              <a:latin typeface="华文楷体" pitchFamily="2" charset="-122"/>
              <a:ea typeface="华文楷体" pitchFamily="2" charset="-122"/>
            </a:endParaRPr>
          </a:p>
        </p:txBody>
      </p:sp>
      <p:grpSp>
        <p:nvGrpSpPr>
          <p:cNvPr id="8" name="Group 4"/>
          <p:cNvGrpSpPr>
            <a:grpSpLocks/>
          </p:cNvGrpSpPr>
          <p:nvPr/>
        </p:nvGrpSpPr>
        <p:grpSpPr bwMode="auto">
          <a:xfrm rot="10800000">
            <a:off x="9555405" y="5452663"/>
            <a:ext cx="1963284" cy="1282643"/>
            <a:chOff x="1970" y="1399"/>
            <a:chExt cx="1090" cy="1093"/>
          </a:xfrm>
        </p:grpSpPr>
        <p:sp>
          <p:nvSpPr>
            <p:cNvPr id="94" name="Arc 5"/>
            <p:cNvSpPr>
              <a:spLocks/>
            </p:cNvSpPr>
            <p:nvPr/>
          </p:nvSpPr>
          <p:spPr bwMode="auto">
            <a:xfrm>
              <a:off x="2514" y="1399"/>
              <a:ext cx="546" cy="826"/>
            </a:xfrm>
            <a:custGeom>
              <a:avLst/>
              <a:gdLst>
                <a:gd name="G0" fmla="+- 0 0 0"/>
                <a:gd name="G1" fmla="+- 21600 0 0"/>
                <a:gd name="G2" fmla="+- 21600 0 0"/>
                <a:gd name="T0" fmla="*/ 0 w 21600"/>
                <a:gd name="T1" fmla="*/ 0 h 32682"/>
                <a:gd name="T2" fmla="*/ 18541 w 21600"/>
                <a:gd name="T3" fmla="*/ 32682 h 32682"/>
                <a:gd name="T4" fmla="*/ 0 w 21600"/>
                <a:gd name="T5" fmla="*/ 21600 h 32682"/>
              </a:gdLst>
              <a:ahLst/>
              <a:cxnLst>
                <a:cxn ang="0">
                  <a:pos x="T0" y="T1"/>
                </a:cxn>
                <a:cxn ang="0">
                  <a:pos x="T2" y="T3"/>
                </a:cxn>
                <a:cxn ang="0">
                  <a:pos x="T4" y="T5"/>
                </a:cxn>
              </a:cxnLst>
              <a:rect l="0" t="0" r="r" b="b"/>
              <a:pathLst>
                <a:path w="21600" h="32682" fill="none" extrusionOk="0">
                  <a:moveTo>
                    <a:pt x="-1" y="0"/>
                  </a:moveTo>
                  <a:cubicBezTo>
                    <a:pt x="11929" y="0"/>
                    <a:pt x="21600" y="9670"/>
                    <a:pt x="21600" y="21600"/>
                  </a:cubicBezTo>
                  <a:cubicBezTo>
                    <a:pt x="21600" y="25502"/>
                    <a:pt x="20542" y="29332"/>
                    <a:pt x="18540" y="32681"/>
                  </a:cubicBezTo>
                </a:path>
                <a:path w="21600" h="32682" stroke="0" extrusionOk="0">
                  <a:moveTo>
                    <a:pt x="-1" y="0"/>
                  </a:moveTo>
                  <a:cubicBezTo>
                    <a:pt x="11929" y="0"/>
                    <a:pt x="21600" y="9670"/>
                    <a:pt x="21600" y="21600"/>
                  </a:cubicBezTo>
                  <a:cubicBezTo>
                    <a:pt x="21600" y="25502"/>
                    <a:pt x="20542" y="29332"/>
                    <a:pt x="18540" y="32681"/>
                  </a:cubicBezTo>
                  <a:lnTo>
                    <a:pt x="0" y="21600"/>
                  </a:lnTo>
                  <a:close/>
                </a:path>
              </a:pathLst>
            </a:custGeom>
            <a:noFill/>
            <a:ln w="38100">
              <a:solidFill>
                <a:srgbClr val="C2C2C2"/>
              </a:solidFill>
              <a:round/>
              <a:headEnd type="none" w="sm" len="sm"/>
              <a:tailEnd type="triangle" w="med" len="med"/>
            </a:ln>
            <a:effectLst>
              <a:prstShdw prst="shdw18" dist="17961" dir="13500000">
                <a:srgbClr val="C2C2C2">
                  <a:gamma/>
                  <a:shade val="60000"/>
                  <a:invGamma/>
                </a:srgbClr>
              </a:prstShdw>
            </a:effectLst>
          </p:spPr>
          <p:txBody>
            <a:bodyPr wrap="none" lIns="0" tIns="0" rIns="0" bIns="0" anchor="ctr"/>
            <a:lstStyle/>
            <a:p>
              <a:endParaRPr lang="zh-CN" altLang="en-US">
                <a:latin typeface="华文楷体" pitchFamily="2" charset="-122"/>
                <a:ea typeface="华文楷体" pitchFamily="2" charset="-122"/>
              </a:endParaRPr>
            </a:p>
          </p:txBody>
        </p:sp>
        <p:sp>
          <p:nvSpPr>
            <p:cNvPr id="95" name="Arc 6"/>
            <p:cNvSpPr>
              <a:spLocks/>
            </p:cNvSpPr>
            <p:nvPr/>
          </p:nvSpPr>
          <p:spPr bwMode="auto">
            <a:xfrm>
              <a:off x="2055" y="1946"/>
              <a:ext cx="906" cy="546"/>
            </a:xfrm>
            <a:custGeom>
              <a:avLst/>
              <a:gdLst>
                <a:gd name="G0" fmla="+- 18162 0 0"/>
                <a:gd name="G1" fmla="+- 0 0 0"/>
                <a:gd name="G2" fmla="+- 21600 0 0"/>
                <a:gd name="T0" fmla="*/ 35846 w 35846"/>
                <a:gd name="T1" fmla="*/ 12402 h 21600"/>
                <a:gd name="T2" fmla="*/ 0 w 35846"/>
                <a:gd name="T3" fmla="*/ 11692 h 21600"/>
                <a:gd name="T4" fmla="*/ 18162 w 35846"/>
                <a:gd name="T5" fmla="*/ 0 h 21600"/>
              </a:gdLst>
              <a:ahLst/>
              <a:cxnLst>
                <a:cxn ang="0">
                  <a:pos x="T0" y="T1"/>
                </a:cxn>
                <a:cxn ang="0">
                  <a:pos x="T2" y="T3"/>
                </a:cxn>
                <a:cxn ang="0">
                  <a:pos x="T4" y="T5"/>
                </a:cxn>
              </a:cxnLst>
              <a:rect l="0" t="0" r="r" b="b"/>
              <a:pathLst>
                <a:path w="35846" h="21600" fill="none" extrusionOk="0">
                  <a:moveTo>
                    <a:pt x="35846" y="12402"/>
                  </a:moveTo>
                  <a:cubicBezTo>
                    <a:pt x="31803" y="18167"/>
                    <a:pt x="25203" y="21599"/>
                    <a:pt x="18162" y="21600"/>
                  </a:cubicBezTo>
                  <a:cubicBezTo>
                    <a:pt x="10817" y="21600"/>
                    <a:pt x="3975" y="17867"/>
                    <a:pt x="0" y="11691"/>
                  </a:cubicBezTo>
                </a:path>
                <a:path w="35846" h="21600" stroke="0" extrusionOk="0">
                  <a:moveTo>
                    <a:pt x="35846" y="12402"/>
                  </a:moveTo>
                  <a:cubicBezTo>
                    <a:pt x="31803" y="18167"/>
                    <a:pt x="25203" y="21599"/>
                    <a:pt x="18162" y="21600"/>
                  </a:cubicBezTo>
                  <a:cubicBezTo>
                    <a:pt x="10817" y="21600"/>
                    <a:pt x="3975" y="17867"/>
                    <a:pt x="0" y="11691"/>
                  </a:cubicBezTo>
                  <a:lnTo>
                    <a:pt x="18162" y="0"/>
                  </a:lnTo>
                  <a:close/>
                </a:path>
              </a:pathLst>
            </a:custGeom>
            <a:noFill/>
            <a:ln w="38100">
              <a:solidFill>
                <a:srgbClr val="C2C2C2"/>
              </a:solidFill>
              <a:round/>
              <a:headEnd type="none" w="sm" len="sm"/>
              <a:tailEnd type="triangle" w="med" len="med"/>
            </a:ln>
            <a:effectLst>
              <a:prstShdw prst="shdw18" dist="17961" dir="13500000">
                <a:srgbClr val="C2C2C2">
                  <a:gamma/>
                  <a:shade val="60000"/>
                  <a:invGamma/>
                </a:srgbClr>
              </a:prstShdw>
            </a:effectLst>
          </p:spPr>
          <p:txBody>
            <a:bodyPr wrap="none" lIns="0" tIns="0" rIns="0" bIns="0" anchor="ctr"/>
            <a:lstStyle/>
            <a:p>
              <a:endParaRPr lang="zh-CN" altLang="en-US">
                <a:latin typeface="华文楷体" pitchFamily="2" charset="-122"/>
                <a:ea typeface="华文楷体" pitchFamily="2" charset="-122"/>
              </a:endParaRPr>
            </a:p>
          </p:txBody>
        </p:sp>
        <p:sp>
          <p:nvSpPr>
            <p:cNvPr id="96" name="Arc 7"/>
            <p:cNvSpPr>
              <a:spLocks/>
            </p:cNvSpPr>
            <p:nvPr/>
          </p:nvSpPr>
          <p:spPr bwMode="auto">
            <a:xfrm>
              <a:off x="1970" y="1402"/>
              <a:ext cx="546" cy="806"/>
            </a:xfrm>
            <a:custGeom>
              <a:avLst/>
              <a:gdLst>
                <a:gd name="G0" fmla="+- 21600 0 0"/>
                <a:gd name="G1" fmla="+- 21572 0 0"/>
                <a:gd name="G2" fmla="+- 21600 0 0"/>
                <a:gd name="T0" fmla="*/ 2633 w 21600"/>
                <a:gd name="T1" fmla="*/ 31908 h 31908"/>
                <a:gd name="T2" fmla="*/ 20491 w 21600"/>
                <a:gd name="T3" fmla="*/ 0 h 31908"/>
                <a:gd name="T4" fmla="*/ 21600 w 21600"/>
                <a:gd name="T5" fmla="*/ 21572 h 31908"/>
              </a:gdLst>
              <a:ahLst/>
              <a:cxnLst>
                <a:cxn ang="0">
                  <a:pos x="T0" y="T1"/>
                </a:cxn>
                <a:cxn ang="0">
                  <a:pos x="T2" y="T3"/>
                </a:cxn>
                <a:cxn ang="0">
                  <a:pos x="T4" y="T5"/>
                </a:cxn>
              </a:cxnLst>
              <a:rect l="0" t="0" r="r" b="b"/>
              <a:pathLst>
                <a:path w="21600" h="31908" fill="none" extrusionOk="0">
                  <a:moveTo>
                    <a:pt x="2633" y="31907"/>
                  </a:moveTo>
                  <a:cubicBezTo>
                    <a:pt x="905" y="28736"/>
                    <a:pt x="0" y="25183"/>
                    <a:pt x="0" y="21572"/>
                  </a:cubicBezTo>
                  <a:cubicBezTo>
                    <a:pt x="-1" y="10073"/>
                    <a:pt x="9007" y="590"/>
                    <a:pt x="20491" y="0"/>
                  </a:cubicBezTo>
                </a:path>
                <a:path w="21600" h="31908" stroke="0" extrusionOk="0">
                  <a:moveTo>
                    <a:pt x="2633" y="31907"/>
                  </a:moveTo>
                  <a:cubicBezTo>
                    <a:pt x="905" y="28736"/>
                    <a:pt x="0" y="25183"/>
                    <a:pt x="0" y="21572"/>
                  </a:cubicBezTo>
                  <a:cubicBezTo>
                    <a:pt x="-1" y="10073"/>
                    <a:pt x="9007" y="590"/>
                    <a:pt x="20491" y="0"/>
                  </a:cubicBezTo>
                  <a:lnTo>
                    <a:pt x="21600" y="21572"/>
                  </a:lnTo>
                  <a:close/>
                </a:path>
              </a:pathLst>
            </a:custGeom>
            <a:noFill/>
            <a:ln w="38100">
              <a:solidFill>
                <a:srgbClr val="C2C2C2"/>
              </a:solidFill>
              <a:round/>
              <a:headEnd type="none" w="sm" len="sm"/>
              <a:tailEnd type="triangle" w="med" len="med"/>
            </a:ln>
            <a:effectLst>
              <a:prstShdw prst="shdw18" dist="17961" dir="13500000">
                <a:srgbClr val="C2C2C2">
                  <a:gamma/>
                  <a:shade val="60000"/>
                  <a:invGamma/>
                </a:srgbClr>
              </a:prstShdw>
            </a:effectLst>
          </p:spPr>
          <p:txBody>
            <a:bodyPr wrap="none" lIns="0" tIns="0" rIns="0" bIns="0" anchor="ctr"/>
            <a:lstStyle/>
            <a:p>
              <a:endParaRPr lang="zh-CN" altLang="en-US">
                <a:latin typeface="华文楷体" pitchFamily="2" charset="-122"/>
                <a:ea typeface="华文楷体" pitchFamily="2" charset="-122"/>
              </a:endParaRPr>
            </a:p>
          </p:txBody>
        </p:sp>
      </p:grpSp>
      <p:grpSp>
        <p:nvGrpSpPr>
          <p:cNvPr id="9" name="Group 8"/>
          <p:cNvGrpSpPr>
            <a:grpSpLocks/>
          </p:cNvGrpSpPr>
          <p:nvPr/>
        </p:nvGrpSpPr>
        <p:grpSpPr bwMode="auto">
          <a:xfrm rot="10800000">
            <a:off x="7263205" y="5408911"/>
            <a:ext cx="1961520" cy="1281493"/>
            <a:chOff x="3249" y="1412"/>
            <a:chExt cx="1111" cy="1115"/>
          </a:xfrm>
        </p:grpSpPr>
        <p:sp>
          <p:nvSpPr>
            <p:cNvPr id="98" name="Arc 9"/>
            <p:cNvSpPr>
              <a:spLocks/>
            </p:cNvSpPr>
            <p:nvPr/>
          </p:nvSpPr>
          <p:spPr bwMode="auto">
            <a:xfrm>
              <a:off x="3803" y="1412"/>
              <a:ext cx="557" cy="557"/>
            </a:xfrm>
            <a:custGeom>
              <a:avLst/>
              <a:gdLst>
                <a:gd name="G0" fmla="+- 0 0 0"/>
                <a:gd name="G1" fmla="+- 21600 0 0"/>
                <a:gd name="G2" fmla="+- 21600 0 0"/>
                <a:gd name="T0" fmla="*/ 0 w 21598"/>
                <a:gd name="T1" fmla="*/ 0 h 21600"/>
                <a:gd name="T2" fmla="*/ 21598 w 21598"/>
                <a:gd name="T3" fmla="*/ 21290 h 21600"/>
                <a:gd name="T4" fmla="*/ 0 w 21598"/>
                <a:gd name="T5" fmla="*/ 21600 h 21600"/>
              </a:gdLst>
              <a:ahLst/>
              <a:cxnLst>
                <a:cxn ang="0">
                  <a:pos x="T0" y="T1"/>
                </a:cxn>
                <a:cxn ang="0">
                  <a:pos x="T2" y="T3"/>
                </a:cxn>
                <a:cxn ang="0">
                  <a:pos x="T4" y="T5"/>
                </a:cxn>
              </a:cxnLst>
              <a:rect l="0" t="0" r="r" b="b"/>
              <a:pathLst>
                <a:path w="21598" h="21600" fill="none" extrusionOk="0">
                  <a:moveTo>
                    <a:pt x="-1" y="0"/>
                  </a:moveTo>
                  <a:cubicBezTo>
                    <a:pt x="11808" y="0"/>
                    <a:pt x="21428" y="9482"/>
                    <a:pt x="21597" y="21290"/>
                  </a:cubicBezTo>
                </a:path>
                <a:path w="21598" h="21600" stroke="0" extrusionOk="0">
                  <a:moveTo>
                    <a:pt x="-1" y="0"/>
                  </a:moveTo>
                  <a:cubicBezTo>
                    <a:pt x="11808" y="0"/>
                    <a:pt x="21428" y="9482"/>
                    <a:pt x="21597" y="21290"/>
                  </a:cubicBezTo>
                  <a:lnTo>
                    <a:pt x="0" y="21600"/>
                  </a:lnTo>
                  <a:close/>
                </a:path>
              </a:pathLst>
            </a:custGeom>
            <a:noFill/>
            <a:ln w="38100">
              <a:solidFill>
                <a:srgbClr val="C2C2C2"/>
              </a:solidFill>
              <a:round/>
              <a:headEnd type="none" w="sm" len="sm"/>
              <a:tailEnd type="triangle" w="med" len="med"/>
            </a:ln>
            <a:effectLst>
              <a:prstShdw prst="shdw18" dist="17961" dir="13500000">
                <a:srgbClr val="C2C2C2">
                  <a:gamma/>
                  <a:shade val="60000"/>
                  <a:invGamma/>
                </a:srgbClr>
              </a:prstShdw>
            </a:effectLst>
          </p:spPr>
          <p:txBody>
            <a:bodyPr wrap="none" lIns="0" tIns="0" rIns="0" bIns="0" anchor="ctr"/>
            <a:lstStyle/>
            <a:p>
              <a:endParaRPr lang="zh-CN" altLang="en-US">
                <a:latin typeface="华文楷体" pitchFamily="2" charset="-122"/>
                <a:ea typeface="华文楷体" pitchFamily="2" charset="-122"/>
              </a:endParaRPr>
            </a:p>
          </p:txBody>
        </p:sp>
        <p:sp>
          <p:nvSpPr>
            <p:cNvPr id="99" name="Arc 10"/>
            <p:cNvSpPr>
              <a:spLocks/>
            </p:cNvSpPr>
            <p:nvPr/>
          </p:nvSpPr>
          <p:spPr bwMode="auto">
            <a:xfrm>
              <a:off x="3804" y="1970"/>
              <a:ext cx="556" cy="555"/>
            </a:xfrm>
            <a:custGeom>
              <a:avLst/>
              <a:gdLst>
                <a:gd name="G0" fmla="+- 0 0 0"/>
                <a:gd name="G1" fmla="+- 0 0 0"/>
                <a:gd name="G2" fmla="+- 21600 0 0"/>
                <a:gd name="T0" fmla="*/ 21581 w 21581"/>
                <a:gd name="T1" fmla="*/ 916 h 21519"/>
                <a:gd name="T2" fmla="*/ 1871 w 21581"/>
                <a:gd name="T3" fmla="*/ 21519 h 21519"/>
                <a:gd name="T4" fmla="*/ 0 w 21581"/>
                <a:gd name="T5" fmla="*/ 0 h 21519"/>
              </a:gdLst>
              <a:ahLst/>
              <a:cxnLst>
                <a:cxn ang="0">
                  <a:pos x="T0" y="T1"/>
                </a:cxn>
                <a:cxn ang="0">
                  <a:pos x="T2" y="T3"/>
                </a:cxn>
                <a:cxn ang="0">
                  <a:pos x="T4" y="T5"/>
                </a:cxn>
              </a:cxnLst>
              <a:rect l="0" t="0" r="r" b="b"/>
              <a:pathLst>
                <a:path w="21581" h="21519" fill="none" extrusionOk="0">
                  <a:moveTo>
                    <a:pt x="21580" y="915"/>
                  </a:moveTo>
                  <a:cubicBezTo>
                    <a:pt x="21120" y="11760"/>
                    <a:pt x="12684" y="20578"/>
                    <a:pt x="1870" y="21518"/>
                  </a:cubicBezTo>
                </a:path>
                <a:path w="21581" h="21519" stroke="0" extrusionOk="0">
                  <a:moveTo>
                    <a:pt x="21580" y="915"/>
                  </a:moveTo>
                  <a:cubicBezTo>
                    <a:pt x="21120" y="11760"/>
                    <a:pt x="12684" y="20578"/>
                    <a:pt x="1870" y="21518"/>
                  </a:cubicBezTo>
                  <a:lnTo>
                    <a:pt x="0" y="0"/>
                  </a:lnTo>
                  <a:close/>
                </a:path>
              </a:pathLst>
            </a:custGeom>
            <a:noFill/>
            <a:ln w="38100">
              <a:solidFill>
                <a:srgbClr val="C2C2C2"/>
              </a:solidFill>
              <a:round/>
              <a:headEnd type="none" w="sm" len="sm"/>
              <a:tailEnd type="triangle" w="med" len="med"/>
            </a:ln>
            <a:effectLst>
              <a:prstShdw prst="shdw18" dist="17961" dir="13500000">
                <a:srgbClr val="C2C2C2">
                  <a:gamma/>
                  <a:shade val="60000"/>
                  <a:invGamma/>
                </a:srgbClr>
              </a:prstShdw>
            </a:effectLst>
          </p:spPr>
          <p:txBody>
            <a:bodyPr wrap="none" lIns="0" tIns="0" rIns="0" bIns="0" anchor="ctr"/>
            <a:lstStyle/>
            <a:p>
              <a:endParaRPr lang="zh-CN" altLang="en-US">
                <a:latin typeface="华文楷体" pitchFamily="2" charset="-122"/>
                <a:ea typeface="华文楷体" pitchFamily="2" charset="-122"/>
              </a:endParaRPr>
            </a:p>
          </p:txBody>
        </p:sp>
        <p:sp>
          <p:nvSpPr>
            <p:cNvPr id="100" name="Arc 11"/>
            <p:cNvSpPr>
              <a:spLocks/>
            </p:cNvSpPr>
            <p:nvPr/>
          </p:nvSpPr>
          <p:spPr bwMode="auto">
            <a:xfrm>
              <a:off x="3249" y="1415"/>
              <a:ext cx="557" cy="559"/>
            </a:xfrm>
            <a:custGeom>
              <a:avLst/>
              <a:gdLst>
                <a:gd name="G0" fmla="+- 21600 0 0"/>
                <a:gd name="G1" fmla="+- 21572 0 0"/>
                <a:gd name="G2" fmla="+- 21600 0 0"/>
                <a:gd name="T0" fmla="*/ 0 w 21600"/>
                <a:gd name="T1" fmla="*/ 21690 h 21690"/>
                <a:gd name="T2" fmla="*/ 20491 w 21600"/>
                <a:gd name="T3" fmla="*/ 0 h 21690"/>
                <a:gd name="T4" fmla="*/ 21600 w 21600"/>
                <a:gd name="T5" fmla="*/ 21572 h 21690"/>
              </a:gdLst>
              <a:ahLst/>
              <a:cxnLst>
                <a:cxn ang="0">
                  <a:pos x="T0" y="T1"/>
                </a:cxn>
                <a:cxn ang="0">
                  <a:pos x="T2" y="T3"/>
                </a:cxn>
                <a:cxn ang="0">
                  <a:pos x="T4" y="T5"/>
                </a:cxn>
              </a:cxnLst>
              <a:rect l="0" t="0" r="r" b="b"/>
              <a:pathLst>
                <a:path w="21600" h="21690" fill="none" extrusionOk="0">
                  <a:moveTo>
                    <a:pt x="0" y="21689"/>
                  </a:moveTo>
                  <a:cubicBezTo>
                    <a:pt x="0" y="21650"/>
                    <a:pt x="0" y="21611"/>
                    <a:pt x="0" y="21572"/>
                  </a:cubicBezTo>
                  <a:cubicBezTo>
                    <a:pt x="-1" y="10073"/>
                    <a:pt x="9007" y="590"/>
                    <a:pt x="20491" y="0"/>
                  </a:cubicBezTo>
                </a:path>
                <a:path w="21600" h="21690" stroke="0" extrusionOk="0">
                  <a:moveTo>
                    <a:pt x="0" y="21689"/>
                  </a:moveTo>
                  <a:cubicBezTo>
                    <a:pt x="0" y="21650"/>
                    <a:pt x="0" y="21611"/>
                    <a:pt x="0" y="21572"/>
                  </a:cubicBezTo>
                  <a:cubicBezTo>
                    <a:pt x="-1" y="10073"/>
                    <a:pt x="9007" y="590"/>
                    <a:pt x="20491" y="0"/>
                  </a:cubicBezTo>
                  <a:lnTo>
                    <a:pt x="21600" y="21572"/>
                  </a:lnTo>
                  <a:close/>
                </a:path>
              </a:pathLst>
            </a:custGeom>
            <a:noFill/>
            <a:ln w="38100">
              <a:solidFill>
                <a:srgbClr val="C2C2C2"/>
              </a:solidFill>
              <a:round/>
              <a:headEnd type="none" w="sm" len="sm"/>
              <a:tailEnd type="triangle" w="med" len="med"/>
            </a:ln>
            <a:effectLst>
              <a:prstShdw prst="shdw18" dist="17961" dir="13500000">
                <a:srgbClr val="C2C2C2">
                  <a:gamma/>
                  <a:shade val="60000"/>
                  <a:invGamma/>
                </a:srgbClr>
              </a:prstShdw>
            </a:effectLst>
          </p:spPr>
          <p:txBody>
            <a:bodyPr wrap="none" lIns="0" tIns="0" rIns="0" bIns="0" anchor="ctr"/>
            <a:lstStyle/>
            <a:p>
              <a:endParaRPr lang="zh-CN" altLang="en-US">
                <a:latin typeface="华文楷体" pitchFamily="2" charset="-122"/>
                <a:ea typeface="华文楷体" pitchFamily="2" charset="-122"/>
              </a:endParaRPr>
            </a:p>
          </p:txBody>
        </p:sp>
        <p:sp>
          <p:nvSpPr>
            <p:cNvPr id="101" name="Arc 12"/>
            <p:cNvSpPr>
              <a:spLocks/>
            </p:cNvSpPr>
            <p:nvPr/>
          </p:nvSpPr>
          <p:spPr bwMode="auto">
            <a:xfrm>
              <a:off x="3252" y="1970"/>
              <a:ext cx="559" cy="557"/>
            </a:xfrm>
            <a:custGeom>
              <a:avLst/>
              <a:gdLst>
                <a:gd name="G0" fmla="+- 21536 0 0"/>
                <a:gd name="G1" fmla="+- 0 0 0"/>
                <a:gd name="G2" fmla="+- 21600 0 0"/>
                <a:gd name="T0" fmla="*/ 21697 w 21697"/>
                <a:gd name="T1" fmla="*/ 21599 h 21600"/>
                <a:gd name="T2" fmla="*/ 0 w 21697"/>
                <a:gd name="T3" fmla="*/ 1666 h 21600"/>
                <a:gd name="T4" fmla="*/ 21536 w 21697"/>
                <a:gd name="T5" fmla="*/ 0 h 21600"/>
              </a:gdLst>
              <a:ahLst/>
              <a:cxnLst>
                <a:cxn ang="0">
                  <a:pos x="T0" y="T1"/>
                </a:cxn>
                <a:cxn ang="0">
                  <a:pos x="T2" y="T3"/>
                </a:cxn>
                <a:cxn ang="0">
                  <a:pos x="T4" y="T5"/>
                </a:cxn>
              </a:cxnLst>
              <a:rect l="0" t="0" r="r" b="b"/>
              <a:pathLst>
                <a:path w="21697" h="21600" fill="none" extrusionOk="0">
                  <a:moveTo>
                    <a:pt x="21697" y="21599"/>
                  </a:moveTo>
                  <a:cubicBezTo>
                    <a:pt x="21643" y="21599"/>
                    <a:pt x="21589" y="21599"/>
                    <a:pt x="21536" y="21600"/>
                  </a:cubicBezTo>
                  <a:cubicBezTo>
                    <a:pt x="10252" y="21600"/>
                    <a:pt x="870" y="12915"/>
                    <a:pt x="0" y="1665"/>
                  </a:cubicBezTo>
                </a:path>
                <a:path w="21697" h="21600" stroke="0" extrusionOk="0">
                  <a:moveTo>
                    <a:pt x="21697" y="21599"/>
                  </a:moveTo>
                  <a:cubicBezTo>
                    <a:pt x="21643" y="21599"/>
                    <a:pt x="21589" y="21599"/>
                    <a:pt x="21536" y="21600"/>
                  </a:cubicBezTo>
                  <a:cubicBezTo>
                    <a:pt x="10252" y="21600"/>
                    <a:pt x="870" y="12915"/>
                    <a:pt x="0" y="1665"/>
                  </a:cubicBezTo>
                  <a:lnTo>
                    <a:pt x="21536" y="0"/>
                  </a:lnTo>
                  <a:close/>
                </a:path>
              </a:pathLst>
            </a:custGeom>
            <a:noFill/>
            <a:ln w="38100">
              <a:solidFill>
                <a:srgbClr val="C2C2C2"/>
              </a:solidFill>
              <a:round/>
              <a:headEnd type="none" w="sm" len="sm"/>
              <a:tailEnd type="triangle" w="med" len="med"/>
            </a:ln>
            <a:effectLst>
              <a:prstShdw prst="shdw18" dist="17961" dir="13500000">
                <a:srgbClr val="C2C2C2">
                  <a:gamma/>
                  <a:shade val="60000"/>
                  <a:invGamma/>
                </a:srgbClr>
              </a:prstShdw>
            </a:effectLst>
          </p:spPr>
          <p:txBody>
            <a:bodyPr wrap="none" lIns="0" tIns="0" rIns="0" bIns="0" anchor="ctr"/>
            <a:lstStyle/>
            <a:p>
              <a:endParaRPr lang="zh-CN" altLang="en-US">
                <a:latin typeface="华文楷体" pitchFamily="2" charset="-122"/>
                <a:ea typeface="华文楷体" pitchFamily="2" charset="-122"/>
              </a:endParaRPr>
            </a:p>
          </p:txBody>
        </p:sp>
      </p:grpSp>
      <p:sp>
        <p:nvSpPr>
          <p:cNvPr id="105" name="Rectangle 26"/>
          <p:cNvSpPr>
            <a:spLocks noChangeArrowheads="1"/>
          </p:cNvSpPr>
          <p:nvPr/>
        </p:nvSpPr>
        <p:spPr bwMode="auto">
          <a:xfrm>
            <a:off x="5065921" y="5913811"/>
            <a:ext cx="1639633" cy="276999"/>
          </a:xfrm>
          <a:prstGeom prst="rect">
            <a:avLst/>
          </a:prstGeom>
          <a:noFill/>
          <a:ln w="6350">
            <a:noFill/>
            <a:miter lim="800000"/>
            <a:headEnd/>
            <a:tailEnd/>
          </a:ln>
          <a:effectLst/>
        </p:spPr>
        <p:txBody>
          <a:bodyPr wrap="square" lIns="0" tIns="0" rIns="0" bIns="0">
            <a:spAutoFit/>
          </a:bodyPr>
          <a:lstStyle/>
          <a:p>
            <a:pPr marL="161925" lvl="1" indent="-160338" algn="ctr" defTabSz="330200">
              <a:spcAft>
                <a:spcPct val="20000"/>
              </a:spcAft>
              <a:buClr>
                <a:srgbClr val="E6E6E6"/>
              </a:buClr>
              <a:buSzPct val="140000"/>
              <a:buFont typeface="Wingdings" pitchFamily="2" charset="2"/>
              <a:buNone/>
              <a:tabLst>
                <a:tab pos="8521700" algn="r"/>
              </a:tabLst>
            </a:pPr>
            <a:r>
              <a:rPr kumimoji="0" lang="zh-CN" altLang="en-US" sz="1800" b="1" dirty="0">
                <a:latin typeface="华文楷体" pitchFamily="2" charset="-122"/>
                <a:ea typeface="华文楷体" pitchFamily="2" charset="-122"/>
              </a:rPr>
              <a:t>信息化应用效果</a:t>
            </a:r>
            <a:endParaRPr kumimoji="0" lang="en-US" altLang="de-DE" sz="1800" b="1" dirty="0">
              <a:latin typeface="华文楷体" pitchFamily="2" charset="-122"/>
              <a:ea typeface="华文楷体" pitchFamily="2" charset="-122"/>
            </a:endParaRPr>
          </a:p>
        </p:txBody>
      </p:sp>
      <p:sp>
        <p:nvSpPr>
          <p:cNvPr id="106" name="Rectangle 26"/>
          <p:cNvSpPr>
            <a:spLocks noChangeArrowheads="1"/>
          </p:cNvSpPr>
          <p:nvPr/>
        </p:nvSpPr>
        <p:spPr bwMode="auto">
          <a:xfrm>
            <a:off x="7401843" y="5902538"/>
            <a:ext cx="1639633" cy="276999"/>
          </a:xfrm>
          <a:prstGeom prst="rect">
            <a:avLst/>
          </a:prstGeom>
          <a:noFill/>
          <a:ln w="6350">
            <a:noFill/>
            <a:miter lim="800000"/>
            <a:headEnd/>
            <a:tailEnd/>
          </a:ln>
          <a:effectLst/>
        </p:spPr>
        <p:txBody>
          <a:bodyPr wrap="square" lIns="0" tIns="0" rIns="0" bIns="0">
            <a:spAutoFit/>
          </a:bodyPr>
          <a:lstStyle/>
          <a:p>
            <a:pPr marL="161925" lvl="1" indent="-160338" algn="ctr" defTabSz="330200">
              <a:spcAft>
                <a:spcPct val="20000"/>
              </a:spcAft>
              <a:buClr>
                <a:srgbClr val="E6E6E6"/>
              </a:buClr>
              <a:buSzPct val="140000"/>
              <a:buFont typeface="Wingdings" pitchFamily="2" charset="2"/>
              <a:buNone/>
              <a:tabLst>
                <a:tab pos="8521700" algn="r"/>
              </a:tabLst>
            </a:pPr>
            <a:r>
              <a:rPr kumimoji="0" lang="en-US" altLang="zh-CN" sz="1800" b="1" dirty="0">
                <a:latin typeface="华文楷体" pitchFamily="2" charset="-122"/>
                <a:ea typeface="华文楷体" pitchFamily="2" charset="-122"/>
              </a:rPr>
              <a:t>IT</a:t>
            </a:r>
            <a:r>
              <a:rPr kumimoji="0" lang="zh-CN" altLang="en-US" sz="1800" b="1" dirty="0">
                <a:latin typeface="华文楷体" pitchFamily="2" charset="-122"/>
                <a:ea typeface="华文楷体" pitchFamily="2" charset="-122"/>
              </a:rPr>
              <a:t>管理服和治理</a:t>
            </a:r>
            <a:endParaRPr kumimoji="0" lang="en-US" altLang="de-DE" sz="1800" b="1" dirty="0">
              <a:latin typeface="华文楷体" pitchFamily="2" charset="-122"/>
              <a:ea typeface="华文楷体" pitchFamily="2" charset="-122"/>
            </a:endParaRPr>
          </a:p>
        </p:txBody>
      </p:sp>
      <p:sp>
        <p:nvSpPr>
          <p:cNvPr id="109" name="Rectangle 26"/>
          <p:cNvSpPr>
            <a:spLocks noChangeArrowheads="1"/>
          </p:cNvSpPr>
          <p:nvPr/>
        </p:nvSpPr>
        <p:spPr bwMode="auto">
          <a:xfrm>
            <a:off x="9782346" y="5927013"/>
            <a:ext cx="1639633" cy="276999"/>
          </a:xfrm>
          <a:prstGeom prst="rect">
            <a:avLst/>
          </a:prstGeom>
          <a:noFill/>
          <a:ln w="6350">
            <a:noFill/>
            <a:miter lim="800000"/>
            <a:headEnd/>
            <a:tailEnd/>
          </a:ln>
          <a:effectLst/>
        </p:spPr>
        <p:txBody>
          <a:bodyPr wrap="square" lIns="0" tIns="0" rIns="0" bIns="0">
            <a:spAutoFit/>
          </a:bodyPr>
          <a:lstStyle/>
          <a:p>
            <a:pPr marL="161925" lvl="1" indent="-160338" algn="ctr" defTabSz="330200">
              <a:spcAft>
                <a:spcPct val="20000"/>
              </a:spcAft>
              <a:buClr>
                <a:srgbClr val="E6E6E6"/>
              </a:buClr>
              <a:buSzPct val="140000"/>
              <a:buFont typeface="Wingdings" pitchFamily="2" charset="2"/>
              <a:buNone/>
              <a:tabLst>
                <a:tab pos="8521700" algn="r"/>
              </a:tabLst>
            </a:pPr>
            <a:r>
              <a:rPr kumimoji="0" lang="en-US" altLang="zh-CN" sz="1800" b="1" dirty="0">
                <a:latin typeface="华文楷体" pitchFamily="2" charset="-122"/>
                <a:ea typeface="华文楷体" pitchFamily="2" charset="-122"/>
              </a:rPr>
              <a:t>IT</a:t>
            </a:r>
            <a:r>
              <a:rPr kumimoji="0" lang="zh-CN" altLang="en-US" sz="1800" b="1" dirty="0">
                <a:latin typeface="华文楷体" pitchFamily="2" charset="-122"/>
                <a:ea typeface="华文楷体" pitchFamily="2" charset="-122"/>
              </a:rPr>
              <a:t>人力资源</a:t>
            </a:r>
            <a:endParaRPr kumimoji="0" lang="en-US" altLang="de-DE" sz="1800" b="1" dirty="0">
              <a:latin typeface="华文楷体" pitchFamily="2" charset="-122"/>
              <a:ea typeface="华文楷体" pitchFamily="2" charset="-122"/>
            </a:endParaRPr>
          </a:p>
        </p:txBody>
      </p:sp>
    </p:spTree>
    <p:extLst>
      <p:ext uri="{BB962C8B-B14F-4D97-AF65-F5344CB8AC3E}">
        <p14:creationId xmlns:p14="http://schemas.microsoft.com/office/powerpoint/2010/main" val="18462297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utoShape 3"/>
          <p:cNvSpPr>
            <a:spLocks noChangeArrowheads="1"/>
          </p:cNvSpPr>
          <p:nvPr/>
        </p:nvSpPr>
        <p:spPr bwMode="auto">
          <a:xfrm rot="10800000">
            <a:off x="1422399" y="3853914"/>
            <a:ext cx="8394911" cy="2895600"/>
          </a:xfrm>
          <a:prstGeom prst="homePlate">
            <a:avLst>
              <a:gd name="adj" fmla="val 13929"/>
            </a:avLst>
          </a:prstGeom>
          <a:solidFill>
            <a:srgbClr val="FFFFFF"/>
          </a:solidFill>
          <a:ln w="12700">
            <a:solidFill>
              <a:srgbClr val="000000"/>
            </a:solidFill>
            <a:miter lim="800000"/>
            <a:headEnd/>
            <a:tailEnd/>
          </a:ln>
          <a:effectLst>
            <a:outerShdw dist="88900" dir="2700000" algn="ctr" rotWithShape="0">
              <a:srgbClr val="000000"/>
            </a:outerShdw>
          </a:effectLst>
        </p:spPr>
        <p:txBody>
          <a:bodyPr wrap="none" anchor="ctr"/>
          <a:lstStyle/>
          <a:p>
            <a:pPr fontAlgn="auto">
              <a:spcBef>
                <a:spcPts val="0"/>
              </a:spcBef>
              <a:spcAft>
                <a:spcPts val="0"/>
              </a:spcAft>
              <a:defRPr/>
            </a:pPr>
            <a:endParaRPr lang="zh-CN" altLang="en-US" b="1" kern="0" dirty="0">
              <a:latin typeface="华文楷体" pitchFamily="2" charset="-122"/>
              <a:ea typeface="华文楷体" pitchFamily="2" charset="-122"/>
            </a:endParaRPr>
          </a:p>
        </p:txBody>
      </p:sp>
      <p:sp>
        <p:nvSpPr>
          <p:cNvPr id="18" name="AutoShape 3"/>
          <p:cNvSpPr>
            <a:spLocks noChangeArrowheads="1"/>
          </p:cNvSpPr>
          <p:nvPr/>
        </p:nvSpPr>
        <p:spPr bwMode="auto">
          <a:xfrm>
            <a:off x="2133602" y="836910"/>
            <a:ext cx="9143999" cy="2819400"/>
          </a:xfrm>
          <a:prstGeom prst="homePlate">
            <a:avLst>
              <a:gd name="adj" fmla="val 13929"/>
            </a:avLst>
          </a:prstGeom>
          <a:solidFill>
            <a:srgbClr val="FFFFFF"/>
          </a:solidFill>
          <a:ln w="12700">
            <a:solidFill>
              <a:srgbClr val="000000"/>
            </a:solidFill>
            <a:miter lim="800000"/>
            <a:headEnd/>
            <a:tailEnd/>
          </a:ln>
          <a:effectLst>
            <a:outerShdw dist="88900" dir="2700000" algn="ctr" rotWithShape="0">
              <a:srgbClr val="000000"/>
            </a:outerShdw>
          </a:effectLst>
        </p:spPr>
        <p:txBody>
          <a:bodyPr wrap="none" anchor="ctr"/>
          <a:lstStyle/>
          <a:p>
            <a:pPr fontAlgn="auto">
              <a:spcBef>
                <a:spcPts val="0"/>
              </a:spcBef>
              <a:spcAft>
                <a:spcPts val="0"/>
              </a:spcAft>
              <a:defRPr/>
            </a:pPr>
            <a:endParaRPr lang="zh-CN" altLang="en-US" b="1" kern="0" dirty="0">
              <a:latin typeface="华文楷体" pitchFamily="2" charset="-122"/>
              <a:ea typeface="华文楷体" pitchFamily="2" charset="-122"/>
            </a:endParaRPr>
          </a:p>
        </p:txBody>
      </p:sp>
      <p:sp>
        <p:nvSpPr>
          <p:cNvPr id="24" name="Line 22"/>
          <p:cNvSpPr>
            <a:spLocks noChangeShapeType="1"/>
          </p:cNvSpPr>
          <p:nvPr/>
        </p:nvSpPr>
        <p:spPr bwMode="blackWhite">
          <a:xfrm rot="16200000">
            <a:off x="6483217" y="1009781"/>
            <a:ext cx="0" cy="1790439"/>
          </a:xfrm>
          <a:prstGeom prst="line">
            <a:avLst/>
          </a:prstGeom>
          <a:noFill/>
          <a:ln w="28575">
            <a:solidFill>
              <a:schemeClr val="tx1"/>
            </a:solidFill>
            <a:prstDash val="sysDash"/>
            <a:round/>
            <a:headEnd/>
            <a:tailEnd/>
          </a:ln>
          <a:effectLst/>
        </p:spPr>
        <p:txBody>
          <a:bodyPr lIns="0" tIns="0" rIns="0" bIns="0" anchor="ctr">
            <a:spAutoFit/>
          </a:bodyPr>
          <a:lstStyle/>
          <a:p>
            <a:endParaRPr lang="zh-CN" altLang="en-US" sz="1600" b="1">
              <a:latin typeface="华文楷体" pitchFamily="2" charset="-122"/>
              <a:ea typeface="华文楷体" pitchFamily="2" charset="-122"/>
            </a:endParaRPr>
          </a:p>
        </p:txBody>
      </p:sp>
      <p:sp>
        <p:nvSpPr>
          <p:cNvPr id="25" name="Line 10"/>
          <p:cNvSpPr>
            <a:spLocks noChangeShapeType="1"/>
          </p:cNvSpPr>
          <p:nvPr/>
        </p:nvSpPr>
        <p:spPr bwMode="blackWhite">
          <a:xfrm rot="5400000" flipH="1">
            <a:off x="5299308" y="1540901"/>
            <a:ext cx="975704" cy="1735869"/>
          </a:xfrm>
          <a:prstGeom prst="line">
            <a:avLst/>
          </a:prstGeom>
          <a:noFill/>
          <a:ln w="28575">
            <a:solidFill>
              <a:schemeClr val="tx1"/>
            </a:solidFill>
            <a:prstDash val="sysDash"/>
            <a:round/>
            <a:headEnd/>
            <a:tailEnd/>
          </a:ln>
          <a:effectLst/>
        </p:spPr>
        <p:txBody>
          <a:bodyPr lIns="0" tIns="0" rIns="0" bIns="0" anchor="ctr">
            <a:spAutoFit/>
          </a:bodyPr>
          <a:lstStyle/>
          <a:p>
            <a:endParaRPr lang="zh-CN" altLang="en-US" sz="1600" b="1">
              <a:latin typeface="华文楷体" pitchFamily="2" charset="-122"/>
              <a:ea typeface="华文楷体" pitchFamily="2" charset="-122"/>
            </a:endParaRPr>
          </a:p>
        </p:txBody>
      </p:sp>
      <p:sp>
        <p:nvSpPr>
          <p:cNvPr id="26" name="Line 11"/>
          <p:cNvSpPr>
            <a:spLocks noChangeShapeType="1"/>
          </p:cNvSpPr>
          <p:nvPr/>
        </p:nvSpPr>
        <p:spPr bwMode="blackWhite">
          <a:xfrm rot="16200000">
            <a:off x="6876860" y="1699219"/>
            <a:ext cx="975704" cy="1419232"/>
          </a:xfrm>
          <a:prstGeom prst="line">
            <a:avLst/>
          </a:prstGeom>
          <a:noFill/>
          <a:ln w="28575">
            <a:solidFill>
              <a:schemeClr val="tx1"/>
            </a:solidFill>
            <a:prstDash val="sysDash"/>
            <a:round/>
            <a:headEnd/>
            <a:tailEnd/>
          </a:ln>
          <a:effectLst/>
        </p:spPr>
        <p:txBody>
          <a:bodyPr lIns="0" tIns="0" rIns="0" bIns="0" anchor="ctr">
            <a:spAutoFit/>
          </a:bodyPr>
          <a:lstStyle/>
          <a:p>
            <a:endParaRPr lang="zh-CN" altLang="en-US" sz="1600" b="1">
              <a:latin typeface="华文楷体" pitchFamily="2" charset="-122"/>
              <a:ea typeface="华文楷体" pitchFamily="2" charset="-122"/>
            </a:endParaRPr>
          </a:p>
        </p:txBody>
      </p:sp>
      <p:sp>
        <p:nvSpPr>
          <p:cNvPr id="27" name="Oval 17"/>
          <p:cNvSpPr>
            <a:spLocks noChangeArrowheads="1"/>
          </p:cNvSpPr>
          <p:nvPr/>
        </p:nvSpPr>
        <p:spPr bwMode="blackWhite">
          <a:xfrm>
            <a:off x="6966328" y="1386588"/>
            <a:ext cx="1419248" cy="1052599"/>
          </a:xfrm>
          <a:prstGeom prst="ellipse">
            <a:avLst/>
          </a:prstGeom>
          <a:ln>
            <a:solidFill>
              <a:schemeClr val="bg1">
                <a:lumMod val="50000"/>
              </a:schemeClr>
            </a:solidFill>
            <a:headEnd/>
            <a:tailEnd/>
          </a:ln>
        </p:spPr>
        <p:style>
          <a:lnRef idx="2">
            <a:schemeClr val="accent1"/>
          </a:lnRef>
          <a:fillRef idx="1">
            <a:schemeClr val="lt1"/>
          </a:fillRef>
          <a:effectRef idx="0">
            <a:schemeClr val="accent1"/>
          </a:effectRef>
          <a:fontRef idx="minor">
            <a:schemeClr val="dk1"/>
          </a:fontRef>
        </p:style>
        <p:txBody>
          <a:bodyPr wrap="none" lIns="0" tIns="0" rIns="0" bIns="0" anchor="ctr"/>
          <a:lstStyle/>
          <a:p>
            <a:pPr algn="ctr" defTabSz="895350">
              <a:buSzPct val="75000"/>
            </a:pPr>
            <a:r>
              <a:rPr lang="zh-CN" altLang="en-US" sz="1400" b="1" dirty="0">
                <a:solidFill>
                  <a:srgbClr val="FF0000"/>
                </a:solidFill>
                <a:latin typeface="华文楷体" pitchFamily="2" charset="-122"/>
                <a:ea typeface="华文楷体" pitchFamily="2" charset="-122"/>
              </a:rPr>
              <a:t>信息战略</a:t>
            </a:r>
            <a:endParaRPr lang="en-US" altLang="zh-CN" sz="1400" b="1" dirty="0">
              <a:solidFill>
                <a:srgbClr val="FF0000"/>
              </a:solidFill>
              <a:latin typeface="华文楷体" pitchFamily="2" charset="-122"/>
              <a:ea typeface="华文楷体" pitchFamily="2" charset="-122"/>
            </a:endParaRPr>
          </a:p>
          <a:p>
            <a:pPr algn="ctr" defTabSz="895350">
              <a:buSzPct val="75000"/>
            </a:pPr>
            <a:r>
              <a:rPr lang="zh-CN" altLang="en-US" sz="1400" b="1" dirty="0">
                <a:solidFill>
                  <a:srgbClr val="FF0000"/>
                </a:solidFill>
                <a:latin typeface="华文楷体" pitchFamily="2" charset="-122"/>
                <a:ea typeface="华文楷体" pitchFamily="2" charset="-122"/>
              </a:rPr>
              <a:t>与规划</a:t>
            </a:r>
            <a:endParaRPr lang="en-US" altLang="zh-CN" sz="1400" b="1" dirty="0">
              <a:solidFill>
                <a:srgbClr val="FF0000"/>
              </a:solidFill>
              <a:latin typeface="华文楷体" pitchFamily="2" charset="-122"/>
              <a:ea typeface="华文楷体" pitchFamily="2" charset="-122"/>
            </a:endParaRPr>
          </a:p>
        </p:txBody>
      </p:sp>
      <p:sp>
        <p:nvSpPr>
          <p:cNvPr id="28" name="Oval 18"/>
          <p:cNvSpPr>
            <a:spLocks noChangeArrowheads="1"/>
          </p:cNvSpPr>
          <p:nvPr/>
        </p:nvSpPr>
        <p:spPr bwMode="blackWhite">
          <a:xfrm>
            <a:off x="4696981" y="1386588"/>
            <a:ext cx="1419248" cy="1052599"/>
          </a:xfrm>
          <a:prstGeom prst="ellipse">
            <a:avLst/>
          </a:prstGeom>
          <a:ln>
            <a:solidFill>
              <a:schemeClr val="bg1">
                <a:lumMod val="50000"/>
              </a:schemeClr>
            </a:solidFill>
            <a:headEnd/>
            <a:tailEnd/>
          </a:ln>
        </p:spPr>
        <p:style>
          <a:lnRef idx="2">
            <a:schemeClr val="accent1"/>
          </a:lnRef>
          <a:fillRef idx="1">
            <a:schemeClr val="lt1"/>
          </a:fillRef>
          <a:effectRef idx="0">
            <a:schemeClr val="accent1"/>
          </a:effectRef>
          <a:fontRef idx="minor">
            <a:schemeClr val="dk1"/>
          </a:fontRef>
        </p:style>
        <p:txBody>
          <a:bodyPr wrap="none" lIns="0" tIns="0" rIns="0" bIns="0" anchor="ctr"/>
          <a:lstStyle/>
          <a:p>
            <a:pPr algn="ctr" defTabSz="895350">
              <a:buSzPct val="75000"/>
            </a:pPr>
            <a:r>
              <a:rPr lang="zh-CN" altLang="en-US" sz="1400" b="1" dirty="0">
                <a:solidFill>
                  <a:srgbClr val="FF0000"/>
                </a:solidFill>
                <a:latin typeface="华文楷体" pitchFamily="2" charset="-122"/>
                <a:ea typeface="华文楷体" pitchFamily="2" charset="-122"/>
              </a:rPr>
              <a:t>认知度</a:t>
            </a:r>
            <a:endParaRPr lang="en-US" altLang="zh-CN" sz="1400" b="1" dirty="0">
              <a:solidFill>
                <a:srgbClr val="FF0000"/>
              </a:solidFill>
              <a:latin typeface="华文楷体" pitchFamily="2" charset="-122"/>
              <a:ea typeface="华文楷体" pitchFamily="2" charset="-122"/>
            </a:endParaRPr>
          </a:p>
          <a:p>
            <a:pPr algn="ctr" defTabSz="895350">
              <a:buSzPct val="75000"/>
            </a:pPr>
            <a:r>
              <a:rPr lang="zh-CN" altLang="en-US" sz="1400" b="1" dirty="0">
                <a:solidFill>
                  <a:srgbClr val="FF0000"/>
                </a:solidFill>
                <a:latin typeface="华文楷体" pitchFamily="2" charset="-122"/>
                <a:ea typeface="华文楷体" pitchFamily="2" charset="-122"/>
              </a:rPr>
              <a:t>推动力</a:t>
            </a:r>
            <a:endParaRPr lang="en-US" altLang="zh-CN" sz="1400" b="1" dirty="0">
              <a:solidFill>
                <a:srgbClr val="FF0000"/>
              </a:solidFill>
              <a:latin typeface="华文楷体" pitchFamily="2" charset="-122"/>
              <a:ea typeface="华文楷体" pitchFamily="2" charset="-122"/>
            </a:endParaRPr>
          </a:p>
        </p:txBody>
      </p:sp>
      <p:sp>
        <p:nvSpPr>
          <p:cNvPr id="29" name="Oval 20"/>
          <p:cNvSpPr>
            <a:spLocks noChangeArrowheads="1"/>
          </p:cNvSpPr>
          <p:nvPr/>
        </p:nvSpPr>
        <p:spPr bwMode="blackWhite">
          <a:xfrm>
            <a:off x="5836294" y="2329908"/>
            <a:ext cx="1419249" cy="1052599"/>
          </a:xfrm>
          <a:prstGeom prst="ellipse">
            <a:avLst/>
          </a:prstGeom>
          <a:ln>
            <a:solidFill>
              <a:schemeClr val="bg1">
                <a:lumMod val="50000"/>
              </a:schemeClr>
            </a:solidFill>
            <a:headEnd/>
            <a:tailEnd/>
          </a:ln>
        </p:spPr>
        <p:style>
          <a:lnRef idx="2">
            <a:schemeClr val="accent1"/>
          </a:lnRef>
          <a:fillRef idx="1">
            <a:schemeClr val="lt1"/>
          </a:fillRef>
          <a:effectRef idx="0">
            <a:schemeClr val="accent1"/>
          </a:effectRef>
          <a:fontRef idx="minor">
            <a:schemeClr val="dk1"/>
          </a:fontRef>
        </p:style>
        <p:txBody>
          <a:bodyPr wrap="none" lIns="0" tIns="0" rIns="0" bIns="0" anchor="ctr"/>
          <a:lstStyle/>
          <a:p>
            <a:pPr algn="ctr" defTabSz="895350">
              <a:buSzPct val="75000"/>
            </a:pPr>
            <a:r>
              <a:rPr lang="zh-CN" altLang="en-US" sz="1400" b="1" dirty="0">
                <a:solidFill>
                  <a:srgbClr val="FF0000"/>
                </a:solidFill>
                <a:latin typeface="华文楷体" pitchFamily="2" charset="-122"/>
                <a:ea typeface="华文楷体" pitchFamily="2" charset="-122"/>
              </a:rPr>
              <a:t>信息化</a:t>
            </a:r>
            <a:endParaRPr lang="en-US" altLang="zh-CN" sz="1400" b="1" dirty="0">
              <a:solidFill>
                <a:srgbClr val="FF0000"/>
              </a:solidFill>
              <a:latin typeface="华文楷体" pitchFamily="2" charset="-122"/>
              <a:ea typeface="华文楷体" pitchFamily="2" charset="-122"/>
            </a:endParaRPr>
          </a:p>
          <a:p>
            <a:pPr algn="ctr" defTabSz="895350">
              <a:buSzPct val="75000"/>
            </a:pPr>
            <a:r>
              <a:rPr lang="zh-CN" altLang="en-US" sz="1400" b="1" dirty="0">
                <a:solidFill>
                  <a:srgbClr val="FF0000"/>
                </a:solidFill>
                <a:latin typeface="华文楷体" pitchFamily="2" charset="-122"/>
                <a:ea typeface="华文楷体" pitchFamily="2" charset="-122"/>
              </a:rPr>
              <a:t>执行力</a:t>
            </a:r>
            <a:endParaRPr lang="en-US" altLang="zh-CN" sz="1400" b="1" dirty="0">
              <a:solidFill>
                <a:srgbClr val="FF0000"/>
              </a:solidFill>
              <a:latin typeface="华文楷体" pitchFamily="2" charset="-122"/>
              <a:ea typeface="华文楷体" pitchFamily="2" charset="-122"/>
            </a:endParaRPr>
          </a:p>
        </p:txBody>
      </p:sp>
      <p:sp>
        <p:nvSpPr>
          <p:cNvPr id="21" name="Rectangle 1"/>
          <p:cNvSpPr>
            <a:spLocks noChangeArrowheads="1"/>
          </p:cNvSpPr>
          <p:nvPr/>
        </p:nvSpPr>
        <p:spPr bwMode="auto">
          <a:xfrm>
            <a:off x="2641600" y="1339072"/>
            <a:ext cx="1773242" cy="184665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spcBef>
                <a:spcPct val="0"/>
              </a:spcBef>
              <a:spcAft>
                <a:spcPct val="0"/>
              </a:spcAft>
              <a:buClrTx/>
              <a:buSzTx/>
              <a:buFont typeface="Arial" pitchFamily="34" charset="0"/>
              <a:buChar char="•"/>
              <a:tabLst/>
            </a:pPr>
            <a:r>
              <a:rPr lang="en-US" altLang="zh-CN" sz="1600" dirty="0">
                <a:solidFill>
                  <a:schemeClr val="tx1"/>
                </a:solidFill>
                <a:latin typeface="华文楷体" pitchFamily="2" charset="-122"/>
                <a:ea typeface="华文楷体" pitchFamily="2" charset="-122"/>
              </a:rPr>
              <a:t> </a:t>
            </a: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rPr>
              <a:t>管理驾驶舱</a:t>
            </a:r>
            <a:endParaRPr kumimoji="0" lang="en-US" altLang="zh-CN" sz="1400" b="0" i="0" u="none" strike="noStrike" cap="none" normalizeH="0" baseline="0" dirty="0">
              <a:ln>
                <a:noFill/>
              </a:ln>
              <a:solidFill>
                <a:schemeClr val="tx1"/>
              </a:solidFill>
              <a:effectLst/>
              <a:latin typeface="华文楷体" pitchFamily="2" charset="-122"/>
              <a:ea typeface="华文楷体" pitchFamily="2" charset="-122"/>
            </a:endParaRPr>
          </a:p>
          <a:p>
            <a:pPr marL="0" marR="0" lvl="0" indent="0" algn="l" defTabSz="914400" rtl="0" eaLnBrk="1" fontAlgn="base" latinLnBrk="0" hangingPunct="1">
              <a:spcBef>
                <a:spcPct val="0"/>
              </a:spcBef>
              <a:spcAft>
                <a:spcPct val="0"/>
              </a:spcAft>
              <a:buClrTx/>
              <a:buSzTx/>
              <a:buFont typeface="Arial" pitchFamily="34" charset="0"/>
              <a:buChar char="•"/>
              <a:tabLst/>
            </a:pPr>
            <a:r>
              <a:rPr lang="zh-CN" altLang="en-US" sz="1400" dirty="0">
                <a:solidFill>
                  <a:schemeClr val="tx1"/>
                </a:solidFill>
                <a:latin typeface="华文楷体" pitchFamily="2" charset="-122"/>
                <a:ea typeface="华文楷体" pitchFamily="2" charset="-122"/>
              </a:rPr>
              <a:t>  数据挖掘系统</a:t>
            </a:r>
            <a:endParaRPr lang="en-US" altLang="zh-CN" sz="1400" dirty="0">
              <a:solidFill>
                <a:schemeClr val="tx1"/>
              </a:solidFill>
              <a:latin typeface="华文楷体" pitchFamily="2" charset="-122"/>
              <a:ea typeface="华文楷体" pitchFamily="2" charset="-122"/>
            </a:endParaRPr>
          </a:p>
          <a:p>
            <a:pPr marL="0" marR="0" lvl="0" indent="0" algn="l" defTabSz="914400" rtl="0" eaLnBrk="1" fontAlgn="base" latinLnBrk="0" hangingPunct="1">
              <a:spcBef>
                <a:spcPct val="0"/>
              </a:spcBef>
              <a:spcAft>
                <a:spcPct val="0"/>
              </a:spcAft>
              <a:buClrTx/>
              <a:buSzTx/>
              <a:buFont typeface="Arial" pitchFamily="34" charset="0"/>
              <a:buChar char="•"/>
              <a:tabLst/>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rPr>
              <a:t>  办公自动化系统</a:t>
            </a:r>
            <a:endParaRPr kumimoji="0" lang="en-US" altLang="zh-CN" sz="1400" b="0" i="0" u="none" strike="noStrike" cap="none" normalizeH="0" baseline="0" dirty="0">
              <a:ln>
                <a:noFill/>
              </a:ln>
              <a:solidFill>
                <a:schemeClr val="tx1"/>
              </a:solidFill>
              <a:effectLst/>
              <a:latin typeface="华文楷体" pitchFamily="2" charset="-122"/>
              <a:ea typeface="华文楷体" pitchFamily="2" charset="-122"/>
            </a:endParaRPr>
          </a:p>
          <a:p>
            <a:pPr marL="0" marR="0" lvl="0" indent="0" algn="l" defTabSz="914400" rtl="0" eaLnBrk="1" fontAlgn="base" latinLnBrk="0" hangingPunct="1">
              <a:spcBef>
                <a:spcPct val="0"/>
              </a:spcBef>
              <a:spcAft>
                <a:spcPct val="0"/>
              </a:spcAft>
              <a:buClrTx/>
              <a:buSzTx/>
              <a:buFont typeface="Arial" pitchFamily="34" charset="0"/>
              <a:buChar char="•"/>
              <a:tabLst/>
            </a:pPr>
            <a:r>
              <a:rPr lang="en-US" altLang="zh-CN" sz="1400" dirty="0">
                <a:solidFill>
                  <a:schemeClr val="tx1"/>
                </a:solidFill>
                <a:latin typeface="华文楷体" pitchFamily="2" charset="-122"/>
                <a:ea typeface="华文楷体" pitchFamily="2" charset="-122"/>
              </a:rPr>
              <a:t>  </a:t>
            </a:r>
            <a:r>
              <a:rPr lang="zh-CN" altLang="en-US" sz="1400" dirty="0">
                <a:solidFill>
                  <a:schemeClr val="tx1"/>
                </a:solidFill>
                <a:latin typeface="华文楷体" pitchFamily="2" charset="-122"/>
                <a:ea typeface="华文楷体" pitchFamily="2" charset="-122"/>
              </a:rPr>
              <a:t>财务报表系统</a:t>
            </a:r>
            <a:endParaRPr lang="en-US" altLang="zh-CN" sz="1400" dirty="0">
              <a:solidFill>
                <a:schemeClr val="tx1"/>
              </a:solidFill>
              <a:latin typeface="华文楷体" pitchFamily="2" charset="-122"/>
              <a:ea typeface="华文楷体" pitchFamily="2" charset="-122"/>
            </a:endParaRPr>
          </a:p>
          <a:p>
            <a:pPr marL="0" marR="0" lvl="0" indent="0" algn="l" defTabSz="914400" rtl="0" eaLnBrk="1" fontAlgn="base" latinLnBrk="0" hangingPunct="1">
              <a:spcBef>
                <a:spcPct val="0"/>
              </a:spcBef>
              <a:spcAft>
                <a:spcPct val="0"/>
              </a:spcAft>
              <a:buClrTx/>
              <a:buSzTx/>
              <a:buFont typeface="Arial" pitchFamily="34" charset="0"/>
              <a:buChar char="•"/>
              <a:tabLst/>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rPr>
              <a:t>  经营数据报表系统</a:t>
            </a:r>
            <a:endParaRPr kumimoji="0" lang="en-US" altLang="zh-CN" sz="1400" b="0" i="0" u="none" strike="noStrike" cap="none" normalizeH="0" baseline="0" dirty="0">
              <a:ln>
                <a:noFill/>
              </a:ln>
              <a:solidFill>
                <a:schemeClr val="tx1"/>
              </a:solidFill>
              <a:effectLst/>
              <a:latin typeface="华文楷体" pitchFamily="2" charset="-122"/>
              <a:ea typeface="华文楷体" pitchFamily="2" charset="-122"/>
            </a:endParaRPr>
          </a:p>
          <a:p>
            <a:pPr marL="0" marR="0" lvl="0" indent="0" algn="l" defTabSz="914400" rtl="0" eaLnBrk="1" fontAlgn="base" latinLnBrk="0" hangingPunct="1">
              <a:spcBef>
                <a:spcPct val="0"/>
              </a:spcBef>
              <a:spcAft>
                <a:spcPct val="0"/>
              </a:spcAft>
              <a:buClrTx/>
              <a:buSzTx/>
              <a:buFont typeface="Arial" pitchFamily="34" charset="0"/>
              <a:buChar char="•"/>
              <a:tabLst/>
            </a:pPr>
            <a:r>
              <a:rPr lang="zh-CN" altLang="en-US" sz="1400" dirty="0">
                <a:solidFill>
                  <a:schemeClr val="tx1"/>
                </a:solidFill>
                <a:latin typeface="华文楷体" pitchFamily="2" charset="-122"/>
                <a:ea typeface="华文楷体" pitchFamily="2" charset="-122"/>
              </a:rPr>
              <a:t>  综合管理系统</a:t>
            </a:r>
            <a:endParaRPr lang="en-US" altLang="zh-CN" sz="1400" dirty="0">
              <a:solidFill>
                <a:schemeClr val="tx1"/>
              </a:solidFill>
              <a:latin typeface="华文楷体" pitchFamily="2" charset="-122"/>
              <a:ea typeface="华文楷体" pitchFamily="2" charset="-122"/>
            </a:endParaRPr>
          </a:p>
          <a:p>
            <a:pPr marL="0" marR="0" lvl="0" indent="0" algn="l" defTabSz="914400" rtl="0" eaLnBrk="1" fontAlgn="base" latinLnBrk="0" hangingPunct="1">
              <a:spcBef>
                <a:spcPct val="0"/>
              </a:spcBef>
              <a:spcAft>
                <a:spcPct val="0"/>
              </a:spcAft>
              <a:buClrTx/>
              <a:buSzTx/>
              <a:buFont typeface="Arial" pitchFamily="34" charset="0"/>
              <a:buChar char="•"/>
              <a:tabLst/>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rPr>
              <a:t>  决策支持系统</a:t>
            </a:r>
            <a:endParaRPr kumimoji="0" lang="en-US" altLang="zh-CN" sz="1400" b="0" i="0" u="none" strike="noStrike" cap="none" normalizeH="0" baseline="0" dirty="0">
              <a:ln>
                <a:noFill/>
              </a:ln>
              <a:solidFill>
                <a:schemeClr val="tx1"/>
              </a:solidFill>
              <a:effectLst/>
              <a:latin typeface="华文楷体" pitchFamily="2" charset="-122"/>
              <a:ea typeface="华文楷体" pitchFamily="2" charset="-122"/>
            </a:endParaRPr>
          </a:p>
          <a:p>
            <a:pPr marL="0" marR="0" lvl="0" indent="0" algn="l" defTabSz="914400" rtl="0" eaLnBrk="1" fontAlgn="base" latinLnBrk="0" hangingPunct="1">
              <a:spcBef>
                <a:spcPct val="0"/>
              </a:spcBef>
              <a:spcAft>
                <a:spcPct val="0"/>
              </a:spcAft>
              <a:buClrTx/>
              <a:buSzTx/>
              <a:buFont typeface="Arial" pitchFamily="34" charset="0"/>
              <a:buChar char="•"/>
              <a:tabLst/>
            </a:pPr>
            <a:r>
              <a:rPr lang="zh-CN" altLang="en-US" sz="1400" dirty="0">
                <a:solidFill>
                  <a:schemeClr val="tx1"/>
                </a:solidFill>
                <a:latin typeface="华文楷体" pitchFamily="2" charset="-122"/>
                <a:ea typeface="华文楷体" pitchFamily="2" charset="-122"/>
              </a:rPr>
              <a:t>  其它</a:t>
            </a:r>
            <a:endParaRPr kumimoji="0" lang="zh-CN" altLang="en-US" sz="1600" b="0" i="0" u="none" strike="noStrike" cap="none" normalizeH="0" baseline="0" dirty="0">
              <a:ln>
                <a:noFill/>
              </a:ln>
              <a:solidFill>
                <a:schemeClr val="tx1"/>
              </a:solidFill>
              <a:effectLst/>
              <a:latin typeface="华文楷体" pitchFamily="2" charset="-122"/>
              <a:ea typeface="华文楷体" pitchFamily="2" charset="-122"/>
            </a:endParaRPr>
          </a:p>
        </p:txBody>
      </p:sp>
      <p:sp>
        <p:nvSpPr>
          <p:cNvPr id="22" name="Rectangle 1"/>
          <p:cNvSpPr>
            <a:spLocks noChangeArrowheads="1"/>
          </p:cNvSpPr>
          <p:nvPr/>
        </p:nvSpPr>
        <p:spPr bwMode="auto">
          <a:xfrm>
            <a:off x="8377907" y="839627"/>
            <a:ext cx="1593706" cy="160043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lvl="0" algn="l">
              <a:buFont typeface="Arial" pitchFamily="34" charset="0"/>
              <a:buChar char="•"/>
            </a:pPr>
            <a:r>
              <a:rPr lang="zh-CN" altLang="en-US" sz="1400" dirty="0">
                <a:solidFill>
                  <a:schemeClr val="tx1"/>
                </a:solidFill>
                <a:latin typeface="华文楷体" pitchFamily="2" charset="-122"/>
                <a:ea typeface="华文楷体" pitchFamily="2" charset="-122"/>
                <a:cs typeface="Times New Roman" pitchFamily="18" charset="0"/>
              </a:rPr>
              <a:t>  信息化战略</a:t>
            </a:r>
          </a:p>
          <a:p>
            <a:pPr lvl="0" algn="l">
              <a:buFont typeface="Arial" pitchFamily="34" charset="0"/>
              <a:buChar char="•"/>
            </a:pPr>
            <a:r>
              <a:rPr lang="zh-CN" altLang="en-US" sz="1400" dirty="0">
                <a:solidFill>
                  <a:schemeClr val="tx1"/>
                </a:solidFill>
                <a:latin typeface="华文楷体" pitchFamily="2" charset="-122"/>
                <a:ea typeface="华文楷体" pitchFamily="2" charset="-122"/>
                <a:cs typeface="Times New Roman" pitchFamily="18" charset="0"/>
              </a:rPr>
              <a:t>  信息化总体架构</a:t>
            </a:r>
          </a:p>
          <a:p>
            <a:pPr lvl="0" algn="l">
              <a:buFont typeface="Arial" pitchFamily="34" charset="0"/>
              <a:buChar char="•"/>
            </a:pPr>
            <a:r>
              <a:rPr lang="zh-CN" altLang="en-US" sz="1400" dirty="0">
                <a:solidFill>
                  <a:schemeClr val="tx1"/>
                </a:solidFill>
                <a:latin typeface="华文楷体" pitchFamily="2" charset="-122"/>
                <a:ea typeface="华文楷体" pitchFamily="2" charset="-122"/>
                <a:cs typeface="Times New Roman" pitchFamily="18" charset="0"/>
              </a:rPr>
              <a:t>  信息化管理模式</a:t>
            </a:r>
          </a:p>
          <a:p>
            <a:pPr lvl="0" algn="l">
              <a:buFont typeface="Arial" pitchFamily="34" charset="0"/>
              <a:buChar char="•"/>
            </a:pPr>
            <a:r>
              <a:rPr lang="zh-CN" altLang="en-US" sz="1400" dirty="0">
                <a:solidFill>
                  <a:schemeClr val="tx1"/>
                </a:solidFill>
                <a:latin typeface="华文楷体" pitchFamily="2" charset="-122"/>
                <a:ea typeface="华文楷体" pitchFamily="2" charset="-122"/>
                <a:cs typeface="Times New Roman" pitchFamily="18" charset="0"/>
              </a:rPr>
              <a:t>  信息化预算</a:t>
            </a:r>
          </a:p>
          <a:p>
            <a:pPr lvl="0" algn="l">
              <a:buFont typeface="Arial" pitchFamily="34" charset="0"/>
              <a:buChar char="•"/>
            </a:pPr>
            <a:r>
              <a:rPr lang="zh-CN" altLang="en-US" sz="1400" dirty="0">
                <a:solidFill>
                  <a:schemeClr val="tx1"/>
                </a:solidFill>
                <a:latin typeface="华文楷体" pitchFamily="2" charset="-122"/>
                <a:ea typeface="华文楷体" pitchFamily="2" charset="-122"/>
                <a:cs typeface="Times New Roman" pitchFamily="18" charset="0"/>
              </a:rPr>
              <a:t>  信息化应用</a:t>
            </a:r>
          </a:p>
          <a:p>
            <a:pPr lvl="0" algn="l">
              <a:buFont typeface="Arial" pitchFamily="34" charset="0"/>
              <a:buChar char="•"/>
            </a:pPr>
            <a:r>
              <a:rPr lang="zh-CN" altLang="en-US" sz="1400" dirty="0">
                <a:solidFill>
                  <a:schemeClr val="tx1"/>
                </a:solidFill>
                <a:latin typeface="华文楷体" pitchFamily="2" charset="-122"/>
                <a:ea typeface="华文楷体" pitchFamily="2" charset="-122"/>
                <a:cs typeface="Times New Roman" pitchFamily="18" charset="0"/>
              </a:rPr>
              <a:t>  信息化绩效</a:t>
            </a:r>
          </a:p>
          <a:p>
            <a:pPr lvl="0" algn="l">
              <a:buFont typeface="Arial" pitchFamily="34" charset="0"/>
              <a:buChar char="•"/>
            </a:pPr>
            <a:r>
              <a:rPr lang="zh-CN" altLang="en-US" sz="1400" dirty="0">
                <a:solidFill>
                  <a:schemeClr val="tx1"/>
                </a:solidFill>
                <a:latin typeface="华文楷体" pitchFamily="2" charset="-122"/>
                <a:ea typeface="华文楷体" pitchFamily="2" charset="-122"/>
                <a:cs typeface="Times New Roman" pitchFamily="18" charset="0"/>
              </a:rPr>
              <a:t>  信息化标准</a:t>
            </a:r>
            <a:endParaRPr kumimoji="0" lang="zh-CN" altLang="en-US" sz="1400" b="0" i="0" u="none" strike="noStrike" cap="none" normalizeH="0" baseline="0" dirty="0">
              <a:ln>
                <a:noFill/>
              </a:ln>
              <a:solidFill>
                <a:schemeClr val="tx1"/>
              </a:solidFill>
              <a:effectLst/>
              <a:latin typeface="华文楷体" pitchFamily="2" charset="-122"/>
              <a:ea typeface="华文楷体" pitchFamily="2" charset="-122"/>
            </a:endParaRPr>
          </a:p>
        </p:txBody>
      </p:sp>
      <p:sp>
        <p:nvSpPr>
          <p:cNvPr id="23" name="Rectangle 1"/>
          <p:cNvSpPr>
            <a:spLocks noChangeArrowheads="1"/>
          </p:cNvSpPr>
          <p:nvPr/>
        </p:nvSpPr>
        <p:spPr bwMode="auto">
          <a:xfrm>
            <a:off x="7260307" y="2733669"/>
            <a:ext cx="2760692" cy="95410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lvl="0" algn="l">
              <a:buFont typeface="Arial" pitchFamily="34" charset="0"/>
              <a:buChar char="•"/>
            </a:pPr>
            <a:r>
              <a:rPr lang="en-US" altLang="zh-CN" sz="1400" dirty="0">
                <a:solidFill>
                  <a:schemeClr val="tx1"/>
                </a:solidFill>
                <a:latin typeface="华文楷体" pitchFamily="2" charset="-122"/>
                <a:ea typeface="华文楷体" pitchFamily="2" charset="-122"/>
                <a:cs typeface="Times New Roman" pitchFamily="18" charset="0"/>
              </a:rPr>
              <a:t>CIO</a:t>
            </a:r>
            <a:r>
              <a:rPr lang="zh-CN" altLang="en-US" sz="1400" dirty="0">
                <a:solidFill>
                  <a:schemeClr val="tx1"/>
                </a:solidFill>
                <a:latin typeface="华文楷体" pitchFamily="2" charset="-122"/>
                <a:ea typeface="华文楷体" pitchFamily="2" charset="-122"/>
                <a:cs typeface="Times New Roman" pitchFamily="18" charset="0"/>
              </a:rPr>
              <a:t>级别</a:t>
            </a:r>
            <a:endParaRPr lang="en-US" altLang="zh-CN" sz="1400" dirty="0">
              <a:solidFill>
                <a:schemeClr val="tx1"/>
              </a:solidFill>
              <a:latin typeface="华文楷体" pitchFamily="2" charset="-122"/>
              <a:ea typeface="华文楷体" pitchFamily="2" charset="-122"/>
              <a:cs typeface="Times New Roman" pitchFamily="18" charset="0"/>
            </a:endParaRPr>
          </a:p>
          <a:p>
            <a:pPr lvl="0" algn="l">
              <a:buFont typeface="Arial" pitchFamily="34" charset="0"/>
              <a:buChar char="•"/>
            </a:pPr>
            <a:r>
              <a:rPr lang="zh-CN" altLang="en-US" sz="1400" dirty="0">
                <a:solidFill>
                  <a:schemeClr val="tx1"/>
                </a:solidFill>
                <a:latin typeface="华文楷体" pitchFamily="2" charset="-122"/>
                <a:ea typeface="华文楷体" pitchFamily="2" charset="-122"/>
                <a:cs typeface="Times New Roman" pitchFamily="18" charset="0"/>
              </a:rPr>
              <a:t>信息化管理部门的配置</a:t>
            </a:r>
            <a:endParaRPr lang="en-US" altLang="zh-CN" sz="1400" dirty="0">
              <a:solidFill>
                <a:schemeClr val="tx1"/>
              </a:solidFill>
              <a:latin typeface="华文楷体" pitchFamily="2" charset="-122"/>
              <a:ea typeface="华文楷体" pitchFamily="2" charset="-122"/>
              <a:cs typeface="Times New Roman" pitchFamily="18" charset="0"/>
            </a:endParaRPr>
          </a:p>
          <a:p>
            <a:pPr lvl="0" algn="l">
              <a:buFont typeface="Arial" pitchFamily="34" charset="0"/>
              <a:buChar char="•"/>
            </a:pPr>
            <a:r>
              <a:rPr lang="zh-CN" altLang="en-US" sz="1400" dirty="0">
                <a:solidFill>
                  <a:schemeClr val="tx1"/>
                </a:solidFill>
                <a:latin typeface="华文楷体" pitchFamily="2" charset="-122"/>
                <a:ea typeface="华文楷体" pitchFamily="2" charset="-122"/>
                <a:cs typeface="Times New Roman" pitchFamily="18" charset="0"/>
              </a:rPr>
              <a:t>信息化工作完成率</a:t>
            </a:r>
            <a:endParaRPr lang="en-US" altLang="zh-CN" sz="1400" dirty="0">
              <a:solidFill>
                <a:schemeClr val="tx1"/>
              </a:solidFill>
              <a:latin typeface="华文楷体" pitchFamily="2" charset="-122"/>
              <a:ea typeface="华文楷体" pitchFamily="2" charset="-122"/>
              <a:cs typeface="Times New Roman" pitchFamily="18" charset="0"/>
            </a:endParaRPr>
          </a:p>
          <a:p>
            <a:pPr lvl="0" algn="l">
              <a:buFont typeface="Arial" pitchFamily="34" charset="0"/>
              <a:buChar char="•"/>
            </a:pPr>
            <a:r>
              <a:rPr lang="zh-CN" altLang="en-US" sz="1400" dirty="0">
                <a:solidFill>
                  <a:schemeClr val="tx1"/>
                </a:solidFill>
                <a:latin typeface="华文楷体" pitchFamily="2" charset="-122"/>
                <a:ea typeface="华文楷体" pitchFamily="2" charset="-122"/>
                <a:cs typeface="Times New Roman" pitchFamily="18" charset="0"/>
              </a:rPr>
              <a:t>信息化工作与业务部门职责划分</a:t>
            </a:r>
            <a:endParaRPr kumimoji="0" lang="zh-CN" altLang="en-US" sz="1400" b="0" i="0" u="none" strike="noStrike" cap="none" normalizeH="0" baseline="0" dirty="0">
              <a:ln>
                <a:noFill/>
              </a:ln>
              <a:solidFill>
                <a:schemeClr val="tx1"/>
              </a:solidFill>
              <a:effectLst/>
              <a:latin typeface="华文楷体" pitchFamily="2" charset="-122"/>
              <a:ea typeface="华文楷体" pitchFamily="2" charset="-122"/>
            </a:endParaRPr>
          </a:p>
        </p:txBody>
      </p:sp>
      <p:sp>
        <p:nvSpPr>
          <p:cNvPr id="44" name="Line 2"/>
          <p:cNvSpPr>
            <a:spLocks noChangeShapeType="1"/>
          </p:cNvSpPr>
          <p:nvPr/>
        </p:nvSpPr>
        <p:spPr bwMode="blackWhite">
          <a:xfrm>
            <a:off x="3545345" y="5298581"/>
            <a:ext cx="2980736" cy="54641"/>
          </a:xfrm>
          <a:prstGeom prst="line">
            <a:avLst/>
          </a:prstGeom>
          <a:noFill/>
          <a:ln w="28575">
            <a:solidFill>
              <a:schemeClr val="tx1"/>
            </a:solidFill>
            <a:prstDash val="sysDash"/>
            <a:round/>
            <a:headEnd/>
            <a:tailEnd/>
          </a:ln>
          <a:effectLst/>
        </p:spPr>
        <p:txBody>
          <a:bodyPr lIns="0" tIns="0" rIns="0" bIns="0" anchor="ctr">
            <a:spAutoFit/>
          </a:bodyPr>
          <a:lstStyle/>
          <a:p>
            <a:pPr defTabSz="895350">
              <a:buSzPct val="75000"/>
            </a:pPr>
            <a:endParaRPr lang="zh-CN" altLang="en-US" sz="1600" b="1" dirty="0">
              <a:solidFill>
                <a:schemeClr val="tx1"/>
              </a:solidFill>
              <a:latin typeface="华文楷体" pitchFamily="2" charset="-122"/>
              <a:ea typeface="华文楷体" pitchFamily="2" charset="-122"/>
            </a:endParaRPr>
          </a:p>
        </p:txBody>
      </p:sp>
      <p:sp>
        <p:nvSpPr>
          <p:cNvPr id="45" name="Line 6"/>
          <p:cNvSpPr>
            <a:spLocks noChangeShapeType="1"/>
          </p:cNvSpPr>
          <p:nvPr/>
        </p:nvSpPr>
        <p:spPr bwMode="blackWhite">
          <a:xfrm flipH="1">
            <a:off x="5226771" y="5371431"/>
            <a:ext cx="1452144" cy="535475"/>
          </a:xfrm>
          <a:prstGeom prst="line">
            <a:avLst/>
          </a:prstGeom>
          <a:noFill/>
          <a:ln w="28575">
            <a:solidFill>
              <a:schemeClr val="tx1"/>
            </a:solidFill>
            <a:prstDash val="sysDash"/>
            <a:round/>
            <a:headEnd/>
            <a:tailEnd/>
          </a:ln>
          <a:effectLst/>
        </p:spPr>
        <p:txBody>
          <a:bodyPr lIns="0" tIns="0" rIns="0" bIns="0" anchor="ctr">
            <a:spAutoFit/>
          </a:bodyPr>
          <a:lstStyle/>
          <a:p>
            <a:pPr defTabSz="895350">
              <a:buSzPct val="75000"/>
            </a:pPr>
            <a:endParaRPr lang="zh-CN" altLang="en-US" sz="1600" b="1" dirty="0">
              <a:solidFill>
                <a:schemeClr val="tx1"/>
              </a:solidFill>
              <a:latin typeface="华文楷体" pitchFamily="2" charset="-122"/>
              <a:ea typeface="华文楷体" pitchFamily="2" charset="-122"/>
            </a:endParaRPr>
          </a:p>
        </p:txBody>
      </p:sp>
      <p:sp>
        <p:nvSpPr>
          <p:cNvPr id="46" name="Line 8"/>
          <p:cNvSpPr>
            <a:spLocks noChangeShapeType="1"/>
          </p:cNvSpPr>
          <p:nvPr/>
        </p:nvSpPr>
        <p:spPr bwMode="blackWhite">
          <a:xfrm rot="16200000" flipH="1" flipV="1">
            <a:off x="4087350" y="4289479"/>
            <a:ext cx="648399" cy="1457239"/>
          </a:xfrm>
          <a:prstGeom prst="line">
            <a:avLst/>
          </a:prstGeom>
          <a:noFill/>
          <a:ln w="28575">
            <a:solidFill>
              <a:schemeClr val="tx1"/>
            </a:solidFill>
            <a:prstDash val="sysDash"/>
            <a:round/>
            <a:headEnd/>
            <a:tailEnd/>
          </a:ln>
          <a:effectLst/>
        </p:spPr>
        <p:txBody>
          <a:bodyPr lIns="0" tIns="0" rIns="0" bIns="0" anchor="ctr">
            <a:spAutoFit/>
          </a:bodyPr>
          <a:lstStyle/>
          <a:p>
            <a:pPr defTabSz="895350">
              <a:buSzPct val="75000"/>
            </a:pPr>
            <a:endParaRPr lang="zh-CN" altLang="en-US" sz="1600" b="1" dirty="0">
              <a:solidFill>
                <a:schemeClr val="tx1"/>
              </a:solidFill>
              <a:latin typeface="华文楷体" pitchFamily="2" charset="-122"/>
              <a:ea typeface="华文楷体" pitchFamily="2" charset="-122"/>
            </a:endParaRPr>
          </a:p>
        </p:txBody>
      </p:sp>
      <p:sp>
        <p:nvSpPr>
          <p:cNvPr id="47" name="Line 9"/>
          <p:cNvSpPr>
            <a:spLocks noChangeShapeType="1"/>
          </p:cNvSpPr>
          <p:nvPr/>
        </p:nvSpPr>
        <p:spPr bwMode="blackWhite">
          <a:xfrm rot="5400000" flipV="1">
            <a:off x="5575159" y="4289479"/>
            <a:ext cx="648399" cy="1457239"/>
          </a:xfrm>
          <a:prstGeom prst="line">
            <a:avLst/>
          </a:prstGeom>
          <a:noFill/>
          <a:ln w="28575">
            <a:solidFill>
              <a:schemeClr val="tx1"/>
            </a:solidFill>
            <a:prstDash val="sysDash"/>
            <a:round/>
            <a:headEnd/>
            <a:tailEnd/>
          </a:ln>
          <a:effectLst/>
        </p:spPr>
        <p:txBody>
          <a:bodyPr lIns="0" tIns="0" rIns="0" bIns="0" anchor="ctr">
            <a:spAutoFit/>
          </a:bodyPr>
          <a:lstStyle/>
          <a:p>
            <a:pPr defTabSz="895350">
              <a:buSzPct val="75000"/>
            </a:pPr>
            <a:endParaRPr lang="zh-CN" altLang="en-US" sz="1600" b="1" dirty="0">
              <a:solidFill>
                <a:schemeClr val="tx1"/>
              </a:solidFill>
              <a:latin typeface="华文楷体" pitchFamily="2" charset="-122"/>
              <a:ea typeface="华文楷体" pitchFamily="2" charset="-122"/>
            </a:endParaRPr>
          </a:p>
        </p:txBody>
      </p:sp>
      <p:sp>
        <p:nvSpPr>
          <p:cNvPr id="48" name="Line 13"/>
          <p:cNvSpPr>
            <a:spLocks noChangeShapeType="1"/>
          </p:cNvSpPr>
          <p:nvPr/>
        </p:nvSpPr>
        <p:spPr bwMode="blackWhite">
          <a:xfrm rot="5400000" flipH="1">
            <a:off x="4104797" y="4894216"/>
            <a:ext cx="659328" cy="1584617"/>
          </a:xfrm>
          <a:prstGeom prst="line">
            <a:avLst/>
          </a:prstGeom>
          <a:noFill/>
          <a:ln w="28575">
            <a:solidFill>
              <a:schemeClr val="tx1"/>
            </a:solidFill>
            <a:prstDash val="sysDash"/>
            <a:round/>
            <a:headEnd/>
            <a:tailEnd/>
          </a:ln>
          <a:effectLst/>
        </p:spPr>
        <p:txBody>
          <a:bodyPr lIns="0" tIns="0" rIns="0" bIns="0" anchor="ctr">
            <a:spAutoFit/>
          </a:bodyPr>
          <a:lstStyle/>
          <a:p>
            <a:pPr defTabSz="895350">
              <a:buSzPct val="75000"/>
            </a:pPr>
            <a:endParaRPr lang="zh-CN" altLang="en-US" sz="1600" b="1" dirty="0">
              <a:solidFill>
                <a:schemeClr val="tx1"/>
              </a:solidFill>
              <a:latin typeface="华文楷体" pitchFamily="2" charset="-122"/>
              <a:ea typeface="华文楷体" pitchFamily="2" charset="-122"/>
            </a:endParaRPr>
          </a:p>
        </p:txBody>
      </p:sp>
      <p:sp>
        <p:nvSpPr>
          <p:cNvPr id="49" name="Line 14"/>
          <p:cNvSpPr>
            <a:spLocks noChangeShapeType="1"/>
          </p:cNvSpPr>
          <p:nvPr/>
        </p:nvSpPr>
        <p:spPr bwMode="blackWhite">
          <a:xfrm flipH="1">
            <a:off x="5121826" y="5029026"/>
            <a:ext cx="48913" cy="979884"/>
          </a:xfrm>
          <a:prstGeom prst="line">
            <a:avLst/>
          </a:prstGeom>
          <a:noFill/>
          <a:ln w="28575">
            <a:solidFill>
              <a:schemeClr val="tx1"/>
            </a:solidFill>
            <a:prstDash val="sysDash"/>
            <a:round/>
            <a:headEnd/>
            <a:tailEnd/>
          </a:ln>
          <a:effectLst/>
        </p:spPr>
        <p:txBody>
          <a:bodyPr lIns="0" tIns="0" rIns="0" bIns="0" anchor="ctr">
            <a:spAutoFit/>
          </a:bodyPr>
          <a:lstStyle/>
          <a:p>
            <a:pPr defTabSz="895350">
              <a:buSzPct val="75000"/>
            </a:pPr>
            <a:endParaRPr lang="zh-CN" altLang="en-US" sz="1600" b="1" dirty="0">
              <a:solidFill>
                <a:schemeClr val="tx1"/>
              </a:solidFill>
              <a:latin typeface="华文楷体" pitchFamily="2" charset="-122"/>
              <a:ea typeface="华文楷体" pitchFamily="2" charset="-122"/>
            </a:endParaRPr>
          </a:p>
        </p:txBody>
      </p:sp>
      <p:sp>
        <p:nvSpPr>
          <p:cNvPr id="50" name="Oval 15"/>
          <p:cNvSpPr>
            <a:spLocks noChangeArrowheads="1"/>
          </p:cNvSpPr>
          <p:nvPr/>
        </p:nvSpPr>
        <p:spPr bwMode="blackWhite">
          <a:xfrm>
            <a:off x="3010357" y="4888175"/>
            <a:ext cx="1324763" cy="947100"/>
          </a:xfrm>
          <a:prstGeom prst="ellipse">
            <a:avLst/>
          </a:prstGeom>
          <a:ln>
            <a:solidFill>
              <a:schemeClr val="bg1">
                <a:lumMod val="50000"/>
              </a:schemeClr>
            </a:solidFill>
            <a:headEnd/>
            <a:tailEnd/>
          </a:ln>
        </p:spPr>
        <p:style>
          <a:lnRef idx="2">
            <a:schemeClr val="accent1"/>
          </a:lnRef>
          <a:fillRef idx="1">
            <a:schemeClr val="lt1"/>
          </a:fillRef>
          <a:effectRef idx="0">
            <a:schemeClr val="accent1"/>
          </a:effectRef>
          <a:fontRef idx="minor">
            <a:schemeClr val="dk1"/>
          </a:fontRef>
        </p:style>
        <p:txBody>
          <a:bodyPr wrap="none" lIns="0" tIns="0" rIns="0" bIns="0" anchor="ctr"/>
          <a:lstStyle/>
          <a:p>
            <a:pPr algn="ctr" defTabSz="895350">
              <a:buSzPct val="75000"/>
            </a:pPr>
            <a:r>
              <a:rPr lang="zh-CN" altLang="en-US" sz="1400" b="1" dirty="0">
                <a:solidFill>
                  <a:srgbClr val="FF0000"/>
                </a:solidFill>
                <a:latin typeface="华文楷体" pitchFamily="2" charset="-122"/>
                <a:ea typeface="华文楷体" pitchFamily="2" charset="-122"/>
              </a:rPr>
              <a:t>系统结构</a:t>
            </a:r>
            <a:endParaRPr lang="en-US" altLang="zh-CN" sz="1400" b="1" dirty="0">
              <a:solidFill>
                <a:srgbClr val="FF0000"/>
              </a:solidFill>
              <a:latin typeface="华文楷体" pitchFamily="2" charset="-122"/>
              <a:ea typeface="华文楷体" pitchFamily="2" charset="-122"/>
            </a:endParaRPr>
          </a:p>
          <a:p>
            <a:pPr algn="ctr" defTabSz="895350">
              <a:buSzPct val="75000"/>
            </a:pPr>
            <a:r>
              <a:rPr lang="zh-CN" altLang="en-US" sz="1400" b="1" dirty="0">
                <a:solidFill>
                  <a:srgbClr val="FF0000"/>
                </a:solidFill>
                <a:latin typeface="华文楷体" pitchFamily="2" charset="-122"/>
                <a:ea typeface="华文楷体" pitchFamily="2" charset="-122"/>
              </a:rPr>
              <a:t>技术路线</a:t>
            </a:r>
            <a:endParaRPr lang="en-US" altLang="zh-CN" sz="1400" b="1" dirty="0">
              <a:solidFill>
                <a:srgbClr val="FF0000"/>
              </a:solidFill>
              <a:latin typeface="华文楷体" pitchFamily="2" charset="-122"/>
              <a:ea typeface="华文楷体" pitchFamily="2" charset="-122"/>
            </a:endParaRPr>
          </a:p>
        </p:txBody>
      </p:sp>
      <p:sp>
        <p:nvSpPr>
          <p:cNvPr id="51" name="Oval 16"/>
          <p:cNvSpPr>
            <a:spLocks noChangeArrowheads="1"/>
          </p:cNvSpPr>
          <p:nvPr/>
        </p:nvSpPr>
        <p:spPr bwMode="blackWhite">
          <a:xfrm>
            <a:off x="6016548" y="4888175"/>
            <a:ext cx="1324763" cy="947100"/>
          </a:xfrm>
          <a:prstGeom prst="ellipse">
            <a:avLst/>
          </a:prstGeom>
          <a:ln>
            <a:solidFill>
              <a:schemeClr val="bg1">
                <a:lumMod val="50000"/>
              </a:schemeClr>
            </a:solidFill>
            <a:headEnd/>
            <a:tailEnd/>
          </a:ln>
        </p:spPr>
        <p:style>
          <a:lnRef idx="2">
            <a:schemeClr val="accent1"/>
          </a:lnRef>
          <a:fillRef idx="1">
            <a:schemeClr val="lt1"/>
          </a:fillRef>
          <a:effectRef idx="0">
            <a:schemeClr val="accent1"/>
          </a:effectRef>
          <a:fontRef idx="minor">
            <a:schemeClr val="dk1"/>
          </a:fontRef>
        </p:style>
        <p:txBody>
          <a:bodyPr wrap="none" lIns="0" tIns="0" rIns="0" bIns="0" anchor="ctr"/>
          <a:lstStyle/>
          <a:p>
            <a:pPr algn="ctr" defTabSz="895350">
              <a:buSzPct val="75000"/>
            </a:pPr>
            <a:r>
              <a:rPr lang="zh-CN" altLang="en-US" sz="1400" b="1" dirty="0">
                <a:solidFill>
                  <a:srgbClr val="FF0000"/>
                </a:solidFill>
                <a:latin typeface="华文楷体" pitchFamily="2" charset="-122"/>
                <a:ea typeface="华文楷体" pitchFamily="2" charset="-122"/>
              </a:rPr>
              <a:t>基础设施</a:t>
            </a:r>
            <a:endParaRPr lang="en-US" altLang="zh-CN" sz="1400" b="1" dirty="0">
              <a:solidFill>
                <a:srgbClr val="FF0000"/>
              </a:solidFill>
              <a:latin typeface="华文楷体" pitchFamily="2" charset="-122"/>
              <a:ea typeface="华文楷体" pitchFamily="2" charset="-122"/>
            </a:endParaRPr>
          </a:p>
        </p:txBody>
      </p:sp>
      <p:sp>
        <p:nvSpPr>
          <p:cNvPr id="52" name="Oval 19"/>
          <p:cNvSpPr>
            <a:spLocks noChangeArrowheads="1"/>
          </p:cNvSpPr>
          <p:nvPr/>
        </p:nvSpPr>
        <p:spPr bwMode="blackWhite">
          <a:xfrm>
            <a:off x="4513452" y="5498933"/>
            <a:ext cx="1324763" cy="947100"/>
          </a:xfrm>
          <a:prstGeom prst="ellipse">
            <a:avLst/>
          </a:prstGeom>
          <a:ln>
            <a:solidFill>
              <a:schemeClr val="bg1">
                <a:lumMod val="50000"/>
              </a:schemeClr>
            </a:solidFill>
            <a:headEnd/>
            <a:tailEnd/>
          </a:ln>
        </p:spPr>
        <p:style>
          <a:lnRef idx="2">
            <a:schemeClr val="accent1"/>
          </a:lnRef>
          <a:fillRef idx="1">
            <a:schemeClr val="lt1"/>
          </a:fillRef>
          <a:effectRef idx="0">
            <a:schemeClr val="accent1"/>
          </a:effectRef>
          <a:fontRef idx="minor">
            <a:schemeClr val="dk1"/>
          </a:fontRef>
        </p:style>
        <p:txBody>
          <a:bodyPr wrap="none" lIns="0" tIns="0" rIns="0" bIns="0" anchor="ctr"/>
          <a:lstStyle/>
          <a:p>
            <a:pPr algn="ctr" defTabSz="895350">
              <a:buSzPct val="75000"/>
            </a:pPr>
            <a:r>
              <a:rPr lang="zh-CN" altLang="en-US" sz="1400" b="1" dirty="0">
                <a:solidFill>
                  <a:srgbClr val="FF0000"/>
                </a:solidFill>
                <a:latin typeface="华文楷体" pitchFamily="2" charset="-122"/>
                <a:ea typeface="华文楷体" pitchFamily="2" charset="-122"/>
              </a:rPr>
              <a:t>信息化标准</a:t>
            </a:r>
            <a:endParaRPr lang="en-US" altLang="zh-CN" sz="1400" b="1" dirty="0">
              <a:solidFill>
                <a:srgbClr val="FF0000"/>
              </a:solidFill>
              <a:latin typeface="华文楷体" pitchFamily="2" charset="-122"/>
              <a:ea typeface="华文楷体" pitchFamily="2" charset="-122"/>
            </a:endParaRPr>
          </a:p>
          <a:p>
            <a:pPr algn="ctr" defTabSz="895350">
              <a:buSzPct val="75000"/>
            </a:pPr>
            <a:r>
              <a:rPr lang="zh-CN" altLang="en-US" sz="1400" b="1" dirty="0">
                <a:solidFill>
                  <a:srgbClr val="FF0000"/>
                </a:solidFill>
                <a:latin typeface="华文楷体" pitchFamily="2" charset="-122"/>
                <a:ea typeface="华文楷体" pitchFamily="2" charset="-122"/>
              </a:rPr>
              <a:t>与管控体系</a:t>
            </a:r>
            <a:endParaRPr lang="en-US" altLang="zh-CN" sz="1400" b="1" dirty="0">
              <a:solidFill>
                <a:srgbClr val="FF0000"/>
              </a:solidFill>
              <a:latin typeface="华文楷体" pitchFamily="2" charset="-122"/>
              <a:ea typeface="华文楷体" pitchFamily="2" charset="-122"/>
            </a:endParaRPr>
          </a:p>
        </p:txBody>
      </p:sp>
      <p:sp>
        <p:nvSpPr>
          <p:cNvPr id="53" name="Oval 21"/>
          <p:cNvSpPr>
            <a:spLocks noChangeArrowheads="1"/>
          </p:cNvSpPr>
          <p:nvPr/>
        </p:nvSpPr>
        <p:spPr bwMode="blackWhite">
          <a:xfrm>
            <a:off x="4513452" y="4223991"/>
            <a:ext cx="1324763" cy="947100"/>
          </a:xfrm>
          <a:prstGeom prst="ellipse">
            <a:avLst/>
          </a:prstGeom>
          <a:ln>
            <a:solidFill>
              <a:schemeClr val="bg1">
                <a:lumMod val="50000"/>
              </a:schemeClr>
            </a:solidFill>
            <a:headEnd/>
            <a:tailEnd/>
          </a:ln>
        </p:spPr>
        <p:style>
          <a:lnRef idx="2">
            <a:schemeClr val="accent1"/>
          </a:lnRef>
          <a:fillRef idx="1">
            <a:schemeClr val="lt1"/>
          </a:fillRef>
          <a:effectRef idx="0">
            <a:schemeClr val="accent1"/>
          </a:effectRef>
          <a:fontRef idx="minor">
            <a:schemeClr val="dk1"/>
          </a:fontRef>
        </p:style>
        <p:txBody>
          <a:bodyPr wrap="none" lIns="0" tIns="0" rIns="0" bIns="0" anchor="ctr"/>
          <a:lstStyle/>
          <a:p>
            <a:pPr algn="ctr" defTabSz="895350">
              <a:buSzPct val="75000"/>
            </a:pPr>
            <a:r>
              <a:rPr lang="zh-CN" altLang="en-US" sz="1400" b="1" dirty="0">
                <a:solidFill>
                  <a:srgbClr val="FF0000"/>
                </a:solidFill>
                <a:latin typeface="华文楷体" pitchFamily="2" charset="-122"/>
                <a:ea typeface="华文楷体" pitchFamily="2" charset="-122"/>
              </a:rPr>
              <a:t>信息化投资</a:t>
            </a:r>
            <a:endParaRPr lang="en-US" altLang="zh-CN" sz="1400" b="1" dirty="0">
              <a:solidFill>
                <a:srgbClr val="FF0000"/>
              </a:solidFill>
              <a:latin typeface="华文楷体" pitchFamily="2" charset="-122"/>
              <a:ea typeface="华文楷体" pitchFamily="2" charset="-122"/>
            </a:endParaRPr>
          </a:p>
          <a:p>
            <a:pPr algn="ctr" defTabSz="895350">
              <a:buSzPct val="75000"/>
            </a:pPr>
            <a:r>
              <a:rPr lang="zh-CN" altLang="en-US" sz="1400" b="1" dirty="0">
                <a:solidFill>
                  <a:srgbClr val="FF0000"/>
                </a:solidFill>
                <a:latin typeface="华文楷体" pitchFamily="2" charset="-122"/>
                <a:ea typeface="华文楷体" pitchFamily="2" charset="-122"/>
              </a:rPr>
              <a:t>与结构</a:t>
            </a:r>
            <a:endParaRPr lang="en-US" altLang="zh-CN" sz="1400" b="1" dirty="0">
              <a:solidFill>
                <a:srgbClr val="FF0000"/>
              </a:solidFill>
              <a:latin typeface="华文楷体" pitchFamily="2" charset="-122"/>
              <a:ea typeface="华文楷体" pitchFamily="2" charset="-122"/>
            </a:endParaRPr>
          </a:p>
        </p:txBody>
      </p:sp>
      <p:sp>
        <p:nvSpPr>
          <p:cNvPr id="54" name="Rectangle 1"/>
          <p:cNvSpPr>
            <a:spLocks noChangeArrowheads="1"/>
          </p:cNvSpPr>
          <p:nvPr/>
        </p:nvSpPr>
        <p:spPr bwMode="auto">
          <a:xfrm>
            <a:off x="5938551" y="3991362"/>
            <a:ext cx="2940228" cy="73866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lvl="0" algn="l">
              <a:buFont typeface="Arial" pitchFamily="34" charset="0"/>
              <a:buChar char="•"/>
            </a:pPr>
            <a:r>
              <a:rPr lang="zh-CN" altLang="en-US" sz="1400" dirty="0">
                <a:solidFill>
                  <a:schemeClr val="tx1"/>
                </a:solidFill>
                <a:latin typeface="华文楷体" pitchFamily="2" charset="-122"/>
                <a:ea typeface="华文楷体" pitchFamily="2" charset="-122"/>
                <a:cs typeface="Times New Roman" pitchFamily="18" charset="0"/>
              </a:rPr>
              <a:t>信息化投资占销售额比重</a:t>
            </a:r>
            <a:endParaRPr lang="en-US" altLang="zh-CN" sz="1400" dirty="0">
              <a:solidFill>
                <a:schemeClr val="tx1"/>
              </a:solidFill>
              <a:latin typeface="华文楷体" pitchFamily="2" charset="-122"/>
              <a:ea typeface="华文楷体" pitchFamily="2" charset="-122"/>
              <a:cs typeface="Times New Roman" pitchFamily="18" charset="0"/>
            </a:endParaRPr>
          </a:p>
          <a:p>
            <a:pPr lvl="0" algn="l">
              <a:buFont typeface="Arial" pitchFamily="34" charset="0"/>
              <a:buChar char="•"/>
            </a:pPr>
            <a:r>
              <a:rPr lang="zh-CN" altLang="en-US" sz="1400" dirty="0">
                <a:solidFill>
                  <a:schemeClr val="tx1"/>
                </a:solidFill>
                <a:latin typeface="华文楷体" pitchFamily="2" charset="-122"/>
                <a:ea typeface="华文楷体" pitchFamily="2" charset="-122"/>
                <a:cs typeface="Times New Roman" pitchFamily="18" charset="0"/>
              </a:rPr>
              <a:t>软件与服务投资占信息化投资比重</a:t>
            </a:r>
            <a:endParaRPr lang="en-US" altLang="zh-CN" sz="1400" dirty="0">
              <a:solidFill>
                <a:schemeClr val="tx1"/>
              </a:solidFill>
              <a:latin typeface="华文楷体" pitchFamily="2" charset="-122"/>
              <a:ea typeface="华文楷体" pitchFamily="2" charset="-122"/>
              <a:cs typeface="Times New Roman" pitchFamily="18" charset="0"/>
            </a:endParaRPr>
          </a:p>
          <a:p>
            <a:pPr lvl="0" algn="l">
              <a:buFont typeface="Arial" pitchFamily="34" charset="0"/>
              <a:buChar char="•"/>
            </a:pPr>
            <a:r>
              <a:rPr lang="zh-CN" altLang="en-US" sz="1400" dirty="0">
                <a:solidFill>
                  <a:schemeClr val="tx1"/>
                </a:solidFill>
                <a:latin typeface="华文楷体" pitchFamily="2" charset="-122"/>
                <a:ea typeface="华文楷体" pitchFamily="2" charset="-122"/>
                <a:cs typeface="Times New Roman" pitchFamily="18" charset="0"/>
              </a:rPr>
              <a:t>信息安全比重</a:t>
            </a:r>
            <a:endParaRPr kumimoji="0" lang="zh-CN" altLang="en-US" sz="1400" b="0" i="0" u="none" strike="noStrike" cap="none" normalizeH="0" baseline="0" dirty="0">
              <a:ln>
                <a:noFill/>
              </a:ln>
              <a:solidFill>
                <a:schemeClr val="tx1"/>
              </a:solidFill>
              <a:effectLst/>
              <a:latin typeface="华文楷体" pitchFamily="2" charset="-122"/>
              <a:ea typeface="华文楷体" pitchFamily="2" charset="-122"/>
            </a:endParaRPr>
          </a:p>
        </p:txBody>
      </p:sp>
      <p:sp>
        <p:nvSpPr>
          <p:cNvPr id="55" name="Rectangle 1"/>
          <p:cNvSpPr>
            <a:spLocks noChangeArrowheads="1"/>
          </p:cNvSpPr>
          <p:nvPr/>
        </p:nvSpPr>
        <p:spPr bwMode="auto">
          <a:xfrm>
            <a:off x="1828800" y="5814488"/>
            <a:ext cx="2307853"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l">
              <a:buFont typeface="Arial" pitchFamily="34" charset="0"/>
              <a:buChar char="•"/>
            </a:pPr>
            <a:r>
              <a:rPr lang="zh-CN" altLang="en-US" sz="1400" dirty="0">
                <a:solidFill>
                  <a:schemeClr val="tx1"/>
                </a:solidFill>
                <a:latin typeface="华文楷体" pitchFamily="2" charset="-122"/>
                <a:ea typeface="华文楷体" pitchFamily="2" charset="-122"/>
                <a:cs typeface="Times New Roman" pitchFamily="18" charset="0"/>
              </a:rPr>
              <a:t>基础设施统计</a:t>
            </a:r>
            <a:endParaRPr lang="en-US" altLang="zh-CN" sz="1400" dirty="0">
              <a:solidFill>
                <a:schemeClr val="tx1"/>
              </a:solidFill>
              <a:latin typeface="华文楷体" pitchFamily="2" charset="-122"/>
              <a:ea typeface="华文楷体" pitchFamily="2" charset="-122"/>
              <a:cs typeface="Times New Roman" pitchFamily="18" charset="0"/>
            </a:endParaRPr>
          </a:p>
          <a:p>
            <a:pPr lvl="0" algn="l">
              <a:buFont typeface="Arial" pitchFamily="34" charset="0"/>
              <a:buChar char="•"/>
            </a:pPr>
            <a:r>
              <a:rPr lang="zh-CN" altLang="en-US" sz="1400" dirty="0">
                <a:solidFill>
                  <a:schemeClr val="tx1"/>
                </a:solidFill>
                <a:latin typeface="华文楷体" pitchFamily="2" charset="-122"/>
                <a:ea typeface="华文楷体" pitchFamily="2" charset="-122"/>
                <a:cs typeface="Times New Roman" pitchFamily="18" charset="0"/>
              </a:rPr>
              <a:t>技术架构的先进性</a:t>
            </a:r>
            <a:endParaRPr kumimoji="0" lang="zh-CN" altLang="en-US" sz="1400" b="0" i="0" u="none" strike="noStrike" cap="none" normalizeH="0" baseline="0" dirty="0">
              <a:ln>
                <a:noFill/>
              </a:ln>
              <a:solidFill>
                <a:schemeClr val="tx1"/>
              </a:solidFill>
              <a:effectLst/>
              <a:latin typeface="华文楷体" pitchFamily="2" charset="-122"/>
              <a:ea typeface="华文楷体" pitchFamily="2" charset="-122"/>
            </a:endParaRPr>
          </a:p>
        </p:txBody>
      </p:sp>
      <p:sp>
        <p:nvSpPr>
          <p:cNvPr id="56" name="Rectangle 1"/>
          <p:cNvSpPr>
            <a:spLocks noChangeArrowheads="1"/>
          </p:cNvSpPr>
          <p:nvPr/>
        </p:nvSpPr>
        <p:spPr bwMode="auto">
          <a:xfrm>
            <a:off x="5803126" y="6020927"/>
            <a:ext cx="3039807"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l">
              <a:buFont typeface="Arial" pitchFamily="34" charset="0"/>
              <a:buChar char="•"/>
            </a:pPr>
            <a:r>
              <a:rPr lang="zh-CN" altLang="en-US" sz="1400" dirty="0">
                <a:solidFill>
                  <a:schemeClr val="tx1"/>
                </a:solidFill>
                <a:latin typeface="华文楷体" pitchFamily="2" charset="-122"/>
                <a:ea typeface="华文楷体" pitchFamily="2" charset="-122"/>
                <a:cs typeface="Times New Roman" pitchFamily="18" charset="0"/>
              </a:rPr>
              <a:t>信息化标准、规范</a:t>
            </a:r>
            <a:endParaRPr lang="en-US" altLang="zh-CN" sz="1400" dirty="0">
              <a:solidFill>
                <a:schemeClr val="tx1"/>
              </a:solidFill>
              <a:latin typeface="华文楷体" pitchFamily="2" charset="-122"/>
              <a:ea typeface="华文楷体" pitchFamily="2" charset="-122"/>
              <a:cs typeface="Times New Roman" pitchFamily="18" charset="0"/>
            </a:endParaRPr>
          </a:p>
          <a:p>
            <a:pPr lvl="0" algn="l">
              <a:buFont typeface="Arial" pitchFamily="34" charset="0"/>
              <a:buChar char="•"/>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rPr>
              <a:t>信息化工作的公文规定</a:t>
            </a:r>
          </a:p>
        </p:txBody>
      </p:sp>
      <p:sp>
        <p:nvSpPr>
          <p:cNvPr id="57" name="Rectangle 1"/>
          <p:cNvSpPr>
            <a:spLocks noChangeArrowheads="1"/>
          </p:cNvSpPr>
          <p:nvPr/>
        </p:nvSpPr>
        <p:spPr bwMode="auto">
          <a:xfrm>
            <a:off x="7526594" y="5069718"/>
            <a:ext cx="3039807" cy="7386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l">
              <a:buFont typeface="Arial" pitchFamily="34" charset="0"/>
              <a:buChar char="•"/>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rPr>
              <a:t>数据中心</a:t>
            </a:r>
            <a:endParaRPr kumimoji="0" lang="en-US" altLang="zh-CN" sz="1400" b="0" i="0" u="none" strike="noStrike" cap="none" normalizeH="0" baseline="0" dirty="0">
              <a:ln>
                <a:noFill/>
              </a:ln>
              <a:solidFill>
                <a:schemeClr val="tx1"/>
              </a:solidFill>
              <a:effectLst/>
              <a:latin typeface="华文楷体" pitchFamily="2" charset="-122"/>
              <a:ea typeface="华文楷体" pitchFamily="2" charset="-122"/>
            </a:endParaRPr>
          </a:p>
          <a:p>
            <a:pPr lvl="0" algn="l">
              <a:buFont typeface="Arial" pitchFamily="34" charset="0"/>
              <a:buChar char="•"/>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rPr>
              <a:t>网络覆盖率</a:t>
            </a:r>
            <a:endParaRPr kumimoji="0" lang="en-US" altLang="zh-CN" sz="1400" b="0" i="0" u="none" strike="noStrike" cap="none" normalizeH="0" baseline="0" dirty="0">
              <a:ln>
                <a:noFill/>
              </a:ln>
              <a:solidFill>
                <a:schemeClr val="tx1"/>
              </a:solidFill>
              <a:effectLst/>
              <a:latin typeface="华文楷体" pitchFamily="2" charset="-122"/>
              <a:ea typeface="华文楷体" pitchFamily="2" charset="-122"/>
            </a:endParaRPr>
          </a:p>
          <a:p>
            <a:pPr lvl="0" algn="l">
              <a:buFont typeface="Arial" pitchFamily="34" charset="0"/>
              <a:buChar char="•"/>
            </a:pPr>
            <a:r>
              <a:rPr lang="zh-CN" altLang="en-US" sz="1400" dirty="0">
                <a:solidFill>
                  <a:schemeClr val="tx1"/>
                </a:solidFill>
                <a:latin typeface="华文楷体" pitchFamily="2" charset="-122"/>
                <a:ea typeface="华文楷体" pitchFamily="2" charset="-122"/>
              </a:rPr>
              <a:t>网络与业务节点</a:t>
            </a:r>
            <a:endParaRPr kumimoji="0" lang="zh-CN" altLang="en-US" sz="1400" b="0" i="0" u="none" strike="noStrike" cap="none" normalizeH="0" baseline="0" dirty="0">
              <a:ln>
                <a:noFill/>
              </a:ln>
              <a:solidFill>
                <a:schemeClr val="tx1"/>
              </a:solidFill>
              <a:effectLst/>
              <a:latin typeface="华文楷体" pitchFamily="2" charset="-122"/>
              <a:ea typeface="华文楷体" pitchFamily="2" charset="-122"/>
            </a:endParaRPr>
          </a:p>
        </p:txBody>
      </p:sp>
      <p:sp>
        <p:nvSpPr>
          <p:cNvPr id="60" name="右箭头标注 59"/>
          <p:cNvSpPr/>
          <p:nvPr/>
        </p:nvSpPr>
        <p:spPr>
          <a:xfrm>
            <a:off x="1034944" y="852408"/>
            <a:ext cx="1463728" cy="2819400"/>
          </a:xfrm>
          <a:prstGeom prst="rightArrowCallout">
            <a:avLst/>
          </a:prstGeom>
          <a:solidFill>
            <a:schemeClr val="tx1">
              <a:lumMod val="65000"/>
              <a:lumOff val="35000"/>
            </a:schemeClr>
          </a:solidFill>
          <a:ln>
            <a:noFill/>
            <a:headEnd/>
            <a:tailEnd/>
          </a:ln>
        </p:spPr>
        <p:style>
          <a:lnRef idx="2">
            <a:schemeClr val="dk1">
              <a:shade val="50000"/>
            </a:schemeClr>
          </a:lnRef>
          <a:fillRef idx="1">
            <a:schemeClr val="dk1"/>
          </a:fillRef>
          <a:effectRef idx="0">
            <a:schemeClr val="dk1"/>
          </a:effectRef>
          <a:fontRef idx="minor">
            <a:schemeClr val="lt1"/>
          </a:fontRef>
        </p:style>
        <p:txBody>
          <a:bodyPr wrap="none" anchor="ctr"/>
          <a:lstStyle/>
          <a:p>
            <a:pPr algn="ctr">
              <a:defRPr/>
            </a:pPr>
            <a:r>
              <a:rPr kumimoji="1" lang="zh-CN" altLang="en-US" b="1" dirty="0">
                <a:solidFill>
                  <a:schemeClr val="bg1"/>
                </a:solidFill>
                <a:latin typeface="华文楷体" pitchFamily="2" charset="-122"/>
                <a:ea typeface="华文楷体" pitchFamily="2" charset="-122"/>
              </a:rPr>
              <a:t>信</a:t>
            </a:r>
            <a:endParaRPr kumimoji="1" lang="en-US" altLang="zh-CN" b="1" dirty="0">
              <a:solidFill>
                <a:schemeClr val="bg1"/>
              </a:solidFill>
              <a:latin typeface="华文楷体" pitchFamily="2" charset="-122"/>
              <a:ea typeface="华文楷体" pitchFamily="2" charset="-122"/>
            </a:endParaRPr>
          </a:p>
          <a:p>
            <a:pPr algn="ctr">
              <a:defRPr/>
            </a:pPr>
            <a:r>
              <a:rPr kumimoji="1" lang="zh-CN" altLang="en-US" b="1" dirty="0">
                <a:solidFill>
                  <a:schemeClr val="bg1"/>
                </a:solidFill>
                <a:latin typeface="华文楷体" pitchFamily="2" charset="-122"/>
                <a:ea typeface="华文楷体" pitchFamily="2" charset="-122"/>
              </a:rPr>
              <a:t>息</a:t>
            </a:r>
            <a:endParaRPr kumimoji="1" lang="en-US" altLang="zh-CN" b="1" dirty="0">
              <a:solidFill>
                <a:schemeClr val="bg1"/>
              </a:solidFill>
              <a:latin typeface="华文楷体" pitchFamily="2" charset="-122"/>
              <a:ea typeface="华文楷体" pitchFamily="2" charset="-122"/>
            </a:endParaRPr>
          </a:p>
          <a:p>
            <a:pPr algn="ctr">
              <a:defRPr/>
            </a:pPr>
            <a:r>
              <a:rPr kumimoji="1" lang="zh-CN" altLang="en-US" b="1" dirty="0">
                <a:solidFill>
                  <a:schemeClr val="bg1"/>
                </a:solidFill>
                <a:latin typeface="华文楷体" pitchFamily="2" charset="-122"/>
                <a:ea typeface="华文楷体" pitchFamily="2" charset="-122"/>
              </a:rPr>
              <a:t>化</a:t>
            </a:r>
            <a:endParaRPr kumimoji="1" lang="en-US" altLang="zh-CN" b="1" dirty="0">
              <a:solidFill>
                <a:schemeClr val="bg1"/>
              </a:solidFill>
              <a:latin typeface="华文楷体" pitchFamily="2" charset="-122"/>
              <a:ea typeface="华文楷体" pitchFamily="2" charset="-122"/>
            </a:endParaRPr>
          </a:p>
          <a:p>
            <a:pPr algn="ctr">
              <a:defRPr/>
            </a:pPr>
            <a:r>
              <a:rPr kumimoji="1" lang="zh-CN" altLang="en-US" b="1" dirty="0">
                <a:solidFill>
                  <a:schemeClr val="bg1"/>
                </a:solidFill>
                <a:latin typeface="华文楷体" pitchFamily="2" charset="-122"/>
                <a:ea typeface="华文楷体" pitchFamily="2" charset="-122"/>
              </a:rPr>
              <a:t>领</a:t>
            </a:r>
            <a:endParaRPr kumimoji="1" lang="en-US" altLang="zh-CN" b="1" dirty="0">
              <a:solidFill>
                <a:schemeClr val="bg1"/>
              </a:solidFill>
              <a:latin typeface="华文楷体" pitchFamily="2" charset="-122"/>
              <a:ea typeface="华文楷体" pitchFamily="2" charset="-122"/>
            </a:endParaRPr>
          </a:p>
          <a:p>
            <a:pPr algn="ctr">
              <a:defRPr/>
            </a:pPr>
            <a:r>
              <a:rPr kumimoji="1" lang="zh-CN" altLang="en-US" b="1" dirty="0">
                <a:solidFill>
                  <a:schemeClr val="bg1"/>
                </a:solidFill>
                <a:latin typeface="华文楷体" pitchFamily="2" charset="-122"/>
                <a:ea typeface="华文楷体" pitchFamily="2" charset="-122"/>
              </a:rPr>
              <a:t>导</a:t>
            </a:r>
            <a:endParaRPr kumimoji="1" lang="en-US" altLang="zh-CN" b="1" dirty="0">
              <a:solidFill>
                <a:schemeClr val="bg1"/>
              </a:solidFill>
              <a:latin typeface="华文楷体" pitchFamily="2" charset="-122"/>
              <a:ea typeface="华文楷体" pitchFamily="2" charset="-122"/>
            </a:endParaRPr>
          </a:p>
          <a:p>
            <a:pPr algn="ctr">
              <a:defRPr/>
            </a:pPr>
            <a:r>
              <a:rPr kumimoji="1" lang="zh-CN" altLang="en-US" b="1" dirty="0">
                <a:solidFill>
                  <a:schemeClr val="bg1"/>
                </a:solidFill>
                <a:latin typeface="华文楷体" pitchFamily="2" charset="-122"/>
                <a:ea typeface="华文楷体" pitchFamily="2" charset="-122"/>
              </a:rPr>
              <a:t>力</a:t>
            </a:r>
          </a:p>
        </p:txBody>
      </p:sp>
      <p:sp>
        <p:nvSpPr>
          <p:cNvPr id="63" name="左箭头标注 62"/>
          <p:cNvSpPr/>
          <p:nvPr/>
        </p:nvSpPr>
        <p:spPr>
          <a:xfrm>
            <a:off x="9565904" y="3886200"/>
            <a:ext cx="1220920" cy="2864604"/>
          </a:xfrm>
          <a:prstGeom prst="leftArrowCallout">
            <a:avLst/>
          </a:prstGeom>
          <a:solidFill>
            <a:schemeClr val="tx1">
              <a:lumMod val="65000"/>
              <a:lumOff val="35000"/>
            </a:schemeClr>
          </a:solidFill>
          <a:ln>
            <a:noFill/>
            <a:headEnd/>
            <a:tailEnd/>
          </a:ln>
        </p:spPr>
        <p:style>
          <a:lnRef idx="2">
            <a:schemeClr val="dk1">
              <a:shade val="50000"/>
            </a:schemeClr>
          </a:lnRef>
          <a:fillRef idx="1">
            <a:schemeClr val="dk1"/>
          </a:fillRef>
          <a:effectRef idx="0">
            <a:schemeClr val="dk1"/>
          </a:effectRef>
          <a:fontRef idx="minor">
            <a:schemeClr val="lt1"/>
          </a:fontRef>
        </p:style>
        <p:txBody>
          <a:bodyPr wrap="none" anchor="ctr"/>
          <a:lstStyle/>
          <a:p>
            <a:pPr algn="ctr">
              <a:defRPr/>
            </a:pPr>
            <a:r>
              <a:rPr kumimoji="1" lang="zh-CN" altLang="en-US" b="1" dirty="0">
                <a:solidFill>
                  <a:schemeClr val="bg1"/>
                </a:solidFill>
                <a:latin typeface="华文楷体" pitchFamily="2" charset="-122"/>
                <a:ea typeface="华文楷体" pitchFamily="2" charset="-122"/>
              </a:rPr>
              <a:t>信</a:t>
            </a:r>
            <a:endParaRPr kumimoji="1" lang="en-US" altLang="zh-CN" b="1" dirty="0">
              <a:solidFill>
                <a:schemeClr val="bg1"/>
              </a:solidFill>
              <a:latin typeface="华文楷体" pitchFamily="2" charset="-122"/>
              <a:ea typeface="华文楷体" pitchFamily="2" charset="-122"/>
            </a:endParaRPr>
          </a:p>
          <a:p>
            <a:pPr algn="ctr">
              <a:defRPr/>
            </a:pPr>
            <a:r>
              <a:rPr kumimoji="1" lang="zh-CN" altLang="en-US" b="1" dirty="0">
                <a:solidFill>
                  <a:schemeClr val="bg1"/>
                </a:solidFill>
                <a:latin typeface="华文楷体" pitchFamily="2" charset="-122"/>
                <a:ea typeface="华文楷体" pitchFamily="2" charset="-122"/>
              </a:rPr>
              <a:t>息</a:t>
            </a:r>
            <a:endParaRPr kumimoji="1" lang="en-US" altLang="zh-CN" b="1" dirty="0">
              <a:solidFill>
                <a:schemeClr val="bg1"/>
              </a:solidFill>
              <a:latin typeface="华文楷体" pitchFamily="2" charset="-122"/>
              <a:ea typeface="华文楷体" pitchFamily="2" charset="-122"/>
            </a:endParaRPr>
          </a:p>
          <a:p>
            <a:pPr algn="ctr">
              <a:defRPr/>
            </a:pPr>
            <a:r>
              <a:rPr kumimoji="1" lang="zh-CN" altLang="en-US" b="1" dirty="0">
                <a:solidFill>
                  <a:schemeClr val="bg1"/>
                </a:solidFill>
                <a:latin typeface="华文楷体" pitchFamily="2" charset="-122"/>
                <a:ea typeface="华文楷体" pitchFamily="2" charset="-122"/>
              </a:rPr>
              <a:t>化</a:t>
            </a:r>
            <a:endParaRPr kumimoji="1" lang="en-US" altLang="zh-CN" b="1" dirty="0">
              <a:solidFill>
                <a:schemeClr val="bg1"/>
              </a:solidFill>
              <a:latin typeface="华文楷体" pitchFamily="2" charset="-122"/>
              <a:ea typeface="华文楷体" pitchFamily="2" charset="-122"/>
            </a:endParaRPr>
          </a:p>
          <a:p>
            <a:pPr algn="ctr">
              <a:defRPr/>
            </a:pPr>
            <a:r>
              <a:rPr kumimoji="1" lang="zh-CN" altLang="en-US" b="1" dirty="0">
                <a:solidFill>
                  <a:schemeClr val="bg1"/>
                </a:solidFill>
                <a:latin typeface="华文楷体" pitchFamily="2" charset="-122"/>
                <a:ea typeface="华文楷体" pitchFamily="2" charset="-122"/>
              </a:rPr>
              <a:t>基</a:t>
            </a:r>
            <a:endParaRPr kumimoji="1" lang="en-US" altLang="zh-CN" b="1" dirty="0">
              <a:solidFill>
                <a:schemeClr val="bg1"/>
              </a:solidFill>
              <a:latin typeface="华文楷体" pitchFamily="2" charset="-122"/>
              <a:ea typeface="华文楷体" pitchFamily="2" charset="-122"/>
            </a:endParaRPr>
          </a:p>
          <a:p>
            <a:pPr algn="ctr">
              <a:defRPr/>
            </a:pPr>
            <a:r>
              <a:rPr kumimoji="1" lang="zh-CN" altLang="en-US" b="1" dirty="0">
                <a:solidFill>
                  <a:schemeClr val="bg1"/>
                </a:solidFill>
                <a:latin typeface="华文楷体" pitchFamily="2" charset="-122"/>
                <a:ea typeface="华文楷体" pitchFamily="2" charset="-122"/>
              </a:rPr>
              <a:t>础</a:t>
            </a:r>
            <a:endParaRPr kumimoji="1" lang="en-US" altLang="zh-CN" b="1" dirty="0">
              <a:solidFill>
                <a:schemeClr val="bg1"/>
              </a:solidFill>
              <a:latin typeface="华文楷体" pitchFamily="2" charset="-122"/>
              <a:ea typeface="华文楷体" pitchFamily="2" charset="-122"/>
            </a:endParaRPr>
          </a:p>
          <a:p>
            <a:pPr algn="ctr">
              <a:defRPr/>
            </a:pPr>
            <a:r>
              <a:rPr kumimoji="1" lang="zh-CN" altLang="en-US" b="1" dirty="0">
                <a:solidFill>
                  <a:schemeClr val="bg1"/>
                </a:solidFill>
                <a:latin typeface="华文楷体" pitchFamily="2" charset="-122"/>
                <a:ea typeface="华文楷体" pitchFamily="2" charset="-122"/>
              </a:rPr>
              <a:t>建</a:t>
            </a:r>
            <a:endParaRPr kumimoji="1" lang="en-US" altLang="zh-CN" b="1" dirty="0">
              <a:solidFill>
                <a:schemeClr val="bg1"/>
              </a:solidFill>
              <a:latin typeface="华文楷体" pitchFamily="2" charset="-122"/>
              <a:ea typeface="华文楷体" pitchFamily="2" charset="-122"/>
            </a:endParaRPr>
          </a:p>
          <a:p>
            <a:pPr algn="ctr">
              <a:defRPr/>
            </a:pPr>
            <a:r>
              <a:rPr kumimoji="1" lang="zh-CN" altLang="en-US" b="1" dirty="0">
                <a:solidFill>
                  <a:schemeClr val="bg1"/>
                </a:solidFill>
                <a:latin typeface="华文楷体" pitchFamily="2" charset="-122"/>
                <a:ea typeface="华文楷体" pitchFamily="2" charset="-122"/>
              </a:rPr>
              <a:t>设</a:t>
            </a:r>
          </a:p>
        </p:txBody>
      </p:sp>
      <p:cxnSp>
        <p:nvCxnSpPr>
          <p:cNvPr id="65" name="形状 64"/>
          <p:cNvCxnSpPr>
            <a:stCxn id="18" idx="3"/>
            <a:endCxn id="30" idx="3"/>
          </p:cNvCxnSpPr>
          <p:nvPr/>
        </p:nvCxnSpPr>
        <p:spPr>
          <a:xfrm flipH="1">
            <a:off x="1422400" y="2246610"/>
            <a:ext cx="9855201" cy="3055104"/>
          </a:xfrm>
          <a:prstGeom prst="bentConnector5">
            <a:avLst>
              <a:gd name="adj1" fmla="val -4980"/>
              <a:gd name="adj2" fmla="val 49884"/>
              <a:gd name="adj3" fmla="val 109593"/>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2" name="Rectangle 2"/>
          <p:cNvSpPr txBox="1">
            <a:spLocks/>
          </p:cNvSpPr>
          <p:nvPr/>
        </p:nvSpPr>
        <p:spPr bwMode="auto">
          <a:xfrm>
            <a:off x="199160" y="6621"/>
            <a:ext cx="11176000" cy="5857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800" b="1" kern="0" dirty="0">
                <a:solidFill>
                  <a:schemeClr val="bg1"/>
                </a:solidFill>
                <a:latin typeface="+mn-ea"/>
                <a:ea typeface="+mn-ea"/>
                <a:cs typeface="+mj-cs"/>
              </a:rPr>
              <a:t>央企信息化评级分析参考（二）</a:t>
            </a:r>
            <a:endParaRPr kumimoji="0" lang="zh-CN" altLang="en-US" sz="2800" b="1" i="0" u="none" strike="noStrike" kern="0" cap="none" spc="0" normalizeH="0" baseline="0" noProof="0" dirty="0">
              <a:ln>
                <a:noFill/>
              </a:ln>
              <a:solidFill>
                <a:schemeClr val="bg1"/>
              </a:solidFill>
              <a:effectLst/>
              <a:uLnTx/>
              <a:uFillTx/>
              <a:latin typeface="+mn-ea"/>
              <a:ea typeface="+mn-ea"/>
              <a:cs typeface="+mj-cs"/>
            </a:endParaRPr>
          </a:p>
        </p:txBody>
      </p:sp>
    </p:spTree>
    <p:extLst>
      <p:ext uri="{BB962C8B-B14F-4D97-AF65-F5344CB8AC3E}">
        <p14:creationId xmlns:p14="http://schemas.microsoft.com/office/powerpoint/2010/main" val="34199838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rrowheads="1"/>
          </p:cNvSpPr>
          <p:nvPr/>
        </p:nvSpPr>
        <p:spPr bwMode="auto">
          <a:xfrm>
            <a:off x="2133602" y="836910"/>
            <a:ext cx="9143999" cy="2819400"/>
          </a:xfrm>
          <a:prstGeom prst="homePlate">
            <a:avLst>
              <a:gd name="adj" fmla="val 13929"/>
            </a:avLst>
          </a:prstGeom>
          <a:solidFill>
            <a:srgbClr val="FFFFFF"/>
          </a:solidFill>
          <a:ln w="12700">
            <a:solidFill>
              <a:srgbClr val="000000"/>
            </a:solidFill>
            <a:miter lim="800000"/>
            <a:headEnd/>
            <a:tailEnd/>
          </a:ln>
          <a:effectLst>
            <a:outerShdw dist="88900" dir="2700000" algn="ctr" rotWithShape="0">
              <a:srgbClr val="000000"/>
            </a:outerShdw>
          </a:effectLst>
        </p:spPr>
        <p:txBody>
          <a:bodyPr wrap="none" anchor="ctr"/>
          <a:lstStyle/>
          <a:p>
            <a:pPr fontAlgn="auto">
              <a:spcBef>
                <a:spcPts val="0"/>
              </a:spcBef>
              <a:spcAft>
                <a:spcPts val="0"/>
              </a:spcAft>
              <a:defRPr/>
            </a:pPr>
            <a:endParaRPr lang="zh-CN" altLang="en-US" b="1" kern="0" dirty="0">
              <a:latin typeface="Times" pitchFamily="18" charset="0"/>
            </a:endParaRPr>
          </a:p>
        </p:txBody>
      </p:sp>
      <p:sp>
        <p:nvSpPr>
          <p:cNvPr id="5" name="右箭头标注 4"/>
          <p:cNvSpPr/>
          <p:nvPr/>
        </p:nvSpPr>
        <p:spPr>
          <a:xfrm>
            <a:off x="1034944" y="852408"/>
            <a:ext cx="1463728" cy="2819400"/>
          </a:xfrm>
          <a:prstGeom prst="rightArrowCallout">
            <a:avLst/>
          </a:prstGeom>
          <a:solidFill>
            <a:schemeClr val="tx1">
              <a:lumMod val="65000"/>
              <a:lumOff val="35000"/>
            </a:schemeClr>
          </a:solidFill>
          <a:ln>
            <a:noFill/>
            <a:headEnd/>
            <a:tailEnd/>
          </a:ln>
        </p:spPr>
        <p:style>
          <a:lnRef idx="2">
            <a:schemeClr val="dk1">
              <a:shade val="50000"/>
            </a:schemeClr>
          </a:lnRef>
          <a:fillRef idx="1">
            <a:schemeClr val="dk1"/>
          </a:fillRef>
          <a:effectRef idx="0">
            <a:schemeClr val="dk1"/>
          </a:effectRef>
          <a:fontRef idx="minor">
            <a:schemeClr val="lt1"/>
          </a:fontRef>
        </p:style>
        <p:txBody>
          <a:bodyPr wrap="none" anchor="ctr"/>
          <a:lstStyle/>
          <a:p>
            <a:pPr algn="ctr">
              <a:defRPr/>
            </a:pPr>
            <a:r>
              <a:rPr kumimoji="1" lang="zh-CN" altLang="en-US" b="1" dirty="0">
                <a:solidFill>
                  <a:schemeClr val="bg1"/>
                </a:solidFill>
                <a:latin typeface="华文楷体" pitchFamily="2" charset="-122"/>
                <a:ea typeface="华文楷体" pitchFamily="2" charset="-122"/>
              </a:rPr>
              <a:t>信</a:t>
            </a:r>
            <a:endParaRPr kumimoji="1" lang="en-US" altLang="zh-CN" b="1" dirty="0">
              <a:solidFill>
                <a:schemeClr val="bg1"/>
              </a:solidFill>
              <a:latin typeface="华文楷体" pitchFamily="2" charset="-122"/>
              <a:ea typeface="华文楷体" pitchFamily="2" charset="-122"/>
            </a:endParaRPr>
          </a:p>
          <a:p>
            <a:pPr algn="ctr">
              <a:defRPr/>
            </a:pPr>
            <a:r>
              <a:rPr kumimoji="1" lang="zh-CN" altLang="en-US" b="1" dirty="0">
                <a:solidFill>
                  <a:schemeClr val="bg1"/>
                </a:solidFill>
                <a:latin typeface="华文楷体" pitchFamily="2" charset="-122"/>
                <a:ea typeface="华文楷体" pitchFamily="2" charset="-122"/>
              </a:rPr>
              <a:t>息</a:t>
            </a:r>
            <a:endParaRPr kumimoji="1" lang="en-US" altLang="zh-CN" b="1" dirty="0">
              <a:solidFill>
                <a:schemeClr val="bg1"/>
              </a:solidFill>
              <a:latin typeface="华文楷体" pitchFamily="2" charset="-122"/>
              <a:ea typeface="华文楷体" pitchFamily="2" charset="-122"/>
            </a:endParaRPr>
          </a:p>
          <a:p>
            <a:pPr algn="ctr">
              <a:defRPr/>
            </a:pPr>
            <a:r>
              <a:rPr kumimoji="1" lang="zh-CN" altLang="en-US" b="1" dirty="0">
                <a:solidFill>
                  <a:schemeClr val="bg1"/>
                </a:solidFill>
                <a:latin typeface="华文楷体" pitchFamily="2" charset="-122"/>
                <a:ea typeface="华文楷体" pitchFamily="2" charset="-122"/>
              </a:rPr>
              <a:t>化</a:t>
            </a:r>
            <a:endParaRPr kumimoji="1" lang="en-US" altLang="zh-CN" b="1" dirty="0">
              <a:solidFill>
                <a:schemeClr val="bg1"/>
              </a:solidFill>
              <a:latin typeface="华文楷体" pitchFamily="2" charset="-122"/>
              <a:ea typeface="华文楷体" pitchFamily="2" charset="-122"/>
            </a:endParaRPr>
          </a:p>
          <a:p>
            <a:pPr algn="ctr">
              <a:defRPr/>
            </a:pPr>
            <a:r>
              <a:rPr kumimoji="1" lang="zh-CN" altLang="en-US" b="1" dirty="0">
                <a:solidFill>
                  <a:schemeClr val="bg1"/>
                </a:solidFill>
                <a:latin typeface="华文楷体" pitchFamily="2" charset="-122"/>
                <a:ea typeface="华文楷体" pitchFamily="2" charset="-122"/>
              </a:rPr>
              <a:t>应</a:t>
            </a:r>
            <a:endParaRPr kumimoji="1" lang="en-US" altLang="zh-CN" b="1" dirty="0">
              <a:solidFill>
                <a:schemeClr val="bg1"/>
              </a:solidFill>
              <a:latin typeface="华文楷体" pitchFamily="2" charset="-122"/>
              <a:ea typeface="华文楷体" pitchFamily="2" charset="-122"/>
            </a:endParaRPr>
          </a:p>
          <a:p>
            <a:pPr algn="ctr">
              <a:defRPr/>
            </a:pPr>
            <a:r>
              <a:rPr kumimoji="1" lang="zh-CN" altLang="en-US" b="1" dirty="0">
                <a:solidFill>
                  <a:schemeClr val="bg1"/>
                </a:solidFill>
                <a:latin typeface="华文楷体" pitchFamily="2" charset="-122"/>
                <a:ea typeface="华文楷体" pitchFamily="2" charset="-122"/>
              </a:rPr>
              <a:t>用</a:t>
            </a:r>
            <a:endParaRPr kumimoji="1" lang="en-US" altLang="zh-CN" b="1" dirty="0">
              <a:solidFill>
                <a:schemeClr val="bg1"/>
              </a:solidFill>
              <a:latin typeface="华文楷体" pitchFamily="2" charset="-122"/>
              <a:ea typeface="华文楷体" pitchFamily="2" charset="-122"/>
            </a:endParaRPr>
          </a:p>
          <a:p>
            <a:pPr algn="ctr">
              <a:defRPr/>
            </a:pPr>
            <a:r>
              <a:rPr kumimoji="1" lang="zh-CN" altLang="en-US" b="1" dirty="0">
                <a:solidFill>
                  <a:schemeClr val="bg1"/>
                </a:solidFill>
                <a:latin typeface="华文楷体" pitchFamily="2" charset="-122"/>
                <a:ea typeface="华文楷体" pitchFamily="2" charset="-122"/>
              </a:rPr>
              <a:t>与</a:t>
            </a:r>
            <a:endParaRPr kumimoji="1" lang="en-US" altLang="zh-CN" b="1" dirty="0">
              <a:solidFill>
                <a:schemeClr val="bg1"/>
              </a:solidFill>
              <a:latin typeface="华文楷体" pitchFamily="2" charset="-122"/>
              <a:ea typeface="华文楷体" pitchFamily="2" charset="-122"/>
            </a:endParaRPr>
          </a:p>
          <a:p>
            <a:pPr algn="ctr">
              <a:defRPr/>
            </a:pPr>
            <a:r>
              <a:rPr kumimoji="1" lang="zh-CN" altLang="en-US" b="1" dirty="0">
                <a:solidFill>
                  <a:schemeClr val="bg1"/>
                </a:solidFill>
                <a:latin typeface="华文楷体" pitchFamily="2" charset="-122"/>
                <a:ea typeface="华文楷体" pitchFamily="2" charset="-122"/>
              </a:rPr>
              <a:t>效</a:t>
            </a:r>
            <a:endParaRPr kumimoji="1" lang="en-US" altLang="zh-CN" b="1" dirty="0">
              <a:solidFill>
                <a:schemeClr val="bg1"/>
              </a:solidFill>
              <a:latin typeface="华文楷体" pitchFamily="2" charset="-122"/>
              <a:ea typeface="华文楷体" pitchFamily="2" charset="-122"/>
            </a:endParaRPr>
          </a:p>
          <a:p>
            <a:pPr algn="ctr">
              <a:defRPr/>
            </a:pPr>
            <a:r>
              <a:rPr kumimoji="1" lang="zh-CN" altLang="en-US" b="1" dirty="0">
                <a:solidFill>
                  <a:schemeClr val="bg1"/>
                </a:solidFill>
                <a:latin typeface="华文楷体" pitchFamily="2" charset="-122"/>
                <a:ea typeface="华文楷体" pitchFamily="2" charset="-122"/>
              </a:rPr>
              <a:t>果</a:t>
            </a:r>
          </a:p>
        </p:txBody>
      </p:sp>
      <p:grpSp>
        <p:nvGrpSpPr>
          <p:cNvPr id="2" name="组合 5"/>
          <p:cNvGrpSpPr/>
          <p:nvPr/>
        </p:nvGrpSpPr>
        <p:grpSpPr>
          <a:xfrm>
            <a:off x="4470400" y="1105544"/>
            <a:ext cx="3759200" cy="2323456"/>
            <a:chOff x="2786050" y="1857364"/>
            <a:chExt cx="3643338" cy="3214710"/>
          </a:xfrm>
        </p:grpSpPr>
        <p:sp>
          <p:nvSpPr>
            <p:cNvPr id="7" name="Line 22"/>
            <p:cNvSpPr>
              <a:spLocks noChangeShapeType="1"/>
            </p:cNvSpPr>
            <p:nvPr/>
          </p:nvSpPr>
          <p:spPr bwMode="blackWhite">
            <a:xfrm rot="16200000">
              <a:off x="4612006" y="3838104"/>
              <a:ext cx="0" cy="1405899"/>
            </a:xfrm>
            <a:prstGeom prst="line">
              <a:avLst/>
            </a:prstGeom>
            <a:noFill/>
            <a:ln w="28575">
              <a:solidFill>
                <a:schemeClr val="tx1"/>
              </a:solidFill>
              <a:prstDash val="sysDash"/>
              <a:round/>
              <a:headEnd/>
              <a:tailEnd/>
            </a:ln>
            <a:effectLst/>
          </p:spPr>
          <p:txBody>
            <a:bodyPr lIns="0" tIns="0" rIns="0" bIns="0" anchor="ctr">
              <a:spAutoFit/>
            </a:bodyPr>
            <a:lstStyle/>
            <a:p>
              <a:endParaRPr lang="zh-CN" altLang="en-US" sz="1400" b="1">
                <a:latin typeface="华文楷体" pitchFamily="2" charset="-122"/>
                <a:ea typeface="华文楷体" pitchFamily="2" charset="-122"/>
              </a:endParaRPr>
            </a:p>
          </p:txBody>
        </p:sp>
        <p:sp>
          <p:nvSpPr>
            <p:cNvPr id="8" name="Line 2"/>
            <p:cNvSpPr>
              <a:spLocks noChangeShapeType="1"/>
            </p:cNvSpPr>
            <p:nvPr/>
          </p:nvSpPr>
          <p:spPr bwMode="blackWhite">
            <a:xfrm>
              <a:off x="4606290" y="2401999"/>
              <a:ext cx="1221589" cy="2081868"/>
            </a:xfrm>
            <a:prstGeom prst="line">
              <a:avLst/>
            </a:prstGeom>
            <a:noFill/>
            <a:ln w="28575">
              <a:solidFill>
                <a:schemeClr val="tx1"/>
              </a:solidFill>
              <a:prstDash val="sysDash"/>
              <a:round/>
              <a:headEnd/>
              <a:tailEnd/>
            </a:ln>
            <a:effectLst/>
          </p:spPr>
          <p:txBody>
            <a:bodyPr lIns="0" tIns="0" rIns="0" bIns="0" anchor="ctr">
              <a:spAutoFit/>
            </a:bodyPr>
            <a:lstStyle/>
            <a:p>
              <a:endParaRPr lang="zh-CN" altLang="en-US" sz="1400" b="1">
                <a:latin typeface="华文楷体" pitchFamily="2" charset="-122"/>
                <a:ea typeface="华文楷体" pitchFamily="2" charset="-122"/>
              </a:endParaRPr>
            </a:p>
          </p:txBody>
        </p:sp>
        <p:sp>
          <p:nvSpPr>
            <p:cNvPr id="9" name="Line 3"/>
            <p:cNvSpPr>
              <a:spLocks noChangeShapeType="1"/>
            </p:cNvSpPr>
            <p:nvPr/>
          </p:nvSpPr>
          <p:spPr bwMode="blackWhite">
            <a:xfrm flipH="1">
              <a:off x="3360411" y="2401999"/>
              <a:ext cx="1221589" cy="2081868"/>
            </a:xfrm>
            <a:prstGeom prst="line">
              <a:avLst/>
            </a:prstGeom>
            <a:noFill/>
            <a:ln w="28575">
              <a:solidFill>
                <a:schemeClr val="tx1"/>
              </a:solidFill>
              <a:prstDash val="sysDash"/>
              <a:round/>
              <a:headEnd/>
              <a:tailEnd/>
            </a:ln>
            <a:effectLst/>
          </p:spPr>
          <p:txBody>
            <a:bodyPr lIns="0" tIns="0" rIns="0" bIns="0" anchor="ctr">
              <a:spAutoFit/>
            </a:bodyPr>
            <a:lstStyle/>
            <a:p>
              <a:endParaRPr lang="zh-CN" altLang="en-US" sz="1400" b="1">
                <a:latin typeface="华文楷体" pitchFamily="2" charset="-122"/>
                <a:ea typeface="华文楷体" pitchFamily="2" charset="-122"/>
              </a:endParaRPr>
            </a:p>
          </p:txBody>
        </p:sp>
        <p:sp>
          <p:nvSpPr>
            <p:cNvPr id="10" name="Line 6"/>
            <p:cNvSpPr>
              <a:spLocks noChangeShapeType="1"/>
            </p:cNvSpPr>
            <p:nvPr/>
          </p:nvSpPr>
          <p:spPr bwMode="blackWhite">
            <a:xfrm flipH="1">
              <a:off x="5572132" y="3135897"/>
              <a:ext cx="300039" cy="864608"/>
            </a:xfrm>
            <a:prstGeom prst="line">
              <a:avLst/>
            </a:prstGeom>
            <a:noFill/>
            <a:ln w="28575">
              <a:solidFill>
                <a:schemeClr val="tx1"/>
              </a:solidFill>
              <a:prstDash val="sysDash"/>
              <a:round/>
              <a:headEnd/>
              <a:tailEnd/>
            </a:ln>
            <a:effectLst/>
          </p:spPr>
          <p:txBody>
            <a:bodyPr lIns="0" tIns="0" rIns="0" bIns="0" anchor="ctr">
              <a:spAutoFit/>
            </a:bodyPr>
            <a:lstStyle/>
            <a:p>
              <a:endParaRPr lang="zh-CN" altLang="en-US" sz="1400" b="1">
                <a:latin typeface="华文楷体" pitchFamily="2" charset="-122"/>
                <a:ea typeface="华文楷体" pitchFamily="2" charset="-122"/>
              </a:endParaRPr>
            </a:p>
          </p:txBody>
        </p:sp>
        <p:sp>
          <p:nvSpPr>
            <p:cNvPr id="11" name="Line 7"/>
            <p:cNvSpPr>
              <a:spLocks noChangeShapeType="1"/>
            </p:cNvSpPr>
            <p:nvPr/>
          </p:nvSpPr>
          <p:spPr bwMode="blackWhite">
            <a:xfrm>
              <a:off x="3317548" y="3135897"/>
              <a:ext cx="254320" cy="864608"/>
            </a:xfrm>
            <a:prstGeom prst="line">
              <a:avLst/>
            </a:prstGeom>
            <a:noFill/>
            <a:ln w="28575">
              <a:solidFill>
                <a:schemeClr val="tx1"/>
              </a:solidFill>
              <a:prstDash val="sysDash"/>
              <a:round/>
              <a:headEnd/>
              <a:tailEnd/>
            </a:ln>
            <a:effectLst/>
          </p:spPr>
          <p:txBody>
            <a:bodyPr lIns="0" tIns="0" rIns="0" bIns="0" anchor="ctr">
              <a:spAutoFit/>
            </a:bodyPr>
            <a:lstStyle/>
            <a:p>
              <a:endParaRPr lang="zh-CN" altLang="en-US" sz="1400" b="1">
                <a:latin typeface="华文楷体" pitchFamily="2" charset="-122"/>
                <a:ea typeface="华文楷体" pitchFamily="2" charset="-122"/>
              </a:endParaRPr>
            </a:p>
          </p:txBody>
        </p:sp>
        <p:sp>
          <p:nvSpPr>
            <p:cNvPr id="12" name="Line 8"/>
            <p:cNvSpPr>
              <a:spLocks noChangeShapeType="1"/>
            </p:cNvSpPr>
            <p:nvPr/>
          </p:nvSpPr>
          <p:spPr bwMode="blackWhite">
            <a:xfrm rot="16200000" flipH="1" flipV="1">
              <a:off x="3601233" y="2134904"/>
              <a:ext cx="727088" cy="1225876"/>
            </a:xfrm>
            <a:prstGeom prst="line">
              <a:avLst/>
            </a:prstGeom>
            <a:noFill/>
            <a:ln w="28575">
              <a:solidFill>
                <a:schemeClr val="tx1"/>
              </a:solidFill>
              <a:prstDash val="sysDash"/>
              <a:round/>
              <a:headEnd/>
              <a:tailEnd/>
            </a:ln>
            <a:effectLst/>
          </p:spPr>
          <p:txBody>
            <a:bodyPr lIns="0" tIns="0" rIns="0" bIns="0" anchor="ctr">
              <a:spAutoFit/>
            </a:bodyPr>
            <a:lstStyle/>
            <a:p>
              <a:endParaRPr lang="zh-CN" altLang="en-US" sz="1400" b="1">
                <a:latin typeface="华文楷体" pitchFamily="2" charset="-122"/>
                <a:ea typeface="华文楷体" pitchFamily="2" charset="-122"/>
              </a:endParaRPr>
            </a:p>
          </p:txBody>
        </p:sp>
        <p:sp>
          <p:nvSpPr>
            <p:cNvPr id="13" name="Line 9"/>
            <p:cNvSpPr>
              <a:spLocks noChangeShapeType="1"/>
            </p:cNvSpPr>
            <p:nvPr/>
          </p:nvSpPr>
          <p:spPr bwMode="blackWhite">
            <a:xfrm rot="5400000" flipV="1">
              <a:off x="4852826" y="2134904"/>
              <a:ext cx="727088" cy="1225876"/>
            </a:xfrm>
            <a:prstGeom prst="line">
              <a:avLst/>
            </a:prstGeom>
            <a:noFill/>
            <a:ln w="28575">
              <a:solidFill>
                <a:schemeClr val="tx1"/>
              </a:solidFill>
              <a:prstDash val="sysDash"/>
              <a:round/>
              <a:headEnd/>
              <a:tailEnd/>
            </a:ln>
            <a:effectLst/>
          </p:spPr>
          <p:txBody>
            <a:bodyPr lIns="0" tIns="0" rIns="0" bIns="0" anchor="ctr">
              <a:spAutoFit/>
            </a:bodyPr>
            <a:lstStyle/>
            <a:p>
              <a:endParaRPr lang="zh-CN" altLang="en-US" sz="1400" b="1">
                <a:latin typeface="华文楷体" pitchFamily="2" charset="-122"/>
                <a:ea typeface="华文楷体" pitchFamily="2" charset="-122"/>
              </a:endParaRPr>
            </a:p>
          </p:txBody>
        </p:sp>
        <p:sp>
          <p:nvSpPr>
            <p:cNvPr id="14" name="Line 12"/>
            <p:cNvSpPr>
              <a:spLocks noChangeShapeType="1"/>
            </p:cNvSpPr>
            <p:nvPr/>
          </p:nvSpPr>
          <p:spPr bwMode="blackWhite">
            <a:xfrm rot="16200000">
              <a:off x="3892483" y="2587485"/>
              <a:ext cx="1413328" cy="2477470"/>
            </a:xfrm>
            <a:prstGeom prst="line">
              <a:avLst/>
            </a:prstGeom>
            <a:noFill/>
            <a:ln w="28575">
              <a:solidFill>
                <a:schemeClr val="tx1"/>
              </a:solidFill>
              <a:prstDash val="sysDash"/>
              <a:round/>
              <a:headEnd/>
              <a:tailEnd/>
            </a:ln>
            <a:effectLst/>
          </p:spPr>
          <p:txBody>
            <a:bodyPr lIns="0" tIns="0" rIns="0" bIns="0" anchor="ctr">
              <a:spAutoFit/>
            </a:bodyPr>
            <a:lstStyle/>
            <a:p>
              <a:endParaRPr lang="zh-CN" altLang="en-US" sz="1400" b="1">
                <a:latin typeface="华文楷体" pitchFamily="2" charset="-122"/>
                <a:ea typeface="华文楷体" pitchFamily="2" charset="-122"/>
              </a:endParaRPr>
            </a:p>
          </p:txBody>
        </p:sp>
        <p:sp>
          <p:nvSpPr>
            <p:cNvPr id="15" name="Line 13"/>
            <p:cNvSpPr>
              <a:spLocks noChangeShapeType="1"/>
            </p:cNvSpPr>
            <p:nvPr/>
          </p:nvSpPr>
          <p:spPr bwMode="blackWhite">
            <a:xfrm rot="5400000" flipH="1">
              <a:off x="3879825" y="2557280"/>
              <a:ext cx="1421499" cy="2546051"/>
            </a:xfrm>
            <a:prstGeom prst="line">
              <a:avLst/>
            </a:prstGeom>
            <a:noFill/>
            <a:ln w="28575">
              <a:solidFill>
                <a:schemeClr val="tx1"/>
              </a:solidFill>
              <a:prstDash val="sysDash"/>
              <a:round/>
              <a:headEnd/>
              <a:tailEnd/>
            </a:ln>
            <a:effectLst/>
          </p:spPr>
          <p:txBody>
            <a:bodyPr lIns="0" tIns="0" rIns="0" bIns="0" anchor="ctr">
              <a:spAutoFit/>
            </a:bodyPr>
            <a:lstStyle/>
            <a:p>
              <a:endParaRPr lang="zh-CN" altLang="en-US" sz="1400" b="1">
                <a:latin typeface="华文楷体" pitchFamily="2" charset="-122"/>
                <a:ea typeface="华文楷体" pitchFamily="2" charset="-122"/>
              </a:endParaRPr>
            </a:p>
          </p:txBody>
        </p:sp>
        <p:sp>
          <p:nvSpPr>
            <p:cNvPr id="16" name="Oval 15"/>
            <p:cNvSpPr>
              <a:spLocks noChangeArrowheads="1"/>
            </p:cNvSpPr>
            <p:nvPr/>
          </p:nvSpPr>
          <p:spPr bwMode="blackWhite">
            <a:xfrm>
              <a:off x="2786050" y="2602153"/>
              <a:ext cx="1114433" cy="1062039"/>
            </a:xfrm>
            <a:prstGeom prst="ellipse">
              <a:avLst/>
            </a:prstGeom>
            <a:ln>
              <a:solidFill>
                <a:schemeClr val="bg1">
                  <a:lumMod val="50000"/>
                </a:schemeClr>
              </a:solidFill>
              <a:headEnd/>
              <a:tailEnd/>
            </a:ln>
          </p:spPr>
          <p:style>
            <a:lnRef idx="2">
              <a:schemeClr val="accent1"/>
            </a:lnRef>
            <a:fillRef idx="1">
              <a:schemeClr val="lt1"/>
            </a:fillRef>
            <a:effectRef idx="0">
              <a:schemeClr val="accent1"/>
            </a:effectRef>
            <a:fontRef idx="minor">
              <a:schemeClr val="dk1"/>
            </a:fontRef>
          </p:style>
          <p:txBody>
            <a:bodyPr wrap="none" lIns="0" tIns="0" rIns="0" bIns="0" anchor="ctr"/>
            <a:lstStyle/>
            <a:p>
              <a:pPr algn="ctr" defTabSz="895350">
                <a:buSzPct val="75000"/>
              </a:pPr>
              <a:r>
                <a:rPr lang="zh-CN" altLang="en-US" sz="1400" b="1" dirty="0">
                  <a:solidFill>
                    <a:srgbClr val="FF0000"/>
                  </a:solidFill>
                  <a:latin typeface="华文楷体" pitchFamily="2" charset="-122"/>
                  <a:ea typeface="华文楷体" pitchFamily="2" charset="-122"/>
                </a:rPr>
                <a:t>管理</a:t>
              </a:r>
              <a:endParaRPr lang="en-US" altLang="zh-CN" sz="1400" b="1" dirty="0">
                <a:solidFill>
                  <a:srgbClr val="FF0000"/>
                </a:solidFill>
                <a:latin typeface="华文楷体" pitchFamily="2" charset="-122"/>
                <a:ea typeface="华文楷体" pitchFamily="2" charset="-122"/>
              </a:endParaRPr>
            </a:p>
            <a:p>
              <a:pPr algn="ctr" defTabSz="895350">
                <a:buSzPct val="75000"/>
              </a:pPr>
              <a:r>
                <a:rPr lang="zh-CN" altLang="en-US" sz="1400" b="1" dirty="0">
                  <a:solidFill>
                    <a:srgbClr val="FF0000"/>
                  </a:solidFill>
                  <a:latin typeface="华文楷体" pitchFamily="2" charset="-122"/>
                  <a:ea typeface="华文楷体" pitchFamily="2" charset="-122"/>
                </a:rPr>
                <a:t>信息化</a:t>
              </a:r>
              <a:endParaRPr lang="en-US" altLang="zh-CN" sz="1400" b="1" dirty="0">
                <a:solidFill>
                  <a:srgbClr val="FF0000"/>
                </a:solidFill>
                <a:latin typeface="华文楷体" pitchFamily="2" charset="-122"/>
                <a:ea typeface="华文楷体" pitchFamily="2" charset="-122"/>
              </a:endParaRPr>
            </a:p>
          </p:txBody>
        </p:sp>
        <p:sp>
          <p:nvSpPr>
            <p:cNvPr id="17" name="Oval 16"/>
            <p:cNvSpPr>
              <a:spLocks noChangeArrowheads="1"/>
            </p:cNvSpPr>
            <p:nvPr/>
          </p:nvSpPr>
          <p:spPr bwMode="blackWhite">
            <a:xfrm>
              <a:off x="5314955" y="2602153"/>
              <a:ext cx="1114433" cy="1062039"/>
            </a:xfrm>
            <a:prstGeom prst="ellipse">
              <a:avLst/>
            </a:prstGeom>
            <a:ln>
              <a:solidFill>
                <a:schemeClr val="bg1">
                  <a:lumMod val="50000"/>
                </a:schemeClr>
              </a:solidFill>
              <a:headEnd/>
              <a:tailEnd/>
            </a:ln>
          </p:spPr>
          <p:style>
            <a:lnRef idx="2">
              <a:schemeClr val="accent1"/>
            </a:lnRef>
            <a:fillRef idx="1">
              <a:schemeClr val="lt1"/>
            </a:fillRef>
            <a:effectRef idx="0">
              <a:schemeClr val="accent1"/>
            </a:effectRef>
            <a:fontRef idx="minor">
              <a:schemeClr val="dk1"/>
            </a:fontRef>
          </p:style>
          <p:txBody>
            <a:bodyPr wrap="none" lIns="0" tIns="0" rIns="0" bIns="0" anchor="ctr"/>
            <a:lstStyle/>
            <a:p>
              <a:pPr algn="ctr" defTabSz="895350">
                <a:buSzPct val="75000"/>
              </a:pPr>
              <a:r>
                <a:rPr lang="zh-CN" altLang="en-US" sz="1400" b="1" dirty="0">
                  <a:solidFill>
                    <a:srgbClr val="FF0000"/>
                  </a:solidFill>
                  <a:latin typeface="华文楷体" pitchFamily="2" charset="-122"/>
                  <a:ea typeface="华文楷体" pitchFamily="2" charset="-122"/>
                </a:rPr>
                <a:t>变革</a:t>
              </a:r>
              <a:endParaRPr lang="en-US" altLang="zh-CN" sz="1400" b="1" dirty="0">
                <a:solidFill>
                  <a:srgbClr val="FF0000"/>
                </a:solidFill>
                <a:latin typeface="华文楷体" pitchFamily="2" charset="-122"/>
                <a:ea typeface="华文楷体" pitchFamily="2" charset="-122"/>
              </a:endParaRPr>
            </a:p>
            <a:p>
              <a:pPr algn="ctr" defTabSz="895350">
                <a:buSzPct val="75000"/>
              </a:pPr>
              <a:r>
                <a:rPr lang="zh-CN" altLang="en-US" sz="1400" b="1" dirty="0">
                  <a:solidFill>
                    <a:srgbClr val="FF0000"/>
                  </a:solidFill>
                  <a:latin typeface="华文楷体" pitchFamily="2" charset="-122"/>
                  <a:ea typeface="华文楷体" pitchFamily="2" charset="-122"/>
                </a:rPr>
                <a:t>与创新</a:t>
              </a:r>
              <a:endParaRPr lang="en-US" altLang="zh-CN" sz="1400" b="1" dirty="0">
                <a:solidFill>
                  <a:srgbClr val="FF0000"/>
                </a:solidFill>
                <a:latin typeface="华文楷体" pitchFamily="2" charset="-122"/>
                <a:ea typeface="华文楷体" pitchFamily="2" charset="-122"/>
              </a:endParaRPr>
            </a:p>
          </p:txBody>
        </p:sp>
        <p:sp>
          <p:nvSpPr>
            <p:cNvPr id="18" name="Oval 17"/>
            <p:cNvSpPr>
              <a:spLocks noChangeArrowheads="1"/>
            </p:cNvSpPr>
            <p:nvPr/>
          </p:nvSpPr>
          <p:spPr bwMode="blackWhite">
            <a:xfrm>
              <a:off x="4957765" y="4010035"/>
              <a:ext cx="1114433" cy="1062039"/>
            </a:xfrm>
            <a:prstGeom prst="ellipse">
              <a:avLst/>
            </a:prstGeom>
            <a:ln>
              <a:solidFill>
                <a:schemeClr val="bg1">
                  <a:lumMod val="50000"/>
                </a:schemeClr>
              </a:solidFill>
              <a:headEnd/>
              <a:tailEnd/>
            </a:ln>
          </p:spPr>
          <p:style>
            <a:lnRef idx="2">
              <a:schemeClr val="accent1"/>
            </a:lnRef>
            <a:fillRef idx="1">
              <a:schemeClr val="lt1"/>
            </a:fillRef>
            <a:effectRef idx="0">
              <a:schemeClr val="accent1"/>
            </a:effectRef>
            <a:fontRef idx="minor">
              <a:schemeClr val="dk1"/>
            </a:fontRef>
          </p:style>
          <p:txBody>
            <a:bodyPr wrap="none" lIns="0" tIns="0" rIns="0" bIns="0" anchor="ctr"/>
            <a:lstStyle/>
            <a:p>
              <a:pPr algn="ctr" defTabSz="895350">
                <a:buSzPct val="75000"/>
              </a:pPr>
              <a:r>
                <a:rPr lang="zh-CN" altLang="en-US" sz="1400" b="1" dirty="0">
                  <a:solidFill>
                    <a:srgbClr val="FF0000"/>
                  </a:solidFill>
                  <a:latin typeface="华文楷体" pitchFamily="2" charset="-122"/>
                  <a:ea typeface="华文楷体" pitchFamily="2" charset="-122"/>
                </a:rPr>
                <a:t>信息化</a:t>
              </a:r>
              <a:endParaRPr lang="en-US" altLang="zh-CN" sz="1400" b="1" dirty="0">
                <a:solidFill>
                  <a:srgbClr val="FF0000"/>
                </a:solidFill>
                <a:latin typeface="华文楷体" pitchFamily="2" charset="-122"/>
                <a:ea typeface="华文楷体" pitchFamily="2" charset="-122"/>
              </a:endParaRPr>
            </a:p>
            <a:p>
              <a:pPr algn="ctr" defTabSz="895350">
                <a:buSzPct val="75000"/>
              </a:pPr>
              <a:r>
                <a:rPr lang="zh-CN" altLang="en-US" sz="1400" b="1" dirty="0">
                  <a:solidFill>
                    <a:srgbClr val="FF0000"/>
                  </a:solidFill>
                  <a:latin typeface="华文楷体" pitchFamily="2" charset="-122"/>
                  <a:ea typeface="华文楷体" pitchFamily="2" charset="-122"/>
                </a:rPr>
                <a:t>集成</a:t>
              </a:r>
              <a:endParaRPr lang="en-US" altLang="zh-CN" sz="1400" b="1" dirty="0">
                <a:solidFill>
                  <a:srgbClr val="FF0000"/>
                </a:solidFill>
                <a:latin typeface="华文楷体" pitchFamily="2" charset="-122"/>
                <a:ea typeface="华文楷体" pitchFamily="2" charset="-122"/>
              </a:endParaRPr>
            </a:p>
            <a:p>
              <a:pPr algn="ctr" defTabSz="895350">
                <a:buSzPct val="75000"/>
              </a:pPr>
              <a:r>
                <a:rPr lang="zh-CN" altLang="en-US" sz="1400" b="1" dirty="0">
                  <a:solidFill>
                    <a:srgbClr val="FF0000"/>
                  </a:solidFill>
                  <a:latin typeface="华文楷体" pitchFamily="2" charset="-122"/>
                  <a:ea typeface="华文楷体" pitchFamily="2" charset="-122"/>
                </a:rPr>
                <a:t>水平</a:t>
              </a:r>
              <a:endParaRPr lang="en-US" altLang="zh-CN" sz="1400" b="1" dirty="0">
                <a:solidFill>
                  <a:srgbClr val="FF0000"/>
                </a:solidFill>
                <a:latin typeface="华文楷体" pitchFamily="2" charset="-122"/>
                <a:ea typeface="华文楷体" pitchFamily="2" charset="-122"/>
              </a:endParaRPr>
            </a:p>
          </p:txBody>
        </p:sp>
        <p:sp>
          <p:nvSpPr>
            <p:cNvPr id="19" name="Oval 18"/>
            <p:cNvSpPr>
              <a:spLocks noChangeArrowheads="1"/>
            </p:cNvSpPr>
            <p:nvPr/>
          </p:nvSpPr>
          <p:spPr bwMode="blackWhite">
            <a:xfrm>
              <a:off x="3171815" y="4010035"/>
              <a:ext cx="1114433" cy="1062039"/>
            </a:xfrm>
            <a:prstGeom prst="ellipse">
              <a:avLst/>
            </a:prstGeom>
            <a:ln>
              <a:solidFill>
                <a:schemeClr val="bg1">
                  <a:lumMod val="50000"/>
                </a:schemeClr>
              </a:solidFill>
              <a:headEnd/>
              <a:tailEnd/>
            </a:ln>
          </p:spPr>
          <p:style>
            <a:lnRef idx="2">
              <a:schemeClr val="accent1"/>
            </a:lnRef>
            <a:fillRef idx="1">
              <a:schemeClr val="lt1"/>
            </a:fillRef>
            <a:effectRef idx="0">
              <a:schemeClr val="accent1"/>
            </a:effectRef>
            <a:fontRef idx="minor">
              <a:schemeClr val="dk1"/>
            </a:fontRef>
          </p:style>
          <p:txBody>
            <a:bodyPr wrap="none" lIns="0" tIns="0" rIns="0" bIns="0" anchor="ctr"/>
            <a:lstStyle/>
            <a:p>
              <a:pPr algn="ctr" defTabSz="895350">
                <a:buSzPct val="75000"/>
              </a:pPr>
              <a:r>
                <a:rPr lang="zh-CN" altLang="en-US" sz="1400" b="1" dirty="0">
                  <a:solidFill>
                    <a:srgbClr val="FF0000"/>
                  </a:solidFill>
                  <a:latin typeface="华文楷体" pitchFamily="2" charset="-122"/>
                  <a:ea typeface="华文楷体" pitchFamily="2" charset="-122"/>
                </a:rPr>
                <a:t>企业协同</a:t>
              </a:r>
              <a:endParaRPr lang="en-US" altLang="zh-CN" sz="1400" b="1" dirty="0">
                <a:solidFill>
                  <a:srgbClr val="FF0000"/>
                </a:solidFill>
                <a:latin typeface="华文楷体" pitchFamily="2" charset="-122"/>
                <a:ea typeface="华文楷体" pitchFamily="2" charset="-122"/>
              </a:endParaRPr>
            </a:p>
            <a:p>
              <a:pPr algn="ctr" defTabSz="895350">
                <a:buSzPct val="75000"/>
              </a:pPr>
              <a:r>
                <a:rPr lang="zh-CN" altLang="en-US" sz="1400" b="1" dirty="0">
                  <a:solidFill>
                    <a:srgbClr val="FF0000"/>
                  </a:solidFill>
                  <a:latin typeface="华文楷体" pitchFamily="2" charset="-122"/>
                  <a:ea typeface="华文楷体" pitchFamily="2" charset="-122"/>
                </a:rPr>
                <a:t>与电子</a:t>
              </a:r>
              <a:endParaRPr lang="en-US" altLang="zh-CN" sz="1400" b="1" dirty="0">
                <a:solidFill>
                  <a:srgbClr val="FF0000"/>
                </a:solidFill>
                <a:latin typeface="华文楷体" pitchFamily="2" charset="-122"/>
                <a:ea typeface="华文楷体" pitchFamily="2" charset="-122"/>
              </a:endParaRPr>
            </a:p>
            <a:p>
              <a:pPr algn="ctr" defTabSz="895350">
                <a:buSzPct val="75000"/>
              </a:pPr>
              <a:r>
                <a:rPr lang="zh-CN" altLang="en-US" sz="1400" b="1" dirty="0">
                  <a:solidFill>
                    <a:srgbClr val="FF0000"/>
                  </a:solidFill>
                  <a:latin typeface="华文楷体" pitchFamily="2" charset="-122"/>
                  <a:ea typeface="华文楷体" pitchFamily="2" charset="-122"/>
                </a:rPr>
                <a:t>商务</a:t>
              </a:r>
              <a:endParaRPr lang="en-US" altLang="zh-CN" sz="1400" b="1" dirty="0">
                <a:solidFill>
                  <a:srgbClr val="FF0000"/>
                </a:solidFill>
                <a:latin typeface="华文楷体" pitchFamily="2" charset="-122"/>
                <a:ea typeface="华文楷体" pitchFamily="2" charset="-122"/>
              </a:endParaRPr>
            </a:p>
          </p:txBody>
        </p:sp>
        <p:sp>
          <p:nvSpPr>
            <p:cNvPr id="20" name="Oval 21"/>
            <p:cNvSpPr>
              <a:spLocks noChangeArrowheads="1"/>
            </p:cNvSpPr>
            <p:nvPr/>
          </p:nvSpPr>
          <p:spPr bwMode="blackWhite">
            <a:xfrm>
              <a:off x="4050502" y="1857364"/>
              <a:ext cx="1114433" cy="1062039"/>
            </a:xfrm>
            <a:prstGeom prst="ellipse">
              <a:avLst/>
            </a:prstGeom>
            <a:ln>
              <a:solidFill>
                <a:schemeClr val="bg1">
                  <a:lumMod val="50000"/>
                </a:schemeClr>
              </a:solidFill>
              <a:headEnd/>
              <a:tailEnd/>
            </a:ln>
          </p:spPr>
          <p:style>
            <a:lnRef idx="2">
              <a:schemeClr val="accent1"/>
            </a:lnRef>
            <a:fillRef idx="1">
              <a:schemeClr val="lt1"/>
            </a:fillRef>
            <a:effectRef idx="0">
              <a:schemeClr val="accent1"/>
            </a:effectRef>
            <a:fontRef idx="minor">
              <a:schemeClr val="dk1"/>
            </a:fontRef>
          </p:style>
          <p:txBody>
            <a:bodyPr wrap="none" lIns="0" tIns="0" rIns="0" bIns="0" anchor="ctr"/>
            <a:lstStyle/>
            <a:p>
              <a:pPr algn="ctr" defTabSz="895350">
                <a:buSzPct val="75000"/>
              </a:pPr>
              <a:r>
                <a:rPr lang="zh-CN" altLang="en-US" sz="1400" b="1" dirty="0">
                  <a:solidFill>
                    <a:srgbClr val="FF0000"/>
                  </a:solidFill>
                  <a:latin typeface="华文楷体" pitchFamily="2" charset="-122"/>
                  <a:ea typeface="华文楷体" pitchFamily="2" charset="-122"/>
                </a:rPr>
                <a:t>主营业务</a:t>
              </a:r>
              <a:endParaRPr lang="en-US" altLang="zh-CN" sz="1400" b="1" dirty="0">
                <a:solidFill>
                  <a:srgbClr val="FF0000"/>
                </a:solidFill>
                <a:latin typeface="华文楷体" pitchFamily="2" charset="-122"/>
                <a:ea typeface="华文楷体" pitchFamily="2" charset="-122"/>
              </a:endParaRPr>
            </a:p>
            <a:p>
              <a:pPr algn="ctr" defTabSz="895350">
                <a:buSzPct val="75000"/>
              </a:pPr>
              <a:r>
                <a:rPr lang="zh-CN" altLang="en-US" sz="1400" b="1" dirty="0">
                  <a:solidFill>
                    <a:srgbClr val="FF0000"/>
                  </a:solidFill>
                  <a:latin typeface="华文楷体" pitchFamily="2" charset="-122"/>
                  <a:ea typeface="华文楷体" pitchFamily="2" charset="-122"/>
                </a:rPr>
                <a:t>信息化</a:t>
              </a:r>
              <a:endParaRPr lang="en-US" altLang="zh-CN" sz="1400" b="1" dirty="0">
                <a:solidFill>
                  <a:srgbClr val="FF0000"/>
                </a:solidFill>
                <a:latin typeface="华文楷体" pitchFamily="2" charset="-122"/>
                <a:ea typeface="华文楷体" pitchFamily="2" charset="-122"/>
              </a:endParaRPr>
            </a:p>
          </p:txBody>
        </p:sp>
      </p:grpSp>
      <p:sp>
        <p:nvSpPr>
          <p:cNvPr id="21" name="Rectangle 1"/>
          <p:cNvSpPr>
            <a:spLocks noChangeArrowheads="1"/>
          </p:cNvSpPr>
          <p:nvPr/>
        </p:nvSpPr>
        <p:spPr bwMode="auto">
          <a:xfrm>
            <a:off x="2336800" y="924580"/>
            <a:ext cx="1593706" cy="181588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spcBef>
                <a:spcPct val="0"/>
              </a:spcBef>
              <a:spcAft>
                <a:spcPct val="0"/>
              </a:spcAft>
              <a:buClrTx/>
              <a:buSzTx/>
              <a:buFont typeface="Arial" pitchFamily="34" charset="0"/>
              <a:buChar char="•"/>
              <a:tabLst/>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rPr>
              <a:t> </a:t>
            </a:r>
            <a:r>
              <a:rPr lang="zh-CN" altLang="en-US" sz="1400" dirty="0">
                <a:solidFill>
                  <a:schemeClr val="tx1"/>
                </a:solidFill>
                <a:latin typeface="华文楷体" pitchFamily="2" charset="-122"/>
                <a:ea typeface="华文楷体" pitchFamily="2" charset="-122"/>
              </a:rPr>
              <a:t> 决策支持系统</a:t>
            </a:r>
            <a:endParaRPr lang="en-US" altLang="zh-CN" sz="1400" dirty="0">
              <a:solidFill>
                <a:schemeClr val="tx1"/>
              </a:solidFill>
              <a:latin typeface="华文楷体" pitchFamily="2" charset="-122"/>
              <a:ea typeface="华文楷体" pitchFamily="2" charset="-122"/>
            </a:endParaRPr>
          </a:p>
          <a:p>
            <a:pPr marL="0" marR="0" lvl="0" indent="0" algn="l" defTabSz="914400" rtl="0" eaLnBrk="1" fontAlgn="base" latinLnBrk="0" hangingPunct="1">
              <a:spcBef>
                <a:spcPct val="0"/>
              </a:spcBef>
              <a:spcAft>
                <a:spcPct val="0"/>
              </a:spcAft>
              <a:buClrTx/>
              <a:buSzTx/>
              <a:buFont typeface="Arial" pitchFamily="34" charset="0"/>
              <a:buChar char="•"/>
              <a:tabLst/>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rPr>
              <a:t>  办公自动化系统</a:t>
            </a:r>
            <a:endParaRPr kumimoji="0" lang="en-US" altLang="zh-CN" sz="1400" b="0" i="0" u="none" strike="noStrike" cap="none" normalizeH="0" baseline="0" dirty="0">
              <a:ln>
                <a:noFill/>
              </a:ln>
              <a:solidFill>
                <a:schemeClr val="tx1"/>
              </a:solidFill>
              <a:effectLst/>
              <a:latin typeface="华文楷体" pitchFamily="2" charset="-122"/>
              <a:ea typeface="华文楷体" pitchFamily="2" charset="-122"/>
            </a:endParaRPr>
          </a:p>
          <a:p>
            <a:pPr marL="0" marR="0" lvl="0" indent="0" algn="l" defTabSz="914400" rtl="0" eaLnBrk="1" fontAlgn="base" latinLnBrk="0" hangingPunct="1">
              <a:spcBef>
                <a:spcPct val="0"/>
              </a:spcBef>
              <a:spcAft>
                <a:spcPct val="0"/>
              </a:spcAft>
              <a:buClrTx/>
              <a:buSzTx/>
              <a:buFont typeface="Arial" pitchFamily="34" charset="0"/>
              <a:buChar char="•"/>
              <a:tabLst/>
            </a:pPr>
            <a:r>
              <a:rPr lang="en-US" altLang="zh-CN" sz="1400" dirty="0">
                <a:solidFill>
                  <a:schemeClr val="tx1"/>
                </a:solidFill>
                <a:latin typeface="华文楷体" pitchFamily="2" charset="-122"/>
                <a:ea typeface="华文楷体" pitchFamily="2" charset="-122"/>
              </a:rPr>
              <a:t>  </a:t>
            </a:r>
            <a:r>
              <a:rPr lang="zh-CN" altLang="en-US" sz="1400" dirty="0">
                <a:solidFill>
                  <a:schemeClr val="tx1"/>
                </a:solidFill>
                <a:latin typeface="华文楷体" pitchFamily="2" charset="-122"/>
                <a:ea typeface="华文楷体" pitchFamily="2" charset="-122"/>
              </a:rPr>
              <a:t>财务系统</a:t>
            </a:r>
            <a:endParaRPr lang="en-US" altLang="zh-CN" sz="1400" dirty="0">
              <a:solidFill>
                <a:schemeClr val="tx1"/>
              </a:solidFill>
              <a:latin typeface="华文楷体" pitchFamily="2" charset="-122"/>
              <a:ea typeface="华文楷体" pitchFamily="2" charset="-122"/>
            </a:endParaRPr>
          </a:p>
          <a:p>
            <a:pPr marL="0" marR="0" lvl="0" indent="0" algn="l" defTabSz="914400" rtl="0" eaLnBrk="1" fontAlgn="base" latinLnBrk="0" hangingPunct="1">
              <a:spcBef>
                <a:spcPct val="0"/>
              </a:spcBef>
              <a:spcAft>
                <a:spcPct val="0"/>
              </a:spcAft>
              <a:buClrTx/>
              <a:buSzTx/>
              <a:buFont typeface="Arial" pitchFamily="34" charset="0"/>
              <a:buChar char="•"/>
              <a:tabLst/>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rPr>
              <a:t>  人力资源系统</a:t>
            </a:r>
            <a:endParaRPr lang="en-US" altLang="zh-CN" sz="1400" dirty="0">
              <a:solidFill>
                <a:schemeClr val="tx1"/>
              </a:solidFill>
              <a:latin typeface="华文楷体" pitchFamily="2" charset="-122"/>
              <a:ea typeface="华文楷体" pitchFamily="2" charset="-122"/>
            </a:endParaRPr>
          </a:p>
          <a:p>
            <a:pPr marL="0" marR="0" lvl="0" indent="0" algn="l" defTabSz="914400" rtl="0" eaLnBrk="1" fontAlgn="base" latinLnBrk="0" hangingPunct="1">
              <a:spcBef>
                <a:spcPct val="0"/>
              </a:spcBef>
              <a:spcAft>
                <a:spcPct val="0"/>
              </a:spcAft>
              <a:buClrTx/>
              <a:buSzTx/>
              <a:buFont typeface="Arial" pitchFamily="34" charset="0"/>
              <a:buChar char="•"/>
              <a:tabLst/>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rPr>
              <a:t>  决策支持系统</a:t>
            </a:r>
            <a:endParaRPr kumimoji="0" lang="en-US" altLang="zh-CN" sz="1400" b="0" i="0" u="none" strike="noStrike" cap="none" normalizeH="0" baseline="0" dirty="0">
              <a:ln>
                <a:noFill/>
              </a:ln>
              <a:solidFill>
                <a:schemeClr val="tx1"/>
              </a:solidFill>
              <a:effectLst/>
              <a:latin typeface="华文楷体" pitchFamily="2" charset="-122"/>
              <a:ea typeface="华文楷体" pitchFamily="2" charset="-122"/>
            </a:endParaRPr>
          </a:p>
          <a:p>
            <a:pPr marL="0" marR="0" lvl="0" indent="0" algn="l" defTabSz="914400" rtl="0" eaLnBrk="1" fontAlgn="base" latinLnBrk="0" hangingPunct="1">
              <a:spcBef>
                <a:spcPct val="0"/>
              </a:spcBef>
              <a:spcAft>
                <a:spcPct val="0"/>
              </a:spcAft>
              <a:buClrTx/>
              <a:buSzTx/>
              <a:buFont typeface="Arial" pitchFamily="34" charset="0"/>
              <a:buChar char="•"/>
              <a:tabLst/>
            </a:pPr>
            <a:r>
              <a:rPr lang="en-US" altLang="zh-CN" sz="1400" dirty="0">
                <a:solidFill>
                  <a:schemeClr val="tx1"/>
                </a:solidFill>
                <a:latin typeface="华文楷体" pitchFamily="2" charset="-122"/>
                <a:ea typeface="华文楷体" pitchFamily="2" charset="-122"/>
              </a:rPr>
              <a:t>  </a:t>
            </a:r>
            <a:r>
              <a:rPr lang="zh-CN" altLang="en-US" sz="1400" dirty="0">
                <a:solidFill>
                  <a:schemeClr val="tx1"/>
                </a:solidFill>
                <a:latin typeface="华文楷体" pitchFamily="2" charset="-122"/>
                <a:ea typeface="华文楷体" pitchFamily="2" charset="-122"/>
              </a:rPr>
              <a:t>供应链管理</a:t>
            </a:r>
            <a:endParaRPr kumimoji="0" lang="en-US" altLang="zh-CN" sz="1400" b="0" i="0" u="none" strike="noStrike" cap="none" normalizeH="0" baseline="0" dirty="0">
              <a:ln>
                <a:noFill/>
              </a:ln>
              <a:solidFill>
                <a:schemeClr val="tx1"/>
              </a:solidFill>
              <a:effectLst/>
              <a:latin typeface="华文楷体" pitchFamily="2" charset="-122"/>
              <a:ea typeface="华文楷体" pitchFamily="2" charset="-122"/>
            </a:endParaRPr>
          </a:p>
          <a:p>
            <a:pPr marL="0" marR="0" lvl="0" indent="0" algn="l" defTabSz="914400" rtl="0" eaLnBrk="1" fontAlgn="base" latinLnBrk="0" hangingPunct="1">
              <a:spcBef>
                <a:spcPct val="0"/>
              </a:spcBef>
              <a:spcAft>
                <a:spcPct val="0"/>
              </a:spcAft>
              <a:buClrTx/>
              <a:buSzTx/>
              <a:buFont typeface="Arial" pitchFamily="34" charset="0"/>
              <a:buChar char="•"/>
              <a:tabLst/>
            </a:pPr>
            <a:r>
              <a:rPr lang="zh-CN" altLang="en-US" sz="1400" dirty="0">
                <a:solidFill>
                  <a:schemeClr val="tx1"/>
                </a:solidFill>
                <a:latin typeface="华文楷体" pitchFamily="2" charset="-122"/>
                <a:ea typeface="华文楷体" pitchFamily="2" charset="-122"/>
              </a:rPr>
              <a:t>  系统覆盖率</a:t>
            </a:r>
            <a:endParaRPr kumimoji="0" lang="en-US" altLang="zh-CN" sz="1400" b="0" i="0" u="none" strike="noStrike" cap="none" normalizeH="0" baseline="0" dirty="0">
              <a:ln>
                <a:noFill/>
              </a:ln>
              <a:solidFill>
                <a:schemeClr val="tx1"/>
              </a:solidFill>
              <a:effectLst/>
              <a:latin typeface="华文楷体" pitchFamily="2" charset="-122"/>
              <a:ea typeface="华文楷体" pitchFamily="2" charset="-122"/>
            </a:endParaRPr>
          </a:p>
          <a:p>
            <a:pPr marL="0" marR="0" lvl="0" indent="0" algn="l" defTabSz="914400" rtl="0" eaLnBrk="1" fontAlgn="base" latinLnBrk="0" hangingPunct="1">
              <a:spcBef>
                <a:spcPct val="0"/>
              </a:spcBef>
              <a:spcAft>
                <a:spcPct val="0"/>
              </a:spcAft>
              <a:buClrTx/>
              <a:buSzTx/>
              <a:buFont typeface="Arial" pitchFamily="34" charset="0"/>
              <a:buChar char="•"/>
              <a:tabLst/>
            </a:pPr>
            <a:endParaRPr kumimoji="0" lang="zh-CN" altLang="en-US" sz="1400" b="0" i="0" u="none" strike="noStrike" cap="none" normalizeH="0" baseline="0" dirty="0">
              <a:ln>
                <a:noFill/>
              </a:ln>
              <a:solidFill>
                <a:schemeClr val="tx1"/>
              </a:solidFill>
              <a:effectLst/>
              <a:latin typeface="华文楷体" pitchFamily="2" charset="-122"/>
              <a:ea typeface="华文楷体" pitchFamily="2" charset="-122"/>
            </a:endParaRPr>
          </a:p>
        </p:txBody>
      </p:sp>
      <p:sp>
        <p:nvSpPr>
          <p:cNvPr id="22" name="Rectangle 1"/>
          <p:cNvSpPr>
            <a:spLocks noChangeArrowheads="1"/>
          </p:cNvSpPr>
          <p:nvPr/>
        </p:nvSpPr>
        <p:spPr bwMode="auto">
          <a:xfrm>
            <a:off x="6807201" y="795516"/>
            <a:ext cx="1952779" cy="73866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spcBef>
                <a:spcPct val="0"/>
              </a:spcBef>
              <a:spcAft>
                <a:spcPct val="0"/>
              </a:spcAft>
              <a:buClrTx/>
              <a:buSzTx/>
              <a:buFont typeface="Arial" pitchFamily="34" charset="0"/>
              <a:buChar char="•"/>
              <a:tabLst/>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rPr>
              <a:t> </a:t>
            </a:r>
            <a:r>
              <a:rPr lang="zh-CN" altLang="en-US" sz="1400" dirty="0">
                <a:solidFill>
                  <a:schemeClr val="tx1"/>
                </a:solidFill>
                <a:latin typeface="华文楷体" pitchFamily="2" charset="-122"/>
                <a:ea typeface="华文楷体" pitchFamily="2" charset="-122"/>
              </a:rPr>
              <a:t> 业务系统</a:t>
            </a:r>
            <a:endParaRPr lang="en-US" altLang="zh-CN" sz="1400" dirty="0">
              <a:solidFill>
                <a:schemeClr val="tx1"/>
              </a:solidFill>
              <a:latin typeface="华文楷体" pitchFamily="2" charset="-122"/>
              <a:ea typeface="华文楷体" pitchFamily="2" charset="-122"/>
            </a:endParaRPr>
          </a:p>
          <a:p>
            <a:pPr marL="0" marR="0" lvl="0" indent="0" algn="l" defTabSz="914400" rtl="0" eaLnBrk="1" fontAlgn="base" latinLnBrk="0" hangingPunct="1">
              <a:spcBef>
                <a:spcPct val="0"/>
              </a:spcBef>
              <a:spcAft>
                <a:spcPct val="0"/>
              </a:spcAft>
              <a:buClrTx/>
              <a:buSzTx/>
              <a:buFont typeface="Arial" pitchFamily="34" charset="0"/>
              <a:buChar char="•"/>
              <a:tabLst/>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rPr>
              <a:t>  业务系统集成</a:t>
            </a:r>
            <a:endParaRPr kumimoji="0" lang="en-US" altLang="zh-CN" sz="1400" b="0" i="0" u="none" strike="noStrike" cap="none" normalizeH="0" baseline="0" dirty="0">
              <a:ln>
                <a:noFill/>
              </a:ln>
              <a:solidFill>
                <a:schemeClr val="tx1"/>
              </a:solidFill>
              <a:effectLst/>
              <a:latin typeface="华文楷体" pitchFamily="2" charset="-122"/>
              <a:ea typeface="华文楷体" pitchFamily="2" charset="-122"/>
            </a:endParaRPr>
          </a:p>
          <a:p>
            <a:pPr marL="0" marR="0" lvl="0" indent="0" algn="l" defTabSz="914400" rtl="0" eaLnBrk="1" fontAlgn="base" latinLnBrk="0" hangingPunct="1">
              <a:spcBef>
                <a:spcPct val="0"/>
              </a:spcBef>
              <a:spcAft>
                <a:spcPct val="0"/>
              </a:spcAft>
              <a:buClrTx/>
              <a:buSzTx/>
              <a:buFont typeface="Arial" pitchFamily="34" charset="0"/>
              <a:buChar char="•"/>
              <a:tabLst/>
            </a:pPr>
            <a:r>
              <a:rPr lang="zh-CN" altLang="en-US" sz="1400" dirty="0">
                <a:solidFill>
                  <a:schemeClr val="tx1"/>
                </a:solidFill>
                <a:latin typeface="华文楷体" pitchFamily="2" charset="-122"/>
                <a:ea typeface="华文楷体" pitchFamily="2" charset="-122"/>
              </a:rPr>
              <a:t>  业务系统与管理集成</a:t>
            </a:r>
            <a:endParaRPr lang="en-US" altLang="zh-CN" sz="1400" dirty="0">
              <a:solidFill>
                <a:schemeClr val="tx1"/>
              </a:solidFill>
              <a:latin typeface="华文楷体" pitchFamily="2" charset="-122"/>
              <a:ea typeface="华文楷体" pitchFamily="2" charset="-122"/>
            </a:endParaRPr>
          </a:p>
        </p:txBody>
      </p:sp>
      <p:sp>
        <p:nvSpPr>
          <p:cNvPr id="23" name="Rectangle 1"/>
          <p:cNvSpPr>
            <a:spLocks noChangeArrowheads="1"/>
          </p:cNvSpPr>
          <p:nvPr/>
        </p:nvSpPr>
        <p:spPr bwMode="auto">
          <a:xfrm>
            <a:off x="2507273" y="3064788"/>
            <a:ext cx="1952779"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spcBef>
                <a:spcPct val="0"/>
              </a:spcBef>
              <a:spcAft>
                <a:spcPct val="0"/>
              </a:spcAft>
              <a:buClrTx/>
              <a:buSzTx/>
              <a:buFont typeface="Arial" pitchFamily="34" charset="0"/>
              <a:buChar char="•"/>
              <a:tabLst/>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rPr>
              <a:t> </a:t>
            </a:r>
            <a:r>
              <a:rPr lang="zh-CN" altLang="en-US" sz="1400" dirty="0">
                <a:solidFill>
                  <a:schemeClr val="tx1"/>
                </a:solidFill>
                <a:latin typeface="华文楷体" pitchFamily="2" charset="-122"/>
                <a:ea typeface="华文楷体" pitchFamily="2" charset="-122"/>
              </a:rPr>
              <a:t> 网上应用的业务</a:t>
            </a:r>
            <a:endParaRPr lang="en-US" altLang="zh-CN" sz="1400" dirty="0">
              <a:solidFill>
                <a:schemeClr val="tx1"/>
              </a:solidFill>
              <a:latin typeface="华文楷体" pitchFamily="2" charset="-122"/>
              <a:ea typeface="华文楷体" pitchFamily="2" charset="-122"/>
            </a:endParaRPr>
          </a:p>
          <a:p>
            <a:pPr marL="0" marR="0" lvl="0" indent="0" algn="l" defTabSz="914400" rtl="0" eaLnBrk="1" fontAlgn="base" latinLnBrk="0" hangingPunct="1">
              <a:spcBef>
                <a:spcPct val="0"/>
              </a:spcBef>
              <a:spcAft>
                <a:spcPct val="0"/>
              </a:spcAft>
              <a:buClrTx/>
              <a:buSzTx/>
              <a:buFont typeface="Arial" pitchFamily="34" charset="0"/>
              <a:buChar char="•"/>
              <a:tabLst/>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rPr>
              <a:t>  上下游企业业务互动</a:t>
            </a:r>
            <a:endParaRPr lang="en-US" altLang="zh-CN" sz="1400" dirty="0">
              <a:solidFill>
                <a:schemeClr val="tx1"/>
              </a:solidFill>
              <a:latin typeface="华文楷体" pitchFamily="2" charset="-122"/>
              <a:ea typeface="华文楷体" pitchFamily="2" charset="-122"/>
            </a:endParaRPr>
          </a:p>
        </p:txBody>
      </p:sp>
      <p:sp>
        <p:nvSpPr>
          <p:cNvPr id="24" name="Rectangle 1"/>
          <p:cNvSpPr>
            <a:spLocks noChangeArrowheads="1"/>
          </p:cNvSpPr>
          <p:nvPr/>
        </p:nvSpPr>
        <p:spPr bwMode="auto">
          <a:xfrm>
            <a:off x="7823200" y="3165902"/>
            <a:ext cx="2336800"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185738" marR="0" lvl="0" indent="-185738" algn="l" defTabSz="914400" rtl="0" eaLnBrk="1" fontAlgn="base" latinLnBrk="0" hangingPunct="1">
              <a:spcBef>
                <a:spcPct val="0"/>
              </a:spcBef>
              <a:spcAft>
                <a:spcPct val="0"/>
              </a:spcAft>
              <a:buClrTx/>
              <a:buSzTx/>
              <a:buFont typeface="Arial" pitchFamily="34" charset="0"/>
              <a:buChar char="•"/>
              <a:tabLst/>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rPr>
              <a:t> </a:t>
            </a:r>
            <a:r>
              <a:rPr lang="zh-CN" altLang="en-US" sz="1400" dirty="0">
                <a:solidFill>
                  <a:schemeClr val="tx1"/>
                </a:solidFill>
                <a:latin typeface="华文楷体" pitchFamily="2" charset="-122"/>
                <a:ea typeface="华文楷体" pitchFamily="2" charset="-122"/>
              </a:rPr>
              <a:t>数据库覆盖业务情况</a:t>
            </a:r>
            <a:endParaRPr lang="en-US" altLang="zh-CN" sz="1400" dirty="0">
              <a:solidFill>
                <a:schemeClr val="tx1"/>
              </a:solidFill>
              <a:latin typeface="华文楷体" pitchFamily="2" charset="-122"/>
              <a:ea typeface="华文楷体" pitchFamily="2" charset="-122"/>
            </a:endParaRPr>
          </a:p>
        </p:txBody>
      </p:sp>
      <p:sp>
        <p:nvSpPr>
          <p:cNvPr id="25" name="Rectangle 1"/>
          <p:cNvSpPr>
            <a:spLocks noChangeArrowheads="1"/>
          </p:cNvSpPr>
          <p:nvPr/>
        </p:nvSpPr>
        <p:spPr bwMode="auto">
          <a:xfrm>
            <a:off x="8229600" y="1772961"/>
            <a:ext cx="2844800"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185738" marR="0" lvl="0" indent="-185738" algn="l" defTabSz="914400" rtl="0" eaLnBrk="1" fontAlgn="base" latinLnBrk="0" hangingPunct="1">
              <a:spcBef>
                <a:spcPct val="0"/>
              </a:spcBef>
              <a:spcAft>
                <a:spcPct val="0"/>
              </a:spcAft>
              <a:buClrTx/>
              <a:buSzTx/>
              <a:buFont typeface="Arial" pitchFamily="34" charset="0"/>
              <a:buChar char="•"/>
              <a:tabLst/>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rPr>
              <a:t> </a:t>
            </a:r>
            <a:r>
              <a:rPr lang="zh-CN" altLang="en-US" sz="1400" dirty="0">
                <a:solidFill>
                  <a:schemeClr val="tx1"/>
                </a:solidFill>
                <a:latin typeface="华文楷体" pitchFamily="2" charset="-122"/>
                <a:ea typeface="华文楷体" pitchFamily="2" charset="-122"/>
              </a:rPr>
              <a:t>业务流程的优化过程</a:t>
            </a:r>
            <a:endParaRPr lang="en-US" altLang="zh-CN" sz="1400" dirty="0">
              <a:solidFill>
                <a:schemeClr val="tx1"/>
              </a:solidFill>
              <a:latin typeface="华文楷体" pitchFamily="2" charset="-122"/>
              <a:ea typeface="华文楷体" pitchFamily="2" charset="-122"/>
            </a:endParaRPr>
          </a:p>
        </p:txBody>
      </p:sp>
      <p:sp>
        <p:nvSpPr>
          <p:cNvPr id="26" name="AutoShape 3"/>
          <p:cNvSpPr>
            <a:spLocks noChangeArrowheads="1"/>
          </p:cNvSpPr>
          <p:nvPr/>
        </p:nvSpPr>
        <p:spPr bwMode="auto">
          <a:xfrm rot="16200000">
            <a:off x="2692407" y="1250204"/>
            <a:ext cx="2407404" cy="7526997"/>
          </a:xfrm>
          <a:prstGeom prst="homePlate">
            <a:avLst>
              <a:gd name="adj" fmla="val 13929"/>
            </a:avLst>
          </a:prstGeom>
          <a:solidFill>
            <a:srgbClr val="FFFFFF"/>
          </a:solidFill>
          <a:ln w="12700">
            <a:solidFill>
              <a:srgbClr val="000000"/>
            </a:solidFill>
            <a:miter lim="800000"/>
            <a:headEnd/>
            <a:tailEnd/>
          </a:ln>
          <a:effectLst>
            <a:outerShdw dist="88900" dir="2700000" algn="ctr" rotWithShape="0">
              <a:srgbClr val="000000"/>
            </a:outerShdw>
          </a:effectLst>
        </p:spPr>
        <p:txBody>
          <a:bodyPr wrap="none" anchor="ctr"/>
          <a:lstStyle/>
          <a:p>
            <a:pPr fontAlgn="auto">
              <a:spcBef>
                <a:spcPts val="0"/>
              </a:spcBef>
              <a:spcAft>
                <a:spcPts val="0"/>
              </a:spcAft>
              <a:defRPr/>
            </a:pPr>
            <a:endParaRPr lang="zh-CN" altLang="en-US" b="1" kern="0" dirty="0">
              <a:latin typeface="华文楷体" pitchFamily="2" charset="-122"/>
              <a:ea typeface="华文楷体" pitchFamily="2" charset="-122"/>
            </a:endParaRPr>
          </a:p>
        </p:txBody>
      </p:sp>
      <p:sp>
        <p:nvSpPr>
          <p:cNvPr id="27" name="AutoShape 3"/>
          <p:cNvSpPr>
            <a:spLocks noChangeArrowheads="1"/>
          </p:cNvSpPr>
          <p:nvPr/>
        </p:nvSpPr>
        <p:spPr bwMode="auto">
          <a:xfrm rot="16200000">
            <a:off x="8739540" y="2988806"/>
            <a:ext cx="2331205" cy="4125991"/>
          </a:xfrm>
          <a:prstGeom prst="homePlate">
            <a:avLst>
              <a:gd name="adj" fmla="val 13929"/>
            </a:avLst>
          </a:prstGeom>
          <a:solidFill>
            <a:srgbClr val="FFFFFF"/>
          </a:solidFill>
          <a:ln w="12700">
            <a:solidFill>
              <a:srgbClr val="000000"/>
            </a:solidFill>
            <a:miter lim="800000"/>
            <a:headEnd/>
            <a:tailEnd/>
          </a:ln>
          <a:effectLst>
            <a:outerShdw dist="88900" dir="2700000" algn="ctr" rotWithShape="0">
              <a:srgbClr val="000000"/>
            </a:outerShdw>
          </a:effectLst>
        </p:spPr>
        <p:txBody>
          <a:bodyPr wrap="none" anchor="ctr"/>
          <a:lstStyle/>
          <a:p>
            <a:pPr fontAlgn="auto">
              <a:spcBef>
                <a:spcPts val="0"/>
              </a:spcBef>
              <a:spcAft>
                <a:spcPts val="0"/>
              </a:spcAft>
              <a:defRPr/>
            </a:pPr>
            <a:endParaRPr lang="zh-CN" altLang="en-US" b="1" kern="0" dirty="0">
              <a:latin typeface="华文楷体" pitchFamily="2" charset="-122"/>
              <a:ea typeface="华文楷体" pitchFamily="2" charset="-122"/>
            </a:endParaRPr>
          </a:p>
        </p:txBody>
      </p:sp>
      <p:grpSp>
        <p:nvGrpSpPr>
          <p:cNvPr id="3" name="组合 46"/>
          <p:cNvGrpSpPr/>
          <p:nvPr/>
        </p:nvGrpSpPr>
        <p:grpSpPr>
          <a:xfrm>
            <a:off x="1930400" y="4055571"/>
            <a:ext cx="3454401" cy="2099823"/>
            <a:chOff x="2786050" y="1857364"/>
            <a:chExt cx="3643338" cy="3214710"/>
          </a:xfrm>
        </p:grpSpPr>
        <p:sp>
          <p:nvSpPr>
            <p:cNvPr id="35" name="Line 22"/>
            <p:cNvSpPr>
              <a:spLocks noChangeShapeType="1"/>
            </p:cNvSpPr>
            <p:nvPr/>
          </p:nvSpPr>
          <p:spPr bwMode="blackWhite">
            <a:xfrm rot="16200000">
              <a:off x="4612006" y="3838104"/>
              <a:ext cx="0" cy="1405899"/>
            </a:xfrm>
            <a:prstGeom prst="line">
              <a:avLst/>
            </a:prstGeom>
            <a:noFill/>
            <a:ln w="28575">
              <a:solidFill>
                <a:schemeClr val="tx1"/>
              </a:solidFill>
              <a:prstDash val="sysDash"/>
              <a:round/>
              <a:headEnd/>
              <a:tailEnd/>
            </a:ln>
            <a:effectLst/>
          </p:spPr>
          <p:txBody>
            <a:bodyPr lIns="0" tIns="0" rIns="0" bIns="0" anchor="ctr">
              <a:spAutoFit/>
            </a:bodyPr>
            <a:lstStyle/>
            <a:p>
              <a:endParaRPr lang="zh-CN" altLang="en-US" sz="1600" b="1">
                <a:latin typeface="华文楷体" pitchFamily="2" charset="-122"/>
                <a:ea typeface="华文楷体" pitchFamily="2" charset="-122"/>
              </a:endParaRPr>
            </a:p>
          </p:txBody>
        </p:sp>
        <p:sp>
          <p:nvSpPr>
            <p:cNvPr id="36" name="Line 2"/>
            <p:cNvSpPr>
              <a:spLocks noChangeShapeType="1"/>
            </p:cNvSpPr>
            <p:nvPr/>
          </p:nvSpPr>
          <p:spPr bwMode="blackWhite">
            <a:xfrm>
              <a:off x="4606290" y="2401999"/>
              <a:ext cx="1221589" cy="2081868"/>
            </a:xfrm>
            <a:prstGeom prst="line">
              <a:avLst/>
            </a:prstGeom>
            <a:noFill/>
            <a:ln w="28575">
              <a:solidFill>
                <a:schemeClr val="tx1"/>
              </a:solidFill>
              <a:prstDash val="sysDash"/>
              <a:round/>
              <a:headEnd/>
              <a:tailEnd/>
            </a:ln>
            <a:effectLst/>
          </p:spPr>
          <p:txBody>
            <a:bodyPr lIns="0" tIns="0" rIns="0" bIns="0" anchor="ctr">
              <a:spAutoFit/>
            </a:bodyPr>
            <a:lstStyle/>
            <a:p>
              <a:endParaRPr lang="zh-CN" altLang="en-US" sz="1600" b="1">
                <a:latin typeface="华文楷体" pitchFamily="2" charset="-122"/>
                <a:ea typeface="华文楷体" pitchFamily="2" charset="-122"/>
              </a:endParaRPr>
            </a:p>
          </p:txBody>
        </p:sp>
        <p:sp>
          <p:nvSpPr>
            <p:cNvPr id="37" name="Line 3"/>
            <p:cNvSpPr>
              <a:spLocks noChangeShapeType="1"/>
            </p:cNvSpPr>
            <p:nvPr/>
          </p:nvSpPr>
          <p:spPr bwMode="blackWhite">
            <a:xfrm flipH="1">
              <a:off x="3360411" y="2401999"/>
              <a:ext cx="1221589" cy="2081868"/>
            </a:xfrm>
            <a:prstGeom prst="line">
              <a:avLst/>
            </a:prstGeom>
            <a:noFill/>
            <a:ln w="28575">
              <a:solidFill>
                <a:schemeClr val="tx1"/>
              </a:solidFill>
              <a:prstDash val="sysDash"/>
              <a:round/>
              <a:headEnd/>
              <a:tailEnd/>
            </a:ln>
            <a:effectLst/>
          </p:spPr>
          <p:txBody>
            <a:bodyPr lIns="0" tIns="0" rIns="0" bIns="0" anchor="ctr">
              <a:spAutoFit/>
            </a:bodyPr>
            <a:lstStyle/>
            <a:p>
              <a:endParaRPr lang="zh-CN" altLang="en-US" sz="1600" b="1">
                <a:latin typeface="华文楷体" pitchFamily="2" charset="-122"/>
                <a:ea typeface="华文楷体" pitchFamily="2" charset="-122"/>
              </a:endParaRPr>
            </a:p>
          </p:txBody>
        </p:sp>
        <p:sp>
          <p:nvSpPr>
            <p:cNvPr id="38" name="Line 6"/>
            <p:cNvSpPr>
              <a:spLocks noChangeShapeType="1"/>
            </p:cNvSpPr>
            <p:nvPr/>
          </p:nvSpPr>
          <p:spPr bwMode="blackWhite">
            <a:xfrm flipH="1">
              <a:off x="5572132" y="3135897"/>
              <a:ext cx="300039" cy="864608"/>
            </a:xfrm>
            <a:prstGeom prst="line">
              <a:avLst/>
            </a:prstGeom>
            <a:noFill/>
            <a:ln w="28575">
              <a:solidFill>
                <a:schemeClr val="tx1"/>
              </a:solidFill>
              <a:prstDash val="sysDash"/>
              <a:round/>
              <a:headEnd/>
              <a:tailEnd/>
            </a:ln>
            <a:effectLst/>
          </p:spPr>
          <p:txBody>
            <a:bodyPr lIns="0" tIns="0" rIns="0" bIns="0" anchor="ctr">
              <a:spAutoFit/>
            </a:bodyPr>
            <a:lstStyle/>
            <a:p>
              <a:endParaRPr lang="zh-CN" altLang="en-US" sz="1600" b="1">
                <a:latin typeface="华文楷体" pitchFamily="2" charset="-122"/>
                <a:ea typeface="华文楷体" pitchFamily="2" charset="-122"/>
              </a:endParaRPr>
            </a:p>
          </p:txBody>
        </p:sp>
        <p:sp>
          <p:nvSpPr>
            <p:cNvPr id="39" name="Line 7"/>
            <p:cNvSpPr>
              <a:spLocks noChangeShapeType="1"/>
            </p:cNvSpPr>
            <p:nvPr/>
          </p:nvSpPr>
          <p:spPr bwMode="blackWhite">
            <a:xfrm>
              <a:off x="3317548" y="3135897"/>
              <a:ext cx="254320" cy="864608"/>
            </a:xfrm>
            <a:prstGeom prst="line">
              <a:avLst/>
            </a:prstGeom>
            <a:noFill/>
            <a:ln w="28575">
              <a:solidFill>
                <a:schemeClr val="tx1"/>
              </a:solidFill>
              <a:prstDash val="sysDash"/>
              <a:round/>
              <a:headEnd/>
              <a:tailEnd/>
            </a:ln>
            <a:effectLst/>
          </p:spPr>
          <p:txBody>
            <a:bodyPr lIns="0" tIns="0" rIns="0" bIns="0" anchor="ctr">
              <a:spAutoFit/>
            </a:bodyPr>
            <a:lstStyle/>
            <a:p>
              <a:endParaRPr lang="zh-CN" altLang="en-US" sz="1600" b="1">
                <a:latin typeface="华文楷体" pitchFamily="2" charset="-122"/>
                <a:ea typeface="华文楷体" pitchFamily="2" charset="-122"/>
              </a:endParaRPr>
            </a:p>
          </p:txBody>
        </p:sp>
        <p:sp>
          <p:nvSpPr>
            <p:cNvPr id="40" name="Line 8"/>
            <p:cNvSpPr>
              <a:spLocks noChangeShapeType="1"/>
            </p:cNvSpPr>
            <p:nvPr/>
          </p:nvSpPr>
          <p:spPr bwMode="blackWhite">
            <a:xfrm rot="16200000" flipH="1" flipV="1">
              <a:off x="3601233" y="2134904"/>
              <a:ext cx="727088" cy="1225876"/>
            </a:xfrm>
            <a:prstGeom prst="line">
              <a:avLst/>
            </a:prstGeom>
            <a:noFill/>
            <a:ln w="28575">
              <a:solidFill>
                <a:schemeClr val="tx1"/>
              </a:solidFill>
              <a:prstDash val="sysDash"/>
              <a:round/>
              <a:headEnd/>
              <a:tailEnd/>
            </a:ln>
            <a:effectLst/>
          </p:spPr>
          <p:txBody>
            <a:bodyPr lIns="0" tIns="0" rIns="0" bIns="0" anchor="ctr">
              <a:spAutoFit/>
            </a:bodyPr>
            <a:lstStyle/>
            <a:p>
              <a:endParaRPr lang="zh-CN" altLang="en-US" sz="1600" b="1">
                <a:latin typeface="华文楷体" pitchFamily="2" charset="-122"/>
                <a:ea typeface="华文楷体" pitchFamily="2" charset="-122"/>
              </a:endParaRPr>
            </a:p>
          </p:txBody>
        </p:sp>
        <p:sp>
          <p:nvSpPr>
            <p:cNvPr id="41" name="Line 9"/>
            <p:cNvSpPr>
              <a:spLocks noChangeShapeType="1"/>
            </p:cNvSpPr>
            <p:nvPr/>
          </p:nvSpPr>
          <p:spPr bwMode="blackWhite">
            <a:xfrm rot="5400000" flipV="1">
              <a:off x="4852826" y="2134904"/>
              <a:ext cx="727088" cy="1225876"/>
            </a:xfrm>
            <a:prstGeom prst="line">
              <a:avLst/>
            </a:prstGeom>
            <a:noFill/>
            <a:ln w="28575">
              <a:solidFill>
                <a:schemeClr val="tx1"/>
              </a:solidFill>
              <a:prstDash val="sysDash"/>
              <a:round/>
              <a:headEnd/>
              <a:tailEnd/>
            </a:ln>
            <a:effectLst/>
          </p:spPr>
          <p:txBody>
            <a:bodyPr lIns="0" tIns="0" rIns="0" bIns="0" anchor="ctr">
              <a:spAutoFit/>
            </a:bodyPr>
            <a:lstStyle/>
            <a:p>
              <a:endParaRPr lang="zh-CN" altLang="en-US" sz="1600" b="1">
                <a:latin typeface="华文楷体" pitchFamily="2" charset="-122"/>
                <a:ea typeface="华文楷体" pitchFamily="2" charset="-122"/>
              </a:endParaRPr>
            </a:p>
          </p:txBody>
        </p:sp>
        <p:sp>
          <p:nvSpPr>
            <p:cNvPr id="42" name="Line 12"/>
            <p:cNvSpPr>
              <a:spLocks noChangeShapeType="1"/>
            </p:cNvSpPr>
            <p:nvPr/>
          </p:nvSpPr>
          <p:spPr bwMode="blackWhite">
            <a:xfrm rot="16200000">
              <a:off x="3892483" y="2587485"/>
              <a:ext cx="1413328" cy="2477470"/>
            </a:xfrm>
            <a:prstGeom prst="line">
              <a:avLst/>
            </a:prstGeom>
            <a:noFill/>
            <a:ln w="28575">
              <a:solidFill>
                <a:schemeClr val="tx1"/>
              </a:solidFill>
              <a:prstDash val="sysDash"/>
              <a:round/>
              <a:headEnd/>
              <a:tailEnd/>
            </a:ln>
            <a:effectLst/>
          </p:spPr>
          <p:txBody>
            <a:bodyPr lIns="0" tIns="0" rIns="0" bIns="0" anchor="ctr">
              <a:spAutoFit/>
            </a:bodyPr>
            <a:lstStyle/>
            <a:p>
              <a:endParaRPr lang="zh-CN" altLang="en-US" sz="1600" b="1">
                <a:latin typeface="华文楷体" pitchFamily="2" charset="-122"/>
                <a:ea typeface="华文楷体" pitchFamily="2" charset="-122"/>
              </a:endParaRPr>
            </a:p>
          </p:txBody>
        </p:sp>
        <p:sp>
          <p:nvSpPr>
            <p:cNvPr id="43" name="Line 13"/>
            <p:cNvSpPr>
              <a:spLocks noChangeShapeType="1"/>
            </p:cNvSpPr>
            <p:nvPr/>
          </p:nvSpPr>
          <p:spPr bwMode="blackWhite">
            <a:xfrm rot="5400000" flipH="1">
              <a:off x="3879825" y="2557280"/>
              <a:ext cx="1421499" cy="2546051"/>
            </a:xfrm>
            <a:prstGeom prst="line">
              <a:avLst/>
            </a:prstGeom>
            <a:noFill/>
            <a:ln w="28575">
              <a:solidFill>
                <a:schemeClr val="tx1"/>
              </a:solidFill>
              <a:prstDash val="sysDash"/>
              <a:round/>
              <a:headEnd/>
              <a:tailEnd/>
            </a:ln>
            <a:effectLst/>
          </p:spPr>
          <p:txBody>
            <a:bodyPr lIns="0" tIns="0" rIns="0" bIns="0" anchor="ctr">
              <a:spAutoFit/>
            </a:bodyPr>
            <a:lstStyle/>
            <a:p>
              <a:endParaRPr lang="zh-CN" altLang="en-US" sz="1600" b="1">
                <a:latin typeface="华文楷体" pitchFamily="2" charset="-122"/>
                <a:ea typeface="华文楷体" pitchFamily="2" charset="-122"/>
              </a:endParaRPr>
            </a:p>
          </p:txBody>
        </p:sp>
        <p:sp>
          <p:nvSpPr>
            <p:cNvPr id="44" name="Oval 15"/>
            <p:cNvSpPr>
              <a:spLocks noChangeArrowheads="1"/>
            </p:cNvSpPr>
            <p:nvPr/>
          </p:nvSpPr>
          <p:spPr bwMode="blackWhite">
            <a:xfrm>
              <a:off x="2786050" y="2602153"/>
              <a:ext cx="1114433" cy="1062039"/>
            </a:xfrm>
            <a:prstGeom prst="ellipse">
              <a:avLst/>
            </a:prstGeom>
            <a:ln>
              <a:solidFill>
                <a:schemeClr val="bg1">
                  <a:lumMod val="50000"/>
                </a:schemeClr>
              </a:solidFill>
              <a:headEnd/>
              <a:tailEnd/>
            </a:ln>
          </p:spPr>
          <p:style>
            <a:lnRef idx="2">
              <a:schemeClr val="accent1"/>
            </a:lnRef>
            <a:fillRef idx="1">
              <a:schemeClr val="lt1"/>
            </a:fillRef>
            <a:effectRef idx="0">
              <a:schemeClr val="accent1"/>
            </a:effectRef>
            <a:fontRef idx="minor">
              <a:schemeClr val="dk1"/>
            </a:fontRef>
          </p:style>
          <p:txBody>
            <a:bodyPr wrap="none" lIns="0" tIns="0" rIns="0" bIns="0" anchor="ctr"/>
            <a:lstStyle/>
            <a:p>
              <a:pPr algn="ctr" defTabSz="895350">
                <a:buSzPct val="75000"/>
              </a:pPr>
              <a:r>
                <a:rPr lang="zh-CN" altLang="en-US" sz="1400" b="1" dirty="0">
                  <a:solidFill>
                    <a:srgbClr val="FF0000"/>
                  </a:solidFill>
                  <a:latin typeface="华文楷体" pitchFamily="2" charset="-122"/>
                  <a:ea typeface="华文楷体" pitchFamily="2" charset="-122"/>
                </a:rPr>
                <a:t>信息安全</a:t>
              </a:r>
              <a:endParaRPr lang="en-US" altLang="zh-CN" sz="1400" b="1" dirty="0">
                <a:solidFill>
                  <a:srgbClr val="FF0000"/>
                </a:solidFill>
                <a:latin typeface="华文楷体" pitchFamily="2" charset="-122"/>
                <a:ea typeface="华文楷体" pitchFamily="2" charset="-122"/>
              </a:endParaRPr>
            </a:p>
            <a:p>
              <a:pPr algn="ctr" defTabSz="895350">
                <a:buSzPct val="75000"/>
              </a:pPr>
              <a:r>
                <a:rPr lang="zh-CN" altLang="en-US" sz="1400" b="1" dirty="0">
                  <a:solidFill>
                    <a:srgbClr val="FF0000"/>
                  </a:solidFill>
                  <a:latin typeface="华文楷体" pitchFamily="2" charset="-122"/>
                  <a:ea typeface="华文楷体" pitchFamily="2" charset="-122"/>
                </a:rPr>
                <a:t>管理</a:t>
              </a:r>
              <a:endParaRPr lang="en-US" altLang="zh-CN" sz="1400" b="1" dirty="0">
                <a:solidFill>
                  <a:srgbClr val="FF0000"/>
                </a:solidFill>
                <a:latin typeface="华文楷体" pitchFamily="2" charset="-122"/>
                <a:ea typeface="华文楷体" pitchFamily="2" charset="-122"/>
              </a:endParaRPr>
            </a:p>
          </p:txBody>
        </p:sp>
        <p:sp>
          <p:nvSpPr>
            <p:cNvPr id="45" name="Oval 16"/>
            <p:cNvSpPr>
              <a:spLocks noChangeArrowheads="1"/>
            </p:cNvSpPr>
            <p:nvPr/>
          </p:nvSpPr>
          <p:spPr bwMode="blackWhite">
            <a:xfrm>
              <a:off x="5314955" y="2602153"/>
              <a:ext cx="1114433" cy="1062039"/>
            </a:xfrm>
            <a:prstGeom prst="ellipse">
              <a:avLst/>
            </a:prstGeom>
            <a:ln>
              <a:solidFill>
                <a:schemeClr val="bg1">
                  <a:lumMod val="50000"/>
                </a:schemeClr>
              </a:solidFill>
              <a:headEnd/>
              <a:tailEnd/>
            </a:ln>
          </p:spPr>
          <p:style>
            <a:lnRef idx="2">
              <a:schemeClr val="accent1"/>
            </a:lnRef>
            <a:fillRef idx="1">
              <a:schemeClr val="lt1"/>
            </a:fillRef>
            <a:effectRef idx="0">
              <a:schemeClr val="accent1"/>
            </a:effectRef>
            <a:fontRef idx="minor">
              <a:schemeClr val="dk1"/>
            </a:fontRef>
          </p:style>
          <p:txBody>
            <a:bodyPr wrap="none" lIns="0" tIns="0" rIns="0" bIns="0" anchor="ctr"/>
            <a:lstStyle/>
            <a:p>
              <a:pPr algn="ctr" defTabSz="895350">
                <a:buSzPct val="75000"/>
              </a:pPr>
              <a:r>
                <a:rPr lang="en-US" altLang="zh-CN" sz="1400" b="1" dirty="0">
                  <a:solidFill>
                    <a:srgbClr val="FF0000"/>
                  </a:solidFill>
                  <a:latin typeface="华文楷体" pitchFamily="2" charset="-122"/>
                  <a:ea typeface="华文楷体" pitchFamily="2" charset="-122"/>
                </a:rPr>
                <a:t>IT</a:t>
              </a:r>
              <a:r>
                <a:rPr lang="zh-CN" altLang="en-US" sz="1400" b="1" dirty="0">
                  <a:solidFill>
                    <a:srgbClr val="FF0000"/>
                  </a:solidFill>
                  <a:latin typeface="华文楷体" pitchFamily="2" charset="-122"/>
                  <a:ea typeface="华文楷体" pitchFamily="2" charset="-122"/>
                </a:rPr>
                <a:t>治理</a:t>
              </a:r>
              <a:endParaRPr lang="en-US" altLang="zh-CN" sz="1400" b="1" dirty="0">
                <a:solidFill>
                  <a:srgbClr val="FF0000"/>
                </a:solidFill>
                <a:latin typeface="华文楷体" pitchFamily="2" charset="-122"/>
                <a:ea typeface="华文楷体" pitchFamily="2" charset="-122"/>
              </a:endParaRPr>
            </a:p>
          </p:txBody>
        </p:sp>
        <p:sp>
          <p:nvSpPr>
            <p:cNvPr id="46" name="Oval 17"/>
            <p:cNvSpPr>
              <a:spLocks noChangeArrowheads="1"/>
            </p:cNvSpPr>
            <p:nvPr/>
          </p:nvSpPr>
          <p:spPr bwMode="blackWhite">
            <a:xfrm>
              <a:off x="4957765" y="4010035"/>
              <a:ext cx="1114433" cy="1062039"/>
            </a:xfrm>
            <a:prstGeom prst="ellipse">
              <a:avLst/>
            </a:prstGeom>
            <a:ln>
              <a:solidFill>
                <a:schemeClr val="bg1">
                  <a:lumMod val="50000"/>
                </a:schemeClr>
              </a:solidFill>
              <a:headEnd/>
              <a:tailEnd/>
            </a:ln>
          </p:spPr>
          <p:style>
            <a:lnRef idx="2">
              <a:schemeClr val="accent1"/>
            </a:lnRef>
            <a:fillRef idx="1">
              <a:schemeClr val="lt1"/>
            </a:fillRef>
            <a:effectRef idx="0">
              <a:schemeClr val="accent1"/>
            </a:effectRef>
            <a:fontRef idx="minor">
              <a:schemeClr val="dk1"/>
            </a:fontRef>
          </p:style>
          <p:txBody>
            <a:bodyPr wrap="none" lIns="0" tIns="0" rIns="0" bIns="0" anchor="ctr"/>
            <a:lstStyle/>
            <a:p>
              <a:pPr algn="ctr" defTabSz="895350">
                <a:buSzPct val="75000"/>
              </a:pPr>
              <a:r>
                <a:rPr lang="en-US" altLang="zh-CN" sz="1400" b="1" dirty="0">
                  <a:solidFill>
                    <a:srgbClr val="FF0000"/>
                  </a:solidFill>
                  <a:latin typeface="华文楷体" pitchFamily="2" charset="-122"/>
                  <a:ea typeface="华文楷体" pitchFamily="2" charset="-122"/>
                </a:rPr>
                <a:t>IT</a:t>
              </a:r>
              <a:r>
                <a:rPr lang="zh-CN" altLang="en-US" sz="1400" b="1" dirty="0">
                  <a:solidFill>
                    <a:srgbClr val="FF0000"/>
                  </a:solidFill>
                  <a:latin typeface="华文楷体" pitchFamily="2" charset="-122"/>
                  <a:ea typeface="华文楷体" pitchFamily="2" charset="-122"/>
                </a:rPr>
                <a:t>绩效</a:t>
              </a:r>
              <a:endParaRPr lang="en-US" altLang="zh-CN" sz="1400" b="1" dirty="0">
                <a:solidFill>
                  <a:srgbClr val="FF0000"/>
                </a:solidFill>
                <a:latin typeface="华文楷体" pitchFamily="2" charset="-122"/>
                <a:ea typeface="华文楷体" pitchFamily="2" charset="-122"/>
              </a:endParaRPr>
            </a:p>
            <a:p>
              <a:pPr algn="ctr" defTabSz="895350">
                <a:buSzPct val="75000"/>
              </a:pPr>
              <a:r>
                <a:rPr lang="zh-CN" altLang="en-US" sz="1400" b="1" dirty="0">
                  <a:solidFill>
                    <a:srgbClr val="FF0000"/>
                  </a:solidFill>
                  <a:latin typeface="华文楷体" pitchFamily="2" charset="-122"/>
                  <a:ea typeface="华文楷体" pitchFamily="2" charset="-122"/>
                </a:rPr>
                <a:t>管理</a:t>
              </a:r>
              <a:endParaRPr lang="en-US" altLang="zh-CN" sz="1400" b="1" dirty="0">
                <a:solidFill>
                  <a:srgbClr val="FF0000"/>
                </a:solidFill>
                <a:latin typeface="华文楷体" pitchFamily="2" charset="-122"/>
                <a:ea typeface="华文楷体" pitchFamily="2" charset="-122"/>
              </a:endParaRPr>
            </a:p>
          </p:txBody>
        </p:sp>
        <p:sp>
          <p:nvSpPr>
            <p:cNvPr id="47" name="Oval 18"/>
            <p:cNvSpPr>
              <a:spLocks noChangeArrowheads="1"/>
            </p:cNvSpPr>
            <p:nvPr/>
          </p:nvSpPr>
          <p:spPr bwMode="blackWhite">
            <a:xfrm>
              <a:off x="3171815" y="4010035"/>
              <a:ext cx="1114433" cy="1062039"/>
            </a:xfrm>
            <a:prstGeom prst="ellipse">
              <a:avLst/>
            </a:prstGeom>
            <a:ln>
              <a:solidFill>
                <a:schemeClr val="bg1">
                  <a:lumMod val="50000"/>
                </a:schemeClr>
              </a:solidFill>
              <a:headEnd/>
              <a:tailEnd/>
            </a:ln>
          </p:spPr>
          <p:style>
            <a:lnRef idx="2">
              <a:schemeClr val="accent1"/>
            </a:lnRef>
            <a:fillRef idx="1">
              <a:schemeClr val="lt1"/>
            </a:fillRef>
            <a:effectRef idx="0">
              <a:schemeClr val="accent1"/>
            </a:effectRef>
            <a:fontRef idx="minor">
              <a:schemeClr val="dk1"/>
            </a:fontRef>
          </p:style>
          <p:txBody>
            <a:bodyPr wrap="none" lIns="0" tIns="0" rIns="0" bIns="0" anchor="ctr"/>
            <a:lstStyle/>
            <a:p>
              <a:pPr algn="ctr" defTabSz="895350">
                <a:buSzPct val="75000"/>
              </a:pPr>
              <a:r>
                <a:rPr lang="zh-CN" altLang="en-US" sz="1400" b="1" dirty="0">
                  <a:solidFill>
                    <a:srgbClr val="FF0000"/>
                  </a:solidFill>
                  <a:latin typeface="华文楷体" pitchFamily="2" charset="-122"/>
                  <a:ea typeface="华文楷体" pitchFamily="2" charset="-122"/>
                </a:rPr>
                <a:t>运维管理</a:t>
              </a:r>
              <a:endParaRPr lang="en-US" altLang="zh-CN" sz="1400" b="1" dirty="0">
                <a:solidFill>
                  <a:srgbClr val="FF0000"/>
                </a:solidFill>
                <a:latin typeface="华文楷体" pitchFamily="2" charset="-122"/>
                <a:ea typeface="华文楷体" pitchFamily="2" charset="-122"/>
              </a:endParaRPr>
            </a:p>
          </p:txBody>
        </p:sp>
        <p:sp>
          <p:nvSpPr>
            <p:cNvPr id="48" name="Oval 21"/>
            <p:cNvSpPr>
              <a:spLocks noChangeArrowheads="1"/>
            </p:cNvSpPr>
            <p:nvPr/>
          </p:nvSpPr>
          <p:spPr bwMode="blackWhite">
            <a:xfrm>
              <a:off x="4050502" y="1857364"/>
              <a:ext cx="1114433" cy="1062039"/>
            </a:xfrm>
            <a:prstGeom prst="ellipse">
              <a:avLst/>
            </a:prstGeom>
            <a:ln>
              <a:solidFill>
                <a:schemeClr val="bg1">
                  <a:lumMod val="50000"/>
                </a:schemeClr>
              </a:solidFill>
              <a:headEnd/>
              <a:tailEnd/>
            </a:ln>
          </p:spPr>
          <p:style>
            <a:lnRef idx="2">
              <a:schemeClr val="accent1"/>
            </a:lnRef>
            <a:fillRef idx="1">
              <a:schemeClr val="lt1"/>
            </a:fillRef>
            <a:effectRef idx="0">
              <a:schemeClr val="accent1"/>
            </a:effectRef>
            <a:fontRef idx="minor">
              <a:schemeClr val="dk1"/>
            </a:fontRef>
          </p:style>
          <p:txBody>
            <a:bodyPr wrap="none" lIns="0" tIns="0" rIns="0" bIns="0" anchor="ctr"/>
            <a:lstStyle/>
            <a:p>
              <a:pPr algn="ctr" defTabSz="895350">
                <a:buSzPct val="75000"/>
              </a:pPr>
              <a:r>
                <a:rPr lang="zh-CN" altLang="en-US" sz="1400" b="1" dirty="0">
                  <a:solidFill>
                    <a:srgbClr val="FF0000"/>
                  </a:solidFill>
                  <a:latin typeface="华文楷体" pitchFamily="2" charset="-122"/>
                  <a:ea typeface="华文楷体" pitchFamily="2" charset="-122"/>
                </a:rPr>
                <a:t>信息化</a:t>
              </a:r>
              <a:endParaRPr lang="en-US" altLang="zh-CN" sz="1400" b="1" dirty="0">
                <a:solidFill>
                  <a:srgbClr val="FF0000"/>
                </a:solidFill>
                <a:latin typeface="华文楷体" pitchFamily="2" charset="-122"/>
                <a:ea typeface="华文楷体" pitchFamily="2" charset="-122"/>
              </a:endParaRPr>
            </a:p>
            <a:p>
              <a:pPr algn="ctr" defTabSz="895350">
                <a:buSzPct val="75000"/>
              </a:pPr>
              <a:r>
                <a:rPr lang="zh-CN" altLang="en-US" sz="1400" b="1" dirty="0">
                  <a:solidFill>
                    <a:srgbClr val="FF0000"/>
                  </a:solidFill>
                  <a:latin typeface="华文楷体" pitchFamily="2" charset="-122"/>
                  <a:ea typeface="华文楷体" pitchFamily="2" charset="-122"/>
                </a:rPr>
                <a:t>建设项目</a:t>
              </a:r>
              <a:endParaRPr lang="en-US" altLang="zh-CN" sz="1400" b="1" dirty="0">
                <a:solidFill>
                  <a:srgbClr val="FF0000"/>
                </a:solidFill>
                <a:latin typeface="华文楷体" pitchFamily="2" charset="-122"/>
                <a:ea typeface="华文楷体" pitchFamily="2" charset="-122"/>
              </a:endParaRPr>
            </a:p>
          </p:txBody>
        </p:sp>
      </p:grpSp>
      <p:sp>
        <p:nvSpPr>
          <p:cNvPr id="30" name="Rectangle 1"/>
          <p:cNvSpPr>
            <a:spLocks noChangeArrowheads="1"/>
          </p:cNvSpPr>
          <p:nvPr/>
        </p:nvSpPr>
        <p:spPr bwMode="auto">
          <a:xfrm>
            <a:off x="101600" y="4301242"/>
            <a:ext cx="1414170" cy="95410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spcBef>
                <a:spcPct val="0"/>
              </a:spcBef>
              <a:spcAft>
                <a:spcPct val="0"/>
              </a:spcAft>
              <a:buClrTx/>
              <a:buSzTx/>
              <a:buFont typeface="Arial" pitchFamily="34" charset="0"/>
              <a:buChar char="•"/>
              <a:tabLst/>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rPr>
              <a:t> </a:t>
            </a:r>
            <a:r>
              <a:rPr lang="zh-CN" altLang="en-US" sz="1400" dirty="0">
                <a:solidFill>
                  <a:schemeClr val="tx1"/>
                </a:solidFill>
                <a:latin typeface="华文楷体" pitchFamily="2" charset="-122"/>
                <a:ea typeface="华文楷体" pitchFamily="2" charset="-122"/>
              </a:rPr>
              <a:t> 信息安全标准</a:t>
            </a:r>
            <a:endParaRPr lang="en-US" altLang="zh-CN" sz="1400" dirty="0">
              <a:solidFill>
                <a:schemeClr val="tx1"/>
              </a:solidFill>
              <a:latin typeface="华文楷体" pitchFamily="2" charset="-122"/>
              <a:ea typeface="华文楷体" pitchFamily="2" charset="-122"/>
            </a:endParaRPr>
          </a:p>
          <a:p>
            <a:pPr marL="0" marR="0" lvl="0" indent="0" algn="l" defTabSz="914400" rtl="0" eaLnBrk="1" fontAlgn="base" latinLnBrk="0" hangingPunct="1">
              <a:spcBef>
                <a:spcPct val="0"/>
              </a:spcBef>
              <a:spcAft>
                <a:spcPct val="0"/>
              </a:spcAft>
              <a:buClrTx/>
              <a:buSzTx/>
              <a:buFont typeface="Arial" pitchFamily="34" charset="0"/>
              <a:buChar char="•"/>
              <a:tabLst/>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rPr>
              <a:t>  信息安全制度</a:t>
            </a:r>
            <a:endParaRPr kumimoji="0" lang="en-US" altLang="zh-CN" sz="1400" b="0" i="0" u="none" strike="noStrike" cap="none" normalizeH="0" baseline="0" dirty="0">
              <a:ln>
                <a:noFill/>
              </a:ln>
              <a:solidFill>
                <a:schemeClr val="tx1"/>
              </a:solidFill>
              <a:effectLst/>
              <a:latin typeface="华文楷体" pitchFamily="2" charset="-122"/>
              <a:ea typeface="华文楷体" pitchFamily="2" charset="-122"/>
            </a:endParaRPr>
          </a:p>
          <a:p>
            <a:pPr marL="0" marR="0" lvl="0" indent="0" algn="l" defTabSz="914400" rtl="0" eaLnBrk="1" fontAlgn="base" latinLnBrk="0" hangingPunct="1">
              <a:spcBef>
                <a:spcPct val="0"/>
              </a:spcBef>
              <a:spcAft>
                <a:spcPct val="0"/>
              </a:spcAft>
              <a:buClrTx/>
              <a:buSzTx/>
              <a:buFont typeface="Arial" pitchFamily="34" charset="0"/>
              <a:buChar char="•"/>
              <a:tabLst/>
            </a:pPr>
            <a:r>
              <a:rPr lang="en-US" altLang="zh-CN" sz="1400" dirty="0">
                <a:solidFill>
                  <a:schemeClr val="tx1"/>
                </a:solidFill>
                <a:latin typeface="华文楷体" pitchFamily="2" charset="-122"/>
                <a:ea typeface="华文楷体" pitchFamily="2" charset="-122"/>
              </a:rPr>
              <a:t>  </a:t>
            </a:r>
            <a:r>
              <a:rPr lang="zh-CN" altLang="en-US" sz="1400" dirty="0">
                <a:solidFill>
                  <a:schemeClr val="tx1"/>
                </a:solidFill>
                <a:latin typeface="华文楷体" pitchFamily="2" charset="-122"/>
                <a:ea typeface="华文楷体" pitchFamily="2" charset="-122"/>
              </a:rPr>
              <a:t>信息安全设施</a:t>
            </a:r>
            <a:endParaRPr lang="en-US" altLang="zh-CN" sz="1400" dirty="0">
              <a:solidFill>
                <a:schemeClr val="tx1"/>
              </a:solidFill>
              <a:latin typeface="华文楷体" pitchFamily="2" charset="-122"/>
              <a:ea typeface="华文楷体" pitchFamily="2" charset="-122"/>
            </a:endParaRPr>
          </a:p>
          <a:p>
            <a:pPr marL="0" marR="0" lvl="0" indent="0" algn="l" defTabSz="914400" rtl="0" eaLnBrk="1" fontAlgn="base" latinLnBrk="0" hangingPunct="1">
              <a:spcBef>
                <a:spcPct val="0"/>
              </a:spcBef>
              <a:spcAft>
                <a:spcPct val="0"/>
              </a:spcAft>
              <a:buClrTx/>
              <a:buSzTx/>
              <a:buFont typeface="Arial" pitchFamily="34" charset="0"/>
              <a:buChar char="•"/>
              <a:tabLst/>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rPr>
              <a:t>  其它</a:t>
            </a:r>
          </a:p>
        </p:txBody>
      </p:sp>
      <p:sp>
        <p:nvSpPr>
          <p:cNvPr id="31" name="Rectangle 1"/>
          <p:cNvSpPr>
            <a:spLocks noChangeArrowheads="1"/>
          </p:cNvSpPr>
          <p:nvPr/>
        </p:nvSpPr>
        <p:spPr bwMode="auto">
          <a:xfrm>
            <a:off x="4140643" y="4007604"/>
            <a:ext cx="2042547"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spcBef>
                <a:spcPct val="0"/>
              </a:spcBef>
              <a:spcAft>
                <a:spcPct val="0"/>
              </a:spcAft>
              <a:buClrTx/>
              <a:buSzTx/>
              <a:buFont typeface="Arial" pitchFamily="34" charset="0"/>
              <a:buChar char="•"/>
              <a:tabLst/>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rPr>
              <a:t> </a:t>
            </a:r>
            <a:r>
              <a:rPr lang="zh-CN" altLang="en-US" sz="1400" dirty="0">
                <a:solidFill>
                  <a:schemeClr val="tx1"/>
                </a:solidFill>
                <a:latin typeface="华文楷体" pitchFamily="2" charset="-122"/>
                <a:ea typeface="华文楷体" pitchFamily="2" charset="-122"/>
              </a:rPr>
              <a:t>信息化项目建设情况</a:t>
            </a:r>
            <a:endParaRPr lang="en-US" altLang="zh-CN" sz="1400" dirty="0">
              <a:solidFill>
                <a:schemeClr val="tx1"/>
              </a:solidFill>
              <a:latin typeface="华文楷体" pitchFamily="2" charset="-122"/>
              <a:ea typeface="华文楷体" pitchFamily="2" charset="-122"/>
            </a:endParaRPr>
          </a:p>
          <a:p>
            <a:pPr marL="0" marR="0" lvl="0" indent="0" algn="l" defTabSz="914400" rtl="0" eaLnBrk="1" fontAlgn="base" latinLnBrk="0" hangingPunct="1">
              <a:spcBef>
                <a:spcPct val="0"/>
              </a:spcBef>
              <a:spcAft>
                <a:spcPct val="0"/>
              </a:spcAft>
              <a:buClrTx/>
              <a:buSzTx/>
              <a:buFont typeface="Arial" pitchFamily="34" charset="0"/>
              <a:buChar char="•"/>
              <a:tabLst/>
            </a:pPr>
            <a:r>
              <a:rPr lang="zh-CN" altLang="en-US" sz="1400" dirty="0">
                <a:solidFill>
                  <a:schemeClr val="tx1"/>
                </a:solidFill>
                <a:latin typeface="华文楷体" pitchFamily="2" charset="-122"/>
                <a:ea typeface="华文楷体" pitchFamily="2" charset="-122"/>
              </a:rPr>
              <a:t>信息化整体投资额比重</a:t>
            </a:r>
            <a:endParaRPr lang="en-US" altLang="zh-CN" sz="1400" dirty="0">
              <a:solidFill>
                <a:schemeClr val="tx1"/>
              </a:solidFill>
              <a:latin typeface="华文楷体" pitchFamily="2" charset="-122"/>
              <a:ea typeface="华文楷体" pitchFamily="2" charset="-122"/>
            </a:endParaRPr>
          </a:p>
        </p:txBody>
      </p:sp>
      <p:sp>
        <p:nvSpPr>
          <p:cNvPr id="32" name="Rectangle 1"/>
          <p:cNvSpPr>
            <a:spLocks noChangeArrowheads="1"/>
          </p:cNvSpPr>
          <p:nvPr/>
        </p:nvSpPr>
        <p:spPr bwMode="auto">
          <a:xfrm>
            <a:off x="406400" y="5739709"/>
            <a:ext cx="1414170"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spcBef>
                <a:spcPct val="0"/>
              </a:spcBef>
              <a:spcAft>
                <a:spcPct val="0"/>
              </a:spcAft>
              <a:buClrTx/>
              <a:buSzTx/>
              <a:buFont typeface="Arial" pitchFamily="34" charset="0"/>
              <a:buChar char="•"/>
              <a:tabLst/>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rPr>
              <a:t> </a:t>
            </a:r>
            <a:r>
              <a:rPr lang="zh-CN" altLang="en-US" sz="1400" dirty="0">
                <a:solidFill>
                  <a:schemeClr val="tx1"/>
                </a:solidFill>
                <a:latin typeface="华文楷体" pitchFamily="2" charset="-122"/>
                <a:ea typeface="华文楷体" pitchFamily="2" charset="-122"/>
              </a:rPr>
              <a:t> 运维组织体系</a:t>
            </a:r>
            <a:endParaRPr lang="en-US" altLang="zh-CN" sz="1400" dirty="0">
              <a:solidFill>
                <a:schemeClr val="tx1"/>
              </a:solidFill>
              <a:latin typeface="华文楷体" pitchFamily="2" charset="-122"/>
              <a:ea typeface="华文楷体" pitchFamily="2" charset="-122"/>
            </a:endParaRPr>
          </a:p>
          <a:p>
            <a:pPr marL="0" marR="0" lvl="0" indent="0" algn="l" defTabSz="914400" rtl="0" eaLnBrk="1" fontAlgn="base" latinLnBrk="0" hangingPunct="1">
              <a:spcBef>
                <a:spcPct val="0"/>
              </a:spcBef>
              <a:spcAft>
                <a:spcPct val="0"/>
              </a:spcAft>
              <a:buClrTx/>
              <a:buSzTx/>
              <a:buFont typeface="Arial" pitchFamily="34" charset="0"/>
              <a:buChar char="•"/>
              <a:tabLst/>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rPr>
              <a:t>  运维管理制度</a:t>
            </a:r>
            <a:endParaRPr lang="en-US" altLang="zh-CN" sz="1400" dirty="0">
              <a:solidFill>
                <a:schemeClr val="tx1"/>
              </a:solidFill>
              <a:latin typeface="华文楷体" pitchFamily="2" charset="-122"/>
              <a:ea typeface="华文楷体" pitchFamily="2" charset="-122"/>
            </a:endParaRPr>
          </a:p>
        </p:txBody>
      </p:sp>
      <p:sp>
        <p:nvSpPr>
          <p:cNvPr id="33" name="Rectangle 1"/>
          <p:cNvSpPr>
            <a:spLocks noChangeArrowheads="1"/>
          </p:cNvSpPr>
          <p:nvPr/>
        </p:nvSpPr>
        <p:spPr bwMode="auto">
          <a:xfrm>
            <a:off x="5355311" y="5731468"/>
            <a:ext cx="1229824"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spcBef>
                <a:spcPct val="0"/>
              </a:spcBef>
              <a:spcAft>
                <a:spcPct val="0"/>
              </a:spcAft>
              <a:buClrTx/>
              <a:buSzTx/>
              <a:buFont typeface="Arial" pitchFamily="34" charset="0"/>
              <a:buChar char="•"/>
              <a:tabLst/>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rPr>
              <a:t> </a:t>
            </a:r>
            <a:r>
              <a:rPr lang="zh-CN" altLang="en-US" sz="1400" dirty="0">
                <a:solidFill>
                  <a:schemeClr val="tx1"/>
                </a:solidFill>
                <a:latin typeface="华文楷体" pitchFamily="2" charset="-122"/>
                <a:ea typeface="华文楷体" pitchFamily="2" charset="-122"/>
              </a:rPr>
              <a:t> </a:t>
            </a:r>
            <a:r>
              <a:rPr lang="en-US" altLang="zh-CN" sz="1400" dirty="0">
                <a:solidFill>
                  <a:schemeClr val="tx1"/>
                </a:solidFill>
                <a:latin typeface="华文楷体" pitchFamily="2" charset="-122"/>
                <a:ea typeface="华文楷体" pitchFamily="2" charset="-122"/>
              </a:rPr>
              <a:t>IT</a:t>
            </a:r>
            <a:r>
              <a:rPr lang="zh-CN" altLang="en-US" sz="1400" dirty="0">
                <a:solidFill>
                  <a:schemeClr val="tx1"/>
                </a:solidFill>
                <a:latin typeface="华文楷体" pitchFamily="2" charset="-122"/>
                <a:ea typeface="华文楷体" pitchFamily="2" charset="-122"/>
              </a:rPr>
              <a:t>绩效标准</a:t>
            </a:r>
            <a:endParaRPr lang="en-US" altLang="zh-CN" sz="1400" dirty="0">
              <a:solidFill>
                <a:schemeClr val="tx1"/>
              </a:solidFill>
              <a:latin typeface="华文楷体" pitchFamily="2" charset="-122"/>
              <a:ea typeface="华文楷体" pitchFamily="2" charset="-122"/>
            </a:endParaRPr>
          </a:p>
          <a:p>
            <a:pPr marL="0" marR="0" lvl="0" indent="0" algn="l" defTabSz="914400" rtl="0" eaLnBrk="1" fontAlgn="base" latinLnBrk="0" hangingPunct="1">
              <a:spcBef>
                <a:spcPct val="0"/>
              </a:spcBef>
              <a:spcAft>
                <a:spcPct val="0"/>
              </a:spcAft>
              <a:buClrTx/>
              <a:buSzTx/>
              <a:buFont typeface="Arial" pitchFamily="34" charset="0"/>
              <a:buChar char="•"/>
              <a:tabLst/>
            </a:pPr>
            <a:r>
              <a:rPr lang="zh-CN" altLang="en-US" sz="1400" dirty="0">
                <a:solidFill>
                  <a:schemeClr val="tx1"/>
                </a:solidFill>
                <a:latin typeface="华文楷体" pitchFamily="2" charset="-122"/>
                <a:ea typeface="华文楷体" pitchFamily="2" charset="-122"/>
              </a:rPr>
              <a:t>  奖惩规定</a:t>
            </a:r>
            <a:endParaRPr lang="en-US" altLang="zh-CN" sz="1400" dirty="0">
              <a:solidFill>
                <a:schemeClr val="tx1"/>
              </a:solidFill>
              <a:latin typeface="华文楷体" pitchFamily="2" charset="-122"/>
              <a:ea typeface="华文楷体" pitchFamily="2" charset="-122"/>
            </a:endParaRPr>
          </a:p>
        </p:txBody>
      </p:sp>
      <p:sp>
        <p:nvSpPr>
          <p:cNvPr id="34" name="Rectangle 1"/>
          <p:cNvSpPr>
            <a:spLocks noChangeArrowheads="1"/>
          </p:cNvSpPr>
          <p:nvPr/>
        </p:nvSpPr>
        <p:spPr bwMode="auto">
          <a:xfrm>
            <a:off x="5586861" y="4695851"/>
            <a:ext cx="1588897"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spcBef>
                <a:spcPct val="0"/>
              </a:spcBef>
              <a:spcAft>
                <a:spcPct val="0"/>
              </a:spcAft>
              <a:buClrTx/>
              <a:buSzTx/>
              <a:buFont typeface="Arial" pitchFamily="34" charset="0"/>
              <a:buChar char="•"/>
              <a:tabLst/>
            </a:pPr>
            <a:r>
              <a:rPr kumimoji="0" lang="zh-CN" altLang="en-US" sz="1400" b="0" i="0" u="none" strike="noStrike" cap="none" normalizeH="0" baseline="0" dirty="0">
                <a:ln>
                  <a:noFill/>
                </a:ln>
                <a:solidFill>
                  <a:schemeClr val="tx1"/>
                </a:solidFill>
                <a:effectLst/>
                <a:latin typeface="华文楷体" pitchFamily="2" charset="-122"/>
                <a:ea typeface="华文楷体" pitchFamily="2" charset="-122"/>
              </a:rPr>
              <a:t> </a:t>
            </a:r>
            <a:r>
              <a:rPr lang="zh-CN" altLang="en-US" sz="1400" dirty="0">
                <a:solidFill>
                  <a:schemeClr val="tx1"/>
                </a:solidFill>
                <a:latin typeface="华文楷体" pitchFamily="2" charset="-122"/>
                <a:ea typeface="华文楷体" pitchFamily="2" charset="-122"/>
              </a:rPr>
              <a:t> </a:t>
            </a:r>
            <a:r>
              <a:rPr lang="en-US" altLang="zh-CN" sz="1400" dirty="0">
                <a:solidFill>
                  <a:schemeClr val="tx1"/>
                </a:solidFill>
                <a:latin typeface="华文楷体" pitchFamily="2" charset="-122"/>
                <a:ea typeface="华文楷体" pitchFamily="2" charset="-122"/>
              </a:rPr>
              <a:t>IT</a:t>
            </a:r>
            <a:r>
              <a:rPr lang="zh-CN" altLang="en-US" sz="1400" dirty="0">
                <a:solidFill>
                  <a:schemeClr val="tx1"/>
                </a:solidFill>
                <a:latin typeface="华文楷体" pitchFamily="2" charset="-122"/>
                <a:ea typeface="华文楷体" pitchFamily="2" charset="-122"/>
              </a:rPr>
              <a:t>年度报告机制</a:t>
            </a:r>
            <a:endParaRPr lang="en-US" altLang="zh-CN" sz="1400" dirty="0">
              <a:solidFill>
                <a:schemeClr val="tx1"/>
              </a:solidFill>
              <a:latin typeface="华文楷体" pitchFamily="2" charset="-122"/>
              <a:ea typeface="华文楷体" pitchFamily="2" charset="-122"/>
            </a:endParaRPr>
          </a:p>
          <a:p>
            <a:pPr marL="0" marR="0" lvl="0" indent="0" algn="l" defTabSz="914400" rtl="0" eaLnBrk="1" fontAlgn="base" latinLnBrk="0" hangingPunct="1">
              <a:spcBef>
                <a:spcPct val="0"/>
              </a:spcBef>
              <a:spcAft>
                <a:spcPct val="0"/>
              </a:spcAft>
              <a:buClrTx/>
              <a:buSzTx/>
              <a:buFont typeface="Arial" pitchFamily="34" charset="0"/>
              <a:buChar char="•"/>
              <a:tabLst/>
            </a:pPr>
            <a:r>
              <a:rPr lang="en-US" altLang="zh-CN" sz="1400" dirty="0">
                <a:solidFill>
                  <a:schemeClr val="tx1"/>
                </a:solidFill>
                <a:latin typeface="华文楷体" pitchFamily="2" charset="-122"/>
                <a:ea typeface="华文楷体" pitchFamily="2" charset="-122"/>
              </a:rPr>
              <a:t>  IT</a:t>
            </a:r>
            <a:r>
              <a:rPr lang="zh-CN" altLang="en-US" sz="1400" dirty="0">
                <a:solidFill>
                  <a:schemeClr val="tx1"/>
                </a:solidFill>
                <a:latin typeface="华文楷体" pitchFamily="2" charset="-122"/>
                <a:ea typeface="华文楷体" pitchFamily="2" charset="-122"/>
              </a:rPr>
              <a:t>风险监控机制</a:t>
            </a:r>
            <a:endParaRPr lang="en-US" altLang="zh-CN" sz="1400" dirty="0">
              <a:solidFill>
                <a:schemeClr val="tx1"/>
              </a:solidFill>
              <a:latin typeface="华文楷体" pitchFamily="2" charset="-122"/>
              <a:ea typeface="华文楷体" pitchFamily="2" charset="-122"/>
            </a:endParaRPr>
          </a:p>
        </p:txBody>
      </p:sp>
      <p:grpSp>
        <p:nvGrpSpPr>
          <p:cNvPr id="6" name="组合 53"/>
          <p:cNvGrpSpPr/>
          <p:nvPr/>
        </p:nvGrpSpPr>
        <p:grpSpPr>
          <a:xfrm>
            <a:off x="8451744" y="4526797"/>
            <a:ext cx="3048001" cy="1447797"/>
            <a:chOff x="2428860" y="1258535"/>
            <a:chExt cx="3212375" cy="2207104"/>
          </a:xfrm>
        </p:grpSpPr>
        <p:sp>
          <p:nvSpPr>
            <p:cNvPr id="55" name="Line 22"/>
            <p:cNvSpPr>
              <a:spLocks noChangeShapeType="1"/>
            </p:cNvSpPr>
            <p:nvPr/>
          </p:nvSpPr>
          <p:spPr bwMode="blackWhite">
            <a:xfrm rot="16200000">
              <a:off x="3851622" y="1621521"/>
              <a:ext cx="696979" cy="1597303"/>
            </a:xfrm>
            <a:prstGeom prst="line">
              <a:avLst/>
            </a:prstGeom>
            <a:noFill/>
            <a:ln w="28575">
              <a:solidFill>
                <a:schemeClr val="tx1"/>
              </a:solidFill>
              <a:prstDash val="sysDash"/>
              <a:round/>
              <a:headEnd/>
              <a:tailEnd/>
            </a:ln>
            <a:effectLst/>
          </p:spPr>
          <p:txBody>
            <a:bodyPr wrap="square" lIns="0" tIns="0" rIns="0" bIns="0" anchor="ctr">
              <a:spAutoFit/>
            </a:bodyPr>
            <a:lstStyle/>
            <a:p>
              <a:pPr defTabSz="895350">
                <a:buSzPct val="75000"/>
              </a:pPr>
              <a:endParaRPr lang="zh-CN" altLang="en-US" sz="1600" b="1">
                <a:solidFill>
                  <a:schemeClr val="tx1"/>
                </a:solidFill>
                <a:latin typeface="华文楷体" pitchFamily="2" charset="-122"/>
                <a:ea typeface="华文楷体" pitchFamily="2" charset="-122"/>
              </a:endParaRPr>
            </a:p>
          </p:txBody>
        </p:sp>
        <p:sp>
          <p:nvSpPr>
            <p:cNvPr id="56" name="Oval 17"/>
            <p:cNvSpPr>
              <a:spLocks noChangeArrowheads="1"/>
            </p:cNvSpPr>
            <p:nvPr/>
          </p:nvSpPr>
          <p:spPr bwMode="blackWhite">
            <a:xfrm>
              <a:off x="4419600" y="1258535"/>
              <a:ext cx="1221635" cy="1393963"/>
            </a:xfrm>
            <a:prstGeom prst="ellipse">
              <a:avLst/>
            </a:prstGeom>
            <a:ln>
              <a:solidFill>
                <a:schemeClr val="bg1">
                  <a:lumMod val="50000"/>
                </a:schemeClr>
              </a:solidFill>
              <a:headEnd/>
              <a:tailEnd/>
            </a:ln>
          </p:spPr>
          <p:style>
            <a:lnRef idx="2">
              <a:schemeClr val="accent1"/>
            </a:lnRef>
            <a:fillRef idx="1">
              <a:schemeClr val="lt1"/>
            </a:fillRef>
            <a:effectRef idx="0">
              <a:schemeClr val="accent1"/>
            </a:effectRef>
            <a:fontRef idx="minor">
              <a:schemeClr val="dk1"/>
            </a:fontRef>
          </p:style>
          <p:txBody>
            <a:bodyPr wrap="none" lIns="0" tIns="0" rIns="0" bIns="0" anchor="ctr"/>
            <a:lstStyle/>
            <a:p>
              <a:pPr algn="ctr" defTabSz="895350">
                <a:buSzPct val="75000"/>
              </a:pPr>
              <a:r>
                <a:rPr lang="zh-CN" altLang="en-US" sz="1400" b="1" dirty="0">
                  <a:solidFill>
                    <a:srgbClr val="FF0000"/>
                  </a:solidFill>
                  <a:latin typeface="华文楷体" pitchFamily="2" charset="-122"/>
                  <a:ea typeface="华文楷体" pitchFamily="2" charset="-122"/>
                </a:rPr>
                <a:t>信息化</a:t>
              </a:r>
              <a:endParaRPr lang="en-US" altLang="zh-CN" sz="1400" b="1" dirty="0">
                <a:solidFill>
                  <a:srgbClr val="FF0000"/>
                </a:solidFill>
                <a:latin typeface="华文楷体" pitchFamily="2" charset="-122"/>
                <a:ea typeface="华文楷体" pitchFamily="2" charset="-122"/>
              </a:endParaRPr>
            </a:p>
            <a:p>
              <a:pPr algn="ctr" defTabSz="895350">
                <a:buSzPct val="75000"/>
              </a:pPr>
              <a:r>
                <a:rPr lang="zh-CN" altLang="en-US" sz="1400" b="1" dirty="0">
                  <a:solidFill>
                    <a:srgbClr val="FF0000"/>
                  </a:solidFill>
                  <a:latin typeface="华文楷体" pitchFamily="2" charset="-122"/>
                  <a:ea typeface="华文楷体" pitchFamily="2" charset="-122"/>
                </a:rPr>
                <a:t>人才</a:t>
              </a:r>
              <a:endParaRPr lang="en-US" altLang="zh-CN" sz="1400" b="1" dirty="0">
                <a:solidFill>
                  <a:srgbClr val="FF0000"/>
                </a:solidFill>
                <a:latin typeface="华文楷体" pitchFamily="2" charset="-122"/>
                <a:ea typeface="华文楷体" pitchFamily="2" charset="-122"/>
              </a:endParaRPr>
            </a:p>
          </p:txBody>
        </p:sp>
        <p:sp>
          <p:nvSpPr>
            <p:cNvPr id="57" name="Oval 18"/>
            <p:cNvSpPr>
              <a:spLocks noChangeArrowheads="1"/>
            </p:cNvSpPr>
            <p:nvPr/>
          </p:nvSpPr>
          <p:spPr bwMode="blackWhite">
            <a:xfrm>
              <a:off x="2428860" y="2071677"/>
              <a:ext cx="1221635" cy="1393962"/>
            </a:xfrm>
            <a:prstGeom prst="ellipse">
              <a:avLst/>
            </a:prstGeom>
            <a:ln>
              <a:solidFill>
                <a:schemeClr val="bg1">
                  <a:lumMod val="50000"/>
                </a:schemeClr>
              </a:solidFill>
              <a:headEnd/>
              <a:tailEnd/>
            </a:ln>
          </p:spPr>
          <p:style>
            <a:lnRef idx="2">
              <a:schemeClr val="accent1"/>
            </a:lnRef>
            <a:fillRef idx="1">
              <a:schemeClr val="lt1"/>
            </a:fillRef>
            <a:effectRef idx="0">
              <a:schemeClr val="accent1"/>
            </a:effectRef>
            <a:fontRef idx="minor">
              <a:schemeClr val="dk1"/>
            </a:fontRef>
          </p:style>
          <p:txBody>
            <a:bodyPr wrap="none" lIns="0" tIns="0" rIns="0" bIns="0" anchor="ctr"/>
            <a:lstStyle/>
            <a:p>
              <a:pPr algn="ctr" defTabSz="895350">
                <a:buSzPct val="75000"/>
              </a:pPr>
              <a:r>
                <a:rPr lang="zh-CN" altLang="en-US" sz="1400" b="1" dirty="0">
                  <a:solidFill>
                    <a:srgbClr val="FF0000"/>
                  </a:solidFill>
                  <a:latin typeface="华文楷体" pitchFamily="2" charset="-122"/>
                  <a:ea typeface="华文楷体" pitchFamily="2" charset="-122"/>
                </a:rPr>
                <a:t>信息化</a:t>
              </a:r>
              <a:endParaRPr lang="en-US" altLang="zh-CN" sz="1400" b="1" dirty="0">
                <a:solidFill>
                  <a:srgbClr val="FF0000"/>
                </a:solidFill>
                <a:latin typeface="华文楷体" pitchFamily="2" charset="-122"/>
                <a:ea typeface="华文楷体" pitchFamily="2" charset="-122"/>
              </a:endParaRPr>
            </a:p>
            <a:p>
              <a:pPr algn="ctr" defTabSz="895350">
                <a:buSzPct val="75000"/>
              </a:pPr>
              <a:r>
                <a:rPr lang="zh-CN" altLang="en-US" sz="1400" b="1" dirty="0">
                  <a:solidFill>
                    <a:srgbClr val="FF0000"/>
                  </a:solidFill>
                  <a:latin typeface="华文楷体" pitchFamily="2" charset="-122"/>
                  <a:ea typeface="华文楷体" pitchFamily="2" charset="-122"/>
                </a:rPr>
                <a:t>培训</a:t>
              </a:r>
              <a:endParaRPr lang="en-US" altLang="zh-CN" sz="1400" b="1" dirty="0">
                <a:solidFill>
                  <a:srgbClr val="FF0000"/>
                </a:solidFill>
                <a:latin typeface="华文楷体" pitchFamily="2" charset="-122"/>
                <a:ea typeface="华文楷体" pitchFamily="2" charset="-122"/>
              </a:endParaRPr>
            </a:p>
          </p:txBody>
        </p:sp>
      </p:grpSp>
      <p:sp>
        <p:nvSpPr>
          <p:cNvPr id="58" name="Rectangle 1"/>
          <p:cNvSpPr>
            <a:spLocks noChangeArrowheads="1"/>
          </p:cNvSpPr>
          <p:nvPr/>
        </p:nvSpPr>
        <p:spPr bwMode="auto">
          <a:xfrm>
            <a:off x="7883472" y="4285804"/>
            <a:ext cx="2762269" cy="7386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spcBef>
                <a:spcPct val="0"/>
              </a:spcBef>
              <a:spcAft>
                <a:spcPct val="0"/>
              </a:spcAft>
              <a:buClrTx/>
              <a:buSzTx/>
              <a:buFont typeface="Arial" pitchFamily="34" charset="0"/>
              <a:buChar char="•"/>
              <a:tabLst/>
            </a:pPr>
            <a:r>
              <a:rPr kumimoji="0" lang="zh-CN" altLang="en-US" sz="1400" i="0" u="none" strike="noStrike" cap="none" normalizeH="0" baseline="0" dirty="0">
                <a:ln>
                  <a:noFill/>
                </a:ln>
                <a:solidFill>
                  <a:schemeClr val="tx1"/>
                </a:solidFill>
                <a:effectLst/>
                <a:latin typeface="华文楷体" pitchFamily="2" charset="-122"/>
                <a:ea typeface="华文楷体" pitchFamily="2" charset="-122"/>
              </a:rPr>
              <a:t>信息化培训机制</a:t>
            </a:r>
            <a:endParaRPr kumimoji="0" lang="en-US" altLang="zh-CN" sz="1400" i="0" u="none" strike="noStrike" cap="none" normalizeH="0" baseline="0" dirty="0">
              <a:ln>
                <a:noFill/>
              </a:ln>
              <a:solidFill>
                <a:schemeClr val="tx1"/>
              </a:solidFill>
              <a:effectLst/>
              <a:latin typeface="华文楷体" pitchFamily="2" charset="-122"/>
              <a:ea typeface="华文楷体" pitchFamily="2" charset="-122"/>
            </a:endParaRPr>
          </a:p>
          <a:p>
            <a:pPr marL="0" marR="0" lvl="0" indent="0" algn="l" defTabSz="914400" rtl="0" eaLnBrk="1" fontAlgn="base" latinLnBrk="0" hangingPunct="1">
              <a:spcBef>
                <a:spcPct val="0"/>
              </a:spcBef>
              <a:spcAft>
                <a:spcPct val="0"/>
              </a:spcAft>
              <a:buClrTx/>
              <a:buSzTx/>
              <a:buFont typeface="Arial" pitchFamily="34" charset="0"/>
              <a:buChar char="•"/>
              <a:tabLst/>
            </a:pPr>
            <a:r>
              <a:rPr lang="zh-CN" altLang="en-US" sz="1400" dirty="0">
                <a:solidFill>
                  <a:schemeClr val="tx1"/>
                </a:solidFill>
                <a:latin typeface="华文楷体" pitchFamily="2" charset="-122"/>
                <a:ea typeface="华文楷体" pitchFamily="2" charset="-122"/>
              </a:rPr>
              <a:t>信息化培训工具</a:t>
            </a:r>
            <a:endParaRPr lang="en-US" altLang="zh-CN" sz="1400" dirty="0">
              <a:solidFill>
                <a:schemeClr val="tx1"/>
              </a:solidFill>
              <a:latin typeface="华文楷体" pitchFamily="2" charset="-122"/>
              <a:ea typeface="华文楷体" pitchFamily="2" charset="-122"/>
            </a:endParaRPr>
          </a:p>
          <a:p>
            <a:pPr marL="0" marR="0" lvl="0" indent="0" algn="l" defTabSz="914400" rtl="0" eaLnBrk="1" fontAlgn="base" latinLnBrk="0" hangingPunct="1">
              <a:spcBef>
                <a:spcPct val="0"/>
              </a:spcBef>
              <a:spcAft>
                <a:spcPct val="0"/>
              </a:spcAft>
              <a:buClrTx/>
              <a:buSzTx/>
              <a:buFont typeface="Arial" pitchFamily="34" charset="0"/>
              <a:buChar char="•"/>
              <a:tabLst/>
            </a:pPr>
            <a:r>
              <a:rPr kumimoji="0" lang="zh-CN" altLang="en-US" sz="1400" i="0" u="none" strike="noStrike" cap="none" normalizeH="0" baseline="0" dirty="0">
                <a:ln>
                  <a:noFill/>
                </a:ln>
                <a:solidFill>
                  <a:schemeClr val="tx1"/>
                </a:solidFill>
                <a:effectLst/>
                <a:latin typeface="华文楷体" pitchFamily="2" charset="-122"/>
                <a:ea typeface="华文楷体" pitchFamily="2" charset="-122"/>
              </a:rPr>
              <a:t>培训人员与公司整体人员的比重</a:t>
            </a:r>
            <a:endParaRPr kumimoji="0" lang="en-US" altLang="zh-CN" sz="1400" i="0" u="none" strike="noStrike" cap="none" normalizeH="0" baseline="0" dirty="0">
              <a:ln>
                <a:noFill/>
              </a:ln>
              <a:solidFill>
                <a:schemeClr val="tx1"/>
              </a:solidFill>
              <a:effectLst/>
              <a:latin typeface="华文楷体" pitchFamily="2" charset="-122"/>
              <a:ea typeface="华文楷体" pitchFamily="2" charset="-122"/>
            </a:endParaRPr>
          </a:p>
        </p:txBody>
      </p:sp>
      <p:sp>
        <p:nvSpPr>
          <p:cNvPr id="59" name="Rectangle 1"/>
          <p:cNvSpPr>
            <a:spLocks noChangeArrowheads="1"/>
          </p:cNvSpPr>
          <p:nvPr/>
        </p:nvSpPr>
        <p:spPr bwMode="auto">
          <a:xfrm>
            <a:off x="10020168" y="5593596"/>
            <a:ext cx="2089176"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spcBef>
                <a:spcPct val="0"/>
              </a:spcBef>
              <a:spcAft>
                <a:spcPct val="0"/>
              </a:spcAft>
              <a:buClrTx/>
              <a:buSzTx/>
              <a:buFont typeface="Arial" pitchFamily="34" charset="0"/>
              <a:buChar char="•"/>
              <a:tabLst/>
            </a:pPr>
            <a:r>
              <a:rPr kumimoji="0" lang="zh-CN" altLang="en-US" sz="1400" i="0" u="none" strike="noStrike" cap="none" normalizeH="0" baseline="0" dirty="0">
                <a:ln>
                  <a:noFill/>
                </a:ln>
                <a:solidFill>
                  <a:schemeClr val="tx1"/>
                </a:solidFill>
                <a:effectLst/>
                <a:latin typeface="华文楷体" pitchFamily="2" charset="-122"/>
                <a:ea typeface="华文楷体" pitchFamily="2" charset="-122"/>
              </a:rPr>
              <a:t>人才选用制度</a:t>
            </a:r>
            <a:endParaRPr kumimoji="0" lang="en-US" altLang="zh-CN" sz="1400" i="0" u="none" strike="noStrike" cap="none" normalizeH="0" baseline="0" dirty="0">
              <a:ln>
                <a:noFill/>
              </a:ln>
              <a:solidFill>
                <a:schemeClr val="tx1"/>
              </a:solidFill>
              <a:effectLst/>
              <a:latin typeface="华文楷体" pitchFamily="2" charset="-122"/>
              <a:ea typeface="华文楷体" pitchFamily="2" charset="-122"/>
            </a:endParaRPr>
          </a:p>
          <a:p>
            <a:pPr marL="0" marR="0" lvl="0" indent="0" algn="l" defTabSz="914400" rtl="0" eaLnBrk="1" fontAlgn="base" latinLnBrk="0" hangingPunct="1">
              <a:spcBef>
                <a:spcPct val="0"/>
              </a:spcBef>
              <a:spcAft>
                <a:spcPct val="0"/>
              </a:spcAft>
              <a:buClrTx/>
              <a:buSzTx/>
              <a:buFont typeface="Arial" pitchFamily="34" charset="0"/>
              <a:buChar char="•"/>
              <a:tabLst/>
            </a:pPr>
            <a:r>
              <a:rPr lang="zh-CN" altLang="en-US" sz="1400" dirty="0">
                <a:solidFill>
                  <a:schemeClr val="tx1"/>
                </a:solidFill>
                <a:latin typeface="华文楷体" pitchFamily="2" charset="-122"/>
                <a:ea typeface="华文楷体" pitchFamily="2" charset="-122"/>
              </a:rPr>
              <a:t>人员的专业技能</a:t>
            </a:r>
            <a:endParaRPr kumimoji="0" lang="en-US" altLang="zh-CN" sz="1400" i="0" u="none" strike="noStrike" cap="none" normalizeH="0" baseline="0" dirty="0">
              <a:ln>
                <a:noFill/>
              </a:ln>
              <a:solidFill>
                <a:schemeClr val="tx1"/>
              </a:solidFill>
              <a:effectLst/>
              <a:latin typeface="华文楷体" pitchFamily="2" charset="-122"/>
              <a:ea typeface="华文楷体" pitchFamily="2" charset="-122"/>
            </a:endParaRPr>
          </a:p>
        </p:txBody>
      </p:sp>
      <p:sp>
        <p:nvSpPr>
          <p:cNvPr id="60" name="上箭头标注 59"/>
          <p:cNvSpPr/>
          <p:nvPr/>
        </p:nvSpPr>
        <p:spPr>
          <a:xfrm>
            <a:off x="1524000" y="6034008"/>
            <a:ext cx="4470400" cy="762000"/>
          </a:xfrm>
          <a:prstGeom prst="upArrowCallout">
            <a:avLst/>
          </a:prstGeom>
          <a:solidFill>
            <a:schemeClr val="tx1">
              <a:lumMod val="65000"/>
              <a:lumOff val="35000"/>
            </a:schemeClr>
          </a:solidFill>
          <a:ln>
            <a:noFill/>
            <a:headEnd/>
            <a:tailEnd/>
          </a:ln>
        </p:spPr>
        <p:style>
          <a:lnRef idx="2">
            <a:schemeClr val="dk1">
              <a:shade val="50000"/>
            </a:schemeClr>
          </a:lnRef>
          <a:fillRef idx="1">
            <a:schemeClr val="dk1"/>
          </a:fillRef>
          <a:effectRef idx="0">
            <a:schemeClr val="dk1"/>
          </a:effectRef>
          <a:fontRef idx="minor">
            <a:schemeClr val="lt1"/>
          </a:fontRef>
        </p:style>
        <p:txBody>
          <a:bodyPr wrap="none" anchor="ctr"/>
          <a:lstStyle/>
          <a:p>
            <a:pPr algn="ctr">
              <a:defRPr/>
            </a:pPr>
            <a:r>
              <a:rPr kumimoji="1" lang="en-US" altLang="zh-CN" b="1" dirty="0">
                <a:solidFill>
                  <a:schemeClr val="bg1"/>
                </a:solidFill>
                <a:latin typeface="华文楷体" pitchFamily="2" charset="-122"/>
                <a:ea typeface="华文楷体" pitchFamily="2" charset="-122"/>
              </a:rPr>
              <a:t>IT</a:t>
            </a:r>
            <a:r>
              <a:rPr kumimoji="1" lang="zh-CN" altLang="en-US" b="1" dirty="0">
                <a:solidFill>
                  <a:schemeClr val="bg1"/>
                </a:solidFill>
                <a:latin typeface="华文楷体" pitchFamily="2" charset="-122"/>
                <a:ea typeface="华文楷体" pitchFamily="2" charset="-122"/>
              </a:rPr>
              <a:t>服务与治理</a:t>
            </a:r>
          </a:p>
        </p:txBody>
      </p:sp>
      <p:sp>
        <p:nvSpPr>
          <p:cNvPr id="62" name="上箭头标注 61"/>
          <p:cNvSpPr/>
          <p:nvPr/>
        </p:nvSpPr>
        <p:spPr>
          <a:xfrm>
            <a:off x="8534400" y="6035298"/>
            <a:ext cx="3271864" cy="762000"/>
          </a:xfrm>
          <a:prstGeom prst="upArrowCallout">
            <a:avLst/>
          </a:prstGeom>
          <a:solidFill>
            <a:schemeClr val="tx1">
              <a:lumMod val="65000"/>
              <a:lumOff val="35000"/>
            </a:schemeClr>
          </a:solidFill>
          <a:ln>
            <a:noFill/>
            <a:headEnd/>
            <a:tailEnd/>
          </a:ln>
        </p:spPr>
        <p:style>
          <a:lnRef idx="2">
            <a:schemeClr val="dk1">
              <a:shade val="50000"/>
            </a:schemeClr>
          </a:lnRef>
          <a:fillRef idx="1">
            <a:schemeClr val="dk1"/>
          </a:fillRef>
          <a:effectRef idx="0">
            <a:schemeClr val="dk1"/>
          </a:effectRef>
          <a:fontRef idx="minor">
            <a:schemeClr val="lt1"/>
          </a:fontRef>
        </p:style>
        <p:txBody>
          <a:bodyPr wrap="none" anchor="ctr"/>
          <a:lstStyle/>
          <a:p>
            <a:pPr algn="ctr">
              <a:defRPr/>
            </a:pPr>
            <a:r>
              <a:rPr kumimoji="1" lang="zh-CN" altLang="en-US" b="1" dirty="0">
                <a:solidFill>
                  <a:schemeClr val="bg1"/>
                </a:solidFill>
                <a:latin typeface="华文楷体" pitchFamily="2" charset="-122"/>
                <a:ea typeface="华文楷体" pitchFamily="2" charset="-122"/>
              </a:rPr>
              <a:t>人力资源</a:t>
            </a:r>
          </a:p>
        </p:txBody>
      </p:sp>
      <p:cxnSp>
        <p:nvCxnSpPr>
          <p:cNvPr id="63" name="形状 62"/>
          <p:cNvCxnSpPr>
            <a:endCxn id="26" idx="3"/>
          </p:cNvCxnSpPr>
          <p:nvPr/>
        </p:nvCxnSpPr>
        <p:spPr>
          <a:xfrm rot="10800000" flipV="1">
            <a:off x="3896111" y="2246610"/>
            <a:ext cx="7381492" cy="1563390"/>
          </a:xfrm>
          <a:prstGeom prst="bentConnector4">
            <a:avLst>
              <a:gd name="adj1" fmla="val -6503"/>
              <a:gd name="adj2" fmla="val 86369"/>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76" name="Rectangle 2"/>
          <p:cNvSpPr txBox="1">
            <a:spLocks/>
          </p:cNvSpPr>
          <p:nvPr/>
        </p:nvSpPr>
        <p:spPr bwMode="auto">
          <a:xfrm>
            <a:off x="933344" y="67173"/>
            <a:ext cx="11176000" cy="5857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800" b="1" kern="0" dirty="0">
                <a:solidFill>
                  <a:schemeClr val="bg1"/>
                </a:solidFill>
                <a:latin typeface="+mn-ea"/>
                <a:ea typeface="+mn-ea"/>
                <a:cs typeface="+mj-cs"/>
              </a:rPr>
              <a:t>央企信息化评级分析参考（三）</a:t>
            </a:r>
            <a:endParaRPr kumimoji="0" lang="zh-CN" altLang="en-US" sz="2800" b="1" i="0" u="none" strike="noStrike" kern="0" cap="none" spc="0" normalizeH="0" baseline="0" noProof="0" dirty="0">
              <a:ln>
                <a:noFill/>
              </a:ln>
              <a:solidFill>
                <a:schemeClr val="bg1"/>
              </a:solidFill>
              <a:effectLst/>
              <a:uLnTx/>
              <a:uFillTx/>
              <a:latin typeface="+mn-ea"/>
              <a:ea typeface="+mn-ea"/>
              <a:cs typeface="+mj-cs"/>
            </a:endParaRPr>
          </a:p>
        </p:txBody>
      </p:sp>
      <p:cxnSp>
        <p:nvCxnSpPr>
          <p:cNvPr id="87" name="直接箭头连接符 86"/>
          <p:cNvCxnSpPr/>
          <p:nvPr/>
        </p:nvCxnSpPr>
        <p:spPr>
          <a:xfrm rot="5400000">
            <a:off x="9805459" y="3732741"/>
            <a:ext cx="304800" cy="2117"/>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9565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Rot="1" noChangeArrowheads="1"/>
          </p:cNvSpPr>
          <p:nvPr/>
        </p:nvSpPr>
        <p:spPr>
          <a:xfrm>
            <a:off x="110066" y="0"/>
            <a:ext cx="7786710" cy="765175"/>
          </a:xfrm>
          <a:prstGeom prst="rect">
            <a:avLst/>
          </a:prstGeom>
        </p:spPr>
        <p:txBody>
          <a:bodyPr/>
          <a:lstStyle/>
          <a:p>
            <a:pPr lvl="0">
              <a:buClr>
                <a:schemeClr val="tx1"/>
              </a:buClr>
              <a:defRPr/>
            </a:pPr>
            <a:r>
              <a:rPr lang="zh-CN" altLang="en-US" sz="3200" b="1" kern="0" dirty="0">
                <a:solidFill>
                  <a:schemeClr val="bg1"/>
                </a:solidFill>
                <a:latin typeface="+mj-ea"/>
                <a:ea typeface="+mj-ea"/>
                <a:cs typeface="+mj-cs"/>
              </a:rPr>
              <a:t>关于</a:t>
            </a:r>
            <a:r>
              <a:rPr lang="en-US" altLang="zh-CN" sz="3200" b="1" kern="0" dirty="0">
                <a:solidFill>
                  <a:schemeClr val="bg1"/>
                </a:solidFill>
                <a:latin typeface="+mj-ea"/>
                <a:ea typeface="+mj-ea"/>
                <a:cs typeface="+mj-cs"/>
              </a:rPr>
              <a:t>TOGAF</a:t>
            </a:r>
            <a:r>
              <a:rPr lang="zh-CN" altLang="en-US" sz="3200" b="1" kern="0" dirty="0">
                <a:solidFill>
                  <a:schemeClr val="bg1"/>
                </a:solidFill>
                <a:latin typeface="+mj-ea"/>
                <a:ea typeface="+mj-ea"/>
                <a:cs typeface="+mj-cs"/>
              </a:rPr>
              <a:t>的</a:t>
            </a:r>
            <a:r>
              <a:rPr lang="en-US" altLang="zh-CN" sz="3200" b="1" kern="0" dirty="0">
                <a:solidFill>
                  <a:schemeClr val="bg1"/>
                </a:solidFill>
                <a:latin typeface="+mj-ea"/>
                <a:ea typeface="+mj-ea"/>
                <a:cs typeface="+mj-cs"/>
              </a:rPr>
              <a:t>SOA</a:t>
            </a:r>
            <a:r>
              <a:rPr lang="zh-CN" altLang="en-US" sz="3200" b="1" kern="0" dirty="0">
                <a:solidFill>
                  <a:schemeClr val="bg1"/>
                </a:solidFill>
                <a:latin typeface="+mj-ea"/>
                <a:ea typeface="+mj-ea"/>
                <a:cs typeface="+mj-cs"/>
              </a:rPr>
              <a:t>实施方法论</a:t>
            </a:r>
          </a:p>
        </p:txBody>
      </p:sp>
      <p:pic>
        <p:nvPicPr>
          <p:cNvPr id="2050" name="Picture 2" descr="2(59)"/>
          <p:cNvPicPr>
            <a:picLocks noChangeAspect="1" noChangeArrowheads="1"/>
          </p:cNvPicPr>
          <p:nvPr/>
        </p:nvPicPr>
        <p:blipFill>
          <a:blip r:embed="rId2"/>
          <a:srcRect/>
          <a:stretch>
            <a:fillRect/>
          </a:stretch>
        </p:blipFill>
        <p:spPr bwMode="auto">
          <a:xfrm>
            <a:off x="1737225" y="765175"/>
            <a:ext cx="8572560" cy="5857892"/>
          </a:xfrm>
          <a:prstGeom prst="rect">
            <a:avLst/>
          </a:prstGeom>
          <a:noFill/>
          <a:ln w="9525">
            <a:noFill/>
            <a:miter lim="800000"/>
            <a:headEnd/>
            <a:tailEnd/>
          </a:ln>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内容占位符 2"/>
          <p:cNvSpPr>
            <a:spLocks noGrp="1"/>
          </p:cNvSpPr>
          <p:nvPr>
            <p:ph idx="1"/>
          </p:nvPr>
        </p:nvSpPr>
        <p:spPr>
          <a:xfrm>
            <a:off x="-355601" y="692660"/>
            <a:ext cx="9457267" cy="4525962"/>
          </a:xfrm>
        </p:spPr>
        <p:txBody>
          <a:bodyPr/>
          <a:lstStyle/>
          <a:p>
            <a:pPr lvl="1" eaLnBrk="1" hangingPunct="1"/>
            <a:r>
              <a:rPr lang="en-US" altLang="zh-CN" dirty="0">
                <a:solidFill>
                  <a:srgbClr val="C00000"/>
                </a:solidFill>
              </a:rPr>
              <a:t>TOG</a:t>
            </a:r>
            <a:r>
              <a:rPr lang="zh-CN" altLang="en-US" dirty="0">
                <a:solidFill>
                  <a:srgbClr val="C00000"/>
                </a:solidFill>
              </a:rPr>
              <a:t>：</a:t>
            </a:r>
            <a:r>
              <a:rPr lang="en-US" altLang="zh-CN" dirty="0"/>
              <a:t>The Open Group</a:t>
            </a:r>
            <a:r>
              <a:rPr lang="zh-CN" altLang="en-US" dirty="0"/>
              <a:t>是一个技术中立的、供应商中立的、致力于提出各种技术框架和理论结构的技术组织，现在已经超过</a:t>
            </a:r>
            <a:r>
              <a:rPr lang="en-US" altLang="zh-CN" dirty="0"/>
              <a:t>300</a:t>
            </a:r>
            <a:r>
              <a:rPr lang="zh-CN" altLang="en-US" dirty="0"/>
              <a:t>多家企业会员。</a:t>
            </a:r>
            <a:endParaRPr lang="en-US" altLang="zh-CN" dirty="0"/>
          </a:p>
          <a:p>
            <a:pPr lvl="1" eaLnBrk="1" hangingPunct="1"/>
            <a:r>
              <a:rPr lang="en-US" altLang="zh-CN" dirty="0"/>
              <a:t>The Open Group </a:t>
            </a:r>
            <a:r>
              <a:rPr lang="zh-CN" altLang="en-US" dirty="0"/>
              <a:t>下设不同论坛。其中有架构论坛</a:t>
            </a:r>
            <a:r>
              <a:rPr lang="en-US" altLang="zh-CN" dirty="0"/>
              <a:t>(Architecture Forum)</a:t>
            </a:r>
            <a:r>
              <a:rPr lang="zh-CN" altLang="en-US" dirty="0"/>
              <a:t>和 </a:t>
            </a:r>
            <a:r>
              <a:rPr lang="en-US" altLang="zh-CN" dirty="0"/>
              <a:t>SOA</a:t>
            </a:r>
            <a:r>
              <a:rPr lang="zh-CN" altLang="en-US" dirty="0"/>
              <a:t>工作组，负责制定</a:t>
            </a:r>
            <a:r>
              <a:rPr lang="en-US" altLang="zh-CN" dirty="0">
                <a:solidFill>
                  <a:srgbClr val="C00000"/>
                </a:solidFill>
              </a:rPr>
              <a:t>The Open Group Architecture Framework (TOGAF) </a:t>
            </a:r>
            <a:r>
              <a:rPr lang="zh-CN" altLang="en-US" dirty="0"/>
              <a:t>架构框架和</a:t>
            </a:r>
            <a:r>
              <a:rPr lang="en-US" altLang="zh-CN" dirty="0"/>
              <a:t>SOA</a:t>
            </a:r>
            <a:r>
              <a:rPr lang="zh-CN" altLang="en-US" dirty="0"/>
              <a:t>的相关规范。</a:t>
            </a:r>
            <a:endParaRPr lang="en-US" altLang="zh-CN" dirty="0"/>
          </a:p>
          <a:p>
            <a:pPr lvl="1" eaLnBrk="1" hangingPunct="1"/>
            <a:r>
              <a:rPr lang="zh-CN" altLang="en-US" dirty="0">
                <a:solidFill>
                  <a:srgbClr val="C00000"/>
                </a:solidFill>
              </a:rPr>
              <a:t>微软</a:t>
            </a:r>
            <a:r>
              <a:rPr lang="en-US" altLang="zh-CN" dirty="0">
                <a:solidFill>
                  <a:srgbClr val="C00000"/>
                </a:solidFill>
              </a:rPr>
              <a:t>,Oracle</a:t>
            </a:r>
            <a:r>
              <a:rPr lang="zh-CN" altLang="en-US" dirty="0">
                <a:solidFill>
                  <a:srgbClr val="C00000"/>
                </a:solidFill>
              </a:rPr>
              <a:t>（美国）等均不是</a:t>
            </a:r>
            <a:r>
              <a:rPr lang="en-US" altLang="zh-CN" dirty="0">
                <a:solidFill>
                  <a:srgbClr val="C00000"/>
                </a:solidFill>
              </a:rPr>
              <a:t>TOG</a:t>
            </a:r>
            <a:r>
              <a:rPr lang="zh-CN" altLang="en-US" dirty="0">
                <a:solidFill>
                  <a:srgbClr val="C00000"/>
                </a:solidFill>
              </a:rPr>
              <a:t>的会员 。</a:t>
            </a:r>
            <a:endParaRPr lang="en-US" altLang="zh-CN" dirty="0">
              <a:solidFill>
                <a:srgbClr val="C00000"/>
              </a:solidFill>
            </a:endParaRPr>
          </a:p>
          <a:p>
            <a:pPr lvl="1" eaLnBrk="1" hangingPunct="1"/>
            <a:endParaRPr lang="en-US" altLang="zh-CN" dirty="0">
              <a:solidFill>
                <a:srgbClr val="C00000"/>
              </a:solidFill>
            </a:endParaRPr>
          </a:p>
          <a:p>
            <a:pPr lvl="1" eaLnBrk="1" hangingPunct="1">
              <a:buFont typeface="Arial" charset="0"/>
              <a:buNone/>
            </a:pPr>
            <a:endParaRPr lang="zh-CN" altLang="en-US" dirty="0"/>
          </a:p>
        </p:txBody>
      </p:sp>
      <p:sp>
        <p:nvSpPr>
          <p:cNvPr id="5" name="标题 1"/>
          <p:cNvSpPr txBox="1">
            <a:spLocks/>
          </p:cNvSpPr>
          <p:nvPr/>
        </p:nvSpPr>
        <p:spPr bwMode="auto">
          <a:xfrm>
            <a:off x="274108" y="0"/>
            <a:ext cx="7391400" cy="585787"/>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altLang="zh-CN" sz="3200" b="1" kern="0" dirty="0">
                <a:solidFill>
                  <a:schemeClr val="bg1"/>
                </a:solidFill>
                <a:latin typeface="+mj-lt"/>
                <a:ea typeface="+mj-ea"/>
                <a:cs typeface="+mj-cs"/>
              </a:rPr>
              <a:t>TOGAF</a:t>
            </a:r>
            <a:r>
              <a:rPr lang="zh-CN" altLang="en-US" sz="3200" b="1" kern="0" dirty="0">
                <a:solidFill>
                  <a:schemeClr val="bg1"/>
                </a:solidFill>
                <a:latin typeface="+mj-lt"/>
                <a:ea typeface="+mj-ea"/>
                <a:cs typeface="+mj-cs"/>
              </a:rPr>
              <a:t>是什么</a:t>
            </a:r>
            <a:r>
              <a:rPr lang="en-US" altLang="zh-CN" sz="3200" b="1" kern="0" dirty="0">
                <a:solidFill>
                  <a:schemeClr val="bg1"/>
                </a:solidFill>
                <a:latin typeface="+mj-lt"/>
                <a:ea typeface="+mj-ea"/>
                <a:cs typeface="+mj-cs"/>
              </a:rPr>
              <a:t>?</a:t>
            </a:r>
            <a:endParaRPr lang="zh-CN" altLang="en-US" sz="3200" b="1" kern="0" dirty="0">
              <a:solidFill>
                <a:schemeClr val="bg1"/>
              </a:solidFill>
              <a:latin typeface="+mj-lt"/>
              <a:ea typeface="+mj-ea"/>
              <a:cs typeface="+mj-cs"/>
            </a:endParaRPr>
          </a:p>
        </p:txBody>
      </p:sp>
      <p:sp>
        <p:nvSpPr>
          <p:cNvPr id="6" name="内容占位符 2"/>
          <p:cNvSpPr txBox="1">
            <a:spLocks/>
          </p:cNvSpPr>
          <p:nvPr/>
        </p:nvSpPr>
        <p:spPr>
          <a:xfrm>
            <a:off x="694267" y="3263920"/>
            <a:ext cx="9973733" cy="3200400"/>
          </a:xfrm>
          <a:prstGeom prst="rect">
            <a:avLst/>
          </a:prstGeom>
        </p:spPr>
        <p:txBody>
          <a:bodyPr/>
          <a:lstStyle/>
          <a:p>
            <a:pPr marL="342900" lvl="1" indent="-342900" fontAlgn="base">
              <a:spcBef>
                <a:spcPct val="50000"/>
              </a:spcBef>
              <a:spcAft>
                <a:spcPct val="0"/>
              </a:spcAft>
              <a:buSzPct val="90000"/>
              <a:buBlip>
                <a:blip r:embed="rId2"/>
              </a:buBlip>
              <a:defRPr/>
            </a:pPr>
            <a:r>
              <a:rPr lang="en-US" altLang="zh-CN" sz="2400" b="1" kern="0" dirty="0">
                <a:solidFill>
                  <a:srgbClr val="C00000"/>
                </a:solidFill>
              </a:rPr>
              <a:t>TOG</a:t>
            </a:r>
            <a:r>
              <a:rPr lang="zh-CN" altLang="en-US" sz="2400" b="1" kern="0" dirty="0">
                <a:solidFill>
                  <a:srgbClr val="C00000"/>
                </a:solidFill>
              </a:rPr>
              <a:t>的服务是收费的</a:t>
            </a:r>
            <a:r>
              <a:rPr lang="en-US" altLang="zh-CN" sz="2400" b="1" kern="0" dirty="0">
                <a:solidFill>
                  <a:srgbClr val="C00000"/>
                </a:solidFill>
              </a:rPr>
              <a:t>,</a:t>
            </a:r>
            <a:r>
              <a:rPr lang="zh-CN" altLang="en-US" sz="2400" b="1" kern="0" dirty="0">
                <a:solidFill>
                  <a:srgbClr val="C00000"/>
                </a:solidFill>
              </a:rPr>
              <a:t>而且收费不低。</a:t>
            </a:r>
            <a:endParaRPr lang="en-US" altLang="zh-CN" sz="2400" b="1" kern="0" dirty="0">
              <a:solidFill>
                <a:srgbClr val="C00000"/>
              </a:solidFill>
            </a:endParaRPr>
          </a:p>
          <a:p>
            <a:pPr marL="342900" indent="-342900" fontAlgn="base">
              <a:spcBef>
                <a:spcPct val="50000"/>
              </a:spcBef>
              <a:spcAft>
                <a:spcPct val="0"/>
              </a:spcAft>
              <a:buBlip>
                <a:blip r:embed="rId2"/>
              </a:buBlip>
              <a:defRPr/>
            </a:pPr>
            <a:r>
              <a:rPr lang="en-US" altLang="zh-CN" sz="2000" b="1" kern="0" dirty="0"/>
              <a:t>TOG</a:t>
            </a:r>
            <a:r>
              <a:rPr lang="zh-CN" altLang="en-US" sz="2000" b="1" kern="0" dirty="0"/>
              <a:t>的</a:t>
            </a:r>
            <a:r>
              <a:rPr lang="en-US" altLang="zh-CN" sz="2000" b="1" kern="0" dirty="0"/>
              <a:t>TOGAF</a:t>
            </a:r>
            <a:r>
              <a:rPr lang="zh-CN" altLang="en-US" sz="2000" b="1" kern="0" dirty="0"/>
              <a:t>的收入模式</a:t>
            </a:r>
            <a:r>
              <a:rPr lang="en-US" altLang="zh-CN" sz="2000" b="1" kern="0" dirty="0"/>
              <a:t>:</a:t>
            </a:r>
          </a:p>
          <a:p>
            <a:pPr marL="742950" lvl="1" indent="-285750" algn="just" fontAlgn="base">
              <a:spcBef>
                <a:spcPct val="50000"/>
              </a:spcBef>
              <a:spcAft>
                <a:spcPct val="0"/>
              </a:spcAft>
              <a:buBlip>
                <a:blip r:embed="rId3"/>
              </a:buBlip>
              <a:defRPr/>
            </a:pPr>
            <a:r>
              <a:rPr lang="zh-CN" altLang="en-US" b="1" kern="0" dirty="0"/>
              <a:t>来自</a:t>
            </a:r>
            <a:r>
              <a:rPr lang="en-US" altLang="zh-CN" b="1" kern="0" dirty="0"/>
              <a:t>3</a:t>
            </a:r>
            <a:r>
              <a:rPr lang="zh-CN" altLang="en-US" b="1" kern="0" dirty="0"/>
              <a:t>块：会员年费收入、</a:t>
            </a:r>
            <a:r>
              <a:rPr lang="en-US" altLang="zh-CN" b="1" kern="0" dirty="0"/>
              <a:t>TOGAF</a:t>
            </a:r>
            <a:r>
              <a:rPr lang="zh-CN" altLang="en-US" b="1" kern="0" dirty="0"/>
              <a:t>商业许可费收入、服务及出版物收入。 </a:t>
            </a:r>
            <a:endParaRPr lang="en-US" altLang="zh-CN" b="1" kern="0" dirty="0">
              <a:solidFill>
                <a:schemeClr val="hlink"/>
              </a:solidFill>
              <a:latin typeface="宋体" pitchFamily="2" charset="-122"/>
            </a:endParaRPr>
          </a:p>
          <a:p>
            <a:pPr marL="742950" lvl="1" indent="-285750" algn="just" fontAlgn="base">
              <a:spcBef>
                <a:spcPct val="50000"/>
              </a:spcBef>
              <a:spcAft>
                <a:spcPct val="0"/>
              </a:spcAft>
              <a:buBlip>
                <a:blip r:embed="rId3"/>
              </a:buBlip>
              <a:defRPr/>
            </a:pPr>
            <a:r>
              <a:rPr lang="en-US" altLang="zh-CN" kern="0" dirty="0"/>
              <a:t>TOG</a:t>
            </a:r>
            <a:r>
              <a:rPr lang="zh-CN" altLang="en-US" kern="0" dirty="0"/>
              <a:t>规定，如果将</a:t>
            </a:r>
            <a:r>
              <a:rPr lang="en-US" altLang="zh-CN" kern="0" dirty="0"/>
              <a:t>TOGAF</a:t>
            </a:r>
            <a:r>
              <a:rPr lang="zh-CN" altLang="en-US" kern="0" dirty="0"/>
              <a:t>用于商业用途，需要支付</a:t>
            </a:r>
            <a:r>
              <a:rPr lang="en-US" altLang="zh-CN" kern="0" dirty="0"/>
              <a:t>TOGAF 9</a:t>
            </a:r>
            <a:r>
              <a:rPr lang="zh-CN" altLang="en-US" kern="0" dirty="0"/>
              <a:t>的商业许可证年费。</a:t>
            </a:r>
            <a:endParaRPr lang="en-US" altLang="zh-CN" kern="0" dirty="0"/>
          </a:p>
          <a:p>
            <a:pPr marL="742950" lvl="1" indent="-285750" algn="just" fontAlgn="base">
              <a:spcBef>
                <a:spcPct val="50000"/>
              </a:spcBef>
              <a:spcAft>
                <a:spcPct val="0"/>
              </a:spcAft>
              <a:buBlip>
                <a:blip r:embed="rId3"/>
              </a:buBlip>
              <a:defRPr/>
            </a:pPr>
            <a:r>
              <a:rPr lang="en-US" altLang="zh-CN" kern="0" dirty="0"/>
              <a:t>The Open Group Architecture Forum</a:t>
            </a:r>
            <a:r>
              <a:rPr lang="zh-CN" altLang="en-US" kern="0" dirty="0"/>
              <a:t>会员只须交纳会费即获得</a:t>
            </a:r>
            <a:r>
              <a:rPr lang="en-US" altLang="zh-CN" kern="0" dirty="0"/>
              <a:t>TOGAF</a:t>
            </a:r>
            <a:r>
              <a:rPr lang="zh-CN" altLang="en-US" kern="0" dirty="0"/>
              <a:t>的商业许可，其他组织按以下标准交纳商业许可费。</a:t>
            </a:r>
          </a:p>
          <a:p>
            <a:pPr marL="742950" lvl="1" indent="-285750" algn="just" fontAlgn="base">
              <a:spcBef>
                <a:spcPct val="50000"/>
              </a:spcBef>
              <a:spcAft>
                <a:spcPct val="0"/>
              </a:spcAft>
              <a:buBlip>
                <a:blip r:embed="rId3"/>
              </a:buBlip>
              <a:defRPr/>
            </a:pPr>
            <a:r>
              <a:rPr lang="zh-CN" altLang="en-US" kern="0" dirty="0"/>
              <a:t>商业用途：包括开发公司内部使用的</a:t>
            </a:r>
            <a:r>
              <a:rPr lang="en-US" altLang="zh-CN" kern="0" dirty="0"/>
              <a:t>IT</a:t>
            </a:r>
            <a:r>
              <a:rPr lang="zh-CN" altLang="en-US" kern="0" dirty="0"/>
              <a:t>架构，或提供基于</a:t>
            </a:r>
            <a:r>
              <a:rPr lang="en-US" altLang="zh-CN" kern="0" dirty="0"/>
              <a:t>TOGAF</a:t>
            </a:r>
            <a:r>
              <a:rPr lang="zh-CN" altLang="en-US" kern="0" dirty="0"/>
              <a:t>的咨询或培训服务；为公司产品或服务申请符合</a:t>
            </a:r>
            <a:r>
              <a:rPr lang="en-US" altLang="zh-CN" kern="0" dirty="0"/>
              <a:t>TOGAF</a:t>
            </a:r>
            <a:r>
              <a:rPr lang="zh-CN" altLang="en-US" kern="0" dirty="0"/>
              <a:t>标准的认证等。</a:t>
            </a:r>
            <a:endParaRPr lang="zh-CN" altLang="en-US" sz="2000" kern="0" dirty="0"/>
          </a:p>
        </p:txBody>
      </p:sp>
      <p:pic>
        <p:nvPicPr>
          <p:cNvPr id="7" name="Picture 2"/>
          <p:cNvPicPr>
            <a:picLocks noChangeAspect="1" noChangeArrowheads="1"/>
          </p:cNvPicPr>
          <p:nvPr/>
        </p:nvPicPr>
        <p:blipFill>
          <a:blip r:embed="rId4"/>
          <a:srcRect/>
          <a:stretch>
            <a:fillRect/>
          </a:stretch>
        </p:blipFill>
        <p:spPr bwMode="auto">
          <a:xfrm>
            <a:off x="9190566" y="844388"/>
            <a:ext cx="2785533" cy="1677112"/>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p:cNvSpPr>
          <p:nvPr/>
        </p:nvSpPr>
        <p:spPr>
          <a:xfrm>
            <a:off x="524933" y="785794"/>
            <a:ext cx="10143067" cy="3200400"/>
          </a:xfrm>
          <a:prstGeom prst="rect">
            <a:avLst/>
          </a:prstGeom>
        </p:spPr>
        <p:txBody>
          <a:bodyPr/>
          <a:lstStyle/>
          <a:p>
            <a:pPr marL="342900" indent="-342900" eaLnBrk="0" fontAlgn="base" hangingPunct="0">
              <a:spcBef>
                <a:spcPct val="20000"/>
              </a:spcBef>
              <a:spcAft>
                <a:spcPct val="0"/>
              </a:spcAft>
              <a:defRPr/>
            </a:pPr>
            <a:r>
              <a:rPr lang="en-US" altLang="zh-CN" sz="2000" b="1" kern="0" dirty="0">
                <a:latin typeface="宋体" pitchFamily="2" charset="-122"/>
              </a:rPr>
              <a:t>    1 </a:t>
            </a:r>
            <a:r>
              <a:rPr lang="zh-CN" altLang="en-US" sz="2000" b="1" kern="0" dirty="0">
                <a:latin typeface="宋体" pitchFamily="2" charset="-122"/>
              </a:rPr>
              <a:t>什么是</a:t>
            </a:r>
            <a:r>
              <a:rPr lang="en-US" altLang="zh-CN" sz="2000" b="1" kern="0" dirty="0">
                <a:latin typeface="宋体" pitchFamily="2" charset="-122"/>
              </a:rPr>
              <a:t>TOGAF</a:t>
            </a:r>
          </a:p>
          <a:p>
            <a:pPr marL="342900" indent="-342900" eaLnBrk="0" fontAlgn="base" hangingPunct="0">
              <a:lnSpc>
                <a:spcPct val="150000"/>
              </a:lnSpc>
              <a:spcBef>
                <a:spcPct val="20000"/>
              </a:spcBef>
              <a:spcAft>
                <a:spcPct val="0"/>
              </a:spcAft>
              <a:defRPr/>
            </a:pPr>
            <a:r>
              <a:rPr lang="en-US" kern="0" dirty="0">
                <a:latin typeface="宋体" pitchFamily="2" charset="-122"/>
              </a:rPr>
              <a:t> </a:t>
            </a:r>
            <a:r>
              <a:rPr lang="en-US" altLang="zh-CN" kern="0" dirty="0">
                <a:latin typeface="宋体" pitchFamily="2" charset="-122"/>
              </a:rPr>
              <a:t>  TOGAF</a:t>
            </a:r>
            <a:r>
              <a:rPr lang="zh-CN" altLang="en-US" kern="0" dirty="0">
                <a:latin typeface="宋体" pitchFamily="2" charset="-122"/>
              </a:rPr>
              <a:t>是一个架构框架，为企业架构的接受、产生、使用和维护提供一套支撑方法和工具</a:t>
            </a:r>
            <a:r>
              <a:rPr lang="en-US" altLang="zh-CN" kern="0" dirty="0">
                <a:latin typeface="宋体" pitchFamily="2" charset="-122"/>
              </a:rPr>
              <a:t>(</a:t>
            </a:r>
            <a:r>
              <a:rPr lang="zh-CN" altLang="en-US" kern="0" dirty="0">
                <a:latin typeface="宋体" pitchFamily="2" charset="-122"/>
              </a:rPr>
              <a:t>来自</a:t>
            </a:r>
            <a:r>
              <a:rPr lang="en-US" altLang="zh-CN" kern="0" dirty="0">
                <a:latin typeface="宋体" pitchFamily="2" charset="-122"/>
              </a:rPr>
              <a:t>TOGAF</a:t>
            </a:r>
            <a:r>
              <a:rPr lang="zh-CN" altLang="en-US" kern="0" dirty="0">
                <a:latin typeface="宋体" pitchFamily="2" charset="-122"/>
              </a:rPr>
              <a:t>网站</a:t>
            </a:r>
            <a:r>
              <a:rPr lang="en-US" altLang="zh-CN" kern="0" dirty="0">
                <a:latin typeface="宋体" pitchFamily="2" charset="-122"/>
              </a:rPr>
              <a:t>)</a:t>
            </a:r>
            <a:r>
              <a:rPr lang="zh-CN" altLang="en-US" kern="0" dirty="0">
                <a:latin typeface="宋体" pitchFamily="2" charset="-122"/>
              </a:rPr>
              <a:t>。 </a:t>
            </a:r>
          </a:p>
          <a:p>
            <a:pPr marL="342900" indent="-342900" eaLnBrk="0" fontAlgn="base" hangingPunct="0">
              <a:lnSpc>
                <a:spcPct val="150000"/>
              </a:lnSpc>
              <a:spcBef>
                <a:spcPct val="20000"/>
              </a:spcBef>
              <a:spcAft>
                <a:spcPct val="0"/>
              </a:spcAft>
              <a:defRPr/>
            </a:pPr>
            <a:r>
              <a:rPr lang="zh-CN" altLang="en-US" kern="0" dirty="0">
                <a:latin typeface="宋体" pitchFamily="2" charset="-122"/>
              </a:rPr>
              <a:t>   </a:t>
            </a:r>
            <a:r>
              <a:rPr lang="en-US" kern="0" dirty="0">
                <a:latin typeface="宋体" pitchFamily="2" charset="-122"/>
              </a:rPr>
              <a:t>ISO/IEC 42010 </a:t>
            </a:r>
            <a:r>
              <a:rPr lang="zh-CN" altLang="en-US" kern="0" dirty="0">
                <a:latin typeface="宋体" pitchFamily="2" charset="-122"/>
              </a:rPr>
              <a:t>将架构定义为：系统的基础组织，体现在它的组件、相互及与环境之间的关系以及指导其设计及演化的原理。 </a:t>
            </a:r>
          </a:p>
          <a:p>
            <a:pPr marL="342900" indent="-342900" eaLnBrk="0" fontAlgn="base" hangingPunct="0">
              <a:lnSpc>
                <a:spcPct val="150000"/>
              </a:lnSpc>
              <a:spcBef>
                <a:spcPct val="20000"/>
              </a:spcBef>
              <a:spcAft>
                <a:spcPct val="0"/>
              </a:spcAft>
              <a:defRPr/>
            </a:pPr>
            <a:r>
              <a:rPr lang="zh-CN" altLang="en-US" kern="0" dirty="0">
                <a:latin typeface="宋体" pitchFamily="2" charset="-122"/>
              </a:rPr>
              <a:t>   可见，</a:t>
            </a:r>
            <a:r>
              <a:rPr lang="en-US" altLang="zh-CN" kern="0" dirty="0">
                <a:latin typeface="宋体" pitchFamily="2" charset="-122"/>
              </a:rPr>
              <a:t>TOGAF</a:t>
            </a:r>
            <a:r>
              <a:rPr lang="zh-CN" altLang="en-US" kern="0" dirty="0">
                <a:latin typeface="宋体" pitchFamily="2" charset="-122"/>
              </a:rPr>
              <a:t>自己都承认其仅是一套方法及工具而非标准。</a:t>
            </a:r>
          </a:p>
        </p:txBody>
      </p:sp>
      <p:sp>
        <p:nvSpPr>
          <p:cNvPr id="5" name="Text Box 3"/>
          <p:cNvSpPr txBox="1">
            <a:spLocks noChangeArrowheads="1"/>
          </p:cNvSpPr>
          <p:nvPr/>
        </p:nvSpPr>
        <p:spPr bwMode="auto">
          <a:xfrm>
            <a:off x="592667" y="3437328"/>
            <a:ext cx="10075333" cy="2843535"/>
          </a:xfrm>
          <a:prstGeom prst="rect">
            <a:avLst/>
          </a:prstGeom>
          <a:noFill/>
          <a:ln w="9525">
            <a:noFill/>
            <a:miter lim="800000"/>
            <a:headEnd/>
            <a:tailEnd/>
          </a:ln>
          <a:effectLst/>
        </p:spPr>
        <p:txBody>
          <a:bodyPr wrap="square">
            <a:spAutoFit/>
          </a:bodyPr>
          <a:lstStyle/>
          <a:p>
            <a:pPr marL="342900" indent="-342900">
              <a:lnSpc>
                <a:spcPct val="150000"/>
              </a:lnSpc>
              <a:spcBef>
                <a:spcPct val="50000"/>
              </a:spcBef>
            </a:pPr>
            <a:r>
              <a:rPr lang="en-US" altLang="zh-CN" sz="2000" b="1" dirty="0">
                <a:latin typeface="宋体" pitchFamily="2" charset="-122"/>
              </a:rPr>
              <a:t>   2 </a:t>
            </a:r>
            <a:r>
              <a:rPr lang="zh-CN" altLang="en-US" sz="2000" b="1" dirty="0">
                <a:latin typeface="宋体" pitchFamily="2" charset="-122"/>
              </a:rPr>
              <a:t>企业架构的现状</a:t>
            </a:r>
          </a:p>
          <a:p>
            <a:pPr marL="342900" indent="-342900">
              <a:lnSpc>
                <a:spcPct val="150000"/>
              </a:lnSpc>
              <a:spcBef>
                <a:spcPct val="50000"/>
              </a:spcBef>
            </a:pPr>
            <a:r>
              <a:rPr lang="zh-CN" altLang="zh-CN" dirty="0">
                <a:latin typeface="宋体" pitchFamily="2" charset="-122"/>
              </a:rPr>
              <a:t> </a:t>
            </a:r>
            <a:r>
              <a:rPr lang="zh-CN" altLang="en-US" dirty="0">
                <a:latin typeface="宋体" pitchFamily="2" charset="-122"/>
              </a:rPr>
              <a:t>  企业架构设计在国内的应用良莠不齐，暂无明确的定义且未形成一种相对统一的认知。  </a:t>
            </a:r>
          </a:p>
          <a:p>
            <a:pPr marL="342900" indent="-342900">
              <a:lnSpc>
                <a:spcPct val="150000"/>
              </a:lnSpc>
              <a:spcBef>
                <a:spcPct val="50000"/>
              </a:spcBef>
            </a:pPr>
            <a:r>
              <a:rPr lang="zh-CN" altLang="en-US" dirty="0">
                <a:latin typeface="宋体" pitchFamily="2" charset="-122"/>
              </a:rPr>
              <a:t>   </a:t>
            </a:r>
            <a:r>
              <a:rPr lang="en-US" altLang="zh-CN" dirty="0">
                <a:latin typeface="宋体" pitchFamily="2" charset="-122"/>
              </a:rPr>
              <a:t>TOGAF</a:t>
            </a:r>
            <a:r>
              <a:rPr lang="zh-CN" altLang="en-US" dirty="0">
                <a:latin typeface="宋体" pitchFamily="2" charset="-122"/>
              </a:rPr>
              <a:t>强调了其重要的方法论叫做</a:t>
            </a:r>
            <a:r>
              <a:rPr lang="en-US" altLang="zh-CN" dirty="0">
                <a:latin typeface="宋体" pitchFamily="2" charset="-122"/>
              </a:rPr>
              <a:t>ADM</a:t>
            </a:r>
            <a:r>
              <a:rPr lang="zh-CN" altLang="en-US" dirty="0">
                <a:latin typeface="宋体" pitchFamily="2" charset="-122"/>
              </a:rPr>
              <a:t>，即架构开发方法。架构开发方法论基本上是有十个步骤，在市面上有很多的企业架构框架，但是没有一个企业架构框架没有</a:t>
            </a:r>
            <a:r>
              <a:rPr lang="en-US" altLang="zh-CN" dirty="0">
                <a:latin typeface="宋体" pitchFamily="2" charset="-122"/>
              </a:rPr>
              <a:t>ADM</a:t>
            </a:r>
            <a:r>
              <a:rPr lang="zh-CN" altLang="en-US" dirty="0">
                <a:latin typeface="宋体" pitchFamily="2" charset="-122"/>
              </a:rPr>
              <a:t>方法论。追本溯源，全球第一个总体架构的框架理论是由</a:t>
            </a:r>
            <a:r>
              <a:rPr lang="en-US" dirty="0">
                <a:latin typeface="宋体" pitchFamily="2" charset="-122"/>
              </a:rPr>
              <a:t>John </a:t>
            </a:r>
            <a:r>
              <a:rPr lang="en-US" dirty="0" err="1">
                <a:latin typeface="宋体" pitchFamily="2" charset="-122"/>
              </a:rPr>
              <a:t>Zachman</a:t>
            </a:r>
            <a:r>
              <a:rPr lang="zh-CN" altLang="en-US" dirty="0">
                <a:latin typeface="宋体" pitchFamily="2" charset="-122"/>
              </a:rPr>
              <a:t>在</a:t>
            </a:r>
            <a:r>
              <a:rPr lang="en-US" dirty="0">
                <a:latin typeface="宋体" pitchFamily="2" charset="-122"/>
              </a:rPr>
              <a:t>1987</a:t>
            </a:r>
            <a:r>
              <a:rPr lang="zh-CN" altLang="en-US" dirty="0">
                <a:latin typeface="宋体" pitchFamily="2" charset="-122"/>
              </a:rPr>
              <a:t>年创立的。到今天，这个架构还是最被企业和组织所接受的理论，国际上通称之为</a:t>
            </a:r>
            <a:r>
              <a:rPr lang="en-US" dirty="0" err="1">
                <a:latin typeface="宋体" pitchFamily="2" charset="-122"/>
              </a:rPr>
              <a:t>Zachman</a:t>
            </a:r>
            <a:r>
              <a:rPr lang="zh-CN" altLang="en-US" dirty="0">
                <a:latin typeface="宋体" pitchFamily="2" charset="-122"/>
              </a:rPr>
              <a:t>总体架构框架。</a:t>
            </a:r>
          </a:p>
        </p:txBody>
      </p:sp>
      <p:sp>
        <p:nvSpPr>
          <p:cNvPr id="6" name="标题 1"/>
          <p:cNvSpPr txBox="1">
            <a:spLocks/>
          </p:cNvSpPr>
          <p:nvPr/>
        </p:nvSpPr>
        <p:spPr bwMode="auto">
          <a:xfrm>
            <a:off x="142844" y="0"/>
            <a:ext cx="7391400" cy="585787"/>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en-US" altLang="zh-CN" sz="3200" b="1" kern="0" dirty="0">
                <a:solidFill>
                  <a:schemeClr val="bg1"/>
                </a:solidFill>
                <a:latin typeface="+mj-lt"/>
                <a:ea typeface="+mj-ea"/>
                <a:cs typeface="+mj-cs"/>
              </a:rPr>
              <a:t>TOGAF</a:t>
            </a:r>
            <a:r>
              <a:rPr lang="zh-CN" altLang="en-US" sz="3200" b="1" kern="0" dirty="0">
                <a:solidFill>
                  <a:schemeClr val="bg1"/>
                </a:solidFill>
                <a:latin typeface="+mj-lt"/>
                <a:ea typeface="+mj-ea"/>
                <a:cs typeface="+mj-cs"/>
              </a:rPr>
              <a:t>概念与企业架构现状</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内容占位符 2"/>
          <p:cNvSpPr>
            <a:spLocks noGrp="1"/>
          </p:cNvSpPr>
          <p:nvPr>
            <p:ph idx="1"/>
          </p:nvPr>
        </p:nvSpPr>
        <p:spPr>
          <a:xfrm>
            <a:off x="982133" y="1071546"/>
            <a:ext cx="9400117" cy="4525962"/>
          </a:xfrm>
        </p:spPr>
        <p:txBody>
          <a:bodyPr/>
          <a:lstStyle/>
          <a:p>
            <a:pPr lvl="1" eaLnBrk="1" hangingPunct="1">
              <a:lnSpc>
                <a:spcPct val="150000"/>
              </a:lnSpc>
              <a:buFont typeface="Arial" charset="0"/>
              <a:buChar char="•"/>
            </a:pPr>
            <a:r>
              <a:rPr lang="en-US" altLang="zh-CN" sz="1600" dirty="0">
                <a:solidFill>
                  <a:srgbClr val="FF0000"/>
                </a:solidFill>
              </a:rPr>
              <a:t>WIKI</a:t>
            </a:r>
            <a:r>
              <a:rPr lang="zh-CN" altLang="en-US" sz="1600" dirty="0">
                <a:solidFill>
                  <a:srgbClr val="FF0000"/>
                </a:solidFill>
              </a:rPr>
              <a:t>百科全书</a:t>
            </a:r>
            <a:r>
              <a:rPr lang="en-US" altLang="zh-CN" sz="1600" dirty="0">
                <a:solidFill>
                  <a:srgbClr val="FF0000"/>
                </a:solidFill>
              </a:rPr>
              <a:t>:</a:t>
            </a:r>
            <a:r>
              <a:rPr lang="zh-CN" altLang="en-US" sz="1600" dirty="0"/>
              <a:t>企业架构是对企业结构的描述</a:t>
            </a:r>
            <a:r>
              <a:rPr lang="en-US" altLang="zh-CN" sz="1600" dirty="0"/>
              <a:t>,</a:t>
            </a:r>
            <a:r>
              <a:rPr lang="zh-CN" altLang="en-US" sz="1600" dirty="0"/>
              <a:t>包括企业各子系统分解</a:t>
            </a:r>
            <a:r>
              <a:rPr lang="en-US" altLang="zh-CN" sz="1600" dirty="0"/>
              <a:t>、</a:t>
            </a:r>
            <a:r>
              <a:rPr lang="zh-CN" altLang="en-US" sz="1600" dirty="0"/>
              <a:t>各子系统之间的关系、子系统与外部环境的关系、使用的术语、企业设计和演化的指导原则等。企业架构师使用各种业务方法，分析技术和概念工具，来了解和记录企业的结构和动态变化。</a:t>
            </a:r>
            <a:endParaRPr lang="en-US" altLang="zh-CN" sz="1600" dirty="0"/>
          </a:p>
          <a:p>
            <a:pPr lvl="1" eaLnBrk="1" hangingPunct="1">
              <a:lnSpc>
                <a:spcPct val="150000"/>
              </a:lnSpc>
              <a:buFont typeface="Arial" charset="0"/>
              <a:buChar char="•"/>
            </a:pPr>
            <a:r>
              <a:rPr lang="en-US" altLang="zh-CN" sz="1600" dirty="0">
                <a:solidFill>
                  <a:srgbClr val="FF0000"/>
                </a:solidFill>
              </a:rPr>
              <a:t>TOGAF</a:t>
            </a:r>
            <a:r>
              <a:rPr lang="zh-CN" altLang="en-US" sz="1600" dirty="0">
                <a:solidFill>
                  <a:srgbClr val="FF0000"/>
                </a:solidFill>
              </a:rPr>
              <a:t>网站</a:t>
            </a:r>
            <a:r>
              <a:rPr lang="en-US" altLang="zh-CN" sz="1600" dirty="0">
                <a:solidFill>
                  <a:srgbClr val="FF0000"/>
                </a:solidFill>
              </a:rPr>
              <a:t>:</a:t>
            </a:r>
            <a:r>
              <a:rPr lang="en-US" altLang="zh-CN" sz="1600" dirty="0"/>
              <a:t>TOGAF</a:t>
            </a:r>
            <a:r>
              <a:rPr lang="zh-CN" altLang="en-US" sz="1600" dirty="0"/>
              <a:t>是一个架构框架，为企业架构的接受、产生、使用和维护提供一套支撑方法和工具。 </a:t>
            </a:r>
          </a:p>
          <a:p>
            <a:pPr lvl="1" eaLnBrk="1" hangingPunct="1">
              <a:lnSpc>
                <a:spcPct val="150000"/>
              </a:lnSpc>
              <a:buFont typeface="Arial" charset="0"/>
              <a:buChar char="•"/>
            </a:pPr>
            <a:r>
              <a:rPr lang="en-US" altLang="en-US" sz="1600" dirty="0">
                <a:solidFill>
                  <a:srgbClr val="FF0000"/>
                </a:solidFill>
              </a:rPr>
              <a:t>ISO/IEC 42010 </a:t>
            </a:r>
            <a:r>
              <a:rPr lang="zh-CN" altLang="en-US" sz="1600" dirty="0"/>
              <a:t>将架构定义为：系统的基础组织，体现在它的组件、相互及与环境之间的关系以及指导其设计及演化的原理。 </a:t>
            </a:r>
            <a:endParaRPr lang="en-US" altLang="zh-CN" sz="1600" dirty="0"/>
          </a:p>
          <a:p>
            <a:pPr eaLnBrk="1" hangingPunct="1">
              <a:buFont typeface="Arial" charset="0"/>
              <a:buNone/>
            </a:pPr>
            <a:endParaRPr lang="zh-CN" altLang="en-US" sz="2000" dirty="0"/>
          </a:p>
        </p:txBody>
      </p:sp>
      <p:sp>
        <p:nvSpPr>
          <p:cNvPr id="5" name="标题 1"/>
          <p:cNvSpPr>
            <a:spLocks noGrp="1"/>
          </p:cNvSpPr>
          <p:nvPr>
            <p:ph type="title"/>
          </p:nvPr>
        </p:nvSpPr>
        <p:spPr bwMode="auto">
          <a:xfrm>
            <a:off x="147108" y="168220"/>
            <a:ext cx="7391400" cy="585787"/>
          </a:xfrm>
          <a:noFill/>
          <a:ln>
            <a:miter lim="800000"/>
            <a:headEnd/>
            <a:tailEnd/>
          </a:ln>
        </p:spPr>
        <p:txBody>
          <a:bodyPr vert="horz" wrap="square" lIns="91440" tIns="45720" rIns="91440" bIns="45720" numCol="1" rtlCol="0" anchor="t" anchorCtr="0" compatLnSpc="1">
            <a:prstTxWarp prst="textNoShape">
              <a:avLst/>
            </a:prstTxWarp>
            <a:normAutofit/>
          </a:bodyPr>
          <a:lstStyle/>
          <a:p>
            <a:pPr eaLnBrk="1" hangingPunct="1"/>
            <a:r>
              <a:rPr lang="zh-CN" altLang="en-US" sz="3200" b="1" dirty="0">
                <a:solidFill>
                  <a:schemeClr val="bg1"/>
                </a:solidFill>
              </a:rPr>
              <a:t>企业架构的概念与内涵</a:t>
            </a:r>
          </a:p>
        </p:txBody>
      </p:sp>
      <p:sp>
        <p:nvSpPr>
          <p:cNvPr id="4" name="内容占位符 2"/>
          <p:cNvSpPr txBox="1">
            <a:spLocks/>
          </p:cNvSpPr>
          <p:nvPr/>
        </p:nvSpPr>
        <p:spPr>
          <a:xfrm>
            <a:off x="1156199" y="4184656"/>
            <a:ext cx="9226051" cy="1985978"/>
          </a:xfrm>
          <a:prstGeom prst="rect">
            <a:avLst/>
          </a:prstGeom>
        </p:spPr>
        <p:txBody>
          <a:bodyPr/>
          <a:lstStyle/>
          <a:p>
            <a:pPr marL="742950" lvl="1" indent="-285750" fontAlgn="base">
              <a:spcBef>
                <a:spcPct val="20000"/>
              </a:spcBef>
              <a:spcAft>
                <a:spcPct val="0"/>
              </a:spcAft>
              <a:buFontTx/>
              <a:buChar char="–"/>
              <a:defRPr/>
            </a:pPr>
            <a:r>
              <a:rPr lang="zh-CN" altLang="en-US" sz="2000" kern="0" dirty="0"/>
              <a:t>企业架构是一套</a:t>
            </a:r>
            <a:r>
              <a:rPr lang="zh-CN" altLang="en-US" sz="2000" kern="0" dirty="0">
                <a:solidFill>
                  <a:srgbClr val="FF0000"/>
                </a:solidFill>
              </a:rPr>
              <a:t>方法学</a:t>
            </a:r>
            <a:r>
              <a:rPr lang="zh-CN" altLang="en-US" sz="2000" kern="0" dirty="0"/>
              <a:t>，是一套帮助企业的管理者了解企业的构成的规范。</a:t>
            </a:r>
            <a:endParaRPr lang="en-US" altLang="zh-CN" sz="2000" kern="0" dirty="0"/>
          </a:p>
          <a:p>
            <a:pPr marL="742950" lvl="1" indent="-285750" fontAlgn="base">
              <a:spcBef>
                <a:spcPct val="20000"/>
              </a:spcBef>
              <a:spcAft>
                <a:spcPct val="0"/>
              </a:spcAft>
              <a:buFontTx/>
              <a:buChar char="–"/>
              <a:defRPr/>
            </a:pPr>
            <a:endParaRPr lang="en-US" altLang="zh-CN" sz="2000" kern="0" dirty="0"/>
          </a:p>
          <a:p>
            <a:pPr marL="742950" lvl="1" indent="-285750" fontAlgn="base">
              <a:spcBef>
                <a:spcPct val="20000"/>
              </a:spcBef>
              <a:spcAft>
                <a:spcPct val="0"/>
              </a:spcAft>
              <a:buFontTx/>
              <a:buChar char="–"/>
              <a:defRPr/>
            </a:pPr>
            <a:r>
              <a:rPr lang="en-US" altLang="en-US" sz="2000" kern="0" dirty="0"/>
              <a:t>TOGAF</a:t>
            </a:r>
            <a:r>
              <a:rPr lang="zh-CN" altLang="en-US" sz="2000" kern="0" dirty="0"/>
              <a:t>给企业带来的是一张张企业分析图表，但没有给出如何有效制订公司战略的方案</a:t>
            </a:r>
            <a:r>
              <a:rPr lang="en-US" altLang="zh-CN" sz="2000" kern="0" dirty="0"/>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内容占位符 2"/>
          <p:cNvSpPr>
            <a:spLocks noGrp="1"/>
          </p:cNvSpPr>
          <p:nvPr>
            <p:ph idx="1"/>
          </p:nvPr>
        </p:nvSpPr>
        <p:spPr>
          <a:xfrm>
            <a:off x="567267" y="1189054"/>
            <a:ext cx="10947400" cy="4525962"/>
          </a:xfrm>
        </p:spPr>
        <p:txBody>
          <a:bodyPr>
            <a:normAutofit fontScale="85000" lnSpcReduction="10000"/>
          </a:bodyPr>
          <a:lstStyle/>
          <a:p>
            <a:pPr lvl="1" eaLnBrk="1" hangingPunct="1">
              <a:lnSpc>
                <a:spcPct val="150000"/>
              </a:lnSpc>
              <a:buFont typeface="Arial" charset="0"/>
              <a:buChar char="•"/>
            </a:pPr>
            <a:r>
              <a:rPr lang="zh-CN" altLang="en-US" dirty="0"/>
              <a:t>学术观点来讲，企业架构是一种对企业多视角的综合描述，它反映了企业的人、流程、技术和组织的安排。对于企业的不同参与者，企业架构提供了不同的视角，用他们容易理解的方式和语言反映企业的状态。企业架构就象企业的</a:t>
            </a:r>
            <a:r>
              <a:rPr lang="en-US" altLang="zh-CN" dirty="0"/>
              <a:t>DNA</a:t>
            </a:r>
            <a:r>
              <a:rPr lang="zh-CN" altLang="en-US" dirty="0"/>
              <a:t>，他决定了企业发展的方向和结果。</a:t>
            </a:r>
            <a:endParaRPr lang="en-US" altLang="zh-CN" dirty="0"/>
          </a:p>
          <a:p>
            <a:pPr lvl="1" eaLnBrk="1" hangingPunct="1">
              <a:lnSpc>
                <a:spcPct val="150000"/>
              </a:lnSpc>
              <a:buNone/>
            </a:pPr>
            <a:endParaRPr lang="zh-CN" altLang="en-US" dirty="0"/>
          </a:p>
          <a:p>
            <a:pPr lvl="1" eaLnBrk="1" hangingPunct="1">
              <a:lnSpc>
                <a:spcPct val="150000"/>
              </a:lnSpc>
              <a:buFont typeface="Arial" charset="0"/>
              <a:buChar char="•"/>
            </a:pPr>
            <a:r>
              <a:rPr lang="zh-CN" altLang="en-US" dirty="0"/>
              <a:t>企业的管理者提到企业架构时，通常会把他们理解为企业的组织结构或者流程图；</a:t>
            </a:r>
            <a:r>
              <a:rPr lang="en-US" altLang="zh-CN" dirty="0"/>
              <a:t>IT</a:t>
            </a:r>
            <a:r>
              <a:rPr lang="zh-CN" altLang="en-US" dirty="0"/>
              <a:t>人员则大多会把它理解成</a:t>
            </a:r>
            <a:r>
              <a:rPr lang="en-US" altLang="zh-CN" dirty="0"/>
              <a:t>IT</a:t>
            </a:r>
            <a:r>
              <a:rPr lang="zh-CN" altLang="en-US" dirty="0"/>
              <a:t>架构。但是，从企业架构的发展来看，现在的企业架构已经涵盖了业务、组织、技术等多个层面。总体上来说，企业架构分为两大部分：业务架构（</a:t>
            </a:r>
            <a:r>
              <a:rPr lang="en-US" altLang="zh-CN" dirty="0"/>
              <a:t>EBA</a:t>
            </a:r>
            <a:r>
              <a:rPr lang="zh-CN" altLang="en-US" dirty="0"/>
              <a:t>）和</a:t>
            </a:r>
            <a:r>
              <a:rPr lang="en-US" altLang="zh-CN" dirty="0"/>
              <a:t>IT</a:t>
            </a:r>
            <a:r>
              <a:rPr lang="zh-CN" altLang="en-US" dirty="0"/>
              <a:t>架构，其中</a:t>
            </a:r>
            <a:r>
              <a:rPr lang="en-US" altLang="zh-CN" dirty="0"/>
              <a:t>IT</a:t>
            </a:r>
            <a:r>
              <a:rPr lang="zh-CN" altLang="en-US" dirty="0"/>
              <a:t>架构又包括数据架构、应用架构和技术架构等几部分。</a:t>
            </a:r>
          </a:p>
          <a:p>
            <a:pPr eaLnBrk="1" hangingPunct="1">
              <a:buFont typeface="Arial" charset="0"/>
              <a:buNone/>
            </a:pPr>
            <a:endParaRPr lang="zh-CN" altLang="en-US" sz="2000" dirty="0"/>
          </a:p>
        </p:txBody>
      </p:sp>
      <p:sp>
        <p:nvSpPr>
          <p:cNvPr id="5" name="标题 1"/>
          <p:cNvSpPr>
            <a:spLocks noGrp="1"/>
          </p:cNvSpPr>
          <p:nvPr>
            <p:ph type="title"/>
          </p:nvPr>
        </p:nvSpPr>
        <p:spPr bwMode="auto">
          <a:xfrm>
            <a:off x="324909" y="96839"/>
            <a:ext cx="7391400" cy="585787"/>
          </a:xfrm>
          <a:noFill/>
          <a:ln>
            <a:miter lim="800000"/>
            <a:headEnd/>
            <a:tailEnd/>
          </a:ln>
        </p:spPr>
        <p:txBody>
          <a:bodyPr vert="horz" wrap="square" lIns="91440" tIns="45720" rIns="91440" bIns="45720" numCol="1" rtlCol="0" anchor="t" anchorCtr="0" compatLnSpc="1">
            <a:prstTxWarp prst="textNoShape">
              <a:avLst/>
            </a:prstTxWarp>
            <a:normAutofit/>
          </a:bodyPr>
          <a:lstStyle/>
          <a:p>
            <a:pPr eaLnBrk="1" hangingPunct="1"/>
            <a:r>
              <a:rPr lang="zh-CN" altLang="en-US" sz="3200" b="1" dirty="0">
                <a:solidFill>
                  <a:schemeClr val="bg1"/>
                </a:solidFill>
                <a:latin typeface="+mn-ea"/>
                <a:ea typeface="+mn-ea"/>
              </a:rPr>
              <a:t>企业架构像企业的</a:t>
            </a:r>
            <a:r>
              <a:rPr lang="en-US" altLang="zh-CN" sz="3200" b="1" dirty="0">
                <a:solidFill>
                  <a:schemeClr val="bg1"/>
                </a:solidFill>
                <a:latin typeface="+mn-ea"/>
                <a:ea typeface="+mn-ea"/>
              </a:rPr>
              <a:t>DNA</a:t>
            </a:r>
            <a:endParaRPr lang="zh-CN" altLang="en-US" sz="3200" b="1" dirty="0">
              <a:solidFill>
                <a:schemeClr val="bg1"/>
              </a:solidFill>
              <a:latin typeface="+mn-ea"/>
              <a:ea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内容占位符 2"/>
          <p:cNvSpPr>
            <a:spLocks noGrp="1"/>
          </p:cNvSpPr>
          <p:nvPr>
            <p:ph idx="1"/>
          </p:nvPr>
        </p:nvSpPr>
        <p:spPr>
          <a:xfrm>
            <a:off x="143932" y="357166"/>
            <a:ext cx="11946468" cy="2643206"/>
          </a:xfrm>
        </p:spPr>
        <p:txBody>
          <a:bodyPr>
            <a:normAutofit lnSpcReduction="10000"/>
          </a:bodyPr>
          <a:lstStyle/>
          <a:p>
            <a:pPr eaLnBrk="1" hangingPunct="1"/>
            <a:endParaRPr lang="en-US" altLang="zh-CN" sz="2400" dirty="0"/>
          </a:p>
          <a:p>
            <a:r>
              <a:rPr lang="zh-CN" altLang="en-US" sz="2400" dirty="0"/>
              <a:t>企业架构，管理者通常认为是企业的组织架构或者流程图</a:t>
            </a:r>
            <a:r>
              <a:rPr lang="en-US" sz="2400" dirty="0"/>
              <a:t>;IT</a:t>
            </a:r>
            <a:r>
              <a:rPr lang="zh-CN" altLang="en-US" sz="2400" dirty="0"/>
              <a:t>人员则会认为是</a:t>
            </a:r>
            <a:r>
              <a:rPr lang="en-US" sz="2400" dirty="0"/>
              <a:t>IT</a:t>
            </a:r>
            <a:r>
              <a:rPr lang="zh-CN" altLang="en-US" sz="2400" dirty="0"/>
              <a:t>架构。实际上，</a:t>
            </a:r>
            <a:r>
              <a:rPr lang="en-US" sz="2400" dirty="0"/>
              <a:t> “</a:t>
            </a:r>
            <a:r>
              <a:rPr lang="zh-CN" altLang="en-US" sz="2400" dirty="0"/>
              <a:t>企业架构</a:t>
            </a:r>
            <a:r>
              <a:rPr lang="en-US" sz="2400" dirty="0"/>
              <a:t>”</a:t>
            </a:r>
            <a:r>
              <a:rPr lang="zh-CN" altLang="en-US" sz="2400" dirty="0"/>
              <a:t>一词，是对英文</a:t>
            </a:r>
            <a:r>
              <a:rPr lang="en-US" sz="2400" dirty="0"/>
              <a:t> Enterprise Architecture, EA </a:t>
            </a:r>
            <a:r>
              <a:rPr lang="zh-CN" altLang="en-US" sz="2400" dirty="0"/>
              <a:t>的翻译。</a:t>
            </a:r>
            <a:r>
              <a:rPr lang="en-US" sz="2400" dirty="0"/>
              <a:t>1997</a:t>
            </a:r>
            <a:r>
              <a:rPr lang="zh-CN" altLang="en-US" sz="2400" dirty="0"/>
              <a:t>年，</a:t>
            </a:r>
            <a:r>
              <a:rPr lang="en-US" sz="2400" dirty="0" err="1"/>
              <a:t>Zachman</a:t>
            </a:r>
            <a:r>
              <a:rPr lang="zh-CN" altLang="en-US" sz="2400" dirty="0"/>
              <a:t>总结了十年间的研究和实践，提出了扩充的、更完整的框架，并改称为</a:t>
            </a:r>
            <a:r>
              <a:rPr lang="en-US" sz="2400" dirty="0"/>
              <a:t>“</a:t>
            </a:r>
            <a:r>
              <a:rPr lang="zh-CN" altLang="en-US" sz="2400" dirty="0"/>
              <a:t>企业架构框架</a:t>
            </a:r>
            <a:r>
              <a:rPr lang="en-US" sz="2400" dirty="0"/>
              <a:t>”(Framework for Enterprise Architecture)</a:t>
            </a:r>
            <a:r>
              <a:rPr lang="zh-CN" altLang="en-US" sz="2400" dirty="0"/>
              <a:t>，并指出</a:t>
            </a:r>
            <a:r>
              <a:rPr lang="en-US" sz="2400" dirty="0"/>
              <a:t>“EA</a:t>
            </a:r>
            <a:r>
              <a:rPr lang="zh-CN" altLang="en-US" sz="2400" dirty="0"/>
              <a:t>就是企业的描述性表达，以及企业创建后进行改变的基线</a:t>
            </a:r>
            <a:r>
              <a:rPr lang="en-US" sz="2400" dirty="0"/>
              <a:t>”</a:t>
            </a:r>
            <a:r>
              <a:rPr lang="zh-CN" altLang="en-US" sz="2400" dirty="0"/>
              <a:t>。</a:t>
            </a:r>
            <a:r>
              <a:rPr lang="en-US" sz="2400" dirty="0"/>
              <a:t>Richard </a:t>
            </a:r>
            <a:r>
              <a:rPr lang="en-US" sz="2400" dirty="0" err="1"/>
              <a:t>Veryard</a:t>
            </a:r>
            <a:r>
              <a:rPr lang="zh-CN" altLang="en-US" sz="2400" dirty="0"/>
              <a:t>也曾指出</a:t>
            </a:r>
            <a:r>
              <a:rPr lang="en-US" sz="2400" dirty="0"/>
              <a:t>“</a:t>
            </a:r>
            <a:r>
              <a:rPr lang="zh-CN" altLang="en-US" sz="2400" dirty="0"/>
              <a:t>企业架构</a:t>
            </a:r>
            <a:r>
              <a:rPr lang="en-US" sz="2400" dirty="0"/>
              <a:t>”( Enterprise Architecture)</a:t>
            </a:r>
            <a:r>
              <a:rPr lang="zh-CN" altLang="en-US" sz="2400" dirty="0"/>
              <a:t>的两种观点：一种是传统的观点</a:t>
            </a:r>
            <a:r>
              <a:rPr lang="en-US" sz="2400" dirty="0"/>
              <a:t>“EA</a:t>
            </a:r>
            <a:r>
              <a:rPr lang="zh-CN" altLang="en-US" sz="2400" dirty="0"/>
              <a:t>即</a:t>
            </a:r>
            <a:r>
              <a:rPr lang="en-US" sz="2400" dirty="0"/>
              <a:t>IT</a:t>
            </a:r>
            <a:r>
              <a:rPr lang="zh-CN" altLang="en-US" sz="2400" dirty="0"/>
              <a:t>规划</a:t>
            </a:r>
            <a:r>
              <a:rPr lang="en-US" sz="2400" dirty="0"/>
              <a:t> ”(EA-as-IT-planning)</a:t>
            </a:r>
            <a:r>
              <a:rPr lang="zh-CN" altLang="en-US" sz="2400" dirty="0"/>
              <a:t>，另一种是现下比较流行的观点是</a:t>
            </a:r>
            <a:r>
              <a:rPr lang="en-US" sz="2400" dirty="0"/>
              <a:t>“</a:t>
            </a:r>
            <a:r>
              <a:rPr lang="zh-CN" altLang="en-US" sz="2400" dirty="0"/>
              <a:t>将</a:t>
            </a:r>
            <a:r>
              <a:rPr lang="en-US" sz="2400" dirty="0"/>
              <a:t>EA</a:t>
            </a:r>
            <a:r>
              <a:rPr lang="zh-CN" altLang="en-US" sz="2400" dirty="0"/>
              <a:t>看作业务战略</a:t>
            </a:r>
            <a:r>
              <a:rPr lang="en-US" sz="2400" dirty="0"/>
              <a:t>”((EA-as-business-strategy)</a:t>
            </a:r>
            <a:r>
              <a:rPr lang="zh-CN" altLang="en-US" sz="2400" dirty="0"/>
              <a:t>。</a:t>
            </a:r>
          </a:p>
          <a:p>
            <a:pPr lvl="2" eaLnBrk="1" hangingPunct="1"/>
            <a:endParaRPr lang="en-US" altLang="zh-CN" sz="2400" dirty="0"/>
          </a:p>
          <a:p>
            <a:pPr lvl="1" eaLnBrk="1" hangingPunct="1"/>
            <a:endParaRPr lang="en-US" altLang="zh-CN" sz="2800" dirty="0"/>
          </a:p>
          <a:p>
            <a:pPr eaLnBrk="1" hangingPunct="1"/>
            <a:endParaRPr lang="en-US" altLang="zh-CN" sz="3200" dirty="0"/>
          </a:p>
        </p:txBody>
      </p:sp>
      <p:sp>
        <p:nvSpPr>
          <p:cNvPr id="4" name="标题 1"/>
          <p:cNvSpPr txBox="1">
            <a:spLocks/>
          </p:cNvSpPr>
          <p:nvPr/>
        </p:nvSpPr>
        <p:spPr bwMode="auto">
          <a:xfrm>
            <a:off x="215340" y="0"/>
            <a:ext cx="7391400" cy="585787"/>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zh-CN" altLang="en-US" sz="3200" b="1" kern="0" dirty="0">
                <a:solidFill>
                  <a:schemeClr val="bg1"/>
                </a:solidFill>
                <a:latin typeface="+mj-lt"/>
                <a:ea typeface="+mj-ea"/>
                <a:cs typeface="+mj-cs"/>
              </a:rPr>
              <a:t>褪下企业架构</a:t>
            </a:r>
            <a:r>
              <a:rPr lang="en-US" altLang="zh-CN" sz="3200" b="1" kern="0" dirty="0">
                <a:solidFill>
                  <a:schemeClr val="bg1"/>
                </a:solidFill>
                <a:latin typeface="+mj-lt"/>
                <a:ea typeface="+mj-ea"/>
                <a:cs typeface="+mj-cs"/>
              </a:rPr>
              <a:t>EA</a:t>
            </a:r>
            <a:r>
              <a:rPr lang="zh-CN" altLang="en-US" sz="3200" b="1" kern="0" dirty="0">
                <a:solidFill>
                  <a:schemeClr val="bg1"/>
                </a:solidFill>
                <a:latin typeface="+mj-lt"/>
                <a:ea typeface="+mj-ea"/>
                <a:cs typeface="+mj-cs"/>
              </a:rPr>
              <a:t>的“神秘面纱”</a:t>
            </a:r>
          </a:p>
        </p:txBody>
      </p:sp>
      <p:pic>
        <p:nvPicPr>
          <p:cNvPr id="3074" name="图片 7" descr="EA演进路线图"/>
          <p:cNvPicPr>
            <a:picLocks noChangeAspect="1" noChangeArrowheads="1"/>
          </p:cNvPicPr>
          <p:nvPr/>
        </p:nvPicPr>
        <p:blipFill>
          <a:blip r:embed="rId3"/>
          <a:srcRect/>
          <a:stretch>
            <a:fillRect/>
          </a:stretch>
        </p:blipFill>
        <p:spPr bwMode="auto">
          <a:xfrm>
            <a:off x="-2" y="3000372"/>
            <a:ext cx="12192002" cy="3857628"/>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593386" y="842389"/>
            <a:ext cx="998057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nSpc>
                <a:spcPct val="100000"/>
              </a:lnSpc>
              <a:spcBef>
                <a:spcPct val="0"/>
              </a:spcBef>
              <a:buClrTx/>
              <a:buSzTx/>
              <a:buFontTx/>
              <a:buNone/>
            </a:pPr>
            <a:r>
              <a:rPr lang="zh-CN" altLang="en-US" sz="3200" b="1" dirty="0">
                <a:latin typeface="Times New Roman" pitchFamily="18" charset="0"/>
                <a:ea typeface="楷体_GB2312" pitchFamily="49" charset="-122"/>
              </a:rPr>
              <a:t>软件项目的建立有其质量管理理论作为科学依据。</a:t>
            </a:r>
          </a:p>
          <a:p>
            <a:pPr>
              <a:lnSpc>
                <a:spcPct val="100000"/>
              </a:lnSpc>
              <a:spcBef>
                <a:spcPct val="0"/>
              </a:spcBef>
              <a:buClrTx/>
              <a:buSzTx/>
              <a:buFontTx/>
              <a:buNone/>
            </a:pPr>
            <a:r>
              <a:rPr lang="zh-CN" altLang="en-US" sz="3200" b="1" dirty="0">
                <a:latin typeface="Times New Roman" pitchFamily="18" charset="0"/>
                <a:ea typeface="楷体_GB2312" pitchFamily="49" charset="-122"/>
              </a:rPr>
              <a:t>几位著名的质量管理大师为其奠定了基础。</a:t>
            </a:r>
            <a:endParaRPr lang="zh-CN" altLang="en-US" sz="3600" b="1" dirty="0">
              <a:latin typeface="Times New Roman" pitchFamily="18" charset="0"/>
              <a:ea typeface="楷体_GB2312" pitchFamily="49" charset="-122"/>
            </a:endParaRPr>
          </a:p>
        </p:txBody>
      </p:sp>
      <p:sp>
        <p:nvSpPr>
          <p:cNvPr id="32771" name="Text Box 3"/>
          <p:cNvSpPr txBox="1">
            <a:spLocks noChangeArrowheads="1"/>
          </p:cNvSpPr>
          <p:nvPr/>
        </p:nvSpPr>
        <p:spPr bwMode="auto">
          <a:xfrm>
            <a:off x="334434" y="2070049"/>
            <a:ext cx="32351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lnSpc>
                <a:spcPct val="100000"/>
              </a:lnSpc>
              <a:spcBef>
                <a:spcPct val="0"/>
              </a:spcBef>
              <a:buClrTx/>
              <a:buSzTx/>
              <a:buFontTx/>
              <a:buNone/>
            </a:pPr>
            <a:r>
              <a:rPr kumimoji="1" lang="en-US" altLang="zh-CN" b="1" dirty="0" err="1">
                <a:solidFill>
                  <a:srgbClr val="FF0000"/>
                </a:solidFill>
                <a:latin typeface="Times New Roman" pitchFamily="18" charset="0"/>
                <a:ea typeface="黑体" pitchFamily="49" charset="-122"/>
              </a:rPr>
              <a:t>Shewhart</a:t>
            </a:r>
            <a:r>
              <a:rPr kumimoji="1" lang="zh-CN" altLang="en-US" b="1" dirty="0">
                <a:solidFill>
                  <a:srgbClr val="FF0000"/>
                </a:solidFill>
                <a:latin typeface="Times New Roman" pitchFamily="18" charset="0"/>
                <a:ea typeface="黑体" pitchFamily="49" charset="-122"/>
              </a:rPr>
              <a:t>的</a:t>
            </a:r>
            <a:r>
              <a:rPr kumimoji="1" lang="en-US" altLang="zh-CN" b="1" dirty="0">
                <a:solidFill>
                  <a:srgbClr val="FF0000"/>
                </a:solidFill>
                <a:latin typeface="Times New Roman" pitchFamily="18" charset="0"/>
                <a:ea typeface="黑体" pitchFamily="49" charset="-122"/>
              </a:rPr>
              <a:t>PDCA</a:t>
            </a:r>
            <a:r>
              <a:rPr kumimoji="1" lang="zh-CN" altLang="en-US" b="1" dirty="0">
                <a:solidFill>
                  <a:srgbClr val="FF0000"/>
                </a:solidFill>
                <a:latin typeface="Times New Roman" pitchFamily="18" charset="0"/>
                <a:ea typeface="黑体" pitchFamily="49" charset="-122"/>
              </a:rPr>
              <a:t>循环</a:t>
            </a:r>
            <a:endParaRPr kumimoji="1" lang="zh-CN" altLang="zh-CN" dirty="0">
              <a:solidFill>
                <a:srgbClr val="FF0000"/>
              </a:solidFill>
              <a:latin typeface="Times New Roman" pitchFamily="18" charset="0"/>
            </a:endParaRPr>
          </a:p>
        </p:txBody>
      </p:sp>
      <p:sp>
        <p:nvSpPr>
          <p:cNvPr id="32772" name="Text Box 4"/>
          <p:cNvSpPr txBox="1">
            <a:spLocks noChangeArrowheads="1"/>
          </p:cNvSpPr>
          <p:nvPr/>
        </p:nvSpPr>
        <p:spPr bwMode="auto">
          <a:xfrm>
            <a:off x="334434" y="2532281"/>
            <a:ext cx="8291593"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lnSpc>
                <a:spcPct val="100000"/>
              </a:lnSpc>
              <a:spcBef>
                <a:spcPct val="0"/>
              </a:spcBef>
              <a:buClrTx/>
              <a:buSzTx/>
              <a:buFontTx/>
              <a:buNone/>
            </a:pPr>
            <a:r>
              <a:rPr kumimoji="1" lang="zh-CN" altLang="en-US" sz="2800" dirty="0">
                <a:latin typeface="Times New Roman" pitchFamily="18" charset="0"/>
              </a:rPr>
              <a:t>--  </a:t>
            </a:r>
            <a:r>
              <a:rPr kumimoji="1" lang="zh-CN" altLang="en-US" sz="2800" b="1" dirty="0">
                <a:latin typeface="Times New Roman" pitchFamily="18" charset="0"/>
                <a:ea typeface="楷体_GB2312" pitchFamily="49" charset="-122"/>
              </a:rPr>
              <a:t>早在30年代末</a:t>
            </a:r>
            <a:r>
              <a:rPr kumimoji="1" lang="en-US" altLang="zh-CN" sz="2800" b="1" dirty="0">
                <a:latin typeface="Times New Roman" pitchFamily="18" charset="0"/>
                <a:ea typeface="楷体_GB2312" pitchFamily="49" charset="-122"/>
              </a:rPr>
              <a:t>Walter </a:t>
            </a:r>
            <a:r>
              <a:rPr kumimoji="1" lang="en-US" altLang="zh-CN" sz="2800" b="1" dirty="0" err="1">
                <a:latin typeface="Times New Roman" pitchFamily="18" charset="0"/>
                <a:ea typeface="楷体_GB2312" pitchFamily="49" charset="-122"/>
              </a:rPr>
              <a:t>Shewhart</a:t>
            </a:r>
            <a:r>
              <a:rPr kumimoji="1" lang="zh-CN" altLang="en-US" sz="2800" b="1" dirty="0">
                <a:latin typeface="Times New Roman" pitchFamily="18" charset="0"/>
                <a:ea typeface="楷体_GB2312" pitchFamily="49" charset="-122"/>
              </a:rPr>
              <a:t>已提出质量改进的</a:t>
            </a:r>
          </a:p>
          <a:p>
            <a:pPr eaLnBrk="1" hangingPunct="1">
              <a:lnSpc>
                <a:spcPct val="100000"/>
              </a:lnSpc>
              <a:spcBef>
                <a:spcPct val="0"/>
              </a:spcBef>
              <a:buClrTx/>
              <a:buSzTx/>
              <a:buFontTx/>
              <a:buNone/>
            </a:pPr>
            <a:r>
              <a:rPr kumimoji="1" lang="zh-CN" altLang="en-US" sz="2800" b="1" dirty="0">
                <a:latin typeface="Times New Roman" pitchFamily="18" charset="0"/>
                <a:ea typeface="楷体_GB2312" pitchFamily="49" charset="-122"/>
              </a:rPr>
              <a:t>     </a:t>
            </a:r>
            <a:r>
              <a:rPr kumimoji="1" lang="en-US" altLang="zh-CN" sz="2800" b="1" dirty="0">
                <a:latin typeface="Times New Roman" pitchFamily="18" charset="0"/>
                <a:ea typeface="楷体_GB2312" pitchFamily="49" charset="-122"/>
              </a:rPr>
              <a:t>PDCA</a:t>
            </a:r>
            <a:r>
              <a:rPr kumimoji="1" lang="zh-CN" altLang="en-US" sz="2800" b="1" dirty="0">
                <a:latin typeface="Times New Roman" pitchFamily="18" charset="0"/>
                <a:ea typeface="楷体_GB2312" pitchFamily="49" charset="-122"/>
              </a:rPr>
              <a:t>循环。</a:t>
            </a:r>
          </a:p>
          <a:p>
            <a:pPr eaLnBrk="1" hangingPunct="1">
              <a:lnSpc>
                <a:spcPct val="100000"/>
              </a:lnSpc>
              <a:spcBef>
                <a:spcPct val="0"/>
              </a:spcBef>
              <a:buClrTx/>
              <a:buSzTx/>
              <a:buFontTx/>
              <a:buNone/>
            </a:pPr>
            <a:r>
              <a:rPr kumimoji="1" lang="zh-CN" altLang="en-US" sz="2800" b="1" dirty="0">
                <a:latin typeface="Times New Roman" pitchFamily="18" charset="0"/>
              </a:rPr>
              <a:t>--  </a:t>
            </a:r>
            <a:r>
              <a:rPr kumimoji="1" lang="en-US" altLang="zh-CN" sz="2800" b="1" dirty="0">
                <a:latin typeface="Times New Roman" pitchFamily="18" charset="0"/>
                <a:ea typeface="楷体_GB2312" pitchFamily="49" charset="-122"/>
              </a:rPr>
              <a:t>PDCA</a:t>
            </a:r>
            <a:r>
              <a:rPr kumimoji="1" lang="zh-CN" altLang="en-US" sz="2800" b="1" dirty="0">
                <a:latin typeface="Times New Roman" pitchFamily="18" charset="0"/>
                <a:ea typeface="楷体_GB2312" pitchFamily="49" charset="-122"/>
              </a:rPr>
              <a:t>循环至今影响着许多现代质量管理和质量</a:t>
            </a:r>
          </a:p>
          <a:p>
            <a:pPr eaLnBrk="1" hangingPunct="1">
              <a:lnSpc>
                <a:spcPct val="100000"/>
              </a:lnSpc>
              <a:spcBef>
                <a:spcPct val="0"/>
              </a:spcBef>
              <a:buClrTx/>
              <a:buSzTx/>
              <a:buFontTx/>
              <a:buNone/>
            </a:pPr>
            <a:r>
              <a:rPr kumimoji="1" lang="zh-CN" altLang="en-US" sz="2800" b="1" dirty="0">
                <a:latin typeface="Times New Roman" pitchFamily="18" charset="0"/>
                <a:ea typeface="楷体_GB2312" pitchFamily="49" charset="-122"/>
              </a:rPr>
              <a:t>    改进方法，包括</a:t>
            </a:r>
            <a:r>
              <a:rPr kumimoji="1" lang="en-US" altLang="zh-CN" sz="2800" b="1" dirty="0">
                <a:latin typeface="Times New Roman" pitchFamily="18" charset="0"/>
                <a:ea typeface="楷体_GB2312" pitchFamily="49" charset="-122"/>
              </a:rPr>
              <a:t>ISO9000</a:t>
            </a:r>
            <a:r>
              <a:rPr kumimoji="1" lang="zh-CN" altLang="en-US" sz="2800" b="1" dirty="0">
                <a:latin typeface="Times New Roman" pitchFamily="18" charset="0"/>
                <a:ea typeface="楷体_GB2312" pitchFamily="49" charset="-122"/>
              </a:rPr>
              <a:t>国际质量标准等。</a:t>
            </a:r>
            <a:endParaRPr kumimoji="1" lang="zh-CN" altLang="en-US" sz="3200" b="1" dirty="0">
              <a:latin typeface="Times New Roman" pitchFamily="18" charset="0"/>
              <a:ea typeface="楷体_GB2312" pitchFamily="49" charset="-122"/>
            </a:endParaRPr>
          </a:p>
        </p:txBody>
      </p:sp>
      <p:sp>
        <p:nvSpPr>
          <p:cNvPr id="32773" name="Text Box 5"/>
          <p:cNvSpPr txBox="1">
            <a:spLocks noChangeArrowheads="1"/>
          </p:cNvSpPr>
          <p:nvPr/>
        </p:nvSpPr>
        <p:spPr bwMode="auto">
          <a:xfrm>
            <a:off x="7719484" y="6092826"/>
            <a:ext cx="12907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nSpc>
                <a:spcPct val="100000"/>
              </a:lnSpc>
              <a:spcBef>
                <a:spcPct val="0"/>
              </a:spcBef>
              <a:buClrTx/>
              <a:buSzTx/>
              <a:buFontTx/>
              <a:buNone/>
            </a:pPr>
            <a:r>
              <a:rPr lang="en-US" altLang="zh-CN" sz="1800" b="1">
                <a:latin typeface="Times New Roman" pitchFamily="18" charset="0"/>
                <a:ea typeface="楷体_GB2312" pitchFamily="49" charset="-122"/>
              </a:rPr>
              <a:t>PDCA</a:t>
            </a:r>
            <a:r>
              <a:rPr lang="zh-CN" altLang="en-US" sz="1800" b="1">
                <a:latin typeface="Times New Roman" pitchFamily="18" charset="0"/>
                <a:ea typeface="楷体_GB2312" pitchFamily="49" charset="-122"/>
              </a:rPr>
              <a:t>循环</a:t>
            </a:r>
            <a:endParaRPr lang="zh-CN" altLang="en-US" sz="1800">
              <a:latin typeface="Times New Roman" pitchFamily="18" charset="0"/>
              <a:ea typeface="楷体_GB2312" pitchFamily="49" charset="-122"/>
            </a:endParaRPr>
          </a:p>
        </p:txBody>
      </p:sp>
      <p:grpSp>
        <p:nvGrpSpPr>
          <p:cNvPr id="32774" name="Group 6"/>
          <p:cNvGrpSpPr>
            <a:grpSpLocks/>
          </p:cNvGrpSpPr>
          <p:nvPr/>
        </p:nvGrpSpPr>
        <p:grpSpPr bwMode="auto">
          <a:xfrm>
            <a:off x="6856639" y="4029075"/>
            <a:ext cx="4789161" cy="2133600"/>
            <a:chOff x="1190" y="2112"/>
            <a:chExt cx="3405" cy="1344"/>
          </a:xfrm>
        </p:grpSpPr>
        <p:sp>
          <p:nvSpPr>
            <p:cNvPr id="32778" name="Oval 7"/>
            <p:cNvSpPr>
              <a:spLocks noChangeArrowheads="1"/>
            </p:cNvSpPr>
            <p:nvPr/>
          </p:nvSpPr>
          <p:spPr bwMode="auto">
            <a:xfrm>
              <a:off x="2016" y="2352"/>
              <a:ext cx="2016" cy="110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a:lnSpc>
                  <a:spcPct val="100000"/>
                </a:lnSpc>
                <a:spcBef>
                  <a:spcPct val="0"/>
                </a:spcBef>
                <a:buClrTx/>
                <a:buSzTx/>
                <a:buFontTx/>
                <a:buNone/>
              </a:pPr>
              <a:endParaRPr lang="zh-CN" altLang="en-US" sz="2000" b="1">
                <a:latin typeface="Times New Roman" pitchFamily="18" charset="0"/>
              </a:endParaRPr>
            </a:p>
          </p:txBody>
        </p:sp>
        <p:sp>
          <p:nvSpPr>
            <p:cNvPr id="32779" name="Text Box 8"/>
            <p:cNvSpPr txBox="1">
              <a:spLocks noChangeArrowheads="1"/>
            </p:cNvSpPr>
            <p:nvPr/>
          </p:nvSpPr>
          <p:spPr bwMode="auto">
            <a:xfrm>
              <a:off x="1190" y="2313"/>
              <a:ext cx="43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nSpc>
                  <a:spcPct val="100000"/>
                </a:lnSpc>
                <a:spcBef>
                  <a:spcPct val="0"/>
                </a:spcBef>
                <a:buClrTx/>
                <a:buSzTx/>
                <a:buFontTx/>
                <a:buNone/>
              </a:pPr>
              <a:r>
                <a:rPr lang="en-US" altLang="zh-CN" sz="2000" b="1">
                  <a:latin typeface="Times New Roman" pitchFamily="18" charset="0"/>
                </a:rPr>
                <a:t>Action</a:t>
              </a:r>
            </a:p>
          </p:txBody>
        </p:sp>
        <p:sp>
          <p:nvSpPr>
            <p:cNvPr id="32780" name="Text Box 9"/>
            <p:cNvSpPr txBox="1">
              <a:spLocks noChangeArrowheads="1"/>
            </p:cNvSpPr>
            <p:nvPr/>
          </p:nvSpPr>
          <p:spPr bwMode="auto">
            <a:xfrm>
              <a:off x="1200" y="3151"/>
              <a:ext cx="41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nSpc>
                  <a:spcPct val="100000"/>
                </a:lnSpc>
                <a:spcBef>
                  <a:spcPct val="0"/>
                </a:spcBef>
                <a:buClrTx/>
                <a:buSzTx/>
                <a:buFontTx/>
                <a:buNone/>
              </a:pPr>
              <a:r>
                <a:rPr lang="en-US" altLang="zh-CN" sz="2000" b="1">
                  <a:latin typeface="Times New Roman" pitchFamily="18" charset="0"/>
                </a:rPr>
                <a:t>Check</a:t>
              </a:r>
            </a:p>
          </p:txBody>
        </p:sp>
        <p:sp>
          <p:nvSpPr>
            <p:cNvPr id="32781" name="Text Box 10"/>
            <p:cNvSpPr txBox="1">
              <a:spLocks noChangeArrowheads="1"/>
            </p:cNvSpPr>
            <p:nvPr/>
          </p:nvSpPr>
          <p:spPr bwMode="auto">
            <a:xfrm>
              <a:off x="4272" y="2287"/>
              <a:ext cx="32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nSpc>
                  <a:spcPct val="100000"/>
                </a:lnSpc>
                <a:spcBef>
                  <a:spcPct val="0"/>
                </a:spcBef>
                <a:buClrTx/>
                <a:buSzTx/>
                <a:buFontTx/>
                <a:buNone/>
              </a:pPr>
              <a:r>
                <a:rPr lang="en-US" altLang="zh-CN" sz="2000" b="1">
                  <a:latin typeface="Times New Roman" pitchFamily="18" charset="0"/>
                </a:rPr>
                <a:t>Plan</a:t>
              </a:r>
            </a:p>
          </p:txBody>
        </p:sp>
        <p:sp>
          <p:nvSpPr>
            <p:cNvPr id="32782" name="Text Box 11"/>
            <p:cNvSpPr txBox="1">
              <a:spLocks noChangeArrowheads="1"/>
            </p:cNvSpPr>
            <p:nvPr/>
          </p:nvSpPr>
          <p:spPr bwMode="auto">
            <a:xfrm>
              <a:off x="4320" y="3199"/>
              <a:ext cx="23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nSpc>
                  <a:spcPct val="100000"/>
                </a:lnSpc>
                <a:spcBef>
                  <a:spcPct val="0"/>
                </a:spcBef>
                <a:buClrTx/>
                <a:buSzTx/>
                <a:buFontTx/>
                <a:buNone/>
              </a:pPr>
              <a:r>
                <a:rPr lang="en-US" altLang="zh-CN" sz="2000" b="1">
                  <a:latin typeface="Times New Roman" pitchFamily="18" charset="0"/>
                </a:rPr>
                <a:t>Do</a:t>
              </a:r>
            </a:p>
          </p:txBody>
        </p:sp>
        <p:cxnSp>
          <p:nvCxnSpPr>
            <p:cNvPr id="32783" name="AutoShape 12"/>
            <p:cNvCxnSpPr>
              <a:cxnSpLocks noChangeShapeType="1"/>
              <a:stCxn id="32778" idx="2"/>
              <a:endCxn id="32778" idx="6"/>
            </p:cNvCxnSpPr>
            <p:nvPr/>
          </p:nvCxnSpPr>
          <p:spPr bwMode="auto">
            <a:xfrm>
              <a:off x="2016" y="2904"/>
              <a:ext cx="2016"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84" name="AutoShape 13"/>
            <p:cNvCxnSpPr>
              <a:cxnSpLocks noChangeShapeType="1"/>
              <a:stCxn id="32778" idx="0"/>
              <a:endCxn id="32778" idx="4"/>
            </p:cNvCxnSpPr>
            <p:nvPr/>
          </p:nvCxnSpPr>
          <p:spPr bwMode="auto">
            <a:xfrm>
              <a:off x="3024" y="2352"/>
              <a:ext cx="0" cy="110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785" name="Text Box 14"/>
            <p:cNvSpPr txBox="1">
              <a:spLocks noChangeArrowheads="1"/>
            </p:cNvSpPr>
            <p:nvPr/>
          </p:nvSpPr>
          <p:spPr bwMode="auto">
            <a:xfrm>
              <a:off x="2448" y="2544"/>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a:lnSpc>
                  <a:spcPct val="100000"/>
                </a:lnSpc>
                <a:spcBef>
                  <a:spcPct val="0"/>
                </a:spcBef>
                <a:buClrTx/>
                <a:buSzTx/>
                <a:buFontTx/>
                <a:buNone/>
              </a:pPr>
              <a:r>
                <a:rPr lang="en-US" altLang="zh-CN" sz="2000" b="1">
                  <a:latin typeface="Times New Roman" pitchFamily="18" charset="0"/>
                </a:rPr>
                <a:t>A</a:t>
              </a:r>
            </a:p>
          </p:txBody>
        </p:sp>
        <p:sp>
          <p:nvSpPr>
            <p:cNvPr id="32786" name="Text Box 15"/>
            <p:cNvSpPr txBox="1">
              <a:spLocks noChangeArrowheads="1"/>
            </p:cNvSpPr>
            <p:nvPr/>
          </p:nvSpPr>
          <p:spPr bwMode="auto">
            <a:xfrm>
              <a:off x="3264" y="2544"/>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a:lnSpc>
                  <a:spcPct val="100000"/>
                </a:lnSpc>
                <a:spcBef>
                  <a:spcPct val="0"/>
                </a:spcBef>
                <a:buClrTx/>
                <a:buSzTx/>
                <a:buFontTx/>
                <a:buNone/>
              </a:pPr>
              <a:r>
                <a:rPr lang="en-US" altLang="zh-CN" sz="2000" b="1">
                  <a:latin typeface="Times New Roman" pitchFamily="18" charset="0"/>
                </a:rPr>
                <a:t>P</a:t>
              </a:r>
            </a:p>
          </p:txBody>
        </p:sp>
        <p:sp>
          <p:nvSpPr>
            <p:cNvPr id="32787" name="Text Box 16"/>
            <p:cNvSpPr txBox="1">
              <a:spLocks noChangeArrowheads="1"/>
            </p:cNvSpPr>
            <p:nvPr/>
          </p:nvSpPr>
          <p:spPr bwMode="auto">
            <a:xfrm>
              <a:off x="2448" y="3024"/>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a:lnSpc>
                  <a:spcPct val="100000"/>
                </a:lnSpc>
                <a:spcBef>
                  <a:spcPct val="0"/>
                </a:spcBef>
                <a:buClrTx/>
                <a:buSzTx/>
                <a:buFontTx/>
                <a:buNone/>
              </a:pPr>
              <a:r>
                <a:rPr lang="en-US" altLang="zh-CN" sz="2000" b="1">
                  <a:latin typeface="Times New Roman" pitchFamily="18" charset="0"/>
                </a:rPr>
                <a:t>C</a:t>
              </a:r>
            </a:p>
          </p:txBody>
        </p:sp>
        <p:sp>
          <p:nvSpPr>
            <p:cNvPr id="32788" name="Text Box 17"/>
            <p:cNvSpPr txBox="1">
              <a:spLocks noChangeArrowheads="1"/>
            </p:cNvSpPr>
            <p:nvPr/>
          </p:nvSpPr>
          <p:spPr bwMode="auto">
            <a:xfrm>
              <a:off x="3264" y="3024"/>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a:lnSpc>
                  <a:spcPct val="100000"/>
                </a:lnSpc>
                <a:spcBef>
                  <a:spcPct val="0"/>
                </a:spcBef>
                <a:buClrTx/>
                <a:buSzTx/>
                <a:buFontTx/>
                <a:buNone/>
              </a:pPr>
              <a:r>
                <a:rPr lang="en-US" altLang="zh-CN" sz="2000" b="1">
                  <a:latin typeface="Times New Roman" pitchFamily="18" charset="0"/>
                </a:rPr>
                <a:t>D</a:t>
              </a:r>
            </a:p>
          </p:txBody>
        </p:sp>
        <p:sp>
          <p:nvSpPr>
            <p:cNvPr id="32789" name="AutoShape 18"/>
            <p:cNvSpPr>
              <a:spLocks noChangeArrowheads="1"/>
            </p:cNvSpPr>
            <p:nvPr/>
          </p:nvSpPr>
          <p:spPr bwMode="auto">
            <a:xfrm>
              <a:off x="2448" y="2112"/>
              <a:ext cx="1344" cy="144"/>
            </a:xfrm>
            <a:prstGeom prst="curvedDownArrow">
              <a:avLst>
                <a:gd name="adj1" fmla="val 186667"/>
                <a:gd name="adj2" fmla="val 373333"/>
                <a:gd name="adj3" fmla="val 33333"/>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endParaRPr lang="zh-CN" altLang="en-US"/>
            </a:p>
          </p:txBody>
        </p:sp>
      </p:grpSp>
      <p:grpSp>
        <p:nvGrpSpPr>
          <p:cNvPr id="32775" name="Group 19"/>
          <p:cNvGrpSpPr>
            <a:grpSpLocks/>
          </p:cNvGrpSpPr>
          <p:nvPr/>
        </p:nvGrpSpPr>
        <p:grpSpPr bwMode="auto">
          <a:xfrm>
            <a:off x="90924" y="0"/>
            <a:ext cx="5492751" cy="646113"/>
            <a:chOff x="1392" y="-82"/>
            <a:chExt cx="2595" cy="407"/>
          </a:xfrm>
        </p:grpSpPr>
        <p:sp>
          <p:nvSpPr>
            <p:cNvPr id="32776" name="Text Box 20"/>
            <p:cNvSpPr txBox="1">
              <a:spLocks noChangeArrowheads="1"/>
            </p:cNvSpPr>
            <p:nvPr/>
          </p:nvSpPr>
          <p:spPr bwMode="auto">
            <a:xfrm>
              <a:off x="1492" y="-82"/>
              <a:ext cx="2495"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lnSpc>
                  <a:spcPct val="100000"/>
                </a:lnSpc>
                <a:spcBef>
                  <a:spcPct val="0"/>
                </a:spcBef>
                <a:buClrTx/>
                <a:buSzTx/>
                <a:buFontTx/>
                <a:buNone/>
              </a:pPr>
              <a:r>
                <a:rPr kumimoji="1" lang="zh-CN" altLang="en-US" sz="3600" b="1" dirty="0">
                  <a:solidFill>
                    <a:schemeClr val="bg1"/>
                  </a:solidFill>
                  <a:latin typeface="黑体" panose="02010609060101010101" pitchFamily="49" charset="-122"/>
                  <a:ea typeface="黑体" panose="02010609060101010101" pitchFamily="49" charset="-122"/>
                </a:rPr>
                <a:t>软件项目管理的理论依据</a:t>
              </a:r>
            </a:p>
          </p:txBody>
        </p:sp>
        <p:sp>
          <p:nvSpPr>
            <p:cNvPr id="32777" name="AutoShape 21"/>
            <p:cNvSpPr>
              <a:spLocks noChangeArrowheads="1"/>
            </p:cNvSpPr>
            <p:nvPr/>
          </p:nvSpPr>
          <p:spPr bwMode="auto">
            <a:xfrm>
              <a:off x="1392" y="168"/>
              <a:ext cx="120" cy="120"/>
            </a:xfrm>
            <a:prstGeom prst="smileyFace">
              <a:avLst>
                <a:gd name="adj" fmla="val 4653"/>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endParaRPr kumimoji="1" lang="zh-CN" altLang="en-US" sz="2000" b="1">
                <a:solidFill>
                  <a:srgbClr val="FF9900"/>
                </a:solidFill>
                <a:latin typeface="Times New Roman" pitchFamily="18" charset="0"/>
              </a:endParaRPr>
            </a:p>
          </p:txBody>
        </p:sp>
      </p:grpSp>
    </p:spTree>
    <p:extLst>
      <p:ext uri="{BB962C8B-B14F-4D97-AF65-F5344CB8AC3E}">
        <p14:creationId xmlns:p14="http://schemas.microsoft.com/office/powerpoint/2010/main" val="526929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内容占位符 2"/>
          <p:cNvSpPr>
            <a:spLocks noGrp="1"/>
          </p:cNvSpPr>
          <p:nvPr>
            <p:ph idx="1"/>
          </p:nvPr>
        </p:nvSpPr>
        <p:spPr>
          <a:xfrm>
            <a:off x="160867" y="785793"/>
            <a:ext cx="11912600" cy="2678577"/>
          </a:xfrm>
        </p:spPr>
        <p:txBody>
          <a:bodyPr>
            <a:normAutofit/>
          </a:bodyPr>
          <a:lstStyle/>
          <a:p>
            <a:r>
              <a:rPr lang="zh-CN" altLang="en-US" dirty="0"/>
              <a:t>企业架构应该具体由两大部分</a:t>
            </a:r>
            <a:r>
              <a:rPr lang="en-US" dirty="0"/>
              <a:t>——</a:t>
            </a:r>
            <a:r>
              <a:rPr lang="zh-CN" altLang="en-US" dirty="0"/>
              <a:t>业务架构</a:t>
            </a:r>
            <a:r>
              <a:rPr lang="en-US" dirty="0"/>
              <a:t>(EBA)</a:t>
            </a:r>
            <a:r>
              <a:rPr lang="zh-CN" altLang="en-US" dirty="0"/>
              <a:t>和</a:t>
            </a:r>
            <a:r>
              <a:rPr lang="en-US" dirty="0"/>
              <a:t>IT</a:t>
            </a:r>
            <a:r>
              <a:rPr lang="zh-CN" altLang="en-US" dirty="0"/>
              <a:t>架构</a:t>
            </a:r>
            <a:r>
              <a:rPr lang="en-US" dirty="0"/>
              <a:t>(EITA)</a:t>
            </a:r>
            <a:r>
              <a:rPr lang="zh-CN" altLang="en-US" dirty="0"/>
              <a:t>组成。它们包括业务组件、流程、分布、绩效、</a:t>
            </a:r>
            <a:r>
              <a:rPr lang="en-US" dirty="0"/>
              <a:t>IT</a:t>
            </a:r>
            <a:r>
              <a:rPr lang="zh-CN" altLang="en-US" dirty="0"/>
              <a:t>等各方面的内容，可以全面地对企业进行设计和规划。</a:t>
            </a:r>
          </a:p>
          <a:p>
            <a:r>
              <a:rPr lang="zh-CN" altLang="en-US" dirty="0"/>
              <a:t>企业的业务架构：包括业务组件、流程、组件分布、内外包模型、组织架构、绩效考核、架构管理七个方面的内容。其中业务组件就像是企业架构建设过程中的零件，是企业业务架构设计的首要工作。</a:t>
            </a:r>
            <a:endParaRPr lang="en-US" altLang="zh-CN" dirty="0"/>
          </a:p>
        </p:txBody>
      </p:sp>
      <p:sp>
        <p:nvSpPr>
          <p:cNvPr id="4" name="标题 1"/>
          <p:cNvSpPr txBox="1">
            <a:spLocks/>
          </p:cNvSpPr>
          <p:nvPr/>
        </p:nvSpPr>
        <p:spPr bwMode="auto">
          <a:xfrm>
            <a:off x="90731" y="37360"/>
            <a:ext cx="7391400" cy="585787"/>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zh-CN" altLang="en-US" sz="3200" b="1" kern="0" dirty="0">
                <a:solidFill>
                  <a:schemeClr val="bg1"/>
                </a:solidFill>
                <a:latin typeface="+mj-lt"/>
                <a:ea typeface="+mj-ea"/>
                <a:cs typeface="+mj-cs"/>
              </a:rPr>
              <a:t>抽丝剥茧后</a:t>
            </a:r>
            <a:r>
              <a:rPr lang="en-US" altLang="zh-CN" sz="3200" b="1" kern="0" dirty="0">
                <a:solidFill>
                  <a:schemeClr val="bg1"/>
                </a:solidFill>
                <a:latin typeface="+mj-lt"/>
                <a:ea typeface="+mj-ea"/>
                <a:cs typeface="+mj-cs"/>
              </a:rPr>
              <a:t>——</a:t>
            </a:r>
            <a:r>
              <a:rPr lang="zh-CN" altLang="en-US" sz="3200" b="1" kern="0" dirty="0">
                <a:solidFill>
                  <a:schemeClr val="bg1"/>
                </a:solidFill>
                <a:latin typeface="+mj-lt"/>
                <a:ea typeface="+mj-ea"/>
                <a:cs typeface="+mj-cs"/>
              </a:rPr>
              <a:t>还原企业架构真实内涵</a:t>
            </a:r>
          </a:p>
        </p:txBody>
      </p:sp>
      <p:grpSp>
        <p:nvGrpSpPr>
          <p:cNvPr id="17" name="组合 16"/>
          <p:cNvGrpSpPr/>
          <p:nvPr/>
        </p:nvGrpSpPr>
        <p:grpSpPr>
          <a:xfrm>
            <a:off x="1863179" y="2857497"/>
            <a:ext cx="8465642" cy="4000503"/>
            <a:chOff x="642910" y="2462072"/>
            <a:chExt cx="8179890" cy="4395927"/>
          </a:xfrm>
        </p:grpSpPr>
        <p:pic>
          <p:nvPicPr>
            <p:cNvPr id="6" name="Picture 8" descr="表图"/>
            <p:cNvPicPr>
              <a:picLocks noChangeAspect="1" noChangeArrowheads="1"/>
            </p:cNvPicPr>
            <p:nvPr/>
          </p:nvPicPr>
          <p:blipFill>
            <a:blip r:embed="rId3" cstate="print"/>
            <a:srcRect/>
            <a:stretch>
              <a:fillRect/>
            </a:stretch>
          </p:blipFill>
          <p:spPr bwMode="auto">
            <a:xfrm>
              <a:off x="642910" y="2462072"/>
              <a:ext cx="8179890" cy="4395927"/>
            </a:xfrm>
            <a:prstGeom prst="rect">
              <a:avLst/>
            </a:prstGeom>
            <a:noFill/>
            <a:ln w="9525">
              <a:noFill/>
              <a:miter lim="800000"/>
              <a:headEnd/>
              <a:tailEnd/>
            </a:ln>
          </p:spPr>
        </p:pic>
        <p:sp>
          <p:nvSpPr>
            <p:cNvPr id="7" name="Text Box 9"/>
            <p:cNvSpPr txBox="1">
              <a:spLocks noChangeArrowheads="1"/>
            </p:cNvSpPr>
            <p:nvPr/>
          </p:nvSpPr>
          <p:spPr bwMode="auto">
            <a:xfrm>
              <a:off x="3242496" y="4243963"/>
              <a:ext cx="948503" cy="405838"/>
            </a:xfrm>
            <a:prstGeom prst="rect">
              <a:avLst/>
            </a:prstGeom>
            <a:noFill/>
            <a:ln w="9525" algn="ctr">
              <a:noFill/>
              <a:miter lim="800000"/>
              <a:headEnd/>
              <a:tailEnd/>
            </a:ln>
          </p:spPr>
          <p:txBody>
            <a:bodyPr wrap="square">
              <a:spAutoFit/>
            </a:bodyPr>
            <a:lstStyle/>
            <a:p>
              <a:pPr marL="342900" indent="-342900">
                <a:spcBef>
                  <a:spcPct val="50000"/>
                </a:spcBef>
              </a:pPr>
              <a:endParaRPr lang="zh-CN" altLang="en-US"/>
            </a:p>
          </p:txBody>
        </p:sp>
        <p:sp>
          <p:nvSpPr>
            <p:cNvPr id="8" name="Text Box 10"/>
            <p:cNvSpPr txBox="1">
              <a:spLocks noChangeArrowheads="1"/>
            </p:cNvSpPr>
            <p:nvPr/>
          </p:nvSpPr>
          <p:spPr bwMode="auto">
            <a:xfrm>
              <a:off x="3348808" y="3500439"/>
              <a:ext cx="1151754" cy="777856"/>
            </a:xfrm>
            <a:prstGeom prst="rect">
              <a:avLst/>
            </a:prstGeom>
            <a:noFill/>
            <a:ln w="9525" algn="ctr">
              <a:noFill/>
              <a:miter lim="800000"/>
              <a:headEnd/>
              <a:tailEnd/>
            </a:ln>
          </p:spPr>
          <p:txBody>
            <a:bodyPr wrap="square">
              <a:spAutoFit/>
            </a:bodyPr>
            <a:lstStyle/>
            <a:p>
              <a:pPr marL="342900" indent="-342900">
                <a:spcBef>
                  <a:spcPct val="50000"/>
                </a:spcBef>
              </a:pPr>
              <a:r>
                <a:rPr lang="zh-CN" altLang="en-US" sz="1600" b="1" dirty="0">
                  <a:ea typeface="黑体" pitchFamily="2" charset="-122"/>
                </a:rPr>
                <a:t>    企业</a:t>
              </a:r>
              <a:endParaRPr lang="en-US" altLang="zh-CN" sz="1600" b="1" dirty="0">
                <a:ea typeface="黑体" pitchFamily="2" charset="-122"/>
              </a:endParaRPr>
            </a:p>
            <a:p>
              <a:pPr marL="342900" indent="-342900">
                <a:spcBef>
                  <a:spcPct val="50000"/>
                </a:spcBef>
              </a:pPr>
              <a:r>
                <a:rPr lang="zh-CN" altLang="en-US" sz="1600" b="1" dirty="0">
                  <a:ea typeface="黑体" pitchFamily="2" charset="-122"/>
                </a:rPr>
                <a:t>业务架构</a:t>
              </a:r>
            </a:p>
          </p:txBody>
        </p:sp>
        <p:sp>
          <p:nvSpPr>
            <p:cNvPr id="9" name="Text Box 11"/>
            <p:cNvSpPr txBox="1">
              <a:spLocks noChangeArrowheads="1"/>
            </p:cNvSpPr>
            <p:nvPr/>
          </p:nvSpPr>
          <p:spPr bwMode="auto">
            <a:xfrm>
              <a:off x="3363559" y="5429264"/>
              <a:ext cx="1422755" cy="405838"/>
            </a:xfrm>
            <a:prstGeom prst="rect">
              <a:avLst/>
            </a:prstGeom>
            <a:noFill/>
            <a:ln w="9525" algn="ctr">
              <a:noFill/>
              <a:miter lim="800000"/>
              <a:headEnd/>
              <a:tailEnd/>
            </a:ln>
          </p:spPr>
          <p:txBody>
            <a:bodyPr wrap="square">
              <a:spAutoFit/>
            </a:bodyPr>
            <a:lstStyle/>
            <a:p>
              <a:pPr marL="342900" indent="-342900">
                <a:spcBef>
                  <a:spcPct val="50000"/>
                </a:spcBef>
              </a:pPr>
              <a:r>
                <a:rPr lang="zh-CN" altLang="en-US" b="1" dirty="0"/>
                <a:t>属地分布</a:t>
              </a:r>
            </a:p>
          </p:txBody>
        </p:sp>
        <p:sp>
          <p:nvSpPr>
            <p:cNvPr id="10" name="Text Box 12"/>
            <p:cNvSpPr txBox="1">
              <a:spLocks noChangeArrowheads="1"/>
            </p:cNvSpPr>
            <p:nvPr/>
          </p:nvSpPr>
          <p:spPr bwMode="auto">
            <a:xfrm>
              <a:off x="5438949" y="5417122"/>
              <a:ext cx="1490505" cy="405838"/>
            </a:xfrm>
            <a:prstGeom prst="rect">
              <a:avLst/>
            </a:prstGeom>
            <a:noFill/>
            <a:ln w="9525" algn="ctr">
              <a:noFill/>
              <a:miter lim="800000"/>
              <a:headEnd/>
              <a:tailEnd/>
            </a:ln>
          </p:spPr>
          <p:txBody>
            <a:bodyPr wrap="square">
              <a:spAutoFit/>
            </a:bodyPr>
            <a:lstStyle/>
            <a:p>
              <a:pPr marL="342900" indent="-342900">
                <a:spcBef>
                  <a:spcPct val="50000"/>
                </a:spcBef>
              </a:pPr>
              <a:r>
                <a:rPr lang="zh-CN" altLang="en-US" b="1" dirty="0"/>
                <a:t>内外包模型</a:t>
              </a:r>
            </a:p>
          </p:txBody>
        </p:sp>
        <p:sp>
          <p:nvSpPr>
            <p:cNvPr id="11" name="Text Box 13"/>
            <p:cNvSpPr txBox="1">
              <a:spLocks noChangeArrowheads="1"/>
            </p:cNvSpPr>
            <p:nvPr/>
          </p:nvSpPr>
          <p:spPr bwMode="auto">
            <a:xfrm>
              <a:off x="1714480" y="4917056"/>
              <a:ext cx="1159129" cy="405838"/>
            </a:xfrm>
            <a:prstGeom prst="rect">
              <a:avLst/>
            </a:prstGeom>
            <a:noFill/>
            <a:ln w="9525" algn="ctr">
              <a:noFill/>
              <a:miter lim="800000"/>
              <a:headEnd/>
              <a:tailEnd/>
            </a:ln>
          </p:spPr>
          <p:txBody>
            <a:bodyPr wrap="square">
              <a:spAutoFit/>
            </a:bodyPr>
            <a:lstStyle/>
            <a:p>
              <a:pPr marL="342900" indent="-342900">
                <a:spcBef>
                  <a:spcPct val="50000"/>
                </a:spcBef>
              </a:pPr>
              <a:r>
                <a:rPr lang="zh-CN" altLang="en-US" b="1" dirty="0"/>
                <a:t>业务组件</a:t>
              </a:r>
            </a:p>
          </p:txBody>
        </p:sp>
        <p:sp>
          <p:nvSpPr>
            <p:cNvPr id="12" name="Text Box 14"/>
            <p:cNvSpPr txBox="1">
              <a:spLocks noChangeArrowheads="1"/>
            </p:cNvSpPr>
            <p:nvPr/>
          </p:nvSpPr>
          <p:spPr bwMode="auto">
            <a:xfrm>
              <a:off x="7000892" y="4131238"/>
              <a:ext cx="1287254" cy="405838"/>
            </a:xfrm>
            <a:prstGeom prst="rect">
              <a:avLst/>
            </a:prstGeom>
            <a:noFill/>
            <a:ln w="9525" algn="ctr">
              <a:noFill/>
              <a:miter lim="800000"/>
              <a:headEnd/>
              <a:tailEnd/>
            </a:ln>
          </p:spPr>
          <p:txBody>
            <a:bodyPr wrap="square">
              <a:spAutoFit/>
            </a:bodyPr>
            <a:lstStyle/>
            <a:p>
              <a:pPr marL="342900" indent="-342900">
                <a:spcBef>
                  <a:spcPct val="50000"/>
                </a:spcBef>
              </a:pPr>
              <a:r>
                <a:rPr lang="zh-CN" altLang="en-US" b="1" dirty="0"/>
                <a:t>组织架构</a:t>
              </a:r>
            </a:p>
          </p:txBody>
        </p:sp>
        <p:sp>
          <p:nvSpPr>
            <p:cNvPr id="13" name="Text Box 15"/>
            <p:cNvSpPr txBox="1">
              <a:spLocks noChangeArrowheads="1"/>
            </p:cNvSpPr>
            <p:nvPr/>
          </p:nvSpPr>
          <p:spPr bwMode="auto">
            <a:xfrm>
              <a:off x="6072198" y="3223439"/>
              <a:ext cx="642942" cy="338199"/>
            </a:xfrm>
            <a:prstGeom prst="rect">
              <a:avLst/>
            </a:prstGeom>
            <a:noFill/>
            <a:ln w="9525" algn="ctr">
              <a:noFill/>
              <a:miter lim="800000"/>
              <a:headEnd/>
              <a:tailEnd/>
            </a:ln>
          </p:spPr>
          <p:txBody>
            <a:bodyPr wrap="square">
              <a:spAutoFit/>
            </a:bodyPr>
            <a:lstStyle/>
            <a:p>
              <a:pPr marL="342900" indent="-342900">
                <a:spcBef>
                  <a:spcPct val="50000"/>
                </a:spcBef>
              </a:pPr>
              <a:r>
                <a:rPr lang="zh-CN" altLang="en-US" sz="1400" b="1" dirty="0"/>
                <a:t>流程</a:t>
              </a:r>
            </a:p>
          </p:txBody>
        </p:sp>
        <p:sp>
          <p:nvSpPr>
            <p:cNvPr id="14" name="Text Box 16"/>
            <p:cNvSpPr txBox="1">
              <a:spLocks noChangeArrowheads="1"/>
            </p:cNvSpPr>
            <p:nvPr/>
          </p:nvSpPr>
          <p:spPr bwMode="auto">
            <a:xfrm>
              <a:off x="1285852" y="3929066"/>
              <a:ext cx="1016253" cy="304379"/>
            </a:xfrm>
            <a:prstGeom prst="rect">
              <a:avLst/>
            </a:prstGeom>
            <a:noFill/>
            <a:ln w="9525" algn="ctr">
              <a:noFill/>
              <a:miter lim="800000"/>
              <a:headEnd/>
              <a:tailEnd/>
            </a:ln>
          </p:spPr>
          <p:txBody>
            <a:bodyPr wrap="square">
              <a:spAutoFit/>
            </a:bodyPr>
            <a:lstStyle/>
            <a:p>
              <a:pPr marL="342900" indent="-342900" algn="ctr">
                <a:spcBef>
                  <a:spcPct val="50000"/>
                </a:spcBef>
              </a:pPr>
              <a:r>
                <a:rPr lang="zh-CN" altLang="en-US" sz="1200" b="1" dirty="0"/>
                <a:t>绩效考核</a:t>
              </a:r>
            </a:p>
          </p:txBody>
        </p:sp>
        <p:sp>
          <p:nvSpPr>
            <p:cNvPr id="15" name="Text Box 17"/>
            <p:cNvSpPr txBox="1">
              <a:spLocks noChangeArrowheads="1"/>
            </p:cNvSpPr>
            <p:nvPr/>
          </p:nvSpPr>
          <p:spPr bwMode="auto">
            <a:xfrm>
              <a:off x="4500562" y="3000372"/>
              <a:ext cx="745252" cy="270558"/>
            </a:xfrm>
            <a:prstGeom prst="rect">
              <a:avLst/>
            </a:prstGeom>
            <a:noFill/>
            <a:ln w="9525" algn="ctr">
              <a:noFill/>
              <a:miter lim="800000"/>
              <a:headEnd/>
              <a:tailEnd/>
            </a:ln>
          </p:spPr>
          <p:txBody>
            <a:bodyPr wrap="square">
              <a:spAutoFit/>
            </a:bodyPr>
            <a:lstStyle/>
            <a:p>
              <a:pPr marL="342900" indent="-342900" algn="ctr">
                <a:spcBef>
                  <a:spcPct val="50000"/>
                </a:spcBef>
              </a:pPr>
              <a:r>
                <a:rPr lang="en-US" altLang="zh-CN" sz="1000" b="1" dirty="0"/>
                <a:t>…..</a:t>
              </a:r>
              <a:endParaRPr lang="zh-CN" altLang="en-US" sz="1000" b="1" dirty="0"/>
            </a:p>
          </p:txBody>
        </p:sp>
        <p:sp>
          <p:nvSpPr>
            <p:cNvPr id="16" name="Text Box 18"/>
            <p:cNvSpPr txBox="1">
              <a:spLocks noChangeArrowheads="1"/>
            </p:cNvSpPr>
            <p:nvPr/>
          </p:nvSpPr>
          <p:spPr bwMode="auto">
            <a:xfrm>
              <a:off x="2905429" y="3111341"/>
              <a:ext cx="880753" cy="270558"/>
            </a:xfrm>
            <a:prstGeom prst="rect">
              <a:avLst/>
            </a:prstGeom>
            <a:noFill/>
            <a:ln w="9525" algn="ctr">
              <a:noFill/>
              <a:miter lim="800000"/>
              <a:headEnd/>
              <a:tailEnd/>
            </a:ln>
          </p:spPr>
          <p:txBody>
            <a:bodyPr wrap="square">
              <a:spAutoFit/>
            </a:bodyPr>
            <a:lstStyle/>
            <a:p>
              <a:pPr marL="342900" indent="-342900">
                <a:spcBef>
                  <a:spcPct val="50000"/>
                </a:spcBef>
              </a:pPr>
              <a:r>
                <a:rPr lang="zh-CN" altLang="en-US" sz="1000" b="1" dirty="0"/>
                <a:t>企业治理</a:t>
              </a: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内容占位符 2"/>
          <p:cNvSpPr>
            <a:spLocks noGrp="1"/>
          </p:cNvSpPr>
          <p:nvPr>
            <p:ph idx="1"/>
          </p:nvPr>
        </p:nvSpPr>
        <p:spPr>
          <a:xfrm>
            <a:off x="93134" y="784735"/>
            <a:ext cx="11760199" cy="5607597"/>
          </a:xfrm>
        </p:spPr>
        <p:txBody>
          <a:bodyPr>
            <a:normAutofit fontScale="92500" lnSpcReduction="10000"/>
          </a:bodyPr>
          <a:lstStyle/>
          <a:p>
            <a:pPr lvl="1" eaLnBrk="1" hangingPunct="1"/>
            <a:r>
              <a:rPr lang="zh-CN" altLang="en-US" sz="2800" dirty="0"/>
              <a:t>架构并不是一个新的词汇，在企业管理领域，只有通过企业架构的方法，规划和设计好业务与</a:t>
            </a:r>
            <a:r>
              <a:rPr lang="en-US" altLang="zh-CN" sz="2800" dirty="0"/>
              <a:t>IT</a:t>
            </a:r>
            <a:r>
              <a:rPr lang="zh-CN" altLang="en-US" sz="2800" dirty="0"/>
              <a:t>架构，才能进行有目标的、持续的改善。没有企业架构，就很难从企业层面来全面的考虑问题。</a:t>
            </a:r>
            <a:endParaRPr lang="en-US" altLang="zh-CN" sz="2800" dirty="0"/>
          </a:p>
          <a:p>
            <a:pPr lvl="1" eaLnBrk="1" hangingPunct="1"/>
            <a:endParaRPr lang="en-US" altLang="zh-CN" sz="2800" dirty="0"/>
          </a:p>
          <a:p>
            <a:pPr lvl="1" eaLnBrk="1" hangingPunct="1"/>
            <a:endParaRPr lang="zh-CN" altLang="en-US" sz="2800" dirty="0"/>
          </a:p>
          <a:p>
            <a:pPr lvl="1" eaLnBrk="1" hangingPunct="1"/>
            <a:r>
              <a:rPr lang="zh-CN" altLang="en-US" sz="2800" dirty="0"/>
              <a:t>企业架构是一个涵盖业务和</a:t>
            </a:r>
            <a:r>
              <a:rPr lang="en-US" altLang="zh-CN" sz="2800" dirty="0"/>
              <a:t>IT</a:t>
            </a:r>
            <a:r>
              <a:rPr lang="zh-CN" altLang="en-US" sz="2800" dirty="0"/>
              <a:t>的全面的蓝图设计工具，可以帮助管理者了解企业的构成，发现问题并不断改进问题。具体说，企业架构能够解决企业的如下问题：</a:t>
            </a:r>
            <a:endParaRPr lang="en-US" altLang="zh-CN" sz="2800" dirty="0"/>
          </a:p>
          <a:p>
            <a:pPr lvl="1" eaLnBrk="1" hangingPunct="1">
              <a:buNone/>
            </a:pPr>
            <a:r>
              <a:rPr lang="en-US" altLang="zh-CN" sz="2800" dirty="0"/>
              <a:t>    ●</a:t>
            </a:r>
            <a:r>
              <a:rPr lang="zh-CN" altLang="en-US" sz="2800" dirty="0"/>
              <a:t>帮助企业建立一种全新的业务运营模式，落实企业的既定战略；</a:t>
            </a:r>
            <a:endParaRPr lang="en-US" altLang="zh-CN" sz="2800" dirty="0"/>
          </a:p>
          <a:p>
            <a:pPr lvl="1" eaLnBrk="1" hangingPunct="1">
              <a:buNone/>
            </a:pPr>
            <a:r>
              <a:rPr lang="en-US" altLang="zh-CN" sz="2800" dirty="0"/>
              <a:t>    ●</a:t>
            </a:r>
            <a:r>
              <a:rPr lang="zh-CN" altLang="en-US" sz="2800" dirty="0"/>
              <a:t>改进企业业务流程，使业务运转更加高效，降低成本提高顾客满意度；</a:t>
            </a:r>
            <a:endParaRPr lang="en-US" altLang="zh-CN" sz="2800" dirty="0"/>
          </a:p>
          <a:p>
            <a:pPr lvl="1" eaLnBrk="1" hangingPunct="1">
              <a:buNone/>
            </a:pPr>
            <a:r>
              <a:rPr lang="en-US" altLang="zh-CN" sz="2800" dirty="0"/>
              <a:t>    ●</a:t>
            </a:r>
            <a:r>
              <a:rPr lang="zh-CN" altLang="en-US" sz="2800" dirty="0"/>
              <a:t>帮助企业分析产生问题的根源并设计改造方案；</a:t>
            </a:r>
            <a:endParaRPr lang="en-US" altLang="zh-CN" sz="2800" dirty="0"/>
          </a:p>
          <a:p>
            <a:pPr lvl="1" eaLnBrk="1" hangingPunct="1">
              <a:buNone/>
            </a:pPr>
            <a:r>
              <a:rPr lang="en-US" altLang="zh-CN" sz="2800" dirty="0"/>
              <a:t>    ●</a:t>
            </a:r>
            <a:r>
              <a:rPr lang="zh-CN" altLang="en-US" sz="2800" dirty="0"/>
              <a:t>帮助企业高层领导者、董事会、股东清晰地理解企业运营的计划、价值</a:t>
            </a:r>
            <a:endParaRPr lang="en-US" altLang="zh-CN" sz="2800" dirty="0"/>
          </a:p>
          <a:p>
            <a:pPr lvl="1" eaLnBrk="1" hangingPunct="1">
              <a:buNone/>
            </a:pPr>
            <a:r>
              <a:rPr lang="en-US" altLang="zh-CN" sz="2800" dirty="0"/>
              <a:t>       </a:t>
            </a:r>
            <a:r>
              <a:rPr lang="zh-CN" altLang="en-US" sz="2800" dirty="0"/>
              <a:t> 和挑战；</a:t>
            </a:r>
            <a:endParaRPr lang="en-US" altLang="zh-CN" sz="2800" dirty="0"/>
          </a:p>
          <a:p>
            <a:pPr lvl="1" eaLnBrk="1" hangingPunct="1">
              <a:buNone/>
            </a:pPr>
            <a:r>
              <a:rPr lang="en-US" altLang="zh-CN" sz="2800" dirty="0"/>
              <a:t>    ●</a:t>
            </a:r>
            <a:r>
              <a:rPr lang="zh-CN" altLang="en-US" sz="2800" dirty="0"/>
              <a:t>帮助各个业务线条进行沟通和配合，减少和消除职责重叠或盲区；</a:t>
            </a:r>
            <a:endParaRPr lang="en-US" altLang="zh-CN" sz="2800" dirty="0"/>
          </a:p>
          <a:p>
            <a:pPr lvl="1" eaLnBrk="1" hangingPunct="1">
              <a:buNone/>
            </a:pPr>
            <a:r>
              <a:rPr lang="en-US" altLang="zh-CN" sz="2800" dirty="0"/>
              <a:t>    ●</a:t>
            </a:r>
            <a:r>
              <a:rPr lang="zh-CN" altLang="en-US" sz="2800" dirty="0"/>
              <a:t>提高</a:t>
            </a:r>
            <a:r>
              <a:rPr lang="en-US" altLang="zh-CN" sz="2800" dirty="0"/>
              <a:t>IT</a:t>
            </a:r>
            <a:r>
              <a:rPr lang="zh-CN" altLang="en-US" sz="2800" dirty="0"/>
              <a:t>价值投资回报，规避、减少或消除</a:t>
            </a:r>
            <a:r>
              <a:rPr lang="en-US" altLang="zh-CN" sz="2800" dirty="0"/>
              <a:t>IT</a:t>
            </a:r>
            <a:r>
              <a:rPr lang="zh-CN" altLang="en-US" sz="2800" dirty="0"/>
              <a:t>系统的风险等等。</a:t>
            </a:r>
          </a:p>
          <a:p>
            <a:pPr lvl="2" eaLnBrk="1" hangingPunct="1"/>
            <a:endParaRPr lang="en-US" altLang="zh-CN" sz="2400" dirty="0"/>
          </a:p>
          <a:p>
            <a:pPr lvl="2" eaLnBrk="1" hangingPunct="1"/>
            <a:endParaRPr lang="en-US" altLang="zh-CN" sz="2400" dirty="0"/>
          </a:p>
          <a:p>
            <a:pPr lvl="1" eaLnBrk="1" hangingPunct="1"/>
            <a:endParaRPr lang="en-US" altLang="zh-CN" sz="2800" dirty="0">
              <a:solidFill>
                <a:srgbClr val="FF0000"/>
              </a:solidFill>
            </a:endParaRPr>
          </a:p>
          <a:p>
            <a:pPr lvl="2" eaLnBrk="1" hangingPunct="1"/>
            <a:endParaRPr lang="en-US" altLang="zh-CN" sz="2400" dirty="0"/>
          </a:p>
          <a:p>
            <a:pPr lvl="1" eaLnBrk="1" hangingPunct="1"/>
            <a:endParaRPr lang="en-US" altLang="zh-CN" sz="2800" dirty="0"/>
          </a:p>
          <a:p>
            <a:pPr eaLnBrk="1" hangingPunct="1"/>
            <a:endParaRPr lang="en-US" altLang="zh-CN" sz="3200" dirty="0"/>
          </a:p>
        </p:txBody>
      </p:sp>
      <p:sp>
        <p:nvSpPr>
          <p:cNvPr id="4" name="标题 1"/>
          <p:cNvSpPr txBox="1">
            <a:spLocks/>
          </p:cNvSpPr>
          <p:nvPr/>
        </p:nvSpPr>
        <p:spPr bwMode="auto">
          <a:xfrm>
            <a:off x="2238375" y="71439"/>
            <a:ext cx="7391400" cy="585787"/>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zh-CN" altLang="en-US" sz="3200" b="1" kern="0" dirty="0">
                <a:solidFill>
                  <a:srgbClr val="FF0000"/>
                </a:solidFill>
                <a:latin typeface="+mj-lt"/>
                <a:ea typeface="+mj-ea"/>
                <a:cs typeface="+mj-cs"/>
              </a:rPr>
              <a:t>企业架构的作用</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1"/>
          </p:nvPr>
        </p:nvSpPr>
        <p:spPr>
          <a:xfrm>
            <a:off x="575733" y="1142985"/>
            <a:ext cx="11049000" cy="5286375"/>
          </a:xfrm>
        </p:spPr>
        <p:txBody>
          <a:bodyPr/>
          <a:lstStyle/>
          <a:p>
            <a:pPr lvl="1" algn="just" eaLnBrk="1" hangingPunct="1"/>
            <a:r>
              <a:rPr lang="zh-CN" altLang="en-US" dirty="0"/>
              <a:t>全球第一个企业架构的框架理论是由</a:t>
            </a:r>
            <a:r>
              <a:rPr lang="en-US" altLang="zh-CN" dirty="0"/>
              <a:t>John </a:t>
            </a:r>
            <a:r>
              <a:rPr lang="en-US" altLang="zh-CN" dirty="0" err="1"/>
              <a:t>Zachman</a:t>
            </a:r>
            <a:r>
              <a:rPr lang="zh-CN" altLang="en-US" dirty="0"/>
              <a:t>在</a:t>
            </a:r>
            <a:r>
              <a:rPr lang="en-US" altLang="zh-CN" dirty="0"/>
              <a:t>1987</a:t>
            </a:r>
            <a:r>
              <a:rPr lang="zh-CN" altLang="en-US" dirty="0"/>
              <a:t>年创立的。至今，这个架构仍为企业广泛接受，国际上通称之为</a:t>
            </a:r>
            <a:r>
              <a:rPr lang="en-US" altLang="zh-CN" dirty="0" err="1"/>
              <a:t>Zachman</a:t>
            </a:r>
            <a:r>
              <a:rPr lang="zh-CN" altLang="en-US" dirty="0"/>
              <a:t>总体架构框架。</a:t>
            </a:r>
            <a:endParaRPr lang="en-US" altLang="zh-CN" dirty="0"/>
          </a:p>
          <a:p>
            <a:pPr lvl="1" eaLnBrk="1" hangingPunct="1"/>
            <a:endParaRPr lang="en-US" altLang="zh-CN" dirty="0"/>
          </a:p>
          <a:p>
            <a:pPr lvl="1" eaLnBrk="1" hangingPunct="1"/>
            <a:r>
              <a:rPr lang="en-US" altLang="zh-CN" dirty="0">
                <a:solidFill>
                  <a:srgbClr val="C00000"/>
                </a:solidFill>
                <a:latin typeface="微软雅黑" pitchFamily="34" charset="-122"/>
                <a:ea typeface="微软雅黑" pitchFamily="34" charset="-122"/>
                <a:cs typeface="Times New Roman" pitchFamily="18" charset="0"/>
              </a:rPr>
              <a:t>FEA(</a:t>
            </a:r>
            <a:r>
              <a:rPr lang="zh-CN" altLang="en-US" dirty="0">
                <a:solidFill>
                  <a:srgbClr val="C00000"/>
                </a:solidFill>
                <a:latin typeface="微软雅黑" pitchFamily="34" charset="-122"/>
                <a:ea typeface="微软雅黑" pitchFamily="34" charset="-122"/>
                <a:cs typeface="Times New Roman" pitchFamily="18" charset="0"/>
              </a:rPr>
              <a:t>美国联邦企业架构</a:t>
            </a:r>
            <a:r>
              <a:rPr lang="en-US" altLang="zh-CN" dirty="0">
                <a:solidFill>
                  <a:srgbClr val="C00000"/>
                </a:solidFill>
                <a:latin typeface="微软雅黑" pitchFamily="34" charset="-122"/>
                <a:ea typeface="微软雅黑" pitchFamily="34" charset="-122"/>
                <a:cs typeface="Times New Roman" pitchFamily="18" charset="0"/>
              </a:rPr>
              <a:t>)</a:t>
            </a:r>
            <a:r>
              <a:rPr lang="zh-CN" altLang="en-US" dirty="0">
                <a:solidFill>
                  <a:srgbClr val="C00000"/>
                </a:solidFill>
                <a:latin typeface="微软雅黑" pitchFamily="34" charset="-122"/>
                <a:ea typeface="微软雅黑" pitchFamily="34" charset="-122"/>
                <a:cs typeface="Times New Roman" pitchFamily="18" charset="0"/>
              </a:rPr>
              <a:t>是相对而言更为完整的方法学</a:t>
            </a:r>
            <a:r>
              <a:rPr lang="zh-CN" altLang="en-US" dirty="0"/>
              <a:t>。</a:t>
            </a:r>
            <a:endParaRPr lang="en-US" altLang="zh-CN" dirty="0"/>
          </a:p>
          <a:p>
            <a:pPr lvl="1" eaLnBrk="1" hangingPunct="1"/>
            <a:endParaRPr lang="en-US" altLang="zh-CN" dirty="0"/>
          </a:p>
          <a:p>
            <a:pPr lvl="1" eaLnBrk="1" hangingPunct="1"/>
            <a:r>
              <a:rPr lang="en-US" altLang="zh-CN" dirty="0">
                <a:solidFill>
                  <a:srgbClr val="C00000"/>
                </a:solidFill>
                <a:latin typeface="微软雅黑" pitchFamily="34" charset="-122"/>
                <a:ea typeface="微软雅黑" pitchFamily="34" charset="-122"/>
              </a:rPr>
              <a:t>Oracle</a:t>
            </a:r>
            <a:r>
              <a:rPr lang="zh-CN" altLang="en-US" dirty="0">
                <a:solidFill>
                  <a:srgbClr val="C00000"/>
                </a:solidFill>
                <a:latin typeface="微软雅黑" pitchFamily="34" charset="-122"/>
                <a:ea typeface="微软雅黑" pitchFamily="34" charset="-122"/>
              </a:rPr>
              <a:t>指出</a:t>
            </a:r>
            <a:r>
              <a:rPr lang="en-US" altLang="zh-CN" dirty="0">
                <a:solidFill>
                  <a:srgbClr val="C00000"/>
                </a:solidFill>
                <a:latin typeface="微软雅黑" pitchFamily="34" charset="-122"/>
                <a:ea typeface="微软雅黑" pitchFamily="34" charset="-122"/>
              </a:rPr>
              <a:t>:</a:t>
            </a:r>
            <a:r>
              <a:rPr lang="zh-CN" altLang="en-US" dirty="0"/>
              <a:t>目前没有一种企业架构是真正完整的</a:t>
            </a:r>
            <a:r>
              <a:rPr lang="en-US" altLang="zh-CN" dirty="0"/>
              <a:t>,</a:t>
            </a:r>
            <a:r>
              <a:rPr lang="zh-CN" altLang="en-US" dirty="0"/>
              <a:t>没有一种能够适用于所有业务场景。</a:t>
            </a:r>
            <a:endParaRPr lang="en-US" altLang="zh-CN" dirty="0"/>
          </a:p>
          <a:p>
            <a:pPr lvl="1" eaLnBrk="1" hangingPunct="1"/>
            <a:endParaRPr lang="en-US" altLang="zh-CN" dirty="0"/>
          </a:p>
          <a:p>
            <a:pPr lvl="1" eaLnBrk="1" hangingPunct="1"/>
            <a:r>
              <a:rPr lang="zh-CN" altLang="en-US" dirty="0">
                <a:solidFill>
                  <a:srgbClr val="C00000"/>
                </a:solidFill>
                <a:latin typeface="微软雅黑" pitchFamily="34" charset="-122"/>
                <a:ea typeface="微软雅黑" pitchFamily="34" charset="-122"/>
              </a:rPr>
              <a:t>取长补短</a:t>
            </a:r>
            <a:r>
              <a:rPr lang="en-US" altLang="zh-CN" dirty="0"/>
              <a:t>,</a:t>
            </a:r>
            <a:r>
              <a:rPr lang="zh-CN" altLang="en-US" dirty="0"/>
              <a:t>使用复合型的企业架构方法学</a:t>
            </a:r>
            <a:r>
              <a:rPr lang="en-US" altLang="zh-CN" dirty="0"/>
              <a:t>, </a:t>
            </a:r>
            <a:r>
              <a:rPr lang="zh-CN" altLang="en-US" dirty="0"/>
              <a:t>根据企业实际需求</a:t>
            </a:r>
            <a:r>
              <a:rPr lang="en-US" altLang="zh-CN" dirty="0"/>
              <a:t>,</a:t>
            </a:r>
            <a:r>
              <a:rPr lang="zh-CN" altLang="en-US" dirty="0"/>
              <a:t>有选择性地进行裁剪</a:t>
            </a:r>
            <a:r>
              <a:rPr lang="en-US" altLang="zh-CN" dirty="0"/>
              <a:t>. </a:t>
            </a:r>
          </a:p>
          <a:p>
            <a:pPr lvl="1" eaLnBrk="1" hangingPunct="1"/>
            <a:endParaRPr lang="zh-CN" altLang="en-US" dirty="0"/>
          </a:p>
        </p:txBody>
      </p:sp>
      <p:sp>
        <p:nvSpPr>
          <p:cNvPr id="5" name="标题 1"/>
          <p:cNvSpPr txBox="1">
            <a:spLocks/>
          </p:cNvSpPr>
          <p:nvPr/>
        </p:nvSpPr>
        <p:spPr bwMode="auto">
          <a:xfrm>
            <a:off x="130175" y="71439"/>
            <a:ext cx="7391400" cy="585787"/>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zh-CN" altLang="en-US" sz="3200" b="1" kern="0" dirty="0">
                <a:solidFill>
                  <a:schemeClr val="bg1"/>
                </a:solidFill>
                <a:latin typeface="+mj-lt"/>
                <a:ea typeface="+mj-ea"/>
                <a:cs typeface="+mj-cs"/>
              </a:rPr>
              <a:t>企业架构现状</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内容占位符 2"/>
          <p:cNvSpPr>
            <a:spLocks noGrp="1"/>
          </p:cNvSpPr>
          <p:nvPr>
            <p:ph idx="1"/>
          </p:nvPr>
        </p:nvSpPr>
        <p:spPr>
          <a:xfrm>
            <a:off x="1809720" y="1260492"/>
            <a:ext cx="8643966" cy="4525962"/>
          </a:xfrm>
        </p:spPr>
        <p:txBody>
          <a:bodyPr/>
          <a:lstStyle/>
          <a:p>
            <a:pPr eaLnBrk="1" hangingPunct="1"/>
            <a:r>
              <a:rPr lang="zh-CN" altLang="en-US" dirty="0">
                <a:solidFill>
                  <a:srgbClr val="C00000"/>
                </a:solidFill>
              </a:rPr>
              <a:t>中国企业最需要的是</a:t>
            </a:r>
            <a:r>
              <a:rPr lang="en-US" altLang="zh-CN" dirty="0">
                <a:solidFill>
                  <a:srgbClr val="C00000"/>
                </a:solidFill>
              </a:rPr>
              <a:t>:</a:t>
            </a:r>
            <a:r>
              <a:rPr lang="zh-CN" altLang="en-US" dirty="0">
                <a:solidFill>
                  <a:srgbClr val="FF0000"/>
                </a:solidFill>
              </a:rPr>
              <a:t>先进的管理模式和最佳的业务流程创新</a:t>
            </a:r>
            <a:endParaRPr lang="en-US" altLang="zh-CN" dirty="0">
              <a:solidFill>
                <a:srgbClr val="FF0000"/>
              </a:solidFill>
            </a:endParaRPr>
          </a:p>
          <a:p>
            <a:pPr lvl="1" eaLnBrk="1" hangingPunct="1"/>
            <a:endParaRPr lang="en-US" altLang="zh-CN" sz="1800" dirty="0">
              <a:solidFill>
                <a:srgbClr val="FF0000"/>
              </a:solidFill>
            </a:endParaRPr>
          </a:p>
          <a:p>
            <a:pPr lvl="1" eaLnBrk="1" hangingPunct="1"/>
            <a:endParaRPr lang="en-US" altLang="zh-CN" dirty="0"/>
          </a:p>
          <a:p>
            <a:pPr lvl="1" eaLnBrk="1" hangingPunct="1"/>
            <a:r>
              <a:rPr lang="zh-CN" altLang="en-US" dirty="0"/>
              <a:t>企业架构方法学</a:t>
            </a:r>
            <a:r>
              <a:rPr lang="en-US" altLang="zh-CN" sz="4400" dirty="0">
                <a:solidFill>
                  <a:srgbClr val="C00000"/>
                </a:solidFill>
              </a:rPr>
              <a:t>≠</a:t>
            </a:r>
            <a:r>
              <a:rPr lang="zh-CN" altLang="en-US" dirty="0"/>
              <a:t>有好的企业架构</a:t>
            </a:r>
            <a:endParaRPr lang="en-US" altLang="zh-CN" dirty="0"/>
          </a:p>
          <a:p>
            <a:pPr lvl="1" eaLnBrk="1" hangingPunct="1"/>
            <a:r>
              <a:rPr lang="zh-CN" altLang="en-US" dirty="0"/>
              <a:t>企业架构方法学</a:t>
            </a:r>
            <a:r>
              <a:rPr lang="en-US" altLang="zh-CN" sz="4400" dirty="0">
                <a:solidFill>
                  <a:srgbClr val="C00000"/>
                </a:solidFill>
              </a:rPr>
              <a:t>≠</a:t>
            </a:r>
            <a:r>
              <a:rPr lang="zh-CN" altLang="en-US" dirty="0"/>
              <a:t>有好的信息系统来支撑企业架构</a:t>
            </a:r>
            <a:endParaRPr lang="en-US" altLang="zh-CN" dirty="0"/>
          </a:p>
          <a:p>
            <a:pPr lvl="1" eaLnBrk="1" hangingPunct="1"/>
            <a:endParaRPr lang="en-US" altLang="zh-CN" sz="1800" dirty="0">
              <a:solidFill>
                <a:srgbClr val="FF0000"/>
              </a:solidFill>
            </a:endParaRPr>
          </a:p>
          <a:p>
            <a:pPr lvl="1" eaLnBrk="1" hangingPunct="1"/>
            <a:endParaRPr lang="zh-CN" altLang="en-US" sz="1800" dirty="0">
              <a:solidFill>
                <a:srgbClr val="FF0000"/>
              </a:solidFill>
            </a:endParaRPr>
          </a:p>
          <a:p>
            <a:pPr eaLnBrk="1" hangingPunct="1"/>
            <a:endParaRPr lang="zh-CN" altLang="en-US" sz="2000" dirty="0"/>
          </a:p>
        </p:txBody>
      </p:sp>
      <p:sp>
        <p:nvSpPr>
          <p:cNvPr id="6" name="矩形 5"/>
          <p:cNvSpPr/>
          <p:nvPr/>
        </p:nvSpPr>
        <p:spPr>
          <a:xfrm>
            <a:off x="2381224" y="2273312"/>
            <a:ext cx="7500958" cy="369332"/>
          </a:xfrm>
          <a:prstGeom prst="rect">
            <a:avLst/>
          </a:prstGeom>
          <a:solidFill>
            <a:schemeClr val="accent6">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1" algn="ctr">
              <a:defRPr/>
            </a:pPr>
            <a:r>
              <a:rPr lang="zh-CN" altLang="en-US" b="1" dirty="0">
                <a:latin typeface="微软雅黑" pitchFamily="34" charset="-122"/>
                <a:ea typeface="微软雅黑" pitchFamily="34" charset="-122"/>
              </a:rPr>
              <a:t>避免两个认识误区</a:t>
            </a:r>
          </a:p>
        </p:txBody>
      </p:sp>
      <p:sp>
        <p:nvSpPr>
          <p:cNvPr id="5" name="标题 1"/>
          <p:cNvSpPr txBox="1">
            <a:spLocks/>
          </p:cNvSpPr>
          <p:nvPr/>
        </p:nvSpPr>
        <p:spPr bwMode="auto">
          <a:xfrm>
            <a:off x="87842" y="88372"/>
            <a:ext cx="7391400" cy="585787"/>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zh-CN" altLang="en-US" sz="3200" b="1" kern="0" dirty="0">
                <a:solidFill>
                  <a:schemeClr val="bg1"/>
                </a:solidFill>
                <a:latin typeface="+mj-lt"/>
                <a:ea typeface="+mj-ea"/>
                <a:cs typeface="+mj-cs"/>
              </a:rPr>
              <a:t>企业架构认识的误区</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内容占位符 2"/>
          <p:cNvSpPr>
            <a:spLocks noGrp="1"/>
          </p:cNvSpPr>
          <p:nvPr>
            <p:ph idx="1"/>
          </p:nvPr>
        </p:nvSpPr>
        <p:spPr>
          <a:xfrm>
            <a:off x="287867" y="1260492"/>
            <a:ext cx="11717865" cy="5383218"/>
          </a:xfrm>
        </p:spPr>
        <p:txBody>
          <a:bodyPr>
            <a:normAutofit/>
          </a:bodyPr>
          <a:lstStyle/>
          <a:p>
            <a:pPr eaLnBrk="1" hangingPunct="1"/>
            <a:r>
              <a:rPr lang="en-US" dirty="0"/>
              <a:t>SOA</a:t>
            </a:r>
            <a:r>
              <a:rPr lang="zh-CN" altLang="en-US" dirty="0"/>
              <a:t>是</a:t>
            </a:r>
            <a:r>
              <a:rPr lang="en-US" dirty="0"/>
              <a:t>IT</a:t>
            </a:r>
            <a:r>
              <a:rPr lang="zh-CN" altLang="en-US" dirty="0"/>
              <a:t>领域一个最流行但也是最被滥用的一个术语，可能也是定义最为模糊、最不一致的一个术语。这一方面是因为</a:t>
            </a:r>
            <a:r>
              <a:rPr lang="en-US" dirty="0"/>
              <a:t>SOA</a:t>
            </a:r>
            <a:r>
              <a:rPr lang="zh-CN" altLang="en-US" dirty="0"/>
              <a:t>本身是一个很庞大、很复杂的体系，不同的人对他有不同的理解；另一方面也是因为</a:t>
            </a:r>
            <a:r>
              <a:rPr lang="en-US" dirty="0"/>
              <a:t>SOA</a:t>
            </a:r>
            <a:r>
              <a:rPr lang="zh-CN" altLang="en-US" dirty="0"/>
              <a:t>本身也在不断地发展之中，也难免有不同的理解</a:t>
            </a:r>
            <a:endParaRPr lang="en-US" altLang="zh-CN" dirty="0"/>
          </a:p>
          <a:p>
            <a:pPr eaLnBrk="1" hangingPunct="1"/>
            <a:r>
              <a:rPr lang="en-US" dirty="0"/>
              <a:t>2002--2003</a:t>
            </a:r>
            <a:r>
              <a:rPr lang="zh-CN" altLang="en-US" dirty="0"/>
              <a:t>年时，大家更倾向于把</a:t>
            </a:r>
            <a:r>
              <a:rPr lang="en-US" dirty="0"/>
              <a:t>SOA</a:t>
            </a:r>
            <a:r>
              <a:rPr lang="zh-CN" altLang="en-US" dirty="0"/>
              <a:t>看作一个应用系统架构框架，到了</a:t>
            </a:r>
            <a:r>
              <a:rPr lang="en-US" dirty="0"/>
              <a:t>2007</a:t>
            </a:r>
            <a:r>
              <a:rPr lang="zh-CN" altLang="en-US" dirty="0"/>
              <a:t>年以后，更多的企业管理人员开始认识到它的价值，更多的把它看作是企业战略的一部分，而不仅仅是应用架构的一种模式。这是一个很大的进步，</a:t>
            </a:r>
            <a:r>
              <a:rPr lang="en-US" dirty="0"/>
              <a:t>SOA</a:t>
            </a:r>
            <a:r>
              <a:rPr lang="zh-CN" altLang="en-US" dirty="0"/>
              <a:t>不再仅仅是</a:t>
            </a:r>
            <a:r>
              <a:rPr lang="en-US" dirty="0"/>
              <a:t>IT</a:t>
            </a:r>
            <a:r>
              <a:rPr lang="zh-CN" altLang="en-US" dirty="0"/>
              <a:t>的应用，而是业务的转变。所以，实施</a:t>
            </a:r>
            <a:r>
              <a:rPr lang="en-US" dirty="0"/>
              <a:t>SOA</a:t>
            </a:r>
            <a:r>
              <a:rPr lang="zh-CN" altLang="en-US" dirty="0"/>
              <a:t>要想成功也要从业务开始，而不是从</a:t>
            </a:r>
            <a:r>
              <a:rPr lang="en-US" dirty="0"/>
              <a:t>IT</a:t>
            </a:r>
            <a:r>
              <a:rPr lang="zh-CN" altLang="en-US" dirty="0"/>
              <a:t>入手。</a:t>
            </a:r>
            <a:endParaRPr lang="en-US" altLang="zh-CN" dirty="0"/>
          </a:p>
          <a:p>
            <a:pPr eaLnBrk="1" hangingPunct="1"/>
            <a:r>
              <a:rPr lang="zh-CN" altLang="en-US" dirty="0"/>
              <a:t>为了能够最大限度的体现</a:t>
            </a:r>
            <a:r>
              <a:rPr lang="en-US" dirty="0"/>
              <a:t>SOA</a:t>
            </a:r>
            <a:r>
              <a:rPr lang="zh-CN" altLang="en-US" dirty="0"/>
              <a:t>的价值，需要从业务和</a:t>
            </a:r>
            <a:r>
              <a:rPr lang="en-US" dirty="0"/>
              <a:t>IT</a:t>
            </a:r>
            <a:r>
              <a:rPr lang="zh-CN" altLang="en-US" dirty="0"/>
              <a:t>两个方面入手，而不是仅仅把</a:t>
            </a:r>
            <a:r>
              <a:rPr lang="en-US" dirty="0"/>
              <a:t>SOA</a:t>
            </a:r>
            <a:r>
              <a:rPr lang="zh-CN" altLang="en-US" dirty="0"/>
              <a:t>作为一个</a:t>
            </a:r>
            <a:r>
              <a:rPr lang="en-US" dirty="0"/>
              <a:t>IT</a:t>
            </a:r>
            <a:r>
              <a:rPr lang="zh-CN" altLang="en-US" dirty="0"/>
              <a:t>问题。</a:t>
            </a:r>
            <a:br>
              <a:rPr lang="en-US" u="sng" dirty="0"/>
            </a:br>
            <a:endParaRPr lang="zh-CN" altLang="en-US" sz="1800" dirty="0">
              <a:solidFill>
                <a:srgbClr val="FF0000"/>
              </a:solidFill>
            </a:endParaRPr>
          </a:p>
          <a:p>
            <a:pPr eaLnBrk="1" hangingPunct="1"/>
            <a:endParaRPr lang="zh-CN" altLang="en-US" sz="2000" dirty="0"/>
          </a:p>
        </p:txBody>
      </p:sp>
      <p:sp>
        <p:nvSpPr>
          <p:cNvPr id="5" name="标题 1"/>
          <p:cNvSpPr txBox="1">
            <a:spLocks/>
          </p:cNvSpPr>
          <p:nvPr/>
        </p:nvSpPr>
        <p:spPr bwMode="auto">
          <a:xfrm>
            <a:off x="96309" y="72231"/>
            <a:ext cx="7391400" cy="585787"/>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zh-CN" altLang="en-US" sz="3200" b="1" kern="0" dirty="0">
                <a:solidFill>
                  <a:schemeClr val="bg1"/>
                </a:solidFill>
                <a:latin typeface="+mj-lt"/>
                <a:ea typeface="+mj-ea"/>
                <a:cs typeface="+mj-cs"/>
              </a:rPr>
              <a:t>企业架构</a:t>
            </a:r>
            <a:r>
              <a:rPr lang="en-US" altLang="zh-CN" sz="3200" b="1" kern="0" dirty="0">
                <a:solidFill>
                  <a:schemeClr val="bg1"/>
                </a:solidFill>
                <a:latin typeface="+mj-lt"/>
                <a:ea typeface="+mj-ea"/>
                <a:cs typeface="+mj-cs"/>
              </a:rPr>
              <a:t>EA</a:t>
            </a:r>
            <a:r>
              <a:rPr lang="zh-CN" altLang="en-US" sz="3200" b="1" kern="0" dirty="0">
                <a:solidFill>
                  <a:schemeClr val="bg1"/>
                </a:solidFill>
                <a:latin typeface="+mj-lt"/>
                <a:ea typeface="+mj-ea"/>
                <a:cs typeface="+mj-cs"/>
              </a:rPr>
              <a:t>和</a:t>
            </a:r>
            <a:r>
              <a:rPr lang="en-US" altLang="zh-CN" sz="3200" b="1" kern="0" dirty="0">
                <a:solidFill>
                  <a:schemeClr val="bg1"/>
                </a:solidFill>
                <a:latin typeface="+mj-lt"/>
                <a:ea typeface="+mj-ea"/>
                <a:cs typeface="+mj-cs"/>
              </a:rPr>
              <a:t>SOA</a:t>
            </a:r>
            <a:r>
              <a:rPr lang="zh-CN" altLang="en-US" sz="3200" b="1" kern="0" dirty="0">
                <a:solidFill>
                  <a:schemeClr val="bg1"/>
                </a:solidFill>
                <a:latin typeface="+mj-lt"/>
                <a:ea typeface="+mj-ea"/>
                <a:cs typeface="+mj-cs"/>
              </a:rPr>
              <a:t>到底是什么关系</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
          </p:nvPr>
        </p:nvSpPr>
        <p:spPr>
          <a:xfrm>
            <a:off x="702733" y="730232"/>
            <a:ext cx="9914467" cy="2000264"/>
          </a:xfrm>
        </p:spPr>
        <p:txBody>
          <a:bodyPr/>
          <a:lstStyle/>
          <a:p>
            <a:pPr eaLnBrk="1" hangingPunct="1"/>
            <a:r>
              <a:rPr lang="zh-CN" altLang="en-US" sz="2000" dirty="0"/>
              <a:t>第一阶段：</a:t>
            </a:r>
            <a:r>
              <a:rPr lang="en-US" altLang="zh-CN" sz="2000" dirty="0"/>
              <a:t>Silos</a:t>
            </a:r>
            <a:r>
              <a:rPr lang="zh-CN" altLang="en-US" sz="2000" dirty="0"/>
              <a:t>（各种应用程序以点对点的方式，链接成相互分离的系统）</a:t>
            </a:r>
            <a:endParaRPr lang="en-US" altLang="zh-CN" sz="2000" dirty="0"/>
          </a:p>
          <a:p>
            <a:pPr eaLnBrk="1" hangingPunct="1"/>
            <a:r>
              <a:rPr lang="zh-CN" altLang="en-US" sz="2000" dirty="0"/>
              <a:t> 第二阶段：</a:t>
            </a:r>
            <a:r>
              <a:rPr lang="en-US" altLang="zh-CN" sz="2000" dirty="0"/>
              <a:t>IT</a:t>
            </a:r>
            <a:r>
              <a:rPr lang="zh-CN" altLang="en-US" sz="2000" dirty="0"/>
              <a:t>标准化（</a:t>
            </a:r>
            <a:r>
              <a:rPr lang="en-US" altLang="zh-CN" sz="2000" dirty="0"/>
              <a:t>standardized IT</a:t>
            </a:r>
            <a:r>
              <a:rPr lang="zh-CN" altLang="en-US" sz="2000" dirty="0"/>
              <a:t>） </a:t>
            </a:r>
            <a:endParaRPr lang="en-US" altLang="zh-CN" sz="2000" dirty="0"/>
          </a:p>
          <a:p>
            <a:pPr eaLnBrk="1" hangingPunct="1"/>
            <a:r>
              <a:rPr lang="zh-CN" altLang="en-US" sz="2000" dirty="0"/>
              <a:t>第三阶段：标准化商业流程 </a:t>
            </a:r>
            <a:endParaRPr lang="en-US" altLang="zh-CN" sz="2000" dirty="0"/>
          </a:p>
          <a:p>
            <a:pPr eaLnBrk="1" hangingPunct="1"/>
            <a:r>
              <a:rPr lang="zh-CN" altLang="en-US" sz="2000" dirty="0"/>
              <a:t>第四阶段：商业模块化。 </a:t>
            </a:r>
          </a:p>
          <a:p>
            <a:pPr eaLnBrk="1" hangingPunct="1"/>
            <a:endParaRPr lang="zh-CN" altLang="en-US" sz="2000" dirty="0"/>
          </a:p>
          <a:p>
            <a:pPr eaLnBrk="1" hangingPunct="1"/>
            <a:endParaRPr lang="zh-CN" altLang="en-US" sz="2000" dirty="0"/>
          </a:p>
        </p:txBody>
      </p:sp>
      <p:sp>
        <p:nvSpPr>
          <p:cNvPr id="8" name="标题 1"/>
          <p:cNvSpPr txBox="1">
            <a:spLocks/>
          </p:cNvSpPr>
          <p:nvPr/>
        </p:nvSpPr>
        <p:spPr bwMode="auto">
          <a:xfrm>
            <a:off x="254001" y="0"/>
            <a:ext cx="8429625" cy="585787"/>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zh-CN" altLang="en-US" sz="3200" b="1" kern="0" dirty="0">
                <a:solidFill>
                  <a:schemeClr val="bg1"/>
                </a:solidFill>
                <a:latin typeface="+mj-lt"/>
                <a:ea typeface="+mj-ea"/>
                <a:cs typeface="+mj-cs"/>
              </a:rPr>
              <a:t>企业架构成熟度模型：四大阶段不能跨越</a:t>
            </a:r>
          </a:p>
        </p:txBody>
      </p:sp>
      <p:pic>
        <p:nvPicPr>
          <p:cNvPr id="2050" name="图片 7" descr="架构成熟度"/>
          <p:cNvPicPr>
            <a:picLocks noChangeAspect="1" noChangeArrowheads="1"/>
          </p:cNvPicPr>
          <p:nvPr/>
        </p:nvPicPr>
        <p:blipFill>
          <a:blip r:embed="rId2"/>
          <a:srcRect/>
          <a:stretch>
            <a:fillRect/>
          </a:stretch>
        </p:blipFill>
        <p:spPr bwMode="auto">
          <a:xfrm>
            <a:off x="4221139" y="2005104"/>
            <a:ext cx="6910141" cy="4244801"/>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图片 7" descr="图1 架构全景图"/>
          <p:cNvPicPr>
            <a:picLocks noChangeAspect="1" noChangeArrowheads="1"/>
          </p:cNvPicPr>
          <p:nvPr/>
        </p:nvPicPr>
        <p:blipFill>
          <a:blip r:embed="rId2"/>
          <a:srcRect/>
          <a:stretch>
            <a:fillRect/>
          </a:stretch>
        </p:blipFill>
        <p:spPr bwMode="auto">
          <a:xfrm>
            <a:off x="2095472" y="857232"/>
            <a:ext cx="7715304" cy="5467802"/>
          </a:xfrm>
          <a:prstGeom prst="rect">
            <a:avLst/>
          </a:prstGeom>
          <a:noFill/>
          <a:ln w="9525">
            <a:noFill/>
            <a:miter lim="800000"/>
            <a:headEnd/>
            <a:tailEnd/>
          </a:ln>
        </p:spPr>
      </p:pic>
      <p:sp>
        <p:nvSpPr>
          <p:cNvPr id="5" name="TextBox 4"/>
          <p:cNvSpPr txBox="1"/>
          <p:nvPr/>
        </p:nvSpPr>
        <p:spPr>
          <a:xfrm>
            <a:off x="0" y="34712"/>
            <a:ext cx="8719054" cy="523220"/>
          </a:xfrm>
          <a:prstGeom prst="rect">
            <a:avLst/>
          </a:prstGeom>
          <a:noFill/>
        </p:spPr>
        <p:txBody>
          <a:bodyPr wrap="none" rtlCol="0">
            <a:spAutoFit/>
          </a:bodyPr>
          <a:lstStyle/>
          <a:p>
            <a:r>
              <a:rPr lang="en-US" sz="2800" b="1" dirty="0">
                <a:solidFill>
                  <a:schemeClr val="bg1"/>
                </a:solidFill>
                <a:latin typeface="+mj-ea"/>
                <a:ea typeface="+mj-ea"/>
              </a:rPr>
              <a:t> Sybase</a:t>
            </a:r>
            <a:r>
              <a:rPr lang="zh-CN" altLang="en-US" sz="2800" b="1" dirty="0">
                <a:solidFill>
                  <a:schemeClr val="bg1"/>
                </a:solidFill>
                <a:latin typeface="+mj-ea"/>
                <a:ea typeface="+mj-ea"/>
              </a:rPr>
              <a:t>的建模和元数据管理工具</a:t>
            </a:r>
            <a:r>
              <a:rPr lang="en-US" altLang="zh-CN" sz="2800" b="1" dirty="0">
                <a:solidFill>
                  <a:schemeClr val="bg1"/>
                </a:solidFill>
                <a:latin typeface="+mj-ea"/>
                <a:ea typeface="+mj-ea"/>
              </a:rPr>
              <a:t>——</a:t>
            </a:r>
            <a:r>
              <a:rPr lang="zh-CN" altLang="en-US" sz="2800" b="1" dirty="0">
                <a:solidFill>
                  <a:schemeClr val="bg1"/>
                </a:solidFill>
                <a:latin typeface="+mj-ea"/>
                <a:ea typeface="+mj-ea"/>
              </a:rPr>
              <a:t>企业架构全景图</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内容占位符 2"/>
          <p:cNvSpPr>
            <a:spLocks noGrp="1"/>
          </p:cNvSpPr>
          <p:nvPr>
            <p:ph idx="1"/>
          </p:nvPr>
        </p:nvSpPr>
        <p:spPr>
          <a:xfrm>
            <a:off x="146609" y="1068899"/>
            <a:ext cx="11523134" cy="4525962"/>
          </a:xfrm>
        </p:spPr>
        <p:txBody>
          <a:bodyPr>
            <a:normAutofit/>
          </a:bodyPr>
          <a:lstStyle/>
          <a:p>
            <a:pPr eaLnBrk="1" hangingPunct="1"/>
            <a:r>
              <a:rPr lang="zh-CN" altLang="en-US" sz="2400" dirty="0"/>
              <a:t>美国架构规划专家</a:t>
            </a:r>
            <a:r>
              <a:rPr lang="en-US" altLang="zh-CN" sz="2400" dirty="0" err="1"/>
              <a:t>Zachman</a:t>
            </a:r>
            <a:r>
              <a:rPr lang="zh-CN" altLang="en-US" sz="2400" dirty="0"/>
              <a:t>上个世纪的</a:t>
            </a:r>
            <a:r>
              <a:rPr lang="en-US" altLang="zh-CN" sz="2400" dirty="0"/>
              <a:t>90</a:t>
            </a:r>
            <a:r>
              <a:rPr lang="zh-CN" altLang="en-US" sz="2400" dirty="0"/>
              <a:t>年代初，就建立了企事业架构标准框架（</a:t>
            </a:r>
            <a:r>
              <a:rPr lang="en-US" altLang="zh-CN" sz="2400" dirty="0" err="1"/>
              <a:t>Zachman</a:t>
            </a:r>
            <a:r>
              <a:rPr lang="en-US" altLang="zh-CN" sz="2400" dirty="0"/>
              <a:t> Enterprise Architecture Framework</a:t>
            </a:r>
            <a:r>
              <a:rPr lang="zh-CN" altLang="en-US" sz="2400" dirty="0"/>
              <a:t>）</a:t>
            </a:r>
            <a:r>
              <a:rPr lang="en-US" altLang="zh-CN" sz="2400" dirty="0"/>
              <a:t>,</a:t>
            </a:r>
            <a:r>
              <a:rPr lang="zh-CN" altLang="en-US" sz="2400" dirty="0"/>
              <a:t>此架构框架模型分两个维度：横向维度（</a:t>
            </a:r>
            <a:r>
              <a:rPr lang="en-US" altLang="zh-CN" sz="2400" dirty="0"/>
              <a:t>5W1H</a:t>
            </a:r>
            <a:r>
              <a:rPr lang="zh-CN" altLang="en-US" sz="2400" dirty="0"/>
              <a:t>），是企事业架构的构成要素，企事业架构的构成为：业务架构、数据架构、应用架构、技术架构。数据架构、应用架构、技术架构这几部分够成了</a:t>
            </a:r>
            <a:r>
              <a:rPr lang="en-US" altLang="zh-CN" sz="2400" dirty="0"/>
              <a:t>IT</a:t>
            </a:r>
            <a:r>
              <a:rPr lang="zh-CN" altLang="en-US" sz="2400" dirty="0"/>
              <a:t>架构。</a:t>
            </a:r>
          </a:p>
          <a:p>
            <a:pPr eaLnBrk="1" hangingPunct="1"/>
            <a:r>
              <a:rPr lang="zh-CN" altLang="en-US" sz="2400" dirty="0">
                <a:solidFill>
                  <a:srgbClr val="FF0000"/>
                </a:solidFill>
              </a:rPr>
              <a:t>最佳业务实践及流程管理优势取胜企业架构。</a:t>
            </a:r>
            <a:endParaRPr lang="en-US" altLang="zh-CN" sz="2400" dirty="0">
              <a:solidFill>
                <a:srgbClr val="FF0000"/>
              </a:solidFill>
            </a:endParaRPr>
          </a:p>
          <a:p>
            <a:pPr eaLnBrk="1" hangingPunct="1"/>
            <a:endParaRPr lang="zh-CN" altLang="en-US" sz="2400" dirty="0"/>
          </a:p>
          <a:p>
            <a:pPr eaLnBrk="1" hangingPunct="1"/>
            <a:endParaRPr lang="zh-CN" altLang="en-US" sz="2400" dirty="0"/>
          </a:p>
        </p:txBody>
      </p:sp>
      <p:pic>
        <p:nvPicPr>
          <p:cNvPr id="18436" name="Picture 2"/>
          <p:cNvPicPr>
            <a:picLocks noChangeAspect="1" noChangeArrowheads="1"/>
          </p:cNvPicPr>
          <p:nvPr/>
        </p:nvPicPr>
        <p:blipFill>
          <a:blip r:embed="rId2"/>
          <a:srcRect/>
          <a:stretch>
            <a:fillRect/>
          </a:stretch>
        </p:blipFill>
        <p:spPr bwMode="auto">
          <a:xfrm>
            <a:off x="6283825" y="2561163"/>
            <a:ext cx="5838103" cy="4000505"/>
          </a:xfrm>
          <a:prstGeom prst="rect">
            <a:avLst/>
          </a:prstGeom>
          <a:noFill/>
          <a:ln w="9525">
            <a:noFill/>
            <a:miter lim="800000"/>
            <a:headEnd/>
            <a:tailEnd/>
          </a:ln>
        </p:spPr>
      </p:pic>
      <p:sp>
        <p:nvSpPr>
          <p:cNvPr id="5" name="标题 1"/>
          <p:cNvSpPr txBox="1">
            <a:spLocks/>
          </p:cNvSpPr>
          <p:nvPr/>
        </p:nvSpPr>
        <p:spPr bwMode="auto">
          <a:xfrm>
            <a:off x="0" y="0"/>
            <a:ext cx="8429625" cy="585787"/>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lvl="0">
              <a:buClr>
                <a:schemeClr val="tx1"/>
              </a:buClr>
            </a:pPr>
            <a:r>
              <a:rPr lang="zh-CN" altLang="en-US" sz="3200" b="1" kern="0" dirty="0">
                <a:solidFill>
                  <a:schemeClr val="bg1"/>
                </a:solidFill>
                <a:latin typeface="+mj-lt"/>
                <a:ea typeface="+mj-ea"/>
                <a:cs typeface="+mj-cs"/>
              </a:rPr>
              <a:t>软件产品设计采用的架构设计原理</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id3112066405847951" descr="http://wiki.e-works.net.cn/WikiImg/2009-11-03/2009-11-03-17-17-51468.jpg"/>
          <p:cNvPicPr>
            <a:picLocks noChangeAspect="1" noChangeArrowheads="1"/>
          </p:cNvPicPr>
          <p:nvPr/>
        </p:nvPicPr>
        <p:blipFill>
          <a:blip r:embed="rId2"/>
          <a:srcRect/>
          <a:stretch>
            <a:fillRect/>
          </a:stretch>
        </p:blipFill>
        <p:spPr bwMode="auto">
          <a:xfrm>
            <a:off x="0" y="857232"/>
            <a:ext cx="12192000" cy="5936328"/>
          </a:xfrm>
          <a:prstGeom prst="rect">
            <a:avLst/>
          </a:prstGeom>
          <a:noFill/>
          <a:ln w="9525">
            <a:noFill/>
            <a:miter lim="800000"/>
            <a:headEnd/>
            <a:tailEnd/>
          </a:ln>
        </p:spPr>
      </p:pic>
      <p:sp>
        <p:nvSpPr>
          <p:cNvPr id="5" name="标题 1"/>
          <p:cNvSpPr>
            <a:spLocks noGrp="1"/>
          </p:cNvSpPr>
          <p:nvPr>
            <p:ph type="title"/>
          </p:nvPr>
        </p:nvSpPr>
        <p:spPr>
          <a:xfrm>
            <a:off x="0" y="64440"/>
            <a:ext cx="9144000" cy="585788"/>
          </a:xfrm>
        </p:spPr>
        <p:txBody>
          <a:bodyPr/>
          <a:lstStyle/>
          <a:p>
            <a:r>
              <a:rPr lang="zh-CN" altLang="en-US" sz="3200" b="1" dirty="0">
                <a:solidFill>
                  <a:schemeClr val="bg1"/>
                </a:solidFill>
              </a:rPr>
              <a:t>企业架构框架包括企业与外部实体的相互关系</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bwMode="auto">
          <a:xfrm>
            <a:off x="1809720" y="857232"/>
            <a:ext cx="8572530" cy="6000768"/>
          </a:xfrm>
          <a:prstGeom prst="rect">
            <a:avLst/>
          </a:prstGeom>
          <a:noFill/>
          <a:ln w="9525">
            <a:noFill/>
            <a:miter lim="800000"/>
            <a:headEnd/>
            <a:tailEnd/>
          </a:ln>
        </p:spPr>
        <p:txBody>
          <a:bodyPr/>
          <a:lstStyle/>
          <a:p>
            <a:r>
              <a:rPr lang="en-US" sz="2400" dirty="0"/>
              <a:t>COBIT</a:t>
            </a:r>
            <a:r>
              <a:rPr lang="zh-CN" altLang="en-US" sz="2400" dirty="0"/>
              <a:t>是</a:t>
            </a:r>
            <a:r>
              <a:rPr lang="en-US" sz="2400" dirty="0"/>
              <a:t>IT</a:t>
            </a:r>
            <a:r>
              <a:rPr lang="zh-CN" altLang="en-US" sz="2400" dirty="0"/>
              <a:t>最佳实践的集合体（</a:t>
            </a:r>
            <a:r>
              <a:rPr lang="en-US" sz="2400" dirty="0"/>
              <a:t>integrator</a:t>
            </a:r>
            <a:r>
              <a:rPr lang="zh-CN" altLang="en-US" sz="2400" dirty="0"/>
              <a:t>），也是</a:t>
            </a:r>
            <a:r>
              <a:rPr lang="en-US" sz="2400" dirty="0"/>
              <a:t>IT</a:t>
            </a:r>
            <a:r>
              <a:rPr lang="zh-CN" altLang="en-US" sz="2400" dirty="0"/>
              <a:t>管理的伞状框架，它能帮助理解和管理与</a:t>
            </a:r>
            <a:r>
              <a:rPr lang="en-US" sz="2400" dirty="0"/>
              <a:t>IT</a:t>
            </a:r>
            <a:r>
              <a:rPr lang="zh-CN" altLang="en-US" sz="2400" dirty="0"/>
              <a:t>相关的风险和收益。作为</a:t>
            </a:r>
            <a:r>
              <a:rPr lang="en-US" sz="2400" dirty="0"/>
              <a:t>IT</a:t>
            </a:r>
            <a:r>
              <a:rPr lang="zh-CN" altLang="en-US" sz="2400" dirty="0"/>
              <a:t>治理的核心模型，</a:t>
            </a:r>
            <a:r>
              <a:rPr lang="en-US" sz="2400" dirty="0"/>
              <a:t> COBIT</a:t>
            </a:r>
            <a:r>
              <a:rPr lang="zh-CN" altLang="en-US" sz="2400" dirty="0"/>
              <a:t>包含</a:t>
            </a:r>
            <a:r>
              <a:rPr lang="en-US" sz="2400" dirty="0"/>
              <a:t>34</a:t>
            </a:r>
            <a:r>
              <a:rPr lang="zh-CN" altLang="en-US" sz="2400" dirty="0"/>
              <a:t>个信息技术过程控制，并归集为四个控制域：</a:t>
            </a:r>
            <a:endParaRPr lang="en-US" altLang="zh-CN" sz="2400" dirty="0"/>
          </a:p>
          <a:p>
            <a:r>
              <a:rPr lang="en-US" sz="2400" b="1" dirty="0"/>
              <a:t>IT</a:t>
            </a:r>
            <a:r>
              <a:rPr lang="zh-CN" altLang="en-US" sz="2400" b="1" dirty="0"/>
              <a:t>规划和组织</a:t>
            </a:r>
            <a:r>
              <a:rPr lang="zh-CN" altLang="en-US" sz="2400" dirty="0"/>
              <a:t>（</a:t>
            </a:r>
            <a:r>
              <a:rPr lang="en-US" sz="2400" dirty="0"/>
              <a:t>Planning _and Organization</a:t>
            </a:r>
            <a:r>
              <a:rPr lang="zh-CN" altLang="en-US" sz="2400" dirty="0"/>
              <a:t>）</a:t>
            </a:r>
            <a:endParaRPr lang="en-US" altLang="zh-CN" sz="2400" dirty="0"/>
          </a:p>
          <a:p>
            <a:r>
              <a:rPr lang="zh-CN" altLang="en-US" sz="2400" b="1" dirty="0"/>
              <a:t>系统获得和实施</a:t>
            </a:r>
            <a:r>
              <a:rPr lang="zh-CN" altLang="en-US" sz="2400" dirty="0"/>
              <a:t>（</a:t>
            </a:r>
            <a:r>
              <a:rPr lang="en-US" sz="2400" dirty="0"/>
              <a:t>Acquisition _and Implementation</a:t>
            </a:r>
            <a:r>
              <a:rPr lang="zh-CN" altLang="en-US" sz="2400" dirty="0"/>
              <a:t>）</a:t>
            </a:r>
            <a:endParaRPr lang="en-US" altLang="zh-CN" sz="2400" dirty="0"/>
          </a:p>
          <a:p>
            <a:r>
              <a:rPr lang="zh-CN" altLang="en-US" sz="2400" b="1" dirty="0"/>
              <a:t>交付与支持</a:t>
            </a:r>
            <a:r>
              <a:rPr lang="zh-CN" altLang="en-US" sz="2400" dirty="0"/>
              <a:t>（</a:t>
            </a:r>
            <a:r>
              <a:rPr lang="en-US" sz="2400" dirty="0"/>
              <a:t>Delivery _and Support</a:t>
            </a:r>
            <a:r>
              <a:rPr lang="zh-CN" altLang="en-US" sz="2400" dirty="0"/>
              <a:t>）</a:t>
            </a:r>
            <a:endParaRPr lang="en-US" altLang="zh-CN" sz="2400" dirty="0"/>
          </a:p>
          <a:p>
            <a:r>
              <a:rPr lang="zh-CN" altLang="en-US" sz="2400" b="1" dirty="0"/>
              <a:t>信息系统运行性能监控</a:t>
            </a:r>
            <a:r>
              <a:rPr lang="zh-CN" altLang="en-US" sz="2400" dirty="0"/>
              <a:t>（</a:t>
            </a:r>
            <a:r>
              <a:rPr lang="en-US" sz="2400" dirty="0"/>
              <a:t>Monitoring</a:t>
            </a:r>
            <a:r>
              <a:rPr lang="zh-CN" altLang="en-US" sz="2400" dirty="0"/>
              <a:t>）。</a:t>
            </a:r>
            <a:endParaRPr lang="en-US" altLang="zh-CN" sz="2400" dirty="0"/>
          </a:p>
          <a:p>
            <a:endParaRPr lang="en-US" altLang="zh-CN" sz="2400" dirty="0"/>
          </a:p>
          <a:p>
            <a:r>
              <a:rPr lang="en-US" sz="2000" dirty="0"/>
              <a:t>COBIT</a:t>
            </a:r>
            <a:r>
              <a:rPr lang="zh-CN" altLang="en-US" sz="2000" dirty="0"/>
              <a:t>目前已成为国际上公认</a:t>
            </a:r>
            <a:r>
              <a:rPr lang="en-US" sz="2000" dirty="0"/>
              <a:t>IT</a:t>
            </a:r>
            <a:r>
              <a:rPr lang="zh-CN" altLang="en-US" sz="2000" dirty="0"/>
              <a:t>管理与控制框架，已在世界一百多个国家的重要组织与企业中运用，指导这些组织有效地利用信息资源，有效地管理与信息相关的风险。</a:t>
            </a:r>
            <a:endParaRPr lang="en-US" altLang="zh-CN" sz="2000" dirty="0"/>
          </a:p>
          <a:p>
            <a:r>
              <a:rPr lang="en-US" sz="1050" dirty="0"/>
              <a:t> </a:t>
            </a:r>
          </a:p>
          <a:p>
            <a:r>
              <a:rPr lang="zh-CN" altLang="en-US" sz="2800" b="1" dirty="0">
                <a:solidFill>
                  <a:srgbClr val="FF0000"/>
                </a:solidFill>
              </a:rPr>
              <a:t>关键字：</a:t>
            </a:r>
            <a:r>
              <a:rPr lang="en-US" sz="2800" b="1" dirty="0">
                <a:solidFill>
                  <a:srgbClr val="FF0000"/>
                </a:solidFill>
              </a:rPr>
              <a:t>COBIT</a:t>
            </a:r>
          </a:p>
          <a:p>
            <a:r>
              <a:rPr lang="en-US" sz="2400" dirty="0"/>
              <a:t>    COBIT</a:t>
            </a:r>
            <a:r>
              <a:rPr lang="zh-CN" altLang="en-US" sz="2400" dirty="0"/>
              <a:t>是</a:t>
            </a:r>
            <a:r>
              <a:rPr lang="en-US" sz="2400" dirty="0"/>
              <a:t>Control Objectives for Information and related Technology</a:t>
            </a:r>
            <a:r>
              <a:rPr lang="zh-CN" altLang="en-US" sz="2400" dirty="0"/>
              <a:t>（信息及其技术的控制管理目标集）的简称。</a:t>
            </a:r>
          </a:p>
          <a:p>
            <a:pPr marL="800100" lvl="1" indent="-342900">
              <a:spcBef>
                <a:spcPct val="20000"/>
              </a:spcBef>
              <a:buSzPct val="90000"/>
              <a:buBlip>
                <a:blip r:embed="rId2"/>
              </a:buBlip>
              <a:defRPr/>
            </a:pPr>
            <a:endParaRPr lang="zh-CN" altLang="en-US" sz="2400" b="1" dirty="0">
              <a:solidFill>
                <a:srgbClr val="E50012"/>
              </a:solidFill>
              <a:latin typeface="宋体" charset="-122"/>
            </a:endParaRPr>
          </a:p>
        </p:txBody>
      </p:sp>
      <p:sp>
        <p:nvSpPr>
          <p:cNvPr id="3" name="Text Box 3"/>
          <p:cNvSpPr txBox="1">
            <a:spLocks noChangeArrowheads="1"/>
          </p:cNvSpPr>
          <p:nvPr/>
        </p:nvSpPr>
        <p:spPr bwMode="auto">
          <a:xfrm>
            <a:off x="93134" y="88348"/>
            <a:ext cx="9144000" cy="523220"/>
          </a:xfrm>
          <a:prstGeom prst="rect">
            <a:avLst/>
          </a:prstGeom>
          <a:noFill/>
          <a:ln w="38100">
            <a:noFill/>
            <a:miter lim="800000"/>
            <a:headEnd/>
            <a:tailEnd/>
          </a:ln>
        </p:spPr>
        <p:txBody>
          <a:bodyPr>
            <a:spAutoFit/>
          </a:bodyPr>
          <a:lstStyle/>
          <a:p>
            <a:r>
              <a:rPr lang="zh-CN" altLang="en-US" sz="2800" b="1" dirty="0">
                <a:solidFill>
                  <a:schemeClr val="bg1"/>
                </a:solidFill>
                <a:latin typeface="黑体" panose="02010609060101010101" pitchFamily="49" charset="-122"/>
                <a:ea typeface="黑体" panose="02010609060101010101" pitchFamily="49" charset="-122"/>
              </a:rPr>
              <a:t>企业架构设计参考标准：</a:t>
            </a:r>
            <a:r>
              <a:rPr lang="en-US" altLang="zh-CN" sz="2800" b="1" dirty="0">
                <a:solidFill>
                  <a:schemeClr val="bg1"/>
                </a:solidFill>
                <a:latin typeface="黑体" panose="02010609060101010101" pitchFamily="49" charset="-122"/>
                <a:ea typeface="黑体" panose="02010609060101010101" pitchFamily="49" charset="-122"/>
              </a:rPr>
              <a:t>COBIT</a:t>
            </a:r>
            <a:r>
              <a:rPr lang="zh-CN" altLang="en-US" sz="2800" b="1" dirty="0">
                <a:solidFill>
                  <a:schemeClr val="bg1"/>
                </a:solidFill>
                <a:latin typeface="黑体" panose="02010609060101010101" pitchFamily="49" charset="-122"/>
                <a:ea typeface="黑体" panose="02010609060101010101" pitchFamily="49" charset="-122"/>
              </a:rPr>
              <a:t>国际通用</a:t>
            </a:r>
            <a:r>
              <a:rPr lang="en-US" altLang="zh-CN" sz="2800" b="1" dirty="0">
                <a:solidFill>
                  <a:schemeClr val="bg1"/>
                </a:solidFill>
                <a:latin typeface="黑体" panose="02010609060101010101" pitchFamily="49" charset="-122"/>
                <a:ea typeface="黑体" panose="02010609060101010101" pitchFamily="49" charset="-122"/>
              </a:rPr>
              <a:t>IT</a:t>
            </a:r>
            <a:r>
              <a:rPr lang="zh-CN" altLang="en-US" sz="2800" b="1" dirty="0">
                <a:solidFill>
                  <a:schemeClr val="bg1"/>
                </a:solidFill>
                <a:latin typeface="黑体" panose="02010609060101010101" pitchFamily="49" charset="-122"/>
                <a:ea typeface="黑体" panose="02010609060101010101" pitchFamily="49" charset="-122"/>
              </a:rPr>
              <a:t>治理的流程</a:t>
            </a:r>
            <a:endParaRPr kumimoji="1" lang="zh-CN" altLang="en-US"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Oval 2"/>
          <p:cNvSpPr>
            <a:spLocks noChangeArrowheads="1"/>
          </p:cNvSpPr>
          <p:nvPr/>
        </p:nvSpPr>
        <p:spPr bwMode="auto">
          <a:xfrm>
            <a:off x="3835400" y="2284413"/>
            <a:ext cx="4267200" cy="17526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a:lnSpc>
                <a:spcPct val="100000"/>
              </a:lnSpc>
              <a:spcBef>
                <a:spcPct val="0"/>
              </a:spcBef>
              <a:buClrTx/>
              <a:buSzTx/>
              <a:buFontTx/>
              <a:buNone/>
            </a:pPr>
            <a:endParaRPr lang="zh-CN" altLang="en-US" b="1">
              <a:latin typeface="Times New Roman" pitchFamily="18" charset="0"/>
            </a:endParaRPr>
          </a:p>
        </p:txBody>
      </p:sp>
      <p:cxnSp>
        <p:nvCxnSpPr>
          <p:cNvPr id="33795" name="AutoShape 3"/>
          <p:cNvCxnSpPr>
            <a:cxnSpLocks noChangeShapeType="1"/>
            <a:stCxn id="33794" idx="2"/>
            <a:endCxn id="33794" idx="6"/>
          </p:cNvCxnSpPr>
          <p:nvPr/>
        </p:nvCxnSpPr>
        <p:spPr bwMode="auto">
          <a:xfrm>
            <a:off x="3835400" y="3160713"/>
            <a:ext cx="42672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796" name="AutoShape 4"/>
          <p:cNvCxnSpPr>
            <a:cxnSpLocks noChangeShapeType="1"/>
            <a:stCxn id="33794" idx="0"/>
            <a:endCxn id="33794" idx="4"/>
          </p:cNvCxnSpPr>
          <p:nvPr/>
        </p:nvCxnSpPr>
        <p:spPr bwMode="auto">
          <a:xfrm>
            <a:off x="5969000" y="2284413"/>
            <a:ext cx="0" cy="1752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797" name="Text Box 5"/>
          <p:cNvSpPr txBox="1">
            <a:spLocks noChangeArrowheads="1"/>
          </p:cNvSpPr>
          <p:nvPr/>
        </p:nvSpPr>
        <p:spPr bwMode="auto">
          <a:xfrm>
            <a:off x="4648200" y="2513013"/>
            <a:ext cx="81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a:lnSpc>
                <a:spcPct val="100000"/>
              </a:lnSpc>
              <a:spcBef>
                <a:spcPct val="0"/>
              </a:spcBef>
              <a:buClrTx/>
              <a:buSzTx/>
              <a:buFontTx/>
              <a:buNone/>
            </a:pPr>
            <a:r>
              <a:rPr lang="en-US" altLang="zh-CN" b="1">
                <a:latin typeface="Times New Roman" pitchFamily="18" charset="0"/>
              </a:rPr>
              <a:t>A</a:t>
            </a:r>
          </a:p>
        </p:txBody>
      </p:sp>
      <p:sp>
        <p:nvSpPr>
          <p:cNvPr id="33798" name="Text Box 6"/>
          <p:cNvSpPr txBox="1">
            <a:spLocks noChangeArrowheads="1"/>
          </p:cNvSpPr>
          <p:nvPr/>
        </p:nvSpPr>
        <p:spPr bwMode="auto">
          <a:xfrm>
            <a:off x="6375400" y="2513013"/>
            <a:ext cx="81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a:lnSpc>
                <a:spcPct val="100000"/>
              </a:lnSpc>
              <a:spcBef>
                <a:spcPct val="0"/>
              </a:spcBef>
              <a:buClrTx/>
              <a:buSzTx/>
              <a:buFontTx/>
              <a:buNone/>
            </a:pPr>
            <a:r>
              <a:rPr lang="en-US" altLang="zh-CN" b="1">
                <a:latin typeface="Times New Roman" pitchFamily="18" charset="0"/>
              </a:rPr>
              <a:t>P</a:t>
            </a:r>
          </a:p>
        </p:txBody>
      </p:sp>
      <p:sp>
        <p:nvSpPr>
          <p:cNvPr id="33799" name="Text Box 7"/>
          <p:cNvSpPr txBox="1">
            <a:spLocks noChangeArrowheads="1"/>
          </p:cNvSpPr>
          <p:nvPr/>
        </p:nvSpPr>
        <p:spPr bwMode="auto">
          <a:xfrm>
            <a:off x="4648200" y="3275013"/>
            <a:ext cx="81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a:lnSpc>
                <a:spcPct val="100000"/>
              </a:lnSpc>
              <a:spcBef>
                <a:spcPct val="0"/>
              </a:spcBef>
              <a:buClrTx/>
              <a:buSzTx/>
              <a:buFontTx/>
              <a:buNone/>
            </a:pPr>
            <a:r>
              <a:rPr lang="en-US" altLang="zh-CN" b="1">
                <a:latin typeface="Times New Roman" pitchFamily="18" charset="0"/>
              </a:rPr>
              <a:t>C</a:t>
            </a:r>
          </a:p>
        </p:txBody>
      </p:sp>
      <p:sp>
        <p:nvSpPr>
          <p:cNvPr id="33800" name="Text Box 8"/>
          <p:cNvSpPr txBox="1">
            <a:spLocks noChangeArrowheads="1"/>
          </p:cNvSpPr>
          <p:nvPr/>
        </p:nvSpPr>
        <p:spPr bwMode="auto">
          <a:xfrm>
            <a:off x="6375400" y="3275013"/>
            <a:ext cx="81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a:lnSpc>
                <a:spcPct val="100000"/>
              </a:lnSpc>
              <a:spcBef>
                <a:spcPct val="0"/>
              </a:spcBef>
              <a:buClrTx/>
              <a:buSzTx/>
              <a:buFontTx/>
              <a:buNone/>
            </a:pPr>
            <a:r>
              <a:rPr lang="en-US" altLang="zh-CN" b="1">
                <a:latin typeface="Times New Roman" pitchFamily="18" charset="0"/>
              </a:rPr>
              <a:t>D</a:t>
            </a:r>
          </a:p>
        </p:txBody>
      </p:sp>
      <p:sp>
        <p:nvSpPr>
          <p:cNvPr id="33801" name="Text Box 9"/>
          <p:cNvSpPr txBox="1">
            <a:spLocks noChangeArrowheads="1"/>
          </p:cNvSpPr>
          <p:nvPr/>
        </p:nvSpPr>
        <p:spPr bwMode="auto">
          <a:xfrm>
            <a:off x="527051" y="3141663"/>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nSpc>
                <a:spcPct val="100000"/>
              </a:lnSpc>
              <a:spcBef>
                <a:spcPct val="0"/>
              </a:spcBef>
              <a:buClrTx/>
              <a:buSzTx/>
              <a:buFontTx/>
              <a:buNone/>
            </a:pPr>
            <a:r>
              <a:rPr lang="zh-CN" altLang="en-US" b="1">
                <a:latin typeface="Times New Roman" pitchFamily="18" charset="0"/>
                <a:ea typeface="楷体_GB2312" pitchFamily="49" charset="-122"/>
              </a:rPr>
              <a:t>收集数据</a:t>
            </a:r>
          </a:p>
        </p:txBody>
      </p:sp>
      <p:sp>
        <p:nvSpPr>
          <p:cNvPr id="33802" name="Text Box 10"/>
          <p:cNvSpPr txBox="1">
            <a:spLocks noChangeArrowheads="1"/>
          </p:cNvSpPr>
          <p:nvPr/>
        </p:nvSpPr>
        <p:spPr bwMode="auto">
          <a:xfrm>
            <a:off x="239184" y="2565400"/>
            <a:ext cx="20409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nSpc>
                <a:spcPct val="100000"/>
              </a:lnSpc>
              <a:spcBef>
                <a:spcPct val="0"/>
              </a:spcBef>
              <a:buClrTx/>
              <a:buSzTx/>
              <a:buFontTx/>
              <a:buNone/>
            </a:pPr>
            <a:r>
              <a:rPr lang="zh-CN" altLang="en-US" b="1">
                <a:latin typeface="Times New Roman" pitchFamily="18" charset="0"/>
                <a:ea typeface="楷体_GB2312" pitchFamily="49" charset="-122"/>
              </a:rPr>
              <a:t>实施系统变更</a:t>
            </a:r>
          </a:p>
        </p:txBody>
      </p:sp>
      <p:sp>
        <p:nvSpPr>
          <p:cNvPr id="33803" name="Text Box 11"/>
          <p:cNvSpPr txBox="1">
            <a:spLocks noChangeArrowheads="1"/>
          </p:cNvSpPr>
          <p:nvPr/>
        </p:nvSpPr>
        <p:spPr bwMode="auto">
          <a:xfrm>
            <a:off x="334434" y="2060575"/>
            <a:ext cx="17315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nSpc>
                <a:spcPct val="100000"/>
              </a:lnSpc>
              <a:spcBef>
                <a:spcPct val="0"/>
              </a:spcBef>
              <a:buClrTx/>
              <a:buSzTx/>
              <a:buFontTx/>
              <a:buNone/>
            </a:pPr>
            <a:r>
              <a:rPr lang="zh-CN" altLang="en-US" b="1">
                <a:latin typeface="Times New Roman" pitchFamily="18" charset="0"/>
                <a:ea typeface="楷体_GB2312" pitchFamily="49" charset="-122"/>
              </a:rPr>
              <a:t>确定有效性</a:t>
            </a:r>
          </a:p>
        </p:txBody>
      </p:sp>
      <p:sp>
        <p:nvSpPr>
          <p:cNvPr id="33804" name="Text Box 12"/>
          <p:cNvSpPr txBox="1">
            <a:spLocks noChangeArrowheads="1"/>
          </p:cNvSpPr>
          <p:nvPr/>
        </p:nvSpPr>
        <p:spPr bwMode="auto">
          <a:xfrm>
            <a:off x="719667" y="3644900"/>
            <a:ext cx="803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nSpc>
                <a:spcPct val="100000"/>
              </a:lnSpc>
              <a:spcBef>
                <a:spcPct val="0"/>
              </a:spcBef>
              <a:buClrTx/>
              <a:buSzTx/>
              <a:buFontTx/>
              <a:buNone/>
            </a:pPr>
            <a:r>
              <a:rPr lang="zh-CN" altLang="en-US" b="1">
                <a:latin typeface="Times New Roman" pitchFamily="18" charset="0"/>
                <a:ea typeface="楷体_GB2312" pitchFamily="49" charset="-122"/>
              </a:rPr>
              <a:t>评估</a:t>
            </a:r>
          </a:p>
        </p:txBody>
      </p:sp>
      <p:sp>
        <p:nvSpPr>
          <p:cNvPr id="33805" name="Text Box 13"/>
          <p:cNvSpPr txBox="1">
            <a:spLocks noChangeArrowheads="1"/>
          </p:cNvSpPr>
          <p:nvPr/>
        </p:nvSpPr>
        <p:spPr bwMode="auto">
          <a:xfrm>
            <a:off x="9552518" y="2060575"/>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nSpc>
                <a:spcPct val="100000"/>
              </a:lnSpc>
              <a:spcBef>
                <a:spcPct val="0"/>
              </a:spcBef>
              <a:buClrTx/>
              <a:buSzTx/>
              <a:buFontTx/>
              <a:buNone/>
            </a:pPr>
            <a:r>
              <a:rPr lang="zh-CN" altLang="en-US" b="1">
                <a:latin typeface="Times New Roman" pitchFamily="18" charset="0"/>
                <a:ea typeface="楷体_GB2312" pitchFamily="49" charset="-122"/>
              </a:rPr>
              <a:t>确定问题</a:t>
            </a:r>
          </a:p>
        </p:txBody>
      </p:sp>
      <p:sp>
        <p:nvSpPr>
          <p:cNvPr id="33806" name="Text Box 14"/>
          <p:cNvSpPr txBox="1">
            <a:spLocks noChangeArrowheads="1"/>
          </p:cNvSpPr>
          <p:nvPr/>
        </p:nvSpPr>
        <p:spPr bwMode="auto">
          <a:xfrm>
            <a:off x="9508067" y="2565400"/>
            <a:ext cx="20409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nSpc>
                <a:spcPct val="100000"/>
              </a:lnSpc>
              <a:spcBef>
                <a:spcPct val="0"/>
              </a:spcBef>
              <a:buClrTx/>
              <a:buSzTx/>
              <a:buFontTx/>
              <a:buNone/>
            </a:pPr>
            <a:r>
              <a:rPr lang="zh-CN" altLang="en-US" b="1">
                <a:latin typeface="Times New Roman" pitchFamily="18" charset="0"/>
                <a:ea typeface="楷体_GB2312" pitchFamily="49" charset="-122"/>
              </a:rPr>
              <a:t>描述改进目标</a:t>
            </a:r>
          </a:p>
        </p:txBody>
      </p:sp>
      <p:sp>
        <p:nvSpPr>
          <p:cNvPr id="33807" name="Text Box 15"/>
          <p:cNvSpPr txBox="1">
            <a:spLocks noChangeArrowheads="1"/>
          </p:cNvSpPr>
          <p:nvPr/>
        </p:nvSpPr>
        <p:spPr bwMode="auto">
          <a:xfrm>
            <a:off x="9508067" y="2997201"/>
            <a:ext cx="204094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nSpc>
                <a:spcPct val="100000"/>
              </a:lnSpc>
              <a:spcBef>
                <a:spcPct val="0"/>
              </a:spcBef>
              <a:buClrTx/>
              <a:buSzTx/>
              <a:buFontTx/>
              <a:buNone/>
            </a:pPr>
            <a:r>
              <a:rPr lang="zh-CN" altLang="en-US" b="1">
                <a:latin typeface="Times New Roman" pitchFamily="18" charset="0"/>
                <a:ea typeface="楷体_GB2312" pitchFamily="49" charset="-122"/>
              </a:rPr>
              <a:t>找出问题出现</a:t>
            </a:r>
          </a:p>
          <a:p>
            <a:pPr>
              <a:lnSpc>
                <a:spcPct val="100000"/>
              </a:lnSpc>
              <a:spcBef>
                <a:spcPct val="0"/>
              </a:spcBef>
              <a:buClrTx/>
              <a:buSzTx/>
              <a:buFontTx/>
              <a:buNone/>
            </a:pPr>
            <a:r>
              <a:rPr lang="zh-CN" altLang="en-US" b="1">
                <a:latin typeface="Times New Roman" pitchFamily="18" charset="0"/>
                <a:ea typeface="楷体_GB2312" pitchFamily="49" charset="-122"/>
              </a:rPr>
              <a:t>的可能原因</a:t>
            </a:r>
          </a:p>
        </p:txBody>
      </p:sp>
      <p:sp>
        <p:nvSpPr>
          <p:cNvPr id="33808" name="Text Box 16"/>
          <p:cNvSpPr txBox="1">
            <a:spLocks noChangeArrowheads="1"/>
          </p:cNvSpPr>
          <p:nvPr/>
        </p:nvSpPr>
        <p:spPr bwMode="auto">
          <a:xfrm>
            <a:off x="9457267" y="3716338"/>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nSpc>
                <a:spcPct val="100000"/>
              </a:lnSpc>
              <a:spcBef>
                <a:spcPct val="0"/>
              </a:spcBef>
              <a:buClrTx/>
              <a:buSzTx/>
              <a:buFontTx/>
              <a:buNone/>
            </a:pPr>
            <a:r>
              <a:rPr lang="zh-CN" altLang="en-US" b="1">
                <a:latin typeface="Times New Roman" pitchFamily="18" charset="0"/>
                <a:ea typeface="楷体_GB2312" pitchFamily="49" charset="-122"/>
              </a:rPr>
              <a:t>建立基线</a:t>
            </a:r>
          </a:p>
        </p:txBody>
      </p:sp>
      <p:sp>
        <p:nvSpPr>
          <p:cNvPr id="33809" name="Line 17"/>
          <p:cNvSpPr>
            <a:spLocks noChangeShapeType="1"/>
          </p:cNvSpPr>
          <p:nvPr/>
        </p:nvSpPr>
        <p:spPr bwMode="auto">
          <a:xfrm>
            <a:off x="3022600" y="2360613"/>
            <a:ext cx="508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0" name="Line 18"/>
          <p:cNvSpPr>
            <a:spLocks noChangeShapeType="1"/>
          </p:cNvSpPr>
          <p:nvPr/>
        </p:nvSpPr>
        <p:spPr bwMode="auto">
          <a:xfrm>
            <a:off x="3225800" y="2894013"/>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1" name="Line 19"/>
          <p:cNvSpPr>
            <a:spLocks noChangeShapeType="1"/>
          </p:cNvSpPr>
          <p:nvPr/>
        </p:nvSpPr>
        <p:spPr bwMode="auto">
          <a:xfrm>
            <a:off x="2717800" y="3427413"/>
            <a:ext cx="812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2" name="Line 20"/>
          <p:cNvSpPr>
            <a:spLocks noChangeShapeType="1"/>
          </p:cNvSpPr>
          <p:nvPr/>
        </p:nvSpPr>
        <p:spPr bwMode="auto">
          <a:xfrm>
            <a:off x="2108200" y="3960813"/>
            <a:ext cx="1422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3" name="Line 21"/>
          <p:cNvSpPr>
            <a:spLocks noChangeShapeType="1"/>
          </p:cNvSpPr>
          <p:nvPr/>
        </p:nvSpPr>
        <p:spPr bwMode="auto">
          <a:xfrm flipH="1">
            <a:off x="8509000" y="2360613"/>
            <a:ext cx="508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4" name="Line 22"/>
          <p:cNvSpPr>
            <a:spLocks noChangeShapeType="1"/>
          </p:cNvSpPr>
          <p:nvPr/>
        </p:nvSpPr>
        <p:spPr bwMode="auto">
          <a:xfrm flipH="1">
            <a:off x="8509000" y="2894013"/>
            <a:ext cx="508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5" name="Line 23"/>
          <p:cNvSpPr>
            <a:spLocks noChangeShapeType="1"/>
          </p:cNvSpPr>
          <p:nvPr/>
        </p:nvSpPr>
        <p:spPr bwMode="auto">
          <a:xfrm flipH="1">
            <a:off x="8509000" y="3503613"/>
            <a:ext cx="508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6" name="Line 24"/>
          <p:cNvSpPr>
            <a:spLocks noChangeShapeType="1"/>
          </p:cNvSpPr>
          <p:nvPr/>
        </p:nvSpPr>
        <p:spPr bwMode="auto">
          <a:xfrm flipH="1">
            <a:off x="8509000" y="4037013"/>
            <a:ext cx="508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7" name="Text Box 25"/>
          <p:cNvSpPr txBox="1">
            <a:spLocks noChangeArrowheads="1"/>
          </p:cNvSpPr>
          <p:nvPr/>
        </p:nvSpPr>
        <p:spPr bwMode="auto">
          <a:xfrm>
            <a:off x="3983567" y="4365626"/>
            <a:ext cx="33457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nSpc>
                <a:spcPct val="100000"/>
              </a:lnSpc>
              <a:spcBef>
                <a:spcPct val="0"/>
              </a:spcBef>
              <a:buClrTx/>
              <a:buSzTx/>
              <a:buFontTx/>
              <a:buNone/>
            </a:pPr>
            <a:r>
              <a:rPr lang="zh-CN" altLang="en-US" sz="2000">
                <a:latin typeface="Times New Roman" pitchFamily="18" charset="0"/>
                <a:ea typeface="楷体_GB2312" pitchFamily="49" charset="-122"/>
              </a:rPr>
              <a:t>◆ </a:t>
            </a:r>
            <a:r>
              <a:rPr lang="zh-CN" altLang="en-US" sz="2000" b="1">
                <a:latin typeface="Times New Roman" pitchFamily="18" charset="0"/>
                <a:ea typeface="楷体_GB2312" pitchFamily="49" charset="-122"/>
              </a:rPr>
              <a:t>找出改进的机会</a:t>
            </a:r>
          </a:p>
          <a:p>
            <a:pPr>
              <a:lnSpc>
                <a:spcPct val="100000"/>
              </a:lnSpc>
              <a:spcBef>
                <a:spcPct val="0"/>
              </a:spcBef>
              <a:buClrTx/>
              <a:buSzTx/>
              <a:buFontTx/>
              <a:buNone/>
            </a:pPr>
            <a:r>
              <a:rPr lang="zh-CN" altLang="en-US" sz="2000" b="1">
                <a:latin typeface="Times New Roman" pitchFamily="18" charset="0"/>
                <a:ea typeface="楷体_GB2312" pitchFamily="49" charset="-122"/>
              </a:rPr>
              <a:t>◆ 提出改进计划</a:t>
            </a:r>
          </a:p>
          <a:p>
            <a:pPr>
              <a:lnSpc>
                <a:spcPct val="100000"/>
              </a:lnSpc>
              <a:spcBef>
                <a:spcPct val="0"/>
              </a:spcBef>
              <a:buClrTx/>
              <a:buSzTx/>
              <a:buFontTx/>
              <a:buNone/>
            </a:pPr>
            <a:r>
              <a:rPr lang="zh-CN" altLang="en-US" sz="2000" b="1">
                <a:latin typeface="Times New Roman" pitchFamily="18" charset="0"/>
                <a:ea typeface="楷体_GB2312" pitchFamily="49" charset="-122"/>
              </a:rPr>
              <a:t>◆ 针对共同原因采取的措施</a:t>
            </a:r>
          </a:p>
          <a:p>
            <a:pPr>
              <a:lnSpc>
                <a:spcPct val="100000"/>
              </a:lnSpc>
              <a:spcBef>
                <a:spcPct val="0"/>
              </a:spcBef>
              <a:buClrTx/>
              <a:buSzTx/>
              <a:buFontTx/>
              <a:buNone/>
            </a:pPr>
            <a:r>
              <a:rPr lang="zh-CN" altLang="en-US" sz="2000" b="1">
                <a:latin typeface="Times New Roman" pitchFamily="18" charset="0"/>
                <a:ea typeface="楷体_GB2312" pitchFamily="49" charset="-122"/>
              </a:rPr>
              <a:t>◆ 进行持续改进</a:t>
            </a:r>
          </a:p>
        </p:txBody>
      </p:sp>
      <p:sp>
        <p:nvSpPr>
          <p:cNvPr id="33818" name="Text Box 26"/>
          <p:cNvSpPr txBox="1">
            <a:spLocks noChangeArrowheads="1"/>
          </p:cNvSpPr>
          <p:nvPr/>
        </p:nvSpPr>
        <p:spPr bwMode="auto">
          <a:xfrm>
            <a:off x="4078817" y="5876926"/>
            <a:ext cx="32447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nSpc>
                <a:spcPct val="100000"/>
              </a:lnSpc>
              <a:spcBef>
                <a:spcPct val="0"/>
              </a:spcBef>
              <a:buClrTx/>
              <a:buSzTx/>
              <a:buFontTx/>
              <a:buNone/>
            </a:pPr>
            <a:r>
              <a:rPr kumimoji="1" lang="en-US" altLang="zh-CN" sz="2000" b="1">
                <a:latin typeface="Times New Roman" pitchFamily="18" charset="0"/>
                <a:ea typeface="黑体" pitchFamily="49" charset="-122"/>
              </a:rPr>
              <a:t>Shewhart</a:t>
            </a:r>
            <a:r>
              <a:rPr kumimoji="1" lang="zh-CN" altLang="en-US" sz="2000" b="1">
                <a:latin typeface="Times New Roman" pitchFamily="18" charset="0"/>
                <a:ea typeface="黑体" pitchFamily="49" charset="-122"/>
              </a:rPr>
              <a:t>的</a:t>
            </a:r>
            <a:r>
              <a:rPr kumimoji="1" lang="en-US" altLang="zh-CN" sz="2000" b="1">
                <a:latin typeface="Times New Roman" pitchFamily="18" charset="0"/>
                <a:ea typeface="黑体" pitchFamily="49" charset="-122"/>
              </a:rPr>
              <a:t>PDCA</a:t>
            </a:r>
            <a:r>
              <a:rPr kumimoji="1" lang="zh-CN" altLang="en-US" sz="2000" b="1">
                <a:latin typeface="Times New Roman" pitchFamily="18" charset="0"/>
                <a:ea typeface="楷体_GB2312" pitchFamily="49" charset="-122"/>
              </a:rPr>
              <a:t>质量循环</a:t>
            </a:r>
            <a:endParaRPr kumimoji="1" lang="zh-CN" altLang="en-US" sz="1800">
              <a:latin typeface="Times New Roman" pitchFamily="18" charset="0"/>
              <a:ea typeface="楷体_GB2312" pitchFamily="49" charset="-122"/>
            </a:endParaRPr>
          </a:p>
        </p:txBody>
      </p:sp>
      <p:grpSp>
        <p:nvGrpSpPr>
          <p:cNvPr id="33819" name="Group 27"/>
          <p:cNvGrpSpPr>
            <a:grpSpLocks/>
          </p:cNvGrpSpPr>
          <p:nvPr/>
        </p:nvGrpSpPr>
        <p:grpSpPr bwMode="auto">
          <a:xfrm>
            <a:off x="163711" y="0"/>
            <a:ext cx="5492750" cy="646113"/>
            <a:chOff x="1392" y="-82"/>
            <a:chExt cx="2595" cy="407"/>
          </a:xfrm>
        </p:grpSpPr>
        <p:sp>
          <p:nvSpPr>
            <p:cNvPr id="33820" name="Text Box 28"/>
            <p:cNvSpPr txBox="1">
              <a:spLocks noChangeArrowheads="1"/>
            </p:cNvSpPr>
            <p:nvPr/>
          </p:nvSpPr>
          <p:spPr bwMode="auto">
            <a:xfrm>
              <a:off x="1492" y="-82"/>
              <a:ext cx="2495"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lnSpc>
                  <a:spcPct val="100000"/>
                </a:lnSpc>
                <a:spcBef>
                  <a:spcPct val="0"/>
                </a:spcBef>
                <a:buClrTx/>
                <a:buSzTx/>
                <a:buFontTx/>
                <a:buNone/>
              </a:pPr>
              <a:r>
                <a:rPr kumimoji="1" lang="zh-CN" altLang="en-US" sz="3600" b="1" dirty="0">
                  <a:solidFill>
                    <a:schemeClr val="bg1"/>
                  </a:solidFill>
                  <a:latin typeface="+mn-ea"/>
                  <a:ea typeface="+mn-ea"/>
                </a:rPr>
                <a:t>软件项目管理的理论依据</a:t>
              </a:r>
            </a:p>
          </p:txBody>
        </p:sp>
        <p:sp>
          <p:nvSpPr>
            <p:cNvPr id="33821" name="AutoShape 29"/>
            <p:cNvSpPr>
              <a:spLocks noChangeArrowheads="1"/>
            </p:cNvSpPr>
            <p:nvPr/>
          </p:nvSpPr>
          <p:spPr bwMode="auto">
            <a:xfrm>
              <a:off x="1392" y="168"/>
              <a:ext cx="120" cy="120"/>
            </a:xfrm>
            <a:prstGeom prst="smileyFace">
              <a:avLst>
                <a:gd name="adj" fmla="val 4653"/>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endParaRPr kumimoji="1" lang="zh-CN" altLang="en-US" sz="2000" b="1">
                <a:solidFill>
                  <a:schemeClr val="bg1"/>
                </a:solidFill>
                <a:latin typeface="+mn-ea"/>
                <a:ea typeface="+mn-ea"/>
              </a:endParaRPr>
            </a:p>
          </p:txBody>
        </p:sp>
      </p:grpSp>
    </p:spTree>
    <p:extLst>
      <p:ext uri="{BB962C8B-B14F-4D97-AF65-F5344CB8AC3E}">
        <p14:creationId xmlns:p14="http://schemas.microsoft.com/office/powerpoint/2010/main" val="7734202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1320800" y="1752600"/>
            <a:ext cx="9550400" cy="427038"/>
          </a:xfrm>
          <a:prstGeom prst="rect">
            <a:avLst/>
          </a:prstGeom>
          <a:noFill/>
          <a:ln w="9525">
            <a:noFill/>
            <a:miter lim="800000"/>
            <a:headEnd/>
            <a:tailEnd/>
          </a:ln>
        </p:spPr>
        <p:txBody>
          <a:bodyPr>
            <a:spAutoFit/>
          </a:bodyPr>
          <a:lstStyle/>
          <a:p>
            <a:pPr>
              <a:spcBef>
                <a:spcPct val="30000"/>
              </a:spcBef>
            </a:pPr>
            <a:endParaRPr kumimoji="1" lang="zh-CN" altLang="zh-CN" sz="2200">
              <a:solidFill>
                <a:srgbClr val="000000"/>
              </a:solidFill>
              <a:latin typeface="幼圆" pitchFamily="49" charset="-122"/>
              <a:ea typeface="幼圆" pitchFamily="49" charset="-122"/>
            </a:endParaRPr>
          </a:p>
        </p:txBody>
      </p:sp>
      <p:sp>
        <p:nvSpPr>
          <p:cNvPr id="53251" name="Text Box 3"/>
          <p:cNvSpPr txBox="1">
            <a:spLocks noChangeArrowheads="1"/>
          </p:cNvSpPr>
          <p:nvPr/>
        </p:nvSpPr>
        <p:spPr bwMode="auto">
          <a:xfrm>
            <a:off x="1117600" y="76200"/>
            <a:ext cx="10871200" cy="579438"/>
          </a:xfrm>
          <a:prstGeom prst="rect">
            <a:avLst/>
          </a:prstGeom>
          <a:noFill/>
          <a:ln w="38100">
            <a:noFill/>
            <a:miter lim="800000"/>
            <a:headEnd/>
            <a:tailEnd/>
          </a:ln>
        </p:spPr>
        <p:txBody>
          <a:bodyPr>
            <a:spAutoFit/>
          </a:bodyPr>
          <a:lstStyle/>
          <a:p>
            <a:r>
              <a:rPr lang="en-US" altLang="zh-CN" sz="3200" b="1" dirty="0">
                <a:solidFill>
                  <a:schemeClr val="bg1"/>
                </a:solidFill>
                <a:effectLst>
                  <a:outerShdw blurRad="38100" dist="38100" dir="2700000" algn="tl">
                    <a:srgbClr val="000000">
                      <a:alpha val="43137"/>
                    </a:srgbClr>
                  </a:outerShdw>
                </a:effectLst>
                <a:latin typeface="+mj-ea"/>
                <a:ea typeface="+mj-ea"/>
              </a:rPr>
              <a:t>COBIT</a:t>
            </a:r>
            <a:r>
              <a:rPr lang="zh-CN" altLang="en-US" sz="3200" b="1" dirty="0">
                <a:solidFill>
                  <a:schemeClr val="bg1"/>
                </a:solidFill>
                <a:effectLst>
                  <a:outerShdw blurRad="38100" dist="38100" dir="2700000" algn="tl">
                    <a:srgbClr val="000000">
                      <a:alpha val="43137"/>
                    </a:srgbClr>
                  </a:outerShdw>
                </a:effectLst>
                <a:latin typeface="+mj-ea"/>
                <a:ea typeface="+mj-ea"/>
              </a:rPr>
              <a:t>：国际通用</a:t>
            </a:r>
            <a:r>
              <a:rPr lang="en-US" altLang="zh-CN" sz="3200" b="1" dirty="0">
                <a:solidFill>
                  <a:schemeClr val="bg1"/>
                </a:solidFill>
                <a:effectLst>
                  <a:outerShdw blurRad="38100" dist="38100" dir="2700000" algn="tl">
                    <a:srgbClr val="000000">
                      <a:alpha val="43137"/>
                    </a:srgbClr>
                  </a:outerShdw>
                </a:effectLst>
                <a:latin typeface="+mj-ea"/>
                <a:ea typeface="+mj-ea"/>
              </a:rPr>
              <a:t>IT</a:t>
            </a:r>
            <a:r>
              <a:rPr lang="zh-CN" altLang="en-US" sz="3200" b="1" dirty="0">
                <a:solidFill>
                  <a:schemeClr val="bg1"/>
                </a:solidFill>
                <a:effectLst>
                  <a:outerShdw blurRad="38100" dist="38100" dir="2700000" algn="tl">
                    <a:srgbClr val="000000">
                      <a:alpha val="43137"/>
                    </a:srgbClr>
                  </a:outerShdw>
                </a:effectLst>
                <a:latin typeface="+mj-ea"/>
                <a:ea typeface="+mj-ea"/>
              </a:rPr>
              <a:t>治理的流程</a:t>
            </a:r>
            <a:endParaRPr kumimoji="1" lang="zh-CN" altLang="en-US" sz="2000" dirty="0">
              <a:solidFill>
                <a:schemeClr val="bg1"/>
              </a:solidFill>
              <a:effectLst>
                <a:outerShdw blurRad="38100" dist="38100" dir="2700000" algn="tl">
                  <a:srgbClr val="000000">
                    <a:alpha val="43137"/>
                  </a:srgbClr>
                </a:outerShdw>
              </a:effectLst>
              <a:latin typeface="+mj-ea"/>
              <a:ea typeface="+mj-ea"/>
            </a:endParaRPr>
          </a:p>
        </p:txBody>
      </p:sp>
      <p:sp>
        <p:nvSpPr>
          <p:cNvPr id="53252" name="Text Box 5"/>
          <p:cNvSpPr txBox="1">
            <a:spLocks noChangeArrowheads="1"/>
          </p:cNvSpPr>
          <p:nvPr/>
        </p:nvSpPr>
        <p:spPr bwMode="auto">
          <a:xfrm>
            <a:off x="406400" y="1219200"/>
            <a:ext cx="10001251" cy="1784350"/>
          </a:xfrm>
          <a:prstGeom prst="rect">
            <a:avLst/>
          </a:prstGeom>
          <a:noFill/>
          <a:ln w="9525">
            <a:noFill/>
            <a:miter lim="800000"/>
            <a:headEnd/>
            <a:tailEnd/>
          </a:ln>
        </p:spPr>
        <p:txBody>
          <a:bodyPr>
            <a:spAutoFit/>
          </a:bodyPr>
          <a:lstStyle/>
          <a:p>
            <a:pPr>
              <a:spcBef>
                <a:spcPct val="50000"/>
              </a:spcBef>
            </a:pPr>
            <a:r>
              <a:rPr lang="zh-CN" altLang="en-US" sz="2000" b="1"/>
              <a:t>目标要适宜，条件要具备</a:t>
            </a:r>
          </a:p>
          <a:p>
            <a:pPr>
              <a:spcBef>
                <a:spcPct val="50000"/>
              </a:spcBef>
            </a:pPr>
            <a:r>
              <a:rPr lang="zh-CN" altLang="en-US" sz="2000" b="1"/>
              <a:t>过程要规范：</a:t>
            </a:r>
            <a:r>
              <a:rPr lang="en-US" altLang="zh-CN" sz="2000" b="1"/>
              <a:t>COBIT</a:t>
            </a:r>
            <a:r>
              <a:rPr lang="zh-CN" altLang="en-US" sz="2000" b="1"/>
              <a:t>，</a:t>
            </a:r>
            <a:r>
              <a:rPr lang="en-US" altLang="zh-CN" sz="2000" b="1"/>
              <a:t>ISO20000</a:t>
            </a:r>
          </a:p>
          <a:p>
            <a:pPr>
              <a:spcBef>
                <a:spcPct val="50000"/>
              </a:spcBef>
            </a:pPr>
            <a:r>
              <a:rPr lang="zh-CN" altLang="en-US" sz="2000" b="1"/>
              <a:t>安全要保证：</a:t>
            </a:r>
            <a:r>
              <a:rPr lang="en-US" altLang="zh-CN" sz="2000" b="1"/>
              <a:t>ISO27001</a:t>
            </a:r>
            <a:r>
              <a:rPr lang="zh-CN" altLang="en-US" sz="2000" b="1"/>
              <a:t>，</a:t>
            </a:r>
            <a:r>
              <a:rPr lang="en-US" altLang="zh-CN" sz="2000" b="1"/>
              <a:t>COSO</a:t>
            </a:r>
          </a:p>
          <a:p>
            <a:pPr>
              <a:spcBef>
                <a:spcPct val="50000"/>
              </a:spcBef>
            </a:pPr>
            <a:r>
              <a:rPr lang="zh-CN" altLang="en-US" sz="2000" b="1"/>
              <a:t>绩效要评估，创新要适度</a:t>
            </a:r>
          </a:p>
        </p:txBody>
      </p:sp>
      <p:pic>
        <p:nvPicPr>
          <p:cNvPr id="53253" name="Picture 3" descr="6"/>
          <p:cNvPicPr>
            <a:picLocks noChangeAspect="1" noChangeArrowheads="1"/>
          </p:cNvPicPr>
          <p:nvPr/>
        </p:nvPicPr>
        <p:blipFill>
          <a:blip r:embed="rId3" cstate="print"/>
          <a:srcRect/>
          <a:stretch>
            <a:fillRect/>
          </a:stretch>
        </p:blipFill>
        <p:spPr bwMode="auto">
          <a:xfrm>
            <a:off x="6096000" y="1000126"/>
            <a:ext cx="6096000" cy="3692525"/>
          </a:xfrm>
          <a:prstGeom prst="rect">
            <a:avLst/>
          </a:prstGeom>
          <a:noFill/>
          <a:ln w="9525">
            <a:noFill/>
            <a:miter lim="800000"/>
            <a:headEnd/>
            <a:tailEnd/>
          </a:ln>
        </p:spPr>
      </p:pic>
      <p:pic>
        <p:nvPicPr>
          <p:cNvPr id="53254" name="Picture 3" descr="变色小球"/>
          <p:cNvPicPr>
            <a:picLocks noChangeAspect="1" noChangeArrowheads="1" noCrop="1"/>
          </p:cNvPicPr>
          <p:nvPr/>
        </p:nvPicPr>
        <p:blipFill>
          <a:blip r:embed="rId4" cstate="print"/>
          <a:srcRect/>
          <a:stretch>
            <a:fillRect/>
          </a:stretch>
        </p:blipFill>
        <p:spPr bwMode="auto">
          <a:xfrm>
            <a:off x="133351" y="1309688"/>
            <a:ext cx="245533" cy="182562"/>
          </a:xfrm>
          <a:prstGeom prst="rect">
            <a:avLst/>
          </a:prstGeom>
          <a:noFill/>
          <a:ln w="9525">
            <a:noFill/>
            <a:miter lim="800000"/>
            <a:headEnd/>
            <a:tailEnd/>
          </a:ln>
        </p:spPr>
      </p:pic>
      <p:pic>
        <p:nvPicPr>
          <p:cNvPr id="53255" name="Picture 3" descr="变色小球"/>
          <p:cNvPicPr>
            <a:picLocks noChangeAspect="1" noChangeArrowheads="1" noCrop="1"/>
          </p:cNvPicPr>
          <p:nvPr/>
        </p:nvPicPr>
        <p:blipFill>
          <a:blip r:embed="rId4" cstate="print"/>
          <a:srcRect/>
          <a:stretch>
            <a:fillRect/>
          </a:stretch>
        </p:blipFill>
        <p:spPr bwMode="auto">
          <a:xfrm>
            <a:off x="133351" y="1762126"/>
            <a:ext cx="245533" cy="182563"/>
          </a:xfrm>
          <a:prstGeom prst="rect">
            <a:avLst/>
          </a:prstGeom>
          <a:noFill/>
          <a:ln w="9525">
            <a:noFill/>
            <a:miter lim="800000"/>
            <a:headEnd/>
            <a:tailEnd/>
          </a:ln>
        </p:spPr>
      </p:pic>
      <p:pic>
        <p:nvPicPr>
          <p:cNvPr id="53256" name="Picture 3" descr="变色小球"/>
          <p:cNvPicPr>
            <a:picLocks noChangeAspect="1" noChangeArrowheads="1" noCrop="1"/>
          </p:cNvPicPr>
          <p:nvPr/>
        </p:nvPicPr>
        <p:blipFill>
          <a:blip r:embed="rId4" cstate="print"/>
          <a:srcRect/>
          <a:stretch>
            <a:fillRect/>
          </a:stretch>
        </p:blipFill>
        <p:spPr bwMode="auto">
          <a:xfrm>
            <a:off x="146051" y="2206626"/>
            <a:ext cx="245533" cy="182563"/>
          </a:xfrm>
          <a:prstGeom prst="rect">
            <a:avLst/>
          </a:prstGeom>
          <a:noFill/>
          <a:ln w="9525">
            <a:noFill/>
            <a:miter lim="800000"/>
            <a:headEnd/>
            <a:tailEnd/>
          </a:ln>
        </p:spPr>
      </p:pic>
      <p:pic>
        <p:nvPicPr>
          <p:cNvPr id="53257" name="Picture 3" descr="变色小球"/>
          <p:cNvPicPr>
            <a:picLocks noChangeAspect="1" noChangeArrowheads="1" noCrop="1"/>
          </p:cNvPicPr>
          <p:nvPr/>
        </p:nvPicPr>
        <p:blipFill>
          <a:blip r:embed="rId4" cstate="print"/>
          <a:srcRect/>
          <a:stretch>
            <a:fillRect/>
          </a:stretch>
        </p:blipFill>
        <p:spPr bwMode="auto">
          <a:xfrm>
            <a:off x="165100" y="2651126"/>
            <a:ext cx="245533" cy="182563"/>
          </a:xfrm>
          <a:prstGeom prst="rect">
            <a:avLst/>
          </a:prstGeom>
          <a:noFill/>
          <a:ln w="9525">
            <a:noFill/>
            <a:miter lim="800000"/>
            <a:headEnd/>
            <a:tailEnd/>
          </a:ln>
        </p:spPr>
      </p:pic>
      <p:sp>
        <p:nvSpPr>
          <p:cNvPr id="53258" name="Rectangle 2"/>
          <p:cNvSpPr>
            <a:spLocks noChangeArrowheads="1"/>
          </p:cNvSpPr>
          <p:nvPr/>
        </p:nvSpPr>
        <p:spPr bwMode="auto">
          <a:xfrm>
            <a:off x="304801" y="3352800"/>
            <a:ext cx="3967433" cy="1385637"/>
          </a:xfrm>
          <a:prstGeom prst="rect">
            <a:avLst/>
          </a:prstGeom>
          <a:noFill/>
          <a:ln w="9525">
            <a:noFill/>
            <a:miter lim="800000"/>
            <a:headEnd/>
            <a:tailEnd/>
          </a:ln>
        </p:spPr>
        <p:txBody>
          <a:bodyPr wrap="none" lIns="92075" tIns="46038" rIns="92075" bIns="46038">
            <a:spAutoFit/>
          </a:bodyPr>
          <a:lstStyle/>
          <a:p>
            <a:r>
              <a:rPr lang="en-US" altLang="zh-CN" sz="2000" b="1">
                <a:solidFill>
                  <a:srgbClr val="0000FF"/>
                </a:solidFill>
                <a:latin typeface="Times New Roman" pitchFamily="18" charset="0"/>
              </a:rPr>
              <a:t>C </a:t>
            </a:r>
            <a:r>
              <a:rPr lang="en-US" altLang="zh-CN" sz="2000">
                <a:solidFill>
                  <a:srgbClr val="0000FF"/>
                </a:solidFill>
                <a:latin typeface="Times New Roman" pitchFamily="18" charset="0"/>
              </a:rPr>
              <a:t>  </a:t>
            </a:r>
            <a:r>
              <a:rPr lang="en-US" altLang="zh-CN" sz="2000">
                <a:latin typeface="Times New Roman" pitchFamily="18" charset="0"/>
              </a:rPr>
              <a:t>   </a:t>
            </a:r>
            <a:r>
              <a:rPr lang="en-US" altLang="zh-CN" sz="2000" b="1">
                <a:latin typeface="Times New Roman" pitchFamily="18" charset="0"/>
              </a:rPr>
              <a:t>C</a:t>
            </a:r>
            <a:r>
              <a:rPr lang="en-US" altLang="zh-CN" sz="2000">
                <a:latin typeface="Times New Roman" pitchFamily="18" charset="0"/>
              </a:rPr>
              <a:t>ontrol  </a:t>
            </a:r>
            <a:r>
              <a:rPr lang="zh-CN" altLang="en-US" sz="2000">
                <a:latin typeface="Times New Roman" pitchFamily="18" charset="0"/>
              </a:rPr>
              <a:t>控制</a:t>
            </a:r>
            <a:endParaRPr lang="en-US" altLang="zh-CN" sz="2000">
              <a:latin typeface="Times New Roman" pitchFamily="18" charset="0"/>
            </a:endParaRPr>
          </a:p>
          <a:p>
            <a:r>
              <a:rPr lang="en-US" altLang="zh-CN" sz="2000" b="1">
                <a:solidFill>
                  <a:srgbClr val="0000FF"/>
                </a:solidFill>
                <a:latin typeface="Times New Roman" pitchFamily="18" charset="0"/>
              </a:rPr>
              <a:t>OB</a:t>
            </a:r>
            <a:r>
              <a:rPr lang="en-US" altLang="zh-CN" sz="2000">
                <a:latin typeface="Times New Roman" pitchFamily="18" charset="0"/>
              </a:rPr>
              <a:t>    </a:t>
            </a:r>
            <a:r>
              <a:rPr lang="en-US" altLang="zh-CN" sz="2000" b="1">
                <a:latin typeface="Times New Roman" pitchFamily="18" charset="0"/>
              </a:rPr>
              <a:t>Ob</a:t>
            </a:r>
            <a:r>
              <a:rPr lang="en-US" altLang="zh-CN" sz="2000">
                <a:latin typeface="Times New Roman" pitchFamily="18" charset="0"/>
              </a:rPr>
              <a:t>jectives  </a:t>
            </a:r>
            <a:r>
              <a:rPr lang="zh-CN" altLang="en-US" sz="2000">
                <a:latin typeface="Times New Roman" pitchFamily="18" charset="0"/>
              </a:rPr>
              <a:t>目标</a:t>
            </a:r>
            <a:endParaRPr lang="en-US" altLang="zh-CN" sz="2000">
              <a:latin typeface="Times New Roman" pitchFamily="18" charset="0"/>
            </a:endParaRPr>
          </a:p>
          <a:p>
            <a:r>
              <a:rPr lang="en-US" altLang="zh-CN" sz="2000" b="1">
                <a:solidFill>
                  <a:srgbClr val="0000FF"/>
                </a:solidFill>
                <a:latin typeface="Times New Roman" pitchFamily="18" charset="0"/>
              </a:rPr>
              <a:t>I     </a:t>
            </a:r>
            <a:r>
              <a:rPr lang="en-US" altLang="zh-CN" sz="2000">
                <a:latin typeface="Times New Roman" pitchFamily="18" charset="0"/>
              </a:rPr>
              <a:t>   for </a:t>
            </a:r>
            <a:r>
              <a:rPr lang="en-US" altLang="zh-CN" sz="2400" b="1">
                <a:latin typeface="Times New Roman" pitchFamily="18" charset="0"/>
              </a:rPr>
              <a:t>I</a:t>
            </a:r>
            <a:r>
              <a:rPr lang="en-US" altLang="zh-CN" sz="2400">
                <a:latin typeface="Times New Roman" pitchFamily="18" charset="0"/>
              </a:rPr>
              <a:t>nformation  </a:t>
            </a:r>
            <a:r>
              <a:rPr lang="zh-CN" altLang="en-US" sz="2400">
                <a:latin typeface="Times New Roman" pitchFamily="18" charset="0"/>
              </a:rPr>
              <a:t>信息</a:t>
            </a:r>
            <a:endParaRPr lang="en-US" altLang="zh-CN" sz="2400">
              <a:latin typeface="Times New Roman" pitchFamily="18" charset="0"/>
            </a:endParaRPr>
          </a:p>
          <a:p>
            <a:r>
              <a:rPr lang="en-US" altLang="zh-CN" sz="2000" b="1">
                <a:solidFill>
                  <a:srgbClr val="0000FF"/>
                </a:solidFill>
                <a:latin typeface="Times New Roman" pitchFamily="18" charset="0"/>
              </a:rPr>
              <a:t>T</a:t>
            </a:r>
            <a:r>
              <a:rPr lang="en-US" altLang="zh-CN" sz="2000">
                <a:latin typeface="Times New Roman" pitchFamily="18" charset="0"/>
              </a:rPr>
              <a:t>       and Related </a:t>
            </a:r>
            <a:r>
              <a:rPr lang="en-US" altLang="zh-CN" sz="2000" b="1">
                <a:latin typeface="Times New Roman" pitchFamily="18" charset="0"/>
              </a:rPr>
              <a:t>T</a:t>
            </a:r>
            <a:r>
              <a:rPr lang="en-US" altLang="zh-CN" sz="2000">
                <a:latin typeface="Times New Roman" pitchFamily="18" charset="0"/>
              </a:rPr>
              <a:t>echnology  </a:t>
            </a:r>
            <a:r>
              <a:rPr lang="zh-CN" altLang="en-US" sz="2000">
                <a:latin typeface="Times New Roman" pitchFamily="18" charset="0"/>
              </a:rPr>
              <a:t>技术</a:t>
            </a:r>
            <a:endParaRPr lang="en-US" altLang="zh-CN" sz="2000">
              <a:latin typeface="Times New Roman" pitchFamily="18" charset="0"/>
            </a:endParaRPr>
          </a:p>
        </p:txBody>
      </p:sp>
      <p:sp>
        <p:nvSpPr>
          <p:cNvPr id="53259" name="Text Box 6"/>
          <p:cNvSpPr txBox="1">
            <a:spLocks noChangeArrowheads="1"/>
          </p:cNvSpPr>
          <p:nvPr/>
        </p:nvSpPr>
        <p:spPr bwMode="auto">
          <a:xfrm>
            <a:off x="5088467" y="4929188"/>
            <a:ext cx="2638864" cy="646331"/>
          </a:xfrm>
          <a:prstGeom prst="rect">
            <a:avLst/>
          </a:prstGeom>
          <a:noFill/>
          <a:ln w="9525">
            <a:noFill/>
            <a:miter lim="800000"/>
            <a:headEnd/>
            <a:tailEnd/>
          </a:ln>
        </p:spPr>
        <p:txBody>
          <a:bodyPr wrap="none">
            <a:spAutoFit/>
          </a:bodyPr>
          <a:lstStyle/>
          <a:p>
            <a:pPr latinLnBrk="1"/>
            <a:r>
              <a:rPr lang="zh-CN" altLang="en-US" b="1">
                <a:latin typeface="黑体" pitchFamily="2" charset="-122"/>
                <a:ea typeface="黑体" pitchFamily="2" charset="-122"/>
              </a:rPr>
              <a:t>●以业务为关注焦点</a:t>
            </a:r>
          </a:p>
          <a:p>
            <a:pPr latinLnBrk="1"/>
            <a:r>
              <a:rPr lang="zh-CN" altLang="en-US" b="1">
                <a:latin typeface="黑体" pitchFamily="2" charset="-122"/>
                <a:ea typeface="黑体" pitchFamily="2" charset="-122"/>
              </a:rPr>
              <a:t>（</a:t>
            </a:r>
            <a:r>
              <a:rPr lang="en-US" altLang="zh-CN" b="1">
                <a:latin typeface="黑体" pitchFamily="2" charset="-122"/>
                <a:ea typeface="黑体" pitchFamily="2" charset="-122"/>
              </a:rPr>
              <a:t>business-focused </a:t>
            </a:r>
            <a:r>
              <a:rPr lang="zh-CN" altLang="en-US" b="1">
                <a:latin typeface="黑体" pitchFamily="2" charset="-122"/>
                <a:ea typeface="黑体" pitchFamily="2" charset="-122"/>
              </a:rPr>
              <a:t>）</a:t>
            </a:r>
            <a:endParaRPr lang="en-US" altLang="ko-KR" b="1">
              <a:latin typeface="黑体" pitchFamily="2" charset="-122"/>
              <a:ea typeface="黑体" pitchFamily="2" charset="-122"/>
            </a:endParaRPr>
          </a:p>
        </p:txBody>
      </p:sp>
      <p:sp>
        <p:nvSpPr>
          <p:cNvPr id="53260" name="Text Box 8"/>
          <p:cNvSpPr txBox="1">
            <a:spLocks noChangeArrowheads="1"/>
          </p:cNvSpPr>
          <p:nvPr/>
        </p:nvSpPr>
        <p:spPr bwMode="auto">
          <a:xfrm>
            <a:off x="8612718" y="5724526"/>
            <a:ext cx="2755883" cy="646331"/>
          </a:xfrm>
          <a:prstGeom prst="rect">
            <a:avLst/>
          </a:prstGeom>
          <a:noFill/>
          <a:ln w="9525">
            <a:noFill/>
            <a:miter lim="800000"/>
            <a:headEnd/>
            <a:tailEnd/>
          </a:ln>
        </p:spPr>
        <p:txBody>
          <a:bodyPr wrap="none">
            <a:spAutoFit/>
          </a:bodyPr>
          <a:lstStyle/>
          <a:p>
            <a:pPr latinLnBrk="1"/>
            <a:r>
              <a:rPr lang="zh-CN" altLang="en-US" b="1">
                <a:latin typeface="黑体" pitchFamily="2" charset="-122"/>
                <a:ea typeface="黑体" pitchFamily="2" charset="-122"/>
              </a:rPr>
              <a:t>●度量驱动</a:t>
            </a:r>
          </a:p>
          <a:p>
            <a:pPr latinLnBrk="1"/>
            <a:r>
              <a:rPr lang="zh-CN" altLang="en-US" b="1">
                <a:latin typeface="黑体" pitchFamily="2" charset="-122"/>
                <a:ea typeface="黑体" pitchFamily="2" charset="-122"/>
              </a:rPr>
              <a:t>（</a:t>
            </a:r>
            <a:r>
              <a:rPr lang="en-US" altLang="zh-CN" b="1">
                <a:latin typeface="黑体" pitchFamily="2" charset="-122"/>
                <a:ea typeface="黑体" pitchFamily="2" charset="-122"/>
              </a:rPr>
              <a:t>measurement-driven</a:t>
            </a:r>
            <a:r>
              <a:rPr lang="zh-CN" altLang="en-US" b="1">
                <a:latin typeface="黑体" pitchFamily="2" charset="-122"/>
                <a:ea typeface="黑体" pitchFamily="2" charset="-122"/>
              </a:rPr>
              <a:t>）</a:t>
            </a:r>
            <a:endParaRPr lang="en-US" altLang="ko-KR" b="1">
              <a:latin typeface="黑体" pitchFamily="2" charset="-122"/>
              <a:ea typeface="黑体" pitchFamily="2" charset="-122"/>
            </a:endParaRPr>
          </a:p>
        </p:txBody>
      </p:sp>
      <p:sp>
        <p:nvSpPr>
          <p:cNvPr id="53261" name="Text Box 11"/>
          <p:cNvSpPr txBox="1">
            <a:spLocks noChangeArrowheads="1"/>
          </p:cNvSpPr>
          <p:nvPr/>
        </p:nvSpPr>
        <p:spPr bwMode="auto">
          <a:xfrm>
            <a:off x="5118100" y="5653088"/>
            <a:ext cx="2287806" cy="646331"/>
          </a:xfrm>
          <a:prstGeom prst="rect">
            <a:avLst/>
          </a:prstGeom>
          <a:noFill/>
          <a:ln w="9525">
            <a:noFill/>
            <a:miter lim="800000"/>
            <a:headEnd/>
            <a:tailEnd/>
          </a:ln>
        </p:spPr>
        <p:txBody>
          <a:bodyPr wrap="none">
            <a:spAutoFit/>
          </a:bodyPr>
          <a:lstStyle/>
          <a:p>
            <a:pPr latinLnBrk="1"/>
            <a:r>
              <a:rPr lang="zh-CN" altLang="en-US" b="1">
                <a:latin typeface="黑体" pitchFamily="2" charset="-122"/>
                <a:ea typeface="黑体" pitchFamily="2" charset="-122"/>
              </a:rPr>
              <a:t>●基于控制</a:t>
            </a:r>
          </a:p>
          <a:p>
            <a:pPr latinLnBrk="1"/>
            <a:r>
              <a:rPr lang="zh-CN" altLang="en-US" b="1">
                <a:latin typeface="黑体" pitchFamily="2" charset="-122"/>
                <a:ea typeface="黑体" pitchFamily="2" charset="-122"/>
              </a:rPr>
              <a:t>（</a:t>
            </a:r>
            <a:r>
              <a:rPr lang="en-US" altLang="zh-CN" b="1">
                <a:latin typeface="黑体" pitchFamily="2" charset="-122"/>
                <a:ea typeface="黑体" pitchFamily="2" charset="-122"/>
              </a:rPr>
              <a:t>controls-based</a:t>
            </a:r>
            <a:r>
              <a:rPr lang="zh-CN" altLang="en-US" b="1">
                <a:latin typeface="黑体" pitchFamily="2" charset="-122"/>
                <a:ea typeface="黑体" pitchFamily="2" charset="-122"/>
              </a:rPr>
              <a:t>）</a:t>
            </a:r>
            <a:endParaRPr lang="en-US" altLang="ko-KR" b="1">
              <a:latin typeface="黑体" pitchFamily="2" charset="-122"/>
              <a:ea typeface="黑体" pitchFamily="2" charset="-122"/>
            </a:endParaRPr>
          </a:p>
        </p:txBody>
      </p:sp>
      <p:sp>
        <p:nvSpPr>
          <p:cNvPr id="53262" name="Text Box 12"/>
          <p:cNvSpPr txBox="1">
            <a:spLocks noChangeArrowheads="1"/>
          </p:cNvSpPr>
          <p:nvPr/>
        </p:nvSpPr>
        <p:spPr bwMode="auto">
          <a:xfrm>
            <a:off x="8612718" y="4935538"/>
            <a:ext cx="2521844" cy="646331"/>
          </a:xfrm>
          <a:prstGeom prst="rect">
            <a:avLst/>
          </a:prstGeom>
          <a:noFill/>
          <a:ln w="9525">
            <a:noFill/>
            <a:miter lim="800000"/>
            <a:headEnd/>
            <a:tailEnd/>
          </a:ln>
        </p:spPr>
        <p:txBody>
          <a:bodyPr wrap="none">
            <a:spAutoFit/>
          </a:bodyPr>
          <a:lstStyle/>
          <a:p>
            <a:pPr latinLnBrk="1"/>
            <a:r>
              <a:rPr lang="zh-CN" altLang="en-US" b="1">
                <a:latin typeface="黑体" pitchFamily="2" charset="-122"/>
                <a:ea typeface="黑体" pitchFamily="2" charset="-122"/>
              </a:rPr>
              <a:t>●流程导向</a:t>
            </a:r>
          </a:p>
          <a:p>
            <a:pPr latinLnBrk="1"/>
            <a:r>
              <a:rPr lang="zh-CN" altLang="en-US" b="1">
                <a:latin typeface="黑体" pitchFamily="2" charset="-122"/>
                <a:ea typeface="黑体" pitchFamily="2" charset="-122"/>
              </a:rPr>
              <a:t>（</a:t>
            </a:r>
            <a:r>
              <a:rPr lang="en-US" altLang="zh-CN" b="1">
                <a:latin typeface="黑体" pitchFamily="2" charset="-122"/>
                <a:ea typeface="黑体" pitchFamily="2" charset="-122"/>
              </a:rPr>
              <a:t>process-oriented</a:t>
            </a:r>
            <a:r>
              <a:rPr lang="zh-CN" altLang="en-US" b="1">
                <a:latin typeface="黑体" pitchFamily="2" charset="-122"/>
                <a:ea typeface="黑体" pitchFamily="2" charset="-122"/>
              </a:rPr>
              <a:t>）</a:t>
            </a:r>
            <a:endParaRPr lang="en-US" altLang="ko-KR" b="1">
              <a:latin typeface="黑体" pitchFamily="2" charset="-122"/>
              <a:ea typeface="黑体" pitchFamily="2" charset="-122"/>
            </a:endParaRPr>
          </a:p>
        </p:txBody>
      </p:sp>
      <p:sp>
        <p:nvSpPr>
          <p:cNvPr id="53263" name="Text Box 6"/>
          <p:cNvSpPr txBox="1">
            <a:spLocks noChangeArrowheads="1"/>
          </p:cNvSpPr>
          <p:nvPr/>
        </p:nvSpPr>
        <p:spPr bwMode="auto">
          <a:xfrm>
            <a:off x="135468" y="5345113"/>
            <a:ext cx="2898550" cy="400110"/>
          </a:xfrm>
          <a:prstGeom prst="rect">
            <a:avLst/>
          </a:prstGeom>
          <a:noFill/>
          <a:ln w="9525">
            <a:noFill/>
            <a:miter lim="800000"/>
            <a:headEnd/>
            <a:tailEnd/>
          </a:ln>
        </p:spPr>
        <p:txBody>
          <a:bodyPr wrap="none">
            <a:spAutoFit/>
          </a:bodyPr>
          <a:lstStyle/>
          <a:p>
            <a:pPr latinLnBrk="1"/>
            <a:r>
              <a:rPr lang="en-US" altLang="zh-CN" sz="2000" b="1">
                <a:solidFill>
                  <a:srgbClr val="FF0000"/>
                </a:solidFill>
                <a:latin typeface="黑体" pitchFamily="2" charset="-122"/>
                <a:ea typeface="黑体" pitchFamily="2" charset="-122"/>
              </a:rPr>
              <a:t>COBIT</a:t>
            </a:r>
            <a:r>
              <a:rPr lang="zh-CN" altLang="en-US" sz="2000" b="1">
                <a:solidFill>
                  <a:srgbClr val="FF0000"/>
                </a:solidFill>
                <a:latin typeface="黑体" pitchFamily="2" charset="-122"/>
                <a:ea typeface="黑体" pitchFamily="2" charset="-122"/>
              </a:rPr>
              <a:t>体系四个关键特性</a:t>
            </a:r>
            <a:endParaRPr lang="en-US" altLang="ko-KR" sz="2000" b="1">
              <a:solidFill>
                <a:srgbClr val="FF0000"/>
              </a:solidFill>
              <a:latin typeface="黑体" pitchFamily="2" charset="-122"/>
              <a:ea typeface="黑体" pitchFamily="2" charset="-122"/>
            </a:endParaRPr>
          </a:p>
        </p:txBody>
      </p:sp>
      <p:sp>
        <p:nvSpPr>
          <p:cNvPr id="19" name="右箭头 18"/>
          <p:cNvSpPr/>
          <p:nvPr/>
        </p:nvSpPr>
        <p:spPr>
          <a:xfrm>
            <a:off x="4191000" y="5500689"/>
            <a:ext cx="857251" cy="1174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916309593"/>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0" name="Picture 8" descr="CaseStudies"/>
          <p:cNvPicPr>
            <a:picLocks noChangeAspect="1" noChangeArrowheads="1"/>
          </p:cNvPicPr>
          <p:nvPr/>
        </p:nvPicPr>
        <p:blipFill>
          <a:blip r:embed="rId3" cstate="print"/>
          <a:srcRect/>
          <a:stretch>
            <a:fillRect/>
          </a:stretch>
        </p:blipFill>
        <p:spPr bwMode="auto">
          <a:xfrm>
            <a:off x="7751440" y="1185863"/>
            <a:ext cx="4440561" cy="5376862"/>
          </a:xfrm>
          <a:prstGeom prst="rect">
            <a:avLst/>
          </a:prstGeom>
          <a:noFill/>
          <a:ln w="9525">
            <a:noFill/>
            <a:miter lim="800000"/>
            <a:headEnd/>
            <a:tailEnd/>
          </a:ln>
        </p:spPr>
      </p:pic>
      <p:sp>
        <p:nvSpPr>
          <p:cNvPr id="181251" name="Text Box 4"/>
          <p:cNvSpPr txBox="1">
            <a:spLocks noChangeArrowheads="1"/>
          </p:cNvSpPr>
          <p:nvPr/>
        </p:nvSpPr>
        <p:spPr bwMode="auto">
          <a:xfrm>
            <a:off x="8345599" y="1103313"/>
            <a:ext cx="2607267" cy="366712"/>
          </a:xfrm>
          <a:prstGeom prst="rect">
            <a:avLst/>
          </a:prstGeom>
          <a:noFill/>
          <a:ln w="9525" algn="ctr">
            <a:noFill/>
            <a:miter lim="800000"/>
            <a:headEnd/>
            <a:tailEnd type="none" w="lg" len="lg"/>
          </a:ln>
        </p:spPr>
        <p:txBody>
          <a:bodyPr>
            <a:spAutoFit/>
          </a:bodyPr>
          <a:lstStyle/>
          <a:p>
            <a:pPr>
              <a:defRPr/>
            </a:pPr>
            <a:r>
              <a:rPr lang="zh-CN" altLang="en-US" sz="1800" b="1" i="1">
                <a:solidFill>
                  <a:srgbClr val="FF0000"/>
                </a:solidFill>
                <a:effectLst>
                  <a:outerShdw blurRad="38100" dist="38100" dir="2700000" algn="tl">
                    <a:srgbClr val="C0C0C0"/>
                  </a:outerShdw>
                </a:effectLst>
                <a:ea typeface="黑体" pitchFamily="2" charset="-122"/>
              </a:rPr>
              <a:t>传统业务链</a:t>
            </a:r>
          </a:p>
        </p:txBody>
      </p:sp>
      <p:sp>
        <p:nvSpPr>
          <p:cNvPr id="181252" name="Text Box 5"/>
          <p:cNvSpPr txBox="1">
            <a:spLocks noChangeArrowheads="1"/>
          </p:cNvSpPr>
          <p:nvPr/>
        </p:nvSpPr>
        <p:spPr bwMode="auto">
          <a:xfrm>
            <a:off x="7100600" y="6110208"/>
            <a:ext cx="4104392" cy="366713"/>
          </a:xfrm>
          <a:prstGeom prst="rect">
            <a:avLst/>
          </a:prstGeom>
          <a:noFill/>
          <a:ln w="9525" algn="ctr">
            <a:noFill/>
            <a:miter lim="800000"/>
            <a:headEnd/>
            <a:tailEnd type="none" w="lg" len="lg"/>
          </a:ln>
          <a:effectLst/>
        </p:spPr>
        <p:txBody>
          <a:bodyPr>
            <a:spAutoFit/>
          </a:bodyPr>
          <a:lstStyle/>
          <a:p>
            <a:pPr>
              <a:defRPr/>
            </a:pPr>
            <a:r>
              <a:rPr lang="zh-CN" altLang="en-US" sz="1800" b="1" i="1" dirty="0">
                <a:solidFill>
                  <a:srgbClr val="FF0000"/>
                </a:solidFill>
                <a:effectLst>
                  <a:outerShdw blurRad="38100" dist="38100" dir="2700000" algn="tl">
                    <a:srgbClr val="C0C0C0"/>
                  </a:outerShdw>
                </a:effectLst>
                <a:ea typeface="黑体" pitchFamily="2" charset="-122"/>
              </a:rPr>
              <a:t>当今国际化企业的业务链</a:t>
            </a:r>
          </a:p>
        </p:txBody>
      </p:sp>
      <p:sp>
        <p:nvSpPr>
          <p:cNvPr id="183301" name="Rectangle 9"/>
          <p:cNvSpPr>
            <a:spLocks noChangeArrowheads="1"/>
          </p:cNvSpPr>
          <p:nvPr/>
        </p:nvSpPr>
        <p:spPr bwMode="auto">
          <a:xfrm>
            <a:off x="142676" y="120730"/>
            <a:ext cx="6723791" cy="504825"/>
          </a:xfrm>
          <a:prstGeom prst="rect">
            <a:avLst/>
          </a:prstGeom>
          <a:noFill/>
          <a:ln w="9525" algn="ctr">
            <a:noFill/>
            <a:miter lim="800000"/>
            <a:headEnd/>
            <a:tailEnd/>
          </a:ln>
          <a:effectLst/>
        </p:spPr>
        <p:txBody>
          <a:bodyPr lIns="0" tIns="0" rIns="0" bIns="0" anchor="ctr"/>
          <a:lstStyle/>
          <a:p>
            <a:pPr eaLnBrk="0" hangingPunct="0">
              <a:defRPr/>
            </a:pPr>
            <a:r>
              <a:rPr lang="zh-CN" altLang="en-US" sz="3200" b="1" dirty="0">
                <a:solidFill>
                  <a:schemeClr val="bg1"/>
                </a:solidFill>
                <a:effectLst>
                  <a:outerShdw blurRad="38100" dist="38100" dir="2700000" algn="tl">
                    <a:srgbClr val="C0C0C0"/>
                  </a:outerShdw>
                </a:effectLst>
                <a:ea typeface="黑体" pitchFamily="2" charset="-122"/>
                <a:cs typeface="Angsana New"/>
              </a:rPr>
              <a:t>为什么选择</a:t>
            </a:r>
            <a:r>
              <a:rPr lang="en-US" altLang="zh-CN" sz="3200" b="1" dirty="0">
                <a:solidFill>
                  <a:schemeClr val="bg1"/>
                </a:solidFill>
                <a:effectLst>
                  <a:outerShdw blurRad="38100" dist="38100" dir="2700000" algn="tl">
                    <a:srgbClr val="C0C0C0"/>
                  </a:outerShdw>
                </a:effectLst>
                <a:ea typeface="黑体" pitchFamily="2" charset="-122"/>
                <a:cs typeface="Angsana New"/>
              </a:rPr>
              <a:t>SOA</a:t>
            </a:r>
            <a:r>
              <a:rPr lang="zh-CN" altLang="en-US" sz="3200" b="1" dirty="0">
                <a:solidFill>
                  <a:schemeClr val="bg1"/>
                </a:solidFill>
                <a:effectLst>
                  <a:outerShdw blurRad="38100" dist="38100" dir="2700000" algn="tl">
                    <a:srgbClr val="C0C0C0"/>
                  </a:outerShdw>
                </a:effectLst>
                <a:ea typeface="黑体" pitchFamily="2" charset="-122"/>
                <a:cs typeface="Angsana New"/>
              </a:rPr>
              <a:t>架构来设计应用系统</a:t>
            </a:r>
          </a:p>
        </p:txBody>
      </p:sp>
      <p:sp>
        <p:nvSpPr>
          <p:cNvPr id="820231" name="Rectangle 3"/>
          <p:cNvSpPr txBox="1">
            <a:spLocks noChangeArrowheads="1"/>
          </p:cNvSpPr>
          <p:nvPr/>
        </p:nvSpPr>
        <p:spPr bwMode="auto">
          <a:xfrm>
            <a:off x="287309" y="1001713"/>
            <a:ext cx="7397679" cy="4227512"/>
          </a:xfrm>
          <a:prstGeom prst="rect">
            <a:avLst/>
          </a:prstGeom>
          <a:noFill/>
          <a:ln w="9525">
            <a:noFill/>
            <a:miter lim="800000"/>
            <a:headEnd/>
            <a:tailEnd/>
          </a:ln>
        </p:spPr>
        <p:txBody>
          <a:bodyPr/>
          <a:lstStyle/>
          <a:p>
            <a:pPr marL="457200" indent="-457200">
              <a:lnSpc>
                <a:spcPct val="120000"/>
              </a:lnSpc>
              <a:spcBef>
                <a:spcPct val="20000"/>
              </a:spcBef>
              <a:buFont typeface="Wingdings" pitchFamily="2" charset="2"/>
              <a:buChar char="Ø"/>
              <a:defRPr/>
            </a:pPr>
            <a:r>
              <a:rPr lang="zh-CN" altLang="en-US" sz="2200" b="1" dirty="0">
                <a:solidFill>
                  <a:srgbClr val="000099"/>
                </a:solidFill>
                <a:effectLst>
                  <a:outerShdw blurRad="38100" dist="38100" dir="2700000" algn="tl">
                    <a:srgbClr val="C0C0C0"/>
                  </a:outerShdw>
                </a:effectLst>
                <a:ea typeface="宋体" pitchFamily="2" charset="-122"/>
              </a:rPr>
              <a:t>面向服务可以封装和组件化流程和系统</a:t>
            </a:r>
          </a:p>
          <a:p>
            <a:pPr marL="854075" lvl="1" indent="-395288">
              <a:lnSpc>
                <a:spcPct val="120000"/>
              </a:lnSpc>
              <a:spcBef>
                <a:spcPct val="20000"/>
              </a:spcBef>
              <a:buFont typeface="Arial" pitchFamily="34" charset="0"/>
              <a:buChar char="—"/>
              <a:defRPr/>
            </a:pPr>
            <a:r>
              <a:rPr lang="zh-CN" altLang="en-US" sz="2200" b="1" dirty="0">
                <a:ea typeface="宋体" pitchFamily="2" charset="-122"/>
              </a:rPr>
              <a:t>有助于复杂度管理</a:t>
            </a:r>
          </a:p>
          <a:p>
            <a:pPr marL="854075" lvl="1" indent="-395288">
              <a:lnSpc>
                <a:spcPct val="120000"/>
              </a:lnSpc>
              <a:spcBef>
                <a:spcPct val="20000"/>
              </a:spcBef>
              <a:buFont typeface="Arial" pitchFamily="34" charset="0"/>
              <a:buChar char="—"/>
              <a:defRPr/>
            </a:pPr>
            <a:r>
              <a:rPr lang="zh-CN" altLang="en-US" sz="2200" b="1" dirty="0">
                <a:ea typeface="宋体" pitchFamily="2" charset="-122"/>
              </a:rPr>
              <a:t>允许受控的变更</a:t>
            </a:r>
          </a:p>
          <a:p>
            <a:pPr marL="854075" lvl="1" indent="-395288">
              <a:lnSpc>
                <a:spcPct val="120000"/>
              </a:lnSpc>
              <a:spcBef>
                <a:spcPct val="20000"/>
              </a:spcBef>
              <a:buFont typeface="Arial" pitchFamily="34" charset="0"/>
              <a:buChar char="—"/>
              <a:defRPr/>
            </a:pPr>
            <a:r>
              <a:rPr lang="zh-CN" altLang="en-US" sz="2200" b="1" dirty="0">
                <a:ea typeface="宋体" pitchFamily="2" charset="-122"/>
              </a:rPr>
              <a:t>支持企业今后的持续性发展</a:t>
            </a:r>
          </a:p>
          <a:p>
            <a:pPr marL="457200" indent="-457200">
              <a:lnSpc>
                <a:spcPct val="120000"/>
              </a:lnSpc>
              <a:spcBef>
                <a:spcPct val="20000"/>
              </a:spcBef>
              <a:buFont typeface="Wingdings" pitchFamily="2" charset="2"/>
              <a:buChar char="Ø"/>
              <a:defRPr/>
            </a:pPr>
            <a:r>
              <a:rPr lang="zh-CN" altLang="en-US" sz="2200" b="1" dirty="0">
                <a:solidFill>
                  <a:srgbClr val="000099"/>
                </a:solidFill>
                <a:effectLst>
                  <a:outerShdw blurRad="38100" dist="38100" dir="2700000" algn="tl">
                    <a:srgbClr val="C0C0C0"/>
                  </a:outerShdw>
                </a:effectLst>
                <a:ea typeface="宋体" pitchFamily="2" charset="-122"/>
              </a:rPr>
              <a:t>有助于流程的自动化</a:t>
            </a:r>
          </a:p>
          <a:p>
            <a:pPr marL="854075" lvl="1" indent="-395288">
              <a:lnSpc>
                <a:spcPct val="120000"/>
              </a:lnSpc>
              <a:spcBef>
                <a:spcPct val="20000"/>
              </a:spcBef>
              <a:buFont typeface="Arial" pitchFamily="34" charset="0"/>
              <a:buChar char="—"/>
              <a:defRPr/>
            </a:pPr>
            <a:r>
              <a:rPr lang="zh-CN" altLang="en-US" sz="2200" b="1" dirty="0">
                <a:ea typeface="宋体" pitchFamily="2" charset="-122"/>
              </a:rPr>
              <a:t>有助于松耦合的解决方案</a:t>
            </a:r>
          </a:p>
          <a:p>
            <a:pPr marL="854075" lvl="1" indent="-395288">
              <a:lnSpc>
                <a:spcPct val="120000"/>
              </a:lnSpc>
              <a:spcBef>
                <a:spcPct val="20000"/>
              </a:spcBef>
              <a:buFont typeface="Arial" pitchFamily="34" charset="0"/>
              <a:buChar char="—"/>
              <a:defRPr/>
            </a:pPr>
            <a:r>
              <a:rPr lang="zh-CN" altLang="en-US" sz="2200" b="1" dirty="0">
                <a:ea typeface="宋体" pitchFamily="2" charset="-122"/>
              </a:rPr>
              <a:t>有助于解决异构问题</a:t>
            </a:r>
          </a:p>
          <a:p>
            <a:pPr marL="457200" indent="-457200">
              <a:lnSpc>
                <a:spcPct val="120000"/>
              </a:lnSpc>
              <a:spcBef>
                <a:spcPct val="20000"/>
              </a:spcBef>
              <a:buFont typeface="Wingdings" pitchFamily="2" charset="2"/>
              <a:buChar char="Ø"/>
              <a:defRPr/>
            </a:pPr>
            <a:r>
              <a:rPr lang="en-US" altLang="zh-CN" sz="2200" b="1" dirty="0">
                <a:solidFill>
                  <a:srgbClr val="000099"/>
                </a:solidFill>
                <a:effectLst>
                  <a:outerShdw blurRad="38100" dist="38100" dir="2700000" algn="tl">
                    <a:srgbClr val="C0C0C0"/>
                  </a:outerShdw>
                </a:effectLst>
                <a:ea typeface="宋体" pitchFamily="2" charset="-122"/>
              </a:rPr>
              <a:t>SOA</a:t>
            </a:r>
            <a:r>
              <a:rPr lang="zh-CN" altLang="en-US" sz="2200" b="1" dirty="0">
                <a:solidFill>
                  <a:srgbClr val="000099"/>
                </a:solidFill>
                <a:effectLst>
                  <a:outerShdw blurRad="38100" dist="38100" dir="2700000" algn="tl">
                    <a:srgbClr val="C0C0C0"/>
                  </a:outerShdw>
                </a:effectLst>
                <a:ea typeface="宋体" pitchFamily="2" charset="-122"/>
              </a:rPr>
              <a:t>不仅仅是技术上的革新，更是企业的战略性变化，是实现</a:t>
            </a:r>
            <a:r>
              <a:rPr lang="zh-CN" altLang="en-US" sz="2200" b="1" dirty="0">
                <a:solidFill>
                  <a:srgbClr val="000099"/>
                </a:solidFill>
                <a:effectLst>
                  <a:outerShdw blurRad="38100" dist="38100" dir="2700000" algn="tl">
                    <a:srgbClr val="C0C0C0"/>
                  </a:outerShdw>
                </a:effectLst>
              </a:rPr>
              <a:t>企业</a:t>
            </a:r>
            <a:r>
              <a:rPr lang="zh-CN" altLang="en-US" sz="2200" b="1" dirty="0">
                <a:solidFill>
                  <a:srgbClr val="000099"/>
                </a:solidFill>
                <a:effectLst>
                  <a:outerShdw blurRad="38100" dist="38100" dir="2700000" algn="tl">
                    <a:srgbClr val="C0C0C0"/>
                  </a:outerShdw>
                </a:effectLst>
                <a:ea typeface="宋体" pitchFamily="2" charset="-122"/>
              </a:rPr>
              <a:t>业务敏捷性的关键。</a:t>
            </a:r>
          </a:p>
        </p:txBody>
      </p:sp>
    </p:spTree>
    <p:extLst>
      <p:ext uri="{BB962C8B-B14F-4D97-AF65-F5344CB8AC3E}">
        <p14:creationId xmlns:p14="http://schemas.microsoft.com/office/powerpoint/2010/main" val="36496936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图片 15" descr="001.jpg"/>
          <p:cNvPicPr>
            <a:picLocks noChangeAspect="1"/>
          </p:cNvPicPr>
          <p:nvPr/>
        </p:nvPicPr>
        <p:blipFill>
          <a:blip r:embed="rId2"/>
          <a:srcRect/>
          <a:stretch>
            <a:fillRect/>
          </a:stretch>
        </p:blipFill>
        <p:spPr bwMode="auto">
          <a:xfrm>
            <a:off x="21037" y="785794"/>
            <a:ext cx="12192000" cy="6096000"/>
          </a:xfrm>
          <a:prstGeom prst="rect">
            <a:avLst/>
          </a:prstGeom>
          <a:noFill/>
          <a:ln w="9525">
            <a:noFill/>
            <a:miter lim="800000"/>
            <a:headEnd/>
            <a:tailEnd/>
          </a:ln>
        </p:spPr>
      </p:pic>
      <p:pic>
        <p:nvPicPr>
          <p:cNvPr id="6171" name="Picture 27" descr="C:\Documents and Settings\huyu123\桌面\图片1.png"/>
          <p:cNvPicPr>
            <a:picLocks noChangeAspect="1" noChangeArrowheads="1"/>
          </p:cNvPicPr>
          <p:nvPr/>
        </p:nvPicPr>
        <p:blipFill>
          <a:blip r:embed="rId3" cstate="print"/>
          <a:srcRect/>
          <a:stretch>
            <a:fillRect/>
          </a:stretch>
        </p:blipFill>
        <p:spPr bwMode="auto">
          <a:xfrm>
            <a:off x="2429980" y="1487513"/>
            <a:ext cx="9285811" cy="4327525"/>
          </a:xfrm>
          <a:prstGeom prst="rect">
            <a:avLst/>
          </a:prstGeom>
          <a:noFill/>
          <a:scene3d>
            <a:camera prst="perspectiveLeft" fov="4200000">
              <a:rot lat="0" lon="1680000" rev="0"/>
            </a:camera>
            <a:lightRig rig="threePt" dir="t"/>
          </a:scene3d>
        </p:spPr>
      </p:pic>
      <p:sp>
        <p:nvSpPr>
          <p:cNvPr id="52228" name="标题 1"/>
          <p:cNvSpPr>
            <a:spLocks noGrp="1"/>
          </p:cNvSpPr>
          <p:nvPr>
            <p:ph type="title" idx="4294967295"/>
          </p:nvPr>
        </p:nvSpPr>
        <p:spPr>
          <a:xfrm>
            <a:off x="76200" y="15876"/>
            <a:ext cx="11887200" cy="627063"/>
          </a:xfrm>
          <a:prstGeom prst="rect">
            <a:avLst/>
          </a:prstGeom>
        </p:spPr>
        <p:txBody>
          <a:bodyPr/>
          <a:lstStyle/>
          <a:p>
            <a:pPr eaLnBrk="1" hangingPunct="1">
              <a:defRPr/>
            </a:pPr>
            <a:r>
              <a:rPr lang="zh-CN" altLang="en-US" sz="3200" b="1" dirty="0">
                <a:solidFill>
                  <a:schemeClr val="bg1"/>
                </a:solidFill>
                <a:effectLst>
                  <a:outerShdw blurRad="38100" dist="38100" dir="2700000" algn="tl">
                    <a:srgbClr val="000000">
                      <a:alpha val="43137"/>
                    </a:srgbClr>
                  </a:outerShdw>
                </a:effectLst>
                <a:latin typeface="+mj-ea"/>
              </a:rPr>
              <a:t>统一平台</a:t>
            </a:r>
            <a:r>
              <a:rPr lang="en-US" altLang="zh-CN" sz="3200" b="1" dirty="0">
                <a:solidFill>
                  <a:schemeClr val="bg1"/>
                </a:solidFill>
                <a:effectLst>
                  <a:outerShdw blurRad="38100" dist="38100" dir="2700000" algn="tl">
                    <a:srgbClr val="000000">
                      <a:alpha val="43137"/>
                    </a:srgbClr>
                  </a:outerShdw>
                </a:effectLst>
                <a:latin typeface="+mj-ea"/>
              </a:rPr>
              <a:t> </a:t>
            </a:r>
            <a:r>
              <a:rPr lang="zh-CN" altLang="en-US" sz="3200" b="1" dirty="0">
                <a:solidFill>
                  <a:schemeClr val="bg1"/>
                </a:solidFill>
                <a:effectLst>
                  <a:outerShdw blurRad="38100" dist="38100" dir="2700000" algn="tl">
                    <a:srgbClr val="000000">
                      <a:alpha val="43137"/>
                    </a:srgbClr>
                  </a:outerShdw>
                </a:effectLst>
                <a:latin typeface="+mj-ea"/>
              </a:rPr>
              <a:t>应用集成：架构设计基本思路</a:t>
            </a:r>
          </a:p>
        </p:txBody>
      </p:sp>
      <p:sp>
        <p:nvSpPr>
          <p:cNvPr id="14" name="AutoShape 7"/>
          <p:cNvSpPr>
            <a:spLocks noChangeArrowheads="1"/>
          </p:cNvSpPr>
          <p:nvPr/>
        </p:nvSpPr>
        <p:spPr bwMode="auto">
          <a:xfrm>
            <a:off x="380960" y="1000108"/>
            <a:ext cx="3716909" cy="500066"/>
          </a:xfrm>
          <a:prstGeom prst="wedgeRectCallout">
            <a:avLst>
              <a:gd name="adj1" fmla="val -44523"/>
              <a:gd name="adj2" fmla="val 101012"/>
            </a:avLst>
          </a:prstGeom>
          <a:solidFill>
            <a:srgbClr val="C17231"/>
          </a:soli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r>
              <a:rPr lang="en-US" altLang="zh-CN" sz="2400" b="1" dirty="0">
                <a:solidFill>
                  <a:schemeClr val="bg1"/>
                </a:solidFill>
                <a:latin typeface="微软雅黑" pitchFamily="34" charset="-122"/>
                <a:ea typeface="微软雅黑" pitchFamily="34" charset="-122"/>
                <a:cs typeface="Arial" charset="0"/>
              </a:rPr>
              <a:t>SOA:</a:t>
            </a:r>
            <a:r>
              <a:rPr lang="zh-CN" altLang="en-US" sz="2400" b="1" dirty="0">
                <a:solidFill>
                  <a:schemeClr val="bg1"/>
                </a:solidFill>
                <a:latin typeface="微软雅黑" pitchFamily="34" charset="-122"/>
                <a:ea typeface="微软雅黑" pitchFamily="34" charset="-122"/>
                <a:cs typeface="Arial" charset="0"/>
              </a:rPr>
              <a:t>灵活、效率、整合</a:t>
            </a:r>
          </a:p>
        </p:txBody>
      </p:sp>
      <p:sp>
        <p:nvSpPr>
          <p:cNvPr id="15" name="爆炸形 2 14"/>
          <p:cNvSpPr/>
          <p:nvPr/>
        </p:nvSpPr>
        <p:spPr>
          <a:xfrm>
            <a:off x="7905805" y="5357850"/>
            <a:ext cx="4667240" cy="1500174"/>
          </a:xfrm>
          <a:prstGeom prst="irregularSeal2">
            <a:avLst/>
          </a:prstGeom>
          <a:solidFill>
            <a:srgbClr val="C00000"/>
          </a:solidFill>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r>
              <a:rPr lang="zh-CN" altLang="en-US" sz="2400" dirty="0">
                <a:solidFill>
                  <a:schemeClr val="bg1"/>
                </a:solidFill>
                <a:latin typeface="微软雅黑" pitchFamily="34" charset="-122"/>
                <a:ea typeface="微软雅黑" pitchFamily="34" charset="-122"/>
              </a:rPr>
              <a:t>深度全面优化方案</a:t>
            </a:r>
          </a:p>
        </p:txBody>
      </p:sp>
      <p:sp>
        <p:nvSpPr>
          <p:cNvPr id="16" name="AutoShape 7"/>
          <p:cNvSpPr>
            <a:spLocks noChangeArrowheads="1"/>
          </p:cNvSpPr>
          <p:nvPr/>
        </p:nvSpPr>
        <p:spPr bwMode="auto">
          <a:xfrm>
            <a:off x="7715261" y="785794"/>
            <a:ext cx="2478616" cy="520700"/>
          </a:xfrm>
          <a:prstGeom prst="wedgeRectCallout">
            <a:avLst>
              <a:gd name="adj1" fmla="val 125407"/>
              <a:gd name="adj2" fmla="val 71621"/>
            </a:avLst>
          </a:prstGeom>
          <a:solidFill>
            <a:srgbClr val="C17231"/>
          </a:soli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r>
              <a:rPr lang="zh-CN" altLang="en-US" sz="1600" dirty="0">
                <a:solidFill>
                  <a:schemeClr val="bg1"/>
                </a:solidFill>
                <a:latin typeface="微软雅黑" pitchFamily="34" charset="-122"/>
                <a:ea typeface="微软雅黑" pitchFamily="34" charset="-122"/>
                <a:cs typeface="Arial" charset="0"/>
              </a:rPr>
              <a:t>项目编码体系</a:t>
            </a:r>
            <a:endParaRPr lang="en-US" altLang="zh-CN" sz="1600" dirty="0">
              <a:solidFill>
                <a:schemeClr val="bg1"/>
              </a:solidFill>
              <a:latin typeface="微软雅黑" pitchFamily="34" charset="-122"/>
              <a:ea typeface="微软雅黑" pitchFamily="34" charset="-122"/>
              <a:cs typeface="Arial" charset="0"/>
            </a:endParaRPr>
          </a:p>
          <a:p>
            <a:pPr algn="ctr" fontAlgn="auto">
              <a:spcBef>
                <a:spcPts val="0"/>
              </a:spcBef>
              <a:spcAft>
                <a:spcPts val="0"/>
              </a:spcAft>
              <a:defRPr/>
            </a:pPr>
            <a:r>
              <a:rPr lang="zh-CN" altLang="en-US" sz="1600" dirty="0">
                <a:solidFill>
                  <a:schemeClr val="bg1"/>
                </a:solidFill>
                <a:latin typeface="微软雅黑" pitchFamily="34" charset="-122"/>
                <a:ea typeface="微软雅黑" pitchFamily="34" charset="-122"/>
                <a:cs typeface="Arial" charset="0"/>
              </a:rPr>
              <a:t>业务存储逻辑</a:t>
            </a:r>
          </a:p>
        </p:txBody>
      </p:sp>
      <p:sp>
        <p:nvSpPr>
          <p:cNvPr id="17" name="AutoShape 7"/>
          <p:cNvSpPr>
            <a:spLocks noChangeArrowheads="1"/>
          </p:cNvSpPr>
          <p:nvPr/>
        </p:nvSpPr>
        <p:spPr bwMode="auto">
          <a:xfrm>
            <a:off x="7699891" y="1521979"/>
            <a:ext cx="2478616" cy="520700"/>
          </a:xfrm>
          <a:prstGeom prst="wedgeRectCallout">
            <a:avLst>
              <a:gd name="adj1" fmla="val 85931"/>
              <a:gd name="adj2" fmla="val 48204"/>
            </a:avLst>
          </a:prstGeom>
          <a:solidFill>
            <a:srgbClr val="C17231"/>
          </a:soli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r>
              <a:rPr lang="zh-CN" altLang="en-US" sz="1600" dirty="0">
                <a:solidFill>
                  <a:schemeClr val="bg1"/>
                </a:solidFill>
                <a:latin typeface="微软雅黑" pitchFamily="34" charset="-122"/>
                <a:ea typeface="微软雅黑" pitchFamily="34" charset="-122"/>
                <a:cs typeface="Arial" charset="0"/>
              </a:rPr>
              <a:t>项目流程梳理</a:t>
            </a:r>
            <a:endParaRPr lang="en-US" altLang="zh-CN" sz="1600" dirty="0">
              <a:solidFill>
                <a:schemeClr val="bg1"/>
              </a:solidFill>
              <a:latin typeface="微软雅黑" pitchFamily="34" charset="-122"/>
              <a:ea typeface="微软雅黑" pitchFamily="34" charset="-122"/>
              <a:cs typeface="Arial" charset="0"/>
            </a:endParaRPr>
          </a:p>
          <a:p>
            <a:pPr algn="ctr" fontAlgn="auto">
              <a:spcBef>
                <a:spcPts val="0"/>
              </a:spcBef>
              <a:spcAft>
                <a:spcPts val="0"/>
              </a:spcAft>
              <a:defRPr/>
            </a:pPr>
            <a:r>
              <a:rPr lang="zh-CN" altLang="en-US" sz="1600" dirty="0">
                <a:solidFill>
                  <a:schemeClr val="bg1"/>
                </a:solidFill>
                <a:latin typeface="微软雅黑" pitchFamily="34" charset="-122"/>
                <a:ea typeface="微软雅黑" pitchFamily="34" charset="-122"/>
                <a:cs typeface="Arial" charset="0"/>
              </a:rPr>
              <a:t>管理能力提升</a:t>
            </a:r>
          </a:p>
        </p:txBody>
      </p:sp>
      <p:sp>
        <p:nvSpPr>
          <p:cNvPr id="18" name="AutoShape 7"/>
          <p:cNvSpPr>
            <a:spLocks noChangeArrowheads="1"/>
          </p:cNvSpPr>
          <p:nvPr/>
        </p:nvSpPr>
        <p:spPr bwMode="auto">
          <a:xfrm>
            <a:off x="7699891" y="2307792"/>
            <a:ext cx="2478616" cy="520700"/>
          </a:xfrm>
          <a:prstGeom prst="wedgeRectCallout">
            <a:avLst>
              <a:gd name="adj1" fmla="val 67412"/>
              <a:gd name="adj2" fmla="val 48481"/>
            </a:avLst>
          </a:prstGeom>
          <a:solidFill>
            <a:srgbClr val="C17231"/>
          </a:soli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a:defRPr/>
            </a:pPr>
            <a:r>
              <a:rPr lang="zh-CN" altLang="en-US" sz="1600" dirty="0">
                <a:solidFill>
                  <a:schemeClr val="bg1"/>
                </a:solidFill>
                <a:ea typeface="微软雅黑" pitchFamily="34" charset="-122"/>
                <a:cs typeface="Arial" pitchFamily="34" charset="0"/>
              </a:rPr>
              <a:t>项目架构设计</a:t>
            </a:r>
            <a:endParaRPr lang="en-US" altLang="zh-CN" sz="1600" dirty="0">
              <a:solidFill>
                <a:schemeClr val="bg1"/>
              </a:solidFill>
              <a:ea typeface="微软雅黑" pitchFamily="34" charset="-122"/>
              <a:cs typeface="Arial" pitchFamily="34" charset="0"/>
            </a:endParaRPr>
          </a:p>
          <a:p>
            <a:pPr algn="ctr">
              <a:defRPr/>
            </a:pPr>
            <a:r>
              <a:rPr lang="en-US" altLang="zh-CN" sz="1600" dirty="0">
                <a:solidFill>
                  <a:schemeClr val="bg1"/>
                </a:solidFill>
                <a:ea typeface="微软雅黑" pitchFamily="34" charset="-122"/>
                <a:cs typeface="Arial" pitchFamily="34" charset="0"/>
              </a:rPr>
              <a:t>SOA / ESB</a:t>
            </a:r>
            <a:endParaRPr lang="zh-CN" altLang="en-US" sz="1600" dirty="0">
              <a:solidFill>
                <a:schemeClr val="bg1"/>
              </a:solidFill>
              <a:ea typeface="微软雅黑" pitchFamily="34" charset="-122"/>
              <a:cs typeface="Arial" pitchFamily="34" charset="0"/>
            </a:endParaRPr>
          </a:p>
        </p:txBody>
      </p:sp>
      <p:sp>
        <p:nvSpPr>
          <p:cNvPr id="19" name="AutoShape 7"/>
          <p:cNvSpPr>
            <a:spLocks noChangeArrowheads="1"/>
          </p:cNvSpPr>
          <p:nvPr/>
        </p:nvSpPr>
        <p:spPr bwMode="auto">
          <a:xfrm>
            <a:off x="4762533" y="5786478"/>
            <a:ext cx="2478616" cy="520700"/>
          </a:xfrm>
          <a:prstGeom prst="wedgeRectCallout">
            <a:avLst>
              <a:gd name="adj1" fmla="val 49653"/>
              <a:gd name="adj2" fmla="val -102042"/>
            </a:avLst>
          </a:prstGeom>
          <a:solidFill>
            <a:srgbClr val="C17231"/>
          </a:soli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r>
              <a:rPr lang="zh-CN" altLang="en-US" sz="1600" dirty="0">
                <a:solidFill>
                  <a:schemeClr val="bg1"/>
                </a:solidFill>
                <a:latin typeface="微软雅黑" pitchFamily="34" charset="-122"/>
                <a:ea typeface="微软雅黑" pitchFamily="34" charset="-122"/>
                <a:cs typeface="Arial" charset="0"/>
              </a:rPr>
              <a:t>企业遗留系统</a:t>
            </a:r>
            <a:endParaRPr lang="en-US" altLang="zh-CN" sz="1600" dirty="0">
              <a:solidFill>
                <a:schemeClr val="bg1"/>
              </a:solidFill>
              <a:latin typeface="微软雅黑" pitchFamily="34" charset="-122"/>
              <a:ea typeface="微软雅黑" pitchFamily="34" charset="-122"/>
              <a:cs typeface="Arial" charset="0"/>
            </a:endParaRPr>
          </a:p>
          <a:p>
            <a:pPr algn="ctr" fontAlgn="auto">
              <a:spcBef>
                <a:spcPts val="0"/>
              </a:spcBef>
              <a:spcAft>
                <a:spcPts val="0"/>
              </a:spcAft>
              <a:defRPr/>
            </a:pPr>
            <a:r>
              <a:rPr lang="zh-CN" altLang="en-US" sz="1600" dirty="0">
                <a:solidFill>
                  <a:schemeClr val="bg1"/>
                </a:solidFill>
                <a:latin typeface="微软雅黑" pitchFamily="34" charset="-122"/>
                <a:ea typeface="微软雅黑" pitchFamily="34" charset="-122"/>
                <a:cs typeface="Arial" charset="0"/>
              </a:rPr>
              <a:t>待的整合应用</a:t>
            </a:r>
          </a:p>
        </p:txBody>
      </p:sp>
      <p:sp>
        <p:nvSpPr>
          <p:cNvPr id="20" name="AutoShape 7"/>
          <p:cNvSpPr>
            <a:spLocks noChangeArrowheads="1"/>
          </p:cNvSpPr>
          <p:nvPr/>
        </p:nvSpPr>
        <p:spPr bwMode="auto">
          <a:xfrm>
            <a:off x="2755027" y="2944608"/>
            <a:ext cx="2478616" cy="520700"/>
          </a:xfrm>
          <a:prstGeom prst="wedgeRectCallout">
            <a:avLst>
              <a:gd name="adj1" fmla="val 42627"/>
              <a:gd name="adj2" fmla="val 112594"/>
            </a:avLst>
          </a:prstGeom>
          <a:solidFill>
            <a:srgbClr val="C17231"/>
          </a:soli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r>
              <a:rPr lang="zh-CN" altLang="en-US" sz="1600" dirty="0">
                <a:solidFill>
                  <a:schemeClr val="bg1"/>
                </a:solidFill>
                <a:latin typeface="微软雅黑" pitchFamily="34" charset="-122"/>
                <a:ea typeface="微软雅黑" pitchFamily="34" charset="-122"/>
                <a:cs typeface="Arial" charset="0"/>
              </a:rPr>
              <a:t>可复用的服务</a:t>
            </a:r>
          </a:p>
        </p:txBody>
      </p:sp>
    </p:spTree>
    <p:extLst>
      <p:ext uri="{BB962C8B-B14F-4D97-AF65-F5344CB8AC3E}">
        <p14:creationId xmlns:p14="http://schemas.microsoft.com/office/powerpoint/2010/main" val="17045655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171"/>
                                        </p:tgtEl>
                                        <p:attrNameLst>
                                          <p:attrName>style.visibility</p:attrName>
                                        </p:attrNameLst>
                                      </p:cBhvr>
                                      <p:to>
                                        <p:strVal val="visible"/>
                                      </p:to>
                                    </p:set>
                                    <p:anim calcmode="lin" valueType="num">
                                      <p:cBhvr additive="base">
                                        <p:cTn id="7" dur="500" fill="hold"/>
                                        <p:tgtEl>
                                          <p:spTgt spid="6171"/>
                                        </p:tgtEl>
                                        <p:attrNameLst>
                                          <p:attrName>ppt_x</p:attrName>
                                        </p:attrNameLst>
                                      </p:cBhvr>
                                      <p:tavLst>
                                        <p:tav tm="0">
                                          <p:val>
                                            <p:strVal val="1+#ppt_w/2"/>
                                          </p:val>
                                        </p:tav>
                                        <p:tav tm="100000">
                                          <p:val>
                                            <p:strVal val="#ppt_x"/>
                                          </p:val>
                                        </p:tav>
                                      </p:tavLst>
                                    </p:anim>
                                    <p:anim calcmode="lin" valueType="num">
                                      <p:cBhvr additive="base">
                                        <p:cTn id="8" dur="500" fill="hold"/>
                                        <p:tgtEl>
                                          <p:spTgt spid="617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right)">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right)">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right)">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up)">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right)">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52"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Scale>
                                      <p:cBhvr>
                                        <p:cTn id="43"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15"/>
                                        </p:tgtEl>
                                        <p:attrNameLst>
                                          <p:attrName>ppt_x</p:attrName>
                                          <p:attrName>ppt_y</p:attrName>
                                        </p:attrNameLst>
                                      </p:cBhvr>
                                    </p:animMotion>
                                    <p:animEffect transition="in" filter="fade">
                                      <p:cBhvr>
                                        <p:cTn id="4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68401" y="-64746"/>
            <a:ext cx="10972512" cy="585788"/>
          </a:xfrm>
          <a:prstGeom prst="rect">
            <a:avLst/>
          </a:prstGeom>
        </p:spPr>
        <p:txBody>
          <a:bodyPr/>
          <a:lstStyle>
            <a:lvl1pPr algn="l" rtl="0" eaLnBrk="0" fontAlgn="base" hangingPunct="0">
              <a:spcBef>
                <a:spcPct val="0"/>
              </a:spcBef>
              <a:spcAft>
                <a:spcPct val="0"/>
              </a:spcAft>
              <a:defRPr kumimoji="1" sz="2800">
                <a:solidFill>
                  <a:srgbClr val="C00000"/>
                </a:solidFill>
                <a:latin typeface="+mn-ea"/>
                <a:ea typeface="+mn-ea"/>
                <a:cs typeface="黑体" charset="0"/>
              </a:defRPr>
            </a:lvl1pPr>
            <a:lvl2pPr algn="l" rtl="0" eaLnBrk="0" fontAlgn="base" hangingPunct="0">
              <a:spcBef>
                <a:spcPct val="0"/>
              </a:spcBef>
              <a:spcAft>
                <a:spcPct val="0"/>
              </a:spcAft>
              <a:defRPr kumimoji="1" sz="2800">
                <a:solidFill>
                  <a:srgbClr val="C00000"/>
                </a:solidFill>
                <a:latin typeface="Calibri" pitchFamily="34" charset="0"/>
                <a:ea typeface="黑体" pitchFamily="2" charset="-122"/>
                <a:cs typeface="黑体" charset="0"/>
              </a:defRPr>
            </a:lvl2pPr>
            <a:lvl3pPr algn="l" rtl="0" eaLnBrk="0" fontAlgn="base" hangingPunct="0">
              <a:spcBef>
                <a:spcPct val="0"/>
              </a:spcBef>
              <a:spcAft>
                <a:spcPct val="0"/>
              </a:spcAft>
              <a:defRPr kumimoji="1" sz="2800">
                <a:solidFill>
                  <a:srgbClr val="C00000"/>
                </a:solidFill>
                <a:latin typeface="Calibri" pitchFamily="34" charset="0"/>
                <a:ea typeface="黑体" pitchFamily="2" charset="-122"/>
                <a:cs typeface="黑体" charset="0"/>
              </a:defRPr>
            </a:lvl3pPr>
            <a:lvl4pPr algn="l" rtl="0" eaLnBrk="0" fontAlgn="base" hangingPunct="0">
              <a:spcBef>
                <a:spcPct val="0"/>
              </a:spcBef>
              <a:spcAft>
                <a:spcPct val="0"/>
              </a:spcAft>
              <a:defRPr kumimoji="1" sz="2800">
                <a:solidFill>
                  <a:srgbClr val="C00000"/>
                </a:solidFill>
                <a:latin typeface="Calibri" pitchFamily="34" charset="0"/>
                <a:ea typeface="黑体" pitchFamily="2" charset="-122"/>
                <a:cs typeface="黑体" charset="0"/>
              </a:defRPr>
            </a:lvl4pPr>
            <a:lvl5pPr algn="l" rtl="0" eaLnBrk="0" fontAlgn="base" hangingPunct="0">
              <a:spcBef>
                <a:spcPct val="0"/>
              </a:spcBef>
              <a:spcAft>
                <a:spcPct val="0"/>
              </a:spcAft>
              <a:defRPr kumimoji="1" sz="2800">
                <a:solidFill>
                  <a:srgbClr val="C00000"/>
                </a:solidFill>
                <a:latin typeface="Calibri" pitchFamily="34" charset="0"/>
                <a:ea typeface="黑体" pitchFamily="2" charset="-122"/>
                <a:cs typeface="黑体" charset="0"/>
              </a:defRPr>
            </a:lvl5pPr>
            <a:lvl6pPr marL="457200" algn="l" rtl="0" eaLnBrk="0" fontAlgn="base" hangingPunct="0">
              <a:spcBef>
                <a:spcPct val="0"/>
              </a:spcBef>
              <a:spcAft>
                <a:spcPct val="0"/>
              </a:spcAft>
              <a:defRPr sz="2800">
                <a:solidFill>
                  <a:srgbClr val="C00000"/>
                </a:solidFill>
                <a:latin typeface="Calibri" pitchFamily="34" charset="0"/>
                <a:ea typeface="黑体" pitchFamily="2" charset="-122"/>
              </a:defRPr>
            </a:lvl6pPr>
            <a:lvl7pPr marL="914400" algn="l" rtl="0" eaLnBrk="0" fontAlgn="base" hangingPunct="0">
              <a:spcBef>
                <a:spcPct val="0"/>
              </a:spcBef>
              <a:spcAft>
                <a:spcPct val="0"/>
              </a:spcAft>
              <a:defRPr sz="2800">
                <a:solidFill>
                  <a:srgbClr val="C00000"/>
                </a:solidFill>
                <a:latin typeface="Calibri" pitchFamily="34" charset="0"/>
                <a:ea typeface="黑体" pitchFamily="2" charset="-122"/>
              </a:defRPr>
            </a:lvl7pPr>
            <a:lvl8pPr marL="1371600" algn="l" rtl="0" eaLnBrk="0" fontAlgn="base" hangingPunct="0">
              <a:spcBef>
                <a:spcPct val="0"/>
              </a:spcBef>
              <a:spcAft>
                <a:spcPct val="0"/>
              </a:spcAft>
              <a:defRPr sz="2800">
                <a:solidFill>
                  <a:srgbClr val="C00000"/>
                </a:solidFill>
                <a:latin typeface="Calibri" pitchFamily="34" charset="0"/>
                <a:ea typeface="黑体" pitchFamily="2" charset="-122"/>
              </a:defRPr>
            </a:lvl8pPr>
            <a:lvl9pPr marL="1828800" algn="l" rtl="0" eaLnBrk="0" fontAlgn="base" hangingPunct="0">
              <a:spcBef>
                <a:spcPct val="0"/>
              </a:spcBef>
              <a:spcAft>
                <a:spcPct val="0"/>
              </a:spcAft>
              <a:defRPr sz="2800">
                <a:solidFill>
                  <a:srgbClr val="C00000"/>
                </a:solidFill>
                <a:latin typeface="Calibri" pitchFamily="34" charset="0"/>
                <a:ea typeface="黑体" pitchFamily="2" charset="-122"/>
              </a:defRPr>
            </a:lvl9pPr>
          </a:lstStyle>
          <a:p>
            <a:r>
              <a:rPr lang="zh-CN" altLang="en-US" sz="4000" b="1" kern="0" dirty="0">
                <a:solidFill>
                  <a:schemeClr val="bg1"/>
                </a:solidFill>
              </a:rPr>
              <a:t>思考</a:t>
            </a:r>
            <a:r>
              <a:rPr lang="zh-CN" altLang="en-US" sz="4000" b="1" kern="0" dirty="0"/>
              <a:t>：</a:t>
            </a:r>
          </a:p>
        </p:txBody>
      </p:sp>
      <p:sp>
        <p:nvSpPr>
          <p:cNvPr id="3" name="Rectangle 15"/>
          <p:cNvSpPr txBox="1">
            <a:spLocks noChangeArrowheads="1"/>
          </p:cNvSpPr>
          <p:nvPr/>
        </p:nvSpPr>
        <p:spPr>
          <a:xfrm>
            <a:off x="406709" y="1066862"/>
            <a:ext cx="11785291" cy="3733702"/>
          </a:xfrm>
          <a:prstGeom prst="rect">
            <a:avLst/>
          </a:prstGeom>
          <a:effectLst>
            <a:outerShdw dist="35921" dir="2700000" algn="ctr" rotWithShape="0">
              <a:srgbClr val="DDDDDD"/>
            </a:outerShdw>
          </a:effectLst>
        </p:spPr>
        <p:txBody>
          <a:bodyPr/>
          <a:lstStyle>
            <a:lvl1pPr marL="342900" indent="-342900" algn="l" rtl="0" eaLnBrk="0" fontAlgn="base" hangingPunct="0">
              <a:lnSpc>
                <a:spcPct val="150000"/>
              </a:lnSpc>
              <a:spcBef>
                <a:spcPct val="20000"/>
              </a:spcBef>
              <a:spcAft>
                <a:spcPct val="0"/>
              </a:spcAft>
              <a:buSzPct val="90000"/>
              <a:buBlip>
                <a:blip r:embed="rId2"/>
              </a:buBlip>
              <a:defRPr kumimoji="1" sz="1800">
                <a:solidFill>
                  <a:schemeClr val="tx1"/>
                </a:solidFill>
                <a:latin typeface="+mn-ea"/>
                <a:ea typeface="+mn-ea"/>
                <a:cs typeface="微软雅黑" charset="0"/>
              </a:defRPr>
            </a:lvl1pPr>
            <a:lvl2pPr marL="742950" indent="-285750" algn="l" rtl="0" eaLnBrk="0" fontAlgn="base" hangingPunct="0">
              <a:lnSpc>
                <a:spcPct val="150000"/>
              </a:lnSpc>
              <a:spcBef>
                <a:spcPct val="20000"/>
              </a:spcBef>
              <a:spcAft>
                <a:spcPct val="0"/>
              </a:spcAft>
              <a:buSzPct val="75000"/>
              <a:buBlip>
                <a:blip r:embed="rId3"/>
              </a:buBlip>
              <a:defRPr kumimoji="1" sz="1600">
                <a:solidFill>
                  <a:schemeClr val="tx1"/>
                </a:solidFill>
                <a:latin typeface="+mn-ea"/>
                <a:ea typeface="+mn-ea"/>
                <a:cs typeface="微软雅黑" charset="0"/>
              </a:defRPr>
            </a:lvl2pPr>
            <a:lvl3pPr marL="1143000" indent="-228600" algn="l" rtl="0" eaLnBrk="0" fontAlgn="base" hangingPunct="0">
              <a:lnSpc>
                <a:spcPct val="150000"/>
              </a:lnSpc>
              <a:spcBef>
                <a:spcPct val="20000"/>
              </a:spcBef>
              <a:spcAft>
                <a:spcPct val="0"/>
              </a:spcAft>
              <a:buSzPct val="50000"/>
              <a:buBlip>
                <a:blip r:embed="rId3"/>
              </a:buBlip>
              <a:defRPr kumimoji="1" sz="1400">
                <a:solidFill>
                  <a:schemeClr val="tx1"/>
                </a:solidFill>
                <a:latin typeface="+mn-ea"/>
                <a:ea typeface="+mn-ea"/>
                <a:cs typeface="微软雅黑" charset="0"/>
              </a:defRPr>
            </a:lvl3pPr>
            <a:lvl4pPr marL="1600200" indent="-228600" algn="l" rtl="0" eaLnBrk="0" fontAlgn="base" hangingPunct="0">
              <a:spcBef>
                <a:spcPct val="20000"/>
              </a:spcBef>
              <a:spcAft>
                <a:spcPct val="0"/>
              </a:spcAft>
              <a:buFont typeface="Arial" pitchFamily="34" charset="0"/>
              <a:buChar char="–"/>
              <a:defRPr kumimoji="1" sz="2000">
                <a:solidFill>
                  <a:schemeClr val="tx1"/>
                </a:solidFill>
                <a:latin typeface="+mn-lt"/>
                <a:ea typeface="宋体" pitchFamily="2" charset="-122"/>
                <a:cs typeface="宋体" charset="0"/>
              </a:defRPr>
            </a:lvl4pPr>
            <a:lvl5pPr marL="2057400" indent="-228600" algn="l" rtl="0" eaLnBrk="0" fontAlgn="base" hangingPunct="0">
              <a:spcBef>
                <a:spcPct val="20000"/>
              </a:spcBef>
              <a:spcAft>
                <a:spcPct val="0"/>
              </a:spcAft>
              <a:buFont typeface="Arial" pitchFamily="34" charset="0"/>
              <a:buChar char="»"/>
              <a:defRPr kumimoji="1" sz="2000">
                <a:solidFill>
                  <a:schemeClr val="tx1"/>
                </a:solidFill>
                <a:latin typeface="+mn-lt"/>
                <a:ea typeface="宋体" pitchFamily="2"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defRPr>
            </a:lvl9pPr>
          </a:lstStyle>
          <a:p>
            <a:pPr eaLnBrk="1" hangingPunct="1">
              <a:lnSpc>
                <a:spcPct val="100000"/>
              </a:lnSpc>
              <a:buFont typeface="Wingdings" pitchFamily="2" charset="2"/>
              <a:buChar char="Ø"/>
              <a:defRPr/>
            </a:pPr>
            <a:r>
              <a:rPr lang="en-US" altLang="zh-CN" sz="2800" b="1" dirty="0">
                <a:solidFill>
                  <a:srgbClr val="FF0000"/>
                </a:solidFill>
                <a:latin typeface="楷体_GB2312" pitchFamily="49" charset="-122"/>
                <a:ea typeface="楷体_GB2312" pitchFamily="49" charset="-122"/>
              </a:rPr>
              <a:t>SOA</a:t>
            </a:r>
            <a:r>
              <a:rPr lang="zh-CN" altLang="en-US" sz="2800" b="1" dirty="0">
                <a:solidFill>
                  <a:srgbClr val="FF0000"/>
                </a:solidFill>
                <a:latin typeface="楷体_GB2312" pitchFamily="49" charset="-122"/>
                <a:ea typeface="楷体_GB2312" pitchFamily="49" charset="-122"/>
              </a:rPr>
              <a:t>架构模式理解</a:t>
            </a:r>
            <a:endParaRPr lang="en-US" altLang="zh-CN" sz="2800" b="1" dirty="0">
              <a:solidFill>
                <a:srgbClr val="FF0000"/>
              </a:solidFill>
              <a:latin typeface="楷体_GB2312" pitchFamily="49" charset="-122"/>
              <a:ea typeface="楷体_GB2312" pitchFamily="49" charset="-122"/>
            </a:endParaRPr>
          </a:p>
          <a:p>
            <a:pPr eaLnBrk="1" hangingPunct="1">
              <a:lnSpc>
                <a:spcPct val="100000"/>
              </a:lnSpc>
              <a:buFont typeface="Wingdings" pitchFamily="2" charset="2"/>
              <a:buChar char="Ø"/>
              <a:defRPr/>
            </a:pPr>
            <a:r>
              <a:rPr lang="zh-CN" altLang="en-US" sz="2800" b="1" dirty="0">
                <a:solidFill>
                  <a:srgbClr val="FF0000"/>
                </a:solidFill>
                <a:latin typeface="楷体_GB2312" pitchFamily="49" charset="-122"/>
                <a:ea typeface="楷体_GB2312" pitchFamily="49" charset="-122"/>
              </a:rPr>
              <a:t>企业架构与设计模式分析</a:t>
            </a:r>
            <a:endParaRPr lang="en-US" altLang="zh-CN" sz="2800" b="1" dirty="0">
              <a:solidFill>
                <a:srgbClr val="FF0000"/>
              </a:solidFill>
              <a:latin typeface="楷体_GB2312" pitchFamily="49" charset="-122"/>
              <a:ea typeface="楷体_GB2312" pitchFamily="49" charset="-122"/>
            </a:endParaRPr>
          </a:p>
          <a:p>
            <a:pPr eaLnBrk="1" hangingPunct="1">
              <a:lnSpc>
                <a:spcPct val="100000"/>
              </a:lnSpc>
              <a:buFont typeface="Wingdings" pitchFamily="2" charset="2"/>
              <a:buChar char="Ø"/>
              <a:defRPr/>
            </a:pPr>
            <a:r>
              <a:rPr lang="en-US" altLang="zh-CN" sz="2800" b="1" dirty="0">
                <a:solidFill>
                  <a:srgbClr val="FF0000"/>
                </a:solidFill>
                <a:latin typeface="楷体_GB2312" pitchFamily="49" charset="-122"/>
                <a:ea typeface="楷体_GB2312" pitchFamily="49" charset="-122"/>
              </a:rPr>
              <a:t>IT</a:t>
            </a:r>
            <a:r>
              <a:rPr lang="zh-CN" altLang="en-US" sz="2800" b="1" dirty="0">
                <a:solidFill>
                  <a:srgbClr val="FF0000"/>
                </a:solidFill>
                <a:latin typeface="楷体_GB2312" pitchFamily="49" charset="-122"/>
                <a:ea typeface="楷体_GB2312" pitchFamily="49" charset="-122"/>
              </a:rPr>
              <a:t>治理与</a:t>
            </a:r>
            <a:r>
              <a:rPr lang="en-US" altLang="zh-CN" sz="2800" b="1" dirty="0">
                <a:solidFill>
                  <a:srgbClr val="FF0000"/>
                </a:solidFill>
                <a:latin typeface="楷体_GB2312" pitchFamily="49" charset="-122"/>
                <a:ea typeface="楷体_GB2312" pitchFamily="49" charset="-122"/>
              </a:rPr>
              <a:t>IT</a:t>
            </a:r>
            <a:r>
              <a:rPr lang="zh-CN" altLang="en-US" sz="2800" b="1" dirty="0">
                <a:solidFill>
                  <a:srgbClr val="FF0000"/>
                </a:solidFill>
                <a:latin typeface="楷体_GB2312" pitchFamily="49" charset="-122"/>
                <a:ea typeface="楷体_GB2312" pitchFamily="49" charset="-122"/>
              </a:rPr>
              <a:t>管理</a:t>
            </a:r>
            <a:endParaRPr lang="en-US" altLang="zh-CN" sz="2800" b="1" dirty="0">
              <a:solidFill>
                <a:srgbClr val="FF0000"/>
              </a:solidFill>
              <a:latin typeface="楷体_GB2312" pitchFamily="49" charset="-122"/>
              <a:ea typeface="楷体_GB2312" pitchFamily="49" charset="-122"/>
            </a:endParaRPr>
          </a:p>
          <a:p>
            <a:pPr eaLnBrk="1" hangingPunct="1">
              <a:lnSpc>
                <a:spcPct val="100000"/>
              </a:lnSpc>
              <a:buFont typeface="Wingdings" pitchFamily="2" charset="2"/>
              <a:buChar char="Ø"/>
              <a:defRPr/>
            </a:pPr>
            <a:r>
              <a:rPr lang="zh-CN" altLang="en-US" sz="2800" b="1" dirty="0">
                <a:solidFill>
                  <a:srgbClr val="FF0000"/>
                </a:solidFill>
                <a:latin typeface="楷体_GB2312" pitchFamily="49" charset="-122"/>
                <a:ea typeface="楷体_GB2312" pitchFamily="49" charset="-122"/>
              </a:rPr>
              <a:t>中央国资委信息化模型</a:t>
            </a:r>
            <a:endParaRPr lang="en-US" altLang="zh-CN" sz="2800" b="1" dirty="0">
              <a:solidFill>
                <a:srgbClr val="FF0000"/>
              </a:solidFill>
              <a:latin typeface="楷体_GB2312" pitchFamily="49" charset="-122"/>
              <a:ea typeface="楷体_GB2312" pitchFamily="49" charset="-122"/>
            </a:endParaRPr>
          </a:p>
          <a:p>
            <a:pPr marL="0" indent="0" eaLnBrk="1" hangingPunct="1">
              <a:lnSpc>
                <a:spcPct val="100000"/>
              </a:lnSpc>
              <a:buNone/>
              <a:defRPr/>
            </a:pPr>
            <a:r>
              <a:rPr lang="zh-CN" altLang="en-US" sz="2800" b="1" dirty="0">
                <a:latin typeface="楷体_GB2312" pitchFamily="49" charset="-122"/>
                <a:ea typeface="楷体_GB2312" pitchFamily="49" charset="-122"/>
              </a:rPr>
              <a:t>            </a:t>
            </a:r>
            <a:endParaRPr lang="en-US" altLang="zh-CN" sz="2800" b="1" dirty="0">
              <a:latin typeface="楷体_GB2312" pitchFamily="49" charset="-122"/>
              <a:ea typeface="楷体_GB2312" pitchFamily="49" charset="-122"/>
            </a:endParaRPr>
          </a:p>
          <a:p>
            <a:pPr marL="0" indent="0" eaLnBrk="1" hangingPunct="1">
              <a:lnSpc>
                <a:spcPct val="100000"/>
              </a:lnSpc>
              <a:buNone/>
              <a:defRPr/>
            </a:pPr>
            <a:endParaRPr lang="en-US" altLang="zh-CN" sz="2000" b="1" dirty="0">
              <a:latin typeface="楷体_GB2312" pitchFamily="49" charset="-122"/>
              <a:ea typeface="楷体_GB2312" pitchFamily="49" charset="-122"/>
            </a:endParaRPr>
          </a:p>
          <a:p>
            <a:pPr marL="0" indent="0" eaLnBrk="1" hangingPunct="1">
              <a:lnSpc>
                <a:spcPct val="100000"/>
              </a:lnSpc>
              <a:buNone/>
              <a:defRPr/>
            </a:pPr>
            <a:endParaRPr lang="en-US" altLang="zh-CN" sz="2000" b="1" dirty="0">
              <a:latin typeface="楷体_GB2312" pitchFamily="49" charset="-122"/>
              <a:ea typeface="楷体_GB2312" pitchFamily="49" charset="-122"/>
            </a:endParaRPr>
          </a:p>
        </p:txBody>
      </p:sp>
    </p:spTree>
    <p:extLst>
      <p:ext uri="{BB962C8B-B14F-4D97-AF65-F5344CB8AC3E}">
        <p14:creationId xmlns:p14="http://schemas.microsoft.com/office/powerpoint/2010/main" val="7296890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589" y="0"/>
            <a:ext cx="12188825" cy="6858001"/>
            <a:chOff x="1589" y="0"/>
            <a:chExt cx="12188825" cy="6858001"/>
          </a:xfrm>
        </p:grpSpPr>
        <p:grpSp>
          <p:nvGrpSpPr>
            <p:cNvPr id="40" name="组合 39">
              <a:extLst>
                <a:ext uri="{FF2B5EF4-FFF2-40B4-BE49-F238E27FC236}">
                  <a16:creationId xmlns:a16="http://schemas.microsoft.com/office/drawing/2014/main" id="{2696F137-3BA2-49F4-9484-B990FB8DBA98}"/>
                </a:ext>
              </a:extLst>
            </p:cNvPr>
            <p:cNvGrpSpPr/>
            <p:nvPr/>
          </p:nvGrpSpPr>
          <p:grpSpPr>
            <a:xfrm>
              <a:off x="1589" y="0"/>
              <a:ext cx="12188825" cy="6858001"/>
              <a:chOff x="1589" y="0"/>
              <a:chExt cx="12188825" cy="6858001"/>
            </a:xfrm>
          </p:grpSpPr>
          <p:sp>
            <p:nvSpPr>
              <p:cNvPr id="41" name="任意多边形 40">
                <a:extLst>
                  <a:ext uri="{FF2B5EF4-FFF2-40B4-BE49-F238E27FC236}">
                    <a16:creationId xmlns:a16="http://schemas.microsoft.com/office/drawing/2014/main" id="{0457D67D-F601-43D1-AA72-987A02F72BB8}"/>
                  </a:ext>
                </a:extLst>
              </p:cNvPr>
              <p:cNvSpPr/>
              <p:nvPr/>
            </p:nvSpPr>
            <p:spPr bwMode="auto">
              <a:xfrm>
                <a:off x="1589" y="5403847"/>
                <a:ext cx="2523898" cy="1454154"/>
              </a:xfrm>
              <a:custGeom>
                <a:avLst/>
                <a:gdLst>
                  <a:gd name="T0" fmla="*/ 2545 w 2752"/>
                  <a:gd name="T1" fmla="*/ 944 h 1585"/>
                  <a:gd name="T2" fmla="*/ 1030 w 2752"/>
                  <a:gd name="T3" fmla="*/ 944 h 1585"/>
                  <a:gd name="T4" fmla="*/ 426 w 2752"/>
                  <a:gd name="T5" fmla="*/ 327 h 1585"/>
                  <a:gd name="T6" fmla="*/ 0 w 2752"/>
                  <a:gd name="T7" fmla="*/ 134 h 1585"/>
                  <a:gd name="T8" fmla="*/ 0 w 2752"/>
                  <a:gd name="T9" fmla="*/ 1585 h 1585"/>
                  <a:gd name="T10" fmla="*/ 2744 w 2752"/>
                  <a:gd name="T11" fmla="*/ 1585 h 1585"/>
                  <a:gd name="T12" fmla="*/ 2545 w 2752"/>
                  <a:gd name="T13" fmla="*/ 944 h 1585"/>
                </a:gdLst>
                <a:ahLst/>
                <a:cxnLst>
                  <a:cxn ang="0">
                    <a:pos x="T0" y="T1"/>
                  </a:cxn>
                  <a:cxn ang="0">
                    <a:pos x="T2" y="T3"/>
                  </a:cxn>
                  <a:cxn ang="0">
                    <a:pos x="T4" y="T5"/>
                  </a:cxn>
                  <a:cxn ang="0">
                    <a:pos x="T6" y="T7"/>
                  </a:cxn>
                  <a:cxn ang="0">
                    <a:pos x="T8" y="T9"/>
                  </a:cxn>
                  <a:cxn ang="0">
                    <a:pos x="T10" y="T11"/>
                  </a:cxn>
                  <a:cxn ang="0">
                    <a:pos x="T12" y="T13"/>
                  </a:cxn>
                </a:cxnLst>
                <a:rect l="0" t="0" r="r" b="b"/>
                <a:pathLst>
                  <a:path w="2752" h="1585">
                    <a:moveTo>
                      <a:pt x="2545" y="944"/>
                    </a:moveTo>
                    <a:cubicBezTo>
                      <a:pt x="2295" y="510"/>
                      <a:pt x="1551" y="716"/>
                      <a:pt x="1030" y="944"/>
                    </a:cubicBezTo>
                    <a:cubicBezTo>
                      <a:pt x="509" y="1172"/>
                      <a:pt x="648" y="748"/>
                      <a:pt x="426" y="327"/>
                    </a:cubicBezTo>
                    <a:cubicBezTo>
                      <a:pt x="253" y="0"/>
                      <a:pt x="73" y="81"/>
                      <a:pt x="0" y="134"/>
                    </a:cubicBezTo>
                    <a:cubicBezTo>
                      <a:pt x="0" y="1585"/>
                      <a:pt x="0" y="1585"/>
                      <a:pt x="0" y="1585"/>
                    </a:cubicBezTo>
                    <a:cubicBezTo>
                      <a:pt x="2744" y="1585"/>
                      <a:pt x="2744" y="1585"/>
                      <a:pt x="2744" y="1585"/>
                    </a:cubicBezTo>
                    <a:cubicBezTo>
                      <a:pt x="2319" y="1449"/>
                      <a:pt x="2752" y="1302"/>
                      <a:pt x="2545" y="944"/>
                    </a:cubicBezTo>
                    <a:close/>
                  </a:path>
                </a:pathLst>
              </a:custGeom>
              <a:gradFill>
                <a:gsLst>
                  <a:gs pos="0">
                    <a:schemeClr val="accent3">
                      <a:lumMod val="20000"/>
                      <a:lumOff val="80000"/>
                      <a:alpha val="0"/>
                    </a:schemeClr>
                  </a:gs>
                  <a:gs pos="60000">
                    <a:schemeClr val="accent3">
                      <a:lumMod val="60000"/>
                      <a:lumOff val="40000"/>
                      <a:alpha val="40000"/>
                    </a:schemeClr>
                  </a:gs>
                  <a:gs pos="100000">
                    <a:schemeClr val="accent3"/>
                  </a:gs>
                </a:gsLst>
                <a:lin ang="7200000" scaled="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任意多边形 41">
                <a:extLst>
                  <a:ext uri="{FF2B5EF4-FFF2-40B4-BE49-F238E27FC236}">
                    <a16:creationId xmlns:a16="http://schemas.microsoft.com/office/drawing/2014/main" id="{A03BF4BE-FC90-4C52-9CCE-EDE525046802}"/>
                  </a:ext>
                </a:extLst>
              </p:cNvPr>
              <p:cNvSpPr/>
              <p:nvPr/>
            </p:nvSpPr>
            <p:spPr bwMode="auto">
              <a:xfrm>
                <a:off x="9390026" y="0"/>
                <a:ext cx="2800388" cy="1476422"/>
              </a:xfrm>
              <a:custGeom>
                <a:avLst/>
                <a:gdLst>
                  <a:gd name="T0" fmla="*/ 354 w 2444"/>
                  <a:gd name="T1" fmla="*/ 526 h 1288"/>
                  <a:gd name="T2" fmla="*/ 1598 w 2444"/>
                  <a:gd name="T3" fmla="*/ 526 h 1288"/>
                  <a:gd name="T4" fmla="*/ 2094 w 2444"/>
                  <a:gd name="T5" fmla="*/ 1033 h 1288"/>
                  <a:gd name="T6" fmla="*/ 2444 w 2444"/>
                  <a:gd name="T7" fmla="*/ 1192 h 1288"/>
                  <a:gd name="T8" fmla="*/ 2444 w 2444"/>
                  <a:gd name="T9" fmla="*/ 0 h 1288"/>
                  <a:gd name="T10" fmla="*/ 0 w 2444"/>
                  <a:gd name="T11" fmla="*/ 0 h 1288"/>
                  <a:gd name="T12" fmla="*/ 354 w 2444"/>
                  <a:gd name="T13" fmla="*/ 526 h 1288"/>
                </a:gdLst>
                <a:ahLst/>
                <a:cxnLst>
                  <a:cxn ang="0">
                    <a:pos x="T0" y="T1"/>
                  </a:cxn>
                  <a:cxn ang="0">
                    <a:pos x="T2" y="T3"/>
                  </a:cxn>
                  <a:cxn ang="0">
                    <a:pos x="T4" y="T5"/>
                  </a:cxn>
                  <a:cxn ang="0">
                    <a:pos x="T6" y="T7"/>
                  </a:cxn>
                  <a:cxn ang="0">
                    <a:pos x="T8" y="T9"/>
                  </a:cxn>
                  <a:cxn ang="0">
                    <a:pos x="T10" y="T11"/>
                  </a:cxn>
                  <a:cxn ang="0">
                    <a:pos x="T12" y="T13"/>
                  </a:cxn>
                </a:cxnLst>
                <a:rect l="0" t="0" r="r" b="b"/>
                <a:pathLst>
                  <a:path w="2444" h="1288">
                    <a:moveTo>
                      <a:pt x="354" y="526"/>
                    </a:moveTo>
                    <a:cubicBezTo>
                      <a:pt x="516" y="764"/>
                      <a:pt x="1170" y="714"/>
                      <a:pt x="1598" y="526"/>
                    </a:cubicBezTo>
                    <a:cubicBezTo>
                      <a:pt x="2026" y="339"/>
                      <a:pt x="1981" y="659"/>
                      <a:pt x="2094" y="1033"/>
                    </a:cubicBezTo>
                    <a:cubicBezTo>
                      <a:pt x="2172" y="1288"/>
                      <a:pt x="2400" y="1272"/>
                      <a:pt x="2444" y="1192"/>
                    </a:cubicBezTo>
                    <a:cubicBezTo>
                      <a:pt x="2444" y="0"/>
                      <a:pt x="2444" y="0"/>
                      <a:pt x="2444" y="0"/>
                    </a:cubicBezTo>
                    <a:cubicBezTo>
                      <a:pt x="0" y="0"/>
                      <a:pt x="0" y="0"/>
                      <a:pt x="0" y="0"/>
                    </a:cubicBezTo>
                    <a:cubicBezTo>
                      <a:pt x="565" y="116"/>
                      <a:pt x="163" y="246"/>
                      <a:pt x="354" y="526"/>
                    </a:cubicBezTo>
                    <a:close/>
                  </a:path>
                </a:pathLst>
              </a:custGeom>
              <a:gradFill>
                <a:gsLst>
                  <a:gs pos="0">
                    <a:schemeClr val="accent3">
                      <a:lumMod val="20000"/>
                      <a:lumOff val="80000"/>
                      <a:alpha val="0"/>
                    </a:schemeClr>
                  </a:gs>
                  <a:gs pos="60000">
                    <a:schemeClr val="accent3">
                      <a:lumMod val="60000"/>
                      <a:lumOff val="40000"/>
                      <a:alpha val="40000"/>
                    </a:schemeClr>
                  </a:gs>
                  <a:gs pos="100000">
                    <a:schemeClr val="accent3"/>
                  </a:gs>
                </a:gsLst>
                <a:lin ang="16800000" scaled="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椭圆 42">
                <a:extLst>
                  <a:ext uri="{FF2B5EF4-FFF2-40B4-BE49-F238E27FC236}">
                    <a16:creationId xmlns:a16="http://schemas.microsoft.com/office/drawing/2014/main" id="{D1168A95-12A1-4F92-8DB3-F19B29A62869}"/>
                  </a:ext>
                </a:extLst>
              </p:cNvPr>
              <p:cNvSpPr/>
              <p:nvPr/>
            </p:nvSpPr>
            <p:spPr>
              <a:xfrm rot="17100000">
                <a:off x="10372245" y="4964984"/>
                <a:ext cx="1076440" cy="1076440"/>
              </a:xfrm>
              <a:prstGeom prst="ellipse">
                <a:avLst/>
              </a:prstGeom>
              <a:gradFill>
                <a:gsLst>
                  <a:gs pos="0">
                    <a:schemeClr val="accent3">
                      <a:lumMod val="20000"/>
                      <a:lumOff val="80000"/>
                      <a:alpha val="0"/>
                    </a:schemeClr>
                  </a:gs>
                  <a:gs pos="60000">
                    <a:schemeClr val="accent3">
                      <a:lumMod val="60000"/>
                      <a:lumOff val="40000"/>
                      <a:alpha val="25000"/>
                    </a:schemeClr>
                  </a:gs>
                  <a:gs pos="100000">
                    <a:schemeClr val="accent3">
                      <a:alpha val="30000"/>
                    </a:schemeClr>
                  </a:gs>
                </a:gsLst>
                <a:lin ang="7200000" scaled="0"/>
              </a:gra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4" name="椭圆 43">
                <a:extLst>
                  <a:ext uri="{FF2B5EF4-FFF2-40B4-BE49-F238E27FC236}">
                    <a16:creationId xmlns:a16="http://schemas.microsoft.com/office/drawing/2014/main" id="{3192EB00-0564-4638-AE05-DEDD4CEBD734}"/>
                  </a:ext>
                </a:extLst>
              </p:cNvPr>
              <p:cNvSpPr/>
              <p:nvPr/>
            </p:nvSpPr>
            <p:spPr>
              <a:xfrm rot="17100000">
                <a:off x="9295183" y="6000563"/>
                <a:ext cx="470273" cy="470273"/>
              </a:xfrm>
              <a:prstGeom prst="ellipse">
                <a:avLst/>
              </a:prstGeom>
              <a:gradFill>
                <a:gsLst>
                  <a:gs pos="0">
                    <a:schemeClr val="accent3">
                      <a:lumMod val="20000"/>
                      <a:lumOff val="80000"/>
                      <a:alpha val="0"/>
                    </a:schemeClr>
                  </a:gs>
                  <a:gs pos="60000">
                    <a:schemeClr val="accent3">
                      <a:lumMod val="60000"/>
                      <a:lumOff val="40000"/>
                      <a:alpha val="25000"/>
                    </a:schemeClr>
                  </a:gs>
                  <a:gs pos="100000">
                    <a:schemeClr val="accent3">
                      <a:alpha val="30000"/>
                    </a:schemeClr>
                  </a:gs>
                </a:gsLst>
                <a:lin ang="7200000" scaled="0"/>
              </a:gra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grpSp>
        <p:grpSp>
          <p:nvGrpSpPr>
            <p:cNvPr id="2" name="组合 1">
              <a:extLst>
                <a:ext uri="{FF2B5EF4-FFF2-40B4-BE49-F238E27FC236}">
                  <a16:creationId xmlns:a16="http://schemas.microsoft.com/office/drawing/2014/main" id="{E9F44608-356E-46BD-8575-E452E7A1F22C}"/>
                </a:ext>
              </a:extLst>
            </p:cNvPr>
            <p:cNvGrpSpPr/>
            <p:nvPr/>
          </p:nvGrpSpPr>
          <p:grpSpPr>
            <a:xfrm>
              <a:off x="899689" y="450827"/>
              <a:ext cx="10847794" cy="6093885"/>
              <a:chOff x="899689" y="450827"/>
              <a:chExt cx="10847794" cy="6093885"/>
            </a:xfrm>
          </p:grpSpPr>
          <p:grpSp>
            <p:nvGrpSpPr>
              <p:cNvPr id="10" name="组合 9">
                <a:extLst>
                  <a:ext uri="{FF2B5EF4-FFF2-40B4-BE49-F238E27FC236}">
                    <a16:creationId xmlns:a16="http://schemas.microsoft.com/office/drawing/2014/main" id="{33BDA4C9-1AE5-4922-A1D2-E81E37EC4C74}"/>
                  </a:ext>
                </a:extLst>
              </p:cNvPr>
              <p:cNvGrpSpPr/>
              <p:nvPr/>
            </p:nvGrpSpPr>
            <p:grpSpPr>
              <a:xfrm>
                <a:off x="1355896" y="1673142"/>
                <a:ext cx="3314462" cy="3314462"/>
                <a:chOff x="4694094" y="3055004"/>
                <a:chExt cx="2615947" cy="2615947"/>
              </a:xfrm>
            </p:grpSpPr>
            <p:sp>
              <p:nvSpPr>
                <p:cNvPr id="11" name="椭圆 10">
                  <a:extLst>
                    <a:ext uri="{FF2B5EF4-FFF2-40B4-BE49-F238E27FC236}">
                      <a16:creationId xmlns:a16="http://schemas.microsoft.com/office/drawing/2014/main" id="{E76F1766-3700-421A-9D0C-72AE5D599E52}"/>
                    </a:ext>
                  </a:extLst>
                </p:cNvPr>
                <p:cNvSpPr/>
                <p:nvPr/>
              </p:nvSpPr>
              <p:spPr>
                <a:xfrm>
                  <a:off x="4694094" y="3055004"/>
                  <a:ext cx="2615947" cy="2615947"/>
                </a:xfrm>
                <a:prstGeom prst="ellipse">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400" b="1" dirty="0">
                    <a:solidFill>
                      <a:srgbClr val="FFFFFF"/>
                    </a:solidFill>
                  </a:endParaRPr>
                </a:p>
              </p:txBody>
            </p:sp>
            <p:sp>
              <p:nvSpPr>
                <p:cNvPr id="14" name="文本框 13">
                  <a:extLst>
                    <a:ext uri="{FF2B5EF4-FFF2-40B4-BE49-F238E27FC236}">
                      <a16:creationId xmlns:a16="http://schemas.microsoft.com/office/drawing/2014/main" id="{6307C54D-28FC-40F2-B51D-9750111F6AA3}"/>
                    </a:ext>
                  </a:extLst>
                </p:cNvPr>
                <p:cNvSpPr txBox="1"/>
                <p:nvPr/>
              </p:nvSpPr>
              <p:spPr>
                <a:xfrm>
                  <a:off x="4899255" y="4117960"/>
                  <a:ext cx="2205623" cy="510118"/>
                </a:xfrm>
                <a:prstGeom prst="rect">
                  <a:avLst/>
                </a:prstGeom>
                <a:noFill/>
              </p:spPr>
              <p:txBody>
                <a:bodyPr wrap="square" rtlCol="0">
                  <a:spAutoFit/>
                </a:bodyPr>
                <a:lstStyle/>
                <a:p>
                  <a:pPr algn="ctr"/>
                  <a:r>
                    <a:rPr lang="zh-CN" altLang="en-US" sz="3600" b="1" dirty="0">
                      <a:solidFill>
                        <a:srgbClr val="FFFFFF"/>
                      </a:solidFill>
                      <a:latin typeface="Arial" panose="020B0604020202020204" pitchFamily="34" charset="0"/>
                      <a:ea typeface="Microsoft YaHei" panose="020B0503020204020204" pitchFamily="34" charset="-122"/>
                    </a:rPr>
                    <a:t>目录</a:t>
                  </a:r>
                  <a:endParaRPr lang="en-US" altLang="zh-CN" sz="3600" b="1" dirty="0">
                    <a:solidFill>
                      <a:srgbClr val="FFFFFF"/>
                    </a:solidFill>
                    <a:latin typeface="Arial" panose="020B0604020202020204" pitchFamily="34" charset="0"/>
                    <a:ea typeface="Microsoft YaHei" panose="020B0503020204020204" pitchFamily="34" charset="-122"/>
                  </a:endParaRPr>
                </a:p>
              </p:txBody>
            </p:sp>
          </p:grpSp>
          <p:sp>
            <p:nvSpPr>
              <p:cNvPr id="15" name="椭圆 14">
                <a:extLst>
                  <a:ext uri="{FF2B5EF4-FFF2-40B4-BE49-F238E27FC236}">
                    <a16:creationId xmlns:a16="http://schemas.microsoft.com/office/drawing/2014/main" id="{FEA0A3A4-6FAD-47F8-8CF8-50EF974557A6}"/>
                  </a:ext>
                </a:extLst>
              </p:cNvPr>
              <p:cNvSpPr/>
              <p:nvPr/>
            </p:nvSpPr>
            <p:spPr>
              <a:xfrm>
                <a:off x="899689" y="1157738"/>
                <a:ext cx="903521" cy="920658"/>
              </a:xfrm>
              <a:prstGeom prst="ellipse">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椭圆 15">
                <a:extLst>
                  <a:ext uri="{FF2B5EF4-FFF2-40B4-BE49-F238E27FC236}">
                    <a16:creationId xmlns:a16="http://schemas.microsoft.com/office/drawing/2014/main" id="{4E8859B2-A141-4984-BF97-4D50A5076742}"/>
                  </a:ext>
                </a:extLst>
              </p:cNvPr>
              <p:cNvSpPr/>
              <p:nvPr/>
            </p:nvSpPr>
            <p:spPr>
              <a:xfrm>
                <a:off x="4138936" y="4437298"/>
                <a:ext cx="1659289" cy="1690761"/>
              </a:xfrm>
              <a:prstGeom prst="ellipse">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39" name="组合 38">
                <a:extLst>
                  <a:ext uri="{FF2B5EF4-FFF2-40B4-BE49-F238E27FC236}">
                    <a16:creationId xmlns:a16="http://schemas.microsoft.com/office/drawing/2014/main" id="{E6D6DEDF-81B9-4D9A-952D-8843B127283C}"/>
                  </a:ext>
                </a:extLst>
              </p:cNvPr>
              <p:cNvGrpSpPr/>
              <p:nvPr/>
            </p:nvGrpSpPr>
            <p:grpSpPr>
              <a:xfrm>
                <a:off x="6719183" y="450827"/>
                <a:ext cx="5028300" cy="6093885"/>
                <a:chOff x="6628776" y="345116"/>
                <a:chExt cx="5058728" cy="6130762"/>
              </a:xfrm>
            </p:grpSpPr>
            <p:sp>
              <p:nvSpPr>
                <p:cNvPr id="18" name="圆角矩形 17">
                  <a:extLst>
                    <a:ext uri="{FF2B5EF4-FFF2-40B4-BE49-F238E27FC236}">
                      <a16:creationId xmlns:a16="http://schemas.microsoft.com/office/drawing/2014/main" id="{94F479BA-FEC0-4F98-84FB-EF23973FD3FB}"/>
                    </a:ext>
                  </a:extLst>
                </p:cNvPr>
                <p:cNvSpPr/>
                <p:nvPr/>
              </p:nvSpPr>
              <p:spPr>
                <a:xfrm rot="5400000">
                  <a:off x="8682964" y="-1672600"/>
                  <a:ext cx="986824" cy="5022255"/>
                </a:xfrm>
                <a:prstGeom prst="roundRect">
                  <a:avLst>
                    <a:gd name="adj" fmla="val 4931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p>
              </p:txBody>
            </p:sp>
            <p:sp>
              <p:nvSpPr>
                <p:cNvPr id="19" name="文本框 18">
                  <a:extLst>
                    <a:ext uri="{FF2B5EF4-FFF2-40B4-BE49-F238E27FC236}">
                      <a16:creationId xmlns:a16="http://schemas.microsoft.com/office/drawing/2014/main" id="{712CB0CE-C9FD-44DC-9F8D-0EC4F74FF946}"/>
                    </a:ext>
                  </a:extLst>
                </p:cNvPr>
                <p:cNvSpPr txBox="1"/>
                <p:nvPr/>
              </p:nvSpPr>
              <p:spPr>
                <a:xfrm>
                  <a:off x="7811843" y="671646"/>
                  <a:ext cx="3696749" cy="464459"/>
                </a:xfrm>
                <a:prstGeom prst="rect">
                  <a:avLst/>
                </a:prstGeom>
                <a:noFill/>
              </p:spPr>
              <p:txBody>
                <a:bodyPr wrap="square" rtlCol="0">
                  <a:spAutoFit/>
                </a:bodyPr>
                <a:lstStyle/>
                <a:p>
                  <a:r>
                    <a:rPr lang="zh-CN" altLang="en-US" sz="2400" b="1" dirty="0">
                      <a:solidFill>
                        <a:schemeClr val="bg1">
                          <a:lumMod val="50000"/>
                        </a:schemeClr>
                      </a:solidFill>
                      <a:latin typeface="+mj-ea"/>
                      <a:ea typeface="+mj-ea"/>
                      <a:cs typeface="Times New Roman" panose="02020603050405020304" pitchFamily="18" charset="0"/>
                    </a:rPr>
                    <a:t>软件工程回顾与深度思考</a:t>
                  </a:r>
                  <a:endParaRPr lang="en-US" altLang="zh-CN" sz="2400" b="1" dirty="0">
                    <a:solidFill>
                      <a:schemeClr val="bg1">
                        <a:lumMod val="50000"/>
                      </a:schemeClr>
                    </a:solidFill>
                    <a:latin typeface="+mj-ea"/>
                    <a:ea typeface="+mj-ea"/>
                  </a:endParaRPr>
                </a:p>
              </p:txBody>
            </p:sp>
            <p:sp>
              <p:nvSpPr>
                <p:cNvPr id="21" name="文本框 20">
                  <a:extLst>
                    <a:ext uri="{FF2B5EF4-FFF2-40B4-BE49-F238E27FC236}">
                      <a16:creationId xmlns:a16="http://schemas.microsoft.com/office/drawing/2014/main" id="{C69D06E7-90EE-4E21-ACD8-2E72B03F9156}"/>
                    </a:ext>
                  </a:extLst>
                </p:cNvPr>
                <p:cNvSpPr txBox="1"/>
                <p:nvPr/>
              </p:nvSpPr>
              <p:spPr>
                <a:xfrm>
                  <a:off x="6959362" y="513999"/>
                  <a:ext cx="1014222" cy="774097"/>
                </a:xfrm>
                <a:prstGeom prst="rect">
                  <a:avLst/>
                </a:prstGeom>
                <a:noFill/>
              </p:spPr>
              <p:txBody>
                <a:bodyPr wrap="square" rtlCol="0">
                  <a:spAutoFit/>
                </a:bodyPr>
                <a:lstStyle/>
                <a:p>
                  <a:r>
                    <a:rPr lang="en-US" altLang="zh-CN" sz="4400" b="1" dirty="0">
                      <a:solidFill>
                        <a:schemeClr val="bg1">
                          <a:lumMod val="50000"/>
                        </a:schemeClr>
                      </a:solidFill>
                      <a:latin typeface="Arial" panose="020B0604020202020204" pitchFamily="34" charset="0"/>
                      <a:ea typeface="Microsoft YaHei" panose="020B0503020204020204" pitchFamily="34" charset="-122"/>
                    </a:rPr>
                    <a:t>1.1</a:t>
                  </a:r>
                </a:p>
              </p:txBody>
            </p:sp>
            <p:sp>
              <p:nvSpPr>
                <p:cNvPr id="22" name="圆角矩形 21">
                  <a:extLst>
                    <a:ext uri="{FF2B5EF4-FFF2-40B4-BE49-F238E27FC236}">
                      <a16:creationId xmlns:a16="http://schemas.microsoft.com/office/drawing/2014/main" id="{C790198B-8546-4783-808D-5B21CD0A3777}"/>
                    </a:ext>
                  </a:extLst>
                </p:cNvPr>
                <p:cNvSpPr/>
                <p:nvPr/>
              </p:nvSpPr>
              <p:spPr>
                <a:xfrm rot="5400000">
                  <a:off x="8635843" y="889832"/>
                  <a:ext cx="1081062" cy="5022253"/>
                </a:xfrm>
                <a:prstGeom prst="roundRect">
                  <a:avLst>
                    <a:gd name="adj" fmla="val 4931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p>
              </p:txBody>
            </p:sp>
            <p:sp>
              <p:nvSpPr>
                <p:cNvPr id="23" name="文本框 22">
                  <a:extLst>
                    <a:ext uri="{FF2B5EF4-FFF2-40B4-BE49-F238E27FC236}">
                      <a16:creationId xmlns:a16="http://schemas.microsoft.com/office/drawing/2014/main" id="{1295FF55-91B8-422A-B951-3B5D4672BE97}"/>
                    </a:ext>
                  </a:extLst>
                </p:cNvPr>
                <p:cNvSpPr txBox="1"/>
                <p:nvPr/>
              </p:nvSpPr>
              <p:spPr>
                <a:xfrm>
                  <a:off x="7857012" y="3207432"/>
                  <a:ext cx="3334518" cy="464459"/>
                </a:xfrm>
                <a:prstGeom prst="rect">
                  <a:avLst/>
                </a:prstGeom>
                <a:noFill/>
              </p:spPr>
              <p:txBody>
                <a:bodyPr wrap="square" rtlCol="0">
                  <a:spAutoFit/>
                </a:bodyPr>
                <a:lstStyle/>
                <a:p>
                  <a:r>
                    <a:rPr lang="zh-CN" altLang="en-US" sz="2400" b="1" dirty="0">
                      <a:solidFill>
                        <a:schemeClr val="bg1">
                          <a:lumMod val="50000"/>
                        </a:schemeClr>
                      </a:solidFill>
                      <a:latin typeface="Arial" panose="020B0604020202020204" pitchFamily="34" charset="0"/>
                      <a:ea typeface="Microsoft YaHei" panose="020B0503020204020204" pitchFamily="34" charset="-122"/>
                    </a:rPr>
                    <a:t>企业级架构设计与模式</a:t>
                  </a:r>
                  <a:endParaRPr lang="en-US" altLang="zh-CN" sz="2400" b="1" dirty="0">
                    <a:solidFill>
                      <a:schemeClr val="bg1">
                        <a:lumMod val="50000"/>
                      </a:schemeClr>
                    </a:solidFill>
                    <a:latin typeface="Arial" panose="020B0604020202020204" pitchFamily="34" charset="0"/>
                    <a:ea typeface="Microsoft YaHei" panose="020B0503020204020204" pitchFamily="34" charset="-122"/>
                  </a:endParaRPr>
                </a:p>
              </p:txBody>
            </p:sp>
            <p:sp>
              <p:nvSpPr>
                <p:cNvPr id="25" name="文本框 24">
                  <a:extLst>
                    <a:ext uri="{FF2B5EF4-FFF2-40B4-BE49-F238E27FC236}">
                      <a16:creationId xmlns:a16="http://schemas.microsoft.com/office/drawing/2014/main" id="{0E78502D-EC7F-4BE7-8E23-A53CBA4E4CA1}"/>
                    </a:ext>
                  </a:extLst>
                </p:cNvPr>
                <p:cNvSpPr txBox="1"/>
                <p:nvPr/>
              </p:nvSpPr>
              <p:spPr>
                <a:xfrm>
                  <a:off x="6959363" y="3029311"/>
                  <a:ext cx="1055767" cy="774097"/>
                </a:xfrm>
                <a:prstGeom prst="rect">
                  <a:avLst/>
                </a:prstGeom>
                <a:noFill/>
              </p:spPr>
              <p:txBody>
                <a:bodyPr wrap="square" rtlCol="0">
                  <a:spAutoFit/>
                </a:bodyPr>
                <a:lstStyle/>
                <a:p>
                  <a:r>
                    <a:rPr lang="en-US" altLang="zh-CN" sz="4400" b="1" dirty="0">
                      <a:solidFill>
                        <a:schemeClr val="bg1">
                          <a:lumMod val="50000"/>
                        </a:schemeClr>
                      </a:solidFill>
                      <a:latin typeface="Arial" panose="020B0604020202020204" pitchFamily="34" charset="0"/>
                      <a:ea typeface="Microsoft YaHei" panose="020B0503020204020204" pitchFamily="34" charset="-122"/>
                    </a:rPr>
                    <a:t>1.3</a:t>
                  </a:r>
                </a:p>
              </p:txBody>
            </p:sp>
            <p:sp>
              <p:nvSpPr>
                <p:cNvPr id="26" name="圆角矩形 25">
                  <a:extLst>
                    <a:ext uri="{FF2B5EF4-FFF2-40B4-BE49-F238E27FC236}">
                      <a16:creationId xmlns:a16="http://schemas.microsoft.com/office/drawing/2014/main" id="{2EF78860-CB52-4612-9CAE-950540B1F886}"/>
                    </a:ext>
                  </a:extLst>
                </p:cNvPr>
                <p:cNvSpPr/>
                <p:nvPr/>
              </p:nvSpPr>
              <p:spPr>
                <a:xfrm rot="5400000">
                  <a:off x="8637992" y="2143951"/>
                  <a:ext cx="1076764" cy="5022252"/>
                </a:xfrm>
                <a:prstGeom prst="roundRect">
                  <a:avLst>
                    <a:gd name="adj" fmla="val 4931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p>
              </p:txBody>
            </p:sp>
            <p:sp>
              <p:nvSpPr>
                <p:cNvPr id="27" name="文本框 26">
                  <a:extLst>
                    <a:ext uri="{FF2B5EF4-FFF2-40B4-BE49-F238E27FC236}">
                      <a16:creationId xmlns:a16="http://schemas.microsoft.com/office/drawing/2014/main" id="{5B698767-35B8-47AA-96EA-2D0749A24B2B}"/>
                    </a:ext>
                  </a:extLst>
                </p:cNvPr>
                <p:cNvSpPr txBox="1"/>
                <p:nvPr/>
              </p:nvSpPr>
              <p:spPr>
                <a:xfrm>
                  <a:off x="7857011" y="4438070"/>
                  <a:ext cx="3478226" cy="464459"/>
                </a:xfrm>
                <a:prstGeom prst="rect">
                  <a:avLst/>
                </a:prstGeom>
                <a:noFill/>
              </p:spPr>
              <p:txBody>
                <a:bodyPr wrap="square" rtlCol="0">
                  <a:spAutoFit/>
                </a:bodyPr>
                <a:lstStyle/>
                <a:p>
                  <a:r>
                    <a:rPr lang="zh-CN" altLang="en-US" sz="2400" b="1" dirty="0">
                      <a:solidFill>
                        <a:srgbClr val="FF0000"/>
                      </a:solidFill>
                      <a:latin typeface="Arial" panose="020B0604020202020204" pitchFamily="34" charset="0"/>
                      <a:ea typeface="Microsoft YaHei" panose="020B0503020204020204" pitchFamily="34" charset="-122"/>
                    </a:rPr>
                    <a:t>规划咨询方法论</a:t>
                  </a:r>
                  <a:endParaRPr lang="en-US" altLang="zh-CN" sz="2400" b="1" dirty="0">
                    <a:solidFill>
                      <a:srgbClr val="FF0000"/>
                    </a:solidFill>
                    <a:latin typeface="Arial" panose="020B0604020202020204" pitchFamily="34" charset="0"/>
                    <a:ea typeface="Microsoft YaHei" panose="020B0503020204020204" pitchFamily="34" charset="-122"/>
                  </a:endParaRPr>
                </a:p>
              </p:txBody>
            </p:sp>
            <p:sp>
              <p:nvSpPr>
                <p:cNvPr id="29" name="文本框 28">
                  <a:extLst>
                    <a:ext uri="{FF2B5EF4-FFF2-40B4-BE49-F238E27FC236}">
                      <a16:creationId xmlns:a16="http://schemas.microsoft.com/office/drawing/2014/main" id="{5B15A33C-30D1-4DE8-9EC1-3069845C6ABB}"/>
                    </a:ext>
                  </a:extLst>
                </p:cNvPr>
                <p:cNvSpPr txBox="1"/>
                <p:nvPr/>
              </p:nvSpPr>
              <p:spPr>
                <a:xfrm>
                  <a:off x="6959362" y="4285579"/>
                  <a:ext cx="1055767" cy="774097"/>
                </a:xfrm>
                <a:prstGeom prst="rect">
                  <a:avLst/>
                </a:prstGeom>
                <a:noFill/>
              </p:spPr>
              <p:txBody>
                <a:bodyPr wrap="square" rtlCol="0">
                  <a:spAutoFit/>
                </a:bodyPr>
                <a:lstStyle/>
                <a:p>
                  <a:r>
                    <a:rPr lang="en-US" altLang="zh-CN" sz="4400" b="1" dirty="0">
                      <a:solidFill>
                        <a:srgbClr val="FF0000"/>
                      </a:solidFill>
                      <a:latin typeface="Arial" panose="020B0604020202020204" pitchFamily="34" charset="0"/>
                      <a:ea typeface="Microsoft YaHei" panose="020B0503020204020204" pitchFamily="34" charset="-122"/>
                    </a:rPr>
                    <a:t>1.4</a:t>
                  </a:r>
                </a:p>
              </p:txBody>
            </p:sp>
            <p:sp>
              <p:nvSpPr>
                <p:cNvPr id="30" name="圆角矩形 29">
                  <a:extLst>
                    <a:ext uri="{FF2B5EF4-FFF2-40B4-BE49-F238E27FC236}">
                      <a16:creationId xmlns:a16="http://schemas.microsoft.com/office/drawing/2014/main" id="{30A8E25E-F4C7-4AED-B8B4-E3AD338849DA}"/>
                    </a:ext>
                  </a:extLst>
                </p:cNvPr>
                <p:cNvSpPr/>
                <p:nvPr/>
              </p:nvSpPr>
              <p:spPr>
                <a:xfrm rot="5400000">
                  <a:off x="8493949" y="3539966"/>
                  <a:ext cx="1107212" cy="4764612"/>
                </a:xfrm>
                <a:prstGeom prst="roundRect">
                  <a:avLst>
                    <a:gd name="adj" fmla="val 4931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p>
              </p:txBody>
            </p:sp>
            <p:sp>
              <p:nvSpPr>
                <p:cNvPr id="31" name="文本框 30">
                  <a:extLst>
                    <a:ext uri="{FF2B5EF4-FFF2-40B4-BE49-F238E27FC236}">
                      <a16:creationId xmlns:a16="http://schemas.microsoft.com/office/drawing/2014/main" id="{166BB252-D918-49E2-986F-2D22B9A5542A}"/>
                    </a:ext>
                  </a:extLst>
                </p:cNvPr>
                <p:cNvSpPr txBox="1"/>
                <p:nvPr/>
              </p:nvSpPr>
              <p:spPr>
                <a:xfrm>
                  <a:off x="7893743" y="5671985"/>
                  <a:ext cx="2584432" cy="464459"/>
                </a:xfrm>
                <a:prstGeom prst="rect">
                  <a:avLst/>
                </a:prstGeom>
                <a:noFill/>
              </p:spPr>
              <p:txBody>
                <a:bodyPr wrap="square" rtlCol="0">
                  <a:spAutoFit/>
                </a:bodyPr>
                <a:lstStyle/>
                <a:p>
                  <a:r>
                    <a:rPr lang="zh-CN" altLang="en-US" sz="2400" b="1" dirty="0">
                      <a:solidFill>
                        <a:schemeClr val="bg2">
                          <a:lumMod val="50000"/>
                        </a:schemeClr>
                      </a:solidFill>
                      <a:latin typeface="Arial" panose="020B0604020202020204" pitchFamily="34" charset="0"/>
                      <a:ea typeface="Microsoft YaHei" panose="020B0503020204020204" pitchFamily="34" charset="-122"/>
                    </a:rPr>
                    <a:t>案例与实践</a:t>
                  </a:r>
                  <a:endParaRPr lang="en-US" altLang="zh-CN" sz="2400" b="1" dirty="0">
                    <a:solidFill>
                      <a:schemeClr val="bg2">
                        <a:lumMod val="50000"/>
                      </a:schemeClr>
                    </a:solidFill>
                    <a:latin typeface="Arial" panose="020B0604020202020204" pitchFamily="34" charset="0"/>
                    <a:ea typeface="Microsoft YaHei" panose="020B0503020204020204" pitchFamily="34" charset="-122"/>
                  </a:endParaRPr>
                </a:p>
              </p:txBody>
            </p:sp>
            <p:sp>
              <p:nvSpPr>
                <p:cNvPr id="33" name="文本框 32">
                  <a:extLst>
                    <a:ext uri="{FF2B5EF4-FFF2-40B4-BE49-F238E27FC236}">
                      <a16:creationId xmlns:a16="http://schemas.microsoft.com/office/drawing/2014/main" id="{A2F3149B-F2F0-44E2-90B7-83A632F5F732}"/>
                    </a:ext>
                  </a:extLst>
                </p:cNvPr>
                <p:cNvSpPr txBox="1"/>
                <p:nvPr/>
              </p:nvSpPr>
              <p:spPr>
                <a:xfrm>
                  <a:off x="6959362" y="5537554"/>
                  <a:ext cx="1055767" cy="774097"/>
                </a:xfrm>
                <a:prstGeom prst="rect">
                  <a:avLst/>
                </a:prstGeom>
                <a:noFill/>
              </p:spPr>
              <p:txBody>
                <a:bodyPr wrap="square" rtlCol="0">
                  <a:spAutoFit/>
                </a:bodyPr>
                <a:lstStyle/>
                <a:p>
                  <a:r>
                    <a:rPr lang="en-US" altLang="zh-CN" sz="4400" b="1" dirty="0">
                      <a:solidFill>
                        <a:schemeClr val="bg2">
                          <a:lumMod val="50000"/>
                        </a:schemeClr>
                      </a:solidFill>
                      <a:latin typeface="Arial" panose="020B0604020202020204" pitchFamily="34" charset="0"/>
                      <a:ea typeface="Microsoft YaHei" panose="020B0503020204020204" pitchFamily="34" charset="-122"/>
                    </a:rPr>
                    <a:t>1.5</a:t>
                  </a:r>
                </a:p>
              </p:txBody>
            </p:sp>
            <p:sp>
              <p:nvSpPr>
                <p:cNvPr id="4" name="圆角矩形 21">
                  <a:extLst>
                    <a:ext uri="{FF2B5EF4-FFF2-40B4-BE49-F238E27FC236}">
                      <a16:creationId xmlns:a16="http://schemas.microsoft.com/office/drawing/2014/main" id="{6957F9C2-CC9F-8D36-0725-2188B3D4C476}"/>
                    </a:ext>
                  </a:extLst>
                </p:cNvPr>
                <p:cNvSpPr/>
                <p:nvPr/>
              </p:nvSpPr>
              <p:spPr>
                <a:xfrm rot="5400000">
                  <a:off x="8617598" y="-387267"/>
                  <a:ext cx="1081083" cy="5058728"/>
                </a:xfrm>
                <a:prstGeom prst="roundRect">
                  <a:avLst>
                    <a:gd name="adj" fmla="val 45463"/>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p>
              </p:txBody>
            </p:sp>
            <p:sp>
              <p:nvSpPr>
                <p:cNvPr id="5" name="文本框 4">
                  <a:extLst>
                    <a:ext uri="{FF2B5EF4-FFF2-40B4-BE49-F238E27FC236}">
                      <a16:creationId xmlns:a16="http://schemas.microsoft.com/office/drawing/2014/main" id="{A27F9CFA-67F6-7F2B-4D36-F466AA0F44FE}"/>
                    </a:ext>
                  </a:extLst>
                </p:cNvPr>
                <p:cNvSpPr txBox="1"/>
                <p:nvPr/>
              </p:nvSpPr>
              <p:spPr>
                <a:xfrm>
                  <a:off x="7820538" y="1948561"/>
                  <a:ext cx="3866964" cy="464459"/>
                </a:xfrm>
                <a:prstGeom prst="rect">
                  <a:avLst/>
                </a:prstGeom>
                <a:noFill/>
              </p:spPr>
              <p:txBody>
                <a:bodyPr wrap="square" rtlCol="0">
                  <a:spAutoFit/>
                </a:bodyPr>
                <a:lstStyle/>
                <a:p>
                  <a:r>
                    <a:rPr lang="zh-CN" altLang="en-US" sz="2400" b="1" dirty="0">
                      <a:solidFill>
                        <a:schemeClr val="bg2">
                          <a:lumMod val="50000"/>
                        </a:schemeClr>
                      </a:solidFill>
                      <a:latin typeface="Arial" panose="020B0604020202020204" pitchFamily="34" charset="0"/>
                      <a:ea typeface="Microsoft YaHei" panose="020B0503020204020204" pitchFamily="34" charset="-122"/>
                    </a:rPr>
                    <a:t>云计算时代的软件工程项目</a:t>
                  </a:r>
                  <a:endParaRPr lang="en-US" altLang="zh-CN" sz="2400" b="1" dirty="0">
                    <a:solidFill>
                      <a:schemeClr val="bg2">
                        <a:lumMod val="50000"/>
                      </a:schemeClr>
                    </a:solidFill>
                    <a:latin typeface="Arial" panose="020B0604020202020204" pitchFamily="34" charset="0"/>
                    <a:ea typeface="Microsoft YaHei" panose="020B0503020204020204" pitchFamily="34" charset="-122"/>
                  </a:endParaRPr>
                </a:p>
              </p:txBody>
            </p:sp>
            <p:sp>
              <p:nvSpPr>
                <p:cNvPr id="6" name="文本框 5">
                  <a:extLst>
                    <a:ext uri="{FF2B5EF4-FFF2-40B4-BE49-F238E27FC236}">
                      <a16:creationId xmlns:a16="http://schemas.microsoft.com/office/drawing/2014/main" id="{B9898DAF-387B-224A-F9F8-EF13B56D8660}"/>
                    </a:ext>
                  </a:extLst>
                </p:cNvPr>
                <p:cNvSpPr txBox="1"/>
                <p:nvPr/>
              </p:nvSpPr>
              <p:spPr>
                <a:xfrm>
                  <a:off x="6922889" y="1770439"/>
                  <a:ext cx="1055767" cy="774097"/>
                </a:xfrm>
                <a:prstGeom prst="rect">
                  <a:avLst/>
                </a:prstGeom>
                <a:noFill/>
              </p:spPr>
              <p:txBody>
                <a:bodyPr wrap="square" rtlCol="0">
                  <a:spAutoFit/>
                </a:bodyPr>
                <a:lstStyle/>
                <a:p>
                  <a:r>
                    <a:rPr lang="en-US" altLang="zh-CN" sz="4400" b="1" dirty="0">
                      <a:solidFill>
                        <a:schemeClr val="bg2">
                          <a:lumMod val="50000"/>
                        </a:schemeClr>
                      </a:solidFill>
                      <a:latin typeface="Arial" panose="020B0604020202020204" pitchFamily="34" charset="0"/>
                      <a:ea typeface="Microsoft YaHei" panose="020B0503020204020204" pitchFamily="34" charset="-122"/>
                    </a:rPr>
                    <a:t>1.2</a:t>
                  </a:r>
                </a:p>
              </p:txBody>
            </p:sp>
          </p:grpSp>
          <p:sp>
            <p:nvSpPr>
              <p:cNvPr id="34" name="椭圆 33">
                <a:extLst>
                  <a:ext uri="{FF2B5EF4-FFF2-40B4-BE49-F238E27FC236}">
                    <a16:creationId xmlns:a16="http://schemas.microsoft.com/office/drawing/2014/main" id="{E2AD1C74-93FA-4CA5-AC0B-43FB8AFD1FEE}"/>
                  </a:ext>
                </a:extLst>
              </p:cNvPr>
              <p:cNvSpPr/>
              <p:nvPr/>
            </p:nvSpPr>
            <p:spPr>
              <a:xfrm>
                <a:off x="4992915" y="2285281"/>
                <a:ext cx="479904" cy="489006"/>
              </a:xfrm>
              <a:prstGeom prst="ellipse">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spTree>
    <p:extLst>
      <p:ext uri="{BB962C8B-B14F-4D97-AF65-F5344CB8AC3E}">
        <p14:creationId xmlns:p14="http://schemas.microsoft.com/office/powerpoint/2010/main" val="142095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srcRect/>
          <a:stretch>
            <a:fillRect/>
          </a:stretch>
        </p:blipFill>
        <p:spPr bwMode="auto">
          <a:xfrm>
            <a:off x="2047341" y="2163580"/>
            <a:ext cx="8255000" cy="4410075"/>
          </a:xfrm>
          <a:prstGeom prst="rect">
            <a:avLst/>
          </a:prstGeom>
          <a:noFill/>
          <a:ln w="9525">
            <a:noFill/>
            <a:miter lim="800000"/>
            <a:headEnd/>
            <a:tailEnd/>
          </a:ln>
          <a:effectLst/>
        </p:spPr>
      </p:pic>
      <p:sp>
        <p:nvSpPr>
          <p:cNvPr id="10" name="圆角矩形标注 9"/>
          <p:cNvSpPr/>
          <p:nvPr/>
        </p:nvSpPr>
        <p:spPr>
          <a:xfrm>
            <a:off x="9476893" y="2564904"/>
            <a:ext cx="2571768" cy="1000132"/>
          </a:xfrm>
          <a:prstGeom prst="wedgeRoundRectCallout">
            <a:avLst>
              <a:gd name="adj1" fmla="val -90884"/>
              <a:gd name="adj2" fmla="val 160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rPr>
              <a:t>排名第一、第一品牌、二三名总和还多，某某某有优势</a:t>
            </a:r>
            <a:br>
              <a:rPr lang="en-US" altLang="zh-CN" sz="1600" dirty="0">
                <a:solidFill>
                  <a:schemeClr val="tx1"/>
                </a:solidFill>
              </a:rPr>
            </a:br>
            <a:r>
              <a:rPr lang="en-US" altLang="zh-CN" sz="1600" dirty="0">
                <a:solidFill>
                  <a:schemeClr val="tx1"/>
                </a:solidFill>
              </a:rPr>
              <a:t>……</a:t>
            </a:r>
            <a:endParaRPr lang="zh-CN" altLang="en-US" sz="1600" dirty="0">
              <a:solidFill>
                <a:schemeClr val="tx1"/>
              </a:solidFill>
            </a:endParaRPr>
          </a:p>
        </p:txBody>
      </p:sp>
      <p:sp>
        <p:nvSpPr>
          <p:cNvPr id="3" name="标题 1"/>
          <p:cNvSpPr txBox="1">
            <a:spLocks/>
          </p:cNvSpPr>
          <p:nvPr/>
        </p:nvSpPr>
        <p:spPr>
          <a:xfrm>
            <a:off x="0" y="50604"/>
            <a:ext cx="4844485" cy="52322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zh-CN" altLang="en-US" sz="2800" b="1" dirty="0">
                <a:solidFill>
                  <a:schemeClr val="bg1"/>
                </a:solidFill>
                <a:latin typeface="微软雅黑" pitchFamily="34" charset="-122"/>
                <a:ea typeface="微软雅黑" pitchFamily="34" charset="-122"/>
                <a:cs typeface="+mj-cs"/>
              </a:rPr>
              <a:t>常见的尴尬场景</a:t>
            </a:r>
            <a:r>
              <a:rPr kumimoji="0" lang="en-US" altLang="zh-CN" sz="28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j-cs"/>
              </a:rPr>
              <a:t>……</a:t>
            </a:r>
            <a:endParaRPr kumimoji="0" lang="zh-CN" altLang="en-US" sz="28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j-cs"/>
            </a:endParaRPr>
          </a:p>
        </p:txBody>
      </p:sp>
      <p:sp>
        <p:nvSpPr>
          <p:cNvPr id="4" name="灯片编号占位符 2"/>
          <p:cNvSpPr txBox="1">
            <a:spLocks/>
          </p:cNvSpPr>
          <p:nvPr/>
        </p:nvSpPr>
        <p:spPr>
          <a:xfrm>
            <a:off x="751971" y="6448252"/>
            <a:ext cx="284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B7C06DA-17FF-44E5-9614-399EC2D93EEE}" type="slidenum">
              <a:rPr kumimoji="0" lang="en-US" altLang="zh-CN"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85</a:t>
            </a:fld>
            <a:endParaRPr kumimoji="0" lang="en-US" altLang="zh-CN" sz="1800" b="0" i="0" u="none" strike="noStrike" kern="1200" cap="none" spc="0" normalizeH="0" baseline="0" noProof="0">
              <a:ln>
                <a:noFill/>
              </a:ln>
              <a:solidFill>
                <a:schemeClr val="tx1"/>
              </a:solidFill>
              <a:effectLst/>
              <a:uLnTx/>
              <a:uFillTx/>
              <a:latin typeface="+mn-lt"/>
              <a:ea typeface="+mn-ea"/>
              <a:cs typeface="+mn-cs"/>
            </a:endParaRPr>
          </a:p>
        </p:txBody>
      </p:sp>
      <p:sp>
        <p:nvSpPr>
          <p:cNvPr id="6" name="圆角矩形标注 5"/>
          <p:cNvSpPr/>
          <p:nvPr/>
        </p:nvSpPr>
        <p:spPr>
          <a:xfrm>
            <a:off x="999584" y="1020571"/>
            <a:ext cx="8382059" cy="1500198"/>
          </a:xfrm>
          <a:prstGeom prst="wedgeRoundRectCallout">
            <a:avLst>
              <a:gd name="adj1" fmla="val -20161"/>
              <a:gd name="adj2" fmla="val 699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a:solidFill>
                  <a:schemeClr val="tx1"/>
                </a:solidFill>
                <a:latin typeface="微软雅黑" pitchFamily="34" charset="-122"/>
                <a:ea typeface="微软雅黑" pitchFamily="34" charset="-122"/>
              </a:rPr>
              <a:t>    你们是大公司，经验很丰富，我们信息化比较凌乱，也不专业，根据我们的情况尽快给个规划，一揽子解决方案，跟老板也汇报一下</a:t>
            </a:r>
            <a:r>
              <a:rPr lang="en-US" altLang="zh-CN" sz="2000" b="1" dirty="0">
                <a:solidFill>
                  <a:schemeClr val="tx1"/>
                </a:solidFill>
                <a:latin typeface="微软雅黑" pitchFamily="34" charset="-122"/>
                <a:ea typeface="微软雅黑" pitchFamily="34" charset="-122"/>
              </a:rPr>
              <a:t>……</a:t>
            </a:r>
            <a:endParaRPr lang="zh-CN" altLang="en-US" sz="2000" dirty="0">
              <a:solidFill>
                <a:schemeClr val="tx1"/>
              </a:solidFill>
            </a:endParaRPr>
          </a:p>
        </p:txBody>
      </p:sp>
      <p:sp>
        <p:nvSpPr>
          <p:cNvPr id="7" name="圆角矩形标注 6"/>
          <p:cNvSpPr/>
          <p:nvPr/>
        </p:nvSpPr>
        <p:spPr>
          <a:xfrm>
            <a:off x="9476893" y="2564904"/>
            <a:ext cx="2571768" cy="1000132"/>
          </a:xfrm>
          <a:prstGeom prst="wedgeRoundRectCallout">
            <a:avLst>
              <a:gd name="adj1" fmla="val -90884"/>
              <a:gd name="adj2" fmla="val 160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chemeClr val="tx1"/>
                </a:solidFill>
                <a:latin typeface="微软雅黑" pitchFamily="34" charset="-122"/>
                <a:ea typeface="微软雅黑" pitchFamily="34" charset="-122"/>
              </a:rPr>
              <a:t>#</a:t>
            </a:r>
            <a:r>
              <a:rPr lang="zh-CN" altLang="en-US" sz="2000" b="1" dirty="0">
                <a:solidFill>
                  <a:schemeClr val="tx1"/>
                </a:solidFill>
                <a:latin typeface="微软雅黑" pitchFamily="34" charset="-122"/>
                <a:ea typeface="微软雅黑" pitchFamily="34" charset="-122"/>
              </a:rPr>
              <a:t>￥</a:t>
            </a:r>
            <a:r>
              <a:rPr lang="en-US" altLang="zh-CN" sz="2000" b="1" dirty="0">
                <a:solidFill>
                  <a:schemeClr val="tx1"/>
                </a:solidFill>
                <a:latin typeface="微软雅黑" pitchFamily="34" charset="-122"/>
                <a:ea typeface="微软雅黑" pitchFamily="34" charset="-122"/>
              </a:rPr>
              <a:t>%…&amp;*</a:t>
            </a:r>
            <a:endParaRPr lang="zh-CN" altLang="en-US" sz="2000" dirty="0">
              <a:solidFill>
                <a:schemeClr val="tx1"/>
              </a:solidFill>
            </a:endParaRPr>
          </a:p>
        </p:txBody>
      </p:sp>
      <p:sp>
        <p:nvSpPr>
          <p:cNvPr id="8" name="TextBox 7"/>
          <p:cNvSpPr txBox="1"/>
          <p:nvPr/>
        </p:nvSpPr>
        <p:spPr>
          <a:xfrm>
            <a:off x="2237843" y="5845319"/>
            <a:ext cx="1905013" cy="461665"/>
          </a:xfrm>
          <a:prstGeom prst="rect">
            <a:avLst/>
          </a:prstGeom>
          <a:noFill/>
        </p:spPr>
        <p:txBody>
          <a:bodyPr wrap="square" rtlCol="0">
            <a:spAutoFit/>
          </a:bodyPr>
          <a:lstStyle/>
          <a:p>
            <a:r>
              <a:rPr lang="zh-CN" altLang="en-US" sz="2400" dirty="0">
                <a:solidFill>
                  <a:srgbClr val="FFFF00"/>
                </a:solidFill>
                <a:latin typeface="微软雅黑" pitchFamily="34" charset="-122"/>
                <a:ea typeface="微软雅黑" pitchFamily="34" charset="-122"/>
              </a:rPr>
              <a:t>客户</a:t>
            </a:r>
          </a:p>
        </p:txBody>
      </p:sp>
      <p:sp>
        <p:nvSpPr>
          <p:cNvPr id="9" name="TextBox 8"/>
          <p:cNvSpPr txBox="1"/>
          <p:nvPr/>
        </p:nvSpPr>
        <p:spPr>
          <a:xfrm>
            <a:off x="8524387" y="5378290"/>
            <a:ext cx="1143008" cy="830997"/>
          </a:xfrm>
          <a:prstGeom prst="rect">
            <a:avLst/>
          </a:prstGeom>
          <a:noFill/>
        </p:spPr>
        <p:txBody>
          <a:bodyPr wrap="square" rtlCol="0">
            <a:spAutoFit/>
          </a:bodyPr>
          <a:lstStyle/>
          <a:p>
            <a:r>
              <a:rPr lang="zh-CN" altLang="en-US" sz="2400" dirty="0">
                <a:solidFill>
                  <a:srgbClr val="FFFF00"/>
                </a:solidFill>
                <a:latin typeface="微软雅黑" pitchFamily="34" charset="-122"/>
                <a:ea typeface="微软雅黑" pitchFamily="34" charset="-122"/>
              </a:rPr>
              <a:t>客户</a:t>
            </a:r>
            <a:endParaRPr lang="en-US" altLang="zh-CN" sz="2400" dirty="0">
              <a:solidFill>
                <a:srgbClr val="FFFF00"/>
              </a:solidFill>
              <a:latin typeface="微软雅黑" pitchFamily="34" charset="-122"/>
              <a:ea typeface="微软雅黑" pitchFamily="34" charset="-122"/>
            </a:endParaRPr>
          </a:p>
          <a:p>
            <a:r>
              <a:rPr lang="zh-CN" altLang="en-US" sz="2400" dirty="0">
                <a:solidFill>
                  <a:srgbClr val="FFFF00"/>
                </a:solidFill>
                <a:latin typeface="微软雅黑" pitchFamily="34" charset="-122"/>
                <a:ea typeface="微软雅黑" pitchFamily="34" charset="-122"/>
              </a:rPr>
              <a:t>经理</a:t>
            </a:r>
          </a:p>
        </p:txBody>
      </p:sp>
    </p:spTree>
    <p:extLst>
      <p:ext uri="{BB962C8B-B14F-4D97-AF65-F5344CB8AC3E}">
        <p14:creationId xmlns:p14="http://schemas.microsoft.com/office/powerpoint/2010/main" val="366859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lide(fromRigh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333" y="53118"/>
            <a:ext cx="10515600" cy="608542"/>
          </a:xfrm>
          <a:noFill/>
          <a:ln w="9525">
            <a:noFill/>
            <a:miter lim="800000"/>
            <a:headEnd/>
            <a:tailEnd/>
          </a:ln>
        </p:spPr>
        <p:txBody>
          <a:bodyPr vert="horz" wrap="square" lIns="91440" tIns="45720" rIns="91440" bIns="45720" numCol="1" anchor="ctr" anchorCtr="0" compatLnSpc="1">
            <a:prstTxWarp prst="textNoShape">
              <a:avLst/>
            </a:prstTxWarp>
            <a:noAutofit/>
          </a:bodyPr>
          <a:lstStyle/>
          <a:p>
            <a:pPr eaLnBrk="1" hangingPunct="1"/>
            <a:r>
              <a:rPr lang="zh-CN" altLang="en-US" sz="3600" b="1" dirty="0">
                <a:solidFill>
                  <a:schemeClr val="bg1"/>
                </a:solidFill>
                <a:latin typeface="微软雅黑" pitchFamily="34" charset="-122"/>
                <a:ea typeface="微软雅黑" pitchFamily="34" charset="-122"/>
              </a:rPr>
              <a:t>咨询提升价值</a:t>
            </a:r>
          </a:p>
        </p:txBody>
      </p:sp>
      <p:sp>
        <p:nvSpPr>
          <p:cNvPr id="38" name="TextBox 37"/>
          <p:cNvSpPr txBox="1"/>
          <p:nvPr/>
        </p:nvSpPr>
        <p:spPr>
          <a:xfrm>
            <a:off x="304800" y="785682"/>
            <a:ext cx="4978400" cy="954107"/>
          </a:xfrm>
          <a:prstGeom prst="rect">
            <a:avLst/>
          </a:prstGeom>
          <a:noFill/>
        </p:spPr>
        <p:txBody>
          <a:bodyPr wrap="square" rtlCol="0">
            <a:spAutoFit/>
          </a:bodyPr>
          <a:lstStyle/>
          <a:p>
            <a:pPr>
              <a:lnSpc>
                <a:spcPct val="200000"/>
              </a:lnSpc>
            </a:pPr>
            <a:r>
              <a:rPr lang="zh-CN" altLang="en-US" sz="2800" b="1" dirty="0">
                <a:solidFill>
                  <a:schemeClr val="tx2"/>
                </a:solidFill>
                <a:latin typeface="微软雅黑" pitchFamily="34" charset="-122"/>
                <a:ea typeface="微软雅黑" pitchFamily="34" charset="-122"/>
              </a:rPr>
              <a:t>业务发展维度：</a:t>
            </a:r>
            <a:endParaRPr lang="en-US" altLang="zh-CN" sz="2800" b="1" dirty="0">
              <a:solidFill>
                <a:schemeClr val="tx2"/>
              </a:solidFill>
              <a:latin typeface="微软雅黑" pitchFamily="34" charset="-122"/>
              <a:ea typeface="微软雅黑" pitchFamily="34" charset="-122"/>
            </a:endParaRPr>
          </a:p>
        </p:txBody>
      </p:sp>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2776" y="1033727"/>
            <a:ext cx="8635891" cy="392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711200" y="4800600"/>
            <a:ext cx="9956800" cy="1815882"/>
          </a:xfrm>
          <a:prstGeom prst="rect">
            <a:avLst/>
          </a:prstGeom>
          <a:noFill/>
        </p:spPr>
        <p:txBody>
          <a:bodyPr wrap="square" rtlCol="0">
            <a:spAutoFit/>
          </a:bodyPr>
          <a:lstStyle/>
          <a:p>
            <a:pPr>
              <a:lnSpc>
                <a:spcPct val="200000"/>
              </a:lnSpc>
            </a:pPr>
            <a:r>
              <a:rPr lang="zh-CN" altLang="en-US" sz="2800" b="1" dirty="0">
                <a:solidFill>
                  <a:schemeClr val="tx2"/>
                </a:solidFill>
                <a:latin typeface="微软雅黑" pitchFamily="34" charset="-122"/>
                <a:ea typeface="微软雅黑" pitchFamily="34" charset="-122"/>
              </a:rPr>
              <a:t>客户只愿意购买有价值的服务！</a:t>
            </a:r>
            <a:endParaRPr lang="en-US" altLang="zh-CN" sz="2800" b="1" dirty="0">
              <a:solidFill>
                <a:schemeClr val="tx2"/>
              </a:solidFill>
              <a:latin typeface="微软雅黑" pitchFamily="34" charset="-122"/>
              <a:ea typeface="微软雅黑" pitchFamily="34" charset="-122"/>
            </a:endParaRPr>
          </a:p>
          <a:p>
            <a:pPr>
              <a:lnSpc>
                <a:spcPct val="200000"/>
              </a:lnSpc>
            </a:pPr>
            <a:r>
              <a:rPr lang="en-US" altLang="zh-CN" sz="2800" b="1" dirty="0">
                <a:solidFill>
                  <a:schemeClr val="tx2"/>
                </a:solidFill>
                <a:latin typeface="微软雅黑" pitchFamily="34" charset="-122"/>
                <a:ea typeface="微软雅黑" pitchFamily="34" charset="-122"/>
              </a:rPr>
              <a:t>                             </a:t>
            </a:r>
            <a:r>
              <a:rPr lang="en-US" altLang="zh-CN" sz="2800" b="1" dirty="0">
                <a:solidFill>
                  <a:srgbClr val="FF0000"/>
                </a:solidFill>
                <a:latin typeface="微软雅黑" pitchFamily="34" charset="-122"/>
                <a:ea typeface="微软雅黑" pitchFamily="34" charset="-122"/>
                <a:sym typeface="Wingdings"/>
              </a:rPr>
              <a:t></a:t>
            </a:r>
            <a:r>
              <a:rPr lang="en-US" altLang="zh-CN" sz="2800" b="1" dirty="0">
                <a:solidFill>
                  <a:schemeClr val="tx2"/>
                </a:solidFill>
                <a:latin typeface="微软雅黑" pitchFamily="34" charset="-122"/>
                <a:ea typeface="微软雅黑" pitchFamily="34" charset="-122"/>
              </a:rPr>
              <a:t> </a:t>
            </a:r>
            <a:r>
              <a:rPr lang="zh-CN" altLang="en-US" sz="2800" b="1" dirty="0">
                <a:solidFill>
                  <a:schemeClr val="tx2"/>
                </a:solidFill>
                <a:latin typeface="微软雅黑" pitchFamily="34" charset="-122"/>
                <a:ea typeface="微软雅黑" pitchFamily="34" charset="-122"/>
              </a:rPr>
              <a:t>技术、产品、</a:t>
            </a:r>
            <a:r>
              <a:rPr lang="en-US" altLang="zh-CN" sz="2800" b="1" dirty="0">
                <a:solidFill>
                  <a:schemeClr val="tx2"/>
                </a:solidFill>
                <a:latin typeface="微软雅黑" pitchFamily="34" charset="-122"/>
                <a:ea typeface="微软雅黑" pitchFamily="34" charset="-122"/>
              </a:rPr>
              <a:t>License</a:t>
            </a:r>
            <a:endParaRPr lang="en-US" altLang="zh-CN" sz="32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69259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ChangeArrowheads="1"/>
          </p:cNvSpPr>
          <p:nvPr/>
        </p:nvSpPr>
        <p:spPr bwMode="auto">
          <a:xfrm>
            <a:off x="1332951" y="3879852"/>
            <a:ext cx="9700048" cy="976313"/>
          </a:xfrm>
          <a:prstGeom prst="rect">
            <a:avLst/>
          </a:prstGeom>
          <a:gradFill rotWithShape="1">
            <a:gsLst>
              <a:gs pos="0">
                <a:schemeClr val="hlink">
                  <a:gamma/>
                  <a:tint val="10196"/>
                  <a:invGamma/>
                </a:schemeClr>
              </a:gs>
              <a:gs pos="50000">
                <a:schemeClr val="hlink"/>
              </a:gs>
              <a:gs pos="100000">
                <a:schemeClr val="hlink">
                  <a:gamma/>
                  <a:tint val="10196"/>
                  <a:invGamma/>
                </a:schemeClr>
              </a:gs>
            </a:gsLst>
            <a:lin ang="0" scaled="1"/>
          </a:gradFill>
          <a:ln w="12700">
            <a:noFill/>
            <a:miter lim="800000"/>
            <a:headEnd/>
            <a:tailEnd/>
          </a:ln>
        </p:spPr>
        <p:txBody>
          <a:bodyPr wrap="none" lIns="136800" tIns="93600" rIns="136800" bIns="93600" anchor="ctr"/>
          <a:lstStyle/>
          <a:p>
            <a:pPr>
              <a:defRPr/>
            </a:pPr>
            <a:endParaRPr lang="zh-CN" altLang="en-US" sz="1800">
              <a:ea typeface="宋体" pitchFamily="2" charset="-122"/>
            </a:endParaRPr>
          </a:p>
        </p:txBody>
      </p:sp>
      <p:sp>
        <p:nvSpPr>
          <p:cNvPr id="559107" name="Rectangle 3"/>
          <p:cNvSpPr>
            <a:spLocks noGrp="1" noChangeArrowheads="1"/>
          </p:cNvSpPr>
          <p:nvPr>
            <p:ph type="title" idx="4294967295"/>
          </p:nvPr>
        </p:nvSpPr>
        <p:spPr>
          <a:xfrm>
            <a:off x="0" y="0"/>
            <a:ext cx="12192000" cy="762070"/>
          </a:xfrm>
          <a:prstGeom prst="rect">
            <a:avLst/>
          </a:prstGeom>
        </p:spPr>
        <p:txBody>
          <a:bodyPr lIns="91440" tIns="45720" rIns="91440" bIns="45720" anchor="ctr"/>
          <a:lstStyle/>
          <a:p>
            <a:r>
              <a:rPr lang="zh-CN" altLang="en-GB" sz="2400" b="1" dirty="0">
                <a:solidFill>
                  <a:schemeClr val="bg1"/>
                </a:solidFill>
                <a:effectLst>
                  <a:outerShdw blurRad="38100" dist="38100" dir="2700000" algn="tl">
                    <a:srgbClr val="C0C0C0"/>
                  </a:outerShdw>
                </a:effectLst>
                <a:latin typeface="+mj-ea"/>
              </a:rPr>
              <a:t>对于</a:t>
            </a:r>
            <a:r>
              <a:rPr lang="zh-CN" altLang="en-US" sz="2400" b="1" dirty="0">
                <a:solidFill>
                  <a:schemeClr val="bg1"/>
                </a:solidFill>
                <a:effectLst>
                  <a:outerShdw blurRad="38100" dist="38100" dir="2700000" algn="tl">
                    <a:srgbClr val="C0C0C0"/>
                  </a:outerShdw>
                </a:effectLst>
                <a:latin typeface="+mj-ea"/>
              </a:rPr>
              <a:t>信息化项目</a:t>
            </a:r>
            <a:r>
              <a:rPr lang="zh-CN" altLang="en-GB" sz="2400" b="1" dirty="0">
                <a:solidFill>
                  <a:schemeClr val="bg1"/>
                </a:solidFill>
                <a:effectLst>
                  <a:outerShdw blurRad="38100" dist="38100" dir="2700000" algn="tl">
                    <a:srgbClr val="C0C0C0"/>
                  </a:outerShdw>
                </a:effectLst>
                <a:latin typeface="+mj-ea"/>
              </a:rPr>
              <a:t>，业务服务和业务战略联系起来，</a:t>
            </a:r>
            <a:r>
              <a:rPr lang="zh-CN" altLang="en-US" sz="2400" b="1" dirty="0">
                <a:solidFill>
                  <a:schemeClr val="bg1"/>
                </a:solidFill>
                <a:effectLst>
                  <a:outerShdw blurRad="38100" dist="38100" dir="2700000" algn="tl">
                    <a:srgbClr val="C0C0C0"/>
                  </a:outerShdw>
                </a:effectLst>
                <a:latin typeface="+mj-ea"/>
              </a:rPr>
              <a:t>单一的</a:t>
            </a:r>
            <a:r>
              <a:rPr lang="zh-CN" altLang="en-GB" sz="2400" b="1" dirty="0">
                <a:solidFill>
                  <a:schemeClr val="bg1"/>
                </a:solidFill>
                <a:effectLst>
                  <a:outerShdw blurRad="38100" dist="38100" dir="2700000" algn="tl">
                    <a:srgbClr val="C0C0C0"/>
                  </a:outerShdw>
                </a:effectLst>
                <a:latin typeface="+mj-ea"/>
              </a:rPr>
              <a:t>业务软件将不能达到这个目标</a:t>
            </a:r>
          </a:p>
        </p:txBody>
      </p:sp>
      <p:sp>
        <p:nvSpPr>
          <p:cNvPr id="100356" name="Oval 4"/>
          <p:cNvSpPr>
            <a:spLocks noChangeArrowheads="1"/>
          </p:cNvSpPr>
          <p:nvPr/>
        </p:nvSpPr>
        <p:spPr bwMode="auto">
          <a:xfrm>
            <a:off x="4888137" y="1179515"/>
            <a:ext cx="3623592" cy="485775"/>
          </a:xfrm>
          <a:prstGeom prst="ellipse">
            <a:avLst/>
          </a:prstGeom>
          <a:solidFill>
            <a:schemeClr val="accent2"/>
          </a:solidFill>
          <a:ln w="12700">
            <a:noFill/>
            <a:round/>
            <a:headEnd/>
            <a:tailEnd/>
          </a:ln>
        </p:spPr>
        <p:txBody>
          <a:bodyPr wrap="none" lIns="136800" tIns="93600" rIns="136800" bIns="93600" anchor="ctr"/>
          <a:lstStyle/>
          <a:p>
            <a:pPr algn="ctr" eaLnBrk="0" hangingPunct="0">
              <a:spcBef>
                <a:spcPct val="50000"/>
              </a:spcBef>
              <a:defRPr/>
            </a:pPr>
            <a:r>
              <a:rPr lang="zh-CN" altLang="en-US" sz="1800" b="1" dirty="0">
                <a:solidFill>
                  <a:schemeClr val="bg1"/>
                </a:solidFill>
                <a:effectLst>
                  <a:outerShdw blurRad="38100" dist="38100" dir="2700000" algn="tl">
                    <a:srgbClr val="000000"/>
                  </a:outerShdw>
                </a:effectLst>
                <a:ea typeface="宋体" pitchFamily="2" charset="-122"/>
              </a:rPr>
              <a:t>项目</a:t>
            </a:r>
            <a:r>
              <a:rPr lang="zh-CN" altLang="en-GB" sz="1800" b="1" dirty="0">
                <a:solidFill>
                  <a:schemeClr val="bg1"/>
                </a:solidFill>
                <a:effectLst>
                  <a:outerShdw blurRad="38100" dist="38100" dir="2700000" algn="tl">
                    <a:srgbClr val="000000"/>
                  </a:outerShdw>
                </a:effectLst>
                <a:ea typeface="宋体" pitchFamily="2" charset="-122"/>
              </a:rPr>
              <a:t>战略与愿景</a:t>
            </a:r>
          </a:p>
        </p:txBody>
      </p:sp>
      <p:sp>
        <p:nvSpPr>
          <p:cNvPr id="35845" name="Oval 5"/>
          <p:cNvSpPr>
            <a:spLocks noChangeArrowheads="1"/>
          </p:cNvSpPr>
          <p:nvPr/>
        </p:nvSpPr>
        <p:spPr bwMode="auto">
          <a:xfrm>
            <a:off x="3000116" y="1997077"/>
            <a:ext cx="1983789" cy="396875"/>
          </a:xfrm>
          <a:prstGeom prst="ellipse">
            <a:avLst/>
          </a:prstGeom>
          <a:solidFill>
            <a:srgbClr val="CCECFF"/>
          </a:solidFill>
          <a:ln w="12700" algn="ctr">
            <a:solidFill>
              <a:schemeClr val="tx1"/>
            </a:solidFill>
            <a:round/>
            <a:headEnd/>
            <a:tailEnd/>
          </a:ln>
        </p:spPr>
        <p:txBody>
          <a:bodyPr wrap="none" lIns="136800" tIns="93600" rIns="136800" bIns="93600" anchor="ctr"/>
          <a:lstStyle/>
          <a:p>
            <a:pPr algn="ctr" eaLnBrk="0" hangingPunct="0">
              <a:spcBef>
                <a:spcPct val="50000"/>
              </a:spcBef>
            </a:pPr>
            <a:r>
              <a:rPr lang="zh-CN" altLang="en-US" sz="1400" b="1" dirty="0">
                <a:ea typeface="宋体" pitchFamily="2" charset="-122"/>
              </a:rPr>
              <a:t>企业</a:t>
            </a:r>
            <a:r>
              <a:rPr lang="en-US" altLang="zh-CN" sz="1400" b="1" dirty="0">
                <a:ea typeface="宋体" pitchFamily="2" charset="-122"/>
              </a:rPr>
              <a:t>A</a:t>
            </a:r>
            <a:endParaRPr lang="zh-CN" altLang="en-GB" sz="1400" b="1" dirty="0">
              <a:ea typeface="宋体" pitchFamily="2" charset="-122"/>
            </a:endParaRPr>
          </a:p>
        </p:txBody>
      </p:sp>
      <p:sp>
        <p:nvSpPr>
          <p:cNvPr id="35846" name="Oval 6"/>
          <p:cNvSpPr>
            <a:spLocks noChangeArrowheads="1"/>
          </p:cNvSpPr>
          <p:nvPr/>
        </p:nvSpPr>
        <p:spPr bwMode="auto">
          <a:xfrm>
            <a:off x="5712924" y="2009777"/>
            <a:ext cx="1985744" cy="396875"/>
          </a:xfrm>
          <a:prstGeom prst="ellipse">
            <a:avLst/>
          </a:prstGeom>
          <a:solidFill>
            <a:srgbClr val="CCECFF"/>
          </a:solidFill>
          <a:ln w="12700">
            <a:solidFill>
              <a:schemeClr val="tx1"/>
            </a:solidFill>
            <a:round/>
            <a:headEnd/>
            <a:tailEnd/>
          </a:ln>
        </p:spPr>
        <p:txBody>
          <a:bodyPr wrap="none" lIns="136800" tIns="93600" rIns="136800" bIns="93600" anchor="ctr"/>
          <a:lstStyle/>
          <a:p>
            <a:pPr algn="ctr" eaLnBrk="0" hangingPunct="0">
              <a:spcBef>
                <a:spcPct val="50000"/>
              </a:spcBef>
            </a:pPr>
            <a:r>
              <a:rPr lang="zh-CN" altLang="en-US" sz="1400" b="1" dirty="0">
                <a:ea typeface="宋体" pitchFamily="2" charset="-122"/>
              </a:rPr>
              <a:t>企业</a:t>
            </a:r>
            <a:r>
              <a:rPr lang="en-US" altLang="zh-CN" sz="1400" b="1" dirty="0">
                <a:ea typeface="宋体" pitchFamily="2" charset="-122"/>
              </a:rPr>
              <a:t>B</a:t>
            </a:r>
            <a:endParaRPr lang="zh-CN" altLang="en-GB" sz="1400" b="1" dirty="0">
              <a:ea typeface="宋体" pitchFamily="2" charset="-122"/>
            </a:endParaRPr>
          </a:p>
        </p:txBody>
      </p:sp>
      <p:sp>
        <p:nvSpPr>
          <p:cNvPr id="35847" name="Oval 7"/>
          <p:cNvSpPr>
            <a:spLocks noChangeArrowheads="1"/>
          </p:cNvSpPr>
          <p:nvPr/>
        </p:nvSpPr>
        <p:spPr bwMode="auto">
          <a:xfrm>
            <a:off x="8494137" y="1997077"/>
            <a:ext cx="1985744" cy="396875"/>
          </a:xfrm>
          <a:prstGeom prst="ellipse">
            <a:avLst/>
          </a:prstGeom>
          <a:solidFill>
            <a:srgbClr val="CCECFF"/>
          </a:solidFill>
          <a:ln w="12700" algn="ctr">
            <a:solidFill>
              <a:schemeClr val="tx1"/>
            </a:solidFill>
            <a:round/>
            <a:headEnd/>
            <a:tailEnd/>
          </a:ln>
        </p:spPr>
        <p:txBody>
          <a:bodyPr wrap="none" lIns="136800" tIns="93600" rIns="136800" bIns="93600" anchor="ctr"/>
          <a:lstStyle/>
          <a:p>
            <a:pPr algn="ctr" eaLnBrk="0" hangingPunct="0">
              <a:spcBef>
                <a:spcPct val="50000"/>
              </a:spcBef>
            </a:pPr>
            <a:r>
              <a:rPr lang="zh-CN" altLang="en-US" sz="1400" b="1" dirty="0">
                <a:ea typeface="宋体" pitchFamily="2" charset="-122"/>
              </a:rPr>
              <a:t>企业</a:t>
            </a:r>
            <a:r>
              <a:rPr lang="en-US" altLang="zh-CN" sz="1400" b="1" dirty="0">
                <a:ea typeface="宋体" pitchFamily="2" charset="-122"/>
              </a:rPr>
              <a:t>C</a:t>
            </a:r>
            <a:endParaRPr lang="zh-CN" altLang="en-GB" sz="1400" b="1" dirty="0">
              <a:ea typeface="宋体" pitchFamily="2" charset="-122"/>
            </a:endParaRPr>
          </a:p>
        </p:txBody>
      </p:sp>
      <p:cxnSp>
        <p:nvCxnSpPr>
          <p:cNvPr id="35848" name="AutoShape 8"/>
          <p:cNvCxnSpPr>
            <a:cxnSpLocks noChangeShapeType="1"/>
            <a:stCxn id="100356" idx="4"/>
            <a:endCxn id="35845" idx="0"/>
          </p:cNvCxnSpPr>
          <p:nvPr/>
        </p:nvCxnSpPr>
        <p:spPr bwMode="auto">
          <a:xfrm rot="5400000">
            <a:off x="5180568" y="477710"/>
            <a:ext cx="331787" cy="2706944"/>
          </a:xfrm>
          <a:prstGeom prst="bentConnector3">
            <a:avLst>
              <a:gd name="adj1" fmla="val 49759"/>
            </a:avLst>
          </a:prstGeom>
          <a:noFill/>
          <a:ln w="12700">
            <a:solidFill>
              <a:schemeClr val="tx1"/>
            </a:solidFill>
            <a:miter lim="800000"/>
            <a:headEnd/>
            <a:tailEnd/>
          </a:ln>
        </p:spPr>
      </p:cxnSp>
      <p:cxnSp>
        <p:nvCxnSpPr>
          <p:cNvPr id="35849" name="AutoShape 9"/>
          <p:cNvCxnSpPr>
            <a:cxnSpLocks noChangeShapeType="1"/>
            <a:stCxn id="100356" idx="4"/>
            <a:endCxn id="35846" idx="0"/>
          </p:cNvCxnSpPr>
          <p:nvPr/>
        </p:nvCxnSpPr>
        <p:spPr bwMode="auto">
          <a:xfrm rot="16200000" flipH="1">
            <a:off x="6530622" y="1834600"/>
            <a:ext cx="344487" cy="5864"/>
          </a:xfrm>
          <a:prstGeom prst="bentConnector3">
            <a:avLst>
              <a:gd name="adj1" fmla="val 49769"/>
            </a:avLst>
          </a:prstGeom>
          <a:noFill/>
          <a:ln w="12700">
            <a:solidFill>
              <a:schemeClr val="tx1"/>
            </a:solidFill>
            <a:miter lim="800000"/>
            <a:headEnd/>
            <a:tailEnd/>
          </a:ln>
        </p:spPr>
      </p:cxnSp>
      <p:cxnSp>
        <p:nvCxnSpPr>
          <p:cNvPr id="35850" name="AutoShape 10"/>
          <p:cNvCxnSpPr>
            <a:cxnSpLocks noChangeShapeType="1"/>
            <a:stCxn id="100356" idx="4"/>
            <a:endCxn id="35847" idx="0"/>
          </p:cNvCxnSpPr>
          <p:nvPr/>
        </p:nvCxnSpPr>
        <p:spPr bwMode="auto">
          <a:xfrm rot="16200000" flipH="1">
            <a:off x="7927578" y="437644"/>
            <a:ext cx="331787" cy="2787077"/>
          </a:xfrm>
          <a:prstGeom prst="bentConnector3">
            <a:avLst>
              <a:gd name="adj1" fmla="val 49759"/>
            </a:avLst>
          </a:prstGeom>
          <a:noFill/>
          <a:ln w="12700">
            <a:solidFill>
              <a:schemeClr val="tx1"/>
            </a:solidFill>
            <a:miter lim="800000"/>
            <a:headEnd/>
            <a:tailEnd/>
          </a:ln>
        </p:spPr>
      </p:cxnSp>
      <p:sp>
        <p:nvSpPr>
          <p:cNvPr id="35851" name="Oval 11"/>
          <p:cNvSpPr>
            <a:spLocks noChangeArrowheads="1"/>
          </p:cNvSpPr>
          <p:nvPr/>
        </p:nvSpPr>
        <p:spPr bwMode="auto">
          <a:xfrm>
            <a:off x="2685447" y="2887663"/>
            <a:ext cx="332260" cy="88900"/>
          </a:xfrm>
          <a:prstGeom prst="ellipse">
            <a:avLst/>
          </a:prstGeom>
          <a:solidFill>
            <a:schemeClr val="bg2">
              <a:alpha val="39999"/>
            </a:schemeClr>
          </a:solidFill>
          <a:ln w="12700">
            <a:solidFill>
              <a:schemeClr val="tx1"/>
            </a:solidFill>
            <a:round/>
            <a:headEnd/>
            <a:tailEnd/>
          </a:ln>
        </p:spPr>
        <p:txBody>
          <a:bodyPr wrap="none" lIns="136800" tIns="93600" rIns="136800" bIns="93600" anchor="ctr"/>
          <a:lstStyle/>
          <a:p>
            <a:endParaRPr lang="zh-CN" altLang="en-US" sz="1600">
              <a:ea typeface="宋体" pitchFamily="2" charset="-122"/>
            </a:endParaRPr>
          </a:p>
        </p:txBody>
      </p:sp>
      <p:sp>
        <p:nvSpPr>
          <p:cNvPr id="35852" name="Oval 12"/>
          <p:cNvSpPr>
            <a:spLocks noChangeArrowheads="1"/>
          </p:cNvSpPr>
          <p:nvPr/>
        </p:nvSpPr>
        <p:spPr bwMode="auto">
          <a:xfrm>
            <a:off x="3703727" y="2895600"/>
            <a:ext cx="332260" cy="88900"/>
          </a:xfrm>
          <a:prstGeom prst="ellipse">
            <a:avLst/>
          </a:prstGeom>
          <a:solidFill>
            <a:schemeClr val="bg2">
              <a:alpha val="39999"/>
            </a:schemeClr>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sp>
        <p:nvSpPr>
          <p:cNvPr id="35853" name="Oval 13"/>
          <p:cNvSpPr>
            <a:spLocks noChangeArrowheads="1"/>
          </p:cNvSpPr>
          <p:nvPr/>
        </p:nvSpPr>
        <p:spPr bwMode="auto">
          <a:xfrm>
            <a:off x="3187747" y="2892425"/>
            <a:ext cx="332260" cy="88900"/>
          </a:xfrm>
          <a:prstGeom prst="ellipse">
            <a:avLst/>
          </a:prstGeom>
          <a:solidFill>
            <a:schemeClr val="bg2">
              <a:alpha val="39999"/>
            </a:schemeClr>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sp>
        <p:nvSpPr>
          <p:cNvPr id="35854" name="Oval 14"/>
          <p:cNvSpPr>
            <a:spLocks noChangeArrowheads="1"/>
          </p:cNvSpPr>
          <p:nvPr/>
        </p:nvSpPr>
        <p:spPr bwMode="auto">
          <a:xfrm>
            <a:off x="9854453" y="2903538"/>
            <a:ext cx="332260" cy="88900"/>
          </a:xfrm>
          <a:prstGeom prst="ellipse">
            <a:avLst/>
          </a:prstGeom>
          <a:solidFill>
            <a:schemeClr val="bg2">
              <a:alpha val="39999"/>
            </a:schemeClr>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sp>
        <p:nvSpPr>
          <p:cNvPr id="273423" name="Text Box 15"/>
          <p:cNvSpPr txBox="1">
            <a:spLocks noChangeArrowheads="1"/>
          </p:cNvSpPr>
          <p:nvPr/>
        </p:nvSpPr>
        <p:spPr bwMode="auto">
          <a:xfrm>
            <a:off x="1092551" y="1922464"/>
            <a:ext cx="1545987" cy="435249"/>
          </a:xfrm>
          <a:prstGeom prst="rect">
            <a:avLst/>
          </a:prstGeom>
          <a:noFill/>
          <a:ln w="12700">
            <a:noFill/>
            <a:miter lim="800000"/>
            <a:headEnd/>
            <a:tailEnd/>
          </a:ln>
        </p:spPr>
        <p:txBody>
          <a:bodyPr lIns="136800" tIns="93600" rIns="136800" bIns="93600" anchor="ctr">
            <a:spAutoFit/>
          </a:bodyPr>
          <a:lstStyle/>
          <a:p>
            <a:pPr algn="r" eaLnBrk="0" hangingPunct="0">
              <a:spcBef>
                <a:spcPct val="50000"/>
              </a:spcBef>
              <a:defRPr/>
            </a:pPr>
            <a:r>
              <a:rPr lang="zh-CN" altLang="en-GB" sz="1600" dirty="0">
                <a:effectLst>
                  <a:outerShdw blurRad="38100" dist="38100" dir="2700000" algn="tl">
                    <a:srgbClr val="C0C0C0"/>
                  </a:outerShdw>
                </a:effectLst>
                <a:latin typeface="黑体" pitchFamily="2" charset="-122"/>
                <a:ea typeface="黑体" pitchFamily="2" charset="-122"/>
              </a:rPr>
              <a:t>业务战略</a:t>
            </a:r>
          </a:p>
        </p:txBody>
      </p:sp>
      <p:sp>
        <p:nvSpPr>
          <p:cNvPr id="273424" name="Text Box 16"/>
          <p:cNvSpPr txBox="1">
            <a:spLocks noChangeArrowheads="1"/>
          </p:cNvSpPr>
          <p:nvPr/>
        </p:nvSpPr>
        <p:spPr bwMode="auto">
          <a:xfrm>
            <a:off x="1092551" y="2592389"/>
            <a:ext cx="1545987" cy="435249"/>
          </a:xfrm>
          <a:prstGeom prst="rect">
            <a:avLst/>
          </a:prstGeom>
          <a:noFill/>
          <a:ln w="12700">
            <a:noFill/>
            <a:miter lim="800000"/>
            <a:headEnd/>
            <a:tailEnd/>
          </a:ln>
        </p:spPr>
        <p:txBody>
          <a:bodyPr lIns="136800" tIns="93600" rIns="136800" bIns="93600" anchor="ctr">
            <a:spAutoFit/>
          </a:bodyPr>
          <a:lstStyle/>
          <a:p>
            <a:pPr algn="r" eaLnBrk="0" hangingPunct="0">
              <a:spcBef>
                <a:spcPct val="50000"/>
              </a:spcBef>
              <a:defRPr/>
            </a:pPr>
            <a:r>
              <a:rPr lang="zh-CN" altLang="en-GB" sz="1600">
                <a:effectLst>
                  <a:outerShdw blurRad="38100" dist="38100" dir="2700000" algn="tl">
                    <a:srgbClr val="C0C0C0"/>
                  </a:outerShdw>
                </a:effectLst>
                <a:latin typeface="黑体" pitchFamily="2" charset="-122"/>
                <a:ea typeface="黑体" pitchFamily="2" charset="-122"/>
              </a:rPr>
              <a:t>业务功能</a:t>
            </a:r>
          </a:p>
        </p:txBody>
      </p:sp>
      <p:sp>
        <p:nvSpPr>
          <p:cNvPr id="273425" name="Text Box 17"/>
          <p:cNvSpPr txBox="1">
            <a:spLocks noChangeArrowheads="1"/>
          </p:cNvSpPr>
          <p:nvPr/>
        </p:nvSpPr>
        <p:spPr bwMode="auto">
          <a:xfrm>
            <a:off x="1117731" y="3252789"/>
            <a:ext cx="1520807" cy="435249"/>
          </a:xfrm>
          <a:prstGeom prst="rect">
            <a:avLst/>
          </a:prstGeom>
          <a:noFill/>
          <a:ln w="12700">
            <a:noFill/>
            <a:miter lim="800000"/>
            <a:headEnd/>
            <a:tailEnd/>
          </a:ln>
        </p:spPr>
        <p:txBody>
          <a:bodyPr wrap="square" lIns="136800" tIns="93600" rIns="136800" bIns="93600" anchor="ctr">
            <a:spAutoFit/>
          </a:bodyPr>
          <a:lstStyle/>
          <a:p>
            <a:pPr algn="r" eaLnBrk="0" hangingPunct="0">
              <a:spcBef>
                <a:spcPct val="50000"/>
              </a:spcBef>
              <a:defRPr/>
            </a:pPr>
            <a:r>
              <a:rPr lang="zh-CN" altLang="en-GB" sz="1600" dirty="0">
                <a:effectLst>
                  <a:outerShdw blurRad="38100" dist="38100" dir="2700000" algn="tl">
                    <a:srgbClr val="C0C0C0"/>
                  </a:outerShdw>
                </a:effectLst>
                <a:latin typeface="黑体" pitchFamily="2" charset="-122"/>
                <a:ea typeface="黑体" pitchFamily="2" charset="-122"/>
              </a:rPr>
              <a:t>业务行动</a:t>
            </a:r>
          </a:p>
        </p:txBody>
      </p:sp>
      <p:sp>
        <p:nvSpPr>
          <p:cNvPr id="35858" name="Oval 18"/>
          <p:cNvSpPr>
            <a:spLocks noChangeArrowheads="1"/>
          </p:cNvSpPr>
          <p:nvPr/>
        </p:nvSpPr>
        <p:spPr bwMode="auto">
          <a:xfrm>
            <a:off x="4284204" y="2714627"/>
            <a:ext cx="2292597" cy="396875"/>
          </a:xfrm>
          <a:prstGeom prst="ellipse">
            <a:avLst/>
          </a:prstGeom>
          <a:solidFill>
            <a:srgbClr val="CCECFF"/>
          </a:solidFill>
          <a:ln w="12700">
            <a:solidFill>
              <a:schemeClr val="tx1"/>
            </a:solidFill>
            <a:round/>
            <a:headEnd/>
            <a:tailEnd/>
          </a:ln>
        </p:spPr>
        <p:txBody>
          <a:bodyPr wrap="none" lIns="136800" tIns="93600" rIns="136800" bIns="93600" anchor="ctr"/>
          <a:lstStyle/>
          <a:p>
            <a:pPr algn="ctr" eaLnBrk="0" hangingPunct="0">
              <a:spcBef>
                <a:spcPct val="50000"/>
              </a:spcBef>
            </a:pPr>
            <a:r>
              <a:rPr lang="zh-CN" altLang="en-US" sz="1400" b="1">
                <a:ea typeface="宋体" pitchFamily="2" charset="-122"/>
              </a:rPr>
              <a:t>营销生产协同</a:t>
            </a:r>
            <a:endParaRPr lang="en-GB" altLang="zh-CN" sz="1400" b="1">
              <a:ea typeface="宋体" pitchFamily="2" charset="-122"/>
            </a:endParaRPr>
          </a:p>
        </p:txBody>
      </p:sp>
      <p:sp>
        <p:nvSpPr>
          <p:cNvPr id="35859" name="Oval 19"/>
          <p:cNvSpPr>
            <a:spLocks noChangeArrowheads="1"/>
          </p:cNvSpPr>
          <p:nvPr/>
        </p:nvSpPr>
        <p:spPr bwMode="auto">
          <a:xfrm>
            <a:off x="7258913" y="2741615"/>
            <a:ext cx="2020924" cy="396875"/>
          </a:xfrm>
          <a:prstGeom prst="ellipse">
            <a:avLst/>
          </a:prstGeom>
          <a:solidFill>
            <a:srgbClr val="CCECFF"/>
          </a:solidFill>
          <a:ln w="12700">
            <a:solidFill>
              <a:schemeClr val="tx1"/>
            </a:solidFill>
            <a:round/>
            <a:headEnd/>
            <a:tailEnd/>
          </a:ln>
        </p:spPr>
        <p:txBody>
          <a:bodyPr wrap="none" lIns="136800" tIns="93600" rIns="136800" bIns="93600" anchor="ctr"/>
          <a:lstStyle/>
          <a:p>
            <a:pPr algn="ctr" eaLnBrk="0" hangingPunct="0">
              <a:spcBef>
                <a:spcPct val="50000"/>
              </a:spcBef>
            </a:pPr>
            <a:r>
              <a:rPr lang="zh-CN" altLang="en-US" sz="1400" b="1">
                <a:ea typeface="宋体" pitchFamily="2" charset="-122"/>
              </a:rPr>
              <a:t>采购与库存</a:t>
            </a:r>
            <a:endParaRPr lang="zh-CN" altLang="en-GB" sz="1400" b="1">
              <a:ea typeface="宋体" pitchFamily="2" charset="-122"/>
            </a:endParaRPr>
          </a:p>
        </p:txBody>
      </p:sp>
      <p:cxnSp>
        <p:nvCxnSpPr>
          <p:cNvPr id="35860" name="AutoShape 20"/>
          <p:cNvCxnSpPr>
            <a:cxnSpLocks noChangeShapeType="1"/>
            <a:stCxn id="35858" idx="0"/>
            <a:endCxn id="35846" idx="4"/>
          </p:cNvCxnSpPr>
          <p:nvPr/>
        </p:nvCxnSpPr>
        <p:spPr bwMode="auto">
          <a:xfrm flipV="1">
            <a:off x="5431481" y="2406652"/>
            <a:ext cx="1274316" cy="307975"/>
          </a:xfrm>
          <a:prstGeom prst="straightConnector1">
            <a:avLst/>
          </a:prstGeom>
          <a:noFill/>
          <a:ln w="12700">
            <a:solidFill>
              <a:schemeClr val="tx1"/>
            </a:solidFill>
            <a:round/>
            <a:headEnd/>
            <a:tailEnd/>
          </a:ln>
        </p:spPr>
      </p:cxnSp>
      <p:cxnSp>
        <p:nvCxnSpPr>
          <p:cNvPr id="35861" name="AutoShape 21"/>
          <p:cNvCxnSpPr>
            <a:cxnSpLocks noChangeShapeType="1"/>
            <a:stCxn id="35859" idx="0"/>
            <a:endCxn id="35846" idx="4"/>
          </p:cNvCxnSpPr>
          <p:nvPr/>
        </p:nvCxnSpPr>
        <p:spPr bwMode="auto">
          <a:xfrm flipH="1" flipV="1">
            <a:off x="6705796" y="2406652"/>
            <a:ext cx="1563579" cy="334963"/>
          </a:xfrm>
          <a:prstGeom prst="straightConnector1">
            <a:avLst/>
          </a:prstGeom>
          <a:noFill/>
          <a:ln w="12700">
            <a:solidFill>
              <a:schemeClr val="tx1"/>
            </a:solidFill>
            <a:round/>
            <a:headEnd/>
            <a:tailEnd/>
          </a:ln>
        </p:spPr>
      </p:cxnSp>
      <p:cxnSp>
        <p:nvCxnSpPr>
          <p:cNvPr id="35862" name="AutoShape 22"/>
          <p:cNvCxnSpPr>
            <a:cxnSpLocks noChangeShapeType="1"/>
            <a:stCxn id="35858" idx="4"/>
            <a:endCxn id="35890" idx="0"/>
          </p:cNvCxnSpPr>
          <p:nvPr/>
        </p:nvCxnSpPr>
        <p:spPr bwMode="auto">
          <a:xfrm rot="5400000">
            <a:off x="4257945" y="2336429"/>
            <a:ext cx="398463" cy="1948609"/>
          </a:xfrm>
          <a:prstGeom prst="bentConnector3">
            <a:avLst>
              <a:gd name="adj1" fmla="val 49801"/>
            </a:avLst>
          </a:prstGeom>
          <a:noFill/>
          <a:ln w="12700">
            <a:solidFill>
              <a:schemeClr val="tx1"/>
            </a:solidFill>
            <a:miter lim="800000"/>
            <a:headEnd/>
            <a:tailEnd/>
          </a:ln>
        </p:spPr>
      </p:cxnSp>
      <p:cxnSp>
        <p:nvCxnSpPr>
          <p:cNvPr id="35863" name="AutoShape 23"/>
          <p:cNvCxnSpPr>
            <a:cxnSpLocks noChangeShapeType="1"/>
            <a:stCxn id="35858" idx="4"/>
            <a:endCxn id="35891" idx="0"/>
          </p:cNvCxnSpPr>
          <p:nvPr/>
        </p:nvCxnSpPr>
        <p:spPr bwMode="auto">
          <a:xfrm rot="5400000">
            <a:off x="5053415" y="3131898"/>
            <a:ext cx="398463" cy="357669"/>
          </a:xfrm>
          <a:prstGeom prst="bentConnector3">
            <a:avLst>
              <a:gd name="adj1" fmla="val 49801"/>
            </a:avLst>
          </a:prstGeom>
          <a:noFill/>
          <a:ln w="12700">
            <a:solidFill>
              <a:schemeClr val="tx1"/>
            </a:solidFill>
            <a:miter lim="800000"/>
            <a:headEnd/>
            <a:tailEnd/>
          </a:ln>
        </p:spPr>
      </p:cxnSp>
      <p:cxnSp>
        <p:nvCxnSpPr>
          <p:cNvPr id="35864" name="AutoShape 24"/>
          <p:cNvCxnSpPr>
            <a:cxnSpLocks noChangeShapeType="1"/>
            <a:stCxn id="35858" idx="4"/>
            <a:endCxn id="35892" idx="0"/>
          </p:cNvCxnSpPr>
          <p:nvPr/>
        </p:nvCxnSpPr>
        <p:spPr bwMode="auto">
          <a:xfrm rot="16200000" flipH="1">
            <a:off x="5832273" y="2710710"/>
            <a:ext cx="398463" cy="1200047"/>
          </a:xfrm>
          <a:prstGeom prst="bentConnector3">
            <a:avLst>
              <a:gd name="adj1" fmla="val 49801"/>
            </a:avLst>
          </a:prstGeom>
          <a:noFill/>
          <a:ln w="12700">
            <a:solidFill>
              <a:schemeClr val="tx1"/>
            </a:solidFill>
            <a:miter lim="800000"/>
            <a:headEnd/>
            <a:tailEnd/>
          </a:ln>
        </p:spPr>
      </p:cxnSp>
      <p:cxnSp>
        <p:nvCxnSpPr>
          <p:cNvPr id="35865" name="AutoShape 25"/>
          <p:cNvCxnSpPr>
            <a:cxnSpLocks noChangeShapeType="1"/>
            <a:stCxn id="35859" idx="4"/>
            <a:endCxn id="35893" idx="0"/>
          </p:cNvCxnSpPr>
          <p:nvPr/>
        </p:nvCxnSpPr>
        <p:spPr bwMode="auto">
          <a:xfrm rot="5400000">
            <a:off x="8083637" y="3324226"/>
            <a:ext cx="371475" cy="0"/>
          </a:xfrm>
          <a:prstGeom prst="straightConnector1">
            <a:avLst/>
          </a:prstGeom>
          <a:noFill/>
          <a:ln w="12700">
            <a:solidFill>
              <a:schemeClr val="tx1"/>
            </a:solidFill>
            <a:round/>
            <a:headEnd/>
            <a:tailEnd/>
          </a:ln>
        </p:spPr>
      </p:cxnSp>
      <p:cxnSp>
        <p:nvCxnSpPr>
          <p:cNvPr id="35866" name="AutoShape 26"/>
          <p:cNvCxnSpPr>
            <a:cxnSpLocks noChangeShapeType="1"/>
            <a:stCxn id="35859" idx="4"/>
            <a:endCxn id="35894" idx="0"/>
          </p:cNvCxnSpPr>
          <p:nvPr/>
        </p:nvCxnSpPr>
        <p:spPr bwMode="auto">
          <a:xfrm rot="16200000" flipH="1">
            <a:off x="8853700" y="2554165"/>
            <a:ext cx="371475" cy="1540124"/>
          </a:xfrm>
          <a:prstGeom prst="bentConnector3">
            <a:avLst>
              <a:gd name="adj1" fmla="val 50000"/>
            </a:avLst>
          </a:prstGeom>
          <a:noFill/>
          <a:ln w="12700">
            <a:solidFill>
              <a:schemeClr val="tx1"/>
            </a:solidFill>
            <a:miter lim="800000"/>
            <a:headEnd/>
            <a:tailEnd/>
          </a:ln>
        </p:spPr>
      </p:cxnSp>
      <p:cxnSp>
        <p:nvCxnSpPr>
          <p:cNvPr id="35867" name="AutoShape 27"/>
          <p:cNvCxnSpPr>
            <a:cxnSpLocks noChangeShapeType="1"/>
            <a:stCxn id="35847" idx="4"/>
            <a:endCxn id="35859" idx="0"/>
          </p:cNvCxnSpPr>
          <p:nvPr/>
        </p:nvCxnSpPr>
        <p:spPr bwMode="auto">
          <a:xfrm flipH="1">
            <a:off x="8269375" y="2393952"/>
            <a:ext cx="1217636" cy="347663"/>
          </a:xfrm>
          <a:prstGeom prst="straightConnector1">
            <a:avLst/>
          </a:prstGeom>
          <a:noFill/>
          <a:ln w="12700">
            <a:solidFill>
              <a:schemeClr val="tx1"/>
            </a:solidFill>
            <a:round/>
            <a:headEnd/>
            <a:tailEnd/>
          </a:ln>
        </p:spPr>
      </p:cxnSp>
      <p:cxnSp>
        <p:nvCxnSpPr>
          <p:cNvPr id="35868" name="AutoShape 28"/>
          <p:cNvCxnSpPr>
            <a:cxnSpLocks noChangeShapeType="1"/>
            <a:stCxn id="35845" idx="4"/>
            <a:endCxn id="35851" idx="0"/>
          </p:cNvCxnSpPr>
          <p:nvPr/>
        </p:nvCxnSpPr>
        <p:spPr bwMode="auto">
          <a:xfrm flipH="1">
            <a:off x="2851577" y="2393952"/>
            <a:ext cx="1141412" cy="493713"/>
          </a:xfrm>
          <a:prstGeom prst="straightConnector1">
            <a:avLst/>
          </a:prstGeom>
          <a:noFill/>
          <a:ln w="12700">
            <a:solidFill>
              <a:schemeClr val="tx1"/>
            </a:solidFill>
            <a:round/>
            <a:headEnd/>
            <a:tailEnd/>
          </a:ln>
        </p:spPr>
      </p:cxnSp>
      <p:cxnSp>
        <p:nvCxnSpPr>
          <p:cNvPr id="35869" name="AutoShape 29"/>
          <p:cNvCxnSpPr>
            <a:cxnSpLocks noChangeShapeType="1"/>
            <a:stCxn id="35845" idx="4"/>
            <a:endCxn id="35853" idx="0"/>
          </p:cNvCxnSpPr>
          <p:nvPr/>
        </p:nvCxnSpPr>
        <p:spPr bwMode="auto">
          <a:xfrm flipH="1">
            <a:off x="3353877" y="2393952"/>
            <a:ext cx="639113" cy="498475"/>
          </a:xfrm>
          <a:prstGeom prst="straightConnector1">
            <a:avLst/>
          </a:prstGeom>
          <a:noFill/>
          <a:ln w="12700">
            <a:solidFill>
              <a:schemeClr val="tx1"/>
            </a:solidFill>
            <a:round/>
            <a:headEnd/>
            <a:tailEnd/>
          </a:ln>
        </p:spPr>
      </p:cxnSp>
      <p:cxnSp>
        <p:nvCxnSpPr>
          <p:cNvPr id="35870" name="AutoShape 30"/>
          <p:cNvCxnSpPr>
            <a:cxnSpLocks noChangeShapeType="1"/>
            <a:stCxn id="35845" idx="4"/>
            <a:endCxn id="35852" idx="0"/>
          </p:cNvCxnSpPr>
          <p:nvPr/>
        </p:nvCxnSpPr>
        <p:spPr bwMode="auto">
          <a:xfrm flipH="1">
            <a:off x="3869857" y="2393950"/>
            <a:ext cx="123132" cy="501650"/>
          </a:xfrm>
          <a:prstGeom prst="straightConnector1">
            <a:avLst/>
          </a:prstGeom>
          <a:noFill/>
          <a:ln w="12700">
            <a:solidFill>
              <a:schemeClr val="tx1"/>
            </a:solidFill>
            <a:round/>
            <a:headEnd/>
            <a:tailEnd/>
          </a:ln>
        </p:spPr>
      </p:cxnSp>
      <p:cxnSp>
        <p:nvCxnSpPr>
          <p:cNvPr id="35871" name="AutoShape 31"/>
          <p:cNvCxnSpPr>
            <a:cxnSpLocks noChangeShapeType="1"/>
            <a:stCxn id="35845" idx="4"/>
            <a:endCxn id="35858" idx="0"/>
          </p:cNvCxnSpPr>
          <p:nvPr/>
        </p:nvCxnSpPr>
        <p:spPr bwMode="auto">
          <a:xfrm>
            <a:off x="3992989" y="2393952"/>
            <a:ext cx="1438492" cy="320675"/>
          </a:xfrm>
          <a:prstGeom prst="straightConnector1">
            <a:avLst/>
          </a:prstGeom>
          <a:noFill/>
          <a:ln w="12700">
            <a:solidFill>
              <a:schemeClr val="tx1"/>
            </a:solidFill>
            <a:round/>
            <a:headEnd/>
            <a:tailEnd/>
          </a:ln>
        </p:spPr>
      </p:cxnSp>
      <p:cxnSp>
        <p:nvCxnSpPr>
          <p:cNvPr id="35872" name="AutoShape 32"/>
          <p:cNvCxnSpPr>
            <a:cxnSpLocks noChangeShapeType="1"/>
            <a:stCxn id="35845" idx="4"/>
            <a:endCxn id="35859" idx="0"/>
          </p:cNvCxnSpPr>
          <p:nvPr/>
        </p:nvCxnSpPr>
        <p:spPr bwMode="auto">
          <a:xfrm>
            <a:off x="3992988" y="2393952"/>
            <a:ext cx="4276387" cy="347663"/>
          </a:xfrm>
          <a:prstGeom prst="straightConnector1">
            <a:avLst/>
          </a:prstGeom>
          <a:noFill/>
          <a:ln w="12700">
            <a:solidFill>
              <a:schemeClr val="tx1"/>
            </a:solidFill>
            <a:round/>
            <a:headEnd/>
            <a:tailEnd/>
          </a:ln>
        </p:spPr>
      </p:cxnSp>
      <p:cxnSp>
        <p:nvCxnSpPr>
          <p:cNvPr id="35873" name="AutoShape 33"/>
          <p:cNvCxnSpPr>
            <a:cxnSpLocks noChangeShapeType="1"/>
            <a:stCxn id="35847" idx="4"/>
            <a:endCxn id="35854" idx="0"/>
          </p:cNvCxnSpPr>
          <p:nvPr/>
        </p:nvCxnSpPr>
        <p:spPr bwMode="auto">
          <a:xfrm>
            <a:off x="9487010" y="2393950"/>
            <a:ext cx="533572" cy="509588"/>
          </a:xfrm>
          <a:prstGeom prst="straightConnector1">
            <a:avLst/>
          </a:prstGeom>
          <a:noFill/>
          <a:ln w="12700">
            <a:solidFill>
              <a:schemeClr val="tx1"/>
            </a:solidFill>
            <a:round/>
            <a:headEnd/>
            <a:tailEnd/>
          </a:ln>
        </p:spPr>
      </p:cxnSp>
      <p:sp>
        <p:nvSpPr>
          <p:cNvPr id="35874" name="Line 34"/>
          <p:cNvSpPr>
            <a:spLocks noChangeShapeType="1"/>
          </p:cNvSpPr>
          <p:nvPr/>
        </p:nvSpPr>
        <p:spPr bwMode="auto">
          <a:xfrm flipV="1">
            <a:off x="1350543" y="3860802"/>
            <a:ext cx="9641412" cy="17463"/>
          </a:xfrm>
          <a:prstGeom prst="line">
            <a:avLst/>
          </a:prstGeom>
          <a:noFill/>
          <a:ln w="12700">
            <a:solidFill>
              <a:schemeClr val="tx1"/>
            </a:solidFill>
            <a:round/>
            <a:headEnd/>
            <a:tailEnd/>
          </a:ln>
        </p:spPr>
        <p:txBody>
          <a:bodyPr lIns="136800" tIns="93600" rIns="136800" bIns="93600" anchor="ctr"/>
          <a:lstStyle/>
          <a:p>
            <a:endParaRPr lang="zh-CN" altLang="en-US"/>
          </a:p>
        </p:txBody>
      </p:sp>
      <p:sp>
        <p:nvSpPr>
          <p:cNvPr id="35875" name="Line 35"/>
          <p:cNvSpPr>
            <a:spLocks noChangeShapeType="1"/>
          </p:cNvSpPr>
          <p:nvPr/>
        </p:nvSpPr>
        <p:spPr bwMode="auto">
          <a:xfrm>
            <a:off x="1330996" y="4856163"/>
            <a:ext cx="9660957" cy="12700"/>
          </a:xfrm>
          <a:prstGeom prst="line">
            <a:avLst/>
          </a:prstGeom>
          <a:noFill/>
          <a:ln w="12700">
            <a:solidFill>
              <a:schemeClr val="tx1"/>
            </a:solidFill>
            <a:round/>
            <a:headEnd/>
            <a:tailEnd/>
          </a:ln>
        </p:spPr>
        <p:txBody>
          <a:bodyPr lIns="136800" tIns="93600" rIns="136800" bIns="93600" anchor="ctr"/>
          <a:lstStyle/>
          <a:p>
            <a:endParaRPr lang="zh-CN" altLang="en-US"/>
          </a:p>
        </p:txBody>
      </p:sp>
      <p:sp>
        <p:nvSpPr>
          <p:cNvPr id="35876" name="AutoShape 36"/>
          <p:cNvSpPr>
            <a:spLocks noChangeArrowheads="1"/>
          </p:cNvSpPr>
          <p:nvPr/>
        </p:nvSpPr>
        <p:spPr bwMode="auto">
          <a:xfrm>
            <a:off x="2656130" y="4206877"/>
            <a:ext cx="949873" cy="365125"/>
          </a:xfrm>
          <a:prstGeom prst="roundRect">
            <a:avLst>
              <a:gd name="adj" fmla="val 16667"/>
            </a:avLst>
          </a:prstGeom>
          <a:solidFill>
            <a:srgbClr val="FFFF00"/>
          </a:solidFill>
          <a:ln w="12700">
            <a:solidFill>
              <a:schemeClr val="tx1"/>
            </a:solidFill>
            <a:round/>
            <a:headEnd/>
            <a:tailEnd/>
          </a:ln>
        </p:spPr>
        <p:txBody>
          <a:bodyPr wrap="none" lIns="136800" tIns="93600" rIns="136800" bIns="93600" anchor="ctr"/>
          <a:lstStyle/>
          <a:p>
            <a:pPr algn="ctr"/>
            <a:r>
              <a:rPr lang="zh-CN" altLang="en-US" sz="1200">
                <a:ea typeface="宋体" pitchFamily="2" charset="-122"/>
              </a:rPr>
              <a:t>客户信息</a:t>
            </a:r>
          </a:p>
        </p:txBody>
      </p:sp>
      <p:sp>
        <p:nvSpPr>
          <p:cNvPr id="35877" name="AutoShape 37"/>
          <p:cNvSpPr>
            <a:spLocks noChangeArrowheads="1"/>
          </p:cNvSpPr>
          <p:nvPr/>
        </p:nvSpPr>
        <p:spPr bwMode="auto">
          <a:xfrm>
            <a:off x="3752588" y="4206877"/>
            <a:ext cx="807197" cy="365125"/>
          </a:xfrm>
          <a:prstGeom prst="roundRect">
            <a:avLst>
              <a:gd name="adj" fmla="val 16667"/>
            </a:avLst>
          </a:prstGeom>
          <a:solidFill>
            <a:srgbClr val="FFFF00"/>
          </a:solidFill>
          <a:ln w="12700">
            <a:solidFill>
              <a:schemeClr val="tx1"/>
            </a:solidFill>
            <a:round/>
            <a:headEnd/>
            <a:tailEnd/>
          </a:ln>
        </p:spPr>
        <p:txBody>
          <a:bodyPr wrap="none" lIns="136800" tIns="93600" rIns="136800" bIns="93600" anchor="ctr"/>
          <a:lstStyle/>
          <a:p>
            <a:pPr algn="ctr"/>
            <a:r>
              <a:rPr lang="zh-CN" altLang="en-US" sz="1200">
                <a:ea typeface="宋体" pitchFamily="2" charset="-122"/>
              </a:rPr>
              <a:t>订单报价</a:t>
            </a:r>
          </a:p>
        </p:txBody>
      </p:sp>
      <p:sp>
        <p:nvSpPr>
          <p:cNvPr id="35878" name="AutoShape 38"/>
          <p:cNvSpPr>
            <a:spLocks noChangeArrowheads="1"/>
          </p:cNvSpPr>
          <p:nvPr/>
        </p:nvSpPr>
        <p:spPr bwMode="auto">
          <a:xfrm>
            <a:off x="4845138" y="4206877"/>
            <a:ext cx="852151" cy="339725"/>
          </a:xfrm>
          <a:prstGeom prst="roundRect">
            <a:avLst>
              <a:gd name="adj" fmla="val 16667"/>
            </a:avLst>
          </a:prstGeom>
          <a:solidFill>
            <a:srgbClr val="FFFF00"/>
          </a:solidFill>
          <a:ln w="12700">
            <a:solidFill>
              <a:schemeClr val="tx1"/>
            </a:solidFill>
            <a:round/>
            <a:headEnd/>
            <a:tailEnd/>
          </a:ln>
        </p:spPr>
        <p:txBody>
          <a:bodyPr wrap="none" lIns="136800" tIns="93600" rIns="136800" bIns="93600" anchor="ctr"/>
          <a:lstStyle/>
          <a:p>
            <a:pPr algn="ctr"/>
            <a:r>
              <a:rPr lang="zh-CN" altLang="en-US" sz="1200">
                <a:ea typeface="宋体" pitchFamily="2" charset="-122"/>
              </a:rPr>
              <a:t>现金流量</a:t>
            </a:r>
          </a:p>
        </p:txBody>
      </p:sp>
      <p:sp>
        <p:nvSpPr>
          <p:cNvPr id="35879" name="AutoShape 39"/>
          <p:cNvSpPr>
            <a:spLocks noChangeArrowheads="1"/>
          </p:cNvSpPr>
          <p:nvPr/>
        </p:nvSpPr>
        <p:spPr bwMode="auto">
          <a:xfrm>
            <a:off x="5918143" y="4206877"/>
            <a:ext cx="891240" cy="339725"/>
          </a:xfrm>
          <a:prstGeom prst="roundRect">
            <a:avLst>
              <a:gd name="adj" fmla="val 16667"/>
            </a:avLst>
          </a:prstGeom>
          <a:solidFill>
            <a:srgbClr val="FFFF00"/>
          </a:solidFill>
          <a:ln w="12700">
            <a:solidFill>
              <a:schemeClr val="tx1"/>
            </a:solidFill>
            <a:round/>
            <a:headEnd/>
            <a:tailEnd/>
          </a:ln>
        </p:spPr>
        <p:txBody>
          <a:bodyPr wrap="none" lIns="136800" tIns="93600" rIns="136800" bIns="93600" anchor="ctr"/>
          <a:lstStyle/>
          <a:p>
            <a:pPr algn="ctr"/>
            <a:r>
              <a:rPr lang="zh-CN" altLang="en-US" sz="1200">
                <a:ea typeface="宋体" pitchFamily="2" charset="-122"/>
              </a:rPr>
              <a:t>计划平衡</a:t>
            </a:r>
          </a:p>
        </p:txBody>
      </p:sp>
      <p:sp>
        <p:nvSpPr>
          <p:cNvPr id="35880" name="AutoShape 40"/>
          <p:cNvSpPr>
            <a:spLocks noChangeArrowheads="1"/>
          </p:cNvSpPr>
          <p:nvPr/>
        </p:nvSpPr>
        <p:spPr bwMode="auto">
          <a:xfrm>
            <a:off x="6942287" y="4206877"/>
            <a:ext cx="609796" cy="339725"/>
          </a:xfrm>
          <a:prstGeom prst="roundRect">
            <a:avLst>
              <a:gd name="adj" fmla="val 16667"/>
            </a:avLst>
          </a:prstGeom>
          <a:solidFill>
            <a:srgbClr val="FFFF00"/>
          </a:solidFill>
          <a:ln w="12700">
            <a:solidFill>
              <a:schemeClr val="tx1"/>
            </a:solidFill>
            <a:round/>
            <a:headEnd/>
            <a:tailEnd/>
          </a:ln>
        </p:spPr>
        <p:txBody>
          <a:bodyPr wrap="none" lIns="136800" tIns="93600" rIns="136800" bIns="93600" anchor="ctr"/>
          <a:lstStyle/>
          <a:p>
            <a:pPr algn="ctr"/>
            <a:r>
              <a:rPr lang="zh-CN" altLang="en-US" sz="1200">
                <a:ea typeface="宋体" pitchFamily="2" charset="-122"/>
              </a:rPr>
              <a:t>执行</a:t>
            </a:r>
          </a:p>
        </p:txBody>
      </p:sp>
      <p:sp>
        <p:nvSpPr>
          <p:cNvPr id="35881" name="AutoShape 41"/>
          <p:cNvSpPr>
            <a:spLocks noChangeArrowheads="1"/>
          </p:cNvSpPr>
          <p:nvPr/>
        </p:nvSpPr>
        <p:spPr bwMode="auto">
          <a:xfrm>
            <a:off x="7817891" y="4149725"/>
            <a:ext cx="879512" cy="369888"/>
          </a:xfrm>
          <a:prstGeom prst="roundRect">
            <a:avLst>
              <a:gd name="adj" fmla="val 16667"/>
            </a:avLst>
          </a:prstGeom>
          <a:solidFill>
            <a:srgbClr val="FFFF00"/>
          </a:solidFill>
          <a:ln w="12700">
            <a:solidFill>
              <a:schemeClr val="tx1"/>
            </a:solidFill>
            <a:round/>
            <a:headEnd/>
            <a:tailEnd/>
          </a:ln>
        </p:spPr>
        <p:txBody>
          <a:bodyPr wrap="none" lIns="136800" tIns="93600" rIns="136800" bIns="93600" anchor="ctr"/>
          <a:lstStyle/>
          <a:p>
            <a:pPr algn="ctr"/>
            <a:r>
              <a:rPr lang="zh-CN" altLang="en-US" sz="1200">
                <a:ea typeface="宋体" pitchFamily="2" charset="-122"/>
              </a:rPr>
              <a:t>信息获取</a:t>
            </a:r>
          </a:p>
        </p:txBody>
      </p:sp>
      <p:sp>
        <p:nvSpPr>
          <p:cNvPr id="35882" name="AutoShape 42"/>
          <p:cNvSpPr>
            <a:spLocks noChangeArrowheads="1"/>
          </p:cNvSpPr>
          <p:nvPr/>
        </p:nvSpPr>
        <p:spPr bwMode="auto">
          <a:xfrm>
            <a:off x="8943667" y="4202115"/>
            <a:ext cx="609796" cy="339725"/>
          </a:xfrm>
          <a:prstGeom prst="roundRect">
            <a:avLst>
              <a:gd name="adj" fmla="val 16667"/>
            </a:avLst>
          </a:prstGeom>
          <a:solidFill>
            <a:srgbClr val="FFFF00"/>
          </a:solidFill>
          <a:ln w="12700">
            <a:solidFill>
              <a:schemeClr val="tx1"/>
            </a:solidFill>
            <a:round/>
            <a:headEnd/>
            <a:tailEnd/>
          </a:ln>
        </p:spPr>
        <p:txBody>
          <a:bodyPr wrap="none" lIns="136800" tIns="93600" rIns="136800" bIns="93600" anchor="ctr"/>
          <a:lstStyle/>
          <a:p>
            <a:pPr algn="ctr"/>
            <a:r>
              <a:rPr lang="zh-CN" altLang="en-US" sz="1200">
                <a:ea typeface="宋体" pitchFamily="2" charset="-122"/>
              </a:rPr>
              <a:t>出库</a:t>
            </a:r>
          </a:p>
        </p:txBody>
      </p:sp>
      <p:sp>
        <p:nvSpPr>
          <p:cNvPr id="35883" name="AutoShape 43"/>
          <p:cNvSpPr>
            <a:spLocks noChangeArrowheads="1"/>
          </p:cNvSpPr>
          <p:nvPr/>
        </p:nvSpPr>
        <p:spPr bwMode="auto">
          <a:xfrm>
            <a:off x="9805590" y="4202115"/>
            <a:ext cx="609796" cy="339725"/>
          </a:xfrm>
          <a:prstGeom prst="roundRect">
            <a:avLst>
              <a:gd name="adj" fmla="val 16667"/>
            </a:avLst>
          </a:prstGeom>
          <a:solidFill>
            <a:srgbClr val="FFFF00"/>
          </a:solidFill>
          <a:ln w="12700">
            <a:solidFill>
              <a:schemeClr val="tx1"/>
            </a:solidFill>
            <a:round/>
            <a:headEnd/>
            <a:tailEnd/>
          </a:ln>
        </p:spPr>
        <p:txBody>
          <a:bodyPr wrap="none" lIns="136800" tIns="93600" rIns="136800" bIns="93600" anchor="ctr"/>
          <a:lstStyle/>
          <a:p>
            <a:pPr algn="ctr"/>
            <a:r>
              <a:rPr lang="zh-CN" altLang="en-US" sz="1200">
                <a:ea typeface="宋体" pitchFamily="2" charset="-122"/>
              </a:rPr>
              <a:t>入库</a:t>
            </a:r>
          </a:p>
        </p:txBody>
      </p:sp>
      <p:cxnSp>
        <p:nvCxnSpPr>
          <p:cNvPr id="35884" name="AutoShape 44"/>
          <p:cNvCxnSpPr>
            <a:cxnSpLocks noChangeShapeType="1"/>
            <a:stCxn id="35890" idx="2"/>
            <a:endCxn id="35876" idx="0"/>
          </p:cNvCxnSpPr>
          <p:nvPr/>
        </p:nvCxnSpPr>
        <p:spPr bwMode="auto">
          <a:xfrm rot="5400000">
            <a:off x="3198224" y="3922230"/>
            <a:ext cx="217487" cy="351805"/>
          </a:xfrm>
          <a:prstGeom prst="bentConnector3">
            <a:avLst>
              <a:gd name="adj1" fmla="val 49634"/>
            </a:avLst>
          </a:prstGeom>
          <a:noFill/>
          <a:ln w="12700">
            <a:solidFill>
              <a:schemeClr val="tx1"/>
            </a:solidFill>
            <a:miter lim="800000"/>
            <a:headEnd/>
            <a:tailEnd/>
          </a:ln>
        </p:spPr>
      </p:cxnSp>
      <p:cxnSp>
        <p:nvCxnSpPr>
          <p:cNvPr id="35885" name="AutoShape 45"/>
          <p:cNvCxnSpPr>
            <a:cxnSpLocks noChangeShapeType="1"/>
            <a:stCxn id="35890" idx="2"/>
            <a:endCxn id="35877" idx="0"/>
          </p:cNvCxnSpPr>
          <p:nvPr/>
        </p:nvCxnSpPr>
        <p:spPr bwMode="auto">
          <a:xfrm rot="16200000" flipH="1">
            <a:off x="3711274" y="3760986"/>
            <a:ext cx="217487" cy="674293"/>
          </a:xfrm>
          <a:prstGeom prst="bentConnector3">
            <a:avLst>
              <a:gd name="adj1" fmla="val 49634"/>
            </a:avLst>
          </a:prstGeom>
          <a:noFill/>
          <a:ln w="12700">
            <a:solidFill>
              <a:schemeClr val="tx1"/>
            </a:solidFill>
            <a:miter lim="800000"/>
            <a:headEnd/>
            <a:tailEnd/>
          </a:ln>
        </p:spPr>
      </p:cxnSp>
      <p:cxnSp>
        <p:nvCxnSpPr>
          <p:cNvPr id="35886" name="AutoShape 46"/>
          <p:cNvCxnSpPr>
            <a:cxnSpLocks noChangeShapeType="1"/>
            <a:stCxn id="35891" idx="2"/>
            <a:endCxn id="35878" idx="0"/>
          </p:cNvCxnSpPr>
          <p:nvPr/>
        </p:nvCxnSpPr>
        <p:spPr bwMode="auto">
          <a:xfrm rot="16200000" flipH="1">
            <a:off x="5063770" y="3999431"/>
            <a:ext cx="217487" cy="197403"/>
          </a:xfrm>
          <a:prstGeom prst="bentConnector3">
            <a:avLst>
              <a:gd name="adj1" fmla="val 49634"/>
            </a:avLst>
          </a:prstGeom>
          <a:noFill/>
          <a:ln w="12700">
            <a:solidFill>
              <a:schemeClr val="tx1"/>
            </a:solidFill>
            <a:miter lim="800000"/>
            <a:headEnd/>
            <a:tailEnd/>
          </a:ln>
        </p:spPr>
      </p:cxnSp>
      <p:cxnSp>
        <p:nvCxnSpPr>
          <p:cNvPr id="35887" name="AutoShape 47"/>
          <p:cNvCxnSpPr>
            <a:cxnSpLocks noChangeShapeType="1"/>
            <a:stCxn id="35892" idx="2"/>
            <a:endCxn id="35879" idx="0"/>
          </p:cNvCxnSpPr>
          <p:nvPr/>
        </p:nvCxnSpPr>
        <p:spPr bwMode="auto">
          <a:xfrm rot="5400000">
            <a:off x="6388902" y="3964251"/>
            <a:ext cx="217487" cy="267764"/>
          </a:xfrm>
          <a:prstGeom prst="bentConnector3">
            <a:avLst>
              <a:gd name="adj1" fmla="val 49634"/>
            </a:avLst>
          </a:prstGeom>
          <a:noFill/>
          <a:ln w="12700">
            <a:solidFill>
              <a:schemeClr val="tx1"/>
            </a:solidFill>
            <a:miter lim="800000"/>
            <a:headEnd/>
            <a:tailEnd/>
          </a:ln>
        </p:spPr>
      </p:cxnSp>
      <p:cxnSp>
        <p:nvCxnSpPr>
          <p:cNvPr id="35888" name="AutoShape 48"/>
          <p:cNvCxnSpPr>
            <a:cxnSpLocks noChangeShapeType="1"/>
            <a:stCxn id="35892" idx="2"/>
            <a:endCxn id="35880" idx="0"/>
          </p:cNvCxnSpPr>
          <p:nvPr/>
        </p:nvCxnSpPr>
        <p:spPr bwMode="auto">
          <a:xfrm rot="16200000" flipH="1">
            <a:off x="6830612" y="3790303"/>
            <a:ext cx="217487" cy="615659"/>
          </a:xfrm>
          <a:prstGeom prst="bentConnector3">
            <a:avLst>
              <a:gd name="adj1" fmla="val 49634"/>
            </a:avLst>
          </a:prstGeom>
          <a:noFill/>
          <a:ln w="12700">
            <a:solidFill>
              <a:schemeClr val="tx1"/>
            </a:solidFill>
            <a:miter lim="800000"/>
            <a:headEnd/>
            <a:tailEnd/>
          </a:ln>
        </p:spPr>
      </p:cxnSp>
      <p:cxnSp>
        <p:nvCxnSpPr>
          <p:cNvPr id="35889" name="AutoShape 49"/>
          <p:cNvCxnSpPr>
            <a:cxnSpLocks noChangeShapeType="1"/>
            <a:stCxn id="35893" idx="2"/>
            <a:endCxn id="35881" idx="0"/>
          </p:cNvCxnSpPr>
          <p:nvPr/>
        </p:nvCxnSpPr>
        <p:spPr bwMode="auto">
          <a:xfrm rot="5400000">
            <a:off x="8183344" y="4063695"/>
            <a:ext cx="160337" cy="11727"/>
          </a:xfrm>
          <a:prstGeom prst="bentConnector3">
            <a:avLst>
              <a:gd name="adj1" fmla="val 49505"/>
            </a:avLst>
          </a:prstGeom>
          <a:noFill/>
          <a:ln w="12700">
            <a:solidFill>
              <a:schemeClr val="tx1"/>
            </a:solidFill>
            <a:miter lim="800000"/>
            <a:headEnd/>
            <a:tailEnd/>
          </a:ln>
        </p:spPr>
      </p:cxnSp>
      <p:sp>
        <p:nvSpPr>
          <p:cNvPr id="35890" name="Rectangle 50"/>
          <p:cNvSpPr>
            <a:spLocks noChangeArrowheads="1"/>
          </p:cNvSpPr>
          <p:nvPr/>
        </p:nvSpPr>
        <p:spPr bwMode="auto">
          <a:xfrm>
            <a:off x="2777307" y="3509965"/>
            <a:ext cx="1409175" cy="479425"/>
          </a:xfrm>
          <a:prstGeom prst="rect">
            <a:avLst/>
          </a:prstGeom>
          <a:solidFill>
            <a:srgbClr val="CCECFF"/>
          </a:solidFill>
          <a:ln w="12700">
            <a:solidFill>
              <a:schemeClr val="tx1"/>
            </a:solidFill>
            <a:miter lim="800000"/>
            <a:headEnd/>
            <a:tailEnd/>
          </a:ln>
        </p:spPr>
        <p:txBody>
          <a:bodyPr wrap="none" lIns="136800" tIns="93600" rIns="136800" bIns="93600" anchor="ctr"/>
          <a:lstStyle/>
          <a:p>
            <a:pPr algn="ctr" defTabSz="912813" eaLnBrk="0" hangingPunct="0">
              <a:spcBef>
                <a:spcPct val="50000"/>
              </a:spcBef>
              <a:tabLst>
                <a:tab pos="6276975" algn="r"/>
                <a:tab pos="6453188" algn="r"/>
              </a:tabLst>
            </a:pPr>
            <a:r>
              <a:rPr lang="zh-CN" altLang="en-US" sz="1400">
                <a:ea typeface="宋体" pitchFamily="2" charset="-122"/>
              </a:rPr>
              <a:t>销售计划</a:t>
            </a:r>
            <a:endParaRPr lang="zh-CN" altLang="en-GB" sz="1400">
              <a:ea typeface="宋体" pitchFamily="2" charset="-122"/>
            </a:endParaRPr>
          </a:p>
        </p:txBody>
      </p:sp>
      <p:sp>
        <p:nvSpPr>
          <p:cNvPr id="35891" name="Rectangle 51"/>
          <p:cNvSpPr>
            <a:spLocks noChangeArrowheads="1"/>
          </p:cNvSpPr>
          <p:nvPr/>
        </p:nvSpPr>
        <p:spPr bwMode="auto">
          <a:xfrm>
            <a:off x="4368249" y="3509965"/>
            <a:ext cx="1411129" cy="479425"/>
          </a:xfrm>
          <a:prstGeom prst="rect">
            <a:avLst/>
          </a:prstGeom>
          <a:solidFill>
            <a:srgbClr val="CCECFF"/>
          </a:solidFill>
          <a:ln w="12700" algn="ctr">
            <a:solidFill>
              <a:schemeClr val="tx1"/>
            </a:solidFill>
            <a:miter lim="800000"/>
            <a:headEnd/>
            <a:tailEnd/>
          </a:ln>
        </p:spPr>
        <p:txBody>
          <a:bodyPr wrap="none" lIns="136800" tIns="93600" rIns="136800" bIns="93600" anchor="ctr"/>
          <a:lstStyle/>
          <a:p>
            <a:pPr algn="ctr" defTabSz="912813" eaLnBrk="0" hangingPunct="0">
              <a:spcBef>
                <a:spcPct val="50000"/>
              </a:spcBef>
              <a:tabLst>
                <a:tab pos="6276975" algn="r"/>
                <a:tab pos="6453188" algn="r"/>
              </a:tabLst>
            </a:pPr>
            <a:r>
              <a:rPr lang="zh-CN" altLang="en-US" sz="1400">
                <a:ea typeface="宋体" pitchFamily="2" charset="-122"/>
              </a:rPr>
              <a:t>资金计划</a:t>
            </a:r>
            <a:endParaRPr lang="zh-CN" altLang="en-GB" sz="1400">
              <a:ea typeface="宋体" pitchFamily="2" charset="-122"/>
            </a:endParaRPr>
          </a:p>
        </p:txBody>
      </p:sp>
      <p:sp>
        <p:nvSpPr>
          <p:cNvPr id="35892" name="Rectangle 52"/>
          <p:cNvSpPr>
            <a:spLocks noChangeArrowheads="1"/>
          </p:cNvSpPr>
          <p:nvPr/>
        </p:nvSpPr>
        <p:spPr bwMode="auto">
          <a:xfrm>
            <a:off x="5925962" y="3509965"/>
            <a:ext cx="1411129" cy="479425"/>
          </a:xfrm>
          <a:prstGeom prst="rect">
            <a:avLst/>
          </a:prstGeom>
          <a:solidFill>
            <a:srgbClr val="CCECFF"/>
          </a:solidFill>
          <a:ln w="12700" algn="ctr">
            <a:solidFill>
              <a:schemeClr val="tx1"/>
            </a:solidFill>
            <a:miter lim="800000"/>
            <a:headEnd/>
            <a:tailEnd/>
          </a:ln>
        </p:spPr>
        <p:txBody>
          <a:bodyPr wrap="none" lIns="136800" tIns="93600" rIns="136800" bIns="93600" anchor="ctr"/>
          <a:lstStyle/>
          <a:p>
            <a:pPr algn="ctr" defTabSz="912813" eaLnBrk="0" hangingPunct="0">
              <a:spcBef>
                <a:spcPct val="50000"/>
              </a:spcBef>
              <a:tabLst>
                <a:tab pos="6276975" algn="r"/>
                <a:tab pos="6453188" algn="r"/>
              </a:tabLst>
            </a:pPr>
            <a:r>
              <a:rPr lang="zh-CN" altLang="en-US" sz="1400">
                <a:ea typeface="宋体" pitchFamily="2" charset="-122"/>
              </a:rPr>
              <a:t>产能计划</a:t>
            </a:r>
            <a:endParaRPr lang="zh-CN" altLang="en-GB" sz="1400">
              <a:ea typeface="宋体" pitchFamily="2" charset="-122"/>
            </a:endParaRPr>
          </a:p>
        </p:txBody>
      </p:sp>
      <p:sp>
        <p:nvSpPr>
          <p:cNvPr id="35893" name="Rectangle 53"/>
          <p:cNvSpPr>
            <a:spLocks noChangeArrowheads="1"/>
          </p:cNvSpPr>
          <p:nvPr/>
        </p:nvSpPr>
        <p:spPr bwMode="auto">
          <a:xfrm>
            <a:off x="7563808" y="3509965"/>
            <a:ext cx="1409176" cy="479425"/>
          </a:xfrm>
          <a:prstGeom prst="rect">
            <a:avLst/>
          </a:prstGeom>
          <a:solidFill>
            <a:srgbClr val="CCECFF"/>
          </a:solidFill>
          <a:ln w="12700" algn="ctr">
            <a:solidFill>
              <a:schemeClr val="tx1"/>
            </a:solidFill>
            <a:miter lim="800000"/>
            <a:headEnd/>
            <a:tailEnd/>
          </a:ln>
        </p:spPr>
        <p:txBody>
          <a:bodyPr wrap="none" lIns="136800" tIns="93600" rIns="136800" bIns="93600" anchor="ctr"/>
          <a:lstStyle/>
          <a:p>
            <a:pPr algn="ctr" defTabSz="912813" eaLnBrk="0" hangingPunct="0">
              <a:spcBef>
                <a:spcPct val="50000"/>
              </a:spcBef>
              <a:tabLst>
                <a:tab pos="6276975" algn="r"/>
                <a:tab pos="6453188" algn="r"/>
              </a:tabLst>
            </a:pPr>
            <a:r>
              <a:rPr lang="zh-CN" altLang="en-US" sz="1400">
                <a:ea typeface="宋体" pitchFamily="2" charset="-122"/>
              </a:rPr>
              <a:t>供应商管理</a:t>
            </a:r>
            <a:endParaRPr lang="zh-CN" altLang="en-GB" sz="1400">
              <a:ea typeface="宋体" pitchFamily="2" charset="-122"/>
            </a:endParaRPr>
          </a:p>
        </p:txBody>
      </p:sp>
      <p:sp>
        <p:nvSpPr>
          <p:cNvPr id="35894" name="Rectangle 54"/>
          <p:cNvSpPr>
            <a:spLocks noChangeArrowheads="1"/>
          </p:cNvSpPr>
          <p:nvPr/>
        </p:nvSpPr>
        <p:spPr bwMode="auto">
          <a:xfrm>
            <a:off x="9103933" y="3509965"/>
            <a:ext cx="1409176" cy="479425"/>
          </a:xfrm>
          <a:prstGeom prst="rect">
            <a:avLst/>
          </a:prstGeom>
          <a:solidFill>
            <a:srgbClr val="CCECFF"/>
          </a:solidFill>
          <a:ln w="12700" algn="ctr">
            <a:solidFill>
              <a:schemeClr val="tx1"/>
            </a:solidFill>
            <a:miter lim="800000"/>
            <a:headEnd/>
            <a:tailEnd/>
          </a:ln>
        </p:spPr>
        <p:txBody>
          <a:bodyPr wrap="none" lIns="136800" tIns="93600" rIns="136800" bIns="93600" anchor="ctr"/>
          <a:lstStyle/>
          <a:p>
            <a:pPr algn="ctr" defTabSz="912813" eaLnBrk="0" hangingPunct="0">
              <a:spcBef>
                <a:spcPct val="50000"/>
              </a:spcBef>
              <a:tabLst>
                <a:tab pos="6276975" algn="r"/>
                <a:tab pos="6453188" algn="r"/>
              </a:tabLst>
            </a:pPr>
            <a:r>
              <a:rPr lang="zh-CN" altLang="en-US" sz="1400">
                <a:ea typeface="宋体" pitchFamily="2" charset="-122"/>
              </a:rPr>
              <a:t>库存管理</a:t>
            </a:r>
            <a:endParaRPr lang="zh-CN" altLang="en-GB" sz="1400">
              <a:ea typeface="宋体" pitchFamily="2" charset="-122"/>
            </a:endParaRPr>
          </a:p>
        </p:txBody>
      </p:sp>
      <p:cxnSp>
        <p:nvCxnSpPr>
          <p:cNvPr id="35895" name="AutoShape 55"/>
          <p:cNvCxnSpPr>
            <a:cxnSpLocks noChangeShapeType="1"/>
            <a:stCxn id="35894" idx="2"/>
            <a:endCxn id="35882" idx="0"/>
          </p:cNvCxnSpPr>
          <p:nvPr/>
        </p:nvCxnSpPr>
        <p:spPr bwMode="auto">
          <a:xfrm rot="5400000">
            <a:off x="9422671" y="3815284"/>
            <a:ext cx="212725" cy="560935"/>
          </a:xfrm>
          <a:prstGeom prst="bentConnector3">
            <a:avLst>
              <a:gd name="adj1" fmla="val 50000"/>
            </a:avLst>
          </a:prstGeom>
          <a:noFill/>
          <a:ln w="12700">
            <a:solidFill>
              <a:schemeClr val="tx1"/>
            </a:solidFill>
            <a:miter lim="800000"/>
            <a:headEnd/>
            <a:tailEnd/>
          </a:ln>
        </p:spPr>
      </p:cxnSp>
      <p:cxnSp>
        <p:nvCxnSpPr>
          <p:cNvPr id="35896" name="AutoShape 56"/>
          <p:cNvCxnSpPr>
            <a:cxnSpLocks noChangeShapeType="1"/>
            <a:stCxn id="35894" idx="2"/>
            <a:endCxn id="35883" idx="0"/>
          </p:cNvCxnSpPr>
          <p:nvPr/>
        </p:nvCxnSpPr>
        <p:spPr bwMode="auto">
          <a:xfrm rot="16200000" flipH="1">
            <a:off x="9853632" y="3945257"/>
            <a:ext cx="212725" cy="300989"/>
          </a:xfrm>
          <a:prstGeom prst="bentConnector3">
            <a:avLst>
              <a:gd name="adj1" fmla="val 50000"/>
            </a:avLst>
          </a:prstGeom>
          <a:noFill/>
          <a:ln w="12700">
            <a:solidFill>
              <a:schemeClr val="tx1"/>
            </a:solidFill>
            <a:miter lim="800000"/>
            <a:headEnd/>
            <a:tailEnd/>
          </a:ln>
        </p:spPr>
      </p:cxnSp>
      <p:sp>
        <p:nvSpPr>
          <p:cNvPr id="273465" name="Text Box 57"/>
          <p:cNvSpPr txBox="1">
            <a:spLocks noChangeArrowheads="1"/>
          </p:cNvSpPr>
          <p:nvPr/>
        </p:nvSpPr>
        <p:spPr bwMode="auto">
          <a:xfrm>
            <a:off x="719247" y="4816476"/>
            <a:ext cx="1919292" cy="706093"/>
          </a:xfrm>
          <a:prstGeom prst="rect">
            <a:avLst/>
          </a:prstGeom>
          <a:noFill/>
          <a:ln w="12700">
            <a:noFill/>
            <a:miter lim="800000"/>
            <a:headEnd/>
            <a:tailEnd/>
          </a:ln>
        </p:spPr>
        <p:txBody>
          <a:bodyPr lIns="136800" tIns="93600" rIns="136800" bIns="93600" anchor="ctr">
            <a:spAutoFit/>
          </a:bodyPr>
          <a:lstStyle/>
          <a:p>
            <a:pPr algn="r" eaLnBrk="0" hangingPunct="0">
              <a:lnSpc>
                <a:spcPct val="80000"/>
              </a:lnSpc>
              <a:spcBef>
                <a:spcPct val="50000"/>
              </a:spcBef>
              <a:defRPr/>
            </a:pPr>
            <a:r>
              <a:rPr lang="en-GB" altLang="zh-CN" sz="1600">
                <a:effectLst>
                  <a:outerShdw blurRad="38100" dist="38100" dir="2700000" algn="tl">
                    <a:srgbClr val="C0C0C0"/>
                  </a:outerShdw>
                </a:effectLst>
                <a:ea typeface="黑体" pitchFamily="2" charset="-122"/>
              </a:rPr>
              <a:t>IT </a:t>
            </a:r>
            <a:r>
              <a:rPr lang="zh-CN" altLang="en-GB" sz="1600">
                <a:effectLst>
                  <a:outerShdw blurRad="38100" dist="38100" dir="2700000" algn="tl">
                    <a:srgbClr val="C0C0C0"/>
                  </a:outerShdw>
                </a:effectLst>
                <a:latin typeface="黑体" pitchFamily="2" charset="-122"/>
                <a:ea typeface="黑体" pitchFamily="2" charset="-122"/>
              </a:rPr>
              <a:t>系统 </a:t>
            </a:r>
          </a:p>
          <a:p>
            <a:pPr algn="r" eaLnBrk="0" hangingPunct="0">
              <a:lnSpc>
                <a:spcPct val="80000"/>
              </a:lnSpc>
              <a:spcBef>
                <a:spcPct val="50000"/>
              </a:spcBef>
              <a:defRPr/>
            </a:pPr>
            <a:r>
              <a:rPr lang="en-GB" altLang="zh-CN" sz="1600">
                <a:effectLst>
                  <a:outerShdw blurRad="38100" dist="38100" dir="2700000" algn="tl">
                    <a:srgbClr val="C0C0C0"/>
                  </a:outerShdw>
                </a:effectLst>
                <a:latin typeface="黑体" pitchFamily="2" charset="-122"/>
                <a:ea typeface="黑体" pitchFamily="2" charset="-122"/>
              </a:rPr>
              <a:t>[</a:t>
            </a:r>
            <a:r>
              <a:rPr lang="zh-CN" altLang="en-GB" sz="1600">
                <a:effectLst>
                  <a:outerShdw blurRad="38100" dist="38100" dir="2700000" algn="tl">
                    <a:srgbClr val="C0C0C0"/>
                  </a:outerShdw>
                </a:effectLst>
                <a:latin typeface="黑体" pitchFamily="2" charset="-122"/>
                <a:ea typeface="黑体" pitchFamily="2" charset="-122"/>
              </a:rPr>
              <a:t>流程</a:t>
            </a:r>
            <a:r>
              <a:rPr lang="en-GB" altLang="zh-CN" sz="1600">
                <a:effectLst>
                  <a:outerShdw blurRad="38100" dist="38100" dir="2700000" algn="tl">
                    <a:srgbClr val="C0C0C0"/>
                  </a:outerShdw>
                </a:effectLst>
                <a:latin typeface="黑体" pitchFamily="2" charset="-122"/>
                <a:ea typeface="黑体" pitchFamily="2" charset="-122"/>
              </a:rPr>
              <a:t>]</a:t>
            </a:r>
          </a:p>
        </p:txBody>
      </p:sp>
      <p:sp>
        <p:nvSpPr>
          <p:cNvPr id="273466" name="Text Box 58"/>
          <p:cNvSpPr txBox="1">
            <a:spLocks noChangeArrowheads="1"/>
          </p:cNvSpPr>
          <p:nvPr/>
        </p:nvSpPr>
        <p:spPr bwMode="auto">
          <a:xfrm>
            <a:off x="1219328" y="5656264"/>
            <a:ext cx="1419211" cy="435249"/>
          </a:xfrm>
          <a:prstGeom prst="rect">
            <a:avLst/>
          </a:prstGeom>
          <a:noFill/>
          <a:ln w="12700">
            <a:noFill/>
            <a:miter lim="800000"/>
            <a:headEnd/>
            <a:tailEnd/>
          </a:ln>
        </p:spPr>
        <p:txBody>
          <a:bodyPr wrap="square" lIns="136800" tIns="93600" rIns="136800" bIns="93600" anchor="ctr">
            <a:spAutoFit/>
          </a:bodyPr>
          <a:lstStyle/>
          <a:p>
            <a:pPr algn="r" eaLnBrk="0" hangingPunct="0">
              <a:spcBef>
                <a:spcPct val="50000"/>
              </a:spcBef>
              <a:defRPr/>
            </a:pPr>
            <a:r>
              <a:rPr lang="zh-CN" altLang="en-GB" sz="1600" dirty="0">
                <a:effectLst>
                  <a:outerShdw blurRad="38100" dist="38100" dir="2700000" algn="tl">
                    <a:srgbClr val="C0C0C0"/>
                  </a:outerShdw>
                </a:effectLst>
                <a:latin typeface="黑体" pitchFamily="2" charset="-122"/>
                <a:ea typeface="黑体" pitchFamily="2" charset="-122"/>
              </a:rPr>
              <a:t>信息库</a:t>
            </a:r>
          </a:p>
        </p:txBody>
      </p:sp>
      <p:sp>
        <p:nvSpPr>
          <p:cNvPr id="35899" name="Rectangle 59"/>
          <p:cNvSpPr>
            <a:spLocks noChangeArrowheads="1"/>
          </p:cNvSpPr>
          <p:nvPr/>
        </p:nvSpPr>
        <p:spPr bwMode="auto">
          <a:xfrm>
            <a:off x="3058751" y="4708527"/>
            <a:ext cx="1286043" cy="841375"/>
          </a:xfrm>
          <a:prstGeom prst="rect">
            <a:avLst/>
          </a:prstGeom>
          <a:solidFill>
            <a:srgbClr val="CCECFF"/>
          </a:solidFill>
          <a:ln w="12700">
            <a:solidFill>
              <a:schemeClr val="tx1"/>
            </a:solidFill>
            <a:miter lim="800000"/>
            <a:headEnd/>
            <a:tailEnd/>
          </a:ln>
        </p:spPr>
        <p:txBody>
          <a:bodyPr wrap="none" lIns="136800" tIns="93600" rIns="136800" bIns="93600" anchor="ctr"/>
          <a:lstStyle/>
          <a:p>
            <a:endParaRPr lang="zh-CN" altLang="en-US" sz="1800">
              <a:ea typeface="宋体" pitchFamily="2" charset="-122"/>
            </a:endParaRPr>
          </a:p>
        </p:txBody>
      </p:sp>
      <p:sp>
        <p:nvSpPr>
          <p:cNvPr id="35900" name="Rectangle 60"/>
          <p:cNvSpPr>
            <a:spLocks noChangeArrowheads="1"/>
          </p:cNvSpPr>
          <p:nvPr/>
        </p:nvSpPr>
        <p:spPr bwMode="auto">
          <a:xfrm>
            <a:off x="4622328" y="4708527"/>
            <a:ext cx="1287997" cy="841375"/>
          </a:xfrm>
          <a:prstGeom prst="rect">
            <a:avLst/>
          </a:prstGeom>
          <a:solidFill>
            <a:srgbClr val="CCECFF"/>
          </a:solidFill>
          <a:ln w="12700">
            <a:solidFill>
              <a:schemeClr val="tx1"/>
            </a:solidFill>
            <a:miter lim="800000"/>
            <a:headEnd/>
            <a:tailEnd/>
          </a:ln>
        </p:spPr>
        <p:txBody>
          <a:bodyPr wrap="none" lIns="136800" tIns="93600" rIns="136800" bIns="93600" anchor="ctr"/>
          <a:lstStyle/>
          <a:p>
            <a:endParaRPr lang="zh-CN" altLang="en-US" sz="1800">
              <a:ea typeface="宋体" pitchFamily="2" charset="-122"/>
            </a:endParaRPr>
          </a:p>
        </p:txBody>
      </p:sp>
      <p:sp>
        <p:nvSpPr>
          <p:cNvPr id="35901" name="Rectangle 61"/>
          <p:cNvSpPr>
            <a:spLocks noChangeArrowheads="1"/>
          </p:cNvSpPr>
          <p:nvPr/>
        </p:nvSpPr>
        <p:spPr bwMode="auto">
          <a:xfrm>
            <a:off x="6099910" y="4708527"/>
            <a:ext cx="1287997" cy="841375"/>
          </a:xfrm>
          <a:prstGeom prst="rect">
            <a:avLst/>
          </a:prstGeom>
          <a:solidFill>
            <a:srgbClr val="CCECFF"/>
          </a:solidFill>
          <a:ln w="12700">
            <a:solidFill>
              <a:schemeClr val="tx1"/>
            </a:solidFill>
            <a:miter lim="800000"/>
            <a:headEnd/>
            <a:tailEnd/>
          </a:ln>
        </p:spPr>
        <p:txBody>
          <a:bodyPr wrap="none" lIns="136800" tIns="93600" rIns="136800" bIns="93600" anchor="ctr"/>
          <a:lstStyle/>
          <a:p>
            <a:endParaRPr lang="zh-CN" altLang="en-US" sz="1800">
              <a:ea typeface="宋体" pitchFamily="2" charset="-122"/>
            </a:endParaRPr>
          </a:p>
        </p:txBody>
      </p:sp>
      <p:sp>
        <p:nvSpPr>
          <p:cNvPr id="35902" name="Rectangle 62"/>
          <p:cNvSpPr>
            <a:spLocks noChangeArrowheads="1"/>
          </p:cNvSpPr>
          <p:nvPr/>
        </p:nvSpPr>
        <p:spPr bwMode="auto">
          <a:xfrm>
            <a:off x="7554038" y="4708527"/>
            <a:ext cx="1287997" cy="841375"/>
          </a:xfrm>
          <a:prstGeom prst="rect">
            <a:avLst/>
          </a:prstGeom>
          <a:solidFill>
            <a:srgbClr val="CCECFF"/>
          </a:solidFill>
          <a:ln w="12700">
            <a:solidFill>
              <a:schemeClr val="tx1"/>
            </a:solidFill>
            <a:miter lim="800000"/>
            <a:headEnd/>
            <a:tailEnd/>
          </a:ln>
        </p:spPr>
        <p:txBody>
          <a:bodyPr wrap="none" lIns="136800" tIns="93600" rIns="136800" bIns="93600" anchor="ctr"/>
          <a:lstStyle/>
          <a:p>
            <a:endParaRPr lang="zh-CN" altLang="en-US" sz="1800">
              <a:ea typeface="宋体" pitchFamily="2" charset="-122"/>
            </a:endParaRPr>
          </a:p>
        </p:txBody>
      </p:sp>
      <p:sp>
        <p:nvSpPr>
          <p:cNvPr id="35903" name="Rectangle 63"/>
          <p:cNvSpPr>
            <a:spLocks noChangeArrowheads="1"/>
          </p:cNvSpPr>
          <p:nvPr/>
        </p:nvSpPr>
        <p:spPr bwMode="auto">
          <a:xfrm>
            <a:off x="9049209" y="4708527"/>
            <a:ext cx="1286043" cy="841375"/>
          </a:xfrm>
          <a:prstGeom prst="rect">
            <a:avLst/>
          </a:prstGeom>
          <a:solidFill>
            <a:srgbClr val="CCECFF"/>
          </a:solidFill>
          <a:ln w="12700">
            <a:solidFill>
              <a:schemeClr val="tx1"/>
            </a:solidFill>
            <a:miter lim="800000"/>
            <a:headEnd/>
            <a:tailEnd/>
          </a:ln>
        </p:spPr>
        <p:txBody>
          <a:bodyPr wrap="none" lIns="136800" tIns="93600" rIns="136800" bIns="93600" anchor="ctr"/>
          <a:lstStyle/>
          <a:p>
            <a:endParaRPr lang="zh-CN" altLang="en-US" sz="1800">
              <a:ea typeface="宋体" pitchFamily="2" charset="-122"/>
            </a:endParaRPr>
          </a:p>
        </p:txBody>
      </p:sp>
      <p:sp>
        <p:nvSpPr>
          <p:cNvPr id="35904" name="AutoShape 64"/>
          <p:cNvSpPr>
            <a:spLocks noChangeArrowheads="1"/>
          </p:cNvSpPr>
          <p:nvPr/>
        </p:nvSpPr>
        <p:spPr bwMode="auto">
          <a:xfrm>
            <a:off x="3084159" y="5745165"/>
            <a:ext cx="1223500" cy="282575"/>
          </a:xfrm>
          <a:prstGeom prst="can">
            <a:avLst>
              <a:gd name="adj" fmla="val 25000"/>
            </a:avLst>
          </a:prstGeom>
          <a:solidFill>
            <a:srgbClr val="CCECFF"/>
          </a:solidFill>
          <a:ln w="12700">
            <a:solidFill>
              <a:schemeClr val="tx1"/>
            </a:solidFill>
            <a:round/>
            <a:headEnd/>
            <a:tailEnd/>
          </a:ln>
        </p:spPr>
        <p:txBody>
          <a:bodyPr wrap="none" lIns="136800" tIns="93600" rIns="136800" bIns="93600" anchor="ctr"/>
          <a:lstStyle/>
          <a:p>
            <a:r>
              <a:rPr lang="zh-CN" altLang="en-US" sz="1200">
                <a:ea typeface="宋体" pitchFamily="2" charset="-122"/>
              </a:rPr>
              <a:t>客户信息</a:t>
            </a:r>
          </a:p>
        </p:txBody>
      </p:sp>
      <p:sp>
        <p:nvSpPr>
          <p:cNvPr id="35905" name="AutoShape 65"/>
          <p:cNvSpPr>
            <a:spLocks noChangeArrowheads="1"/>
          </p:cNvSpPr>
          <p:nvPr/>
        </p:nvSpPr>
        <p:spPr bwMode="auto">
          <a:xfrm>
            <a:off x="4772823" y="5735640"/>
            <a:ext cx="2507589" cy="312737"/>
          </a:xfrm>
          <a:prstGeom prst="can">
            <a:avLst>
              <a:gd name="adj" fmla="val 25000"/>
            </a:avLst>
          </a:prstGeom>
          <a:solidFill>
            <a:srgbClr val="CCECFF"/>
          </a:solidFill>
          <a:ln w="12700">
            <a:solidFill>
              <a:schemeClr val="tx1"/>
            </a:solidFill>
            <a:round/>
            <a:headEnd/>
            <a:tailEnd/>
          </a:ln>
        </p:spPr>
        <p:txBody>
          <a:bodyPr wrap="none" lIns="136800" tIns="93600" rIns="136800" bIns="93600" anchor="ctr"/>
          <a:lstStyle/>
          <a:p>
            <a:pPr algn="ctr"/>
            <a:r>
              <a:rPr lang="zh-CN" altLang="en-US" sz="1200">
                <a:ea typeface="宋体" pitchFamily="2" charset="-122"/>
              </a:rPr>
              <a:t>经营信息</a:t>
            </a:r>
          </a:p>
        </p:txBody>
      </p:sp>
      <p:sp>
        <p:nvSpPr>
          <p:cNvPr id="35906" name="AutoShape 66"/>
          <p:cNvSpPr>
            <a:spLocks noChangeArrowheads="1"/>
          </p:cNvSpPr>
          <p:nvPr/>
        </p:nvSpPr>
        <p:spPr bwMode="auto">
          <a:xfrm>
            <a:off x="7675215" y="5735640"/>
            <a:ext cx="1045643" cy="312737"/>
          </a:xfrm>
          <a:prstGeom prst="can">
            <a:avLst>
              <a:gd name="adj" fmla="val 25000"/>
            </a:avLst>
          </a:prstGeom>
          <a:solidFill>
            <a:srgbClr val="CCECFF"/>
          </a:solidFill>
          <a:ln w="12700">
            <a:solidFill>
              <a:schemeClr val="tx1"/>
            </a:solidFill>
            <a:round/>
            <a:headEnd/>
            <a:tailEnd/>
          </a:ln>
        </p:spPr>
        <p:txBody>
          <a:bodyPr wrap="none" lIns="136800" tIns="93600" rIns="136800" bIns="93600" anchor="ctr"/>
          <a:lstStyle/>
          <a:p>
            <a:pPr algn="ctr"/>
            <a:r>
              <a:rPr lang="zh-CN" altLang="en-US" sz="1200">
                <a:ea typeface="宋体" pitchFamily="2" charset="-122"/>
              </a:rPr>
              <a:t>供应商信息</a:t>
            </a:r>
          </a:p>
        </p:txBody>
      </p:sp>
      <p:sp>
        <p:nvSpPr>
          <p:cNvPr id="35907" name="AutoShape 67"/>
          <p:cNvSpPr>
            <a:spLocks noChangeArrowheads="1"/>
          </p:cNvSpPr>
          <p:nvPr/>
        </p:nvSpPr>
        <p:spPr bwMode="auto">
          <a:xfrm>
            <a:off x="9164523" y="5735640"/>
            <a:ext cx="1045643" cy="312737"/>
          </a:xfrm>
          <a:prstGeom prst="can">
            <a:avLst>
              <a:gd name="adj" fmla="val 25000"/>
            </a:avLst>
          </a:prstGeom>
          <a:solidFill>
            <a:srgbClr val="CCECFF"/>
          </a:solidFill>
          <a:ln w="12700">
            <a:solidFill>
              <a:schemeClr val="tx1"/>
            </a:solidFill>
            <a:round/>
            <a:headEnd/>
            <a:tailEnd/>
          </a:ln>
        </p:spPr>
        <p:txBody>
          <a:bodyPr wrap="none" lIns="136800" tIns="93600" rIns="136800" bIns="93600" anchor="ctr"/>
          <a:lstStyle/>
          <a:p>
            <a:pPr algn="ctr"/>
            <a:r>
              <a:rPr lang="zh-CN" altLang="en-US" sz="1200">
                <a:ea typeface="宋体" pitchFamily="2" charset="-122"/>
              </a:rPr>
              <a:t>经营信息</a:t>
            </a:r>
          </a:p>
        </p:txBody>
      </p:sp>
      <p:cxnSp>
        <p:nvCxnSpPr>
          <p:cNvPr id="35908" name="AutoShape 68"/>
          <p:cNvCxnSpPr>
            <a:cxnSpLocks noChangeShapeType="1"/>
            <a:stCxn id="35899" idx="2"/>
            <a:endCxn id="35904" idx="1"/>
          </p:cNvCxnSpPr>
          <p:nvPr/>
        </p:nvCxnSpPr>
        <p:spPr bwMode="auto">
          <a:xfrm rot="5400000">
            <a:off x="3601208" y="5644602"/>
            <a:ext cx="195263" cy="5863"/>
          </a:xfrm>
          <a:prstGeom prst="bentConnector3">
            <a:avLst>
              <a:gd name="adj1" fmla="val 49593"/>
            </a:avLst>
          </a:prstGeom>
          <a:noFill/>
          <a:ln w="12700">
            <a:solidFill>
              <a:schemeClr val="tx1"/>
            </a:solidFill>
            <a:miter lim="800000"/>
            <a:headEnd/>
            <a:tailEnd/>
          </a:ln>
        </p:spPr>
      </p:cxnSp>
      <p:cxnSp>
        <p:nvCxnSpPr>
          <p:cNvPr id="35909" name="AutoShape 69"/>
          <p:cNvCxnSpPr>
            <a:cxnSpLocks noChangeShapeType="1"/>
            <a:stCxn id="35900" idx="2"/>
            <a:endCxn id="35905" idx="1"/>
          </p:cNvCxnSpPr>
          <p:nvPr/>
        </p:nvCxnSpPr>
        <p:spPr bwMode="auto">
          <a:xfrm rot="16200000" flipH="1">
            <a:off x="5554580" y="5262626"/>
            <a:ext cx="185738" cy="760289"/>
          </a:xfrm>
          <a:prstGeom prst="bentConnector3">
            <a:avLst>
              <a:gd name="adj1" fmla="val 49574"/>
            </a:avLst>
          </a:prstGeom>
          <a:noFill/>
          <a:ln w="12700">
            <a:solidFill>
              <a:schemeClr val="tx1"/>
            </a:solidFill>
            <a:miter lim="800000"/>
            <a:headEnd/>
            <a:tailEnd/>
          </a:ln>
        </p:spPr>
      </p:cxnSp>
      <p:cxnSp>
        <p:nvCxnSpPr>
          <p:cNvPr id="35910" name="AutoShape 70"/>
          <p:cNvCxnSpPr>
            <a:cxnSpLocks noChangeShapeType="1"/>
            <a:stCxn id="35901" idx="2"/>
            <a:endCxn id="35905" idx="1"/>
          </p:cNvCxnSpPr>
          <p:nvPr/>
        </p:nvCxnSpPr>
        <p:spPr bwMode="auto">
          <a:xfrm rot="5400000">
            <a:off x="6293371" y="5284124"/>
            <a:ext cx="185738" cy="717292"/>
          </a:xfrm>
          <a:prstGeom prst="bentConnector3">
            <a:avLst>
              <a:gd name="adj1" fmla="val 49574"/>
            </a:avLst>
          </a:prstGeom>
          <a:noFill/>
          <a:ln w="12700">
            <a:solidFill>
              <a:schemeClr val="tx1"/>
            </a:solidFill>
            <a:miter lim="800000"/>
            <a:headEnd/>
            <a:tailEnd/>
          </a:ln>
        </p:spPr>
      </p:cxnSp>
      <p:cxnSp>
        <p:nvCxnSpPr>
          <p:cNvPr id="35911" name="AutoShape 71"/>
          <p:cNvCxnSpPr>
            <a:cxnSpLocks noChangeShapeType="1"/>
            <a:stCxn id="35902" idx="2"/>
            <a:endCxn id="35906" idx="1"/>
          </p:cNvCxnSpPr>
          <p:nvPr/>
        </p:nvCxnSpPr>
        <p:spPr bwMode="auto">
          <a:xfrm>
            <a:off x="8199013" y="5549900"/>
            <a:ext cx="0" cy="185738"/>
          </a:xfrm>
          <a:prstGeom prst="straightConnector1">
            <a:avLst/>
          </a:prstGeom>
          <a:noFill/>
          <a:ln w="12700">
            <a:solidFill>
              <a:schemeClr val="tx1"/>
            </a:solidFill>
            <a:round/>
            <a:headEnd/>
            <a:tailEnd/>
          </a:ln>
        </p:spPr>
      </p:cxnSp>
      <p:cxnSp>
        <p:nvCxnSpPr>
          <p:cNvPr id="35912" name="AutoShape 72"/>
          <p:cNvCxnSpPr>
            <a:cxnSpLocks noChangeShapeType="1"/>
            <a:stCxn id="35903" idx="2"/>
            <a:endCxn id="35907" idx="0"/>
          </p:cNvCxnSpPr>
          <p:nvPr/>
        </p:nvCxnSpPr>
        <p:spPr bwMode="auto">
          <a:xfrm rot="5400000">
            <a:off x="9558515" y="5679709"/>
            <a:ext cx="263525" cy="3909"/>
          </a:xfrm>
          <a:prstGeom prst="bentConnector3">
            <a:avLst>
              <a:gd name="adj1" fmla="val 34940"/>
            </a:avLst>
          </a:prstGeom>
          <a:noFill/>
          <a:ln w="12700">
            <a:solidFill>
              <a:schemeClr val="tx1"/>
            </a:solidFill>
            <a:miter lim="800000"/>
            <a:headEnd/>
            <a:tailEnd/>
          </a:ln>
        </p:spPr>
      </p:cxnSp>
      <p:grpSp>
        <p:nvGrpSpPr>
          <p:cNvPr id="2" name="Group 73"/>
          <p:cNvGrpSpPr>
            <a:grpSpLocks/>
          </p:cNvGrpSpPr>
          <p:nvPr/>
        </p:nvGrpSpPr>
        <p:grpSpPr bwMode="auto">
          <a:xfrm>
            <a:off x="3193609" y="4859340"/>
            <a:ext cx="537480" cy="161925"/>
            <a:chOff x="476" y="2666"/>
            <a:chExt cx="246" cy="102"/>
          </a:xfrm>
        </p:grpSpPr>
        <p:sp>
          <p:nvSpPr>
            <p:cNvPr id="35995" name="Line 74"/>
            <p:cNvSpPr>
              <a:spLocks noChangeShapeType="1"/>
            </p:cNvSpPr>
            <p:nvPr/>
          </p:nvSpPr>
          <p:spPr bwMode="auto">
            <a:xfrm flipH="1">
              <a:off x="616" y="2688"/>
              <a:ext cx="72" cy="0"/>
            </a:xfrm>
            <a:prstGeom prst="line">
              <a:avLst/>
            </a:prstGeom>
            <a:noFill/>
            <a:ln w="12700">
              <a:solidFill>
                <a:schemeClr val="tx1"/>
              </a:solidFill>
              <a:round/>
              <a:headEnd/>
              <a:tailEnd/>
            </a:ln>
          </p:spPr>
          <p:txBody>
            <a:bodyPr lIns="136800" tIns="93600" rIns="136800" bIns="93600" anchor="ctr"/>
            <a:lstStyle/>
            <a:p>
              <a:endParaRPr lang="zh-CN" altLang="en-US"/>
            </a:p>
          </p:txBody>
        </p:sp>
        <p:sp>
          <p:nvSpPr>
            <p:cNvPr id="35996" name="Line 75"/>
            <p:cNvSpPr>
              <a:spLocks noChangeShapeType="1"/>
            </p:cNvSpPr>
            <p:nvPr/>
          </p:nvSpPr>
          <p:spPr bwMode="auto">
            <a:xfrm flipH="1">
              <a:off x="620" y="2740"/>
              <a:ext cx="72" cy="0"/>
            </a:xfrm>
            <a:prstGeom prst="line">
              <a:avLst/>
            </a:prstGeom>
            <a:noFill/>
            <a:ln w="12700">
              <a:solidFill>
                <a:schemeClr val="tx1"/>
              </a:solidFill>
              <a:round/>
              <a:headEnd/>
              <a:tailEnd/>
            </a:ln>
          </p:spPr>
          <p:txBody>
            <a:bodyPr lIns="136800" tIns="93600" rIns="136800" bIns="93600" anchor="ctr"/>
            <a:lstStyle/>
            <a:p>
              <a:endParaRPr lang="zh-CN" altLang="en-US"/>
            </a:p>
          </p:txBody>
        </p:sp>
        <p:sp>
          <p:nvSpPr>
            <p:cNvPr id="35997" name="Oval 76"/>
            <p:cNvSpPr>
              <a:spLocks noChangeArrowheads="1"/>
            </p:cNvSpPr>
            <p:nvPr/>
          </p:nvSpPr>
          <p:spPr bwMode="auto">
            <a:xfrm>
              <a:off x="672" y="2670"/>
              <a:ext cx="50" cy="38"/>
            </a:xfrm>
            <a:prstGeom prst="ellipse">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sp>
          <p:nvSpPr>
            <p:cNvPr id="35998" name="Oval 77"/>
            <p:cNvSpPr>
              <a:spLocks noChangeArrowheads="1"/>
            </p:cNvSpPr>
            <p:nvPr/>
          </p:nvSpPr>
          <p:spPr bwMode="auto">
            <a:xfrm>
              <a:off x="672" y="2722"/>
              <a:ext cx="50" cy="38"/>
            </a:xfrm>
            <a:prstGeom prst="ellipse">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sp>
          <p:nvSpPr>
            <p:cNvPr id="35999" name="AutoShape 78"/>
            <p:cNvSpPr>
              <a:spLocks noChangeArrowheads="1"/>
            </p:cNvSpPr>
            <p:nvPr/>
          </p:nvSpPr>
          <p:spPr bwMode="auto">
            <a:xfrm>
              <a:off x="476" y="2666"/>
              <a:ext cx="162" cy="102"/>
            </a:xfrm>
            <a:prstGeom prst="roundRect">
              <a:avLst>
                <a:gd name="adj" fmla="val 16667"/>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grpSp>
      <p:grpSp>
        <p:nvGrpSpPr>
          <p:cNvPr id="3" name="Group 79"/>
          <p:cNvGrpSpPr>
            <a:grpSpLocks/>
          </p:cNvGrpSpPr>
          <p:nvPr/>
        </p:nvGrpSpPr>
        <p:grpSpPr bwMode="auto">
          <a:xfrm>
            <a:off x="3455509" y="5087940"/>
            <a:ext cx="502300" cy="161925"/>
            <a:chOff x="476" y="2666"/>
            <a:chExt cx="246" cy="102"/>
          </a:xfrm>
        </p:grpSpPr>
        <p:sp>
          <p:nvSpPr>
            <p:cNvPr id="35990" name="Line 80"/>
            <p:cNvSpPr>
              <a:spLocks noChangeShapeType="1"/>
            </p:cNvSpPr>
            <p:nvPr/>
          </p:nvSpPr>
          <p:spPr bwMode="auto">
            <a:xfrm flipH="1">
              <a:off x="616" y="2688"/>
              <a:ext cx="72" cy="0"/>
            </a:xfrm>
            <a:prstGeom prst="line">
              <a:avLst/>
            </a:prstGeom>
            <a:noFill/>
            <a:ln w="12700">
              <a:solidFill>
                <a:schemeClr val="tx1"/>
              </a:solidFill>
              <a:round/>
              <a:headEnd/>
              <a:tailEnd/>
            </a:ln>
          </p:spPr>
          <p:txBody>
            <a:bodyPr lIns="136800" tIns="93600" rIns="136800" bIns="93600" anchor="ctr"/>
            <a:lstStyle/>
            <a:p>
              <a:endParaRPr lang="zh-CN" altLang="en-US"/>
            </a:p>
          </p:txBody>
        </p:sp>
        <p:sp>
          <p:nvSpPr>
            <p:cNvPr id="35991" name="Line 81"/>
            <p:cNvSpPr>
              <a:spLocks noChangeShapeType="1"/>
            </p:cNvSpPr>
            <p:nvPr/>
          </p:nvSpPr>
          <p:spPr bwMode="auto">
            <a:xfrm flipH="1">
              <a:off x="620" y="2740"/>
              <a:ext cx="72" cy="0"/>
            </a:xfrm>
            <a:prstGeom prst="line">
              <a:avLst/>
            </a:prstGeom>
            <a:noFill/>
            <a:ln w="12700">
              <a:solidFill>
                <a:schemeClr val="tx1"/>
              </a:solidFill>
              <a:round/>
              <a:headEnd/>
              <a:tailEnd/>
            </a:ln>
          </p:spPr>
          <p:txBody>
            <a:bodyPr lIns="136800" tIns="93600" rIns="136800" bIns="93600" anchor="ctr"/>
            <a:lstStyle/>
            <a:p>
              <a:endParaRPr lang="zh-CN" altLang="en-US"/>
            </a:p>
          </p:txBody>
        </p:sp>
        <p:sp>
          <p:nvSpPr>
            <p:cNvPr id="35992" name="Oval 82"/>
            <p:cNvSpPr>
              <a:spLocks noChangeArrowheads="1"/>
            </p:cNvSpPr>
            <p:nvPr/>
          </p:nvSpPr>
          <p:spPr bwMode="auto">
            <a:xfrm>
              <a:off x="672" y="2670"/>
              <a:ext cx="50" cy="38"/>
            </a:xfrm>
            <a:prstGeom prst="ellipse">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sp>
          <p:nvSpPr>
            <p:cNvPr id="35993" name="Oval 83"/>
            <p:cNvSpPr>
              <a:spLocks noChangeArrowheads="1"/>
            </p:cNvSpPr>
            <p:nvPr/>
          </p:nvSpPr>
          <p:spPr bwMode="auto">
            <a:xfrm>
              <a:off x="672" y="2722"/>
              <a:ext cx="50" cy="38"/>
            </a:xfrm>
            <a:prstGeom prst="ellipse">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sp>
          <p:nvSpPr>
            <p:cNvPr id="35994" name="AutoShape 84"/>
            <p:cNvSpPr>
              <a:spLocks noChangeArrowheads="1"/>
            </p:cNvSpPr>
            <p:nvPr/>
          </p:nvSpPr>
          <p:spPr bwMode="auto">
            <a:xfrm>
              <a:off x="476" y="2666"/>
              <a:ext cx="162" cy="102"/>
            </a:xfrm>
            <a:prstGeom prst="roundRect">
              <a:avLst>
                <a:gd name="adj" fmla="val 16667"/>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grpSp>
      <p:grpSp>
        <p:nvGrpSpPr>
          <p:cNvPr id="4" name="Group 85"/>
          <p:cNvGrpSpPr>
            <a:grpSpLocks/>
          </p:cNvGrpSpPr>
          <p:nvPr/>
        </p:nvGrpSpPr>
        <p:grpSpPr bwMode="auto">
          <a:xfrm>
            <a:off x="3744770" y="5303840"/>
            <a:ext cx="500345" cy="161925"/>
            <a:chOff x="476" y="2666"/>
            <a:chExt cx="246" cy="102"/>
          </a:xfrm>
        </p:grpSpPr>
        <p:sp>
          <p:nvSpPr>
            <p:cNvPr id="35985" name="Line 86"/>
            <p:cNvSpPr>
              <a:spLocks noChangeShapeType="1"/>
            </p:cNvSpPr>
            <p:nvPr/>
          </p:nvSpPr>
          <p:spPr bwMode="auto">
            <a:xfrm flipH="1">
              <a:off x="616" y="2688"/>
              <a:ext cx="72" cy="0"/>
            </a:xfrm>
            <a:prstGeom prst="line">
              <a:avLst/>
            </a:prstGeom>
            <a:noFill/>
            <a:ln w="12700">
              <a:solidFill>
                <a:schemeClr val="tx1"/>
              </a:solidFill>
              <a:round/>
              <a:headEnd/>
              <a:tailEnd/>
            </a:ln>
          </p:spPr>
          <p:txBody>
            <a:bodyPr lIns="136800" tIns="93600" rIns="136800" bIns="93600" anchor="ctr"/>
            <a:lstStyle/>
            <a:p>
              <a:endParaRPr lang="zh-CN" altLang="en-US"/>
            </a:p>
          </p:txBody>
        </p:sp>
        <p:sp>
          <p:nvSpPr>
            <p:cNvPr id="35986" name="Line 87"/>
            <p:cNvSpPr>
              <a:spLocks noChangeShapeType="1"/>
            </p:cNvSpPr>
            <p:nvPr/>
          </p:nvSpPr>
          <p:spPr bwMode="auto">
            <a:xfrm flipH="1">
              <a:off x="620" y="2740"/>
              <a:ext cx="72" cy="0"/>
            </a:xfrm>
            <a:prstGeom prst="line">
              <a:avLst/>
            </a:prstGeom>
            <a:noFill/>
            <a:ln w="12700">
              <a:solidFill>
                <a:schemeClr val="tx1"/>
              </a:solidFill>
              <a:round/>
              <a:headEnd/>
              <a:tailEnd/>
            </a:ln>
          </p:spPr>
          <p:txBody>
            <a:bodyPr lIns="136800" tIns="93600" rIns="136800" bIns="93600" anchor="ctr"/>
            <a:lstStyle/>
            <a:p>
              <a:endParaRPr lang="zh-CN" altLang="en-US"/>
            </a:p>
          </p:txBody>
        </p:sp>
        <p:sp>
          <p:nvSpPr>
            <p:cNvPr id="35987" name="Oval 88"/>
            <p:cNvSpPr>
              <a:spLocks noChangeArrowheads="1"/>
            </p:cNvSpPr>
            <p:nvPr/>
          </p:nvSpPr>
          <p:spPr bwMode="auto">
            <a:xfrm>
              <a:off x="672" y="2670"/>
              <a:ext cx="50" cy="38"/>
            </a:xfrm>
            <a:prstGeom prst="ellipse">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sp>
          <p:nvSpPr>
            <p:cNvPr id="35988" name="Oval 89"/>
            <p:cNvSpPr>
              <a:spLocks noChangeArrowheads="1"/>
            </p:cNvSpPr>
            <p:nvPr/>
          </p:nvSpPr>
          <p:spPr bwMode="auto">
            <a:xfrm>
              <a:off x="672" y="2722"/>
              <a:ext cx="50" cy="38"/>
            </a:xfrm>
            <a:prstGeom prst="ellipse">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sp>
          <p:nvSpPr>
            <p:cNvPr id="35989" name="AutoShape 90"/>
            <p:cNvSpPr>
              <a:spLocks noChangeArrowheads="1"/>
            </p:cNvSpPr>
            <p:nvPr/>
          </p:nvSpPr>
          <p:spPr bwMode="auto">
            <a:xfrm>
              <a:off x="476" y="2666"/>
              <a:ext cx="162" cy="102"/>
            </a:xfrm>
            <a:prstGeom prst="roundRect">
              <a:avLst>
                <a:gd name="adj" fmla="val 16667"/>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grpSp>
      <p:grpSp>
        <p:nvGrpSpPr>
          <p:cNvPr id="5" name="Group 91"/>
          <p:cNvGrpSpPr>
            <a:grpSpLocks/>
          </p:cNvGrpSpPr>
          <p:nvPr/>
        </p:nvGrpSpPr>
        <p:grpSpPr bwMode="auto">
          <a:xfrm>
            <a:off x="4843183" y="4951415"/>
            <a:ext cx="502300" cy="161925"/>
            <a:chOff x="476" y="2666"/>
            <a:chExt cx="246" cy="102"/>
          </a:xfrm>
        </p:grpSpPr>
        <p:sp>
          <p:nvSpPr>
            <p:cNvPr id="35980" name="Line 92"/>
            <p:cNvSpPr>
              <a:spLocks noChangeShapeType="1"/>
            </p:cNvSpPr>
            <p:nvPr/>
          </p:nvSpPr>
          <p:spPr bwMode="auto">
            <a:xfrm flipH="1">
              <a:off x="616" y="2688"/>
              <a:ext cx="72" cy="0"/>
            </a:xfrm>
            <a:prstGeom prst="line">
              <a:avLst/>
            </a:prstGeom>
            <a:noFill/>
            <a:ln w="12700">
              <a:solidFill>
                <a:schemeClr val="tx1"/>
              </a:solidFill>
              <a:round/>
              <a:headEnd/>
              <a:tailEnd/>
            </a:ln>
          </p:spPr>
          <p:txBody>
            <a:bodyPr lIns="136800" tIns="93600" rIns="136800" bIns="93600" anchor="ctr"/>
            <a:lstStyle/>
            <a:p>
              <a:endParaRPr lang="zh-CN" altLang="en-US"/>
            </a:p>
          </p:txBody>
        </p:sp>
        <p:sp>
          <p:nvSpPr>
            <p:cNvPr id="35981" name="Line 93"/>
            <p:cNvSpPr>
              <a:spLocks noChangeShapeType="1"/>
            </p:cNvSpPr>
            <p:nvPr/>
          </p:nvSpPr>
          <p:spPr bwMode="auto">
            <a:xfrm flipH="1">
              <a:off x="620" y="2740"/>
              <a:ext cx="72" cy="0"/>
            </a:xfrm>
            <a:prstGeom prst="line">
              <a:avLst/>
            </a:prstGeom>
            <a:noFill/>
            <a:ln w="12700">
              <a:solidFill>
                <a:schemeClr val="tx1"/>
              </a:solidFill>
              <a:round/>
              <a:headEnd/>
              <a:tailEnd/>
            </a:ln>
          </p:spPr>
          <p:txBody>
            <a:bodyPr lIns="136800" tIns="93600" rIns="136800" bIns="93600" anchor="ctr"/>
            <a:lstStyle/>
            <a:p>
              <a:endParaRPr lang="zh-CN" altLang="en-US"/>
            </a:p>
          </p:txBody>
        </p:sp>
        <p:sp>
          <p:nvSpPr>
            <p:cNvPr id="35982" name="Oval 94"/>
            <p:cNvSpPr>
              <a:spLocks noChangeArrowheads="1"/>
            </p:cNvSpPr>
            <p:nvPr/>
          </p:nvSpPr>
          <p:spPr bwMode="auto">
            <a:xfrm>
              <a:off x="672" y="2670"/>
              <a:ext cx="50" cy="38"/>
            </a:xfrm>
            <a:prstGeom prst="ellipse">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sp>
          <p:nvSpPr>
            <p:cNvPr id="35983" name="Oval 95"/>
            <p:cNvSpPr>
              <a:spLocks noChangeArrowheads="1"/>
            </p:cNvSpPr>
            <p:nvPr/>
          </p:nvSpPr>
          <p:spPr bwMode="auto">
            <a:xfrm>
              <a:off x="672" y="2722"/>
              <a:ext cx="50" cy="38"/>
            </a:xfrm>
            <a:prstGeom prst="ellipse">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sp>
          <p:nvSpPr>
            <p:cNvPr id="35984" name="AutoShape 96"/>
            <p:cNvSpPr>
              <a:spLocks noChangeArrowheads="1"/>
            </p:cNvSpPr>
            <p:nvPr/>
          </p:nvSpPr>
          <p:spPr bwMode="auto">
            <a:xfrm>
              <a:off x="476" y="2666"/>
              <a:ext cx="162" cy="102"/>
            </a:xfrm>
            <a:prstGeom prst="roundRect">
              <a:avLst>
                <a:gd name="adj" fmla="val 16667"/>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grpSp>
      <p:grpSp>
        <p:nvGrpSpPr>
          <p:cNvPr id="6" name="Group 97"/>
          <p:cNvGrpSpPr>
            <a:grpSpLocks/>
          </p:cNvGrpSpPr>
          <p:nvPr/>
        </p:nvGrpSpPr>
        <p:grpSpPr bwMode="auto">
          <a:xfrm>
            <a:off x="5054267" y="5199065"/>
            <a:ext cx="502300" cy="161925"/>
            <a:chOff x="476" y="2666"/>
            <a:chExt cx="246" cy="102"/>
          </a:xfrm>
        </p:grpSpPr>
        <p:sp>
          <p:nvSpPr>
            <p:cNvPr id="35975" name="Line 98"/>
            <p:cNvSpPr>
              <a:spLocks noChangeShapeType="1"/>
            </p:cNvSpPr>
            <p:nvPr/>
          </p:nvSpPr>
          <p:spPr bwMode="auto">
            <a:xfrm flipH="1">
              <a:off x="616" y="2688"/>
              <a:ext cx="72" cy="0"/>
            </a:xfrm>
            <a:prstGeom prst="line">
              <a:avLst/>
            </a:prstGeom>
            <a:noFill/>
            <a:ln w="12700">
              <a:solidFill>
                <a:schemeClr val="tx1"/>
              </a:solidFill>
              <a:round/>
              <a:headEnd/>
              <a:tailEnd/>
            </a:ln>
          </p:spPr>
          <p:txBody>
            <a:bodyPr lIns="136800" tIns="93600" rIns="136800" bIns="93600" anchor="ctr"/>
            <a:lstStyle/>
            <a:p>
              <a:endParaRPr lang="zh-CN" altLang="en-US"/>
            </a:p>
          </p:txBody>
        </p:sp>
        <p:sp>
          <p:nvSpPr>
            <p:cNvPr id="35976" name="Line 99"/>
            <p:cNvSpPr>
              <a:spLocks noChangeShapeType="1"/>
            </p:cNvSpPr>
            <p:nvPr/>
          </p:nvSpPr>
          <p:spPr bwMode="auto">
            <a:xfrm flipH="1">
              <a:off x="620" y="2740"/>
              <a:ext cx="72" cy="0"/>
            </a:xfrm>
            <a:prstGeom prst="line">
              <a:avLst/>
            </a:prstGeom>
            <a:noFill/>
            <a:ln w="12700">
              <a:solidFill>
                <a:schemeClr val="tx1"/>
              </a:solidFill>
              <a:round/>
              <a:headEnd/>
              <a:tailEnd/>
            </a:ln>
          </p:spPr>
          <p:txBody>
            <a:bodyPr lIns="136800" tIns="93600" rIns="136800" bIns="93600" anchor="ctr"/>
            <a:lstStyle/>
            <a:p>
              <a:endParaRPr lang="zh-CN" altLang="en-US"/>
            </a:p>
          </p:txBody>
        </p:sp>
        <p:sp>
          <p:nvSpPr>
            <p:cNvPr id="35977" name="Oval 100"/>
            <p:cNvSpPr>
              <a:spLocks noChangeArrowheads="1"/>
            </p:cNvSpPr>
            <p:nvPr/>
          </p:nvSpPr>
          <p:spPr bwMode="auto">
            <a:xfrm>
              <a:off x="672" y="2670"/>
              <a:ext cx="50" cy="38"/>
            </a:xfrm>
            <a:prstGeom prst="ellipse">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sp>
          <p:nvSpPr>
            <p:cNvPr id="35978" name="Oval 101"/>
            <p:cNvSpPr>
              <a:spLocks noChangeArrowheads="1"/>
            </p:cNvSpPr>
            <p:nvPr/>
          </p:nvSpPr>
          <p:spPr bwMode="auto">
            <a:xfrm>
              <a:off x="672" y="2722"/>
              <a:ext cx="50" cy="38"/>
            </a:xfrm>
            <a:prstGeom prst="ellipse">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sp>
          <p:nvSpPr>
            <p:cNvPr id="35979" name="AutoShape 102"/>
            <p:cNvSpPr>
              <a:spLocks noChangeArrowheads="1"/>
            </p:cNvSpPr>
            <p:nvPr/>
          </p:nvSpPr>
          <p:spPr bwMode="auto">
            <a:xfrm>
              <a:off x="476" y="2666"/>
              <a:ext cx="162" cy="102"/>
            </a:xfrm>
            <a:prstGeom prst="roundRect">
              <a:avLst>
                <a:gd name="adj" fmla="val 16667"/>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grpSp>
      <p:grpSp>
        <p:nvGrpSpPr>
          <p:cNvPr id="7" name="Group 103"/>
          <p:cNvGrpSpPr>
            <a:grpSpLocks/>
          </p:cNvGrpSpPr>
          <p:nvPr/>
        </p:nvGrpSpPr>
        <p:grpSpPr bwMode="auto">
          <a:xfrm>
            <a:off x="6455624" y="4919665"/>
            <a:ext cx="502299" cy="161925"/>
            <a:chOff x="476" y="2666"/>
            <a:chExt cx="246" cy="102"/>
          </a:xfrm>
        </p:grpSpPr>
        <p:sp>
          <p:nvSpPr>
            <p:cNvPr id="35970" name="Line 104"/>
            <p:cNvSpPr>
              <a:spLocks noChangeShapeType="1"/>
            </p:cNvSpPr>
            <p:nvPr/>
          </p:nvSpPr>
          <p:spPr bwMode="auto">
            <a:xfrm flipH="1">
              <a:off x="616" y="2688"/>
              <a:ext cx="72" cy="0"/>
            </a:xfrm>
            <a:prstGeom prst="line">
              <a:avLst/>
            </a:prstGeom>
            <a:noFill/>
            <a:ln w="12700">
              <a:solidFill>
                <a:schemeClr val="tx1"/>
              </a:solidFill>
              <a:round/>
              <a:headEnd/>
              <a:tailEnd/>
            </a:ln>
          </p:spPr>
          <p:txBody>
            <a:bodyPr lIns="136800" tIns="93600" rIns="136800" bIns="93600" anchor="ctr"/>
            <a:lstStyle/>
            <a:p>
              <a:endParaRPr lang="zh-CN" altLang="en-US"/>
            </a:p>
          </p:txBody>
        </p:sp>
        <p:sp>
          <p:nvSpPr>
            <p:cNvPr id="35971" name="Line 105"/>
            <p:cNvSpPr>
              <a:spLocks noChangeShapeType="1"/>
            </p:cNvSpPr>
            <p:nvPr/>
          </p:nvSpPr>
          <p:spPr bwMode="auto">
            <a:xfrm flipH="1">
              <a:off x="620" y="2740"/>
              <a:ext cx="72" cy="0"/>
            </a:xfrm>
            <a:prstGeom prst="line">
              <a:avLst/>
            </a:prstGeom>
            <a:noFill/>
            <a:ln w="12700">
              <a:solidFill>
                <a:schemeClr val="tx1"/>
              </a:solidFill>
              <a:round/>
              <a:headEnd/>
              <a:tailEnd/>
            </a:ln>
          </p:spPr>
          <p:txBody>
            <a:bodyPr lIns="136800" tIns="93600" rIns="136800" bIns="93600" anchor="ctr"/>
            <a:lstStyle/>
            <a:p>
              <a:endParaRPr lang="zh-CN" altLang="en-US"/>
            </a:p>
          </p:txBody>
        </p:sp>
        <p:sp>
          <p:nvSpPr>
            <p:cNvPr id="35972" name="Oval 106"/>
            <p:cNvSpPr>
              <a:spLocks noChangeArrowheads="1"/>
            </p:cNvSpPr>
            <p:nvPr/>
          </p:nvSpPr>
          <p:spPr bwMode="auto">
            <a:xfrm>
              <a:off x="672" y="2670"/>
              <a:ext cx="50" cy="38"/>
            </a:xfrm>
            <a:prstGeom prst="ellipse">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sp>
          <p:nvSpPr>
            <p:cNvPr id="35973" name="Oval 107"/>
            <p:cNvSpPr>
              <a:spLocks noChangeArrowheads="1"/>
            </p:cNvSpPr>
            <p:nvPr/>
          </p:nvSpPr>
          <p:spPr bwMode="auto">
            <a:xfrm>
              <a:off x="672" y="2722"/>
              <a:ext cx="50" cy="38"/>
            </a:xfrm>
            <a:prstGeom prst="ellipse">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sp>
          <p:nvSpPr>
            <p:cNvPr id="35974" name="AutoShape 108"/>
            <p:cNvSpPr>
              <a:spLocks noChangeArrowheads="1"/>
            </p:cNvSpPr>
            <p:nvPr/>
          </p:nvSpPr>
          <p:spPr bwMode="auto">
            <a:xfrm>
              <a:off x="476" y="2666"/>
              <a:ext cx="162" cy="102"/>
            </a:xfrm>
            <a:prstGeom prst="roundRect">
              <a:avLst>
                <a:gd name="adj" fmla="val 16667"/>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grpSp>
      <p:grpSp>
        <p:nvGrpSpPr>
          <p:cNvPr id="8" name="Group 109"/>
          <p:cNvGrpSpPr>
            <a:grpSpLocks/>
          </p:cNvGrpSpPr>
          <p:nvPr/>
        </p:nvGrpSpPr>
        <p:grpSpPr bwMode="auto">
          <a:xfrm>
            <a:off x="6797657" y="5192715"/>
            <a:ext cx="500345" cy="161925"/>
            <a:chOff x="476" y="2666"/>
            <a:chExt cx="246" cy="102"/>
          </a:xfrm>
        </p:grpSpPr>
        <p:sp>
          <p:nvSpPr>
            <p:cNvPr id="35965" name="Line 110"/>
            <p:cNvSpPr>
              <a:spLocks noChangeShapeType="1"/>
            </p:cNvSpPr>
            <p:nvPr/>
          </p:nvSpPr>
          <p:spPr bwMode="auto">
            <a:xfrm flipH="1">
              <a:off x="616" y="2688"/>
              <a:ext cx="72" cy="0"/>
            </a:xfrm>
            <a:prstGeom prst="line">
              <a:avLst/>
            </a:prstGeom>
            <a:noFill/>
            <a:ln w="12700">
              <a:solidFill>
                <a:schemeClr val="tx1"/>
              </a:solidFill>
              <a:round/>
              <a:headEnd/>
              <a:tailEnd/>
            </a:ln>
          </p:spPr>
          <p:txBody>
            <a:bodyPr lIns="136800" tIns="93600" rIns="136800" bIns="93600" anchor="ctr"/>
            <a:lstStyle/>
            <a:p>
              <a:endParaRPr lang="zh-CN" altLang="en-US"/>
            </a:p>
          </p:txBody>
        </p:sp>
        <p:sp>
          <p:nvSpPr>
            <p:cNvPr id="35966" name="Line 111"/>
            <p:cNvSpPr>
              <a:spLocks noChangeShapeType="1"/>
            </p:cNvSpPr>
            <p:nvPr/>
          </p:nvSpPr>
          <p:spPr bwMode="auto">
            <a:xfrm flipH="1">
              <a:off x="620" y="2740"/>
              <a:ext cx="72" cy="0"/>
            </a:xfrm>
            <a:prstGeom prst="line">
              <a:avLst/>
            </a:prstGeom>
            <a:noFill/>
            <a:ln w="12700">
              <a:solidFill>
                <a:schemeClr val="tx1"/>
              </a:solidFill>
              <a:round/>
              <a:headEnd/>
              <a:tailEnd/>
            </a:ln>
          </p:spPr>
          <p:txBody>
            <a:bodyPr lIns="136800" tIns="93600" rIns="136800" bIns="93600" anchor="ctr"/>
            <a:lstStyle/>
            <a:p>
              <a:endParaRPr lang="zh-CN" altLang="en-US"/>
            </a:p>
          </p:txBody>
        </p:sp>
        <p:sp>
          <p:nvSpPr>
            <p:cNvPr id="35967" name="Oval 112"/>
            <p:cNvSpPr>
              <a:spLocks noChangeArrowheads="1"/>
            </p:cNvSpPr>
            <p:nvPr/>
          </p:nvSpPr>
          <p:spPr bwMode="auto">
            <a:xfrm>
              <a:off x="672" y="2670"/>
              <a:ext cx="50" cy="38"/>
            </a:xfrm>
            <a:prstGeom prst="ellipse">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sp>
          <p:nvSpPr>
            <p:cNvPr id="35968" name="Oval 113"/>
            <p:cNvSpPr>
              <a:spLocks noChangeArrowheads="1"/>
            </p:cNvSpPr>
            <p:nvPr/>
          </p:nvSpPr>
          <p:spPr bwMode="auto">
            <a:xfrm>
              <a:off x="672" y="2722"/>
              <a:ext cx="50" cy="38"/>
            </a:xfrm>
            <a:prstGeom prst="ellipse">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sp>
          <p:nvSpPr>
            <p:cNvPr id="35969" name="AutoShape 114"/>
            <p:cNvSpPr>
              <a:spLocks noChangeArrowheads="1"/>
            </p:cNvSpPr>
            <p:nvPr/>
          </p:nvSpPr>
          <p:spPr bwMode="auto">
            <a:xfrm>
              <a:off x="476" y="2666"/>
              <a:ext cx="162" cy="102"/>
            </a:xfrm>
            <a:prstGeom prst="roundRect">
              <a:avLst>
                <a:gd name="adj" fmla="val 16667"/>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grpSp>
      <p:grpSp>
        <p:nvGrpSpPr>
          <p:cNvPr id="9" name="Group 115"/>
          <p:cNvGrpSpPr>
            <a:grpSpLocks/>
          </p:cNvGrpSpPr>
          <p:nvPr/>
        </p:nvGrpSpPr>
        <p:grpSpPr bwMode="auto">
          <a:xfrm>
            <a:off x="6178089" y="5192715"/>
            <a:ext cx="502299" cy="161925"/>
            <a:chOff x="476" y="2666"/>
            <a:chExt cx="246" cy="102"/>
          </a:xfrm>
        </p:grpSpPr>
        <p:sp>
          <p:nvSpPr>
            <p:cNvPr id="35960" name="Line 116"/>
            <p:cNvSpPr>
              <a:spLocks noChangeShapeType="1"/>
            </p:cNvSpPr>
            <p:nvPr/>
          </p:nvSpPr>
          <p:spPr bwMode="auto">
            <a:xfrm flipH="1">
              <a:off x="616" y="2688"/>
              <a:ext cx="72" cy="0"/>
            </a:xfrm>
            <a:prstGeom prst="line">
              <a:avLst/>
            </a:prstGeom>
            <a:noFill/>
            <a:ln w="12700">
              <a:solidFill>
                <a:schemeClr val="tx1"/>
              </a:solidFill>
              <a:round/>
              <a:headEnd/>
              <a:tailEnd/>
            </a:ln>
          </p:spPr>
          <p:txBody>
            <a:bodyPr lIns="136800" tIns="93600" rIns="136800" bIns="93600" anchor="ctr"/>
            <a:lstStyle/>
            <a:p>
              <a:endParaRPr lang="zh-CN" altLang="en-US"/>
            </a:p>
          </p:txBody>
        </p:sp>
        <p:sp>
          <p:nvSpPr>
            <p:cNvPr id="35961" name="Line 117"/>
            <p:cNvSpPr>
              <a:spLocks noChangeShapeType="1"/>
            </p:cNvSpPr>
            <p:nvPr/>
          </p:nvSpPr>
          <p:spPr bwMode="auto">
            <a:xfrm flipH="1">
              <a:off x="620" y="2740"/>
              <a:ext cx="72" cy="0"/>
            </a:xfrm>
            <a:prstGeom prst="line">
              <a:avLst/>
            </a:prstGeom>
            <a:noFill/>
            <a:ln w="12700">
              <a:solidFill>
                <a:schemeClr val="tx1"/>
              </a:solidFill>
              <a:round/>
              <a:headEnd/>
              <a:tailEnd/>
            </a:ln>
          </p:spPr>
          <p:txBody>
            <a:bodyPr lIns="136800" tIns="93600" rIns="136800" bIns="93600" anchor="ctr"/>
            <a:lstStyle/>
            <a:p>
              <a:endParaRPr lang="zh-CN" altLang="en-US"/>
            </a:p>
          </p:txBody>
        </p:sp>
        <p:sp>
          <p:nvSpPr>
            <p:cNvPr id="35962" name="Oval 118"/>
            <p:cNvSpPr>
              <a:spLocks noChangeArrowheads="1"/>
            </p:cNvSpPr>
            <p:nvPr/>
          </p:nvSpPr>
          <p:spPr bwMode="auto">
            <a:xfrm>
              <a:off x="672" y="2670"/>
              <a:ext cx="50" cy="38"/>
            </a:xfrm>
            <a:prstGeom prst="ellipse">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sp>
          <p:nvSpPr>
            <p:cNvPr id="35963" name="Oval 119"/>
            <p:cNvSpPr>
              <a:spLocks noChangeArrowheads="1"/>
            </p:cNvSpPr>
            <p:nvPr/>
          </p:nvSpPr>
          <p:spPr bwMode="auto">
            <a:xfrm>
              <a:off x="672" y="2722"/>
              <a:ext cx="50" cy="38"/>
            </a:xfrm>
            <a:prstGeom prst="ellipse">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sp>
          <p:nvSpPr>
            <p:cNvPr id="35964" name="AutoShape 120"/>
            <p:cNvSpPr>
              <a:spLocks noChangeArrowheads="1"/>
            </p:cNvSpPr>
            <p:nvPr/>
          </p:nvSpPr>
          <p:spPr bwMode="auto">
            <a:xfrm>
              <a:off x="476" y="2666"/>
              <a:ext cx="162" cy="102"/>
            </a:xfrm>
            <a:prstGeom prst="roundRect">
              <a:avLst>
                <a:gd name="adj" fmla="val 16667"/>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grpSp>
      <p:grpSp>
        <p:nvGrpSpPr>
          <p:cNvPr id="10" name="Group 121"/>
          <p:cNvGrpSpPr>
            <a:grpSpLocks/>
          </p:cNvGrpSpPr>
          <p:nvPr/>
        </p:nvGrpSpPr>
        <p:grpSpPr bwMode="auto">
          <a:xfrm>
            <a:off x="7694760" y="4929190"/>
            <a:ext cx="500345" cy="161925"/>
            <a:chOff x="476" y="2666"/>
            <a:chExt cx="246" cy="102"/>
          </a:xfrm>
        </p:grpSpPr>
        <p:sp>
          <p:nvSpPr>
            <p:cNvPr id="35955" name="Line 122"/>
            <p:cNvSpPr>
              <a:spLocks noChangeShapeType="1"/>
            </p:cNvSpPr>
            <p:nvPr/>
          </p:nvSpPr>
          <p:spPr bwMode="auto">
            <a:xfrm flipH="1">
              <a:off x="616" y="2688"/>
              <a:ext cx="72" cy="0"/>
            </a:xfrm>
            <a:prstGeom prst="line">
              <a:avLst/>
            </a:prstGeom>
            <a:noFill/>
            <a:ln w="12700">
              <a:solidFill>
                <a:schemeClr val="tx1"/>
              </a:solidFill>
              <a:round/>
              <a:headEnd/>
              <a:tailEnd/>
            </a:ln>
          </p:spPr>
          <p:txBody>
            <a:bodyPr lIns="136800" tIns="93600" rIns="136800" bIns="93600" anchor="ctr"/>
            <a:lstStyle/>
            <a:p>
              <a:endParaRPr lang="zh-CN" altLang="en-US"/>
            </a:p>
          </p:txBody>
        </p:sp>
        <p:sp>
          <p:nvSpPr>
            <p:cNvPr id="35956" name="Line 123"/>
            <p:cNvSpPr>
              <a:spLocks noChangeShapeType="1"/>
            </p:cNvSpPr>
            <p:nvPr/>
          </p:nvSpPr>
          <p:spPr bwMode="auto">
            <a:xfrm flipH="1">
              <a:off x="620" y="2740"/>
              <a:ext cx="72" cy="0"/>
            </a:xfrm>
            <a:prstGeom prst="line">
              <a:avLst/>
            </a:prstGeom>
            <a:noFill/>
            <a:ln w="12700">
              <a:solidFill>
                <a:schemeClr val="tx1"/>
              </a:solidFill>
              <a:round/>
              <a:headEnd/>
              <a:tailEnd/>
            </a:ln>
          </p:spPr>
          <p:txBody>
            <a:bodyPr lIns="136800" tIns="93600" rIns="136800" bIns="93600" anchor="ctr"/>
            <a:lstStyle/>
            <a:p>
              <a:endParaRPr lang="zh-CN" altLang="en-US"/>
            </a:p>
          </p:txBody>
        </p:sp>
        <p:sp>
          <p:nvSpPr>
            <p:cNvPr id="35957" name="Oval 124"/>
            <p:cNvSpPr>
              <a:spLocks noChangeArrowheads="1"/>
            </p:cNvSpPr>
            <p:nvPr/>
          </p:nvSpPr>
          <p:spPr bwMode="auto">
            <a:xfrm>
              <a:off x="672" y="2670"/>
              <a:ext cx="50" cy="38"/>
            </a:xfrm>
            <a:prstGeom prst="ellipse">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sp>
          <p:nvSpPr>
            <p:cNvPr id="35958" name="Oval 125"/>
            <p:cNvSpPr>
              <a:spLocks noChangeArrowheads="1"/>
            </p:cNvSpPr>
            <p:nvPr/>
          </p:nvSpPr>
          <p:spPr bwMode="auto">
            <a:xfrm>
              <a:off x="672" y="2722"/>
              <a:ext cx="50" cy="38"/>
            </a:xfrm>
            <a:prstGeom prst="ellipse">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sp>
          <p:nvSpPr>
            <p:cNvPr id="35959" name="AutoShape 126"/>
            <p:cNvSpPr>
              <a:spLocks noChangeArrowheads="1"/>
            </p:cNvSpPr>
            <p:nvPr/>
          </p:nvSpPr>
          <p:spPr bwMode="auto">
            <a:xfrm>
              <a:off x="476" y="2666"/>
              <a:ext cx="162" cy="102"/>
            </a:xfrm>
            <a:prstGeom prst="roundRect">
              <a:avLst>
                <a:gd name="adj" fmla="val 16667"/>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grpSp>
      <p:grpSp>
        <p:nvGrpSpPr>
          <p:cNvPr id="11" name="Group 127"/>
          <p:cNvGrpSpPr>
            <a:grpSpLocks/>
          </p:cNvGrpSpPr>
          <p:nvPr/>
        </p:nvGrpSpPr>
        <p:grpSpPr bwMode="auto">
          <a:xfrm>
            <a:off x="8085655" y="5229227"/>
            <a:ext cx="502299" cy="161925"/>
            <a:chOff x="476" y="2666"/>
            <a:chExt cx="246" cy="102"/>
          </a:xfrm>
        </p:grpSpPr>
        <p:sp>
          <p:nvSpPr>
            <p:cNvPr id="35950" name="Line 128"/>
            <p:cNvSpPr>
              <a:spLocks noChangeShapeType="1"/>
            </p:cNvSpPr>
            <p:nvPr/>
          </p:nvSpPr>
          <p:spPr bwMode="auto">
            <a:xfrm flipH="1">
              <a:off x="616" y="2688"/>
              <a:ext cx="72" cy="0"/>
            </a:xfrm>
            <a:prstGeom prst="line">
              <a:avLst/>
            </a:prstGeom>
            <a:noFill/>
            <a:ln w="12700">
              <a:solidFill>
                <a:schemeClr val="tx1"/>
              </a:solidFill>
              <a:round/>
              <a:headEnd/>
              <a:tailEnd/>
            </a:ln>
          </p:spPr>
          <p:txBody>
            <a:bodyPr lIns="136800" tIns="93600" rIns="136800" bIns="93600" anchor="ctr"/>
            <a:lstStyle/>
            <a:p>
              <a:endParaRPr lang="zh-CN" altLang="en-US"/>
            </a:p>
          </p:txBody>
        </p:sp>
        <p:sp>
          <p:nvSpPr>
            <p:cNvPr id="35951" name="Line 129"/>
            <p:cNvSpPr>
              <a:spLocks noChangeShapeType="1"/>
            </p:cNvSpPr>
            <p:nvPr/>
          </p:nvSpPr>
          <p:spPr bwMode="auto">
            <a:xfrm flipH="1">
              <a:off x="620" y="2740"/>
              <a:ext cx="72" cy="0"/>
            </a:xfrm>
            <a:prstGeom prst="line">
              <a:avLst/>
            </a:prstGeom>
            <a:noFill/>
            <a:ln w="12700">
              <a:solidFill>
                <a:schemeClr val="tx1"/>
              </a:solidFill>
              <a:round/>
              <a:headEnd/>
              <a:tailEnd/>
            </a:ln>
          </p:spPr>
          <p:txBody>
            <a:bodyPr lIns="136800" tIns="93600" rIns="136800" bIns="93600" anchor="ctr"/>
            <a:lstStyle/>
            <a:p>
              <a:endParaRPr lang="zh-CN" altLang="en-US"/>
            </a:p>
          </p:txBody>
        </p:sp>
        <p:sp>
          <p:nvSpPr>
            <p:cNvPr id="35952" name="Oval 130"/>
            <p:cNvSpPr>
              <a:spLocks noChangeArrowheads="1"/>
            </p:cNvSpPr>
            <p:nvPr/>
          </p:nvSpPr>
          <p:spPr bwMode="auto">
            <a:xfrm>
              <a:off x="672" y="2670"/>
              <a:ext cx="50" cy="38"/>
            </a:xfrm>
            <a:prstGeom prst="ellipse">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sp>
          <p:nvSpPr>
            <p:cNvPr id="35953" name="Oval 131"/>
            <p:cNvSpPr>
              <a:spLocks noChangeArrowheads="1"/>
            </p:cNvSpPr>
            <p:nvPr/>
          </p:nvSpPr>
          <p:spPr bwMode="auto">
            <a:xfrm>
              <a:off x="672" y="2722"/>
              <a:ext cx="50" cy="38"/>
            </a:xfrm>
            <a:prstGeom prst="ellipse">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sp>
          <p:nvSpPr>
            <p:cNvPr id="35954" name="AutoShape 132"/>
            <p:cNvSpPr>
              <a:spLocks noChangeArrowheads="1"/>
            </p:cNvSpPr>
            <p:nvPr/>
          </p:nvSpPr>
          <p:spPr bwMode="auto">
            <a:xfrm>
              <a:off x="476" y="2666"/>
              <a:ext cx="162" cy="102"/>
            </a:xfrm>
            <a:prstGeom prst="roundRect">
              <a:avLst>
                <a:gd name="adj" fmla="val 16667"/>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grpSp>
      <p:grpSp>
        <p:nvGrpSpPr>
          <p:cNvPr id="12" name="Group 133"/>
          <p:cNvGrpSpPr>
            <a:grpSpLocks/>
          </p:cNvGrpSpPr>
          <p:nvPr/>
        </p:nvGrpSpPr>
        <p:grpSpPr bwMode="auto">
          <a:xfrm>
            <a:off x="9209476" y="5000627"/>
            <a:ext cx="500345" cy="161925"/>
            <a:chOff x="476" y="2666"/>
            <a:chExt cx="246" cy="102"/>
          </a:xfrm>
        </p:grpSpPr>
        <p:sp>
          <p:nvSpPr>
            <p:cNvPr id="35945" name="Line 134"/>
            <p:cNvSpPr>
              <a:spLocks noChangeShapeType="1"/>
            </p:cNvSpPr>
            <p:nvPr/>
          </p:nvSpPr>
          <p:spPr bwMode="auto">
            <a:xfrm flipH="1">
              <a:off x="616" y="2688"/>
              <a:ext cx="72" cy="0"/>
            </a:xfrm>
            <a:prstGeom prst="line">
              <a:avLst/>
            </a:prstGeom>
            <a:noFill/>
            <a:ln w="12700">
              <a:solidFill>
                <a:schemeClr val="tx1"/>
              </a:solidFill>
              <a:round/>
              <a:headEnd/>
              <a:tailEnd/>
            </a:ln>
          </p:spPr>
          <p:txBody>
            <a:bodyPr lIns="136800" tIns="93600" rIns="136800" bIns="93600" anchor="ctr"/>
            <a:lstStyle/>
            <a:p>
              <a:endParaRPr lang="zh-CN" altLang="en-US"/>
            </a:p>
          </p:txBody>
        </p:sp>
        <p:sp>
          <p:nvSpPr>
            <p:cNvPr id="35946" name="Line 135"/>
            <p:cNvSpPr>
              <a:spLocks noChangeShapeType="1"/>
            </p:cNvSpPr>
            <p:nvPr/>
          </p:nvSpPr>
          <p:spPr bwMode="auto">
            <a:xfrm flipH="1">
              <a:off x="620" y="2740"/>
              <a:ext cx="72" cy="0"/>
            </a:xfrm>
            <a:prstGeom prst="line">
              <a:avLst/>
            </a:prstGeom>
            <a:noFill/>
            <a:ln w="12700">
              <a:solidFill>
                <a:schemeClr val="tx1"/>
              </a:solidFill>
              <a:round/>
              <a:headEnd/>
              <a:tailEnd/>
            </a:ln>
          </p:spPr>
          <p:txBody>
            <a:bodyPr lIns="136800" tIns="93600" rIns="136800" bIns="93600" anchor="ctr"/>
            <a:lstStyle/>
            <a:p>
              <a:endParaRPr lang="zh-CN" altLang="en-US"/>
            </a:p>
          </p:txBody>
        </p:sp>
        <p:sp>
          <p:nvSpPr>
            <p:cNvPr id="35947" name="Oval 136"/>
            <p:cNvSpPr>
              <a:spLocks noChangeArrowheads="1"/>
            </p:cNvSpPr>
            <p:nvPr/>
          </p:nvSpPr>
          <p:spPr bwMode="auto">
            <a:xfrm>
              <a:off x="672" y="2670"/>
              <a:ext cx="50" cy="38"/>
            </a:xfrm>
            <a:prstGeom prst="ellipse">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sp>
          <p:nvSpPr>
            <p:cNvPr id="35948" name="Oval 137"/>
            <p:cNvSpPr>
              <a:spLocks noChangeArrowheads="1"/>
            </p:cNvSpPr>
            <p:nvPr/>
          </p:nvSpPr>
          <p:spPr bwMode="auto">
            <a:xfrm>
              <a:off x="672" y="2722"/>
              <a:ext cx="50" cy="38"/>
            </a:xfrm>
            <a:prstGeom prst="ellipse">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sp>
          <p:nvSpPr>
            <p:cNvPr id="35949" name="AutoShape 138"/>
            <p:cNvSpPr>
              <a:spLocks noChangeArrowheads="1"/>
            </p:cNvSpPr>
            <p:nvPr/>
          </p:nvSpPr>
          <p:spPr bwMode="auto">
            <a:xfrm>
              <a:off x="476" y="2666"/>
              <a:ext cx="162" cy="102"/>
            </a:xfrm>
            <a:prstGeom prst="roundRect">
              <a:avLst>
                <a:gd name="adj" fmla="val 16667"/>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grpSp>
      <p:grpSp>
        <p:nvGrpSpPr>
          <p:cNvPr id="13" name="Group 139"/>
          <p:cNvGrpSpPr>
            <a:grpSpLocks/>
          </p:cNvGrpSpPr>
          <p:nvPr/>
        </p:nvGrpSpPr>
        <p:grpSpPr bwMode="auto">
          <a:xfrm>
            <a:off x="9588643" y="5249865"/>
            <a:ext cx="502300" cy="161925"/>
            <a:chOff x="476" y="2666"/>
            <a:chExt cx="246" cy="102"/>
          </a:xfrm>
        </p:grpSpPr>
        <p:sp>
          <p:nvSpPr>
            <p:cNvPr id="35940" name="Line 140"/>
            <p:cNvSpPr>
              <a:spLocks noChangeShapeType="1"/>
            </p:cNvSpPr>
            <p:nvPr/>
          </p:nvSpPr>
          <p:spPr bwMode="auto">
            <a:xfrm flipH="1">
              <a:off x="616" y="2688"/>
              <a:ext cx="72" cy="0"/>
            </a:xfrm>
            <a:prstGeom prst="line">
              <a:avLst/>
            </a:prstGeom>
            <a:noFill/>
            <a:ln w="12700">
              <a:solidFill>
                <a:schemeClr val="tx1"/>
              </a:solidFill>
              <a:round/>
              <a:headEnd/>
              <a:tailEnd/>
            </a:ln>
          </p:spPr>
          <p:txBody>
            <a:bodyPr lIns="136800" tIns="93600" rIns="136800" bIns="93600" anchor="ctr"/>
            <a:lstStyle/>
            <a:p>
              <a:endParaRPr lang="zh-CN" altLang="en-US"/>
            </a:p>
          </p:txBody>
        </p:sp>
        <p:sp>
          <p:nvSpPr>
            <p:cNvPr id="35941" name="Line 141"/>
            <p:cNvSpPr>
              <a:spLocks noChangeShapeType="1"/>
            </p:cNvSpPr>
            <p:nvPr/>
          </p:nvSpPr>
          <p:spPr bwMode="auto">
            <a:xfrm flipH="1">
              <a:off x="620" y="2740"/>
              <a:ext cx="72" cy="0"/>
            </a:xfrm>
            <a:prstGeom prst="line">
              <a:avLst/>
            </a:prstGeom>
            <a:noFill/>
            <a:ln w="12700">
              <a:solidFill>
                <a:schemeClr val="tx1"/>
              </a:solidFill>
              <a:round/>
              <a:headEnd/>
              <a:tailEnd/>
            </a:ln>
          </p:spPr>
          <p:txBody>
            <a:bodyPr lIns="136800" tIns="93600" rIns="136800" bIns="93600" anchor="ctr"/>
            <a:lstStyle/>
            <a:p>
              <a:endParaRPr lang="zh-CN" altLang="en-US"/>
            </a:p>
          </p:txBody>
        </p:sp>
        <p:sp>
          <p:nvSpPr>
            <p:cNvPr id="35942" name="Oval 142"/>
            <p:cNvSpPr>
              <a:spLocks noChangeArrowheads="1"/>
            </p:cNvSpPr>
            <p:nvPr/>
          </p:nvSpPr>
          <p:spPr bwMode="auto">
            <a:xfrm>
              <a:off x="672" y="2670"/>
              <a:ext cx="50" cy="38"/>
            </a:xfrm>
            <a:prstGeom prst="ellipse">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sp>
          <p:nvSpPr>
            <p:cNvPr id="35943" name="Oval 143"/>
            <p:cNvSpPr>
              <a:spLocks noChangeArrowheads="1"/>
            </p:cNvSpPr>
            <p:nvPr/>
          </p:nvSpPr>
          <p:spPr bwMode="auto">
            <a:xfrm>
              <a:off x="672" y="2722"/>
              <a:ext cx="50" cy="38"/>
            </a:xfrm>
            <a:prstGeom prst="ellipse">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sp>
          <p:nvSpPr>
            <p:cNvPr id="35944" name="AutoShape 144"/>
            <p:cNvSpPr>
              <a:spLocks noChangeArrowheads="1"/>
            </p:cNvSpPr>
            <p:nvPr/>
          </p:nvSpPr>
          <p:spPr bwMode="auto">
            <a:xfrm>
              <a:off x="476" y="2666"/>
              <a:ext cx="162" cy="102"/>
            </a:xfrm>
            <a:prstGeom prst="roundRect">
              <a:avLst>
                <a:gd name="adj" fmla="val 16667"/>
              </a:avLst>
            </a:prstGeom>
            <a:solidFill>
              <a:srgbClr val="FFFFCC"/>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grpSp>
      <p:sp>
        <p:nvSpPr>
          <p:cNvPr id="35925" name="Line 145"/>
          <p:cNvSpPr>
            <a:spLocks noChangeShapeType="1"/>
          </p:cNvSpPr>
          <p:nvPr/>
        </p:nvSpPr>
        <p:spPr bwMode="auto">
          <a:xfrm flipV="1">
            <a:off x="1350542" y="2557463"/>
            <a:ext cx="9301335" cy="25400"/>
          </a:xfrm>
          <a:prstGeom prst="line">
            <a:avLst/>
          </a:prstGeom>
          <a:noFill/>
          <a:ln w="12700">
            <a:solidFill>
              <a:schemeClr val="tx1"/>
            </a:solidFill>
            <a:prstDash val="sysDot"/>
            <a:round/>
            <a:headEnd/>
            <a:tailEnd/>
          </a:ln>
        </p:spPr>
        <p:txBody>
          <a:bodyPr lIns="136800" tIns="93600" rIns="136800" bIns="93600" anchor="ctr"/>
          <a:lstStyle/>
          <a:p>
            <a:endParaRPr lang="zh-CN" altLang="en-US"/>
          </a:p>
        </p:txBody>
      </p:sp>
      <p:sp>
        <p:nvSpPr>
          <p:cNvPr id="273554" name="Text Box 146"/>
          <p:cNvSpPr txBox="1">
            <a:spLocks noChangeArrowheads="1"/>
          </p:cNvSpPr>
          <p:nvPr/>
        </p:nvSpPr>
        <p:spPr bwMode="auto">
          <a:xfrm>
            <a:off x="1117731" y="4062414"/>
            <a:ext cx="1520807" cy="435249"/>
          </a:xfrm>
          <a:prstGeom prst="rect">
            <a:avLst/>
          </a:prstGeom>
          <a:noFill/>
          <a:ln w="12700">
            <a:noFill/>
            <a:miter lim="800000"/>
            <a:headEnd/>
            <a:tailEnd/>
          </a:ln>
        </p:spPr>
        <p:txBody>
          <a:bodyPr wrap="square" lIns="136800" tIns="93600" rIns="136800" bIns="93600" anchor="ctr">
            <a:spAutoFit/>
          </a:bodyPr>
          <a:lstStyle/>
          <a:p>
            <a:pPr algn="r" eaLnBrk="0" hangingPunct="0">
              <a:spcBef>
                <a:spcPct val="50000"/>
              </a:spcBef>
              <a:defRPr/>
            </a:pPr>
            <a:r>
              <a:rPr lang="zh-CN" altLang="en-GB" sz="1600" dirty="0">
                <a:effectLst>
                  <a:outerShdw blurRad="38100" dist="38100" dir="2700000" algn="tl">
                    <a:srgbClr val="C0C0C0"/>
                  </a:outerShdw>
                </a:effectLst>
                <a:latin typeface="黑体" pitchFamily="2" charset="-122"/>
                <a:ea typeface="黑体" pitchFamily="2" charset="-122"/>
              </a:rPr>
              <a:t>业务服务</a:t>
            </a:r>
          </a:p>
        </p:txBody>
      </p:sp>
      <p:cxnSp>
        <p:nvCxnSpPr>
          <p:cNvPr id="35927" name="AutoShape 147"/>
          <p:cNvCxnSpPr>
            <a:cxnSpLocks noChangeShapeType="1"/>
            <a:stCxn id="35997" idx="6"/>
            <a:endCxn id="35876" idx="2"/>
          </p:cNvCxnSpPr>
          <p:nvPr/>
        </p:nvCxnSpPr>
        <p:spPr bwMode="auto">
          <a:xfrm flipH="1" flipV="1">
            <a:off x="3131065" y="4572000"/>
            <a:ext cx="600024" cy="323850"/>
          </a:xfrm>
          <a:prstGeom prst="bentConnector4">
            <a:avLst>
              <a:gd name="adj1" fmla="val 648"/>
              <a:gd name="adj2" fmla="val 37741"/>
            </a:avLst>
          </a:prstGeom>
          <a:noFill/>
          <a:ln w="12700">
            <a:solidFill>
              <a:schemeClr val="tx1"/>
            </a:solidFill>
            <a:miter lim="800000"/>
            <a:headEnd/>
            <a:tailEnd/>
          </a:ln>
        </p:spPr>
      </p:cxnSp>
      <p:cxnSp>
        <p:nvCxnSpPr>
          <p:cNvPr id="35928" name="AutoShape 148"/>
          <p:cNvCxnSpPr>
            <a:cxnSpLocks noChangeShapeType="1"/>
            <a:stCxn id="35992" idx="6"/>
            <a:endCxn id="35877" idx="2"/>
          </p:cNvCxnSpPr>
          <p:nvPr/>
        </p:nvCxnSpPr>
        <p:spPr bwMode="auto">
          <a:xfrm flipV="1">
            <a:off x="3957809" y="4572000"/>
            <a:ext cx="199356" cy="552450"/>
          </a:xfrm>
          <a:prstGeom prst="bentConnector2">
            <a:avLst/>
          </a:prstGeom>
          <a:noFill/>
          <a:ln w="12700">
            <a:solidFill>
              <a:schemeClr val="tx1"/>
            </a:solidFill>
            <a:miter lim="800000"/>
            <a:headEnd/>
            <a:tailEnd/>
          </a:ln>
        </p:spPr>
      </p:cxnSp>
      <p:cxnSp>
        <p:nvCxnSpPr>
          <p:cNvPr id="35929" name="AutoShape 149"/>
          <p:cNvCxnSpPr>
            <a:cxnSpLocks noChangeShapeType="1"/>
            <a:stCxn id="35982" idx="6"/>
            <a:endCxn id="35878" idx="2"/>
          </p:cNvCxnSpPr>
          <p:nvPr/>
        </p:nvCxnSpPr>
        <p:spPr bwMode="auto">
          <a:xfrm flipH="1" flipV="1">
            <a:off x="5271215" y="4546602"/>
            <a:ext cx="74269" cy="441325"/>
          </a:xfrm>
          <a:prstGeom prst="bentConnector4">
            <a:avLst>
              <a:gd name="adj1" fmla="val -263162"/>
              <a:gd name="adj2" fmla="val 40287"/>
            </a:avLst>
          </a:prstGeom>
          <a:noFill/>
          <a:ln w="12700">
            <a:solidFill>
              <a:schemeClr val="tx1"/>
            </a:solidFill>
            <a:miter lim="800000"/>
            <a:headEnd/>
            <a:tailEnd/>
          </a:ln>
        </p:spPr>
      </p:cxnSp>
      <p:cxnSp>
        <p:nvCxnSpPr>
          <p:cNvPr id="35930" name="AutoShape 150"/>
          <p:cNvCxnSpPr>
            <a:cxnSpLocks noChangeShapeType="1"/>
            <a:stCxn id="35977" idx="7"/>
            <a:endCxn id="35878" idx="2"/>
          </p:cNvCxnSpPr>
          <p:nvPr/>
        </p:nvCxnSpPr>
        <p:spPr bwMode="auto">
          <a:xfrm rot="5400000" flipH="1">
            <a:off x="5071903" y="4745911"/>
            <a:ext cx="668338" cy="269717"/>
          </a:xfrm>
          <a:prstGeom prst="bentConnector3">
            <a:avLst>
              <a:gd name="adj1" fmla="val 60806"/>
            </a:avLst>
          </a:prstGeom>
          <a:noFill/>
          <a:ln w="12700">
            <a:solidFill>
              <a:schemeClr val="tx1"/>
            </a:solidFill>
            <a:miter lim="800000"/>
            <a:headEnd/>
            <a:tailEnd/>
          </a:ln>
        </p:spPr>
      </p:cxnSp>
      <p:cxnSp>
        <p:nvCxnSpPr>
          <p:cNvPr id="35931" name="AutoShape 151"/>
          <p:cNvCxnSpPr>
            <a:cxnSpLocks noChangeShapeType="1"/>
            <a:stCxn id="35972" idx="7"/>
            <a:endCxn id="35879" idx="2"/>
          </p:cNvCxnSpPr>
          <p:nvPr/>
        </p:nvCxnSpPr>
        <p:spPr bwMode="auto">
          <a:xfrm rot="5400000" flipH="1">
            <a:off x="6458556" y="4451808"/>
            <a:ext cx="388938" cy="578524"/>
          </a:xfrm>
          <a:prstGeom prst="bentConnector3">
            <a:avLst>
              <a:gd name="adj1" fmla="val 33468"/>
            </a:avLst>
          </a:prstGeom>
          <a:noFill/>
          <a:ln w="12700">
            <a:solidFill>
              <a:schemeClr val="tx1"/>
            </a:solidFill>
            <a:miter lim="800000"/>
            <a:headEnd/>
            <a:tailEnd/>
          </a:ln>
        </p:spPr>
      </p:cxnSp>
      <p:cxnSp>
        <p:nvCxnSpPr>
          <p:cNvPr id="35932" name="AutoShape 152"/>
          <p:cNvCxnSpPr>
            <a:cxnSpLocks noChangeShapeType="1"/>
            <a:stCxn id="35967" idx="0"/>
            <a:endCxn id="35880" idx="2"/>
          </p:cNvCxnSpPr>
          <p:nvPr/>
        </p:nvCxnSpPr>
        <p:spPr bwMode="auto">
          <a:xfrm rot="-5400000">
            <a:off x="6920954" y="4872832"/>
            <a:ext cx="652463" cy="0"/>
          </a:xfrm>
          <a:prstGeom prst="straightConnector1">
            <a:avLst/>
          </a:prstGeom>
          <a:noFill/>
          <a:ln w="12700">
            <a:solidFill>
              <a:schemeClr val="tx1"/>
            </a:solidFill>
            <a:round/>
            <a:headEnd/>
            <a:tailEnd/>
          </a:ln>
        </p:spPr>
      </p:cxnSp>
      <p:cxnSp>
        <p:nvCxnSpPr>
          <p:cNvPr id="35933" name="AutoShape 153"/>
          <p:cNvCxnSpPr>
            <a:cxnSpLocks noChangeShapeType="1"/>
            <a:stCxn id="35957" idx="6"/>
            <a:endCxn id="35881" idx="2"/>
          </p:cNvCxnSpPr>
          <p:nvPr/>
        </p:nvCxnSpPr>
        <p:spPr bwMode="auto">
          <a:xfrm flipV="1">
            <a:off x="8195105" y="4519615"/>
            <a:ext cx="62543" cy="446087"/>
          </a:xfrm>
          <a:prstGeom prst="bentConnector2">
            <a:avLst/>
          </a:prstGeom>
          <a:noFill/>
          <a:ln w="12700">
            <a:solidFill>
              <a:schemeClr val="tx1"/>
            </a:solidFill>
            <a:miter lim="800000"/>
            <a:headEnd/>
            <a:tailEnd/>
          </a:ln>
        </p:spPr>
      </p:cxnSp>
      <p:cxnSp>
        <p:nvCxnSpPr>
          <p:cNvPr id="35934" name="AutoShape 154"/>
          <p:cNvCxnSpPr>
            <a:cxnSpLocks noChangeShapeType="1"/>
            <a:stCxn id="35947" idx="7"/>
            <a:endCxn id="35882" idx="2"/>
          </p:cNvCxnSpPr>
          <p:nvPr/>
        </p:nvCxnSpPr>
        <p:spPr bwMode="auto">
          <a:xfrm rot="5400000" flipH="1">
            <a:off x="9234044" y="4556360"/>
            <a:ext cx="474662" cy="445620"/>
          </a:xfrm>
          <a:prstGeom prst="bentConnector3">
            <a:avLst>
              <a:gd name="adj1" fmla="val 35782"/>
            </a:avLst>
          </a:prstGeom>
          <a:noFill/>
          <a:ln w="12700">
            <a:solidFill>
              <a:schemeClr val="tx1"/>
            </a:solidFill>
            <a:miter lim="800000"/>
            <a:headEnd/>
            <a:tailEnd/>
          </a:ln>
        </p:spPr>
      </p:cxnSp>
      <p:cxnSp>
        <p:nvCxnSpPr>
          <p:cNvPr id="35935" name="AutoShape 155"/>
          <p:cNvCxnSpPr>
            <a:cxnSpLocks noChangeShapeType="1"/>
            <a:stCxn id="35942" idx="6"/>
            <a:endCxn id="35883" idx="2"/>
          </p:cNvCxnSpPr>
          <p:nvPr/>
        </p:nvCxnSpPr>
        <p:spPr bwMode="auto">
          <a:xfrm flipV="1">
            <a:off x="10090944" y="4541840"/>
            <a:ext cx="19545" cy="744537"/>
          </a:xfrm>
          <a:prstGeom prst="bentConnector2">
            <a:avLst/>
          </a:prstGeom>
          <a:noFill/>
          <a:ln w="12700">
            <a:solidFill>
              <a:schemeClr val="tx1"/>
            </a:solidFill>
            <a:miter lim="800000"/>
            <a:headEnd/>
            <a:tailEnd/>
          </a:ln>
        </p:spPr>
      </p:cxnSp>
      <p:sp>
        <p:nvSpPr>
          <p:cNvPr id="273565" name="AutoShape 157"/>
          <p:cNvSpPr>
            <a:spLocks noChangeArrowheads="1"/>
          </p:cNvSpPr>
          <p:nvPr/>
        </p:nvSpPr>
        <p:spPr bwMode="auto">
          <a:xfrm>
            <a:off x="623477" y="1844677"/>
            <a:ext cx="289261" cy="4176713"/>
          </a:xfrm>
          <a:prstGeom prst="downArrow">
            <a:avLst>
              <a:gd name="adj1" fmla="val 50000"/>
              <a:gd name="adj2" fmla="val 444426"/>
            </a:avLst>
          </a:prstGeom>
          <a:gradFill rotWithShape="1">
            <a:gsLst>
              <a:gs pos="0">
                <a:srgbClr val="FFEEFF"/>
              </a:gs>
              <a:gs pos="100000">
                <a:srgbClr val="FF8FFF"/>
              </a:gs>
            </a:gsLst>
            <a:lin ang="5400000" scaled="1"/>
          </a:gradFill>
          <a:ln w="9525">
            <a:noFill/>
            <a:miter lim="800000"/>
            <a:headEnd/>
            <a:tailEnd/>
          </a:ln>
        </p:spPr>
        <p:txBody>
          <a:bodyPr wrap="none" anchor="ctr"/>
          <a:lstStyle/>
          <a:p>
            <a:endParaRPr lang="zh-CN" altLang="en-US" sz="1600">
              <a:ea typeface="宋体" pitchFamily="2" charset="-122"/>
            </a:endParaRPr>
          </a:p>
        </p:txBody>
      </p:sp>
      <p:sp>
        <p:nvSpPr>
          <p:cNvPr id="273566" name="AutoShape 158"/>
          <p:cNvSpPr>
            <a:spLocks noChangeArrowheads="1"/>
          </p:cNvSpPr>
          <p:nvPr/>
        </p:nvSpPr>
        <p:spPr bwMode="auto">
          <a:xfrm>
            <a:off x="11183492" y="1628777"/>
            <a:ext cx="385032" cy="4392613"/>
          </a:xfrm>
          <a:prstGeom prst="upArrow">
            <a:avLst>
              <a:gd name="adj1" fmla="val 50000"/>
              <a:gd name="adj2" fmla="val 351142"/>
            </a:avLst>
          </a:prstGeom>
          <a:gradFill rotWithShape="1">
            <a:gsLst>
              <a:gs pos="0">
                <a:srgbClr val="89AAD3"/>
              </a:gs>
              <a:gs pos="100000">
                <a:srgbClr val="E3EBF4"/>
              </a:gs>
            </a:gsLst>
            <a:lin ang="5400000" scaled="1"/>
          </a:gradFill>
          <a:ln w="9525">
            <a:noFill/>
            <a:miter lim="800000"/>
            <a:headEnd/>
            <a:tailEnd/>
          </a:ln>
        </p:spPr>
        <p:txBody>
          <a:bodyPr wrap="none" anchor="ctr"/>
          <a:lstStyle/>
          <a:p>
            <a:endParaRPr lang="zh-CN" altLang="en-US" sz="1800">
              <a:ea typeface="宋体" pitchFamily="2" charset="-122"/>
            </a:endParaRPr>
          </a:p>
        </p:txBody>
      </p:sp>
      <p:sp>
        <p:nvSpPr>
          <p:cNvPr id="35938" name="Oval 14"/>
          <p:cNvSpPr>
            <a:spLocks noChangeArrowheads="1"/>
          </p:cNvSpPr>
          <p:nvPr/>
        </p:nvSpPr>
        <p:spPr bwMode="auto">
          <a:xfrm>
            <a:off x="10421249" y="2890838"/>
            <a:ext cx="332260" cy="88900"/>
          </a:xfrm>
          <a:prstGeom prst="ellipse">
            <a:avLst/>
          </a:prstGeom>
          <a:solidFill>
            <a:schemeClr val="bg2">
              <a:alpha val="39999"/>
            </a:schemeClr>
          </a:solidFill>
          <a:ln w="12700">
            <a:solidFill>
              <a:schemeClr val="tx1"/>
            </a:solidFill>
            <a:round/>
            <a:headEnd/>
            <a:tailEnd/>
          </a:ln>
        </p:spPr>
        <p:txBody>
          <a:bodyPr wrap="none" lIns="136800" tIns="93600" rIns="136800" bIns="93600" anchor="ctr"/>
          <a:lstStyle/>
          <a:p>
            <a:endParaRPr lang="zh-CN" altLang="en-US" sz="1800">
              <a:ea typeface="宋体" pitchFamily="2" charset="-122"/>
            </a:endParaRPr>
          </a:p>
        </p:txBody>
      </p:sp>
      <p:cxnSp>
        <p:nvCxnSpPr>
          <p:cNvPr id="35939" name="AutoShape 33"/>
          <p:cNvCxnSpPr>
            <a:cxnSpLocks noChangeShapeType="1"/>
            <a:stCxn id="35847" idx="4"/>
            <a:endCxn id="35938" idx="0"/>
          </p:cNvCxnSpPr>
          <p:nvPr/>
        </p:nvCxnSpPr>
        <p:spPr bwMode="auto">
          <a:xfrm>
            <a:off x="9487012" y="2393950"/>
            <a:ext cx="1100369" cy="496888"/>
          </a:xfrm>
          <a:prstGeom prst="straightConnector1">
            <a:avLst/>
          </a:prstGeom>
          <a:noFill/>
          <a:ln w="12700">
            <a:solidFill>
              <a:schemeClr val="tx1"/>
            </a:solidFill>
            <a:round/>
            <a:headEnd/>
            <a:tailEnd/>
          </a:ln>
        </p:spPr>
      </p:cxnSp>
      <p:sp>
        <p:nvSpPr>
          <p:cNvPr id="160" name="TextBox 159"/>
          <p:cNvSpPr txBox="1"/>
          <p:nvPr/>
        </p:nvSpPr>
        <p:spPr>
          <a:xfrm>
            <a:off x="9180418" y="2667020"/>
            <a:ext cx="582211" cy="400110"/>
          </a:xfrm>
          <a:prstGeom prst="rect">
            <a:avLst/>
          </a:prstGeom>
          <a:noFill/>
        </p:spPr>
        <p:txBody>
          <a:bodyPr wrap="none" rtlCol="0">
            <a:spAutoFit/>
          </a:bodyPr>
          <a:lstStyle/>
          <a:p>
            <a:r>
              <a:rPr lang="en-US" altLang="zh-CN" sz="2000" b="1" dirty="0"/>
              <a:t>…..</a:t>
            </a:r>
            <a:endParaRPr lang="zh-CN" altLang="en-US" sz="2000" b="1" dirty="0"/>
          </a:p>
        </p:txBody>
      </p:sp>
      <p:sp>
        <p:nvSpPr>
          <p:cNvPr id="161" name="TextBox 160"/>
          <p:cNvSpPr txBox="1"/>
          <p:nvPr/>
        </p:nvSpPr>
        <p:spPr>
          <a:xfrm>
            <a:off x="10500025" y="1918292"/>
            <a:ext cx="582211" cy="400110"/>
          </a:xfrm>
          <a:prstGeom prst="rect">
            <a:avLst/>
          </a:prstGeom>
          <a:noFill/>
        </p:spPr>
        <p:txBody>
          <a:bodyPr wrap="none" rtlCol="0">
            <a:spAutoFit/>
          </a:bodyPr>
          <a:lstStyle/>
          <a:p>
            <a:r>
              <a:rPr lang="en-US" altLang="zh-CN" sz="2000" b="1" dirty="0"/>
              <a:t>…..</a:t>
            </a:r>
            <a:endParaRPr lang="zh-CN" altLang="en-US" sz="2000" b="1" dirty="0"/>
          </a:p>
        </p:txBody>
      </p:sp>
    </p:spTree>
    <p:extLst>
      <p:ext uri="{BB962C8B-B14F-4D97-AF65-F5344CB8AC3E}">
        <p14:creationId xmlns:p14="http://schemas.microsoft.com/office/powerpoint/2010/main" val="5960210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273565"/>
                                        </p:tgtEl>
                                        <p:attrNameLst>
                                          <p:attrName>style.visibility</p:attrName>
                                        </p:attrNameLst>
                                      </p:cBhvr>
                                      <p:to>
                                        <p:strVal val="visible"/>
                                      </p:to>
                                    </p:set>
                                    <p:anim calcmode="lin" valueType="num">
                                      <p:cBhvr>
                                        <p:cTn id="7" dur="500" fill="hold"/>
                                        <p:tgtEl>
                                          <p:spTgt spid="273565"/>
                                        </p:tgtEl>
                                        <p:attrNameLst>
                                          <p:attrName>ppt_x</p:attrName>
                                        </p:attrNameLst>
                                      </p:cBhvr>
                                      <p:tavLst>
                                        <p:tav tm="0">
                                          <p:val>
                                            <p:strVal val="#ppt_x"/>
                                          </p:val>
                                        </p:tav>
                                        <p:tav tm="100000">
                                          <p:val>
                                            <p:strVal val="#ppt_x"/>
                                          </p:val>
                                        </p:tav>
                                      </p:tavLst>
                                    </p:anim>
                                    <p:anim calcmode="lin" valueType="num">
                                      <p:cBhvr>
                                        <p:cTn id="8" dur="500" fill="hold"/>
                                        <p:tgtEl>
                                          <p:spTgt spid="273565"/>
                                        </p:tgtEl>
                                        <p:attrNameLst>
                                          <p:attrName>ppt_y</p:attrName>
                                        </p:attrNameLst>
                                      </p:cBhvr>
                                      <p:tavLst>
                                        <p:tav tm="0">
                                          <p:val>
                                            <p:strVal val="#ppt_y-#ppt_h/2"/>
                                          </p:val>
                                        </p:tav>
                                        <p:tav tm="100000">
                                          <p:val>
                                            <p:strVal val="#ppt_y"/>
                                          </p:val>
                                        </p:tav>
                                      </p:tavLst>
                                    </p:anim>
                                    <p:anim calcmode="lin" valueType="num">
                                      <p:cBhvr>
                                        <p:cTn id="9" dur="500" fill="hold"/>
                                        <p:tgtEl>
                                          <p:spTgt spid="273565"/>
                                        </p:tgtEl>
                                        <p:attrNameLst>
                                          <p:attrName>ppt_w</p:attrName>
                                        </p:attrNameLst>
                                      </p:cBhvr>
                                      <p:tavLst>
                                        <p:tav tm="0">
                                          <p:val>
                                            <p:strVal val="#ppt_w"/>
                                          </p:val>
                                        </p:tav>
                                        <p:tav tm="100000">
                                          <p:val>
                                            <p:strVal val="#ppt_w"/>
                                          </p:val>
                                        </p:tav>
                                      </p:tavLst>
                                    </p:anim>
                                    <p:anim calcmode="lin" valueType="num">
                                      <p:cBhvr>
                                        <p:cTn id="10" dur="500" fill="hold"/>
                                        <p:tgtEl>
                                          <p:spTgt spid="273565"/>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4" fill="hold" grpId="0" nodeType="clickEffect">
                                  <p:stCondLst>
                                    <p:cond delay="0"/>
                                  </p:stCondLst>
                                  <p:childTnLst>
                                    <p:set>
                                      <p:cBhvr>
                                        <p:cTn id="14" dur="1" fill="hold">
                                          <p:stCondLst>
                                            <p:cond delay="0"/>
                                          </p:stCondLst>
                                        </p:cTn>
                                        <p:tgtEl>
                                          <p:spTgt spid="273566"/>
                                        </p:tgtEl>
                                        <p:attrNameLst>
                                          <p:attrName>style.visibility</p:attrName>
                                        </p:attrNameLst>
                                      </p:cBhvr>
                                      <p:to>
                                        <p:strVal val="visible"/>
                                      </p:to>
                                    </p:set>
                                    <p:anim calcmode="lin" valueType="num">
                                      <p:cBhvr>
                                        <p:cTn id="15" dur="500" fill="hold"/>
                                        <p:tgtEl>
                                          <p:spTgt spid="273566"/>
                                        </p:tgtEl>
                                        <p:attrNameLst>
                                          <p:attrName>ppt_x</p:attrName>
                                        </p:attrNameLst>
                                      </p:cBhvr>
                                      <p:tavLst>
                                        <p:tav tm="0">
                                          <p:val>
                                            <p:strVal val="#ppt_x"/>
                                          </p:val>
                                        </p:tav>
                                        <p:tav tm="100000">
                                          <p:val>
                                            <p:strVal val="#ppt_x"/>
                                          </p:val>
                                        </p:tav>
                                      </p:tavLst>
                                    </p:anim>
                                    <p:anim calcmode="lin" valueType="num">
                                      <p:cBhvr>
                                        <p:cTn id="16" dur="500" fill="hold"/>
                                        <p:tgtEl>
                                          <p:spTgt spid="273566"/>
                                        </p:tgtEl>
                                        <p:attrNameLst>
                                          <p:attrName>ppt_y</p:attrName>
                                        </p:attrNameLst>
                                      </p:cBhvr>
                                      <p:tavLst>
                                        <p:tav tm="0">
                                          <p:val>
                                            <p:strVal val="#ppt_y+#ppt_h/2"/>
                                          </p:val>
                                        </p:tav>
                                        <p:tav tm="100000">
                                          <p:val>
                                            <p:strVal val="#ppt_y"/>
                                          </p:val>
                                        </p:tav>
                                      </p:tavLst>
                                    </p:anim>
                                    <p:anim calcmode="lin" valueType="num">
                                      <p:cBhvr>
                                        <p:cTn id="17" dur="500" fill="hold"/>
                                        <p:tgtEl>
                                          <p:spTgt spid="273566"/>
                                        </p:tgtEl>
                                        <p:attrNameLst>
                                          <p:attrName>ppt_w</p:attrName>
                                        </p:attrNameLst>
                                      </p:cBhvr>
                                      <p:tavLst>
                                        <p:tav tm="0">
                                          <p:val>
                                            <p:strVal val="#ppt_w"/>
                                          </p:val>
                                        </p:tav>
                                        <p:tav tm="100000">
                                          <p:val>
                                            <p:strVal val="#ppt_w"/>
                                          </p:val>
                                        </p:tav>
                                      </p:tavLst>
                                    </p:anim>
                                    <p:anim calcmode="lin" valueType="num">
                                      <p:cBhvr>
                                        <p:cTn id="18" dur="500" fill="hold"/>
                                        <p:tgtEl>
                                          <p:spTgt spid="273566"/>
                                        </p:tgtEl>
                                        <p:attrNameLst>
                                          <p:attrName>ppt_h</p:attrName>
                                        </p:attrNameLst>
                                      </p:cBhvr>
                                      <p:tavLst>
                                        <p:tav tm="0">
                                          <p:val>
                                            <p:fltVal val="0"/>
                                          </p:val>
                                        </p:tav>
                                        <p:tav tm="100000">
                                          <p:val>
                                            <p:strVal val="#ppt_h"/>
                                          </p:val>
                                        </p:tav>
                                      </p:tavLst>
                                    </p:anim>
                                  </p:childTnLst>
                                </p:cTn>
                              </p:par>
                            </p:childTnLst>
                          </p:cTn>
                        </p:par>
                        <p:par>
                          <p:cTn id="19" fill="hold">
                            <p:stCondLst>
                              <p:cond delay="500"/>
                            </p:stCondLst>
                            <p:childTnLst>
                              <p:par>
                                <p:cTn id="20" presetID="35" presetClass="emph" presetSubtype="0" fill="hold" grpId="0" nodeType="afterEffect">
                                  <p:stCondLst>
                                    <p:cond delay="0"/>
                                  </p:stCondLst>
                                  <p:childTnLst>
                                    <p:anim calcmode="discrete" valueType="str">
                                      <p:cBhvr>
                                        <p:cTn id="21" dur="1000" fill="hold"/>
                                        <p:tgtEl>
                                          <p:spTgt spid="294914"/>
                                        </p:tgtEl>
                                        <p:attrNameLst>
                                          <p:attrName>style.visibility</p:attrName>
                                        </p:attrNameLst>
                                      </p:cBhvr>
                                      <p:tavLst>
                                        <p:tav tm="0">
                                          <p:val>
                                            <p:strVal val="hidden"/>
                                          </p:val>
                                        </p:tav>
                                        <p:tav tm="50000">
                                          <p:val>
                                            <p:strVal val="visible"/>
                                          </p:val>
                                        </p:tav>
                                      </p:tavLst>
                                    </p:anim>
                                  </p:childTnLst>
                                </p:cTn>
                              </p:par>
                            </p:childTnLst>
                          </p:cTn>
                        </p:par>
                        <p:par>
                          <p:cTn id="22" fill="hold">
                            <p:stCondLst>
                              <p:cond delay="1500"/>
                            </p:stCondLst>
                            <p:childTnLst>
                              <p:par>
                                <p:cTn id="23" presetID="35" presetClass="emph" presetSubtype="0" fill="hold" grpId="1" nodeType="afterEffect">
                                  <p:stCondLst>
                                    <p:cond delay="0"/>
                                  </p:stCondLst>
                                  <p:childTnLst>
                                    <p:anim calcmode="discrete" valueType="str">
                                      <p:cBhvr>
                                        <p:cTn id="24" dur="1000" fill="hold"/>
                                        <p:tgtEl>
                                          <p:spTgt spid="294914"/>
                                        </p:tgtEl>
                                        <p:attrNameLst>
                                          <p:attrName>style.visibility</p:attrName>
                                        </p:attrNameLst>
                                      </p:cBhvr>
                                      <p:tavLst>
                                        <p:tav tm="0">
                                          <p:val>
                                            <p:strVal val="hidden"/>
                                          </p:val>
                                        </p:tav>
                                        <p:tav tm="50000">
                                          <p:val>
                                            <p:strVal val="visible"/>
                                          </p:val>
                                        </p:tav>
                                      </p:tavLst>
                                    </p:anim>
                                  </p:childTnLst>
                                </p:cTn>
                              </p:par>
                            </p:childTnLst>
                          </p:cTn>
                        </p:par>
                        <p:par>
                          <p:cTn id="25" fill="hold">
                            <p:stCondLst>
                              <p:cond delay="2500"/>
                            </p:stCondLst>
                            <p:childTnLst>
                              <p:par>
                                <p:cTn id="26" presetID="35" presetClass="emph" presetSubtype="0" fill="hold" grpId="2" nodeType="afterEffect">
                                  <p:stCondLst>
                                    <p:cond delay="0"/>
                                  </p:stCondLst>
                                  <p:childTnLst>
                                    <p:anim calcmode="discrete" valueType="str">
                                      <p:cBhvr>
                                        <p:cTn id="27" dur="1000" fill="hold"/>
                                        <p:tgtEl>
                                          <p:spTgt spid="294914"/>
                                        </p:tgtEl>
                                        <p:attrNameLst>
                                          <p:attrName>style.visibility</p:attrName>
                                        </p:attrNameLst>
                                      </p:cBhvr>
                                      <p:tavLst>
                                        <p:tav tm="0">
                                          <p:val>
                                            <p:strVal val="hidden"/>
                                          </p:val>
                                        </p:tav>
                                        <p:tav tm="50000">
                                          <p:val>
                                            <p:strVal val="visible"/>
                                          </p:val>
                                        </p:tav>
                                      </p:tavLst>
                                    </p:anim>
                                  </p:childTnLst>
                                </p:cTn>
                              </p:par>
                            </p:childTnLst>
                          </p:cTn>
                        </p:par>
                        <p:par>
                          <p:cTn id="28" fill="hold">
                            <p:stCondLst>
                              <p:cond delay="3500"/>
                            </p:stCondLst>
                            <p:childTnLst>
                              <p:par>
                                <p:cTn id="29" presetID="35" presetClass="emph" presetSubtype="0" fill="hold" grpId="3" nodeType="afterEffect">
                                  <p:stCondLst>
                                    <p:cond delay="0"/>
                                  </p:stCondLst>
                                  <p:childTnLst>
                                    <p:anim calcmode="discrete" valueType="str">
                                      <p:cBhvr>
                                        <p:cTn id="30" dur="1000" fill="hold"/>
                                        <p:tgtEl>
                                          <p:spTgt spid="294914"/>
                                        </p:tgtEl>
                                        <p:attrNameLst>
                                          <p:attrName>style.visibility</p:attrName>
                                        </p:attrNameLst>
                                      </p:cBhvr>
                                      <p:tavLst>
                                        <p:tav tm="0">
                                          <p:val>
                                            <p:strVal val="hidden"/>
                                          </p:val>
                                        </p:tav>
                                        <p:tav tm="50000">
                                          <p:val>
                                            <p:strVal val="visible"/>
                                          </p:val>
                                        </p:tav>
                                      </p:tavLst>
                                    </p:anim>
                                  </p:childTnLst>
                                </p:cTn>
                              </p:par>
                            </p:childTnLst>
                          </p:cTn>
                        </p:par>
                        <p:par>
                          <p:cTn id="31" fill="hold">
                            <p:stCondLst>
                              <p:cond delay="4500"/>
                            </p:stCondLst>
                            <p:childTnLst>
                              <p:par>
                                <p:cTn id="32" presetID="35" presetClass="emph" presetSubtype="0" fill="hold" grpId="4" nodeType="afterEffect">
                                  <p:stCondLst>
                                    <p:cond delay="0"/>
                                  </p:stCondLst>
                                  <p:childTnLst>
                                    <p:anim calcmode="discrete" valueType="str">
                                      <p:cBhvr>
                                        <p:cTn id="33" dur="1000" fill="hold"/>
                                        <p:tgtEl>
                                          <p:spTgt spid="29491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4" grpId="0" animBg="1"/>
      <p:bldP spid="294914" grpId="1" animBg="1"/>
      <p:bldP spid="294914" grpId="2" animBg="1"/>
      <p:bldP spid="294914" grpId="3" animBg="1"/>
      <p:bldP spid="294914" grpId="4" animBg="1"/>
      <p:bldP spid="273565" grpId="0" animBg="1"/>
      <p:bldP spid="27356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160" y="91"/>
            <a:ext cx="11650133" cy="533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0" fontAlgn="base" hangingPunct="0">
              <a:spcBef>
                <a:spcPct val="0"/>
              </a:spcBef>
              <a:spcAft>
                <a:spcPct val="0"/>
              </a:spcAft>
              <a:defRPr sz="2400" b="1">
                <a:solidFill>
                  <a:srgbClr val="FF0000"/>
                </a:solidFill>
                <a:latin typeface="+mj-lt"/>
                <a:ea typeface="+mj-ea"/>
                <a:cs typeface="+mj-cs"/>
              </a:defRPr>
            </a:lvl1pPr>
            <a:lvl2pPr algn="l" rtl="0" eaLnBrk="0" fontAlgn="base" hangingPunct="0">
              <a:spcBef>
                <a:spcPct val="0"/>
              </a:spcBef>
              <a:spcAft>
                <a:spcPct val="0"/>
              </a:spcAft>
              <a:defRPr sz="2400" b="1">
                <a:solidFill>
                  <a:srgbClr val="FF0000"/>
                </a:solidFill>
                <a:latin typeface="Times New Roman" pitchFamily="18" charset="0"/>
                <a:ea typeface="黑体" pitchFamily="2" charset="-122"/>
              </a:defRPr>
            </a:lvl2pPr>
            <a:lvl3pPr algn="l" rtl="0" eaLnBrk="0" fontAlgn="base" hangingPunct="0">
              <a:spcBef>
                <a:spcPct val="0"/>
              </a:spcBef>
              <a:spcAft>
                <a:spcPct val="0"/>
              </a:spcAft>
              <a:defRPr sz="2400" b="1">
                <a:solidFill>
                  <a:srgbClr val="FF0000"/>
                </a:solidFill>
                <a:latin typeface="Times New Roman" pitchFamily="18" charset="0"/>
                <a:ea typeface="黑体" pitchFamily="2" charset="-122"/>
              </a:defRPr>
            </a:lvl3pPr>
            <a:lvl4pPr algn="l" rtl="0" eaLnBrk="0" fontAlgn="base" hangingPunct="0">
              <a:spcBef>
                <a:spcPct val="0"/>
              </a:spcBef>
              <a:spcAft>
                <a:spcPct val="0"/>
              </a:spcAft>
              <a:defRPr sz="2400" b="1">
                <a:solidFill>
                  <a:srgbClr val="FF0000"/>
                </a:solidFill>
                <a:latin typeface="Times New Roman" pitchFamily="18" charset="0"/>
                <a:ea typeface="黑体" pitchFamily="2" charset="-122"/>
              </a:defRPr>
            </a:lvl4pPr>
            <a:lvl5pPr algn="l" rtl="0" eaLnBrk="0" fontAlgn="base" hangingPunct="0">
              <a:spcBef>
                <a:spcPct val="0"/>
              </a:spcBef>
              <a:spcAft>
                <a:spcPct val="0"/>
              </a:spcAft>
              <a:defRPr sz="2400" b="1">
                <a:solidFill>
                  <a:srgbClr val="FF0000"/>
                </a:solidFill>
                <a:latin typeface="Times New Roman" pitchFamily="18" charset="0"/>
                <a:ea typeface="黑体" pitchFamily="2" charset="-122"/>
              </a:defRPr>
            </a:lvl5pPr>
            <a:lvl6pPr marL="457200" algn="l" rtl="0" fontAlgn="base">
              <a:spcBef>
                <a:spcPct val="0"/>
              </a:spcBef>
              <a:spcAft>
                <a:spcPct val="0"/>
              </a:spcAft>
              <a:defRPr sz="2400" b="1">
                <a:solidFill>
                  <a:srgbClr val="FF0000"/>
                </a:solidFill>
                <a:latin typeface="Times New Roman" pitchFamily="18" charset="0"/>
                <a:ea typeface="黑体" pitchFamily="2" charset="-122"/>
              </a:defRPr>
            </a:lvl6pPr>
            <a:lvl7pPr marL="914400" algn="l" rtl="0" fontAlgn="base">
              <a:spcBef>
                <a:spcPct val="0"/>
              </a:spcBef>
              <a:spcAft>
                <a:spcPct val="0"/>
              </a:spcAft>
              <a:defRPr sz="2400" b="1">
                <a:solidFill>
                  <a:srgbClr val="FF0000"/>
                </a:solidFill>
                <a:latin typeface="Times New Roman" pitchFamily="18" charset="0"/>
                <a:ea typeface="黑体" pitchFamily="2" charset="-122"/>
              </a:defRPr>
            </a:lvl7pPr>
            <a:lvl8pPr marL="1371600" algn="l" rtl="0" fontAlgn="base">
              <a:spcBef>
                <a:spcPct val="0"/>
              </a:spcBef>
              <a:spcAft>
                <a:spcPct val="0"/>
              </a:spcAft>
              <a:defRPr sz="2400" b="1">
                <a:solidFill>
                  <a:srgbClr val="FF0000"/>
                </a:solidFill>
                <a:latin typeface="Times New Roman" pitchFamily="18" charset="0"/>
                <a:ea typeface="黑体" pitchFamily="2" charset="-122"/>
              </a:defRPr>
            </a:lvl8pPr>
            <a:lvl9pPr marL="1828800" algn="l" rtl="0" fontAlgn="base">
              <a:spcBef>
                <a:spcPct val="0"/>
              </a:spcBef>
              <a:spcAft>
                <a:spcPct val="0"/>
              </a:spcAft>
              <a:defRPr sz="2400" b="1">
                <a:solidFill>
                  <a:srgbClr val="FF0000"/>
                </a:solidFill>
                <a:latin typeface="Times New Roman" pitchFamily="18" charset="0"/>
                <a:ea typeface="黑体" pitchFamily="2" charset="-122"/>
              </a:defRPr>
            </a:lvl9pPr>
          </a:lstStyle>
          <a:p>
            <a:pPr>
              <a:lnSpc>
                <a:spcPts val="4800"/>
              </a:lnSpc>
              <a:defRPr/>
            </a:pPr>
            <a:r>
              <a:rPr lang="zh-CN" altLang="en-US" dirty="0">
                <a:solidFill>
                  <a:schemeClr val="bg1"/>
                </a:solidFill>
                <a:latin typeface="微软雅黑" pitchFamily="34" charset="-122"/>
                <a:ea typeface="微软雅黑" pitchFamily="34" charset="-122"/>
              </a:rPr>
              <a:t>第一步：信息化项目的触发因素</a:t>
            </a:r>
            <a:r>
              <a:rPr lang="en-US" altLang="zh-CN" dirty="0">
                <a:solidFill>
                  <a:schemeClr val="bg1"/>
                </a:solidFill>
                <a:latin typeface="微软雅黑" pitchFamily="34" charset="-122"/>
                <a:ea typeface="微软雅黑" pitchFamily="34" charset="-122"/>
              </a:rPr>
              <a:t>——</a:t>
            </a:r>
            <a:r>
              <a:rPr lang="zh-CN" altLang="en-US" dirty="0">
                <a:solidFill>
                  <a:schemeClr val="bg1"/>
                </a:solidFill>
                <a:latin typeface="微软雅黑" pitchFamily="34" charset="-122"/>
                <a:ea typeface="微软雅黑" pitchFamily="34" charset="-122"/>
              </a:rPr>
              <a:t>第一张多米诺骨牌</a:t>
            </a:r>
            <a:endParaRPr lang="zh-CN" altLang="en-US" dirty="0">
              <a:solidFill>
                <a:schemeClr val="bg1"/>
              </a:solidFill>
              <a:latin typeface="微软雅黑" pitchFamily="34" charset="-122"/>
              <a:ea typeface="微软雅黑" pitchFamily="34" charset="-122"/>
              <a:cs typeface="+mn-cs"/>
            </a:endParaRPr>
          </a:p>
        </p:txBody>
      </p:sp>
      <p:pic>
        <p:nvPicPr>
          <p:cNvPr id="3072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23413" y="2500373"/>
            <a:ext cx="3549651" cy="2652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0724" name="直接连接符 2"/>
          <p:cNvCxnSpPr>
            <a:cxnSpLocks noChangeShapeType="1"/>
          </p:cNvCxnSpPr>
          <p:nvPr/>
        </p:nvCxnSpPr>
        <p:spPr bwMode="auto">
          <a:xfrm>
            <a:off x="508147" y="1793935"/>
            <a:ext cx="3270251" cy="0"/>
          </a:xfrm>
          <a:prstGeom prst="line">
            <a:avLst/>
          </a:prstGeom>
          <a:noFill/>
          <a:ln w="12700" algn="ctr">
            <a:solidFill>
              <a:schemeClr val="accent2"/>
            </a:solidFill>
            <a:round/>
            <a:headEnd/>
            <a:tailEnd/>
          </a:ln>
          <a:extLst>
            <a:ext uri="{909E8E84-426E-40DD-AFC4-6F175D3DCCD1}">
              <a14:hiddenFill xmlns:a14="http://schemas.microsoft.com/office/drawing/2010/main">
                <a:noFill/>
              </a14:hiddenFill>
            </a:ext>
          </a:extLst>
        </p:spPr>
      </p:cxnSp>
      <p:sp>
        <p:nvSpPr>
          <p:cNvPr id="30725" name="TextBox 3"/>
          <p:cNvSpPr txBox="1">
            <a:spLocks noChangeArrowheads="1"/>
          </p:cNvSpPr>
          <p:nvPr/>
        </p:nvSpPr>
        <p:spPr bwMode="auto">
          <a:xfrm>
            <a:off x="508148" y="1143060"/>
            <a:ext cx="344381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1600" b="1" dirty="0">
                <a:latin typeface="微软雅黑" pitchFamily="34" charset="-122"/>
                <a:ea typeface="微软雅黑" pitchFamily="34" charset="-122"/>
              </a:rPr>
              <a:t>1</a:t>
            </a:r>
            <a:r>
              <a:rPr lang="zh-CN" altLang="en-US" sz="1600" b="1" dirty="0">
                <a:latin typeface="微软雅黑" pitchFamily="34" charset="-122"/>
                <a:ea typeface="微软雅黑" pitchFamily="34" charset="-122"/>
              </a:rPr>
              <a:t>、国资委权属企业绩效评价及信息化水平评价要求</a:t>
            </a:r>
          </a:p>
        </p:txBody>
      </p:sp>
      <p:cxnSp>
        <p:nvCxnSpPr>
          <p:cNvPr id="30726" name="直接连接符 8"/>
          <p:cNvCxnSpPr>
            <a:cxnSpLocks noChangeShapeType="1"/>
          </p:cNvCxnSpPr>
          <p:nvPr/>
        </p:nvCxnSpPr>
        <p:spPr bwMode="auto">
          <a:xfrm>
            <a:off x="508147" y="2567048"/>
            <a:ext cx="3270251" cy="0"/>
          </a:xfrm>
          <a:prstGeom prst="line">
            <a:avLst/>
          </a:prstGeom>
          <a:noFill/>
          <a:ln w="12700" algn="ctr">
            <a:solidFill>
              <a:schemeClr val="accent2"/>
            </a:solidFill>
            <a:round/>
            <a:headEnd/>
            <a:tailEnd/>
          </a:ln>
          <a:extLst>
            <a:ext uri="{909E8E84-426E-40DD-AFC4-6F175D3DCCD1}">
              <a14:hiddenFill xmlns:a14="http://schemas.microsoft.com/office/drawing/2010/main">
                <a:noFill/>
              </a14:hiddenFill>
            </a:ext>
          </a:extLst>
        </p:spPr>
      </p:cxnSp>
      <p:sp>
        <p:nvSpPr>
          <p:cNvPr id="30727" name="TextBox 9"/>
          <p:cNvSpPr txBox="1">
            <a:spLocks noChangeArrowheads="1"/>
          </p:cNvSpPr>
          <p:nvPr/>
        </p:nvSpPr>
        <p:spPr bwMode="auto">
          <a:xfrm>
            <a:off x="508147" y="1916173"/>
            <a:ext cx="3270251"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1600" b="1">
                <a:latin typeface="微软雅黑" pitchFamily="34" charset="-122"/>
                <a:ea typeface="微软雅黑" pitchFamily="34" charset="-122"/>
              </a:rPr>
              <a:t>2</a:t>
            </a:r>
            <a:r>
              <a:rPr lang="zh-CN" altLang="en-US" sz="1600" b="1">
                <a:latin typeface="微软雅黑" pitchFamily="34" charset="-122"/>
                <a:ea typeface="微软雅黑" pitchFamily="34" charset="-122"/>
              </a:rPr>
              <a:t>、企业内控基本规范要求，境外上市</a:t>
            </a:r>
            <a:r>
              <a:rPr lang="en-US" altLang="zh-CN" sz="1600" b="1">
                <a:latin typeface="微软雅黑" pitchFamily="34" charset="-122"/>
                <a:ea typeface="微软雅黑" pitchFamily="34" charset="-122"/>
              </a:rPr>
              <a:t>SOX</a:t>
            </a:r>
            <a:r>
              <a:rPr lang="zh-CN" altLang="en-US" sz="1600" b="1">
                <a:latin typeface="微软雅黑" pitchFamily="34" charset="-122"/>
                <a:ea typeface="微软雅黑" pitchFamily="34" charset="-122"/>
              </a:rPr>
              <a:t>要求等</a:t>
            </a:r>
          </a:p>
        </p:txBody>
      </p:sp>
      <p:cxnSp>
        <p:nvCxnSpPr>
          <p:cNvPr id="30728" name="直接连接符 10"/>
          <p:cNvCxnSpPr>
            <a:cxnSpLocks noChangeShapeType="1"/>
          </p:cNvCxnSpPr>
          <p:nvPr/>
        </p:nvCxnSpPr>
        <p:spPr bwMode="auto">
          <a:xfrm>
            <a:off x="508147" y="3394135"/>
            <a:ext cx="3270251" cy="0"/>
          </a:xfrm>
          <a:prstGeom prst="line">
            <a:avLst/>
          </a:prstGeom>
          <a:noFill/>
          <a:ln w="12700" algn="ctr">
            <a:solidFill>
              <a:schemeClr val="accent2"/>
            </a:solidFill>
            <a:round/>
            <a:headEnd/>
            <a:tailEnd/>
          </a:ln>
          <a:extLst>
            <a:ext uri="{909E8E84-426E-40DD-AFC4-6F175D3DCCD1}">
              <a14:hiddenFill xmlns:a14="http://schemas.microsoft.com/office/drawing/2010/main">
                <a:noFill/>
              </a14:hiddenFill>
            </a:ext>
          </a:extLst>
        </p:spPr>
      </p:cxnSp>
      <p:sp>
        <p:nvSpPr>
          <p:cNvPr id="30729" name="TextBox 11"/>
          <p:cNvSpPr txBox="1">
            <a:spLocks noChangeArrowheads="1"/>
          </p:cNvSpPr>
          <p:nvPr/>
        </p:nvSpPr>
        <p:spPr bwMode="auto">
          <a:xfrm>
            <a:off x="508147" y="2743260"/>
            <a:ext cx="3270251"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1600" b="1">
                <a:latin typeface="微软雅黑" pitchFamily="34" charset="-122"/>
                <a:ea typeface="微软雅黑" pitchFamily="34" charset="-122"/>
              </a:rPr>
              <a:t>3</a:t>
            </a:r>
            <a:r>
              <a:rPr lang="zh-CN" altLang="en-US" sz="1600" b="1">
                <a:latin typeface="微软雅黑" pitchFamily="34" charset="-122"/>
                <a:ea typeface="微软雅黑" pitchFamily="34" charset="-122"/>
              </a:rPr>
              <a:t>、建筑总承包特级资质及其他行业准入要求</a:t>
            </a:r>
          </a:p>
        </p:txBody>
      </p:sp>
      <p:cxnSp>
        <p:nvCxnSpPr>
          <p:cNvPr id="30730" name="直接连接符 12"/>
          <p:cNvCxnSpPr>
            <a:cxnSpLocks noChangeShapeType="1"/>
          </p:cNvCxnSpPr>
          <p:nvPr/>
        </p:nvCxnSpPr>
        <p:spPr bwMode="auto">
          <a:xfrm>
            <a:off x="508147" y="4195823"/>
            <a:ext cx="3270251" cy="0"/>
          </a:xfrm>
          <a:prstGeom prst="line">
            <a:avLst/>
          </a:prstGeom>
          <a:noFill/>
          <a:ln w="12700" algn="ctr">
            <a:solidFill>
              <a:schemeClr val="accent2"/>
            </a:solidFill>
            <a:round/>
            <a:headEnd/>
            <a:tailEnd/>
          </a:ln>
          <a:extLst>
            <a:ext uri="{909E8E84-426E-40DD-AFC4-6F175D3DCCD1}">
              <a14:hiddenFill xmlns:a14="http://schemas.microsoft.com/office/drawing/2010/main">
                <a:noFill/>
              </a14:hiddenFill>
            </a:ext>
          </a:extLst>
        </p:spPr>
      </p:cxnSp>
      <p:sp>
        <p:nvSpPr>
          <p:cNvPr id="30731" name="TextBox 13"/>
          <p:cNvSpPr txBox="1">
            <a:spLocks noChangeArrowheads="1"/>
          </p:cNvSpPr>
          <p:nvPr/>
        </p:nvSpPr>
        <p:spPr bwMode="auto">
          <a:xfrm>
            <a:off x="508148" y="3544948"/>
            <a:ext cx="344381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1600" b="1">
                <a:latin typeface="微软雅黑" pitchFamily="34" charset="-122"/>
                <a:ea typeface="微软雅黑" pitchFamily="34" charset="-122"/>
              </a:rPr>
              <a:t>4</a:t>
            </a:r>
            <a:r>
              <a:rPr lang="zh-CN" altLang="en-US" sz="1600" b="1">
                <a:latin typeface="微软雅黑" pitchFamily="34" charset="-122"/>
                <a:ea typeface="微软雅黑" pitchFamily="34" charset="-122"/>
              </a:rPr>
              <a:t>、国有资产兼并重组，外部资本注入、风险投资等</a:t>
            </a:r>
          </a:p>
        </p:txBody>
      </p:sp>
      <p:cxnSp>
        <p:nvCxnSpPr>
          <p:cNvPr id="30732" name="直接连接符 14"/>
          <p:cNvCxnSpPr>
            <a:cxnSpLocks noChangeShapeType="1"/>
          </p:cNvCxnSpPr>
          <p:nvPr/>
        </p:nvCxnSpPr>
        <p:spPr bwMode="auto">
          <a:xfrm>
            <a:off x="508147" y="5234048"/>
            <a:ext cx="3270251" cy="0"/>
          </a:xfrm>
          <a:prstGeom prst="line">
            <a:avLst/>
          </a:prstGeom>
          <a:noFill/>
          <a:ln w="12700" algn="ctr">
            <a:solidFill>
              <a:schemeClr val="accent2"/>
            </a:solidFill>
            <a:round/>
            <a:headEnd/>
            <a:tailEnd/>
          </a:ln>
          <a:extLst>
            <a:ext uri="{909E8E84-426E-40DD-AFC4-6F175D3DCCD1}">
              <a14:hiddenFill xmlns:a14="http://schemas.microsoft.com/office/drawing/2010/main">
                <a:noFill/>
              </a14:hiddenFill>
            </a:ext>
          </a:extLst>
        </p:spPr>
      </p:cxnSp>
      <p:sp>
        <p:nvSpPr>
          <p:cNvPr id="30733" name="TextBox 15"/>
          <p:cNvSpPr txBox="1">
            <a:spLocks noChangeArrowheads="1"/>
          </p:cNvSpPr>
          <p:nvPr/>
        </p:nvSpPr>
        <p:spPr bwMode="auto">
          <a:xfrm>
            <a:off x="508148" y="4345048"/>
            <a:ext cx="34438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1600" b="1">
                <a:latin typeface="微软雅黑" pitchFamily="34" charset="-122"/>
                <a:ea typeface="微软雅黑" pitchFamily="34" charset="-122"/>
              </a:rPr>
              <a:t>5</a:t>
            </a:r>
            <a:r>
              <a:rPr lang="zh-CN" altLang="en-US" sz="1600" b="1">
                <a:latin typeface="微软雅黑" pitchFamily="34" charset="-122"/>
                <a:ea typeface="微软雅黑" pitchFamily="34" charset="-122"/>
              </a:rPr>
              <a:t>、节能环保、技术创新、政策扶植等信息化能力提升专项</a:t>
            </a:r>
          </a:p>
        </p:txBody>
      </p:sp>
      <p:cxnSp>
        <p:nvCxnSpPr>
          <p:cNvPr id="30734" name="直接连接符 16"/>
          <p:cNvCxnSpPr>
            <a:cxnSpLocks noChangeShapeType="1"/>
          </p:cNvCxnSpPr>
          <p:nvPr/>
        </p:nvCxnSpPr>
        <p:spPr bwMode="auto">
          <a:xfrm>
            <a:off x="508147" y="5945248"/>
            <a:ext cx="3270251" cy="0"/>
          </a:xfrm>
          <a:prstGeom prst="line">
            <a:avLst/>
          </a:prstGeom>
          <a:noFill/>
          <a:ln w="12700" algn="ctr">
            <a:solidFill>
              <a:schemeClr val="accent2"/>
            </a:solidFill>
            <a:round/>
            <a:headEnd/>
            <a:tailEnd/>
          </a:ln>
          <a:extLst>
            <a:ext uri="{909E8E84-426E-40DD-AFC4-6F175D3DCCD1}">
              <a14:hiddenFill xmlns:a14="http://schemas.microsoft.com/office/drawing/2010/main">
                <a:noFill/>
              </a14:hiddenFill>
            </a:ext>
          </a:extLst>
        </p:spPr>
      </p:cxnSp>
      <p:sp>
        <p:nvSpPr>
          <p:cNvPr id="30735" name="TextBox 17"/>
          <p:cNvSpPr txBox="1">
            <a:spLocks noChangeArrowheads="1"/>
          </p:cNvSpPr>
          <p:nvPr/>
        </p:nvSpPr>
        <p:spPr bwMode="auto">
          <a:xfrm>
            <a:off x="508147" y="5294373"/>
            <a:ext cx="3270251"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1600" b="1">
                <a:latin typeface="微软雅黑" pitchFamily="34" charset="-122"/>
                <a:ea typeface="微软雅黑" pitchFamily="34" charset="-122"/>
              </a:rPr>
              <a:t>6</a:t>
            </a:r>
            <a:r>
              <a:rPr lang="zh-CN" altLang="en-US" sz="1600" b="1">
                <a:latin typeface="微软雅黑" pitchFamily="34" charset="-122"/>
                <a:ea typeface="微软雅黑" pitchFamily="34" charset="-122"/>
              </a:rPr>
              <a:t>、财政、税务、证券等其他监管要求</a:t>
            </a:r>
          </a:p>
        </p:txBody>
      </p:sp>
      <p:cxnSp>
        <p:nvCxnSpPr>
          <p:cNvPr id="30736" name="直接连接符 18"/>
          <p:cNvCxnSpPr>
            <a:cxnSpLocks noChangeShapeType="1"/>
          </p:cNvCxnSpPr>
          <p:nvPr/>
        </p:nvCxnSpPr>
        <p:spPr bwMode="auto">
          <a:xfrm>
            <a:off x="8073114" y="1793935"/>
            <a:ext cx="3475567" cy="0"/>
          </a:xfrm>
          <a:prstGeom prst="line">
            <a:avLst/>
          </a:prstGeom>
          <a:noFill/>
          <a:ln w="12700" algn="ctr">
            <a:solidFill>
              <a:schemeClr val="accent2"/>
            </a:solidFill>
            <a:round/>
            <a:headEnd/>
            <a:tailEnd/>
          </a:ln>
          <a:extLst>
            <a:ext uri="{909E8E84-426E-40DD-AFC4-6F175D3DCCD1}">
              <a14:hiddenFill xmlns:a14="http://schemas.microsoft.com/office/drawing/2010/main">
                <a:noFill/>
              </a14:hiddenFill>
            </a:ext>
          </a:extLst>
        </p:spPr>
      </p:cxnSp>
      <p:sp>
        <p:nvSpPr>
          <p:cNvPr id="30737" name="TextBox 19"/>
          <p:cNvSpPr txBox="1">
            <a:spLocks noChangeArrowheads="1"/>
          </p:cNvSpPr>
          <p:nvPr/>
        </p:nvSpPr>
        <p:spPr bwMode="auto">
          <a:xfrm>
            <a:off x="8073113" y="1143060"/>
            <a:ext cx="3606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1600" b="1">
                <a:latin typeface="微软雅黑" pitchFamily="34" charset="-122"/>
                <a:ea typeface="微软雅黑" pitchFamily="34" charset="-122"/>
              </a:rPr>
              <a:t>1</a:t>
            </a:r>
            <a:r>
              <a:rPr lang="zh-CN" altLang="en-US" sz="1600" b="1">
                <a:latin typeface="微软雅黑" pitchFamily="34" charset="-122"/>
                <a:ea typeface="微软雅黑" pitchFamily="34" charset="-122"/>
              </a:rPr>
              <a:t>、企业治理结构、股份制改造、管理结构重大调整等</a:t>
            </a:r>
          </a:p>
        </p:txBody>
      </p:sp>
      <p:cxnSp>
        <p:nvCxnSpPr>
          <p:cNvPr id="30738" name="直接连接符 20"/>
          <p:cNvCxnSpPr>
            <a:cxnSpLocks noChangeShapeType="1"/>
          </p:cNvCxnSpPr>
          <p:nvPr/>
        </p:nvCxnSpPr>
        <p:spPr bwMode="auto">
          <a:xfrm>
            <a:off x="8073114" y="2833748"/>
            <a:ext cx="3475567" cy="0"/>
          </a:xfrm>
          <a:prstGeom prst="line">
            <a:avLst/>
          </a:prstGeom>
          <a:noFill/>
          <a:ln w="12700" algn="ctr">
            <a:solidFill>
              <a:schemeClr val="accent2"/>
            </a:solidFill>
            <a:round/>
            <a:headEnd/>
            <a:tailEnd/>
          </a:ln>
          <a:extLst>
            <a:ext uri="{909E8E84-426E-40DD-AFC4-6F175D3DCCD1}">
              <a14:hiddenFill xmlns:a14="http://schemas.microsoft.com/office/drawing/2010/main">
                <a:noFill/>
              </a14:hiddenFill>
            </a:ext>
          </a:extLst>
        </p:spPr>
      </p:cxnSp>
      <p:sp>
        <p:nvSpPr>
          <p:cNvPr id="30739" name="TextBox 21"/>
          <p:cNvSpPr txBox="1">
            <a:spLocks noChangeArrowheads="1"/>
          </p:cNvSpPr>
          <p:nvPr/>
        </p:nvSpPr>
        <p:spPr bwMode="auto">
          <a:xfrm>
            <a:off x="8073114" y="1916173"/>
            <a:ext cx="34755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1600" b="1">
                <a:latin typeface="微软雅黑" pitchFamily="34" charset="-122"/>
                <a:ea typeface="微软雅黑" pitchFamily="34" charset="-122"/>
              </a:rPr>
              <a:t>2</a:t>
            </a:r>
            <a:r>
              <a:rPr lang="zh-CN" altLang="en-US" sz="1600" b="1">
                <a:latin typeface="微软雅黑" pitchFamily="34" charset="-122"/>
                <a:ea typeface="微软雅黑" pitchFamily="34" charset="-122"/>
              </a:rPr>
              <a:t>、快速扩张、管理分散等经营风险、分权集权矛盾，触动主要决策者神经</a:t>
            </a:r>
          </a:p>
        </p:txBody>
      </p:sp>
      <p:cxnSp>
        <p:nvCxnSpPr>
          <p:cNvPr id="30740" name="直接连接符 22"/>
          <p:cNvCxnSpPr>
            <a:cxnSpLocks noChangeShapeType="1"/>
          </p:cNvCxnSpPr>
          <p:nvPr/>
        </p:nvCxnSpPr>
        <p:spPr bwMode="auto">
          <a:xfrm>
            <a:off x="8073114" y="3660835"/>
            <a:ext cx="3475567" cy="0"/>
          </a:xfrm>
          <a:prstGeom prst="line">
            <a:avLst/>
          </a:prstGeom>
          <a:noFill/>
          <a:ln w="12700" algn="ctr">
            <a:solidFill>
              <a:schemeClr val="accent2"/>
            </a:solidFill>
            <a:round/>
            <a:headEnd/>
            <a:tailEnd/>
          </a:ln>
          <a:extLst>
            <a:ext uri="{909E8E84-426E-40DD-AFC4-6F175D3DCCD1}">
              <a14:hiddenFill xmlns:a14="http://schemas.microsoft.com/office/drawing/2010/main">
                <a:noFill/>
              </a14:hiddenFill>
            </a:ext>
          </a:extLst>
        </p:spPr>
      </p:cxnSp>
      <p:sp>
        <p:nvSpPr>
          <p:cNvPr id="30741" name="TextBox 23"/>
          <p:cNvSpPr txBox="1">
            <a:spLocks noChangeArrowheads="1"/>
          </p:cNvSpPr>
          <p:nvPr/>
        </p:nvSpPr>
        <p:spPr bwMode="auto">
          <a:xfrm>
            <a:off x="8073114" y="3009960"/>
            <a:ext cx="347556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1600" b="1">
                <a:latin typeface="微软雅黑" pitchFamily="34" charset="-122"/>
                <a:ea typeface="微软雅黑" pitchFamily="34" charset="-122"/>
              </a:rPr>
              <a:t>3</a:t>
            </a:r>
            <a:r>
              <a:rPr lang="zh-CN" altLang="en-US" sz="1600" b="1">
                <a:latin typeface="微软雅黑" pitchFamily="34" charset="-122"/>
                <a:ea typeface="微软雅黑" pitchFamily="34" charset="-122"/>
              </a:rPr>
              <a:t>、全球化、国际化扩张存在严重制约和瓶颈</a:t>
            </a:r>
          </a:p>
        </p:txBody>
      </p:sp>
      <p:cxnSp>
        <p:nvCxnSpPr>
          <p:cNvPr id="30742" name="直接连接符 24"/>
          <p:cNvCxnSpPr>
            <a:cxnSpLocks noChangeShapeType="1"/>
          </p:cNvCxnSpPr>
          <p:nvPr/>
        </p:nvCxnSpPr>
        <p:spPr bwMode="auto">
          <a:xfrm>
            <a:off x="8073114" y="4700648"/>
            <a:ext cx="3475567" cy="0"/>
          </a:xfrm>
          <a:prstGeom prst="line">
            <a:avLst/>
          </a:prstGeom>
          <a:noFill/>
          <a:ln w="12700" algn="ctr">
            <a:solidFill>
              <a:schemeClr val="accent2"/>
            </a:solidFill>
            <a:round/>
            <a:headEnd/>
            <a:tailEnd/>
          </a:ln>
          <a:extLst>
            <a:ext uri="{909E8E84-426E-40DD-AFC4-6F175D3DCCD1}">
              <a14:hiddenFill xmlns:a14="http://schemas.microsoft.com/office/drawing/2010/main">
                <a:noFill/>
              </a14:hiddenFill>
            </a:ext>
          </a:extLst>
        </p:spPr>
      </p:cxnSp>
      <p:sp>
        <p:nvSpPr>
          <p:cNvPr id="30743" name="TextBox 25"/>
          <p:cNvSpPr txBox="1">
            <a:spLocks noChangeArrowheads="1"/>
          </p:cNvSpPr>
          <p:nvPr/>
        </p:nvSpPr>
        <p:spPr bwMode="auto">
          <a:xfrm>
            <a:off x="8073113" y="3811648"/>
            <a:ext cx="36068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1600" b="1">
                <a:latin typeface="微软雅黑" pitchFamily="34" charset="-122"/>
                <a:ea typeface="微软雅黑" pitchFamily="34" charset="-122"/>
              </a:rPr>
              <a:t>4</a:t>
            </a:r>
            <a:r>
              <a:rPr lang="zh-CN" altLang="en-US" sz="1600" b="1">
                <a:latin typeface="微软雅黑" pitchFamily="34" charset="-122"/>
                <a:ea typeface="微软雅黑" pitchFamily="34" charset="-122"/>
              </a:rPr>
              <a:t>、采购黑洞、销售竞争、产权保护、物流生产效率等出现特定或重大影响事件</a:t>
            </a:r>
          </a:p>
        </p:txBody>
      </p:sp>
      <p:cxnSp>
        <p:nvCxnSpPr>
          <p:cNvPr id="30744" name="直接连接符 26"/>
          <p:cNvCxnSpPr>
            <a:cxnSpLocks noChangeShapeType="1"/>
          </p:cNvCxnSpPr>
          <p:nvPr/>
        </p:nvCxnSpPr>
        <p:spPr bwMode="auto">
          <a:xfrm>
            <a:off x="8073114" y="5945248"/>
            <a:ext cx="3475567" cy="0"/>
          </a:xfrm>
          <a:prstGeom prst="line">
            <a:avLst/>
          </a:prstGeom>
          <a:noFill/>
          <a:ln w="12700" algn="ctr">
            <a:solidFill>
              <a:schemeClr val="accent2"/>
            </a:solidFill>
            <a:round/>
            <a:headEnd/>
            <a:tailEnd/>
          </a:ln>
          <a:extLst>
            <a:ext uri="{909E8E84-426E-40DD-AFC4-6F175D3DCCD1}">
              <a14:hiddenFill xmlns:a14="http://schemas.microsoft.com/office/drawing/2010/main">
                <a:noFill/>
              </a14:hiddenFill>
            </a:ext>
          </a:extLst>
        </p:spPr>
      </p:cxnSp>
      <p:sp>
        <p:nvSpPr>
          <p:cNvPr id="30745" name="TextBox 27"/>
          <p:cNvSpPr txBox="1">
            <a:spLocks noChangeArrowheads="1"/>
          </p:cNvSpPr>
          <p:nvPr/>
        </p:nvSpPr>
        <p:spPr bwMode="auto">
          <a:xfrm>
            <a:off x="8073114" y="4791136"/>
            <a:ext cx="347556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1600" b="1">
                <a:latin typeface="微软雅黑" pitchFamily="34" charset="-122"/>
                <a:ea typeface="微软雅黑" pitchFamily="34" charset="-122"/>
              </a:rPr>
              <a:t>5</a:t>
            </a:r>
            <a:r>
              <a:rPr lang="zh-CN" altLang="en-US" sz="1600" b="1">
                <a:latin typeface="微软雅黑" pitchFamily="34" charset="-122"/>
                <a:ea typeface="微软雅黑" pitchFamily="34" charset="-122"/>
              </a:rPr>
              <a:t>、信息化迷茫不知所措、欲借助外力加速推动、缺乏规划一盘散沙等应用整合、管控提升等主动诉求</a:t>
            </a:r>
          </a:p>
        </p:txBody>
      </p:sp>
      <p:cxnSp>
        <p:nvCxnSpPr>
          <p:cNvPr id="30746" name="直接连接符 466961"/>
          <p:cNvCxnSpPr>
            <a:cxnSpLocks noChangeShapeType="1"/>
            <a:endCxn id="30723" idx="1"/>
          </p:cNvCxnSpPr>
          <p:nvPr/>
        </p:nvCxnSpPr>
        <p:spPr bwMode="auto">
          <a:xfrm>
            <a:off x="3778397" y="1790761"/>
            <a:ext cx="345016" cy="2036763"/>
          </a:xfrm>
          <a:prstGeom prst="line">
            <a:avLst/>
          </a:prstGeom>
          <a:noFill/>
          <a:ln w="12700" algn="ctr">
            <a:solidFill>
              <a:schemeClr val="accent2"/>
            </a:solidFill>
            <a:round/>
            <a:headEnd/>
            <a:tailEnd/>
          </a:ln>
          <a:extLst>
            <a:ext uri="{909E8E84-426E-40DD-AFC4-6F175D3DCCD1}">
              <a14:hiddenFill xmlns:a14="http://schemas.microsoft.com/office/drawing/2010/main">
                <a:noFill/>
              </a14:hiddenFill>
            </a:ext>
          </a:extLst>
        </p:spPr>
      </p:cxnSp>
      <p:cxnSp>
        <p:nvCxnSpPr>
          <p:cNvPr id="30747" name="直接连接符 51"/>
          <p:cNvCxnSpPr>
            <a:cxnSpLocks noChangeShapeType="1"/>
            <a:endCxn id="30723" idx="1"/>
          </p:cNvCxnSpPr>
          <p:nvPr/>
        </p:nvCxnSpPr>
        <p:spPr bwMode="auto">
          <a:xfrm>
            <a:off x="3778397" y="2560699"/>
            <a:ext cx="345016" cy="1266825"/>
          </a:xfrm>
          <a:prstGeom prst="line">
            <a:avLst/>
          </a:prstGeom>
          <a:noFill/>
          <a:ln w="12700" algn="ctr">
            <a:solidFill>
              <a:schemeClr val="accent2"/>
            </a:solidFill>
            <a:round/>
            <a:headEnd/>
            <a:tailEnd/>
          </a:ln>
          <a:extLst>
            <a:ext uri="{909E8E84-426E-40DD-AFC4-6F175D3DCCD1}">
              <a14:hiddenFill xmlns:a14="http://schemas.microsoft.com/office/drawing/2010/main">
                <a:noFill/>
              </a14:hiddenFill>
            </a:ext>
          </a:extLst>
        </p:spPr>
      </p:cxnSp>
      <p:cxnSp>
        <p:nvCxnSpPr>
          <p:cNvPr id="30748" name="直接连接符 56"/>
          <p:cNvCxnSpPr>
            <a:cxnSpLocks noChangeShapeType="1"/>
            <a:endCxn id="30723" idx="1"/>
          </p:cNvCxnSpPr>
          <p:nvPr/>
        </p:nvCxnSpPr>
        <p:spPr bwMode="auto">
          <a:xfrm>
            <a:off x="3778397" y="3394135"/>
            <a:ext cx="345016" cy="433388"/>
          </a:xfrm>
          <a:prstGeom prst="line">
            <a:avLst/>
          </a:prstGeom>
          <a:noFill/>
          <a:ln w="12700" algn="ctr">
            <a:solidFill>
              <a:schemeClr val="accent2"/>
            </a:solidFill>
            <a:round/>
            <a:headEnd/>
            <a:tailEnd/>
          </a:ln>
          <a:extLst>
            <a:ext uri="{909E8E84-426E-40DD-AFC4-6F175D3DCCD1}">
              <a14:hiddenFill xmlns:a14="http://schemas.microsoft.com/office/drawing/2010/main">
                <a:noFill/>
              </a14:hiddenFill>
            </a:ext>
          </a:extLst>
        </p:spPr>
      </p:cxnSp>
      <p:cxnSp>
        <p:nvCxnSpPr>
          <p:cNvPr id="30749" name="直接连接符 59"/>
          <p:cNvCxnSpPr>
            <a:cxnSpLocks noChangeShapeType="1"/>
            <a:endCxn id="30723" idx="1"/>
          </p:cNvCxnSpPr>
          <p:nvPr/>
        </p:nvCxnSpPr>
        <p:spPr bwMode="auto">
          <a:xfrm flipV="1">
            <a:off x="3778397" y="3827523"/>
            <a:ext cx="345016" cy="368300"/>
          </a:xfrm>
          <a:prstGeom prst="line">
            <a:avLst/>
          </a:prstGeom>
          <a:noFill/>
          <a:ln w="12700" algn="ctr">
            <a:solidFill>
              <a:schemeClr val="accent2"/>
            </a:solidFill>
            <a:round/>
            <a:headEnd/>
            <a:tailEnd/>
          </a:ln>
          <a:extLst>
            <a:ext uri="{909E8E84-426E-40DD-AFC4-6F175D3DCCD1}">
              <a14:hiddenFill xmlns:a14="http://schemas.microsoft.com/office/drawing/2010/main">
                <a:noFill/>
              </a14:hiddenFill>
            </a:ext>
          </a:extLst>
        </p:spPr>
      </p:cxnSp>
      <p:cxnSp>
        <p:nvCxnSpPr>
          <p:cNvPr id="30750" name="直接连接符 62"/>
          <p:cNvCxnSpPr>
            <a:cxnSpLocks noChangeShapeType="1"/>
            <a:endCxn id="30723" idx="1"/>
          </p:cNvCxnSpPr>
          <p:nvPr/>
        </p:nvCxnSpPr>
        <p:spPr bwMode="auto">
          <a:xfrm flipV="1">
            <a:off x="3778397" y="3827524"/>
            <a:ext cx="345016" cy="1406525"/>
          </a:xfrm>
          <a:prstGeom prst="line">
            <a:avLst/>
          </a:prstGeom>
          <a:noFill/>
          <a:ln w="12700" algn="ctr">
            <a:solidFill>
              <a:schemeClr val="accent2"/>
            </a:solidFill>
            <a:round/>
            <a:headEnd/>
            <a:tailEnd/>
          </a:ln>
          <a:extLst>
            <a:ext uri="{909E8E84-426E-40DD-AFC4-6F175D3DCCD1}">
              <a14:hiddenFill xmlns:a14="http://schemas.microsoft.com/office/drawing/2010/main">
                <a:noFill/>
              </a14:hiddenFill>
            </a:ext>
          </a:extLst>
        </p:spPr>
      </p:cxnSp>
      <p:cxnSp>
        <p:nvCxnSpPr>
          <p:cNvPr id="30751" name="直接连接符 65"/>
          <p:cNvCxnSpPr>
            <a:cxnSpLocks noChangeShapeType="1"/>
            <a:endCxn id="30723" idx="1"/>
          </p:cNvCxnSpPr>
          <p:nvPr/>
        </p:nvCxnSpPr>
        <p:spPr bwMode="auto">
          <a:xfrm flipV="1">
            <a:off x="3778397" y="3827524"/>
            <a:ext cx="345016" cy="2141537"/>
          </a:xfrm>
          <a:prstGeom prst="line">
            <a:avLst/>
          </a:prstGeom>
          <a:noFill/>
          <a:ln w="12700" algn="ctr">
            <a:solidFill>
              <a:schemeClr val="accent2"/>
            </a:solidFill>
            <a:round/>
            <a:headEnd/>
            <a:tailEnd/>
          </a:ln>
          <a:extLst>
            <a:ext uri="{909E8E84-426E-40DD-AFC4-6F175D3DCCD1}">
              <a14:hiddenFill xmlns:a14="http://schemas.microsoft.com/office/drawing/2010/main">
                <a:noFill/>
              </a14:hiddenFill>
            </a:ext>
          </a:extLst>
        </p:spPr>
      </p:cxnSp>
      <p:cxnSp>
        <p:nvCxnSpPr>
          <p:cNvPr id="30752" name="直接连接符 68"/>
          <p:cNvCxnSpPr>
            <a:cxnSpLocks noChangeShapeType="1"/>
            <a:stCxn id="30723" idx="3"/>
          </p:cNvCxnSpPr>
          <p:nvPr/>
        </p:nvCxnSpPr>
        <p:spPr bwMode="auto">
          <a:xfrm flipV="1">
            <a:off x="7673065" y="1790761"/>
            <a:ext cx="400049" cy="2036763"/>
          </a:xfrm>
          <a:prstGeom prst="line">
            <a:avLst/>
          </a:prstGeom>
          <a:noFill/>
          <a:ln w="12700" algn="ctr">
            <a:solidFill>
              <a:schemeClr val="accent2"/>
            </a:solidFill>
            <a:round/>
            <a:headEnd/>
            <a:tailEnd/>
          </a:ln>
          <a:extLst>
            <a:ext uri="{909E8E84-426E-40DD-AFC4-6F175D3DCCD1}">
              <a14:hiddenFill xmlns:a14="http://schemas.microsoft.com/office/drawing/2010/main">
                <a:noFill/>
              </a14:hiddenFill>
            </a:ext>
          </a:extLst>
        </p:spPr>
      </p:cxnSp>
      <p:cxnSp>
        <p:nvCxnSpPr>
          <p:cNvPr id="30753" name="直接连接符 71"/>
          <p:cNvCxnSpPr>
            <a:cxnSpLocks noChangeShapeType="1"/>
            <a:stCxn id="30723" idx="3"/>
          </p:cNvCxnSpPr>
          <p:nvPr/>
        </p:nvCxnSpPr>
        <p:spPr bwMode="auto">
          <a:xfrm flipV="1">
            <a:off x="7673065" y="2833749"/>
            <a:ext cx="400049" cy="993775"/>
          </a:xfrm>
          <a:prstGeom prst="line">
            <a:avLst/>
          </a:prstGeom>
          <a:noFill/>
          <a:ln w="12700" algn="ctr">
            <a:solidFill>
              <a:schemeClr val="accent2"/>
            </a:solidFill>
            <a:round/>
            <a:headEnd/>
            <a:tailEnd/>
          </a:ln>
          <a:extLst>
            <a:ext uri="{909E8E84-426E-40DD-AFC4-6F175D3DCCD1}">
              <a14:hiddenFill xmlns:a14="http://schemas.microsoft.com/office/drawing/2010/main">
                <a:noFill/>
              </a14:hiddenFill>
            </a:ext>
          </a:extLst>
        </p:spPr>
      </p:cxnSp>
      <p:cxnSp>
        <p:nvCxnSpPr>
          <p:cNvPr id="30754" name="直接连接符 74"/>
          <p:cNvCxnSpPr>
            <a:cxnSpLocks noChangeShapeType="1"/>
            <a:stCxn id="30723" idx="3"/>
          </p:cNvCxnSpPr>
          <p:nvPr/>
        </p:nvCxnSpPr>
        <p:spPr bwMode="auto">
          <a:xfrm flipV="1">
            <a:off x="7673065" y="3660835"/>
            <a:ext cx="400049" cy="166688"/>
          </a:xfrm>
          <a:prstGeom prst="line">
            <a:avLst/>
          </a:prstGeom>
          <a:noFill/>
          <a:ln w="12700" algn="ctr">
            <a:solidFill>
              <a:schemeClr val="accent2"/>
            </a:solidFill>
            <a:round/>
            <a:headEnd/>
            <a:tailEnd/>
          </a:ln>
          <a:extLst>
            <a:ext uri="{909E8E84-426E-40DD-AFC4-6F175D3DCCD1}">
              <a14:hiddenFill xmlns:a14="http://schemas.microsoft.com/office/drawing/2010/main">
                <a:noFill/>
              </a14:hiddenFill>
            </a:ext>
          </a:extLst>
        </p:spPr>
      </p:cxnSp>
      <p:cxnSp>
        <p:nvCxnSpPr>
          <p:cNvPr id="30755" name="直接连接符 78"/>
          <p:cNvCxnSpPr>
            <a:cxnSpLocks noChangeShapeType="1"/>
            <a:stCxn id="30723" idx="3"/>
          </p:cNvCxnSpPr>
          <p:nvPr/>
        </p:nvCxnSpPr>
        <p:spPr bwMode="auto">
          <a:xfrm>
            <a:off x="7673065" y="3827524"/>
            <a:ext cx="400049" cy="873125"/>
          </a:xfrm>
          <a:prstGeom prst="line">
            <a:avLst/>
          </a:prstGeom>
          <a:noFill/>
          <a:ln w="12700" algn="ctr">
            <a:solidFill>
              <a:schemeClr val="accent2"/>
            </a:solidFill>
            <a:round/>
            <a:headEnd/>
            <a:tailEnd/>
          </a:ln>
          <a:extLst>
            <a:ext uri="{909E8E84-426E-40DD-AFC4-6F175D3DCCD1}">
              <a14:hiddenFill xmlns:a14="http://schemas.microsoft.com/office/drawing/2010/main">
                <a:noFill/>
              </a14:hiddenFill>
            </a:ext>
          </a:extLst>
        </p:spPr>
      </p:cxnSp>
      <p:cxnSp>
        <p:nvCxnSpPr>
          <p:cNvPr id="30756" name="直接连接符 81"/>
          <p:cNvCxnSpPr>
            <a:cxnSpLocks noChangeShapeType="1"/>
            <a:stCxn id="30723" idx="3"/>
          </p:cNvCxnSpPr>
          <p:nvPr/>
        </p:nvCxnSpPr>
        <p:spPr bwMode="auto">
          <a:xfrm>
            <a:off x="7673065" y="3827523"/>
            <a:ext cx="400049" cy="2114550"/>
          </a:xfrm>
          <a:prstGeom prst="line">
            <a:avLst/>
          </a:prstGeom>
          <a:noFill/>
          <a:ln w="12700" algn="ctr">
            <a:solidFill>
              <a:schemeClr val="accent2"/>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17395605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2"/>
          <p:cNvSpPr txBox="1">
            <a:spLocks noChangeArrowheads="1"/>
          </p:cNvSpPr>
          <p:nvPr/>
        </p:nvSpPr>
        <p:spPr bwMode="auto">
          <a:xfrm>
            <a:off x="101600" y="91"/>
            <a:ext cx="11650133" cy="533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0" fontAlgn="base" hangingPunct="0">
              <a:spcBef>
                <a:spcPct val="0"/>
              </a:spcBef>
              <a:spcAft>
                <a:spcPct val="0"/>
              </a:spcAft>
              <a:defRPr sz="2400" b="1">
                <a:solidFill>
                  <a:srgbClr val="FF0000"/>
                </a:solidFill>
                <a:latin typeface="+mj-lt"/>
                <a:ea typeface="+mj-ea"/>
                <a:cs typeface="+mj-cs"/>
              </a:defRPr>
            </a:lvl1pPr>
            <a:lvl2pPr algn="l" rtl="0" eaLnBrk="0" fontAlgn="base" hangingPunct="0">
              <a:spcBef>
                <a:spcPct val="0"/>
              </a:spcBef>
              <a:spcAft>
                <a:spcPct val="0"/>
              </a:spcAft>
              <a:defRPr sz="2400" b="1">
                <a:solidFill>
                  <a:srgbClr val="FF0000"/>
                </a:solidFill>
                <a:latin typeface="Times New Roman" pitchFamily="18" charset="0"/>
                <a:ea typeface="黑体" pitchFamily="2" charset="-122"/>
              </a:defRPr>
            </a:lvl2pPr>
            <a:lvl3pPr algn="l" rtl="0" eaLnBrk="0" fontAlgn="base" hangingPunct="0">
              <a:spcBef>
                <a:spcPct val="0"/>
              </a:spcBef>
              <a:spcAft>
                <a:spcPct val="0"/>
              </a:spcAft>
              <a:defRPr sz="2400" b="1">
                <a:solidFill>
                  <a:srgbClr val="FF0000"/>
                </a:solidFill>
                <a:latin typeface="Times New Roman" pitchFamily="18" charset="0"/>
                <a:ea typeface="黑体" pitchFamily="2" charset="-122"/>
              </a:defRPr>
            </a:lvl3pPr>
            <a:lvl4pPr algn="l" rtl="0" eaLnBrk="0" fontAlgn="base" hangingPunct="0">
              <a:spcBef>
                <a:spcPct val="0"/>
              </a:spcBef>
              <a:spcAft>
                <a:spcPct val="0"/>
              </a:spcAft>
              <a:defRPr sz="2400" b="1">
                <a:solidFill>
                  <a:srgbClr val="FF0000"/>
                </a:solidFill>
                <a:latin typeface="Times New Roman" pitchFamily="18" charset="0"/>
                <a:ea typeface="黑体" pitchFamily="2" charset="-122"/>
              </a:defRPr>
            </a:lvl4pPr>
            <a:lvl5pPr algn="l" rtl="0" eaLnBrk="0" fontAlgn="base" hangingPunct="0">
              <a:spcBef>
                <a:spcPct val="0"/>
              </a:spcBef>
              <a:spcAft>
                <a:spcPct val="0"/>
              </a:spcAft>
              <a:defRPr sz="2400" b="1">
                <a:solidFill>
                  <a:srgbClr val="FF0000"/>
                </a:solidFill>
                <a:latin typeface="Times New Roman" pitchFamily="18" charset="0"/>
                <a:ea typeface="黑体" pitchFamily="2" charset="-122"/>
              </a:defRPr>
            </a:lvl5pPr>
            <a:lvl6pPr marL="457200" algn="l" rtl="0" fontAlgn="base">
              <a:spcBef>
                <a:spcPct val="0"/>
              </a:spcBef>
              <a:spcAft>
                <a:spcPct val="0"/>
              </a:spcAft>
              <a:defRPr sz="2400" b="1">
                <a:solidFill>
                  <a:srgbClr val="FF0000"/>
                </a:solidFill>
                <a:latin typeface="Times New Roman" pitchFamily="18" charset="0"/>
                <a:ea typeface="黑体" pitchFamily="2" charset="-122"/>
              </a:defRPr>
            </a:lvl6pPr>
            <a:lvl7pPr marL="914400" algn="l" rtl="0" fontAlgn="base">
              <a:spcBef>
                <a:spcPct val="0"/>
              </a:spcBef>
              <a:spcAft>
                <a:spcPct val="0"/>
              </a:spcAft>
              <a:defRPr sz="2400" b="1">
                <a:solidFill>
                  <a:srgbClr val="FF0000"/>
                </a:solidFill>
                <a:latin typeface="Times New Roman" pitchFamily="18" charset="0"/>
                <a:ea typeface="黑体" pitchFamily="2" charset="-122"/>
              </a:defRPr>
            </a:lvl7pPr>
            <a:lvl8pPr marL="1371600" algn="l" rtl="0" fontAlgn="base">
              <a:spcBef>
                <a:spcPct val="0"/>
              </a:spcBef>
              <a:spcAft>
                <a:spcPct val="0"/>
              </a:spcAft>
              <a:defRPr sz="2400" b="1">
                <a:solidFill>
                  <a:srgbClr val="FF0000"/>
                </a:solidFill>
                <a:latin typeface="Times New Roman" pitchFamily="18" charset="0"/>
                <a:ea typeface="黑体" pitchFamily="2" charset="-122"/>
              </a:defRPr>
            </a:lvl8pPr>
            <a:lvl9pPr marL="1828800" algn="l" rtl="0" fontAlgn="base">
              <a:spcBef>
                <a:spcPct val="0"/>
              </a:spcBef>
              <a:spcAft>
                <a:spcPct val="0"/>
              </a:spcAft>
              <a:defRPr sz="2400" b="1">
                <a:solidFill>
                  <a:srgbClr val="FF0000"/>
                </a:solidFill>
                <a:latin typeface="Times New Roman" pitchFamily="18" charset="0"/>
                <a:ea typeface="黑体" pitchFamily="2" charset="-122"/>
              </a:defRPr>
            </a:lvl9pPr>
          </a:lstStyle>
          <a:p>
            <a:pPr>
              <a:lnSpc>
                <a:spcPts val="4800"/>
              </a:lnSpc>
              <a:defRPr/>
            </a:pPr>
            <a:r>
              <a:rPr lang="zh-CN" altLang="en-US" dirty="0">
                <a:solidFill>
                  <a:schemeClr val="bg1"/>
                </a:solidFill>
                <a:latin typeface="微软雅黑" pitchFamily="34" charset="-122"/>
                <a:ea typeface="微软雅黑" pitchFamily="34" charset="-122"/>
              </a:rPr>
              <a:t>第二步：信息化项目的真实愿望</a:t>
            </a:r>
            <a:r>
              <a:rPr lang="en-US" altLang="zh-CN" dirty="0">
                <a:solidFill>
                  <a:schemeClr val="bg1"/>
                </a:solidFill>
                <a:latin typeface="微软雅黑" pitchFamily="34" charset="-122"/>
                <a:ea typeface="微软雅黑" pitchFamily="34" charset="-122"/>
              </a:rPr>
              <a:t>——</a:t>
            </a:r>
            <a:r>
              <a:rPr lang="zh-CN" altLang="en-US" dirty="0">
                <a:solidFill>
                  <a:schemeClr val="bg1"/>
                </a:solidFill>
                <a:latin typeface="微软雅黑" pitchFamily="34" charset="-122"/>
                <a:ea typeface="微软雅黑" pitchFamily="34" charset="-122"/>
              </a:rPr>
              <a:t>达到目的与预期成果</a:t>
            </a:r>
            <a:endParaRPr lang="zh-CN" altLang="en-US" dirty="0">
              <a:solidFill>
                <a:schemeClr val="bg1"/>
              </a:solidFill>
              <a:latin typeface="微软雅黑" pitchFamily="34" charset="-122"/>
              <a:ea typeface="微软雅黑" pitchFamily="34" charset="-122"/>
              <a:cs typeface="+mn-cs"/>
            </a:endParaRPr>
          </a:p>
        </p:txBody>
      </p:sp>
      <p:sp>
        <p:nvSpPr>
          <p:cNvPr id="31747" name="TextBox 85"/>
          <p:cNvSpPr txBox="1">
            <a:spLocks noChangeArrowheads="1"/>
          </p:cNvSpPr>
          <p:nvPr/>
        </p:nvSpPr>
        <p:spPr bwMode="auto">
          <a:xfrm>
            <a:off x="55193" y="2123272"/>
            <a:ext cx="1727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800" b="1" i="1" dirty="0">
                <a:solidFill>
                  <a:srgbClr val="C00000"/>
                </a:solidFill>
                <a:latin typeface="微软雅黑" pitchFamily="34" charset="-122"/>
                <a:ea typeface="微软雅黑" pitchFamily="34" charset="-122"/>
              </a:rPr>
              <a:t>咨询规划的动机</a:t>
            </a:r>
          </a:p>
        </p:txBody>
      </p:sp>
      <p:sp>
        <p:nvSpPr>
          <p:cNvPr id="31748" name="TextBox 86"/>
          <p:cNvSpPr txBox="1">
            <a:spLocks noChangeArrowheads="1"/>
          </p:cNvSpPr>
          <p:nvPr/>
        </p:nvSpPr>
        <p:spPr bwMode="auto">
          <a:xfrm>
            <a:off x="161" y="4064784"/>
            <a:ext cx="1631951"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r>
              <a:rPr lang="zh-CN" altLang="en-US" sz="1800" b="1" i="1" dirty="0">
                <a:solidFill>
                  <a:srgbClr val="C00000"/>
                </a:solidFill>
                <a:latin typeface="微软雅黑" pitchFamily="34" charset="-122"/>
                <a:ea typeface="微软雅黑" pitchFamily="34" charset="-122"/>
              </a:rPr>
              <a:t>客户心目中的成果</a:t>
            </a:r>
          </a:p>
        </p:txBody>
      </p:sp>
      <p:cxnSp>
        <p:nvCxnSpPr>
          <p:cNvPr id="88" name="直接连接符 87"/>
          <p:cNvCxnSpPr/>
          <p:nvPr/>
        </p:nvCxnSpPr>
        <p:spPr>
          <a:xfrm>
            <a:off x="192778" y="3142448"/>
            <a:ext cx="11713633" cy="1587"/>
          </a:xfrm>
          <a:prstGeom prst="line">
            <a:avLst/>
          </a:prstGeom>
          <a:ln/>
        </p:spPr>
        <p:style>
          <a:lnRef idx="2">
            <a:schemeClr val="accent6"/>
          </a:lnRef>
          <a:fillRef idx="0">
            <a:schemeClr val="accent6"/>
          </a:fillRef>
          <a:effectRef idx="1">
            <a:schemeClr val="accent6"/>
          </a:effectRef>
          <a:fontRef idx="minor">
            <a:schemeClr val="tx1"/>
          </a:fontRef>
        </p:style>
      </p:cxnSp>
      <p:sp>
        <p:nvSpPr>
          <p:cNvPr id="93" name="TextBox 92"/>
          <p:cNvSpPr txBox="1"/>
          <p:nvPr/>
        </p:nvSpPr>
        <p:spPr>
          <a:xfrm>
            <a:off x="1536861" y="1916898"/>
            <a:ext cx="2400300" cy="1062037"/>
          </a:xfrm>
          <a:prstGeom prst="rect">
            <a:avLst/>
          </a:prstGeom>
          <a:noFill/>
        </p:spPr>
        <p:txBody>
          <a:bodyPr>
            <a:spAutoFit/>
          </a:bodyPr>
          <a:lstStyle/>
          <a:p>
            <a:pPr algn="ctr">
              <a:lnSpc>
                <a:spcPct val="150000"/>
              </a:lnSpc>
              <a:defRPr/>
            </a:pPr>
            <a:r>
              <a:rPr lang="zh-CN" altLang="en-US" sz="1400" b="1" dirty="0">
                <a:solidFill>
                  <a:schemeClr val="tx2">
                    <a:lumMod val="75000"/>
                  </a:schemeClr>
                </a:solidFill>
                <a:latin typeface="微软雅黑" pitchFamily="34" charset="-122"/>
                <a:ea typeface="微软雅黑" pitchFamily="34" charset="-122"/>
              </a:rPr>
              <a:t>基础薄弱：</a:t>
            </a:r>
            <a:endParaRPr lang="en-US" altLang="zh-CN" sz="1400" b="1" dirty="0">
              <a:solidFill>
                <a:schemeClr val="tx2">
                  <a:lumMod val="75000"/>
                </a:schemeClr>
              </a:solidFill>
              <a:latin typeface="微软雅黑" pitchFamily="34" charset="-122"/>
              <a:ea typeface="微软雅黑" pitchFamily="34" charset="-122"/>
            </a:endParaRPr>
          </a:p>
          <a:p>
            <a:pPr algn="ctr">
              <a:lnSpc>
                <a:spcPct val="150000"/>
              </a:lnSpc>
              <a:defRPr/>
            </a:pPr>
            <a:r>
              <a:rPr lang="zh-CN" altLang="en-US" sz="1400" b="1" dirty="0">
                <a:latin typeface="微软雅黑" pitchFamily="34" charset="-122"/>
                <a:ea typeface="微软雅黑" pitchFamily="34" charset="-122"/>
              </a:rPr>
              <a:t>知识与经验欠缺，思路凌乱，急于理顺</a:t>
            </a:r>
          </a:p>
        </p:txBody>
      </p:sp>
      <p:cxnSp>
        <p:nvCxnSpPr>
          <p:cNvPr id="89" name="直接连接符 88"/>
          <p:cNvCxnSpPr/>
          <p:nvPr/>
        </p:nvCxnSpPr>
        <p:spPr bwMode="auto">
          <a:xfrm rot="5400000">
            <a:off x="-650449" y="4056583"/>
            <a:ext cx="4567237" cy="211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bwMode="auto">
          <a:xfrm rot="5400000">
            <a:off x="1557233" y="4056583"/>
            <a:ext cx="4567237" cy="211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bwMode="auto">
          <a:xfrm rot="5400000">
            <a:off x="3860167" y="4056583"/>
            <a:ext cx="4567237" cy="211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bwMode="auto">
          <a:xfrm rot="5400000">
            <a:off x="5686851" y="4056583"/>
            <a:ext cx="4567237" cy="211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bwMode="auto">
          <a:xfrm rot="5400000">
            <a:off x="7701918" y="4056583"/>
            <a:ext cx="4567237" cy="211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1756" name="TextBox 94"/>
          <p:cNvSpPr txBox="1">
            <a:spLocks noChangeArrowheads="1"/>
          </p:cNvSpPr>
          <p:nvPr/>
        </p:nvSpPr>
        <p:spPr bwMode="auto">
          <a:xfrm>
            <a:off x="1729478" y="3142447"/>
            <a:ext cx="230293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lnSpc>
                <a:spcPct val="150000"/>
              </a:lnSpc>
              <a:buFont typeface="Wingdings" pitchFamily="2" charset="2"/>
              <a:buChar char="l"/>
            </a:pPr>
            <a:r>
              <a:rPr lang="zh-CN" altLang="en-US" sz="1400" b="1">
                <a:latin typeface="微软雅黑" pitchFamily="34" charset="-122"/>
                <a:ea typeface="微软雅黑" pitchFamily="34" charset="-122"/>
              </a:rPr>
              <a:t>就事论事</a:t>
            </a:r>
            <a:endParaRPr lang="en-US" altLang="zh-CN" sz="1400" b="1">
              <a:latin typeface="微软雅黑" pitchFamily="34" charset="-122"/>
              <a:ea typeface="微软雅黑" pitchFamily="34" charset="-122"/>
            </a:endParaRPr>
          </a:p>
          <a:p>
            <a:pPr algn="ctr" eaLnBrk="1" hangingPunct="1">
              <a:lnSpc>
                <a:spcPct val="150000"/>
              </a:lnSpc>
              <a:buFont typeface="Wingdings" pitchFamily="2" charset="2"/>
              <a:buChar char="l"/>
            </a:pPr>
            <a:r>
              <a:rPr lang="zh-CN" altLang="en-US" sz="1400" b="1">
                <a:latin typeface="微软雅黑" pitchFamily="34" charset="-122"/>
                <a:ea typeface="微软雅黑" pitchFamily="34" charset="-122"/>
              </a:rPr>
              <a:t>专题宣讲</a:t>
            </a:r>
            <a:endParaRPr lang="en-US" altLang="zh-CN" sz="1400" b="1">
              <a:latin typeface="微软雅黑" pitchFamily="34" charset="-122"/>
              <a:ea typeface="微软雅黑" pitchFamily="34" charset="-122"/>
            </a:endParaRPr>
          </a:p>
          <a:p>
            <a:pPr algn="ctr" eaLnBrk="1" hangingPunct="1">
              <a:lnSpc>
                <a:spcPct val="150000"/>
              </a:lnSpc>
              <a:buFont typeface="Wingdings" pitchFamily="2" charset="2"/>
              <a:buChar char="l"/>
            </a:pPr>
            <a:r>
              <a:rPr lang="zh-CN" altLang="en-US" sz="1400" b="1">
                <a:latin typeface="微软雅黑" pitchFamily="34" charset="-122"/>
                <a:ea typeface="微软雅黑" pitchFamily="34" charset="-122"/>
              </a:rPr>
              <a:t>解决方案</a:t>
            </a:r>
            <a:endParaRPr lang="en-US" altLang="zh-CN" sz="1400" b="1">
              <a:latin typeface="微软雅黑" pitchFamily="34" charset="-122"/>
              <a:ea typeface="微软雅黑" pitchFamily="34" charset="-122"/>
            </a:endParaRPr>
          </a:p>
          <a:p>
            <a:pPr algn="ctr" eaLnBrk="1" hangingPunct="1">
              <a:lnSpc>
                <a:spcPct val="150000"/>
              </a:lnSpc>
              <a:buFont typeface="Wingdings" pitchFamily="2" charset="2"/>
              <a:buChar char="l"/>
            </a:pPr>
            <a:r>
              <a:rPr lang="zh-CN" altLang="en-US" sz="1400" b="1">
                <a:latin typeface="微软雅黑" pitchFamily="34" charset="-122"/>
                <a:ea typeface="微软雅黑" pitchFamily="34" charset="-122"/>
              </a:rPr>
              <a:t>沟通交流</a:t>
            </a:r>
            <a:endParaRPr lang="en-US" altLang="zh-CN" sz="1400" b="1">
              <a:latin typeface="微软雅黑" pitchFamily="34" charset="-122"/>
              <a:ea typeface="微软雅黑" pitchFamily="34" charset="-122"/>
            </a:endParaRPr>
          </a:p>
          <a:p>
            <a:pPr algn="ctr" eaLnBrk="1" hangingPunct="1"/>
            <a:endParaRPr lang="en-US" altLang="zh-CN" sz="1400" b="1">
              <a:latin typeface="微软雅黑" pitchFamily="34" charset="-122"/>
              <a:ea typeface="微软雅黑" pitchFamily="34" charset="-122"/>
            </a:endParaRPr>
          </a:p>
        </p:txBody>
      </p:sp>
      <p:sp>
        <p:nvSpPr>
          <p:cNvPr id="99" name="TextBox 98"/>
          <p:cNvSpPr txBox="1"/>
          <p:nvPr/>
        </p:nvSpPr>
        <p:spPr>
          <a:xfrm>
            <a:off x="3763594" y="1918484"/>
            <a:ext cx="2478617" cy="1060450"/>
          </a:xfrm>
          <a:prstGeom prst="rect">
            <a:avLst/>
          </a:prstGeom>
          <a:noFill/>
        </p:spPr>
        <p:txBody>
          <a:bodyPr>
            <a:spAutoFit/>
          </a:bodyPr>
          <a:lstStyle/>
          <a:p>
            <a:pPr algn="ctr">
              <a:lnSpc>
                <a:spcPct val="150000"/>
              </a:lnSpc>
              <a:defRPr/>
            </a:pPr>
            <a:r>
              <a:rPr lang="zh-CN" altLang="en-US" sz="1400" b="1" dirty="0">
                <a:solidFill>
                  <a:schemeClr val="tx2">
                    <a:lumMod val="75000"/>
                  </a:schemeClr>
                </a:solidFill>
                <a:latin typeface="微软雅黑" pitchFamily="34" charset="-122"/>
                <a:ea typeface="微软雅黑" pitchFamily="34" charset="-122"/>
              </a:rPr>
              <a:t>高层汇报：</a:t>
            </a:r>
            <a:endParaRPr lang="en-US" altLang="zh-CN" sz="1400" b="1" dirty="0">
              <a:solidFill>
                <a:schemeClr val="tx2">
                  <a:lumMod val="75000"/>
                </a:schemeClr>
              </a:solidFill>
              <a:latin typeface="微软雅黑" pitchFamily="34" charset="-122"/>
              <a:ea typeface="微软雅黑" pitchFamily="34" charset="-122"/>
            </a:endParaRPr>
          </a:p>
          <a:p>
            <a:pPr algn="ctr">
              <a:lnSpc>
                <a:spcPct val="150000"/>
              </a:lnSpc>
              <a:defRPr/>
            </a:pPr>
            <a:r>
              <a:rPr lang="zh-CN" altLang="en-US" sz="1400" b="1" dirty="0">
                <a:latin typeface="微软雅黑" pitchFamily="34" charset="-122"/>
                <a:ea typeface="微软雅黑" pitchFamily="34" charset="-122"/>
              </a:rPr>
              <a:t>信息化推动需要，给高层讲明白、说清楚</a:t>
            </a:r>
          </a:p>
        </p:txBody>
      </p:sp>
      <p:sp>
        <p:nvSpPr>
          <p:cNvPr id="31758" name="TextBox 99"/>
          <p:cNvSpPr txBox="1">
            <a:spLocks noChangeArrowheads="1"/>
          </p:cNvSpPr>
          <p:nvPr/>
        </p:nvSpPr>
        <p:spPr bwMode="auto">
          <a:xfrm>
            <a:off x="3937160" y="3140859"/>
            <a:ext cx="2288117"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lnSpc>
                <a:spcPct val="150000"/>
              </a:lnSpc>
              <a:buFont typeface="Wingdings" pitchFamily="2" charset="2"/>
              <a:buChar char="l"/>
            </a:pPr>
            <a:r>
              <a:rPr lang="zh-CN" altLang="en-US" sz="1400" b="1">
                <a:latin typeface="微软雅黑" pitchFamily="34" charset="-122"/>
                <a:ea typeface="微软雅黑" pitchFamily="34" charset="-122"/>
              </a:rPr>
              <a:t>为什么做</a:t>
            </a:r>
            <a:endParaRPr lang="en-US" altLang="zh-CN" sz="1400" b="1">
              <a:latin typeface="微软雅黑" pitchFamily="34" charset="-122"/>
              <a:ea typeface="微软雅黑" pitchFamily="34" charset="-122"/>
            </a:endParaRPr>
          </a:p>
          <a:p>
            <a:pPr eaLnBrk="1" hangingPunct="1">
              <a:lnSpc>
                <a:spcPct val="150000"/>
              </a:lnSpc>
              <a:buFont typeface="Wingdings" pitchFamily="2" charset="2"/>
              <a:buChar char="l"/>
            </a:pPr>
            <a:r>
              <a:rPr lang="zh-CN" altLang="en-US" sz="1400" b="1">
                <a:latin typeface="微软雅黑" pitchFamily="34" charset="-122"/>
                <a:ea typeface="微软雅黑" pitchFamily="34" charset="-122"/>
              </a:rPr>
              <a:t>做成什么样</a:t>
            </a:r>
            <a:endParaRPr lang="en-US" altLang="zh-CN" sz="1400" b="1">
              <a:latin typeface="微软雅黑" pitchFamily="34" charset="-122"/>
              <a:ea typeface="微软雅黑" pitchFamily="34" charset="-122"/>
            </a:endParaRPr>
          </a:p>
          <a:p>
            <a:pPr eaLnBrk="1" hangingPunct="1">
              <a:lnSpc>
                <a:spcPct val="150000"/>
              </a:lnSpc>
              <a:buFont typeface="Wingdings" pitchFamily="2" charset="2"/>
              <a:buChar char="l"/>
            </a:pPr>
            <a:r>
              <a:rPr lang="zh-CN" altLang="en-US" sz="1400" b="1">
                <a:latin typeface="微软雅黑" pitchFamily="34" charset="-122"/>
                <a:ea typeface="微软雅黑" pitchFamily="34" charset="-122"/>
              </a:rPr>
              <a:t>做什么</a:t>
            </a:r>
            <a:endParaRPr lang="en-US" altLang="zh-CN" sz="1400" b="1">
              <a:latin typeface="微软雅黑" pitchFamily="34" charset="-122"/>
              <a:ea typeface="微软雅黑" pitchFamily="34" charset="-122"/>
            </a:endParaRPr>
          </a:p>
          <a:p>
            <a:pPr eaLnBrk="1" hangingPunct="1">
              <a:lnSpc>
                <a:spcPct val="150000"/>
              </a:lnSpc>
              <a:buFont typeface="Wingdings" pitchFamily="2" charset="2"/>
              <a:buChar char="l"/>
            </a:pPr>
            <a:r>
              <a:rPr lang="zh-CN" altLang="en-US" sz="1400" b="1">
                <a:latin typeface="微软雅黑" pitchFamily="34" charset="-122"/>
                <a:ea typeface="微软雅黑" pitchFamily="34" charset="-122"/>
              </a:rPr>
              <a:t>怎么做</a:t>
            </a:r>
            <a:endParaRPr lang="en-US" altLang="zh-CN" sz="1400" b="1">
              <a:latin typeface="微软雅黑" pitchFamily="34" charset="-122"/>
              <a:ea typeface="微软雅黑" pitchFamily="34" charset="-122"/>
            </a:endParaRPr>
          </a:p>
          <a:p>
            <a:pPr eaLnBrk="1" hangingPunct="1">
              <a:lnSpc>
                <a:spcPct val="150000"/>
              </a:lnSpc>
              <a:buFont typeface="Wingdings" pitchFamily="2" charset="2"/>
              <a:buChar char="l"/>
            </a:pPr>
            <a:r>
              <a:rPr lang="zh-CN" altLang="en-US" sz="1400" b="1">
                <a:latin typeface="微软雅黑" pitchFamily="34" charset="-122"/>
                <a:ea typeface="微软雅黑" pitchFamily="34" charset="-122"/>
              </a:rPr>
              <a:t>多长时间</a:t>
            </a:r>
            <a:endParaRPr lang="en-US" altLang="zh-CN" sz="1400" b="1">
              <a:latin typeface="微软雅黑" pitchFamily="34" charset="-122"/>
              <a:ea typeface="微软雅黑" pitchFamily="34" charset="-122"/>
            </a:endParaRPr>
          </a:p>
          <a:p>
            <a:pPr eaLnBrk="1" hangingPunct="1">
              <a:lnSpc>
                <a:spcPct val="150000"/>
              </a:lnSpc>
              <a:buFont typeface="Wingdings" pitchFamily="2" charset="2"/>
              <a:buChar char="l"/>
            </a:pPr>
            <a:r>
              <a:rPr lang="zh-CN" altLang="en-US" sz="1400" b="1">
                <a:latin typeface="微软雅黑" pitchFamily="34" charset="-122"/>
                <a:ea typeface="微软雅黑" pitchFamily="34" charset="-122"/>
              </a:rPr>
              <a:t>多少钱</a:t>
            </a:r>
            <a:endParaRPr lang="en-US" altLang="zh-CN" sz="1400" b="1">
              <a:latin typeface="微软雅黑" pitchFamily="34" charset="-122"/>
              <a:ea typeface="微软雅黑" pitchFamily="34" charset="-122"/>
            </a:endParaRPr>
          </a:p>
        </p:txBody>
      </p:sp>
      <p:sp>
        <p:nvSpPr>
          <p:cNvPr id="103" name="TextBox 102"/>
          <p:cNvSpPr txBox="1"/>
          <p:nvPr/>
        </p:nvSpPr>
        <p:spPr>
          <a:xfrm>
            <a:off x="6049594" y="1918484"/>
            <a:ext cx="2112433" cy="1062038"/>
          </a:xfrm>
          <a:prstGeom prst="rect">
            <a:avLst/>
          </a:prstGeom>
          <a:noFill/>
        </p:spPr>
        <p:txBody>
          <a:bodyPr>
            <a:spAutoFit/>
          </a:bodyPr>
          <a:lstStyle/>
          <a:p>
            <a:pPr algn="ctr">
              <a:lnSpc>
                <a:spcPct val="150000"/>
              </a:lnSpc>
              <a:defRPr/>
            </a:pPr>
            <a:r>
              <a:rPr lang="zh-CN" altLang="en-US" sz="1400" b="1" dirty="0">
                <a:solidFill>
                  <a:schemeClr val="tx2">
                    <a:lumMod val="75000"/>
                  </a:schemeClr>
                </a:solidFill>
                <a:latin typeface="微软雅黑" pitchFamily="34" charset="-122"/>
                <a:ea typeface="微软雅黑" pitchFamily="34" charset="-122"/>
              </a:rPr>
              <a:t>改善提升：</a:t>
            </a:r>
            <a:endParaRPr lang="en-US" altLang="zh-CN" sz="1400" b="1" dirty="0">
              <a:solidFill>
                <a:schemeClr val="tx2">
                  <a:lumMod val="75000"/>
                </a:schemeClr>
              </a:solidFill>
              <a:latin typeface="微软雅黑" pitchFamily="34" charset="-122"/>
              <a:ea typeface="微软雅黑" pitchFamily="34" charset="-122"/>
            </a:endParaRPr>
          </a:p>
          <a:p>
            <a:pPr algn="ctr">
              <a:lnSpc>
                <a:spcPct val="150000"/>
              </a:lnSpc>
              <a:defRPr/>
            </a:pPr>
            <a:r>
              <a:rPr lang="zh-CN" altLang="en-US" sz="1400" b="1" dirty="0">
                <a:latin typeface="微软雅黑" pitchFamily="34" charset="-122"/>
                <a:ea typeface="微软雅黑" pitchFamily="34" charset="-122"/>
              </a:rPr>
              <a:t>现状评估、梳理对标、螺旋提升</a:t>
            </a:r>
          </a:p>
        </p:txBody>
      </p:sp>
      <p:sp>
        <p:nvSpPr>
          <p:cNvPr id="31760" name="TextBox 103"/>
          <p:cNvSpPr txBox="1">
            <a:spLocks noChangeArrowheads="1"/>
          </p:cNvSpPr>
          <p:nvPr/>
        </p:nvSpPr>
        <p:spPr bwMode="auto">
          <a:xfrm>
            <a:off x="6049594" y="3142447"/>
            <a:ext cx="1919817"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lnSpc>
                <a:spcPct val="150000"/>
              </a:lnSpc>
              <a:buFont typeface="Wingdings" pitchFamily="2" charset="2"/>
              <a:buChar char="l"/>
            </a:pPr>
            <a:r>
              <a:rPr lang="zh-CN" altLang="en-US" sz="1400" b="1">
                <a:latin typeface="微软雅黑" pitchFamily="34" charset="-122"/>
                <a:ea typeface="微软雅黑" pitchFamily="34" charset="-122"/>
              </a:rPr>
              <a:t>新目标</a:t>
            </a:r>
            <a:endParaRPr lang="en-US" altLang="zh-CN" sz="1400" b="1">
              <a:latin typeface="微软雅黑" pitchFamily="34" charset="-122"/>
              <a:ea typeface="微软雅黑" pitchFamily="34" charset="-122"/>
            </a:endParaRPr>
          </a:p>
          <a:p>
            <a:pPr algn="ctr" eaLnBrk="1" hangingPunct="1">
              <a:lnSpc>
                <a:spcPct val="150000"/>
              </a:lnSpc>
              <a:buFont typeface="Wingdings" pitchFamily="2" charset="2"/>
              <a:buChar char="l"/>
            </a:pPr>
            <a:r>
              <a:rPr lang="zh-CN" altLang="en-US" sz="1400" b="1">
                <a:latin typeface="微软雅黑" pitchFamily="34" charset="-122"/>
                <a:ea typeface="微软雅黑" pitchFamily="34" charset="-122"/>
              </a:rPr>
              <a:t>找差距</a:t>
            </a:r>
            <a:endParaRPr lang="en-US" altLang="zh-CN" sz="1400" b="1">
              <a:latin typeface="微软雅黑" pitchFamily="34" charset="-122"/>
              <a:ea typeface="微软雅黑" pitchFamily="34" charset="-122"/>
            </a:endParaRPr>
          </a:p>
          <a:p>
            <a:pPr algn="ctr" eaLnBrk="1" hangingPunct="1">
              <a:lnSpc>
                <a:spcPct val="150000"/>
              </a:lnSpc>
              <a:buFont typeface="Wingdings" pitchFamily="2" charset="2"/>
              <a:buChar char="l"/>
            </a:pPr>
            <a:r>
              <a:rPr lang="zh-CN" altLang="en-US" sz="1400" b="1">
                <a:latin typeface="微软雅黑" pitchFamily="34" charset="-122"/>
                <a:ea typeface="微软雅黑" pitchFamily="34" charset="-122"/>
              </a:rPr>
              <a:t>画饼子</a:t>
            </a:r>
            <a:endParaRPr lang="en-US" altLang="zh-CN" sz="1400" b="1">
              <a:latin typeface="微软雅黑" pitchFamily="34" charset="-122"/>
              <a:ea typeface="微软雅黑" pitchFamily="34" charset="-122"/>
            </a:endParaRPr>
          </a:p>
          <a:p>
            <a:pPr algn="ctr" eaLnBrk="1" hangingPunct="1">
              <a:lnSpc>
                <a:spcPct val="150000"/>
              </a:lnSpc>
              <a:buFont typeface="Wingdings" pitchFamily="2" charset="2"/>
              <a:buChar char="l"/>
            </a:pPr>
            <a:r>
              <a:rPr lang="zh-CN" altLang="en-US" sz="1400" b="1">
                <a:latin typeface="微软雅黑" pitchFamily="34" charset="-122"/>
                <a:ea typeface="微软雅黑" pitchFamily="34" charset="-122"/>
              </a:rPr>
              <a:t>定步骤</a:t>
            </a:r>
            <a:endParaRPr lang="en-US" altLang="zh-CN" sz="1400" b="1">
              <a:latin typeface="微软雅黑" pitchFamily="34" charset="-122"/>
              <a:ea typeface="微软雅黑" pitchFamily="34" charset="-122"/>
            </a:endParaRPr>
          </a:p>
          <a:p>
            <a:pPr algn="ctr" eaLnBrk="1" hangingPunct="1">
              <a:lnSpc>
                <a:spcPct val="150000"/>
              </a:lnSpc>
              <a:buFont typeface="Wingdings" pitchFamily="2" charset="2"/>
              <a:buChar char="l"/>
            </a:pPr>
            <a:r>
              <a:rPr lang="zh-CN" altLang="en-US" sz="1400" b="1">
                <a:latin typeface="微软雅黑" pitchFamily="34" charset="-122"/>
                <a:ea typeface="微软雅黑" pitchFamily="34" charset="-122"/>
              </a:rPr>
              <a:t>报老板</a:t>
            </a:r>
            <a:endParaRPr lang="en-US" altLang="zh-CN" sz="1400" b="1">
              <a:latin typeface="微软雅黑" pitchFamily="34" charset="-122"/>
              <a:ea typeface="微软雅黑" pitchFamily="34" charset="-122"/>
            </a:endParaRPr>
          </a:p>
        </p:txBody>
      </p:sp>
      <p:sp>
        <p:nvSpPr>
          <p:cNvPr id="107" name="TextBox 106"/>
          <p:cNvSpPr txBox="1"/>
          <p:nvPr/>
        </p:nvSpPr>
        <p:spPr>
          <a:xfrm>
            <a:off x="7872045" y="1918484"/>
            <a:ext cx="2305049" cy="1062038"/>
          </a:xfrm>
          <a:prstGeom prst="rect">
            <a:avLst/>
          </a:prstGeom>
          <a:noFill/>
        </p:spPr>
        <p:txBody>
          <a:bodyPr>
            <a:spAutoFit/>
          </a:bodyPr>
          <a:lstStyle/>
          <a:p>
            <a:pPr algn="ctr">
              <a:lnSpc>
                <a:spcPct val="150000"/>
              </a:lnSpc>
              <a:defRPr/>
            </a:pPr>
            <a:r>
              <a:rPr lang="zh-CN" altLang="en-US" sz="1400" b="1" dirty="0">
                <a:solidFill>
                  <a:schemeClr val="tx2">
                    <a:lumMod val="75000"/>
                  </a:schemeClr>
                </a:solidFill>
                <a:latin typeface="微软雅黑" pitchFamily="34" charset="-122"/>
                <a:ea typeface="微软雅黑" pitchFamily="34" charset="-122"/>
              </a:rPr>
              <a:t>借助外力：</a:t>
            </a:r>
            <a:endParaRPr lang="en-US" altLang="zh-CN" sz="1400" b="1" dirty="0">
              <a:solidFill>
                <a:schemeClr val="tx2">
                  <a:lumMod val="75000"/>
                </a:schemeClr>
              </a:solidFill>
              <a:latin typeface="微软雅黑" pitchFamily="34" charset="-122"/>
              <a:ea typeface="微软雅黑" pitchFamily="34" charset="-122"/>
            </a:endParaRPr>
          </a:p>
          <a:p>
            <a:pPr algn="ctr">
              <a:lnSpc>
                <a:spcPct val="150000"/>
              </a:lnSpc>
              <a:defRPr/>
            </a:pPr>
            <a:r>
              <a:rPr lang="zh-CN" altLang="en-US" sz="1400" b="1" dirty="0">
                <a:latin typeface="微软雅黑" pitchFamily="34" charset="-122"/>
                <a:ea typeface="微软雅黑" pitchFamily="34" charset="-122"/>
              </a:rPr>
              <a:t>理念宣导、职能划界、占领地盘</a:t>
            </a:r>
          </a:p>
        </p:txBody>
      </p:sp>
      <p:sp>
        <p:nvSpPr>
          <p:cNvPr id="31762" name="TextBox 107"/>
          <p:cNvSpPr txBox="1">
            <a:spLocks noChangeArrowheads="1"/>
          </p:cNvSpPr>
          <p:nvPr/>
        </p:nvSpPr>
        <p:spPr bwMode="auto">
          <a:xfrm>
            <a:off x="8066777" y="3112285"/>
            <a:ext cx="1919816" cy="23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lnSpc>
                <a:spcPct val="150000"/>
              </a:lnSpc>
              <a:buFont typeface="Wingdings" pitchFamily="2" charset="2"/>
              <a:buChar char="l"/>
            </a:pPr>
            <a:r>
              <a:rPr lang="zh-CN" altLang="en-US" sz="1400" b="1">
                <a:latin typeface="微软雅黑" pitchFamily="34" charset="-122"/>
                <a:ea typeface="微软雅黑" pitchFamily="34" charset="-122"/>
              </a:rPr>
              <a:t>台面内</a:t>
            </a:r>
            <a:br>
              <a:rPr lang="en-US" altLang="zh-CN" sz="1400" b="1">
                <a:latin typeface="微软雅黑" pitchFamily="34" charset="-122"/>
                <a:ea typeface="微软雅黑" pitchFamily="34" charset="-122"/>
              </a:rPr>
            </a:br>
            <a:r>
              <a:rPr lang="zh-CN" altLang="en-US" sz="1400" b="1">
                <a:latin typeface="微软雅黑" pitchFamily="34" charset="-122"/>
                <a:ea typeface="微软雅黑" pitchFamily="34" charset="-122"/>
              </a:rPr>
              <a:t>点要深、面要广</a:t>
            </a:r>
            <a:endParaRPr lang="en-US" altLang="zh-CN" sz="1400" b="1">
              <a:latin typeface="微软雅黑" pitchFamily="34" charset="-122"/>
              <a:ea typeface="微软雅黑" pitchFamily="34" charset="-122"/>
            </a:endParaRPr>
          </a:p>
          <a:p>
            <a:pPr algn="ctr" eaLnBrk="1" hangingPunct="1">
              <a:lnSpc>
                <a:spcPct val="150000"/>
              </a:lnSpc>
            </a:pPr>
            <a:r>
              <a:rPr lang="zh-CN" altLang="en-US" sz="1400" b="1">
                <a:latin typeface="微软雅黑" pitchFamily="34" charset="-122"/>
                <a:ea typeface="微软雅黑" pitchFamily="34" charset="-122"/>
              </a:rPr>
              <a:t>专业化体现</a:t>
            </a:r>
            <a:endParaRPr lang="en-US" altLang="zh-CN" sz="1400" b="1">
              <a:latin typeface="微软雅黑" pitchFamily="34" charset="-122"/>
              <a:ea typeface="微软雅黑" pitchFamily="34" charset="-122"/>
            </a:endParaRPr>
          </a:p>
          <a:p>
            <a:pPr algn="ctr" eaLnBrk="1" hangingPunct="1">
              <a:lnSpc>
                <a:spcPct val="150000"/>
              </a:lnSpc>
              <a:buFont typeface="Wingdings" pitchFamily="2" charset="2"/>
              <a:buChar char="l"/>
            </a:pPr>
            <a:r>
              <a:rPr lang="zh-CN" altLang="en-US" sz="1400" b="1">
                <a:latin typeface="微软雅黑" pitchFamily="34" charset="-122"/>
                <a:ea typeface="微软雅黑" pitchFamily="34" charset="-122"/>
              </a:rPr>
              <a:t>台面外</a:t>
            </a:r>
            <a:br>
              <a:rPr lang="en-US" altLang="zh-CN" sz="1400" b="1">
                <a:latin typeface="微软雅黑" pitchFamily="34" charset="-122"/>
                <a:ea typeface="微软雅黑" pitchFamily="34" charset="-122"/>
              </a:rPr>
            </a:br>
            <a:r>
              <a:rPr lang="zh-CN" altLang="en-US" sz="1400" b="1">
                <a:latin typeface="微软雅黑" pitchFamily="34" charset="-122"/>
                <a:ea typeface="微软雅黑" pitchFamily="34" charset="-122"/>
              </a:rPr>
              <a:t>只可意会</a:t>
            </a:r>
            <a:endParaRPr lang="en-US" altLang="zh-CN" sz="1400" b="1">
              <a:latin typeface="微软雅黑" pitchFamily="34" charset="-122"/>
              <a:ea typeface="微软雅黑" pitchFamily="34" charset="-122"/>
            </a:endParaRPr>
          </a:p>
          <a:p>
            <a:pPr algn="ctr" eaLnBrk="1" hangingPunct="1">
              <a:lnSpc>
                <a:spcPct val="150000"/>
              </a:lnSpc>
            </a:pPr>
            <a:r>
              <a:rPr lang="zh-CN" altLang="en-US" sz="1400" b="1">
                <a:latin typeface="微软雅黑" pitchFamily="34" charset="-122"/>
                <a:ea typeface="微软雅黑" pitchFamily="34" charset="-122"/>
              </a:rPr>
              <a:t>定位准确</a:t>
            </a:r>
            <a:endParaRPr lang="en-US" altLang="zh-CN" sz="1400" b="1">
              <a:latin typeface="微软雅黑" pitchFamily="34" charset="-122"/>
              <a:ea typeface="微软雅黑" pitchFamily="34" charset="-122"/>
            </a:endParaRPr>
          </a:p>
          <a:p>
            <a:pPr algn="ctr" eaLnBrk="1" hangingPunct="1">
              <a:lnSpc>
                <a:spcPct val="150000"/>
              </a:lnSpc>
            </a:pPr>
            <a:r>
              <a:rPr lang="zh-CN" altLang="en-US" sz="1400" b="1">
                <a:latin typeface="微软雅黑" pitchFamily="34" charset="-122"/>
                <a:ea typeface="微软雅黑" pitchFamily="34" charset="-122"/>
              </a:rPr>
              <a:t>落实到位</a:t>
            </a:r>
            <a:endParaRPr lang="en-US" altLang="zh-CN" sz="1400" b="1">
              <a:latin typeface="微软雅黑" pitchFamily="34" charset="-122"/>
              <a:ea typeface="微软雅黑" pitchFamily="34" charset="-122"/>
            </a:endParaRPr>
          </a:p>
        </p:txBody>
      </p:sp>
      <p:sp>
        <p:nvSpPr>
          <p:cNvPr id="111" name="TextBox 110"/>
          <p:cNvSpPr txBox="1"/>
          <p:nvPr/>
        </p:nvSpPr>
        <p:spPr>
          <a:xfrm>
            <a:off x="9986594" y="1935948"/>
            <a:ext cx="2112433" cy="1062037"/>
          </a:xfrm>
          <a:prstGeom prst="rect">
            <a:avLst/>
          </a:prstGeom>
          <a:noFill/>
        </p:spPr>
        <p:txBody>
          <a:bodyPr rIns="0">
            <a:spAutoFit/>
          </a:bodyPr>
          <a:lstStyle/>
          <a:p>
            <a:pPr algn="ctr">
              <a:lnSpc>
                <a:spcPct val="150000"/>
              </a:lnSpc>
              <a:defRPr/>
            </a:pPr>
            <a:r>
              <a:rPr lang="zh-CN" altLang="en-US" sz="1400" b="1" dirty="0">
                <a:solidFill>
                  <a:schemeClr val="tx2">
                    <a:lumMod val="75000"/>
                  </a:schemeClr>
                </a:solidFill>
                <a:latin typeface="微软雅黑" pitchFamily="34" charset="-122"/>
                <a:ea typeface="微软雅黑" pitchFamily="34" charset="-122"/>
              </a:rPr>
              <a:t>变革转型：</a:t>
            </a:r>
            <a:endParaRPr lang="en-US" altLang="zh-CN" sz="1400" b="1" dirty="0">
              <a:solidFill>
                <a:schemeClr val="tx2">
                  <a:lumMod val="75000"/>
                </a:schemeClr>
              </a:solidFill>
              <a:latin typeface="微软雅黑" pitchFamily="34" charset="-122"/>
              <a:ea typeface="微软雅黑" pitchFamily="34" charset="-122"/>
            </a:endParaRPr>
          </a:p>
          <a:p>
            <a:pPr algn="ctr">
              <a:lnSpc>
                <a:spcPct val="150000"/>
              </a:lnSpc>
              <a:defRPr/>
            </a:pPr>
            <a:r>
              <a:rPr lang="zh-CN" altLang="en-US" sz="1400" b="1" dirty="0">
                <a:latin typeface="微软雅黑" pitchFamily="34" charset="-122"/>
                <a:ea typeface="微软雅黑" pitchFamily="34" charset="-122"/>
              </a:rPr>
              <a:t>打破现状、重塑格局、管理创新</a:t>
            </a:r>
          </a:p>
        </p:txBody>
      </p:sp>
      <p:sp>
        <p:nvSpPr>
          <p:cNvPr id="31764" name="TextBox 111"/>
          <p:cNvSpPr txBox="1">
            <a:spLocks noChangeArrowheads="1"/>
          </p:cNvSpPr>
          <p:nvPr/>
        </p:nvSpPr>
        <p:spPr bwMode="auto">
          <a:xfrm>
            <a:off x="9986593" y="3112285"/>
            <a:ext cx="2159000"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lnSpc>
                <a:spcPct val="150000"/>
              </a:lnSpc>
              <a:buFont typeface="Wingdings" pitchFamily="2" charset="2"/>
              <a:buChar char="l"/>
            </a:pPr>
            <a:r>
              <a:rPr lang="zh-CN" altLang="en-US" sz="1400" b="1">
                <a:latin typeface="微软雅黑" pitchFamily="34" charset="-122"/>
                <a:ea typeface="微软雅黑" pitchFamily="34" charset="-122"/>
              </a:rPr>
              <a:t>战略明晰</a:t>
            </a:r>
            <a:endParaRPr lang="en-US" altLang="zh-CN" sz="1400" b="1">
              <a:latin typeface="微软雅黑" pitchFamily="34" charset="-122"/>
              <a:ea typeface="微软雅黑" pitchFamily="34" charset="-122"/>
            </a:endParaRPr>
          </a:p>
          <a:p>
            <a:pPr algn="ctr" eaLnBrk="1" hangingPunct="1">
              <a:lnSpc>
                <a:spcPct val="150000"/>
              </a:lnSpc>
              <a:buFont typeface="Wingdings" pitchFamily="2" charset="2"/>
              <a:buChar char="l"/>
            </a:pPr>
            <a:r>
              <a:rPr lang="zh-CN" altLang="en-US" sz="1400" b="1">
                <a:latin typeface="微软雅黑" pitchFamily="34" charset="-122"/>
                <a:ea typeface="微软雅黑" pitchFamily="34" charset="-122"/>
              </a:rPr>
              <a:t>组织调整</a:t>
            </a:r>
            <a:endParaRPr lang="en-US" altLang="zh-CN" sz="1400" b="1">
              <a:latin typeface="微软雅黑" pitchFamily="34" charset="-122"/>
              <a:ea typeface="微软雅黑" pitchFamily="34" charset="-122"/>
            </a:endParaRPr>
          </a:p>
          <a:p>
            <a:pPr algn="ctr" eaLnBrk="1" hangingPunct="1">
              <a:lnSpc>
                <a:spcPct val="150000"/>
              </a:lnSpc>
              <a:buFont typeface="Wingdings" pitchFamily="2" charset="2"/>
              <a:buChar char="l"/>
            </a:pPr>
            <a:r>
              <a:rPr lang="zh-CN" altLang="en-US" sz="1400" b="1">
                <a:latin typeface="微软雅黑" pitchFamily="34" charset="-122"/>
                <a:ea typeface="微软雅黑" pitchFamily="34" charset="-122"/>
              </a:rPr>
              <a:t>流程优化</a:t>
            </a:r>
            <a:endParaRPr lang="en-US" altLang="zh-CN" sz="1400" b="1">
              <a:latin typeface="微软雅黑" pitchFamily="34" charset="-122"/>
              <a:ea typeface="微软雅黑" pitchFamily="34" charset="-122"/>
            </a:endParaRPr>
          </a:p>
          <a:p>
            <a:pPr algn="ctr" eaLnBrk="1" hangingPunct="1">
              <a:lnSpc>
                <a:spcPct val="150000"/>
              </a:lnSpc>
              <a:buFont typeface="Wingdings" pitchFamily="2" charset="2"/>
              <a:buChar char="l"/>
            </a:pPr>
            <a:r>
              <a:rPr lang="zh-CN" altLang="en-US" sz="1400" b="1">
                <a:latin typeface="微软雅黑" pitchFamily="34" charset="-122"/>
                <a:ea typeface="微软雅黑" pitchFamily="34" charset="-122"/>
              </a:rPr>
              <a:t>信息规划</a:t>
            </a:r>
            <a:endParaRPr lang="en-US" altLang="zh-CN" sz="1400" b="1">
              <a:latin typeface="微软雅黑" pitchFamily="34" charset="-122"/>
              <a:ea typeface="微软雅黑" pitchFamily="34" charset="-122"/>
            </a:endParaRPr>
          </a:p>
          <a:p>
            <a:pPr algn="ctr" eaLnBrk="1" hangingPunct="1">
              <a:lnSpc>
                <a:spcPct val="150000"/>
              </a:lnSpc>
              <a:buFont typeface="Wingdings" pitchFamily="2" charset="2"/>
              <a:buChar char="l"/>
            </a:pPr>
            <a:r>
              <a:rPr lang="zh-CN" altLang="en-US" sz="1400" b="1">
                <a:latin typeface="微软雅黑" pitchFamily="34" charset="-122"/>
                <a:ea typeface="微软雅黑" pitchFamily="34" charset="-122"/>
              </a:rPr>
              <a:t>实施规划</a:t>
            </a:r>
            <a:endParaRPr lang="en-US" altLang="zh-CN" sz="1400" b="1">
              <a:latin typeface="微软雅黑" pitchFamily="34" charset="-122"/>
              <a:ea typeface="微软雅黑" pitchFamily="34" charset="-122"/>
            </a:endParaRPr>
          </a:p>
          <a:p>
            <a:pPr algn="ctr" eaLnBrk="1" hangingPunct="1">
              <a:lnSpc>
                <a:spcPct val="150000"/>
              </a:lnSpc>
              <a:buFont typeface="Wingdings" pitchFamily="2" charset="2"/>
              <a:buChar char="l"/>
            </a:pPr>
            <a:r>
              <a:rPr lang="zh-CN" altLang="en-US" sz="1400" b="1">
                <a:latin typeface="微软雅黑" pitchFamily="34" charset="-122"/>
                <a:ea typeface="微软雅黑" pitchFamily="34" charset="-122"/>
              </a:rPr>
              <a:t>预算选型</a:t>
            </a:r>
            <a:endParaRPr lang="en-US" altLang="zh-CN" sz="1400" b="1">
              <a:latin typeface="微软雅黑" pitchFamily="34" charset="-122"/>
              <a:ea typeface="微软雅黑" pitchFamily="34" charset="-122"/>
            </a:endParaRPr>
          </a:p>
          <a:p>
            <a:pPr algn="ctr" eaLnBrk="1" hangingPunct="1"/>
            <a:endParaRPr lang="en-US" altLang="zh-CN" sz="1400" b="1">
              <a:latin typeface="微软雅黑" pitchFamily="34" charset="-122"/>
              <a:ea typeface="微软雅黑" pitchFamily="34" charset="-122"/>
            </a:endParaRPr>
          </a:p>
          <a:p>
            <a:pPr algn="ctr" eaLnBrk="1" hangingPunct="1"/>
            <a:endParaRPr lang="en-US" altLang="zh-CN" sz="1400" b="1">
              <a:latin typeface="微软雅黑" pitchFamily="34" charset="-122"/>
              <a:ea typeface="微软雅黑" pitchFamily="34" charset="-122"/>
            </a:endParaRPr>
          </a:p>
          <a:p>
            <a:pPr algn="ctr" eaLnBrk="1" hangingPunct="1"/>
            <a:endParaRPr lang="en-US" altLang="zh-CN" sz="1400" b="1">
              <a:latin typeface="微软雅黑" pitchFamily="34" charset="-122"/>
              <a:ea typeface="微软雅黑" pitchFamily="34" charset="-122"/>
            </a:endParaRPr>
          </a:p>
          <a:p>
            <a:pPr algn="ctr" eaLnBrk="1" hangingPunct="1"/>
            <a:endParaRPr lang="en-US" altLang="zh-CN" sz="1400" b="1">
              <a:latin typeface="微软雅黑" pitchFamily="34" charset="-122"/>
              <a:ea typeface="微软雅黑" pitchFamily="34" charset="-122"/>
            </a:endParaRPr>
          </a:p>
        </p:txBody>
      </p:sp>
      <p:sp>
        <p:nvSpPr>
          <p:cNvPr id="31765" name="TextBox 85"/>
          <p:cNvSpPr txBox="1">
            <a:spLocks noChangeArrowheads="1"/>
          </p:cNvSpPr>
          <p:nvPr/>
        </p:nvSpPr>
        <p:spPr bwMode="auto">
          <a:xfrm>
            <a:off x="97527" y="1258084"/>
            <a:ext cx="1727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800" b="1" i="1" dirty="0">
                <a:solidFill>
                  <a:srgbClr val="C00000"/>
                </a:solidFill>
                <a:latin typeface="微软雅黑" pitchFamily="34" charset="-122"/>
                <a:ea typeface="微软雅黑" pitchFamily="34" charset="-122"/>
              </a:rPr>
              <a:t>决策角色</a:t>
            </a:r>
          </a:p>
        </p:txBody>
      </p:sp>
      <p:sp>
        <p:nvSpPr>
          <p:cNvPr id="31766" name="流程图: 手动输入 2"/>
          <p:cNvSpPr>
            <a:spLocks noChangeArrowheads="1"/>
          </p:cNvSpPr>
          <p:nvPr/>
        </p:nvSpPr>
        <p:spPr bwMode="auto">
          <a:xfrm>
            <a:off x="1634227" y="1094572"/>
            <a:ext cx="9984317" cy="635000"/>
          </a:xfrm>
          <a:prstGeom prst="flowChartManualInpu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a:p>
        </p:txBody>
      </p:sp>
      <p:sp>
        <p:nvSpPr>
          <p:cNvPr id="26" name="TextBox 25"/>
          <p:cNvSpPr txBox="1"/>
          <p:nvPr/>
        </p:nvSpPr>
        <p:spPr>
          <a:xfrm>
            <a:off x="1632112" y="1197760"/>
            <a:ext cx="2305049" cy="523875"/>
          </a:xfrm>
          <a:prstGeom prst="rect">
            <a:avLst/>
          </a:prstGeom>
          <a:solidFill>
            <a:schemeClr val="accent3">
              <a:lumMod val="75000"/>
            </a:schemeClr>
          </a:solidFill>
        </p:spPr>
        <p:txBody>
          <a:bodyPr>
            <a:spAutoFit/>
          </a:bodyPr>
          <a:lstStyle/>
          <a:p>
            <a:pPr algn="ctr">
              <a:defRPr/>
            </a:pPr>
            <a:r>
              <a:rPr lang="en-US" altLang="zh-CN" sz="1400" b="1" dirty="0">
                <a:latin typeface="微软雅黑" pitchFamily="34" charset="-122"/>
                <a:ea typeface="微软雅黑" pitchFamily="34" charset="-122"/>
              </a:rPr>
              <a:t>IT</a:t>
            </a:r>
            <a:r>
              <a:rPr lang="zh-CN" altLang="en-US" sz="1400" b="1" dirty="0">
                <a:latin typeface="微软雅黑" pitchFamily="34" charset="-122"/>
                <a:ea typeface="微软雅黑" pitchFamily="34" charset="-122"/>
              </a:rPr>
              <a:t>、财务、</a:t>
            </a:r>
            <a:r>
              <a:rPr lang="en-US" altLang="zh-CN" sz="1400" b="1" dirty="0">
                <a:latin typeface="微软雅黑" pitchFamily="34" charset="-122"/>
                <a:ea typeface="微软雅黑" pitchFamily="34" charset="-122"/>
              </a:rPr>
              <a:t>HR</a:t>
            </a:r>
            <a:r>
              <a:rPr lang="zh-CN" altLang="en-US" sz="1400" b="1" dirty="0">
                <a:latin typeface="微软雅黑" pitchFamily="34" charset="-122"/>
                <a:ea typeface="微软雅黑" pitchFamily="34" charset="-122"/>
              </a:rPr>
              <a:t>、运营主管、经理等</a:t>
            </a:r>
          </a:p>
        </p:txBody>
      </p:sp>
      <p:sp>
        <p:nvSpPr>
          <p:cNvPr id="27" name="TextBox 26"/>
          <p:cNvSpPr txBox="1"/>
          <p:nvPr/>
        </p:nvSpPr>
        <p:spPr>
          <a:xfrm>
            <a:off x="3841911" y="1413660"/>
            <a:ext cx="6142567" cy="307975"/>
          </a:xfrm>
          <a:prstGeom prst="rect">
            <a:avLst/>
          </a:prstGeom>
          <a:solidFill>
            <a:schemeClr val="accent3">
              <a:lumMod val="75000"/>
            </a:schemeClr>
          </a:solidFill>
        </p:spPr>
        <p:txBody>
          <a:bodyPr>
            <a:spAutoFit/>
          </a:bodyPr>
          <a:lstStyle/>
          <a:p>
            <a:pPr algn="ctr">
              <a:defRPr/>
            </a:pPr>
            <a:r>
              <a:rPr lang="en-US" altLang="zh-CN" sz="1400" b="1" dirty="0">
                <a:latin typeface="微软雅黑" pitchFamily="34" charset="-122"/>
                <a:ea typeface="微软雅黑" pitchFamily="34" charset="-122"/>
              </a:rPr>
              <a:t>CIO</a:t>
            </a:r>
            <a:r>
              <a:rPr lang="zh-CN" altLang="en-US" sz="1400" b="1" dirty="0">
                <a:latin typeface="微软雅黑" pitchFamily="34" charset="-122"/>
                <a:ea typeface="微软雅黑" pitchFamily="34" charset="-122"/>
              </a:rPr>
              <a:t>、</a:t>
            </a:r>
            <a:r>
              <a:rPr lang="en-US" altLang="zh-CN" sz="1400" b="1" dirty="0">
                <a:latin typeface="微软雅黑" pitchFamily="34" charset="-122"/>
                <a:ea typeface="微软雅黑" pitchFamily="34" charset="-122"/>
              </a:rPr>
              <a:t>CFO</a:t>
            </a:r>
            <a:r>
              <a:rPr lang="zh-CN" altLang="en-US" sz="1400" b="1" dirty="0">
                <a:latin typeface="微软雅黑" pitchFamily="34" charset="-122"/>
                <a:ea typeface="微软雅黑" pitchFamily="34" charset="-122"/>
              </a:rPr>
              <a:t>、运营副总裁等的中高层</a:t>
            </a:r>
          </a:p>
        </p:txBody>
      </p:sp>
      <p:sp>
        <p:nvSpPr>
          <p:cNvPr id="28" name="TextBox 27"/>
          <p:cNvSpPr txBox="1"/>
          <p:nvPr/>
        </p:nvSpPr>
        <p:spPr>
          <a:xfrm>
            <a:off x="7967293" y="1197760"/>
            <a:ext cx="3651251" cy="307975"/>
          </a:xfrm>
          <a:prstGeom prst="rect">
            <a:avLst/>
          </a:prstGeom>
          <a:solidFill>
            <a:schemeClr val="accent3">
              <a:lumMod val="75000"/>
            </a:schemeClr>
          </a:solidFill>
        </p:spPr>
        <p:txBody>
          <a:bodyPr>
            <a:spAutoFit/>
          </a:bodyPr>
          <a:lstStyle/>
          <a:p>
            <a:pPr algn="ctr">
              <a:defRPr/>
            </a:pPr>
            <a:r>
              <a:rPr lang="en-US" altLang="zh-CN" sz="1400" b="1" dirty="0">
                <a:latin typeface="微软雅黑" pitchFamily="34" charset="-122"/>
                <a:ea typeface="微软雅黑" pitchFamily="34" charset="-122"/>
              </a:rPr>
              <a:t>COO</a:t>
            </a:r>
            <a:r>
              <a:rPr lang="zh-CN" altLang="en-US" sz="1400" b="1" dirty="0">
                <a:latin typeface="微软雅黑" pitchFamily="34" charset="-122"/>
                <a:ea typeface="微软雅黑" pitchFamily="34" charset="-122"/>
              </a:rPr>
              <a:t>、</a:t>
            </a:r>
            <a:r>
              <a:rPr lang="en-US" altLang="zh-CN" sz="1400" b="1" dirty="0">
                <a:latin typeface="微软雅黑" pitchFamily="34" charset="-122"/>
                <a:ea typeface="微软雅黑" pitchFamily="34" charset="-122"/>
              </a:rPr>
              <a:t>CEO</a:t>
            </a:r>
            <a:r>
              <a:rPr lang="zh-CN" altLang="en-US" sz="1400" b="1" dirty="0">
                <a:latin typeface="微软雅黑" pitchFamily="34" charset="-122"/>
                <a:ea typeface="微软雅黑" pitchFamily="34" charset="-122"/>
              </a:rPr>
              <a:t>、董事长等决策层</a:t>
            </a:r>
          </a:p>
        </p:txBody>
      </p:sp>
      <p:sp>
        <p:nvSpPr>
          <p:cNvPr id="31770" name="矩形 3"/>
          <p:cNvSpPr>
            <a:spLocks noChangeArrowheads="1"/>
          </p:cNvSpPr>
          <p:nvPr/>
        </p:nvSpPr>
        <p:spPr bwMode="auto">
          <a:xfrm>
            <a:off x="6144844" y="5426860"/>
            <a:ext cx="1727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b="1">
                <a:latin typeface="微软雅黑" pitchFamily="34" charset="-122"/>
                <a:ea typeface="微软雅黑" pitchFamily="34" charset="-122"/>
              </a:rPr>
              <a:t>肯定、找差、再次燃烧激情</a:t>
            </a:r>
            <a:endParaRPr lang="en-US" altLang="zh-CN" sz="1400" b="1">
              <a:latin typeface="微软雅黑" pitchFamily="34" charset="-122"/>
              <a:ea typeface="微软雅黑" pitchFamily="34" charset="-122"/>
            </a:endParaRPr>
          </a:p>
        </p:txBody>
      </p:sp>
      <p:sp>
        <p:nvSpPr>
          <p:cNvPr id="31771" name="矩形 4"/>
          <p:cNvSpPr>
            <a:spLocks noChangeArrowheads="1"/>
          </p:cNvSpPr>
          <p:nvPr/>
        </p:nvSpPr>
        <p:spPr bwMode="auto">
          <a:xfrm>
            <a:off x="3911760" y="5277634"/>
            <a:ext cx="204258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b="1">
                <a:latin typeface="微软雅黑" pitchFamily="34" charset="-122"/>
                <a:ea typeface="微软雅黑" pitchFamily="34" charset="-122"/>
              </a:rPr>
              <a:t>“</a:t>
            </a:r>
            <a:r>
              <a:rPr lang="en-US" altLang="zh-CN" sz="1400" b="1">
                <a:latin typeface="微软雅黑" pitchFamily="34" charset="-122"/>
                <a:ea typeface="微软雅黑" pitchFamily="34" charset="-122"/>
              </a:rPr>
              <a:t>10</a:t>
            </a:r>
            <a:r>
              <a:rPr lang="zh-CN" altLang="en-US" sz="1400" b="1">
                <a:latin typeface="微软雅黑" pitchFamily="34" charset="-122"/>
                <a:ea typeface="微软雅黑" pitchFamily="34" charset="-122"/>
              </a:rPr>
              <a:t>页纸”规划，目标、内容、步骤、投资，少谈技术</a:t>
            </a:r>
            <a:endParaRPr lang="en-US" altLang="zh-CN" sz="1400" b="1">
              <a:latin typeface="微软雅黑" pitchFamily="34" charset="-122"/>
              <a:ea typeface="微软雅黑" pitchFamily="34" charset="-122"/>
            </a:endParaRPr>
          </a:p>
        </p:txBody>
      </p:sp>
      <p:sp>
        <p:nvSpPr>
          <p:cNvPr id="31772" name="矩形 5"/>
          <p:cNvSpPr>
            <a:spLocks noChangeArrowheads="1"/>
          </p:cNvSpPr>
          <p:nvPr/>
        </p:nvSpPr>
        <p:spPr bwMode="auto">
          <a:xfrm>
            <a:off x="8066778" y="5426860"/>
            <a:ext cx="1924049"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b="1">
                <a:latin typeface="微软雅黑" pitchFamily="34" charset="-122"/>
                <a:ea typeface="微软雅黑" pitchFamily="34" charset="-122"/>
              </a:rPr>
              <a:t>目标明确，方法对路，适可而止。</a:t>
            </a:r>
            <a:endParaRPr lang="en-US" altLang="zh-CN" sz="1400" b="1">
              <a:latin typeface="微软雅黑" pitchFamily="34" charset="-122"/>
              <a:ea typeface="微软雅黑" pitchFamily="34" charset="-122"/>
            </a:endParaRPr>
          </a:p>
        </p:txBody>
      </p:sp>
      <p:sp>
        <p:nvSpPr>
          <p:cNvPr id="31773" name="矩形 6"/>
          <p:cNvSpPr>
            <a:spLocks noChangeArrowheads="1"/>
          </p:cNvSpPr>
          <p:nvPr/>
        </p:nvSpPr>
        <p:spPr bwMode="auto">
          <a:xfrm>
            <a:off x="10518058" y="5426860"/>
            <a:ext cx="6960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1400" b="1">
                <a:latin typeface="微软雅黑" pitchFamily="34" charset="-122"/>
                <a:ea typeface="微软雅黑" pitchFamily="34" charset="-122"/>
              </a:rPr>
              <a:t>N</a:t>
            </a:r>
            <a:r>
              <a:rPr lang="zh-CN" altLang="en-US" sz="1400" b="1">
                <a:latin typeface="微软雅黑" pitchFamily="34" charset="-122"/>
                <a:ea typeface="微软雅黑" pitchFamily="34" charset="-122"/>
              </a:rPr>
              <a:t>部曲</a:t>
            </a:r>
            <a:endParaRPr lang="en-US" altLang="zh-CN" sz="1400" b="1">
              <a:latin typeface="微软雅黑" pitchFamily="34" charset="-122"/>
              <a:ea typeface="微软雅黑" pitchFamily="34" charset="-122"/>
            </a:endParaRPr>
          </a:p>
        </p:txBody>
      </p:sp>
      <p:sp>
        <p:nvSpPr>
          <p:cNvPr id="31774" name="矩形 7"/>
          <p:cNvSpPr>
            <a:spLocks noChangeArrowheads="1"/>
          </p:cNvSpPr>
          <p:nvPr/>
        </p:nvSpPr>
        <p:spPr bwMode="auto">
          <a:xfrm>
            <a:off x="1814145" y="5445910"/>
            <a:ext cx="2025649"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b="1">
                <a:latin typeface="微软雅黑" pitchFamily="34" charset="-122"/>
                <a:ea typeface="微软雅黑" pitchFamily="34" charset="-122"/>
              </a:rPr>
              <a:t>从“猴子”变成“人”开始</a:t>
            </a:r>
            <a:endParaRPr lang="en-US" altLang="zh-CN" sz="1400" b="1">
              <a:latin typeface="微软雅黑" pitchFamily="34" charset="-122"/>
              <a:ea typeface="微软雅黑" pitchFamily="34" charset="-122"/>
            </a:endParaRPr>
          </a:p>
        </p:txBody>
      </p:sp>
    </p:spTree>
    <p:extLst>
      <p:ext uri="{BB962C8B-B14F-4D97-AF65-F5344CB8AC3E}">
        <p14:creationId xmlns:p14="http://schemas.microsoft.com/office/powerpoint/2010/main" val="20538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 y="1268413"/>
            <a:ext cx="34467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lnSpc>
                <a:spcPct val="100000"/>
              </a:lnSpc>
              <a:spcBef>
                <a:spcPct val="0"/>
              </a:spcBef>
              <a:buClrTx/>
              <a:buSzTx/>
              <a:buFontTx/>
              <a:buNone/>
            </a:pPr>
            <a:r>
              <a:rPr kumimoji="1" lang="en-US" altLang="zh-CN" b="1">
                <a:latin typeface="Times New Roman" pitchFamily="18" charset="0"/>
                <a:ea typeface="黑体" pitchFamily="49" charset="-122"/>
              </a:rPr>
              <a:t>Juran</a:t>
            </a:r>
            <a:r>
              <a:rPr kumimoji="1" lang="zh-CN" altLang="en-US" b="1">
                <a:latin typeface="Times New Roman" pitchFamily="18" charset="0"/>
                <a:ea typeface="黑体" pitchFamily="49" charset="-122"/>
              </a:rPr>
              <a:t>的质量改进四步骤</a:t>
            </a:r>
            <a:endParaRPr kumimoji="1" lang="zh-CN" altLang="zh-CN">
              <a:latin typeface="Times New Roman" pitchFamily="18" charset="0"/>
            </a:endParaRPr>
          </a:p>
        </p:txBody>
      </p:sp>
      <p:sp>
        <p:nvSpPr>
          <p:cNvPr id="34819" name="Text Box 3"/>
          <p:cNvSpPr txBox="1">
            <a:spLocks noChangeArrowheads="1"/>
          </p:cNvSpPr>
          <p:nvPr/>
        </p:nvSpPr>
        <p:spPr bwMode="auto">
          <a:xfrm>
            <a:off x="624418" y="1700214"/>
            <a:ext cx="1116753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lnSpc>
                <a:spcPct val="100000"/>
              </a:lnSpc>
              <a:spcBef>
                <a:spcPct val="0"/>
              </a:spcBef>
              <a:buClrTx/>
              <a:buSzTx/>
              <a:buFontTx/>
              <a:buNone/>
            </a:pPr>
            <a:r>
              <a:rPr kumimoji="1" lang="zh-CN" altLang="en-US" sz="2000" dirty="0">
                <a:latin typeface="Times New Roman" pitchFamily="18" charset="0"/>
              </a:rPr>
              <a:t>-- </a:t>
            </a:r>
            <a:r>
              <a:rPr kumimoji="1" lang="en-US" altLang="zh-CN" b="1" dirty="0">
                <a:latin typeface="Times New Roman" pitchFamily="18" charset="0"/>
                <a:ea typeface="楷体_GB2312" pitchFamily="49" charset="-122"/>
              </a:rPr>
              <a:t>Joseph </a:t>
            </a:r>
            <a:r>
              <a:rPr kumimoji="1" lang="en-US" altLang="zh-CN" b="1" dirty="0" err="1">
                <a:latin typeface="Times New Roman" pitchFamily="18" charset="0"/>
                <a:ea typeface="楷体_GB2312" pitchFamily="49" charset="-122"/>
              </a:rPr>
              <a:t>Juran</a:t>
            </a:r>
            <a:r>
              <a:rPr kumimoji="1" lang="zh-CN" altLang="en-US" b="1" dirty="0">
                <a:latin typeface="Times New Roman" pitchFamily="18" charset="0"/>
                <a:ea typeface="楷体_GB2312" pitchFamily="49" charset="-122"/>
              </a:rPr>
              <a:t>提出了控制和改进质量的一种系统方法。</a:t>
            </a:r>
          </a:p>
          <a:p>
            <a:pPr eaLnBrk="1" hangingPunct="1">
              <a:lnSpc>
                <a:spcPct val="100000"/>
              </a:lnSpc>
              <a:spcBef>
                <a:spcPct val="0"/>
              </a:spcBef>
              <a:buClrTx/>
              <a:buSzTx/>
              <a:buFontTx/>
              <a:buNone/>
            </a:pPr>
            <a:r>
              <a:rPr kumimoji="1" lang="zh-CN" altLang="en-US" b="1" dirty="0">
                <a:latin typeface="Times New Roman" pitchFamily="18" charset="0"/>
              </a:rPr>
              <a:t>-- </a:t>
            </a:r>
            <a:r>
              <a:rPr kumimoji="1" lang="en-US" altLang="zh-CN" b="1" dirty="0" err="1">
                <a:latin typeface="Times New Roman" pitchFamily="18" charset="0"/>
              </a:rPr>
              <a:t>Juran</a:t>
            </a:r>
            <a:r>
              <a:rPr kumimoji="1" lang="zh-CN" altLang="en-US" b="1" dirty="0">
                <a:latin typeface="楷体_GB2312" pitchFamily="49" charset="-122"/>
                <a:ea typeface="楷体_GB2312" pitchFamily="49" charset="-122"/>
              </a:rPr>
              <a:t>强调在产品生命期的所有阶段实施质量管理。</a:t>
            </a:r>
          </a:p>
          <a:p>
            <a:pPr eaLnBrk="1" hangingPunct="1">
              <a:lnSpc>
                <a:spcPct val="100000"/>
              </a:lnSpc>
              <a:spcBef>
                <a:spcPct val="0"/>
              </a:spcBef>
              <a:buClrTx/>
              <a:buSzTx/>
              <a:buFontTx/>
              <a:buNone/>
            </a:pPr>
            <a:r>
              <a:rPr kumimoji="1" lang="zh-CN" altLang="en-US" b="1" dirty="0">
                <a:latin typeface="楷体_GB2312" pitchFamily="49" charset="-122"/>
                <a:ea typeface="楷体_GB2312" pitchFamily="49" charset="-122"/>
              </a:rPr>
              <a:t>  他的质量策划、质量控制和质量改进反映在图12表</a:t>
            </a:r>
          </a:p>
          <a:p>
            <a:pPr eaLnBrk="1" hangingPunct="1">
              <a:lnSpc>
                <a:spcPct val="100000"/>
              </a:lnSpc>
              <a:spcBef>
                <a:spcPct val="0"/>
              </a:spcBef>
              <a:buClrTx/>
              <a:buSzTx/>
              <a:buFontTx/>
              <a:buNone/>
            </a:pPr>
            <a:r>
              <a:rPr kumimoji="1" lang="zh-CN" altLang="en-US" b="1" dirty="0">
                <a:latin typeface="楷体_GB2312" pitchFamily="49" charset="-122"/>
                <a:ea typeface="楷体_GB2312" pitchFamily="49" charset="-122"/>
              </a:rPr>
              <a:t>  示的4个步骤中</a:t>
            </a:r>
            <a:r>
              <a:rPr kumimoji="1" lang="zh-CN" altLang="en-US" b="1" dirty="0">
                <a:latin typeface="Times New Roman" pitchFamily="18" charset="0"/>
              </a:rPr>
              <a:t>。</a:t>
            </a:r>
          </a:p>
          <a:p>
            <a:pPr eaLnBrk="1" hangingPunct="1">
              <a:lnSpc>
                <a:spcPct val="100000"/>
              </a:lnSpc>
              <a:spcBef>
                <a:spcPct val="0"/>
              </a:spcBef>
              <a:buClrTx/>
              <a:buSzTx/>
              <a:buFontTx/>
              <a:buNone/>
            </a:pPr>
            <a:r>
              <a:rPr kumimoji="1" lang="zh-CN" altLang="en-US" b="1" dirty="0">
                <a:latin typeface="Times New Roman" pitchFamily="18" charset="0"/>
              </a:rPr>
              <a:t>-- </a:t>
            </a:r>
            <a:r>
              <a:rPr kumimoji="1" lang="en-US" altLang="zh-CN" b="1" dirty="0" err="1">
                <a:latin typeface="Times New Roman" pitchFamily="18" charset="0"/>
                <a:ea typeface="楷体_GB2312" pitchFamily="49" charset="-122"/>
              </a:rPr>
              <a:t>Juran</a:t>
            </a:r>
            <a:r>
              <a:rPr kumimoji="1" lang="zh-CN" altLang="en-US" b="1" dirty="0">
                <a:latin typeface="Times New Roman" pitchFamily="18" charset="0"/>
                <a:ea typeface="楷体_GB2312" pitchFamily="49" charset="-122"/>
              </a:rPr>
              <a:t>的质量改进方法在全世界许多国家采用，特别</a:t>
            </a:r>
          </a:p>
          <a:p>
            <a:pPr eaLnBrk="1" hangingPunct="1">
              <a:lnSpc>
                <a:spcPct val="100000"/>
              </a:lnSpc>
              <a:spcBef>
                <a:spcPct val="0"/>
              </a:spcBef>
              <a:buClrTx/>
              <a:buSzTx/>
              <a:buFontTx/>
              <a:buNone/>
            </a:pPr>
            <a:r>
              <a:rPr kumimoji="1" lang="zh-CN" altLang="en-US" b="1" dirty="0">
                <a:latin typeface="Times New Roman" pitchFamily="18" charset="0"/>
                <a:ea typeface="楷体_GB2312" pitchFamily="49" charset="-122"/>
              </a:rPr>
              <a:t>    是美、日。</a:t>
            </a:r>
          </a:p>
        </p:txBody>
      </p:sp>
      <p:grpSp>
        <p:nvGrpSpPr>
          <p:cNvPr id="34820" name="Group 4"/>
          <p:cNvGrpSpPr>
            <a:grpSpLocks/>
          </p:cNvGrpSpPr>
          <p:nvPr/>
        </p:nvGrpSpPr>
        <p:grpSpPr bwMode="auto">
          <a:xfrm>
            <a:off x="4451351" y="3300413"/>
            <a:ext cx="7213600" cy="3227387"/>
            <a:chOff x="1488" y="1776"/>
            <a:chExt cx="3408" cy="2033"/>
          </a:xfrm>
        </p:grpSpPr>
        <p:sp>
          <p:nvSpPr>
            <p:cNvPr id="34824" name="Text Box 5"/>
            <p:cNvSpPr txBox="1">
              <a:spLocks noChangeArrowheads="1"/>
            </p:cNvSpPr>
            <p:nvPr/>
          </p:nvSpPr>
          <p:spPr bwMode="auto">
            <a:xfrm>
              <a:off x="2006" y="3576"/>
              <a:ext cx="146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nSpc>
                  <a:spcPct val="100000"/>
                </a:lnSpc>
                <a:spcBef>
                  <a:spcPct val="0"/>
                </a:spcBef>
                <a:buClrTx/>
                <a:buSzTx/>
                <a:buFontTx/>
                <a:buNone/>
              </a:pPr>
              <a:r>
                <a:rPr lang="en-US" altLang="zh-CN" sz="1800" b="1">
                  <a:latin typeface="Times New Roman" pitchFamily="18" charset="0"/>
                  <a:ea typeface="楷体_GB2312" pitchFamily="49" charset="-122"/>
                </a:rPr>
                <a:t>Juran</a:t>
              </a:r>
              <a:r>
                <a:rPr lang="zh-CN" altLang="en-US" sz="1800" b="1">
                  <a:latin typeface="Times New Roman" pitchFamily="18" charset="0"/>
                  <a:ea typeface="楷体_GB2312" pitchFamily="49" charset="-122"/>
                </a:rPr>
                <a:t>的质量控制与改进步骤</a:t>
              </a:r>
            </a:p>
          </p:txBody>
        </p:sp>
        <p:sp>
          <p:nvSpPr>
            <p:cNvPr id="34825" name="Rectangle 6"/>
            <p:cNvSpPr>
              <a:spLocks noChangeArrowheads="1"/>
            </p:cNvSpPr>
            <p:nvPr/>
          </p:nvSpPr>
          <p:spPr bwMode="auto">
            <a:xfrm>
              <a:off x="2256" y="3168"/>
              <a:ext cx="2640"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a:lnSpc>
                  <a:spcPct val="100000"/>
                </a:lnSpc>
                <a:spcBef>
                  <a:spcPct val="0"/>
                </a:spcBef>
                <a:buClrTx/>
                <a:buSzTx/>
                <a:buFontTx/>
                <a:buNone/>
              </a:pPr>
              <a:r>
                <a:rPr lang="zh-CN" altLang="en-US" sz="1400" b="1">
                  <a:latin typeface="Times New Roman" pitchFamily="18" charset="0"/>
                </a:rPr>
                <a:t>研究产品质量问题的各种现象（缺陷或事故）</a:t>
              </a:r>
            </a:p>
          </p:txBody>
        </p:sp>
        <p:sp>
          <p:nvSpPr>
            <p:cNvPr id="34826" name="Rectangle 7"/>
            <p:cNvSpPr>
              <a:spLocks noChangeArrowheads="1"/>
            </p:cNvSpPr>
            <p:nvPr/>
          </p:nvSpPr>
          <p:spPr bwMode="auto">
            <a:xfrm>
              <a:off x="2688" y="2832"/>
              <a:ext cx="220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a:lnSpc>
                  <a:spcPct val="100000"/>
                </a:lnSpc>
                <a:spcBef>
                  <a:spcPct val="0"/>
                </a:spcBef>
                <a:buClrTx/>
                <a:buSzTx/>
                <a:buFontTx/>
                <a:buNone/>
              </a:pPr>
              <a:r>
                <a:rPr lang="zh-CN" altLang="en-US" sz="1400" b="1">
                  <a:latin typeface="Times New Roman" pitchFamily="18" charset="0"/>
                </a:rPr>
                <a:t>提出理论或解释造成产品质量问题的原因</a:t>
              </a:r>
            </a:p>
          </p:txBody>
        </p:sp>
        <p:sp>
          <p:nvSpPr>
            <p:cNvPr id="34827" name="Rectangle 8"/>
            <p:cNvSpPr>
              <a:spLocks noChangeArrowheads="1"/>
            </p:cNvSpPr>
            <p:nvPr/>
          </p:nvSpPr>
          <p:spPr bwMode="auto">
            <a:xfrm>
              <a:off x="3072" y="2496"/>
              <a:ext cx="1824"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a:lnSpc>
                  <a:spcPct val="100000"/>
                </a:lnSpc>
                <a:spcBef>
                  <a:spcPct val="0"/>
                </a:spcBef>
                <a:buClrTx/>
                <a:buSzTx/>
                <a:buFontTx/>
                <a:buNone/>
              </a:pPr>
              <a:r>
                <a:rPr lang="zh-CN" altLang="en-US" sz="1400" b="1">
                  <a:latin typeface="Times New Roman" pitchFamily="18" charset="0"/>
                </a:rPr>
                <a:t>在生产中检验理论以证实原因</a:t>
              </a:r>
            </a:p>
          </p:txBody>
        </p:sp>
        <p:sp>
          <p:nvSpPr>
            <p:cNvPr id="34828" name="Rectangle 9"/>
            <p:cNvSpPr>
              <a:spLocks noChangeArrowheads="1"/>
            </p:cNvSpPr>
            <p:nvPr/>
          </p:nvSpPr>
          <p:spPr bwMode="auto">
            <a:xfrm>
              <a:off x="3408" y="2160"/>
              <a:ext cx="14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a:lnSpc>
                  <a:spcPct val="100000"/>
                </a:lnSpc>
                <a:spcBef>
                  <a:spcPct val="0"/>
                </a:spcBef>
                <a:buClrTx/>
                <a:buSzTx/>
                <a:buFontTx/>
                <a:buNone/>
              </a:pPr>
              <a:r>
                <a:rPr lang="zh-CN" altLang="en-US" sz="1400" b="1">
                  <a:latin typeface="Times New Roman" pitchFamily="18" charset="0"/>
                </a:rPr>
                <a:t>实施纠正或改进措施</a:t>
              </a:r>
            </a:p>
          </p:txBody>
        </p:sp>
        <p:sp>
          <p:nvSpPr>
            <p:cNvPr id="34829" name="AutoShape 10"/>
            <p:cNvSpPr>
              <a:spLocks noChangeArrowheads="1"/>
            </p:cNvSpPr>
            <p:nvPr/>
          </p:nvSpPr>
          <p:spPr bwMode="auto">
            <a:xfrm rot="-2744396">
              <a:off x="1056" y="2208"/>
              <a:ext cx="1680" cy="816"/>
            </a:xfrm>
            <a:prstGeom prst="rightArrow">
              <a:avLst>
                <a:gd name="adj1" fmla="val 50000"/>
                <a:gd name="adj2" fmla="val 51471"/>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a:lnSpc>
                  <a:spcPct val="100000"/>
                </a:lnSpc>
                <a:spcBef>
                  <a:spcPct val="0"/>
                </a:spcBef>
                <a:buClrTx/>
                <a:buSzTx/>
                <a:buFontTx/>
                <a:buNone/>
              </a:pPr>
              <a:r>
                <a:rPr lang="zh-CN" altLang="en-US" sz="1800" b="1">
                  <a:latin typeface="Times New Roman" pitchFamily="18" charset="0"/>
                </a:rPr>
                <a:t>质量改进</a:t>
              </a:r>
            </a:p>
          </p:txBody>
        </p:sp>
      </p:grpSp>
      <p:grpSp>
        <p:nvGrpSpPr>
          <p:cNvPr id="34821" name="Group 11"/>
          <p:cNvGrpSpPr>
            <a:grpSpLocks/>
          </p:cNvGrpSpPr>
          <p:nvPr/>
        </p:nvGrpSpPr>
        <p:grpSpPr bwMode="auto">
          <a:xfrm>
            <a:off x="215900" y="-22919"/>
            <a:ext cx="5492751" cy="646113"/>
            <a:chOff x="1392" y="-82"/>
            <a:chExt cx="2595" cy="407"/>
          </a:xfrm>
        </p:grpSpPr>
        <p:sp>
          <p:nvSpPr>
            <p:cNvPr id="34822" name="Text Box 12"/>
            <p:cNvSpPr txBox="1">
              <a:spLocks noChangeArrowheads="1"/>
            </p:cNvSpPr>
            <p:nvPr/>
          </p:nvSpPr>
          <p:spPr bwMode="auto">
            <a:xfrm>
              <a:off x="1492" y="-82"/>
              <a:ext cx="2495"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eaLnBrk="1" hangingPunct="1">
                <a:lnSpc>
                  <a:spcPct val="100000"/>
                </a:lnSpc>
                <a:spcBef>
                  <a:spcPct val="0"/>
                </a:spcBef>
                <a:buClrTx/>
                <a:buSzTx/>
                <a:buFontTx/>
                <a:buNone/>
              </a:pPr>
              <a:r>
                <a:rPr kumimoji="1" lang="zh-CN" altLang="en-US" sz="3600" b="1" dirty="0">
                  <a:solidFill>
                    <a:schemeClr val="bg1"/>
                  </a:solidFill>
                  <a:latin typeface="+mn-ea"/>
                  <a:ea typeface="+mn-ea"/>
                </a:rPr>
                <a:t>软件项目管理的理论依据</a:t>
              </a:r>
            </a:p>
          </p:txBody>
        </p:sp>
        <p:sp>
          <p:nvSpPr>
            <p:cNvPr id="34823" name="AutoShape 13"/>
            <p:cNvSpPr>
              <a:spLocks noChangeArrowheads="1"/>
            </p:cNvSpPr>
            <p:nvPr/>
          </p:nvSpPr>
          <p:spPr bwMode="auto">
            <a:xfrm>
              <a:off x="1392" y="168"/>
              <a:ext cx="120" cy="120"/>
            </a:xfrm>
            <a:prstGeom prst="smileyFace">
              <a:avLst>
                <a:gd name="adj" fmla="val 4653"/>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1pPr>
              <a:lvl2pPr marL="742950" indent="-28575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2pPr>
              <a:lvl3pPr marL="11430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3pPr>
              <a:lvl4pPr marL="16002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4pPr>
              <a:lvl5pPr marL="2057400" indent="-228600">
                <a:lnSpc>
                  <a:spcPct val="90000"/>
                </a:lnSpc>
                <a:spcBef>
                  <a:spcPct val="50000"/>
                </a:spcBef>
                <a:buClr>
                  <a:srgbClr val="35C5FF"/>
                </a:buClr>
                <a:buSzPct val="100000"/>
                <a:buFont typeface="Arial" pitchFamily="34" charset="0"/>
                <a:buChar char="•"/>
                <a:defRPr sz="2400">
                  <a:solidFill>
                    <a:schemeClr val="tx1"/>
                  </a:solidFill>
                  <a:latin typeface="Arial" pitchFamily="34" charset="0"/>
                  <a:ea typeface="宋体" pitchFamily="2" charset="-122"/>
                </a:defRPr>
              </a:lvl5pPr>
              <a:lvl6pPr marL="25146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6pPr>
              <a:lvl7pPr marL="29718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7pPr>
              <a:lvl8pPr marL="34290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8pPr>
              <a:lvl9pPr marL="3886200" indent="-228600" eaLnBrk="0" fontAlgn="base" hangingPunct="0">
                <a:lnSpc>
                  <a:spcPct val="90000"/>
                </a:lnSpc>
                <a:spcBef>
                  <a:spcPct val="50000"/>
                </a:spcBef>
                <a:spcAft>
                  <a:spcPct val="0"/>
                </a:spcAft>
                <a:buClr>
                  <a:srgbClr val="35C5FF"/>
                </a:buClr>
                <a:buSzPct val="100000"/>
                <a:buFont typeface="Arial" pitchFamily="34" charset="0"/>
                <a:buChar char="•"/>
                <a:defRPr sz="2400">
                  <a:solidFill>
                    <a:schemeClr val="tx1"/>
                  </a:solidFill>
                  <a:latin typeface="Arial" pitchFamily="34" charset="0"/>
                  <a:ea typeface="宋体" pitchFamily="2" charset="-122"/>
                </a:defRPr>
              </a:lvl9pPr>
            </a:lstStyle>
            <a:p>
              <a:pPr algn="ctr" eaLnBrk="1" hangingPunct="1">
                <a:lnSpc>
                  <a:spcPct val="100000"/>
                </a:lnSpc>
                <a:spcBef>
                  <a:spcPct val="0"/>
                </a:spcBef>
                <a:buClrTx/>
                <a:buSzTx/>
                <a:buFontTx/>
                <a:buNone/>
              </a:pPr>
              <a:endParaRPr kumimoji="1" lang="zh-CN" altLang="en-US" sz="2000" b="1">
                <a:solidFill>
                  <a:schemeClr val="bg1"/>
                </a:solidFill>
                <a:latin typeface="+mn-ea"/>
                <a:ea typeface="+mn-ea"/>
              </a:endParaRPr>
            </a:p>
          </p:txBody>
        </p:sp>
      </p:grpSp>
    </p:spTree>
    <p:extLst>
      <p:ext uri="{BB962C8B-B14F-4D97-AF65-F5344CB8AC3E}">
        <p14:creationId xmlns:p14="http://schemas.microsoft.com/office/powerpoint/2010/main" val="38653287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37583" y="34926"/>
            <a:ext cx="11650133"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0" fontAlgn="base" hangingPunct="0">
              <a:spcBef>
                <a:spcPct val="0"/>
              </a:spcBef>
              <a:spcAft>
                <a:spcPct val="0"/>
              </a:spcAft>
              <a:defRPr sz="2400" b="1">
                <a:solidFill>
                  <a:srgbClr val="FF0000"/>
                </a:solidFill>
                <a:latin typeface="+mj-lt"/>
                <a:ea typeface="+mj-ea"/>
                <a:cs typeface="+mj-cs"/>
              </a:defRPr>
            </a:lvl1pPr>
            <a:lvl2pPr algn="l" rtl="0" eaLnBrk="0" fontAlgn="base" hangingPunct="0">
              <a:spcBef>
                <a:spcPct val="0"/>
              </a:spcBef>
              <a:spcAft>
                <a:spcPct val="0"/>
              </a:spcAft>
              <a:defRPr sz="2400" b="1">
                <a:solidFill>
                  <a:srgbClr val="FF0000"/>
                </a:solidFill>
                <a:latin typeface="Times New Roman" pitchFamily="18" charset="0"/>
                <a:ea typeface="黑体" pitchFamily="2" charset="-122"/>
              </a:defRPr>
            </a:lvl2pPr>
            <a:lvl3pPr algn="l" rtl="0" eaLnBrk="0" fontAlgn="base" hangingPunct="0">
              <a:spcBef>
                <a:spcPct val="0"/>
              </a:spcBef>
              <a:spcAft>
                <a:spcPct val="0"/>
              </a:spcAft>
              <a:defRPr sz="2400" b="1">
                <a:solidFill>
                  <a:srgbClr val="FF0000"/>
                </a:solidFill>
                <a:latin typeface="Times New Roman" pitchFamily="18" charset="0"/>
                <a:ea typeface="黑体" pitchFamily="2" charset="-122"/>
              </a:defRPr>
            </a:lvl3pPr>
            <a:lvl4pPr algn="l" rtl="0" eaLnBrk="0" fontAlgn="base" hangingPunct="0">
              <a:spcBef>
                <a:spcPct val="0"/>
              </a:spcBef>
              <a:spcAft>
                <a:spcPct val="0"/>
              </a:spcAft>
              <a:defRPr sz="2400" b="1">
                <a:solidFill>
                  <a:srgbClr val="FF0000"/>
                </a:solidFill>
                <a:latin typeface="Times New Roman" pitchFamily="18" charset="0"/>
                <a:ea typeface="黑体" pitchFamily="2" charset="-122"/>
              </a:defRPr>
            </a:lvl4pPr>
            <a:lvl5pPr algn="l" rtl="0" eaLnBrk="0" fontAlgn="base" hangingPunct="0">
              <a:spcBef>
                <a:spcPct val="0"/>
              </a:spcBef>
              <a:spcAft>
                <a:spcPct val="0"/>
              </a:spcAft>
              <a:defRPr sz="2400" b="1">
                <a:solidFill>
                  <a:srgbClr val="FF0000"/>
                </a:solidFill>
                <a:latin typeface="Times New Roman" pitchFamily="18" charset="0"/>
                <a:ea typeface="黑体" pitchFamily="2" charset="-122"/>
              </a:defRPr>
            </a:lvl5pPr>
            <a:lvl6pPr marL="457200" algn="l" rtl="0" fontAlgn="base">
              <a:spcBef>
                <a:spcPct val="0"/>
              </a:spcBef>
              <a:spcAft>
                <a:spcPct val="0"/>
              </a:spcAft>
              <a:defRPr sz="2400" b="1">
                <a:solidFill>
                  <a:srgbClr val="FF0000"/>
                </a:solidFill>
                <a:latin typeface="Times New Roman" pitchFamily="18" charset="0"/>
                <a:ea typeface="黑体" pitchFamily="2" charset="-122"/>
              </a:defRPr>
            </a:lvl6pPr>
            <a:lvl7pPr marL="914400" algn="l" rtl="0" fontAlgn="base">
              <a:spcBef>
                <a:spcPct val="0"/>
              </a:spcBef>
              <a:spcAft>
                <a:spcPct val="0"/>
              </a:spcAft>
              <a:defRPr sz="2400" b="1">
                <a:solidFill>
                  <a:srgbClr val="FF0000"/>
                </a:solidFill>
                <a:latin typeface="Times New Roman" pitchFamily="18" charset="0"/>
                <a:ea typeface="黑体" pitchFamily="2" charset="-122"/>
              </a:defRPr>
            </a:lvl7pPr>
            <a:lvl8pPr marL="1371600" algn="l" rtl="0" fontAlgn="base">
              <a:spcBef>
                <a:spcPct val="0"/>
              </a:spcBef>
              <a:spcAft>
                <a:spcPct val="0"/>
              </a:spcAft>
              <a:defRPr sz="2400" b="1">
                <a:solidFill>
                  <a:srgbClr val="FF0000"/>
                </a:solidFill>
                <a:latin typeface="Times New Roman" pitchFamily="18" charset="0"/>
                <a:ea typeface="黑体" pitchFamily="2" charset="-122"/>
              </a:defRPr>
            </a:lvl8pPr>
            <a:lvl9pPr marL="1828800" algn="l" rtl="0" fontAlgn="base">
              <a:spcBef>
                <a:spcPct val="0"/>
              </a:spcBef>
              <a:spcAft>
                <a:spcPct val="0"/>
              </a:spcAft>
              <a:defRPr sz="2400" b="1">
                <a:solidFill>
                  <a:srgbClr val="FF0000"/>
                </a:solidFill>
                <a:latin typeface="Times New Roman" pitchFamily="18" charset="0"/>
                <a:ea typeface="黑体" pitchFamily="2" charset="-122"/>
              </a:defRPr>
            </a:lvl9pPr>
          </a:lstStyle>
          <a:p>
            <a:pPr>
              <a:lnSpc>
                <a:spcPts val="4800"/>
              </a:lnSpc>
              <a:defRPr/>
            </a:pPr>
            <a:r>
              <a:rPr lang="zh-CN" altLang="en-US" sz="2800" dirty="0">
                <a:solidFill>
                  <a:schemeClr val="bg1"/>
                </a:solidFill>
                <a:latin typeface="微软雅黑" pitchFamily="34" charset="-122"/>
                <a:ea typeface="微软雅黑" pitchFamily="34" charset="-122"/>
              </a:rPr>
              <a:t>第四步：面临竞争压力体现自身专业与优势</a:t>
            </a:r>
            <a:endParaRPr lang="zh-CN" altLang="en-US" sz="2800" dirty="0">
              <a:solidFill>
                <a:schemeClr val="bg1"/>
              </a:solidFill>
              <a:latin typeface="微软雅黑" pitchFamily="34" charset="-122"/>
              <a:ea typeface="微软雅黑" pitchFamily="34" charset="-122"/>
              <a:cs typeface="+mn-cs"/>
            </a:endParaRPr>
          </a:p>
        </p:txBody>
      </p:sp>
      <p:sp>
        <p:nvSpPr>
          <p:cNvPr id="34819" name="任意多边形 2"/>
          <p:cNvSpPr>
            <a:spLocks/>
          </p:cNvSpPr>
          <p:nvPr/>
        </p:nvSpPr>
        <p:spPr bwMode="auto">
          <a:xfrm>
            <a:off x="719667" y="836614"/>
            <a:ext cx="11233151" cy="5545137"/>
          </a:xfrm>
          <a:custGeom>
            <a:avLst/>
            <a:gdLst>
              <a:gd name="T0" fmla="*/ 0 w 7039628"/>
              <a:gd name="T1" fmla="*/ 0 h 5185776"/>
              <a:gd name="T2" fmla="*/ 0 w 7039628"/>
              <a:gd name="T3" fmla="*/ 8288247 h 5185776"/>
              <a:gd name="T4" fmla="*/ 26235012 w 7039628"/>
              <a:gd name="T5" fmla="*/ 8288246 h 5185776"/>
              <a:gd name="T6" fmla="*/ 0 60000 65536"/>
              <a:gd name="T7" fmla="*/ 0 60000 65536"/>
              <a:gd name="T8" fmla="*/ 0 60000 65536"/>
            </a:gdLst>
            <a:ahLst/>
            <a:cxnLst>
              <a:cxn ang="T6">
                <a:pos x="T0" y="T1"/>
              </a:cxn>
              <a:cxn ang="T7">
                <a:pos x="T2" y="T3"/>
              </a:cxn>
              <a:cxn ang="T8">
                <a:pos x="T4" y="T5"/>
              </a:cxn>
            </a:cxnLst>
            <a:rect l="0" t="0" r="r" b="b"/>
            <a:pathLst>
              <a:path w="7039628" h="5185776">
                <a:moveTo>
                  <a:pt x="0" y="0"/>
                </a:moveTo>
                <a:lnTo>
                  <a:pt x="0" y="5185776"/>
                </a:lnTo>
                <a:lnTo>
                  <a:pt x="7039628" y="5185775"/>
                </a:lnTo>
              </a:path>
            </a:pathLst>
          </a:custGeom>
          <a:noFill/>
          <a:ln w="38100">
            <a:solidFill>
              <a:schemeClr val="accent1"/>
            </a:solidFill>
            <a:round/>
            <a:headEnd type="stealth" w="lg" len="lg"/>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cxnSp>
        <p:nvCxnSpPr>
          <p:cNvPr id="12" name="直接连接符 4"/>
          <p:cNvCxnSpPr/>
          <p:nvPr/>
        </p:nvCxnSpPr>
        <p:spPr bwMode="auto">
          <a:xfrm>
            <a:off x="1013884" y="4424363"/>
            <a:ext cx="973667" cy="12700"/>
          </a:xfrm>
          <a:prstGeom prst="bentConnector3">
            <a:avLst>
              <a:gd name="adj1" fmla="val 50000"/>
            </a:avLst>
          </a:prstGeom>
          <a:gradFill rotWithShape="0">
            <a:gsLst>
              <a:gs pos="0">
                <a:schemeClr val="accent1"/>
              </a:gs>
              <a:gs pos="100000">
                <a:schemeClr val="bg1">
                  <a:alpha val="20000"/>
                </a:schemeClr>
              </a:gs>
            </a:gsLst>
            <a:path path="rect">
              <a:fillToRect l="50000" t="50000" r="50000" b="50000"/>
            </a:path>
          </a:gradFill>
          <a:ln w="1270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矩形 14"/>
          <p:cNvSpPr/>
          <p:nvPr/>
        </p:nvSpPr>
        <p:spPr bwMode="auto">
          <a:xfrm>
            <a:off x="1987551" y="1989138"/>
            <a:ext cx="1267883" cy="1223962"/>
          </a:xfrm>
          <a:prstGeom prst="rect">
            <a:avLst/>
          </a:prstGeom>
          <a:solidFill>
            <a:schemeClr val="bg1">
              <a:lumMod val="85000"/>
            </a:schemeClr>
          </a:solidFill>
          <a:ln>
            <a:solidFill>
              <a:schemeClr val="bg1">
                <a:lumMod val="50000"/>
              </a:schemeClr>
            </a:solidFill>
          </a:ln>
        </p:spPr>
        <p:txBody>
          <a:bodyPr wrap="none" anchor="ctr"/>
          <a:lstStyle/>
          <a:p>
            <a:pPr algn="ctr">
              <a:defRPr/>
            </a:pPr>
            <a:r>
              <a:rPr lang="zh-CN" altLang="en-US" sz="1400" dirty="0">
                <a:latin typeface="微软雅黑" pitchFamily="34" charset="-122"/>
                <a:ea typeface="微软雅黑" pitchFamily="34" charset="-122"/>
              </a:rPr>
              <a:t>管理咨询</a:t>
            </a:r>
            <a:endParaRPr lang="en-US" altLang="zh-CN" sz="1400" dirty="0">
              <a:latin typeface="微软雅黑" pitchFamily="34" charset="-122"/>
              <a:ea typeface="微软雅黑" pitchFamily="34" charset="-122"/>
            </a:endParaRPr>
          </a:p>
          <a:p>
            <a:pPr>
              <a:defRPr/>
            </a:pPr>
            <a:endParaRPr lang="en-US" altLang="zh-CN" sz="1400" dirty="0">
              <a:latin typeface="微软雅黑" pitchFamily="34" charset="-122"/>
              <a:ea typeface="微软雅黑" pitchFamily="34" charset="-122"/>
            </a:endParaRPr>
          </a:p>
        </p:txBody>
      </p:sp>
      <p:sp>
        <p:nvSpPr>
          <p:cNvPr id="16" name="矩形 15"/>
          <p:cNvSpPr/>
          <p:nvPr/>
        </p:nvSpPr>
        <p:spPr bwMode="auto">
          <a:xfrm>
            <a:off x="1987551" y="3213101"/>
            <a:ext cx="1267883" cy="1223963"/>
          </a:xfrm>
          <a:prstGeom prst="rect">
            <a:avLst/>
          </a:prstGeom>
          <a:solidFill>
            <a:schemeClr val="bg1">
              <a:lumMod val="85000"/>
            </a:schemeClr>
          </a:solidFill>
          <a:ln>
            <a:solidFill>
              <a:schemeClr val="bg1">
                <a:lumMod val="50000"/>
              </a:schemeClr>
            </a:solidFill>
          </a:ln>
        </p:spPr>
        <p:txBody>
          <a:bodyPr wrap="none" anchor="ctr"/>
          <a:lstStyle/>
          <a:p>
            <a:pPr algn="ctr">
              <a:defRPr/>
            </a:pPr>
            <a:r>
              <a:rPr lang="en-US" altLang="zh-CN" sz="1400" dirty="0">
                <a:latin typeface="微软雅黑" pitchFamily="34" charset="-122"/>
                <a:ea typeface="微软雅黑" pitchFamily="34" charset="-122"/>
              </a:rPr>
              <a:t>IT</a:t>
            </a:r>
            <a:r>
              <a:rPr lang="zh-CN" altLang="en-US" sz="1400" dirty="0">
                <a:latin typeface="微软雅黑" pitchFamily="34" charset="-122"/>
                <a:ea typeface="微软雅黑" pitchFamily="34" charset="-122"/>
              </a:rPr>
              <a:t>规划</a:t>
            </a:r>
            <a:endParaRPr lang="en-US" altLang="zh-CN" sz="1400" dirty="0">
              <a:latin typeface="微软雅黑" pitchFamily="34" charset="-122"/>
              <a:ea typeface="微软雅黑" pitchFamily="34" charset="-122"/>
            </a:endParaRPr>
          </a:p>
        </p:txBody>
      </p:sp>
      <p:sp>
        <p:nvSpPr>
          <p:cNvPr id="17" name="矩形 16"/>
          <p:cNvSpPr/>
          <p:nvPr/>
        </p:nvSpPr>
        <p:spPr bwMode="auto">
          <a:xfrm>
            <a:off x="1987551" y="4437063"/>
            <a:ext cx="1267883" cy="1223962"/>
          </a:xfrm>
          <a:prstGeom prst="rect">
            <a:avLst/>
          </a:prstGeom>
          <a:noFill/>
          <a:ln>
            <a:solidFill>
              <a:schemeClr val="bg1">
                <a:lumMod val="50000"/>
              </a:schemeClr>
            </a:solidFill>
          </a:ln>
        </p:spPr>
        <p:txBody>
          <a:bodyPr wrap="none" anchor="ctr"/>
          <a:lstStyle/>
          <a:p>
            <a:pPr algn="ctr">
              <a:defRPr/>
            </a:pPr>
            <a:r>
              <a:rPr lang="zh-CN" altLang="en-US" sz="1400" dirty="0">
                <a:latin typeface="微软雅黑" pitchFamily="34" charset="-122"/>
                <a:ea typeface="微软雅黑" pitchFamily="34" charset="-122"/>
              </a:rPr>
              <a:t>产品及</a:t>
            </a:r>
            <a:endParaRPr lang="en-US" altLang="zh-CN" sz="1400" dirty="0">
              <a:latin typeface="微软雅黑" pitchFamily="34" charset="-122"/>
              <a:ea typeface="微软雅黑" pitchFamily="34" charset="-122"/>
            </a:endParaRPr>
          </a:p>
          <a:p>
            <a:pPr algn="ctr">
              <a:defRPr/>
            </a:pPr>
            <a:r>
              <a:rPr lang="en-US" altLang="zh-CN" sz="1400" dirty="0">
                <a:latin typeface="微软雅黑" pitchFamily="34" charset="-122"/>
                <a:ea typeface="微软雅黑" pitchFamily="34" charset="-122"/>
              </a:rPr>
              <a:t>IT</a:t>
            </a:r>
            <a:r>
              <a:rPr lang="zh-CN" altLang="en-US" sz="1400" dirty="0">
                <a:latin typeface="微软雅黑" pitchFamily="34" charset="-122"/>
                <a:ea typeface="微软雅黑" pitchFamily="34" charset="-122"/>
              </a:rPr>
              <a:t>落地</a:t>
            </a:r>
          </a:p>
        </p:txBody>
      </p:sp>
      <p:sp>
        <p:nvSpPr>
          <p:cNvPr id="18" name="矩形 17"/>
          <p:cNvSpPr/>
          <p:nvPr/>
        </p:nvSpPr>
        <p:spPr bwMode="auto">
          <a:xfrm>
            <a:off x="1987551" y="5661026"/>
            <a:ext cx="1267883" cy="720725"/>
          </a:xfrm>
          <a:prstGeom prst="rect">
            <a:avLst/>
          </a:prstGeom>
          <a:noFill/>
          <a:ln>
            <a:solidFill>
              <a:schemeClr val="bg1">
                <a:lumMod val="50000"/>
              </a:schemeClr>
            </a:solidFill>
          </a:ln>
        </p:spPr>
        <p:txBody>
          <a:bodyPr wrap="none" anchor="ctr"/>
          <a:lstStyle/>
          <a:p>
            <a:pPr algn="ctr">
              <a:defRPr/>
            </a:pPr>
            <a:r>
              <a:rPr lang="zh-CN" altLang="en-US" sz="1400" dirty="0">
                <a:latin typeface="微软雅黑" pitchFamily="34" charset="-122"/>
                <a:ea typeface="微软雅黑" pitchFamily="34" charset="-122"/>
              </a:rPr>
              <a:t>服务</a:t>
            </a:r>
            <a:endParaRPr lang="en-US" altLang="zh-CN" sz="1400" dirty="0">
              <a:latin typeface="微软雅黑" pitchFamily="34" charset="-122"/>
              <a:ea typeface="微软雅黑" pitchFamily="34" charset="-122"/>
            </a:endParaRPr>
          </a:p>
          <a:p>
            <a:pPr algn="ctr">
              <a:defRPr/>
            </a:pPr>
            <a:r>
              <a:rPr lang="zh-CN" altLang="en-US" sz="1400" dirty="0">
                <a:latin typeface="微软雅黑" pitchFamily="34" charset="-122"/>
                <a:ea typeface="微软雅黑" pitchFamily="34" charset="-122"/>
              </a:rPr>
              <a:t>培训</a:t>
            </a:r>
            <a:endParaRPr lang="en-US" altLang="zh-CN" sz="1400" dirty="0">
              <a:latin typeface="微软雅黑" pitchFamily="34" charset="-122"/>
              <a:ea typeface="微软雅黑" pitchFamily="34" charset="-122"/>
            </a:endParaRPr>
          </a:p>
          <a:p>
            <a:pPr algn="ctr">
              <a:defRPr/>
            </a:pPr>
            <a:r>
              <a:rPr lang="zh-CN" altLang="en-US" sz="1400" dirty="0">
                <a:latin typeface="微软雅黑" pitchFamily="34" charset="-122"/>
                <a:ea typeface="微软雅黑" pitchFamily="34" charset="-122"/>
              </a:rPr>
              <a:t>集成</a:t>
            </a:r>
          </a:p>
        </p:txBody>
      </p:sp>
      <p:sp>
        <p:nvSpPr>
          <p:cNvPr id="19" name="矩形 18"/>
          <p:cNvSpPr/>
          <p:nvPr/>
        </p:nvSpPr>
        <p:spPr bwMode="auto">
          <a:xfrm>
            <a:off x="4121151" y="2276476"/>
            <a:ext cx="1270000" cy="936625"/>
          </a:xfrm>
          <a:prstGeom prst="rect">
            <a:avLst/>
          </a:prstGeom>
          <a:solidFill>
            <a:schemeClr val="bg1">
              <a:lumMod val="85000"/>
            </a:schemeClr>
          </a:solidFill>
          <a:ln>
            <a:solidFill>
              <a:schemeClr val="bg1">
                <a:lumMod val="50000"/>
              </a:schemeClr>
            </a:solidFill>
          </a:ln>
        </p:spPr>
        <p:txBody>
          <a:bodyPr wrap="none" anchor="ctr"/>
          <a:lstStyle/>
          <a:p>
            <a:pPr algn="ctr">
              <a:defRPr/>
            </a:pPr>
            <a:r>
              <a:rPr lang="zh-CN" altLang="en-US" sz="1400" dirty="0">
                <a:latin typeface="微软雅黑" pitchFamily="34" charset="-122"/>
                <a:ea typeface="微软雅黑" pitchFamily="34" charset="-122"/>
              </a:rPr>
              <a:t>管理咨询</a:t>
            </a:r>
          </a:p>
        </p:txBody>
      </p:sp>
      <p:sp>
        <p:nvSpPr>
          <p:cNvPr id="20" name="矩形 19"/>
          <p:cNvSpPr/>
          <p:nvPr/>
        </p:nvSpPr>
        <p:spPr bwMode="auto">
          <a:xfrm>
            <a:off x="4121151" y="3213100"/>
            <a:ext cx="1270000" cy="863600"/>
          </a:xfrm>
          <a:prstGeom prst="rect">
            <a:avLst/>
          </a:prstGeom>
          <a:solidFill>
            <a:schemeClr val="bg1">
              <a:lumMod val="85000"/>
            </a:schemeClr>
          </a:solidFill>
          <a:ln>
            <a:solidFill>
              <a:schemeClr val="bg1">
                <a:lumMod val="50000"/>
              </a:schemeClr>
            </a:solidFill>
          </a:ln>
        </p:spPr>
        <p:txBody>
          <a:bodyPr wrap="none" anchor="ctr"/>
          <a:lstStyle/>
          <a:p>
            <a:pPr algn="ctr">
              <a:defRPr/>
            </a:pPr>
            <a:r>
              <a:rPr lang="en-US" altLang="zh-CN" sz="1400" dirty="0">
                <a:latin typeface="微软雅黑" pitchFamily="34" charset="-122"/>
                <a:ea typeface="微软雅黑" pitchFamily="34" charset="-122"/>
              </a:rPr>
              <a:t>IT</a:t>
            </a:r>
            <a:r>
              <a:rPr lang="zh-CN" altLang="en-US" sz="1400" dirty="0">
                <a:latin typeface="微软雅黑" pitchFamily="34" charset="-122"/>
                <a:ea typeface="微软雅黑" pitchFamily="34" charset="-122"/>
              </a:rPr>
              <a:t>规划</a:t>
            </a:r>
            <a:endParaRPr lang="en-US" altLang="zh-CN" sz="1400" dirty="0">
              <a:latin typeface="微软雅黑" pitchFamily="34" charset="-122"/>
              <a:ea typeface="微软雅黑" pitchFamily="34" charset="-122"/>
            </a:endParaRPr>
          </a:p>
        </p:txBody>
      </p:sp>
      <p:sp>
        <p:nvSpPr>
          <p:cNvPr id="21" name="矩形 20"/>
          <p:cNvSpPr/>
          <p:nvPr/>
        </p:nvSpPr>
        <p:spPr bwMode="auto">
          <a:xfrm>
            <a:off x="4121151" y="4076700"/>
            <a:ext cx="1270000" cy="865188"/>
          </a:xfrm>
          <a:prstGeom prst="rect">
            <a:avLst/>
          </a:prstGeom>
          <a:solidFill>
            <a:schemeClr val="bg1">
              <a:lumMod val="85000"/>
            </a:schemeClr>
          </a:solidFill>
          <a:ln>
            <a:solidFill>
              <a:schemeClr val="bg1">
                <a:lumMod val="50000"/>
              </a:schemeClr>
            </a:solidFill>
          </a:ln>
        </p:spPr>
        <p:txBody>
          <a:bodyPr wrap="none" anchor="ctr"/>
          <a:lstStyle/>
          <a:p>
            <a:pPr algn="ctr">
              <a:defRPr/>
            </a:pPr>
            <a:r>
              <a:rPr lang="zh-CN" altLang="en-US" sz="1400" dirty="0">
                <a:latin typeface="微软雅黑" pitchFamily="34" charset="-122"/>
                <a:ea typeface="微软雅黑" pitchFamily="34" charset="-122"/>
              </a:rPr>
              <a:t>产品及实施</a:t>
            </a:r>
          </a:p>
        </p:txBody>
      </p:sp>
      <p:sp>
        <p:nvSpPr>
          <p:cNvPr id="34828" name="矩形 13"/>
          <p:cNvSpPr>
            <a:spLocks noChangeArrowheads="1"/>
          </p:cNvSpPr>
          <p:nvPr/>
        </p:nvSpPr>
        <p:spPr bwMode="auto">
          <a:xfrm>
            <a:off x="1013884" y="1827214"/>
            <a:ext cx="973667"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a:latin typeface="微软雅黑" pitchFamily="34" charset="-122"/>
                <a:ea typeface="微软雅黑" pitchFamily="34" charset="-122"/>
              </a:rPr>
              <a:t>麦肯锡</a:t>
            </a:r>
            <a:endParaRPr lang="en-US" altLang="zh-CN" sz="1400">
              <a:latin typeface="微软雅黑" pitchFamily="34" charset="-122"/>
              <a:ea typeface="微软雅黑" pitchFamily="34" charset="-122"/>
            </a:endParaRPr>
          </a:p>
          <a:p>
            <a:r>
              <a:rPr lang="zh-CN" altLang="en-US" sz="1400">
                <a:latin typeface="微软雅黑" pitchFamily="34" charset="-122"/>
                <a:ea typeface="微软雅黑" pitchFamily="34" charset="-122"/>
              </a:rPr>
              <a:t>埃森哲</a:t>
            </a:r>
            <a:endParaRPr lang="en-US" altLang="zh-CN" sz="1400">
              <a:latin typeface="微软雅黑" pitchFamily="34" charset="-122"/>
              <a:ea typeface="微软雅黑" pitchFamily="34" charset="-122"/>
            </a:endParaRPr>
          </a:p>
          <a:p>
            <a:r>
              <a:rPr lang="zh-CN" altLang="en-US" sz="1400">
                <a:latin typeface="微软雅黑" pitchFamily="34" charset="-122"/>
                <a:ea typeface="微软雅黑" pitchFamily="34" charset="-122"/>
              </a:rPr>
              <a:t>德勤</a:t>
            </a:r>
            <a:endParaRPr lang="en-US" altLang="zh-CN" sz="1400">
              <a:latin typeface="微软雅黑" pitchFamily="34" charset="-122"/>
              <a:ea typeface="微软雅黑" pitchFamily="34" charset="-122"/>
            </a:endParaRPr>
          </a:p>
          <a:p>
            <a:r>
              <a:rPr lang="en-US" altLang="zh-CN" sz="1400">
                <a:latin typeface="微软雅黑" pitchFamily="34" charset="-122"/>
                <a:ea typeface="微软雅黑" pitchFamily="34" charset="-122"/>
              </a:rPr>
              <a:t>HP</a:t>
            </a:r>
          </a:p>
          <a:p>
            <a:r>
              <a:rPr lang="en-US" altLang="zh-CN" sz="1400">
                <a:latin typeface="微软雅黑" pitchFamily="34" charset="-122"/>
                <a:ea typeface="微软雅黑" pitchFamily="34" charset="-122"/>
              </a:rPr>
              <a:t>IBM</a:t>
            </a:r>
          </a:p>
          <a:p>
            <a:r>
              <a:rPr lang="zh-CN" altLang="en-US" sz="1400">
                <a:latin typeface="微软雅黑" pitchFamily="34" charset="-122"/>
                <a:ea typeface="微软雅黑" pitchFamily="34" charset="-122"/>
              </a:rPr>
              <a:t>日立等</a:t>
            </a:r>
          </a:p>
        </p:txBody>
      </p:sp>
      <p:sp>
        <p:nvSpPr>
          <p:cNvPr id="24" name="矩形 23"/>
          <p:cNvSpPr/>
          <p:nvPr/>
        </p:nvSpPr>
        <p:spPr bwMode="auto">
          <a:xfrm>
            <a:off x="990600" y="1052513"/>
            <a:ext cx="973667" cy="3371850"/>
          </a:xfrm>
          <a:prstGeom prst="rect">
            <a:avLst/>
          </a:prstGeom>
          <a:noFill/>
          <a:ln>
            <a:solidFill>
              <a:schemeClr val="bg1">
                <a:lumMod val="50000"/>
              </a:schemeClr>
            </a:solidFill>
          </a:ln>
        </p:spPr>
        <p:txBody>
          <a:bodyPr wrap="none" anchor="ctr"/>
          <a:lstStyle/>
          <a:p>
            <a:pPr>
              <a:defRPr/>
            </a:pPr>
            <a:endParaRPr lang="en-US" altLang="zh-CN" sz="1400" dirty="0">
              <a:latin typeface="微软雅黑" pitchFamily="34" charset="-122"/>
              <a:ea typeface="微软雅黑" pitchFamily="34" charset="-122"/>
            </a:endParaRPr>
          </a:p>
        </p:txBody>
      </p:sp>
      <p:sp>
        <p:nvSpPr>
          <p:cNvPr id="25" name="矩形 24"/>
          <p:cNvSpPr/>
          <p:nvPr/>
        </p:nvSpPr>
        <p:spPr bwMode="auto">
          <a:xfrm>
            <a:off x="990601" y="4424364"/>
            <a:ext cx="996951" cy="1957387"/>
          </a:xfrm>
          <a:prstGeom prst="rect">
            <a:avLst/>
          </a:prstGeom>
          <a:noFill/>
          <a:ln>
            <a:solidFill>
              <a:schemeClr val="bg1">
                <a:lumMod val="50000"/>
              </a:schemeClr>
            </a:solidFill>
          </a:ln>
        </p:spPr>
        <p:txBody>
          <a:bodyPr wrap="none" anchor="ctr"/>
          <a:lstStyle/>
          <a:p>
            <a:pPr>
              <a:defRPr/>
            </a:pPr>
            <a:endParaRPr lang="en-US" altLang="zh-CN" sz="1400" dirty="0">
              <a:latin typeface="微软雅黑" pitchFamily="34" charset="-122"/>
              <a:ea typeface="微软雅黑" pitchFamily="34" charset="-122"/>
            </a:endParaRPr>
          </a:p>
        </p:txBody>
      </p:sp>
      <p:sp>
        <p:nvSpPr>
          <p:cNvPr id="23" name="TextBox 22"/>
          <p:cNvSpPr txBox="1"/>
          <p:nvPr/>
        </p:nvSpPr>
        <p:spPr bwMode="auto">
          <a:xfrm>
            <a:off x="1987551" y="1052514"/>
            <a:ext cx="361949" cy="936625"/>
          </a:xfrm>
          <a:prstGeom prst="rect">
            <a:avLst/>
          </a:prstGeom>
          <a:solidFill>
            <a:schemeClr val="bg1">
              <a:lumMod val="85000"/>
            </a:schemeClr>
          </a:solidFill>
          <a:ln>
            <a:solidFill>
              <a:schemeClr val="bg1">
                <a:lumMod val="50000"/>
              </a:schemeClr>
            </a:solidFill>
          </a:ln>
        </p:spPr>
        <p:txBody>
          <a:bodyPr vert="eaVert" wrap="none" lIns="0" rIns="0" anchor="ctr"/>
          <a:lstStyle>
            <a:defPPr>
              <a:defRPr lang="zh-CN"/>
            </a:defPPr>
            <a:lvl1pPr marL="0" marR="0" indent="0" defTabSz="914400" eaLnBrk="1" latinLnBrk="0" hangingPunct="1">
              <a:lnSpc>
                <a:spcPct val="100000"/>
              </a:lnSpc>
              <a:buClrTx/>
              <a:buSzTx/>
              <a:buFontTx/>
              <a:buNone/>
              <a:tabLst/>
              <a:defRPr sz="1400" b="0" i="0" u="none" strike="noStrike" cap="none" normalizeH="0">
                <a:ln>
                  <a:noFill/>
                </a:ln>
                <a:effectLst/>
                <a:latin typeface="微软雅黑" pitchFamily="34" charset="-122"/>
                <a:ea typeface="微软雅黑" pitchFamily="34" charset="-122"/>
              </a:defRPr>
            </a:lvl1pPr>
          </a:lstStyle>
          <a:p>
            <a:pPr algn="ctr">
              <a:spcBef>
                <a:spcPts val="1200"/>
              </a:spcBef>
              <a:defRPr/>
            </a:pPr>
            <a:r>
              <a:rPr lang="zh-CN" altLang="en-US" dirty="0"/>
              <a:t>行业</a:t>
            </a:r>
          </a:p>
        </p:txBody>
      </p:sp>
      <p:sp>
        <p:nvSpPr>
          <p:cNvPr id="27" name="TextBox 26"/>
          <p:cNvSpPr txBox="1"/>
          <p:nvPr/>
        </p:nvSpPr>
        <p:spPr bwMode="auto">
          <a:xfrm>
            <a:off x="2440518" y="1052514"/>
            <a:ext cx="361949" cy="936625"/>
          </a:xfrm>
          <a:prstGeom prst="rect">
            <a:avLst/>
          </a:prstGeom>
          <a:solidFill>
            <a:schemeClr val="bg1">
              <a:lumMod val="85000"/>
            </a:schemeClr>
          </a:solidFill>
          <a:ln>
            <a:solidFill>
              <a:schemeClr val="bg1">
                <a:lumMod val="50000"/>
              </a:schemeClr>
            </a:solidFill>
          </a:ln>
        </p:spPr>
        <p:txBody>
          <a:bodyPr vert="eaVert" wrap="none" lIns="0" rIns="0" anchor="ctr"/>
          <a:lstStyle>
            <a:defPPr>
              <a:defRPr lang="zh-CN"/>
            </a:defPPr>
            <a:lvl1pPr marL="0" marR="0" indent="0" defTabSz="914400" eaLnBrk="1" latinLnBrk="0" hangingPunct="1">
              <a:lnSpc>
                <a:spcPct val="100000"/>
              </a:lnSpc>
              <a:buClrTx/>
              <a:buSzTx/>
              <a:buFontTx/>
              <a:buNone/>
              <a:tabLst/>
              <a:defRPr sz="1400" b="0" i="0" u="none" strike="noStrike" cap="none" normalizeH="0">
                <a:ln>
                  <a:noFill/>
                </a:ln>
                <a:effectLst/>
                <a:latin typeface="微软雅黑" pitchFamily="34" charset="-122"/>
                <a:ea typeface="微软雅黑" pitchFamily="34" charset="-122"/>
              </a:defRPr>
            </a:lvl1pPr>
          </a:lstStyle>
          <a:p>
            <a:pPr algn="ctr">
              <a:spcBef>
                <a:spcPts val="1200"/>
              </a:spcBef>
              <a:defRPr/>
            </a:pPr>
            <a:r>
              <a:rPr lang="zh-CN" altLang="en-US" dirty="0"/>
              <a:t>行业</a:t>
            </a:r>
          </a:p>
        </p:txBody>
      </p:sp>
      <p:sp>
        <p:nvSpPr>
          <p:cNvPr id="28" name="TextBox 27"/>
          <p:cNvSpPr txBox="1"/>
          <p:nvPr/>
        </p:nvSpPr>
        <p:spPr bwMode="auto">
          <a:xfrm>
            <a:off x="2893484" y="1052514"/>
            <a:ext cx="361949" cy="936625"/>
          </a:xfrm>
          <a:prstGeom prst="rect">
            <a:avLst/>
          </a:prstGeom>
          <a:solidFill>
            <a:schemeClr val="bg1">
              <a:lumMod val="85000"/>
            </a:schemeClr>
          </a:solidFill>
          <a:ln>
            <a:solidFill>
              <a:schemeClr val="bg1">
                <a:lumMod val="50000"/>
              </a:schemeClr>
            </a:solidFill>
          </a:ln>
        </p:spPr>
        <p:txBody>
          <a:bodyPr vert="eaVert" wrap="none" lIns="0" rIns="0" anchor="ctr"/>
          <a:lstStyle>
            <a:defPPr>
              <a:defRPr lang="zh-CN"/>
            </a:defPPr>
            <a:lvl1pPr marL="0" marR="0" indent="0" defTabSz="914400" eaLnBrk="1" latinLnBrk="0" hangingPunct="1">
              <a:lnSpc>
                <a:spcPct val="100000"/>
              </a:lnSpc>
              <a:buClrTx/>
              <a:buSzTx/>
              <a:buFontTx/>
              <a:buNone/>
              <a:tabLst/>
              <a:defRPr sz="1400" b="0" i="0" u="none" strike="noStrike" cap="none" normalizeH="0">
                <a:ln>
                  <a:noFill/>
                </a:ln>
                <a:effectLst/>
                <a:latin typeface="微软雅黑" pitchFamily="34" charset="-122"/>
                <a:ea typeface="微软雅黑" pitchFamily="34" charset="-122"/>
              </a:defRPr>
            </a:lvl1pPr>
          </a:lstStyle>
          <a:p>
            <a:pPr algn="ctr">
              <a:spcBef>
                <a:spcPts val="1200"/>
              </a:spcBef>
              <a:defRPr/>
            </a:pPr>
            <a:r>
              <a:rPr lang="zh-CN" altLang="en-US" dirty="0"/>
              <a:t>行业</a:t>
            </a:r>
          </a:p>
        </p:txBody>
      </p:sp>
      <p:sp>
        <p:nvSpPr>
          <p:cNvPr id="30" name="TextBox 29"/>
          <p:cNvSpPr txBox="1"/>
          <p:nvPr/>
        </p:nvSpPr>
        <p:spPr bwMode="auto">
          <a:xfrm>
            <a:off x="4121151" y="1341439"/>
            <a:ext cx="364067" cy="935037"/>
          </a:xfrm>
          <a:prstGeom prst="rect">
            <a:avLst/>
          </a:prstGeom>
          <a:solidFill>
            <a:schemeClr val="bg1">
              <a:lumMod val="85000"/>
            </a:schemeClr>
          </a:solidFill>
          <a:ln>
            <a:solidFill>
              <a:schemeClr val="bg1">
                <a:lumMod val="50000"/>
              </a:schemeClr>
            </a:solidFill>
          </a:ln>
        </p:spPr>
        <p:txBody>
          <a:bodyPr vert="eaVert" wrap="none" lIns="0" rIns="0" anchor="ctr"/>
          <a:lstStyle>
            <a:defPPr>
              <a:defRPr lang="zh-CN"/>
            </a:defPPr>
            <a:lvl1pPr marL="0" marR="0" indent="0" defTabSz="914400" eaLnBrk="1" latinLnBrk="0" hangingPunct="1">
              <a:lnSpc>
                <a:spcPct val="100000"/>
              </a:lnSpc>
              <a:buClrTx/>
              <a:buSzTx/>
              <a:buFontTx/>
              <a:buNone/>
              <a:tabLst/>
              <a:defRPr sz="1400" b="0" i="0" u="none" strike="noStrike" cap="none" normalizeH="0">
                <a:ln>
                  <a:noFill/>
                </a:ln>
                <a:effectLst/>
                <a:latin typeface="微软雅黑" pitchFamily="34" charset="-122"/>
                <a:ea typeface="微软雅黑" pitchFamily="34" charset="-122"/>
              </a:defRPr>
            </a:lvl1pPr>
          </a:lstStyle>
          <a:p>
            <a:pPr algn="ctr">
              <a:spcBef>
                <a:spcPts val="1200"/>
              </a:spcBef>
              <a:defRPr/>
            </a:pPr>
            <a:r>
              <a:rPr lang="zh-CN" altLang="en-US" dirty="0"/>
              <a:t>行业</a:t>
            </a:r>
          </a:p>
        </p:txBody>
      </p:sp>
      <p:sp>
        <p:nvSpPr>
          <p:cNvPr id="31" name="TextBox 30"/>
          <p:cNvSpPr txBox="1"/>
          <p:nvPr/>
        </p:nvSpPr>
        <p:spPr bwMode="auto">
          <a:xfrm>
            <a:off x="4574117" y="1341439"/>
            <a:ext cx="364067" cy="935037"/>
          </a:xfrm>
          <a:prstGeom prst="rect">
            <a:avLst/>
          </a:prstGeom>
          <a:solidFill>
            <a:schemeClr val="bg1">
              <a:lumMod val="85000"/>
            </a:schemeClr>
          </a:solidFill>
          <a:ln>
            <a:solidFill>
              <a:schemeClr val="bg1">
                <a:lumMod val="50000"/>
              </a:schemeClr>
            </a:solidFill>
          </a:ln>
        </p:spPr>
        <p:txBody>
          <a:bodyPr vert="eaVert" wrap="none" lIns="0" rIns="0" anchor="ctr"/>
          <a:lstStyle>
            <a:defPPr>
              <a:defRPr lang="zh-CN"/>
            </a:defPPr>
            <a:lvl1pPr marL="0" marR="0" indent="0" defTabSz="914400" eaLnBrk="1" latinLnBrk="0" hangingPunct="1">
              <a:lnSpc>
                <a:spcPct val="100000"/>
              </a:lnSpc>
              <a:buClrTx/>
              <a:buSzTx/>
              <a:buFontTx/>
              <a:buNone/>
              <a:tabLst/>
              <a:defRPr sz="1400" b="0" i="0" u="none" strike="noStrike" cap="none" normalizeH="0">
                <a:ln>
                  <a:noFill/>
                </a:ln>
                <a:effectLst/>
                <a:latin typeface="微软雅黑" pitchFamily="34" charset="-122"/>
                <a:ea typeface="微软雅黑" pitchFamily="34" charset="-122"/>
              </a:defRPr>
            </a:lvl1pPr>
          </a:lstStyle>
          <a:p>
            <a:pPr algn="ctr">
              <a:spcBef>
                <a:spcPts val="1200"/>
              </a:spcBef>
              <a:defRPr/>
            </a:pPr>
            <a:r>
              <a:rPr lang="zh-CN" altLang="en-US" dirty="0"/>
              <a:t>行业</a:t>
            </a:r>
          </a:p>
        </p:txBody>
      </p:sp>
      <p:sp>
        <p:nvSpPr>
          <p:cNvPr id="32" name="TextBox 31"/>
          <p:cNvSpPr txBox="1"/>
          <p:nvPr/>
        </p:nvSpPr>
        <p:spPr bwMode="auto">
          <a:xfrm>
            <a:off x="5027084" y="1341439"/>
            <a:ext cx="364067" cy="935037"/>
          </a:xfrm>
          <a:prstGeom prst="rect">
            <a:avLst/>
          </a:prstGeom>
          <a:solidFill>
            <a:schemeClr val="bg1">
              <a:lumMod val="85000"/>
            </a:schemeClr>
          </a:solidFill>
          <a:ln>
            <a:solidFill>
              <a:schemeClr val="bg1">
                <a:lumMod val="50000"/>
              </a:schemeClr>
            </a:solidFill>
          </a:ln>
        </p:spPr>
        <p:txBody>
          <a:bodyPr vert="eaVert" wrap="none" lIns="0" rIns="0" anchor="ctr"/>
          <a:lstStyle>
            <a:defPPr>
              <a:defRPr lang="zh-CN"/>
            </a:defPPr>
            <a:lvl1pPr marL="0" marR="0" indent="0" defTabSz="914400" eaLnBrk="1" latinLnBrk="0" hangingPunct="1">
              <a:lnSpc>
                <a:spcPct val="100000"/>
              </a:lnSpc>
              <a:buClrTx/>
              <a:buSzTx/>
              <a:buFontTx/>
              <a:buNone/>
              <a:tabLst/>
              <a:defRPr sz="1400" b="0" i="0" u="none" strike="noStrike" cap="none" normalizeH="0">
                <a:ln>
                  <a:noFill/>
                </a:ln>
                <a:effectLst/>
                <a:latin typeface="微软雅黑" pitchFamily="34" charset="-122"/>
                <a:ea typeface="微软雅黑" pitchFamily="34" charset="-122"/>
              </a:defRPr>
            </a:lvl1pPr>
          </a:lstStyle>
          <a:p>
            <a:pPr algn="ctr">
              <a:spcBef>
                <a:spcPts val="1200"/>
              </a:spcBef>
              <a:defRPr/>
            </a:pPr>
            <a:r>
              <a:rPr lang="zh-CN" altLang="en-US" dirty="0"/>
              <a:t>行业</a:t>
            </a:r>
          </a:p>
        </p:txBody>
      </p:sp>
      <p:sp>
        <p:nvSpPr>
          <p:cNvPr id="34837" name="矩形 38"/>
          <p:cNvSpPr>
            <a:spLocks noChangeArrowheads="1"/>
          </p:cNvSpPr>
          <p:nvPr/>
        </p:nvSpPr>
        <p:spPr bwMode="auto">
          <a:xfrm>
            <a:off x="990600" y="4564064"/>
            <a:ext cx="97366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400">
                <a:latin typeface="微软雅黑" pitchFamily="34" charset="-122"/>
                <a:ea typeface="微软雅黑" pitchFamily="34" charset="-122"/>
              </a:rPr>
              <a:t>SAP</a:t>
            </a:r>
          </a:p>
          <a:p>
            <a:r>
              <a:rPr lang="en-US" altLang="zh-CN" sz="1400">
                <a:latin typeface="微软雅黑" pitchFamily="34" charset="-122"/>
                <a:ea typeface="微软雅黑" pitchFamily="34" charset="-122"/>
              </a:rPr>
              <a:t>Oracle</a:t>
            </a:r>
          </a:p>
          <a:p>
            <a:r>
              <a:rPr lang="en-US" altLang="zh-CN" sz="1400">
                <a:latin typeface="微软雅黑" pitchFamily="34" charset="-122"/>
                <a:ea typeface="微软雅黑" pitchFamily="34" charset="-122"/>
              </a:rPr>
              <a:t>Info</a:t>
            </a:r>
          </a:p>
          <a:p>
            <a:r>
              <a:rPr lang="en-US" altLang="zh-CN" sz="1400">
                <a:latin typeface="微软雅黑" pitchFamily="34" charset="-122"/>
                <a:ea typeface="微软雅黑" pitchFamily="34" charset="-122"/>
              </a:rPr>
              <a:t>etc.</a:t>
            </a:r>
            <a:endParaRPr lang="zh-CN" altLang="en-US" sz="1400">
              <a:latin typeface="微软雅黑" pitchFamily="34" charset="-122"/>
              <a:ea typeface="微软雅黑" pitchFamily="34" charset="-122"/>
            </a:endParaRPr>
          </a:p>
        </p:txBody>
      </p:sp>
      <p:sp>
        <p:nvSpPr>
          <p:cNvPr id="43" name="矩形 42"/>
          <p:cNvSpPr/>
          <p:nvPr/>
        </p:nvSpPr>
        <p:spPr bwMode="auto">
          <a:xfrm>
            <a:off x="3600451" y="1341438"/>
            <a:ext cx="520700" cy="5040312"/>
          </a:xfrm>
          <a:prstGeom prst="rect">
            <a:avLst/>
          </a:prstGeom>
          <a:noFill/>
          <a:ln>
            <a:solidFill>
              <a:schemeClr val="bg1">
                <a:lumMod val="50000"/>
              </a:schemeClr>
            </a:solidFill>
          </a:ln>
        </p:spPr>
        <p:txBody>
          <a:bodyPr wrap="none" anchor="ctr"/>
          <a:lstStyle/>
          <a:p>
            <a:pPr>
              <a:defRPr/>
            </a:pPr>
            <a:endParaRPr lang="en-US" altLang="zh-CN" sz="1400" dirty="0">
              <a:latin typeface="微软雅黑" pitchFamily="34" charset="-122"/>
              <a:ea typeface="微软雅黑" pitchFamily="34" charset="-122"/>
            </a:endParaRPr>
          </a:p>
        </p:txBody>
      </p:sp>
      <p:sp>
        <p:nvSpPr>
          <p:cNvPr id="45" name="矩形 44"/>
          <p:cNvSpPr/>
          <p:nvPr/>
        </p:nvSpPr>
        <p:spPr bwMode="auto">
          <a:xfrm>
            <a:off x="6246284" y="2925764"/>
            <a:ext cx="1267883" cy="503237"/>
          </a:xfrm>
          <a:prstGeom prst="rect">
            <a:avLst/>
          </a:prstGeom>
          <a:solidFill>
            <a:schemeClr val="bg1">
              <a:lumMod val="85000"/>
            </a:schemeClr>
          </a:solidFill>
          <a:ln>
            <a:solidFill>
              <a:schemeClr val="bg1">
                <a:lumMod val="50000"/>
              </a:schemeClr>
            </a:solidFill>
          </a:ln>
        </p:spPr>
        <p:txBody>
          <a:bodyPr wrap="none" anchor="ctr"/>
          <a:lstStyle/>
          <a:p>
            <a:pPr algn="ctr">
              <a:defRPr/>
            </a:pPr>
            <a:r>
              <a:rPr lang="zh-CN" altLang="en-US" sz="1400" dirty="0">
                <a:latin typeface="微软雅黑" pitchFamily="34" charset="-122"/>
                <a:ea typeface="微软雅黑" pitchFamily="34" charset="-122"/>
              </a:rPr>
              <a:t>管理咨询</a:t>
            </a:r>
          </a:p>
        </p:txBody>
      </p:sp>
      <p:sp>
        <p:nvSpPr>
          <p:cNvPr id="46" name="矩形 45"/>
          <p:cNvSpPr/>
          <p:nvPr/>
        </p:nvSpPr>
        <p:spPr bwMode="auto">
          <a:xfrm>
            <a:off x="6246284" y="3429001"/>
            <a:ext cx="1267883" cy="828675"/>
          </a:xfrm>
          <a:prstGeom prst="rect">
            <a:avLst/>
          </a:prstGeom>
          <a:solidFill>
            <a:schemeClr val="bg1">
              <a:lumMod val="85000"/>
            </a:schemeClr>
          </a:solidFill>
          <a:ln>
            <a:solidFill>
              <a:schemeClr val="bg1">
                <a:lumMod val="50000"/>
              </a:schemeClr>
            </a:solidFill>
          </a:ln>
        </p:spPr>
        <p:txBody>
          <a:bodyPr wrap="none" anchor="ctr"/>
          <a:lstStyle/>
          <a:p>
            <a:pPr algn="ctr">
              <a:defRPr/>
            </a:pPr>
            <a:r>
              <a:rPr lang="en-US" altLang="zh-CN" sz="1400" dirty="0">
                <a:latin typeface="微软雅黑" pitchFamily="34" charset="-122"/>
                <a:ea typeface="微软雅黑" pitchFamily="34" charset="-122"/>
              </a:rPr>
              <a:t>IT</a:t>
            </a:r>
            <a:r>
              <a:rPr lang="zh-CN" altLang="en-US" sz="1400" dirty="0">
                <a:latin typeface="微软雅黑" pitchFamily="34" charset="-122"/>
                <a:ea typeface="微软雅黑" pitchFamily="34" charset="-122"/>
              </a:rPr>
              <a:t>规划</a:t>
            </a:r>
            <a:endParaRPr lang="en-US" altLang="zh-CN" sz="1400" dirty="0">
              <a:latin typeface="微软雅黑" pitchFamily="34" charset="-122"/>
              <a:ea typeface="微软雅黑" pitchFamily="34" charset="-122"/>
            </a:endParaRPr>
          </a:p>
        </p:txBody>
      </p:sp>
      <p:sp>
        <p:nvSpPr>
          <p:cNvPr id="47" name="矩形 46"/>
          <p:cNvSpPr/>
          <p:nvPr/>
        </p:nvSpPr>
        <p:spPr bwMode="auto">
          <a:xfrm>
            <a:off x="6246284" y="4221164"/>
            <a:ext cx="1267883" cy="947737"/>
          </a:xfrm>
          <a:prstGeom prst="rect">
            <a:avLst/>
          </a:prstGeom>
          <a:solidFill>
            <a:schemeClr val="bg1">
              <a:lumMod val="85000"/>
            </a:schemeClr>
          </a:solidFill>
          <a:ln>
            <a:solidFill>
              <a:schemeClr val="bg1">
                <a:lumMod val="50000"/>
              </a:schemeClr>
            </a:solidFill>
          </a:ln>
        </p:spPr>
        <p:txBody>
          <a:bodyPr wrap="none" anchor="ctr"/>
          <a:lstStyle/>
          <a:p>
            <a:pPr algn="ctr">
              <a:defRPr/>
            </a:pPr>
            <a:r>
              <a:rPr lang="zh-CN" altLang="en-US" sz="1400" dirty="0">
                <a:latin typeface="微软雅黑" pitchFamily="34" charset="-122"/>
                <a:ea typeface="微软雅黑" pitchFamily="34" charset="-122"/>
              </a:rPr>
              <a:t>产品及实施</a:t>
            </a:r>
          </a:p>
        </p:txBody>
      </p:sp>
      <p:sp>
        <p:nvSpPr>
          <p:cNvPr id="48" name="矩形 47"/>
          <p:cNvSpPr/>
          <p:nvPr/>
        </p:nvSpPr>
        <p:spPr bwMode="auto">
          <a:xfrm>
            <a:off x="6246284" y="5168900"/>
            <a:ext cx="1267883" cy="1212850"/>
          </a:xfrm>
          <a:prstGeom prst="rect">
            <a:avLst/>
          </a:prstGeom>
          <a:noFill/>
          <a:ln>
            <a:solidFill>
              <a:schemeClr val="bg1">
                <a:lumMod val="50000"/>
              </a:schemeClr>
            </a:solidFill>
          </a:ln>
        </p:spPr>
        <p:txBody>
          <a:bodyPr wrap="none" anchor="ctr"/>
          <a:lstStyle/>
          <a:p>
            <a:pPr algn="ctr">
              <a:defRPr/>
            </a:pPr>
            <a:r>
              <a:rPr lang="zh-CN" altLang="en-US" sz="1400" dirty="0">
                <a:latin typeface="微软雅黑" pitchFamily="34" charset="-122"/>
                <a:ea typeface="微软雅黑" pitchFamily="34" charset="-122"/>
              </a:rPr>
              <a:t>服务</a:t>
            </a:r>
            <a:endParaRPr lang="en-US" altLang="zh-CN" sz="1400" dirty="0">
              <a:latin typeface="微软雅黑" pitchFamily="34" charset="-122"/>
              <a:ea typeface="微软雅黑" pitchFamily="34" charset="-122"/>
            </a:endParaRPr>
          </a:p>
          <a:p>
            <a:pPr algn="ctr">
              <a:defRPr/>
            </a:pPr>
            <a:r>
              <a:rPr lang="zh-CN" altLang="en-US" sz="1400" dirty="0">
                <a:latin typeface="微软雅黑" pitchFamily="34" charset="-122"/>
                <a:ea typeface="微软雅黑" pitchFamily="34" charset="-122"/>
              </a:rPr>
              <a:t>培训</a:t>
            </a:r>
            <a:endParaRPr lang="en-US" altLang="zh-CN" sz="1400" dirty="0">
              <a:latin typeface="微软雅黑" pitchFamily="34" charset="-122"/>
              <a:ea typeface="微软雅黑" pitchFamily="34" charset="-122"/>
            </a:endParaRPr>
          </a:p>
          <a:p>
            <a:pPr algn="ctr">
              <a:defRPr/>
            </a:pPr>
            <a:r>
              <a:rPr lang="zh-CN" altLang="en-US" sz="1400" dirty="0">
                <a:latin typeface="微软雅黑" pitchFamily="34" charset="-122"/>
                <a:ea typeface="微软雅黑" pitchFamily="34" charset="-122"/>
              </a:rPr>
              <a:t>集成</a:t>
            </a:r>
          </a:p>
        </p:txBody>
      </p:sp>
      <p:sp>
        <p:nvSpPr>
          <p:cNvPr id="52" name="矩形 51"/>
          <p:cNvSpPr/>
          <p:nvPr/>
        </p:nvSpPr>
        <p:spPr bwMode="auto">
          <a:xfrm>
            <a:off x="5679017" y="2925764"/>
            <a:ext cx="567267" cy="3455987"/>
          </a:xfrm>
          <a:prstGeom prst="rect">
            <a:avLst/>
          </a:prstGeom>
          <a:noFill/>
          <a:ln>
            <a:solidFill>
              <a:schemeClr val="bg1">
                <a:lumMod val="50000"/>
              </a:schemeClr>
            </a:solidFill>
          </a:ln>
        </p:spPr>
        <p:txBody>
          <a:bodyPr wrap="none" anchor="ctr"/>
          <a:lstStyle/>
          <a:p>
            <a:pPr>
              <a:defRPr/>
            </a:pPr>
            <a:endParaRPr lang="en-US" altLang="zh-CN" sz="1400" dirty="0">
              <a:latin typeface="微软雅黑" pitchFamily="34" charset="-122"/>
              <a:ea typeface="微软雅黑" pitchFamily="34" charset="-122"/>
            </a:endParaRPr>
          </a:p>
        </p:txBody>
      </p:sp>
      <p:sp>
        <p:nvSpPr>
          <p:cNvPr id="34845" name="矩形 52"/>
          <p:cNvSpPr>
            <a:spLocks noChangeArrowheads="1"/>
          </p:cNvSpPr>
          <p:nvPr/>
        </p:nvSpPr>
        <p:spPr bwMode="auto">
          <a:xfrm>
            <a:off x="5867342" y="3860800"/>
            <a:ext cx="400110"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r>
              <a:rPr lang="zh-CN" altLang="en-US" sz="1400" dirty="0">
                <a:latin typeface="微软雅黑" pitchFamily="34" charset="-122"/>
                <a:ea typeface="微软雅黑" pitchFamily="34" charset="-122"/>
              </a:rPr>
              <a:t>国内其他管理软件厂商</a:t>
            </a:r>
            <a:endParaRPr lang="en-US" altLang="zh-CN" sz="1400" dirty="0">
              <a:latin typeface="微软雅黑" pitchFamily="34" charset="-122"/>
              <a:ea typeface="微软雅黑" pitchFamily="34" charset="-122"/>
            </a:endParaRPr>
          </a:p>
        </p:txBody>
      </p:sp>
      <p:sp>
        <p:nvSpPr>
          <p:cNvPr id="54" name="矩形 53"/>
          <p:cNvSpPr/>
          <p:nvPr/>
        </p:nvSpPr>
        <p:spPr bwMode="auto">
          <a:xfrm>
            <a:off x="8420100" y="1981200"/>
            <a:ext cx="1085851" cy="1231900"/>
          </a:xfrm>
          <a:prstGeom prst="rect">
            <a:avLst/>
          </a:prstGeom>
          <a:solidFill>
            <a:schemeClr val="bg1">
              <a:lumMod val="85000"/>
            </a:schemeClr>
          </a:solidFill>
          <a:ln>
            <a:solidFill>
              <a:schemeClr val="bg1">
                <a:lumMod val="50000"/>
              </a:schemeClr>
            </a:solidFill>
          </a:ln>
        </p:spPr>
        <p:txBody>
          <a:bodyPr wrap="none" anchor="ctr"/>
          <a:lstStyle/>
          <a:p>
            <a:pPr algn="ctr">
              <a:defRPr/>
            </a:pPr>
            <a:r>
              <a:rPr lang="zh-CN" altLang="en-US" sz="1400" dirty="0">
                <a:latin typeface="微软雅黑" pitchFamily="34" charset="-122"/>
                <a:ea typeface="微软雅黑" pitchFamily="34" charset="-122"/>
              </a:rPr>
              <a:t>管理咨询</a:t>
            </a:r>
          </a:p>
        </p:txBody>
      </p:sp>
      <p:sp>
        <p:nvSpPr>
          <p:cNvPr id="55" name="矩形 54"/>
          <p:cNvSpPr/>
          <p:nvPr/>
        </p:nvSpPr>
        <p:spPr bwMode="auto">
          <a:xfrm>
            <a:off x="7852833" y="1981200"/>
            <a:ext cx="567267" cy="1303338"/>
          </a:xfrm>
          <a:prstGeom prst="rect">
            <a:avLst/>
          </a:prstGeom>
          <a:noFill/>
          <a:ln>
            <a:solidFill>
              <a:schemeClr val="bg1">
                <a:lumMod val="50000"/>
              </a:schemeClr>
            </a:solidFill>
          </a:ln>
        </p:spPr>
        <p:txBody>
          <a:bodyPr wrap="none" anchor="ctr"/>
          <a:lstStyle/>
          <a:p>
            <a:pPr>
              <a:defRPr/>
            </a:pPr>
            <a:endParaRPr lang="en-US" altLang="zh-CN" sz="1400" dirty="0">
              <a:latin typeface="微软雅黑" pitchFamily="34" charset="-122"/>
              <a:ea typeface="微软雅黑" pitchFamily="34" charset="-122"/>
            </a:endParaRPr>
          </a:p>
        </p:txBody>
      </p:sp>
      <p:sp>
        <p:nvSpPr>
          <p:cNvPr id="34848" name="矩形 55"/>
          <p:cNvSpPr>
            <a:spLocks noChangeArrowheads="1"/>
          </p:cNvSpPr>
          <p:nvPr/>
        </p:nvSpPr>
        <p:spPr bwMode="auto">
          <a:xfrm>
            <a:off x="8000941" y="2000251"/>
            <a:ext cx="400110" cy="188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r>
              <a:rPr lang="zh-CN" altLang="en-US" sz="1400" dirty="0">
                <a:latin typeface="微软雅黑" pitchFamily="34" charset="-122"/>
                <a:ea typeface="微软雅黑" pitchFamily="34" charset="-122"/>
              </a:rPr>
              <a:t>国内管理咨厂商</a:t>
            </a:r>
            <a:endParaRPr lang="en-US" altLang="zh-CN" sz="1400" dirty="0">
              <a:latin typeface="微软雅黑" pitchFamily="34" charset="-122"/>
              <a:ea typeface="微软雅黑" pitchFamily="34" charset="-122"/>
            </a:endParaRPr>
          </a:p>
        </p:txBody>
      </p:sp>
      <p:sp>
        <p:nvSpPr>
          <p:cNvPr id="58" name="矩形 57"/>
          <p:cNvSpPr/>
          <p:nvPr/>
        </p:nvSpPr>
        <p:spPr bwMode="auto">
          <a:xfrm>
            <a:off x="10322984" y="4076701"/>
            <a:ext cx="1267883" cy="360363"/>
          </a:xfrm>
          <a:prstGeom prst="rect">
            <a:avLst/>
          </a:prstGeom>
          <a:solidFill>
            <a:schemeClr val="bg1">
              <a:lumMod val="85000"/>
            </a:schemeClr>
          </a:solidFill>
          <a:ln>
            <a:solidFill>
              <a:schemeClr val="bg1">
                <a:lumMod val="50000"/>
              </a:schemeClr>
            </a:solidFill>
          </a:ln>
        </p:spPr>
        <p:txBody>
          <a:bodyPr wrap="none" anchor="ctr"/>
          <a:lstStyle/>
          <a:p>
            <a:pPr algn="ctr">
              <a:defRPr/>
            </a:pPr>
            <a:r>
              <a:rPr lang="en-US" altLang="zh-CN" sz="1400" dirty="0">
                <a:latin typeface="微软雅黑" pitchFamily="34" charset="-122"/>
                <a:ea typeface="微软雅黑" pitchFamily="34" charset="-122"/>
              </a:rPr>
              <a:t>IT</a:t>
            </a:r>
            <a:r>
              <a:rPr lang="zh-CN" altLang="en-US" sz="1400" dirty="0">
                <a:latin typeface="微软雅黑" pitchFamily="34" charset="-122"/>
                <a:ea typeface="微软雅黑" pitchFamily="34" charset="-122"/>
              </a:rPr>
              <a:t>规划</a:t>
            </a:r>
            <a:endParaRPr lang="en-US" altLang="zh-CN" sz="1400" dirty="0">
              <a:latin typeface="微软雅黑" pitchFamily="34" charset="-122"/>
              <a:ea typeface="微软雅黑" pitchFamily="34" charset="-122"/>
            </a:endParaRPr>
          </a:p>
        </p:txBody>
      </p:sp>
      <p:sp>
        <p:nvSpPr>
          <p:cNvPr id="59" name="矩形 58"/>
          <p:cNvSpPr/>
          <p:nvPr/>
        </p:nvSpPr>
        <p:spPr bwMode="auto">
          <a:xfrm>
            <a:off x="10322984" y="4437064"/>
            <a:ext cx="1267883" cy="1944687"/>
          </a:xfrm>
          <a:prstGeom prst="rect">
            <a:avLst/>
          </a:prstGeom>
          <a:solidFill>
            <a:schemeClr val="bg1">
              <a:lumMod val="85000"/>
            </a:schemeClr>
          </a:solidFill>
          <a:ln>
            <a:solidFill>
              <a:schemeClr val="bg1">
                <a:lumMod val="50000"/>
              </a:schemeClr>
            </a:solidFill>
          </a:ln>
        </p:spPr>
        <p:txBody>
          <a:bodyPr vert="eaVert" wrap="none" anchor="ctr"/>
          <a:lstStyle/>
          <a:p>
            <a:pPr algn="ctr">
              <a:defRPr/>
            </a:pPr>
            <a:r>
              <a:rPr lang="zh-CN" altLang="en-US" sz="1400" dirty="0">
                <a:latin typeface="微软雅黑" pitchFamily="34" charset="-122"/>
                <a:ea typeface="微软雅黑" pitchFamily="34" charset="-122"/>
              </a:rPr>
              <a:t>定制开发、实施与服务</a:t>
            </a:r>
          </a:p>
        </p:txBody>
      </p:sp>
      <p:sp>
        <p:nvSpPr>
          <p:cNvPr id="61" name="矩形 60"/>
          <p:cNvSpPr/>
          <p:nvPr/>
        </p:nvSpPr>
        <p:spPr bwMode="auto">
          <a:xfrm>
            <a:off x="9755717" y="4076700"/>
            <a:ext cx="567267" cy="2305050"/>
          </a:xfrm>
          <a:prstGeom prst="rect">
            <a:avLst/>
          </a:prstGeom>
          <a:noFill/>
          <a:ln>
            <a:solidFill>
              <a:schemeClr val="bg1">
                <a:lumMod val="50000"/>
              </a:schemeClr>
            </a:solidFill>
          </a:ln>
        </p:spPr>
        <p:txBody>
          <a:bodyPr wrap="none" anchor="ctr"/>
          <a:lstStyle/>
          <a:p>
            <a:pPr>
              <a:defRPr/>
            </a:pPr>
            <a:endParaRPr lang="en-US" altLang="zh-CN" sz="1400" dirty="0">
              <a:latin typeface="微软雅黑" pitchFamily="34" charset="-122"/>
              <a:ea typeface="微软雅黑" pitchFamily="34" charset="-122"/>
            </a:endParaRPr>
          </a:p>
        </p:txBody>
      </p:sp>
      <p:sp>
        <p:nvSpPr>
          <p:cNvPr id="34852" name="矩形 61"/>
          <p:cNvSpPr>
            <a:spLocks noChangeArrowheads="1"/>
          </p:cNvSpPr>
          <p:nvPr/>
        </p:nvSpPr>
        <p:spPr bwMode="auto">
          <a:xfrm>
            <a:off x="9944042" y="4581526"/>
            <a:ext cx="40011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r>
              <a:rPr lang="zh-CN" altLang="en-US" sz="1400">
                <a:latin typeface="微软雅黑" pitchFamily="34" charset="-122"/>
                <a:ea typeface="微软雅黑" pitchFamily="34" charset="-122"/>
              </a:rPr>
              <a:t>国内</a:t>
            </a:r>
            <a:r>
              <a:rPr lang="en-US" altLang="zh-CN" sz="1400">
                <a:latin typeface="微软雅黑" pitchFamily="34" charset="-122"/>
                <a:ea typeface="微软雅黑" pitchFamily="34" charset="-122"/>
              </a:rPr>
              <a:t>IT</a:t>
            </a:r>
            <a:r>
              <a:rPr lang="zh-CN" altLang="en-US" sz="1400">
                <a:latin typeface="微软雅黑" pitchFamily="34" charset="-122"/>
                <a:ea typeface="微软雅黑" pitchFamily="34" charset="-122"/>
              </a:rPr>
              <a:t>技术厂商</a:t>
            </a:r>
            <a:endParaRPr lang="en-US" altLang="zh-CN" sz="1400">
              <a:latin typeface="微软雅黑" pitchFamily="34" charset="-122"/>
              <a:ea typeface="微软雅黑" pitchFamily="34" charset="-122"/>
            </a:endParaRPr>
          </a:p>
        </p:txBody>
      </p:sp>
      <p:sp>
        <p:nvSpPr>
          <p:cNvPr id="63" name="矩形 62"/>
          <p:cNvSpPr/>
          <p:nvPr/>
        </p:nvSpPr>
        <p:spPr bwMode="auto">
          <a:xfrm>
            <a:off x="4121151" y="4935538"/>
            <a:ext cx="1270000" cy="468312"/>
          </a:xfrm>
          <a:prstGeom prst="rect">
            <a:avLst/>
          </a:prstGeom>
          <a:solidFill>
            <a:schemeClr val="bg1">
              <a:lumMod val="85000"/>
            </a:schemeClr>
          </a:solidFill>
          <a:ln>
            <a:solidFill>
              <a:schemeClr val="bg1">
                <a:lumMod val="50000"/>
              </a:schemeClr>
            </a:solidFill>
          </a:ln>
        </p:spPr>
        <p:txBody>
          <a:bodyPr wrap="none" anchor="ctr"/>
          <a:lstStyle/>
          <a:p>
            <a:pPr algn="ctr">
              <a:defRPr/>
            </a:pPr>
            <a:r>
              <a:rPr lang="zh-CN" altLang="en-US" sz="1400" dirty="0">
                <a:latin typeface="微软雅黑" pitchFamily="34" charset="-122"/>
                <a:ea typeface="微软雅黑" pitchFamily="34" charset="-122"/>
              </a:rPr>
              <a:t>应用集成</a:t>
            </a:r>
          </a:p>
        </p:txBody>
      </p:sp>
      <p:sp>
        <p:nvSpPr>
          <p:cNvPr id="64" name="矩形 63"/>
          <p:cNvSpPr/>
          <p:nvPr/>
        </p:nvSpPr>
        <p:spPr bwMode="auto">
          <a:xfrm>
            <a:off x="4121151" y="5410201"/>
            <a:ext cx="1270000" cy="466725"/>
          </a:xfrm>
          <a:prstGeom prst="rect">
            <a:avLst/>
          </a:prstGeom>
          <a:solidFill>
            <a:schemeClr val="bg1">
              <a:lumMod val="85000"/>
            </a:schemeClr>
          </a:solidFill>
          <a:ln>
            <a:solidFill>
              <a:schemeClr val="bg1">
                <a:lumMod val="50000"/>
              </a:schemeClr>
            </a:solidFill>
          </a:ln>
        </p:spPr>
        <p:txBody>
          <a:bodyPr wrap="none" anchor="ctr"/>
          <a:lstStyle/>
          <a:p>
            <a:pPr algn="ctr">
              <a:defRPr/>
            </a:pPr>
            <a:r>
              <a:rPr lang="zh-CN" altLang="en-US" sz="1400" dirty="0">
                <a:latin typeface="微软雅黑" pitchFamily="34" charset="-122"/>
                <a:ea typeface="微软雅黑" pitchFamily="34" charset="-122"/>
              </a:rPr>
              <a:t>信息服务</a:t>
            </a:r>
          </a:p>
        </p:txBody>
      </p:sp>
      <p:sp>
        <p:nvSpPr>
          <p:cNvPr id="65" name="矩形 64"/>
          <p:cNvSpPr/>
          <p:nvPr/>
        </p:nvSpPr>
        <p:spPr bwMode="auto">
          <a:xfrm>
            <a:off x="4121151" y="5876926"/>
            <a:ext cx="1270000" cy="468313"/>
          </a:xfrm>
          <a:prstGeom prst="rect">
            <a:avLst/>
          </a:prstGeom>
          <a:solidFill>
            <a:schemeClr val="bg1">
              <a:lumMod val="85000"/>
            </a:schemeClr>
          </a:solidFill>
          <a:ln>
            <a:solidFill>
              <a:schemeClr val="bg1">
                <a:lumMod val="50000"/>
              </a:schemeClr>
            </a:solidFill>
          </a:ln>
        </p:spPr>
        <p:txBody>
          <a:bodyPr wrap="none" anchor="ctr"/>
          <a:lstStyle/>
          <a:p>
            <a:pPr algn="ctr">
              <a:defRPr/>
            </a:pPr>
            <a:r>
              <a:rPr lang="zh-CN" altLang="en-US" sz="1400" dirty="0">
                <a:latin typeface="微软雅黑" pitchFamily="34" charset="-122"/>
                <a:ea typeface="微软雅黑" pitchFamily="34" charset="-122"/>
              </a:rPr>
              <a:t>培训教育</a:t>
            </a:r>
          </a:p>
        </p:txBody>
      </p:sp>
      <p:sp>
        <p:nvSpPr>
          <p:cNvPr id="50" name="矩形 49"/>
          <p:cNvSpPr/>
          <p:nvPr/>
        </p:nvSpPr>
        <p:spPr bwMode="auto">
          <a:xfrm>
            <a:off x="8401051" y="3213100"/>
            <a:ext cx="1104900" cy="1008063"/>
          </a:xfrm>
          <a:prstGeom prst="rect">
            <a:avLst/>
          </a:prstGeom>
          <a:noFill/>
          <a:ln>
            <a:solidFill>
              <a:schemeClr val="bg1">
                <a:lumMod val="50000"/>
              </a:schemeClr>
            </a:solidFill>
          </a:ln>
        </p:spPr>
        <p:txBody>
          <a:bodyPr wrap="none" anchor="ctr"/>
          <a:lstStyle/>
          <a:p>
            <a:pPr algn="ctr">
              <a:defRPr/>
            </a:pPr>
            <a:r>
              <a:rPr lang="en-US" altLang="zh-CN" sz="1400" dirty="0">
                <a:latin typeface="微软雅黑" pitchFamily="34" charset="-122"/>
                <a:ea typeface="微软雅黑" pitchFamily="34" charset="-122"/>
              </a:rPr>
              <a:t>IT</a:t>
            </a:r>
            <a:r>
              <a:rPr lang="zh-CN" altLang="en-US" sz="1400" dirty="0">
                <a:latin typeface="微软雅黑" pitchFamily="34" charset="-122"/>
                <a:ea typeface="微软雅黑" pitchFamily="34" charset="-122"/>
              </a:rPr>
              <a:t>规划</a:t>
            </a:r>
            <a:endParaRPr lang="en-US" altLang="zh-CN" sz="1400" dirty="0">
              <a:latin typeface="微软雅黑" pitchFamily="34" charset="-122"/>
              <a:ea typeface="微软雅黑" pitchFamily="34" charset="-122"/>
            </a:endParaRPr>
          </a:p>
        </p:txBody>
      </p:sp>
      <p:sp>
        <p:nvSpPr>
          <p:cNvPr id="51" name="矩形 50"/>
          <p:cNvSpPr/>
          <p:nvPr/>
        </p:nvSpPr>
        <p:spPr bwMode="auto">
          <a:xfrm>
            <a:off x="8401051" y="4221164"/>
            <a:ext cx="1104900" cy="947737"/>
          </a:xfrm>
          <a:prstGeom prst="rect">
            <a:avLst/>
          </a:prstGeom>
          <a:noFill/>
          <a:ln>
            <a:solidFill>
              <a:schemeClr val="bg1">
                <a:lumMod val="50000"/>
              </a:schemeClr>
            </a:solidFill>
          </a:ln>
        </p:spPr>
        <p:txBody>
          <a:bodyPr wrap="none" anchor="ctr"/>
          <a:lstStyle/>
          <a:p>
            <a:pPr algn="ctr">
              <a:defRPr/>
            </a:pPr>
            <a:r>
              <a:rPr lang="zh-CN" altLang="en-US" sz="1400" dirty="0">
                <a:latin typeface="微软雅黑" pitchFamily="34" charset="-122"/>
                <a:ea typeface="微软雅黑" pitchFamily="34" charset="-122"/>
              </a:rPr>
              <a:t>产品及</a:t>
            </a:r>
            <a:endParaRPr lang="en-US" altLang="zh-CN" sz="1400" dirty="0">
              <a:latin typeface="微软雅黑" pitchFamily="34" charset="-122"/>
              <a:ea typeface="微软雅黑" pitchFamily="34" charset="-122"/>
            </a:endParaRPr>
          </a:p>
          <a:p>
            <a:pPr algn="ctr">
              <a:defRPr/>
            </a:pPr>
            <a:r>
              <a:rPr lang="zh-CN" altLang="en-US" sz="1400" dirty="0">
                <a:latin typeface="微软雅黑" pitchFamily="34" charset="-122"/>
                <a:ea typeface="微软雅黑" pitchFamily="34" charset="-122"/>
              </a:rPr>
              <a:t>实施</a:t>
            </a:r>
          </a:p>
        </p:txBody>
      </p:sp>
      <p:sp>
        <p:nvSpPr>
          <p:cNvPr id="53" name="矩形 52"/>
          <p:cNvSpPr/>
          <p:nvPr/>
        </p:nvSpPr>
        <p:spPr bwMode="auto">
          <a:xfrm>
            <a:off x="8401051" y="5168900"/>
            <a:ext cx="1104900" cy="1212850"/>
          </a:xfrm>
          <a:prstGeom prst="rect">
            <a:avLst/>
          </a:prstGeom>
          <a:noFill/>
          <a:ln>
            <a:solidFill>
              <a:schemeClr val="bg1">
                <a:lumMod val="50000"/>
              </a:schemeClr>
            </a:solidFill>
          </a:ln>
        </p:spPr>
        <p:txBody>
          <a:bodyPr wrap="none" anchor="ctr"/>
          <a:lstStyle/>
          <a:p>
            <a:pPr algn="ctr">
              <a:defRPr/>
            </a:pPr>
            <a:r>
              <a:rPr lang="zh-CN" altLang="en-US" sz="1400" dirty="0">
                <a:latin typeface="微软雅黑" pitchFamily="34" charset="-122"/>
                <a:ea typeface="微软雅黑" pitchFamily="34" charset="-122"/>
              </a:rPr>
              <a:t>服务</a:t>
            </a:r>
            <a:endParaRPr lang="en-US" altLang="zh-CN" sz="1400" dirty="0">
              <a:latin typeface="微软雅黑" pitchFamily="34" charset="-122"/>
              <a:ea typeface="微软雅黑" pitchFamily="34" charset="-122"/>
            </a:endParaRPr>
          </a:p>
          <a:p>
            <a:pPr algn="ctr">
              <a:defRPr/>
            </a:pPr>
            <a:r>
              <a:rPr lang="zh-CN" altLang="en-US" sz="1400" dirty="0">
                <a:latin typeface="微软雅黑" pitchFamily="34" charset="-122"/>
                <a:ea typeface="微软雅黑" pitchFamily="34" charset="-122"/>
              </a:rPr>
              <a:t>培训</a:t>
            </a:r>
            <a:endParaRPr lang="en-US" altLang="zh-CN" sz="1400" dirty="0">
              <a:latin typeface="微软雅黑" pitchFamily="34" charset="-122"/>
              <a:ea typeface="微软雅黑" pitchFamily="34" charset="-122"/>
            </a:endParaRPr>
          </a:p>
          <a:p>
            <a:pPr algn="ctr">
              <a:defRPr/>
            </a:pPr>
            <a:r>
              <a:rPr lang="zh-CN" altLang="en-US" sz="1400" dirty="0">
                <a:latin typeface="微软雅黑" pitchFamily="34" charset="-122"/>
                <a:ea typeface="微软雅黑" pitchFamily="34" charset="-122"/>
              </a:rPr>
              <a:t>集成</a:t>
            </a:r>
          </a:p>
        </p:txBody>
      </p:sp>
      <p:sp>
        <p:nvSpPr>
          <p:cNvPr id="42" name="矩形 52"/>
          <p:cNvSpPr>
            <a:spLocks noChangeArrowheads="1"/>
          </p:cNvSpPr>
          <p:nvPr/>
        </p:nvSpPr>
        <p:spPr bwMode="auto">
          <a:xfrm>
            <a:off x="3765541" y="2895614"/>
            <a:ext cx="400110"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r>
              <a:rPr lang="zh-CN" altLang="en-US" sz="1400" b="1" dirty="0">
                <a:solidFill>
                  <a:srgbClr val="FF0000"/>
                </a:solidFill>
                <a:latin typeface="微软雅黑" pitchFamily="34" charset="-122"/>
                <a:ea typeface="微软雅黑" pitchFamily="34" charset="-122"/>
              </a:rPr>
              <a:t> </a:t>
            </a:r>
            <a:endParaRPr lang="en-US" altLang="zh-CN" sz="14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40277796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椭圆 42"/>
          <p:cNvSpPr/>
          <p:nvPr/>
        </p:nvSpPr>
        <p:spPr>
          <a:xfrm>
            <a:off x="1992713" y="901863"/>
            <a:ext cx="9191852" cy="1645897"/>
          </a:xfrm>
          <a:prstGeom prst="ellipse">
            <a:avLst/>
          </a:prstGeom>
          <a:solidFill>
            <a:srgbClr val="255793"/>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 name="圆角矩形 2"/>
          <p:cNvSpPr/>
          <p:nvPr/>
        </p:nvSpPr>
        <p:spPr>
          <a:xfrm>
            <a:off x="1967541" y="4810868"/>
            <a:ext cx="9313035" cy="1714476"/>
          </a:xfrm>
          <a:prstGeom prst="roundRect">
            <a:avLst>
              <a:gd name="adj" fmla="val 50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 name="矩形 4"/>
          <p:cNvSpPr/>
          <p:nvPr/>
        </p:nvSpPr>
        <p:spPr>
          <a:xfrm>
            <a:off x="2543605" y="5016605"/>
            <a:ext cx="2688299" cy="1303002"/>
          </a:xfrm>
          <a:prstGeom prst="rect">
            <a:avLst/>
          </a:prstGeom>
          <a:solidFill>
            <a:schemeClr val="tx2">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 name="矩形 5"/>
          <p:cNvSpPr/>
          <p:nvPr/>
        </p:nvSpPr>
        <p:spPr>
          <a:xfrm>
            <a:off x="8786167" y="5016605"/>
            <a:ext cx="2014356" cy="1303002"/>
          </a:xfrm>
          <a:prstGeom prst="rect">
            <a:avLst/>
          </a:prstGeom>
          <a:solidFill>
            <a:schemeClr val="tx2">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 name="TextBox 6"/>
          <p:cNvSpPr txBox="1"/>
          <p:nvPr/>
        </p:nvSpPr>
        <p:spPr>
          <a:xfrm>
            <a:off x="6384032" y="5148113"/>
            <a:ext cx="533040" cy="1056040"/>
          </a:xfrm>
          <a:prstGeom prst="rect">
            <a:avLst/>
          </a:prstGeom>
          <a:solidFill>
            <a:schemeClr val="tx2">
              <a:lumMod val="75000"/>
            </a:schemeClr>
          </a:solidFill>
        </p:spPr>
        <p:txBody>
          <a:bodyPr vert="eaVert" wrap="square" lIns="0" tIns="0" rIns="0" bIns="0" rtlCol="0" anchor="ctr">
            <a:noAutofit/>
          </a:bodyPr>
          <a:lstStyle/>
          <a:p>
            <a:pPr>
              <a:lnSpc>
                <a:spcPts val="1400"/>
              </a:lnSpc>
            </a:pPr>
            <a:r>
              <a:rPr lang="zh-CN" altLang="en-US" sz="1600" dirty="0">
                <a:solidFill>
                  <a:schemeClr val="bg1"/>
                </a:solidFill>
                <a:latin typeface="微软雅黑" pitchFamily="34" charset="-122"/>
                <a:ea typeface="微软雅黑" pitchFamily="34" charset="-122"/>
              </a:rPr>
              <a:t>  前期咨询</a:t>
            </a:r>
          </a:p>
        </p:txBody>
      </p:sp>
      <p:sp>
        <p:nvSpPr>
          <p:cNvPr id="8" name="TextBox 7"/>
          <p:cNvSpPr txBox="1"/>
          <p:nvPr/>
        </p:nvSpPr>
        <p:spPr>
          <a:xfrm>
            <a:off x="7004043" y="5148550"/>
            <a:ext cx="533040" cy="1056040"/>
          </a:xfrm>
          <a:prstGeom prst="rect">
            <a:avLst/>
          </a:prstGeom>
          <a:solidFill>
            <a:schemeClr val="tx2">
              <a:lumMod val="75000"/>
            </a:schemeClr>
          </a:solidFill>
        </p:spPr>
        <p:txBody>
          <a:bodyPr vert="eaVert" wrap="square" lIns="0" tIns="0" rIns="0" bIns="0" rtlCol="0" anchor="ctr">
            <a:noAutofit/>
          </a:bodyPr>
          <a:lstStyle/>
          <a:p>
            <a:pPr>
              <a:lnSpc>
                <a:spcPts val="1400"/>
              </a:lnSpc>
            </a:pPr>
            <a:r>
              <a:rPr lang="zh-CN" altLang="en-US" sz="1600" dirty="0">
                <a:solidFill>
                  <a:schemeClr val="bg1"/>
                </a:solidFill>
                <a:latin typeface="微软雅黑" pitchFamily="34" charset="-122"/>
                <a:ea typeface="微软雅黑" pitchFamily="34" charset="-122"/>
              </a:rPr>
              <a:t>  勘察设计</a:t>
            </a:r>
          </a:p>
        </p:txBody>
      </p:sp>
      <p:sp>
        <p:nvSpPr>
          <p:cNvPr id="9" name="TextBox 8"/>
          <p:cNvSpPr txBox="1"/>
          <p:nvPr/>
        </p:nvSpPr>
        <p:spPr>
          <a:xfrm>
            <a:off x="3215680" y="5148550"/>
            <a:ext cx="533040" cy="1056040"/>
          </a:xfrm>
          <a:prstGeom prst="rect">
            <a:avLst/>
          </a:prstGeom>
          <a:solidFill>
            <a:schemeClr val="tx2">
              <a:lumMod val="75000"/>
            </a:schemeClr>
          </a:solidFill>
        </p:spPr>
        <p:txBody>
          <a:bodyPr vert="eaVert" wrap="square" lIns="0" tIns="0" rIns="0" bIns="0" rtlCol="0" anchor="ctr">
            <a:noAutofit/>
          </a:bodyPr>
          <a:lstStyle/>
          <a:p>
            <a:pPr algn="ctr">
              <a:lnSpc>
                <a:spcPts val="1400"/>
              </a:lnSpc>
            </a:pPr>
            <a:r>
              <a:rPr lang="zh-CN" altLang="en-US" sz="1600" dirty="0">
                <a:solidFill>
                  <a:schemeClr val="bg1"/>
                </a:solidFill>
                <a:latin typeface="微软雅黑" pitchFamily="34" charset="-122"/>
                <a:ea typeface="微软雅黑" pitchFamily="34" charset="-122"/>
              </a:rPr>
              <a:t>大宗材料</a:t>
            </a:r>
          </a:p>
        </p:txBody>
      </p:sp>
      <p:sp>
        <p:nvSpPr>
          <p:cNvPr id="10" name="TextBox 9"/>
          <p:cNvSpPr txBox="1"/>
          <p:nvPr/>
        </p:nvSpPr>
        <p:spPr>
          <a:xfrm>
            <a:off x="3835691" y="5148987"/>
            <a:ext cx="533040" cy="1056040"/>
          </a:xfrm>
          <a:prstGeom prst="rect">
            <a:avLst/>
          </a:prstGeom>
          <a:solidFill>
            <a:schemeClr val="tx2">
              <a:lumMod val="75000"/>
            </a:schemeClr>
          </a:solidFill>
        </p:spPr>
        <p:txBody>
          <a:bodyPr vert="eaVert" wrap="square" lIns="0" tIns="0" rIns="0" bIns="0" rtlCol="0" anchor="ctr">
            <a:noAutofit/>
          </a:bodyPr>
          <a:lstStyle/>
          <a:p>
            <a:pPr algn="ctr">
              <a:lnSpc>
                <a:spcPts val="1400"/>
              </a:lnSpc>
            </a:pPr>
            <a:r>
              <a:rPr lang="zh-CN" altLang="en-US" sz="1600" dirty="0">
                <a:solidFill>
                  <a:schemeClr val="bg1"/>
                </a:solidFill>
                <a:latin typeface="微软雅黑" pitchFamily="34" charset="-122"/>
                <a:ea typeface="微软雅黑" pitchFamily="34" charset="-122"/>
              </a:rPr>
              <a:t>备品备件</a:t>
            </a:r>
          </a:p>
        </p:txBody>
      </p:sp>
      <p:sp>
        <p:nvSpPr>
          <p:cNvPr id="11" name="TextBox 10"/>
          <p:cNvSpPr txBox="1"/>
          <p:nvPr/>
        </p:nvSpPr>
        <p:spPr>
          <a:xfrm>
            <a:off x="4489515" y="5148550"/>
            <a:ext cx="533040" cy="1056040"/>
          </a:xfrm>
          <a:prstGeom prst="rect">
            <a:avLst/>
          </a:prstGeom>
          <a:solidFill>
            <a:schemeClr val="tx2">
              <a:lumMod val="75000"/>
            </a:schemeClr>
          </a:solidFill>
        </p:spPr>
        <p:txBody>
          <a:bodyPr vert="eaVert" wrap="square" lIns="0" tIns="0" rIns="0" bIns="0" rtlCol="0" anchor="ctr">
            <a:noAutofit/>
          </a:bodyPr>
          <a:lstStyle/>
          <a:p>
            <a:pPr algn="ctr">
              <a:lnSpc>
                <a:spcPts val="1400"/>
              </a:lnSpc>
            </a:pPr>
            <a:r>
              <a:rPr lang="zh-CN" altLang="en-US" sz="1600" dirty="0">
                <a:solidFill>
                  <a:schemeClr val="bg1"/>
                </a:solidFill>
                <a:latin typeface="微软雅黑" pitchFamily="34" charset="-122"/>
                <a:ea typeface="微软雅黑" pitchFamily="34" charset="-122"/>
              </a:rPr>
              <a:t>产成品</a:t>
            </a:r>
          </a:p>
        </p:txBody>
      </p:sp>
      <p:sp>
        <p:nvSpPr>
          <p:cNvPr id="12" name="TextBox 11"/>
          <p:cNvSpPr txBox="1"/>
          <p:nvPr/>
        </p:nvSpPr>
        <p:spPr>
          <a:xfrm>
            <a:off x="9360364" y="5148987"/>
            <a:ext cx="533040" cy="1056040"/>
          </a:xfrm>
          <a:prstGeom prst="rect">
            <a:avLst/>
          </a:prstGeom>
          <a:solidFill>
            <a:schemeClr val="tx2">
              <a:lumMod val="75000"/>
            </a:schemeClr>
          </a:solidFill>
        </p:spPr>
        <p:txBody>
          <a:bodyPr vert="eaVert" wrap="square" lIns="0" tIns="0" rIns="0" bIns="0" rtlCol="0" anchor="ctr">
            <a:noAutofit/>
          </a:bodyPr>
          <a:lstStyle/>
          <a:p>
            <a:pPr algn="ctr">
              <a:lnSpc>
                <a:spcPts val="1400"/>
              </a:lnSpc>
            </a:pPr>
            <a:r>
              <a:rPr lang="zh-CN" altLang="en-US" sz="1600" dirty="0">
                <a:solidFill>
                  <a:schemeClr val="bg1"/>
                </a:solidFill>
                <a:latin typeface="微软雅黑" pitchFamily="34" charset="-122"/>
                <a:ea typeface="微软雅黑" pitchFamily="34" charset="-122"/>
              </a:rPr>
              <a:t>生产排程</a:t>
            </a:r>
          </a:p>
        </p:txBody>
      </p:sp>
      <p:sp>
        <p:nvSpPr>
          <p:cNvPr id="13" name="TextBox 12"/>
          <p:cNvSpPr txBox="1"/>
          <p:nvPr/>
        </p:nvSpPr>
        <p:spPr>
          <a:xfrm>
            <a:off x="9979452" y="5148550"/>
            <a:ext cx="725061" cy="1056040"/>
          </a:xfrm>
          <a:prstGeom prst="rect">
            <a:avLst/>
          </a:prstGeom>
          <a:solidFill>
            <a:schemeClr val="tx2">
              <a:lumMod val="75000"/>
            </a:schemeClr>
          </a:solidFill>
        </p:spPr>
        <p:txBody>
          <a:bodyPr vert="eaVert" wrap="square" lIns="0" tIns="0" rIns="0" bIns="0" rtlCol="0" anchor="ctr">
            <a:noAutofit/>
          </a:bodyPr>
          <a:lstStyle/>
          <a:p>
            <a:pPr algn="ctr">
              <a:lnSpc>
                <a:spcPts val="1400"/>
              </a:lnSpc>
            </a:pPr>
            <a:r>
              <a:rPr lang="en-US" altLang="zh-CN" sz="1600" dirty="0">
                <a:solidFill>
                  <a:schemeClr val="bg1"/>
                </a:solidFill>
                <a:latin typeface="微软雅黑" pitchFamily="34" charset="-122"/>
                <a:ea typeface="微软雅黑" pitchFamily="34" charset="-122"/>
              </a:rPr>
              <a:t>DCS</a:t>
            </a:r>
            <a:r>
              <a:rPr lang="zh-CN" altLang="en-US" sz="1600" dirty="0">
                <a:solidFill>
                  <a:schemeClr val="bg1"/>
                </a:solidFill>
                <a:latin typeface="微软雅黑" pitchFamily="34" charset="-122"/>
                <a:ea typeface="微软雅黑" pitchFamily="34" charset="-122"/>
              </a:rPr>
              <a:t>集成</a:t>
            </a:r>
            <a:r>
              <a:rPr lang="zh-CN" altLang="en-US" sz="1200" dirty="0">
                <a:solidFill>
                  <a:schemeClr val="bg1"/>
                </a:solidFill>
                <a:latin typeface="微软雅黑" pitchFamily="34" charset="-122"/>
                <a:ea typeface="微软雅黑" pitchFamily="34" charset="-122"/>
              </a:rPr>
              <a:t>（生产、物流）</a:t>
            </a:r>
          </a:p>
        </p:txBody>
      </p:sp>
      <p:sp>
        <p:nvSpPr>
          <p:cNvPr id="15" name="TextBox 14"/>
          <p:cNvSpPr txBox="1"/>
          <p:nvPr/>
        </p:nvSpPr>
        <p:spPr>
          <a:xfrm>
            <a:off x="8827324" y="5016605"/>
            <a:ext cx="533040" cy="1165844"/>
          </a:xfrm>
          <a:prstGeom prst="rect">
            <a:avLst/>
          </a:prstGeom>
          <a:noFill/>
        </p:spPr>
        <p:txBody>
          <a:bodyPr vert="eaVert" wrap="square" lIns="0" tIns="0" rIns="0" bIns="0" rtlCol="0" anchor="ctr">
            <a:noAutofit/>
          </a:bodyPr>
          <a:lstStyle/>
          <a:p>
            <a:pPr>
              <a:lnSpc>
                <a:spcPts val="1400"/>
              </a:lnSpc>
            </a:pPr>
            <a:r>
              <a:rPr lang="zh-CN" altLang="en-US" sz="1600" b="1" dirty="0">
                <a:latin typeface="微软雅黑" pitchFamily="34" charset="-122"/>
                <a:ea typeface="微软雅黑" pitchFamily="34" charset="-122"/>
              </a:rPr>
              <a:t>  自动化集成</a:t>
            </a:r>
          </a:p>
        </p:txBody>
      </p:sp>
      <p:sp>
        <p:nvSpPr>
          <p:cNvPr id="16" name="TextBox 15"/>
          <p:cNvSpPr txBox="1"/>
          <p:nvPr/>
        </p:nvSpPr>
        <p:spPr>
          <a:xfrm>
            <a:off x="2639616" y="5126409"/>
            <a:ext cx="533040" cy="1056040"/>
          </a:xfrm>
          <a:prstGeom prst="rect">
            <a:avLst/>
          </a:prstGeom>
          <a:noFill/>
        </p:spPr>
        <p:txBody>
          <a:bodyPr vert="eaVert" wrap="square" lIns="0" tIns="0" rIns="0" bIns="0" rtlCol="0" anchor="ctr">
            <a:noAutofit/>
          </a:bodyPr>
          <a:lstStyle/>
          <a:p>
            <a:pPr>
              <a:lnSpc>
                <a:spcPts val="1400"/>
              </a:lnSpc>
            </a:pPr>
            <a:r>
              <a:rPr lang="zh-CN" altLang="en-US" sz="1600" b="1" dirty="0">
                <a:latin typeface="微软雅黑" pitchFamily="34" charset="-122"/>
                <a:ea typeface="微软雅黑" pitchFamily="34" charset="-122"/>
              </a:rPr>
              <a:t>  生产物流</a:t>
            </a:r>
          </a:p>
        </p:txBody>
      </p:sp>
      <p:sp>
        <p:nvSpPr>
          <p:cNvPr id="17" name="矩形 16"/>
          <p:cNvSpPr/>
          <p:nvPr/>
        </p:nvSpPr>
        <p:spPr>
          <a:xfrm>
            <a:off x="5519937" y="5016605"/>
            <a:ext cx="3074209" cy="1303002"/>
          </a:xfrm>
          <a:prstGeom prst="rect">
            <a:avLst/>
          </a:prstGeom>
          <a:solidFill>
            <a:schemeClr val="tx2">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 name="TextBox 17"/>
          <p:cNvSpPr txBox="1"/>
          <p:nvPr/>
        </p:nvSpPr>
        <p:spPr>
          <a:xfrm>
            <a:off x="6043013" y="5153763"/>
            <a:ext cx="533040" cy="1056040"/>
          </a:xfrm>
          <a:prstGeom prst="rect">
            <a:avLst/>
          </a:prstGeom>
          <a:solidFill>
            <a:schemeClr val="tx2">
              <a:lumMod val="75000"/>
            </a:schemeClr>
          </a:solidFill>
        </p:spPr>
        <p:txBody>
          <a:bodyPr vert="eaVert" wrap="square" lIns="0" tIns="0" rIns="0" bIns="0" rtlCol="0" anchor="ctr">
            <a:noAutofit/>
          </a:bodyPr>
          <a:lstStyle/>
          <a:p>
            <a:pPr>
              <a:lnSpc>
                <a:spcPts val="1400"/>
              </a:lnSpc>
            </a:pPr>
            <a:r>
              <a:rPr lang="zh-CN" altLang="en-US" sz="1600" dirty="0">
                <a:solidFill>
                  <a:schemeClr val="bg1"/>
                </a:solidFill>
                <a:latin typeface="微软雅黑" pitchFamily="34" charset="-122"/>
                <a:ea typeface="微软雅黑" pitchFamily="34" charset="-122"/>
              </a:rPr>
              <a:t>  计划调度</a:t>
            </a:r>
          </a:p>
        </p:txBody>
      </p:sp>
      <p:sp>
        <p:nvSpPr>
          <p:cNvPr id="19" name="TextBox 18"/>
          <p:cNvSpPr txBox="1"/>
          <p:nvPr/>
        </p:nvSpPr>
        <p:spPr>
          <a:xfrm>
            <a:off x="6715088" y="5154200"/>
            <a:ext cx="533040" cy="1056040"/>
          </a:xfrm>
          <a:prstGeom prst="rect">
            <a:avLst/>
          </a:prstGeom>
          <a:solidFill>
            <a:schemeClr val="tx2">
              <a:lumMod val="75000"/>
            </a:schemeClr>
          </a:solidFill>
        </p:spPr>
        <p:txBody>
          <a:bodyPr vert="eaVert" wrap="square" lIns="0" tIns="0" rIns="0" bIns="0" rtlCol="0" anchor="ctr">
            <a:noAutofit/>
          </a:bodyPr>
          <a:lstStyle/>
          <a:p>
            <a:pPr algn="ctr">
              <a:lnSpc>
                <a:spcPts val="1400"/>
              </a:lnSpc>
            </a:pPr>
            <a:r>
              <a:rPr lang="zh-CN" altLang="en-US" sz="1600" dirty="0">
                <a:solidFill>
                  <a:schemeClr val="bg1"/>
                </a:solidFill>
                <a:latin typeface="微软雅黑" pitchFamily="34" charset="-122"/>
                <a:ea typeface="微软雅黑" pitchFamily="34" charset="-122"/>
              </a:rPr>
              <a:t>设备管理</a:t>
            </a:r>
          </a:p>
        </p:txBody>
      </p:sp>
      <p:sp>
        <p:nvSpPr>
          <p:cNvPr id="20" name="TextBox 19"/>
          <p:cNvSpPr txBox="1"/>
          <p:nvPr/>
        </p:nvSpPr>
        <p:spPr>
          <a:xfrm>
            <a:off x="5519936" y="5126409"/>
            <a:ext cx="533040" cy="1056040"/>
          </a:xfrm>
          <a:prstGeom prst="rect">
            <a:avLst/>
          </a:prstGeom>
          <a:noFill/>
        </p:spPr>
        <p:txBody>
          <a:bodyPr vert="eaVert" wrap="square" lIns="0" tIns="0" rIns="0" bIns="0" rtlCol="0" anchor="ctr">
            <a:noAutofit/>
          </a:bodyPr>
          <a:lstStyle/>
          <a:p>
            <a:pPr>
              <a:lnSpc>
                <a:spcPts val="1400"/>
              </a:lnSpc>
            </a:pPr>
            <a:r>
              <a:rPr lang="zh-CN" altLang="en-US" sz="1600" b="1" dirty="0">
                <a:latin typeface="微软雅黑" pitchFamily="34" charset="-122"/>
                <a:ea typeface="微软雅黑" pitchFamily="34" charset="-122"/>
              </a:rPr>
              <a:t>  生产管理</a:t>
            </a:r>
          </a:p>
        </p:txBody>
      </p:sp>
      <p:sp>
        <p:nvSpPr>
          <p:cNvPr id="2" name="椭圆 1"/>
          <p:cNvSpPr/>
          <p:nvPr/>
        </p:nvSpPr>
        <p:spPr>
          <a:xfrm>
            <a:off x="2447595" y="1313336"/>
            <a:ext cx="2018988" cy="548632"/>
          </a:xfrm>
          <a:prstGeom prst="ellipse">
            <a:avLst/>
          </a:prstGeom>
          <a:solidFill>
            <a:schemeClr val="bg1">
              <a:lumMod val="95000"/>
            </a:schemeClr>
          </a:solid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1600" b="1" dirty="0">
                <a:solidFill>
                  <a:schemeClr val="tx1"/>
                </a:solidFill>
                <a:latin typeface="微软雅黑" pitchFamily="34" charset="-122"/>
                <a:ea typeface="微软雅黑" pitchFamily="34" charset="-122"/>
              </a:rPr>
              <a:t>财务管理</a:t>
            </a:r>
          </a:p>
        </p:txBody>
      </p:sp>
      <p:sp>
        <p:nvSpPr>
          <p:cNvPr id="27" name="椭圆 26"/>
          <p:cNvSpPr/>
          <p:nvPr/>
        </p:nvSpPr>
        <p:spPr>
          <a:xfrm>
            <a:off x="5832823" y="1861968"/>
            <a:ext cx="1895359" cy="548632"/>
          </a:xfrm>
          <a:prstGeom prst="ellipse">
            <a:avLst/>
          </a:prstGeom>
          <a:solidFill>
            <a:schemeClr val="bg1">
              <a:lumMod val="95000"/>
            </a:schemeClr>
          </a:solid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600" b="1" dirty="0">
                <a:solidFill>
                  <a:schemeClr val="tx1"/>
                </a:solidFill>
                <a:latin typeface="微软雅黑" pitchFamily="34" charset="-122"/>
                <a:ea typeface="微软雅黑" pitchFamily="34" charset="-122"/>
              </a:rPr>
              <a:t>人力资源管理</a:t>
            </a:r>
          </a:p>
        </p:txBody>
      </p:sp>
      <p:sp>
        <p:nvSpPr>
          <p:cNvPr id="30" name="椭圆 29"/>
          <p:cNvSpPr/>
          <p:nvPr/>
        </p:nvSpPr>
        <p:spPr>
          <a:xfrm>
            <a:off x="6820140" y="1039020"/>
            <a:ext cx="2620469" cy="548632"/>
          </a:xfrm>
          <a:prstGeom prst="ellipse">
            <a:avLst/>
          </a:prstGeom>
          <a:solidFill>
            <a:schemeClr val="bg1">
              <a:lumMod val="95000"/>
            </a:schemeClr>
          </a:solid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1600" b="1" dirty="0">
                <a:solidFill>
                  <a:schemeClr val="tx1"/>
                </a:solidFill>
                <a:latin typeface="微软雅黑" pitchFamily="34" charset="-122"/>
                <a:ea typeface="微软雅黑" pitchFamily="34" charset="-122"/>
              </a:rPr>
              <a:t>全面预算管理</a:t>
            </a:r>
          </a:p>
        </p:txBody>
      </p:sp>
      <p:sp>
        <p:nvSpPr>
          <p:cNvPr id="31" name="椭圆 30"/>
          <p:cNvSpPr/>
          <p:nvPr/>
        </p:nvSpPr>
        <p:spPr>
          <a:xfrm>
            <a:off x="7297577" y="1571131"/>
            <a:ext cx="2018988" cy="548632"/>
          </a:xfrm>
          <a:prstGeom prst="ellipse">
            <a:avLst/>
          </a:prstGeom>
          <a:solidFill>
            <a:schemeClr val="bg1">
              <a:lumMod val="95000"/>
            </a:schemeClr>
          </a:solid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1600" b="1" dirty="0">
                <a:solidFill>
                  <a:schemeClr val="tx1"/>
                </a:solidFill>
                <a:latin typeface="微软雅黑" pitchFamily="34" charset="-122"/>
                <a:ea typeface="微软雅黑" pitchFamily="34" charset="-122"/>
              </a:rPr>
              <a:t>资产管理</a:t>
            </a:r>
          </a:p>
        </p:txBody>
      </p:sp>
      <p:sp>
        <p:nvSpPr>
          <p:cNvPr id="32" name="椭圆 31"/>
          <p:cNvSpPr/>
          <p:nvPr/>
        </p:nvSpPr>
        <p:spPr>
          <a:xfrm>
            <a:off x="3833556" y="1861971"/>
            <a:ext cx="947905" cy="548631"/>
          </a:xfrm>
          <a:prstGeom prst="ellipse">
            <a:avLst/>
          </a:prstGeom>
          <a:solidFill>
            <a:schemeClr val="bg1">
              <a:lumMod val="95000"/>
            </a:schemeClr>
          </a:solid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b="1" dirty="0">
                <a:solidFill>
                  <a:schemeClr val="tx1"/>
                </a:solidFill>
                <a:latin typeface="微软雅黑" pitchFamily="34" charset="-122"/>
                <a:ea typeface="微软雅黑" pitchFamily="34" charset="-122"/>
              </a:rPr>
              <a:t>OA</a:t>
            </a:r>
          </a:p>
          <a:p>
            <a:pPr algn="ctr"/>
            <a:r>
              <a:rPr lang="en-US" altLang="zh-CN" sz="1600" b="1" dirty="0">
                <a:solidFill>
                  <a:schemeClr val="tx1"/>
                </a:solidFill>
                <a:latin typeface="微软雅黑" pitchFamily="34" charset="-122"/>
                <a:ea typeface="微软雅黑" pitchFamily="34" charset="-122"/>
              </a:rPr>
              <a:t>KM</a:t>
            </a:r>
            <a:endParaRPr lang="zh-CN" altLang="en-US" sz="1600" b="1" dirty="0">
              <a:solidFill>
                <a:schemeClr val="tx1"/>
              </a:solidFill>
              <a:latin typeface="微软雅黑" pitchFamily="34" charset="-122"/>
              <a:ea typeface="微软雅黑" pitchFamily="34" charset="-122"/>
            </a:endParaRPr>
          </a:p>
        </p:txBody>
      </p:sp>
      <p:sp>
        <p:nvSpPr>
          <p:cNvPr id="33" name="椭圆 32"/>
          <p:cNvSpPr/>
          <p:nvPr/>
        </p:nvSpPr>
        <p:spPr>
          <a:xfrm>
            <a:off x="8919929" y="1440208"/>
            <a:ext cx="2127593" cy="548632"/>
          </a:xfrm>
          <a:prstGeom prst="ellipse">
            <a:avLst/>
          </a:prstGeom>
          <a:solidFill>
            <a:schemeClr val="bg1">
              <a:lumMod val="95000"/>
            </a:schemeClr>
          </a:solid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600" b="1" dirty="0">
                <a:solidFill>
                  <a:schemeClr val="tx1"/>
                </a:solidFill>
                <a:latin typeface="微软雅黑" pitchFamily="34" charset="-122"/>
                <a:ea typeface="微软雅黑" pitchFamily="34" charset="-122"/>
              </a:rPr>
              <a:t>内控与风险管理</a:t>
            </a:r>
          </a:p>
        </p:txBody>
      </p:sp>
      <p:sp>
        <p:nvSpPr>
          <p:cNvPr id="34" name="椭圆 33"/>
          <p:cNvSpPr/>
          <p:nvPr/>
        </p:nvSpPr>
        <p:spPr>
          <a:xfrm>
            <a:off x="5608128" y="1176178"/>
            <a:ext cx="947905" cy="274316"/>
          </a:xfrm>
          <a:prstGeom prst="ellipse">
            <a:avLst/>
          </a:prstGeom>
          <a:solidFill>
            <a:schemeClr val="bg1">
              <a:lumMod val="95000"/>
            </a:schemeClr>
          </a:solid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b="1" dirty="0">
                <a:solidFill>
                  <a:schemeClr val="tx1"/>
                </a:solidFill>
                <a:latin typeface="微软雅黑" pitchFamily="34" charset="-122"/>
                <a:ea typeface="微软雅黑" pitchFamily="34" charset="-122"/>
              </a:rPr>
              <a:t>BI</a:t>
            </a:r>
            <a:endParaRPr lang="zh-CN" altLang="en-US" sz="1600" b="1" dirty="0">
              <a:solidFill>
                <a:schemeClr val="tx1"/>
              </a:solidFill>
              <a:latin typeface="微软雅黑" pitchFamily="34" charset="-122"/>
              <a:ea typeface="微软雅黑" pitchFamily="34" charset="-122"/>
            </a:endParaRPr>
          </a:p>
        </p:txBody>
      </p:sp>
      <p:sp>
        <p:nvSpPr>
          <p:cNvPr id="35" name="椭圆 34"/>
          <p:cNvSpPr/>
          <p:nvPr/>
        </p:nvSpPr>
        <p:spPr>
          <a:xfrm>
            <a:off x="3460688" y="3027813"/>
            <a:ext cx="6571749" cy="1371580"/>
          </a:xfrm>
          <a:prstGeom prst="ellipse">
            <a:avLst/>
          </a:prstGeom>
          <a:solidFill>
            <a:srgbClr val="255793"/>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6" name="椭圆 35"/>
          <p:cNvSpPr/>
          <p:nvPr/>
        </p:nvSpPr>
        <p:spPr>
          <a:xfrm>
            <a:off x="3695734" y="3573016"/>
            <a:ext cx="1934452" cy="548632"/>
          </a:xfrm>
          <a:prstGeom prst="ellipse">
            <a:avLst/>
          </a:prstGeom>
          <a:solidFill>
            <a:schemeClr val="bg1">
              <a:lumMod val="95000"/>
            </a:schemeClr>
          </a:solid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1600" b="1" dirty="0">
                <a:solidFill>
                  <a:schemeClr val="tx1"/>
                </a:solidFill>
                <a:latin typeface="微软雅黑" pitchFamily="34" charset="-122"/>
                <a:ea typeface="微软雅黑" pitchFamily="34" charset="-122"/>
              </a:rPr>
              <a:t>供应链管理</a:t>
            </a:r>
          </a:p>
        </p:txBody>
      </p:sp>
      <p:sp>
        <p:nvSpPr>
          <p:cNvPr id="37" name="椭圆 36"/>
          <p:cNvSpPr/>
          <p:nvPr/>
        </p:nvSpPr>
        <p:spPr>
          <a:xfrm>
            <a:off x="4751851" y="3140968"/>
            <a:ext cx="1801768" cy="548632"/>
          </a:xfrm>
          <a:prstGeom prst="ellipse">
            <a:avLst/>
          </a:prstGeom>
          <a:solidFill>
            <a:schemeClr val="bg1">
              <a:lumMod val="95000"/>
            </a:schemeClr>
          </a:solid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b="1" dirty="0">
              <a:solidFill>
                <a:schemeClr val="tx1"/>
              </a:solidFill>
              <a:latin typeface="微软雅黑" pitchFamily="34" charset="-122"/>
              <a:ea typeface="微软雅黑" pitchFamily="34" charset="-122"/>
            </a:endParaRPr>
          </a:p>
        </p:txBody>
      </p:sp>
      <p:sp>
        <p:nvSpPr>
          <p:cNvPr id="38" name="椭圆 37"/>
          <p:cNvSpPr/>
          <p:nvPr/>
        </p:nvSpPr>
        <p:spPr>
          <a:xfrm>
            <a:off x="8290392" y="3444039"/>
            <a:ext cx="1742045" cy="548632"/>
          </a:xfrm>
          <a:prstGeom prst="ellipse">
            <a:avLst/>
          </a:prstGeom>
          <a:solidFill>
            <a:schemeClr val="bg1">
              <a:lumMod val="95000"/>
            </a:schemeClr>
          </a:solid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1600" b="1" dirty="0">
                <a:solidFill>
                  <a:schemeClr val="tx1"/>
                </a:solidFill>
                <a:latin typeface="微软雅黑" pitchFamily="34" charset="-122"/>
                <a:ea typeface="微软雅黑" pitchFamily="34" charset="-122"/>
              </a:rPr>
              <a:t>电子商务</a:t>
            </a:r>
          </a:p>
        </p:txBody>
      </p:sp>
      <p:sp>
        <p:nvSpPr>
          <p:cNvPr id="40" name="TextBox 39"/>
          <p:cNvSpPr txBox="1"/>
          <p:nvPr/>
        </p:nvSpPr>
        <p:spPr>
          <a:xfrm>
            <a:off x="1067946" y="3429001"/>
            <a:ext cx="1065759" cy="704543"/>
          </a:xfrm>
          <a:prstGeom prst="rect">
            <a:avLst/>
          </a:prstGeom>
          <a:noFill/>
        </p:spPr>
        <p:txBody>
          <a:bodyPr vert="horz" wrap="square" lIns="0" tIns="0" rIns="0" bIns="0" rtlCol="0" anchor="ctr">
            <a:noAutofit/>
          </a:bodyPr>
          <a:lstStyle/>
          <a:p>
            <a:pPr algn="ctr">
              <a:lnSpc>
                <a:spcPts val="2000"/>
              </a:lnSpc>
            </a:pPr>
            <a:r>
              <a:rPr lang="zh-CN" altLang="en-US" sz="1600" b="1" dirty="0">
                <a:solidFill>
                  <a:schemeClr val="bg2">
                    <a:lumMod val="50000"/>
                  </a:schemeClr>
                </a:solidFill>
                <a:latin typeface="微软雅黑" pitchFamily="34" charset="-122"/>
                <a:ea typeface="微软雅黑" pitchFamily="34" charset="-122"/>
              </a:rPr>
              <a:t>业务</a:t>
            </a:r>
            <a:endParaRPr lang="en-US" altLang="zh-CN" sz="1600" b="1" dirty="0">
              <a:solidFill>
                <a:schemeClr val="bg2">
                  <a:lumMod val="50000"/>
                </a:schemeClr>
              </a:solidFill>
              <a:latin typeface="微软雅黑" pitchFamily="34" charset="-122"/>
              <a:ea typeface="微软雅黑" pitchFamily="34" charset="-122"/>
            </a:endParaRPr>
          </a:p>
          <a:p>
            <a:pPr algn="ctr">
              <a:lnSpc>
                <a:spcPts val="2000"/>
              </a:lnSpc>
            </a:pPr>
            <a:r>
              <a:rPr lang="zh-CN" altLang="en-US" sz="1600" b="1" dirty="0">
                <a:solidFill>
                  <a:schemeClr val="bg2">
                    <a:lumMod val="50000"/>
                  </a:schemeClr>
                </a:solidFill>
                <a:latin typeface="微软雅黑" pitchFamily="34" charset="-122"/>
                <a:ea typeface="微软雅黑" pitchFamily="34" charset="-122"/>
              </a:rPr>
              <a:t>管理</a:t>
            </a:r>
            <a:endParaRPr lang="en-US" altLang="zh-CN" sz="1600" b="1" dirty="0">
              <a:solidFill>
                <a:schemeClr val="bg2">
                  <a:lumMod val="50000"/>
                </a:schemeClr>
              </a:solidFill>
              <a:latin typeface="微软雅黑" pitchFamily="34" charset="-122"/>
              <a:ea typeface="微软雅黑" pitchFamily="34" charset="-122"/>
            </a:endParaRPr>
          </a:p>
        </p:txBody>
      </p:sp>
      <p:sp>
        <p:nvSpPr>
          <p:cNvPr id="42" name="任意多边形 41"/>
          <p:cNvSpPr/>
          <p:nvPr/>
        </p:nvSpPr>
        <p:spPr>
          <a:xfrm flipH="1">
            <a:off x="9620742" y="1646289"/>
            <a:ext cx="1423985" cy="4267163"/>
          </a:xfrm>
          <a:custGeom>
            <a:avLst/>
            <a:gdLst>
              <a:gd name="connsiteX0" fmla="*/ 537882 w 1569425"/>
              <a:gd name="connsiteY0" fmla="*/ 0 h 3213847"/>
              <a:gd name="connsiteX1" fmla="*/ 1559859 w 1569425"/>
              <a:gd name="connsiteY1" fmla="*/ 1680882 h 3213847"/>
              <a:gd name="connsiteX2" fmla="*/ 0 w 1569425"/>
              <a:gd name="connsiteY2" fmla="*/ 3213847 h 3213847"/>
              <a:gd name="connsiteX0" fmla="*/ 295835 w 1562148"/>
              <a:gd name="connsiteY0" fmla="*/ 0 h 3523130"/>
              <a:gd name="connsiteX1" fmla="*/ 1559859 w 1562148"/>
              <a:gd name="connsiteY1" fmla="*/ 1990165 h 3523130"/>
              <a:gd name="connsiteX2" fmla="*/ 0 w 1562148"/>
              <a:gd name="connsiteY2" fmla="*/ 3523130 h 3523130"/>
              <a:gd name="connsiteX0" fmla="*/ 295835 w 1602379"/>
              <a:gd name="connsiteY0" fmla="*/ 0 h 3523130"/>
              <a:gd name="connsiteX1" fmla="*/ 1600200 w 1602379"/>
              <a:gd name="connsiteY1" fmla="*/ 1949824 h 3523130"/>
              <a:gd name="connsiteX2" fmla="*/ 0 w 1602379"/>
              <a:gd name="connsiteY2" fmla="*/ 3523130 h 3523130"/>
              <a:gd name="connsiteX0" fmla="*/ 295835 w 1600278"/>
              <a:gd name="connsiteY0" fmla="*/ 0 h 3523130"/>
              <a:gd name="connsiteX1" fmla="*/ 1600200 w 1600278"/>
              <a:gd name="connsiteY1" fmla="*/ 1949824 h 3523130"/>
              <a:gd name="connsiteX2" fmla="*/ 0 w 1600278"/>
              <a:gd name="connsiteY2" fmla="*/ 3523130 h 3523130"/>
              <a:gd name="connsiteX0" fmla="*/ 268941 w 1601962"/>
              <a:gd name="connsiteY0" fmla="*/ 0 h 3563471"/>
              <a:gd name="connsiteX1" fmla="*/ 1600200 w 1601962"/>
              <a:gd name="connsiteY1" fmla="*/ 1990165 h 3563471"/>
              <a:gd name="connsiteX2" fmla="*/ 0 w 1601962"/>
              <a:gd name="connsiteY2" fmla="*/ 3563471 h 3563471"/>
              <a:gd name="connsiteX0" fmla="*/ 268941 w 1601962"/>
              <a:gd name="connsiteY0" fmla="*/ 0 h 3563471"/>
              <a:gd name="connsiteX1" fmla="*/ 1600200 w 1601962"/>
              <a:gd name="connsiteY1" fmla="*/ 2030506 h 3563471"/>
              <a:gd name="connsiteX2" fmla="*/ 0 w 1601962"/>
              <a:gd name="connsiteY2" fmla="*/ 3563471 h 3563471"/>
              <a:gd name="connsiteX0" fmla="*/ 268941 w 1600219"/>
              <a:gd name="connsiteY0" fmla="*/ 0 h 3563471"/>
              <a:gd name="connsiteX1" fmla="*/ 1600200 w 1600219"/>
              <a:gd name="connsiteY1" fmla="*/ 2030506 h 3563471"/>
              <a:gd name="connsiteX2" fmla="*/ 0 w 1600219"/>
              <a:gd name="connsiteY2" fmla="*/ 3563471 h 3563471"/>
              <a:gd name="connsiteX0" fmla="*/ 268941 w 1606071"/>
              <a:gd name="connsiteY0" fmla="*/ 0 h 3563471"/>
              <a:gd name="connsiteX1" fmla="*/ 1600200 w 1606071"/>
              <a:gd name="connsiteY1" fmla="*/ 2030506 h 3563471"/>
              <a:gd name="connsiteX2" fmla="*/ 0 w 1606071"/>
              <a:gd name="connsiteY2" fmla="*/ 3563471 h 3563471"/>
              <a:gd name="connsiteX0" fmla="*/ 48998 w 1600250"/>
              <a:gd name="connsiteY0" fmla="*/ 0 h 3429000"/>
              <a:gd name="connsiteX1" fmla="*/ 1600200 w 1600250"/>
              <a:gd name="connsiteY1" fmla="*/ 1896035 h 3429000"/>
              <a:gd name="connsiteX2" fmla="*/ 0 w 1600250"/>
              <a:gd name="connsiteY2" fmla="*/ 3429000 h 3429000"/>
              <a:gd name="connsiteX0" fmla="*/ 48998 w 1300345"/>
              <a:gd name="connsiteY0" fmla="*/ 0 h 3429000"/>
              <a:gd name="connsiteX1" fmla="*/ 1300275 w 1300345"/>
              <a:gd name="connsiteY1" fmla="*/ 1949823 h 3429000"/>
              <a:gd name="connsiteX2" fmla="*/ 0 w 1300345"/>
              <a:gd name="connsiteY2" fmla="*/ 3429000 h 3429000"/>
              <a:gd name="connsiteX0" fmla="*/ 188962 w 1441228"/>
              <a:gd name="connsiteY0" fmla="*/ 0 h 3388659"/>
              <a:gd name="connsiteX1" fmla="*/ 1440239 w 1441228"/>
              <a:gd name="connsiteY1" fmla="*/ 1949823 h 3388659"/>
              <a:gd name="connsiteX2" fmla="*/ 0 w 1441228"/>
              <a:gd name="connsiteY2" fmla="*/ 3388659 h 3388659"/>
              <a:gd name="connsiteX0" fmla="*/ 208957 w 1461434"/>
              <a:gd name="connsiteY0" fmla="*/ 0 h 3455894"/>
              <a:gd name="connsiteX1" fmla="*/ 1460234 w 1461434"/>
              <a:gd name="connsiteY1" fmla="*/ 1949823 h 3455894"/>
              <a:gd name="connsiteX2" fmla="*/ 0 w 1461434"/>
              <a:gd name="connsiteY2" fmla="*/ 3455894 h 3455894"/>
              <a:gd name="connsiteX0" fmla="*/ 188962 w 1441228"/>
              <a:gd name="connsiteY0" fmla="*/ 0 h 3307976"/>
              <a:gd name="connsiteX1" fmla="*/ 1440239 w 1441228"/>
              <a:gd name="connsiteY1" fmla="*/ 1949823 h 3307976"/>
              <a:gd name="connsiteX2" fmla="*/ 0 w 1441228"/>
              <a:gd name="connsiteY2" fmla="*/ 3307976 h 3307976"/>
              <a:gd name="connsiteX0" fmla="*/ 188962 w 1441228"/>
              <a:gd name="connsiteY0" fmla="*/ 0 h 3307976"/>
              <a:gd name="connsiteX1" fmla="*/ 1440239 w 1441228"/>
              <a:gd name="connsiteY1" fmla="*/ 1949823 h 3307976"/>
              <a:gd name="connsiteX2" fmla="*/ 0 w 1441228"/>
              <a:gd name="connsiteY2" fmla="*/ 3307976 h 3307976"/>
              <a:gd name="connsiteX0" fmla="*/ 688835 w 1951098"/>
              <a:gd name="connsiteY0" fmla="*/ 0 h 4074458"/>
              <a:gd name="connsiteX1" fmla="*/ 1940112 w 1951098"/>
              <a:gd name="connsiteY1" fmla="*/ 1949823 h 4074458"/>
              <a:gd name="connsiteX2" fmla="*/ 0 w 1951098"/>
              <a:gd name="connsiteY2" fmla="*/ 4074458 h 4074458"/>
              <a:gd name="connsiteX0" fmla="*/ 688835 w 1943256"/>
              <a:gd name="connsiteY0" fmla="*/ 0 h 4074458"/>
              <a:gd name="connsiteX1" fmla="*/ 1940112 w 1943256"/>
              <a:gd name="connsiteY1" fmla="*/ 1949823 h 4074458"/>
              <a:gd name="connsiteX2" fmla="*/ 1013429 w 1943256"/>
              <a:gd name="connsiteY2" fmla="*/ 3033426 h 4074458"/>
              <a:gd name="connsiteX3" fmla="*/ 0 w 1943256"/>
              <a:gd name="connsiteY3" fmla="*/ 4074458 h 4074458"/>
              <a:gd name="connsiteX0" fmla="*/ 688835 w 1940771"/>
              <a:gd name="connsiteY0" fmla="*/ 0 h 4074458"/>
              <a:gd name="connsiteX1" fmla="*/ 1153393 w 1940771"/>
              <a:gd name="connsiteY1" fmla="*/ 693638 h 4074458"/>
              <a:gd name="connsiteX2" fmla="*/ 1940112 w 1940771"/>
              <a:gd name="connsiteY2" fmla="*/ 1949823 h 4074458"/>
              <a:gd name="connsiteX3" fmla="*/ 1013429 w 1940771"/>
              <a:gd name="connsiteY3" fmla="*/ 3033426 h 4074458"/>
              <a:gd name="connsiteX4" fmla="*/ 0 w 1940771"/>
              <a:gd name="connsiteY4" fmla="*/ 4074458 h 4074458"/>
              <a:gd name="connsiteX0" fmla="*/ 0 w 2111720"/>
              <a:gd name="connsiteY0" fmla="*/ 0 h 4397187"/>
              <a:gd name="connsiteX1" fmla="*/ 1324342 w 2111720"/>
              <a:gd name="connsiteY1" fmla="*/ 1016367 h 4397187"/>
              <a:gd name="connsiteX2" fmla="*/ 2111061 w 2111720"/>
              <a:gd name="connsiteY2" fmla="*/ 2272552 h 4397187"/>
              <a:gd name="connsiteX3" fmla="*/ 1184378 w 2111720"/>
              <a:gd name="connsiteY3" fmla="*/ 3356155 h 4397187"/>
              <a:gd name="connsiteX4" fmla="*/ 170949 w 2111720"/>
              <a:gd name="connsiteY4" fmla="*/ 4397187 h 4397187"/>
              <a:gd name="connsiteX0" fmla="*/ 0 w 2131715"/>
              <a:gd name="connsiteY0" fmla="*/ 0 h 4356846"/>
              <a:gd name="connsiteX1" fmla="*/ 1344337 w 2131715"/>
              <a:gd name="connsiteY1" fmla="*/ 976026 h 4356846"/>
              <a:gd name="connsiteX2" fmla="*/ 2131056 w 2131715"/>
              <a:gd name="connsiteY2" fmla="*/ 2232211 h 4356846"/>
              <a:gd name="connsiteX3" fmla="*/ 1204373 w 2131715"/>
              <a:gd name="connsiteY3" fmla="*/ 3315814 h 4356846"/>
              <a:gd name="connsiteX4" fmla="*/ 190944 w 2131715"/>
              <a:gd name="connsiteY4" fmla="*/ 4356846 h 4356846"/>
              <a:gd name="connsiteX0" fmla="*/ 6019 w 2137734"/>
              <a:gd name="connsiteY0" fmla="*/ 0 h 4356846"/>
              <a:gd name="connsiteX1" fmla="*/ 1350356 w 2137734"/>
              <a:gd name="connsiteY1" fmla="*/ 976026 h 4356846"/>
              <a:gd name="connsiteX2" fmla="*/ 2137075 w 2137734"/>
              <a:gd name="connsiteY2" fmla="*/ 2232211 h 4356846"/>
              <a:gd name="connsiteX3" fmla="*/ 1210392 w 2137734"/>
              <a:gd name="connsiteY3" fmla="*/ 3315814 h 4356846"/>
              <a:gd name="connsiteX4" fmla="*/ 196963 w 2137734"/>
              <a:gd name="connsiteY4" fmla="*/ 4356846 h 4356846"/>
              <a:gd name="connsiteX0" fmla="*/ 28507 w 2160222"/>
              <a:gd name="connsiteY0" fmla="*/ 0 h 4356846"/>
              <a:gd name="connsiteX1" fmla="*/ 1372844 w 2160222"/>
              <a:gd name="connsiteY1" fmla="*/ 976026 h 4356846"/>
              <a:gd name="connsiteX2" fmla="*/ 2159563 w 2160222"/>
              <a:gd name="connsiteY2" fmla="*/ 2232211 h 4356846"/>
              <a:gd name="connsiteX3" fmla="*/ 1232880 w 2160222"/>
              <a:gd name="connsiteY3" fmla="*/ 3315814 h 4356846"/>
              <a:gd name="connsiteX4" fmla="*/ 219451 w 2160222"/>
              <a:gd name="connsiteY4" fmla="*/ 4356846 h 4356846"/>
              <a:gd name="connsiteX0" fmla="*/ 46356 w 2178071"/>
              <a:gd name="connsiteY0" fmla="*/ 0 h 4356846"/>
              <a:gd name="connsiteX1" fmla="*/ 1390693 w 2178071"/>
              <a:gd name="connsiteY1" fmla="*/ 976026 h 4356846"/>
              <a:gd name="connsiteX2" fmla="*/ 2177412 w 2178071"/>
              <a:gd name="connsiteY2" fmla="*/ 2232211 h 4356846"/>
              <a:gd name="connsiteX3" fmla="*/ 1250729 w 2178071"/>
              <a:gd name="connsiteY3" fmla="*/ 3315814 h 4356846"/>
              <a:gd name="connsiteX4" fmla="*/ 237300 w 2178071"/>
              <a:gd name="connsiteY4" fmla="*/ 4356846 h 4356846"/>
              <a:gd name="connsiteX0" fmla="*/ 53638 w 2185353"/>
              <a:gd name="connsiteY0" fmla="*/ 0 h 4356846"/>
              <a:gd name="connsiteX1" fmla="*/ 1397975 w 2185353"/>
              <a:gd name="connsiteY1" fmla="*/ 976026 h 4356846"/>
              <a:gd name="connsiteX2" fmla="*/ 2184694 w 2185353"/>
              <a:gd name="connsiteY2" fmla="*/ 2232211 h 4356846"/>
              <a:gd name="connsiteX3" fmla="*/ 1258011 w 2185353"/>
              <a:gd name="connsiteY3" fmla="*/ 3315814 h 4356846"/>
              <a:gd name="connsiteX4" fmla="*/ 244582 w 2185353"/>
              <a:gd name="connsiteY4" fmla="*/ 4356846 h 4356846"/>
              <a:gd name="connsiteX0" fmla="*/ 53638 w 2185581"/>
              <a:gd name="connsiteY0" fmla="*/ 0 h 4356846"/>
              <a:gd name="connsiteX1" fmla="*/ 1397975 w 2185581"/>
              <a:gd name="connsiteY1" fmla="*/ 976026 h 4356846"/>
              <a:gd name="connsiteX2" fmla="*/ 2184694 w 2185581"/>
              <a:gd name="connsiteY2" fmla="*/ 2232211 h 4356846"/>
              <a:gd name="connsiteX3" fmla="*/ 1258011 w 2185581"/>
              <a:gd name="connsiteY3" fmla="*/ 3315814 h 4356846"/>
              <a:gd name="connsiteX4" fmla="*/ 244582 w 2185581"/>
              <a:gd name="connsiteY4" fmla="*/ 4356846 h 4356846"/>
              <a:gd name="connsiteX0" fmla="*/ 53638 w 2185762"/>
              <a:gd name="connsiteY0" fmla="*/ 0 h 4356846"/>
              <a:gd name="connsiteX1" fmla="*/ 1397975 w 2185762"/>
              <a:gd name="connsiteY1" fmla="*/ 976026 h 4356846"/>
              <a:gd name="connsiteX2" fmla="*/ 2184694 w 2185762"/>
              <a:gd name="connsiteY2" fmla="*/ 2232211 h 4356846"/>
              <a:gd name="connsiteX3" fmla="*/ 1258011 w 2185762"/>
              <a:gd name="connsiteY3" fmla="*/ 3315814 h 4356846"/>
              <a:gd name="connsiteX4" fmla="*/ 244582 w 2185762"/>
              <a:gd name="connsiteY4" fmla="*/ 4356846 h 4356846"/>
              <a:gd name="connsiteX0" fmla="*/ 55804 w 2187928"/>
              <a:gd name="connsiteY0" fmla="*/ 0 h 4356846"/>
              <a:gd name="connsiteX1" fmla="*/ 1400141 w 2187928"/>
              <a:gd name="connsiteY1" fmla="*/ 976026 h 4356846"/>
              <a:gd name="connsiteX2" fmla="*/ 2186860 w 2187928"/>
              <a:gd name="connsiteY2" fmla="*/ 2232211 h 4356846"/>
              <a:gd name="connsiteX3" fmla="*/ 1260177 w 2187928"/>
              <a:gd name="connsiteY3" fmla="*/ 3315814 h 4356846"/>
              <a:gd name="connsiteX4" fmla="*/ 246748 w 2187928"/>
              <a:gd name="connsiteY4" fmla="*/ 4356846 h 4356846"/>
              <a:gd name="connsiteX0" fmla="*/ 55804 w 2187928"/>
              <a:gd name="connsiteY0" fmla="*/ 0 h 4356846"/>
              <a:gd name="connsiteX1" fmla="*/ 1400141 w 2187928"/>
              <a:gd name="connsiteY1" fmla="*/ 976026 h 4356846"/>
              <a:gd name="connsiteX2" fmla="*/ 2186860 w 2187928"/>
              <a:gd name="connsiteY2" fmla="*/ 2232211 h 4356846"/>
              <a:gd name="connsiteX3" fmla="*/ 1260177 w 2187928"/>
              <a:gd name="connsiteY3" fmla="*/ 3315814 h 4356846"/>
              <a:gd name="connsiteX4" fmla="*/ 246748 w 2187928"/>
              <a:gd name="connsiteY4" fmla="*/ 4356846 h 4356846"/>
              <a:gd name="connsiteX0" fmla="*/ 55804 w 2227818"/>
              <a:gd name="connsiteY0" fmla="*/ 0 h 4356846"/>
              <a:gd name="connsiteX1" fmla="*/ 1400141 w 2227818"/>
              <a:gd name="connsiteY1" fmla="*/ 976026 h 4356846"/>
              <a:gd name="connsiteX2" fmla="*/ 2226850 w 2227818"/>
              <a:gd name="connsiteY2" fmla="*/ 2124634 h 4356846"/>
              <a:gd name="connsiteX3" fmla="*/ 1260177 w 2227818"/>
              <a:gd name="connsiteY3" fmla="*/ 3315814 h 4356846"/>
              <a:gd name="connsiteX4" fmla="*/ 246748 w 2227818"/>
              <a:gd name="connsiteY4" fmla="*/ 4356846 h 4356846"/>
              <a:gd name="connsiteX0" fmla="*/ 55804 w 2228274"/>
              <a:gd name="connsiteY0" fmla="*/ 0 h 4356846"/>
              <a:gd name="connsiteX1" fmla="*/ 1400141 w 2228274"/>
              <a:gd name="connsiteY1" fmla="*/ 976026 h 4356846"/>
              <a:gd name="connsiteX2" fmla="*/ 2226850 w 2228274"/>
              <a:gd name="connsiteY2" fmla="*/ 2124634 h 4356846"/>
              <a:gd name="connsiteX3" fmla="*/ 1260177 w 2228274"/>
              <a:gd name="connsiteY3" fmla="*/ 3315814 h 4356846"/>
              <a:gd name="connsiteX4" fmla="*/ 246748 w 2228274"/>
              <a:gd name="connsiteY4" fmla="*/ 4356846 h 4356846"/>
              <a:gd name="connsiteX0" fmla="*/ 55804 w 2226870"/>
              <a:gd name="connsiteY0" fmla="*/ 0 h 4356846"/>
              <a:gd name="connsiteX1" fmla="*/ 1400141 w 2226870"/>
              <a:gd name="connsiteY1" fmla="*/ 976026 h 4356846"/>
              <a:gd name="connsiteX2" fmla="*/ 2226850 w 2226870"/>
              <a:gd name="connsiteY2" fmla="*/ 2124634 h 4356846"/>
              <a:gd name="connsiteX3" fmla="*/ 1380146 w 2226870"/>
              <a:gd name="connsiteY3" fmla="*/ 3315814 h 4356846"/>
              <a:gd name="connsiteX4" fmla="*/ 246748 w 2226870"/>
              <a:gd name="connsiteY4" fmla="*/ 4356846 h 4356846"/>
              <a:gd name="connsiteX0" fmla="*/ 55804 w 2226871"/>
              <a:gd name="connsiteY0" fmla="*/ 0 h 4356846"/>
              <a:gd name="connsiteX1" fmla="*/ 1400141 w 2226871"/>
              <a:gd name="connsiteY1" fmla="*/ 976026 h 4356846"/>
              <a:gd name="connsiteX2" fmla="*/ 2226850 w 2226871"/>
              <a:gd name="connsiteY2" fmla="*/ 2124634 h 4356846"/>
              <a:gd name="connsiteX3" fmla="*/ 1380146 w 2226871"/>
              <a:gd name="connsiteY3" fmla="*/ 3315814 h 4356846"/>
              <a:gd name="connsiteX4" fmla="*/ 246748 w 2226871"/>
              <a:gd name="connsiteY4" fmla="*/ 4356846 h 4356846"/>
              <a:gd name="connsiteX0" fmla="*/ 55804 w 2226871"/>
              <a:gd name="connsiteY0" fmla="*/ 0 h 4356846"/>
              <a:gd name="connsiteX1" fmla="*/ 1400141 w 2226871"/>
              <a:gd name="connsiteY1" fmla="*/ 976026 h 4356846"/>
              <a:gd name="connsiteX2" fmla="*/ 2226850 w 2226871"/>
              <a:gd name="connsiteY2" fmla="*/ 2124634 h 4356846"/>
              <a:gd name="connsiteX3" fmla="*/ 1380146 w 2226871"/>
              <a:gd name="connsiteY3" fmla="*/ 3315814 h 4356846"/>
              <a:gd name="connsiteX4" fmla="*/ 246748 w 2226871"/>
              <a:gd name="connsiteY4" fmla="*/ 4356846 h 4356846"/>
              <a:gd name="connsiteX0" fmla="*/ 55804 w 2226871"/>
              <a:gd name="connsiteY0" fmla="*/ 0 h 4585446"/>
              <a:gd name="connsiteX1" fmla="*/ 1400141 w 2226871"/>
              <a:gd name="connsiteY1" fmla="*/ 976026 h 4585446"/>
              <a:gd name="connsiteX2" fmla="*/ 2226850 w 2226871"/>
              <a:gd name="connsiteY2" fmla="*/ 2124634 h 4585446"/>
              <a:gd name="connsiteX3" fmla="*/ 1380146 w 2226871"/>
              <a:gd name="connsiteY3" fmla="*/ 3315814 h 4585446"/>
              <a:gd name="connsiteX4" fmla="*/ 186762 w 2226871"/>
              <a:gd name="connsiteY4" fmla="*/ 4585446 h 4585446"/>
              <a:gd name="connsiteX0" fmla="*/ 55804 w 2226871"/>
              <a:gd name="connsiteY0" fmla="*/ 0 h 4585446"/>
              <a:gd name="connsiteX1" fmla="*/ 1400141 w 2226871"/>
              <a:gd name="connsiteY1" fmla="*/ 976026 h 4585446"/>
              <a:gd name="connsiteX2" fmla="*/ 2226850 w 2226871"/>
              <a:gd name="connsiteY2" fmla="*/ 2124634 h 4585446"/>
              <a:gd name="connsiteX3" fmla="*/ 1380146 w 2226871"/>
              <a:gd name="connsiteY3" fmla="*/ 3315814 h 4585446"/>
              <a:gd name="connsiteX4" fmla="*/ 186762 w 2226871"/>
              <a:gd name="connsiteY4" fmla="*/ 4585446 h 4585446"/>
              <a:gd name="connsiteX0" fmla="*/ 61868 w 2092972"/>
              <a:gd name="connsiteY0" fmla="*/ 0 h 4598893"/>
              <a:gd name="connsiteX1" fmla="*/ 1266242 w 2092972"/>
              <a:gd name="connsiteY1" fmla="*/ 989473 h 4598893"/>
              <a:gd name="connsiteX2" fmla="*/ 2092951 w 2092972"/>
              <a:gd name="connsiteY2" fmla="*/ 2138081 h 4598893"/>
              <a:gd name="connsiteX3" fmla="*/ 1246247 w 2092972"/>
              <a:gd name="connsiteY3" fmla="*/ 3329261 h 4598893"/>
              <a:gd name="connsiteX4" fmla="*/ 52863 w 2092972"/>
              <a:gd name="connsiteY4" fmla="*/ 4598893 h 4598893"/>
              <a:gd name="connsiteX0" fmla="*/ 61868 w 2092972"/>
              <a:gd name="connsiteY0" fmla="*/ 0 h 4612045"/>
              <a:gd name="connsiteX1" fmla="*/ 1266242 w 2092972"/>
              <a:gd name="connsiteY1" fmla="*/ 989473 h 4612045"/>
              <a:gd name="connsiteX2" fmla="*/ 2092951 w 2092972"/>
              <a:gd name="connsiteY2" fmla="*/ 2138081 h 4612045"/>
              <a:gd name="connsiteX3" fmla="*/ 1246247 w 2092972"/>
              <a:gd name="connsiteY3" fmla="*/ 3329261 h 4612045"/>
              <a:gd name="connsiteX4" fmla="*/ 274312 w 2092972"/>
              <a:gd name="connsiteY4" fmla="*/ 4612045 h 4612045"/>
              <a:gd name="connsiteX0" fmla="*/ 61868 w 2103187"/>
              <a:gd name="connsiteY0" fmla="*/ 0 h 4612045"/>
              <a:gd name="connsiteX1" fmla="*/ 1266242 w 2103187"/>
              <a:gd name="connsiteY1" fmla="*/ 989473 h 4612045"/>
              <a:gd name="connsiteX2" fmla="*/ 2092951 w 2103187"/>
              <a:gd name="connsiteY2" fmla="*/ 2138081 h 4612045"/>
              <a:gd name="connsiteX3" fmla="*/ 754138 w 2103187"/>
              <a:gd name="connsiteY3" fmla="*/ 3316109 h 4612045"/>
              <a:gd name="connsiteX4" fmla="*/ 274312 w 2103187"/>
              <a:gd name="connsiteY4" fmla="*/ 4612045 h 4612045"/>
              <a:gd name="connsiteX0" fmla="*/ 61868 w 2103185"/>
              <a:gd name="connsiteY0" fmla="*/ 0 h 4559436"/>
              <a:gd name="connsiteX1" fmla="*/ 1266242 w 2103185"/>
              <a:gd name="connsiteY1" fmla="*/ 989473 h 4559436"/>
              <a:gd name="connsiteX2" fmla="*/ 2092951 w 2103185"/>
              <a:gd name="connsiteY2" fmla="*/ 2138081 h 4559436"/>
              <a:gd name="connsiteX3" fmla="*/ 754138 w 2103185"/>
              <a:gd name="connsiteY3" fmla="*/ 3316109 h 4559436"/>
              <a:gd name="connsiteX4" fmla="*/ 348128 w 2103185"/>
              <a:gd name="connsiteY4" fmla="*/ 4559436 h 4559436"/>
              <a:gd name="connsiteX0" fmla="*/ 61868 w 2103187"/>
              <a:gd name="connsiteY0" fmla="*/ 0 h 4559436"/>
              <a:gd name="connsiteX1" fmla="*/ 1266242 w 2103187"/>
              <a:gd name="connsiteY1" fmla="*/ 989473 h 4559436"/>
              <a:gd name="connsiteX2" fmla="*/ 2092951 w 2103187"/>
              <a:gd name="connsiteY2" fmla="*/ 2138081 h 4559436"/>
              <a:gd name="connsiteX3" fmla="*/ 754138 w 2103187"/>
              <a:gd name="connsiteY3" fmla="*/ 3316109 h 4559436"/>
              <a:gd name="connsiteX4" fmla="*/ 348128 w 2103187"/>
              <a:gd name="connsiteY4" fmla="*/ 4559436 h 4559436"/>
              <a:gd name="connsiteX0" fmla="*/ 54927 w 2094564"/>
              <a:gd name="connsiteY0" fmla="*/ 0 h 4480521"/>
              <a:gd name="connsiteX1" fmla="*/ 1259302 w 2094564"/>
              <a:gd name="connsiteY1" fmla="*/ 910558 h 4480521"/>
              <a:gd name="connsiteX2" fmla="*/ 2086011 w 2094564"/>
              <a:gd name="connsiteY2" fmla="*/ 2059166 h 4480521"/>
              <a:gd name="connsiteX3" fmla="*/ 747198 w 2094564"/>
              <a:gd name="connsiteY3" fmla="*/ 3237194 h 4480521"/>
              <a:gd name="connsiteX4" fmla="*/ 341188 w 2094564"/>
              <a:gd name="connsiteY4" fmla="*/ 4480521 h 4480521"/>
              <a:gd name="connsiteX0" fmla="*/ 54925 w 2094560"/>
              <a:gd name="connsiteY0" fmla="*/ 0 h 4480521"/>
              <a:gd name="connsiteX1" fmla="*/ 1259300 w 2094560"/>
              <a:gd name="connsiteY1" fmla="*/ 989473 h 4480521"/>
              <a:gd name="connsiteX2" fmla="*/ 2086009 w 2094560"/>
              <a:gd name="connsiteY2" fmla="*/ 2059166 h 4480521"/>
              <a:gd name="connsiteX3" fmla="*/ 747196 w 2094560"/>
              <a:gd name="connsiteY3" fmla="*/ 3237194 h 4480521"/>
              <a:gd name="connsiteX4" fmla="*/ 341186 w 2094560"/>
              <a:gd name="connsiteY4" fmla="*/ 4480521 h 4480521"/>
              <a:gd name="connsiteX0" fmla="*/ 57754 w 2097905"/>
              <a:gd name="connsiteY0" fmla="*/ 0 h 4480521"/>
              <a:gd name="connsiteX1" fmla="*/ 1262129 w 2097905"/>
              <a:gd name="connsiteY1" fmla="*/ 989473 h 4480521"/>
              <a:gd name="connsiteX2" fmla="*/ 2088838 w 2097905"/>
              <a:gd name="connsiteY2" fmla="*/ 2059166 h 4480521"/>
              <a:gd name="connsiteX3" fmla="*/ 750025 w 2097905"/>
              <a:gd name="connsiteY3" fmla="*/ 3237194 h 4480521"/>
              <a:gd name="connsiteX4" fmla="*/ 344015 w 2097905"/>
              <a:gd name="connsiteY4" fmla="*/ 4480521 h 4480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905" h="4480521">
                <a:moveTo>
                  <a:pt x="57754" y="0"/>
                </a:moveTo>
                <a:cubicBezTo>
                  <a:pt x="-264719" y="196288"/>
                  <a:pt x="849798" y="659431"/>
                  <a:pt x="1262129" y="989473"/>
                </a:cubicBezTo>
                <a:cubicBezTo>
                  <a:pt x="1638469" y="1290707"/>
                  <a:pt x="2174189" y="1684546"/>
                  <a:pt x="2088838" y="2059166"/>
                </a:cubicBezTo>
                <a:cubicBezTo>
                  <a:pt x="2003487" y="2433786"/>
                  <a:pt x="1173351" y="2883088"/>
                  <a:pt x="750025" y="3237194"/>
                </a:cubicBezTo>
                <a:cubicBezTo>
                  <a:pt x="306704" y="3591300"/>
                  <a:pt x="144292" y="4127250"/>
                  <a:pt x="344015" y="4480521"/>
                </a:cubicBezTo>
              </a:path>
            </a:pathLst>
          </a:custGeom>
          <a:ln w="31750">
            <a:solidFill>
              <a:srgbClr val="9966FF"/>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49" name="任意多边形 48"/>
          <p:cNvSpPr/>
          <p:nvPr/>
        </p:nvSpPr>
        <p:spPr>
          <a:xfrm>
            <a:off x="2351584" y="1587653"/>
            <a:ext cx="1484107" cy="4229025"/>
          </a:xfrm>
          <a:custGeom>
            <a:avLst/>
            <a:gdLst>
              <a:gd name="connsiteX0" fmla="*/ 537882 w 1569425"/>
              <a:gd name="connsiteY0" fmla="*/ 0 h 3213847"/>
              <a:gd name="connsiteX1" fmla="*/ 1559859 w 1569425"/>
              <a:gd name="connsiteY1" fmla="*/ 1680882 h 3213847"/>
              <a:gd name="connsiteX2" fmla="*/ 0 w 1569425"/>
              <a:gd name="connsiteY2" fmla="*/ 3213847 h 3213847"/>
              <a:gd name="connsiteX0" fmla="*/ 295835 w 1562148"/>
              <a:gd name="connsiteY0" fmla="*/ 0 h 3523130"/>
              <a:gd name="connsiteX1" fmla="*/ 1559859 w 1562148"/>
              <a:gd name="connsiteY1" fmla="*/ 1990165 h 3523130"/>
              <a:gd name="connsiteX2" fmla="*/ 0 w 1562148"/>
              <a:gd name="connsiteY2" fmla="*/ 3523130 h 3523130"/>
              <a:gd name="connsiteX0" fmla="*/ 295835 w 1602379"/>
              <a:gd name="connsiteY0" fmla="*/ 0 h 3523130"/>
              <a:gd name="connsiteX1" fmla="*/ 1600200 w 1602379"/>
              <a:gd name="connsiteY1" fmla="*/ 1949824 h 3523130"/>
              <a:gd name="connsiteX2" fmla="*/ 0 w 1602379"/>
              <a:gd name="connsiteY2" fmla="*/ 3523130 h 3523130"/>
              <a:gd name="connsiteX0" fmla="*/ 295835 w 1600278"/>
              <a:gd name="connsiteY0" fmla="*/ 0 h 3523130"/>
              <a:gd name="connsiteX1" fmla="*/ 1600200 w 1600278"/>
              <a:gd name="connsiteY1" fmla="*/ 1949824 h 3523130"/>
              <a:gd name="connsiteX2" fmla="*/ 0 w 1600278"/>
              <a:gd name="connsiteY2" fmla="*/ 3523130 h 3523130"/>
              <a:gd name="connsiteX0" fmla="*/ 268941 w 1601962"/>
              <a:gd name="connsiteY0" fmla="*/ 0 h 3563471"/>
              <a:gd name="connsiteX1" fmla="*/ 1600200 w 1601962"/>
              <a:gd name="connsiteY1" fmla="*/ 1990165 h 3563471"/>
              <a:gd name="connsiteX2" fmla="*/ 0 w 1601962"/>
              <a:gd name="connsiteY2" fmla="*/ 3563471 h 3563471"/>
              <a:gd name="connsiteX0" fmla="*/ 268941 w 1601962"/>
              <a:gd name="connsiteY0" fmla="*/ 0 h 3563471"/>
              <a:gd name="connsiteX1" fmla="*/ 1600200 w 1601962"/>
              <a:gd name="connsiteY1" fmla="*/ 2030506 h 3563471"/>
              <a:gd name="connsiteX2" fmla="*/ 0 w 1601962"/>
              <a:gd name="connsiteY2" fmla="*/ 3563471 h 3563471"/>
              <a:gd name="connsiteX0" fmla="*/ 268941 w 1600219"/>
              <a:gd name="connsiteY0" fmla="*/ 0 h 3563471"/>
              <a:gd name="connsiteX1" fmla="*/ 1600200 w 1600219"/>
              <a:gd name="connsiteY1" fmla="*/ 2030506 h 3563471"/>
              <a:gd name="connsiteX2" fmla="*/ 0 w 1600219"/>
              <a:gd name="connsiteY2" fmla="*/ 3563471 h 3563471"/>
              <a:gd name="connsiteX0" fmla="*/ 268941 w 1606071"/>
              <a:gd name="connsiteY0" fmla="*/ 0 h 3563471"/>
              <a:gd name="connsiteX1" fmla="*/ 1600200 w 1606071"/>
              <a:gd name="connsiteY1" fmla="*/ 2030506 h 3563471"/>
              <a:gd name="connsiteX2" fmla="*/ 0 w 1606071"/>
              <a:gd name="connsiteY2" fmla="*/ 3563471 h 3563471"/>
              <a:gd name="connsiteX0" fmla="*/ 48998 w 1600250"/>
              <a:gd name="connsiteY0" fmla="*/ 0 h 3429000"/>
              <a:gd name="connsiteX1" fmla="*/ 1600200 w 1600250"/>
              <a:gd name="connsiteY1" fmla="*/ 1896035 h 3429000"/>
              <a:gd name="connsiteX2" fmla="*/ 0 w 1600250"/>
              <a:gd name="connsiteY2" fmla="*/ 3429000 h 3429000"/>
              <a:gd name="connsiteX0" fmla="*/ 48998 w 1300345"/>
              <a:gd name="connsiteY0" fmla="*/ 0 h 3429000"/>
              <a:gd name="connsiteX1" fmla="*/ 1300275 w 1300345"/>
              <a:gd name="connsiteY1" fmla="*/ 1949823 h 3429000"/>
              <a:gd name="connsiteX2" fmla="*/ 0 w 1300345"/>
              <a:gd name="connsiteY2" fmla="*/ 3429000 h 3429000"/>
              <a:gd name="connsiteX0" fmla="*/ 188962 w 1441228"/>
              <a:gd name="connsiteY0" fmla="*/ 0 h 3388659"/>
              <a:gd name="connsiteX1" fmla="*/ 1440239 w 1441228"/>
              <a:gd name="connsiteY1" fmla="*/ 1949823 h 3388659"/>
              <a:gd name="connsiteX2" fmla="*/ 0 w 1441228"/>
              <a:gd name="connsiteY2" fmla="*/ 3388659 h 3388659"/>
              <a:gd name="connsiteX0" fmla="*/ 208957 w 1461434"/>
              <a:gd name="connsiteY0" fmla="*/ 0 h 3455894"/>
              <a:gd name="connsiteX1" fmla="*/ 1460234 w 1461434"/>
              <a:gd name="connsiteY1" fmla="*/ 1949823 h 3455894"/>
              <a:gd name="connsiteX2" fmla="*/ 0 w 1461434"/>
              <a:gd name="connsiteY2" fmla="*/ 3455894 h 3455894"/>
              <a:gd name="connsiteX0" fmla="*/ 188962 w 1441228"/>
              <a:gd name="connsiteY0" fmla="*/ 0 h 3307976"/>
              <a:gd name="connsiteX1" fmla="*/ 1440239 w 1441228"/>
              <a:gd name="connsiteY1" fmla="*/ 1949823 h 3307976"/>
              <a:gd name="connsiteX2" fmla="*/ 0 w 1441228"/>
              <a:gd name="connsiteY2" fmla="*/ 3307976 h 3307976"/>
              <a:gd name="connsiteX0" fmla="*/ 188962 w 1441228"/>
              <a:gd name="connsiteY0" fmla="*/ 0 h 3307976"/>
              <a:gd name="connsiteX1" fmla="*/ 1440239 w 1441228"/>
              <a:gd name="connsiteY1" fmla="*/ 1949823 h 3307976"/>
              <a:gd name="connsiteX2" fmla="*/ 0 w 1441228"/>
              <a:gd name="connsiteY2" fmla="*/ 3307976 h 3307976"/>
              <a:gd name="connsiteX0" fmla="*/ 688835 w 1951098"/>
              <a:gd name="connsiteY0" fmla="*/ 0 h 4074458"/>
              <a:gd name="connsiteX1" fmla="*/ 1940112 w 1951098"/>
              <a:gd name="connsiteY1" fmla="*/ 1949823 h 4074458"/>
              <a:gd name="connsiteX2" fmla="*/ 0 w 1951098"/>
              <a:gd name="connsiteY2" fmla="*/ 4074458 h 4074458"/>
              <a:gd name="connsiteX0" fmla="*/ 688835 w 1943256"/>
              <a:gd name="connsiteY0" fmla="*/ 0 h 4074458"/>
              <a:gd name="connsiteX1" fmla="*/ 1940112 w 1943256"/>
              <a:gd name="connsiteY1" fmla="*/ 1949823 h 4074458"/>
              <a:gd name="connsiteX2" fmla="*/ 1013429 w 1943256"/>
              <a:gd name="connsiteY2" fmla="*/ 3033426 h 4074458"/>
              <a:gd name="connsiteX3" fmla="*/ 0 w 1943256"/>
              <a:gd name="connsiteY3" fmla="*/ 4074458 h 4074458"/>
              <a:gd name="connsiteX0" fmla="*/ 688835 w 1940771"/>
              <a:gd name="connsiteY0" fmla="*/ 0 h 4074458"/>
              <a:gd name="connsiteX1" fmla="*/ 1153393 w 1940771"/>
              <a:gd name="connsiteY1" fmla="*/ 693638 h 4074458"/>
              <a:gd name="connsiteX2" fmla="*/ 1940112 w 1940771"/>
              <a:gd name="connsiteY2" fmla="*/ 1949823 h 4074458"/>
              <a:gd name="connsiteX3" fmla="*/ 1013429 w 1940771"/>
              <a:gd name="connsiteY3" fmla="*/ 3033426 h 4074458"/>
              <a:gd name="connsiteX4" fmla="*/ 0 w 1940771"/>
              <a:gd name="connsiteY4" fmla="*/ 4074458 h 4074458"/>
              <a:gd name="connsiteX0" fmla="*/ 0 w 2111720"/>
              <a:gd name="connsiteY0" fmla="*/ 0 h 4397187"/>
              <a:gd name="connsiteX1" fmla="*/ 1324342 w 2111720"/>
              <a:gd name="connsiteY1" fmla="*/ 1016367 h 4397187"/>
              <a:gd name="connsiteX2" fmla="*/ 2111061 w 2111720"/>
              <a:gd name="connsiteY2" fmla="*/ 2272552 h 4397187"/>
              <a:gd name="connsiteX3" fmla="*/ 1184378 w 2111720"/>
              <a:gd name="connsiteY3" fmla="*/ 3356155 h 4397187"/>
              <a:gd name="connsiteX4" fmla="*/ 170949 w 2111720"/>
              <a:gd name="connsiteY4" fmla="*/ 4397187 h 4397187"/>
              <a:gd name="connsiteX0" fmla="*/ 0 w 2131715"/>
              <a:gd name="connsiteY0" fmla="*/ 0 h 4356846"/>
              <a:gd name="connsiteX1" fmla="*/ 1344337 w 2131715"/>
              <a:gd name="connsiteY1" fmla="*/ 976026 h 4356846"/>
              <a:gd name="connsiteX2" fmla="*/ 2131056 w 2131715"/>
              <a:gd name="connsiteY2" fmla="*/ 2232211 h 4356846"/>
              <a:gd name="connsiteX3" fmla="*/ 1204373 w 2131715"/>
              <a:gd name="connsiteY3" fmla="*/ 3315814 h 4356846"/>
              <a:gd name="connsiteX4" fmla="*/ 190944 w 2131715"/>
              <a:gd name="connsiteY4" fmla="*/ 4356846 h 4356846"/>
              <a:gd name="connsiteX0" fmla="*/ 6019 w 2137734"/>
              <a:gd name="connsiteY0" fmla="*/ 0 h 4356846"/>
              <a:gd name="connsiteX1" fmla="*/ 1350356 w 2137734"/>
              <a:gd name="connsiteY1" fmla="*/ 976026 h 4356846"/>
              <a:gd name="connsiteX2" fmla="*/ 2137075 w 2137734"/>
              <a:gd name="connsiteY2" fmla="*/ 2232211 h 4356846"/>
              <a:gd name="connsiteX3" fmla="*/ 1210392 w 2137734"/>
              <a:gd name="connsiteY3" fmla="*/ 3315814 h 4356846"/>
              <a:gd name="connsiteX4" fmla="*/ 196963 w 2137734"/>
              <a:gd name="connsiteY4" fmla="*/ 4356846 h 4356846"/>
              <a:gd name="connsiteX0" fmla="*/ 28507 w 2160222"/>
              <a:gd name="connsiteY0" fmla="*/ 0 h 4356846"/>
              <a:gd name="connsiteX1" fmla="*/ 1372844 w 2160222"/>
              <a:gd name="connsiteY1" fmla="*/ 976026 h 4356846"/>
              <a:gd name="connsiteX2" fmla="*/ 2159563 w 2160222"/>
              <a:gd name="connsiteY2" fmla="*/ 2232211 h 4356846"/>
              <a:gd name="connsiteX3" fmla="*/ 1232880 w 2160222"/>
              <a:gd name="connsiteY3" fmla="*/ 3315814 h 4356846"/>
              <a:gd name="connsiteX4" fmla="*/ 219451 w 2160222"/>
              <a:gd name="connsiteY4" fmla="*/ 4356846 h 4356846"/>
              <a:gd name="connsiteX0" fmla="*/ 46356 w 2178071"/>
              <a:gd name="connsiteY0" fmla="*/ 0 h 4356846"/>
              <a:gd name="connsiteX1" fmla="*/ 1390693 w 2178071"/>
              <a:gd name="connsiteY1" fmla="*/ 976026 h 4356846"/>
              <a:gd name="connsiteX2" fmla="*/ 2177412 w 2178071"/>
              <a:gd name="connsiteY2" fmla="*/ 2232211 h 4356846"/>
              <a:gd name="connsiteX3" fmla="*/ 1250729 w 2178071"/>
              <a:gd name="connsiteY3" fmla="*/ 3315814 h 4356846"/>
              <a:gd name="connsiteX4" fmla="*/ 237300 w 2178071"/>
              <a:gd name="connsiteY4" fmla="*/ 4356846 h 4356846"/>
              <a:gd name="connsiteX0" fmla="*/ 53638 w 2185353"/>
              <a:gd name="connsiteY0" fmla="*/ 0 h 4356846"/>
              <a:gd name="connsiteX1" fmla="*/ 1397975 w 2185353"/>
              <a:gd name="connsiteY1" fmla="*/ 976026 h 4356846"/>
              <a:gd name="connsiteX2" fmla="*/ 2184694 w 2185353"/>
              <a:gd name="connsiteY2" fmla="*/ 2232211 h 4356846"/>
              <a:gd name="connsiteX3" fmla="*/ 1258011 w 2185353"/>
              <a:gd name="connsiteY3" fmla="*/ 3315814 h 4356846"/>
              <a:gd name="connsiteX4" fmla="*/ 244582 w 2185353"/>
              <a:gd name="connsiteY4" fmla="*/ 4356846 h 4356846"/>
              <a:gd name="connsiteX0" fmla="*/ 53638 w 2185581"/>
              <a:gd name="connsiteY0" fmla="*/ 0 h 4356846"/>
              <a:gd name="connsiteX1" fmla="*/ 1397975 w 2185581"/>
              <a:gd name="connsiteY1" fmla="*/ 976026 h 4356846"/>
              <a:gd name="connsiteX2" fmla="*/ 2184694 w 2185581"/>
              <a:gd name="connsiteY2" fmla="*/ 2232211 h 4356846"/>
              <a:gd name="connsiteX3" fmla="*/ 1258011 w 2185581"/>
              <a:gd name="connsiteY3" fmla="*/ 3315814 h 4356846"/>
              <a:gd name="connsiteX4" fmla="*/ 244582 w 2185581"/>
              <a:gd name="connsiteY4" fmla="*/ 4356846 h 4356846"/>
              <a:gd name="connsiteX0" fmla="*/ 53638 w 2185762"/>
              <a:gd name="connsiteY0" fmla="*/ 0 h 4356846"/>
              <a:gd name="connsiteX1" fmla="*/ 1397975 w 2185762"/>
              <a:gd name="connsiteY1" fmla="*/ 976026 h 4356846"/>
              <a:gd name="connsiteX2" fmla="*/ 2184694 w 2185762"/>
              <a:gd name="connsiteY2" fmla="*/ 2232211 h 4356846"/>
              <a:gd name="connsiteX3" fmla="*/ 1258011 w 2185762"/>
              <a:gd name="connsiteY3" fmla="*/ 3315814 h 4356846"/>
              <a:gd name="connsiteX4" fmla="*/ 244582 w 2185762"/>
              <a:gd name="connsiteY4" fmla="*/ 4356846 h 4356846"/>
              <a:gd name="connsiteX0" fmla="*/ 55804 w 2187928"/>
              <a:gd name="connsiteY0" fmla="*/ 0 h 4356846"/>
              <a:gd name="connsiteX1" fmla="*/ 1400141 w 2187928"/>
              <a:gd name="connsiteY1" fmla="*/ 976026 h 4356846"/>
              <a:gd name="connsiteX2" fmla="*/ 2186860 w 2187928"/>
              <a:gd name="connsiteY2" fmla="*/ 2232211 h 4356846"/>
              <a:gd name="connsiteX3" fmla="*/ 1260177 w 2187928"/>
              <a:gd name="connsiteY3" fmla="*/ 3315814 h 4356846"/>
              <a:gd name="connsiteX4" fmla="*/ 246748 w 2187928"/>
              <a:gd name="connsiteY4" fmla="*/ 4356846 h 4356846"/>
              <a:gd name="connsiteX0" fmla="*/ 55804 w 2187928"/>
              <a:gd name="connsiteY0" fmla="*/ 0 h 4356846"/>
              <a:gd name="connsiteX1" fmla="*/ 1400141 w 2187928"/>
              <a:gd name="connsiteY1" fmla="*/ 976026 h 4356846"/>
              <a:gd name="connsiteX2" fmla="*/ 2186860 w 2187928"/>
              <a:gd name="connsiteY2" fmla="*/ 2232211 h 4356846"/>
              <a:gd name="connsiteX3" fmla="*/ 1260177 w 2187928"/>
              <a:gd name="connsiteY3" fmla="*/ 3315814 h 4356846"/>
              <a:gd name="connsiteX4" fmla="*/ 246748 w 2187928"/>
              <a:gd name="connsiteY4" fmla="*/ 4356846 h 4356846"/>
              <a:gd name="connsiteX0" fmla="*/ 55804 w 2227818"/>
              <a:gd name="connsiteY0" fmla="*/ 0 h 4356846"/>
              <a:gd name="connsiteX1" fmla="*/ 1400141 w 2227818"/>
              <a:gd name="connsiteY1" fmla="*/ 976026 h 4356846"/>
              <a:gd name="connsiteX2" fmla="*/ 2226850 w 2227818"/>
              <a:gd name="connsiteY2" fmla="*/ 2124634 h 4356846"/>
              <a:gd name="connsiteX3" fmla="*/ 1260177 w 2227818"/>
              <a:gd name="connsiteY3" fmla="*/ 3315814 h 4356846"/>
              <a:gd name="connsiteX4" fmla="*/ 246748 w 2227818"/>
              <a:gd name="connsiteY4" fmla="*/ 4356846 h 4356846"/>
              <a:gd name="connsiteX0" fmla="*/ 55804 w 2228274"/>
              <a:gd name="connsiteY0" fmla="*/ 0 h 4356846"/>
              <a:gd name="connsiteX1" fmla="*/ 1400141 w 2228274"/>
              <a:gd name="connsiteY1" fmla="*/ 976026 h 4356846"/>
              <a:gd name="connsiteX2" fmla="*/ 2226850 w 2228274"/>
              <a:gd name="connsiteY2" fmla="*/ 2124634 h 4356846"/>
              <a:gd name="connsiteX3" fmla="*/ 1260177 w 2228274"/>
              <a:gd name="connsiteY3" fmla="*/ 3315814 h 4356846"/>
              <a:gd name="connsiteX4" fmla="*/ 246748 w 2228274"/>
              <a:gd name="connsiteY4" fmla="*/ 4356846 h 4356846"/>
              <a:gd name="connsiteX0" fmla="*/ 55804 w 2226870"/>
              <a:gd name="connsiteY0" fmla="*/ 0 h 4356846"/>
              <a:gd name="connsiteX1" fmla="*/ 1400141 w 2226870"/>
              <a:gd name="connsiteY1" fmla="*/ 976026 h 4356846"/>
              <a:gd name="connsiteX2" fmla="*/ 2226850 w 2226870"/>
              <a:gd name="connsiteY2" fmla="*/ 2124634 h 4356846"/>
              <a:gd name="connsiteX3" fmla="*/ 1380146 w 2226870"/>
              <a:gd name="connsiteY3" fmla="*/ 3315814 h 4356846"/>
              <a:gd name="connsiteX4" fmla="*/ 246748 w 2226870"/>
              <a:gd name="connsiteY4" fmla="*/ 4356846 h 4356846"/>
              <a:gd name="connsiteX0" fmla="*/ 55804 w 2226871"/>
              <a:gd name="connsiteY0" fmla="*/ 0 h 4356846"/>
              <a:gd name="connsiteX1" fmla="*/ 1400141 w 2226871"/>
              <a:gd name="connsiteY1" fmla="*/ 976026 h 4356846"/>
              <a:gd name="connsiteX2" fmla="*/ 2226850 w 2226871"/>
              <a:gd name="connsiteY2" fmla="*/ 2124634 h 4356846"/>
              <a:gd name="connsiteX3" fmla="*/ 1380146 w 2226871"/>
              <a:gd name="connsiteY3" fmla="*/ 3315814 h 4356846"/>
              <a:gd name="connsiteX4" fmla="*/ 246748 w 2226871"/>
              <a:gd name="connsiteY4" fmla="*/ 4356846 h 4356846"/>
              <a:gd name="connsiteX0" fmla="*/ 55804 w 2226871"/>
              <a:gd name="connsiteY0" fmla="*/ 0 h 4356846"/>
              <a:gd name="connsiteX1" fmla="*/ 1400141 w 2226871"/>
              <a:gd name="connsiteY1" fmla="*/ 976026 h 4356846"/>
              <a:gd name="connsiteX2" fmla="*/ 2226850 w 2226871"/>
              <a:gd name="connsiteY2" fmla="*/ 2124634 h 4356846"/>
              <a:gd name="connsiteX3" fmla="*/ 1380146 w 2226871"/>
              <a:gd name="connsiteY3" fmla="*/ 3315814 h 4356846"/>
              <a:gd name="connsiteX4" fmla="*/ 246748 w 2226871"/>
              <a:gd name="connsiteY4" fmla="*/ 4356846 h 4356846"/>
              <a:gd name="connsiteX0" fmla="*/ 55804 w 2226871"/>
              <a:gd name="connsiteY0" fmla="*/ 0 h 4585446"/>
              <a:gd name="connsiteX1" fmla="*/ 1400141 w 2226871"/>
              <a:gd name="connsiteY1" fmla="*/ 976026 h 4585446"/>
              <a:gd name="connsiteX2" fmla="*/ 2226850 w 2226871"/>
              <a:gd name="connsiteY2" fmla="*/ 2124634 h 4585446"/>
              <a:gd name="connsiteX3" fmla="*/ 1380146 w 2226871"/>
              <a:gd name="connsiteY3" fmla="*/ 3315814 h 4585446"/>
              <a:gd name="connsiteX4" fmla="*/ 186762 w 2226871"/>
              <a:gd name="connsiteY4" fmla="*/ 4585446 h 4585446"/>
              <a:gd name="connsiteX0" fmla="*/ 55804 w 2226871"/>
              <a:gd name="connsiteY0" fmla="*/ 0 h 4585446"/>
              <a:gd name="connsiteX1" fmla="*/ 1400141 w 2226871"/>
              <a:gd name="connsiteY1" fmla="*/ 976026 h 4585446"/>
              <a:gd name="connsiteX2" fmla="*/ 2226850 w 2226871"/>
              <a:gd name="connsiteY2" fmla="*/ 2124634 h 4585446"/>
              <a:gd name="connsiteX3" fmla="*/ 1380146 w 2226871"/>
              <a:gd name="connsiteY3" fmla="*/ 3315814 h 4585446"/>
              <a:gd name="connsiteX4" fmla="*/ 186762 w 2226871"/>
              <a:gd name="connsiteY4" fmla="*/ 4585446 h 4585446"/>
              <a:gd name="connsiteX0" fmla="*/ 61868 w 2092972"/>
              <a:gd name="connsiteY0" fmla="*/ 0 h 4598893"/>
              <a:gd name="connsiteX1" fmla="*/ 1266242 w 2092972"/>
              <a:gd name="connsiteY1" fmla="*/ 989473 h 4598893"/>
              <a:gd name="connsiteX2" fmla="*/ 2092951 w 2092972"/>
              <a:gd name="connsiteY2" fmla="*/ 2138081 h 4598893"/>
              <a:gd name="connsiteX3" fmla="*/ 1246247 w 2092972"/>
              <a:gd name="connsiteY3" fmla="*/ 3329261 h 4598893"/>
              <a:gd name="connsiteX4" fmla="*/ 52863 w 2092972"/>
              <a:gd name="connsiteY4" fmla="*/ 4598893 h 4598893"/>
              <a:gd name="connsiteX0" fmla="*/ 61868 w 2092972"/>
              <a:gd name="connsiteY0" fmla="*/ 0 h 4571999"/>
              <a:gd name="connsiteX1" fmla="*/ 1266242 w 2092972"/>
              <a:gd name="connsiteY1" fmla="*/ 989473 h 4571999"/>
              <a:gd name="connsiteX2" fmla="*/ 2092951 w 2092972"/>
              <a:gd name="connsiteY2" fmla="*/ 2138081 h 4571999"/>
              <a:gd name="connsiteX3" fmla="*/ 1246247 w 2092972"/>
              <a:gd name="connsiteY3" fmla="*/ 3329261 h 4571999"/>
              <a:gd name="connsiteX4" fmla="*/ 147926 w 2092972"/>
              <a:gd name="connsiteY4" fmla="*/ 4571999 h 4571999"/>
              <a:gd name="connsiteX0" fmla="*/ 61868 w 2092972"/>
              <a:gd name="connsiteY0" fmla="*/ 0 h 4440476"/>
              <a:gd name="connsiteX1" fmla="*/ 1266242 w 2092972"/>
              <a:gd name="connsiteY1" fmla="*/ 989473 h 4440476"/>
              <a:gd name="connsiteX2" fmla="*/ 2092951 w 2092972"/>
              <a:gd name="connsiteY2" fmla="*/ 2138081 h 4440476"/>
              <a:gd name="connsiteX3" fmla="*/ 1246247 w 2092972"/>
              <a:gd name="connsiteY3" fmla="*/ 3329261 h 4440476"/>
              <a:gd name="connsiteX4" fmla="*/ 171480 w 2092972"/>
              <a:gd name="connsiteY4" fmla="*/ 4440476 h 4440476"/>
              <a:gd name="connsiteX0" fmla="*/ 61868 w 2092972"/>
              <a:gd name="connsiteY0" fmla="*/ 0 h 4440476"/>
              <a:gd name="connsiteX1" fmla="*/ 1266242 w 2092972"/>
              <a:gd name="connsiteY1" fmla="*/ 989473 h 4440476"/>
              <a:gd name="connsiteX2" fmla="*/ 2092951 w 2092972"/>
              <a:gd name="connsiteY2" fmla="*/ 2138081 h 4440476"/>
              <a:gd name="connsiteX3" fmla="*/ 1246247 w 2092972"/>
              <a:gd name="connsiteY3" fmla="*/ 3329261 h 4440476"/>
              <a:gd name="connsiteX4" fmla="*/ 171480 w 2092972"/>
              <a:gd name="connsiteY4" fmla="*/ 4440476 h 4440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2972" h="4440476">
                <a:moveTo>
                  <a:pt x="61868" y="0"/>
                </a:moveTo>
                <a:cubicBezTo>
                  <a:pt x="-260605" y="196288"/>
                  <a:pt x="757771" y="677950"/>
                  <a:pt x="1266242" y="989473"/>
                </a:cubicBezTo>
                <a:cubicBezTo>
                  <a:pt x="1714728" y="1260654"/>
                  <a:pt x="2096283" y="1748116"/>
                  <a:pt x="2092951" y="2138081"/>
                </a:cubicBezTo>
                <a:cubicBezTo>
                  <a:pt x="2089619" y="2528046"/>
                  <a:pt x="1669573" y="2975155"/>
                  <a:pt x="1246247" y="3329261"/>
                </a:cubicBezTo>
                <a:cubicBezTo>
                  <a:pt x="802926" y="3683367"/>
                  <a:pt x="159130" y="4126661"/>
                  <a:pt x="171480" y="4440476"/>
                </a:cubicBezTo>
              </a:path>
            </a:pathLst>
          </a:custGeom>
          <a:ln w="539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50" name="椭圆 49"/>
          <p:cNvSpPr/>
          <p:nvPr/>
        </p:nvSpPr>
        <p:spPr>
          <a:xfrm>
            <a:off x="2351584" y="1039020"/>
            <a:ext cx="4298969" cy="1371580"/>
          </a:xfrm>
          <a:prstGeom prst="ellipse">
            <a:avLst/>
          </a:prstGeom>
          <a:ln w="19050">
            <a:solidFill>
              <a:schemeClr val="accent1">
                <a:lumMod val="20000"/>
                <a:lumOff val="80000"/>
              </a:schemeClr>
            </a:solidFill>
            <a:prstDash val="sys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dirty="0">
              <a:solidFill>
                <a:schemeClr val="tx1"/>
              </a:solidFill>
            </a:endParaRPr>
          </a:p>
        </p:txBody>
      </p:sp>
      <p:sp>
        <p:nvSpPr>
          <p:cNvPr id="51" name="椭圆 50"/>
          <p:cNvSpPr/>
          <p:nvPr/>
        </p:nvSpPr>
        <p:spPr>
          <a:xfrm>
            <a:off x="3599722" y="3169723"/>
            <a:ext cx="3220417" cy="1051366"/>
          </a:xfrm>
          <a:prstGeom prst="ellipse">
            <a:avLst/>
          </a:prstGeom>
          <a:ln w="19050">
            <a:solidFill>
              <a:schemeClr val="accent1">
                <a:lumMod val="20000"/>
                <a:lumOff val="80000"/>
              </a:schemeClr>
            </a:solidFill>
            <a:prstDash val="sys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dirty="0">
              <a:solidFill>
                <a:schemeClr val="tx1"/>
              </a:solidFill>
            </a:endParaRPr>
          </a:p>
        </p:txBody>
      </p:sp>
      <p:sp>
        <p:nvSpPr>
          <p:cNvPr id="52" name="椭圆 51"/>
          <p:cNvSpPr/>
          <p:nvPr/>
        </p:nvSpPr>
        <p:spPr>
          <a:xfrm>
            <a:off x="2351584" y="5016606"/>
            <a:ext cx="3840427" cy="1303002"/>
          </a:xfrm>
          <a:prstGeom prst="ellipse">
            <a:avLst/>
          </a:prstGeom>
          <a:ln w="19050">
            <a:solidFill>
              <a:schemeClr val="accent1">
                <a:lumMod val="20000"/>
                <a:lumOff val="80000"/>
              </a:schemeClr>
            </a:solidFill>
            <a:prstDash val="sys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dirty="0">
              <a:solidFill>
                <a:schemeClr val="tx1"/>
              </a:solidFill>
            </a:endParaRPr>
          </a:p>
        </p:txBody>
      </p:sp>
      <p:grpSp>
        <p:nvGrpSpPr>
          <p:cNvPr id="4" name="组合 3"/>
          <p:cNvGrpSpPr/>
          <p:nvPr/>
        </p:nvGrpSpPr>
        <p:grpSpPr>
          <a:xfrm>
            <a:off x="4466583" y="1576833"/>
            <a:ext cx="1980173" cy="4360925"/>
            <a:chOff x="3349937" y="1576833"/>
            <a:chExt cx="1485130" cy="4360925"/>
          </a:xfrm>
        </p:grpSpPr>
        <p:sp>
          <p:nvSpPr>
            <p:cNvPr id="48" name="任意多边形 47"/>
            <p:cNvSpPr/>
            <p:nvPr/>
          </p:nvSpPr>
          <p:spPr>
            <a:xfrm rot="342512" flipH="1">
              <a:off x="4326840" y="1576833"/>
              <a:ext cx="508227" cy="4360925"/>
            </a:xfrm>
            <a:custGeom>
              <a:avLst/>
              <a:gdLst>
                <a:gd name="connsiteX0" fmla="*/ 537882 w 1569425"/>
                <a:gd name="connsiteY0" fmla="*/ 0 h 3213847"/>
                <a:gd name="connsiteX1" fmla="*/ 1559859 w 1569425"/>
                <a:gd name="connsiteY1" fmla="*/ 1680882 h 3213847"/>
                <a:gd name="connsiteX2" fmla="*/ 0 w 1569425"/>
                <a:gd name="connsiteY2" fmla="*/ 3213847 h 3213847"/>
                <a:gd name="connsiteX0" fmla="*/ 295835 w 1562148"/>
                <a:gd name="connsiteY0" fmla="*/ 0 h 3523130"/>
                <a:gd name="connsiteX1" fmla="*/ 1559859 w 1562148"/>
                <a:gd name="connsiteY1" fmla="*/ 1990165 h 3523130"/>
                <a:gd name="connsiteX2" fmla="*/ 0 w 1562148"/>
                <a:gd name="connsiteY2" fmla="*/ 3523130 h 3523130"/>
                <a:gd name="connsiteX0" fmla="*/ 295835 w 1602379"/>
                <a:gd name="connsiteY0" fmla="*/ 0 h 3523130"/>
                <a:gd name="connsiteX1" fmla="*/ 1600200 w 1602379"/>
                <a:gd name="connsiteY1" fmla="*/ 1949824 h 3523130"/>
                <a:gd name="connsiteX2" fmla="*/ 0 w 1602379"/>
                <a:gd name="connsiteY2" fmla="*/ 3523130 h 3523130"/>
                <a:gd name="connsiteX0" fmla="*/ 295835 w 1600278"/>
                <a:gd name="connsiteY0" fmla="*/ 0 h 3523130"/>
                <a:gd name="connsiteX1" fmla="*/ 1600200 w 1600278"/>
                <a:gd name="connsiteY1" fmla="*/ 1949824 h 3523130"/>
                <a:gd name="connsiteX2" fmla="*/ 0 w 1600278"/>
                <a:gd name="connsiteY2" fmla="*/ 3523130 h 3523130"/>
                <a:gd name="connsiteX0" fmla="*/ 268941 w 1601962"/>
                <a:gd name="connsiteY0" fmla="*/ 0 h 3563471"/>
                <a:gd name="connsiteX1" fmla="*/ 1600200 w 1601962"/>
                <a:gd name="connsiteY1" fmla="*/ 1990165 h 3563471"/>
                <a:gd name="connsiteX2" fmla="*/ 0 w 1601962"/>
                <a:gd name="connsiteY2" fmla="*/ 3563471 h 3563471"/>
                <a:gd name="connsiteX0" fmla="*/ 268941 w 1601962"/>
                <a:gd name="connsiteY0" fmla="*/ 0 h 3563471"/>
                <a:gd name="connsiteX1" fmla="*/ 1600200 w 1601962"/>
                <a:gd name="connsiteY1" fmla="*/ 2030506 h 3563471"/>
                <a:gd name="connsiteX2" fmla="*/ 0 w 1601962"/>
                <a:gd name="connsiteY2" fmla="*/ 3563471 h 3563471"/>
                <a:gd name="connsiteX0" fmla="*/ 268941 w 1600219"/>
                <a:gd name="connsiteY0" fmla="*/ 0 h 3563471"/>
                <a:gd name="connsiteX1" fmla="*/ 1600200 w 1600219"/>
                <a:gd name="connsiteY1" fmla="*/ 2030506 h 3563471"/>
                <a:gd name="connsiteX2" fmla="*/ 0 w 1600219"/>
                <a:gd name="connsiteY2" fmla="*/ 3563471 h 3563471"/>
                <a:gd name="connsiteX0" fmla="*/ 268941 w 1606071"/>
                <a:gd name="connsiteY0" fmla="*/ 0 h 3563471"/>
                <a:gd name="connsiteX1" fmla="*/ 1600200 w 1606071"/>
                <a:gd name="connsiteY1" fmla="*/ 2030506 h 3563471"/>
                <a:gd name="connsiteX2" fmla="*/ 0 w 1606071"/>
                <a:gd name="connsiteY2" fmla="*/ 3563471 h 3563471"/>
                <a:gd name="connsiteX0" fmla="*/ 48998 w 1600250"/>
                <a:gd name="connsiteY0" fmla="*/ 0 h 3429000"/>
                <a:gd name="connsiteX1" fmla="*/ 1600200 w 1600250"/>
                <a:gd name="connsiteY1" fmla="*/ 1896035 h 3429000"/>
                <a:gd name="connsiteX2" fmla="*/ 0 w 1600250"/>
                <a:gd name="connsiteY2" fmla="*/ 3429000 h 3429000"/>
                <a:gd name="connsiteX0" fmla="*/ 48998 w 1300345"/>
                <a:gd name="connsiteY0" fmla="*/ 0 h 3429000"/>
                <a:gd name="connsiteX1" fmla="*/ 1300275 w 1300345"/>
                <a:gd name="connsiteY1" fmla="*/ 1949823 h 3429000"/>
                <a:gd name="connsiteX2" fmla="*/ 0 w 1300345"/>
                <a:gd name="connsiteY2" fmla="*/ 3429000 h 3429000"/>
                <a:gd name="connsiteX0" fmla="*/ 188962 w 1441228"/>
                <a:gd name="connsiteY0" fmla="*/ 0 h 3388659"/>
                <a:gd name="connsiteX1" fmla="*/ 1440239 w 1441228"/>
                <a:gd name="connsiteY1" fmla="*/ 1949823 h 3388659"/>
                <a:gd name="connsiteX2" fmla="*/ 0 w 1441228"/>
                <a:gd name="connsiteY2" fmla="*/ 3388659 h 3388659"/>
                <a:gd name="connsiteX0" fmla="*/ 208957 w 1461434"/>
                <a:gd name="connsiteY0" fmla="*/ 0 h 3455894"/>
                <a:gd name="connsiteX1" fmla="*/ 1460234 w 1461434"/>
                <a:gd name="connsiteY1" fmla="*/ 1949823 h 3455894"/>
                <a:gd name="connsiteX2" fmla="*/ 0 w 1461434"/>
                <a:gd name="connsiteY2" fmla="*/ 3455894 h 3455894"/>
                <a:gd name="connsiteX0" fmla="*/ 188962 w 1441228"/>
                <a:gd name="connsiteY0" fmla="*/ 0 h 3307976"/>
                <a:gd name="connsiteX1" fmla="*/ 1440239 w 1441228"/>
                <a:gd name="connsiteY1" fmla="*/ 1949823 h 3307976"/>
                <a:gd name="connsiteX2" fmla="*/ 0 w 1441228"/>
                <a:gd name="connsiteY2" fmla="*/ 3307976 h 3307976"/>
                <a:gd name="connsiteX0" fmla="*/ 188962 w 1441228"/>
                <a:gd name="connsiteY0" fmla="*/ 0 h 3307976"/>
                <a:gd name="connsiteX1" fmla="*/ 1440239 w 1441228"/>
                <a:gd name="connsiteY1" fmla="*/ 1949823 h 3307976"/>
                <a:gd name="connsiteX2" fmla="*/ 0 w 1441228"/>
                <a:gd name="connsiteY2" fmla="*/ 3307976 h 3307976"/>
                <a:gd name="connsiteX0" fmla="*/ 688835 w 1951098"/>
                <a:gd name="connsiteY0" fmla="*/ 0 h 4074458"/>
                <a:gd name="connsiteX1" fmla="*/ 1940112 w 1951098"/>
                <a:gd name="connsiteY1" fmla="*/ 1949823 h 4074458"/>
                <a:gd name="connsiteX2" fmla="*/ 0 w 1951098"/>
                <a:gd name="connsiteY2" fmla="*/ 4074458 h 4074458"/>
                <a:gd name="connsiteX0" fmla="*/ 688835 w 1943256"/>
                <a:gd name="connsiteY0" fmla="*/ 0 h 4074458"/>
                <a:gd name="connsiteX1" fmla="*/ 1940112 w 1943256"/>
                <a:gd name="connsiteY1" fmla="*/ 1949823 h 4074458"/>
                <a:gd name="connsiteX2" fmla="*/ 1013429 w 1943256"/>
                <a:gd name="connsiteY2" fmla="*/ 3033426 h 4074458"/>
                <a:gd name="connsiteX3" fmla="*/ 0 w 1943256"/>
                <a:gd name="connsiteY3" fmla="*/ 4074458 h 4074458"/>
                <a:gd name="connsiteX0" fmla="*/ 688835 w 1940771"/>
                <a:gd name="connsiteY0" fmla="*/ 0 h 4074458"/>
                <a:gd name="connsiteX1" fmla="*/ 1153393 w 1940771"/>
                <a:gd name="connsiteY1" fmla="*/ 693638 h 4074458"/>
                <a:gd name="connsiteX2" fmla="*/ 1940112 w 1940771"/>
                <a:gd name="connsiteY2" fmla="*/ 1949823 h 4074458"/>
                <a:gd name="connsiteX3" fmla="*/ 1013429 w 1940771"/>
                <a:gd name="connsiteY3" fmla="*/ 3033426 h 4074458"/>
                <a:gd name="connsiteX4" fmla="*/ 0 w 1940771"/>
                <a:gd name="connsiteY4" fmla="*/ 4074458 h 4074458"/>
                <a:gd name="connsiteX0" fmla="*/ 0 w 2111720"/>
                <a:gd name="connsiteY0" fmla="*/ 0 h 4397187"/>
                <a:gd name="connsiteX1" fmla="*/ 1324342 w 2111720"/>
                <a:gd name="connsiteY1" fmla="*/ 1016367 h 4397187"/>
                <a:gd name="connsiteX2" fmla="*/ 2111061 w 2111720"/>
                <a:gd name="connsiteY2" fmla="*/ 2272552 h 4397187"/>
                <a:gd name="connsiteX3" fmla="*/ 1184378 w 2111720"/>
                <a:gd name="connsiteY3" fmla="*/ 3356155 h 4397187"/>
                <a:gd name="connsiteX4" fmla="*/ 170949 w 2111720"/>
                <a:gd name="connsiteY4" fmla="*/ 4397187 h 4397187"/>
                <a:gd name="connsiteX0" fmla="*/ 0 w 2131715"/>
                <a:gd name="connsiteY0" fmla="*/ 0 h 4356846"/>
                <a:gd name="connsiteX1" fmla="*/ 1344337 w 2131715"/>
                <a:gd name="connsiteY1" fmla="*/ 976026 h 4356846"/>
                <a:gd name="connsiteX2" fmla="*/ 2131056 w 2131715"/>
                <a:gd name="connsiteY2" fmla="*/ 2232211 h 4356846"/>
                <a:gd name="connsiteX3" fmla="*/ 1204373 w 2131715"/>
                <a:gd name="connsiteY3" fmla="*/ 3315814 h 4356846"/>
                <a:gd name="connsiteX4" fmla="*/ 190944 w 2131715"/>
                <a:gd name="connsiteY4" fmla="*/ 4356846 h 4356846"/>
                <a:gd name="connsiteX0" fmla="*/ 6019 w 2137734"/>
                <a:gd name="connsiteY0" fmla="*/ 0 h 4356846"/>
                <a:gd name="connsiteX1" fmla="*/ 1350356 w 2137734"/>
                <a:gd name="connsiteY1" fmla="*/ 976026 h 4356846"/>
                <a:gd name="connsiteX2" fmla="*/ 2137075 w 2137734"/>
                <a:gd name="connsiteY2" fmla="*/ 2232211 h 4356846"/>
                <a:gd name="connsiteX3" fmla="*/ 1210392 w 2137734"/>
                <a:gd name="connsiteY3" fmla="*/ 3315814 h 4356846"/>
                <a:gd name="connsiteX4" fmla="*/ 196963 w 2137734"/>
                <a:gd name="connsiteY4" fmla="*/ 4356846 h 4356846"/>
                <a:gd name="connsiteX0" fmla="*/ 28507 w 2160222"/>
                <a:gd name="connsiteY0" fmla="*/ 0 h 4356846"/>
                <a:gd name="connsiteX1" fmla="*/ 1372844 w 2160222"/>
                <a:gd name="connsiteY1" fmla="*/ 976026 h 4356846"/>
                <a:gd name="connsiteX2" fmla="*/ 2159563 w 2160222"/>
                <a:gd name="connsiteY2" fmla="*/ 2232211 h 4356846"/>
                <a:gd name="connsiteX3" fmla="*/ 1232880 w 2160222"/>
                <a:gd name="connsiteY3" fmla="*/ 3315814 h 4356846"/>
                <a:gd name="connsiteX4" fmla="*/ 219451 w 2160222"/>
                <a:gd name="connsiteY4" fmla="*/ 4356846 h 4356846"/>
                <a:gd name="connsiteX0" fmla="*/ 46356 w 2178071"/>
                <a:gd name="connsiteY0" fmla="*/ 0 h 4356846"/>
                <a:gd name="connsiteX1" fmla="*/ 1390693 w 2178071"/>
                <a:gd name="connsiteY1" fmla="*/ 976026 h 4356846"/>
                <a:gd name="connsiteX2" fmla="*/ 2177412 w 2178071"/>
                <a:gd name="connsiteY2" fmla="*/ 2232211 h 4356846"/>
                <a:gd name="connsiteX3" fmla="*/ 1250729 w 2178071"/>
                <a:gd name="connsiteY3" fmla="*/ 3315814 h 4356846"/>
                <a:gd name="connsiteX4" fmla="*/ 237300 w 2178071"/>
                <a:gd name="connsiteY4" fmla="*/ 4356846 h 4356846"/>
                <a:gd name="connsiteX0" fmla="*/ 53638 w 2185353"/>
                <a:gd name="connsiteY0" fmla="*/ 0 h 4356846"/>
                <a:gd name="connsiteX1" fmla="*/ 1397975 w 2185353"/>
                <a:gd name="connsiteY1" fmla="*/ 976026 h 4356846"/>
                <a:gd name="connsiteX2" fmla="*/ 2184694 w 2185353"/>
                <a:gd name="connsiteY2" fmla="*/ 2232211 h 4356846"/>
                <a:gd name="connsiteX3" fmla="*/ 1258011 w 2185353"/>
                <a:gd name="connsiteY3" fmla="*/ 3315814 h 4356846"/>
                <a:gd name="connsiteX4" fmla="*/ 244582 w 2185353"/>
                <a:gd name="connsiteY4" fmla="*/ 4356846 h 4356846"/>
                <a:gd name="connsiteX0" fmla="*/ 53638 w 2185581"/>
                <a:gd name="connsiteY0" fmla="*/ 0 h 4356846"/>
                <a:gd name="connsiteX1" fmla="*/ 1397975 w 2185581"/>
                <a:gd name="connsiteY1" fmla="*/ 976026 h 4356846"/>
                <a:gd name="connsiteX2" fmla="*/ 2184694 w 2185581"/>
                <a:gd name="connsiteY2" fmla="*/ 2232211 h 4356846"/>
                <a:gd name="connsiteX3" fmla="*/ 1258011 w 2185581"/>
                <a:gd name="connsiteY3" fmla="*/ 3315814 h 4356846"/>
                <a:gd name="connsiteX4" fmla="*/ 244582 w 2185581"/>
                <a:gd name="connsiteY4" fmla="*/ 4356846 h 4356846"/>
                <a:gd name="connsiteX0" fmla="*/ 53638 w 2185762"/>
                <a:gd name="connsiteY0" fmla="*/ 0 h 4356846"/>
                <a:gd name="connsiteX1" fmla="*/ 1397975 w 2185762"/>
                <a:gd name="connsiteY1" fmla="*/ 976026 h 4356846"/>
                <a:gd name="connsiteX2" fmla="*/ 2184694 w 2185762"/>
                <a:gd name="connsiteY2" fmla="*/ 2232211 h 4356846"/>
                <a:gd name="connsiteX3" fmla="*/ 1258011 w 2185762"/>
                <a:gd name="connsiteY3" fmla="*/ 3315814 h 4356846"/>
                <a:gd name="connsiteX4" fmla="*/ 244582 w 2185762"/>
                <a:gd name="connsiteY4" fmla="*/ 4356846 h 4356846"/>
                <a:gd name="connsiteX0" fmla="*/ 55804 w 2187928"/>
                <a:gd name="connsiteY0" fmla="*/ 0 h 4356846"/>
                <a:gd name="connsiteX1" fmla="*/ 1400141 w 2187928"/>
                <a:gd name="connsiteY1" fmla="*/ 976026 h 4356846"/>
                <a:gd name="connsiteX2" fmla="*/ 2186860 w 2187928"/>
                <a:gd name="connsiteY2" fmla="*/ 2232211 h 4356846"/>
                <a:gd name="connsiteX3" fmla="*/ 1260177 w 2187928"/>
                <a:gd name="connsiteY3" fmla="*/ 3315814 h 4356846"/>
                <a:gd name="connsiteX4" fmla="*/ 246748 w 2187928"/>
                <a:gd name="connsiteY4" fmla="*/ 4356846 h 4356846"/>
                <a:gd name="connsiteX0" fmla="*/ 55804 w 2187928"/>
                <a:gd name="connsiteY0" fmla="*/ 0 h 4356846"/>
                <a:gd name="connsiteX1" fmla="*/ 1400141 w 2187928"/>
                <a:gd name="connsiteY1" fmla="*/ 976026 h 4356846"/>
                <a:gd name="connsiteX2" fmla="*/ 2186860 w 2187928"/>
                <a:gd name="connsiteY2" fmla="*/ 2232211 h 4356846"/>
                <a:gd name="connsiteX3" fmla="*/ 1260177 w 2187928"/>
                <a:gd name="connsiteY3" fmla="*/ 3315814 h 4356846"/>
                <a:gd name="connsiteX4" fmla="*/ 246748 w 2187928"/>
                <a:gd name="connsiteY4" fmla="*/ 4356846 h 4356846"/>
                <a:gd name="connsiteX0" fmla="*/ 55804 w 2227818"/>
                <a:gd name="connsiteY0" fmla="*/ 0 h 4356846"/>
                <a:gd name="connsiteX1" fmla="*/ 1400141 w 2227818"/>
                <a:gd name="connsiteY1" fmla="*/ 976026 h 4356846"/>
                <a:gd name="connsiteX2" fmla="*/ 2226850 w 2227818"/>
                <a:gd name="connsiteY2" fmla="*/ 2124634 h 4356846"/>
                <a:gd name="connsiteX3" fmla="*/ 1260177 w 2227818"/>
                <a:gd name="connsiteY3" fmla="*/ 3315814 h 4356846"/>
                <a:gd name="connsiteX4" fmla="*/ 246748 w 2227818"/>
                <a:gd name="connsiteY4" fmla="*/ 4356846 h 4356846"/>
                <a:gd name="connsiteX0" fmla="*/ 55804 w 2228274"/>
                <a:gd name="connsiteY0" fmla="*/ 0 h 4356846"/>
                <a:gd name="connsiteX1" fmla="*/ 1400141 w 2228274"/>
                <a:gd name="connsiteY1" fmla="*/ 976026 h 4356846"/>
                <a:gd name="connsiteX2" fmla="*/ 2226850 w 2228274"/>
                <a:gd name="connsiteY2" fmla="*/ 2124634 h 4356846"/>
                <a:gd name="connsiteX3" fmla="*/ 1260177 w 2228274"/>
                <a:gd name="connsiteY3" fmla="*/ 3315814 h 4356846"/>
                <a:gd name="connsiteX4" fmla="*/ 246748 w 2228274"/>
                <a:gd name="connsiteY4" fmla="*/ 4356846 h 4356846"/>
                <a:gd name="connsiteX0" fmla="*/ 55804 w 2226870"/>
                <a:gd name="connsiteY0" fmla="*/ 0 h 4356846"/>
                <a:gd name="connsiteX1" fmla="*/ 1400141 w 2226870"/>
                <a:gd name="connsiteY1" fmla="*/ 976026 h 4356846"/>
                <a:gd name="connsiteX2" fmla="*/ 2226850 w 2226870"/>
                <a:gd name="connsiteY2" fmla="*/ 2124634 h 4356846"/>
                <a:gd name="connsiteX3" fmla="*/ 1380146 w 2226870"/>
                <a:gd name="connsiteY3" fmla="*/ 3315814 h 4356846"/>
                <a:gd name="connsiteX4" fmla="*/ 246748 w 2226870"/>
                <a:gd name="connsiteY4" fmla="*/ 4356846 h 4356846"/>
                <a:gd name="connsiteX0" fmla="*/ 55804 w 2226871"/>
                <a:gd name="connsiteY0" fmla="*/ 0 h 4356846"/>
                <a:gd name="connsiteX1" fmla="*/ 1400141 w 2226871"/>
                <a:gd name="connsiteY1" fmla="*/ 976026 h 4356846"/>
                <a:gd name="connsiteX2" fmla="*/ 2226850 w 2226871"/>
                <a:gd name="connsiteY2" fmla="*/ 2124634 h 4356846"/>
                <a:gd name="connsiteX3" fmla="*/ 1380146 w 2226871"/>
                <a:gd name="connsiteY3" fmla="*/ 3315814 h 4356846"/>
                <a:gd name="connsiteX4" fmla="*/ 246748 w 2226871"/>
                <a:gd name="connsiteY4" fmla="*/ 4356846 h 4356846"/>
                <a:gd name="connsiteX0" fmla="*/ 55804 w 2226871"/>
                <a:gd name="connsiteY0" fmla="*/ 0 h 4356846"/>
                <a:gd name="connsiteX1" fmla="*/ 1400141 w 2226871"/>
                <a:gd name="connsiteY1" fmla="*/ 976026 h 4356846"/>
                <a:gd name="connsiteX2" fmla="*/ 2226850 w 2226871"/>
                <a:gd name="connsiteY2" fmla="*/ 2124634 h 4356846"/>
                <a:gd name="connsiteX3" fmla="*/ 1380146 w 2226871"/>
                <a:gd name="connsiteY3" fmla="*/ 3315814 h 4356846"/>
                <a:gd name="connsiteX4" fmla="*/ 246748 w 2226871"/>
                <a:gd name="connsiteY4" fmla="*/ 4356846 h 4356846"/>
                <a:gd name="connsiteX0" fmla="*/ 55804 w 2226871"/>
                <a:gd name="connsiteY0" fmla="*/ 0 h 4585446"/>
                <a:gd name="connsiteX1" fmla="*/ 1400141 w 2226871"/>
                <a:gd name="connsiteY1" fmla="*/ 976026 h 4585446"/>
                <a:gd name="connsiteX2" fmla="*/ 2226850 w 2226871"/>
                <a:gd name="connsiteY2" fmla="*/ 2124634 h 4585446"/>
                <a:gd name="connsiteX3" fmla="*/ 1380146 w 2226871"/>
                <a:gd name="connsiteY3" fmla="*/ 3315814 h 4585446"/>
                <a:gd name="connsiteX4" fmla="*/ 186762 w 2226871"/>
                <a:gd name="connsiteY4" fmla="*/ 4585446 h 4585446"/>
                <a:gd name="connsiteX0" fmla="*/ 55804 w 2226871"/>
                <a:gd name="connsiteY0" fmla="*/ 0 h 4585446"/>
                <a:gd name="connsiteX1" fmla="*/ 1400141 w 2226871"/>
                <a:gd name="connsiteY1" fmla="*/ 976026 h 4585446"/>
                <a:gd name="connsiteX2" fmla="*/ 2226850 w 2226871"/>
                <a:gd name="connsiteY2" fmla="*/ 2124634 h 4585446"/>
                <a:gd name="connsiteX3" fmla="*/ 1380146 w 2226871"/>
                <a:gd name="connsiteY3" fmla="*/ 3315814 h 4585446"/>
                <a:gd name="connsiteX4" fmla="*/ 186762 w 2226871"/>
                <a:gd name="connsiteY4" fmla="*/ 4585446 h 4585446"/>
                <a:gd name="connsiteX0" fmla="*/ 61868 w 2092972"/>
                <a:gd name="connsiteY0" fmla="*/ 0 h 4598893"/>
                <a:gd name="connsiteX1" fmla="*/ 1266242 w 2092972"/>
                <a:gd name="connsiteY1" fmla="*/ 989473 h 4598893"/>
                <a:gd name="connsiteX2" fmla="*/ 2092951 w 2092972"/>
                <a:gd name="connsiteY2" fmla="*/ 2138081 h 4598893"/>
                <a:gd name="connsiteX3" fmla="*/ 1246247 w 2092972"/>
                <a:gd name="connsiteY3" fmla="*/ 3329261 h 4598893"/>
                <a:gd name="connsiteX4" fmla="*/ 52863 w 2092972"/>
                <a:gd name="connsiteY4" fmla="*/ 4598893 h 4598893"/>
                <a:gd name="connsiteX0" fmla="*/ 309877 w 2340981"/>
                <a:gd name="connsiteY0" fmla="*/ 0 h 4598893"/>
                <a:gd name="connsiteX1" fmla="*/ 1514251 w 2340981"/>
                <a:gd name="connsiteY1" fmla="*/ 989473 h 4598893"/>
                <a:gd name="connsiteX2" fmla="*/ 2340960 w 2340981"/>
                <a:gd name="connsiteY2" fmla="*/ 2138081 h 4598893"/>
                <a:gd name="connsiteX3" fmla="*/ 1494256 w 2340981"/>
                <a:gd name="connsiteY3" fmla="*/ 3329261 h 4598893"/>
                <a:gd name="connsiteX4" fmla="*/ 300872 w 2340981"/>
                <a:gd name="connsiteY4" fmla="*/ 4598893 h 4598893"/>
                <a:gd name="connsiteX0" fmla="*/ 533592 w 2564696"/>
                <a:gd name="connsiteY0" fmla="*/ 0 h 4598893"/>
                <a:gd name="connsiteX1" fmla="*/ 1737966 w 2564696"/>
                <a:gd name="connsiteY1" fmla="*/ 989473 h 4598893"/>
                <a:gd name="connsiteX2" fmla="*/ 2564675 w 2564696"/>
                <a:gd name="connsiteY2" fmla="*/ 2138081 h 4598893"/>
                <a:gd name="connsiteX3" fmla="*/ 1717971 w 2564696"/>
                <a:gd name="connsiteY3" fmla="*/ 3329261 h 4598893"/>
                <a:gd name="connsiteX4" fmla="*/ 524587 w 2564696"/>
                <a:gd name="connsiteY4" fmla="*/ 4598893 h 4598893"/>
                <a:gd name="connsiteX0" fmla="*/ 511566 w 2543800"/>
                <a:gd name="connsiteY0" fmla="*/ 0 h 4598893"/>
                <a:gd name="connsiteX1" fmla="*/ 1715940 w 2543800"/>
                <a:gd name="connsiteY1" fmla="*/ 989473 h 4598893"/>
                <a:gd name="connsiteX2" fmla="*/ 2542649 w 2543800"/>
                <a:gd name="connsiteY2" fmla="*/ 2138081 h 4598893"/>
                <a:gd name="connsiteX3" fmla="*/ 1847559 w 2543800"/>
                <a:gd name="connsiteY3" fmla="*/ 3234047 h 4598893"/>
                <a:gd name="connsiteX4" fmla="*/ 502561 w 2543800"/>
                <a:gd name="connsiteY4" fmla="*/ 4598893 h 4598893"/>
                <a:gd name="connsiteX0" fmla="*/ 534954 w 2567188"/>
                <a:gd name="connsiteY0" fmla="*/ 0 h 4598893"/>
                <a:gd name="connsiteX1" fmla="*/ 1739328 w 2567188"/>
                <a:gd name="connsiteY1" fmla="*/ 989473 h 4598893"/>
                <a:gd name="connsiteX2" fmla="*/ 2566037 w 2567188"/>
                <a:gd name="connsiteY2" fmla="*/ 2138081 h 4598893"/>
                <a:gd name="connsiteX3" fmla="*/ 1870947 w 2567188"/>
                <a:gd name="connsiteY3" fmla="*/ 3234047 h 4598893"/>
                <a:gd name="connsiteX4" fmla="*/ 525949 w 2567188"/>
                <a:gd name="connsiteY4" fmla="*/ 4598893 h 4598893"/>
                <a:gd name="connsiteX0" fmla="*/ 534954 w 2567812"/>
                <a:gd name="connsiteY0" fmla="*/ 0 h 4598893"/>
                <a:gd name="connsiteX1" fmla="*/ 1739328 w 2567812"/>
                <a:gd name="connsiteY1" fmla="*/ 989473 h 4598893"/>
                <a:gd name="connsiteX2" fmla="*/ 2566037 w 2567812"/>
                <a:gd name="connsiteY2" fmla="*/ 2138081 h 4598893"/>
                <a:gd name="connsiteX3" fmla="*/ 1870947 w 2567812"/>
                <a:gd name="connsiteY3" fmla="*/ 3234047 h 4598893"/>
                <a:gd name="connsiteX4" fmla="*/ 525949 w 2567812"/>
                <a:gd name="connsiteY4" fmla="*/ 4598893 h 4598893"/>
                <a:gd name="connsiteX0" fmla="*/ 651078 w 2683936"/>
                <a:gd name="connsiteY0" fmla="*/ 0 h 4598893"/>
                <a:gd name="connsiteX1" fmla="*/ 1855452 w 2683936"/>
                <a:gd name="connsiteY1" fmla="*/ 989473 h 4598893"/>
                <a:gd name="connsiteX2" fmla="*/ 2682161 w 2683936"/>
                <a:gd name="connsiteY2" fmla="*/ 2138081 h 4598893"/>
                <a:gd name="connsiteX3" fmla="*/ 1987071 w 2683936"/>
                <a:gd name="connsiteY3" fmla="*/ 3234047 h 4598893"/>
                <a:gd name="connsiteX4" fmla="*/ 642073 w 2683936"/>
                <a:gd name="connsiteY4" fmla="*/ 4598893 h 4598893"/>
                <a:gd name="connsiteX0" fmla="*/ 709147 w 2754131"/>
                <a:gd name="connsiteY0" fmla="*/ 0 h 4598893"/>
                <a:gd name="connsiteX1" fmla="*/ 1591998 w 2754131"/>
                <a:gd name="connsiteY1" fmla="*/ 1249056 h 4598893"/>
                <a:gd name="connsiteX2" fmla="*/ 2740230 w 2754131"/>
                <a:gd name="connsiteY2" fmla="*/ 2138081 h 4598893"/>
                <a:gd name="connsiteX3" fmla="*/ 2045140 w 2754131"/>
                <a:gd name="connsiteY3" fmla="*/ 3234047 h 4598893"/>
                <a:gd name="connsiteX4" fmla="*/ 700142 w 2754131"/>
                <a:gd name="connsiteY4" fmla="*/ 4598893 h 4598893"/>
                <a:gd name="connsiteX0" fmla="*/ 753563 w 2798547"/>
                <a:gd name="connsiteY0" fmla="*/ 0 h 4598893"/>
                <a:gd name="connsiteX1" fmla="*/ 1636414 w 2798547"/>
                <a:gd name="connsiteY1" fmla="*/ 1249056 h 4598893"/>
                <a:gd name="connsiteX2" fmla="*/ 2784646 w 2798547"/>
                <a:gd name="connsiteY2" fmla="*/ 2138081 h 4598893"/>
                <a:gd name="connsiteX3" fmla="*/ 2089556 w 2798547"/>
                <a:gd name="connsiteY3" fmla="*/ 3234047 h 4598893"/>
                <a:gd name="connsiteX4" fmla="*/ 744558 w 2798547"/>
                <a:gd name="connsiteY4" fmla="*/ 4598893 h 4598893"/>
                <a:gd name="connsiteX0" fmla="*/ 753563 w 2798547"/>
                <a:gd name="connsiteY0" fmla="*/ 0 h 4598893"/>
                <a:gd name="connsiteX1" fmla="*/ 1636414 w 2798547"/>
                <a:gd name="connsiteY1" fmla="*/ 1249056 h 4598893"/>
                <a:gd name="connsiteX2" fmla="*/ 2784646 w 2798547"/>
                <a:gd name="connsiteY2" fmla="*/ 2138081 h 4598893"/>
                <a:gd name="connsiteX3" fmla="*/ 2089556 w 2798547"/>
                <a:gd name="connsiteY3" fmla="*/ 3234047 h 4598893"/>
                <a:gd name="connsiteX4" fmla="*/ 744558 w 2798547"/>
                <a:gd name="connsiteY4" fmla="*/ 4598893 h 4598893"/>
                <a:gd name="connsiteX0" fmla="*/ 613738 w 3136330"/>
                <a:gd name="connsiteY0" fmla="*/ 0 h 4579302"/>
                <a:gd name="connsiteX1" fmla="*/ 1974197 w 3136330"/>
                <a:gd name="connsiteY1" fmla="*/ 1229465 h 4579302"/>
                <a:gd name="connsiteX2" fmla="*/ 3122429 w 3136330"/>
                <a:gd name="connsiteY2" fmla="*/ 2118490 h 4579302"/>
                <a:gd name="connsiteX3" fmla="*/ 2427339 w 3136330"/>
                <a:gd name="connsiteY3" fmla="*/ 3214456 h 4579302"/>
                <a:gd name="connsiteX4" fmla="*/ 1082341 w 3136330"/>
                <a:gd name="connsiteY4" fmla="*/ 4579302 h 4579302"/>
                <a:gd name="connsiteX0" fmla="*/ 699892 w 3222484"/>
                <a:gd name="connsiteY0" fmla="*/ 0 h 4568860"/>
                <a:gd name="connsiteX1" fmla="*/ 2060351 w 3222484"/>
                <a:gd name="connsiteY1" fmla="*/ 1229465 h 4568860"/>
                <a:gd name="connsiteX2" fmla="*/ 3208583 w 3222484"/>
                <a:gd name="connsiteY2" fmla="*/ 2118490 h 4568860"/>
                <a:gd name="connsiteX3" fmla="*/ 2513493 w 3222484"/>
                <a:gd name="connsiteY3" fmla="*/ 3214456 h 4568860"/>
                <a:gd name="connsiteX4" fmla="*/ 433703 w 3222484"/>
                <a:gd name="connsiteY4" fmla="*/ 4568860 h 4568860"/>
                <a:gd name="connsiteX0" fmla="*/ 699892 w 3664454"/>
                <a:gd name="connsiteY0" fmla="*/ 0 h 4568860"/>
                <a:gd name="connsiteX1" fmla="*/ 2060351 w 3664454"/>
                <a:gd name="connsiteY1" fmla="*/ 1229465 h 4568860"/>
                <a:gd name="connsiteX2" fmla="*/ 3658694 w 3664454"/>
                <a:gd name="connsiteY2" fmla="*/ 2269963 h 4568860"/>
                <a:gd name="connsiteX3" fmla="*/ 2513493 w 3664454"/>
                <a:gd name="connsiteY3" fmla="*/ 3214456 h 4568860"/>
                <a:gd name="connsiteX4" fmla="*/ 433703 w 3664454"/>
                <a:gd name="connsiteY4" fmla="*/ 4568860 h 4568860"/>
                <a:gd name="connsiteX0" fmla="*/ 699892 w 3675493"/>
                <a:gd name="connsiteY0" fmla="*/ 0 h 4568860"/>
                <a:gd name="connsiteX1" fmla="*/ 1683764 w 3675493"/>
                <a:gd name="connsiteY1" fmla="*/ 1237301 h 4568860"/>
                <a:gd name="connsiteX2" fmla="*/ 3658694 w 3675493"/>
                <a:gd name="connsiteY2" fmla="*/ 2269963 h 4568860"/>
                <a:gd name="connsiteX3" fmla="*/ 2513493 w 3675493"/>
                <a:gd name="connsiteY3" fmla="*/ 3214456 h 4568860"/>
                <a:gd name="connsiteX4" fmla="*/ 433703 w 3675493"/>
                <a:gd name="connsiteY4" fmla="*/ 4568860 h 4568860"/>
                <a:gd name="connsiteX0" fmla="*/ 769642 w 3745243"/>
                <a:gd name="connsiteY0" fmla="*/ 0 h 4568860"/>
                <a:gd name="connsiteX1" fmla="*/ 1753514 w 3745243"/>
                <a:gd name="connsiteY1" fmla="*/ 1237301 h 4568860"/>
                <a:gd name="connsiteX2" fmla="*/ 3728444 w 3745243"/>
                <a:gd name="connsiteY2" fmla="*/ 2269963 h 4568860"/>
                <a:gd name="connsiteX3" fmla="*/ 2583243 w 3745243"/>
                <a:gd name="connsiteY3" fmla="*/ 3214456 h 4568860"/>
                <a:gd name="connsiteX4" fmla="*/ 503453 w 3745243"/>
                <a:gd name="connsiteY4" fmla="*/ 4568860 h 4568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5243" h="4568860">
                  <a:moveTo>
                    <a:pt x="769642" y="0"/>
                  </a:moveTo>
                  <a:cubicBezTo>
                    <a:pt x="-1048719" y="593564"/>
                    <a:pt x="801126" y="852448"/>
                    <a:pt x="1753514" y="1237301"/>
                  </a:cubicBezTo>
                  <a:cubicBezTo>
                    <a:pt x="2329783" y="1470167"/>
                    <a:pt x="3590156" y="1940437"/>
                    <a:pt x="3728444" y="2269963"/>
                  </a:cubicBezTo>
                  <a:cubicBezTo>
                    <a:pt x="3866732" y="2599489"/>
                    <a:pt x="3121616" y="2903449"/>
                    <a:pt x="2583243" y="3214456"/>
                  </a:cubicBezTo>
                  <a:cubicBezTo>
                    <a:pt x="1961874" y="3524660"/>
                    <a:pt x="-1033917" y="4000216"/>
                    <a:pt x="503453" y="4568860"/>
                  </a:cubicBezTo>
                </a:path>
              </a:pathLst>
            </a:custGeom>
            <a:ln w="53975">
              <a:solidFill>
                <a:schemeClr val="accent1">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cxnSp>
          <p:nvCxnSpPr>
            <p:cNvPr id="55" name="直接连接符 54"/>
            <p:cNvCxnSpPr/>
            <p:nvPr/>
          </p:nvCxnSpPr>
          <p:spPr>
            <a:xfrm>
              <a:off x="3349937" y="2862744"/>
              <a:ext cx="964625" cy="0"/>
            </a:xfrm>
            <a:prstGeom prst="line">
              <a:avLst/>
            </a:prstGeom>
            <a:ln w="63500">
              <a:solidFill>
                <a:schemeClr val="accent1">
                  <a:lumMod val="40000"/>
                  <a:lumOff val="60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44" name="标题 1"/>
          <p:cNvSpPr txBox="1">
            <a:spLocks/>
          </p:cNvSpPr>
          <p:nvPr/>
        </p:nvSpPr>
        <p:spPr bwMode="auto">
          <a:xfrm>
            <a:off x="190459" y="76200"/>
            <a:ext cx="11391941" cy="635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eaLnBrk="0" hangingPunct="0">
              <a:defRPr sz="2800" b="1">
                <a:solidFill>
                  <a:srgbClr val="FF0000"/>
                </a:solidFill>
                <a:latin typeface="微软雅黑" pitchFamily="34" charset="-122"/>
                <a:ea typeface="微软雅黑" pitchFamily="34" charset="-122"/>
              </a:defRPr>
            </a:lvl1pPr>
            <a:lvl2pPr eaLnBrk="0" hangingPunct="0">
              <a:defRPr sz="3200" b="1">
                <a:solidFill>
                  <a:srgbClr val="FF0000"/>
                </a:solidFill>
                <a:ea typeface="黑体" pitchFamily="2" charset="-122"/>
              </a:defRPr>
            </a:lvl2pPr>
            <a:lvl3pPr eaLnBrk="0" hangingPunct="0">
              <a:defRPr sz="3200" b="1">
                <a:solidFill>
                  <a:srgbClr val="FF0000"/>
                </a:solidFill>
                <a:ea typeface="黑体" pitchFamily="2" charset="-122"/>
              </a:defRPr>
            </a:lvl3pPr>
            <a:lvl4pPr eaLnBrk="0" hangingPunct="0">
              <a:defRPr sz="3200" b="1">
                <a:solidFill>
                  <a:srgbClr val="FF0000"/>
                </a:solidFill>
                <a:ea typeface="黑体" pitchFamily="2" charset="-122"/>
              </a:defRPr>
            </a:lvl4pPr>
            <a:lvl5pPr eaLnBrk="0" hangingPunct="0">
              <a:defRPr sz="3200" b="1">
                <a:solidFill>
                  <a:srgbClr val="FF0000"/>
                </a:solidFill>
                <a:ea typeface="黑体" pitchFamily="2" charset="-122"/>
              </a:defRPr>
            </a:lvl5pPr>
            <a:lvl6pPr marL="457200" fontAlgn="base">
              <a:spcBef>
                <a:spcPct val="0"/>
              </a:spcBef>
              <a:spcAft>
                <a:spcPct val="0"/>
              </a:spcAft>
              <a:defRPr sz="3200" b="1">
                <a:solidFill>
                  <a:srgbClr val="FF0000"/>
                </a:solidFill>
                <a:ea typeface="黑体" pitchFamily="2" charset="-122"/>
              </a:defRPr>
            </a:lvl6pPr>
            <a:lvl7pPr marL="914400" fontAlgn="base">
              <a:spcBef>
                <a:spcPct val="0"/>
              </a:spcBef>
              <a:spcAft>
                <a:spcPct val="0"/>
              </a:spcAft>
              <a:defRPr sz="3200" b="1">
                <a:solidFill>
                  <a:srgbClr val="FF0000"/>
                </a:solidFill>
                <a:ea typeface="黑体" pitchFamily="2" charset="-122"/>
              </a:defRPr>
            </a:lvl7pPr>
            <a:lvl8pPr marL="1371600" fontAlgn="base">
              <a:spcBef>
                <a:spcPct val="0"/>
              </a:spcBef>
              <a:spcAft>
                <a:spcPct val="0"/>
              </a:spcAft>
              <a:defRPr sz="3200" b="1">
                <a:solidFill>
                  <a:srgbClr val="FF0000"/>
                </a:solidFill>
                <a:ea typeface="黑体" pitchFamily="2" charset="-122"/>
              </a:defRPr>
            </a:lvl8pPr>
            <a:lvl9pPr marL="1828800" fontAlgn="base">
              <a:spcBef>
                <a:spcPct val="0"/>
              </a:spcBef>
              <a:spcAft>
                <a:spcPct val="0"/>
              </a:spcAft>
              <a:defRPr sz="3200" b="1">
                <a:solidFill>
                  <a:srgbClr val="FF0000"/>
                </a:solidFill>
                <a:ea typeface="黑体" pitchFamily="2" charset="-122"/>
              </a:defRPr>
            </a:lvl9pPr>
          </a:lstStyle>
          <a:p>
            <a:r>
              <a:rPr lang="zh-CN" altLang="en-US" dirty="0">
                <a:solidFill>
                  <a:schemeClr val="bg1"/>
                </a:solidFill>
              </a:rPr>
              <a:t>信息化推进策略</a:t>
            </a:r>
          </a:p>
        </p:txBody>
      </p:sp>
      <p:sp>
        <p:nvSpPr>
          <p:cNvPr id="22" name="TextBox 21"/>
          <p:cNvSpPr txBox="1"/>
          <p:nvPr/>
        </p:nvSpPr>
        <p:spPr>
          <a:xfrm>
            <a:off x="547519" y="1176179"/>
            <a:ext cx="677108" cy="1097265"/>
          </a:xfrm>
          <a:prstGeom prst="rect">
            <a:avLst/>
          </a:prstGeom>
          <a:noFill/>
        </p:spPr>
        <p:txBody>
          <a:bodyPr vert="eaVert" wrap="square" rtlCol="0">
            <a:spAutoFit/>
          </a:bodyPr>
          <a:lstStyle/>
          <a:p>
            <a:r>
              <a:rPr lang="zh-CN" altLang="en-US" sz="3200" b="1" dirty="0">
                <a:latin typeface="微软雅黑" pitchFamily="34" charset="-122"/>
                <a:ea typeface="微软雅黑" pitchFamily="34" charset="-122"/>
              </a:rPr>
              <a:t>健脑</a:t>
            </a:r>
          </a:p>
        </p:txBody>
      </p:sp>
      <p:sp>
        <p:nvSpPr>
          <p:cNvPr id="46" name="TextBox 45"/>
          <p:cNvSpPr txBox="1"/>
          <p:nvPr/>
        </p:nvSpPr>
        <p:spPr>
          <a:xfrm>
            <a:off x="522348" y="5212056"/>
            <a:ext cx="677108" cy="1097265"/>
          </a:xfrm>
          <a:prstGeom prst="rect">
            <a:avLst/>
          </a:prstGeom>
          <a:noFill/>
        </p:spPr>
        <p:txBody>
          <a:bodyPr vert="eaVert" wrap="square" rtlCol="0">
            <a:spAutoFit/>
          </a:bodyPr>
          <a:lstStyle/>
          <a:p>
            <a:r>
              <a:rPr lang="zh-CN" altLang="en-US" sz="3200" b="1" dirty="0">
                <a:latin typeface="微软雅黑" pitchFamily="34" charset="-122"/>
                <a:ea typeface="微软雅黑" pitchFamily="34" charset="-122"/>
              </a:rPr>
              <a:t>生肢</a:t>
            </a:r>
          </a:p>
        </p:txBody>
      </p:sp>
      <p:sp>
        <p:nvSpPr>
          <p:cNvPr id="47" name="椭圆 46"/>
          <p:cNvSpPr/>
          <p:nvPr/>
        </p:nvSpPr>
        <p:spPr>
          <a:xfrm>
            <a:off x="4269034" y="1426251"/>
            <a:ext cx="2018988" cy="548632"/>
          </a:xfrm>
          <a:prstGeom prst="ellipse">
            <a:avLst/>
          </a:prstGeom>
          <a:solidFill>
            <a:schemeClr val="bg1">
              <a:lumMod val="95000"/>
            </a:schemeClr>
          </a:solid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1600" b="1" dirty="0">
                <a:solidFill>
                  <a:schemeClr val="tx1"/>
                </a:solidFill>
                <a:latin typeface="微软雅黑" pitchFamily="34" charset="-122"/>
                <a:ea typeface="微软雅黑" pitchFamily="34" charset="-122"/>
              </a:rPr>
              <a:t>资金管理</a:t>
            </a:r>
          </a:p>
        </p:txBody>
      </p:sp>
      <p:sp>
        <p:nvSpPr>
          <p:cNvPr id="53" name="TextBox 52"/>
          <p:cNvSpPr txBox="1"/>
          <p:nvPr/>
        </p:nvSpPr>
        <p:spPr>
          <a:xfrm>
            <a:off x="789013" y="1356306"/>
            <a:ext cx="1370551" cy="704543"/>
          </a:xfrm>
          <a:prstGeom prst="rect">
            <a:avLst/>
          </a:prstGeom>
          <a:noFill/>
        </p:spPr>
        <p:txBody>
          <a:bodyPr vert="horz" wrap="square" lIns="0" tIns="0" rIns="0" bIns="0" rtlCol="0" anchor="ctr">
            <a:noAutofit/>
          </a:bodyPr>
          <a:lstStyle/>
          <a:p>
            <a:pPr algn="ctr">
              <a:lnSpc>
                <a:spcPts val="2000"/>
              </a:lnSpc>
            </a:pPr>
            <a:r>
              <a:rPr lang="zh-CN" altLang="en-US" sz="1600" b="1" dirty="0">
                <a:solidFill>
                  <a:schemeClr val="bg2">
                    <a:lumMod val="50000"/>
                  </a:schemeClr>
                </a:solidFill>
                <a:latin typeface="微软雅黑" pitchFamily="34" charset="-122"/>
                <a:ea typeface="微软雅黑" pitchFamily="34" charset="-122"/>
              </a:rPr>
              <a:t>决策</a:t>
            </a:r>
            <a:endParaRPr lang="en-US" altLang="zh-CN" sz="1600" b="1" dirty="0">
              <a:solidFill>
                <a:schemeClr val="bg2">
                  <a:lumMod val="50000"/>
                </a:schemeClr>
              </a:solidFill>
              <a:latin typeface="微软雅黑" pitchFamily="34" charset="-122"/>
              <a:ea typeface="微软雅黑" pitchFamily="34" charset="-122"/>
            </a:endParaRPr>
          </a:p>
          <a:p>
            <a:pPr algn="ctr">
              <a:lnSpc>
                <a:spcPts val="2000"/>
              </a:lnSpc>
            </a:pPr>
            <a:r>
              <a:rPr lang="zh-CN" altLang="en-US" sz="1600" b="1" dirty="0">
                <a:solidFill>
                  <a:schemeClr val="bg2">
                    <a:lumMod val="50000"/>
                  </a:schemeClr>
                </a:solidFill>
                <a:latin typeface="微软雅黑" pitchFamily="34" charset="-122"/>
                <a:ea typeface="微软雅黑" pitchFamily="34" charset="-122"/>
              </a:rPr>
              <a:t>控制</a:t>
            </a:r>
            <a:endParaRPr lang="en-US" altLang="zh-CN" sz="1600" b="1" dirty="0">
              <a:solidFill>
                <a:schemeClr val="bg2">
                  <a:lumMod val="50000"/>
                </a:schemeClr>
              </a:solidFill>
              <a:latin typeface="微软雅黑" pitchFamily="34" charset="-122"/>
              <a:ea typeface="微软雅黑" pitchFamily="34" charset="-122"/>
            </a:endParaRPr>
          </a:p>
        </p:txBody>
      </p:sp>
      <p:sp>
        <p:nvSpPr>
          <p:cNvPr id="56" name="TextBox 55"/>
          <p:cNvSpPr txBox="1"/>
          <p:nvPr/>
        </p:nvSpPr>
        <p:spPr>
          <a:xfrm>
            <a:off x="789013" y="5373217"/>
            <a:ext cx="1370551" cy="704543"/>
          </a:xfrm>
          <a:prstGeom prst="rect">
            <a:avLst/>
          </a:prstGeom>
          <a:noFill/>
        </p:spPr>
        <p:txBody>
          <a:bodyPr vert="horz" wrap="square" lIns="0" tIns="0" rIns="0" bIns="0" rtlCol="0" anchor="ctr">
            <a:noAutofit/>
          </a:bodyPr>
          <a:lstStyle/>
          <a:p>
            <a:pPr algn="ctr">
              <a:lnSpc>
                <a:spcPts val="2000"/>
              </a:lnSpc>
            </a:pPr>
            <a:r>
              <a:rPr lang="zh-CN" altLang="en-US" sz="1600" b="1" dirty="0">
                <a:solidFill>
                  <a:schemeClr val="bg2">
                    <a:lumMod val="50000"/>
                  </a:schemeClr>
                </a:solidFill>
                <a:latin typeface="微软雅黑" pitchFamily="34" charset="-122"/>
                <a:ea typeface="微软雅黑" pitchFamily="34" charset="-122"/>
              </a:rPr>
              <a:t>生产</a:t>
            </a:r>
            <a:endParaRPr lang="en-US" altLang="zh-CN" sz="1600" b="1" dirty="0">
              <a:solidFill>
                <a:schemeClr val="bg2">
                  <a:lumMod val="50000"/>
                </a:schemeClr>
              </a:solidFill>
              <a:latin typeface="微软雅黑" pitchFamily="34" charset="-122"/>
              <a:ea typeface="微软雅黑" pitchFamily="34" charset="-122"/>
            </a:endParaRPr>
          </a:p>
          <a:p>
            <a:pPr algn="ctr">
              <a:lnSpc>
                <a:spcPts val="2000"/>
              </a:lnSpc>
            </a:pPr>
            <a:r>
              <a:rPr lang="zh-CN" altLang="en-US" sz="1600" b="1" dirty="0">
                <a:solidFill>
                  <a:schemeClr val="bg2">
                    <a:lumMod val="50000"/>
                  </a:schemeClr>
                </a:solidFill>
                <a:latin typeface="微软雅黑" pitchFamily="34" charset="-122"/>
                <a:ea typeface="微软雅黑" pitchFamily="34" charset="-122"/>
              </a:rPr>
              <a:t>操作</a:t>
            </a:r>
            <a:endParaRPr lang="en-US" altLang="zh-CN" sz="1600" b="1" dirty="0">
              <a:solidFill>
                <a:schemeClr val="bg2">
                  <a:lumMod val="50000"/>
                </a:schemeClr>
              </a:solidFill>
              <a:latin typeface="微软雅黑" pitchFamily="34" charset="-122"/>
              <a:ea typeface="微软雅黑" pitchFamily="34" charset="-122"/>
            </a:endParaRPr>
          </a:p>
        </p:txBody>
      </p:sp>
      <p:sp>
        <p:nvSpPr>
          <p:cNvPr id="23" name="矩形 22"/>
          <p:cNvSpPr/>
          <p:nvPr/>
        </p:nvSpPr>
        <p:spPr>
          <a:xfrm>
            <a:off x="4987813" y="3234462"/>
            <a:ext cx="1415772" cy="338554"/>
          </a:xfrm>
          <a:prstGeom prst="rect">
            <a:avLst/>
          </a:prstGeom>
        </p:spPr>
        <p:txBody>
          <a:bodyPr wrap="none">
            <a:spAutoFit/>
          </a:bodyPr>
          <a:lstStyle/>
          <a:p>
            <a:pPr algn="ctr"/>
            <a:r>
              <a:rPr lang="zh-CN" altLang="en-US" sz="1600" b="1" dirty="0">
                <a:latin typeface="微软雅黑" pitchFamily="34" charset="-122"/>
                <a:ea typeface="微软雅黑" pitchFamily="34" charset="-122"/>
              </a:rPr>
              <a:t>投资项目管理</a:t>
            </a:r>
          </a:p>
        </p:txBody>
      </p:sp>
      <p:sp>
        <p:nvSpPr>
          <p:cNvPr id="58" name="椭圆 57"/>
          <p:cNvSpPr/>
          <p:nvPr/>
        </p:nvSpPr>
        <p:spPr>
          <a:xfrm>
            <a:off x="5903979" y="3725658"/>
            <a:ext cx="2094288" cy="548632"/>
          </a:xfrm>
          <a:prstGeom prst="ellipse">
            <a:avLst/>
          </a:prstGeom>
          <a:solidFill>
            <a:schemeClr val="bg1">
              <a:lumMod val="95000"/>
            </a:schemeClr>
          </a:solid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600" b="1" dirty="0">
                <a:solidFill>
                  <a:schemeClr val="tx1"/>
                </a:solidFill>
                <a:latin typeface="微软雅黑" pitchFamily="34" charset="-122"/>
                <a:ea typeface="微软雅黑" pitchFamily="34" charset="-122"/>
              </a:rPr>
              <a:t>供应</a:t>
            </a:r>
            <a:r>
              <a:rPr lang="en-US" altLang="zh-CN" sz="1600" b="1" dirty="0">
                <a:solidFill>
                  <a:schemeClr val="tx1"/>
                </a:solidFill>
                <a:latin typeface="微软雅黑" pitchFamily="34" charset="-122"/>
                <a:ea typeface="微软雅黑" pitchFamily="34" charset="-122"/>
              </a:rPr>
              <a:t>/</a:t>
            </a:r>
            <a:r>
              <a:rPr lang="zh-CN" altLang="en-US" sz="1600" b="1" dirty="0">
                <a:solidFill>
                  <a:schemeClr val="tx1"/>
                </a:solidFill>
                <a:latin typeface="微软雅黑" pitchFamily="34" charset="-122"/>
                <a:ea typeface="微软雅黑" pitchFamily="34" charset="-122"/>
              </a:rPr>
              <a:t>销售物流深化</a:t>
            </a:r>
          </a:p>
        </p:txBody>
      </p:sp>
      <p:sp>
        <p:nvSpPr>
          <p:cNvPr id="59" name="椭圆 58"/>
          <p:cNvSpPr/>
          <p:nvPr/>
        </p:nvSpPr>
        <p:spPr>
          <a:xfrm>
            <a:off x="6960097" y="3169723"/>
            <a:ext cx="1634049" cy="548632"/>
          </a:xfrm>
          <a:prstGeom prst="ellipse">
            <a:avLst/>
          </a:prstGeom>
          <a:solidFill>
            <a:schemeClr val="bg1">
              <a:lumMod val="95000"/>
            </a:schemeClr>
          </a:solid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600" b="1" dirty="0">
                <a:solidFill>
                  <a:schemeClr val="tx1"/>
                </a:solidFill>
                <a:latin typeface="微软雅黑" pitchFamily="34" charset="-122"/>
                <a:ea typeface="微软雅黑" pitchFamily="34" charset="-122"/>
              </a:rPr>
              <a:t>生产调度</a:t>
            </a:r>
          </a:p>
        </p:txBody>
      </p:sp>
      <p:sp>
        <p:nvSpPr>
          <p:cNvPr id="60" name="TextBox 59"/>
          <p:cNvSpPr txBox="1"/>
          <p:nvPr/>
        </p:nvSpPr>
        <p:spPr>
          <a:xfrm>
            <a:off x="7344139" y="5154200"/>
            <a:ext cx="533040" cy="1056040"/>
          </a:xfrm>
          <a:prstGeom prst="rect">
            <a:avLst/>
          </a:prstGeom>
          <a:solidFill>
            <a:schemeClr val="tx2">
              <a:lumMod val="75000"/>
            </a:schemeClr>
          </a:solidFill>
        </p:spPr>
        <p:txBody>
          <a:bodyPr vert="eaVert" wrap="square" lIns="0" tIns="0" rIns="0" bIns="0" rtlCol="0" anchor="ctr">
            <a:noAutofit/>
          </a:bodyPr>
          <a:lstStyle/>
          <a:p>
            <a:pPr algn="ctr">
              <a:lnSpc>
                <a:spcPts val="1400"/>
              </a:lnSpc>
            </a:pPr>
            <a:r>
              <a:rPr lang="zh-CN" altLang="en-US" sz="1600" dirty="0">
                <a:solidFill>
                  <a:schemeClr val="bg1"/>
                </a:solidFill>
                <a:latin typeface="微软雅黑" pitchFamily="34" charset="-122"/>
                <a:ea typeface="微软雅黑" pitchFamily="34" charset="-122"/>
              </a:rPr>
              <a:t>质量管理</a:t>
            </a:r>
          </a:p>
        </p:txBody>
      </p:sp>
      <p:sp>
        <p:nvSpPr>
          <p:cNvPr id="61" name="TextBox 60"/>
          <p:cNvSpPr txBox="1"/>
          <p:nvPr/>
        </p:nvSpPr>
        <p:spPr>
          <a:xfrm>
            <a:off x="7963227" y="5154200"/>
            <a:ext cx="533040" cy="1056040"/>
          </a:xfrm>
          <a:prstGeom prst="rect">
            <a:avLst/>
          </a:prstGeom>
          <a:solidFill>
            <a:schemeClr val="tx2">
              <a:lumMod val="75000"/>
            </a:schemeClr>
          </a:solidFill>
        </p:spPr>
        <p:txBody>
          <a:bodyPr vert="eaVert" wrap="square" lIns="0" tIns="0" rIns="0" bIns="0" rtlCol="0" anchor="ctr">
            <a:noAutofit/>
          </a:bodyPr>
          <a:lstStyle/>
          <a:p>
            <a:pPr algn="ctr">
              <a:lnSpc>
                <a:spcPts val="1400"/>
              </a:lnSpc>
            </a:pPr>
            <a:r>
              <a:rPr lang="zh-CN" altLang="en-US" sz="1600" dirty="0">
                <a:solidFill>
                  <a:schemeClr val="bg1"/>
                </a:solidFill>
                <a:latin typeface="微软雅黑" pitchFamily="34" charset="-122"/>
                <a:ea typeface="微软雅黑" pitchFamily="34" charset="-122"/>
              </a:rPr>
              <a:t>成本管理</a:t>
            </a:r>
          </a:p>
        </p:txBody>
      </p:sp>
      <p:grpSp>
        <p:nvGrpSpPr>
          <p:cNvPr id="14" name="组合 13"/>
          <p:cNvGrpSpPr/>
          <p:nvPr/>
        </p:nvGrpSpPr>
        <p:grpSpPr>
          <a:xfrm>
            <a:off x="6820141" y="1523881"/>
            <a:ext cx="2143252" cy="4298580"/>
            <a:chOff x="5115105" y="1523881"/>
            <a:chExt cx="1607439" cy="4298580"/>
          </a:xfrm>
        </p:grpSpPr>
        <p:sp>
          <p:nvSpPr>
            <p:cNvPr id="62" name="任意多边形 61"/>
            <p:cNvSpPr/>
            <p:nvPr/>
          </p:nvSpPr>
          <p:spPr>
            <a:xfrm rot="342512" flipH="1">
              <a:off x="6244414" y="1523881"/>
              <a:ext cx="478130" cy="4298580"/>
            </a:xfrm>
            <a:custGeom>
              <a:avLst/>
              <a:gdLst>
                <a:gd name="connsiteX0" fmla="*/ 537882 w 1569425"/>
                <a:gd name="connsiteY0" fmla="*/ 0 h 3213847"/>
                <a:gd name="connsiteX1" fmla="*/ 1559859 w 1569425"/>
                <a:gd name="connsiteY1" fmla="*/ 1680882 h 3213847"/>
                <a:gd name="connsiteX2" fmla="*/ 0 w 1569425"/>
                <a:gd name="connsiteY2" fmla="*/ 3213847 h 3213847"/>
                <a:gd name="connsiteX0" fmla="*/ 295835 w 1562148"/>
                <a:gd name="connsiteY0" fmla="*/ 0 h 3523130"/>
                <a:gd name="connsiteX1" fmla="*/ 1559859 w 1562148"/>
                <a:gd name="connsiteY1" fmla="*/ 1990165 h 3523130"/>
                <a:gd name="connsiteX2" fmla="*/ 0 w 1562148"/>
                <a:gd name="connsiteY2" fmla="*/ 3523130 h 3523130"/>
                <a:gd name="connsiteX0" fmla="*/ 295835 w 1602379"/>
                <a:gd name="connsiteY0" fmla="*/ 0 h 3523130"/>
                <a:gd name="connsiteX1" fmla="*/ 1600200 w 1602379"/>
                <a:gd name="connsiteY1" fmla="*/ 1949824 h 3523130"/>
                <a:gd name="connsiteX2" fmla="*/ 0 w 1602379"/>
                <a:gd name="connsiteY2" fmla="*/ 3523130 h 3523130"/>
                <a:gd name="connsiteX0" fmla="*/ 295835 w 1600278"/>
                <a:gd name="connsiteY0" fmla="*/ 0 h 3523130"/>
                <a:gd name="connsiteX1" fmla="*/ 1600200 w 1600278"/>
                <a:gd name="connsiteY1" fmla="*/ 1949824 h 3523130"/>
                <a:gd name="connsiteX2" fmla="*/ 0 w 1600278"/>
                <a:gd name="connsiteY2" fmla="*/ 3523130 h 3523130"/>
                <a:gd name="connsiteX0" fmla="*/ 268941 w 1601962"/>
                <a:gd name="connsiteY0" fmla="*/ 0 h 3563471"/>
                <a:gd name="connsiteX1" fmla="*/ 1600200 w 1601962"/>
                <a:gd name="connsiteY1" fmla="*/ 1990165 h 3563471"/>
                <a:gd name="connsiteX2" fmla="*/ 0 w 1601962"/>
                <a:gd name="connsiteY2" fmla="*/ 3563471 h 3563471"/>
                <a:gd name="connsiteX0" fmla="*/ 268941 w 1601962"/>
                <a:gd name="connsiteY0" fmla="*/ 0 h 3563471"/>
                <a:gd name="connsiteX1" fmla="*/ 1600200 w 1601962"/>
                <a:gd name="connsiteY1" fmla="*/ 2030506 h 3563471"/>
                <a:gd name="connsiteX2" fmla="*/ 0 w 1601962"/>
                <a:gd name="connsiteY2" fmla="*/ 3563471 h 3563471"/>
                <a:gd name="connsiteX0" fmla="*/ 268941 w 1600219"/>
                <a:gd name="connsiteY0" fmla="*/ 0 h 3563471"/>
                <a:gd name="connsiteX1" fmla="*/ 1600200 w 1600219"/>
                <a:gd name="connsiteY1" fmla="*/ 2030506 h 3563471"/>
                <a:gd name="connsiteX2" fmla="*/ 0 w 1600219"/>
                <a:gd name="connsiteY2" fmla="*/ 3563471 h 3563471"/>
                <a:gd name="connsiteX0" fmla="*/ 268941 w 1606071"/>
                <a:gd name="connsiteY0" fmla="*/ 0 h 3563471"/>
                <a:gd name="connsiteX1" fmla="*/ 1600200 w 1606071"/>
                <a:gd name="connsiteY1" fmla="*/ 2030506 h 3563471"/>
                <a:gd name="connsiteX2" fmla="*/ 0 w 1606071"/>
                <a:gd name="connsiteY2" fmla="*/ 3563471 h 3563471"/>
                <a:gd name="connsiteX0" fmla="*/ 48998 w 1600250"/>
                <a:gd name="connsiteY0" fmla="*/ 0 h 3429000"/>
                <a:gd name="connsiteX1" fmla="*/ 1600200 w 1600250"/>
                <a:gd name="connsiteY1" fmla="*/ 1896035 h 3429000"/>
                <a:gd name="connsiteX2" fmla="*/ 0 w 1600250"/>
                <a:gd name="connsiteY2" fmla="*/ 3429000 h 3429000"/>
                <a:gd name="connsiteX0" fmla="*/ 48998 w 1300345"/>
                <a:gd name="connsiteY0" fmla="*/ 0 h 3429000"/>
                <a:gd name="connsiteX1" fmla="*/ 1300275 w 1300345"/>
                <a:gd name="connsiteY1" fmla="*/ 1949823 h 3429000"/>
                <a:gd name="connsiteX2" fmla="*/ 0 w 1300345"/>
                <a:gd name="connsiteY2" fmla="*/ 3429000 h 3429000"/>
                <a:gd name="connsiteX0" fmla="*/ 188962 w 1441228"/>
                <a:gd name="connsiteY0" fmla="*/ 0 h 3388659"/>
                <a:gd name="connsiteX1" fmla="*/ 1440239 w 1441228"/>
                <a:gd name="connsiteY1" fmla="*/ 1949823 h 3388659"/>
                <a:gd name="connsiteX2" fmla="*/ 0 w 1441228"/>
                <a:gd name="connsiteY2" fmla="*/ 3388659 h 3388659"/>
                <a:gd name="connsiteX0" fmla="*/ 208957 w 1461434"/>
                <a:gd name="connsiteY0" fmla="*/ 0 h 3455894"/>
                <a:gd name="connsiteX1" fmla="*/ 1460234 w 1461434"/>
                <a:gd name="connsiteY1" fmla="*/ 1949823 h 3455894"/>
                <a:gd name="connsiteX2" fmla="*/ 0 w 1461434"/>
                <a:gd name="connsiteY2" fmla="*/ 3455894 h 3455894"/>
                <a:gd name="connsiteX0" fmla="*/ 188962 w 1441228"/>
                <a:gd name="connsiteY0" fmla="*/ 0 h 3307976"/>
                <a:gd name="connsiteX1" fmla="*/ 1440239 w 1441228"/>
                <a:gd name="connsiteY1" fmla="*/ 1949823 h 3307976"/>
                <a:gd name="connsiteX2" fmla="*/ 0 w 1441228"/>
                <a:gd name="connsiteY2" fmla="*/ 3307976 h 3307976"/>
                <a:gd name="connsiteX0" fmla="*/ 188962 w 1441228"/>
                <a:gd name="connsiteY0" fmla="*/ 0 h 3307976"/>
                <a:gd name="connsiteX1" fmla="*/ 1440239 w 1441228"/>
                <a:gd name="connsiteY1" fmla="*/ 1949823 h 3307976"/>
                <a:gd name="connsiteX2" fmla="*/ 0 w 1441228"/>
                <a:gd name="connsiteY2" fmla="*/ 3307976 h 3307976"/>
                <a:gd name="connsiteX0" fmla="*/ 688835 w 1951098"/>
                <a:gd name="connsiteY0" fmla="*/ 0 h 4074458"/>
                <a:gd name="connsiteX1" fmla="*/ 1940112 w 1951098"/>
                <a:gd name="connsiteY1" fmla="*/ 1949823 h 4074458"/>
                <a:gd name="connsiteX2" fmla="*/ 0 w 1951098"/>
                <a:gd name="connsiteY2" fmla="*/ 4074458 h 4074458"/>
                <a:gd name="connsiteX0" fmla="*/ 688835 w 1943256"/>
                <a:gd name="connsiteY0" fmla="*/ 0 h 4074458"/>
                <a:gd name="connsiteX1" fmla="*/ 1940112 w 1943256"/>
                <a:gd name="connsiteY1" fmla="*/ 1949823 h 4074458"/>
                <a:gd name="connsiteX2" fmla="*/ 1013429 w 1943256"/>
                <a:gd name="connsiteY2" fmla="*/ 3033426 h 4074458"/>
                <a:gd name="connsiteX3" fmla="*/ 0 w 1943256"/>
                <a:gd name="connsiteY3" fmla="*/ 4074458 h 4074458"/>
                <a:gd name="connsiteX0" fmla="*/ 688835 w 1940771"/>
                <a:gd name="connsiteY0" fmla="*/ 0 h 4074458"/>
                <a:gd name="connsiteX1" fmla="*/ 1153393 w 1940771"/>
                <a:gd name="connsiteY1" fmla="*/ 693638 h 4074458"/>
                <a:gd name="connsiteX2" fmla="*/ 1940112 w 1940771"/>
                <a:gd name="connsiteY2" fmla="*/ 1949823 h 4074458"/>
                <a:gd name="connsiteX3" fmla="*/ 1013429 w 1940771"/>
                <a:gd name="connsiteY3" fmla="*/ 3033426 h 4074458"/>
                <a:gd name="connsiteX4" fmla="*/ 0 w 1940771"/>
                <a:gd name="connsiteY4" fmla="*/ 4074458 h 4074458"/>
                <a:gd name="connsiteX0" fmla="*/ 0 w 2111720"/>
                <a:gd name="connsiteY0" fmla="*/ 0 h 4397187"/>
                <a:gd name="connsiteX1" fmla="*/ 1324342 w 2111720"/>
                <a:gd name="connsiteY1" fmla="*/ 1016367 h 4397187"/>
                <a:gd name="connsiteX2" fmla="*/ 2111061 w 2111720"/>
                <a:gd name="connsiteY2" fmla="*/ 2272552 h 4397187"/>
                <a:gd name="connsiteX3" fmla="*/ 1184378 w 2111720"/>
                <a:gd name="connsiteY3" fmla="*/ 3356155 h 4397187"/>
                <a:gd name="connsiteX4" fmla="*/ 170949 w 2111720"/>
                <a:gd name="connsiteY4" fmla="*/ 4397187 h 4397187"/>
                <a:gd name="connsiteX0" fmla="*/ 0 w 2131715"/>
                <a:gd name="connsiteY0" fmla="*/ 0 h 4356846"/>
                <a:gd name="connsiteX1" fmla="*/ 1344337 w 2131715"/>
                <a:gd name="connsiteY1" fmla="*/ 976026 h 4356846"/>
                <a:gd name="connsiteX2" fmla="*/ 2131056 w 2131715"/>
                <a:gd name="connsiteY2" fmla="*/ 2232211 h 4356846"/>
                <a:gd name="connsiteX3" fmla="*/ 1204373 w 2131715"/>
                <a:gd name="connsiteY3" fmla="*/ 3315814 h 4356846"/>
                <a:gd name="connsiteX4" fmla="*/ 190944 w 2131715"/>
                <a:gd name="connsiteY4" fmla="*/ 4356846 h 4356846"/>
                <a:gd name="connsiteX0" fmla="*/ 6019 w 2137734"/>
                <a:gd name="connsiteY0" fmla="*/ 0 h 4356846"/>
                <a:gd name="connsiteX1" fmla="*/ 1350356 w 2137734"/>
                <a:gd name="connsiteY1" fmla="*/ 976026 h 4356846"/>
                <a:gd name="connsiteX2" fmla="*/ 2137075 w 2137734"/>
                <a:gd name="connsiteY2" fmla="*/ 2232211 h 4356846"/>
                <a:gd name="connsiteX3" fmla="*/ 1210392 w 2137734"/>
                <a:gd name="connsiteY3" fmla="*/ 3315814 h 4356846"/>
                <a:gd name="connsiteX4" fmla="*/ 196963 w 2137734"/>
                <a:gd name="connsiteY4" fmla="*/ 4356846 h 4356846"/>
                <a:gd name="connsiteX0" fmla="*/ 28507 w 2160222"/>
                <a:gd name="connsiteY0" fmla="*/ 0 h 4356846"/>
                <a:gd name="connsiteX1" fmla="*/ 1372844 w 2160222"/>
                <a:gd name="connsiteY1" fmla="*/ 976026 h 4356846"/>
                <a:gd name="connsiteX2" fmla="*/ 2159563 w 2160222"/>
                <a:gd name="connsiteY2" fmla="*/ 2232211 h 4356846"/>
                <a:gd name="connsiteX3" fmla="*/ 1232880 w 2160222"/>
                <a:gd name="connsiteY3" fmla="*/ 3315814 h 4356846"/>
                <a:gd name="connsiteX4" fmla="*/ 219451 w 2160222"/>
                <a:gd name="connsiteY4" fmla="*/ 4356846 h 4356846"/>
                <a:gd name="connsiteX0" fmla="*/ 46356 w 2178071"/>
                <a:gd name="connsiteY0" fmla="*/ 0 h 4356846"/>
                <a:gd name="connsiteX1" fmla="*/ 1390693 w 2178071"/>
                <a:gd name="connsiteY1" fmla="*/ 976026 h 4356846"/>
                <a:gd name="connsiteX2" fmla="*/ 2177412 w 2178071"/>
                <a:gd name="connsiteY2" fmla="*/ 2232211 h 4356846"/>
                <a:gd name="connsiteX3" fmla="*/ 1250729 w 2178071"/>
                <a:gd name="connsiteY3" fmla="*/ 3315814 h 4356846"/>
                <a:gd name="connsiteX4" fmla="*/ 237300 w 2178071"/>
                <a:gd name="connsiteY4" fmla="*/ 4356846 h 4356846"/>
                <a:gd name="connsiteX0" fmla="*/ 53638 w 2185353"/>
                <a:gd name="connsiteY0" fmla="*/ 0 h 4356846"/>
                <a:gd name="connsiteX1" fmla="*/ 1397975 w 2185353"/>
                <a:gd name="connsiteY1" fmla="*/ 976026 h 4356846"/>
                <a:gd name="connsiteX2" fmla="*/ 2184694 w 2185353"/>
                <a:gd name="connsiteY2" fmla="*/ 2232211 h 4356846"/>
                <a:gd name="connsiteX3" fmla="*/ 1258011 w 2185353"/>
                <a:gd name="connsiteY3" fmla="*/ 3315814 h 4356846"/>
                <a:gd name="connsiteX4" fmla="*/ 244582 w 2185353"/>
                <a:gd name="connsiteY4" fmla="*/ 4356846 h 4356846"/>
                <a:gd name="connsiteX0" fmla="*/ 53638 w 2185581"/>
                <a:gd name="connsiteY0" fmla="*/ 0 h 4356846"/>
                <a:gd name="connsiteX1" fmla="*/ 1397975 w 2185581"/>
                <a:gd name="connsiteY1" fmla="*/ 976026 h 4356846"/>
                <a:gd name="connsiteX2" fmla="*/ 2184694 w 2185581"/>
                <a:gd name="connsiteY2" fmla="*/ 2232211 h 4356846"/>
                <a:gd name="connsiteX3" fmla="*/ 1258011 w 2185581"/>
                <a:gd name="connsiteY3" fmla="*/ 3315814 h 4356846"/>
                <a:gd name="connsiteX4" fmla="*/ 244582 w 2185581"/>
                <a:gd name="connsiteY4" fmla="*/ 4356846 h 4356846"/>
                <a:gd name="connsiteX0" fmla="*/ 53638 w 2185762"/>
                <a:gd name="connsiteY0" fmla="*/ 0 h 4356846"/>
                <a:gd name="connsiteX1" fmla="*/ 1397975 w 2185762"/>
                <a:gd name="connsiteY1" fmla="*/ 976026 h 4356846"/>
                <a:gd name="connsiteX2" fmla="*/ 2184694 w 2185762"/>
                <a:gd name="connsiteY2" fmla="*/ 2232211 h 4356846"/>
                <a:gd name="connsiteX3" fmla="*/ 1258011 w 2185762"/>
                <a:gd name="connsiteY3" fmla="*/ 3315814 h 4356846"/>
                <a:gd name="connsiteX4" fmla="*/ 244582 w 2185762"/>
                <a:gd name="connsiteY4" fmla="*/ 4356846 h 4356846"/>
                <a:gd name="connsiteX0" fmla="*/ 55804 w 2187928"/>
                <a:gd name="connsiteY0" fmla="*/ 0 h 4356846"/>
                <a:gd name="connsiteX1" fmla="*/ 1400141 w 2187928"/>
                <a:gd name="connsiteY1" fmla="*/ 976026 h 4356846"/>
                <a:gd name="connsiteX2" fmla="*/ 2186860 w 2187928"/>
                <a:gd name="connsiteY2" fmla="*/ 2232211 h 4356846"/>
                <a:gd name="connsiteX3" fmla="*/ 1260177 w 2187928"/>
                <a:gd name="connsiteY3" fmla="*/ 3315814 h 4356846"/>
                <a:gd name="connsiteX4" fmla="*/ 246748 w 2187928"/>
                <a:gd name="connsiteY4" fmla="*/ 4356846 h 4356846"/>
                <a:gd name="connsiteX0" fmla="*/ 55804 w 2187928"/>
                <a:gd name="connsiteY0" fmla="*/ 0 h 4356846"/>
                <a:gd name="connsiteX1" fmla="*/ 1400141 w 2187928"/>
                <a:gd name="connsiteY1" fmla="*/ 976026 h 4356846"/>
                <a:gd name="connsiteX2" fmla="*/ 2186860 w 2187928"/>
                <a:gd name="connsiteY2" fmla="*/ 2232211 h 4356846"/>
                <a:gd name="connsiteX3" fmla="*/ 1260177 w 2187928"/>
                <a:gd name="connsiteY3" fmla="*/ 3315814 h 4356846"/>
                <a:gd name="connsiteX4" fmla="*/ 246748 w 2187928"/>
                <a:gd name="connsiteY4" fmla="*/ 4356846 h 4356846"/>
                <a:gd name="connsiteX0" fmla="*/ 55804 w 2227818"/>
                <a:gd name="connsiteY0" fmla="*/ 0 h 4356846"/>
                <a:gd name="connsiteX1" fmla="*/ 1400141 w 2227818"/>
                <a:gd name="connsiteY1" fmla="*/ 976026 h 4356846"/>
                <a:gd name="connsiteX2" fmla="*/ 2226850 w 2227818"/>
                <a:gd name="connsiteY2" fmla="*/ 2124634 h 4356846"/>
                <a:gd name="connsiteX3" fmla="*/ 1260177 w 2227818"/>
                <a:gd name="connsiteY3" fmla="*/ 3315814 h 4356846"/>
                <a:gd name="connsiteX4" fmla="*/ 246748 w 2227818"/>
                <a:gd name="connsiteY4" fmla="*/ 4356846 h 4356846"/>
                <a:gd name="connsiteX0" fmla="*/ 55804 w 2228274"/>
                <a:gd name="connsiteY0" fmla="*/ 0 h 4356846"/>
                <a:gd name="connsiteX1" fmla="*/ 1400141 w 2228274"/>
                <a:gd name="connsiteY1" fmla="*/ 976026 h 4356846"/>
                <a:gd name="connsiteX2" fmla="*/ 2226850 w 2228274"/>
                <a:gd name="connsiteY2" fmla="*/ 2124634 h 4356846"/>
                <a:gd name="connsiteX3" fmla="*/ 1260177 w 2228274"/>
                <a:gd name="connsiteY3" fmla="*/ 3315814 h 4356846"/>
                <a:gd name="connsiteX4" fmla="*/ 246748 w 2228274"/>
                <a:gd name="connsiteY4" fmla="*/ 4356846 h 4356846"/>
                <a:gd name="connsiteX0" fmla="*/ 55804 w 2226870"/>
                <a:gd name="connsiteY0" fmla="*/ 0 h 4356846"/>
                <a:gd name="connsiteX1" fmla="*/ 1400141 w 2226870"/>
                <a:gd name="connsiteY1" fmla="*/ 976026 h 4356846"/>
                <a:gd name="connsiteX2" fmla="*/ 2226850 w 2226870"/>
                <a:gd name="connsiteY2" fmla="*/ 2124634 h 4356846"/>
                <a:gd name="connsiteX3" fmla="*/ 1380146 w 2226870"/>
                <a:gd name="connsiteY3" fmla="*/ 3315814 h 4356846"/>
                <a:gd name="connsiteX4" fmla="*/ 246748 w 2226870"/>
                <a:gd name="connsiteY4" fmla="*/ 4356846 h 4356846"/>
                <a:gd name="connsiteX0" fmla="*/ 55804 w 2226871"/>
                <a:gd name="connsiteY0" fmla="*/ 0 h 4356846"/>
                <a:gd name="connsiteX1" fmla="*/ 1400141 w 2226871"/>
                <a:gd name="connsiteY1" fmla="*/ 976026 h 4356846"/>
                <a:gd name="connsiteX2" fmla="*/ 2226850 w 2226871"/>
                <a:gd name="connsiteY2" fmla="*/ 2124634 h 4356846"/>
                <a:gd name="connsiteX3" fmla="*/ 1380146 w 2226871"/>
                <a:gd name="connsiteY3" fmla="*/ 3315814 h 4356846"/>
                <a:gd name="connsiteX4" fmla="*/ 246748 w 2226871"/>
                <a:gd name="connsiteY4" fmla="*/ 4356846 h 4356846"/>
                <a:gd name="connsiteX0" fmla="*/ 55804 w 2226871"/>
                <a:gd name="connsiteY0" fmla="*/ 0 h 4356846"/>
                <a:gd name="connsiteX1" fmla="*/ 1400141 w 2226871"/>
                <a:gd name="connsiteY1" fmla="*/ 976026 h 4356846"/>
                <a:gd name="connsiteX2" fmla="*/ 2226850 w 2226871"/>
                <a:gd name="connsiteY2" fmla="*/ 2124634 h 4356846"/>
                <a:gd name="connsiteX3" fmla="*/ 1380146 w 2226871"/>
                <a:gd name="connsiteY3" fmla="*/ 3315814 h 4356846"/>
                <a:gd name="connsiteX4" fmla="*/ 246748 w 2226871"/>
                <a:gd name="connsiteY4" fmla="*/ 4356846 h 4356846"/>
                <a:gd name="connsiteX0" fmla="*/ 55804 w 2226871"/>
                <a:gd name="connsiteY0" fmla="*/ 0 h 4585446"/>
                <a:gd name="connsiteX1" fmla="*/ 1400141 w 2226871"/>
                <a:gd name="connsiteY1" fmla="*/ 976026 h 4585446"/>
                <a:gd name="connsiteX2" fmla="*/ 2226850 w 2226871"/>
                <a:gd name="connsiteY2" fmla="*/ 2124634 h 4585446"/>
                <a:gd name="connsiteX3" fmla="*/ 1380146 w 2226871"/>
                <a:gd name="connsiteY3" fmla="*/ 3315814 h 4585446"/>
                <a:gd name="connsiteX4" fmla="*/ 186762 w 2226871"/>
                <a:gd name="connsiteY4" fmla="*/ 4585446 h 4585446"/>
                <a:gd name="connsiteX0" fmla="*/ 55804 w 2226871"/>
                <a:gd name="connsiteY0" fmla="*/ 0 h 4585446"/>
                <a:gd name="connsiteX1" fmla="*/ 1400141 w 2226871"/>
                <a:gd name="connsiteY1" fmla="*/ 976026 h 4585446"/>
                <a:gd name="connsiteX2" fmla="*/ 2226850 w 2226871"/>
                <a:gd name="connsiteY2" fmla="*/ 2124634 h 4585446"/>
                <a:gd name="connsiteX3" fmla="*/ 1380146 w 2226871"/>
                <a:gd name="connsiteY3" fmla="*/ 3315814 h 4585446"/>
                <a:gd name="connsiteX4" fmla="*/ 186762 w 2226871"/>
                <a:gd name="connsiteY4" fmla="*/ 4585446 h 4585446"/>
                <a:gd name="connsiteX0" fmla="*/ 61868 w 2092972"/>
                <a:gd name="connsiteY0" fmla="*/ 0 h 4598893"/>
                <a:gd name="connsiteX1" fmla="*/ 1266242 w 2092972"/>
                <a:gd name="connsiteY1" fmla="*/ 989473 h 4598893"/>
                <a:gd name="connsiteX2" fmla="*/ 2092951 w 2092972"/>
                <a:gd name="connsiteY2" fmla="*/ 2138081 h 4598893"/>
                <a:gd name="connsiteX3" fmla="*/ 1246247 w 2092972"/>
                <a:gd name="connsiteY3" fmla="*/ 3329261 h 4598893"/>
                <a:gd name="connsiteX4" fmla="*/ 52863 w 2092972"/>
                <a:gd name="connsiteY4" fmla="*/ 4598893 h 4598893"/>
                <a:gd name="connsiteX0" fmla="*/ 309877 w 2340981"/>
                <a:gd name="connsiteY0" fmla="*/ 0 h 4598893"/>
                <a:gd name="connsiteX1" fmla="*/ 1514251 w 2340981"/>
                <a:gd name="connsiteY1" fmla="*/ 989473 h 4598893"/>
                <a:gd name="connsiteX2" fmla="*/ 2340960 w 2340981"/>
                <a:gd name="connsiteY2" fmla="*/ 2138081 h 4598893"/>
                <a:gd name="connsiteX3" fmla="*/ 1494256 w 2340981"/>
                <a:gd name="connsiteY3" fmla="*/ 3329261 h 4598893"/>
                <a:gd name="connsiteX4" fmla="*/ 300872 w 2340981"/>
                <a:gd name="connsiteY4" fmla="*/ 4598893 h 4598893"/>
                <a:gd name="connsiteX0" fmla="*/ 533592 w 2564696"/>
                <a:gd name="connsiteY0" fmla="*/ 0 h 4598893"/>
                <a:gd name="connsiteX1" fmla="*/ 1737966 w 2564696"/>
                <a:gd name="connsiteY1" fmla="*/ 989473 h 4598893"/>
                <a:gd name="connsiteX2" fmla="*/ 2564675 w 2564696"/>
                <a:gd name="connsiteY2" fmla="*/ 2138081 h 4598893"/>
                <a:gd name="connsiteX3" fmla="*/ 1717971 w 2564696"/>
                <a:gd name="connsiteY3" fmla="*/ 3329261 h 4598893"/>
                <a:gd name="connsiteX4" fmla="*/ 524587 w 2564696"/>
                <a:gd name="connsiteY4" fmla="*/ 4598893 h 4598893"/>
                <a:gd name="connsiteX0" fmla="*/ 511566 w 2543800"/>
                <a:gd name="connsiteY0" fmla="*/ 0 h 4598893"/>
                <a:gd name="connsiteX1" fmla="*/ 1715940 w 2543800"/>
                <a:gd name="connsiteY1" fmla="*/ 989473 h 4598893"/>
                <a:gd name="connsiteX2" fmla="*/ 2542649 w 2543800"/>
                <a:gd name="connsiteY2" fmla="*/ 2138081 h 4598893"/>
                <a:gd name="connsiteX3" fmla="*/ 1847559 w 2543800"/>
                <a:gd name="connsiteY3" fmla="*/ 3234047 h 4598893"/>
                <a:gd name="connsiteX4" fmla="*/ 502561 w 2543800"/>
                <a:gd name="connsiteY4" fmla="*/ 4598893 h 4598893"/>
                <a:gd name="connsiteX0" fmla="*/ 534954 w 2567188"/>
                <a:gd name="connsiteY0" fmla="*/ 0 h 4598893"/>
                <a:gd name="connsiteX1" fmla="*/ 1739328 w 2567188"/>
                <a:gd name="connsiteY1" fmla="*/ 989473 h 4598893"/>
                <a:gd name="connsiteX2" fmla="*/ 2566037 w 2567188"/>
                <a:gd name="connsiteY2" fmla="*/ 2138081 h 4598893"/>
                <a:gd name="connsiteX3" fmla="*/ 1870947 w 2567188"/>
                <a:gd name="connsiteY3" fmla="*/ 3234047 h 4598893"/>
                <a:gd name="connsiteX4" fmla="*/ 525949 w 2567188"/>
                <a:gd name="connsiteY4" fmla="*/ 4598893 h 4598893"/>
                <a:gd name="connsiteX0" fmla="*/ 534954 w 2567812"/>
                <a:gd name="connsiteY0" fmla="*/ 0 h 4598893"/>
                <a:gd name="connsiteX1" fmla="*/ 1739328 w 2567812"/>
                <a:gd name="connsiteY1" fmla="*/ 989473 h 4598893"/>
                <a:gd name="connsiteX2" fmla="*/ 2566037 w 2567812"/>
                <a:gd name="connsiteY2" fmla="*/ 2138081 h 4598893"/>
                <a:gd name="connsiteX3" fmla="*/ 1870947 w 2567812"/>
                <a:gd name="connsiteY3" fmla="*/ 3234047 h 4598893"/>
                <a:gd name="connsiteX4" fmla="*/ 525949 w 2567812"/>
                <a:gd name="connsiteY4" fmla="*/ 4598893 h 4598893"/>
                <a:gd name="connsiteX0" fmla="*/ 651078 w 2683936"/>
                <a:gd name="connsiteY0" fmla="*/ 0 h 4598893"/>
                <a:gd name="connsiteX1" fmla="*/ 1855452 w 2683936"/>
                <a:gd name="connsiteY1" fmla="*/ 989473 h 4598893"/>
                <a:gd name="connsiteX2" fmla="*/ 2682161 w 2683936"/>
                <a:gd name="connsiteY2" fmla="*/ 2138081 h 4598893"/>
                <a:gd name="connsiteX3" fmla="*/ 1987071 w 2683936"/>
                <a:gd name="connsiteY3" fmla="*/ 3234047 h 4598893"/>
                <a:gd name="connsiteX4" fmla="*/ 642073 w 2683936"/>
                <a:gd name="connsiteY4" fmla="*/ 4598893 h 4598893"/>
                <a:gd name="connsiteX0" fmla="*/ 709147 w 2754131"/>
                <a:gd name="connsiteY0" fmla="*/ 0 h 4598893"/>
                <a:gd name="connsiteX1" fmla="*/ 1591998 w 2754131"/>
                <a:gd name="connsiteY1" fmla="*/ 1249056 h 4598893"/>
                <a:gd name="connsiteX2" fmla="*/ 2740230 w 2754131"/>
                <a:gd name="connsiteY2" fmla="*/ 2138081 h 4598893"/>
                <a:gd name="connsiteX3" fmla="*/ 2045140 w 2754131"/>
                <a:gd name="connsiteY3" fmla="*/ 3234047 h 4598893"/>
                <a:gd name="connsiteX4" fmla="*/ 700142 w 2754131"/>
                <a:gd name="connsiteY4" fmla="*/ 4598893 h 4598893"/>
                <a:gd name="connsiteX0" fmla="*/ 753563 w 2798547"/>
                <a:gd name="connsiteY0" fmla="*/ 0 h 4598893"/>
                <a:gd name="connsiteX1" fmla="*/ 1636414 w 2798547"/>
                <a:gd name="connsiteY1" fmla="*/ 1249056 h 4598893"/>
                <a:gd name="connsiteX2" fmla="*/ 2784646 w 2798547"/>
                <a:gd name="connsiteY2" fmla="*/ 2138081 h 4598893"/>
                <a:gd name="connsiteX3" fmla="*/ 2089556 w 2798547"/>
                <a:gd name="connsiteY3" fmla="*/ 3234047 h 4598893"/>
                <a:gd name="connsiteX4" fmla="*/ 744558 w 2798547"/>
                <a:gd name="connsiteY4" fmla="*/ 4598893 h 4598893"/>
                <a:gd name="connsiteX0" fmla="*/ 753563 w 2798547"/>
                <a:gd name="connsiteY0" fmla="*/ 0 h 4598893"/>
                <a:gd name="connsiteX1" fmla="*/ 1636414 w 2798547"/>
                <a:gd name="connsiteY1" fmla="*/ 1249056 h 4598893"/>
                <a:gd name="connsiteX2" fmla="*/ 2784646 w 2798547"/>
                <a:gd name="connsiteY2" fmla="*/ 2138081 h 4598893"/>
                <a:gd name="connsiteX3" fmla="*/ 2089556 w 2798547"/>
                <a:gd name="connsiteY3" fmla="*/ 3234047 h 4598893"/>
                <a:gd name="connsiteX4" fmla="*/ 744558 w 2798547"/>
                <a:gd name="connsiteY4" fmla="*/ 4598893 h 4598893"/>
                <a:gd name="connsiteX0" fmla="*/ 687877 w 2686918"/>
                <a:gd name="connsiteY0" fmla="*/ 0 h 4532297"/>
                <a:gd name="connsiteX1" fmla="*/ 1524785 w 2686918"/>
                <a:gd name="connsiteY1" fmla="*/ 1182460 h 4532297"/>
                <a:gd name="connsiteX2" fmla="*/ 2673017 w 2686918"/>
                <a:gd name="connsiteY2" fmla="*/ 2071485 h 4532297"/>
                <a:gd name="connsiteX3" fmla="*/ 1977927 w 2686918"/>
                <a:gd name="connsiteY3" fmla="*/ 3167451 h 4532297"/>
                <a:gd name="connsiteX4" fmla="*/ 632929 w 2686918"/>
                <a:gd name="connsiteY4" fmla="*/ 4532297 h 4532297"/>
                <a:gd name="connsiteX0" fmla="*/ 994179 w 3002822"/>
                <a:gd name="connsiteY0" fmla="*/ 0 h 4532297"/>
                <a:gd name="connsiteX1" fmla="*/ 1831087 w 3002822"/>
                <a:gd name="connsiteY1" fmla="*/ 1182460 h 4532297"/>
                <a:gd name="connsiteX2" fmla="*/ 2979319 w 3002822"/>
                <a:gd name="connsiteY2" fmla="*/ 2071485 h 4532297"/>
                <a:gd name="connsiteX3" fmla="*/ 695214 w 3002822"/>
                <a:gd name="connsiteY3" fmla="*/ 3052548 h 4532297"/>
                <a:gd name="connsiteX4" fmla="*/ 939231 w 3002822"/>
                <a:gd name="connsiteY4" fmla="*/ 4532297 h 4532297"/>
                <a:gd name="connsiteX0" fmla="*/ 1443135 w 3451778"/>
                <a:gd name="connsiteY0" fmla="*/ 0 h 4443505"/>
                <a:gd name="connsiteX1" fmla="*/ 2280043 w 3451778"/>
                <a:gd name="connsiteY1" fmla="*/ 1182460 h 4443505"/>
                <a:gd name="connsiteX2" fmla="*/ 3428275 w 3451778"/>
                <a:gd name="connsiteY2" fmla="*/ 2071485 h 4443505"/>
                <a:gd name="connsiteX3" fmla="*/ 1144170 w 3451778"/>
                <a:gd name="connsiteY3" fmla="*/ 3052548 h 4443505"/>
                <a:gd name="connsiteX4" fmla="*/ 708484 w 3451778"/>
                <a:gd name="connsiteY4" fmla="*/ 4443505 h 4443505"/>
                <a:gd name="connsiteX0" fmla="*/ 550247 w 3646878"/>
                <a:gd name="connsiteY0" fmla="*/ 1 h 4485115"/>
                <a:gd name="connsiteX1" fmla="*/ 2470987 w 3646878"/>
                <a:gd name="connsiteY1" fmla="*/ 1224070 h 4485115"/>
                <a:gd name="connsiteX2" fmla="*/ 3619219 w 3646878"/>
                <a:gd name="connsiteY2" fmla="*/ 2113095 h 4485115"/>
                <a:gd name="connsiteX3" fmla="*/ 1335114 w 3646878"/>
                <a:gd name="connsiteY3" fmla="*/ 3094158 h 4485115"/>
                <a:gd name="connsiteX4" fmla="*/ 899428 w 3646878"/>
                <a:gd name="connsiteY4" fmla="*/ 4485115 h 4485115"/>
                <a:gd name="connsiteX0" fmla="*/ 554138 w 3857925"/>
                <a:gd name="connsiteY0" fmla="*/ 0 h 4485114"/>
                <a:gd name="connsiteX1" fmla="*/ 2474878 w 3857925"/>
                <a:gd name="connsiteY1" fmla="*/ 1224069 h 4485114"/>
                <a:gd name="connsiteX2" fmla="*/ 3834465 w 3857925"/>
                <a:gd name="connsiteY2" fmla="*/ 2470723 h 4485114"/>
                <a:gd name="connsiteX3" fmla="*/ 1339005 w 3857925"/>
                <a:gd name="connsiteY3" fmla="*/ 3094157 h 4485114"/>
                <a:gd name="connsiteX4" fmla="*/ 903319 w 3857925"/>
                <a:gd name="connsiteY4" fmla="*/ 4485114 h 4485114"/>
                <a:gd name="connsiteX0" fmla="*/ 563202 w 3863179"/>
                <a:gd name="connsiteY0" fmla="*/ 0 h 4485114"/>
                <a:gd name="connsiteX1" fmla="*/ 2410520 w 3863179"/>
                <a:gd name="connsiteY1" fmla="*/ 1459454 h 4485114"/>
                <a:gd name="connsiteX2" fmla="*/ 3843529 w 3863179"/>
                <a:gd name="connsiteY2" fmla="*/ 2470723 h 4485114"/>
                <a:gd name="connsiteX3" fmla="*/ 1348069 w 3863179"/>
                <a:gd name="connsiteY3" fmla="*/ 3094157 h 4485114"/>
                <a:gd name="connsiteX4" fmla="*/ 912383 w 3863179"/>
                <a:gd name="connsiteY4" fmla="*/ 4485114 h 4485114"/>
                <a:gd name="connsiteX0" fmla="*/ 555405 w 3449831"/>
                <a:gd name="connsiteY0" fmla="*/ 0 h 4485114"/>
                <a:gd name="connsiteX1" fmla="*/ 2402723 w 3449831"/>
                <a:gd name="connsiteY1" fmla="*/ 1459454 h 4485114"/>
                <a:gd name="connsiteX2" fmla="*/ 3422367 w 3449831"/>
                <a:gd name="connsiteY2" fmla="*/ 2267852 h 4485114"/>
                <a:gd name="connsiteX3" fmla="*/ 1340272 w 3449831"/>
                <a:gd name="connsiteY3" fmla="*/ 3094157 h 4485114"/>
                <a:gd name="connsiteX4" fmla="*/ 904586 w 3449831"/>
                <a:gd name="connsiteY4" fmla="*/ 4485114 h 4485114"/>
                <a:gd name="connsiteX0" fmla="*/ 555405 w 3425888"/>
                <a:gd name="connsiteY0" fmla="*/ 0 h 4485114"/>
                <a:gd name="connsiteX1" fmla="*/ 2402723 w 3425888"/>
                <a:gd name="connsiteY1" fmla="*/ 1459454 h 4485114"/>
                <a:gd name="connsiteX2" fmla="*/ 3422367 w 3425888"/>
                <a:gd name="connsiteY2" fmla="*/ 2267852 h 4485114"/>
                <a:gd name="connsiteX3" fmla="*/ 1340272 w 3425888"/>
                <a:gd name="connsiteY3" fmla="*/ 3094157 h 4485114"/>
                <a:gd name="connsiteX4" fmla="*/ 904586 w 3425888"/>
                <a:gd name="connsiteY4" fmla="*/ 4485114 h 4485114"/>
                <a:gd name="connsiteX0" fmla="*/ 623401 w 3493884"/>
                <a:gd name="connsiteY0" fmla="*/ 0 h 4485114"/>
                <a:gd name="connsiteX1" fmla="*/ 2470719 w 3493884"/>
                <a:gd name="connsiteY1" fmla="*/ 1459454 h 4485114"/>
                <a:gd name="connsiteX2" fmla="*/ 3490363 w 3493884"/>
                <a:gd name="connsiteY2" fmla="*/ 2267852 h 4485114"/>
                <a:gd name="connsiteX3" fmla="*/ 1408268 w 3493884"/>
                <a:gd name="connsiteY3" fmla="*/ 3094157 h 4485114"/>
                <a:gd name="connsiteX4" fmla="*/ 972582 w 3493884"/>
                <a:gd name="connsiteY4" fmla="*/ 4485114 h 4485114"/>
                <a:gd name="connsiteX0" fmla="*/ 623401 w 3523449"/>
                <a:gd name="connsiteY0" fmla="*/ 0 h 4485114"/>
                <a:gd name="connsiteX1" fmla="*/ 2470719 w 3523449"/>
                <a:gd name="connsiteY1" fmla="*/ 1459454 h 4485114"/>
                <a:gd name="connsiteX2" fmla="*/ 3490363 w 3523449"/>
                <a:gd name="connsiteY2" fmla="*/ 2267852 h 4485114"/>
                <a:gd name="connsiteX3" fmla="*/ 1408268 w 3523449"/>
                <a:gd name="connsiteY3" fmla="*/ 3094157 h 4485114"/>
                <a:gd name="connsiteX4" fmla="*/ 972582 w 3523449"/>
                <a:gd name="connsiteY4" fmla="*/ 4485114 h 4485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449" h="4485114">
                  <a:moveTo>
                    <a:pt x="623401" y="0"/>
                  </a:moveTo>
                  <a:cubicBezTo>
                    <a:pt x="-1194960" y="593564"/>
                    <a:pt x="1441792" y="1073678"/>
                    <a:pt x="2470719" y="1459454"/>
                  </a:cubicBezTo>
                  <a:cubicBezTo>
                    <a:pt x="3041189" y="1673341"/>
                    <a:pt x="3676619" y="1982397"/>
                    <a:pt x="3490363" y="2267852"/>
                  </a:cubicBezTo>
                  <a:cubicBezTo>
                    <a:pt x="3304107" y="2553307"/>
                    <a:pt x="1946641" y="2783150"/>
                    <a:pt x="1408268" y="3094157"/>
                  </a:cubicBezTo>
                  <a:cubicBezTo>
                    <a:pt x="786899" y="3404361"/>
                    <a:pt x="-564788" y="3916470"/>
                    <a:pt x="972582" y="4485114"/>
                  </a:cubicBezTo>
                </a:path>
              </a:pathLst>
            </a:custGeom>
            <a:ln w="53975">
              <a:solidFill>
                <a:srgbClr val="3399FF"/>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cxnSp>
          <p:nvCxnSpPr>
            <p:cNvPr id="66" name="直接连接符 65"/>
            <p:cNvCxnSpPr/>
            <p:nvPr/>
          </p:nvCxnSpPr>
          <p:spPr>
            <a:xfrm>
              <a:off x="5115105" y="2862744"/>
              <a:ext cx="964625" cy="0"/>
            </a:xfrm>
            <a:prstGeom prst="line">
              <a:avLst/>
            </a:prstGeom>
            <a:ln w="63500">
              <a:solidFill>
                <a:srgbClr val="00B0F0"/>
              </a:solidFill>
              <a:tailEnd type="stealth" w="med" len="lg"/>
            </a:ln>
          </p:spPr>
          <p:style>
            <a:lnRef idx="1">
              <a:schemeClr val="accent1"/>
            </a:lnRef>
            <a:fillRef idx="0">
              <a:schemeClr val="accent1"/>
            </a:fillRef>
            <a:effectRef idx="0">
              <a:schemeClr val="accent1"/>
            </a:effectRef>
            <a:fontRef idx="minor">
              <a:schemeClr val="tx1"/>
            </a:fontRef>
          </p:style>
        </p:cxnSp>
      </p:grpSp>
      <p:cxnSp>
        <p:nvCxnSpPr>
          <p:cNvPr id="67" name="直接连接符 66"/>
          <p:cNvCxnSpPr/>
          <p:nvPr/>
        </p:nvCxnSpPr>
        <p:spPr>
          <a:xfrm>
            <a:off x="8930813" y="2862744"/>
            <a:ext cx="909604" cy="0"/>
          </a:xfrm>
          <a:prstGeom prst="line">
            <a:avLst/>
          </a:prstGeom>
          <a:ln w="63500">
            <a:solidFill>
              <a:schemeClr val="accent2">
                <a:lumMod val="40000"/>
                <a:lumOff val="6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59362" y="3276604"/>
            <a:ext cx="1169551" cy="761980"/>
          </a:xfrm>
          <a:prstGeom prst="rect">
            <a:avLst/>
          </a:prstGeom>
          <a:noFill/>
        </p:spPr>
        <p:txBody>
          <a:bodyPr vert="eaVert" wrap="square" rtlCol="0">
            <a:spAutoFit/>
          </a:bodyPr>
          <a:lstStyle/>
          <a:p>
            <a:endParaRPr lang="en-US" altLang="zh-CN" sz="3200" b="1" dirty="0">
              <a:latin typeface="微软雅黑" pitchFamily="34" charset="-122"/>
              <a:ea typeface="微软雅黑" pitchFamily="34" charset="-122"/>
            </a:endParaRPr>
          </a:p>
          <a:p>
            <a:r>
              <a:rPr lang="zh-CN" altLang="en-US" sz="3200" b="1" dirty="0">
                <a:latin typeface="微软雅黑" pitchFamily="34" charset="-122"/>
                <a:ea typeface="微软雅黑" pitchFamily="34" charset="-122"/>
              </a:rPr>
              <a:t>壮</a:t>
            </a:r>
          </a:p>
        </p:txBody>
      </p:sp>
      <p:sp>
        <p:nvSpPr>
          <p:cNvPr id="64" name="TextBox 63"/>
          <p:cNvSpPr txBox="1"/>
          <p:nvPr/>
        </p:nvSpPr>
        <p:spPr>
          <a:xfrm>
            <a:off x="659362" y="3779497"/>
            <a:ext cx="677108" cy="1097265"/>
          </a:xfrm>
          <a:prstGeom prst="rect">
            <a:avLst/>
          </a:prstGeom>
          <a:noFill/>
        </p:spPr>
        <p:txBody>
          <a:bodyPr vert="eaVert" wrap="square" rtlCol="0">
            <a:spAutoFit/>
          </a:bodyPr>
          <a:lstStyle/>
          <a:p>
            <a:r>
              <a:rPr lang="zh-CN" altLang="en-US" sz="3200" b="1" dirty="0">
                <a:latin typeface="微软雅黑" pitchFamily="34" charset="-122"/>
                <a:ea typeface="微软雅黑" pitchFamily="34" charset="-122"/>
              </a:rPr>
              <a:t>腰</a:t>
            </a:r>
          </a:p>
        </p:txBody>
      </p:sp>
    </p:spTree>
    <p:extLst>
      <p:ext uri="{BB962C8B-B14F-4D97-AF65-F5344CB8AC3E}">
        <p14:creationId xmlns:p14="http://schemas.microsoft.com/office/powerpoint/2010/main" val="66478564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left)">
                                      <p:cBhvr>
                                        <p:cTn id="1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bwMode="auto">
          <a:xfrm>
            <a:off x="609600" y="1079936"/>
            <a:ext cx="1828800" cy="5410200"/>
          </a:xfrm>
          <a:prstGeom prst="rect">
            <a:avLst/>
          </a:prstGeom>
          <a:solidFill>
            <a:srgbClr val="AD5A27">
              <a:alpha val="22000"/>
            </a:srgbClr>
          </a:solidFill>
          <a:ln>
            <a:headEnd type="none" w="med" len="med"/>
            <a:tailEnd type="none" w="med" len="med"/>
          </a:ln>
          <a:effectLst>
            <a:outerShdw blurRad="40000" dist="23000" dir="5400000" rotWithShape="0">
              <a:schemeClr val="bg1">
                <a:lumMod val="50000"/>
                <a:alpha val="35000"/>
              </a:schemeClr>
            </a:outerShdw>
          </a:effectLst>
          <a:scene3d>
            <a:camera prst="orthographicFront">
              <a:rot lat="0" lon="0" rev="0"/>
            </a:camera>
            <a:lightRig rig="threePt" dir="t">
              <a:rot lat="0" lon="0" rev="1200000"/>
            </a:lightRig>
          </a:scene3d>
          <a:sp3d>
            <a:bevelT w="12700" h="6350"/>
          </a:sp3d>
        </p:spPr>
        <p:style>
          <a:lnRef idx="0">
            <a:schemeClr val="accent5"/>
          </a:lnRef>
          <a:fillRef idx="3">
            <a:schemeClr val="accent5"/>
          </a:fillRef>
          <a:effectRef idx="3">
            <a:schemeClr val="accent5"/>
          </a:effectRef>
          <a:fontRef idx="minor">
            <a:schemeClr val="lt1"/>
          </a:fontRef>
        </p:style>
        <p:txBody>
          <a:bodyPr wrap="none" anchor="ctr"/>
          <a:lstStyle/>
          <a:p>
            <a:pPr fontAlgn="auto">
              <a:spcBef>
                <a:spcPts val="0"/>
              </a:spcBef>
              <a:spcAft>
                <a:spcPts val="0"/>
              </a:spcAft>
              <a:defRPr/>
            </a:pPr>
            <a:endParaRPr lang="en-US" altLang="zh-CN" dirty="0">
              <a:solidFill>
                <a:schemeClr val="bg1"/>
              </a:solidFill>
              <a:latin typeface="Arial" pitchFamily="34" charset="0"/>
              <a:ea typeface="微软雅黑" pitchFamily="34" charset="-122"/>
              <a:cs typeface="Arial" pitchFamily="34" charset="0"/>
            </a:endParaRPr>
          </a:p>
        </p:txBody>
      </p:sp>
      <p:sp>
        <p:nvSpPr>
          <p:cNvPr id="28" name="矩形 27"/>
          <p:cNvSpPr/>
          <p:nvPr/>
        </p:nvSpPr>
        <p:spPr bwMode="auto">
          <a:xfrm>
            <a:off x="609600" y="5042336"/>
            <a:ext cx="10871200" cy="1447800"/>
          </a:xfrm>
          <a:prstGeom prst="rect">
            <a:avLst/>
          </a:prstGeom>
          <a:solidFill>
            <a:schemeClr val="bg1">
              <a:lumMod val="85000"/>
              <a:alpha val="50000"/>
            </a:schemeClr>
          </a:solidFill>
          <a:ln>
            <a:noFill/>
          </a:ln>
          <a:effectLst>
            <a:outerShdw blurRad="50800" dist="38100" dir="2700000" algn="tl" rotWithShape="0">
              <a:schemeClr val="bg1">
                <a:lumMod val="75000"/>
                <a:alpha val="40000"/>
              </a:schemeClr>
            </a:outerShdw>
          </a:effectLst>
          <a:scene3d>
            <a:camera prst="orthographicFront"/>
            <a:lightRig rig="threePt" dir="t"/>
          </a:scene3d>
          <a:sp3d>
            <a:bevelT w="12700" h="63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dirty="0">
              <a:latin typeface="Arial" pitchFamily="34" charset="0"/>
              <a:ea typeface="微软雅黑" pitchFamily="34" charset="-122"/>
              <a:cs typeface="Arial" pitchFamily="34" charset="0"/>
            </a:endParaRPr>
          </a:p>
        </p:txBody>
      </p:sp>
      <p:sp>
        <p:nvSpPr>
          <p:cNvPr id="26" name="矩形 25"/>
          <p:cNvSpPr/>
          <p:nvPr/>
        </p:nvSpPr>
        <p:spPr bwMode="auto">
          <a:xfrm>
            <a:off x="609600" y="3271340"/>
            <a:ext cx="10871200" cy="1636992"/>
          </a:xfrm>
          <a:prstGeom prst="rect">
            <a:avLst/>
          </a:prstGeom>
          <a:solidFill>
            <a:schemeClr val="bg1">
              <a:lumMod val="85000"/>
              <a:alpha val="50000"/>
            </a:schemeClr>
          </a:solidFill>
          <a:ln>
            <a:noFill/>
          </a:ln>
          <a:effectLst>
            <a:outerShdw blurRad="50800" dist="38100" dir="2700000" algn="tl" rotWithShape="0">
              <a:schemeClr val="bg1">
                <a:lumMod val="75000"/>
                <a:alpha val="40000"/>
              </a:schemeClr>
            </a:outerShdw>
          </a:effectLst>
          <a:scene3d>
            <a:camera prst="orthographicFront"/>
            <a:lightRig rig="threePt" dir="t"/>
          </a:scene3d>
          <a:sp3d>
            <a:bevelT w="12700" h="63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dirty="0">
              <a:latin typeface="Arial" pitchFamily="34" charset="0"/>
              <a:ea typeface="微软雅黑" pitchFamily="34" charset="-122"/>
              <a:cs typeface="Arial" pitchFamily="34" charset="0"/>
            </a:endParaRPr>
          </a:p>
        </p:txBody>
      </p:sp>
      <p:sp>
        <p:nvSpPr>
          <p:cNvPr id="19" name="矩形 18"/>
          <p:cNvSpPr/>
          <p:nvPr/>
        </p:nvSpPr>
        <p:spPr bwMode="auto">
          <a:xfrm>
            <a:off x="609600" y="1689536"/>
            <a:ext cx="10871200" cy="1447800"/>
          </a:xfrm>
          <a:prstGeom prst="rect">
            <a:avLst/>
          </a:prstGeom>
          <a:solidFill>
            <a:schemeClr val="bg1">
              <a:lumMod val="85000"/>
              <a:alpha val="50000"/>
            </a:schemeClr>
          </a:solidFill>
          <a:ln>
            <a:noFill/>
          </a:ln>
          <a:effectLst>
            <a:outerShdw blurRad="50800" dist="38100" dir="2700000" algn="tl" rotWithShape="0">
              <a:schemeClr val="bg1">
                <a:lumMod val="75000"/>
                <a:alpha val="40000"/>
              </a:schemeClr>
            </a:outerShdw>
          </a:effectLst>
          <a:scene3d>
            <a:camera prst="orthographicFront"/>
            <a:lightRig rig="threePt" dir="t"/>
          </a:scene3d>
          <a:sp3d>
            <a:bevelT w="12700" h="63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dirty="0">
              <a:latin typeface="Arial" pitchFamily="34" charset="0"/>
              <a:ea typeface="微软雅黑" pitchFamily="34" charset="-122"/>
              <a:cs typeface="Arial" pitchFamily="34" charset="0"/>
            </a:endParaRPr>
          </a:p>
        </p:txBody>
      </p:sp>
      <p:sp>
        <p:nvSpPr>
          <p:cNvPr id="21" name="矩形 20"/>
          <p:cNvSpPr/>
          <p:nvPr/>
        </p:nvSpPr>
        <p:spPr bwMode="auto">
          <a:xfrm>
            <a:off x="2561021" y="1079936"/>
            <a:ext cx="4386928" cy="467998"/>
          </a:xfrm>
          <a:prstGeom prst="rect">
            <a:avLst/>
          </a:prstGeom>
          <a:solidFill>
            <a:srgbClr val="C00000"/>
          </a:solidFill>
          <a:ln>
            <a:headEnd type="none" w="med" len="med"/>
            <a:tailEnd type="none" w="med" len="med"/>
          </a:ln>
          <a:effectLst>
            <a:outerShdw blurRad="40000" dist="23000" dir="5400000" rotWithShape="0">
              <a:schemeClr val="bg1">
                <a:lumMod val="50000"/>
                <a:alpha val="35000"/>
              </a:schemeClr>
            </a:outerShdw>
          </a:effectLst>
        </p:spPr>
        <p:style>
          <a:lnRef idx="0">
            <a:schemeClr val="accent5"/>
          </a:lnRef>
          <a:fillRef idx="3">
            <a:schemeClr val="accent5"/>
          </a:fillRef>
          <a:effectRef idx="3">
            <a:schemeClr val="accent5"/>
          </a:effectRef>
          <a:fontRef idx="minor">
            <a:schemeClr val="lt1"/>
          </a:fontRef>
        </p:style>
        <p:txBody>
          <a:bodyPr wrap="none" anchor="ctr"/>
          <a:lstStyle/>
          <a:p>
            <a:pPr algn="ctr" fontAlgn="auto">
              <a:spcBef>
                <a:spcPts val="0"/>
              </a:spcBef>
              <a:spcAft>
                <a:spcPts val="0"/>
              </a:spcAft>
              <a:defRPr/>
            </a:pPr>
            <a:r>
              <a:rPr lang="zh-CN" altLang="en-US" sz="2800" dirty="0">
                <a:solidFill>
                  <a:schemeClr val="bg1"/>
                </a:solidFill>
                <a:latin typeface="Arial" pitchFamily="34" charset="0"/>
                <a:ea typeface="微软雅黑" pitchFamily="34" charset="-122"/>
                <a:cs typeface="Arial" pitchFamily="34" charset="0"/>
              </a:rPr>
              <a:t>需求</a:t>
            </a:r>
            <a:endParaRPr lang="en-US" altLang="zh-CN" sz="2800" dirty="0">
              <a:solidFill>
                <a:schemeClr val="bg1"/>
              </a:solidFill>
              <a:latin typeface="Arial" pitchFamily="34" charset="0"/>
              <a:ea typeface="微软雅黑" pitchFamily="34" charset="-122"/>
              <a:cs typeface="Arial" pitchFamily="34" charset="0"/>
            </a:endParaRPr>
          </a:p>
        </p:txBody>
      </p:sp>
      <p:sp>
        <p:nvSpPr>
          <p:cNvPr id="24" name="矩形 23"/>
          <p:cNvSpPr/>
          <p:nvPr/>
        </p:nvSpPr>
        <p:spPr bwMode="auto">
          <a:xfrm>
            <a:off x="609600" y="1918136"/>
            <a:ext cx="1824000" cy="990600"/>
          </a:xfrm>
          <a:prstGeom prst="rect">
            <a:avLst/>
          </a:prstGeom>
          <a:solidFill>
            <a:srgbClr val="AD5A27"/>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p>
            <a:pPr algn="ctr" fontAlgn="auto">
              <a:spcBef>
                <a:spcPts val="0"/>
              </a:spcBef>
              <a:spcAft>
                <a:spcPts val="0"/>
              </a:spcAft>
              <a:defRPr/>
            </a:pPr>
            <a:r>
              <a:rPr lang="zh-CN" altLang="en-US" sz="2400" dirty="0">
                <a:latin typeface="Arial" pitchFamily="34" charset="0"/>
                <a:ea typeface="微软雅黑" pitchFamily="34" charset="-122"/>
                <a:cs typeface="Arial" pitchFamily="34" charset="0"/>
              </a:rPr>
              <a:t>应用集成</a:t>
            </a:r>
          </a:p>
        </p:txBody>
      </p:sp>
      <p:sp>
        <p:nvSpPr>
          <p:cNvPr id="25" name="矩形 24"/>
          <p:cNvSpPr/>
          <p:nvPr/>
        </p:nvSpPr>
        <p:spPr bwMode="auto">
          <a:xfrm>
            <a:off x="7093872" y="1079936"/>
            <a:ext cx="4386928" cy="467998"/>
          </a:xfrm>
          <a:prstGeom prst="rect">
            <a:avLst/>
          </a:prstGeom>
          <a:solidFill>
            <a:srgbClr val="C00000"/>
          </a:solidFill>
          <a:ln>
            <a:headEnd type="none" w="med" len="med"/>
            <a:tailEnd type="none" w="med" len="med"/>
          </a:ln>
          <a:effectLst>
            <a:outerShdw blurRad="40000" dist="23000" dir="5400000" rotWithShape="0">
              <a:schemeClr val="bg1">
                <a:lumMod val="50000"/>
                <a:alpha val="35000"/>
              </a:schemeClr>
            </a:outerShdw>
          </a:effectLst>
        </p:spPr>
        <p:style>
          <a:lnRef idx="0">
            <a:schemeClr val="accent5"/>
          </a:lnRef>
          <a:fillRef idx="3">
            <a:schemeClr val="accent5"/>
          </a:fillRef>
          <a:effectRef idx="3">
            <a:schemeClr val="accent5"/>
          </a:effectRef>
          <a:fontRef idx="minor">
            <a:schemeClr val="lt1"/>
          </a:fontRef>
        </p:style>
        <p:txBody>
          <a:bodyPr wrap="none" anchor="ctr"/>
          <a:lstStyle/>
          <a:p>
            <a:pPr algn="ctr" fontAlgn="auto">
              <a:spcBef>
                <a:spcPts val="0"/>
              </a:spcBef>
              <a:spcAft>
                <a:spcPts val="0"/>
              </a:spcAft>
              <a:defRPr/>
            </a:pPr>
            <a:r>
              <a:rPr lang="zh-CN" altLang="en-US" sz="2800" dirty="0">
                <a:solidFill>
                  <a:schemeClr val="bg1"/>
                </a:solidFill>
                <a:latin typeface="Arial" pitchFamily="34" charset="0"/>
                <a:ea typeface="微软雅黑" pitchFamily="34" charset="-122"/>
                <a:cs typeface="Arial" pitchFamily="34" charset="0"/>
              </a:rPr>
              <a:t>问题</a:t>
            </a:r>
            <a:endParaRPr lang="en-US" altLang="zh-CN" sz="2800" dirty="0">
              <a:solidFill>
                <a:schemeClr val="bg1"/>
              </a:solidFill>
              <a:latin typeface="Arial" pitchFamily="34" charset="0"/>
              <a:ea typeface="微软雅黑" pitchFamily="34" charset="-122"/>
              <a:cs typeface="Arial" pitchFamily="34" charset="0"/>
            </a:endParaRPr>
          </a:p>
        </p:txBody>
      </p:sp>
      <p:sp>
        <p:nvSpPr>
          <p:cNvPr id="27" name="矩形 26"/>
          <p:cNvSpPr/>
          <p:nvPr/>
        </p:nvSpPr>
        <p:spPr bwMode="auto">
          <a:xfrm>
            <a:off x="609600" y="3594536"/>
            <a:ext cx="1824000" cy="990600"/>
          </a:xfrm>
          <a:prstGeom prst="rect">
            <a:avLst/>
          </a:prstGeom>
          <a:solidFill>
            <a:srgbClr val="AD5A27"/>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p>
            <a:pPr algn="ctr" fontAlgn="auto">
              <a:spcBef>
                <a:spcPts val="0"/>
              </a:spcBef>
              <a:spcAft>
                <a:spcPts val="0"/>
              </a:spcAft>
              <a:defRPr/>
            </a:pPr>
            <a:r>
              <a:rPr lang="zh-CN" altLang="en-US" sz="2400" dirty="0">
                <a:latin typeface="Arial" pitchFamily="34" charset="0"/>
                <a:ea typeface="微软雅黑" pitchFamily="34" charset="-122"/>
                <a:cs typeface="Arial" pitchFamily="34" charset="0"/>
              </a:rPr>
              <a:t>快速适应</a:t>
            </a:r>
          </a:p>
          <a:p>
            <a:pPr algn="ctr" fontAlgn="auto">
              <a:spcBef>
                <a:spcPts val="0"/>
              </a:spcBef>
              <a:spcAft>
                <a:spcPts val="0"/>
              </a:spcAft>
              <a:defRPr/>
            </a:pPr>
            <a:r>
              <a:rPr lang="zh-CN" altLang="en-US" sz="2400" dirty="0">
                <a:latin typeface="Arial" pitchFamily="34" charset="0"/>
                <a:ea typeface="微软雅黑" pitchFamily="34" charset="-122"/>
                <a:cs typeface="Arial" pitchFamily="34" charset="0"/>
              </a:rPr>
              <a:t>应用变化</a:t>
            </a:r>
          </a:p>
        </p:txBody>
      </p:sp>
      <p:sp>
        <p:nvSpPr>
          <p:cNvPr id="29" name="矩形 28"/>
          <p:cNvSpPr/>
          <p:nvPr/>
        </p:nvSpPr>
        <p:spPr bwMode="auto">
          <a:xfrm>
            <a:off x="609600" y="5270936"/>
            <a:ext cx="1824000" cy="990600"/>
          </a:xfrm>
          <a:prstGeom prst="rect">
            <a:avLst/>
          </a:prstGeom>
          <a:solidFill>
            <a:srgbClr val="AD5A27"/>
          </a:solidFill>
          <a:ln>
            <a:noFill/>
          </a:ln>
          <a:effectLst>
            <a:outerShdw blurRad="50800" dist="38100" dir="2700000" algn="tl" rotWithShape="0">
              <a:schemeClr val="bg1">
                <a:lumMod val="50000"/>
                <a:alpha val="40000"/>
              </a:schemeClr>
            </a:outerShdw>
          </a:effectLst>
          <a:scene3d>
            <a:camera prst="orthographicFront"/>
            <a:lightRig rig="threePt" dir="t"/>
          </a:scene3d>
          <a:sp3d>
            <a:bevelT w="38100" h="19050"/>
          </a:sp3d>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p>
            <a:pPr algn="ctr" fontAlgn="auto">
              <a:spcBef>
                <a:spcPts val="0"/>
              </a:spcBef>
              <a:spcAft>
                <a:spcPts val="0"/>
              </a:spcAft>
              <a:defRPr/>
            </a:pPr>
            <a:r>
              <a:rPr lang="zh-CN" altLang="en-US" sz="2400" dirty="0">
                <a:latin typeface="Arial" pitchFamily="34" charset="0"/>
                <a:ea typeface="微软雅黑" pitchFamily="34" charset="-122"/>
                <a:cs typeface="Arial" pitchFamily="34" charset="0"/>
              </a:rPr>
              <a:t>不断提高</a:t>
            </a:r>
          </a:p>
          <a:p>
            <a:pPr algn="ctr" fontAlgn="auto">
              <a:spcBef>
                <a:spcPts val="0"/>
              </a:spcBef>
              <a:spcAft>
                <a:spcPts val="0"/>
              </a:spcAft>
              <a:defRPr/>
            </a:pPr>
            <a:r>
              <a:rPr lang="en-US" altLang="zh-CN" sz="2400" dirty="0">
                <a:latin typeface="Arial" pitchFamily="34" charset="0"/>
                <a:ea typeface="微软雅黑" pitchFamily="34" charset="-122"/>
                <a:cs typeface="Arial" pitchFamily="34" charset="0"/>
              </a:rPr>
              <a:t>IT</a:t>
            </a:r>
            <a:r>
              <a:rPr lang="zh-CN" altLang="en-US" sz="2400" dirty="0">
                <a:latin typeface="Arial" pitchFamily="34" charset="0"/>
                <a:ea typeface="微软雅黑" pitchFamily="34" charset="-122"/>
                <a:cs typeface="Arial" pitchFamily="34" charset="0"/>
              </a:rPr>
              <a:t>效率</a:t>
            </a:r>
          </a:p>
        </p:txBody>
      </p:sp>
      <p:sp>
        <p:nvSpPr>
          <p:cNvPr id="18" name="内容占位符 17"/>
          <p:cNvSpPr>
            <a:spLocks noGrp="1"/>
          </p:cNvSpPr>
          <p:nvPr>
            <p:ph idx="1"/>
          </p:nvPr>
        </p:nvSpPr>
        <p:spPr>
          <a:xfrm>
            <a:off x="2540000" y="1763106"/>
            <a:ext cx="4165600" cy="1371600"/>
          </a:xfrm>
        </p:spPr>
        <p:txBody>
          <a:bodyPr lIns="72000" rIns="72000"/>
          <a:lstStyle/>
          <a:p>
            <a:pPr marL="173038" lvl="1" indent="-173038" algn="just"/>
            <a:r>
              <a:rPr lang="zh-CN" altLang="en-US" sz="1600" dirty="0">
                <a:latin typeface="微软雅黑" pitchFamily="34" charset="-122"/>
                <a:ea typeface="微软雅黑" pitchFamily="34" charset="-122"/>
              </a:rPr>
              <a:t>多厂商、多制式应用软件之间的协同工作，其驱动力来自于用户对信息共享和快速响应的迫切需求</a:t>
            </a:r>
          </a:p>
        </p:txBody>
      </p:sp>
      <p:sp>
        <p:nvSpPr>
          <p:cNvPr id="33" name="内容占位符 17"/>
          <p:cNvSpPr txBox="1">
            <a:spLocks/>
          </p:cNvSpPr>
          <p:nvPr/>
        </p:nvSpPr>
        <p:spPr bwMode="auto">
          <a:xfrm>
            <a:off x="7112000" y="1763106"/>
            <a:ext cx="4267200" cy="1371600"/>
          </a:xfrm>
          <a:prstGeom prst="rect">
            <a:avLst/>
          </a:prstGeom>
          <a:noFill/>
          <a:ln w="9525">
            <a:noFill/>
            <a:miter lim="800000"/>
            <a:headEnd/>
            <a:tailEnd/>
          </a:ln>
        </p:spPr>
        <p:txBody>
          <a:bodyPr vert="horz" wrap="square" lIns="72000" tIns="45720" rIns="72000" bIns="45720" numCol="1" anchor="t" anchorCtr="0" compatLnSpc="1">
            <a:prstTxWarp prst="textNoShape">
              <a:avLst/>
            </a:prstTxWarp>
          </a:bodyPr>
          <a:lstStyle/>
          <a:p>
            <a:pPr marL="173038" lvl="1" indent="-173038" algn="just" eaLnBrk="0" hangingPunct="0">
              <a:spcBef>
                <a:spcPct val="20000"/>
              </a:spcBef>
              <a:buSzPct val="75000"/>
              <a:buBlip>
                <a:blip r:embed="rId3"/>
              </a:buBlip>
            </a:pPr>
            <a:r>
              <a:rPr lang="en-US" altLang="zh-CN" sz="1600" kern="0" dirty="0">
                <a:latin typeface="微软雅黑" pitchFamily="34" charset="-122"/>
                <a:ea typeface="微软雅黑" pitchFamily="34" charset="-122"/>
              </a:rPr>
              <a:t>IT</a:t>
            </a:r>
            <a:r>
              <a:rPr lang="zh-CN" altLang="en-US" sz="1600" kern="0" dirty="0">
                <a:latin typeface="微软雅黑" pitchFamily="34" charset="-122"/>
                <a:ea typeface="微软雅黑" pitchFamily="34" charset="-122"/>
              </a:rPr>
              <a:t>应用环境十分复杂</a:t>
            </a:r>
          </a:p>
          <a:p>
            <a:pPr marL="173038" lvl="1" indent="-173038" algn="just" eaLnBrk="0" hangingPunct="0">
              <a:spcBef>
                <a:spcPct val="20000"/>
              </a:spcBef>
              <a:buSzPct val="75000"/>
              <a:buBlip>
                <a:blip r:embed="rId3"/>
              </a:buBlip>
            </a:pPr>
            <a:r>
              <a:rPr lang="zh-CN" altLang="en-US" sz="1600" kern="0" dirty="0">
                <a:latin typeface="微软雅黑" pitchFamily="34" charset="-122"/>
                <a:ea typeface="微软雅黑" pitchFamily="34" charset="-122"/>
              </a:rPr>
              <a:t>集成涉及面广：数据集成</a:t>
            </a:r>
            <a:r>
              <a:rPr lang="en-US" altLang="zh-CN" sz="1600" kern="0" dirty="0">
                <a:latin typeface="微软雅黑" pitchFamily="34" charset="-122"/>
                <a:ea typeface="微软雅黑" pitchFamily="34" charset="-122"/>
              </a:rPr>
              <a:t>/</a:t>
            </a:r>
            <a:r>
              <a:rPr lang="zh-CN" altLang="en-US" sz="1600" kern="0" dirty="0">
                <a:latin typeface="微软雅黑" pitchFamily="34" charset="-122"/>
                <a:ea typeface="微软雅黑" pitchFamily="34" charset="-122"/>
              </a:rPr>
              <a:t>信息集成</a:t>
            </a:r>
            <a:r>
              <a:rPr lang="en-US" altLang="zh-CN" sz="1600" kern="0" dirty="0">
                <a:latin typeface="微软雅黑" pitchFamily="34" charset="-122"/>
                <a:ea typeface="微软雅黑" pitchFamily="34" charset="-122"/>
              </a:rPr>
              <a:t>/</a:t>
            </a:r>
            <a:r>
              <a:rPr lang="zh-CN" altLang="en-US" sz="1600" kern="0" dirty="0">
                <a:latin typeface="微软雅黑" pitchFamily="34" charset="-122"/>
                <a:ea typeface="微软雅黑" pitchFamily="34" charset="-122"/>
              </a:rPr>
              <a:t>人员集成</a:t>
            </a:r>
            <a:r>
              <a:rPr lang="en-US" altLang="zh-CN" sz="1600" kern="0" dirty="0">
                <a:latin typeface="微软雅黑" pitchFamily="34" charset="-122"/>
                <a:ea typeface="微软雅黑" pitchFamily="34" charset="-122"/>
              </a:rPr>
              <a:t>/</a:t>
            </a:r>
            <a:r>
              <a:rPr lang="zh-CN" altLang="en-US" sz="1600" kern="0" dirty="0">
                <a:latin typeface="微软雅黑" pitchFamily="34" charset="-122"/>
                <a:ea typeface="微软雅黑" pitchFamily="34" charset="-122"/>
              </a:rPr>
              <a:t>流程集成</a:t>
            </a:r>
            <a:r>
              <a:rPr lang="en-US" altLang="zh-CN" sz="1600" kern="0" dirty="0">
                <a:latin typeface="微软雅黑" pitchFamily="34" charset="-122"/>
                <a:ea typeface="微软雅黑" pitchFamily="34" charset="-122"/>
              </a:rPr>
              <a:t>/</a:t>
            </a:r>
            <a:r>
              <a:rPr lang="zh-CN" altLang="en-US" sz="1600" kern="0" dirty="0">
                <a:latin typeface="微软雅黑" pitchFamily="34" charset="-122"/>
                <a:ea typeface="微软雅黑" pitchFamily="34" charset="-122"/>
              </a:rPr>
              <a:t>供应链集成</a:t>
            </a:r>
          </a:p>
          <a:p>
            <a:pPr marL="173038" lvl="1" indent="-173038" algn="just" eaLnBrk="0" hangingPunct="0">
              <a:spcBef>
                <a:spcPct val="20000"/>
              </a:spcBef>
              <a:buSzPct val="75000"/>
              <a:buBlip>
                <a:blip r:embed="rId3"/>
              </a:buBlip>
            </a:pPr>
            <a:r>
              <a:rPr lang="zh-CN" altLang="en-US" sz="1600" kern="0" dirty="0">
                <a:latin typeface="微软雅黑" pitchFamily="34" charset="-122"/>
                <a:ea typeface="微软雅黑" pitchFamily="34" charset="-122"/>
              </a:rPr>
              <a:t>数据接口</a:t>
            </a:r>
            <a:r>
              <a:rPr lang="en-US" altLang="zh-CN" sz="1600" kern="0" dirty="0">
                <a:latin typeface="微软雅黑" pitchFamily="34" charset="-122"/>
                <a:ea typeface="微软雅黑" pitchFamily="34" charset="-122"/>
              </a:rPr>
              <a:t>/</a:t>
            </a:r>
            <a:r>
              <a:rPr lang="zh-CN" altLang="en-US" sz="1600" kern="0" dirty="0">
                <a:latin typeface="微软雅黑" pitchFamily="34" charset="-122"/>
                <a:ea typeface="微软雅黑" pitchFamily="34" charset="-122"/>
              </a:rPr>
              <a:t>适配器</a:t>
            </a:r>
            <a:r>
              <a:rPr lang="en-US" altLang="zh-CN" sz="1600" kern="0" dirty="0">
                <a:latin typeface="微软雅黑" pitchFamily="34" charset="-122"/>
                <a:ea typeface="微软雅黑" pitchFamily="34" charset="-122"/>
              </a:rPr>
              <a:t>/DCS/MES</a:t>
            </a:r>
            <a:endParaRPr kumimoji="0" lang="zh-CN" altLang="en-US" sz="1600" b="0" i="0" u="none" strike="noStrike" kern="0" cap="none" spc="0" normalizeH="0" baseline="0" noProof="0" dirty="0">
              <a:ln>
                <a:noFill/>
              </a:ln>
              <a:solidFill>
                <a:schemeClr val="tx1"/>
              </a:solidFill>
              <a:effectLst/>
              <a:uLnTx/>
              <a:uFillTx/>
              <a:latin typeface="微软雅黑" pitchFamily="34" charset="-122"/>
              <a:ea typeface="微软雅黑" pitchFamily="34" charset="-122"/>
            </a:endParaRPr>
          </a:p>
        </p:txBody>
      </p:sp>
      <p:sp>
        <p:nvSpPr>
          <p:cNvPr id="34" name="内容占位符 17"/>
          <p:cNvSpPr txBox="1">
            <a:spLocks/>
          </p:cNvSpPr>
          <p:nvPr/>
        </p:nvSpPr>
        <p:spPr bwMode="auto">
          <a:xfrm>
            <a:off x="2540000" y="3352800"/>
            <a:ext cx="4165600" cy="1371600"/>
          </a:xfrm>
          <a:prstGeom prst="rect">
            <a:avLst/>
          </a:prstGeom>
          <a:noFill/>
          <a:ln w="9525">
            <a:noFill/>
            <a:miter lim="800000"/>
            <a:headEnd/>
            <a:tailEnd/>
          </a:ln>
        </p:spPr>
        <p:txBody>
          <a:bodyPr vert="horz" wrap="square" lIns="72000" tIns="45720" rIns="72000" bIns="45720" numCol="1" anchor="t" anchorCtr="0" compatLnSpc="1">
            <a:prstTxWarp prst="textNoShape">
              <a:avLst/>
            </a:prstTxWarp>
          </a:bodyPr>
          <a:lstStyle/>
          <a:p>
            <a:pPr marL="173038" lvl="1" indent="-173038" algn="just" eaLnBrk="0" hangingPunct="0">
              <a:spcBef>
                <a:spcPct val="20000"/>
              </a:spcBef>
              <a:buSzPct val="75000"/>
              <a:buBlip>
                <a:blip r:embed="rId3"/>
              </a:buBlip>
            </a:pPr>
            <a:r>
              <a:rPr lang="zh-CN" altLang="en-US" sz="1600" kern="0" dirty="0">
                <a:latin typeface="微软雅黑" pitchFamily="34" charset="-122"/>
                <a:ea typeface="微软雅黑" pitchFamily="34" charset="-122"/>
              </a:rPr>
              <a:t>必须随着业务或者应用环境的变化而相应地变化，以满足用户新的需求。适应变化的本质是用户对应用软件的个性化需求</a:t>
            </a:r>
            <a:endParaRPr kumimoji="0" lang="zh-CN" altLang="en-US" sz="1600" b="0" i="0" u="none" strike="noStrike" kern="0" cap="none" spc="0" normalizeH="0" baseline="0" noProof="0" dirty="0">
              <a:ln>
                <a:noFill/>
              </a:ln>
              <a:solidFill>
                <a:schemeClr val="tx1"/>
              </a:solidFill>
              <a:effectLst/>
              <a:uLnTx/>
              <a:uFillTx/>
              <a:latin typeface="微软雅黑" pitchFamily="34" charset="-122"/>
              <a:ea typeface="微软雅黑" pitchFamily="34" charset="-122"/>
            </a:endParaRPr>
          </a:p>
        </p:txBody>
      </p:sp>
      <p:sp>
        <p:nvSpPr>
          <p:cNvPr id="35" name="内容占位符 17"/>
          <p:cNvSpPr txBox="1">
            <a:spLocks/>
          </p:cNvSpPr>
          <p:nvPr/>
        </p:nvSpPr>
        <p:spPr bwMode="auto">
          <a:xfrm>
            <a:off x="7112000" y="3352800"/>
            <a:ext cx="4267200" cy="1371600"/>
          </a:xfrm>
          <a:prstGeom prst="rect">
            <a:avLst/>
          </a:prstGeom>
          <a:noFill/>
          <a:ln w="9525">
            <a:noFill/>
            <a:miter lim="800000"/>
            <a:headEnd/>
            <a:tailEnd/>
          </a:ln>
        </p:spPr>
        <p:txBody>
          <a:bodyPr vert="horz" wrap="square" lIns="72000" tIns="45720" rIns="72000" bIns="45720" numCol="1" anchor="t" anchorCtr="0" compatLnSpc="1">
            <a:prstTxWarp prst="textNoShape">
              <a:avLst/>
            </a:prstTxWarp>
          </a:bodyPr>
          <a:lstStyle/>
          <a:p>
            <a:pPr marL="173038" lvl="1" indent="-173038" algn="just" eaLnBrk="0" hangingPunct="0">
              <a:spcBef>
                <a:spcPct val="20000"/>
              </a:spcBef>
              <a:buSzPct val="75000"/>
              <a:buBlip>
                <a:blip r:embed="rId3"/>
              </a:buBlip>
            </a:pPr>
            <a:r>
              <a:rPr lang="zh-CN" altLang="en-US" sz="1600" kern="0" dirty="0">
                <a:latin typeface="微软雅黑" pitchFamily="34" charset="-122"/>
                <a:ea typeface="微软雅黑" pitchFamily="34" charset="-122"/>
              </a:rPr>
              <a:t>用户需求变化加速</a:t>
            </a:r>
          </a:p>
          <a:p>
            <a:pPr marL="173038" lvl="1" indent="-173038" algn="just" eaLnBrk="0" hangingPunct="0">
              <a:spcBef>
                <a:spcPct val="20000"/>
              </a:spcBef>
              <a:buSzPct val="75000"/>
              <a:buBlip>
                <a:blip r:embed="rId3"/>
              </a:buBlip>
            </a:pPr>
            <a:r>
              <a:rPr lang="en-US" altLang="zh-CN" sz="1600" kern="0" dirty="0">
                <a:latin typeface="微软雅黑" pitchFamily="34" charset="-122"/>
                <a:ea typeface="微软雅黑" pitchFamily="34" charset="-122"/>
              </a:rPr>
              <a:t>IT</a:t>
            </a:r>
            <a:r>
              <a:rPr lang="zh-CN" altLang="en-US" sz="1600" kern="0" dirty="0">
                <a:latin typeface="微软雅黑" pitchFamily="34" charset="-122"/>
                <a:ea typeface="微软雅黑" pitchFamily="34" charset="-122"/>
              </a:rPr>
              <a:t>技术发展日新月异</a:t>
            </a:r>
          </a:p>
          <a:p>
            <a:pPr marL="173038" lvl="1" indent="-173038" algn="just" eaLnBrk="0" hangingPunct="0">
              <a:spcBef>
                <a:spcPct val="20000"/>
              </a:spcBef>
              <a:buSzPct val="75000"/>
              <a:buBlip>
                <a:blip r:embed="rId3"/>
              </a:buBlip>
            </a:pPr>
            <a:r>
              <a:rPr lang="zh-CN" altLang="en-US" sz="1600" kern="0" dirty="0">
                <a:latin typeface="微软雅黑" pitchFamily="34" charset="-122"/>
                <a:ea typeface="微软雅黑" pitchFamily="34" charset="-122"/>
              </a:rPr>
              <a:t>配置法</a:t>
            </a:r>
            <a:r>
              <a:rPr lang="en-US" altLang="zh-CN" sz="1600" kern="0" dirty="0">
                <a:latin typeface="微软雅黑" pitchFamily="34" charset="-122"/>
                <a:ea typeface="微软雅黑" pitchFamily="34" charset="-122"/>
              </a:rPr>
              <a:t>/</a:t>
            </a:r>
            <a:r>
              <a:rPr lang="zh-CN" altLang="en-US" sz="1600" kern="0" dirty="0">
                <a:latin typeface="微软雅黑" pitchFamily="34" charset="-122"/>
                <a:ea typeface="微软雅黑" pitchFamily="34" charset="-122"/>
              </a:rPr>
              <a:t>定制法</a:t>
            </a:r>
            <a:r>
              <a:rPr lang="en-US" altLang="zh-CN" sz="1600" kern="0" dirty="0">
                <a:latin typeface="微软雅黑" pitchFamily="34" charset="-122"/>
                <a:ea typeface="微软雅黑" pitchFamily="34" charset="-122"/>
              </a:rPr>
              <a:t>/</a:t>
            </a:r>
            <a:r>
              <a:rPr lang="zh-CN" altLang="en-US" sz="1600" kern="0" dirty="0">
                <a:latin typeface="微软雅黑" pitchFamily="34" charset="-122"/>
                <a:ea typeface="微软雅黑" pitchFamily="34" charset="-122"/>
              </a:rPr>
              <a:t>升级法</a:t>
            </a:r>
          </a:p>
          <a:p>
            <a:pPr marL="173038" lvl="1" indent="-173038" algn="just" eaLnBrk="0" hangingPunct="0">
              <a:spcBef>
                <a:spcPct val="20000"/>
              </a:spcBef>
              <a:buSzPct val="75000"/>
              <a:buBlip>
                <a:blip r:embed="rId3"/>
              </a:buBlip>
            </a:pPr>
            <a:r>
              <a:rPr lang="zh-CN" altLang="en-US" sz="1600" kern="0" dirty="0">
                <a:latin typeface="微软雅黑" pitchFamily="34" charset="-122"/>
                <a:ea typeface="微软雅黑" pitchFamily="34" charset="-122"/>
              </a:rPr>
              <a:t>管理体制变化</a:t>
            </a:r>
          </a:p>
          <a:p>
            <a:pPr marL="173038" lvl="1" indent="-173038" algn="just" eaLnBrk="0" hangingPunct="0">
              <a:spcBef>
                <a:spcPct val="20000"/>
              </a:spcBef>
              <a:buSzPct val="75000"/>
              <a:buBlip>
                <a:blip r:embed="rId3"/>
              </a:buBlip>
            </a:pPr>
            <a:r>
              <a:rPr lang="zh-CN" altLang="en-US" sz="1600" kern="0" dirty="0">
                <a:latin typeface="微软雅黑" pitchFamily="34" charset="-122"/>
                <a:ea typeface="微软雅黑" pitchFamily="34" charset="-122"/>
              </a:rPr>
              <a:t>企业快速扩张与国际化</a:t>
            </a:r>
            <a:endParaRPr kumimoji="0" lang="zh-CN" altLang="en-US" sz="1600" b="0" i="0" u="none" strike="noStrike" kern="0" cap="none" spc="0" normalizeH="0" baseline="0" noProof="0" dirty="0">
              <a:ln>
                <a:noFill/>
              </a:ln>
              <a:solidFill>
                <a:schemeClr val="tx1"/>
              </a:solidFill>
              <a:effectLst/>
              <a:uLnTx/>
              <a:uFillTx/>
              <a:latin typeface="微软雅黑" pitchFamily="34" charset="-122"/>
              <a:ea typeface="微软雅黑" pitchFamily="34" charset="-122"/>
            </a:endParaRPr>
          </a:p>
        </p:txBody>
      </p:sp>
      <p:sp>
        <p:nvSpPr>
          <p:cNvPr id="36" name="内容占位符 17"/>
          <p:cNvSpPr txBox="1">
            <a:spLocks/>
          </p:cNvSpPr>
          <p:nvPr/>
        </p:nvSpPr>
        <p:spPr bwMode="auto">
          <a:xfrm>
            <a:off x="2540000" y="5257800"/>
            <a:ext cx="4165600" cy="1066800"/>
          </a:xfrm>
          <a:prstGeom prst="rect">
            <a:avLst/>
          </a:prstGeom>
          <a:noFill/>
          <a:ln w="9525">
            <a:noFill/>
            <a:miter lim="800000"/>
            <a:headEnd/>
            <a:tailEnd/>
          </a:ln>
        </p:spPr>
        <p:txBody>
          <a:bodyPr vert="horz" wrap="square" lIns="72000" tIns="45720" rIns="72000" bIns="45720" numCol="1" anchor="t" anchorCtr="0" compatLnSpc="1">
            <a:prstTxWarp prst="textNoShape">
              <a:avLst/>
            </a:prstTxWarp>
          </a:bodyPr>
          <a:lstStyle/>
          <a:p>
            <a:pPr marL="173038" lvl="1" indent="-173038" algn="just" eaLnBrk="0" hangingPunct="0">
              <a:spcBef>
                <a:spcPct val="20000"/>
              </a:spcBef>
              <a:buSzPct val="75000"/>
              <a:buBlip>
                <a:blip r:embed="rId3"/>
              </a:buBlip>
            </a:pPr>
            <a:r>
              <a:rPr lang="zh-CN" altLang="en-US" sz="1600" kern="0" dirty="0">
                <a:latin typeface="微软雅黑" pitchFamily="34" charset="-122"/>
                <a:ea typeface="微软雅黑" pitchFamily="34" charset="-122"/>
              </a:rPr>
              <a:t>软件对战略落地的支撑、对业务的推动，同时也包括软件产品的可靠性、效率的提高</a:t>
            </a:r>
            <a:endParaRPr kumimoji="0" lang="zh-CN" altLang="en-US" sz="1600" b="0" i="0" u="none" strike="noStrike" kern="0" cap="none" spc="0" normalizeH="0" baseline="0" noProof="0" dirty="0">
              <a:ln>
                <a:noFill/>
              </a:ln>
              <a:solidFill>
                <a:schemeClr val="tx1"/>
              </a:solidFill>
              <a:effectLst/>
              <a:uLnTx/>
              <a:uFillTx/>
              <a:latin typeface="微软雅黑" pitchFamily="34" charset="-122"/>
              <a:ea typeface="微软雅黑" pitchFamily="34" charset="-122"/>
            </a:endParaRPr>
          </a:p>
        </p:txBody>
      </p:sp>
      <p:sp>
        <p:nvSpPr>
          <p:cNvPr id="37" name="内容占位符 17"/>
          <p:cNvSpPr txBox="1">
            <a:spLocks/>
          </p:cNvSpPr>
          <p:nvPr/>
        </p:nvSpPr>
        <p:spPr bwMode="auto">
          <a:xfrm>
            <a:off x="7112000" y="5257800"/>
            <a:ext cx="4267200" cy="1066800"/>
          </a:xfrm>
          <a:prstGeom prst="rect">
            <a:avLst/>
          </a:prstGeom>
          <a:noFill/>
          <a:ln w="9525">
            <a:noFill/>
            <a:miter lim="800000"/>
            <a:headEnd/>
            <a:tailEnd/>
          </a:ln>
        </p:spPr>
        <p:txBody>
          <a:bodyPr vert="horz" wrap="square" lIns="72000" tIns="45720" rIns="72000" bIns="45720" numCol="1" anchor="t" anchorCtr="0" compatLnSpc="1">
            <a:prstTxWarp prst="textNoShape">
              <a:avLst/>
            </a:prstTxWarp>
          </a:bodyPr>
          <a:lstStyle/>
          <a:p>
            <a:pPr marL="173038" lvl="1" indent="-173038" algn="just" eaLnBrk="0" hangingPunct="0">
              <a:spcBef>
                <a:spcPct val="20000"/>
              </a:spcBef>
              <a:buSzPct val="75000"/>
              <a:buBlip>
                <a:blip r:embed="rId3"/>
              </a:buBlip>
            </a:pPr>
            <a:r>
              <a:rPr lang="zh-CN" altLang="en-US" sz="1600" kern="0" dirty="0">
                <a:latin typeface="微软雅黑" pitchFamily="34" charset="-122"/>
                <a:ea typeface="微软雅黑" pitchFamily="34" charset="-122"/>
              </a:rPr>
              <a:t>灵活的</a:t>
            </a:r>
            <a:r>
              <a:rPr lang="en-US" altLang="zh-CN" sz="1600" kern="0" dirty="0">
                <a:latin typeface="微软雅黑" pitchFamily="34" charset="-122"/>
                <a:ea typeface="微软雅黑" pitchFamily="34" charset="-122"/>
              </a:rPr>
              <a:t>IT</a:t>
            </a:r>
            <a:r>
              <a:rPr lang="zh-CN" altLang="en-US" sz="1600" kern="0" dirty="0">
                <a:latin typeface="微软雅黑" pitchFamily="34" charset="-122"/>
                <a:ea typeface="微软雅黑" pitchFamily="34" charset="-122"/>
              </a:rPr>
              <a:t>基础设施架构</a:t>
            </a:r>
          </a:p>
          <a:p>
            <a:pPr marL="173038" lvl="1" indent="-173038" algn="just" eaLnBrk="0" hangingPunct="0">
              <a:spcBef>
                <a:spcPct val="20000"/>
              </a:spcBef>
              <a:buSzPct val="75000"/>
              <a:buBlip>
                <a:blip r:embed="rId3"/>
              </a:buBlip>
            </a:pPr>
            <a:r>
              <a:rPr lang="zh-CN" altLang="en-US" sz="1600" kern="0" dirty="0">
                <a:latin typeface="微软雅黑" pitchFamily="34" charset="-122"/>
                <a:ea typeface="微软雅黑" pitchFamily="34" charset="-122"/>
              </a:rPr>
              <a:t>信息系统平台化，</a:t>
            </a:r>
            <a:r>
              <a:rPr lang="en-US" altLang="zh-CN" sz="1600" kern="0" dirty="0">
                <a:latin typeface="微软雅黑" pitchFamily="34" charset="-122"/>
                <a:ea typeface="微软雅黑" pitchFamily="34" charset="-122"/>
              </a:rPr>
              <a:t>SOA</a:t>
            </a:r>
            <a:r>
              <a:rPr lang="zh-CN" altLang="en-US" sz="1600" kern="0" dirty="0">
                <a:latin typeface="微软雅黑" pitchFamily="34" charset="-122"/>
                <a:ea typeface="微软雅黑" pitchFamily="34" charset="-122"/>
              </a:rPr>
              <a:t>架构</a:t>
            </a:r>
          </a:p>
          <a:p>
            <a:pPr marL="173038" lvl="1" indent="-173038" algn="just" eaLnBrk="0" hangingPunct="0">
              <a:spcBef>
                <a:spcPct val="20000"/>
              </a:spcBef>
              <a:buSzPct val="75000"/>
              <a:buBlip>
                <a:blip r:embed="rId3"/>
              </a:buBlip>
            </a:pPr>
            <a:r>
              <a:rPr lang="zh-CN" altLang="en-US" sz="1600" kern="0" dirty="0">
                <a:latin typeface="微软雅黑" pitchFamily="34" charset="-122"/>
                <a:ea typeface="微软雅黑" pitchFamily="34" charset="-122"/>
              </a:rPr>
              <a:t>信息化人才队伍及合作伙伴支持</a:t>
            </a:r>
            <a:endParaRPr kumimoji="0" lang="zh-CN" altLang="en-US" sz="1600" b="0" i="0" u="none" strike="noStrike" kern="0" cap="none" spc="0" normalizeH="0" baseline="0" noProof="0" dirty="0">
              <a:ln>
                <a:noFill/>
              </a:ln>
              <a:solidFill>
                <a:schemeClr val="tx1"/>
              </a:solidFill>
              <a:effectLst/>
              <a:uLnTx/>
              <a:uFillTx/>
              <a:latin typeface="微软雅黑" pitchFamily="34" charset="-122"/>
              <a:ea typeface="微软雅黑" pitchFamily="34" charset="-122"/>
            </a:endParaRPr>
          </a:p>
        </p:txBody>
      </p:sp>
      <p:sp>
        <p:nvSpPr>
          <p:cNvPr id="38" name="矩形 37"/>
          <p:cNvSpPr/>
          <p:nvPr/>
        </p:nvSpPr>
        <p:spPr>
          <a:xfrm>
            <a:off x="6973970" y="1601196"/>
            <a:ext cx="60959" cy="496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ctangle 2"/>
          <p:cNvSpPr txBox="1">
            <a:spLocks noChangeArrowheads="1"/>
          </p:cNvSpPr>
          <p:nvPr/>
        </p:nvSpPr>
        <p:spPr bwMode="auto">
          <a:xfrm>
            <a:off x="283503" y="117550"/>
            <a:ext cx="10790767" cy="492125"/>
          </a:xfrm>
          <a:prstGeom prst="rect">
            <a:avLst/>
          </a:prstGeom>
          <a:noFill/>
          <a:ln>
            <a:miter lim="800000"/>
            <a:headEnd/>
            <a:tailEnd/>
          </a:ln>
        </p:spPr>
        <p:txBody>
          <a:bodyPr lIns="0" tIns="0" rIns="0" bIns="0">
            <a:spAutoFit/>
          </a:bodyPr>
          <a:lstStyle/>
          <a:p>
            <a:pPr eaLnBrk="0" hangingPunct="0">
              <a:buClr>
                <a:schemeClr val="tx1"/>
              </a:buClr>
              <a:buFont typeface="Wingdings" pitchFamily="2" charset="2"/>
              <a:buNone/>
              <a:defRPr/>
            </a:pPr>
            <a:r>
              <a:rPr lang="en-US" altLang="zh-CN" sz="3200" b="1" kern="0" dirty="0">
                <a:solidFill>
                  <a:schemeClr val="bg1"/>
                </a:solidFill>
                <a:latin typeface="+mj-ea"/>
                <a:ea typeface="+mj-ea"/>
                <a:cs typeface="+mj-cs"/>
              </a:rPr>
              <a:t>IT</a:t>
            </a:r>
            <a:r>
              <a:rPr lang="zh-CN" altLang="en-US" sz="3200" b="1" kern="0" dirty="0">
                <a:solidFill>
                  <a:schemeClr val="bg1"/>
                </a:solidFill>
                <a:latin typeface="+mj-ea"/>
                <a:ea typeface="+mj-ea"/>
                <a:cs typeface="+mj-cs"/>
              </a:rPr>
              <a:t>规划解决信息化建设的关键问题</a:t>
            </a:r>
          </a:p>
        </p:txBody>
      </p:sp>
    </p:spTree>
    <p:extLst>
      <p:ext uri="{BB962C8B-B14F-4D97-AF65-F5344CB8AC3E}">
        <p14:creationId xmlns:p14="http://schemas.microsoft.com/office/powerpoint/2010/main" val="2144299274"/>
      </p:ext>
    </p:extLst>
  </p:cSld>
  <p:clrMapOvr>
    <a:masterClrMapping/>
  </p:clrMapOvr>
  <p:transition>
    <p:pull dir="d"/>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0" y="665164"/>
            <a:ext cx="12547600" cy="706437"/>
          </a:xfrm>
          <a:prstGeom prst="rect">
            <a:avLst/>
          </a:prstGeom>
          <a:noFill/>
          <a:ln w="9525">
            <a:noFill/>
            <a:miter lim="800000"/>
            <a:headEnd/>
            <a:tailEnd/>
          </a:ln>
        </p:spPr>
        <p:txBody>
          <a:bodyPr anchor="ctr"/>
          <a:lstStyle/>
          <a:p>
            <a:pPr eaLnBrk="0" hangingPunct="0"/>
            <a:r>
              <a:rPr lang="zh-CN" altLang="en-US" b="1" dirty="0">
                <a:solidFill>
                  <a:srgbClr val="FF0000"/>
                </a:solidFill>
                <a:ea typeface="黑体" pitchFamily="2" charset="-122"/>
              </a:rPr>
              <a:t>信息化建设往往碰到以下的问题，</a:t>
            </a:r>
            <a:r>
              <a:rPr lang="en-US" altLang="zh-CN" b="1" dirty="0">
                <a:solidFill>
                  <a:srgbClr val="FF0000"/>
                </a:solidFill>
                <a:ea typeface="黑体" pitchFamily="2" charset="-122"/>
              </a:rPr>
              <a:t>IT</a:t>
            </a:r>
            <a:r>
              <a:rPr lang="zh-CN" altLang="en-US" b="1" dirty="0">
                <a:solidFill>
                  <a:srgbClr val="FF0000"/>
                </a:solidFill>
                <a:ea typeface="黑体" pitchFamily="2" charset="-122"/>
              </a:rPr>
              <a:t>规划可解答其中关键的问题</a:t>
            </a:r>
          </a:p>
        </p:txBody>
      </p:sp>
      <p:sp>
        <p:nvSpPr>
          <p:cNvPr id="50179" name="Oval 3"/>
          <p:cNvSpPr>
            <a:spLocks noChangeArrowheads="1"/>
          </p:cNvSpPr>
          <p:nvPr/>
        </p:nvSpPr>
        <p:spPr bwMode="auto">
          <a:xfrm>
            <a:off x="6587067" y="4565673"/>
            <a:ext cx="2497667" cy="779462"/>
          </a:xfrm>
          <a:prstGeom prst="ellipse">
            <a:avLst/>
          </a:prstGeom>
          <a:solidFill>
            <a:srgbClr val="D3D8FD"/>
          </a:solidFill>
          <a:ln w="6350">
            <a:solidFill>
              <a:schemeClr val="tx1"/>
            </a:solidFill>
            <a:round/>
            <a:headEnd/>
            <a:tailEnd/>
          </a:ln>
        </p:spPr>
        <p:txBody>
          <a:bodyPr wrap="none" lIns="0" tIns="0" rIns="0" bIns="0" anchor="ctr"/>
          <a:lstStyle/>
          <a:p>
            <a:endParaRPr lang="zh-CN" altLang="en-US"/>
          </a:p>
        </p:txBody>
      </p:sp>
      <p:sp>
        <p:nvSpPr>
          <p:cNvPr id="50180" name="Text Box 4"/>
          <p:cNvSpPr txBox="1">
            <a:spLocks noChangeArrowheads="1"/>
          </p:cNvSpPr>
          <p:nvPr/>
        </p:nvSpPr>
        <p:spPr bwMode="auto">
          <a:xfrm>
            <a:off x="6701367" y="4745061"/>
            <a:ext cx="2269067" cy="430213"/>
          </a:xfrm>
          <a:prstGeom prst="rect">
            <a:avLst/>
          </a:prstGeom>
          <a:noFill/>
          <a:ln w="6350">
            <a:noFill/>
            <a:miter lim="800000"/>
            <a:headEnd/>
            <a:tailEnd/>
          </a:ln>
        </p:spPr>
        <p:txBody>
          <a:bodyPr lIns="0" tIns="0" rIns="0" bIns="0" anchor="ctr" anchorCtr="1">
            <a:spAutoFit/>
          </a:bodyPr>
          <a:lstStyle/>
          <a:p>
            <a:pPr algn="ctr" eaLnBrk="0" hangingPunct="0"/>
            <a:r>
              <a:rPr lang="zh-CN" altLang="en-US" sz="1400" b="1">
                <a:solidFill>
                  <a:schemeClr val="tx2"/>
                </a:solidFill>
                <a:cs typeface="Arial" pitchFamily="34" charset="0"/>
              </a:rPr>
              <a:t>以什么样的策略和步骤进行</a:t>
            </a:r>
            <a:r>
              <a:rPr lang="en-US" altLang="zh-CN" sz="1400" b="1">
                <a:solidFill>
                  <a:schemeClr val="tx2"/>
                </a:solidFill>
                <a:cs typeface="Arial" pitchFamily="34" charset="0"/>
              </a:rPr>
              <a:t>IT</a:t>
            </a:r>
            <a:r>
              <a:rPr lang="zh-CN" altLang="en-US" sz="1400" b="1">
                <a:solidFill>
                  <a:schemeClr val="tx2"/>
                </a:solidFill>
                <a:cs typeface="Arial" pitchFamily="34" charset="0"/>
              </a:rPr>
              <a:t>建设</a:t>
            </a:r>
          </a:p>
        </p:txBody>
      </p:sp>
      <p:sp>
        <p:nvSpPr>
          <p:cNvPr id="50181" name="Oval 5"/>
          <p:cNvSpPr>
            <a:spLocks noChangeArrowheads="1"/>
          </p:cNvSpPr>
          <p:nvPr/>
        </p:nvSpPr>
        <p:spPr bwMode="auto">
          <a:xfrm>
            <a:off x="3310467" y="2328886"/>
            <a:ext cx="2497667" cy="777875"/>
          </a:xfrm>
          <a:prstGeom prst="ellipse">
            <a:avLst/>
          </a:prstGeom>
          <a:solidFill>
            <a:srgbClr val="D3D8FD"/>
          </a:solidFill>
          <a:ln w="6350">
            <a:solidFill>
              <a:schemeClr val="tx1"/>
            </a:solidFill>
            <a:round/>
            <a:headEnd/>
            <a:tailEnd/>
          </a:ln>
        </p:spPr>
        <p:txBody>
          <a:bodyPr wrap="none" lIns="0" tIns="0" rIns="0" bIns="0" anchor="ctr"/>
          <a:lstStyle/>
          <a:p>
            <a:pPr algn="ctr"/>
            <a:endParaRPr lang="zh-CN" altLang="en-US">
              <a:solidFill>
                <a:schemeClr val="accent2"/>
              </a:solidFill>
            </a:endParaRPr>
          </a:p>
        </p:txBody>
      </p:sp>
      <p:sp>
        <p:nvSpPr>
          <p:cNvPr id="50182" name="Text Box 6"/>
          <p:cNvSpPr txBox="1">
            <a:spLocks noChangeArrowheads="1"/>
          </p:cNvSpPr>
          <p:nvPr/>
        </p:nvSpPr>
        <p:spPr bwMode="auto">
          <a:xfrm>
            <a:off x="3426884" y="2614070"/>
            <a:ext cx="2266949" cy="215444"/>
          </a:xfrm>
          <a:prstGeom prst="rect">
            <a:avLst/>
          </a:prstGeom>
          <a:noFill/>
          <a:ln w="6350">
            <a:noFill/>
            <a:miter lim="800000"/>
            <a:headEnd/>
            <a:tailEnd/>
          </a:ln>
        </p:spPr>
        <p:txBody>
          <a:bodyPr lIns="0" tIns="0" rIns="0" bIns="0" anchor="ctr" anchorCtr="1">
            <a:spAutoFit/>
          </a:bodyPr>
          <a:lstStyle/>
          <a:p>
            <a:pPr algn="ctr" eaLnBrk="0" hangingPunct="0"/>
            <a:r>
              <a:rPr lang="en-US" altLang="zh-CN" sz="1400" b="1">
                <a:solidFill>
                  <a:schemeClr val="tx2"/>
                </a:solidFill>
                <a:cs typeface="Arial" pitchFamily="34" charset="0"/>
              </a:rPr>
              <a:t>IT</a:t>
            </a:r>
            <a:r>
              <a:rPr lang="zh-CN" altLang="en-US" sz="1400" b="1">
                <a:solidFill>
                  <a:schemeClr val="tx2"/>
                </a:solidFill>
                <a:cs typeface="Arial" pitchFamily="34" charset="0"/>
              </a:rPr>
              <a:t>如何支持和配合业务发展</a:t>
            </a:r>
          </a:p>
        </p:txBody>
      </p:sp>
      <p:sp>
        <p:nvSpPr>
          <p:cNvPr id="50183" name="Oval 7"/>
          <p:cNvSpPr>
            <a:spLocks noChangeArrowheads="1"/>
          </p:cNvSpPr>
          <p:nvPr/>
        </p:nvSpPr>
        <p:spPr bwMode="auto">
          <a:xfrm>
            <a:off x="3200400" y="4565674"/>
            <a:ext cx="2497667" cy="777875"/>
          </a:xfrm>
          <a:prstGeom prst="ellipse">
            <a:avLst/>
          </a:prstGeom>
          <a:solidFill>
            <a:srgbClr val="D3D8FD"/>
          </a:solidFill>
          <a:ln w="6350">
            <a:solidFill>
              <a:schemeClr val="tx1"/>
            </a:solidFill>
            <a:round/>
            <a:headEnd/>
            <a:tailEnd/>
          </a:ln>
        </p:spPr>
        <p:txBody>
          <a:bodyPr wrap="none" lIns="0" tIns="0" rIns="0" bIns="0" anchor="ctr"/>
          <a:lstStyle/>
          <a:p>
            <a:endParaRPr lang="zh-CN" altLang="en-US"/>
          </a:p>
        </p:txBody>
      </p:sp>
      <p:sp>
        <p:nvSpPr>
          <p:cNvPr id="50184" name="Text Box 8"/>
          <p:cNvSpPr txBox="1">
            <a:spLocks noChangeArrowheads="1"/>
          </p:cNvSpPr>
          <p:nvPr/>
        </p:nvSpPr>
        <p:spPr bwMode="auto">
          <a:xfrm>
            <a:off x="3316818" y="4852445"/>
            <a:ext cx="2266949" cy="215444"/>
          </a:xfrm>
          <a:prstGeom prst="rect">
            <a:avLst/>
          </a:prstGeom>
          <a:noFill/>
          <a:ln w="6350">
            <a:noFill/>
            <a:miter lim="800000"/>
            <a:headEnd/>
            <a:tailEnd/>
          </a:ln>
        </p:spPr>
        <p:txBody>
          <a:bodyPr lIns="0" tIns="0" rIns="0" bIns="0" anchor="ctr" anchorCtr="1">
            <a:spAutoFit/>
          </a:bodyPr>
          <a:lstStyle/>
          <a:p>
            <a:pPr algn="ctr" eaLnBrk="0" hangingPunct="0"/>
            <a:r>
              <a:rPr lang="zh-CN" altLang="en-US" sz="1400" b="1">
                <a:solidFill>
                  <a:schemeClr val="tx2"/>
                </a:solidFill>
                <a:cs typeface="Arial" pitchFamily="34" charset="0"/>
              </a:rPr>
              <a:t>什么时机进行</a:t>
            </a:r>
            <a:r>
              <a:rPr lang="en-US" altLang="zh-CN" sz="1400" b="1">
                <a:solidFill>
                  <a:schemeClr val="tx2"/>
                </a:solidFill>
                <a:cs typeface="Arial" pitchFamily="34" charset="0"/>
              </a:rPr>
              <a:t>IT</a:t>
            </a:r>
            <a:r>
              <a:rPr lang="zh-CN" altLang="en-US" sz="1400" b="1">
                <a:solidFill>
                  <a:schemeClr val="tx2"/>
                </a:solidFill>
                <a:cs typeface="Arial" pitchFamily="34" charset="0"/>
              </a:rPr>
              <a:t>投入更有效</a:t>
            </a:r>
          </a:p>
        </p:txBody>
      </p:sp>
      <p:sp>
        <p:nvSpPr>
          <p:cNvPr id="50185" name="Oval 9"/>
          <p:cNvSpPr>
            <a:spLocks noChangeArrowheads="1"/>
          </p:cNvSpPr>
          <p:nvPr/>
        </p:nvSpPr>
        <p:spPr bwMode="auto">
          <a:xfrm>
            <a:off x="6362700" y="2328886"/>
            <a:ext cx="2497667" cy="779463"/>
          </a:xfrm>
          <a:prstGeom prst="ellipse">
            <a:avLst/>
          </a:prstGeom>
          <a:solidFill>
            <a:srgbClr val="D3D8FD"/>
          </a:solidFill>
          <a:ln w="6350">
            <a:solidFill>
              <a:schemeClr val="tx1"/>
            </a:solidFill>
            <a:round/>
            <a:headEnd/>
            <a:tailEnd/>
          </a:ln>
        </p:spPr>
        <p:txBody>
          <a:bodyPr wrap="none" lIns="0" tIns="0" rIns="0" bIns="0" anchor="ctr"/>
          <a:lstStyle/>
          <a:p>
            <a:endParaRPr lang="zh-CN" altLang="en-US"/>
          </a:p>
        </p:txBody>
      </p:sp>
      <p:sp>
        <p:nvSpPr>
          <p:cNvPr id="50186" name="Text Box 10"/>
          <p:cNvSpPr txBox="1">
            <a:spLocks noChangeArrowheads="1"/>
          </p:cNvSpPr>
          <p:nvPr/>
        </p:nvSpPr>
        <p:spPr bwMode="auto">
          <a:xfrm>
            <a:off x="6477000" y="2508273"/>
            <a:ext cx="2269067" cy="430212"/>
          </a:xfrm>
          <a:prstGeom prst="rect">
            <a:avLst/>
          </a:prstGeom>
          <a:noFill/>
          <a:ln w="6350">
            <a:noFill/>
            <a:miter lim="800000"/>
            <a:headEnd/>
            <a:tailEnd/>
          </a:ln>
        </p:spPr>
        <p:txBody>
          <a:bodyPr lIns="0" tIns="0" rIns="0" bIns="0" anchor="ctr" anchorCtr="1">
            <a:spAutoFit/>
          </a:bodyPr>
          <a:lstStyle/>
          <a:p>
            <a:pPr algn="ctr" eaLnBrk="0" hangingPunct="0"/>
            <a:r>
              <a:rPr lang="zh-CN" altLang="en-US" sz="1400" b="1">
                <a:solidFill>
                  <a:schemeClr val="tx2"/>
                </a:solidFill>
                <a:cs typeface="Arial" pitchFamily="34" charset="0"/>
              </a:rPr>
              <a:t>如何满足不同的需求并作优先级排序</a:t>
            </a:r>
          </a:p>
        </p:txBody>
      </p:sp>
      <p:sp>
        <p:nvSpPr>
          <p:cNvPr id="50187" name="Rectangle 11"/>
          <p:cNvSpPr>
            <a:spLocks noChangeArrowheads="1"/>
          </p:cNvSpPr>
          <p:nvPr/>
        </p:nvSpPr>
        <p:spPr bwMode="auto">
          <a:xfrm>
            <a:off x="5048251" y="3409973"/>
            <a:ext cx="2095500" cy="830262"/>
          </a:xfrm>
          <a:prstGeom prst="rect">
            <a:avLst/>
          </a:prstGeom>
          <a:solidFill>
            <a:srgbClr val="FFFF99"/>
          </a:solidFill>
          <a:ln w="19050">
            <a:solidFill>
              <a:schemeClr val="tx2"/>
            </a:solidFill>
            <a:miter lim="800000"/>
            <a:headEnd/>
            <a:tailEnd/>
          </a:ln>
        </p:spPr>
        <p:txBody>
          <a:bodyPr lIns="0" tIns="0" rIns="0" bIns="0" anchor="ctr">
            <a:spAutoFit/>
          </a:bodyPr>
          <a:lstStyle/>
          <a:p>
            <a:endParaRPr lang="en-US" altLang="zh-CN"/>
          </a:p>
          <a:p>
            <a:endParaRPr lang="en-US" altLang="zh-CN"/>
          </a:p>
          <a:p>
            <a:endParaRPr lang="zh-CN" altLang="en-US"/>
          </a:p>
        </p:txBody>
      </p:sp>
      <p:sp>
        <p:nvSpPr>
          <p:cNvPr id="50188" name="Text Box 12"/>
          <p:cNvSpPr txBox="1">
            <a:spLocks noChangeArrowheads="1"/>
          </p:cNvSpPr>
          <p:nvPr/>
        </p:nvSpPr>
        <p:spPr bwMode="auto">
          <a:xfrm>
            <a:off x="5092701" y="3562374"/>
            <a:ext cx="1987551" cy="549275"/>
          </a:xfrm>
          <a:prstGeom prst="rect">
            <a:avLst/>
          </a:prstGeom>
          <a:noFill/>
          <a:ln w="6350">
            <a:noFill/>
            <a:miter lim="800000"/>
            <a:headEnd/>
            <a:tailEnd/>
          </a:ln>
        </p:spPr>
        <p:txBody>
          <a:bodyPr lIns="0" tIns="0" rIns="0" bIns="0" anchor="ctr">
            <a:spAutoFit/>
          </a:bodyPr>
          <a:lstStyle/>
          <a:p>
            <a:pPr algn="ctr" eaLnBrk="0" hangingPunct="0"/>
            <a:r>
              <a:rPr lang="zh-CN" altLang="en-US" b="1">
                <a:solidFill>
                  <a:srgbClr val="FF0000"/>
                </a:solidFill>
                <a:cs typeface="Arial" pitchFamily="34" charset="0"/>
              </a:rPr>
              <a:t>信息化建设</a:t>
            </a:r>
          </a:p>
          <a:p>
            <a:pPr algn="ctr" eaLnBrk="0" hangingPunct="0"/>
            <a:r>
              <a:rPr lang="zh-CN" altLang="en-US" b="1">
                <a:solidFill>
                  <a:srgbClr val="FF0000"/>
                </a:solidFill>
                <a:cs typeface="Arial" pitchFamily="34" charset="0"/>
              </a:rPr>
              <a:t>战略和规划</a:t>
            </a:r>
          </a:p>
        </p:txBody>
      </p:sp>
      <p:sp>
        <p:nvSpPr>
          <p:cNvPr id="50189" name="Oval 13"/>
          <p:cNvSpPr>
            <a:spLocks noChangeArrowheads="1"/>
          </p:cNvSpPr>
          <p:nvPr/>
        </p:nvSpPr>
        <p:spPr bwMode="auto">
          <a:xfrm>
            <a:off x="1938867" y="3446486"/>
            <a:ext cx="2497667" cy="779463"/>
          </a:xfrm>
          <a:prstGeom prst="ellipse">
            <a:avLst/>
          </a:prstGeom>
          <a:solidFill>
            <a:srgbClr val="D3D8FD"/>
          </a:solidFill>
          <a:ln w="6350">
            <a:solidFill>
              <a:schemeClr val="tx1"/>
            </a:solidFill>
            <a:round/>
            <a:headEnd/>
            <a:tailEnd/>
          </a:ln>
        </p:spPr>
        <p:txBody>
          <a:bodyPr wrap="none" lIns="0" tIns="0" rIns="0" bIns="0" anchor="ctr"/>
          <a:lstStyle/>
          <a:p>
            <a:endParaRPr lang="zh-CN" altLang="en-US"/>
          </a:p>
        </p:txBody>
      </p:sp>
      <p:sp>
        <p:nvSpPr>
          <p:cNvPr id="50190" name="Text Box 14"/>
          <p:cNvSpPr txBox="1">
            <a:spLocks noChangeArrowheads="1"/>
          </p:cNvSpPr>
          <p:nvPr/>
        </p:nvSpPr>
        <p:spPr bwMode="auto">
          <a:xfrm>
            <a:off x="2053167" y="3733257"/>
            <a:ext cx="2269067" cy="215444"/>
          </a:xfrm>
          <a:prstGeom prst="rect">
            <a:avLst/>
          </a:prstGeom>
          <a:noFill/>
          <a:ln w="6350">
            <a:noFill/>
            <a:miter lim="800000"/>
            <a:headEnd/>
            <a:tailEnd/>
          </a:ln>
        </p:spPr>
        <p:txBody>
          <a:bodyPr lIns="0" tIns="0" rIns="0" bIns="0" anchor="ctr" anchorCtr="1">
            <a:spAutoFit/>
          </a:bodyPr>
          <a:lstStyle/>
          <a:p>
            <a:pPr algn="ctr" eaLnBrk="0" hangingPunct="0"/>
            <a:r>
              <a:rPr lang="zh-CN" altLang="en-US" sz="1400" b="1">
                <a:solidFill>
                  <a:schemeClr val="tx2"/>
                </a:solidFill>
                <a:cs typeface="Arial" pitchFamily="34" charset="0"/>
              </a:rPr>
              <a:t>如何规避</a:t>
            </a:r>
            <a:r>
              <a:rPr lang="en-US" altLang="zh-CN" sz="1400" b="1">
                <a:solidFill>
                  <a:schemeClr val="tx2"/>
                </a:solidFill>
                <a:cs typeface="Arial" pitchFamily="34" charset="0"/>
              </a:rPr>
              <a:t>IT</a:t>
            </a:r>
            <a:r>
              <a:rPr lang="zh-CN" altLang="en-US" sz="1400" b="1">
                <a:solidFill>
                  <a:schemeClr val="tx2"/>
                </a:solidFill>
                <a:cs typeface="Arial" pitchFamily="34" charset="0"/>
              </a:rPr>
              <a:t>建设中的风险</a:t>
            </a:r>
          </a:p>
        </p:txBody>
      </p:sp>
      <p:sp>
        <p:nvSpPr>
          <p:cNvPr id="50191" name="Oval 15"/>
          <p:cNvSpPr>
            <a:spLocks noChangeArrowheads="1"/>
          </p:cNvSpPr>
          <p:nvPr/>
        </p:nvSpPr>
        <p:spPr bwMode="auto">
          <a:xfrm>
            <a:off x="7689852" y="3330598"/>
            <a:ext cx="2660649" cy="1008062"/>
          </a:xfrm>
          <a:prstGeom prst="ellipse">
            <a:avLst/>
          </a:prstGeom>
          <a:solidFill>
            <a:srgbClr val="D3D8FD"/>
          </a:solidFill>
          <a:ln w="6350">
            <a:solidFill>
              <a:schemeClr val="tx1"/>
            </a:solidFill>
            <a:round/>
            <a:headEnd/>
            <a:tailEnd/>
          </a:ln>
        </p:spPr>
        <p:txBody>
          <a:bodyPr wrap="none" lIns="0" tIns="0" rIns="0" bIns="0" anchor="ctr"/>
          <a:lstStyle/>
          <a:p>
            <a:endParaRPr lang="zh-CN" altLang="en-US"/>
          </a:p>
        </p:txBody>
      </p:sp>
      <p:sp>
        <p:nvSpPr>
          <p:cNvPr id="50192" name="Text Box 16"/>
          <p:cNvSpPr txBox="1">
            <a:spLocks noChangeArrowheads="1"/>
          </p:cNvSpPr>
          <p:nvPr/>
        </p:nvSpPr>
        <p:spPr bwMode="auto">
          <a:xfrm>
            <a:off x="7867651" y="3733485"/>
            <a:ext cx="2393949" cy="430887"/>
          </a:xfrm>
          <a:prstGeom prst="rect">
            <a:avLst/>
          </a:prstGeom>
          <a:noFill/>
          <a:ln w="6350">
            <a:noFill/>
            <a:miter lim="800000"/>
            <a:headEnd/>
            <a:tailEnd/>
          </a:ln>
        </p:spPr>
        <p:txBody>
          <a:bodyPr lIns="0" tIns="0" rIns="0" bIns="0" anchor="ctr" anchorCtr="1">
            <a:spAutoFit/>
          </a:bodyPr>
          <a:lstStyle/>
          <a:p>
            <a:pPr algn="ctr" eaLnBrk="0" hangingPunct="0"/>
            <a:r>
              <a:rPr lang="zh-CN" altLang="en-US" sz="1400" b="1">
                <a:solidFill>
                  <a:schemeClr val="tx2"/>
                </a:solidFill>
                <a:cs typeface="Arial" pitchFamily="34" charset="0"/>
              </a:rPr>
              <a:t>如何使企业的</a:t>
            </a:r>
            <a:r>
              <a:rPr lang="en-US" altLang="zh-CN" sz="1400" b="1">
                <a:solidFill>
                  <a:schemeClr val="tx2"/>
                </a:solidFill>
                <a:cs typeface="Arial" pitchFamily="34" charset="0"/>
              </a:rPr>
              <a:t>IT</a:t>
            </a:r>
            <a:r>
              <a:rPr lang="zh-CN" altLang="en-US" sz="1400" b="1">
                <a:solidFill>
                  <a:schemeClr val="tx2"/>
                </a:solidFill>
                <a:cs typeface="Arial" pitchFamily="34" charset="0"/>
              </a:rPr>
              <a:t>架构即有前瞻性，又有可操作性</a:t>
            </a:r>
          </a:p>
        </p:txBody>
      </p:sp>
      <p:sp>
        <p:nvSpPr>
          <p:cNvPr id="50193" name="Line 17"/>
          <p:cNvSpPr>
            <a:spLocks noChangeShapeType="1"/>
          </p:cNvSpPr>
          <p:nvPr/>
        </p:nvSpPr>
        <p:spPr bwMode="auto">
          <a:xfrm>
            <a:off x="6091767" y="1439886"/>
            <a:ext cx="0" cy="1025525"/>
          </a:xfrm>
          <a:prstGeom prst="line">
            <a:avLst/>
          </a:prstGeom>
          <a:noFill/>
          <a:ln w="12700">
            <a:solidFill>
              <a:schemeClr val="tx1"/>
            </a:solidFill>
            <a:prstDash val="dash"/>
            <a:miter lim="800000"/>
            <a:headEnd/>
            <a:tailEnd/>
          </a:ln>
        </p:spPr>
        <p:txBody>
          <a:bodyPr anchor="ctr"/>
          <a:lstStyle/>
          <a:p>
            <a:endParaRPr lang="zh-CN" altLang="en-US"/>
          </a:p>
        </p:txBody>
      </p:sp>
      <p:sp>
        <p:nvSpPr>
          <p:cNvPr id="50194" name="Line 18"/>
          <p:cNvSpPr>
            <a:spLocks noChangeShapeType="1"/>
          </p:cNvSpPr>
          <p:nvPr/>
        </p:nvSpPr>
        <p:spPr bwMode="auto">
          <a:xfrm>
            <a:off x="6091767" y="5262586"/>
            <a:ext cx="0" cy="1000125"/>
          </a:xfrm>
          <a:prstGeom prst="line">
            <a:avLst/>
          </a:prstGeom>
          <a:noFill/>
          <a:ln w="12700">
            <a:solidFill>
              <a:schemeClr val="tx1"/>
            </a:solidFill>
            <a:prstDash val="dash"/>
            <a:miter lim="800000"/>
            <a:headEnd/>
            <a:tailEnd/>
          </a:ln>
        </p:spPr>
        <p:txBody>
          <a:bodyPr anchor="ctr"/>
          <a:lstStyle/>
          <a:p>
            <a:endParaRPr lang="zh-CN" altLang="en-US"/>
          </a:p>
        </p:txBody>
      </p:sp>
      <p:sp>
        <p:nvSpPr>
          <p:cNvPr id="50195" name="Line 19"/>
          <p:cNvSpPr>
            <a:spLocks noChangeShapeType="1"/>
          </p:cNvSpPr>
          <p:nvPr/>
        </p:nvSpPr>
        <p:spPr bwMode="auto">
          <a:xfrm flipH="1" flipV="1">
            <a:off x="1009651" y="2239986"/>
            <a:ext cx="2194983" cy="873125"/>
          </a:xfrm>
          <a:prstGeom prst="line">
            <a:avLst/>
          </a:prstGeom>
          <a:noFill/>
          <a:ln w="12700">
            <a:solidFill>
              <a:schemeClr val="tx1"/>
            </a:solidFill>
            <a:prstDash val="dash"/>
            <a:miter lim="800000"/>
            <a:headEnd/>
            <a:tailEnd/>
          </a:ln>
        </p:spPr>
        <p:txBody>
          <a:bodyPr anchor="ctr"/>
          <a:lstStyle/>
          <a:p>
            <a:endParaRPr lang="zh-CN" altLang="en-US"/>
          </a:p>
        </p:txBody>
      </p:sp>
      <p:sp>
        <p:nvSpPr>
          <p:cNvPr id="50196" name="Line 20"/>
          <p:cNvSpPr>
            <a:spLocks noChangeShapeType="1"/>
          </p:cNvSpPr>
          <p:nvPr/>
        </p:nvSpPr>
        <p:spPr bwMode="auto">
          <a:xfrm flipH="1">
            <a:off x="1009651" y="4581549"/>
            <a:ext cx="2194983" cy="873125"/>
          </a:xfrm>
          <a:prstGeom prst="line">
            <a:avLst/>
          </a:prstGeom>
          <a:noFill/>
          <a:ln w="12700">
            <a:solidFill>
              <a:schemeClr val="tx1"/>
            </a:solidFill>
            <a:prstDash val="dash"/>
            <a:miter lim="800000"/>
            <a:headEnd/>
            <a:tailEnd/>
          </a:ln>
        </p:spPr>
        <p:txBody>
          <a:bodyPr anchor="ctr"/>
          <a:lstStyle/>
          <a:p>
            <a:endParaRPr lang="zh-CN" altLang="en-US"/>
          </a:p>
        </p:txBody>
      </p:sp>
      <p:sp>
        <p:nvSpPr>
          <p:cNvPr id="50197" name="Line 21"/>
          <p:cNvSpPr>
            <a:spLocks noChangeShapeType="1"/>
          </p:cNvSpPr>
          <p:nvPr/>
        </p:nvSpPr>
        <p:spPr bwMode="auto">
          <a:xfrm flipV="1">
            <a:off x="9067801" y="2239985"/>
            <a:ext cx="1951567" cy="776288"/>
          </a:xfrm>
          <a:prstGeom prst="line">
            <a:avLst/>
          </a:prstGeom>
          <a:noFill/>
          <a:ln w="12700">
            <a:solidFill>
              <a:schemeClr val="tx1"/>
            </a:solidFill>
            <a:prstDash val="dash"/>
            <a:miter lim="800000"/>
            <a:headEnd/>
            <a:tailEnd/>
          </a:ln>
        </p:spPr>
        <p:txBody>
          <a:bodyPr anchor="ctr"/>
          <a:lstStyle/>
          <a:p>
            <a:endParaRPr lang="zh-CN" altLang="en-US"/>
          </a:p>
        </p:txBody>
      </p:sp>
      <p:sp>
        <p:nvSpPr>
          <p:cNvPr id="50198" name="Line 22"/>
          <p:cNvSpPr>
            <a:spLocks noChangeShapeType="1"/>
          </p:cNvSpPr>
          <p:nvPr/>
        </p:nvSpPr>
        <p:spPr bwMode="auto">
          <a:xfrm>
            <a:off x="9067801" y="4678385"/>
            <a:ext cx="1951567" cy="776288"/>
          </a:xfrm>
          <a:prstGeom prst="line">
            <a:avLst/>
          </a:prstGeom>
          <a:noFill/>
          <a:ln w="12700">
            <a:solidFill>
              <a:schemeClr val="tx1"/>
            </a:solidFill>
            <a:prstDash val="dash"/>
            <a:miter lim="800000"/>
            <a:headEnd/>
            <a:tailEnd/>
          </a:ln>
        </p:spPr>
        <p:txBody>
          <a:bodyPr anchor="ctr"/>
          <a:lstStyle/>
          <a:p>
            <a:endParaRPr lang="zh-CN" altLang="en-US"/>
          </a:p>
        </p:txBody>
      </p:sp>
      <p:sp>
        <p:nvSpPr>
          <p:cNvPr id="50199" name="Text Box 23"/>
          <p:cNvSpPr txBox="1">
            <a:spLocks noChangeArrowheads="1"/>
          </p:cNvSpPr>
          <p:nvPr/>
        </p:nvSpPr>
        <p:spPr bwMode="auto">
          <a:xfrm>
            <a:off x="1422401" y="1417661"/>
            <a:ext cx="4425951" cy="804863"/>
          </a:xfrm>
          <a:prstGeom prst="rect">
            <a:avLst/>
          </a:prstGeom>
          <a:noFill/>
          <a:ln w="6350">
            <a:noFill/>
            <a:miter lim="800000"/>
            <a:headEnd/>
            <a:tailEnd/>
          </a:ln>
        </p:spPr>
        <p:txBody>
          <a:bodyPr lIns="0" tIns="0" rIns="0" bIns="0"/>
          <a:lstStyle/>
          <a:p>
            <a:pPr marL="112713" indent="-112713">
              <a:spcBef>
                <a:spcPct val="40000"/>
              </a:spcBef>
              <a:buClr>
                <a:schemeClr val="tx2"/>
              </a:buClr>
              <a:buSzPct val="70000"/>
              <a:buFont typeface="Wingdings" pitchFamily="2" charset="2"/>
              <a:buChar char="n"/>
            </a:pPr>
            <a:r>
              <a:rPr lang="zh-CN" altLang="en-US" sz="1200">
                <a:cs typeface="Arial" pitchFamily="34" charset="0"/>
              </a:rPr>
              <a:t>业务有着高速的发展，但一般操作还主要依靠手工处理</a:t>
            </a:r>
          </a:p>
          <a:p>
            <a:pPr marL="112713" indent="-112713">
              <a:spcBef>
                <a:spcPct val="40000"/>
              </a:spcBef>
              <a:buClr>
                <a:schemeClr val="tx2"/>
              </a:buClr>
              <a:buSzPct val="70000"/>
              <a:buFont typeface="Wingdings" pitchFamily="2" charset="2"/>
              <a:buChar char="n"/>
            </a:pPr>
            <a:r>
              <a:rPr lang="zh-CN" altLang="en-US" sz="1200">
                <a:cs typeface="Arial" pitchFamily="34" charset="0"/>
              </a:rPr>
              <a:t>业务的转型，如从以产品为中心的业务模式转变为以客户为中心的业务模式</a:t>
            </a:r>
          </a:p>
        </p:txBody>
      </p:sp>
      <p:sp>
        <p:nvSpPr>
          <p:cNvPr id="50200" name="Text Box 24"/>
          <p:cNvSpPr txBox="1">
            <a:spLocks noChangeArrowheads="1"/>
          </p:cNvSpPr>
          <p:nvPr/>
        </p:nvSpPr>
        <p:spPr bwMode="auto">
          <a:xfrm>
            <a:off x="6297084" y="1417661"/>
            <a:ext cx="4425949" cy="804863"/>
          </a:xfrm>
          <a:prstGeom prst="rect">
            <a:avLst/>
          </a:prstGeom>
          <a:noFill/>
          <a:ln w="6350">
            <a:noFill/>
            <a:miter lim="800000"/>
            <a:headEnd/>
            <a:tailEnd/>
          </a:ln>
        </p:spPr>
        <p:txBody>
          <a:bodyPr lIns="0" tIns="0" rIns="0" bIns="0"/>
          <a:lstStyle/>
          <a:p>
            <a:pPr marL="112713" indent="-112713">
              <a:spcBef>
                <a:spcPct val="40000"/>
              </a:spcBef>
              <a:buClr>
                <a:schemeClr val="tx2"/>
              </a:buClr>
              <a:buSzPct val="70000"/>
              <a:buFont typeface="Wingdings" pitchFamily="2" charset="2"/>
              <a:buChar char="n"/>
            </a:pPr>
            <a:r>
              <a:rPr lang="zh-CN" altLang="en-US" sz="1200">
                <a:cs typeface="Arial" pitchFamily="34" charset="0"/>
              </a:rPr>
              <a:t>各功能部门都有各自的需求，而且每个需求都是有着紧迫性</a:t>
            </a:r>
          </a:p>
          <a:p>
            <a:pPr marL="112713" indent="-112713">
              <a:spcBef>
                <a:spcPct val="40000"/>
              </a:spcBef>
              <a:buClr>
                <a:schemeClr val="tx2"/>
              </a:buClr>
              <a:buSzPct val="70000"/>
              <a:buFont typeface="Wingdings" pitchFamily="2" charset="2"/>
              <a:buChar char="n"/>
            </a:pPr>
            <a:r>
              <a:rPr lang="zh-CN" altLang="en-US" sz="1200">
                <a:cs typeface="Arial" pitchFamily="34" charset="0"/>
              </a:rPr>
              <a:t>资源（包括资金、人力、时间等）有限的信息化投资环境</a:t>
            </a:r>
          </a:p>
        </p:txBody>
      </p:sp>
      <p:sp>
        <p:nvSpPr>
          <p:cNvPr id="50201" name="Text Box 25"/>
          <p:cNvSpPr txBox="1">
            <a:spLocks noChangeArrowheads="1"/>
          </p:cNvSpPr>
          <p:nvPr/>
        </p:nvSpPr>
        <p:spPr bwMode="auto">
          <a:xfrm>
            <a:off x="6366934" y="5426099"/>
            <a:ext cx="4425951" cy="892175"/>
          </a:xfrm>
          <a:prstGeom prst="rect">
            <a:avLst/>
          </a:prstGeom>
          <a:noFill/>
          <a:ln w="6350">
            <a:noFill/>
            <a:miter lim="800000"/>
            <a:headEnd/>
            <a:tailEnd/>
          </a:ln>
        </p:spPr>
        <p:txBody>
          <a:bodyPr lIns="0" tIns="0" rIns="0" bIns="0"/>
          <a:lstStyle/>
          <a:p>
            <a:pPr marL="112713" indent="-112713">
              <a:spcBef>
                <a:spcPct val="40000"/>
              </a:spcBef>
              <a:buClr>
                <a:schemeClr val="tx2"/>
              </a:buClr>
              <a:buSzPct val="70000"/>
              <a:buFont typeface="Wingdings" pitchFamily="2" charset="2"/>
              <a:buChar char="n"/>
            </a:pPr>
            <a:r>
              <a:rPr lang="zh-CN" altLang="en-US" sz="1200">
                <a:cs typeface="Arial" pitchFamily="34" charset="0"/>
              </a:rPr>
              <a:t>每一类</a:t>
            </a:r>
            <a:r>
              <a:rPr lang="en-US" altLang="zh-CN" sz="1200">
                <a:cs typeface="Arial" pitchFamily="34" charset="0"/>
              </a:rPr>
              <a:t>IT</a:t>
            </a:r>
            <a:r>
              <a:rPr lang="zh-CN" altLang="en-US" sz="1200">
                <a:cs typeface="Arial" pitchFamily="34" charset="0"/>
              </a:rPr>
              <a:t>项目有不同的技术特点和业务环境，如果采取千篇一律的建设策略，必然会遭受损失</a:t>
            </a:r>
          </a:p>
        </p:txBody>
      </p:sp>
      <p:sp>
        <p:nvSpPr>
          <p:cNvPr id="50202" name="Text Box 26"/>
          <p:cNvSpPr txBox="1">
            <a:spLocks noChangeArrowheads="1"/>
          </p:cNvSpPr>
          <p:nvPr/>
        </p:nvSpPr>
        <p:spPr bwMode="auto">
          <a:xfrm>
            <a:off x="1458384" y="5411810"/>
            <a:ext cx="4425949" cy="1303338"/>
          </a:xfrm>
          <a:prstGeom prst="rect">
            <a:avLst/>
          </a:prstGeom>
          <a:noFill/>
          <a:ln w="6350">
            <a:noFill/>
            <a:miter lim="800000"/>
            <a:headEnd/>
            <a:tailEnd/>
          </a:ln>
        </p:spPr>
        <p:txBody>
          <a:bodyPr lIns="0" tIns="0" rIns="0" bIns="0"/>
          <a:lstStyle/>
          <a:p>
            <a:pPr marL="112713" indent="-112713">
              <a:spcBef>
                <a:spcPct val="40000"/>
              </a:spcBef>
              <a:buClr>
                <a:schemeClr val="tx2"/>
              </a:buClr>
              <a:buSzPct val="70000"/>
              <a:buFont typeface="Wingdings" pitchFamily="2" charset="2"/>
              <a:buChar char="n"/>
            </a:pPr>
            <a:r>
              <a:rPr lang="en-US" altLang="zh-CN" sz="1200">
                <a:cs typeface="Arial" pitchFamily="34" charset="0"/>
              </a:rPr>
              <a:t>IT</a:t>
            </a:r>
            <a:r>
              <a:rPr lang="zh-CN" altLang="en-US" sz="1200">
                <a:cs typeface="Arial" pitchFamily="34" charset="0"/>
              </a:rPr>
              <a:t>基础设施的既是应用系统建设的前提条件，又因为技术更新而价格波动非常大，如何避免过晚或过早投入？</a:t>
            </a:r>
          </a:p>
          <a:p>
            <a:pPr marL="112713" indent="-112713">
              <a:spcBef>
                <a:spcPct val="40000"/>
              </a:spcBef>
              <a:buClr>
                <a:schemeClr val="tx2"/>
              </a:buClr>
              <a:buSzPct val="70000"/>
              <a:buFont typeface="Wingdings" pitchFamily="2" charset="2"/>
              <a:buChar char="n"/>
            </a:pPr>
            <a:r>
              <a:rPr lang="zh-CN" altLang="en-US" sz="1200">
                <a:cs typeface="Arial" pitchFamily="34" charset="0"/>
              </a:rPr>
              <a:t>管理应用系统的实施如果与变革相脱节，很难实现预期的效益</a:t>
            </a:r>
          </a:p>
        </p:txBody>
      </p:sp>
      <p:sp>
        <p:nvSpPr>
          <p:cNvPr id="50203" name="Text Box 27"/>
          <p:cNvSpPr txBox="1">
            <a:spLocks noChangeArrowheads="1"/>
          </p:cNvSpPr>
          <p:nvPr/>
        </p:nvSpPr>
        <p:spPr bwMode="auto">
          <a:xfrm>
            <a:off x="10337800" y="3019449"/>
            <a:ext cx="1684867" cy="1639887"/>
          </a:xfrm>
          <a:prstGeom prst="rect">
            <a:avLst/>
          </a:prstGeom>
          <a:noFill/>
          <a:ln w="6350">
            <a:noFill/>
            <a:miter lim="800000"/>
            <a:headEnd/>
            <a:tailEnd/>
          </a:ln>
        </p:spPr>
        <p:txBody>
          <a:bodyPr lIns="0" tIns="0" rIns="0" bIns="0" anchor="ctr"/>
          <a:lstStyle/>
          <a:p>
            <a:pPr marL="112713" indent="-112713">
              <a:spcBef>
                <a:spcPct val="60000"/>
              </a:spcBef>
              <a:buClr>
                <a:schemeClr val="tx2"/>
              </a:buClr>
              <a:buSzPct val="70000"/>
              <a:buFont typeface="Wingdings" pitchFamily="2" charset="2"/>
              <a:buChar char="n"/>
            </a:pPr>
            <a:r>
              <a:rPr lang="zh-CN" altLang="en-US" sz="1200">
                <a:cs typeface="Arial" pitchFamily="34" charset="0"/>
              </a:rPr>
              <a:t>企业经营环境、业务模式和外部的技术手段都在不断演变，</a:t>
            </a:r>
            <a:r>
              <a:rPr lang="en-US" altLang="zh-CN" sz="1200">
                <a:cs typeface="Arial" pitchFamily="34" charset="0"/>
              </a:rPr>
              <a:t>IT</a:t>
            </a:r>
            <a:r>
              <a:rPr lang="zh-CN" altLang="en-US" sz="1200">
                <a:cs typeface="Arial" pitchFamily="34" charset="0"/>
              </a:rPr>
              <a:t>架构和系统很容易过时</a:t>
            </a:r>
          </a:p>
          <a:p>
            <a:pPr marL="112713" indent="-112713">
              <a:spcBef>
                <a:spcPct val="60000"/>
              </a:spcBef>
              <a:buClr>
                <a:schemeClr val="tx2"/>
              </a:buClr>
              <a:buSzPct val="70000"/>
              <a:buFont typeface="Wingdings" pitchFamily="2" charset="2"/>
              <a:buChar char="n"/>
            </a:pPr>
            <a:r>
              <a:rPr lang="zh-CN" altLang="en-US" sz="1200">
                <a:cs typeface="Arial" pitchFamily="34" charset="0"/>
              </a:rPr>
              <a:t>完美的</a:t>
            </a:r>
            <a:r>
              <a:rPr lang="en-US" altLang="zh-CN" sz="1200">
                <a:cs typeface="Arial" pitchFamily="34" charset="0"/>
              </a:rPr>
              <a:t>IT</a:t>
            </a:r>
            <a:r>
              <a:rPr lang="zh-CN" altLang="en-US" sz="1200">
                <a:cs typeface="Arial" pitchFamily="34" charset="0"/>
              </a:rPr>
              <a:t>架构，离企业的实际业务能力和</a:t>
            </a:r>
            <a:r>
              <a:rPr lang="en-US" altLang="zh-CN" sz="1200">
                <a:cs typeface="Arial" pitchFamily="34" charset="0"/>
              </a:rPr>
              <a:t>IT</a:t>
            </a:r>
            <a:r>
              <a:rPr lang="zh-CN" altLang="en-US" sz="1200">
                <a:cs typeface="Arial" pitchFamily="34" charset="0"/>
              </a:rPr>
              <a:t>水平相去甚远</a:t>
            </a:r>
          </a:p>
        </p:txBody>
      </p:sp>
      <p:sp>
        <p:nvSpPr>
          <p:cNvPr id="50204" name="Text Box 28"/>
          <p:cNvSpPr txBox="1">
            <a:spLocks noChangeArrowheads="1"/>
          </p:cNvSpPr>
          <p:nvPr/>
        </p:nvSpPr>
        <p:spPr bwMode="auto">
          <a:xfrm>
            <a:off x="296333" y="3236935"/>
            <a:ext cx="1684867" cy="1639888"/>
          </a:xfrm>
          <a:prstGeom prst="rect">
            <a:avLst/>
          </a:prstGeom>
          <a:noFill/>
          <a:ln w="6350">
            <a:noFill/>
            <a:miter lim="800000"/>
            <a:headEnd/>
            <a:tailEnd/>
          </a:ln>
        </p:spPr>
        <p:txBody>
          <a:bodyPr lIns="0" tIns="0" rIns="0" bIns="0" anchor="ctr"/>
          <a:lstStyle/>
          <a:p>
            <a:pPr marL="112713" indent="-112713">
              <a:spcBef>
                <a:spcPct val="60000"/>
              </a:spcBef>
              <a:buClr>
                <a:schemeClr val="tx2"/>
              </a:buClr>
              <a:buSzPct val="70000"/>
              <a:buFont typeface="Wingdings" pitchFamily="2" charset="2"/>
              <a:buChar char="n"/>
            </a:pPr>
            <a:r>
              <a:rPr lang="zh-CN" altLang="en-US" sz="1200">
                <a:cs typeface="Arial" pitchFamily="34" charset="0"/>
              </a:rPr>
              <a:t>预计的风险在哪里？如何规避？</a:t>
            </a:r>
          </a:p>
          <a:p>
            <a:pPr marL="112713" indent="-112713">
              <a:spcBef>
                <a:spcPct val="60000"/>
              </a:spcBef>
              <a:buClr>
                <a:schemeClr val="tx2"/>
              </a:buClr>
              <a:buSzPct val="70000"/>
              <a:buFont typeface="Wingdings" pitchFamily="2" charset="2"/>
              <a:buChar char="n"/>
            </a:pPr>
            <a:r>
              <a:rPr lang="zh-CN" altLang="en-US" sz="1200">
                <a:cs typeface="Arial" pitchFamily="34" charset="0"/>
              </a:rPr>
              <a:t>我们是否可以避免同类企业在</a:t>
            </a:r>
            <a:r>
              <a:rPr lang="en-US" altLang="zh-CN" sz="1200">
                <a:cs typeface="Arial" pitchFamily="34" charset="0"/>
              </a:rPr>
              <a:t>IT</a:t>
            </a:r>
            <a:r>
              <a:rPr lang="zh-CN" altLang="en-US" sz="1200">
                <a:cs typeface="Arial" pitchFamily="34" charset="0"/>
              </a:rPr>
              <a:t>建设中都走过的弯路？</a:t>
            </a:r>
          </a:p>
          <a:p>
            <a:pPr marL="112713" indent="-112713">
              <a:spcBef>
                <a:spcPct val="60000"/>
              </a:spcBef>
              <a:buClr>
                <a:schemeClr val="tx2"/>
              </a:buClr>
              <a:buSzPct val="70000"/>
              <a:buFont typeface="Wingdings" pitchFamily="2" charset="2"/>
              <a:buChar char="n"/>
            </a:pPr>
            <a:endParaRPr lang="zh-CN" altLang="en-US" sz="1200">
              <a:cs typeface="Arial" pitchFamily="34" charset="0"/>
            </a:endParaRPr>
          </a:p>
        </p:txBody>
      </p:sp>
      <p:sp>
        <p:nvSpPr>
          <p:cNvPr id="50205" name="AutoShape 29"/>
          <p:cNvSpPr>
            <a:spLocks noChangeArrowheads="1"/>
          </p:cNvSpPr>
          <p:nvPr/>
        </p:nvSpPr>
        <p:spPr bwMode="auto">
          <a:xfrm flipH="1">
            <a:off x="4502151" y="3748111"/>
            <a:ext cx="429683" cy="182563"/>
          </a:xfrm>
          <a:prstGeom prst="rightArrow">
            <a:avLst>
              <a:gd name="adj1" fmla="val 39130"/>
              <a:gd name="adj2" fmla="val 57467"/>
            </a:avLst>
          </a:prstGeom>
          <a:solidFill>
            <a:srgbClr val="33CC33"/>
          </a:solidFill>
          <a:ln w="6350">
            <a:solidFill>
              <a:schemeClr val="tx2"/>
            </a:solidFill>
            <a:miter lim="800000"/>
            <a:headEnd/>
            <a:tailEnd/>
          </a:ln>
        </p:spPr>
        <p:txBody>
          <a:bodyPr wrap="none" anchor="ctr"/>
          <a:lstStyle/>
          <a:p>
            <a:pPr algn="ctr">
              <a:buFont typeface="Wingdings" pitchFamily="2" charset="2"/>
              <a:buNone/>
            </a:pPr>
            <a:endParaRPr lang="zh-CN" altLang="en-US">
              <a:cs typeface="Arial" pitchFamily="34" charset="0"/>
            </a:endParaRPr>
          </a:p>
        </p:txBody>
      </p:sp>
      <p:sp>
        <p:nvSpPr>
          <p:cNvPr id="50206" name="AutoShape 30"/>
          <p:cNvSpPr>
            <a:spLocks noChangeArrowheads="1"/>
          </p:cNvSpPr>
          <p:nvPr/>
        </p:nvSpPr>
        <p:spPr bwMode="auto">
          <a:xfrm>
            <a:off x="7272867" y="3748111"/>
            <a:ext cx="429684" cy="182563"/>
          </a:xfrm>
          <a:prstGeom prst="rightArrow">
            <a:avLst>
              <a:gd name="adj1" fmla="val 39130"/>
              <a:gd name="adj2" fmla="val 57468"/>
            </a:avLst>
          </a:prstGeom>
          <a:solidFill>
            <a:srgbClr val="33CC33"/>
          </a:solidFill>
          <a:ln w="6350">
            <a:solidFill>
              <a:schemeClr val="tx2"/>
            </a:solidFill>
            <a:miter lim="800000"/>
            <a:headEnd/>
            <a:tailEnd/>
          </a:ln>
        </p:spPr>
        <p:txBody>
          <a:bodyPr wrap="none" anchor="ctr"/>
          <a:lstStyle/>
          <a:p>
            <a:pPr algn="ctr">
              <a:buFont typeface="Wingdings" pitchFamily="2" charset="2"/>
              <a:buNone/>
            </a:pPr>
            <a:endParaRPr lang="zh-CN" altLang="en-US">
              <a:cs typeface="Arial" pitchFamily="34" charset="0"/>
            </a:endParaRPr>
          </a:p>
        </p:txBody>
      </p:sp>
      <p:sp>
        <p:nvSpPr>
          <p:cNvPr id="50207" name="AutoShape 31"/>
          <p:cNvSpPr>
            <a:spLocks noChangeArrowheads="1"/>
          </p:cNvSpPr>
          <p:nvPr/>
        </p:nvSpPr>
        <p:spPr bwMode="auto">
          <a:xfrm rot="18284604" flipV="1">
            <a:off x="6706394" y="3117609"/>
            <a:ext cx="322263" cy="243416"/>
          </a:xfrm>
          <a:prstGeom prst="rightArrow">
            <a:avLst>
              <a:gd name="adj1" fmla="val 39130"/>
              <a:gd name="adj2" fmla="val 48969"/>
            </a:avLst>
          </a:prstGeom>
          <a:solidFill>
            <a:srgbClr val="33CC33"/>
          </a:solidFill>
          <a:ln w="6350">
            <a:solidFill>
              <a:schemeClr val="tx2"/>
            </a:solidFill>
            <a:miter lim="800000"/>
            <a:headEnd/>
            <a:tailEnd/>
          </a:ln>
        </p:spPr>
        <p:txBody>
          <a:bodyPr rot="10800000" vert="eaVert" wrap="none" anchor="ctr"/>
          <a:lstStyle/>
          <a:p>
            <a:pPr algn="ctr">
              <a:buFont typeface="Wingdings" pitchFamily="2" charset="2"/>
              <a:buNone/>
            </a:pPr>
            <a:endParaRPr lang="zh-CN" altLang="en-US">
              <a:cs typeface="Arial" pitchFamily="34" charset="0"/>
            </a:endParaRPr>
          </a:p>
        </p:txBody>
      </p:sp>
      <p:sp>
        <p:nvSpPr>
          <p:cNvPr id="50208" name="AutoShape 32"/>
          <p:cNvSpPr>
            <a:spLocks noChangeArrowheads="1"/>
          </p:cNvSpPr>
          <p:nvPr/>
        </p:nvSpPr>
        <p:spPr bwMode="auto">
          <a:xfrm rot="3315396">
            <a:off x="6706394" y="4332046"/>
            <a:ext cx="322262" cy="243416"/>
          </a:xfrm>
          <a:prstGeom prst="rightArrow">
            <a:avLst>
              <a:gd name="adj1" fmla="val 39130"/>
              <a:gd name="adj2" fmla="val 48968"/>
            </a:avLst>
          </a:prstGeom>
          <a:solidFill>
            <a:srgbClr val="33CC33"/>
          </a:solidFill>
          <a:ln w="6350">
            <a:solidFill>
              <a:schemeClr val="tx2"/>
            </a:solidFill>
            <a:miter lim="800000"/>
            <a:headEnd/>
            <a:tailEnd/>
          </a:ln>
        </p:spPr>
        <p:txBody>
          <a:bodyPr rot="10800000" vert="eaVert" wrap="none" anchor="ctr"/>
          <a:lstStyle/>
          <a:p>
            <a:pPr algn="ctr">
              <a:buFont typeface="Wingdings" pitchFamily="2" charset="2"/>
              <a:buNone/>
            </a:pPr>
            <a:endParaRPr lang="zh-CN" altLang="en-US">
              <a:cs typeface="Arial" pitchFamily="34" charset="0"/>
            </a:endParaRPr>
          </a:p>
        </p:txBody>
      </p:sp>
      <p:sp>
        <p:nvSpPr>
          <p:cNvPr id="50209" name="AutoShape 33"/>
          <p:cNvSpPr>
            <a:spLocks noChangeArrowheads="1"/>
          </p:cNvSpPr>
          <p:nvPr/>
        </p:nvSpPr>
        <p:spPr bwMode="auto">
          <a:xfrm rot="18284604" flipH="1">
            <a:off x="5167578" y="4332046"/>
            <a:ext cx="322262" cy="243417"/>
          </a:xfrm>
          <a:prstGeom prst="rightArrow">
            <a:avLst>
              <a:gd name="adj1" fmla="val 39130"/>
              <a:gd name="adj2" fmla="val 48968"/>
            </a:avLst>
          </a:prstGeom>
          <a:solidFill>
            <a:srgbClr val="33CC33"/>
          </a:solidFill>
          <a:ln w="6350">
            <a:solidFill>
              <a:schemeClr val="tx2"/>
            </a:solidFill>
            <a:miter lim="800000"/>
            <a:headEnd/>
            <a:tailEnd/>
          </a:ln>
        </p:spPr>
        <p:txBody>
          <a:bodyPr vert="eaVert" wrap="none" anchor="ctr"/>
          <a:lstStyle/>
          <a:p>
            <a:pPr algn="ctr">
              <a:buFont typeface="Wingdings" pitchFamily="2" charset="2"/>
              <a:buNone/>
            </a:pPr>
            <a:endParaRPr lang="zh-CN" altLang="en-US">
              <a:cs typeface="Arial" pitchFamily="34" charset="0"/>
            </a:endParaRPr>
          </a:p>
        </p:txBody>
      </p:sp>
      <p:sp>
        <p:nvSpPr>
          <p:cNvPr id="50210" name="AutoShape 34"/>
          <p:cNvSpPr>
            <a:spLocks noChangeArrowheads="1"/>
          </p:cNvSpPr>
          <p:nvPr/>
        </p:nvSpPr>
        <p:spPr bwMode="auto">
          <a:xfrm rot="3315396" flipH="1" flipV="1">
            <a:off x="5167578" y="3117609"/>
            <a:ext cx="322263" cy="243417"/>
          </a:xfrm>
          <a:prstGeom prst="rightArrow">
            <a:avLst>
              <a:gd name="adj1" fmla="val 39130"/>
              <a:gd name="adj2" fmla="val 48968"/>
            </a:avLst>
          </a:prstGeom>
          <a:solidFill>
            <a:srgbClr val="33CC33"/>
          </a:solidFill>
          <a:ln w="6350">
            <a:solidFill>
              <a:schemeClr val="tx2"/>
            </a:solidFill>
            <a:miter lim="800000"/>
            <a:headEnd/>
            <a:tailEnd/>
          </a:ln>
        </p:spPr>
        <p:txBody>
          <a:bodyPr vert="eaVert" wrap="none" anchor="ctr"/>
          <a:lstStyle/>
          <a:p>
            <a:pPr algn="ctr">
              <a:buFont typeface="Wingdings" pitchFamily="2" charset="2"/>
              <a:buNone/>
            </a:pPr>
            <a:endParaRPr lang="zh-CN" altLang="en-US">
              <a:cs typeface="Arial" pitchFamily="34" charset="0"/>
            </a:endParaRPr>
          </a:p>
        </p:txBody>
      </p:sp>
      <p:sp>
        <p:nvSpPr>
          <p:cNvPr id="186403" name="Rectangle 3"/>
          <p:cNvSpPr>
            <a:spLocks noChangeArrowheads="1"/>
          </p:cNvSpPr>
          <p:nvPr/>
        </p:nvSpPr>
        <p:spPr bwMode="auto">
          <a:xfrm>
            <a:off x="508147" y="0"/>
            <a:ext cx="8635901" cy="706438"/>
          </a:xfrm>
          <a:prstGeom prst="rect">
            <a:avLst/>
          </a:prstGeom>
          <a:noFill/>
          <a:ln w="9525">
            <a:noFill/>
            <a:miter lim="800000"/>
            <a:headEnd/>
            <a:tailEnd/>
          </a:ln>
          <a:effectLst/>
        </p:spPr>
        <p:txBody>
          <a:bodyPr anchor="ctr"/>
          <a:lstStyle/>
          <a:p>
            <a:pPr>
              <a:defRPr/>
            </a:pPr>
            <a:r>
              <a:rPr lang="zh-CN" altLang="en-US" sz="3200" b="1" dirty="0">
                <a:solidFill>
                  <a:schemeClr val="bg1"/>
                </a:solidFill>
                <a:effectLst>
                  <a:outerShdw blurRad="38100" dist="38100" dir="2700000" algn="tl">
                    <a:srgbClr val="000000">
                      <a:alpha val="43137"/>
                    </a:srgbClr>
                  </a:outerShdw>
                </a:effectLst>
                <a:latin typeface="+mj-ea"/>
                <a:ea typeface="+mj-ea"/>
              </a:rPr>
              <a:t>信息化项目的</a:t>
            </a:r>
            <a:r>
              <a:rPr lang="en-US" altLang="zh-CN" sz="3200" b="1" dirty="0">
                <a:solidFill>
                  <a:schemeClr val="bg1"/>
                </a:solidFill>
                <a:effectLst>
                  <a:outerShdw blurRad="38100" dist="38100" dir="2700000" algn="tl">
                    <a:srgbClr val="000000">
                      <a:alpha val="43137"/>
                    </a:srgbClr>
                  </a:outerShdw>
                </a:effectLst>
                <a:latin typeface="+mj-ea"/>
                <a:ea typeface="+mj-ea"/>
              </a:rPr>
              <a:t>IT</a:t>
            </a:r>
            <a:r>
              <a:rPr lang="zh-CN" altLang="en-US" sz="3200" b="1" dirty="0">
                <a:solidFill>
                  <a:schemeClr val="bg1"/>
                </a:solidFill>
                <a:effectLst>
                  <a:outerShdw blurRad="38100" dist="38100" dir="2700000" algn="tl">
                    <a:srgbClr val="000000">
                      <a:alpha val="43137"/>
                    </a:srgbClr>
                  </a:outerShdw>
                </a:effectLst>
                <a:latin typeface="+mj-ea"/>
                <a:ea typeface="+mj-ea"/>
              </a:rPr>
              <a:t>规划关键策略</a:t>
            </a:r>
          </a:p>
        </p:txBody>
      </p:sp>
    </p:spTree>
    <p:extLst>
      <p:ext uri="{BB962C8B-B14F-4D97-AF65-F5344CB8AC3E}">
        <p14:creationId xmlns:p14="http://schemas.microsoft.com/office/powerpoint/2010/main" val="2581442129"/>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203201" y="39689"/>
            <a:ext cx="9353551" cy="584200"/>
          </a:xfrm>
          <a:prstGeom prst="rect">
            <a:avLst/>
          </a:prstGeom>
          <a:noFill/>
          <a:ln w="12700" algn="ctr">
            <a:noFill/>
            <a:miter lim="800000"/>
            <a:headEnd/>
            <a:tailEnd/>
          </a:ln>
        </p:spPr>
        <p:txBody>
          <a:bodyPr>
            <a:spAutoFit/>
          </a:bodyPr>
          <a:lstStyle/>
          <a:p>
            <a:pPr>
              <a:spcBef>
                <a:spcPct val="50000"/>
              </a:spcBef>
            </a:pPr>
            <a:r>
              <a:rPr lang="zh-CN" altLang="en-US" sz="3200" b="1" dirty="0">
                <a:solidFill>
                  <a:schemeClr val="bg1"/>
                </a:solidFill>
                <a:effectLst>
                  <a:outerShdw blurRad="38100" dist="38100" dir="2700000" algn="tl">
                    <a:srgbClr val="000000">
                      <a:alpha val="43137"/>
                    </a:srgbClr>
                  </a:outerShdw>
                </a:effectLst>
                <a:latin typeface="+mj-ea"/>
                <a:ea typeface="+mj-ea"/>
              </a:rPr>
              <a:t>信息化项目规划设计整体思路</a:t>
            </a:r>
          </a:p>
        </p:txBody>
      </p:sp>
      <p:sp>
        <p:nvSpPr>
          <p:cNvPr id="56323" name="Rectangle 3"/>
          <p:cNvSpPr>
            <a:spLocks noChangeArrowheads="1"/>
          </p:cNvSpPr>
          <p:nvPr/>
        </p:nvSpPr>
        <p:spPr bwMode="auto">
          <a:xfrm>
            <a:off x="304800" y="1712913"/>
            <a:ext cx="383117" cy="231775"/>
          </a:xfrm>
          <a:prstGeom prst="rect">
            <a:avLst/>
          </a:prstGeom>
          <a:noFill/>
          <a:ln w="12700">
            <a:noFill/>
            <a:miter lim="800000"/>
            <a:headEnd/>
            <a:tailEnd/>
          </a:ln>
        </p:spPr>
        <p:txBody>
          <a:bodyPr wrap="none" anchor="ctr"/>
          <a:lstStyle/>
          <a:p>
            <a:pPr algn="ctr">
              <a:lnSpc>
                <a:spcPct val="90000"/>
              </a:lnSpc>
            </a:pPr>
            <a:endParaRPr lang="en-US" altLang="zh-CN" sz="1400"/>
          </a:p>
        </p:txBody>
      </p:sp>
      <p:sp>
        <p:nvSpPr>
          <p:cNvPr id="56324" name="AutoShape 4"/>
          <p:cNvSpPr>
            <a:spLocks noChangeArrowheads="1"/>
          </p:cNvSpPr>
          <p:nvPr/>
        </p:nvSpPr>
        <p:spPr bwMode="auto">
          <a:xfrm>
            <a:off x="973667" y="1009651"/>
            <a:ext cx="2095500" cy="415925"/>
          </a:xfrm>
          <a:prstGeom prst="homePlate">
            <a:avLst>
              <a:gd name="adj" fmla="val 50539"/>
            </a:avLst>
          </a:prstGeom>
          <a:solidFill>
            <a:srgbClr val="00FF00"/>
          </a:solidFill>
          <a:ln w="9525" algn="ctr">
            <a:noFill/>
            <a:miter lim="800000"/>
            <a:headEnd/>
            <a:tailEnd/>
          </a:ln>
          <a:effectLst>
            <a:prstShdw prst="shdw17" dist="17961" dir="2700000">
              <a:srgbClr val="009900"/>
            </a:prstShdw>
          </a:effectLst>
        </p:spPr>
        <p:txBody>
          <a:bodyPr wrap="none" lIns="91429" tIns="45714" rIns="91429" bIns="45714" anchor="ctr"/>
          <a:lstStyle/>
          <a:p>
            <a:pPr algn="ctr"/>
            <a:r>
              <a:rPr lang="zh-CN" altLang="en-US" sz="1400"/>
              <a:t>集团管控现状调研</a:t>
            </a:r>
          </a:p>
        </p:txBody>
      </p:sp>
      <p:sp>
        <p:nvSpPr>
          <p:cNvPr id="56325" name="AutoShape 5"/>
          <p:cNvSpPr>
            <a:spLocks noChangeArrowheads="1"/>
          </p:cNvSpPr>
          <p:nvPr/>
        </p:nvSpPr>
        <p:spPr bwMode="auto">
          <a:xfrm>
            <a:off x="3259668" y="1025526"/>
            <a:ext cx="2631017" cy="414337"/>
          </a:xfrm>
          <a:prstGeom prst="homePlate">
            <a:avLst>
              <a:gd name="adj" fmla="val 74810"/>
            </a:avLst>
          </a:prstGeom>
          <a:solidFill>
            <a:srgbClr val="00FF00"/>
          </a:solidFill>
          <a:ln w="9525" algn="ctr">
            <a:noFill/>
            <a:miter lim="800000"/>
            <a:headEnd/>
            <a:tailEnd/>
          </a:ln>
          <a:effectLst>
            <a:prstShdw prst="shdw17" dist="17961" dir="2700000">
              <a:srgbClr val="009900"/>
            </a:prstShdw>
          </a:effectLst>
        </p:spPr>
        <p:txBody>
          <a:bodyPr wrap="none" lIns="91429" tIns="45714" rIns="91429" bIns="45714" anchor="ctr"/>
          <a:lstStyle/>
          <a:p>
            <a:pPr algn="ctr"/>
            <a:r>
              <a:rPr lang="zh-CN" altLang="en-US" sz="1400"/>
              <a:t>集团管控未来架构建议</a:t>
            </a:r>
          </a:p>
        </p:txBody>
      </p:sp>
      <p:sp>
        <p:nvSpPr>
          <p:cNvPr id="56326" name="AutoShape 6"/>
          <p:cNvSpPr>
            <a:spLocks noChangeArrowheads="1"/>
          </p:cNvSpPr>
          <p:nvPr/>
        </p:nvSpPr>
        <p:spPr bwMode="auto">
          <a:xfrm>
            <a:off x="3718984" y="2216150"/>
            <a:ext cx="2099733" cy="411162"/>
          </a:xfrm>
          <a:prstGeom prst="homePlate">
            <a:avLst>
              <a:gd name="adj" fmla="val 54934"/>
            </a:avLst>
          </a:prstGeom>
          <a:solidFill>
            <a:srgbClr val="66FF99"/>
          </a:solidFill>
          <a:ln w="9525" algn="ctr">
            <a:noFill/>
            <a:miter lim="800000"/>
            <a:headEnd/>
            <a:tailEnd/>
          </a:ln>
          <a:effectLst>
            <a:prstShdw prst="shdw17" dist="17961" dir="2700000">
              <a:srgbClr val="3D995C"/>
            </a:prstShdw>
          </a:effectLst>
        </p:spPr>
        <p:txBody>
          <a:bodyPr wrap="none" lIns="91429" tIns="45714" rIns="91429" bIns="45714" anchor="ctr"/>
          <a:lstStyle/>
          <a:p>
            <a:r>
              <a:rPr lang="zh-CN" altLang="en-US" sz="1400"/>
              <a:t>管理流程梳理</a:t>
            </a:r>
          </a:p>
        </p:txBody>
      </p:sp>
      <p:sp>
        <p:nvSpPr>
          <p:cNvPr id="56327" name="AutoShape 7"/>
          <p:cNvSpPr>
            <a:spLocks noChangeArrowheads="1"/>
          </p:cNvSpPr>
          <p:nvPr/>
        </p:nvSpPr>
        <p:spPr bwMode="auto">
          <a:xfrm>
            <a:off x="4047067" y="3151187"/>
            <a:ext cx="2260600" cy="412750"/>
          </a:xfrm>
          <a:prstGeom prst="homePlate">
            <a:avLst>
              <a:gd name="adj" fmla="val 96759"/>
            </a:avLst>
          </a:prstGeom>
          <a:solidFill>
            <a:srgbClr val="66FF99"/>
          </a:solidFill>
          <a:ln w="9525" algn="ctr">
            <a:noFill/>
            <a:miter lim="800000"/>
            <a:headEnd/>
            <a:tailEnd/>
          </a:ln>
          <a:effectLst>
            <a:prstShdw prst="shdw17" dist="17961" dir="2700000">
              <a:srgbClr val="3D995C"/>
            </a:prstShdw>
          </a:effectLst>
        </p:spPr>
        <p:txBody>
          <a:bodyPr wrap="none" lIns="91429" tIns="45714" rIns="91429" bIns="45714" anchor="ctr"/>
          <a:lstStyle/>
          <a:p>
            <a:r>
              <a:rPr lang="zh-CN" altLang="en-US" sz="1400"/>
              <a:t>生产业务流程优化</a:t>
            </a:r>
            <a:endParaRPr lang="zh-CN" altLang="en-US" sz="1200"/>
          </a:p>
        </p:txBody>
      </p:sp>
      <p:sp>
        <p:nvSpPr>
          <p:cNvPr id="56328" name="AutoShape 8"/>
          <p:cNvSpPr>
            <a:spLocks noChangeArrowheads="1"/>
          </p:cNvSpPr>
          <p:nvPr/>
        </p:nvSpPr>
        <p:spPr bwMode="auto">
          <a:xfrm>
            <a:off x="3860801" y="4265612"/>
            <a:ext cx="2637367" cy="412750"/>
          </a:xfrm>
          <a:prstGeom prst="homePlate">
            <a:avLst>
              <a:gd name="adj" fmla="val 68734"/>
            </a:avLst>
          </a:prstGeom>
          <a:solidFill>
            <a:srgbClr val="0099FF"/>
          </a:solidFill>
          <a:ln w="9525" algn="ctr">
            <a:noFill/>
            <a:miter lim="800000"/>
            <a:headEnd/>
            <a:tailEnd/>
          </a:ln>
          <a:effectLst>
            <a:prstShdw prst="shdw17" dist="17961" dir="2700000">
              <a:srgbClr val="005C99"/>
            </a:prstShdw>
          </a:effectLst>
        </p:spPr>
        <p:txBody>
          <a:bodyPr wrap="none" lIns="91429" tIns="45714" rIns="91429" bIns="45714" anchor="ctr"/>
          <a:lstStyle/>
          <a:p>
            <a:pPr algn="ctr"/>
            <a:r>
              <a:rPr lang="en-US" altLang="zh-CN" sz="1400"/>
              <a:t>IT</a:t>
            </a:r>
            <a:r>
              <a:rPr lang="zh-CN" altLang="en-US" sz="1400"/>
              <a:t>规划设计</a:t>
            </a:r>
          </a:p>
        </p:txBody>
      </p:sp>
      <p:sp>
        <p:nvSpPr>
          <p:cNvPr id="56329" name="AutoShape 9"/>
          <p:cNvSpPr>
            <a:spLocks noChangeArrowheads="1"/>
          </p:cNvSpPr>
          <p:nvPr/>
        </p:nvSpPr>
        <p:spPr bwMode="auto">
          <a:xfrm>
            <a:off x="8688918" y="4265612"/>
            <a:ext cx="2571749" cy="412750"/>
          </a:xfrm>
          <a:prstGeom prst="homePlate">
            <a:avLst>
              <a:gd name="adj" fmla="val 63649"/>
            </a:avLst>
          </a:prstGeom>
          <a:solidFill>
            <a:srgbClr val="0099FF"/>
          </a:solidFill>
          <a:ln w="9525" algn="ctr">
            <a:noFill/>
            <a:miter lim="800000"/>
            <a:headEnd/>
            <a:tailEnd/>
          </a:ln>
          <a:effectLst>
            <a:prstShdw prst="shdw17" dist="17961" dir="2700000">
              <a:srgbClr val="005C99"/>
            </a:prstShdw>
          </a:effectLst>
        </p:spPr>
        <p:txBody>
          <a:bodyPr wrap="none" lIns="91429" tIns="45714" rIns="91429" bIns="45714" anchor="ctr"/>
          <a:lstStyle/>
          <a:p>
            <a:pPr algn="ctr"/>
            <a:r>
              <a:rPr lang="en-US" altLang="zh-CN" sz="1400"/>
              <a:t>IT</a:t>
            </a:r>
            <a:r>
              <a:rPr lang="zh-CN" altLang="en-US" sz="1400"/>
              <a:t>规划实施策略与计划</a:t>
            </a:r>
          </a:p>
        </p:txBody>
      </p:sp>
      <p:sp>
        <p:nvSpPr>
          <p:cNvPr id="56330" name="AutoShape 10"/>
          <p:cNvSpPr>
            <a:spLocks noChangeArrowheads="1"/>
          </p:cNvSpPr>
          <p:nvPr/>
        </p:nvSpPr>
        <p:spPr bwMode="auto">
          <a:xfrm>
            <a:off x="4110567" y="5795962"/>
            <a:ext cx="6007100" cy="412750"/>
          </a:xfrm>
          <a:prstGeom prst="homePlate">
            <a:avLst>
              <a:gd name="adj" fmla="val 156555"/>
            </a:avLst>
          </a:prstGeom>
          <a:solidFill>
            <a:srgbClr val="0000CC"/>
          </a:solidFill>
          <a:ln w="9525" algn="ctr">
            <a:noFill/>
            <a:miter lim="800000"/>
            <a:headEnd/>
            <a:tailEnd/>
          </a:ln>
          <a:effectLst>
            <a:prstShdw prst="shdw17" dist="17961" dir="2700000">
              <a:srgbClr val="00007A"/>
            </a:prstShdw>
          </a:effectLst>
        </p:spPr>
        <p:txBody>
          <a:bodyPr wrap="none" lIns="91429" tIns="45714" rIns="91429" bIns="45714" anchor="ctr"/>
          <a:lstStyle/>
          <a:p>
            <a:pPr algn="ctr"/>
            <a:r>
              <a:rPr lang="zh-CN" altLang="en-US" sz="1400">
                <a:solidFill>
                  <a:schemeClr val="bg1"/>
                </a:solidFill>
              </a:rPr>
              <a:t>系统选型</a:t>
            </a:r>
          </a:p>
        </p:txBody>
      </p:sp>
      <p:sp>
        <p:nvSpPr>
          <p:cNvPr id="56331" name="AutoShape 11"/>
          <p:cNvSpPr>
            <a:spLocks noChangeArrowheads="1"/>
          </p:cNvSpPr>
          <p:nvPr/>
        </p:nvSpPr>
        <p:spPr bwMode="auto">
          <a:xfrm>
            <a:off x="1191684" y="2216151"/>
            <a:ext cx="2353733" cy="363537"/>
          </a:xfrm>
          <a:prstGeom prst="homePlate">
            <a:avLst>
              <a:gd name="adj" fmla="val 80932"/>
            </a:avLst>
          </a:prstGeom>
          <a:solidFill>
            <a:srgbClr val="66FF99"/>
          </a:solidFill>
          <a:ln w="9525" algn="ctr">
            <a:noFill/>
            <a:miter lim="800000"/>
            <a:headEnd/>
            <a:tailEnd/>
          </a:ln>
          <a:effectLst>
            <a:prstShdw prst="shdw17" dist="17961" dir="2700000">
              <a:srgbClr val="3D995C"/>
            </a:prstShdw>
          </a:effectLst>
        </p:spPr>
        <p:txBody>
          <a:bodyPr wrap="none" lIns="91429" tIns="45714" rIns="91429" bIns="45714" anchor="ctr"/>
          <a:lstStyle/>
          <a:p>
            <a:r>
              <a:rPr lang="zh-CN" altLang="en-US" sz="1400"/>
              <a:t>管理流程现状分析</a:t>
            </a:r>
          </a:p>
        </p:txBody>
      </p:sp>
      <p:sp>
        <p:nvSpPr>
          <p:cNvPr id="56332" name="AutoShape 12"/>
          <p:cNvSpPr>
            <a:spLocks noChangeArrowheads="1"/>
          </p:cNvSpPr>
          <p:nvPr/>
        </p:nvSpPr>
        <p:spPr bwMode="auto">
          <a:xfrm>
            <a:off x="1234018" y="3151188"/>
            <a:ext cx="2688167" cy="366713"/>
          </a:xfrm>
          <a:prstGeom prst="homePlate">
            <a:avLst>
              <a:gd name="adj" fmla="val 78853"/>
            </a:avLst>
          </a:prstGeom>
          <a:solidFill>
            <a:srgbClr val="66FF99"/>
          </a:solidFill>
          <a:ln w="9525" algn="ctr">
            <a:noFill/>
            <a:miter lim="800000"/>
            <a:headEnd/>
            <a:tailEnd/>
          </a:ln>
          <a:effectLst>
            <a:prstShdw prst="shdw17" dist="17961" dir="2700000">
              <a:srgbClr val="3D995C"/>
            </a:prstShdw>
          </a:effectLst>
        </p:spPr>
        <p:txBody>
          <a:bodyPr wrap="none" lIns="91429" tIns="45714" rIns="91429" bIns="45714" anchor="ctr"/>
          <a:lstStyle/>
          <a:p>
            <a:r>
              <a:rPr lang="zh-CN" altLang="en-US" sz="1400"/>
              <a:t>生产业务流程现状分析</a:t>
            </a:r>
          </a:p>
        </p:txBody>
      </p:sp>
      <p:sp>
        <p:nvSpPr>
          <p:cNvPr id="56333" name="AutoShape 13"/>
          <p:cNvSpPr>
            <a:spLocks noChangeArrowheads="1"/>
          </p:cNvSpPr>
          <p:nvPr/>
        </p:nvSpPr>
        <p:spPr bwMode="auto">
          <a:xfrm>
            <a:off x="1164167" y="4265612"/>
            <a:ext cx="2637367" cy="368300"/>
          </a:xfrm>
          <a:prstGeom prst="homePlate">
            <a:avLst>
              <a:gd name="adj" fmla="val 77030"/>
            </a:avLst>
          </a:prstGeom>
          <a:solidFill>
            <a:srgbClr val="0099FF"/>
          </a:solidFill>
          <a:ln w="9525" algn="ctr">
            <a:noFill/>
            <a:miter lim="800000"/>
            <a:headEnd/>
            <a:tailEnd/>
          </a:ln>
          <a:effectLst>
            <a:prstShdw prst="shdw17" dist="17961" dir="2700000">
              <a:srgbClr val="005C99"/>
            </a:prstShdw>
          </a:effectLst>
        </p:spPr>
        <p:txBody>
          <a:bodyPr wrap="none" lIns="91429" tIns="45714" rIns="91429" bIns="45714" anchor="ctr"/>
          <a:lstStyle/>
          <a:p>
            <a:pPr algn="ctr"/>
            <a:r>
              <a:rPr lang="en-US" altLang="zh-CN" sz="1400"/>
              <a:t>IT</a:t>
            </a:r>
            <a:r>
              <a:rPr lang="zh-CN" altLang="en-US" sz="1400"/>
              <a:t>现状评估</a:t>
            </a:r>
          </a:p>
        </p:txBody>
      </p:sp>
      <p:sp>
        <p:nvSpPr>
          <p:cNvPr id="56334" name="AutoShape 14"/>
          <p:cNvSpPr>
            <a:spLocks noChangeArrowheads="1"/>
          </p:cNvSpPr>
          <p:nvPr/>
        </p:nvSpPr>
        <p:spPr bwMode="auto">
          <a:xfrm>
            <a:off x="304801" y="1027113"/>
            <a:ext cx="709084" cy="4716463"/>
          </a:xfrm>
          <a:prstGeom prst="homePlate">
            <a:avLst>
              <a:gd name="adj" fmla="val 25000"/>
            </a:avLst>
          </a:prstGeom>
          <a:solidFill>
            <a:srgbClr val="969696"/>
          </a:solidFill>
          <a:ln w="6350" algn="ctr">
            <a:noFill/>
            <a:miter lim="800000"/>
            <a:headEnd/>
            <a:tailEnd/>
          </a:ln>
        </p:spPr>
        <p:txBody>
          <a:bodyPr lIns="0" tIns="0" rIns="0" bIns="0" anchor="ctr"/>
          <a:lstStyle/>
          <a:p>
            <a:pPr algn="ctr"/>
            <a:r>
              <a:rPr lang="zh-CN" altLang="en-US" sz="2000" dirty="0"/>
              <a:t>项目战略与价值</a:t>
            </a:r>
          </a:p>
        </p:txBody>
      </p:sp>
      <p:sp>
        <p:nvSpPr>
          <p:cNvPr id="56335" name="AutoShape 15"/>
          <p:cNvSpPr>
            <a:spLocks noChangeArrowheads="1"/>
          </p:cNvSpPr>
          <p:nvPr/>
        </p:nvSpPr>
        <p:spPr bwMode="auto">
          <a:xfrm>
            <a:off x="6036734" y="990600"/>
            <a:ext cx="1318684" cy="933450"/>
          </a:xfrm>
          <a:prstGeom prst="flowChartDocument">
            <a:avLst/>
          </a:prstGeom>
          <a:solidFill>
            <a:srgbClr val="00FF00"/>
          </a:solidFill>
          <a:ln w="9525" algn="ctr">
            <a:noFill/>
            <a:miter lim="800000"/>
            <a:headEnd/>
            <a:tailEnd/>
          </a:ln>
          <a:effectLst>
            <a:prstShdw prst="shdw17" dist="17961" dir="2700000">
              <a:srgbClr val="009900"/>
            </a:prstShdw>
          </a:effectLst>
        </p:spPr>
        <p:txBody>
          <a:bodyPr lIns="91429" tIns="45714" rIns="91429" bIns="45714" anchor="ctr"/>
          <a:lstStyle/>
          <a:p>
            <a:pPr algn="ctr"/>
            <a:r>
              <a:rPr lang="zh-CN" altLang="en-US" sz="1400"/>
              <a:t>管控未来架构建议报告</a:t>
            </a:r>
          </a:p>
        </p:txBody>
      </p:sp>
      <p:sp>
        <p:nvSpPr>
          <p:cNvPr id="56336" name="AutoShape 16"/>
          <p:cNvSpPr>
            <a:spLocks noChangeArrowheads="1"/>
          </p:cNvSpPr>
          <p:nvPr/>
        </p:nvSpPr>
        <p:spPr bwMode="auto">
          <a:xfrm>
            <a:off x="6036734" y="2178050"/>
            <a:ext cx="1318684" cy="933450"/>
          </a:xfrm>
          <a:prstGeom prst="flowChartDocument">
            <a:avLst/>
          </a:prstGeom>
          <a:solidFill>
            <a:srgbClr val="66FF99"/>
          </a:solidFill>
          <a:ln w="9525" algn="ctr">
            <a:noFill/>
            <a:miter lim="800000"/>
            <a:headEnd/>
            <a:tailEnd/>
          </a:ln>
          <a:effectLst>
            <a:prstShdw prst="shdw17" dist="17961" dir="2700000">
              <a:srgbClr val="3D995C"/>
            </a:prstShdw>
          </a:effectLst>
        </p:spPr>
        <p:txBody>
          <a:bodyPr lIns="91429" tIns="45714" rIns="91429" bIns="45714" anchor="ctr"/>
          <a:lstStyle/>
          <a:p>
            <a:r>
              <a:rPr lang="zh-CN" altLang="en-US" sz="1400"/>
              <a:t>管理流程梳理建议方案</a:t>
            </a:r>
          </a:p>
        </p:txBody>
      </p:sp>
      <p:sp>
        <p:nvSpPr>
          <p:cNvPr id="56337" name="AutoShape 17"/>
          <p:cNvSpPr>
            <a:spLocks noChangeArrowheads="1"/>
          </p:cNvSpPr>
          <p:nvPr/>
        </p:nvSpPr>
        <p:spPr bwMode="auto">
          <a:xfrm>
            <a:off x="7084484" y="3138487"/>
            <a:ext cx="1318683" cy="933450"/>
          </a:xfrm>
          <a:prstGeom prst="flowChartDocument">
            <a:avLst/>
          </a:prstGeom>
          <a:solidFill>
            <a:srgbClr val="66FF99"/>
          </a:solidFill>
          <a:ln w="9525" algn="ctr">
            <a:noFill/>
            <a:miter lim="800000"/>
            <a:headEnd/>
            <a:tailEnd/>
          </a:ln>
          <a:effectLst>
            <a:prstShdw prst="shdw17" dist="17961" dir="2700000">
              <a:srgbClr val="3D995C"/>
            </a:prstShdw>
          </a:effectLst>
        </p:spPr>
        <p:txBody>
          <a:bodyPr lIns="91429" tIns="45714" rIns="91429" bIns="45714" anchor="ctr"/>
          <a:lstStyle/>
          <a:p>
            <a:r>
              <a:rPr lang="zh-CN" altLang="en-US" sz="1400"/>
              <a:t>业务流程优化设计报告</a:t>
            </a:r>
          </a:p>
        </p:txBody>
      </p:sp>
      <p:sp>
        <p:nvSpPr>
          <p:cNvPr id="56338" name="AutoShape 18"/>
          <p:cNvSpPr>
            <a:spLocks noChangeArrowheads="1"/>
          </p:cNvSpPr>
          <p:nvPr/>
        </p:nvSpPr>
        <p:spPr bwMode="auto">
          <a:xfrm>
            <a:off x="6512984" y="4291012"/>
            <a:ext cx="1318683" cy="933450"/>
          </a:xfrm>
          <a:prstGeom prst="flowChartDocument">
            <a:avLst/>
          </a:prstGeom>
          <a:solidFill>
            <a:srgbClr val="0099FF"/>
          </a:solidFill>
          <a:ln w="9525" algn="ctr">
            <a:noFill/>
            <a:miter lim="800000"/>
            <a:headEnd/>
            <a:tailEnd/>
          </a:ln>
          <a:effectLst>
            <a:prstShdw prst="shdw17" dist="17961" dir="2700000">
              <a:srgbClr val="005C99"/>
            </a:prstShdw>
          </a:effectLst>
        </p:spPr>
        <p:txBody>
          <a:bodyPr lIns="91429" tIns="45714" rIns="91429" bIns="45714" anchor="ctr"/>
          <a:lstStyle/>
          <a:p>
            <a:r>
              <a:rPr lang="en-US" altLang="zh-CN" sz="1400"/>
              <a:t>IT</a:t>
            </a:r>
            <a:r>
              <a:rPr lang="zh-CN" altLang="en-US" sz="1400"/>
              <a:t>规划详细设计报告</a:t>
            </a:r>
          </a:p>
        </p:txBody>
      </p:sp>
      <p:sp>
        <p:nvSpPr>
          <p:cNvPr id="56339" name="AutoShape 19"/>
          <p:cNvSpPr>
            <a:spLocks noChangeArrowheads="1"/>
          </p:cNvSpPr>
          <p:nvPr/>
        </p:nvSpPr>
        <p:spPr bwMode="auto">
          <a:xfrm>
            <a:off x="7941734" y="4791075"/>
            <a:ext cx="1318684" cy="933450"/>
          </a:xfrm>
          <a:prstGeom prst="flowChartDocument">
            <a:avLst/>
          </a:prstGeom>
          <a:solidFill>
            <a:srgbClr val="0099FF"/>
          </a:solidFill>
          <a:ln w="9525" algn="ctr">
            <a:noFill/>
            <a:miter lim="800000"/>
            <a:headEnd/>
            <a:tailEnd/>
          </a:ln>
          <a:effectLst>
            <a:prstShdw prst="shdw17" dist="17961" dir="2700000">
              <a:srgbClr val="005C99"/>
            </a:prstShdw>
          </a:effectLst>
        </p:spPr>
        <p:txBody>
          <a:bodyPr lIns="91429" tIns="45714" rIns="91429" bIns="45714" anchor="ctr"/>
          <a:lstStyle/>
          <a:p>
            <a:r>
              <a:rPr lang="en-US" altLang="zh-CN" sz="1400"/>
              <a:t>IT</a:t>
            </a:r>
            <a:r>
              <a:rPr lang="zh-CN" altLang="en-US" sz="1400"/>
              <a:t>组织与管理优化报告</a:t>
            </a:r>
          </a:p>
        </p:txBody>
      </p:sp>
      <p:sp>
        <p:nvSpPr>
          <p:cNvPr id="56340" name="AutoShape 20"/>
          <p:cNvSpPr>
            <a:spLocks noChangeArrowheads="1"/>
          </p:cNvSpPr>
          <p:nvPr/>
        </p:nvSpPr>
        <p:spPr bwMode="auto">
          <a:xfrm>
            <a:off x="10703984" y="5418137"/>
            <a:ext cx="1318683" cy="933450"/>
          </a:xfrm>
          <a:prstGeom prst="flowChartDocument">
            <a:avLst/>
          </a:prstGeom>
          <a:solidFill>
            <a:srgbClr val="0000CC"/>
          </a:solidFill>
          <a:ln w="9525" algn="ctr">
            <a:noFill/>
            <a:miter lim="800000"/>
            <a:headEnd/>
            <a:tailEnd/>
          </a:ln>
          <a:effectLst>
            <a:prstShdw prst="shdw17" dist="17961" dir="2700000">
              <a:srgbClr val="00007A"/>
            </a:prstShdw>
          </a:effectLst>
        </p:spPr>
        <p:txBody>
          <a:bodyPr lIns="91429" tIns="45714" rIns="91429" bIns="45714" anchor="ctr"/>
          <a:lstStyle/>
          <a:p>
            <a:r>
              <a:rPr lang="zh-CN" altLang="en-US" sz="1400">
                <a:solidFill>
                  <a:schemeClr val="bg1"/>
                </a:solidFill>
              </a:rPr>
              <a:t>系统选型厂商确定报告</a:t>
            </a:r>
          </a:p>
        </p:txBody>
      </p:sp>
      <p:cxnSp>
        <p:nvCxnSpPr>
          <p:cNvPr id="56341" name="AutoShape 21"/>
          <p:cNvCxnSpPr>
            <a:cxnSpLocks noChangeShapeType="1"/>
          </p:cNvCxnSpPr>
          <p:nvPr/>
        </p:nvCxnSpPr>
        <p:spPr bwMode="auto">
          <a:xfrm rot="16200000" flipH="1">
            <a:off x="6493139" y="1982523"/>
            <a:ext cx="382588" cy="8467"/>
          </a:xfrm>
          <a:prstGeom prst="straightConnector1">
            <a:avLst/>
          </a:prstGeom>
          <a:noFill/>
          <a:ln w="28575">
            <a:solidFill>
              <a:srgbClr val="0000CC"/>
            </a:solidFill>
            <a:round/>
            <a:headEnd/>
            <a:tailEnd type="triangle" w="med" len="med"/>
          </a:ln>
        </p:spPr>
      </p:cxnSp>
      <p:cxnSp>
        <p:nvCxnSpPr>
          <p:cNvPr id="56342" name="AutoShape 22"/>
          <p:cNvCxnSpPr>
            <a:cxnSpLocks noChangeShapeType="1"/>
            <a:stCxn id="56335" idx="3"/>
            <a:endCxn id="56337" idx="0"/>
          </p:cNvCxnSpPr>
          <p:nvPr/>
        </p:nvCxnSpPr>
        <p:spPr bwMode="auto">
          <a:xfrm>
            <a:off x="7355418" y="1457325"/>
            <a:ext cx="387349" cy="1681162"/>
          </a:xfrm>
          <a:prstGeom prst="bentConnector2">
            <a:avLst/>
          </a:prstGeom>
          <a:noFill/>
          <a:ln w="28575">
            <a:solidFill>
              <a:srgbClr val="0000CC"/>
            </a:solidFill>
            <a:miter lim="800000"/>
            <a:headEnd/>
            <a:tailEnd type="triangle" w="med" len="med"/>
          </a:ln>
        </p:spPr>
      </p:cxnSp>
      <p:cxnSp>
        <p:nvCxnSpPr>
          <p:cNvPr id="56343" name="AutoShape 23"/>
          <p:cNvCxnSpPr>
            <a:cxnSpLocks noChangeShapeType="1"/>
            <a:stCxn id="56336" idx="2"/>
            <a:endCxn id="56337" idx="1"/>
          </p:cNvCxnSpPr>
          <p:nvPr/>
        </p:nvCxnSpPr>
        <p:spPr bwMode="auto">
          <a:xfrm rot="16200000" flipH="1">
            <a:off x="6612997" y="3133725"/>
            <a:ext cx="555625" cy="387351"/>
          </a:xfrm>
          <a:prstGeom prst="bentConnector2">
            <a:avLst/>
          </a:prstGeom>
          <a:noFill/>
          <a:ln w="28575">
            <a:solidFill>
              <a:srgbClr val="0099FF"/>
            </a:solidFill>
            <a:miter lim="800000"/>
            <a:headEnd/>
            <a:tailEnd type="triangle" w="med" len="med"/>
          </a:ln>
        </p:spPr>
      </p:cxnSp>
      <p:cxnSp>
        <p:nvCxnSpPr>
          <p:cNvPr id="56344" name="AutoShape 24"/>
          <p:cNvCxnSpPr>
            <a:cxnSpLocks noChangeShapeType="1"/>
          </p:cNvCxnSpPr>
          <p:nvPr/>
        </p:nvCxnSpPr>
        <p:spPr bwMode="auto">
          <a:xfrm rot="5400000">
            <a:off x="7316789" y="3938059"/>
            <a:ext cx="282575" cy="569383"/>
          </a:xfrm>
          <a:prstGeom prst="bentConnector3">
            <a:avLst>
              <a:gd name="adj1" fmla="val 50000"/>
            </a:avLst>
          </a:prstGeom>
          <a:noFill/>
          <a:ln w="28575">
            <a:solidFill>
              <a:srgbClr val="000066"/>
            </a:solidFill>
            <a:miter lim="800000"/>
            <a:headEnd/>
            <a:tailEnd type="triangle" w="med" len="med"/>
          </a:ln>
        </p:spPr>
      </p:cxnSp>
      <p:cxnSp>
        <p:nvCxnSpPr>
          <p:cNvPr id="56345" name="AutoShape 25"/>
          <p:cNvCxnSpPr>
            <a:cxnSpLocks noChangeShapeType="1"/>
            <a:stCxn id="56337" idx="3"/>
            <a:endCxn id="56340" idx="0"/>
          </p:cNvCxnSpPr>
          <p:nvPr/>
        </p:nvCxnSpPr>
        <p:spPr bwMode="auto">
          <a:xfrm>
            <a:off x="8403168" y="3605213"/>
            <a:ext cx="2961217" cy="1812925"/>
          </a:xfrm>
          <a:prstGeom prst="bentConnector2">
            <a:avLst/>
          </a:prstGeom>
          <a:noFill/>
          <a:ln w="28575">
            <a:solidFill>
              <a:srgbClr val="000066"/>
            </a:solidFill>
            <a:miter lim="800000"/>
            <a:headEnd/>
            <a:tailEnd type="triangle" w="med" len="med"/>
          </a:ln>
        </p:spPr>
      </p:cxnSp>
      <p:cxnSp>
        <p:nvCxnSpPr>
          <p:cNvPr id="56346" name="AutoShape 26"/>
          <p:cNvCxnSpPr>
            <a:cxnSpLocks noChangeShapeType="1"/>
            <a:stCxn id="56335" idx="3"/>
            <a:endCxn id="56339" idx="0"/>
          </p:cNvCxnSpPr>
          <p:nvPr/>
        </p:nvCxnSpPr>
        <p:spPr bwMode="auto">
          <a:xfrm>
            <a:off x="7355418" y="1457325"/>
            <a:ext cx="1246716" cy="3333750"/>
          </a:xfrm>
          <a:prstGeom prst="bentConnector2">
            <a:avLst/>
          </a:prstGeom>
          <a:noFill/>
          <a:ln w="28575">
            <a:solidFill>
              <a:srgbClr val="0000CC"/>
            </a:solidFill>
            <a:miter lim="800000"/>
            <a:headEnd/>
            <a:tailEnd type="triangle" w="med" len="med"/>
          </a:ln>
        </p:spPr>
      </p:cxnSp>
      <p:cxnSp>
        <p:nvCxnSpPr>
          <p:cNvPr id="56347" name="AutoShape 27"/>
          <p:cNvCxnSpPr>
            <a:cxnSpLocks noChangeShapeType="1"/>
          </p:cNvCxnSpPr>
          <p:nvPr/>
        </p:nvCxnSpPr>
        <p:spPr bwMode="auto">
          <a:xfrm rot="16200000" flipH="1">
            <a:off x="6595799" y="5417344"/>
            <a:ext cx="757237" cy="0"/>
          </a:xfrm>
          <a:prstGeom prst="straightConnector1">
            <a:avLst/>
          </a:prstGeom>
          <a:noFill/>
          <a:ln w="28575">
            <a:solidFill>
              <a:srgbClr val="0000CC"/>
            </a:solidFill>
            <a:round/>
            <a:headEnd/>
            <a:tailEnd type="triangle" w="med" len="med"/>
          </a:ln>
        </p:spPr>
      </p:cxnSp>
    </p:spTree>
    <p:extLst>
      <p:ext uri="{BB962C8B-B14F-4D97-AF65-F5344CB8AC3E}">
        <p14:creationId xmlns:p14="http://schemas.microsoft.com/office/powerpoint/2010/main" val="376623750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7698" name="标题 3"/>
          <p:cNvSpPr>
            <a:spLocks noGrp="1"/>
          </p:cNvSpPr>
          <p:nvPr>
            <p:ph type="title" idx="4294967295"/>
          </p:nvPr>
        </p:nvSpPr>
        <p:spPr>
          <a:xfrm>
            <a:off x="93814" y="71440"/>
            <a:ext cx="12098185" cy="598487"/>
          </a:xfrm>
          <a:prstGeom prst="rect">
            <a:avLst/>
          </a:prstGeom>
        </p:spPr>
        <p:txBody>
          <a:bodyPr lIns="91440" tIns="45720" rIns="91440" bIns="45720" anchor="ctr"/>
          <a:lstStyle/>
          <a:p>
            <a:pPr>
              <a:defRPr/>
            </a:pPr>
            <a:r>
              <a:rPr lang="zh-CN" altLang="en-US" sz="3200" b="1" dirty="0">
                <a:solidFill>
                  <a:schemeClr val="bg1"/>
                </a:solidFill>
                <a:effectLst>
                  <a:outerShdw blurRad="38100" dist="38100" dir="2700000" algn="tl">
                    <a:srgbClr val="C0C0C0"/>
                  </a:outerShdw>
                </a:effectLst>
                <a:latin typeface="+mj-ea"/>
              </a:rPr>
              <a:t>I</a:t>
            </a:r>
            <a:r>
              <a:rPr lang="en-US" altLang="zh-CN" sz="3200" b="1" dirty="0">
                <a:solidFill>
                  <a:schemeClr val="bg1"/>
                </a:solidFill>
                <a:effectLst>
                  <a:outerShdw blurRad="38100" dist="38100" dir="2700000" algn="tl">
                    <a:srgbClr val="C0C0C0"/>
                  </a:outerShdw>
                </a:effectLst>
                <a:latin typeface="+mj-ea"/>
              </a:rPr>
              <a:t>T</a:t>
            </a:r>
            <a:r>
              <a:rPr lang="zh-CN" altLang="en-US" sz="3200" b="1" dirty="0">
                <a:solidFill>
                  <a:schemeClr val="bg1"/>
                </a:solidFill>
                <a:effectLst>
                  <a:outerShdw blurRad="38100" dist="38100" dir="2700000" algn="tl">
                    <a:srgbClr val="C0C0C0"/>
                  </a:outerShdw>
                </a:effectLst>
                <a:latin typeface="+mj-ea"/>
              </a:rPr>
              <a:t>规划是信息化战略执行落地的关键</a:t>
            </a:r>
          </a:p>
        </p:txBody>
      </p:sp>
      <p:sp>
        <p:nvSpPr>
          <p:cNvPr id="3077" name="AutoShape 4"/>
          <p:cNvSpPr>
            <a:spLocks noChangeArrowheads="1"/>
          </p:cNvSpPr>
          <p:nvPr/>
        </p:nvSpPr>
        <p:spPr bwMode="auto">
          <a:xfrm flipV="1">
            <a:off x="2673719" y="4921252"/>
            <a:ext cx="6535756" cy="563563"/>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2533 w 21600"/>
              <a:gd name="T13" fmla="*/ 2533 h 21600"/>
              <a:gd name="T14" fmla="*/ 19067 w 21600"/>
              <a:gd name="T15" fmla="*/ 19067 h 21600"/>
            </a:gdLst>
            <a:ahLst/>
            <a:cxnLst>
              <a:cxn ang="T8">
                <a:pos x="T0" y="T1"/>
              </a:cxn>
              <a:cxn ang="T9">
                <a:pos x="T2" y="T3"/>
              </a:cxn>
              <a:cxn ang="T10">
                <a:pos x="T4" y="T5"/>
              </a:cxn>
              <a:cxn ang="T11">
                <a:pos x="T6" y="T7"/>
              </a:cxn>
            </a:cxnLst>
            <a:rect l="T12" t="T13" r="T14" b="T15"/>
            <a:pathLst>
              <a:path w="21600" h="21600">
                <a:moveTo>
                  <a:pt x="0" y="0"/>
                </a:moveTo>
                <a:lnTo>
                  <a:pt x="1465" y="21600"/>
                </a:lnTo>
                <a:lnTo>
                  <a:pt x="20135" y="21600"/>
                </a:lnTo>
                <a:lnTo>
                  <a:pt x="21600" y="0"/>
                </a:lnTo>
                <a:close/>
              </a:path>
            </a:pathLst>
          </a:custGeom>
          <a:solidFill>
            <a:schemeClr val="bg2"/>
          </a:solidFill>
          <a:ln w="12700">
            <a:noFill/>
            <a:prstDash val="dash"/>
            <a:miter lim="800000"/>
            <a:headEnd/>
            <a:tailEnd/>
          </a:ln>
        </p:spPr>
        <p:txBody>
          <a:bodyPr rot="10800000" wrap="none" anchor="ctr"/>
          <a:lstStyle/>
          <a:p>
            <a:endParaRPr lang="zh-CN" altLang="en-US" sz="1800">
              <a:ea typeface="宋体" pitchFamily="2" charset="-122"/>
            </a:endParaRPr>
          </a:p>
        </p:txBody>
      </p:sp>
      <p:sp>
        <p:nvSpPr>
          <p:cNvPr id="6" name="AutoShape 5"/>
          <p:cNvSpPr>
            <a:spLocks noChangeArrowheads="1"/>
          </p:cNvSpPr>
          <p:nvPr/>
        </p:nvSpPr>
        <p:spPr bwMode="auto">
          <a:xfrm flipV="1">
            <a:off x="4176708" y="2703513"/>
            <a:ext cx="3195563" cy="565150"/>
          </a:xfrm>
          <a:custGeom>
            <a:avLst/>
            <a:gdLst>
              <a:gd name="G0" fmla="+- 3334 0 0"/>
              <a:gd name="G1" fmla="+- 21600 0 3334"/>
              <a:gd name="G2" fmla="*/ 3334 1 2"/>
              <a:gd name="G3" fmla="+- 21600 0 G2"/>
              <a:gd name="G4" fmla="+/ 3334 21600 2"/>
              <a:gd name="G5" fmla="+/ G1 0 2"/>
              <a:gd name="G6" fmla="*/ 21600 21600 3334"/>
              <a:gd name="G7" fmla="*/ G6 1 2"/>
              <a:gd name="G8" fmla="+- 21600 0 G7"/>
              <a:gd name="G9" fmla="*/ 21600 1 2"/>
              <a:gd name="G10" fmla="+- 3334 0 G9"/>
              <a:gd name="G11" fmla="?: G10 G8 0"/>
              <a:gd name="G12" fmla="?: G10 G7 21600"/>
              <a:gd name="T0" fmla="*/ 19933 w 21600"/>
              <a:gd name="T1" fmla="*/ 10800 h 21600"/>
              <a:gd name="T2" fmla="*/ 10800 w 21600"/>
              <a:gd name="T3" fmla="*/ 21600 h 21600"/>
              <a:gd name="T4" fmla="*/ 1667 w 21600"/>
              <a:gd name="T5" fmla="*/ 10800 h 21600"/>
              <a:gd name="T6" fmla="*/ 10800 w 21600"/>
              <a:gd name="T7" fmla="*/ 0 h 21600"/>
              <a:gd name="T8" fmla="*/ 3467 w 21600"/>
              <a:gd name="T9" fmla="*/ 3467 h 21600"/>
              <a:gd name="T10" fmla="*/ 18133 w 21600"/>
              <a:gd name="T11" fmla="*/ 18133 h 21600"/>
            </a:gdLst>
            <a:ahLst/>
            <a:cxnLst>
              <a:cxn ang="0">
                <a:pos x="T0" y="T1"/>
              </a:cxn>
              <a:cxn ang="0">
                <a:pos x="T2" y="T3"/>
              </a:cxn>
              <a:cxn ang="0">
                <a:pos x="T4" y="T5"/>
              </a:cxn>
              <a:cxn ang="0">
                <a:pos x="T6" y="T7"/>
              </a:cxn>
            </a:cxnLst>
            <a:rect l="T8" t="T9" r="T10" b="T11"/>
            <a:pathLst>
              <a:path w="21600" h="21600">
                <a:moveTo>
                  <a:pt x="0" y="0"/>
                </a:moveTo>
                <a:lnTo>
                  <a:pt x="3334" y="21600"/>
                </a:lnTo>
                <a:lnTo>
                  <a:pt x="18266" y="21600"/>
                </a:lnTo>
                <a:lnTo>
                  <a:pt x="21600" y="0"/>
                </a:lnTo>
                <a:close/>
              </a:path>
            </a:pathLst>
          </a:custGeom>
          <a:solidFill>
            <a:srgbClr val="336699"/>
          </a:solidFill>
          <a:ln w="12700" algn="ctr">
            <a:solidFill>
              <a:srgbClr val="FFFFFF"/>
            </a:solidFill>
            <a:miter lim="800000"/>
            <a:headEnd/>
            <a:tailEnd/>
          </a:ln>
          <a:effectLst>
            <a:outerShdw dist="35921" dir="2700000" algn="ctr" rotWithShape="0">
              <a:srgbClr val="969696"/>
            </a:outerShdw>
          </a:effectLst>
        </p:spPr>
        <p:txBody>
          <a:bodyPr rot="10800000" lIns="90000" tIns="46800" rIns="90000" bIns="46800" anchor="ctr"/>
          <a:lstStyle/>
          <a:p>
            <a:pPr algn="ctr">
              <a:defRPr/>
            </a:pPr>
            <a:endParaRPr lang="zh-CN" altLang="en-US" sz="1400" b="1">
              <a:latin typeface="楷体" pitchFamily="18" charset="-122"/>
              <a:ea typeface="楷体" pitchFamily="18" charset="-122"/>
            </a:endParaRPr>
          </a:p>
        </p:txBody>
      </p:sp>
      <p:sp>
        <p:nvSpPr>
          <p:cNvPr id="7" name="AutoShape 6"/>
          <p:cNvSpPr>
            <a:spLocks noChangeArrowheads="1"/>
          </p:cNvSpPr>
          <p:nvPr/>
        </p:nvSpPr>
        <p:spPr bwMode="auto">
          <a:xfrm>
            <a:off x="5015176" y="1492250"/>
            <a:ext cx="1563579" cy="876300"/>
          </a:xfrm>
          <a:prstGeom prst="triangle">
            <a:avLst>
              <a:gd name="adj" fmla="val 49986"/>
            </a:avLst>
          </a:prstGeom>
          <a:solidFill>
            <a:srgbClr val="336699"/>
          </a:solidFill>
          <a:ln w="12700" algn="ctr">
            <a:solidFill>
              <a:srgbClr val="FFFFFF"/>
            </a:solidFill>
            <a:miter lim="800000"/>
            <a:headEnd/>
            <a:tailEnd/>
          </a:ln>
          <a:effectLst>
            <a:outerShdw dist="35921" dir="2700000" algn="ctr" rotWithShape="0">
              <a:srgbClr val="969696"/>
            </a:outerShdw>
          </a:effectLst>
        </p:spPr>
        <p:txBody>
          <a:bodyPr lIns="90000" tIns="46800" rIns="90000" bIns="46800" anchor="ctr"/>
          <a:lstStyle/>
          <a:p>
            <a:pPr algn="ctr">
              <a:defRPr/>
            </a:pPr>
            <a:r>
              <a:rPr lang="zh-CN" altLang="en-US" sz="1400" b="1">
                <a:solidFill>
                  <a:schemeClr val="bg1"/>
                </a:solidFill>
                <a:latin typeface="Times New Roman" pitchFamily="18" charset="0"/>
                <a:ea typeface="宋体" pitchFamily="2" charset="-122"/>
                <a:cs typeface="楷体"/>
              </a:rPr>
              <a:t>战略</a:t>
            </a:r>
          </a:p>
          <a:p>
            <a:pPr algn="ctr">
              <a:defRPr/>
            </a:pPr>
            <a:r>
              <a:rPr lang="zh-CN" altLang="en-US" sz="1400" b="1">
                <a:solidFill>
                  <a:schemeClr val="bg1"/>
                </a:solidFill>
                <a:latin typeface="Times New Roman" pitchFamily="18" charset="0"/>
                <a:ea typeface="宋体" pitchFamily="2" charset="-122"/>
                <a:cs typeface="楷体"/>
              </a:rPr>
              <a:t>目标</a:t>
            </a:r>
          </a:p>
        </p:txBody>
      </p:sp>
      <p:sp>
        <p:nvSpPr>
          <p:cNvPr id="8" name="AutoShape 7"/>
          <p:cNvSpPr>
            <a:spLocks noChangeArrowheads="1"/>
          </p:cNvSpPr>
          <p:nvPr/>
        </p:nvSpPr>
        <p:spPr bwMode="auto">
          <a:xfrm flipV="1">
            <a:off x="3269833" y="3729038"/>
            <a:ext cx="5009312" cy="565150"/>
          </a:xfrm>
          <a:custGeom>
            <a:avLst/>
            <a:gdLst>
              <a:gd name="G0" fmla="+- 2135 0 0"/>
              <a:gd name="G1" fmla="+- 21600 0 2135"/>
              <a:gd name="G2" fmla="*/ 2135 1 2"/>
              <a:gd name="G3" fmla="+- 21600 0 G2"/>
              <a:gd name="G4" fmla="+/ 2135 21600 2"/>
              <a:gd name="G5" fmla="+/ G1 0 2"/>
              <a:gd name="G6" fmla="*/ 21600 21600 2135"/>
              <a:gd name="G7" fmla="*/ G6 1 2"/>
              <a:gd name="G8" fmla="+- 21600 0 G7"/>
              <a:gd name="G9" fmla="*/ 21600 1 2"/>
              <a:gd name="G10" fmla="+- 2135 0 G9"/>
              <a:gd name="G11" fmla="?: G10 G8 0"/>
              <a:gd name="G12" fmla="?: G10 G7 21600"/>
              <a:gd name="T0" fmla="*/ 20532 w 21600"/>
              <a:gd name="T1" fmla="*/ 10800 h 21600"/>
              <a:gd name="T2" fmla="*/ 10800 w 21600"/>
              <a:gd name="T3" fmla="*/ 21600 h 21600"/>
              <a:gd name="T4" fmla="*/ 1068 w 21600"/>
              <a:gd name="T5" fmla="*/ 10800 h 21600"/>
              <a:gd name="T6" fmla="*/ 10800 w 21600"/>
              <a:gd name="T7" fmla="*/ 0 h 21600"/>
              <a:gd name="T8" fmla="*/ 2868 w 21600"/>
              <a:gd name="T9" fmla="*/ 2868 h 21600"/>
              <a:gd name="T10" fmla="*/ 18732 w 21600"/>
              <a:gd name="T11" fmla="*/ 18732 h 21600"/>
            </a:gdLst>
            <a:ahLst/>
            <a:cxnLst>
              <a:cxn ang="0">
                <a:pos x="T0" y="T1"/>
              </a:cxn>
              <a:cxn ang="0">
                <a:pos x="T2" y="T3"/>
              </a:cxn>
              <a:cxn ang="0">
                <a:pos x="T4" y="T5"/>
              </a:cxn>
              <a:cxn ang="0">
                <a:pos x="T6" y="T7"/>
              </a:cxn>
            </a:cxnLst>
            <a:rect l="T8" t="T9" r="T10" b="T11"/>
            <a:pathLst>
              <a:path w="21600" h="21600">
                <a:moveTo>
                  <a:pt x="0" y="0"/>
                </a:moveTo>
                <a:lnTo>
                  <a:pt x="2135" y="21600"/>
                </a:lnTo>
                <a:lnTo>
                  <a:pt x="19465" y="21600"/>
                </a:lnTo>
                <a:lnTo>
                  <a:pt x="21600" y="0"/>
                </a:lnTo>
                <a:close/>
              </a:path>
            </a:pathLst>
          </a:custGeom>
          <a:solidFill>
            <a:srgbClr val="336699"/>
          </a:solidFill>
          <a:ln w="12700" algn="ctr">
            <a:solidFill>
              <a:srgbClr val="FFFFFF"/>
            </a:solidFill>
            <a:miter lim="800000"/>
            <a:headEnd/>
            <a:tailEnd/>
          </a:ln>
          <a:effectLst>
            <a:outerShdw dist="35921" dir="2700000" algn="ctr" rotWithShape="0">
              <a:srgbClr val="969696"/>
            </a:outerShdw>
          </a:effectLst>
        </p:spPr>
        <p:txBody>
          <a:bodyPr rot="10800000" lIns="90000" tIns="46800" rIns="90000" bIns="46800" anchor="ctr"/>
          <a:lstStyle/>
          <a:p>
            <a:pPr algn="ctr">
              <a:defRPr/>
            </a:pPr>
            <a:endParaRPr lang="zh-CN" altLang="en-US" sz="1400" b="1">
              <a:latin typeface="楷体" pitchFamily="18" charset="-122"/>
              <a:ea typeface="楷体" pitchFamily="18" charset="-122"/>
            </a:endParaRPr>
          </a:p>
        </p:txBody>
      </p:sp>
      <p:sp>
        <p:nvSpPr>
          <p:cNvPr id="3081" name="AutoShape 8"/>
          <p:cNvSpPr>
            <a:spLocks noChangeArrowheads="1"/>
          </p:cNvSpPr>
          <p:nvPr/>
        </p:nvSpPr>
        <p:spPr bwMode="auto">
          <a:xfrm rot="10800000" flipH="1" flipV="1">
            <a:off x="5083585" y="2441575"/>
            <a:ext cx="1383767" cy="152400"/>
          </a:xfrm>
          <a:prstGeom prst="triangle">
            <a:avLst>
              <a:gd name="adj" fmla="val 49986"/>
            </a:avLst>
          </a:prstGeom>
          <a:gradFill rotWithShape="1">
            <a:gsLst>
              <a:gs pos="0">
                <a:srgbClr val="C0C0C0"/>
              </a:gs>
              <a:gs pos="100000">
                <a:srgbClr val="595959"/>
              </a:gs>
            </a:gsLst>
            <a:lin ang="2700000" scaled="1"/>
          </a:gradFill>
          <a:ln w="12700">
            <a:noFill/>
            <a:miter lim="800000"/>
            <a:headEnd/>
            <a:tailEnd/>
          </a:ln>
        </p:spPr>
        <p:txBody>
          <a:bodyPr wrap="none" anchor="ctr"/>
          <a:lstStyle/>
          <a:p>
            <a:pPr algn="ctr">
              <a:spcBef>
                <a:spcPct val="20000"/>
              </a:spcBef>
            </a:pPr>
            <a:r>
              <a:rPr lang="zh-CN" altLang="en-US" sz="1400" b="1">
                <a:latin typeface="宋体" pitchFamily="2" charset="-122"/>
                <a:ea typeface="宋体" pitchFamily="2" charset="-122"/>
              </a:rPr>
              <a:t>   </a:t>
            </a:r>
          </a:p>
        </p:txBody>
      </p:sp>
      <p:sp>
        <p:nvSpPr>
          <p:cNvPr id="3082" name="AutoShape 9"/>
          <p:cNvSpPr>
            <a:spLocks noChangeArrowheads="1"/>
          </p:cNvSpPr>
          <p:nvPr/>
        </p:nvSpPr>
        <p:spPr bwMode="auto">
          <a:xfrm rot="10800000" flipH="1" flipV="1">
            <a:off x="4360430" y="3390902"/>
            <a:ext cx="2832031" cy="182563"/>
          </a:xfrm>
          <a:prstGeom prst="triangle">
            <a:avLst>
              <a:gd name="adj" fmla="val 49986"/>
            </a:avLst>
          </a:prstGeom>
          <a:gradFill rotWithShape="1">
            <a:gsLst>
              <a:gs pos="0">
                <a:srgbClr val="C0C0C0"/>
              </a:gs>
              <a:gs pos="100000">
                <a:srgbClr val="595959"/>
              </a:gs>
            </a:gsLst>
            <a:lin ang="2700000" scaled="1"/>
          </a:gradFill>
          <a:ln w="12700" algn="ctr">
            <a:noFill/>
            <a:miter lim="800000"/>
            <a:headEnd/>
            <a:tailEnd/>
          </a:ln>
        </p:spPr>
        <p:txBody>
          <a:bodyPr wrap="none" anchor="ctr"/>
          <a:lstStyle/>
          <a:p>
            <a:endParaRPr lang="zh-CN" altLang="en-US" sz="1800">
              <a:ea typeface="宋体" pitchFamily="2" charset="-122"/>
            </a:endParaRPr>
          </a:p>
        </p:txBody>
      </p:sp>
      <p:sp>
        <p:nvSpPr>
          <p:cNvPr id="3083" name="AutoShape 10"/>
          <p:cNvSpPr>
            <a:spLocks noChangeArrowheads="1"/>
          </p:cNvSpPr>
          <p:nvPr/>
        </p:nvSpPr>
        <p:spPr bwMode="auto">
          <a:xfrm rot="10800000" flipH="1" flipV="1">
            <a:off x="3604048" y="4500565"/>
            <a:ext cx="4379973" cy="250825"/>
          </a:xfrm>
          <a:prstGeom prst="triangle">
            <a:avLst>
              <a:gd name="adj" fmla="val 49986"/>
            </a:avLst>
          </a:prstGeom>
          <a:gradFill rotWithShape="1">
            <a:gsLst>
              <a:gs pos="0">
                <a:srgbClr val="C0C0C0"/>
              </a:gs>
              <a:gs pos="100000">
                <a:srgbClr val="595959"/>
              </a:gs>
            </a:gsLst>
            <a:lin ang="2700000" scaled="1"/>
          </a:gradFill>
          <a:ln w="12700" algn="ctr">
            <a:noFill/>
            <a:miter lim="800000"/>
            <a:headEnd/>
            <a:tailEnd/>
          </a:ln>
        </p:spPr>
        <p:txBody>
          <a:bodyPr wrap="none" anchor="ctr"/>
          <a:lstStyle/>
          <a:p>
            <a:endParaRPr lang="zh-CN" altLang="en-US" sz="1800">
              <a:ea typeface="宋体" pitchFamily="2" charset="-122"/>
            </a:endParaRPr>
          </a:p>
        </p:txBody>
      </p:sp>
      <p:sp>
        <p:nvSpPr>
          <p:cNvPr id="3084" name="AutoShape 11"/>
          <p:cNvSpPr>
            <a:spLocks noChangeArrowheads="1"/>
          </p:cNvSpPr>
          <p:nvPr/>
        </p:nvSpPr>
        <p:spPr bwMode="auto">
          <a:xfrm flipH="1" flipV="1">
            <a:off x="2513453" y="4984752"/>
            <a:ext cx="6647161" cy="563563"/>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2533 w 21600"/>
              <a:gd name="T13" fmla="*/ 2533 h 21600"/>
              <a:gd name="T14" fmla="*/ 19067 w 21600"/>
              <a:gd name="T15" fmla="*/ 19067 h 21600"/>
            </a:gdLst>
            <a:ahLst/>
            <a:cxnLst>
              <a:cxn ang="T8">
                <a:pos x="T0" y="T1"/>
              </a:cxn>
              <a:cxn ang="T9">
                <a:pos x="T2" y="T3"/>
              </a:cxn>
              <a:cxn ang="T10">
                <a:pos x="T4" y="T5"/>
              </a:cxn>
              <a:cxn ang="T11">
                <a:pos x="T6" y="T7"/>
              </a:cxn>
            </a:cxnLst>
            <a:rect l="T12" t="T13" r="T14" b="T15"/>
            <a:pathLst>
              <a:path w="21600" h="21600">
                <a:moveTo>
                  <a:pt x="0" y="0"/>
                </a:moveTo>
                <a:lnTo>
                  <a:pt x="1465" y="21600"/>
                </a:lnTo>
                <a:lnTo>
                  <a:pt x="20135" y="21600"/>
                </a:lnTo>
                <a:lnTo>
                  <a:pt x="21600" y="0"/>
                </a:lnTo>
                <a:close/>
              </a:path>
            </a:pathLst>
          </a:custGeom>
          <a:solidFill>
            <a:srgbClr val="00FF00"/>
          </a:solidFill>
          <a:ln w="12700">
            <a:solidFill>
              <a:schemeClr val="tx1"/>
            </a:solidFill>
            <a:prstDash val="dash"/>
            <a:miter lim="800000"/>
            <a:headEnd/>
            <a:tailEnd/>
          </a:ln>
        </p:spPr>
        <p:txBody>
          <a:bodyPr rot="10800000" wrap="none" lIns="92075" tIns="46038" rIns="92075" bIns="46038" anchor="ctr"/>
          <a:lstStyle/>
          <a:p>
            <a:endParaRPr lang="zh-CN" altLang="en-US" sz="1800">
              <a:ea typeface="宋体" pitchFamily="2" charset="-122"/>
            </a:endParaRPr>
          </a:p>
        </p:txBody>
      </p:sp>
      <p:sp>
        <p:nvSpPr>
          <p:cNvPr id="130059" name="Rectangle 12"/>
          <p:cNvSpPr>
            <a:spLocks noChangeArrowheads="1"/>
          </p:cNvSpPr>
          <p:nvPr/>
        </p:nvSpPr>
        <p:spPr bwMode="auto">
          <a:xfrm>
            <a:off x="2961028" y="5114927"/>
            <a:ext cx="5796965" cy="339725"/>
          </a:xfrm>
          <a:prstGeom prst="rect">
            <a:avLst/>
          </a:prstGeom>
          <a:noFill/>
          <a:ln w="9525" algn="ctr">
            <a:noFill/>
            <a:miter lim="800000"/>
            <a:headEnd/>
            <a:tailEnd/>
          </a:ln>
        </p:spPr>
        <p:txBody>
          <a:bodyPr>
            <a:spAutoFit/>
          </a:bodyPr>
          <a:lstStyle/>
          <a:p>
            <a:pPr algn="ctr" defTabSz="533400">
              <a:lnSpc>
                <a:spcPct val="90000"/>
              </a:lnSpc>
              <a:tabLst>
                <a:tab pos="1079500" algn="l"/>
              </a:tabLst>
              <a:defRPr/>
            </a:pPr>
            <a:r>
              <a:rPr lang="en-US" altLang="zh-CN" sz="1800" b="1">
                <a:effectLst>
                  <a:outerShdw blurRad="38100" dist="38100" dir="2700000" algn="tl">
                    <a:srgbClr val="C0C0C0"/>
                  </a:outerShdw>
                </a:effectLst>
                <a:ea typeface="宋体" pitchFamily="2" charset="-122"/>
              </a:rPr>
              <a:t>IT</a:t>
            </a:r>
            <a:r>
              <a:rPr lang="zh-CN" altLang="en-US" sz="1800" b="1">
                <a:effectLst>
                  <a:outerShdw blurRad="38100" dist="38100" dir="2700000" algn="tl">
                    <a:srgbClr val="C0C0C0"/>
                  </a:outerShdw>
                </a:effectLst>
                <a:ea typeface="宋体" pitchFamily="2" charset="-122"/>
              </a:rPr>
              <a:t>支撑平台</a:t>
            </a:r>
          </a:p>
        </p:txBody>
      </p:sp>
      <p:sp>
        <p:nvSpPr>
          <p:cNvPr id="3086" name="Rectangle 13"/>
          <p:cNvSpPr>
            <a:spLocks noChangeArrowheads="1"/>
          </p:cNvSpPr>
          <p:nvPr/>
        </p:nvSpPr>
        <p:spPr bwMode="auto">
          <a:xfrm>
            <a:off x="5502394" y="2865440"/>
            <a:ext cx="929742" cy="276999"/>
          </a:xfrm>
          <a:prstGeom prst="rect">
            <a:avLst/>
          </a:prstGeom>
          <a:noFill/>
          <a:ln w="9525" algn="ctr">
            <a:noFill/>
            <a:miter lim="800000"/>
            <a:headEnd/>
            <a:tailEnd/>
          </a:ln>
        </p:spPr>
        <p:txBody>
          <a:bodyPr wrap="none" lIns="0" tIns="0" rIns="0" bIns="0">
            <a:spAutoFit/>
          </a:bodyPr>
          <a:lstStyle/>
          <a:p>
            <a:pPr algn="ctr"/>
            <a:r>
              <a:rPr lang="zh-CN" altLang="en-US" b="1">
                <a:solidFill>
                  <a:schemeClr val="bg1"/>
                </a:solidFill>
                <a:latin typeface="Times New Roman" pitchFamily="18" charset="0"/>
                <a:ea typeface="宋体" pitchFamily="2" charset="-122"/>
              </a:rPr>
              <a:t>组织结构</a:t>
            </a:r>
          </a:p>
        </p:txBody>
      </p:sp>
      <p:sp>
        <p:nvSpPr>
          <p:cNvPr id="3087" name="Rectangle 14"/>
          <p:cNvSpPr>
            <a:spLocks noChangeArrowheads="1"/>
          </p:cNvSpPr>
          <p:nvPr/>
        </p:nvSpPr>
        <p:spPr bwMode="auto">
          <a:xfrm>
            <a:off x="5327748" y="3886201"/>
            <a:ext cx="1394613" cy="276999"/>
          </a:xfrm>
          <a:prstGeom prst="rect">
            <a:avLst/>
          </a:prstGeom>
          <a:noFill/>
          <a:ln w="9525" algn="ctr">
            <a:noFill/>
            <a:miter lim="800000"/>
            <a:headEnd/>
            <a:tailEnd/>
          </a:ln>
        </p:spPr>
        <p:txBody>
          <a:bodyPr wrap="none" lIns="0" tIns="0" rIns="0" bIns="0">
            <a:spAutoFit/>
          </a:bodyPr>
          <a:lstStyle/>
          <a:p>
            <a:pPr algn="ctr"/>
            <a:r>
              <a:rPr lang="zh-CN" altLang="en-US" b="1">
                <a:solidFill>
                  <a:schemeClr val="bg1"/>
                </a:solidFill>
                <a:latin typeface="Times New Roman" pitchFamily="18" charset="0"/>
                <a:ea typeface="宋体" pitchFamily="2" charset="-122"/>
              </a:rPr>
              <a:t>业务流程运作</a:t>
            </a:r>
          </a:p>
        </p:txBody>
      </p:sp>
      <p:sp>
        <p:nvSpPr>
          <p:cNvPr id="16" name="AutoShape 15"/>
          <p:cNvSpPr>
            <a:spLocks noChangeArrowheads="1"/>
          </p:cNvSpPr>
          <p:nvPr/>
        </p:nvSpPr>
        <p:spPr bwMode="gray">
          <a:xfrm>
            <a:off x="6066685" y="5610227"/>
            <a:ext cx="850196" cy="530225"/>
          </a:xfrm>
          <a:prstGeom prst="roundRect">
            <a:avLst>
              <a:gd name="adj" fmla="val 0"/>
            </a:avLst>
          </a:prstGeom>
          <a:solidFill>
            <a:srgbClr val="FFFFFF"/>
          </a:solidFill>
          <a:ln w="12700">
            <a:solidFill>
              <a:srgbClr val="003366"/>
            </a:solidFill>
            <a:round/>
            <a:headEnd/>
            <a:tailEnd/>
          </a:ln>
          <a:effectLst>
            <a:outerShdw dist="53882" dir="2700000" algn="ctr" rotWithShape="0">
              <a:srgbClr val="003366"/>
            </a:outerShdw>
          </a:effectLst>
        </p:spPr>
        <p:txBody>
          <a:bodyPr wrap="none" anchor="ctr"/>
          <a:lstStyle/>
          <a:p>
            <a:pPr>
              <a:defRPr/>
            </a:pPr>
            <a:endParaRPr lang="zh-CN" altLang="en-US" sz="1800">
              <a:ea typeface="宋体" pitchFamily="2" charset="-122"/>
            </a:endParaRPr>
          </a:p>
        </p:txBody>
      </p:sp>
      <p:sp>
        <p:nvSpPr>
          <p:cNvPr id="3089" name="Rectangle 16"/>
          <p:cNvSpPr>
            <a:spLocks noChangeArrowheads="1"/>
          </p:cNvSpPr>
          <p:nvPr/>
        </p:nvSpPr>
        <p:spPr bwMode="gray">
          <a:xfrm>
            <a:off x="6219132" y="5972175"/>
            <a:ext cx="545299" cy="173038"/>
          </a:xfrm>
          <a:prstGeom prst="rect">
            <a:avLst/>
          </a:prstGeom>
          <a:noFill/>
          <a:ln w="9525">
            <a:noFill/>
            <a:miter lim="800000"/>
            <a:headEnd/>
            <a:tailEnd/>
          </a:ln>
        </p:spPr>
        <p:txBody>
          <a:bodyPr lIns="0" tIns="0" rIns="0" bIns="0" anchor="b" anchorCtr="1"/>
          <a:lstStyle/>
          <a:p>
            <a:pPr algn="ctr" defTabSz="457200"/>
            <a:r>
              <a:rPr lang="zh-CN" altLang="zh-CN" sz="900" b="1">
                <a:solidFill>
                  <a:srgbClr val="000000"/>
                </a:solidFill>
                <a:ea typeface="楷体"/>
                <a:cs typeface="楷体"/>
              </a:rPr>
              <a:t>HR</a:t>
            </a:r>
            <a:endParaRPr lang="en-US" altLang="zh-CN" sz="900" b="1">
              <a:solidFill>
                <a:srgbClr val="000000"/>
              </a:solidFill>
              <a:ea typeface="楷体"/>
              <a:cs typeface="楷体"/>
            </a:endParaRPr>
          </a:p>
        </p:txBody>
      </p:sp>
      <p:sp>
        <p:nvSpPr>
          <p:cNvPr id="18" name="AutoShape 17"/>
          <p:cNvSpPr>
            <a:spLocks noChangeArrowheads="1"/>
          </p:cNvSpPr>
          <p:nvPr/>
        </p:nvSpPr>
        <p:spPr bwMode="gray">
          <a:xfrm>
            <a:off x="4819731" y="5614990"/>
            <a:ext cx="850196" cy="530225"/>
          </a:xfrm>
          <a:prstGeom prst="roundRect">
            <a:avLst>
              <a:gd name="adj" fmla="val 0"/>
            </a:avLst>
          </a:prstGeom>
          <a:solidFill>
            <a:srgbClr val="FFFFFF"/>
          </a:solidFill>
          <a:ln w="12700">
            <a:solidFill>
              <a:srgbClr val="003366"/>
            </a:solidFill>
            <a:round/>
            <a:headEnd/>
            <a:tailEnd/>
          </a:ln>
          <a:effectLst>
            <a:outerShdw dist="53882" dir="2700000" algn="ctr" rotWithShape="0">
              <a:srgbClr val="003366"/>
            </a:outerShdw>
          </a:effectLst>
        </p:spPr>
        <p:txBody>
          <a:bodyPr wrap="none" anchor="ctr"/>
          <a:lstStyle/>
          <a:p>
            <a:pPr>
              <a:defRPr/>
            </a:pPr>
            <a:endParaRPr lang="zh-CN" altLang="en-US" sz="1800">
              <a:ea typeface="宋体" pitchFamily="2" charset="-122"/>
            </a:endParaRPr>
          </a:p>
        </p:txBody>
      </p:sp>
      <p:grpSp>
        <p:nvGrpSpPr>
          <p:cNvPr id="2" name="Group 18"/>
          <p:cNvGrpSpPr>
            <a:grpSpLocks/>
          </p:cNvGrpSpPr>
          <p:nvPr/>
        </p:nvGrpSpPr>
        <p:grpSpPr bwMode="auto">
          <a:xfrm>
            <a:off x="4903774" y="5692777"/>
            <a:ext cx="699701" cy="271463"/>
            <a:chOff x="2224" y="3565"/>
            <a:chExt cx="509" cy="204"/>
          </a:xfrm>
        </p:grpSpPr>
        <p:sp>
          <p:nvSpPr>
            <p:cNvPr id="3129" name="AutoShape 19"/>
            <p:cNvSpPr>
              <a:spLocks noChangeArrowheads="1"/>
            </p:cNvSpPr>
            <p:nvPr/>
          </p:nvSpPr>
          <p:spPr bwMode="gray">
            <a:xfrm>
              <a:off x="2232" y="3732"/>
              <a:ext cx="33" cy="17"/>
            </a:xfrm>
            <a:prstGeom prst="roundRect">
              <a:avLst>
                <a:gd name="adj" fmla="val 0"/>
              </a:avLst>
            </a:prstGeom>
            <a:solidFill>
              <a:srgbClr val="404040"/>
            </a:solidFill>
            <a:ln w="12700">
              <a:solidFill>
                <a:srgbClr val="404040"/>
              </a:solidFill>
              <a:round/>
              <a:headEnd/>
              <a:tailEnd/>
            </a:ln>
          </p:spPr>
          <p:txBody>
            <a:bodyPr wrap="none" anchor="ctr"/>
            <a:lstStyle/>
            <a:p>
              <a:endParaRPr lang="zh-CN" altLang="en-US" sz="1800">
                <a:ea typeface="宋体" pitchFamily="2" charset="-122"/>
              </a:endParaRPr>
            </a:p>
          </p:txBody>
        </p:sp>
        <p:sp>
          <p:nvSpPr>
            <p:cNvPr id="3130" name="Freeform 20"/>
            <p:cNvSpPr>
              <a:spLocks/>
            </p:cNvSpPr>
            <p:nvPr/>
          </p:nvSpPr>
          <p:spPr bwMode="gray">
            <a:xfrm>
              <a:off x="2225" y="3726"/>
              <a:ext cx="28" cy="27"/>
            </a:xfrm>
            <a:custGeom>
              <a:avLst/>
              <a:gdLst>
                <a:gd name="T0" fmla="*/ 0 w 28"/>
                <a:gd name="T1" fmla="*/ 26 h 27"/>
                <a:gd name="T2" fmla="*/ 0 w 28"/>
                <a:gd name="T3" fmla="*/ 7 h 27"/>
                <a:gd name="T4" fmla="*/ 12 w 28"/>
                <a:gd name="T5" fmla="*/ 0 h 27"/>
                <a:gd name="T6" fmla="*/ 27 w 28"/>
                <a:gd name="T7" fmla="*/ 7 h 27"/>
                <a:gd name="T8" fmla="*/ 27 w 28"/>
                <a:gd name="T9" fmla="*/ 26 h 27"/>
                <a:gd name="T10" fmla="*/ 0 w 28"/>
                <a:gd name="T11" fmla="*/ 26 h 27"/>
                <a:gd name="T12" fmla="*/ 0 w 28"/>
                <a:gd name="T13" fmla="*/ 26 h 27"/>
                <a:gd name="T14" fmla="*/ 0 60000 65536"/>
                <a:gd name="T15" fmla="*/ 0 60000 65536"/>
                <a:gd name="T16" fmla="*/ 0 60000 65536"/>
                <a:gd name="T17" fmla="*/ 0 60000 65536"/>
                <a:gd name="T18" fmla="*/ 0 60000 65536"/>
                <a:gd name="T19" fmla="*/ 0 60000 65536"/>
                <a:gd name="T20" fmla="*/ 0 60000 65536"/>
                <a:gd name="T21" fmla="*/ 0 w 28"/>
                <a:gd name="T22" fmla="*/ 0 h 27"/>
                <a:gd name="T23" fmla="*/ 28 w 28"/>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27">
                  <a:moveTo>
                    <a:pt x="0" y="26"/>
                  </a:moveTo>
                  <a:lnTo>
                    <a:pt x="0" y="7"/>
                  </a:lnTo>
                  <a:lnTo>
                    <a:pt x="12" y="0"/>
                  </a:lnTo>
                  <a:lnTo>
                    <a:pt x="27" y="7"/>
                  </a:lnTo>
                  <a:lnTo>
                    <a:pt x="27" y="26"/>
                  </a:lnTo>
                  <a:lnTo>
                    <a:pt x="0" y="26"/>
                  </a:lnTo>
                </a:path>
              </a:pathLst>
            </a:custGeom>
            <a:solidFill>
              <a:srgbClr val="E0A175"/>
            </a:solidFill>
            <a:ln w="12700" cap="rnd">
              <a:solidFill>
                <a:srgbClr val="E0A175"/>
              </a:solidFill>
              <a:round/>
              <a:headEnd/>
              <a:tailEnd/>
            </a:ln>
          </p:spPr>
          <p:txBody>
            <a:bodyPr/>
            <a:lstStyle/>
            <a:p>
              <a:endParaRPr lang="zh-CN" altLang="en-US" sz="1800">
                <a:ea typeface="宋体" pitchFamily="2" charset="-122"/>
              </a:endParaRPr>
            </a:p>
          </p:txBody>
        </p:sp>
        <p:sp>
          <p:nvSpPr>
            <p:cNvPr id="3131" name="Freeform 21"/>
            <p:cNvSpPr>
              <a:spLocks/>
            </p:cNvSpPr>
            <p:nvPr/>
          </p:nvSpPr>
          <p:spPr bwMode="gray">
            <a:xfrm>
              <a:off x="2261" y="3565"/>
              <a:ext cx="57" cy="181"/>
            </a:xfrm>
            <a:custGeom>
              <a:avLst/>
              <a:gdLst>
                <a:gd name="T0" fmla="*/ 9 w 57"/>
                <a:gd name="T1" fmla="*/ 0 h 181"/>
                <a:gd name="T2" fmla="*/ 0 w 57"/>
                <a:gd name="T3" fmla="*/ 180 h 181"/>
                <a:gd name="T4" fmla="*/ 56 w 57"/>
                <a:gd name="T5" fmla="*/ 180 h 181"/>
                <a:gd name="T6" fmla="*/ 40 w 57"/>
                <a:gd name="T7" fmla="*/ 0 h 181"/>
                <a:gd name="T8" fmla="*/ 9 w 57"/>
                <a:gd name="T9" fmla="*/ 0 h 181"/>
                <a:gd name="T10" fmla="*/ 9 w 57"/>
                <a:gd name="T11" fmla="*/ 0 h 181"/>
                <a:gd name="T12" fmla="*/ 0 60000 65536"/>
                <a:gd name="T13" fmla="*/ 0 60000 65536"/>
                <a:gd name="T14" fmla="*/ 0 60000 65536"/>
                <a:gd name="T15" fmla="*/ 0 60000 65536"/>
                <a:gd name="T16" fmla="*/ 0 60000 65536"/>
                <a:gd name="T17" fmla="*/ 0 60000 65536"/>
                <a:gd name="T18" fmla="*/ 0 w 57"/>
                <a:gd name="T19" fmla="*/ 0 h 181"/>
                <a:gd name="T20" fmla="*/ 57 w 57"/>
                <a:gd name="T21" fmla="*/ 181 h 181"/>
              </a:gdLst>
              <a:ahLst/>
              <a:cxnLst>
                <a:cxn ang="T12">
                  <a:pos x="T0" y="T1"/>
                </a:cxn>
                <a:cxn ang="T13">
                  <a:pos x="T2" y="T3"/>
                </a:cxn>
                <a:cxn ang="T14">
                  <a:pos x="T4" y="T5"/>
                </a:cxn>
                <a:cxn ang="T15">
                  <a:pos x="T6" y="T7"/>
                </a:cxn>
                <a:cxn ang="T16">
                  <a:pos x="T8" y="T9"/>
                </a:cxn>
                <a:cxn ang="T17">
                  <a:pos x="T10" y="T11"/>
                </a:cxn>
              </a:cxnLst>
              <a:rect l="T18" t="T19" r="T20" b="T21"/>
              <a:pathLst>
                <a:path w="57" h="181">
                  <a:moveTo>
                    <a:pt x="9" y="0"/>
                  </a:moveTo>
                  <a:lnTo>
                    <a:pt x="0" y="180"/>
                  </a:lnTo>
                  <a:lnTo>
                    <a:pt x="56" y="180"/>
                  </a:lnTo>
                  <a:lnTo>
                    <a:pt x="40" y="0"/>
                  </a:lnTo>
                  <a:lnTo>
                    <a:pt x="9" y="0"/>
                  </a:lnTo>
                </a:path>
              </a:pathLst>
            </a:custGeom>
            <a:gradFill rotWithShape="0">
              <a:gsLst>
                <a:gs pos="0">
                  <a:srgbClr val="C20000"/>
                </a:gs>
                <a:gs pos="100000">
                  <a:srgbClr val="400000"/>
                </a:gs>
              </a:gsLst>
              <a:lin ang="0" scaled="1"/>
            </a:gradFill>
            <a:ln w="12700" cap="rnd">
              <a:solidFill>
                <a:srgbClr val="808080"/>
              </a:solidFill>
              <a:round/>
              <a:headEnd/>
              <a:tailEnd/>
            </a:ln>
          </p:spPr>
          <p:txBody>
            <a:bodyPr/>
            <a:lstStyle/>
            <a:p>
              <a:endParaRPr lang="zh-CN" altLang="en-US" sz="1800">
                <a:ea typeface="宋体" pitchFamily="2" charset="-122"/>
              </a:endParaRPr>
            </a:p>
          </p:txBody>
        </p:sp>
        <p:sp>
          <p:nvSpPr>
            <p:cNvPr id="3132" name="Freeform 22"/>
            <p:cNvSpPr>
              <a:spLocks/>
            </p:cNvSpPr>
            <p:nvPr/>
          </p:nvSpPr>
          <p:spPr bwMode="gray">
            <a:xfrm>
              <a:off x="2322" y="3683"/>
              <a:ext cx="187" cy="46"/>
            </a:xfrm>
            <a:custGeom>
              <a:avLst/>
              <a:gdLst>
                <a:gd name="T0" fmla="*/ 186 w 187"/>
                <a:gd name="T1" fmla="*/ 7 h 46"/>
                <a:gd name="T2" fmla="*/ 18 w 187"/>
                <a:gd name="T3" fmla="*/ 45 h 46"/>
                <a:gd name="T4" fmla="*/ 0 w 187"/>
                <a:gd name="T5" fmla="*/ 43 h 46"/>
                <a:gd name="T6" fmla="*/ 186 w 187"/>
                <a:gd name="T7" fmla="*/ 0 h 46"/>
                <a:gd name="T8" fmla="*/ 186 w 187"/>
                <a:gd name="T9" fmla="*/ 7 h 46"/>
                <a:gd name="T10" fmla="*/ 186 w 187"/>
                <a:gd name="T11" fmla="*/ 7 h 46"/>
                <a:gd name="T12" fmla="*/ 0 60000 65536"/>
                <a:gd name="T13" fmla="*/ 0 60000 65536"/>
                <a:gd name="T14" fmla="*/ 0 60000 65536"/>
                <a:gd name="T15" fmla="*/ 0 60000 65536"/>
                <a:gd name="T16" fmla="*/ 0 60000 65536"/>
                <a:gd name="T17" fmla="*/ 0 60000 65536"/>
                <a:gd name="T18" fmla="*/ 0 w 187"/>
                <a:gd name="T19" fmla="*/ 0 h 46"/>
                <a:gd name="T20" fmla="*/ 187 w 187"/>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187" h="46">
                  <a:moveTo>
                    <a:pt x="186" y="7"/>
                  </a:moveTo>
                  <a:lnTo>
                    <a:pt x="18" y="45"/>
                  </a:lnTo>
                  <a:lnTo>
                    <a:pt x="0" y="43"/>
                  </a:lnTo>
                  <a:lnTo>
                    <a:pt x="186" y="0"/>
                  </a:lnTo>
                  <a:lnTo>
                    <a:pt x="186" y="7"/>
                  </a:lnTo>
                </a:path>
              </a:pathLst>
            </a:custGeom>
            <a:solidFill>
              <a:srgbClr val="C0C27C"/>
            </a:solidFill>
            <a:ln w="12700" cap="rnd">
              <a:solidFill>
                <a:srgbClr val="C0C27C"/>
              </a:solidFill>
              <a:round/>
              <a:headEnd/>
              <a:tailEnd/>
            </a:ln>
          </p:spPr>
          <p:txBody>
            <a:bodyPr/>
            <a:lstStyle/>
            <a:p>
              <a:endParaRPr lang="zh-CN" altLang="en-US" sz="1800">
                <a:ea typeface="宋体" pitchFamily="2" charset="-122"/>
              </a:endParaRPr>
            </a:p>
          </p:txBody>
        </p:sp>
        <p:sp>
          <p:nvSpPr>
            <p:cNvPr id="3133" name="Freeform 23"/>
            <p:cNvSpPr>
              <a:spLocks/>
            </p:cNvSpPr>
            <p:nvPr/>
          </p:nvSpPr>
          <p:spPr bwMode="gray">
            <a:xfrm>
              <a:off x="2649" y="3714"/>
              <a:ext cx="37" cy="30"/>
            </a:xfrm>
            <a:custGeom>
              <a:avLst/>
              <a:gdLst>
                <a:gd name="T0" fmla="*/ 0 w 37"/>
                <a:gd name="T1" fmla="*/ 27 h 30"/>
                <a:gd name="T2" fmla="*/ 0 w 37"/>
                <a:gd name="T3" fmla="*/ 4 h 30"/>
                <a:gd name="T4" fmla="*/ 18 w 37"/>
                <a:gd name="T5" fmla="*/ 2 h 30"/>
                <a:gd name="T6" fmla="*/ 18 w 37"/>
                <a:gd name="T7" fmla="*/ 0 h 30"/>
                <a:gd name="T8" fmla="*/ 26 w 37"/>
                <a:gd name="T9" fmla="*/ 0 h 30"/>
                <a:gd name="T10" fmla="*/ 26 w 37"/>
                <a:gd name="T11" fmla="*/ 4 h 30"/>
                <a:gd name="T12" fmla="*/ 36 w 37"/>
                <a:gd name="T13" fmla="*/ 4 h 30"/>
                <a:gd name="T14" fmla="*/ 36 w 37"/>
                <a:gd name="T15" fmla="*/ 29 h 30"/>
                <a:gd name="T16" fmla="*/ 0 w 37"/>
                <a:gd name="T17" fmla="*/ 27 h 30"/>
                <a:gd name="T18" fmla="*/ 0 w 37"/>
                <a:gd name="T19" fmla="*/ 2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0"/>
                <a:gd name="T32" fmla="*/ 37 w 37"/>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0">
                  <a:moveTo>
                    <a:pt x="0" y="27"/>
                  </a:moveTo>
                  <a:lnTo>
                    <a:pt x="0" y="4"/>
                  </a:lnTo>
                  <a:lnTo>
                    <a:pt x="18" y="2"/>
                  </a:lnTo>
                  <a:lnTo>
                    <a:pt x="18" y="0"/>
                  </a:lnTo>
                  <a:lnTo>
                    <a:pt x="26" y="0"/>
                  </a:lnTo>
                  <a:lnTo>
                    <a:pt x="26" y="4"/>
                  </a:lnTo>
                  <a:lnTo>
                    <a:pt x="36" y="4"/>
                  </a:lnTo>
                  <a:lnTo>
                    <a:pt x="36" y="29"/>
                  </a:lnTo>
                  <a:lnTo>
                    <a:pt x="0" y="27"/>
                  </a:lnTo>
                </a:path>
              </a:pathLst>
            </a:custGeom>
            <a:solidFill>
              <a:srgbClr val="C0C0C0"/>
            </a:solidFill>
            <a:ln w="12700" cap="rnd">
              <a:solidFill>
                <a:srgbClr val="C0C0C0"/>
              </a:solidFill>
              <a:round/>
              <a:headEnd/>
              <a:tailEnd/>
            </a:ln>
          </p:spPr>
          <p:txBody>
            <a:bodyPr/>
            <a:lstStyle/>
            <a:p>
              <a:endParaRPr lang="zh-CN" altLang="en-US" sz="1800">
                <a:ea typeface="宋体" pitchFamily="2" charset="-122"/>
              </a:endParaRPr>
            </a:p>
          </p:txBody>
        </p:sp>
        <p:sp>
          <p:nvSpPr>
            <p:cNvPr id="3134" name="Freeform 24"/>
            <p:cNvSpPr>
              <a:spLocks/>
            </p:cNvSpPr>
            <p:nvPr/>
          </p:nvSpPr>
          <p:spPr bwMode="gray">
            <a:xfrm>
              <a:off x="2427" y="3724"/>
              <a:ext cx="175" cy="31"/>
            </a:xfrm>
            <a:custGeom>
              <a:avLst/>
              <a:gdLst>
                <a:gd name="T0" fmla="*/ 3 w 175"/>
                <a:gd name="T1" fmla="*/ 6 h 31"/>
                <a:gd name="T2" fmla="*/ 6 w 175"/>
                <a:gd name="T3" fmla="*/ 6 h 31"/>
                <a:gd name="T4" fmla="*/ 13 w 175"/>
                <a:gd name="T5" fmla="*/ 4 h 31"/>
                <a:gd name="T6" fmla="*/ 17 w 175"/>
                <a:gd name="T7" fmla="*/ 4 h 31"/>
                <a:gd name="T8" fmla="*/ 23 w 175"/>
                <a:gd name="T9" fmla="*/ 4 h 31"/>
                <a:gd name="T10" fmla="*/ 29 w 175"/>
                <a:gd name="T11" fmla="*/ 3 h 31"/>
                <a:gd name="T12" fmla="*/ 34 w 175"/>
                <a:gd name="T13" fmla="*/ 3 h 31"/>
                <a:gd name="T14" fmla="*/ 38 w 175"/>
                <a:gd name="T15" fmla="*/ 3 h 31"/>
                <a:gd name="T16" fmla="*/ 45 w 175"/>
                <a:gd name="T17" fmla="*/ 1 h 31"/>
                <a:gd name="T18" fmla="*/ 49 w 175"/>
                <a:gd name="T19" fmla="*/ 1 h 31"/>
                <a:gd name="T20" fmla="*/ 57 w 175"/>
                <a:gd name="T21" fmla="*/ 0 h 31"/>
                <a:gd name="T22" fmla="*/ 62 w 175"/>
                <a:gd name="T23" fmla="*/ 1 h 31"/>
                <a:gd name="T24" fmla="*/ 69 w 175"/>
                <a:gd name="T25" fmla="*/ 1 h 31"/>
                <a:gd name="T26" fmla="*/ 77 w 175"/>
                <a:gd name="T27" fmla="*/ 1 h 31"/>
                <a:gd name="T28" fmla="*/ 85 w 175"/>
                <a:gd name="T29" fmla="*/ 1 h 31"/>
                <a:gd name="T30" fmla="*/ 93 w 175"/>
                <a:gd name="T31" fmla="*/ 1 h 31"/>
                <a:gd name="T32" fmla="*/ 97 w 175"/>
                <a:gd name="T33" fmla="*/ 4 h 31"/>
                <a:gd name="T34" fmla="*/ 100 w 175"/>
                <a:gd name="T35" fmla="*/ 4 h 31"/>
                <a:gd name="T36" fmla="*/ 105 w 175"/>
                <a:gd name="T37" fmla="*/ 4 h 31"/>
                <a:gd name="T38" fmla="*/ 108 w 175"/>
                <a:gd name="T39" fmla="*/ 4 h 31"/>
                <a:gd name="T40" fmla="*/ 113 w 175"/>
                <a:gd name="T41" fmla="*/ 4 h 31"/>
                <a:gd name="T42" fmla="*/ 116 w 175"/>
                <a:gd name="T43" fmla="*/ 7 h 31"/>
                <a:gd name="T44" fmla="*/ 119 w 175"/>
                <a:gd name="T45" fmla="*/ 7 h 31"/>
                <a:gd name="T46" fmla="*/ 121 w 175"/>
                <a:gd name="T47" fmla="*/ 9 h 31"/>
                <a:gd name="T48" fmla="*/ 124 w 175"/>
                <a:gd name="T49" fmla="*/ 10 h 31"/>
                <a:gd name="T50" fmla="*/ 127 w 175"/>
                <a:gd name="T51" fmla="*/ 10 h 31"/>
                <a:gd name="T52" fmla="*/ 132 w 175"/>
                <a:gd name="T53" fmla="*/ 10 h 31"/>
                <a:gd name="T54" fmla="*/ 136 w 175"/>
                <a:gd name="T55" fmla="*/ 12 h 31"/>
                <a:gd name="T56" fmla="*/ 146 w 175"/>
                <a:gd name="T57" fmla="*/ 12 h 31"/>
                <a:gd name="T58" fmla="*/ 153 w 175"/>
                <a:gd name="T59" fmla="*/ 12 h 31"/>
                <a:gd name="T60" fmla="*/ 163 w 175"/>
                <a:gd name="T61" fmla="*/ 12 h 31"/>
                <a:gd name="T62" fmla="*/ 167 w 175"/>
                <a:gd name="T63" fmla="*/ 12 h 31"/>
                <a:gd name="T64" fmla="*/ 169 w 175"/>
                <a:gd name="T65" fmla="*/ 13 h 31"/>
                <a:gd name="T66" fmla="*/ 172 w 175"/>
                <a:gd name="T67" fmla="*/ 18 h 31"/>
                <a:gd name="T68" fmla="*/ 174 w 175"/>
                <a:gd name="T69" fmla="*/ 18 h 31"/>
                <a:gd name="T70" fmla="*/ 172 w 175"/>
                <a:gd name="T71" fmla="*/ 21 h 31"/>
                <a:gd name="T72" fmla="*/ 169 w 175"/>
                <a:gd name="T73" fmla="*/ 22 h 31"/>
                <a:gd name="T74" fmla="*/ 163 w 175"/>
                <a:gd name="T75" fmla="*/ 25 h 31"/>
                <a:gd name="T76" fmla="*/ 135 w 175"/>
                <a:gd name="T77" fmla="*/ 28 h 31"/>
                <a:gd name="T78" fmla="*/ 96 w 175"/>
                <a:gd name="T79" fmla="*/ 30 h 31"/>
                <a:gd name="T80" fmla="*/ 59 w 175"/>
                <a:gd name="T81" fmla="*/ 28 h 31"/>
                <a:gd name="T82" fmla="*/ 23 w 175"/>
                <a:gd name="T83" fmla="*/ 24 h 31"/>
                <a:gd name="T84" fmla="*/ 3 w 175"/>
                <a:gd name="T85" fmla="*/ 16 h 31"/>
                <a:gd name="T86" fmla="*/ 0 w 175"/>
                <a:gd name="T87" fmla="*/ 16 h 31"/>
                <a:gd name="T88" fmla="*/ 0 w 175"/>
                <a:gd name="T89" fmla="*/ 15 h 31"/>
                <a:gd name="T90" fmla="*/ 0 w 175"/>
                <a:gd name="T91" fmla="*/ 12 h 31"/>
                <a:gd name="T92" fmla="*/ 0 w 175"/>
                <a:gd name="T93" fmla="*/ 9 h 31"/>
                <a:gd name="T94" fmla="*/ 0 w 175"/>
                <a:gd name="T95" fmla="*/ 9 h 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75"/>
                <a:gd name="T145" fmla="*/ 0 h 31"/>
                <a:gd name="T146" fmla="*/ 175 w 175"/>
                <a:gd name="T147" fmla="*/ 31 h 3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75" h="31">
                  <a:moveTo>
                    <a:pt x="3" y="6"/>
                  </a:moveTo>
                  <a:lnTo>
                    <a:pt x="3" y="6"/>
                  </a:lnTo>
                  <a:lnTo>
                    <a:pt x="6" y="6"/>
                  </a:lnTo>
                  <a:lnTo>
                    <a:pt x="9" y="6"/>
                  </a:lnTo>
                  <a:lnTo>
                    <a:pt x="10" y="6"/>
                  </a:lnTo>
                  <a:lnTo>
                    <a:pt x="13" y="4"/>
                  </a:lnTo>
                  <a:lnTo>
                    <a:pt x="17" y="4"/>
                  </a:lnTo>
                  <a:lnTo>
                    <a:pt x="20" y="4"/>
                  </a:lnTo>
                  <a:lnTo>
                    <a:pt x="23" y="4"/>
                  </a:lnTo>
                  <a:lnTo>
                    <a:pt x="26" y="4"/>
                  </a:lnTo>
                  <a:lnTo>
                    <a:pt x="29" y="3"/>
                  </a:lnTo>
                  <a:lnTo>
                    <a:pt x="31" y="3"/>
                  </a:lnTo>
                  <a:lnTo>
                    <a:pt x="34" y="3"/>
                  </a:lnTo>
                  <a:lnTo>
                    <a:pt x="37" y="3"/>
                  </a:lnTo>
                  <a:lnTo>
                    <a:pt x="38" y="3"/>
                  </a:lnTo>
                  <a:lnTo>
                    <a:pt x="41" y="1"/>
                  </a:lnTo>
                  <a:lnTo>
                    <a:pt x="45" y="1"/>
                  </a:lnTo>
                  <a:lnTo>
                    <a:pt x="46" y="1"/>
                  </a:lnTo>
                  <a:lnTo>
                    <a:pt x="49" y="1"/>
                  </a:lnTo>
                  <a:lnTo>
                    <a:pt x="52" y="1"/>
                  </a:lnTo>
                  <a:lnTo>
                    <a:pt x="54" y="1"/>
                  </a:lnTo>
                  <a:lnTo>
                    <a:pt x="57" y="0"/>
                  </a:lnTo>
                  <a:lnTo>
                    <a:pt x="57" y="1"/>
                  </a:lnTo>
                  <a:lnTo>
                    <a:pt x="60" y="1"/>
                  </a:lnTo>
                  <a:lnTo>
                    <a:pt x="62" y="1"/>
                  </a:lnTo>
                  <a:lnTo>
                    <a:pt x="65" y="1"/>
                  </a:lnTo>
                  <a:lnTo>
                    <a:pt x="66" y="1"/>
                  </a:lnTo>
                  <a:lnTo>
                    <a:pt x="69" y="1"/>
                  </a:lnTo>
                  <a:lnTo>
                    <a:pt x="73" y="1"/>
                  </a:lnTo>
                  <a:lnTo>
                    <a:pt x="76" y="1"/>
                  </a:lnTo>
                  <a:lnTo>
                    <a:pt x="77" y="1"/>
                  </a:lnTo>
                  <a:lnTo>
                    <a:pt x="79" y="1"/>
                  </a:lnTo>
                  <a:lnTo>
                    <a:pt x="82" y="1"/>
                  </a:lnTo>
                  <a:lnTo>
                    <a:pt x="85" y="1"/>
                  </a:lnTo>
                  <a:lnTo>
                    <a:pt x="87" y="1"/>
                  </a:lnTo>
                  <a:lnTo>
                    <a:pt x="90" y="1"/>
                  </a:lnTo>
                  <a:lnTo>
                    <a:pt x="93" y="1"/>
                  </a:lnTo>
                  <a:lnTo>
                    <a:pt x="94" y="1"/>
                  </a:lnTo>
                  <a:lnTo>
                    <a:pt x="94" y="4"/>
                  </a:lnTo>
                  <a:lnTo>
                    <a:pt x="97" y="4"/>
                  </a:lnTo>
                  <a:lnTo>
                    <a:pt x="100" y="4"/>
                  </a:lnTo>
                  <a:lnTo>
                    <a:pt x="104" y="4"/>
                  </a:lnTo>
                  <a:lnTo>
                    <a:pt x="105" y="4"/>
                  </a:lnTo>
                  <a:lnTo>
                    <a:pt x="108" y="4"/>
                  </a:lnTo>
                  <a:lnTo>
                    <a:pt x="110" y="4"/>
                  </a:lnTo>
                  <a:lnTo>
                    <a:pt x="113" y="4"/>
                  </a:lnTo>
                  <a:lnTo>
                    <a:pt x="116" y="4"/>
                  </a:lnTo>
                  <a:lnTo>
                    <a:pt x="116" y="7"/>
                  </a:lnTo>
                  <a:lnTo>
                    <a:pt x="119" y="7"/>
                  </a:lnTo>
                  <a:lnTo>
                    <a:pt x="119" y="9"/>
                  </a:lnTo>
                  <a:lnTo>
                    <a:pt x="121" y="9"/>
                  </a:lnTo>
                  <a:lnTo>
                    <a:pt x="124" y="9"/>
                  </a:lnTo>
                  <a:lnTo>
                    <a:pt x="124" y="10"/>
                  </a:lnTo>
                  <a:lnTo>
                    <a:pt x="127" y="10"/>
                  </a:lnTo>
                  <a:lnTo>
                    <a:pt x="128" y="10"/>
                  </a:lnTo>
                  <a:lnTo>
                    <a:pt x="132" y="10"/>
                  </a:lnTo>
                  <a:lnTo>
                    <a:pt x="132" y="12"/>
                  </a:lnTo>
                  <a:lnTo>
                    <a:pt x="135" y="12"/>
                  </a:lnTo>
                  <a:lnTo>
                    <a:pt x="136" y="12"/>
                  </a:lnTo>
                  <a:lnTo>
                    <a:pt x="139" y="12"/>
                  </a:lnTo>
                  <a:lnTo>
                    <a:pt x="142" y="12"/>
                  </a:lnTo>
                  <a:lnTo>
                    <a:pt x="146" y="12"/>
                  </a:lnTo>
                  <a:lnTo>
                    <a:pt x="149" y="12"/>
                  </a:lnTo>
                  <a:lnTo>
                    <a:pt x="152" y="12"/>
                  </a:lnTo>
                  <a:lnTo>
                    <a:pt x="153" y="12"/>
                  </a:lnTo>
                  <a:lnTo>
                    <a:pt x="156" y="12"/>
                  </a:lnTo>
                  <a:lnTo>
                    <a:pt x="160" y="12"/>
                  </a:lnTo>
                  <a:lnTo>
                    <a:pt x="163" y="12"/>
                  </a:lnTo>
                  <a:lnTo>
                    <a:pt x="166" y="12"/>
                  </a:lnTo>
                  <a:lnTo>
                    <a:pt x="167" y="12"/>
                  </a:lnTo>
                  <a:lnTo>
                    <a:pt x="169" y="10"/>
                  </a:lnTo>
                  <a:lnTo>
                    <a:pt x="169" y="13"/>
                  </a:lnTo>
                  <a:lnTo>
                    <a:pt x="169" y="15"/>
                  </a:lnTo>
                  <a:lnTo>
                    <a:pt x="172" y="15"/>
                  </a:lnTo>
                  <a:lnTo>
                    <a:pt x="172" y="18"/>
                  </a:lnTo>
                  <a:lnTo>
                    <a:pt x="174" y="18"/>
                  </a:lnTo>
                  <a:lnTo>
                    <a:pt x="172" y="19"/>
                  </a:lnTo>
                  <a:lnTo>
                    <a:pt x="172" y="21"/>
                  </a:lnTo>
                  <a:lnTo>
                    <a:pt x="169" y="22"/>
                  </a:lnTo>
                  <a:lnTo>
                    <a:pt x="163" y="25"/>
                  </a:lnTo>
                  <a:lnTo>
                    <a:pt x="153" y="27"/>
                  </a:lnTo>
                  <a:lnTo>
                    <a:pt x="144" y="28"/>
                  </a:lnTo>
                  <a:lnTo>
                    <a:pt x="135" y="28"/>
                  </a:lnTo>
                  <a:lnTo>
                    <a:pt x="121" y="30"/>
                  </a:lnTo>
                  <a:lnTo>
                    <a:pt x="110" y="30"/>
                  </a:lnTo>
                  <a:lnTo>
                    <a:pt x="96" y="30"/>
                  </a:lnTo>
                  <a:lnTo>
                    <a:pt x="85" y="28"/>
                  </a:lnTo>
                  <a:lnTo>
                    <a:pt x="69" y="28"/>
                  </a:lnTo>
                  <a:lnTo>
                    <a:pt x="59" y="28"/>
                  </a:lnTo>
                  <a:lnTo>
                    <a:pt x="46" y="28"/>
                  </a:lnTo>
                  <a:lnTo>
                    <a:pt x="35" y="25"/>
                  </a:lnTo>
                  <a:lnTo>
                    <a:pt x="23" y="24"/>
                  </a:lnTo>
                  <a:lnTo>
                    <a:pt x="15" y="21"/>
                  </a:lnTo>
                  <a:lnTo>
                    <a:pt x="7" y="18"/>
                  </a:lnTo>
                  <a:lnTo>
                    <a:pt x="3" y="16"/>
                  </a:lnTo>
                  <a:lnTo>
                    <a:pt x="0" y="16"/>
                  </a:lnTo>
                  <a:lnTo>
                    <a:pt x="0" y="15"/>
                  </a:lnTo>
                  <a:lnTo>
                    <a:pt x="0" y="12"/>
                  </a:lnTo>
                  <a:lnTo>
                    <a:pt x="0" y="9"/>
                  </a:lnTo>
                  <a:lnTo>
                    <a:pt x="3" y="6"/>
                  </a:lnTo>
                </a:path>
              </a:pathLst>
            </a:custGeom>
            <a:solidFill>
              <a:srgbClr val="828270"/>
            </a:solidFill>
            <a:ln w="12700" cap="rnd">
              <a:solidFill>
                <a:srgbClr val="E0A175"/>
              </a:solidFill>
              <a:round/>
              <a:headEnd/>
              <a:tailEnd/>
            </a:ln>
          </p:spPr>
          <p:txBody>
            <a:bodyPr/>
            <a:lstStyle/>
            <a:p>
              <a:endParaRPr lang="zh-CN" altLang="en-US" sz="1800">
                <a:ea typeface="宋体" pitchFamily="2" charset="-122"/>
              </a:endParaRPr>
            </a:p>
          </p:txBody>
        </p:sp>
        <p:sp>
          <p:nvSpPr>
            <p:cNvPr id="3135" name="Freeform 25"/>
            <p:cNvSpPr>
              <a:spLocks/>
            </p:cNvSpPr>
            <p:nvPr/>
          </p:nvSpPr>
          <p:spPr bwMode="gray">
            <a:xfrm>
              <a:off x="2422" y="3721"/>
              <a:ext cx="68" cy="23"/>
            </a:xfrm>
            <a:custGeom>
              <a:avLst/>
              <a:gdLst>
                <a:gd name="T0" fmla="*/ 1 w 68"/>
                <a:gd name="T1" fmla="*/ 1 h 23"/>
                <a:gd name="T2" fmla="*/ 0 w 68"/>
                <a:gd name="T3" fmla="*/ 17 h 23"/>
                <a:gd name="T4" fmla="*/ 67 w 68"/>
                <a:gd name="T5" fmla="*/ 22 h 23"/>
                <a:gd name="T6" fmla="*/ 44 w 68"/>
                <a:gd name="T7" fmla="*/ 0 h 23"/>
                <a:gd name="T8" fmla="*/ 1 w 68"/>
                <a:gd name="T9" fmla="*/ 1 h 23"/>
                <a:gd name="T10" fmla="*/ 1 w 68"/>
                <a:gd name="T11" fmla="*/ 1 h 23"/>
                <a:gd name="T12" fmla="*/ 0 60000 65536"/>
                <a:gd name="T13" fmla="*/ 0 60000 65536"/>
                <a:gd name="T14" fmla="*/ 0 60000 65536"/>
                <a:gd name="T15" fmla="*/ 0 60000 65536"/>
                <a:gd name="T16" fmla="*/ 0 60000 65536"/>
                <a:gd name="T17" fmla="*/ 0 60000 65536"/>
                <a:gd name="T18" fmla="*/ 0 w 68"/>
                <a:gd name="T19" fmla="*/ 0 h 23"/>
                <a:gd name="T20" fmla="*/ 68 w 68"/>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68" h="23">
                  <a:moveTo>
                    <a:pt x="1" y="1"/>
                  </a:moveTo>
                  <a:lnTo>
                    <a:pt x="0" y="17"/>
                  </a:lnTo>
                  <a:lnTo>
                    <a:pt x="67" y="22"/>
                  </a:lnTo>
                  <a:lnTo>
                    <a:pt x="44" y="0"/>
                  </a:lnTo>
                  <a:lnTo>
                    <a:pt x="1" y="1"/>
                  </a:lnTo>
                </a:path>
              </a:pathLst>
            </a:custGeom>
            <a:solidFill>
              <a:srgbClr val="5F5F5F"/>
            </a:solidFill>
            <a:ln w="12700" cap="rnd">
              <a:solidFill>
                <a:srgbClr val="5F5F5F"/>
              </a:solidFill>
              <a:round/>
              <a:headEnd/>
              <a:tailEnd/>
            </a:ln>
          </p:spPr>
          <p:txBody>
            <a:bodyPr/>
            <a:lstStyle/>
            <a:p>
              <a:endParaRPr lang="zh-CN" altLang="en-US" sz="1800">
                <a:ea typeface="宋体" pitchFamily="2" charset="-122"/>
              </a:endParaRPr>
            </a:p>
          </p:txBody>
        </p:sp>
        <p:sp>
          <p:nvSpPr>
            <p:cNvPr id="3136" name="Freeform 26"/>
            <p:cNvSpPr>
              <a:spLocks/>
            </p:cNvSpPr>
            <p:nvPr/>
          </p:nvSpPr>
          <p:spPr bwMode="gray">
            <a:xfrm>
              <a:off x="2506" y="3654"/>
              <a:ext cx="147" cy="102"/>
            </a:xfrm>
            <a:custGeom>
              <a:avLst/>
              <a:gdLst>
                <a:gd name="T0" fmla="*/ 10 w 147"/>
                <a:gd name="T1" fmla="*/ 0 h 102"/>
                <a:gd name="T2" fmla="*/ 0 w 147"/>
                <a:gd name="T3" fmla="*/ 99 h 102"/>
                <a:gd name="T4" fmla="*/ 146 w 147"/>
                <a:gd name="T5" fmla="*/ 101 h 102"/>
                <a:gd name="T6" fmla="*/ 146 w 147"/>
                <a:gd name="T7" fmla="*/ 15 h 102"/>
                <a:gd name="T8" fmla="*/ 102 w 147"/>
                <a:gd name="T9" fmla="*/ 0 h 102"/>
                <a:gd name="T10" fmla="*/ 10 w 147"/>
                <a:gd name="T11" fmla="*/ 0 h 102"/>
                <a:gd name="T12" fmla="*/ 10 w 147"/>
                <a:gd name="T13" fmla="*/ 0 h 102"/>
                <a:gd name="T14" fmla="*/ 0 60000 65536"/>
                <a:gd name="T15" fmla="*/ 0 60000 65536"/>
                <a:gd name="T16" fmla="*/ 0 60000 65536"/>
                <a:gd name="T17" fmla="*/ 0 60000 65536"/>
                <a:gd name="T18" fmla="*/ 0 60000 65536"/>
                <a:gd name="T19" fmla="*/ 0 60000 65536"/>
                <a:gd name="T20" fmla="*/ 0 60000 65536"/>
                <a:gd name="T21" fmla="*/ 0 w 147"/>
                <a:gd name="T22" fmla="*/ 0 h 102"/>
                <a:gd name="T23" fmla="*/ 147 w 147"/>
                <a:gd name="T24" fmla="*/ 102 h 1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7" h="102">
                  <a:moveTo>
                    <a:pt x="10" y="0"/>
                  </a:moveTo>
                  <a:lnTo>
                    <a:pt x="0" y="99"/>
                  </a:lnTo>
                  <a:lnTo>
                    <a:pt x="146" y="101"/>
                  </a:lnTo>
                  <a:lnTo>
                    <a:pt x="146" y="15"/>
                  </a:lnTo>
                  <a:lnTo>
                    <a:pt x="102" y="0"/>
                  </a:lnTo>
                  <a:lnTo>
                    <a:pt x="10" y="0"/>
                  </a:lnTo>
                </a:path>
              </a:pathLst>
            </a:custGeom>
            <a:solidFill>
              <a:srgbClr val="C0C0C0"/>
            </a:solidFill>
            <a:ln w="12700" cap="rnd">
              <a:solidFill>
                <a:srgbClr val="C0C0C0"/>
              </a:solidFill>
              <a:round/>
              <a:headEnd/>
              <a:tailEnd/>
            </a:ln>
          </p:spPr>
          <p:txBody>
            <a:bodyPr/>
            <a:lstStyle/>
            <a:p>
              <a:endParaRPr lang="zh-CN" altLang="en-US" sz="1800">
                <a:ea typeface="宋体" pitchFamily="2" charset="-122"/>
              </a:endParaRPr>
            </a:p>
          </p:txBody>
        </p:sp>
        <p:sp>
          <p:nvSpPr>
            <p:cNvPr id="3137" name="AutoShape 27"/>
            <p:cNvSpPr>
              <a:spLocks noChangeArrowheads="1"/>
            </p:cNvSpPr>
            <p:nvPr/>
          </p:nvSpPr>
          <p:spPr bwMode="gray">
            <a:xfrm>
              <a:off x="2510" y="3658"/>
              <a:ext cx="99" cy="83"/>
            </a:xfrm>
            <a:prstGeom prst="roundRect">
              <a:avLst>
                <a:gd name="adj" fmla="val 0"/>
              </a:avLst>
            </a:prstGeom>
            <a:solidFill>
              <a:srgbClr val="5F5F5F"/>
            </a:solidFill>
            <a:ln w="12700">
              <a:solidFill>
                <a:srgbClr val="5F5F5F"/>
              </a:solidFill>
              <a:round/>
              <a:headEnd/>
              <a:tailEnd/>
            </a:ln>
          </p:spPr>
          <p:txBody>
            <a:bodyPr wrap="none" anchor="ctr"/>
            <a:lstStyle/>
            <a:p>
              <a:endParaRPr lang="zh-CN" altLang="en-US" sz="1800">
                <a:ea typeface="宋体" pitchFamily="2" charset="-122"/>
              </a:endParaRPr>
            </a:p>
          </p:txBody>
        </p:sp>
        <p:sp>
          <p:nvSpPr>
            <p:cNvPr id="3138" name="Freeform 28"/>
            <p:cNvSpPr>
              <a:spLocks/>
            </p:cNvSpPr>
            <p:nvPr/>
          </p:nvSpPr>
          <p:spPr bwMode="gray">
            <a:xfrm>
              <a:off x="2463" y="3709"/>
              <a:ext cx="60" cy="32"/>
            </a:xfrm>
            <a:custGeom>
              <a:avLst/>
              <a:gdLst>
                <a:gd name="T0" fmla="*/ 0 w 60"/>
                <a:gd name="T1" fmla="*/ 31 h 32"/>
                <a:gd name="T2" fmla="*/ 0 w 60"/>
                <a:gd name="T3" fmla="*/ 0 h 32"/>
                <a:gd name="T4" fmla="*/ 59 w 60"/>
                <a:gd name="T5" fmla="*/ 0 h 32"/>
                <a:gd name="T6" fmla="*/ 59 w 60"/>
                <a:gd name="T7" fmla="*/ 1 h 32"/>
                <a:gd name="T8" fmla="*/ 9 w 60"/>
                <a:gd name="T9" fmla="*/ 1 h 32"/>
                <a:gd name="T10" fmla="*/ 9 w 60"/>
                <a:gd name="T11" fmla="*/ 31 h 32"/>
                <a:gd name="T12" fmla="*/ 0 w 60"/>
                <a:gd name="T13" fmla="*/ 31 h 32"/>
                <a:gd name="T14" fmla="*/ 0 w 60"/>
                <a:gd name="T15" fmla="*/ 31 h 32"/>
                <a:gd name="T16" fmla="*/ 0 60000 65536"/>
                <a:gd name="T17" fmla="*/ 0 60000 65536"/>
                <a:gd name="T18" fmla="*/ 0 60000 65536"/>
                <a:gd name="T19" fmla="*/ 0 60000 65536"/>
                <a:gd name="T20" fmla="*/ 0 60000 65536"/>
                <a:gd name="T21" fmla="*/ 0 60000 65536"/>
                <a:gd name="T22" fmla="*/ 0 60000 65536"/>
                <a:gd name="T23" fmla="*/ 0 60000 65536"/>
                <a:gd name="T24" fmla="*/ 0 w 60"/>
                <a:gd name="T25" fmla="*/ 0 h 32"/>
                <a:gd name="T26" fmla="*/ 60 w 60"/>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0" h="32">
                  <a:moveTo>
                    <a:pt x="0" y="31"/>
                  </a:moveTo>
                  <a:lnTo>
                    <a:pt x="0" y="0"/>
                  </a:lnTo>
                  <a:lnTo>
                    <a:pt x="59" y="0"/>
                  </a:lnTo>
                  <a:lnTo>
                    <a:pt x="59" y="1"/>
                  </a:lnTo>
                  <a:lnTo>
                    <a:pt x="9" y="1"/>
                  </a:lnTo>
                  <a:lnTo>
                    <a:pt x="9" y="31"/>
                  </a:lnTo>
                  <a:lnTo>
                    <a:pt x="0" y="31"/>
                  </a:lnTo>
                </a:path>
              </a:pathLst>
            </a:custGeom>
            <a:solidFill>
              <a:srgbClr val="404040"/>
            </a:solidFill>
            <a:ln w="12700" cap="rnd">
              <a:solidFill>
                <a:srgbClr val="404040"/>
              </a:solidFill>
              <a:round/>
              <a:headEnd/>
              <a:tailEnd/>
            </a:ln>
          </p:spPr>
          <p:txBody>
            <a:bodyPr/>
            <a:lstStyle/>
            <a:p>
              <a:endParaRPr lang="zh-CN" altLang="en-US" sz="1800">
                <a:ea typeface="宋体" pitchFamily="2" charset="-122"/>
              </a:endParaRPr>
            </a:p>
          </p:txBody>
        </p:sp>
        <p:sp>
          <p:nvSpPr>
            <p:cNvPr id="3139" name="AutoShape 29"/>
            <p:cNvSpPr>
              <a:spLocks noChangeArrowheads="1"/>
            </p:cNvSpPr>
            <p:nvPr/>
          </p:nvSpPr>
          <p:spPr bwMode="gray">
            <a:xfrm>
              <a:off x="2476" y="3718"/>
              <a:ext cx="42" cy="18"/>
            </a:xfrm>
            <a:prstGeom prst="roundRect">
              <a:avLst>
                <a:gd name="adj" fmla="val 0"/>
              </a:avLst>
            </a:prstGeom>
            <a:solidFill>
              <a:srgbClr val="E0A175"/>
            </a:solidFill>
            <a:ln w="12700">
              <a:solidFill>
                <a:srgbClr val="E0A175"/>
              </a:solidFill>
              <a:round/>
              <a:headEnd/>
              <a:tailEnd/>
            </a:ln>
          </p:spPr>
          <p:txBody>
            <a:bodyPr wrap="none" anchor="ctr"/>
            <a:lstStyle/>
            <a:p>
              <a:endParaRPr lang="zh-CN" altLang="en-US" sz="1800">
                <a:ea typeface="宋体" pitchFamily="2" charset="-122"/>
              </a:endParaRPr>
            </a:p>
          </p:txBody>
        </p:sp>
        <p:sp>
          <p:nvSpPr>
            <p:cNvPr id="3140" name="AutoShape 30"/>
            <p:cNvSpPr>
              <a:spLocks noChangeArrowheads="1"/>
            </p:cNvSpPr>
            <p:nvPr/>
          </p:nvSpPr>
          <p:spPr bwMode="gray">
            <a:xfrm>
              <a:off x="2657" y="3740"/>
              <a:ext cx="70" cy="18"/>
            </a:xfrm>
            <a:prstGeom prst="roundRect">
              <a:avLst>
                <a:gd name="adj" fmla="val 0"/>
              </a:avLst>
            </a:prstGeom>
            <a:solidFill>
              <a:srgbClr val="5F5F5F"/>
            </a:solidFill>
            <a:ln w="12700">
              <a:solidFill>
                <a:srgbClr val="5F5F5F"/>
              </a:solidFill>
              <a:round/>
              <a:headEnd/>
              <a:tailEnd/>
            </a:ln>
          </p:spPr>
          <p:txBody>
            <a:bodyPr wrap="none" anchor="ctr"/>
            <a:lstStyle/>
            <a:p>
              <a:endParaRPr lang="zh-CN" altLang="en-US" sz="1800">
                <a:ea typeface="宋体" pitchFamily="2" charset="-122"/>
              </a:endParaRPr>
            </a:p>
          </p:txBody>
        </p:sp>
        <p:sp>
          <p:nvSpPr>
            <p:cNvPr id="3141" name="Freeform 31"/>
            <p:cNvSpPr>
              <a:spLocks/>
            </p:cNvSpPr>
            <p:nvPr/>
          </p:nvSpPr>
          <p:spPr bwMode="gray">
            <a:xfrm>
              <a:off x="2319" y="3679"/>
              <a:ext cx="188" cy="50"/>
            </a:xfrm>
            <a:custGeom>
              <a:avLst/>
              <a:gdLst>
                <a:gd name="T0" fmla="*/ 0 w 188"/>
                <a:gd name="T1" fmla="*/ 47 h 50"/>
                <a:gd name="T2" fmla="*/ 17 w 188"/>
                <a:gd name="T3" fmla="*/ 49 h 50"/>
                <a:gd name="T4" fmla="*/ 187 w 188"/>
                <a:gd name="T5" fmla="*/ 6 h 50"/>
                <a:gd name="T6" fmla="*/ 187 w 188"/>
                <a:gd name="T7" fmla="*/ 0 h 50"/>
                <a:gd name="T8" fmla="*/ 0 w 188"/>
                <a:gd name="T9" fmla="*/ 47 h 50"/>
                <a:gd name="T10" fmla="*/ 0 w 188"/>
                <a:gd name="T11" fmla="*/ 47 h 50"/>
                <a:gd name="T12" fmla="*/ 0 60000 65536"/>
                <a:gd name="T13" fmla="*/ 0 60000 65536"/>
                <a:gd name="T14" fmla="*/ 0 60000 65536"/>
                <a:gd name="T15" fmla="*/ 0 60000 65536"/>
                <a:gd name="T16" fmla="*/ 0 60000 65536"/>
                <a:gd name="T17" fmla="*/ 0 60000 65536"/>
                <a:gd name="T18" fmla="*/ 0 w 188"/>
                <a:gd name="T19" fmla="*/ 0 h 50"/>
                <a:gd name="T20" fmla="*/ 188 w 188"/>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188" h="50">
                  <a:moveTo>
                    <a:pt x="0" y="47"/>
                  </a:moveTo>
                  <a:lnTo>
                    <a:pt x="17" y="49"/>
                  </a:lnTo>
                  <a:lnTo>
                    <a:pt x="187" y="6"/>
                  </a:lnTo>
                  <a:lnTo>
                    <a:pt x="187" y="0"/>
                  </a:lnTo>
                  <a:lnTo>
                    <a:pt x="0" y="47"/>
                  </a:lnTo>
                </a:path>
              </a:pathLst>
            </a:custGeom>
            <a:solidFill>
              <a:srgbClr val="E0A175"/>
            </a:solidFill>
            <a:ln w="12700" cap="rnd">
              <a:solidFill>
                <a:srgbClr val="E0A175"/>
              </a:solidFill>
              <a:round/>
              <a:headEnd/>
              <a:tailEnd/>
            </a:ln>
          </p:spPr>
          <p:txBody>
            <a:bodyPr/>
            <a:lstStyle/>
            <a:p>
              <a:endParaRPr lang="zh-CN" altLang="en-US" sz="1800">
                <a:ea typeface="宋体" pitchFamily="2" charset="-122"/>
              </a:endParaRPr>
            </a:p>
          </p:txBody>
        </p:sp>
        <p:sp>
          <p:nvSpPr>
            <p:cNvPr id="3142" name="Freeform 32"/>
            <p:cNvSpPr>
              <a:spLocks/>
            </p:cNvSpPr>
            <p:nvPr/>
          </p:nvSpPr>
          <p:spPr bwMode="gray">
            <a:xfrm>
              <a:off x="2508" y="3709"/>
              <a:ext cx="60" cy="32"/>
            </a:xfrm>
            <a:custGeom>
              <a:avLst/>
              <a:gdLst>
                <a:gd name="T0" fmla="*/ 0 w 60"/>
                <a:gd name="T1" fmla="*/ 31 h 32"/>
                <a:gd name="T2" fmla="*/ 0 w 60"/>
                <a:gd name="T3" fmla="*/ 0 h 32"/>
                <a:gd name="T4" fmla="*/ 59 w 60"/>
                <a:gd name="T5" fmla="*/ 0 h 32"/>
                <a:gd name="T6" fmla="*/ 59 w 60"/>
                <a:gd name="T7" fmla="*/ 0 h 32"/>
                <a:gd name="T8" fmla="*/ 9 w 60"/>
                <a:gd name="T9" fmla="*/ 0 h 32"/>
                <a:gd name="T10" fmla="*/ 7 w 60"/>
                <a:gd name="T11" fmla="*/ 29 h 32"/>
                <a:gd name="T12" fmla="*/ 0 w 60"/>
                <a:gd name="T13" fmla="*/ 31 h 32"/>
                <a:gd name="T14" fmla="*/ 0 w 60"/>
                <a:gd name="T15" fmla="*/ 31 h 32"/>
                <a:gd name="T16" fmla="*/ 0 60000 65536"/>
                <a:gd name="T17" fmla="*/ 0 60000 65536"/>
                <a:gd name="T18" fmla="*/ 0 60000 65536"/>
                <a:gd name="T19" fmla="*/ 0 60000 65536"/>
                <a:gd name="T20" fmla="*/ 0 60000 65536"/>
                <a:gd name="T21" fmla="*/ 0 60000 65536"/>
                <a:gd name="T22" fmla="*/ 0 60000 65536"/>
                <a:gd name="T23" fmla="*/ 0 60000 65536"/>
                <a:gd name="T24" fmla="*/ 0 w 60"/>
                <a:gd name="T25" fmla="*/ 0 h 32"/>
                <a:gd name="T26" fmla="*/ 60 w 60"/>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0" h="32">
                  <a:moveTo>
                    <a:pt x="0" y="31"/>
                  </a:moveTo>
                  <a:lnTo>
                    <a:pt x="0" y="0"/>
                  </a:lnTo>
                  <a:lnTo>
                    <a:pt x="59" y="0"/>
                  </a:lnTo>
                  <a:lnTo>
                    <a:pt x="9" y="0"/>
                  </a:lnTo>
                  <a:lnTo>
                    <a:pt x="7" y="29"/>
                  </a:lnTo>
                  <a:lnTo>
                    <a:pt x="0" y="31"/>
                  </a:lnTo>
                </a:path>
              </a:pathLst>
            </a:custGeom>
            <a:solidFill>
              <a:srgbClr val="404040"/>
            </a:solidFill>
            <a:ln w="12700" cap="rnd">
              <a:solidFill>
                <a:srgbClr val="404040"/>
              </a:solidFill>
              <a:round/>
              <a:headEnd/>
              <a:tailEnd/>
            </a:ln>
          </p:spPr>
          <p:txBody>
            <a:bodyPr/>
            <a:lstStyle/>
            <a:p>
              <a:endParaRPr lang="zh-CN" altLang="en-US" sz="1800">
                <a:ea typeface="宋体" pitchFamily="2" charset="-122"/>
              </a:endParaRPr>
            </a:p>
          </p:txBody>
        </p:sp>
        <p:sp>
          <p:nvSpPr>
            <p:cNvPr id="3143" name="AutoShape 33"/>
            <p:cNvSpPr>
              <a:spLocks noChangeArrowheads="1"/>
            </p:cNvSpPr>
            <p:nvPr/>
          </p:nvSpPr>
          <p:spPr bwMode="gray">
            <a:xfrm>
              <a:off x="2522" y="3718"/>
              <a:ext cx="41" cy="18"/>
            </a:xfrm>
            <a:prstGeom prst="roundRect">
              <a:avLst>
                <a:gd name="adj" fmla="val 0"/>
              </a:avLst>
            </a:prstGeom>
            <a:solidFill>
              <a:srgbClr val="E0A175"/>
            </a:solidFill>
            <a:ln w="12700">
              <a:solidFill>
                <a:srgbClr val="E0A175"/>
              </a:solidFill>
              <a:round/>
              <a:headEnd/>
              <a:tailEnd/>
            </a:ln>
          </p:spPr>
          <p:txBody>
            <a:bodyPr wrap="none" anchor="ctr"/>
            <a:lstStyle/>
            <a:p>
              <a:endParaRPr lang="zh-CN" altLang="en-US" sz="1800">
                <a:ea typeface="宋体" pitchFamily="2" charset="-122"/>
              </a:endParaRPr>
            </a:p>
          </p:txBody>
        </p:sp>
        <p:sp>
          <p:nvSpPr>
            <p:cNvPr id="3144" name="Freeform 34"/>
            <p:cNvSpPr>
              <a:spLocks/>
            </p:cNvSpPr>
            <p:nvPr/>
          </p:nvSpPr>
          <p:spPr bwMode="gray">
            <a:xfrm>
              <a:off x="2556" y="3708"/>
              <a:ext cx="59" cy="32"/>
            </a:xfrm>
            <a:custGeom>
              <a:avLst/>
              <a:gdLst>
                <a:gd name="T0" fmla="*/ 0 w 59"/>
                <a:gd name="T1" fmla="*/ 29 h 32"/>
                <a:gd name="T2" fmla="*/ 0 w 59"/>
                <a:gd name="T3" fmla="*/ 0 h 32"/>
                <a:gd name="T4" fmla="*/ 58 w 59"/>
                <a:gd name="T5" fmla="*/ 0 h 32"/>
                <a:gd name="T6" fmla="*/ 58 w 59"/>
                <a:gd name="T7" fmla="*/ 1 h 32"/>
                <a:gd name="T8" fmla="*/ 10 w 59"/>
                <a:gd name="T9" fmla="*/ 1 h 32"/>
                <a:gd name="T10" fmla="*/ 10 w 59"/>
                <a:gd name="T11" fmla="*/ 31 h 32"/>
                <a:gd name="T12" fmla="*/ 0 w 59"/>
                <a:gd name="T13" fmla="*/ 29 h 32"/>
                <a:gd name="T14" fmla="*/ 0 w 59"/>
                <a:gd name="T15" fmla="*/ 29 h 32"/>
                <a:gd name="T16" fmla="*/ 0 60000 65536"/>
                <a:gd name="T17" fmla="*/ 0 60000 65536"/>
                <a:gd name="T18" fmla="*/ 0 60000 65536"/>
                <a:gd name="T19" fmla="*/ 0 60000 65536"/>
                <a:gd name="T20" fmla="*/ 0 60000 65536"/>
                <a:gd name="T21" fmla="*/ 0 60000 65536"/>
                <a:gd name="T22" fmla="*/ 0 60000 65536"/>
                <a:gd name="T23" fmla="*/ 0 60000 65536"/>
                <a:gd name="T24" fmla="*/ 0 w 59"/>
                <a:gd name="T25" fmla="*/ 0 h 32"/>
                <a:gd name="T26" fmla="*/ 59 w 59"/>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 h="32">
                  <a:moveTo>
                    <a:pt x="0" y="29"/>
                  </a:moveTo>
                  <a:lnTo>
                    <a:pt x="0" y="0"/>
                  </a:lnTo>
                  <a:lnTo>
                    <a:pt x="58" y="0"/>
                  </a:lnTo>
                  <a:lnTo>
                    <a:pt x="58" y="1"/>
                  </a:lnTo>
                  <a:lnTo>
                    <a:pt x="10" y="1"/>
                  </a:lnTo>
                  <a:lnTo>
                    <a:pt x="10" y="31"/>
                  </a:lnTo>
                  <a:lnTo>
                    <a:pt x="0" y="29"/>
                  </a:lnTo>
                </a:path>
              </a:pathLst>
            </a:custGeom>
            <a:solidFill>
              <a:srgbClr val="404040"/>
            </a:solidFill>
            <a:ln w="12700" cap="rnd">
              <a:solidFill>
                <a:srgbClr val="404040"/>
              </a:solidFill>
              <a:round/>
              <a:headEnd/>
              <a:tailEnd/>
            </a:ln>
          </p:spPr>
          <p:txBody>
            <a:bodyPr/>
            <a:lstStyle/>
            <a:p>
              <a:endParaRPr lang="zh-CN" altLang="en-US" sz="1800">
                <a:ea typeface="宋体" pitchFamily="2" charset="-122"/>
              </a:endParaRPr>
            </a:p>
          </p:txBody>
        </p:sp>
        <p:sp>
          <p:nvSpPr>
            <p:cNvPr id="3145" name="AutoShape 35"/>
            <p:cNvSpPr>
              <a:spLocks noChangeArrowheads="1"/>
            </p:cNvSpPr>
            <p:nvPr/>
          </p:nvSpPr>
          <p:spPr bwMode="gray">
            <a:xfrm>
              <a:off x="2573" y="3713"/>
              <a:ext cx="40" cy="26"/>
            </a:xfrm>
            <a:prstGeom prst="roundRect">
              <a:avLst>
                <a:gd name="adj" fmla="val 0"/>
              </a:avLst>
            </a:prstGeom>
            <a:solidFill>
              <a:srgbClr val="E0A175"/>
            </a:solidFill>
            <a:ln w="12700">
              <a:solidFill>
                <a:srgbClr val="727272"/>
              </a:solidFill>
              <a:round/>
              <a:headEnd/>
              <a:tailEnd/>
            </a:ln>
          </p:spPr>
          <p:txBody>
            <a:bodyPr wrap="none" anchor="ctr"/>
            <a:lstStyle/>
            <a:p>
              <a:endParaRPr lang="zh-CN" altLang="en-US" sz="1800">
                <a:ea typeface="宋体" pitchFamily="2" charset="-122"/>
              </a:endParaRPr>
            </a:p>
          </p:txBody>
        </p:sp>
        <p:sp>
          <p:nvSpPr>
            <p:cNvPr id="3146" name="Freeform 36"/>
            <p:cNvSpPr>
              <a:spLocks/>
            </p:cNvSpPr>
            <p:nvPr/>
          </p:nvSpPr>
          <p:spPr bwMode="gray">
            <a:xfrm>
              <a:off x="2315" y="3724"/>
              <a:ext cx="277" cy="27"/>
            </a:xfrm>
            <a:custGeom>
              <a:avLst/>
              <a:gdLst>
                <a:gd name="T0" fmla="*/ 0 w 277"/>
                <a:gd name="T1" fmla="*/ 0 h 27"/>
                <a:gd name="T2" fmla="*/ 0 w 277"/>
                <a:gd name="T3" fmla="*/ 22 h 27"/>
                <a:gd name="T4" fmla="*/ 271 w 277"/>
                <a:gd name="T5" fmla="*/ 26 h 27"/>
                <a:gd name="T6" fmla="*/ 276 w 277"/>
                <a:gd name="T7" fmla="*/ 16 h 27"/>
                <a:gd name="T8" fmla="*/ 166 w 277"/>
                <a:gd name="T9" fmla="*/ 1 h 27"/>
                <a:gd name="T10" fmla="*/ 0 w 277"/>
                <a:gd name="T11" fmla="*/ 0 h 27"/>
                <a:gd name="T12" fmla="*/ 0 w 277"/>
                <a:gd name="T13" fmla="*/ 0 h 27"/>
                <a:gd name="T14" fmla="*/ 0 60000 65536"/>
                <a:gd name="T15" fmla="*/ 0 60000 65536"/>
                <a:gd name="T16" fmla="*/ 0 60000 65536"/>
                <a:gd name="T17" fmla="*/ 0 60000 65536"/>
                <a:gd name="T18" fmla="*/ 0 60000 65536"/>
                <a:gd name="T19" fmla="*/ 0 60000 65536"/>
                <a:gd name="T20" fmla="*/ 0 60000 65536"/>
                <a:gd name="T21" fmla="*/ 0 w 277"/>
                <a:gd name="T22" fmla="*/ 0 h 27"/>
                <a:gd name="T23" fmla="*/ 277 w 277"/>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 h="27">
                  <a:moveTo>
                    <a:pt x="0" y="0"/>
                  </a:moveTo>
                  <a:lnTo>
                    <a:pt x="0" y="22"/>
                  </a:lnTo>
                  <a:lnTo>
                    <a:pt x="271" y="26"/>
                  </a:lnTo>
                  <a:lnTo>
                    <a:pt x="276" y="16"/>
                  </a:lnTo>
                  <a:lnTo>
                    <a:pt x="166" y="1"/>
                  </a:lnTo>
                  <a:lnTo>
                    <a:pt x="0" y="0"/>
                  </a:lnTo>
                </a:path>
              </a:pathLst>
            </a:custGeom>
            <a:solidFill>
              <a:srgbClr val="E0A175"/>
            </a:solidFill>
            <a:ln w="25400" cap="rnd">
              <a:solidFill>
                <a:srgbClr val="808080"/>
              </a:solidFill>
              <a:round/>
              <a:headEnd/>
              <a:tailEnd/>
            </a:ln>
          </p:spPr>
          <p:txBody>
            <a:bodyPr/>
            <a:lstStyle/>
            <a:p>
              <a:endParaRPr lang="zh-CN" altLang="en-US" sz="1800">
                <a:ea typeface="宋体" pitchFamily="2" charset="-122"/>
              </a:endParaRPr>
            </a:p>
          </p:txBody>
        </p:sp>
        <p:sp>
          <p:nvSpPr>
            <p:cNvPr id="3147" name="Freeform 37"/>
            <p:cNvSpPr>
              <a:spLocks/>
            </p:cNvSpPr>
            <p:nvPr/>
          </p:nvSpPr>
          <p:spPr bwMode="gray">
            <a:xfrm>
              <a:off x="2224" y="3743"/>
              <a:ext cx="509" cy="26"/>
            </a:xfrm>
            <a:custGeom>
              <a:avLst/>
              <a:gdLst>
                <a:gd name="T0" fmla="*/ 0 w 509"/>
                <a:gd name="T1" fmla="*/ 0 h 26"/>
                <a:gd name="T2" fmla="*/ 0 w 509"/>
                <a:gd name="T3" fmla="*/ 25 h 26"/>
                <a:gd name="T4" fmla="*/ 508 w 509"/>
                <a:gd name="T5" fmla="*/ 25 h 26"/>
                <a:gd name="T6" fmla="*/ 508 w 509"/>
                <a:gd name="T7" fmla="*/ 0 h 26"/>
                <a:gd name="T8" fmla="*/ 268 w 509"/>
                <a:gd name="T9" fmla="*/ 0 h 26"/>
                <a:gd name="T10" fmla="*/ 0 w 509"/>
                <a:gd name="T11" fmla="*/ 0 h 26"/>
                <a:gd name="T12" fmla="*/ 0 w 509"/>
                <a:gd name="T13" fmla="*/ 0 h 26"/>
                <a:gd name="T14" fmla="*/ 0 60000 65536"/>
                <a:gd name="T15" fmla="*/ 0 60000 65536"/>
                <a:gd name="T16" fmla="*/ 0 60000 65536"/>
                <a:gd name="T17" fmla="*/ 0 60000 65536"/>
                <a:gd name="T18" fmla="*/ 0 60000 65536"/>
                <a:gd name="T19" fmla="*/ 0 60000 65536"/>
                <a:gd name="T20" fmla="*/ 0 60000 65536"/>
                <a:gd name="T21" fmla="*/ 0 w 509"/>
                <a:gd name="T22" fmla="*/ 0 h 26"/>
                <a:gd name="T23" fmla="*/ 509 w 509"/>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9" h="26">
                  <a:moveTo>
                    <a:pt x="0" y="0"/>
                  </a:moveTo>
                  <a:lnTo>
                    <a:pt x="0" y="25"/>
                  </a:lnTo>
                  <a:lnTo>
                    <a:pt x="508" y="25"/>
                  </a:lnTo>
                  <a:lnTo>
                    <a:pt x="508" y="0"/>
                  </a:lnTo>
                  <a:lnTo>
                    <a:pt x="268" y="0"/>
                  </a:lnTo>
                  <a:lnTo>
                    <a:pt x="0" y="0"/>
                  </a:lnTo>
                </a:path>
              </a:pathLst>
            </a:custGeom>
            <a:solidFill>
              <a:srgbClr val="5F5F5F"/>
            </a:solidFill>
            <a:ln w="12700" cap="rnd">
              <a:solidFill>
                <a:srgbClr val="5F5F5F"/>
              </a:solidFill>
              <a:round/>
              <a:headEnd/>
              <a:tailEnd/>
            </a:ln>
          </p:spPr>
          <p:txBody>
            <a:bodyPr/>
            <a:lstStyle/>
            <a:p>
              <a:endParaRPr lang="zh-CN" altLang="en-US" sz="1800">
                <a:ea typeface="宋体" pitchFamily="2" charset="-122"/>
              </a:endParaRPr>
            </a:p>
          </p:txBody>
        </p:sp>
        <p:sp>
          <p:nvSpPr>
            <p:cNvPr id="3148" name="Freeform 38"/>
            <p:cNvSpPr>
              <a:spLocks/>
            </p:cNvSpPr>
            <p:nvPr/>
          </p:nvSpPr>
          <p:spPr bwMode="gray">
            <a:xfrm>
              <a:off x="2237" y="3726"/>
              <a:ext cx="25" cy="27"/>
            </a:xfrm>
            <a:custGeom>
              <a:avLst/>
              <a:gdLst>
                <a:gd name="T0" fmla="*/ 0 w 25"/>
                <a:gd name="T1" fmla="*/ 0 h 27"/>
                <a:gd name="T2" fmla="*/ 12 w 25"/>
                <a:gd name="T3" fmla="*/ 26 h 27"/>
                <a:gd name="T4" fmla="*/ 24 w 25"/>
                <a:gd name="T5" fmla="*/ 26 h 27"/>
                <a:gd name="T6" fmla="*/ 24 w 25"/>
                <a:gd name="T7" fmla="*/ 0 h 27"/>
                <a:gd name="T8" fmla="*/ 0 w 25"/>
                <a:gd name="T9" fmla="*/ 0 h 27"/>
                <a:gd name="T10" fmla="*/ 0 w 25"/>
                <a:gd name="T11" fmla="*/ 0 h 27"/>
                <a:gd name="T12" fmla="*/ 0 60000 65536"/>
                <a:gd name="T13" fmla="*/ 0 60000 65536"/>
                <a:gd name="T14" fmla="*/ 0 60000 65536"/>
                <a:gd name="T15" fmla="*/ 0 60000 65536"/>
                <a:gd name="T16" fmla="*/ 0 60000 65536"/>
                <a:gd name="T17" fmla="*/ 0 60000 65536"/>
                <a:gd name="T18" fmla="*/ 0 w 25"/>
                <a:gd name="T19" fmla="*/ 0 h 27"/>
                <a:gd name="T20" fmla="*/ 25 w 25"/>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25" h="27">
                  <a:moveTo>
                    <a:pt x="0" y="0"/>
                  </a:moveTo>
                  <a:lnTo>
                    <a:pt x="12" y="26"/>
                  </a:lnTo>
                  <a:lnTo>
                    <a:pt x="24" y="26"/>
                  </a:lnTo>
                  <a:lnTo>
                    <a:pt x="24" y="0"/>
                  </a:lnTo>
                  <a:lnTo>
                    <a:pt x="0" y="0"/>
                  </a:lnTo>
                </a:path>
              </a:pathLst>
            </a:custGeom>
            <a:solidFill>
              <a:srgbClr val="5F5F5F"/>
            </a:solidFill>
            <a:ln w="12700" cap="rnd">
              <a:solidFill>
                <a:srgbClr val="5F5F5F"/>
              </a:solidFill>
              <a:round/>
              <a:headEnd/>
              <a:tailEnd/>
            </a:ln>
          </p:spPr>
          <p:txBody>
            <a:bodyPr/>
            <a:lstStyle/>
            <a:p>
              <a:endParaRPr lang="zh-CN" altLang="en-US" sz="1800">
                <a:ea typeface="宋体" pitchFamily="2" charset="-122"/>
              </a:endParaRPr>
            </a:p>
          </p:txBody>
        </p:sp>
        <p:sp>
          <p:nvSpPr>
            <p:cNvPr id="3149" name="Freeform 39"/>
            <p:cNvSpPr>
              <a:spLocks/>
            </p:cNvSpPr>
            <p:nvPr/>
          </p:nvSpPr>
          <p:spPr bwMode="gray">
            <a:xfrm>
              <a:off x="2508" y="3693"/>
              <a:ext cx="51" cy="29"/>
            </a:xfrm>
            <a:custGeom>
              <a:avLst/>
              <a:gdLst>
                <a:gd name="T0" fmla="*/ 20 w 51"/>
                <a:gd name="T1" fmla="*/ 0 h 29"/>
                <a:gd name="T2" fmla="*/ 50 w 51"/>
                <a:gd name="T3" fmla="*/ 0 h 29"/>
                <a:gd name="T4" fmla="*/ 14 w 51"/>
                <a:gd name="T5" fmla="*/ 28 h 29"/>
                <a:gd name="T6" fmla="*/ 0 w 51"/>
                <a:gd name="T7" fmla="*/ 28 h 29"/>
                <a:gd name="T8" fmla="*/ 20 w 51"/>
                <a:gd name="T9" fmla="*/ 0 h 29"/>
                <a:gd name="T10" fmla="*/ 20 w 51"/>
                <a:gd name="T11" fmla="*/ 0 h 29"/>
                <a:gd name="T12" fmla="*/ 0 60000 65536"/>
                <a:gd name="T13" fmla="*/ 0 60000 65536"/>
                <a:gd name="T14" fmla="*/ 0 60000 65536"/>
                <a:gd name="T15" fmla="*/ 0 60000 65536"/>
                <a:gd name="T16" fmla="*/ 0 60000 65536"/>
                <a:gd name="T17" fmla="*/ 0 60000 65536"/>
                <a:gd name="T18" fmla="*/ 0 w 51"/>
                <a:gd name="T19" fmla="*/ 0 h 29"/>
                <a:gd name="T20" fmla="*/ 51 w 51"/>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51" h="29">
                  <a:moveTo>
                    <a:pt x="20" y="0"/>
                  </a:moveTo>
                  <a:lnTo>
                    <a:pt x="50" y="0"/>
                  </a:lnTo>
                  <a:lnTo>
                    <a:pt x="14" y="28"/>
                  </a:lnTo>
                  <a:lnTo>
                    <a:pt x="0" y="28"/>
                  </a:lnTo>
                  <a:lnTo>
                    <a:pt x="20" y="0"/>
                  </a:lnTo>
                </a:path>
              </a:pathLst>
            </a:custGeom>
            <a:solidFill>
              <a:srgbClr val="E0A175"/>
            </a:solidFill>
            <a:ln w="12700" cap="rnd">
              <a:solidFill>
                <a:srgbClr val="E0A175"/>
              </a:solidFill>
              <a:round/>
              <a:headEnd/>
              <a:tailEnd/>
            </a:ln>
          </p:spPr>
          <p:txBody>
            <a:bodyPr/>
            <a:lstStyle/>
            <a:p>
              <a:endParaRPr lang="zh-CN" altLang="en-US" sz="1800">
                <a:ea typeface="宋体" pitchFamily="2" charset="-122"/>
              </a:endParaRPr>
            </a:p>
          </p:txBody>
        </p:sp>
        <p:sp>
          <p:nvSpPr>
            <p:cNvPr id="3150" name="Freeform 40"/>
            <p:cNvSpPr>
              <a:spLocks/>
            </p:cNvSpPr>
            <p:nvPr/>
          </p:nvSpPr>
          <p:spPr bwMode="gray">
            <a:xfrm>
              <a:off x="2558" y="3693"/>
              <a:ext cx="27" cy="29"/>
            </a:xfrm>
            <a:custGeom>
              <a:avLst/>
              <a:gdLst>
                <a:gd name="T0" fmla="*/ 0 w 27"/>
                <a:gd name="T1" fmla="*/ 0 h 29"/>
                <a:gd name="T2" fmla="*/ 3 w 27"/>
                <a:gd name="T3" fmla="*/ 28 h 29"/>
                <a:gd name="T4" fmla="*/ 19 w 27"/>
                <a:gd name="T5" fmla="*/ 28 h 29"/>
                <a:gd name="T6" fmla="*/ 26 w 27"/>
                <a:gd name="T7" fmla="*/ 0 h 29"/>
                <a:gd name="T8" fmla="*/ 0 w 27"/>
                <a:gd name="T9" fmla="*/ 0 h 29"/>
                <a:gd name="T10" fmla="*/ 0 w 27"/>
                <a:gd name="T11" fmla="*/ 0 h 29"/>
                <a:gd name="T12" fmla="*/ 0 60000 65536"/>
                <a:gd name="T13" fmla="*/ 0 60000 65536"/>
                <a:gd name="T14" fmla="*/ 0 60000 65536"/>
                <a:gd name="T15" fmla="*/ 0 60000 65536"/>
                <a:gd name="T16" fmla="*/ 0 60000 65536"/>
                <a:gd name="T17" fmla="*/ 0 60000 65536"/>
                <a:gd name="T18" fmla="*/ 0 w 27"/>
                <a:gd name="T19" fmla="*/ 0 h 29"/>
                <a:gd name="T20" fmla="*/ 27 w 27"/>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27" h="29">
                  <a:moveTo>
                    <a:pt x="0" y="0"/>
                  </a:moveTo>
                  <a:lnTo>
                    <a:pt x="3" y="28"/>
                  </a:lnTo>
                  <a:lnTo>
                    <a:pt x="19" y="28"/>
                  </a:lnTo>
                  <a:lnTo>
                    <a:pt x="26" y="0"/>
                  </a:lnTo>
                  <a:lnTo>
                    <a:pt x="0" y="0"/>
                  </a:lnTo>
                </a:path>
              </a:pathLst>
            </a:custGeom>
            <a:solidFill>
              <a:srgbClr val="E0A175"/>
            </a:solidFill>
            <a:ln w="12700" cap="rnd">
              <a:solidFill>
                <a:srgbClr val="E0A175"/>
              </a:solidFill>
              <a:round/>
              <a:headEnd/>
              <a:tailEnd/>
            </a:ln>
          </p:spPr>
          <p:txBody>
            <a:bodyPr/>
            <a:lstStyle/>
            <a:p>
              <a:endParaRPr lang="zh-CN" altLang="en-US" sz="1800">
                <a:ea typeface="宋体" pitchFamily="2" charset="-122"/>
              </a:endParaRPr>
            </a:p>
          </p:txBody>
        </p:sp>
        <p:sp>
          <p:nvSpPr>
            <p:cNvPr id="3151" name="AutoShape 41"/>
            <p:cNvSpPr>
              <a:spLocks noChangeArrowheads="1"/>
            </p:cNvSpPr>
            <p:nvPr/>
          </p:nvSpPr>
          <p:spPr bwMode="gray">
            <a:xfrm>
              <a:off x="2403" y="3730"/>
              <a:ext cx="18" cy="18"/>
            </a:xfrm>
            <a:prstGeom prst="roundRect">
              <a:avLst>
                <a:gd name="adj" fmla="val 0"/>
              </a:avLst>
            </a:prstGeom>
            <a:solidFill>
              <a:srgbClr val="808080"/>
            </a:solidFill>
            <a:ln w="12700">
              <a:solidFill>
                <a:srgbClr val="808080"/>
              </a:solidFill>
              <a:round/>
              <a:headEnd/>
              <a:tailEnd/>
            </a:ln>
          </p:spPr>
          <p:txBody>
            <a:bodyPr wrap="none" anchor="ctr"/>
            <a:lstStyle/>
            <a:p>
              <a:endParaRPr lang="zh-CN" altLang="en-US" sz="1800">
                <a:ea typeface="宋体" pitchFamily="2" charset="-122"/>
              </a:endParaRPr>
            </a:p>
          </p:txBody>
        </p:sp>
        <p:sp>
          <p:nvSpPr>
            <p:cNvPr id="3152" name="AutoShape 42"/>
            <p:cNvSpPr>
              <a:spLocks noChangeArrowheads="1"/>
            </p:cNvSpPr>
            <p:nvPr/>
          </p:nvSpPr>
          <p:spPr bwMode="gray">
            <a:xfrm>
              <a:off x="2476" y="3730"/>
              <a:ext cx="17" cy="18"/>
            </a:xfrm>
            <a:prstGeom prst="roundRect">
              <a:avLst>
                <a:gd name="adj" fmla="val 0"/>
              </a:avLst>
            </a:prstGeom>
            <a:solidFill>
              <a:srgbClr val="808080"/>
            </a:solidFill>
            <a:ln w="12700">
              <a:solidFill>
                <a:srgbClr val="808080"/>
              </a:solidFill>
              <a:round/>
              <a:headEnd/>
              <a:tailEnd/>
            </a:ln>
          </p:spPr>
          <p:txBody>
            <a:bodyPr wrap="none" anchor="ctr"/>
            <a:lstStyle/>
            <a:p>
              <a:endParaRPr lang="zh-CN" altLang="en-US" sz="1800">
                <a:ea typeface="宋体" pitchFamily="2" charset="-122"/>
              </a:endParaRPr>
            </a:p>
          </p:txBody>
        </p:sp>
        <p:sp>
          <p:nvSpPr>
            <p:cNvPr id="3153" name="Freeform 43"/>
            <p:cNvSpPr>
              <a:spLocks/>
            </p:cNvSpPr>
            <p:nvPr/>
          </p:nvSpPr>
          <p:spPr bwMode="gray">
            <a:xfrm>
              <a:off x="2389" y="3718"/>
              <a:ext cx="24" cy="24"/>
            </a:xfrm>
            <a:custGeom>
              <a:avLst/>
              <a:gdLst>
                <a:gd name="T0" fmla="*/ 4 w 24"/>
                <a:gd name="T1" fmla="*/ 3 h 24"/>
                <a:gd name="T2" fmla="*/ 0 w 24"/>
                <a:gd name="T3" fmla="*/ 23 h 24"/>
                <a:gd name="T4" fmla="*/ 23 w 24"/>
                <a:gd name="T5" fmla="*/ 23 h 24"/>
                <a:gd name="T6" fmla="*/ 23 w 24"/>
                <a:gd name="T7" fmla="*/ 0 h 24"/>
                <a:gd name="T8" fmla="*/ 4 w 24"/>
                <a:gd name="T9" fmla="*/ 3 h 24"/>
                <a:gd name="T10" fmla="*/ 4 w 24"/>
                <a:gd name="T11" fmla="*/ 3 h 24"/>
                <a:gd name="T12" fmla="*/ 0 60000 65536"/>
                <a:gd name="T13" fmla="*/ 0 60000 65536"/>
                <a:gd name="T14" fmla="*/ 0 60000 65536"/>
                <a:gd name="T15" fmla="*/ 0 60000 65536"/>
                <a:gd name="T16" fmla="*/ 0 60000 65536"/>
                <a:gd name="T17" fmla="*/ 0 60000 65536"/>
                <a:gd name="T18" fmla="*/ 0 w 24"/>
                <a:gd name="T19" fmla="*/ 0 h 24"/>
                <a:gd name="T20" fmla="*/ 24 w 24"/>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4" h="24">
                  <a:moveTo>
                    <a:pt x="4" y="3"/>
                  </a:moveTo>
                  <a:lnTo>
                    <a:pt x="0" y="23"/>
                  </a:lnTo>
                  <a:lnTo>
                    <a:pt x="23" y="23"/>
                  </a:lnTo>
                  <a:lnTo>
                    <a:pt x="23" y="0"/>
                  </a:lnTo>
                  <a:lnTo>
                    <a:pt x="4" y="3"/>
                  </a:lnTo>
                </a:path>
              </a:pathLst>
            </a:custGeom>
            <a:solidFill>
              <a:srgbClr val="C0C27C"/>
            </a:solidFill>
            <a:ln w="12700" cap="rnd">
              <a:solidFill>
                <a:srgbClr val="C0C27C"/>
              </a:solidFill>
              <a:round/>
              <a:headEnd/>
              <a:tailEnd/>
            </a:ln>
          </p:spPr>
          <p:txBody>
            <a:bodyPr/>
            <a:lstStyle/>
            <a:p>
              <a:endParaRPr lang="zh-CN" altLang="en-US" sz="1800">
                <a:ea typeface="宋体" pitchFamily="2" charset="-122"/>
              </a:endParaRPr>
            </a:p>
          </p:txBody>
        </p:sp>
        <p:sp>
          <p:nvSpPr>
            <p:cNvPr id="3154" name="AutoShape 44"/>
            <p:cNvSpPr>
              <a:spLocks noChangeArrowheads="1"/>
            </p:cNvSpPr>
            <p:nvPr/>
          </p:nvSpPr>
          <p:spPr bwMode="gray">
            <a:xfrm>
              <a:off x="2232" y="3738"/>
              <a:ext cx="16" cy="18"/>
            </a:xfrm>
            <a:prstGeom prst="roundRect">
              <a:avLst>
                <a:gd name="adj" fmla="val 0"/>
              </a:avLst>
            </a:prstGeom>
            <a:solidFill>
              <a:srgbClr val="404040"/>
            </a:solidFill>
            <a:ln w="12700">
              <a:solidFill>
                <a:srgbClr val="404040"/>
              </a:solidFill>
              <a:round/>
              <a:headEnd/>
              <a:tailEnd/>
            </a:ln>
          </p:spPr>
          <p:txBody>
            <a:bodyPr wrap="none" anchor="ctr"/>
            <a:lstStyle/>
            <a:p>
              <a:endParaRPr lang="zh-CN" altLang="en-US" sz="1800">
                <a:ea typeface="宋体" pitchFamily="2" charset="-122"/>
              </a:endParaRPr>
            </a:p>
          </p:txBody>
        </p:sp>
        <p:sp>
          <p:nvSpPr>
            <p:cNvPr id="3155" name="AutoShape 45"/>
            <p:cNvSpPr>
              <a:spLocks noChangeArrowheads="1"/>
            </p:cNvSpPr>
            <p:nvPr/>
          </p:nvSpPr>
          <p:spPr bwMode="gray">
            <a:xfrm>
              <a:off x="2232" y="3743"/>
              <a:ext cx="16" cy="16"/>
            </a:xfrm>
            <a:prstGeom prst="roundRect">
              <a:avLst>
                <a:gd name="adj" fmla="val 0"/>
              </a:avLst>
            </a:prstGeom>
            <a:solidFill>
              <a:srgbClr val="404040"/>
            </a:solidFill>
            <a:ln w="12700">
              <a:solidFill>
                <a:srgbClr val="404040"/>
              </a:solidFill>
              <a:round/>
              <a:headEnd/>
              <a:tailEnd/>
            </a:ln>
          </p:spPr>
          <p:txBody>
            <a:bodyPr wrap="none" anchor="ctr"/>
            <a:lstStyle/>
            <a:p>
              <a:endParaRPr lang="zh-CN" altLang="en-US" sz="1800">
                <a:ea typeface="宋体" pitchFamily="2" charset="-122"/>
              </a:endParaRPr>
            </a:p>
          </p:txBody>
        </p:sp>
        <p:sp>
          <p:nvSpPr>
            <p:cNvPr id="3156" name="AutoShape 46"/>
            <p:cNvSpPr>
              <a:spLocks noChangeArrowheads="1"/>
            </p:cNvSpPr>
            <p:nvPr/>
          </p:nvSpPr>
          <p:spPr bwMode="gray">
            <a:xfrm>
              <a:off x="2512" y="3658"/>
              <a:ext cx="97" cy="17"/>
            </a:xfrm>
            <a:prstGeom prst="roundRect">
              <a:avLst>
                <a:gd name="adj" fmla="val 0"/>
              </a:avLst>
            </a:prstGeom>
            <a:solidFill>
              <a:srgbClr val="E0A175"/>
            </a:solidFill>
            <a:ln w="12700">
              <a:solidFill>
                <a:srgbClr val="828270"/>
              </a:solidFill>
              <a:round/>
              <a:headEnd/>
              <a:tailEnd/>
            </a:ln>
          </p:spPr>
          <p:txBody>
            <a:bodyPr wrap="none" anchor="ctr"/>
            <a:lstStyle/>
            <a:p>
              <a:endParaRPr lang="zh-CN" altLang="en-US" sz="1800">
                <a:ea typeface="宋体" pitchFamily="2" charset="-122"/>
              </a:endParaRPr>
            </a:p>
          </p:txBody>
        </p:sp>
        <p:sp>
          <p:nvSpPr>
            <p:cNvPr id="3157" name="AutoShape 47"/>
            <p:cNvSpPr>
              <a:spLocks noChangeArrowheads="1"/>
            </p:cNvSpPr>
            <p:nvPr/>
          </p:nvSpPr>
          <p:spPr bwMode="gray">
            <a:xfrm>
              <a:off x="2535" y="3690"/>
              <a:ext cx="42" cy="15"/>
            </a:xfrm>
            <a:prstGeom prst="roundRect">
              <a:avLst>
                <a:gd name="adj" fmla="val 0"/>
              </a:avLst>
            </a:prstGeom>
            <a:solidFill>
              <a:srgbClr val="E0A175"/>
            </a:solidFill>
            <a:ln w="12700">
              <a:solidFill>
                <a:srgbClr val="808080"/>
              </a:solidFill>
              <a:round/>
              <a:headEnd/>
              <a:tailEnd/>
            </a:ln>
          </p:spPr>
          <p:txBody>
            <a:bodyPr wrap="none" anchor="ctr"/>
            <a:lstStyle/>
            <a:p>
              <a:endParaRPr lang="zh-CN" altLang="en-US" sz="1800">
                <a:ea typeface="宋体" pitchFamily="2" charset="-122"/>
              </a:endParaRPr>
            </a:p>
          </p:txBody>
        </p:sp>
        <p:sp>
          <p:nvSpPr>
            <p:cNvPr id="3158" name="AutoShape 48"/>
            <p:cNvSpPr>
              <a:spLocks noChangeArrowheads="1"/>
            </p:cNvSpPr>
            <p:nvPr/>
          </p:nvSpPr>
          <p:spPr bwMode="gray">
            <a:xfrm>
              <a:off x="2496" y="3744"/>
              <a:ext cx="20" cy="16"/>
            </a:xfrm>
            <a:prstGeom prst="roundRect">
              <a:avLst>
                <a:gd name="adj" fmla="val 0"/>
              </a:avLst>
            </a:prstGeom>
            <a:solidFill>
              <a:srgbClr val="404040"/>
            </a:solidFill>
            <a:ln w="12700">
              <a:solidFill>
                <a:srgbClr val="404040"/>
              </a:solidFill>
              <a:round/>
              <a:headEnd/>
              <a:tailEnd/>
            </a:ln>
          </p:spPr>
          <p:txBody>
            <a:bodyPr wrap="none" anchor="ctr"/>
            <a:lstStyle/>
            <a:p>
              <a:endParaRPr lang="zh-CN" altLang="en-US" sz="1800">
                <a:ea typeface="宋体" pitchFamily="2" charset="-122"/>
              </a:endParaRPr>
            </a:p>
          </p:txBody>
        </p:sp>
        <p:sp>
          <p:nvSpPr>
            <p:cNvPr id="3159" name="AutoShape 49"/>
            <p:cNvSpPr>
              <a:spLocks noChangeArrowheads="1"/>
            </p:cNvSpPr>
            <p:nvPr/>
          </p:nvSpPr>
          <p:spPr bwMode="gray">
            <a:xfrm>
              <a:off x="2510" y="3744"/>
              <a:ext cx="18" cy="16"/>
            </a:xfrm>
            <a:prstGeom prst="roundRect">
              <a:avLst>
                <a:gd name="adj" fmla="val 0"/>
              </a:avLst>
            </a:prstGeom>
            <a:solidFill>
              <a:srgbClr val="404040"/>
            </a:solidFill>
            <a:ln w="12700">
              <a:solidFill>
                <a:srgbClr val="404040"/>
              </a:solidFill>
              <a:round/>
              <a:headEnd/>
              <a:tailEnd/>
            </a:ln>
          </p:spPr>
          <p:txBody>
            <a:bodyPr wrap="none" anchor="ctr"/>
            <a:lstStyle/>
            <a:p>
              <a:endParaRPr lang="zh-CN" altLang="en-US" sz="1800">
                <a:ea typeface="宋体" pitchFamily="2" charset="-122"/>
              </a:endParaRPr>
            </a:p>
          </p:txBody>
        </p:sp>
        <p:sp>
          <p:nvSpPr>
            <p:cNvPr id="3160" name="AutoShape 50"/>
            <p:cNvSpPr>
              <a:spLocks noChangeArrowheads="1"/>
            </p:cNvSpPr>
            <p:nvPr/>
          </p:nvSpPr>
          <p:spPr bwMode="gray">
            <a:xfrm>
              <a:off x="2526" y="3744"/>
              <a:ext cx="18" cy="16"/>
            </a:xfrm>
            <a:prstGeom prst="roundRect">
              <a:avLst>
                <a:gd name="adj" fmla="val 0"/>
              </a:avLst>
            </a:prstGeom>
            <a:solidFill>
              <a:srgbClr val="404040"/>
            </a:solidFill>
            <a:ln w="12700">
              <a:solidFill>
                <a:srgbClr val="404040"/>
              </a:solidFill>
              <a:round/>
              <a:headEnd/>
              <a:tailEnd/>
            </a:ln>
          </p:spPr>
          <p:txBody>
            <a:bodyPr wrap="none" anchor="ctr"/>
            <a:lstStyle/>
            <a:p>
              <a:endParaRPr lang="zh-CN" altLang="en-US" sz="1800">
                <a:ea typeface="宋体" pitchFamily="2" charset="-122"/>
              </a:endParaRPr>
            </a:p>
          </p:txBody>
        </p:sp>
        <p:sp>
          <p:nvSpPr>
            <p:cNvPr id="3161" name="AutoShape 51"/>
            <p:cNvSpPr>
              <a:spLocks noChangeArrowheads="1"/>
            </p:cNvSpPr>
            <p:nvPr/>
          </p:nvSpPr>
          <p:spPr bwMode="gray">
            <a:xfrm>
              <a:off x="2542" y="3744"/>
              <a:ext cx="13" cy="16"/>
            </a:xfrm>
            <a:prstGeom prst="roundRect">
              <a:avLst>
                <a:gd name="adj" fmla="val 0"/>
              </a:avLst>
            </a:prstGeom>
            <a:solidFill>
              <a:srgbClr val="404040"/>
            </a:solidFill>
            <a:ln w="12700">
              <a:solidFill>
                <a:srgbClr val="404040"/>
              </a:solidFill>
              <a:round/>
              <a:headEnd/>
              <a:tailEnd/>
            </a:ln>
          </p:spPr>
          <p:txBody>
            <a:bodyPr wrap="none" anchor="ctr"/>
            <a:lstStyle/>
            <a:p>
              <a:endParaRPr lang="zh-CN" altLang="en-US" sz="1800">
                <a:ea typeface="宋体" pitchFamily="2" charset="-122"/>
              </a:endParaRPr>
            </a:p>
          </p:txBody>
        </p:sp>
        <p:sp>
          <p:nvSpPr>
            <p:cNvPr id="3162" name="AutoShape 52"/>
            <p:cNvSpPr>
              <a:spLocks noChangeArrowheads="1"/>
            </p:cNvSpPr>
            <p:nvPr/>
          </p:nvSpPr>
          <p:spPr bwMode="gray">
            <a:xfrm>
              <a:off x="2556" y="3744"/>
              <a:ext cx="18" cy="16"/>
            </a:xfrm>
            <a:prstGeom prst="roundRect">
              <a:avLst>
                <a:gd name="adj" fmla="val 0"/>
              </a:avLst>
            </a:prstGeom>
            <a:solidFill>
              <a:srgbClr val="404040"/>
            </a:solidFill>
            <a:ln w="12700">
              <a:solidFill>
                <a:srgbClr val="404040"/>
              </a:solidFill>
              <a:round/>
              <a:headEnd/>
              <a:tailEnd/>
            </a:ln>
          </p:spPr>
          <p:txBody>
            <a:bodyPr wrap="none" anchor="ctr"/>
            <a:lstStyle/>
            <a:p>
              <a:endParaRPr lang="zh-CN" altLang="en-US" sz="1800">
                <a:ea typeface="宋体" pitchFamily="2" charset="-122"/>
              </a:endParaRPr>
            </a:p>
          </p:txBody>
        </p:sp>
        <p:sp>
          <p:nvSpPr>
            <p:cNvPr id="3163" name="AutoShape 53"/>
            <p:cNvSpPr>
              <a:spLocks noChangeArrowheads="1"/>
            </p:cNvSpPr>
            <p:nvPr/>
          </p:nvSpPr>
          <p:spPr bwMode="gray">
            <a:xfrm>
              <a:off x="2571" y="3744"/>
              <a:ext cx="16" cy="16"/>
            </a:xfrm>
            <a:prstGeom prst="roundRect">
              <a:avLst>
                <a:gd name="adj" fmla="val 0"/>
              </a:avLst>
            </a:prstGeom>
            <a:solidFill>
              <a:srgbClr val="404040"/>
            </a:solidFill>
            <a:ln w="12700">
              <a:solidFill>
                <a:srgbClr val="404040"/>
              </a:solidFill>
              <a:round/>
              <a:headEnd/>
              <a:tailEnd/>
            </a:ln>
          </p:spPr>
          <p:txBody>
            <a:bodyPr wrap="none" anchor="ctr"/>
            <a:lstStyle/>
            <a:p>
              <a:endParaRPr lang="zh-CN" altLang="en-US" sz="1800">
                <a:ea typeface="宋体" pitchFamily="2" charset="-122"/>
              </a:endParaRPr>
            </a:p>
          </p:txBody>
        </p:sp>
        <p:sp>
          <p:nvSpPr>
            <p:cNvPr id="3164" name="Freeform 54"/>
            <p:cNvSpPr>
              <a:spLocks/>
            </p:cNvSpPr>
            <p:nvPr/>
          </p:nvSpPr>
          <p:spPr bwMode="gray">
            <a:xfrm>
              <a:off x="2617" y="3701"/>
              <a:ext cx="43" cy="43"/>
            </a:xfrm>
            <a:custGeom>
              <a:avLst/>
              <a:gdLst>
                <a:gd name="T0" fmla="*/ 9 w 43"/>
                <a:gd name="T1" fmla="*/ 42 h 43"/>
                <a:gd name="T2" fmla="*/ 9 w 43"/>
                <a:gd name="T3" fmla="*/ 40 h 43"/>
                <a:gd name="T4" fmla="*/ 0 w 43"/>
                <a:gd name="T5" fmla="*/ 4 h 43"/>
                <a:gd name="T6" fmla="*/ 11 w 43"/>
                <a:gd name="T7" fmla="*/ 4 h 43"/>
                <a:gd name="T8" fmla="*/ 21 w 43"/>
                <a:gd name="T9" fmla="*/ 0 h 43"/>
                <a:gd name="T10" fmla="*/ 38 w 43"/>
                <a:gd name="T11" fmla="*/ 1 h 43"/>
                <a:gd name="T12" fmla="*/ 42 w 43"/>
                <a:gd name="T13" fmla="*/ 9 h 43"/>
                <a:gd name="T14" fmla="*/ 40 w 43"/>
                <a:gd name="T15" fmla="*/ 40 h 43"/>
                <a:gd name="T16" fmla="*/ 9 w 43"/>
                <a:gd name="T17" fmla="*/ 40 h 43"/>
                <a:gd name="T18" fmla="*/ 9 w 43"/>
                <a:gd name="T19" fmla="*/ 42 h 43"/>
                <a:gd name="T20" fmla="*/ 9 w 43"/>
                <a:gd name="T21" fmla="*/ 42 h 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
                <a:gd name="T34" fmla="*/ 0 h 43"/>
                <a:gd name="T35" fmla="*/ 43 w 43"/>
                <a:gd name="T36" fmla="*/ 43 h 4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 h="43">
                  <a:moveTo>
                    <a:pt x="9" y="42"/>
                  </a:moveTo>
                  <a:lnTo>
                    <a:pt x="9" y="40"/>
                  </a:lnTo>
                  <a:lnTo>
                    <a:pt x="0" y="4"/>
                  </a:lnTo>
                  <a:lnTo>
                    <a:pt x="11" y="4"/>
                  </a:lnTo>
                  <a:lnTo>
                    <a:pt x="21" y="0"/>
                  </a:lnTo>
                  <a:lnTo>
                    <a:pt x="38" y="1"/>
                  </a:lnTo>
                  <a:lnTo>
                    <a:pt x="42" y="9"/>
                  </a:lnTo>
                  <a:lnTo>
                    <a:pt x="40" y="40"/>
                  </a:lnTo>
                  <a:lnTo>
                    <a:pt x="9" y="40"/>
                  </a:lnTo>
                  <a:lnTo>
                    <a:pt x="9" y="42"/>
                  </a:lnTo>
                </a:path>
              </a:pathLst>
            </a:custGeom>
            <a:solidFill>
              <a:srgbClr val="E0A175"/>
            </a:solidFill>
            <a:ln w="12700" cap="rnd">
              <a:solidFill>
                <a:srgbClr val="E0A175"/>
              </a:solidFill>
              <a:round/>
              <a:headEnd/>
              <a:tailEnd/>
            </a:ln>
          </p:spPr>
          <p:txBody>
            <a:bodyPr/>
            <a:lstStyle/>
            <a:p>
              <a:endParaRPr lang="zh-CN" altLang="en-US" sz="1800">
                <a:ea typeface="宋体" pitchFamily="2" charset="-122"/>
              </a:endParaRPr>
            </a:p>
          </p:txBody>
        </p:sp>
        <p:sp>
          <p:nvSpPr>
            <p:cNvPr id="3165" name="AutoShape 55"/>
            <p:cNvSpPr>
              <a:spLocks noChangeArrowheads="1"/>
            </p:cNvSpPr>
            <p:nvPr/>
          </p:nvSpPr>
          <p:spPr bwMode="gray">
            <a:xfrm>
              <a:off x="2621" y="3709"/>
              <a:ext cx="16" cy="30"/>
            </a:xfrm>
            <a:prstGeom prst="roundRect">
              <a:avLst>
                <a:gd name="adj" fmla="val 0"/>
              </a:avLst>
            </a:prstGeom>
            <a:solidFill>
              <a:srgbClr val="5F5F5F"/>
            </a:solidFill>
            <a:ln w="12700">
              <a:solidFill>
                <a:srgbClr val="5F5F5F"/>
              </a:solidFill>
              <a:round/>
              <a:headEnd/>
              <a:tailEnd/>
            </a:ln>
          </p:spPr>
          <p:txBody>
            <a:bodyPr wrap="none" anchor="ctr"/>
            <a:lstStyle/>
            <a:p>
              <a:endParaRPr lang="zh-CN" altLang="en-US" sz="1800">
                <a:ea typeface="宋体" pitchFamily="2" charset="-122"/>
              </a:endParaRPr>
            </a:p>
          </p:txBody>
        </p:sp>
        <p:sp>
          <p:nvSpPr>
            <p:cNvPr id="3166" name="AutoShape 56"/>
            <p:cNvSpPr>
              <a:spLocks noChangeArrowheads="1"/>
            </p:cNvSpPr>
            <p:nvPr/>
          </p:nvSpPr>
          <p:spPr bwMode="gray">
            <a:xfrm>
              <a:off x="2634" y="3705"/>
              <a:ext cx="14" cy="17"/>
            </a:xfrm>
            <a:prstGeom prst="roundRect">
              <a:avLst>
                <a:gd name="adj" fmla="val 0"/>
              </a:avLst>
            </a:prstGeom>
            <a:solidFill>
              <a:srgbClr val="808080"/>
            </a:solidFill>
            <a:ln w="12700">
              <a:solidFill>
                <a:srgbClr val="808080"/>
              </a:solidFill>
              <a:round/>
              <a:headEnd/>
              <a:tailEnd/>
            </a:ln>
          </p:spPr>
          <p:txBody>
            <a:bodyPr wrap="none" anchor="ctr"/>
            <a:lstStyle/>
            <a:p>
              <a:endParaRPr lang="zh-CN" altLang="en-US" sz="1800">
                <a:ea typeface="宋体" pitchFamily="2" charset="-122"/>
              </a:endParaRPr>
            </a:p>
          </p:txBody>
        </p:sp>
        <p:sp>
          <p:nvSpPr>
            <p:cNvPr id="3167" name="Freeform 57"/>
            <p:cNvSpPr>
              <a:spLocks/>
            </p:cNvSpPr>
            <p:nvPr/>
          </p:nvSpPr>
          <p:spPr bwMode="gray">
            <a:xfrm>
              <a:off x="2679" y="3735"/>
              <a:ext cx="32" cy="27"/>
            </a:xfrm>
            <a:custGeom>
              <a:avLst/>
              <a:gdLst>
                <a:gd name="T0" fmla="*/ 0 w 32"/>
                <a:gd name="T1" fmla="*/ 21 h 27"/>
                <a:gd name="T2" fmla="*/ 0 w 32"/>
                <a:gd name="T3" fmla="*/ 21 h 27"/>
                <a:gd name="T4" fmla="*/ 0 w 32"/>
                <a:gd name="T5" fmla="*/ 21 h 27"/>
                <a:gd name="T6" fmla="*/ 0 w 32"/>
                <a:gd name="T7" fmla="*/ 21 h 27"/>
                <a:gd name="T8" fmla="*/ 0 w 32"/>
                <a:gd name="T9" fmla="*/ 16 h 27"/>
                <a:gd name="T10" fmla="*/ 0 w 32"/>
                <a:gd name="T11" fmla="*/ 16 h 27"/>
                <a:gd name="T12" fmla="*/ 0 w 32"/>
                <a:gd name="T13" fmla="*/ 14 h 27"/>
                <a:gd name="T14" fmla="*/ 0 w 32"/>
                <a:gd name="T15" fmla="*/ 14 h 27"/>
                <a:gd name="T16" fmla="*/ 0 w 32"/>
                <a:gd name="T17" fmla="*/ 9 h 27"/>
                <a:gd name="T18" fmla="*/ 0 w 32"/>
                <a:gd name="T19" fmla="*/ 9 h 27"/>
                <a:gd name="T20" fmla="*/ 0 w 32"/>
                <a:gd name="T21" fmla="*/ 9 h 27"/>
                <a:gd name="T22" fmla="*/ 0 w 32"/>
                <a:gd name="T23" fmla="*/ 9 h 27"/>
                <a:gd name="T24" fmla="*/ 0 w 32"/>
                <a:gd name="T25" fmla="*/ 7 h 27"/>
                <a:gd name="T26" fmla="*/ 0 w 32"/>
                <a:gd name="T27" fmla="*/ 7 h 27"/>
                <a:gd name="T28" fmla="*/ 0 w 32"/>
                <a:gd name="T29" fmla="*/ 4 h 27"/>
                <a:gd name="T30" fmla="*/ 0 w 32"/>
                <a:gd name="T31" fmla="*/ 4 h 27"/>
                <a:gd name="T32" fmla="*/ 1 w 32"/>
                <a:gd name="T33" fmla="*/ 2 h 27"/>
                <a:gd name="T34" fmla="*/ 1 w 32"/>
                <a:gd name="T35" fmla="*/ 2 h 27"/>
                <a:gd name="T36" fmla="*/ 3 w 32"/>
                <a:gd name="T37" fmla="*/ 2 h 27"/>
                <a:gd name="T38" fmla="*/ 3 w 32"/>
                <a:gd name="T39" fmla="*/ 2 h 27"/>
                <a:gd name="T40" fmla="*/ 5 w 32"/>
                <a:gd name="T41" fmla="*/ 2 h 27"/>
                <a:gd name="T42" fmla="*/ 5 w 32"/>
                <a:gd name="T43" fmla="*/ 2 h 27"/>
                <a:gd name="T44" fmla="*/ 8 w 32"/>
                <a:gd name="T45" fmla="*/ 2 h 27"/>
                <a:gd name="T46" fmla="*/ 10 w 32"/>
                <a:gd name="T47" fmla="*/ 2 h 27"/>
                <a:gd name="T48" fmla="*/ 13 w 32"/>
                <a:gd name="T49" fmla="*/ 2 h 27"/>
                <a:gd name="T50" fmla="*/ 13 w 32"/>
                <a:gd name="T51" fmla="*/ 2 h 27"/>
                <a:gd name="T52" fmla="*/ 17 w 32"/>
                <a:gd name="T53" fmla="*/ 2 h 27"/>
                <a:gd name="T54" fmla="*/ 17 w 32"/>
                <a:gd name="T55" fmla="*/ 2 h 27"/>
                <a:gd name="T56" fmla="*/ 20 w 32"/>
                <a:gd name="T57" fmla="*/ 2 h 27"/>
                <a:gd name="T58" fmla="*/ 20 w 32"/>
                <a:gd name="T59" fmla="*/ 2 h 27"/>
                <a:gd name="T60" fmla="*/ 24 w 32"/>
                <a:gd name="T61" fmla="*/ 2 h 27"/>
                <a:gd name="T62" fmla="*/ 24 w 32"/>
                <a:gd name="T63" fmla="*/ 2 h 27"/>
                <a:gd name="T64" fmla="*/ 27 w 32"/>
                <a:gd name="T65" fmla="*/ 4 h 27"/>
                <a:gd name="T66" fmla="*/ 27 w 32"/>
                <a:gd name="T67" fmla="*/ 4 h 27"/>
                <a:gd name="T68" fmla="*/ 27 w 32"/>
                <a:gd name="T69" fmla="*/ 7 h 27"/>
                <a:gd name="T70" fmla="*/ 27 w 32"/>
                <a:gd name="T71" fmla="*/ 7 h 27"/>
                <a:gd name="T72" fmla="*/ 29 w 32"/>
                <a:gd name="T73" fmla="*/ 9 h 27"/>
                <a:gd name="T74" fmla="*/ 29 w 32"/>
                <a:gd name="T75" fmla="*/ 9 h 27"/>
                <a:gd name="T76" fmla="*/ 29 w 32"/>
                <a:gd name="T77" fmla="*/ 9 h 27"/>
                <a:gd name="T78" fmla="*/ 29 w 32"/>
                <a:gd name="T79" fmla="*/ 9 h 27"/>
                <a:gd name="T80" fmla="*/ 31 w 32"/>
                <a:gd name="T81" fmla="*/ 14 h 27"/>
                <a:gd name="T82" fmla="*/ 31 w 32"/>
                <a:gd name="T83" fmla="*/ 14 h 27"/>
                <a:gd name="T84" fmla="*/ 31 w 32"/>
                <a:gd name="T85" fmla="*/ 16 h 27"/>
                <a:gd name="T86" fmla="*/ 31 w 32"/>
                <a:gd name="T87" fmla="*/ 16 h 27"/>
                <a:gd name="T88" fmla="*/ 31 w 32"/>
                <a:gd name="T89" fmla="*/ 21 h 27"/>
                <a:gd name="T90" fmla="*/ 31 w 32"/>
                <a:gd name="T91" fmla="*/ 21 h 27"/>
                <a:gd name="T92" fmla="*/ 31 w 32"/>
                <a:gd name="T93" fmla="*/ 21 h 27"/>
                <a:gd name="T94" fmla="*/ 31 w 32"/>
                <a:gd name="T95" fmla="*/ 21 h 27"/>
                <a:gd name="T96" fmla="*/ 27 w 32"/>
                <a:gd name="T97" fmla="*/ 26 h 27"/>
                <a:gd name="T98" fmla="*/ 22 w 32"/>
                <a:gd name="T99" fmla="*/ 26 h 27"/>
                <a:gd name="T100" fmla="*/ 20 w 32"/>
                <a:gd name="T101" fmla="*/ 26 h 27"/>
                <a:gd name="T102" fmla="*/ 13 w 32"/>
                <a:gd name="T103" fmla="*/ 26 h 27"/>
                <a:gd name="T104" fmla="*/ 10 w 32"/>
                <a:gd name="T105" fmla="*/ 26 h 27"/>
                <a:gd name="T106" fmla="*/ 5 w 32"/>
                <a:gd name="T107" fmla="*/ 26 h 27"/>
                <a:gd name="T108" fmla="*/ 1 w 32"/>
                <a:gd name="T109" fmla="*/ 26 h 27"/>
                <a:gd name="T110" fmla="*/ 0 w 32"/>
                <a:gd name="T111" fmla="*/ 26 h 27"/>
                <a:gd name="T112" fmla="*/ 0 w 32"/>
                <a:gd name="T113" fmla="*/ 21 h 2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2"/>
                <a:gd name="T172" fmla="*/ 0 h 27"/>
                <a:gd name="T173" fmla="*/ 32 w 32"/>
                <a:gd name="T174" fmla="*/ 27 h 2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2" h="27">
                  <a:moveTo>
                    <a:pt x="0" y="21"/>
                  </a:moveTo>
                  <a:lnTo>
                    <a:pt x="0" y="21"/>
                  </a:lnTo>
                  <a:lnTo>
                    <a:pt x="0" y="16"/>
                  </a:lnTo>
                  <a:lnTo>
                    <a:pt x="0" y="14"/>
                  </a:lnTo>
                  <a:lnTo>
                    <a:pt x="0" y="9"/>
                  </a:lnTo>
                  <a:lnTo>
                    <a:pt x="0" y="7"/>
                  </a:lnTo>
                  <a:lnTo>
                    <a:pt x="0" y="4"/>
                  </a:lnTo>
                  <a:lnTo>
                    <a:pt x="1" y="2"/>
                  </a:lnTo>
                  <a:lnTo>
                    <a:pt x="3" y="2"/>
                  </a:lnTo>
                  <a:lnTo>
                    <a:pt x="5" y="2"/>
                  </a:lnTo>
                  <a:lnTo>
                    <a:pt x="8" y="2"/>
                  </a:lnTo>
                  <a:lnTo>
                    <a:pt x="10" y="2"/>
                  </a:lnTo>
                  <a:lnTo>
                    <a:pt x="13" y="0"/>
                  </a:lnTo>
                  <a:lnTo>
                    <a:pt x="13" y="2"/>
                  </a:lnTo>
                  <a:lnTo>
                    <a:pt x="17" y="2"/>
                  </a:lnTo>
                  <a:lnTo>
                    <a:pt x="20" y="2"/>
                  </a:lnTo>
                  <a:lnTo>
                    <a:pt x="24" y="2"/>
                  </a:lnTo>
                  <a:lnTo>
                    <a:pt x="27" y="2"/>
                  </a:lnTo>
                  <a:lnTo>
                    <a:pt x="27" y="4"/>
                  </a:lnTo>
                  <a:lnTo>
                    <a:pt x="27" y="7"/>
                  </a:lnTo>
                  <a:lnTo>
                    <a:pt x="29" y="7"/>
                  </a:lnTo>
                  <a:lnTo>
                    <a:pt x="29" y="9"/>
                  </a:lnTo>
                  <a:lnTo>
                    <a:pt x="31" y="9"/>
                  </a:lnTo>
                  <a:lnTo>
                    <a:pt x="31" y="14"/>
                  </a:lnTo>
                  <a:lnTo>
                    <a:pt x="31" y="16"/>
                  </a:lnTo>
                  <a:lnTo>
                    <a:pt x="31" y="21"/>
                  </a:lnTo>
                  <a:lnTo>
                    <a:pt x="27" y="26"/>
                  </a:lnTo>
                  <a:lnTo>
                    <a:pt x="25" y="26"/>
                  </a:lnTo>
                  <a:lnTo>
                    <a:pt x="22" y="26"/>
                  </a:lnTo>
                  <a:lnTo>
                    <a:pt x="20" y="26"/>
                  </a:lnTo>
                  <a:lnTo>
                    <a:pt x="17" y="26"/>
                  </a:lnTo>
                  <a:lnTo>
                    <a:pt x="13" y="26"/>
                  </a:lnTo>
                  <a:lnTo>
                    <a:pt x="10" y="26"/>
                  </a:lnTo>
                  <a:lnTo>
                    <a:pt x="6" y="26"/>
                  </a:lnTo>
                  <a:lnTo>
                    <a:pt x="5" y="26"/>
                  </a:lnTo>
                  <a:lnTo>
                    <a:pt x="1" y="26"/>
                  </a:lnTo>
                  <a:lnTo>
                    <a:pt x="0" y="26"/>
                  </a:lnTo>
                  <a:lnTo>
                    <a:pt x="0" y="21"/>
                  </a:lnTo>
                </a:path>
              </a:pathLst>
            </a:custGeom>
            <a:gradFill rotWithShape="0">
              <a:gsLst>
                <a:gs pos="0">
                  <a:srgbClr val="D2D2D2"/>
                </a:gs>
                <a:gs pos="100000">
                  <a:srgbClr val="808080"/>
                </a:gs>
              </a:gsLst>
              <a:lin ang="0" scaled="1"/>
            </a:gradFill>
            <a:ln w="12700" cap="rnd">
              <a:solidFill>
                <a:srgbClr val="828270"/>
              </a:solidFill>
              <a:round/>
              <a:headEnd/>
              <a:tailEnd/>
            </a:ln>
          </p:spPr>
          <p:txBody>
            <a:bodyPr/>
            <a:lstStyle/>
            <a:p>
              <a:endParaRPr lang="zh-CN" altLang="en-US" sz="1800">
                <a:ea typeface="宋体" pitchFamily="2" charset="-122"/>
              </a:endParaRPr>
            </a:p>
          </p:txBody>
        </p:sp>
        <p:sp>
          <p:nvSpPr>
            <p:cNvPr id="3168" name="Oval 58"/>
            <p:cNvSpPr>
              <a:spLocks noChangeArrowheads="1"/>
            </p:cNvSpPr>
            <p:nvPr/>
          </p:nvSpPr>
          <p:spPr bwMode="gray">
            <a:xfrm>
              <a:off x="2683" y="3739"/>
              <a:ext cx="23" cy="18"/>
            </a:xfrm>
            <a:prstGeom prst="ellipse">
              <a:avLst/>
            </a:prstGeom>
            <a:solidFill>
              <a:srgbClr val="C0C0C0"/>
            </a:solidFill>
            <a:ln w="12700">
              <a:solidFill>
                <a:srgbClr val="727272"/>
              </a:solidFill>
              <a:round/>
              <a:headEnd/>
              <a:tailEnd/>
            </a:ln>
          </p:spPr>
          <p:txBody>
            <a:bodyPr wrap="none" anchor="ctr"/>
            <a:lstStyle/>
            <a:p>
              <a:endParaRPr lang="zh-CN" altLang="en-US" sz="1800">
                <a:ea typeface="宋体" pitchFamily="2" charset="-122"/>
              </a:endParaRPr>
            </a:p>
          </p:txBody>
        </p:sp>
        <p:sp>
          <p:nvSpPr>
            <p:cNvPr id="3169" name="Freeform 59"/>
            <p:cNvSpPr>
              <a:spLocks/>
            </p:cNvSpPr>
            <p:nvPr/>
          </p:nvSpPr>
          <p:spPr bwMode="gray">
            <a:xfrm>
              <a:off x="2664" y="3734"/>
              <a:ext cx="29" cy="27"/>
            </a:xfrm>
            <a:custGeom>
              <a:avLst/>
              <a:gdLst>
                <a:gd name="T0" fmla="*/ 0 w 29"/>
                <a:gd name="T1" fmla="*/ 22 h 27"/>
                <a:gd name="T2" fmla="*/ 0 w 29"/>
                <a:gd name="T3" fmla="*/ 22 h 27"/>
                <a:gd name="T4" fmla="*/ 0 w 29"/>
                <a:gd name="T5" fmla="*/ 20 h 27"/>
                <a:gd name="T6" fmla="*/ 0 w 29"/>
                <a:gd name="T7" fmla="*/ 20 h 27"/>
                <a:gd name="T8" fmla="*/ 0 w 29"/>
                <a:gd name="T9" fmla="*/ 16 h 27"/>
                <a:gd name="T10" fmla="*/ 0 w 29"/>
                <a:gd name="T11" fmla="*/ 16 h 27"/>
                <a:gd name="T12" fmla="*/ 0 w 29"/>
                <a:gd name="T13" fmla="*/ 13 h 27"/>
                <a:gd name="T14" fmla="*/ 0 w 29"/>
                <a:gd name="T15" fmla="*/ 13 h 27"/>
                <a:gd name="T16" fmla="*/ 0 w 29"/>
                <a:gd name="T17" fmla="*/ 9 h 27"/>
                <a:gd name="T18" fmla="*/ 0 w 29"/>
                <a:gd name="T19" fmla="*/ 9 h 27"/>
                <a:gd name="T20" fmla="*/ 0 w 29"/>
                <a:gd name="T21" fmla="*/ 9 h 27"/>
                <a:gd name="T22" fmla="*/ 0 w 29"/>
                <a:gd name="T23" fmla="*/ 9 h 27"/>
                <a:gd name="T24" fmla="*/ 0 w 29"/>
                <a:gd name="T25" fmla="*/ 5 h 27"/>
                <a:gd name="T26" fmla="*/ 0 w 29"/>
                <a:gd name="T27" fmla="*/ 5 h 27"/>
                <a:gd name="T28" fmla="*/ 0 w 29"/>
                <a:gd name="T29" fmla="*/ 3 h 27"/>
                <a:gd name="T30" fmla="*/ 0 w 29"/>
                <a:gd name="T31" fmla="*/ 3 h 27"/>
                <a:gd name="T32" fmla="*/ 1 w 29"/>
                <a:gd name="T33" fmla="*/ 0 h 27"/>
                <a:gd name="T34" fmla="*/ 1 w 29"/>
                <a:gd name="T35" fmla="*/ 0 h 27"/>
                <a:gd name="T36" fmla="*/ 3 w 29"/>
                <a:gd name="T37" fmla="*/ 0 h 27"/>
                <a:gd name="T38" fmla="*/ 3 w 29"/>
                <a:gd name="T39" fmla="*/ 0 h 27"/>
                <a:gd name="T40" fmla="*/ 6 w 29"/>
                <a:gd name="T41" fmla="*/ 0 h 27"/>
                <a:gd name="T42" fmla="*/ 6 w 29"/>
                <a:gd name="T43" fmla="*/ 0 h 27"/>
                <a:gd name="T44" fmla="*/ 9 w 29"/>
                <a:gd name="T45" fmla="*/ 0 h 27"/>
                <a:gd name="T46" fmla="*/ 10 w 29"/>
                <a:gd name="T47" fmla="*/ 0 h 27"/>
                <a:gd name="T48" fmla="*/ 14 w 29"/>
                <a:gd name="T49" fmla="*/ 0 h 27"/>
                <a:gd name="T50" fmla="*/ 14 w 29"/>
                <a:gd name="T51" fmla="*/ 0 h 27"/>
                <a:gd name="T52" fmla="*/ 15 w 29"/>
                <a:gd name="T53" fmla="*/ 0 h 27"/>
                <a:gd name="T54" fmla="*/ 17 w 29"/>
                <a:gd name="T55" fmla="*/ 0 h 27"/>
                <a:gd name="T56" fmla="*/ 20 w 29"/>
                <a:gd name="T57" fmla="*/ 0 h 27"/>
                <a:gd name="T58" fmla="*/ 20 w 29"/>
                <a:gd name="T59" fmla="*/ 0 h 27"/>
                <a:gd name="T60" fmla="*/ 23 w 29"/>
                <a:gd name="T61" fmla="*/ 0 h 27"/>
                <a:gd name="T62" fmla="*/ 23 w 29"/>
                <a:gd name="T63" fmla="*/ 0 h 27"/>
                <a:gd name="T64" fmla="*/ 26 w 29"/>
                <a:gd name="T65" fmla="*/ 3 h 27"/>
                <a:gd name="T66" fmla="*/ 26 w 29"/>
                <a:gd name="T67" fmla="*/ 3 h 27"/>
                <a:gd name="T68" fmla="*/ 26 w 29"/>
                <a:gd name="T69" fmla="*/ 5 h 27"/>
                <a:gd name="T70" fmla="*/ 26 w 29"/>
                <a:gd name="T71" fmla="*/ 5 h 27"/>
                <a:gd name="T72" fmla="*/ 26 w 29"/>
                <a:gd name="T73" fmla="*/ 9 h 27"/>
                <a:gd name="T74" fmla="*/ 26 w 29"/>
                <a:gd name="T75" fmla="*/ 9 h 27"/>
                <a:gd name="T76" fmla="*/ 26 w 29"/>
                <a:gd name="T77" fmla="*/ 9 h 27"/>
                <a:gd name="T78" fmla="*/ 26 w 29"/>
                <a:gd name="T79" fmla="*/ 9 h 27"/>
                <a:gd name="T80" fmla="*/ 28 w 29"/>
                <a:gd name="T81" fmla="*/ 13 h 27"/>
                <a:gd name="T82" fmla="*/ 28 w 29"/>
                <a:gd name="T83" fmla="*/ 13 h 27"/>
                <a:gd name="T84" fmla="*/ 28 w 29"/>
                <a:gd name="T85" fmla="*/ 16 h 27"/>
                <a:gd name="T86" fmla="*/ 28 w 29"/>
                <a:gd name="T87" fmla="*/ 16 h 27"/>
                <a:gd name="T88" fmla="*/ 28 w 29"/>
                <a:gd name="T89" fmla="*/ 20 h 27"/>
                <a:gd name="T90" fmla="*/ 28 w 29"/>
                <a:gd name="T91" fmla="*/ 20 h 27"/>
                <a:gd name="T92" fmla="*/ 28 w 29"/>
                <a:gd name="T93" fmla="*/ 22 h 27"/>
                <a:gd name="T94" fmla="*/ 28 w 29"/>
                <a:gd name="T95" fmla="*/ 22 h 27"/>
                <a:gd name="T96" fmla="*/ 24 w 29"/>
                <a:gd name="T97" fmla="*/ 26 h 27"/>
                <a:gd name="T98" fmla="*/ 21 w 29"/>
                <a:gd name="T99" fmla="*/ 26 h 27"/>
                <a:gd name="T100" fmla="*/ 18 w 29"/>
                <a:gd name="T101" fmla="*/ 26 h 27"/>
                <a:gd name="T102" fmla="*/ 14 w 29"/>
                <a:gd name="T103" fmla="*/ 26 h 27"/>
                <a:gd name="T104" fmla="*/ 10 w 29"/>
                <a:gd name="T105" fmla="*/ 26 h 27"/>
                <a:gd name="T106" fmla="*/ 6 w 29"/>
                <a:gd name="T107" fmla="*/ 26 h 27"/>
                <a:gd name="T108" fmla="*/ 3 w 29"/>
                <a:gd name="T109" fmla="*/ 26 h 27"/>
                <a:gd name="T110" fmla="*/ 1 w 29"/>
                <a:gd name="T111" fmla="*/ 26 h 27"/>
                <a:gd name="T112" fmla="*/ 1 w 29"/>
                <a:gd name="T113" fmla="*/ 22 h 2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
                <a:gd name="T172" fmla="*/ 0 h 27"/>
                <a:gd name="T173" fmla="*/ 29 w 29"/>
                <a:gd name="T174" fmla="*/ 27 h 2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 h="27">
                  <a:moveTo>
                    <a:pt x="1" y="22"/>
                  </a:moveTo>
                  <a:lnTo>
                    <a:pt x="0" y="22"/>
                  </a:lnTo>
                  <a:lnTo>
                    <a:pt x="0" y="20"/>
                  </a:lnTo>
                  <a:lnTo>
                    <a:pt x="0" y="16"/>
                  </a:lnTo>
                  <a:lnTo>
                    <a:pt x="0" y="13"/>
                  </a:lnTo>
                  <a:lnTo>
                    <a:pt x="0" y="9"/>
                  </a:lnTo>
                  <a:lnTo>
                    <a:pt x="0" y="5"/>
                  </a:lnTo>
                  <a:lnTo>
                    <a:pt x="0" y="3"/>
                  </a:lnTo>
                  <a:lnTo>
                    <a:pt x="1" y="0"/>
                  </a:lnTo>
                  <a:lnTo>
                    <a:pt x="3" y="0"/>
                  </a:lnTo>
                  <a:lnTo>
                    <a:pt x="6" y="0"/>
                  </a:lnTo>
                  <a:lnTo>
                    <a:pt x="9" y="0"/>
                  </a:lnTo>
                  <a:lnTo>
                    <a:pt x="10" y="0"/>
                  </a:lnTo>
                  <a:lnTo>
                    <a:pt x="14" y="0"/>
                  </a:lnTo>
                  <a:lnTo>
                    <a:pt x="15" y="0"/>
                  </a:lnTo>
                  <a:lnTo>
                    <a:pt x="17" y="0"/>
                  </a:lnTo>
                  <a:lnTo>
                    <a:pt x="20" y="0"/>
                  </a:lnTo>
                  <a:lnTo>
                    <a:pt x="23" y="0"/>
                  </a:lnTo>
                  <a:lnTo>
                    <a:pt x="26" y="0"/>
                  </a:lnTo>
                  <a:lnTo>
                    <a:pt x="26" y="3"/>
                  </a:lnTo>
                  <a:lnTo>
                    <a:pt x="26" y="5"/>
                  </a:lnTo>
                  <a:lnTo>
                    <a:pt x="26" y="9"/>
                  </a:lnTo>
                  <a:lnTo>
                    <a:pt x="28" y="9"/>
                  </a:lnTo>
                  <a:lnTo>
                    <a:pt x="28" y="13"/>
                  </a:lnTo>
                  <a:lnTo>
                    <a:pt x="28" y="16"/>
                  </a:lnTo>
                  <a:lnTo>
                    <a:pt x="28" y="20"/>
                  </a:lnTo>
                  <a:lnTo>
                    <a:pt x="28" y="22"/>
                  </a:lnTo>
                  <a:lnTo>
                    <a:pt x="24" y="26"/>
                  </a:lnTo>
                  <a:lnTo>
                    <a:pt x="23" y="26"/>
                  </a:lnTo>
                  <a:lnTo>
                    <a:pt x="21" y="26"/>
                  </a:lnTo>
                  <a:lnTo>
                    <a:pt x="18" y="26"/>
                  </a:lnTo>
                  <a:lnTo>
                    <a:pt x="17" y="26"/>
                  </a:lnTo>
                  <a:lnTo>
                    <a:pt x="14" y="26"/>
                  </a:lnTo>
                  <a:lnTo>
                    <a:pt x="10" y="26"/>
                  </a:lnTo>
                  <a:lnTo>
                    <a:pt x="9" y="26"/>
                  </a:lnTo>
                  <a:lnTo>
                    <a:pt x="6" y="26"/>
                  </a:lnTo>
                  <a:lnTo>
                    <a:pt x="3" y="26"/>
                  </a:lnTo>
                  <a:lnTo>
                    <a:pt x="1" y="26"/>
                  </a:lnTo>
                  <a:lnTo>
                    <a:pt x="1" y="22"/>
                  </a:lnTo>
                </a:path>
              </a:pathLst>
            </a:custGeom>
            <a:gradFill rotWithShape="0">
              <a:gsLst>
                <a:gs pos="0">
                  <a:srgbClr val="D2D2D2"/>
                </a:gs>
                <a:gs pos="100000">
                  <a:srgbClr val="808080"/>
                </a:gs>
              </a:gsLst>
              <a:lin ang="0" scaled="1"/>
            </a:gradFill>
            <a:ln w="12700" cap="rnd">
              <a:solidFill>
                <a:srgbClr val="828270"/>
              </a:solidFill>
              <a:round/>
              <a:headEnd/>
              <a:tailEnd/>
            </a:ln>
          </p:spPr>
          <p:txBody>
            <a:bodyPr/>
            <a:lstStyle/>
            <a:p>
              <a:endParaRPr lang="zh-CN" altLang="en-US" sz="1800">
                <a:ea typeface="宋体" pitchFamily="2" charset="-122"/>
              </a:endParaRPr>
            </a:p>
          </p:txBody>
        </p:sp>
        <p:sp>
          <p:nvSpPr>
            <p:cNvPr id="3170" name="Oval 60"/>
            <p:cNvSpPr>
              <a:spLocks noChangeArrowheads="1"/>
            </p:cNvSpPr>
            <p:nvPr/>
          </p:nvSpPr>
          <p:spPr bwMode="gray">
            <a:xfrm>
              <a:off x="2668" y="3738"/>
              <a:ext cx="20" cy="18"/>
            </a:xfrm>
            <a:prstGeom prst="ellipse">
              <a:avLst/>
            </a:prstGeom>
            <a:solidFill>
              <a:srgbClr val="C0C0C0"/>
            </a:solidFill>
            <a:ln w="12700">
              <a:solidFill>
                <a:srgbClr val="727272"/>
              </a:solidFill>
              <a:round/>
              <a:headEnd/>
              <a:tailEnd/>
            </a:ln>
          </p:spPr>
          <p:txBody>
            <a:bodyPr wrap="none" anchor="ctr"/>
            <a:lstStyle/>
            <a:p>
              <a:endParaRPr lang="zh-CN" altLang="en-US" sz="1800">
                <a:ea typeface="宋体" pitchFamily="2" charset="-122"/>
              </a:endParaRPr>
            </a:p>
          </p:txBody>
        </p:sp>
      </p:grpSp>
      <p:sp>
        <p:nvSpPr>
          <p:cNvPr id="3092" name="Rectangle 61"/>
          <p:cNvSpPr>
            <a:spLocks noChangeArrowheads="1"/>
          </p:cNvSpPr>
          <p:nvPr/>
        </p:nvSpPr>
        <p:spPr bwMode="gray">
          <a:xfrm>
            <a:off x="4819730" y="5948363"/>
            <a:ext cx="869741" cy="195262"/>
          </a:xfrm>
          <a:prstGeom prst="rect">
            <a:avLst/>
          </a:prstGeom>
          <a:noFill/>
          <a:ln w="9525">
            <a:noFill/>
            <a:miter lim="800000"/>
            <a:headEnd/>
            <a:tailEnd/>
          </a:ln>
        </p:spPr>
        <p:txBody>
          <a:bodyPr lIns="0" tIns="0" rIns="0" bIns="0" anchor="b" anchorCtr="1"/>
          <a:lstStyle/>
          <a:p>
            <a:pPr algn="ctr" defTabSz="457200"/>
            <a:r>
              <a:rPr lang="zh-CN" altLang="zh-CN" sz="900" b="1">
                <a:solidFill>
                  <a:srgbClr val="000000"/>
                </a:solidFill>
                <a:ea typeface="楷体"/>
                <a:cs typeface="楷体"/>
              </a:rPr>
              <a:t>ERP</a:t>
            </a:r>
            <a:r>
              <a:rPr lang="zh-CN" altLang="en-US" sz="900" b="1">
                <a:solidFill>
                  <a:srgbClr val="000000"/>
                </a:solidFill>
                <a:ea typeface="楷体"/>
                <a:cs typeface="楷体"/>
              </a:rPr>
              <a:t> &amp; </a:t>
            </a:r>
            <a:r>
              <a:rPr lang="en-US" altLang="zh-CN" sz="900" b="1">
                <a:solidFill>
                  <a:srgbClr val="000000"/>
                </a:solidFill>
                <a:ea typeface="楷体"/>
                <a:cs typeface="楷体"/>
              </a:rPr>
              <a:t>SCM</a:t>
            </a:r>
          </a:p>
        </p:txBody>
      </p:sp>
      <p:sp>
        <p:nvSpPr>
          <p:cNvPr id="63" name="AutoShape 62"/>
          <p:cNvSpPr>
            <a:spLocks noChangeArrowheads="1"/>
          </p:cNvSpPr>
          <p:nvPr/>
        </p:nvSpPr>
        <p:spPr bwMode="gray">
          <a:xfrm>
            <a:off x="7307774" y="5610227"/>
            <a:ext cx="846287" cy="530225"/>
          </a:xfrm>
          <a:prstGeom prst="roundRect">
            <a:avLst>
              <a:gd name="adj" fmla="val 0"/>
            </a:avLst>
          </a:prstGeom>
          <a:solidFill>
            <a:srgbClr val="FFFFFF"/>
          </a:solidFill>
          <a:ln w="12700">
            <a:solidFill>
              <a:srgbClr val="003366"/>
            </a:solidFill>
            <a:round/>
            <a:headEnd/>
            <a:tailEnd/>
          </a:ln>
          <a:effectLst>
            <a:outerShdw dist="53882" dir="2700000" algn="ctr" rotWithShape="0">
              <a:srgbClr val="003366"/>
            </a:outerShdw>
          </a:effectLst>
        </p:spPr>
        <p:txBody>
          <a:bodyPr wrap="none" anchor="ctr"/>
          <a:lstStyle/>
          <a:p>
            <a:pPr>
              <a:defRPr/>
            </a:pPr>
            <a:endParaRPr lang="zh-CN" altLang="en-US" sz="1800">
              <a:ea typeface="宋体" pitchFamily="2" charset="-122"/>
            </a:endParaRPr>
          </a:p>
        </p:txBody>
      </p:sp>
      <p:sp>
        <p:nvSpPr>
          <p:cNvPr id="3094" name="Rectangle 63"/>
          <p:cNvSpPr>
            <a:spLocks noChangeArrowheads="1"/>
          </p:cNvSpPr>
          <p:nvPr/>
        </p:nvSpPr>
        <p:spPr bwMode="gray">
          <a:xfrm>
            <a:off x="7450451" y="5956302"/>
            <a:ext cx="686020" cy="157163"/>
          </a:xfrm>
          <a:prstGeom prst="rect">
            <a:avLst/>
          </a:prstGeom>
          <a:noFill/>
          <a:ln w="9525">
            <a:noFill/>
            <a:miter lim="800000"/>
            <a:headEnd/>
            <a:tailEnd/>
          </a:ln>
        </p:spPr>
        <p:txBody>
          <a:bodyPr lIns="0" tIns="0" rIns="0" bIns="0" anchor="b" anchorCtr="1"/>
          <a:lstStyle/>
          <a:p>
            <a:pPr algn="ctr" defTabSz="457200"/>
            <a:r>
              <a:rPr lang="zh-CN" altLang="en-US" sz="1400" b="1">
                <a:solidFill>
                  <a:srgbClr val="000000"/>
                </a:solidFill>
                <a:ea typeface="楷体"/>
                <a:cs typeface="楷体"/>
              </a:rPr>
              <a:t>。。。</a:t>
            </a:r>
          </a:p>
        </p:txBody>
      </p:sp>
      <p:sp>
        <p:nvSpPr>
          <p:cNvPr id="3095" name="Freeform 64"/>
          <p:cNvSpPr>
            <a:spLocks/>
          </p:cNvSpPr>
          <p:nvPr/>
        </p:nvSpPr>
        <p:spPr bwMode="auto">
          <a:xfrm>
            <a:off x="7479768" y="5672140"/>
            <a:ext cx="502299" cy="306387"/>
          </a:xfrm>
          <a:custGeom>
            <a:avLst/>
            <a:gdLst>
              <a:gd name="T0" fmla="*/ 0 w 368"/>
              <a:gd name="T1" fmla="*/ 2147483647 h 231"/>
              <a:gd name="T2" fmla="*/ 0 w 368"/>
              <a:gd name="T3" fmla="*/ 2147483647 h 231"/>
              <a:gd name="T4" fmla="*/ 2147483647 w 368"/>
              <a:gd name="T5" fmla="*/ 2147483647 h 231"/>
              <a:gd name="T6" fmla="*/ 2147483647 w 368"/>
              <a:gd name="T7" fmla="*/ 2147483647 h 231"/>
              <a:gd name="T8" fmla="*/ 2147483647 w 368"/>
              <a:gd name="T9" fmla="*/ 2147483647 h 231"/>
              <a:gd name="T10" fmla="*/ 2147483647 w 368"/>
              <a:gd name="T11" fmla="*/ 2147483647 h 231"/>
              <a:gd name="T12" fmla="*/ 2147483647 w 368"/>
              <a:gd name="T13" fmla="*/ 2147483647 h 231"/>
              <a:gd name="T14" fmla="*/ 2147483647 w 368"/>
              <a:gd name="T15" fmla="*/ 2147483647 h 231"/>
              <a:gd name="T16" fmla="*/ 2147483647 w 368"/>
              <a:gd name="T17" fmla="*/ 2147483647 h 231"/>
              <a:gd name="T18" fmla="*/ 2147483647 w 368"/>
              <a:gd name="T19" fmla="*/ 2147483647 h 231"/>
              <a:gd name="T20" fmla="*/ 2147483647 w 368"/>
              <a:gd name="T21" fmla="*/ 2147483647 h 231"/>
              <a:gd name="T22" fmla="*/ 2147483647 w 368"/>
              <a:gd name="T23" fmla="*/ 2147483647 h 231"/>
              <a:gd name="T24" fmla="*/ 2147483647 w 368"/>
              <a:gd name="T25" fmla="*/ 2147483647 h 231"/>
              <a:gd name="T26" fmla="*/ 2147483647 w 368"/>
              <a:gd name="T27" fmla="*/ 2147483647 h 231"/>
              <a:gd name="T28" fmla="*/ 2147483647 w 368"/>
              <a:gd name="T29" fmla="*/ 2147483647 h 231"/>
              <a:gd name="T30" fmla="*/ 2147483647 w 368"/>
              <a:gd name="T31" fmla="*/ 2147483647 h 231"/>
              <a:gd name="T32" fmla="*/ 2147483647 w 368"/>
              <a:gd name="T33" fmla="*/ 2147483647 h 231"/>
              <a:gd name="T34" fmla="*/ 2147483647 w 368"/>
              <a:gd name="T35" fmla="*/ 2147483647 h 231"/>
              <a:gd name="T36" fmla="*/ 2147483647 w 368"/>
              <a:gd name="T37" fmla="*/ 2147483647 h 231"/>
              <a:gd name="T38" fmla="*/ 2147483647 w 368"/>
              <a:gd name="T39" fmla="*/ 0 h 231"/>
              <a:gd name="T40" fmla="*/ 2147483647 w 368"/>
              <a:gd name="T41" fmla="*/ 0 h 231"/>
              <a:gd name="T42" fmla="*/ 2147483647 w 368"/>
              <a:gd name="T43" fmla="*/ 0 h 231"/>
              <a:gd name="T44" fmla="*/ 2147483647 w 368"/>
              <a:gd name="T45" fmla="*/ 0 h 231"/>
              <a:gd name="T46" fmla="*/ 2147483647 w 368"/>
              <a:gd name="T47" fmla="*/ 2147483647 h 231"/>
              <a:gd name="T48" fmla="*/ 2147483647 w 368"/>
              <a:gd name="T49" fmla="*/ 2147483647 h 231"/>
              <a:gd name="T50" fmla="*/ 2147483647 w 368"/>
              <a:gd name="T51" fmla="*/ 2147483647 h 231"/>
              <a:gd name="T52" fmla="*/ 0 w 368"/>
              <a:gd name="T53" fmla="*/ 2147483647 h 231"/>
              <a:gd name="T54" fmla="*/ 0 w 368"/>
              <a:gd name="T55" fmla="*/ 2147483647 h 231"/>
              <a:gd name="T56" fmla="*/ 0 w 368"/>
              <a:gd name="T57" fmla="*/ 2147483647 h 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68"/>
              <a:gd name="T88" fmla="*/ 0 h 231"/>
              <a:gd name="T89" fmla="*/ 368 w 368"/>
              <a:gd name="T90" fmla="*/ 231 h 23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68" h="231">
                <a:moveTo>
                  <a:pt x="0" y="215"/>
                </a:moveTo>
                <a:lnTo>
                  <a:pt x="0" y="219"/>
                </a:lnTo>
                <a:lnTo>
                  <a:pt x="1" y="222"/>
                </a:lnTo>
                <a:lnTo>
                  <a:pt x="3" y="227"/>
                </a:lnTo>
                <a:lnTo>
                  <a:pt x="8" y="229"/>
                </a:lnTo>
                <a:lnTo>
                  <a:pt x="11" y="230"/>
                </a:lnTo>
                <a:lnTo>
                  <a:pt x="15" y="230"/>
                </a:lnTo>
                <a:lnTo>
                  <a:pt x="352" y="230"/>
                </a:lnTo>
                <a:lnTo>
                  <a:pt x="355" y="230"/>
                </a:lnTo>
                <a:lnTo>
                  <a:pt x="359" y="229"/>
                </a:lnTo>
                <a:lnTo>
                  <a:pt x="364" y="227"/>
                </a:lnTo>
                <a:lnTo>
                  <a:pt x="367" y="222"/>
                </a:lnTo>
                <a:lnTo>
                  <a:pt x="367" y="219"/>
                </a:lnTo>
                <a:lnTo>
                  <a:pt x="367" y="215"/>
                </a:lnTo>
                <a:lnTo>
                  <a:pt x="367" y="15"/>
                </a:lnTo>
                <a:lnTo>
                  <a:pt x="367" y="12"/>
                </a:lnTo>
                <a:lnTo>
                  <a:pt x="367" y="9"/>
                </a:lnTo>
                <a:lnTo>
                  <a:pt x="364" y="4"/>
                </a:lnTo>
                <a:lnTo>
                  <a:pt x="359" y="1"/>
                </a:lnTo>
                <a:lnTo>
                  <a:pt x="356" y="0"/>
                </a:lnTo>
                <a:lnTo>
                  <a:pt x="352" y="0"/>
                </a:lnTo>
                <a:lnTo>
                  <a:pt x="15" y="0"/>
                </a:lnTo>
                <a:lnTo>
                  <a:pt x="11" y="0"/>
                </a:lnTo>
                <a:lnTo>
                  <a:pt x="8" y="1"/>
                </a:lnTo>
                <a:lnTo>
                  <a:pt x="4" y="3"/>
                </a:lnTo>
                <a:lnTo>
                  <a:pt x="1" y="8"/>
                </a:lnTo>
                <a:lnTo>
                  <a:pt x="0" y="11"/>
                </a:lnTo>
                <a:lnTo>
                  <a:pt x="0" y="15"/>
                </a:lnTo>
                <a:lnTo>
                  <a:pt x="0" y="215"/>
                </a:lnTo>
              </a:path>
            </a:pathLst>
          </a:custGeom>
          <a:solidFill>
            <a:srgbClr val="404040"/>
          </a:solidFill>
          <a:ln w="12700" cap="rnd">
            <a:solidFill>
              <a:srgbClr val="000000"/>
            </a:solidFill>
            <a:round/>
            <a:headEnd/>
            <a:tailEnd/>
          </a:ln>
        </p:spPr>
        <p:txBody>
          <a:bodyPr/>
          <a:lstStyle/>
          <a:p>
            <a:endParaRPr lang="zh-CN" altLang="en-US" sz="1800">
              <a:ea typeface="宋体" pitchFamily="2" charset="-122"/>
            </a:endParaRPr>
          </a:p>
        </p:txBody>
      </p:sp>
      <p:sp>
        <p:nvSpPr>
          <p:cNvPr id="3096" name="Freeform 65"/>
          <p:cNvSpPr>
            <a:spLocks/>
          </p:cNvSpPr>
          <p:nvPr/>
        </p:nvSpPr>
        <p:spPr bwMode="auto">
          <a:xfrm>
            <a:off x="7483677" y="5667377"/>
            <a:ext cx="502299" cy="307975"/>
          </a:xfrm>
          <a:custGeom>
            <a:avLst/>
            <a:gdLst>
              <a:gd name="T0" fmla="*/ 0 w 368"/>
              <a:gd name="T1" fmla="*/ 2147483647 h 231"/>
              <a:gd name="T2" fmla="*/ 0 w 368"/>
              <a:gd name="T3" fmla="*/ 2147483647 h 231"/>
              <a:gd name="T4" fmla="*/ 2147483647 w 368"/>
              <a:gd name="T5" fmla="*/ 2147483647 h 231"/>
              <a:gd name="T6" fmla="*/ 2147483647 w 368"/>
              <a:gd name="T7" fmla="*/ 2147483647 h 231"/>
              <a:gd name="T8" fmla="*/ 2147483647 w 368"/>
              <a:gd name="T9" fmla="*/ 2147483647 h 231"/>
              <a:gd name="T10" fmla="*/ 2147483647 w 368"/>
              <a:gd name="T11" fmla="*/ 2147483647 h 231"/>
              <a:gd name="T12" fmla="*/ 2147483647 w 368"/>
              <a:gd name="T13" fmla="*/ 2147483647 h 231"/>
              <a:gd name="T14" fmla="*/ 2147483647 w 368"/>
              <a:gd name="T15" fmla="*/ 2147483647 h 231"/>
              <a:gd name="T16" fmla="*/ 2147483647 w 368"/>
              <a:gd name="T17" fmla="*/ 2147483647 h 231"/>
              <a:gd name="T18" fmla="*/ 2147483647 w 368"/>
              <a:gd name="T19" fmla="*/ 2147483647 h 231"/>
              <a:gd name="T20" fmla="*/ 2147483647 w 368"/>
              <a:gd name="T21" fmla="*/ 2147483647 h 231"/>
              <a:gd name="T22" fmla="*/ 2147483647 w 368"/>
              <a:gd name="T23" fmla="*/ 2147483647 h 231"/>
              <a:gd name="T24" fmla="*/ 2147483647 w 368"/>
              <a:gd name="T25" fmla="*/ 2147483647 h 231"/>
              <a:gd name="T26" fmla="*/ 2147483647 w 368"/>
              <a:gd name="T27" fmla="*/ 2147483647 h 231"/>
              <a:gd name="T28" fmla="*/ 2147483647 w 368"/>
              <a:gd name="T29" fmla="*/ 2147483647 h 231"/>
              <a:gd name="T30" fmla="*/ 2147483647 w 368"/>
              <a:gd name="T31" fmla="*/ 2147483647 h 231"/>
              <a:gd name="T32" fmla="*/ 2147483647 w 368"/>
              <a:gd name="T33" fmla="*/ 2147483647 h 231"/>
              <a:gd name="T34" fmla="*/ 2147483647 w 368"/>
              <a:gd name="T35" fmla="*/ 0 h 231"/>
              <a:gd name="T36" fmla="*/ 2147483647 w 368"/>
              <a:gd name="T37" fmla="*/ 0 h 231"/>
              <a:gd name="T38" fmla="*/ 2147483647 w 368"/>
              <a:gd name="T39" fmla="*/ 0 h 231"/>
              <a:gd name="T40" fmla="*/ 2147483647 w 368"/>
              <a:gd name="T41" fmla="*/ 0 h 231"/>
              <a:gd name="T42" fmla="*/ 2147483647 w 368"/>
              <a:gd name="T43" fmla="*/ 2147483647 h 231"/>
              <a:gd name="T44" fmla="*/ 2147483647 w 368"/>
              <a:gd name="T45" fmla="*/ 2147483647 h 231"/>
              <a:gd name="T46" fmla="*/ 2147483647 w 368"/>
              <a:gd name="T47" fmla="*/ 2147483647 h 231"/>
              <a:gd name="T48" fmla="*/ 0 w 368"/>
              <a:gd name="T49" fmla="*/ 2147483647 h 231"/>
              <a:gd name="T50" fmla="*/ 0 w 368"/>
              <a:gd name="T51" fmla="*/ 2147483647 h 231"/>
              <a:gd name="T52" fmla="*/ 0 w 368"/>
              <a:gd name="T53" fmla="*/ 2147483647 h 2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68"/>
              <a:gd name="T82" fmla="*/ 0 h 231"/>
              <a:gd name="T83" fmla="*/ 368 w 368"/>
              <a:gd name="T84" fmla="*/ 231 h 2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68" h="231">
                <a:moveTo>
                  <a:pt x="0" y="215"/>
                </a:moveTo>
                <a:lnTo>
                  <a:pt x="0" y="218"/>
                </a:lnTo>
                <a:lnTo>
                  <a:pt x="1" y="222"/>
                </a:lnTo>
                <a:lnTo>
                  <a:pt x="3" y="227"/>
                </a:lnTo>
                <a:lnTo>
                  <a:pt x="8" y="229"/>
                </a:lnTo>
                <a:lnTo>
                  <a:pt x="11" y="230"/>
                </a:lnTo>
                <a:lnTo>
                  <a:pt x="15" y="230"/>
                </a:lnTo>
                <a:lnTo>
                  <a:pt x="352" y="230"/>
                </a:lnTo>
                <a:lnTo>
                  <a:pt x="364" y="226"/>
                </a:lnTo>
                <a:lnTo>
                  <a:pt x="367" y="221"/>
                </a:lnTo>
                <a:lnTo>
                  <a:pt x="367" y="218"/>
                </a:lnTo>
                <a:lnTo>
                  <a:pt x="367" y="215"/>
                </a:lnTo>
                <a:lnTo>
                  <a:pt x="367" y="15"/>
                </a:lnTo>
                <a:lnTo>
                  <a:pt x="367" y="11"/>
                </a:lnTo>
                <a:lnTo>
                  <a:pt x="367" y="8"/>
                </a:lnTo>
                <a:lnTo>
                  <a:pt x="364" y="3"/>
                </a:lnTo>
                <a:lnTo>
                  <a:pt x="359" y="1"/>
                </a:lnTo>
                <a:lnTo>
                  <a:pt x="356" y="0"/>
                </a:lnTo>
                <a:lnTo>
                  <a:pt x="352" y="0"/>
                </a:lnTo>
                <a:lnTo>
                  <a:pt x="15" y="0"/>
                </a:lnTo>
                <a:lnTo>
                  <a:pt x="12" y="0"/>
                </a:lnTo>
                <a:lnTo>
                  <a:pt x="9" y="1"/>
                </a:lnTo>
                <a:lnTo>
                  <a:pt x="4" y="3"/>
                </a:lnTo>
                <a:lnTo>
                  <a:pt x="1" y="8"/>
                </a:lnTo>
                <a:lnTo>
                  <a:pt x="0" y="11"/>
                </a:lnTo>
                <a:lnTo>
                  <a:pt x="0" y="15"/>
                </a:lnTo>
                <a:lnTo>
                  <a:pt x="0" y="215"/>
                </a:lnTo>
              </a:path>
            </a:pathLst>
          </a:custGeom>
          <a:solidFill>
            <a:srgbClr val="C0C0C0"/>
          </a:solidFill>
          <a:ln w="9525" cap="rnd">
            <a:noFill/>
            <a:round/>
            <a:headEnd/>
            <a:tailEnd/>
          </a:ln>
        </p:spPr>
        <p:txBody>
          <a:bodyPr/>
          <a:lstStyle/>
          <a:p>
            <a:endParaRPr lang="zh-CN" altLang="en-US" sz="1800">
              <a:ea typeface="宋体" pitchFamily="2" charset="-122"/>
            </a:endParaRPr>
          </a:p>
        </p:txBody>
      </p:sp>
      <p:sp>
        <p:nvSpPr>
          <p:cNvPr id="3097" name="Freeform 66"/>
          <p:cNvSpPr>
            <a:spLocks/>
          </p:cNvSpPr>
          <p:nvPr/>
        </p:nvSpPr>
        <p:spPr bwMode="auto">
          <a:xfrm>
            <a:off x="7491495" y="5676902"/>
            <a:ext cx="480800" cy="290513"/>
          </a:xfrm>
          <a:custGeom>
            <a:avLst/>
            <a:gdLst>
              <a:gd name="T0" fmla="*/ 0 w 353"/>
              <a:gd name="T1" fmla="*/ 2147483647 h 219"/>
              <a:gd name="T2" fmla="*/ 0 w 353"/>
              <a:gd name="T3" fmla="*/ 2147483647 h 219"/>
              <a:gd name="T4" fmla="*/ 2147483647 w 353"/>
              <a:gd name="T5" fmla="*/ 2147483647 h 219"/>
              <a:gd name="T6" fmla="*/ 2147483647 w 353"/>
              <a:gd name="T7" fmla="*/ 2147483647 h 219"/>
              <a:gd name="T8" fmla="*/ 2147483647 w 353"/>
              <a:gd name="T9" fmla="*/ 2147483647 h 219"/>
              <a:gd name="T10" fmla="*/ 2147483647 w 353"/>
              <a:gd name="T11" fmla="*/ 2147483647 h 219"/>
              <a:gd name="T12" fmla="*/ 2147483647 w 353"/>
              <a:gd name="T13" fmla="*/ 2147483647 h 219"/>
              <a:gd name="T14" fmla="*/ 2147483647 w 353"/>
              <a:gd name="T15" fmla="*/ 2147483647 h 219"/>
              <a:gd name="T16" fmla="*/ 2147483647 w 353"/>
              <a:gd name="T17" fmla="*/ 2147483647 h 219"/>
              <a:gd name="T18" fmla="*/ 2147483647 w 353"/>
              <a:gd name="T19" fmla="*/ 2147483647 h 219"/>
              <a:gd name="T20" fmla="*/ 2147483647 w 353"/>
              <a:gd name="T21" fmla="*/ 2147483647 h 219"/>
              <a:gd name="T22" fmla="*/ 2147483647 w 353"/>
              <a:gd name="T23" fmla="*/ 2147483647 h 219"/>
              <a:gd name="T24" fmla="*/ 2147483647 w 353"/>
              <a:gd name="T25" fmla="*/ 2147483647 h 219"/>
              <a:gd name="T26" fmla="*/ 2147483647 w 353"/>
              <a:gd name="T27" fmla="*/ 2147483647 h 219"/>
              <a:gd name="T28" fmla="*/ 2147483647 w 353"/>
              <a:gd name="T29" fmla="*/ 2147483647 h 219"/>
              <a:gd name="T30" fmla="*/ 2147483647 w 353"/>
              <a:gd name="T31" fmla="*/ 2147483647 h 219"/>
              <a:gd name="T32" fmla="*/ 2147483647 w 353"/>
              <a:gd name="T33" fmla="*/ 0 h 219"/>
              <a:gd name="T34" fmla="*/ 2147483647 w 353"/>
              <a:gd name="T35" fmla="*/ 0 h 219"/>
              <a:gd name="T36" fmla="*/ 2147483647 w 353"/>
              <a:gd name="T37" fmla="*/ 0 h 219"/>
              <a:gd name="T38" fmla="*/ 2147483647 w 353"/>
              <a:gd name="T39" fmla="*/ 0 h 219"/>
              <a:gd name="T40" fmla="*/ 2147483647 w 353"/>
              <a:gd name="T41" fmla="*/ 0 h 219"/>
              <a:gd name="T42" fmla="*/ 2147483647 w 353"/>
              <a:gd name="T43" fmla="*/ 0 h 219"/>
              <a:gd name="T44" fmla="*/ 2147483647 w 353"/>
              <a:gd name="T45" fmla="*/ 2147483647 h 219"/>
              <a:gd name="T46" fmla="*/ 2147483647 w 353"/>
              <a:gd name="T47" fmla="*/ 2147483647 h 219"/>
              <a:gd name="T48" fmla="*/ 0 w 353"/>
              <a:gd name="T49" fmla="*/ 2147483647 h 219"/>
              <a:gd name="T50" fmla="*/ 0 w 353"/>
              <a:gd name="T51" fmla="*/ 2147483647 h 219"/>
              <a:gd name="T52" fmla="*/ 0 w 353"/>
              <a:gd name="T53" fmla="*/ 2147483647 h 2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3"/>
              <a:gd name="T82" fmla="*/ 0 h 219"/>
              <a:gd name="T83" fmla="*/ 353 w 353"/>
              <a:gd name="T84" fmla="*/ 219 h 2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3" h="219">
                <a:moveTo>
                  <a:pt x="0" y="203"/>
                </a:moveTo>
                <a:lnTo>
                  <a:pt x="0" y="207"/>
                </a:lnTo>
                <a:lnTo>
                  <a:pt x="1" y="210"/>
                </a:lnTo>
                <a:lnTo>
                  <a:pt x="3" y="214"/>
                </a:lnTo>
                <a:lnTo>
                  <a:pt x="7" y="217"/>
                </a:lnTo>
                <a:lnTo>
                  <a:pt x="11" y="217"/>
                </a:lnTo>
                <a:lnTo>
                  <a:pt x="14" y="218"/>
                </a:lnTo>
                <a:lnTo>
                  <a:pt x="337" y="218"/>
                </a:lnTo>
                <a:lnTo>
                  <a:pt x="341" y="218"/>
                </a:lnTo>
                <a:lnTo>
                  <a:pt x="343" y="217"/>
                </a:lnTo>
                <a:lnTo>
                  <a:pt x="348" y="215"/>
                </a:lnTo>
                <a:lnTo>
                  <a:pt x="352" y="203"/>
                </a:lnTo>
                <a:lnTo>
                  <a:pt x="352" y="14"/>
                </a:lnTo>
                <a:lnTo>
                  <a:pt x="352" y="11"/>
                </a:lnTo>
                <a:lnTo>
                  <a:pt x="351" y="8"/>
                </a:lnTo>
                <a:lnTo>
                  <a:pt x="348" y="3"/>
                </a:lnTo>
                <a:lnTo>
                  <a:pt x="344" y="0"/>
                </a:lnTo>
                <a:lnTo>
                  <a:pt x="341" y="0"/>
                </a:lnTo>
                <a:lnTo>
                  <a:pt x="337" y="0"/>
                </a:lnTo>
                <a:lnTo>
                  <a:pt x="14" y="0"/>
                </a:lnTo>
                <a:lnTo>
                  <a:pt x="11" y="0"/>
                </a:lnTo>
                <a:lnTo>
                  <a:pt x="8" y="0"/>
                </a:lnTo>
                <a:lnTo>
                  <a:pt x="4" y="3"/>
                </a:lnTo>
                <a:lnTo>
                  <a:pt x="1" y="7"/>
                </a:lnTo>
                <a:lnTo>
                  <a:pt x="0" y="10"/>
                </a:lnTo>
                <a:lnTo>
                  <a:pt x="0" y="14"/>
                </a:lnTo>
                <a:lnTo>
                  <a:pt x="0" y="203"/>
                </a:lnTo>
              </a:path>
            </a:pathLst>
          </a:custGeom>
          <a:noFill/>
          <a:ln w="12700" cap="rnd">
            <a:solidFill>
              <a:srgbClr val="000080"/>
            </a:solidFill>
            <a:round/>
            <a:headEnd/>
            <a:tailEnd/>
          </a:ln>
        </p:spPr>
        <p:txBody>
          <a:bodyPr/>
          <a:lstStyle/>
          <a:p>
            <a:endParaRPr lang="zh-CN" altLang="en-US" sz="1800">
              <a:ea typeface="宋体" pitchFamily="2" charset="-122"/>
            </a:endParaRPr>
          </a:p>
        </p:txBody>
      </p:sp>
      <p:sp>
        <p:nvSpPr>
          <p:cNvPr id="3098" name="Freeform 67"/>
          <p:cNvSpPr>
            <a:spLocks/>
          </p:cNvSpPr>
          <p:nvPr/>
        </p:nvSpPr>
        <p:spPr bwMode="auto">
          <a:xfrm>
            <a:off x="7501267" y="5668965"/>
            <a:ext cx="482756" cy="287337"/>
          </a:xfrm>
          <a:custGeom>
            <a:avLst/>
            <a:gdLst>
              <a:gd name="T0" fmla="*/ 2147483647 w 354"/>
              <a:gd name="T1" fmla="*/ 2147483647 h 216"/>
              <a:gd name="T2" fmla="*/ 2147483647 w 354"/>
              <a:gd name="T3" fmla="*/ 2147483647 h 216"/>
              <a:gd name="T4" fmla="*/ 2147483647 w 354"/>
              <a:gd name="T5" fmla="*/ 2147483647 h 216"/>
              <a:gd name="T6" fmla="*/ 2147483647 w 354"/>
              <a:gd name="T7" fmla="*/ 2147483647 h 216"/>
              <a:gd name="T8" fmla="*/ 2147483647 w 354"/>
              <a:gd name="T9" fmla="*/ 2147483647 h 216"/>
              <a:gd name="T10" fmla="*/ 2147483647 w 354"/>
              <a:gd name="T11" fmla="*/ 2147483647 h 216"/>
              <a:gd name="T12" fmla="*/ 2147483647 w 354"/>
              <a:gd name="T13" fmla="*/ 2147483647 h 216"/>
              <a:gd name="T14" fmla="*/ 2147483647 w 354"/>
              <a:gd name="T15" fmla="*/ 0 h 216"/>
              <a:gd name="T16" fmla="*/ 0 w 354"/>
              <a:gd name="T17" fmla="*/ 0 h 2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4"/>
              <a:gd name="T28" fmla="*/ 0 h 216"/>
              <a:gd name="T29" fmla="*/ 354 w 354"/>
              <a:gd name="T30" fmla="*/ 216 h 2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4" h="216">
                <a:moveTo>
                  <a:pt x="353" y="215"/>
                </a:moveTo>
                <a:lnTo>
                  <a:pt x="353" y="16"/>
                </a:lnTo>
                <a:lnTo>
                  <a:pt x="353" y="12"/>
                </a:lnTo>
                <a:lnTo>
                  <a:pt x="352" y="9"/>
                </a:lnTo>
                <a:lnTo>
                  <a:pt x="349" y="4"/>
                </a:lnTo>
                <a:lnTo>
                  <a:pt x="344" y="1"/>
                </a:lnTo>
                <a:lnTo>
                  <a:pt x="341" y="1"/>
                </a:lnTo>
                <a:lnTo>
                  <a:pt x="338" y="0"/>
                </a:lnTo>
                <a:lnTo>
                  <a:pt x="0" y="0"/>
                </a:lnTo>
              </a:path>
            </a:pathLst>
          </a:custGeom>
          <a:noFill/>
          <a:ln w="12700" cap="rnd">
            <a:solidFill>
              <a:srgbClr val="FFFFFF"/>
            </a:solidFill>
            <a:round/>
            <a:headEnd type="none" w="sm" len="sm"/>
            <a:tailEnd type="none" w="sm" len="sm"/>
          </a:ln>
        </p:spPr>
        <p:txBody>
          <a:bodyPr/>
          <a:lstStyle/>
          <a:p>
            <a:endParaRPr lang="zh-CN" altLang="en-US" sz="1800">
              <a:ea typeface="宋体" pitchFamily="2" charset="-122"/>
            </a:endParaRPr>
          </a:p>
        </p:txBody>
      </p:sp>
      <p:sp>
        <p:nvSpPr>
          <p:cNvPr id="3099" name="Freeform 68"/>
          <p:cNvSpPr>
            <a:spLocks/>
          </p:cNvSpPr>
          <p:nvPr/>
        </p:nvSpPr>
        <p:spPr bwMode="auto">
          <a:xfrm>
            <a:off x="7483677" y="5667377"/>
            <a:ext cx="502299" cy="307975"/>
          </a:xfrm>
          <a:custGeom>
            <a:avLst/>
            <a:gdLst>
              <a:gd name="T0" fmla="*/ 0 w 368"/>
              <a:gd name="T1" fmla="*/ 2147483647 h 231"/>
              <a:gd name="T2" fmla="*/ 0 w 368"/>
              <a:gd name="T3" fmla="*/ 2147483647 h 231"/>
              <a:gd name="T4" fmla="*/ 2147483647 w 368"/>
              <a:gd name="T5" fmla="*/ 2147483647 h 231"/>
              <a:gd name="T6" fmla="*/ 2147483647 w 368"/>
              <a:gd name="T7" fmla="*/ 2147483647 h 231"/>
              <a:gd name="T8" fmla="*/ 2147483647 w 368"/>
              <a:gd name="T9" fmla="*/ 2147483647 h 231"/>
              <a:gd name="T10" fmla="*/ 2147483647 w 368"/>
              <a:gd name="T11" fmla="*/ 2147483647 h 231"/>
              <a:gd name="T12" fmla="*/ 2147483647 w 368"/>
              <a:gd name="T13" fmla="*/ 2147483647 h 231"/>
              <a:gd name="T14" fmla="*/ 2147483647 w 368"/>
              <a:gd name="T15" fmla="*/ 2147483647 h 231"/>
              <a:gd name="T16" fmla="*/ 2147483647 w 368"/>
              <a:gd name="T17" fmla="*/ 2147483647 h 231"/>
              <a:gd name="T18" fmla="*/ 2147483647 w 368"/>
              <a:gd name="T19" fmla="*/ 2147483647 h 231"/>
              <a:gd name="T20" fmla="*/ 2147483647 w 368"/>
              <a:gd name="T21" fmla="*/ 2147483647 h 231"/>
              <a:gd name="T22" fmla="*/ 2147483647 w 368"/>
              <a:gd name="T23" fmla="*/ 2147483647 h 231"/>
              <a:gd name="T24" fmla="*/ 2147483647 w 368"/>
              <a:gd name="T25" fmla="*/ 2147483647 h 231"/>
              <a:gd name="T26" fmla="*/ 2147483647 w 368"/>
              <a:gd name="T27" fmla="*/ 2147483647 h 231"/>
              <a:gd name="T28" fmla="*/ 2147483647 w 368"/>
              <a:gd name="T29" fmla="*/ 2147483647 h 231"/>
              <a:gd name="T30" fmla="*/ 2147483647 w 368"/>
              <a:gd name="T31" fmla="*/ 2147483647 h 231"/>
              <a:gd name="T32" fmla="*/ 2147483647 w 368"/>
              <a:gd name="T33" fmla="*/ 2147483647 h 231"/>
              <a:gd name="T34" fmla="*/ 2147483647 w 368"/>
              <a:gd name="T35" fmla="*/ 0 h 231"/>
              <a:gd name="T36" fmla="*/ 2147483647 w 368"/>
              <a:gd name="T37" fmla="*/ 0 h 231"/>
              <a:gd name="T38" fmla="*/ 2147483647 w 368"/>
              <a:gd name="T39" fmla="*/ 0 h 231"/>
              <a:gd name="T40" fmla="*/ 2147483647 w 368"/>
              <a:gd name="T41" fmla="*/ 0 h 231"/>
              <a:gd name="T42" fmla="*/ 2147483647 w 368"/>
              <a:gd name="T43" fmla="*/ 2147483647 h 231"/>
              <a:gd name="T44" fmla="*/ 2147483647 w 368"/>
              <a:gd name="T45" fmla="*/ 2147483647 h 231"/>
              <a:gd name="T46" fmla="*/ 2147483647 w 368"/>
              <a:gd name="T47" fmla="*/ 2147483647 h 231"/>
              <a:gd name="T48" fmla="*/ 0 w 368"/>
              <a:gd name="T49" fmla="*/ 2147483647 h 231"/>
              <a:gd name="T50" fmla="*/ 0 w 368"/>
              <a:gd name="T51" fmla="*/ 2147483647 h 231"/>
              <a:gd name="T52" fmla="*/ 0 w 368"/>
              <a:gd name="T53" fmla="*/ 2147483647 h 2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68"/>
              <a:gd name="T82" fmla="*/ 0 h 231"/>
              <a:gd name="T83" fmla="*/ 368 w 368"/>
              <a:gd name="T84" fmla="*/ 231 h 2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68" h="231">
                <a:moveTo>
                  <a:pt x="0" y="215"/>
                </a:moveTo>
                <a:lnTo>
                  <a:pt x="0" y="218"/>
                </a:lnTo>
                <a:lnTo>
                  <a:pt x="1" y="222"/>
                </a:lnTo>
                <a:lnTo>
                  <a:pt x="3" y="227"/>
                </a:lnTo>
                <a:lnTo>
                  <a:pt x="8" y="229"/>
                </a:lnTo>
                <a:lnTo>
                  <a:pt x="11" y="230"/>
                </a:lnTo>
                <a:lnTo>
                  <a:pt x="15" y="230"/>
                </a:lnTo>
                <a:lnTo>
                  <a:pt x="352" y="230"/>
                </a:lnTo>
                <a:lnTo>
                  <a:pt x="364" y="226"/>
                </a:lnTo>
                <a:lnTo>
                  <a:pt x="367" y="221"/>
                </a:lnTo>
                <a:lnTo>
                  <a:pt x="367" y="218"/>
                </a:lnTo>
                <a:lnTo>
                  <a:pt x="367" y="215"/>
                </a:lnTo>
                <a:lnTo>
                  <a:pt x="367" y="15"/>
                </a:lnTo>
                <a:lnTo>
                  <a:pt x="367" y="11"/>
                </a:lnTo>
                <a:lnTo>
                  <a:pt x="367" y="8"/>
                </a:lnTo>
                <a:lnTo>
                  <a:pt x="364" y="3"/>
                </a:lnTo>
                <a:lnTo>
                  <a:pt x="359" y="1"/>
                </a:lnTo>
                <a:lnTo>
                  <a:pt x="356" y="0"/>
                </a:lnTo>
                <a:lnTo>
                  <a:pt x="352" y="0"/>
                </a:lnTo>
                <a:lnTo>
                  <a:pt x="15" y="0"/>
                </a:lnTo>
                <a:lnTo>
                  <a:pt x="12" y="0"/>
                </a:lnTo>
                <a:lnTo>
                  <a:pt x="9" y="1"/>
                </a:lnTo>
                <a:lnTo>
                  <a:pt x="4" y="3"/>
                </a:lnTo>
                <a:lnTo>
                  <a:pt x="1" y="8"/>
                </a:lnTo>
                <a:lnTo>
                  <a:pt x="0" y="11"/>
                </a:lnTo>
                <a:lnTo>
                  <a:pt x="0" y="15"/>
                </a:lnTo>
                <a:lnTo>
                  <a:pt x="0" y="215"/>
                </a:lnTo>
              </a:path>
            </a:pathLst>
          </a:custGeom>
          <a:noFill/>
          <a:ln w="12700" cap="rnd">
            <a:solidFill>
              <a:srgbClr val="000000"/>
            </a:solidFill>
            <a:round/>
            <a:headEnd/>
            <a:tailEnd/>
          </a:ln>
        </p:spPr>
        <p:txBody>
          <a:bodyPr/>
          <a:lstStyle/>
          <a:p>
            <a:endParaRPr lang="zh-CN" altLang="en-US" sz="1800">
              <a:ea typeface="宋体" pitchFamily="2" charset="-122"/>
            </a:endParaRPr>
          </a:p>
        </p:txBody>
      </p:sp>
      <p:sp>
        <p:nvSpPr>
          <p:cNvPr id="3100" name="Rectangle 69"/>
          <p:cNvSpPr>
            <a:spLocks noChangeArrowheads="1"/>
          </p:cNvSpPr>
          <p:nvPr/>
        </p:nvSpPr>
        <p:spPr bwMode="auto">
          <a:xfrm>
            <a:off x="7491495" y="5654675"/>
            <a:ext cx="468077" cy="154530"/>
          </a:xfrm>
          <a:prstGeom prst="rect">
            <a:avLst/>
          </a:prstGeom>
          <a:noFill/>
          <a:ln w="9525">
            <a:noFill/>
            <a:miter lim="800000"/>
            <a:headEnd/>
            <a:tailEnd/>
          </a:ln>
        </p:spPr>
        <p:txBody>
          <a:bodyPr wrap="none" lIns="92075" tIns="46038" rIns="92075" bIns="46038">
            <a:spAutoFit/>
          </a:bodyPr>
          <a:lstStyle/>
          <a:p>
            <a:r>
              <a:rPr lang="en-US" altLang="zh-TW" sz="400" b="1">
                <a:solidFill>
                  <a:srgbClr val="000080"/>
                </a:solidFill>
                <a:latin typeface="楷体"/>
                <a:ea typeface="楷体"/>
                <a:cs typeface="楷体"/>
              </a:rPr>
              <a:t>CREDIT CARD</a:t>
            </a:r>
          </a:p>
        </p:txBody>
      </p:sp>
      <p:sp>
        <p:nvSpPr>
          <p:cNvPr id="3101" name="Rectangle 70"/>
          <p:cNvSpPr>
            <a:spLocks noChangeArrowheads="1"/>
          </p:cNvSpPr>
          <p:nvPr/>
        </p:nvSpPr>
        <p:spPr bwMode="auto">
          <a:xfrm>
            <a:off x="7446541" y="5761038"/>
            <a:ext cx="596317" cy="154530"/>
          </a:xfrm>
          <a:prstGeom prst="rect">
            <a:avLst/>
          </a:prstGeom>
          <a:noFill/>
          <a:ln w="9525">
            <a:noFill/>
            <a:miter lim="800000"/>
            <a:headEnd/>
            <a:tailEnd/>
          </a:ln>
        </p:spPr>
        <p:txBody>
          <a:bodyPr wrap="none" lIns="92075" tIns="46038" rIns="92075" bIns="46038">
            <a:spAutoFit/>
          </a:bodyPr>
          <a:lstStyle/>
          <a:p>
            <a:r>
              <a:rPr lang="en-US" altLang="en-GB" sz="400">
                <a:solidFill>
                  <a:srgbClr val="000000"/>
                </a:solidFill>
                <a:latin typeface="楷体"/>
                <a:ea typeface="楷体"/>
                <a:cs typeface="楷体"/>
              </a:rPr>
              <a:t>1234  5678  9012</a:t>
            </a:r>
          </a:p>
        </p:txBody>
      </p:sp>
      <p:sp>
        <p:nvSpPr>
          <p:cNvPr id="3102" name="Rectangle 71"/>
          <p:cNvSpPr>
            <a:spLocks noChangeArrowheads="1"/>
          </p:cNvSpPr>
          <p:nvPr/>
        </p:nvSpPr>
        <p:spPr bwMode="auto">
          <a:xfrm>
            <a:off x="7448497" y="5757863"/>
            <a:ext cx="596317" cy="154530"/>
          </a:xfrm>
          <a:prstGeom prst="rect">
            <a:avLst/>
          </a:prstGeom>
          <a:noFill/>
          <a:ln w="9525">
            <a:noFill/>
            <a:miter lim="800000"/>
            <a:headEnd/>
            <a:tailEnd/>
          </a:ln>
        </p:spPr>
        <p:txBody>
          <a:bodyPr wrap="none" lIns="92075" tIns="46038" rIns="92075" bIns="46038">
            <a:spAutoFit/>
          </a:bodyPr>
          <a:lstStyle/>
          <a:p>
            <a:r>
              <a:rPr lang="en-US" altLang="en-GB" sz="400">
                <a:solidFill>
                  <a:srgbClr val="FFFFFF"/>
                </a:solidFill>
                <a:latin typeface="楷体"/>
                <a:ea typeface="楷体"/>
                <a:cs typeface="楷体"/>
              </a:rPr>
              <a:t>1234  5678  9012</a:t>
            </a:r>
          </a:p>
        </p:txBody>
      </p:sp>
      <p:sp>
        <p:nvSpPr>
          <p:cNvPr id="3103" name="Rectangle 72"/>
          <p:cNvSpPr>
            <a:spLocks noChangeArrowheads="1"/>
          </p:cNvSpPr>
          <p:nvPr/>
        </p:nvSpPr>
        <p:spPr bwMode="auto">
          <a:xfrm>
            <a:off x="7401588" y="5821363"/>
            <a:ext cx="250068" cy="108364"/>
          </a:xfrm>
          <a:prstGeom prst="rect">
            <a:avLst/>
          </a:prstGeom>
          <a:noFill/>
          <a:ln w="9525">
            <a:noFill/>
            <a:miter lim="800000"/>
            <a:headEnd/>
            <a:tailEnd/>
          </a:ln>
        </p:spPr>
        <p:txBody>
          <a:bodyPr wrap="none" lIns="92075" tIns="46038" rIns="92075" bIns="46038">
            <a:spAutoFit/>
          </a:bodyPr>
          <a:lstStyle/>
          <a:p>
            <a:r>
              <a:rPr lang="en-US" altLang="zh-TW" sz="100">
                <a:solidFill>
                  <a:srgbClr val="000000"/>
                </a:solidFill>
                <a:latin typeface="楷体"/>
                <a:ea typeface="楷体"/>
                <a:cs typeface="楷体"/>
              </a:rPr>
              <a:t>VALID FROM</a:t>
            </a:r>
          </a:p>
        </p:txBody>
      </p:sp>
      <p:sp>
        <p:nvSpPr>
          <p:cNvPr id="3104" name="Rectangle 73"/>
          <p:cNvSpPr>
            <a:spLocks noChangeArrowheads="1"/>
          </p:cNvSpPr>
          <p:nvPr/>
        </p:nvSpPr>
        <p:spPr bwMode="auto">
          <a:xfrm>
            <a:off x="7597036" y="5821363"/>
            <a:ext cx="243656" cy="108364"/>
          </a:xfrm>
          <a:prstGeom prst="rect">
            <a:avLst/>
          </a:prstGeom>
          <a:noFill/>
          <a:ln w="9525">
            <a:noFill/>
            <a:miter lim="800000"/>
            <a:headEnd/>
            <a:tailEnd/>
          </a:ln>
        </p:spPr>
        <p:txBody>
          <a:bodyPr wrap="none" lIns="92075" tIns="46038" rIns="92075" bIns="46038">
            <a:spAutoFit/>
          </a:bodyPr>
          <a:lstStyle/>
          <a:p>
            <a:r>
              <a:rPr lang="en-US" altLang="zh-TW" sz="100">
                <a:solidFill>
                  <a:srgbClr val="000000"/>
                </a:solidFill>
                <a:latin typeface="楷体"/>
                <a:ea typeface="楷体"/>
                <a:cs typeface="楷体"/>
              </a:rPr>
              <a:t>GOOD THRU</a:t>
            </a:r>
          </a:p>
        </p:txBody>
      </p:sp>
      <p:sp>
        <p:nvSpPr>
          <p:cNvPr id="3105" name="Rectangle 74"/>
          <p:cNvSpPr>
            <a:spLocks noChangeArrowheads="1"/>
          </p:cNvSpPr>
          <p:nvPr/>
        </p:nvSpPr>
        <p:spPr bwMode="auto">
          <a:xfrm>
            <a:off x="7448497" y="5830888"/>
            <a:ext cx="339837" cy="139142"/>
          </a:xfrm>
          <a:prstGeom prst="rect">
            <a:avLst/>
          </a:prstGeom>
          <a:noFill/>
          <a:ln w="9525">
            <a:noFill/>
            <a:miter lim="800000"/>
            <a:headEnd/>
            <a:tailEnd/>
          </a:ln>
        </p:spPr>
        <p:txBody>
          <a:bodyPr wrap="none" lIns="92075" tIns="46038" rIns="92075" bIns="46038">
            <a:spAutoFit/>
          </a:bodyPr>
          <a:lstStyle/>
          <a:p>
            <a:r>
              <a:rPr lang="en-US" altLang="zh-TW" sz="300" b="1">
                <a:solidFill>
                  <a:srgbClr val="000000"/>
                </a:solidFill>
                <a:latin typeface="楷体"/>
                <a:ea typeface="楷体"/>
                <a:cs typeface="楷体"/>
              </a:rPr>
              <a:t>XX/XX/XX</a:t>
            </a:r>
          </a:p>
        </p:txBody>
      </p:sp>
      <p:sp>
        <p:nvSpPr>
          <p:cNvPr id="3106" name="Rectangle 75"/>
          <p:cNvSpPr>
            <a:spLocks noChangeArrowheads="1"/>
          </p:cNvSpPr>
          <p:nvPr/>
        </p:nvSpPr>
        <p:spPr bwMode="auto">
          <a:xfrm>
            <a:off x="7640035" y="5830888"/>
            <a:ext cx="339837" cy="139142"/>
          </a:xfrm>
          <a:prstGeom prst="rect">
            <a:avLst/>
          </a:prstGeom>
          <a:noFill/>
          <a:ln w="9525">
            <a:noFill/>
            <a:miter lim="800000"/>
            <a:headEnd/>
            <a:tailEnd/>
          </a:ln>
        </p:spPr>
        <p:txBody>
          <a:bodyPr wrap="none" lIns="92075" tIns="46038" rIns="92075" bIns="46038">
            <a:spAutoFit/>
          </a:bodyPr>
          <a:lstStyle/>
          <a:p>
            <a:r>
              <a:rPr lang="en-US" altLang="zh-TW" sz="300" b="1">
                <a:solidFill>
                  <a:srgbClr val="000000"/>
                </a:solidFill>
                <a:latin typeface="楷体"/>
                <a:ea typeface="楷体"/>
                <a:cs typeface="楷体"/>
              </a:rPr>
              <a:t>XX/XX/XX</a:t>
            </a:r>
          </a:p>
        </p:txBody>
      </p:sp>
      <p:sp>
        <p:nvSpPr>
          <p:cNvPr id="77" name="Rectangle 76"/>
          <p:cNvSpPr>
            <a:spLocks noChangeArrowheads="1"/>
          </p:cNvSpPr>
          <p:nvPr/>
        </p:nvSpPr>
        <p:spPr bwMode="auto">
          <a:xfrm>
            <a:off x="7460223" y="5886451"/>
            <a:ext cx="416781" cy="139142"/>
          </a:xfrm>
          <a:prstGeom prst="rect">
            <a:avLst/>
          </a:prstGeom>
          <a:noFill/>
          <a:ln w="9525">
            <a:noFill/>
            <a:miter lim="800000"/>
            <a:headEnd/>
            <a:tailEnd/>
          </a:ln>
          <a:effectLst/>
        </p:spPr>
        <p:txBody>
          <a:bodyPr wrap="none" lIns="92075" tIns="46038" rIns="92075" bIns="46038">
            <a:spAutoFit/>
          </a:bodyPr>
          <a:lstStyle/>
          <a:p>
            <a:pPr>
              <a:defRPr/>
            </a:pPr>
            <a:r>
              <a:rPr lang="en-US" altLang="zh-TW" sz="300" b="1">
                <a:solidFill>
                  <a:schemeClr val="bg1"/>
                </a:solidFill>
                <a:effectLst>
                  <a:outerShdw blurRad="38100" dist="38100" dir="2700000" algn="tl">
                    <a:srgbClr val="C0C0C0"/>
                  </a:outerShdw>
                </a:effectLst>
                <a:latin typeface="楷体" pitchFamily="18" charset="-122"/>
                <a:ea typeface="楷体" pitchFamily="18" charset="-122"/>
              </a:rPr>
              <a:t>S FRESHWATER</a:t>
            </a:r>
          </a:p>
        </p:txBody>
      </p:sp>
      <p:sp>
        <p:nvSpPr>
          <p:cNvPr id="3108" name="Rectangle 77"/>
          <p:cNvSpPr>
            <a:spLocks noChangeArrowheads="1"/>
          </p:cNvSpPr>
          <p:nvPr/>
        </p:nvSpPr>
        <p:spPr bwMode="auto">
          <a:xfrm>
            <a:off x="7452406" y="5827713"/>
            <a:ext cx="339837" cy="139142"/>
          </a:xfrm>
          <a:prstGeom prst="rect">
            <a:avLst/>
          </a:prstGeom>
          <a:noFill/>
          <a:ln w="9525">
            <a:noFill/>
            <a:miter lim="800000"/>
            <a:headEnd/>
            <a:tailEnd/>
          </a:ln>
        </p:spPr>
        <p:txBody>
          <a:bodyPr wrap="none" lIns="92075" tIns="46038" rIns="92075" bIns="46038">
            <a:spAutoFit/>
          </a:bodyPr>
          <a:lstStyle/>
          <a:p>
            <a:r>
              <a:rPr lang="en-US" altLang="zh-TW" sz="300" b="1">
                <a:solidFill>
                  <a:srgbClr val="FFFFFF"/>
                </a:solidFill>
                <a:latin typeface="楷体"/>
                <a:ea typeface="楷体"/>
                <a:cs typeface="楷体"/>
              </a:rPr>
              <a:t>XX/XX/XX</a:t>
            </a:r>
          </a:p>
        </p:txBody>
      </p:sp>
      <p:sp>
        <p:nvSpPr>
          <p:cNvPr id="3109" name="Rectangle 78"/>
          <p:cNvSpPr>
            <a:spLocks noChangeArrowheads="1"/>
          </p:cNvSpPr>
          <p:nvPr/>
        </p:nvSpPr>
        <p:spPr bwMode="auto">
          <a:xfrm>
            <a:off x="7641989" y="5827713"/>
            <a:ext cx="339837" cy="139142"/>
          </a:xfrm>
          <a:prstGeom prst="rect">
            <a:avLst/>
          </a:prstGeom>
          <a:noFill/>
          <a:ln w="9525">
            <a:noFill/>
            <a:miter lim="800000"/>
            <a:headEnd/>
            <a:tailEnd/>
          </a:ln>
        </p:spPr>
        <p:txBody>
          <a:bodyPr wrap="none" lIns="92075" tIns="46038" rIns="92075" bIns="46038">
            <a:spAutoFit/>
          </a:bodyPr>
          <a:lstStyle/>
          <a:p>
            <a:r>
              <a:rPr lang="en-US" altLang="zh-TW" sz="300" b="1">
                <a:solidFill>
                  <a:srgbClr val="FFFFFF"/>
                </a:solidFill>
                <a:latin typeface="楷体"/>
                <a:ea typeface="楷体"/>
                <a:cs typeface="楷体"/>
              </a:rPr>
              <a:t>XX/XX/XX</a:t>
            </a:r>
          </a:p>
        </p:txBody>
      </p:sp>
      <p:sp>
        <p:nvSpPr>
          <p:cNvPr id="3110" name="Rectangle 79"/>
          <p:cNvSpPr>
            <a:spLocks noChangeArrowheads="1"/>
          </p:cNvSpPr>
          <p:nvPr/>
        </p:nvSpPr>
        <p:spPr bwMode="auto">
          <a:xfrm>
            <a:off x="7886298" y="5911852"/>
            <a:ext cx="70361" cy="36513"/>
          </a:xfrm>
          <a:prstGeom prst="rect">
            <a:avLst/>
          </a:prstGeom>
          <a:solidFill>
            <a:srgbClr val="FFFFFF"/>
          </a:solidFill>
          <a:ln w="12700">
            <a:solidFill>
              <a:srgbClr val="000080"/>
            </a:solidFill>
            <a:miter lim="800000"/>
            <a:headEnd/>
            <a:tailEnd/>
          </a:ln>
        </p:spPr>
        <p:txBody>
          <a:bodyPr wrap="none" anchor="ctr"/>
          <a:lstStyle/>
          <a:p>
            <a:endParaRPr lang="zh-CN" altLang="en-US" sz="1800">
              <a:ea typeface="宋体" pitchFamily="2" charset="-122"/>
            </a:endParaRPr>
          </a:p>
        </p:txBody>
      </p:sp>
      <p:sp>
        <p:nvSpPr>
          <p:cNvPr id="3111" name="Rectangle 80"/>
          <p:cNvSpPr>
            <a:spLocks noChangeArrowheads="1"/>
          </p:cNvSpPr>
          <p:nvPr/>
        </p:nvSpPr>
        <p:spPr bwMode="auto">
          <a:xfrm>
            <a:off x="7886299" y="5924550"/>
            <a:ext cx="72315" cy="20638"/>
          </a:xfrm>
          <a:prstGeom prst="rect">
            <a:avLst/>
          </a:prstGeom>
          <a:solidFill>
            <a:srgbClr val="C0C0C0"/>
          </a:solidFill>
          <a:ln w="9525">
            <a:noFill/>
            <a:miter lim="800000"/>
            <a:headEnd/>
            <a:tailEnd/>
          </a:ln>
        </p:spPr>
        <p:txBody>
          <a:bodyPr wrap="none" anchor="ctr"/>
          <a:lstStyle/>
          <a:p>
            <a:endParaRPr lang="zh-CN" altLang="en-US" sz="1800">
              <a:ea typeface="宋体" pitchFamily="2" charset="-122"/>
            </a:endParaRPr>
          </a:p>
        </p:txBody>
      </p:sp>
      <p:sp>
        <p:nvSpPr>
          <p:cNvPr id="3112" name="Rectangle 81"/>
          <p:cNvSpPr>
            <a:spLocks noChangeArrowheads="1"/>
          </p:cNvSpPr>
          <p:nvPr/>
        </p:nvSpPr>
        <p:spPr bwMode="auto">
          <a:xfrm>
            <a:off x="7886299" y="5935665"/>
            <a:ext cx="72315" cy="20637"/>
          </a:xfrm>
          <a:prstGeom prst="rect">
            <a:avLst/>
          </a:prstGeom>
          <a:solidFill>
            <a:srgbClr val="008000"/>
          </a:solidFill>
          <a:ln w="9525">
            <a:noFill/>
            <a:miter lim="800000"/>
            <a:headEnd/>
            <a:tailEnd/>
          </a:ln>
        </p:spPr>
        <p:txBody>
          <a:bodyPr wrap="none" anchor="ctr"/>
          <a:lstStyle/>
          <a:p>
            <a:endParaRPr lang="zh-CN" altLang="en-US" sz="1800">
              <a:ea typeface="宋体" pitchFamily="2" charset="-122"/>
            </a:endParaRPr>
          </a:p>
        </p:txBody>
      </p:sp>
      <p:sp>
        <p:nvSpPr>
          <p:cNvPr id="3113" name="Rectangle 82"/>
          <p:cNvSpPr>
            <a:spLocks noChangeArrowheads="1"/>
          </p:cNvSpPr>
          <p:nvPr/>
        </p:nvSpPr>
        <p:spPr bwMode="auto">
          <a:xfrm>
            <a:off x="7886299" y="5911852"/>
            <a:ext cx="72315" cy="22225"/>
          </a:xfrm>
          <a:prstGeom prst="rect">
            <a:avLst/>
          </a:prstGeom>
          <a:solidFill>
            <a:srgbClr val="000080"/>
          </a:solidFill>
          <a:ln w="9525">
            <a:noFill/>
            <a:miter lim="800000"/>
            <a:headEnd/>
            <a:tailEnd/>
          </a:ln>
        </p:spPr>
        <p:txBody>
          <a:bodyPr wrap="none" anchor="ctr"/>
          <a:lstStyle/>
          <a:p>
            <a:endParaRPr lang="zh-CN" altLang="en-US" sz="1800">
              <a:ea typeface="宋体" pitchFamily="2" charset="-122"/>
            </a:endParaRPr>
          </a:p>
        </p:txBody>
      </p:sp>
      <p:sp>
        <p:nvSpPr>
          <p:cNvPr id="84" name="AutoShape 83"/>
          <p:cNvSpPr>
            <a:spLocks noChangeArrowheads="1"/>
          </p:cNvSpPr>
          <p:nvPr/>
        </p:nvSpPr>
        <p:spPr bwMode="gray">
          <a:xfrm>
            <a:off x="3545414" y="5616577"/>
            <a:ext cx="850196" cy="530225"/>
          </a:xfrm>
          <a:prstGeom prst="roundRect">
            <a:avLst>
              <a:gd name="adj" fmla="val 0"/>
            </a:avLst>
          </a:prstGeom>
          <a:solidFill>
            <a:srgbClr val="FFFFFF"/>
          </a:solidFill>
          <a:ln w="12700">
            <a:solidFill>
              <a:srgbClr val="003366"/>
            </a:solidFill>
            <a:round/>
            <a:headEnd/>
            <a:tailEnd/>
          </a:ln>
          <a:effectLst>
            <a:outerShdw dist="53882" dir="2700000" algn="ctr" rotWithShape="0">
              <a:srgbClr val="003366"/>
            </a:outerShdw>
          </a:effectLst>
        </p:spPr>
        <p:txBody>
          <a:bodyPr wrap="none" anchor="ctr"/>
          <a:lstStyle/>
          <a:p>
            <a:pPr>
              <a:defRPr/>
            </a:pPr>
            <a:endParaRPr lang="zh-CN" altLang="en-US" sz="1800">
              <a:ea typeface="宋体" pitchFamily="2" charset="-122"/>
            </a:endParaRPr>
          </a:p>
        </p:txBody>
      </p:sp>
      <p:sp>
        <p:nvSpPr>
          <p:cNvPr id="3115" name="Rectangle 84"/>
          <p:cNvSpPr>
            <a:spLocks noChangeArrowheads="1"/>
          </p:cNvSpPr>
          <p:nvPr/>
        </p:nvSpPr>
        <p:spPr bwMode="gray">
          <a:xfrm>
            <a:off x="3566914" y="5949952"/>
            <a:ext cx="867785" cy="195263"/>
          </a:xfrm>
          <a:prstGeom prst="rect">
            <a:avLst/>
          </a:prstGeom>
          <a:noFill/>
          <a:ln w="9525">
            <a:noFill/>
            <a:miter lim="800000"/>
            <a:headEnd/>
            <a:tailEnd/>
          </a:ln>
        </p:spPr>
        <p:txBody>
          <a:bodyPr lIns="0" tIns="0" rIns="0" bIns="0" anchor="b" anchorCtr="1"/>
          <a:lstStyle/>
          <a:p>
            <a:pPr algn="ctr" defTabSz="457200"/>
            <a:r>
              <a:rPr lang="en-US" altLang="zh-CN" sz="900" b="1">
                <a:solidFill>
                  <a:srgbClr val="000000"/>
                </a:solidFill>
                <a:ea typeface="楷体"/>
                <a:cs typeface="楷体"/>
              </a:rPr>
              <a:t>FI &amp; CO</a:t>
            </a:r>
          </a:p>
        </p:txBody>
      </p:sp>
      <p:graphicFrame>
        <p:nvGraphicFramePr>
          <p:cNvPr id="3074" name="Object 84"/>
          <p:cNvGraphicFramePr>
            <a:graphicFrameLocks/>
          </p:cNvGraphicFramePr>
          <p:nvPr/>
        </p:nvGraphicFramePr>
        <p:xfrm>
          <a:off x="3649002" y="5727700"/>
          <a:ext cx="682111" cy="230188"/>
        </p:xfrm>
        <a:graphic>
          <a:graphicData uri="http://schemas.openxmlformats.org/presentationml/2006/ole">
            <mc:AlternateContent xmlns:mc="http://schemas.openxmlformats.org/markup-compatibility/2006">
              <mc:Choice xmlns:v="urn:schemas-microsoft-com:vml" Requires="v">
                <p:oleObj name="Clip" r:id="rId2" imgW="3657600" imgH="1284120" progId="">
                  <p:embed/>
                </p:oleObj>
              </mc:Choice>
              <mc:Fallback>
                <p:oleObj name="Clip" r:id="rId2" imgW="3657600" imgH="1284120" progId="">
                  <p:embed/>
                  <p:pic>
                    <p:nvPicPr>
                      <p:cNvPr id="3074" name="Object 8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9002" y="5727700"/>
                        <a:ext cx="682111" cy="23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16" name="Freeform 86"/>
          <p:cNvSpPr>
            <a:spLocks/>
          </p:cNvSpPr>
          <p:nvPr/>
        </p:nvSpPr>
        <p:spPr bwMode="gray">
          <a:xfrm>
            <a:off x="5697289" y="5770563"/>
            <a:ext cx="390895" cy="214312"/>
          </a:xfrm>
          <a:custGeom>
            <a:avLst/>
            <a:gdLst>
              <a:gd name="T0" fmla="*/ 2147483647 w 285"/>
              <a:gd name="T1" fmla="*/ 2147483647 h 162"/>
              <a:gd name="T2" fmla="*/ 2147483647 w 285"/>
              <a:gd name="T3" fmla="*/ 2147483647 h 162"/>
              <a:gd name="T4" fmla="*/ 2147483647 w 285"/>
              <a:gd name="T5" fmla="*/ 0 h 162"/>
              <a:gd name="T6" fmla="*/ 2147483647 w 285"/>
              <a:gd name="T7" fmla="*/ 2147483647 h 162"/>
              <a:gd name="T8" fmla="*/ 2147483647 w 285"/>
              <a:gd name="T9" fmla="*/ 2147483647 h 162"/>
              <a:gd name="T10" fmla="*/ 2147483647 w 285"/>
              <a:gd name="T11" fmla="*/ 2147483647 h 162"/>
              <a:gd name="T12" fmla="*/ 2147483647 w 285"/>
              <a:gd name="T13" fmla="*/ 2147483647 h 162"/>
              <a:gd name="T14" fmla="*/ 2147483647 w 285"/>
              <a:gd name="T15" fmla="*/ 2147483647 h 162"/>
              <a:gd name="T16" fmla="*/ 0 w 285"/>
              <a:gd name="T17" fmla="*/ 2147483647 h 162"/>
              <a:gd name="T18" fmla="*/ 2147483647 w 285"/>
              <a:gd name="T19" fmla="*/ 0 h 162"/>
              <a:gd name="T20" fmla="*/ 2147483647 w 285"/>
              <a:gd name="T21" fmla="*/ 2147483647 h 162"/>
              <a:gd name="T22" fmla="*/ 2147483647 w 285"/>
              <a:gd name="T23" fmla="*/ 2147483647 h 1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5"/>
              <a:gd name="T37" fmla="*/ 0 h 162"/>
              <a:gd name="T38" fmla="*/ 285 w 285"/>
              <a:gd name="T39" fmla="*/ 162 h 16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5" h="162">
                <a:moveTo>
                  <a:pt x="62" y="33"/>
                </a:moveTo>
                <a:lnTo>
                  <a:pt x="220" y="33"/>
                </a:lnTo>
                <a:lnTo>
                  <a:pt x="220" y="0"/>
                </a:lnTo>
                <a:lnTo>
                  <a:pt x="284" y="81"/>
                </a:lnTo>
                <a:lnTo>
                  <a:pt x="220" y="161"/>
                </a:lnTo>
                <a:lnTo>
                  <a:pt x="220" y="124"/>
                </a:lnTo>
                <a:lnTo>
                  <a:pt x="62" y="124"/>
                </a:lnTo>
                <a:lnTo>
                  <a:pt x="62" y="161"/>
                </a:lnTo>
                <a:lnTo>
                  <a:pt x="0" y="81"/>
                </a:lnTo>
                <a:lnTo>
                  <a:pt x="62" y="0"/>
                </a:lnTo>
                <a:lnTo>
                  <a:pt x="62" y="33"/>
                </a:lnTo>
              </a:path>
            </a:pathLst>
          </a:custGeom>
          <a:gradFill rotWithShape="0">
            <a:gsLst>
              <a:gs pos="0">
                <a:srgbClr val="0051A4"/>
              </a:gs>
              <a:gs pos="100000">
                <a:srgbClr val="003366"/>
              </a:gs>
            </a:gsLst>
            <a:lin ang="2700000" scaled="1"/>
          </a:gradFill>
          <a:ln w="12700" cap="rnd">
            <a:solidFill>
              <a:srgbClr val="003366"/>
            </a:solidFill>
            <a:round/>
            <a:headEnd/>
            <a:tailEnd/>
          </a:ln>
        </p:spPr>
        <p:txBody>
          <a:bodyPr/>
          <a:lstStyle/>
          <a:p>
            <a:endParaRPr lang="zh-CN" altLang="en-US" sz="1800">
              <a:ea typeface="宋体" pitchFamily="2" charset="-122"/>
            </a:endParaRPr>
          </a:p>
        </p:txBody>
      </p:sp>
      <p:sp>
        <p:nvSpPr>
          <p:cNvPr id="3117" name="Freeform 87"/>
          <p:cNvSpPr>
            <a:spLocks/>
          </p:cNvSpPr>
          <p:nvPr/>
        </p:nvSpPr>
        <p:spPr bwMode="gray">
          <a:xfrm>
            <a:off x="6952061" y="5770563"/>
            <a:ext cx="394804" cy="214312"/>
          </a:xfrm>
          <a:custGeom>
            <a:avLst/>
            <a:gdLst>
              <a:gd name="T0" fmla="*/ 2147483647 w 287"/>
              <a:gd name="T1" fmla="*/ 2147483647 h 162"/>
              <a:gd name="T2" fmla="*/ 2147483647 w 287"/>
              <a:gd name="T3" fmla="*/ 2147483647 h 162"/>
              <a:gd name="T4" fmla="*/ 2147483647 w 287"/>
              <a:gd name="T5" fmla="*/ 0 h 162"/>
              <a:gd name="T6" fmla="*/ 2147483647 w 287"/>
              <a:gd name="T7" fmla="*/ 2147483647 h 162"/>
              <a:gd name="T8" fmla="*/ 2147483647 w 287"/>
              <a:gd name="T9" fmla="*/ 2147483647 h 162"/>
              <a:gd name="T10" fmla="*/ 2147483647 w 287"/>
              <a:gd name="T11" fmla="*/ 2147483647 h 162"/>
              <a:gd name="T12" fmla="*/ 2147483647 w 287"/>
              <a:gd name="T13" fmla="*/ 2147483647 h 162"/>
              <a:gd name="T14" fmla="*/ 2147483647 w 287"/>
              <a:gd name="T15" fmla="*/ 2147483647 h 162"/>
              <a:gd name="T16" fmla="*/ 0 w 287"/>
              <a:gd name="T17" fmla="*/ 2147483647 h 162"/>
              <a:gd name="T18" fmla="*/ 2147483647 w 287"/>
              <a:gd name="T19" fmla="*/ 0 h 162"/>
              <a:gd name="T20" fmla="*/ 2147483647 w 287"/>
              <a:gd name="T21" fmla="*/ 2147483647 h 162"/>
              <a:gd name="T22" fmla="*/ 2147483647 w 287"/>
              <a:gd name="T23" fmla="*/ 2147483647 h 1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7"/>
              <a:gd name="T37" fmla="*/ 0 h 162"/>
              <a:gd name="T38" fmla="*/ 287 w 287"/>
              <a:gd name="T39" fmla="*/ 162 h 16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7" h="162">
                <a:moveTo>
                  <a:pt x="62" y="33"/>
                </a:moveTo>
                <a:lnTo>
                  <a:pt x="221" y="33"/>
                </a:lnTo>
                <a:lnTo>
                  <a:pt x="221" y="0"/>
                </a:lnTo>
                <a:lnTo>
                  <a:pt x="286" y="81"/>
                </a:lnTo>
                <a:lnTo>
                  <a:pt x="221" y="161"/>
                </a:lnTo>
                <a:lnTo>
                  <a:pt x="221" y="124"/>
                </a:lnTo>
                <a:lnTo>
                  <a:pt x="62" y="124"/>
                </a:lnTo>
                <a:lnTo>
                  <a:pt x="62" y="161"/>
                </a:lnTo>
                <a:lnTo>
                  <a:pt x="0" y="81"/>
                </a:lnTo>
                <a:lnTo>
                  <a:pt x="62" y="0"/>
                </a:lnTo>
                <a:lnTo>
                  <a:pt x="62" y="33"/>
                </a:lnTo>
              </a:path>
            </a:pathLst>
          </a:custGeom>
          <a:gradFill rotWithShape="0">
            <a:gsLst>
              <a:gs pos="0">
                <a:srgbClr val="0051A4"/>
              </a:gs>
              <a:gs pos="100000">
                <a:srgbClr val="003366"/>
              </a:gs>
            </a:gsLst>
            <a:lin ang="2700000" scaled="1"/>
          </a:gradFill>
          <a:ln w="12700" cap="rnd">
            <a:solidFill>
              <a:srgbClr val="003366"/>
            </a:solidFill>
            <a:round/>
            <a:headEnd/>
            <a:tailEnd/>
          </a:ln>
        </p:spPr>
        <p:txBody>
          <a:bodyPr/>
          <a:lstStyle/>
          <a:p>
            <a:endParaRPr lang="zh-CN" altLang="en-US" sz="1800">
              <a:ea typeface="宋体" pitchFamily="2" charset="-122"/>
            </a:endParaRPr>
          </a:p>
        </p:txBody>
      </p:sp>
      <p:sp>
        <p:nvSpPr>
          <p:cNvPr id="3118" name="Freeform 88"/>
          <p:cNvSpPr>
            <a:spLocks/>
          </p:cNvSpPr>
          <p:nvPr/>
        </p:nvSpPr>
        <p:spPr bwMode="gray">
          <a:xfrm>
            <a:off x="4430790" y="5775327"/>
            <a:ext cx="388940" cy="214313"/>
          </a:xfrm>
          <a:custGeom>
            <a:avLst/>
            <a:gdLst>
              <a:gd name="T0" fmla="*/ 2147483647 w 285"/>
              <a:gd name="T1" fmla="*/ 2147483647 h 162"/>
              <a:gd name="T2" fmla="*/ 2147483647 w 285"/>
              <a:gd name="T3" fmla="*/ 2147483647 h 162"/>
              <a:gd name="T4" fmla="*/ 2147483647 w 285"/>
              <a:gd name="T5" fmla="*/ 0 h 162"/>
              <a:gd name="T6" fmla="*/ 2147483647 w 285"/>
              <a:gd name="T7" fmla="*/ 2147483647 h 162"/>
              <a:gd name="T8" fmla="*/ 2147483647 w 285"/>
              <a:gd name="T9" fmla="*/ 2147483647 h 162"/>
              <a:gd name="T10" fmla="*/ 2147483647 w 285"/>
              <a:gd name="T11" fmla="*/ 2147483647 h 162"/>
              <a:gd name="T12" fmla="*/ 2147483647 w 285"/>
              <a:gd name="T13" fmla="*/ 2147483647 h 162"/>
              <a:gd name="T14" fmla="*/ 2147483647 w 285"/>
              <a:gd name="T15" fmla="*/ 2147483647 h 162"/>
              <a:gd name="T16" fmla="*/ 0 w 285"/>
              <a:gd name="T17" fmla="*/ 2147483647 h 162"/>
              <a:gd name="T18" fmla="*/ 2147483647 w 285"/>
              <a:gd name="T19" fmla="*/ 0 h 162"/>
              <a:gd name="T20" fmla="*/ 2147483647 w 285"/>
              <a:gd name="T21" fmla="*/ 2147483647 h 162"/>
              <a:gd name="T22" fmla="*/ 2147483647 w 285"/>
              <a:gd name="T23" fmla="*/ 2147483647 h 1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5"/>
              <a:gd name="T37" fmla="*/ 0 h 162"/>
              <a:gd name="T38" fmla="*/ 285 w 285"/>
              <a:gd name="T39" fmla="*/ 162 h 16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5" h="162">
                <a:moveTo>
                  <a:pt x="62" y="33"/>
                </a:moveTo>
                <a:lnTo>
                  <a:pt x="220" y="33"/>
                </a:lnTo>
                <a:lnTo>
                  <a:pt x="220" y="0"/>
                </a:lnTo>
                <a:lnTo>
                  <a:pt x="284" y="81"/>
                </a:lnTo>
                <a:lnTo>
                  <a:pt x="220" y="161"/>
                </a:lnTo>
                <a:lnTo>
                  <a:pt x="220" y="124"/>
                </a:lnTo>
                <a:lnTo>
                  <a:pt x="62" y="124"/>
                </a:lnTo>
                <a:lnTo>
                  <a:pt x="62" y="161"/>
                </a:lnTo>
                <a:lnTo>
                  <a:pt x="0" y="81"/>
                </a:lnTo>
                <a:lnTo>
                  <a:pt x="62" y="0"/>
                </a:lnTo>
                <a:lnTo>
                  <a:pt x="62" y="33"/>
                </a:lnTo>
              </a:path>
            </a:pathLst>
          </a:custGeom>
          <a:gradFill rotWithShape="0">
            <a:gsLst>
              <a:gs pos="0">
                <a:srgbClr val="0051A4"/>
              </a:gs>
              <a:gs pos="100000">
                <a:srgbClr val="003366"/>
              </a:gs>
            </a:gsLst>
            <a:lin ang="2700000" scaled="1"/>
          </a:gradFill>
          <a:ln w="12700" cap="rnd">
            <a:solidFill>
              <a:srgbClr val="003366"/>
            </a:solidFill>
            <a:round/>
            <a:headEnd/>
            <a:tailEnd/>
          </a:ln>
        </p:spPr>
        <p:txBody>
          <a:bodyPr/>
          <a:lstStyle/>
          <a:p>
            <a:endParaRPr lang="zh-CN" altLang="en-US" sz="1800">
              <a:ea typeface="宋体" pitchFamily="2" charset="-122"/>
            </a:endParaRPr>
          </a:p>
        </p:txBody>
      </p:sp>
      <p:graphicFrame>
        <p:nvGraphicFramePr>
          <p:cNvPr id="3075" name="Object 88"/>
          <p:cNvGraphicFramePr>
            <a:graphicFrameLocks/>
          </p:cNvGraphicFramePr>
          <p:nvPr/>
        </p:nvGraphicFramePr>
        <p:xfrm>
          <a:off x="6293402" y="5649915"/>
          <a:ext cx="400668" cy="300037"/>
        </p:xfrm>
        <a:graphic>
          <a:graphicData uri="http://schemas.openxmlformats.org/presentationml/2006/ole">
            <mc:AlternateContent xmlns:mc="http://schemas.openxmlformats.org/markup-compatibility/2006">
              <mc:Choice xmlns:v="urn:schemas-microsoft-com:vml" Requires="v">
                <p:oleObj name="Clip" r:id="rId4" imgW="3660480" imgH="2808000" progId="">
                  <p:embed/>
                </p:oleObj>
              </mc:Choice>
              <mc:Fallback>
                <p:oleObj name="Clip" r:id="rId4" imgW="3660480" imgH="2808000" progId="">
                  <p:embed/>
                  <p:pic>
                    <p:nvPicPr>
                      <p:cNvPr id="3075" name="Object 8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3402" y="5649915"/>
                        <a:ext cx="400668" cy="30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 name="AutoShape 90"/>
          <p:cNvSpPr>
            <a:spLocks noChangeArrowheads="1"/>
          </p:cNvSpPr>
          <p:nvPr/>
        </p:nvSpPr>
        <p:spPr bwMode="auto">
          <a:xfrm>
            <a:off x="1968155" y="1525590"/>
            <a:ext cx="318579" cy="4562475"/>
          </a:xfrm>
          <a:prstGeom prst="downArrow">
            <a:avLst>
              <a:gd name="adj1" fmla="val 50000"/>
              <a:gd name="adj2" fmla="val 440798"/>
            </a:avLst>
          </a:prstGeom>
          <a:gradFill rotWithShape="1">
            <a:gsLst>
              <a:gs pos="0">
                <a:schemeClr val="bg1"/>
              </a:gs>
              <a:gs pos="100000">
                <a:schemeClr val="bg1">
                  <a:gamma/>
                  <a:shade val="66667"/>
                  <a:invGamma/>
                </a:schemeClr>
              </a:gs>
            </a:gsLst>
            <a:lin ang="5400000" scaled="1"/>
          </a:gradFill>
          <a:ln w="12700" algn="ctr">
            <a:noFill/>
            <a:miter lim="800000"/>
            <a:headEnd/>
            <a:tailEnd/>
          </a:ln>
          <a:effectLst>
            <a:outerShdw dist="35921" dir="2700000" algn="ctr" rotWithShape="0">
              <a:srgbClr val="969696"/>
            </a:outerShdw>
          </a:effectLst>
        </p:spPr>
        <p:txBody>
          <a:bodyPr lIns="90000" tIns="46800" rIns="90000" bIns="46800" anchor="ctr"/>
          <a:lstStyle/>
          <a:p>
            <a:pPr>
              <a:defRPr/>
            </a:pPr>
            <a:endParaRPr lang="zh-CN" altLang="en-US" sz="1800">
              <a:ea typeface="宋体" pitchFamily="2" charset="-122"/>
            </a:endParaRPr>
          </a:p>
        </p:txBody>
      </p:sp>
      <p:sp>
        <p:nvSpPr>
          <p:cNvPr id="92" name="AutoShape 91"/>
          <p:cNvSpPr>
            <a:spLocks noChangeArrowheads="1"/>
          </p:cNvSpPr>
          <p:nvPr/>
        </p:nvSpPr>
        <p:spPr bwMode="auto">
          <a:xfrm>
            <a:off x="9377560" y="1522413"/>
            <a:ext cx="316624" cy="4629150"/>
          </a:xfrm>
          <a:prstGeom prst="upArrow">
            <a:avLst>
              <a:gd name="adj1" fmla="val 50000"/>
              <a:gd name="adj2" fmla="val 450000"/>
            </a:avLst>
          </a:prstGeom>
          <a:gradFill rotWithShape="1">
            <a:gsLst>
              <a:gs pos="0">
                <a:schemeClr val="bg1">
                  <a:gamma/>
                  <a:shade val="66275"/>
                  <a:invGamma/>
                </a:schemeClr>
              </a:gs>
              <a:gs pos="100000">
                <a:schemeClr val="bg1"/>
              </a:gs>
            </a:gsLst>
            <a:lin ang="5400000" scaled="1"/>
          </a:gradFill>
          <a:ln w="12700" algn="ctr">
            <a:noFill/>
            <a:miter lim="800000"/>
            <a:headEnd/>
            <a:tailEnd/>
          </a:ln>
          <a:effectLst>
            <a:outerShdw dist="35921" dir="2700000" algn="ctr" rotWithShape="0">
              <a:srgbClr val="969696"/>
            </a:outerShdw>
          </a:effectLst>
        </p:spPr>
        <p:txBody>
          <a:bodyPr lIns="90000" tIns="46800" rIns="90000" bIns="46800" anchor="ctr"/>
          <a:lstStyle/>
          <a:p>
            <a:pPr>
              <a:defRPr/>
            </a:pPr>
            <a:endParaRPr lang="zh-CN" altLang="en-US" sz="1800">
              <a:ea typeface="宋体" pitchFamily="2" charset="-122"/>
            </a:endParaRPr>
          </a:p>
        </p:txBody>
      </p:sp>
      <p:sp>
        <p:nvSpPr>
          <p:cNvPr id="3121" name="Rectangle 92"/>
          <p:cNvSpPr>
            <a:spLocks noChangeArrowheads="1"/>
          </p:cNvSpPr>
          <p:nvPr/>
        </p:nvSpPr>
        <p:spPr bwMode="auto">
          <a:xfrm>
            <a:off x="791625" y="1831976"/>
            <a:ext cx="1032334" cy="307777"/>
          </a:xfrm>
          <a:prstGeom prst="rect">
            <a:avLst/>
          </a:prstGeom>
          <a:noFill/>
          <a:ln w="9525" algn="ctr">
            <a:noFill/>
            <a:miter lim="800000"/>
            <a:headEnd/>
            <a:tailEnd/>
          </a:ln>
        </p:spPr>
        <p:txBody>
          <a:bodyPr wrap="none" lIns="0" tIns="0" rIns="0" bIns="0">
            <a:spAutoFit/>
          </a:bodyPr>
          <a:lstStyle/>
          <a:p>
            <a:pPr algn="ctr"/>
            <a:r>
              <a:rPr lang="zh-CN" altLang="en-US" sz="2000" b="1">
                <a:latin typeface="Times New Roman" pitchFamily="18" charset="0"/>
                <a:ea typeface="宋体" pitchFamily="2" charset="-122"/>
              </a:rPr>
              <a:t>战略驱动</a:t>
            </a:r>
          </a:p>
        </p:txBody>
      </p:sp>
      <p:sp>
        <p:nvSpPr>
          <p:cNvPr id="3122" name="Rectangle 93"/>
          <p:cNvSpPr>
            <a:spLocks noChangeArrowheads="1"/>
          </p:cNvSpPr>
          <p:nvPr/>
        </p:nvSpPr>
        <p:spPr bwMode="auto">
          <a:xfrm>
            <a:off x="791625" y="2838451"/>
            <a:ext cx="1032334" cy="307777"/>
          </a:xfrm>
          <a:prstGeom prst="rect">
            <a:avLst/>
          </a:prstGeom>
          <a:noFill/>
          <a:ln w="9525" algn="ctr">
            <a:noFill/>
            <a:miter lim="800000"/>
            <a:headEnd/>
            <a:tailEnd/>
          </a:ln>
        </p:spPr>
        <p:txBody>
          <a:bodyPr wrap="none" lIns="0" tIns="0" rIns="0" bIns="0">
            <a:spAutoFit/>
          </a:bodyPr>
          <a:lstStyle/>
          <a:p>
            <a:pPr algn="ctr"/>
            <a:r>
              <a:rPr lang="zh-CN" altLang="en-US" sz="2000" b="1">
                <a:latin typeface="Times New Roman" pitchFamily="18" charset="0"/>
                <a:ea typeface="宋体" pitchFamily="2" charset="-122"/>
              </a:rPr>
              <a:t>组织运作</a:t>
            </a:r>
          </a:p>
        </p:txBody>
      </p:sp>
      <p:sp>
        <p:nvSpPr>
          <p:cNvPr id="3123" name="Rectangle 94"/>
          <p:cNvSpPr>
            <a:spLocks noChangeArrowheads="1"/>
          </p:cNvSpPr>
          <p:nvPr/>
        </p:nvSpPr>
        <p:spPr bwMode="auto">
          <a:xfrm>
            <a:off x="791625" y="3911601"/>
            <a:ext cx="1032334" cy="307777"/>
          </a:xfrm>
          <a:prstGeom prst="rect">
            <a:avLst/>
          </a:prstGeom>
          <a:noFill/>
          <a:ln w="9525" algn="ctr">
            <a:noFill/>
            <a:miter lim="800000"/>
            <a:headEnd/>
            <a:tailEnd/>
          </a:ln>
        </p:spPr>
        <p:txBody>
          <a:bodyPr wrap="none" lIns="0" tIns="0" rIns="0" bIns="0">
            <a:spAutoFit/>
          </a:bodyPr>
          <a:lstStyle/>
          <a:p>
            <a:pPr algn="ctr"/>
            <a:r>
              <a:rPr lang="zh-CN" altLang="en-US" sz="2000" b="1">
                <a:latin typeface="Times New Roman" pitchFamily="18" charset="0"/>
                <a:ea typeface="宋体" pitchFamily="2" charset="-122"/>
              </a:rPr>
              <a:t>管理传递</a:t>
            </a:r>
          </a:p>
        </p:txBody>
      </p:sp>
      <p:sp>
        <p:nvSpPr>
          <p:cNvPr id="3124" name="Rectangle 95"/>
          <p:cNvSpPr>
            <a:spLocks noChangeArrowheads="1"/>
          </p:cNvSpPr>
          <p:nvPr/>
        </p:nvSpPr>
        <p:spPr bwMode="auto">
          <a:xfrm>
            <a:off x="797489" y="5121276"/>
            <a:ext cx="1032334" cy="307777"/>
          </a:xfrm>
          <a:prstGeom prst="rect">
            <a:avLst/>
          </a:prstGeom>
          <a:noFill/>
          <a:ln w="9525" algn="ctr">
            <a:noFill/>
            <a:miter lim="800000"/>
            <a:headEnd/>
            <a:tailEnd/>
          </a:ln>
        </p:spPr>
        <p:txBody>
          <a:bodyPr wrap="none" lIns="0" tIns="0" rIns="0" bIns="0">
            <a:spAutoFit/>
          </a:bodyPr>
          <a:lstStyle/>
          <a:p>
            <a:pPr algn="ctr"/>
            <a:r>
              <a:rPr lang="zh-CN" altLang="en-US" sz="2000" b="1">
                <a:latin typeface="Times New Roman" pitchFamily="18" charset="0"/>
                <a:ea typeface="宋体" pitchFamily="2" charset="-122"/>
              </a:rPr>
              <a:t>技术支撑</a:t>
            </a:r>
          </a:p>
        </p:txBody>
      </p:sp>
      <p:sp>
        <p:nvSpPr>
          <p:cNvPr id="3125" name="Rectangle 96"/>
          <p:cNvSpPr>
            <a:spLocks noChangeArrowheads="1"/>
          </p:cNvSpPr>
          <p:nvPr/>
        </p:nvSpPr>
        <p:spPr bwMode="auto">
          <a:xfrm>
            <a:off x="10212183" y="1831976"/>
            <a:ext cx="1032334" cy="307777"/>
          </a:xfrm>
          <a:prstGeom prst="rect">
            <a:avLst/>
          </a:prstGeom>
          <a:noFill/>
          <a:ln w="9525" algn="ctr">
            <a:noFill/>
            <a:miter lim="800000"/>
            <a:headEnd/>
            <a:tailEnd/>
          </a:ln>
        </p:spPr>
        <p:txBody>
          <a:bodyPr wrap="none" lIns="0" tIns="0" rIns="0" bIns="0">
            <a:spAutoFit/>
          </a:bodyPr>
          <a:lstStyle/>
          <a:p>
            <a:pPr algn="ctr"/>
            <a:r>
              <a:rPr lang="zh-CN" altLang="en-US" sz="2000" b="1">
                <a:latin typeface="Times New Roman" pitchFamily="18" charset="0"/>
                <a:ea typeface="宋体" pitchFamily="2" charset="-122"/>
              </a:rPr>
              <a:t>战略实现</a:t>
            </a:r>
          </a:p>
        </p:txBody>
      </p:sp>
      <p:sp>
        <p:nvSpPr>
          <p:cNvPr id="3126" name="Rectangle 97"/>
          <p:cNvSpPr>
            <a:spLocks noChangeArrowheads="1"/>
          </p:cNvSpPr>
          <p:nvPr/>
        </p:nvSpPr>
        <p:spPr bwMode="auto">
          <a:xfrm>
            <a:off x="10212183" y="2838451"/>
            <a:ext cx="1032334" cy="307777"/>
          </a:xfrm>
          <a:prstGeom prst="rect">
            <a:avLst/>
          </a:prstGeom>
          <a:noFill/>
          <a:ln w="9525" algn="ctr">
            <a:noFill/>
            <a:miter lim="800000"/>
            <a:headEnd/>
            <a:tailEnd/>
          </a:ln>
        </p:spPr>
        <p:txBody>
          <a:bodyPr wrap="none" lIns="0" tIns="0" rIns="0" bIns="0">
            <a:spAutoFit/>
          </a:bodyPr>
          <a:lstStyle/>
          <a:p>
            <a:pPr algn="ctr"/>
            <a:r>
              <a:rPr lang="zh-CN" altLang="en-US" sz="2000" b="1">
                <a:latin typeface="Times New Roman" pitchFamily="18" charset="0"/>
                <a:ea typeface="宋体" pitchFamily="2" charset="-122"/>
              </a:rPr>
              <a:t>组织强化</a:t>
            </a:r>
          </a:p>
        </p:txBody>
      </p:sp>
      <p:sp>
        <p:nvSpPr>
          <p:cNvPr id="3127" name="Rectangle 98"/>
          <p:cNvSpPr>
            <a:spLocks noChangeArrowheads="1"/>
          </p:cNvSpPr>
          <p:nvPr/>
        </p:nvSpPr>
        <p:spPr bwMode="auto">
          <a:xfrm>
            <a:off x="10212183" y="3911601"/>
            <a:ext cx="1032334" cy="307777"/>
          </a:xfrm>
          <a:prstGeom prst="rect">
            <a:avLst/>
          </a:prstGeom>
          <a:noFill/>
          <a:ln w="9525" algn="ctr">
            <a:noFill/>
            <a:miter lim="800000"/>
            <a:headEnd/>
            <a:tailEnd/>
          </a:ln>
        </p:spPr>
        <p:txBody>
          <a:bodyPr wrap="none" lIns="0" tIns="0" rIns="0" bIns="0">
            <a:spAutoFit/>
          </a:bodyPr>
          <a:lstStyle/>
          <a:p>
            <a:pPr algn="ctr"/>
            <a:r>
              <a:rPr lang="zh-CN" altLang="en-US" sz="2000" b="1">
                <a:latin typeface="Times New Roman" pitchFamily="18" charset="0"/>
                <a:ea typeface="宋体" pitchFamily="2" charset="-122"/>
              </a:rPr>
              <a:t>管理优化</a:t>
            </a:r>
          </a:p>
        </p:txBody>
      </p:sp>
      <p:sp>
        <p:nvSpPr>
          <p:cNvPr id="3128" name="Rectangle 99"/>
          <p:cNvSpPr>
            <a:spLocks noChangeArrowheads="1"/>
          </p:cNvSpPr>
          <p:nvPr/>
        </p:nvSpPr>
        <p:spPr bwMode="auto">
          <a:xfrm>
            <a:off x="10212183" y="5121276"/>
            <a:ext cx="1032334" cy="307777"/>
          </a:xfrm>
          <a:prstGeom prst="rect">
            <a:avLst/>
          </a:prstGeom>
          <a:noFill/>
          <a:ln w="9525" algn="ctr">
            <a:noFill/>
            <a:miter lim="800000"/>
            <a:headEnd/>
            <a:tailEnd/>
          </a:ln>
        </p:spPr>
        <p:txBody>
          <a:bodyPr wrap="none" lIns="0" tIns="0" rIns="0" bIns="0">
            <a:spAutoFit/>
          </a:bodyPr>
          <a:lstStyle/>
          <a:p>
            <a:pPr algn="ctr"/>
            <a:r>
              <a:rPr lang="zh-CN" altLang="en-US" sz="2000" b="1">
                <a:latin typeface="Times New Roman" pitchFamily="18" charset="0"/>
                <a:ea typeface="宋体" pitchFamily="2" charset="-122"/>
              </a:rPr>
              <a:t>技术驱动</a:t>
            </a:r>
          </a:p>
        </p:txBody>
      </p:sp>
    </p:spTree>
    <p:extLst>
      <p:ext uri="{BB962C8B-B14F-4D97-AF65-F5344CB8AC3E}">
        <p14:creationId xmlns:p14="http://schemas.microsoft.com/office/powerpoint/2010/main" val="42112812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ppt_x</p:attrName>
                                        </p:attrNameLst>
                                      </p:cBhvr>
                                      <p:tavLst>
                                        <p:tav tm="0">
                                          <p:val>
                                            <p:strVal val="#ppt_x"/>
                                          </p:val>
                                        </p:tav>
                                        <p:tav tm="100000">
                                          <p:val>
                                            <p:strVal val="#ppt_x"/>
                                          </p:val>
                                        </p:tav>
                                      </p:tavLst>
                                    </p:anim>
                                    <p:anim calcmode="lin" valueType="num">
                                      <p:cBhvr>
                                        <p:cTn id="8" dur="500" fill="hold"/>
                                        <p:tgtEl>
                                          <p:spTgt spid="91"/>
                                        </p:tgtEl>
                                        <p:attrNameLst>
                                          <p:attrName>ppt_y</p:attrName>
                                        </p:attrNameLst>
                                      </p:cBhvr>
                                      <p:tavLst>
                                        <p:tav tm="0">
                                          <p:val>
                                            <p:strVal val="#ppt_y-#ppt_h/2"/>
                                          </p:val>
                                        </p:tav>
                                        <p:tav tm="100000">
                                          <p:val>
                                            <p:strVal val="#ppt_y"/>
                                          </p:val>
                                        </p:tav>
                                      </p:tavLst>
                                    </p:anim>
                                    <p:anim calcmode="lin" valueType="num">
                                      <p:cBhvr>
                                        <p:cTn id="9" dur="500" fill="hold"/>
                                        <p:tgtEl>
                                          <p:spTgt spid="91"/>
                                        </p:tgtEl>
                                        <p:attrNameLst>
                                          <p:attrName>ppt_w</p:attrName>
                                        </p:attrNameLst>
                                      </p:cBhvr>
                                      <p:tavLst>
                                        <p:tav tm="0">
                                          <p:val>
                                            <p:strVal val="#ppt_w"/>
                                          </p:val>
                                        </p:tav>
                                        <p:tav tm="100000">
                                          <p:val>
                                            <p:strVal val="#ppt_w"/>
                                          </p:val>
                                        </p:tav>
                                      </p:tavLst>
                                    </p:anim>
                                    <p:anim calcmode="lin" valueType="num">
                                      <p:cBhvr>
                                        <p:cTn id="10" dur="500" fill="hold"/>
                                        <p:tgtEl>
                                          <p:spTgt spid="91"/>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4" fill="hold" grpId="0" nodeType="clickEffect">
                                  <p:stCondLst>
                                    <p:cond delay="0"/>
                                  </p:stCondLst>
                                  <p:childTnLst>
                                    <p:set>
                                      <p:cBhvr>
                                        <p:cTn id="14" dur="1" fill="hold">
                                          <p:stCondLst>
                                            <p:cond delay="0"/>
                                          </p:stCondLst>
                                        </p:cTn>
                                        <p:tgtEl>
                                          <p:spTgt spid="92"/>
                                        </p:tgtEl>
                                        <p:attrNameLst>
                                          <p:attrName>style.visibility</p:attrName>
                                        </p:attrNameLst>
                                      </p:cBhvr>
                                      <p:to>
                                        <p:strVal val="visible"/>
                                      </p:to>
                                    </p:set>
                                    <p:anim calcmode="lin" valueType="num">
                                      <p:cBhvr>
                                        <p:cTn id="15" dur="500" fill="hold"/>
                                        <p:tgtEl>
                                          <p:spTgt spid="92"/>
                                        </p:tgtEl>
                                        <p:attrNameLst>
                                          <p:attrName>ppt_x</p:attrName>
                                        </p:attrNameLst>
                                      </p:cBhvr>
                                      <p:tavLst>
                                        <p:tav tm="0">
                                          <p:val>
                                            <p:strVal val="#ppt_x"/>
                                          </p:val>
                                        </p:tav>
                                        <p:tav tm="100000">
                                          <p:val>
                                            <p:strVal val="#ppt_x"/>
                                          </p:val>
                                        </p:tav>
                                      </p:tavLst>
                                    </p:anim>
                                    <p:anim calcmode="lin" valueType="num">
                                      <p:cBhvr>
                                        <p:cTn id="16" dur="500" fill="hold"/>
                                        <p:tgtEl>
                                          <p:spTgt spid="92"/>
                                        </p:tgtEl>
                                        <p:attrNameLst>
                                          <p:attrName>ppt_y</p:attrName>
                                        </p:attrNameLst>
                                      </p:cBhvr>
                                      <p:tavLst>
                                        <p:tav tm="0">
                                          <p:val>
                                            <p:strVal val="#ppt_y+#ppt_h/2"/>
                                          </p:val>
                                        </p:tav>
                                        <p:tav tm="100000">
                                          <p:val>
                                            <p:strVal val="#ppt_y"/>
                                          </p:val>
                                        </p:tav>
                                      </p:tavLst>
                                    </p:anim>
                                    <p:anim calcmode="lin" valueType="num">
                                      <p:cBhvr>
                                        <p:cTn id="17" dur="500" fill="hold"/>
                                        <p:tgtEl>
                                          <p:spTgt spid="92"/>
                                        </p:tgtEl>
                                        <p:attrNameLst>
                                          <p:attrName>ppt_w</p:attrName>
                                        </p:attrNameLst>
                                      </p:cBhvr>
                                      <p:tavLst>
                                        <p:tav tm="0">
                                          <p:val>
                                            <p:strVal val="#ppt_w"/>
                                          </p:val>
                                        </p:tav>
                                        <p:tav tm="100000">
                                          <p:val>
                                            <p:strVal val="#ppt_w"/>
                                          </p:val>
                                        </p:tav>
                                      </p:tavLst>
                                    </p:anim>
                                    <p:anim calcmode="lin" valueType="num">
                                      <p:cBhvr>
                                        <p:cTn id="18" dur="500" fill="hold"/>
                                        <p:tgtEl>
                                          <p:spTgt spid="9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idx="4294967295"/>
          </p:nvPr>
        </p:nvSpPr>
        <p:spPr>
          <a:xfrm>
            <a:off x="0" y="115890"/>
            <a:ext cx="12192000" cy="549275"/>
          </a:xfrm>
          <a:prstGeom prst="rect">
            <a:avLst/>
          </a:prstGeom>
        </p:spPr>
        <p:txBody>
          <a:bodyPr lIns="91440" tIns="45720" rIns="91440" bIns="45720" anchor="ctr">
            <a:normAutofit fontScale="90000"/>
          </a:bodyPr>
          <a:lstStyle/>
          <a:p>
            <a:pPr>
              <a:defRPr/>
            </a:pPr>
            <a:r>
              <a:rPr lang="en-US" altLang="zh-CN" b="1" dirty="0">
                <a:effectLst>
                  <a:outerShdw blurRad="38100" dist="38100" dir="2700000" algn="tl">
                    <a:srgbClr val="C0C0C0"/>
                  </a:outerShdw>
                </a:effectLst>
                <a:latin typeface="+mj-ea"/>
              </a:rPr>
              <a:t>IT</a:t>
            </a:r>
            <a:r>
              <a:rPr lang="zh-CN" altLang="en-US" b="1" dirty="0">
                <a:effectLst>
                  <a:outerShdw blurRad="38100" dist="38100" dir="2700000" algn="tl">
                    <a:srgbClr val="C0C0C0"/>
                  </a:outerShdw>
                </a:effectLst>
                <a:latin typeface="+mj-ea"/>
              </a:rPr>
              <a:t>规划的战略、组织、流程与信息化之间的关系</a:t>
            </a:r>
          </a:p>
        </p:txBody>
      </p:sp>
      <p:sp>
        <p:nvSpPr>
          <p:cNvPr id="5043203" name="Rectangle 3"/>
          <p:cNvSpPr>
            <a:spLocks noChangeArrowheads="1"/>
          </p:cNvSpPr>
          <p:nvPr/>
        </p:nvSpPr>
        <p:spPr bwMode="auto">
          <a:xfrm>
            <a:off x="101758" y="951610"/>
            <a:ext cx="2343412" cy="841375"/>
          </a:xfrm>
          <a:prstGeom prst="rect">
            <a:avLst/>
          </a:prstGeom>
          <a:solidFill>
            <a:srgbClr val="CCFFFF"/>
          </a:solidFill>
          <a:ln w="6350" algn="ctr">
            <a:noFill/>
            <a:miter lim="800000"/>
            <a:headEnd/>
            <a:tailEnd/>
          </a:ln>
          <a:effectLst>
            <a:outerShdw dist="35921" dir="2700000" algn="ctr" rotWithShape="0">
              <a:srgbClr val="808080"/>
            </a:outerShdw>
          </a:effectLst>
        </p:spPr>
        <p:txBody>
          <a:bodyPr lIns="0" tIns="0" rIns="0" bIns="0" anchor="ctr"/>
          <a:lstStyle/>
          <a:p>
            <a:pPr algn="ctr">
              <a:defRPr/>
            </a:pPr>
            <a:r>
              <a:rPr lang="zh-CN" altLang="en-US" sz="2400" b="1">
                <a:effectLst>
                  <a:outerShdw blurRad="38100" dist="38100" dir="2700000" algn="tl">
                    <a:srgbClr val="FFFFFF"/>
                  </a:outerShdw>
                </a:effectLst>
                <a:ea typeface="黑体" pitchFamily="2" charset="-122"/>
              </a:rPr>
              <a:t>战略明晰</a:t>
            </a:r>
          </a:p>
        </p:txBody>
      </p:sp>
      <p:sp>
        <p:nvSpPr>
          <p:cNvPr id="5043204" name="Rectangle 4"/>
          <p:cNvSpPr>
            <a:spLocks noChangeArrowheads="1"/>
          </p:cNvSpPr>
          <p:nvPr/>
        </p:nvSpPr>
        <p:spPr bwMode="auto">
          <a:xfrm>
            <a:off x="3068649" y="2034283"/>
            <a:ext cx="2857439" cy="903288"/>
          </a:xfrm>
          <a:prstGeom prst="rect">
            <a:avLst/>
          </a:prstGeom>
          <a:solidFill>
            <a:schemeClr val="accent2"/>
          </a:solidFill>
          <a:ln w="6350" algn="ctr">
            <a:noFill/>
            <a:miter lim="800000"/>
            <a:headEnd/>
            <a:tailEnd/>
          </a:ln>
          <a:effectLst>
            <a:outerShdw dist="35921" dir="2700000" algn="ctr" rotWithShape="0">
              <a:srgbClr val="808080"/>
            </a:outerShdw>
          </a:effectLst>
        </p:spPr>
        <p:txBody>
          <a:bodyPr lIns="0" tIns="0" rIns="0" bIns="0" anchor="ctr"/>
          <a:lstStyle/>
          <a:p>
            <a:pPr algn="ctr">
              <a:defRPr/>
            </a:pPr>
            <a:r>
              <a:rPr lang="zh-CN" altLang="en-US" sz="2400" b="1">
                <a:solidFill>
                  <a:schemeClr val="bg1"/>
                </a:solidFill>
                <a:effectLst>
                  <a:outerShdw blurRad="38100" dist="38100" dir="2700000" algn="tl">
                    <a:srgbClr val="000000"/>
                  </a:outerShdw>
                </a:effectLst>
                <a:ea typeface="宋体" pitchFamily="2" charset="-122"/>
              </a:rPr>
              <a:t>管控模式分析</a:t>
            </a:r>
          </a:p>
        </p:txBody>
      </p:sp>
      <p:sp>
        <p:nvSpPr>
          <p:cNvPr id="5043205" name="Rectangle 5"/>
          <p:cNvSpPr>
            <a:spLocks noChangeArrowheads="1"/>
          </p:cNvSpPr>
          <p:nvPr/>
        </p:nvSpPr>
        <p:spPr bwMode="auto">
          <a:xfrm>
            <a:off x="7298127" y="2515298"/>
            <a:ext cx="3084157" cy="960437"/>
          </a:xfrm>
          <a:prstGeom prst="rect">
            <a:avLst/>
          </a:prstGeom>
          <a:solidFill>
            <a:srgbClr val="B94ECE"/>
          </a:solidFill>
          <a:ln w="6350" algn="ctr">
            <a:noFill/>
            <a:miter lim="800000"/>
            <a:headEnd/>
            <a:tailEnd/>
          </a:ln>
          <a:effectLst>
            <a:outerShdw dist="35921" dir="2700000" algn="ctr" rotWithShape="0">
              <a:srgbClr val="808080"/>
            </a:outerShdw>
          </a:effectLst>
        </p:spPr>
        <p:txBody>
          <a:bodyPr lIns="0" tIns="0" rIns="0" bIns="0" anchor="ctr"/>
          <a:lstStyle/>
          <a:p>
            <a:pPr algn="ctr">
              <a:defRPr/>
            </a:pPr>
            <a:r>
              <a:rPr lang="zh-CN" altLang="en-US" sz="2400" b="1">
                <a:solidFill>
                  <a:schemeClr val="bg1"/>
                </a:solidFill>
                <a:effectLst>
                  <a:outerShdw blurRad="38100" dist="38100" dir="2700000" algn="tl">
                    <a:srgbClr val="000000"/>
                  </a:outerShdw>
                </a:effectLst>
                <a:ea typeface="宋体" pitchFamily="2" charset="-122"/>
              </a:rPr>
              <a:t>流程梳理和优化</a:t>
            </a:r>
          </a:p>
        </p:txBody>
      </p:sp>
      <p:sp>
        <p:nvSpPr>
          <p:cNvPr id="5043206" name="Rectangle 6"/>
          <p:cNvSpPr>
            <a:spLocks noChangeArrowheads="1"/>
          </p:cNvSpPr>
          <p:nvPr/>
        </p:nvSpPr>
        <p:spPr bwMode="auto">
          <a:xfrm>
            <a:off x="3013923" y="4020246"/>
            <a:ext cx="2857439" cy="901700"/>
          </a:xfrm>
          <a:prstGeom prst="rect">
            <a:avLst/>
          </a:prstGeom>
          <a:solidFill>
            <a:srgbClr val="009900"/>
          </a:solidFill>
          <a:ln w="6350" algn="ctr">
            <a:noFill/>
            <a:miter lim="800000"/>
            <a:headEnd/>
            <a:tailEnd/>
          </a:ln>
          <a:effectLst>
            <a:outerShdw dist="35921" dir="2700000" algn="ctr" rotWithShape="0">
              <a:srgbClr val="808080"/>
            </a:outerShdw>
          </a:effectLst>
        </p:spPr>
        <p:txBody>
          <a:bodyPr lIns="0" tIns="0" rIns="0" bIns="0" anchor="ctr"/>
          <a:lstStyle/>
          <a:p>
            <a:pPr algn="ctr">
              <a:defRPr/>
            </a:pPr>
            <a:r>
              <a:rPr lang="en-US" altLang="zh-CN" sz="2800" b="1" dirty="0">
                <a:solidFill>
                  <a:schemeClr val="bg1"/>
                </a:solidFill>
                <a:effectLst>
                  <a:outerShdw blurRad="38100" dist="38100" dir="2700000" algn="tl">
                    <a:srgbClr val="000000"/>
                  </a:outerShdw>
                </a:effectLst>
                <a:latin typeface="黑体" pitchFamily="2" charset="-122"/>
                <a:ea typeface="黑体" pitchFamily="2" charset="-122"/>
              </a:rPr>
              <a:t>IT</a:t>
            </a:r>
            <a:r>
              <a:rPr lang="zh-CN" altLang="en-US" sz="2800" b="1" dirty="0">
                <a:solidFill>
                  <a:schemeClr val="bg1"/>
                </a:solidFill>
                <a:effectLst>
                  <a:outerShdw blurRad="38100" dist="38100" dir="2700000" algn="tl">
                    <a:srgbClr val="000000"/>
                  </a:outerShdw>
                </a:effectLst>
                <a:latin typeface="黑体" pitchFamily="2" charset="-122"/>
                <a:ea typeface="黑体" pitchFamily="2" charset="-122"/>
              </a:rPr>
              <a:t>咨询规划</a:t>
            </a:r>
          </a:p>
        </p:txBody>
      </p:sp>
      <p:sp>
        <p:nvSpPr>
          <p:cNvPr id="5043207" name="Rectangle 7"/>
          <p:cNvSpPr>
            <a:spLocks noChangeArrowheads="1"/>
          </p:cNvSpPr>
          <p:nvPr/>
        </p:nvSpPr>
        <p:spPr bwMode="auto">
          <a:xfrm>
            <a:off x="7409530" y="4442521"/>
            <a:ext cx="2970799" cy="901700"/>
          </a:xfrm>
          <a:prstGeom prst="rect">
            <a:avLst/>
          </a:prstGeom>
          <a:solidFill>
            <a:srgbClr val="BF3B3B"/>
          </a:solidFill>
          <a:ln w="6350" algn="ctr">
            <a:noFill/>
            <a:miter lim="800000"/>
            <a:headEnd/>
            <a:tailEnd/>
          </a:ln>
          <a:effectLst>
            <a:outerShdw dist="35921" dir="2700000" algn="ctr" rotWithShape="0">
              <a:srgbClr val="808080"/>
            </a:outerShdw>
          </a:effectLst>
        </p:spPr>
        <p:txBody>
          <a:bodyPr lIns="0" tIns="0" rIns="0" bIns="0" anchor="ctr"/>
          <a:lstStyle/>
          <a:p>
            <a:pPr algn="ctr">
              <a:defRPr/>
            </a:pPr>
            <a:r>
              <a:rPr lang="zh-CN" altLang="en-US" sz="2000" b="1" dirty="0">
                <a:solidFill>
                  <a:schemeClr val="bg1"/>
                </a:solidFill>
                <a:effectLst>
                  <a:outerShdw blurRad="38100" dist="38100" dir="2700000" algn="tl">
                    <a:srgbClr val="000000"/>
                  </a:outerShdw>
                </a:effectLst>
                <a:ea typeface="宋体" pitchFamily="2" charset="-122"/>
              </a:rPr>
              <a:t>信息化集成</a:t>
            </a:r>
            <a:endParaRPr lang="en-US" altLang="zh-CN" sz="2000" b="1" dirty="0">
              <a:solidFill>
                <a:schemeClr val="bg1"/>
              </a:solidFill>
              <a:effectLst>
                <a:outerShdw blurRad="38100" dist="38100" dir="2700000" algn="tl">
                  <a:srgbClr val="000000"/>
                </a:outerShdw>
              </a:effectLst>
              <a:ea typeface="宋体" pitchFamily="2" charset="-122"/>
            </a:endParaRPr>
          </a:p>
          <a:p>
            <a:pPr algn="ctr">
              <a:defRPr/>
            </a:pPr>
            <a:r>
              <a:rPr lang="en-US" altLang="zh-CN" sz="2000" b="1" dirty="0">
                <a:solidFill>
                  <a:schemeClr val="bg1"/>
                </a:solidFill>
                <a:effectLst>
                  <a:outerShdw blurRad="38100" dist="38100" dir="2700000" algn="tl">
                    <a:srgbClr val="000000"/>
                  </a:outerShdw>
                </a:effectLst>
              </a:rPr>
              <a:t>IT</a:t>
            </a:r>
            <a:r>
              <a:rPr lang="zh-CN" altLang="en-US" sz="2000" b="1" dirty="0">
                <a:solidFill>
                  <a:schemeClr val="bg1"/>
                </a:solidFill>
                <a:effectLst>
                  <a:outerShdw blurRad="38100" dist="38100" dir="2700000" algn="tl">
                    <a:srgbClr val="000000"/>
                  </a:outerShdw>
                </a:effectLst>
              </a:rPr>
              <a:t>系统选型</a:t>
            </a:r>
            <a:endParaRPr lang="zh-CN" altLang="en-US" sz="2000" b="1" dirty="0">
              <a:solidFill>
                <a:schemeClr val="bg1"/>
              </a:solidFill>
              <a:effectLst>
                <a:outerShdw blurRad="38100" dist="38100" dir="2700000" algn="tl">
                  <a:srgbClr val="000000"/>
                </a:outerShdw>
              </a:effectLst>
              <a:ea typeface="宋体" pitchFamily="2" charset="-122"/>
            </a:endParaRPr>
          </a:p>
        </p:txBody>
      </p:sp>
      <p:sp>
        <p:nvSpPr>
          <p:cNvPr id="5043208" name="AutoShape 8"/>
          <p:cNvSpPr>
            <a:spLocks noChangeArrowheads="1"/>
          </p:cNvSpPr>
          <p:nvPr/>
        </p:nvSpPr>
        <p:spPr bwMode="auto">
          <a:xfrm rot="-4364813">
            <a:off x="3650016" y="203038"/>
            <a:ext cx="608013" cy="2689355"/>
          </a:xfrm>
          <a:prstGeom prst="curvedLeftArrow">
            <a:avLst>
              <a:gd name="adj1" fmla="val 55005"/>
              <a:gd name="adj2" fmla="val 132846"/>
              <a:gd name="adj3" fmla="val 33333"/>
            </a:avLst>
          </a:prstGeom>
          <a:solidFill>
            <a:srgbClr val="0033CC"/>
          </a:solidFill>
          <a:ln w="6350">
            <a:noFill/>
            <a:miter lim="800000"/>
            <a:headEnd/>
            <a:tailEnd/>
          </a:ln>
          <a:effectLst>
            <a:outerShdw dist="35921" dir="2700000" algn="ctr" rotWithShape="0">
              <a:srgbClr val="808080"/>
            </a:outerShdw>
          </a:effectLst>
        </p:spPr>
        <p:txBody>
          <a:bodyPr vert="eaVert" lIns="0" tIns="0" rIns="0" bIns="0" anchor="ctr"/>
          <a:lstStyle/>
          <a:p>
            <a:pPr>
              <a:defRPr/>
            </a:pPr>
            <a:endParaRPr lang="zh-CN" altLang="en-US" sz="1800">
              <a:ea typeface="宋体" pitchFamily="2" charset="-122"/>
            </a:endParaRPr>
          </a:p>
        </p:txBody>
      </p:sp>
      <p:sp>
        <p:nvSpPr>
          <p:cNvPr id="5043209" name="AutoShape 9"/>
          <p:cNvSpPr>
            <a:spLocks noChangeArrowheads="1"/>
          </p:cNvSpPr>
          <p:nvPr/>
        </p:nvSpPr>
        <p:spPr bwMode="auto">
          <a:xfrm rot="-4786064">
            <a:off x="5552672" y="-1844609"/>
            <a:ext cx="844550" cy="6973559"/>
          </a:xfrm>
          <a:prstGeom prst="curvedLeftArrow">
            <a:avLst>
              <a:gd name="adj1" fmla="val 42818"/>
              <a:gd name="adj2" fmla="val 188131"/>
              <a:gd name="adj3" fmla="val 33333"/>
            </a:avLst>
          </a:prstGeom>
          <a:solidFill>
            <a:srgbClr val="0033CC"/>
          </a:solidFill>
          <a:ln w="6350">
            <a:noFill/>
            <a:miter lim="800000"/>
            <a:headEnd/>
            <a:tailEnd/>
          </a:ln>
          <a:effectLst>
            <a:outerShdw dist="35921" dir="2700000" algn="ctr" rotWithShape="0">
              <a:srgbClr val="808080"/>
            </a:outerShdw>
          </a:effectLst>
        </p:spPr>
        <p:txBody>
          <a:bodyPr rot="10800000" lIns="0" tIns="0" rIns="0" bIns="0" anchor="ctr"/>
          <a:lstStyle/>
          <a:p>
            <a:pPr>
              <a:defRPr/>
            </a:pPr>
            <a:endParaRPr lang="zh-CN" altLang="en-US" sz="1800">
              <a:ea typeface="宋体" pitchFamily="2" charset="-122"/>
            </a:endParaRPr>
          </a:p>
        </p:txBody>
      </p:sp>
      <p:sp>
        <p:nvSpPr>
          <p:cNvPr id="5043210" name="AutoShape 10"/>
          <p:cNvSpPr>
            <a:spLocks noChangeArrowheads="1"/>
          </p:cNvSpPr>
          <p:nvPr/>
        </p:nvSpPr>
        <p:spPr bwMode="auto">
          <a:xfrm rot="8835520" flipV="1">
            <a:off x="1321350" y="1900935"/>
            <a:ext cx="738791" cy="3046413"/>
          </a:xfrm>
          <a:prstGeom prst="curvedLeftArrow">
            <a:avLst>
              <a:gd name="adj1" fmla="val 93238"/>
              <a:gd name="adj2" fmla="val 186969"/>
              <a:gd name="adj3" fmla="val 33333"/>
            </a:avLst>
          </a:prstGeom>
          <a:gradFill rotWithShape="1">
            <a:gsLst>
              <a:gs pos="0">
                <a:srgbClr val="0033CC"/>
              </a:gs>
              <a:gs pos="100000">
                <a:srgbClr val="009900"/>
              </a:gs>
            </a:gsLst>
            <a:lin ang="2700000" scaled="1"/>
          </a:gradFill>
          <a:ln w="6350">
            <a:noFill/>
            <a:miter lim="800000"/>
            <a:headEnd/>
            <a:tailEnd/>
          </a:ln>
          <a:effectLst>
            <a:outerShdw dist="35921" dir="2700000" algn="ctr" rotWithShape="0">
              <a:srgbClr val="808080"/>
            </a:outerShdw>
          </a:effectLst>
        </p:spPr>
        <p:txBody>
          <a:bodyPr lIns="0" tIns="0" rIns="0" bIns="0" anchor="ctr"/>
          <a:lstStyle/>
          <a:p>
            <a:pPr>
              <a:defRPr/>
            </a:pPr>
            <a:endParaRPr lang="zh-CN" altLang="en-US" sz="1800">
              <a:ea typeface="宋体" pitchFamily="2" charset="-122"/>
            </a:endParaRPr>
          </a:p>
        </p:txBody>
      </p:sp>
      <p:sp>
        <p:nvSpPr>
          <p:cNvPr id="5043211" name="AutoShape 11"/>
          <p:cNvSpPr>
            <a:spLocks noChangeArrowheads="1"/>
          </p:cNvSpPr>
          <p:nvPr/>
        </p:nvSpPr>
        <p:spPr bwMode="auto">
          <a:xfrm rot="5400000">
            <a:off x="3900909" y="3023648"/>
            <a:ext cx="901700" cy="850196"/>
          </a:xfrm>
          <a:prstGeom prst="notchedRightArrow">
            <a:avLst>
              <a:gd name="adj1" fmla="val 55426"/>
              <a:gd name="adj2" fmla="val 36253"/>
            </a:avLst>
          </a:prstGeom>
          <a:gradFill rotWithShape="1">
            <a:gsLst>
              <a:gs pos="0">
                <a:srgbClr val="0033CC"/>
              </a:gs>
              <a:gs pos="100000">
                <a:schemeClr val="hlink"/>
              </a:gs>
            </a:gsLst>
            <a:lin ang="0" scaled="1"/>
          </a:gradFill>
          <a:ln w="6350" algn="ctr">
            <a:noFill/>
            <a:miter lim="800000"/>
            <a:headEnd/>
            <a:tailEnd/>
          </a:ln>
          <a:effectLst>
            <a:outerShdw dist="35921" dir="2700000" algn="ctr" rotWithShape="0">
              <a:srgbClr val="808080"/>
            </a:outerShdw>
          </a:effectLst>
        </p:spPr>
        <p:txBody>
          <a:bodyPr rot="10800000" vert="eaVert" lIns="0" tIns="0" rIns="0" bIns="0" anchor="ctr"/>
          <a:lstStyle/>
          <a:p>
            <a:pPr algn="ctr">
              <a:defRPr/>
            </a:pPr>
            <a:endParaRPr lang="en-US" altLang="zh-CN" sz="2000">
              <a:solidFill>
                <a:schemeClr val="bg1"/>
              </a:solidFill>
              <a:ea typeface="宋体" pitchFamily="2" charset="-122"/>
            </a:endParaRPr>
          </a:p>
        </p:txBody>
      </p:sp>
      <p:sp>
        <p:nvSpPr>
          <p:cNvPr id="5043212" name="AutoShape 12"/>
          <p:cNvSpPr>
            <a:spLocks noChangeArrowheads="1"/>
          </p:cNvSpPr>
          <p:nvPr/>
        </p:nvSpPr>
        <p:spPr bwMode="auto">
          <a:xfrm rot="5400000">
            <a:off x="8442308" y="3595098"/>
            <a:ext cx="903288" cy="791561"/>
          </a:xfrm>
          <a:prstGeom prst="notchedRightArrow">
            <a:avLst>
              <a:gd name="adj1" fmla="val 55426"/>
              <a:gd name="adj2" fmla="val 38987"/>
            </a:avLst>
          </a:prstGeom>
          <a:solidFill>
            <a:srgbClr val="0033CC"/>
          </a:solidFill>
          <a:ln w="6350" algn="ctr">
            <a:noFill/>
            <a:miter lim="800000"/>
            <a:headEnd/>
            <a:tailEnd/>
          </a:ln>
          <a:effectLst>
            <a:outerShdw dist="35921" dir="2700000" algn="ctr" rotWithShape="0">
              <a:srgbClr val="808080"/>
            </a:outerShdw>
          </a:effectLst>
        </p:spPr>
        <p:txBody>
          <a:bodyPr rot="10800000" vert="eaVert" lIns="0" tIns="0" rIns="0" bIns="0" anchor="ctr"/>
          <a:lstStyle/>
          <a:p>
            <a:pPr algn="ctr">
              <a:defRPr/>
            </a:pPr>
            <a:endParaRPr lang="en-US" altLang="zh-CN" sz="2000">
              <a:ea typeface="宋体" pitchFamily="2" charset="-122"/>
            </a:endParaRPr>
          </a:p>
        </p:txBody>
      </p:sp>
      <p:sp>
        <p:nvSpPr>
          <p:cNvPr id="5043213" name="AutoShape 13"/>
          <p:cNvSpPr>
            <a:spLocks noChangeArrowheads="1"/>
          </p:cNvSpPr>
          <p:nvPr/>
        </p:nvSpPr>
        <p:spPr bwMode="auto">
          <a:xfrm rot="1525564">
            <a:off x="6037491" y="2588323"/>
            <a:ext cx="1139459" cy="663575"/>
          </a:xfrm>
          <a:prstGeom prst="notchedRightArrow">
            <a:avLst>
              <a:gd name="adj1" fmla="val 55426"/>
              <a:gd name="adj2" fmla="val 34003"/>
            </a:avLst>
          </a:prstGeom>
          <a:solidFill>
            <a:srgbClr val="0033CC"/>
          </a:solidFill>
          <a:ln w="6350" algn="ctr">
            <a:noFill/>
            <a:miter lim="800000"/>
            <a:headEnd/>
            <a:tailEnd/>
          </a:ln>
          <a:effectLst>
            <a:outerShdw dist="35921" dir="2700000" algn="ctr" rotWithShape="0">
              <a:srgbClr val="808080"/>
            </a:outerShdw>
          </a:effectLst>
        </p:spPr>
        <p:txBody>
          <a:bodyPr lIns="0" tIns="0" rIns="0" bIns="0" anchor="ctr"/>
          <a:lstStyle/>
          <a:p>
            <a:pPr algn="ctr">
              <a:defRPr/>
            </a:pPr>
            <a:endParaRPr lang="en-US" altLang="zh-CN" sz="2000">
              <a:solidFill>
                <a:schemeClr val="bg1"/>
              </a:solidFill>
              <a:ea typeface="宋体" pitchFamily="2" charset="-122"/>
            </a:endParaRPr>
          </a:p>
        </p:txBody>
      </p:sp>
      <p:sp>
        <p:nvSpPr>
          <p:cNvPr id="5043214" name="AutoShape 14"/>
          <p:cNvSpPr>
            <a:spLocks noChangeArrowheads="1"/>
          </p:cNvSpPr>
          <p:nvPr/>
        </p:nvSpPr>
        <p:spPr bwMode="auto">
          <a:xfrm rot="1525564">
            <a:off x="6131306" y="4394898"/>
            <a:ext cx="1311452" cy="663575"/>
          </a:xfrm>
          <a:prstGeom prst="notchedRightArrow">
            <a:avLst>
              <a:gd name="adj1" fmla="val 55426"/>
              <a:gd name="adj2" fmla="val 50462"/>
            </a:avLst>
          </a:prstGeom>
          <a:gradFill rotWithShape="1">
            <a:gsLst>
              <a:gs pos="0">
                <a:srgbClr val="009900"/>
              </a:gs>
              <a:gs pos="100000">
                <a:srgbClr val="A50021"/>
              </a:gs>
            </a:gsLst>
            <a:lin ang="2700000" scaled="1"/>
          </a:gradFill>
          <a:ln w="6350" algn="ctr">
            <a:noFill/>
            <a:miter lim="800000"/>
            <a:headEnd/>
            <a:tailEnd/>
          </a:ln>
          <a:effectLst>
            <a:outerShdw dist="35921" dir="2700000" algn="ctr" rotWithShape="0">
              <a:srgbClr val="808080"/>
            </a:outerShdw>
          </a:effectLst>
        </p:spPr>
        <p:txBody>
          <a:bodyPr lIns="0" tIns="0" rIns="0" bIns="0" anchor="ctr"/>
          <a:lstStyle/>
          <a:p>
            <a:pPr algn="ctr">
              <a:defRPr/>
            </a:pPr>
            <a:endParaRPr lang="en-US" altLang="zh-CN" sz="2000">
              <a:solidFill>
                <a:schemeClr val="bg1"/>
              </a:solidFill>
              <a:ea typeface="宋体" pitchFamily="2" charset="-122"/>
            </a:endParaRPr>
          </a:p>
        </p:txBody>
      </p:sp>
      <p:sp>
        <p:nvSpPr>
          <p:cNvPr id="5043215" name="AutoShape 15"/>
          <p:cNvSpPr>
            <a:spLocks noChangeArrowheads="1"/>
          </p:cNvSpPr>
          <p:nvPr/>
        </p:nvSpPr>
        <p:spPr bwMode="auto">
          <a:xfrm rot="9347550">
            <a:off x="5904586" y="3402710"/>
            <a:ext cx="1344677" cy="663575"/>
          </a:xfrm>
          <a:prstGeom prst="notchedRightArrow">
            <a:avLst>
              <a:gd name="adj1" fmla="val 55426"/>
              <a:gd name="adj2" fmla="val 51740"/>
            </a:avLst>
          </a:prstGeom>
          <a:gradFill rotWithShape="1">
            <a:gsLst>
              <a:gs pos="0">
                <a:srgbClr val="0033CC"/>
              </a:gs>
              <a:gs pos="100000">
                <a:schemeClr val="hlink"/>
              </a:gs>
            </a:gsLst>
            <a:lin ang="2700000" scaled="1"/>
          </a:gradFill>
          <a:ln w="6350" algn="ctr">
            <a:noFill/>
            <a:miter lim="800000"/>
            <a:headEnd/>
            <a:tailEnd/>
          </a:ln>
          <a:effectLst>
            <a:outerShdw dist="35921" dir="2700000" algn="ctr" rotWithShape="0">
              <a:srgbClr val="808080"/>
            </a:outerShdw>
          </a:effectLst>
        </p:spPr>
        <p:txBody>
          <a:bodyPr rot="10800000" lIns="0" tIns="0" rIns="0" bIns="0" anchor="ctr"/>
          <a:lstStyle/>
          <a:p>
            <a:pPr algn="ctr">
              <a:defRPr/>
            </a:pPr>
            <a:endParaRPr lang="en-US" altLang="zh-CN" sz="2000">
              <a:solidFill>
                <a:schemeClr val="bg1"/>
              </a:solidFill>
              <a:ea typeface="宋体" pitchFamily="2" charset="-122"/>
            </a:endParaRPr>
          </a:p>
        </p:txBody>
      </p:sp>
      <p:sp>
        <p:nvSpPr>
          <p:cNvPr id="17" name="Text Box 10"/>
          <p:cNvSpPr txBox="1">
            <a:spLocks noChangeArrowheads="1"/>
          </p:cNvSpPr>
          <p:nvPr/>
        </p:nvSpPr>
        <p:spPr bwMode="auto">
          <a:xfrm>
            <a:off x="508147" y="5257753"/>
            <a:ext cx="4165651" cy="1107996"/>
          </a:xfrm>
          <a:prstGeom prst="rect">
            <a:avLst/>
          </a:prstGeom>
          <a:noFill/>
          <a:ln w="6350" algn="ctr">
            <a:noFill/>
            <a:miter lim="800000"/>
            <a:headEnd/>
            <a:tailEnd/>
          </a:ln>
        </p:spPr>
        <p:txBody>
          <a:bodyPr wrap="square" lIns="0" tIns="0" rIns="0" bIns="0">
            <a:spAutoFit/>
          </a:bodyPr>
          <a:lstStyle/>
          <a:p>
            <a:pPr marL="174625" indent="-174625">
              <a:spcBef>
                <a:spcPct val="50000"/>
              </a:spcBef>
              <a:buClr>
                <a:schemeClr val="accent2"/>
              </a:buClr>
              <a:buFont typeface="Wingdings" pitchFamily="2" charset="2"/>
              <a:buChar char="§"/>
            </a:pPr>
            <a:r>
              <a:rPr lang="zh-CN" altLang="en-US" sz="1600" b="1" dirty="0"/>
              <a:t>管控模式及管理流程符合公司业务战略的需求</a:t>
            </a:r>
          </a:p>
          <a:p>
            <a:pPr marL="174625" indent="-174625">
              <a:spcBef>
                <a:spcPct val="50000"/>
              </a:spcBef>
              <a:buClr>
                <a:schemeClr val="accent2"/>
              </a:buClr>
              <a:buFont typeface="Wingdings" pitchFamily="2" charset="2"/>
              <a:buChar char="§"/>
            </a:pPr>
            <a:r>
              <a:rPr lang="zh-CN" altLang="en-US" sz="1600" b="1" dirty="0"/>
              <a:t>业务流程优化需遵循管控模式的要求，并通过关键流程的优化去推动战略目标的实现</a:t>
            </a:r>
          </a:p>
        </p:txBody>
      </p:sp>
      <p:sp>
        <p:nvSpPr>
          <p:cNvPr id="18" name="Text Box 12"/>
          <p:cNvSpPr txBox="1">
            <a:spLocks noChangeArrowheads="1"/>
          </p:cNvSpPr>
          <p:nvPr/>
        </p:nvSpPr>
        <p:spPr bwMode="auto">
          <a:xfrm>
            <a:off x="7416765" y="5445122"/>
            <a:ext cx="4013195" cy="1107996"/>
          </a:xfrm>
          <a:prstGeom prst="rect">
            <a:avLst/>
          </a:prstGeom>
          <a:noFill/>
          <a:ln w="6350" algn="ctr">
            <a:noFill/>
            <a:miter lim="800000"/>
            <a:headEnd/>
            <a:tailEnd/>
          </a:ln>
        </p:spPr>
        <p:txBody>
          <a:bodyPr wrap="square" lIns="0" tIns="0" rIns="0" bIns="0">
            <a:spAutoFit/>
          </a:bodyPr>
          <a:lstStyle/>
          <a:p>
            <a:pPr marL="174625" indent="-174625">
              <a:spcBef>
                <a:spcPct val="50000"/>
              </a:spcBef>
              <a:buClr>
                <a:schemeClr val="accent2"/>
              </a:buClr>
              <a:buFont typeface="Wingdings" pitchFamily="2" charset="2"/>
              <a:buChar char="§"/>
            </a:pPr>
            <a:r>
              <a:rPr lang="en-US" altLang="zh-CN" sz="1600" b="1" dirty="0"/>
              <a:t>IT</a:t>
            </a:r>
            <a:r>
              <a:rPr lang="zh-CN" altLang="en-US" sz="1600" b="1" dirty="0"/>
              <a:t>规划与系统选型需要考虑确定的管控模式和管理流程</a:t>
            </a:r>
          </a:p>
          <a:p>
            <a:pPr marL="174625" indent="-174625">
              <a:spcBef>
                <a:spcPct val="50000"/>
              </a:spcBef>
              <a:buClr>
                <a:schemeClr val="accent2"/>
              </a:buClr>
              <a:buFont typeface="Wingdings" pitchFamily="2" charset="2"/>
              <a:buChar char="§"/>
            </a:pPr>
            <a:r>
              <a:rPr lang="en-US" altLang="zh-CN" sz="1600" b="1" dirty="0"/>
              <a:t>IT</a:t>
            </a:r>
            <a:r>
              <a:rPr lang="zh-CN" altLang="en-US" sz="1600" b="1" dirty="0"/>
              <a:t>的支持也使形成高效的管控模式得以实现</a:t>
            </a:r>
          </a:p>
        </p:txBody>
      </p:sp>
      <p:sp>
        <p:nvSpPr>
          <p:cNvPr id="19" name="Text Box 11"/>
          <p:cNvSpPr txBox="1">
            <a:spLocks noChangeArrowheads="1"/>
          </p:cNvSpPr>
          <p:nvPr/>
        </p:nvSpPr>
        <p:spPr bwMode="auto">
          <a:xfrm>
            <a:off x="8331142" y="990664"/>
            <a:ext cx="3695700" cy="861774"/>
          </a:xfrm>
          <a:prstGeom prst="rect">
            <a:avLst/>
          </a:prstGeom>
          <a:noFill/>
          <a:ln w="6350" algn="ctr">
            <a:noFill/>
            <a:miter lim="800000"/>
            <a:headEnd/>
            <a:tailEnd/>
          </a:ln>
        </p:spPr>
        <p:txBody>
          <a:bodyPr lIns="0" tIns="0" rIns="0" bIns="0">
            <a:spAutoFit/>
          </a:bodyPr>
          <a:lstStyle/>
          <a:p>
            <a:pPr marL="174625" indent="-174625">
              <a:spcBef>
                <a:spcPct val="50000"/>
              </a:spcBef>
              <a:buClr>
                <a:schemeClr val="accent2"/>
              </a:buClr>
              <a:buFont typeface="Wingdings" pitchFamily="2" charset="2"/>
              <a:buChar char="§"/>
            </a:pPr>
            <a:r>
              <a:rPr lang="zh-CN" altLang="en-US" sz="1600" b="1" dirty="0"/>
              <a:t>业务流程优化的成果需要</a:t>
            </a:r>
            <a:r>
              <a:rPr lang="en-US" altLang="zh-CN" sz="1600" b="1" dirty="0"/>
              <a:t>IT</a:t>
            </a:r>
            <a:r>
              <a:rPr lang="zh-CN" altLang="en-US" sz="1600" b="1" dirty="0"/>
              <a:t>的支持和固化</a:t>
            </a:r>
          </a:p>
          <a:p>
            <a:pPr marL="174625" indent="-174625">
              <a:spcBef>
                <a:spcPct val="50000"/>
              </a:spcBef>
              <a:buClr>
                <a:schemeClr val="accent2"/>
              </a:buClr>
              <a:buFont typeface="Wingdings" pitchFamily="2" charset="2"/>
              <a:buChar char="§"/>
            </a:pPr>
            <a:r>
              <a:rPr lang="en-US" altLang="zh-CN" sz="1600" b="1" dirty="0"/>
              <a:t>IT</a:t>
            </a:r>
            <a:r>
              <a:rPr lang="zh-CN" altLang="en-US" sz="1600" b="1" dirty="0"/>
              <a:t>也促进业务流程的优化</a:t>
            </a:r>
          </a:p>
        </p:txBody>
      </p:sp>
    </p:spTree>
    <p:extLst>
      <p:ext uri="{BB962C8B-B14F-4D97-AF65-F5344CB8AC3E}">
        <p14:creationId xmlns:p14="http://schemas.microsoft.com/office/powerpoint/2010/main" val="222698728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62544" y="38102"/>
            <a:ext cx="11277307" cy="620713"/>
          </a:xfrm>
          <a:prstGeom prst="rect">
            <a:avLst/>
          </a:prstGeom>
        </p:spPr>
        <p:txBody>
          <a:bodyPr lIns="91440" tIns="45720" rIns="91440" bIns="45720" anchor="ctr"/>
          <a:lstStyle/>
          <a:p>
            <a:pPr>
              <a:defRPr/>
            </a:pPr>
            <a:r>
              <a:rPr lang="en-US" altLang="zh-CN" sz="3200" b="1" dirty="0">
                <a:solidFill>
                  <a:schemeClr val="bg1"/>
                </a:solidFill>
                <a:effectLst>
                  <a:outerShdw blurRad="38100" dist="38100" dir="2700000" algn="tl">
                    <a:srgbClr val="C0C0C0"/>
                  </a:outerShdw>
                </a:effectLst>
                <a:latin typeface="+mj-ea"/>
              </a:rPr>
              <a:t>IT</a:t>
            </a:r>
            <a:r>
              <a:rPr lang="zh-CN" altLang="en-US" sz="3200" b="1" dirty="0">
                <a:solidFill>
                  <a:schemeClr val="bg1"/>
                </a:solidFill>
                <a:effectLst>
                  <a:outerShdw blurRad="38100" dist="38100" dir="2700000" algn="tl">
                    <a:srgbClr val="C0C0C0"/>
                  </a:outerShdw>
                </a:effectLst>
                <a:latin typeface="+mj-ea"/>
              </a:rPr>
              <a:t>规划为核心的信息化建设服务链 </a:t>
            </a:r>
          </a:p>
        </p:txBody>
      </p:sp>
      <p:sp>
        <p:nvSpPr>
          <p:cNvPr id="563203" name="AutoShape 4"/>
          <p:cNvSpPr>
            <a:spLocks noChangeArrowheads="1"/>
          </p:cNvSpPr>
          <p:nvPr/>
        </p:nvSpPr>
        <p:spPr bwMode="auto">
          <a:xfrm>
            <a:off x="5398253" y="5810166"/>
            <a:ext cx="1886067" cy="203200"/>
          </a:xfrm>
          <a:prstGeom prst="rightArrow">
            <a:avLst>
              <a:gd name="adj1" fmla="val 50000"/>
              <a:gd name="adj2" fmla="val 204183"/>
            </a:avLst>
          </a:prstGeom>
          <a:gradFill rotWithShape="1">
            <a:gsLst>
              <a:gs pos="0">
                <a:srgbClr val="FFFFFF"/>
              </a:gs>
              <a:gs pos="100000">
                <a:srgbClr val="767676"/>
              </a:gs>
            </a:gsLst>
            <a:lin ang="0" scaled="1"/>
          </a:gradFill>
          <a:ln w="9525">
            <a:noFill/>
            <a:miter lim="800000"/>
            <a:headEnd/>
            <a:tailEnd/>
          </a:ln>
        </p:spPr>
        <p:txBody>
          <a:bodyPr wrap="none" anchor="ctr"/>
          <a:lstStyle/>
          <a:p>
            <a:endParaRPr lang="zh-CN" altLang="en-US" sz="1800">
              <a:ea typeface="宋体" pitchFamily="2" charset="-122"/>
            </a:endParaRPr>
          </a:p>
        </p:txBody>
      </p:sp>
      <p:sp>
        <p:nvSpPr>
          <p:cNvPr id="563204" name="AutoShape 5"/>
          <p:cNvSpPr>
            <a:spLocks noChangeArrowheads="1"/>
          </p:cNvSpPr>
          <p:nvPr/>
        </p:nvSpPr>
        <p:spPr bwMode="auto">
          <a:xfrm flipH="1">
            <a:off x="5036678" y="6099093"/>
            <a:ext cx="1958381" cy="185737"/>
          </a:xfrm>
          <a:prstGeom prst="rightArrow">
            <a:avLst>
              <a:gd name="adj1" fmla="val 50620"/>
              <a:gd name="adj2" fmla="val 223381"/>
            </a:avLst>
          </a:prstGeom>
          <a:gradFill rotWithShape="1">
            <a:gsLst>
              <a:gs pos="0">
                <a:srgbClr val="FFFFFF"/>
              </a:gs>
              <a:gs pos="100000">
                <a:srgbClr val="767676"/>
              </a:gs>
            </a:gsLst>
            <a:lin ang="0" scaled="1"/>
          </a:gradFill>
          <a:ln w="9525">
            <a:noFill/>
            <a:miter lim="800000"/>
            <a:headEnd/>
            <a:tailEnd/>
          </a:ln>
        </p:spPr>
        <p:txBody>
          <a:bodyPr wrap="none" anchor="ctr"/>
          <a:lstStyle/>
          <a:p>
            <a:endParaRPr lang="zh-CN" altLang="en-US" sz="1800">
              <a:ea typeface="宋体" pitchFamily="2" charset="-122"/>
            </a:endParaRPr>
          </a:p>
        </p:txBody>
      </p:sp>
      <p:sp>
        <p:nvSpPr>
          <p:cNvPr id="39941" name="Oval 6"/>
          <p:cNvSpPr>
            <a:spLocks noChangeArrowheads="1"/>
          </p:cNvSpPr>
          <p:nvPr/>
        </p:nvSpPr>
        <p:spPr bwMode="auto">
          <a:xfrm>
            <a:off x="7348818" y="5514891"/>
            <a:ext cx="3457463" cy="1016000"/>
          </a:xfrm>
          <a:prstGeom prst="ellipse">
            <a:avLst/>
          </a:prstGeom>
          <a:gradFill rotWithShape="1">
            <a:gsLst>
              <a:gs pos="0">
                <a:srgbClr val="CCECFF"/>
              </a:gs>
              <a:gs pos="100000">
                <a:srgbClr val="4D70B7"/>
              </a:gs>
            </a:gsLst>
            <a:path path="shape">
              <a:fillToRect l="50000" t="50000" r="50000" b="50000"/>
            </a:path>
          </a:gradFill>
          <a:ln w="9525">
            <a:solidFill>
              <a:schemeClr val="folHlink"/>
            </a:solidFill>
            <a:round/>
            <a:headEnd/>
            <a:tailEnd/>
          </a:ln>
        </p:spPr>
        <p:txBody>
          <a:bodyPr wrap="none" anchor="ctr"/>
          <a:lstStyle/>
          <a:p>
            <a:endParaRPr lang="zh-CN" altLang="en-US" sz="1800">
              <a:ea typeface="宋体" pitchFamily="2" charset="-122"/>
            </a:endParaRPr>
          </a:p>
        </p:txBody>
      </p:sp>
      <p:sp>
        <p:nvSpPr>
          <p:cNvPr id="39942" name="Oval 7"/>
          <p:cNvSpPr>
            <a:spLocks noChangeArrowheads="1"/>
          </p:cNvSpPr>
          <p:nvPr/>
        </p:nvSpPr>
        <p:spPr bwMode="auto">
          <a:xfrm>
            <a:off x="1587033" y="5460918"/>
            <a:ext cx="3406647" cy="1146175"/>
          </a:xfrm>
          <a:prstGeom prst="ellipse">
            <a:avLst/>
          </a:prstGeom>
          <a:gradFill rotWithShape="1">
            <a:gsLst>
              <a:gs pos="0">
                <a:srgbClr val="CCECFF"/>
              </a:gs>
              <a:gs pos="100000">
                <a:srgbClr val="5E6D76"/>
              </a:gs>
            </a:gsLst>
            <a:path path="shape">
              <a:fillToRect l="50000" t="50000" r="50000" b="50000"/>
            </a:path>
          </a:gradFill>
          <a:ln w="9525">
            <a:solidFill>
              <a:schemeClr val="folHlink"/>
            </a:solidFill>
            <a:round/>
            <a:headEnd/>
            <a:tailEnd/>
          </a:ln>
        </p:spPr>
        <p:txBody>
          <a:bodyPr wrap="none" anchor="ctr"/>
          <a:lstStyle/>
          <a:p>
            <a:endParaRPr lang="zh-CN" altLang="en-US" sz="1800">
              <a:ea typeface="宋体" pitchFamily="2" charset="-122"/>
            </a:endParaRPr>
          </a:p>
        </p:txBody>
      </p:sp>
      <p:sp>
        <p:nvSpPr>
          <p:cNvPr id="39943" name="Text Box 8"/>
          <p:cNvSpPr txBox="1">
            <a:spLocks noChangeArrowheads="1"/>
          </p:cNvSpPr>
          <p:nvPr/>
        </p:nvSpPr>
        <p:spPr bwMode="auto">
          <a:xfrm>
            <a:off x="1577260" y="5819691"/>
            <a:ext cx="3453552" cy="366712"/>
          </a:xfrm>
          <a:prstGeom prst="rect">
            <a:avLst/>
          </a:prstGeom>
          <a:noFill/>
          <a:ln w="9525">
            <a:noFill/>
            <a:miter lim="800000"/>
            <a:headEnd/>
            <a:tailEnd/>
          </a:ln>
        </p:spPr>
        <p:txBody>
          <a:bodyPr>
            <a:spAutoFit/>
          </a:bodyPr>
          <a:lstStyle/>
          <a:p>
            <a:pPr algn="ctr">
              <a:spcBef>
                <a:spcPct val="50000"/>
              </a:spcBef>
            </a:pPr>
            <a:r>
              <a:rPr lang="zh-CN" altLang="en-US" sz="1800" b="1" dirty="0">
                <a:ea typeface="宋体" pitchFamily="2" charset="-122"/>
              </a:rPr>
              <a:t>管理能力建设</a:t>
            </a:r>
          </a:p>
        </p:txBody>
      </p:sp>
      <p:sp>
        <p:nvSpPr>
          <p:cNvPr id="39944" name="Text Box 9"/>
          <p:cNvSpPr txBox="1">
            <a:spLocks noChangeArrowheads="1"/>
          </p:cNvSpPr>
          <p:nvPr/>
        </p:nvSpPr>
        <p:spPr bwMode="auto">
          <a:xfrm>
            <a:off x="7063464" y="5819691"/>
            <a:ext cx="4063349" cy="366712"/>
          </a:xfrm>
          <a:prstGeom prst="rect">
            <a:avLst/>
          </a:prstGeom>
          <a:noFill/>
          <a:ln w="9525">
            <a:noFill/>
            <a:miter lim="800000"/>
            <a:headEnd/>
            <a:tailEnd/>
          </a:ln>
        </p:spPr>
        <p:txBody>
          <a:bodyPr>
            <a:spAutoFit/>
          </a:bodyPr>
          <a:lstStyle/>
          <a:p>
            <a:pPr algn="ctr">
              <a:spcBef>
                <a:spcPct val="50000"/>
              </a:spcBef>
            </a:pPr>
            <a:r>
              <a:rPr lang="zh-CN" altLang="en-US" sz="1800" b="1">
                <a:ea typeface="宋体" pitchFamily="2" charset="-122"/>
              </a:rPr>
              <a:t>信息化持续建设</a:t>
            </a:r>
          </a:p>
        </p:txBody>
      </p:sp>
      <p:sp>
        <p:nvSpPr>
          <p:cNvPr id="39945" name="Oval 11"/>
          <p:cNvSpPr>
            <a:spLocks noChangeArrowheads="1"/>
          </p:cNvSpPr>
          <p:nvPr/>
        </p:nvSpPr>
        <p:spPr bwMode="auto">
          <a:xfrm>
            <a:off x="6828928" y="1490579"/>
            <a:ext cx="1661301" cy="1008063"/>
          </a:xfrm>
          <a:prstGeom prst="ellipse">
            <a:avLst/>
          </a:prstGeom>
          <a:solidFill>
            <a:srgbClr val="FF6600"/>
          </a:solidFill>
          <a:ln w="9525" algn="ctr">
            <a:solidFill>
              <a:schemeClr val="folHlink"/>
            </a:solidFill>
            <a:round/>
            <a:headEnd/>
            <a:tailEnd/>
          </a:ln>
        </p:spPr>
        <p:txBody>
          <a:bodyPr wrap="none" anchor="ctr"/>
          <a:lstStyle/>
          <a:p>
            <a:endParaRPr lang="zh-CN" altLang="en-US" sz="1800">
              <a:ea typeface="宋体" pitchFamily="2" charset="-122"/>
            </a:endParaRPr>
          </a:p>
        </p:txBody>
      </p:sp>
      <p:sp>
        <p:nvSpPr>
          <p:cNvPr id="39946" name="Oval 12"/>
          <p:cNvSpPr>
            <a:spLocks noChangeArrowheads="1"/>
          </p:cNvSpPr>
          <p:nvPr/>
        </p:nvSpPr>
        <p:spPr bwMode="auto">
          <a:xfrm>
            <a:off x="3701771" y="1490578"/>
            <a:ext cx="2230053" cy="979488"/>
          </a:xfrm>
          <a:prstGeom prst="ellipse">
            <a:avLst/>
          </a:prstGeom>
          <a:solidFill>
            <a:srgbClr val="FF6600"/>
          </a:solidFill>
          <a:ln w="9525">
            <a:solidFill>
              <a:schemeClr val="folHlink"/>
            </a:solidFill>
            <a:round/>
            <a:headEnd/>
            <a:tailEnd/>
          </a:ln>
        </p:spPr>
        <p:txBody>
          <a:bodyPr wrap="none" anchor="ctr"/>
          <a:lstStyle/>
          <a:p>
            <a:endParaRPr lang="zh-CN" altLang="en-US" sz="1800">
              <a:ea typeface="宋体" pitchFamily="2" charset="-122"/>
            </a:endParaRPr>
          </a:p>
        </p:txBody>
      </p:sp>
      <p:sp>
        <p:nvSpPr>
          <p:cNvPr id="39947" name="Oval 13"/>
          <p:cNvSpPr>
            <a:spLocks noChangeArrowheads="1"/>
          </p:cNvSpPr>
          <p:nvPr/>
        </p:nvSpPr>
        <p:spPr bwMode="auto">
          <a:xfrm>
            <a:off x="996782" y="1517566"/>
            <a:ext cx="1573351" cy="806450"/>
          </a:xfrm>
          <a:prstGeom prst="ellipse">
            <a:avLst/>
          </a:prstGeom>
          <a:solidFill>
            <a:schemeClr val="accent2"/>
          </a:solidFill>
          <a:ln w="9525">
            <a:solidFill>
              <a:schemeClr val="folHlink"/>
            </a:solidFill>
            <a:round/>
            <a:headEnd/>
            <a:tailEnd/>
          </a:ln>
        </p:spPr>
        <p:txBody>
          <a:bodyPr wrap="none" anchor="ctr"/>
          <a:lstStyle/>
          <a:p>
            <a:endParaRPr lang="zh-CN" altLang="en-US" sz="1800">
              <a:ea typeface="宋体" pitchFamily="2" charset="-122"/>
            </a:endParaRPr>
          </a:p>
        </p:txBody>
      </p:sp>
      <p:sp>
        <p:nvSpPr>
          <p:cNvPr id="69644" name="Text Box 14"/>
          <p:cNvSpPr txBox="1">
            <a:spLocks noChangeArrowheads="1"/>
          </p:cNvSpPr>
          <p:nvPr/>
        </p:nvSpPr>
        <p:spPr bwMode="auto">
          <a:xfrm>
            <a:off x="912740" y="1679492"/>
            <a:ext cx="1737525" cy="396875"/>
          </a:xfrm>
          <a:prstGeom prst="rect">
            <a:avLst/>
          </a:prstGeom>
          <a:noFill/>
          <a:ln w="9525">
            <a:noFill/>
            <a:miter lim="800000"/>
            <a:headEnd/>
            <a:tailEnd/>
          </a:ln>
        </p:spPr>
        <p:txBody>
          <a:bodyPr>
            <a:spAutoFit/>
          </a:bodyPr>
          <a:lstStyle/>
          <a:p>
            <a:pPr algn="ctr">
              <a:spcBef>
                <a:spcPct val="50000"/>
              </a:spcBef>
              <a:defRPr/>
            </a:pPr>
            <a:r>
              <a:rPr lang="zh-CN" altLang="en-US" sz="2000" b="1">
                <a:solidFill>
                  <a:schemeClr val="bg1"/>
                </a:solidFill>
                <a:effectLst>
                  <a:outerShdw blurRad="38100" dist="38100" dir="2700000" algn="tl">
                    <a:srgbClr val="C0C0C0"/>
                  </a:outerShdw>
                </a:effectLst>
                <a:latin typeface="Arial" charset="0"/>
                <a:ea typeface="宋体" pitchFamily="2" charset="-122"/>
              </a:rPr>
              <a:t>管理咨询</a:t>
            </a:r>
          </a:p>
        </p:txBody>
      </p:sp>
      <p:sp>
        <p:nvSpPr>
          <p:cNvPr id="69645" name="Text Box 15"/>
          <p:cNvSpPr txBox="1">
            <a:spLocks noChangeArrowheads="1"/>
          </p:cNvSpPr>
          <p:nvPr/>
        </p:nvSpPr>
        <p:spPr bwMode="auto">
          <a:xfrm>
            <a:off x="3676364" y="1777918"/>
            <a:ext cx="2226144" cy="396875"/>
          </a:xfrm>
          <a:prstGeom prst="rect">
            <a:avLst/>
          </a:prstGeom>
          <a:noFill/>
          <a:ln w="9525" algn="ctr">
            <a:noFill/>
            <a:miter lim="800000"/>
            <a:headEnd/>
            <a:tailEnd/>
          </a:ln>
          <a:effectLst/>
        </p:spPr>
        <p:txBody>
          <a:bodyPr>
            <a:spAutoFit/>
          </a:bodyPr>
          <a:lstStyle/>
          <a:p>
            <a:pPr algn="ctr">
              <a:spcBef>
                <a:spcPct val="50000"/>
              </a:spcBef>
              <a:defRPr/>
            </a:pPr>
            <a:r>
              <a:rPr lang="en-US" altLang="zh-CN" sz="2000" b="1" dirty="0">
                <a:solidFill>
                  <a:schemeClr val="bg1"/>
                </a:solidFill>
                <a:effectLst>
                  <a:outerShdw blurRad="38100" dist="38100" dir="2700000" algn="tl">
                    <a:srgbClr val="C0C0C0"/>
                  </a:outerShdw>
                </a:effectLst>
                <a:latin typeface="Arial" charset="0"/>
                <a:ea typeface="宋体" pitchFamily="2" charset="-122"/>
              </a:rPr>
              <a:t>IT</a:t>
            </a:r>
            <a:r>
              <a:rPr lang="zh-CN" altLang="en-US" sz="2000" b="1" dirty="0">
                <a:solidFill>
                  <a:schemeClr val="bg1"/>
                </a:solidFill>
                <a:effectLst>
                  <a:outerShdw blurRad="38100" dist="38100" dir="2700000" algn="tl">
                    <a:srgbClr val="C0C0C0"/>
                  </a:outerShdw>
                </a:effectLst>
                <a:latin typeface="Arial" charset="0"/>
                <a:ea typeface="宋体" pitchFamily="2" charset="-122"/>
              </a:rPr>
              <a:t>规划</a:t>
            </a:r>
          </a:p>
        </p:txBody>
      </p:sp>
      <p:sp>
        <p:nvSpPr>
          <p:cNvPr id="69646" name="Text Box 16"/>
          <p:cNvSpPr txBox="1">
            <a:spLocks noChangeArrowheads="1"/>
          </p:cNvSpPr>
          <p:nvPr/>
        </p:nvSpPr>
        <p:spPr bwMode="auto">
          <a:xfrm>
            <a:off x="6557256" y="1541379"/>
            <a:ext cx="2226144" cy="752475"/>
          </a:xfrm>
          <a:prstGeom prst="rect">
            <a:avLst/>
          </a:prstGeom>
          <a:noFill/>
          <a:ln w="9525" algn="ctr">
            <a:noFill/>
            <a:miter lim="800000"/>
            <a:headEnd/>
            <a:tailEnd/>
          </a:ln>
          <a:effectLst/>
        </p:spPr>
        <p:txBody>
          <a:bodyPr>
            <a:spAutoFit/>
          </a:bodyPr>
          <a:lstStyle/>
          <a:p>
            <a:pPr algn="ctr">
              <a:lnSpc>
                <a:spcPct val="120000"/>
              </a:lnSpc>
              <a:defRPr/>
            </a:pPr>
            <a:r>
              <a:rPr lang="zh-CN" altLang="en-US" sz="1800" b="1">
                <a:solidFill>
                  <a:schemeClr val="bg1"/>
                </a:solidFill>
                <a:effectLst>
                  <a:outerShdw blurRad="38100" dist="38100" dir="2700000" algn="tl">
                    <a:srgbClr val="C0C0C0"/>
                  </a:outerShdw>
                </a:effectLst>
                <a:latin typeface="Arial" charset="0"/>
                <a:ea typeface="宋体" pitchFamily="2" charset="-122"/>
              </a:rPr>
              <a:t>系统集成</a:t>
            </a:r>
          </a:p>
          <a:p>
            <a:pPr algn="ctr">
              <a:lnSpc>
                <a:spcPct val="120000"/>
              </a:lnSpc>
              <a:defRPr/>
            </a:pPr>
            <a:r>
              <a:rPr lang="zh-CN" altLang="en-US" sz="1800" b="1">
                <a:solidFill>
                  <a:schemeClr val="bg1"/>
                </a:solidFill>
                <a:effectLst>
                  <a:outerShdw blurRad="38100" dist="38100" dir="2700000" algn="tl">
                    <a:srgbClr val="C0C0C0"/>
                  </a:outerShdw>
                </a:effectLst>
                <a:latin typeface="Arial" charset="0"/>
                <a:ea typeface="宋体" pitchFamily="2" charset="-122"/>
              </a:rPr>
              <a:t>平台化应用</a:t>
            </a:r>
          </a:p>
        </p:txBody>
      </p:sp>
      <p:sp>
        <p:nvSpPr>
          <p:cNvPr id="39951" name="AutoShape 17"/>
          <p:cNvSpPr>
            <a:spLocks noChangeArrowheads="1"/>
          </p:cNvSpPr>
          <p:nvPr/>
        </p:nvSpPr>
        <p:spPr bwMode="auto">
          <a:xfrm>
            <a:off x="2638539" y="1777918"/>
            <a:ext cx="723155" cy="230187"/>
          </a:xfrm>
          <a:prstGeom prst="rightArrow">
            <a:avLst>
              <a:gd name="adj1" fmla="val 50000"/>
              <a:gd name="adj2" fmla="val 69109"/>
            </a:avLst>
          </a:prstGeom>
          <a:solidFill>
            <a:srgbClr val="66FF33"/>
          </a:solidFill>
          <a:ln w="9525">
            <a:solidFill>
              <a:schemeClr val="folHlink"/>
            </a:solidFill>
            <a:miter lim="800000"/>
            <a:headEnd/>
            <a:tailEnd/>
          </a:ln>
        </p:spPr>
        <p:txBody>
          <a:bodyPr wrap="none" anchor="ctr"/>
          <a:lstStyle/>
          <a:p>
            <a:endParaRPr lang="zh-CN" altLang="en-US" sz="1800">
              <a:ea typeface="宋体" pitchFamily="2" charset="-122"/>
            </a:endParaRPr>
          </a:p>
        </p:txBody>
      </p:sp>
      <p:sp>
        <p:nvSpPr>
          <p:cNvPr id="39952" name="AutoShape 18"/>
          <p:cNvSpPr>
            <a:spLocks noChangeArrowheads="1"/>
          </p:cNvSpPr>
          <p:nvPr/>
        </p:nvSpPr>
        <p:spPr bwMode="auto">
          <a:xfrm>
            <a:off x="6011958" y="1850942"/>
            <a:ext cx="721201" cy="230187"/>
          </a:xfrm>
          <a:prstGeom prst="rightArrow">
            <a:avLst>
              <a:gd name="adj1" fmla="val 50000"/>
              <a:gd name="adj2" fmla="val 68923"/>
            </a:avLst>
          </a:prstGeom>
          <a:solidFill>
            <a:srgbClr val="66FF33"/>
          </a:solidFill>
          <a:ln w="9525">
            <a:solidFill>
              <a:schemeClr val="folHlink"/>
            </a:solidFill>
            <a:miter lim="800000"/>
            <a:headEnd/>
            <a:tailEnd/>
          </a:ln>
        </p:spPr>
        <p:txBody>
          <a:bodyPr wrap="none" anchor="ctr"/>
          <a:lstStyle/>
          <a:p>
            <a:endParaRPr lang="zh-CN" altLang="en-US" sz="1800">
              <a:ea typeface="宋体" pitchFamily="2" charset="-122"/>
            </a:endParaRPr>
          </a:p>
        </p:txBody>
      </p:sp>
      <p:sp>
        <p:nvSpPr>
          <p:cNvPr id="39953" name="AutoShape 20"/>
          <p:cNvSpPr>
            <a:spLocks noChangeArrowheads="1"/>
          </p:cNvSpPr>
          <p:nvPr/>
        </p:nvSpPr>
        <p:spPr bwMode="auto">
          <a:xfrm rot="-1815344">
            <a:off x="8595771" y="4422693"/>
            <a:ext cx="1540124" cy="179387"/>
          </a:xfrm>
          <a:prstGeom prst="rightArrow">
            <a:avLst>
              <a:gd name="adj1" fmla="val 50000"/>
              <a:gd name="adj2" fmla="val 188865"/>
            </a:avLst>
          </a:prstGeom>
          <a:solidFill>
            <a:srgbClr val="66FF33"/>
          </a:solidFill>
          <a:ln w="9525">
            <a:solidFill>
              <a:schemeClr val="folHlink"/>
            </a:solidFill>
            <a:miter lim="800000"/>
            <a:headEnd/>
            <a:tailEnd/>
          </a:ln>
        </p:spPr>
        <p:txBody>
          <a:bodyPr wrap="none" anchor="ctr"/>
          <a:lstStyle/>
          <a:p>
            <a:endParaRPr lang="zh-CN" altLang="en-US" sz="1800">
              <a:ea typeface="宋体" pitchFamily="2" charset="-122"/>
            </a:endParaRPr>
          </a:p>
        </p:txBody>
      </p:sp>
      <p:sp>
        <p:nvSpPr>
          <p:cNvPr id="39954" name="AutoShape 21"/>
          <p:cNvSpPr>
            <a:spLocks noChangeArrowheads="1"/>
          </p:cNvSpPr>
          <p:nvPr/>
        </p:nvSpPr>
        <p:spPr bwMode="auto">
          <a:xfrm rot="5400000">
            <a:off x="7674520" y="3427416"/>
            <a:ext cx="247650" cy="218901"/>
          </a:xfrm>
          <a:prstGeom prst="rightArrow">
            <a:avLst>
              <a:gd name="adj1" fmla="val 50000"/>
              <a:gd name="adj2" fmla="val 32145"/>
            </a:avLst>
          </a:prstGeom>
          <a:solidFill>
            <a:srgbClr val="66FF33"/>
          </a:solidFill>
          <a:ln w="9525">
            <a:solidFill>
              <a:schemeClr val="folHlink"/>
            </a:solidFill>
            <a:miter lim="800000"/>
            <a:headEnd/>
            <a:tailEnd/>
          </a:ln>
        </p:spPr>
        <p:txBody>
          <a:bodyPr wrap="none" anchor="ctr"/>
          <a:lstStyle/>
          <a:p>
            <a:endParaRPr lang="zh-CN" altLang="en-US" sz="1800">
              <a:ea typeface="宋体" pitchFamily="2" charset="-122"/>
            </a:endParaRPr>
          </a:p>
        </p:txBody>
      </p:sp>
      <p:sp>
        <p:nvSpPr>
          <p:cNvPr id="39955" name="Oval 22"/>
          <p:cNvSpPr>
            <a:spLocks noChangeArrowheads="1"/>
          </p:cNvSpPr>
          <p:nvPr/>
        </p:nvSpPr>
        <p:spPr bwMode="auto">
          <a:xfrm>
            <a:off x="1841114" y="2782805"/>
            <a:ext cx="1260636" cy="671513"/>
          </a:xfrm>
          <a:prstGeom prst="ellipse">
            <a:avLst/>
          </a:prstGeom>
          <a:solidFill>
            <a:srgbClr val="FFD13F"/>
          </a:solidFill>
          <a:ln w="9525" algn="ctr">
            <a:solidFill>
              <a:schemeClr val="folHlink"/>
            </a:solidFill>
            <a:round/>
            <a:headEnd/>
            <a:tailEnd/>
          </a:ln>
        </p:spPr>
        <p:txBody>
          <a:bodyPr wrap="none" anchor="ctr"/>
          <a:lstStyle/>
          <a:p>
            <a:endParaRPr lang="zh-CN" altLang="en-US" sz="1800">
              <a:ea typeface="宋体" pitchFamily="2" charset="-122"/>
            </a:endParaRPr>
          </a:p>
        </p:txBody>
      </p:sp>
      <p:sp>
        <p:nvSpPr>
          <p:cNvPr id="39956" name="Oval 23"/>
          <p:cNvSpPr>
            <a:spLocks noChangeArrowheads="1"/>
          </p:cNvSpPr>
          <p:nvPr/>
        </p:nvSpPr>
        <p:spPr bwMode="auto">
          <a:xfrm>
            <a:off x="70361" y="2763755"/>
            <a:ext cx="1258680" cy="671513"/>
          </a:xfrm>
          <a:prstGeom prst="ellipse">
            <a:avLst/>
          </a:prstGeom>
          <a:solidFill>
            <a:srgbClr val="FFD13F"/>
          </a:solidFill>
          <a:ln w="9525">
            <a:solidFill>
              <a:schemeClr val="folHlink"/>
            </a:solidFill>
            <a:round/>
            <a:headEnd/>
            <a:tailEnd/>
          </a:ln>
        </p:spPr>
        <p:txBody>
          <a:bodyPr wrap="none" anchor="ctr"/>
          <a:lstStyle/>
          <a:p>
            <a:endParaRPr lang="zh-CN" altLang="en-US" sz="1800">
              <a:ea typeface="宋体" pitchFamily="2" charset="-122"/>
            </a:endParaRPr>
          </a:p>
        </p:txBody>
      </p:sp>
      <p:sp>
        <p:nvSpPr>
          <p:cNvPr id="39957" name="Text Box 24"/>
          <p:cNvSpPr txBox="1">
            <a:spLocks noChangeArrowheads="1"/>
          </p:cNvSpPr>
          <p:nvPr/>
        </p:nvSpPr>
        <p:spPr bwMode="auto">
          <a:xfrm>
            <a:off x="19545" y="2787568"/>
            <a:ext cx="1346632" cy="584775"/>
          </a:xfrm>
          <a:prstGeom prst="rect">
            <a:avLst/>
          </a:prstGeom>
          <a:noFill/>
          <a:ln w="9525">
            <a:noFill/>
            <a:miter lim="800000"/>
            <a:headEnd/>
            <a:tailEnd/>
          </a:ln>
        </p:spPr>
        <p:txBody>
          <a:bodyPr>
            <a:spAutoFit/>
          </a:bodyPr>
          <a:lstStyle/>
          <a:p>
            <a:pPr algn="ctr"/>
            <a:r>
              <a:rPr lang="zh-CN" altLang="en-US" sz="1600" b="1" dirty="0">
                <a:ea typeface="宋体" pitchFamily="2" charset="-122"/>
              </a:rPr>
              <a:t>战略梳理</a:t>
            </a:r>
          </a:p>
          <a:p>
            <a:pPr algn="ctr"/>
            <a:r>
              <a:rPr lang="zh-CN" altLang="en-US" sz="1600" b="1" dirty="0">
                <a:ea typeface="宋体" pitchFamily="2" charset="-122"/>
              </a:rPr>
              <a:t>管理诊断</a:t>
            </a:r>
          </a:p>
        </p:txBody>
      </p:sp>
      <p:sp>
        <p:nvSpPr>
          <p:cNvPr id="39958" name="Text Box 25"/>
          <p:cNvSpPr txBox="1">
            <a:spLocks noChangeArrowheads="1"/>
          </p:cNvSpPr>
          <p:nvPr/>
        </p:nvSpPr>
        <p:spPr bwMode="auto">
          <a:xfrm>
            <a:off x="1704300" y="2790743"/>
            <a:ext cx="1524488" cy="584775"/>
          </a:xfrm>
          <a:prstGeom prst="rect">
            <a:avLst/>
          </a:prstGeom>
          <a:noFill/>
          <a:ln w="9525">
            <a:noFill/>
            <a:miter lim="800000"/>
            <a:headEnd/>
            <a:tailEnd/>
          </a:ln>
        </p:spPr>
        <p:txBody>
          <a:bodyPr>
            <a:spAutoFit/>
          </a:bodyPr>
          <a:lstStyle/>
          <a:p>
            <a:pPr algn="ctr"/>
            <a:r>
              <a:rPr lang="en-US" altLang="zh-CN" sz="1600" b="1" dirty="0">
                <a:ea typeface="宋体" pitchFamily="2" charset="-122"/>
              </a:rPr>
              <a:t>BPM</a:t>
            </a:r>
          </a:p>
          <a:p>
            <a:pPr algn="ctr"/>
            <a:r>
              <a:rPr lang="zh-CN" altLang="en-US" sz="1600" b="1" dirty="0">
                <a:ea typeface="宋体" pitchFamily="2" charset="-122"/>
              </a:rPr>
              <a:t>管理提升</a:t>
            </a:r>
          </a:p>
        </p:txBody>
      </p:sp>
      <p:sp>
        <p:nvSpPr>
          <p:cNvPr id="39959" name="Oval 26"/>
          <p:cNvSpPr>
            <a:spLocks noChangeArrowheads="1"/>
          </p:cNvSpPr>
          <p:nvPr/>
        </p:nvSpPr>
        <p:spPr bwMode="auto">
          <a:xfrm>
            <a:off x="7159233" y="2714541"/>
            <a:ext cx="1258680" cy="671512"/>
          </a:xfrm>
          <a:prstGeom prst="ellipse">
            <a:avLst/>
          </a:prstGeom>
          <a:solidFill>
            <a:srgbClr val="FF66CC"/>
          </a:solidFill>
          <a:ln w="9525">
            <a:solidFill>
              <a:schemeClr val="folHlink"/>
            </a:solidFill>
            <a:round/>
            <a:headEnd/>
            <a:tailEnd/>
          </a:ln>
        </p:spPr>
        <p:txBody>
          <a:bodyPr wrap="none" anchor="ctr"/>
          <a:lstStyle/>
          <a:p>
            <a:endParaRPr lang="zh-CN" altLang="en-US" sz="1800">
              <a:ea typeface="宋体" pitchFamily="2" charset="-122"/>
            </a:endParaRPr>
          </a:p>
        </p:txBody>
      </p:sp>
      <p:sp>
        <p:nvSpPr>
          <p:cNvPr id="39960" name="Text Box 27"/>
          <p:cNvSpPr txBox="1">
            <a:spLocks noChangeArrowheads="1"/>
          </p:cNvSpPr>
          <p:nvPr/>
        </p:nvSpPr>
        <p:spPr bwMode="auto">
          <a:xfrm>
            <a:off x="7278456" y="2714543"/>
            <a:ext cx="944011" cy="646331"/>
          </a:xfrm>
          <a:prstGeom prst="rect">
            <a:avLst/>
          </a:prstGeom>
          <a:noFill/>
          <a:ln w="9525">
            <a:noFill/>
            <a:miter lim="800000"/>
            <a:headEnd/>
            <a:tailEnd/>
          </a:ln>
        </p:spPr>
        <p:txBody>
          <a:bodyPr>
            <a:spAutoFit/>
          </a:bodyPr>
          <a:lstStyle/>
          <a:p>
            <a:pPr algn="ctr"/>
            <a:r>
              <a:rPr lang="zh-CN" altLang="en-US" b="1">
                <a:ea typeface="宋体" pitchFamily="2" charset="-122"/>
              </a:rPr>
              <a:t>应用集成</a:t>
            </a:r>
          </a:p>
        </p:txBody>
      </p:sp>
      <p:sp>
        <p:nvSpPr>
          <p:cNvPr id="39961" name="AutoShape 29"/>
          <p:cNvSpPr>
            <a:spLocks noChangeArrowheads="1"/>
          </p:cNvSpPr>
          <p:nvPr/>
        </p:nvSpPr>
        <p:spPr bwMode="auto">
          <a:xfrm rot="-5349747">
            <a:off x="4908732" y="2670712"/>
            <a:ext cx="457200" cy="2233961"/>
          </a:xfrm>
          <a:prstGeom prst="curvedRightArrow">
            <a:avLst>
              <a:gd name="adj1" fmla="val 85990"/>
              <a:gd name="adj2" fmla="val 171979"/>
              <a:gd name="adj3" fmla="val 33333"/>
            </a:avLst>
          </a:prstGeom>
          <a:solidFill>
            <a:srgbClr val="66FF33"/>
          </a:solidFill>
          <a:ln w="9525">
            <a:solidFill>
              <a:schemeClr val="folHlink"/>
            </a:solidFill>
            <a:miter lim="800000"/>
            <a:headEnd/>
            <a:tailEnd/>
          </a:ln>
        </p:spPr>
        <p:txBody>
          <a:bodyPr wrap="none" anchor="ctr"/>
          <a:lstStyle/>
          <a:p>
            <a:endParaRPr lang="zh-CN" altLang="en-US" sz="1800">
              <a:ea typeface="宋体" pitchFamily="2" charset="-122"/>
            </a:endParaRPr>
          </a:p>
        </p:txBody>
      </p:sp>
      <p:sp>
        <p:nvSpPr>
          <p:cNvPr id="39962" name="Oval 30"/>
          <p:cNvSpPr>
            <a:spLocks noChangeArrowheads="1"/>
          </p:cNvSpPr>
          <p:nvPr/>
        </p:nvSpPr>
        <p:spPr bwMode="auto">
          <a:xfrm>
            <a:off x="3525869" y="2785980"/>
            <a:ext cx="1260636" cy="671513"/>
          </a:xfrm>
          <a:prstGeom prst="ellipse">
            <a:avLst/>
          </a:prstGeom>
          <a:solidFill>
            <a:srgbClr val="FF66CC"/>
          </a:solidFill>
          <a:ln w="9525">
            <a:solidFill>
              <a:schemeClr val="folHlink"/>
            </a:solidFill>
            <a:round/>
            <a:headEnd/>
            <a:tailEnd/>
          </a:ln>
        </p:spPr>
        <p:txBody>
          <a:bodyPr wrap="none" anchor="ctr"/>
          <a:lstStyle/>
          <a:p>
            <a:endParaRPr lang="zh-CN" altLang="en-US" sz="1800">
              <a:ea typeface="宋体" pitchFamily="2" charset="-122"/>
            </a:endParaRPr>
          </a:p>
        </p:txBody>
      </p:sp>
      <p:sp>
        <p:nvSpPr>
          <p:cNvPr id="39963" name="Text Box 31"/>
          <p:cNvSpPr txBox="1">
            <a:spLocks noChangeArrowheads="1"/>
          </p:cNvSpPr>
          <p:nvPr/>
        </p:nvSpPr>
        <p:spPr bwMode="auto">
          <a:xfrm>
            <a:off x="3647047" y="2824080"/>
            <a:ext cx="1116004" cy="584775"/>
          </a:xfrm>
          <a:prstGeom prst="rect">
            <a:avLst/>
          </a:prstGeom>
          <a:noFill/>
          <a:ln w="9525">
            <a:noFill/>
            <a:miter lim="800000"/>
            <a:headEnd/>
            <a:tailEnd/>
          </a:ln>
        </p:spPr>
        <p:txBody>
          <a:bodyPr>
            <a:spAutoFit/>
          </a:bodyPr>
          <a:lstStyle/>
          <a:p>
            <a:pPr algn="ctr"/>
            <a:r>
              <a:rPr lang="en-US" altLang="zh-CN" sz="1600" b="1" dirty="0">
                <a:ea typeface="宋体" pitchFamily="2" charset="-122"/>
              </a:rPr>
              <a:t>IT</a:t>
            </a:r>
            <a:r>
              <a:rPr lang="zh-CN" altLang="en-US" sz="1600" b="1" dirty="0">
                <a:ea typeface="宋体" pitchFamily="2" charset="-122"/>
              </a:rPr>
              <a:t>需求</a:t>
            </a:r>
          </a:p>
          <a:p>
            <a:pPr algn="ctr"/>
            <a:r>
              <a:rPr lang="zh-CN" altLang="en-US" sz="1600" b="1" dirty="0">
                <a:ea typeface="宋体" pitchFamily="2" charset="-122"/>
              </a:rPr>
              <a:t>分析</a:t>
            </a:r>
          </a:p>
        </p:txBody>
      </p:sp>
      <p:sp>
        <p:nvSpPr>
          <p:cNvPr id="39964" name="Oval 32"/>
          <p:cNvSpPr>
            <a:spLocks noChangeArrowheads="1"/>
          </p:cNvSpPr>
          <p:nvPr/>
        </p:nvSpPr>
        <p:spPr bwMode="auto">
          <a:xfrm>
            <a:off x="5208671" y="2782805"/>
            <a:ext cx="1258680" cy="671513"/>
          </a:xfrm>
          <a:prstGeom prst="ellipse">
            <a:avLst/>
          </a:prstGeom>
          <a:solidFill>
            <a:srgbClr val="FF66CC"/>
          </a:solidFill>
          <a:ln w="9525">
            <a:solidFill>
              <a:schemeClr val="folHlink"/>
            </a:solidFill>
            <a:round/>
            <a:headEnd/>
            <a:tailEnd/>
          </a:ln>
        </p:spPr>
        <p:txBody>
          <a:bodyPr wrap="none" anchor="ctr"/>
          <a:lstStyle/>
          <a:p>
            <a:endParaRPr lang="zh-CN" altLang="en-US" sz="1800">
              <a:ea typeface="宋体" pitchFamily="2" charset="-122"/>
            </a:endParaRPr>
          </a:p>
        </p:txBody>
      </p:sp>
      <p:sp>
        <p:nvSpPr>
          <p:cNvPr id="39965" name="Text Box 33"/>
          <p:cNvSpPr txBox="1">
            <a:spLocks noChangeArrowheads="1"/>
          </p:cNvSpPr>
          <p:nvPr/>
        </p:nvSpPr>
        <p:spPr bwMode="auto">
          <a:xfrm>
            <a:off x="5409981" y="2859005"/>
            <a:ext cx="944011" cy="646331"/>
          </a:xfrm>
          <a:prstGeom prst="rect">
            <a:avLst/>
          </a:prstGeom>
          <a:noFill/>
          <a:ln w="9525">
            <a:noFill/>
            <a:miter lim="800000"/>
            <a:headEnd/>
            <a:tailEnd/>
          </a:ln>
        </p:spPr>
        <p:txBody>
          <a:bodyPr>
            <a:spAutoFit/>
          </a:bodyPr>
          <a:lstStyle/>
          <a:p>
            <a:pPr algn="ctr"/>
            <a:r>
              <a:rPr lang="zh-CN" altLang="en-US" b="1">
                <a:ea typeface="宋体" pitchFamily="2" charset="-122"/>
              </a:rPr>
              <a:t>系统</a:t>
            </a:r>
          </a:p>
          <a:p>
            <a:pPr algn="ctr"/>
            <a:r>
              <a:rPr lang="zh-CN" altLang="en-US" b="1">
                <a:ea typeface="宋体" pitchFamily="2" charset="-122"/>
              </a:rPr>
              <a:t>建模</a:t>
            </a:r>
          </a:p>
        </p:txBody>
      </p:sp>
      <p:sp>
        <p:nvSpPr>
          <p:cNvPr id="39966" name="Oval 34"/>
          <p:cNvSpPr>
            <a:spLocks noChangeArrowheads="1"/>
          </p:cNvSpPr>
          <p:nvPr/>
        </p:nvSpPr>
        <p:spPr bwMode="auto">
          <a:xfrm>
            <a:off x="4190390" y="4151228"/>
            <a:ext cx="1626121" cy="685800"/>
          </a:xfrm>
          <a:prstGeom prst="ellipse">
            <a:avLst/>
          </a:prstGeom>
          <a:solidFill>
            <a:srgbClr val="FF66CC"/>
          </a:solidFill>
          <a:ln w="9525">
            <a:solidFill>
              <a:schemeClr val="folHlink"/>
            </a:solidFill>
            <a:round/>
            <a:headEnd/>
            <a:tailEnd/>
          </a:ln>
        </p:spPr>
        <p:txBody>
          <a:bodyPr wrap="none" anchor="ctr"/>
          <a:lstStyle/>
          <a:p>
            <a:endParaRPr lang="zh-CN" altLang="en-US" sz="1800">
              <a:ea typeface="宋体" pitchFamily="2" charset="-122"/>
            </a:endParaRPr>
          </a:p>
        </p:txBody>
      </p:sp>
      <p:sp>
        <p:nvSpPr>
          <p:cNvPr id="39967" name="Text Box 35"/>
          <p:cNvSpPr txBox="1">
            <a:spLocks noChangeArrowheads="1"/>
          </p:cNvSpPr>
          <p:nvPr/>
        </p:nvSpPr>
        <p:spPr bwMode="auto">
          <a:xfrm>
            <a:off x="4295933" y="4303629"/>
            <a:ext cx="1489308" cy="369332"/>
          </a:xfrm>
          <a:prstGeom prst="rect">
            <a:avLst/>
          </a:prstGeom>
          <a:noFill/>
          <a:ln w="9525">
            <a:noFill/>
            <a:miter lim="800000"/>
            <a:headEnd/>
            <a:tailEnd/>
          </a:ln>
        </p:spPr>
        <p:txBody>
          <a:bodyPr>
            <a:spAutoFit/>
          </a:bodyPr>
          <a:lstStyle/>
          <a:p>
            <a:pPr algn="ctr"/>
            <a:r>
              <a:rPr lang="en-US" altLang="en-US" b="1" dirty="0">
                <a:ea typeface="宋体" pitchFamily="2" charset="-122"/>
              </a:rPr>
              <a:t>IRM</a:t>
            </a:r>
            <a:r>
              <a:rPr lang="zh-CN" altLang="en-US" b="1" dirty="0">
                <a:ea typeface="宋体" pitchFamily="2" charset="-122"/>
              </a:rPr>
              <a:t>标准</a:t>
            </a:r>
          </a:p>
        </p:txBody>
      </p:sp>
      <p:sp>
        <p:nvSpPr>
          <p:cNvPr id="39968" name="AutoShape 36"/>
          <p:cNvSpPr>
            <a:spLocks noChangeArrowheads="1"/>
          </p:cNvSpPr>
          <p:nvPr/>
        </p:nvSpPr>
        <p:spPr bwMode="auto">
          <a:xfrm>
            <a:off x="4854910" y="3001878"/>
            <a:ext cx="314671" cy="223838"/>
          </a:xfrm>
          <a:prstGeom prst="rightArrow">
            <a:avLst>
              <a:gd name="adj1" fmla="val 50000"/>
              <a:gd name="adj2" fmla="val 30925"/>
            </a:avLst>
          </a:prstGeom>
          <a:solidFill>
            <a:srgbClr val="66FF33"/>
          </a:solidFill>
          <a:ln w="9525">
            <a:solidFill>
              <a:schemeClr val="folHlink"/>
            </a:solidFill>
            <a:miter lim="800000"/>
            <a:headEnd/>
            <a:tailEnd/>
          </a:ln>
        </p:spPr>
        <p:txBody>
          <a:bodyPr wrap="none" anchor="ctr"/>
          <a:lstStyle/>
          <a:p>
            <a:endParaRPr lang="zh-CN" altLang="en-US" sz="1800">
              <a:ea typeface="宋体" pitchFamily="2" charset="-122"/>
            </a:endParaRPr>
          </a:p>
        </p:txBody>
      </p:sp>
      <p:sp>
        <p:nvSpPr>
          <p:cNvPr id="39969" name="AutoShape 37"/>
          <p:cNvSpPr>
            <a:spLocks noChangeArrowheads="1"/>
          </p:cNvSpPr>
          <p:nvPr/>
        </p:nvSpPr>
        <p:spPr bwMode="auto">
          <a:xfrm>
            <a:off x="1399403" y="3001878"/>
            <a:ext cx="353760" cy="215900"/>
          </a:xfrm>
          <a:prstGeom prst="rightArrow">
            <a:avLst>
              <a:gd name="adj1" fmla="val 50000"/>
              <a:gd name="adj2" fmla="val 36045"/>
            </a:avLst>
          </a:prstGeom>
          <a:solidFill>
            <a:srgbClr val="66FF33"/>
          </a:solidFill>
          <a:ln w="9525">
            <a:solidFill>
              <a:schemeClr val="folHlink"/>
            </a:solidFill>
            <a:miter lim="800000"/>
            <a:headEnd/>
            <a:tailEnd/>
          </a:ln>
        </p:spPr>
        <p:txBody>
          <a:bodyPr wrap="none" anchor="ctr"/>
          <a:lstStyle/>
          <a:p>
            <a:endParaRPr lang="zh-CN" altLang="en-US" sz="1800">
              <a:ea typeface="宋体" pitchFamily="2" charset="-122"/>
            </a:endParaRPr>
          </a:p>
        </p:txBody>
      </p:sp>
      <p:sp>
        <p:nvSpPr>
          <p:cNvPr id="39970" name="AutoShape 38"/>
          <p:cNvSpPr>
            <a:spLocks noChangeArrowheads="1"/>
          </p:cNvSpPr>
          <p:nvPr/>
        </p:nvSpPr>
        <p:spPr bwMode="auto">
          <a:xfrm>
            <a:off x="3170155" y="3001880"/>
            <a:ext cx="345943" cy="233363"/>
          </a:xfrm>
          <a:prstGeom prst="rightArrow">
            <a:avLst>
              <a:gd name="adj1" fmla="val 50000"/>
              <a:gd name="adj2" fmla="val 32611"/>
            </a:avLst>
          </a:prstGeom>
          <a:solidFill>
            <a:srgbClr val="66FF33"/>
          </a:solidFill>
          <a:ln w="9525">
            <a:solidFill>
              <a:schemeClr val="folHlink"/>
            </a:solidFill>
            <a:miter lim="800000"/>
            <a:headEnd/>
            <a:tailEnd/>
          </a:ln>
        </p:spPr>
        <p:txBody>
          <a:bodyPr wrap="none" anchor="ctr"/>
          <a:lstStyle/>
          <a:p>
            <a:endParaRPr lang="zh-CN" altLang="en-US" sz="1800">
              <a:ea typeface="宋体" pitchFamily="2" charset="-122"/>
            </a:endParaRPr>
          </a:p>
        </p:txBody>
      </p:sp>
      <p:sp>
        <p:nvSpPr>
          <p:cNvPr id="39971" name="AutoShape 39"/>
          <p:cNvSpPr>
            <a:spLocks noChangeArrowheads="1"/>
          </p:cNvSpPr>
          <p:nvPr/>
        </p:nvSpPr>
        <p:spPr bwMode="auto">
          <a:xfrm>
            <a:off x="6539666" y="3001878"/>
            <a:ext cx="478847" cy="223838"/>
          </a:xfrm>
          <a:prstGeom prst="rightArrow">
            <a:avLst>
              <a:gd name="adj1" fmla="val 50000"/>
              <a:gd name="adj2" fmla="val 47060"/>
            </a:avLst>
          </a:prstGeom>
          <a:solidFill>
            <a:srgbClr val="66FF33"/>
          </a:solidFill>
          <a:ln w="9525">
            <a:solidFill>
              <a:schemeClr val="folHlink"/>
            </a:solidFill>
            <a:miter lim="800000"/>
            <a:headEnd/>
            <a:tailEnd/>
          </a:ln>
        </p:spPr>
        <p:txBody>
          <a:bodyPr wrap="none" anchor="ctr"/>
          <a:lstStyle/>
          <a:p>
            <a:endParaRPr lang="zh-CN" altLang="en-US" sz="1800">
              <a:ea typeface="宋体" pitchFamily="2" charset="-122"/>
            </a:endParaRPr>
          </a:p>
        </p:txBody>
      </p:sp>
      <p:sp>
        <p:nvSpPr>
          <p:cNvPr id="39972" name="Oval 40"/>
          <p:cNvSpPr>
            <a:spLocks noChangeArrowheads="1"/>
          </p:cNvSpPr>
          <p:nvPr/>
        </p:nvSpPr>
        <p:spPr bwMode="auto">
          <a:xfrm>
            <a:off x="7040012" y="3684503"/>
            <a:ext cx="1626121" cy="685800"/>
          </a:xfrm>
          <a:prstGeom prst="ellipse">
            <a:avLst/>
          </a:prstGeom>
          <a:solidFill>
            <a:srgbClr val="FF66CC"/>
          </a:solidFill>
          <a:ln w="9525">
            <a:solidFill>
              <a:schemeClr val="folHlink"/>
            </a:solidFill>
            <a:round/>
            <a:headEnd/>
            <a:tailEnd/>
          </a:ln>
        </p:spPr>
        <p:txBody>
          <a:bodyPr wrap="none" anchor="ctr"/>
          <a:lstStyle/>
          <a:p>
            <a:endParaRPr lang="zh-CN" altLang="en-US" sz="1800">
              <a:ea typeface="宋体" pitchFamily="2" charset="-122"/>
            </a:endParaRPr>
          </a:p>
        </p:txBody>
      </p:sp>
      <p:sp>
        <p:nvSpPr>
          <p:cNvPr id="39973" name="Text Box 41"/>
          <p:cNvSpPr txBox="1">
            <a:spLocks noChangeArrowheads="1"/>
          </p:cNvSpPr>
          <p:nvPr/>
        </p:nvSpPr>
        <p:spPr bwMode="auto">
          <a:xfrm>
            <a:off x="7126008" y="3719429"/>
            <a:ext cx="1473672" cy="584775"/>
          </a:xfrm>
          <a:prstGeom prst="rect">
            <a:avLst/>
          </a:prstGeom>
          <a:noFill/>
          <a:ln w="9525">
            <a:noFill/>
            <a:miter lim="800000"/>
            <a:headEnd/>
            <a:tailEnd/>
          </a:ln>
        </p:spPr>
        <p:txBody>
          <a:bodyPr>
            <a:spAutoFit/>
          </a:bodyPr>
          <a:lstStyle/>
          <a:p>
            <a:pPr algn="ctr"/>
            <a:r>
              <a:rPr lang="en-US" altLang="zh-CN" sz="1600" b="1" dirty="0">
                <a:ea typeface="宋体" pitchFamily="2" charset="-122"/>
              </a:rPr>
              <a:t>SOA/ESB</a:t>
            </a:r>
          </a:p>
          <a:p>
            <a:pPr algn="ctr"/>
            <a:r>
              <a:rPr lang="zh-CN" altLang="en-US" sz="1600" b="1" dirty="0">
                <a:ea typeface="宋体" pitchFamily="2" charset="-122"/>
              </a:rPr>
              <a:t>灵活架构</a:t>
            </a:r>
          </a:p>
        </p:txBody>
      </p:sp>
      <p:sp>
        <p:nvSpPr>
          <p:cNvPr id="39974" name="Oval 42"/>
          <p:cNvSpPr>
            <a:spLocks noChangeArrowheads="1"/>
          </p:cNvSpPr>
          <p:nvPr/>
        </p:nvSpPr>
        <p:spPr bwMode="auto">
          <a:xfrm>
            <a:off x="7071282" y="4765591"/>
            <a:ext cx="1626121" cy="685800"/>
          </a:xfrm>
          <a:prstGeom prst="ellipse">
            <a:avLst/>
          </a:prstGeom>
          <a:solidFill>
            <a:srgbClr val="FF66CC"/>
          </a:solidFill>
          <a:ln w="9525">
            <a:solidFill>
              <a:schemeClr val="folHlink"/>
            </a:solidFill>
            <a:round/>
            <a:headEnd/>
            <a:tailEnd/>
          </a:ln>
        </p:spPr>
        <p:txBody>
          <a:bodyPr wrap="none" anchor="ctr"/>
          <a:lstStyle/>
          <a:p>
            <a:endParaRPr lang="zh-CN" altLang="en-US" sz="1800">
              <a:ea typeface="宋体" pitchFamily="2" charset="-122"/>
            </a:endParaRPr>
          </a:p>
        </p:txBody>
      </p:sp>
      <p:sp>
        <p:nvSpPr>
          <p:cNvPr id="39975" name="Text Box 43"/>
          <p:cNvSpPr txBox="1">
            <a:spLocks noChangeArrowheads="1"/>
          </p:cNvSpPr>
          <p:nvPr/>
        </p:nvSpPr>
        <p:spPr bwMode="auto">
          <a:xfrm>
            <a:off x="7143599" y="4790993"/>
            <a:ext cx="1428719" cy="584775"/>
          </a:xfrm>
          <a:prstGeom prst="rect">
            <a:avLst/>
          </a:prstGeom>
          <a:noFill/>
          <a:ln w="9525">
            <a:noFill/>
            <a:miter lim="800000"/>
            <a:headEnd/>
            <a:tailEnd/>
          </a:ln>
        </p:spPr>
        <p:txBody>
          <a:bodyPr>
            <a:spAutoFit/>
          </a:bodyPr>
          <a:lstStyle/>
          <a:p>
            <a:pPr algn="ctr"/>
            <a:r>
              <a:rPr lang="zh-CN" altLang="en-US" sz="1600" b="1" dirty="0">
                <a:ea typeface="宋体" pitchFamily="2" charset="-122"/>
              </a:rPr>
              <a:t>互联互通</a:t>
            </a:r>
          </a:p>
          <a:p>
            <a:pPr algn="ctr"/>
            <a:r>
              <a:rPr lang="en-US" altLang="zh-CN" sz="1600" b="1" dirty="0">
                <a:ea typeface="宋体" pitchFamily="2" charset="-122"/>
              </a:rPr>
              <a:t>BI</a:t>
            </a:r>
            <a:r>
              <a:rPr lang="zh-CN" altLang="en-US" sz="1600" b="1" dirty="0">
                <a:ea typeface="宋体" pitchFamily="2" charset="-122"/>
              </a:rPr>
              <a:t>应用</a:t>
            </a:r>
          </a:p>
        </p:txBody>
      </p:sp>
      <p:sp>
        <p:nvSpPr>
          <p:cNvPr id="39976" name="Line 44"/>
          <p:cNvSpPr>
            <a:spLocks noChangeShapeType="1"/>
          </p:cNvSpPr>
          <p:nvPr/>
        </p:nvSpPr>
        <p:spPr bwMode="auto">
          <a:xfrm flipH="1">
            <a:off x="164177" y="1922380"/>
            <a:ext cx="789607" cy="969963"/>
          </a:xfrm>
          <a:prstGeom prst="line">
            <a:avLst/>
          </a:prstGeom>
          <a:noFill/>
          <a:ln w="19050">
            <a:solidFill>
              <a:schemeClr val="folHlink"/>
            </a:solidFill>
            <a:prstDash val="sysDot"/>
            <a:round/>
            <a:headEnd/>
            <a:tailEnd/>
          </a:ln>
        </p:spPr>
        <p:txBody>
          <a:bodyPr wrap="none" anchor="ctr"/>
          <a:lstStyle/>
          <a:p>
            <a:endParaRPr lang="zh-CN" altLang="en-US"/>
          </a:p>
        </p:txBody>
      </p:sp>
      <p:sp>
        <p:nvSpPr>
          <p:cNvPr id="39977" name="Line 45"/>
          <p:cNvSpPr>
            <a:spLocks noChangeShapeType="1"/>
          </p:cNvSpPr>
          <p:nvPr/>
        </p:nvSpPr>
        <p:spPr bwMode="auto">
          <a:xfrm>
            <a:off x="2552541" y="1922380"/>
            <a:ext cx="531616" cy="1008063"/>
          </a:xfrm>
          <a:prstGeom prst="line">
            <a:avLst/>
          </a:prstGeom>
          <a:noFill/>
          <a:ln w="19050">
            <a:solidFill>
              <a:schemeClr val="folHlink"/>
            </a:solidFill>
            <a:prstDash val="sysDot"/>
            <a:round/>
            <a:headEnd/>
            <a:tailEnd/>
          </a:ln>
        </p:spPr>
        <p:txBody>
          <a:bodyPr wrap="none" anchor="ctr"/>
          <a:lstStyle/>
          <a:p>
            <a:endParaRPr lang="zh-CN" altLang="en-US"/>
          </a:p>
        </p:txBody>
      </p:sp>
      <p:sp>
        <p:nvSpPr>
          <p:cNvPr id="39978" name="Line 46"/>
          <p:cNvSpPr>
            <a:spLocks noChangeShapeType="1"/>
          </p:cNvSpPr>
          <p:nvPr/>
        </p:nvSpPr>
        <p:spPr bwMode="auto">
          <a:xfrm>
            <a:off x="5918143" y="2066843"/>
            <a:ext cx="531616" cy="935037"/>
          </a:xfrm>
          <a:prstGeom prst="line">
            <a:avLst/>
          </a:prstGeom>
          <a:noFill/>
          <a:ln w="19050">
            <a:solidFill>
              <a:schemeClr val="folHlink"/>
            </a:solidFill>
            <a:prstDash val="sysDot"/>
            <a:round/>
            <a:headEnd/>
            <a:tailEnd/>
          </a:ln>
        </p:spPr>
        <p:txBody>
          <a:bodyPr wrap="none" anchor="ctr"/>
          <a:lstStyle/>
          <a:p>
            <a:endParaRPr lang="zh-CN" altLang="en-US"/>
          </a:p>
        </p:txBody>
      </p:sp>
      <p:sp>
        <p:nvSpPr>
          <p:cNvPr id="39979" name="Line 47"/>
          <p:cNvSpPr>
            <a:spLocks noChangeShapeType="1"/>
          </p:cNvSpPr>
          <p:nvPr/>
        </p:nvSpPr>
        <p:spPr bwMode="auto">
          <a:xfrm flipH="1">
            <a:off x="3525870" y="2066843"/>
            <a:ext cx="175903" cy="935037"/>
          </a:xfrm>
          <a:prstGeom prst="line">
            <a:avLst/>
          </a:prstGeom>
          <a:noFill/>
          <a:ln w="19050">
            <a:solidFill>
              <a:schemeClr val="folHlink"/>
            </a:solidFill>
            <a:prstDash val="sysDot"/>
            <a:round/>
            <a:headEnd/>
            <a:tailEnd/>
          </a:ln>
        </p:spPr>
        <p:txBody>
          <a:bodyPr wrap="none" anchor="ctr"/>
          <a:lstStyle/>
          <a:p>
            <a:endParaRPr lang="zh-CN" altLang="en-US"/>
          </a:p>
        </p:txBody>
      </p:sp>
      <p:sp>
        <p:nvSpPr>
          <p:cNvPr id="39980" name="Line 48"/>
          <p:cNvSpPr>
            <a:spLocks noChangeShapeType="1"/>
          </p:cNvSpPr>
          <p:nvPr/>
        </p:nvSpPr>
        <p:spPr bwMode="auto">
          <a:xfrm>
            <a:off x="6805473" y="2066841"/>
            <a:ext cx="353760" cy="1079500"/>
          </a:xfrm>
          <a:prstGeom prst="line">
            <a:avLst/>
          </a:prstGeom>
          <a:noFill/>
          <a:ln w="19050">
            <a:solidFill>
              <a:schemeClr val="folHlink"/>
            </a:solidFill>
            <a:prstDash val="sysDot"/>
            <a:round/>
            <a:headEnd/>
            <a:tailEnd/>
          </a:ln>
        </p:spPr>
        <p:txBody>
          <a:bodyPr wrap="none" anchor="ctr"/>
          <a:lstStyle/>
          <a:p>
            <a:endParaRPr lang="zh-CN" altLang="en-US"/>
          </a:p>
        </p:txBody>
      </p:sp>
      <p:sp>
        <p:nvSpPr>
          <p:cNvPr id="39981" name="Line 49"/>
          <p:cNvSpPr>
            <a:spLocks noChangeShapeType="1"/>
          </p:cNvSpPr>
          <p:nvPr/>
        </p:nvSpPr>
        <p:spPr bwMode="auto">
          <a:xfrm flipH="1">
            <a:off x="8398370" y="1850941"/>
            <a:ext cx="91860" cy="1295400"/>
          </a:xfrm>
          <a:prstGeom prst="line">
            <a:avLst/>
          </a:prstGeom>
          <a:noFill/>
          <a:ln w="19050">
            <a:solidFill>
              <a:schemeClr val="folHlink"/>
            </a:solidFill>
            <a:prstDash val="sysDot"/>
            <a:round/>
            <a:headEnd/>
            <a:tailEnd/>
          </a:ln>
        </p:spPr>
        <p:txBody>
          <a:bodyPr wrap="none" anchor="ctr"/>
          <a:lstStyle/>
          <a:p>
            <a:endParaRPr lang="zh-CN" altLang="en-US"/>
          </a:p>
        </p:txBody>
      </p:sp>
      <p:sp>
        <p:nvSpPr>
          <p:cNvPr id="69678" name="Oval 51"/>
          <p:cNvSpPr>
            <a:spLocks noChangeArrowheads="1"/>
          </p:cNvSpPr>
          <p:nvPr/>
        </p:nvSpPr>
        <p:spPr bwMode="auto">
          <a:xfrm>
            <a:off x="2906302" y="914316"/>
            <a:ext cx="6371580" cy="5715000"/>
          </a:xfrm>
          <a:prstGeom prst="ellipse">
            <a:avLst/>
          </a:prstGeom>
          <a:noFill/>
          <a:ln w="38100">
            <a:solidFill>
              <a:srgbClr val="008000"/>
            </a:solidFill>
            <a:prstDash val="sysDot"/>
            <a:round/>
            <a:headEnd/>
            <a:tailEnd/>
          </a:ln>
        </p:spPr>
        <p:txBody>
          <a:bodyPr wrap="none" anchor="ctr"/>
          <a:lstStyle/>
          <a:p>
            <a:endParaRPr lang="zh-CN" altLang="en-US" sz="1800">
              <a:ea typeface="宋体" pitchFamily="2" charset="-122"/>
            </a:endParaRPr>
          </a:p>
        </p:txBody>
      </p:sp>
      <p:sp>
        <p:nvSpPr>
          <p:cNvPr id="39983" name="Text Box 52"/>
          <p:cNvSpPr txBox="1">
            <a:spLocks noChangeArrowheads="1"/>
          </p:cNvSpPr>
          <p:nvPr/>
        </p:nvSpPr>
        <p:spPr bwMode="auto">
          <a:xfrm>
            <a:off x="1155094" y="4024230"/>
            <a:ext cx="1774661" cy="1330325"/>
          </a:xfrm>
          <a:prstGeom prst="rect">
            <a:avLst/>
          </a:prstGeom>
          <a:noFill/>
          <a:ln w="9525">
            <a:noFill/>
            <a:miter lim="800000"/>
            <a:headEnd/>
            <a:tailEnd/>
          </a:ln>
        </p:spPr>
        <p:txBody>
          <a:bodyPr>
            <a:spAutoFit/>
          </a:bodyPr>
          <a:lstStyle/>
          <a:p>
            <a:pPr>
              <a:lnSpc>
                <a:spcPct val="90000"/>
              </a:lnSpc>
            </a:pPr>
            <a:r>
              <a:rPr lang="zh-CN" altLang="en-US" sz="1800" b="1" i="1">
                <a:solidFill>
                  <a:srgbClr val="000099"/>
                </a:solidFill>
                <a:ea typeface="宋体" pitchFamily="2" charset="-122"/>
              </a:rPr>
              <a:t>咨询规划</a:t>
            </a:r>
            <a:r>
              <a:rPr lang="en-US" altLang="en-US" sz="1800" b="1" i="1">
                <a:solidFill>
                  <a:srgbClr val="000099"/>
                </a:solidFill>
                <a:ea typeface="宋体" pitchFamily="2" charset="-122"/>
              </a:rPr>
              <a:t> </a:t>
            </a:r>
            <a:r>
              <a:rPr lang="zh-CN" altLang="en-US" sz="1800" b="1" i="1">
                <a:solidFill>
                  <a:srgbClr val="000099"/>
                </a:solidFill>
                <a:ea typeface="宋体" pitchFamily="2" charset="-122"/>
              </a:rPr>
              <a:t>：</a:t>
            </a:r>
            <a:endParaRPr lang="en-US" altLang="en-US" sz="1800" b="1" i="1">
              <a:solidFill>
                <a:srgbClr val="000099"/>
              </a:solidFill>
              <a:ea typeface="宋体" pitchFamily="2" charset="-122"/>
            </a:endParaRPr>
          </a:p>
          <a:p>
            <a:pPr>
              <a:lnSpc>
                <a:spcPct val="90000"/>
              </a:lnSpc>
            </a:pPr>
            <a:r>
              <a:rPr lang="zh-CN" altLang="en-US" sz="1800" b="1" i="1">
                <a:solidFill>
                  <a:srgbClr val="000099"/>
                </a:solidFill>
                <a:ea typeface="宋体" pitchFamily="2" charset="-122"/>
              </a:rPr>
              <a:t>  理念</a:t>
            </a:r>
          </a:p>
          <a:p>
            <a:pPr>
              <a:lnSpc>
                <a:spcPct val="90000"/>
              </a:lnSpc>
            </a:pPr>
            <a:r>
              <a:rPr lang="zh-CN" altLang="en-US" sz="1800" b="1" i="1">
                <a:solidFill>
                  <a:srgbClr val="000099"/>
                </a:solidFill>
                <a:ea typeface="宋体" pitchFamily="2" charset="-122"/>
              </a:rPr>
              <a:t>    架构</a:t>
            </a:r>
          </a:p>
          <a:p>
            <a:pPr>
              <a:lnSpc>
                <a:spcPct val="90000"/>
              </a:lnSpc>
            </a:pPr>
            <a:r>
              <a:rPr lang="zh-CN" altLang="en-US" sz="1800" b="1" i="1">
                <a:solidFill>
                  <a:srgbClr val="000099"/>
                </a:solidFill>
                <a:ea typeface="宋体" pitchFamily="2" charset="-122"/>
              </a:rPr>
              <a:t>       标准</a:t>
            </a:r>
          </a:p>
          <a:p>
            <a:pPr>
              <a:lnSpc>
                <a:spcPct val="90000"/>
              </a:lnSpc>
            </a:pPr>
            <a:r>
              <a:rPr lang="zh-CN" altLang="en-US" sz="1800" b="1" i="1">
                <a:solidFill>
                  <a:srgbClr val="000099"/>
                </a:solidFill>
                <a:ea typeface="宋体" pitchFamily="2" charset="-122"/>
              </a:rPr>
              <a:t>          规范</a:t>
            </a:r>
            <a:endParaRPr lang="zh-CN" altLang="en-US" sz="1800" b="1">
              <a:solidFill>
                <a:srgbClr val="000099"/>
              </a:solidFill>
              <a:ea typeface="宋体" pitchFamily="2" charset="-122"/>
            </a:endParaRPr>
          </a:p>
        </p:txBody>
      </p:sp>
      <p:sp>
        <p:nvSpPr>
          <p:cNvPr id="209973" name="Text Box 53"/>
          <p:cNvSpPr txBox="1">
            <a:spLocks noChangeArrowheads="1"/>
          </p:cNvSpPr>
          <p:nvPr/>
        </p:nvSpPr>
        <p:spPr bwMode="auto">
          <a:xfrm>
            <a:off x="4204072" y="4843378"/>
            <a:ext cx="1579278" cy="369332"/>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zh-CN" altLang="en-US" b="1" dirty="0">
                <a:latin typeface="Arial" charset="0"/>
                <a:ea typeface="SimSun" pitchFamily="2" charset="-122"/>
              </a:rPr>
              <a:t>信息资源管理</a:t>
            </a:r>
          </a:p>
        </p:txBody>
      </p:sp>
      <p:sp>
        <p:nvSpPr>
          <p:cNvPr id="209974" name="Oval 54"/>
          <p:cNvSpPr>
            <a:spLocks noChangeArrowheads="1"/>
          </p:cNvSpPr>
          <p:nvPr/>
        </p:nvSpPr>
        <p:spPr bwMode="auto">
          <a:xfrm>
            <a:off x="9770410" y="1562018"/>
            <a:ext cx="1774661" cy="719137"/>
          </a:xfrm>
          <a:prstGeom prst="ellipse">
            <a:avLst/>
          </a:prstGeom>
          <a:gradFill rotWithShape="1">
            <a:gsLst>
              <a:gs pos="0">
                <a:schemeClr val="bg1">
                  <a:alpha val="70000"/>
                </a:schemeClr>
              </a:gs>
              <a:gs pos="100000">
                <a:schemeClr val="hlink"/>
              </a:gs>
            </a:gsLst>
            <a:path path="shape">
              <a:fillToRect l="50000" t="50000" r="50000" b="50000"/>
            </a:path>
          </a:gradFill>
          <a:ln w="28575" algn="ctr">
            <a:noFill/>
            <a:round/>
            <a:headEnd/>
            <a:tailEnd/>
          </a:ln>
          <a:effectLst/>
        </p:spPr>
        <p:txBody>
          <a:bodyPr wrap="none" anchor="ctr"/>
          <a:lstStyle/>
          <a:p>
            <a:pPr algn="ctr">
              <a:defRPr/>
            </a:pPr>
            <a:r>
              <a:rPr lang="zh-CN" altLang="en-US">
                <a:effectLst>
                  <a:outerShdw blurRad="38100" dist="38100" dir="2700000" algn="tl">
                    <a:srgbClr val="C0C0C0"/>
                  </a:outerShdw>
                </a:effectLst>
                <a:latin typeface="Arial" charset="0"/>
                <a:ea typeface="黑体" pitchFamily="2" charset="-122"/>
              </a:rPr>
              <a:t>项目开发</a:t>
            </a:r>
          </a:p>
          <a:p>
            <a:pPr algn="ctr">
              <a:defRPr/>
            </a:pPr>
            <a:r>
              <a:rPr lang="zh-CN" altLang="en-US">
                <a:effectLst>
                  <a:outerShdw blurRad="38100" dist="38100" dir="2700000" algn="tl">
                    <a:srgbClr val="C0C0C0"/>
                  </a:outerShdw>
                </a:effectLst>
                <a:latin typeface="Arial" charset="0"/>
                <a:ea typeface="黑体" pitchFamily="2" charset="-122"/>
              </a:rPr>
              <a:t>系统实施</a:t>
            </a:r>
          </a:p>
        </p:txBody>
      </p:sp>
      <p:sp>
        <p:nvSpPr>
          <p:cNvPr id="209976" name="Oval 56"/>
          <p:cNvSpPr>
            <a:spLocks noChangeArrowheads="1"/>
          </p:cNvSpPr>
          <p:nvPr/>
        </p:nvSpPr>
        <p:spPr bwMode="auto">
          <a:xfrm>
            <a:off x="9995174" y="3528928"/>
            <a:ext cx="1463900" cy="698500"/>
          </a:xfrm>
          <a:prstGeom prst="ellipse">
            <a:avLst/>
          </a:prstGeom>
          <a:gradFill rotWithShape="1">
            <a:gsLst>
              <a:gs pos="0">
                <a:schemeClr val="bg1">
                  <a:alpha val="70000"/>
                </a:schemeClr>
              </a:gs>
              <a:gs pos="100000">
                <a:schemeClr val="hlink"/>
              </a:gs>
            </a:gsLst>
            <a:path path="shape">
              <a:fillToRect l="50000" t="50000" r="50000" b="50000"/>
            </a:path>
          </a:gradFill>
          <a:ln w="28575" algn="ctr">
            <a:noFill/>
            <a:round/>
            <a:headEnd/>
            <a:tailEnd/>
          </a:ln>
          <a:effectLst/>
        </p:spPr>
        <p:txBody>
          <a:bodyPr wrap="none" anchor="ctr"/>
          <a:lstStyle/>
          <a:p>
            <a:pPr algn="ctr">
              <a:defRPr/>
            </a:pPr>
            <a:r>
              <a:rPr lang="zh-CN" altLang="en-US" sz="1800">
                <a:effectLst>
                  <a:outerShdw blurRad="38100" dist="38100" dir="2700000" algn="tl">
                    <a:srgbClr val="C0C0C0"/>
                  </a:outerShdw>
                </a:effectLst>
                <a:ea typeface="黑体" pitchFamily="2" charset="-122"/>
              </a:rPr>
              <a:t>二次开发</a:t>
            </a:r>
          </a:p>
        </p:txBody>
      </p:sp>
      <p:sp>
        <p:nvSpPr>
          <p:cNvPr id="209978" name="Oval 58"/>
          <p:cNvSpPr>
            <a:spLocks noChangeArrowheads="1"/>
          </p:cNvSpPr>
          <p:nvPr/>
        </p:nvSpPr>
        <p:spPr bwMode="auto">
          <a:xfrm>
            <a:off x="9199704" y="2520866"/>
            <a:ext cx="1461945" cy="698500"/>
          </a:xfrm>
          <a:prstGeom prst="ellipse">
            <a:avLst/>
          </a:prstGeom>
          <a:gradFill rotWithShape="1">
            <a:gsLst>
              <a:gs pos="0">
                <a:schemeClr val="bg1">
                  <a:alpha val="70000"/>
                </a:schemeClr>
              </a:gs>
              <a:gs pos="100000">
                <a:schemeClr val="hlink"/>
              </a:gs>
            </a:gsLst>
            <a:path path="shape">
              <a:fillToRect l="50000" t="50000" r="50000" b="50000"/>
            </a:path>
          </a:gradFill>
          <a:ln w="28575" algn="ctr">
            <a:noFill/>
            <a:round/>
            <a:headEnd/>
            <a:tailEnd/>
          </a:ln>
          <a:effectLst/>
        </p:spPr>
        <p:txBody>
          <a:bodyPr wrap="none" anchor="ctr"/>
          <a:lstStyle/>
          <a:p>
            <a:pPr algn="ctr">
              <a:defRPr/>
            </a:pPr>
            <a:r>
              <a:rPr lang="zh-CN" altLang="en-US" sz="1800">
                <a:effectLst>
                  <a:outerShdw blurRad="38100" dist="38100" dir="2700000" algn="tl">
                    <a:srgbClr val="C0C0C0"/>
                  </a:outerShdw>
                </a:effectLst>
                <a:latin typeface="Arial" charset="0"/>
                <a:ea typeface="黑体" pitchFamily="2" charset="-122"/>
              </a:rPr>
              <a:t>配置上线</a:t>
            </a:r>
          </a:p>
        </p:txBody>
      </p:sp>
      <p:sp>
        <p:nvSpPr>
          <p:cNvPr id="209979" name="Oval 59"/>
          <p:cNvSpPr>
            <a:spLocks noChangeArrowheads="1"/>
          </p:cNvSpPr>
          <p:nvPr/>
        </p:nvSpPr>
        <p:spPr bwMode="auto">
          <a:xfrm>
            <a:off x="10730056" y="2520866"/>
            <a:ext cx="1461945" cy="698500"/>
          </a:xfrm>
          <a:prstGeom prst="ellipse">
            <a:avLst/>
          </a:prstGeom>
          <a:gradFill rotWithShape="1">
            <a:gsLst>
              <a:gs pos="0">
                <a:schemeClr val="bg1">
                  <a:alpha val="70000"/>
                </a:schemeClr>
              </a:gs>
              <a:gs pos="100000">
                <a:schemeClr val="hlink"/>
              </a:gs>
            </a:gsLst>
            <a:path path="shape">
              <a:fillToRect l="50000" t="50000" r="50000" b="50000"/>
            </a:path>
          </a:gradFill>
          <a:ln w="28575" algn="ctr">
            <a:noFill/>
            <a:round/>
            <a:headEnd/>
            <a:tailEnd/>
          </a:ln>
          <a:effectLst/>
        </p:spPr>
        <p:txBody>
          <a:bodyPr wrap="none" anchor="ctr"/>
          <a:lstStyle/>
          <a:p>
            <a:pPr algn="ctr">
              <a:defRPr/>
            </a:pPr>
            <a:r>
              <a:rPr lang="zh-CN" altLang="en-US" sz="1800">
                <a:effectLst>
                  <a:outerShdw blurRad="38100" dist="38100" dir="2700000" algn="tl">
                    <a:srgbClr val="C0C0C0"/>
                  </a:outerShdw>
                </a:effectLst>
                <a:ea typeface="黑体" pitchFamily="2" charset="-122"/>
              </a:rPr>
              <a:t>持续改进</a:t>
            </a:r>
          </a:p>
        </p:txBody>
      </p:sp>
      <p:sp>
        <p:nvSpPr>
          <p:cNvPr id="39989" name="AutoShape 61"/>
          <p:cNvSpPr>
            <a:spLocks noChangeArrowheads="1"/>
          </p:cNvSpPr>
          <p:nvPr/>
        </p:nvSpPr>
        <p:spPr bwMode="auto">
          <a:xfrm>
            <a:off x="8759947" y="1850942"/>
            <a:ext cx="719245" cy="230187"/>
          </a:xfrm>
          <a:prstGeom prst="rightArrow">
            <a:avLst>
              <a:gd name="adj1" fmla="val 50000"/>
              <a:gd name="adj2" fmla="val 68736"/>
            </a:avLst>
          </a:prstGeom>
          <a:solidFill>
            <a:srgbClr val="66FF33"/>
          </a:solidFill>
          <a:ln w="9525">
            <a:solidFill>
              <a:schemeClr val="folHlink"/>
            </a:solidFill>
            <a:miter lim="800000"/>
            <a:headEnd/>
            <a:tailEnd/>
          </a:ln>
        </p:spPr>
        <p:txBody>
          <a:bodyPr wrap="none" anchor="ctr"/>
          <a:lstStyle/>
          <a:p>
            <a:endParaRPr lang="zh-CN" altLang="en-US" sz="1800">
              <a:ea typeface="宋体" pitchFamily="2" charset="-122"/>
            </a:endParaRPr>
          </a:p>
        </p:txBody>
      </p:sp>
      <p:sp>
        <p:nvSpPr>
          <p:cNvPr id="39990" name="AutoShape 62"/>
          <p:cNvSpPr>
            <a:spLocks noChangeArrowheads="1"/>
          </p:cNvSpPr>
          <p:nvPr/>
        </p:nvSpPr>
        <p:spPr bwMode="auto">
          <a:xfrm rot="5400000">
            <a:off x="7671590" y="4452332"/>
            <a:ext cx="247650" cy="216945"/>
          </a:xfrm>
          <a:prstGeom prst="rightArrow">
            <a:avLst>
              <a:gd name="adj1" fmla="val 50000"/>
              <a:gd name="adj2" fmla="val 32435"/>
            </a:avLst>
          </a:prstGeom>
          <a:solidFill>
            <a:srgbClr val="66FF33"/>
          </a:solidFill>
          <a:ln w="9525">
            <a:solidFill>
              <a:schemeClr val="folHlink"/>
            </a:solidFill>
            <a:miter lim="800000"/>
            <a:headEnd/>
            <a:tailEnd/>
          </a:ln>
        </p:spPr>
        <p:txBody>
          <a:bodyPr rot="10800000" vert="eaVert" wrap="none" anchor="ctr"/>
          <a:lstStyle/>
          <a:p>
            <a:endParaRPr lang="zh-CN" altLang="en-US" sz="1800">
              <a:ea typeface="宋体" pitchFamily="2" charset="-122"/>
            </a:endParaRPr>
          </a:p>
        </p:txBody>
      </p:sp>
      <p:sp>
        <p:nvSpPr>
          <p:cNvPr id="39991" name="AutoShape 64"/>
          <p:cNvSpPr>
            <a:spLocks noChangeArrowheads="1"/>
          </p:cNvSpPr>
          <p:nvPr/>
        </p:nvSpPr>
        <p:spPr bwMode="auto">
          <a:xfrm rot="3827993">
            <a:off x="10020647" y="3325705"/>
            <a:ext cx="406400" cy="152449"/>
          </a:xfrm>
          <a:prstGeom prst="rightArrow">
            <a:avLst>
              <a:gd name="adj1" fmla="val 50000"/>
              <a:gd name="adj2" fmla="val 75745"/>
            </a:avLst>
          </a:prstGeom>
          <a:solidFill>
            <a:srgbClr val="66FF33"/>
          </a:solidFill>
          <a:ln w="9525">
            <a:solidFill>
              <a:schemeClr val="folHlink"/>
            </a:solidFill>
            <a:miter lim="800000"/>
            <a:headEnd/>
            <a:tailEnd/>
          </a:ln>
        </p:spPr>
        <p:txBody>
          <a:bodyPr wrap="none" anchor="ctr"/>
          <a:lstStyle/>
          <a:p>
            <a:endParaRPr lang="zh-CN" altLang="en-US" sz="1800">
              <a:ea typeface="宋体" pitchFamily="2" charset="-122"/>
            </a:endParaRPr>
          </a:p>
        </p:txBody>
      </p:sp>
      <p:sp>
        <p:nvSpPr>
          <p:cNvPr id="39992" name="AutoShape 65"/>
          <p:cNvSpPr>
            <a:spLocks noChangeArrowheads="1"/>
          </p:cNvSpPr>
          <p:nvPr/>
        </p:nvSpPr>
        <p:spPr bwMode="auto">
          <a:xfrm rot="6674538">
            <a:off x="10934363" y="3321552"/>
            <a:ext cx="406400" cy="154403"/>
          </a:xfrm>
          <a:prstGeom prst="rightArrow">
            <a:avLst>
              <a:gd name="adj1" fmla="val 50000"/>
              <a:gd name="adj2" fmla="val 74787"/>
            </a:avLst>
          </a:prstGeom>
          <a:solidFill>
            <a:srgbClr val="66FF33"/>
          </a:solidFill>
          <a:ln w="9525">
            <a:solidFill>
              <a:schemeClr val="folHlink"/>
            </a:solidFill>
            <a:miter lim="800000"/>
            <a:headEnd/>
            <a:tailEnd/>
          </a:ln>
        </p:spPr>
        <p:txBody>
          <a:bodyPr wrap="none" anchor="ctr"/>
          <a:lstStyle/>
          <a:p>
            <a:endParaRPr lang="zh-CN" altLang="en-US" sz="1800">
              <a:ea typeface="宋体" pitchFamily="2" charset="-122"/>
            </a:endParaRPr>
          </a:p>
        </p:txBody>
      </p:sp>
      <p:sp>
        <p:nvSpPr>
          <p:cNvPr id="39993" name="AutoShape 66"/>
          <p:cNvSpPr>
            <a:spLocks noChangeArrowheads="1"/>
          </p:cNvSpPr>
          <p:nvPr/>
        </p:nvSpPr>
        <p:spPr bwMode="auto">
          <a:xfrm rot="7952963">
            <a:off x="10067490" y="2344693"/>
            <a:ext cx="388938" cy="134859"/>
          </a:xfrm>
          <a:prstGeom prst="rightArrow">
            <a:avLst>
              <a:gd name="adj1" fmla="val 50000"/>
              <a:gd name="adj2" fmla="val 81946"/>
            </a:avLst>
          </a:prstGeom>
          <a:solidFill>
            <a:srgbClr val="66FF33"/>
          </a:solidFill>
          <a:ln w="9525">
            <a:solidFill>
              <a:schemeClr val="folHlink"/>
            </a:solidFill>
            <a:miter lim="800000"/>
            <a:headEnd/>
            <a:tailEnd/>
          </a:ln>
        </p:spPr>
        <p:txBody>
          <a:bodyPr wrap="none" anchor="ctr"/>
          <a:lstStyle/>
          <a:p>
            <a:endParaRPr lang="zh-CN" altLang="en-US" sz="1800">
              <a:ea typeface="宋体" pitchFamily="2" charset="-122"/>
            </a:endParaRPr>
          </a:p>
        </p:txBody>
      </p:sp>
      <p:sp>
        <p:nvSpPr>
          <p:cNvPr id="39994" name="AutoShape 68"/>
          <p:cNvSpPr>
            <a:spLocks noChangeArrowheads="1"/>
          </p:cNvSpPr>
          <p:nvPr/>
        </p:nvSpPr>
        <p:spPr bwMode="auto">
          <a:xfrm rot="3540746">
            <a:off x="10755465" y="2336756"/>
            <a:ext cx="388937" cy="134859"/>
          </a:xfrm>
          <a:prstGeom prst="rightArrow">
            <a:avLst>
              <a:gd name="adj1" fmla="val 50000"/>
              <a:gd name="adj2" fmla="val 81946"/>
            </a:avLst>
          </a:prstGeom>
          <a:solidFill>
            <a:srgbClr val="66FF33"/>
          </a:solidFill>
          <a:ln w="9525">
            <a:solidFill>
              <a:schemeClr val="folHlink"/>
            </a:solidFill>
            <a:miter lim="800000"/>
            <a:headEnd/>
            <a:tailEnd/>
          </a:ln>
        </p:spPr>
        <p:txBody>
          <a:bodyPr wrap="none" anchor="ctr"/>
          <a:lstStyle/>
          <a:p>
            <a:endParaRPr lang="zh-CN" altLang="en-US" sz="1800">
              <a:ea typeface="宋体" pitchFamily="2" charset="-122"/>
            </a:endParaRPr>
          </a:p>
        </p:txBody>
      </p:sp>
    </p:spTree>
    <p:extLst>
      <p:ext uri="{BB962C8B-B14F-4D97-AF65-F5344CB8AC3E}">
        <p14:creationId xmlns:p14="http://schemas.microsoft.com/office/powerpoint/2010/main" val="3627809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69678"/>
                                        </p:tgtEl>
                                        <p:attrNameLst>
                                          <p:attrName>style.visibility</p:attrName>
                                        </p:attrNameLst>
                                      </p:cBhvr>
                                      <p:to>
                                        <p:strVal val="visible"/>
                                      </p:to>
                                    </p:set>
                                    <p:animEffect transition="in" filter="wedge">
                                      <p:cBhvr>
                                        <p:cTn id="7" dur="2000"/>
                                        <p:tgtEl>
                                          <p:spTgt spid="69678"/>
                                        </p:tgtEl>
                                      </p:cBhvr>
                                    </p:animEffect>
                                  </p:childTnLst>
                                </p:cTn>
                              </p:par>
                            </p:childTnLst>
                          </p:cTn>
                        </p:par>
                        <p:par>
                          <p:cTn id="8" fill="hold">
                            <p:stCondLst>
                              <p:cond delay="2000"/>
                            </p:stCondLst>
                            <p:childTnLst>
                              <p:par>
                                <p:cTn id="9" presetID="17" presetClass="entr" presetSubtype="10" repeatCount="5000" fill="hold" grpId="0" nodeType="afterEffect">
                                  <p:stCondLst>
                                    <p:cond delay="0"/>
                                  </p:stCondLst>
                                  <p:childTnLst>
                                    <p:set>
                                      <p:cBhvr>
                                        <p:cTn id="10" dur="1" fill="hold">
                                          <p:stCondLst>
                                            <p:cond delay="0"/>
                                          </p:stCondLst>
                                        </p:cTn>
                                        <p:tgtEl>
                                          <p:spTgt spid="563203"/>
                                        </p:tgtEl>
                                        <p:attrNameLst>
                                          <p:attrName>style.visibility</p:attrName>
                                        </p:attrNameLst>
                                      </p:cBhvr>
                                      <p:to>
                                        <p:strVal val="visible"/>
                                      </p:to>
                                    </p:set>
                                    <p:anim calcmode="lin" valueType="num">
                                      <p:cBhvr>
                                        <p:cTn id="11" dur="500" fill="hold"/>
                                        <p:tgtEl>
                                          <p:spTgt spid="563203"/>
                                        </p:tgtEl>
                                        <p:attrNameLst>
                                          <p:attrName>ppt_w</p:attrName>
                                        </p:attrNameLst>
                                      </p:cBhvr>
                                      <p:tavLst>
                                        <p:tav tm="0">
                                          <p:val>
                                            <p:fltVal val="0"/>
                                          </p:val>
                                        </p:tav>
                                        <p:tav tm="100000">
                                          <p:val>
                                            <p:strVal val="#ppt_w"/>
                                          </p:val>
                                        </p:tav>
                                      </p:tavLst>
                                    </p:anim>
                                    <p:anim calcmode="lin" valueType="num">
                                      <p:cBhvr>
                                        <p:cTn id="12" dur="500" fill="hold"/>
                                        <p:tgtEl>
                                          <p:spTgt spid="563203"/>
                                        </p:tgtEl>
                                        <p:attrNameLst>
                                          <p:attrName>ppt_h</p:attrName>
                                        </p:attrNameLst>
                                      </p:cBhvr>
                                      <p:tavLst>
                                        <p:tav tm="0">
                                          <p:val>
                                            <p:strVal val="#ppt_h"/>
                                          </p:val>
                                        </p:tav>
                                        <p:tav tm="100000">
                                          <p:val>
                                            <p:strVal val="#ppt_h"/>
                                          </p:val>
                                        </p:tav>
                                      </p:tavLst>
                                    </p:anim>
                                  </p:childTnLst>
                                </p:cTn>
                              </p:par>
                              <p:par>
                                <p:cTn id="13" presetID="17" presetClass="entr" presetSubtype="10" repeatCount="5000" fill="hold" grpId="0" nodeType="withEffect">
                                  <p:stCondLst>
                                    <p:cond delay="0"/>
                                  </p:stCondLst>
                                  <p:childTnLst>
                                    <p:set>
                                      <p:cBhvr>
                                        <p:cTn id="14" dur="1" fill="hold">
                                          <p:stCondLst>
                                            <p:cond delay="0"/>
                                          </p:stCondLst>
                                        </p:cTn>
                                        <p:tgtEl>
                                          <p:spTgt spid="563204"/>
                                        </p:tgtEl>
                                        <p:attrNameLst>
                                          <p:attrName>style.visibility</p:attrName>
                                        </p:attrNameLst>
                                      </p:cBhvr>
                                      <p:to>
                                        <p:strVal val="visible"/>
                                      </p:to>
                                    </p:set>
                                    <p:anim calcmode="lin" valueType="num">
                                      <p:cBhvr>
                                        <p:cTn id="15" dur="500" fill="hold"/>
                                        <p:tgtEl>
                                          <p:spTgt spid="563204"/>
                                        </p:tgtEl>
                                        <p:attrNameLst>
                                          <p:attrName>ppt_w</p:attrName>
                                        </p:attrNameLst>
                                      </p:cBhvr>
                                      <p:tavLst>
                                        <p:tav tm="0">
                                          <p:val>
                                            <p:fltVal val="0"/>
                                          </p:val>
                                        </p:tav>
                                        <p:tav tm="100000">
                                          <p:val>
                                            <p:strVal val="#ppt_w"/>
                                          </p:val>
                                        </p:tav>
                                      </p:tavLst>
                                    </p:anim>
                                    <p:anim calcmode="lin" valueType="num">
                                      <p:cBhvr>
                                        <p:cTn id="16" dur="500" fill="hold"/>
                                        <p:tgtEl>
                                          <p:spTgt spid="56320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03" grpId="0" animBg="1"/>
      <p:bldP spid="563204" grpId="0" animBg="1"/>
      <p:bldP spid="6967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110067" y="27350"/>
            <a:ext cx="12192000" cy="535531"/>
          </a:xfrm>
        </p:spPr>
        <p:txBody>
          <a:bodyPr anchor="t">
            <a:spAutoFit/>
          </a:bodyPr>
          <a:lstStyle/>
          <a:p>
            <a:pPr>
              <a:spcBef>
                <a:spcPct val="50000"/>
              </a:spcBef>
            </a:pPr>
            <a:r>
              <a:rPr lang="en-US" altLang="zh-CN" sz="3200" b="1" dirty="0">
                <a:solidFill>
                  <a:schemeClr val="bg1"/>
                </a:solidFill>
                <a:latin typeface="+mn-ea"/>
                <a:ea typeface="+mn-ea"/>
              </a:rPr>
              <a:t>IT</a:t>
            </a:r>
            <a:r>
              <a:rPr lang="zh-CN" altLang="en-US" sz="3200" b="1" dirty="0">
                <a:solidFill>
                  <a:schemeClr val="bg1"/>
                </a:solidFill>
                <a:latin typeface="+mn-ea"/>
                <a:ea typeface="+mn-ea"/>
              </a:rPr>
              <a:t>咨询规划为项目带来的价值</a:t>
            </a:r>
          </a:p>
        </p:txBody>
      </p:sp>
      <p:grpSp>
        <p:nvGrpSpPr>
          <p:cNvPr id="2" name="组合 1"/>
          <p:cNvGrpSpPr/>
          <p:nvPr/>
        </p:nvGrpSpPr>
        <p:grpSpPr>
          <a:xfrm>
            <a:off x="1673157" y="953406"/>
            <a:ext cx="7179013" cy="5190219"/>
            <a:chOff x="1524000" y="953406"/>
            <a:chExt cx="8777591" cy="5190219"/>
          </a:xfrm>
        </p:grpSpPr>
        <p:sp>
          <p:nvSpPr>
            <p:cNvPr id="58374" name="Text Box 6"/>
            <p:cNvSpPr txBox="1">
              <a:spLocks noChangeArrowheads="1"/>
            </p:cNvSpPr>
            <p:nvPr/>
          </p:nvSpPr>
          <p:spPr bwMode="auto">
            <a:xfrm>
              <a:off x="2571751" y="953406"/>
              <a:ext cx="7143749" cy="1966692"/>
            </a:xfrm>
            <a:prstGeom prst="rect">
              <a:avLst/>
            </a:prstGeom>
            <a:noFill/>
            <a:ln w="12700" cap="sq" algn="ctr">
              <a:noFill/>
              <a:miter lim="800000"/>
              <a:headEnd/>
              <a:tailEnd/>
            </a:ln>
          </p:spPr>
          <p:txBody>
            <a:bodyPr anchor="ctr">
              <a:spAutoFit/>
            </a:bodyPr>
            <a:lstStyle/>
            <a:p>
              <a:pPr marL="457200" indent="-457200">
                <a:lnSpc>
                  <a:spcPct val="145000"/>
                </a:lnSpc>
                <a:buFont typeface="Wingdings" pitchFamily="2" charset="2"/>
                <a:buChar char="n"/>
              </a:pPr>
              <a:r>
                <a:rPr lang="zh-CN" altLang="en-US" sz="2800" b="1"/>
                <a:t>工作流程合理化（结构优化）</a:t>
              </a:r>
            </a:p>
            <a:p>
              <a:pPr marL="457200" indent="-457200">
                <a:lnSpc>
                  <a:spcPct val="145000"/>
                </a:lnSpc>
                <a:buFont typeface="Wingdings" pitchFamily="2" charset="2"/>
                <a:buChar char="n"/>
              </a:pPr>
              <a:r>
                <a:rPr lang="zh-CN" altLang="en-US" sz="2800" b="1"/>
                <a:t>管理决策合理化（目标优化）</a:t>
              </a:r>
            </a:p>
            <a:p>
              <a:pPr marL="457200" indent="-457200">
                <a:lnSpc>
                  <a:spcPct val="145000"/>
                </a:lnSpc>
                <a:buFont typeface="Wingdings" pitchFamily="2" charset="2"/>
                <a:buChar char="n"/>
              </a:pPr>
              <a:r>
                <a:rPr lang="zh-CN" altLang="en-US" sz="2800" b="1"/>
                <a:t>员工行为合理化（知识优化）</a:t>
              </a:r>
            </a:p>
          </p:txBody>
        </p:sp>
        <p:sp>
          <p:nvSpPr>
            <p:cNvPr id="26632" name="Rectangle 8"/>
            <p:cNvSpPr>
              <a:spLocks noChangeArrowheads="1"/>
            </p:cNvSpPr>
            <p:nvPr/>
          </p:nvSpPr>
          <p:spPr bwMode="auto">
            <a:xfrm>
              <a:off x="1524000" y="3000375"/>
              <a:ext cx="8777591" cy="3143250"/>
            </a:xfrm>
            <a:prstGeom prst="rect">
              <a:avLst/>
            </a:prstGeom>
            <a:solidFill>
              <a:srgbClr val="99CCFF"/>
            </a:solidFill>
            <a:ln w="12700">
              <a:solidFill>
                <a:schemeClr val="bg2"/>
              </a:solidFill>
              <a:miter lim="800000"/>
              <a:headEnd/>
              <a:tailEnd/>
            </a:ln>
            <a:effectLst>
              <a:outerShdw dist="107763" dir="2700000" algn="ctr" rotWithShape="0">
                <a:schemeClr val="bg2"/>
              </a:outerShdw>
            </a:effectLst>
          </p:spPr>
          <p:txBody>
            <a:bodyPr lIns="90814" tIns="43841" rIns="90814" bIns="43841"/>
            <a:lstStyle/>
            <a:p>
              <a:pPr eaLnBrk="0" hangingPunct="0">
                <a:lnSpc>
                  <a:spcPts val="1188"/>
                </a:lnSpc>
                <a:spcBef>
                  <a:spcPts val="400"/>
                </a:spcBef>
                <a:spcAft>
                  <a:spcPts val="400"/>
                </a:spcAft>
                <a:defRPr/>
              </a:pPr>
              <a:endParaRPr lang="en-US" altLang="zh-CN" sz="1400" dirty="0">
                <a:latin typeface="华文新魏" pitchFamily="2" charset="-122"/>
                <a:ea typeface="华文新魏" pitchFamily="2" charset="-122"/>
              </a:endParaRPr>
            </a:p>
            <a:p>
              <a:pPr eaLnBrk="0" hangingPunct="0">
                <a:spcAft>
                  <a:spcPct val="50000"/>
                </a:spcAft>
                <a:buSzPct val="100000"/>
                <a:defRPr/>
              </a:pPr>
              <a:r>
                <a:rPr lang="zh-CN" altLang="en-US" sz="3200" b="1" dirty="0">
                  <a:latin typeface="华文新魏" pitchFamily="2" charset="-122"/>
                  <a:ea typeface="华文新魏" pitchFamily="2" charset="-122"/>
                </a:rPr>
                <a:t>     再造项目的神经系统（</a:t>
              </a:r>
              <a:r>
                <a:rPr lang="zh-CN" altLang="en-US" sz="3200" b="1" dirty="0">
                  <a:solidFill>
                    <a:srgbClr val="FF0000"/>
                  </a:solidFill>
                  <a:latin typeface="华文新魏" pitchFamily="2" charset="-122"/>
                  <a:ea typeface="华文新魏" pitchFamily="2" charset="-122"/>
                </a:rPr>
                <a:t>信息流</a:t>
              </a:r>
              <a:r>
                <a:rPr lang="zh-CN" altLang="en-US" sz="3200" b="1" dirty="0">
                  <a:latin typeface="华文新魏" pitchFamily="2" charset="-122"/>
                  <a:ea typeface="华文新魏" pitchFamily="2" charset="-122"/>
                </a:rPr>
                <a:t>）</a:t>
              </a:r>
            </a:p>
            <a:p>
              <a:pPr eaLnBrk="0" hangingPunct="0">
                <a:spcAft>
                  <a:spcPct val="50000"/>
                </a:spcAft>
                <a:buSzPct val="100000"/>
                <a:defRPr/>
              </a:pPr>
              <a:r>
                <a:rPr lang="zh-CN" altLang="en-US" sz="3200" b="1" dirty="0">
                  <a:latin typeface="华文新魏" pitchFamily="2" charset="-122"/>
                  <a:ea typeface="华文新魏" pitchFamily="2" charset="-122"/>
                </a:rPr>
                <a:t>     改善项目的血液系统（</a:t>
              </a:r>
              <a:r>
                <a:rPr lang="zh-CN" altLang="en-US" sz="3200" b="1" dirty="0">
                  <a:solidFill>
                    <a:srgbClr val="FF0000"/>
                  </a:solidFill>
                  <a:latin typeface="华文新魏" pitchFamily="2" charset="-122"/>
                  <a:ea typeface="华文新魏" pitchFamily="2" charset="-122"/>
                </a:rPr>
                <a:t>资金流</a:t>
              </a:r>
              <a:r>
                <a:rPr lang="zh-CN" altLang="en-US" sz="3200" b="1" dirty="0">
                  <a:latin typeface="华文新魏" pitchFamily="2" charset="-122"/>
                  <a:ea typeface="华文新魏" pitchFamily="2" charset="-122"/>
                </a:rPr>
                <a:t>）</a:t>
              </a:r>
            </a:p>
            <a:p>
              <a:pPr eaLnBrk="0" hangingPunct="0">
                <a:spcAft>
                  <a:spcPct val="50000"/>
                </a:spcAft>
                <a:buSzPct val="100000"/>
                <a:defRPr/>
              </a:pPr>
              <a:r>
                <a:rPr lang="zh-CN" altLang="en-US" sz="3200" b="1" dirty="0">
                  <a:latin typeface="华文新魏" pitchFamily="2" charset="-122"/>
                  <a:ea typeface="华文新魏" pitchFamily="2" charset="-122"/>
                </a:rPr>
                <a:t>     优化项目的消化系统（</a:t>
              </a:r>
              <a:r>
                <a:rPr lang="zh-CN" altLang="en-US" sz="3200" b="1" dirty="0">
                  <a:solidFill>
                    <a:srgbClr val="FF0000"/>
                  </a:solidFill>
                  <a:latin typeface="华文新魏" pitchFamily="2" charset="-122"/>
                  <a:ea typeface="华文新魏" pitchFamily="2" charset="-122"/>
                </a:rPr>
                <a:t>物    流</a:t>
              </a:r>
              <a:r>
                <a:rPr lang="zh-CN" altLang="en-US" sz="3200" b="1" dirty="0">
                  <a:latin typeface="华文新魏" pitchFamily="2" charset="-122"/>
                  <a:ea typeface="华文新魏" pitchFamily="2" charset="-122"/>
                </a:rPr>
                <a:t>）</a:t>
              </a:r>
            </a:p>
            <a:p>
              <a:pPr eaLnBrk="0" hangingPunct="0">
                <a:spcAft>
                  <a:spcPct val="50000"/>
                </a:spcAft>
                <a:buSzPct val="100000"/>
                <a:defRPr/>
              </a:pPr>
              <a:r>
                <a:rPr lang="zh-CN" altLang="en-US" sz="3200" b="1" dirty="0">
                  <a:latin typeface="华文新魏" pitchFamily="2" charset="-122"/>
                  <a:ea typeface="华文新魏" pitchFamily="2" charset="-122"/>
                </a:rPr>
                <a:t>     强化项目的运动系统（</a:t>
              </a:r>
              <a:r>
                <a:rPr lang="zh-CN" altLang="en-US" sz="3200" b="1" dirty="0">
                  <a:solidFill>
                    <a:srgbClr val="FF0000"/>
                  </a:solidFill>
                  <a:latin typeface="华文新魏" pitchFamily="2" charset="-122"/>
                  <a:ea typeface="华文新魏" pitchFamily="2" charset="-122"/>
                </a:rPr>
                <a:t>工作流</a:t>
              </a:r>
              <a:r>
                <a:rPr lang="zh-CN" altLang="en-US" sz="3200" b="1" dirty="0">
                  <a:latin typeface="华文新魏" pitchFamily="2" charset="-122"/>
                  <a:ea typeface="华文新魏" pitchFamily="2" charset="-122"/>
                </a:rPr>
                <a:t>） </a:t>
              </a:r>
            </a:p>
          </p:txBody>
        </p:sp>
        <p:pic>
          <p:nvPicPr>
            <p:cNvPr id="58376" name="Picture 3" descr="变色小球"/>
            <p:cNvPicPr>
              <a:picLocks noChangeAspect="1" noChangeArrowheads="1" noCrop="1"/>
            </p:cNvPicPr>
            <p:nvPr/>
          </p:nvPicPr>
          <p:blipFill>
            <a:blip r:embed="rId3" cstate="print"/>
            <a:srcRect/>
            <a:stretch>
              <a:fillRect/>
            </a:stretch>
          </p:blipFill>
          <p:spPr bwMode="auto">
            <a:xfrm>
              <a:off x="1849968" y="3357563"/>
              <a:ext cx="436033" cy="323850"/>
            </a:xfrm>
            <a:prstGeom prst="rect">
              <a:avLst/>
            </a:prstGeom>
            <a:noFill/>
            <a:ln w="9525">
              <a:noFill/>
              <a:miter lim="800000"/>
              <a:headEnd/>
              <a:tailEnd/>
            </a:ln>
          </p:spPr>
        </p:pic>
        <p:pic>
          <p:nvPicPr>
            <p:cNvPr id="58377" name="Picture 3" descr="变色小球"/>
            <p:cNvPicPr>
              <a:picLocks noChangeAspect="1" noChangeArrowheads="1" noCrop="1"/>
            </p:cNvPicPr>
            <p:nvPr/>
          </p:nvPicPr>
          <p:blipFill>
            <a:blip r:embed="rId3" cstate="print"/>
            <a:srcRect/>
            <a:stretch>
              <a:fillRect/>
            </a:stretch>
          </p:blipFill>
          <p:spPr bwMode="auto">
            <a:xfrm>
              <a:off x="1849968" y="4143375"/>
              <a:ext cx="436033" cy="323850"/>
            </a:xfrm>
            <a:prstGeom prst="rect">
              <a:avLst/>
            </a:prstGeom>
            <a:noFill/>
            <a:ln w="9525">
              <a:noFill/>
              <a:miter lim="800000"/>
              <a:headEnd/>
              <a:tailEnd/>
            </a:ln>
          </p:spPr>
        </p:pic>
        <p:pic>
          <p:nvPicPr>
            <p:cNvPr id="58378" name="Picture 3" descr="变色小球"/>
            <p:cNvPicPr>
              <a:picLocks noChangeAspect="1" noChangeArrowheads="1" noCrop="1"/>
            </p:cNvPicPr>
            <p:nvPr/>
          </p:nvPicPr>
          <p:blipFill>
            <a:blip r:embed="rId3" cstate="print"/>
            <a:srcRect/>
            <a:stretch>
              <a:fillRect/>
            </a:stretch>
          </p:blipFill>
          <p:spPr bwMode="auto">
            <a:xfrm>
              <a:off x="1849968" y="4857750"/>
              <a:ext cx="436033" cy="323850"/>
            </a:xfrm>
            <a:prstGeom prst="rect">
              <a:avLst/>
            </a:prstGeom>
            <a:noFill/>
            <a:ln w="9525">
              <a:noFill/>
              <a:miter lim="800000"/>
              <a:headEnd/>
              <a:tailEnd/>
            </a:ln>
          </p:spPr>
        </p:pic>
        <p:pic>
          <p:nvPicPr>
            <p:cNvPr id="58379" name="Picture 3" descr="变色小球"/>
            <p:cNvPicPr>
              <a:picLocks noChangeAspect="1" noChangeArrowheads="1" noCrop="1"/>
            </p:cNvPicPr>
            <p:nvPr/>
          </p:nvPicPr>
          <p:blipFill>
            <a:blip r:embed="rId3" cstate="print"/>
            <a:srcRect/>
            <a:stretch>
              <a:fillRect/>
            </a:stretch>
          </p:blipFill>
          <p:spPr bwMode="auto">
            <a:xfrm>
              <a:off x="1849968" y="5572125"/>
              <a:ext cx="436033" cy="323850"/>
            </a:xfrm>
            <a:prstGeom prst="rect">
              <a:avLst/>
            </a:prstGeom>
            <a:noFill/>
            <a:ln w="9525">
              <a:noFill/>
              <a:miter lim="800000"/>
              <a:headEnd/>
              <a:tailEnd/>
            </a:ln>
          </p:spPr>
        </p:pic>
      </p:grpSp>
    </p:spTree>
    <p:extLst>
      <p:ext uri="{BB962C8B-B14F-4D97-AF65-F5344CB8AC3E}">
        <p14:creationId xmlns:p14="http://schemas.microsoft.com/office/powerpoint/2010/main" val="1549705315"/>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0"/>
          <p:cNvSpPr>
            <a:spLocks noChangeArrowheads="1"/>
          </p:cNvSpPr>
          <p:nvPr/>
        </p:nvSpPr>
        <p:spPr bwMode="auto">
          <a:xfrm>
            <a:off x="245392" y="76201"/>
            <a:ext cx="8441333" cy="51726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eaLnBrk="0" hangingPunct="0"/>
            <a:r>
              <a:rPr lang="zh-CN" altLang="en-US" sz="2800" b="1" dirty="0">
                <a:solidFill>
                  <a:schemeClr val="bg1"/>
                </a:solidFill>
                <a:latin typeface="微软雅黑" pitchFamily="34" charset="-122"/>
                <a:ea typeface="微软雅黑" pitchFamily="34" charset="-122"/>
              </a:rPr>
              <a:t>信息化推动关键点</a:t>
            </a:r>
          </a:p>
        </p:txBody>
      </p:sp>
      <p:sp>
        <p:nvSpPr>
          <p:cNvPr id="21" name="Text Box 3"/>
          <p:cNvSpPr txBox="1">
            <a:spLocks noChangeArrowheads="1"/>
          </p:cNvSpPr>
          <p:nvPr/>
        </p:nvSpPr>
        <p:spPr bwMode="auto">
          <a:xfrm>
            <a:off x="527381" y="908720"/>
            <a:ext cx="10945216" cy="4816703"/>
          </a:xfrm>
          <a:prstGeom prst="rect">
            <a:avLst/>
          </a:prstGeom>
          <a:noFill/>
          <a:ln w="9525">
            <a:noFill/>
            <a:miter lim="800000"/>
            <a:headEnd/>
            <a:tailEnd/>
          </a:ln>
          <a:effectLst/>
        </p:spPr>
        <p:txBody>
          <a:bodyPr wrap="square">
            <a:spAutoFit/>
          </a:bodyPr>
          <a:lstStyle/>
          <a:p>
            <a:pPr>
              <a:spcBef>
                <a:spcPts val="600"/>
              </a:spcBef>
            </a:pPr>
            <a:r>
              <a:rPr lang="en-US" altLang="zh-CN" sz="2800" b="1" dirty="0">
                <a:latin typeface="微软雅黑" pitchFamily="34" charset="-122"/>
                <a:ea typeface="微软雅黑" pitchFamily="34" charset="-122"/>
              </a:rPr>
              <a:t>1</a:t>
            </a:r>
            <a:r>
              <a:rPr lang="zh-CN" altLang="en-US" sz="2800" b="1" dirty="0">
                <a:latin typeface="微软雅黑" pitchFamily="34" charset="-122"/>
                <a:ea typeface="微软雅黑" pitchFamily="34" charset="-122"/>
              </a:rPr>
              <a:t>、定方向：</a:t>
            </a:r>
          </a:p>
          <a:p>
            <a:pPr>
              <a:spcBef>
                <a:spcPts val="600"/>
              </a:spcBef>
            </a:pPr>
            <a:r>
              <a:rPr lang="zh-CN" altLang="en-US"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通过深入、持续（滚动）信息化整体规划，明确目标、框架、内容和步骤。</a:t>
            </a:r>
          </a:p>
          <a:p>
            <a:pPr>
              <a:spcBef>
                <a:spcPts val="600"/>
              </a:spcBef>
            </a:pPr>
            <a:r>
              <a:rPr lang="en-US" altLang="zh-CN" sz="2800" b="1" dirty="0">
                <a:latin typeface="微软雅黑" pitchFamily="34" charset="-122"/>
                <a:ea typeface="微软雅黑" pitchFamily="34" charset="-122"/>
              </a:rPr>
              <a:t>2</a:t>
            </a:r>
            <a:r>
              <a:rPr lang="zh-CN" altLang="en-US" sz="2800" b="1" dirty="0">
                <a:latin typeface="微软雅黑" pitchFamily="34" charset="-122"/>
                <a:ea typeface="微软雅黑" pitchFamily="34" charset="-122"/>
              </a:rPr>
              <a:t>、立标准：</a:t>
            </a:r>
          </a:p>
          <a:p>
            <a:pPr>
              <a:spcBef>
                <a:spcPts val="600"/>
              </a:spcBef>
            </a:pPr>
            <a:r>
              <a:rPr lang="zh-CN" altLang="en-US" sz="2000" b="1" dirty="0">
                <a:latin typeface="微软雅黑" pitchFamily="34" charset="-122"/>
                <a:ea typeface="微软雅黑" pitchFamily="34" charset="-122"/>
              </a:rPr>
              <a:t>   为保证信息化平滑、有序，低风险、高质量，必须对管控、流程和标准化进行理顺，制定和坚持信息化建设标准，避免出现割裂、紊乱，保证数据、平台、编码、交互的集中度和统一度，减少异构性。</a:t>
            </a:r>
            <a:endParaRPr lang="en-US" altLang="zh-CN" sz="2000" b="1" dirty="0">
              <a:latin typeface="微软雅黑" pitchFamily="34" charset="-122"/>
              <a:ea typeface="微软雅黑" pitchFamily="34" charset="-122"/>
            </a:endParaRPr>
          </a:p>
          <a:p>
            <a:pPr>
              <a:spcBef>
                <a:spcPts val="600"/>
              </a:spcBef>
            </a:pPr>
            <a:r>
              <a:rPr lang="en-US" altLang="zh-CN" sz="2800" b="1" dirty="0">
                <a:latin typeface="微软雅黑" pitchFamily="34" charset="-122"/>
                <a:ea typeface="微软雅黑" pitchFamily="34" charset="-122"/>
              </a:rPr>
              <a:t>3</a:t>
            </a:r>
            <a:r>
              <a:rPr lang="zh-CN" altLang="en-US" sz="2800" b="1" dirty="0">
                <a:latin typeface="微软雅黑" pitchFamily="34" charset="-122"/>
                <a:ea typeface="微软雅黑" pitchFamily="34" charset="-122"/>
              </a:rPr>
              <a:t>、搭框架：</a:t>
            </a:r>
            <a:endParaRPr lang="en-US" altLang="zh-CN" sz="2800" b="1" dirty="0">
              <a:latin typeface="微软雅黑" pitchFamily="34" charset="-122"/>
              <a:ea typeface="微软雅黑" pitchFamily="34" charset="-122"/>
            </a:endParaRPr>
          </a:p>
          <a:p>
            <a:pPr>
              <a:spcBef>
                <a:spcPts val="600"/>
              </a:spcBef>
            </a:pP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承接战略、对接管理、把控蓝图，落地框架与设计框架相吻合，按照蓝图布局，单元分解、组织建设、机制保证。</a:t>
            </a:r>
          </a:p>
          <a:p>
            <a:pPr>
              <a:spcBef>
                <a:spcPts val="600"/>
              </a:spcBef>
            </a:pPr>
            <a:r>
              <a:rPr lang="en-US" altLang="zh-CN" sz="2800" b="1" dirty="0">
                <a:latin typeface="微软雅黑" pitchFamily="34" charset="-122"/>
                <a:ea typeface="微软雅黑" pitchFamily="34" charset="-122"/>
              </a:rPr>
              <a:t>4</a:t>
            </a:r>
            <a:r>
              <a:rPr lang="zh-CN" altLang="en-US" sz="2800" b="1" dirty="0">
                <a:latin typeface="微软雅黑" pitchFamily="34" charset="-122"/>
                <a:ea typeface="微软雅黑" pitchFamily="34" charset="-122"/>
              </a:rPr>
              <a:t>、分步骤：</a:t>
            </a:r>
          </a:p>
          <a:p>
            <a:pPr>
              <a:spcBef>
                <a:spcPts val="600"/>
              </a:spcBef>
            </a:pPr>
            <a:r>
              <a:rPr lang="zh-CN" altLang="en-US" sz="2000" b="1" dirty="0">
                <a:latin typeface="微软雅黑" pitchFamily="34" charset="-122"/>
                <a:ea typeface="微软雅黑" pitchFamily="34" charset="-122"/>
              </a:rPr>
              <a:t>   根据“可管”、“可控”、“可见”的目标策略，先“主干”、后“分支”，自上而下，平行推进，优先建立管理主线、逐步完善操作单元，分阶段实施。</a:t>
            </a:r>
          </a:p>
        </p:txBody>
      </p:sp>
    </p:spTree>
    <p:extLst>
      <p:ext uri="{BB962C8B-B14F-4D97-AF65-F5344CB8AC3E}">
        <p14:creationId xmlns:p14="http://schemas.microsoft.com/office/powerpoint/2010/main" val="227500893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NAME" val="SingleBoat"/>
</p:tagLst>
</file>

<file path=ppt/tags/tag10.xml><?xml version="1.0" encoding="utf-8"?>
<p:tagLst xmlns:a="http://schemas.openxmlformats.org/drawingml/2006/main" xmlns:r="http://schemas.openxmlformats.org/officeDocument/2006/relationships" xmlns:p="http://schemas.openxmlformats.org/presentationml/2006/main">
  <p:tag name="NAME" val="SingleBoatText"/>
  <p:tag name="LLEFT" val=" 9.75"/>
  <p:tag name="LTOP" val=" 100.375"/>
</p:tagLst>
</file>

<file path=ppt/tags/tag11.xml><?xml version="1.0" encoding="utf-8"?>
<p:tagLst xmlns:a="http://schemas.openxmlformats.org/drawingml/2006/main" xmlns:r="http://schemas.openxmlformats.org/officeDocument/2006/relationships" xmlns:p="http://schemas.openxmlformats.org/presentationml/2006/main">
  <p:tag name="NAME" val="SingleBoatShape"/>
</p:tagLst>
</file>

<file path=ppt/tags/tag12.xml><?xml version="1.0" encoding="utf-8"?>
<p:tagLst xmlns:a="http://schemas.openxmlformats.org/drawingml/2006/main" xmlns:r="http://schemas.openxmlformats.org/officeDocument/2006/relationships" xmlns:p="http://schemas.openxmlformats.org/presentationml/2006/main">
  <p:tag name="NAME" val="SingleBoatText"/>
  <p:tag name="LLEFT" val=" 9.75"/>
  <p:tag name="LTOP" val=" 100.375"/>
</p:tagLst>
</file>

<file path=ppt/tags/tag13.xml><?xml version="1.0" encoding="utf-8"?>
<p:tagLst xmlns:a="http://schemas.openxmlformats.org/drawingml/2006/main" xmlns:r="http://schemas.openxmlformats.org/officeDocument/2006/relationships" xmlns:p="http://schemas.openxmlformats.org/presentationml/2006/main">
  <p:tag name="NAME" val="SingleBoatShape"/>
</p:tagLst>
</file>

<file path=ppt/tags/tag14.xml><?xml version="1.0" encoding="utf-8"?>
<p:tagLst xmlns:a="http://schemas.openxmlformats.org/drawingml/2006/main" xmlns:r="http://schemas.openxmlformats.org/officeDocument/2006/relationships" xmlns:p="http://schemas.openxmlformats.org/presentationml/2006/main">
  <p:tag name="NAME" val="SingleBoatText"/>
  <p:tag name="LLEFT" val=" 9.75"/>
  <p:tag name="LTOP" val=" 100.375"/>
</p:tagLst>
</file>

<file path=ppt/tags/tag15.xml><?xml version="1.0" encoding="utf-8"?>
<p:tagLst xmlns:a="http://schemas.openxmlformats.org/drawingml/2006/main" xmlns:r="http://schemas.openxmlformats.org/officeDocument/2006/relationships" xmlns:p="http://schemas.openxmlformats.org/presentationml/2006/main">
  <p:tag name="NAME" val="SingleBoatShape"/>
</p:tagLst>
</file>

<file path=ppt/tags/tag16.xml><?xml version="1.0" encoding="utf-8"?>
<p:tagLst xmlns:a="http://schemas.openxmlformats.org/drawingml/2006/main" xmlns:r="http://schemas.openxmlformats.org/officeDocument/2006/relationships" xmlns:p="http://schemas.openxmlformats.org/presentationml/2006/main">
  <p:tag name="NAME" val="SingleBoatText"/>
  <p:tag name="LLEFT" val=" 9.75"/>
  <p:tag name="LTOP" val=" 100.375"/>
</p:tagLst>
</file>

<file path=ppt/tags/tag17.xml><?xml version="1.0" encoding="utf-8"?>
<p:tagLst xmlns:a="http://schemas.openxmlformats.org/drawingml/2006/main" xmlns:r="http://schemas.openxmlformats.org/officeDocument/2006/relationships" xmlns:p="http://schemas.openxmlformats.org/presentationml/2006/main">
  <p:tag name="NAME" val="SingleBoatShape"/>
</p:tagLst>
</file>

<file path=ppt/tags/tag18.xml><?xml version="1.0" encoding="utf-8"?>
<p:tagLst xmlns:a="http://schemas.openxmlformats.org/drawingml/2006/main" xmlns:r="http://schemas.openxmlformats.org/officeDocument/2006/relationships" xmlns:p="http://schemas.openxmlformats.org/presentationml/2006/main">
  <p:tag name="NAME" val="SingleBoatText"/>
  <p:tag name="LLEFT" val=" 9.75"/>
  <p:tag name="LTOP" val=" 100.375"/>
</p:tagLst>
</file>

<file path=ppt/tags/tag19.xml><?xml version="1.0" encoding="utf-8"?>
<p:tagLst xmlns:a="http://schemas.openxmlformats.org/drawingml/2006/main" xmlns:r="http://schemas.openxmlformats.org/officeDocument/2006/relationships" xmlns:p="http://schemas.openxmlformats.org/presentationml/2006/main">
  <p:tag name="NAME" val="SingleBoatShape"/>
</p:tagLst>
</file>

<file path=ppt/tags/tag2.xml><?xml version="1.0" encoding="utf-8"?>
<p:tagLst xmlns:a="http://schemas.openxmlformats.org/drawingml/2006/main" xmlns:r="http://schemas.openxmlformats.org/officeDocument/2006/relationships" xmlns:p="http://schemas.openxmlformats.org/presentationml/2006/main">
  <p:tag name="NAME" val="SingleBoat"/>
</p:tagLst>
</file>

<file path=ppt/tags/tag20.xml><?xml version="1.0" encoding="utf-8"?>
<p:tagLst xmlns:a="http://schemas.openxmlformats.org/drawingml/2006/main" xmlns:r="http://schemas.openxmlformats.org/officeDocument/2006/relationships" xmlns:p="http://schemas.openxmlformats.org/presentationml/2006/main">
  <p:tag name="NAME" val="SingleBoatText"/>
  <p:tag name="LLEFT" val=" 9.75"/>
  <p:tag name="LTOP" val=" 100.375"/>
</p:tagLst>
</file>

<file path=ppt/tags/tag21.xml><?xml version="1.0" encoding="utf-8"?>
<p:tagLst xmlns:a="http://schemas.openxmlformats.org/drawingml/2006/main" xmlns:r="http://schemas.openxmlformats.org/officeDocument/2006/relationships" xmlns:p="http://schemas.openxmlformats.org/presentationml/2006/main">
  <p:tag name="NAME" val="SingleBoatShape"/>
</p:tagLst>
</file>

<file path=ppt/tags/tag22.xml><?xml version="1.0" encoding="utf-8"?>
<p:tagLst xmlns:a="http://schemas.openxmlformats.org/drawingml/2006/main" xmlns:r="http://schemas.openxmlformats.org/officeDocument/2006/relationships" xmlns:p="http://schemas.openxmlformats.org/presentationml/2006/main">
  <p:tag name="NAME" val="SingleBoatText"/>
  <p:tag name="LLEFT" val=" 9.75"/>
  <p:tag name="LTOP" val=" 100.375"/>
</p:tagLst>
</file>

<file path=ppt/tags/tag23.xml><?xml version="1.0" encoding="utf-8"?>
<p:tagLst xmlns:a="http://schemas.openxmlformats.org/drawingml/2006/main" xmlns:r="http://schemas.openxmlformats.org/officeDocument/2006/relationships" xmlns:p="http://schemas.openxmlformats.org/presentationml/2006/main">
  <p:tag name="NAME" val="SingleBoatShape"/>
</p:tagLst>
</file>

<file path=ppt/tags/tag24.xml><?xml version="1.0" encoding="utf-8"?>
<p:tagLst xmlns:a="http://schemas.openxmlformats.org/drawingml/2006/main" xmlns:r="http://schemas.openxmlformats.org/officeDocument/2006/relationships" xmlns:p="http://schemas.openxmlformats.org/presentationml/2006/main">
  <p:tag name="NAME" val="SingleBoatText"/>
  <p:tag name="LLEFT" val=" 9.75"/>
  <p:tag name="LTOP" val=" 100.375"/>
</p:tagLst>
</file>

<file path=ppt/tags/tag25.xml><?xml version="1.0" encoding="utf-8"?>
<p:tagLst xmlns:a="http://schemas.openxmlformats.org/drawingml/2006/main" xmlns:r="http://schemas.openxmlformats.org/officeDocument/2006/relationships" xmlns:p="http://schemas.openxmlformats.org/presentationml/2006/main">
  <p:tag name="NAME" val="SingleBoatShape"/>
</p:tagLst>
</file>

<file path=ppt/tags/tag26.xml><?xml version="1.0" encoding="utf-8"?>
<p:tagLst xmlns:a="http://schemas.openxmlformats.org/drawingml/2006/main" xmlns:r="http://schemas.openxmlformats.org/officeDocument/2006/relationships" xmlns:p="http://schemas.openxmlformats.org/presentationml/2006/main">
  <p:tag name="NAME" val="SingleBoatText"/>
</p:tagLst>
</file>

<file path=ppt/tags/tag27.xml><?xml version="1.0" encoding="utf-8"?>
<p:tagLst xmlns:a="http://schemas.openxmlformats.org/drawingml/2006/main" xmlns:r="http://schemas.openxmlformats.org/officeDocument/2006/relationships" xmlns:p="http://schemas.openxmlformats.org/presentationml/2006/main">
  <p:tag name="NAME" val="SingleBoatShape"/>
</p:tagLst>
</file>

<file path=ppt/tags/tag28.xml><?xml version="1.0" encoding="utf-8"?>
<p:tagLst xmlns:a="http://schemas.openxmlformats.org/drawingml/2006/main" xmlns:r="http://schemas.openxmlformats.org/officeDocument/2006/relationships" xmlns:p="http://schemas.openxmlformats.org/presentationml/2006/main">
  <p:tag name="NAME" val="SingleBoatText"/>
</p:tagLst>
</file>

<file path=ppt/tags/tag29.xml><?xml version="1.0" encoding="utf-8"?>
<p:tagLst xmlns:a="http://schemas.openxmlformats.org/drawingml/2006/main" xmlns:r="http://schemas.openxmlformats.org/officeDocument/2006/relationships" xmlns:p="http://schemas.openxmlformats.org/presentationml/2006/main">
  <p:tag name="NAME" val="SingleBoatShape"/>
</p:tagLst>
</file>

<file path=ppt/tags/tag3.xml><?xml version="1.0" encoding="utf-8"?>
<p:tagLst xmlns:a="http://schemas.openxmlformats.org/drawingml/2006/main" xmlns:r="http://schemas.openxmlformats.org/officeDocument/2006/relationships" xmlns:p="http://schemas.openxmlformats.org/presentationml/2006/main">
  <p:tag name="NAME" val="SingleBoat"/>
</p:tagLst>
</file>

<file path=ppt/tags/tag30.xml><?xml version="1.0" encoding="utf-8"?>
<p:tagLst xmlns:a="http://schemas.openxmlformats.org/drawingml/2006/main" xmlns:r="http://schemas.openxmlformats.org/officeDocument/2006/relationships" xmlns:p="http://schemas.openxmlformats.org/presentationml/2006/main">
  <p:tag name="NAME" val="SingleBoatText"/>
</p:tagLst>
</file>

<file path=ppt/tags/tag31.xml><?xml version="1.0" encoding="utf-8"?>
<p:tagLst xmlns:a="http://schemas.openxmlformats.org/drawingml/2006/main" xmlns:r="http://schemas.openxmlformats.org/officeDocument/2006/relationships" xmlns:p="http://schemas.openxmlformats.org/presentationml/2006/main">
  <p:tag name="NAME" val="SingleBoatShape"/>
</p:tagLst>
</file>

<file path=ppt/tags/tag32.xml><?xml version="1.0" encoding="utf-8"?>
<p:tagLst xmlns:a="http://schemas.openxmlformats.org/drawingml/2006/main" xmlns:r="http://schemas.openxmlformats.org/officeDocument/2006/relationships" xmlns:p="http://schemas.openxmlformats.org/presentationml/2006/main">
  <p:tag name="NAME" val="SingleBoatText"/>
</p:tagLst>
</file>

<file path=ppt/tags/tag4.xml><?xml version="1.0" encoding="utf-8"?>
<p:tagLst xmlns:a="http://schemas.openxmlformats.org/drawingml/2006/main" xmlns:r="http://schemas.openxmlformats.org/officeDocument/2006/relationships" xmlns:p="http://schemas.openxmlformats.org/presentationml/2006/main">
  <p:tag name="NAME" val="SingleBoat"/>
</p:tagLst>
</file>

<file path=ppt/tags/tag5.xml><?xml version="1.0" encoding="utf-8"?>
<p:tagLst xmlns:a="http://schemas.openxmlformats.org/drawingml/2006/main" xmlns:r="http://schemas.openxmlformats.org/officeDocument/2006/relationships" xmlns:p="http://schemas.openxmlformats.org/presentationml/2006/main">
  <p:tag name="NAME" val="SingleBoat"/>
</p:tagLst>
</file>

<file path=ppt/tags/tag6.xml><?xml version="1.0" encoding="utf-8"?>
<p:tagLst xmlns:a="http://schemas.openxmlformats.org/drawingml/2006/main" xmlns:r="http://schemas.openxmlformats.org/officeDocument/2006/relationships" xmlns:p="http://schemas.openxmlformats.org/presentationml/2006/main">
  <p:tag name="NAME" val="SingleBoat"/>
</p:tagLst>
</file>

<file path=ppt/tags/tag7.xml><?xml version="1.0" encoding="utf-8"?>
<p:tagLst xmlns:a="http://schemas.openxmlformats.org/drawingml/2006/main" xmlns:r="http://schemas.openxmlformats.org/officeDocument/2006/relationships" xmlns:p="http://schemas.openxmlformats.org/presentationml/2006/main">
  <p:tag name="NAME" val="SingleBoat"/>
</p:tagLst>
</file>

<file path=ppt/tags/tag8.xml><?xml version="1.0" encoding="utf-8"?>
<p:tagLst xmlns:a="http://schemas.openxmlformats.org/drawingml/2006/main" xmlns:r="http://schemas.openxmlformats.org/officeDocument/2006/relationships" xmlns:p="http://schemas.openxmlformats.org/presentationml/2006/main">
  <p:tag name="NAME" val="SingleBoat"/>
</p:tagLst>
</file>

<file path=ppt/tags/tag9.xml><?xml version="1.0" encoding="utf-8"?>
<p:tagLst xmlns:a="http://schemas.openxmlformats.org/drawingml/2006/main" xmlns:r="http://schemas.openxmlformats.org/officeDocument/2006/relationships" xmlns:p="http://schemas.openxmlformats.org/presentationml/2006/main">
  <p:tag name="NAME" val="SingleBoatShap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菱形网格 16x9">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dhj2zogs">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19_TF03031015" id="{4D6D15B2-A3EB-4896-B32E-5E1845D70213}" vid="{3C8FFD1D-C814-4C51-B282-C32E538AEF55}"/>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otalTime>3044</TotalTime>
  <Words>19437</Words>
  <Application>Microsoft Office PowerPoint</Application>
  <PresentationFormat>宽屏</PresentationFormat>
  <Paragraphs>3607</Paragraphs>
  <Slides>172</Slides>
  <Notes>54</Notes>
  <HiddenSlides>0</HiddenSlides>
  <MMClips>0</MMClips>
  <ScaleCrop>false</ScaleCrop>
  <HeadingPairs>
    <vt:vector size="8" baseType="variant">
      <vt:variant>
        <vt:lpstr>已用的字体</vt:lpstr>
      </vt:variant>
      <vt:variant>
        <vt:i4>32</vt:i4>
      </vt:variant>
      <vt:variant>
        <vt:lpstr>主题</vt:lpstr>
      </vt:variant>
      <vt:variant>
        <vt:i4>2</vt:i4>
      </vt:variant>
      <vt:variant>
        <vt:lpstr>嵌入 OLE 服务器</vt:lpstr>
      </vt:variant>
      <vt:variant>
        <vt:i4>4</vt:i4>
      </vt:variant>
      <vt:variant>
        <vt:lpstr>幻灯片标题</vt:lpstr>
      </vt:variant>
      <vt:variant>
        <vt:i4>172</vt:i4>
      </vt:variant>
    </vt:vector>
  </HeadingPairs>
  <TitlesOfParts>
    <vt:vector size="210" baseType="lpstr">
      <vt:lpstr>Agfa Rotis Sans Serif ExBd</vt:lpstr>
      <vt:lpstr>Agfa Rotis Semisans ExBd</vt:lpstr>
      <vt:lpstr>DINPro-Medium</vt:lpstr>
      <vt:lpstr>PMingLiU</vt:lpstr>
      <vt:lpstr>PMingLiU</vt:lpstr>
      <vt:lpstr>TimesNewRoman</vt:lpstr>
      <vt:lpstr>阿里巴巴普惠体 Heavy</vt:lpstr>
      <vt:lpstr>等线</vt:lpstr>
      <vt:lpstr>仿宋_GB2312</vt:lpstr>
      <vt:lpstr>仿宋_GB2312</vt:lpstr>
      <vt:lpstr>黑体</vt:lpstr>
      <vt:lpstr>华文仿宋</vt:lpstr>
      <vt:lpstr>华文楷体</vt:lpstr>
      <vt:lpstr>华文细黑</vt:lpstr>
      <vt:lpstr>华文新魏</vt:lpstr>
      <vt:lpstr>华文中宋</vt:lpstr>
      <vt:lpstr>楷体</vt:lpstr>
      <vt:lpstr>楷体_GB2312</vt:lpstr>
      <vt:lpstr>隶书</vt:lpstr>
      <vt:lpstr>宋体</vt:lpstr>
      <vt:lpstr>Microsoft YaHei</vt:lpstr>
      <vt:lpstr>Microsoft YaHei</vt:lpstr>
      <vt:lpstr>幼圆</vt:lpstr>
      <vt:lpstr>Arial</vt:lpstr>
      <vt:lpstr>Arial Black</vt:lpstr>
      <vt:lpstr>Arial Narrow</vt:lpstr>
      <vt:lpstr>Book Antiqua</vt:lpstr>
      <vt:lpstr>Calibri</vt:lpstr>
      <vt:lpstr>Times</vt:lpstr>
      <vt:lpstr>Times New Roman</vt:lpstr>
      <vt:lpstr>Verdana</vt:lpstr>
      <vt:lpstr>Wingdings</vt:lpstr>
      <vt:lpstr>Office 主题​​</vt:lpstr>
      <vt:lpstr>菱形网格 16x9</vt:lpstr>
      <vt:lpstr>VISIO</vt:lpstr>
      <vt:lpstr>Clip</vt:lpstr>
      <vt:lpstr>Visio</vt:lpstr>
      <vt:lpstr>位图图像</vt:lpstr>
      <vt:lpstr>PowerPoint 演示文稿</vt:lpstr>
      <vt:lpstr>PowerPoint 演示文稿</vt:lpstr>
      <vt:lpstr>软件开发与项目管理体系的核心</vt:lpstr>
      <vt:lpstr>软件工程（生命周期各阶段的基本任务）</vt:lpstr>
      <vt:lpstr>软件质量</vt:lpstr>
      <vt:lpstr>软件质量</vt:lpstr>
      <vt:lpstr>PowerPoint 演示文稿</vt:lpstr>
      <vt:lpstr>PowerPoint 演示文稿</vt:lpstr>
      <vt:lpstr>PowerPoint 演示文稿</vt:lpstr>
      <vt:lpstr>PowerPoint 演示文稿</vt:lpstr>
      <vt:lpstr>软件管理复杂度与技术复杂度关系</vt:lpstr>
      <vt:lpstr>PowerPoint 演示文稿</vt:lpstr>
      <vt:lpstr>信息系统项目常见类型分类</vt:lpstr>
      <vt:lpstr>PowerPoint 演示文稿</vt:lpstr>
      <vt:lpstr>PowerPoint 演示文稿</vt:lpstr>
      <vt:lpstr>增量模型 (Cont.)</vt:lpstr>
      <vt:lpstr>CMM模型简介 </vt:lpstr>
      <vt:lpstr>PowerPoint 演示文稿</vt:lpstr>
      <vt:lpstr>PowerPoint 演示文稿</vt:lpstr>
      <vt:lpstr>PowerPoint 演示文稿</vt:lpstr>
      <vt:lpstr>PowerPoint 演示文稿</vt:lpstr>
      <vt:lpstr>PowerPoint 演示文稿</vt:lpstr>
      <vt:lpstr>CMM 2级SCM  KPA</vt:lpstr>
      <vt:lpstr>PowerPoint 演示文稿</vt:lpstr>
      <vt:lpstr>RUP  </vt:lpstr>
      <vt:lpstr>RUP捕获的6项最佳商业实践 </vt:lpstr>
      <vt:lpstr>最佳软件开发实践 Best Practices</vt:lpstr>
      <vt:lpstr>RUP的三大特点</vt:lpstr>
      <vt:lpstr>RUP的关键概念</vt:lpstr>
      <vt:lpstr>PowerPoint 演示文稿</vt:lpstr>
      <vt:lpstr> XP</vt:lpstr>
      <vt:lpstr>什么时候需要XP？</vt:lpstr>
      <vt:lpstr>XP体现四个价值目标</vt:lpstr>
      <vt:lpstr>XP的12个核心实践与相互支持</vt:lpstr>
      <vt:lpstr>XP vs. RUP</vt:lpstr>
      <vt:lpstr>PowerPoint 演示文稿</vt:lpstr>
      <vt:lpstr>PowerPoint 演示文稿</vt:lpstr>
      <vt:lpstr>PowerPoint 演示文稿</vt:lpstr>
      <vt:lpstr>大数据的发展方向</vt:lpstr>
      <vt:lpstr>改变商业模式</vt:lpstr>
      <vt:lpstr>PowerPoint 演示文稿</vt:lpstr>
      <vt:lpstr>大数据即将带来一场生活、工作与思维的大变革</vt:lpstr>
      <vt:lpstr>预测，大数据的核心</vt:lpstr>
      <vt:lpstr>大数据时代的三大思维变革</vt:lpstr>
      <vt:lpstr> 关联物，预测的关键 </vt:lpstr>
      <vt:lpstr>数据化：一切皆可量化</vt:lpstr>
      <vt:lpstr>量化一切，数据化的核心 </vt:lpstr>
      <vt:lpstr>PowerPoint 演示文稿</vt:lpstr>
      <vt:lpstr>PowerPoint 演示文稿</vt:lpstr>
      <vt:lpstr>云计算的五个基本特征、三种服务模式和四种部署模型</vt:lpstr>
      <vt:lpstr>PowerPoint 演示文稿</vt:lpstr>
      <vt:lpstr>“中国制造2025”与“工业4.0”趋势展望</vt:lpstr>
      <vt:lpstr>PowerPoint 演示文稿</vt:lpstr>
      <vt:lpstr>PowerPoint 演示文稿</vt:lpstr>
      <vt:lpstr>信息化系统架构设计决定软件项目的成败</vt:lpstr>
      <vt:lpstr>PowerPoint 演示文稿</vt:lpstr>
      <vt:lpstr>PowerPoint 演示文稿</vt:lpstr>
      <vt:lpstr>PowerPoint 演示文稿</vt:lpstr>
      <vt:lpstr>软件系统的‘繁杂度’需要项目管理与集成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企业架构的概念与内涵</vt:lpstr>
      <vt:lpstr>企业架构像企业的DNA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企业架构框架包括企业与外部实体的相互关系</vt:lpstr>
      <vt:lpstr>PowerPoint 演示文稿</vt:lpstr>
      <vt:lpstr>PowerPoint 演示文稿</vt:lpstr>
      <vt:lpstr>PowerPoint 演示文稿</vt:lpstr>
      <vt:lpstr>统一平台 应用集成：架构设计基本思路</vt:lpstr>
      <vt:lpstr>PowerPoint 演示文稿</vt:lpstr>
      <vt:lpstr>PowerPoint 演示文稿</vt:lpstr>
      <vt:lpstr>PowerPoint 演示文稿</vt:lpstr>
      <vt:lpstr>咨询提升价值</vt:lpstr>
      <vt:lpstr>对于信息化项目，业务服务和业务战略联系起来，单一的业务软件将不能达到这个目标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IT规划是信息化战略执行落地的关键</vt:lpstr>
      <vt:lpstr>IT规划的战略、组织、流程与信息化之间的关系</vt:lpstr>
      <vt:lpstr>IT规划为核心的信息化建设服务链 </vt:lpstr>
      <vt:lpstr>IT咨询规划为项目带来的价值</vt:lpstr>
      <vt:lpstr>PowerPoint 演示文稿</vt:lpstr>
      <vt:lpstr>平台化应用集成“整合四步曲”建设策略</vt:lpstr>
      <vt:lpstr>PowerPoint 演示文稿</vt:lpstr>
      <vt:lpstr>PowerPoint 演示文稿</vt:lpstr>
      <vt:lpstr> 信息化建设面临的核心管理问题诊断</vt:lpstr>
      <vt:lpstr>规划过程中，将对项目战略体系进行梳理设计</vt:lpstr>
      <vt:lpstr>   管控模式的选择</vt:lpstr>
      <vt:lpstr>PowerPoint 演示文稿</vt:lpstr>
      <vt:lpstr>   最终形成集团管控界面划分</vt:lpstr>
      <vt:lpstr>依据逻辑关系给出流程分类树，然后以此作为划分一、二、三级流程的标准…</vt:lpstr>
      <vt:lpstr>为每一个流程绘制流程图，直观、形象的表现流程</vt:lpstr>
      <vt:lpstr>PowerPoint 演示文稿</vt:lpstr>
      <vt:lpstr> IT规划项目分成四个阶段过程</vt:lpstr>
      <vt:lpstr>IT规划咨询项目四个阶段工作分解</vt:lpstr>
      <vt:lpstr>PowerPoint 演示文稿</vt:lpstr>
      <vt:lpstr> 咨询服务方法与工具</vt:lpstr>
      <vt:lpstr>PowerPoint 演示文稿</vt:lpstr>
      <vt:lpstr>PowerPoint 演示文稿</vt:lpstr>
      <vt:lpstr>IT规划咨询服务项目将完成如下成果文档作为建设指导标准  </vt:lpstr>
      <vt:lpstr>信息化系统价值模型——精细管理 卓越运营</vt:lpstr>
      <vt:lpstr>信息化IT规划与业务模型与标准体系</vt:lpstr>
      <vt:lpstr>PowerPoint 演示文稿</vt:lpstr>
      <vt:lpstr>主数据管理——基于SOA架构的信息重用 </vt:lpstr>
      <vt:lpstr>集成环境下企业应用系统需要更严密的系统安全保障</vt:lpstr>
      <vt:lpstr>支撑信息化可持续发展与应用集成的平台架构</vt:lpstr>
      <vt:lpstr>PowerPoint 演示文稿</vt:lpstr>
      <vt:lpstr>PowerPoint 演示文稿</vt:lpstr>
      <vt:lpstr>华西集团管理信息化建设 案例简介——四川省国资委第二大企业集团 </vt:lpstr>
      <vt:lpstr>PowerPoint 演示文稿</vt:lpstr>
      <vt:lpstr>PowerPoint 演示文稿</vt:lpstr>
      <vt:lpstr>PowerPoint 演示文稿</vt:lpstr>
      <vt:lpstr>中国葛洲坝集团信息化 咨询规划、总包服务于应用集成案例简介 ——中国最大水电施工集团 </vt:lpstr>
      <vt:lpstr>示例：中国葛洲坝集团——从咨询到集成的全面解决方案</vt:lpstr>
      <vt:lpstr>示例：葛洲坝集团管理信息化的核心应用系统多元化</vt:lpstr>
      <vt:lpstr>PowerPoint 演示文稿</vt:lpstr>
      <vt:lpstr>中国医药集团信息化 案例简介 ——中国最大医药综合性企业集团 </vt:lpstr>
      <vt:lpstr>PowerPoint 演示文稿</vt:lpstr>
      <vt:lpstr>国药集团企业主数据管理平台</vt:lpstr>
      <vt:lpstr>国药集团应用集成的框架</vt:lpstr>
      <vt:lpstr>国药集团应用集成逻辑图</vt:lpstr>
      <vt:lpstr>主数据管理（MDM）：编码标准化是整合基础</vt:lpstr>
      <vt:lpstr>国药主数据编码管理体系</vt:lpstr>
      <vt:lpstr>国药主数据（异构系统）同步方式示例</vt:lpstr>
      <vt:lpstr>管理信息化建设的实施总体计划（中国医药集团示例）</vt:lpstr>
      <vt:lpstr>南京电子技术研究所（14所） 应用系统信息化建设 案例简介——亚洲最大军事电子研究所 </vt:lpstr>
      <vt:lpstr>示例：企业信息化成熟度分析评测模型</vt:lpstr>
      <vt:lpstr>示例：南京电子研究所战略发展及管控模式对IT的总体要求</vt:lpstr>
      <vt:lpstr>PowerPoint 演示文稿</vt:lpstr>
      <vt:lpstr>PowerPoint 演示文稿</vt:lpstr>
      <vt:lpstr>示例：总体架构表述如下</vt:lpstr>
      <vt:lpstr>PowerPoint 演示文稿</vt:lpstr>
      <vt:lpstr>汉江集团信息化咨询规划 案例简介 ——国家水利委最大综合性企业集团        南水北调起点（丹江口水库）</vt:lpstr>
      <vt:lpstr>示例：通过紧密合作，共同完成流程优化与IT规划设计的方案</vt:lpstr>
      <vt:lpstr>PowerPoint 演示文稿</vt:lpstr>
      <vt:lpstr>通过对汉江集团的业务分析，结合汉江集团核心管理及业务IT需求的分析，汉江集团关键领域需要如下32大信息系统支持： </vt:lpstr>
      <vt:lpstr>考虑整个汉江集团未来的战略发展要求，建议汉江集团的整体应用系统架构如下图所示：</vt:lpstr>
      <vt:lpstr>贵州翁福集团信息化咨询规划 案例简介          ——贵州最大国有企业集团           （磷化工技术世界领先企业） </vt:lpstr>
      <vt:lpstr>PowerPoint 演示文稿</vt:lpstr>
      <vt:lpstr>PowerPoint 演示文稿</vt:lpstr>
      <vt:lpstr>PowerPoint 演示文稿</vt:lpstr>
      <vt:lpstr>PowerPoint 演示文稿</vt:lpstr>
      <vt:lpstr>PowerPoint 演示文稿</vt:lpstr>
      <vt:lpstr>项目案例简介——贵州瓮福集团IT咨询规划项目</vt:lpstr>
      <vt:lpstr>PowerPoint 演示文稿</vt:lpstr>
      <vt:lpstr>PowerPoint 演示文稿</vt:lpstr>
      <vt:lpstr>PowerPoint 演示文稿</vt:lpstr>
      <vt:lpstr>PowerPoint 演示文稿</vt:lpstr>
      <vt:lpstr>PowerPoint 演示文稿</vt:lpstr>
      <vt:lpstr>案例：中国华电集团工程管理信息化</vt:lpstr>
      <vt:lpstr>PowerPoint 演示文稿</vt:lpstr>
      <vt:lpstr>PowerPoint 演示文稿</vt:lpstr>
      <vt:lpstr>中国华电集团工程管理PMIS系统应用情况</vt:lpstr>
      <vt:lpstr>中国华电集团工程管理PMIS系统</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伟中 钱</dc:creator>
  <cp:lastModifiedBy>DELL</cp:lastModifiedBy>
  <cp:revision>23</cp:revision>
  <dcterms:created xsi:type="dcterms:W3CDTF">2024-02-22T14:15:36Z</dcterms:created>
  <dcterms:modified xsi:type="dcterms:W3CDTF">2024-03-26T04:48:03Z</dcterms:modified>
</cp:coreProperties>
</file>